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5" r:id="rId48"/>
    <p:sldId id="303" r:id="rId49"/>
    <p:sldId id="304" r:id="rId50"/>
    <p:sldId id="306" r:id="rId51"/>
    <p:sldId id="307" r:id="rId52"/>
    <p:sldId id="308" r:id="rId53"/>
    <p:sldId id="309" r:id="rId54"/>
    <p:sldId id="310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92" d="100"/>
          <a:sy n="92" d="100"/>
        </p:scale>
        <p:origin x="72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Design of Experiments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/>
              <a:t>By</a:t>
            </a:r>
          </a:p>
          <a:p>
            <a:pPr algn="ctr"/>
            <a:r>
              <a:rPr lang="en-GB" sz="3200" dirty="0" smtClean="0"/>
              <a:t>Andrew Thorn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90368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Introduction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>
                <a:effectLst/>
              </a:rPr>
              <a:t>In order to properly define a designed experiment, we must have a good understanding of the term PROCESS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effectLst/>
              </a:rPr>
              <a:t>A process is an activity based upon some combination of inputs (factors), such as people, material, equipment, policies, procedures, methods, and environment, which are used to generate outputs (responses)</a:t>
            </a:r>
            <a:endParaRPr lang="en-GB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6896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52400"/>
            <a:ext cx="9905998" cy="768927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A process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873" y="1087582"/>
            <a:ext cx="11658600" cy="5451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 smtClean="0"/>
              <a:t>Inputs (Factors)						Outputs (Responses)</a:t>
            </a:r>
          </a:p>
          <a:p>
            <a:pPr marL="0" indent="0">
              <a:buNone/>
            </a:pPr>
            <a:r>
              <a:rPr lang="en-GB" sz="3200" b="1" dirty="0" smtClean="0"/>
              <a:t>People</a:t>
            </a:r>
          </a:p>
          <a:p>
            <a:pPr marL="0" indent="0">
              <a:buNone/>
            </a:pPr>
            <a:r>
              <a:rPr lang="en-GB" sz="3200" b="1" dirty="0" smtClean="0"/>
              <a:t>Material							Finished product</a:t>
            </a:r>
          </a:p>
          <a:p>
            <a:pPr marL="0" indent="0">
              <a:buNone/>
            </a:pPr>
            <a:r>
              <a:rPr lang="en-GB" sz="3200" b="1" dirty="0" smtClean="0"/>
              <a:t>Equipment</a:t>
            </a:r>
          </a:p>
          <a:p>
            <a:pPr marL="0" indent="0">
              <a:buNone/>
            </a:pPr>
            <a:r>
              <a:rPr lang="en-GB" sz="3200" b="1" dirty="0" smtClean="0"/>
              <a:t>Policies</a:t>
            </a:r>
          </a:p>
          <a:p>
            <a:pPr marL="0" indent="0">
              <a:buNone/>
            </a:pPr>
            <a:r>
              <a:rPr lang="en-GB" sz="3200" b="1" dirty="0" smtClean="0"/>
              <a:t>Procedures</a:t>
            </a:r>
          </a:p>
          <a:p>
            <a:pPr marL="0" indent="0">
              <a:buNone/>
            </a:pPr>
            <a:r>
              <a:rPr lang="en-GB" sz="3200" b="1" dirty="0" smtClean="0"/>
              <a:t>Methods</a:t>
            </a:r>
            <a:endParaRPr lang="en-GB" sz="3200" b="1" dirty="0"/>
          </a:p>
        </p:txBody>
      </p:sp>
      <p:sp>
        <p:nvSpPr>
          <p:cNvPr id="4" name="Rectangle 3"/>
          <p:cNvSpPr/>
          <p:nvPr/>
        </p:nvSpPr>
        <p:spPr>
          <a:xfrm>
            <a:off x="4973781" y="2112818"/>
            <a:ext cx="2279073" cy="3179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Process</a:t>
            </a:r>
            <a:endParaRPr lang="en-GB" sz="24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683327" y="2195945"/>
            <a:ext cx="3068782" cy="2632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015836" y="2909455"/>
            <a:ext cx="2632364" cy="13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2327564" y="3595255"/>
            <a:ext cx="2327563" cy="34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946564" y="4329545"/>
            <a:ext cx="2701636" cy="207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438400" y="5049982"/>
            <a:ext cx="2216727" cy="13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015836" y="5340927"/>
            <a:ext cx="2736273" cy="4364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2925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207818"/>
            <a:ext cx="9905998" cy="1011382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Design of Experiments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109" y="1336964"/>
            <a:ext cx="11194473" cy="5077691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In conducting a designed experiment changes are purposefully made to the inputs (factors) in order to observe corresponding changes in the outputs (or responses)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The information gained from properly designed experiments can be used to: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	</a:t>
            </a:r>
            <a:r>
              <a:rPr lang="en-GB" sz="3200" dirty="0" smtClean="0"/>
              <a:t>- Improve performance characteristics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	</a:t>
            </a:r>
            <a:r>
              <a:rPr lang="en-GB" sz="3200" dirty="0" smtClean="0"/>
              <a:t>- Reduce costs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	</a:t>
            </a:r>
            <a:r>
              <a:rPr lang="en-GB" sz="3200" dirty="0" smtClean="0"/>
              <a:t>- Reduce time with product development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	</a:t>
            </a:r>
            <a:r>
              <a:rPr lang="en-GB" sz="3200" dirty="0" smtClean="0"/>
              <a:t>- Design and production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00181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Design of Experiments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692" y="2249486"/>
            <a:ext cx="11097490" cy="42621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Designed experiments can be used to build mathematical models which approximate the true relationship between the output(s) and input(s)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These mathematical models will contain information on how to optimise the process, how to use sensitivity analysis which can be used for tolerance evaluations; (2) How to reduce variation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35046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Design of Experiments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3200" dirty="0" smtClean="0"/>
              <a:t>A process has four categories of variables all of, which have been documented on a cause and effect diagram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 smtClean="0"/>
              <a:t>The categories are: (1) Response (output) variables; (2) Controlled variables; (3) Uncontrolled (noise) variables and; (4) key process variables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63840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Categories of Variables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3200" b="1" u="sng" dirty="0" smtClean="0"/>
              <a:t>Response (output) variables</a:t>
            </a:r>
            <a:r>
              <a:rPr lang="en-GB" sz="3200" dirty="0" smtClean="0"/>
              <a:t>: - those variables which are measured to evaluate process and/or product performance</a:t>
            </a:r>
            <a:endParaRPr lang="en-GB" sz="3200" b="1" u="sng" dirty="0" smtClean="0"/>
          </a:p>
          <a:p>
            <a:pPr marL="514350" indent="-514350">
              <a:buAutoNum type="arabicPeriod"/>
            </a:pPr>
            <a:r>
              <a:rPr lang="en-GB" sz="3200" b="1" u="sng" dirty="0" smtClean="0"/>
              <a:t>Controlled variables</a:t>
            </a:r>
            <a:r>
              <a:rPr lang="en-GB" sz="3200" dirty="0" smtClean="0"/>
              <a:t>: - which have been designated to be held constant during any experimentation.  Typically (SOP) are used to ensure consistency of these variables</a:t>
            </a:r>
            <a:endParaRPr lang="en-GB" sz="32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2907601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Categories of Variables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745" y="2249486"/>
            <a:ext cx="11042073" cy="4172095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3"/>
            </a:pPr>
            <a:r>
              <a:rPr lang="en-GB" sz="3200" b="1" u="sng" dirty="0" smtClean="0"/>
              <a:t>Uncontrolled (noise) Variables</a:t>
            </a:r>
            <a:r>
              <a:rPr lang="en-GB" sz="3200" dirty="0" smtClean="0"/>
              <a:t> – those variables that cannot be held constant during the experiment and/or later on during production or product usage.  These are variables to which we would like to make the process and/or product robust (insensitive)</a:t>
            </a:r>
          </a:p>
          <a:p>
            <a:pPr marL="514350" indent="-514350">
              <a:lnSpc>
                <a:spcPct val="100000"/>
              </a:lnSpc>
              <a:buAutoNum type="arabicPeriod" startAt="3"/>
            </a:pPr>
            <a:r>
              <a:rPr lang="en-GB" sz="3200" b="1" u="sng" dirty="0" smtClean="0"/>
              <a:t>Key Process Variables</a:t>
            </a:r>
            <a:r>
              <a:rPr lang="en-GB" sz="3200" dirty="0"/>
              <a:t> </a:t>
            </a:r>
            <a:r>
              <a:rPr lang="en-GB" sz="3200" dirty="0" smtClean="0"/>
              <a:t>– which we intend to vary during an experiment</a:t>
            </a:r>
            <a:endParaRPr lang="en-GB" sz="3200" b="1" u="sng" dirty="0" smtClean="0"/>
          </a:p>
          <a:p>
            <a:pPr marL="0" indent="0">
              <a:lnSpc>
                <a:spcPct val="100000"/>
              </a:lnSpc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42317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Principles of Design of Experiments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3509" y="2249487"/>
            <a:ext cx="10952017" cy="428985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DOE refers to the process of planning, designing and analysing the experiment so that valid and objective conclusions can be drawn effectively and efficiently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In order to draw statistically sound conclusions from the experiment, it is necessary to integrate simple and powerful statistical methods into the experimental design methodology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96877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Principles of Design of Experiments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The success of any industrially designed experiment depends on sound planning, appropriate choice of design, and statistical analysis of data and teamwork skills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In manufacturing one may come across two types of process variables of factors: qualitative and quantitative factors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66150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Principles of Design of Experiments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296786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For quantitative factors, one must decide on the range of settings how they are to be measured and controlled during the experiment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The three principles of experimental design such as </a:t>
            </a:r>
            <a:r>
              <a:rPr lang="en-GB" sz="3200" b="1" u="sng" dirty="0" smtClean="0"/>
              <a:t>randomisation</a:t>
            </a:r>
            <a:r>
              <a:rPr lang="en-GB" sz="3200" dirty="0" smtClean="0"/>
              <a:t>, </a:t>
            </a:r>
            <a:r>
              <a:rPr lang="en-GB" sz="3200" b="1" u="sng" dirty="0" smtClean="0"/>
              <a:t>replication</a:t>
            </a:r>
            <a:r>
              <a:rPr lang="en-GB" sz="3200" dirty="0" smtClean="0"/>
              <a:t>, and </a:t>
            </a:r>
            <a:r>
              <a:rPr lang="en-GB" sz="3200" b="1" u="sng" dirty="0" smtClean="0"/>
              <a:t>blocking</a:t>
            </a:r>
            <a:r>
              <a:rPr lang="en-GB" sz="3200" dirty="0" smtClean="0"/>
              <a:t> can be utilised in industrial experiments to improve the efficiency of experimentation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These principles of experimental design, are applied to reduce or even remove experimental bias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34799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Randomisation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6" y="2249486"/>
            <a:ext cx="11326091" cy="42067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We all live in a world in which noise factors never stay still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The parts of the machine are not fixed entities: they are wearing out over a period of time and their accuracy is not constant over a period of time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If you believe your system or process is stable you do not then need to </a:t>
            </a:r>
            <a:r>
              <a:rPr lang="en-GB" sz="3200" dirty="0" smtClean="0"/>
              <a:t>randomise </a:t>
            </a:r>
            <a:r>
              <a:rPr lang="en-GB" sz="3200" dirty="0" smtClean="0"/>
              <a:t>the experimental trials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831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Randomisation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4910" y="2249486"/>
            <a:ext cx="11173690" cy="44145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Factors such as; power surges, operator errors, fluctuations in ambient temperature and humidity, raw material variations, etc., which may influence the process output performed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Such factors can adversely affect the experimental results and therefore must be either minimised or removed from the experiment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Randomisation is one of the methods experiments relied on to reduce the effect of experimental bias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3545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Randomisation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891" y="2249487"/>
            <a:ext cx="11256817" cy="354171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By randomising the experiment, we assist in averaging out the effects of noise factors that may be present in the process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In other words, randomisation can ensure that all levels of a factor have an equal chance of being affected by noise factors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83238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Apply Randomisation Strategy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436" y="2249487"/>
            <a:ext cx="10882746" cy="419980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3200" dirty="0" smtClean="0"/>
              <a:t>What is the cost associated with the change of factor levels?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Have we incorporated any noise factors in the experimental layout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What is the set up time between trials?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How many factors in the experiment are expensive or difficult to control?</a:t>
            </a:r>
          </a:p>
          <a:p>
            <a:pPr>
              <a:lnSpc>
                <a:spcPct val="100000"/>
              </a:lnSpc>
            </a:pPr>
            <a:r>
              <a:rPr lang="en-GB" sz="3200" dirty="0" smtClean="0"/>
              <a:t>Where do we assign factors whose levels are difficult to change from one to another level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31424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Replication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310" y="2249487"/>
            <a:ext cx="10986654" cy="424136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Replication is the process of running the experimental trials in a random sequence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Replication means repetitions of an entire experiment or a portion of it, under more than one condition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Replication has two important properties: (1) It allows the experimenter to obtain an estimate of the experimental error; (2) It permits the experimenter to obtain a more precise estimate of the factor/Interaction effect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81669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Replication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factor or interaction effect could be significant due to the result of experimental error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On the other hand, if we have sufficient number of replicates, we would be safely making satisfactory inferences about the effect of factors/interactions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47132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Blocking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Blocking is a method of eliminating the effects of extraneous variation due to noise factors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main objective is to eliminate unwanted sources of variability such as batch-to-batch, day-to-day, shift-to-shift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idea is to arrange similar experimental runs into blocks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549559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Blocking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idea is to arrange similar experimental runs into blocks (or groups)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Generally, a block is a set of relatively homogenous experimental conditions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blocks can be batches of raw materials, different operators, different vendors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747647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Degrees of Freedom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21365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term ‘degrees of freedom’ is the number of independent and fair comparisons that can be made in a set of data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If the height of John is H</a:t>
            </a:r>
            <a:r>
              <a:rPr lang="en-GB" sz="3200" baseline="-25000" dirty="0" smtClean="0"/>
              <a:t>J</a:t>
            </a:r>
            <a:r>
              <a:rPr lang="en-GB" sz="3200" dirty="0" smtClean="0"/>
              <a:t> and that of Kevin is H</a:t>
            </a:r>
            <a:r>
              <a:rPr lang="en-GB" sz="3200" baseline="-25000" dirty="0" smtClean="0"/>
              <a:t>K</a:t>
            </a:r>
            <a:r>
              <a:rPr lang="en-GB" sz="3200" dirty="0" smtClean="0"/>
              <a:t> then we can make only one fair comparison (H</a:t>
            </a:r>
            <a:r>
              <a:rPr lang="en-GB" sz="3200" baseline="-25000" dirty="0" smtClean="0"/>
              <a:t>J</a:t>
            </a:r>
            <a:r>
              <a:rPr lang="en-GB" sz="3200" dirty="0" smtClean="0"/>
              <a:t> - H</a:t>
            </a:r>
            <a:r>
              <a:rPr lang="en-GB" sz="3200" baseline="-25000" dirty="0" smtClean="0"/>
              <a:t>K</a:t>
            </a:r>
            <a:r>
              <a:rPr lang="en-GB" sz="3200" dirty="0" smtClean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number of degrees of freedom for the entire experiment is equal to one less than the total number of data points or observations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2280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Confounding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Refers to the combining influences of two or more factor effects and their interaction effects independently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Effects which are confounded are called aliases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774930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Design resolution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37287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degree to which the main effects are aliased with the interaction effects (two factors or higher) is represented by the resolution of the corresponding design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Obviously we don’t prefer the main effects to be aliased with other main effects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For designed experiments, designs of resolution III, IV and V are particularly important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453998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Design resolution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Design resolution identifies for a specific design, the order of confounding of the main effects and their interactions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It is a key tool for determining what fractional factorial design will be the best choice for a given problem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889441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8982" y="2249487"/>
            <a:ext cx="10564091" cy="43106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Quality Characteristics will have to be measured either by direct or indirect methods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These measurement methods produce variation in the response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Measurement is a process and varies, just as all processes vary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Identifying, separating and removing the measurement variation lead to improvements to the actual measured values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322505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34527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The following characteristics need to be considered for a measurement system: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Accuracy</a:t>
            </a:r>
            <a:r>
              <a:rPr lang="en-GB" sz="3200" dirty="0" smtClean="0"/>
              <a:t>: - Refers to the degree of closeness between the measured value and the true value or reference value</a:t>
            </a:r>
            <a:endParaRPr lang="en-GB" sz="3200" b="1" u="sng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Precision</a:t>
            </a:r>
            <a:r>
              <a:rPr lang="en-GB" sz="3200" dirty="0" smtClean="0"/>
              <a:t>: - It is a measure of the scatter of results of several observations and is not related to the true value.  It is a comparative measure of the observations and is only a measure of the random errors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1523047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Stability</a:t>
            </a:r>
            <a:r>
              <a:rPr lang="en-GB" sz="3200" dirty="0" smtClean="0"/>
              <a:t>: - A measurement is said to be stable if the measurements do not change overtime</a:t>
            </a:r>
            <a:endParaRPr lang="en-GB" sz="3200" b="1" u="sng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Capability</a:t>
            </a:r>
            <a:r>
              <a:rPr lang="en-GB" sz="3200" dirty="0" smtClean="0"/>
              <a:t>: - A measurement system is capable if the measurements are free from bias (accurate) and sensitive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A  capable measurement system requires sensitivity (the variation around the average should be small compared to the specification limits or process spread and accuracy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706960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 Capability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goal of measurement system capability study is to understand and quantify the sources of variability present in the measurement system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Repeatability and reproducibility (R &amp; R) studies analyse the variation of measurements of a </a:t>
            </a:r>
            <a:r>
              <a:rPr lang="en-GB" sz="3200" dirty="0" err="1" smtClean="0"/>
              <a:t>guage</a:t>
            </a:r>
            <a:r>
              <a:rPr lang="en-GB" sz="3200" dirty="0" smtClean="0"/>
              <a:t> and the variation of measurements by operators respectively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828373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 Capability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08896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Repeatability refers to the variation in measurements obtained when an operator uses the same gauge several times for measuring the identical characteristics on the same part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Reproducibility, on the other hand, refers to the variation in measurements when several operators use the same gauge for measuring the identical characteristic on the same part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718611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 capability</a:t>
            </a:r>
            <a:endParaRPr lang="en-GB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41412" y="2249487"/>
                <a:ext cx="9905999" cy="435220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3200" dirty="0" smtClean="0"/>
                  <a:t>A measurement system is considered to be capable and adequate if it satisfies the following criterion:</a:t>
                </a:r>
              </a:p>
              <a:p>
                <a:pPr marL="0" indent="0">
                  <a:buNone/>
                </a:pPr>
                <a:r>
                  <a:rPr lang="en-GB" sz="3200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GB" sz="3200" dirty="0" smtClean="0"/>
                  <a:t> ≤ 10%</a:t>
                </a:r>
              </a:p>
              <a:p>
                <a:pPr marL="0" indent="0">
                  <a:buNone/>
                </a:pPr>
                <a:r>
                  <a:rPr lang="en-GB" sz="3200" dirty="0" smtClean="0"/>
                  <a:t>Where P/T Precision-to-Tolerance ratio, which is given by</a:t>
                </a:r>
              </a:p>
              <a:p>
                <a:pPr marL="0" indent="0">
                  <a:buNone/>
                </a:pPr>
                <a:r>
                  <a:rPr lang="en-GB" sz="3200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GB" sz="32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𝑚𝑒𝑎𝑠𝑢𝑟𝑒𝑚𝑒𝑛𝑡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𝑒𝑟𝑟𝑜𝑟</m:t>
                        </m:r>
                      </m:num>
                      <m:den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𝑈𝑆𝐿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 −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𝐿𝑆𝐿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2" y="2249487"/>
                <a:ext cx="9905999" cy="4352204"/>
              </a:xfrm>
              <a:blipFill>
                <a:blip r:embed="rId2"/>
                <a:stretch>
                  <a:fillRect l="-2215" t="-19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27486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304800"/>
            <a:ext cx="9905998" cy="893618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 capability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127" y="1433945"/>
            <a:ext cx="11984182" cy="511232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Moreover,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l-GR" sz="3200" dirty="0" smtClean="0">
                <a:latin typeface="Century Gothic" panose="020B0502020202020204" pitchFamily="34" charset="0"/>
              </a:rPr>
              <a:t>σ</a:t>
            </a:r>
            <a:r>
              <a:rPr lang="en-GB" sz="3200" baseline="30000" dirty="0" smtClean="0">
                <a:latin typeface="Century Gothic" panose="020B0502020202020204" pitchFamily="34" charset="0"/>
              </a:rPr>
              <a:t>2</a:t>
            </a:r>
            <a:r>
              <a:rPr lang="en-GB" sz="3200" dirty="0" smtClean="0">
                <a:latin typeface="Century Gothic" panose="020B0502020202020204" pitchFamily="34" charset="0"/>
              </a:rPr>
              <a:t> Measurement error = </a:t>
            </a:r>
            <a:r>
              <a:rPr lang="el-GR" sz="3200" dirty="0" smtClean="0">
                <a:latin typeface="Century Gothic" panose="020B0502020202020204" pitchFamily="34" charset="0"/>
              </a:rPr>
              <a:t>σ</a:t>
            </a:r>
            <a:r>
              <a:rPr lang="en-GB" sz="3200" baseline="30000" dirty="0" smtClean="0">
                <a:latin typeface="Century Gothic" panose="020B0502020202020204" pitchFamily="34" charset="0"/>
              </a:rPr>
              <a:t>2</a:t>
            </a:r>
            <a:r>
              <a:rPr lang="en-GB" sz="3200" dirty="0" smtClean="0">
                <a:latin typeface="Century Gothic" panose="020B0502020202020204" pitchFamily="34" charset="0"/>
              </a:rPr>
              <a:t> repeatability + </a:t>
            </a:r>
            <a:r>
              <a:rPr lang="el-GR" sz="3200" dirty="0" smtClean="0">
                <a:latin typeface="Century Gothic" panose="020B0502020202020204" pitchFamily="34" charset="0"/>
              </a:rPr>
              <a:t>σ</a:t>
            </a:r>
            <a:r>
              <a:rPr lang="en-GB" sz="3200" baseline="30000" dirty="0" smtClean="0">
                <a:latin typeface="Century Gothic" panose="020B0502020202020204" pitchFamily="34" charset="0"/>
              </a:rPr>
              <a:t>2</a:t>
            </a:r>
            <a:r>
              <a:rPr lang="en-GB" sz="3200" dirty="0" smtClean="0">
                <a:latin typeface="Century Gothic" panose="020B0502020202020204" pitchFamily="34" charset="0"/>
              </a:rPr>
              <a:t> reproducibility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>
                <a:latin typeface="Century Gothic" panose="020B0502020202020204" pitchFamily="34" charset="0"/>
              </a:rPr>
              <a:t>There are obvious dangers in relying too much on the P/T ratio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>
                <a:latin typeface="Century Gothic" panose="020B0502020202020204" pitchFamily="34" charset="0"/>
              </a:rPr>
              <a:t>For example, the P/T ratio may be made arbitrary small by increasing the width of the specification of tolerance band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>
                <a:latin typeface="Century Gothic" panose="020B0502020202020204" pitchFamily="34" charset="0"/>
              </a:rPr>
              <a:t>The gauge must be able to have sufficient capability to detect meaningful variation in product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491029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Measurement System Capability</a:t>
            </a:r>
            <a:endParaRPr lang="en-GB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141412" y="2249487"/>
                <a:ext cx="9905999" cy="4068186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n-GB" sz="3200" dirty="0" smtClean="0"/>
                  <a:t>The contribution of the gauge variability is a much more useful criterion for </a:t>
                </a:r>
                <a:r>
                  <a:rPr lang="en-GB" sz="3200" dirty="0" err="1" smtClean="0"/>
                  <a:t>determing</a:t>
                </a:r>
                <a:r>
                  <a:rPr lang="en-GB" sz="3200" dirty="0" smtClean="0"/>
                  <a:t> the measurement system capability</a:t>
                </a:r>
              </a:p>
              <a:p>
                <a:pPr>
                  <a:lnSpc>
                    <a:spcPct val="100000"/>
                  </a:lnSpc>
                  <a:spcBef>
                    <a:spcPts val="0"/>
                  </a:spcBef>
                </a:pPr>
                <a:r>
                  <a:rPr lang="en-GB" sz="3200" dirty="0" smtClean="0"/>
                  <a:t>So one may look at the following equation as to see whether the given measurement system is capable or not</a:t>
                </a:r>
              </a:p>
              <a:p>
                <a:pPr mar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r>
                  <a:rPr lang="en-GB" sz="3200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𝑚𝑒𝑎𝑠𝑢𝑟𝑒𝑚𝑒𝑛𝑡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𝑒𝑟𝑟𝑜𝑟</m:t>
                        </m:r>
                      </m:num>
                      <m:den>
                        <m:r>
                          <a:rPr lang="en-GB" sz="32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𝑡𝑜𝑡𝑎𝑙</m:t>
                        </m:r>
                      </m:den>
                    </m:f>
                  </m:oMath>
                </a14:m>
                <a:r>
                  <a:rPr lang="en-GB" sz="3200" dirty="0" smtClean="0"/>
                  <a:t> ≤ 10%</a:t>
                </a:r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2" y="2249487"/>
                <a:ext cx="9905999" cy="4068186"/>
              </a:xfrm>
              <a:blipFill>
                <a:blip r:embed="rId2"/>
                <a:stretch>
                  <a:fillRect l="-2646" t="-58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0915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Development of a measurement system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Select the process you want to measure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Define the characteristics that needs to be measured with the process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Perform a quality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019558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Development of a measurement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b="1" u="sng" dirty="0" smtClean="0"/>
              <a:t>Select the process you want to measure</a:t>
            </a:r>
            <a:r>
              <a:rPr lang="en-GB" sz="3200" dirty="0" smtClean="0"/>
              <a:t>: - This involves process definition and determination of recipients of the information on measurements, and how it will be used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64351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Development of a measurement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 startAt="2"/>
            </a:pPr>
            <a:r>
              <a:rPr lang="en-GB" sz="3200" b="1" u="sng" dirty="0" smtClean="0"/>
              <a:t>Define the characteristics that needs to be measured within the process</a:t>
            </a:r>
            <a:r>
              <a:rPr lang="en-GB" sz="3200" dirty="0" smtClean="0"/>
              <a:t>: - This involves identification and definition of suitable characteristics that reflect customer needs and expectations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34791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Development of a Measurement System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345277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 startAt="3"/>
            </a:pPr>
            <a:r>
              <a:rPr lang="en-GB" sz="3200" b="1" u="sng" dirty="0" smtClean="0"/>
              <a:t>Perform a quality check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  - How accurately can we measure the product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     characteristics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   - What is the error in our measurement system? Is it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acceptable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  - Is our measurement system stable and capable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  - What is the contribution of our measurement system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variability to the total variation?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374061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Selection of Quality Characteristics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to identify a good quality characteristic, it is suggested to start with the engineering or economic goal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Having determined this goal, identify the fundamental mechanism and physical laws affecting this goal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Finally, choose the quality characteristics to increase the understanding of these mechanisms and physical laws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632554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Selection of Quality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236" y="2249487"/>
            <a:ext cx="10972800" cy="435220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Try to use quality characteristics which are easy to measure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Quality characteristics should be continuous variables as far as possible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Use quality characteristics, which can be measured precisely, accurately and with stability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For complex processes, it is best to select quality characteristics at the sub-system level and perform experiments at this level prior to attempting overall process optimisation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797773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10836"/>
            <a:ext cx="9905998" cy="128847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dirty="0" smtClean="0"/>
              <a:t>Selection of Quality Characteristics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309256"/>
            <a:ext cx="9905999" cy="527858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Consider a certain painting process which results in various problems such as orange peel, poor appearance, voids etc.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Too often, experiments measure these characteristics as data and try to optimise the quality characteristic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It is not the function of the coating process to produce an orange peel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problem could be due to excess variability of the coating process due to noise factors such as; variability in viscosity, ambient temperature, etc</a:t>
            </a:r>
            <a:r>
              <a:rPr lang="en-GB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44491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Stages in Taguchi Experiment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1766456"/>
            <a:ext cx="9905999" cy="4842162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Define problem – list factors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Identify parameter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Select experimental design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Prepare for experiment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Experiment- data collection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Analysis of data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Determine optimum process parameter settings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Predict outcome for process set at optimum conditions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Conduct confirmation run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/>
              <a:t> </a:t>
            </a:r>
            <a:r>
              <a:rPr lang="en-GB" sz="3200" dirty="0" smtClean="0"/>
              <a:t>Not confirmed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39594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Identify Parameters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lnSpc>
                <a:spcPct val="100000"/>
              </a:lnSpc>
              <a:spcBef>
                <a:spcPts val="0"/>
              </a:spcBef>
              <a:buAutoNum type="romanLcParenBoth"/>
            </a:pPr>
            <a:r>
              <a:rPr lang="en-GB" sz="3200" dirty="0" smtClean="0"/>
              <a:t>Team selection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AutoNum type="romanLcParenBoth"/>
            </a:pPr>
            <a:r>
              <a:rPr lang="en-GB" sz="3200" dirty="0" smtClean="0"/>
              <a:t>Brainstorming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AutoNum type="romanLcParenBoth"/>
            </a:pPr>
            <a:r>
              <a:rPr lang="en-GB" sz="3200" dirty="0" smtClean="0"/>
              <a:t>Cause and effect diagram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AutoNum type="romanLcParenBoth"/>
            </a:pPr>
            <a:r>
              <a:rPr lang="en-GB" sz="3200" dirty="0" smtClean="0"/>
              <a:t>Select factors</a:t>
            </a:r>
          </a:p>
          <a:p>
            <a:pPr marL="571500" indent="-571500">
              <a:lnSpc>
                <a:spcPct val="100000"/>
              </a:lnSpc>
              <a:spcBef>
                <a:spcPts val="0"/>
              </a:spcBef>
              <a:buAutoNum type="romanLcParenBoth"/>
            </a:pPr>
            <a:r>
              <a:rPr lang="en-GB" sz="3200" dirty="0" smtClean="0"/>
              <a:t>Decide levels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06227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Taguchi’s Quality Characteristics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Smaller-the-better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Larger-the-better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Nominal-is-the-best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Classified attributes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GB" sz="3200" dirty="0" smtClean="0"/>
              <a:t>Dynamic characteristics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33380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Taguchi’s Quality Characteristics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3591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Smaller-the-better</a:t>
            </a:r>
            <a:r>
              <a:rPr lang="en-GB" sz="3200" dirty="0" smtClean="0"/>
              <a:t>: - used to measure characteristics such as tool wear, surface finish, porosity, shrinkage and other defects</a:t>
            </a:r>
            <a:endParaRPr lang="en-GB" sz="3200" b="1" u="sng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Larger-the-better</a:t>
            </a:r>
            <a:r>
              <a:rPr lang="en-GB" sz="3200" dirty="0" smtClean="0"/>
              <a:t>: - this measures characteristics such as efficiency, hardness and strength</a:t>
            </a:r>
            <a:endParaRPr lang="en-GB" sz="3200" b="1" u="sng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Nominal-is-the-best</a:t>
            </a:r>
            <a:r>
              <a:rPr lang="en-GB" sz="3200" dirty="0" smtClean="0"/>
              <a:t>: - is used to measure characteristics such as length, thickness, diameter, width, force and viscosity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605828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Taguchi’s Quality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Classified attribute</a:t>
            </a:r>
            <a:r>
              <a:rPr lang="en-GB" sz="3200" dirty="0" smtClean="0"/>
              <a:t>: - is the selected experiment when the data is classified into good and bad or by grades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b="1" u="sng" dirty="0" smtClean="0"/>
              <a:t>Dynamic characteristics</a:t>
            </a:r>
            <a:r>
              <a:rPr lang="en-GB" sz="3200" dirty="0" smtClean="0"/>
              <a:t>: - are used when the strength of a particular parameter called a signal factor, has a direct effect on the output quality characteristics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16403767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17764"/>
            <a:ext cx="9905998" cy="789709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Orthogonal Arrays</a:t>
            </a:r>
            <a:endParaRPr lang="en-GB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870462"/>
              </p:ext>
            </p:extLst>
          </p:nvPr>
        </p:nvGraphicFramePr>
        <p:xfrm>
          <a:off x="346365" y="845123"/>
          <a:ext cx="9621981" cy="5865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217">
                  <a:extLst>
                    <a:ext uri="{9D8B030D-6E8A-4147-A177-3AD203B41FA5}">
                      <a16:colId xmlns:a16="http://schemas.microsoft.com/office/drawing/2014/main" val="127279257"/>
                    </a:ext>
                  </a:extLst>
                </a:gridCol>
                <a:gridCol w="604166">
                  <a:extLst>
                    <a:ext uri="{9D8B030D-6E8A-4147-A177-3AD203B41FA5}">
                      <a16:colId xmlns:a16="http://schemas.microsoft.com/office/drawing/2014/main" val="367456725"/>
                    </a:ext>
                  </a:extLst>
                </a:gridCol>
                <a:gridCol w="718944">
                  <a:extLst>
                    <a:ext uri="{9D8B030D-6E8A-4147-A177-3AD203B41FA5}">
                      <a16:colId xmlns:a16="http://schemas.microsoft.com/office/drawing/2014/main" val="2900912269"/>
                    </a:ext>
                  </a:extLst>
                </a:gridCol>
                <a:gridCol w="760119">
                  <a:extLst>
                    <a:ext uri="{9D8B030D-6E8A-4147-A177-3AD203B41FA5}">
                      <a16:colId xmlns:a16="http://schemas.microsoft.com/office/drawing/2014/main" val="2748104688"/>
                    </a:ext>
                  </a:extLst>
                </a:gridCol>
                <a:gridCol w="717314">
                  <a:extLst>
                    <a:ext uri="{9D8B030D-6E8A-4147-A177-3AD203B41FA5}">
                      <a16:colId xmlns:a16="http://schemas.microsoft.com/office/drawing/2014/main" val="3795320323"/>
                    </a:ext>
                  </a:extLst>
                </a:gridCol>
                <a:gridCol w="780793">
                  <a:extLst>
                    <a:ext uri="{9D8B030D-6E8A-4147-A177-3AD203B41FA5}">
                      <a16:colId xmlns:a16="http://schemas.microsoft.com/office/drawing/2014/main" val="4107679731"/>
                    </a:ext>
                  </a:extLst>
                </a:gridCol>
                <a:gridCol w="787141">
                  <a:extLst>
                    <a:ext uri="{9D8B030D-6E8A-4147-A177-3AD203B41FA5}">
                      <a16:colId xmlns:a16="http://schemas.microsoft.com/office/drawing/2014/main" val="343075968"/>
                    </a:ext>
                  </a:extLst>
                </a:gridCol>
                <a:gridCol w="755401">
                  <a:extLst>
                    <a:ext uri="{9D8B030D-6E8A-4147-A177-3AD203B41FA5}">
                      <a16:colId xmlns:a16="http://schemas.microsoft.com/office/drawing/2014/main" val="3788016810"/>
                    </a:ext>
                  </a:extLst>
                </a:gridCol>
                <a:gridCol w="2613886">
                  <a:extLst>
                    <a:ext uri="{9D8B030D-6E8A-4147-A177-3AD203B41FA5}">
                      <a16:colId xmlns:a16="http://schemas.microsoft.com/office/drawing/2014/main" val="4076069940"/>
                    </a:ext>
                  </a:extLst>
                </a:gridCol>
              </a:tblGrid>
              <a:tr h="411480">
                <a:tc rowSpan="2">
                  <a:txBody>
                    <a:bodyPr/>
                    <a:lstStyle/>
                    <a:p>
                      <a:r>
                        <a:rPr lang="en-GB" sz="2400" dirty="0" smtClean="0"/>
                        <a:t>Experimental number</a:t>
                      </a:r>
                      <a:endParaRPr lang="en-GB" sz="2400" dirty="0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Factors and Settings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2400" dirty="0" smtClean="0"/>
                        <a:t>Results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2671392"/>
                  </a:ext>
                </a:extLst>
              </a:tr>
              <a:tr h="4114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</a:t>
                      </a:r>
                      <a:endParaRPr lang="en-GB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976603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716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93682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491032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6937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654416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8180727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963735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391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7033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Features of Orthogonal Arrays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Efficient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Systematic-balanced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Small number of tests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Large amount of information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Simple analysis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Produces representative and reproducible results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High level of confidence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646938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Design of Experiment Example</a:t>
            </a:r>
            <a:endParaRPr lang="en-GB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710585"/>
              </p:ext>
            </p:extLst>
          </p:nvPr>
        </p:nvGraphicFramePr>
        <p:xfrm>
          <a:off x="1141413" y="2249488"/>
          <a:ext cx="7642369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3022">
                  <a:extLst>
                    <a:ext uri="{9D8B030D-6E8A-4147-A177-3AD203B41FA5}">
                      <a16:colId xmlns:a16="http://schemas.microsoft.com/office/drawing/2014/main" val="1266937121"/>
                    </a:ext>
                  </a:extLst>
                </a:gridCol>
                <a:gridCol w="2394801">
                  <a:extLst>
                    <a:ext uri="{9D8B030D-6E8A-4147-A177-3AD203B41FA5}">
                      <a16:colId xmlns:a16="http://schemas.microsoft.com/office/drawing/2014/main" val="2394221691"/>
                    </a:ext>
                  </a:extLst>
                </a:gridCol>
                <a:gridCol w="2424546">
                  <a:extLst>
                    <a:ext uri="{9D8B030D-6E8A-4147-A177-3AD203B41FA5}">
                      <a16:colId xmlns:a16="http://schemas.microsoft.com/office/drawing/2014/main" val="45655177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Factors</a:t>
                      </a:r>
                      <a:endParaRPr lang="en-GB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Levels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26788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5622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A. Packaging density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965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B. Furnace temperature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870°C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840°C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668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C. Furnace</a:t>
                      </a:r>
                      <a:r>
                        <a:rPr lang="en-GB" sz="2400" baseline="0" dirty="0" smtClean="0"/>
                        <a:t> time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 hours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 hours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3464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D. Load</a:t>
                      </a:r>
                      <a:r>
                        <a:rPr lang="en-GB" sz="2400" baseline="0" dirty="0" smtClean="0"/>
                        <a:t> size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100kg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350kg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1718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E.</a:t>
                      </a:r>
                      <a:r>
                        <a:rPr lang="en-GB" sz="2400" baseline="0" dirty="0" smtClean="0"/>
                        <a:t> Agitation of oil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fast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Slow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171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F.</a:t>
                      </a:r>
                      <a:r>
                        <a:rPr lang="en-GB" sz="2400" baseline="0" dirty="0" smtClean="0"/>
                        <a:t> Boost/diffuse ratio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60%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50%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86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G. Oil temperature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150°C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80°C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4529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9198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117764"/>
            <a:ext cx="9905998" cy="789709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Orthogonal Arrays</a:t>
            </a:r>
            <a:endParaRPr lang="en-GB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03139"/>
              </p:ext>
            </p:extLst>
          </p:nvPr>
        </p:nvGraphicFramePr>
        <p:xfrm>
          <a:off x="346365" y="845123"/>
          <a:ext cx="9621981" cy="5865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217">
                  <a:extLst>
                    <a:ext uri="{9D8B030D-6E8A-4147-A177-3AD203B41FA5}">
                      <a16:colId xmlns:a16="http://schemas.microsoft.com/office/drawing/2014/main" val="127279257"/>
                    </a:ext>
                  </a:extLst>
                </a:gridCol>
                <a:gridCol w="604166">
                  <a:extLst>
                    <a:ext uri="{9D8B030D-6E8A-4147-A177-3AD203B41FA5}">
                      <a16:colId xmlns:a16="http://schemas.microsoft.com/office/drawing/2014/main" val="367456725"/>
                    </a:ext>
                  </a:extLst>
                </a:gridCol>
                <a:gridCol w="718944">
                  <a:extLst>
                    <a:ext uri="{9D8B030D-6E8A-4147-A177-3AD203B41FA5}">
                      <a16:colId xmlns:a16="http://schemas.microsoft.com/office/drawing/2014/main" val="2900912269"/>
                    </a:ext>
                  </a:extLst>
                </a:gridCol>
                <a:gridCol w="760119">
                  <a:extLst>
                    <a:ext uri="{9D8B030D-6E8A-4147-A177-3AD203B41FA5}">
                      <a16:colId xmlns:a16="http://schemas.microsoft.com/office/drawing/2014/main" val="2748104688"/>
                    </a:ext>
                  </a:extLst>
                </a:gridCol>
                <a:gridCol w="717314">
                  <a:extLst>
                    <a:ext uri="{9D8B030D-6E8A-4147-A177-3AD203B41FA5}">
                      <a16:colId xmlns:a16="http://schemas.microsoft.com/office/drawing/2014/main" val="3795320323"/>
                    </a:ext>
                  </a:extLst>
                </a:gridCol>
                <a:gridCol w="780793">
                  <a:extLst>
                    <a:ext uri="{9D8B030D-6E8A-4147-A177-3AD203B41FA5}">
                      <a16:colId xmlns:a16="http://schemas.microsoft.com/office/drawing/2014/main" val="4107679731"/>
                    </a:ext>
                  </a:extLst>
                </a:gridCol>
                <a:gridCol w="787141">
                  <a:extLst>
                    <a:ext uri="{9D8B030D-6E8A-4147-A177-3AD203B41FA5}">
                      <a16:colId xmlns:a16="http://schemas.microsoft.com/office/drawing/2014/main" val="343075968"/>
                    </a:ext>
                  </a:extLst>
                </a:gridCol>
                <a:gridCol w="755401">
                  <a:extLst>
                    <a:ext uri="{9D8B030D-6E8A-4147-A177-3AD203B41FA5}">
                      <a16:colId xmlns:a16="http://schemas.microsoft.com/office/drawing/2014/main" val="3788016810"/>
                    </a:ext>
                  </a:extLst>
                </a:gridCol>
                <a:gridCol w="2613886">
                  <a:extLst>
                    <a:ext uri="{9D8B030D-6E8A-4147-A177-3AD203B41FA5}">
                      <a16:colId xmlns:a16="http://schemas.microsoft.com/office/drawing/2014/main" val="4076069940"/>
                    </a:ext>
                  </a:extLst>
                </a:gridCol>
              </a:tblGrid>
              <a:tr h="411480">
                <a:tc rowSpan="2">
                  <a:txBody>
                    <a:bodyPr/>
                    <a:lstStyle/>
                    <a:p>
                      <a:r>
                        <a:rPr lang="en-GB" sz="2400" dirty="0" smtClean="0"/>
                        <a:t>Experimental number</a:t>
                      </a:r>
                      <a:endParaRPr lang="en-GB" sz="2400" dirty="0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Factors and Settings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Results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2671392"/>
                  </a:ext>
                </a:extLst>
              </a:tr>
              <a:tr h="4114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</a:t>
                      </a:r>
                      <a:endParaRPr lang="en-GB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976603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716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93682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28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491032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69374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84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654416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63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8180727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963735"/>
                  </a:ext>
                </a:extLst>
              </a:tr>
              <a:tr h="61883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59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391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9001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Design of Experiment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∑T = 428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 </a:t>
            </a:r>
            <a:r>
              <a:rPr lang="en-GB" sz="3200" dirty="0" smtClean="0"/>
              <a:t>T = 428 / 8 = 53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A</a:t>
            </a:r>
            <a:r>
              <a:rPr lang="en-GB" sz="3200" baseline="-25000" dirty="0" smtClean="0"/>
              <a:t>1</a:t>
            </a:r>
            <a:r>
              <a:rPr lang="en-GB" sz="3200" dirty="0" smtClean="0"/>
              <a:t> = (42 + 72 + 28 + 41) /4 = 45.75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A</a:t>
            </a:r>
            <a:r>
              <a:rPr lang="en-GB" sz="3200" baseline="-25000" dirty="0" smtClean="0"/>
              <a:t>2</a:t>
            </a:r>
            <a:r>
              <a:rPr lang="en-GB" sz="3200" dirty="0" smtClean="0"/>
              <a:t> = (84 + 63 + 35 + 59) /4 = 60.25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Now calculate the values for B, C, D, E, F and G and complete the response table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0290474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Response Table</a:t>
            </a:r>
            <a:endParaRPr lang="en-GB" sz="4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849897"/>
              </p:ext>
            </p:extLst>
          </p:nvPr>
        </p:nvGraphicFramePr>
        <p:xfrm>
          <a:off x="1141413" y="2249488"/>
          <a:ext cx="9906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8250">
                  <a:extLst>
                    <a:ext uri="{9D8B030D-6E8A-4147-A177-3AD203B41FA5}">
                      <a16:colId xmlns:a16="http://schemas.microsoft.com/office/drawing/2014/main" val="4217025102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3384395203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461829172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3506566974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3244309855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735992904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005674085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4376809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Levels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172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45.75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65.25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47.25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56.5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45.25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880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60.25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40.75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58.75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58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49.5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60.75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681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Diff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14.5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24.5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11.5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15.5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14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Rank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02154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12273" y="4973782"/>
            <a:ext cx="9835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lowest value is the best for each factor.  Best combination of factors is</a:t>
            </a:r>
          </a:p>
          <a:p>
            <a:r>
              <a:rPr lang="en-GB" sz="2400" dirty="0"/>
              <a:t> </a:t>
            </a:r>
            <a:r>
              <a:rPr lang="en-GB" sz="2400" dirty="0" smtClean="0"/>
              <a:t>                         A</a:t>
            </a:r>
            <a:r>
              <a:rPr lang="en-GB" sz="2400" baseline="-25000" dirty="0" smtClean="0"/>
              <a:t>1</a:t>
            </a:r>
            <a:r>
              <a:rPr lang="en-GB" sz="2400" dirty="0" smtClean="0"/>
              <a:t>  B</a:t>
            </a:r>
            <a:r>
              <a:rPr lang="en-GB" sz="2400" baseline="-25000" dirty="0" smtClean="0"/>
              <a:t>2</a:t>
            </a:r>
            <a:r>
              <a:rPr lang="en-GB" sz="2400" dirty="0" smtClean="0"/>
              <a:t>  C</a:t>
            </a:r>
            <a:r>
              <a:rPr lang="en-GB" sz="2400" baseline="-25000" dirty="0" smtClean="0"/>
              <a:t>1</a:t>
            </a:r>
            <a:r>
              <a:rPr lang="en-GB" sz="2400" dirty="0" smtClean="0"/>
              <a:t>  D</a:t>
            </a:r>
            <a:r>
              <a:rPr lang="en-GB" sz="2400" baseline="-25000" dirty="0" smtClean="0"/>
              <a:t>1</a:t>
            </a:r>
            <a:r>
              <a:rPr lang="en-GB" sz="2400" dirty="0" smtClean="0"/>
              <a:t>  E</a:t>
            </a:r>
            <a:r>
              <a:rPr lang="en-GB" sz="2400" baseline="-25000" dirty="0" smtClean="0"/>
              <a:t>1</a:t>
            </a:r>
            <a:r>
              <a:rPr lang="en-GB" sz="2400" dirty="0" smtClean="0"/>
              <a:t>  F</a:t>
            </a:r>
            <a:r>
              <a:rPr lang="en-GB" sz="2400" baseline="-25000" dirty="0" smtClean="0"/>
              <a:t>2</a:t>
            </a:r>
            <a:r>
              <a:rPr lang="en-GB" sz="2400" dirty="0" smtClean="0"/>
              <a:t>  G</a:t>
            </a:r>
            <a:r>
              <a:rPr lang="en-GB" sz="2400" baseline="-25000" dirty="0" smtClean="0"/>
              <a:t>1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517868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Interactions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26907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An </a:t>
            </a:r>
            <a:r>
              <a:rPr lang="en-GB" sz="3200" b="1" dirty="0" smtClean="0"/>
              <a:t>interaction</a:t>
            </a:r>
            <a:r>
              <a:rPr lang="en-GB" sz="3200" dirty="0" smtClean="0"/>
              <a:t> exists between factors, when the effect of one factor depends on the level of another factor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To find out if an interaction exists between two factors we can produce an interaction plot graph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No interaction exists if the plotted response lines are parallel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An interaction exists if the plotted response lines are not parallel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119709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Interactions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10809583" cy="4282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200" dirty="0" smtClean="0"/>
              <a:t>The strength of the interaction is indicated by the degree of non-parallelism in the interaction plot lines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High						High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			   No interaction				   Small </a:t>
            </a: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									   Interaction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Low			High			Low			High</a:t>
            </a:r>
            <a:endParaRPr lang="en-GB" sz="3200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2105891" y="4024745"/>
            <a:ext cx="6927" cy="171103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112818" y="5701145"/>
            <a:ext cx="2105891" cy="34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7578436" y="4024745"/>
            <a:ext cx="13855" cy="17110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7571509" y="5701145"/>
            <a:ext cx="2119746" cy="34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466109" y="3969327"/>
            <a:ext cx="1253836" cy="12676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854036" y="4024745"/>
            <a:ext cx="1288473" cy="130925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007927" y="3879273"/>
            <a:ext cx="1073728" cy="15101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8416636" y="4225636"/>
            <a:ext cx="1274619" cy="120534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28132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Interactions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10648806" cy="354171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			Dramatic					Small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	</a:t>
            </a:r>
            <a:r>
              <a:rPr lang="en-GB" sz="3200" dirty="0" smtClean="0"/>
              <a:t>		Interaction					Interaction</a:t>
            </a:r>
            <a:endParaRPr lang="en-GB" sz="32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609060" y="2565991"/>
            <a:ext cx="7090" cy="26156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23237" y="5181600"/>
            <a:ext cx="2906233" cy="70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095460" y="2629786"/>
            <a:ext cx="70884" cy="25518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137991" y="5181600"/>
            <a:ext cx="3168502" cy="70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126512" y="2771553"/>
            <a:ext cx="1920948" cy="20272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098158" y="2870791"/>
            <a:ext cx="2098158" cy="17933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719237" y="4550735"/>
            <a:ext cx="2197396" cy="3827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7747591" y="2870791"/>
            <a:ext cx="1687032" cy="150982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01667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Interactions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234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	Resin						Hardener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Resin Quantity	Hardener Quantity	Bond Quality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 smtClean="0"/>
              <a:t>	Low			Low				Good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	</a:t>
            </a:r>
            <a:r>
              <a:rPr lang="en-GB" sz="3200" dirty="0" smtClean="0"/>
              <a:t>Low			High				Poor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	</a:t>
            </a:r>
            <a:r>
              <a:rPr lang="en-GB" sz="3200" dirty="0" smtClean="0"/>
              <a:t>High			Low				Poor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200" dirty="0"/>
              <a:t>	</a:t>
            </a:r>
            <a:r>
              <a:rPr lang="en-GB" sz="3200" dirty="0" smtClean="0"/>
              <a:t>High			High				Good</a:t>
            </a:r>
            <a:endParaRPr lang="en-GB" sz="3200" dirty="0"/>
          </a:p>
        </p:txBody>
      </p:sp>
      <p:sp>
        <p:nvSpPr>
          <p:cNvPr id="4" name="Oval 3"/>
          <p:cNvSpPr/>
          <p:nvPr/>
        </p:nvSpPr>
        <p:spPr>
          <a:xfrm>
            <a:off x="3519055" y="2244450"/>
            <a:ext cx="356061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Interaction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171900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Interaction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2" y="2249486"/>
            <a:ext cx="9905999" cy="44491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 smtClean="0"/>
              <a:t>		High					      High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    Bond Quality						Hardener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		 Low					      Low</a:t>
            </a:r>
          </a:p>
          <a:p>
            <a:pPr marL="0" indent="0">
              <a:buNone/>
            </a:pPr>
            <a:r>
              <a:rPr lang="en-GB" sz="3200" dirty="0"/>
              <a:t>	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			Low		Resin		   High</a:t>
            </a:r>
            <a:endParaRPr lang="en-GB" sz="32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913909" y="2486891"/>
            <a:ext cx="6927" cy="34567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900055" y="5929745"/>
            <a:ext cx="4184072" cy="2078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8084127" y="2563091"/>
            <a:ext cx="0" cy="33666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419600" y="2632364"/>
            <a:ext cx="3158836" cy="28886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481945" y="2618509"/>
            <a:ext cx="2964873" cy="29214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65608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40755</TotalTime>
  <Words>2818</Words>
  <Application>Microsoft Office PowerPoint</Application>
  <PresentationFormat>Widescreen</PresentationFormat>
  <Paragraphs>461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Cambria Math</vt:lpstr>
      <vt:lpstr>Century Gothic</vt:lpstr>
      <vt:lpstr>Trebuchet MS</vt:lpstr>
      <vt:lpstr>Tw Cen MT</vt:lpstr>
      <vt:lpstr>Circuit</vt:lpstr>
      <vt:lpstr>Design of Experiments</vt:lpstr>
      <vt:lpstr>Introduction</vt:lpstr>
      <vt:lpstr>A process</vt:lpstr>
      <vt:lpstr>Design of Experiments</vt:lpstr>
      <vt:lpstr>Design of Experiments</vt:lpstr>
      <vt:lpstr>Design of Experiments</vt:lpstr>
      <vt:lpstr>Categories of Variables</vt:lpstr>
      <vt:lpstr>Categories of Variables</vt:lpstr>
      <vt:lpstr>Principles of Design of Experiments</vt:lpstr>
      <vt:lpstr>Principles of Design of Experiments</vt:lpstr>
      <vt:lpstr>Principles of Design of Experiments</vt:lpstr>
      <vt:lpstr>Randomisation</vt:lpstr>
      <vt:lpstr>Randomisation</vt:lpstr>
      <vt:lpstr>Randomisation</vt:lpstr>
      <vt:lpstr>Apply Randomisation Strategy</vt:lpstr>
      <vt:lpstr>Replication</vt:lpstr>
      <vt:lpstr>Replication</vt:lpstr>
      <vt:lpstr>Blocking</vt:lpstr>
      <vt:lpstr>Blocking</vt:lpstr>
      <vt:lpstr>Degrees of Freedom</vt:lpstr>
      <vt:lpstr>Confounding</vt:lpstr>
      <vt:lpstr>Design resolution</vt:lpstr>
      <vt:lpstr>Design resolution</vt:lpstr>
      <vt:lpstr>Measurement System</vt:lpstr>
      <vt:lpstr>Measurement System</vt:lpstr>
      <vt:lpstr>Measurement System</vt:lpstr>
      <vt:lpstr>Measurement System Capability</vt:lpstr>
      <vt:lpstr>Measurement System Capability</vt:lpstr>
      <vt:lpstr>Measurement system capability</vt:lpstr>
      <vt:lpstr>Measurement system capability</vt:lpstr>
      <vt:lpstr>Measurement System Capability</vt:lpstr>
      <vt:lpstr>Development of a measurement system</vt:lpstr>
      <vt:lpstr>Development of a measurement system</vt:lpstr>
      <vt:lpstr>Development of a measurement system</vt:lpstr>
      <vt:lpstr>Development of a Measurement System</vt:lpstr>
      <vt:lpstr>Selection of Quality Characteristics</vt:lpstr>
      <vt:lpstr>Selection of Quality Characteristics</vt:lpstr>
      <vt:lpstr>Selection of Quality Characteristics</vt:lpstr>
      <vt:lpstr>Stages in Taguchi Experiment</vt:lpstr>
      <vt:lpstr>Identify Parameters</vt:lpstr>
      <vt:lpstr>Taguchi’s Quality Characteristics</vt:lpstr>
      <vt:lpstr>Taguchi’s Quality Characteristics</vt:lpstr>
      <vt:lpstr>Taguchi’s Quality Characteristics</vt:lpstr>
      <vt:lpstr>Orthogonal Arrays</vt:lpstr>
      <vt:lpstr>Features of Orthogonal Arrays</vt:lpstr>
      <vt:lpstr>Design of Experiment Example</vt:lpstr>
      <vt:lpstr>Orthogonal Arrays</vt:lpstr>
      <vt:lpstr>Design of Experiment Example</vt:lpstr>
      <vt:lpstr>Response Table</vt:lpstr>
      <vt:lpstr>Interactions</vt:lpstr>
      <vt:lpstr>Interactions</vt:lpstr>
      <vt:lpstr>Interactions</vt:lpstr>
      <vt:lpstr>Interactions</vt:lpstr>
      <vt:lpstr>Interaction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of Experiments</dc:title>
  <dc:creator>Andrew Thorn</dc:creator>
  <cp:lastModifiedBy>Andrew Thorn</cp:lastModifiedBy>
  <cp:revision>48</cp:revision>
  <dcterms:created xsi:type="dcterms:W3CDTF">2020-12-08T09:33:13Z</dcterms:created>
  <dcterms:modified xsi:type="dcterms:W3CDTF">2021-01-05T23:40:24Z</dcterms:modified>
</cp:coreProperties>
</file>