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44" r:id="rId1"/>
  </p:sldMasterIdLst>
  <p:sldIdLst>
    <p:sldId id="256" r:id="rId2"/>
    <p:sldId id="275" r:id="rId3"/>
    <p:sldId id="276" r:id="rId4"/>
    <p:sldId id="274"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D5ABAA-CEC7-4476-BD81-6F6131E2BDDD}" v="11" dt="2019-05-10T12:38:03.509"/>
    <p1510:client id="{3EA5F1C6-1890-4E8F-A81D-ACAAF6B5E5EB}" v="3" dt="2019-05-10T14:37:48.4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72" autoAdjust="0"/>
    <p:restoredTop sz="95033" autoAdjust="0"/>
  </p:normalViewPr>
  <p:slideViewPr>
    <p:cSldViewPr snapToGrid="0" snapToObjects="1">
      <p:cViewPr varScale="1">
        <p:scale>
          <a:sx n="99" d="100"/>
          <a:sy n="99" d="100"/>
        </p:scale>
        <p:origin x="1050" y="7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a:blip r:embed="rId2"/>
          <a:stretch/>
        </a:blipFill>
        <a:effectLst/>
      </p:bgPr>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87DE6118-2437-4B30-8E3C-4D2BE6020583}" type="datetimeFigureOut">
              <a:rPr lang="en-US" smtClean="0"/>
              <a:pPr/>
              <a:t>5/10/2019</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20232501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a:blip r:embed="rId2"/>
          <a:stretch/>
        </a:blipFill>
        <a:effectLst/>
      </p:bgPr>
    </p:bg>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5/10/2019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466546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a:blip r:embed="rId2"/>
          <a:stretch/>
        </a:blipFill>
        <a:effectLst/>
      </p:bgPr>
    </p:bg>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5/10/2019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074580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a:blip r:embed="rId2"/>
          <a:stretch/>
        </a:blipFill>
        <a:effectLst/>
      </p:bgPr>
    </p:bg>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5/10/2019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623104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5/10/2019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987299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a:blip r:embed="rId2"/>
          <a:stretch/>
        </a:blipFill>
        <a:effectLst/>
      </p:bgPr>
    </p:bg>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5/10/2019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240550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a:blip r:embed="rId2"/>
          <a:stretch/>
        </a:blipFill>
        <a:effectLst/>
      </p:bgPr>
    </p:bg>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87DE6118-2437-4B30-8E3C-4D2BE6020583}" type="datetimeFigureOut">
              <a:rPr lang="en-US" smtClean="0"/>
              <a:t>5/10/2019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29307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a:blip r:embed="rId2"/>
          <a:stretch/>
        </a:blipFill>
        <a:effectLst/>
      </p:bgPr>
    </p:bg>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5/10/2019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140976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a:blip r:embed="rId2"/>
          <a:stretch/>
        </a:blipFill>
        <a:effectLst/>
      </p:bgPr>
    </p:bg>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5/10/2019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179080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bg>
      <p:bgPr>
        <a:blipFill>
          <a:blip r:embed="rId2"/>
          <a:stretch/>
        </a:blipFill>
        <a:effectLst/>
      </p:bgPr>
    </p:bg>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5/10/2019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386312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bg>
      <p:bgPr>
        <a:blipFill>
          <a:blip r:embed="rId2"/>
          <a:stretch/>
        </a:blipFill>
        <a:effectLst/>
      </p:bgPr>
    </p:bg>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5/10/2019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4980088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bg>
      <p:bgPr>
        <a:blipFill>
          <a:blip r:embed="rId2"/>
          <a:stretch/>
        </a:blipFill>
        <a:effectLst/>
      </p:bgPr>
    </p:bg>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5/10/2019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20505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bg>
      <p:bgPr>
        <a:blipFill>
          <a:blip r:embed="rId2"/>
          <a:stretch/>
        </a:blipFill>
        <a:effectLst/>
      </p:bgPr>
    </p:bg>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5/10/2019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1785693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bg>
      <p:bgPr>
        <a:blipFill>
          <a:blip r:embed="rId2"/>
          <a:stretch/>
        </a:blipFill>
        <a:effectLst/>
      </p:bgPr>
    </p:bg>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5/10/2019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0441876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bg>
      <p:bgPr>
        <a:blipFill>
          <a:blip r:embed="rId2"/>
          <a:stretch/>
        </a:blipFill>
        <a:effectLst/>
      </p:bgPr>
    </p:bg>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5/10/2019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42859608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a:blip r:embed="rId2"/>
          <a:stretch/>
        </a:blipFill>
        <a:effectLst/>
      </p:bgPr>
    </p:bg>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5/10/2019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2021260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a:blip r:embed="rId2"/>
          <a:stretch/>
        </a:blipFill>
        <a:effectLst/>
      </p:bgPr>
    </p:bg>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5/10/2019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4475429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7DE6118-2437-4B30-8E3C-4D2BE6020583}" type="datetimeFigureOut">
              <a:rPr lang="en-US" smtClean="0"/>
              <a:pPr/>
              <a:t>5/10/2019</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645065765"/>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image" Target="../media/image4.jpe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 name="Rectangle 377">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1" name="Picture 371" descr="A close up of clouds in the dark&#10;&#10;Description generated with high confidence">
            <a:extLst>
              <a:ext uri="{FF2B5EF4-FFF2-40B4-BE49-F238E27FC236}">
                <a16:creationId xmlns:a16="http://schemas.microsoft.com/office/drawing/2014/main" id="{92439574-B2F3-440A-B2BB-C967A6353BFA}"/>
              </a:ext>
            </a:extLst>
          </p:cNvPr>
          <p:cNvPicPr>
            <a:picLocks noChangeAspect="1"/>
          </p:cNvPicPr>
          <p:nvPr/>
        </p:nvPicPr>
        <p:blipFill rotWithShape="1">
          <a:blip r:embed="rId2">
            <a:alphaModFix amt="35000"/>
            <a:extLst>
              <a:ext uri="{837473B0-CC2E-450A-ABE3-18F120FF3D39}">
                <a1611:picAttrSrcUrl xmlns:a1611="http://schemas.microsoft.com/office/drawing/2016/11/main" r:id="rId3"/>
              </a:ext>
            </a:extLst>
          </a:blip>
          <a:srcRect/>
          <a:stretch/>
        </p:blipFill>
        <p:spPr>
          <a:xfrm>
            <a:off x="20" y="-36861"/>
            <a:ext cx="12191980" cy="6857990"/>
          </a:xfrm>
          <a:prstGeom prst="rect">
            <a:avLst/>
          </a:prstGeom>
        </p:spPr>
      </p:pic>
      <p:pic>
        <p:nvPicPr>
          <p:cNvPr id="380" name="Picture 379">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51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id="{340C7600-5BA8-4A54-887F-74AF87750A31}"/>
              </a:ext>
            </a:extLst>
          </p:cNvPr>
          <p:cNvSpPr>
            <a:spLocks noGrp="1"/>
          </p:cNvSpPr>
          <p:nvPr>
            <p:ph type="ctrTitle"/>
          </p:nvPr>
        </p:nvSpPr>
        <p:spPr>
          <a:xfrm>
            <a:off x="3962399" y="1964267"/>
            <a:ext cx="7197726" cy="2421464"/>
          </a:xfrm>
        </p:spPr>
        <p:txBody>
          <a:bodyPr>
            <a:normAutofit/>
          </a:bodyPr>
          <a:lstStyle/>
          <a:p>
            <a:r>
              <a:rPr lang="en-US" b="1">
                <a:cs typeface="Calibri Light"/>
              </a:rPr>
              <a:t>Significant of the holy month of ramdhan</a:t>
            </a:r>
            <a:endParaRPr lang="en-US" b="1"/>
          </a:p>
        </p:txBody>
      </p:sp>
      <p:sp>
        <p:nvSpPr>
          <p:cNvPr id="3" name="Subtitle 2">
            <a:extLst>
              <a:ext uri="{FF2B5EF4-FFF2-40B4-BE49-F238E27FC236}">
                <a16:creationId xmlns:a16="http://schemas.microsoft.com/office/drawing/2014/main" id="{AE584786-6548-4BB4-95FD-977AD1F362C6}"/>
              </a:ext>
            </a:extLst>
          </p:cNvPr>
          <p:cNvSpPr>
            <a:spLocks noGrp="1"/>
          </p:cNvSpPr>
          <p:nvPr>
            <p:ph type="subTitle" idx="1"/>
          </p:nvPr>
        </p:nvSpPr>
        <p:spPr>
          <a:xfrm>
            <a:off x="3286432" y="4324280"/>
            <a:ext cx="8328435" cy="1405467"/>
          </a:xfrm>
        </p:spPr>
        <p:txBody>
          <a:bodyPr>
            <a:normAutofit/>
          </a:bodyPr>
          <a:lstStyle/>
          <a:p>
            <a:r>
              <a:rPr lang="en-US">
                <a:cs typeface="Calibri"/>
              </a:rPr>
              <a:t>Experts from psalms of islam supplications of imam zainaul abideen (a.s)</a:t>
            </a:r>
            <a:endParaRPr lang="en-US"/>
          </a:p>
        </p:txBody>
      </p:sp>
    </p:spTree>
    <p:extLst>
      <p:ext uri="{BB962C8B-B14F-4D97-AF65-F5344CB8AC3E}">
        <p14:creationId xmlns:p14="http://schemas.microsoft.com/office/powerpoint/2010/main" val="3417721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Clouds in the sky&#10;&#10;Description generated with very high confidence">
            <a:extLst>
              <a:ext uri="{FF2B5EF4-FFF2-40B4-BE49-F238E27FC236}">
                <a16:creationId xmlns:a16="http://schemas.microsoft.com/office/drawing/2014/main" id="{4D1FBDAF-06B8-44AA-BCB1-DD5B39A8D1B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0000"/>
          <a:stretch/>
        </p:blipFill>
        <p:spPr>
          <a:xfrm>
            <a:off x="20" y="10"/>
            <a:ext cx="12191980" cy="6857990"/>
          </a:xfrm>
          <a:prstGeom prst="rect">
            <a:avLst/>
          </a:prstGeom>
        </p:spPr>
      </p:pic>
      <p:pic>
        <p:nvPicPr>
          <p:cNvPr id="10" name="Picture 9">
            <a:extLst>
              <a:ext uri="{FF2B5EF4-FFF2-40B4-BE49-F238E27FC236}">
                <a16:creationId xmlns:a16="http://schemas.microsoft.com/office/drawing/2014/main" id="{A449A242-37EF-4BE6-9366-2657D6D867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Freeform 5">
            <a:extLst>
              <a:ext uri="{FF2B5EF4-FFF2-40B4-BE49-F238E27FC236}">
                <a16:creationId xmlns:a16="http://schemas.microsoft.com/office/drawing/2014/main" id="{06D5FFBA-0922-4709-A6E6-FFB31393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3" name="Content Placeholder 2">
            <a:extLst>
              <a:ext uri="{FF2B5EF4-FFF2-40B4-BE49-F238E27FC236}">
                <a16:creationId xmlns:a16="http://schemas.microsoft.com/office/drawing/2014/main" id="{969CC1DD-F197-4E7E-9456-DAA78B6A3D1D}"/>
              </a:ext>
            </a:extLst>
          </p:cNvPr>
          <p:cNvSpPr>
            <a:spLocks noGrp="1"/>
          </p:cNvSpPr>
          <p:nvPr>
            <p:ph idx="1"/>
          </p:nvPr>
        </p:nvSpPr>
        <p:spPr>
          <a:xfrm>
            <a:off x="1581350" y="1158337"/>
            <a:ext cx="9379650" cy="5078562"/>
          </a:xfrm>
        </p:spPr>
        <p:txBody>
          <a:bodyPr>
            <a:normAutofit/>
          </a:bodyPr>
          <a:lstStyle/>
          <a:p>
            <a:pPr>
              <a:buFont typeface="Wingdings"/>
              <a:buChar char="Ø"/>
            </a:pPr>
            <a:r>
              <a:rPr lang="en-US" sz="2400" b="1" dirty="0">
                <a:latin typeface="Georgia"/>
                <a:cs typeface="Calibri" panose="020F0502020204030204"/>
              </a:rPr>
              <a:t>All praises belongs to Allah who showed His </a:t>
            </a:r>
            <a:r>
              <a:rPr lang="en-US" sz="2400" b="1" err="1">
                <a:latin typeface="Georgia"/>
                <a:cs typeface="Calibri" panose="020F0502020204030204"/>
              </a:rPr>
              <a:t>favour</a:t>
            </a:r>
            <a:r>
              <a:rPr lang="en-US" sz="2400" b="1" dirty="0">
                <a:latin typeface="Georgia"/>
                <a:cs typeface="Calibri" panose="020F0502020204030204"/>
              </a:rPr>
              <a:t> to His religion. </a:t>
            </a:r>
          </a:p>
          <a:p>
            <a:pPr>
              <a:buFont typeface="Wingdings"/>
              <a:buChar char="Ø"/>
            </a:pPr>
            <a:r>
              <a:rPr lang="en-US" sz="2400" b="1" dirty="0">
                <a:latin typeface="Georgia"/>
                <a:cs typeface="Calibri" panose="020F0502020204030204"/>
              </a:rPr>
              <a:t>All praises to Him that He directed us on the path if His beneficence </a:t>
            </a:r>
          </a:p>
          <a:p>
            <a:pPr>
              <a:buFont typeface="Wingdings"/>
              <a:buChar char="Ø"/>
            </a:pPr>
            <a:r>
              <a:rPr lang="en-US" sz="2400" b="1" dirty="0">
                <a:latin typeface="Georgia"/>
                <a:cs typeface="Calibri" panose="020F0502020204030204"/>
              </a:rPr>
              <a:t>And all praises to who Allah who appointed among those roads to His month ( Month of </a:t>
            </a:r>
            <a:r>
              <a:rPr lang="en-US" sz="2400" b="1" err="1">
                <a:latin typeface="Georgia"/>
                <a:cs typeface="Calibri" panose="020F0502020204030204"/>
              </a:rPr>
              <a:t>Ramdhan</a:t>
            </a:r>
            <a:r>
              <a:rPr lang="en-US" sz="2400" b="1" dirty="0">
                <a:latin typeface="Georgia"/>
                <a:cs typeface="Calibri" panose="020F0502020204030204"/>
              </a:rPr>
              <a:t>, Month of Fasting, Month of submission a month of </a:t>
            </a:r>
            <a:r>
              <a:rPr lang="en-US" sz="2400" b="1">
                <a:latin typeface="Georgia"/>
                <a:cs typeface="Calibri" panose="020F0502020204030204"/>
              </a:rPr>
              <a:t>purity).</a:t>
            </a:r>
            <a:r>
              <a:rPr lang="en-US" sz="2400" b="1" dirty="0">
                <a:latin typeface="Georgia"/>
                <a:cs typeface="Calibri" panose="020F0502020204030204"/>
              </a:rPr>
              <a:t> </a:t>
            </a:r>
          </a:p>
          <a:p>
            <a:pPr>
              <a:buFont typeface="Wingdings"/>
              <a:buChar char="Ø"/>
            </a:pPr>
            <a:r>
              <a:rPr lang="en-US" sz="2400" b="1" dirty="0">
                <a:latin typeface="Georgia"/>
                <a:cs typeface="Calibri" panose="020F0502020204030204"/>
              </a:rPr>
              <a:t>A month which He sent down Quran as the guidance of the people and as clear guidance, a book that distinguishes the right and wrong.</a:t>
            </a:r>
          </a:p>
          <a:p>
            <a:pPr marL="0" indent="0">
              <a:buNone/>
            </a:pPr>
            <a:endParaRPr lang="en-US">
              <a:latin typeface="Georgia"/>
              <a:cs typeface="Calibri" panose="020F0502020204030204"/>
            </a:endParaRPr>
          </a:p>
          <a:p>
            <a:pPr marL="0" indent="0">
              <a:buNone/>
            </a:pPr>
            <a:endParaRPr lang="en-US" dirty="0">
              <a:cs typeface="Calibri" panose="020F0502020204030204"/>
            </a:endParaRPr>
          </a:p>
        </p:txBody>
      </p:sp>
    </p:spTree>
    <p:extLst>
      <p:ext uri="{BB962C8B-B14F-4D97-AF65-F5344CB8AC3E}">
        <p14:creationId xmlns:p14="http://schemas.microsoft.com/office/powerpoint/2010/main" val="3948287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5" descr="Clouds in the sky&#10;&#10;Description generated with very high confidence">
            <a:extLst>
              <a:ext uri="{FF2B5EF4-FFF2-40B4-BE49-F238E27FC236}">
                <a16:creationId xmlns:a16="http://schemas.microsoft.com/office/drawing/2014/main" id="{9912E0F4-95DF-41D4-9610-C1496E084DE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916" y="3073"/>
            <a:ext cx="12182166" cy="6851855"/>
          </a:xfrm>
          <a:prstGeom prst="rect">
            <a:avLst/>
          </a:prstGeom>
        </p:spPr>
      </p:pic>
      <p:sp>
        <p:nvSpPr>
          <p:cNvPr id="19" name="TextBox 18">
            <a:extLst>
              <a:ext uri="{FF2B5EF4-FFF2-40B4-BE49-F238E27FC236}">
                <a16:creationId xmlns:a16="http://schemas.microsoft.com/office/drawing/2014/main" id="{B6D01A53-EF2E-46A0-AE87-2F3DB336A57B}"/>
              </a:ext>
            </a:extLst>
          </p:cNvPr>
          <p:cNvSpPr txBox="1"/>
          <p:nvPr/>
        </p:nvSpPr>
        <p:spPr>
          <a:xfrm>
            <a:off x="1528918" y="1283110"/>
            <a:ext cx="9699521" cy="49090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spcAft>
                <a:spcPts val="1000"/>
              </a:spcAft>
              <a:buFont typeface="Wingdings"/>
              <a:buChar char="Ø"/>
            </a:pPr>
            <a:r>
              <a:rPr lang="en-US" sz="2400" b="1" dirty="0">
                <a:latin typeface="Georgia"/>
                <a:cs typeface="Calibri"/>
              </a:rPr>
              <a:t>All praises to Him who clarified excellence of this month by making it sacred month and by declaring many unlawful acts which are lawful in all other months to magnify this month.</a:t>
            </a:r>
            <a:endParaRPr lang="en-US" sz="2400" b="1" dirty="0">
              <a:latin typeface="Georgia"/>
              <a:ea typeface="+mn-lt"/>
              <a:cs typeface="+mn-lt"/>
            </a:endParaRPr>
          </a:p>
          <a:p>
            <a:pPr marL="342900" indent="-342900">
              <a:spcAft>
                <a:spcPts val="1000"/>
              </a:spcAft>
              <a:buFont typeface="Wingdings"/>
              <a:buChar char="Ø"/>
            </a:pPr>
            <a:r>
              <a:rPr lang="en-US" sz="2400" b="1" dirty="0">
                <a:latin typeface="Georgia"/>
                <a:cs typeface="Calibri"/>
              </a:rPr>
              <a:t>He who prohibited foods and drinks in order to </a:t>
            </a:r>
            <a:r>
              <a:rPr lang="en-US" sz="2400" b="1" err="1">
                <a:latin typeface="Georgia"/>
                <a:cs typeface="Calibri"/>
              </a:rPr>
              <a:t>honour</a:t>
            </a:r>
            <a:r>
              <a:rPr lang="en-US" sz="2400" b="1" dirty="0">
                <a:latin typeface="Georgia"/>
                <a:cs typeface="Calibri"/>
              </a:rPr>
              <a:t> this month and He clearly appointed special times.</a:t>
            </a:r>
            <a:endParaRPr lang="en-US" sz="2400" b="1" dirty="0">
              <a:latin typeface="Georgia"/>
              <a:ea typeface="+mn-lt"/>
              <a:cs typeface="+mn-lt"/>
            </a:endParaRPr>
          </a:p>
          <a:p>
            <a:pPr marL="342900" indent="-342900">
              <a:spcAft>
                <a:spcPts val="1000"/>
              </a:spcAft>
              <a:buFont typeface="Wingdings"/>
              <a:buChar char="Ø"/>
            </a:pPr>
            <a:r>
              <a:rPr lang="en-US" sz="2400" b="1" dirty="0">
                <a:latin typeface="Georgia"/>
                <a:cs typeface="Calibri"/>
              </a:rPr>
              <a:t>All praises due to Allah who designated a night within this month a night of power that is better than one thousand months and sent down angels and the spirits in that night which is peaceful night until the dawn.</a:t>
            </a:r>
            <a:endParaRPr lang="en-US" sz="2400" b="1" dirty="0">
              <a:latin typeface="Georgia"/>
              <a:ea typeface="+mn-lt"/>
              <a:cs typeface="+mn-lt"/>
            </a:endParaRPr>
          </a:p>
          <a:p>
            <a:pPr marL="342900" indent="-342900">
              <a:spcAft>
                <a:spcPts val="1000"/>
              </a:spcAft>
              <a:buFont typeface="Wingdings"/>
              <a:buChar char="Ø"/>
            </a:pPr>
            <a:r>
              <a:rPr lang="en-US" sz="2400" b="1" dirty="0">
                <a:latin typeface="Georgia"/>
                <a:cs typeface="Calibri"/>
              </a:rPr>
              <a:t>Oh Allah send the blessing upon Muhammed and His Holy progeny.</a:t>
            </a:r>
          </a:p>
        </p:txBody>
      </p:sp>
    </p:spTree>
    <p:extLst>
      <p:ext uri="{BB962C8B-B14F-4D97-AF65-F5344CB8AC3E}">
        <p14:creationId xmlns:p14="http://schemas.microsoft.com/office/powerpoint/2010/main" val="4139608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9" name="Rectangle 108">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 name="Picture 102" descr="A picture containing black, dark, sitting&#10;&#10;Description generated with high confidence">
            <a:extLst>
              <a:ext uri="{FF2B5EF4-FFF2-40B4-BE49-F238E27FC236}">
                <a16:creationId xmlns:a16="http://schemas.microsoft.com/office/drawing/2014/main" id="{B4B8AC9F-4DA0-4052-B936-EF1539B38B4F}"/>
              </a:ext>
            </a:extLst>
          </p:cNvPr>
          <p:cNvPicPr>
            <a:picLocks noChangeAspect="1"/>
          </p:cNvPicPr>
          <p:nvPr/>
        </p:nvPicPr>
        <p:blipFill rotWithShape="1">
          <a:blip r:embed="rId2">
            <a:alphaModFix amt="35000"/>
            <a:extLst>
              <a:ext uri="{837473B0-CC2E-450A-ABE3-18F120FF3D39}">
                <a1611:picAttrSrcUrl xmlns:a1611="http://schemas.microsoft.com/office/drawing/2016/11/main" r:id="rId3"/>
              </a:ext>
            </a:extLst>
          </a:blip>
          <a:srcRect t="24168" b="19582"/>
          <a:stretch/>
        </p:blipFill>
        <p:spPr>
          <a:xfrm>
            <a:off x="20" y="10"/>
            <a:ext cx="12191980" cy="6857990"/>
          </a:xfrm>
          <a:prstGeom prst="rect">
            <a:avLst/>
          </a:prstGeom>
        </p:spPr>
      </p:pic>
      <p:pic>
        <p:nvPicPr>
          <p:cNvPr id="111" name="Picture 110">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51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id="{D44BCB7C-A6FC-4118-9027-468ECFDE6455}"/>
              </a:ext>
            </a:extLst>
          </p:cNvPr>
          <p:cNvSpPr>
            <a:spLocks noGrp="1"/>
          </p:cNvSpPr>
          <p:nvPr>
            <p:ph type="ctrTitle"/>
          </p:nvPr>
        </p:nvSpPr>
        <p:spPr>
          <a:xfrm>
            <a:off x="3962399" y="1964267"/>
            <a:ext cx="7197726" cy="2421464"/>
          </a:xfrm>
        </p:spPr>
        <p:txBody>
          <a:bodyPr>
            <a:normAutofit/>
          </a:bodyPr>
          <a:lstStyle/>
          <a:p>
            <a:r>
              <a:rPr lang="en-US" dirty="0"/>
              <a:t>Thank You!</a:t>
            </a:r>
          </a:p>
        </p:txBody>
      </p:sp>
      <p:sp>
        <p:nvSpPr>
          <p:cNvPr id="3" name="Subtitle 2">
            <a:extLst>
              <a:ext uri="{FF2B5EF4-FFF2-40B4-BE49-F238E27FC236}">
                <a16:creationId xmlns:a16="http://schemas.microsoft.com/office/drawing/2014/main" id="{4B64FA72-B055-4AE3-A6FD-8071BD687CBE}"/>
              </a:ext>
            </a:extLst>
          </p:cNvPr>
          <p:cNvSpPr>
            <a:spLocks noGrp="1"/>
          </p:cNvSpPr>
          <p:nvPr>
            <p:ph type="subTitle" idx="1"/>
          </p:nvPr>
        </p:nvSpPr>
        <p:spPr>
          <a:xfrm>
            <a:off x="4773560" y="4324280"/>
            <a:ext cx="7197726" cy="1405467"/>
          </a:xfrm>
        </p:spPr>
        <p:txBody>
          <a:bodyPr>
            <a:normAutofit/>
          </a:bodyPr>
          <a:lstStyle/>
          <a:p>
            <a:r>
              <a:rPr lang="en-US">
                <a:cs typeface="Calibri"/>
              </a:rPr>
              <a:t>Represented by muslim youth organisation </a:t>
            </a:r>
            <a:endParaRPr lang="en-US" dirty="0">
              <a:cs typeface="Calibri"/>
            </a:endParaRPr>
          </a:p>
        </p:txBody>
      </p:sp>
    </p:spTree>
    <p:extLst>
      <p:ext uri="{BB962C8B-B14F-4D97-AF65-F5344CB8AC3E}">
        <p14:creationId xmlns:p14="http://schemas.microsoft.com/office/powerpoint/2010/main" val="29399308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3F296A"/>
      </a:dk2>
      <a:lt2>
        <a:srgbClr val="EBEBEB"/>
      </a:lt2>
      <a:accent1>
        <a:srgbClr val="E84574"/>
      </a:accent1>
      <a:accent2>
        <a:srgbClr val="798FF2"/>
      </a:accent2>
      <a:accent3>
        <a:srgbClr val="95C369"/>
      </a:accent3>
      <a:accent4>
        <a:srgbClr val="EE875A"/>
      </a:accent4>
      <a:accent5>
        <a:srgbClr val="C363E8"/>
      </a:accent5>
      <a:accent6>
        <a:srgbClr val="6AADC8"/>
      </a:accent6>
      <a:hlink>
        <a:srgbClr val="FE80C7"/>
      </a:hlink>
      <a:folHlink>
        <a:srgbClr val="FBA3EC"/>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61DDDE80-2DFA-4F2A-B66F-72059846BDAA}"/>
    </a:ext>
  </a:extLst>
</a:theme>
</file>

<file path=docProps/app.xml><?xml version="1.0" encoding="utf-8"?>
<Properties xmlns="http://schemas.openxmlformats.org/officeDocument/2006/extended-properties" xmlns:vt="http://schemas.openxmlformats.org/officeDocument/2006/docPropsVTypes">
  <Template/>
  <TotalTime>0</TotalTime>
  <Words>35</Words>
  <Application>Microsoft Office PowerPoint</Application>
  <PresentationFormat>Widescreen</PresentationFormat>
  <Paragraphs>13</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Celestial</vt:lpstr>
      <vt:lpstr>Significant of the holy month of ramdhan</vt:lpstr>
      <vt:lpstr>PowerPoint Presentation</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Future Cel</dc:title>
  <dc:creator/>
  <cp:lastModifiedBy/>
  <cp:revision>621</cp:revision>
  <dcterms:created xsi:type="dcterms:W3CDTF">2019-04-01T22:39:36Z</dcterms:created>
  <dcterms:modified xsi:type="dcterms:W3CDTF">2019-05-10T15:24:36Z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42aa342-8706-4288-bd11-ebb85995028c_Enabled">
    <vt:lpwstr>True</vt:lpwstr>
  </property>
  <property fmtid="{D5CDD505-2E9C-101B-9397-08002B2CF9AE}" pid="3" name="MSIP_Label_f42aa342-8706-4288-bd11-ebb85995028c_SiteId">
    <vt:lpwstr>72f988bf-86f1-41af-91ab-2d7cd011db47</vt:lpwstr>
  </property>
  <property fmtid="{D5CDD505-2E9C-101B-9397-08002B2CF9AE}" pid="4" name="MSIP_Label_f42aa342-8706-4288-bd11-ebb85995028c_Owner">
    <vt:lpwstr>v-abdarl@microsoft.com</vt:lpwstr>
  </property>
  <property fmtid="{D5CDD505-2E9C-101B-9397-08002B2CF9AE}" pid="5" name="MSIP_Label_f42aa342-8706-4288-bd11-ebb85995028c_SetDate">
    <vt:lpwstr>2019-04-01T22:39:43.0089704Z</vt:lpwstr>
  </property>
  <property fmtid="{D5CDD505-2E9C-101B-9397-08002B2CF9AE}" pid="6" name="MSIP_Label_f42aa342-8706-4288-bd11-ebb85995028c_Name">
    <vt:lpwstr>General</vt:lpwstr>
  </property>
  <property fmtid="{D5CDD505-2E9C-101B-9397-08002B2CF9AE}" pid="7" name="MSIP_Label_f42aa342-8706-4288-bd11-ebb85995028c_Application">
    <vt:lpwstr>Microsoft Azure Information Protection</vt:lpwstr>
  </property>
  <property fmtid="{D5CDD505-2E9C-101B-9397-08002B2CF9AE}" pid="8" name="MSIP_Label_f42aa342-8706-4288-bd11-ebb85995028c_ActionId">
    <vt:lpwstr>c08b12af-717c-4ae9-a989-12bcb17fb5af</vt:lpwstr>
  </property>
  <property fmtid="{D5CDD505-2E9C-101B-9397-08002B2CF9AE}" pid="9" name="MSIP_Label_f42aa342-8706-4288-bd11-ebb85995028c_Extended_MSFT_Method">
    <vt:lpwstr>Automatic</vt:lpwstr>
  </property>
  <property fmtid="{D5CDD505-2E9C-101B-9397-08002B2CF9AE}" pid="10" name="Sensitivity">
    <vt:lpwstr>General</vt:lpwstr>
  </property>
</Properties>
</file>