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680"/>
  </p:normalViewPr>
  <p:slideViewPr>
    <p:cSldViewPr snapToGrid="0">
      <p:cViewPr varScale="1">
        <p:scale>
          <a:sx n="121" d="100"/>
          <a:sy n="121" d="100"/>
        </p:scale>
        <p:origin x="200" y="3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6FAAD-0C7B-083B-1223-156A3CE67171}"/>
              </a:ext>
            </a:extLst>
          </p:cNvPr>
          <p:cNvSpPr>
            <a:spLocks noGrp="1"/>
          </p:cNvSpPr>
          <p:nvPr>
            <p:ph type="ctrTitle"/>
          </p:nvPr>
        </p:nvSpPr>
        <p:spPr>
          <a:xfrm>
            <a:off x="2186440" y="2297609"/>
            <a:ext cx="9720943" cy="2262781"/>
          </a:xfrm>
        </p:spPr>
        <p:txBody>
          <a:bodyPr>
            <a:normAutofit/>
          </a:bodyPr>
          <a:lstStyle/>
          <a:p>
            <a:pPr algn="ctr"/>
            <a:r>
              <a:rPr lang="en-US" sz="4400" dirty="0">
                <a:solidFill>
                  <a:schemeClr val="tx1">
                    <a:lumMod val="75000"/>
                    <a:lumOff val="25000"/>
                  </a:schemeClr>
                </a:solidFill>
                <a:effectLst/>
              </a:rPr>
              <a:t>Birmingham Artisan &amp; Craft Market</a:t>
            </a:r>
            <a:endParaRPr lang="en-RO" sz="4400" dirty="0"/>
          </a:p>
        </p:txBody>
      </p:sp>
      <p:sp>
        <p:nvSpPr>
          <p:cNvPr id="3" name="Subtitle 2">
            <a:extLst>
              <a:ext uri="{FF2B5EF4-FFF2-40B4-BE49-F238E27FC236}">
                <a16:creationId xmlns:a16="http://schemas.microsoft.com/office/drawing/2014/main" id="{952F48D2-73EA-76B7-1936-6967079F24B0}"/>
              </a:ext>
            </a:extLst>
          </p:cNvPr>
          <p:cNvSpPr>
            <a:spLocks noGrp="1"/>
          </p:cNvSpPr>
          <p:nvPr>
            <p:ph type="subTitle" idx="1"/>
          </p:nvPr>
        </p:nvSpPr>
        <p:spPr>
          <a:xfrm>
            <a:off x="2589211" y="4766493"/>
            <a:ext cx="8915399" cy="1126283"/>
          </a:xfrm>
        </p:spPr>
        <p:txBody>
          <a:bodyPr>
            <a:noAutofit/>
          </a:bodyPr>
          <a:lstStyle/>
          <a:p>
            <a:pPr algn="ctr">
              <a:lnSpc>
                <a:spcPct val="150000"/>
              </a:lnSpc>
            </a:pPr>
            <a:r>
              <a:rPr lang="en-GB" sz="1000" dirty="0"/>
              <a:t>Programme: BA Business Management</a:t>
            </a:r>
            <a:endParaRPr lang="en-RO" sz="1000" dirty="0"/>
          </a:p>
          <a:p>
            <a:pPr algn="ctr">
              <a:lnSpc>
                <a:spcPct val="150000"/>
              </a:lnSpc>
            </a:pPr>
            <a:r>
              <a:rPr lang="en-GB" sz="1000" dirty="0"/>
              <a:t>Module name and code: LCBB5001 - Entrepreneurship</a:t>
            </a:r>
            <a:endParaRPr lang="en-RO" sz="1000" dirty="0"/>
          </a:p>
          <a:p>
            <a:pPr algn="ctr">
              <a:lnSpc>
                <a:spcPct val="150000"/>
              </a:lnSpc>
            </a:pPr>
            <a:r>
              <a:rPr lang="en-GB" sz="1000" dirty="0"/>
              <a:t>Assignment title: Assessment Component </a:t>
            </a:r>
            <a:r>
              <a:rPr lang="en-US" sz="1000" dirty="0"/>
              <a:t>2: Presentation</a:t>
            </a:r>
            <a:endParaRPr lang="en-RO" sz="1000" dirty="0"/>
          </a:p>
          <a:p>
            <a:pPr marL="69850" algn="ctr">
              <a:lnSpc>
                <a:spcPct val="150000"/>
              </a:lnSpc>
              <a:spcBef>
                <a:spcPts val="550"/>
              </a:spcBef>
            </a:pPr>
            <a:r>
              <a:rPr lang="en-GB" sz="1000" dirty="0"/>
              <a:t>Lecturer’s name: Vasilios </a:t>
            </a:r>
            <a:r>
              <a:rPr lang="en-GB" sz="1000" dirty="0" err="1"/>
              <a:t>Tavlaridis</a:t>
            </a:r>
            <a:endParaRPr lang="en-RO" sz="1000" dirty="0"/>
          </a:p>
          <a:p>
            <a:pPr>
              <a:lnSpc>
                <a:spcPct val="150000"/>
              </a:lnSpc>
            </a:pPr>
            <a:endParaRPr lang="en-RO" sz="1000" dirty="0"/>
          </a:p>
        </p:txBody>
      </p:sp>
    </p:spTree>
    <p:extLst>
      <p:ext uri="{BB962C8B-B14F-4D97-AF65-F5344CB8AC3E}">
        <p14:creationId xmlns:p14="http://schemas.microsoft.com/office/powerpoint/2010/main" val="1822522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2"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13"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14"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15"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16"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17"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18"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19"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20"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21"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22"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23"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25" name="Group 24">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6"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27"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28"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29"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30"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31"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32"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33"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34"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35"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36"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37"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39" name="Rectangle 38">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41" name="Freeform 11">
            <a:extLst>
              <a:ext uri="{FF2B5EF4-FFF2-40B4-BE49-F238E27FC236}">
                <a16:creationId xmlns:a16="http://schemas.microsoft.com/office/drawing/2014/main" id="{A57352BE-A213-4040-BE8E-D4A925AD9D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RO"/>
          </a:p>
        </p:txBody>
      </p:sp>
      <p:sp useBgFill="1">
        <p:nvSpPr>
          <p:cNvPr id="43" name="Rectangle 42">
            <a:extLst>
              <a:ext uri="{FF2B5EF4-FFF2-40B4-BE49-F238E27FC236}">
                <a16:creationId xmlns:a16="http://schemas.microsoft.com/office/drawing/2014/main" id="{F7E42047-F7E7-4687-BBE0-D4BDC8E77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5" name="Group 44">
            <a:extLst>
              <a:ext uri="{FF2B5EF4-FFF2-40B4-BE49-F238E27FC236}">
                <a16:creationId xmlns:a16="http://schemas.microsoft.com/office/drawing/2014/main" id="{8D6F839A-C8D9-4FBC-8EFD-9E56D12F4C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06785" y="228600"/>
            <a:ext cx="2851523" cy="6638625"/>
            <a:chOff x="2487613" y="285750"/>
            <a:chExt cx="2428875" cy="5654676"/>
          </a:xfrm>
        </p:grpSpPr>
        <p:sp>
          <p:nvSpPr>
            <p:cNvPr id="46" name="Freeform 11">
              <a:extLst>
                <a:ext uri="{FF2B5EF4-FFF2-40B4-BE49-F238E27FC236}">
                  <a16:creationId xmlns:a16="http://schemas.microsoft.com/office/drawing/2014/main" id="{D1F0D09B-BA85-41B1-A8DE-73728B72E5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47" name="Freeform 12">
              <a:extLst>
                <a:ext uri="{FF2B5EF4-FFF2-40B4-BE49-F238E27FC236}">
                  <a16:creationId xmlns:a16="http://schemas.microsoft.com/office/drawing/2014/main" id="{FB2D0F0C-3A27-4FC3-A6A3-D2095D9B2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48" name="Freeform 13">
              <a:extLst>
                <a:ext uri="{FF2B5EF4-FFF2-40B4-BE49-F238E27FC236}">
                  <a16:creationId xmlns:a16="http://schemas.microsoft.com/office/drawing/2014/main" id="{FA1C69EF-E6E6-4BDD-B62F-637FC9F3C3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49" name="Freeform 14">
              <a:extLst>
                <a:ext uri="{FF2B5EF4-FFF2-40B4-BE49-F238E27FC236}">
                  <a16:creationId xmlns:a16="http://schemas.microsoft.com/office/drawing/2014/main" id="{75B4F36E-07F6-4E6F-A9D9-A7F6D9585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50" name="Freeform 15">
              <a:extLst>
                <a:ext uri="{FF2B5EF4-FFF2-40B4-BE49-F238E27FC236}">
                  <a16:creationId xmlns:a16="http://schemas.microsoft.com/office/drawing/2014/main" id="{7D9136C7-12F1-4F21-A438-ED7668DDF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51" name="Freeform 16">
              <a:extLst>
                <a:ext uri="{FF2B5EF4-FFF2-40B4-BE49-F238E27FC236}">
                  <a16:creationId xmlns:a16="http://schemas.microsoft.com/office/drawing/2014/main" id="{C718EF12-B769-45D9-9B6E-7AEAA3108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52" name="Freeform 17">
              <a:extLst>
                <a:ext uri="{FF2B5EF4-FFF2-40B4-BE49-F238E27FC236}">
                  <a16:creationId xmlns:a16="http://schemas.microsoft.com/office/drawing/2014/main" id="{534EAD53-3968-459E-B27C-09126A0FE3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53" name="Freeform 18">
              <a:extLst>
                <a:ext uri="{FF2B5EF4-FFF2-40B4-BE49-F238E27FC236}">
                  <a16:creationId xmlns:a16="http://schemas.microsoft.com/office/drawing/2014/main" id="{67658BFE-59E2-4A2D-9E8A-18F81C350B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54" name="Freeform 19">
              <a:extLst>
                <a:ext uri="{FF2B5EF4-FFF2-40B4-BE49-F238E27FC236}">
                  <a16:creationId xmlns:a16="http://schemas.microsoft.com/office/drawing/2014/main" id="{3FEC8A9E-385D-4407-9671-E30238022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55" name="Freeform 20">
              <a:extLst>
                <a:ext uri="{FF2B5EF4-FFF2-40B4-BE49-F238E27FC236}">
                  <a16:creationId xmlns:a16="http://schemas.microsoft.com/office/drawing/2014/main" id="{EFC82234-632C-4B76-A8FF-2C9C0DCA68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56" name="Freeform 21">
              <a:extLst>
                <a:ext uri="{FF2B5EF4-FFF2-40B4-BE49-F238E27FC236}">
                  <a16:creationId xmlns:a16="http://schemas.microsoft.com/office/drawing/2014/main" id="{662A4DB3-C195-4230-953D-307E4100F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57" name="Freeform 22">
              <a:extLst>
                <a:ext uri="{FF2B5EF4-FFF2-40B4-BE49-F238E27FC236}">
                  <a16:creationId xmlns:a16="http://schemas.microsoft.com/office/drawing/2014/main" id="{94D310CF-9541-4CD7-855B-E2E1EF3437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59" name="Group 58">
            <a:extLst>
              <a:ext uri="{FF2B5EF4-FFF2-40B4-BE49-F238E27FC236}">
                <a16:creationId xmlns:a16="http://schemas.microsoft.com/office/drawing/2014/main" id="{70EDA856-A216-4EEC-9AB6-A59FFC70361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47733" y="-786"/>
            <a:ext cx="2356675" cy="6854040"/>
            <a:chOff x="6627813" y="194833"/>
            <a:chExt cx="1952625" cy="5678918"/>
          </a:xfrm>
        </p:grpSpPr>
        <p:sp>
          <p:nvSpPr>
            <p:cNvPr id="60" name="Freeform 27">
              <a:extLst>
                <a:ext uri="{FF2B5EF4-FFF2-40B4-BE49-F238E27FC236}">
                  <a16:creationId xmlns:a16="http://schemas.microsoft.com/office/drawing/2014/main" id="{36F815B8-AFA8-45E9-A3D1-977F2D192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61" name="Freeform 28">
              <a:extLst>
                <a:ext uri="{FF2B5EF4-FFF2-40B4-BE49-F238E27FC236}">
                  <a16:creationId xmlns:a16="http://schemas.microsoft.com/office/drawing/2014/main" id="{5D8FF653-8B3F-4B96-904D-1A4482EAEE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62" name="Freeform 29">
              <a:extLst>
                <a:ext uri="{FF2B5EF4-FFF2-40B4-BE49-F238E27FC236}">
                  <a16:creationId xmlns:a16="http://schemas.microsoft.com/office/drawing/2014/main" id="{4DD2E775-AB45-4AF1-B5B7-54948CFB9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63" name="Freeform 30">
              <a:extLst>
                <a:ext uri="{FF2B5EF4-FFF2-40B4-BE49-F238E27FC236}">
                  <a16:creationId xmlns:a16="http://schemas.microsoft.com/office/drawing/2014/main" id="{7BDE7E7B-E3AA-4A24-8F9D-CE77C96CA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64" name="Freeform 31">
              <a:extLst>
                <a:ext uri="{FF2B5EF4-FFF2-40B4-BE49-F238E27FC236}">
                  <a16:creationId xmlns:a16="http://schemas.microsoft.com/office/drawing/2014/main" id="{D129CAA9-35E5-48CE-88AE-9806695CB8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65" name="Freeform 32">
              <a:extLst>
                <a:ext uri="{FF2B5EF4-FFF2-40B4-BE49-F238E27FC236}">
                  <a16:creationId xmlns:a16="http://schemas.microsoft.com/office/drawing/2014/main" id="{A73989FF-4EFF-4181-81A4-72EF2E67D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66" name="Freeform 33">
              <a:extLst>
                <a:ext uri="{FF2B5EF4-FFF2-40B4-BE49-F238E27FC236}">
                  <a16:creationId xmlns:a16="http://schemas.microsoft.com/office/drawing/2014/main" id="{8C2C17BD-8FA0-4F42-B2CD-5E5A9F5429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67" name="Freeform 34">
              <a:extLst>
                <a:ext uri="{FF2B5EF4-FFF2-40B4-BE49-F238E27FC236}">
                  <a16:creationId xmlns:a16="http://schemas.microsoft.com/office/drawing/2014/main" id="{EEE99CF3-AD71-46FB-8E7D-67825F7816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68" name="Freeform 35">
              <a:extLst>
                <a:ext uri="{FF2B5EF4-FFF2-40B4-BE49-F238E27FC236}">
                  <a16:creationId xmlns:a16="http://schemas.microsoft.com/office/drawing/2014/main" id="{D0F9D5ED-7591-4E88-9FDA-4C1DC47E9D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69" name="Freeform 36">
              <a:extLst>
                <a:ext uri="{FF2B5EF4-FFF2-40B4-BE49-F238E27FC236}">
                  <a16:creationId xmlns:a16="http://schemas.microsoft.com/office/drawing/2014/main" id="{88FA7C13-D80D-4514-B9DB-87AE076AC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70" name="Freeform 37">
              <a:extLst>
                <a:ext uri="{FF2B5EF4-FFF2-40B4-BE49-F238E27FC236}">
                  <a16:creationId xmlns:a16="http://schemas.microsoft.com/office/drawing/2014/main" id="{202C78DF-D842-450B-A87D-E035719E4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71" name="Freeform 38">
              <a:extLst>
                <a:ext uri="{FF2B5EF4-FFF2-40B4-BE49-F238E27FC236}">
                  <a16:creationId xmlns:a16="http://schemas.microsoft.com/office/drawing/2014/main" id="{A4789F83-2423-47F8-8958-48E477BAE0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3" name="TextBox 2">
            <a:extLst>
              <a:ext uri="{FF2B5EF4-FFF2-40B4-BE49-F238E27FC236}">
                <a16:creationId xmlns:a16="http://schemas.microsoft.com/office/drawing/2014/main" id="{FC717F96-CA61-CE17-1F52-47BE0118D400}"/>
              </a:ext>
            </a:extLst>
          </p:cNvPr>
          <p:cNvSpPr txBox="1"/>
          <p:nvPr/>
        </p:nvSpPr>
        <p:spPr>
          <a:xfrm>
            <a:off x="4659520" y="624110"/>
            <a:ext cx="6845092" cy="1280890"/>
          </a:xfrm>
          <a:prstGeom prst="rect">
            <a:avLst/>
          </a:prstGeom>
        </p:spPr>
        <p:txBody>
          <a:bodyPr vert="horz" lIns="91440" tIns="45720" rIns="91440" bIns="45720" rtlCol="0" anchor="t">
            <a:normAutofit/>
          </a:bodyPr>
          <a:lstStyle/>
          <a:p>
            <a:pPr lvl="0">
              <a:spcBef>
                <a:spcPct val="0"/>
              </a:spcBef>
              <a:spcAft>
                <a:spcPts val="600"/>
              </a:spcAft>
            </a:pPr>
            <a:r>
              <a:rPr lang="en-US" sz="3600">
                <a:solidFill>
                  <a:schemeClr val="tx1">
                    <a:lumMod val="85000"/>
                    <a:lumOff val="15000"/>
                  </a:schemeClr>
                </a:solidFill>
                <a:effectLst/>
                <a:latin typeface="+mj-lt"/>
                <a:ea typeface="+mj-ea"/>
                <a:cs typeface="+mj-cs"/>
              </a:rPr>
              <a:t>Overview of the business idea, product and/or service.</a:t>
            </a:r>
          </a:p>
        </p:txBody>
      </p:sp>
      <p:sp>
        <p:nvSpPr>
          <p:cNvPr id="73" name="Rectangle 72">
            <a:extLst>
              <a:ext uri="{FF2B5EF4-FFF2-40B4-BE49-F238E27FC236}">
                <a16:creationId xmlns:a16="http://schemas.microsoft.com/office/drawing/2014/main" id="{2C509E7A-337A-4664-BEC2-03F9BCA0A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1632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75" name="Freeform 11">
            <a:extLst>
              <a:ext uri="{FF2B5EF4-FFF2-40B4-BE49-F238E27FC236}">
                <a16:creationId xmlns:a16="http://schemas.microsoft.com/office/drawing/2014/main" id="{D9AB99AB-E300-4B19-97C3-9A12EA3C7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2716320"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RO"/>
          </a:p>
        </p:txBody>
      </p:sp>
      <p:pic>
        <p:nvPicPr>
          <p:cNvPr id="7" name="Picture 6" descr="Empty office area">
            <a:extLst>
              <a:ext uri="{FF2B5EF4-FFF2-40B4-BE49-F238E27FC236}">
                <a16:creationId xmlns:a16="http://schemas.microsoft.com/office/drawing/2014/main" id="{0B8CEB58-FE20-E88D-E7DC-3979BB31F35B}"/>
              </a:ext>
            </a:extLst>
          </p:cNvPr>
          <p:cNvPicPr>
            <a:picLocks noChangeAspect="1"/>
          </p:cNvPicPr>
          <p:nvPr/>
        </p:nvPicPr>
        <p:blipFill rotWithShape="1">
          <a:blip r:embed="rId2"/>
          <a:srcRect l="45772" r="27749" b="-2"/>
          <a:stretch/>
        </p:blipFill>
        <p:spPr>
          <a:xfrm>
            <a:off x="20" y="1730"/>
            <a:ext cx="2720524" cy="6858000"/>
          </a:xfrm>
          <a:prstGeom prst="rect">
            <a:avLst/>
          </a:prstGeom>
        </p:spPr>
      </p:pic>
      <p:sp>
        <p:nvSpPr>
          <p:cNvPr id="5" name="TextBox 4">
            <a:extLst>
              <a:ext uri="{FF2B5EF4-FFF2-40B4-BE49-F238E27FC236}">
                <a16:creationId xmlns:a16="http://schemas.microsoft.com/office/drawing/2014/main" id="{65C3A7B8-C024-46F8-B235-9F06F7FB5422}"/>
              </a:ext>
            </a:extLst>
          </p:cNvPr>
          <p:cNvSpPr txBox="1"/>
          <p:nvPr/>
        </p:nvSpPr>
        <p:spPr>
          <a:xfrm>
            <a:off x="4656667" y="2133600"/>
            <a:ext cx="6847944" cy="3777622"/>
          </a:xfrm>
          <a:prstGeom prst="rect">
            <a:avLst/>
          </a:prstGeom>
        </p:spPr>
        <p:txBody>
          <a:bodyPr vert="horz" lIns="91440" tIns="45720" rIns="91440" bIns="45720" rtlCol="0">
            <a:normAutofit/>
          </a:bodyPr>
          <a:lstStyle/>
          <a:p>
            <a:pPr indent="457200">
              <a:lnSpc>
                <a:spcPct val="90000"/>
              </a:lnSpc>
              <a:spcBef>
                <a:spcPts val="1000"/>
              </a:spcBef>
              <a:buClr>
                <a:schemeClr val="accent1"/>
              </a:buClr>
              <a:buFont typeface="Wingdings 3" charset="2"/>
              <a:buChar char=""/>
            </a:pPr>
            <a:r>
              <a:rPr lang="en-US" sz="1100" dirty="0">
                <a:solidFill>
                  <a:schemeClr val="tx1">
                    <a:lumMod val="75000"/>
                    <a:lumOff val="25000"/>
                  </a:schemeClr>
                </a:solidFill>
                <a:effectLst/>
              </a:rPr>
              <a:t> The Birmingham Artisan &amp; Craft Market (BACM) is poised to serve as a dynamic hub for local craft enthusiasts, celebrating the rich artistic tapestry of Birmingham and its surrounding areas. Envisioned as both a physical and digital platform, BACM aims to curate a diverse selection of artisanal products, ranging from handmade ceramics, unique textiles, intricate </a:t>
            </a:r>
            <a:r>
              <a:rPr lang="en-US" sz="1100" dirty="0" err="1">
                <a:solidFill>
                  <a:schemeClr val="tx1">
                    <a:lumMod val="75000"/>
                    <a:lumOff val="25000"/>
                  </a:schemeClr>
                </a:solidFill>
                <a:effectLst/>
              </a:rPr>
              <a:t>jewellery</a:t>
            </a:r>
            <a:r>
              <a:rPr lang="en-US" sz="1100" dirty="0">
                <a:solidFill>
                  <a:schemeClr val="tx1">
                    <a:lumMod val="75000"/>
                    <a:lumOff val="25000"/>
                  </a:schemeClr>
                </a:solidFill>
                <a:effectLst/>
              </a:rPr>
              <a:t>, to one-of-a-kind artworks.</a:t>
            </a:r>
          </a:p>
          <a:p>
            <a:pPr indent="457200">
              <a:lnSpc>
                <a:spcPct val="90000"/>
              </a:lnSpc>
              <a:spcBef>
                <a:spcPts val="1000"/>
              </a:spcBef>
              <a:buClr>
                <a:schemeClr val="accent1"/>
              </a:buClr>
              <a:buFont typeface="Wingdings 3" charset="2"/>
              <a:buChar char=""/>
            </a:pPr>
            <a:r>
              <a:rPr lang="en-US" sz="1100" dirty="0">
                <a:solidFill>
                  <a:schemeClr val="tx1">
                    <a:lumMod val="75000"/>
                    <a:lumOff val="25000"/>
                  </a:schemeClr>
                </a:solidFill>
                <a:effectLst/>
              </a:rPr>
              <a:t>Physical Marketplace: This location would act as a gathering space for both locals and tourists, showcasing up to 100 stalls of high-quality artisanal products. Beyond just a market, we aim for it to be an experience - replete with live demonstrations, workshops, and local food stalls, fostering a sense of community and connection between the artisans and the consumers (Mintel, 2019).</a:t>
            </a:r>
          </a:p>
          <a:p>
            <a:pPr indent="457200">
              <a:lnSpc>
                <a:spcPct val="90000"/>
              </a:lnSpc>
              <a:spcBef>
                <a:spcPts val="1000"/>
              </a:spcBef>
              <a:buClr>
                <a:schemeClr val="accent1"/>
              </a:buClr>
              <a:buFont typeface="Wingdings 3" charset="2"/>
              <a:buChar char=""/>
            </a:pPr>
            <a:r>
              <a:rPr lang="en-US" sz="1100" dirty="0">
                <a:solidFill>
                  <a:schemeClr val="tx1">
                    <a:lumMod val="75000"/>
                    <a:lumOff val="25000"/>
                  </a:schemeClr>
                </a:solidFill>
                <a:effectLst/>
              </a:rPr>
              <a:t>Digital Platform: A complementary online platform will be established to serve the local community but also tap into a wider national and international audience. The digital platform will be user-friendly, mobile-</a:t>
            </a:r>
            <a:r>
              <a:rPr lang="en-US" sz="1100" dirty="0" err="1">
                <a:solidFill>
                  <a:schemeClr val="tx1">
                    <a:lumMod val="75000"/>
                    <a:lumOff val="25000"/>
                  </a:schemeClr>
                </a:solidFill>
                <a:effectLst/>
              </a:rPr>
              <a:t>optimised</a:t>
            </a:r>
            <a:r>
              <a:rPr lang="en-US" sz="1100" dirty="0">
                <a:solidFill>
                  <a:schemeClr val="tx1">
                    <a:lumMod val="75000"/>
                    <a:lumOff val="25000"/>
                  </a:schemeClr>
                </a:solidFill>
                <a:effectLst/>
              </a:rPr>
              <a:t>, and will have features such as artist profiles, online workshops, and a secure e-commerce section for sales and deliveries (Euromonitor, 2020).</a:t>
            </a:r>
          </a:p>
          <a:p>
            <a:pPr indent="457200">
              <a:lnSpc>
                <a:spcPct val="90000"/>
              </a:lnSpc>
              <a:spcBef>
                <a:spcPts val="1000"/>
              </a:spcBef>
              <a:buClr>
                <a:schemeClr val="accent1"/>
              </a:buClr>
              <a:buFont typeface="Wingdings 3" charset="2"/>
              <a:buChar char=""/>
            </a:pPr>
            <a:r>
              <a:rPr lang="en-US" sz="1100" dirty="0">
                <a:solidFill>
                  <a:schemeClr val="tx1">
                    <a:lumMod val="75000"/>
                    <a:lumOff val="25000"/>
                  </a:schemeClr>
                </a:solidFill>
                <a:effectLst/>
              </a:rPr>
              <a:t>Workshops &amp; Demonstrations: Leveraging the skills of the artisans, the market will also offer workshops, both in-person and online. This provides a unique selling point, enabling consumers to learn and appreciate the crafts, while also generating additional revenue streams (Crafts Council UK, 2018).</a:t>
            </a:r>
          </a:p>
        </p:txBody>
      </p:sp>
    </p:spTree>
    <p:extLst>
      <p:ext uri="{BB962C8B-B14F-4D97-AF65-F5344CB8AC3E}">
        <p14:creationId xmlns:p14="http://schemas.microsoft.com/office/powerpoint/2010/main" val="1222504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47" name="Group 10">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48"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49"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50"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51"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52"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53"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54"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55"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56"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57"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58"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59"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60" name="Group 24">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61"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62"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63"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64"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65"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66"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67"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68"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69"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70"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71"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72"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73" name="Rectangle 38">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74" name="Freeform 11">
            <a:extLst>
              <a:ext uri="{FF2B5EF4-FFF2-40B4-BE49-F238E27FC236}">
                <a16:creationId xmlns:a16="http://schemas.microsoft.com/office/drawing/2014/main" id="{A57352BE-A213-4040-BE8E-D4A925AD9D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RO"/>
          </a:p>
        </p:txBody>
      </p:sp>
      <p:pic>
        <p:nvPicPr>
          <p:cNvPr id="75" name="Picture 6" descr="Desk with productivity items">
            <a:extLst>
              <a:ext uri="{FF2B5EF4-FFF2-40B4-BE49-F238E27FC236}">
                <a16:creationId xmlns:a16="http://schemas.microsoft.com/office/drawing/2014/main" id="{3D3F334B-A890-DF2C-0583-3F6E18F2D3F2}"/>
              </a:ext>
            </a:extLst>
          </p:cNvPr>
          <p:cNvPicPr>
            <a:picLocks noChangeAspect="1"/>
          </p:cNvPicPr>
          <p:nvPr/>
        </p:nvPicPr>
        <p:blipFill rotWithShape="1">
          <a:blip r:embed="rId2"/>
          <a:srcRect l="20120" r="4871" b="-1"/>
          <a:stretch/>
        </p:blipFill>
        <p:spPr>
          <a:xfrm>
            <a:off x="4485557" y="10"/>
            <a:ext cx="7706443" cy="6857990"/>
          </a:xfrm>
          <a:prstGeom prst="rect">
            <a:avLst/>
          </a:prstGeom>
        </p:spPr>
      </p:pic>
      <p:sp useBgFill="1">
        <p:nvSpPr>
          <p:cNvPr id="76" name="Freeform: Shape 42">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dirty="0"/>
          </a:p>
        </p:txBody>
      </p:sp>
      <p:sp>
        <p:nvSpPr>
          <p:cNvPr id="3" name="TextBox 2">
            <a:extLst>
              <a:ext uri="{FF2B5EF4-FFF2-40B4-BE49-F238E27FC236}">
                <a16:creationId xmlns:a16="http://schemas.microsoft.com/office/drawing/2014/main" id="{5D6E7FE6-8ACC-AD36-ABA8-D4F7CE800957}"/>
              </a:ext>
            </a:extLst>
          </p:cNvPr>
          <p:cNvSpPr txBox="1"/>
          <p:nvPr/>
        </p:nvSpPr>
        <p:spPr>
          <a:xfrm>
            <a:off x="229258" y="323349"/>
            <a:ext cx="4623955" cy="1280890"/>
          </a:xfrm>
          <a:prstGeom prst="rect">
            <a:avLst/>
          </a:prstGeom>
        </p:spPr>
        <p:txBody>
          <a:bodyPr vert="horz" lIns="91440" tIns="45720" rIns="91440" bIns="45720" rtlCol="0" anchor="t">
            <a:normAutofit/>
          </a:bodyPr>
          <a:lstStyle/>
          <a:p>
            <a:pPr marR="102235" lvl="0">
              <a:spcBef>
                <a:spcPct val="0"/>
              </a:spcBef>
              <a:spcAft>
                <a:spcPts val="600"/>
              </a:spcAft>
            </a:pPr>
            <a:r>
              <a:rPr lang="en-US" sz="2800" dirty="0">
                <a:solidFill>
                  <a:schemeClr val="tx1">
                    <a:lumMod val="85000"/>
                    <a:lumOff val="15000"/>
                  </a:schemeClr>
                </a:solidFill>
                <a:effectLst/>
                <a:latin typeface="+mj-lt"/>
                <a:ea typeface="+mj-ea"/>
                <a:cs typeface="+mj-cs"/>
              </a:rPr>
              <a:t>Ownership, Legal format </a:t>
            </a:r>
          </a:p>
        </p:txBody>
      </p:sp>
      <p:sp>
        <p:nvSpPr>
          <p:cNvPr id="77" name="Rectangle 44">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5" name="TextBox 4">
            <a:extLst>
              <a:ext uri="{FF2B5EF4-FFF2-40B4-BE49-F238E27FC236}">
                <a16:creationId xmlns:a16="http://schemas.microsoft.com/office/drawing/2014/main" id="{3848F1C6-DD81-C2EA-E7D5-F5C288501186}"/>
              </a:ext>
            </a:extLst>
          </p:cNvPr>
          <p:cNvSpPr txBox="1"/>
          <p:nvPr/>
        </p:nvSpPr>
        <p:spPr>
          <a:xfrm>
            <a:off x="283530" y="1033998"/>
            <a:ext cx="5144105" cy="3777622"/>
          </a:xfrm>
          <a:prstGeom prst="rect">
            <a:avLst/>
          </a:prstGeom>
        </p:spPr>
        <p:txBody>
          <a:bodyPr vert="horz" lIns="91440" tIns="45720" rIns="91440" bIns="45720" rtlCol="0">
            <a:noAutofit/>
          </a:bodyPr>
          <a:lstStyle/>
          <a:p>
            <a:pPr>
              <a:lnSpc>
                <a:spcPct val="90000"/>
              </a:lnSpc>
              <a:spcBef>
                <a:spcPts val="1000"/>
              </a:spcBef>
              <a:buClr>
                <a:schemeClr val="accent1"/>
              </a:buClr>
            </a:pPr>
            <a:r>
              <a:rPr lang="en-US" sz="1200" dirty="0">
                <a:solidFill>
                  <a:schemeClr val="tx1">
                    <a:lumMod val="75000"/>
                    <a:lumOff val="25000"/>
                  </a:schemeClr>
                </a:solidFill>
                <a:effectLst/>
              </a:rPr>
              <a:t>BACM will be established as a Limited Liability Partnership (LLP).</a:t>
            </a:r>
          </a:p>
          <a:p>
            <a:pPr>
              <a:lnSpc>
                <a:spcPct val="90000"/>
              </a:lnSpc>
              <a:spcBef>
                <a:spcPts val="1000"/>
              </a:spcBef>
              <a:buClr>
                <a:schemeClr val="accent1"/>
              </a:buClr>
            </a:pPr>
            <a:endParaRPr lang="en-US" sz="1200" dirty="0">
              <a:solidFill>
                <a:schemeClr val="tx1">
                  <a:lumMod val="75000"/>
                  <a:lumOff val="25000"/>
                </a:schemeClr>
              </a:solidFill>
            </a:endParaRPr>
          </a:p>
          <a:p>
            <a:pPr marL="285750" indent="-285750">
              <a:lnSpc>
                <a:spcPct val="90000"/>
              </a:lnSpc>
              <a:spcBef>
                <a:spcPts val="1000"/>
              </a:spcBef>
              <a:buClr>
                <a:schemeClr val="accent1"/>
              </a:buClr>
              <a:buFont typeface="Arial" panose="020B0604020202020204" pitchFamily="34" charset="0"/>
              <a:buChar char="•"/>
            </a:pPr>
            <a:r>
              <a:rPr lang="en-US" sz="1200" dirty="0">
                <a:solidFill>
                  <a:schemeClr val="tx1">
                    <a:lumMod val="75000"/>
                    <a:lumOff val="25000"/>
                  </a:schemeClr>
                </a:solidFill>
                <a:effectLst/>
              </a:rPr>
              <a:t>Limited Liability: An LLP ensures that partners have limited liability, meaning their personal assets remain protected against any business debts or legal actions (Companies House, 2017). This format strikes a balance between traditional partnership structures and limited companies, offering flexibility while ensuring security for all partners involved.</a:t>
            </a:r>
          </a:p>
          <a:p>
            <a:pPr marL="285750" lvl="0" indent="-285750">
              <a:lnSpc>
                <a:spcPct val="90000"/>
              </a:lnSpc>
              <a:spcBef>
                <a:spcPts val="1000"/>
              </a:spcBef>
              <a:buClr>
                <a:schemeClr val="accent1"/>
              </a:buClr>
              <a:buFont typeface="Arial" panose="020B0604020202020204" pitchFamily="34" charset="0"/>
              <a:buChar char="•"/>
            </a:pPr>
            <a:r>
              <a:rPr lang="en-US" sz="1200" dirty="0">
                <a:solidFill>
                  <a:schemeClr val="tx1">
                    <a:lumMod val="75000"/>
                    <a:lumOff val="25000"/>
                  </a:schemeClr>
                </a:solidFill>
                <a:effectLst/>
              </a:rPr>
              <a:t>Flexibility in Management: LLPs offer flexibility in terms of internal </a:t>
            </a:r>
            <a:r>
              <a:rPr lang="en-US" sz="1200" dirty="0" err="1">
                <a:solidFill>
                  <a:schemeClr val="tx1">
                    <a:lumMod val="75000"/>
                    <a:lumOff val="25000"/>
                  </a:schemeClr>
                </a:solidFill>
                <a:effectLst/>
              </a:rPr>
              <a:t>organisation</a:t>
            </a:r>
            <a:r>
              <a:rPr lang="en-US" sz="1200" dirty="0">
                <a:solidFill>
                  <a:schemeClr val="tx1">
                    <a:lumMod val="75000"/>
                    <a:lumOff val="25000"/>
                  </a:schemeClr>
                </a:solidFill>
                <a:effectLst/>
              </a:rPr>
              <a:t>. This means the partners can decide on the role and responsibilities of each member without strict corporate obligations, allowing us to adjust to the dynamic nature of the artisan market industry (</a:t>
            </a:r>
            <a:r>
              <a:rPr lang="en-US" sz="1200" dirty="0" err="1">
                <a:solidFill>
                  <a:schemeClr val="tx1">
                    <a:lumMod val="75000"/>
                    <a:lumOff val="25000"/>
                  </a:schemeClr>
                </a:solidFill>
                <a:effectLst/>
              </a:rPr>
              <a:t>GoLegal</a:t>
            </a:r>
            <a:r>
              <a:rPr lang="en-US" sz="1200" dirty="0">
                <a:solidFill>
                  <a:schemeClr val="tx1">
                    <a:lumMod val="75000"/>
                    <a:lumOff val="25000"/>
                  </a:schemeClr>
                </a:solidFill>
                <a:effectLst/>
              </a:rPr>
              <a:t>, 2019).</a:t>
            </a:r>
          </a:p>
          <a:p>
            <a:pPr marL="285750" lvl="0" indent="-285750">
              <a:lnSpc>
                <a:spcPct val="90000"/>
              </a:lnSpc>
              <a:spcBef>
                <a:spcPts val="1000"/>
              </a:spcBef>
              <a:buClr>
                <a:schemeClr val="accent1"/>
              </a:buClr>
              <a:buFont typeface="Arial" panose="020B0604020202020204" pitchFamily="34" charset="0"/>
              <a:buChar char="•"/>
            </a:pPr>
            <a:r>
              <a:rPr lang="en-US" sz="1200" dirty="0">
                <a:solidFill>
                  <a:schemeClr val="tx1">
                    <a:lumMod val="75000"/>
                    <a:lumOff val="25000"/>
                  </a:schemeClr>
                </a:solidFill>
                <a:effectLst/>
              </a:rPr>
              <a:t>Tax Implications: Partners in an LLP are taxed individually based on their income or gains from the partnership. This avoids the double taxation issue seen in limited companies where the company pays corporation tax, and shareholders pay additional tax on dividends (HMRC, 2020).</a:t>
            </a:r>
          </a:p>
          <a:p>
            <a:pPr marL="285750" lvl="0" indent="-285750">
              <a:lnSpc>
                <a:spcPct val="90000"/>
              </a:lnSpc>
              <a:spcBef>
                <a:spcPts val="1000"/>
              </a:spcBef>
              <a:buClr>
                <a:schemeClr val="accent1"/>
              </a:buClr>
              <a:buFont typeface="Arial" panose="020B0604020202020204" pitchFamily="34" charset="0"/>
              <a:buChar char="•"/>
            </a:pPr>
            <a:r>
              <a:rPr lang="en-US" sz="1200" dirty="0">
                <a:solidFill>
                  <a:schemeClr val="tx1">
                    <a:lumMod val="75000"/>
                    <a:lumOff val="25000"/>
                  </a:schemeClr>
                </a:solidFill>
                <a:effectLst/>
              </a:rPr>
              <a:t>Transparency and Disclosure: LLPs are obligated to disclose their financial statements to the public annually. This level of transparency builds trust with investors, partners, and the general public, a key component for a community-oriented venture like BACM (Smith &amp; Brown, 2018).</a:t>
            </a:r>
          </a:p>
          <a:p>
            <a:pPr marL="285750" lvl="0" indent="-285750">
              <a:lnSpc>
                <a:spcPct val="90000"/>
              </a:lnSpc>
              <a:spcBef>
                <a:spcPts val="1000"/>
              </a:spcBef>
              <a:buClr>
                <a:schemeClr val="accent1"/>
              </a:buClr>
              <a:buFont typeface="Arial" panose="020B0604020202020204" pitchFamily="34" charset="0"/>
              <a:buChar char="•"/>
            </a:pPr>
            <a:r>
              <a:rPr lang="en-US" sz="1200" dirty="0">
                <a:solidFill>
                  <a:schemeClr val="tx1">
                    <a:lumMod val="75000"/>
                    <a:lumOff val="25000"/>
                  </a:schemeClr>
                </a:solidFill>
                <a:effectLst/>
              </a:rPr>
              <a:t>Dissolution and Continuation: If a partner decides to leave or new partners wish to join, the LLP can continue without dissolution, ensuring longevity and stability for BACM (Johnson et al., 2021).</a:t>
            </a:r>
          </a:p>
        </p:txBody>
      </p:sp>
    </p:spTree>
    <p:extLst>
      <p:ext uri="{BB962C8B-B14F-4D97-AF65-F5344CB8AC3E}">
        <p14:creationId xmlns:p14="http://schemas.microsoft.com/office/powerpoint/2010/main" val="2210731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2"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13"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14"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15"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16"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17"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18"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19"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20"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21"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22"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23"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25" name="Group 24">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6"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27"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28"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29"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30"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31"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32"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33"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34"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35"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36"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37"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39" name="Rectangle 38">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41" name="Freeform 11">
            <a:extLst>
              <a:ext uri="{FF2B5EF4-FFF2-40B4-BE49-F238E27FC236}">
                <a16:creationId xmlns:a16="http://schemas.microsoft.com/office/drawing/2014/main" id="{A57352BE-A213-4040-BE8E-D4A925AD9D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RO"/>
          </a:p>
        </p:txBody>
      </p:sp>
      <p:sp useBgFill="1">
        <p:nvSpPr>
          <p:cNvPr id="43" name="Rectangle 42">
            <a:extLst>
              <a:ext uri="{FF2B5EF4-FFF2-40B4-BE49-F238E27FC236}">
                <a16:creationId xmlns:a16="http://schemas.microsoft.com/office/drawing/2014/main" id="{F7E42047-F7E7-4687-BBE0-D4BDC8E77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5" name="Group 44">
            <a:extLst>
              <a:ext uri="{FF2B5EF4-FFF2-40B4-BE49-F238E27FC236}">
                <a16:creationId xmlns:a16="http://schemas.microsoft.com/office/drawing/2014/main" id="{8D6F839A-C8D9-4FBC-8EFD-9E56D12F4C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06785" y="228600"/>
            <a:ext cx="2851523" cy="6638625"/>
            <a:chOff x="2487613" y="285750"/>
            <a:chExt cx="2428875" cy="5654676"/>
          </a:xfrm>
        </p:grpSpPr>
        <p:sp>
          <p:nvSpPr>
            <p:cNvPr id="46" name="Freeform 11">
              <a:extLst>
                <a:ext uri="{FF2B5EF4-FFF2-40B4-BE49-F238E27FC236}">
                  <a16:creationId xmlns:a16="http://schemas.microsoft.com/office/drawing/2014/main" id="{D1F0D09B-BA85-41B1-A8DE-73728B72E5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47" name="Freeform 12">
              <a:extLst>
                <a:ext uri="{FF2B5EF4-FFF2-40B4-BE49-F238E27FC236}">
                  <a16:creationId xmlns:a16="http://schemas.microsoft.com/office/drawing/2014/main" id="{FB2D0F0C-3A27-4FC3-A6A3-D2095D9B2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48" name="Freeform 13">
              <a:extLst>
                <a:ext uri="{FF2B5EF4-FFF2-40B4-BE49-F238E27FC236}">
                  <a16:creationId xmlns:a16="http://schemas.microsoft.com/office/drawing/2014/main" id="{FA1C69EF-E6E6-4BDD-B62F-637FC9F3C3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49" name="Freeform 14">
              <a:extLst>
                <a:ext uri="{FF2B5EF4-FFF2-40B4-BE49-F238E27FC236}">
                  <a16:creationId xmlns:a16="http://schemas.microsoft.com/office/drawing/2014/main" id="{75B4F36E-07F6-4E6F-A9D9-A7F6D9585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50" name="Freeform 15">
              <a:extLst>
                <a:ext uri="{FF2B5EF4-FFF2-40B4-BE49-F238E27FC236}">
                  <a16:creationId xmlns:a16="http://schemas.microsoft.com/office/drawing/2014/main" id="{7D9136C7-12F1-4F21-A438-ED7668DDF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51" name="Freeform 16">
              <a:extLst>
                <a:ext uri="{FF2B5EF4-FFF2-40B4-BE49-F238E27FC236}">
                  <a16:creationId xmlns:a16="http://schemas.microsoft.com/office/drawing/2014/main" id="{C718EF12-B769-45D9-9B6E-7AEAA3108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52" name="Freeform 17">
              <a:extLst>
                <a:ext uri="{FF2B5EF4-FFF2-40B4-BE49-F238E27FC236}">
                  <a16:creationId xmlns:a16="http://schemas.microsoft.com/office/drawing/2014/main" id="{534EAD53-3968-459E-B27C-09126A0FE3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53" name="Freeform 18">
              <a:extLst>
                <a:ext uri="{FF2B5EF4-FFF2-40B4-BE49-F238E27FC236}">
                  <a16:creationId xmlns:a16="http://schemas.microsoft.com/office/drawing/2014/main" id="{67658BFE-59E2-4A2D-9E8A-18F81C350B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54" name="Freeform 19">
              <a:extLst>
                <a:ext uri="{FF2B5EF4-FFF2-40B4-BE49-F238E27FC236}">
                  <a16:creationId xmlns:a16="http://schemas.microsoft.com/office/drawing/2014/main" id="{3FEC8A9E-385D-4407-9671-E30238022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55" name="Freeform 20">
              <a:extLst>
                <a:ext uri="{FF2B5EF4-FFF2-40B4-BE49-F238E27FC236}">
                  <a16:creationId xmlns:a16="http://schemas.microsoft.com/office/drawing/2014/main" id="{EFC82234-632C-4B76-A8FF-2C9C0DCA68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56" name="Freeform 21">
              <a:extLst>
                <a:ext uri="{FF2B5EF4-FFF2-40B4-BE49-F238E27FC236}">
                  <a16:creationId xmlns:a16="http://schemas.microsoft.com/office/drawing/2014/main" id="{662A4DB3-C195-4230-953D-307E4100F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57" name="Freeform 22">
              <a:extLst>
                <a:ext uri="{FF2B5EF4-FFF2-40B4-BE49-F238E27FC236}">
                  <a16:creationId xmlns:a16="http://schemas.microsoft.com/office/drawing/2014/main" id="{94D310CF-9541-4CD7-855B-E2E1EF3437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59" name="Group 58">
            <a:extLst>
              <a:ext uri="{FF2B5EF4-FFF2-40B4-BE49-F238E27FC236}">
                <a16:creationId xmlns:a16="http://schemas.microsoft.com/office/drawing/2014/main" id="{70EDA856-A216-4EEC-9AB6-A59FFC70361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47733" y="-786"/>
            <a:ext cx="2356675" cy="6854040"/>
            <a:chOff x="6627813" y="194833"/>
            <a:chExt cx="1952625" cy="5678918"/>
          </a:xfrm>
        </p:grpSpPr>
        <p:sp>
          <p:nvSpPr>
            <p:cNvPr id="60" name="Freeform 27">
              <a:extLst>
                <a:ext uri="{FF2B5EF4-FFF2-40B4-BE49-F238E27FC236}">
                  <a16:creationId xmlns:a16="http://schemas.microsoft.com/office/drawing/2014/main" id="{36F815B8-AFA8-45E9-A3D1-977F2D192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61" name="Freeform 28">
              <a:extLst>
                <a:ext uri="{FF2B5EF4-FFF2-40B4-BE49-F238E27FC236}">
                  <a16:creationId xmlns:a16="http://schemas.microsoft.com/office/drawing/2014/main" id="{5D8FF653-8B3F-4B96-904D-1A4482EAEE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62" name="Freeform 29">
              <a:extLst>
                <a:ext uri="{FF2B5EF4-FFF2-40B4-BE49-F238E27FC236}">
                  <a16:creationId xmlns:a16="http://schemas.microsoft.com/office/drawing/2014/main" id="{4DD2E775-AB45-4AF1-B5B7-54948CFB9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63" name="Freeform 30">
              <a:extLst>
                <a:ext uri="{FF2B5EF4-FFF2-40B4-BE49-F238E27FC236}">
                  <a16:creationId xmlns:a16="http://schemas.microsoft.com/office/drawing/2014/main" id="{7BDE7E7B-E3AA-4A24-8F9D-CE77C96CA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64" name="Freeform 31">
              <a:extLst>
                <a:ext uri="{FF2B5EF4-FFF2-40B4-BE49-F238E27FC236}">
                  <a16:creationId xmlns:a16="http://schemas.microsoft.com/office/drawing/2014/main" id="{D129CAA9-35E5-48CE-88AE-9806695CB8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65" name="Freeform 32">
              <a:extLst>
                <a:ext uri="{FF2B5EF4-FFF2-40B4-BE49-F238E27FC236}">
                  <a16:creationId xmlns:a16="http://schemas.microsoft.com/office/drawing/2014/main" id="{A73989FF-4EFF-4181-81A4-72EF2E67D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66" name="Freeform 33">
              <a:extLst>
                <a:ext uri="{FF2B5EF4-FFF2-40B4-BE49-F238E27FC236}">
                  <a16:creationId xmlns:a16="http://schemas.microsoft.com/office/drawing/2014/main" id="{8C2C17BD-8FA0-4F42-B2CD-5E5A9F5429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67" name="Freeform 34">
              <a:extLst>
                <a:ext uri="{FF2B5EF4-FFF2-40B4-BE49-F238E27FC236}">
                  <a16:creationId xmlns:a16="http://schemas.microsoft.com/office/drawing/2014/main" id="{EEE99CF3-AD71-46FB-8E7D-67825F7816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68" name="Freeform 35">
              <a:extLst>
                <a:ext uri="{FF2B5EF4-FFF2-40B4-BE49-F238E27FC236}">
                  <a16:creationId xmlns:a16="http://schemas.microsoft.com/office/drawing/2014/main" id="{D0F9D5ED-7591-4E88-9FDA-4C1DC47E9D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69" name="Freeform 36">
              <a:extLst>
                <a:ext uri="{FF2B5EF4-FFF2-40B4-BE49-F238E27FC236}">
                  <a16:creationId xmlns:a16="http://schemas.microsoft.com/office/drawing/2014/main" id="{88FA7C13-D80D-4514-B9DB-87AE076AC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70" name="Freeform 37">
              <a:extLst>
                <a:ext uri="{FF2B5EF4-FFF2-40B4-BE49-F238E27FC236}">
                  <a16:creationId xmlns:a16="http://schemas.microsoft.com/office/drawing/2014/main" id="{202C78DF-D842-450B-A87D-E035719E4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71" name="Freeform 38">
              <a:extLst>
                <a:ext uri="{FF2B5EF4-FFF2-40B4-BE49-F238E27FC236}">
                  <a16:creationId xmlns:a16="http://schemas.microsoft.com/office/drawing/2014/main" id="{A4789F83-2423-47F8-8958-48E477BAE0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73" name="Rectangle 72">
            <a:extLst>
              <a:ext uri="{FF2B5EF4-FFF2-40B4-BE49-F238E27FC236}">
                <a16:creationId xmlns:a16="http://schemas.microsoft.com/office/drawing/2014/main" id="{2C509E7A-337A-4664-BEC2-03F9BCA0A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1632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75" name="Freeform 11">
            <a:extLst>
              <a:ext uri="{FF2B5EF4-FFF2-40B4-BE49-F238E27FC236}">
                <a16:creationId xmlns:a16="http://schemas.microsoft.com/office/drawing/2014/main" id="{D9AB99AB-E300-4B19-97C3-9A12EA3C7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2716320"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RO"/>
          </a:p>
        </p:txBody>
      </p:sp>
      <p:pic>
        <p:nvPicPr>
          <p:cNvPr id="7" name="Picture 6" descr="Stock exchange numbers">
            <a:extLst>
              <a:ext uri="{FF2B5EF4-FFF2-40B4-BE49-F238E27FC236}">
                <a16:creationId xmlns:a16="http://schemas.microsoft.com/office/drawing/2014/main" id="{C1A3C423-141D-053A-9CFA-1C57DAE2DEF0}"/>
              </a:ext>
            </a:extLst>
          </p:cNvPr>
          <p:cNvPicPr>
            <a:picLocks noChangeAspect="1"/>
          </p:cNvPicPr>
          <p:nvPr/>
        </p:nvPicPr>
        <p:blipFill rotWithShape="1">
          <a:blip r:embed="rId2"/>
          <a:srcRect l="37501" r="36019" b="-2"/>
          <a:stretch/>
        </p:blipFill>
        <p:spPr>
          <a:xfrm>
            <a:off x="20" y="1730"/>
            <a:ext cx="2720524" cy="6858000"/>
          </a:xfrm>
          <a:prstGeom prst="rect">
            <a:avLst/>
          </a:prstGeom>
        </p:spPr>
      </p:pic>
      <p:sp>
        <p:nvSpPr>
          <p:cNvPr id="3" name="TextBox 2">
            <a:extLst>
              <a:ext uri="{FF2B5EF4-FFF2-40B4-BE49-F238E27FC236}">
                <a16:creationId xmlns:a16="http://schemas.microsoft.com/office/drawing/2014/main" id="{B40A59DE-0C72-0C73-3AE0-1DAD742E73D5}"/>
              </a:ext>
            </a:extLst>
          </p:cNvPr>
          <p:cNvSpPr txBox="1"/>
          <p:nvPr/>
        </p:nvSpPr>
        <p:spPr>
          <a:xfrm>
            <a:off x="4457960" y="1549141"/>
            <a:ext cx="7406725" cy="3777622"/>
          </a:xfrm>
          <a:prstGeom prst="rect">
            <a:avLst/>
          </a:prstGeom>
        </p:spPr>
        <p:txBody>
          <a:bodyPr vert="horz" lIns="91440" tIns="45720" rIns="91440" bIns="45720" rtlCol="0">
            <a:noAutofit/>
          </a:bodyPr>
          <a:lstStyle/>
          <a:p>
            <a:pPr>
              <a:lnSpc>
                <a:spcPct val="90000"/>
              </a:lnSpc>
              <a:spcBef>
                <a:spcPts val="1000"/>
              </a:spcBef>
              <a:buClr>
                <a:schemeClr val="accent1"/>
              </a:buClr>
            </a:pPr>
            <a:r>
              <a:rPr lang="en-US" sz="1200" dirty="0">
                <a:solidFill>
                  <a:schemeClr val="tx1">
                    <a:lumMod val="75000"/>
                    <a:lumOff val="25000"/>
                  </a:schemeClr>
                </a:solidFill>
                <a:effectLst/>
              </a:rPr>
              <a:t>1. Owner and Director: The owner will have experience in event management and a profound passion for artisanal crafts. The leadership will be instrumental in guiding the company's strategic direction, ensuring the brand ethos is upheld, and fostering relationships with artisans, consumers, and stakeholders (Barker &amp; Stone, 2016).</a:t>
            </a:r>
          </a:p>
          <a:p>
            <a:pPr>
              <a:lnSpc>
                <a:spcPct val="90000"/>
              </a:lnSpc>
              <a:spcBef>
                <a:spcPts val="1000"/>
              </a:spcBef>
              <a:buClr>
                <a:schemeClr val="accent1"/>
              </a:buClr>
            </a:pPr>
            <a:r>
              <a:rPr lang="en-US" sz="1200" dirty="0">
                <a:solidFill>
                  <a:schemeClr val="tx1">
                    <a:lumMod val="75000"/>
                    <a:lumOff val="25000"/>
                  </a:schemeClr>
                </a:solidFill>
                <a:effectLst/>
              </a:rPr>
              <a:t>2. Employees:</a:t>
            </a:r>
          </a:p>
          <a:p>
            <a:pPr lvl="0">
              <a:lnSpc>
                <a:spcPct val="90000"/>
              </a:lnSpc>
              <a:spcBef>
                <a:spcPts val="1000"/>
              </a:spcBef>
              <a:buClr>
                <a:schemeClr val="accent1"/>
              </a:buClr>
            </a:pPr>
            <a:r>
              <a:rPr lang="en-US" sz="1200" dirty="0">
                <a:solidFill>
                  <a:schemeClr val="tx1">
                    <a:lumMod val="75000"/>
                    <a:lumOff val="25000"/>
                  </a:schemeClr>
                </a:solidFill>
                <a:effectLst/>
              </a:rPr>
              <a:t>Operations Team: This team will manage the day-to-day logistics of the physical market, including vendor relations, space allocation, and health and safety compliance (Grant, 2019).</a:t>
            </a:r>
          </a:p>
          <a:p>
            <a:pPr lvl="0">
              <a:lnSpc>
                <a:spcPct val="90000"/>
              </a:lnSpc>
              <a:spcBef>
                <a:spcPts val="1000"/>
              </a:spcBef>
              <a:buClr>
                <a:schemeClr val="accent1"/>
              </a:buClr>
            </a:pPr>
            <a:r>
              <a:rPr lang="en-US" sz="1200" dirty="0">
                <a:solidFill>
                  <a:schemeClr val="tx1">
                    <a:lumMod val="75000"/>
                    <a:lumOff val="25000"/>
                  </a:schemeClr>
                </a:solidFill>
                <a:effectLst/>
              </a:rPr>
              <a:t>Digital Platform Team: </a:t>
            </a:r>
            <a:r>
              <a:rPr lang="en-US" sz="1200" dirty="0" err="1">
                <a:solidFill>
                  <a:schemeClr val="tx1">
                    <a:lumMod val="75000"/>
                    <a:lumOff val="25000"/>
                  </a:schemeClr>
                </a:solidFill>
                <a:effectLst/>
              </a:rPr>
              <a:t>Specialised</a:t>
            </a:r>
            <a:r>
              <a:rPr lang="en-US" sz="1200" dirty="0">
                <a:solidFill>
                  <a:schemeClr val="tx1">
                    <a:lumMod val="75000"/>
                    <a:lumOff val="25000"/>
                  </a:schemeClr>
                </a:solidFill>
                <a:effectLst/>
              </a:rPr>
              <a:t> staff will be responsible for maintaining the online marketplace, handling customer queries, and ensuring the platform remains technologically up-to-date and user-friendly (O'Sullivan, 2020).</a:t>
            </a:r>
          </a:p>
          <a:p>
            <a:pPr lvl="0">
              <a:lnSpc>
                <a:spcPct val="90000"/>
              </a:lnSpc>
              <a:spcBef>
                <a:spcPts val="1000"/>
              </a:spcBef>
              <a:buClr>
                <a:schemeClr val="accent1"/>
              </a:buClr>
            </a:pPr>
            <a:r>
              <a:rPr lang="en-US" sz="1200" dirty="0">
                <a:solidFill>
                  <a:schemeClr val="tx1">
                    <a:lumMod val="75000"/>
                    <a:lumOff val="25000"/>
                  </a:schemeClr>
                </a:solidFill>
                <a:effectLst/>
              </a:rPr>
              <a:t>Marketing and Community Engagement Team: They will spearhead promotional campaigns, social media management, and build relationships with the local community and businesses (Miller, 2018).</a:t>
            </a:r>
          </a:p>
          <a:p>
            <a:pPr>
              <a:lnSpc>
                <a:spcPct val="90000"/>
              </a:lnSpc>
              <a:spcBef>
                <a:spcPts val="1000"/>
              </a:spcBef>
              <a:buClr>
                <a:schemeClr val="accent1"/>
              </a:buClr>
            </a:pPr>
            <a:r>
              <a:rPr lang="en-US" sz="1200" dirty="0">
                <a:solidFill>
                  <a:schemeClr val="tx1">
                    <a:lumMod val="75000"/>
                    <a:lumOff val="25000"/>
                  </a:schemeClr>
                </a:solidFill>
                <a:effectLst/>
              </a:rPr>
              <a:t>3. External Professional Services/Experts:</a:t>
            </a:r>
          </a:p>
          <a:p>
            <a:pPr lvl="0">
              <a:lnSpc>
                <a:spcPct val="90000"/>
              </a:lnSpc>
              <a:spcBef>
                <a:spcPts val="1000"/>
              </a:spcBef>
              <a:buClr>
                <a:schemeClr val="accent1"/>
              </a:buClr>
            </a:pPr>
            <a:r>
              <a:rPr lang="en-US" sz="1200" dirty="0">
                <a:solidFill>
                  <a:schemeClr val="tx1">
                    <a:lumMod val="75000"/>
                    <a:lumOff val="25000"/>
                  </a:schemeClr>
                </a:solidFill>
                <a:effectLst/>
              </a:rPr>
              <a:t>Legal Counsel: To ensure compliance with local regulations, especially concerning vendor contracts, intellectual property rights, and online transactions, the services of a </a:t>
            </a:r>
            <a:r>
              <a:rPr lang="en-US" sz="1200" dirty="0" err="1">
                <a:solidFill>
                  <a:schemeClr val="tx1">
                    <a:lumMod val="75000"/>
                    <a:lumOff val="25000"/>
                  </a:schemeClr>
                </a:solidFill>
                <a:effectLst/>
              </a:rPr>
              <a:t>specialised</a:t>
            </a:r>
            <a:r>
              <a:rPr lang="en-US" sz="1200" dirty="0">
                <a:solidFill>
                  <a:schemeClr val="tx1">
                    <a:lumMod val="75000"/>
                    <a:lumOff val="25000"/>
                  </a:schemeClr>
                </a:solidFill>
                <a:effectLst/>
              </a:rPr>
              <a:t> legal firm will be sought (Roberts &amp; Clarke, 2017).</a:t>
            </a:r>
          </a:p>
          <a:p>
            <a:pPr lvl="0">
              <a:lnSpc>
                <a:spcPct val="90000"/>
              </a:lnSpc>
              <a:spcBef>
                <a:spcPts val="1000"/>
              </a:spcBef>
              <a:buClr>
                <a:schemeClr val="accent1"/>
              </a:buClr>
            </a:pPr>
            <a:r>
              <a:rPr lang="en-US" sz="1200" dirty="0">
                <a:solidFill>
                  <a:schemeClr val="tx1">
                    <a:lumMod val="75000"/>
                    <a:lumOff val="25000"/>
                  </a:schemeClr>
                </a:solidFill>
                <a:effectLst/>
              </a:rPr>
              <a:t>Accounting and Taxation: A chartered accountant will manage BACM's finances, ensuring accurate bookkeeping, tax compliance, and providing financial insights for growth (Taylor &amp; Lee, 2019).</a:t>
            </a:r>
          </a:p>
          <a:p>
            <a:pPr lvl="0">
              <a:lnSpc>
                <a:spcPct val="90000"/>
              </a:lnSpc>
              <a:spcBef>
                <a:spcPts val="1000"/>
              </a:spcBef>
              <a:buClr>
                <a:schemeClr val="accent1"/>
              </a:buClr>
            </a:pPr>
            <a:r>
              <a:rPr lang="en-US" sz="1200" dirty="0">
                <a:solidFill>
                  <a:schemeClr val="tx1">
                    <a:lumMod val="75000"/>
                    <a:lumOff val="25000"/>
                  </a:schemeClr>
                </a:solidFill>
                <a:effectLst/>
              </a:rPr>
              <a:t>Digital Strategy Consultant: As the digital marketplace is pivotal to BACM, an expert will periodically review and strategize the digital growth trajectory, ensuring the platform remains competitive (Adams, 2021).</a:t>
            </a:r>
          </a:p>
        </p:txBody>
      </p:sp>
      <p:sp>
        <p:nvSpPr>
          <p:cNvPr id="5" name="TextBox 4">
            <a:extLst>
              <a:ext uri="{FF2B5EF4-FFF2-40B4-BE49-F238E27FC236}">
                <a16:creationId xmlns:a16="http://schemas.microsoft.com/office/drawing/2014/main" id="{89146EAD-F320-FACE-6178-2FE6E5D3B87D}"/>
              </a:ext>
            </a:extLst>
          </p:cNvPr>
          <p:cNvSpPr txBox="1"/>
          <p:nvPr/>
        </p:nvSpPr>
        <p:spPr>
          <a:xfrm>
            <a:off x="4457960" y="764484"/>
            <a:ext cx="6092686" cy="461665"/>
          </a:xfrm>
          <a:prstGeom prst="rect">
            <a:avLst/>
          </a:prstGeom>
          <a:noFill/>
        </p:spPr>
        <p:txBody>
          <a:bodyPr wrap="square">
            <a:spAutoFit/>
          </a:bodyPr>
          <a:lstStyle/>
          <a:p>
            <a:pPr marR="102235" lvl="0">
              <a:spcAft>
                <a:spcPts val="600"/>
              </a:spcAft>
            </a:pPr>
            <a:r>
              <a:rPr lang="en-US" sz="2400" dirty="0">
                <a:effectLst/>
                <a:latin typeface="Arial" panose="020B0604020202020204" pitchFamily="34" charset="0"/>
                <a:ea typeface="Arial" panose="020B0604020202020204" pitchFamily="34" charset="0"/>
              </a:rPr>
              <a:t>Management of the company</a:t>
            </a:r>
            <a:endParaRPr lang="en-RO" sz="24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556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504B6C-D3AB-5083-DAAA-E870637A0DAD}"/>
              </a:ext>
            </a:extLst>
          </p:cNvPr>
          <p:cNvSpPr txBox="1"/>
          <p:nvPr/>
        </p:nvSpPr>
        <p:spPr>
          <a:xfrm>
            <a:off x="2176373" y="243366"/>
            <a:ext cx="8318225" cy="461665"/>
          </a:xfrm>
          <a:prstGeom prst="rect">
            <a:avLst/>
          </a:prstGeom>
          <a:noFill/>
        </p:spPr>
        <p:txBody>
          <a:bodyPr wrap="square">
            <a:spAutoFit/>
          </a:bodyPr>
          <a:lstStyle/>
          <a:p>
            <a:r>
              <a:rPr lang="en-RO" sz="2400" dirty="0">
                <a:effectLst/>
                <a:latin typeface="Calibri" panose="020F0502020204030204" pitchFamily="34" charset="0"/>
                <a:ea typeface="Calibri" panose="020F0502020204030204" pitchFamily="34" charset="0"/>
                <a:cs typeface="Times New Roman" panose="02020603050405020304" pitchFamily="18" charset="0"/>
              </a:rPr>
              <a:t>Evaluation of the business idea by using the SWOT analysis model</a:t>
            </a:r>
            <a:r>
              <a:rPr lang="en-RO" sz="2400" dirty="0">
                <a:effectLst/>
              </a:rPr>
              <a:t> </a:t>
            </a:r>
            <a:endParaRPr lang="en-RO" sz="2400" dirty="0"/>
          </a:p>
        </p:txBody>
      </p:sp>
      <p:sp>
        <p:nvSpPr>
          <p:cNvPr id="7" name="TextBox 6">
            <a:extLst>
              <a:ext uri="{FF2B5EF4-FFF2-40B4-BE49-F238E27FC236}">
                <a16:creationId xmlns:a16="http://schemas.microsoft.com/office/drawing/2014/main" id="{78C271C2-B444-670A-0C96-5DD2C376DA12}"/>
              </a:ext>
            </a:extLst>
          </p:cNvPr>
          <p:cNvSpPr txBox="1"/>
          <p:nvPr/>
        </p:nvSpPr>
        <p:spPr>
          <a:xfrm>
            <a:off x="2176373" y="1242193"/>
            <a:ext cx="4704405" cy="4906343"/>
          </a:xfrm>
          <a:prstGeom prst="rect">
            <a:avLst/>
          </a:prstGeom>
          <a:noFill/>
        </p:spPr>
        <p:txBody>
          <a:bodyPr wrap="square">
            <a:spAutoFit/>
          </a:bodyPr>
          <a:lstStyle/>
          <a:p>
            <a:pPr marL="342900" lvl="0" indent="-342900">
              <a:lnSpc>
                <a:spcPct val="150000"/>
              </a:lnSpc>
              <a:buFont typeface="Symbol" pitchFamily="2" charset="2"/>
              <a:buChar char=""/>
            </a:pPr>
            <a:r>
              <a:rPr lang="en-GB" sz="1400" dirty="0">
                <a:effectLst/>
                <a:latin typeface="Calibri" panose="020F0502020204030204" pitchFamily="34" charset="0"/>
                <a:ea typeface="Arial" panose="020B0604020202020204" pitchFamily="34" charset="0"/>
                <a:cs typeface="Calibri" panose="020F0502020204030204" pitchFamily="34" charset="0"/>
              </a:rPr>
              <a:t>Strengths:</a:t>
            </a:r>
            <a:endParaRPr lang="en-RO" sz="1400" dirty="0">
              <a:effectLst/>
              <a:latin typeface="Calibri" panose="020F0502020204030204" pitchFamily="34" charset="0"/>
              <a:ea typeface="Arial" panose="020B060402020202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Unique Offering: BACM will provide a curated selection of high-quality artisanal products, making it a distinctive destination in Birmingham (Thompson, 2017).</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Blended Model: By combining a physical marketplace with an online platform, BACM caters to both traditional shoppers and a younger, tech-savvy audience (Porter, 2019).</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a:p>
            <a:pPr marL="596900" indent="-229235">
              <a:lnSpc>
                <a:spcPct val="150000"/>
              </a:lnSpc>
            </a:pPr>
            <a:r>
              <a:rPr lang="en-GB" sz="1400" dirty="0">
                <a:effectLst/>
                <a:latin typeface="Calibri" panose="020F0502020204030204" pitchFamily="34" charset="0"/>
                <a:ea typeface="Arial" panose="020B0604020202020204" pitchFamily="34" charset="0"/>
                <a:cs typeface="Calibri" panose="020F0502020204030204" pitchFamily="34" charset="0"/>
              </a:rPr>
              <a:t> </a:t>
            </a:r>
            <a:endParaRPr lang="en-RO" sz="1400" dirty="0">
              <a:effectLst/>
              <a:latin typeface="Calibri" panose="020F0502020204030204" pitchFamily="34" charset="0"/>
              <a:ea typeface="Arial" panose="020B0604020202020204" pitchFamily="34" charset="0"/>
              <a:cs typeface="Calibri" panose="020F0502020204030204" pitchFamily="34" charset="0"/>
            </a:endParaRPr>
          </a:p>
          <a:p>
            <a:pPr marL="342900" lvl="0" indent="-342900">
              <a:lnSpc>
                <a:spcPct val="150000"/>
              </a:lnSpc>
              <a:buFont typeface="Symbol" pitchFamily="2" charset="2"/>
              <a:buChar char=""/>
            </a:pPr>
            <a:r>
              <a:rPr lang="en-GB" sz="1400" dirty="0">
                <a:effectLst/>
                <a:latin typeface="Calibri" panose="020F0502020204030204" pitchFamily="34" charset="0"/>
                <a:ea typeface="Arial" panose="020B0604020202020204" pitchFamily="34" charset="0"/>
                <a:cs typeface="Calibri" panose="020F0502020204030204" pitchFamily="34" charset="0"/>
              </a:rPr>
              <a:t>Weaknesses:</a:t>
            </a:r>
            <a:endParaRPr lang="en-RO" sz="1400" dirty="0">
              <a:effectLst/>
              <a:latin typeface="Calibri" panose="020F0502020204030204" pitchFamily="34" charset="0"/>
              <a:ea typeface="Arial" panose="020B060402020202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start-up Challenges: Being a new venture, BACM might face initial hurdles in terms of brand recognition and trust-building (King, 2018).</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Logistical Complexity: Managing both physical and digital marketplaces simultaneously can lead to logistical and operational challenges (Watson, 2020).</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3FD14F32-D319-DBD6-C3D5-10810789A556}"/>
              </a:ext>
            </a:extLst>
          </p:cNvPr>
          <p:cNvSpPr txBox="1"/>
          <p:nvPr/>
        </p:nvSpPr>
        <p:spPr>
          <a:xfrm>
            <a:off x="7098492" y="1242193"/>
            <a:ext cx="4855028" cy="490634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1400" kern="100" dirty="0">
                <a:effectLst/>
                <a:latin typeface="Calibri" panose="020F0502020204030204" pitchFamily="34" charset="0"/>
                <a:ea typeface="Calibri" panose="020F0502020204030204" pitchFamily="34" charset="0"/>
                <a:cs typeface="Calibri" panose="020F0502020204030204" pitchFamily="34" charset="0"/>
              </a:rPr>
              <a:t> </a:t>
            </a:r>
            <a:r>
              <a:rPr lang="en-GB" sz="1400" dirty="0">
                <a:effectLst/>
                <a:latin typeface="Calibri" panose="020F0502020204030204" pitchFamily="34" charset="0"/>
                <a:ea typeface="Arial" panose="020B0604020202020204" pitchFamily="34" charset="0"/>
                <a:cs typeface="Calibri" panose="020F0502020204030204" pitchFamily="34" charset="0"/>
              </a:rPr>
              <a:t>Opportunities:</a:t>
            </a:r>
            <a:endParaRPr lang="en-RO" sz="1400" dirty="0">
              <a:effectLst/>
              <a:latin typeface="Calibri" panose="020F0502020204030204" pitchFamily="34" charset="0"/>
              <a:ea typeface="Arial" panose="020B060402020202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Growing Craft Market: The UK has seen a resurgence in the appreciation for handmade and artisanal products, positioning BACM in a growth sector (Crafts Council UK, 2018).</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Digital Expansion: The online platform provides an opportunity to tap into a broader national and international market, diversifying the customer base (Chen, 2019).</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 </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50000"/>
              </a:lnSpc>
              <a:buFont typeface="Symbol" pitchFamily="2" charset="2"/>
              <a:buChar char=""/>
            </a:pPr>
            <a:r>
              <a:rPr lang="en-GB" sz="1400" dirty="0">
                <a:effectLst/>
                <a:latin typeface="Calibri" panose="020F0502020204030204" pitchFamily="34" charset="0"/>
                <a:ea typeface="Arial" panose="020B0604020202020204" pitchFamily="34" charset="0"/>
                <a:cs typeface="Calibri" panose="020F0502020204030204" pitchFamily="34" charset="0"/>
              </a:rPr>
              <a:t>Threats:</a:t>
            </a:r>
            <a:endParaRPr lang="en-RO" sz="1400" dirty="0">
              <a:effectLst/>
              <a:latin typeface="Calibri" panose="020F0502020204030204" pitchFamily="34" charset="0"/>
              <a:ea typeface="Arial" panose="020B060402020202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Economic Uncertainty: Fluctuations in the economy can influence discretionary spending, potentially affecting sales (Williams, 2017).</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GB" sz="1400" kern="100" dirty="0">
                <a:effectLst/>
                <a:latin typeface="Calibri" panose="020F0502020204030204" pitchFamily="34" charset="0"/>
                <a:ea typeface="Calibri" panose="020F0502020204030204" pitchFamily="34" charset="0"/>
                <a:cs typeface="Calibri" panose="020F0502020204030204" pitchFamily="34" charset="0"/>
              </a:rPr>
              <a:t>Competition: While BACM offers a unique proposition, there is competition from other craft fairs, online marketplaces, and retail stores (Turner, 2021).</a:t>
            </a:r>
            <a:endParaRPr lang="en-RO" sz="1400" kern="10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21137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66BF9EE-F7AC-4FA5-AC7E-001B3A642F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 name="Freeform 11">
              <a:extLst>
                <a:ext uri="{FF2B5EF4-FFF2-40B4-BE49-F238E27FC236}">
                  <a16:creationId xmlns:a16="http://schemas.microsoft.com/office/drawing/2014/main" id="{3B48D182-44E3-4D8B-ACEF-F1A900BE4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11" name="Freeform 12">
              <a:extLst>
                <a:ext uri="{FF2B5EF4-FFF2-40B4-BE49-F238E27FC236}">
                  <a16:creationId xmlns:a16="http://schemas.microsoft.com/office/drawing/2014/main" id="{355A535A-A489-477F-A314-593AA8CAF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12" name="Freeform 13">
              <a:extLst>
                <a:ext uri="{FF2B5EF4-FFF2-40B4-BE49-F238E27FC236}">
                  <a16:creationId xmlns:a16="http://schemas.microsoft.com/office/drawing/2014/main" id="{954C2D4C-FD83-4EF4-9312-04442ABD6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13" name="Freeform 14">
              <a:extLst>
                <a:ext uri="{FF2B5EF4-FFF2-40B4-BE49-F238E27FC236}">
                  <a16:creationId xmlns:a16="http://schemas.microsoft.com/office/drawing/2014/main" id="{C20701C2-CD9A-4698-BC97-E1085820C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14" name="Freeform 15">
              <a:extLst>
                <a:ext uri="{FF2B5EF4-FFF2-40B4-BE49-F238E27FC236}">
                  <a16:creationId xmlns:a16="http://schemas.microsoft.com/office/drawing/2014/main" id="{62575C35-466F-42AE-87A1-D691849AB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15" name="Freeform 16">
              <a:extLst>
                <a:ext uri="{FF2B5EF4-FFF2-40B4-BE49-F238E27FC236}">
                  <a16:creationId xmlns:a16="http://schemas.microsoft.com/office/drawing/2014/main" id="{58236F37-6119-45AC-80A0-CD2C311B50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16" name="Freeform 17">
              <a:extLst>
                <a:ext uri="{FF2B5EF4-FFF2-40B4-BE49-F238E27FC236}">
                  <a16:creationId xmlns:a16="http://schemas.microsoft.com/office/drawing/2014/main" id="{F3FDD799-39FE-4D6F-9A64-2F472B2150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17" name="Freeform 18">
              <a:extLst>
                <a:ext uri="{FF2B5EF4-FFF2-40B4-BE49-F238E27FC236}">
                  <a16:creationId xmlns:a16="http://schemas.microsoft.com/office/drawing/2014/main" id="{9820D241-1D49-442C-A95A-00BC1BF9E2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18" name="Freeform 19">
              <a:extLst>
                <a:ext uri="{FF2B5EF4-FFF2-40B4-BE49-F238E27FC236}">
                  <a16:creationId xmlns:a16="http://schemas.microsoft.com/office/drawing/2014/main" id="{EBC2197C-B383-4866-8ABD-74222400BE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19" name="Freeform 20">
              <a:extLst>
                <a:ext uri="{FF2B5EF4-FFF2-40B4-BE49-F238E27FC236}">
                  <a16:creationId xmlns:a16="http://schemas.microsoft.com/office/drawing/2014/main" id="{404B06AA-FC93-4471-9DE4-56A401E70A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20" name="Freeform 21">
              <a:extLst>
                <a:ext uri="{FF2B5EF4-FFF2-40B4-BE49-F238E27FC236}">
                  <a16:creationId xmlns:a16="http://schemas.microsoft.com/office/drawing/2014/main" id="{E580600C-013F-4FAF-8FB7-4CC0FA80A9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21" name="Freeform 22">
              <a:extLst>
                <a:ext uri="{FF2B5EF4-FFF2-40B4-BE49-F238E27FC236}">
                  <a16:creationId xmlns:a16="http://schemas.microsoft.com/office/drawing/2014/main" id="{9BFCF199-64B2-4AEE-88C4-E954ABF362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23" name="Group 22">
            <a:extLst>
              <a:ext uri="{FF2B5EF4-FFF2-40B4-BE49-F238E27FC236}">
                <a16:creationId xmlns:a16="http://schemas.microsoft.com/office/drawing/2014/main" id="{E312DBA5-56D8-42B2-BA94-28168C2A670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4" name="Freeform 27">
              <a:extLst>
                <a:ext uri="{FF2B5EF4-FFF2-40B4-BE49-F238E27FC236}">
                  <a16:creationId xmlns:a16="http://schemas.microsoft.com/office/drawing/2014/main" id="{7AD46C74-3117-46B0-B267-0F61B57CA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25" name="Freeform 28">
              <a:extLst>
                <a:ext uri="{FF2B5EF4-FFF2-40B4-BE49-F238E27FC236}">
                  <a16:creationId xmlns:a16="http://schemas.microsoft.com/office/drawing/2014/main" id="{8C13B810-9664-45D8-8510-D6ED0ADD72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26" name="Freeform 29">
              <a:extLst>
                <a:ext uri="{FF2B5EF4-FFF2-40B4-BE49-F238E27FC236}">
                  <a16:creationId xmlns:a16="http://schemas.microsoft.com/office/drawing/2014/main" id="{10306E52-A922-4458-BCCE-C3C840CC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27" name="Freeform 30">
              <a:extLst>
                <a:ext uri="{FF2B5EF4-FFF2-40B4-BE49-F238E27FC236}">
                  <a16:creationId xmlns:a16="http://schemas.microsoft.com/office/drawing/2014/main" id="{CB578819-B7E7-4250-932F-52AE2A2A9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28" name="Freeform 31">
              <a:extLst>
                <a:ext uri="{FF2B5EF4-FFF2-40B4-BE49-F238E27FC236}">
                  <a16:creationId xmlns:a16="http://schemas.microsoft.com/office/drawing/2014/main" id="{454B9C91-B623-424A-B16E-F764F189D3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29" name="Freeform 32">
              <a:extLst>
                <a:ext uri="{FF2B5EF4-FFF2-40B4-BE49-F238E27FC236}">
                  <a16:creationId xmlns:a16="http://schemas.microsoft.com/office/drawing/2014/main" id="{EFD03C4A-8484-41E6-B458-032F1DCA7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30" name="Freeform 33">
              <a:extLst>
                <a:ext uri="{FF2B5EF4-FFF2-40B4-BE49-F238E27FC236}">
                  <a16:creationId xmlns:a16="http://schemas.microsoft.com/office/drawing/2014/main" id="{DDC2F3C3-1D4E-4913-9C5C-F9A65B47E5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31" name="Freeform 34">
              <a:extLst>
                <a:ext uri="{FF2B5EF4-FFF2-40B4-BE49-F238E27FC236}">
                  <a16:creationId xmlns:a16="http://schemas.microsoft.com/office/drawing/2014/main" id="{1E15BCA2-2420-4C53-ADE9-40FBAC2384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32" name="Freeform 35">
              <a:extLst>
                <a:ext uri="{FF2B5EF4-FFF2-40B4-BE49-F238E27FC236}">
                  <a16:creationId xmlns:a16="http://schemas.microsoft.com/office/drawing/2014/main" id="{73D5FBF4-7129-4C51-B603-E3BC334195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33" name="Freeform 36">
              <a:extLst>
                <a:ext uri="{FF2B5EF4-FFF2-40B4-BE49-F238E27FC236}">
                  <a16:creationId xmlns:a16="http://schemas.microsoft.com/office/drawing/2014/main" id="{0165B164-CE2A-494C-88FC-507232B37C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34" name="Freeform 37">
              <a:extLst>
                <a:ext uri="{FF2B5EF4-FFF2-40B4-BE49-F238E27FC236}">
                  <a16:creationId xmlns:a16="http://schemas.microsoft.com/office/drawing/2014/main" id="{87F127E5-B10B-4D18-BCF0-E7C3C7F40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35" name="Freeform 38">
              <a:extLst>
                <a:ext uri="{FF2B5EF4-FFF2-40B4-BE49-F238E27FC236}">
                  <a16:creationId xmlns:a16="http://schemas.microsoft.com/office/drawing/2014/main" id="{FC692D59-F28D-4E42-B435-225F2C6CFA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37" name="Rectangle 36">
            <a:extLst>
              <a:ext uri="{FF2B5EF4-FFF2-40B4-BE49-F238E27FC236}">
                <a16:creationId xmlns:a16="http://schemas.microsoft.com/office/drawing/2014/main" id="{1996130F-9AB5-4DE9-8574-3AF891C5C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39" name="Freeform 6">
            <a:extLst>
              <a:ext uri="{FF2B5EF4-FFF2-40B4-BE49-F238E27FC236}">
                <a16:creationId xmlns:a16="http://schemas.microsoft.com/office/drawing/2014/main" id="{3623DEAC-F39C-45D6-86DC-1033F6429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RO"/>
          </a:p>
        </p:txBody>
      </p:sp>
      <p:sp useBgFill="1">
        <p:nvSpPr>
          <p:cNvPr id="41" name="Rectangle 40">
            <a:extLst>
              <a:ext uri="{FF2B5EF4-FFF2-40B4-BE49-F238E27FC236}">
                <a16:creationId xmlns:a16="http://schemas.microsoft.com/office/drawing/2014/main" id="{A692209D-B607-46C3-8560-07AF72291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4874638-CF15-4908-BC4B-4908744D0B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4639734" cy="6858000"/>
          </a:xfrm>
          <a:prstGeom prst="rect">
            <a:avLst/>
          </a:prstGeom>
          <a:solidFill>
            <a:schemeClr val="tx2">
              <a:lumMod val="50000"/>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3" name="TextBox 2">
            <a:extLst>
              <a:ext uri="{FF2B5EF4-FFF2-40B4-BE49-F238E27FC236}">
                <a16:creationId xmlns:a16="http://schemas.microsoft.com/office/drawing/2014/main" id="{F2B73037-FD10-AA5F-7972-3499E0159957}"/>
              </a:ext>
            </a:extLst>
          </p:cNvPr>
          <p:cNvSpPr txBox="1"/>
          <p:nvPr/>
        </p:nvSpPr>
        <p:spPr>
          <a:xfrm>
            <a:off x="540279" y="967417"/>
            <a:ext cx="3778870" cy="3943250"/>
          </a:xfrm>
          <a:prstGeom prst="rect">
            <a:avLst/>
          </a:prstGeom>
        </p:spPr>
        <p:txBody>
          <a:bodyPr vert="horz" lIns="91440" tIns="45720" rIns="91440" bIns="45720" rtlCol="0" anchor="b">
            <a:normAutofit/>
          </a:bodyPr>
          <a:lstStyle/>
          <a:p>
            <a:pPr>
              <a:spcBef>
                <a:spcPct val="0"/>
              </a:spcBef>
              <a:spcAft>
                <a:spcPts val="600"/>
              </a:spcAft>
            </a:pPr>
            <a:r>
              <a:rPr lang="en-US" sz="4000">
                <a:solidFill>
                  <a:srgbClr val="FEFFFF"/>
                </a:solidFill>
                <a:effectLst/>
                <a:latin typeface="+mj-lt"/>
                <a:ea typeface="+mj-ea"/>
                <a:cs typeface="+mj-cs"/>
              </a:rPr>
              <a:t>A cash flow forecast for the first 12 months </a:t>
            </a:r>
            <a:endParaRPr lang="en-US" sz="4000">
              <a:solidFill>
                <a:srgbClr val="FEFFFF"/>
              </a:solidFill>
              <a:latin typeface="+mj-lt"/>
              <a:ea typeface="+mj-ea"/>
              <a:cs typeface="+mj-cs"/>
            </a:endParaRPr>
          </a:p>
        </p:txBody>
      </p:sp>
      <p:sp>
        <p:nvSpPr>
          <p:cNvPr id="45" name="Freeform 5">
            <a:extLst>
              <a:ext uri="{FF2B5EF4-FFF2-40B4-BE49-F238E27FC236}">
                <a16:creationId xmlns:a16="http://schemas.microsoft.com/office/drawing/2014/main" id="{5F1B8348-CD6E-4561-A704-C232D9A2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5404022" cy="857047"/>
          </a:xfrm>
          <a:custGeom>
            <a:avLst/>
            <a:gdLst>
              <a:gd name="T0" fmla="*/ 1114 w 1117"/>
              <a:gd name="T1" fmla="*/ 77 h 163"/>
              <a:gd name="T2" fmla="*/ 1040 w 1117"/>
              <a:gd name="T3" fmla="*/ 3 h 163"/>
              <a:gd name="T4" fmla="*/ 1039 w 1117"/>
              <a:gd name="T5" fmla="*/ 2 h 163"/>
              <a:gd name="T6" fmla="*/ 1034 w 1117"/>
              <a:gd name="T7" fmla="*/ 0 h 163"/>
              <a:gd name="T8" fmla="*/ 578 w 1117"/>
              <a:gd name="T9" fmla="*/ 0 h 163"/>
              <a:gd name="T10" fmla="*/ 562 w 1117"/>
              <a:gd name="T11" fmla="*/ 0 h 163"/>
              <a:gd name="T12" fmla="*/ 440 w 1117"/>
              <a:gd name="T13" fmla="*/ 0 h 163"/>
              <a:gd name="T14" fmla="*/ 106 w 1117"/>
              <a:gd name="T15" fmla="*/ 0 h 163"/>
              <a:gd name="T16" fmla="*/ 0 w 1117"/>
              <a:gd name="T17" fmla="*/ 0 h 163"/>
              <a:gd name="T18" fmla="*/ 0 w 1117"/>
              <a:gd name="T19" fmla="*/ 163 h 163"/>
              <a:gd name="T20" fmla="*/ 106 w 1117"/>
              <a:gd name="T21" fmla="*/ 163 h 163"/>
              <a:gd name="T22" fmla="*/ 440 w 1117"/>
              <a:gd name="T23" fmla="*/ 163 h 163"/>
              <a:gd name="T24" fmla="*/ 562 w 1117"/>
              <a:gd name="T25" fmla="*/ 163 h 163"/>
              <a:gd name="T26" fmla="*/ 578 w 1117"/>
              <a:gd name="T27" fmla="*/ 163 h 163"/>
              <a:gd name="T28" fmla="*/ 1034 w 1117"/>
              <a:gd name="T29" fmla="*/ 163 h 163"/>
              <a:gd name="T30" fmla="*/ 1039 w 1117"/>
              <a:gd name="T31" fmla="*/ 161 h 163"/>
              <a:gd name="T32" fmla="*/ 1040 w 1117"/>
              <a:gd name="T33" fmla="*/ 160 h 163"/>
              <a:gd name="T34" fmla="*/ 1114 w 1117"/>
              <a:gd name="T35" fmla="*/ 86 h 163"/>
              <a:gd name="T36" fmla="*/ 1114 w 1117"/>
              <a:gd name="T37"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7" h="163">
                <a:moveTo>
                  <a:pt x="1114" y="77"/>
                </a:moveTo>
                <a:cubicBezTo>
                  <a:pt x="1040" y="3"/>
                  <a:pt x="1040" y="3"/>
                  <a:pt x="1040" y="3"/>
                </a:cubicBezTo>
                <a:cubicBezTo>
                  <a:pt x="1040" y="2"/>
                  <a:pt x="1039" y="2"/>
                  <a:pt x="1039" y="2"/>
                </a:cubicBezTo>
                <a:cubicBezTo>
                  <a:pt x="1038" y="1"/>
                  <a:pt x="1036" y="0"/>
                  <a:pt x="1034" y="0"/>
                </a:cubicBezTo>
                <a:cubicBezTo>
                  <a:pt x="578" y="0"/>
                  <a:pt x="578" y="0"/>
                  <a:pt x="578" y="0"/>
                </a:cubicBezTo>
                <a:cubicBezTo>
                  <a:pt x="562" y="0"/>
                  <a:pt x="562" y="0"/>
                  <a:pt x="562" y="0"/>
                </a:cubicBezTo>
                <a:cubicBezTo>
                  <a:pt x="440" y="0"/>
                  <a:pt x="440" y="0"/>
                  <a:pt x="440" y="0"/>
                </a:cubicBezTo>
                <a:cubicBezTo>
                  <a:pt x="106" y="0"/>
                  <a:pt x="106" y="0"/>
                  <a:pt x="106" y="0"/>
                </a:cubicBezTo>
                <a:cubicBezTo>
                  <a:pt x="0" y="0"/>
                  <a:pt x="0" y="0"/>
                  <a:pt x="0" y="0"/>
                </a:cubicBezTo>
                <a:cubicBezTo>
                  <a:pt x="0" y="163"/>
                  <a:pt x="0" y="163"/>
                  <a:pt x="0" y="163"/>
                </a:cubicBezTo>
                <a:cubicBezTo>
                  <a:pt x="106" y="163"/>
                  <a:pt x="106" y="163"/>
                  <a:pt x="106" y="163"/>
                </a:cubicBezTo>
                <a:cubicBezTo>
                  <a:pt x="440" y="163"/>
                  <a:pt x="440" y="163"/>
                  <a:pt x="440" y="163"/>
                </a:cubicBezTo>
                <a:cubicBezTo>
                  <a:pt x="562" y="163"/>
                  <a:pt x="562" y="163"/>
                  <a:pt x="562" y="163"/>
                </a:cubicBezTo>
                <a:cubicBezTo>
                  <a:pt x="578" y="163"/>
                  <a:pt x="578" y="163"/>
                  <a:pt x="578" y="163"/>
                </a:cubicBezTo>
                <a:cubicBezTo>
                  <a:pt x="1034" y="163"/>
                  <a:pt x="1034" y="163"/>
                  <a:pt x="1034" y="163"/>
                </a:cubicBezTo>
                <a:cubicBezTo>
                  <a:pt x="1036" y="163"/>
                  <a:pt x="1038" y="162"/>
                  <a:pt x="1039" y="161"/>
                </a:cubicBezTo>
                <a:cubicBezTo>
                  <a:pt x="1039" y="160"/>
                  <a:pt x="1040" y="160"/>
                  <a:pt x="1040" y="160"/>
                </a:cubicBezTo>
                <a:cubicBezTo>
                  <a:pt x="1114" y="86"/>
                  <a:pt x="1114" y="86"/>
                  <a:pt x="1114" y="86"/>
                </a:cubicBezTo>
                <a:cubicBezTo>
                  <a:pt x="1117" y="83"/>
                  <a:pt x="1117" y="79"/>
                  <a:pt x="1114"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aphicFrame>
        <p:nvGraphicFramePr>
          <p:cNvPr id="4" name="Table 3">
            <a:extLst>
              <a:ext uri="{FF2B5EF4-FFF2-40B4-BE49-F238E27FC236}">
                <a16:creationId xmlns:a16="http://schemas.microsoft.com/office/drawing/2014/main" id="{0685B954-2657-B39C-99D1-03B39A99FE96}"/>
              </a:ext>
            </a:extLst>
          </p:cNvPr>
          <p:cNvGraphicFramePr>
            <a:graphicFrameLocks noGrp="1"/>
          </p:cNvGraphicFramePr>
          <p:nvPr>
            <p:extLst>
              <p:ext uri="{D42A27DB-BD31-4B8C-83A1-F6EECF244321}">
                <p14:modId xmlns:p14="http://schemas.microsoft.com/office/powerpoint/2010/main" val="2653799581"/>
              </p:ext>
            </p:extLst>
          </p:nvPr>
        </p:nvGraphicFramePr>
        <p:xfrm>
          <a:off x="5689045" y="337600"/>
          <a:ext cx="5452991" cy="4930470"/>
        </p:xfrm>
        <a:graphic>
          <a:graphicData uri="http://schemas.openxmlformats.org/drawingml/2006/table">
            <a:tbl>
              <a:tblPr firstRow="1" firstCol="1" bandRow="1">
                <a:tableStyleId>{5C22544A-7EE6-4342-B048-85BDC9FD1C3A}</a:tableStyleId>
              </a:tblPr>
              <a:tblGrid>
                <a:gridCol w="1033219">
                  <a:extLst>
                    <a:ext uri="{9D8B030D-6E8A-4147-A177-3AD203B41FA5}">
                      <a16:colId xmlns:a16="http://schemas.microsoft.com/office/drawing/2014/main" val="4180005913"/>
                    </a:ext>
                  </a:extLst>
                </a:gridCol>
                <a:gridCol w="1104943">
                  <a:extLst>
                    <a:ext uri="{9D8B030D-6E8A-4147-A177-3AD203B41FA5}">
                      <a16:colId xmlns:a16="http://schemas.microsoft.com/office/drawing/2014/main" val="2336089789"/>
                    </a:ext>
                  </a:extLst>
                </a:gridCol>
                <a:gridCol w="1104943">
                  <a:extLst>
                    <a:ext uri="{9D8B030D-6E8A-4147-A177-3AD203B41FA5}">
                      <a16:colId xmlns:a16="http://schemas.microsoft.com/office/drawing/2014/main" val="218643215"/>
                    </a:ext>
                  </a:extLst>
                </a:gridCol>
                <a:gridCol w="1104943">
                  <a:extLst>
                    <a:ext uri="{9D8B030D-6E8A-4147-A177-3AD203B41FA5}">
                      <a16:colId xmlns:a16="http://schemas.microsoft.com/office/drawing/2014/main" val="2601146400"/>
                    </a:ext>
                  </a:extLst>
                </a:gridCol>
                <a:gridCol w="1104943">
                  <a:extLst>
                    <a:ext uri="{9D8B030D-6E8A-4147-A177-3AD203B41FA5}">
                      <a16:colId xmlns:a16="http://schemas.microsoft.com/office/drawing/2014/main" val="2856364673"/>
                    </a:ext>
                  </a:extLst>
                </a:gridCol>
              </a:tblGrid>
              <a:tr h="537978">
                <a:tc>
                  <a:txBody>
                    <a:bodyPr/>
                    <a:lstStyle/>
                    <a:p>
                      <a:pPr algn="ctr">
                        <a:lnSpc>
                          <a:spcPct val="150000"/>
                        </a:lnSpc>
                      </a:pPr>
                      <a:r>
                        <a:rPr lang="en-GB" sz="900" b="1" kern="100" cap="all" spc="60" dirty="0">
                          <a:solidFill>
                            <a:schemeClr val="tx1"/>
                          </a:solidFill>
                          <a:effectLst/>
                        </a:rPr>
                        <a:t>Month</a:t>
                      </a:r>
                      <a:endParaRPr lang="en-RO" sz="900" b="1" kern="100" cap="all" spc="6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6605" marB="66605" anchor="b"/>
                </a:tc>
                <a:tc>
                  <a:txBody>
                    <a:bodyPr/>
                    <a:lstStyle/>
                    <a:p>
                      <a:pPr algn="ctr">
                        <a:lnSpc>
                          <a:spcPct val="150000"/>
                        </a:lnSpc>
                      </a:pPr>
                      <a:r>
                        <a:rPr lang="en-GB" sz="900" b="1" kern="100" cap="all" spc="60" dirty="0">
                          <a:solidFill>
                            <a:schemeClr val="tx1"/>
                          </a:solidFill>
                          <a:effectLst/>
                        </a:rPr>
                        <a:t>Inflows</a:t>
                      </a:r>
                      <a:endParaRPr lang="en-RO" sz="900" b="1" kern="100" cap="all" spc="6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6605" marB="66605" anchor="b"/>
                </a:tc>
                <a:tc>
                  <a:txBody>
                    <a:bodyPr/>
                    <a:lstStyle/>
                    <a:p>
                      <a:pPr algn="ctr">
                        <a:lnSpc>
                          <a:spcPct val="150000"/>
                        </a:lnSpc>
                      </a:pPr>
                      <a:r>
                        <a:rPr lang="en-GB" sz="900" b="1" kern="100" cap="all" spc="60">
                          <a:solidFill>
                            <a:schemeClr val="tx1"/>
                          </a:solidFill>
                          <a:effectLst/>
                        </a:rPr>
                        <a:t>Outflows</a:t>
                      </a:r>
                      <a:endParaRPr lang="en-RO" sz="900" b="1" kern="100" cap="all" spc="6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6605" marB="66605" anchor="b"/>
                </a:tc>
                <a:tc>
                  <a:txBody>
                    <a:bodyPr/>
                    <a:lstStyle/>
                    <a:p>
                      <a:pPr algn="ctr">
                        <a:lnSpc>
                          <a:spcPct val="150000"/>
                        </a:lnSpc>
                      </a:pPr>
                      <a:r>
                        <a:rPr lang="en-GB" sz="900" b="1" kern="100" cap="all" spc="60">
                          <a:solidFill>
                            <a:schemeClr val="tx1"/>
                          </a:solidFill>
                          <a:effectLst/>
                        </a:rPr>
                        <a:t>Net Cash Flow</a:t>
                      </a:r>
                      <a:endParaRPr lang="en-RO" sz="900" b="1" kern="100" cap="all" spc="6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6605" marB="66605" anchor="b"/>
                </a:tc>
                <a:tc>
                  <a:txBody>
                    <a:bodyPr/>
                    <a:lstStyle/>
                    <a:p>
                      <a:pPr algn="ctr">
                        <a:lnSpc>
                          <a:spcPct val="150000"/>
                        </a:lnSpc>
                      </a:pPr>
                      <a:r>
                        <a:rPr lang="en-GB" sz="900" b="1" kern="100" cap="all" spc="60">
                          <a:solidFill>
                            <a:schemeClr val="tx1"/>
                          </a:solidFill>
                          <a:effectLst/>
                        </a:rPr>
                        <a:t>Closing Balance</a:t>
                      </a:r>
                      <a:endParaRPr lang="en-RO" sz="900" b="1" kern="100" cap="all" spc="6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6605" marB="66605" anchor="b"/>
                </a:tc>
                <a:extLst>
                  <a:ext uri="{0D108BD9-81ED-4DB2-BD59-A6C34878D82A}">
                    <a16:rowId xmlns:a16="http://schemas.microsoft.com/office/drawing/2014/main" val="3694833570"/>
                  </a:ext>
                </a:extLst>
              </a:tr>
              <a:tr h="337884">
                <a:tc>
                  <a:txBody>
                    <a:bodyPr/>
                    <a:lstStyle/>
                    <a:p>
                      <a:pPr algn="ctr">
                        <a:lnSpc>
                          <a:spcPct val="150000"/>
                        </a:lnSpc>
                      </a:pPr>
                      <a:r>
                        <a:rPr lang="en-GB" sz="900" b="1" kern="100" cap="none" spc="0">
                          <a:solidFill>
                            <a:schemeClr val="tx1"/>
                          </a:solidFill>
                          <a:effectLst/>
                        </a:rPr>
                        <a:t>Start-up</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25,000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25,000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3346332941"/>
                  </a:ext>
                </a:extLst>
              </a:tr>
              <a:tr h="337884">
                <a:tc>
                  <a:txBody>
                    <a:bodyPr/>
                    <a:lstStyle/>
                    <a:p>
                      <a:pPr algn="ctr">
                        <a:lnSpc>
                          <a:spcPct val="150000"/>
                        </a:lnSpc>
                      </a:pPr>
                      <a:r>
                        <a:rPr lang="en-GB" sz="900" b="1" kern="100" cap="none" spc="0">
                          <a:solidFill>
                            <a:schemeClr val="tx1"/>
                          </a:solidFill>
                          <a:effectLst/>
                        </a:rPr>
                        <a:t>1</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-3,500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21,500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4000095670"/>
                  </a:ext>
                </a:extLst>
              </a:tr>
              <a:tr h="337884">
                <a:tc>
                  <a:txBody>
                    <a:bodyPr/>
                    <a:lstStyle/>
                    <a:p>
                      <a:pPr algn="ctr">
                        <a:lnSpc>
                          <a:spcPct val="150000"/>
                        </a:lnSpc>
                      </a:pPr>
                      <a:r>
                        <a:rPr lang="en-GB" sz="900" b="1" kern="100" cap="none" spc="0">
                          <a:solidFill>
                            <a:schemeClr val="tx1"/>
                          </a:solidFill>
                          <a:effectLst/>
                        </a:rPr>
                        <a:t>2</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19,000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743531641"/>
                  </a:ext>
                </a:extLst>
              </a:tr>
              <a:tr h="337884">
                <a:tc>
                  <a:txBody>
                    <a:bodyPr/>
                    <a:lstStyle/>
                    <a:p>
                      <a:pPr algn="ctr">
                        <a:lnSpc>
                          <a:spcPct val="150000"/>
                        </a:lnSpc>
                      </a:pPr>
                      <a:r>
                        <a:rPr lang="en-GB" sz="900" b="1" kern="100" cap="none" spc="0">
                          <a:solidFill>
                            <a:schemeClr val="tx1"/>
                          </a:solidFill>
                          <a:effectLst/>
                        </a:rPr>
                        <a:t>3</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3,000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4,500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17,500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2749890163"/>
                  </a:ext>
                </a:extLst>
              </a:tr>
              <a:tr h="337884">
                <a:tc>
                  <a:txBody>
                    <a:bodyPr/>
                    <a:lstStyle/>
                    <a:p>
                      <a:pPr algn="ctr">
                        <a:lnSpc>
                          <a:spcPct val="150000"/>
                        </a:lnSpc>
                      </a:pPr>
                      <a:r>
                        <a:rPr lang="en-GB" sz="900" b="1" kern="100" cap="none" spc="0">
                          <a:solidFill>
                            <a:schemeClr val="tx1"/>
                          </a:solidFill>
                          <a:effectLst/>
                        </a:rPr>
                        <a:t>4</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3,500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4,000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17,000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1830663536"/>
                  </a:ext>
                </a:extLst>
              </a:tr>
              <a:tr h="337884">
                <a:tc>
                  <a:txBody>
                    <a:bodyPr/>
                    <a:lstStyle/>
                    <a:p>
                      <a:pPr algn="ctr">
                        <a:lnSpc>
                          <a:spcPct val="150000"/>
                        </a:lnSpc>
                      </a:pPr>
                      <a:r>
                        <a:rPr lang="en-GB" sz="900" b="1" kern="100" cap="none" spc="0">
                          <a:solidFill>
                            <a:schemeClr val="tx1"/>
                          </a:solidFill>
                          <a:effectLst/>
                        </a:rPr>
                        <a:t>5</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4,500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4,500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17,000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2111253767"/>
                  </a:ext>
                </a:extLst>
              </a:tr>
              <a:tr h="337884">
                <a:tc>
                  <a:txBody>
                    <a:bodyPr/>
                    <a:lstStyle/>
                    <a:p>
                      <a:pPr algn="ctr">
                        <a:lnSpc>
                          <a:spcPct val="150000"/>
                        </a:lnSpc>
                      </a:pPr>
                      <a:r>
                        <a:rPr lang="en-GB" sz="900" b="1" kern="100" cap="none" spc="0">
                          <a:solidFill>
                            <a:schemeClr val="tx1"/>
                          </a:solidFill>
                          <a:effectLst/>
                        </a:rPr>
                        <a:t>6</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4,200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800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17,800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3540381581"/>
                  </a:ext>
                </a:extLst>
              </a:tr>
              <a:tr h="337884">
                <a:tc>
                  <a:txBody>
                    <a:bodyPr/>
                    <a:lstStyle/>
                    <a:p>
                      <a:pPr algn="ctr">
                        <a:lnSpc>
                          <a:spcPct val="150000"/>
                        </a:lnSpc>
                      </a:pPr>
                      <a:r>
                        <a:rPr lang="en-GB" sz="900" b="1" kern="100" cap="none" spc="0">
                          <a:solidFill>
                            <a:schemeClr val="tx1"/>
                          </a:solidFill>
                          <a:effectLst/>
                        </a:rPr>
                        <a:t>7</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dirty="0">
                          <a:solidFill>
                            <a:schemeClr val="tx1"/>
                          </a:solidFill>
                          <a:effectLst/>
                        </a:rPr>
                        <a:t>4,200</a:t>
                      </a:r>
                      <a:endParaRPr lang="en-RO" sz="1200" kern="1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1,300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19,100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2924918913"/>
                  </a:ext>
                </a:extLst>
              </a:tr>
              <a:tr h="337884">
                <a:tc>
                  <a:txBody>
                    <a:bodyPr/>
                    <a:lstStyle/>
                    <a:p>
                      <a:pPr algn="ctr">
                        <a:lnSpc>
                          <a:spcPct val="150000"/>
                        </a:lnSpc>
                      </a:pPr>
                      <a:r>
                        <a:rPr lang="en-GB" sz="900" b="1" kern="100" cap="none" spc="0">
                          <a:solidFill>
                            <a:schemeClr val="tx1"/>
                          </a:solidFill>
                          <a:effectLst/>
                        </a:rPr>
                        <a:t>8</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6,000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4,500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20,600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805915670"/>
                  </a:ext>
                </a:extLst>
              </a:tr>
              <a:tr h="337884">
                <a:tc>
                  <a:txBody>
                    <a:bodyPr/>
                    <a:lstStyle/>
                    <a:p>
                      <a:pPr algn="ctr">
                        <a:lnSpc>
                          <a:spcPct val="150000"/>
                        </a:lnSpc>
                      </a:pPr>
                      <a:r>
                        <a:rPr lang="en-GB" sz="900" b="1" kern="100" cap="none" spc="0">
                          <a:solidFill>
                            <a:schemeClr val="tx1"/>
                          </a:solidFill>
                          <a:effectLst/>
                        </a:rPr>
                        <a:t>9</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6,500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dirty="0">
                          <a:solidFill>
                            <a:schemeClr val="tx1"/>
                          </a:solidFill>
                          <a:effectLst/>
                        </a:rPr>
                        <a:t>4,800</a:t>
                      </a:r>
                      <a:endParaRPr lang="en-RO" sz="1200" kern="1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1,700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22,300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4188196945"/>
                  </a:ext>
                </a:extLst>
              </a:tr>
              <a:tr h="337884">
                <a:tc>
                  <a:txBody>
                    <a:bodyPr/>
                    <a:lstStyle/>
                    <a:p>
                      <a:pPr algn="ctr">
                        <a:lnSpc>
                          <a:spcPct val="150000"/>
                        </a:lnSpc>
                      </a:pPr>
                      <a:r>
                        <a:rPr lang="en-GB" sz="900" b="1" kern="100" cap="none" spc="0">
                          <a:solidFill>
                            <a:schemeClr val="tx1"/>
                          </a:solidFill>
                          <a:effectLst/>
                        </a:rPr>
                        <a:t>10</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7,000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24,300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1199710447"/>
                  </a:ext>
                </a:extLst>
              </a:tr>
              <a:tr h="337884">
                <a:tc>
                  <a:txBody>
                    <a:bodyPr/>
                    <a:lstStyle/>
                    <a:p>
                      <a:pPr algn="ctr">
                        <a:lnSpc>
                          <a:spcPct val="150000"/>
                        </a:lnSpc>
                      </a:pPr>
                      <a:r>
                        <a:rPr lang="en-GB" sz="900" b="1" kern="100" cap="none" spc="0">
                          <a:solidFill>
                            <a:schemeClr val="tx1"/>
                          </a:solidFill>
                          <a:effectLst/>
                        </a:rPr>
                        <a:t>11</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7,500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5,200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2,300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26,600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4261412416"/>
                  </a:ext>
                </a:extLst>
              </a:tr>
              <a:tr h="337884">
                <a:tc>
                  <a:txBody>
                    <a:bodyPr/>
                    <a:lstStyle/>
                    <a:p>
                      <a:pPr algn="ctr">
                        <a:lnSpc>
                          <a:spcPct val="150000"/>
                        </a:lnSpc>
                      </a:pPr>
                      <a:r>
                        <a:rPr lang="en-GB" sz="900" b="1" kern="100" cap="none" spc="0">
                          <a:solidFill>
                            <a:schemeClr val="tx1"/>
                          </a:solidFill>
                          <a:effectLst/>
                        </a:rPr>
                        <a:t>12</a:t>
                      </a:r>
                      <a:endParaRPr lang="en-RO" sz="9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8,000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5,500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a:solidFill>
                            <a:schemeClr val="tx1"/>
                          </a:solidFill>
                          <a:effectLst/>
                        </a:rPr>
                        <a:t>2,500</a:t>
                      </a:r>
                      <a:endParaRPr lang="en-RO" sz="12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tc>
                  <a:txBody>
                    <a:bodyPr/>
                    <a:lstStyle/>
                    <a:p>
                      <a:pPr algn="ctr">
                        <a:lnSpc>
                          <a:spcPct val="150000"/>
                        </a:lnSpc>
                      </a:pPr>
                      <a:r>
                        <a:rPr lang="en-GB" sz="1200" kern="100" cap="none" spc="0" dirty="0">
                          <a:solidFill>
                            <a:schemeClr val="tx1"/>
                          </a:solidFill>
                          <a:effectLst/>
                        </a:rPr>
                        <a:t>29,100</a:t>
                      </a:r>
                      <a:endParaRPr lang="en-RO" sz="1200" kern="1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938" marR="6938" marT="6938" marB="66605" anchor="b"/>
                </a:tc>
                <a:extLst>
                  <a:ext uri="{0D108BD9-81ED-4DB2-BD59-A6C34878D82A}">
                    <a16:rowId xmlns:a16="http://schemas.microsoft.com/office/drawing/2014/main" val="590497898"/>
                  </a:ext>
                </a:extLst>
              </a:tr>
            </a:tbl>
          </a:graphicData>
        </a:graphic>
      </p:graphicFrame>
      <p:sp>
        <p:nvSpPr>
          <p:cNvPr id="6" name="TextBox 5">
            <a:extLst>
              <a:ext uri="{FF2B5EF4-FFF2-40B4-BE49-F238E27FC236}">
                <a16:creationId xmlns:a16="http://schemas.microsoft.com/office/drawing/2014/main" id="{E621ADA5-B0AC-625D-A735-2F026E639B73}"/>
              </a:ext>
            </a:extLst>
          </p:cNvPr>
          <p:cNvSpPr txBox="1"/>
          <p:nvPr/>
        </p:nvSpPr>
        <p:spPr>
          <a:xfrm>
            <a:off x="5376065" y="5441971"/>
            <a:ext cx="6687327" cy="1166088"/>
          </a:xfrm>
          <a:prstGeom prst="rect">
            <a:avLst/>
          </a:prstGeom>
          <a:noFill/>
        </p:spPr>
        <p:txBody>
          <a:bodyPr wrap="square">
            <a:spAutoFit/>
          </a:bodyPr>
          <a:lstStyle/>
          <a:p>
            <a:pPr marL="342900" lvl="0" indent="-342900">
              <a:lnSpc>
                <a:spcPct val="150000"/>
              </a:lnSpc>
              <a:buFont typeface="Symbol" pitchFamily="2" charset="2"/>
              <a:buChar char=""/>
            </a:pPr>
            <a:r>
              <a:rPr lang="en-GB" sz="1200" dirty="0">
                <a:effectLst/>
                <a:latin typeface="Arial" panose="020B0604020202020204" pitchFamily="34" charset="0"/>
                <a:ea typeface="Arial" panose="020B0604020202020204" pitchFamily="34" charset="0"/>
              </a:rPr>
              <a:t>Inflows:</a:t>
            </a:r>
            <a:r>
              <a:rPr lang="en-RO" sz="1200" dirty="0">
                <a:latin typeface="Arial" panose="020B0604020202020204" pitchFamily="34" charset="0"/>
                <a:ea typeface="Arial" panose="020B0604020202020204" pitchFamily="34" charset="0"/>
              </a:rPr>
              <a:t> </a:t>
            </a:r>
            <a:r>
              <a:rPr lang="en-GB" sz="1200" dirty="0">
                <a:effectLst/>
                <a:latin typeface="Arial" panose="020B0604020202020204" pitchFamily="34" charset="0"/>
                <a:ea typeface="Arial" panose="020B0604020202020204" pitchFamily="34" charset="0"/>
              </a:rPr>
              <a:t>Incremental monthly revenue from booth rentals, online sales, and workshops.</a:t>
            </a:r>
            <a:endParaRPr lang="en-RO" sz="1200" dirty="0">
              <a:effectLst/>
              <a:latin typeface="Arial" panose="020B0604020202020204" pitchFamily="34" charset="0"/>
              <a:ea typeface="Arial" panose="020B0604020202020204" pitchFamily="34" charset="0"/>
            </a:endParaRPr>
          </a:p>
          <a:p>
            <a:pPr>
              <a:lnSpc>
                <a:spcPct val="150000"/>
              </a:lnSpc>
            </a:pPr>
            <a:r>
              <a:rPr lang="en-GB" sz="1200" dirty="0">
                <a:effectLst/>
                <a:latin typeface="Arial" panose="020B0604020202020204" pitchFamily="34" charset="0"/>
                <a:ea typeface="Arial" panose="020B0604020202020204" pitchFamily="34" charset="0"/>
              </a:rPr>
              <a:t>Increases each month as brand recognition grows (Moore, 2017).</a:t>
            </a:r>
            <a:endParaRPr lang="en-RO" sz="1200" dirty="0">
              <a:effectLst/>
              <a:latin typeface="Arial" panose="020B0604020202020204" pitchFamily="34" charset="0"/>
              <a:ea typeface="Arial" panose="020B0604020202020204" pitchFamily="34" charset="0"/>
            </a:endParaRPr>
          </a:p>
          <a:p>
            <a:pPr marL="342900" lvl="0" indent="-342900">
              <a:lnSpc>
                <a:spcPct val="150000"/>
              </a:lnSpc>
              <a:buFont typeface="Symbol" pitchFamily="2" charset="2"/>
              <a:buChar char=""/>
            </a:pPr>
            <a:r>
              <a:rPr lang="en-GB" sz="1200" dirty="0">
                <a:effectLst/>
                <a:latin typeface="Arial" panose="020B0604020202020204" pitchFamily="34" charset="0"/>
                <a:ea typeface="Arial" panose="020B0604020202020204" pitchFamily="34" charset="0"/>
              </a:rPr>
              <a:t>Outflows:</a:t>
            </a:r>
            <a:r>
              <a:rPr lang="en-RO" sz="1200" dirty="0">
                <a:latin typeface="Arial" panose="020B0604020202020204" pitchFamily="34" charset="0"/>
                <a:ea typeface="Arial" panose="020B0604020202020204" pitchFamily="34" charset="0"/>
              </a:rPr>
              <a:t> </a:t>
            </a:r>
            <a:r>
              <a:rPr lang="en-GB" sz="1200" dirty="0">
                <a:effectLst/>
                <a:latin typeface="Arial" panose="020B0604020202020204" pitchFamily="34" charset="0"/>
                <a:ea typeface="Arial" panose="020B0604020202020204" pitchFamily="34" charset="0"/>
              </a:rPr>
              <a:t>Rent for market space, website maintenance, employee salaries, marketing, utilities, and miscellaneous expenses.</a:t>
            </a:r>
            <a:endParaRPr lang="en-RO" sz="12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5062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11"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12"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13"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14"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15"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16"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17"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18"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19"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20"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21"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23" name="Group 22">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4"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25"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26"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27"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28"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29"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30"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31"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32"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33"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34"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35"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37" name="Rectangle 36">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39" name="Freeform 11">
            <a:extLst>
              <a:ext uri="{FF2B5EF4-FFF2-40B4-BE49-F238E27FC236}">
                <a16:creationId xmlns:a16="http://schemas.microsoft.com/office/drawing/2014/main" id="{A57352BE-A213-4040-BE8E-D4A925AD9D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RO"/>
          </a:p>
        </p:txBody>
      </p:sp>
      <p:sp useBgFill="1">
        <p:nvSpPr>
          <p:cNvPr id="41" name="Rectangle 40">
            <a:extLst>
              <a:ext uri="{FF2B5EF4-FFF2-40B4-BE49-F238E27FC236}">
                <a16:creationId xmlns:a16="http://schemas.microsoft.com/office/drawing/2014/main" id="{1A44C337-3893-4B29-A265-B1329150B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3" name="Group 42">
            <a:extLst>
              <a:ext uri="{FF2B5EF4-FFF2-40B4-BE49-F238E27FC236}">
                <a16:creationId xmlns:a16="http://schemas.microsoft.com/office/drawing/2014/main" id="{81E0B358-1267-4844-8B3D-B7A279B417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44" name="Freeform 11">
              <a:extLst>
                <a:ext uri="{FF2B5EF4-FFF2-40B4-BE49-F238E27FC236}">
                  <a16:creationId xmlns:a16="http://schemas.microsoft.com/office/drawing/2014/main" id="{B24AA06A-F1A5-4BB3-9486-9AE7A53B3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RO"/>
            </a:p>
          </p:txBody>
        </p:sp>
        <p:sp>
          <p:nvSpPr>
            <p:cNvPr id="45" name="Freeform 12">
              <a:extLst>
                <a:ext uri="{FF2B5EF4-FFF2-40B4-BE49-F238E27FC236}">
                  <a16:creationId xmlns:a16="http://schemas.microsoft.com/office/drawing/2014/main" id="{BDF97590-C600-44CB-9303-4A3679F51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RO"/>
            </a:p>
          </p:txBody>
        </p:sp>
        <p:sp>
          <p:nvSpPr>
            <p:cNvPr id="46" name="Freeform 13">
              <a:extLst>
                <a:ext uri="{FF2B5EF4-FFF2-40B4-BE49-F238E27FC236}">
                  <a16:creationId xmlns:a16="http://schemas.microsoft.com/office/drawing/2014/main" id="{A9BBE156-3FFA-4DC4-8468-35BD28DDC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RO"/>
            </a:p>
          </p:txBody>
        </p:sp>
        <p:sp>
          <p:nvSpPr>
            <p:cNvPr id="47" name="Freeform 14">
              <a:extLst>
                <a:ext uri="{FF2B5EF4-FFF2-40B4-BE49-F238E27FC236}">
                  <a16:creationId xmlns:a16="http://schemas.microsoft.com/office/drawing/2014/main" id="{F7960DE5-3810-4B1E-B1E2-3BAFEA91E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RO"/>
            </a:p>
          </p:txBody>
        </p:sp>
        <p:sp>
          <p:nvSpPr>
            <p:cNvPr id="48" name="Freeform 15">
              <a:extLst>
                <a:ext uri="{FF2B5EF4-FFF2-40B4-BE49-F238E27FC236}">
                  <a16:creationId xmlns:a16="http://schemas.microsoft.com/office/drawing/2014/main" id="{359E957C-CE11-446F-8AA7-B3E98390B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RO"/>
            </a:p>
          </p:txBody>
        </p:sp>
        <p:sp>
          <p:nvSpPr>
            <p:cNvPr id="49" name="Freeform 16">
              <a:extLst>
                <a:ext uri="{FF2B5EF4-FFF2-40B4-BE49-F238E27FC236}">
                  <a16:creationId xmlns:a16="http://schemas.microsoft.com/office/drawing/2014/main" id="{A3E9FE34-CA9E-4443-BEBF-D1B9A1C6C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RO"/>
            </a:p>
          </p:txBody>
        </p:sp>
        <p:sp>
          <p:nvSpPr>
            <p:cNvPr id="50" name="Freeform 17">
              <a:extLst>
                <a:ext uri="{FF2B5EF4-FFF2-40B4-BE49-F238E27FC236}">
                  <a16:creationId xmlns:a16="http://schemas.microsoft.com/office/drawing/2014/main" id="{4F39D814-8A48-4509-BDEB-826F106591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RO"/>
            </a:p>
          </p:txBody>
        </p:sp>
        <p:sp>
          <p:nvSpPr>
            <p:cNvPr id="51" name="Freeform 18">
              <a:extLst>
                <a:ext uri="{FF2B5EF4-FFF2-40B4-BE49-F238E27FC236}">
                  <a16:creationId xmlns:a16="http://schemas.microsoft.com/office/drawing/2014/main" id="{8C6D08C0-8C49-4B87-9CF4-A1F08714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RO"/>
            </a:p>
          </p:txBody>
        </p:sp>
        <p:sp>
          <p:nvSpPr>
            <p:cNvPr id="52" name="Freeform 19">
              <a:extLst>
                <a:ext uri="{FF2B5EF4-FFF2-40B4-BE49-F238E27FC236}">
                  <a16:creationId xmlns:a16="http://schemas.microsoft.com/office/drawing/2014/main" id="{308C612B-4C0D-4863-B9CD-F86ABAA1B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RO"/>
            </a:p>
          </p:txBody>
        </p:sp>
        <p:sp>
          <p:nvSpPr>
            <p:cNvPr id="53" name="Freeform 20">
              <a:extLst>
                <a:ext uri="{FF2B5EF4-FFF2-40B4-BE49-F238E27FC236}">
                  <a16:creationId xmlns:a16="http://schemas.microsoft.com/office/drawing/2014/main" id="{600B1EC8-1B55-4390-A183-C33B5E227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RO"/>
            </a:p>
          </p:txBody>
        </p:sp>
        <p:sp>
          <p:nvSpPr>
            <p:cNvPr id="54" name="Freeform 21">
              <a:extLst>
                <a:ext uri="{FF2B5EF4-FFF2-40B4-BE49-F238E27FC236}">
                  <a16:creationId xmlns:a16="http://schemas.microsoft.com/office/drawing/2014/main" id="{1790A225-91E1-4BE5-A801-5F1E32721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RO"/>
            </a:p>
          </p:txBody>
        </p:sp>
        <p:sp>
          <p:nvSpPr>
            <p:cNvPr id="55" name="Freeform 22">
              <a:extLst>
                <a:ext uri="{FF2B5EF4-FFF2-40B4-BE49-F238E27FC236}">
                  <a16:creationId xmlns:a16="http://schemas.microsoft.com/office/drawing/2014/main" id="{DFFC46A2-6BBF-47FD-BC17-5EE1DF7CB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RO"/>
            </a:p>
          </p:txBody>
        </p:sp>
      </p:grpSp>
      <p:grpSp>
        <p:nvGrpSpPr>
          <p:cNvPr id="57" name="Group 56">
            <a:extLst>
              <a:ext uri="{FF2B5EF4-FFF2-40B4-BE49-F238E27FC236}">
                <a16:creationId xmlns:a16="http://schemas.microsoft.com/office/drawing/2014/main" id="{AF44CA9C-80E8-44E1-A79C-D6EBFC73BC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58" name="Freeform 27">
              <a:extLst>
                <a:ext uri="{FF2B5EF4-FFF2-40B4-BE49-F238E27FC236}">
                  <a16:creationId xmlns:a16="http://schemas.microsoft.com/office/drawing/2014/main" id="{8CB9417F-98D9-4998-B00B-A5932E4C7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RO"/>
            </a:p>
          </p:txBody>
        </p:sp>
        <p:sp>
          <p:nvSpPr>
            <p:cNvPr id="59" name="Freeform 28">
              <a:extLst>
                <a:ext uri="{FF2B5EF4-FFF2-40B4-BE49-F238E27FC236}">
                  <a16:creationId xmlns:a16="http://schemas.microsoft.com/office/drawing/2014/main" id="{FA79AA3D-583E-4A1E-AF7E-CBD980F59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RO"/>
            </a:p>
          </p:txBody>
        </p:sp>
        <p:sp>
          <p:nvSpPr>
            <p:cNvPr id="60" name="Freeform 29">
              <a:extLst>
                <a:ext uri="{FF2B5EF4-FFF2-40B4-BE49-F238E27FC236}">
                  <a16:creationId xmlns:a16="http://schemas.microsoft.com/office/drawing/2014/main" id="{D80C9F17-A6B2-4A12-BC77-F84264A66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RO"/>
            </a:p>
          </p:txBody>
        </p:sp>
        <p:sp>
          <p:nvSpPr>
            <p:cNvPr id="61" name="Freeform 30">
              <a:extLst>
                <a:ext uri="{FF2B5EF4-FFF2-40B4-BE49-F238E27FC236}">
                  <a16:creationId xmlns:a16="http://schemas.microsoft.com/office/drawing/2014/main" id="{949C9A53-ED97-44CE-BDD5-ED24892116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RO"/>
            </a:p>
          </p:txBody>
        </p:sp>
        <p:sp>
          <p:nvSpPr>
            <p:cNvPr id="62" name="Freeform 31">
              <a:extLst>
                <a:ext uri="{FF2B5EF4-FFF2-40B4-BE49-F238E27FC236}">
                  <a16:creationId xmlns:a16="http://schemas.microsoft.com/office/drawing/2014/main" id="{0F9FDAE7-225B-4072-8907-6EAA06174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RO"/>
            </a:p>
          </p:txBody>
        </p:sp>
        <p:sp>
          <p:nvSpPr>
            <p:cNvPr id="63" name="Freeform 32">
              <a:extLst>
                <a:ext uri="{FF2B5EF4-FFF2-40B4-BE49-F238E27FC236}">
                  <a16:creationId xmlns:a16="http://schemas.microsoft.com/office/drawing/2014/main" id="{9D49818B-8EA3-4B41-9783-EFE0C618C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RO"/>
            </a:p>
          </p:txBody>
        </p:sp>
        <p:sp>
          <p:nvSpPr>
            <p:cNvPr id="64" name="Freeform 33">
              <a:extLst>
                <a:ext uri="{FF2B5EF4-FFF2-40B4-BE49-F238E27FC236}">
                  <a16:creationId xmlns:a16="http://schemas.microsoft.com/office/drawing/2014/main" id="{01903E65-D822-4457-B0A5-2F4168224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RO"/>
            </a:p>
          </p:txBody>
        </p:sp>
        <p:sp>
          <p:nvSpPr>
            <p:cNvPr id="65" name="Freeform 34">
              <a:extLst>
                <a:ext uri="{FF2B5EF4-FFF2-40B4-BE49-F238E27FC236}">
                  <a16:creationId xmlns:a16="http://schemas.microsoft.com/office/drawing/2014/main" id="{A5CF9DAB-75BF-43D9-B1E7-817D1FAA00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RO"/>
            </a:p>
          </p:txBody>
        </p:sp>
        <p:sp>
          <p:nvSpPr>
            <p:cNvPr id="66" name="Freeform 35">
              <a:extLst>
                <a:ext uri="{FF2B5EF4-FFF2-40B4-BE49-F238E27FC236}">
                  <a16:creationId xmlns:a16="http://schemas.microsoft.com/office/drawing/2014/main" id="{BB22916D-4BCF-4A4C-8714-A2564D34C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RO"/>
            </a:p>
          </p:txBody>
        </p:sp>
        <p:sp>
          <p:nvSpPr>
            <p:cNvPr id="67" name="Freeform 36">
              <a:extLst>
                <a:ext uri="{FF2B5EF4-FFF2-40B4-BE49-F238E27FC236}">
                  <a16:creationId xmlns:a16="http://schemas.microsoft.com/office/drawing/2014/main" id="{4CD9F734-569E-44E7-BD53-6214E0F18C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RO"/>
            </a:p>
          </p:txBody>
        </p:sp>
        <p:sp>
          <p:nvSpPr>
            <p:cNvPr id="68" name="Freeform 37">
              <a:extLst>
                <a:ext uri="{FF2B5EF4-FFF2-40B4-BE49-F238E27FC236}">
                  <a16:creationId xmlns:a16="http://schemas.microsoft.com/office/drawing/2014/main" id="{7A5DAACB-2F42-40C8-BF6A-75B79299F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RO"/>
            </a:p>
          </p:txBody>
        </p:sp>
        <p:sp>
          <p:nvSpPr>
            <p:cNvPr id="69" name="Freeform 38">
              <a:extLst>
                <a:ext uri="{FF2B5EF4-FFF2-40B4-BE49-F238E27FC236}">
                  <a16:creationId xmlns:a16="http://schemas.microsoft.com/office/drawing/2014/main" id="{AD78E0F9-8568-4672-A22F-4ED5B1A9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RO"/>
            </a:p>
          </p:txBody>
        </p:sp>
      </p:grpSp>
      <p:sp>
        <p:nvSpPr>
          <p:cNvPr id="71" name="Rectangle 70">
            <a:extLst>
              <a:ext uri="{FF2B5EF4-FFF2-40B4-BE49-F238E27FC236}">
                <a16:creationId xmlns:a16="http://schemas.microsoft.com/office/drawing/2014/main" id="{AA5CD610-ED7C-4CED-A9A1-174432C88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73" name="Freeform 11">
            <a:extLst>
              <a:ext uri="{FF2B5EF4-FFF2-40B4-BE49-F238E27FC236}">
                <a16:creationId xmlns:a16="http://schemas.microsoft.com/office/drawing/2014/main" id="{0C4379BF-8C7A-480A-BC36-DA55D92A9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RO"/>
          </a:p>
        </p:txBody>
      </p:sp>
      <p:pic>
        <p:nvPicPr>
          <p:cNvPr id="5" name="Picture 4" descr="Stock numbers on a digital display">
            <a:extLst>
              <a:ext uri="{FF2B5EF4-FFF2-40B4-BE49-F238E27FC236}">
                <a16:creationId xmlns:a16="http://schemas.microsoft.com/office/drawing/2014/main" id="{49F0ED46-C758-1E41-B7EB-C820353DD8D1}"/>
              </a:ext>
            </a:extLst>
          </p:cNvPr>
          <p:cNvPicPr>
            <a:picLocks noChangeAspect="1"/>
          </p:cNvPicPr>
          <p:nvPr/>
        </p:nvPicPr>
        <p:blipFill rotWithShape="1">
          <a:blip r:embed="rId2"/>
          <a:srcRect l="41938" r="18386" b="-2"/>
          <a:stretch/>
        </p:blipFill>
        <p:spPr>
          <a:xfrm>
            <a:off x="-1555" y="1731"/>
            <a:ext cx="4671091" cy="6858000"/>
          </a:xfrm>
          <a:prstGeom prst="rect">
            <a:avLst/>
          </a:prstGeom>
        </p:spPr>
      </p:pic>
      <p:sp>
        <p:nvSpPr>
          <p:cNvPr id="3" name="TextBox 2">
            <a:extLst>
              <a:ext uri="{FF2B5EF4-FFF2-40B4-BE49-F238E27FC236}">
                <a16:creationId xmlns:a16="http://schemas.microsoft.com/office/drawing/2014/main" id="{E20F9178-4056-6048-1130-950101A06B7C}"/>
              </a:ext>
            </a:extLst>
          </p:cNvPr>
          <p:cNvSpPr txBox="1"/>
          <p:nvPr/>
        </p:nvSpPr>
        <p:spPr>
          <a:xfrm>
            <a:off x="6463708" y="622637"/>
            <a:ext cx="5066419" cy="3777622"/>
          </a:xfrm>
          <a:prstGeom prst="rect">
            <a:avLst/>
          </a:prstGeom>
        </p:spPr>
        <p:txBody>
          <a:bodyPr vert="horz" lIns="91440" tIns="45720" rIns="91440" bIns="45720" rtlCol="0">
            <a:noAutofit/>
          </a:bodyPr>
          <a:lstStyle/>
          <a:p>
            <a:pPr marR="102235" lvl="0">
              <a:lnSpc>
                <a:spcPct val="150000"/>
              </a:lnSpc>
              <a:buClr>
                <a:schemeClr val="accent1"/>
              </a:buClr>
            </a:pPr>
            <a:r>
              <a:rPr lang="en-US" sz="1400" b="1" dirty="0">
                <a:solidFill>
                  <a:schemeClr val="tx1">
                    <a:lumMod val="75000"/>
                    <a:lumOff val="25000"/>
                  </a:schemeClr>
                </a:solidFill>
                <a:effectLst/>
              </a:rPr>
              <a:t>Reference List</a:t>
            </a:r>
          </a:p>
          <a:p>
            <a:pPr marR="102235" lvl="0">
              <a:lnSpc>
                <a:spcPct val="150000"/>
              </a:lnSpc>
              <a:buClr>
                <a:schemeClr val="accent1"/>
              </a:buClr>
            </a:pPr>
            <a:endParaRPr lang="en-US" sz="1000" dirty="0">
              <a:solidFill>
                <a:schemeClr val="tx1">
                  <a:lumMod val="75000"/>
                  <a:lumOff val="25000"/>
                </a:schemeClr>
              </a:solidFill>
              <a:effectLst/>
            </a:endParaRPr>
          </a:p>
          <a:p>
            <a:pPr>
              <a:lnSpc>
                <a:spcPct val="150000"/>
              </a:lnSpc>
              <a:buClr>
                <a:schemeClr val="accent1"/>
              </a:buClr>
            </a:pPr>
            <a:r>
              <a:rPr lang="en-US" sz="1000" dirty="0">
                <a:solidFill>
                  <a:schemeClr val="tx1">
                    <a:lumMod val="75000"/>
                    <a:lumOff val="25000"/>
                  </a:schemeClr>
                </a:solidFill>
                <a:effectLst/>
              </a:rPr>
              <a:t>Adams. (2021). Digital Growth Strategies in Retail.</a:t>
            </a:r>
          </a:p>
          <a:p>
            <a:pPr>
              <a:lnSpc>
                <a:spcPct val="150000"/>
              </a:lnSpc>
              <a:buClr>
                <a:schemeClr val="accent1"/>
              </a:buClr>
            </a:pPr>
            <a:r>
              <a:rPr lang="en-US" sz="1000" dirty="0">
                <a:solidFill>
                  <a:schemeClr val="tx1">
                    <a:lumMod val="75000"/>
                    <a:lumOff val="25000"/>
                  </a:schemeClr>
                </a:solidFill>
                <a:effectLst/>
              </a:rPr>
              <a:t>Barker &amp; Stone. (2016). Leadership in Startup Ventures.</a:t>
            </a:r>
          </a:p>
          <a:p>
            <a:pPr>
              <a:lnSpc>
                <a:spcPct val="150000"/>
              </a:lnSpc>
              <a:buClr>
                <a:schemeClr val="accent1"/>
              </a:buClr>
            </a:pPr>
            <a:r>
              <a:rPr lang="en-US" sz="1000" dirty="0">
                <a:solidFill>
                  <a:schemeClr val="tx1">
                    <a:lumMod val="75000"/>
                    <a:lumOff val="25000"/>
                  </a:schemeClr>
                </a:solidFill>
                <a:effectLst/>
              </a:rPr>
              <a:t>Black, S. (2018). Controlling Cash Flows in New Businesses.</a:t>
            </a:r>
          </a:p>
          <a:p>
            <a:pPr>
              <a:lnSpc>
                <a:spcPct val="150000"/>
              </a:lnSpc>
              <a:buClr>
                <a:schemeClr val="accent1"/>
              </a:buClr>
            </a:pPr>
            <a:r>
              <a:rPr lang="en-US" sz="1000" dirty="0">
                <a:solidFill>
                  <a:schemeClr val="tx1">
                    <a:lumMod val="75000"/>
                    <a:lumOff val="25000"/>
                  </a:schemeClr>
                </a:solidFill>
                <a:effectLst/>
              </a:rPr>
              <a:t>Chen. (2019). Digital Platforms: The New Frontiers in Retail.</a:t>
            </a:r>
          </a:p>
          <a:p>
            <a:pPr>
              <a:lnSpc>
                <a:spcPct val="150000"/>
              </a:lnSpc>
              <a:buClr>
                <a:schemeClr val="accent1"/>
              </a:buClr>
            </a:pPr>
            <a:r>
              <a:rPr lang="en-US" sz="1000" dirty="0">
                <a:solidFill>
                  <a:schemeClr val="tx1">
                    <a:lumMod val="75000"/>
                    <a:lumOff val="25000"/>
                  </a:schemeClr>
                </a:solidFill>
                <a:effectLst/>
              </a:rPr>
              <a:t>Companies House. (2017). Guidance on Limited Liability Partnerships.</a:t>
            </a:r>
          </a:p>
          <a:p>
            <a:pPr>
              <a:lnSpc>
                <a:spcPct val="150000"/>
              </a:lnSpc>
              <a:buClr>
                <a:schemeClr val="accent1"/>
              </a:buClr>
            </a:pPr>
            <a:r>
              <a:rPr lang="en-US" sz="1000" dirty="0">
                <a:solidFill>
                  <a:schemeClr val="tx1">
                    <a:lumMod val="75000"/>
                    <a:lumOff val="25000"/>
                  </a:schemeClr>
                </a:solidFill>
                <a:effectLst/>
              </a:rPr>
              <a:t>Crafts Council UK. (2018). The Growth of Artisan Markets in the UK.</a:t>
            </a:r>
            <a:br>
              <a:rPr lang="en-US" sz="1000" dirty="0">
                <a:solidFill>
                  <a:schemeClr val="tx1">
                    <a:lumMod val="75000"/>
                    <a:lumOff val="25000"/>
                  </a:schemeClr>
                </a:solidFill>
                <a:effectLst/>
              </a:rPr>
            </a:br>
            <a:r>
              <a:rPr lang="en-US" sz="1000" dirty="0" err="1">
                <a:solidFill>
                  <a:schemeClr val="tx1">
                    <a:lumMod val="75000"/>
                    <a:lumOff val="25000"/>
                  </a:schemeClr>
                </a:solidFill>
                <a:effectLst/>
              </a:rPr>
              <a:t>GoLegal</a:t>
            </a:r>
            <a:r>
              <a:rPr lang="en-US" sz="1000" dirty="0">
                <a:solidFill>
                  <a:schemeClr val="tx1">
                    <a:lumMod val="75000"/>
                    <a:lumOff val="25000"/>
                  </a:schemeClr>
                </a:solidFill>
                <a:effectLst/>
              </a:rPr>
              <a:t>. (2019). Advantages and Disadvantages of LLPs.</a:t>
            </a:r>
          </a:p>
          <a:p>
            <a:pPr>
              <a:lnSpc>
                <a:spcPct val="150000"/>
              </a:lnSpc>
              <a:buClr>
                <a:schemeClr val="accent1"/>
              </a:buClr>
            </a:pPr>
            <a:r>
              <a:rPr lang="en-US" sz="1000" dirty="0">
                <a:solidFill>
                  <a:schemeClr val="tx1">
                    <a:lumMod val="75000"/>
                    <a:lumOff val="25000"/>
                  </a:schemeClr>
                </a:solidFill>
                <a:effectLst/>
              </a:rPr>
              <a:t>Grant. (2019). Event Operations: Best Practices.</a:t>
            </a:r>
            <a:br>
              <a:rPr lang="en-US" sz="1000" dirty="0">
                <a:solidFill>
                  <a:schemeClr val="tx1">
                    <a:lumMod val="75000"/>
                    <a:lumOff val="25000"/>
                  </a:schemeClr>
                </a:solidFill>
                <a:effectLst/>
              </a:rPr>
            </a:br>
            <a:r>
              <a:rPr lang="en-US" sz="1000" dirty="0">
                <a:solidFill>
                  <a:schemeClr val="tx1">
                    <a:lumMod val="75000"/>
                    <a:lumOff val="25000"/>
                  </a:schemeClr>
                </a:solidFill>
                <a:effectLst/>
              </a:rPr>
              <a:t>HMRC. (2020). Tax implications for Limited Liability Partnerships.</a:t>
            </a:r>
          </a:p>
          <a:p>
            <a:pPr>
              <a:lnSpc>
                <a:spcPct val="150000"/>
              </a:lnSpc>
              <a:buClr>
                <a:schemeClr val="accent1"/>
              </a:buClr>
            </a:pPr>
            <a:r>
              <a:rPr lang="en-US" sz="1000" dirty="0">
                <a:solidFill>
                  <a:schemeClr val="tx1">
                    <a:lumMod val="75000"/>
                    <a:lumOff val="25000"/>
                  </a:schemeClr>
                </a:solidFill>
                <a:effectLst/>
              </a:rPr>
              <a:t> </a:t>
            </a:r>
            <a:r>
              <a:rPr lang="en-US" sz="1000" dirty="0">
                <a:solidFill>
                  <a:schemeClr val="tx1">
                    <a:lumMod val="75000"/>
                    <a:lumOff val="25000"/>
                  </a:schemeClr>
                </a:solidFill>
              </a:rPr>
              <a:t>J</a:t>
            </a:r>
            <a:r>
              <a:rPr lang="en-US" sz="1000" dirty="0">
                <a:solidFill>
                  <a:schemeClr val="tx1">
                    <a:lumMod val="75000"/>
                    <a:lumOff val="25000"/>
                  </a:schemeClr>
                </a:solidFill>
                <a:effectLst/>
              </a:rPr>
              <a:t>ohnson et al. (2021). Business Law and Ethics: A Comprehensive Guide.</a:t>
            </a:r>
          </a:p>
          <a:p>
            <a:pPr>
              <a:lnSpc>
                <a:spcPct val="150000"/>
              </a:lnSpc>
              <a:buClr>
                <a:schemeClr val="accent1"/>
              </a:buClr>
            </a:pPr>
            <a:r>
              <a:rPr lang="en-US" sz="1000" dirty="0">
                <a:solidFill>
                  <a:schemeClr val="tx1">
                    <a:lumMod val="75000"/>
                    <a:lumOff val="25000"/>
                  </a:schemeClr>
                </a:solidFill>
                <a:effectLst/>
              </a:rPr>
              <a:t> King. (2018). Challenges of Startups in Modern Business Ecosystems.</a:t>
            </a:r>
          </a:p>
          <a:p>
            <a:pPr>
              <a:lnSpc>
                <a:spcPct val="150000"/>
              </a:lnSpc>
              <a:buClr>
                <a:schemeClr val="accent1"/>
              </a:buClr>
            </a:pPr>
            <a:r>
              <a:rPr lang="en-US" sz="1000" dirty="0">
                <a:solidFill>
                  <a:schemeClr val="tx1">
                    <a:lumMod val="75000"/>
                    <a:lumOff val="25000"/>
                  </a:schemeClr>
                </a:solidFill>
                <a:effectLst/>
              </a:rPr>
              <a:t>Kotler &amp; Armstrong. (2018). Principles of Marketing.</a:t>
            </a:r>
            <a:br>
              <a:rPr lang="en-US" sz="1000" dirty="0">
                <a:solidFill>
                  <a:schemeClr val="tx1">
                    <a:lumMod val="75000"/>
                    <a:lumOff val="25000"/>
                  </a:schemeClr>
                </a:solidFill>
                <a:effectLst/>
              </a:rPr>
            </a:br>
            <a:r>
              <a:rPr lang="en-US" sz="1000" dirty="0">
                <a:solidFill>
                  <a:schemeClr val="tx1">
                    <a:lumMod val="75000"/>
                    <a:lumOff val="25000"/>
                  </a:schemeClr>
                </a:solidFill>
                <a:effectLst/>
              </a:rPr>
              <a:t>Miller. (2018). Marketing for Local Ventures.</a:t>
            </a:r>
          </a:p>
          <a:p>
            <a:pPr>
              <a:lnSpc>
                <a:spcPct val="150000"/>
              </a:lnSpc>
              <a:buClr>
                <a:schemeClr val="accent1"/>
              </a:buClr>
            </a:pPr>
            <a:r>
              <a:rPr lang="en-US" sz="1000" dirty="0">
                <a:solidFill>
                  <a:schemeClr val="tx1">
                    <a:lumMod val="75000"/>
                    <a:lumOff val="25000"/>
                  </a:schemeClr>
                </a:solidFill>
                <a:effectLst/>
              </a:rPr>
              <a:t>Moore, J. (2017). Revenue Forecasting for Start-ups.</a:t>
            </a:r>
          </a:p>
          <a:p>
            <a:pPr>
              <a:lnSpc>
                <a:spcPct val="150000"/>
              </a:lnSpc>
              <a:buClr>
                <a:schemeClr val="accent1"/>
              </a:buClr>
            </a:pPr>
            <a:r>
              <a:rPr lang="en-US" sz="1000" dirty="0">
                <a:solidFill>
                  <a:schemeClr val="tx1">
                    <a:lumMod val="75000"/>
                    <a:lumOff val="25000"/>
                  </a:schemeClr>
                </a:solidFill>
                <a:effectLst/>
              </a:rPr>
              <a:t>O'Sullivan. (2020). Digital Marketplaces: Navigating the Online Terrain.</a:t>
            </a:r>
          </a:p>
          <a:p>
            <a:pPr>
              <a:lnSpc>
                <a:spcPct val="150000"/>
              </a:lnSpc>
              <a:buClr>
                <a:schemeClr val="accent1"/>
              </a:buClr>
            </a:pPr>
            <a:r>
              <a:rPr lang="en-US" sz="1000" dirty="0">
                <a:solidFill>
                  <a:schemeClr val="tx1">
                    <a:lumMod val="75000"/>
                    <a:lumOff val="25000"/>
                  </a:schemeClr>
                </a:solidFill>
                <a:effectLst/>
              </a:rPr>
              <a:t>Porter. (2019). Digital Transformation in Retail: Blending Physical and Digital.</a:t>
            </a:r>
          </a:p>
          <a:p>
            <a:pPr>
              <a:lnSpc>
                <a:spcPct val="150000"/>
              </a:lnSpc>
              <a:buClr>
                <a:schemeClr val="accent1"/>
              </a:buClr>
            </a:pPr>
            <a:r>
              <a:rPr lang="en-US" sz="1000" dirty="0">
                <a:solidFill>
                  <a:schemeClr val="tx1">
                    <a:lumMod val="75000"/>
                    <a:lumOff val="25000"/>
                  </a:schemeClr>
                </a:solidFill>
                <a:effectLst/>
              </a:rPr>
              <a:t>Roberts &amp; Clarke. (2017). Legal Guide for Startups.</a:t>
            </a:r>
            <a:br>
              <a:rPr lang="en-US" sz="1000" dirty="0">
                <a:solidFill>
                  <a:schemeClr val="tx1">
                    <a:lumMod val="75000"/>
                    <a:lumOff val="25000"/>
                  </a:schemeClr>
                </a:solidFill>
                <a:effectLst/>
              </a:rPr>
            </a:br>
            <a:r>
              <a:rPr lang="en-US" sz="1000" dirty="0">
                <a:solidFill>
                  <a:schemeClr val="tx1">
                    <a:lumMod val="75000"/>
                    <a:lumOff val="25000"/>
                  </a:schemeClr>
                </a:solidFill>
                <a:effectLst/>
              </a:rPr>
              <a:t>Smith &amp; Brown. (2018). Transparency in Business: Importance and Implications.</a:t>
            </a:r>
            <a:br>
              <a:rPr lang="en-US" sz="1000" dirty="0">
                <a:solidFill>
                  <a:schemeClr val="tx1">
                    <a:lumMod val="75000"/>
                    <a:lumOff val="25000"/>
                  </a:schemeClr>
                </a:solidFill>
                <a:effectLst/>
              </a:rPr>
            </a:br>
            <a:r>
              <a:rPr lang="en-US" sz="1000" dirty="0">
                <a:solidFill>
                  <a:schemeClr val="tx1">
                    <a:lumMod val="75000"/>
                    <a:lumOff val="25000"/>
                  </a:schemeClr>
                </a:solidFill>
                <a:effectLst/>
              </a:rPr>
              <a:t>Taylor &amp; Lee. (2019). Accounting for SMEs.</a:t>
            </a:r>
            <a:br>
              <a:rPr lang="en-US" sz="1000" dirty="0">
                <a:solidFill>
                  <a:schemeClr val="tx1">
                    <a:lumMod val="75000"/>
                    <a:lumOff val="25000"/>
                  </a:schemeClr>
                </a:solidFill>
                <a:effectLst/>
              </a:rPr>
            </a:br>
            <a:r>
              <a:rPr lang="en-US" sz="1000" dirty="0">
                <a:solidFill>
                  <a:schemeClr val="tx1">
                    <a:lumMod val="75000"/>
                    <a:lumOff val="25000"/>
                  </a:schemeClr>
                </a:solidFill>
                <a:effectLst/>
              </a:rPr>
              <a:t>Thompson. (2017). The Renaissance of Handmade Goods in the UK.</a:t>
            </a:r>
          </a:p>
          <a:p>
            <a:pPr>
              <a:lnSpc>
                <a:spcPct val="150000"/>
              </a:lnSpc>
              <a:buClr>
                <a:schemeClr val="accent1"/>
              </a:buClr>
            </a:pPr>
            <a:r>
              <a:rPr lang="en-US" sz="1000" dirty="0">
                <a:solidFill>
                  <a:schemeClr val="tx1">
                    <a:lumMod val="75000"/>
                    <a:lumOff val="25000"/>
                  </a:schemeClr>
                </a:solidFill>
                <a:effectLst/>
              </a:rPr>
              <a:t>Turner. (2021). Competitive Landscape of Craft Marketplaces in the UK.</a:t>
            </a:r>
          </a:p>
          <a:p>
            <a:pPr>
              <a:lnSpc>
                <a:spcPct val="150000"/>
              </a:lnSpc>
              <a:buClr>
                <a:schemeClr val="accent1"/>
              </a:buClr>
            </a:pPr>
            <a:r>
              <a:rPr lang="en-US" sz="1000" dirty="0">
                <a:solidFill>
                  <a:schemeClr val="tx1">
                    <a:lumMod val="75000"/>
                    <a:lumOff val="25000"/>
                  </a:schemeClr>
                </a:solidFill>
                <a:effectLst/>
              </a:rPr>
              <a:t> Watson. (2020). Operational Hurdles in Hybrid Business Models.</a:t>
            </a:r>
            <a:br>
              <a:rPr lang="en-US" sz="1000" dirty="0">
                <a:solidFill>
                  <a:schemeClr val="tx1">
                    <a:lumMod val="75000"/>
                    <a:lumOff val="25000"/>
                  </a:schemeClr>
                </a:solidFill>
                <a:effectLst/>
              </a:rPr>
            </a:br>
            <a:r>
              <a:rPr lang="en-US" sz="1000" dirty="0">
                <a:solidFill>
                  <a:schemeClr val="tx1">
                    <a:lumMod val="75000"/>
                    <a:lumOff val="25000"/>
                  </a:schemeClr>
                </a:solidFill>
                <a:effectLst/>
              </a:rPr>
              <a:t>Williams. (2017). Economic Indicators and Retail Spending.</a:t>
            </a:r>
            <a:endParaRPr lang="en-US" sz="1000" dirty="0">
              <a:solidFill>
                <a:schemeClr val="tx1">
                  <a:lumMod val="75000"/>
                  <a:lumOff val="25000"/>
                </a:schemeClr>
              </a:solidFill>
            </a:endParaRPr>
          </a:p>
        </p:txBody>
      </p:sp>
    </p:spTree>
    <p:extLst>
      <p:ext uri="{BB962C8B-B14F-4D97-AF65-F5344CB8AC3E}">
        <p14:creationId xmlns:p14="http://schemas.microsoft.com/office/powerpoint/2010/main" val="112386662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27</TotalTime>
  <Words>1499</Words>
  <Application>Microsoft Macintosh PowerPoint</Application>
  <PresentationFormat>Widescreen</PresentationFormat>
  <Paragraphs>135</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Century Gothic</vt:lpstr>
      <vt:lpstr>Symbol</vt:lpstr>
      <vt:lpstr>Wingdings 3</vt:lpstr>
      <vt:lpstr>Wisp</vt:lpstr>
      <vt:lpstr>Birmingham Artisan &amp; Craft Market</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Birmingham Artisan &amp; Craft Market</dc:title>
  <dc:creator>TG</dc:creator>
  <cp:lastModifiedBy>TG</cp:lastModifiedBy>
  <cp:revision>3</cp:revision>
  <dcterms:created xsi:type="dcterms:W3CDTF">2023-11-06T19:14:10Z</dcterms:created>
  <dcterms:modified xsi:type="dcterms:W3CDTF">2023-11-10T17:06:27Z</dcterms:modified>
</cp:coreProperties>
</file>