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6" r:id="rId3"/>
    <p:sldId id="257" r:id="rId4"/>
    <p:sldId id="260" r:id="rId5"/>
    <p:sldId id="261" r:id="rId6"/>
    <p:sldId id="267" r:id="rId7"/>
    <p:sldId id="263" r:id="rId8"/>
    <p:sldId id="262" r:id="rId9"/>
    <p:sldId id="259" r:id="rId10"/>
    <p:sldId id="265" r:id="rId11"/>
    <p:sldId id="258" r:id="rId12"/>
    <p:sldId id="272" r:id="rId13"/>
    <p:sldId id="277" r:id="rId14"/>
    <p:sldId id="276" r:id="rId15"/>
    <p:sldId id="278" r:id="rId16"/>
    <p:sldId id="279" r:id="rId17"/>
    <p:sldId id="282" r:id="rId18"/>
    <p:sldId id="264" r:id="rId19"/>
    <p:sldId id="268" r:id="rId20"/>
    <p:sldId id="280" r:id="rId21"/>
    <p:sldId id="269" r:id="rId22"/>
    <p:sldId id="281" r:id="rId23"/>
    <p:sldId id="271" r:id="rId24"/>
    <p:sldId id="275" r:id="rId25"/>
    <p:sldId id="274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5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ANxsM5Q36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78895649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gmwiJ6ghLIM" TargetMode="External"/><Relationship Id="rId4" Type="http://schemas.openxmlformats.org/officeDocument/2006/relationships/hyperlink" Target="https://creativecommons.org/licenses/by-nc-sa/3.0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reload4btech.blogspot.com/2012/01/sixth-sense-technology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mbuick.wordpress.com/2015/10/14/social-anxiety-dealing-with-an-inner-struggle-among-people-and-embracing-the-da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mh.nih.gov/" TargetMode="External"/><Relationship Id="rId2" Type="http://schemas.openxmlformats.org/officeDocument/2006/relationships/hyperlink" Target="http://www.mind.org.uk/information-support/tips-for-everyday-living/physical-activity-sport-and-exercis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DDA5D-5773-4458-80BA-A4A3416E67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Anxiety?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62FDA5-CCB6-4705-9DA2-1F9C3B9BDB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Psychopathology and therapeutic responses</a:t>
            </a:r>
          </a:p>
          <a:p>
            <a:r>
              <a:rPr lang="en-GB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39253026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4A74E-2F7A-4E96-8FA4-A15B8B18E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fear? What is Anxiety?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532C6-4D09-46EF-B1C8-525D42C6D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Fear is an emotion that helps protect us from immediate danger (known and present)</a:t>
            </a:r>
          </a:p>
          <a:p>
            <a:endParaRPr lang="en-GB" sz="2000" dirty="0"/>
          </a:p>
          <a:p>
            <a:r>
              <a:rPr lang="en-GB" sz="2000" dirty="0"/>
              <a:t>Anxiety is an emotion that helps us imagine and prepare for future danger, it reacts to stress and a possible negative outcome that exists in the future. (concerned with unknowable future) - (What if)</a:t>
            </a:r>
          </a:p>
          <a:p>
            <a:endParaRPr lang="en-GB" sz="2000" dirty="0"/>
          </a:p>
          <a:p>
            <a:r>
              <a:rPr lang="en-GB" sz="2000" dirty="0"/>
              <a:t>Both are integral to the human experience.</a:t>
            </a:r>
          </a:p>
        </p:txBody>
      </p:sp>
    </p:spTree>
    <p:extLst>
      <p:ext uri="{BB962C8B-B14F-4D97-AF65-F5344CB8AC3E}">
        <p14:creationId xmlns:p14="http://schemas.microsoft.com/office/powerpoint/2010/main" val="3157990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DE68D-54E7-45B7-B579-A636F02BD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 is turned 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BCC05-7468-40E0-8688-35473AA9C423}"/>
              </a:ext>
            </a:extLst>
          </p:cNvPr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r>
              <a:rPr lang="en-GB" dirty="0"/>
              <a:t>Our brain perceives a  threats  what does it do?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Increases heart rate</a:t>
            </a:r>
          </a:p>
          <a:p>
            <a:pPr marL="342900" indent="-342900">
              <a:buFont typeface="+mj-lt"/>
              <a:buAutoNum type="arabicPeriod"/>
            </a:pPr>
            <a:r>
              <a:rPr lang="en-GB" b="1" dirty="0"/>
              <a:t>Cortisol </a:t>
            </a:r>
            <a:r>
              <a:rPr lang="en-GB" dirty="0"/>
              <a:t>is released from the adrenal glands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If a threat arrives the hypothalamic- pituitary- adrenal axis (HPA) and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Sympathetic and parasympathic nervous system are brought into action for defence.</a:t>
            </a:r>
          </a:p>
        </p:txBody>
      </p:sp>
    </p:spTree>
    <p:extLst>
      <p:ext uri="{BB962C8B-B14F-4D97-AF65-F5344CB8AC3E}">
        <p14:creationId xmlns:p14="http://schemas.microsoft.com/office/powerpoint/2010/main" val="385369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A53A5-703D-4AAA-B84D-00C3C1844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Automatic nervous system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4D071-B7DF-4F07-80A7-9B57D5F3A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https://www.youtube.com/watch?v=wANxsM5Q36c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171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3E19E2-6D78-4AAD-BD56-F15947DD96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85725"/>
            <a:ext cx="8543926" cy="6772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740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33529-A640-4D00-B490-F5B878612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Sympathetic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CDDF3-A57A-4880-9B00-084DE9AB1A86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rgbClr val="FFF5DF"/>
          </a:solidFill>
        </p:spPr>
        <p:txBody>
          <a:bodyPr numCol="2">
            <a:normAutofit/>
          </a:bodyPr>
          <a:lstStyle/>
          <a:p>
            <a:r>
              <a:rPr lang="en-GB" dirty="0"/>
              <a:t> </a:t>
            </a:r>
            <a:r>
              <a:rPr lang="en-GB" sz="2000" dirty="0"/>
              <a:t>Controls the body’s response to threat</a:t>
            </a:r>
          </a:p>
          <a:p>
            <a:r>
              <a:rPr lang="en-GB" sz="2000" dirty="0"/>
              <a:t>Responsible for fight and flight</a:t>
            </a:r>
          </a:p>
          <a:p>
            <a:r>
              <a:rPr lang="en-GB" sz="2000" dirty="0"/>
              <a:t>Body speeds up</a:t>
            </a:r>
          </a:p>
          <a:p>
            <a:r>
              <a:rPr lang="en-GB" sz="2000" dirty="0"/>
              <a:t>Tense </a:t>
            </a:r>
          </a:p>
          <a:p>
            <a:r>
              <a:rPr lang="en-GB" sz="2000" dirty="0"/>
              <a:t>More alert </a:t>
            </a:r>
          </a:p>
          <a:p>
            <a:r>
              <a:rPr lang="en-GB" sz="2000" dirty="0"/>
              <a:t>Eyes dilate</a:t>
            </a:r>
          </a:p>
          <a:p>
            <a:r>
              <a:rPr lang="en-GB" sz="2000" dirty="0"/>
              <a:t>Increases contraction, heart rate</a:t>
            </a:r>
          </a:p>
          <a:p>
            <a:r>
              <a:rPr lang="en-GB" sz="2000" dirty="0"/>
              <a:t>Bronchial tubes dilate</a:t>
            </a:r>
          </a:p>
          <a:p>
            <a:r>
              <a:rPr lang="en-GB" sz="2000" dirty="0"/>
              <a:t>Muscles contract</a:t>
            </a:r>
          </a:p>
          <a:p>
            <a:r>
              <a:rPr lang="en-GB" sz="2000" dirty="0"/>
              <a:t>Releases adrenaline</a:t>
            </a:r>
          </a:p>
          <a:p>
            <a:r>
              <a:rPr lang="en-GB" sz="2000" dirty="0"/>
              <a:t>Converts glycogen to glucose for muscle energy</a:t>
            </a:r>
          </a:p>
        </p:txBody>
      </p:sp>
    </p:spTree>
    <p:extLst>
      <p:ext uri="{BB962C8B-B14F-4D97-AF65-F5344CB8AC3E}">
        <p14:creationId xmlns:p14="http://schemas.microsoft.com/office/powerpoint/2010/main" val="2424356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91FD7-A6C7-45F0-BD0E-C964E4BCD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Parasympathetic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FE6DA-64E2-4389-946E-E55248333EA7}"/>
              </a:ext>
            </a:extLst>
          </p:cNvPr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2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r>
              <a:rPr lang="en-GB" sz="2000" dirty="0"/>
              <a:t>Acts to reverse the effects of the Sympathetic nervous system</a:t>
            </a:r>
          </a:p>
          <a:p>
            <a:r>
              <a:rPr lang="en-GB" sz="2000" dirty="0"/>
              <a:t>Heart rate decreases</a:t>
            </a:r>
          </a:p>
          <a:p>
            <a:r>
              <a:rPr lang="en-GB" sz="2000" dirty="0"/>
              <a:t>Blood pressure drops</a:t>
            </a:r>
          </a:p>
          <a:p>
            <a:r>
              <a:rPr lang="en-GB" sz="2000" dirty="0"/>
              <a:t>Normal function returns to all parts of the body</a:t>
            </a:r>
          </a:p>
          <a:p>
            <a:r>
              <a:rPr lang="en-GB" sz="2000" dirty="0"/>
              <a:t>System relaxes you and soothes you</a:t>
            </a:r>
          </a:p>
          <a:p>
            <a:r>
              <a:rPr lang="en-GB" sz="2000" dirty="0"/>
              <a:t>‘rest and digest.’</a:t>
            </a:r>
          </a:p>
        </p:txBody>
      </p:sp>
    </p:spTree>
    <p:extLst>
      <p:ext uri="{BB962C8B-B14F-4D97-AF65-F5344CB8AC3E}">
        <p14:creationId xmlns:p14="http://schemas.microsoft.com/office/powerpoint/2010/main" val="4119380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34062-1E8A-4346-9724-C49FB0E57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physiological sensations of Anxiety?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190D8-CF86-4BBA-83DC-45FEED3DF28B}"/>
              </a:ext>
            </a:extLst>
          </p:cNvPr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numCol="2">
            <a:noAutofit/>
          </a:bodyPr>
          <a:lstStyle/>
          <a:p>
            <a:r>
              <a:rPr lang="en-GB" sz="2800" dirty="0"/>
              <a:t>Palpitations</a:t>
            </a:r>
          </a:p>
          <a:p>
            <a:r>
              <a:rPr lang="en-GB" sz="2800" dirty="0"/>
              <a:t>Sweating – perspiration</a:t>
            </a:r>
          </a:p>
          <a:p>
            <a:r>
              <a:rPr lang="en-GB" sz="2800" dirty="0"/>
              <a:t>Trembling or shaking</a:t>
            </a:r>
          </a:p>
          <a:p>
            <a:r>
              <a:rPr lang="en-GB" sz="2800" dirty="0"/>
              <a:t>Shortness of breath – Breathlessness</a:t>
            </a:r>
          </a:p>
          <a:p>
            <a:r>
              <a:rPr lang="en-GB" sz="2800" dirty="0"/>
              <a:t>Difficulty swallowing</a:t>
            </a:r>
          </a:p>
          <a:p>
            <a:r>
              <a:rPr lang="en-GB" sz="2800" dirty="0"/>
              <a:t>Sharp pains in chest – feels like a heart attack</a:t>
            </a:r>
          </a:p>
          <a:p>
            <a:r>
              <a:rPr lang="en-GB" sz="2800" dirty="0"/>
              <a:t>Abdominal pain</a:t>
            </a:r>
          </a:p>
          <a:p>
            <a:r>
              <a:rPr lang="en-GB" sz="2800" dirty="0"/>
              <a:t>Dizziness – light headedness</a:t>
            </a:r>
          </a:p>
          <a:p>
            <a:r>
              <a:rPr lang="en-GB" sz="2800" dirty="0"/>
              <a:t>Hot of cold flashes </a:t>
            </a:r>
          </a:p>
        </p:txBody>
      </p:sp>
    </p:spTree>
    <p:extLst>
      <p:ext uri="{BB962C8B-B14F-4D97-AF65-F5344CB8AC3E}">
        <p14:creationId xmlns:p14="http://schemas.microsoft.com/office/powerpoint/2010/main" val="2931251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E609C-8662-4082-AF17-C286162D2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E33D08-34AB-471B-8135-20450525CC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67780"/>
            <a:ext cx="11241248" cy="66902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851536-7A2D-4BAF-9FD0-D3C9FB17FA32}"/>
              </a:ext>
            </a:extLst>
          </p:cNvPr>
          <p:cNvSpPr txBox="1"/>
          <p:nvPr/>
        </p:nvSpPr>
        <p:spPr>
          <a:xfrm>
            <a:off x="0" y="6858000"/>
            <a:ext cx="1124124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vimeo.com/7889564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5A191-58B8-42ED-AAE1-7FE46D781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5"/>
              </a:rPr>
              <a:t>https://youtu.be/gmwiJ6ghLIM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325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70FA8-F6A7-4D19-B727-5BD692011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4461" y="955167"/>
            <a:ext cx="7729728" cy="1188720"/>
          </a:xfrm>
        </p:spPr>
        <p:txBody>
          <a:bodyPr/>
          <a:lstStyle/>
          <a:p>
            <a:r>
              <a:rPr lang="en-GB" dirty="0"/>
              <a:t>Fear responses are </a:t>
            </a:r>
            <a:r>
              <a:rPr lang="en-GB" b="1" dirty="0"/>
              <a:t>Automatic </a:t>
            </a:r>
            <a:r>
              <a:rPr lang="en-GB" dirty="0"/>
              <a:t>and</a:t>
            </a:r>
            <a:r>
              <a:rPr lang="en-GB" b="1" dirty="0"/>
              <a:t> Unconscious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C8B8E-E3BF-40A7-A085-CFCA88931B46}"/>
              </a:ext>
            </a:extLst>
          </p:cNvPr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pPr algn="ctr"/>
            <a:r>
              <a:rPr lang="en-GB" dirty="0"/>
              <a:t>RECAP</a:t>
            </a:r>
          </a:p>
          <a:p>
            <a:pPr algn="ctr"/>
            <a:r>
              <a:rPr lang="en-GB" sz="2400" dirty="0"/>
              <a:t>Fear takes two pathways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/>
              <a:t>‘The low road: - ( thalamus, amygdala, hypothalamus)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/>
              <a:t>‘The high road:- (thalamus, sensory cortex, hippocampus, amygdala, hypothalamus)</a:t>
            </a:r>
          </a:p>
          <a:p>
            <a:pPr marL="342900" indent="-342900" algn="just">
              <a:buFont typeface="+mj-lt"/>
              <a:buAutoNum type="arabicPeriod"/>
            </a:pPr>
            <a:endParaRPr lang="en-GB" dirty="0"/>
          </a:p>
          <a:p>
            <a:pPr marL="342900" indent="-342900" algn="just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574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6E6CD-8C14-4396-9562-FF0343B68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922DC-347A-4528-B374-2C5478484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Sight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Smell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Touch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Hearing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Taste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Absorb sensory information from your environment and turn it into those chemical and nerve signals to activate the brain. 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E2BA5F-FD76-43AA-A306-B4096F0AE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4550" y="2638044"/>
            <a:ext cx="3619500" cy="2181606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037480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84796-43EE-49D9-B187-3E7026066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Anxiety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B896A-DBF0-4AFC-B457-CCE19960C3BB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General Anxiety Disorder:- known as (GAD)</a:t>
            </a:r>
          </a:p>
          <a:p>
            <a:r>
              <a:rPr lang="en-GB" sz="2000" dirty="0"/>
              <a:t>Involves constant worrying, nervousness and tension</a:t>
            </a:r>
          </a:p>
          <a:p>
            <a:r>
              <a:rPr lang="en-GB" sz="2000" dirty="0"/>
              <a:t>General feeling of dread </a:t>
            </a:r>
          </a:p>
          <a:p>
            <a:r>
              <a:rPr lang="en-GB" sz="2000" dirty="0"/>
              <a:t>GAD is confusing because it is not always linked to one area like a phobia.</a:t>
            </a:r>
          </a:p>
          <a:p>
            <a:r>
              <a:rPr lang="en-GB" sz="2000" dirty="0"/>
              <a:t>GAD is mentally and physically exhausting </a:t>
            </a:r>
          </a:p>
          <a:p>
            <a:r>
              <a:rPr lang="en-GB" sz="2000" dirty="0"/>
              <a:t>Interferes with sleep and wears your body out</a:t>
            </a:r>
          </a:p>
          <a:p>
            <a:r>
              <a:rPr lang="en-GB" sz="2000" dirty="0"/>
              <a:t>Can’t turn off anxious thoughts.</a:t>
            </a:r>
          </a:p>
          <a:p>
            <a:r>
              <a:rPr lang="en-GB" sz="2000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124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F528B-BD94-430A-A9AE-A47894E77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anxiety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66837-D077-4817-95A6-A92A19749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78684"/>
            <a:ext cx="7729728" cy="3101983"/>
          </a:xfrm>
        </p:spPr>
        <p:txBody>
          <a:bodyPr>
            <a:normAutofit/>
          </a:bodyPr>
          <a:lstStyle/>
          <a:p>
            <a:r>
              <a:rPr lang="en-GB" sz="2400" dirty="0"/>
              <a:t>Fear of being judged negatively</a:t>
            </a:r>
          </a:p>
          <a:p>
            <a:r>
              <a:rPr lang="en-GB" sz="2400" dirty="0"/>
              <a:t>You will offend others by saying something you say or do</a:t>
            </a:r>
          </a:p>
          <a:p>
            <a:r>
              <a:rPr lang="en-GB" sz="2400" dirty="0"/>
              <a:t>Worry about blushing</a:t>
            </a:r>
          </a:p>
          <a:p>
            <a:r>
              <a:rPr lang="en-GB" sz="2400" dirty="0"/>
              <a:t>Stumbling words.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50026-E4EA-4DB4-ABF4-25CB0A1066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40400" y="3658108"/>
            <a:ext cx="3952240" cy="2235200"/>
          </a:xfrm>
          <a:prstGeom prst="rect">
            <a:avLst/>
          </a:prstGeom>
          <a:effectLst>
            <a:softEdge rad="635000"/>
          </a:effectLst>
          <a:scene3d>
            <a:camera prst="orthographicFront"/>
            <a:lightRig rig="threePt" dir="t"/>
          </a:scene3d>
          <a:sp3d>
            <a:bevelB/>
          </a:sp3d>
        </p:spPr>
      </p:pic>
    </p:spTree>
    <p:extLst>
      <p:ext uri="{BB962C8B-B14F-4D97-AF65-F5344CB8AC3E}">
        <p14:creationId xmlns:p14="http://schemas.microsoft.com/office/powerpoint/2010/main" val="3206814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  <a:tint val="66000"/>
                <a:satMod val="160000"/>
              </a:schemeClr>
            </a:gs>
            <a:gs pos="50000">
              <a:schemeClr val="accent2">
                <a:lumMod val="60000"/>
                <a:lumOff val="40000"/>
                <a:tint val="44500"/>
                <a:satMod val="160000"/>
              </a:schemeClr>
            </a:gs>
            <a:gs pos="100000">
              <a:schemeClr val="accent2">
                <a:lumMod val="60000"/>
                <a:lumOff val="40000"/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91512-6015-483C-B33B-23528C175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Anxiety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0D3F7-46EE-4E20-A2F7-DBE6CA359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Experience extreme fear or anxiety triggered by social situations such as attending  parties</a:t>
            </a:r>
          </a:p>
          <a:p>
            <a:r>
              <a:rPr lang="en-GB" dirty="0"/>
              <a:t> Work place </a:t>
            </a:r>
          </a:p>
          <a:p>
            <a:r>
              <a:rPr lang="en-GB" dirty="0"/>
              <a:t>Speaking on the phone</a:t>
            </a:r>
          </a:p>
          <a:p>
            <a:r>
              <a:rPr lang="en-GB" dirty="0"/>
              <a:t>Talking to authority figures or new people</a:t>
            </a:r>
          </a:p>
          <a:p>
            <a:r>
              <a:rPr lang="en-GB" dirty="0"/>
              <a:t>Public speaking</a:t>
            </a:r>
          </a:p>
          <a:p>
            <a:r>
              <a:rPr lang="en-GB" dirty="0"/>
              <a:t>Starting up conversations in groups</a:t>
            </a:r>
          </a:p>
          <a:p>
            <a:r>
              <a:rPr lang="en-GB" dirty="0"/>
              <a:t>Eating and drinking in front of others</a:t>
            </a:r>
          </a:p>
        </p:txBody>
      </p:sp>
    </p:spTree>
    <p:extLst>
      <p:ext uri="{BB962C8B-B14F-4D97-AF65-F5344CB8AC3E}">
        <p14:creationId xmlns:p14="http://schemas.microsoft.com/office/powerpoint/2010/main" val="25547326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DF573-4079-4095-A1EC-6E9A76A1E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Panic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6B1B5-3ECF-49A7-9966-5B2D1D2EB34B}"/>
              </a:ext>
            </a:extLst>
          </p:cNvPr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normAutofit lnSpcReduction="10000"/>
          </a:bodyPr>
          <a:lstStyle/>
          <a:p>
            <a:r>
              <a:rPr lang="en-GB" dirty="0"/>
              <a:t>Occurs when you experience recurring unexpected panic attacks</a:t>
            </a:r>
          </a:p>
          <a:p>
            <a:r>
              <a:rPr lang="en-GB" dirty="0"/>
              <a:t>Sudden overwhelming terror that has no obvious cause</a:t>
            </a:r>
          </a:p>
          <a:p>
            <a:r>
              <a:rPr lang="en-GB" dirty="0"/>
              <a:t>Appear in teens, young adults</a:t>
            </a:r>
          </a:p>
          <a:p>
            <a:r>
              <a:rPr lang="en-GB" dirty="0"/>
              <a:t>Can be linked with significant transitions in life.</a:t>
            </a:r>
          </a:p>
          <a:p>
            <a:r>
              <a:rPr lang="en-GB" dirty="0"/>
              <a:t>Can last for 10-20 mins </a:t>
            </a:r>
          </a:p>
          <a:p>
            <a:r>
              <a:rPr lang="en-GB" dirty="0"/>
              <a:t>In extreme cases depersonalisation can occur along with all the symptoms of GAD. </a:t>
            </a:r>
          </a:p>
          <a:p>
            <a:r>
              <a:rPr lang="en-GB" dirty="0"/>
              <a:t>Women are twice as likely to experience them according to the National  Institute of Mental health.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240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CCD61-2554-47A1-BDB0-048E6CBE8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Phobia’s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C1CA3-E88E-4E5D-AFD4-921542BB4465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2400" dirty="0"/>
              <a:t>A type of anxiety disorder</a:t>
            </a:r>
          </a:p>
          <a:p>
            <a:r>
              <a:rPr lang="en-GB" sz="2400" dirty="0"/>
              <a:t>Causes an individual to experience extreme irrational fear </a:t>
            </a:r>
          </a:p>
          <a:p>
            <a:r>
              <a:rPr lang="en-GB" sz="2400" dirty="0"/>
              <a:t>Triggered by a particular situation, living creature, place or object  even when there is no danger</a:t>
            </a:r>
          </a:p>
          <a:p>
            <a:r>
              <a:rPr lang="en-GB" sz="2400" dirty="0"/>
              <a:t>Generally the imagine threat is greater than the actual threat.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6865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3B358-F908-41BB-9FC6-352954BFD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A6BA5-5062-455A-AE6A-8074EF3C3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7966CB-0B18-4BDB-BC0C-CFB29AEBA7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9007" y="568960"/>
            <a:ext cx="9725025" cy="56680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188033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5C8A1-14E7-4652-8250-D12180576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behavioural aspects of anxiety?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8C77-BA0D-4F19-94CC-26FBE48C940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2800" dirty="0"/>
              <a:t>Feeling on edge or constantly restless</a:t>
            </a:r>
          </a:p>
          <a:p>
            <a:r>
              <a:rPr lang="en-GB" sz="2800" dirty="0"/>
              <a:t>Concentration issues</a:t>
            </a:r>
          </a:p>
          <a:p>
            <a:r>
              <a:rPr lang="en-GB" sz="2800" dirty="0"/>
              <a:t>Avoidance</a:t>
            </a:r>
          </a:p>
          <a:p>
            <a:r>
              <a:rPr lang="en-GB" sz="2800" dirty="0"/>
              <a:t>Disturbed sleep</a:t>
            </a:r>
          </a:p>
          <a:p>
            <a:r>
              <a:rPr lang="en-GB" sz="2800" dirty="0"/>
              <a:t>Safety behaviours of avoidance  and magical thinking.</a:t>
            </a:r>
          </a:p>
        </p:txBody>
      </p:sp>
    </p:spTree>
    <p:extLst>
      <p:ext uri="{BB962C8B-B14F-4D97-AF65-F5344CB8AC3E}">
        <p14:creationId xmlns:p14="http://schemas.microsoft.com/office/powerpoint/2010/main" val="762961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05283-6D65-412B-8F83-4F311C1D9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036" y="86995"/>
            <a:ext cx="7729728" cy="1188720"/>
          </a:xfrm>
        </p:spPr>
        <p:txBody>
          <a:bodyPr/>
          <a:lstStyle/>
          <a:p>
            <a:r>
              <a:rPr lang="en-GB" dirty="0"/>
              <a:t>ABC-E  on Anxiety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133E1E2-E892-4C6C-AF42-BEF4046F6A53}"/>
              </a:ext>
            </a:extLst>
          </p:cNvPr>
          <p:cNvSpPr/>
          <p:nvPr/>
        </p:nvSpPr>
        <p:spPr>
          <a:xfrm>
            <a:off x="791369" y="1385885"/>
            <a:ext cx="3316986" cy="3057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A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Raised heart rate; altered breathing; sweating; muscle tension; shaking; flushing.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60ED6F4-86C6-4D16-9014-A4D78912BB4A}"/>
              </a:ext>
            </a:extLst>
          </p:cNvPr>
          <p:cNvSpPr/>
          <p:nvPr/>
        </p:nvSpPr>
        <p:spPr>
          <a:xfrm>
            <a:off x="7043928" y="1552574"/>
            <a:ext cx="3602133" cy="30575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Avoid the threat.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Adopt safety behaviours to manage the threat.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3DCD8AD-9EC9-4231-A37E-753C9FAE3D69}"/>
              </a:ext>
            </a:extLst>
          </p:cNvPr>
          <p:cNvSpPr/>
          <p:nvPr/>
        </p:nvSpPr>
        <p:spPr>
          <a:xfrm>
            <a:off x="4726432" y="2776535"/>
            <a:ext cx="1699419" cy="14954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External and internal </a:t>
            </a:r>
            <a:r>
              <a:rPr lang="en-GB" dirty="0">
                <a:solidFill>
                  <a:schemeClr val="tx1"/>
                </a:solidFill>
              </a:rPr>
              <a:t>triggers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0752D93-F793-4A0B-A65D-4193BD92EFE2}"/>
              </a:ext>
            </a:extLst>
          </p:cNvPr>
          <p:cNvSpPr/>
          <p:nvPr/>
        </p:nvSpPr>
        <p:spPr>
          <a:xfrm>
            <a:off x="3417490" y="4752974"/>
            <a:ext cx="3905250" cy="21050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‘I’m going to die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‘I’m going to make a fool of myself’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‘I’m going crazy’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‘I can’t cope’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1AF7BD-D85B-4E9A-B262-C1B25F97B6B5}"/>
              </a:ext>
            </a:extLst>
          </p:cNvPr>
          <p:cNvSpPr txBox="1"/>
          <p:nvPr/>
        </p:nvSpPr>
        <p:spPr>
          <a:xfrm>
            <a:off x="9229725" y="529653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</a:t>
            </a:r>
          </a:p>
          <a:p>
            <a:r>
              <a:rPr lang="en-GB" dirty="0"/>
              <a:t>Past experiences; life</a:t>
            </a:r>
          </a:p>
          <a:p>
            <a:r>
              <a:rPr lang="en-GB" dirty="0"/>
              <a:t>Experiences; personal and social resources.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A07D525-54E9-4EE8-BB64-F0D837CF1265}"/>
              </a:ext>
            </a:extLst>
          </p:cNvPr>
          <p:cNvCxnSpPr>
            <a:cxnSpLocks/>
          </p:cNvCxnSpPr>
          <p:nvPr/>
        </p:nvCxnSpPr>
        <p:spPr>
          <a:xfrm>
            <a:off x="4087368" y="2295525"/>
            <a:ext cx="3179064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CC3D083-CDF4-4FB0-BE8B-C6294A84971B}"/>
              </a:ext>
            </a:extLst>
          </p:cNvPr>
          <p:cNvCxnSpPr>
            <a:cxnSpLocks/>
          </p:cNvCxnSpPr>
          <p:nvPr/>
        </p:nvCxnSpPr>
        <p:spPr>
          <a:xfrm flipH="1">
            <a:off x="7113192" y="4576763"/>
            <a:ext cx="714374" cy="76200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9A51AA3-6AC2-4D6F-89B1-1A851E2260E6}"/>
              </a:ext>
            </a:extLst>
          </p:cNvPr>
          <p:cNvCxnSpPr>
            <a:cxnSpLocks/>
          </p:cNvCxnSpPr>
          <p:nvPr/>
        </p:nvCxnSpPr>
        <p:spPr>
          <a:xfrm>
            <a:off x="2707386" y="4443410"/>
            <a:ext cx="776288" cy="795976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496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E298C-64B0-4811-ADDF-358DBC0A2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environmental triggers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6FD76-BBAE-4AD1-BE1F-1E7F4681E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Relationship and family problems</a:t>
            </a:r>
          </a:p>
          <a:p>
            <a:r>
              <a:rPr lang="en-GB" sz="2400" dirty="0"/>
              <a:t>Excessive work demands</a:t>
            </a:r>
          </a:p>
          <a:p>
            <a:r>
              <a:rPr lang="en-GB" sz="2400" dirty="0"/>
              <a:t>Loss of occupation or role</a:t>
            </a:r>
          </a:p>
          <a:p>
            <a:r>
              <a:rPr lang="en-GB" sz="2400" dirty="0"/>
              <a:t>Sudden trauma or loss</a:t>
            </a:r>
          </a:p>
          <a:p>
            <a:r>
              <a:rPr lang="en-GB" sz="2400" dirty="0"/>
              <a:t>Illness or death</a:t>
            </a:r>
          </a:p>
          <a:p>
            <a:r>
              <a:rPr lang="en-GB" sz="2400" dirty="0"/>
              <a:t>Bullying and alienation.</a:t>
            </a:r>
          </a:p>
        </p:txBody>
      </p:sp>
    </p:spTree>
    <p:extLst>
      <p:ext uri="{BB962C8B-B14F-4D97-AF65-F5344CB8AC3E}">
        <p14:creationId xmlns:p14="http://schemas.microsoft.com/office/powerpoint/2010/main" val="42771600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4B726-2FCF-4F71-A159-16C75F51A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6E55B-45D0-4100-9889-3F541AD72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WE ARE IN DANGER </a:t>
            </a:r>
          </a:p>
          <a:p>
            <a:r>
              <a:rPr lang="en-GB" sz="2400" dirty="0"/>
              <a:t>WE ARE THREATENED OR VULNERABLE</a:t>
            </a:r>
          </a:p>
          <a:p>
            <a:r>
              <a:rPr lang="en-GB" sz="2400" dirty="0"/>
              <a:t>A threat or danger can be </a:t>
            </a:r>
            <a:r>
              <a:rPr lang="en-GB" sz="2400" b="1" dirty="0"/>
              <a:t>physical, mental </a:t>
            </a:r>
            <a:r>
              <a:rPr lang="en-GB" sz="2400" dirty="0"/>
              <a:t>or </a:t>
            </a:r>
            <a:r>
              <a:rPr lang="en-GB" sz="2400" b="1" dirty="0"/>
              <a:t>social</a:t>
            </a:r>
          </a:p>
          <a:p>
            <a:r>
              <a:rPr lang="en-GB" sz="2400" dirty="0"/>
              <a:t>A physical threat – snake bite, hit by something or someone, heart attack</a:t>
            </a:r>
          </a:p>
          <a:p>
            <a:r>
              <a:rPr lang="en-GB" sz="2400" dirty="0"/>
              <a:t>Life experiences teach us to read situations very quickly.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09594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87679-62EF-4346-B63C-91896876C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Irrational thoughts  which links to anxiety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9048E-6996-4CAA-9884-1E1F3FF07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r>
              <a:rPr lang="en-GB" dirty="0"/>
              <a:t>I don’t have enough time</a:t>
            </a:r>
          </a:p>
          <a:p>
            <a:r>
              <a:rPr lang="en-GB" dirty="0"/>
              <a:t>What if?</a:t>
            </a:r>
          </a:p>
          <a:p>
            <a:r>
              <a:rPr lang="en-GB" dirty="0"/>
              <a:t>I am going to fail</a:t>
            </a:r>
          </a:p>
          <a:p>
            <a:r>
              <a:rPr lang="en-GB" dirty="0"/>
              <a:t>Someone doesn’t like me </a:t>
            </a:r>
          </a:p>
          <a:p>
            <a:r>
              <a:rPr lang="en-GB" dirty="0"/>
              <a:t>Catastrophising</a:t>
            </a:r>
          </a:p>
          <a:p>
            <a:r>
              <a:rPr lang="en-GB" dirty="0"/>
              <a:t>I can’t cope</a:t>
            </a:r>
          </a:p>
          <a:p>
            <a:r>
              <a:rPr lang="en-GB" dirty="0"/>
              <a:t>I will make a fool of myself</a:t>
            </a:r>
          </a:p>
          <a:p>
            <a:r>
              <a:rPr lang="en-GB" dirty="0"/>
              <a:t>I’m too anxious to manage or that</a:t>
            </a:r>
          </a:p>
          <a:p>
            <a:r>
              <a:rPr lang="en-GB" dirty="0"/>
              <a:t>I’ll have a panic attack </a:t>
            </a:r>
          </a:p>
          <a:p>
            <a:r>
              <a:rPr lang="en-GB" dirty="0"/>
              <a:t>What happens  </a:t>
            </a:r>
          </a:p>
          <a:p>
            <a:endParaRPr lang="en-GB" dirty="0"/>
          </a:p>
          <a:p>
            <a:r>
              <a:rPr lang="en-GB" dirty="0"/>
              <a:t>Mind reading / predicting what other people are thinking </a:t>
            </a:r>
          </a:p>
        </p:txBody>
      </p:sp>
    </p:spTree>
    <p:extLst>
      <p:ext uri="{BB962C8B-B14F-4D97-AF65-F5344CB8AC3E}">
        <p14:creationId xmlns:p14="http://schemas.microsoft.com/office/powerpoint/2010/main" val="785782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2F923-1832-4FD0-954C-C63B9260A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F43DD-823C-4F31-94A2-D00267F77374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sz="2800" dirty="0"/>
              <a:t>elective serotonin re-uptake inhibitors (SSRIs) </a:t>
            </a:r>
          </a:p>
          <a:p>
            <a:r>
              <a:rPr lang="en-GB" sz="2400" dirty="0"/>
              <a:t>Duloxetine – (GAD)</a:t>
            </a:r>
          </a:p>
          <a:p>
            <a:r>
              <a:rPr lang="en-GB" sz="2400" dirty="0"/>
              <a:t>Escitalopram  (panic disorder and (SAD)</a:t>
            </a:r>
          </a:p>
          <a:p>
            <a:r>
              <a:rPr lang="en-GB" sz="2400" dirty="0"/>
              <a:t>Paroxetine – (Panic disorder and SAD)</a:t>
            </a:r>
          </a:p>
          <a:p>
            <a:r>
              <a:rPr lang="en-GB" sz="2400" dirty="0"/>
              <a:t>Sertraline – (Panic disorder and SAD)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0371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831AB-B4A0-457F-BB74-36A3FE512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A678E-19D0-444B-B407-848941431831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sz="2800" dirty="0" err="1"/>
              <a:t>Benzodiazapines</a:t>
            </a:r>
            <a:endParaRPr lang="en-GB" sz="2800" dirty="0"/>
          </a:p>
          <a:p>
            <a:r>
              <a:rPr lang="en-GB" sz="2800" dirty="0"/>
              <a:t>Alprazolam – (Xanax) short term of anxiety</a:t>
            </a:r>
          </a:p>
          <a:p>
            <a:r>
              <a:rPr lang="en-GB" sz="2800" dirty="0"/>
              <a:t>Diazepam – anxiety, agitation and panic disorder</a:t>
            </a:r>
          </a:p>
          <a:p>
            <a:r>
              <a:rPr lang="en-GB" sz="2800" dirty="0"/>
              <a:t>Buspirone hydrochloride – short term anxiety.</a:t>
            </a:r>
          </a:p>
          <a:p>
            <a:r>
              <a:rPr lang="en-GB" sz="2800" dirty="0" err="1"/>
              <a:t>Propanadol</a:t>
            </a:r>
            <a:r>
              <a:rPr lang="en-GB" sz="2800" dirty="0"/>
              <a:t> is a beta blocker lowers heart rate.  (anxiety</a:t>
            </a:r>
            <a:r>
              <a:rPr lang="en-GB" sz="24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5743890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59636-AE3C-4952-B33C-65B77BB7F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20A41-9C45-47C2-8015-4752A17CC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514601"/>
            <a:ext cx="7729728" cy="40350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Haith, M. (2018) </a:t>
            </a:r>
            <a:r>
              <a:rPr lang="en-GB" i="1" dirty="0"/>
              <a:t>Understanding Mental Health Practice</a:t>
            </a:r>
            <a:r>
              <a:rPr lang="en-GB" dirty="0"/>
              <a:t>. </a:t>
            </a:r>
            <a:r>
              <a:rPr lang="en-GB" dirty="0" err="1"/>
              <a:t>SAGE.London</a:t>
            </a:r>
            <a:endParaRPr lang="en-GB" dirty="0"/>
          </a:p>
          <a:p>
            <a:r>
              <a:rPr lang="en-GB" dirty="0"/>
              <a:t>Jansson-</a:t>
            </a:r>
            <a:r>
              <a:rPr lang="en-GB" dirty="0" err="1"/>
              <a:t>Frojmark</a:t>
            </a:r>
            <a:r>
              <a:rPr lang="en-GB" dirty="0"/>
              <a:t>, M and </a:t>
            </a:r>
            <a:r>
              <a:rPr lang="en-GB" dirty="0" err="1"/>
              <a:t>Lindbloom</a:t>
            </a:r>
            <a:r>
              <a:rPr lang="en-GB" dirty="0"/>
              <a:t> K. (2008) </a:t>
            </a:r>
            <a:r>
              <a:rPr lang="en-GB" i="1" dirty="0"/>
              <a:t>A bidirectional relationship between anxiety and depression, and insomnia</a:t>
            </a:r>
            <a:r>
              <a:rPr lang="en-GB" dirty="0"/>
              <a:t>? A prospective study in the general population. Journal of Psychosomatic Research, 64:443-9</a:t>
            </a:r>
          </a:p>
          <a:p>
            <a:r>
              <a:rPr lang="en-GB" dirty="0"/>
              <a:t>Mind (2015) How to improve your well being through physical activity. Available at https:/ / </a:t>
            </a:r>
            <a:r>
              <a:rPr lang="en-GB" dirty="0">
                <a:hlinkClick r:id="rId2"/>
              </a:rPr>
              <a:t>www.mind.org.uk/information-support/tips-for-everyday-living/physical-activity-sport-and-exercise</a:t>
            </a:r>
            <a:endParaRPr lang="en-GB" dirty="0"/>
          </a:p>
          <a:p>
            <a:r>
              <a:rPr lang="en-GB" dirty="0"/>
              <a:t>National Institute of Mental Health  </a:t>
            </a:r>
            <a:r>
              <a:rPr lang="en-GB" dirty="0">
                <a:hlinkClick r:id="rId3"/>
              </a:rPr>
              <a:t>www.nimh.nih.gov</a:t>
            </a:r>
            <a:endParaRPr lang="en-GB" dirty="0"/>
          </a:p>
          <a:p>
            <a:r>
              <a:rPr lang="en-GB"/>
              <a:t>Nice 2019   https://www.nice.org.uk/Guidance/CG113</a:t>
            </a:r>
            <a:endParaRPr lang="en-GB" dirty="0"/>
          </a:p>
          <a:p>
            <a:r>
              <a:rPr lang="en-GB" dirty="0" err="1"/>
              <a:t>Pryjmachuk</a:t>
            </a:r>
            <a:r>
              <a:rPr lang="en-GB" dirty="0"/>
              <a:t>, S. (2011) </a:t>
            </a:r>
            <a:r>
              <a:rPr lang="en-GB" i="1" dirty="0"/>
              <a:t>Mental Health Nursing</a:t>
            </a:r>
            <a:r>
              <a:rPr lang="en-GB" dirty="0"/>
              <a:t>. SAGE. London</a:t>
            </a:r>
          </a:p>
          <a:p>
            <a:r>
              <a:rPr lang="en-GB" dirty="0"/>
              <a:t>World Health Organisation (2004) Promoting mental health. Available at http://www.who.int/mental_health/evidence/en/promoting_mhh.pdf</a:t>
            </a:r>
          </a:p>
        </p:txBody>
      </p:sp>
    </p:spTree>
    <p:extLst>
      <p:ext uri="{BB962C8B-B14F-4D97-AF65-F5344CB8AC3E}">
        <p14:creationId xmlns:p14="http://schemas.microsoft.com/office/powerpoint/2010/main" val="141302371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329</TotalTime>
  <Words>1059</Words>
  <Application>Microsoft Office PowerPoint</Application>
  <PresentationFormat>Widescreen</PresentationFormat>
  <Paragraphs>164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Gill Sans MT</vt:lpstr>
      <vt:lpstr>Parcel</vt:lpstr>
      <vt:lpstr>What is Anxiety?</vt:lpstr>
      <vt:lpstr>What is fear? What is Anxiety?</vt:lpstr>
      <vt:lpstr>Anxiety is turned on</vt:lpstr>
      <vt:lpstr>Automatic nervous system video</vt:lpstr>
      <vt:lpstr>PowerPoint Presentation</vt:lpstr>
      <vt:lpstr>Sympathetic nervous system</vt:lpstr>
      <vt:lpstr>Parasympathetic nervous system</vt:lpstr>
      <vt:lpstr>What are the physiological sensations of Anxiety?</vt:lpstr>
      <vt:lpstr>PowerPoint Presentation</vt:lpstr>
      <vt:lpstr>Fear responses are Automatic and Unconscious</vt:lpstr>
      <vt:lpstr>Senses</vt:lpstr>
      <vt:lpstr>General Anxiety Disorders</vt:lpstr>
      <vt:lpstr>Social anxiety</vt:lpstr>
      <vt:lpstr>Social Anxiety disorder</vt:lpstr>
      <vt:lpstr>Panic disorder</vt:lpstr>
      <vt:lpstr>Phobia’s</vt:lpstr>
      <vt:lpstr>PowerPoint Presentation</vt:lpstr>
      <vt:lpstr>What are the behavioural aspects of anxiety?</vt:lpstr>
      <vt:lpstr>ABC-E  on Anxiety</vt:lpstr>
      <vt:lpstr>Common environmental triggers</vt:lpstr>
      <vt:lpstr>Thoughts</vt:lpstr>
      <vt:lpstr>Irrational thoughts  which links to anxiety</vt:lpstr>
      <vt:lpstr>Medication</vt:lpstr>
      <vt:lpstr>Medication</vt:lpstr>
      <vt:lpstr>Reading lists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</dc:title>
  <dc:creator>steve langford</dc:creator>
  <cp:lastModifiedBy>steve langford</cp:lastModifiedBy>
  <cp:revision>40</cp:revision>
  <dcterms:created xsi:type="dcterms:W3CDTF">2019-10-03T12:50:06Z</dcterms:created>
  <dcterms:modified xsi:type="dcterms:W3CDTF">2019-10-13T15:05:40Z</dcterms:modified>
</cp:coreProperties>
</file>