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317" r:id="rId2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40" autoAdjust="0"/>
    <p:restoredTop sz="94576" autoAdjust="0"/>
  </p:normalViewPr>
  <p:slideViewPr>
    <p:cSldViewPr>
      <p:cViewPr varScale="1">
        <p:scale>
          <a:sx n="82" d="100"/>
          <a:sy n="82" d="100"/>
        </p:scale>
        <p:origin x="96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248" y="228600"/>
            <a:ext cx="11151917" cy="60939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519248" y="1447800"/>
            <a:ext cx="11151917" cy="197356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1595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ACCC 4006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239767" y="2133600"/>
            <a:ext cx="7740846" cy="302217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Software Development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Objects and Classes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9768-FD2E-734D-9B1B-9BBA16C4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Agenda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7ACE8-5D03-124B-9AEE-D1917C25B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Some exercises for you to try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613B-F808-3544-BAF4-3269CF9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28/07/2020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8A284-4B25-FE46-8CEC-659E9DA3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928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6F6271C1-944E-4E57-9E18-DD5FC6EAE2B2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F6E8D6E3-EE78-4177-9085-D4DC5A83A0FF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416770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Today Firstly</a:t>
            </a:r>
            <a:endParaRPr lang="en-GB" altLang="en-US" dirty="0"/>
          </a:p>
        </p:txBody>
      </p:sp>
      <p:sp>
        <p:nvSpPr>
          <p:cNvPr id="416772" name="Rectangle 1028"/>
          <p:cNvSpPr>
            <a:spLocks noChangeArrowheads="1"/>
          </p:cNvSpPr>
          <p:nvPr/>
        </p:nvSpPr>
        <p:spPr bwMode="auto">
          <a:xfrm>
            <a:off x="1931486" y="1295400"/>
            <a:ext cx="9547913" cy="5105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algn="ctr">
              <a:spcBef>
                <a:spcPct val="20000"/>
              </a:spcBef>
              <a:defRPr sz="2800">
                <a:solidFill>
                  <a:schemeClr val="tx1"/>
                </a:solidFill>
                <a:latin typeface="Arial" charset="0"/>
              </a:defRPr>
            </a:lvl2pPr>
            <a:lvl3pPr algn="ctr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4pPr>
            <a:lvl5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5pPr>
            <a:lvl6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GB" altLang="en-US"/>
              <a:t> </a:t>
            </a:r>
            <a:r>
              <a:rPr lang="en-GB" altLang="en-US" b="1">
                <a:solidFill>
                  <a:srgbClr val="009900"/>
                </a:solidFill>
              </a:rPr>
              <a:t>Repetition</a:t>
            </a:r>
            <a:r>
              <a:rPr lang="en-GB" altLang="en-US"/>
              <a:t> of how to </a:t>
            </a:r>
            <a:r>
              <a:rPr lang="en-GB" altLang="en-US" b="1">
                <a:solidFill>
                  <a:srgbClr val="009900"/>
                </a:solidFill>
              </a:rPr>
              <a:t>use</a:t>
            </a:r>
            <a:r>
              <a:rPr lang="en-GB" altLang="en-US"/>
              <a:t> objects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/>
              <a:t> multiple constructors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/>
              <a:t> testing and demo using 'main'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/>
              <a:t> "safe" constructing</a:t>
            </a:r>
          </a:p>
          <a:p>
            <a:pPr algn="l">
              <a:lnSpc>
                <a:spcPct val="170000"/>
              </a:lnSpc>
            </a:pPr>
            <a:r>
              <a:rPr lang="en-GB" altLang="en-US"/>
              <a:t> Some </a:t>
            </a:r>
            <a:r>
              <a:rPr lang="en-GB" altLang="en-US" b="1">
                <a:solidFill>
                  <a:srgbClr val="009900"/>
                </a:solidFill>
              </a:rPr>
              <a:t>tasks</a:t>
            </a:r>
            <a:r>
              <a:rPr lang="en-GB" altLang="en-US"/>
              <a:t> for you to do</a:t>
            </a:r>
          </a:p>
          <a:p>
            <a:pPr algn="l">
              <a:lnSpc>
                <a:spcPct val="180000"/>
              </a:lnSpc>
            </a:pPr>
            <a:r>
              <a:rPr lang="en-GB" altLang="en-US"/>
              <a:t> '</a:t>
            </a:r>
            <a:r>
              <a:rPr lang="en-GB" altLang="en-US" b="1">
                <a:solidFill>
                  <a:srgbClr val="009900"/>
                </a:solidFill>
              </a:rPr>
              <a:t>toString()</a:t>
            </a:r>
            <a:r>
              <a:rPr lang="en-GB" altLang="en-US"/>
              <a:t>' and '</a:t>
            </a:r>
            <a:r>
              <a:rPr lang="en-GB" altLang="en-US" b="1">
                <a:solidFill>
                  <a:srgbClr val="009900"/>
                </a:solidFill>
              </a:rPr>
              <a:t>overriding</a:t>
            </a:r>
            <a:r>
              <a:rPr lang="en-GB" altLang="en-US"/>
              <a:t>'</a:t>
            </a:r>
          </a:p>
        </p:txBody>
      </p:sp>
    </p:spTree>
    <p:extLst>
      <p:ext uri="{BB962C8B-B14F-4D97-AF65-F5344CB8AC3E}">
        <p14:creationId xmlns:p14="http://schemas.microsoft.com/office/powerpoint/2010/main" val="3597434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A87D6609-581E-49EE-B248-E545D5083F16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2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E96B2937-0E82-4E39-8C16-8AE95B2C467B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417794" name="Text Box 2"/>
          <p:cNvSpPr txBox="1">
            <a:spLocks noChangeArrowheads="1"/>
          </p:cNvSpPr>
          <p:nvPr/>
        </p:nvSpPr>
        <p:spPr bwMode="auto">
          <a:xfrm>
            <a:off x="285148" y="1944688"/>
            <a:ext cx="5201412" cy="121264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buFontTx/>
              <a:buNone/>
            </a:pPr>
            <a:r>
              <a:rPr lang="en-GB" altLang="en-US" sz="2800" b="1"/>
              <a:t>“Blueprint” for Xxxx</a:t>
            </a:r>
          </a:p>
          <a:p>
            <a:pPr>
              <a:buFontTx/>
              <a:buNone/>
            </a:pPr>
            <a:r>
              <a:rPr lang="en-GB" altLang="en-US" sz="2800"/>
              <a:t>- methods</a:t>
            </a:r>
          </a:p>
          <a:p>
            <a:pPr>
              <a:lnSpc>
                <a:spcPct val="60000"/>
              </a:lnSpc>
              <a:buFontTx/>
              <a:buNone/>
            </a:pPr>
            <a:r>
              <a:rPr lang="en-GB" altLang="en-US" sz="2800"/>
              <a:t>- attributes</a:t>
            </a:r>
            <a:endParaRPr lang="en-GB" altLang="en-US" sz="2800" b="1"/>
          </a:p>
        </p:txBody>
      </p:sp>
      <p:sp>
        <p:nvSpPr>
          <p:cNvPr id="417795" name="Text Box 3"/>
          <p:cNvSpPr txBox="1">
            <a:spLocks noChangeArrowheads="1"/>
          </p:cNvSpPr>
          <p:nvPr/>
        </p:nvSpPr>
        <p:spPr bwMode="auto">
          <a:xfrm>
            <a:off x="8614179" y="3194051"/>
            <a:ext cx="3250353" cy="1384995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buFontTx/>
              <a:buNone/>
            </a:pPr>
            <a:r>
              <a:rPr lang="en-GB" altLang="en-US" sz="2800" b="1"/>
              <a:t>Object 3</a:t>
            </a:r>
            <a:endParaRPr lang="en-GB" altLang="en-US" sz="2800"/>
          </a:p>
          <a:p>
            <a:pPr algn="ctr">
              <a:buFontTx/>
              <a:buNone/>
            </a:pPr>
            <a:r>
              <a:rPr lang="en-GB" altLang="en-US" sz="2800"/>
              <a:t>- methods</a:t>
            </a:r>
          </a:p>
          <a:p>
            <a:pPr algn="ctr">
              <a:buFontTx/>
              <a:buNone/>
            </a:pPr>
            <a:r>
              <a:rPr lang="en-GB" altLang="en-US" sz="2800"/>
              <a:t>- attributes</a:t>
            </a:r>
            <a:endParaRPr lang="en-GB" altLang="en-US" sz="2800" b="1"/>
          </a:p>
        </p:txBody>
      </p:sp>
      <p:sp>
        <p:nvSpPr>
          <p:cNvPr id="417796" name="Text Box 4"/>
          <p:cNvSpPr txBox="1">
            <a:spLocks noChangeArrowheads="1"/>
          </p:cNvSpPr>
          <p:nvPr/>
        </p:nvSpPr>
        <p:spPr bwMode="auto">
          <a:xfrm>
            <a:off x="6481135" y="3879851"/>
            <a:ext cx="3250353" cy="1384995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buFontTx/>
              <a:buNone/>
            </a:pPr>
            <a:r>
              <a:rPr lang="en-GB" altLang="en-US" sz="2800" b="1"/>
              <a:t>Object 2</a:t>
            </a:r>
            <a:endParaRPr lang="en-GB" altLang="en-US" sz="2800"/>
          </a:p>
          <a:p>
            <a:pPr algn="ctr">
              <a:buFontTx/>
              <a:buNone/>
            </a:pPr>
            <a:r>
              <a:rPr lang="en-GB" altLang="en-US" sz="2800"/>
              <a:t>- methods</a:t>
            </a:r>
          </a:p>
          <a:p>
            <a:pPr algn="ctr">
              <a:buFontTx/>
              <a:buNone/>
            </a:pPr>
            <a:r>
              <a:rPr lang="en-GB" altLang="en-US" sz="2800"/>
              <a:t>- attributes</a:t>
            </a:r>
            <a:endParaRPr lang="en-GB" altLang="en-US" sz="2800" b="1"/>
          </a:p>
        </p:txBody>
      </p:sp>
      <p:sp>
        <p:nvSpPr>
          <p:cNvPr id="417797" name="Text Box 5"/>
          <p:cNvSpPr txBox="1">
            <a:spLocks noChangeArrowheads="1"/>
          </p:cNvSpPr>
          <p:nvPr/>
        </p:nvSpPr>
        <p:spPr bwMode="auto">
          <a:xfrm>
            <a:off x="4144943" y="4641851"/>
            <a:ext cx="3250353" cy="1384995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buFontTx/>
              <a:buNone/>
            </a:pPr>
            <a:r>
              <a:rPr lang="en-GB" altLang="en-US" sz="2800" b="1"/>
              <a:t>Object 1</a:t>
            </a:r>
            <a:endParaRPr lang="en-GB" altLang="en-US" sz="2800"/>
          </a:p>
          <a:p>
            <a:pPr algn="ctr">
              <a:buFontTx/>
              <a:buNone/>
            </a:pPr>
            <a:r>
              <a:rPr lang="en-GB" altLang="en-US" sz="2800"/>
              <a:t>- methods</a:t>
            </a:r>
          </a:p>
          <a:p>
            <a:pPr algn="ctr">
              <a:buFontTx/>
              <a:buNone/>
            </a:pPr>
            <a:r>
              <a:rPr lang="en-GB" altLang="en-US" sz="2800"/>
              <a:t>- attributes</a:t>
            </a:r>
            <a:endParaRPr lang="en-GB" altLang="en-US" sz="2800" b="1"/>
          </a:p>
        </p:txBody>
      </p:sp>
      <p:sp>
        <p:nvSpPr>
          <p:cNvPr id="417798" name="Line 6"/>
          <p:cNvSpPr>
            <a:spLocks noChangeShapeType="1"/>
          </p:cNvSpPr>
          <p:nvPr/>
        </p:nvSpPr>
        <p:spPr bwMode="auto">
          <a:xfrm>
            <a:off x="5059105" y="3575050"/>
            <a:ext cx="711015" cy="99060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7799" name="Line 7"/>
          <p:cNvSpPr>
            <a:spLocks noChangeShapeType="1"/>
          </p:cNvSpPr>
          <p:nvPr/>
        </p:nvSpPr>
        <p:spPr bwMode="auto">
          <a:xfrm>
            <a:off x="5384987" y="3581400"/>
            <a:ext cx="994574" cy="52705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7800" name="Line 8"/>
          <p:cNvSpPr>
            <a:spLocks noChangeShapeType="1"/>
          </p:cNvSpPr>
          <p:nvPr/>
        </p:nvSpPr>
        <p:spPr bwMode="auto">
          <a:xfrm flipV="1">
            <a:off x="5588133" y="3422650"/>
            <a:ext cx="2822898" cy="6350"/>
          </a:xfrm>
          <a:prstGeom prst="line">
            <a:avLst/>
          </a:prstGeom>
          <a:noFill/>
          <a:ln w="57150">
            <a:solidFill>
              <a:srgbClr val="0099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7801" name="Text Box 9"/>
          <p:cNvSpPr txBox="1">
            <a:spLocks noChangeArrowheads="1"/>
          </p:cNvSpPr>
          <p:nvPr/>
        </p:nvSpPr>
        <p:spPr bwMode="auto">
          <a:xfrm rot="-1486851">
            <a:off x="7090576" y="5422615"/>
            <a:ext cx="540455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buFontTx/>
              <a:buNone/>
            </a:pPr>
            <a:r>
              <a:rPr lang="en-GB" altLang="en-US" sz="3200"/>
              <a:t>Object instances</a:t>
            </a:r>
          </a:p>
        </p:txBody>
      </p:sp>
      <p:sp>
        <p:nvSpPr>
          <p:cNvPr id="417802" name="Text Box 10"/>
          <p:cNvSpPr txBox="1">
            <a:spLocks noChangeArrowheads="1"/>
          </p:cNvSpPr>
          <p:nvPr/>
        </p:nvSpPr>
        <p:spPr bwMode="auto">
          <a:xfrm>
            <a:off x="5384986" y="2952750"/>
            <a:ext cx="34535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buFontTx/>
              <a:buNone/>
            </a:pPr>
            <a:r>
              <a:rPr lang="en-GB" altLang="en-US" sz="2800">
                <a:solidFill>
                  <a:srgbClr val="009900"/>
                </a:solidFill>
              </a:rPr>
              <a:t>Multiple builds</a:t>
            </a:r>
            <a:endParaRPr lang="en-GB" altLang="en-US" sz="2800"/>
          </a:p>
        </p:txBody>
      </p:sp>
      <p:sp>
        <p:nvSpPr>
          <p:cNvPr id="417803" name="Text Box 11"/>
          <p:cNvSpPr txBox="1">
            <a:spLocks noGrp="1" noChangeArrowheads="1"/>
          </p:cNvSpPr>
          <p:nvPr>
            <p:ph type="title"/>
          </p:nvPr>
        </p:nvSpPr>
        <p:spPr bwMode="auto">
          <a:xfrm>
            <a:off x="407883" y="533401"/>
            <a:ext cx="11274663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GB" altLang="en-US" b="1" dirty="0"/>
              <a:t> Object Implementation (1 of 4)</a:t>
            </a:r>
          </a:p>
        </p:txBody>
      </p:sp>
      <p:sp>
        <p:nvSpPr>
          <p:cNvPr id="417804" name="Text Box 12"/>
          <p:cNvSpPr txBox="1">
            <a:spLocks noChangeArrowheads="1"/>
          </p:cNvSpPr>
          <p:nvPr/>
        </p:nvSpPr>
        <p:spPr bwMode="auto">
          <a:xfrm>
            <a:off x="204736" y="1411288"/>
            <a:ext cx="416451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2800" dirty="0"/>
              <a:t>design once</a:t>
            </a:r>
          </a:p>
        </p:txBody>
      </p:sp>
      <p:grpSp>
        <p:nvGrpSpPr>
          <p:cNvPr id="417805" name="Group 13"/>
          <p:cNvGrpSpPr>
            <a:grpSpLocks/>
          </p:cNvGrpSpPr>
          <p:nvPr/>
        </p:nvGrpSpPr>
        <p:grpSpPr bwMode="auto">
          <a:xfrm rot="-1692104">
            <a:off x="1346177" y="2501957"/>
            <a:ext cx="5383398" cy="1371600"/>
            <a:chOff x="576" y="2592"/>
            <a:chExt cx="2544" cy="864"/>
          </a:xfrm>
        </p:grpSpPr>
        <p:sp>
          <p:nvSpPr>
            <p:cNvPr id="417806" name="Oval 14"/>
            <p:cNvSpPr>
              <a:spLocks noChangeArrowheads="1"/>
            </p:cNvSpPr>
            <p:nvPr/>
          </p:nvSpPr>
          <p:spPr bwMode="auto">
            <a:xfrm>
              <a:off x="576" y="2592"/>
              <a:ext cx="2544" cy="864"/>
            </a:xfrm>
            <a:prstGeom prst="ellipse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7807" name="Text Box 15"/>
            <p:cNvSpPr txBox="1">
              <a:spLocks noChangeArrowheads="1"/>
            </p:cNvSpPr>
            <p:nvPr/>
          </p:nvSpPr>
          <p:spPr bwMode="auto">
            <a:xfrm>
              <a:off x="672" y="2856"/>
              <a:ext cx="2352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buFontTx/>
                <a:buNone/>
              </a:pPr>
              <a:r>
                <a:rPr lang="en-GB" altLang="en-US" sz="2800" b="1" dirty="0"/>
                <a:t>"</a:t>
              </a:r>
              <a:r>
                <a:rPr lang="en-GB" altLang="en-US" sz="2800" b="1" dirty="0" err="1"/>
                <a:t>Xxxx</a:t>
              </a:r>
              <a:r>
                <a:rPr lang="en-GB" altLang="en-US" sz="2800" b="1" dirty="0"/>
                <a:t>" </a:t>
              </a:r>
              <a:r>
                <a:rPr lang="en-GB" altLang="en-US" sz="2800" b="1" dirty="0" smtClean="0"/>
                <a:t>class</a:t>
              </a:r>
              <a:endParaRPr lang="en-GB" altLang="en-US" sz="2800" b="1" dirty="0"/>
            </a:p>
          </p:txBody>
        </p:sp>
      </p:grpSp>
      <p:grpSp>
        <p:nvGrpSpPr>
          <p:cNvPr id="417808" name="Group 16"/>
          <p:cNvGrpSpPr>
            <a:grpSpLocks/>
          </p:cNvGrpSpPr>
          <p:nvPr/>
        </p:nvGrpSpPr>
        <p:grpSpPr bwMode="auto">
          <a:xfrm rot="-1692104">
            <a:off x="6908589" y="4876800"/>
            <a:ext cx="5383398" cy="1371600"/>
            <a:chOff x="576" y="2592"/>
            <a:chExt cx="2544" cy="864"/>
          </a:xfrm>
        </p:grpSpPr>
        <p:sp>
          <p:nvSpPr>
            <p:cNvPr id="417809" name="Oval 17"/>
            <p:cNvSpPr>
              <a:spLocks noChangeArrowheads="1"/>
            </p:cNvSpPr>
            <p:nvPr/>
          </p:nvSpPr>
          <p:spPr bwMode="auto">
            <a:xfrm>
              <a:off x="576" y="2592"/>
              <a:ext cx="2544" cy="864"/>
            </a:xfrm>
            <a:prstGeom prst="ellipse">
              <a:avLst/>
            </a:prstGeom>
            <a:gradFill rotWithShape="0">
              <a:gsLst>
                <a:gs pos="0">
                  <a:srgbClr val="FF0000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7810" name="Text Box 18"/>
            <p:cNvSpPr txBox="1">
              <a:spLocks noChangeArrowheads="1"/>
            </p:cNvSpPr>
            <p:nvPr/>
          </p:nvSpPr>
          <p:spPr bwMode="auto">
            <a:xfrm>
              <a:off x="672" y="2856"/>
              <a:ext cx="2352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buFontTx/>
                <a:buNone/>
              </a:pPr>
              <a:r>
                <a:rPr lang="en-GB" altLang="en-US" sz="2800" b="1" dirty="0" smtClean="0"/>
                <a:t>Main class</a:t>
              </a:r>
              <a:endParaRPr lang="en-GB" altLang="en-US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438619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7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7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E55843D9-275D-4136-A743-5E64B1E835C3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21BEB071-BC4F-4589-A664-179401EDF057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396290" name="Text Box 2"/>
          <p:cNvSpPr txBox="1">
            <a:spLocks noChangeArrowheads="1"/>
          </p:cNvSpPr>
          <p:nvPr/>
        </p:nvSpPr>
        <p:spPr bwMode="auto">
          <a:xfrm>
            <a:off x="407882" y="2133600"/>
            <a:ext cx="5688118" cy="2446824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1600"/>
              <a:t>public class </a:t>
            </a:r>
            <a:r>
              <a:rPr lang="en-GB" altLang="en-US" sz="1600" b="1"/>
              <a:t>NameOfClass</a:t>
            </a:r>
            <a:r>
              <a:rPr lang="en-GB" altLang="en-US" sz="1600"/>
              <a:t> {</a:t>
            </a:r>
          </a:p>
          <a:p>
            <a:pPr>
              <a:buFontTx/>
              <a:buNone/>
            </a:pPr>
            <a:r>
              <a:rPr lang="en-GB" altLang="en-US" sz="1600"/>
              <a:t>	</a:t>
            </a:r>
            <a:r>
              <a:rPr lang="en-GB" altLang="en-US" sz="1600" b="1"/>
              <a:t>// </a:t>
            </a:r>
            <a:r>
              <a:rPr lang="en-GB" altLang="en-US" b="1"/>
              <a:t>Class</a:t>
            </a:r>
            <a:r>
              <a:rPr lang="en-GB" altLang="en-US" sz="1600" b="1"/>
              <a:t> attribute(s) go here</a:t>
            </a:r>
          </a:p>
          <a:p>
            <a:pPr>
              <a:lnSpc>
                <a:spcPct val="40000"/>
              </a:lnSpc>
              <a:buFontTx/>
              <a:buNone/>
            </a:pPr>
            <a:r>
              <a:rPr lang="en-GB" altLang="en-US" sz="1600" b="1"/>
              <a:t>		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en-GB" altLang="en-US" sz="1600" b="1"/>
              <a:t>	// </a:t>
            </a:r>
            <a:r>
              <a:rPr lang="en-GB" altLang="en-US" b="1"/>
              <a:t>Object</a:t>
            </a:r>
            <a:r>
              <a:rPr lang="en-GB" altLang="en-US" sz="1600" b="1"/>
              <a:t> attribute(s) go here</a:t>
            </a:r>
          </a:p>
          <a:p>
            <a:pPr>
              <a:lnSpc>
                <a:spcPct val="30000"/>
              </a:lnSpc>
              <a:buFontTx/>
              <a:buNone/>
            </a:pPr>
            <a:r>
              <a:rPr lang="en-GB" altLang="en-US" sz="1600" b="1"/>
              <a:t>	</a:t>
            </a:r>
          </a:p>
          <a:p>
            <a:pPr>
              <a:lnSpc>
                <a:spcPct val="110000"/>
              </a:lnSpc>
              <a:buFontTx/>
              <a:buNone/>
            </a:pPr>
            <a:r>
              <a:rPr lang="en-GB" altLang="en-US" sz="1600" b="1"/>
              <a:t>	// </a:t>
            </a:r>
            <a:r>
              <a:rPr lang="en-GB" altLang="en-US" b="1"/>
              <a:t>Constructor</a:t>
            </a:r>
            <a:r>
              <a:rPr lang="en-GB" altLang="en-US" sz="1600" b="1"/>
              <a:t>(s) go here</a:t>
            </a:r>
          </a:p>
          <a:p>
            <a:pPr>
              <a:lnSpc>
                <a:spcPct val="110000"/>
              </a:lnSpc>
              <a:buFontTx/>
              <a:buNone/>
            </a:pPr>
            <a:r>
              <a:rPr lang="en-GB" altLang="en-US" sz="1600" b="1"/>
              <a:t>	 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b="1"/>
              <a:t>  	// </a:t>
            </a:r>
            <a:r>
              <a:rPr lang="en-GB" altLang="en-US" b="1"/>
              <a:t>Other methods</a:t>
            </a:r>
            <a:r>
              <a:rPr lang="en-GB" altLang="en-US" sz="1600" b="1"/>
              <a:t> go here</a:t>
            </a:r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b="1"/>
          </a:p>
          <a:p>
            <a:pPr>
              <a:lnSpc>
                <a:spcPct val="40000"/>
              </a:lnSpc>
              <a:buFontTx/>
              <a:buNone/>
            </a:pPr>
            <a:endParaRPr lang="en-GB" altLang="en-US" sz="1600" b="1"/>
          </a:p>
          <a:p>
            <a:pPr>
              <a:lnSpc>
                <a:spcPct val="20000"/>
              </a:lnSpc>
              <a:buFontTx/>
              <a:buNone/>
            </a:pPr>
            <a:r>
              <a:rPr lang="en-GB" altLang="en-US" sz="1600" b="1"/>
              <a:t>	// Optional </a:t>
            </a:r>
            <a:r>
              <a:rPr lang="en-GB" altLang="en-US" b="1"/>
              <a:t>‘main’</a:t>
            </a:r>
            <a:r>
              <a:rPr lang="en-GB" altLang="en-US" sz="1600" b="1"/>
              <a:t> method here</a:t>
            </a:r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b="1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/>
          </a:p>
          <a:p>
            <a:pPr>
              <a:lnSpc>
                <a:spcPct val="50000"/>
              </a:lnSpc>
              <a:buFontTx/>
              <a:buNone/>
            </a:pPr>
            <a:r>
              <a:rPr lang="en-GB" altLang="en-US" sz="1600"/>
              <a:t>} </a:t>
            </a:r>
            <a:r>
              <a:rPr lang="en-GB" altLang="en-US" sz="1600" b="1"/>
              <a:t>// end of the ‘blueprint’ class</a:t>
            </a:r>
          </a:p>
        </p:txBody>
      </p:sp>
      <p:sp>
        <p:nvSpPr>
          <p:cNvPr id="39629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1"/>
            <a:ext cx="4875530" cy="104028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70000"/>
              </a:lnSpc>
            </a:pPr>
            <a:r>
              <a:rPr lang="en-GB" altLang="en-US" b="1" dirty="0"/>
              <a:t>General Structure of “Blueprints”</a:t>
            </a:r>
          </a:p>
        </p:txBody>
      </p:sp>
      <p:sp>
        <p:nvSpPr>
          <p:cNvPr id="396293" name="Rectangle 5"/>
          <p:cNvSpPr>
            <a:spLocks noChangeArrowheads="1"/>
          </p:cNvSpPr>
          <p:nvPr/>
        </p:nvSpPr>
        <p:spPr bwMode="auto">
          <a:xfrm>
            <a:off x="6502296" y="533400"/>
            <a:ext cx="5078677" cy="57912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4" name="Text Box 6"/>
          <p:cNvSpPr txBox="1">
            <a:spLocks noChangeArrowheads="1"/>
          </p:cNvSpPr>
          <p:nvPr/>
        </p:nvSpPr>
        <p:spPr bwMode="auto">
          <a:xfrm>
            <a:off x="6603868" y="1905001"/>
            <a:ext cx="4875530" cy="139730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b="1">
                <a:solidFill>
                  <a:srgbClr val="009900"/>
                </a:solidFill>
              </a:rPr>
              <a:t>Class attributes</a:t>
            </a:r>
            <a:endParaRPr lang="en-GB" altLang="en-US">
              <a:solidFill>
                <a:srgbClr val="0099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/>
              <a:t>Attributes which are </a:t>
            </a:r>
            <a:r>
              <a:rPr lang="en-GB" altLang="en-US" b="1"/>
              <a:t>identical</a:t>
            </a:r>
            <a:r>
              <a:rPr lang="en-GB" altLang="en-US"/>
              <a:t> for all objects created from the blueprint. e.g. "ON" for Switches - </a:t>
            </a:r>
            <a:r>
              <a:rPr lang="en-GB" altLang="en-US" b="1"/>
              <a:t>same for all</a:t>
            </a:r>
            <a:r>
              <a:rPr lang="en-GB" altLang="en-US"/>
              <a:t>. </a:t>
            </a:r>
            <a:endParaRPr lang="en-GB" altLang="en-US">
              <a:solidFill>
                <a:srgbClr val="009900"/>
              </a:solidFill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2400" b="1"/>
              <a:t>‘</a:t>
            </a:r>
            <a:r>
              <a:rPr lang="en-GB" altLang="en-US" sz="2400" b="1">
                <a:solidFill>
                  <a:srgbClr val="FF0000"/>
                </a:solidFill>
              </a:rPr>
              <a:t>static</a:t>
            </a:r>
            <a:r>
              <a:rPr lang="en-GB" altLang="en-US" sz="2400" b="1"/>
              <a:t>’ keyword</a:t>
            </a:r>
            <a:endParaRPr lang="en-GB" altLang="en-US">
              <a:solidFill>
                <a:srgbClr val="009900"/>
              </a:solidFill>
            </a:endParaRPr>
          </a:p>
        </p:txBody>
      </p:sp>
      <p:sp>
        <p:nvSpPr>
          <p:cNvPr id="396295" name="Text Box 7"/>
          <p:cNvSpPr txBox="1">
            <a:spLocks noChangeArrowheads="1"/>
          </p:cNvSpPr>
          <p:nvPr/>
        </p:nvSpPr>
        <p:spPr bwMode="auto">
          <a:xfrm>
            <a:off x="6603868" y="4191001"/>
            <a:ext cx="4875530" cy="139730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b="1">
                <a:solidFill>
                  <a:srgbClr val="009900"/>
                </a:solidFill>
              </a:rPr>
              <a:t>Objects attributes</a:t>
            </a:r>
            <a:endParaRPr lang="en-GB" altLang="en-US">
              <a:solidFill>
                <a:srgbClr val="0099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/>
              <a:t>Variables which are </a:t>
            </a:r>
            <a:r>
              <a:rPr lang="en-GB" altLang="en-US" b="1"/>
              <a:t>copied </a:t>
            </a:r>
            <a:r>
              <a:rPr lang="en-GB" altLang="en-US"/>
              <a:t>into individual objects created from the blueprint. e.g. “state”, - </a:t>
            </a:r>
            <a:r>
              <a:rPr lang="en-GB" altLang="en-US" b="1"/>
              <a:t>different for each.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2400" b="1"/>
              <a:t>NO </a:t>
            </a:r>
            <a:r>
              <a:rPr lang="en-GB" altLang="en-US" sz="2400" b="1">
                <a:solidFill>
                  <a:srgbClr val="FF0000"/>
                </a:solidFill>
              </a:rPr>
              <a:t>'static'</a:t>
            </a:r>
            <a:r>
              <a:rPr lang="en-GB" altLang="en-US" sz="2400" b="1"/>
              <a:t> keyword</a:t>
            </a:r>
            <a:r>
              <a:rPr lang="en-GB" altLang="en-US"/>
              <a:t> </a:t>
            </a:r>
            <a:endParaRPr lang="en-GB" altLang="en-US">
              <a:solidFill>
                <a:srgbClr val="009900"/>
              </a:solidFill>
            </a:endParaRPr>
          </a:p>
        </p:txBody>
      </p:sp>
      <p:sp>
        <p:nvSpPr>
          <p:cNvPr id="396296" name="Text Box 8"/>
          <p:cNvSpPr txBox="1">
            <a:spLocks noChangeArrowheads="1"/>
          </p:cNvSpPr>
          <p:nvPr/>
        </p:nvSpPr>
        <p:spPr bwMode="auto">
          <a:xfrm>
            <a:off x="6603868" y="617540"/>
            <a:ext cx="487553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3600" b="1" dirty="0">
                <a:solidFill>
                  <a:srgbClr val="009900"/>
                </a:solidFill>
              </a:rPr>
              <a:t>Attributes</a:t>
            </a:r>
            <a:endParaRPr lang="en-GB" altLang="en-US" dirty="0">
              <a:solidFill>
                <a:srgbClr val="009900"/>
              </a:solidFill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solidFill>
                  <a:schemeClr val="bg2"/>
                </a:solidFill>
              </a:rPr>
              <a:t>(variables, constants)</a:t>
            </a:r>
            <a:endParaRPr lang="en-GB" altLang="en-US" dirty="0">
              <a:solidFill>
                <a:schemeClr val="bg2"/>
              </a:solidFill>
            </a:endParaRPr>
          </a:p>
        </p:txBody>
      </p:sp>
      <p:sp>
        <p:nvSpPr>
          <p:cNvPr id="396297" name="Line 9"/>
          <p:cNvSpPr>
            <a:spLocks noChangeShapeType="1"/>
          </p:cNvSpPr>
          <p:nvPr/>
        </p:nvSpPr>
        <p:spPr bwMode="auto">
          <a:xfrm flipV="1">
            <a:off x="5486560" y="2362200"/>
            <a:ext cx="1015735" cy="30480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8" name="Line 10"/>
          <p:cNvSpPr>
            <a:spLocks noChangeShapeType="1"/>
          </p:cNvSpPr>
          <p:nvPr/>
        </p:nvSpPr>
        <p:spPr bwMode="auto">
          <a:xfrm>
            <a:off x="5689707" y="3505200"/>
            <a:ext cx="812588" cy="685800"/>
          </a:xfrm>
          <a:prstGeom prst="line">
            <a:avLst/>
          </a:prstGeom>
          <a:noFill/>
          <a:ln w="381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184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573F0B77-0FB7-4BC6-8BE0-DDABF097F13F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58BA9F08-9465-4240-9581-27CFFAB91DDE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397314" name="Text Box 2"/>
          <p:cNvSpPr txBox="1">
            <a:spLocks noChangeArrowheads="1"/>
          </p:cNvSpPr>
          <p:nvPr/>
        </p:nvSpPr>
        <p:spPr bwMode="auto">
          <a:xfrm>
            <a:off x="407882" y="2133600"/>
            <a:ext cx="5688118" cy="2446824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1600" dirty="0"/>
              <a:t>public class </a:t>
            </a:r>
            <a:r>
              <a:rPr lang="en-GB" altLang="en-US" sz="1600" b="1" dirty="0" err="1"/>
              <a:t>NameOfClass</a:t>
            </a:r>
            <a:r>
              <a:rPr lang="en-GB" altLang="en-US" sz="1600" dirty="0"/>
              <a:t> {</a:t>
            </a:r>
          </a:p>
          <a:p>
            <a:pPr>
              <a:buFontTx/>
              <a:buNone/>
            </a:pPr>
            <a:r>
              <a:rPr lang="en-GB" altLang="en-US" sz="1600" dirty="0"/>
              <a:t>	</a:t>
            </a:r>
            <a:r>
              <a:rPr lang="en-GB" altLang="en-US" sz="1600" b="1" dirty="0"/>
              <a:t>// </a:t>
            </a:r>
            <a:r>
              <a:rPr lang="en-GB" altLang="en-US" b="1" dirty="0"/>
              <a:t>Class</a:t>
            </a:r>
            <a:r>
              <a:rPr lang="en-GB" altLang="en-US" sz="1600" b="1" dirty="0"/>
              <a:t> attribute(s) go here</a:t>
            </a:r>
          </a:p>
          <a:p>
            <a:pPr>
              <a:lnSpc>
                <a:spcPct val="40000"/>
              </a:lnSpc>
              <a:buFontTx/>
              <a:buNone/>
            </a:pPr>
            <a:r>
              <a:rPr lang="en-GB" altLang="en-US" sz="1600" b="1" dirty="0"/>
              <a:t>		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en-GB" altLang="en-US" sz="1600" b="1" dirty="0"/>
              <a:t>	// </a:t>
            </a:r>
            <a:r>
              <a:rPr lang="en-GB" altLang="en-US" b="1" dirty="0"/>
              <a:t>Object</a:t>
            </a:r>
            <a:r>
              <a:rPr lang="en-GB" altLang="en-US" sz="1600" b="1" dirty="0"/>
              <a:t> attribute(s) go here</a:t>
            </a:r>
          </a:p>
          <a:p>
            <a:pPr>
              <a:lnSpc>
                <a:spcPct val="30000"/>
              </a:lnSpc>
              <a:buFontTx/>
              <a:buNone/>
            </a:pPr>
            <a:r>
              <a:rPr lang="en-GB" altLang="en-US" sz="1600" b="1" dirty="0"/>
              <a:t>	</a:t>
            </a:r>
          </a:p>
          <a:p>
            <a:pPr>
              <a:lnSpc>
                <a:spcPct val="110000"/>
              </a:lnSpc>
              <a:buFontTx/>
              <a:buNone/>
            </a:pPr>
            <a:r>
              <a:rPr lang="en-GB" altLang="en-US" sz="1600" b="1" dirty="0"/>
              <a:t>	// </a:t>
            </a:r>
            <a:r>
              <a:rPr lang="en-GB" altLang="en-US" b="1" dirty="0"/>
              <a:t>Constructor</a:t>
            </a:r>
            <a:r>
              <a:rPr lang="en-GB" altLang="en-US" sz="1600" b="1" dirty="0"/>
              <a:t>(s) go here</a:t>
            </a:r>
          </a:p>
          <a:p>
            <a:pPr>
              <a:lnSpc>
                <a:spcPct val="110000"/>
              </a:lnSpc>
              <a:buFontTx/>
              <a:buNone/>
            </a:pPr>
            <a:r>
              <a:rPr lang="en-GB" altLang="en-US" sz="1600" b="1" dirty="0"/>
              <a:t>	 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b="1" dirty="0"/>
              <a:t>  	// </a:t>
            </a:r>
            <a:r>
              <a:rPr lang="en-GB" altLang="en-US" b="1" dirty="0"/>
              <a:t>Other methods</a:t>
            </a:r>
            <a:r>
              <a:rPr lang="en-GB" altLang="en-US" sz="1600" b="1" dirty="0"/>
              <a:t> go here</a:t>
            </a:r>
          </a:p>
          <a:p>
            <a:pPr>
              <a:lnSpc>
                <a:spcPct val="40000"/>
              </a:lnSpc>
              <a:buFontTx/>
              <a:buNone/>
            </a:pPr>
            <a:endParaRPr lang="en-GB" altLang="en-US" sz="1600" b="1" dirty="0"/>
          </a:p>
          <a:p>
            <a:pPr>
              <a:lnSpc>
                <a:spcPct val="20000"/>
              </a:lnSpc>
              <a:buFontTx/>
              <a:buNone/>
            </a:pPr>
            <a:r>
              <a:rPr lang="en-GB" altLang="en-US" sz="1600" b="1" dirty="0"/>
              <a:t>	</a:t>
            </a:r>
            <a:r>
              <a:rPr lang="en-GB" altLang="en-US" sz="1600" b="1" dirty="0" smtClean="0"/>
              <a:t>// </a:t>
            </a:r>
            <a:r>
              <a:rPr lang="en-GB" altLang="en-US" b="1" dirty="0"/>
              <a:t>‘main’</a:t>
            </a:r>
            <a:r>
              <a:rPr lang="en-GB" altLang="en-US" sz="1600" b="1" dirty="0"/>
              <a:t> method here</a:t>
            </a:r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b="1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50000"/>
              </a:lnSpc>
              <a:buFontTx/>
              <a:buNone/>
            </a:pPr>
            <a:r>
              <a:rPr lang="en-GB" altLang="en-US" sz="1600" dirty="0"/>
              <a:t>} </a:t>
            </a:r>
            <a:r>
              <a:rPr lang="en-GB" altLang="en-US" sz="1600" b="1" dirty="0"/>
              <a:t>// end of the ‘blueprint’ class</a:t>
            </a:r>
          </a:p>
        </p:txBody>
      </p:sp>
      <p:sp>
        <p:nvSpPr>
          <p:cNvPr id="39731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07882" y="381001"/>
            <a:ext cx="4875530" cy="104028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70000"/>
              </a:lnSpc>
            </a:pPr>
            <a:r>
              <a:rPr lang="en-GB" altLang="en-US" b="1" dirty="0"/>
              <a:t>General Structure of “Blueprints”</a:t>
            </a:r>
          </a:p>
        </p:txBody>
      </p:sp>
      <p:grpSp>
        <p:nvGrpSpPr>
          <p:cNvPr id="397316" name="Group 4"/>
          <p:cNvGrpSpPr>
            <a:grpSpLocks/>
          </p:cNvGrpSpPr>
          <p:nvPr/>
        </p:nvGrpSpPr>
        <p:grpSpPr bwMode="auto">
          <a:xfrm>
            <a:off x="5258020" y="381000"/>
            <a:ext cx="6322953" cy="5791200"/>
            <a:chOff x="2484" y="240"/>
            <a:chExt cx="2988" cy="3648"/>
          </a:xfrm>
        </p:grpSpPr>
        <p:sp>
          <p:nvSpPr>
            <p:cNvPr id="397317" name="Line 5"/>
            <p:cNvSpPr>
              <a:spLocks noChangeShapeType="1"/>
            </p:cNvSpPr>
            <p:nvPr/>
          </p:nvSpPr>
          <p:spPr bwMode="auto">
            <a:xfrm flipV="1">
              <a:off x="2544" y="1488"/>
              <a:ext cx="528" cy="72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7318" name="Line 6"/>
            <p:cNvSpPr>
              <a:spLocks noChangeShapeType="1"/>
            </p:cNvSpPr>
            <p:nvPr/>
          </p:nvSpPr>
          <p:spPr bwMode="auto">
            <a:xfrm flipV="1">
              <a:off x="2592" y="2496"/>
              <a:ext cx="480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7319" name="Rectangle 7"/>
            <p:cNvSpPr>
              <a:spLocks noChangeArrowheads="1"/>
            </p:cNvSpPr>
            <p:nvPr/>
          </p:nvSpPr>
          <p:spPr bwMode="auto">
            <a:xfrm>
              <a:off x="3072" y="240"/>
              <a:ext cx="2400" cy="3648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7320" name="Text Box 8"/>
            <p:cNvSpPr txBox="1">
              <a:spLocks noChangeArrowheads="1"/>
            </p:cNvSpPr>
            <p:nvPr/>
          </p:nvSpPr>
          <p:spPr bwMode="auto">
            <a:xfrm>
              <a:off x="3120" y="987"/>
              <a:ext cx="2304" cy="69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buFontTx/>
                <a:buNone/>
              </a:pPr>
              <a:r>
                <a:rPr lang="en-GB" altLang="en-US" sz="2800" b="1">
                  <a:solidFill>
                    <a:srgbClr val="009900"/>
                  </a:solidFill>
                </a:rPr>
                <a:t>Constructor(s)</a:t>
              </a:r>
              <a:endParaRPr lang="en-GB" altLang="en-US">
                <a:solidFill>
                  <a:srgbClr val="009900"/>
                </a:solidFill>
              </a:endParaRPr>
            </a:p>
            <a:p>
              <a:pPr>
                <a:lnSpc>
                  <a:spcPct val="80000"/>
                </a:lnSpc>
                <a:buFontTx/>
                <a:buNone/>
              </a:pPr>
              <a:r>
                <a:rPr lang="en-GB" altLang="en-US"/>
                <a:t>Special method that creates a new object from the blueprint. Has same name as blueprint. </a:t>
              </a:r>
              <a:endParaRPr lang="en-GB" altLang="en-US">
                <a:solidFill>
                  <a:srgbClr val="009900"/>
                </a:solidFill>
              </a:endParaRPr>
            </a:p>
          </p:txBody>
        </p:sp>
        <p:sp>
          <p:nvSpPr>
            <p:cNvPr id="397321" name="Text Box 9"/>
            <p:cNvSpPr txBox="1">
              <a:spLocks noChangeArrowheads="1"/>
            </p:cNvSpPr>
            <p:nvPr/>
          </p:nvSpPr>
          <p:spPr bwMode="auto">
            <a:xfrm>
              <a:off x="3120" y="1920"/>
              <a:ext cx="2304" cy="69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buFontTx/>
                <a:buNone/>
              </a:pPr>
              <a:r>
                <a:rPr lang="en-GB" altLang="en-US" sz="2800" b="1">
                  <a:solidFill>
                    <a:srgbClr val="009900"/>
                  </a:solidFill>
                </a:rPr>
                <a:t>Other methods</a:t>
              </a:r>
              <a:endParaRPr lang="en-GB" altLang="en-US">
                <a:solidFill>
                  <a:srgbClr val="009900"/>
                </a:solidFill>
              </a:endParaRPr>
            </a:p>
            <a:p>
              <a:pPr>
                <a:lnSpc>
                  <a:spcPct val="80000"/>
                </a:lnSpc>
                <a:buFontTx/>
                <a:buNone/>
              </a:pPr>
              <a:r>
                <a:rPr lang="en-GB" altLang="en-US"/>
                <a:t>Usually so called ‘get’ and ‘set’ methods that manipulate the attributes. Possibly other ‘helper’ methods </a:t>
              </a:r>
              <a:endParaRPr lang="en-GB" altLang="en-US">
                <a:solidFill>
                  <a:srgbClr val="009900"/>
                </a:solidFill>
              </a:endParaRPr>
            </a:p>
          </p:txBody>
        </p:sp>
        <p:sp>
          <p:nvSpPr>
            <p:cNvPr id="397322" name="Text Box 10"/>
            <p:cNvSpPr txBox="1">
              <a:spLocks noChangeArrowheads="1"/>
            </p:cNvSpPr>
            <p:nvPr/>
          </p:nvSpPr>
          <p:spPr bwMode="auto">
            <a:xfrm>
              <a:off x="3072" y="336"/>
              <a:ext cx="2304" cy="6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AEAEA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buFontTx/>
                <a:buNone/>
              </a:pPr>
              <a:r>
                <a:rPr lang="en-GB" altLang="en-US" sz="3600" b="1" dirty="0">
                  <a:solidFill>
                    <a:srgbClr val="009900"/>
                  </a:solidFill>
                </a:rPr>
                <a:t>Methods</a:t>
              </a:r>
              <a:endParaRPr lang="en-GB" altLang="en-US" sz="2800" b="1" dirty="0">
                <a:solidFill>
                  <a:srgbClr val="009900"/>
                </a:solidFill>
              </a:endParaRPr>
            </a:p>
            <a:p>
              <a:pPr algn="ctr">
                <a:lnSpc>
                  <a:spcPct val="80000"/>
                </a:lnSpc>
                <a:buFontTx/>
                <a:buNone/>
              </a:pPr>
              <a:r>
                <a:rPr lang="en-GB" altLang="en-US" sz="2400" b="1" dirty="0">
                  <a:solidFill>
                    <a:schemeClr val="bg2"/>
                  </a:solidFill>
                </a:rPr>
                <a:t>(manipulate attributes)</a:t>
              </a:r>
              <a:endParaRPr lang="en-GB" altLang="en-US" dirty="0">
                <a:solidFill>
                  <a:schemeClr val="bg2"/>
                </a:solidFill>
              </a:endParaRPr>
            </a:p>
            <a:p>
              <a:pPr algn="ctr">
                <a:lnSpc>
                  <a:spcPct val="80000"/>
                </a:lnSpc>
                <a:buFontTx/>
                <a:buNone/>
              </a:pPr>
              <a:r>
                <a:rPr lang="en-GB" altLang="en-US" dirty="0"/>
                <a:t> </a:t>
              </a:r>
            </a:p>
          </p:txBody>
        </p:sp>
        <p:sp>
          <p:nvSpPr>
            <p:cNvPr id="397323" name="Text Box 11"/>
            <p:cNvSpPr txBox="1">
              <a:spLocks noChangeArrowheads="1"/>
            </p:cNvSpPr>
            <p:nvPr/>
          </p:nvSpPr>
          <p:spPr bwMode="auto">
            <a:xfrm>
              <a:off x="3120" y="2993"/>
              <a:ext cx="2304" cy="55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buFontTx/>
                <a:buNone/>
              </a:pPr>
              <a:r>
                <a:rPr lang="en-GB" altLang="en-US" sz="2800" b="1" dirty="0">
                  <a:solidFill>
                    <a:srgbClr val="009900"/>
                  </a:solidFill>
                </a:rPr>
                <a:t>’main’ method</a:t>
              </a:r>
              <a:endParaRPr lang="en-GB" altLang="en-US" dirty="0">
                <a:solidFill>
                  <a:srgbClr val="009900"/>
                </a:solidFill>
              </a:endParaRPr>
            </a:p>
            <a:p>
              <a:pPr>
                <a:lnSpc>
                  <a:spcPct val="80000"/>
                </a:lnSpc>
                <a:buFontTx/>
                <a:buNone/>
              </a:pPr>
              <a:r>
                <a:rPr lang="en-GB" altLang="en-US" dirty="0" smtClean="0"/>
                <a:t>May </a:t>
              </a:r>
              <a:r>
                <a:rPr lang="en-GB" altLang="en-US" dirty="0"/>
                <a:t>be used for testing and demonstration of usage</a:t>
              </a:r>
              <a:endParaRPr lang="en-GB" altLang="en-US" dirty="0">
                <a:solidFill>
                  <a:srgbClr val="009900"/>
                </a:solidFill>
              </a:endParaRPr>
            </a:p>
          </p:txBody>
        </p:sp>
        <p:sp>
          <p:nvSpPr>
            <p:cNvPr id="397324" name="Line 12"/>
            <p:cNvSpPr>
              <a:spLocks noChangeShapeType="1"/>
            </p:cNvSpPr>
            <p:nvPr/>
          </p:nvSpPr>
          <p:spPr bwMode="auto">
            <a:xfrm>
              <a:off x="2484" y="2614"/>
              <a:ext cx="588" cy="84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91016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EE4BA6D4-86E9-4768-A414-E66DCE0F3CC3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1533EFE2-87DE-469E-9CBF-CB707BECC033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420866" name="Text Box 2"/>
          <p:cNvSpPr txBox="1">
            <a:spLocks noChangeArrowheads="1"/>
          </p:cNvSpPr>
          <p:nvPr/>
        </p:nvSpPr>
        <p:spPr bwMode="auto">
          <a:xfrm>
            <a:off x="5922036" y="-148482"/>
            <a:ext cx="6297560" cy="6740307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1600" dirty="0"/>
              <a:t>public class </a:t>
            </a:r>
            <a:r>
              <a:rPr lang="en-GB" altLang="en-US" sz="1600" b="1" dirty="0"/>
              <a:t>Switch</a:t>
            </a:r>
            <a:r>
              <a:rPr lang="en-GB" altLang="en-US" sz="1600" dirty="0"/>
              <a:t> {</a:t>
            </a:r>
          </a:p>
          <a:p>
            <a:pPr>
              <a:buFontTx/>
              <a:buNone/>
            </a:pPr>
            <a:r>
              <a:rPr lang="en-GB" altLang="en-US" sz="1600" dirty="0"/>
              <a:t>	</a:t>
            </a:r>
            <a:r>
              <a:rPr lang="en-GB" altLang="en-US" sz="1600" b="1" dirty="0"/>
              <a:t>// Class attribute(s) go </a:t>
            </a:r>
            <a:r>
              <a:rPr lang="en-GB" altLang="en-US" sz="1600" b="1" dirty="0"/>
              <a:t>here</a:t>
            </a:r>
          </a:p>
          <a:p>
            <a:pPr>
              <a:buFontTx/>
              <a:buNone/>
            </a:pPr>
            <a:endParaRPr lang="en-GB" altLang="en-US" sz="1600" b="1" dirty="0"/>
          </a:p>
          <a:p>
            <a:pPr>
              <a:buFontTx/>
              <a:buNone/>
            </a:pPr>
            <a:endParaRPr lang="en-GB" altLang="en-US" sz="1600" dirty="0"/>
          </a:p>
          <a:p>
            <a:pPr>
              <a:lnSpc>
                <a:spcPct val="40000"/>
              </a:lnSpc>
              <a:buFontTx/>
              <a:buNone/>
            </a:pPr>
            <a:r>
              <a:rPr lang="en-GB" altLang="en-US" sz="1600" dirty="0"/>
              <a:t>	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	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en-GB" altLang="en-US" sz="1600" dirty="0"/>
              <a:t>	</a:t>
            </a:r>
            <a:r>
              <a:rPr lang="en-GB" altLang="en-US" sz="1600" b="1" dirty="0"/>
              <a:t>// Object attribute(s) go here</a:t>
            </a:r>
            <a:endParaRPr lang="en-GB" altLang="en-US" sz="1600" dirty="0"/>
          </a:p>
          <a:p>
            <a:pPr>
              <a:lnSpc>
                <a:spcPct val="3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30000"/>
              </a:lnSpc>
              <a:buFontTx/>
              <a:buNone/>
            </a:pPr>
            <a:r>
              <a:rPr lang="en-GB" altLang="en-US" sz="1600" dirty="0"/>
              <a:t>	</a:t>
            </a:r>
          </a:p>
          <a:p>
            <a:pPr>
              <a:lnSpc>
                <a:spcPct val="110000"/>
              </a:lnSpc>
              <a:buFontTx/>
              <a:buNone/>
            </a:pPr>
            <a:r>
              <a:rPr lang="en-GB" altLang="en-US" sz="1600" dirty="0"/>
              <a:t>	</a:t>
            </a:r>
            <a:r>
              <a:rPr lang="en-GB" altLang="en-US" sz="1600" b="1" dirty="0"/>
              <a:t>// constructor(s)</a:t>
            </a:r>
          </a:p>
          <a:p>
            <a:pPr>
              <a:lnSpc>
                <a:spcPct val="50000"/>
              </a:lnSpc>
              <a:buFontTx/>
              <a:buNone/>
            </a:pPr>
            <a:r>
              <a:rPr lang="en-GB" altLang="en-US" sz="1600" dirty="0"/>
              <a:t>	</a:t>
            </a:r>
          </a:p>
          <a:p>
            <a:pPr>
              <a:lnSpc>
                <a:spcPct val="5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5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15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150000"/>
              </a:lnSpc>
              <a:buFontTx/>
              <a:buNone/>
            </a:pPr>
            <a:r>
              <a:rPr lang="en-GB" altLang="en-US" sz="1600" b="1" dirty="0"/>
              <a:t>// </a:t>
            </a:r>
            <a:r>
              <a:rPr lang="en-GB" altLang="en-US" sz="1600" b="1" dirty="0"/>
              <a:t>Other methods</a:t>
            </a: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sz="1600" dirty="0"/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} // </a:t>
            </a:r>
            <a:r>
              <a:rPr lang="en-GB" altLang="en-US" sz="1600" dirty="0"/>
              <a:t>end of the Switch class</a:t>
            </a:r>
            <a:endParaRPr lang="en-GB" altLang="en-US" sz="1600" b="1" dirty="0"/>
          </a:p>
        </p:txBody>
      </p:sp>
      <p:sp>
        <p:nvSpPr>
          <p:cNvPr id="42086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11029" y="304800"/>
            <a:ext cx="4875530" cy="1311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Switch.java “Blueprint”</a:t>
            </a:r>
          </a:p>
        </p:txBody>
      </p:sp>
      <p:sp>
        <p:nvSpPr>
          <p:cNvPr id="420868" name="Text Box 4"/>
          <p:cNvSpPr txBox="1">
            <a:spLocks noChangeArrowheads="1"/>
          </p:cNvSpPr>
          <p:nvPr/>
        </p:nvSpPr>
        <p:spPr bwMode="auto">
          <a:xfrm>
            <a:off x="7111736" y="611188"/>
            <a:ext cx="4367662" cy="531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1600">
                <a:solidFill>
                  <a:schemeClr val="tx2"/>
                </a:solidFill>
              </a:rPr>
              <a:t>public </a:t>
            </a:r>
            <a:r>
              <a:rPr lang="en-GB" altLang="en-US" sz="1600">
                <a:solidFill>
                  <a:srgbClr val="FF0000"/>
                </a:solidFill>
              </a:rPr>
              <a:t>static</a:t>
            </a:r>
            <a:r>
              <a:rPr lang="en-GB" altLang="en-US" sz="1600">
                <a:solidFill>
                  <a:schemeClr val="tx2"/>
                </a:solidFill>
              </a:rPr>
              <a:t> final int ON = 1;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>
                <a:solidFill>
                  <a:schemeClr val="tx2"/>
                </a:solidFill>
              </a:rPr>
              <a:t>public </a:t>
            </a:r>
            <a:r>
              <a:rPr lang="en-GB" altLang="en-US" sz="1600">
                <a:solidFill>
                  <a:srgbClr val="FF0000"/>
                </a:solidFill>
              </a:rPr>
              <a:t>static</a:t>
            </a:r>
            <a:r>
              <a:rPr lang="en-GB" altLang="en-US" sz="1600">
                <a:solidFill>
                  <a:schemeClr val="tx2"/>
                </a:solidFill>
              </a:rPr>
              <a:t> final int OFF = 0;</a:t>
            </a:r>
          </a:p>
        </p:txBody>
      </p:sp>
      <p:sp>
        <p:nvSpPr>
          <p:cNvPr id="420871" name="Text Box 7"/>
          <p:cNvSpPr txBox="1">
            <a:spLocks noChangeArrowheads="1"/>
          </p:cNvSpPr>
          <p:nvPr/>
        </p:nvSpPr>
        <p:spPr bwMode="auto">
          <a:xfrm>
            <a:off x="7111737" y="1447800"/>
            <a:ext cx="3351927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1600">
                <a:solidFill>
                  <a:schemeClr val="tx2"/>
                </a:solidFill>
              </a:rPr>
              <a:t>private int state = OFF;</a:t>
            </a:r>
          </a:p>
        </p:txBody>
      </p:sp>
      <p:sp>
        <p:nvSpPr>
          <p:cNvPr id="420872" name="Text Box 8"/>
          <p:cNvSpPr txBox="1">
            <a:spLocks noChangeArrowheads="1"/>
          </p:cNvSpPr>
          <p:nvPr/>
        </p:nvSpPr>
        <p:spPr bwMode="auto">
          <a:xfrm>
            <a:off x="7111736" y="1905002"/>
            <a:ext cx="4367662" cy="104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public </a:t>
            </a:r>
            <a:r>
              <a:rPr lang="en-GB" altLang="en-US" sz="1600" b="1" dirty="0">
                <a:solidFill>
                  <a:schemeClr val="tx2"/>
                </a:solidFill>
              </a:rPr>
              <a:t>Switch</a:t>
            </a:r>
            <a:r>
              <a:rPr lang="en-GB" altLang="en-US" sz="1600" dirty="0">
                <a:solidFill>
                  <a:schemeClr val="tx2"/>
                </a:solidFill>
              </a:rPr>
              <a:t> () {</a:t>
            </a:r>
          </a:p>
          <a:p>
            <a:pPr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	state=OFF;</a:t>
            </a:r>
          </a:p>
          <a:p>
            <a:pPr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}</a:t>
            </a:r>
          </a:p>
        </p:txBody>
      </p:sp>
      <p:sp>
        <p:nvSpPr>
          <p:cNvPr id="420876" name="Text Box 12"/>
          <p:cNvSpPr txBox="1">
            <a:spLocks noChangeArrowheads="1"/>
          </p:cNvSpPr>
          <p:nvPr/>
        </p:nvSpPr>
        <p:spPr bwMode="auto">
          <a:xfrm>
            <a:off x="7111737" y="3159126"/>
            <a:ext cx="4266089" cy="3490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10000"/>
              </a:lnSpc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public void </a:t>
            </a:r>
            <a:r>
              <a:rPr lang="en-GB" altLang="en-US" sz="1600" b="1" dirty="0" err="1">
                <a:solidFill>
                  <a:schemeClr val="tx2"/>
                </a:solidFill>
              </a:rPr>
              <a:t>turnOn</a:t>
            </a:r>
            <a:r>
              <a:rPr lang="en-GB" altLang="en-US" sz="1600" dirty="0">
                <a:solidFill>
                  <a:schemeClr val="tx2"/>
                </a:solidFill>
              </a:rPr>
              <a:t>() </a:t>
            </a:r>
            <a:r>
              <a:rPr lang="en-GB" altLang="en-US" sz="1600" dirty="0">
                <a:solidFill>
                  <a:schemeClr val="tx2"/>
                </a:solidFill>
              </a:rPr>
              <a:t>{</a:t>
            </a:r>
          </a:p>
          <a:p>
            <a:pPr>
              <a:lnSpc>
                <a:spcPct val="110000"/>
              </a:lnSpc>
              <a:buFontTx/>
              <a:buNone/>
            </a:pPr>
            <a:endParaRPr lang="en-GB" altLang="en-US" sz="1600" dirty="0">
              <a:solidFill>
                <a:schemeClr val="tx2"/>
              </a:solidFill>
            </a:endParaRPr>
          </a:p>
          <a:p>
            <a:pPr>
              <a:lnSpc>
                <a:spcPct val="20000"/>
              </a:lnSpc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	state = ON;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}</a:t>
            </a:r>
          </a:p>
          <a:p>
            <a:pPr>
              <a:lnSpc>
                <a:spcPct val="18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public void </a:t>
            </a:r>
            <a:r>
              <a:rPr lang="en-GB" altLang="en-US" sz="1600" b="1" dirty="0" err="1">
                <a:solidFill>
                  <a:schemeClr val="tx2"/>
                </a:solidFill>
              </a:rPr>
              <a:t>turnOff</a:t>
            </a:r>
            <a:r>
              <a:rPr lang="en-GB" altLang="en-US" sz="1600" b="1" dirty="0">
                <a:solidFill>
                  <a:schemeClr val="tx2"/>
                </a:solidFill>
              </a:rPr>
              <a:t>()</a:t>
            </a:r>
            <a:r>
              <a:rPr lang="en-GB" altLang="en-US" sz="1600" dirty="0">
                <a:solidFill>
                  <a:schemeClr val="tx2"/>
                </a:solidFill>
              </a:rPr>
              <a:t> {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	state = OFF;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}</a:t>
            </a:r>
          </a:p>
          <a:p>
            <a:pPr>
              <a:lnSpc>
                <a:spcPct val="16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public String </a:t>
            </a:r>
            <a:r>
              <a:rPr lang="en-GB" altLang="en-US" sz="1600" b="1" dirty="0" err="1">
                <a:solidFill>
                  <a:schemeClr val="tx2"/>
                </a:solidFill>
              </a:rPr>
              <a:t>getStatus</a:t>
            </a:r>
            <a:r>
              <a:rPr lang="en-GB" altLang="en-US" sz="1600" b="1" dirty="0">
                <a:solidFill>
                  <a:schemeClr val="tx2"/>
                </a:solidFill>
              </a:rPr>
              <a:t>()</a:t>
            </a:r>
            <a:r>
              <a:rPr lang="en-GB" altLang="en-US" sz="1600" dirty="0">
                <a:solidFill>
                  <a:schemeClr val="tx2"/>
                </a:solidFill>
              </a:rPr>
              <a:t> {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	if ( state == ON )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    		return “On”;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  	else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    		return “Off”;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solidFill>
                  <a:schemeClr val="tx2"/>
                </a:solidFill>
              </a:rPr>
              <a:t>} </a:t>
            </a:r>
          </a:p>
        </p:txBody>
      </p:sp>
      <p:sp>
        <p:nvSpPr>
          <p:cNvPr id="420877" name="Text Box 13"/>
          <p:cNvSpPr txBox="1">
            <a:spLocks noChangeArrowheads="1"/>
          </p:cNvSpPr>
          <p:nvPr/>
        </p:nvSpPr>
        <p:spPr bwMode="auto">
          <a:xfrm>
            <a:off x="306309" y="1752601"/>
            <a:ext cx="4875530" cy="19882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b="1">
                <a:solidFill>
                  <a:srgbClr val="009900"/>
                </a:solidFill>
              </a:rPr>
              <a:t>Class attributes</a:t>
            </a:r>
            <a:endParaRPr lang="en-GB" altLang="en-US">
              <a:solidFill>
                <a:srgbClr val="0099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/>
              <a:t>Attributes which are </a:t>
            </a:r>
            <a:r>
              <a:rPr lang="en-GB" altLang="en-US" b="1"/>
              <a:t>identical</a:t>
            </a:r>
            <a:r>
              <a:rPr lang="en-GB" altLang="en-US"/>
              <a:t> for all objects created from the blueprint. e.g. the constant ON for Switches - </a:t>
            </a:r>
            <a:r>
              <a:rPr lang="en-GB" altLang="en-US" b="1"/>
              <a:t>same for all</a:t>
            </a:r>
            <a:r>
              <a:rPr lang="en-GB" altLang="en-US"/>
              <a:t>. </a:t>
            </a:r>
            <a:endParaRPr lang="en-GB" altLang="en-US">
              <a:solidFill>
                <a:srgbClr val="009900"/>
              </a:solidFill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2400" b="1"/>
              <a:t>‘</a:t>
            </a:r>
            <a:r>
              <a:rPr lang="en-GB" altLang="en-US" sz="2400" b="1">
                <a:solidFill>
                  <a:srgbClr val="FF0000"/>
                </a:solidFill>
              </a:rPr>
              <a:t>static</a:t>
            </a:r>
            <a:r>
              <a:rPr lang="en-GB" altLang="en-US" sz="2400" b="1"/>
              <a:t>’ keyword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2400" b="1"/>
              <a:t>‘private’ or 'public' keyword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2400" b="1"/>
              <a:t>‘final’ if constants</a:t>
            </a:r>
          </a:p>
        </p:txBody>
      </p:sp>
      <p:sp>
        <p:nvSpPr>
          <p:cNvPr id="420878" name="Text Box 14"/>
          <p:cNvSpPr txBox="1">
            <a:spLocks noChangeArrowheads="1"/>
          </p:cNvSpPr>
          <p:nvPr/>
        </p:nvSpPr>
        <p:spPr bwMode="auto">
          <a:xfrm>
            <a:off x="407882" y="2286000"/>
            <a:ext cx="4875530" cy="196977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b="1">
                <a:solidFill>
                  <a:srgbClr val="009900"/>
                </a:solidFill>
              </a:rPr>
              <a:t>Objects attributes</a:t>
            </a:r>
            <a:endParaRPr lang="en-GB" altLang="en-US">
              <a:solidFill>
                <a:srgbClr val="0099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/>
              <a:t>Variables which are </a:t>
            </a:r>
            <a:r>
              <a:rPr lang="en-GB" altLang="en-US" b="1"/>
              <a:t>copied </a:t>
            </a:r>
            <a:r>
              <a:rPr lang="en-GB" altLang="en-US"/>
              <a:t>into individual objects created from the blueprint. e.g. “state”, - </a:t>
            </a:r>
            <a:r>
              <a:rPr lang="en-GB" altLang="en-US" b="1"/>
              <a:t>different for each Switch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en-GB" altLang="en-US" sz="2400" b="1"/>
          </a:p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2400" b="1"/>
              <a:t>‘private’ keyword</a:t>
            </a:r>
            <a:r>
              <a:rPr lang="en-GB" altLang="en-US"/>
              <a:t> </a:t>
            </a:r>
          </a:p>
          <a:p>
            <a:pPr algn="ctr">
              <a:lnSpc>
                <a:spcPct val="100000"/>
              </a:lnSpc>
              <a:buFontTx/>
              <a:buNone/>
            </a:pPr>
            <a:endParaRPr lang="en-GB" altLang="en-US"/>
          </a:p>
        </p:txBody>
      </p:sp>
      <p:sp>
        <p:nvSpPr>
          <p:cNvPr id="420879" name="Text Box 15"/>
          <p:cNvSpPr txBox="1">
            <a:spLocks noChangeArrowheads="1"/>
          </p:cNvSpPr>
          <p:nvPr/>
        </p:nvSpPr>
        <p:spPr bwMode="auto">
          <a:xfrm>
            <a:off x="509456" y="2819401"/>
            <a:ext cx="4875530" cy="1748171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b="1">
                <a:solidFill>
                  <a:srgbClr val="009900"/>
                </a:solidFill>
              </a:rPr>
              <a:t>Constructor(s)</a:t>
            </a:r>
            <a:endParaRPr lang="en-GB" altLang="en-US">
              <a:solidFill>
                <a:srgbClr val="0099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/>
              <a:t>Special methods that create a new object from the blueprint. Has </a:t>
            </a:r>
            <a:r>
              <a:rPr lang="en-GB" altLang="en-US" b="1"/>
              <a:t>same name</a:t>
            </a:r>
            <a:r>
              <a:rPr lang="en-GB" altLang="en-US"/>
              <a:t> as the blueprint class (i.e. 'Switch').</a:t>
            </a:r>
          </a:p>
          <a:p>
            <a:pPr algn="ctr">
              <a:buFontTx/>
              <a:buNone/>
            </a:pPr>
            <a:r>
              <a:rPr lang="en-GB" altLang="en-US" b="1"/>
              <a:t>Returns "Switch" object</a:t>
            </a:r>
          </a:p>
          <a:p>
            <a:pPr algn="ctr">
              <a:lnSpc>
                <a:spcPct val="100000"/>
              </a:lnSpc>
              <a:buFontTx/>
              <a:buNone/>
            </a:pPr>
            <a:r>
              <a:rPr lang="en-GB" altLang="en-US" sz="2400" b="1"/>
              <a:t>‘public’ keyword</a:t>
            </a:r>
            <a:r>
              <a:rPr lang="en-GB" altLang="en-US"/>
              <a:t> </a:t>
            </a:r>
          </a:p>
        </p:txBody>
      </p:sp>
      <p:sp>
        <p:nvSpPr>
          <p:cNvPr id="420880" name="Text Box 16"/>
          <p:cNvSpPr txBox="1">
            <a:spLocks noChangeArrowheads="1"/>
          </p:cNvSpPr>
          <p:nvPr/>
        </p:nvSpPr>
        <p:spPr bwMode="auto">
          <a:xfrm>
            <a:off x="611029" y="3352800"/>
            <a:ext cx="4875530" cy="147117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b="1">
                <a:solidFill>
                  <a:srgbClr val="009900"/>
                </a:solidFill>
              </a:rPr>
              <a:t>Other methods</a:t>
            </a:r>
            <a:endParaRPr lang="en-GB" altLang="en-US">
              <a:solidFill>
                <a:srgbClr val="0099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/>
              <a:t>Usually so called ‘get’ and ‘set methods that manipulate the attributes. Other ‘helper’ methods </a:t>
            </a:r>
          </a:p>
          <a:p>
            <a:pPr algn="ctr">
              <a:buFontTx/>
              <a:buNone/>
            </a:pPr>
            <a:r>
              <a:rPr lang="en-GB" altLang="en-US" sz="2400" b="1"/>
              <a:t>‘public’ keyword</a:t>
            </a:r>
            <a:r>
              <a:rPr lang="en-GB" altLang="en-US"/>
              <a:t> </a:t>
            </a:r>
          </a:p>
        </p:txBody>
      </p:sp>
      <p:sp>
        <p:nvSpPr>
          <p:cNvPr id="420881" name="Text Box 17"/>
          <p:cNvSpPr txBox="1">
            <a:spLocks noChangeArrowheads="1"/>
          </p:cNvSpPr>
          <p:nvPr/>
        </p:nvSpPr>
        <p:spPr bwMode="auto">
          <a:xfrm>
            <a:off x="712603" y="3886202"/>
            <a:ext cx="4875530" cy="1489639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800" b="1" dirty="0">
                <a:solidFill>
                  <a:srgbClr val="009900"/>
                </a:solidFill>
              </a:rPr>
              <a:t>’main’ </a:t>
            </a:r>
            <a:r>
              <a:rPr lang="en-GB" altLang="en-US" sz="2800" b="1" dirty="0">
                <a:solidFill>
                  <a:srgbClr val="009900"/>
                </a:solidFill>
              </a:rPr>
              <a:t>method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dirty="0">
              <a:solidFill>
                <a:srgbClr val="009900"/>
              </a:solidFill>
            </a:endParaRPr>
          </a:p>
          <a:p>
            <a:pPr>
              <a:lnSpc>
                <a:spcPct val="60000"/>
              </a:lnSpc>
              <a:buFontTx/>
              <a:buNone/>
            </a:pPr>
            <a:r>
              <a:rPr lang="en-GB" altLang="en-US" dirty="0"/>
              <a:t>Not required, but may be </a:t>
            </a:r>
            <a:r>
              <a:rPr lang="en-GB" altLang="en-US" dirty="0" smtClean="0"/>
              <a:t>used</a:t>
            </a:r>
          </a:p>
          <a:p>
            <a:pPr>
              <a:lnSpc>
                <a:spcPct val="60000"/>
              </a:lnSpc>
              <a:buFontTx/>
              <a:buNone/>
            </a:pPr>
            <a:endParaRPr lang="en-GB" altLang="en-US" dirty="0"/>
          </a:p>
          <a:p>
            <a:pPr>
              <a:lnSpc>
                <a:spcPct val="20000"/>
              </a:lnSpc>
              <a:buFontTx/>
              <a:buNone/>
            </a:pPr>
            <a:r>
              <a:rPr lang="en-GB" altLang="en-US" dirty="0"/>
              <a:t>for</a:t>
            </a:r>
            <a:r>
              <a:rPr lang="en-GB" altLang="en-US" b="1" dirty="0"/>
              <a:t> testing</a:t>
            </a:r>
            <a:r>
              <a:rPr lang="en-GB" altLang="en-US" dirty="0"/>
              <a:t> and </a:t>
            </a:r>
            <a:r>
              <a:rPr lang="en-GB" altLang="en-US" dirty="0" smtClean="0"/>
              <a:t>usage</a:t>
            </a:r>
          </a:p>
          <a:p>
            <a:pPr>
              <a:lnSpc>
                <a:spcPct val="20000"/>
              </a:lnSpc>
              <a:buFontTx/>
              <a:buNone/>
            </a:pPr>
            <a:endParaRPr lang="en-GB" altLang="en-US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dirty="0" smtClean="0"/>
          </a:p>
          <a:p>
            <a:pPr>
              <a:lnSpc>
                <a:spcPct val="20000"/>
              </a:lnSpc>
              <a:buFontTx/>
              <a:buNone/>
            </a:pPr>
            <a:endParaRPr lang="en-GB" altLang="en-US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dirty="0" smtClean="0"/>
          </a:p>
          <a:p>
            <a:pPr>
              <a:lnSpc>
                <a:spcPct val="20000"/>
              </a:lnSpc>
              <a:buFontTx/>
              <a:buNone/>
            </a:pPr>
            <a:r>
              <a:rPr lang="en-GB" altLang="en-US" dirty="0" smtClean="0"/>
              <a:t> </a:t>
            </a:r>
            <a:endParaRPr lang="en-GB" altLang="en-US" dirty="0"/>
          </a:p>
          <a:p>
            <a:pPr>
              <a:lnSpc>
                <a:spcPct val="20000"/>
              </a:lnSpc>
              <a:buFontTx/>
              <a:buNone/>
            </a:pPr>
            <a:r>
              <a:rPr lang="en-GB" altLang="en-US" b="1" dirty="0"/>
              <a:t>demonstration</a:t>
            </a:r>
            <a:endParaRPr lang="en-GB" altLang="en-US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dirty="0"/>
          </a:p>
          <a:p>
            <a:pPr>
              <a:lnSpc>
                <a:spcPct val="20000"/>
              </a:lnSpc>
              <a:buFontTx/>
              <a:buNone/>
            </a:pPr>
            <a:endParaRPr lang="en-GB" altLang="en-US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107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0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0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20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0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20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0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20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20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0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868" grpId="0" autoUpdateAnimBg="0"/>
      <p:bldP spid="420871" grpId="0" build="p" autoUpdateAnimBg="0"/>
      <p:bldP spid="420872" grpId="0" autoUpdateAnimBg="0"/>
      <p:bldP spid="420876" grpId="0" autoUpdateAnimBg="0"/>
      <p:bldP spid="420877" grpId="0" animBg="1" autoUpdateAnimBg="0"/>
      <p:bldP spid="420878" grpId="0" animBg="1" autoUpdateAnimBg="0"/>
      <p:bldP spid="420879" grpId="0" animBg="1" autoUpdateAnimBg="0"/>
      <p:bldP spid="420880" grpId="0" animBg="1" autoUpdateAnimBg="0"/>
      <p:bldP spid="420881" grpId="0" animBg="1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D1A43760-CEBA-40DE-9D4B-4343B8CEF711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55528905-6BB8-4169-AD27-C992813ABDB1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445442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Today, Secondly</a:t>
            </a:r>
            <a:endParaRPr lang="en-GB" altLang="en-US" dirty="0"/>
          </a:p>
        </p:txBody>
      </p:sp>
      <p:sp>
        <p:nvSpPr>
          <p:cNvPr id="445443" name="Rectangle 1027"/>
          <p:cNvSpPr>
            <a:spLocks noChangeArrowheads="1"/>
          </p:cNvSpPr>
          <p:nvPr/>
        </p:nvSpPr>
        <p:spPr bwMode="auto">
          <a:xfrm>
            <a:off x="1931486" y="1295400"/>
            <a:ext cx="9547913" cy="5105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algn="ctr">
              <a:spcBef>
                <a:spcPct val="20000"/>
              </a:spcBef>
              <a:defRPr sz="2800">
                <a:solidFill>
                  <a:schemeClr val="tx1"/>
                </a:solidFill>
                <a:latin typeface="Arial" charset="0"/>
              </a:defRPr>
            </a:lvl2pPr>
            <a:lvl3pPr algn="ctr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4pPr>
            <a:lvl5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5pPr>
            <a:lvl6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GB" altLang="en-US"/>
              <a:t> </a:t>
            </a:r>
            <a:r>
              <a:rPr lang="en-GB" altLang="en-US" b="1">
                <a:solidFill>
                  <a:srgbClr val="009900"/>
                </a:solidFill>
              </a:rPr>
              <a:t>Repetition</a:t>
            </a:r>
            <a:r>
              <a:rPr lang="en-GB" altLang="en-US"/>
              <a:t> of how to </a:t>
            </a:r>
            <a:r>
              <a:rPr lang="en-GB" altLang="en-US" b="1">
                <a:solidFill>
                  <a:srgbClr val="009900"/>
                </a:solidFill>
              </a:rPr>
              <a:t>use</a:t>
            </a:r>
            <a:r>
              <a:rPr lang="en-GB" altLang="en-US"/>
              <a:t> objects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/>
              <a:t> multiple constructors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/>
              <a:t> testing and demo using 'main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/>
              <a:t> "safe" constructing</a:t>
            </a:r>
          </a:p>
          <a:p>
            <a:pPr algn="l">
              <a:lnSpc>
                <a:spcPct val="170000"/>
              </a:lnSpc>
            </a:pPr>
            <a:r>
              <a:rPr lang="en-GB" altLang="en-US"/>
              <a:t> Some </a:t>
            </a:r>
            <a:r>
              <a:rPr lang="en-GB" altLang="en-US" b="1">
                <a:solidFill>
                  <a:srgbClr val="009900"/>
                </a:solidFill>
              </a:rPr>
              <a:t>tasks</a:t>
            </a:r>
            <a:r>
              <a:rPr lang="en-GB" altLang="en-US"/>
              <a:t> for you to do</a:t>
            </a:r>
          </a:p>
          <a:p>
            <a:pPr algn="l">
              <a:lnSpc>
                <a:spcPct val="180000"/>
              </a:lnSpc>
            </a:pPr>
            <a:r>
              <a:rPr lang="en-GB" altLang="en-US"/>
              <a:t> '</a:t>
            </a:r>
            <a:r>
              <a:rPr lang="en-GB" altLang="en-US" b="1">
                <a:solidFill>
                  <a:srgbClr val="009900"/>
                </a:solidFill>
              </a:rPr>
              <a:t>toString</a:t>
            </a:r>
            <a:r>
              <a:rPr lang="en-GB" altLang="en-US"/>
              <a:t>' and '</a:t>
            </a:r>
            <a:r>
              <a:rPr lang="en-GB" altLang="en-US" b="1">
                <a:solidFill>
                  <a:srgbClr val="009900"/>
                </a:solidFill>
              </a:rPr>
              <a:t>overriding</a:t>
            </a:r>
            <a:r>
              <a:rPr lang="en-GB" altLang="en-US"/>
              <a:t>'</a:t>
            </a:r>
          </a:p>
        </p:txBody>
      </p:sp>
      <p:sp>
        <p:nvSpPr>
          <p:cNvPr id="445444" name="Text Box 1028"/>
          <p:cNvSpPr txBox="1">
            <a:spLocks noChangeArrowheads="1"/>
          </p:cNvSpPr>
          <p:nvPr/>
        </p:nvSpPr>
        <p:spPr bwMode="auto">
          <a:xfrm>
            <a:off x="1931486" y="1371600"/>
            <a:ext cx="8735325" cy="2470150"/>
          </a:xfrm>
          <a:prstGeom prst="rect">
            <a:avLst/>
          </a:prstGeom>
          <a:solidFill>
            <a:srgbClr val="FFFFFF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buFontTx/>
              <a:buNone/>
            </a:pPr>
            <a:r>
              <a:rPr lang="en-GB" altLang="en-US" sz="15600">
                <a:solidFill>
                  <a:srgbClr val="009900"/>
                </a:solidFill>
                <a:latin typeface="Times New Roman" pitchFamily="18" charset="0"/>
                <a:sym typeface="Wingdings" pitchFamily="2" charset="2"/>
              </a:rPr>
              <a:t></a:t>
            </a:r>
          </a:p>
        </p:txBody>
      </p:sp>
    </p:spTree>
    <p:extLst>
      <p:ext uri="{BB962C8B-B14F-4D97-AF65-F5344CB8AC3E}">
        <p14:creationId xmlns:p14="http://schemas.microsoft.com/office/powerpoint/2010/main" val="43552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331D502F-0560-429B-944E-0E86A57684A0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0302F8D4-7EBB-45C6-B0AC-D6AAD75DE87E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4362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12603" y="228600"/>
            <a:ext cx="11173090" cy="7571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800" b="1" dirty="0"/>
              <a:t>A little Task    </a:t>
            </a:r>
            <a:r>
              <a:rPr lang="en-GB" altLang="en-US" sz="3200" b="1" dirty="0"/>
              <a:t>(time: 10 minutes)</a:t>
            </a:r>
            <a:endParaRPr lang="en-GB" altLang="en-US" sz="2800" dirty="0"/>
          </a:p>
        </p:txBody>
      </p:sp>
      <p:sp>
        <p:nvSpPr>
          <p:cNvPr id="436227" name="Rectangle 3"/>
          <p:cNvSpPr>
            <a:spLocks noChangeArrowheads="1"/>
          </p:cNvSpPr>
          <p:nvPr/>
        </p:nvSpPr>
        <p:spPr bwMode="auto">
          <a:xfrm>
            <a:off x="306309" y="1371600"/>
            <a:ext cx="11579384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2">
              <a:lnSpc>
                <a:spcPct val="100000"/>
              </a:lnSpc>
            </a:pPr>
            <a:r>
              <a:rPr lang="en-GB" altLang="en-US"/>
              <a:t>Design a public </a:t>
            </a:r>
            <a:r>
              <a:rPr lang="en-GB" altLang="en-US">
                <a:solidFill>
                  <a:srgbClr val="CC3399"/>
                </a:solidFill>
              </a:rPr>
              <a:t>class</a:t>
            </a:r>
            <a:r>
              <a:rPr lang="en-GB" altLang="en-US"/>
              <a:t> called 'Circle'</a:t>
            </a:r>
          </a:p>
          <a:p>
            <a:pPr lvl="2">
              <a:lnSpc>
                <a:spcPct val="100000"/>
              </a:lnSpc>
            </a:pPr>
            <a:r>
              <a:rPr lang="en-GB" altLang="en-US"/>
              <a:t>In the class define a private </a:t>
            </a:r>
            <a:r>
              <a:rPr lang="en-GB" altLang="en-US">
                <a:solidFill>
                  <a:srgbClr val="CC3399"/>
                </a:solidFill>
              </a:rPr>
              <a:t>class attribute</a:t>
            </a:r>
            <a:r>
              <a:rPr lang="en-GB" altLang="en-US"/>
              <a:t> (as a constant), a double called 'PI' which is approximately 3.14159.</a:t>
            </a:r>
          </a:p>
          <a:p>
            <a:pPr lvl="2">
              <a:lnSpc>
                <a:spcPct val="100000"/>
              </a:lnSpc>
            </a:pPr>
            <a:r>
              <a:rPr lang="en-GB" altLang="en-US"/>
              <a:t>Declare private </a:t>
            </a:r>
            <a:r>
              <a:rPr lang="en-GB" altLang="en-US">
                <a:solidFill>
                  <a:srgbClr val="CC3399"/>
                </a:solidFill>
              </a:rPr>
              <a:t>object attributes</a:t>
            </a:r>
            <a:r>
              <a:rPr lang="en-GB" altLang="en-US"/>
              <a:t>, a double named 'radius' and one called 'area'. </a:t>
            </a:r>
          </a:p>
          <a:p>
            <a:pPr lvl="2">
              <a:lnSpc>
                <a:spcPct val="100000"/>
              </a:lnSpc>
            </a:pPr>
            <a:r>
              <a:rPr lang="en-GB" altLang="en-US"/>
              <a:t>Design a </a:t>
            </a:r>
            <a:r>
              <a:rPr lang="en-GB" altLang="en-US">
                <a:solidFill>
                  <a:srgbClr val="CC3399"/>
                </a:solidFill>
              </a:rPr>
              <a:t>constructor </a:t>
            </a:r>
            <a:r>
              <a:rPr lang="en-GB" altLang="en-US"/>
              <a:t>that initially constructs a circle with radius 3</a:t>
            </a:r>
          </a:p>
          <a:p>
            <a:pPr lvl="2">
              <a:lnSpc>
                <a:spcPct val="100000"/>
              </a:lnSpc>
            </a:pPr>
            <a:r>
              <a:rPr lang="en-GB" altLang="en-US"/>
              <a:t>Programme a method to </a:t>
            </a:r>
            <a:r>
              <a:rPr lang="en-GB" altLang="en-US">
                <a:solidFill>
                  <a:srgbClr val="CC3399"/>
                </a:solidFill>
              </a:rPr>
              <a:t>set</a:t>
            </a:r>
            <a:r>
              <a:rPr lang="en-GB" altLang="en-US"/>
              <a:t> the radius to a new value and another one go </a:t>
            </a:r>
            <a:r>
              <a:rPr lang="en-GB" altLang="en-US">
                <a:solidFill>
                  <a:srgbClr val="CC3399"/>
                </a:solidFill>
              </a:rPr>
              <a:t>get</a:t>
            </a:r>
            <a:r>
              <a:rPr lang="en-GB" altLang="en-US"/>
              <a:t> it back.</a:t>
            </a:r>
          </a:p>
          <a:p>
            <a:pPr lvl="2">
              <a:lnSpc>
                <a:spcPct val="100000"/>
              </a:lnSpc>
            </a:pPr>
            <a:r>
              <a:rPr lang="en-GB" altLang="en-US"/>
              <a:t>Implement a method that calculates and </a:t>
            </a:r>
            <a:r>
              <a:rPr lang="en-GB" altLang="en-US">
                <a:solidFill>
                  <a:srgbClr val="CC3399"/>
                </a:solidFill>
              </a:rPr>
              <a:t>returns</a:t>
            </a:r>
            <a:r>
              <a:rPr lang="en-GB" altLang="en-US"/>
              <a:t> the circle's </a:t>
            </a:r>
            <a:r>
              <a:rPr lang="en-GB" altLang="en-US">
                <a:solidFill>
                  <a:srgbClr val="CC3399"/>
                </a:solidFill>
              </a:rPr>
              <a:t>area</a:t>
            </a:r>
            <a:r>
              <a:rPr lang="en-GB" altLang="en-US"/>
              <a:t> (area = radius * radius *PI)</a:t>
            </a:r>
          </a:p>
        </p:txBody>
      </p:sp>
    </p:spTree>
    <p:extLst>
      <p:ext uri="{BB962C8B-B14F-4D97-AF65-F5344CB8AC3E}">
        <p14:creationId xmlns:p14="http://schemas.microsoft.com/office/powerpoint/2010/main" val="2314375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A4700057-DBED-4BD3-A164-BC8D82414BDE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1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AFE221DB-4820-4D6A-8D83-4FB43C5D78EF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4372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20471" y="152401"/>
            <a:ext cx="2945633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Solution</a:t>
            </a:r>
            <a:endParaRPr lang="en-GB" altLang="en-US" dirty="0"/>
          </a:p>
        </p:txBody>
      </p:sp>
      <p:sp>
        <p:nvSpPr>
          <p:cNvPr id="437252" name="Rectangle 4"/>
          <p:cNvSpPr>
            <a:spLocks noChangeArrowheads="1"/>
          </p:cNvSpPr>
          <p:nvPr/>
        </p:nvSpPr>
        <p:spPr bwMode="auto">
          <a:xfrm>
            <a:off x="204735" y="838200"/>
            <a:ext cx="5383398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95263" indent="-195263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GB" altLang="en-US" sz="2000">
                <a:latin typeface="Arial" charset="0"/>
              </a:rPr>
              <a:t>Design a public </a:t>
            </a:r>
            <a:r>
              <a:rPr lang="en-GB" altLang="en-US" sz="2000">
                <a:solidFill>
                  <a:srgbClr val="CC3399"/>
                </a:solidFill>
                <a:latin typeface="Arial" charset="0"/>
              </a:rPr>
              <a:t>class</a:t>
            </a:r>
            <a:r>
              <a:rPr lang="en-GB" altLang="en-US" sz="2000">
                <a:latin typeface="Arial" charset="0"/>
              </a:rPr>
              <a:t> called 'Circle'</a:t>
            </a:r>
          </a:p>
        </p:txBody>
      </p:sp>
      <p:sp>
        <p:nvSpPr>
          <p:cNvPr id="437253" name="Rectangle 5"/>
          <p:cNvSpPr>
            <a:spLocks noChangeArrowheads="1"/>
          </p:cNvSpPr>
          <p:nvPr/>
        </p:nvSpPr>
        <p:spPr bwMode="auto">
          <a:xfrm>
            <a:off x="5588133" y="381000"/>
            <a:ext cx="5789692" cy="6096000"/>
          </a:xfrm>
          <a:prstGeom prst="rect">
            <a:avLst/>
          </a:prstGeom>
          <a:solidFill>
            <a:srgbClr val="EAEAEA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7254" name="Text Box 6"/>
          <p:cNvSpPr txBox="1">
            <a:spLocks noChangeArrowheads="1"/>
          </p:cNvSpPr>
          <p:nvPr/>
        </p:nvSpPr>
        <p:spPr bwMode="auto">
          <a:xfrm>
            <a:off x="5689707" y="457201"/>
            <a:ext cx="3859795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1400" dirty="0"/>
              <a:t>public </a:t>
            </a:r>
            <a:r>
              <a:rPr lang="en-GB" altLang="en-US" sz="1400" b="1" dirty="0"/>
              <a:t>class Circle</a:t>
            </a:r>
            <a:r>
              <a:rPr lang="en-GB" altLang="en-US" sz="1400" dirty="0"/>
              <a:t>	{</a:t>
            </a:r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endParaRPr lang="en-GB" altLang="en-US" sz="1400" dirty="0"/>
          </a:p>
          <a:p>
            <a:pPr>
              <a:buFontTx/>
              <a:buNone/>
            </a:pPr>
            <a:r>
              <a:rPr lang="en-GB" altLang="en-US" sz="1400" dirty="0"/>
              <a:t>} // end of class 'Circle'</a:t>
            </a:r>
          </a:p>
        </p:txBody>
      </p:sp>
      <p:sp>
        <p:nvSpPr>
          <p:cNvPr id="437255" name="Text Box 7"/>
          <p:cNvSpPr txBox="1">
            <a:spLocks noChangeArrowheads="1"/>
          </p:cNvSpPr>
          <p:nvPr/>
        </p:nvSpPr>
        <p:spPr bwMode="auto">
          <a:xfrm>
            <a:off x="204736" y="1524002"/>
            <a:ext cx="5180251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95263" indent="-195263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77838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In the class define a private </a:t>
            </a:r>
            <a:r>
              <a:rPr lang="en-GB" altLang="en-US" sz="2000">
                <a:solidFill>
                  <a:srgbClr val="CC3399"/>
                </a:solidFill>
                <a:latin typeface="Arial" charset="0"/>
              </a:rPr>
              <a:t>class attribute</a:t>
            </a:r>
            <a:r>
              <a:rPr lang="en-GB" altLang="en-US" sz="2000">
                <a:latin typeface="Arial" charset="0"/>
              </a:rPr>
              <a:t> (as a constant), a double called 'PI' (approx. 3.14159)</a:t>
            </a:r>
          </a:p>
        </p:txBody>
      </p:sp>
      <p:sp>
        <p:nvSpPr>
          <p:cNvPr id="437256" name="Text Box 8"/>
          <p:cNvSpPr txBox="1">
            <a:spLocks noChangeArrowheads="1"/>
          </p:cNvSpPr>
          <p:nvPr/>
        </p:nvSpPr>
        <p:spPr bwMode="auto">
          <a:xfrm>
            <a:off x="1322044" y="3886202"/>
            <a:ext cx="568811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/>
          </a:p>
        </p:txBody>
      </p:sp>
      <p:sp>
        <p:nvSpPr>
          <p:cNvPr id="437258" name="Text Box 10"/>
          <p:cNvSpPr txBox="1">
            <a:spLocks noChangeArrowheads="1"/>
          </p:cNvSpPr>
          <p:nvPr/>
        </p:nvSpPr>
        <p:spPr bwMode="auto">
          <a:xfrm>
            <a:off x="6096000" y="762002"/>
            <a:ext cx="4977104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// class attribute (a constant)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private static final double PI = 3.14159; </a:t>
            </a:r>
          </a:p>
        </p:txBody>
      </p:sp>
      <p:sp>
        <p:nvSpPr>
          <p:cNvPr id="437259" name="Text Box 11"/>
          <p:cNvSpPr txBox="1">
            <a:spLocks noChangeArrowheads="1"/>
          </p:cNvSpPr>
          <p:nvPr/>
        </p:nvSpPr>
        <p:spPr bwMode="auto">
          <a:xfrm>
            <a:off x="204736" y="2743200"/>
            <a:ext cx="558654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Declare private </a:t>
            </a:r>
            <a:r>
              <a:rPr lang="en-GB" altLang="en-US" sz="2000">
                <a:solidFill>
                  <a:srgbClr val="CC3399"/>
                </a:solidFill>
                <a:latin typeface="Arial" charset="0"/>
              </a:rPr>
              <a:t>object attributes</a:t>
            </a:r>
            <a:r>
              <a:rPr lang="en-GB" altLang="en-US" sz="2000">
                <a:latin typeface="Arial" charset="0"/>
              </a:rPr>
              <a:t>, a double named 'radius' and one called 'area'. </a:t>
            </a:r>
          </a:p>
        </p:txBody>
      </p:sp>
      <p:sp>
        <p:nvSpPr>
          <p:cNvPr id="437260" name="Text Box 12"/>
          <p:cNvSpPr txBox="1">
            <a:spLocks noChangeArrowheads="1"/>
          </p:cNvSpPr>
          <p:nvPr/>
        </p:nvSpPr>
        <p:spPr bwMode="auto">
          <a:xfrm>
            <a:off x="6096000" y="1295402"/>
            <a:ext cx="4977104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//object attributes (two variables)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private double radius, area; </a:t>
            </a:r>
          </a:p>
        </p:txBody>
      </p:sp>
      <p:sp>
        <p:nvSpPr>
          <p:cNvPr id="437261" name="Text Box 13"/>
          <p:cNvSpPr txBox="1">
            <a:spLocks noChangeArrowheads="1"/>
          </p:cNvSpPr>
          <p:nvPr/>
        </p:nvSpPr>
        <p:spPr bwMode="auto">
          <a:xfrm>
            <a:off x="204735" y="3657600"/>
            <a:ext cx="528182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Design a </a:t>
            </a:r>
            <a:r>
              <a:rPr lang="en-GB" altLang="en-US" sz="2000">
                <a:solidFill>
                  <a:srgbClr val="CC3399"/>
                </a:solidFill>
                <a:latin typeface="Arial" charset="0"/>
              </a:rPr>
              <a:t>constructor </a:t>
            </a:r>
            <a:r>
              <a:rPr lang="en-GB" altLang="en-US" sz="2000">
                <a:latin typeface="Arial" charset="0"/>
              </a:rPr>
              <a:t>that initially constructs a circle with radius 3</a:t>
            </a:r>
          </a:p>
        </p:txBody>
      </p:sp>
      <p:sp>
        <p:nvSpPr>
          <p:cNvPr id="437262" name="Text Box 14"/>
          <p:cNvSpPr txBox="1">
            <a:spLocks noChangeArrowheads="1"/>
          </p:cNvSpPr>
          <p:nvPr/>
        </p:nvSpPr>
        <p:spPr bwMode="auto">
          <a:xfrm>
            <a:off x="6096001" y="1905000"/>
            <a:ext cx="3453500" cy="692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6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// constructor</a:t>
            </a:r>
          </a:p>
          <a:p>
            <a:pPr>
              <a:lnSpc>
                <a:spcPct val="60000"/>
              </a:lnSpc>
              <a:buFontTx/>
              <a:buNone/>
            </a:pPr>
            <a:r>
              <a:rPr lang="en-GB" altLang="en-US" sz="1600" dirty="0"/>
              <a:t>public Circle () {</a:t>
            </a:r>
          </a:p>
          <a:p>
            <a:pPr>
              <a:lnSpc>
                <a:spcPct val="60000"/>
              </a:lnSpc>
              <a:buFontTx/>
              <a:buNone/>
            </a:pPr>
            <a:r>
              <a:rPr lang="en-GB" altLang="en-US" sz="1600" dirty="0"/>
              <a:t>	radius=3.0;</a:t>
            </a:r>
          </a:p>
          <a:p>
            <a:pPr>
              <a:lnSpc>
                <a:spcPct val="60000"/>
              </a:lnSpc>
              <a:buFontTx/>
              <a:buNone/>
            </a:pPr>
            <a:r>
              <a:rPr lang="en-GB" altLang="en-US" sz="1600" dirty="0"/>
              <a:t>}</a:t>
            </a:r>
          </a:p>
        </p:txBody>
      </p:sp>
      <p:sp>
        <p:nvSpPr>
          <p:cNvPr id="437263" name="Text Box 15"/>
          <p:cNvSpPr txBox="1">
            <a:spLocks noChangeArrowheads="1"/>
          </p:cNvSpPr>
          <p:nvPr/>
        </p:nvSpPr>
        <p:spPr bwMode="auto">
          <a:xfrm>
            <a:off x="204735" y="4572000"/>
            <a:ext cx="487553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Programme a method to </a:t>
            </a:r>
            <a:r>
              <a:rPr lang="en-GB" altLang="en-US" sz="2000">
                <a:solidFill>
                  <a:srgbClr val="CC3399"/>
                </a:solidFill>
                <a:latin typeface="Arial" charset="0"/>
              </a:rPr>
              <a:t>set</a:t>
            </a:r>
            <a:r>
              <a:rPr lang="en-GB" altLang="en-US" sz="2000">
                <a:latin typeface="Arial" charset="0"/>
              </a:rPr>
              <a:t> the radius to a new value and one to </a:t>
            </a:r>
            <a:r>
              <a:rPr lang="en-GB" altLang="en-US" sz="2000">
                <a:solidFill>
                  <a:srgbClr val="CC3399"/>
                </a:solidFill>
                <a:latin typeface="Arial" charset="0"/>
              </a:rPr>
              <a:t>get</a:t>
            </a:r>
            <a:r>
              <a:rPr lang="en-GB" altLang="en-US" sz="2000">
                <a:latin typeface="Arial" charset="0"/>
              </a:rPr>
              <a:t> it back.</a:t>
            </a:r>
          </a:p>
        </p:txBody>
      </p:sp>
      <p:sp>
        <p:nvSpPr>
          <p:cNvPr id="437264" name="Text Box 16"/>
          <p:cNvSpPr txBox="1">
            <a:spLocks noChangeArrowheads="1"/>
          </p:cNvSpPr>
          <p:nvPr/>
        </p:nvSpPr>
        <p:spPr bwMode="auto">
          <a:xfrm>
            <a:off x="6096002" y="2971801"/>
            <a:ext cx="5484971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GB" altLang="en-US" sz="1600" dirty="0"/>
              <a:t>//set a new radius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dirty="0"/>
              <a:t>public void </a:t>
            </a:r>
            <a:r>
              <a:rPr lang="en-GB" altLang="en-US" sz="1600" b="1" dirty="0" err="1"/>
              <a:t>setRadius</a:t>
            </a:r>
            <a:r>
              <a:rPr lang="en-GB" altLang="en-US" sz="1600" dirty="0"/>
              <a:t>(double </a:t>
            </a:r>
            <a:r>
              <a:rPr lang="en-GB" altLang="en-US" sz="1600" dirty="0" err="1"/>
              <a:t>newValue</a:t>
            </a:r>
            <a:r>
              <a:rPr lang="en-GB" altLang="en-US" sz="1600" dirty="0"/>
              <a:t>){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dirty="0"/>
              <a:t>	radius=</a:t>
            </a:r>
            <a:r>
              <a:rPr lang="en-GB" altLang="en-US" sz="1600" dirty="0" err="1"/>
              <a:t>newValue</a:t>
            </a:r>
            <a:r>
              <a:rPr lang="en-GB" altLang="en-US" sz="1600" dirty="0"/>
              <a:t>;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dirty="0"/>
              <a:t>}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dirty="0"/>
              <a:t>//get it back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dirty="0"/>
              <a:t>public double </a:t>
            </a:r>
            <a:r>
              <a:rPr lang="en-GB" altLang="en-US" sz="1600" b="1" dirty="0" err="1"/>
              <a:t>getRadius</a:t>
            </a:r>
            <a:r>
              <a:rPr lang="en-GB" altLang="en-US" sz="1600" dirty="0"/>
              <a:t>( ){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dirty="0"/>
              <a:t>	return radius;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dirty="0"/>
              <a:t>}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1600" dirty="0"/>
          </a:p>
          <a:p>
            <a:pPr>
              <a:spcBef>
                <a:spcPct val="0"/>
              </a:spcBef>
              <a:buFontTx/>
              <a:buNone/>
            </a:pPr>
            <a:endParaRPr lang="en-GB" altLang="en-US" sz="1600" dirty="0"/>
          </a:p>
        </p:txBody>
      </p:sp>
      <p:sp>
        <p:nvSpPr>
          <p:cNvPr id="437265" name="Text Box 17"/>
          <p:cNvSpPr txBox="1">
            <a:spLocks noChangeArrowheads="1"/>
          </p:cNvSpPr>
          <p:nvPr/>
        </p:nvSpPr>
        <p:spPr bwMode="auto">
          <a:xfrm>
            <a:off x="204735" y="5514977"/>
            <a:ext cx="5281824" cy="10156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latin typeface="Arial" charset="0"/>
              </a:rPr>
              <a:t>Implement a method that calculates and returns the circle's </a:t>
            </a:r>
            <a:r>
              <a:rPr lang="en-GB" altLang="en-US" sz="2000">
                <a:solidFill>
                  <a:srgbClr val="CC3399"/>
                </a:solidFill>
                <a:latin typeface="Arial" charset="0"/>
              </a:rPr>
              <a:t>area</a:t>
            </a:r>
            <a:r>
              <a:rPr lang="en-GB" altLang="en-US" sz="2000">
                <a:latin typeface="Arial" charset="0"/>
              </a:rPr>
              <a:t> (area = radius * radius *PI)</a:t>
            </a:r>
          </a:p>
        </p:txBody>
      </p:sp>
      <p:sp>
        <p:nvSpPr>
          <p:cNvPr id="437266" name="Text Box 18"/>
          <p:cNvSpPr txBox="1">
            <a:spLocks noChangeArrowheads="1"/>
          </p:cNvSpPr>
          <p:nvPr/>
        </p:nvSpPr>
        <p:spPr bwMode="auto">
          <a:xfrm>
            <a:off x="6096002" y="4881564"/>
            <a:ext cx="5078677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//calculate the circle's area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public double </a:t>
            </a:r>
            <a:r>
              <a:rPr lang="en-GB" altLang="en-US" sz="1600" b="1" dirty="0" err="1"/>
              <a:t>calcArea</a:t>
            </a:r>
            <a:r>
              <a:rPr lang="en-GB" altLang="en-US" sz="1600" dirty="0"/>
              <a:t>()  {       	</a:t>
            </a:r>
            <a:endParaRPr lang="en-GB" altLang="en-US" sz="1600" dirty="0" smtClean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 smtClean="0"/>
              <a:t>area </a:t>
            </a:r>
            <a:r>
              <a:rPr lang="en-GB" altLang="en-US" sz="1600" dirty="0"/>
              <a:t>=radius*radius*PI;	return area;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7776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7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7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72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37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37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7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37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37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7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37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37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72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37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37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7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37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37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7254" grpId="0" autoUpdateAnimBg="0"/>
      <p:bldP spid="437255" grpId="0" build="p" autoUpdateAnimBg="0"/>
      <p:bldP spid="437258" grpId="0" autoUpdateAnimBg="0"/>
      <p:bldP spid="437259" grpId="0" build="p" autoUpdateAnimBg="0"/>
      <p:bldP spid="437260" grpId="0" autoUpdateAnimBg="0"/>
      <p:bldP spid="437261" grpId="0" build="p" autoUpdateAnimBg="0"/>
      <p:bldP spid="437262" grpId="0" autoUpdateAnimBg="0"/>
      <p:bldP spid="437263" grpId="0" build="p" autoUpdateAnimBg="0"/>
      <p:bldP spid="437264" grpId="0" autoUpdateAnimBg="0"/>
      <p:bldP spid="437265" grpId="0" animBg="1" autoUpdateAnimBg="0"/>
      <p:bldP spid="437266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0A6D28EF-2EA3-460B-A0E6-75B9EA628B55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827510A8-461C-499E-A3DC-6968BE8909AE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4382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12604" y="381000"/>
            <a:ext cx="10868369" cy="7571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800" b="1" dirty="0"/>
              <a:t>Task Continued   </a:t>
            </a:r>
            <a:r>
              <a:rPr lang="en-GB" altLang="en-US" sz="3200" b="1" dirty="0"/>
              <a:t>(time: 5 minutes)</a:t>
            </a:r>
          </a:p>
        </p:txBody>
      </p:sp>
      <p:sp>
        <p:nvSpPr>
          <p:cNvPr id="438276" name="Rectangle 4"/>
          <p:cNvSpPr>
            <a:spLocks noChangeArrowheads="1"/>
          </p:cNvSpPr>
          <p:nvPr/>
        </p:nvSpPr>
        <p:spPr bwMode="auto">
          <a:xfrm>
            <a:off x="306309" y="1371600"/>
            <a:ext cx="11579384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2">
              <a:lnSpc>
                <a:spcPct val="100000"/>
              </a:lnSpc>
            </a:pPr>
            <a:endParaRPr lang="en-GB" altLang="en-US"/>
          </a:p>
        </p:txBody>
      </p:sp>
      <p:sp>
        <p:nvSpPr>
          <p:cNvPr id="438278" name="Rectangle 6"/>
          <p:cNvSpPr>
            <a:spLocks noChangeArrowheads="1"/>
          </p:cNvSpPr>
          <p:nvPr/>
        </p:nvSpPr>
        <p:spPr bwMode="auto">
          <a:xfrm>
            <a:off x="915750" y="2133600"/>
            <a:ext cx="10157354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2">
              <a:lnSpc>
                <a:spcPct val="100000"/>
              </a:lnSpc>
            </a:pPr>
            <a:r>
              <a:rPr lang="en-GB" altLang="en-US" dirty="0"/>
              <a:t>Design </a:t>
            </a:r>
            <a:r>
              <a:rPr lang="en-GB" altLang="en-US" dirty="0" smtClean="0"/>
              <a:t>the main class</a:t>
            </a:r>
            <a:endParaRPr lang="en-GB" altLang="en-US" dirty="0"/>
          </a:p>
          <a:p>
            <a:pPr lvl="2">
              <a:lnSpc>
                <a:spcPct val="170000"/>
              </a:lnSpc>
            </a:pPr>
            <a:r>
              <a:rPr lang="en-GB" altLang="en-US" dirty="0"/>
              <a:t>In the class implement the '</a:t>
            </a:r>
            <a:r>
              <a:rPr lang="en-GB" altLang="en-US" dirty="0">
                <a:solidFill>
                  <a:srgbClr val="CC3399"/>
                </a:solidFill>
              </a:rPr>
              <a:t>main</a:t>
            </a:r>
            <a:r>
              <a:rPr lang="en-GB" altLang="en-US" dirty="0"/>
              <a:t>' method that </a:t>
            </a:r>
          </a:p>
          <a:p>
            <a:pPr lvl="3">
              <a:lnSpc>
                <a:spcPct val="100000"/>
              </a:lnSpc>
              <a:buFontTx/>
              <a:buNone/>
            </a:pPr>
            <a:r>
              <a:rPr lang="en-GB" altLang="en-US" dirty="0"/>
              <a:t> 1. constructs a 'Circle', </a:t>
            </a:r>
          </a:p>
          <a:p>
            <a:pPr lvl="3">
              <a:lnSpc>
                <a:spcPct val="100000"/>
              </a:lnSpc>
              <a:buFontTx/>
              <a:buNone/>
            </a:pPr>
            <a:r>
              <a:rPr lang="en-GB" altLang="en-US" dirty="0"/>
              <a:t> 2. then sets the radius to 2.0, </a:t>
            </a:r>
          </a:p>
          <a:p>
            <a:pPr lvl="3">
              <a:lnSpc>
                <a:spcPct val="100000"/>
              </a:lnSpc>
              <a:buFontTx/>
              <a:buNone/>
            </a:pPr>
            <a:r>
              <a:rPr lang="en-GB" altLang="en-US" dirty="0"/>
              <a:t> 3. then displays this radius and </a:t>
            </a:r>
          </a:p>
          <a:p>
            <a:pPr lvl="3">
              <a:lnSpc>
                <a:spcPct val="100000"/>
              </a:lnSpc>
              <a:buFontTx/>
              <a:buNone/>
            </a:pPr>
            <a:r>
              <a:rPr lang="en-GB" altLang="en-US" dirty="0"/>
              <a:t> 4. finally calculates its area and displays it.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04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6FB10F67-D182-4501-B434-44EF477F163D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1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43DD1E5D-EF01-49CC-89AD-83DA6346240F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44134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814176" y="609601"/>
            <a:ext cx="3148780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50000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Solution</a:t>
            </a:r>
            <a:endParaRPr lang="en-GB" altLang="en-US" dirty="0"/>
          </a:p>
        </p:txBody>
      </p:sp>
      <p:sp>
        <p:nvSpPr>
          <p:cNvPr id="441350" name="Rectangle 6"/>
          <p:cNvSpPr>
            <a:spLocks noChangeArrowheads="1"/>
          </p:cNvSpPr>
          <p:nvPr/>
        </p:nvSpPr>
        <p:spPr bwMode="auto">
          <a:xfrm>
            <a:off x="204735" y="1524000"/>
            <a:ext cx="5281824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2000" dirty="0"/>
              <a:t>Design a </a:t>
            </a:r>
            <a:r>
              <a:rPr lang="en-GB" altLang="en-US" sz="2000" dirty="0" smtClean="0"/>
              <a:t>the public </a:t>
            </a:r>
            <a:r>
              <a:rPr lang="en-GB" altLang="en-US" sz="2000" dirty="0">
                <a:solidFill>
                  <a:srgbClr val="CC3399"/>
                </a:solidFill>
              </a:rPr>
              <a:t>class</a:t>
            </a:r>
            <a:r>
              <a:rPr lang="en-GB" altLang="en-US" sz="2000" dirty="0"/>
              <a:t> called </a:t>
            </a:r>
            <a:r>
              <a:rPr lang="en-GB" altLang="en-US" sz="2000" dirty="0" smtClean="0"/>
              <a:t>Main</a:t>
            </a:r>
            <a:endParaRPr lang="en-GB" altLang="en-US" sz="2000" dirty="0"/>
          </a:p>
        </p:txBody>
      </p:sp>
      <p:sp>
        <p:nvSpPr>
          <p:cNvPr id="441352" name="Rectangle 8"/>
          <p:cNvSpPr>
            <a:spLocks noChangeArrowheads="1"/>
          </p:cNvSpPr>
          <p:nvPr/>
        </p:nvSpPr>
        <p:spPr bwMode="auto">
          <a:xfrm>
            <a:off x="345815" y="2642763"/>
            <a:ext cx="339933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dirty="0"/>
              <a:t>2. then sets the radius to 2.0, </a:t>
            </a:r>
          </a:p>
        </p:txBody>
      </p:sp>
      <p:sp>
        <p:nvSpPr>
          <p:cNvPr id="441353" name="Rectangle 9"/>
          <p:cNvSpPr>
            <a:spLocks noChangeArrowheads="1"/>
          </p:cNvSpPr>
          <p:nvPr/>
        </p:nvSpPr>
        <p:spPr bwMode="auto">
          <a:xfrm>
            <a:off x="345815" y="3285890"/>
            <a:ext cx="5140744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287338" indent="-287338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477838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lnSpc>
                <a:spcPct val="100000"/>
              </a:lnSpc>
              <a:buFontTx/>
              <a:buNone/>
            </a:pPr>
            <a:r>
              <a:rPr lang="en-GB" altLang="en-US" sz="2000" dirty="0">
                <a:latin typeface="Arial" charset="0"/>
              </a:rPr>
              <a:t>4. finally calculates its area and displays it.</a:t>
            </a:r>
          </a:p>
        </p:txBody>
      </p:sp>
      <p:sp>
        <p:nvSpPr>
          <p:cNvPr id="441354" name="Rectangle 10"/>
          <p:cNvSpPr>
            <a:spLocks noChangeArrowheads="1"/>
          </p:cNvSpPr>
          <p:nvPr/>
        </p:nvSpPr>
        <p:spPr bwMode="auto">
          <a:xfrm>
            <a:off x="345814" y="2948824"/>
            <a:ext cx="360215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dirty="0"/>
              <a:t>3. then displays this radius and </a:t>
            </a:r>
          </a:p>
        </p:txBody>
      </p:sp>
      <p:sp>
        <p:nvSpPr>
          <p:cNvPr id="441355" name="Rectangle 11"/>
          <p:cNvSpPr>
            <a:spLocks noChangeArrowheads="1"/>
          </p:cNvSpPr>
          <p:nvPr/>
        </p:nvSpPr>
        <p:spPr bwMode="auto">
          <a:xfrm>
            <a:off x="6299148" y="609600"/>
            <a:ext cx="3552959" cy="556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2">
              <a:lnSpc>
                <a:spcPct val="100000"/>
              </a:lnSpc>
              <a:buFontTx/>
              <a:buNone/>
            </a:pPr>
            <a:endParaRPr lang="en-GB" altLang="en-US" sz="1600" dirty="0" smtClean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 smtClean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 smtClean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 lvl="2">
              <a:lnSpc>
                <a:spcPct val="100000"/>
              </a:lnSpc>
              <a:buFontTx/>
              <a:buNone/>
            </a:pPr>
            <a:endParaRPr lang="en-GB" altLang="en-US" sz="1800" dirty="0"/>
          </a:p>
          <a:p>
            <a:pPr>
              <a:lnSpc>
                <a:spcPct val="100000"/>
              </a:lnSpc>
              <a:buFontTx/>
              <a:buNone/>
            </a:pPr>
            <a:endParaRPr lang="en-GB" altLang="en-US" sz="1600" dirty="0" smtClean="0"/>
          </a:p>
        </p:txBody>
      </p:sp>
      <p:sp>
        <p:nvSpPr>
          <p:cNvPr id="441356" name="Text Box 12"/>
          <p:cNvSpPr txBox="1">
            <a:spLocks noChangeArrowheads="1"/>
          </p:cNvSpPr>
          <p:nvPr/>
        </p:nvSpPr>
        <p:spPr bwMode="auto">
          <a:xfrm>
            <a:off x="6176413" y="299972"/>
            <a:ext cx="5789693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/>
              <a:t>public static void </a:t>
            </a:r>
            <a:r>
              <a:rPr lang="en-GB" altLang="en-US" sz="2000" b="1" dirty="0"/>
              <a:t>main</a:t>
            </a:r>
            <a:r>
              <a:rPr lang="en-GB" altLang="en-US" sz="2000" dirty="0"/>
              <a:t>( String </a:t>
            </a:r>
            <a:r>
              <a:rPr lang="en-GB" altLang="en-US" sz="2000" dirty="0" err="1"/>
              <a:t>argv</a:t>
            </a:r>
            <a:r>
              <a:rPr lang="en-GB" altLang="en-US" sz="2000" dirty="0"/>
              <a:t>[] ] {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/>
              <a:t>     Circle c = new Circle();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Times New Roman" pitchFamily="18" charset="0"/>
              </a:rPr>
              <a:t>      </a:t>
            </a:r>
            <a:r>
              <a:rPr lang="en-GB" altLang="en-US" sz="2000" dirty="0" err="1" smtClean="0"/>
              <a:t>Console.WriteLine</a:t>
            </a:r>
            <a:r>
              <a:rPr lang="en-GB" altLang="en-US" sz="2000" dirty="0" smtClean="0"/>
              <a:t>("</a:t>
            </a:r>
            <a:r>
              <a:rPr lang="en-GB" altLang="en-US" sz="2000" dirty="0"/>
              <a:t>Radius is now: "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/>
              <a:t>        		        + </a:t>
            </a:r>
            <a:r>
              <a:rPr lang="en-GB" altLang="en-US" sz="2000" dirty="0" err="1"/>
              <a:t>c.getRadius</a:t>
            </a:r>
            <a:r>
              <a:rPr lang="en-GB" altLang="en-US" sz="2000" dirty="0"/>
              <a:t>());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/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/>
              <a:t>} // end of 'main'</a:t>
            </a:r>
          </a:p>
        </p:txBody>
      </p:sp>
      <p:sp>
        <p:nvSpPr>
          <p:cNvPr id="441357" name="Text Box 13"/>
          <p:cNvSpPr txBox="1">
            <a:spLocks noChangeArrowheads="1"/>
          </p:cNvSpPr>
          <p:nvPr/>
        </p:nvSpPr>
        <p:spPr bwMode="auto">
          <a:xfrm>
            <a:off x="6622915" y="2105756"/>
            <a:ext cx="3351927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2000" dirty="0" err="1"/>
              <a:t>c.setRadius</a:t>
            </a:r>
            <a:r>
              <a:rPr lang="en-GB" altLang="en-US" sz="2000" dirty="0"/>
              <a:t>(2.0</a:t>
            </a:r>
            <a:r>
              <a:rPr lang="en-GB" altLang="en-US" sz="1600" dirty="0"/>
              <a:t>);</a:t>
            </a:r>
          </a:p>
        </p:txBody>
      </p:sp>
      <p:sp>
        <p:nvSpPr>
          <p:cNvPr id="441358" name="Text Box 14"/>
          <p:cNvSpPr txBox="1">
            <a:spLocks noChangeArrowheads="1"/>
          </p:cNvSpPr>
          <p:nvPr/>
        </p:nvSpPr>
        <p:spPr bwMode="auto">
          <a:xfrm>
            <a:off x="6642631" y="2941795"/>
            <a:ext cx="528182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2000" dirty="0" err="1" smtClean="0"/>
              <a:t>Console.WriteLine</a:t>
            </a:r>
            <a:r>
              <a:rPr lang="en-GB" altLang="en-US" sz="2000" dirty="0" smtClean="0"/>
              <a:t>("</a:t>
            </a:r>
            <a:r>
              <a:rPr lang="en-GB" altLang="en-US" sz="2000" dirty="0"/>
              <a:t>Radius is now:"          		  +</a:t>
            </a:r>
            <a:r>
              <a:rPr lang="en-GB" altLang="en-US" sz="2000" dirty="0" err="1"/>
              <a:t>c.getRadius</a:t>
            </a:r>
            <a:r>
              <a:rPr lang="en-GB" altLang="en-US" sz="2000" dirty="0"/>
              <a:t>());</a:t>
            </a:r>
          </a:p>
        </p:txBody>
      </p:sp>
      <p:sp>
        <p:nvSpPr>
          <p:cNvPr id="441359" name="Text Box 15"/>
          <p:cNvSpPr txBox="1">
            <a:spLocks noChangeArrowheads="1"/>
          </p:cNvSpPr>
          <p:nvPr/>
        </p:nvSpPr>
        <p:spPr bwMode="auto">
          <a:xfrm>
            <a:off x="6642631" y="3665083"/>
            <a:ext cx="4977104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2000" dirty="0" err="1" smtClean="0"/>
              <a:t>Console.WriteLine</a:t>
            </a:r>
            <a:r>
              <a:rPr lang="en-GB" altLang="en-US" sz="2000" dirty="0" smtClean="0"/>
              <a:t>("</a:t>
            </a:r>
            <a:r>
              <a:rPr lang="en-GB" altLang="en-US" sz="2000" dirty="0"/>
              <a:t>Area is:  " 			+</a:t>
            </a:r>
            <a:r>
              <a:rPr lang="en-GB" altLang="en-US" sz="2000" dirty="0" err="1"/>
              <a:t>c.calcArea</a:t>
            </a:r>
            <a:r>
              <a:rPr lang="en-GB" altLang="en-US" sz="2000" dirty="0"/>
              <a:t>());</a:t>
            </a:r>
          </a:p>
        </p:txBody>
      </p:sp>
      <p:sp>
        <p:nvSpPr>
          <p:cNvPr id="15" name="Rectangle 8"/>
          <p:cNvSpPr>
            <a:spLocks noChangeArrowheads="1"/>
          </p:cNvSpPr>
          <p:nvPr/>
        </p:nvSpPr>
        <p:spPr bwMode="auto">
          <a:xfrm>
            <a:off x="335360" y="2321200"/>
            <a:ext cx="252042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dirty="0" smtClean="0"/>
              <a:t>1. Constructs a </a:t>
            </a:r>
            <a:r>
              <a:rPr lang="en-GB" altLang="en-US" dirty="0" smtClean="0"/>
              <a:t>Circle</a:t>
            </a:r>
            <a:endParaRPr lang="en-GB" altLang="en-US" dirty="0"/>
          </a:p>
        </p:txBody>
      </p:sp>
      <p:cxnSp>
        <p:nvCxnSpPr>
          <p:cNvPr id="3" name="Straight Connector 2"/>
          <p:cNvCxnSpPr/>
          <p:nvPr/>
        </p:nvCxnSpPr>
        <p:spPr>
          <a:xfrm>
            <a:off x="5591944" y="404664"/>
            <a:ext cx="72008" cy="48965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340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1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1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1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1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1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1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41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1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1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1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1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41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41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1352" grpId="0" autoUpdateAnimBg="0"/>
      <p:bldP spid="441353" grpId="0" autoUpdateAnimBg="0"/>
      <p:bldP spid="441354" grpId="0" autoUpdateAnimBg="0"/>
      <p:bldP spid="441355" grpId="0" autoUpdateAnimBg="0"/>
      <p:bldP spid="441356" grpId="0" autoUpdateAnimBg="0"/>
      <p:bldP spid="441357" grpId="0" autoUpdateAnimBg="0"/>
      <p:bldP spid="441358" grpId="0" autoUpdateAnimBg="0"/>
      <p:bldP spid="441359" grpId="0" autoUpdateAnimBg="0"/>
      <p:bldP spid="15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5D4F5976-4A2D-41B4-88FD-1B5D54E503DD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864E2002-5BA8-4DF5-88EC-D7F61395592F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4423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12604" y="381000"/>
            <a:ext cx="10868369" cy="75713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800" b="1" dirty="0"/>
              <a:t>Building Safety   </a:t>
            </a:r>
            <a:r>
              <a:rPr lang="en-GB" altLang="en-US" sz="3200" b="1" dirty="0"/>
              <a:t>(time: 3 minutes)</a:t>
            </a:r>
          </a:p>
        </p:txBody>
      </p:sp>
      <p:sp>
        <p:nvSpPr>
          <p:cNvPr id="442371" name="Rectangle 3"/>
          <p:cNvSpPr>
            <a:spLocks noChangeArrowheads="1"/>
          </p:cNvSpPr>
          <p:nvPr/>
        </p:nvSpPr>
        <p:spPr bwMode="auto">
          <a:xfrm>
            <a:off x="306309" y="1371600"/>
            <a:ext cx="11579384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2">
              <a:lnSpc>
                <a:spcPct val="100000"/>
              </a:lnSpc>
            </a:pPr>
            <a:endParaRPr lang="en-GB" altLang="en-US"/>
          </a:p>
        </p:txBody>
      </p:sp>
      <p:sp>
        <p:nvSpPr>
          <p:cNvPr id="442372" name="Rectangle 4"/>
          <p:cNvSpPr>
            <a:spLocks noChangeArrowheads="1"/>
          </p:cNvSpPr>
          <p:nvPr/>
        </p:nvSpPr>
        <p:spPr bwMode="auto">
          <a:xfrm>
            <a:off x="306309" y="1295400"/>
            <a:ext cx="10157354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2">
              <a:lnSpc>
                <a:spcPct val="100000"/>
              </a:lnSpc>
            </a:pPr>
            <a:r>
              <a:rPr lang="en-GB" altLang="en-US" dirty="0"/>
              <a:t>In the </a:t>
            </a:r>
            <a:r>
              <a:rPr lang="en-GB" altLang="en-US" dirty="0">
                <a:solidFill>
                  <a:srgbClr val="CC3399"/>
                </a:solidFill>
              </a:rPr>
              <a:t>class</a:t>
            </a:r>
            <a:r>
              <a:rPr lang="en-GB" altLang="en-US" dirty="0"/>
              <a:t> 'Circle' implement a safety feature into the '</a:t>
            </a:r>
            <a:r>
              <a:rPr lang="en-GB" altLang="en-US" dirty="0" err="1"/>
              <a:t>setRadius</a:t>
            </a:r>
            <a:r>
              <a:rPr lang="en-GB" altLang="en-US" dirty="0"/>
              <a:t>' method that prevents a user from setting the radius to a value of zero or less than zero.</a:t>
            </a:r>
          </a:p>
          <a:p>
            <a:pPr lvl="2">
              <a:lnSpc>
                <a:spcPct val="100000"/>
              </a:lnSpc>
            </a:pPr>
            <a:endParaRPr lang="en-GB" altLang="en-US" dirty="0"/>
          </a:p>
          <a:p>
            <a:pPr lvl="2">
              <a:lnSpc>
                <a:spcPct val="50000"/>
              </a:lnSpc>
            </a:pPr>
            <a:endParaRPr lang="en-GB" altLang="en-US" dirty="0"/>
          </a:p>
          <a:p>
            <a:pPr lvl="2">
              <a:lnSpc>
                <a:spcPct val="100000"/>
              </a:lnSpc>
            </a:pPr>
            <a:endParaRPr lang="en-GB" altLang="en-US" dirty="0"/>
          </a:p>
          <a:p>
            <a:pPr lvl="2">
              <a:lnSpc>
                <a:spcPct val="100000"/>
              </a:lnSpc>
            </a:pPr>
            <a:r>
              <a:rPr lang="en-GB" altLang="en-US" dirty="0"/>
              <a:t>Also design a second constructor that allows the construction of the circle with an initial radius passed into the constructor via the formal parameter '</a:t>
            </a:r>
            <a:r>
              <a:rPr lang="en-GB" altLang="en-US" dirty="0" err="1"/>
              <a:t>initRad</a:t>
            </a:r>
            <a:r>
              <a:rPr lang="en-GB" altLang="en-US" dirty="0"/>
              <a:t>'.</a:t>
            </a:r>
          </a:p>
          <a:p>
            <a:pPr lvl="2">
              <a:lnSpc>
                <a:spcPct val="100000"/>
              </a:lnSpc>
              <a:buFontTx/>
              <a:buNone/>
            </a:pPr>
            <a:r>
              <a:rPr lang="en-GB" altLang="en-US" dirty="0"/>
              <a:t> </a:t>
            </a:r>
            <a:r>
              <a:rPr lang="en-GB" altLang="en-US" sz="2000" dirty="0"/>
              <a:t> </a:t>
            </a:r>
            <a:r>
              <a:rPr lang="en-GB" altLang="en-US" sz="1600" dirty="0"/>
              <a:t> </a:t>
            </a:r>
            <a:r>
              <a:rPr lang="en-GB" altLang="en-US" dirty="0"/>
              <a:t>Use the 'safety feature' !</a:t>
            </a:r>
          </a:p>
        </p:txBody>
      </p:sp>
      <p:sp>
        <p:nvSpPr>
          <p:cNvPr id="442373" name="Text Box 5"/>
          <p:cNvSpPr txBox="1">
            <a:spLocks noChangeArrowheads="1"/>
          </p:cNvSpPr>
          <p:nvPr/>
        </p:nvSpPr>
        <p:spPr bwMode="auto">
          <a:xfrm>
            <a:off x="5791280" y="2234358"/>
            <a:ext cx="5383398" cy="1421928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GB" altLang="en-US" sz="1600"/>
              <a:t>public void </a:t>
            </a:r>
            <a:r>
              <a:rPr lang="en-GB" altLang="en-US" sz="1600" b="1"/>
              <a:t>setRadius</a:t>
            </a:r>
            <a:r>
              <a:rPr lang="en-GB" altLang="en-US" sz="1600"/>
              <a:t>(double newValue){   </a:t>
            </a:r>
          </a:p>
          <a:p>
            <a:pPr lvl="2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GB" altLang="en-US" sz="1600" b="1"/>
              <a:t>// safety feature here</a:t>
            </a:r>
            <a:endParaRPr lang="en-GB" altLang="en-US" sz="1600"/>
          </a:p>
          <a:p>
            <a:pPr lvl="2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GB" altLang="en-US" sz="1600"/>
              <a:t>radius=newValue;</a:t>
            </a:r>
          </a:p>
          <a:p>
            <a:pPr lvl="2">
              <a:spcBef>
                <a:spcPct val="0"/>
              </a:spcBef>
              <a:buFontTx/>
              <a:buNone/>
            </a:pPr>
            <a:endParaRPr lang="en-GB" altLang="en-US" sz="1600"/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1600"/>
              <a:t>}  // end of 'setRadius' method</a:t>
            </a:r>
            <a:endParaRPr lang="en-GB" altLang="en-US" sz="2800"/>
          </a:p>
        </p:txBody>
      </p:sp>
      <p:sp>
        <p:nvSpPr>
          <p:cNvPr id="442374" name="Rectangle 6"/>
          <p:cNvSpPr>
            <a:spLocks noChangeArrowheads="1"/>
          </p:cNvSpPr>
          <p:nvPr/>
        </p:nvSpPr>
        <p:spPr bwMode="auto">
          <a:xfrm>
            <a:off x="7010162" y="5181600"/>
            <a:ext cx="3275256" cy="1052596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en-GB" altLang="en-US" sz="1600" dirty="0"/>
              <a:t>public Circle () {   	// constructor</a:t>
            </a:r>
          </a:p>
          <a:p>
            <a:pPr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  	radius=3.0;</a:t>
            </a:r>
          </a:p>
          <a:p>
            <a:pPr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}</a:t>
            </a:r>
          </a:p>
        </p:txBody>
      </p:sp>
      <p:sp>
        <p:nvSpPr>
          <p:cNvPr id="442375" name="Text Box 7"/>
          <p:cNvSpPr txBox="1">
            <a:spLocks noChangeArrowheads="1"/>
          </p:cNvSpPr>
          <p:nvPr/>
        </p:nvSpPr>
        <p:spPr bwMode="auto">
          <a:xfrm>
            <a:off x="5806760" y="2224191"/>
            <a:ext cx="5383398" cy="1395413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public void </a:t>
            </a:r>
            <a:r>
              <a:rPr lang="en-GB" altLang="en-US" sz="1600" b="1" dirty="0" err="1"/>
              <a:t>setRadius</a:t>
            </a:r>
            <a:r>
              <a:rPr lang="en-GB" altLang="en-US" sz="1600" dirty="0"/>
              <a:t>(double </a:t>
            </a:r>
            <a:r>
              <a:rPr lang="en-GB" altLang="en-US" sz="1600" dirty="0" err="1"/>
              <a:t>newValue</a:t>
            </a:r>
            <a:r>
              <a:rPr lang="en-GB" altLang="en-US" sz="1600" dirty="0"/>
              <a:t>){   </a:t>
            </a:r>
          </a:p>
          <a:p>
            <a:pPr lvl="2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if( </a:t>
            </a:r>
            <a:r>
              <a:rPr lang="en-GB" altLang="en-US" sz="1600" dirty="0" err="1"/>
              <a:t>newValue</a:t>
            </a:r>
            <a:r>
              <a:rPr lang="en-GB" altLang="en-US" sz="1600" dirty="0"/>
              <a:t> &gt; 0) {</a:t>
            </a:r>
          </a:p>
          <a:p>
            <a:pPr lvl="2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	radius=</a:t>
            </a:r>
            <a:r>
              <a:rPr lang="en-GB" altLang="en-US" sz="1600" dirty="0" err="1"/>
              <a:t>newValue</a:t>
            </a:r>
            <a:r>
              <a:rPr lang="en-GB" altLang="en-US" sz="1600" dirty="0"/>
              <a:t>;</a:t>
            </a:r>
          </a:p>
          <a:p>
            <a:pPr lvl="2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}</a:t>
            </a:r>
          </a:p>
          <a:p>
            <a:pPr lvl="2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1600" dirty="0"/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/>
              <a:t>}  // end of '</a:t>
            </a:r>
            <a:r>
              <a:rPr lang="en-GB" altLang="en-US" sz="1600" dirty="0" err="1"/>
              <a:t>setRadius</a:t>
            </a:r>
            <a:r>
              <a:rPr lang="en-GB" altLang="en-US" sz="1600" dirty="0"/>
              <a:t>' method</a:t>
            </a:r>
            <a:endParaRPr lang="en-GB" altLang="en-US" sz="2800" dirty="0"/>
          </a:p>
        </p:txBody>
      </p:sp>
      <p:sp>
        <p:nvSpPr>
          <p:cNvPr id="442376" name="Rectangle 8"/>
          <p:cNvSpPr>
            <a:spLocks noChangeArrowheads="1"/>
          </p:cNvSpPr>
          <p:nvPr/>
        </p:nvSpPr>
        <p:spPr bwMode="auto">
          <a:xfrm>
            <a:off x="7010162" y="4089400"/>
            <a:ext cx="4367662" cy="105410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en-GB" altLang="en-US" sz="1600"/>
              <a:t>public Circle (double initRad) {  </a:t>
            </a:r>
          </a:p>
          <a:p>
            <a:pPr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GB" altLang="en-US" sz="1600"/>
              <a:t>  	setRadius(initRad);</a:t>
            </a:r>
          </a:p>
          <a:p>
            <a:pPr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GB" altLang="en-US" sz="160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088929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2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2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2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2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2375" grpId="0" animBg="1" autoUpdateAnimBg="0"/>
      <p:bldP spid="442376" grpId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52F698E0-5602-4CCF-AFD4-91CABFF910F0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3187354C-4C84-448E-AF0B-C4A626FD5639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4444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04801"/>
            <a:ext cx="10360501" cy="70173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 smtClean="0"/>
              <a:t>Today, Secondly</a:t>
            </a:r>
            <a:endParaRPr lang="en-GB" altLang="en-US" dirty="0"/>
          </a:p>
        </p:txBody>
      </p:sp>
      <p:sp>
        <p:nvSpPr>
          <p:cNvPr id="444419" name="Rectangle 3"/>
          <p:cNvSpPr>
            <a:spLocks noChangeArrowheads="1"/>
          </p:cNvSpPr>
          <p:nvPr/>
        </p:nvSpPr>
        <p:spPr bwMode="auto">
          <a:xfrm>
            <a:off x="1931486" y="1295400"/>
            <a:ext cx="9547913" cy="5105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algn="ctr">
              <a:spcBef>
                <a:spcPct val="20000"/>
              </a:spcBef>
              <a:defRPr sz="2800">
                <a:solidFill>
                  <a:schemeClr val="tx1"/>
                </a:solidFill>
                <a:latin typeface="Arial" charset="0"/>
              </a:defRPr>
            </a:lvl2pPr>
            <a:lvl3pPr algn="ctr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4pPr>
            <a:lvl5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Arial" charset="0"/>
              </a:defRPr>
            </a:lvl5pPr>
            <a:lvl6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6pPr>
            <a:lvl7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7pPr>
            <a:lvl8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8pPr>
            <a:lvl9pPr algn="ctr" eaLnBrk="0" fontAlgn="base" hangingPunct="0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GB" altLang="en-US"/>
              <a:t> </a:t>
            </a:r>
            <a:r>
              <a:rPr lang="en-GB" altLang="en-US" b="1">
                <a:solidFill>
                  <a:srgbClr val="009900"/>
                </a:solidFill>
              </a:rPr>
              <a:t>Repetition</a:t>
            </a:r>
            <a:r>
              <a:rPr lang="en-GB" altLang="en-US"/>
              <a:t> of how to </a:t>
            </a:r>
            <a:r>
              <a:rPr lang="en-GB" altLang="en-US" b="1">
                <a:solidFill>
                  <a:srgbClr val="009900"/>
                </a:solidFill>
              </a:rPr>
              <a:t>use</a:t>
            </a:r>
            <a:r>
              <a:rPr lang="en-GB" altLang="en-US"/>
              <a:t> objects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/>
              <a:t> multiple constructors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/>
              <a:t> testing and demo using 'main</a:t>
            </a:r>
          </a:p>
          <a:p>
            <a:pPr lvl="1" algn="l">
              <a:lnSpc>
                <a:spcPct val="100000"/>
              </a:lnSpc>
              <a:buFontTx/>
              <a:buChar char="–"/>
            </a:pPr>
            <a:r>
              <a:rPr lang="en-GB" altLang="en-US"/>
              <a:t> "safe" constructing</a:t>
            </a:r>
          </a:p>
          <a:p>
            <a:pPr algn="l">
              <a:lnSpc>
                <a:spcPct val="170000"/>
              </a:lnSpc>
            </a:pPr>
            <a:r>
              <a:rPr lang="en-GB" altLang="en-US"/>
              <a:t> Some </a:t>
            </a:r>
            <a:r>
              <a:rPr lang="en-GB" altLang="en-US" b="1">
                <a:solidFill>
                  <a:srgbClr val="009900"/>
                </a:solidFill>
              </a:rPr>
              <a:t>tasks</a:t>
            </a:r>
            <a:r>
              <a:rPr lang="en-GB" altLang="en-US"/>
              <a:t> for you to do</a:t>
            </a:r>
          </a:p>
          <a:p>
            <a:pPr algn="l">
              <a:lnSpc>
                <a:spcPct val="180000"/>
              </a:lnSpc>
            </a:pPr>
            <a:r>
              <a:rPr lang="en-GB" altLang="en-US"/>
              <a:t> '</a:t>
            </a:r>
            <a:r>
              <a:rPr lang="en-GB" altLang="en-US" b="1">
                <a:solidFill>
                  <a:srgbClr val="009900"/>
                </a:solidFill>
              </a:rPr>
              <a:t>toString</a:t>
            </a:r>
            <a:r>
              <a:rPr lang="en-GB" altLang="en-US"/>
              <a:t>' and '</a:t>
            </a:r>
            <a:r>
              <a:rPr lang="en-GB" altLang="en-US" b="1">
                <a:solidFill>
                  <a:srgbClr val="009900"/>
                </a:solidFill>
              </a:rPr>
              <a:t>overriding</a:t>
            </a:r>
            <a:r>
              <a:rPr lang="en-GB" altLang="en-US"/>
              <a:t>'</a:t>
            </a:r>
          </a:p>
        </p:txBody>
      </p:sp>
      <p:sp>
        <p:nvSpPr>
          <p:cNvPr id="444420" name="Text Box 4"/>
          <p:cNvSpPr txBox="1">
            <a:spLocks noChangeArrowheads="1"/>
          </p:cNvSpPr>
          <p:nvPr/>
        </p:nvSpPr>
        <p:spPr bwMode="auto">
          <a:xfrm>
            <a:off x="1931486" y="1371600"/>
            <a:ext cx="8735325" cy="2057400"/>
          </a:xfrm>
          <a:prstGeom prst="rect">
            <a:avLst/>
          </a:prstGeom>
          <a:solidFill>
            <a:srgbClr val="FFFFFF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buFontTx/>
              <a:buNone/>
            </a:pPr>
            <a:r>
              <a:rPr lang="en-GB" altLang="en-US" sz="12900">
                <a:solidFill>
                  <a:srgbClr val="009900"/>
                </a:solidFill>
                <a:latin typeface="Times New Roman" pitchFamily="18" charset="0"/>
                <a:sym typeface="Wingdings" pitchFamily="2" charset="2"/>
              </a:rPr>
              <a:t></a:t>
            </a:r>
          </a:p>
        </p:txBody>
      </p:sp>
      <p:sp>
        <p:nvSpPr>
          <p:cNvPr id="444421" name="Text Box 5"/>
          <p:cNvSpPr txBox="1">
            <a:spLocks noChangeArrowheads="1"/>
          </p:cNvSpPr>
          <p:nvPr/>
        </p:nvSpPr>
        <p:spPr bwMode="auto">
          <a:xfrm>
            <a:off x="2033060" y="3200401"/>
            <a:ext cx="7719589" cy="1532727"/>
          </a:xfrm>
          <a:prstGeom prst="rect">
            <a:avLst/>
          </a:prstGeom>
          <a:solidFill>
            <a:srgbClr val="FFFFFF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en-GB" altLang="en-US" sz="11700">
                <a:solidFill>
                  <a:srgbClr val="009900"/>
                </a:solidFill>
                <a:latin typeface="Times New Roman" pitchFamily="18" charset="0"/>
                <a:sym typeface="Wingdings" pitchFamily="2" charset="2"/>
              </a:rPr>
              <a:t></a:t>
            </a:r>
          </a:p>
        </p:txBody>
      </p:sp>
    </p:spTree>
    <p:extLst>
      <p:ext uri="{BB962C8B-B14F-4D97-AF65-F5344CB8AC3E}">
        <p14:creationId xmlns:p14="http://schemas.microsoft.com/office/powerpoint/2010/main" val="2611645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39589DFB-9D48-422D-8AF1-73975519F0D3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071A8BC0-FD1E-4970-ACDC-72BAF4CD0C4D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446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81001"/>
            <a:ext cx="10360501" cy="76944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en-GB" altLang="en-US" b="1" dirty="0"/>
              <a:t>The </a:t>
            </a:r>
            <a:r>
              <a:rPr lang="en-GB" altLang="en-US" b="1" dirty="0" err="1"/>
              <a:t>toString</a:t>
            </a:r>
            <a:r>
              <a:rPr lang="en-GB" altLang="en-US" b="1" dirty="0"/>
              <a:t>() Method   </a:t>
            </a:r>
            <a:r>
              <a:rPr lang="en-GB" altLang="en-US" sz="2800" b="1" dirty="0"/>
              <a:t>(1 of 4)</a:t>
            </a:r>
            <a:endParaRPr lang="en-GB" altLang="en-US" b="1" dirty="0"/>
          </a:p>
        </p:txBody>
      </p:sp>
      <p:sp>
        <p:nvSpPr>
          <p:cNvPr id="446467" name="Rectangle 3"/>
          <p:cNvSpPr>
            <a:spLocks noChangeArrowheads="1"/>
          </p:cNvSpPr>
          <p:nvPr/>
        </p:nvSpPr>
        <p:spPr bwMode="auto">
          <a:xfrm>
            <a:off x="1143001" y="1219200"/>
            <a:ext cx="9726957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dirty="0"/>
              <a:t>Consider this: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altLang="en-US" sz="2800" dirty="0">
                <a:latin typeface="Courier New" pitchFamily="49" charset="0"/>
              </a:rPr>
              <a:t>		</a:t>
            </a:r>
            <a:r>
              <a:rPr lang="en-GB" altLang="en-US" sz="2800" dirty="0"/>
              <a:t>Circle c = new Circle();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altLang="en-US" sz="2800" dirty="0"/>
              <a:t>		</a:t>
            </a:r>
            <a:r>
              <a:rPr lang="en-GB" altLang="en-US" sz="2800" dirty="0" err="1" smtClean="0"/>
              <a:t>Console.WriteLine</a:t>
            </a:r>
            <a:r>
              <a:rPr lang="en-GB" altLang="en-US" sz="2800" dirty="0" smtClean="0"/>
              <a:t>( </a:t>
            </a:r>
            <a:r>
              <a:rPr lang="en-GB" altLang="en-US" sz="2800" dirty="0"/>
              <a:t>c );</a:t>
            </a:r>
            <a:endParaRPr lang="en-GB" altLang="en-US" sz="2800" dirty="0">
              <a:latin typeface="Courier New" pitchFamily="49" charset="0"/>
            </a:endParaRPr>
          </a:p>
          <a:p>
            <a:pPr>
              <a:lnSpc>
                <a:spcPct val="100000"/>
              </a:lnSpc>
            </a:pPr>
            <a:r>
              <a:rPr lang="en-GB" altLang="en-US" dirty="0"/>
              <a:t>What would be the output?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</p:txBody>
      </p:sp>
      <p:sp>
        <p:nvSpPr>
          <p:cNvPr id="446468" name="Text Box 4"/>
          <p:cNvSpPr txBox="1">
            <a:spLocks noChangeArrowheads="1"/>
          </p:cNvSpPr>
          <p:nvPr/>
        </p:nvSpPr>
        <p:spPr bwMode="auto">
          <a:xfrm>
            <a:off x="6502295" y="3733801"/>
            <a:ext cx="4367662" cy="830997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imes New Roman" pitchFamily="18" charset="0"/>
              </a:rPr>
              <a:t>Something like this: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  <a:latin typeface="Times New Roman" pitchFamily="18" charset="0"/>
              </a:rPr>
              <a:t>ClassName#12345678</a:t>
            </a:r>
            <a:endParaRPr lang="en-GB" altLang="en-US" sz="2400" dirty="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446470" name="Text Box 6"/>
          <p:cNvSpPr txBox="1">
            <a:spLocks noChangeArrowheads="1"/>
          </p:cNvSpPr>
          <p:nvPr/>
        </p:nvSpPr>
        <p:spPr bwMode="auto">
          <a:xfrm>
            <a:off x="6502295" y="4724401"/>
            <a:ext cx="4367662" cy="1015663"/>
          </a:xfrm>
          <a:prstGeom prst="rect">
            <a:avLst/>
          </a:prstGeom>
          <a:solidFill>
            <a:srgbClr val="FFFF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buFontTx/>
              <a:buNone/>
            </a:pPr>
            <a:r>
              <a:rPr lang="en-GB" altLang="en-US" sz="6000" dirty="0"/>
              <a:t>Why ?</a:t>
            </a:r>
          </a:p>
        </p:txBody>
      </p:sp>
    </p:spTree>
    <p:extLst>
      <p:ext uri="{BB962C8B-B14F-4D97-AF65-F5344CB8AC3E}">
        <p14:creationId xmlns:p14="http://schemas.microsoft.com/office/powerpoint/2010/main" val="1330122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6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6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6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6468" grpId="0" animBg="1" autoUpdateAnimBg="0"/>
      <p:bldP spid="446470" grpId="0" animBg="1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7DECD64B-8DC3-4D86-B21F-201F51146223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E31F3AD0-A3C3-4611-ABA4-749A5A30CC8C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44749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381001"/>
            <a:ext cx="10360501" cy="76944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en-GB" altLang="en-US" b="1" dirty="0"/>
              <a:t>The </a:t>
            </a:r>
            <a:r>
              <a:rPr lang="en-GB" altLang="en-US" b="1" dirty="0" err="1"/>
              <a:t>toString</a:t>
            </a:r>
            <a:r>
              <a:rPr lang="en-GB" altLang="en-US" b="1" dirty="0"/>
              <a:t>() Method   </a:t>
            </a:r>
            <a:r>
              <a:rPr lang="en-GB" altLang="en-US" sz="2800" b="1" dirty="0"/>
              <a:t>(2 of 4)</a:t>
            </a:r>
            <a:endParaRPr lang="en-GB" altLang="en-US" b="1" dirty="0"/>
          </a:p>
        </p:txBody>
      </p:sp>
      <p:sp>
        <p:nvSpPr>
          <p:cNvPr id="447492" name="Rectangle 4"/>
          <p:cNvSpPr>
            <a:spLocks noChangeArrowheads="1"/>
          </p:cNvSpPr>
          <p:nvPr/>
        </p:nvSpPr>
        <p:spPr bwMode="auto">
          <a:xfrm>
            <a:off x="712604" y="1524000"/>
            <a:ext cx="10360501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77825" indent="-377825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854075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273175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92275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111375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68575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3025775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82975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940175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dirty="0"/>
              <a:t>Every object already has a </a:t>
            </a:r>
            <a:r>
              <a:rPr lang="en-GB" altLang="en-US" dirty="0" err="1">
                <a:solidFill>
                  <a:srgbClr val="CC3399"/>
                </a:solidFill>
              </a:rPr>
              <a:t>toString</a:t>
            </a:r>
            <a:r>
              <a:rPr lang="en-GB" altLang="en-US" dirty="0">
                <a:solidFill>
                  <a:srgbClr val="CC3399"/>
                </a:solidFill>
              </a:rPr>
              <a:t>()</a:t>
            </a:r>
            <a:r>
              <a:rPr lang="en-GB" altLang="en-US" dirty="0"/>
              <a:t> method (i.e. </a:t>
            </a:r>
            <a:r>
              <a:rPr lang="en-GB" altLang="en-US" smtClean="0"/>
              <a:t>c# </a:t>
            </a:r>
            <a:r>
              <a:rPr lang="en-GB" altLang="en-US" dirty="0"/>
              <a:t>adds one to any object that is constructed)</a:t>
            </a:r>
          </a:p>
        </p:txBody>
      </p:sp>
      <p:sp>
        <p:nvSpPr>
          <p:cNvPr id="447493" name="Rectangle 5"/>
          <p:cNvSpPr>
            <a:spLocks noChangeArrowheads="1"/>
          </p:cNvSpPr>
          <p:nvPr/>
        </p:nvSpPr>
        <p:spPr bwMode="auto">
          <a:xfrm>
            <a:off x="712604" y="3124201"/>
            <a:ext cx="1046207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77825" indent="-377825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68325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3200">
                <a:latin typeface="Arial" charset="0"/>
              </a:rPr>
              <a:t>This </a:t>
            </a:r>
            <a:r>
              <a:rPr lang="en-GB" altLang="en-US" sz="3200" b="1">
                <a:solidFill>
                  <a:srgbClr val="009900"/>
                </a:solidFill>
                <a:latin typeface="Arial" charset="0"/>
              </a:rPr>
              <a:t>default</a:t>
            </a:r>
            <a:r>
              <a:rPr lang="en-GB" altLang="en-US" sz="3200">
                <a:latin typeface="Arial" charset="0"/>
              </a:rPr>
              <a:t> toString() method returns a unique identifier for each object (think of it as a '</a:t>
            </a:r>
            <a:r>
              <a:rPr lang="en-GB" altLang="en-US" sz="3200">
                <a:solidFill>
                  <a:srgbClr val="CC3399"/>
                </a:solidFill>
                <a:latin typeface="Arial" charset="0"/>
              </a:rPr>
              <a:t>number plate</a:t>
            </a:r>
            <a:r>
              <a:rPr lang="en-GB" altLang="en-US" sz="3200">
                <a:latin typeface="Arial" charset="0"/>
              </a:rPr>
              <a:t>')</a:t>
            </a:r>
          </a:p>
        </p:txBody>
      </p:sp>
      <p:sp>
        <p:nvSpPr>
          <p:cNvPr id="447494" name="Rectangle 6"/>
          <p:cNvSpPr>
            <a:spLocks noChangeArrowheads="1"/>
          </p:cNvSpPr>
          <p:nvPr/>
        </p:nvSpPr>
        <p:spPr bwMode="auto">
          <a:xfrm>
            <a:off x="712604" y="4876800"/>
            <a:ext cx="104620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77825" indent="-377825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68325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sz="3200">
                <a:latin typeface="Arial" charset="0"/>
              </a:rPr>
              <a:t>Not particularly useful.   So what?</a:t>
            </a:r>
          </a:p>
        </p:txBody>
      </p:sp>
    </p:spTree>
    <p:extLst>
      <p:ext uri="{BB962C8B-B14F-4D97-AF65-F5344CB8AC3E}">
        <p14:creationId xmlns:p14="http://schemas.microsoft.com/office/powerpoint/2010/main" val="1129671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74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7493" grpId="0" build="p" autoUpdateAnimBg="0"/>
      <p:bldP spid="447494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11A48BFF-7D35-492D-88DB-96D025B1580E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7DAD7F53-AC41-4C65-906A-37FE26867798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4485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1"/>
            <a:ext cx="10360501" cy="76944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en-GB" altLang="en-US" b="1" dirty="0"/>
              <a:t>The </a:t>
            </a:r>
            <a:r>
              <a:rPr lang="en-GB" altLang="en-US" b="1" dirty="0" err="1"/>
              <a:t>toString</a:t>
            </a:r>
            <a:r>
              <a:rPr lang="en-GB" altLang="en-US" b="1" dirty="0"/>
              <a:t>() Method   </a:t>
            </a:r>
            <a:r>
              <a:rPr lang="en-GB" altLang="en-US" sz="2800" b="1" dirty="0"/>
              <a:t>(3 of 4)</a:t>
            </a:r>
          </a:p>
        </p:txBody>
      </p:sp>
      <p:sp>
        <p:nvSpPr>
          <p:cNvPr id="448515" name="Rectangle 3"/>
          <p:cNvSpPr>
            <a:spLocks noChangeArrowheads="1"/>
          </p:cNvSpPr>
          <p:nvPr/>
        </p:nvSpPr>
        <p:spPr bwMode="auto">
          <a:xfrm>
            <a:off x="814176" y="1524000"/>
            <a:ext cx="10665222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/>
              <a:t>The programmer can provide some meaning to the "number plate" by </a:t>
            </a:r>
            <a:r>
              <a:rPr lang="en-GB" altLang="en-US" b="1">
                <a:solidFill>
                  <a:srgbClr val="CC3399"/>
                </a:solidFill>
              </a:rPr>
              <a:t>overriding</a:t>
            </a:r>
            <a:r>
              <a:rPr lang="en-GB" altLang="en-US"/>
              <a:t> the default toString() method.</a:t>
            </a:r>
          </a:p>
        </p:txBody>
      </p:sp>
      <p:sp>
        <p:nvSpPr>
          <p:cNvPr id="448516" name="Rectangle 4"/>
          <p:cNvSpPr>
            <a:spLocks noChangeArrowheads="1"/>
          </p:cNvSpPr>
          <p:nvPr/>
        </p:nvSpPr>
        <p:spPr bwMode="auto">
          <a:xfrm>
            <a:off x="712604" y="3200400"/>
            <a:ext cx="10969943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/>
              <a:t>Overriding means to write it 'again' (i.e. it overwrites the existing default version) into the class code like this:</a:t>
            </a:r>
          </a:p>
        </p:txBody>
      </p:sp>
      <p:sp>
        <p:nvSpPr>
          <p:cNvPr id="448517" name="Text Box 5"/>
          <p:cNvSpPr txBox="1">
            <a:spLocks noChangeArrowheads="1"/>
          </p:cNvSpPr>
          <p:nvPr/>
        </p:nvSpPr>
        <p:spPr bwMode="auto">
          <a:xfrm>
            <a:off x="2572448" y="4491335"/>
            <a:ext cx="8735325" cy="923330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buFontTx/>
              <a:buNone/>
            </a:pPr>
            <a:r>
              <a:rPr lang="en-GB" altLang="en-US"/>
              <a:t>public String </a:t>
            </a:r>
            <a:r>
              <a:rPr lang="en-GB" altLang="en-US" b="1"/>
              <a:t>toString()</a:t>
            </a:r>
            <a:r>
              <a:rPr lang="en-GB" altLang="en-US"/>
              <a:t> {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altLang="en-US"/>
              <a:t>	return("This is a circle, radius: " +radius);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altLang="en-US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3381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8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48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8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8516" grpId="0" build="p" autoUpdateAnimBg="0"/>
      <p:bldP spid="448517" grpId="0" animBg="1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3387373" y="6572250"/>
            <a:ext cx="2539339" cy="457200"/>
          </a:xfrm>
          <a:prstGeom prst="rect">
            <a:avLst/>
          </a:prstGeom>
        </p:spPr>
        <p:txBody>
          <a:bodyPr/>
          <a:lstStyle/>
          <a:p>
            <a:fld id="{AD857EDA-BB67-4798-9911-48A4C5026860}" type="datetime1">
              <a:rPr lang="en-US" altLang="en-US"/>
              <a:pPr/>
              <a:t>7/28/2020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9651076" y="6572250"/>
            <a:ext cx="2370049" cy="457200"/>
          </a:xfrm>
          <a:prstGeom prst="rect">
            <a:avLst/>
          </a:prstGeom>
        </p:spPr>
        <p:txBody>
          <a:bodyPr/>
          <a:lstStyle/>
          <a:p>
            <a:fld id="{B77BD8F9-7B5E-400E-BDC1-DDA84414904F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4495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5751" y="609601"/>
            <a:ext cx="10360501" cy="76944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en-GB" altLang="en-US" b="1" dirty="0"/>
              <a:t>The </a:t>
            </a:r>
            <a:r>
              <a:rPr lang="en-GB" altLang="en-US" b="1" dirty="0" err="1"/>
              <a:t>toString</a:t>
            </a:r>
            <a:r>
              <a:rPr lang="en-GB" altLang="en-US" b="1" dirty="0"/>
              <a:t>() Method   </a:t>
            </a:r>
            <a:r>
              <a:rPr lang="en-GB" altLang="en-US" sz="2800" b="1" dirty="0"/>
              <a:t>(4 of 4)</a:t>
            </a:r>
          </a:p>
        </p:txBody>
      </p:sp>
      <p:sp>
        <p:nvSpPr>
          <p:cNvPr id="449540" name="Rectangle 4"/>
          <p:cNvSpPr>
            <a:spLocks noChangeArrowheads="1"/>
          </p:cNvSpPr>
          <p:nvPr/>
        </p:nvSpPr>
        <p:spPr bwMode="auto">
          <a:xfrm>
            <a:off x="990601" y="1752600"/>
            <a:ext cx="10184077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dirty="0"/>
              <a:t>The example again: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altLang="en-US" sz="2800" dirty="0">
                <a:latin typeface="Courier New" pitchFamily="49" charset="0"/>
              </a:rPr>
              <a:t>		</a:t>
            </a:r>
            <a:r>
              <a:rPr lang="en-GB" altLang="en-US" sz="2800" dirty="0"/>
              <a:t>Circle c = new Circle();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altLang="en-US" sz="2800" dirty="0"/>
              <a:t>		</a:t>
            </a:r>
            <a:r>
              <a:rPr lang="en-GB" altLang="en-US" sz="2800" dirty="0" err="1" smtClean="0"/>
              <a:t>Console.WriteLine</a:t>
            </a:r>
            <a:r>
              <a:rPr lang="en-GB" altLang="en-US" sz="2800" dirty="0" smtClean="0"/>
              <a:t>( </a:t>
            </a:r>
            <a:r>
              <a:rPr lang="en-GB" altLang="en-US" sz="2800" dirty="0"/>
              <a:t>c );</a:t>
            </a:r>
            <a:endParaRPr lang="en-GB" altLang="en-US" sz="2800" dirty="0">
              <a:latin typeface="Courier New" pitchFamily="49" charset="0"/>
            </a:endParaRPr>
          </a:p>
          <a:p>
            <a:pPr>
              <a:lnSpc>
                <a:spcPct val="100000"/>
              </a:lnSpc>
            </a:pPr>
            <a:r>
              <a:rPr lang="en-GB" altLang="en-US" dirty="0"/>
              <a:t>What would be the output now?</a:t>
            </a:r>
          </a:p>
          <a:p>
            <a:pPr>
              <a:lnSpc>
                <a:spcPct val="100000"/>
              </a:lnSpc>
            </a:pPr>
            <a:endParaRPr lang="en-GB" altLang="en-US" dirty="0"/>
          </a:p>
        </p:txBody>
      </p:sp>
      <p:sp>
        <p:nvSpPr>
          <p:cNvPr id="449541" name="Text Box 5"/>
          <p:cNvSpPr txBox="1">
            <a:spLocks noChangeArrowheads="1"/>
          </p:cNvSpPr>
          <p:nvPr/>
        </p:nvSpPr>
        <p:spPr bwMode="auto">
          <a:xfrm>
            <a:off x="4775545" y="4005064"/>
            <a:ext cx="6399133" cy="830997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buFontTx/>
              <a:buNone/>
            </a:pPr>
            <a:r>
              <a:rPr lang="en-GB" altLang="en-US" sz="2400" b="1">
                <a:solidFill>
                  <a:schemeClr val="bg1"/>
                </a:solidFill>
                <a:latin typeface="Times New Roman" pitchFamily="18" charset="0"/>
              </a:rPr>
              <a:t>Exactly this:</a:t>
            </a:r>
          </a:p>
          <a:p>
            <a:pPr>
              <a:lnSpc>
                <a:spcPct val="100000"/>
              </a:lnSpc>
              <a:buFontTx/>
              <a:buNone/>
            </a:pPr>
            <a:r>
              <a:rPr lang="en-GB" altLang="en-US" sz="2400" b="1">
                <a:solidFill>
                  <a:schemeClr val="bg1"/>
                </a:solidFill>
                <a:latin typeface="Times New Roman" pitchFamily="18" charset="0"/>
              </a:rPr>
              <a:t>	This is a circle, radius: 3.0</a:t>
            </a:r>
            <a:endParaRPr lang="en-GB" altLang="en-US" sz="2400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449543" name="Text Box 7"/>
          <p:cNvSpPr txBox="1">
            <a:spLocks noChangeArrowheads="1"/>
          </p:cNvSpPr>
          <p:nvPr/>
        </p:nvSpPr>
        <p:spPr bwMode="auto">
          <a:xfrm>
            <a:off x="1933072" y="5056773"/>
            <a:ext cx="1025892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en-GB" altLang="en-US" sz="2800" b="1" dirty="0"/>
              <a:t>The existing '</a:t>
            </a:r>
            <a:r>
              <a:rPr lang="en-GB" altLang="en-US" sz="2800" b="1" dirty="0" err="1"/>
              <a:t>toString</a:t>
            </a:r>
            <a:r>
              <a:rPr lang="en-GB" altLang="en-US" sz="2800" b="1" dirty="0"/>
              <a:t>' has been </a:t>
            </a:r>
            <a:r>
              <a:rPr lang="en-GB" altLang="en-US" sz="2800" b="1" dirty="0">
                <a:solidFill>
                  <a:srgbClr val="FF0000"/>
                </a:solidFill>
              </a:rPr>
              <a:t>overridden</a:t>
            </a:r>
          </a:p>
        </p:txBody>
      </p:sp>
    </p:spTree>
    <p:extLst>
      <p:ext uri="{BB962C8B-B14F-4D97-AF65-F5344CB8AC3E}">
        <p14:creationId xmlns:p14="http://schemas.microsoft.com/office/powerpoint/2010/main" val="4266033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9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9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9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9541" grpId="0" animBg="1" autoUpdateAnimBg="0"/>
      <p:bldP spid="449543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520701" y="1447799"/>
            <a:ext cx="11149013" cy="443198"/>
          </a:xfrm>
        </p:spPr>
        <p:txBody>
          <a:bodyPr/>
          <a:lstStyle/>
          <a:p>
            <a:r>
              <a:rPr lang="en-GB" dirty="0" smtClean="0"/>
              <a:t>Open Forum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57056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43</TotalTime>
  <Words>1207</Words>
  <Application>Microsoft Office PowerPoint</Application>
  <PresentationFormat>Widescreen</PresentationFormat>
  <Paragraphs>413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Courier New</vt:lpstr>
      <vt:lpstr>Myriad Pro</vt:lpstr>
      <vt:lpstr>Times New Roman</vt:lpstr>
      <vt:lpstr>Verdana</vt:lpstr>
      <vt:lpstr>Wingdings</vt:lpstr>
      <vt:lpstr>20140311PresentationUWTSDTemplate</vt:lpstr>
      <vt:lpstr>ACCC 4006</vt:lpstr>
      <vt:lpstr>Agenda</vt:lpstr>
      <vt:lpstr>Today Firstly</vt:lpstr>
      <vt:lpstr> Object Implementation (1 of 4)</vt:lpstr>
      <vt:lpstr>General Structure of “Blueprints”</vt:lpstr>
      <vt:lpstr>General Structure of “Blueprints”</vt:lpstr>
      <vt:lpstr>Switch.java “Blueprint”</vt:lpstr>
      <vt:lpstr>Today, Secondly</vt:lpstr>
      <vt:lpstr>A little Task    (time: 10 minutes)</vt:lpstr>
      <vt:lpstr>Solution</vt:lpstr>
      <vt:lpstr>Task Continued   (time: 5 minutes)</vt:lpstr>
      <vt:lpstr>Solution</vt:lpstr>
      <vt:lpstr>Building Safety   (time: 3 minutes)</vt:lpstr>
      <vt:lpstr>Today, Secondly</vt:lpstr>
      <vt:lpstr>The toString() Method   (1 of 4)</vt:lpstr>
      <vt:lpstr>The toString() Method   (2 of 4)</vt:lpstr>
      <vt:lpstr>The toString() Method   (3 of 4)</vt:lpstr>
      <vt:lpstr>The toString() Method   (4 of 4)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ACCC 4006</dc:title>
  <dc:creator>Paul Jenkins</dc:creator>
  <cp:lastModifiedBy>Paul Jenkins</cp:lastModifiedBy>
  <cp:revision>5</cp:revision>
  <cp:lastPrinted>2018-07-09T15:27:01Z</cp:lastPrinted>
  <dcterms:created xsi:type="dcterms:W3CDTF">2020-07-28T15:08:35Z</dcterms:created>
  <dcterms:modified xsi:type="dcterms:W3CDTF">2020-07-28T15:51:44Z</dcterms:modified>
</cp:coreProperties>
</file>