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1474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10/22/2017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22/10/2017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sv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../Student/Keyboard%20Practice.docx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../Student/Keyboard%20Practice.docx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../Student/Keyboard%20Practice.docx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../Student/Keyboard%20Practice.docx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../Student/Keyboard%20Practice.docx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../Student/Keyboard%20Practice.docx" TargetMode="Externa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36512" y="1094879"/>
            <a:ext cx="7992888" cy="1470025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dirty="0"/>
              <a:t>Digital Skills and Research Methods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1C96DE-C090-4E6B-AC0B-470FD4653840}"/>
              </a:ext>
            </a:extLst>
          </p:cNvPr>
          <p:cNvSpPr txBox="1"/>
          <p:nvPr/>
        </p:nvSpPr>
        <p:spPr>
          <a:xfrm>
            <a:off x="4572000" y="3380799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dirty="0"/>
              <a:t>Tutors:  </a:t>
            </a:r>
            <a:r>
              <a:rPr lang="en-GB" dirty="0" err="1"/>
              <a:t>Anly</a:t>
            </a:r>
            <a:r>
              <a:rPr lang="en-GB" dirty="0"/>
              <a:t> </a:t>
            </a:r>
            <a:r>
              <a:rPr lang="en-GB" dirty="0" err="1"/>
              <a:t>Chandramohan</a:t>
            </a:r>
            <a:endParaRPr lang="en-GB" dirty="0"/>
          </a:p>
          <a:p>
            <a:pPr>
              <a:defRPr/>
            </a:pPr>
            <a:r>
              <a:rPr lang="en-GB" dirty="0"/>
              <a:t>             </a:t>
            </a:r>
            <a:r>
              <a:rPr lang="en-GB" dirty="0" err="1"/>
              <a:t>Renuga</a:t>
            </a:r>
            <a:r>
              <a:rPr lang="en-GB" dirty="0"/>
              <a:t> Jayakumar</a:t>
            </a:r>
          </a:p>
          <a:p>
            <a:pPr>
              <a:defRPr/>
            </a:pPr>
            <a:r>
              <a:rPr lang="en-GB" dirty="0"/>
              <a:t>             </a:t>
            </a:r>
            <a:r>
              <a:rPr lang="en-GB" dirty="0" err="1"/>
              <a:t>Ze</a:t>
            </a:r>
            <a:r>
              <a:rPr lang="en-GB" dirty="0"/>
              <a:t> Zook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r>
              <a:rPr lang="en-US" altLang="en-US" dirty="0"/>
              <a:t>To differentiate files and folders</a:t>
            </a:r>
          </a:p>
          <a:p>
            <a:pPr>
              <a:spcBef>
                <a:spcPct val="0"/>
              </a:spcBef>
            </a:pPr>
            <a:r>
              <a:rPr lang="en-US" altLang="en-US" dirty="0"/>
              <a:t>To identify different file types.</a:t>
            </a:r>
          </a:p>
          <a:p>
            <a:pPr>
              <a:spcBef>
                <a:spcPct val="0"/>
              </a:spcBef>
            </a:pPr>
            <a:r>
              <a:rPr lang="en-US" altLang="en-US" dirty="0"/>
              <a:t>To create a folder</a:t>
            </a:r>
          </a:p>
          <a:p>
            <a:pPr>
              <a:spcBef>
                <a:spcPct val="0"/>
              </a:spcBef>
            </a:pPr>
            <a:r>
              <a:rPr lang="en-US" altLang="en-US" dirty="0"/>
              <a:t>To rename file and folder names.</a:t>
            </a:r>
          </a:p>
          <a:p>
            <a:pPr>
              <a:spcBef>
                <a:spcPct val="0"/>
              </a:spcBef>
            </a:pPr>
            <a:r>
              <a:rPr lang="en-US" altLang="en-US" dirty="0"/>
              <a:t>To apply cut, copy and paste operations</a:t>
            </a:r>
          </a:p>
          <a:p>
            <a:pPr>
              <a:spcBef>
                <a:spcPct val="0"/>
              </a:spcBef>
            </a:pPr>
            <a:r>
              <a:rPr lang="en-US" altLang="en-US" dirty="0"/>
              <a:t>How to drag and drop files and folders.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BTOPuser\AppData\Local\Microsoft\Windows\Temporary Internet Files\Content.IE5\5F45FOGE\MP900422117[1].jpg">
            <a:extLst>
              <a:ext uri="{FF2B5EF4-FFF2-40B4-BE49-F238E27FC236}">
                <a16:creationId xmlns:a16="http://schemas.microsoft.com/office/drawing/2014/main" id="{BD7DB746-FB7F-4305-859D-05C6241680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8" y="116632"/>
            <a:ext cx="4735512" cy="5544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">
            <a:extLst>
              <a:ext uri="{FF2B5EF4-FFF2-40B4-BE49-F238E27FC236}">
                <a16:creationId xmlns:a16="http://schemas.microsoft.com/office/drawing/2014/main" id="{202D07BF-2104-4BF4-897E-5736DF56EA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0" y="115302"/>
            <a:ext cx="4079875" cy="21472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2">
            <a:extLst>
              <a:ext uri="{FF2B5EF4-FFF2-40B4-BE49-F238E27FC236}">
                <a16:creationId xmlns:a16="http://schemas.microsoft.com/office/drawing/2014/main" id="{59F002B8-A83A-4020-BE23-BA790CEE2B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46650" y="3200400"/>
            <a:ext cx="40782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 dirty="0"/>
              <a:t>Which type of storage you would prefer?</a:t>
            </a:r>
          </a:p>
        </p:txBody>
      </p:sp>
    </p:spTree>
    <p:extLst>
      <p:ext uri="{BB962C8B-B14F-4D97-AF65-F5344CB8AC3E}">
        <p14:creationId xmlns:p14="http://schemas.microsoft.com/office/powerpoint/2010/main" val="1372775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DFED8-87F2-4A1A-8309-AB5E5732F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B0703-1AB0-4631-B078-4A05C215DE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176264"/>
            <a:ext cx="8229600" cy="2692896"/>
          </a:xfrm>
        </p:spPr>
        <p:txBody>
          <a:bodyPr/>
          <a:lstStyle/>
          <a:p>
            <a:pPr marL="0" indent="0" algn="just">
              <a:buNone/>
            </a:pPr>
            <a:r>
              <a:rPr lang="en-US" altLang="en-US" dirty="0"/>
              <a:t>If your files are not organized, in a way that makes sense to you, retrieving files could end up being a difficult task indeed.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38661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62F45-E259-4C21-9CBB-A7F287F38E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Files and Folders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507188-3480-456E-87FB-F4106E5E6B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>
              <a:spcAft>
                <a:spcPts val="1200"/>
              </a:spcAft>
              <a:defRPr/>
            </a:pPr>
            <a:r>
              <a:rPr lang="en-GB" dirty="0">
                <a:solidFill>
                  <a:schemeClr val="tx2">
                    <a:lumMod val="90000"/>
                  </a:schemeClr>
                </a:solidFill>
              </a:rPr>
              <a:t>Everything stored on a computer is a file of some kind:</a:t>
            </a:r>
          </a:p>
          <a:p>
            <a:pPr algn="just">
              <a:spcAft>
                <a:spcPts val="1200"/>
              </a:spcAft>
              <a:defRPr/>
            </a:pPr>
            <a:r>
              <a:rPr lang="en-GB" dirty="0">
                <a:solidFill>
                  <a:schemeClr val="tx2">
                    <a:lumMod val="90000"/>
                  </a:schemeClr>
                </a:solidFill>
              </a:rPr>
              <a:t>Text from a word processing application is saved as  a document file</a:t>
            </a:r>
          </a:p>
          <a:p>
            <a:pPr algn="just">
              <a:defRPr/>
            </a:pPr>
            <a:r>
              <a:rPr lang="en-GB" dirty="0">
                <a:solidFill>
                  <a:schemeClr val="tx2">
                    <a:lumMod val="90000"/>
                  </a:schemeClr>
                </a:solidFill>
              </a:rPr>
              <a:t>An imported photograph from a digital camera is saved as an image file</a:t>
            </a:r>
          </a:p>
          <a:p>
            <a:pPr algn="just">
              <a:defRPr/>
            </a:pPr>
            <a:endParaRPr lang="en-GB" dirty="0">
              <a:solidFill>
                <a:schemeClr val="tx2">
                  <a:lumMod val="90000"/>
                </a:schemeClr>
              </a:solidFill>
            </a:endParaRPr>
          </a:p>
          <a:p>
            <a:pPr algn="just">
              <a:defRPr/>
            </a:pPr>
            <a:r>
              <a:rPr lang="en-GB" dirty="0">
                <a:solidFill>
                  <a:schemeClr val="tx2">
                    <a:lumMod val="90000"/>
                  </a:schemeClr>
                </a:solidFill>
              </a:rPr>
              <a:t>These files can be grouped into folders to help keep them organised -  like a filing cabinet</a:t>
            </a:r>
            <a:r>
              <a:rPr lang="en-GB" dirty="0"/>
              <a:t>.</a:t>
            </a:r>
          </a:p>
          <a:p>
            <a:pPr algn="just"/>
            <a:endParaRPr lang="en-GB" dirty="0"/>
          </a:p>
        </p:txBody>
      </p:sp>
      <p:pic>
        <p:nvPicPr>
          <p:cNvPr id="4" name="Picture 2" descr="C:\Users\William Hall\AppData\Local\Microsoft\Windows\Temporary Internet Files\Content.IE5\42LCGXLC\MC900432606[1].png">
            <a:extLst>
              <a:ext uri="{FF2B5EF4-FFF2-40B4-BE49-F238E27FC236}">
                <a16:creationId xmlns:a16="http://schemas.microsoft.com/office/drawing/2014/main" id="{9B329964-031B-4FCA-94C6-1B13CE0A31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26910">
            <a:off x="6868843" y="52560"/>
            <a:ext cx="1828800" cy="16737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292932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DDE14-839F-4968-AAAA-D3848F40D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74861"/>
          </a:xfrm>
        </p:spPr>
        <p:txBody>
          <a:bodyPr>
            <a:normAutofit fontScale="90000"/>
          </a:bodyPr>
          <a:lstStyle/>
          <a:p>
            <a:r>
              <a:rPr lang="en-GB" dirty="0"/>
              <a:t>Messy vs Organised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698E6727-4AE9-44B9-AB75-767DA6384C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74" t="17195" r="60941" b="30562"/>
          <a:stretch>
            <a:fillRect/>
          </a:stretch>
        </p:blipFill>
        <p:spPr bwMode="auto">
          <a:xfrm>
            <a:off x="323528" y="908720"/>
            <a:ext cx="4154488" cy="4676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>
            <a:extLst>
              <a:ext uri="{FF2B5EF4-FFF2-40B4-BE49-F238E27FC236}">
                <a16:creationId xmlns:a16="http://schemas.microsoft.com/office/drawing/2014/main" id="{0AA26C7E-17CD-4247-A3CC-C7738E6791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68" t="15663" r="80348" b="34335"/>
          <a:stretch>
            <a:fillRect/>
          </a:stretch>
        </p:blipFill>
        <p:spPr bwMode="auto">
          <a:xfrm>
            <a:off x="4909816" y="908720"/>
            <a:ext cx="3887787" cy="4676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26079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DAE28-C4FB-4CB0-8CE4-C8794C588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dirty="0"/>
              <a:t>Files and Folder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5333C7-86D0-4570-A352-DCF8E59DB3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980927"/>
          </a:xfrm>
        </p:spPr>
        <p:txBody>
          <a:bodyPr/>
          <a:lstStyle/>
          <a:p>
            <a:pPr>
              <a:spcAft>
                <a:spcPts val="2400"/>
              </a:spcAft>
              <a:defRPr/>
            </a:pPr>
            <a:r>
              <a:rPr lang="en-GB" dirty="0">
                <a:solidFill>
                  <a:schemeClr val="tx2">
                    <a:lumMod val="90000"/>
                  </a:schemeClr>
                </a:solidFill>
              </a:rPr>
              <a:t>Folders can contain other folders – known as subfolders.</a:t>
            </a:r>
          </a:p>
          <a:p>
            <a:pPr>
              <a:spcAft>
                <a:spcPts val="2400"/>
              </a:spcAft>
              <a:defRPr/>
            </a:pPr>
            <a:r>
              <a:rPr lang="en-GB" dirty="0">
                <a:solidFill>
                  <a:schemeClr val="tx2">
                    <a:lumMod val="90000"/>
                  </a:schemeClr>
                </a:solidFill>
              </a:rPr>
              <a:t>Whenever you save a file, you are asked which folder you want to save your file in.</a:t>
            </a:r>
          </a:p>
          <a:p>
            <a:endParaRPr lang="en-GB" dirty="0"/>
          </a:p>
        </p:txBody>
      </p:sp>
      <p:pic>
        <p:nvPicPr>
          <p:cNvPr id="4" name="Picture 2" descr="C:\Users\William Hall\AppData\Local\Microsoft\Windows\Temporary Internet Files\Content.IE5\42LCGXLC\MC900433853[1].png">
            <a:extLst>
              <a:ext uri="{FF2B5EF4-FFF2-40B4-BE49-F238E27FC236}">
                <a16:creationId xmlns:a16="http://schemas.microsoft.com/office/drawing/2014/main" id="{BF00719E-23FE-46C5-B871-989001E710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94795">
            <a:off x="5331761" y="4009914"/>
            <a:ext cx="1470025" cy="147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Graphic 6" descr="Document">
            <a:extLst>
              <a:ext uri="{FF2B5EF4-FFF2-40B4-BE49-F238E27FC236}">
                <a16:creationId xmlns:a16="http://schemas.microsoft.com/office/drawing/2014/main" id="{B980543A-1ADA-4AFD-80C0-8FDC5D68FF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525452" y="4343399"/>
            <a:ext cx="914400" cy="9144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73A547F-AF06-478F-853D-BEFE216EC927}"/>
              </a:ext>
            </a:extLst>
          </p:cNvPr>
          <p:cNvSpPr txBox="1"/>
          <p:nvPr/>
        </p:nvSpPr>
        <p:spPr>
          <a:xfrm>
            <a:off x="2699792" y="5244615"/>
            <a:ext cx="11104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File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6DB667A-9239-4A18-B278-EC546D1C51A4}"/>
              </a:ext>
            </a:extLst>
          </p:cNvPr>
          <p:cNvSpPr txBox="1"/>
          <p:nvPr/>
        </p:nvSpPr>
        <p:spPr>
          <a:xfrm>
            <a:off x="5652120" y="5267668"/>
            <a:ext cx="11104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Folder</a:t>
            </a:r>
          </a:p>
        </p:txBody>
      </p:sp>
    </p:spTree>
    <p:extLst>
      <p:ext uri="{BB962C8B-B14F-4D97-AF65-F5344CB8AC3E}">
        <p14:creationId xmlns:p14="http://schemas.microsoft.com/office/powerpoint/2010/main" val="6954305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5">
            <a:extLst>
              <a:ext uri="{FF2B5EF4-FFF2-40B4-BE49-F238E27FC236}">
                <a16:creationId xmlns:a16="http://schemas.microsoft.com/office/drawing/2014/main" id="{497EF62E-0E11-45E2-BDCA-FE7BECCE6C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7700" y="260648"/>
            <a:ext cx="7848600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en-US" altLang="en-US" sz="4400" dirty="0">
                <a:latin typeface="+mj-lt"/>
                <a:ea typeface="+mj-ea"/>
                <a:cs typeface="+mj-cs"/>
              </a:rPr>
              <a:t>My Documents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1CDEFC2-EF0A-4989-B99D-3F6E2D9903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" y="1449686"/>
            <a:ext cx="8001000" cy="2554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 eaLnBrk="1" hangingPunct="1">
              <a:spcBef>
                <a:spcPct val="0"/>
              </a:spcBef>
              <a:buFontTx/>
              <a:buNone/>
            </a:pPr>
            <a:r>
              <a:rPr lang="en-US" altLang="en-US" dirty="0"/>
              <a:t>One of the default locations in which the computer saves your files is called “My Documents.” This can be located on your computer’s hard drive and/or on a server on your network.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1DD35B-B7C0-4AF7-89C2-E876AD1879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773620"/>
            <a:ext cx="2198687" cy="166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286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5">
            <a:extLst>
              <a:ext uri="{FF2B5EF4-FFF2-40B4-BE49-F238E27FC236}">
                <a16:creationId xmlns:a16="http://schemas.microsoft.com/office/drawing/2014/main" id="{96272A55-A364-4D2E-9C1C-31D7B35331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7700" y="404664"/>
            <a:ext cx="7848600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en-US" altLang="en-US" sz="4400" dirty="0">
                <a:latin typeface="+mj-lt"/>
                <a:ea typeface="+mj-ea"/>
                <a:cs typeface="+mj-cs"/>
              </a:rPr>
              <a:t>My Documents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ECED65C-88D0-40AC-BC3B-996C391831B4}"/>
              </a:ext>
            </a:extLst>
          </p:cNvPr>
          <p:cNvSpPr/>
          <p:nvPr/>
        </p:nvSpPr>
        <p:spPr>
          <a:xfrm>
            <a:off x="533400" y="1268760"/>
            <a:ext cx="8001000" cy="2554288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latin typeface="+mn-lt"/>
                <a:cs typeface="+mn-cs"/>
              </a:rPr>
              <a:t>If you don’t “tell” the computer to do otherwise, it will save your:</a:t>
            </a:r>
          </a:p>
          <a:p>
            <a:pPr marL="457200" indent="-457200" algn="just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3200" dirty="0">
                <a:latin typeface="+mn-lt"/>
                <a:cs typeface="+mn-cs"/>
              </a:rPr>
              <a:t>music files to the </a:t>
            </a:r>
            <a:r>
              <a:rPr lang="en-US" sz="3200" b="1" dirty="0">
                <a:solidFill>
                  <a:schemeClr val="accent5">
                    <a:lumMod val="50000"/>
                  </a:schemeClr>
                </a:solidFill>
                <a:latin typeface="+mn-lt"/>
                <a:cs typeface="+mn-cs"/>
              </a:rPr>
              <a:t>My Music </a:t>
            </a:r>
            <a:r>
              <a:rPr lang="en-US" sz="3200" dirty="0">
                <a:latin typeface="+mn-lt"/>
                <a:cs typeface="+mn-cs"/>
              </a:rPr>
              <a:t>folder</a:t>
            </a:r>
          </a:p>
          <a:p>
            <a:pPr marL="457200" indent="-457200" algn="just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3200" dirty="0">
                <a:latin typeface="+mn-lt"/>
                <a:cs typeface="+mn-cs"/>
              </a:rPr>
              <a:t>pictures to the </a:t>
            </a:r>
            <a:r>
              <a:rPr lang="en-US" sz="3200" b="1" dirty="0">
                <a:solidFill>
                  <a:schemeClr val="accent5">
                    <a:lumMod val="50000"/>
                  </a:schemeClr>
                </a:solidFill>
              </a:rPr>
              <a:t>My Pictures </a:t>
            </a:r>
            <a:r>
              <a:rPr lang="en-US" sz="3200" dirty="0">
                <a:latin typeface="+mn-lt"/>
                <a:cs typeface="+mn-cs"/>
              </a:rPr>
              <a:t>folder</a:t>
            </a:r>
          </a:p>
          <a:p>
            <a:pPr marL="457200" indent="-457200" algn="just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3200" dirty="0">
                <a:latin typeface="+mn-lt"/>
                <a:cs typeface="+mn-cs"/>
              </a:rPr>
              <a:t>videos to the </a:t>
            </a:r>
            <a:r>
              <a:rPr lang="en-US" sz="3200" b="1" dirty="0">
                <a:solidFill>
                  <a:schemeClr val="accent5">
                    <a:lumMod val="50000"/>
                  </a:schemeClr>
                </a:solidFill>
              </a:rPr>
              <a:t>My Video </a:t>
            </a:r>
            <a:r>
              <a:rPr lang="en-US" sz="3200" dirty="0">
                <a:latin typeface="+mn-lt"/>
                <a:cs typeface="+mn-cs"/>
              </a:rPr>
              <a:t>folders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091118D-5429-43B4-B962-8BAD630F73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945695"/>
            <a:ext cx="4267200" cy="15026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7033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5">
            <a:extLst>
              <a:ext uri="{FF2B5EF4-FFF2-40B4-BE49-F238E27FC236}">
                <a16:creationId xmlns:a16="http://schemas.microsoft.com/office/drawing/2014/main" id="{989D4BCA-DB53-4B8A-90DE-FF92504C69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7700" y="548680"/>
            <a:ext cx="7848600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en-US" altLang="en-US" sz="4400" dirty="0">
                <a:latin typeface="+mj-lt"/>
                <a:ea typeface="+mj-ea"/>
                <a:cs typeface="+mj-cs"/>
              </a:rPr>
              <a:t>How to Manage Files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42117B8-AD52-47F0-8309-F0398B9FB9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" y="1920280"/>
            <a:ext cx="8001000" cy="206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 eaLnBrk="1" hangingPunct="1">
              <a:spcBef>
                <a:spcPct val="0"/>
              </a:spcBef>
              <a:buFontTx/>
              <a:buNone/>
            </a:pPr>
            <a:r>
              <a:rPr lang="en-US" altLang="en-US" dirty="0"/>
              <a:t>Organizing files and saving them to a computer or external storage device is very similar to how we used to set up filing systems in a filing cabinet.</a:t>
            </a:r>
          </a:p>
        </p:txBody>
      </p:sp>
    </p:spTree>
    <p:extLst>
      <p:ext uri="{BB962C8B-B14F-4D97-AF65-F5344CB8AC3E}">
        <p14:creationId xmlns:p14="http://schemas.microsoft.com/office/powerpoint/2010/main" val="1844352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06E5A372-A6CB-4877-8DCE-D4BB5902C2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8640"/>
            <a:ext cx="9144000" cy="9669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C05713C3-FAF2-48A7-9568-491FBD5018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1166101"/>
            <a:ext cx="8991600" cy="45257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468771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5">
            <a:hlinkClick r:id="rId2" action="ppaction://hlinkfile"/>
            <a:extLst>
              <a:ext uri="{FF2B5EF4-FFF2-40B4-BE49-F238E27FC236}">
                <a16:creationId xmlns:a16="http://schemas.microsoft.com/office/drawing/2014/main" id="{943CFA68-37F3-4471-8DD8-9FFC6D5FAF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504" y="-27384"/>
            <a:ext cx="5832647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lang="en-US" altLang="en-US" sz="3600" dirty="0">
                <a:latin typeface="+mj-lt"/>
                <a:ea typeface="+mj-ea"/>
                <a:cs typeface="+mj-cs"/>
              </a:rPr>
              <a:t>Type the desired name</a:t>
            </a:r>
          </a:p>
          <a:p>
            <a:pPr>
              <a:spcBef>
                <a:spcPct val="0"/>
              </a:spcBef>
              <a:buNone/>
            </a:pPr>
            <a:r>
              <a:rPr lang="en-US" altLang="en-US" sz="3600" dirty="0">
                <a:latin typeface="+mj-lt"/>
                <a:ea typeface="+mj-ea"/>
                <a:cs typeface="+mj-cs"/>
              </a:rPr>
              <a:t>For your folder 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26DE6BDA-4BA1-41A4-A158-B5CB3CEA18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172945"/>
            <a:ext cx="7315200" cy="4405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9FA15A13-2AD0-4655-AEC8-998AF6E335AC}"/>
              </a:ext>
            </a:extLst>
          </p:cNvPr>
          <p:cNvCxnSpPr/>
          <p:nvPr/>
        </p:nvCxnSpPr>
        <p:spPr>
          <a:xfrm>
            <a:off x="827584" y="1124744"/>
            <a:ext cx="2808312" cy="39604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82572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hlinkClick r:id="rId2" action="ppaction://hlinkfile"/>
            <a:extLst>
              <a:ext uri="{FF2B5EF4-FFF2-40B4-BE49-F238E27FC236}">
                <a16:creationId xmlns:a16="http://schemas.microsoft.com/office/drawing/2014/main" id="{9B9D78C0-145E-4B9D-8801-71F7CCA0BA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536" y="965585"/>
            <a:ext cx="4340225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 eaLnBrk="1" hangingPunct="1">
              <a:spcBef>
                <a:spcPct val="0"/>
              </a:spcBef>
              <a:buFontTx/>
              <a:buNone/>
            </a:pPr>
            <a:r>
              <a:rPr lang="en-US" altLang="en-US" sz="4000" dirty="0">
                <a:latin typeface="+mj-lt"/>
              </a:rPr>
              <a:t>Right Mouse Click on any empty space on your desktop to get this pop up menu.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7D27E06-C85D-438E-BB5B-F46CB62FFC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5761" y="952401"/>
            <a:ext cx="3638550" cy="424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633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hlinkClick r:id="rId2" action="ppaction://hlinkfile"/>
            <a:extLst>
              <a:ext uri="{FF2B5EF4-FFF2-40B4-BE49-F238E27FC236}">
                <a16:creationId xmlns:a16="http://schemas.microsoft.com/office/drawing/2014/main" id="{50A733C5-AED3-415C-98D4-47DD25D3BF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9275" y="1797050"/>
            <a:ext cx="3662685" cy="3170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4000" dirty="0">
                <a:latin typeface="+mj-lt"/>
              </a:rPr>
              <a:t>Click the New option to get the side bar menu pictured at the right.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5719C8E-F348-4025-B636-8D7867BDD2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3413" y="1268760"/>
            <a:ext cx="4376737" cy="426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49544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hlinkClick r:id="rId2" action="ppaction://hlinkfile"/>
            <a:extLst>
              <a:ext uri="{FF2B5EF4-FFF2-40B4-BE49-F238E27FC236}">
                <a16:creationId xmlns:a16="http://schemas.microsoft.com/office/drawing/2014/main" id="{B6C0FCC5-5F1E-47CB-8127-7BCB38A75C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3383" y="1916832"/>
            <a:ext cx="389413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4000" dirty="0">
                <a:latin typeface="+mj-lt"/>
              </a:rPr>
              <a:t>Click the Folder Option.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18D6A3-49AF-400D-8A90-09E82B76AF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749151"/>
            <a:ext cx="4376737" cy="426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4706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hlinkClick r:id="rId2" action="ppaction://hlinkfile"/>
            <a:extLst>
              <a:ext uri="{FF2B5EF4-FFF2-40B4-BE49-F238E27FC236}">
                <a16:creationId xmlns:a16="http://schemas.microsoft.com/office/drawing/2014/main" id="{64BACB1A-3E1A-4D89-95AC-2F9656696D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7544" y="980728"/>
            <a:ext cx="4937125" cy="3786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 eaLnBrk="1" hangingPunct="1">
              <a:spcBef>
                <a:spcPct val="0"/>
              </a:spcBef>
              <a:buFontTx/>
              <a:buNone/>
            </a:pPr>
            <a:r>
              <a:rPr lang="en-US" altLang="en-US" sz="4000" dirty="0">
                <a:latin typeface="+mj-lt"/>
              </a:rPr>
              <a:t>A new yellow folder will appear on your desktop.</a:t>
            </a:r>
          </a:p>
          <a:p>
            <a:pPr algn="just" eaLnBrk="1" hangingPunct="1">
              <a:spcBef>
                <a:spcPct val="0"/>
              </a:spcBef>
              <a:buFontTx/>
              <a:buNone/>
            </a:pPr>
            <a:r>
              <a:rPr lang="en-US" altLang="en-US" sz="4000" dirty="0">
                <a:latin typeface="+mj-lt"/>
              </a:rPr>
              <a:t>Type your name in place of the words new folder.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9168125-59A4-47D2-AB1C-F1B72E4FDA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4094" y="402878"/>
            <a:ext cx="2201863" cy="233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id="{633D14EC-52DA-4E07-A875-0B2F9FBBB6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7607" y="2952403"/>
            <a:ext cx="1892300" cy="200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98999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hlinkClick r:id="rId2" action="ppaction://hlinkfile"/>
            <a:extLst>
              <a:ext uri="{FF2B5EF4-FFF2-40B4-BE49-F238E27FC236}">
                <a16:creationId xmlns:a16="http://schemas.microsoft.com/office/drawing/2014/main" id="{38171DAC-820A-43D5-BBF8-A06F8B9E07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6575" y="1052736"/>
            <a:ext cx="3121025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 eaLnBrk="1" hangingPunct="1">
              <a:spcBef>
                <a:spcPct val="0"/>
              </a:spcBef>
              <a:buFontTx/>
              <a:buNone/>
            </a:pPr>
            <a:r>
              <a:rPr lang="en-US" altLang="en-US" sz="4000" dirty="0">
                <a:latin typeface="+mj-lt"/>
              </a:rPr>
              <a:t>Double Click the folder with your name on it to open it.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14D5124-E089-44DA-B6A1-0D7B226DCC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2063" y="1052736"/>
            <a:ext cx="5241925" cy="379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6084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612DB-1897-4239-8A9C-2D921FE42FE9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70609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dirty="0"/>
              <a:t>Rename a folder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F2F1F0-ECE5-4228-8DA7-F80A4A8BDC47}"/>
              </a:ext>
            </a:extLst>
          </p:cNvPr>
          <p:cNvSpPr txBox="1">
            <a:spLocks/>
          </p:cNvSpPr>
          <p:nvPr/>
        </p:nvSpPr>
        <p:spPr>
          <a:xfrm>
            <a:off x="323528" y="1358158"/>
            <a:ext cx="3456384" cy="351100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altLang="en-US" sz="2800" dirty="0"/>
              <a:t>Click the file or folder, </a:t>
            </a:r>
            <a:r>
              <a:rPr lang="en-GB" altLang="en-US" sz="2800" b="1" dirty="0"/>
              <a:t>wait</a:t>
            </a:r>
            <a:r>
              <a:rPr lang="en-GB" altLang="en-US" sz="2800" dirty="0"/>
              <a:t> </a:t>
            </a:r>
            <a:r>
              <a:rPr lang="en-GB" altLang="en-US" sz="2800" b="1" dirty="0"/>
              <a:t>about one second</a:t>
            </a:r>
            <a:r>
              <a:rPr lang="en-GB" altLang="en-US" sz="2800" dirty="0"/>
              <a:t>, and click again. An editable text field will appear. Type your desired file name.</a:t>
            </a:r>
          </a:p>
          <a:p>
            <a:pPr algn="just"/>
            <a:endParaRPr lang="en-GB" altLang="en-US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12FA58-C9B3-4183-99C1-953C65343B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115864"/>
            <a:ext cx="5254758" cy="3897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7088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548F885F-FBC9-4FA4-BDC3-7C20F55213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00" y="533400"/>
            <a:ext cx="6578600" cy="4643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B598FF6-C6F6-41FF-98CF-06DF2CEDA9C8}"/>
              </a:ext>
            </a:extLst>
          </p:cNvPr>
          <p:cNvSpPr txBox="1"/>
          <p:nvPr/>
        </p:nvSpPr>
        <p:spPr>
          <a:xfrm>
            <a:off x="3563888" y="4797152"/>
            <a:ext cx="4608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Right click on the folder and select rename from the pop-up menu</a:t>
            </a:r>
          </a:p>
        </p:txBody>
      </p:sp>
    </p:spTree>
    <p:extLst>
      <p:ext uri="{BB962C8B-B14F-4D97-AF65-F5344CB8AC3E}">
        <p14:creationId xmlns:p14="http://schemas.microsoft.com/office/powerpoint/2010/main" val="14913423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6E793-58DD-4C5E-8AB8-7AD2501343D5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85010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dirty="0"/>
              <a:t>Selecting Multiple Files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00317-7F53-4446-8E66-21EB0B34DEA5}"/>
              </a:ext>
            </a:extLst>
          </p:cNvPr>
          <p:cNvSpPr txBox="1">
            <a:spLocks/>
          </p:cNvSpPr>
          <p:nvPr/>
        </p:nvSpPr>
        <p:spPr>
          <a:xfrm>
            <a:off x="457200" y="1268760"/>
            <a:ext cx="8229600" cy="316835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altLang="en-US" sz="2800" dirty="0"/>
              <a:t>If you're viewing your files as icons, you can</a:t>
            </a:r>
            <a:r>
              <a:rPr lang="en-GB" altLang="en-US" sz="2800" b="1" dirty="0"/>
              <a:t> click and drag the mouse to draw a box</a:t>
            </a:r>
            <a:r>
              <a:rPr lang="en-GB" altLang="en-US" sz="2800" dirty="0"/>
              <a:t> around the files you want to select. When you're done, release the mouse; the files will be selected. You can now move, copy, or delete all of these files at the same time.</a:t>
            </a:r>
          </a:p>
          <a:p>
            <a:pPr algn="just"/>
            <a:endParaRPr lang="en-GB" altLang="en-US" sz="2800" dirty="0"/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E15E158A-298D-492A-8A44-9F5F0DB1D6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142421"/>
            <a:ext cx="6400800" cy="140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89295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FD274B63-690F-49C8-A8D2-5AEB26ED7C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58813" y="1801540"/>
            <a:ext cx="7607300" cy="3810000"/>
          </a:xfrm>
          <a:prstGeom prst="rect">
            <a:avLst/>
          </a:prstGeom>
        </p:spPr>
      </p:pic>
      <p:sp>
        <p:nvSpPr>
          <p:cNvPr id="3" name="Rectangle 3">
            <a:extLst>
              <a:ext uri="{FF2B5EF4-FFF2-40B4-BE49-F238E27FC236}">
                <a16:creationId xmlns:a16="http://schemas.microsoft.com/office/drawing/2014/main" id="{18153F7B-A1C2-4450-814C-A169F606EC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188640"/>
            <a:ext cx="75438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algn="just"/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To select specific files from a folder, press and hold the Control key on your keyboard, then click the files you want to select.</a:t>
            </a:r>
            <a:endParaRPr lang="en-GB" altLang="en-US" sz="24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25022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>
            <a:extLst>
              <a:ext uri="{FF2B5EF4-FFF2-40B4-BE49-F238E27FC236}">
                <a16:creationId xmlns:a16="http://schemas.microsoft.com/office/drawing/2014/main" id="{400DAF99-5035-458E-B5D0-96B649515022}"/>
              </a:ext>
            </a:extLst>
          </p:cNvPr>
          <p:cNvSpPr txBox="1">
            <a:spLocks/>
          </p:cNvSpPr>
          <p:nvPr/>
        </p:nvSpPr>
        <p:spPr bwMode="auto">
          <a:xfrm>
            <a:off x="251520" y="620688"/>
            <a:ext cx="8640960" cy="5059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 eaLnBrk="1" hangingPunct="1"/>
            <a:r>
              <a:rPr lang="en-US" altLang="en-US" dirty="0"/>
              <a:t>Naming and Renaming Files</a:t>
            </a:r>
          </a:p>
          <a:p>
            <a:pPr lvl="1" algn="just" eaLnBrk="1" hangingPunct="1"/>
            <a:r>
              <a:rPr lang="en-US" altLang="en-US" dirty="0"/>
              <a:t>Filenames provide important information about the file, including its contents and purpose</a:t>
            </a:r>
          </a:p>
          <a:p>
            <a:pPr marL="457200" lvl="1" indent="0" eaLnBrk="1" hangingPunct="1">
              <a:buNone/>
            </a:pPr>
            <a:endParaRPr lang="en-US" altLang="en-US" dirty="0">
              <a:solidFill>
                <a:schemeClr val="accent5">
                  <a:lumMod val="50000"/>
                </a:schemeClr>
              </a:solidFill>
            </a:endParaRPr>
          </a:p>
          <a:p>
            <a:pPr marL="457200" lvl="1" indent="0" algn="ctr" eaLnBrk="1" hangingPunct="1">
              <a:buNone/>
            </a:pPr>
            <a:r>
              <a:rPr lang="en-US" altLang="en-US" sz="3600" dirty="0">
                <a:solidFill>
                  <a:schemeClr val="accent5">
                    <a:lumMod val="50000"/>
                  </a:schemeClr>
                </a:solidFill>
              </a:rPr>
              <a:t>Main part of </a:t>
            </a:r>
            <a:r>
              <a:rPr lang="en-US" altLang="en-US" sz="3600" dirty="0" err="1">
                <a:solidFill>
                  <a:schemeClr val="accent5">
                    <a:lumMod val="50000"/>
                  </a:schemeClr>
                </a:solidFill>
              </a:rPr>
              <a:t>filename</a:t>
            </a:r>
            <a:r>
              <a:rPr lang="en-US" altLang="en-US" sz="3600" dirty="0" err="1">
                <a:solidFill>
                  <a:srgbClr val="FF0000"/>
                </a:solidFill>
              </a:rPr>
              <a:t>.</a:t>
            </a:r>
            <a:r>
              <a:rPr lang="en-US" altLang="en-US" sz="3600" dirty="0" err="1">
                <a:solidFill>
                  <a:srgbClr val="00B050"/>
                </a:solidFill>
              </a:rPr>
              <a:t>File</a:t>
            </a:r>
            <a:r>
              <a:rPr lang="en-US" altLang="en-US" sz="3600" dirty="0">
                <a:solidFill>
                  <a:srgbClr val="00B050"/>
                </a:solidFill>
              </a:rPr>
              <a:t> extension</a:t>
            </a:r>
          </a:p>
          <a:p>
            <a:pPr marL="457200" lvl="1" indent="0" eaLnBrk="1" hangingPunct="1">
              <a:buNone/>
            </a:pPr>
            <a:endParaRPr lang="en-US" altLang="en-US" dirty="0">
              <a:solidFill>
                <a:srgbClr val="00B050"/>
              </a:solidFill>
            </a:endParaRPr>
          </a:p>
          <a:p>
            <a:pPr lvl="1" algn="just" eaLnBrk="1" hangingPunct="1"/>
            <a:r>
              <a:rPr lang="en-US" altLang="en-US" dirty="0"/>
              <a:t>A file extension identifies file type and indicates program in which file was created</a:t>
            </a:r>
          </a:p>
          <a:p>
            <a:pPr marL="457200" lvl="1" indent="0" algn="just" eaLnBrk="1" hangingPunct="1">
              <a:buNone/>
            </a:pPr>
            <a:r>
              <a:rPr lang="en-US" altLang="en-US" sz="2400" dirty="0">
                <a:solidFill>
                  <a:srgbClr val="00B0F0"/>
                </a:solidFill>
              </a:rPr>
              <a:t>Example </a:t>
            </a:r>
            <a:r>
              <a:rPr lang="en-US" altLang="en-US" sz="2400" b="1" dirty="0">
                <a:solidFill>
                  <a:srgbClr val="00B0F0"/>
                </a:solidFill>
              </a:rPr>
              <a:t>doc</a:t>
            </a:r>
            <a:r>
              <a:rPr lang="en-US" altLang="en-US" sz="2400" dirty="0">
                <a:solidFill>
                  <a:srgbClr val="00B0F0"/>
                </a:solidFill>
              </a:rPr>
              <a:t> means document created using word, </a:t>
            </a:r>
            <a:r>
              <a:rPr lang="en-US" altLang="en-US" sz="2400" b="1" dirty="0">
                <a:solidFill>
                  <a:srgbClr val="00B0F0"/>
                </a:solidFill>
              </a:rPr>
              <a:t>txt</a:t>
            </a:r>
            <a:r>
              <a:rPr lang="en-US" altLang="en-US" sz="2400" dirty="0">
                <a:solidFill>
                  <a:srgbClr val="00B0F0"/>
                </a:solidFill>
              </a:rPr>
              <a:t> means text file created using text editor, </a:t>
            </a:r>
            <a:r>
              <a:rPr lang="en-US" altLang="en-US" sz="2400" b="1" dirty="0">
                <a:solidFill>
                  <a:srgbClr val="00B0F0"/>
                </a:solidFill>
              </a:rPr>
              <a:t>jpg</a:t>
            </a:r>
            <a:r>
              <a:rPr lang="en-US" altLang="en-US" sz="2400" dirty="0">
                <a:solidFill>
                  <a:srgbClr val="00B0F0"/>
                </a:solidFill>
              </a:rPr>
              <a:t> means picture etc.</a:t>
            </a:r>
          </a:p>
        </p:txBody>
      </p:sp>
    </p:spTree>
    <p:extLst>
      <p:ext uri="{BB962C8B-B14F-4D97-AF65-F5344CB8AC3E}">
        <p14:creationId xmlns:p14="http://schemas.microsoft.com/office/powerpoint/2010/main" val="21229447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86280BDE-2118-4711-BB65-244EA5CFE6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116632"/>
            <a:ext cx="9016212" cy="37586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7">
            <a:extLst>
              <a:ext uri="{FF2B5EF4-FFF2-40B4-BE49-F238E27FC236}">
                <a16:creationId xmlns:a16="http://schemas.microsoft.com/office/drawing/2014/main" id="{5FA9D942-83D2-4C1C-973F-1A077BAAE7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4116" y="4019580"/>
            <a:ext cx="7772400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 eaLnBrk="1" hangingPunct="1">
              <a:spcBef>
                <a:spcPct val="0"/>
              </a:spcBef>
              <a:buFontTx/>
              <a:buNone/>
            </a:pPr>
            <a:r>
              <a:rPr lang="en-US" altLang="en-US" dirty="0"/>
              <a:t>Right Mouse Click on the Computer Basics folder in the Student Folder and click the copy option.</a:t>
            </a:r>
          </a:p>
        </p:txBody>
      </p:sp>
    </p:spTree>
    <p:extLst>
      <p:ext uri="{BB962C8B-B14F-4D97-AF65-F5344CB8AC3E}">
        <p14:creationId xmlns:p14="http://schemas.microsoft.com/office/powerpoint/2010/main" val="20472500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CF1543CB-94B4-419C-AFF6-68B8F2CC3D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8" y="116632"/>
            <a:ext cx="9036496" cy="3769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5">
            <a:extLst>
              <a:ext uri="{FF2B5EF4-FFF2-40B4-BE49-F238E27FC236}">
                <a16:creationId xmlns:a16="http://schemas.microsoft.com/office/drawing/2014/main" id="{D3BCD63D-D54B-47BC-B5E7-C0A5517937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9592" y="4077072"/>
            <a:ext cx="7848600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 eaLnBrk="1" hangingPunct="1">
              <a:spcBef>
                <a:spcPct val="0"/>
              </a:spcBef>
              <a:buFontTx/>
              <a:buNone/>
            </a:pPr>
            <a:r>
              <a:rPr lang="en-US" altLang="en-US" dirty="0"/>
              <a:t>Now Right Mouse Click in the area where you would like to have the copied folder and click the paste option.</a:t>
            </a:r>
          </a:p>
        </p:txBody>
      </p:sp>
    </p:spTree>
    <p:extLst>
      <p:ext uri="{BB962C8B-B14F-4D97-AF65-F5344CB8AC3E}">
        <p14:creationId xmlns:p14="http://schemas.microsoft.com/office/powerpoint/2010/main" val="6861175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5">
            <a:extLst>
              <a:ext uri="{FF2B5EF4-FFF2-40B4-BE49-F238E27FC236}">
                <a16:creationId xmlns:a16="http://schemas.microsoft.com/office/drawing/2014/main" id="{FC60ECDF-4C4E-42EC-A354-4BF8963993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4758" y="3810000"/>
            <a:ext cx="7216646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just" eaLnBrk="1" hangingPunct="1">
              <a:spcBef>
                <a:spcPct val="0"/>
              </a:spcBef>
              <a:buFontTx/>
              <a:buNone/>
            </a:pPr>
            <a:r>
              <a:rPr lang="en-US" altLang="en-US" dirty="0"/>
              <a:t>An exact copy of the folder will appear in the folder you created.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76B2A83-3F77-4B49-B193-3A2303030C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8" y="116632"/>
            <a:ext cx="9036496" cy="31567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525823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83059-75A8-4230-A623-69723D793856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/>
              <a:t>Difference in Cut and Copy</a:t>
            </a:r>
            <a:endParaRPr lang="en-GB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080E-F786-4301-8E19-B027CB6F1AA9}"/>
              </a:ext>
            </a:extLst>
          </p:cNvPr>
          <p:cNvSpPr txBox="1">
            <a:spLocks/>
          </p:cNvSpPr>
          <p:nvPr/>
        </p:nvSpPr>
        <p:spPr>
          <a:xfrm>
            <a:off x="457200" y="1268760"/>
            <a:ext cx="8229600" cy="1143001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dirty="0"/>
              <a:t>What is the difference between the Cut and Copy?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91801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B3B52-7279-4EE8-A277-4E4A48738B4F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/>
              <a:t>Save and Save as…</a:t>
            </a:r>
            <a:endParaRPr lang="en-GB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155E08-D24A-40DE-9E94-99F8764E7FC5}"/>
              </a:ext>
            </a:extLst>
          </p:cNvPr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/>
              <a:t>What is the difference in Save and Save as?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295710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2006/documentManagement/types"/>
    <ds:schemaRef ds:uri="http://purl.org/dc/terms/"/>
    <ds:schemaRef ds:uri="303dbf9b-b85b-46a0-94f1-894078c07ecd"/>
    <ds:schemaRef ds:uri="http://www.w3.org/XML/1998/namespace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37735</TotalTime>
  <Words>556</Words>
  <Application>Microsoft Office PowerPoint</Application>
  <PresentationFormat>On-screen Show (4:3)</PresentationFormat>
  <Paragraphs>63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Calibri</vt:lpstr>
      <vt:lpstr>Myriad Pro</vt:lpstr>
      <vt:lpstr>20140311PresentationUWTSDTemplate</vt:lpstr>
      <vt:lpstr>Digital Skills and Research Methods</vt:lpstr>
      <vt:lpstr>Learning Outcome</vt:lpstr>
      <vt:lpstr>PowerPoint Presentation</vt:lpstr>
      <vt:lpstr>File management</vt:lpstr>
      <vt:lpstr>Files and Folders</vt:lpstr>
      <vt:lpstr>Messy vs Organised</vt:lpstr>
      <vt:lpstr>Files and Folder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TSD</cp:lastModifiedBy>
  <cp:revision>93</cp:revision>
  <dcterms:created xsi:type="dcterms:W3CDTF">2015-04-14T15:21:28Z</dcterms:created>
  <dcterms:modified xsi:type="dcterms:W3CDTF">2017-10-22T17:04:52Z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