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notesMasterIdLst>
    <p:notesMasterId r:id="rId25"/>
  </p:notesMasterIdLst>
  <p:sldIdLst>
    <p:sldId id="360" r:id="rId6"/>
    <p:sldId id="314" r:id="rId7"/>
    <p:sldId id="357" r:id="rId8"/>
    <p:sldId id="305" r:id="rId9"/>
    <p:sldId id="304" r:id="rId10"/>
    <p:sldId id="347" r:id="rId11"/>
    <p:sldId id="364" r:id="rId12"/>
    <p:sldId id="306" r:id="rId13"/>
    <p:sldId id="362" r:id="rId14"/>
    <p:sldId id="365" r:id="rId15"/>
    <p:sldId id="334" r:id="rId16"/>
    <p:sldId id="363" r:id="rId17"/>
    <p:sldId id="308" r:id="rId18"/>
    <p:sldId id="309" r:id="rId19"/>
    <p:sldId id="310" r:id="rId20"/>
    <p:sldId id="312" r:id="rId21"/>
    <p:sldId id="366" r:id="rId22"/>
    <p:sldId id="291" r:id="rId23"/>
    <p:sldId id="297" r:id="rId24"/>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C3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77" d="100"/>
          <a:sy n="77" d="100"/>
        </p:scale>
        <p:origin x="456" y="7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89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502A02-7029-4D1F-BA74-178FE5D0D58A}" type="datetimeFigureOut">
              <a:rPr lang="en-GB" smtClean="0"/>
              <a:t>13/07/2020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DAD546-234E-4321-85E1-0CA48D334E5C}" type="slidenum">
              <a:rPr lang="en-GB" smtClean="0"/>
              <a:t>‹#›</a:t>
            </a:fld>
            <a:endParaRPr lang="en-GB"/>
          </a:p>
        </p:txBody>
      </p:sp>
    </p:spTree>
    <p:extLst>
      <p:ext uri="{BB962C8B-B14F-4D97-AF65-F5344CB8AC3E}">
        <p14:creationId xmlns:p14="http://schemas.microsoft.com/office/powerpoint/2010/main" val="3956667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3E34777-ED01-4930-BAE9-6D2C00EA35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7253EF71-EE9E-4554-A717-64A9B8E636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Slides 1-10</a:t>
            </a:r>
          </a:p>
          <a:p>
            <a:endParaRPr lang="en-GB" altLang="en-US" dirty="0"/>
          </a:p>
        </p:txBody>
      </p:sp>
      <p:sp>
        <p:nvSpPr>
          <p:cNvPr id="70660" name="Slide Number Placeholder 3">
            <a:extLst>
              <a:ext uri="{FF2B5EF4-FFF2-40B4-BE49-F238E27FC236}">
                <a16:creationId xmlns:a16="http://schemas.microsoft.com/office/drawing/2014/main" id="{ABBDA717-3C8B-488C-AFFF-C17B4A8077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648E5D-3761-485A-9D6E-0D8BCC425E4B}"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71CE49C-32B6-4BEC-9477-091FAD4EDA5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E8AA376C-5B14-45E8-B15F-5589429306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Cyfeirio bod hyn er mwyn eu datblygiad a’u dysgu, ac nid fel gyda’r radd lle mae’n pasio neu fethu ond yn hytrach yn gyfle i gael adborth ar eu hymarfer ac i ddatblygu eu sgiliau ac adeiladu ar brofiad.</a:t>
            </a:r>
          </a:p>
          <a:p>
            <a:endParaRPr lang="en-GB" altLang="en-US"/>
          </a:p>
        </p:txBody>
      </p:sp>
      <p:sp>
        <p:nvSpPr>
          <p:cNvPr id="72708" name="Slide Number Placeholder 3">
            <a:extLst>
              <a:ext uri="{FF2B5EF4-FFF2-40B4-BE49-F238E27FC236}">
                <a16:creationId xmlns:a16="http://schemas.microsoft.com/office/drawing/2014/main" id="{018D6B01-ED99-40E7-923E-F55A92301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ED913B-B74A-4149-8A59-C07018202498}"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6AD4F29C-B635-4E44-83EC-92EA8E9B81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758A5C3-EE22-4C1E-9331-ED500E54D2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4756" name="Slide Number Placeholder 3">
            <a:extLst>
              <a:ext uri="{FF2B5EF4-FFF2-40B4-BE49-F238E27FC236}">
                <a16:creationId xmlns:a16="http://schemas.microsoft.com/office/drawing/2014/main" id="{78AFBC82-873F-4B7A-974A-D52705CD0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D8BA0E-4B51-4CBF-AE79-EBA928634519}"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47B7546-C526-47F2-A377-2D121CB191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206E7A74-52C5-41A2-B1C5-0E541FAEC2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a:t>Mae angen cael digon o gynnwys yn yr arsylwad. Dylai’r unigolyn yr ydych yn gweithio ag ef fod wedi caniatáu i chi ei arsylwi cyn i’r dasg gychwyn a bod yn barod i gyfathrebu a chynnig adborth. </a:t>
            </a:r>
          </a:p>
          <a:p>
            <a:endParaRPr lang="cy-GB" altLang="en-US" dirty="0"/>
          </a:p>
          <a:p>
            <a:r>
              <a:rPr lang="cy-GB" altLang="en-US" dirty="0"/>
              <a:t>Ni fydd unrhyw ôl-effaith yn sgil rhoi beirniadaeth adeiladol – bydd yn cyfrannu at ddatblygiad proffesiynol y gweithiwr.       </a:t>
            </a:r>
          </a:p>
        </p:txBody>
      </p:sp>
      <p:sp>
        <p:nvSpPr>
          <p:cNvPr id="76804" name="Slide Number Placeholder 3">
            <a:extLst>
              <a:ext uri="{FF2B5EF4-FFF2-40B4-BE49-F238E27FC236}">
                <a16:creationId xmlns:a16="http://schemas.microsoft.com/office/drawing/2014/main" id="{D332D086-849C-47F3-A050-C4E80DA09B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73C7FC-BDEA-4EFE-83F8-6A3982F3A9D4}"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4772FE5E-569D-4A69-B6FD-EFD0D8BC57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28D0AD72-D443-4D48-883F-2A747EF566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err="1"/>
              <a:t>Gwerth</a:t>
            </a:r>
            <a:r>
              <a:rPr lang="en-GB" altLang="en-US" dirty="0"/>
              <a:t> </a:t>
            </a:r>
            <a:r>
              <a:rPr lang="en-GB" altLang="en-US" dirty="0" err="1"/>
              <a:t>atgoffa</a:t>
            </a:r>
            <a:r>
              <a:rPr lang="en-GB" altLang="en-US" dirty="0"/>
              <a:t> bod </a:t>
            </a:r>
            <a:r>
              <a:rPr lang="en-GB" altLang="en-US" dirty="0" err="1"/>
              <a:t>angen</a:t>
            </a:r>
            <a:r>
              <a:rPr lang="en-GB" altLang="en-US" dirty="0"/>
              <a:t> </a:t>
            </a:r>
            <a:r>
              <a:rPr lang="en-GB" altLang="en-US" dirty="0" err="1"/>
              <a:t>iddynt</a:t>
            </a:r>
            <a:r>
              <a:rPr lang="en-GB" altLang="en-US" dirty="0"/>
              <a:t> </a:t>
            </a:r>
            <a:r>
              <a:rPr lang="en-GB" altLang="en-US" dirty="0" err="1"/>
              <a:t>edrych</a:t>
            </a:r>
            <a:r>
              <a:rPr lang="en-GB" altLang="en-US" dirty="0"/>
              <a:t> </a:t>
            </a:r>
            <a:r>
              <a:rPr lang="en-GB" altLang="en-US" dirty="0" err="1"/>
              <a:t>ar</a:t>
            </a:r>
            <a:r>
              <a:rPr lang="en-GB" altLang="en-US" dirty="0"/>
              <a:t> y </a:t>
            </a:r>
            <a:r>
              <a:rPr lang="en-GB" altLang="en-US" dirty="0" err="1"/>
              <a:t>cyd-destun</a:t>
            </a:r>
            <a:r>
              <a:rPr lang="en-GB" altLang="en-US" dirty="0"/>
              <a:t> </a:t>
            </a:r>
            <a:r>
              <a:rPr lang="en-GB" altLang="en-US" dirty="0" err="1"/>
              <a:t>e.e</a:t>
            </a:r>
            <a:r>
              <a:rPr lang="en-GB" altLang="en-US" dirty="0"/>
              <a:t>. </a:t>
            </a:r>
            <a:r>
              <a:rPr lang="en-GB" altLang="en-US" dirty="0" err="1"/>
              <a:t>ddim</a:t>
            </a:r>
            <a:r>
              <a:rPr lang="en-GB" altLang="en-US" dirty="0"/>
              <a:t> </a:t>
            </a:r>
            <a:r>
              <a:rPr lang="en-GB" altLang="en-US" dirty="0" err="1"/>
              <a:t>yn</a:t>
            </a:r>
            <a:r>
              <a:rPr lang="en-GB" altLang="en-US" dirty="0"/>
              <a:t> </a:t>
            </a:r>
            <a:r>
              <a:rPr lang="en-GB" altLang="en-US" dirty="0" err="1"/>
              <a:t>ddigon</a:t>
            </a:r>
            <a:r>
              <a:rPr lang="en-GB" altLang="en-US" dirty="0"/>
              <a:t> </a:t>
            </a:r>
            <a:r>
              <a:rPr lang="en-GB" altLang="en-US" dirty="0" err="1"/>
              <a:t>dweud</a:t>
            </a:r>
            <a:r>
              <a:rPr lang="en-GB" altLang="en-US" dirty="0"/>
              <a:t> bod </a:t>
            </a:r>
            <a:r>
              <a:rPr lang="en-GB" altLang="en-US" dirty="0" err="1"/>
              <a:t>yr</a:t>
            </a:r>
            <a:r>
              <a:rPr lang="en-GB" altLang="en-US" dirty="0"/>
              <a:t> </a:t>
            </a:r>
            <a:r>
              <a:rPr lang="en-GB" altLang="en-US" dirty="0" err="1"/>
              <a:t>unigolyn</a:t>
            </a:r>
            <a:r>
              <a:rPr lang="en-GB" altLang="en-US" dirty="0"/>
              <a:t> </a:t>
            </a:r>
            <a:r>
              <a:rPr lang="en-GB" altLang="en-US" dirty="0" err="1"/>
              <a:t>yn</a:t>
            </a:r>
            <a:r>
              <a:rPr lang="en-GB" altLang="en-US" dirty="0"/>
              <a:t> </a:t>
            </a:r>
            <a:r>
              <a:rPr lang="en-GB" altLang="en-US" dirty="0" err="1"/>
              <a:t>wyn</a:t>
            </a:r>
            <a:r>
              <a:rPr lang="en-GB" altLang="en-US" dirty="0"/>
              <a:t> ac </a:t>
            </a:r>
            <a:r>
              <a:rPr lang="en-GB" altLang="en-US" dirty="0" err="1"/>
              <a:t>yn</a:t>
            </a:r>
            <a:r>
              <a:rPr lang="en-GB" altLang="en-US" dirty="0"/>
              <a:t> </a:t>
            </a:r>
            <a:r>
              <a:rPr lang="en-GB" altLang="en-US" dirty="0" err="1"/>
              <a:t>siarad</a:t>
            </a:r>
            <a:r>
              <a:rPr lang="en-GB" altLang="en-US" dirty="0"/>
              <a:t> </a:t>
            </a:r>
            <a:r>
              <a:rPr lang="en-GB" altLang="en-US" dirty="0" err="1"/>
              <a:t>Saesneg</a:t>
            </a:r>
            <a:r>
              <a:rPr lang="en-GB" altLang="en-US" dirty="0"/>
              <a:t> felly </a:t>
            </a:r>
            <a:r>
              <a:rPr lang="en-GB" altLang="en-US" dirty="0" err="1"/>
              <a:t>nad</a:t>
            </a:r>
            <a:r>
              <a:rPr lang="en-GB" altLang="en-US" dirty="0"/>
              <a:t> </a:t>
            </a:r>
            <a:r>
              <a:rPr lang="en-GB" altLang="en-US" dirty="0" err="1"/>
              <a:t>oedd</a:t>
            </a:r>
            <a:r>
              <a:rPr lang="en-GB" altLang="en-US" dirty="0"/>
              <a:t> </a:t>
            </a:r>
            <a:r>
              <a:rPr lang="en-GB" altLang="en-US" dirty="0" err="1"/>
              <a:t>unrhyw</a:t>
            </a:r>
            <a:r>
              <a:rPr lang="en-GB" altLang="en-US" dirty="0"/>
              <a:t> </a:t>
            </a:r>
            <a:r>
              <a:rPr lang="en-GB" altLang="en-US" dirty="0" err="1"/>
              <a:t>faterion</a:t>
            </a:r>
            <a:r>
              <a:rPr lang="en-GB" altLang="en-US" dirty="0"/>
              <a:t>.  Mae </a:t>
            </a:r>
            <a:r>
              <a:rPr lang="en-GB" altLang="en-US" dirty="0" err="1"/>
              <a:t>angen</a:t>
            </a:r>
            <a:r>
              <a:rPr lang="en-GB" altLang="en-US" dirty="0"/>
              <a:t> </a:t>
            </a:r>
            <a:r>
              <a:rPr lang="en-GB" altLang="en-US" dirty="0" err="1"/>
              <a:t>ei</a:t>
            </a:r>
            <a:r>
              <a:rPr lang="en-GB" altLang="en-US" dirty="0"/>
              <a:t> </a:t>
            </a:r>
            <a:r>
              <a:rPr lang="en-GB" altLang="en-US" dirty="0" err="1"/>
              <a:t>drafod</a:t>
            </a:r>
            <a:r>
              <a:rPr lang="en-GB" altLang="en-US" dirty="0"/>
              <a:t>  </a:t>
            </a:r>
            <a:r>
              <a:rPr lang="en-GB" altLang="en-US" dirty="0" err="1"/>
              <a:t>mewn</a:t>
            </a:r>
            <a:r>
              <a:rPr lang="en-GB" altLang="en-US" dirty="0"/>
              <a:t> </a:t>
            </a:r>
            <a:r>
              <a:rPr lang="en-GB" altLang="en-US" dirty="0" err="1"/>
              <a:t>perthynas</a:t>
            </a:r>
            <a:r>
              <a:rPr lang="en-GB" altLang="en-US" dirty="0"/>
              <a:t> â </a:t>
            </a:r>
            <a:r>
              <a:rPr lang="en-GB" altLang="en-US" dirty="0" err="1"/>
              <a:t>chyfathrebu</a:t>
            </a:r>
            <a:r>
              <a:rPr lang="en-GB" altLang="en-US" dirty="0"/>
              <a:t>/ gall </a:t>
            </a:r>
            <a:r>
              <a:rPr lang="en-GB" altLang="en-US" dirty="0" err="1"/>
              <a:t>gwerthoedd</a:t>
            </a:r>
            <a:r>
              <a:rPr lang="en-GB" altLang="en-US" dirty="0"/>
              <a:t> </a:t>
            </a:r>
            <a:r>
              <a:rPr lang="en-GB" altLang="en-US" dirty="0" err="1"/>
              <a:t>megis</a:t>
            </a:r>
            <a:r>
              <a:rPr lang="en-GB" altLang="en-US" dirty="0"/>
              <a:t> </a:t>
            </a:r>
            <a:r>
              <a:rPr lang="en-GB" altLang="en-US" dirty="0" err="1"/>
              <a:t>pŵer</a:t>
            </a:r>
            <a:r>
              <a:rPr lang="en-GB" altLang="en-US" dirty="0"/>
              <a:t> a </a:t>
            </a:r>
            <a:r>
              <a:rPr lang="en-GB" altLang="en-US" dirty="0" err="1"/>
              <a:t>materion</a:t>
            </a:r>
            <a:r>
              <a:rPr lang="en-GB" altLang="en-US" dirty="0"/>
              <a:t> ADP </a:t>
            </a:r>
            <a:r>
              <a:rPr lang="en-GB" altLang="en-US" dirty="0" err="1"/>
              <a:t>fod</a:t>
            </a:r>
            <a:r>
              <a:rPr lang="en-GB" altLang="en-US" dirty="0"/>
              <a:t> </a:t>
            </a:r>
            <a:r>
              <a:rPr lang="en-GB" altLang="en-US" dirty="0" err="1"/>
              <a:t>yn</a:t>
            </a:r>
            <a:r>
              <a:rPr lang="en-GB" altLang="en-US" dirty="0"/>
              <a:t> </a:t>
            </a:r>
            <a:r>
              <a:rPr lang="en-GB" altLang="en-US" dirty="0" err="1"/>
              <a:t>berthnasol</a:t>
            </a:r>
            <a:r>
              <a:rPr lang="en-GB" altLang="en-US" dirty="0"/>
              <a:t>.</a:t>
            </a:r>
          </a:p>
          <a:p>
            <a:endParaRPr lang="en-GB" altLang="en-US" dirty="0"/>
          </a:p>
        </p:txBody>
      </p:sp>
      <p:sp>
        <p:nvSpPr>
          <p:cNvPr id="80900" name="Slide Number Placeholder 3">
            <a:extLst>
              <a:ext uri="{FF2B5EF4-FFF2-40B4-BE49-F238E27FC236}">
                <a16:creationId xmlns:a16="http://schemas.microsoft.com/office/drawing/2014/main" id="{CAF76AD8-2C9B-476F-88DF-9DC01FE3258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C5F3657-DD21-4BC9-B604-FE49F9C1D4BD}"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AE3DF0E7-4B4F-492A-A04D-9973648680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99018287-F33C-41F1-84DB-FB1D1D2550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Mewn un arsylwad roedd y gweithiwr cymdeithasol yn gynnar ond nid oedd unrhyw adlewyrchu ar sut y gallai hyn fod yn ymwthiol ‘</a:t>
            </a:r>
            <a:r>
              <a:rPr lang="cy-GB" dirty="0" err="1"/>
              <a:t>intrusive</a:t>
            </a:r>
            <a:r>
              <a:rPr lang="cy-GB" dirty="0"/>
              <a:t>’/ pŵer ayb. Gall bo dyn hwyr hefyd wneud i’r unigolyn deimlo’n ddi-werth ayb</a:t>
            </a:r>
          </a:p>
          <a:p>
            <a:endParaRPr lang="cy-GB" altLang="en-US" dirty="0"/>
          </a:p>
        </p:txBody>
      </p:sp>
      <p:sp>
        <p:nvSpPr>
          <p:cNvPr id="82948" name="Slide Number Placeholder 3">
            <a:extLst>
              <a:ext uri="{FF2B5EF4-FFF2-40B4-BE49-F238E27FC236}">
                <a16:creationId xmlns:a16="http://schemas.microsoft.com/office/drawing/2014/main" id="{A53195AB-4440-4FC6-8B22-C45917A87D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E10EB7-8FBA-4764-9578-5BB032200339}"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Gall cyswllt a’r we/ safon y cysylltiad yma wneud y sefyllfa yn un a all ychwanegu at y straen. Gall ymarfer y dechnoleg yma gyda’r arsylwr/ unigolyn o flaen llaw fod yn syniad posibl.</a:t>
            </a:r>
          </a:p>
          <a:p>
            <a:endParaRPr lang="cy-GB" dirty="0"/>
          </a:p>
        </p:txBody>
      </p:sp>
      <p:sp>
        <p:nvSpPr>
          <p:cNvPr id="4" name="Dalfan Rhif y Sleid 3"/>
          <p:cNvSpPr>
            <a:spLocks noGrp="1"/>
          </p:cNvSpPr>
          <p:nvPr>
            <p:ph type="sldNum" sz="quarter" idx="10"/>
          </p:nvPr>
        </p:nvSpPr>
        <p:spPr/>
        <p:txBody>
          <a:bodyPr/>
          <a:lstStyle/>
          <a:p>
            <a:fld id="{23DAD546-234E-4321-85E1-0CA48D334E5C}" type="slidenum">
              <a:rPr lang="en-GB" smtClean="0"/>
              <a:t>7</a:t>
            </a:fld>
            <a:endParaRPr lang="en-GB"/>
          </a:p>
        </p:txBody>
      </p:sp>
    </p:spTree>
    <p:extLst>
      <p:ext uri="{BB962C8B-B14F-4D97-AF65-F5344CB8AC3E}">
        <p14:creationId xmlns:p14="http://schemas.microsoft.com/office/powerpoint/2010/main" val="4251741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C111B765-82D7-4FB1-B7D2-9A9F62DB4C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FB531950-F5E6-4F04-AA8C-FB4C0A6944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84996" name="Slide Number Placeholder 3">
            <a:extLst>
              <a:ext uri="{FF2B5EF4-FFF2-40B4-BE49-F238E27FC236}">
                <a16:creationId xmlns:a16="http://schemas.microsoft.com/office/drawing/2014/main" id="{F81D6488-7163-49D4-95BA-174A8A3D56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771FA6-1082-4E90-A801-5022A7228748}"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fld id="{23DAD546-234E-4321-85E1-0CA48D334E5C}" type="slidenum">
              <a:rPr lang="en-GB" smtClean="0"/>
              <a:t>9</a:t>
            </a:fld>
            <a:endParaRPr lang="en-GB"/>
          </a:p>
        </p:txBody>
      </p:sp>
    </p:spTree>
    <p:extLst>
      <p:ext uri="{BB962C8B-B14F-4D97-AF65-F5344CB8AC3E}">
        <p14:creationId xmlns:p14="http://schemas.microsoft.com/office/powerpoint/2010/main" val="82605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u="sng" dirty="0" err="1"/>
              <a:t>Ymarferiad</a:t>
            </a:r>
            <a:r>
              <a:rPr lang="en-GB" u="sng" dirty="0"/>
              <a:t> 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lvl="0">
              <a:defRPr/>
            </a:pPr>
            <a:r>
              <a:rPr lang="cy-GB" dirty="0"/>
              <a:t>Mae am gymryd amser i fynd o amgylch y grŵp cyfan, efallai y gellir trafod themâu a gofyn i'r grŵp am rai agweddau ar yr ymarfer, os yw'r grŵp yn rhy fawr i chi ofyn pob un o'r cwestiynau uchod i bawb. Bydd yn werth gwirio os oes unrhyw u o'r grŵp yn ansicr a fydd eu harsylwadau arfaethedig yn bodloni'r meini prawf.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10</a:t>
            </a:fld>
            <a:endParaRPr lang="en-GB"/>
          </a:p>
        </p:txBody>
      </p:sp>
    </p:spTree>
    <p:extLst>
      <p:ext uri="{BB962C8B-B14F-4D97-AF65-F5344CB8AC3E}">
        <p14:creationId xmlns:p14="http://schemas.microsoft.com/office/powerpoint/2010/main" val="11194758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243C1F6F-2270-43DF-AA9B-DD0109AD90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F435035B-14F8-49BF-BFA4-CA46FA1E88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err="1"/>
              <a:t>Sleiliad</a:t>
            </a:r>
            <a:r>
              <a:rPr lang="cy-GB" altLang="en-US" dirty="0"/>
              <a:t> 11-17</a:t>
            </a:r>
          </a:p>
        </p:txBody>
      </p:sp>
      <p:sp>
        <p:nvSpPr>
          <p:cNvPr id="87044" name="Slide Number Placeholder 3">
            <a:extLst>
              <a:ext uri="{FF2B5EF4-FFF2-40B4-BE49-F238E27FC236}">
                <a16:creationId xmlns:a16="http://schemas.microsoft.com/office/drawing/2014/main" id="{735F2D7E-F227-4DA8-AE90-8ED4DBFF9F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132BA16-B2F9-419B-942C-98F52DA0CB5F}"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altLang="en-US" dirty="0"/>
              <a:t>A all y grwp feddwl am fwy o rwystrau?</a:t>
            </a:r>
            <a:endParaRPr lang="cy-GB" dirty="0"/>
          </a:p>
        </p:txBody>
      </p:sp>
      <p:sp>
        <p:nvSpPr>
          <p:cNvPr id="4" name="Slide Number Placeholder 3"/>
          <p:cNvSpPr>
            <a:spLocks noGrp="1"/>
          </p:cNvSpPr>
          <p:nvPr>
            <p:ph type="sldNum" sz="quarter" idx="5"/>
          </p:nvPr>
        </p:nvSpPr>
        <p:spPr/>
        <p:txBody>
          <a:bodyPr/>
          <a:lstStyle/>
          <a:p>
            <a:fld id="{23DAD546-234E-4321-85E1-0CA48D334E5C}" type="slidenum">
              <a:rPr lang="en-GB" smtClean="0"/>
              <a:t>12</a:t>
            </a:fld>
            <a:endParaRPr lang="en-GB"/>
          </a:p>
        </p:txBody>
      </p:sp>
    </p:spTree>
    <p:extLst>
      <p:ext uri="{BB962C8B-B14F-4D97-AF65-F5344CB8AC3E}">
        <p14:creationId xmlns:p14="http://schemas.microsoft.com/office/powerpoint/2010/main" val="4193678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C2F15000-8389-44BB-BA1B-5760B3CF8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3EEDF19A-2280-4D15-8BD1-CCED369A7C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altLang="en-US" dirty="0"/>
              <a:t>Mae’r llyfr yma ar y rhestr lyfrau ac yn ddefnyddiol o ran archwilio themâu.</a:t>
            </a:r>
          </a:p>
          <a:p>
            <a:endParaRPr lang="en-GB" altLang="en-US" dirty="0"/>
          </a:p>
        </p:txBody>
      </p:sp>
      <p:sp>
        <p:nvSpPr>
          <p:cNvPr id="90116" name="Slide Number Placeholder 3">
            <a:extLst>
              <a:ext uri="{FF2B5EF4-FFF2-40B4-BE49-F238E27FC236}">
                <a16:creationId xmlns:a16="http://schemas.microsoft.com/office/drawing/2014/main" id="{10033BB8-228B-4FB0-A09A-1BB0B8313C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2E2801-BE73-4FA0-B361-D5B23EA5C423}" type="slidenum">
              <a:rPr lang="en-GB" altLang="en-US" smtClean="0"/>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BB6D5DD1-35BD-420D-AA44-1D29C899DF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a:extLst>
              <a:ext uri="{FF2B5EF4-FFF2-40B4-BE49-F238E27FC236}">
                <a16:creationId xmlns:a16="http://schemas.microsoft.com/office/drawing/2014/main" id="{98FCD099-A21B-4ED8-80AF-3E3627C567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a:t>Crynhoi: Mae’n amharchus i blentyn neu berson ifanc o </a:t>
            </a:r>
            <a:r>
              <a:rPr lang="cy-GB" altLang="en-US" dirty="0" err="1"/>
              <a:t>India’r</a:t>
            </a:r>
            <a:r>
              <a:rPr lang="cy-GB" altLang="en-US" dirty="0"/>
              <a:t> Gorllewin wneud cyswllt llygaid â phobl hŷn, fel y gwelwyd yn nifer yr arestiadau anghyfiawn am ymddygiad diserch yn ystod reiadau </a:t>
            </a:r>
            <a:r>
              <a:rPr lang="cy-GB" altLang="en-US" dirty="0" err="1"/>
              <a:t>Brixton</a:t>
            </a:r>
            <a:r>
              <a:rPr lang="cy-GB" altLang="en-US" dirty="0"/>
              <a:t> yn 1981.</a:t>
            </a:r>
          </a:p>
          <a:p>
            <a:r>
              <a:rPr lang="cy-GB" altLang="en-US" dirty="0"/>
              <a:t>Gallwch drafod rhyngweithiad sydd ddim wyneb i wyneb ac anghenion cyfathrebu gwahanol/ heriau.</a:t>
            </a:r>
          </a:p>
        </p:txBody>
      </p:sp>
      <p:sp>
        <p:nvSpPr>
          <p:cNvPr id="92164" name="Slide Number Placeholder 3">
            <a:extLst>
              <a:ext uri="{FF2B5EF4-FFF2-40B4-BE49-F238E27FC236}">
                <a16:creationId xmlns:a16="http://schemas.microsoft.com/office/drawing/2014/main" id="{2EB81846-B505-491B-8332-CCB7A5A934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4D17D3-A634-4313-9A3D-9ACCDC5234A3}"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C946BCD2-8758-4E29-9A4C-8E70DDB0C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17A03A52-B045-43E5-B65D-28D5311C67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a:t>Trafodaeth grŵp os nad yw wedi ei drafod yn barod: Beth arall all y grŵp ei adnabod a beth sy’n bwysig i’w ystyried mewn perthynas â hyn? </a:t>
            </a:r>
          </a:p>
          <a:p>
            <a:r>
              <a:rPr lang="cy-GB" altLang="en-US" dirty="0"/>
              <a:t>Sylwi ar y cyfathrebu di-lafar a darllen gwefusau, iaith y corff ac ati (Gweler atodiad 8)</a:t>
            </a:r>
          </a:p>
          <a:p>
            <a:endParaRPr lang="cy-GB" altLang="en-US" dirty="0"/>
          </a:p>
          <a:p>
            <a:r>
              <a:rPr lang="cy-GB" altLang="en-US" dirty="0"/>
              <a:t> </a:t>
            </a:r>
          </a:p>
        </p:txBody>
      </p:sp>
      <p:sp>
        <p:nvSpPr>
          <p:cNvPr id="94212" name="Slide Number Placeholder 3">
            <a:extLst>
              <a:ext uri="{FF2B5EF4-FFF2-40B4-BE49-F238E27FC236}">
                <a16:creationId xmlns:a16="http://schemas.microsoft.com/office/drawing/2014/main" id="{180925E6-4514-4A18-828C-75DF8326BF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1F0349-5215-48C0-8BC3-DC3EBA287962}"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83067584-DB49-40C8-A36C-5C5428041D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a:extLst>
              <a:ext uri="{FF2B5EF4-FFF2-40B4-BE49-F238E27FC236}">
                <a16:creationId xmlns:a16="http://schemas.microsoft.com/office/drawing/2014/main" id="{0399E084-CA51-4409-824E-761C0EF0EA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6260" name="Slide Number Placeholder 3">
            <a:extLst>
              <a:ext uri="{FF2B5EF4-FFF2-40B4-BE49-F238E27FC236}">
                <a16:creationId xmlns:a16="http://schemas.microsoft.com/office/drawing/2014/main" id="{5B1BA159-E177-41DD-ADB8-AF81D45F9E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08504C5-EE60-42B6-B4BB-D55A0C62F0DB}" type="slidenum">
              <a:rPr lang="en-GB" altLang="en-US" smtClean="0"/>
              <a:pPr/>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1085850"/>
            <a:ext cx="5486400" cy="3086100"/>
          </a:xfrm>
        </p:spPr>
      </p:sp>
      <p:sp>
        <p:nvSpPr>
          <p:cNvPr id="3" name="Notes Placeholder 2"/>
          <p:cNvSpPr>
            <a:spLocks noGrp="1"/>
          </p:cNvSpPr>
          <p:nvPr>
            <p:ph type="body" idx="1"/>
          </p:nvPr>
        </p:nvSpPr>
        <p:spPr/>
        <p:txBody>
          <a:bodyPr/>
          <a:lstStyle/>
          <a:p>
            <a:r>
              <a:rPr lang="cy-GB" u="sng" dirty="0"/>
              <a:t>Ymarferiad 9- trafodaeth grwp/ </a:t>
            </a:r>
            <a:r>
              <a:rPr lang="cy-GB" u="sng" dirty="0" err="1"/>
              <a:t>round</a:t>
            </a:r>
            <a:r>
              <a:rPr lang="cy-GB" u="sng" dirty="0"/>
              <a:t> robin</a:t>
            </a:r>
            <a:r>
              <a:rPr lang="cy-GB" dirty="0"/>
              <a:t>.</a:t>
            </a:r>
          </a:p>
          <a:p>
            <a:r>
              <a:rPr lang="cy-GB" dirty="0"/>
              <a:t>Adlewyrchwch yn feirniadol ar y rhesymau pam fod angen i weithwyr cymdeithasol fod yn ymwybodol o’r amrediad o anghenion/ dulliau cyfathrebu</a:t>
            </a:r>
          </a:p>
          <a:p>
            <a:r>
              <a:rPr lang="cy-GB" dirty="0"/>
              <a:t>Ystyriwch sut all gweithwyr cymdeithasol gyfathrebu yn wahanol ac effaith y cyfathrebu ar yr unigolyn yr ydym yn gweithio a hwy.</a:t>
            </a:r>
          </a:p>
          <a:p>
            <a:r>
              <a:rPr lang="cy-GB" dirty="0"/>
              <a:t>Syniadau gan grŵp o ddefnyddwyr gwasanaeth a gofalwyr yr OU</a:t>
            </a:r>
          </a:p>
          <a:p>
            <a:r>
              <a:rPr lang="cy-GB" dirty="0"/>
              <a:t>e.e. sut gall anesmwythyd ddynodi bod yr unigolyn mewn trallod (</a:t>
            </a:r>
            <a:r>
              <a:rPr lang="cy-GB" dirty="0" err="1"/>
              <a:t>distress</a:t>
            </a:r>
            <a:r>
              <a:rPr lang="cy-GB" dirty="0"/>
              <a:t>).</a:t>
            </a:r>
          </a:p>
          <a:p>
            <a:r>
              <a:rPr lang="cy-GB" dirty="0"/>
              <a:t>Dim ond 20-30% o gyfathrebu sydd yn llafar. Gofyn i’r grwp sut maent am wybod os yw’r unigolyn yn gwrando arnynt?</a:t>
            </a:r>
          </a:p>
        </p:txBody>
      </p:sp>
      <p:sp>
        <p:nvSpPr>
          <p:cNvPr id="4" name="Slide Number Placeholder 3"/>
          <p:cNvSpPr>
            <a:spLocks noGrp="1"/>
          </p:cNvSpPr>
          <p:nvPr>
            <p:ph type="sldNum" sz="quarter" idx="5"/>
          </p:nvPr>
        </p:nvSpPr>
        <p:spPr/>
        <p:txBody>
          <a:bodyPr/>
          <a:lstStyle/>
          <a:p>
            <a:fld id="{23DAD546-234E-4321-85E1-0CA48D334E5C}" type="slidenum">
              <a:rPr lang="en-GB" smtClean="0"/>
              <a:t>17</a:t>
            </a:fld>
            <a:endParaRPr lang="en-GB"/>
          </a:p>
        </p:txBody>
      </p:sp>
    </p:spTree>
    <p:extLst>
      <p:ext uri="{BB962C8B-B14F-4D97-AF65-F5344CB8AC3E}">
        <p14:creationId xmlns:p14="http://schemas.microsoft.com/office/powerpoint/2010/main" val="22250417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7EEC7668-21A5-4CB3-8185-EA0B1379E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id="{C77A9102-0568-4F28-AE64-78600C44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altLang="en-US" dirty="0"/>
              <a:t>Bydd yr hyfforddwr yn gyfrifol am anfon e-bost yn nodi slotiau amser i bob dysgwr; gellir trefnu’r rhain yn ystod y gweithdy neu fe ellir cynnig slot amgen ar amser sy’n gyfleus i’r hyfforddwr. Cynigir slotiau amgen pan fo’r grwpiau’n rhy fawr i weld pawb yn ystod gweithdy 4 ac nid yw’n gyfle i ddysgwr drefnu slot unigol sy’n ei siwtio ef/hi.</a:t>
            </a:r>
          </a:p>
        </p:txBody>
      </p:sp>
      <p:sp>
        <p:nvSpPr>
          <p:cNvPr id="98308" name="Slide Number Placeholder 3">
            <a:extLst>
              <a:ext uri="{FF2B5EF4-FFF2-40B4-BE49-F238E27FC236}">
                <a16:creationId xmlns:a16="http://schemas.microsoft.com/office/drawing/2014/main" id="{BB2A75A9-CF4C-4FFF-A263-7E9A4249C0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1C71BC-EFAC-4C04-83BB-86F2ED5A042D}" type="slidenum">
              <a:rPr lang="en-GB" altLang="en-US" smtClean="0"/>
              <a:pPr/>
              <a:t>18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B9BC4EF8-D143-4125-BEE0-3C7547B7CD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a:extLst>
              <a:ext uri="{FF2B5EF4-FFF2-40B4-BE49-F238E27FC236}">
                <a16:creationId xmlns:a16="http://schemas.microsoft.com/office/drawing/2014/main" id="{8D39042C-D734-4091-99FD-1CC0AEA543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GB" dirty="0"/>
              <a:t>Unrhyw gwestiynau?</a:t>
            </a:r>
          </a:p>
          <a:p>
            <a:r>
              <a:rPr lang="cy-GB" dirty="0"/>
              <a:t>Dod a’r sesiwn i ben. </a:t>
            </a:r>
          </a:p>
          <a:p>
            <a:endParaRPr lang="en-GB" altLang="en-US" dirty="0"/>
          </a:p>
        </p:txBody>
      </p:sp>
      <p:sp>
        <p:nvSpPr>
          <p:cNvPr id="100356" name="Slide Number Placeholder 3">
            <a:extLst>
              <a:ext uri="{FF2B5EF4-FFF2-40B4-BE49-F238E27FC236}">
                <a16:creationId xmlns:a16="http://schemas.microsoft.com/office/drawing/2014/main" id="{5D1A7691-1A0F-400A-83A5-D68E74124FB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E417A3D-9343-44D4-B4B7-3E881AA024F0}" type="slidenum">
              <a:rPr lang="en-GB" altLang="en-US" smtClean="0"/>
              <a:pPr/>
              <a:t>19</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A8669E0C-4833-4017-A0F5-327940299524}" type="datetimeFigureOut">
              <a:rPr lang="en-GB" smtClean="0"/>
              <a:t>13/07/2020</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3961537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A8669E0C-4833-4017-A0F5-327940299524}" type="datetimeFigureOut">
              <a:rPr lang="en-GB" smtClean="0"/>
              <a:t>13/07/2020</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1490795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A8669E0C-4833-4017-A0F5-327940299524}" type="datetimeFigureOut">
              <a:rPr lang="en-GB" smtClean="0"/>
              <a:t>13/07/2020</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95008210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A8669E0C-4833-4017-A0F5-327940299524}" type="datetimeFigureOut">
              <a:rPr lang="en-GB" smtClean="0"/>
              <a:t>13/07/2020</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2425119139"/>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A8669E0C-4833-4017-A0F5-327940299524}" type="datetimeFigureOut">
              <a:rPr lang="en-GB" smtClean="0"/>
              <a:t>13/07/2020</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3898111888"/>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A8669E0C-4833-4017-A0F5-327940299524}" type="datetimeFigureOut">
              <a:rPr lang="en-GB" smtClean="0"/>
              <a:t>13/07/2020</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18492787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A8669E0C-4833-4017-A0F5-327940299524}" type="datetimeFigureOut">
              <a:rPr lang="en-GB" smtClean="0"/>
              <a:t>13/07/2020</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13449393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A8669E0C-4833-4017-A0F5-327940299524}" type="datetimeFigureOut">
              <a:rPr lang="en-GB" smtClean="0"/>
              <a:t>13/07/2020</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76231182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A8669E0C-4833-4017-A0F5-327940299524}" type="datetimeFigureOut">
              <a:rPr lang="en-GB" smtClean="0"/>
              <a:t>13/07/2020</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22750004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A8669E0C-4833-4017-A0F5-327940299524}" type="datetimeFigureOut">
              <a:rPr lang="en-GB" smtClean="0"/>
              <a:t>13/07/2020</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1922512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A8669E0C-4833-4017-A0F5-327940299524}" type="datetimeFigureOut">
              <a:rPr lang="en-GB" smtClean="0"/>
              <a:t>13/07/2020</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8DFCD449-43F1-48EE-86E3-711A3DEEC7E1}" type="slidenum">
              <a:rPr lang="en-GB" smtClean="0"/>
              <a:t>‹#›</a:t>
            </a:fld>
            <a:endParaRPr lang="en-GB"/>
          </a:p>
        </p:txBody>
      </p:sp>
    </p:spTree>
    <p:extLst>
      <p:ext uri="{BB962C8B-B14F-4D97-AF65-F5344CB8AC3E}">
        <p14:creationId xmlns:p14="http://schemas.microsoft.com/office/powerpoint/2010/main" val="20182779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388782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A8669E0C-4833-4017-A0F5-327940299524}" type="datetimeFigureOut">
              <a:rPr lang="en-GB" smtClean="0"/>
              <a:t>13/07/2020</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8DFCD449-43F1-48EE-86E3-711A3DEEC7E1}" type="slidenum">
              <a:rPr lang="en-GB" smtClean="0"/>
              <a:t>‹#›</a:t>
            </a:fld>
            <a:endParaRPr lang="en-GB"/>
          </a:p>
        </p:txBody>
      </p:sp>
    </p:spTree>
    <p:extLst>
      <p:ext uri="{BB962C8B-B14F-4D97-AF65-F5344CB8AC3E}">
        <p14:creationId xmlns:p14="http://schemas.microsoft.com/office/powerpoint/2010/main" val="18651436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6C712E2-3940-4EFF-82A5-F7E094909679}"/>
              </a:ext>
            </a:extLst>
          </p:cNvPr>
          <p:cNvSpPr>
            <a:spLocks noGrp="1"/>
          </p:cNvSpPr>
          <p:nvPr>
            <p:ph idx="1"/>
          </p:nvPr>
        </p:nvSpPr>
        <p:spPr/>
        <p:txBody>
          <a:bodyPr/>
          <a:lstStyle/>
          <a:p>
            <a:pPr marL="109537" indent="0" algn="ctr">
              <a:buNone/>
              <a:defRPr/>
            </a:pPr>
            <a:r>
              <a:rPr lang="en-GB" sz="4800" dirty="0"/>
              <a:t> </a:t>
            </a:r>
          </a:p>
          <a:p>
            <a:pPr marL="109537" indent="0" algn="ctr">
              <a:buNone/>
              <a:defRPr/>
            </a:pPr>
            <a:r>
              <a:rPr lang="cy-GB" sz="4400" dirty="0">
                <a:latin typeface="Arial" panose="020B0604020202020204" pitchFamily="34" charset="0"/>
                <a:cs typeface="Arial" panose="020B0604020202020204" pitchFamily="34" charset="0"/>
              </a:rPr>
              <a:t>Adran 3</a:t>
            </a:r>
          </a:p>
          <a:p>
            <a:pPr marL="109537" indent="0" algn="ctr">
              <a:buNone/>
              <a:defRPr/>
            </a:pPr>
            <a:r>
              <a:rPr lang="cy-GB" sz="4400" dirty="0">
                <a:latin typeface="Arial" panose="020B0604020202020204" pitchFamily="34" charset="0"/>
                <a:cs typeface="Arial" panose="020B0604020202020204" pitchFamily="34" charset="0"/>
              </a:rPr>
              <a:t>Tasg 2</a:t>
            </a:r>
          </a:p>
          <a:p>
            <a:pPr marL="109537" indent="0" algn="ctr">
              <a:buNone/>
              <a:defRPr/>
            </a:pPr>
            <a:r>
              <a:rPr lang="cy-GB" sz="4400" dirty="0">
                <a:latin typeface="Arial" panose="020B0604020202020204" pitchFamily="34" charset="0"/>
                <a:cs typeface="Arial" panose="020B0604020202020204" pitchFamily="34" charset="0"/>
              </a:rPr>
              <a:t> Arsylwi </a:t>
            </a:r>
          </a:p>
          <a:p>
            <a:pPr>
              <a:defRPr/>
            </a:pPr>
            <a:endParaRPr lang="en-GB" dirty="0"/>
          </a:p>
        </p:txBody>
      </p:sp>
      <p:sp>
        <p:nvSpPr>
          <p:cNvPr id="3" name="Title 2">
            <a:extLst>
              <a:ext uri="{FF2B5EF4-FFF2-40B4-BE49-F238E27FC236}">
                <a16:creationId xmlns:a16="http://schemas.microsoft.com/office/drawing/2014/main" id="{47B88565-D7F6-4E4A-996B-9492E197BAED}"/>
              </a:ext>
            </a:extLst>
          </p:cNvPr>
          <p:cNvSpPr>
            <a:spLocks noGrp="1"/>
          </p:cNvSpPr>
          <p:nvPr>
            <p:ph type="title"/>
          </p:nvPr>
        </p:nvSpPr>
        <p:spPr/>
        <p:txBody>
          <a:bodyPr/>
          <a:lstStyle/>
          <a:p>
            <a:pPr>
              <a:defRPr/>
            </a:pPr>
            <a:r>
              <a:rPr lang="en-GB" dirty="0" err="1"/>
              <a:t>Rhan</a:t>
            </a:r>
            <a:r>
              <a:rPr lang="en-GB" dirty="0"/>
              <a:t> 3</a:t>
            </a:r>
          </a:p>
        </p:txBody>
      </p:sp>
      <p:sp>
        <p:nvSpPr>
          <p:cNvPr id="69637" name="Slide Number Placeholder 6">
            <a:extLst>
              <a:ext uri="{FF2B5EF4-FFF2-40B4-BE49-F238E27FC236}">
                <a16:creationId xmlns:a16="http://schemas.microsoft.com/office/drawing/2014/main" id="{C566A80C-FF6B-4782-B59D-70415FC56FB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7A4B30-8BFA-467D-A81F-6321F77BE118}" type="slidenum">
              <a:rPr lang="en-GB" altLang="en-US" smtClean="0"/>
              <a:pPr/>
              <a:t>1</a:t>
            </a:fld>
            <a:endParaRPr lang="en-GB" altLang="en-US"/>
          </a:p>
        </p:txBody>
      </p:sp>
      <p:pic>
        <p:nvPicPr>
          <p:cNvPr id="69636" name="Picture 3">
            <a:extLst>
              <a:ext uri="{FF2B5EF4-FFF2-40B4-BE49-F238E27FC236}">
                <a16:creationId xmlns:a16="http://schemas.microsoft.com/office/drawing/2014/main" id="{A1461648-1D88-4D96-B10A-D37391837CA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40014" y="3744913"/>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6E904-1B9A-4CED-A534-42C2C6DBBA83}"/>
              </a:ext>
            </a:extLst>
          </p:cNvPr>
          <p:cNvSpPr txBox="1">
            <a:spLocks/>
          </p:cNvSpPr>
          <p:nvPr/>
        </p:nvSpPr>
        <p:spPr>
          <a:xfrm>
            <a:off x="1847850" y="333375"/>
            <a:ext cx="8229600" cy="863600"/>
          </a:xfrm>
          <a:prstGeom prst="rect">
            <a:avLst/>
          </a:prstGeom>
        </p:spPr>
        <p:txBody>
          <a:bodyPr>
            <a:normAutofit fontScale="55000" lnSpcReduction="20000"/>
          </a:bodyPr>
          <a:lstStyle/>
          <a:p>
            <a:pPr>
              <a:defRPr/>
            </a:pPr>
            <a:endParaRPr lang="en-GB" sz="4000" b="1" dirty="0">
              <a:solidFill>
                <a:schemeClr val="tx2"/>
              </a:solidFill>
              <a:effectLst>
                <a:outerShdw blurRad="31750" dist="25400" dir="5400000" algn="tl" rotWithShape="0">
                  <a:srgbClr val="000000">
                    <a:alpha val="25000"/>
                  </a:srgbClr>
                </a:outerShdw>
              </a:effectLst>
              <a:latin typeface="+mj-lt"/>
              <a:ea typeface="+mj-ea"/>
              <a:cs typeface="+mj-cs"/>
            </a:endParaRPr>
          </a:p>
          <a:p>
            <a:pPr algn="ctr">
              <a:defRPr/>
            </a:pPr>
            <a:r>
              <a:rPr lang="cy-GB" sz="7000" b="1" dirty="0">
                <a:solidFill>
                  <a:schemeClr val="tx2"/>
                </a:solidFill>
                <a:effectLst>
                  <a:outerShdw blurRad="31750" dist="25400" dir="5400000" algn="tl" rotWithShape="0">
                    <a:srgbClr val="000000">
                      <a:alpha val="25000"/>
                    </a:srgbClr>
                  </a:outerShdw>
                </a:effectLst>
                <a:ea typeface="+mj-ea"/>
              </a:rPr>
              <a:t>Amcanion y Sesiwn</a:t>
            </a:r>
          </a:p>
        </p:txBody>
      </p:sp>
      <p:sp>
        <p:nvSpPr>
          <p:cNvPr id="71683" name="Content Placeholder 2">
            <a:extLst>
              <a:ext uri="{FF2B5EF4-FFF2-40B4-BE49-F238E27FC236}">
                <a16:creationId xmlns:a16="http://schemas.microsoft.com/office/drawing/2014/main" id="{D092366D-29BE-4751-96B4-8065A98B2C58}"/>
              </a:ext>
            </a:extLst>
          </p:cNvPr>
          <p:cNvSpPr txBox="1">
            <a:spLocks/>
          </p:cNvSpPr>
          <p:nvPr/>
        </p:nvSpPr>
        <p:spPr bwMode="auto">
          <a:xfrm>
            <a:off x="2119313" y="1412875"/>
            <a:ext cx="8229600"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r>
              <a:rPr lang="cy-GB" altLang="en-US" sz="3200">
                <a:latin typeface="Arial" panose="020B0604020202020204" pitchFamily="34" charset="0"/>
              </a:rPr>
              <a:t>Egluro gofynion mewn perthynas a’r arylwad– Adran 3 (yn ymarferol ac yn academaidd) </a:t>
            </a:r>
          </a:p>
          <a:p>
            <a:r>
              <a:rPr lang="cy-GB" altLang="en-US" sz="3200">
                <a:latin typeface="Arial" panose="020B0604020202020204" pitchFamily="34" charset="0"/>
              </a:rPr>
              <a:t>Adlewyrchu’n feirniadol ar y sgiliau, y wybodaeth a dealltwriaeth o’r gwerthoedd sydd angen eu harddangos </a:t>
            </a:r>
          </a:p>
          <a:p>
            <a:r>
              <a:rPr lang="cy-GB" altLang="en-US" sz="3200">
                <a:latin typeface="Arial" panose="020B0604020202020204" pitchFamily="34" charset="0"/>
              </a:rPr>
              <a:t>Ystyried rôl ac effaith dulliau cyfathrebu gweithwyr cymdeithasol ar eraill </a:t>
            </a:r>
          </a:p>
        </p:txBody>
      </p:sp>
      <p:sp>
        <p:nvSpPr>
          <p:cNvPr id="71684" name="Slide Number Placeholder 6">
            <a:extLst>
              <a:ext uri="{FF2B5EF4-FFF2-40B4-BE49-F238E27FC236}">
                <a16:creationId xmlns:a16="http://schemas.microsoft.com/office/drawing/2014/main" id="{8550C61F-4618-48EB-BEE2-B0C58E1AFCC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D81351B-15E6-467D-AF6E-8EDFA5DB9E29}" type="slidenum">
              <a:rPr lang="en-GB" altLang="en-US" smtClean="0"/>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6DB69B-8D8E-4A7C-AF67-C7BBED1370AC}"/>
              </a:ext>
            </a:extLst>
          </p:cNvPr>
          <p:cNvSpPr>
            <a:spLocks noGrp="1"/>
          </p:cNvSpPr>
          <p:nvPr>
            <p:ph idx="1"/>
          </p:nvPr>
        </p:nvSpPr>
        <p:spPr/>
        <p:txBody>
          <a:bodyPr/>
          <a:lstStyle/>
          <a:p>
            <a:pPr marL="342900" indent="-342900">
              <a:spcBef>
                <a:spcPct val="20000"/>
              </a:spcBef>
              <a:buFont typeface="Wingdings" pitchFamily="2" charset="2"/>
              <a:buChar char="Ø"/>
              <a:defRPr/>
            </a:pPr>
            <a:r>
              <a:rPr lang="cy-GB" sz="2800" b="1" dirty="0">
                <a:latin typeface="Arial" panose="020B0604020202020204" pitchFamily="34" charset="0"/>
                <a:cs typeface="Arial" panose="020B0604020202020204" pitchFamily="34" charset="0"/>
              </a:rPr>
              <a:t>Deall a rheoli’r rôl</a:t>
            </a:r>
            <a:r>
              <a:rPr lang="cy-GB" sz="2800" dirty="0">
                <a:latin typeface="Arial" panose="020B0604020202020204" pitchFamily="34" charset="0"/>
                <a:cs typeface="Arial" panose="020B0604020202020204" pitchFamily="34" charset="0"/>
              </a:rPr>
              <a:t>: (gan gynnwys y defnydd o fframweithiau/gwaith papur; paratoi/gwybodaeth gefndirol o’r sefyllfa).</a:t>
            </a:r>
          </a:p>
          <a:p>
            <a:pPr marL="342900" indent="-342900">
              <a:spcBef>
                <a:spcPct val="20000"/>
              </a:spcBef>
              <a:buFont typeface="Wingdings" pitchFamily="2" charset="2"/>
              <a:buChar char="Ø"/>
              <a:defRPr/>
            </a:pPr>
            <a:r>
              <a:rPr lang="cy-GB" sz="2800" b="1" dirty="0">
                <a:latin typeface="Arial" panose="020B0604020202020204" pitchFamily="34" charset="0"/>
                <a:cs typeface="Arial" panose="020B0604020202020204" pitchFamily="34" charset="0"/>
              </a:rPr>
              <a:t>Cyfathrebu </a:t>
            </a:r>
            <a:r>
              <a:rPr lang="cy-GB" sz="2800" b="1" dirty="0" err="1">
                <a:latin typeface="Arial" panose="020B0604020202020204" pitchFamily="34" charset="0"/>
                <a:cs typeface="Arial" panose="020B0604020202020204" pitchFamily="34" charset="0"/>
              </a:rPr>
              <a:t>rhyng</a:t>
            </a:r>
            <a:r>
              <a:rPr lang="cy-GB" sz="2800" b="1" dirty="0">
                <a:latin typeface="Arial" panose="020B0604020202020204" pitchFamily="34" charset="0"/>
                <a:cs typeface="Arial" panose="020B0604020202020204" pitchFamily="34" charset="0"/>
              </a:rPr>
              <a:t>-bersonol</a:t>
            </a:r>
            <a:r>
              <a:rPr lang="cy-GB" sz="2800" dirty="0">
                <a:latin typeface="Arial" panose="020B0604020202020204" pitchFamily="34" charset="0"/>
                <a:cs typeface="Arial" panose="020B0604020202020204" pitchFamily="34" charset="0"/>
              </a:rPr>
              <a:t>: (gan gynnwys sensitifrwydd i deimladau gwahanol a dulliau/anghenion cyfathrebu).  </a:t>
            </a:r>
          </a:p>
          <a:p>
            <a:pPr marL="342900" indent="-342900">
              <a:spcBef>
                <a:spcPct val="20000"/>
              </a:spcBef>
              <a:buFont typeface="Wingdings" pitchFamily="2" charset="2"/>
              <a:buChar char="Ø"/>
              <a:defRPr/>
            </a:pPr>
            <a:r>
              <a:rPr lang="cy-GB" sz="2800" b="1" dirty="0">
                <a:latin typeface="Arial" panose="020B0604020202020204" pitchFamily="34" charset="0"/>
                <a:cs typeface="Arial" panose="020B0604020202020204" pitchFamily="34" charset="0"/>
              </a:rPr>
              <a:t>Hunan-reoli</a:t>
            </a:r>
            <a:r>
              <a:rPr lang="cy-GB" sz="2800" dirty="0">
                <a:latin typeface="Arial" panose="020B0604020202020204" pitchFamily="34" charset="0"/>
                <a:cs typeface="Arial" panose="020B0604020202020204" pitchFamily="34" charset="0"/>
              </a:rPr>
              <a:t>: (gan gynnwys ymwybyddiaeth o ffiniau proffesiynol; tensiynau/gwrthdrawiadau; effaith y rôl gwaith cymdeithasol a hunaniaeth gymdeithasol bersonol ar y sefyllfa; anghydraddoldeb strwythurol).</a:t>
            </a:r>
          </a:p>
          <a:p>
            <a:pPr>
              <a:defRPr/>
            </a:pPr>
            <a:endParaRPr lang="en-GB" dirty="0"/>
          </a:p>
        </p:txBody>
      </p:sp>
      <p:sp>
        <p:nvSpPr>
          <p:cNvPr id="2" name="Title 1">
            <a:extLst>
              <a:ext uri="{FF2B5EF4-FFF2-40B4-BE49-F238E27FC236}">
                <a16:creationId xmlns:a16="http://schemas.microsoft.com/office/drawing/2014/main" id="{7871B79E-83EA-4CB3-B8E0-CCC67320CFA4}"/>
              </a:ext>
            </a:extLst>
          </p:cNvPr>
          <p:cNvSpPr>
            <a:spLocks noGrp="1"/>
          </p:cNvSpPr>
          <p:nvPr>
            <p:ph type="title"/>
          </p:nvPr>
        </p:nvSpPr>
        <p:spPr>
          <a:xfrm>
            <a:off x="1981200" y="630238"/>
            <a:ext cx="8229600" cy="787400"/>
          </a:xfrm>
        </p:spPr>
        <p:txBody>
          <a:bodyPr>
            <a:normAutofit fontScale="90000"/>
          </a:bodyPr>
          <a:lstStyle/>
          <a:p>
            <a:pPr algn="ctr">
              <a:defRPr/>
            </a:pPr>
            <a:r>
              <a:rPr lang="cy-GB" dirty="0">
                <a:latin typeface="Arial" panose="020B0604020202020204" pitchFamily="34" charset="0"/>
                <a:cs typeface="Arial" panose="020B0604020202020204" pitchFamily="34" charset="0"/>
              </a:rPr>
              <a:t>Beth sydd angen ei Arsylwi</a:t>
            </a:r>
            <a:r>
              <a:rPr lang="en-GB" dirty="0">
                <a:latin typeface="Arial" panose="020B0604020202020204" pitchFamily="34" charset="0"/>
                <a:cs typeface="Arial" panose="020B0604020202020204" pitchFamily="34" charset="0"/>
              </a:rPr>
              <a:t>?</a:t>
            </a:r>
            <a:br>
              <a:rPr lang="en-GB" dirty="0"/>
            </a:br>
            <a:endParaRPr lang="en-GB" dirty="0"/>
          </a:p>
        </p:txBody>
      </p:sp>
      <p:sp>
        <p:nvSpPr>
          <p:cNvPr id="73733" name="Slide Number Placeholder 6">
            <a:extLst>
              <a:ext uri="{FF2B5EF4-FFF2-40B4-BE49-F238E27FC236}">
                <a16:creationId xmlns:a16="http://schemas.microsoft.com/office/drawing/2014/main" id="{94185AF2-9087-44E9-8BA2-EE74EC971BD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65076F-669F-4CAD-B02A-6D7D1F14E915}" type="slidenum">
              <a:rPr lang="en-GB" altLang="en-US" smtClean="0"/>
              <a:pPr/>
              <a:t>3</a:t>
            </a:fld>
            <a:endParaRPr lang="en-GB" altLang="en-US"/>
          </a:p>
        </p:txBody>
      </p:sp>
      <p:pic>
        <p:nvPicPr>
          <p:cNvPr id="73732" name="Picture 3">
            <a:extLst>
              <a:ext uri="{FF2B5EF4-FFF2-40B4-BE49-F238E27FC236}">
                <a16:creationId xmlns:a16="http://schemas.microsoft.com/office/drawing/2014/main" id="{432BC56D-CD39-4622-955F-66937FF588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31611" y="5197897"/>
            <a:ext cx="2442801" cy="16184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a:extLst>
              <a:ext uri="{FF2B5EF4-FFF2-40B4-BE49-F238E27FC236}">
                <a16:creationId xmlns:a16="http://schemas.microsoft.com/office/drawing/2014/main" id="{EEC76DD8-13C0-427C-AC68-24D2431DACED}"/>
              </a:ext>
            </a:extLst>
          </p:cNvPr>
          <p:cNvSpPr>
            <a:spLocks noGrp="1"/>
          </p:cNvSpPr>
          <p:nvPr>
            <p:ph idx="1"/>
          </p:nvPr>
        </p:nvSpPr>
        <p:spPr>
          <a:xfrm>
            <a:off x="992777" y="1268413"/>
            <a:ext cx="10006149" cy="5040312"/>
          </a:xfrm>
        </p:spPr>
        <p:txBody>
          <a:bodyPr>
            <a:normAutofit fontScale="77500" lnSpcReduction="20000"/>
          </a:bodyPr>
          <a:lstStyle/>
          <a:p>
            <a:pPr lvl="0"/>
            <a:r>
              <a:rPr lang="cy-GB" dirty="0"/>
              <a:t>Dewiswch achos fydd yn eich galluogi i dystiolaethu’r deilliannau dysgu a’r meini prawf asesu. </a:t>
            </a:r>
          </a:p>
          <a:p>
            <a:pPr lvl="0"/>
            <a:r>
              <a:rPr lang="cy-GB" dirty="0"/>
              <a:t>Rhaid iddo fod yn waith uniongyrchol gydag unigolyn/ neu ofalwr.</a:t>
            </a:r>
          </a:p>
          <a:p>
            <a:pPr lvl="0"/>
            <a:r>
              <a:rPr lang="cy-GB" dirty="0"/>
              <a:t>Nid oes angen i’r arsylwad, os yn un rhithiol neu dros y ffon, fod yn lleiafswm o 30 munud. Mae'n rhaid iddo fodd bynnag fod yn ddarn o waith sy'n ddigon sylweddol i ddangos eich bod yn meddu ar sgiliau cyfathrebu digonol a bod modd i chi fyfyrio'n feirniadol ar y rhyngweithio. Rhaid i'r arsylwr allu clywed a/neu weld y ddwy ochr i'r sgwrs.</a:t>
            </a:r>
          </a:p>
          <a:p>
            <a:pPr lvl="0"/>
            <a:r>
              <a:rPr lang="cy-GB" dirty="0"/>
              <a:t>Sicrhewch eich bod wedi cael caniatâd gan yr unigolyn y byddwch yn gweithio ag ef </a:t>
            </a:r>
            <a:r>
              <a:rPr lang="cy-GB" b="1" dirty="0"/>
              <a:t>cyn </a:t>
            </a:r>
            <a:r>
              <a:rPr lang="cy-GB" dirty="0"/>
              <a:t>yr arsylwad a gwiriwch hyn eto cyn i chi gychwyn. </a:t>
            </a:r>
          </a:p>
          <a:p>
            <a:pPr lvl="0"/>
            <a:r>
              <a:rPr lang="cy-GB" dirty="0"/>
              <a:t>Trafodwch/paratowch yr unigolyn/teulu/gofalwr y bydd gofyn am adborth ganddynt wedi’r arsylwad. Eglurwch sut fydd hyn yn digwydd. Gellir gwneud hyn ar yr amser neu pan fydd yn arsylwad yn un rhithiol/ffôn, efallai y bydd well gan yr unigolyn roi adborth drwy e-bost/llythyr neu alwad ffôn dilynol. </a:t>
            </a:r>
          </a:p>
          <a:p>
            <a:pPr lvl="0"/>
            <a:r>
              <a:rPr lang="cy-GB" dirty="0"/>
              <a:t>Dywedwch wrth yr unigolyn ei bod yn iawn iddynt roi beirniadaeth adeiladol i chi. </a:t>
            </a:r>
          </a:p>
          <a:p>
            <a:endParaRPr lang="cy-GB" altLang="en-US" sz="2200" dirty="0">
              <a:highlight>
                <a:srgbClr val="FFFF00"/>
              </a:highlight>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F9B997D-148D-46B2-A1AF-EC2EDC6A70DB}"/>
              </a:ext>
            </a:extLst>
          </p:cNvPr>
          <p:cNvSpPr>
            <a:spLocks noGrp="1"/>
          </p:cNvSpPr>
          <p:nvPr>
            <p:ph type="title"/>
          </p:nvPr>
        </p:nvSpPr>
        <p:spPr>
          <a:xfrm>
            <a:off x="1991544" y="188640"/>
            <a:ext cx="8229600" cy="936104"/>
          </a:xfrm>
        </p:spPr>
        <p:txBody>
          <a:bodyPr/>
          <a:lstStyle/>
          <a:p>
            <a:pPr>
              <a:defRPr/>
            </a:pPr>
            <a:r>
              <a:rPr lang="cy-GB" sz="4000" dirty="0">
                <a:latin typeface="Arial" panose="020B0604020202020204" pitchFamily="34" charset="0"/>
                <a:cs typeface="Arial" panose="020B0604020202020204" pitchFamily="34" charset="0"/>
              </a:rPr>
              <a:t>Paratoi ar gyfer yr Arsylwad</a:t>
            </a:r>
          </a:p>
        </p:txBody>
      </p:sp>
      <p:sp>
        <p:nvSpPr>
          <p:cNvPr id="75780" name="Slide Number Placeholder 5">
            <a:extLst>
              <a:ext uri="{FF2B5EF4-FFF2-40B4-BE49-F238E27FC236}">
                <a16:creationId xmlns:a16="http://schemas.microsoft.com/office/drawing/2014/main" id="{F92FA713-89E7-462F-BAE0-2764F0B688E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A05FEA-13B8-4D59-8509-66A27C8DB655}" type="slidenum">
              <a:rPr lang="en-GB" altLang="en-US" smtClean="0"/>
              <a:pPr/>
              <a:t>4</a:t>
            </a:fld>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Content Placeholder 2">
            <a:extLst>
              <a:ext uri="{FF2B5EF4-FFF2-40B4-BE49-F238E27FC236}">
                <a16:creationId xmlns:a16="http://schemas.microsoft.com/office/drawing/2014/main" id="{E2E75D95-96F5-40BC-A185-350951CA88FE}"/>
              </a:ext>
            </a:extLst>
          </p:cNvPr>
          <p:cNvSpPr>
            <a:spLocks noGrp="1"/>
          </p:cNvSpPr>
          <p:nvPr>
            <p:ph idx="1"/>
          </p:nvPr>
        </p:nvSpPr>
        <p:spPr>
          <a:xfrm>
            <a:off x="1981200" y="1196976"/>
            <a:ext cx="8229600" cy="4810125"/>
          </a:xfrm>
        </p:spPr>
        <p:txBody>
          <a:bodyPr/>
          <a:lstStyle/>
          <a:p>
            <a:pPr>
              <a:defRPr/>
            </a:pPr>
            <a:r>
              <a:rPr lang="cy-GB" altLang="en-US" dirty="0">
                <a:latin typeface="Arial" panose="020B0604020202020204" pitchFamily="34" charset="0"/>
                <a:cs typeface="Arial" panose="020B0604020202020204" pitchFamily="34" charset="0"/>
              </a:rPr>
              <a:t>Rhowch gyd-destun daearyddol clir, e.e. diwylliant, ethnigrwydd, dewis iaith, ac ati.</a:t>
            </a:r>
            <a:r>
              <a:rPr lang="cy-GB" altLang="en-US" dirty="0">
                <a:highlight>
                  <a:srgbClr val="FFFF00"/>
                </a:highlight>
                <a:latin typeface="Arial" panose="020B0604020202020204" pitchFamily="34" charset="0"/>
                <a:cs typeface="Arial" panose="020B0604020202020204" pitchFamily="34" charset="0"/>
              </a:rPr>
              <a:t> </a:t>
            </a:r>
          </a:p>
          <a:p>
            <a:pPr>
              <a:defRPr/>
            </a:pPr>
            <a:r>
              <a:rPr lang="cy-GB" altLang="en-US" dirty="0">
                <a:latin typeface="Arial" panose="020B0604020202020204" pitchFamily="34" charset="0"/>
                <a:cs typeface="Arial" panose="020B0604020202020204" pitchFamily="34" charset="0"/>
              </a:rPr>
              <a:t>Mae pwyslais yr arsylwi ar gyfathrebu a dulliau cyfathrebu – sicrhewch fod hyn wedi’i dystiolaethu wrth i chi ysgrifennu a’i fod wedi cysylltu â theori/modelau cyfathrebu. </a:t>
            </a:r>
          </a:p>
          <a:p>
            <a:pPr>
              <a:defRPr/>
            </a:pPr>
            <a:r>
              <a:rPr lang="cy-GB" altLang="en-US" dirty="0">
                <a:latin typeface="Arial" panose="020B0604020202020204" pitchFamily="34" charset="0"/>
                <a:cs typeface="Arial" panose="020B0604020202020204" pitchFamily="34" charset="0"/>
              </a:rPr>
              <a:t>Gallwch ddylunio eich dulliau adborth eich hun os yw hyn yn fwy priodol ar gyfer yr unigolyn yr ydych yn gweithio ag ef, yn wir, mae hyn yn cael ei annog. </a:t>
            </a:r>
          </a:p>
        </p:txBody>
      </p:sp>
      <p:sp>
        <p:nvSpPr>
          <p:cNvPr id="2" name="Title 1">
            <a:extLst>
              <a:ext uri="{FF2B5EF4-FFF2-40B4-BE49-F238E27FC236}">
                <a16:creationId xmlns:a16="http://schemas.microsoft.com/office/drawing/2014/main" id="{E5045643-1FC6-4902-BB66-A366E673C65F}"/>
              </a:ext>
            </a:extLst>
          </p:cNvPr>
          <p:cNvSpPr>
            <a:spLocks noGrp="1"/>
          </p:cNvSpPr>
          <p:nvPr>
            <p:ph type="title"/>
          </p:nvPr>
        </p:nvSpPr>
        <p:spPr>
          <a:xfrm>
            <a:off x="1981200" y="274638"/>
            <a:ext cx="8229600" cy="850106"/>
          </a:xfrm>
        </p:spPr>
        <p:txBody>
          <a:bodyPr/>
          <a:lstStyle/>
          <a:p>
            <a:pPr algn="ctr">
              <a:defRPr/>
            </a:pPr>
            <a:r>
              <a:rPr lang="cy-GB" sz="4000" dirty="0">
                <a:latin typeface="Arial" panose="020B0604020202020204" pitchFamily="34" charset="0"/>
                <a:cs typeface="Arial" panose="020B0604020202020204" pitchFamily="34" charset="0"/>
              </a:rPr>
              <a:t>Awgrymiadau</a:t>
            </a:r>
          </a:p>
        </p:txBody>
      </p:sp>
      <p:sp>
        <p:nvSpPr>
          <p:cNvPr id="79876" name="Slide Number Placeholder 5">
            <a:extLst>
              <a:ext uri="{FF2B5EF4-FFF2-40B4-BE49-F238E27FC236}">
                <a16:creationId xmlns:a16="http://schemas.microsoft.com/office/drawing/2014/main" id="{35A8322C-9C08-4B52-B191-B831A6BB7B8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C288CFE-7EBD-408C-9676-3A1AB0A56352}" type="slidenum">
              <a:rPr lang="en-GB" altLang="en-US" smtClean="0"/>
              <a:pPr/>
              <a:t>5</a:t>
            </a:fld>
            <a:endParaRPr lang="en-GB"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08A33-1C9F-4108-81D3-3945D82F59BA}"/>
              </a:ext>
            </a:extLst>
          </p:cNvPr>
          <p:cNvSpPr>
            <a:spLocks noGrp="1"/>
          </p:cNvSpPr>
          <p:nvPr>
            <p:ph type="title"/>
          </p:nvPr>
        </p:nvSpPr>
        <p:spPr>
          <a:xfrm>
            <a:off x="609600" y="273050"/>
            <a:ext cx="10972800" cy="1143000"/>
          </a:xfrm>
        </p:spPr>
        <p:txBody>
          <a:bodyPr anchor="ctr">
            <a:normAutofit fontScale="90000"/>
          </a:bodyPr>
          <a:lstStyle/>
          <a:p>
            <a:pPr>
              <a:defRPr/>
            </a:pPr>
            <a:r>
              <a:rPr lang="cy-GB" dirty="0"/>
              <a:t>Awgrymiadau </a:t>
            </a:r>
            <a:br>
              <a:rPr lang="cy-GB" dirty="0"/>
            </a:br>
            <a:r>
              <a:rPr lang="cy-GB" dirty="0"/>
              <a:t>Cyffredinol </a:t>
            </a:r>
          </a:p>
        </p:txBody>
      </p:sp>
      <p:sp>
        <p:nvSpPr>
          <p:cNvPr id="81923" name="Content Placeholder 2">
            <a:extLst>
              <a:ext uri="{FF2B5EF4-FFF2-40B4-BE49-F238E27FC236}">
                <a16:creationId xmlns:a16="http://schemas.microsoft.com/office/drawing/2014/main" id="{DDA0918E-8233-43EA-AE16-1AA1292272C8}"/>
              </a:ext>
            </a:extLst>
          </p:cNvPr>
          <p:cNvSpPr>
            <a:spLocks noGrp="1"/>
          </p:cNvSpPr>
          <p:nvPr>
            <p:ph sz="quarter" idx="2"/>
          </p:nvPr>
        </p:nvSpPr>
        <p:spPr>
          <a:xfrm>
            <a:off x="4357688" y="585788"/>
            <a:ext cx="7224711" cy="5572125"/>
          </a:xfrm>
        </p:spPr>
        <p:txBody>
          <a:bodyPr wrap="square" anchor="t">
            <a:normAutofit fontScale="92500" lnSpcReduction="10000"/>
          </a:bodyPr>
          <a:lstStyle/>
          <a:p>
            <a:pPr>
              <a:lnSpc>
                <a:spcPct val="90000"/>
              </a:lnSpc>
              <a:buFont typeface="Wingdings" panose="05000000000000000000" pitchFamily="2" charset="2"/>
              <a:buChar char="Ø"/>
            </a:pPr>
            <a:r>
              <a:rPr lang="cy-GB" altLang="en-US" dirty="0">
                <a:latin typeface="Arial" panose="020B0604020202020204" pitchFamily="34" charset="0"/>
                <a:cs typeface="Arial" panose="020B0604020202020204" pitchFamily="34" charset="0"/>
              </a:rPr>
              <a:t>Byddwch yn brydlon – cael y dechrau gorau bosib. Os nad ydych ar amser gallwch adlewyrchu ar y cyfathrebu ac effaith hynny. </a:t>
            </a:r>
          </a:p>
          <a:p>
            <a:pPr>
              <a:lnSpc>
                <a:spcPct val="90000"/>
              </a:lnSpc>
              <a:buFont typeface="Wingdings" panose="05000000000000000000" pitchFamily="2" charset="2"/>
              <a:buChar char="Ø"/>
            </a:pPr>
            <a:r>
              <a:rPr lang="cy-GB" altLang="en-US" dirty="0">
                <a:latin typeface="Arial" panose="020B0604020202020204" pitchFamily="34" charset="0"/>
                <a:cs typeface="Arial" panose="020B0604020202020204" pitchFamily="34" charset="0"/>
              </a:rPr>
              <a:t>Cyflwynwch yr arsylwr – eglurwch eu rôl yn yr arsylwi a’r sesiwn adborth yn dilyn yr arsylwi </a:t>
            </a:r>
          </a:p>
          <a:p>
            <a:pPr>
              <a:lnSpc>
                <a:spcPct val="90000"/>
              </a:lnSpc>
              <a:buFont typeface="Wingdings" panose="05000000000000000000" pitchFamily="2" charset="2"/>
              <a:buChar char="Ø"/>
            </a:pPr>
            <a:r>
              <a:rPr lang="cy-GB" altLang="en-US" dirty="0">
                <a:latin typeface="Arial" panose="020B0604020202020204" pitchFamily="34" charset="0"/>
                <a:cs typeface="Arial" panose="020B0604020202020204" pitchFamily="34" charset="0"/>
              </a:rPr>
              <a:t>Gwiriwch eto fod y defnyddiwr gwasanaeth/gofalwr yn dal yn hapus i barhau â’r arsylwi – efallai ei fod wedi newid ei feddwl ers i chi ofyn gyntaf. Byddwch yn ymwybodol o'r pwysau ychwanegol sydd ar bobl a’r amgylchiadau presennol a’r posibilrwydd o atal yr arsylwad os yw'n amhriodol neu os yw’n  rhoi gormod o straen ar yr unigolyn.</a:t>
            </a:r>
          </a:p>
          <a:p>
            <a:pPr>
              <a:lnSpc>
                <a:spcPct val="90000"/>
              </a:lnSpc>
              <a:buFont typeface="Wingdings" panose="05000000000000000000" pitchFamily="2" charset="2"/>
              <a:buChar char="Ø"/>
            </a:pPr>
            <a:r>
              <a:rPr lang="cy-GB" altLang="en-US" dirty="0">
                <a:latin typeface="Arial" panose="020B0604020202020204" pitchFamily="34" charset="0"/>
                <a:cs typeface="Arial" panose="020B0604020202020204" pitchFamily="34" charset="0"/>
              </a:rPr>
              <a:t>Byddwch yn ymwybodol o anghenion cyfathrebu ac ieithyddol unigol a’r ffyrdd y byddwch yn mynd i’r afael â hwy </a:t>
            </a:r>
          </a:p>
          <a:p>
            <a:pPr>
              <a:lnSpc>
                <a:spcPct val="90000"/>
              </a:lnSpc>
              <a:buFont typeface="Wingdings" panose="05000000000000000000" pitchFamily="2" charset="2"/>
              <a:buChar char="Ø"/>
            </a:pPr>
            <a:r>
              <a:rPr lang="cy-GB" altLang="en-US" dirty="0">
                <a:latin typeface="Arial" panose="020B0604020202020204" pitchFamily="34" charset="0"/>
                <a:cs typeface="Arial" panose="020B0604020202020204" pitchFamily="34" charset="0"/>
              </a:rPr>
              <a:t>Byddwch yn ymwybodol o rwystrau posib o ran cyfathrebu, e.e. cynllun eistedd, agosrwydd, sŵn yn tarfu, cefndir hanesyddol yr unigolyn, ac ati – hyn oll yn effeithio ar ryngweithio</a:t>
            </a:r>
          </a:p>
          <a:p>
            <a:pPr>
              <a:lnSpc>
                <a:spcPct val="90000"/>
              </a:lnSpc>
            </a:pPr>
            <a:endParaRPr lang="en-GB" altLang="en-US" sz="1300" dirty="0"/>
          </a:p>
        </p:txBody>
      </p:sp>
      <p:pic>
        <p:nvPicPr>
          <p:cNvPr id="4" name="Picture 3">
            <a:extLst>
              <a:ext uri="{FF2B5EF4-FFF2-40B4-BE49-F238E27FC236}">
                <a16:creationId xmlns:a16="http://schemas.microsoft.com/office/drawing/2014/main" id="{696B9CC0-6D95-4159-9D3E-3B1D5B6459C3}"/>
              </a:ext>
            </a:extLst>
          </p:cNvPr>
          <p:cNvPicPr>
            <a:picLocks noChangeAspect="1"/>
          </p:cNvPicPr>
          <p:nvPr/>
        </p:nvPicPr>
        <p:blipFill>
          <a:blip r:embed="rId3"/>
          <a:stretch>
            <a:fillRect/>
          </a:stretch>
        </p:blipFill>
        <p:spPr>
          <a:xfrm>
            <a:off x="422628" y="1816100"/>
            <a:ext cx="3271663" cy="3941763"/>
          </a:xfrm>
          <a:prstGeom prst="rect">
            <a:avLst/>
          </a:prstGeom>
          <a:noFill/>
          <a:ln>
            <a:noFill/>
            <a:prstDash val="sysDash"/>
            <a:miter lim="800000"/>
          </a:ln>
        </p:spPr>
      </p:pic>
      <p:sp>
        <p:nvSpPr>
          <p:cNvPr id="81924" name="Slide Number Placeholder 5" hidden="1">
            <a:extLst>
              <a:ext uri="{FF2B5EF4-FFF2-40B4-BE49-F238E27FC236}">
                <a16:creationId xmlns:a16="http://schemas.microsoft.com/office/drawing/2014/main" id="{E2DE06CD-B962-4D91-8A80-58047008AA9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B892851-F9F2-4346-BF94-839EE5D636C6}" type="slidenum">
              <a:rPr lang="en-GB" altLang="en-US" smtClean="0"/>
              <a:pPr>
                <a:spcAft>
                  <a:spcPts val="600"/>
                </a:spcAft>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p:cNvSpPr>
            <a:spLocks noGrp="1"/>
          </p:cNvSpPr>
          <p:nvPr>
            <p:ph idx="1"/>
          </p:nvPr>
        </p:nvSpPr>
        <p:spPr>
          <a:xfrm>
            <a:off x="609600" y="1481137"/>
            <a:ext cx="10972800" cy="5248275"/>
          </a:xfrm>
        </p:spPr>
        <p:txBody>
          <a:bodyPr>
            <a:normAutofit fontScale="85000" lnSpcReduction="10000"/>
          </a:bodyPr>
          <a:lstStyle/>
          <a:p>
            <a:pPr marL="0" indent="0">
              <a:buNone/>
            </a:pPr>
            <a:r>
              <a:rPr lang="cy-GB" dirty="0">
                <a:latin typeface="Arial" panose="020B0604020202020204" pitchFamily="34" charset="0"/>
                <a:cs typeface="Arial" panose="020B0604020202020204" pitchFamily="34" charset="0"/>
              </a:rPr>
              <a:t>Gall arsylwad rhithiol neu dros y ffon roi digon o gyfle i chi gwrdd â’r meini prawf ar gyfer y cwestiwn hwn. Er enghraifft, gallech ystyried;</a:t>
            </a:r>
          </a:p>
          <a:p>
            <a:pPr lvl="0"/>
            <a:r>
              <a:rPr lang="cy-GB" dirty="0">
                <a:latin typeface="Arial" panose="020B0604020202020204" pitchFamily="34" charset="0"/>
                <a:cs typeface="Arial" panose="020B0604020202020204" pitchFamily="34" charset="0"/>
              </a:rPr>
              <a:t>Dulliau cyfathrebu a sgiliau; sut y bu i chi oresgyn unrhyw rwystrau i hyn mewn sgwrs ffôn/rhithwir. Sut y gwnaethoch chi gefnogi pobl i gymryd rhan?</a:t>
            </a:r>
          </a:p>
          <a:p>
            <a:pPr lvl="0"/>
            <a:r>
              <a:rPr lang="cy-GB" dirty="0">
                <a:latin typeface="Arial" panose="020B0604020202020204" pitchFamily="34" charset="0"/>
                <a:cs typeface="Arial" panose="020B0604020202020204" pitchFamily="34" charset="0"/>
              </a:rPr>
              <a:t>Amgylchedd; a yw'r unigolyn mewn lle diogel, a allant ganolbwyntio, a oes unrhyw ffactorau allanol a all ddylanwadu ar y rhyngweithio?  A yw mynediad i'r rhyngrwyd yn effeithio ar y rhyngweithio? Sut y gallwch chi sicrhau cyfrinachedd a grymuso’r unigolyn i gymryd rhan? </a:t>
            </a:r>
          </a:p>
          <a:p>
            <a:pPr lvl="0"/>
            <a:r>
              <a:rPr lang="cy-GB" dirty="0">
                <a:latin typeface="Arial" panose="020B0604020202020204" pitchFamily="34" charset="0"/>
                <a:cs typeface="Arial" panose="020B0604020202020204" pitchFamily="34" charset="0"/>
              </a:rPr>
              <a:t>Pa foeseg sydd angen i chi ei hystyried? Pa werthoedd sy'n bwysig ac ym mha ffyrdd (os o gwbl) y mae'r rhain yn wahanol i gyfarfod wyneb yn wyneb? </a:t>
            </a:r>
          </a:p>
          <a:p>
            <a:r>
              <a:rPr lang="cy-GB" dirty="0">
                <a:latin typeface="Arial" panose="020B0604020202020204" pitchFamily="34" charset="0"/>
                <a:cs typeface="Arial" panose="020B0604020202020204" pitchFamily="34" charset="0"/>
              </a:rPr>
              <a:t>Mae angen i chi fyfyrio'n feirniadol ac yn effeithiol ar y sgwrs gan ystyried yr heriau y bu i chi ei wynebu e.e. Diffyg gweld wyneb ac iaith y corff ayb a’r angen i ddefnyddio dulliau gwahanol megis dull sy’n canolbwyntio ar ddatrysiad</a:t>
            </a:r>
          </a:p>
          <a:p>
            <a:pPr marL="0" indent="0">
              <a:buNone/>
            </a:pPr>
            <a:r>
              <a:rPr lang="cy-GB" dirty="0"/>
              <a:t>	</a:t>
            </a:r>
          </a:p>
          <a:p>
            <a:endParaRPr lang="cy-GB" dirty="0"/>
          </a:p>
        </p:txBody>
      </p:sp>
      <p:sp>
        <p:nvSpPr>
          <p:cNvPr id="2" name="Teitl 1"/>
          <p:cNvSpPr>
            <a:spLocks noGrp="1"/>
          </p:cNvSpPr>
          <p:nvPr>
            <p:ph type="title"/>
          </p:nvPr>
        </p:nvSpPr>
        <p:spPr>
          <a:xfrm>
            <a:off x="609600" y="338138"/>
            <a:ext cx="10972800" cy="1143000"/>
          </a:xfrm>
        </p:spPr>
        <p:txBody>
          <a:bodyPr>
            <a:normAutofit/>
          </a:bodyPr>
          <a:lstStyle/>
          <a:p>
            <a:r>
              <a:rPr lang="cy-GB" sz="3600" dirty="0"/>
              <a:t>           Arsylwad Rhithiol neu dros y ffon</a:t>
            </a:r>
          </a:p>
        </p:txBody>
      </p:sp>
      <p:pic>
        <p:nvPicPr>
          <p:cNvPr id="4" name="Picture 3">
            <a:extLst>
              <a:ext uri="{FF2B5EF4-FFF2-40B4-BE49-F238E27FC236}">
                <a16:creationId xmlns:a16="http://schemas.microsoft.com/office/drawing/2014/main" id="{EB56B692-4715-475E-AC5A-F79EBBC18479}"/>
              </a:ext>
            </a:extLst>
          </p:cNvPr>
          <p:cNvPicPr>
            <a:picLocks noChangeAspect="1"/>
          </p:cNvPicPr>
          <p:nvPr/>
        </p:nvPicPr>
        <p:blipFill>
          <a:blip r:embed="rId3"/>
          <a:stretch>
            <a:fillRect/>
          </a:stretch>
        </p:blipFill>
        <p:spPr>
          <a:xfrm>
            <a:off x="10220313" y="0"/>
            <a:ext cx="1971687" cy="1312068"/>
          </a:xfrm>
          <a:prstGeom prst="rect">
            <a:avLst/>
          </a:prstGeom>
        </p:spPr>
      </p:pic>
      <p:pic>
        <p:nvPicPr>
          <p:cNvPr id="5" name="Picture 4">
            <a:extLst>
              <a:ext uri="{FF2B5EF4-FFF2-40B4-BE49-F238E27FC236}">
                <a16:creationId xmlns:a16="http://schemas.microsoft.com/office/drawing/2014/main" id="{D0042E02-563D-4AF2-BCCB-10FB140AF208}"/>
              </a:ext>
            </a:extLst>
          </p:cNvPr>
          <p:cNvPicPr>
            <a:picLocks noChangeAspect="1"/>
          </p:cNvPicPr>
          <p:nvPr/>
        </p:nvPicPr>
        <p:blipFill>
          <a:blip r:embed="rId4"/>
          <a:stretch>
            <a:fillRect/>
          </a:stretch>
        </p:blipFill>
        <p:spPr>
          <a:xfrm>
            <a:off x="-76284" y="1"/>
            <a:ext cx="2322603" cy="1312067"/>
          </a:xfrm>
          <a:prstGeom prst="rect">
            <a:avLst/>
          </a:prstGeom>
        </p:spPr>
      </p:pic>
    </p:spTree>
    <p:extLst>
      <p:ext uri="{BB962C8B-B14F-4D97-AF65-F5344CB8AC3E}">
        <p14:creationId xmlns:p14="http://schemas.microsoft.com/office/powerpoint/2010/main" val="2787419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Content Placeholder 2">
            <a:extLst>
              <a:ext uri="{FF2B5EF4-FFF2-40B4-BE49-F238E27FC236}">
                <a16:creationId xmlns:a16="http://schemas.microsoft.com/office/drawing/2014/main" id="{88032B18-362E-423F-A631-83A60291DDED}"/>
              </a:ext>
            </a:extLst>
          </p:cNvPr>
          <p:cNvSpPr>
            <a:spLocks noGrp="1"/>
          </p:cNvSpPr>
          <p:nvPr>
            <p:ph idx="1"/>
          </p:nvPr>
        </p:nvSpPr>
        <p:spPr>
          <a:xfrm>
            <a:off x="1175657" y="1448790"/>
            <a:ext cx="9761517" cy="4907560"/>
          </a:xfrm>
        </p:spPr>
        <p:txBody>
          <a:bodyPr/>
          <a:lstStyle/>
          <a:p>
            <a:r>
              <a:rPr lang="cy-GB" altLang="en-US" sz="2200" dirty="0">
                <a:latin typeface="Arial" panose="020B0604020202020204" pitchFamily="34" charset="0"/>
                <a:cs typeface="Arial" panose="020B0604020202020204" pitchFamily="34" charset="0"/>
              </a:rPr>
              <a:t>Byddwch yn ymwybodol o gyswllt llygaid a iaith y corff – chi’n bersonol a’r unigolyn/teulu/gofalwr yr ydych yn gweithio â hwy neu lle bo'n arsylwad ffôn ystyriwch yr heriau o beidio â chael cliwiau geiriol </a:t>
            </a:r>
          </a:p>
          <a:p>
            <a:r>
              <a:rPr lang="cy-GB" altLang="en-US" sz="2200" dirty="0">
                <a:latin typeface="Arial" panose="020B0604020202020204" pitchFamily="34" charset="0"/>
                <a:cs typeface="Arial" panose="020B0604020202020204" pitchFamily="34" charset="0"/>
              </a:rPr>
              <a:t>Mae’n bwysig ystyried tôn y llais a dulliau cyfathrebu di-lafar</a:t>
            </a:r>
          </a:p>
          <a:p>
            <a:r>
              <a:rPr lang="cy-GB" altLang="en-US" sz="2200" dirty="0">
                <a:latin typeface="Arial" panose="020B0604020202020204" pitchFamily="34" charset="0"/>
                <a:cs typeface="Arial" panose="020B0604020202020204" pitchFamily="34" charset="0"/>
              </a:rPr>
              <a:t>Sut fydd yr unigolyn yn gwybod eich bod yn gwrando’n astud arnynt?</a:t>
            </a:r>
          </a:p>
          <a:p>
            <a:r>
              <a:rPr lang="cy-GB" altLang="en-US" sz="2200" dirty="0">
                <a:latin typeface="Arial" panose="020B0604020202020204" pitchFamily="34" charset="0"/>
                <a:cs typeface="Arial" panose="020B0604020202020204" pitchFamily="34" charset="0"/>
              </a:rPr>
              <a:t>Sut ydym yn cyfathrebu’n wahanol fel gweithwyr cymdeithasol?</a:t>
            </a:r>
          </a:p>
          <a:p>
            <a:r>
              <a:rPr lang="cy-GB" altLang="en-US" sz="2200" dirty="0">
                <a:latin typeface="Arial" panose="020B0604020202020204" pitchFamily="34" charset="0"/>
                <a:cs typeface="Arial" panose="020B0604020202020204" pitchFamily="34" charset="0"/>
              </a:rPr>
              <a:t>Mae’r ffordd yr ydym yn dysgu cyfathrebu yn broses sy’n cynnwys ymwybyddiaeth allanol yn bennaf</a:t>
            </a:r>
          </a:p>
          <a:p>
            <a:r>
              <a:rPr lang="cy-GB" altLang="en-US" sz="2200" dirty="0">
                <a:latin typeface="Arial" panose="020B0604020202020204" pitchFamily="34" charset="0"/>
                <a:cs typeface="Arial" panose="020B0604020202020204" pitchFamily="34" charset="0"/>
              </a:rPr>
              <a:t>Fel gweithwyr cymdeithasol, rydym angen dysgu sgiliau newydd a bod ag ymwybyddiaeth uwch o hunan-ymwybyddiaeth na’r hyn fyddai ei angen fel arfer, rydym angen bod yn barod am yr annisgwyl. </a:t>
            </a:r>
            <a:endParaRPr lang="cy-GB" altLang="en-US" dirty="0"/>
          </a:p>
        </p:txBody>
      </p:sp>
      <p:sp>
        <p:nvSpPr>
          <p:cNvPr id="2" name="Title 1">
            <a:extLst>
              <a:ext uri="{FF2B5EF4-FFF2-40B4-BE49-F238E27FC236}">
                <a16:creationId xmlns:a16="http://schemas.microsoft.com/office/drawing/2014/main" id="{18765072-7830-49D0-BB14-7636B254DEB6}"/>
              </a:ext>
            </a:extLst>
          </p:cNvPr>
          <p:cNvSpPr>
            <a:spLocks noGrp="1"/>
          </p:cNvSpPr>
          <p:nvPr>
            <p:ph type="title"/>
          </p:nvPr>
        </p:nvSpPr>
        <p:spPr>
          <a:xfrm>
            <a:off x="1981200" y="274638"/>
            <a:ext cx="8229600" cy="922114"/>
          </a:xfrm>
        </p:spPr>
        <p:txBody>
          <a:bodyPr/>
          <a:lstStyle/>
          <a:p>
            <a:pPr algn="ctr">
              <a:defRPr/>
            </a:pPr>
            <a:r>
              <a:rPr lang="cy-GB" sz="4000" dirty="0">
                <a:latin typeface="Arial" panose="020B0604020202020204" pitchFamily="34" charset="0"/>
                <a:cs typeface="Arial" panose="020B0604020202020204" pitchFamily="34" charset="0"/>
              </a:rPr>
              <a:t>Awgrymiadau Cyffredinol</a:t>
            </a:r>
          </a:p>
        </p:txBody>
      </p:sp>
      <p:sp>
        <p:nvSpPr>
          <p:cNvPr id="83972" name="Slide Number Placeholder 5">
            <a:extLst>
              <a:ext uri="{FF2B5EF4-FFF2-40B4-BE49-F238E27FC236}">
                <a16:creationId xmlns:a16="http://schemas.microsoft.com/office/drawing/2014/main" id="{158E83CE-5BDB-4A40-A160-A7DA3DA8A8A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AEDEAC7-0442-45FE-9952-150009A24F6A}" type="slidenum">
              <a:rPr lang="en-GB" altLang="en-US" smtClean="0"/>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p:txBody>
          <a:bodyPr>
            <a:normAutofit lnSpcReduction="10000"/>
          </a:bodyPr>
          <a:lstStyle/>
          <a:p>
            <a:r>
              <a:rPr lang="en-GB" dirty="0" err="1"/>
              <a:t>Ar</a:t>
            </a:r>
            <a:r>
              <a:rPr lang="en-GB" dirty="0"/>
              <a:t> </a:t>
            </a:r>
            <a:r>
              <a:rPr lang="en-GB" dirty="0" err="1"/>
              <a:t>ôl</a:t>
            </a:r>
            <a:r>
              <a:rPr lang="en-GB" dirty="0"/>
              <a:t> </a:t>
            </a:r>
            <a:r>
              <a:rPr lang="en-GB" dirty="0" err="1"/>
              <a:t>yr</a:t>
            </a:r>
            <a:r>
              <a:rPr lang="en-GB" dirty="0"/>
              <a:t> </a:t>
            </a:r>
            <a:r>
              <a:rPr lang="en-GB" dirty="0" err="1"/>
              <a:t>arsylwad</a:t>
            </a:r>
            <a:r>
              <a:rPr lang="en-GB" dirty="0"/>
              <a:t> </a:t>
            </a:r>
            <a:r>
              <a:rPr lang="en-GB" dirty="0" err="1"/>
              <a:t>gofynnir</a:t>
            </a:r>
            <a:r>
              <a:rPr lang="en-GB" dirty="0"/>
              <a:t> </a:t>
            </a:r>
            <a:r>
              <a:rPr lang="en-GB" dirty="0" err="1"/>
              <a:t>i'r</a:t>
            </a:r>
            <a:r>
              <a:rPr lang="en-GB" dirty="0"/>
              <a:t> </a:t>
            </a:r>
            <a:r>
              <a:rPr lang="en-GB" dirty="0" err="1"/>
              <a:t>unigolyn</a:t>
            </a:r>
            <a:r>
              <a:rPr lang="en-GB" dirty="0"/>
              <a:t> a/</a:t>
            </a:r>
            <a:r>
              <a:rPr lang="en-GB" dirty="0" err="1"/>
              <a:t>neu</a:t>
            </a:r>
            <a:r>
              <a:rPr lang="en-GB" dirty="0"/>
              <a:t> </a:t>
            </a:r>
            <a:r>
              <a:rPr lang="en-GB" dirty="0" err="1"/>
              <a:t>ei</a:t>
            </a:r>
            <a:r>
              <a:rPr lang="en-GB" dirty="0"/>
              <a:t> </a:t>
            </a:r>
            <a:r>
              <a:rPr lang="en-GB" dirty="0" err="1"/>
              <a:t>ofalwr</a:t>
            </a:r>
            <a:r>
              <a:rPr lang="en-GB" dirty="0"/>
              <a:t> am </a:t>
            </a:r>
            <a:r>
              <a:rPr lang="en-GB" dirty="0" err="1"/>
              <a:t>adborth</a:t>
            </a:r>
            <a:r>
              <a:rPr lang="en-GB" dirty="0"/>
              <a:t> </a:t>
            </a:r>
            <a:r>
              <a:rPr lang="en-GB" dirty="0" err="1"/>
              <a:t>neu</a:t>
            </a:r>
            <a:r>
              <a:rPr lang="en-GB" dirty="0"/>
              <a:t> </a:t>
            </a:r>
            <a:r>
              <a:rPr lang="en-GB" dirty="0" err="1"/>
              <a:t>i</a:t>
            </a:r>
            <a:r>
              <a:rPr lang="en-GB" dirty="0"/>
              <a:t> </a:t>
            </a:r>
            <a:r>
              <a:rPr lang="en-GB" dirty="0" err="1"/>
              <a:t>roi</a:t>
            </a:r>
            <a:r>
              <a:rPr lang="en-GB" dirty="0"/>
              <a:t> </a:t>
            </a:r>
            <a:r>
              <a:rPr lang="en-GB" dirty="0" err="1"/>
              <a:t>sylw</a:t>
            </a:r>
            <a:r>
              <a:rPr lang="en-GB" dirty="0"/>
              <a:t> </a:t>
            </a:r>
            <a:r>
              <a:rPr lang="en-GB" dirty="0" err="1"/>
              <a:t>ar</a:t>
            </a:r>
            <a:r>
              <a:rPr lang="en-GB" dirty="0"/>
              <a:t> </a:t>
            </a:r>
            <a:r>
              <a:rPr lang="en-GB" dirty="0" err="1"/>
              <a:t>sut</a:t>
            </a:r>
            <a:r>
              <a:rPr lang="en-GB" dirty="0"/>
              <a:t> </a:t>
            </a:r>
            <a:r>
              <a:rPr lang="en-GB" dirty="0" err="1"/>
              <a:t>yr</a:t>
            </a:r>
            <a:r>
              <a:rPr lang="en-GB" dirty="0"/>
              <a:t> </a:t>
            </a:r>
            <a:r>
              <a:rPr lang="en-GB" dirty="0" err="1"/>
              <a:t>aeth</a:t>
            </a:r>
            <a:r>
              <a:rPr lang="en-GB" dirty="0"/>
              <a:t> </a:t>
            </a:r>
            <a:r>
              <a:rPr lang="en-GB" dirty="0" err="1"/>
              <a:t>yr</a:t>
            </a:r>
            <a:r>
              <a:rPr lang="en-GB" dirty="0"/>
              <a:t> </a:t>
            </a:r>
            <a:r>
              <a:rPr lang="en-GB" dirty="0" err="1"/>
              <a:t>ymarfer</a:t>
            </a:r>
            <a:r>
              <a:rPr lang="en-GB" dirty="0"/>
              <a:t>.</a:t>
            </a:r>
          </a:p>
          <a:p>
            <a:r>
              <a:rPr lang="en-GB" dirty="0" err="1"/>
              <a:t>Mi</a:t>
            </a:r>
            <a:r>
              <a:rPr lang="en-GB" dirty="0"/>
              <a:t> </a:t>
            </a:r>
            <a:r>
              <a:rPr lang="en-GB" dirty="0" err="1"/>
              <a:t>ddylech</a:t>
            </a:r>
            <a:r>
              <a:rPr lang="en-GB" dirty="0"/>
              <a:t> </a:t>
            </a:r>
            <a:r>
              <a:rPr lang="en-GB" dirty="0" err="1"/>
              <a:t>gymryd</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hyn</a:t>
            </a:r>
            <a:r>
              <a:rPr lang="en-GB" dirty="0"/>
              <a:t> o </a:t>
            </a:r>
            <a:r>
              <a:rPr lang="en-GB" dirty="0" err="1"/>
              <a:t>flaen</a:t>
            </a:r>
            <a:r>
              <a:rPr lang="en-GB" dirty="0"/>
              <a:t> </a:t>
            </a:r>
            <a:r>
              <a:rPr lang="en-GB" dirty="0" err="1"/>
              <a:t>llaw</a:t>
            </a:r>
            <a:r>
              <a:rPr lang="en-GB" dirty="0"/>
              <a:t> </a:t>
            </a:r>
            <a:r>
              <a:rPr lang="en-GB" dirty="0" err="1"/>
              <a:t>gyda’r</a:t>
            </a:r>
            <a:r>
              <a:rPr lang="en-GB" dirty="0"/>
              <a:t> </a:t>
            </a:r>
            <a:r>
              <a:rPr lang="en-GB" dirty="0" err="1"/>
              <a:t>unigolyn</a:t>
            </a:r>
            <a:r>
              <a:rPr lang="en-GB" dirty="0"/>
              <a:t>/ </a:t>
            </a:r>
            <a:r>
              <a:rPr lang="en-GB" dirty="0" err="1"/>
              <a:t>gofalwr</a:t>
            </a:r>
            <a:r>
              <a:rPr lang="en-GB" dirty="0"/>
              <a:t>.</a:t>
            </a:r>
          </a:p>
          <a:p>
            <a:r>
              <a:rPr lang="en-GB" dirty="0"/>
              <a:t>Pan </a:t>
            </a:r>
            <a:r>
              <a:rPr lang="en-GB" dirty="0" err="1"/>
              <a:t>fo’r</a:t>
            </a:r>
            <a:r>
              <a:rPr lang="en-GB" dirty="0"/>
              <a:t> </a:t>
            </a:r>
            <a:r>
              <a:rPr lang="en-GB" dirty="0" err="1"/>
              <a:t>arsylwad</a:t>
            </a:r>
            <a:r>
              <a:rPr lang="en-GB" dirty="0"/>
              <a:t> </a:t>
            </a:r>
            <a:r>
              <a:rPr lang="en-GB" dirty="0" err="1"/>
              <a:t>yn</a:t>
            </a:r>
            <a:r>
              <a:rPr lang="en-GB" dirty="0"/>
              <a:t> un </a:t>
            </a:r>
            <a:r>
              <a:rPr lang="en-GB" dirty="0" err="1"/>
              <a:t>rhithiol</a:t>
            </a:r>
            <a:r>
              <a:rPr lang="en-GB" dirty="0"/>
              <a:t>/ neu </a:t>
            </a:r>
            <a:r>
              <a:rPr lang="en-GB" dirty="0" err="1"/>
              <a:t>dros</a:t>
            </a:r>
            <a:r>
              <a:rPr lang="en-GB" dirty="0"/>
              <a:t> y </a:t>
            </a:r>
            <a:r>
              <a:rPr lang="en-GB" dirty="0" err="1"/>
              <a:t>ffôn</a:t>
            </a:r>
            <a:r>
              <a:rPr lang="en-GB" dirty="0"/>
              <a:t> </a:t>
            </a:r>
            <a:r>
              <a:rPr lang="en-GB" dirty="0" err="1"/>
              <a:t>efallai</a:t>
            </a:r>
            <a:r>
              <a:rPr lang="en-GB" dirty="0"/>
              <a:t> y </a:t>
            </a:r>
            <a:r>
              <a:rPr lang="en-GB" dirty="0" err="1"/>
              <a:t>bydd</a:t>
            </a:r>
            <a:r>
              <a:rPr lang="en-GB" dirty="0"/>
              <a:t> </a:t>
            </a:r>
            <a:r>
              <a:rPr lang="en-GB" dirty="0" err="1"/>
              <a:t>angen</a:t>
            </a:r>
            <a:r>
              <a:rPr lang="en-GB" dirty="0"/>
              <a:t> </a:t>
            </a:r>
            <a:r>
              <a:rPr lang="en-GB" dirty="0" err="1"/>
              <a:t>i</a:t>
            </a:r>
            <a:r>
              <a:rPr lang="en-GB" dirty="0"/>
              <a:t> chi </a:t>
            </a:r>
            <a:r>
              <a:rPr lang="en-GB" dirty="0" err="1"/>
              <a:t>ystyried</a:t>
            </a:r>
            <a:r>
              <a:rPr lang="en-GB" dirty="0"/>
              <a:t> o </a:t>
            </a:r>
            <a:r>
              <a:rPr lang="en-GB" dirty="0" err="1"/>
              <a:t>flaen</a:t>
            </a:r>
            <a:r>
              <a:rPr lang="en-GB" dirty="0"/>
              <a:t> </a:t>
            </a:r>
            <a:r>
              <a:rPr lang="en-GB" dirty="0" err="1"/>
              <a:t>llaw</a:t>
            </a:r>
            <a:r>
              <a:rPr lang="en-GB" dirty="0"/>
              <a:t> y </a:t>
            </a:r>
            <a:r>
              <a:rPr lang="en-GB" dirty="0" err="1"/>
              <a:t>ffordd</a:t>
            </a:r>
            <a:r>
              <a:rPr lang="en-GB" dirty="0"/>
              <a:t> </a:t>
            </a:r>
            <a:r>
              <a:rPr lang="en-GB" dirty="0" err="1"/>
              <a:t>orau</a:t>
            </a:r>
            <a:r>
              <a:rPr lang="en-GB" dirty="0"/>
              <a:t> o </a:t>
            </a:r>
            <a:r>
              <a:rPr lang="en-GB" dirty="0" err="1"/>
              <a:t>gael</a:t>
            </a:r>
            <a:r>
              <a:rPr lang="en-GB" dirty="0"/>
              <a:t> </a:t>
            </a:r>
            <a:r>
              <a:rPr lang="en-GB" dirty="0" err="1"/>
              <a:t>adborth</a:t>
            </a:r>
            <a:r>
              <a:rPr lang="en-GB" dirty="0"/>
              <a:t> </a:t>
            </a:r>
            <a:r>
              <a:rPr lang="en-GB" dirty="0" err="1"/>
              <a:t>gan</a:t>
            </a:r>
            <a:r>
              <a:rPr lang="en-GB" dirty="0"/>
              <a:t> </a:t>
            </a:r>
            <a:r>
              <a:rPr lang="en-GB" dirty="0" err="1"/>
              <a:t>yr</a:t>
            </a:r>
            <a:r>
              <a:rPr lang="en-GB" dirty="0"/>
              <a:t> </a:t>
            </a:r>
            <a:r>
              <a:rPr lang="en-GB" dirty="0" err="1"/>
              <a:t>unigolyn</a:t>
            </a:r>
            <a:r>
              <a:rPr lang="en-GB" dirty="0"/>
              <a:t>. Mae </a:t>
            </a:r>
            <a:r>
              <a:rPr lang="en-GB" dirty="0" err="1"/>
              <a:t>fersiwn</a:t>
            </a:r>
            <a:r>
              <a:rPr lang="en-GB" dirty="0"/>
              <a:t> </a:t>
            </a:r>
            <a:r>
              <a:rPr lang="en-GB" dirty="0" err="1"/>
              <a:t>hawdd</a:t>
            </a:r>
            <a:r>
              <a:rPr lang="en-GB" dirty="0"/>
              <a:t> </a:t>
            </a:r>
            <a:r>
              <a:rPr lang="en-GB" dirty="0" err="1"/>
              <a:t>ei</a:t>
            </a:r>
            <a:r>
              <a:rPr lang="en-GB" dirty="0"/>
              <a:t> </a:t>
            </a:r>
            <a:r>
              <a:rPr lang="en-GB" dirty="0" err="1"/>
              <a:t>ddarllen</a:t>
            </a:r>
            <a:r>
              <a:rPr lang="en-GB" dirty="0"/>
              <a:t> </a:t>
            </a:r>
            <a:r>
              <a:rPr lang="en-GB" dirty="0" err="1"/>
              <a:t>ar</a:t>
            </a:r>
            <a:r>
              <a:rPr lang="en-GB" dirty="0"/>
              <a:t> </a:t>
            </a:r>
            <a:r>
              <a:rPr lang="en-GB" dirty="0" err="1"/>
              <a:t>gael</a:t>
            </a:r>
            <a:r>
              <a:rPr lang="en-GB" dirty="0"/>
              <a:t> </a:t>
            </a:r>
            <a:r>
              <a:rPr lang="en-GB" dirty="0" err="1"/>
              <a:t>os</a:t>
            </a:r>
            <a:r>
              <a:rPr lang="en-GB" dirty="0"/>
              <a:t> </a:t>
            </a:r>
            <a:r>
              <a:rPr lang="en-GB" dirty="0" err="1"/>
              <a:t>rydych</a:t>
            </a:r>
            <a:r>
              <a:rPr lang="en-GB" dirty="0"/>
              <a:t> am </a:t>
            </a:r>
            <a:r>
              <a:rPr lang="en-GB" dirty="0" err="1"/>
              <a:t>anfon</a:t>
            </a:r>
            <a:r>
              <a:rPr lang="en-GB" dirty="0"/>
              <a:t> y </a:t>
            </a:r>
            <a:r>
              <a:rPr lang="en-GB" dirty="0" err="1"/>
              <a:t>cwestiynau</a:t>
            </a:r>
            <a:r>
              <a:rPr lang="en-GB" dirty="0"/>
              <a:t> </a:t>
            </a:r>
            <a:r>
              <a:rPr lang="en-GB" dirty="0" err="1"/>
              <a:t>i’r</a:t>
            </a:r>
            <a:r>
              <a:rPr lang="en-GB" dirty="0"/>
              <a:t> </a:t>
            </a:r>
            <a:r>
              <a:rPr lang="en-GB" dirty="0" err="1"/>
              <a:t>unigolyn</a:t>
            </a:r>
            <a:r>
              <a:rPr lang="en-GB" dirty="0"/>
              <a:t>. </a:t>
            </a:r>
          </a:p>
          <a:p>
            <a:r>
              <a:rPr lang="en-GB" dirty="0" err="1"/>
              <a:t>Gellir</a:t>
            </a:r>
            <a:r>
              <a:rPr lang="en-GB" dirty="0"/>
              <a:t> </a:t>
            </a:r>
            <a:r>
              <a:rPr lang="en-GB" dirty="0" err="1"/>
              <a:t>defnyddio'r</a:t>
            </a:r>
            <a:r>
              <a:rPr lang="en-GB" dirty="0"/>
              <a:t> </a:t>
            </a:r>
            <a:r>
              <a:rPr lang="en-GB" dirty="0" err="1"/>
              <a:t>adborth</a:t>
            </a:r>
            <a:r>
              <a:rPr lang="en-GB" dirty="0"/>
              <a:t> </a:t>
            </a:r>
            <a:r>
              <a:rPr lang="en-GB" dirty="0" err="1"/>
              <a:t>yma</a:t>
            </a:r>
            <a:r>
              <a:rPr lang="en-GB" dirty="0"/>
              <a:t> </a:t>
            </a:r>
            <a:r>
              <a:rPr lang="en-GB" dirty="0" err="1"/>
              <a:t>yn</a:t>
            </a:r>
            <a:r>
              <a:rPr lang="en-GB" dirty="0"/>
              <a:t> </a:t>
            </a:r>
            <a:r>
              <a:rPr lang="en-GB" dirty="0" err="1"/>
              <a:t>adran</a:t>
            </a:r>
            <a:r>
              <a:rPr lang="en-GB" dirty="0"/>
              <a:t> 6 </a:t>
            </a:r>
            <a:r>
              <a:rPr lang="en-GB" dirty="0" err="1"/>
              <a:t>i</a:t>
            </a:r>
            <a:r>
              <a:rPr lang="en-GB" dirty="0"/>
              <a:t> </a:t>
            </a:r>
            <a:r>
              <a:rPr lang="en-GB" dirty="0" err="1"/>
              <a:t>fyfyrio</a:t>
            </a:r>
            <a:r>
              <a:rPr lang="en-GB" dirty="0"/>
              <a:t> </a:t>
            </a:r>
            <a:r>
              <a:rPr lang="en-GB" dirty="0" err="1"/>
              <a:t>ar</a:t>
            </a:r>
            <a:r>
              <a:rPr lang="en-GB" dirty="0"/>
              <a:t> </a:t>
            </a:r>
            <a:r>
              <a:rPr lang="en-GB" dirty="0" err="1"/>
              <a:t>adborth</a:t>
            </a:r>
            <a:r>
              <a:rPr lang="en-GB" dirty="0"/>
              <a:t> </a:t>
            </a:r>
            <a:r>
              <a:rPr lang="en-GB" dirty="0" err="1"/>
              <a:t>gan</a:t>
            </a:r>
            <a:r>
              <a:rPr lang="en-GB" dirty="0"/>
              <a:t> </a:t>
            </a:r>
            <a:r>
              <a:rPr lang="en-GB" dirty="0" err="1"/>
              <a:t>unigolyn</a:t>
            </a:r>
            <a:r>
              <a:rPr lang="en-GB" dirty="0"/>
              <a:t> </a:t>
            </a:r>
            <a:r>
              <a:rPr lang="en-GB" dirty="0" err="1"/>
              <a:t>yr</a:t>
            </a:r>
            <a:r>
              <a:rPr lang="en-GB" dirty="0"/>
              <a:t> </a:t>
            </a:r>
            <a:r>
              <a:rPr lang="en-GB" dirty="0" err="1"/>
              <a:t>ydych</a:t>
            </a:r>
            <a:r>
              <a:rPr lang="en-GB" dirty="0"/>
              <a:t> </a:t>
            </a:r>
            <a:r>
              <a:rPr lang="en-GB" dirty="0" err="1"/>
              <a:t>yn</a:t>
            </a:r>
            <a:r>
              <a:rPr lang="en-GB" dirty="0"/>
              <a:t> </a:t>
            </a:r>
            <a:r>
              <a:rPr lang="en-GB" dirty="0" err="1"/>
              <a:t>gweithio</a:t>
            </a:r>
            <a:r>
              <a:rPr lang="en-GB" dirty="0"/>
              <a:t> </a:t>
            </a:r>
            <a:r>
              <a:rPr lang="en-GB" dirty="0" err="1"/>
              <a:t>gydag</a:t>
            </a:r>
            <a:r>
              <a:rPr lang="en-GB" dirty="0"/>
              <a:t> </a:t>
            </a:r>
            <a:r>
              <a:rPr lang="en-GB" dirty="0" err="1"/>
              <a:t>ef</a:t>
            </a:r>
            <a:r>
              <a:rPr lang="en-GB" dirty="0"/>
              <a:t> a </a:t>
            </a:r>
            <a:r>
              <a:rPr lang="en-GB" dirty="0" err="1"/>
              <a:t>sut</a:t>
            </a:r>
            <a:r>
              <a:rPr lang="en-GB" dirty="0"/>
              <a:t> </a:t>
            </a:r>
            <a:r>
              <a:rPr lang="en-GB" dirty="0" err="1"/>
              <a:t>mae</a:t>
            </a:r>
            <a:r>
              <a:rPr lang="en-GB" dirty="0"/>
              <a:t> </a:t>
            </a:r>
            <a:r>
              <a:rPr lang="en-GB" dirty="0" err="1"/>
              <a:t>wedi</a:t>
            </a:r>
            <a:r>
              <a:rPr lang="en-GB" dirty="0"/>
              <a:t> </a:t>
            </a:r>
            <a:r>
              <a:rPr lang="en-GB" dirty="0" err="1"/>
              <a:t>effeithio</a:t>
            </a:r>
            <a:r>
              <a:rPr lang="en-GB" dirty="0"/>
              <a:t> </a:t>
            </a:r>
            <a:r>
              <a:rPr lang="en-GB" dirty="0" err="1"/>
              <a:t>ar</a:t>
            </a:r>
            <a:r>
              <a:rPr lang="en-GB" dirty="0"/>
              <a:t> </a:t>
            </a:r>
            <a:r>
              <a:rPr lang="en-GB" dirty="0" err="1"/>
              <a:t>eich</a:t>
            </a:r>
            <a:r>
              <a:rPr lang="en-GB" dirty="0"/>
              <a:t> </a:t>
            </a:r>
            <a:r>
              <a:rPr lang="en-GB" dirty="0" err="1"/>
              <a:t>ymarfer</a:t>
            </a:r>
            <a:r>
              <a:rPr lang="en-GB" dirty="0"/>
              <a:t>. </a:t>
            </a:r>
          </a:p>
          <a:p>
            <a:endParaRPr lang="en-GB" dirty="0">
              <a:highlight>
                <a:srgbClr val="FFFF00"/>
              </a:highlight>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p:txBody>
          <a:bodyPr>
            <a:normAutofit fontScale="90000"/>
          </a:bodyPr>
          <a:lstStyle/>
          <a:p>
            <a:pPr hangingPunct="0"/>
            <a:r>
              <a:rPr lang="en-GB" dirty="0"/>
              <a:t> </a:t>
            </a:r>
            <a:br>
              <a:rPr lang="en-GB" dirty="0"/>
            </a:br>
            <a:r>
              <a:rPr lang="en-GB" dirty="0" err="1"/>
              <a:t>Adborth</a:t>
            </a:r>
            <a:r>
              <a:rPr lang="en-GB" dirty="0"/>
              <a:t> a </a:t>
            </a:r>
            <a:r>
              <a:rPr lang="en-GB" dirty="0" err="1"/>
              <a:t>sylwadau</a:t>
            </a:r>
            <a:r>
              <a:rPr lang="en-GB" dirty="0"/>
              <a:t> </a:t>
            </a:r>
            <a:r>
              <a:rPr lang="en-GB" dirty="0" err="1"/>
              <a:t>gan</a:t>
            </a:r>
            <a:r>
              <a:rPr lang="en-GB" dirty="0"/>
              <a:t> </a:t>
            </a:r>
            <a:r>
              <a:rPr lang="en-GB" dirty="0" err="1"/>
              <a:t>unigolion</a:t>
            </a:r>
            <a:r>
              <a:rPr lang="en-GB" dirty="0"/>
              <a:t> </a:t>
            </a:r>
            <a:r>
              <a:rPr lang="en-GB" dirty="0" err="1"/>
              <a:t>sydd</a:t>
            </a:r>
            <a:r>
              <a:rPr lang="en-GB" dirty="0"/>
              <a:t> </a:t>
            </a:r>
            <a:r>
              <a:rPr lang="en-GB" dirty="0" err="1"/>
              <a:t>angen</a:t>
            </a:r>
            <a:r>
              <a:rPr lang="en-GB" dirty="0"/>
              <a:t> </a:t>
            </a:r>
            <a:r>
              <a:rPr lang="en-GB" dirty="0" err="1"/>
              <a:t>gofal</a:t>
            </a:r>
            <a:r>
              <a:rPr lang="en-GB" dirty="0"/>
              <a:t> a </a:t>
            </a:r>
            <a:r>
              <a:rPr lang="en-GB" dirty="0" err="1"/>
              <a:t>chefnogaeth</a:t>
            </a:r>
            <a:r>
              <a:rPr lang="en-GB" dirty="0"/>
              <a:t> a/</a:t>
            </a:r>
            <a:r>
              <a:rPr lang="en-GB" dirty="0" err="1"/>
              <a:t>neu</a:t>
            </a:r>
            <a:r>
              <a:rPr lang="en-GB" dirty="0"/>
              <a:t> </a:t>
            </a:r>
            <a:r>
              <a:rPr lang="en-GB" dirty="0" err="1"/>
              <a:t>eu</a:t>
            </a:r>
            <a:r>
              <a:rPr lang="en-GB" dirty="0"/>
              <a:t> </a:t>
            </a:r>
            <a:r>
              <a:rPr lang="en-GB" dirty="0" err="1"/>
              <a:t>gofalwyr</a:t>
            </a: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928F5F-F5A3-4B52-AEC8-C3655C7F9FEB}"/>
              </a:ext>
            </a:extLst>
          </p:cNvPr>
          <p:cNvSpPr>
            <a:spLocks noGrp="1"/>
          </p:cNvSpPr>
          <p:nvPr>
            <p:ph idx="1"/>
          </p:nvPr>
        </p:nvSpPr>
        <p:spPr>
          <a:xfrm>
            <a:off x="609600" y="1417638"/>
            <a:ext cx="10972800" cy="4589462"/>
          </a:xfrm>
        </p:spPr>
        <p:txBody>
          <a:bodyPr/>
          <a:lstStyle/>
          <a:p>
            <a:r>
              <a:rPr lang="cy-GB" sz="2400" dirty="0"/>
              <a:t>Ystyriwch arsylwad posibl yr ydych yn bwriadu ei chynnal (neu arsylwad yr ydych wedi’i chynnal yn barod): </a:t>
            </a:r>
            <a:endParaRPr lang="en-GB" sz="2400" dirty="0"/>
          </a:p>
          <a:p>
            <a:r>
              <a:rPr lang="cy-GB" sz="2400" dirty="0"/>
              <a:t> Yn gryno, disgrifiwch y cyd-destun/sefyllfa, e.e. cyd-destunau daearyddol a deddfwriaethol ynghyd â materion diwylliannol, ethnigrwydd ac iaith.</a:t>
            </a:r>
          </a:p>
          <a:p>
            <a:r>
              <a:rPr lang="cy-GB" sz="2400" dirty="0"/>
              <a:t>Nodwch yr amcanion gwaith cymdeithasol sy’n berthnasol i’r gwaith sy’n cael ei wneud. </a:t>
            </a:r>
            <a:endParaRPr lang="en-GB" sz="2400" dirty="0"/>
          </a:p>
          <a:p>
            <a:r>
              <a:rPr lang="cy-GB" sz="2400" dirty="0"/>
              <a:t>Adlewyrchwch ar yr anghenion iaith a chyfathrebu posib a'r dulliau a ddefnyddir. </a:t>
            </a:r>
            <a:endParaRPr lang="en-GB" sz="2400" dirty="0"/>
          </a:p>
          <a:p>
            <a:r>
              <a:rPr lang="cy-GB" sz="2400" dirty="0"/>
              <a:t>Trafodwch werthoedd a moeseg berthnasol (gan gynnwys y rôl yn y Cod Ymarfer ac/neu unrhyw ganllaw arall sy’n berthnasol i’r sefyllfa).</a:t>
            </a:r>
            <a:endParaRPr lang="en-GB" sz="2400" dirty="0"/>
          </a:p>
          <a:p>
            <a:endParaRPr lang="en-GB" dirty="0"/>
          </a:p>
          <a:p>
            <a:endParaRPr lang="en-GB" dirty="0"/>
          </a:p>
        </p:txBody>
      </p:sp>
      <p:sp>
        <p:nvSpPr>
          <p:cNvPr id="3" name="Title 2">
            <a:extLst>
              <a:ext uri="{FF2B5EF4-FFF2-40B4-BE49-F238E27FC236}">
                <a16:creationId xmlns:a16="http://schemas.microsoft.com/office/drawing/2014/main" id="{1E4D10B3-4DCF-4C79-9B14-13B4F9280C48}"/>
              </a:ext>
            </a:extLst>
          </p:cNvPr>
          <p:cNvSpPr>
            <a:spLocks noGrp="1"/>
          </p:cNvSpPr>
          <p:nvPr>
            <p:ph type="title"/>
          </p:nvPr>
        </p:nvSpPr>
        <p:spPr/>
        <p:txBody>
          <a:bodyPr>
            <a:normAutofit/>
          </a:bodyPr>
          <a:lstStyle/>
          <a:p>
            <a:r>
              <a:rPr lang="cy-GB" dirty="0"/>
              <a:t>Ymarferiad 8</a:t>
            </a:r>
            <a:r>
              <a:rPr lang="en-GB" dirty="0"/>
              <a:t>- </a:t>
            </a:r>
            <a:r>
              <a:rPr lang="en-GB" dirty="0" err="1"/>
              <a:t>Arsylwi</a:t>
            </a:r>
            <a:r>
              <a:rPr lang="en-GB" dirty="0"/>
              <a:t> </a:t>
            </a:r>
            <a:r>
              <a:rPr lang="en-GB" dirty="0" err="1"/>
              <a:t>ar</a:t>
            </a:r>
            <a:r>
              <a:rPr lang="en-GB" dirty="0"/>
              <a:t> </a:t>
            </a:r>
            <a:r>
              <a:rPr lang="en-GB" dirty="0" err="1"/>
              <a:t>ymarfer</a:t>
            </a:r>
            <a:endParaRPr lang="en-GB" dirty="0">
              <a:highlight>
                <a:srgbClr val="FFFF00"/>
              </a:highlight>
            </a:endParaRPr>
          </a:p>
        </p:txBody>
      </p:sp>
    </p:spTree>
    <p:extLst>
      <p:ext uri="{BB962C8B-B14F-4D97-AF65-F5344CB8AC3E}">
        <p14:creationId xmlns:p14="http://schemas.microsoft.com/office/powerpoint/2010/main" val="604831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C5FCE0-F12C-4C08-8BC4-489690078676}"/>
              </a:ext>
            </a:extLst>
          </p:cNvPr>
          <p:cNvSpPr>
            <a:spLocks noGrp="1"/>
          </p:cNvSpPr>
          <p:nvPr>
            <p:ph idx="1"/>
          </p:nvPr>
        </p:nvSpPr>
        <p:spPr>
          <a:xfrm>
            <a:off x="1365663" y="1268414"/>
            <a:ext cx="9476508" cy="4738687"/>
          </a:xfrm>
        </p:spPr>
        <p:txBody>
          <a:bodyPr/>
          <a:lstStyle/>
          <a:p>
            <a:pPr marL="109537" indent="0">
              <a:buNone/>
              <a:defRPr/>
            </a:pPr>
            <a:r>
              <a:rPr lang="cy-GB" sz="2000" dirty="0"/>
              <a:t>Mae cyfathrebu effeithiol yn allweddol i ddatblygu perthnasau cydweithio effeithiol. </a:t>
            </a:r>
            <a:endParaRPr lang="en-GB" sz="2000" dirty="0"/>
          </a:p>
          <a:p>
            <a:pPr>
              <a:defRPr/>
            </a:pPr>
            <a:r>
              <a:rPr lang="cy-GB" sz="2000" dirty="0"/>
              <a:t>Mae bodau dynol yn cyfathrebu fel a ganlyn (ddim yn rhestr gynhwysfawr):</a:t>
            </a:r>
            <a:endParaRPr lang="en-GB" sz="2000" dirty="0"/>
          </a:p>
          <a:p>
            <a:pPr>
              <a:defRPr/>
            </a:pPr>
            <a:r>
              <a:rPr lang="cy-GB" sz="2000" b="1" dirty="0"/>
              <a:t>Ar lafar </a:t>
            </a:r>
            <a:r>
              <a:rPr lang="cy-GB" sz="2000" dirty="0"/>
              <a:t>(siarad ac ysgrifennu)</a:t>
            </a:r>
            <a:endParaRPr lang="en-GB" sz="2000" dirty="0"/>
          </a:p>
          <a:p>
            <a:pPr>
              <a:defRPr/>
            </a:pPr>
            <a:r>
              <a:rPr lang="cy-GB" sz="2000" b="1" dirty="0"/>
              <a:t>Dilafar </a:t>
            </a:r>
            <a:r>
              <a:rPr lang="cy-GB" sz="2000" dirty="0"/>
              <a:t>(iaith y corff, ystumiau’r wyneb)</a:t>
            </a:r>
            <a:endParaRPr lang="en-GB" sz="2000" dirty="0"/>
          </a:p>
          <a:p>
            <a:pPr>
              <a:defRPr/>
            </a:pPr>
            <a:r>
              <a:rPr lang="cy-GB" sz="2000" b="1" dirty="0" err="1"/>
              <a:t>Ffatig</a:t>
            </a:r>
            <a:r>
              <a:rPr lang="cy-GB" sz="2000" b="1" dirty="0"/>
              <a:t> </a:t>
            </a:r>
            <a:r>
              <a:rPr lang="cy-GB" sz="2000" dirty="0"/>
              <a:t>(ystyr y tu ôl i weithredoedd, e.e. bod yn hwyr), gwisgo symbolau crefyddol, edrych ar oriawr, ac ati)</a:t>
            </a:r>
            <a:endParaRPr lang="en-GB" sz="2000" dirty="0"/>
          </a:p>
          <a:p>
            <a:pPr>
              <a:defRPr/>
            </a:pPr>
            <a:r>
              <a:rPr lang="cy-GB" sz="2000" b="1" dirty="0"/>
              <a:t>Agosrwydd </a:t>
            </a:r>
            <a:r>
              <a:rPr lang="cy-GB" sz="2000" dirty="0"/>
              <a:t>(gofod personol)</a:t>
            </a:r>
            <a:endParaRPr lang="en-GB" sz="2000" dirty="0"/>
          </a:p>
          <a:p>
            <a:pPr>
              <a:defRPr/>
            </a:pPr>
            <a:r>
              <a:rPr lang="cy-GB" sz="2000" b="1" dirty="0"/>
              <a:t>Safle </a:t>
            </a:r>
            <a:r>
              <a:rPr lang="cy-GB" sz="2000" dirty="0"/>
              <a:t>(eistedd yn erbyn sefyll, eistedd drws nesaf i rywun, eistedd gyferbyn â rhywun, ac ati)</a:t>
            </a:r>
            <a:endParaRPr lang="en-GB" sz="2000" dirty="0"/>
          </a:p>
          <a:p>
            <a:pPr>
              <a:defRPr/>
            </a:pPr>
            <a:r>
              <a:rPr lang="en-GB" sz="2000" b="1" dirty="0"/>
              <a:t>Y math o </a:t>
            </a:r>
            <a:r>
              <a:rPr lang="en-GB" sz="2000" b="1" dirty="0" err="1"/>
              <a:t>gwestiynau</a:t>
            </a:r>
            <a:r>
              <a:rPr lang="en-GB" sz="2000" b="1" dirty="0"/>
              <a:t> </a:t>
            </a:r>
            <a:r>
              <a:rPr lang="en-GB" sz="2000" dirty="0" err="1"/>
              <a:t>yn</a:t>
            </a:r>
            <a:r>
              <a:rPr lang="en-GB" sz="2000" dirty="0"/>
              <a:t> </a:t>
            </a:r>
            <a:r>
              <a:rPr lang="en-GB" sz="2000" dirty="0" err="1"/>
              <a:t>gwahodd</a:t>
            </a:r>
            <a:r>
              <a:rPr lang="en-GB" sz="2000" dirty="0"/>
              <a:t> </a:t>
            </a:r>
            <a:r>
              <a:rPr lang="en-GB" sz="2000" dirty="0" err="1"/>
              <a:t>atebion</a:t>
            </a:r>
            <a:r>
              <a:rPr lang="en-GB" sz="2000" dirty="0"/>
              <a:t> </a:t>
            </a:r>
            <a:r>
              <a:rPr lang="en-GB" sz="2000" dirty="0" err="1"/>
              <a:t>penodol</a:t>
            </a:r>
            <a:r>
              <a:rPr lang="en-GB" sz="2000" dirty="0"/>
              <a:t>, </a:t>
            </a:r>
            <a:r>
              <a:rPr lang="en-GB" sz="2000" dirty="0" err="1"/>
              <a:t>e.e</a:t>
            </a:r>
            <a:r>
              <a:rPr lang="en-GB" sz="2000" dirty="0"/>
              <a:t>. </a:t>
            </a:r>
            <a:r>
              <a:rPr lang="en-GB" sz="2000" dirty="0" err="1"/>
              <a:t>Cwestiynau</a:t>
            </a:r>
            <a:r>
              <a:rPr lang="en-GB" sz="2000" dirty="0"/>
              <a:t> </a:t>
            </a:r>
            <a:r>
              <a:rPr lang="en-GB" sz="2000" dirty="0" err="1"/>
              <a:t>caeedig</a:t>
            </a:r>
            <a:r>
              <a:rPr lang="en-GB" sz="2000" dirty="0"/>
              <a:t> </a:t>
            </a:r>
            <a:r>
              <a:rPr lang="en-GB" sz="2000" dirty="0" err="1"/>
              <a:t>neu</a:t>
            </a:r>
            <a:r>
              <a:rPr lang="en-GB" sz="2000" dirty="0"/>
              <a:t> </a:t>
            </a:r>
            <a:r>
              <a:rPr lang="en-GB" sz="2000" dirty="0" err="1"/>
              <a:t>agored</a:t>
            </a:r>
            <a:endParaRPr lang="en-GB" sz="2000" dirty="0"/>
          </a:p>
          <a:p>
            <a:pPr>
              <a:defRPr/>
            </a:pPr>
            <a:r>
              <a:rPr lang="en-GB" sz="2000" b="1" dirty="0" err="1"/>
              <a:t>Cymharu</a:t>
            </a:r>
            <a:r>
              <a:rPr lang="en-GB" sz="2000" b="1" dirty="0"/>
              <a:t> </a:t>
            </a:r>
            <a:r>
              <a:rPr lang="en-GB" sz="2000" b="1" dirty="0" err="1"/>
              <a:t>ansawdd</a:t>
            </a:r>
            <a:r>
              <a:rPr lang="en-GB" sz="2000" b="1" dirty="0"/>
              <a:t> y </a:t>
            </a:r>
            <a:r>
              <a:rPr lang="en-GB" sz="2000" b="1" dirty="0" err="1"/>
              <a:t>wybodaeth</a:t>
            </a:r>
            <a:r>
              <a:rPr lang="en-GB" sz="2000" b="1" dirty="0"/>
              <a:t> </a:t>
            </a:r>
            <a:r>
              <a:rPr lang="en-GB" sz="2000" dirty="0"/>
              <a:t>a </a:t>
            </a:r>
            <a:r>
              <a:rPr lang="en-GB" sz="2000" dirty="0" err="1"/>
              <a:t>gafwyd</a:t>
            </a:r>
            <a:r>
              <a:rPr lang="en-GB" sz="2000" dirty="0"/>
              <a:t> </a:t>
            </a:r>
            <a:r>
              <a:rPr lang="en-GB" sz="2000" dirty="0" err="1"/>
              <a:t>drwy</a:t>
            </a:r>
            <a:r>
              <a:rPr lang="en-GB" sz="2000" dirty="0"/>
              <a:t> </a:t>
            </a:r>
            <a:r>
              <a:rPr lang="en-GB" sz="2000" dirty="0" err="1"/>
              <a:t>ofyn</a:t>
            </a:r>
            <a:r>
              <a:rPr lang="en-GB" sz="2000" dirty="0"/>
              <a:t> </a:t>
            </a:r>
            <a:r>
              <a:rPr lang="en-GB" sz="2000" dirty="0" err="1"/>
              <a:t>cwestiynau</a:t>
            </a:r>
            <a:r>
              <a:rPr lang="en-GB" sz="2000" dirty="0"/>
              <a:t> </a:t>
            </a:r>
            <a:r>
              <a:rPr lang="en-GB" sz="2000" dirty="0" err="1"/>
              <a:t>agored</a:t>
            </a:r>
            <a:r>
              <a:rPr lang="en-GB" sz="2000" dirty="0"/>
              <a:t> </a:t>
            </a:r>
            <a:r>
              <a:rPr lang="en-GB" sz="2000" dirty="0" err="1"/>
              <a:t>anuniongyrchol</a:t>
            </a:r>
            <a:r>
              <a:rPr lang="en-GB" sz="2000" dirty="0"/>
              <a:t> ac </a:t>
            </a:r>
            <a:r>
              <a:rPr lang="en-GB" sz="2000" dirty="0" err="1"/>
              <a:t>ymateb</a:t>
            </a:r>
            <a:r>
              <a:rPr lang="en-GB" sz="2000" dirty="0"/>
              <a:t> </a:t>
            </a:r>
            <a:r>
              <a:rPr lang="en-GB" sz="2000" dirty="0" err="1"/>
              <a:t>i</a:t>
            </a:r>
            <a:r>
              <a:rPr lang="en-GB" sz="2000" dirty="0"/>
              <a:t> </a:t>
            </a:r>
            <a:r>
              <a:rPr lang="en-GB" sz="2000" dirty="0" err="1"/>
              <a:t>giwiau</a:t>
            </a:r>
            <a:r>
              <a:rPr lang="en-GB" sz="1800" i="1" dirty="0"/>
              <a:t>.</a:t>
            </a:r>
            <a:endParaRPr lang="en-GB" sz="1800" dirty="0"/>
          </a:p>
          <a:p>
            <a:pPr marL="109537" indent="0">
              <a:buNone/>
              <a:defRPr/>
            </a:pPr>
            <a:endParaRPr lang="en-GB" sz="1600" i="1" dirty="0"/>
          </a:p>
        </p:txBody>
      </p:sp>
      <p:sp>
        <p:nvSpPr>
          <p:cNvPr id="2" name="Title 1">
            <a:extLst>
              <a:ext uri="{FF2B5EF4-FFF2-40B4-BE49-F238E27FC236}">
                <a16:creationId xmlns:a16="http://schemas.microsoft.com/office/drawing/2014/main" id="{9E43CBE8-A5A6-472E-8D15-3609A4975C06}"/>
              </a:ext>
            </a:extLst>
          </p:cNvPr>
          <p:cNvSpPr>
            <a:spLocks noGrp="1"/>
          </p:cNvSpPr>
          <p:nvPr>
            <p:ph type="title"/>
          </p:nvPr>
        </p:nvSpPr>
        <p:spPr>
          <a:xfrm>
            <a:off x="838200" y="365125"/>
            <a:ext cx="10515600" cy="903289"/>
          </a:xfrm>
        </p:spPr>
        <p:txBody>
          <a:bodyPr/>
          <a:lstStyle/>
          <a:p>
            <a:pPr algn="ctr">
              <a:defRPr/>
            </a:pPr>
            <a:r>
              <a:rPr lang="cy-GB" dirty="0">
                <a:latin typeface="Arial" panose="020B0604020202020204" pitchFamily="34" charset="0"/>
                <a:cs typeface="Arial" panose="020B0604020202020204" pitchFamily="34" charset="0"/>
              </a:rPr>
              <a:t>Cyfathrebu Effeithiol</a:t>
            </a:r>
          </a:p>
        </p:txBody>
      </p:sp>
      <p:sp>
        <p:nvSpPr>
          <p:cNvPr id="86020" name="Slide Number Placeholder 6">
            <a:extLst>
              <a:ext uri="{FF2B5EF4-FFF2-40B4-BE49-F238E27FC236}">
                <a16:creationId xmlns:a16="http://schemas.microsoft.com/office/drawing/2014/main" id="{BF956F2B-DD4F-4776-94AB-FE63879D41C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F42FB-A931-489B-BB95-B2A02F6A929A}"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1">
            <a:extLst>
              <a:ext uri="{FF2B5EF4-FFF2-40B4-BE49-F238E27FC236}">
                <a16:creationId xmlns:a16="http://schemas.microsoft.com/office/drawing/2014/main" id="{497D6CF6-F7B8-41DC-A512-E7853886FB59}"/>
              </a:ext>
            </a:extLst>
          </p:cNvPr>
          <p:cNvSpPr>
            <a:spLocks noGrp="1"/>
          </p:cNvSpPr>
          <p:nvPr>
            <p:ph idx="1"/>
          </p:nvPr>
        </p:nvSpPr>
        <p:spPr/>
        <p:txBody>
          <a:bodyPr/>
          <a:lstStyle/>
          <a:p>
            <a:r>
              <a:rPr lang="cy-GB" altLang="en-US">
                <a:latin typeface="Arial" panose="020B0604020202020204" pitchFamily="34" charset="0"/>
                <a:cs typeface="Arial" panose="020B0604020202020204" pitchFamily="34" charset="0"/>
              </a:rPr>
              <a:t>Awyrgylch anghyfforddus </a:t>
            </a:r>
          </a:p>
          <a:p>
            <a:r>
              <a:rPr lang="cy-GB" altLang="en-US">
                <a:latin typeface="Arial" panose="020B0604020202020204" pitchFamily="34" charset="0"/>
                <a:cs typeface="Arial" panose="020B0604020202020204" pitchFamily="34" charset="0"/>
              </a:rPr>
              <a:t>Rhywbeth yn tarfu </a:t>
            </a:r>
          </a:p>
          <a:p>
            <a:r>
              <a:rPr lang="cy-GB" altLang="en-US">
                <a:latin typeface="Arial" panose="020B0604020202020204" pitchFamily="34" charset="0"/>
                <a:cs typeface="Arial" panose="020B0604020202020204" pitchFamily="34" charset="0"/>
              </a:rPr>
              <a:t>Meddwl am sefyllfa arall, yr ymweliad nesaf ac ati</a:t>
            </a:r>
          </a:p>
          <a:p>
            <a:r>
              <a:rPr lang="cy-GB" altLang="en-US">
                <a:latin typeface="Arial" panose="020B0604020202020204" pitchFamily="34" charset="0"/>
                <a:cs typeface="Arial" panose="020B0604020202020204" pitchFamily="34" charset="0"/>
              </a:rPr>
              <a:t>Gwneud ystrydebau a thybiaethau am yr unigolyn</a:t>
            </a:r>
          </a:p>
          <a:p>
            <a:r>
              <a:rPr lang="cy-GB" altLang="en-US">
                <a:latin typeface="Arial" panose="020B0604020202020204" pitchFamily="34" charset="0"/>
                <a:cs typeface="Arial" panose="020B0604020202020204" pitchFamily="34" charset="0"/>
              </a:rPr>
              <a:t>Profiad negyddol o wasanaethau cymdeithasol yn y gorffennol </a:t>
            </a:r>
          </a:p>
          <a:p>
            <a:r>
              <a:rPr lang="cy-GB" altLang="en-US">
                <a:latin typeface="Arial" panose="020B0604020202020204" pitchFamily="34" charset="0"/>
                <a:cs typeface="Arial" panose="020B0604020202020204" pitchFamily="34" charset="0"/>
              </a:rPr>
              <a:t>Trosglwyddo – o bosib o weithiwr neu berson arwyddocaol blaenorol</a:t>
            </a:r>
          </a:p>
          <a:p>
            <a:endParaRPr lang="en-GB" altLang="en-US"/>
          </a:p>
        </p:txBody>
      </p:sp>
      <p:sp>
        <p:nvSpPr>
          <p:cNvPr id="3" name="Title 2">
            <a:extLst>
              <a:ext uri="{FF2B5EF4-FFF2-40B4-BE49-F238E27FC236}">
                <a16:creationId xmlns:a16="http://schemas.microsoft.com/office/drawing/2014/main" id="{1879B8DA-FCE8-47F7-98CF-9E83F104486E}"/>
              </a:ext>
            </a:extLst>
          </p:cNvPr>
          <p:cNvSpPr>
            <a:spLocks noGrp="1"/>
          </p:cNvSpPr>
          <p:nvPr>
            <p:ph type="title"/>
          </p:nvPr>
        </p:nvSpPr>
        <p:spPr/>
        <p:txBody>
          <a:bodyPr/>
          <a:lstStyle/>
          <a:p>
            <a:pPr>
              <a:defRPr/>
            </a:pPr>
            <a:r>
              <a:rPr lang="en-GB" dirty="0" err="1"/>
              <a:t>Rhwystrau</a:t>
            </a:r>
            <a:r>
              <a:rPr lang="en-GB" dirty="0"/>
              <a:t> </a:t>
            </a:r>
            <a:r>
              <a:rPr lang="en-GB" dirty="0" err="1"/>
              <a:t>i</a:t>
            </a:r>
            <a:r>
              <a:rPr lang="en-GB" dirty="0"/>
              <a:t> </a:t>
            </a:r>
            <a:r>
              <a:rPr lang="en-GB" dirty="0" err="1"/>
              <a:t>Gyfathrebu</a:t>
            </a:r>
            <a:endParaRPr lang="en-GB" dirty="0"/>
          </a:p>
        </p:txBody>
      </p:sp>
      <p:sp>
        <p:nvSpPr>
          <p:cNvPr id="88068" name="Slide Number Placeholder 3">
            <a:extLst>
              <a:ext uri="{FF2B5EF4-FFF2-40B4-BE49-F238E27FC236}">
                <a16:creationId xmlns:a16="http://schemas.microsoft.com/office/drawing/2014/main" id="{111D201F-3331-471E-BC5E-B695C023969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D6827D-5B21-4996-B571-3EB0D39A41D6}" type="slidenum">
              <a:rPr lang="en-GB" altLang="en-US" smtClean="0"/>
              <a:pPr/>
              <a:t>12</a:t>
            </a:fld>
            <a:endParaRPr lang="en-GB" altLang="en-US"/>
          </a:p>
        </p:txBody>
      </p:sp>
      <p:pic>
        <p:nvPicPr>
          <p:cNvPr id="5" name="Picture 4">
            <a:extLst>
              <a:ext uri="{FF2B5EF4-FFF2-40B4-BE49-F238E27FC236}">
                <a16:creationId xmlns:a16="http://schemas.microsoft.com/office/drawing/2014/main" id="{5A8AE888-1CA6-452B-8054-45C3600C1A49}"/>
              </a:ext>
            </a:extLst>
          </p:cNvPr>
          <p:cNvPicPr>
            <a:picLocks noChangeAspect="1"/>
          </p:cNvPicPr>
          <p:nvPr/>
        </p:nvPicPr>
        <p:blipFill>
          <a:blip r:embed="rId3"/>
          <a:stretch>
            <a:fillRect/>
          </a:stretch>
        </p:blipFill>
        <p:spPr>
          <a:xfrm>
            <a:off x="4400551" y="4554009"/>
            <a:ext cx="4114800" cy="185473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2">
            <a:extLst>
              <a:ext uri="{FF2B5EF4-FFF2-40B4-BE49-F238E27FC236}">
                <a16:creationId xmlns:a16="http://schemas.microsoft.com/office/drawing/2014/main" id="{C4554BBD-6893-4ACA-B183-574CAFC34893}"/>
              </a:ext>
            </a:extLst>
          </p:cNvPr>
          <p:cNvSpPr>
            <a:spLocks noGrp="1"/>
          </p:cNvSpPr>
          <p:nvPr>
            <p:ph idx="1"/>
          </p:nvPr>
        </p:nvSpPr>
        <p:spPr/>
        <p:txBody>
          <a:bodyPr/>
          <a:lstStyle/>
          <a:p>
            <a:r>
              <a:rPr lang="en-GB" altLang="en-US"/>
              <a:t>Mae Koprowska (2000) yn cyfeirio at sgiliau ‘first order’ a ‘second order’:</a:t>
            </a:r>
          </a:p>
          <a:p>
            <a:r>
              <a:rPr lang="cy-GB" altLang="en-US"/>
              <a:t>Mae angen sgiliau ‘First order’ wrth gyfathrebu’n uniongyrchol  </a:t>
            </a:r>
          </a:p>
          <a:p>
            <a:r>
              <a:rPr lang="cy-GB" altLang="en-US"/>
              <a:t>Defnyddir sgiliau ‘Second order’ wrth gynllunio sut fyddwn yn cyfathrebu; meddwl, arsylwi, derbyn adborth, adolygu ac addasu cyfathrebiadau’r dyfodol yn briodol </a:t>
            </a:r>
          </a:p>
          <a:p>
            <a:r>
              <a:rPr lang="cy-GB" altLang="en-US"/>
              <a:t>Cymharu sgiliau ‘second order’ â ‘reflection-in-action’ a ‘reflection-on-action’ (Schon, 1984)  </a:t>
            </a:r>
          </a:p>
        </p:txBody>
      </p:sp>
      <p:sp>
        <p:nvSpPr>
          <p:cNvPr id="2" name="Title 1">
            <a:extLst>
              <a:ext uri="{FF2B5EF4-FFF2-40B4-BE49-F238E27FC236}">
                <a16:creationId xmlns:a16="http://schemas.microsoft.com/office/drawing/2014/main" id="{A764FABB-D578-419B-9AA3-3AE702E1184F}"/>
              </a:ext>
            </a:extLst>
          </p:cNvPr>
          <p:cNvSpPr>
            <a:spLocks noGrp="1"/>
          </p:cNvSpPr>
          <p:nvPr>
            <p:ph type="title"/>
          </p:nvPr>
        </p:nvSpPr>
        <p:spPr/>
        <p:txBody>
          <a:bodyPr>
            <a:normAutofit/>
          </a:bodyPr>
          <a:lstStyle/>
          <a:p>
            <a:pPr>
              <a:defRPr/>
            </a:pPr>
            <a:r>
              <a:rPr lang="cy-GB" dirty="0"/>
              <a:t>Sgiliau</a:t>
            </a:r>
            <a:r>
              <a:rPr lang="en-GB" dirty="0"/>
              <a:t> ‘First Order’ a ‘Second Order’</a:t>
            </a:r>
          </a:p>
        </p:txBody>
      </p:sp>
      <p:sp>
        <p:nvSpPr>
          <p:cNvPr id="89092" name="Slide Number Placeholder 6">
            <a:extLst>
              <a:ext uri="{FF2B5EF4-FFF2-40B4-BE49-F238E27FC236}">
                <a16:creationId xmlns:a16="http://schemas.microsoft.com/office/drawing/2014/main" id="{F24F7E15-E785-418D-8887-8596CC08765C}"/>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743AF8-78EF-46FB-AD35-99FAD919E8AA}" type="slidenum">
              <a:rPr lang="en-GB" altLang="en-US" smtClean="0"/>
              <a:pPr/>
              <a:t>13</a:t>
            </a:fld>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B558-411B-488B-8E17-F39BEC3B867F}"/>
              </a:ext>
            </a:extLst>
          </p:cNvPr>
          <p:cNvSpPr>
            <a:spLocks noGrp="1"/>
          </p:cNvSpPr>
          <p:nvPr>
            <p:ph type="title"/>
          </p:nvPr>
        </p:nvSpPr>
        <p:spPr>
          <a:xfrm>
            <a:off x="609600" y="273050"/>
            <a:ext cx="10972800" cy="1143000"/>
          </a:xfrm>
        </p:spPr>
        <p:txBody>
          <a:bodyPr anchor="ctr">
            <a:normAutofit/>
          </a:bodyPr>
          <a:lstStyle/>
          <a:p>
            <a:pPr>
              <a:defRPr/>
            </a:pPr>
            <a:r>
              <a:rPr lang="cy-GB"/>
              <a:t>Cyfathrebu Di-lafar</a:t>
            </a:r>
          </a:p>
        </p:txBody>
      </p:sp>
      <p:pic>
        <p:nvPicPr>
          <p:cNvPr id="5" name="Picture 4">
            <a:extLst>
              <a:ext uri="{FF2B5EF4-FFF2-40B4-BE49-F238E27FC236}">
                <a16:creationId xmlns:a16="http://schemas.microsoft.com/office/drawing/2014/main" id="{682F5DBD-77D0-4D14-B441-0174EFF94205}"/>
              </a:ext>
            </a:extLst>
          </p:cNvPr>
          <p:cNvPicPr>
            <a:picLocks noChangeAspect="1"/>
          </p:cNvPicPr>
          <p:nvPr/>
        </p:nvPicPr>
        <p:blipFill>
          <a:blip r:embed="rId3"/>
          <a:stretch>
            <a:fillRect/>
          </a:stretch>
        </p:blipFill>
        <p:spPr>
          <a:xfrm>
            <a:off x="1154959" y="1444295"/>
            <a:ext cx="4296198" cy="3941763"/>
          </a:xfrm>
          <a:prstGeom prst="rect">
            <a:avLst/>
          </a:prstGeom>
          <a:noFill/>
          <a:ln>
            <a:noFill/>
            <a:prstDash val="sysDash"/>
            <a:miter lim="800000"/>
          </a:ln>
        </p:spPr>
      </p:pic>
      <p:sp>
        <p:nvSpPr>
          <p:cNvPr id="3" name="Content Placeholder 2">
            <a:extLst>
              <a:ext uri="{FF2B5EF4-FFF2-40B4-BE49-F238E27FC236}">
                <a16:creationId xmlns:a16="http://schemas.microsoft.com/office/drawing/2014/main" id="{789EE8AB-3FB0-4531-85FB-858F22DB81BB}"/>
              </a:ext>
            </a:extLst>
          </p:cNvPr>
          <p:cNvSpPr>
            <a:spLocks noGrp="1"/>
          </p:cNvSpPr>
          <p:nvPr>
            <p:ph sz="quarter" idx="4"/>
          </p:nvPr>
        </p:nvSpPr>
        <p:spPr>
          <a:xfrm>
            <a:off x="6193368" y="542925"/>
            <a:ext cx="5389033" cy="5757863"/>
          </a:xfrm>
        </p:spPr>
        <p:txBody>
          <a:bodyPr wrap="square" anchor="t">
            <a:normAutofit fontScale="92500"/>
          </a:bodyPr>
          <a:lstStyle/>
          <a:p>
            <a:pPr>
              <a:lnSpc>
                <a:spcPct val="90000"/>
              </a:lnSpc>
              <a:spcAft>
                <a:spcPts val="600"/>
              </a:spcAft>
              <a:defRPr/>
            </a:pPr>
            <a:r>
              <a:rPr lang="cy-GB" dirty="0">
                <a:latin typeface="Arial" panose="020B0604020202020204" pitchFamily="34" charset="0"/>
                <a:cs typeface="Arial" panose="020B0604020202020204" pitchFamily="34" charset="0"/>
              </a:rPr>
              <a:t>Mae’r rhan fwyaf o gyfathrebu yn ddi-lafar</a:t>
            </a:r>
          </a:p>
          <a:p>
            <a:pPr>
              <a:lnSpc>
                <a:spcPct val="90000"/>
              </a:lnSpc>
              <a:spcAft>
                <a:spcPts val="600"/>
              </a:spcAft>
              <a:defRPr/>
            </a:pPr>
            <a:r>
              <a:rPr lang="cy-GB" dirty="0">
                <a:latin typeface="Arial" panose="020B0604020202020204" pitchFamily="34" charset="0"/>
                <a:cs typeface="Arial" panose="020B0604020202020204" pitchFamily="34" charset="0"/>
              </a:rPr>
              <a:t>Felly, rydym angen bod yn fwy hunan-ymwybodol</a:t>
            </a:r>
          </a:p>
          <a:p>
            <a:pPr>
              <a:lnSpc>
                <a:spcPct val="90000"/>
              </a:lnSpc>
              <a:spcAft>
                <a:spcPts val="600"/>
              </a:spcAft>
              <a:defRPr/>
            </a:pPr>
            <a:r>
              <a:rPr lang="cy-GB" dirty="0">
                <a:latin typeface="Arial" panose="020B0604020202020204" pitchFamily="34" charset="0"/>
                <a:cs typeface="Arial" panose="020B0604020202020204" pitchFamily="34" charset="0"/>
              </a:rPr>
              <a:t>Mae’r graddau o gyswllt llygaid derbyniol yn amrywio yn ôl diwylliannau yn yr un modd â dulliau cyfathrebu eraill</a:t>
            </a:r>
          </a:p>
          <a:p>
            <a:pPr>
              <a:lnSpc>
                <a:spcPct val="90000"/>
              </a:lnSpc>
              <a:spcAft>
                <a:spcPts val="600"/>
              </a:spcAft>
              <a:defRPr/>
            </a:pPr>
            <a:r>
              <a:rPr lang="cy-GB" dirty="0">
                <a:latin typeface="Arial" panose="020B0604020202020204" pitchFamily="34" charset="0"/>
                <a:cs typeface="Arial" panose="020B0604020202020204" pitchFamily="34" charset="0"/>
              </a:rPr>
              <a:t>Mae gwaith ymchwil yn awgrymu fod gwahaniaethau rhwng y ddau ryw wrth gyfathrebu – mae merched yn amgodio a dadgodio’n well na dynion ac yn adeiladu cydberthynas ac yn gwenu’n amlach na dynion hefyd</a:t>
            </a:r>
          </a:p>
          <a:p>
            <a:pPr marL="109537" indent="0">
              <a:lnSpc>
                <a:spcPct val="90000"/>
              </a:lnSpc>
              <a:spcAft>
                <a:spcPts val="600"/>
              </a:spcAft>
              <a:buNone/>
              <a:defRPr/>
            </a:pPr>
            <a:r>
              <a:rPr lang="en-GB" dirty="0">
                <a:latin typeface="Arial" panose="020B0604020202020204" pitchFamily="34" charset="0"/>
                <a:cs typeface="Arial" panose="020B0604020202020204" pitchFamily="34" charset="0"/>
              </a:rPr>
              <a:t>    (Hall, J 2006) </a:t>
            </a:r>
          </a:p>
          <a:p>
            <a:pPr marL="109537" indent="0">
              <a:lnSpc>
                <a:spcPct val="90000"/>
              </a:lnSpc>
              <a:spcAft>
                <a:spcPts val="600"/>
              </a:spcAft>
              <a:buNone/>
              <a:defRPr/>
            </a:pP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pan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a:t>
            </a:r>
          </a:p>
          <a:p>
            <a:pPr marL="109537" indent="0">
              <a:lnSpc>
                <a:spcPct val="90000"/>
              </a:lnSpc>
              <a:spcAft>
                <a:spcPts val="600"/>
              </a:spcAft>
              <a:buNone/>
              <a:defRPr/>
            </a:pPr>
            <a:endParaRPr lang="en-GB" sz="1500" dirty="0"/>
          </a:p>
        </p:txBody>
      </p:sp>
      <p:sp>
        <p:nvSpPr>
          <p:cNvPr id="91140" name="Slide Number Placeholder 6" hidden="1">
            <a:extLst>
              <a:ext uri="{FF2B5EF4-FFF2-40B4-BE49-F238E27FC236}">
                <a16:creationId xmlns:a16="http://schemas.microsoft.com/office/drawing/2014/main" id="{FEC244CC-8522-41A2-9086-EC95CB83E9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9370A4C6-0206-4403-85F4-47BD9AB58ABC}" type="slidenum">
              <a:rPr lang="en-GB" altLang="en-US" smtClean="0"/>
              <a:pPr>
                <a:spcAft>
                  <a:spcPts val="600"/>
                </a:spcAft>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449B1C-C84C-4DDA-BC9F-5D90CE4F0E7B}"/>
              </a:ext>
            </a:extLst>
          </p:cNvPr>
          <p:cNvSpPr>
            <a:spLocks noGrp="1"/>
          </p:cNvSpPr>
          <p:nvPr>
            <p:ph idx="1"/>
          </p:nvPr>
        </p:nvSpPr>
        <p:spPr/>
        <p:txBody>
          <a:bodyPr>
            <a:normAutofit lnSpcReduction="10000"/>
          </a:bodyPr>
          <a:lstStyle/>
          <a:p>
            <a:pPr>
              <a:defRPr/>
            </a:pPr>
            <a:r>
              <a:rPr lang="cy-GB" dirty="0">
                <a:latin typeface="Arial" panose="020B0604020202020204" pitchFamily="34" charset="0"/>
                <a:cs typeface="Arial" panose="020B0604020202020204" pitchFamily="34" charset="0"/>
              </a:rPr>
              <a:t>Cyswllt wyneb yn wyneb a bod yn agos i bobl gyda nam ar eu clyw (gall hyn fod yn hynod berthnasol wrth weithio â phobl gyda phroblemau iechyd meddwl)</a:t>
            </a:r>
          </a:p>
          <a:p>
            <a:pPr>
              <a:defRPr/>
            </a:pPr>
            <a:r>
              <a:rPr lang="cy-GB" dirty="0">
                <a:latin typeface="Arial" panose="020B0604020202020204" pitchFamily="34" charset="0"/>
                <a:cs typeface="Arial" panose="020B0604020202020204" pitchFamily="34" charset="0"/>
              </a:rPr>
              <a:t>Gall profiad o gam-drin emosiynol arwain at anawsterau a dryswch wrth ddarllen ystumiau’r wyneb</a:t>
            </a:r>
          </a:p>
          <a:p>
            <a:pPr>
              <a:defRPr/>
            </a:pPr>
            <a:r>
              <a:rPr lang="cy-GB" dirty="0">
                <a:latin typeface="Arial" panose="020B0604020202020204" pitchFamily="34" charset="0"/>
                <a:cs typeface="Arial" panose="020B0604020202020204" pitchFamily="34" charset="0"/>
              </a:rPr>
              <a:t>Mae pobl sydd â nam ar eu golwg yn fwy ymwybodol o dôn llais, cyflymder y sgwrs a symudiadau corff mwy y maent yn gallu eu clywed, eu gweld neu eu teimlo </a:t>
            </a:r>
          </a:p>
          <a:p>
            <a:pPr>
              <a:defRPr/>
            </a:pPr>
            <a:r>
              <a:rPr lang="cy-GB" dirty="0">
                <a:latin typeface="Arial" panose="020B0604020202020204" pitchFamily="34" charset="0"/>
                <a:cs typeface="Arial" panose="020B0604020202020204" pitchFamily="34" charset="0"/>
              </a:rPr>
              <a:t>Gall pobl gydag awtistiaeth weld cyswllt wyneb yn wyneb fel rhywbeth sy’n aflonyddu arnynt ac maent yn cael trafferth adnabod emosiynau pobl eraill  </a:t>
            </a:r>
          </a:p>
        </p:txBody>
      </p:sp>
      <p:sp>
        <p:nvSpPr>
          <p:cNvPr id="2" name="Title 1">
            <a:extLst>
              <a:ext uri="{FF2B5EF4-FFF2-40B4-BE49-F238E27FC236}">
                <a16:creationId xmlns:a16="http://schemas.microsoft.com/office/drawing/2014/main" id="{00BD8DDC-87B8-409D-BD61-8CA6C98C7593}"/>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Anghenion Gwahanol</a:t>
            </a:r>
          </a:p>
        </p:txBody>
      </p:sp>
      <p:sp>
        <p:nvSpPr>
          <p:cNvPr id="93188" name="Slide Number Placeholder 6">
            <a:extLst>
              <a:ext uri="{FF2B5EF4-FFF2-40B4-BE49-F238E27FC236}">
                <a16:creationId xmlns:a16="http://schemas.microsoft.com/office/drawing/2014/main" id="{AB732279-D9F2-4F81-8933-228041598A3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6E19CA-4496-4866-A119-424201A5D07E}"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Content Placeholder 2">
            <a:extLst>
              <a:ext uri="{FF2B5EF4-FFF2-40B4-BE49-F238E27FC236}">
                <a16:creationId xmlns:a16="http://schemas.microsoft.com/office/drawing/2014/main" id="{28FDE024-8E54-4877-A45F-1A57FB71B928}"/>
              </a:ext>
            </a:extLst>
          </p:cNvPr>
          <p:cNvSpPr>
            <a:spLocks noGrp="1"/>
          </p:cNvSpPr>
          <p:nvPr>
            <p:ph idx="1"/>
          </p:nvPr>
        </p:nvSpPr>
        <p:spPr/>
        <p:txBody>
          <a:bodyPr/>
          <a:lstStyle/>
          <a:p>
            <a:pPr eaLnBrk="1" hangingPunct="1">
              <a:spcBef>
                <a:spcPct val="0"/>
              </a:spcBef>
              <a:buClrTx/>
              <a:buSzTx/>
              <a:buFontTx/>
              <a:buNone/>
            </a:pPr>
            <a:r>
              <a:rPr lang="en-GB" altLang="en-US" sz="2800" dirty="0">
                <a:latin typeface="Arial" panose="020B0604020202020204" pitchFamily="34" charset="0"/>
              </a:rPr>
              <a:t>“</a:t>
            </a:r>
            <a:r>
              <a:rPr lang="en-GB" altLang="en-US" sz="2800" i="1" dirty="0">
                <a:latin typeface="Arial" panose="020B0604020202020204" pitchFamily="34" charset="0"/>
              </a:rPr>
              <a:t>Establishing and maintaining relationships with clients that are experienced as helpful is fundamental to engagement.  To do this requires (social workers) to learn about their clients’ unique perspectives and to respect them as valid and meaningful.  Respect for the client’s viewpoint provides the basis for collaborative working</a:t>
            </a:r>
            <a:r>
              <a:rPr lang="en-GB" altLang="en-US" sz="2800" dirty="0">
                <a:latin typeface="Arial" panose="020B0604020202020204" pitchFamily="34" charset="0"/>
              </a:rPr>
              <a:t>.” </a:t>
            </a:r>
          </a:p>
          <a:p>
            <a:pPr eaLnBrk="1" hangingPunct="1">
              <a:spcBef>
                <a:spcPct val="0"/>
              </a:spcBef>
              <a:buClrTx/>
              <a:buSzTx/>
              <a:buFontTx/>
              <a:buNone/>
            </a:pPr>
            <a:endParaRPr lang="en-GB" altLang="en-US" sz="2400" dirty="0">
              <a:latin typeface="Arial" panose="020B0604020202020204" pitchFamily="34" charset="0"/>
            </a:endParaRPr>
          </a:p>
          <a:p>
            <a:pPr eaLnBrk="1" hangingPunct="1">
              <a:spcBef>
                <a:spcPct val="0"/>
              </a:spcBef>
              <a:buClrTx/>
              <a:buSzTx/>
              <a:buFontTx/>
              <a:buNone/>
            </a:pPr>
            <a:r>
              <a:rPr lang="en-GB" altLang="en-US" sz="1200" i="1" dirty="0">
                <a:latin typeface="Arial" panose="020B0604020202020204" pitchFamily="34" charset="0"/>
              </a:rPr>
              <a:t>Thurgood 2004</a:t>
            </a:r>
          </a:p>
          <a:p>
            <a:endParaRPr lang="en-GB" altLang="en-US" dirty="0"/>
          </a:p>
        </p:txBody>
      </p:sp>
      <p:sp>
        <p:nvSpPr>
          <p:cNvPr id="2" name="Title 1">
            <a:extLst>
              <a:ext uri="{FF2B5EF4-FFF2-40B4-BE49-F238E27FC236}">
                <a16:creationId xmlns:a16="http://schemas.microsoft.com/office/drawing/2014/main" id="{DE25210A-C81E-43A1-8B1A-59332C5AE2C3}"/>
              </a:ext>
            </a:extLst>
          </p:cNvPr>
          <p:cNvSpPr>
            <a:spLocks noGrp="1"/>
          </p:cNvSpPr>
          <p:nvPr>
            <p:ph type="title"/>
          </p:nvPr>
        </p:nvSpPr>
        <p:spPr/>
        <p:txBody>
          <a:bodyPr>
            <a:normAutofit fontScale="90000"/>
          </a:bodyPr>
          <a:lstStyle/>
          <a:p>
            <a:pPr algn="ctr">
              <a:defRPr/>
            </a:pPr>
            <a:r>
              <a:rPr lang="cy-GB" dirty="0">
                <a:latin typeface="Arial" panose="020B0604020202020204" pitchFamily="34" charset="0"/>
                <a:cs typeface="Arial" panose="020B0604020202020204" pitchFamily="34" charset="0"/>
              </a:rPr>
              <a:t>Cyfathrebu a Gwerthoedd Gwaith Cymdeithasol</a:t>
            </a:r>
          </a:p>
        </p:txBody>
      </p:sp>
      <p:sp>
        <p:nvSpPr>
          <p:cNvPr id="95236" name="Slide Number Placeholder 6">
            <a:extLst>
              <a:ext uri="{FF2B5EF4-FFF2-40B4-BE49-F238E27FC236}">
                <a16:creationId xmlns:a16="http://schemas.microsoft.com/office/drawing/2014/main" id="{1C133FFE-4FF8-44BA-B6AE-174E5DC6776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E6D7C5-A629-42DD-8A4F-2B4C483351F7}" type="slidenum">
              <a:rPr lang="en-GB" altLang="en-US" smtClean="0"/>
              <a:pPr/>
              <a:t>16</a:t>
            </a:fld>
            <a:endParaRPr lang="en-GB" altLang="en-US"/>
          </a:p>
        </p:txBody>
      </p:sp>
      <p:pic>
        <p:nvPicPr>
          <p:cNvPr id="95237" name="Picture 2">
            <a:extLst>
              <a:ext uri="{FF2B5EF4-FFF2-40B4-BE49-F238E27FC236}">
                <a16:creationId xmlns:a16="http://schemas.microsoft.com/office/drawing/2014/main" id="{8F020A3B-7928-495C-9D1B-53C2B12EA1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14572" y="4560889"/>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D9BC31-2D20-48E4-B8FD-61345547364C}"/>
              </a:ext>
            </a:extLst>
          </p:cNvPr>
          <p:cNvSpPr>
            <a:spLocks noGrp="1"/>
          </p:cNvSpPr>
          <p:nvPr>
            <p:ph idx="1"/>
          </p:nvPr>
        </p:nvSpPr>
        <p:spPr>
          <a:xfrm>
            <a:off x="609600" y="850900"/>
            <a:ext cx="10972800" cy="5156200"/>
          </a:xfrm>
        </p:spPr>
        <p:txBody>
          <a:bodyPr/>
          <a:lstStyle/>
          <a:p>
            <a:r>
              <a:rPr lang="cy-GB" b="1" dirty="0"/>
              <a:t>Ymarferiad 9</a:t>
            </a:r>
            <a:endParaRPr lang="en-GB" dirty="0"/>
          </a:p>
          <a:p>
            <a:pPr marL="109537" indent="0">
              <a:buNone/>
            </a:pPr>
            <a:endParaRPr lang="en-GB" dirty="0"/>
          </a:p>
          <a:p>
            <a:r>
              <a:rPr lang="cy-GB" dirty="0"/>
              <a:t>Adlewyrchwch yn feirniadol ar y rhesymau pam fod angen i weithwyr cymdeithasol fod yn ymwybodol o’r amrediad o anghenion/dulliau cyfathrebu.   </a:t>
            </a:r>
            <a:endParaRPr lang="en-GB" dirty="0"/>
          </a:p>
          <a:p>
            <a:r>
              <a:rPr lang="cy-GB" dirty="0"/>
              <a:t>Ystyriwch sut all gweithwyr cymdeithasol gyfathrebu ac effaith y cyfathrebu ar yr unigolion yr ydym yn gweithio â hwy mewn gwaith cymdeithasol.  Adnabyddwch unrhyw theorïau a /neu fodelau o gyfathrebu sydd/ neu gall fod yn berthnasol i’r arsylwad</a:t>
            </a:r>
            <a:endParaRPr lang="en-GB" dirty="0"/>
          </a:p>
          <a:p>
            <a:endParaRPr lang="en-GB" dirty="0"/>
          </a:p>
        </p:txBody>
      </p:sp>
      <p:sp>
        <p:nvSpPr>
          <p:cNvPr id="3" name="Title 2">
            <a:extLst>
              <a:ext uri="{FF2B5EF4-FFF2-40B4-BE49-F238E27FC236}">
                <a16:creationId xmlns:a16="http://schemas.microsoft.com/office/drawing/2014/main" id="{CF025360-06C2-4ED3-95E3-AAFC3F66A5B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332065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4" name="Slide Number Placeholder 5">
            <a:extLst>
              <a:ext uri="{FF2B5EF4-FFF2-40B4-BE49-F238E27FC236}">
                <a16:creationId xmlns:a16="http://schemas.microsoft.com/office/drawing/2014/main" id="{B0A23480-24A9-49AC-B3E7-664D8832C8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171AAF-D294-4B2B-89A4-1451C7B71A58}" type="slidenum">
              <a:rPr lang="en-GB" altLang="en-US" smtClean="0"/>
              <a:pPr/>
              <a:t>18</a:t>
            </a:fld>
            <a:endParaRPr lang="en-GB" altLang="en-US"/>
          </a:p>
        </p:txBody>
      </p:sp>
      <p:sp>
        <p:nvSpPr>
          <p:cNvPr id="2" name="Title 1">
            <a:extLst>
              <a:ext uri="{FF2B5EF4-FFF2-40B4-BE49-F238E27FC236}">
                <a16:creationId xmlns:a16="http://schemas.microsoft.com/office/drawing/2014/main" id="{05E4FC78-C805-48D5-9F7A-5C24877CD1B2}"/>
              </a:ext>
            </a:extLst>
          </p:cNvPr>
          <p:cNvSpPr>
            <a:spLocks noGrp="1"/>
          </p:cNvSpPr>
          <p:nvPr>
            <p:ph type="title" idx="4294967295"/>
          </p:nvPr>
        </p:nvSpPr>
        <p:spPr>
          <a:xfrm>
            <a:off x="1227908" y="274638"/>
            <a:ext cx="8830491" cy="922337"/>
          </a:xfrm>
        </p:spPr>
        <p:txBody>
          <a:bodyPr>
            <a:normAutofit fontScale="90000"/>
          </a:bodyPr>
          <a:lstStyle/>
          <a:p>
            <a:pPr algn="ctr">
              <a:defRPr/>
            </a:pPr>
            <a:br>
              <a:rPr lang="cy-GB" dirty="0">
                <a:highlight>
                  <a:srgbClr val="FFFF00"/>
                </a:highlight>
                <a:latin typeface="Arial" panose="020B0604020202020204" pitchFamily="34" charset="0"/>
                <a:cs typeface="Arial" panose="020B0604020202020204" pitchFamily="34" charset="0"/>
              </a:rPr>
            </a:br>
            <a:r>
              <a:rPr lang="cy-GB" dirty="0">
                <a:latin typeface="Arial" panose="020B0604020202020204" pitchFamily="34" charset="0"/>
                <a:cs typeface="Arial" panose="020B0604020202020204" pitchFamily="34" charset="0"/>
              </a:rPr>
              <a:t>Gweithdy 4</a:t>
            </a:r>
            <a:br>
              <a:rPr lang="cy-GB" dirty="0">
                <a:latin typeface="Arial" panose="020B0604020202020204" pitchFamily="34" charset="0"/>
                <a:cs typeface="Arial" panose="020B0604020202020204" pitchFamily="34" charset="0"/>
              </a:rPr>
            </a:br>
            <a:br>
              <a:rPr lang="cy-GB" dirty="0">
                <a:latin typeface="Arial" panose="020B0604020202020204" pitchFamily="34" charset="0"/>
                <a:cs typeface="Arial" panose="020B0604020202020204" pitchFamily="34" charset="0"/>
              </a:rPr>
            </a:br>
            <a:endParaRPr lang="cy-GB" dirty="0">
              <a:latin typeface="Arial" panose="020B0604020202020204" pitchFamily="34" charset="0"/>
              <a:cs typeface="Arial" panose="020B0604020202020204" pitchFamily="34" charset="0"/>
            </a:endParaRPr>
          </a:p>
        </p:txBody>
      </p:sp>
      <p:sp>
        <p:nvSpPr>
          <p:cNvPr id="54275" name="Content Placeholder 2">
            <a:extLst>
              <a:ext uri="{FF2B5EF4-FFF2-40B4-BE49-F238E27FC236}">
                <a16:creationId xmlns:a16="http://schemas.microsoft.com/office/drawing/2014/main" id="{13EE1B8C-116D-4181-AB60-7E2D96D0A882}"/>
              </a:ext>
            </a:extLst>
          </p:cNvPr>
          <p:cNvSpPr>
            <a:spLocks noGrp="1"/>
          </p:cNvSpPr>
          <p:nvPr>
            <p:ph idx="4294967295"/>
          </p:nvPr>
        </p:nvSpPr>
        <p:spPr>
          <a:xfrm>
            <a:off x="1227909" y="1196975"/>
            <a:ext cx="9483634" cy="5048250"/>
          </a:xfrm>
        </p:spPr>
        <p:txBody>
          <a:bodyPr/>
          <a:lstStyle/>
          <a:p>
            <a:pPr>
              <a:defRPr/>
            </a:pPr>
            <a:r>
              <a:rPr lang="cy-GB" altLang="en-US" sz="2800" dirty="0">
                <a:latin typeface="Arial" charset="0"/>
                <a:cs typeface="Arial" charset="0"/>
              </a:rPr>
              <a:t>Byddwch yn cael slot 1:1 (am 10 munud) yng ngweithdy 4 neu fe </a:t>
            </a:r>
            <a:r>
              <a:rPr lang="cy-GB" altLang="en-US" sz="2800" dirty="0" err="1">
                <a:latin typeface="Arial" charset="0"/>
                <a:cs typeface="Arial" charset="0"/>
              </a:rPr>
              <a:t>gynigir</a:t>
            </a:r>
            <a:r>
              <a:rPr lang="cy-GB" altLang="en-US" sz="2800" dirty="0">
                <a:latin typeface="Arial" charset="0"/>
                <a:cs typeface="Arial" charset="0"/>
              </a:rPr>
              <a:t> amser amgen i chi   </a:t>
            </a:r>
          </a:p>
          <a:p>
            <a:pPr>
              <a:defRPr/>
            </a:pPr>
            <a:r>
              <a:rPr lang="cy-GB" altLang="en-US" sz="2800" dirty="0">
                <a:latin typeface="Arial" charset="0"/>
                <a:cs typeface="Arial" charset="0"/>
              </a:rPr>
              <a:t>Dyma gyfle i egluro materion a thrafod eich gwaith. Anfonwch y gwaith y byddech yn hoffi ei drafod i’r hyfforddwr o leiaf 5 diwrnod o flaen llaw ar e-bost fel eu bod wedi cael cyfle i edrych drwyddo cyn iddynt eich cyfarfod. </a:t>
            </a:r>
          </a:p>
          <a:p>
            <a:pPr>
              <a:defRPr/>
            </a:pPr>
            <a:r>
              <a:rPr lang="cy-GB" altLang="en-US" sz="2800" dirty="0">
                <a:latin typeface="Arial" charset="0"/>
                <a:cs typeface="Arial" charset="0"/>
              </a:rPr>
              <a:t>Cofiwch </a:t>
            </a:r>
            <a:r>
              <a:rPr lang="cy-GB" altLang="en-US" sz="2800" b="1" dirty="0">
                <a:latin typeface="Arial" charset="0"/>
                <a:cs typeface="Arial" charset="0"/>
              </a:rPr>
              <a:t>na fydd </a:t>
            </a:r>
            <a:r>
              <a:rPr lang="cy-GB" altLang="en-US" sz="2800" dirty="0">
                <a:latin typeface="Arial" charset="0"/>
                <a:cs typeface="Arial" charset="0"/>
              </a:rPr>
              <a:t>modd edrych dros eich portffolio cyfan, felly pigwch yr adran(nau) yr ydych angen help/cyngor â nhw a gwnewch hyn yn glir yn yr e-bost. </a:t>
            </a:r>
          </a:p>
          <a:p>
            <a:pPr marL="109537" indent="0">
              <a:buNone/>
              <a:defRPr/>
            </a:pPr>
            <a:endParaRPr lang="cy-GB" altLang="en-US" sz="2200" dirty="0"/>
          </a:p>
          <a:p>
            <a:pPr>
              <a:defRPr/>
            </a:pP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Content Placeholder 2">
            <a:extLst>
              <a:ext uri="{FF2B5EF4-FFF2-40B4-BE49-F238E27FC236}">
                <a16:creationId xmlns:a16="http://schemas.microsoft.com/office/drawing/2014/main" id="{B66701CE-4F64-401C-8BD6-00C78FA49F27}"/>
              </a:ext>
            </a:extLst>
          </p:cNvPr>
          <p:cNvSpPr>
            <a:spLocks noGrp="1"/>
          </p:cNvSpPr>
          <p:nvPr>
            <p:ph idx="1"/>
          </p:nvPr>
        </p:nvSpPr>
        <p:spPr/>
        <p:txBody>
          <a:bodyPr>
            <a:normAutofit lnSpcReduction="10000"/>
          </a:bodyPr>
          <a:lstStyle/>
          <a:p>
            <a:pPr marL="109537" indent="0">
              <a:buNone/>
              <a:defRPr/>
            </a:pPr>
            <a:r>
              <a:rPr lang="cy-GB" altLang="en-US" sz="2500" dirty="0">
                <a:latin typeface="Arial" panose="020B0604020202020204" pitchFamily="34" charset="0"/>
                <a:cs typeface="Arial" panose="020B0604020202020204" pitchFamily="34" charset="0"/>
              </a:rPr>
              <a:t>Erbyn Gweithdy 4: </a:t>
            </a:r>
          </a:p>
          <a:p>
            <a:pPr>
              <a:defRPr/>
            </a:pPr>
            <a:r>
              <a:rPr lang="cy-GB" altLang="en-US" sz="2500" dirty="0">
                <a:latin typeface="Arial" panose="020B0604020202020204" pitchFamily="34" charset="0"/>
                <a:cs typeface="Arial" panose="020B0604020202020204" pitchFamily="34" charset="0"/>
              </a:rPr>
              <a:t>Angen cwblhau adran 2 </a:t>
            </a:r>
          </a:p>
          <a:p>
            <a:pPr>
              <a:defRPr/>
            </a:pPr>
            <a:r>
              <a:rPr lang="cy-GB" altLang="en-US" sz="2500" dirty="0">
                <a:latin typeface="Arial" panose="020B0604020202020204" pitchFamily="34" charset="0"/>
                <a:cs typeface="Arial" panose="020B0604020202020204" pitchFamily="34" charset="0"/>
              </a:rPr>
              <a:t>Dylech fod wedi gorffen drafft o’ch traethawd diogelu</a:t>
            </a:r>
          </a:p>
          <a:p>
            <a:pPr>
              <a:defRPr/>
            </a:pPr>
            <a:r>
              <a:rPr lang="cy-GB" altLang="en-US" sz="2500" dirty="0">
                <a:latin typeface="Arial" panose="020B0604020202020204" pitchFamily="34" charset="0"/>
                <a:cs typeface="Arial" panose="020B0604020202020204" pitchFamily="34" charset="0"/>
              </a:rPr>
              <a:t>Dylech fod wedi cynnal eich sesiwn arsylwi ac wedi ysgrifennu amdano</a:t>
            </a:r>
          </a:p>
          <a:p>
            <a:pPr>
              <a:defRPr/>
            </a:pPr>
            <a:r>
              <a:rPr lang="cy-GB" altLang="en-US" sz="2500" dirty="0">
                <a:latin typeface="Arial" panose="020B0604020202020204" pitchFamily="34" charset="0"/>
                <a:cs typeface="Arial" panose="020B0604020202020204" pitchFamily="34" charset="0"/>
              </a:rPr>
              <a:t>Bydd Gweithdy 4 yn cynnig cyfle i adolygu unrhyw adran yr hoffech eglurdeb / trafodaeth bellach amdani</a:t>
            </a:r>
          </a:p>
          <a:p>
            <a:pPr>
              <a:defRPr/>
            </a:pPr>
            <a:r>
              <a:rPr lang="cy-GB" altLang="en-US" sz="2500" dirty="0">
                <a:latin typeface="Arial" panose="020B0604020202020204" pitchFamily="34" charset="0"/>
                <a:cs typeface="Arial" panose="020B0604020202020204" pitchFamily="34" charset="0"/>
              </a:rPr>
              <a:t>Sicrhewch eich bod yn trefnu eich tridiau o absenoldeb astudio os nad ydych wedi gwneud hynny’n barod </a:t>
            </a:r>
          </a:p>
          <a:p>
            <a:pPr>
              <a:defRPr/>
            </a:pPr>
            <a:r>
              <a:rPr lang="cy-GB" altLang="en-US" sz="2500" dirty="0">
                <a:latin typeface="Arial" panose="020B0604020202020204" pitchFamily="34" charset="0"/>
                <a:cs typeface="Arial" panose="020B0604020202020204" pitchFamily="34" charset="0"/>
              </a:rPr>
              <a:t>Gwerthuso- byddwn yn gofyn i chi am eich gwerthusiad o’r gweithdy rhithiol yma. Gan mai dyma’r gweithdy cyntaf o’r fath, byddem yn ddiolchgar iawn o’r adborth.</a:t>
            </a:r>
          </a:p>
          <a:p>
            <a:pPr marL="109537" indent="0">
              <a:buNone/>
              <a:defRPr/>
            </a:pPr>
            <a:endParaRPr lang="en-GB" altLang="en-US" sz="2800" b="1" dirty="0">
              <a:highlight>
                <a:srgbClr val="FFFF00"/>
              </a:highlight>
              <a:latin typeface="Arial" panose="020B0604020202020204" pitchFamily="34" charset="0"/>
              <a:cs typeface="Arial" panose="020B0604020202020204" pitchFamily="34" charset="0"/>
            </a:endParaRPr>
          </a:p>
          <a:p>
            <a:pPr>
              <a:defRPr/>
            </a:pPr>
            <a:endParaRPr lang="cy-GB" altLang="en-US" sz="2500" dirty="0">
              <a:latin typeface="Arial" panose="020B0604020202020204" pitchFamily="34" charset="0"/>
              <a:cs typeface="Arial" panose="020B0604020202020204" pitchFamily="34" charset="0"/>
            </a:endParaRPr>
          </a:p>
          <a:p>
            <a:pPr>
              <a:defRPr/>
            </a:pPr>
            <a:endParaRPr lang="en-GB" altLang="en-US" dirty="0"/>
          </a:p>
        </p:txBody>
      </p:sp>
      <p:sp>
        <p:nvSpPr>
          <p:cNvPr id="2" name="Title 1">
            <a:extLst>
              <a:ext uri="{FF2B5EF4-FFF2-40B4-BE49-F238E27FC236}">
                <a16:creationId xmlns:a16="http://schemas.microsoft.com/office/drawing/2014/main" id="{25A1E6CE-5FAB-425C-A9AC-CE68248CFD22}"/>
              </a:ext>
            </a:extLst>
          </p:cNvPr>
          <p:cNvSpPr>
            <a:spLocks noGrp="1"/>
          </p:cNvSpPr>
          <p:nvPr>
            <p:ph type="title"/>
          </p:nvPr>
        </p:nvSpPr>
        <p:spPr/>
        <p:txBody>
          <a:bodyPr/>
          <a:lstStyle/>
          <a:p>
            <a:pPr algn="ctr">
              <a:defRPr/>
            </a:pPr>
            <a:r>
              <a:rPr lang="cy-GB" dirty="0">
                <a:latin typeface="Arial" panose="020B0604020202020204" pitchFamily="34" charset="0"/>
                <a:cs typeface="Arial" panose="020B0604020202020204" pitchFamily="34" charset="0"/>
              </a:rPr>
              <a:t>Gofynion Gweithdy 4</a:t>
            </a:r>
          </a:p>
        </p:txBody>
      </p:sp>
      <p:sp>
        <p:nvSpPr>
          <p:cNvPr id="99332" name="Slide Number Placeholder 5">
            <a:extLst>
              <a:ext uri="{FF2B5EF4-FFF2-40B4-BE49-F238E27FC236}">
                <a16:creationId xmlns:a16="http://schemas.microsoft.com/office/drawing/2014/main" id="{EB1910E6-2A71-45CE-B965-595ADCC1FE8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1EDEF3D-0206-4993-A621-D8EED4FFDCE2}" type="slidenum">
              <a:rPr lang="en-GB" altLang="en-US" smtClean="0"/>
              <a:pPr/>
              <a:t>19</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mso-contentType ?>
<SharedContentType xmlns="Microsoft.SharePoint.Taxonomy.ContentTypeSync" SourceId="3eea98ac-f451-44df-b5cb-3b1154eab1c5" ContentTypeId="0x01010027448A19590E40ABB966CC44EC05A41001" PreviousValue="false"/>
</file>

<file path=customXml/item3.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BB359E19FBE4B248A2F4856A5F506AA1" ma:contentTypeVersion="1" ma:contentTypeDescription="Dogfen ar gyfer defnydd cyffredinol. Drwy ddefnyddio hwn, byddwn yn sicrhau metadata cyson ar draws yr holl ddogfennau" ma:contentTypeScope="" ma:versionID="db8376de44b6c96294d103a1304be4dd">
  <xsd:schema xmlns:xsd="http://www.w3.org/2001/XMLSchema" xmlns:xs="http://www.w3.org/2001/XMLSchema" xmlns:p="http://schemas.microsoft.com/office/2006/metadata/properties" xmlns:ns2="d91f2355-c79c-4942-b1d4-b53202503f7b" targetNamespace="http://schemas.microsoft.com/office/2006/metadata/properties" ma:root="true" ma:fieldsID="195ce64e9451662b3c57f7eec77517bc"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39876997-ede7-426c-8540-26aeba452ce7}" ma:internalName="TaxCatchAll" ma:showField="CatchAllData" ma:web="30667b4d-21d3-4faa-9819-dab70b0cac00">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39876997-ede7-426c-8540-26aeba452ce7}" ma:internalName="TaxCatchAllLabel" ma:readOnly="true" ma:showField="CatchAllDataLabel" ma:web="30667b4d-21d3-4faa-9819-dab70b0cac00">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Swyddogol Sensitif</TermName>
          <TermId xmlns="http://schemas.microsoft.com/office/infopath/2007/PartnerControls">93d40ef2-de4e-446a-9cd4-9e15ffd37424</TermId>
        </TermInfo>
      </Terms>
    </d1780b1f095142689bede48a1a592c27>
    <CurrentStatus xmlns="d91f2355-c79c-4942-b1d4-b53202503f7b">Drafft</CurrentStatus>
    <ke93f16e132f4fd988b16f5cfb0cdfe5 xmlns="d91f2355-c79c-4942-b1d4-b53202503f7b">
      <Terms xmlns="http://schemas.microsoft.com/office/infopath/2007/PartnerControls">
        <TermInfo xmlns="http://schemas.microsoft.com/office/infopath/2007/PartnerControls">
          <TermName xmlns="http://schemas.microsoft.com/office/infopath/2007/PartnerControls">Dysgu a Datblygu'r Gweithlu</TermName>
          <TermId xmlns="http://schemas.microsoft.com/office/infopath/2007/PartnerControls">60739eba-c942-450e-bbfe-b5e4fa6a1f68</TermId>
        </TermInfo>
      </Terms>
    </ke93f16e132f4fd988b16f5cfb0cdfe5>
    <fc21e95941e341fd9527e12848537719 xmlns="d91f2355-c79c-4942-b1d4-b53202503f7b">
      <Terms xmlns="http://schemas.microsoft.com/office/infopath/2007/PartnerControls"/>
    </fc21e95941e341fd9527e12848537719>
    <DocumentOwner xmlns="d91f2355-c79c-4942-b1d4-b53202503f7b">
      <UserInfo>
        <DisplayName>Paul Gillian Laybourne (OEDOLION)</DisplayName>
        <AccountId>15</AccountId>
        <AccountType/>
      </UserInfo>
    </DocumentOwner>
    <MigrationDetails xmlns="d91f2355-c79c-4942-b1d4-b53202503f7b" xsi:nil="true"/>
    <TaxCatchAll xmlns="d91f2355-c79c-4942-b1d4-b53202503f7b">
      <Value>1</Value>
    </TaxCatchAll>
  </documentManagement>
</p:properties>
</file>

<file path=customXml/itemProps1.xml><?xml version="1.0" encoding="utf-8"?>
<ds:datastoreItem xmlns:ds="http://schemas.openxmlformats.org/officeDocument/2006/customXml" ds:itemID="{B176D318-1853-49F6-B943-4347BF9E1DCE}">
  <ds:schemaRefs>
    <ds:schemaRef ds:uri="http://schemas.microsoft.com/sharepoint/v3/contenttype/forms"/>
  </ds:schemaRefs>
</ds:datastoreItem>
</file>

<file path=customXml/itemProps2.xml><?xml version="1.0" encoding="utf-8"?>
<ds:datastoreItem xmlns:ds="http://schemas.openxmlformats.org/officeDocument/2006/customXml" ds:itemID="{B04DEBBE-C256-4FFC-88BD-C6BBC8164335}">
  <ds:schemaRefs>
    <ds:schemaRef ds:uri="Microsoft.SharePoint.Taxonomy.ContentTypeSync"/>
  </ds:schemaRefs>
</ds:datastoreItem>
</file>

<file path=customXml/itemProps3.xml><?xml version="1.0" encoding="utf-8"?>
<ds:datastoreItem xmlns:ds="http://schemas.openxmlformats.org/officeDocument/2006/customXml" ds:itemID="{5AD8AE20-9428-49A0-93EB-CC6186ABBB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8CFD132-4BBB-484C-94E2-969063098DC6}">
  <ds:schemaRefs>
    <ds:schemaRef ds:uri="http://schemas.microsoft.com/office/infopath/2007/PartnerControls"/>
    <ds:schemaRef ds:uri="http://purl.org/dc/terms/"/>
    <ds:schemaRef ds:uri="d91f2355-c79c-4942-b1d4-b53202503f7b"/>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99</TotalTime>
  <Words>2439</Words>
  <Application>Microsoft Office PowerPoint</Application>
  <PresentationFormat>Widescreen</PresentationFormat>
  <Paragraphs>174</Paragraphs>
  <Slides>19</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Lucida Sans Unicode</vt:lpstr>
      <vt:lpstr>Verdana</vt:lpstr>
      <vt:lpstr>Wingdings</vt:lpstr>
      <vt:lpstr>Wingdings 2</vt:lpstr>
      <vt:lpstr>Wingdings 3</vt:lpstr>
      <vt:lpstr>Theme1</vt:lpstr>
      <vt:lpstr>Rhan 3</vt:lpstr>
      <vt:lpstr>PowerPoint Presentation</vt:lpstr>
      <vt:lpstr>Beth sydd angen ei Arsylwi? </vt:lpstr>
      <vt:lpstr>Paratoi ar gyfer yr Arsylwad</vt:lpstr>
      <vt:lpstr>Awgrymiadau</vt:lpstr>
      <vt:lpstr>Awgrymiadau  Cyffredinol </vt:lpstr>
      <vt:lpstr>           Arsylwad Rhithiol neu dros y ffon</vt:lpstr>
      <vt:lpstr>Awgrymiadau Cyffredinol</vt:lpstr>
      <vt:lpstr>  Adborth a sylwadau gan unigolion sydd angen gofal a chefnogaeth a/neu eu gofalwyr </vt:lpstr>
      <vt:lpstr>Ymarferiad 8- Arsylwi ar ymarfer</vt:lpstr>
      <vt:lpstr>Cyfathrebu Effeithiol</vt:lpstr>
      <vt:lpstr>Rhwystrau i Gyfathrebu</vt:lpstr>
      <vt:lpstr>Sgiliau ‘First Order’ a ‘Second Order’</vt:lpstr>
      <vt:lpstr>Cyfathrebu Di-lafar</vt:lpstr>
      <vt:lpstr>Anghenion Gwahanol</vt:lpstr>
      <vt:lpstr>Cyfathrebu a Gwerthoedd Gwaith Cymdeithasol</vt:lpstr>
      <vt:lpstr>PowerPoint Presentation</vt:lpstr>
      <vt:lpstr> Gweithdy 4  </vt:lpstr>
      <vt:lpstr>Gofynion Gweithdy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Rhan 3</dc:title>
  <dc:creator>Paula Mccreary</dc:creator>
  <cp:lastModifiedBy>Paula Mccreary</cp:lastModifiedBy>
  <cp:revision>16</cp:revision>
  <dcterms:created xsi:type="dcterms:W3CDTF">2020-06-30T16:55:50Z</dcterms:created>
  <dcterms:modified xsi:type="dcterms:W3CDTF">2020-07-13T09:21:56Z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0x01010027448A19590E40ABB966CC44EC05A4100100BB359E19FBE4B248A2F4856A5F506AA1</vt:lpwstr>
  </property>
  <property fmtid="{D5CDD505-2E9C-101B-9397-08002B2CF9AE}" pid="3" name="TaxKeyword">
    <vt:lpwstr/>
  </property>
  <property fmtid="{D5CDD505-2E9C-101B-9397-08002B2CF9AE}" pid="4" name="OriginatingFunction">
    <vt:lpwstr/>
  </property>
  <property fmtid="{D5CDD505-2E9C-101B-9397-08002B2CF9AE}" pid="5" name="Classification">
    <vt:lpwstr>2</vt:lpwstr>
  </property>
  <property fmtid="{D5CDD505-2E9C-101B-9397-08002B2CF9AE}" pid="6" name="_cx_SecurityMarkings">
    <vt:lpwstr>6</vt:lpwstr>
  </property>
</Properties>
</file>