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1"/>
  </p:notesMasterIdLst>
  <p:handoutMasterIdLst>
    <p:handoutMasterId r:id="rId32"/>
  </p:handoutMasterIdLst>
  <p:sldIdLst>
    <p:sldId id="375" r:id="rId2"/>
    <p:sldId id="437" r:id="rId3"/>
    <p:sldId id="273" r:id="rId4"/>
    <p:sldId id="303" r:id="rId5"/>
    <p:sldId id="406" r:id="rId6"/>
    <p:sldId id="407" r:id="rId7"/>
    <p:sldId id="436" r:id="rId8"/>
    <p:sldId id="434" r:id="rId9"/>
    <p:sldId id="408" r:id="rId10"/>
    <p:sldId id="410" r:id="rId11"/>
    <p:sldId id="411" r:id="rId12"/>
    <p:sldId id="414" r:id="rId13"/>
    <p:sldId id="416" r:id="rId14"/>
    <p:sldId id="412" r:id="rId15"/>
    <p:sldId id="417" r:id="rId16"/>
    <p:sldId id="415" r:id="rId17"/>
    <p:sldId id="418" r:id="rId18"/>
    <p:sldId id="384" r:id="rId19"/>
    <p:sldId id="409" r:id="rId20"/>
    <p:sldId id="420" r:id="rId21"/>
    <p:sldId id="421" r:id="rId22"/>
    <p:sldId id="423" r:id="rId23"/>
    <p:sldId id="426" r:id="rId24"/>
    <p:sldId id="425" r:id="rId25"/>
    <p:sldId id="298" r:id="rId26"/>
    <p:sldId id="427" r:id="rId27"/>
    <p:sldId id="432" r:id="rId28"/>
    <p:sldId id="435" r:id="rId29"/>
    <p:sldId id="433" r:id="rId3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84" d="100"/>
          <a:sy n="84" d="100"/>
        </p:scale>
        <p:origin x="204" y="48"/>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28/02/2021</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28/02/2021</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Reflective Practice is the foundation of professional development; it makes meaning from experience and</a:t>
            </a:r>
          </a:p>
          <a:p>
            <a:r>
              <a:rPr lang="en-GB" dirty="0" smtClean="0"/>
              <a:t>transforms insights into practical strategies for personal growth and organisational impact.</a:t>
            </a:r>
          </a:p>
          <a:p>
            <a:r>
              <a:rPr lang="en-GB" dirty="0" smtClean="0"/>
              <a:t>It involves integrating activities into daily life on a routine basis which raise awareness, prompt critical</a:t>
            </a:r>
          </a:p>
          <a:p>
            <a:r>
              <a:rPr lang="en-GB" dirty="0" smtClean="0"/>
              <a:t>analysis and aid self-management and decision-making. It means:</a:t>
            </a:r>
          </a:p>
          <a:p>
            <a:r>
              <a:rPr lang="en-GB" dirty="0" smtClean="0"/>
              <a:t> Learning to pay attention – listening to ourselves</a:t>
            </a:r>
          </a:p>
          <a:p>
            <a:r>
              <a:rPr lang="en-GB" dirty="0" smtClean="0"/>
              <a:t> Coming face to face with our assumptions</a:t>
            </a:r>
          </a:p>
          <a:p>
            <a:r>
              <a:rPr lang="en-GB" dirty="0" smtClean="0"/>
              <a:t> Noticing patterns</a:t>
            </a:r>
          </a:p>
          <a:p>
            <a:r>
              <a:rPr lang="en-GB" dirty="0" smtClean="0"/>
              <a:t> Changing what we see</a:t>
            </a:r>
          </a:p>
          <a:p>
            <a:r>
              <a:rPr lang="en-GB" dirty="0" smtClean="0"/>
              <a:t> Changing the way we see.</a:t>
            </a:r>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66711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4</a:t>
            </a:fld>
            <a:endParaRPr lang="en-GB" dirty="0"/>
          </a:p>
        </p:txBody>
      </p:sp>
    </p:spTree>
    <p:extLst>
      <p:ext uri="{BB962C8B-B14F-4D97-AF65-F5344CB8AC3E}">
        <p14:creationId xmlns:p14="http://schemas.microsoft.com/office/powerpoint/2010/main" val="170685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5</a:t>
            </a:fld>
            <a:endParaRPr lang="en-GB" dirty="0"/>
          </a:p>
        </p:txBody>
      </p:sp>
    </p:spTree>
    <p:extLst>
      <p:ext uri="{BB962C8B-B14F-4D97-AF65-F5344CB8AC3E}">
        <p14:creationId xmlns:p14="http://schemas.microsoft.com/office/powerpoint/2010/main" val="180161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smtClean="0"/>
              <a:t>We relate clinical work to theory in reflective practice and that gives us a 360 degree way of knowing…..</a:t>
            </a:r>
            <a:endParaRPr lang="en-GB" dirty="0" smtClean="0"/>
          </a:p>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6</a:t>
            </a:fld>
            <a:endParaRPr lang="en-GB" noProof="0" dirty="0"/>
          </a:p>
        </p:txBody>
      </p:sp>
    </p:spTree>
    <p:extLst>
      <p:ext uri="{BB962C8B-B14F-4D97-AF65-F5344CB8AC3E}">
        <p14:creationId xmlns:p14="http://schemas.microsoft.com/office/powerpoint/2010/main" val="3402727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3867390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12</a:t>
            </a:fld>
            <a:endParaRPr lang="en-GB" dirty="0"/>
          </a:p>
        </p:txBody>
      </p:sp>
    </p:spTree>
    <p:extLst>
      <p:ext uri="{BB962C8B-B14F-4D97-AF65-F5344CB8AC3E}">
        <p14:creationId xmlns:p14="http://schemas.microsoft.com/office/powerpoint/2010/main" val="2851477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13</a:t>
            </a:fld>
            <a:endParaRPr lang="en-GB" dirty="0"/>
          </a:p>
        </p:txBody>
      </p:sp>
    </p:spTree>
    <p:extLst>
      <p:ext uri="{BB962C8B-B14F-4D97-AF65-F5344CB8AC3E}">
        <p14:creationId xmlns:p14="http://schemas.microsoft.com/office/powerpoint/2010/main" val="160972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16</a:t>
            </a:fld>
            <a:endParaRPr lang="en-GB" noProof="0" dirty="0"/>
          </a:p>
        </p:txBody>
      </p:sp>
    </p:spTree>
    <p:extLst>
      <p:ext uri="{BB962C8B-B14F-4D97-AF65-F5344CB8AC3E}">
        <p14:creationId xmlns:p14="http://schemas.microsoft.com/office/powerpoint/2010/main" val="2649256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18</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25</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smtClean="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smtClean="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smtClean="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smtClean="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28/02/2021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smtClean="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smtClean="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smtClean="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smtClean="0"/>
              <a:t>Edit Master text styles</a:t>
            </a:r>
          </a:p>
          <a:p>
            <a:pPr lvl="1" rtl="0"/>
            <a:r>
              <a:rPr lang="en-US" noProof="0" smtClean="0"/>
              <a:t>Second level</a:t>
            </a:r>
          </a:p>
          <a:p>
            <a:pPr lvl="2" rtl="0"/>
            <a:r>
              <a:rPr lang="en-US" noProof="0" smtClean="0"/>
              <a:t>Third level</a:t>
            </a:r>
          </a:p>
          <a:p>
            <a:pPr lvl="3" rtl="0"/>
            <a:r>
              <a:rPr lang="en-US" noProof="0" smtClean="0"/>
              <a:t>Fourth level</a:t>
            </a:r>
          </a:p>
          <a:p>
            <a:pPr lvl="4" rtl="0"/>
            <a:r>
              <a:rPr lang="en-US" noProof="0" smtClean="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28/02/2021</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co.uk/Images/reflective-practice-guide_tcm18-12524.pdf" TargetMode="External"/><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8.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duotone>
              <a:prstClr val="black"/>
              <a:schemeClr val="accent3">
                <a:tint val="45000"/>
                <a:satMod val="400000"/>
              </a:schemeClr>
            </a:duotone>
            <a:alphaModFix amt="35000"/>
            <a:extLst>
              <a:ext uri="{28A0092B-C50C-407E-A947-70E740481C1C}">
                <a14:useLocalDpi xmlns:a14="http://schemas.microsoft.com/office/drawing/2010/main"/>
              </a:ext>
            </a:extLst>
          </a:blip>
          <a:srcRect l="4632" r="4632"/>
          <a:stretch/>
        </p:blipFill>
        <p:spPr>
          <a:xfrm>
            <a:off x="1090465" y="-27686"/>
            <a:ext cx="11101535" cy="6885686"/>
          </a:xfr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5"/>
            <a:ext cx="4179375" cy="588131"/>
          </a:xfrm>
        </p:spPr>
        <p:txBody>
          <a:bodyPr rtlCol="0"/>
          <a:lstStyle/>
          <a:p>
            <a:pPr rtl="0"/>
            <a:r>
              <a:rPr lang="en-GB" dirty="0" smtClean="0"/>
              <a:t>Reflective Writing</a:t>
            </a:r>
            <a:endParaRPr lang="en-GB" dirty="0"/>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1872343"/>
            <a:ext cx="5704114" cy="3231047"/>
          </a:xfrm>
        </p:spPr>
        <p:txBody>
          <a:bodyPr rtlCol="0">
            <a:normAutofit/>
          </a:bodyPr>
          <a:lstStyle/>
          <a:p>
            <a:pPr rtl="0"/>
            <a:r>
              <a:rPr lang="en-GB" dirty="0" smtClean="0"/>
              <a:t>Reflective Practice </a:t>
            </a:r>
            <a:r>
              <a:rPr lang="en-GB" dirty="0" smtClean="0"/>
              <a:t> &amp;</a:t>
            </a:r>
            <a:endParaRPr lang="en-GB" dirty="0"/>
          </a:p>
        </p:txBody>
      </p:sp>
    </p:spTree>
    <p:extLst>
      <p:ext uri="{BB962C8B-B14F-4D97-AF65-F5344CB8AC3E}">
        <p14:creationId xmlns:p14="http://schemas.microsoft.com/office/powerpoint/2010/main" val="4285847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3"/>
          </p:nvPr>
        </p:nvSpPr>
        <p:spPr>
          <a:xfrm>
            <a:off x="698270" y="2687783"/>
            <a:ext cx="4560916" cy="3713017"/>
          </a:xfrm>
          <a:solidFill>
            <a:schemeClr val="accent4">
              <a:lumMod val="40000"/>
              <a:lumOff val="60000"/>
            </a:schemeClr>
          </a:solidFill>
        </p:spPr>
        <p:txBody>
          <a:bodyPr>
            <a:normAutofit/>
          </a:bodyPr>
          <a:lstStyle/>
          <a:p>
            <a:r>
              <a:rPr lang="en-GB" sz="2400" cap="none" dirty="0" smtClean="0">
                <a:latin typeface="Sagona ExtraLight" panose="02020303050505020204"/>
              </a:rPr>
              <a:t>Understanding Reflective Practice, Reflection, And Reflexivity.</a:t>
            </a:r>
          </a:p>
          <a:p>
            <a:r>
              <a:rPr lang="en-GB" sz="2400" cap="none" dirty="0" smtClean="0">
                <a:latin typeface="Sagona ExtraLight" panose="02020303050505020204"/>
              </a:rPr>
              <a:t>Understanding Ourselves Better</a:t>
            </a:r>
          </a:p>
          <a:p>
            <a:r>
              <a:rPr lang="en-GB" sz="2400" cap="none" dirty="0" smtClean="0">
                <a:latin typeface="Sagona ExtraLight" panose="02020303050505020204"/>
              </a:rPr>
              <a:t>Learning Models And Frameworks</a:t>
            </a:r>
          </a:p>
          <a:p>
            <a:r>
              <a:rPr lang="en-GB" sz="2400" cap="none" dirty="0" smtClean="0">
                <a:latin typeface="Sagona ExtraLight" panose="02020303050505020204"/>
              </a:rPr>
              <a:t>Reflective Writing: Gibbs Cycle</a:t>
            </a:r>
          </a:p>
          <a:p>
            <a:endParaRPr lang="en-GB" b="0" dirty="0" smtClean="0"/>
          </a:p>
          <a:p>
            <a:endParaRPr lang="en-GB" b="0" dirty="0" smtClean="0"/>
          </a:p>
          <a:p>
            <a:endParaRPr lang="en-GB" b="0" dirty="0"/>
          </a:p>
        </p:txBody>
      </p:sp>
      <p:sp>
        <p:nvSpPr>
          <p:cNvPr id="5" name="Title 4"/>
          <p:cNvSpPr>
            <a:spLocks noGrp="1"/>
          </p:cNvSpPr>
          <p:nvPr>
            <p:ph type="ctrTitle"/>
          </p:nvPr>
        </p:nvSpPr>
        <p:spPr>
          <a:xfrm>
            <a:off x="698270" y="1889761"/>
            <a:ext cx="5005106" cy="798022"/>
          </a:xfrm>
        </p:spPr>
        <p:txBody>
          <a:bodyPr/>
          <a:lstStyle/>
          <a:p>
            <a:r>
              <a:rPr lang="en-GB" dirty="0" smtClean="0"/>
              <a:t>Aims</a:t>
            </a:r>
            <a:endParaRPr lang="en-GB" dirty="0"/>
          </a:p>
        </p:txBody>
      </p:sp>
      <p:pic>
        <p:nvPicPr>
          <p:cNvPr id="1026" name="Picture 2" descr="Image result for free images of reflective practice"/>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7764" r="1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106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671A034-1CDF-8B46-90C5-63321B0C91BE}"/>
              </a:ext>
            </a:extLst>
          </p:cNvPr>
          <p:cNvSpPr>
            <a:spLocks noGrp="1"/>
          </p:cNvSpPr>
          <p:nvPr>
            <p:ph idx="1"/>
          </p:nvPr>
        </p:nvSpPr>
        <p:spPr>
          <a:xfrm>
            <a:off x="6338806" y="339644"/>
            <a:ext cx="5014993" cy="2996827"/>
          </a:xfrm>
          <a:solidFill>
            <a:schemeClr val="accent6">
              <a:lumMod val="20000"/>
              <a:lumOff val="80000"/>
            </a:schemeClr>
          </a:solidFill>
        </p:spPr>
        <p:txBody>
          <a:bodyPr rtlCol="0">
            <a:normAutofit/>
          </a:bodyPr>
          <a:lstStyle/>
          <a:p>
            <a:pPr marL="0" indent="0">
              <a:buNone/>
            </a:pPr>
            <a:r>
              <a:rPr lang="en-GB" sz="2400" b="1" i="1" dirty="0" smtClean="0">
                <a:solidFill>
                  <a:srgbClr val="002060"/>
                </a:solidFill>
              </a:rPr>
              <a:t>By three methods we may learn Wisdom:</a:t>
            </a:r>
            <a:endParaRPr lang="en-GB" sz="2400" b="1" i="1" dirty="0">
              <a:solidFill>
                <a:srgbClr val="002060"/>
              </a:solidFill>
            </a:endParaRPr>
          </a:p>
          <a:p>
            <a:pPr marL="0" indent="0">
              <a:buNone/>
            </a:pPr>
            <a:r>
              <a:rPr lang="en-GB" sz="2400" b="1" i="1" dirty="0" smtClean="0">
                <a:solidFill>
                  <a:srgbClr val="002060"/>
                </a:solidFill>
              </a:rPr>
              <a:t>first </a:t>
            </a:r>
            <a:r>
              <a:rPr lang="en-GB" sz="2400" b="1" i="1" dirty="0">
                <a:solidFill>
                  <a:srgbClr val="002060"/>
                </a:solidFill>
              </a:rPr>
              <a:t>by reflection, which is noblest; </a:t>
            </a:r>
            <a:r>
              <a:rPr lang="en-GB" sz="2400" b="1" i="1" dirty="0" smtClean="0">
                <a:solidFill>
                  <a:srgbClr val="002060"/>
                </a:solidFill>
              </a:rPr>
              <a:t>second</a:t>
            </a:r>
            <a:r>
              <a:rPr lang="en-GB" sz="2400" b="1" i="1" dirty="0">
                <a:solidFill>
                  <a:srgbClr val="002060"/>
                </a:solidFill>
              </a:rPr>
              <a:t>, by imitation, which is easiest; and </a:t>
            </a:r>
            <a:r>
              <a:rPr lang="en-GB" sz="2400" b="1" i="1" dirty="0" smtClean="0">
                <a:solidFill>
                  <a:srgbClr val="002060"/>
                </a:solidFill>
              </a:rPr>
              <a:t>third </a:t>
            </a:r>
            <a:r>
              <a:rPr lang="en-GB" sz="2400" b="1" i="1" dirty="0">
                <a:solidFill>
                  <a:srgbClr val="002060"/>
                </a:solidFill>
              </a:rPr>
              <a:t>by experience, which is the bitterest</a:t>
            </a:r>
            <a:r>
              <a:rPr lang="en-GB" sz="2000" b="1" i="1" dirty="0"/>
              <a:t>. </a:t>
            </a:r>
          </a:p>
          <a:p>
            <a:pPr marL="0" indent="0">
              <a:buNone/>
            </a:pPr>
            <a:r>
              <a:rPr lang="en-GB" sz="1400" b="1" i="1" dirty="0" smtClean="0">
                <a:solidFill>
                  <a:schemeClr val="accent4">
                    <a:lumMod val="50000"/>
                  </a:schemeClr>
                </a:solidFill>
              </a:rPr>
              <a:t>(</a:t>
            </a:r>
            <a:r>
              <a:rPr lang="en-GB" sz="1400" b="1" i="1" dirty="0">
                <a:solidFill>
                  <a:schemeClr val="accent4">
                    <a:lumMod val="50000"/>
                  </a:schemeClr>
                </a:solidFill>
              </a:rPr>
              <a:t>Confucius, </a:t>
            </a:r>
            <a:r>
              <a:rPr lang="en-GB" sz="1400" b="1" i="1" dirty="0" smtClean="0">
                <a:solidFill>
                  <a:schemeClr val="accent4">
                    <a:lumMod val="50000"/>
                  </a:schemeClr>
                </a:solidFill>
              </a:rPr>
              <a:t>(551-479 BC)</a:t>
            </a:r>
            <a:endParaRPr lang="en-GB" sz="2000" i="1" dirty="0"/>
          </a:p>
        </p:txBody>
      </p:sp>
      <p:sp>
        <p:nvSpPr>
          <p:cNvPr id="21" name="Title 20">
            <a:extLst>
              <a:ext uri="{FF2B5EF4-FFF2-40B4-BE49-F238E27FC236}">
                <a16:creationId xmlns:a16="http://schemas.microsoft.com/office/drawing/2014/main" id="{B3E69B71-5849-7541-ADEA-D19838B3CF0C}"/>
              </a:ext>
            </a:extLst>
          </p:cNvPr>
          <p:cNvSpPr>
            <a:spLocks noGrp="1"/>
          </p:cNvSpPr>
          <p:nvPr>
            <p:ph type="ctrTitle"/>
          </p:nvPr>
        </p:nvSpPr>
        <p:spPr/>
        <p:txBody>
          <a:bodyPr rtlCol="0"/>
          <a:lstStyle/>
          <a:p>
            <a:pPr rtl="0"/>
            <a:r>
              <a:rPr lang="en-GB" dirty="0" smtClean="0"/>
              <a:t>Reflective practice</a:t>
            </a:r>
            <a:endParaRPr lang="en-GB" dirty="0"/>
          </a:p>
        </p:txBody>
      </p:sp>
      <p:pic>
        <p:nvPicPr>
          <p:cNvPr id="1026" name="Picture 2" descr="Image result for Free Images of Reflective Practice. Size: 284 x 110. Source: theidealteacher.com"/>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t="9164" b="9164"/>
          <a:stretch>
            <a:fillRect/>
          </a:stretch>
        </p:blipFill>
        <p:spPr bwMode="auto">
          <a:xfrm>
            <a:off x="1137557" y="3482977"/>
            <a:ext cx="11054443" cy="337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8234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1268186" y="292426"/>
            <a:ext cx="3666495" cy="2265717"/>
          </a:xfrm>
        </p:spPr>
        <p:txBody>
          <a:bodyPr rtlCol="0"/>
          <a:lstStyle/>
          <a:p>
            <a:pPr rtl="0"/>
            <a:r>
              <a:rPr lang="en-GB" i="1" dirty="0" smtClean="0"/>
              <a:t>“A deliberate and Active Process” </a:t>
            </a:r>
            <a:endParaRPr lang="en-GB" i="1" dirty="0"/>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1393371" y="2661557"/>
            <a:ext cx="3646715" cy="3904018"/>
          </a:xfrm>
          <a:solidFill>
            <a:schemeClr val="accent4">
              <a:lumMod val="40000"/>
              <a:lumOff val="60000"/>
            </a:schemeClr>
          </a:solidFill>
        </p:spPr>
        <p:txBody>
          <a:bodyPr rtlCol="0">
            <a:normAutofit lnSpcReduction="10000"/>
          </a:bodyPr>
          <a:lstStyle/>
          <a:p>
            <a:r>
              <a:rPr lang="en-GB" sz="2400" b="1" dirty="0"/>
              <a:t>John </a:t>
            </a:r>
            <a:r>
              <a:rPr lang="en-GB" sz="2400" b="1" dirty="0" smtClean="0"/>
              <a:t>Dewey (2010) </a:t>
            </a:r>
            <a:r>
              <a:rPr lang="en-GB" sz="2400" b="1" dirty="0"/>
              <a:t>is thought to be the founder of reflection as it relates to personal learning. Dewey highlighted that reflection in a learning context is not just a passive recall of an event. Reflection is a deliberate and active process. It is about thinking to learn</a:t>
            </a:r>
            <a:r>
              <a:rPr lang="en-GB" sz="2400" b="1" dirty="0" smtClean="0"/>
              <a:t>.</a:t>
            </a:r>
          </a:p>
          <a:p>
            <a:r>
              <a:rPr lang="en-GB" sz="1800" dirty="0" smtClean="0"/>
              <a:t>Midwinter </a:t>
            </a:r>
            <a:r>
              <a:rPr lang="en-GB" sz="1800" dirty="0"/>
              <a:t>and Dickson (2015)</a:t>
            </a:r>
          </a:p>
          <a:p>
            <a:pPr rtl="0"/>
            <a:endParaRPr lang="en-GB" dirty="0"/>
          </a:p>
        </p:txBody>
      </p:sp>
      <p:pic>
        <p:nvPicPr>
          <p:cNvPr id="7" name="Picture Placeholder 6" descr="A group of people sitting at a table">
            <a:extLst>
              <a:ext uri="{FF2B5EF4-FFF2-40B4-BE49-F238E27FC236}">
                <a16:creationId xmlns:a16="http://schemas.microsoft.com/office/drawing/2014/main" id="{172E1B30-93CD-465A-917F-9412412588B6}"/>
              </a:ext>
            </a:extLst>
          </p:cNvPr>
          <p:cNvPicPr>
            <a:picLocks noGrp="1" noChangeAspect="1"/>
          </p:cNvPicPr>
          <p:nvPr>
            <p:ph type="pic" sz="quarter" idx="10"/>
          </p:nvPr>
        </p:nvPicPr>
        <p:blipFill>
          <a:blip r:embed="rId3">
            <a:duotone>
              <a:prstClr val="black"/>
              <a:schemeClr val="accent3">
                <a:tint val="45000"/>
                <a:satMod val="400000"/>
              </a:schemeClr>
            </a:duotone>
            <a:alphaModFix/>
          </a:blip>
          <a:srcRect l="16549" r="16549"/>
          <a:stretch>
            <a:fillRect/>
          </a:stretch>
        </p:blipFill>
        <p:spPr/>
      </p:pic>
    </p:spTree>
    <p:extLst>
      <p:ext uri="{BB962C8B-B14F-4D97-AF65-F5344CB8AC3E}">
        <p14:creationId xmlns:p14="http://schemas.microsoft.com/office/powerpoint/2010/main" val="34806973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smtClean="0"/>
              <a:t>Reflection</a:t>
            </a:r>
            <a:endParaRPr lang="en-GB" dirty="0"/>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45581" y="1513114"/>
            <a:ext cx="4890578" cy="4843235"/>
          </a:xfrm>
        </p:spPr>
        <p:txBody>
          <a:bodyPr rtlCol="0"/>
          <a:lstStyle/>
          <a:p>
            <a:r>
              <a:rPr lang="en-US" sz="3200" b="1" i="1" dirty="0" smtClean="0">
                <a:solidFill>
                  <a:schemeClr val="bg2"/>
                </a:solidFill>
              </a:rPr>
              <a:t>“Reflection </a:t>
            </a:r>
            <a:r>
              <a:rPr lang="en-US" sz="3200" b="1" i="1" dirty="0">
                <a:solidFill>
                  <a:schemeClr val="bg2"/>
                </a:solidFill>
              </a:rPr>
              <a:t>in the context </a:t>
            </a:r>
            <a:r>
              <a:rPr lang="en-GB" sz="3200" b="1" i="1" dirty="0">
                <a:solidFill>
                  <a:schemeClr val="bg2"/>
                </a:solidFill>
              </a:rPr>
              <a:t>of learning is a generic term for those intellectual and affective activities in which individuals engage to explore their experiences in order to lead to new understandings and </a:t>
            </a:r>
            <a:r>
              <a:rPr lang="en-GB" sz="3200" b="1" i="1" dirty="0" smtClean="0">
                <a:solidFill>
                  <a:schemeClr val="bg2"/>
                </a:solidFill>
              </a:rPr>
              <a:t>appreciations”</a:t>
            </a:r>
          </a:p>
          <a:p>
            <a:r>
              <a:rPr lang="en-GB" sz="3200" dirty="0" smtClean="0">
                <a:solidFill>
                  <a:schemeClr val="bg2"/>
                </a:solidFill>
              </a:rPr>
              <a:t>Boud </a:t>
            </a:r>
            <a:r>
              <a:rPr lang="en-GB" sz="3200" dirty="0">
                <a:solidFill>
                  <a:schemeClr val="bg2"/>
                </a:solidFill>
              </a:rPr>
              <a:t>1985</a:t>
            </a:r>
          </a:p>
          <a:p>
            <a:pPr rtl="0"/>
            <a:endParaRPr lang="en-GB" dirty="0"/>
          </a:p>
        </p:txBody>
      </p:sp>
    </p:spTree>
    <p:extLst>
      <p:ext uri="{BB962C8B-B14F-4D97-AF65-F5344CB8AC3E}">
        <p14:creationId xmlns:p14="http://schemas.microsoft.com/office/powerpoint/2010/main" val="30728744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0"/>
          </p:nvPr>
        </p:nvSpPr>
        <p:spPr/>
      </p:sp>
      <p:sp>
        <p:nvSpPr>
          <p:cNvPr id="9" name="Content Placeholder 8"/>
          <p:cNvSpPr>
            <a:spLocks noGrp="1"/>
          </p:cNvSpPr>
          <p:nvPr>
            <p:ph idx="1"/>
          </p:nvPr>
        </p:nvSpPr>
        <p:spPr>
          <a:xfrm>
            <a:off x="5317671" y="631371"/>
            <a:ext cx="6252350" cy="2443844"/>
          </a:xfrm>
          <a:solidFill>
            <a:schemeClr val="accent4">
              <a:lumMod val="20000"/>
              <a:lumOff val="80000"/>
            </a:schemeClr>
          </a:solidFill>
        </p:spPr>
        <p:txBody>
          <a:bodyPr>
            <a:normAutofit lnSpcReduction="10000"/>
          </a:bodyPr>
          <a:lstStyle/>
          <a:p>
            <a:endParaRPr lang="en-GB" sz="2000" dirty="0" smtClean="0"/>
          </a:p>
          <a:p>
            <a:r>
              <a:rPr lang="en-GB" sz="2000" b="1" dirty="0" smtClean="0">
                <a:latin typeface="Sagona ExtraLight" panose="02020303050505020204"/>
              </a:rPr>
              <a:t>Reflection </a:t>
            </a:r>
            <a:r>
              <a:rPr lang="en-GB" sz="2000" b="1" dirty="0">
                <a:latin typeface="Sagona ExtraLight" panose="02020303050505020204"/>
              </a:rPr>
              <a:t>enables us to make illuminative sense of where we are in our own practice and our relation to our profession and our institutions</a:t>
            </a:r>
          </a:p>
          <a:p>
            <a:r>
              <a:rPr lang="en-GB" sz="2000" b="1" dirty="0">
                <a:latin typeface="Sagona ExtraLight" panose="02020303050505020204"/>
              </a:rPr>
              <a:t>It enables professionals to learn from experience about: themselves; their work; they way they relate to home and work, significant others and the wider society and cultural structures (e.g. institutions)  </a:t>
            </a:r>
            <a:endParaRPr lang="en-GB" sz="2000" b="1" dirty="0" smtClean="0">
              <a:latin typeface="Sagona ExtraLight" panose="02020303050505020204"/>
            </a:endParaRPr>
          </a:p>
          <a:p>
            <a:endParaRPr lang="en-GB" dirty="0"/>
          </a:p>
          <a:p>
            <a:endParaRPr lang="en-GB" dirty="0"/>
          </a:p>
        </p:txBody>
      </p:sp>
      <p:sp>
        <p:nvSpPr>
          <p:cNvPr id="8" name="Title 7"/>
          <p:cNvSpPr>
            <a:spLocks noGrp="1"/>
          </p:cNvSpPr>
          <p:nvPr>
            <p:ph type="ctrTitle"/>
          </p:nvPr>
        </p:nvSpPr>
        <p:spPr>
          <a:xfrm>
            <a:off x="608843" y="568512"/>
            <a:ext cx="4708828" cy="2806512"/>
          </a:xfrm>
        </p:spPr>
        <p:txBody>
          <a:bodyPr/>
          <a:lstStyle/>
          <a:p>
            <a:r>
              <a:rPr lang="en-GB" b="1" i="1" dirty="0"/>
              <a:t>illuminative sense</a:t>
            </a:r>
          </a:p>
        </p:txBody>
      </p:sp>
      <p:pic>
        <p:nvPicPr>
          <p:cNvPr id="11" name="Picture 10"/>
          <p:cNvPicPr>
            <a:picLocks noChangeAspect="1"/>
          </p:cNvPicPr>
          <p:nvPr/>
        </p:nvPicPr>
        <p:blipFill>
          <a:blip r:embed="rId3"/>
          <a:stretch>
            <a:fillRect/>
          </a:stretch>
        </p:blipFill>
        <p:spPr>
          <a:xfrm>
            <a:off x="608843" y="3428999"/>
            <a:ext cx="10961177" cy="3381375"/>
          </a:xfrm>
          <a:prstGeom prst="rect">
            <a:avLst/>
          </a:prstGeom>
        </p:spPr>
      </p:pic>
    </p:spTree>
    <p:extLst>
      <p:ext uri="{BB962C8B-B14F-4D97-AF65-F5344CB8AC3E}">
        <p14:creationId xmlns:p14="http://schemas.microsoft.com/office/powerpoint/2010/main" val="27634859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srcRect t="38348" b="38348"/>
          <a:stretch>
            <a:fillRect/>
          </a:stretch>
        </p:blipFill>
        <p:spPr>
          <a:prstGeom prst="rect">
            <a:avLst/>
          </a:prstGeom>
        </p:spPr>
      </p:pic>
      <p:sp>
        <p:nvSpPr>
          <p:cNvPr id="3" name="Content Placeholder 2"/>
          <p:cNvSpPr>
            <a:spLocks noGrp="1"/>
          </p:cNvSpPr>
          <p:nvPr>
            <p:ph idx="1"/>
          </p:nvPr>
        </p:nvSpPr>
        <p:spPr>
          <a:solidFill>
            <a:schemeClr val="accent5">
              <a:lumMod val="20000"/>
              <a:lumOff val="80000"/>
            </a:schemeClr>
          </a:solidFill>
        </p:spPr>
        <p:txBody>
          <a:bodyPr>
            <a:normAutofit lnSpcReduction="10000"/>
          </a:bodyPr>
          <a:lstStyle/>
          <a:p>
            <a:pPr marL="0" indent="0">
              <a:buNone/>
            </a:pPr>
            <a:r>
              <a:rPr lang="en-GB" sz="2400" i="1" dirty="0" smtClean="0">
                <a:latin typeface="Sagona ExtraLight" panose="02020303050505020204"/>
              </a:rPr>
              <a:t>“An </a:t>
            </a:r>
            <a:r>
              <a:rPr lang="en-GB" sz="2400" i="1" dirty="0">
                <a:latin typeface="Sagona ExtraLight" panose="02020303050505020204"/>
              </a:rPr>
              <a:t>important characteristic of Reflective Practice rather than reflection is the fact that it is captured and expressed in some form - usually written, spoken or pictorial - on a systematic basis</a:t>
            </a:r>
            <a:r>
              <a:rPr lang="en-GB" sz="2400" i="1" dirty="0" smtClean="0">
                <a:latin typeface="Sagona ExtraLight" panose="02020303050505020204"/>
              </a:rPr>
              <a:t>.” </a:t>
            </a:r>
          </a:p>
          <a:p>
            <a:pPr marL="0" indent="0">
              <a:buNone/>
            </a:pPr>
            <a:r>
              <a:rPr lang="en-GB" sz="2400" dirty="0">
                <a:hlinkClick r:id="rId3"/>
              </a:rPr>
              <a:t>https://www.cipd.co.uk/Images/reflective-practice-guide_tcm18-12524.pdf</a:t>
            </a:r>
            <a:endParaRPr lang="en-GB" sz="2400" dirty="0">
              <a:latin typeface="Sagona ExtraLight" panose="02020303050505020204"/>
            </a:endParaRPr>
          </a:p>
        </p:txBody>
      </p:sp>
      <p:sp>
        <p:nvSpPr>
          <p:cNvPr id="4" name="Title 3"/>
          <p:cNvSpPr>
            <a:spLocks noGrp="1"/>
          </p:cNvSpPr>
          <p:nvPr>
            <p:ph type="ctrTitle"/>
          </p:nvPr>
        </p:nvSpPr>
        <p:spPr/>
        <p:txBody>
          <a:bodyPr/>
          <a:lstStyle/>
          <a:p>
            <a:r>
              <a:rPr lang="en-GB" dirty="0" smtClean="0"/>
              <a:t>Reflective Practice</a:t>
            </a:r>
            <a:endParaRPr lang="en-GB" dirty="0"/>
          </a:p>
        </p:txBody>
      </p:sp>
    </p:spTree>
    <p:extLst>
      <p:ext uri="{BB962C8B-B14F-4D97-AF65-F5344CB8AC3E}">
        <p14:creationId xmlns:p14="http://schemas.microsoft.com/office/powerpoint/2010/main" val="17026399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395" b="30395"/>
          <a:stretch>
            <a:fillRect/>
          </a:stretch>
        </p:blipFill>
        <p:spPr/>
      </p:pic>
      <p:sp>
        <p:nvSpPr>
          <p:cNvPr id="3" name="Content Placeholder 2"/>
          <p:cNvSpPr>
            <a:spLocks noGrp="1"/>
          </p:cNvSpPr>
          <p:nvPr>
            <p:ph idx="1"/>
          </p:nvPr>
        </p:nvSpPr>
        <p:spPr>
          <a:solidFill>
            <a:schemeClr val="accent5">
              <a:lumMod val="20000"/>
              <a:lumOff val="80000"/>
            </a:schemeClr>
          </a:solidFill>
        </p:spPr>
        <p:txBody>
          <a:bodyPr>
            <a:normAutofit lnSpcReduction="10000"/>
          </a:bodyPr>
          <a:lstStyle/>
          <a:p>
            <a:pPr marL="0" indent="0">
              <a:buNone/>
            </a:pPr>
            <a:r>
              <a:rPr lang="en-GB" altLang="en-US" sz="2400" b="1" i="1" dirty="0" smtClean="0">
                <a:solidFill>
                  <a:srgbClr val="002060"/>
                </a:solidFill>
                <a:latin typeface="Sagona ExtraLight" panose="02020303050505020204"/>
              </a:rPr>
              <a:t>“Reflexivity </a:t>
            </a:r>
            <a:r>
              <a:rPr lang="en-GB" altLang="en-US" sz="2400" i="1" dirty="0">
                <a:solidFill>
                  <a:srgbClr val="002060"/>
                </a:solidFill>
                <a:latin typeface="Sagona ExtraLight" panose="02020303050505020204"/>
              </a:rPr>
              <a:t>can simply be defines as an ability to recognize our own influence – and the influence of our social and cultural context on research, the type of knowledge we create, and the way we create it (Fook 1999). </a:t>
            </a:r>
            <a:r>
              <a:rPr lang="en-GB" altLang="en-US" sz="2400" i="1" dirty="0" smtClean="0">
                <a:solidFill>
                  <a:srgbClr val="002060"/>
                </a:solidFill>
                <a:latin typeface="Sagona ExtraLight" panose="02020303050505020204"/>
              </a:rPr>
              <a:t>In </a:t>
            </a:r>
            <a:r>
              <a:rPr lang="en-GB" altLang="en-US" sz="2400" i="1" dirty="0">
                <a:solidFill>
                  <a:srgbClr val="002060"/>
                </a:solidFill>
                <a:latin typeface="Sagona ExtraLight" panose="02020303050505020204"/>
              </a:rPr>
              <a:t>a sense, then, it is about factoring ourselves as players into the situations we practice </a:t>
            </a:r>
            <a:r>
              <a:rPr lang="en-GB" altLang="en-US" sz="2400" i="1" dirty="0" smtClean="0">
                <a:solidFill>
                  <a:srgbClr val="002060"/>
                </a:solidFill>
                <a:latin typeface="Sagona ExtraLight" panose="02020303050505020204"/>
              </a:rPr>
              <a:t>in (Fook and Askeland, 2005)p.45”.</a:t>
            </a:r>
            <a:endParaRPr lang="en-GB" altLang="en-US" sz="2400" i="1" dirty="0">
              <a:solidFill>
                <a:srgbClr val="002060"/>
              </a:solidFill>
              <a:latin typeface="Sagona ExtraLight" panose="02020303050505020204"/>
            </a:endParaRPr>
          </a:p>
          <a:p>
            <a:pPr marL="0" indent="0">
              <a:buNone/>
            </a:pPr>
            <a:r>
              <a:rPr lang="en-GB" altLang="en-US" b="1" dirty="0">
                <a:solidFill>
                  <a:srgbClr val="3333FF"/>
                </a:solidFill>
              </a:rPr>
              <a:t>Thompson, </a:t>
            </a:r>
            <a:r>
              <a:rPr lang="en-GB" altLang="en-US" b="1" dirty="0" smtClean="0">
                <a:solidFill>
                  <a:srgbClr val="3333FF"/>
                </a:solidFill>
              </a:rPr>
              <a:t>and Thompson</a:t>
            </a:r>
            <a:r>
              <a:rPr lang="en-GB" altLang="en-US" b="1" dirty="0">
                <a:solidFill>
                  <a:srgbClr val="3333FF"/>
                </a:solidFill>
              </a:rPr>
              <a:t>, </a:t>
            </a:r>
            <a:r>
              <a:rPr lang="en-GB" altLang="en-US" b="1" dirty="0" smtClean="0">
                <a:solidFill>
                  <a:srgbClr val="3333FF"/>
                </a:solidFill>
              </a:rPr>
              <a:t>(2008)</a:t>
            </a:r>
            <a:endParaRPr lang="en-GB" b="1" dirty="0"/>
          </a:p>
        </p:txBody>
      </p:sp>
      <p:sp>
        <p:nvSpPr>
          <p:cNvPr id="4" name="Title 3"/>
          <p:cNvSpPr>
            <a:spLocks noGrp="1"/>
          </p:cNvSpPr>
          <p:nvPr>
            <p:ph type="ctrTitle"/>
          </p:nvPr>
        </p:nvSpPr>
        <p:spPr>
          <a:xfrm>
            <a:off x="608844" y="606159"/>
            <a:ext cx="4179376" cy="2806512"/>
          </a:xfrm>
        </p:spPr>
        <p:txBody>
          <a:bodyPr/>
          <a:lstStyle/>
          <a:p>
            <a:r>
              <a:rPr lang="en-GB" dirty="0" smtClean="0"/>
              <a:t>Reflexivity</a:t>
            </a:r>
            <a:endParaRPr lang="en-GB" dirty="0"/>
          </a:p>
        </p:txBody>
      </p:sp>
    </p:spTree>
    <p:extLst>
      <p:ext uri="{BB962C8B-B14F-4D97-AF65-F5344CB8AC3E}">
        <p14:creationId xmlns:p14="http://schemas.microsoft.com/office/powerpoint/2010/main" val="15116153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0" indent="0">
              <a:buNone/>
            </a:pPr>
            <a:r>
              <a:rPr lang="en-GB" sz="2400" dirty="0">
                <a:latin typeface="Sagona ExtraLight" panose="02020303050505020204"/>
              </a:rPr>
              <a:t>Strategies challenge assumptions, ideological illusions, damaging social and cultural biases, inequalities; and it questions personal behaviours which perhaps silence the voices of others or otherwise marginalise </a:t>
            </a:r>
            <a:r>
              <a:rPr lang="en-GB" sz="2400" dirty="0" smtClean="0">
                <a:latin typeface="Sagona ExtraLight" panose="02020303050505020204"/>
              </a:rPr>
              <a:t>them.</a:t>
            </a:r>
            <a:endParaRPr lang="en-GB" sz="2400" dirty="0">
              <a:latin typeface="Sagona ExtraLight" panose="02020303050505020204"/>
            </a:endParaRPr>
          </a:p>
          <a:p>
            <a:pPr marL="0" indent="0">
              <a:buNone/>
            </a:pPr>
            <a:endParaRPr lang="en-GB" dirty="0"/>
          </a:p>
        </p:txBody>
      </p:sp>
      <p:sp>
        <p:nvSpPr>
          <p:cNvPr id="4" name="Title 3"/>
          <p:cNvSpPr>
            <a:spLocks noGrp="1"/>
          </p:cNvSpPr>
          <p:nvPr>
            <p:ph type="ctrTitle"/>
          </p:nvPr>
        </p:nvSpPr>
        <p:spPr/>
        <p:txBody>
          <a:bodyPr/>
          <a:lstStyle/>
          <a:p>
            <a:r>
              <a:rPr lang="en-GB" b="1" dirty="0" smtClean="0"/>
              <a:t>Reflexive </a:t>
            </a:r>
            <a:br>
              <a:rPr lang="en-GB" b="1" dirty="0" smtClean="0"/>
            </a:br>
            <a:r>
              <a:rPr lang="en-GB" b="1" dirty="0" smtClean="0"/>
              <a:t>Strategies </a:t>
            </a:r>
            <a:endParaRPr lang="en-GB" b="1" dirty="0"/>
          </a:p>
        </p:txBody>
      </p:sp>
      <p:pic>
        <p:nvPicPr>
          <p:cNvPr id="2050" name="Picture 2" descr="Image result for free images of people working tgeth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5618" b="2561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4212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p:sp>
      <p:sp>
        <p:nvSpPr>
          <p:cNvPr id="8" name="Title 7"/>
          <p:cNvSpPr>
            <a:spLocks noGrp="1"/>
          </p:cNvSpPr>
          <p:nvPr>
            <p:ph type="ctrTitle"/>
          </p:nvPr>
        </p:nvSpPr>
        <p:spPr>
          <a:xfrm>
            <a:off x="1191987" y="339645"/>
            <a:ext cx="4686300" cy="1002552"/>
          </a:xfrm>
        </p:spPr>
        <p:txBody>
          <a:bodyPr/>
          <a:lstStyle/>
          <a:p>
            <a:r>
              <a:rPr lang="en-GB" sz="3600" b="1" dirty="0" smtClean="0"/>
              <a:t>Strategies for further Enquiry </a:t>
            </a:r>
            <a:endParaRPr lang="en-GB" sz="3600" b="1" dirty="0"/>
          </a:p>
        </p:txBody>
      </p:sp>
      <p:sp>
        <p:nvSpPr>
          <p:cNvPr id="10" name="Text Placeholder 9"/>
          <p:cNvSpPr>
            <a:spLocks noGrp="1"/>
          </p:cNvSpPr>
          <p:nvPr>
            <p:ph type="body" sz="quarter" idx="14"/>
          </p:nvPr>
        </p:nvSpPr>
        <p:spPr>
          <a:xfrm>
            <a:off x="1257300" y="1507066"/>
            <a:ext cx="4947557" cy="4849283"/>
          </a:xfrm>
          <a:solidFill>
            <a:schemeClr val="accent4">
              <a:lumMod val="20000"/>
              <a:lumOff val="80000"/>
            </a:schemeClr>
          </a:solidFill>
        </p:spPr>
        <p:txBody>
          <a:bodyPr>
            <a:normAutofit fontScale="92500"/>
          </a:bodyPr>
          <a:lstStyle/>
          <a:p>
            <a:pPr marL="342900" indent="-342900">
              <a:buFont typeface="Courier New" panose="02070309020205020404" pitchFamily="49" charset="0"/>
              <a:buChar char="o"/>
            </a:pPr>
            <a:r>
              <a:rPr lang="en-GB" sz="2400" b="1" dirty="0"/>
              <a:t>What we know and which or need to explore further</a:t>
            </a:r>
          </a:p>
          <a:p>
            <a:pPr marL="342900" indent="-342900">
              <a:buFont typeface="Courier New" panose="02070309020205020404" pitchFamily="49" charset="0"/>
              <a:buChar char="o"/>
            </a:pPr>
            <a:r>
              <a:rPr lang="en-GB" sz="2400" b="1" dirty="0"/>
              <a:t>What we know but do not know we know</a:t>
            </a:r>
          </a:p>
          <a:p>
            <a:pPr marL="342900" indent="-342900">
              <a:buFont typeface="Courier New" panose="02070309020205020404" pitchFamily="49" charset="0"/>
              <a:buChar char="o"/>
            </a:pPr>
            <a:r>
              <a:rPr lang="en-GB" sz="2400" b="1" dirty="0"/>
              <a:t>What we do not know and want to know</a:t>
            </a:r>
          </a:p>
          <a:p>
            <a:pPr marL="342900" indent="-342900">
              <a:buFont typeface="Courier New" panose="02070309020205020404" pitchFamily="49" charset="0"/>
              <a:buChar char="o"/>
            </a:pPr>
            <a:r>
              <a:rPr lang="en-GB" sz="2400" b="1" dirty="0"/>
              <a:t>What we think, feel, believe, value, understand about our practice, role and boundaries</a:t>
            </a:r>
          </a:p>
          <a:p>
            <a:pPr marL="342900" indent="-342900">
              <a:buFont typeface="Courier New" panose="02070309020205020404" pitchFamily="49" charset="0"/>
              <a:buChar char="o"/>
            </a:pPr>
            <a:r>
              <a:rPr lang="en-GB" sz="2400" b="1" dirty="0"/>
              <a:t>How our actions match up with what we believe</a:t>
            </a:r>
          </a:p>
          <a:p>
            <a:pPr marL="342900" indent="-342900">
              <a:buFont typeface="Courier New" panose="02070309020205020404" pitchFamily="49" charset="0"/>
              <a:buChar char="o"/>
            </a:pPr>
            <a:r>
              <a:rPr lang="en-GB" sz="2400" b="1" dirty="0"/>
              <a:t>How to value and take into account personal feelings</a:t>
            </a:r>
            <a:r>
              <a:rPr lang="en-GB" b="1" dirty="0"/>
              <a:t>.</a:t>
            </a:r>
          </a:p>
          <a:p>
            <a:endParaRPr lang="en-GB" dirty="0"/>
          </a:p>
        </p:txBody>
      </p:sp>
      <p:pic>
        <p:nvPicPr>
          <p:cNvPr id="7" name="Picture Placeholder 6" descr="A group of people sitting at a table">
            <a:extLst>
              <a:ext uri="{FF2B5EF4-FFF2-40B4-BE49-F238E27FC236}">
                <a16:creationId xmlns:a16="http://schemas.microsoft.com/office/drawing/2014/main" id="{172E1B30-93CD-465A-917F-9412412588B6}"/>
              </a:ext>
            </a:extLst>
          </p:cNvPr>
          <p:cNvPicPr>
            <a:picLocks noGrp="1" noChangeAspect="1"/>
          </p:cNvPicPr>
          <p:nvPr>
            <p:ph type="pic" sz="quarter" idx="4294967295"/>
          </p:nvPr>
        </p:nvPicPr>
        <p:blipFill>
          <a:blip r:embed="rId2">
            <a:duotone>
              <a:prstClr val="black"/>
              <a:schemeClr val="accent3">
                <a:tint val="45000"/>
                <a:satMod val="400000"/>
              </a:schemeClr>
            </a:duotone>
            <a:alphaModFix/>
          </a:blip>
          <a:srcRect l="20355" r="20355"/>
          <a:stretch>
            <a:fillRect/>
          </a:stretch>
        </p:blipFill>
        <p:spPr>
          <a:xfrm>
            <a:off x="6400800" y="0"/>
            <a:ext cx="5791200" cy="6858000"/>
          </a:xfrm>
        </p:spPr>
      </p:pic>
    </p:spTree>
    <p:extLst>
      <p:ext uri="{BB962C8B-B14F-4D97-AF65-F5344CB8AC3E}">
        <p14:creationId xmlns:p14="http://schemas.microsoft.com/office/powerpoint/2010/main" val="22169884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246415" y="339645"/>
            <a:ext cx="5292824" cy="1002552"/>
          </a:xfrm>
        </p:spPr>
        <p:txBody>
          <a:bodyPr/>
          <a:lstStyle/>
          <a:p>
            <a:r>
              <a:rPr lang="en-GB" sz="3600" b="1" dirty="0" smtClean="0"/>
              <a:t>Reflexive  Strategies  </a:t>
            </a:r>
            <a:endParaRPr lang="en-GB" sz="3600" b="1" dirty="0"/>
          </a:p>
        </p:txBody>
      </p:sp>
      <p:sp>
        <p:nvSpPr>
          <p:cNvPr id="4" name="Text Placeholder 3"/>
          <p:cNvSpPr>
            <a:spLocks noGrp="1"/>
          </p:cNvSpPr>
          <p:nvPr>
            <p:ph type="body" sz="quarter" idx="14"/>
          </p:nvPr>
        </p:nvSpPr>
        <p:spPr>
          <a:xfrm>
            <a:off x="1295400" y="1507066"/>
            <a:ext cx="5240759" cy="4849283"/>
          </a:xfrm>
          <a:solidFill>
            <a:schemeClr val="accent4">
              <a:lumMod val="20000"/>
              <a:lumOff val="80000"/>
            </a:schemeClr>
          </a:solidFill>
        </p:spPr>
        <p:txBody>
          <a:bodyPr>
            <a:normAutofit lnSpcReduction="10000"/>
          </a:bodyPr>
          <a:lstStyle/>
          <a:p>
            <a:r>
              <a:rPr lang="en-GB" sz="2400" b="1" dirty="0">
                <a:solidFill>
                  <a:schemeClr val="accent4">
                    <a:lumMod val="50000"/>
                  </a:schemeClr>
                </a:solidFill>
                <a:latin typeface="Sagona ExtraLight" panose="02020303050505020204"/>
              </a:rPr>
              <a:t>Practitioners explore difficult areas of experience, such as: </a:t>
            </a:r>
          </a:p>
          <a:p>
            <a:pPr marL="342900" indent="-342900">
              <a:buFont typeface="Courier New" panose="02070309020205020404" pitchFamily="49" charset="0"/>
              <a:buChar char="o"/>
            </a:pPr>
            <a:r>
              <a:rPr lang="en-GB" sz="2000" dirty="0" smtClean="0">
                <a:latin typeface="Sagona ExtraLight" panose="02020303050505020204"/>
              </a:rPr>
              <a:t>How </a:t>
            </a:r>
            <a:r>
              <a:rPr lang="en-GB" sz="2000" dirty="0">
                <a:latin typeface="Sagona ExtraLight" panose="02020303050505020204"/>
              </a:rPr>
              <a:t>to perceive from others' perspective</a:t>
            </a:r>
          </a:p>
          <a:p>
            <a:pPr marL="342900" indent="-342900">
              <a:buFont typeface="Courier New" panose="02070309020205020404" pitchFamily="49" charset="0"/>
              <a:buChar char="o"/>
            </a:pPr>
            <a:r>
              <a:rPr lang="en-GB" sz="2000" dirty="0">
                <a:latin typeface="Sagona ExtraLight" panose="02020303050505020204"/>
              </a:rPr>
              <a:t>How to value others’ perspective, however different they are from us</a:t>
            </a:r>
          </a:p>
          <a:p>
            <a:pPr marL="342900" indent="-342900">
              <a:buFont typeface="Courier New" panose="02070309020205020404" pitchFamily="49" charset="0"/>
              <a:buChar char="o"/>
            </a:pPr>
            <a:r>
              <a:rPr lang="en-GB" sz="2000" dirty="0">
                <a:latin typeface="Sagona ExtraLight" panose="02020303050505020204"/>
              </a:rPr>
              <a:t>What we can change in our context; how to work with what we cannot change</a:t>
            </a:r>
          </a:p>
          <a:p>
            <a:pPr marL="342900" indent="-342900">
              <a:buFont typeface="Courier New" panose="02070309020205020404" pitchFamily="49" charset="0"/>
              <a:buChar char="o"/>
            </a:pPr>
            <a:r>
              <a:rPr lang="en-GB" sz="2000" dirty="0">
                <a:latin typeface="Sagona ExtraLight" panose="02020303050505020204"/>
              </a:rPr>
              <a:t>How other perceive us, and their feelings and thoughts about events, and our actions</a:t>
            </a:r>
          </a:p>
          <a:p>
            <a:pPr marL="342900" indent="-342900">
              <a:buFont typeface="Courier New" panose="02070309020205020404" pitchFamily="49" charset="0"/>
              <a:buChar char="o"/>
            </a:pPr>
            <a:r>
              <a:rPr lang="en-GB" sz="2000" dirty="0">
                <a:latin typeface="Sagona ExtraLight" panose="02020303050505020204"/>
              </a:rPr>
              <a:t>Why we become stressed, and its impact on life and practice</a:t>
            </a:r>
          </a:p>
          <a:p>
            <a:pPr marL="342900" indent="-342900">
              <a:buFont typeface="Courier New" panose="02070309020205020404" pitchFamily="49" charset="0"/>
              <a:buChar char="o"/>
            </a:pPr>
            <a:r>
              <a:rPr lang="en-GB" sz="2000" dirty="0">
                <a:latin typeface="Sagona ExtraLight" panose="02020303050505020204"/>
              </a:rPr>
              <a:t>How to counteract seemingly given social, cultural and political structures.  </a:t>
            </a:r>
          </a:p>
          <a:p>
            <a:endParaRPr lang="en-GB" dirty="0"/>
          </a:p>
        </p:txBody>
      </p:sp>
      <p:pic>
        <p:nvPicPr>
          <p:cNvPr id="5" name="Picture 2" descr="Image result for Free Images of Reflective Practice. Size: 284 x 110. Source: theidealteacher.com"/>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5317" r="3531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2109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smtClean="0"/>
              <a:t>Reflection</a:t>
            </a:r>
            <a:endParaRPr lang="en-GB" dirty="0"/>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45581" y="1513114"/>
            <a:ext cx="4890578" cy="4843235"/>
          </a:xfrm>
        </p:spPr>
        <p:txBody>
          <a:bodyPr rtlCol="0"/>
          <a:lstStyle/>
          <a:p>
            <a:r>
              <a:rPr lang="en-GB" sz="3200" b="1" i="1" dirty="0" smtClean="0">
                <a:solidFill>
                  <a:schemeClr val="bg2"/>
                </a:solidFill>
                <a:latin typeface="Sagona ExtraLight" panose="02020303050505020204"/>
              </a:rPr>
              <a:t>“</a:t>
            </a:r>
            <a:r>
              <a:rPr lang="en-GB" sz="2800" i="1" dirty="0" smtClean="0">
                <a:latin typeface="Sagona ExtraLight" panose="02020303050505020204"/>
              </a:rPr>
              <a:t>We </a:t>
            </a:r>
            <a:r>
              <a:rPr lang="en-GB" sz="2800" i="1" dirty="0">
                <a:latin typeface="Sagona ExtraLight" panose="02020303050505020204"/>
              </a:rPr>
              <a:t>know a great deal more than we are aware, absorbing information unwittingly.  We have challenging material shoved into boxes mentally labelled do not open. We have not celebrated and learned from positive </a:t>
            </a:r>
            <a:r>
              <a:rPr lang="en-GB" sz="2800" i="1" dirty="0" smtClean="0">
                <a:latin typeface="Sagona ExtraLight" panose="02020303050505020204"/>
              </a:rPr>
              <a:t>experiences” </a:t>
            </a:r>
          </a:p>
          <a:p>
            <a:r>
              <a:rPr lang="en-GB" sz="2800" dirty="0" smtClean="0"/>
              <a:t>(</a:t>
            </a:r>
            <a:r>
              <a:rPr lang="en-GB" sz="2800" dirty="0">
                <a:latin typeface="Sagona ExtraLight" panose="02020303050505020204"/>
              </a:rPr>
              <a:t>Ghaye, 2011)</a:t>
            </a:r>
          </a:p>
        </p:txBody>
      </p:sp>
    </p:spTree>
    <p:extLst>
      <p:ext uri="{BB962C8B-B14F-4D97-AF65-F5344CB8AC3E}">
        <p14:creationId xmlns:p14="http://schemas.microsoft.com/office/powerpoint/2010/main" val="19495039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a:xfrm>
            <a:off x="1648661" y="339645"/>
            <a:ext cx="8436953" cy="797912"/>
          </a:xfrm>
        </p:spPr>
        <p:txBody>
          <a:bodyPr rtlCol="0"/>
          <a:lstStyle/>
          <a:p>
            <a:pPr rtl="0"/>
            <a:r>
              <a:rPr lang="en-GB" dirty="0" smtClean="0"/>
              <a:t>Reflection – </a:t>
            </a:r>
            <a:r>
              <a:rPr lang="en-GB" sz="2400" dirty="0" smtClean="0"/>
              <a:t>Ghaye and Lillyman (2010) </a:t>
            </a:r>
            <a:endParaRPr lang="en-GB" sz="2400" dirty="0"/>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349829" y="1371600"/>
            <a:ext cx="10608128" cy="5393871"/>
          </a:xfrm>
        </p:spPr>
        <p:txBody>
          <a:bodyPr rtlCol="0">
            <a:normAutofit fontScale="62500" lnSpcReduction="20000"/>
          </a:bodyPr>
          <a:lstStyle/>
          <a:p>
            <a:r>
              <a:rPr lang="en-GB" sz="2800" dirty="0"/>
              <a:t>1</a:t>
            </a:r>
            <a:r>
              <a:rPr lang="en-GB" sz="2800" dirty="0">
                <a:latin typeface="Sagona ExtraLight" panose="02020303050505020204"/>
              </a:rPr>
              <a:t>. Reflective practice is about you and your work.</a:t>
            </a:r>
          </a:p>
          <a:p>
            <a:r>
              <a:rPr lang="en-GB" sz="2800" dirty="0">
                <a:latin typeface="Sagona ExtraLight" panose="02020303050505020204"/>
              </a:rPr>
              <a:t>2. Reflective practice is about learning from experience.</a:t>
            </a:r>
          </a:p>
          <a:p>
            <a:r>
              <a:rPr lang="en-GB" sz="2800" dirty="0">
                <a:latin typeface="Sagona ExtraLight" panose="02020303050505020204"/>
              </a:rPr>
              <a:t>3. Reflective practice is about valuing what we do and why we do it.</a:t>
            </a:r>
          </a:p>
          <a:p>
            <a:r>
              <a:rPr lang="en-GB" sz="2800" dirty="0">
                <a:latin typeface="Sagona ExtraLight" panose="02020303050505020204"/>
              </a:rPr>
              <a:t>4. Reflective practice is about learning how to account positively for</a:t>
            </a:r>
          </a:p>
          <a:p>
            <a:r>
              <a:rPr lang="en-GB" sz="2800" dirty="0">
                <a:latin typeface="Sagona ExtraLight" panose="02020303050505020204"/>
              </a:rPr>
              <a:t>ourselves and our work.</a:t>
            </a:r>
          </a:p>
          <a:p>
            <a:r>
              <a:rPr lang="en-GB" sz="2800" dirty="0">
                <a:latin typeface="Sagona ExtraLight" panose="02020303050505020204"/>
              </a:rPr>
              <a:t>5. Reflective practice does not separate practice and theory.</a:t>
            </a:r>
          </a:p>
          <a:p>
            <a:r>
              <a:rPr lang="en-GB" sz="2800" dirty="0">
                <a:latin typeface="Sagona ExtraLight" panose="02020303050505020204"/>
              </a:rPr>
              <a:t>6. Reflective practice can help us make sense of our thoughts and</a:t>
            </a:r>
          </a:p>
          <a:p>
            <a:r>
              <a:rPr lang="en-GB" sz="2800" dirty="0">
                <a:latin typeface="Sagona ExtraLight" panose="02020303050505020204"/>
              </a:rPr>
              <a:t>actions.</a:t>
            </a:r>
          </a:p>
          <a:p>
            <a:r>
              <a:rPr lang="en-GB" sz="2800" dirty="0">
                <a:latin typeface="Sagona ExtraLight" panose="02020303050505020204"/>
              </a:rPr>
              <a:t>7. Reflective practice generates locally owned knowledge.</a:t>
            </a:r>
          </a:p>
          <a:p>
            <a:r>
              <a:rPr lang="en-GB" sz="2800" dirty="0">
                <a:latin typeface="Sagona ExtraLight" panose="02020303050505020204"/>
              </a:rPr>
              <a:t>8. The reflective conversation is at the heart of the process of reflectingon-practice.</a:t>
            </a:r>
          </a:p>
          <a:p>
            <a:r>
              <a:rPr lang="en-GB" sz="2800" dirty="0">
                <a:latin typeface="Sagona ExtraLight" panose="02020303050505020204"/>
              </a:rPr>
              <a:t>9. Reflection emphasises the links between values and actions.</a:t>
            </a:r>
          </a:p>
          <a:p>
            <a:r>
              <a:rPr lang="en-GB" sz="2800" dirty="0">
                <a:latin typeface="Sagona ExtraLight" panose="02020303050505020204"/>
              </a:rPr>
              <a:t>10. Reflection can improve practice.</a:t>
            </a:r>
          </a:p>
          <a:p>
            <a:r>
              <a:rPr lang="en-GB" sz="2800" dirty="0">
                <a:latin typeface="Sagona ExtraLight" panose="02020303050505020204"/>
              </a:rPr>
              <a:t>11. Reflective practitioners develop themselves and their work systematically</a:t>
            </a:r>
          </a:p>
          <a:p>
            <a:r>
              <a:rPr lang="en-GB" sz="2800" dirty="0">
                <a:latin typeface="Sagona ExtraLight" panose="02020303050505020204"/>
              </a:rPr>
              <a:t>and rigorously.</a:t>
            </a:r>
          </a:p>
          <a:p>
            <a:r>
              <a:rPr lang="en-GB" sz="2800" dirty="0">
                <a:latin typeface="Sagona ExtraLight" panose="02020303050505020204"/>
              </a:rPr>
              <a:t>12. Reflection involves respecting and working with evidence</a:t>
            </a:r>
            <a:r>
              <a:rPr lang="en-GB" sz="2800" dirty="0" smtClean="0"/>
              <a:t>.</a:t>
            </a:r>
          </a:p>
          <a:p>
            <a:endParaRPr lang="en-GB" sz="2800" dirty="0"/>
          </a:p>
        </p:txBody>
      </p:sp>
    </p:spTree>
    <p:extLst>
      <p:ext uri="{BB962C8B-B14F-4D97-AF65-F5344CB8AC3E}">
        <p14:creationId xmlns:p14="http://schemas.microsoft.com/office/powerpoint/2010/main" val="25084303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377043" y="590016"/>
            <a:ext cx="5037009" cy="1002552"/>
          </a:xfrm>
        </p:spPr>
        <p:txBody>
          <a:bodyPr/>
          <a:lstStyle/>
          <a:p>
            <a:r>
              <a:rPr lang="en-GB" sz="4000" dirty="0" smtClean="0"/>
              <a:t>Johari’s Window Model</a:t>
            </a:r>
            <a:endParaRPr lang="en-GB" sz="4000" dirty="0"/>
          </a:p>
        </p:txBody>
      </p:sp>
      <p:sp>
        <p:nvSpPr>
          <p:cNvPr id="4" name="Text Placeholder 3"/>
          <p:cNvSpPr>
            <a:spLocks noGrp="1"/>
          </p:cNvSpPr>
          <p:nvPr>
            <p:ph type="body" sz="quarter" idx="14"/>
          </p:nvPr>
        </p:nvSpPr>
        <p:spPr>
          <a:xfrm>
            <a:off x="1377043" y="1703614"/>
            <a:ext cx="5159116" cy="4652735"/>
          </a:xfrm>
          <a:solidFill>
            <a:schemeClr val="accent4">
              <a:lumMod val="20000"/>
              <a:lumOff val="80000"/>
            </a:schemeClr>
          </a:solidFill>
        </p:spPr>
        <p:txBody>
          <a:bodyPr/>
          <a:lstStyle/>
          <a:p>
            <a:endParaRPr lang="en-GB" sz="2800" dirty="0" smtClean="0">
              <a:solidFill>
                <a:srgbClr val="000000"/>
              </a:solidFill>
              <a:latin typeface="Arial" panose="020B0604020202020204" pitchFamily="34" charset="0"/>
            </a:endParaRPr>
          </a:p>
          <a:p>
            <a:r>
              <a:rPr lang="en-GB" sz="2800" dirty="0" smtClean="0">
                <a:solidFill>
                  <a:srgbClr val="000000"/>
                </a:solidFill>
                <a:latin typeface="Sagona ExtraLight" panose="02020303050505020204"/>
              </a:rPr>
              <a:t>A </a:t>
            </a:r>
            <a:r>
              <a:rPr lang="en-GB" sz="2800" dirty="0">
                <a:solidFill>
                  <a:srgbClr val="000000"/>
                </a:solidFill>
                <a:latin typeface="Sagona ExtraLight" panose="02020303050505020204"/>
              </a:rPr>
              <a:t>framework dividing information about oneself into four quadrants in an overall grid, mapping what other people do and do not know about us against what we know and do not know about ourselves.</a:t>
            </a:r>
            <a:r>
              <a:rPr lang="en-GB" sz="2800" dirty="0">
                <a:solidFill>
                  <a:srgbClr val="000000"/>
                </a:solidFill>
                <a:latin typeface="Arial" panose="020B0604020202020204" pitchFamily="34" charset="0"/>
              </a:rPr>
              <a:t> </a:t>
            </a:r>
            <a:endParaRPr lang="en-GB" sz="2800" dirty="0" smtClean="0">
              <a:solidFill>
                <a:srgbClr val="000000"/>
              </a:solidFill>
              <a:latin typeface="Arial" panose="020B0604020202020204" pitchFamily="34" charset="0"/>
            </a:endParaRPr>
          </a:p>
          <a:p>
            <a:r>
              <a:rPr lang="en-GB" sz="2000" dirty="0" err="1" smtClean="0">
                <a:solidFill>
                  <a:srgbClr val="000000"/>
                </a:solidFill>
                <a:latin typeface="Arial" panose="020B0604020202020204" pitchFamily="34" charset="0"/>
              </a:rPr>
              <a:t>Luft</a:t>
            </a:r>
            <a:r>
              <a:rPr lang="en-GB" sz="2000" dirty="0" smtClean="0">
                <a:solidFill>
                  <a:srgbClr val="000000"/>
                </a:solidFill>
                <a:latin typeface="Arial" panose="020B0604020202020204" pitchFamily="34" charset="0"/>
              </a:rPr>
              <a:t> and Ingram (1955) cited in Midwinter and Dickson (2015 p. 190)</a:t>
            </a:r>
          </a:p>
          <a:p>
            <a:endParaRPr lang="en-GB" sz="2000" dirty="0" smtClean="0">
              <a:solidFill>
                <a:srgbClr val="000000"/>
              </a:solidFill>
              <a:latin typeface="Arial" panose="020B0604020202020204" pitchFamily="34" charset="0"/>
            </a:endParaRPr>
          </a:p>
          <a:p>
            <a:endParaRPr lang="en-GB" sz="2800" dirty="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endParaRPr lang="en-GB" dirty="0"/>
          </a:p>
        </p:txBody>
      </p:sp>
      <p:pic>
        <p:nvPicPr>
          <p:cNvPr id="5" name="Picture 4"/>
          <p:cNvPicPr>
            <a:picLocks noChangeAspect="1"/>
          </p:cNvPicPr>
          <p:nvPr/>
        </p:nvPicPr>
        <p:blipFill>
          <a:blip r:embed="rId2"/>
          <a:stretch>
            <a:fillRect/>
          </a:stretch>
        </p:blipFill>
        <p:spPr>
          <a:xfrm>
            <a:off x="7331529" y="97971"/>
            <a:ext cx="4533900" cy="6487886"/>
          </a:xfrm>
          <a:prstGeom prst="rect">
            <a:avLst/>
          </a:prstGeom>
        </p:spPr>
      </p:pic>
    </p:spTree>
    <p:extLst>
      <p:ext uri="{BB962C8B-B14F-4D97-AF65-F5344CB8AC3E}">
        <p14:creationId xmlns:p14="http://schemas.microsoft.com/office/powerpoint/2010/main" val="29861168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a:xfrm>
            <a:off x="435429" y="2715790"/>
            <a:ext cx="5267947" cy="2387600"/>
          </a:xfrm>
        </p:spPr>
        <p:txBody>
          <a:bodyPr>
            <a:normAutofit fontScale="90000"/>
          </a:bodyPr>
          <a:lstStyle/>
          <a:p>
            <a:r>
              <a:rPr lang="en-GB" b="1" dirty="0"/>
              <a:t>Kolb's Experiential Learning Cycle</a:t>
            </a:r>
            <a:br>
              <a:rPr lang="en-GB" b="1" dirty="0"/>
            </a:br>
            <a:endParaRPr lang="en-GB" b="1" dirty="0"/>
          </a:p>
        </p:txBody>
      </p:sp>
      <p:sp>
        <p:nvSpPr>
          <p:cNvPr id="13" name="Picture Placeholder 12"/>
          <p:cNvSpPr>
            <a:spLocks noGrp="1"/>
          </p:cNvSpPr>
          <p:nvPr>
            <p:ph type="pic" sz="quarter" idx="10"/>
          </p:nvPr>
        </p:nvSpPr>
        <p:spPr>
          <a:xfrm>
            <a:off x="5649686" y="0"/>
            <a:ext cx="6542315" cy="6858000"/>
          </a:xfrm>
        </p:spPr>
      </p:sp>
      <p:pic>
        <p:nvPicPr>
          <p:cNvPr id="14" name="Picture 2" descr="Image result for free images of kolb cycle of experiential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8029" y="255815"/>
            <a:ext cx="5861957" cy="635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5343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993359" y="339644"/>
            <a:ext cx="5198641" cy="6858002"/>
          </a:xfrm>
        </p:spPr>
      </p:sp>
      <p:sp>
        <p:nvSpPr>
          <p:cNvPr id="3" name="Title 2"/>
          <p:cNvSpPr>
            <a:spLocks noGrp="1"/>
          </p:cNvSpPr>
          <p:nvPr>
            <p:ph type="ctrTitle"/>
          </p:nvPr>
        </p:nvSpPr>
        <p:spPr>
          <a:xfrm>
            <a:off x="1186543" y="339644"/>
            <a:ext cx="5578928" cy="1260555"/>
          </a:xfrm>
        </p:spPr>
        <p:txBody>
          <a:bodyPr/>
          <a:lstStyle/>
          <a:p>
            <a:r>
              <a:rPr lang="en-GB" sz="4000" b="1" dirty="0" smtClean="0">
                <a:solidFill>
                  <a:srgbClr val="002060"/>
                </a:solidFill>
              </a:rPr>
              <a:t>Reflective Framework- </a:t>
            </a:r>
            <a:r>
              <a:rPr lang="en-GB" sz="2800" b="1" dirty="0">
                <a:solidFill>
                  <a:srgbClr val="002060"/>
                </a:solidFill>
              </a:rPr>
              <a:t>(Sch</a:t>
            </a:r>
            <a:r>
              <a:rPr lang="hu-HU" sz="2800" b="1" dirty="0">
                <a:solidFill>
                  <a:srgbClr val="002060"/>
                </a:solidFill>
              </a:rPr>
              <a:t>ő</a:t>
            </a:r>
            <a:r>
              <a:rPr lang="en-GB" sz="2800" b="1" dirty="0" smtClean="0">
                <a:solidFill>
                  <a:srgbClr val="002060"/>
                </a:solidFill>
              </a:rPr>
              <a:t>n, </a:t>
            </a:r>
            <a:r>
              <a:rPr lang="en-GB" sz="2800" b="1" dirty="0">
                <a:solidFill>
                  <a:srgbClr val="002060"/>
                </a:solidFill>
              </a:rPr>
              <a:t>1987) </a:t>
            </a:r>
            <a:endParaRPr lang="en-GB" sz="2800" dirty="0"/>
          </a:p>
        </p:txBody>
      </p:sp>
      <p:sp>
        <p:nvSpPr>
          <p:cNvPr id="4" name="Text Placeholder 3"/>
          <p:cNvSpPr>
            <a:spLocks noGrp="1"/>
          </p:cNvSpPr>
          <p:nvPr>
            <p:ph type="body" sz="quarter" idx="14"/>
          </p:nvPr>
        </p:nvSpPr>
        <p:spPr>
          <a:xfrm>
            <a:off x="1273629" y="1785257"/>
            <a:ext cx="5262530" cy="4571092"/>
          </a:xfrm>
          <a:solidFill>
            <a:schemeClr val="accent4">
              <a:lumMod val="20000"/>
              <a:lumOff val="80000"/>
            </a:schemeClr>
          </a:solidFill>
          <a:ln>
            <a:solidFill>
              <a:schemeClr val="accent1"/>
            </a:solidFill>
          </a:ln>
        </p:spPr>
        <p:txBody>
          <a:bodyPr>
            <a:normAutofit/>
          </a:bodyPr>
          <a:lstStyle/>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In Action: </a:t>
            </a:r>
          </a:p>
          <a:p>
            <a:pPr lvl="0" defTabSz="457200">
              <a:buClr>
                <a:srgbClr val="353535"/>
              </a:buClr>
            </a:pPr>
            <a:r>
              <a:rPr lang="en-GB" sz="2400" dirty="0" smtClean="0">
                <a:solidFill>
                  <a:srgbClr val="002060"/>
                </a:solidFill>
                <a:latin typeface="Century Gothic" panose="020B0502020202020204"/>
              </a:rPr>
              <a:t>Practising</a:t>
            </a:r>
            <a:r>
              <a:rPr lang="en-GB" sz="2400" dirty="0">
                <a:solidFill>
                  <a:srgbClr val="002060"/>
                </a:solidFill>
                <a:latin typeface="Century Gothic" panose="020B0502020202020204"/>
              </a:rPr>
              <a:t>, influences decisions  and care at that moment,  </a:t>
            </a:r>
          </a:p>
          <a:p>
            <a:pPr lvl="0" defTabSz="457200">
              <a:buClr>
                <a:srgbClr val="353535"/>
              </a:buClr>
            </a:pPr>
            <a:r>
              <a:rPr lang="en-GB" sz="2400" dirty="0" smtClean="0">
                <a:solidFill>
                  <a:srgbClr val="002060"/>
                </a:solidFill>
                <a:latin typeface="Century Gothic" panose="020B0502020202020204"/>
              </a:rPr>
              <a:t>Promotes </a:t>
            </a:r>
            <a:r>
              <a:rPr lang="en-GB" sz="2400" dirty="0">
                <a:solidFill>
                  <a:srgbClr val="002060"/>
                </a:solidFill>
                <a:latin typeface="Century Gothic" panose="020B0502020202020204"/>
              </a:rPr>
              <a:t>skilled and flexible responses of the expert practitioner</a:t>
            </a:r>
          </a:p>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On Action</a:t>
            </a:r>
            <a:r>
              <a:rPr lang="en-GB" sz="2400" b="1" dirty="0">
                <a:solidFill>
                  <a:srgbClr val="002060"/>
                </a:solidFill>
                <a:latin typeface="Century Gothic" panose="020B0502020202020204"/>
              </a:rPr>
              <a:t>:</a:t>
            </a:r>
          </a:p>
          <a:p>
            <a:pPr lvl="0" defTabSz="457200">
              <a:buClr>
                <a:srgbClr val="353535"/>
              </a:buClr>
            </a:pPr>
            <a:r>
              <a:rPr lang="en-GB" sz="2400" dirty="0">
                <a:solidFill>
                  <a:srgbClr val="002060"/>
                </a:solidFill>
                <a:latin typeface="Century Gothic" panose="020B0502020202020204"/>
              </a:rPr>
              <a:t>After the event, views different interventions, adds knowledge</a:t>
            </a:r>
          </a:p>
          <a:p>
            <a:pPr lvl="0" defTabSz="457200">
              <a:buClr>
                <a:srgbClr val="353535"/>
              </a:buClr>
            </a:pPr>
            <a:r>
              <a:rPr lang="en-GB" sz="2400" dirty="0">
                <a:solidFill>
                  <a:srgbClr val="002060"/>
                </a:solidFill>
                <a:latin typeface="Century Gothic" panose="020B0502020202020204"/>
              </a:rPr>
              <a:t>Promotes development of professional skills and knowledge  </a:t>
            </a:r>
          </a:p>
          <a:p>
            <a:pPr lvl="0" defTabSz="457200">
              <a:buClr>
                <a:srgbClr val="353535"/>
              </a:buClr>
            </a:pPr>
            <a:endParaRPr lang="en-GB" sz="2400" b="1" dirty="0">
              <a:solidFill>
                <a:srgbClr val="002060"/>
              </a:solidFill>
              <a:latin typeface="Century Gothic" panose="020B0502020202020204"/>
            </a:endParaRPr>
          </a:p>
        </p:txBody>
      </p:sp>
      <p:pic>
        <p:nvPicPr>
          <p:cNvPr id="8" name="Picture 7"/>
          <p:cNvPicPr>
            <a:picLocks noChangeAspect="1"/>
          </p:cNvPicPr>
          <p:nvPr/>
        </p:nvPicPr>
        <p:blipFill>
          <a:blip r:embed="rId3"/>
          <a:stretch>
            <a:fillRect/>
          </a:stretch>
        </p:blipFill>
        <p:spPr>
          <a:xfrm>
            <a:off x="7314486" y="495301"/>
            <a:ext cx="4528458" cy="4313284"/>
          </a:xfrm>
          <a:prstGeom prst="rect">
            <a:avLst/>
          </a:prstGeom>
        </p:spPr>
      </p:pic>
      <p:sp>
        <p:nvSpPr>
          <p:cNvPr id="9" name="Rectangle 8"/>
          <p:cNvSpPr/>
          <p:nvPr/>
        </p:nvSpPr>
        <p:spPr>
          <a:xfrm>
            <a:off x="7081157" y="5617650"/>
            <a:ext cx="5170714" cy="1477328"/>
          </a:xfrm>
          <a:prstGeom prst="rect">
            <a:avLst/>
          </a:prstGeom>
        </p:spPr>
        <p:txBody>
          <a:bodyPr wrap="square">
            <a:spAutoFit/>
          </a:bodyPr>
          <a:lstStyle/>
          <a:p>
            <a:r>
              <a:rPr lang="en-GB" dirty="0">
                <a:solidFill>
                  <a:schemeClr val="bg2"/>
                </a:solidFill>
              </a:rPr>
              <a:t>‘</a:t>
            </a:r>
            <a:r>
              <a:rPr lang="en-GB" i="1" dirty="0">
                <a:solidFill>
                  <a:schemeClr val="bg2"/>
                </a:solidFill>
              </a:rPr>
              <a:t>We cannot stand outside ourselves and our work (from the cliff), in order to be objective and clear.  We work in the swampy lowlands’ </a:t>
            </a:r>
            <a:r>
              <a:rPr lang="en-GB" dirty="0">
                <a:solidFill>
                  <a:schemeClr val="bg2"/>
                </a:solidFill>
              </a:rPr>
              <a:t>(Schon 1987</a:t>
            </a:r>
            <a:r>
              <a:rPr lang="en-GB" dirty="0" smtClean="0">
                <a:solidFill>
                  <a:schemeClr val="bg2"/>
                </a:solidFill>
              </a:rPr>
              <a:t>)</a:t>
            </a:r>
          </a:p>
          <a:p>
            <a:endParaRPr lang="en-GB" dirty="0" smtClean="0">
              <a:solidFill>
                <a:schemeClr val="bg2"/>
              </a:solidFill>
            </a:endParaRPr>
          </a:p>
          <a:p>
            <a:endParaRPr lang="en-GB" dirty="0">
              <a:solidFill>
                <a:schemeClr val="bg2"/>
              </a:solidFill>
            </a:endParaRPr>
          </a:p>
        </p:txBody>
      </p:sp>
    </p:spTree>
    <p:extLst>
      <p:ext uri="{BB962C8B-B14F-4D97-AF65-F5344CB8AC3E}">
        <p14:creationId xmlns:p14="http://schemas.microsoft.com/office/powerpoint/2010/main" val="16492483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824985" y="268888"/>
            <a:ext cx="5198641" cy="6858002"/>
          </a:xfrm>
        </p:spPr>
      </p:sp>
      <p:sp>
        <p:nvSpPr>
          <p:cNvPr id="3" name="Title 2"/>
          <p:cNvSpPr>
            <a:spLocks noGrp="1"/>
          </p:cNvSpPr>
          <p:nvPr>
            <p:ph type="ctrTitle"/>
          </p:nvPr>
        </p:nvSpPr>
        <p:spPr>
          <a:xfrm>
            <a:off x="1338943" y="339645"/>
            <a:ext cx="5200295" cy="1002552"/>
          </a:xfrm>
        </p:spPr>
        <p:txBody>
          <a:bodyPr/>
          <a:lstStyle/>
          <a:p>
            <a:r>
              <a:rPr lang="en-GB" sz="3600" dirty="0" smtClean="0"/>
              <a:t>Gibb’s reflective Cycle</a:t>
            </a:r>
            <a:endParaRPr lang="en-GB" sz="3600" dirty="0"/>
          </a:p>
        </p:txBody>
      </p:sp>
      <p:sp>
        <p:nvSpPr>
          <p:cNvPr id="4" name="Text Placeholder 3"/>
          <p:cNvSpPr>
            <a:spLocks noGrp="1"/>
          </p:cNvSpPr>
          <p:nvPr>
            <p:ph type="body" sz="quarter" idx="14"/>
          </p:nvPr>
        </p:nvSpPr>
        <p:spPr>
          <a:xfrm>
            <a:off x="1279071" y="1507066"/>
            <a:ext cx="5257088" cy="4849283"/>
          </a:xfrm>
          <a:solidFill>
            <a:schemeClr val="accent4">
              <a:lumMod val="20000"/>
              <a:lumOff val="80000"/>
            </a:schemeClr>
          </a:solidFill>
        </p:spPr>
        <p:txBody>
          <a:bodyPr>
            <a:normAutofit fontScale="85000" lnSpcReduction="20000"/>
          </a:bodyPr>
          <a:lstStyle/>
          <a:p>
            <a:r>
              <a:rPr lang="en-GB" sz="4000" b="1" dirty="0">
                <a:solidFill>
                  <a:schemeClr val="accent4">
                    <a:lumMod val="50000"/>
                  </a:schemeClr>
                </a:solidFill>
              </a:rPr>
              <a:t>Description</a:t>
            </a:r>
          </a:p>
          <a:p>
            <a:r>
              <a:rPr lang="en-GB" sz="4000" b="1" dirty="0">
                <a:solidFill>
                  <a:schemeClr val="accent4">
                    <a:lumMod val="50000"/>
                  </a:schemeClr>
                </a:solidFill>
              </a:rPr>
              <a:t>Feelings</a:t>
            </a:r>
          </a:p>
          <a:p>
            <a:r>
              <a:rPr lang="en-GB" sz="4000" b="1" dirty="0">
                <a:solidFill>
                  <a:schemeClr val="accent4">
                    <a:lumMod val="50000"/>
                  </a:schemeClr>
                </a:solidFill>
              </a:rPr>
              <a:t>Evaluation</a:t>
            </a:r>
          </a:p>
          <a:p>
            <a:r>
              <a:rPr lang="en-GB" sz="4000" b="1" dirty="0">
                <a:solidFill>
                  <a:schemeClr val="accent4">
                    <a:lumMod val="50000"/>
                  </a:schemeClr>
                </a:solidFill>
              </a:rPr>
              <a:t>Analysis</a:t>
            </a:r>
          </a:p>
          <a:p>
            <a:r>
              <a:rPr lang="en-GB" sz="4000" b="1" dirty="0">
                <a:solidFill>
                  <a:schemeClr val="accent4">
                    <a:lumMod val="50000"/>
                  </a:schemeClr>
                </a:solidFill>
              </a:rPr>
              <a:t>Conclusion</a:t>
            </a:r>
          </a:p>
          <a:p>
            <a:r>
              <a:rPr lang="en-GB" sz="4000" b="1" dirty="0">
                <a:solidFill>
                  <a:schemeClr val="accent4">
                    <a:lumMod val="50000"/>
                  </a:schemeClr>
                </a:solidFill>
              </a:rPr>
              <a:t>Action </a:t>
            </a:r>
            <a:r>
              <a:rPr lang="en-GB" sz="4000" b="1" dirty="0" smtClean="0">
                <a:solidFill>
                  <a:schemeClr val="accent4">
                    <a:lumMod val="50000"/>
                  </a:schemeClr>
                </a:solidFill>
              </a:rPr>
              <a:t>Plan</a:t>
            </a:r>
          </a:p>
          <a:p>
            <a:r>
              <a:rPr lang="en-GB" sz="3100" dirty="0">
                <a:solidFill>
                  <a:srgbClr val="002060"/>
                </a:solidFill>
              </a:rPr>
              <a:t>Adapted from: Gibbs, G. (1988) Learning by doing: a guide to teaching and learning methods. Oxford: Further Education Unit</a:t>
            </a:r>
            <a:endParaRPr lang="en-GB" sz="3100" b="1" dirty="0">
              <a:solidFill>
                <a:schemeClr val="accent4">
                  <a:lumMod val="50000"/>
                </a:schemeClr>
              </a:solidFill>
            </a:endParaRP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5214" y="593270"/>
            <a:ext cx="5138411" cy="5987143"/>
          </a:xfrm>
          <a:prstGeom prst="rect">
            <a:avLst/>
          </a:prstGeom>
        </p:spPr>
      </p:pic>
    </p:spTree>
    <p:extLst>
      <p:ext uri="{BB962C8B-B14F-4D97-AF65-F5344CB8AC3E}">
        <p14:creationId xmlns:p14="http://schemas.microsoft.com/office/powerpoint/2010/main" val="13098458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xmlns=""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7679871" cy="1256118"/>
          </a:xfrm>
        </p:spPr>
        <p:txBody>
          <a:bodyPr rtlCol="0">
            <a:normAutofit/>
          </a:bodyPr>
          <a:lstStyle/>
          <a:p>
            <a:pPr rtl="0"/>
            <a:r>
              <a:rPr lang="en-GB" dirty="0" smtClean="0">
                <a:solidFill>
                  <a:schemeClr val="bg1"/>
                </a:solidFill>
              </a:rPr>
              <a:t>Using the Gibbs framework </a:t>
            </a:r>
            <a:endParaRPr lang="en-GB" dirty="0">
              <a:solidFill>
                <a:schemeClr val="bg1"/>
              </a:solidFill>
            </a:endParaRP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p:txBody>
          <a:bodyPr rtlCol="0"/>
          <a:lstStyle/>
          <a:p>
            <a:pPr rtl="0"/>
            <a:r>
              <a:rPr lang="en-GB" dirty="0" smtClean="0">
                <a:solidFill>
                  <a:schemeClr val="bg1"/>
                </a:solidFill>
              </a:rPr>
              <a:t>Reflective Writing </a:t>
            </a:r>
            <a:endParaRPr lang="en-GB" dirty="0">
              <a:solidFill>
                <a:schemeClr val="bg1"/>
              </a:solidFill>
            </a:endParaRPr>
          </a:p>
        </p:txBody>
      </p:sp>
    </p:spTree>
    <p:extLst>
      <p:ext uri="{BB962C8B-B14F-4D97-AF65-F5344CB8AC3E}">
        <p14:creationId xmlns:p14="http://schemas.microsoft.com/office/powerpoint/2010/main" val="40678648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p:sp>
      <p:sp>
        <p:nvSpPr>
          <p:cNvPr id="5" name="Title 4"/>
          <p:cNvSpPr>
            <a:spLocks noGrp="1"/>
          </p:cNvSpPr>
          <p:nvPr>
            <p:ph type="ctrTitle"/>
          </p:nvPr>
        </p:nvSpPr>
        <p:spPr/>
        <p:txBody>
          <a:bodyPr/>
          <a:lstStyle/>
          <a:p>
            <a:r>
              <a:rPr lang="en-GB" dirty="0" smtClean="0"/>
              <a:t>Description </a:t>
            </a:r>
            <a:endParaRPr lang="en-GB" dirty="0"/>
          </a:p>
        </p:txBody>
      </p:sp>
      <p:sp>
        <p:nvSpPr>
          <p:cNvPr id="6" name="Text Placeholder 5"/>
          <p:cNvSpPr>
            <a:spLocks noGrp="1"/>
          </p:cNvSpPr>
          <p:nvPr>
            <p:ph type="body" sz="quarter" idx="14"/>
          </p:nvPr>
        </p:nvSpPr>
        <p:spPr/>
        <p:txBody>
          <a:bodyPr>
            <a:normAutofit/>
          </a:bodyPr>
          <a:lstStyle/>
          <a:p>
            <a:r>
              <a:rPr lang="en-GB" sz="28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sz="2800" dirty="0"/>
          </a:p>
        </p:txBody>
      </p:sp>
      <p:pic>
        <p:nvPicPr>
          <p:cNvPr id="8" name="Picture 7"/>
          <p:cNvPicPr>
            <a:picLocks noChangeAspect="1"/>
          </p:cNvPicPr>
          <p:nvPr/>
        </p:nvPicPr>
        <p:blipFill>
          <a:blip r:embed="rId2"/>
          <a:stretch>
            <a:fillRect/>
          </a:stretch>
        </p:blipFill>
        <p:spPr>
          <a:xfrm>
            <a:off x="9046027" y="4425043"/>
            <a:ext cx="1790701" cy="1883052"/>
          </a:xfrm>
          <a:prstGeom prst="rect">
            <a:avLst/>
          </a:prstGeom>
        </p:spPr>
      </p:pic>
    </p:spTree>
    <p:extLst>
      <p:ext uri="{BB962C8B-B14F-4D97-AF65-F5344CB8AC3E}">
        <p14:creationId xmlns:p14="http://schemas.microsoft.com/office/powerpoint/2010/main" val="25458915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smtClean="0"/>
              <a:t>Feelings </a:t>
            </a:r>
            <a:endParaRPr lang="en-GB" dirty="0"/>
          </a:p>
        </p:txBody>
      </p:sp>
      <p:sp>
        <p:nvSpPr>
          <p:cNvPr id="6" name="Text Placeholder 5"/>
          <p:cNvSpPr>
            <a:spLocks noGrp="1"/>
          </p:cNvSpPr>
          <p:nvPr>
            <p:ph type="body" sz="quarter" idx="14"/>
          </p:nvPr>
        </p:nvSpPr>
        <p:spPr/>
        <p:txBody>
          <a:bodyPr>
            <a:normAutofit/>
          </a:bodyPr>
          <a:lstStyle/>
          <a:p>
            <a:r>
              <a:rPr lang="en-GB" sz="2800" dirty="0"/>
              <a:t>Discuss your feelings and thoughts about the experience. Consider questions such as: How did you feel at the time? What did you think at the time</a:t>
            </a:r>
            <a:r>
              <a:rPr lang="en-GB" sz="2800" dirty="0" smtClean="0"/>
              <a:t>? Give examples. </a:t>
            </a:r>
            <a:r>
              <a:rPr lang="en-GB" sz="2800" dirty="0"/>
              <a:t>What did you think about the incident afterwards? You can discuss your emotions honestly, but make sure to remember at all times that this is an academic piece of writing, so avoid ‘chatty’ text. </a:t>
            </a:r>
          </a:p>
          <a:p>
            <a:endParaRPr lang="en-GB" sz="2800" dirty="0"/>
          </a:p>
        </p:txBody>
      </p:sp>
      <p:pic>
        <p:nvPicPr>
          <p:cNvPr id="8" name="Picture 7"/>
          <p:cNvPicPr>
            <a:picLocks noChangeAspect="1"/>
          </p:cNvPicPr>
          <p:nvPr/>
        </p:nvPicPr>
        <p:blipFill>
          <a:blip r:embed="rId2"/>
          <a:stretch>
            <a:fillRect/>
          </a:stretch>
        </p:blipFill>
        <p:spPr>
          <a:xfrm>
            <a:off x="8801100" y="4359729"/>
            <a:ext cx="2291443" cy="1948366"/>
          </a:xfrm>
          <a:prstGeom prst="rect">
            <a:avLst/>
          </a:prstGeom>
        </p:spPr>
      </p:pic>
    </p:spTree>
    <p:extLst>
      <p:ext uri="{BB962C8B-B14F-4D97-AF65-F5344CB8AC3E}">
        <p14:creationId xmlns:p14="http://schemas.microsoft.com/office/powerpoint/2010/main" val="35575283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smtClean="0"/>
              <a:t>Evaluation  </a:t>
            </a:r>
            <a:endParaRPr lang="en-GB" dirty="0"/>
          </a:p>
        </p:txBody>
      </p:sp>
      <p:sp>
        <p:nvSpPr>
          <p:cNvPr id="6" name="Text Placeholder 5"/>
          <p:cNvSpPr>
            <a:spLocks noGrp="1"/>
          </p:cNvSpPr>
          <p:nvPr>
            <p:ph type="body" sz="quarter" idx="14"/>
          </p:nvPr>
        </p:nvSpPr>
        <p:spPr/>
        <p:txBody>
          <a:bodyPr>
            <a:normAutofit/>
          </a:bodyPr>
          <a:lstStyle/>
          <a:p>
            <a:r>
              <a:rPr lang="en-GB" sz="2800" dirty="0" smtClean="0"/>
              <a:t> </a:t>
            </a:r>
            <a:endParaRPr lang="en-GB" sz="2800" dirty="0"/>
          </a:p>
        </p:txBody>
      </p:sp>
      <p:pic>
        <p:nvPicPr>
          <p:cNvPr id="8" name="Picture 7"/>
          <p:cNvPicPr>
            <a:picLocks noChangeAspect="1"/>
          </p:cNvPicPr>
          <p:nvPr/>
        </p:nvPicPr>
        <p:blipFill>
          <a:blip r:embed="rId2"/>
          <a:stretch>
            <a:fillRect/>
          </a:stretch>
        </p:blipFill>
        <p:spPr>
          <a:xfrm>
            <a:off x="9236528" y="4713515"/>
            <a:ext cx="2291443" cy="1948366"/>
          </a:xfrm>
          <a:prstGeom prst="rect">
            <a:avLst/>
          </a:prstGeom>
        </p:spPr>
      </p:pic>
      <p:sp>
        <p:nvSpPr>
          <p:cNvPr id="2" name="Rectangle 1"/>
          <p:cNvSpPr/>
          <p:nvPr/>
        </p:nvSpPr>
        <p:spPr>
          <a:xfrm>
            <a:off x="1709057" y="2136339"/>
            <a:ext cx="9525000" cy="3416320"/>
          </a:xfrm>
          <a:prstGeom prst="rect">
            <a:avLst/>
          </a:prstGeom>
        </p:spPr>
        <p:txBody>
          <a:bodyPr wrap="square">
            <a:spAutoFit/>
          </a:bodyPr>
          <a:lstStyle/>
          <a:p>
            <a:r>
              <a:rPr lang="en-GB" sz="2400" dirty="0">
                <a:solidFill>
                  <a:schemeClr val="bg2"/>
                </a:solidFill>
                <a:latin typeface="Sagona ExtraLight" panose="02020303050505020204"/>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1. What was good and bad about the experience? 2. What went well? 3. What didn’t go so well? 4. What did you and other people contribute to the situation (positively or negatively</a:t>
            </a:r>
            <a:r>
              <a:rPr lang="en-GB" sz="2400" dirty="0" smtClean="0">
                <a:solidFill>
                  <a:schemeClr val="bg2"/>
                </a:solidFill>
                <a:latin typeface="Sagona ExtraLight" panose="02020303050505020204"/>
              </a:rPr>
              <a:t>)?</a:t>
            </a:r>
            <a:endParaRPr lang="en-GB" sz="2400" dirty="0">
              <a:solidFill>
                <a:schemeClr val="bg2"/>
              </a:solidFill>
              <a:latin typeface="Sagona ExtraLight" panose="02020303050505020204"/>
            </a:endParaRPr>
          </a:p>
          <a:p>
            <a:endParaRPr lang="en-GB" sz="2400" dirty="0" smtClean="0">
              <a:solidFill>
                <a:schemeClr val="bg2"/>
              </a:solidFill>
              <a:latin typeface="Roboto"/>
            </a:endParaRPr>
          </a:p>
          <a:p>
            <a:endParaRPr lang="en-GB" sz="2400" dirty="0">
              <a:solidFill>
                <a:schemeClr val="bg2"/>
              </a:solidFill>
            </a:endParaRPr>
          </a:p>
        </p:txBody>
      </p:sp>
    </p:spTree>
    <p:extLst>
      <p:ext uri="{BB962C8B-B14F-4D97-AF65-F5344CB8AC3E}">
        <p14:creationId xmlns:p14="http://schemas.microsoft.com/office/powerpoint/2010/main" val="36813740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smtClean="0"/>
              <a:t>Analysis  </a:t>
            </a:r>
            <a:endParaRPr lang="en-GB" dirty="0"/>
          </a:p>
        </p:txBody>
      </p:sp>
      <p:sp>
        <p:nvSpPr>
          <p:cNvPr id="6" name="Text Placeholder 5"/>
          <p:cNvSpPr>
            <a:spLocks noGrp="1"/>
          </p:cNvSpPr>
          <p:nvPr>
            <p:ph type="body" sz="quarter" idx="14"/>
          </p:nvPr>
        </p:nvSpPr>
        <p:spPr/>
        <p:txBody>
          <a:bodyPr>
            <a:normAutofit/>
          </a:bodyPr>
          <a:lstStyle/>
          <a:p>
            <a:endParaRPr lang="en-GB" sz="2800" dirty="0"/>
          </a:p>
          <a:p>
            <a:r>
              <a:rPr lang="en-GB" sz="28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a:t>
            </a:r>
            <a:r>
              <a:rPr lang="en-GB" sz="2800" dirty="0" smtClean="0"/>
              <a:t>together</a:t>
            </a:r>
          </a:p>
          <a:p>
            <a:r>
              <a:rPr lang="en-GB" sz="2800" b="1" i="1" dirty="0" smtClean="0"/>
              <a:t>Linking theory to practice…</a:t>
            </a:r>
            <a:endParaRPr lang="en-GB" sz="2800" b="1" dirty="0"/>
          </a:p>
        </p:txBody>
      </p:sp>
      <p:pic>
        <p:nvPicPr>
          <p:cNvPr id="8" name="Picture 7"/>
          <p:cNvPicPr>
            <a:picLocks noChangeAspect="1"/>
          </p:cNvPicPr>
          <p:nvPr/>
        </p:nvPicPr>
        <p:blipFill>
          <a:blip r:embed="rId2"/>
          <a:stretch>
            <a:fillRect/>
          </a:stretch>
        </p:blipFill>
        <p:spPr>
          <a:xfrm>
            <a:off x="8801100" y="4359729"/>
            <a:ext cx="2291443" cy="1948366"/>
          </a:xfrm>
          <a:prstGeom prst="rect">
            <a:avLst/>
          </a:prstGeom>
        </p:spPr>
      </p:pic>
    </p:spTree>
    <p:extLst>
      <p:ext uri="{BB962C8B-B14F-4D97-AF65-F5344CB8AC3E}">
        <p14:creationId xmlns:p14="http://schemas.microsoft.com/office/powerpoint/2010/main" val="29772439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smtClean="0"/>
              <a:t>Conclusion</a:t>
            </a:r>
            <a:endParaRPr lang="en-GB" dirty="0"/>
          </a:p>
        </p:txBody>
      </p:sp>
      <p:sp>
        <p:nvSpPr>
          <p:cNvPr id="6" name="Text Placeholder 5"/>
          <p:cNvSpPr>
            <a:spLocks noGrp="1"/>
          </p:cNvSpPr>
          <p:nvPr>
            <p:ph type="body" sz="quarter" idx="14"/>
          </p:nvPr>
        </p:nvSpPr>
        <p:spPr/>
        <p:txBody>
          <a:bodyPr>
            <a:normAutofit/>
          </a:bodyPr>
          <a:lstStyle/>
          <a:p>
            <a:r>
              <a:rPr lang="en-GB" sz="2800" dirty="0" smtClean="0"/>
              <a:t>In </a:t>
            </a:r>
            <a:r>
              <a:rPr lang="en-GB" sz="2800" dirty="0"/>
              <a:t>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sz="2800" dirty="0"/>
          </a:p>
          <a:p>
            <a:endParaRPr lang="en-GB" sz="2800" dirty="0"/>
          </a:p>
        </p:txBody>
      </p:sp>
      <p:pic>
        <p:nvPicPr>
          <p:cNvPr id="8" name="Picture 7"/>
          <p:cNvPicPr>
            <a:picLocks noChangeAspect="1"/>
          </p:cNvPicPr>
          <p:nvPr/>
        </p:nvPicPr>
        <p:blipFill>
          <a:blip r:embed="rId2"/>
          <a:stretch>
            <a:fillRect/>
          </a:stretch>
        </p:blipFill>
        <p:spPr>
          <a:xfrm>
            <a:off x="8866414" y="5067300"/>
            <a:ext cx="2291443" cy="1518557"/>
          </a:xfrm>
          <a:prstGeom prst="rect">
            <a:avLst/>
          </a:prstGeom>
        </p:spPr>
      </p:pic>
    </p:spTree>
    <p:extLst>
      <p:ext uri="{BB962C8B-B14F-4D97-AF65-F5344CB8AC3E}">
        <p14:creationId xmlns:p14="http://schemas.microsoft.com/office/powerpoint/2010/main" val="28761841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smtClean="0"/>
              <a:t>Action Plan </a:t>
            </a:r>
            <a:endParaRPr lang="en-GB" dirty="0"/>
          </a:p>
        </p:txBody>
      </p:sp>
      <p:sp>
        <p:nvSpPr>
          <p:cNvPr id="6" name="Text Placeholder 5"/>
          <p:cNvSpPr>
            <a:spLocks noGrp="1"/>
          </p:cNvSpPr>
          <p:nvPr>
            <p:ph type="body" sz="quarter" idx="14"/>
          </p:nvPr>
        </p:nvSpPr>
        <p:spPr/>
        <p:txBody>
          <a:bodyPr>
            <a:normAutofit/>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sz="2800" dirty="0" smtClean="0"/>
              <a:t>. </a:t>
            </a:r>
            <a:endParaRPr lang="en-GB" sz="2800" dirty="0"/>
          </a:p>
          <a:p>
            <a:endParaRPr lang="en-GB" sz="2800" dirty="0"/>
          </a:p>
        </p:txBody>
      </p:sp>
      <p:pic>
        <p:nvPicPr>
          <p:cNvPr id="8" name="Picture 7"/>
          <p:cNvPicPr>
            <a:picLocks noChangeAspect="1"/>
          </p:cNvPicPr>
          <p:nvPr/>
        </p:nvPicPr>
        <p:blipFill>
          <a:blip r:embed="rId2"/>
          <a:stretch>
            <a:fillRect/>
          </a:stretch>
        </p:blipFill>
        <p:spPr>
          <a:xfrm>
            <a:off x="8730342" y="4076700"/>
            <a:ext cx="2291443" cy="1948366"/>
          </a:xfrm>
          <a:prstGeom prst="rect">
            <a:avLst/>
          </a:prstGeom>
        </p:spPr>
      </p:pic>
    </p:spTree>
    <p:extLst>
      <p:ext uri="{BB962C8B-B14F-4D97-AF65-F5344CB8AC3E}">
        <p14:creationId xmlns:p14="http://schemas.microsoft.com/office/powerpoint/2010/main" val="27979531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p:txBody>
          <a:bodyPr rtlCol="0"/>
          <a:lstStyle/>
          <a:p>
            <a:pPr rtl="0"/>
            <a:r>
              <a:rPr lang="en-GB" dirty="0" smtClean="0"/>
              <a:t>Academic Reflective Writing</a:t>
            </a:r>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1"/>
          </p:nvPr>
        </p:nvSpPr>
        <p:spPr>
          <a:xfrm>
            <a:off x="1698078" y="2504995"/>
            <a:ext cx="4693727" cy="3846139"/>
          </a:xfrm>
          <a:solidFill>
            <a:schemeClr val="accent4">
              <a:lumMod val="20000"/>
              <a:lumOff val="80000"/>
            </a:schemeClr>
          </a:solidFill>
        </p:spPr>
        <p:txBody>
          <a:bodyPr rtlCol="0">
            <a:normAutofit lnSpcReduction="10000"/>
          </a:bodyPr>
          <a:lstStyle/>
          <a:p>
            <a:pPr marL="0" indent="0">
              <a:buNone/>
            </a:pPr>
            <a:r>
              <a:rPr lang="en-GB" sz="2000" dirty="0">
                <a:latin typeface="Sagona ExtraLight" panose="02020303050505020204"/>
                <a:cs typeface="Arial" panose="020B0604020202020204" pitchFamily="34" charset="0"/>
              </a:rPr>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latin typeface="Sagona ExtraLight" panose="02020303050505020204"/>
                <a:cs typeface="Arial" panose="020B0604020202020204" pitchFamily="34" charset="0"/>
              </a:rPr>
              <a:t>Consider why you are doing this and what this means to you personally and to your practice, develop the art of reflecting whilst still being able to communicate your concepts in an academic format … don’t be overly </a:t>
            </a:r>
            <a:r>
              <a:rPr lang="en-GB" sz="2000" dirty="0" smtClean="0">
                <a:latin typeface="Sagona ExtraLight" panose="02020303050505020204"/>
                <a:cs typeface="Arial" panose="020B0604020202020204" pitchFamily="34" charset="0"/>
              </a:rPr>
              <a:t>subjective.</a:t>
            </a:r>
            <a:endParaRPr lang="en-GB" sz="2000" dirty="0">
              <a:latin typeface="Sagona ExtraLight" panose="02020303050505020204"/>
              <a:cs typeface="Arial" panose="020B0604020202020204" pitchFamily="34" charset="0"/>
            </a:endParaRPr>
          </a:p>
          <a:p>
            <a:pPr rtl="0"/>
            <a:endParaRPr lang="en-GB" dirty="0">
              <a:latin typeface="Sagona ExtraLight" panose="02020303050505020204"/>
            </a:endParaRP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2"/>
          </p:nvPr>
        </p:nvSpPr>
        <p:spPr>
          <a:xfrm>
            <a:off x="6997206" y="2419195"/>
            <a:ext cx="4693727" cy="3846139"/>
          </a:xfrm>
          <a:solidFill>
            <a:schemeClr val="accent4">
              <a:lumMod val="20000"/>
              <a:lumOff val="80000"/>
            </a:schemeClr>
          </a:solidFill>
        </p:spPr>
        <p:txBody>
          <a:bodyPr rtlCol="0">
            <a:normAutofit/>
          </a:bodyPr>
          <a:lstStyle/>
          <a:p>
            <a:r>
              <a:rPr lang="en-GB" sz="2000" dirty="0">
                <a:latin typeface="Sagona ExtraLight" panose="02020303050505020204"/>
                <a:ea typeface="Calibri" panose="020F0502020204030204" pitchFamily="34" charset="0"/>
                <a:cs typeface="Arial" panose="020B0604020202020204" pitchFamily="34" charset="0"/>
              </a:rPr>
              <a:t>U</a:t>
            </a:r>
            <a:r>
              <a:rPr lang="en-GB" sz="2000" dirty="0">
                <a:latin typeface="Sagona ExtraLight" panose="02020303050505020204"/>
                <a:cs typeface="Arial" panose="020B0604020202020204" pitchFamily="34" charset="0"/>
              </a:rPr>
              <a:t>se evidence and/or examples to illustrate you reflections, use citations and reference your work, don’t ditch the need to support and evidence.</a:t>
            </a:r>
          </a:p>
          <a:p>
            <a:r>
              <a:rPr lang="en-GB" sz="2000" dirty="0">
                <a:latin typeface="Sagona ExtraLight" panose="02020303050505020204"/>
                <a:ea typeface="Calibri" panose="020F0502020204030204" pitchFamily="34" charset="0"/>
                <a:cs typeface="Arial" panose="020B0604020202020204" pitchFamily="34" charset="0"/>
              </a:rPr>
              <a:t>Reflection is an ongoing process, always beginning and never ending, evidence this in your writing … what would you do if you were doing this again</a:t>
            </a:r>
            <a:r>
              <a:rPr lang="en-GB" sz="2000" b="1" dirty="0">
                <a:ea typeface="Calibri" panose="020F0502020204030204" pitchFamily="34" charset="0"/>
                <a:cs typeface="Arial" panose="020B0604020202020204" pitchFamily="34" charset="0"/>
              </a:rPr>
              <a:t>?</a:t>
            </a:r>
          </a:p>
          <a:p>
            <a:pPr rtl="0"/>
            <a:endParaRPr lang="en-GB" sz="2000"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p:txBody>
          <a:bodyPr rtlCol="0"/>
          <a:lstStyle/>
          <a:p>
            <a:pPr lvl="0" rtl="0"/>
            <a:r>
              <a:rPr lang="en-GB" dirty="0" smtClean="0"/>
              <a:t>Academic Conventions </a:t>
            </a:r>
            <a:endParaRPr lang="en-GB" dirty="0"/>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p:txBody>
          <a:bodyPr rtlCol="0">
            <a:normAutofit fontScale="92500" lnSpcReduction="20000"/>
          </a:bodyPr>
          <a:lstStyle/>
          <a:p>
            <a:pPr lvl="0" rtl="0"/>
            <a:endParaRPr lang="en-GB" dirty="0" smtClean="0"/>
          </a:p>
          <a:p>
            <a:pPr lvl="0" rtl="0"/>
            <a:r>
              <a:rPr lang="en-GB" dirty="0" smtClean="0"/>
              <a:t>Evidence and/or Examples </a:t>
            </a:r>
            <a:endParaRPr lang="en-GB" dirty="0"/>
          </a:p>
        </p:txBody>
      </p:sp>
    </p:spTree>
    <p:extLst>
      <p:ext uri="{BB962C8B-B14F-4D97-AF65-F5344CB8AC3E}">
        <p14:creationId xmlns:p14="http://schemas.microsoft.com/office/powerpoint/2010/main" val="38432845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Reflective Writing </a:t>
            </a:r>
            <a:endParaRPr lang="en-GB" dirty="0"/>
          </a:p>
        </p:txBody>
      </p:sp>
      <p:sp>
        <p:nvSpPr>
          <p:cNvPr id="3" name="Content Placeholder 2"/>
          <p:cNvSpPr>
            <a:spLocks noGrp="1"/>
          </p:cNvSpPr>
          <p:nvPr>
            <p:ph sz="half" idx="1"/>
          </p:nvPr>
        </p:nvSpPr>
        <p:spPr>
          <a:solidFill>
            <a:schemeClr val="accent4">
              <a:lumMod val="20000"/>
              <a:lumOff val="80000"/>
            </a:schemeClr>
          </a:solidFill>
          <a:ln>
            <a:solidFill>
              <a:schemeClr val="accent1"/>
            </a:solidFill>
          </a:ln>
        </p:spPr>
        <p:txBody>
          <a:bodyPr>
            <a:normAutofit fontScale="92500" lnSpcReduction="20000"/>
          </a:bodyPr>
          <a:lstStyle/>
          <a:p>
            <a:pPr marL="0" indent="0">
              <a:buNone/>
            </a:pPr>
            <a:r>
              <a:rPr lang="en-GB" sz="2000" dirty="0">
                <a:latin typeface="Sagona ExtraLight" panose="02020303050505020204"/>
                <a:ea typeface="Calibri" panose="020F0502020204030204" pitchFamily="34" charset="0"/>
                <a:cs typeface="Times New Roman" panose="02020603050405020304" pitchFamily="18" charset="0"/>
              </a:rPr>
              <a:t>Keep to a structure, understand the difference between free writing and academic reflection.  Writing an academic piece needs careful structure, with high levels of grammatical application, spelling and punctuation – don’t mix this up with journaling.  </a:t>
            </a:r>
            <a:endParaRPr lang="en-GB" sz="2000" dirty="0" smtClean="0">
              <a:latin typeface="Sagona ExtraLight" panose="02020303050505020204"/>
              <a:ea typeface="Calibri" panose="020F0502020204030204" pitchFamily="34" charset="0"/>
              <a:cs typeface="Times New Roman" panose="02020603050405020304" pitchFamily="18" charset="0"/>
            </a:endParaRPr>
          </a:p>
          <a:p>
            <a:pPr marL="0" indent="0">
              <a:buNone/>
            </a:pPr>
            <a:r>
              <a:rPr lang="en-GB" sz="2000" dirty="0" smtClean="0">
                <a:latin typeface="Sagona ExtraLight" panose="02020303050505020204"/>
                <a:ea typeface="Calibri" panose="020F0502020204030204" pitchFamily="34" charset="0"/>
              </a:rPr>
              <a:t>Try </a:t>
            </a:r>
            <a:r>
              <a:rPr lang="en-GB" sz="2000" dirty="0">
                <a:latin typeface="Sagona ExtraLight" panose="02020303050505020204"/>
                <a:ea typeface="Calibri" panose="020F0502020204030204" pitchFamily="34" charset="0"/>
              </a:rPr>
              <a:t>to be specific rather than </a:t>
            </a:r>
            <a:r>
              <a:rPr lang="en-GB" sz="2000" dirty="0" smtClean="0">
                <a:latin typeface="Sagona ExtraLight" panose="02020303050505020204"/>
                <a:ea typeface="Calibri" panose="020F0502020204030204" pitchFamily="34" charset="0"/>
              </a:rPr>
              <a:t>vague - narrow </a:t>
            </a:r>
            <a:r>
              <a:rPr lang="en-GB" sz="2000" dirty="0">
                <a:latin typeface="Sagona ExtraLight" panose="02020303050505020204"/>
                <a:ea typeface="Calibri" panose="020F0502020204030204" pitchFamily="34" charset="0"/>
              </a:rPr>
              <a:t>and deep, rather than broad and superficial. </a:t>
            </a:r>
            <a:r>
              <a:rPr lang="en-GB" sz="2000" dirty="0">
                <a:latin typeface="Sagona ExtraLight" panose="02020303050505020204"/>
              </a:rPr>
              <a:t>Consider events from the perspective of another individual, as well as your own perspective. </a:t>
            </a:r>
            <a:endParaRPr lang="en-GB" sz="2000" dirty="0" smtClean="0">
              <a:latin typeface="Sagona ExtraLight" panose="02020303050505020204"/>
            </a:endParaRPr>
          </a:p>
          <a:p>
            <a:pPr marL="0" indent="0">
              <a:buNone/>
            </a:pPr>
            <a:r>
              <a:rPr lang="en-GB" sz="2000" dirty="0" smtClean="0">
                <a:latin typeface="Sagona ExtraLight" panose="02020303050505020204"/>
              </a:rPr>
              <a:t>Recall </a:t>
            </a:r>
            <a:r>
              <a:rPr lang="en-GB" sz="2000" dirty="0">
                <a:latin typeface="Sagona ExtraLight" panose="02020303050505020204"/>
              </a:rPr>
              <a:t>how you were feeling at the time of the event - how did this influence your behaviour at the time or your subsequent interpretation of the event? Don’t over generalise.</a:t>
            </a:r>
          </a:p>
          <a:p>
            <a:endParaRPr lang="en-GB" dirty="0"/>
          </a:p>
        </p:txBody>
      </p:sp>
      <p:sp>
        <p:nvSpPr>
          <p:cNvPr id="4" name="Content Placeholder 3"/>
          <p:cNvSpPr>
            <a:spLocks noGrp="1"/>
          </p:cNvSpPr>
          <p:nvPr>
            <p:ph sz="half" idx="2"/>
          </p:nvPr>
        </p:nvSpPr>
        <p:spPr>
          <a:solidFill>
            <a:schemeClr val="accent4">
              <a:lumMod val="20000"/>
              <a:lumOff val="80000"/>
            </a:schemeClr>
          </a:solidFill>
          <a:ln>
            <a:solidFill>
              <a:schemeClr val="accent1"/>
            </a:solidFill>
          </a:ln>
        </p:spPr>
        <p:txBody>
          <a:bodyPr/>
          <a:lstStyle/>
          <a:p>
            <a:pPr marL="0" indent="0">
              <a:buNone/>
            </a:pPr>
            <a:endParaRPr lang="en-GB" dirty="0" smtClean="0">
              <a:latin typeface="Sagona ExtraLight" panose="02020303050505020204"/>
              <a:ea typeface="Calibri" panose="020F0502020204030204" pitchFamily="34" charset="0"/>
            </a:endParaRPr>
          </a:p>
          <a:p>
            <a:pPr marL="0" indent="0">
              <a:buNone/>
            </a:pPr>
            <a:r>
              <a:rPr lang="en-GB" sz="2000" dirty="0" smtClean="0">
                <a:latin typeface="Sagona ExtraLight" panose="02020303050505020204"/>
                <a:ea typeface="Calibri" panose="020F0502020204030204" pitchFamily="34" charset="0"/>
              </a:rPr>
              <a:t>Use </a:t>
            </a:r>
            <a:r>
              <a:rPr lang="en-GB" sz="2000" dirty="0">
                <a:latin typeface="Sagona ExtraLight" panose="02020303050505020204"/>
                <a:ea typeface="Calibri" panose="020F0502020204030204" pitchFamily="34" charset="0"/>
              </a:rPr>
              <a:t>these skills to enhance you both personally and professionally – work to i</a:t>
            </a:r>
            <a:r>
              <a:rPr lang="en-GB" sz="2000" dirty="0">
                <a:latin typeface="Sagona ExtraLight" panose="02020303050505020204"/>
              </a:rPr>
              <a:t>mprove your ability to express your ideas and meaningfully explore a range of perspectives. </a:t>
            </a:r>
            <a:r>
              <a:rPr lang="en-GB" sz="2000" dirty="0" smtClean="0">
                <a:latin typeface="Sagona ExtraLight" panose="02020303050505020204"/>
              </a:rPr>
              <a:t>Do not write </a:t>
            </a:r>
            <a:r>
              <a:rPr lang="en-GB" sz="2000" dirty="0">
                <a:latin typeface="Sagona ExtraLight" panose="02020303050505020204"/>
              </a:rPr>
              <a:t>as though your work on reflection is done – this will be ongoing throughout your professional life.</a:t>
            </a:r>
            <a:endParaRPr lang="en-GB" sz="2000" dirty="0">
              <a:latin typeface="Sagona ExtraLight" panose="02020303050505020204"/>
              <a:ea typeface="Calibri" panose="020F0502020204030204" pitchFamily="34" charset="0"/>
            </a:endParaRPr>
          </a:p>
          <a:p>
            <a:endParaRPr lang="en-GB" sz="2000" dirty="0"/>
          </a:p>
        </p:txBody>
      </p:sp>
      <p:sp>
        <p:nvSpPr>
          <p:cNvPr id="5" name="Text Placeholder 4"/>
          <p:cNvSpPr>
            <a:spLocks noGrp="1"/>
          </p:cNvSpPr>
          <p:nvPr>
            <p:ph type="body" idx="13"/>
          </p:nvPr>
        </p:nvSpPr>
        <p:spPr/>
        <p:txBody>
          <a:bodyPr/>
          <a:lstStyle/>
          <a:p>
            <a:r>
              <a:rPr lang="en-GB" dirty="0" smtClean="0"/>
              <a:t>Keep to a Structure</a:t>
            </a:r>
            <a:endParaRPr lang="en-GB" dirty="0"/>
          </a:p>
        </p:txBody>
      </p:sp>
      <p:sp>
        <p:nvSpPr>
          <p:cNvPr id="6" name="Text Placeholder 5"/>
          <p:cNvSpPr>
            <a:spLocks noGrp="1"/>
          </p:cNvSpPr>
          <p:nvPr>
            <p:ph type="body" sz="quarter" idx="3"/>
          </p:nvPr>
        </p:nvSpPr>
        <p:spPr/>
        <p:txBody>
          <a:bodyPr>
            <a:normAutofit lnSpcReduction="10000"/>
          </a:bodyPr>
          <a:lstStyle/>
          <a:p>
            <a:r>
              <a:rPr lang="en-GB" dirty="0" smtClean="0"/>
              <a:t>Transferable and Professional Skills </a:t>
            </a:r>
            <a:endParaRPr lang="en-GB" dirty="0"/>
          </a:p>
        </p:txBody>
      </p:sp>
    </p:spTree>
    <p:extLst>
      <p:ext uri="{BB962C8B-B14F-4D97-AF65-F5344CB8AC3E}">
        <p14:creationId xmlns:p14="http://schemas.microsoft.com/office/powerpoint/2010/main" val="4545707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sp>
      <p:sp>
        <p:nvSpPr>
          <p:cNvPr id="9" name="Title 8"/>
          <p:cNvSpPr>
            <a:spLocks noGrp="1"/>
          </p:cNvSpPr>
          <p:nvPr>
            <p:ph type="ctrTitle"/>
          </p:nvPr>
        </p:nvSpPr>
        <p:spPr/>
        <p:txBody>
          <a:bodyPr/>
          <a:lstStyle/>
          <a:p>
            <a:r>
              <a:rPr lang="en-GB" dirty="0" smtClean="0"/>
              <a:t>Finally…. </a:t>
            </a:r>
            <a:endParaRPr lang="en-GB" dirty="0"/>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r>
              <a:rPr lang="en-GB" sz="2000" dirty="0" smtClean="0">
                <a:latin typeface="Sagona ExtraLight" panose="02020303050505020204"/>
              </a:rPr>
              <a:t>….</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170" name="Picture 2" descr="Image result for free images of reflective experiences"/>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066" b="12066"/>
          <a:stretch>
            <a:fillRect/>
          </a:stretch>
        </p:blipFill>
        <p:spPr bwMode="auto">
          <a:xfrm>
            <a:off x="800100" y="0"/>
            <a:ext cx="113918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4678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smtClean="0"/>
              <a:t>References</a:t>
            </a:r>
            <a:endParaRPr lang="en-GB" dirty="0"/>
          </a:p>
        </p:txBody>
      </p:sp>
      <p:sp>
        <p:nvSpPr>
          <p:cNvPr id="4" name="Text Placeholder 3"/>
          <p:cNvSpPr>
            <a:spLocks noGrp="1"/>
          </p:cNvSpPr>
          <p:nvPr>
            <p:ph type="body" sz="quarter" idx="14"/>
          </p:nvPr>
        </p:nvSpPr>
        <p:spPr>
          <a:xfrm>
            <a:off x="1442356" y="1507066"/>
            <a:ext cx="5214257" cy="4849283"/>
          </a:xfrm>
          <a:solidFill>
            <a:schemeClr val="accent4">
              <a:lumMod val="20000"/>
              <a:lumOff val="80000"/>
            </a:schemeClr>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a:t>
            </a:r>
            <a:r>
              <a:rPr lang="en-GB" dirty="0" smtClean="0">
                <a:latin typeface="Sagona ExtraLight" panose="02020303050505020204"/>
              </a:rPr>
              <a:t>Eds </a:t>
            </a:r>
            <a:r>
              <a:rPr lang="en-GB" dirty="0">
                <a:latin typeface="Sagona ExtraLight" panose="02020303050505020204"/>
              </a:rPr>
              <a:t>(1985) </a:t>
            </a:r>
            <a:r>
              <a:rPr lang="en-GB" i="1" dirty="0">
                <a:latin typeface="Sagona ExtraLight" panose="02020303050505020204"/>
              </a:rPr>
              <a:t>Reflection: Turning Experience into Learning</a:t>
            </a:r>
            <a:r>
              <a:rPr lang="en-GB" dirty="0">
                <a:latin typeface="Sagona ExtraLight" panose="02020303050505020204"/>
              </a:rPr>
              <a:t>. London Kogan Page </a:t>
            </a:r>
            <a:endParaRPr lang="en-GB" dirty="0" smtClean="0">
              <a:latin typeface="Sagona ExtraLight" panose="02020303050505020204"/>
            </a:endParaRPr>
          </a:p>
          <a:p>
            <a:r>
              <a:rPr lang="en-GB" dirty="0" smtClean="0">
                <a:latin typeface="Sagona ExtraLight" panose="02020303050505020204"/>
              </a:rPr>
              <a:t>CIPD (</a:t>
            </a:r>
            <a:r>
              <a:rPr lang="en-GB" dirty="0" err="1" smtClean="0">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a:t>
            </a:r>
            <a:r>
              <a:rPr lang="en-GB" dirty="0" smtClean="0">
                <a:latin typeface="Sagona ExtraLight" panose="02020303050505020204"/>
              </a:rPr>
              <a:t>2010) </a:t>
            </a:r>
            <a:r>
              <a:rPr lang="en-GB" i="1" dirty="0" smtClean="0">
                <a:latin typeface="Sagona ExtraLight" panose="02020303050505020204"/>
              </a:rPr>
              <a:t>Reflection</a:t>
            </a:r>
            <a:r>
              <a:rPr lang="en-GB" i="1" dirty="0">
                <a:latin typeface="Sagona ExtraLight" panose="02020303050505020204"/>
              </a:rPr>
              <a:t>: Principles and practices for healthcare </a:t>
            </a:r>
            <a:r>
              <a:rPr lang="en-GB" i="1" dirty="0" smtClean="0">
                <a:latin typeface="Sagona ExtraLight" panose="02020303050505020204"/>
              </a:rPr>
              <a:t>professional</a:t>
            </a:r>
            <a:r>
              <a:rPr lang="en-GB" dirty="0" smtClean="0">
                <a:latin typeface="Sagona ExtraLight" panose="02020303050505020204"/>
              </a:rPr>
              <a:t> 2</a:t>
            </a:r>
            <a:r>
              <a:rPr lang="en-GB" baseline="30000" dirty="0" smtClean="0">
                <a:latin typeface="Sagona ExtraLight" panose="02020303050505020204"/>
              </a:rPr>
              <a:t>nd</a:t>
            </a:r>
            <a:r>
              <a:rPr lang="en-GB" dirty="0" smtClean="0">
                <a:latin typeface="Sagona ExtraLight" panose="02020303050505020204"/>
              </a:rPr>
              <a:t>.  </a:t>
            </a:r>
            <a:r>
              <a:rPr lang="en-GB" dirty="0">
                <a:latin typeface="Sagona ExtraLight" panose="02020303050505020204"/>
              </a:rPr>
              <a:t>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endParaRPr lang="en-GB" dirty="0" smtClean="0">
              <a:latin typeface="Sagona ExtraLight" panose="02020303050505020204"/>
            </a:endParaRPr>
          </a:p>
          <a:p>
            <a:r>
              <a:rPr lang="en-GB" altLang="en-US" dirty="0">
                <a:latin typeface="Sagona ExtraLight" panose="02020303050505020204"/>
              </a:rPr>
              <a:t>Thompson, S., &amp; Thompson, N</a:t>
            </a:r>
            <a:r>
              <a:rPr lang="en-GB" altLang="en-US" dirty="0" smtClean="0">
                <a:latin typeface="Sagona ExtraLight" panose="02020303050505020204"/>
              </a:rPr>
              <a:t>.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2103</Words>
  <Application>Microsoft Office PowerPoint</Application>
  <PresentationFormat>Widescreen</PresentationFormat>
  <Paragraphs>158</Paragraphs>
  <Slides>29</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Arial</vt:lpstr>
      <vt:lpstr>Calibri</vt:lpstr>
      <vt:lpstr>Calibri Light</vt:lpstr>
      <vt:lpstr>Century Gothic</vt:lpstr>
      <vt:lpstr>Courier New</vt:lpstr>
      <vt:lpstr>Roboto</vt:lpstr>
      <vt:lpstr>Sagona ExtraLight</vt:lpstr>
      <vt:lpstr>Speak Pro</vt:lpstr>
      <vt:lpstr>Times New Roman</vt:lpstr>
      <vt:lpstr>Wingdings 3</vt:lpstr>
      <vt:lpstr>Office Theme</vt:lpstr>
      <vt:lpstr>Reflective Practice  &amp;</vt:lpstr>
      <vt:lpstr>Aims</vt:lpstr>
      <vt:lpstr>Reflective practice</vt:lpstr>
      <vt:lpstr>“A deliberate and Active Process” </vt:lpstr>
      <vt:lpstr>Reflection</vt:lpstr>
      <vt:lpstr>illuminative sense</vt:lpstr>
      <vt:lpstr>Reflective Practice</vt:lpstr>
      <vt:lpstr>Reflexivity</vt:lpstr>
      <vt:lpstr>Reflexive  Strategies </vt:lpstr>
      <vt:lpstr>Strategies for further Enquiry </vt:lpstr>
      <vt:lpstr>Reflexive  Strategies  </vt:lpstr>
      <vt:lpstr>Reflection</vt:lpstr>
      <vt:lpstr>Reflection – Ghaye and Lillyman (2010) </vt:lpstr>
      <vt:lpstr>Johari’s Window Model</vt:lpstr>
      <vt:lpstr>Kolb's Experiential Learning Cycle </vt:lpstr>
      <vt:lpstr>Reflective Framework- (Schőn, 1987) </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PowerPoint Presentation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2021-02-28T16:12:29Z</dcterms:modified>
</cp:coreProperties>
</file>