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565"/>
    <p:restoredTop sz="94696"/>
  </p:normalViewPr>
  <p:slideViewPr>
    <p:cSldViewPr snapToGrid="0">
      <p:cViewPr varScale="1">
        <p:scale>
          <a:sx n="71" d="100"/>
          <a:sy n="71" d="100"/>
        </p:scale>
        <p:origin x="176" y="6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2D2DD-517D-1451-A810-07408F7C03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205C70-AA9D-5E32-47A3-BADD1A7256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8255BF-06AB-439F-8271-D3DABB6293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A177F-97B5-A74D-929B-06E9E47823BE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6B7C0-9CA9-E969-6741-CBE34A777D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4A6B90-B5AF-3596-ED23-C4A12D6F7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A8B76-9738-8C4D-967A-936050E10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2201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1E4E38-8A6D-9662-8BD8-92C4EED206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5DE43-C8B8-C918-8438-E386E3C251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623BC1-4E53-EC3C-0969-C36099EA4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A177F-97B5-A74D-929B-06E9E47823BE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23A591-EE70-EE72-AA9C-4101ED98B6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2CC34B-D9B6-A2B5-579C-45D23DE7E2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A8B76-9738-8C4D-967A-936050E10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8672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DD853-9170-014F-99EE-DC64215E7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F21369-A051-73D2-20C4-E693A24DC4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FC80F3-8B68-1560-A429-38C3F03AD7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A177F-97B5-A74D-929B-06E9E47823BE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FFC8CE-1AB2-7B29-920A-092DF6233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5DDD9F-9582-0752-CE99-087CAFA331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A8B76-9738-8C4D-967A-936050E10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60219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2B158-38FC-B9C8-90B2-E4E260798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0963B-A0CC-22EA-EB89-DF1683EC7B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E43CE1-D45E-05AA-4A7A-182CDF56C1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53BEFA-5F14-E2A6-B6F7-A8C23B999D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A177F-97B5-A74D-929B-06E9E47823BE}" type="datetimeFigureOut">
              <a:rPr lang="en-US" smtClean="0"/>
              <a:t>3/22/26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30A795-51C4-2EF5-7F47-A46418ABB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E2C0AA-471F-13CB-691A-B62F02C3A2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A8B76-9738-8C4D-967A-936050E10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420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48CB7-7617-9DF4-B2D9-57854A279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CBB52C-9321-C695-B9DD-58BBADBAD1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BB0DED-8294-D011-65A9-CAEB28ECAF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1A2AB1-449F-3400-4CCF-CFD7F6FC5B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E8F714-F8EF-445E-DE28-FDF559616E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3FB29FB-92E0-F50C-6E5E-964C925A9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A177F-97B5-A74D-929B-06E9E47823BE}" type="datetimeFigureOut">
              <a:rPr lang="en-US" smtClean="0"/>
              <a:t>3/22/26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5EC8B8-7F83-00F6-7CA4-152CA6CC31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58BB13-53EB-CE3B-508C-DF0A2CC82D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A8B76-9738-8C4D-967A-936050E10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21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FD790-9224-EA70-B9C7-E2281667F7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2681F3-FD13-23D8-6D52-6677AD168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A177F-97B5-A74D-929B-06E9E47823BE}" type="datetimeFigureOut">
              <a:rPr lang="en-US" smtClean="0"/>
              <a:t>3/22/26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AC9777-2195-6FDF-66D4-87DB017FE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6A5156-77BF-266A-6BE0-F3E20A87C7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A8B76-9738-8C4D-967A-936050E10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9566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EBA8CA7-DD9C-B316-224F-CCF06D5B7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A177F-97B5-A74D-929B-06E9E47823BE}" type="datetimeFigureOut">
              <a:rPr lang="en-US" smtClean="0"/>
              <a:t>3/22/26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C7097F-2413-EF4B-6580-B8AC361B2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A8B27C-BCC9-8F8F-B4BB-78293B7AC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A8B76-9738-8C4D-967A-936050E10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5704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4888F-0360-45BC-16B8-E92F7F5B5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FA23D-DE68-9CF4-D79D-376C02C96D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CF8A29-7F77-1F08-28FF-66B6959E15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5C8889-7108-3363-48D4-C98DFD3061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A177F-97B5-A74D-929B-06E9E47823BE}" type="datetimeFigureOut">
              <a:rPr lang="en-US" smtClean="0"/>
              <a:t>3/22/26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C842DD-298E-CF75-43D6-B3DDB9464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5068AF-34A3-8EF5-C21F-2F12DE8A57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A8B76-9738-8C4D-967A-936050E10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3539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820FE-BC17-86BA-C442-4E2362751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D833DA-6B44-E411-0DD3-B784821FEA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972513-35DA-0643-37A6-2E35267184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0179AF-D0BA-82EA-1D1A-EA9A556C11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A177F-97B5-A74D-929B-06E9E47823BE}" type="datetimeFigureOut">
              <a:rPr lang="en-US" smtClean="0"/>
              <a:t>3/22/26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AC772A-05D9-942F-014E-7C983C024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70F28C-A006-DD96-F68F-2418E7F76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A8B76-9738-8C4D-967A-936050E10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51279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7D285-958B-6806-388B-A0573F499A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1BB60E-B023-5BC2-AA11-C5FB2F2388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0DADED-0A65-6E15-74CC-D35CD9BDF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A177F-97B5-A74D-929B-06E9E47823BE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8DFAFA-5DC4-CA53-A1C4-E287F8F85A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F36C6C-F526-98B6-9EA5-B23832988C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A8B76-9738-8C4D-967A-936050E10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6788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4C6D42-7A93-0B74-B19E-981BD91C582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110596-E63A-952D-1C91-9435D17F47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5FA39B-AF46-C45F-BBBE-2C3BF3A2D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A177F-97B5-A74D-929B-06E9E47823BE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A8D2DC-CBB1-4B6E-D09B-F990A69F1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C6A15-8937-7CDD-2247-74392EE32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A8B76-9738-8C4D-967A-936050E10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2269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8C30896-E9A6-78AF-4EA8-BD8DD93CC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832B37-C0D7-1418-F20A-281819B767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845B0-2225-A176-0F25-C9515774EC7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9A177F-97B5-A74D-929B-06E9E47823BE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B0DC0E-00C6-F215-729E-2C8B3F3212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1FBEBD-D00C-7262-DC83-FB0E8897DD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EAA8B76-9738-8C4D-967A-936050E10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790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Two telephones communicating">
            <a:extLst>
              <a:ext uri="{FF2B5EF4-FFF2-40B4-BE49-F238E27FC236}">
                <a16:creationId xmlns:a16="http://schemas.microsoft.com/office/drawing/2014/main" id="{92087110-6267-CA22-8B8B-A733BCF40E4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r="-1" b="24980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035FC85-9C2E-6882-169C-12372C20B8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6600" dirty="0">
                <a:solidFill>
                  <a:schemeClr val="bg1"/>
                </a:solidFill>
              </a:rPr>
              <a:t>Communication in Health and Social Care</a:t>
            </a:r>
            <a:br>
              <a:rPr lang="en-US" sz="6600" dirty="0">
                <a:solidFill>
                  <a:schemeClr val="bg1"/>
                </a:solidFill>
              </a:rPr>
            </a:br>
            <a:r>
              <a:rPr lang="en-US" sz="6600" dirty="0">
                <a:solidFill>
                  <a:schemeClr val="bg1"/>
                </a:solidFill>
              </a:rPr>
              <a:t>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B9A499-94EE-9DF8-D321-6935F0C900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423486"/>
            <a:ext cx="9144000" cy="2173820"/>
          </a:xfrm>
        </p:spPr>
        <p:txBody>
          <a:bodyPr vert="horz" lIns="91440" tIns="45720" rIns="91440" bIns="45720" rtlCol="0">
            <a:normAutofit/>
          </a:bodyPr>
          <a:lstStyle/>
          <a:p>
            <a:pPr marL="685800" lvl="2"/>
            <a:r>
              <a:rPr lang="en-US" sz="1600" dirty="0">
                <a:solidFill>
                  <a:schemeClr val="bg1"/>
                </a:solidFill>
              </a:rPr>
              <a:t>• Student Name: Tania Begum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Student ID:2441716</a:t>
            </a:r>
            <a:br>
              <a:rPr lang="en-US" sz="1600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• Course / Module : Professional development within health and social care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University : University of </a:t>
            </a:r>
            <a:r>
              <a:rPr lang="en-US" sz="1600" dirty="0" err="1">
                <a:solidFill>
                  <a:schemeClr val="bg1"/>
                </a:solidFill>
              </a:rPr>
              <a:t>wales</a:t>
            </a:r>
            <a:r>
              <a:rPr lang="en-US" sz="1600" dirty="0">
                <a:solidFill>
                  <a:schemeClr val="bg1"/>
                </a:solidFill>
              </a:rPr>
              <a:t> trinity saint David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Module code : LCHS4009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Lecturer  Name : Umma Suleiman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100" dirty="0">
              <a:solidFill>
                <a:schemeClr val="bg1"/>
              </a:solidFill>
            </a:endParaRPr>
          </a:p>
        </p:txBody>
      </p:sp>
      <p:sp>
        <p:nvSpPr>
          <p:cNvPr id="45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2065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6CF2A2B-0745-440C-9224-C5C6A0A42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5BE6D6B-84C9-4D2B-97EB-773B7369E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 descr="Patient and counsellor">
            <a:extLst>
              <a:ext uri="{FF2B5EF4-FFF2-40B4-BE49-F238E27FC236}">
                <a16:creationId xmlns:a16="http://schemas.microsoft.com/office/drawing/2014/main" id="{2888E886-37DE-832E-A3AC-D106B7E1D1E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b="15730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D89095-6B84-E12E-6BA2-5EA21CAF9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US" sz="3400" dirty="0">
                <a:solidFill>
                  <a:schemeClr val="accent2">
                    <a:lumMod val="75000"/>
                  </a:schemeClr>
                </a:solidFill>
              </a:rPr>
              <a:t>Definition of Communication</a:t>
            </a:r>
            <a:br>
              <a:rPr lang="en-US" sz="3400" dirty="0">
                <a:solidFill>
                  <a:srgbClr val="FFFFFF"/>
                </a:solidFill>
              </a:rPr>
            </a:br>
            <a:r>
              <a:rPr lang="en-US" sz="2400" b="1" dirty="0">
                <a:solidFill>
                  <a:srgbClr val="FFFFFF"/>
                </a:solidFill>
              </a:rPr>
              <a:t>Communication</a:t>
            </a:r>
            <a:r>
              <a:rPr lang="en-US" sz="2400" dirty="0">
                <a:solidFill>
                  <a:srgbClr val="FFFFFF"/>
                </a:solidFill>
              </a:rPr>
              <a:t> is the process of sharing information, thoughts and feelings between individuals.</a:t>
            </a:r>
            <a:br>
              <a:rPr lang="en-US" sz="2400" dirty="0">
                <a:solidFill>
                  <a:srgbClr val="FFFFFF"/>
                </a:solidFill>
              </a:rPr>
            </a:br>
            <a:endParaRPr lang="en-US" sz="24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EB193-D533-4CBE-F9F0-2AB62D123C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8181" y="2957665"/>
            <a:ext cx="9792471" cy="317142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000" dirty="0">
              <a:solidFill>
                <a:srgbClr val="FFFFFF"/>
              </a:solidFill>
            </a:endParaRPr>
          </a:p>
          <a:p>
            <a:r>
              <a:rPr lang="en-US" sz="2000" dirty="0">
                <a:solidFill>
                  <a:srgbClr val="FFFFFF"/>
                </a:solidFill>
              </a:rPr>
              <a:t>Forms of communication include:</a:t>
            </a:r>
          </a:p>
          <a:p>
            <a:r>
              <a:rPr lang="en-US" sz="2000" dirty="0">
                <a:solidFill>
                  <a:srgbClr val="FFFFFF"/>
                </a:solidFill>
              </a:rPr>
              <a:t>Verbal communication (spoken language)</a:t>
            </a:r>
          </a:p>
          <a:p>
            <a:r>
              <a:rPr lang="en-US" sz="2000" dirty="0">
                <a:solidFill>
                  <a:srgbClr val="FFFFFF"/>
                </a:solidFill>
              </a:rPr>
              <a:t>Non-verbal communication (body language, eye contact)</a:t>
            </a:r>
          </a:p>
          <a:p>
            <a:r>
              <a:rPr lang="en-US" sz="2000" dirty="0">
                <a:solidFill>
                  <a:srgbClr val="FFFFFF"/>
                </a:solidFill>
              </a:rPr>
              <a:t>Written communication (patient records, reports)</a:t>
            </a:r>
          </a:p>
          <a:p>
            <a:r>
              <a:rPr lang="en-US" sz="2000" dirty="0">
                <a:solidFill>
                  <a:srgbClr val="FFFFFF"/>
                </a:solidFill>
              </a:rPr>
              <a:t>Active listening and speaking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</a:rPr>
              <a:t>Effective communication ensures information is understood clearly by both patients and healthcare professionals.</a:t>
            </a:r>
          </a:p>
        </p:txBody>
      </p:sp>
    </p:spTree>
    <p:extLst>
      <p:ext uri="{BB962C8B-B14F-4D97-AF65-F5344CB8AC3E}">
        <p14:creationId xmlns:p14="http://schemas.microsoft.com/office/powerpoint/2010/main" val="20461674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ealthcare colleagues meeting">
            <a:extLst>
              <a:ext uri="{FF2B5EF4-FFF2-40B4-BE49-F238E27FC236}">
                <a16:creationId xmlns:a16="http://schemas.microsoft.com/office/drawing/2014/main" id="{EBE66145-3D7B-8C15-6F8E-882FDD28A83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b="2597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5F26218-4875-2EB5-35AE-66F45C154C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5862"/>
            <a:ext cx="6052955" cy="4726276"/>
          </a:xfrm>
        </p:spPr>
        <p:txBody>
          <a:bodyPr>
            <a:normAutofit/>
          </a:bodyPr>
          <a:lstStyle/>
          <a:p>
            <a:pPr algn="r"/>
            <a:r>
              <a:rPr lang="en-US" sz="6800">
                <a:ln w="22225">
                  <a:solidFill>
                    <a:srgbClr val="FFFFFF"/>
                  </a:solidFill>
                </a:ln>
                <a:noFill/>
              </a:rPr>
              <a:t>Importance of Communication in Healthcare</a:t>
            </a:r>
            <a:br>
              <a:rPr lang="en-US" sz="6800">
                <a:ln w="22225">
                  <a:solidFill>
                    <a:srgbClr val="FFFFFF"/>
                  </a:solidFill>
                </a:ln>
                <a:noFill/>
              </a:rPr>
            </a:br>
            <a:endParaRPr lang="en-US" sz="6800">
              <a:ln w="22225">
                <a:solidFill>
                  <a:srgbClr val="FFFFFF"/>
                </a:solidFill>
              </a:ln>
              <a:noFill/>
            </a:endParaRP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6A8629B-8289-498B-939B-1CA0C1061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2899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Content Placeholder 2">
            <a:extLst>
              <a:ext uri="{FF2B5EF4-FFF2-40B4-BE49-F238E27FC236}">
                <a16:creationId xmlns:a16="http://schemas.microsoft.com/office/drawing/2014/main" id="{030507F7-BD89-E825-C680-830AB4FC68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641" y="1065862"/>
            <a:ext cx="3860002" cy="47262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US" sz="1600">
              <a:solidFill>
                <a:srgbClr val="FFFFFF"/>
              </a:solidFill>
            </a:endParaRPr>
          </a:p>
          <a:p>
            <a:r>
              <a:rPr lang="en-US" sz="1600">
                <a:solidFill>
                  <a:srgbClr val="FFFFFF"/>
                </a:solidFill>
              </a:rPr>
              <a:t>Communication is essential because it:</a:t>
            </a:r>
          </a:p>
          <a:p>
            <a:r>
              <a:rPr lang="en-US" sz="1600">
                <a:solidFill>
                  <a:srgbClr val="FFFFFF"/>
                </a:solidFill>
              </a:rPr>
              <a:t>Builds trust between patients and professionals</a:t>
            </a:r>
          </a:p>
          <a:p>
            <a:r>
              <a:rPr lang="en-US" sz="1600">
                <a:solidFill>
                  <a:srgbClr val="FFFFFF"/>
                </a:solidFill>
              </a:rPr>
              <a:t>Helps identify patient needs and concerns</a:t>
            </a:r>
          </a:p>
          <a:p>
            <a:r>
              <a:rPr lang="en-US" sz="1600">
                <a:solidFill>
                  <a:srgbClr val="FFFFFF"/>
                </a:solidFill>
              </a:rPr>
              <a:t>Supports teamwork among healthcare staff</a:t>
            </a:r>
          </a:p>
          <a:p>
            <a:r>
              <a:rPr lang="en-US" sz="1600">
                <a:solidFill>
                  <a:srgbClr val="FFFFFF"/>
                </a:solidFill>
              </a:rPr>
              <a:t>Reduces the risk of medical errors</a:t>
            </a:r>
          </a:p>
          <a:p>
            <a:r>
              <a:rPr lang="en-US" sz="1600">
                <a:solidFill>
                  <a:srgbClr val="FFFFFF"/>
                </a:solidFill>
              </a:rPr>
              <a:t>Improves patient safety and quality of care</a:t>
            </a:r>
          </a:p>
          <a:p>
            <a:endParaRPr lang="en-US" sz="16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sz="1600">
                <a:solidFill>
                  <a:srgbClr val="FFFFFF"/>
                </a:solidFill>
              </a:rPr>
              <a:t>The World Health Organization states that effective communication is a key component of safe healthcare systems.</a:t>
            </a:r>
          </a:p>
        </p:txBody>
      </p:sp>
    </p:spTree>
    <p:extLst>
      <p:ext uri="{BB962C8B-B14F-4D97-AF65-F5344CB8AC3E}">
        <p14:creationId xmlns:p14="http://schemas.microsoft.com/office/powerpoint/2010/main" val="9609742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6CF2A2B-0745-440C-9224-C5C6A0A42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5BE6D6B-84C9-4D2B-97EB-773B7369E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Counsellor and patient">
            <a:extLst>
              <a:ext uri="{FF2B5EF4-FFF2-40B4-BE49-F238E27FC236}">
                <a16:creationId xmlns:a16="http://schemas.microsoft.com/office/drawing/2014/main" id="{F40B023D-BE65-2EA7-7B65-2FDC4F533E9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b="15730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AB37FD8-F3C9-DB79-C742-9FA726673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Communication and Person-Centered Care</a:t>
            </a:r>
            <a:br>
              <a:rPr lang="en-US" dirty="0">
                <a:solidFill>
                  <a:srgbClr val="FFFFFF"/>
                </a:solidFill>
              </a:rPr>
            </a:b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D6867-9046-7921-27B5-462F73C1F9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8181" y="2957665"/>
            <a:ext cx="9792471" cy="317142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sz="14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sz="1800" dirty="0">
                <a:solidFill>
                  <a:srgbClr val="FFFFFF"/>
                </a:solidFill>
              </a:rPr>
              <a:t>Person-</a:t>
            </a:r>
            <a:r>
              <a:rPr lang="en-US" sz="1800" dirty="0" err="1">
                <a:solidFill>
                  <a:srgbClr val="FFFFFF"/>
                </a:solidFill>
              </a:rPr>
              <a:t>centred</a:t>
            </a:r>
            <a:r>
              <a:rPr lang="en-US" sz="1800" dirty="0">
                <a:solidFill>
                  <a:srgbClr val="FFFFFF"/>
                </a:solidFill>
              </a:rPr>
              <a:t> care means placing the patient at the center of healthcare decisions.</a:t>
            </a:r>
          </a:p>
          <a:p>
            <a:r>
              <a:rPr lang="en-US" sz="1800" dirty="0">
                <a:solidFill>
                  <a:srgbClr val="FFFFFF"/>
                </a:solidFill>
              </a:rPr>
              <a:t>Communication supports person-centered care by:</a:t>
            </a:r>
          </a:p>
          <a:p>
            <a:r>
              <a:rPr lang="en-US" sz="1800" dirty="0">
                <a:solidFill>
                  <a:srgbClr val="FFFFFF"/>
                </a:solidFill>
              </a:rPr>
              <a:t>Respecting patient dignity and preferences</a:t>
            </a:r>
          </a:p>
          <a:p>
            <a:r>
              <a:rPr lang="en-US" sz="1800" dirty="0">
                <a:solidFill>
                  <a:srgbClr val="FFFFFF"/>
                </a:solidFill>
              </a:rPr>
              <a:t>Encouraging patients to express their concerns</a:t>
            </a:r>
          </a:p>
          <a:p>
            <a:r>
              <a:rPr lang="en-US" sz="1800" dirty="0">
                <a:solidFill>
                  <a:srgbClr val="FFFFFF"/>
                </a:solidFill>
              </a:rPr>
              <a:t>Helping patients understand treatment options</a:t>
            </a:r>
          </a:p>
          <a:p>
            <a:r>
              <a:rPr lang="en-US" sz="1800" dirty="0">
                <a:solidFill>
                  <a:srgbClr val="FFFFFF"/>
                </a:solidFill>
              </a:rPr>
              <a:t>Promoting shared decision-making</a:t>
            </a:r>
          </a:p>
          <a:p>
            <a:endParaRPr lang="en-US" sz="18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sz="1800" dirty="0">
                <a:solidFill>
                  <a:srgbClr val="FFFFFF"/>
                </a:solidFill>
              </a:rPr>
              <a:t>According to the Nursing and Midwifery Council, clear communication is a professional responsibility for healthcare practitioners.</a:t>
            </a:r>
          </a:p>
        </p:txBody>
      </p:sp>
    </p:spTree>
    <p:extLst>
      <p:ext uri="{BB962C8B-B14F-4D97-AF65-F5344CB8AC3E}">
        <p14:creationId xmlns:p14="http://schemas.microsoft.com/office/powerpoint/2010/main" val="34947696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onsulting with senior patient at home">
            <a:extLst>
              <a:ext uri="{FF2B5EF4-FFF2-40B4-BE49-F238E27FC236}">
                <a16:creationId xmlns:a16="http://schemas.microsoft.com/office/drawing/2014/main" id="{35CF30F4-8A79-056D-6237-D434DF144F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681" r="32132" b="-2"/>
          <a:stretch>
            <a:fillRect/>
          </a:stretch>
        </p:blipFill>
        <p:spPr>
          <a:xfrm>
            <a:off x="3306519" y="1587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7BFF8B1-AE49-F919-9C2C-E34E8F324E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2" y="485775"/>
            <a:ext cx="2825506" cy="5719762"/>
          </a:xfrm>
        </p:spPr>
        <p:txBody>
          <a:bodyPr>
            <a:normAutofit/>
          </a:bodyPr>
          <a:lstStyle/>
          <a:p>
            <a:r>
              <a:rPr lang="en-US" sz="3600"/>
              <a:t>Practical Example in a Health Setting</a:t>
            </a:r>
            <a:br>
              <a:rPr lang="en-US" sz="3600"/>
            </a:b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29B664-8AE3-DBA6-19B5-619F0F0DD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6925" y="179294"/>
            <a:ext cx="3292475" cy="60262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500" dirty="0"/>
              <a:t>Example: Nurse and elderly patient in hospital</a:t>
            </a:r>
          </a:p>
          <a:p>
            <a:r>
              <a:rPr lang="en-US" sz="1500" dirty="0"/>
              <a:t>Situation:</a:t>
            </a:r>
          </a:p>
          <a:p>
            <a:r>
              <a:rPr lang="en-US" sz="1500" dirty="0"/>
              <a:t>An elderly patient feels confused about their medication.</a:t>
            </a:r>
          </a:p>
          <a:p>
            <a:pPr marL="0" indent="0">
              <a:buNone/>
            </a:pPr>
            <a:r>
              <a:rPr lang="en-US" sz="2000" dirty="0"/>
              <a:t>The nurse:</a:t>
            </a:r>
          </a:p>
          <a:p>
            <a:r>
              <a:rPr lang="en-US" sz="1500" dirty="0"/>
              <a:t>Explains the medication clearly</a:t>
            </a:r>
          </a:p>
          <a:p>
            <a:r>
              <a:rPr lang="en-US" sz="1500" dirty="0"/>
              <a:t>Uses simple language</a:t>
            </a:r>
          </a:p>
          <a:p>
            <a:r>
              <a:rPr lang="en-US" sz="1500" dirty="0"/>
              <a:t>Listens to patient concerns</a:t>
            </a:r>
          </a:p>
          <a:p>
            <a:r>
              <a:rPr lang="en-US" sz="1500" dirty="0"/>
              <a:t>Provides reassurance</a:t>
            </a:r>
          </a:p>
          <a:p>
            <a:pPr marL="0" indent="0">
              <a:buNone/>
            </a:pPr>
            <a:r>
              <a:rPr lang="en-US" sz="2000" dirty="0"/>
              <a:t>Outcome:</a:t>
            </a:r>
          </a:p>
          <a:p>
            <a:r>
              <a:rPr lang="en-US" sz="1500" dirty="0"/>
              <a:t>The patient understands their treatment</a:t>
            </a:r>
          </a:p>
          <a:p>
            <a:r>
              <a:rPr lang="en-US" sz="1500" dirty="0"/>
              <a:t>Anxiety is reduced</a:t>
            </a:r>
          </a:p>
          <a:p>
            <a:r>
              <a:rPr lang="en-US" sz="1500" dirty="0"/>
              <a:t>Care is delivered safely</a:t>
            </a:r>
          </a:p>
          <a:p>
            <a:pPr marL="0" indent="0">
              <a:buNone/>
            </a:pPr>
            <a:r>
              <a:rPr lang="en-US" sz="1500" dirty="0"/>
              <a:t>The NHS highlights that effective communication improves patient experiences and health outcomes.</a:t>
            </a:r>
          </a:p>
        </p:txBody>
      </p:sp>
    </p:spTree>
    <p:extLst>
      <p:ext uri="{BB962C8B-B14F-4D97-AF65-F5344CB8AC3E}">
        <p14:creationId xmlns:p14="http://schemas.microsoft.com/office/powerpoint/2010/main" val="36692508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A9F7B4E-B03D-4F64-BE33-00D074458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asping hands">
            <a:extLst>
              <a:ext uri="{FF2B5EF4-FFF2-40B4-BE49-F238E27FC236}">
                <a16:creationId xmlns:a16="http://schemas.microsoft.com/office/drawing/2014/main" id="{8341E681-06C3-960A-84DB-41E4A1BD1C7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5523" b="208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77C725-E179-000A-35CB-8EACBDD7E9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4200">
                <a:solidFill>
                  <a:schemeClr val="bg1"/>
                </a:solidFill>
              </a:rPr>
              <a:t>Conclusion</a:t>
            </a:r>
            <a:br>
              <a:rPr lang="en-US" sz="4200">
                <a:solidFill>
                  <a:schemeClr val="bg1"/>
                </a:solidFill>
              </a:rPr>
            </a:br>
            <a:endParaRPr lang="en-US" sz="4200">
              <a:solidFill>
                <a:schemeClr val="bg1"/>
              </a:solidFill>
            </a:endParaRP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7E2BE7F7-CA89-4002-ACCE-A478AEA24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4399" y="1681544"/>
            <a:ext cx="9692640" cy="18288"/>
          </a:xfrm>
          <a:custGeom>
            <a:avLst/>
            <a:gdLst>
              <a:gd name="connsiteX0" fmla="*/ 0 w 9692640"/>
              <a:gd name="connsiteY0" fmla="*/ 0 h 18288"/>
              <a:gd name="connsiteX1" fmla="*/ 401552 w 9692640"/>
              <a:gd name="connsiteY1" fmla="*/ 0 h 18288"/>
              <a:gd name="connsiteX2" fmla="*/ 996957 w 9692640"/>
              <a:gd name="connsiteY2" fmla="*/ 0 h 18288"/>
              <a:gd name="connsiteX3" fmla="*/ 1398509 w 9692640"/>
              <a:gd name="connsiteY3" fmla="*/ 0 h 18288"/>
              <a:gd name="connsiteX4" fmla="*/ 2090841 w 9692640"/>
              <a:gd name="connsiteY4" fmla="*/ 0 h 18288"/>
              <a:gd name="connsiteX5" fmla="*/ 2686246 w 9692640"/>
              <a:gd name="connsiteY5" fmla="*/ 0 h 18288"/>
              <a:gd name="connsiteX6" fmla="*/ 3475504 w 9692640"/>
              <a:gd name="connsiteY6" fmla="*/ 0 h 18288"/>
              <a:gd name="connsiteX7" fmla="*/ 4361688 w 9692640"/>
              <a:gd name="connsiteY7" fmla="*/ 0 h 18288"/>
              <a:gd name="connsiteX8" fmla="*/ 5054019 w 9692640"/>
              <a:gd name="connsiteY8" fmla="*/ 0 h 18288"/>
              <a:gd name="connsiteX9" fmla="*/ 5940204 w 9692640"/>
              <a:gd name="connsiteY9" fmla="*/ 0 h 18288"/>
              <a:gd name="connsiteX10" fmla="*/ 6632535 w 9692640"/>
              <a:gd name="connsiteY10" fmla="*/ 0 h 18288"/>
              <a:gd name="connsiteX11" fmla="*/ 7034087 w 9692640"/>
              <a:gd name="connsiteY11" fmla="*/ 0 h 18288"/>
              <a:gd name="connsiteX12" fmla="*/ 7532566 w 9692640"/>
              <a:gd name="connsiteY12" fmla="*/ 0 h 18288"/>
              <a:gd name="connsiteX13" fmla="*/ 8418750 w 9692640"/>
              <a:gd name="connsiteY13" fmla="*/ 0 h 18288"/>
              <a:gd name="connsiteX14" fmla="*/ 9692640 w 9692640"/>
              <a:gd name="connsiteY14" fmla="*/ 0 h 18288"/>
              <a:gd name="connsiteX15" fmla="*/ 9692640 w 9692640"/>
              <a:gd name="connsiteY15" fmla="*/ 18288 h 18288"/>
              <a:gd name="connsiteX16" fmla="*/ 9000309 w 9692640"/>
              <a:gd name="connsiteY16" fmla="*/ 18288 h 18288"/>
              <a:gd name="connsiteX17" fmla="*/ 8307977 w 9692640"/>
              <a:gd name="connsiteY17" fmla="*/ 18288 h 18288"/>
              <a:gd name="connsiteX18" fmla="*/ 7712572 w 9692640"/>
              <a:gd name="connsiteY18" fmla="*/ 18288 h 18288"/>
              <a:gd name="connsiteX19" fmla="*/ 7214093 w 9692640"/>
              <a:gd name="connsiteY19" fmla="*/ 18288 h 18288"/>
              <a:gd name="connsiteX20" fmla="*/ 6327909 w 9692640"/>
              <a:gd name="connsiteY20" fmla="*/ 18288 h 18288"/>
              <a:gd name="connsiteX21" fmla="*/ 5635578 w 9692640"/>
              <a:gd name="connsiteY21" fmla="*/ 18288 h 18288"/>
              <a:gd name="connsiteX22" fmla="*/ 4846320 w 9692640"/>
              <a:gd name="connsiteY22" fmla="*/ 18288 h 18288"/>
              <a:gd name="connsiteX23" fmla="*/ 4444768 w 9692640"/>
              <a:gd name="connsiteY23" fmla="*/ 18288 h 18288"/>
              <a:gd name="connsiteX24" fmla="*/ 3946289 w 9692640"/>
              <a:gd name="connsiteY24" fmla="*/ 18288 h 18288"/>
              <a:gd name="connsiteX25" fmla="*/ 3253958 w 9692640"/>
              <a:gd name="connsiteY25" fmla="*/ 18288 h 18288"/>
              <a:gd name="connsiteX26" fmla="*/ 2464700 w 9692640"/>
              <a:gd name="connsiteY26" fmla="*/ 18288 h 18288"/>
              <a:gd name="connsiteX27" fmla="*/ 2063148 w 9692640"/>
              <a:gd name="connsiteY27" fmla="*/ 18288 h 18288"/>
              <a:gd name="connsiteX28" fmla="*/ 1661595 w 9692640"/>
              <a:gd name="connsiteY28" fmla="*/ 18288 h 18288"/>
              <a:gd name="connsiteX29" fmla="*/ 969264 w 9692640"/>
              <a:gd name="connsiteY29" fmla="*/ 18288 h 18288"/>
              <a:gd name="connsiteX30" fmla="*/ 0 w 9692640"/>
              <a:gd name="connsiteY30" fmla="*/ 18288 h 18288"/>
              <a:gd name="connsiteX31" fmla="*/ 0 w 9692640"/>
              <a:gd name="connsiteY3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9692640" h="18288" fill="none" extrusionOk="0">
                <a:moveTo>
                  <a:pt x="0" y="0"/>
                </a:moveTo>
                <a:cubicBezTo>
                  <a:pt x="142992" y="4732"/>
                  <a:pt x="265909" y="-3365"/>
                  <a:pt x="401552" y="0"/>
                </a:cubicBezTo>
                <a:cubicBezTo>
                  <a:pt x="537195" y="3365"/>
                  <a:pt x="738153" y="6482"/>
                  <a:pt x="996957" y="0"/>
                </a:cubicBezTo>
                <a:cubicBezTo>
                  <a:pt x="1255762" y="-6482"/>
                  <a:pt x="1280511" y="12509"/>
                  <a:pt x="1398509" y="0"/>
                </a:cubicBezTo>
                <a:cubicBezTo>
                  <a:pt x="1516507" y="-12509"/>
                  <a:pt x="1782573" y="-31523"/>
                  <a:pt x="2090841" y="0"/>
                </a:cubicBezTo>
                <a:cubicBezTo>
                  <a:pt x="2399109" y="31523"/>
                  <a:pt x="2488380" y="26286"/>
                  <a:pt x="2686246" y="0"/>
                </a:cubicBezTo>
                <a:cubicBezTo>
                  <a:pt x="2884112" y="-26286"/>
                  <a:pt x="3186024" y="-14734"/>
                  <a:pt x="3475504" y="0"/>
                </a:cubicBezTo>
                <a:cubicBezTo>
                  <a:pt x="3764984" y="14734"/>
                  <a:pt x="4053017" y="43292"/>
                  <a:pt x="4361688" y="0"/>
                </a:cubicBezTo>
                <a:cubicBezTo>
                  <a:pt x="4670359" y="-43292"/>
                  <a:pt x="4736164" y="-729"/>
                  <a:pt x="5054019" y="0"/>
                </a:cubicBezTo>
                <a:cubicBezTo>
                  <a:pt x="5371874" y="729"/>
                  <a:pt x="5543528" y="-22963"/>
                  <a:pt x="5940204" y="0"/>
                </a:cubicBezTo>
                <a:cubicBezTo>
                  <a:pt x="6336881" y="22963"/>
                  <a:pt x="6423838" y="6469"/>
                  <a:pt x="6632535" y="0"/>
                </a:cubicBezTo>
                <a:cubicBezTo>
                  <a:pt x="6841232" y="-6469"/>
                  <a:pt x="6852819" y="17036"/>
                  <a:pt x="7034087" y="0"/>
                </a:cubicBezTo>
                <a:cubicBezTo>
                  <a:pt x="7215355" y="-17036"/>
                  <a:pt x="7313136" y="11151"/>
                  <a:pt x="7532566" y="0"/>
                </a:cubicBezTo>
                <a:cubicBezTo>
                  <a:pt x="7751996" y="-11151"/>
                  <a:pt x="8015001" y="25614"/>
                  <a:pt x="8418750" y="0"/>
                </a:cubicBezTo>
                <a:cubicBezTo>
                  <a:pt x="8822499" y="-25614"/>
                  <a:pt x="9163239" y="48603"/>
                  <a:pt x="9692640" y="0"/>
                </a:cubicBezTo>
                <a:cubicBezTo>
                  <a:pt x="9691955" y="4437"/>
                  <a:pt x="9693170" y="10717"/>
                  <a:pt x="9692640" y="18288"/>
                </a:cubicBezTo>
                <a:cubicBezTo>
                  <a:pt x="9545125" y="42172"/>
                  <a:pt x="9164259" y="6706"/>
                  <a:pt x="9000309" y="18288"/>
                </a:cubicBezTo>
                <a:cubicBezTo>
                  <a:pt x="8836359" y="29870"/>
                  <a:pt x="8521035" y="-14108"/>
                  <a:pt x="8307977" y="18288"/>
                </a:cubicBezTo>
                <a:cubicBezTo>
                  <a:pt x="8094919" y="50684"/>
                  <a:pt x="7881757" y="11235"/>
                  <a:pt x="7712572" y="18288"/>
                </a:cubicBezTo>
                <a:cubicBezTo>
                  <a:pt x="7543387" y="25341"/>
                  <a:pt x="7358861" y="20625"/>
                  <a:pt x="7214093" y="18288"/>
                </a:cubicBezTo>
                <a:cubicBezTo>
                  <a:pt x="7069325" y="15951"/>
                  <a:pt x="6523705" y="52160"/>
                  <a:pt x="6327909" y="18288"/>
                </a:cubicBezTo>
                <a:cubicBezTo>
                  <a:pt x="6132113" y="-15584"/>
                  <a:pt x="5923847" y="21204"/>
                  <a:pt x="5635578" y="18288"/>
                </a:cubicBezTo>
                <a:cubicBezTo>
                  <a:pt x="5347309" y="15372"/>
                  <a:pt x="5114749" y="50642"/>
                  <a:pt x="4846320" y="18288"/>
                </a:cubicBezTo>
                <a:cubicBezTo>
                  <a:pt x="4577891" y="-14066"/>
                  <a:pt x="4576701" y="1487"/>
                  <a:pt x="4444768" y="18288"/>
                </a:cubicBezTo>
                <a:cubicBezTo>
                  <a:pt x="4312835" y="35089"/>
                  <a:pt x="4112575" y="15158"/>
                  <a:pt x="3946289" y="18288"/>
                </a:cubicBezTo>
                <a:cubicBezTo>
                  <a:pt x="3780003" y="21418"/>
                  <a:pt x="3396009" y="18797"/>
                  <a:pt x="3253958" y="18288"/>
                </a:cubicBezTo>
                <a:cubicBezTo>
                  <a:pt x="3111907" y="17779"/>
                  <a:pt x="2760272" y="57223"/>
                  <a:pt x="2464700" y="18288"/>
                </a:cubicBezTo>
                <a:cubicBezTo>
                  <a:pt x="2169128" y="-20647"/>
                  <a:pt x="2232262" y="7960"/>
                  <a:pt x="2063148" y="18288"/>
                </a:cubicBezTo>
                <a:cubicBezTo>
                  <a:pt x="1894034" y="28616"/>
                  <a:pt x="1799338" y="3019"/>
                  <a:pt x="1661595" y="18288"/>
                </a:cubicBezTo>
                <a:cubicBezTo>
                  <a:pt x="1523852" y="33557"/>
                  <a:pt x="1113928" y="-4352"/>
                  <a:pt x="969264" y="18288"/>
                </a:cubicBezTo>
                <a:cubicBezTo>
                  <a:pt x="824600" y="40928"/>
                  <a:pt x="356149" y="-3128"/>
                  <a:pt x="0" y="18288"/>
                </a:cubicBezTo>
                <a:cubicBezTo>
                  <a:pt x="-540" y="12521"/>
                  <a:pt x="894" y="7749"/>
                  <a:pt x="0" y="0"/>
                </a:cubicBezTo>
                <a:close/>
              </a:path>
              <a:path w="9692640" h="18288" stroke="0" extrusionOk="0">
                <a:moveTo>
                  <a:pt x="0" y="0"/>
                </a:moveTo>
                <a:cubicBezTo>
                  <a:pt x="162642" y="3864"/>
                  <a:pt x="346119" y="-18364"/>
                  <a:pt x="498479" y="0"/>
                </a:cubicBezTo>
                <a:cubicBezTo>
                  <a:pt x="650839" y="18364"/>
                  <a:pt x="712065" y="-9389"/>
                  <a:pt x="900031" y="0"/>
                </a:cubicBezTo>
                <a:cubicBezTo>
                  <a:pt x="1087997" y="9389"/>
                  <a:pt x="1177291" y="3685"/>
                  <a:pt x="1398509" y="0"/>
                </a:cubicBezTo>
                <a:cubicBezTo>
                  <a:pt x="1619727" y="-3685"/>
                  <a:pt x="1874008" y="-8897"/>
                  <a:pt x="2090841" y="0"/>
                </a:cubicBezTo>
                <a:cubicBezTo>
                  <a:pt x="2307674" y="8897"/>
                  <a:pt x="2573432" y="-313"/>
                  <a:pt x="2880099" y="0"/>
                </a:cubicBezTo>
                <a:cubicBezTo>
                  <a:pt x="3186766" y="313"/>
                  <a:pt x="3422577" y="10664"/>
                  <a:pt x="3766283" y="0"/>
                </a:cubicBezTo>
                <a:cubicBezTo>
                  <a:pt x="4109989" y="-10664"/>
                  <a:pt x="4342683" y="-32873"/>
                  <a:pt x="4652467" y="0"/>
                </a:cubicBezTo>
                <a:cubicBezTo>
                  <a:pt x="4962251" y="32873"/>
                  <a:pt x="5122120" y="29155"/>
                  <a:pt x="5247872" y="0"/>
                </a:cubicBezTo>
                <a:cubicBezTo>
                  <a:pt x="5373625" y="-29155"/>
                  <a:pt x="5749491" y="1706"/>
                  <a:pt x="6037130" y="0"/>
                </a:cubicBezTo>
                <a:cubicBezTo>
                  <a:pt x="6324769" y="-1706"/>
                  <a:pt x="6531407" y="1172"/>
                  <a:pt x="6729461" y="0"/>
                </a:cubicBezTo>
                <a:cubicBezTo>
                  <a:pt x="6927515" y="-1172"/>
                  <a:pt x="7096794" y="-1520"/>
                  <a:pt x="7324867" y="0"/>
                </a:cubicBezTo>
                <a:cubicBezTo>
                  <a:pt x="7552940" y="1520"/>
                  <a:pt x="7878827" y="-17110"/>
                  <a:pt x="8114124" y="0"/>
                </a:cubicBezTo>
                <a:cubicBezTo>
                  <a:pt x="8349421" y="17110"/>
                  <a:pt x="8334208" y="15114"/>
                  <a:pt x="8515677" y="0"/>
                </a:cubicBezTo>
                <a:cubicBezTo>
                  <a:pt x="8697146" y="-15114"/>
                  <a:pt x="9236164" y="22466"/>
                  <a:pt x="9692640" y="0"/>
                </a:cubicBezTo>
                <a:cubicBezTo>
                  <a:pt x="9692735" y="8251"/>
                  <a:pt x="9692514" y="12333"/>
                  <a:pt x="9692640" y="18288"/>
                </a:cubicBezTo>
                <a:cubicBezTo>
                  <a:pt x="9410102" y="47398"/>
                  <a:pt x="9172773" y="7109"/>
                  <a:pt x="9000309" y="18288"/>
                </a:cubicBezTo>
                <a:cubicBezTo>
                  <a:pt x="8827845" y="29467"/>
                  <a:pt x="8713608" y="28372"/>
                  <a:pt x="8501830" y="18288"/>
                </a:cubicBezTo>
                <a:cubicBezTo>
                  <a:pt x="8290052" y="8204"/>
                  <a:pt x="7893416" y="3561"/>
                  <a:pt x="7712572" y="18288"/>
                </a:cubicBezTo>
                <a:cubicBezTo>
                  <a:pt x="7531728" y="33015"/>
                  <a:pt x="7480716" y="17052"/>
                  <a:pt x="7311020" y="18288"/>
                </a:cubicBezTo>
                <a:cubicBezTo>
                  <a:pt x="7141324" y="19524"/>
                  <a:pt x="6962706" y="15975"/>
                  <a:pt x="6618688" y="18288"/>
                </a:cubicBezTo>
                <a:cubicBezTo>
                  <a:pt x="6274670" y="20601"/>
                  <a:pt x="6230664" y="-1692"/>
                  <a:pt x="6120210" y="18288"/>
                </a:cubicBezTo>
                <a:cubicBezTo>
                  <a:pt x="6009756" y="38268"/>
                  <a:pt x="5442516" y="28115"/>
                  <a:pt x="5234026" y="18288"/>
                </a:cubicBezTo>
                <a:cubicBezTo>
                  <a:pt x="5025536" y="8461"/>
                  <a:pt x="4953693" y="18182"/>
                  <a:pt x="4832473" y="18288"/>
                </a:cubicBezTo>
                <a:cubicBezTo>
                  <a:pt x="4711253" y="18394"/>
                  <a:pt x="4414565" y="-11251"/>
                  <a:pt x="4140142" y="18288"/>
                </a:cubicBezTo>
                <a:cubicBezTo>
                  <a:pt x="3865719" y="47827"/>
                  <a:pt x="3819081" y="16772"/>
                  <a:pt x="3738590" y="18288"/>
                </a:cubicBezTo>
                <a:cubicBezTo>
                  <a:pt x="3658099" y="19804"/>
                  <a:pt x="3427576" y="1385"/>
                  <a:pt x="3240111" y="18288"/>
                </a:cubicBezTo>
                <a:cubicBezTo>
                  <a:pt x="3052646" y="35191"/>
                  <a:pt x="2749652" y="-13914"/>
                  <a:pt x="2450853" y="18288"/>
                </a:cubicBezTo>
                <a:cubicBezTo>
                  <a:pt x="2152054" y="50490"/>
                  <a:pt x="1928331" y="61101"/>
                  <a:pt x="1564669" y="18288"/>
                </a:cubicBezTo>
                <a:cubicBezTo>
                  <a:pt x="1201007" y="-24525"/>
                  <a:pt x="1217828" y="-275"/>
                  <a:pt x="1066190" y="18288"/>
                </a:cubicBezTo>
                <a:cubicBezTo>
                  <a:pt x="914552" y="36851"/>
                  <a:pt x="418290" y="-14785"/>
                  <a:pt x="0" y="18288"/>
                </a:cubicBezTo>
                <a:cubicBezTo>
                  <a:pt x="641" y="14236"/>
                  <a:pt x="889" y="755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69195-1C14-E8B4-8D78-6C1285A968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04446"/>
            <a:ext cx="10515600" cy="417689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>
                <a:solidFill>
                  <a:schemeClr val="bg1"/>
                </a:solidFill>
              </a:rPr>
              <a:t>Communication is a fundamental skill in health and social care practice.</a:t>
            </a:r>
          </a:p>
          <a:p>
            <a:endParaRPr lang="en-US" sz="22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2200">
                <a:solidFill>
                  <a:schemeClr val="bg1"/>
                </a:solidFill>
              </a:rPr>
              <a:t>It contributes to:</a:t>
            </a:r>
          </a:p>
          <a:p>
            <a:r>
              <a:rPr lang="en-US" sz="2200">
                <a:solidFill>
                  <a:schemeClr val="bg1"/>
                </a:solidFill>
              </a:rPr>
              <a:t>Safe and effective care</a:t>
            </a:r>
          </a:p>
          <a:p>
            <a:r>
              <a:rPr lang="en-US" sz="2200">
                <a:solidFill>
                  <a:schemeClr val="bg1"/>
                </a:solidFill>
              </a:rPr>
              <a:t>Positive patient relationships</a:t>
            </a:r>
          </a:p>
          <a:p>
            <a:r>
              <a:rPr lang="en-US" sz="2200">
                <a:solidFill>
                  <a:schemeClr val="bg1"/>
                </a:solidFill>
              </a:rPr>
              <a:t>Better teamwork between professionals</a:t>
            </a:r>
          </a:p>
          <a:p>
            <a:r>
              <a:rPr lang="en-US" sz="2200">
                <a:solidFill>
                  <a:schemeClr val="bg1"/>
                </a:solidFill>
              </a:rPr>
              <a:t>Improved health outcomes</a:t>
            </a:r>
          </a:p>
          <a:p>
            <a:endParaRPr lang="en-US" sz="22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2200">
                <a:solidFill>
                  <a:schemeClr val="bg1"/>
                </a:solidFill>
              </a:rPr>
              <a:t>Developing strong communication skills enables healthcare professionals to deliver high-quality, person-centred care.</a:t>
            </a:r>
          </a:p>
        </p:txBody>
      </p:sp>
    </p:spTree>
    <p:extLst>
      <p:ext uri="{BB962C8B-B14F-4D97-AF65-F5344CB8AC3E}">
        <p14:creationId xmlns:p14="http://schemas.microsoft.com/office/powerpoint/2010/main" val="8200979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9F9865-0ACC-5987-EFAF-9B7CE9CE4F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US"/>
              <a:t>Harvard Style References</a:t>
            </a:r>
            <a:br>
              <a:rPr lang="en-US"/>
            </a:br>
            <a:endParaRPr lang="en-US"/>
          </a:p>
        </p:txBody>
      </p:sp>
      <p:pic>
        <p:nvPicPr>
          <p:cNvPr id="5" name="Picture 4" descr="Masked healthcare professionals">
            <a:extLst>
              <a:ext uri="{FF2B5EF4-FFF2-40B4-BE49-F238E27FC236}">
                <a16:creationId xmlns:a16="http://schemas.microsoft.com/office/drawing/2014/main" id="{CAC98B15-7064-0A28-7A89-0B7B35A99DA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47" r="-2" b="-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FCC73-C532-5C8E-3A26-124179D307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600"/>
              <a:t>World Health Organization (2021) Patient safety and quality of care. Geneva: WHO. Available at: https://www.who.int</a:t>
            </a:r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r>
              <a:rPr lang="en-US" sz="1600"/>
              <a:t>NHS (2022) Communication in healthcare. Available at: https://www.nhs.uk (Accessed: 22 March 2026).</a:t>
            </a:r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r>
              <a:rPr lang="en-US" sz="1600"/>
              <a:t>Nursing and Midwifery Council (2018) The Code: Professional standards of practice and behaviour for nurses, midwives and nursing associates. London: NMC.</a:t>
            </a:r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r>
              <a:rPr lang="en-US" sz="1600"/>
              <a:t>Health and Care Professions Council (2016) Standards of conduct, performance and ethics. London: HCPC.</a:t>
            </a:r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r>
              <a:rPr lang="en-US" sz="1600"/>
              <a:t>Julia Balzer Riley (2015) Communication in Nursing. 8th edn. St. Louis: Elsevier.</a:t>
            </a:r>
          </a:p>
        </p:txBody>
      </p:sp>
    </p:spTree>
    <p:extLst>
      <p:ext uri="{BB962C8B-B14F-4D97-AF65-F5344CB8AC3E}">
        <p14:creationId xmlns:p14="http://schemas.microsoft.com/office/powerpoint/2010/main" val="9459953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471</Words>
  <Application>Microsoft Macintosh PowerPoint</Application>
  <PresentationFormat>Widescreen</PresentationFormat>
  <Paragraphs>68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Calibri</vt:lpstr>
      <vt:lpstr>Office Theme</vt:lpstr>
      <vt:lpstr>Communication in Health and Social Care  </vt:lpstr>
      <vt:lpstr>Definition of Communication Communication is the process of sharing information, thoughts and feelings between individuals. </vt:lpstr>
      <vt:lpstr>Importance of Communication in Healthcare </vt:lpstr>
      <vt:lpstr>Communication and Person-Centered Care </vt:lpstr>
      <vt:lpstr>Practical Example in a Health Setting </vt:lpstr>
      <vt:lpstr>Conclusion </vt:lpstr>
      <vt:lpstr>Harvard Style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Tania Begum (2441716)</dc:creator>
  <cp:lastModifiedBy>Tania Begum (2441716)</cp:lastModifiedBy>
  <cp:revision>1</cp:revision>
  <dcterms:created xsi:type="dcterms:W3CDTF">2026-03-22T17:36:54Z</dcterms:created>
  <dcterms:modified xsi:type="dcterms:W3CDTF">2026-03-22T20:14:37Z</dcterms:modified>
</cp:coreProperties>
</file>