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3996" r:id="rId5"/>
  </p:sldMasterIdLst>
  <p:notesMasterIdLst>
    <p:notesMasterId r:id="rId40"/>
  </p:notesMasterIdLst>
  <p:handoutMasterIdLst>
    <p:handoutMasterId r:id="rId41"/>
  </p:handoutMasterIdLst>
  <p:sldIdLst>
    <p:sldId id="351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5" r:id="rId14"/>
    <p:sldId id="352" r:id="rId15"/>
    <p:sldId id="353" r:id="rId16"/>
    <p:sldId id="354" r:id="rId17"/>
    <p:sldId id="355" r:id="rId18"/>
    <p:sldId id="356" r:id="rId19"/>
    <p:sldId id="334" r:id="rId20"/>
    <p:sldId id="357" r:id="rId21"/>
    <p:sldId id="358" r:id="rId22"/>
    <p:sldId id="359" r:id="rId23"/>
    <p:sldId id="360" r:id="rId24"/>
    <p:sldId id="361" r:id="rId25"/>
    <p:sldId id="362" r:id="rId26"/>
    <p:sldId id="363" r:id="rId27"/>
    <p:sldId id="364" r:id="rId28"/>
    <p:sldId id="367" r:id="rId29"/>
    <p:sldId id="365" r:id="rId30"/>
    <p:sldId id="368" r:id="rId31"/>
    <p:sldId id="369" r:id="rId32"/>
    <p:sldId id="370" r:id="rId33"/>
    <p:sldId id="336" r:id="rId34"/>
    <p:sldId id="337" r:id="rId35"/>
    <p:sldId id="338" r:id="rId36"/>
    <p:sldId id="349" r:id="rId37"/>
    <p:sldId id="339" r:id="rId38"/>
    <p:sldId id="340" r:id="rId3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81"/>
  </p:normalViewPr>
  <p:slideViewPr>
    <p:cSldViewPr snapToGrid="0">
      <p:cViewPr>
        <p:scale>
          <a:sx n="114" d="100"/>
          <a:sy n="114" d="100"/>
        </p:scale>
        <p:origin x="1288" y="208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-1310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EC434771-7396-44F4-8A4A-A11D41963D5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028E6580-233E-4C23-973C-BAE4D150AD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AB80C4CF-5B4A-4315-B7E4-505F7AFD4167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AE341485-713F-4E1F-8FC9-FCC6A28BA89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A878524-B759-4056-99D7-E9988E1936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E3E7A070-958A-4FF8-B29C-274BB2644BF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E6AF91B-E223-45AE-B199-C5DCC8E05B8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E9429085-8C5F-42AC-AA48-CA30E43B5E0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C0BB59A4-D1B9-4A26-815F-1A4CAC867CA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5F5C0B1F-F66E-4DAF-9B9F-55717670B83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FC90886A-64A8-4CEF-AC6A-FEA7F63F88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0BB0F08-0037-40DD-B664-4F31D09E6D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35A0B402-8C1E-434A-8FF6-32DEE97AFCF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E7C19BF9-FA22-4015-BF9F-602B877944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CF293C80-09F1-4EFC-A74C-9ADF6E5AB8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F93133FC-F7A7-417B-AAD7-966BB5957A85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4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6B76A37A-E208-4892-B79B-9266A2384D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9B96763F-0EC0-4434-A99E-F5F5F92016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70B1DDF8-8EA5-4501-8F10-BBA9265D9B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49F0FB6-2B0C-4743-9284-B6E13F6452DB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7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6794855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7938781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72223325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99583539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15748464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8593156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12704372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6353517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76211721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6050093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98655059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3E6FB-03D3-427C-B1CE-8BE688C4A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92514-CC24-4037-840C-2456A5E66A60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2EB12-F813-4014-BD96-715419DE1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0B7F3-157E-4692-BA49-7E9F06A8D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5CB57-C642-40CF-9E77-F665F7C80C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0006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9377348-D662-4246-85DD-C144E8B25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E9F26-15C9-44E8-B961-5C7D556656ED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1DBCE84-B7C2-43E2-AF11-017FA4466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C7FC276-838F-4989-9BD3-601036CC4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17978-ACE5-49DA-ADC3-8E4A030E8F2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6994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6726827-C2D3-4574-9F22-5E8737480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67A01-F048-4EAC-B6F1-8417C14C2F37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95E5456-17C6-4907-B9DA-865740775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26957E6-437B-4F45-B2A6-2E7237B7D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8CC14-7932-448C-92DF-CA08524F78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4578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4952980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8B10D-B489-4D80-98A8-C4B4E70CF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5AD85-5BE1-4971-9D49-700C5E648A22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1E982-67E5-4B27-BEA4-9C36F531D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5313A-9C53-4808-A190-6411637E1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829C2-FBD1-4000-9C7F-3AFB56E779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48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AD2D1-DA71-419C-A971-EBCAE8861B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89161-5C44-4370-B757-A7E2235B1683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7CAC-DFAA-4F22-8644-33CE7CCB4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608B0-1FB1-44C3-9DE4-2271B0F58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19D05-48D7-4A30-B213-26E2839771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5931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321BF5-9D8E-488E-A778-4FE014950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C54E7-B296-44D8-99DF-CA049880F7A7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F3154-F30D-4707-8FAC-69745B052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CB5A1-2668-4D5B-94EE-007DDDA47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BE9F5-83CF-49E9-BF4F-D0F46B3801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75454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4092A-B7A3-455A-83F1-DE88EF27D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18BE7-2B67-4202-96E6-15BBF3EA0A7C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FEBD879-56AB-4330-A16F-10E07FA145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1301D-3307-4A97-A618-96FC568BC93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220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EBBF4C-1120-4F46-841D-ABFA8A929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3529C-3AB1-48E4-969C-3243459A96E2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D021334-FD54-4623-B536-04DA476BB4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C130-29E1-4B27-97D3-12A79F03680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8837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11CD44-5195-4A77-89B3-27B0E0995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D405A-B9FF-4C41-806D-FFB636221C1D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B8DB130-E7B9-46E1-B243-B92E83ED30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EC73B-5A9F-40B4-BDC8-B3FAD868EB1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37332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09A6FC-2CB9-43B3-B793-39435E36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8FD7E-E244-4680-8DA3-336E381BB6C1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4949B19-C5B8-4B3A-8F41-B297C7499A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27B03-C2B5-451A-BBCB-970A958255C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91671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DF86E-F891-47F8-B8D7-A714BCFBA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B01DF-E15B-434B-98FF-D5E983E21725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7024C668-3378-4B2B-BC82-F4DE99927B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E126C-399C-4902-9940-2A20753A0EA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3106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FE6148-FB9F-409F-B99A-919E8FE6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CD1EE-B350-4990-BECD-998041503867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4C44DD9-6765-432D-AD16-9AE25FDFA0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12730-398D-4AD4-9B52-908481DB3F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18612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242AF8-7988-43C2-B0CC-420AA26AC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E7C52-5BB7-4077-B7C9-5AA86349C237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E8A262A-E3F4-49B0-8B12-5B73326E9E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0D9C4-53C7-42D8-BF29-6AE4C7352D7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42945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C2645-E51A-47F3-95FB-7790C8706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84F67-9C49-4783-8D1A-1C1B176ACFA4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05A389D-E90A-4E5A-944E-F9973E3AE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2335-3B6A-4054-AE87-D1E1568889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61721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92540-2109-4508-ADF5-B4A1C5257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11A6B-8506-4FD2-879A-04E172C6A3E6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1B4A50-0B72-49AD-BA49-EB713956F1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03C14-0B1E-4D19-90AE-F92C85209E8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2128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BDC7B0C1-E535-4564-AAEB-EE5393A805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9622943-B117-4BC5-AFD1-7481ACA6DF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63F06CEE-3B9E-4533-8C01-5EED105287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550714E0-2A33-4577-A5A1-9FAC364B2A9A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D0A65EC9-7507-4097-80FD-40F346E42E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0C3CCAC5-AE05-4690-A7DC-2BBE43A2C4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>
            <a:extLst>
              <a:ext uri="{FF2B5EF4-FFF2-40B4-BE49-F238E27FC236}">
                <a16:creationId xmlns:a16="http://schemas.microsoft.com/office/drawing/2014/main" id="{E2212BFF-CEB3-4498-8E62-24FCFA99C3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F2242E4B-D711-4329-95D8-A1EF2E1F5F98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5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2B3682-8C2F-420B-8246-8607579D76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7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2FCC432B-9CAC-4FA3-AE10-19BB4BCDAB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277FF-5EE9-4B9B-9708-93CAFC7FFE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88BCD40-B9E4-4DBE-AA8D-8B338299428B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96216-64FB-46BC-9E8E-894CA4043A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BB199-1057-47C1-94D8-3D722B5AD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0605DC1-2047-4030-83A6-406D5D9CC5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>
            <a:extLst>
              <a:ext uri="{FF2B5EF4-FFF2-40B4-BE49-F238E27FC236}">
                <a16:creationId xmlns:a16="http://schemas.microsoft.com/office/drawing/2014/main" id="{FF873479-A1D3-47A5-8010-457FFBC74B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31" r:id="rId1"/>
    <p:sldLayoutId id="2147484032" r:id="rId2"/>
    <p:sldLayoutId id="2147484033" r:id="rId3"/>
    <p:sldLayoutId id="2147484036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2D7AA-5321-4EDF-A086-6F2AC0D6F2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B15AF93-ED6E-447D-92DA-378E8F2870EA}" type="datetimeFigureOut">
              <a:rPr lang="en-US" altLang="en-US"/>
              <a:pPr>
                <a:defRPr/>
              </a:pPr>
              <a:t>10/19/26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3097C-DA5C-43A1-8D8E-F041959CF6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57E17-CA5F-4A4F-8BD8-FBF6712CF3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C79B679-6886-4044-B717-9FB69F95CE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>
            <a:extLst>
              <a:ext uri="{FF2B5EF4-FFF2-40B4-BE49-F238E27FC236}">
                <a16:creationId xmlns:a16="http://schemas.microsoft.com/office/drawing/2014/main" id="{84E96F5E-D06F-4F81-993C-07177CEE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>
            <a:extLst>
              <a:ext uri="{FF2B5EF4-FFF2-40B4-BE49-F238E27FC236}">
                <a16:creationId xmlns:a16="http://schemas.microsoft.com/office/drawing/2014/main" id="{706DC4D5-8851-488E-89B2-0F3D16D82D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>
            <a:extLst>
              <a:ext uri="{FF2B5EF4-FFF2-40B4-BE49-F238E27FC236}">
                <a16:creationId xmlns:a16="http://schemas.microsoft.com/office/drawing/2014/main" id="{B2A9CBA7-C8DD-406C-B9CC-73A2463E7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>
            <a:extLst>
              <a:ext uri="{FF2B5EF4-FFF2-40B4-BE49-F238E27FC236}">
                <a16:creationId xmlns:a16="http://schemas.microsoft.com/office/drawing/2014/main" id="{880FCFB4-3836-47D1-AA94-C9DEB28948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34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>
            <a:extLst>
              <a:ext uri="{FF2B5EF4-FFF2-40B4-BE49-F238E27FC236}">
                <a16:creationId xmlns:a16="http://schemas.microsoft.com/office/drawing/2014/main" id="{FE793D51-D004-4AAA-AD75-5B9A8F34877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5123" name="Text Placeholder 2">
            <a:extLst>
              <a:ext uri="{FF2B5EF4-FFF2-40B4-BE49-F238E27FC236}">
                <a16:creationId xmlns:a16="http://schemas.microsoft.com/office/drawing/2014/main" id="{62583DB9-14F5-4CA8-A862-02EE3B80B71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8B3CB-5805-44F4-9B4C-A19C59149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70470C1-BDA7-4D30-BE69-98BE792D97F0}" type="datetimeFigureOut">
              <a:rPr lang="en-GB"/>
              <a:pPr>
                <a:defRPr/>
              </a:pPr>
              <a:t>19/10/2026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7E887-4B1A-421D-855F-187188D7DF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3E621D8-A522-460F-AE89-780A0263924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bcove.me/eq5goee9" TargetMode="Externa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60F6619-4964-461D-89B1-DA20805D7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1989138"/>
            <a:ext cx="7772400" cy="1470025"/>
          </a:xfrm>
        </p:spPr>
        <p:txBody>
          <a:bodyPr/>
          <a:lstStyle/>
          <a:p>
            <a:r>
              <a:rPr lang="en-GB" altLang="en-US" dirty="0"/>
              <a:t>Exercise in Cold environments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44A77E-9FFC-4CF7-98B4-F9E33FD42D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Based on Chapter 12 – Kenney, Wilmore and </a:t>
            </a:r>
            <a:r>
              <a:rPr lang="en-GB" dirty="0" err="1"/>
              <a:t>Costill</a:t>
            </a:r>
            <a:r>
              <a:rPr lang="en-GB" dirty="0"/>
              <a:t> (2015) and CH 5 &amp; 6 Cheung (2010)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2">
            <a:extLst>
              <a:ext uri="{FF2B5EF4-FFF2-40B4-BE49-F238E27FC236}">
                <a16:creationId xmlns:a16="http://schemas.microsoft.com/office/drawing/2014/main" id="{E77AA249-25F4-44E3-AA50-351E00595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</a:p>
        </p:txBody>
      </p:sp>
      <p:sp>
        <p:nvSpPr>
          <p:cNvPr id="64515" name="Content Placeholder 13">
            <a:extLst>
              <a:ext uri="{FF2B5EF4-FFF2-40B4-BE49-F238E27FC236}">
                <a16:creationId xmlns:a16="http://schemas.microsoft.com/office/drawing/2014/main" id="{7FC6F8D0-2B30-4114-B361-5A62B1871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92271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stress: any environmental condition causing loss of body heat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Core or skin temperature triggers physiological + behavioral mechanisms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POAH triggers peripheral VC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POAH triggers </a:t>
            </a:r>
            <a:r>
              <a:rPr lang="en-US" altLang="en-US" dirty="0" err="1"/>
              <a:t>nonshivering</a:t>
            </a:r>
            <a:r>
              <a:rPr lang="en-US" altLang="en-US" dirty="0"/>
              <a:t> thermogenesis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POAH triggers skeletal muscle shivering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Cerebral cortex triggers behavioral adaptations 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600" dirty="0"/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2">
            <a:extLst>
              <a:ext uri="{FF2B5EF4-FFF2-40B4-BE49-F238E27FC236}">
                <a16:creationId xmlns:a16="http://schemas.microsoft.com/office/drawing/2014/main" id="{0D5C9AC3-D31D-4436-A7C5-B2782CF1D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12.13</a:t>
            </a:r>
          </a:p>
        </p:txBody>
      </p:sp>
      <p:pic>
        <p:nvPicPr>
          <p:cNvPr id="76803" name="Content Placeholder 2">
            <a:extLst>
              <a:ext uri="{FF2B5EF4-FFF2-40B4-BE49-F238E27FC236}">
                <a16:creationId xmlns:a16="http://schemas.microsoft.com/office/drawing/2014/main" id="{2B85A111-ACA2-4738-B05C-95937226B5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5582" y="274638"/>
            <a:ext cx="5835650" cy="5116512"/>
          </a:xfrm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2">
            <a:extLst>
              <a:ext uri="{FF2B5EF4-FFF2-40B4-BE49-F238E27FC236}">
                <a16:creationId xmlns:a16="http://schemas.microsoft.com/office/drawing/2014/main" id="{0D6223BC-C6C8-4ABC-96FB-9FD15A825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613" y="219075"/>
            <a:ext cx="8534400" cy="1143000"/>
          </a:xfrm>
        </p:spPr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/>
              <a:t> </a:t>
            </a:r>
            <a:r>
              <a:rPr lang="en-US" altLang="en-US" sz="2400" i="1"/>
              <a:t>(continued)</a:t>
            </a:r>
          </a:p>
        </p:txBody>
      </p:sp>
      <p:sp>
        <p:nvSpPr>
          <p:cNvPr id="63491" name="Content Placeholder 13">
            <a:extLst>
              <a:ext uri="{FF2B5EF4-FFF2-40B4-BE49-F238E27FC236}">
                <a16:creationId xmlns:a16="http://schemas.microsoft.com/office/drawing/2014/main" id="{338CACC8-6029-4EE8-AEC8-DF4AA1F44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913" y="1362075"/>
            <a:ext cx="8051800" cy="4659313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habituation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Occurs after repeated cold exposures without significant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VC, shivering blunted; core temperature allowed to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sz="2000" dirty="0"/>
              <a:t> </a:t>
            </a:r>
            <a:r>
              <a:rPr lang="en-US" altLang="en-US" dirty="0"/>
              <a:t>more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2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Metabolic acclimation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Occurs after repeated cold exposures with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Enhanced metabolic, shivering heat production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2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 err="1"/>
              <a:t>Insulative</a:t>
            </a:r>
            <a:r>
              <a:rPr lang="en-US" altLang="en-US" dirty="0"/>
              <a:t> acclimation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When</a:t>
            </a:r>
            <a:r>
              <a:rPr lang="en-US" altLang="en-US" sz="2000" dirty="0"/>
              <a:t>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sz="2000" dirty="0"/>
              <a:t> </a:t>
            </a:r>
            <a:r>
              <a:rPr lang="en-US" altLang="en-US" dirty="0"/>
              <a:t>metabolism cannot prevent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Enhanced skin VC (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sz="2000" dirty="0"/>
              <a:t> </a:t>
            </a:r>
            <a:r>
              <a:rPr lang="en-US" altLang="en-US" dirty="0"/>
              <a:t>peripheral tissue insulation)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400" dirty="0"/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2">
            <a:extLst>
              <a:ext uri="{FF2B5EF4-FFF2-40B4-BE49-F238E27FC236}">
                <a16:creationId xmlns:a16="http://schemas.microsoft.com/office/drawing/2014/main" id="{F9B770D5-A8BF-4768-9D00-690ED4B8C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 i="1"/>
              <a:t> (continued)</a:t>
            </a:r>
            <a:endParaRPr lang="en-US" altLang="en-US" i="1"/>
          </a:p>
        </p:txBody>
      </p:sp>
      <p:sp>
        <p:nvSpPr>
          <p:cNvPr id="68611" name="Content Placeholder 13">
            <a:extLst>
              <a:ext uri="{FF2B5EF4-FFF2-40B4-BE49-F238E27FC236}">
                <a16:creationId xmlns:a16="http://schemas.microsoft.com/office/drawing/2014/main" id="{509914CF-2FF0-47F2-B789-19E82484C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581150"/>
            <a:ext cx="8051800" cy="431323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Dangerous (hypothermia-inducing) environmental conditions hard to define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Body composition affects heat loss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Inactive peripheral muscle =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insulation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Subcutaneous fat =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insulation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Body surface </a:t>
            </a:r>
            <a:r>
              <a:rPr lang="en-US" altLang="en-US" dirty="0" err="1"/>
              <a:t>area:mass</a:t>
            </a:r>
            <a:r>
              <a:rPr lang="en-US" altLang="en-US" dirty="0"/>
              <a:t> ratio =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Child versus adult versus elderly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Men versus women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/>
              <a:t>Women have more subcutaneous fat which is an advantage but less active muscle, which is a disadvantage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sz="600" dirty="0"/>
          </a:p>
          <a:p>
            <a:pPr lvl="2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2">
            <a:extLst>
              <a:ext uri="{FF2B5EF4-FFF2-40B4-BE49-F238E27FC236}">
                <a16:creationId xmlns:a16="http://schemas.microsoft.com/office/drawing/2014/main" id="{C0E0E368-0151-482D-BA6F-66A01DA44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Table 12.2</a:t>
            </a:r>
          </a:p>
        </p:txBody>
      </p:sp>
      <p:pic>
        <p:nvPicPr>
          <p:cNvPr id="80899" name="Content Placeholder 2">
            <a:extLst>
              <a:ext uri="{FF2B5EF4-FFF2-40B4-BE49-F238E27FC236}">
                <a16:creationId xmlns:a16="http://schemas.microsoft.com/office/drawing/2014/main" id="{34B19E06-47FF-4CF0-A6E0-769592967A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4200" y="528638"/>
            <a:ext cx="7723188" cy="4167187"/>
          </a:xfrm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2">
            <a:extLst>
              <a:ext uri="{FF2B5EF4-FFF2-40B4-BE49-F238E27FC236}">
                <a16:creationId xmlns:a16="http://schemas.microsoft.com/office/drawing/2014/main" id="{ED3C3DA8-F87C-4C40-81FD-37BC52227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 i="1"/>
              <a:t> (continued)</a:t>
            </a:r>
            <a:endParaRPr lang="en-US" altLang="en-US" i="1"/>
          </a:p>
        </p:txBody>
      </p:sp>
      <p:sp>
        <p:nvSpPr>
          <p:cNvPr id="70659" name="Content Placeholder 13">
            <a:extLst>
              <a:ext uri="{FF2B5EF4-FFF2-40B4-BE49-F238E27FC236}">
                <a16:creationId xmlns:a16="http://schemas.microsoft.com/office/drawing/2014/main" id="{A7BF797D-B9A2-45DE-8324-00DE3057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679575"/>
            <a:ext cx="8051800" cy="39909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As with heat, air temperature alone not a valid index of heat loss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 err="1"/>
              <a:t>Windchill</a:t>
            </a:r>
            <a:r>
              <a:rPr lang="en-US" altLang="en-US" dirty="0"/>
              <a:t> affects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Often misunderstood: air </a:t>
            </a:r>
            <a:r>
              <a:rPr lang="en-US" altLang="en-US" i="1" dirty="0"/>
              <a:t>movement</a:t>
            </a:r>
            <a:r>
              <a:rPr lang="en-US" altLang="en-US" dirty="0"/>
              <a:t>, not air temperature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Index based on cooling effect of wind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Increases C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Refers to cooling power of environment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</a:t>
            </a:r>
            <a:r>
              <a:rPr lang="en-US" altLang="en-US" dirty="0" err="1"/>
              <a:t>Windchill</a:t>
            </a:r>
            <a:r>
              <a:rPr lang="en-US" altLang="en-US" dirty="0"/>
              <a:t> =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risk of freezing tissues</a:t>
            </a:r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2">
            <a:extLst>
              <a:ext uri="{FF2B5EF4-FFF2-40B4-BE49-F238E27FC236}">
                <a16:creationId xmlns:a16="http://schemas.microsoft.com/office/drawing/2014/main" id="{7CE5DE81-18E8-414A-B49D-27E5D73E3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12.14</a:t>
            </a:r>
          </a:p>
        </p:txBody>
      </p:sp>
      <p:pic>
        <p:nvPicPr>
          <p:cNvPr id="83971" name="Content Placeholder 2">
            <a:extLst>
              <a:ext uri="{FF2B5EF4-FFF2-40B4-BE49-F238E27FC236}">
                <a16:creationId xmlns:a16="http://schemas.microsoft.com/office/drawing/2014/main" id="{F0851CF9-8884-43AA-8D7F-839DA7EDBD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7375" y="376238"/>
            <a:ext cx="7737475" cy="5116512"/>
          </a:xfrm>
        </p:spPr>
      </p:pic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2">
            <a:extLst>
              <a:ext uri="{FF2B5EF4-FFF2-40B4-BE49-F238E27FC236}">
                <a16:creationId xmlns:a16="http://schemas.microsoft.com/office/drawing/2014/main" id="{B5B3DCBF-C0D1-494B-A5A1-AED9DB519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Physiological Responses to Exercise in the Cold</a:t>
            </a:r>
          </a:p>
        </p:txBody>
      </p:sp>
      <p:sp>
        <p:nvSpPr>
          <p:cNvPr id="71683" name="Content Placeholder 13">
            <a:extLst>
              <a:ext uri="{FF2B5EF4-FFF2-40B4-BE49-F238E27FC236}">
                <a16:creationId xmlns:a16="http://schemas.microsoft.com/office/drawing/2014/main" id="{99C39CFA-39A2-4317-B5C5-B9DF7BB18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55441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Muscle function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endParaRPr lang="en-US" altLang="en-US" normalizeH="1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Altered fiber recruitment </a:t>
            </a:r>
            <a:r>
              <a:rPr lang="en-US" altLang="en-US" dirty="0">
                <a:sym typeface="Wingdings" panose="05000000000000000000" pitchFamily="2" charset="2"/>
              </a:rPr>
              <a:t>  c</a:t>
            </a:r>
            <a:r>
              <a:rPr lang="en-US" altLang="en-US" dirty="0"/>
              <a:t>ontractile force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Shortening velocity and power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Affects superficial muscles (deep muscle spared)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As fatigue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, metabolic heat production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endParaRPr lang="en-US" altLang="en-US" normalizeH="1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Energy rese</a:t>
            </a:r>
            <a:r>
              <a:rPr lang="en-US" altLang="en-US" spc="100" dirty="0"/>
              <a:t>r</a:t>
            </a:r>
            <a:r>
              <a:rPr lang="en-US" altLang="en-US" dirty="0"/>
              <a:t>ve depletion with endurance exercise </a:t>
            </a:r>
            <a:r>
              <a:rPr lang="en-US" altLang="en-US" dirty="0">
                <a:sym typeface="Wingdings" panose="05000000000000000000" pitchFamily="2" charset="2"/>
              </a:rPr>
              <a:t> p</a:t>
            </a:r>
            <a:r>
              <a:rPr lang="en-US" altLang="en-US" dirty="0"/>
              <a:t>otential for hypothermia</a:t>
            </a: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D5433-0041-4047-805B-933FC906A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Cold-Induced Vasodilation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C80DD-E687-914D-84EA-0071C3F84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3763"/>
            <a:ext cx="8229600" cy="3917032"/>
          </a:xfrm>
        </p:spPr>
        <p:txBody>
          <a:bodyPr/>
          <a:lstStyle/>
          <a:p>
            <a:r>
              <a:rPr lang="en-GB" dirty="0"/>
              <a:t>When extremities become cold and vasoconstriction occurs, a cyclical vasodilation and re-warming occurs</a:t>
            </a:r>
          </a:p>
          <a:p>
            <a:r>
              <a:rPr lang="en-GB" dirty="0"/>
              <a:t>Can occur in hands, face, forearms and feet. </a:t>
            </a:r>
          </a:p>
          <a:p>
            <a:r>
              <a:rPr lang="en-GB" dirty="0"/>
              <a:t>Cyclical re-warming can minimise risk of cold injuries</a:t>
            </a:r>
          </a:p>
          <a:p>
            <a:r>
              <a:rPr lang="en-GB" dirty="0"/>
              <a:t>Can help maintain manual function in cold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739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03F38-299C-D340-A7A1-2DA33243B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5818" y="274638"/>
            <a:ext cx="1620982" cy="3997180"/>
          </a:xfrm>
        </p:spPr>
        <p:txBody>
          <a:bodyPr/>
          <a:lstStyle/>
          <a:p>
            <a:r>
              <a:rPr lang="en-GB" sz="1800" dirty="0"/>
              <a:t>Cheung (2010, p.71)</a:t>
            </a:r>
            <a:endParaRPr lang="en-US" sz="18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7DF811B-D252-B541-82AA-56EC465CE8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74638"/>
            <a:ext cx="6389255" cy="5079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18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15FC7-AC5B-3347-B209-E9970DC35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Trainability of CIVD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5D3F1-CE43-EE48-99A3-21EA77115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Humans living in cold environments seem to have enhanced CIVD – shortened onset times and higher amplitudes.</a:t>
            </a:r>
          </a:p>
          <a:p>
            <a:r>
              <a:rPr lang="en-GB" dirty="0"/>
              <a:t>Measuring response may help to predict risk of developing cold injuries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393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A7BDC-EE10-4849-BC4F-B2ED72DB8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818" y="274638"/>
            <a:ext cx="3398982" cy="2727180"/>
          </a:xfrm>
        </p:spPr>
        <p:txBody>
          <a:bodyPr/>
          <a:lstStyle/>
          <a:p>
            <a:r>
              <a:rPr lang="en-GB" sz="1800" dirty="0"/>
              <a:t>Cheung (2010, p.74)</a:t>
            </a:r>
            <a:endParaRPr lang="en-US" sz="18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A0CBE1F-062A-5249-A119-55377FE8CA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3860800" cy="5357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075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22D72-C5BA-5A4F-B56E-E58DA94A4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0272" y="274638"/>
            <a:ext cx="3156527" cy="2311544"/>
          </a:xfrm>
        </p:spPr>
        <p:txBody>
          <a:bodyPr/>
          <a:lstStyle/>
          <a:p>
            <a:r>
              <a:rPr lang="en-GB" sz="1800" dirty="0"/>
              <a:t>Cheung (2010, p.75)</a:t>
            </a:r>
            <a:endParaRPr lang="en-US" sz="18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1C0DD80-C77E-C64C-A648-7273F4BCDC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706" y="274638"/>
            <a:ext cx="4546475" cy="536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000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itle 12">
            <a:extLst>
              <a:ext uri="{FF2B5EF4-FFF2-40B4-BE49-F238E27FC236}">
                <a16:creationId xmlns:a16="http://schemas.microsoft.com/office/drawing/2014/main" id="{3C71B937-7604-456C-98FE-3565CDAF2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 i="1"/>
              <a:t> (continued)</a:t>
            </a:r>
            <a:endParaRPr lang="en-US" altLang="en-US" i="1"/>
          </a:p>
        </p:txBody>
      </p:sp>
      <p:sp>
        <p:nvSpPr>
          <p:cNvPr id="73731" name="Content Placeholder 13">
            <a:extLst>
              <a:ext uri="{FF2B5EF4-FFF2-40B4-BE49-F238E27FC236}">
                <a16:creationId xmlns:a16="http://schemas.microsoft.com/office/drawing/2014/main" id="{D148C73B-AB63-4788-948F-60F8B73E7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695450"/>
            <a:ext cx="8051800" cy="40640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Water has thermal conductivity 26 times greater than air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water versus air affects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When C + K + E + R is considered, heat loss 4 times faster in cold water versus cold air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constant until water temp &lt;32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2.1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per h in 15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water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Heat loss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 moving water,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with exercise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Hypothermia from cold water occurs </a:t>
            </a:r>
            <a:r>
              <a:rPr lang="en-US" altLang="en-US" i="1" dirty="0"/>
              <a:t>well above </a:t>
            </a:r>
            <a:br>
              <a:rPr lang="en-US" altLang="en-US" i="1" dirty="0"/>
            </a:br>
            <a:r>
              <a:rPr lang="en-US" altLang="en-US" dirty="0"/>
              <a:t>0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8EA3-CDB8-5549-A636-19C1F1E71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Four phases of marine accidents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2ECB3-80BB-5D4B-96FE-FAF3E17C4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Cold shock and drowning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Muscle or swimming failure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Hypothermia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/>
              <a:t>Postrescue</a:t>
            </a:r>
            <a:r>
              <a:rPr lang="en-US" dirty="0"/>
              <a:t> </a:t>
            </a:r>
            <a:r>
              <a:rPr lang="en-US" dirty="0" err="1"/>
              <a:t>collapre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296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9AE20-A2AA-F44C-B028-AE446FCF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Sudden immersion and cold shock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7DFE5-145E-E541-8725-4DDCB2577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96267"/>
          </a:xfrm>
        </p:spPr>
        <p:txBody>
          <a:bodyPr/>
          <a:lstStyle/>
          <a:p>
            <a:r>
              <a:rPr lang="en-US" sz="2800" dirty="0"/>
              <a:t>Immediate physiological response is tachycardia and intense </a:t>
            </a:r>
            <a:r>
              <a:rPr lang="en-US" sz="2800" dirty="0" err="1"/>
              <a:t>hyperventilatory</a:t>
            </a:r>
            <a:r>
              <a:rPr lang="en-US" sz="2800" dirty="0"/>
              <a:t> drive</a:t>
            </a:r>
          </a:p>
          <a:p>
            <a:r>
              <a:rPr lang="en-US" sz="2800" dirty="0"/>
              <a:t>Breathing can increase to 30 Breaths and 80 l/min</a:t>
            </a:r>
          </a:p>
          <a:p>
            <a:r>
              <a:rPr lang="en-US" sz="2800" dirty="0"/>
              <a:t>HR can increase to 150bpm.</a:t>
            </a:r>
          </a:p>
          <a:p>
            <a:r>
              <a:rPr lang="en-US" sz="2800" dirty="0"/>
              <a:t>Hyperventilation can result in drowning, tachycardia can result in cardiac events.</a:t>
            </a:r>
          </a:p>
          <a:p>
            <a:r>
              <a:rPr lang="en-US" sz="2800" dirty="0"/>
              <a:t>Panic can increase these drives further</a:t>
            </a:r>
          </a:p>
        </p:txBody>
      </p:sp>
    </p:spTree>
    <p:extLst>
      <p:ext uri="{BB962C8B-B14F-4D97-AF65-F5344CB8AC3E}">
        <p14:creationId xmlns:p14="http://schemas.microsoft.com/office/powerpoint/2010/main" val="40181786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B797-2C17-1B40-B968-C307533BA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0" y="274638"/>
            <a:ext cx="1701800" cy="3154362"/>
          </a:xfrm>
        </p:spPr>
        <p:txBody>
          <a:bodyPr/>
          <a:lstStyle/>
          <a:p>
            <a:r>
              <a:rPr lang="en-US" sz="1800" dirty="0"/>
              <a:t>Chewing (2010, p.91)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782874D-98EE-8E4F-BE8C-63D2311C12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57" y="274638"/>
            <a:ext cx="6426431" cy="497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338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3F2EA-146F-FD4D-92CB-78C7C59ED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Cold Shock Trainability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FE103-68B5-3A42-8BBF-A32212D36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dirty="0"/>
              <a:t>Four days of 6 x 3min immersions up to neck in 15C water significantly decreased (but not eliminated) hyperventilation and tachycardia</a:t>
            </a:r>
          </a:p>
          <a:p>
            <a:r>
              <a:rPr lang="en-US" dirty="0"/>
              <a:t>Benefits were maintained even 14 months later</a:t>
            </a:r>
          </a:p>
          <a:p>
            <a:r>
              <a:rPr lang="en-US" dirty="0"/>
              <a:t>Visualizations and mental skills training can also prolong breath-hold times</a:t>
            </a:r>
          </a:p>
        </p:txBody>
      </p:sp>
    </p:spTree>
    <p:extLst>
      <p:ext uri="{BB962C8B-B14F-4D97-AF65-F5344CB8AC3E}">
        <p14:creationId xmlns:p14="http://schemas.microsoft.com/office/powerpoint/2010/main" val="2641936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A6D86-B3D4-644B-8DCA-59DF4B3E5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Muscle failure in cold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217DE-4223-2E4D-9EAB-C1D098529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Even in near freezing water, muscles function for at least 10 minutes</a:t>
            </a:r>
          </a:p>
          <a:p>
            <a:r>
              <a:rPr lang="en-GB" dirty="0"/>
              <a:t>Trying to perform intense physical activity whilst suffering from cold-shock puts great strain on the cardiovascular system.</a:t>
            </a:r>
          </a:p>
          <a:p>
            <a:r>
              <a:rPr lang="en-GB" dirty="0"/>
              <a:t>In 10-15C water swimming ability may extend to 45-60 min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6850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0EC5B-A614-BD4D-90BE-5BB5AB761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Cont..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6FF66-125C-E644-8F31-ACB9DD44A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 advice is to avoid struggling to get out immediately, give a minute or two for cold shock to subside.</a:t>
            </a:r>
          </a:p>
          <a:p>
            <a:r>
              <a:rPr lang="en-GB" dirty="0"/>
              <a:t>During this time, inflate life jacket and plan the best course of action.</a:t>
            </a:r>
          </a:p>
          <a:p>
            <a:r>
              <a:rPr lang="en-GB" dirty="0"/>
              <a:t>Reduced muscle coordination and function can severely limit swimming 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855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28AE-5501-3C42-ACE5-C30EEA178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Cont..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2B2E6-785A-A449-8B58-8313031D9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Tipton et al had Olympic swimmers swim in 10C water in clothing – lasted less than 10 minutes!</a:t>
            </a:r>
          </a:p>
          <a:p>
            <a:r>
              <a:rPr lang="en-GB" dirty="0"/>
              <a:t>Remaining stationary and conserving body heat may be a better option!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205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F9F66-5E97-6F42-B2EE-2723811F0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364" y="274637"/>
            <a:ext cx="1990436" cy="3477635"/>
          </a:xfrm>
        </p:spPr>
        <p:txBody>
          <a:bodyPr/>
          <a:lstStyle/>
          <a:p>
            <a:r>
              <a:rPr lang="en-GB" sz="1800" dirty="0"/>
              <a:t>Cheung (2010, p.</a:t>
            </a:r>
            <a:r>
              <a:rPr lang="en-US" sz="1800" dirty="0"/>
              <a:t>99)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E9971F2-ACCC-904C-9B24-21EDF796D7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96" y="274638"/>
            <a:ext cx="5975671" cy="51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569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itle 12">
            <a:extLst>
              <a:ext uri="{FF2B5EF4-FFF2-40B4-BE49-F238E27FC236}">
                <a16:creationId xmlns:a16="http://schemas.microsoft.com/office/drawing/2014/main" id="{3C71B937-7604-456C-98FE-3565CDAF2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i="1" dirty="0"/>
              <a:t>3. </a:t>
            </a:r>
            <a:r>
              <a:rPr lang="en-US" altLang="en-US" dirty="0"/>
              <a:t>Hypothermia</a:t>
            </a:r>
            <a:endParaRPr lang="en-US" altLang="en-US" i="1" dirty="0"/>
          </a:p>
        </p:txBody>
      </p:sp>
      <p:sp>
        <p:nvSpPr>
          <p:cNvPr id="73731" name="Content Placeholder 13">
            <a:extLst>
              <a:ext uri="{FF2B5EF4-FFF2-40B4-BE49-F238E27FC236}">
                <a16:creationId xmlns:a16="http://schemas.microsoft.com/office/drawing/2014/main" id="{D148C73B-AB63-4788-948F-60F8B73E7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695450"/>
            <a:ext cx="8051800" cy="40640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Water has thermal conductivity 26 times greater than air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water versus air affects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When C + K + E + R is considered, heat loss 4 times faster in cold water versus cold air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constant until water temp &lt;32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2.1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per h in 15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water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Heat loss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 moving water,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with exercise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Hypothermia from cold water occurs </a:t>
            </a:r>
            <a:r>
              <a:rPr lang="en-US" altLang="en-US" i="1" dirty="0"/>
              <a:t>well above </a:t>
            </a:r>
            <a:br>
              <a:rPr lang="en-US" altLang="en-US" i="1" dirty="0"/>
            </a:br>
            <a:r>
              <a:rPr lang="en-US" altLang="en-US" dirty="0"/>
              <a:t>0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732102072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D3E1E-2C1F-3E4F-B33B-AB557F6E2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7454" y="274637"/>
            <a:ext cx="1459345" cy="3847089"/>
          </a:xfrm>
        </p:spPr>
        <p:txBody>
          <a:bodyPr/>
          <a:lstStyle/>
          <a:p>
            <a:r>
              <a:rPr lang="en-US" sz="1800" dirty="0"/>
              <a:t>Cheung (2010, p100)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E5E3DC-2037-0446-BF06-DDC363C988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20" y="191655"/>
            <a:ext cx="6706743" cy="510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519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71256-DF84-814C-929F-1B0679B84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1B950-E66B-C149-A373-03AC03D04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Wearing life jacket makes significant impact on reducing hypothermia</a:t>
            </a:r>
          </a:p>
          <a:p>
            <a:pPr lvl="1"/>
            <a:r>
              <a:rPr lang="en-US" dirty="0"/>
              <a:t>Treading water 1.34 times greater heat loss than floating in a open position</a:t>
            </a:r>
          </a:p>
          <a:p>
            <a:pPr lvl="1"/>
            <a:r>
              <a:rPr lang="en-US" dirty="0"/>
              <a:t>Floating in HELP position 66% less heat loss than open floating position</a:t>
            </a:r>
          </a:p>
        </p:txBody>
      </p:sp>
    </p:spTree>
    <p:extLst>
      <p:ext uri="{BB962C8B-B14F-4D97-AF65-F5344CB8AC3E}">
        <p14:creationId xmlns:p14="http://schemas.microsoft.com/office/powerpoint/2010/main" val="3028792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2F827-77E8-6B42-A53C-FB9666F28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 </a:t>
            </a:r>
            <a:r>
              <a:rPr lang="en-US" dirty="0" err="1"/>
              <a:t>Postrescue</a:t>
            </a:r>
            <a:r>
              <a:rPr lang="en-US" dirty="0"/>
              <a:t> collapse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0A9E4-323F-4841-A613-CF5182DA0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After drop phenomenon – core temp can drop another 1-2C after re-warming commences.</a:t>
            </a:r>
          </a:p>
          <a:p>
            <a:r>
              <a:rPr lang="en-US" dirty="0"/>
              <a:t>May be due to vasodilation at skin when exposed to heat. Warm blood from core travels to cold muscles in limbs, cools, then travels back to core, further decreasing temperature.</a:t>
            </a:r>
          </a:p>
        </p:txBody>
      </p:sp>
    </p:spTree>
    <p:extLst>
      <p:ext uri="{BB962C8B-B14F-4D97-AF65-F5344CB8AC3E}">
        <p14:creationId xmlns:p14="http://schemas.microsoft.com/office/powerpoint/2010/main" val="17073210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5E80-7CCC-B94A-ADB8-A1C2F511A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86296-CFAD-ED4B-BDE3-FC0806E14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Avoiding redistributing blood (e.g. changes in body position, physical activity) may reduce likelihood of </a:t>
            </a:r>
            <a:r>
              <a:rPr lang="en-US" dirty="0" err="1"/>
              <a:t>postrescue</a:t>
            </a:r>
            <a:r>
              <a:rPr lang="en-US"/>
              <a:t> collapse</a:t>
            </a:r>
          </a:p>
        </p:txBody>
      </p:sp>
    </p:spTree>
    <p:extLst>
      <p:ext uri="{BB962C8B-B14F-4D97-AF65-F5344CB8AC3E}">
        <p14:creationId xmlns:p14="http://schemas.microsoft.com/office/powerpoint/2010/main" val="12681907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2">
            <a:extLst>
              <a:ext uri="{FF2B5EF4-FFF2-40B4-BE49-F238E27FC236}">
                <a16:creationId xmlns:a16="http://schemas.microsoft.com/office/drawing/2014/main" id="{47A3E842-E0DB-4FD9-8477-1ABA89A07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Physiological Responses to Exercise in the Cold</a:t>
            </a:r>
            <a:r>
              <a:rPr lang="en-US" altLang="en-US" sz="2400" i="1"/>
              <a:t> (continued)</a:t>
            </a:r>
          </a:p>
        </p:txBody>
      </p:sp>
      <p:sp>
        <p:nvSpPr>
          <p:cNvPr id="75779" name="Content Placeholder 13">
            <a:extLst>
              <a:ext uri="{FF2B5EF4-FFF2-40B4-BE49-F238E27FC236}">
                <a16:creationId xmlns:a16="http://schemas.microsoft.com/office/drawing/2014/main" id="{F66A8FEF-F9DD-480E-B0AB-ADD25361C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48087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FFA metabolic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Normally,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</a:t>
            </a:r>
            <a:r>
              <a:rPr lang="en-US" altLang="en-US" dirty="0" err="1"/>
              <a:t>catecholamines</a:t>
            </a:r>
            <a:r>
              <a:rPr lang="en-US" altLang="en-US" dirty="0"/>
              <a:t>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FFA oxidation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Cold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catecholamine secretion but no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FFA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VC in subcutaneous fat </a:t>
            </a:r>
            <a:r>
              <a:rPr lang="en-US" altLang="en-US" dirty="0">
                <a:sym typeface="Wingdings" panose="05000000000000000000" pitchFamily="2" charset="2"/>
              </a:rPr>
              <a:t>  FFA mobilization</a:t>
            </a:r>
            <a:endParaRPr lang="en-US" altLang="en-US" dirty="0"/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Glucose metabolic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Blood glucose maintained well during cold exposure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Muscle glycogen utilization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Hypoglycemia suppresses shivering</a:t>
            </a:r>
            <a:endParaRPr lang="en-GB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GB" altLang="en-US" dirty="0"/>
              <a:t>Important to consume CHO during cold exercise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2">
            <a:extLst>
              <a:ext uri="{FF2B5EF4-FFF2-40B4-BE49-F238E27FC236}">
                <a16:creationId xmlns:a16="http://schemas.microsoft.com/office/drawing/2014/main" id="{569B9CFD-3E8D-41BB-BD8E-BC4FC9D43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Health Risks During Exercise </a:t>
            </a:r>
            <a:br>
              <a:rPr lang="en-US" altLang="en-US"/>
            </a:br>
            <a:r>
              <a:rPr lang="en-US" altLang="en-US"/>
              <a:t>in the Cold</a:t>
            </a:r>
          </a:p>
        </p:txBody>
      </p:sp>
      <p:sp>
        <p:nvSpPr>
          <p:cNvPr id="76803" name="Content Placeholder 13">
            <a:extLst>
              <a:ext uri="{FF2B5EF4-FFF2-40B4-BE49-F238E27FC236}">
                <a16:creationId xmlns:a16="http://schemas.microsoft.com/office/drawing/2014/main" id="{7550CB94-C9A8-41BD-94BF-8671D2179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616075"/>
            <a:ext cx="8051800" cy="41910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Hypothermia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 34.5 to 29.5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C: POAH function compromised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 &lt;29.5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C: POAH thermoregulation completely lost, metabolism slows, drowsiness, lethargy, coma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Cardiorespiratory effects of cold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Low core temperature </a:t>
            </a:r>
            <a:r>
              <a:rPr lang="en-US" altLang="en-US" dirty="0">
                <a:sym typeface="Wingdings" panose="05000000000000000000" pitchFamily="2" charset="2"/>
              </a:rPr>
              <a:t> slow HR (SA node effects)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sym typeface="Wingdings" panose="05000000000000000000" pitchFamily="2" charset="2"/>
              </a:rPr>
              <a:t>Cold air does not damage </a:t>
            </a:r>
            <a:r>
              <a:rPr lang="en-US" altLang="en-US" dirty="0" err="1">
                <a:sym typeface="Wingdings" panose="05000000000000000000" pitchFamily="2" charset="2"/>
              </a:rPr>
              <a:t>ventilatory</a:t>
            </a:r>
            <a:r>
              <a:rPr lang="en-US" altLang="en-US" dirty="0">
                <a:sym typeface="Wingdings" panose="05000000000000000000" pitchFamily="2" charset="2"/>
              </a:rPr>
              <a:t> tissues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sym typeface="Wingdings" panose="05000000000000000000" pitchFamily="2" charset="2"/>
              </a:rPr>
              <a:t>Cold may  ventilation (rate and volume)</a:t>
            </a:r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>
                <a:sym typeface="Wingdings" panose="05000000000000000000" pitchFamily="2" charset="2"/>
              </a:rPr>
              <a:t>(continued)</a:t>
            </a:r>
            <a:endParaRPr lang="en-US" altLang="en-US" sz="1400" i="1" dirty="0"/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12">
            <a:extLst>
              <a:ext uri="{FF2B5EF4-FFF2-40B4-BE49-F238E27FC236}">
                <a16:creationId xmlns:a16="http://schemas.microsoft.com/office/drawing/2014/main" id="{79DF066F-92E4-41B7-9E81-8E3E96CE2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12.15</a:t>
            </a:r>
          </a:p>
        </p:txBody>
      </p:sp>
      <p:pic>
        <p:nvPicPr>
          <p:cNvPr id="89091" name="Content Placeholder 2">
            <a:extLst>
              <a:ext uri="{FF2B5EF4-FFF2-40B4-BE49-F238E27FC236}">
                <a16:creationId xmlns:a16="http://schemas.microsoft.com/office/drawing/2014/main" id="{9F9D2DE6-4E80-4593-815B-857AF3968D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0450" y="412750"/>
            <a:ext cx="4089400" cy="5070475"/>
          </a:xfrm>
        </p:spPr>
      </p:pic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2">
            <a:extLst>
              <a:ext uri="{FF2B5EF4-FFF2-40B4-BE49-F238E27FC236}">
                <a16:creationId xmlns:a16="http://schemas.microsoft.com/office/drawing/2014/main" id="{974F99A4-3642-4247-9263-EE887C0DB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Animation 12.15</a:t>
            </a:r>
          </a:p>
        </p:txBody>
      </p:sp>
      <p:pic>
        <p:nvPicPr>
          <p:cNvPr id="90115" name="Content Placeholder 2">
            <a:hlinkClick r:id="rId2"/>
            <a:extLst>
              <a:ext uri="{FF2B5EF4-FFF2-40B4-BE49-F238E27FC236}">
                <a16:creationId xmlns:a16="http://schemas.microsoft.com/office/drawing/2014/main" id="{BBA99966-0635-452A-9EA9-FF7D726895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46350" y="384175"/>
            <a:ext cx="4051300" cy="5021263"/>
          </a:xfrm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2">
            <a:extLst>
              <a:ext uri="{FF2B5EF4-FFF2-40B4-BE49-F238E27FC236}">
                <a16:creationId xmlns:a16="http://schemas.microsoft.com/office/drawing/2014/main" id="{F5186D9B-49F2-49A9-B850-6663E18F1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Health Risks During Exercise </a:t>
            </a:r>
            <a:br>
              <a:rPr lang="en-US" altLang="en-US"/>
            </a:br>
            <a:r>
              <a:rPr lang="en-US" altLang="en-US"/>
              <a:t>in the Cold</a:t>
            </a:r>
            <a:r>
              <a:rPr lang="en-US" altLang="en-US" sz="2400" i="1"/>
              <a:t> (continued)</a:t>
            </a:r>
          </a:p>
        </p:txBody>
      </p:sp>
      <p:sp>
        <p:nvSpPr>
          <p:cNvPr id="75779" name="Content Placeholder 13">
            <a:extLst>
              <a:ext uri="{FF2B5EF4-FFF2-40B4-BE49-F238E27FC236}">
                <a16:creationId xmlns:a16="http://schemas.microsoft.com/office/drawing/2014/main" id="{C7AC589D-217E-4490-AA69-BB062A394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163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Treatment for mild hypothermia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Remove individual from cold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Provide dry clothing, blankets, warm beverages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Treatment for severe hypothermia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Gentle handling to avoid arrhythmias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Gradual rewarming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May require hospital facilities, medical care</a:t>
            </a: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2">
            <a:extLst>
              <a:ext uri="{FF2B5EF4-FFF2-40B4-BE49-F238E27FC236}">
                <a16:creationId xmlns:a16="http://schemas.microsoft.com/office/drawing/2014/main" id="{76C88CBA-AA64-4887-810B-19D20815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Health Risks During Exercise </a:t>
            </a:r>
            <a:br>
              <a:rPr lang="en-US" altLang="en-US" dirty="0"/>
            </a:br>
            <a:r>
              <a:rPr lang="en-US" altLang="en-US" dirty="0"/>
              <a:t>in the Cold</a:t>
            </a:r>
            <a:r>
              <a:rPr lang="en-US" altLang="en-US" sz="2400" i="1" dirty="0"/>
              <a:t> (continued)</a:t>
            </a:r>
            <a:endParaRPr lang="en-US" altLang="en-US" i="1" dirty="0"/>
          </a:p>
        </p:txBody>
      </p:sp>
      <p:sp>
        <p:nvSpPr>
          <p:cNvPr id="80899" name="Content Placeholder 13">
            <a:extLst>
              <a:ext uri="{FF2B5EF4-FFF2-40B4-BE49-F238E27FC236}">
                <a16:creationId xmlns:a16="http://schemas.microsoft.com/office/drawing/2014/main" id="{34BBFAE3-67A5-42B6-8332-D9673FEC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684338"/>
            <a:ext cx="8051800" cy="3957637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Frostbite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Peripheral tissue freezing (air temperature </a:t>
            </a:r>
            <a:br>
              <a:rPr lang="en-US" altLang="en-US" dirty="0"/>
            </a:br>
            <a:r>
              <a:rPr lang="en-US" altLang="en-US" dirty="0"/>
              <a:t>~−29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Excess VC </a:t>
            </a:r>
            <a:r>
              <a:rPr lang="en-US" altLang="en-US" dirty="0">
                <a:sym typeface="Wingdings" panose="05000000000000000000" pitchFamily="2" charset="2"/>
              </a:rPr>
              <a:t> lack of O</a:t>
            </a:r>
            <a:r>
              <a:rPr lang="en-US" altLang="en-US" baseline="-25000" dirty="0">
                <a:sym typeface="Wingdings" panose="05000000000000000000" pitchFamily="2" charset="2"/>
              </a:rPr>
              <a:t>2</a:t>
            </a:r>
            <a:r>
              <a:rPr lang="en-US" altLang="en-US" dirty="0">
                <a:sym typeface="Wingdings" panose="05000000000000000000" pitchFamily="2" charset="2"/>
              </a:rPr>
              <a:t>, nutrients  tissue death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Untreated frostbite </a:t>
            </a:r>
            <a:r>
              <a:rPr lang="en-US" altLang="en-US" dirty="0">
                <a:sym typeface="Wingdings" panose="05000000000000000000" pitchFamily="2" charset="2"/>
              </a:rPr>
              <a:t> gangrene, tissue loss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Gradually rewarm only when no risk of refreezing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Exercise-induced asthma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Affects up to 50% of winter-sport athletes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Excessive airway drying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Treated with </a:t>
            </a:r>
            <a:r>
              <a:rPr lang="en-US" altLang="en-US" dirty="0">
                <a:latin typeface="Symbol" panose="05050102010706020507" pitchFamily="18" charset="2"/>
              </a:rPr>
              <a:t>b</a:t>
            </a:r>
            <a:r>
              <a:rPr lang="en-US" altLang="en-US" dirty="0"/>
              <a:t>-agonists, steroid inhalers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1240</Words>
  <Application>Microsoft Macintosh PowerPoint</Application>
  <PresentationFormat>On-screen Show (4:3)</PresentationFormat>
  <Paragraphs>171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34</vt:i4>
      </vt:variant>
    </vt:vector>
  </HeadingPairs>
  <TitlesOfParts>
    <vt:vector size="46" baseType="lpstr">
      <vt:lpstr>Arial</vt:lpstr>
      <vt:lpstr>Arial (Body)</vt:lpstr>
      <vt:lpstr>Arial (Headings)</vt:lpstr>
      <vt:lpstr>Myriad Pro</vt:lpstr>
      <vt:lpstr>Symbol</vt:lpstr>
      <vt:lpstr>Times New Roman</vt:lpstr>
      <vt:lpstr>Wingdings</vt:lpstr>
      <vt:lpstr>Kenney template</vt:lpstr>
      <vt:lpstr>1_Kenney</vt:lpstr>
      <vt:lpstr>Office Theme</vt:lpstr>
      <vt:lpstr>1_Office Theme</vt:lpstr>
      <vt:lpstr>UWTSD Theme</vt:lpstr>
      <vt:lpstr>Exercise in Cold environments</vt:lpstr>
      <vt:lpstr>Exercise in the Cold</vt:lpstr>
      <vt:lpstr>Figure 12.13</vt:lpstr>
      <vt:lpstr>Exercise in the Cold (continued)</vt:lpstr>
      <vt:lpstr>Exercise in the Cold (continued)</vt:lpstr>
      <vt:lpstr>Table 12.2</vt:lpstr>
      <vt:lpstr>Exercise in the Cold (continued)</vt:lpstr>
      <vt:lpstr>Figure 12.14</vt:lpstr>
      <vt:lpstr>Physiological Responses to Exercise in the Cold</vt:lpstr>
      <vt:lpstr>Cold-Induced Vasodilation</vt:lpstr>
      <vt:lpstr>Cheung (2010, p.71)</vt:lpstr>
      <vt:lpstr>Trainability of CIVD</vt:lpstr>
      <vt:lpstr>Cheung (2010, p.74)</vt:lpstr>
      <vt:lpstr>Cheung (2010, p.75)</vt:lpstr>
      <vt:lpstr>Exercise in the Cold (continued)</vt:lpstr>
      <vt:lpstr>Four phases of marine accidents</vt:lpstr>
      <vt:lpstr>1. Sudden immersion and cold shock</vt:lpstr>
      <vt:lpstr>Chewing (2010, p.91)</vt:lpstr>
      <vt:lpstr>Cold Shock Trainability</vt:lpstr>
      <vt:lpstr>2. Muscle failure in cold</vt:lpstr>
      <vt:lpstr>Cont..</vt:lpstr>
      <vt:lpstr>Cont..</vt:lpstr>
      <vt:lpstr>Cheung (2010, p.99)</vt:lpstr>
      <vt:lpstr>3. Hypothermia</vt:lpstr>
      <vt:lpstr>Cheung (2010, p100)</vt:lpstr>
      <vt:lpstr>PowerPoint Presentation</vt:lpstr>
      <vt:lpstr>4. Postrescue collapse</vt:lpstr>
      <vt:lpstr>PowerPoint Presentation</vt:lpstr>
      <vt:lpstr>Physiological Responses to Exercise in the Cold (continued)</vt:lpstr>
      <vt:lpstr>Health Risks During Exercise  in the Cold</vt:lpstr>
      <vt:lpstr>Figure 12.15</vt:lpstr>
      <vt:lpstr>Animation 12.15</vt:lpstr>
      <vt:lpstr>Health Risks During Exercise  in the Cold (continued)</vt:lpstr>
      <vt:lpstr>Health Risks During Exercise  in the Cold (continued)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Geraint Forster</cp:lastModifiedBy>
  <cp:revision>76</cp:revision>
  <dcterms:created xsi:type="dcterms:W3CDTF">2011-09-08T15:45:31Z</dcterms:created>
  <dcterms:modified xsi:type="dcterms:W3CDTF">2026-10-19T20:17:21Z</dcterms:modified>
</cp:coreProperties>
</file>