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8288000" cy="10287000"/>
  <p:notesSz cx="6858000" cy="9144000"/>
  <p:embeddedFontLst>
    <p:embeddedFont>
      <p:font typeface="Calibri" panose="020F0502020204030204" pitchFamily="34" charset="0"/>
      <p:regular r:id="rId20"/>
      <p:bold r:id="rId21"/>
      <p:italic r:id="rId22"/>
      <p:boldItalic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89706" autoAdjust="0"/>
  </p:normalViewPr>
  <p:slideViewPr>
    <p:cSldViewPr>
      <p:cViewPr varScale="1">
        <p:scale>
          <a:sx n="43" d="100"/>
          <a:sy n="43" d="100"/>
        </p:scale>
        <p:origin x="936"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pPr/>
              <a:t>10.08.2026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pPr/>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The depression among the older adults is rising quickly, which creates challenges in UK by impacting the independence, well-being and the healthcare demand for such people. </a:t>
            </a:r>
            <a:endParaRPr lang="en-US" sz="1200" kern="1200" dirty="0">
              <a:solidFill>
                <a:schemeClr val="tx1"/>
              </a:solidFill>
              <a:latin typeface="+mn-lt"/>
              <a:ea typeface="+mn-ea"/>
              <a:cs typeface="+mn-cs"/>
            </a:endParaRP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The data of UK showcases about 6.8% prevalence of the depression among the people of 65 or above (</a:t>
            </a:r>
            <a:r>
              <a:rPr lang="en-GB" sz="1200" kern="1200" dirty="0">
                <a:solidFill>
                  <a:schemeClr val="tx1"/>
                </a:solidFill>
                <a:latin typeface="+mn-lt"/>
                <a:ea typeface="+mn-ea"/>
                <a:cs typeface="+mn-cs"/>
              </a:rPr>
              <a:t>Kim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2025)</a:t>
            </a:r>
            <a:r>
              <a:rPr lang="en-IN"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Depression is a constant mood disorder, which last more than two weeks with the symptoms that can interfere in the day-to-day lifestyle. The older adults generally experience, fatigue, poor concentration, sleep changes as well as the somatic complaints.</a:t>
            </a:r>
            <a:endParaRPr lang="en-US" sz="1200" kern="1200" dirty="0">
              <a:solidFill>
                <a:schemeClr val="tx1"/>
              </a:solidFill>
              <a:latin typeface="+mn-lt"/>
              <a:ea typeface="+mn-ea"/>
              <a:cs typeface="+mn-cs"/>
            </a:endParaRP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Depression is estimated to occur in 12 to 15% of older people in the UK, with up to 20% experiencing symptoms of late-life depression. In institutions, prevalence rates have been recorded at 30%. </a:t>
            </a:r>
            <a:endParaRPr lang="en-US" sz="1200" kern="1200" dirty="0">
              <a:solidFill>
                <a:schemeClr val="tx1"/>
              </a:solidFill>
              <a:latin typeface="+mn-lt"/>
              <a:ea typeface="+mn-ea"/>
              <a:cs typeface="+mn-cs"/>
            </a:endParaRP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In the global population, 15 to 35 percent of people above 60 years old experience depression, while those in institutions have reported higher rates. According to a meta-analysis in 2023, the rate for community-dwelling older persons is 7.2 percent (</a:t>
            </a:r>
            <a:r>
              <a:rPr lang="en-IN" sz="1200" kern="1200" dirty="0" err="1">
                <a:solidFill>
                  <a:schemeClr val="tx1"/>
                </a:solidFill>
                <a:latin typeface="+mn-lt"/>
                <a:ea typeface="+mn-ea"/>
                <a:cs typeface="+mn-cs"/>
              </a:rPr>
              <a:t>Teusen</a:t>
            </a:r>
            <a:r>
              <a:rPr lang="en-IN" sz="1200" kern="1200" dirty="0">
                <a:solidFill>
                  <a:schemeClr val="tx1"/>
                </a:solidFill>
                <a:latin typeface="+mn-lt"/>
                <a:ea typeface="+mn-ea"/>
                <a:cs typeface="+mn-cs"/>
              </a:rPr>
              <a:t>, 2022). </a:t>
            </a:r>
            <a:endParaRPr lang="en-US" sz="1200" kern="1200" dirty="0">
              <a:solidFill>
                <a:schemeClr val="tx1"/>
              </a:solidFill>
              <a:latin typeface="+mn-lt"/>
              <a:ea typeface="+mn-ea"/>
              <a:cs typeface="+mn-cs"/>
            </a:endParaRP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It is clear that depression bears a huge cost to both economy and society in the UK. The cost of mental disorders is estimated to be about £300 billion per year, with £60 billion going to NHS and social care expenditure. </a:t>
            </a:r>
            <a:endParaRPr lang="en-US" sz="1200" kern="1200" dirty="0">
              <a:solidFill>
                <a:schemeClr val="tx1"/>
              </a:solidFill>
              <a:latin typeface="+mn-lt"/>
              <a:ea typeface="+mn-ea"/>
              <a:cs typeface="+mn-cs"/>
            </a:endParaRP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The diagnosis of the depression among the older adults requires a well structured approach. The NICE guidelines recommend the use of the validated tools like Geriatric Depression Scale (GDS) as well as PHQ-9 in order to support the clinical assessment. </a:t>
            </a:r>
            <a:endParaRPr lang="en-US" sz="1200" kern="1200" dirty="0">
              <a:solidFill>
                <a:schemeClr val="tx1"/>
              </a:solidFill>
              <a:latin typeface="+mn-lt"/>
              <a:ea typeface="+mn-ea"/>
              <a:cs typeface="+mn-cs"/>
            </a:endParaRP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NICE NG222 represents a step based care model for managing the depression among the older individuals. The SSRIs are also referred as the medication option, while the specialist treatments like ECT or </a:t>
            </a:r>
            <a:r>
              <a:rPr lang="en-IN" sz="1200" kern="1200" dirty="0" err="1">
                <a:solidFill>
                  <a:schemeClr val="tx1"/>
                </a:solidFill>
                <a:latin typeface="+mn-lt"/>
                <a:ea typeface="+mn-ea"/>
                <a:cs typeface="+mn-cs"/>
              </a:rPr>
              <a:t>rTMS</a:t>
            </a:r>
            <a:r>
              <a:rPr lang="en-IN" sz="1200" kern="1200" dirty="0">
                <a:solidFill>
                  <a:schemeClr val="tx1"/>
                </a:solidFill>
                <a:latin typeface="+mn-lt"/>
                <a:ea typeface="+mn-ea"/>
                <a:cs typeface="+mn-cs"/>
              </a:rPr>
              <a:t> for reserved for some of the resistant cases. </a:t>
            </a:r>
            <a:endParaRPr lang="en-US" sz="1200" kern="1200" dirty="0">
              <a:solidFill>
                <a:schemeClr val="tx1"/>
              </a:solidFill>
              <a:latin typeface="+mn-lt"/>
              <a:ea typeface="+mn-ea"/>
              <a:cs typeface="+mn-cs"/>
            </a:endParaRP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The NICE Matched Care model guarantees the appropriateness of the intervention according to the severity level of the problem. The Care Programme Approach coordinates the multidisciplinary team approach in treating patients. The Community Mental Health framework involves coordination of the National Health Service as well as Voluntary organisations.</a:t>
            </a:r>
            <a:endParaRPr lang="en-US" sz="1200" kern="1200" dirty="0">
              <a:solidFill>
                <a:schemeClr val="tx1"/>
              </a:solidFill>
              <a:latin typeface="+mn-lt"/>
              <a:ea typeface="+mn-ea"/>
              <a:cs typeface="+mn-cs"/>
            </a:endParaRP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Better results need early identification in primary care and collaboration of pathways within the NHS, social services, and voluntary organizations. The availability of evidence-based treatment methods such as CBT and SSRIs is necessary. Support from the community prevents social isolation. Relapse prevention provides overall well-being.</a:t>
            </a:r>
            <a:endParaRPr lang="en-US" sz="1200" kern="1200" dirty="0">
              <a:solidFill>
                <a:schemeClr val="tx1"/>
              </a:solidFill>
              <a:latin typeface="+mn-lt"/>
              <a:ea typeface="+mn-ea"/>
              <a:cs typeface="+mn-cs"/>
            </a:endParaRP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NICE recommends psychological therapy like CBT as preferred treatment for mild depression, while SSRIs are appropriate for moderate to severe cases of depression with careful monitoring (Alzheimer's Society, 2022). Collaborative care involves mental health specialists, GPs, carer to improve recovery, adherence and quality of life among older adults (NICE, 2022).</a:t>
            </a:r>
            <a:endParaRPr lang="en-US" sz="1200" kern="1200" dirty="0">
              <a:solidFill>
                <a:schemeClr val="tx1"/>
              </a:solidFill>
              <a:latin typeface="+mn-lt"/>
              <a:ea typeface="+mn-ea"/>
              <a:cs typeface="+mn-cs"/>
            </a:endParaRP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An older adult, for example, with diabetes and depression is less likely to follow dietary advice and medication (WHO, 2023). Integrated physical and mental health care reduces emergency admissions, complications, and healthcare costs.</a:t>
            </a:r>
            <a:endParaRPr lang="en-US" sz="1200" kern="1200" dirty="0">
              <a:solidFill>
                <a:schemeClr val="tx1"/>
              </a:solidFill>
              <a:latin typeface="+mn-lt"/>
              <a:ea typeface="+mn-ea"/>
              <a:cs typeface="+mn-cs"/>
            </a:endParaRP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GPs, for example, can refer socially isolated older adults to walking groups or community cafes through social prescribing (UKHSA, 2024). These kind of interventions reduces loneliness and improve well-being (NICE, 2022). Thus, reducing a recognised risk factor for depression in later life.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GP for example, mental health nurse, and family care giver pharmacist can collectively develop an individual care plan (NHS England, 2023). The partnership encourages medication, increases patient confidence and improves recovery while respecting the preferences of older people.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comprehensive model of </a:t>
            </a:r>
            <a:r>
              <a:rPr lang="en-US" dirty="0" err="1"/>
              <a:t>personalised</a:t>
            </a:r>
            <a:r>
              <a:rPr lang="en-US" dirty="0"/>
              <a:t> care by the NHS recommends combining 6 evidence-based components within routine care (NHS England, 2023).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4.png"/><Relationship Id="rId7"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16.sv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19.png"/><Relationship Id="rId4" Type="http://schemas.openxmlformats.org/officeDocument/2006/relationships/image" Target="../media/image22.sv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19.png"/><Relationship Id="rId4" Type="http://schemas.openxmlformats.org/officeDocument/2006/relationships/image" Target="../media/image22.svg"/></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19.png"/><Relationship Id="rId4" Type="http://schemas.openxmlformats.org/officeDocument/2006/relationships/image" Target="../media/image22.sv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19.png"/><Relationship Id="rId4" Type="http://schemas.openxmlformats.org/officeDocument/2006/relationships/image" Target="../media/image22.svg"/></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3" Type="http://schemas.openxmlformats.org/officeDocument/2006/relationships/hyperlink" Target="https://doi.org/10.1016/j.jad.2025.01.156?utm_source=copilot.com" TargetMode="External"/><Relationship Id="rId18" Type="http://schemas.openxmlformats.org/officeDocument/2006/relationships/hyperlink" Target="https://www.nice.org.uk/guidance/ng222/resources/the-matched-care-model-pdf-11131007011?utm_source=copilot.com" TargetMode="External"/><Relationship Id="rId26" Type="http://schemas.openxmlformats.org/officeDocument/2006/relationships/hyperlink" Target="https://www.priorygroup.com/mental-health/depression-treatment/depression-statistics" TargetMode="External"/><Relationship Id="rId21" Type="http://schemas.openxmlformats.org/officeDocument/2006/relationships/hyperlink" Target="https://www.england.nhs.uk/mental-health/" TargetMode="External"/><Relationship Id="rId34" Type="http://schemas.openxmlformats.org/officeDocument/2006/relationships/hyperlink" Target="https://www.verywellmind.com/common-types-of-depression-1067313?utm_source=copilot.com" TargetMode="External"/><Relationship Id="rId7" Type="http://schemas.openxmlformats.org/officeDocument/2006/relationships/hyperlink" Target="https://www.centreformentalhealth.org.uk/news/item/mental-ill-health-costs-society-300-billion-every-year-according-to-new-centre-for-mental-health-economic-analysis?utm_source=copilot.com" TargetMode="External"/><Relationship Id="rId12" Type="http://schemas.openxmlformats.org/officeDocument/2006/relationships/hyperlink" Target="https://doi.org/10.3399/BJGPO.2022.0135" TargetMode="External"/><Relationship Id="rId17" Type="http://schemas.openxmlformats.org/officeDocument/2006/relationships/hyperlink" Target="https://www.nice.org.uk/guidance/ng222?utm_source=copilot.com" TargetMode="External"/><Relationship Id="rId25" Type="http://schemas.openxmlformats.org/officeDocument/2006/relationships/hyperlink" Target="https://www.nice.org.uk/guidance/ng222" TargetMode="External"/><Relationship Id="rId33" Type="http://schemas.openxmlformats.org/officeDocument/2006/relationships/hyperlink" Target="https://www.gov.uk/government/publications/health-profile-for-england" TargetMode="External"/><Relationship Id="rId38" Type="http://schemas.openxmlformats.org/officeDocument/2006/relationships/hyperlink" Target="https://doi.org/10.1186/s12991-021-00375-x" TargetMode="External"/><Relationship Id="rId2" Type="http://schemas.openxmlformats.org/officeDocument/2006/relationships/notesSlide" Target="../notesSlides/notesSlide16.xml"/><Relationship Id="rId16" Type="http://schemas.openxmlformats.org/officeDocument/2006/relationships/hyperlink" Target="https://www.mentalhealth.org.uk/explore-mental-health/statistics/older-people-statistics?utm_source=copilot.com" TargetMode="External"/><Relationship Id="rId20" Type="http://schemas.openxmlformats.org/officeDocument/2006/relationships/hyperlink" Target="https://www.england.nhs.uk/publication/the-community-mental-health-framework-for-adults-and-older-adults/?utm_source=copilot.com" TargetMode="External"/><Relationship Id="rId29" Type="http://schemas.openxmlformats.org/officeDocument/2006/relationships/hyperlink" Target="https://doi.org/10.3390/brainsci11121633" TargetMode="External"/><Relationship Id="rId1" Type="http://schemas.openxmlformats.org/officeDocument/2006/relationships/slideLayout" Target="../slideLayouts/slideLayout7.xml"/><Relationship Id="rId6" Type="http://schemas.openxmlformats.org/officeDocument/2006/relationships/hyperlink" Target="https://www.brainsway.com/knowledge-center/effects-of-long-term-depression/?utm_source=copilot.com" TargetMode="External"/><Relationship Id="rId11" Type="http://schemas.openxmlformats.org/officeDocument/2006/relationships/hyperlink" Target="https://onlinelibrary.wiley.com/doi/pdf/10.1002/hsr2.70593" TargetMode="External"/><Relationship Id="rId24" Type="http://schemas.openxmlformats.org/officeDocument/2006/relationships/hyperlink" Target="https://www.england.nhs.uk/publication/mental-health-personalised-care-framework-the-modern-care-programme-approach/?utm_source=copilot.com" TargetMode="External"/><Relationship Id="rId32" Type="http://schemas.openxmlformats.org/officeDocument/2006/relationships/hyperlink" Target="https://www.kingsfund.org.uk/insight-and-analysis/data-and-charts/key-facts-figures-nhs?utm_source=copilot.com" TargetMode="External"/><Relationship Id="rId37" Type="http://schemas.openxmlformats.org/officeDocument/2006/relationships/hyperlink" Target="https://www.who.int/news-room/fact-sheets/detail/mental-health-of-older-adults?utm_source=copilot.com" TargetMode="External"/><Relationship Id="rId5" Type="http://schemas.openxmlformats.org/officeDocument/2006/relationships/hyperlink" Target="https://www.alzheimers.org.uk/about-dementia/managing-the-risk-of-dementia/risk-factors-for-dementia/depression" TargetMode="External"/><Relationship Id="rId15" Type="http://schemas.openxmlformats.org/officeDocument/2006/relationships/hyperlink" Target="https://www.mentalhealth.org.uk/" TargetMode="External"/><Relationship Id="rId23" Type="http://schemas.openxmlformats.org/officeDocument/2006/relationships/hyperlink" Target="https://www.england.nhs.uk/publication/care-programme-approach-position-statement/?utm_source=copilot.com" TargetMode="External"/><Relationship Id="rId28" Type="http://schemas.openxmlformats.org/officeDocument/2006/relationships/hyperlink" Target="https://doi.org/10.4103/0253-7176.70510" TargetMode="External"/><Relationship Id="rId36" Type="http://schemas.openxmlformats.org/officeDocument/2006/relationships/hyperlink" Target="https://www.who.int/news-room/fact-sheets/detail/depression?utm_source=copilot.com" TargetMode="External"/><Relationship Id="rId10" Type="http://schemas.openxmlformats.org/officeDocument/2006/relationships/hyperlink" Target="https://doi.org/10.3390/medicina61030431" TargetMode="External"/><Relationship Id="rId19" Type="http://schemas.openxmlformats.org/officeDocument/2006/relationships/hyperlink" Target="https://www.nia.nih.gov/health/mental-and-emotional-health/depression-and-older-adults?utm_source=copilot.com" TargetMode="External"/><Relationship Id="rId31" Type="http://schemas.openxmlformats.org/officeDocument/2006/relationships/hyperlink" Target="https://doi.org/10.1371/journal.pone.0276534?utm_source=copilot.com" TargetMode="External"/><Relationship Id="rId4" Type="http://schemas.openxmlformats.org/officeDocument/2006/relationships/hyperlink" Target="https://www.who.int/news-room/fact-sheets/detail/mental-health-of-older-adults" TargetMode="External"/><Relationship Id="rId9" Type="http://schemas.openxmlformats.org/officeDocument/2006/relationships/hyperlink" Target="https://www.sciencedirect.com/topics/neuroscience/geriatric-depression-scale?utm_source=copilot.com" TargetMode="External"/><Relationship Id="rId14" Type="http://schemas.openxmlformats.org/officeDocument/2006/relationships/hyperlink" Target="https://www.mattersofthemind.uk.com/insights/early-signs-of-depression-in-adults/?utm_source=copilot.com" TargetMode="External"/><Relationship Id="rId22" Type="http://schemas.openxmlformats.org/officeDocument/2006/relationships/hyperlink" Target="https://www.england.nhs.uk/personalisedcare/" TargetMode="External"/><Relationship Id="rId27" Type="http://schemas.openxmlformats.org/officeDocument/2006/relationships/hyperlink" Target="https://www.psychiatrictimes.com/view/the-assessment-of-depression-among-older-adults?utm_source=copilot.com" TargetMode="External"/><Relationship Id="rId30" Type="http://schemas.openxmlformats.org/officeDocument/2006/relationships/hyperlink" Target="https://www.scirp.org/reference/referencespapers?referenceid=3674617&amp;utm_source=copilot.com" TargetMode="External"/><Relationship Id="rId35" Type="http://schemas.openxmlformats.org/officeDocument/2006/relationships/hyperlink" Target="https://www.who.int/news-room/fact-sheets/detail/depression" TargetMode="External"/><Relationship Id="rId8" Type="http://schemas.openxmlformats.org/officeDocument/2006/relationships/hyperlink" Target="https://doi.org/10.1002/psb.2017?utm_source=copilot.com" TargetMode="External"/><Relationship Id="rId3" Type="http://schemas.openxmlformats.org/officeDocument/2006/relationships/image" Target="../media/image3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5" name="TextBox 5"/>
          <p:cNvSpPr txBox="1"/>
          <p:nvPr/>
        </p:nvSpPr>
        <p:spPr>
          <a:xfrm>
            <a:off x="1461804" y="3149537"/>
            <a:ext cx="11593288" cy="6737742"/>
          </a:xfrm>
          <a:prstGeom prst="rect">
            <a:avLst/>
          </a:prstGeom>
        </p:spPr>
        <p:txBody>
          <a:bodyPr wrap="square" lIns="0" tIns="0" rIns="0" bIns="0" rtlCol="0" anchor="t">
            <a:spAutoFit/>
          </a:bodyPr>
          <a:lstStyle/>
          <a:p>
            <a:pPr algn="ctr">
              <a:lnSpc>
                <a:spcPts val="6700"/>
              </a:lnSpc>
            </a:pPr>
            <a:r>
              <a:rPr lang="en-US" sz="3600" b="1" spc="-250" dirty="0">
                <a:solidFill>
                  <a:srgbClr val="1D2B31"/>
                </a:solidFill>
                <a:latin typeface="Arial" pitchFamily="34" charset="0"/>
                <a:ea typeface="Touvlo Bold"/>
                <a:cs typeface="Arial" pitchFamily="34" charset="0"/>
                <a:sym typeface="Touvlo Bold"/>
              </a:rPr>
              <a:t>PROGRAMME: MSC PUBLIC HEALTH AND SOCIAL CARE IN PRACTICE </a:t>
            </a:r>
          </a:p>
          <a:p>
            <a:pPr algn="ctr">
              <a:lnSpc>
                <a:spcPts val="6700"/>
              </a:lnSpc>
            </a:pPr>
            <a:r>
              <a:rPr lang="en-US" sz="2400" b="1" spc="-250" dirty="0">
                <a:solidFill>
                  <a:srgbClr val="1D2B31"/>
                </a:solidFill>
                <a:latin typeface="Arial" pitchFamily="34" charset="0"/>
                <a:ea typeface="Touvlo Bold"/>
                <a:cs typeface="Arial" pitchFamily="34" charset="0"/>
                <a:sym typeface="Touvlo Bold"/>
              </a:rPr>
              <a:t>MODULE: COMMUNITY CARE AND MANAGEMENT OF LONGER-TERM CONDITIONS </a:t>
            </a:r>
          </a:p>
          <a:p>
            <a:pPr algn="ctr">
              <a:lnSpc>
                <a:spcPts val="6700"/>
              </a:lnSpc>
            </a:pPr>
            <a:r>
              <a:rPr lang="en-US" sz="2400" b="1" spc="-250" dirty="0">
                <a:solidFill>
                  <a:srgbClr val="1D2B31"/>
                </a:solidFill>
                <a:latin typeface="Arial" pitchFamily="34" charset="0"/>
                <a:ea typeface="Touvlo Bold"/>
                <a:cs typeface="Arial" pitchFamily="34" charset="0"/>
                <a:sym typeface="Touvlo Bold"/>
              </a:rPr>
              <a:t>ASSIGNMENT TITLE: COMPONENT 2 INDIVIDUAL PRESENTATION </a:t>
            </a:r>
          </a:p>
          <a:p>
            <a:pPr algn="ctr">
              <a:lnSpc>
                <a:spcPts val="6700"/>
              </a:lnSpc>
            </a:pPr>
            <a:r>
              <a:rPr lang="en-US" sz="2400" b="1" spc="-250" dirty="0">
                <a:solidFill>
                  <a:srgbClr val="1D2B31"/>
                </a:solidFill>
                <a:latin typeface="Arial" pitchFamily="34" charset="0"/>
                <a:ea typeface="Touvlo Bold"/>
                <a:cs typeface="Arial" pitchFamily="34" charset="0"/>
                <a:sym typeface="Touvlo Bold"/>
              </a:rPr>
              <a:t>DEPRESSION IN THE UK OLDER ADULTS AGED 65 OR ABOVE</a:t>
            </a:r>
          </a:p>
          <a:p>
            <a:pPr algn="ctr">
              <a:lnSpc>
                <a:spcPts val="6700"/>
              </a:lnSpc>
            </a:pPr>
            <a:r>
              <a:rPr lang="en-US" sz="2400" b="1" spc="-250" dirty="0">
                <a:solidFill>
                  <a:srgbClr val="1D2B31"/>
                </a:solidFill>
                <a:latin typeface="Arial" pitchFamily="34" charset="0"/>
                <a:ea typeface="Touvlo Bold"/>
                <a:cs typeface="Arial" pitchFamily="34" charset="0"/>
                <a:sym typeface="Touvlo Bold"/>
              </a:rPr>
              <a:t>Student name: Seema Saxena </a:t>
            </a:r>
            <a:br>
              <a:rPr lang="en-US" sz="2400" b="1" spc="-250" dirty="0">
                <a:solidFill>
                  <a:srgbClr val="1D2B31"/>
                </a:solidFill>
                <a:latin typeface="Arial" pitchFamily="34" charset="0"/>
                <a:ea typeface="Touvlo Bold"/>
                <a:cs typeface="Arial" pitchFamily="34" charset="0"/>
                <a:sym typeface="Touvlo Bold"/>
              </a:rPr>
            </a:br>
            <a:r>
              <a:rPr lang="en-US" sz="2400" b="1" spc="-250" dirty="0">
                <a:solidFill>
                  <a:srgbClr val="1D2B31"/>
                </a:solidFill>
                <a:latin typeface="Arial" pitchFamily="34" charset="0"/>
                <a:ea typeface="Touvlo Bold"/>
                <a:cs typeface="Arial" pitchFamily="34" charset="0"/>
                <a:sym typeface="Touvlo Bold"/>
              </a:rPr>
              <a:t>Lecture name : Muhammed khan </a:t>
            </a:r>
          </a:p>
          <a:p>
            <a:pPr algn="ctr">
              <a:lnSpc>
                <a:spcPts val="6700"/>
              </a:lnSpc>
            </a:pPr>
            <a:r>
              <a:rPr lang="en-US" sz="2400" b="1" spc="-250" dirty="0">
                <a:solidFill>
                  <a:srgbClr val="1D2B31"/>
                </a:solidFill>
                <a:latin typeface="Arial" pitchFamily="34" charset="0"/>
                <a:ea typeface="Touvlo Bold"/>
                <a:cs typeface="Arial" pitchFamily="34" charset="0"/>
                <a:sym typeface="Touvlo Bold"/>
              </a:rPr>
              <a:t>Student id </a:t>
            </a:r>
            <a:r>
              <a:rPr lang="en-US" sz="2400" b="1" spc="-250">
                <a:solidFill>
                  <a:srgbClr val="1D2B31"/>
                </a:solidFill>
                <a:latin typeface="Arial" pitchFamily="34" charset="0"/>
                <a:ea typeface="Touvlo Bold"/>
                <a:cs typeface="Arial" pitchFamily="34" charset="0"/>
                <a:sym typeface="Touvlo Bold"/>
              </a:rPr>
              <a:t>: 2542707</a:t>
            </a:r>
            <a:endParaRPr lang="en-US" sz="4400" b="1" spc="-250" dirty="0">
              <a:solidFill>
                <a:srgbClr val="1D2B31"/>
              </a:solidFill>
              <a:latin typeface="Touvlo Bold"/>
              <a:ea typeface="Touvlo Bold"/>
              <a:cs typeface="Touvlo Bold"/>
              <a:sym typeface="Touvlo Bold"/>
            </a:endParaRPr>
          </a:p>
        </p:txBody>
      </p:sp>
      <p:pic>
        <p:nvPicPr>
          <p:cNvPr id="33793" name="Picture 1"/>
          <p:cNvPicPr>
            <a:picLocks noChangeAspect="1" noChangeArrowheads="1"/>
          </p:cNvPicPr>
          <p:nvPr/>
        </p:nvPicPr>
        <p:blipFill>
          <a:blip r:embed="rId2"/>
          <a:srcRect/>
          <a:stretch>
            <a:fillRect/>
          </a:stretch>
        </p:blipFill>
        <p:spPr bwMode="auto">
          <a:xfrm>
            <a:off x="13646862" y="967036"/>
            <a:ext cx="4281510" cy="7846250"/>
          </a:xfrm>
          <a:prstGeom prst="rect">
            <a:avLst/>
          </a:prstGeom>
          <a:noFill/>
          <a:ln w="9525">
            <a:noFill/>
            <a:miter lim="800000"/>
            <a:headEnd/>
            <a:tailEnd/>
          </a:ln>
          <a:effectLst/>
        </p:spPr>
      </p:pic>
      <p:pic>
        <p:nvPicPr>
          <p:cNvPr id="4" name="Picture 3">
            <a:extLst>
              <a:ext uri="{FF2B5EF4-FFF2-40B4-BE49-F238E27FC236}">
                <a16:creationId xmlns:a16="http://schemas.microsoft.com/office/drawing/2014/main" id="{D14433F8-2D1A-A65B-6CC1-58EBD40B444D}"/>
              </a:ext>
            </a:extLst>
          </p:cNvPr>
          <p:cNvPicPr>
            <a:picLocks noChangeAspect="1"/>
          </p:cNvPicPr>
          <p:nvPr/>
        </p:nvPicPr>
        <p:blipFill>
          <a:blip r:embed="rId3"/>
          <a:stretch>
            <a:fillRect/>
          </a:stretch>
        </p:blipFill>
        <p:spPr>
          <a:xfrm>
            <a:off x="5831632" y="318964"/>
            <a:ext cx="2853633" cy="2830573"/>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3" name="Freeform 3"/>
          <p:cNvSpPr/>
          <p:nvPr/>
        </p:nvSpPr>
        <p:spPr>
          <a:xfrm rot="903030">
            <a:off x="16003628" y="3096616"/>
            <a:ext cx="753476" cy="683779"/>
          </a:xfrm>
          <a:custGeom>
            <a:avLst/>
            <a:gdLst/>
            <a:ahLst/>
            <a:cxnLst/>
            <a:rect l="l" t="t" r="r" b="b"/>
            <a:pathLst>
              <a:path w="753476" h="683779">
                <a:moveTo>
                  <a:pt x="0" y="0"/>
                </a:moveTo>
                <a:lnTo>
                  <a:pt x="753476" y="0"/>
                </a:lnTo>
                <a:lnTo>
                  <a:pt x="753476" y="683779"/>
                </a:lnTo>
                <a:lnTo>
                  <a:pt x="0" y="683779"/>
                </a:lnTo>
                <a:lnTo>
                  <a:pt x="0" y="0"/>
                </a:lnTo>
                <a:close/>
              </a:path>
            </a:pathLst>
          </a:custGeom>
          <a:blipFill>
            <a:blip r:embed="rId3" cstate="print"/>
            <a:stretch>
              <a:fillRect/>
            </a:stretch>
          </a:blipFill>
        </p:spPr>
      </p:sp>
      <p:sp>
        <p:nvSpPr>
          <p:cNvPr id="5" name="TextBox 5"/>
          <p:cNvSpPr txBox="1"/>
          <p:nvPr/>
        </p:nvSpPr>
        <p:spPr>
          <a:xfrm>
            <a:off x="4714844" y="857220"/>
            <a:ext cx="8856774" cy="660400"/>
          </a:xfrm>
          <a:prstGeom prst="rect">
            <a:avLst/>
          </a:prstGeom>
        </p:spPr>
        <p:txBody>
          <a:bodyPr lIns="0" tIns="0" rIns="0" bIns="0" rtlCol="0" anchor="t">
            <a:spAutoFit/>
          </a:bodyPr>
          <a:lstStyle/>
          <a:p>
            <a:pPr algn="ctr">
              <a:lnSpc>
                <a:spcPts val="5000"/>
              </a:lnSpc>
            </a:pPr>
            <a:r>
              <a:rPr lang="en-US" sz="4800" b="1" spc="-250" dirty="0">
                <a:solidFill>
                  <a:srgbClr val="1D2B31"/>
                </a:solidFill>
                <a:latin typeface="Arial" pitchFamily="34" charset="0"/>
                <a:ea typeface="Touvlo Bold"/>
                <a:cs typeface="Arial" pitchFamily="34" charset="0"/>
                <a:sym typeface="Touvlo Bold"/>
              </a:rPr>
              <a:t>INTRODUCTION</a:t>
            </a:r>
            <a:r>
              <a:rPr lang="en-US" sz="5000" b="1" spc="-250" dirty="0">
                <a:solidFill>
                  <a:srgbClr val="1D2B31"/>
                </a:solidFill>
                <a:latin typeface="Touvlo Bold"/>
                <a:ea typeface="Touvlo Bold"/>
                <a:cs typeface="Touvlo Bold"/>
                <a:sym typeface="Touvlo Bold"/>
              </a:rPr>
              <a:t> </a:t>
            </a:r>
          </a:p>
        </p:txBody>
      </p:sp>
      <p:sp>
        <p:nvSpPr>
          <p:cNvPr id="6" name="TextBox 6"/>
          <p:cNvSpPr txBox="1"/>
          <p:nvPr/>
        </p:nvSpPr>
        <p:spPr>
          <a:xfrm>
            <a:off x="641113" y="2632300"/>
            <a:ext cx="7114725" cy="4945521"/>
          </a:xfrm>
          <a:prstGeom prst="rect">
            <a:avLst/>
          </a:prstGeom>
        </p:spPr>
        <p:txBody>
          <a:bodyPr wrap="square" lIns="0" tIns="0" rIns="0" bIns="0" rtlCol="0" anchor="t">
            <a:spAutoFit/>
          </a:bodyPr>
          <a:lstStyle/>
          <a:p>
            <a:pPr lvl="0" algn="just">
              <a:lnSpc>
                <a:spcPct val="150000"/>
              </a:lnSpc>
              <a:buFont typeface="Arial" pitchFamily="34" charset="0"/>
              <a:buChar char="•"/>
            </a:pPr>
            <a:r>
              <a:rPr lang="en-IN" sz="2800" dirty="0">
                <a:latin typeface="Arial" pitchFamily="34" charset="0"/>
                <a:cs typeface="Arial" pitchFamily="34" charset="0"/>
              </a:rPr>
              <a:t>14% men reported some form of depression in Britain and among this 7% of over 60’s (</a:t>
            </a:r>
            <a:r>
              <a:rPr lang="en-IN" sz="2800" dirty="0" err="1">
                <a:latin typeface="Arial" pitchFamily="34" charset="0"/>
                <a:cs typeface="Arial" pitchFamily="34" charset="0"/>
              </a:rPr>
              <a:t>Priorygroup</a:t>
            </a:r>
            <a:r>
              <a:rPr lang="en-IN" sz="2800" dirty="0">
                <a:latin typeface="Arial" pitchFamily="34" charset="0"/>
                <a:cs typeface="Arial" pitchFamily="34" charset="0"/>
              </a:rPr>
              <a:t>, 2026)</a:t>
            </a:r>
            <a:endParaRPr lang="en-US" sz="2800" dirty="0">
              <a:latin typeface="Arial" pitchFamily="34" charset="0"/>
              <a:cs typeface="Arial" pitchFamily="34" charset="0"/>
            </a:endParaRPr>
          </a:p>
          <a:p>
            <a:pPr lvl="0" algn="just">
              <a:lnSpc>
                <a:spcPct val="150000"/>
              </a:lnSpc>
              <a:buFont typeface="Arial" pitchFamily="34" charset="0"/>
              <a:buChar char="•"/>
            </a:pPr>
            <a:r>
              <a:rPr lang="en-IN" sz="2800" dirty="0">
                <a:latin typeface="Arial" pitchFamily="34" charset="0"/>
                <a:cs typeface="Arial" pitchFamily="34" charset="0"/>
              </a:rPr>
              <a:t>It affects the physical health, psychological well-being, as well as the social independence of such people (World Health Organization, 2026).</a:t>
            </a:r>
            <a:endParaRPr lang="en-US" sz="2800" dirty="0">
              <a:latin typeface="Arial" pitchFamily="34" charset="0"/>
              <a:cs typeface="Arial" pitchFamily="34" charset="0"/>
            </a:endParaRPr>
          </a:p>
          <a:p>
            <a:pPr algn="just">
              <a:lnSpc>
                <a:spcPts val="3499"/>
              </a:lnSpc>
            </a:pPr>
            <a:endParaRPr lang="en-US" sz="2499" spc="67" dirty="0">
              <a:solidFill>
                <a:srgbClr val="1D2B31"/>
              </a:solidFill>
              <a:latin typeface="Open Sauce"/>
              <a:ea typeface="Open Sauce"/>
              <a:cs typeface="Open Sauce"/>
              <a:sym typeface="Open Sauce"/>
            </a:endParaRPr>
          </a:p>
        </p:txBody>
      </p:sp>
      <p:pic>
        <p:nvPicPr>
          <p:cNvPr id="8" name="Picture 7"/>
          <p:cNvPicPr/>
          <p:nvPr/>
        </p:nvPicPr>
        <p:blipFill>
          <a:blip r:embed="rId4"/>
          <a:srcRect/>
          <a:stretch>
            <a:fillRect/>
          </a:stretch>
        </p:blipFill>
        <p:spPr bwMode="auto">
          <a:xfrm>
            <a:off x="8135888" y="1975134"/>
            <a:ext cx="9793088" cy="5256598"/>
          </a:xfrm>
          <a:prstGeom prst="rect">
            <a:avLst/>
          </a:prstGeom>
          <a:ln>
            <a:noFill/>
          </a:ln>
          <a:effectLst>
            <a:outerShdw blurRad="292100" dist="139700" dir="2700000" algn="tl" rotWithShape="0">
              <a:srgbClr val="333333">
                <a:alpha val="65000"/>
              </a:srgbClr>
            </a:outerShdw>
          </a:effectLst>
        </p:spPr>
      </p:pic>
      <p:sp>
        <p:nvSpPr>
          <p:cNvPr id="32769" name="Rectangle 1"/>
          <p:cNvSpPr>
            <a:spLocks noChangeArrowheads="1"/>
          </p:cNvSpPr>
          <p:nvPr/>
        </p:nvSpPr>
        <p:spPr bwMode="auto">
          <a:xfrm>
            <a:off x="9699779" y="8311866"/>
            <a:ext cx="7143736" cy="87203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50000"/>
              </a:lnSpc>
              <a:spcBef>
                <a:spcPct val="0"/>
              </a:spcBef>
              <a:spcAft>
                <a:spcPct val="0"/>
              </a:spcAft>
              <a:buClrTx/>
              <a:buSzTx/>
              <a:buFontTx/>
              <a:buNone/>
              <a:tabLst/>
            </a:pPr>
            <a:r>
              <a:rPr kumimoji="0" lang="en-GB" b="1" i="0" u="none" strike="noStrike" cap="none" normalizeH="0" baseline="0" dirty="0">
                <a:ln>
                  <a:noFill/>
                </a:ln>
                <a:solidFill>
                  <a:schemeClr val="tx1"/>
                </a:solidFill>
                <a:effectLst/>
                <a:latin typeface="Arial" pitchFamily="34" charset="0"/>
                <a:ea typeface="Calibri" pitchFamily="34" charset="0"/>
                <a:cs typeface="Arial" pitchFamily="34" charset="0"/>
              </a:rPr>
              <a:t>Figure 1: Depression demographics</a:t>
            </a:r>
            <a:endParaRPr kumimoji="0" lang="en-US" b="0" i="0" u="none" strike="noStrike" cap="none" normalizeH="0" baseline="0" dirty="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GB" b="0" i="0" u="none" strike="noStrike" cap="none" normalizeH="0" baseline="0" dirty="0">
                <a:ln>
                  <a:noFill/>
                </a:ln>
                <a:solidFill>
                  <a:schemeClr val="tx1"/>
                </a:solidFill>
                <a:effectLst/>
                <a:latin typeface="Arial" pitchFamily="34" charset="0"/>
                <a:ea typeface="Calibri" pitchFamily="34" charset="0"/>
                <a:cs typeface="Arial" pitchFamily="34" charset="0"/>
              </a:rPr>
              <a:t>(Source: </a:t>
            </a:r>
            <a:r>
              <a:rPr kumimoji="0" lang="en-GB" b="0" i="0" u="none" strike="noStrike" cap="none" normalizeH="0" baseline="0" dirty="0" err="1">
                <a:ln>
                  <a:noFill/>
                </a:ln>
                <a:solidFill>
                  <a:schemeClr val="tx1"/>
                </a:solidFill>
                <a:effectLst/>
                <a:latin typeface="Arial" pitchFamily="34" charset="0"/>
                <a:ea typeface="Calibri" pitchFamily="34" charset="0"/>
                <a:cs typeface="Arial" pitchFamily="34" charset="0"/>
              </a:rPr>
              <a:t>Priorygroup</a:t>
            </a:r>
            <a:r>
              <a:rPr kumimoji="0" lang="en-GB" b="0" i="0" u="none" strike="noStrike" cap="none" normalizeH="0" baseline="0" dirty="0">
                <a:ln>
                  <a:noFill/>
                </a:ln>
                <a:solidFill>
                  <a:schemeClr val="tx1"/>
                </a:solidFill>
                <a:effectLst/>
                <a:latin typeface="Arial" pitchFamily="34" charset="0"/>
                <a:ea typeface="Calibri" pitchFamily="34" charset="0"/>
                <a:cs typeface="Arial" pitchFamily="34" charset="0"/>
              </a:rPr>
              <a:t>, 2026)</a:t>
            </a:r>
            <a:endParaRPr kumimoji="0" lang="en-GB" b="0" i="0" u="none" strike="noStrike" cap="none" normalizeH="0" baseline="0" dirty="0">
              <a:ln>
                <a:noFill/>
              </a:ln>
              <a:solidFill>
                <a:schemeClr val="tx1"/>
              </a:solidFill>
              <a:effectLst/>
              <a:latin typeface="Arial" pitchFamily="34" charset="0"/>
              <a:cs typeface="Arial"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3" name="TextBox 3"/>
          <p:cNvSpPr txBox="1"/>
          <p:nvPr/>
        </p:nvSpPr>
        <p:spPr>
          <a:xfrm>
            <a:off x="3071770" y="928658"/>
            <a:ext cx="11061450" cy="1925976"/>
          </a:xfrm>
          <a:prstGeom prst="rect">
            <a:avLst/>
          </a:prstGeom>
        </p:spPr>
        <p:txBody>
          <a:bodyPr lIns="0" tIns="0" rIns="0" bIns="0" rtlCol="0" anchor="t">
            <a:spAutoFit/>
          </a:bodyPr>
          <a:lstStyle/>
          <a:p>
            <a:pPr algn="ctr">
              <a:lnSpc>
                <a:spcPts val="5000"/>
              </a:lnSpc>
            </a:pPr>
            <a:r>
              <a:rPr lang="en-US" sz="5000" b="1" spc="-250" dirty="0">
                <a:solidFill>
                  <a:srgbClr val="1D2B31"/>
                </a:solidFill>
                <a:latin typeface="Touvlo Bold"/>
                <a:ea typeface="Touvlo Bold"/>
                <a:cs typeface="Touvlo Bold"/>
                <a:sym typeface="Touvlo Bold"/>
              </a:rPr>
              <a:t> </a:t>
            </a:r>
            <a:r>
              <a:rPr lang="en-US" sz="5000" b="1" spc="-250" dirty="0">
                <a:solidFill>
                  <a:srgbClr val="1D2B31"/>
                </a:solidFill>
                <a:latin typeface="Arial" pitchFamily="34" charset="0"/>
                <a:ea typeface="Touvlo Bold"/>
                <a:cs typeface="Arial" pitchFamily="34" charset="0"/>
                <a:sym typeface="Touvlo Bold"/>
              </a:rPr>
              <a:t>OVERVIEW OF THE LONG-TERM CONDITION</a:t>
            </a:r>
          </a:p>
          <a:p>
            <a:pPr algn="ctr">
              <a:lnSpc>
                <a:spcPts val="5000"/>
              </a:lnSpc>
            </a:pPr>
            <a:endParaRPr lang="en-US" sz="5000" b="1" spc="-250" dirty="0">
              <a:solidFill>
                <a:srgbClr val="1D2B31"/>
              </a:solidFill>
              <a:latin typeface="Touvlo Bold"/>
              <a:ea typeface="Touvlo Bold"/>
              <a:cs typeface="Touvlo Bold"/>
              <a:sym typeface="Touvlo Bold"/>
            </a:endParaRPr>
          </a:p>
        </p:txBody>
      </p:sp>
      <p:sp>
        <p:nvSpPr>
          <p:cNvPr id="8" name="TextBox 8"/>
          <p:cNvSpPr txBox="1"/>
          <p:nvPr/>
        </p:nvSpPr>
        <p:spPr>
          <a:xfrm>
            <a:off x="826251" y="2824919"/>
            <a:ext cx="7165622" cy="5597366"/>
          </a:xfrm>
          <a:prstGeom prst="rect">
            <a:avLst/>
          </a:prstGeom>
        </p:spPr>
        <p:txBody>
          <a:bodyPr wrap="square" lIns="0" tIns="0" rIns="0" bIns="0" rtlCol="0" anchor="t">
            <a:spAutoFit/>
          </a:bodyPr>
          <a:lstStyle/>
          <a:p>
            <a:pPr lvl="0" algn="just">
              <a:lnSpc>
                <a:spcPct val="150000"/>
              </a:lnSpc>
              <a:buFont typeface="Arial" pitchFamily="34" charset="0"/>
              <a:buChar char="•"/>
            </a:pPr>
            <a:r>
              <a:rPr lang="en-IN" sz="2800" dirty="0">
                <a:latin typeface="Arial" pitchFamily="34" charset="0"/>
                <a:cs typeface="Arial" pitchFamily="34" charset="0"/>
              </a:rPr>
              <a:t>Depression is the chronic mood disorder that persist over the time and highly affect the emotional, physical as well as social well-being of the older adults (WHO, 2026).</a:t>
            </a:r>
            <a:endParaRPr lang="en-US" sz="2800" dirty="0">
              <a:latin typeface="Arial" pitchFamily="34" charset="0"/>
              <a:cs typeface="Arial" pitchFamily="34" charset="0"/>
            </a:endParaRPr>
          </a:p>
          <a:p>
            <a:pPr lvl="0" algn="just">
              <a:lnSpc>
                <a:spcPct val="150000"/>
              </a:lnSpc>
              <a:buFont typeface="Arial" pitchFamily="34" charset="0"/>
              <a:buChar char="•"/>
            </a:pPr>
            <a:r>
              <a:rPr lang="en-IN" sz="2800" dirty="0">
                <a:latin typeface="Arial" pitchFamily="34" charset="0"/>
                <a:cs typeface="Arial" pitchFamily="34" charset="0"/>
              </a:rPr>
              <a:t>Depression is considered as a long-term condition because it requires constant monitoring, treatment as well as psychosocial support (</a:t>
            </a:r>
            <a:r>
              <a:rPr lang="en-IN" sz="2800" dirty="0" err="1">
                <a:latin typeface="Arial" pitchFamily="34" charset="0"/>
                <a:cs typeface="Arial" pitchFamily="34" charset="0"/>
              </a:rPr>
              <a:t>BrainsWay</a:t>
            </a:r>
            <a:r>
              <a:rPr lang="en-IN" sz="2800" dirty="0">
                <a:latin typeface="Arial" pitchFamily="34" charset="0"/>
                <a:cs typeface="Arial" pitchFamily="34" charset="0"/>
              </a:rPr>
              <a:t>, 2026)</a:t>
            </a:r>
            <a:endParaRPr lang="en-US" sz="2800" dirty="0">
              <a:latin typeface="Arial" pitchFamily="34" charset="0"/>
              <a:cs typeface="Arial" pitchFamily="34" charset="0"/>
            </a:endParaRPr>
          </a:p>
          <a:p>
            <a:pPr algn="just">
              <a:lnSpc>
                <a:spcPts val="3678"/>
              </a:lnSpc>
            </a:pPr>
            <a:endParaRPr lang="en-US" sz="2404" spc="43" dirty="0">
              <a:solidFill>
                <a:srgbClr val="1D2B31"/>
              </a:solidFill>
              <a:latin typeface="Open Sauce"/>
              <a:ea typeface="Open Sauce"/>
              <a:cs typeface="Open Sauce"/>
              <a:sym typeface="Open Sauce"/>
            </a:endParaRPr>
          </a:p>
        </p:txBody>
      </p:sp>
      <p:pic>
        <p:nvPicPr>
          <p:cNvPr id="30721" name="Picture 1"/>
          <p:cNvPicPr>
            <a:picLocks noChangeAspect="1" noChangeArrowheads="1"/>
          </p:cNvPicPr>
          <p:nvPr/>
        </p:nvPicPr>
        <p:blipFill>
          <a:blip r:embed="rId3"/>
          <a:srcRect/>
          <a:stretch>
            <a:fillRect/>
          </a:stretch>
        </p:blipFill>
        <p:spPr bwMode="auto">
          <a:xfrm>
            <a:off x="8602495" y="3139926"/>
            <a:ext cx="9258492" cy="4283184"/>
          </a:xfrm>
          <a:prstGeom prst="rect">
            <a:avLst/>
          </a:prstGeom>
          <a:noFill/>
          <a:ln w="9525">
            <a:noFill/>
            <a:miter lim="800000"/>
            <a:headEnd/>
            <a:tailEnd/>
          </a:ln>
          <a:effectLst/>
        </p:spPr>
      </p:pic>
      <p:sp>
        <p:nvSpPr>
          <p:cNvPr id="30722" name="Rectangle 2"/>
          <p:cNvSpPr>
            <a:spLocks noChangeArrowheads="1"/>
          </p:cNvSpPr>
          <p:nvPr/>
        </p:nvSpPr>
        <p:spPr bwMode="auto">
          <a:xfrm>
            <a:off x="10715636" y="7358078"/>
            <a:ext cx="6215042" cy="646331"/>
          </a:xfrm>
          <a:prstGeom prst="rect">
            <a:avLst/>
          </a:prstGeom>
          <a:solidFill>
            <a:srgbClr val="FFFFFF"/>
          </a:solid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a:ln>
                  <a:noFill/>
                </a:ln>
                <a:solidFill>
                  <a:schemeClr val="tx1"/>
                </a:solidFill>
                <a:effectLst/>
                <a:latin typeface="Arial" pitchFamily="34" charset="0"/>
                <a:ea typeface="Calibri" pitchFamily="34" charset="0"/>
                <a:cs typeface="Arial" pitchFamily="34" charset="0"/>
              </a:rPr>
              <a:t>Figure 2: UK Depression prevalence</a:t>
            </a:r>
            <a:endParaRPr kumimoji="0" lang="en-US" sz="2000" b="0" i="0" u="none" strike="noStrike" cap="none" normalizeH="0" baseline="0" dirty="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a:ln>
                  <a:noFill/>
                </a:ln>
                <a:solidFill>
                  <a:schemeClr val="tx1"/>
                </a:solidFill>
                <a:effectLst/>
                <a:latin typeface="Arial" pitchFamily="34" charset="0"/>
                <a:ea typeface="Calibri" pitchFamily="34" charset="0"/>
                <a:cs typeface="Arial" pitchFamily="34" charset="0"/>
              </a:rPr>
              <a:t>(Source: </a:t>
            </a:r>
            <a:r>
              <a:rPr kumimoji="0" lang="en-GB" b="0" i="0" u="none" strike="noStrike" cap="none" normalizeH="0" baseline="0" dirty="0">
                <a:ln>
                  <a:noFill/>
                </a:ln>
                <a:solidFill>
                  <a:srgbClr val="000000"/>
                </a:solidFill>
                <a:effectLst/>
                <a:latin typeface="Arial" pitchFamily="34" charset="0"/>
                <a:ea typeface="Calibri" pitchFamily="34" charset="0"/>
                <a:cs typeface="Arial" pitchFamily="34" charset="0"/>
              </a:rPr>
              <a:t>As inspired from Kim </a:t>
            </a:r>
            <a:r>
              <a:rPr kumimoji="0" lang="en-GB" b="0" i="1" u="none" strike="noStrike" cap="none" normalizeH="0" baseline="0" dirty="0">
                <a:ln>
                  <a:noFill/>
                </a:ln>
                <a:solidFill>
                  <a:srgbClr val="000000"/>
                </a:solidFill>
                <a:effectLst/>
                <a:latin typeface="Arial" pitchFamily="34" charset="0"/>
                <a:ea typeface="Calibri" pitchFamily="34" charset="0"/>
                <a:cs typeface="Arial" pitchFamily="34" charset="0"/>
              </a:rPr>
              <a:t>et al.,</a:t>
            </a:r>
            <a:r>
              <a:rPr kumimoji="0" lang="en-GB" b="0" i="0" u="none" strike="noStrike" cap="none" normalizeH="0" baseline="0" dirty="0">
                <a:ln>
                  <a:noFill/>
                </a:ln>
                <a:solidFill>
                  <a:srgbClr val="000000"/>
                </a:solidFill>
                <a:effectLst/>
                <a:latin typeface="Arial" pitchFamily="34" charset="0"/>
                <a:ea typeface="Calibri" pitchFamily="34" charset="0"/>
                <a:cs typeface="Arial" pitchFamily="34" charset="0"/>
              </a:rPr>
              <a:t> 2025)</a:t>
            </a:r>
            <a:endParaRPr kumimoji="0" lang="en-GB" sz="3200" b="0" i="0" u="none" strike="noStrike" cap="none" normalizeH="0" baseline="0" dirty="0">
              <a:ln>
                <a:noFill/>
              </a:ln>
              <a:solidFill>
                <a:schemeClr val="tx1"/>
              </a:solidFill>
              <a:effectLst/>
              <a:latin typeface="Arial" pitchFamily="34" charset="0"/>
              <a:cs typeface="Arial"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403359">
            <a:off x="-2363682" y="3877307"/>
            <a:ext cx="13082159" cy="9206570"/>
          </a:xfrm>
          <a:custGeom>
            <a:avLst/>
            <a:gdLst/>
            <a:ahLst/>
            <a:cxnLst/>
            <a:rect l="l" t="t" r="r" b="b"/>
            <a:pathLst>
              <a:path w="13082159" h="9206570">
                <a:moveTo>
                  <a:pt x="0" y="0"/>
                </a:moveTo>
                <a:lnTo>
                  <a:pt x="13082159" y="0"/>
                </a:lnTo>
                <a:lnTo>
                  <a:pt x="13082159" y="9206570"/>
                </a:lnTo>
                <a:lnTo>
                  <a:pt x="0" y="9206570"/>
                </a:lnTo>
                <a:lnTo>
                  <a:pt x="0" y="0"/>
                </a:lnTo>
                <a:close/>
              </a:path>
            </a:pathLst>
          </a:custGeom>
          <a:blipFill>
            <a:blip r:embed="rId3">
              <a:alphaModFix amt="50000"/>
            </a:blip>
            <a:stretch>
              <a:fillRect/>
            </a:stretch>
          </a:blipFill>
        </p:spPr>
      </p:sp>
      <p:sp>
        <p:nvSpPr>
          <p:cNvPr id="3" name="Freeform 3"/>
          <p:cNvSpPr/>
          <p:nvPr/>
        </p:nvSpPr>
        <p:spPr>
          <a:xfrm flipH="1">
            <a:off x="0" y="0"/>
            <a:ext cx="3390384" cy="4097140"/>
          </a:xfrm>
          <a:custGeom>
            <a:avLst/>
            <a:gdLst/>
            <a:ahLst/>
            <a:cxnLst/>
            <a:rect l="l" t="t" r="r" b="b"/>
            <a:pathLst>
              <a:path w="3390384" h="4097140">
                <a:moveTo>
                  <a:pt x="3390384" y="0"/>
                </a:moveTo>
                <a:lnTo>
                  <a:pt x="0" y="0"/>
                </a:lnTo>
                <a:lnTo>
                  <a:pt x="0" y="4097140"/>
                </a:lnTo>
                <a:lnTo>
                  <a:pt x="3390384" y="4097140"/>
                </a:lnTo>
                <a:lnTo>
                  <a:pt x="3390384" y="0"/>
                </a:lnTo>
                <a:close/>
              </a:path>
            </a:pathLst>
          </a:custGeom>
          <a:blipFill>
            <a:blip r:embed="rId4"/>
            <a:stretch>
              <a:fillRect/>
            </a:stretch>
          </a:blipFill>
        </p:spPr>
      </p:sp>
      <p:sp>
        <p:nvSpPr>
          <p:cNvPr id="4" name="TextBox 4"/>
          <p:cNvSpPr txBox="1"/>
          <p:nvPr/>
        </p:nvSpPr>
        <p:spPr>
          <a:xfrm>
            <a:off x="6137934" y="2444421"/>
            <a:ext cx="11641993" cy="6748642"/>
          </a:xfrm>
          <a:prstGeom prst="rect">
            <a:avLst/>
          </a:prstGeom>
        </p:spPr>
        <p:txBody>
          <a:bodyPr lIns="0" tIns="0" rIns="0" bIns="0" rtlCol="0" anchor="t">
            <a:spAutoFit/>
          </a:bodyPr>
          <a:lstStyle/>
          <a:p>
            <a:pPr lvl="0" algn="just">
              <a:lnSpc>
                <a:spcPct val="150000"/>
              </a:lnSpc>
            </a:pPr>
            <a:r>
              <a:rPr lang="en-IN" sz="2800" b="1" i="1" dirty="0">
                <a:latin typeface="Arial" pitchFamily="34" charset="0"/>
                <a:cs typeface="Arial" pitchFamily="34" charset="0"/>
              </a:rPr>
              <a:t>Definition</a:t>
            </a:r>
            <a:r>
              <a:rPr lang="en-IN" sz="2800" dirty="0">
                <a:latin typeface="Arial" pitchFamily="34" charset="0"/>
                <a:cs typeface="Arial" pitchFamily="34" charset="0"/>
              </a:rPr>
              <a:t>: as defined by NICE, depression is a persistent effective disorder that last two weeks and it is marked by the low moods as well as reduced interest in the day to day activities (NICE, 2022)</a:t>
            </a:r>
            <a:endParaRPr lang="en-US" sz="2800" dirty="0">
              <a:latin typeface="Arial" pitchFamily="34" charset="0"/>
              <a:cs typeface="Arial" pitchFamily="34" charset="0"/>
            </a:endParaRPr>
          </a:p>
          <a:p>
            <a:pPr lvl="0" algn="just">
              <a:lnSpc>
                <a:spcPct val="150000"/>
              </a:lnSpc>
            </a:pPr>
            <a:r>
              <a:rPr lang="en-IN" sz="2800" b="1" i="1" dirty="0">
                <a:latin typeface="Arial" pitchFamily="34" charset="0"/>
                <a:cs typeface="Arial" pitchFamily="34" charset="0"/>
              </a:rPr>
              <a:t>Symptoms</a:t>
            </a:r>
            <a:r>
              <a:rPr lang="en-IN" sz="2800" dirty="0">
                <a:latin typeface="Arial" pitchFamily="34" charset="0"/>
                <a:cs typeface="Arial" pitchFamily="34" charset="0"/>
              </a:rPr>
              <a:t>: among the older adults, depression, have the symptoms like poor concentration, sleep, disturbances, changes in the appetite as well as complaints in the stomach like pain and even cognitive decline (NIA, 2026)</a:t>
            </a:r>
            <a:endParaRPr lang="en-US" sz="2800" dirty="0">
              <a:latin typeface="Arial" pitchFamily="34" charset="0"/>
              <a:cs typeface="Arial" pitchFamily="34" charset="0"/>
            </a:endParaRPr>
          </a:p>
          <a:p>
            <a:pPr lvl="0" algn="just">
              <a:lnSpc>
                <a:spcPct val="150000"/>
              </a:lnSpc>
            </a:pPr>
            <a:r>
              <a:rPr lang="en-IN" sz="2800" b="1" i="1" dirty="0">
                <a:latin typeface="Arial" pitchFamily="34" charset="0"/>
                <a:cs typeface="Arial" pitchFamily="34" charset="0"/>
              </a:rPr>
              <a:t>Causes</a:t>
            </a:r>
            <a:r>
              <a:rPr lang="en-IN" sz="2800" dirty="0">
                <a:latin typeface="Arial" pitchFamily="34" charset="0"/>
                <a:cs typeface="Arial" pitchFamily="34" charset="0"/>
              </a:rPr>
              <a:t>: it has several causes like biological factors (neurochemical imbalance, vascular changes), psychological factors (retirement) as well as social factors (poverty, and isolation) (</a:t>
            </a:r>
            <a:r>
              <a:rPr lang="en-IN" sz="2800" dirty="0" err="1">
                <a:latin typeface="Arial" pitchFamily="34" charset="0"/>
                <a:cs typeface="Arial" pitchFamily="34" charset="0"/>
              </a:rPr>
              <a:t>Remes</a:t>
            </a:r>
            <a:r>
              <a:rPr lang="en-IN" sz="2800" dirty="0">
                <a:latin typeface="Arial" pitchFamily="34" charset="0"/>
                <a:cs typeface="Arial" pitchFamily="34" charset="0"/>
              </a:rPr>
              <a:t> </a:t>
            </a:r>
            <a:r>
              <a:rPr lang="en-IN" sz="2800" i="1" dirty="0">
                <a:latin typeface="Arial" pitchFamily="34" charset="0"/>
                <a:cs typeface="Arial" pitchFamily="34" charset="0"/>
              </a:rPr>
              <a:t>et al.,</a:t>
            </a:r>
            <a:r>
              <a:rPr lang="en-IN" sz="2800" dirty="0">
                <a:latin typeface="Arial" pitchFamily="34" charset="0"/>
                <a:cs typeface="Arial" pitchFamily="34" charset="0"/>
              </a:rPr>
              <a:t> 2022)</a:t>
            </a:r>
            <a:endParaRPr lang="en-US" sz="2800" dirty="0">
              <a:latin typeface="Arial" pitchFamily="34" charset="0"/>
              <a:cs typeface="Arial" pitchFamily="34" charset="0"/>
            </a:endParaRPr>
          </a:p>
          <a:p>
            <a:pPr algn="l">
              <a:lnSpc>
                <a:spcPts val="2240"/>
              </a:lnSpc>
            </a:pPr>
            <a:endParaRPr lang="en-US" sz="2499" spc="89" dirty="0">
              <a:solidFill>
                <a:srgbClr val="1D2B31"/>
              </a:solidFill>
              <a:latin typeface="Open Sauce"/>
              <a:ea typeface="Open Sauce"/>
              <a:cs typeface="Open Sauce"/>
              <a:sym typeface="Open Sauce"/>
            </a:endParaRPr>
          </a:p>
        </p:txBody>
      </p:sp>
      <p:sp>
        <p:nvSpPr>
          <p:cNvPr id="5" name="Freeform 5"/>
          <p:cNvSpPr/>
          <p:nvPr/>
        </p:nvSpPr>
        <p:spPr>
          <a:xfrm>
            <a:off x="578893" y="4097140"/>
            <a:ext cx="5036392" cy="4828221"/>
          </a:xfrm>
          <a:custGeom>
            <a:avLst/>
            <a:gdLst/>
            <a:ahLst/>
            <a:cxnLst/>
            <a:rect l="l" t="t" r="r" b="b"/>
            <a:pathLst>
              <a:path w="5036392" h="4828221">
                <a:moveTo>
                  <a:pt x="0" y="0"/>
                </a:moveTo>
                <a:lnTo>
                  <a:pt x="5036392" y="0"/>
                </a:lnTo>
                <a:lnTo>
                  <a:pt x="5036392" y="4828221"/>
                </a:lnTo>
                <a:lnTo>
                  <a:pt x="0" y="4828221"/>
                </a:lnTo>
                <a:lnTo>
                  <a:pt x="0" y="0"/>
                </a:lnTo>
                <a:close/>
              </a:path>
            </a:pathLst>
          </a:custGeom>
          <a:blipFill>
            <a:blip r:embed="rId5"/>
            <a:stretch>
              <a:fillRect/>
            </a:stretch>
          </a:blipFill>
        </p:spPr>
      </p:sp>
      <p:sp>
        <p:nvSpPr>
          <p:cNvPr id="6" name="TextBox 6"/>
          <p:cNvSpPr txBox="1"/>
          <p:nvPr/>
        </p:nvSpPr>
        <p:spPr>
          <a:xfrm>
            <a:off x="3709961" y="996995"/>
            <a:ext cx="14069965" cy="1932580"/>
          </a:xfrm>
          <a:prstGeom prst="rect">
            <a:avLst/>
          </a:prstGeom>
        </p:spPr>
        <p:txBody>
          <a:bodyPr wrap="square" lIns="0" tIns="0" rIns="0" bIns="0" rtlCol="0" anchor="t">
            <a:spAutoFit/>
          </a:bodyPr>
          <a:lstStyle/>
          <a:p>
            <a:pPr algn="l">
              <a:lnSpc>
                <a:spcPts val="5000"/>
              </a:lnSpc>
            </a:pPr>
            <a:r>
              <a:rPr lang="en-US" sz="4800" b="1" spc="-250" dirty="0">
                <a:solidFill>
                  <a:srgbClr val="1D2B31"/>
                </a:solidFill>
                <a:latin typeface="Arial" pitchFamily="34" charset="0"/>
                <a:ea typeface="Touvlo Bold"/>
                <a:cs typeface="Arial" pitchFamily="34" charset="0"/>
                <a:sym typeface="Touvlo Bold"/>
              </a:rPr>
              <a:t>DEFINITION, SYMPTOMS, AND AETIOLOGY (CAUSES) </a:t>
            </a:r>
          </a:p>
          <a:p>
            <a:pPr algn="l">
              <a:lnSpc>
                <a:spcPts val="5000"/>
              </a:lnSpc>
            </a:pPr>
            <a:endParaRPr lang="en-US" sz="5000" b="1" spc="-250" dirty="0">
              <a:solidFill>
                <a:srgbClr val="1D2B31"/>
              </a:solidFill>
              <a:latin typeface="Touvlo Bold"/>
              <a:ea typeface="Touvlo Bold"/>
              <a:cs typeface="Touvlo Bold"/>
              <a:sym typeface="Touvlo Bold"/>
            </a:endParaRPr>
          </a:p>
        </p:txBody>
      </p:sp>
      <p:sp>
        <p:nvSpPr>
          <p:cNvPr id="7" name="TextBox 7"/>
          <p:cNvSpPr txBox="1"/>
          <p:nvPr/>
        </p:nvSpPr>
        <p:spPr>
          <a:xfrm>
            <a:off x="890054" y="9290005"/>
            <a:ext cx="5000660" cy="613630"/>
          </a:xfrm>
          <a:prstGeom prst="rect">
            <a:avLst/>
          </a:prstGeom>
        </p:spPr>
        <p:txBody>
          <a:bodyPr wrap="square" lIns="0" tIns="0" rIns="0" bIns="0" rtlCol="0" anchor="t">
            <a:spAutoFit/>
          </a:bodyPr>
          <a:lstStyle/>
          <a:p>
            <a:pPr algn="ctr">
              <a:lnSpc>
                <a:spcPts val="2499"/>
              </a:lnSpc>
              <a:spcBef>
                <a:spcPct val="0"/>
              </a:spcBef>
            </a:pPr>
            <a:r>
              <a:rPr lang="en-US" b="1" spc="-124" dirty="0">
                <a:solidFill>
                  <a:srgbClr val="1D2B31"/>
                </a:solidFill>
                <a:latin typeface="Arial" pitchFamily="34" charset="0"/>
                <a:ea typeface="Touvlo Bold"/>
                <a:cs typeface="Arial" pitchFamily="34" charset="0"/>
                <a:sym typeface="Touvlo Bold"/>
              </a:rPr>
              <a:t>Figure 3:  Depression Help</a:t>
            </a:r>
          </a:p>
          <a:p>
            <a:pPr algn="ctr">
              <a:lnSpc>
                <a:spcPts val="2499"/>
              </a:lnSpc>
              <a:spcBef>
                <a:spcPct val="0"/>
              </a:spcBef>
            </a:pPr>
            <a:r>
              <a:rPr lang="en-US" spc="-124" dirty="0">
                <a:solidFill>
                  <a:srgbClr val="1D2B31"/>
                </a:solidFill>
                <a:latin typeface="Arial" pitchFamily="34" charset="0"/>
                <a:ea typeface="Touvlo Bold"/>
                <a:cs typeface="Arial" pitchFamily="34" charset="0"/>
                <a:sym typeface="Touvlo Bold"/>
              </a:rPr>
              <a:t>(Source: Self developed)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3" name="Freeform 3"/>
          <p:cNvSpPr/>
          <p:nvPr/>
        </p:nvSpPr>
        <p:spPr>
          <a:xfrm rot="388639">
            <a:off x="482784" y="19851"/>
            <a:ext cx="2268884" cy="3485452"/>
          </a:xfrm>
          <a:custGeom>
            <a:avLst/>
            <a:gdLst/>
            <a:ahLst/>
            <a:cxnLst/>
            <a:rect l="l" t="t" r="r" b="b"/>
            <a:pathLst>
              <a:path w="2889384" h="4296482">
                <a:moveTo>
                  <a:pt x="2889384" y="0"/>
                </a:moveTo>
                <a:lnTo>
                  <a:pt x="0" y="0"/>
                </a:lnTo>
                <a:lnTo>
                  <a:pt x="0" y="4296482"/>
                </a:lnTo>
                <a:lnTo>
                  <a:pt x="2889384" y="4296482"/>
                </a:lnTo>
                <a:lnTo>
                  <a:pt x="2889384" y="0"/>
                </a:lnTo>
                <a:close/>
              </a:path>
            </a:pathLst>
          </a:custGeom>
          <a:blipFill>
            <a:blip r:embed="rId3"/>
            <a:stretch>
              <a:fillRect/>
            </a:stretch>
          </a:blipFill>
        </p:spPr>
      </p:sp>
      <p:sp>
        <p:nvSpPr>
          <p:cNvPr id="5" name="Freeform 5"/>
          <p:cNvSpPr/>
          <p:nvPr/>
        </p:nvSpPr>
        <p:spPr>
          <a:xfrm>
            <a:off x="11199151" y="2690660"/>
            <a:ext cx="6462522" cy="5524589"/>
          </a:xfrm>
          <a:custGeom>
            <a:avLst/>
            <a:gdLst/>
            <a:ahLst/>
            <a:cxnLst/>
            <a:rect l="l" t="t" r="r" b="b"/>
            <a:pathLst>
              <a:path w="6462522" h="4905679">
                <a:moveTo>
                  <a:pt x="0" y="0"/>
                </a:moveTo>
                <a:lnTo>
                  <a:pt x="6462522" y="0"/>
                </a:lnTo>
                <a:lnTo>
                  <a:pt x="6462522" y="4905678"/>
                </a:lnTo>
                <a:lnTo>
                  <a:pt x="0" y="4905678"/>
                </a:lnTo>
                <a:lnTo>
                  <a:pt x="0" y="0"/>
                </a:lnTo>
                <a:close/>
              </a:path>
            </a:pathLst>
          </a:custGeom>
          <a:blipFill>
            <a:blip r:embed="rId4"/>
            <a:stretch>
              <a:fillRect/>
            </a:stretch>
          </a:blipFill>
        </p:spPr>
      </p:sp>
      <p:sp>
        <p:nvSpPr>
          <p:cNvPr id="6" name="TextBox 6"/>
          <p:cNvSpPr txBox="1"/>
          <p:nvPr/>
        </p:nvSpPr>
        <p:spPr>
          <a:xfrm>
            <a:off x="4466384" y="683112"/>
            <a:ext cx="11489389" cy="1923604"/>
          </a:xfrm>
          <a:prstGeom prst="rect">
            <a:avLst/>
          </a:prstGeom>
        </p:spPr>
        <p:txBody>
          <a:bodyPr wrap="square" lIns="0" tIns="0" rIns="0" bIns="0" rtlCol="0" anchor="t">
            <a:spAutoFit/>
          </a:bodyPr>
          <a:lstStyle/>
          <a:p>
            <a:pPr algn="ctr">
              <a:lnSpc>
                <a:spcPts val="5000"/>
              </a:lnSpc>
            </a:pPr>
            <a:r>
              <a:rPr lang="en-US" sz="5000" b="1" spc="-250" dirty="0">
                <a:solidFill>
                  <a:srgbClr val="1D2B31"/>
                </a:solidFill>
                <a:latin typeface="Arial" pitchFamily="34" charset="0"/>
                <a:ea typeface="Touvlo Bold"/>
                <a:cs typeface="Arial" pitchFamily="34" charset="0"/>
                <a:sym typeface="Touvlo Bold"/>
              </a:rPr>
              <a:t>PREVALENCE OF THE DEPRESSION IN THE UK </a:t>
            </a:r>
          </a:p>
          <a:p>
            <a:pPr algn="l">
              <a:lnSpc>
                <a:spcPts val="5000"/>
              </a:lnSpc>
            </a:pPr>
            <a:endParaRPr lang="en-US" sz="5000" b="1" spc="-250" dirty="0">
              <a:solidFill>
                <a:srgbClr val="1D2B31"/>
              </a:solidFill>
              <a:latin typeface="Touvlo Bold"/>
              <a:ea typeface="Touvlo Bold"/>
              <a:cs typeface="Touvlo Bold"/>
              <a:sym typeface="Touvlo Bold"/>
            </a:endParaRPr>
          </a:p>
        </p:txBody>
      </p:sp>
      <p:sp>
        <p:nvSpPr>
          <p:cNvPr id="7" name="TextBox 7"/>
          <p:cNvSpPr txBox="1"/>
          <p:nvPr/>
        </p:nvSpPr>
        <p:spPr>
          <a:xfrm>
            <a:off x="359024" y="3663273"/>
            <a:ext cx="9852055" cy="5524589"/>
          </a:xfrm>
          <a:prstGeom prst="rect">
            <a:avLst/>
          </a:prstGeom>
        </p:spPr>
        <p:txBody>
          <a:bodyPr wrap="square" lIns="0" tIns="0" rIns="0" bIns="0" rtlCol="0" anchor="t">
            <a:spAutoFit/>
          </a:bodyPr>
          <a:lstStyle/>
          <a:p>
            <a:pPr lvl="0" algn="just">
              <a:lnSpc>
                <a:spcPct val="150000"/>
              </a:lnSpc>
              <a:buFont typeface="Arial" pitchFamily="34" charset="0"/>
              <a:buChar char="•"/>
            </a:pPr>
            <a:r>
              <a:rPr lang="en-IN" sz="2400" dirty="0">
                <a:latin typeface="Arial" pitchFamily="34" charset="0"/>
                <a:cs typeface="Arial" pitchFamily="34" charset="0"/>
              </a:rPr>
              <a:t>In the UK, depression affects roughly 22% of men and 28% of women aged 65 and older (Mental Health Foundation, 2026).</a:t>
            </a:r>
            <a:endParaRPr lang="en-US" sz="2800" dirty="0">
              <a:latin typeface="Arial" pitchFamily="34" charset="0"/>
              <a:cs typeface="Arial" pitchFamily="34" charset="0"/>
            </a:endParaRPr>
          </a:p>
          <a:p>
            <a:pPr lvl="0" algn="just">
              <a:lnSpc>
                <a:spcPct val="150000"/>
              </a:lnSpc>
              <a:buFont typeface="Arial" pitchFamily="34" charset="0"/>
              <a:buChar char="•"/>
            </a:pPr>
            <a:r>
              <a:rPr lang="en-IN" sz="2400" dirty="0">
                <a:latin typeface="Arial" pitchFamily="34" charset="0"/>
                <a:cs typeface="Arial" pitchFamily="34" charset="0"/>
              </a:rPr>
              <a:t>The depression among the older adults is highly linked to the chronic illness, disabilities, as well as the social isolation which increases their vulnerability, especially among the deprived communities in long run (Liu </a:t>
            </a:r>
            <a:r>
              <a:rPr lang="en-IN" sz="2400" i="1" dirty="0">
                <a:latin typeface="Arial" pitchFamily="34" charset="0"/>
                <a:cs typeface="Arial" pitchFamily="34" charset="0"/>
              </a:rPr>
              <a:t>et al., </a:t>
            </a:r>
            <a:r>
              <a:rPr lang="en-IN" sz="2400" dirty="0">
                <a:latin typeface="Arial" pitchFamily="34" charset="0"/>
                <a:cs typeface="Arial" pitchFamily="34" charset="0"/>
              </a:rPr>
              <a:t>2025).</a:t>
            </a:r>
            <a:endParaRPr lang="en-US" sz="2800" dirty="0">
              <a:latin typeface="Arial" pitchFamily="34" charset="0"/>
              <a:cs typeface="Arial" pitchFamily="34" charset="0"/>
            </a:endParaRPr>
          </a:p>
          <a:p>
            <a:pPr lvl="0" algn="just">
              <a:lnSpc>
                <a:spcPct val="150000"/>
              </a:lnSpc>
              <a:buFont typeface="Arial" pitchFamily="34" charset="0"/>
              <a:buChar char="•"/>
            </a:pPr>
            <a:r>
              <a:rPr lang="en-IN" sz="2400" dirty="0">
                <a:latin typeface="Arial" pitchFamily="34" charset="0"/>
                <a:cs typeface="Arial" pitchFamily="34" charset="0"/>
              </a:rPr>
              <a:t>Moreover, despite the burden only 15% of the older adults with depression receives proper treatment which highlights the significant gap (WHO, 2026).</a:t>
            </a:r>
            <a:endParaRPr lang="en-US" sz="2800" dirty="0">
              <a:latin typeface="Arial" pitchFamily="34" charset="0"/>
              <a:cs typeface="Arial" pitchFamily="34" charset="0"/>
            </a:endParaRPr>
          </a:p>
          <a:p>
            <a:pPr marL="539749" lvl="1" indent="-269875" algn="just">
              <a:lnSpc>
                <a:spcPts val="4249"/>
              </a:lnSpc>
              <a:buFont typeface="Arial"/>
              <a:buChar char="•"/>
            </a:pPr>
            <a:endParaRPr lang="en-US" sz="2499" spc="2" dirty="0">
              <a:solidFill>
                <a:srgbClr val="1D2B31"/>
              </a:solidFill>
              <a:latin typeface="Open Sauce"/>
              <a:ea typeface="Open Sauce"/>
              <a:cs typeface="Open Sauce"/>
              <a:sym typeface="Open Sauce"/>
            </a:endParaRPr>
          </a:p>
        </p:txBody>
      </p:sp>
      <p:sp>
        <p:nvSpPr>
          <p:cNvPr id="8" name="TextBox 8"/>
          <p:cNvSpPr txBox="1"/>
          <p:nvPr/>
        </p:nvSpPr>
        <p:spPr>
          <a:xfrm>
            <a:off x="12202405" y="8580509"/>
            <a:ext cx="4456013" cy="641201"/>
          </a:xfrm>
          <a:prstGeom prst="rect">
            <a:avLst/>
          </a:prstGeom>
        </p:spPr>
        <p:txBody>
          <a:bodyPr lIns="0" tIns="0" rIns="0" bIns="0" rtlCol="0" anchor="t">
            <a:spAutoFit/>
          </a:bodyPr>
          <a:lstStyle/>
          <a:p>
            <a:pPr algn="ctr">
              <a:lnSpc>
                <a:spcPts val="2499"/>
              </a:lnSpc>
              <a:spcBef>
                <a:spcPct val="0"/>
              </a:spcBef>
            </a:pPr>
            <a:r>
              <a:rPr lang="en-US" sz="2499" spc="-124" dirty="0">
                <a:solidFill>
                  <a:srgbClr val="1D2B31"/>
                </a:solidFill>
                <a:latin typeface="Arial" pitchFamily="34" charset="0"/>
                <a:ea typeface="Touvlo Bold"/>
                <a:cs typeface="Arial" pitchFamily="34" charset="0"/>
                <a:sym typeface="Touvlo Bold"/>
              </a:rPr>
              <a:t>Figure 4: Depression Prevalence</a:t>
            </a:r>
          </a:p>
          <a:p>
            <a:pPr algn="ctr">
              <a:lnSpc>
                <a:spcPts val="2499"/>
              </a:lnSpc>
              <a:spcBef>
                <a:spcPct val="0"/>
              </a:spcBef>
            </a:pPr>
            <a:r>
              <a:rPr lang="en-US" sz="2499" spc="-124" dirty="0">
                <a:solidFill>
                  <a:srgbClr val="1D2B31"/>
                </a:solidFill>
                <a:latin typeface="Arial" pitchFamily="34" charset="0"/>
                <a:ea typeface="Touvlo Bold"/>
                <a:cs typeface="Arial" pitchFamily="34" charset="0"/>
                <a:sym typeface="Touvlo Bold"/>
              </a:rPr>
              <a:t>(Source: Self developed)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3" name="Freeform 3"/>
          <p:cNvSpPr/>
          <p:nvPr/>
        </p:nvSpPr>
        <p:spPr>
          <a:xfrm flipH="1">
            <a:off x="251362" y="270073"/>
            <a:ext cx="2034534" cy="2916895"/>
          </a:xfrm>
          <a:custGeom>
            <a:avLst/>
            <a:gdLst/>
            <a:ahLst/>
            <a:cxnLst/>
            <a:rect l="l" t="t" r="r" b="b"/>
            <a:pathLst>
              <a:path w="2034534" h="2916895">
                <a:moveTo>
                  <a:pt x="2034534" y="0"/>
                </a:moveTo>
                <a:lnTo>
                  <a:pt x="0" y="0"/>
                </a:lnTo>
                <a:lnTo>
                  <a:pt x="0" y="2916895"/>
                </a:lnTo>
                <a:lnTo>
                  <a:pt x="2034534" y="2916895"/>
                </a:lnTo>
                <a:lnTo>
                  <a:pt x="2034534" y="0"/>
                </a:lnTo>
                <a:close/>
              </a:path>
            </a:pathLst>
          </a:custGeom>
          <a:blipFill>
            <a:blip r:embed="rId3"/>
            <a:stretch>
              <a:fillRect/>
            </a:stretch>
          </a:blipFill>
        </p:spPr>
        <p:txBody>
          <a:bodyPr/>
          <a:lstStyle/>
          <a:p>
            <a:endParaRPr lang="en-IN" dirty="0"/>
          </a:p>
        </p:txBody>
      </p:sp>
      <p:sp>
        <p:nvSpPr>
          <p:cNvPr id="4" name="Freeform 4"/>
          <p:cNvSpPr/>
          <p:nvPr/>
        </p:nvSpPr>
        <p:spPr>
          <a:xfrm rot="-5630677">
            <a:off x="1719696" y="2810666"/>
            <a:ext cx="912291" cy="1210336"/>
          </a:xfrm>
          <a:custGeom>
            <a:avLst/>
            <a:gdLst/>
            <a:ahLst/>
            <a:cxnLst/>
            <a:rect l="l" t="t" r="r" b="b"/>
            <a:pathLst>
              <a:path w="912291" h="1210336">
                <a:moveTo>
                  <a:pt x="0" y="0"/>
                </a:moveTo>
                <a:lnTo>
                  <a:pt x="912291" y="0"/>
                </a:lnTo>
                <a:lnTo>
                  <a:pt x="912291" y="1210336"/>
                </a:lnTo>
                <a:lnTo>
                  <a:pt x="0" y="1210336"/>
                </a:lnTo>
                <a:lnTo>
                  <a:pt x="0" y="0"/>
                </a:lnTo>
                <a:close/>
              </a:path>
            </a:pathLst>
          </a:custGeom>
          <a:blipFill>
            <a:blip r:embed="rId4" cstate="print"/>
            <a:stretch>
              <a:fillRect/>
            </a:stretch>
          </a:blipFill>
        </p:spPr>
      </p:sp>
      <p:sp>
        <p:nvSpPr>
          <p:cNvPr id="5" name="TextBox 5"/>
          <p:cNvSpPr txBox="1"/>
          <p:nvPr/>
        </p:nvSpPr>
        <p:spPr>
          <a:xfrm>
            <a:off x="6786546" y="2161858"/>
            <a:ext cx="10472754" cy="7176324"/>
          </a:xfrm>
          <a:prstGeom prst="rect">
            <a:avLst/>
          </a:prstGeom>
        </p:spPr>
        <p:txBody>
          <a:bodyPr wrap="square" lIns="0" tIns="0" rIns="0" bIns="0" rtlCol="0" anchor="t">
            <a:spAutoFit/>
          </a:bodyPr>
          <a:lstStyle/>
          <a:p>
            <a:pPr lvl="0" algn="just">
              <a:lnSpc>
                <a:spcPct val="150000"/>
              </a:lnSpc>
              <a:buFont typeface="Arial" pitchFamily="34" charset="0"/>
              <a:buChar char="•"/>
            </a:pPr>
            <a:r>
              <a:rPr lang="en-IN" sz="2800" dirty="0">
                <a:latin typeface="Arial" pitchFamily="34" charset="0"/>
                <a:cs typeface="Arial" pitchFamily="34" charset="0"/>
              </a:rPr>
              <a:t>Globally, depression affects 15-35% of older adults, with higher rates in institutionalised populations (</a:t>
            </a:r>
            <a:r>
              <a:rPr lang="en-IN" sz="2800" dirty="0" err="1">
                <a:latin typeface="Arial" pitchFamily="34" charset="0"/>
                <a:cs typeface="Arial" pitchFamily="34" charset="0"/>
              </a:rPr>
              <a:t>Zenebe</a:t>
            </a:r>
            <a:r>
              <a:rPr lang="en-IN" sz="2800" dirty="0">
                <a:latin typeface="Arial" pitchFamily="34" charset="0"/>
                <a:cs typeface="Arial" pitchFamily="34" charset="0"/>
              </a:rPr>
              <a:t> </a:t>
            </a:r>
            <a:r>
              <a:rPr lang="en-IN" sz="2800" i="1" dirty="0">
                <a:latin typeface="Arial" pitchFamily="34" charset="0"/>
                <a:cs typeface="Arial" pitchFamily="34" charset="0"/>
              </a:rPr>
              <a:t>et al., </a:t>
            </a:r>
            <a:r>
              <a:rPr lang="en-IN" sz="2800" dirty="0">
                <a:latin typeface="Arial" pitchFamily="34" charset="0"/>
                <a:cs typeface="Arial" pitchFamily="34" charset="0"/>
              </a:rPr>
              <a:t>2025).</a:t>
            </a:r>
            <a:endParaRPr lang="en-US" sz="2800" dirty="0">
              <a:latin typeface="Arial" pitchFamily="34" charset="0"/>
              <a:cs typeface="Arial" pitchFamily="34" charset="0"/>
            </a:endParaRPr>
          </a:p>
          <a:p>
            <a:pPr lvl="0" algn="just">
              <a:lnSpc>
                <a:spcPct val="150000"/>
              </a:lnSpc>
              <a:buFont typeface="Arial" pitchFamily="34" charset="0"/>
              <a:buChar char="•"/>
            </a:pPr>
            <a:r>
              <a:rPr lang="en-IN" sz="2800" dirty="0">
                <a:latin typeface="Arial" pitchFamily="34" charset="0"/>
                <a:cs typeface="Arial" pitchFamily="34" charset="0"/>
              </a:rPr>
              <a:t>There is also an estimated 5.7% of adults suffer from depression all across the globe (WHO, 2026).</a:t>
            </a:r>
          </a:p>
          <a:p>
            <a:pPr lvl="0" algn="just">
              <a:lnSpc>
                <a:spcPct val="150000"/>
              </a:lnSpc>
              <a:buFont typeface="Arial" pitchFamily="34" charset="0"/>
              <a:buChar char="•"/>
            </a:pPr>
            <a:r>
              <a:rPr lang="en-IN" sz="2800" dirty="0">
                <a:latin typeface="Arial" pitchFamily="34" charset="0"/>
                <a:cs typeface="Arial" pitchFamily="34" charset="0"/>
              </a:rPr>
              <a:t>The World Health Organization (WHO) identifies depression as a leading cause of disability in older populations that highly contributes to the global DALYs (Reddy, 2026).</a:t>
            </a:r>
            <a:endParaRPr lang="en-US" sz="2800" dirty="0">
              <a:latin typeface="Arial" pitchFamily="34" charset="0"/>
              <a:cs typeface="Arial" pitchFamily="34" charset="0"/>
            </a:endParaRPr>
          </a:p>
          <a:p>
            <a:pPr lvl="0" algn="just">
              <a:lnSpc>
                <a:spcPct val="150000"/>
              </a:lnSpc>
              <a:buFont typeface="Arial" pitchFamily="34" charset="0"/>
              <a:buChar char="•"/>
            </a:pPr>
            <a:r>
              <a:rPr lang="en-IN" sz="2800" dirty="0">
                <a:latin typeface="Arial" pitchFamily="34" charset="0"/>
                <a:cs typeface="Arial" pitchFamily="34" charset="0"/>
              </a:rPr>
              <a:t>Prevalence is further projected to rise by 2050, because of highly ageing populations as well as increased </a:t>
            </a:r>
            <a:r>
              <a:rPr lang="en-IN" sz="2800" dirty="0" err="1">
                <a:latin typeface="Arial" pitchFamily="34" charset="0"/>
                <a:cs typeface="Arial" pitchFamily="34" charset="0"/>
              </a:rPr>
              <a:t>multimorbidity</a:t>
            </a:r>
            <a:r>
              <a:rPr lang="en-IN" sz="2800" dirty="0">
                <a:latin typeface="Arial" pitchFamily="34" charset="0"/>
                <a:cs typeface="Arial" pitchFamily="34" charset="0"/>
              </a:rPr>
              <a:t> in both developed as well as developing nations (WHO, 2026).</a:t>
            </a:r>
            <a:endParaRPr lang="en-US" sz="2800" dirty="0">
              <a:latin typeface="Arial" pitchFamily="34" charset="0"/>
              <a:cs typeface="Arial" pitchFamily="34" charset="0"/>
            </a:endParaRPr>
          </a:p>
          <a:p>
            <a:pPr lvl="0"/>
            <a:endParaRPr lang="en-US" sz="2800" dirty="0"/>
          </a:p>
          <a:p>
            <a:pPr algn="ctr">
              <a:lnSpc>
                <a:spcPts val="2240"/>
              </a:lnSpc>
              <a:spcBef>
                <a:spcPct val="0"/>
              </a:spcBef>
            </a:pPr>
            <a:endParaRPr lang="en-US" sz="2499" spc="57" dirty="0">
              <a:solidFill>
                <a:srgbClr val="1D2B31"/>
              </a:solidFill>
              <a:latin typeface="Open Sauce"/>
              <a:ea typeface="Open Sauce"/>
              <a:cs typeface="Open Sauce"/>
              <a:sym typeface="Open Sauce"/>
            </a:endParaRPr>
          </a:p>
        </p:txBody>
      </p:sp>
      <p:sp>
        <p:nvSpPr>
          <p:cNvPr id="6" name="Freeform 6"/>
          <p:cNvSpPr/>
          <p:nvPr/>
        </p:nvSpPr>
        <p:spPr>
          <a:xfrm>
            <a:off x="483571" y="3142668"/>
            <a:ext cx="5317115" cy="4279112"/>
          </a:xfrm>
          <a:custGeom>
            <a:avLst/>
            <a:gdLst/>
            <a:ahLst/>
            <a:cxnLst/>
            <a:rect l="l" t="t" r="r" b="b"/>
            <a:pathLst>
              <a:path w="5317115" h="4279112">
                <a:moveTo>
                  <a:pt x="0" y="0"/>
                </a:moveTo>
                <a:lnTo>
                  <a:pt x="5317114" y="0"/>
                </a:lnTo>
                <a:lnTo>
                  <a:pt x="5317114" y="4279112"/>
                </a:lnTo>
                <a:lnTo>
                  <a:pt x="0" y="4279112"/>
                </a:lnTo>
                <a:lnTo>
                  <a:pt x="0" y="0"/>
                </a:lnTo>
                <a:close/>
              </a:path>
            </a:pathLst>
          </a:custGeom>
          <a:blipFill>
            <a:blip r:embed="rId5"/>
            <a:stretch>
              <a:fillRect/>
            </a:stretch>
          </a:blipFill>
        </p:spPr>
      </p:sp>
      <p:sp>
        <p:nvSpPr>
          <p:cNvPr id="7" name="TextBox 7"/>
          <p:cNvSpPr txBox="1"/>
          <p:nvPr/>
        </p:nvSpPr>
        <p:spPr>
          <a:xfrm>
            <a:off x="4859859" y="799851"/>
            <a:ext cx="12198579" cy="1925976"/>
          </a:xfrm>
          <a:prstGeom prst="rect">
            <a:avLst/>
          </a:prstGeom>
        </p:spPr>
        <p:txBody>
          <a:bodyPr lIns="0" tIns="0" rIns="0" bIns="0" rtlCol="0" anchor="t">
            <a:spAutoFit/>
          </a:bodyPr>
          <a:lstStyle/>
          <a:p>
            <a:pPr algn="ctr">
              <a:lnSpc>
                <a:spcPts val="5000"/>
              </a:lnSpc>
            </a:pPr>
            <a:r>
              <a:rPr lang="en-US" sz="5000" b="1" spc="-250" dirty="0">
                <a:solidFill>
                  <a:srgbClr val="1D2B31"/>
                </a:solidFill>
                <a:latin typeface="Arial" pitchFamily="34" charset="0"/>
                <a:ea typeface="Touvlo Bold"/>
                <a:cs typeface="Arial" pitchFamily="34" charset="0"/>
                <a:sym typeface="Touvlo Bold"/>
              </a:rPr>
              <a:t>PREVALENCE OF THE DEPRESSION WORLDWIDE</a:t>
            </a:r>
          </a:p>
          <a:p>
            <a:pPr algn="l">
              <a:lnSpc>
                <a:spcPts val="5000"/>
              </a:lnSpc>
            </a:pPr>
            <a:endParaRPr lang="en-US" sz="5000" b="1" spc="-250" dirty="0">
              <a:solidFill>
                <a:srgbClr val="1D2B31"/>
              </a:solidFill>
              <a:latin typeface="Touvlo Bold"/>
              <a:ea typeface="Touvlo Bold"/>
              <a:cs typeface="Touvlo Bold"/>
              <a:sym typeface="Touvlo Bold"/>
            </a:endParaRPr>
          </a:p>
        </p:txBody>
      </p:sp>
      <p:sp>
        <p:nvSpPr>
          <p:cNvPr id="8" name="TextBox 8"/>
          <p:cNvSpPr txBox="1"/>
          <p:nvPr/>
        </p:nvSpPr>
        <p:spPr>
          <a:xfrm>
            <a:off x="838516" y="7718255"/>
            <a:ext cx="4607223" cy="613630"/>
          </a:xfrm>
          <a:prstGeom prst="rect">
            <a:avLst/>
          </a:prstGeom>
        </p:spPr>
        <p:txBody>
          <a:bodyPr lIns="0" tIns="0" rIns="0" bIns="0" rtlCol="0" anchor="t">
            <a:spAutoFit/>
          </a:bodyPr>
          <a:lstStyle/>
          <a:p>
            <a:pPr algn="ctr">
              <a:lnSpc>
                <a:spcPts val="2499"/>
              </a:lnSpc>
              <a:spcBef>
                <a:spcPct val="0"/>
              </a:spcBef>
            </a:pPr>
            <a:r>
              <a:rPr lang="en-US" b="1" spc="-124" dirty="0">
                <a:solidFill>
                  <a:srgbClr val="1D2B31"/>
                </a:solidFill>
                <a:latin typeface="Arial" pitchFamily="34" charset="0"/>
                <a:ea typeface="Touvlo Bold"/>
                <a:cs typeface="Arial" pitchFamily="34" charset="0"/>
                <a:sym typeface="Touvlo Bold"/>
              </a:rPr>
              <a:t>Figure 5: Depression Prevalence</a:t>
            </a:r>
          </a:p>
          <a:p>
            <a:pPr algn="ctr">
              <a:lnSpc>
                <a:spcPts val="2499"/>
              </a:lnSpc>
              <a:spcBef>
                <a:spcPct val="0"/>
              </a:spcBef>
            </a:pPr>
            <a:r>
              <a:rPr lang="en-US" spc="-124" dirty="0">
                <a:solidFill>
                  <a:srgbClr val="1D2B31"/>
                </a:solidFill>
                <a:latin typeface="Arial" pitchFamily="34" charset="0"/>
                <a:ea typeface="Touvlo Bold"/>
                <a:cs typeface="Arial" pitchFamily="34" charset="0"/>
                <a:sym typeface="Touvlo Bold"/>
              </a:rPr>
              <a:t>(Source: Self developed)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5703205">
            <a:off x="6587479" y="1306479"/>
            <a:ext cx="8728096" cy="6142398"/>
          </a:xfrm>
          <a:custGeom>
            <a:avLst/>
            <a:gdLst/>
            <a:ahLst/>
            <a:cxnLst/>
            <a:rect l="l" t="t" r="r" b="b"/>
            <a:pathLst>
              <a:path w="8728096" h="6142398">
                <a:moveTo>
                  <a:pt x="0" y="0"/>
                </a:moveTo>
                <a:lnTo>
                  <a:pt x="8728097" y="0"/>
                </a:lnTo>
                <a:lnTo>
                  <a:pt x="8728097" y="6142398"/>
                </a:lnTo>
                <a:lnTo>
                  <a:pt x="0" y="6142398"/>
                </a:lnTo>
                <a:lnTo>
                  <a:pt x="0" y="0"/>
                </a:lnTo>
                <a:close/>
              </a:path>
            </a:pathLst>
          </a:custGeom>
          <a:blipFill>
            <a:blip r:embed="rId3">
              <a:alphaModFix amt="50000"/>
            </a:blip>
            <a:stretch>
              <a:fillRect/>
            </a:stretch>
          </a:blipFill>
        </p:spPr>
      </p:sp>
      <p:sp>
        <p:nvSpPr>
          <p:cNvPr id="3" name="Freeform 3"/>
          <p:cNvSpPr/>
          <p:nvPr/>
        </p:nvSpPr>
        <p:spPr>
          <a:xfrm rot="-10800000" flipH="1" flipV="1">
            <a:off x="1583202" y="7280324"/>
            <a:ext cx="236536" cy="236536"/>
          </a:xfrm>
          <a:custGeom>
            <a:avLst/>
            <a:gdLst/>
            <a:ahLst/>
            <a:cxnLst/>
            <a:rect l="l" t="t" r="r" b="b"/>
            <a:pathLst>
              <a:path w="236536" h="236536">
                <a:moveTo>
                  <a:pt x="236535" y="236536"/>
                </a:moveTo>
                <a:lnTo>
                  <a:pt x="0" y="236536"/>
                </a:lnTo>
                <a:lnTo>
                  <a:pt x="0" y="0"/>
                </a:lnTo>
                <a:lnTo>
                  <a:pt x="236535" y="0"/>
                </a:lnTo>
                <a:lnTo>
                  <a:pt x="236535" y="236536"/>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rot="660969">
            <a:off x="8332136" y="2272364"/>
            <a:ext cx="753476" cy="683779"/>
          </a:xfrm>
          <a:custGeom>
            <a:avLst/>
            <a:gdLst/>
            <a:ahLst/>
            <a:cxnLst/>
            <a:rect l="l" t="t" r="r" b="b"/>
            <a:pathLst>
              <a:path w="753476" h="683779">
                <a:moveTo>
                  <a:pt x="0" y="0"/>
                </a:moveTo>
                <a:lnTo>
                  <a:pt x="753476" y="0"/>
                </a:lnTo>
                <a:lnTo>
                  <a:pt x="753476" y="683779"/>
                </a:lnTo>
                <a:lnTo>
                  <a:pt x="0" y="683779"/>
                </a:lnTo>
                <a:lnTo>
                  <a:pt x="0" y="0"/>
                </a:lnTo>
                <a:close/>
              </a:path>
            </a:pathLst>
          </a:custGeom>
          <a:blipFill>
            <a:blip r:embed="rId6" cstate="print"/>
            <a:stretch>
              <a:fillRect/>
            </a:stretch>
          </a:blipFill>
        </p:spPr>
      </p:sp>
      <p:sp>
        <p:nvSpPr>
          <p:cNvPr id="5" name="Freeform 5"/>
          <p:cNvSpPr/>
          <p:nvPr/>
        </p:nvSpPr>
        <p:spPr>
          <a:xfrm>
            <a:off x="1428696" y="5500690"/>
            <a:ext cx="6886762" cy="3983345"/>
          </a:xfrm>
          <a:custGeom>
            <a:avLst/>
            <a:gdLst/>
            <a:ahLst/>
            <a:cxnLst/>
            <a:rect l="l" t="t" r="r" b="b"/>
            <a:pathLst>
              <a:path w="6100944" h="3411841">
                <a:moveTo>
                  <a:pt x="0" y="0"/>
                </a:moveTo>
                <a:lnTo>
                  <a:pt x="6100945" y="0"/>
                </a:lnTo>
                <a:lnTo>
                  <a:pt x="6100945" y="3411841"/>
                </a:lnTo>
                <a:lnTo>
                  <a:pt x="0" y="3411841"/>
                </a:lnTo>
                <a:lnTo>
                  <a:pt x="0" y="0"/>
                </a:lnTo>
                <a:close/>
              </a:path>
            </a:pathLst>
          </a:custGeom>
          <a:blipFill>
            <a:blip r:embed="rId7"/>
            <a:stretch>
              <a:fillRect/>
            </a:stretch>
          </a:blipFill>
        </p:spPr>
      </p:sp>
      <p:sp>
        <p:nvSpPr>
          <p:cNvPr id="6" name="TextBox 6"/>
          <p:cNvSpPr txBox="1"/>
          <p:nvPr/>
        </p:nvSpPr>
        <p:spPr>
          <a:xfrm>
            <a:off x="2786018" y="431800"/>
            <a:ext cx="14473282" cy="1289050"/>
          </a:xfrm>
          <a:prstGeom prst="rect">
            <a:avLst/>
          </a:prstGeom>
        </p:spPr>
        <p:txBody>
          <a:bodyPr wrap="square" lIns="0" tIns="0" rIns="0" bIns="0" rtlCol="0" anchor="t">
            <a:spAutoFit/>
          </a:bodyPr>
          <a:lstStyle/>
          <a:p>
            <a:pPr algn="ctr">
              <a:lnSpc>
                <a:spcPts val="5000"/>
              </a:lnSpc>
            </a:pPr>
            <a:r>
              <a:rPr lang="en-US" sz="4400" b="1" spc="-250" dirty="0">
                <a:solidFill>
                  <a:srgbClr val="1D2B31"/>
                </a:solidFill>
                <a:latin typeface="Arial" pitchFamily="34" charset="0"/>
                <a:ea typeface="Touvlo Bold"/>
                <a:cs typeface="Arial" pitchFamily="34" charset="0"/>
                <a:sym typeface="Touvlo Bold"/>
              </a:rPr>
              <a:t>ECONOMIC AND SOCIAL BURDEN </a:t>
            </a:r>
          </a:p>
          <a:p>
            <a:pPr algn="l">
              <a:lnSpc>
                <a:spcPts val="5000"/>
              </a:lnSpc>
            </a:pPr>
            <a:endParaRPr lang="en-US" sz="5000" b="1" spc="-250" dirty="0">
              <a:solidFill>
                <a:srgbClr val="1D2B31"/>
              </a:solidFill>
              <a:latin typeface="Touvlo Bold"/>
              <a:ea typeface="Touvlo Bold"/>
              <a:cs typeface="Touvlo Bold"/>
              <a:sym typeface="Touvlo Bold"/>
            </a:endParaRPr>
          </a:p>
        </p:txBody>
      </p:sp>
      <p:sp>
        <p:nvSpPr>
          <p:cNvPr id="7" name="TextBox 7"/>
          <p:cNvSpPr txBox="1"/>
          <p:nvPr/>
        </p:nvSpPr>
        <p:spPr>
          <a:xfrm>
            <a:off x="458965" y="1324436"/>
            <a:ext cx="17570898" cy="3877985"/>
          </a:xfrm>
          <a:prstGeom prst="rect">
            <a:avLst/>
          </a:prstGeom>
        </p:spPr>
        <p:txBody>
          <a:bodyPr wrap="square" lIns="0" tIns="0" rIns="0" bIns="0" rtlCol="0" anchor="t">
            <a:spAutoFit/>
          </a:bodyPr>
          <a:lstStyle/>
          <a:p>
            <a:pPr lvl="0" algn="just">
              <a:lnSpc>
                <a:spcPct val="150000"/>
              </a:lnSpc>
              <a:buFont typeface="Arial" pitchFamily="34" charset="0"/>
              <a:buChar char="•"/>
            </a:pPr>
            <a:r>
              <a:rPr lang="en-IN" sz="2400" dirty="0">
                <a:latin typeface="Arial" pitchFamily="34" charset="0"/>
                <a:cs typeface="Arial" pitchFamily="34" charset="0"/>
              </a:rPr>
              <a:t>The ill mental health of the people in UK cost its economy around £300 billion annually in which the depression is one of the major contributors (Centre for Mental Health, 2026).</a:t>
            </a:r>
            <a:endParaRPr lang="en-US" sz="2800" dirty="0">
              <a:latin typeface="Arial" pitchFamily="34" charset="0"/>
              <a:cs typeface="Arial" pitchFamily="34" charset="0"/>
            </a:endParaRPr>
          </a:p>
          <a:p>
            <a:pPr lvl="0" algn="just">
              <a:lnSpc>
                <a:spcPct val="150000"/>
              </a:lnSpc>
              <a:buFont typeface="Arial" pitchFamily="34" charset="0"/>
              <a:buChar char="•"/>
            </a:pPr>
            <a:r>
              <a:rPr lang="en-IN" sz="2400" dirty="0">
                <a:latin typeface="Arial" pitchFamily="34" charset="0"/>
                <a:cs typeface="Arial" pitchFamily="34" charset="0"/>
              </a:rPr>
              <a:t>Department of Health and Social Care alone spending over £188 billion a year, as well as total UK healthcare expenditure reaching roughly £345 billion (The King’s Fund, 2026).</a:t>
            </a:r>
            <a:endParaRPr lang="en-US" sz="2800" dirty="0">
              <a:latin typeface="Arial" pitchFamily="34" charset="0"/>
              <a:cs typeface="Arial" pitchFamily="34" charset="0"/>
            </a:endParaRPr>
          </a:p>
          <a:p>
            <a:pPr lvl="0" algn="just">
              <a:lnSpc>
                <a:spcPct val="150000"/>
              </a:lnSpc>
              <a:buFont typeface="Arial" pitchFamily="34" charset="0"/>
              <a:buChar char="•"/>
            </a:pPr>
            <a:r>
              <a:rPr lang="en-IN" sz="2400" dirty="0">
                <a:latin typeface="Arial" pitchFamily="34" charset="0"/>
                <a:cs typeface="Arial" pitchFamily="34" charset="0"/>
              </a:rPr>
              <a:t>Overall, the ill mental health of the older adults imposes a lot of pressure on the social and economic landscape of UK</a:t>
            </a:r>
            <a:endParaRPr lang="en-US" sz="2800" dirty="0">
              <a:latin typeface="Arial" pitchFamily="34" charset="0"/>
              <a:cs typeface="Arial" pitchFamily="34" charset="0"/>
            </a:endParaRPr>
          </a:p>
          <a:p>
            <a:pPr lvl="0" algn="just">
              <a:lnSpc>
                <a:spcPct val="150000"/>
              </a:lnSpc>
              <a:buFont typeface="Arial" pitchFamily="34" charset="0"/>
              <a:buChar char="•"/>
            </a:pPr>
            <a:r>
              <a:rPr lang="en-IN" sz="2400" dirty="0">
                <a:latin typeface="Arial" pitchFamily="34" charset="0"/>
                <a:cs typeface="Arial" pitchFamily="34" charset="0"/>
              </a:rPr>
              <a:t>It has been found in a cross-sectional study done on people who are above the age of 65 that 11.4 percent of them suffer from moderate to severe depression (</a:t>
            </a:r>
            <a:r>
              <a:rPr lang="en-IN" sz="2400" dirty="0" err="1">
                <a:latin typeface="Arial" pitchFamily="34" charset="0"/>
                <a:cs typeface="Arial" pitchFamily="34" charset="0"/>
              </a:rPr>
              <a:t>Kvalbein‑Olsen</a:t>
            </a:r>
            <a:r>
              <a:rPr lang="en-IN" sz="2400" dirty="0">
                <a:latin typeface="Arial" pitchFamily="34" charset="0"/>
                <a:cs typeface="Arial" pitchFamily="34" charset="0"/>
              </a:rPr>
              <a:t> </a:t>
            </a:r>
            <a:r>
              <a:rPr lang="en-IN" sz="2400" i="1" dirty="0">
                <a:latin typeface="Arial" pitchFamily="34" charset="0"/>
                <a:cs typeface="Arial" pitchFamily="34" charset="0"/>
              </a:rPr>
              <a:t>et al., </a:t>
            </a:r>
            <a:r>
              <a:rPr lang="en-IN" sz="2400" dirty="0">
                <a:latin typeface="Arial" pitchFamily="34" charset="0"/>
                <a:cs typeface="Arial" pitchFamily="34" charset="0"/>
              </a:rPr>
              <a:t>2023).</a:t>
            </a:r>
            <a:endParaRPr lang="en-US" sz="2800" dirty="0">
              <a:latin typeface="Arial" pitchFamily="34" charset="0"/>
              <a:cs typeface="Arial" pitchFamily="34" charset="0"/>
            </a:endParaRPr>
          </a:p>
        </p:txBody>
      </p:sp>
      <p:sp>
        <p:nvSpPr>
          <p:cNvPr id="8" name="Freeform 8"/>
          <p:cNvSpPr/>
          <p:nvPr/>
        </p:nvSpPr>
        <p:spPr>
          <a:xfrm>
            <a:off x="15251768" y="6753294"/>
            <a:ext cx="2881749" cy="3766992"/>
          </a:xfrm>
          <a:custGeom>
            <a:avLst/>
            <a:gdLst/>
            <a:ahLst/>
            <a:cxnLst/>
            <a:rect l="l" t="t" r="r" b="b"/>
            <a:pathLst>
              <a:path w="2881749" h="3766992">
                <a:moveTo>
                  <a:pt x="0" y="0"/>
                </a:moveTo>
                <a:lnTo>
                  <a:pt x="2881749" y="0"/>
                </a:lnTo>
                <a:lnTo>
                  <a:pt x="2881749" y="3766992"/>
                </a:lnTo>
                <a:lnTo>
                  <a:pt x="0" y="3766992"/>
                </a:lnTo>
                <a:lnTo>
                  <a:pt x="0" y="0"/>
                </a:lnTo>
                <a:close/>
              </a:path>
            </a:pathLst>
          </a:custGeom>
          <a:blipFill>
            <a:blip r:embed="rId8"/>
            <a:stretch>
              <a:fillRect/>
            </a:stretch>
          </a:blipFill>
        </p:spPr>
      </p:sp>
      <p:sp>
        <p:nvSpPr>
          <p:cNvPr id="9" name="TextBox 9"/>
          <p:cNvSpPr txBox="1"/>
          <p:nvPr/>
        </p:nvSpPr>
        <p:spPr>
          <a:xfrm>
            <a:off x="1928762" y="9644094"/>
            <a:ext cx="5643602" cy="465150"/>
          </a:xfrm>
          <a:prstGeom prst="rect">
            <a:avLst/>
          </a:prstGeom>
        </p:spPr>
        <p:txBody>
          <a:bodyPr wrap="square" lIns="0" tIns="0" rIns="0" bIns="0" rtlCol="0" anchor="t">
            <a:spAutoFit/>
          </a:bodyPr>
          <a:lstStyle/>
          <a:p>
            <a:pPr algn="ctr">
              <a:lnSpc>
                <a:spcPts val="1817"/>
              </a:lnSpc>
            </a:pPr>
            <a:r>
              <a:rPr lang="en-US" sz="1817" b="1" spc="-90" dirty="0">
                <a:solidFill>
                  <a:srgbClr val="1D2B31"/>
                </a:solidFill>
                <a:latin typeface="Arial" pitchFamily="34" charset="0"/>
                <a:ea typeface="Touvlo Bold"/>
                <a:cs typeface="Arial" pitchFamily="34" charset="0"/>
                <a:sym typeface="Touvlo Bold"/>
              </a:rPr>
              <a:t>Figure 6: Depression Stats</a:t>
            </a:r>
          </a:p>
          <a:p>
            <a:pPr algn="ctr">
              <a:lnSpc>
                <a:spcPts val="1817"/>
              </a:lnSpc>
              <a:spcBef>
                <a:spcPct val="0"/>
              </a:spcBef>
            </a:pPr>
            <a:r>
              <a:rPr lang="en-US" sz="1817" spc="-90" dirty="0">
                <a:solidFill>
                  <a:srgbClr val="1D2B31"/>
                </a:solidFill>
                <a:latin typeface="Arial" pitchFamily="34" charset="0"/>
                <a:ea typeface="Touvlo Bold"/>
                <a:cs typeface="Arial" pitchFamily="34" charset="0"/>
                <a:sym typeface="Touvlo Bold"/>
              </a:rPr>
              <a:t>(Source: </a:t>
            </a:r>
            <a:r>
              <a:rPr lang="en-US" sz="1817" spc="-90" dirty="0" err="1">
                <a:solidFill>
                  <a:srgbClr val="1D2B31"/>
                </a:solidFill>
                <a:latin typeface="Arial" pitchFamily="34" charset="0"/>
                <a:ea typeface="Touvlo Bold"/>
                <a:cs typeface="Arial" pitchFamily="34" charset="0"/>
                <a:sym typeface="Touvlo Bold"/>
              </a:rPr>
              <a:t>Teusen</a:t>
            </a:r>
            <a:r>
              <a:rPr lang="en-US" sz="1817" spc="-90" dirty="0">
                <a:solidFill>
                  <a:srgbClr val="1D2B31"/>
                </a:solidFill>
                <a:latin typeface="Arial" pitchFamily="34" charset="0"/>
                <a:ea typeface="Touvlo Bold"/>
                <a:cs typeface="Arial" pitchFamily="34" charset="0"/>
                <a:sym typeface="Touvlo Bold"/>
              </a:rPr>
              <a:t>, 2022)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4" name="Freeform 4"/>
          <p:cNvSpPr/>
          <p:nvPr/>
        </p:nvSpPr>
        <p:spPr>
          <a:xfrm flipH="1">
            <a:off x="15743103" y="3465447"/>
            <a:ext cx="1081318" cy="1048878"/>
          </a:xfrm>
          <a:custGeom>
            <a:avLst/>
            <a:gdLst/>
            <a:ahLst/>
            <a:cxnLst/>
            <a:rect l="l" t="t" r="r" b="b"/>
            <a:pathLst>
              <a:path w="1081318" h="1048878">
                <a:moveTo>
                  <a:pt x="1081318" y="0"/>
                </a:moveTo>
                <a:lnTo>
                  <a:pt x="0" y="0"/>
                </a:lnTo>
                <a:lnTo>
                  <a:pt x="0" y="1048879"/>
                </a:lnTo>
                <a:lnTo>
                  <a:pt x="1081318" y="1048879"/>
                </a:lnTo>
                <a:lnTo>
                  <a:pt x="1081318" y="0"/>
                </a:lnTo>
                <a:close/>
              </a:path>
            </a:pathLst>
          </a:custGeom>
          <a:blipFill>
            <a:blip r:embed="rId3" cstate="print"/>
            <a:stretch>
              <a:fillRect/>
            </a:stretch>
          </a:blipFill>
        </p:spPr>
      </p:sp>
      <p:sp>
        <p:nvSpPr>
          <p:cNvPr id="5" name="Freeform 5"/>
          <p:cNvSpPr/>
          <p:nvPr/>
        </p:nvSpPr>
        <p:spPr>
          <a:xfrm>
            <a:off x="10418069" y="2444985"/>
            <a:ext cx="6771607" cy="5328758"/>
          </a:xfrm>
          <a:custGeom>
            <a:avLst/>
            <a:gdLst/>
            <a:ahLst/>
            <a:cxnLst/>
            <a:rect l="l" t="t" r="r" b="b"/>
            <a:pathLst>
              <a:path w="6371699" h="4247799">
                <a:moveTo>
                  <a:pt x="0" y="0"/>
                </a:moveTo>
                <a:lnTo>
                  <a:pt x="6371699" y="0"/>
                </a:lnTo>
                <a:lnTo>
                  <a:pt x="6371699" y="4247799"/>
                </a:lnTo>
                <a:lnTo>
                  <a:pt x="0" y="4247799"/>
                </a:lnTo>
                <a:lnTo>
                  <a:pt x="0" y="0"/>
                </a:lnTo>
                <a:close/>
              </a:path>
            </a:pathLst>
          </a:custGeom>
          <a:blipFill>
            <a:blip r:embed="rId4"/>
            <a:stretch>
              <a:fillRect/>
            </a:stretch>
          </a:blipFill>
        </p:spPr>
      </p:sp>
      <p:sp>
        <p:nvSpPr>
          <p:cNvPr id="6" name="TextBox 6"/>
          <p:cNvSpPr txBox="1"/>
          <p:nvPr/>
        </p:nvSpPr>
        <p:spPr>
          <a:xfrm>
            <a:off x="1000068" y="714344"/>
            <a:ext cx="16964839" cy="1289050"/>
          </a:xfrm>
          <a:prstGeom prst="rect">
            <a:avLst/>
          </a:prstGeom>
        </p:spPr>
        <p:txBody>
          <a:bodyPr wrap="square" lIns="0" tIns="0" rIns="0" bIns="0" rtlCol="0" anchor="t">
            <a:spAutoFit/>
          </a:bodyPr>
          <a:lstStyle/>
          <a:p>
            <a:pPr algn="ctr">
              <a:lnSpc>
                <a:spcPts val="5000"/>
              </a:lnSpc>
            </a:pPr>
            <a:r>
              <a:rPr lang="en-US" sz="4800" b="1" spc="-250" dirty="0">
                <a:solidFill>
                  <a:srgbClr val="1D2B31"/>
                </a:solidFill>
                <a:latin typeface="Arial" pitchFamily="34" charset="0"/>
                <a:ea typeface="Touvlo Bold"/>
                <a:cs typeface="Arial" pitchFamily="34" charset="0"/>
                <a:sym typeface="Touvlo Bold"/>
              </a:rPr>
              <a:t>DIAGNOSIS AND INITIAL ASSESSMENT </a:t>
            </a:r>
          </a:p>
          <a:p>
            <a:pPr algn="l">
              <a:lnSpc>
                <a:spcPts val="5000"/>
              </a:lnSpc>
            </a:pPr>
            <a:endParaRPr lang="en-US" sz="5000" b="1" spc="-250" dirty="0">
              <a:solidFill>
                <a:srgbClr val="1D2B31"/>
              </a:solidFill>
              <a:latin typeface="Touvlo Bold"/>
              <a:ea typeface="Touvlo Bold"/>
              <a:cs typeface="Touvlo Bold"/>
              <a:sym typeface="Touvlo Bold"/>
            </a:endParaRPr>
          </a:p>
        </p:txBody>
      </p:sp>
      <p:sp>
        <p:nvSpPr>
          <p:cNvPr id="7" name="TextBox 7"/>
          <p:cNvSpPr txBox="1"/>
          <p:nvPr/>
        </p:nvSpPr>
        <p:spPr>
          <a:xfrm>
            <a:off x="250425" y="3084353"/>
            <a:ext cx="8749560" cy="5468292"/>
          </a:xfrm>
          <a:prstGeom prst="rect">
            <a:avLst/>
          </a:prstGeom>
        </p:spPr>
        <p:txBody>
          <a:bodyPr wrap="square" lIns="0" tIns="0" rIns="0" bIns="0" rtlCol="0" anchor="t">
            <a:spAutoFit/>
          </a:bodyPr>
          <a:lstStyle/>
          <a:p>
            <a:pPr lvl="0" algn="just">
              <a:lnSpc>
                <a:spcPct val="150000"/>
              </a:lnSpc>
              <a:buFont typeface="Arial" pitchFamily="34" charset="0"/>
              <a:buChar char="•"/>
            </a:pPr>
            <a:r>
              <a:rPr lang="en-IN" sz="2400" dirty="0">
                <a:latin typeface="Arial" pitchFamily="34" charset="0"/>
                <a:cs typeface="Arial" pitchFamily="34" charset="0"/>
              </a:rPr>
              <a:t>NICE has recommended the structured assessment tools like Geriatric Depression Scale (GDS) as well as PHQ-9 for the older adults (Elsevier, 2026).</a:t>
            </a:r>
            <a:endParaRPr lang="en-US" sz="2800" dirty="0">
              <a:latin typeface="Arial" pitchFamily="34" charset="0"/>
              <a:cs typeface="Arial" pitchFamily="34" charset="0"/>
            </a:endParaRPr>
          </a:p>
          <a:p>
            <a:pPr lvl="0" algn="just">
              <a:lnSpc>
                <a:spcPct val="150000"/>
              </a:lnSpc>
              <a:buFont typeface="Arial" pitchFamily="34" charset="0"/>
              <a:buChar char="•"/>
            </a:pPr>
            <a:r>
              <a:rPr lang="en-IN" sz="2400" dirty="0">
                <a:latin typeface="Arial" pitchFamily="34" charset="0"/>
                <a:cs typeface="Arial" pitchFamily="34" charset="0"/>
              </a:rPr>
              <a:t>The clinical evaluation should consist of the mood history, functional impact, comorbidities as well as the medication review.</a:t>
            </a:r>
            <a:endParaRPr lang="en-US" sz="2800" dirty="0">
              <a:latin typeface="Arial" pitchFamily="34" charset="0"/>
              <a:cs typeface="Arial" pitchFamily="34" charset="0"/>
            </a:endParaRPr>
          </a:p>
          <a:p>
            <a:pPr lvl="0" algn="just">
              <a:lnSpc>
                <a:spcPct val="150000"/>
              </a:lnSpc>
              <a:buFont typeface="Arial" pitchFamily="34" charset="0"/>
              <a:buChar char="•"/>
            </a:pPr>
            <a:r>
              <a:rPr lang="en-IN" sz="2400" dirty="0">
                <a:latin typeface="Arial" pitchFamily="34" charset="0"/>
                <a:cs typeface="Arial" pitchFamily="34" charset="0"/>
              </a:rPr>
              <a:t>The risk assessment must cover the elements like suicidality, self neglect, as well as safeguarding concerns (Psychiatric Times, 2026).</a:t>
            </a:r>
            <a:endParaRPr lang="en-US" sz="2800" dirty="0">
              <a:latin typeface="Arial" pitchFamily="34" charset="0"/>
              <a:cs typeface="Arial" pitchFamily="34" charset="0"/>
            </a:endParaRPr>
          </a:p>
          <a:p>
            <a:pPr marL="561341" lvl="1" indent="-280670" algn="l">
              <a:lnSpc>
                <a:spcPts val="4082"/>
              </a:lnSpc>
              <a:buFont typeface="Arial"/>
              <a:buChar char="•"/>
            </a:pPr>
            <a:endParaRPr lang="en-US" sz="2600" spc="-52" dirty="0">
              <a:solidFill>
                <a:srgbClr val="1D2B31"/>
              </a:solidFill>
              <a:latin typeface="Open Sauce"/>
              <a:ea typeface="Open Sauce"/>
              <a:cs typeface="Open Sauce"/>
              <a:sym typeface="Open Sauce"/>
            </a:endParaRPr>
          </a:p>
        </p:txBody>
      </p:sp>
      <p:sp>
        <p:nvSpPr>
          <p:cNvPr id="8" name="TextBox 8"/>
          <p:cNvSpPr txBox="1"/>
          <p:nvPr/>
        </p:nvSpPr>
        <p:spPr>
          <a:xfrm>
            <a:off x="12072958" y="8215334"/>
            <a:ext cx="4390132" cy="779701"/>
          </a:xfrm>
          <a:prstGeom prst="rect">
            <a:avLst/>
          </a:prstGeom>
        </p:spPr>
        <p:txBody>
          <a:bodyPr lIns="0" tIns="0" rIns="0" bIns="0" rtlCol="0" anchor="t">
            <a:spAutoFit/>
          </a:bodyPr>
          <a:lstStyle/>
          <a:p>
            <a:pPr algn="ctr">
              <a:lnSpc>
                <a:spcPct val="150000"/>
              </a:lnSpc>
              <a:spcBef>
                <a:spcPct val="0"/>
              </a:spcBef>
            </a:pPr>
            <a:r>
              <a:rPr lang="en-US" b="1" spc="-124" dirty="0">
                <a:solidFill>
                  <a:srgbClr val="1D2B31"/>
                </a:solidFill>
                <a:latin typeface="Arial" pitchFamily="34" charset="0"/>
                <a:ea typeface="Touvlo Bold"/>
                <a:cs typeface="Arial" pitchFamily="34" charset="0"/>
                <a:sym typeface="Touvlo Bold"/>
              </a:rPr>
              <a:t>Figure 7: Depression Types</a:t>
            </a:r>
          </a:p>
          <a:p>
            <a:pPr algn="ctr">
              <a:lnSpc>
                <a:spcPct val="150000"/>
              </a:lnSpc>
              <a:spcBef>
                <a:spcPct val="0"/>
              </a:spcBef>
            </a:pPr>
            <a:r>
              <a:rPr lang="en-US" spc="-124" dirty="0">
                <a:solidFill>
                  <a:srgbClr val="1D2B31"/>
                </a:solidFill>
                <a:latin typeface="Arial" pitchFamily="34" charset="0"/>
                <a:ea typeface="Touvlo Bold"/>
                <a:cs typeface="Arial" pitchFamily="34" charset="0"/>
                <a:sym typeface="Touvlo Bold"/>
              </a:rPr>
              <a:t>(Source: </a:t>
            </a:r>
            <a:r>
              <a:rPr lang="en-US" spc="-124" dirty="0" err="1">
                <a:solidFill>
                  <a:srgbClr val="1D2B31"/>
                </a:solidFill>
                <a:latin typeface="Arial" pitchFamily="34" charset="0"/>
                <a:ea typeface="Touvlo Bold"/>
                <a:cs typeface="Arial" pitchFamily="34" charset="0"/>
                <a:sym typeface="Touvlo Bold"/>
              </a:rPr>
              <a:t>Verywell</a:t>
            </a:r>
            <a:r>
              <a:rPr lang="en-US" spc="-124" dirty="0">
                <a:solidFill>
                  <a:srgbClr val="1D2B31"/>
                </a:solidFill>
                <a:latin typeface="Arial" pitchFamily="34" charset="0"/>
                <a:ea typeface="Touvlo Bold"/>
                <a:cs typeface="Arial" pitchFamily="34" charset="0"/>
                <a:sym typeface="Touvlo Bold"/>
              </a:rPr>
              <a:t> Mind, 2026)</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3" name="Freeform 3"/>
          <p:cNvSpPr/>
          <p:nvPr/>
        </p:nvSpPr>
        <p:spPr>
          <a:xfrm>
            <a:off x="15182473" y="1982818"/>
            <a:ext cx="333226" cy="333226"/>
          </a:xfrm>
          <a:custGeom>
            <a:avLst/>
            <a:gdLst/>
            <a:ahLst/>
            <a:cxnLst/>
            <a:rect l="l" t="t" r="r" b="b"/>
            <a:pathLst>
              <a:path w="333226" h="333226">
                <a:moveTo>
                  <a:pt x="0" y="0"/>
                </a:moveTo>
                <a:lnTo>
                  <a:pt x="333226" y="0"/>
                </a:lnTo>
                <a:lnTo>
                  <a:pt x="333226" y="333226"/>
                </a:lnTo>
                <a:lnTo>
                  <a:pt x="0" y="33322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flipH="1">
            <a:off x="15743103" y="3465447"/>
            <a:ext cx="1081318" cy="1048878"/>
          </a:xfrm>
          <a:custGeom>
            <a:avLst/>
            <a:gdLst/>
            <a:ahLst/>
            <a:cxnLst/>
            <a:rect l="l" t="t" r="r" b="b"/>
            <a:pathLst>
              <a:path w="1081318" h="1048878">
                <a:moveTo>
                  <a:pt x="1081318" y="0"/>
                </a:moveTo>
                <a:lnTo>
                  <a:pt x="0" y="0"/>
                </a:lnTo>
                <a:lnTo>
                  <a:pt x="0" y="1048879"/>
                </a:lnTo>
                <a:lnTo>
                  <a:pt x="1081318" y="1048879"/>
                </a:lnTo>
                <a:lnTo>
                  <a:pt x="1081318" y="0"/>
                </a:lnTo>
                <a:close/>
              </a:path>
            </a:pathLst>
          </a:custGeom>
          <a:blipFill>
            <a:blip r:embed="rId5" cstate="print"/>
            <a:stretch>
              <a:fillRect/>
            </a:stretch>
          </a:blipFill>
        </p:spPr>
      </p:sp>
      <p:sp>
        <p:nvSpPr>
          <p:cNvPr id="5" name="Freeform 5"/>
          <p:cNvSpPr/>
          <p:nvPr/>
        </p:nvSpPr>
        <p:spPr>
          <a:xfrm>
            <a:off x="10909934" y="3465447"/>
            <a:ext cx="6805725" cy="4537150"/>
          </a:xfrm>
          <a:custGeom>
            <a:avLst/>
            <a:gdLst/>
            <a:ahLst/>
            <a:cxnLst/>
            <a:rect l="l" t="t" r="r" b="b"/>
            <a:pathLst>
              <a:path w="6805725" h="4537150">
                <a:moveTo>
                  <a:pt x="0" y="0"/>
                </a:moveTo>
                <a:lnTo>
                  <a:pt x="6805725" y="0"/>
                </a:lnTo>
                <a:lnTo>
                  <a:pt x="6805725" y="4537150"/>
                </a:lnTo>
                <a:lnTo>
                  <a:pt x="0" y="4537150"/>
                </a:lnTo>
                <a:lnTo>
                  <a:pt x="0" y="0"/>
                </a:lnTo>
                <a:close/>
              </a:path>
            </a:pathLst>
          </a:custGeom>
          <a:blipFill>
            <a:blip r:embed="rId6"/>
            <a:stretch>
              <a:fillRect/>
            </a:stretch>
          </a:blipFill>
        </p:spPr>
      </p:sp>
      <p:sp>
        <p:nvSpPr>
          <p:cNvPr id="6" name="TextBox 6"/>
          <p:cNvSpPr txBox="1"/>
          <p:nvPr/>
        </p:nvSpPr>
        <p:spPr>
          <a:xfrm>
            <a:off x="2568440" y="398344"/>
            <a:ext cx="14255981" cy="1917700"/>
          </a:xfrm>
          <a:prstGeom prst="rect">
            <a:avLst/>
          </a:prstGeom>
        </p:spPr>
        <p:txBody>
          <a:bodyPr lIns="0" tIns="0" rIns="0" bIns="0" rtlCol="0" anchor="t">
            <a:spAutoFit/>
          </a:bodyPr>
          <a:lstStyle/>
          <a:p>
            <a:pPr algn="ctr">
              <a:lnSpc>
                <a:spcPts val="5000"/>
              </a:lnSpc>
            </a:pPr>
            <a:r>
              <a:rPr lang="en-US" sz="4400" b="1" spc="-250" dirty="0">
                <a:solidFill>
                  <a:srgbClr val="1D2B31"/>
                </a:solidFill>
                <a:latin typeface="Arial" pitchFamily="34" charset="0"/>
                <a:ea typeface="Touvlo Bold"/>
                <a:cs typeface="Arial" pitchFamily="34" charset="0"/>
                <a:sym typeface="Touvlo Bold"/>
              </a:rPr>
              <a:t>MANAGEMENT OF THE LONG‑TERM CONDITION FOLLOWING UK GUIDANCE</a:t>
            </a:r>
          </a:p>
          <a:p>
            <a:pPr algn="ctr">
              <a:lnSpc>
                <a:spcPts val="5000"/>
              </a:lnSpc>
            </a:pPr>
            <a:endParaRPr lang="en-US" sz="5000" b="1" spc="-250" dirty="0">
              <a:solidFill>
                <a:srgbClr val="1D2B31"/>
              </a:solidFill>
              <a:latin typeface="Touvlo Bold"/>
              <a:ea typeface="Touvlo Bold"/>
              <a:cs typeface="Touvlo Bold"/>
              <a:sym typeface="Touvlo Bold"/>
            </a:endParaRPr>
          </a:p>
        </p:txBody>
      </p:sp>
      <p:sp>
        <p:nvSpPr>
          <p:cNvPr id="7" name="TextBox 7"/>
          <p:cNvSpPr txBox="1"/>
          <p:nvPr/>
        </p:nvSpPr>
        <p:spPr>
          <a:xfrm>
            <a:off x="250424" y="3084352"/>
            <a:ext cx="10203151" cy="6570068"/>
          </a:xfrm>
          <a:prstGeom prst="rect">
            <a:avLst/>
          </a:prstGeom>
        </p:spPr>
        <p:txBody>
          <a:bodyPr wrap="square" lIns="0" tIns="0" rIns="0" bIns="0" rtlCol="0" anchor="t">
            <a:spAutoFit/>
          </a:bodyPr>
          <a:lstStyle/>
          <a:p>
            <a:pPr lvl="0" algn="just">
              <a:lnSpc>
                <a:spcPct val="150000"/>
              </a:lnSpc>
              <a:buFont typeface="Arial" pitchFamily="34" charset="0"/>
              <a:buChar char="•"/>
            </a:pPr>
            <a:r>
              <a:rPr lang="en-IN" sz="2400" dirty="0">
                <a:latin typeface="Arial" pitchFamily="34" charset="0"/>
                <a:cs typeface="Arial" pitchFamily="34" charset="0"/>
              </a:rPr>
              <a:t>Guideline NG222 (2022) issued by NICE suggests the use of a stepped-care approach for managing depression among older individuals (Chaplin, 2022).</a:t>
            </a:r>
            <a:endParaRPr lang="en-US" sz="2800" dirty="0">
              <a:latin typeface="Arial" pitchFamily="34" charset="0"/>
              <a:cs typeface="Arial" pitchFamily="34" charset="0"/>
            </a:endParaRPr>
          </a:p>
          <a:p>
            <a:pPr lvl="0" algn="just">
              <a:lnSpc>
                <a:spcPct val="150000"/>
              </a:lnSpc>
              <a:buFont typeface="Arial" pitchFamily="34" charset="0"/>
              <a:buChar char="•"/>
            </a:pPr>
            <a:r>
              <a:rPr lang="en-IN" sz="2400" b="1" dirty="0">
                <a:latin typeface="Arial" pitchFamily="34" charset="0"/>
                <a:cs typeface="Arial" pitchFamily="34" charset="0"/>
              </a:rPr>
              <a:t>Step 1</a:t>
            </a:r>
            <a:r>
              <a:rPr lang="en-IN" sz="2400" dirty="0">
                <a:latin typeface="Arial" pitchFamily="34" charset="0"/>
                <a:cs typeface="Arial" pitchFamily="34" charset="0"/>
              </a:rPr>
              <a:t>: Identification, psychoeducation and active monitoring in primary care.</a:t>
            </a:r>
            <a:endParaRPr lang="en-US" sz="2800" dirty="0">
              <a:latin typeface="Arial" pitchFamily="34" charset="0"/>
              <a:cs typeface="Arial" pitchFamily="34" charset="0"/>
            </a:endParaRPr>
          </a:p>
          <a:p>
            <a:pPr lvl="0" algn="just">
              <a:lnSpc>
                <a:spcPct val="150000"/>
              </a:lnSpc>
              <a:buFont typeface="Arial" pitchFamily="34" charset="0"/>
              <a:buChar char="•"/>
            </a:pPr>
            <a:r>
              <a:rPr lang="en-IN" sz="2400" b="1" dirty="0">
                <a:latin typeface="Arial" pitchFamily="34" charset="0"/>
                <a:cs typeface="Arial" pitchFamily="34" charset="0"/>
              </a:rPr>
              <a:t>Step 2:</a:t>
            </a:r>
            <a:r>
              <a:rPr lang="en-IN" sz="2400" dirty="0">
                <a:latin typeface="Arial" pitchFamily="34" charset="0"/>
                <a:cs typeface="Arial" pitchFamily="34" charset="0"/>
              </a:rPr>
              <a:t> Low intensity psychological interventions in the form of guided self-help, CBT song with the group therapy.</a:t>
            </a:r>
            <a:endParaRPr lang="en-US" sz="2800" dirty="0">
              <a:latin typeface="Arial" pitchFamily="34" charset="0"/>
              <a:cs typeface="Arial" pitchFamily="34" charset="0"/>
            </a:endParaRPr>
          </a:p>
          <a:p>
            <a:pPr lvl="0" algn="just">
              <a:lnSpc>
                <a:spcPct val="150000"/>
              </a:lnSpc>
              <a:buFont typeface="Arial" pitchFamily="34" charset="0"/>
              <a:buChar char="•"/>
            </a:pPr>
            <a:r>
              <a:rPr lang="en-IN" sz="2400" b="1" dirty="0">
                <a:latin typeface="Arial" pitchFamily="34" charset="0"/>
                <a:cs typeface="Arial" pitchFamily="34" charset="0"/>
              </a:rPr>
              <a:t>Step 3:</a:t>
            </a:r>
            <a:r>
              <a:rPr lang="en-IN" sz="2400" dirty="0">
                <a:latin typeface="Arial" pitchFamily="34" charset="0"/>
                <a:cs typeface="Arial" pitchFamily="34" charset="0"/>
              </a:rPr>
              <a:t> Pharmacotherapy in which SSRIs are preferred because they are safe for older patients.</a:t>
            </a:r>
            <a:endParaRPr lang="en-US" sz="2800" dirty="0">
              <a:latin typeface="Arial" pitchFamily="34" charset="0"/>
              <a:cs typeface="Arial" pitchFamily="34" charset="0"/>
            </a:endParaRPr>
          </a:p>
          <a:p>
            <a:pPr lvl="0" algn="just">
              <a:lnSpc>
                <a:spcPct val="150000"/>
              </a:lnSpc>
              <a:buFont typeface="Arial" pitchFamily="34" charset="0"/>
              <a:buChar char="•"/>
            </a:pPr>
            <a:r>
              <a:rPr lang="en-IN" sz="2400" b="1" dirty="0">
                <a:latin typeface="Arial" pitchFamily="34" charset="0"/>
                <a:cs typeface="Arial" pitchFamily="34" charset="0"/>
              </a:rPr>
              <a:t>Step 4:</a:t>
            </a:r>
            <a:r>
              <a:rPr lang="en-IN" sz="2400" dirty="0">
                <a:latin typeface="Arial" pitchFamily="34" charset="0"/>
                <a:cs typeface="Arial" pitchFamily="34" charset="0"/>
              </a:rPr>
              <a:t> Specialised treatments which include psychotherapy, ECT, as well as </a:t>
            </a:r>
            <a:r>
              <a:rPr lang="en-IN" sz="2400" dirty="0" err="1">
                <a:latin typeface="Arial" pitchFamily="34" charset="0"/>
                <a:cs typeface="Arial" pitchFamily="34" charset="0"/>
              </a:rPr>
              <a:t>rTMS</a:t>
            </a:r>
            <a:r>
              <a:rPr lang="en-IN" sz="2400" dirty="0">
                <a:latin typeface="Arial" pitchFamily="34" charset="0"/>
                <a:cs typeface="Arial" pitchFamily="34" charset="0"/>
              </a:rPr>
              <a:t> (Scientific Research Publishing, 2024).</a:t>
            </a:r>
            <a:endParaRPr lang="en-US" sz="2800" dirty="0">
              <a:latin typeface="Arial" pitchFamily="34" charset="0"/>
              <a:cs typeface="Arial" pitchFamily="34" charset="0"/>
            </a:endParaRPr>
          </a:p>
          <a:p>
            <a:pPr marL="561341" lvl="1" indent="-280670" algn="just">
              <a:lnSpc>
                <a:spcPts val="4082"/>
              </a:lnSpc>
              <a:buFont typeface="Arial"/>
              <a:buChar char="•"/>
            </a:pPr>
            <a:endParaRPr lang="en-US" sz="2800" spc="-52" dirty="0">
              <a:solidFill>
                <a:srgbClr val="1D2B31"/>
              </a:solidFill>
              <a:latin typeface="Arial" pitchFamily="34" charset="0"/>
              <a:ea typeface="Open Sauce"/>
              <a:cs typeface="Arial" pitchFamily="34" charset="0"/>
              <a:sym typeface="Open Sauce"/>
            </a:endParaRPr>
          </a:p>
        </p:txBody>
      </p:sp>
      <p:sp>
        <p:nvSpPr>
          <p:cNvPr id="8" name="TextBox 8"/>
          <p:cNvSpPr txBox="1"/>
          <p:nvPr/>
        </p:nvSpPr>
        <p:spPr>
          <a:xfrm>
            <a:off x="12360172" y="8397779"/>
            <a:ext cx="3905250" cy="641201"/>
          </a:xfrm>
          <a:prstGeom prst="rect">
            <a:avLst/>
          </a:prstGeom>
        </p:spPr>
        <p:txBody>
          <a:bodyPr lIns="0" tIns="0" rIns="0" bIns="0" rtlCol="0" anchor="t">
            <a:spAutoFit/>
          </a:bodyPr>
          <a:lstStyle/>
          <a:p>
            <a:pPr algn="ctr">
              <a:lnSpc>
                <a:spcPts val="2499"/>
              </a:lnSpc>
            </a:pPr>
            <a:r>
              <a:rPr lang="en-US" sz="2499" spc="-124" dirty="0">
                <a:solidFill>
                  <a:srgbClr val="1D2B31"/>
                </a:solidFill>
                <a:latin typeface="Arial" pitchFamily="34" charset="0"/>
                <a:ea typeface="Touvlo Bold"/>
                <a:cs typeface="Arial" pitchFamily="34" charset="0"/>
                <a:sym typeface="Touvlo Bold"/>
              </a:rPr>
              <a:t>Figure 8: Depression Causes</a:t>
            </a:r>
          </a:p>
          <a:p>
            <a:pPr algn="ctr">
              <a:lnSpc>
                <a:spcPts val="2499"/>
              </a:lnSpc>
              <a:spcBef>
                <a:spcPct val="0"/>
              </a:spcBef>
            </a:pPr>
            <a:r>
              <a:rPr lang="en-US" sz="2499" spc="-124" dirty="0">
                <a:solidFill>
                  <a:srgbClr val="1D2B31"/>
                </a:solidFill>
                <a:latin typeface="Arial" pitchFamily="34" charset="0"/>
                <a:ea typeface="Touvlo Bold"/>
                <a:cs typeface="Arial" pitchFamily="34" charset="0"/>
                <a:sym typeface="Touvlo Bold"/>
              </a:rPr>
              <a:t>(Source: </a:t>
            </a:r>
            <a:r>
              <a:rPr lang="en-US" sz="2499" spc="-124" dirty="0" err="1">
                <a:solidFill>
                  <a:srgbClr val="1D2B31"/>
                </a:solidFill>
                <a:latin typeface="Arial" pitchFamily="34" charset="0"/>
                <a:ea typeface="Touvlo Bold"/>
                <a:cs typeface="Arial" pitchFamily="34" charset="0"/>
                <a:sym typeface="Touvlo Bold"/>
              </a:rPr>
              <a:t>VerywellMind</a:t>
            </a:r>
            <a:r>
              <a:rPr lang="en-US" sz="2499" spc="-124" dirty="0">
                <a:solidFill>
                  <a:srgbClr val="1D2B31"/>
                </a:solidFill>
                <a:latin typeface="Arial" pitchFamily="34" charset="0"/>
                <a:ea typeface="Touvlo Bold"/>
                <a:cs typeface="Arial" pitchFamily="34" charset="0"/>
                <a:sym typeface="Touvlo Bold"/>
              </a:rPr>
              <a:t>, 2026)</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4" name="Freeform 4"/>
          <p:cNvSpPr/>
          <p:nvPr/>
        </p:nvSpPr>
        <p:spPr>
          <a:xfrm flipH="1">
            <a:off x="15743103" y="3465447"/>
            <a:ext cx="1081318" cy="1048878"/>
          </a:xfrm>
          <a:custGeom>
            <a:avLst/>
            <a:gdLst/>
            <a:ahLst/>
            <a:cxnLst/>
            <a:rect l="l" t="t" r="r" b="b"/>
            <a:pathLst>
              <a:path w="1081318" h="1048878">
                <a:moveTo>
                  <a:pt x="1081318" y="0"/>
                </a:moveTo>
                <a:lnTo>
                  <a:pt x="0" y="0"/>
                </a:lnTo>
                <a:lnTo>
                  <a:pt x="0" y="1048879"/>
                </a:lnTo>
                <a:lnTo>
                  <a:pt x="1081318" y="1048879"/>
                </a:lnTo>
                <a:lnTo>
                  <a:pt x="1081318" y="0"/>
                </a:lnTo>
                <a:close/>
              </a:path>
            </a:pathLst>
          </a:custGeom>
          <a:blipFill>
            <a:blip r:embed="rId3" cstate="print"/>
            <a:stretch>
              <a:fillRect/>
            </a:stretch>
          </a:blipFill>
        </p:spPr>
      </p:sp>
      <p:sp>
        <p:nvSpPr>
          <p:cNvPr id="5" name="Freeform 5"/>
          <p:cNvSpPr/>
          <p:nvPr/>
        </p:nvSpPr>
        <p:spPr>
          <a:xfrm>
            <a:off x="10636389" y="3465447"/>
            <a:ext cx="7352815" cy="4658768"/>
          </a:xfrm>
          <a:custGeom>
            <a:avLst/>
            <a:gdLst/>
            <a:ahLst/>
            <a:cxnLst/>
            <a:rect l="l" t="t" r="r" b="b"/>
            <a:pathLst>
              <a:path w="7352815" h="4658768">
                <a:moveTo>
                  <a:pt x="0" y="0"/>
                </a:moveTo>
                <a:lnTo>
                  <a:pt x="7352815" y="0"/>
                </a:lnTo>
                <a:lnTo>
                  <a:pt x="7352815" y="4658768"/>
                </a:lnTo>
                <a:lnTo>
                  <a:pt x="0" y="4658768"/>
                </a:lnTo>
                <a:lnTo>
                  <a:pt x="0" y="0"/>
                </a:lnTo>
                <a:close/>
              </a:path>
            </a:pathLst>
          </a:custGeom>
          <a:blipFill>
            <a:blip r:embed="rId4"/>
            <a:stretch>
              <a:fillRect/>
            </a:stretch>
          </a:blipFill>
        </p:spPr>
      </p:sp>
      <p:sp>
        <p:nvSpPr>
          <p:cNvPr id="6" name="TextBox 6"/>
          <p:cNvSpPr txBox="1"/>
          <p:nvPr/>
        </p:nvSpPr>
        <p:spPr>
          <a:xfrm>
            <a:off x="2568440" y="398344"/>
            <a:ext cx="14255981" cy="1925976"/>
          </a:xfrm>
          <a:prstGeom prst="rect">
            <a:avLst/>
          </a:prstGeom>
        </p:spPr>
        <p:txBody>
          <a:bodyPr lIns="0" tIns="0" rIns="0" bIns="0" rtlCol="0" anchor="t">
            <a:spAutoFit/>
          </a:bodyPr>
          <a:lstStyle/>
          <a:p>
            <a:pPr algn="ctr">
              <a:lnSpc>
                <a:spcPts val="5000"/>
              </a:lnSpc>
            </a:pPr>
            <a:r>
              <a:rPr lang="en-US" sz="5000" b="1" spc="-250" dirty="0">
                <a:solidFill>
                  <a:srgbClr val="1D2B31"/>
                </a:solidFill>
                <a:latin typeface="Arial" pitchFamily="34" charset="0"/>
                <a:ea typeface="Touvlo Bold"/>
                <a:cs typeface="Arial" pitchFamily="34" charset="0"/>
                <a:sym typeface="Touvlo Bold"/>
              </a:rPr>
              <a:t>MODELS AND FRAMEWORKS WITHIN CURRENT PRACTICE </a:t>
            </a:r>
          </a:p>
          <a:p>
            <a:pPr algn="ctr">
              <a:lnSpc>
                <a:spcPts val="5000"/>
              </a:lnSpc>
            </a:pPr>
            <a:endParaRPr lang="en-US" sz="5000" b="1" spc="-250" dirty="0">
              <a:solidFill>
                <a:srgbClr val="1D2B31"/>
              </a:solidFill>
              <a:latin typeface="Touvlo Bold"/>
              <a:ea typeface="Touvlo Bold"/>
              <a:cs typeface="Touvlo Bold"/>
              <a:sym typeface="Touvlo Bold"/>
            </a:endParaRPr>
          </a:p>
        </p:txBody>
      </p:sp>
      <p:sp>
        <p:nvSpPr>
          <p:cNvPr id="7" name="TextBox 7"/>
          <p:cNvSpPr txBox="1"/>
          <p:nvPr/>
        </p:nvSpPr>
        <p:spPr>
          <a:xfrm>
            <a:off x="250424" y="2239844"/>
            <a:ext cx="10203151" cy="7386638"/>
          </a:xfrm>
          <a:prstGeom prst="rect">
            <a:avLst/>
          </a:prstGeom>
        </p:spPr>
        <p:txBody>
          <a:bodyPr lIns="0" tIns="0" rIns="0" bIns="0" rtlCol="0" anchor="t">
            <a:spAutoFit/>
          </a:bodyPr>
          <a:lstStyle/>
          <a:p>
            <a:pPr lvl="0" algn="just">
              <a:lnSpc>
                <a:spcPct val="150000"/>
              </a:lnSpc>
              <a:buFont typeface="Arial" pitchFamily="34" charset="0"/>
              <a:buChar char="•"/>
            </a:pPr>
            <a:r>
              <a:rPr lang="en-IN" sz="2400" b="1" dirty="0">
                <a:latin typeface="Arial" pitchFamily="34" charset="0"/>
                <a:cs typeface="Arial" pitchFamily="34" charset="0"/>
              </a:rPr>
              <a:t>Matched Care Model (NICE):</a:t>
            </a:r>
            <a:r>
              <a:rPr lang="en-IN" sz="2400" dirty="0">
                <a:latin typeface="Arial" pitchFamily="34" charset="0"/>
                <a:cs typeface="Arial" pitchFamily="34" charset="0"/>
              </a:rPr>
              <a:t> Focuses on matching the intensity of the treatment with the severity of the depression in order to ensure proper intervention (NICE, 2022).</a:t>
            </a:r>
            <a:endParaRPr lang="en-US" sz="2800" dirty="0">
              <a:latin typeface="Arial" pitchFamily="34" charset="0"/>
              <a:cs typeface="Arial" pitchFamily="34" charset="0"/>
            </a:endParaRPr>
          </a:p>
          <a:p>
            <a:pPr lvl="0" algn="just">
              <a:lnSpc>
                <a:spcPct val="150000"/>
              </a:lnSpc>
              <a:buFont typeface="Arial" pitchFamily="34" charset="0"/>
              <a:buChar char="•"/>
            </a:pPr>
            <a:r>
              <a:rPr lang="en-IN" sz="2400" b="1" dirty="0">
                <a:latin typeface="Arial" pitchFamily="34" charset="0"/>
                <a:cs typeface="Arial" pitchFamily="34" charset="0"/>
              </a:rPr>
              <a:t>Care Programme Approach (CPA):</a:t>
            </a:r>
            <a:r>
              <a:rPr lang="en-IN" sz="2400" dirty="0">
                <a:latin typeface="Arial" pitchFamily="34" charset="0"/>
                <a:cs typeface="Arial" pitchFamily="34" charset="0"/>
              </a:rPr>
              <a:t> It provides well coordinated, multidisciplinary care, planning for the complex type of cases (NHS England, 2026)</a:t>
            </a:r>
            <a:endParaRPr lang="en-US" sz="2800" dirty="0">
              <a:latin typeface="Arial" pitchFamily="34" charset="0"/>
              <a:cs typeface="Arial" pitchFamily="34" charset="0"/>
            </a:endParaRPr>
          </a:p>
          <a:p>
            <a:pPr lvl="0" algn="just">
              <a:lnSpc>
                <a:spcPct val="150000"/>
              </a:lnSpc>
              <a:buFont typeface="Arial" pitchFamily="34" charset="0"/>
              <a:buChar char="•"/>
            </a:pPr>
            <a:r>
              <a:rPr lang="en-IN" sz="2400" b="1" dirty="0">
                <a:latin typeface="Arial" pitchFamily="34" charset="0"/>
                <a:cs typeface="Arial" pitchFamily="34" charset="0"/>
              </a:rPr>
              <a:t>Community Mental Health Framework (NHS, 2019):</a:t>
            </a:r>
            <a:r>
              <a:rPr lang="en-IN" sz="2400" dirty="0">
                <a:latin typeface="Arial" pitchFamily="34" charset="0"/>
                <a:cs typeface="Arial" pitchFamily="34" charset="0"/>
              </a:rPr>
              <a:t> It integrates primary care, community services, as well as voluntary organisations in order to deliver the proper support (NHS England, 2019).</a:t>
            </a:r>
            <a:endParaRPr lang="en-US" sz="2800" dirty="0">
              <a:latin typeface="Arial" pitchFamily="34" charset="0"/>
              <a:cs typeface="Arial" pitchFamily="34" charset="0"/>
            </a:endParaRPr>
          </a:p>
          <a:p>
            <a:pPr lvl="0" algn="just">
              <a:lnSpc>
                <a:spcPct val="150000"/>
              </a:lnSpc>
              <a:buFont typeface="Arial" pitchFamily="34" charset="0"/>
              <a:buChar char="•"/>
            </a:pPr>
            <a:r>
              <a:rPr lang="en-IN" sz="2400" b="1" dirty="0">
                <a:latin typeface="Arial" pitchFamily="34" charset="0"/>
                <a:cs typeface="Arial" pitchFamily="34" charset="0"/>
              </a:rPr>
              <a:t>NHS Personalised Care Framework (2026): </a:t>
            </a:r>
            <a:r>
              <a:rPr lang="en-IN" sz="2400" dirty="0">
                <a:latin typeface="Arial" pitchFamily="34" charset="0"/>
                <a:cs typeface="Arial" pitchFamily="34" charset="0"/>
              </a:rPr>
              <a:t>It focuses on the voice of the patient, co-production as well as personalised support plans prepared as per the needs of the individuals (NHS England, 2026).</a:t>
            </a:r>
            <a:endParaRPr lang="en-US" sz="2800" dirty="0">
              <a:latin typeface="Arial" pitchFamily="34" charset="0"/>
              <a:cs typeface="Arial" pitchFamily="34" charset="0"/>
            </a:endParaRPr>
          </a:p>
          <a:p>
            <a:pPr marL="561341" lvl="1" indent="-280670" algn="just">
              <a:lnSpc>
                <a:spcPct val="150000"/>
              </a:lnSpc>
              <a:buFont typeface="Arial"/>
              <a:buChar char="•"/>
            </a:pPr>
            <a:endParaRPr lang="en-US" sz="3200" spc="-52" dirty="0">
              <a:solidFill>
                <a:srgbClr val="1D2B31"/>
              </a:solidFill>
              <a:latin typeface="Arial" pitchFamily="34" charset="0"/>
              <a:ea typeface="Open Sauce"/>
              <a:cs typeface="Arial" pitchFamily="34" charset="0"/>
              <a:sym typeface="Open Sauce"/>
            </a:endParaRPr>
          </a:p>
        </p:txBody>
      </p:sp>
      <p:sp>
        <p:nvSpPr>
          <p:cNvPr id="8" name="TextBox 8"/>
          <p:cNvSpPr txBox="1"/>
          <p:nvPr/>
        </p:nvSpPr>
        <p:spPr>
          <a:xfrm>
            <a:off x="11665046" y="8397779"/>
            <a:ext cx="5159375" cy="1153777"/>
          </a:xfrm>
          <a:prstGeom prst="rect">
            <a:avLst/>
          </a:prstGeom>
        </p:spPr>
        <p:txBody>
          <a:bodyPr lIns="0" tIns="0" rIns="0" bIns="0" rtlCol="0" anchor="t">
            <a:spAutoFit/>
          </a:bodyPr>
          <a:lstStyle/>
          <a:p>
            <a:pPr algn="ctr">
              <a:lnSpc>
                <a:spcPct val="150000"/>
              </a:lnSpc>
              <a:spcBef>
                <a:spcPct val="0"/>
              </a:spcBef>
            </a:pPr>
            <a:r>
              <a:rPr lang="en-US" sz="2499" b="1" spc="-124" dirty="0">
                <a:solidFill>
                  <a:srgbClr val="1D2B31"/>
                </a:solidFill>
                <a:latin typeface="Arial" pitchFamily="34" charset="0"/>
                <a:ea typeface="Touvlo Bold"/>
                <a:cs typeface="Arial" pitchFamily="34" charset="0"/>
                <a:sym typeface="Touvlo Bold"/>
              </a:rPr>
              <a:t>Figure 9: Matched Care Model (NICE)</a:t>
            </a:r>
          </a:p>
          <a:p>
            <a:pPr algn="ctr">
              <a:lnSpc>
                <a:spcPct val="150000"/>
              </a:lnSpc>
              <a:spcBef>
                <a:spcPct val="0"/>
              </a:spcBef>
            </a:pPr>
            <a:r>
              <a:rPr lang="en-US" sz="2499" spc="-124" dirty="0">
                <a:solidFill>
                  <a:srgbClr val="1D2B31"/>
                </a:solidFill>
                <a:latin typeface="Arial" pitchFamily="34" charset="0"/>
                <a:ea typeface="Touvlo Bold"/>
                <a:cs typeface="Arial" pitchFamily="34" charset="0"/>
                <a:sym typeface="Touvlo Bold"/>
              </a:rPr>
              <a:t>(Source: NICE, 2022)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7" name="TextBox 7"/>
          <p:cNvSpPr txBox="1"/>
          <p:nvPr/>
        </p:nvSpPr>
        <p:spPr>
          <a:xfrm>
            <a:off x="2568440" y="398344"/>
            <a:ext cx="14255981" cy="1289050"/>
          </a:xfrm>
          <a:prstGeom prst="rect">
            <a:avLst/>
          </a:prstGeom>
        </p:spPr>
        <p:txBody>
          <a:bodyPr lIns="0" tIns="0" rIns="0" bIns="0" rtlCol="0" anchor="t">
            <a:spAutoFit/>
          </a:bodyPr>
          <a:lstStyle/>
          <a:p>
            <a:pPr algn="ctr">
              <a:lnSpc>
                <a:spcPts val="5000"/>
              </a:lnSpc>
            </a:pPr>
            <a:r>
              <a:rPr lang="en-US" sz="5000" b="1" spc="-250" dirty="0">
                <a:solidFill>
                  <a:srgbClr val="1D2B31"/>
                </a:solidFill>
                <a:latin typeface="Arial" pitchFamily="34" charset="0"/>
                <a:ea typeface="Touvlo Bold"/>
                <a:cs typeface="Arial" pitchFamily="34" charset="0"/>
                <a:sym typeface="Touvlo Bold"/>
              </a:rPr>
              <a:t>IMPROVE OUTCOMES FOR PATIENTS AFFECTED</a:t>
            </a:r>
          </a:p>
          <a:p>
            <a:pPr algn="ctr">
              <a:lnSpc>
                <a:spcPts val="5000"/>
              </a:lnSpc>
            </a:pPr>
            <a:endParaRPr lang="en-US" sz="5000" b="1" spc="-250" dirty="0">
              <a:solidFill>
                <a:srgbClr val="1D2B31"/>
              </a:solidFill>
              <a:latin typeface="Touvlo Bold"/>
              <a:ea typeface="Touvlo Bold"/>
              <a:cs typeface="Touvlo Bold"/>
              <a:sym typeface="Touvlo Bold"/>
            </a:endParaRPr>
          </a:p>
        </p:txBody>
      </p:sp>
      <p:sp>
        <p:nvSpPr>
          <p:cNvPr id="8" name="TextBox 8"/>
          <p:cNvSpPr txBox="1"/>
          <p:nvPr/>
        </p:nvSpPr>
        <p:spPr>
          <a:xfrm>
            <a:off x="433238" y="2950793"/>
            <a:ext cx="10203151" cy="4606326"/>
          </a:xfrm>
          <a:prstGeom prst="rect">
            <a:avLst/>
          </a:prstGeom>
        </p:spPr>
        <p:txBody>
          <a:bodyPr lIns="0" tIns="0" rIns="0" bIns="0" rtlCol="0" anchor="t">
            <a:spAutoFit/>
          </a:bodyPr>
          <a:lstStyle/>
          <a:p>
            <a:pPr lvl="0" algn="just">
              <a:lnSpc>
                <a:spcPct val="150000"/>
              </a:lnSpc>
              <a:buFont typeface="Arial" pitchFamily="34" charset="0"/>
              <a:buChar char="•"/>
            </a:pPr>
            <a:r>
              <a:rPr lang="en-IN" sz="2800" dirty="0">
                <a:latin typeface="Arial" pitchFamily="34" charset="0"/>
                <a:cs typeface="Arial" pitchFamily="34" charset="0"/>
              </a:rPr>
              <a:t>It helps in strengthening the early detection in the primary care with the help of routine screening as well as awareness</a:t>
            </a:r>
            <a:endParaRPr lang="en-US" sz="3200" dirty="0">
              <a:latin typeface="Arial" pitchFamily="34" charset="0"/>
              <a:cs typeface="Arial" pitchFamily="34" charset="0"/>
            </a:endParaRPr>
          </a:p>
          <a:p>
            <a:pPr lvl="0" algn="just">
              <a:lnSpc>
                <a:spcPct val="150000"/>
              </a:lnSpc>
              <a:buFont typeface="Arial" pitchFamily="34" charset="0"/>
              <a:buChar char="•"/>
            </a:pPr>
            <a:r>
              <a:rPr lang="en-IN" sz="2800" dirty="0">
                <a:latin typeface="Arial" pitchFamily="34" charset="0"/>
                <a:cs typeface="Arial" pitchFamily="34" charset="0"/>
              </a:rPr>
              <a:t>Health and developing integrated pathways by linking the social care, NHS as well as voluntary service (Ahmed, </a:t>
            </a:r>
            <a:r>
              <a:rPr lang="en-IN" sz="2800" i="1" dirty="0">
                <a:latin typeface="Arial" pitchFamily="34" charset="0"/>
                <a:cs typeface="Arial" pitchFamily="34" charset="0"/>
              </a:rPr>
              <a:t>et al., </a:t>
            </a:r>
            <a:r>
              <a:rPr lang="en-IN" sz="2800" dirty="0">
                <a:latin typeface="Arial" pitchFamily="34" charset="0"/>
                <a:cs typeface="Arial" pitchFamily="34" charset="0"/>
              </a:rPr>
              <a:t>2024)</a:t>
            </a:r>
            <a:endParaRPr lang="en-US" sz="3200" dirty="0">
              <a:latin typeface="Arial" pitchFamily="34" charset="0"/>
              <a:cs typeface="Arial" pitchFamily="34" charset="0"/>
            </a:endParaRPr>
          </a:p>
          <a:p>
            <a:pPr lvl="0" algn="just">
              <a:lnSpc>
                <a:spcPct val="150000"/>
              </a:lnSpc>
              <a:buFont typeface="Arial" pitchFamily="34" charset="0"/>
              <a:buChar char="•"/>
            </a:pPr>
            <a:r>
              <a:rPr lang="en-IN" sz="2800" dirty="0">
                <a:latin typeface="Arial" pitchFamily="34" charset="0"/>
                <a:cs typeface="Arial" pitchFamily="34" charset="0"/>
              </a:rPr>
              <a:t>It expands access to the evidence based interventions like social prescribing, CBT as well as SSRIs (</a:t>
            </a:r>
            <a:r>
              <a:rPr lang="en-IN" sz="2800" dirty="0" err="1">
                <a:latin typeface="Arial" pitchFamily="34" charset="0"/>
                <a:cs typeface="Arial" pitchFamily="34" charset="0"/>
              </a:rPr>
              <a:t>Gkintoni</a:t>
            </a:r>
            <a:r>
              <a:rPr lang="en-IN" sz="2800" dirty="0">
                <a:latin typeface="Arial" pitchFamily="34" charset="0"/>
                <a:cs typeface="Arial" pitchFamily="34" charset="0"/>
              </a:rPr>
              <a:t> </a:t>
            </a:r>
            <a:r>
              <a:rPr lang="en-IN" sz="2800" i="1" dirty="0">
                <a:latin typeface="Arial" pitchFamily="34" charset="0"/>
                <a:cs typeface="Arial" pitchFamily="34" charset="0"/>
              </a:rPr>
              <a:t>et al., </a:t>
            </a:r>
            <a:r>
              <a:rPr lang="en-IN" sz="2800" dirty="0">
                <a:latin typeface="Arial" pitchFamily="34" charset="0"/>
                <a:cs typeface="Arial" pitchFamily="34" charset="0"/>
              </a:rPr>
              <a:t>2025)</a:t>
            </a:r>
            <a:endParaRPr lang="en-US" sz="3200" dirty="0">
              <a:latin typeface="Arial" pitchFamily="34" charset="0"/>
              <a:cs typeface="Arial" pitchFamily="34" charset="0"/>
            </a:endParaRPr>
          </a:p>
          <a:p>
            <a:pPr marL="561341" lvl="1" indent="-280670" algn="just">
              <a:lnSpc>
                <a:spcPct val="150000"/>
              </a:lnSpc>
              <a:buFont typeface="Arial"/>
              <a:buChar char="•"/>
            </a:pPr>
            <a:endParaRPr lang="en-US" sz="3600" spc="-52" dirty="0">
              <a:solidFill>
                <a:srgbClr val="1D2B31"/>
              </a:solidFill>
              <a:latin typeface="Arial" pitchFamily="34" charset="0"/>
              <a:ea typeface="Open Sauce"/>
              <a:cs typeface="Arial" pitchFamily="34" charset="0"/>
              <a:sym typeface="Open Sauce"/>
            </a:endParaRPr>
          </a:p>
        </p:txBody>
      </p:sp>
      <p:sp>
        <p:nvSpPr>
          <p:cNvPr id="9" name="TextBox 9"/>
          <p:cNvSpPr txBox="1"/>
          <p:nvPr/>
        </p:nvSpPr>
        <p:spPr>
          <a:xfrm>
            <a:off x="12930214" y="8358210"/>
            <a:ext cx="4615656" cy="1153777"/>
          </a:xfrm>
          <a:prstGeom prst="rect">
            <a:avLst/>
          </a:prstGeom>
        </p:spPr>
        <p:txBody>
          <a:bodyPr lIns="0" tIns="0" rIns="0" bIns="0" rtlCol="0" anchor="t">
            <a:spAutoFit/>
          </a:bodyPr>
          <a:lstStyle/>
          <a:p>
            <a:pPr algn="ctr">
              <a:lnSpc>
                <a:spcPct val="150000"/>
              </a:lnSpc>
              <a:spcBef>
                <a:spcPct val="0"/>
              </a:spcBef>
            </a:pPr>
            <a:r>
              <a:rPr lang="en-US" sz="2499" b="1" spc="-124" dirty="0">
                <a:solidFill>
                  <a:srgbClr val="1D2B31"/>
                </a:solidFill>
                <a:latin typeface="Arial" pitchFamily="34" charset="0"/>
                <a:ea typeface="Touvlo Bold"/>
                <a:cs typeface="Arial" pitchFamily="34" charset="0"/>
                <a:sym typeface="Touvlo Bold"/>
              </a:rPr>
              <a:t>Figure 10: Depression Cycle</a:t>
            </a:r>
          </a:p>
          <a:p>
            <a:pPr algn="ctr">
              <a:lnSpc>
                <a:spcPct val="150000"/>
              </a:lnSpc>
              <a:spcBef>
                <a:spcPct val="0"/>
              </a:spcBef>
            </a:pPr>
            <a:r>
              <a:rPr lang="en-US" sz="2499" spc="-124" dirty="0">
                <a:solidFill>
                  <a:srgbClr val="1D2B31"/>
                </a:solidFill>
                <a:latin typeface="Arial" pitchFamily="34" charset="0"/>
                <a:ea typeface="Touvlo Bold"/>
                <a:cs typeface="Arial" pitchFamily="34" charset="0"/>
                <a:sym typeface="Touvlo Bold"/>
              </a:rPr>
              <a:t>(Source: Matters of Mind, 2026</a:t>
            </a:r>
            <a:r>
              <a:rPr lang="en-US" sz="2499" spc="-124" dirty="0">
                <a:solidFill>
                  <a:srgbClr val="1D2B31"/>
                </a:solidFill>
                <a:latin typeface="Touvlo Bold"/>
                <a:ea typeface="Touvlo Bold"/>
                <a:cs typeface="Touvlo Bold"/>
                <a:sym typeface="Touvlo Bold"/>
              </a:rPr>
              <a:t>)</a:t>
            </a:r>
          </a:p>
        </p:txBody>
      </p:sp>
      <p:pic>
        <p:nvPicPr>
          <p:cNvPr id="10" name="Picture 9"/>
          <p:cNvPicPr/>
          <p:nvPr/>
        </p:nvPicPr>
        <p:blipFill>
          <a:blip r:embed="rId3"/>
          <a:srcRect/>
          <a:stretch>
            <a:fillRect/>
          </a:stretch>
        </p:blipFill>
        <p:spPr bwMode="auto">
          <a:xfrm>
            <a:off x="10787074" y="1571600"/>
            <a:ext cx="7209571" cy="6530638"/>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6" name="Freeform 6"/>
          <p:cNvSpPr/>
          <p:nvPr/>
        </p:nvSpPr>
        <p:spPr>
          <a:xfrm>
            <a:off x="9572628" y="2357418"/>
            <a:ext cx="7843535" cy="5836545"/>
          </a:xfrm>
          <a:custGeom>
            <a:avLst/>
            <a:gdLst/>
            <a:ahLst/>
            <a:cxnLst/>
            <a:rect l="l" t="t" r="r" b="b"/>
            <a:pathLst>
              <a:path w="7843535" h="5836545">
                <a:moveTo>
                  <a:pt x="0" y="0"/>
                </a:moveTo>
                <a:lnTo>
                  <a:pt x="7843535" y="0"/>
                </a:lnTo>
                <a:lnTo>
                  <a:pt x="7843535" y="5836545"/>
                </a:lnTo>
                <a:lnTo>
                  <a:pt x="0" y="5836545"/>
                </a:lnTo>
                <a:lnTo>
                  <a:pt x="0" y="0"/>
                </a:lnTo>
                <a:close/>
              </a:path>
            </a:pathLst>
          </a:custGeom>
          <a:blipFill>
            <a:blip r:embed="rId3"/>
            <a:stretch>
              <a:fillRect/>
            </a:stretch>
          </a:blipFill>
        </p:spPr>
      </p:sp>
      <p:sp>
        <p:nvSpPr>
          <p:cNvPr id="7" name="TextBox 7"/>
          <p:cNvSpPr txBox="1"/>
          <p:nvPr/>
        </p:nvSpPr>
        <p:spPr>
          <a:xfrm>
            <a:off x="2568440" y="398344"/>
            <a:ext cx="14255981" cy="1289050"/>
          </a:xfrm>
          <a:prstGeom prst="rect">
            <a:avLst/>
          </a:prstGeom>
        </p:spPr>
        <p:txBody>
          <a:bodyPr lIns="0" tIns="0" rIns="0" bIns="0" rtlCol="0" anchor="t">
            <a:spAutoFit/>
          </a:bodyPr>
          <a:lstStyle/>
          <a:p>
            <a:pPr algn="ctr">
              <a:lnSpc>
                <a:spcPts val="5000"/>
              </a:lnSpc>
            </a:pPr>
            <a:r>
              <a:rPr lang="en-US" sz="5000" b="1" spc="-250" dirty="0">
                <a:solidFill>
                  <a:srgbClr val="1D2B31"/>
                </a:solidFill>
                <a:latin typeface="Arial" pitchFamily="34" charset="0"/>
                <a:ea typeface="Touvlo Bold"/>
                <a:cs typeface="Arial" pitchFamily="34" charset="0"/>
                <a:sym typeface="Touvlo Bold"/>
              </a:rPr>
              <a:t>TREATMENT OPTIONS AVAILABLE FOR THE LONG-TERM CONDITION </a:t>
            </a:r>
          </a:p>
        </p:txBody>
      </p:sp>
      <p:sp>
        <p:nvSpPr>
          <p:cNvPr id="8" name="TextBox 8"/>
          <p:cNvSpPr txBox="1"/>
          <p:nvPr/>
        </p:nvSpPr>
        <p:spPr>
          <a:xfrm>
            <a:off x="433238" y="2950793"/>
            <a:ext cx="7216587" cy="3526863"/>
          </a:xfrm>
          <a:prstGeom prst="rect">
            <a:avLst/>
          </a:prstGeom>
        </p:spPr>
        <p:txBody>
          <a:bodyPr lIns="0" tIns="0" rIns="0" bIns="0" rtlCol="0" anchor="t">
            <a:spAutoFit/>
          </a:bodyPr>
          <a:lstStyle/>
          <a:p>
            <a:pPr algn="just">
              <a:lnSpc>
                <a:spcPct val="150000"/>
              </a:lnSpc>
            </a:pPr>
            <a:r>
              <a:rPr lang="en-US" sz="2600" spc="-52" dirty="0">
                <a:solidFill>
                  <a:srgbClr val="1D2B31"/>
                </a:solidFill>
                <a:latin typeface="Open Sauce"/>
                <a:ea typeface="Open Sauce"/>
                <a:cs typeface="Open Sauce"/>
                <a:sym typeface="Open Sauce"/>
              </a:rPr>
              <a:t>●    </a:t>
            </a:r>
            <a:r>
              <a:rPr lang="en-GB" sz="2600" spc="-52" dirty="0">
                <a:solidFill>
                  <a:srgbClr val="1D2B31"/>
                </a:solidFill>
                <a:latin typeface="Arial" pitchFamily="34" charset="0"/>
                <a:ea typeface="Open Sauce"/>
                <a:cs typeface="Arial" pitchFamily="34" charset="0"/>
                <a:sym typeface="Open Sauce"/>
              </a:rPr>
              <a:t>NICE recommend CBT (cognitive behavioural therapy) for less severe depression and SSRIs for more severe depression (NICE, 2022)</a:t>
            </a:r>
          </a:p>
          <a:p>
            <a:pPr algn="just">
              <a:lnSpc>
                <a:spcPct val="150000"/>
              </a:lnSpc>
            </a:pPr>
            <a:r>
              <a:rPr lang="en-GB" sz="2600" spc="-52" dirty="0">
                <a:solidFill>
                  <a:srgbClr val="1D2B31"/>
                </a:solidFill>
                <a:latin typeface="Arial" pitchFamily="34" charset="0"/>
                <a:ea typeface="Open Sauce"/>
                <a:cs typeface="Arial" pitchFamily="34" charset="0"/>
                <a:sym typeface="Open Sauce"/>
              </a:rPr>
              <a:t>●    Collaborative care is particularly recommended among older adults with social isolation and physical illness (NICE, 2022)</a:t>
            </a:r>
          </a:p>
        </p:txBody>
      </p:sp>
      <p:sp>
        <p:nvSpPr>
          <p:cNvPr id="9" name="TextBox 9"/>
          <p:cNvSpPr txBox="1"/>
          <p:nvPr/>
        </p:nvSpPr>
        <p:spPr>
          <a:xfrm>
            <a:off x="11358578" y="8715400"/>
            <a:ext cx="5846445" cy="577081"/>
          </a:xfrm>
          <a:prstGeom prst="rect">
            <a:avLst/>
          </a:prstGeom>
        </p:spPr>
        <p:txBody>
          <a:bodyPr lIns="0" tIns="0" rIns="0" bIns="0" rtlCol="0" anchor="t">
            <a:spAutoFit/>
          </a:bodyPr>
          <a:lstStyle/>
          <a:p>
            <a:pPr algn="ctr">
              <a:lnSpc>
                <a:spcPts val="1499"/>
              </a:lnSpc>
              <a:spcBef>
                <a:spcPct val="0"/>
              </a:spcBef>
            </a:pPr>
            <a:r>
              <a:rPr lang="en-US" b="1" spc="-74" dirty="0">
                <a:solidFill>
                  <a:srgbClr val="1D2B31"/>
                </a:solidFill>
                <a:latin typeface="Arial" pitchFamily="34" charset="0"/>
                <a:ea typeface="Touvlo Bold"/>
                <a:cs typeface="Arial" pitchFamily="34" charset="0"/>
                <a:sym typeface="Touvlo Bold"/>
              </a:rPr>
              <a:t>Figure 11: Evidence-Based Treatment Pathway for Depression in Older Adults</a:t>
            </a:r>
          </a:p>
          <a:p>
            <a:pPr algn="ctr">
              <a:lnSpc>
                <a:spcPts val="1499"/>
              </a:lnSpc>
              <a:spcBef>
                <a:spcPct val="0"/>
              </a:spcBef>
            </a:pPr>
            <a:r>
              <a:rPr lang="en-US" spc="-74" dirty="0">
                <a:solidFill>
                  <a:srgbClr val="1D2B31"/>
                </a:solidFill>
                <a:latin typeface="Arial" pitchFamily="34" charset="0"/>
                <a:ea typeface="Touvlo Bold"/>
                <a:cs typeface="Arial" pitchFamily="34" charset="0"/>
                <a:sym typeface="Touvlo Bold"/>
              </a:rPr>
              <a:t>(Source: Self-Created</a:t>
            </a:r>
            <a:r>
              <a:rPr lang="en-US" sz="1499" b="1" spc="-74" dirty="0">
                <a:solidFill>
                  <a:srgbClr val="1D2B31"/>
                </a:solidFill>
                <a:latin typeface="Touvlo Bold"/>
                <a:ea typeface="Touvlo Bold"/>
                <a:cs typeface="Touvlo Bold"/>
                <a:sym typeface="Touvlo Bold"/>
              </a:rPr>
              <a: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3" name="Freeform 3"/>
          <p:cNvSpPr/>
          <p:nvPr/>
        </p:nvSpPr>
        <p:spPr>
          <a:xfrm>
            <a:off x="15182473" y="1982818"/>
            <a:ext cx="333226" cy="333226"/>
          </a:xfrm>
          <a:custGeom>
            <a:avLst/>
            <a:gdLst/>
            <a:ahLst/>
            <a:cxnLst/>
            <a:rect l="l" t="t" r="r" b="b"/>
            <a:pathLst>
              <a:path w="333226" h="333226">
                <a:moveTo>
                  <a:pt x="0" y="0"/>
                </a:moveTo>
                <a:lnTo>
                  <a:pt x="333226" y="0"/>
                </a:lnTo>
                <a:lnTo>
                  <a:pt x="333226" y="333226"/>
                </a:lnTo>
                <a:lnTo>
                  <a:pt x="0" y="33322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flipH="1">
            <a:off x="15743103" y="3465447"/>
            <a:ext cx="1081318" cy="1048878"/>
          </a:xfrm>
          <a:custGeom>
            <a:avLst/>
            <a:gdLst/>
            <a:ahLst/>
            <a:cxnLst/>
            <a:rect l="l" t="t" r="r" b="b"/>
            <a:pathLst>
              <a:path w="1081318" h="1048878">
                <a:moveTo>
                  <a:pt x="1081318" y="0"/>
                </a:moveTo>
                <a:lnTo>
                  <a:pt x="0" y="0"/>
                </a:lnTo>
                <a:lnTo>
                  <a:pt x="0" y="1048879"/>
                </a:lnTo>
                <a:lnTo>
                  <a:pt x="1081318" y="1048879"/>
                </a:lnTo>
                <a:lnTo>
                  <a:pt x="1081318" y="0"/>
                </a:lnTo>
                <a:close/>
              </a:path>
            </a:pathLst>
          </a:custGeom>
          <a:blipFill>
            <a:blip r:embed="rId5" cstate="print"/>
            <a:stretch>
              <a:fillRect/>
            </a:stretch>
          </a:blipFill>
        </p:spPr>
      </p:sp>
      <p:sp>
        <p:nvSpPr>
          <p:cNvPr id="5" name="Freeform 5"/>
          <p:cNvSpPr/>
          <p:nvPr/>
        </p:nvSpPr>
        <p:spPr>
          <a:xfrm>
            <a:off x="8004713" y="2149431"/>
            <a:ext cx="9779561" cy="5958009"/>
          </a:xfrm>
          <a:custGeom>
            <a:avLst/>
            <a:gdLst/>
            <a:ahLst/>
            <a:cxnLst/>
            <a:rect l="l" t="t" r="r" b="b"/>
            <a:pathLst>
              <a:path w="9779561" h="5958009">
                <a:moveTo>
                  <a:pt x="0" y="0"/>
                </a:moveTo>
                <a:lnTo>
                  <a:pt x="9779560" y="0"/>
                </a:lnTo>
                <a:lnTo>
                  <a:pt x="9779560" y="5958009"/>
                </a:lnTo>
                <a:lnTo>
                  <a:pt x="0" y="5958009"/>
                </a:lnTo>
                <a:lnTo>
                  <a:pt x="0" y="0"/>
                </a:lnTo>
                <a:close/>
              </a:path>
            </a:pathLst>
          </a:custGeom>
          <a:blipFill>
            <a:blip r:embed="rId6"/>
            <a:stretch>
              <a:fillRect/>
            </a:stretch>
          </a:blipFill>
        </p:spPr>
      </p:sp>
      <p:sp>
        <p:nvSpPr>
          <p:cNvPr id="6" name="TextBox 6"/>
          <p:cNvSpPr txBox="1"/>
          <p:nvPr/>
        </p:nvSpPr>
        <p:spPr>
          <a:xfrm>
            <a:off x="2568440" y="398344"/>
            <a:ext cx="14255981" cy="1289050"/>
          </a:xfrm>
          <a:prstGeom prst="rect">
            <a:avLst/>
          </a:prstGeom>
        </p:spPr>
        <p:txBody>
          <a:bodyPr lIns="0" tIns="0" rIns="0" bIns="0" rtlCol="0" anchor="t">
            <a:spAutoFit/>
          </a:bodyPr>
          <a:lstStyle/>
          <a:p>
            <a:pPr algn="ctr">
              <a:lnSpc>
                <a:spcPts val="5000"/>
              </a:lnSpc>
            </a:pPr>
            <a:r>
              <a:rPr lang="en-US" sz="5000" b="1" spc="-250" dirty="0">
                <a:solidFill>
                  <a:srgbClr val="1D2B31"/>
                </a:solidFill>
                <a:latin typeface="Arial" pitchFamily="34" charset="0"/>
                <a:ea typeface="Touvlo Bold"/>
                <a:cs typeface="Arial" pitchFamily="34" charset="0"/>
                <a:sym typeface="Touvlo Bold"/>
              </a:rPr>
              <a:t>COMORBIDITY THAT CAN ACCOMPANY THE LONG-TERM CONDITION </a:t>
            </a:r>
          </a:p>
        </p:txBody>
      </p:sp>
      <p:sp>
        <p:nvSpPr>
          <p:cNvPr id="7" name="TextBox 7"/>
          <p:cNvSpPr txBox="1"/>
          <p:nvPr/>
        </p:nvSpPr>
        <p:spPr>
          <a:xfrm>
            <a:off x="433238" y="2950793"/>
            <a:ext cx="6132575" cy="5633402"/>
          </a:xfrm>
          <a:prstGeom prst="rect">
            <a:avLst/>
          </a:prstGeom>
        </p:spPr>
        <p:txBody>
          <a:bodyPr lIns="0" tIns="0" rIns="0" bIns="0" rtlCol="0" anchor="t">
            <a:spAutoFit/>
          </a:bodyPr>
          <a:lstStyle/>
          <a:p>
            <a:pPr lvl="0" algn="just">
              <a:lnSpc>
                <a:spcPct val="150000"/>
              </a:lnSpc>
              <a:buFont typeface="Arial" pitchFamily="34" charset="0"/>
              <a:buChar char="•"/>
            </a:pPr>
            <a:r>
              <a:rPr lang="en-GB" sz="2400" dirty="0">
                <a:latin typeface="Arial" pitchFamily="34" charset="0"/>
                <a:cs typeface="Arial" pitchFamily="34" charset="0"/>
              </a:rPr>
              <a:t>Depression commonly accompanies cardiovascular disease, diabetes and dementia (Mental Health Foundation, 2022)</a:t>
            </a:r>
            <a:endParaRPr lang="en-US" sz="2800" dirty="0">
              <a:latin typeface="Arial" pitchFamily="34" charset="0"/>
              <a:cs typeface="Arial" pitchFamily="34" charset="0"/>
            </a:endParaRPr>
          </a:p>
          <a:p>
            <a:pPr lvl="0" algn="just">
              <a:lnSpc>
                <a:spcPct val="150000"/>
              </a:lnSpc>
              <a:buFont typeface="Arial" pitchFamily="34" charset="0"/>
              <a:buChar char="•"/>
            </a:pPr>
            <a:r>
              <a:rPr lang="en-GB" sz="2400" dirty="0">
                <a:latin typeface="Arial" pitchFamily="34" charset="0"/>
                <a:cs typeface="Arial" pitchFamily="34" charset="0"/>
              </a:rPr>
              <a:t>One third of people with long-term physical conditions also experience depression (Age UK, 2023)</a:t>
            </a:r>
            <a:endParaRPr lang="en-US" sz="2800" dirty="0">
              <a:latin typeface="Arial" pitchFamily="34" charset="0"/>
              <a:cs typeface="Arial" pitchFamily="34" charset="0"/>
            </a:endParaRPr>
          </a:p>
          <a:p>
            <a:pPr lvl="0" algn="just">
              <a:lnSpc>
                <a:spcPct val="150000"/>
              </a:lnSpc>
              <a:buFont typeface="Arial" pitchFamily="34" charset="0"/>
              <a:buChar char="•"/>
            </a:pPr>
            <a:r>
              <a:rPr lang="en-GB" sz="2400" dirty="0">
                <a:latin typeface="Arial" pitchFamily="34" charset="0"/>
                <a:cs typeface="Arial" pitchFamily="34" charset="0"/>
              </a:rPr>
              <a:t>It increases hospital admissions and reduces treatment adherence (NHS England, 2023)</a:t>
            </a:r>
            <a:endParaRPr lang="en-US" sz="2800" dirty="0">
              <a:latin typeface="Arial" pitchFamily="34" charset="0"/>
              <a:cs typeface="Arial" pitchFamily="34" charset="0"/>
            </a:endParaRPr>
          </a:p>
          <a:p>
            <a:pPr marL="561341" lvl="1" indent="-280670" algn="just">
              <a:lnSpc>
                <a:spcPct val="150000"/>
              </a:lnSpc>
              <a:buFont typeface="Arial"/>
              <a:buChar char="•"/>
            </a:pPr>
            <a:endParaRPr lang="en-US" sz="3200" spc="-52" dirty="0">
              <a:solidFill>
                <a:srgbClr val="1D2B31"/>
              </a:solidFill>
              <a:latin typeface="Arial" pitchFamily="34" charset="0"/>
              <a:ea typeface="Open Sauce"/>
              <a:cs typeface="Arial" pitchFamily="34" charset="0"/>
              <a:sym typeface="Open Sauce"/>
            </a:endParaRPr>
          </a:p>
        </p:txBody>
      </p:sp>
      <p:sp>
        <p:nvSpPr>
          <p:cNvPr id="8" name="TextBox 8"/>
          <p:cNvSpPr txBox="1"/>
          <p:nvPr/>
        </p:nvSpPr>
        <p:spPr>
          <a:xfrm>
            <a:off x="9001124" y="8255152"/>
            <a:ext cx="7786741" cy="746358"/>
          </a:xfrm>
          <a:prstGeom prst="rect">
            <a:avLst/>
          </a:prstGeom>
        </p:spPr>
        <p:txBody>
          <a:bodyPr wrap="square" lIns="0" tIns="0" rIns="0" bIns="0" rtlCol="0" anchor="t">
            <a:spAutoFit/>
          </a:bodyPr>
          <a:lstStyle/>
          <a:p>
            <a:pPr algn="ctr">
              <a:lnSpc>
                <a:spcPts val="1500"/>
              </a:lnSpc>
              <a:spcBef>
                <a:spcPct val="0"/>
              </a:spcBef>
            </a:pPr>
            <a:r>
              <a:rPr lang="en-US" sz="2400" b="1" spc="-75" dirty="0">
                <a:solidFill>
                  <a:srgbClr val="1D2B31"/>
                </a:solidFill>
                <a:latin typeface="Arial" pitchFamily="34" charset="0"/>
                <a:ea typeface="Touvlo Bold"/>
                <a:cs typeface="Arial" pitchFamily="34" charset="0"/>
                <a:sym typeface="Touvlo Bold"/>
              </a:rPr>
              <a:t>Figure 12: Preventing Relapse</a:t>
            </a:r>
          </a:p>
          <a:p>
            <a:pPr algn="ctr">
              <a:lnSpc>
                <a:spcPct val="150000"/>
              </a:lnSpc>
              <a:spcBef>
                <a:spcPct val="0"/>
              </a:spcBef>
            </a:pPr>
            <a:r>
              <a:rPr lang="en-US" sz="2400" spc="-75" dirty="0">
                <a:solidFill>
                  <a:srgbClr val="1D2B31"/>
                </a:solidFill>
                <a:latin typeface="Arial" pitchFamily="34" charset="0"/>
                <a:ea typeface="Touvlo Bold"/>
                <a:cs typeface="Arial" pitchFamily="34" charset="0"/>
                <a:sym typeface="Touvlo Bold"/>
              </a:rPr>
              <a:t>(Source: NICE, 2022)</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3" name="Freeform 3"/>
          <p:cNvSpPr/>
          <p:nvPr/>
        </p:nvSpPr>
        <p:spPr>
          <a:xfrm>
            <a:off x="15182473" y="1982818"/>
            <a:ext cx="333226" cy="333226"/>
          </a:xfrm>
          <a:custGeom>
            <a:avLst/>
            <a:gdLst/>
            <a:ahLst/>
            <a:cxnLst/>
            <a:rect l="l" t="t" r="r" b="b"/>
            <a:pathLst>
              <a:path w="333226" h="333226">
                <a:moveTo>
                  <a:pt x="0" y="0"/>
                </a:moveTo>
                <a:lnTo>
                  <a:pt x="333226" y="0"/>
                </a:lnTo>
                <a:lnTo>
                  <a:pt x="333226" y="333226"/>
                </a:lnTo>
                <a:lnTo>
                  <a:pt x="0" y="33322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flipH="1">
            <a:off x="15743103" y="3465447"/>
            <a:ext cx="1081318" cy="1048878"/>
          </a:xfrm>
          <a:custGeom>
            <a:avLst/>
            <a:gdLst/>
            <a:ahLst/>
            <a:cxnLst/>
            <a:rect l="l" t="t" r="r" b="b"/>
            <a:pathLst>
              <a:path w="1081318" h="1048878">
                <a:moveTo>
                  <a:pt x="1081318" y="0"/>
                </a:moveTo>
                <a:lnTo>
                  <a:pt x="0" y="0"/>
                </a:lnTo>
                <a:lnTo>
                  <a:pt x="0" y="1048879"/>
                </a:lnTo>
                <a:lnTo>
                  <a:pt x="1081318" y="1048879"/>
                </a:lnTo>
                <a:lnTo>
                  <a:pt x="1081318" y="0"/>
                </a:lnTo>
                <a:close/>
              </a:path>
            </a:pathLst>
          </a:custGeom>
          <a:blipFill>
            <a:blip r:embed="rId5" cstate="print"/>
            <a:stretch>
              <a:fillRect/>
            </a:stretch>
          </a:blipFill>
        </p:spPr>
      </p:sp>
      <p:sp>
        <p:nvSpPr>
          <p:cNvPr id="5" name="Freeform 5"/>
          <p:cNvSpPr/>
          <p:nvPr/>
        </p:nvSpPr>
        <p:spPr>
          <a:xfrm>
            <a:off x="7387762" y="1982818"/>
            <a:ext cx="10033972" cy="5917470"/>
          </a:xfrm>
          <a:custGeom>
            <a:avLst/>
            <a:gdLst/>
            <a:ahLst/>
            <a:cxnLst/>
            <a:rect l="l" t="t" r="r" b="b"/>
            <a:pathLst>
              <a:path w="10033972" h="5917470">
                <a:moveTo>
                  <a:pt x="0" y="0"/>
                </a:moveTo>
                <a:lnTo>
                  <a:pt x="10033972" y="0"/>
                </a:lnTo>
                <a:lnTo>
                  <a:pt x="10033972" y="5917470"/>
                </a:lnTo>
                <a:lnTo>
                  <a:pt x="0" y="5917470"/>
                </a:lnTo>
                <a:lnTo>
                  <a:pt x="0" y="0"/>
                </a:lnTo>
                <a:close/>
              </a:path>
            </a:pathLst>
          </a:custGeom>
          <a:blipFill>
            <a:blip r:embed="rId6"/>
            <a:stretch>
              <a:fillRect/>
            </a:stretch>
          </a:blipFill>
        </p:spPr>
      </p:sp>
      <p:sp>
        <p:nvSpPr>
          <p:cNvPr id="6" name="TextBox 6"/>
          <p:cNvSpPr txBox="1"/>
          <p:nvPr/>
        </p:nvSpPr>
        <p:spPr>
          <a:xfrm>
            <a:off x="2568440" y="398344"/>
            <a:ext cx="14255981" cy="660400"/>
          </a:xfrm>
          <a:prstGeom prst="rect">
            <a:avLst/>
          </a:prstGeom>
        </p:spPr>
        <p:txBody>
          <a:bodyPr lIns="0" tIns="0" rIns="0" bIns="0" rtlCol="0" anchor="t">
            <a:spAutoFit/>
          </a:bodyPr>
          <a:lstStyle/>
          <a:p>
            <a:pPr algn="ctr">
              <a:lnSpc>
                <a:spcPts val="5000"/>
              </a:lnSpc>
            </a:pPr>
            <a:r>
              <a:rPr lang="en-US" sz="5000" b="1" spc="-250" dirty="0">
                <a:solidFill>
                  <a:srgbClr val="1D2B31"/>
                </a:solidFill>
                <a:latin typeface="Arial" pitchFamily="34" charset="0"/>
                <a:ea typeface="Touvlo Bold"/>
                <a:cs typeface="Arial" pitchFamily="34" charset="0"/>
                <a:sym typeface="Touvlo Bold"/>
              </a:rPr>
              <a:t>PREVENTING THE LONG-TERM CONDITION </a:t>
            </a:r>
          </a:p>
        </p:txBody>
      </p:sp>
      <p:sp>
        <p:nvSpPr>
          <p:cNvPr id="7" name="TextBox 7"/>
          <p:cNvSpPr txBox="1"/>
          <p:nvPr/>
        </p:nvSpPr>
        <p:spPr>
          <a:xfrm>
            <a:off x="433238" y="2950793"/>
            <a:ext cx="5734367" cy="5272277"/>
          </a:xfrm>
          <a:prstGeom prst="rect">
            <a:avLst/>
          </a:prstGeom>
        </p:spPr>
        <p:txBody>
          <a:bodyPr lIns="0" tIns="0" rIns="0" bIns="0" rtlCol="0" anchor="t">
            <a:spAutoFit/>
          </a:bodyPr>
          <a:lstStyle/>
          <a:p>
            <a:pPr marL="561341" lvl="1" indent="-280670" algn="just">
              <a:lnSpc>
                <a:spcPct val="150000"/>
              </a:lnSpc>
              <a:buFont typeface="Arial"/>
              <a:buChar char="•"/>
            </a:pPr>
            <a:r>
              <a:rPr lang="en-US" sz="2600" spc="-52" dirty="0">
                <a:solidFill>
                  <a:srgbClr val="1D2B31"/>
                </a:solidFill>
                <a:latin typeface="Arial" pitchFamily="34" charset="0"/>
                <a:ea typeface="Open Sauce"/>
                <a:cs typeface="Arial" pitchFamily="34" charset="0"/>
                <a:sym typeface="Open Sauce"/>
              </a:rPr>
              <a:t>Physical activities, early screening and social prescribing reduce the risk of depression (NICE, 2022)</a:t>
            </a:r>
          </a:p>
          <a:p>
            <a:pPr marL="561341" lvl="1" indent="-280670" algn="just">
              <a:lnSpc>
                <a:spcPct val="150000"/>
              </a:lnSpc>
              <a:buFont typeface="Arial"/>
              <a:buChar char="•"/>
            </a:pPr>
            <a:r>
              <a:rPr lang="en-US" sz="2600" spc="-52" dirty="0">
                <a:solidFill>
                  <a:srgbClr val="1D2B31"/>
                </a:solidFill>
                <a:latin typeface="Arial" pitchFamily="34" charset="0"/>
                <a:ea typeface="Open Sauce"/>
                <a:cs typeface="Arial" pitchFamily="34" charset="0"/>
                <a:sym typeface="Open Sauce"/>
              </a:rPr>
              <a:t>More than 1 million older people in England report going over a month without speaking to friends or family, increasing the risk of depression (UKHSA, 2024)</a:t>
            </a:r>
          </a:p>
          <a:p>
            <a:pPr marL="561341" lvl="1" indent="-280670" algn="l">
              <a:lnSpc>
                <a:spcPts val="4082"/>
              </a:lnSpc>
              <a:buFont typeface="Arial"/>
              <a:buChar char="•"/>
            </a:pPr>
            <a:endParaRPr lang="en-US" sz="2600" spc="-52" dirty="0">
              <a:solidFill>
                <a:srgbClr val="1D2B31"/>
              </a:solidFill>
              <a:latin typeface="Open Sauce"/>
              <a:ea typeface="Open Sauce"/>
              <a:cs typeface="Open Sauce"/>
              <a:sym typeface="Open Sauce"/>
            </a:endParaRPr>
          </a:p>
        </p:txBody>
      </p:sp>
      <p:sp>
        <p:nvSpPr>
          <p:cNvPr id="8" name="TextBox 8"/>
          <p:cNvSpPr txBox="1"/>
          <p:nvPr/>
        </p:nvSpPr>
        <p:spPr>
          <a:xfrm>
            <a:off x="11359431" y="8386116"/>
            <a:ext cx="5142683" cy="654731"/>
          </a:xfrm>
          <a:prstGeom prst="rect">
            <a:avLst/>
          </a:prstGeom>
        </p:spPr>
        <p:txBody>
          <a:bodyPr wrap="square" lIns="0" tIns="0" rIns="0" bIns="0" rtlCol="0" anchor="t">
            <a:spAutoFit/>
          </a:bodyPr>
          <a:lstStyle/>
          <a:p>
            <a:pPr algn="ctr">
              <a:lnSpc>
                <a:spcPct val="150000"/>
              </a:lnSpc>
              <a:spcBef>
                <a:spcPct val="0"/>
              </a:spcBef>
            </a:pPr>
            <a:r>
              <a:rPr lang="en-US" sz="1500" b="1" spc="-75" dirty="0">
                <a:solidFill>
                  <a:srgbClr val="1D2B31"/>
                </a:solidFill>
                <a:latin typeface="Arial" pitchFamily="34" charset="0"/>
                <a:ea typeface="Touvlo Bold"/>
                <a:cs typeface="Arial" pitchFamily="34" charset="0"/>
                <a:sym typeface="Touvlo Bold"/>
              </a:rPr>
              <a:t>Figure 13: Preventing Depression in Older Adults</a:t>
            </a:r>
          </a:p>
          <a:p>
            <a:pPr algn="ctr">
              <a:lnSpc>
                <a:spcPct val="150000"/>
              </a:lnSpc>
              <a:spcBef>
                <a:spcPct val="0"/>
              </a:spcBef>
            </a:pPr>
            <a:r>
              <a:rPr lang="en-US" sz="1500" spc="-75" dirty="0">
                <a:solidFill>
                  <a:srgbClr val="1D2B31"/>
                </a:solidFill>
                <a:latin typeface="Arial" pitchFamily="34" charset="0"/>
                <a:ea typeface="Touvlo Bold"/>
                <a:cs typeface="Arial" pitchFamily="34" charset="0"/>
                <a:sym typeface="Touvlo Bold"/>
              </a:rPr>
              <a:t>(Source: Self-Created)</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3" name="Freeform 3"/>
          <p:cNvSpPr/>
          <p:nvPr/>
        </p:nvSpPr>
        <p:spPr>
          <a:xfrm>
            <a:off x="15182473" y="1982818"/>
            <a:ext cx="333226" cy="333226"/>
          </a:xfrm>
          <a:custGeom>
            <a:avLst/>
            <a:gdLst/>
            <a:ahLst/>
            <a:cxnLst/>
            <a:rect l="l" t="t" r="r" b="b"/>
            <a:pathLst>
              <a:path w="333226" h="333226">
                <a:moveTo>
                  <a:pt x="0" y="0"/>
                </a:moveTo>
                <a:lnTo>
                  <a:pt x="333226" y="0"/>
                </a:lnTo>
                <a:lnTo>
                  <a:pt x="333226" y="333226"/>
                </a:lnTo>
                <a:lnTo>
                  <a:pt x="0" y="33322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flipH="1">
            <a:off x="15743103" y="3465447"/>
            <a:ext cx="1081318" cy="1048878"/>
          </a:xfrm>
          <a:custGeom>
            <a:avLst/>
            <a:gdLst/>
            <a:ahLst/>
            <a:cxnLst/>
            <a:rect l="l" t="t" r="r" b="b"/>
            <a:pathLst>
              <a:path w="1081318" h="1048878">
                <a:moveTo>
                  <a:pt x="1081318" y="0"/>
                </a:moveTo>
                <a:lnTo>
                  <a:pt x="0" y="0"/>
                </a:lnTo>
                <a:lnTo>
                  <a:pt x="0" y="1048879"/>
                </a:lnTo>
                <a:lnTo>
                  <a:pt x="1081318" y="1048879"/>
                </a:lnTo>
                <a:lnTo>
                  <a:pt x="1081318" y="0"/>
                </a:lnTo>
                <a:close/>
              </a:path>
            </a:pathLst>
          </a:custGeom>
          <a:blipFill>
            <a:blip r:embed="rId5" cstate="print"/>
            <a:stretch>
              <a:fillRect/>
            </a:stretch>
          </a:blipFill>
        </p:spPr>
      </p:sp>
      <p:sp>
        <p:nvSpPr>
          <p:cNvPr id="5" name="Freeform 5"/>
          <p:cNvSpPr/>
          <p:nvPr/>
        </p:nvSpPr>
        <p:spPr>
          <a:xfrm>
            <a:off x="6158357" y="2611319"/>
            <a:ext cx="11811676" cy="4942732"/>
          </a:xfrm>
          <a:custGeom>
            <a:avLst/>
            <a:gdLst/>
            <a:ahLst/>
            <a:cxnLst/>
            <a:rect l="l" t="t" r="r" b="b"/>
            <a:pathLst>
              <a:path w="11811676" h="4942732">
                <a:moveTo>
                  <a:pt x="0" y="0"/>
                </a:moveTo>
                <a:lnTo>
                  <a:pt x="11811676" y="0"/>
                </a:lnTo>
                <a:lnTo>
                  <a:pt x="11811676" y="4942732"/>
                </a:lnTo>
                <a:lnTo>
                  <a:pt x="0" y="4942732"/>
                </a:lnTo>
                <a:lnTo>
                  <a:pt x="0" y="0"/>
                </a:lnTo>
                <a:close/>
              </a:path>
            </a:pathLst>
          </a:custGeom>
          <a:blipFill>
            <a:blip r:embed="rId6"/>
            <a:stretch>
              <a:fillRect/>
            </a:stretch>
          </a:blipFill>
        </p:spPr>
      </p:sp>
      <p:sp>
        <p:nvSpPr>
          <p:cNvPr id="6" name="TextBox 6"/>
          <p:cNvSpPr txBox="1"/>
          <p:nvPr/>
        </p:nvSpPr>
        <p:spPr>
          <a:xfrm>
            <a:off x="2568440" y="398344"/>
            <a:ext cx="14255981" cy="1289050"/>
          </a:xfrm>
          <a:prstGeom prst="rect">
            <a:avLst/>
          </a:prstGeom>
        </p:spPr>
        <p:txBody>
          <a:bodyPr lIns="0" tIns="0" rIns="0" bIns="0" rtlCol="0" anchor="t">
            <a:spAutoFit/>
          </a:bodyPr>
          <a:lstStyle/>
          <a:p>
            <a:pPr algn="ctr">
              <a:lnSpc>
                <a:spcPts val="5000"/>
              </a:lnSpc>
            </a:pPr>
            <a:r>
              <a:rPr lang="en-GB" sz="5000" b="1" spc="-250" dirty="0">
                <a:solidFill>
                  <a:srgbClr val="1D2B31"/>
                </a:solidFill>
                <a:latin typeface="Arial" pitchFamily="34" charset="0"/>
                <a:ea typeface="Touvlo Bold"/>
                <a:cs typeface="Arial" pitchFamily="34" charset="0"/>
                <a:sym typeface="Touvlo Bold"/>
              </a:rPr>
              <a:t>SKILLS, VALUES AND BEHAVIOURS REQUIRED TO PROVIDE CO-PRODUCTIVE CARE </a:t>
            </a:r>
          </a:p>
        </p:txBody>
      </p:sp>
      <p:sp>
        <p:nvSpPr>
          <p:cNvPr id="7" name="TextBox 7"/>
          <p:cNvSpPr txBox="1"/>
          <p:nvPr/>
        </p:nvSpPr>
        <p:spPr>
          <a:xfrm>
            <a:off x="433238" y="2950793"/>
            <a:ext cx="5579508" cy="5872441"/>
          </a:xfrm>
          <a:prstGeom prst="rect">
            <a:avLst/>
          </a:prstGeom>
        </p:spPr>
        <p:txBody>
          <a:bodyPr lIns="0" tIns="0" rIns="0" bIns="0" rtlCol="0" anchor="t">
            <a:spAutoFit/>
          </a:bodyPr>
          <a:lstStyle/>
          <a:p>
            <a:pPr algn="just">
              <a:lnSpc>
                <a:spcPct val="150000"/>
              </a:lnSpc>
              <a:buFont typeface="Arial" pitchFamily="34" charset="0"/>
              <a:buChar char="•"/>
            </a:pPr>
            <a:r>
              <a:rPr lang="en-GB" sz="2600" spc="-52" dirty="0">
                <a:solidFill>
                  <a:srgbClr val="1D2B31"/>
                </a:solidFill>
                <a:latin typeface="Arial" pitchFamily="34" charset="0"/>
                <a:ea typeface="Open Sauce"/>
                <a:cs typeface="Arial" pitchFamily="34" charset="0"/>
                <a:sym typeface="Open Sauce"/>
              </a:rPr>
              <a:t>Professionals should demonstrate shared decision-making, empathy and respectful communication </a:t>
            </a:r>
          </a:p>
          <a:p>
            <a:pPr algn="just">
              <a:lnSpc>
                <a:spcPct val="150000"/>
              </a:lnSpc>
              <a:buFont typeface="Arial" pitchFamily="34" charset="0"/>
              <a:buChar char="•"/>
            </a:pPr>
            <a:endParaRPr lang="en-GB" sz="2600" spc="-52" dirty="0">
              <a:solidFill>
                <a:srgbClr val="1D2B31"/>
              </a:solidFill>
              <a:latin typeface="Arial" pitchFamily="34" charset="0"/>
              <a:ea typeface="Open Sauce"/>
              <a:cs typeface="Arial" pitchFamily="34" charset="0"/>
              <a:sym typeface="Open Sauce"/>
            </a:endParaRPr>
          </a:p>
          <a:p>
            <a:pPr algn="just">
              <a:lnSpc>
                <a:spcPct val="150000"/>
              </a:lnSpc>
              <a:buFont typeface="Arial" pitchFamily="34" charset="0"/>
              <a:buChar char="•"/>
            </a:pPr>
            <a:r>
              <a:rPr lang="en-GB" sz="2600" spc="-52" dirty="0">
                <a:solidFill>
                  <a:srgbClr val="1D2B31"/>
                </a:solidFill>
                <a:latin typeface="Arial" pitchFamily="34" charset="0"/>
                <a:ea typeface="Open Sauce"/>
                <a:cs typeface="Arial" pitchFamily="34" charset="0"/>
                <a:sym typeface="Open Sauce"/>
              </a:rPr>
              <a:t>Collaborative multidisciplinary working enables customised care and also improves treatment adherence among the older adult with depression (NHS England, 2023)</a:t>
            </a:r>
          </a:p>
          <a:p>
            <a:pPr marL="561341" lvl="1" indent="-280670" algn="just">
              <a:lnSpc>
                <a:spcPts val="4082"/>
              </a:lnSpc>
              <a:buFont typeface="Arial"/>
              <a:buChar char="•"/>
            </a:pPr>
            <a:endParaRPr lang="en-US" sz="2600" spc="-52" dirty="0">
              <a:solidFill>
                <a:srgbClr val="1D2B31"/>
              </a:solidFill>
              <a:latin typeface="Open Sauce"/>
              <a:ea typeface="Open Sauce"/>
              <a:cs typeface="Open Sauce"/>
              <a:sym typeface="Open Sauce"/>
            </a:endParaRPr>
          </a:p>
        </p:txBody>
      </p:sp>
      <p:sp>
        <p:nvSpPr>
          <p:cNvPr id="8" name="TextBox 8"/>
          <p:cNvSpPr txBox="1"/>
          <p:nvPr/>
        </p:nvSpPr>
        <p:spPr>
          <a:xfrm>
            <a:off x="12023815" y="8363994"/>
            <a:ext cx="4593788" cy="1000980"/>
          </a:xfrm>
          <a:prstGeom prst="rect">
            <a:avLst/>
          </a:prstGeom>
        </p:spPr>
        <p:txBody>
          <a:bodyPr lIns="0" tIns="0" rIns="0" bIns="0" rtlCol="0" anchor="t">
            <a:spAutoFit/>
          </a:bodyPr>
          <a:lstStyle/>
          <a:p>
            <a:pPr algn="ctr">
              <a:lnSpc>
                <a:spcPct val="150000"/>
              </a:lnSpc>
              <a:spcBef>
                <a:spcPct val="0"/>
              </a:spcBef>
            </a:pPr>
            <a:r>
              <a:rPr lang="en-US" sz="1500" b="1" spc="-75" dirty="0">
                <a:solidFill>
                  <a:srgbClr val="1D2B31"/>
                </a:solidFill>
                <a:latin typeface="Arial" pitchFamily="34" charset="0"/>
                <a:ea typeface="Touvlo Bold"/>
                <a:cs typeface="Arial" pitchFamily="34" charset="0"/>
                <a:sym typeface="Touvlo Bold"/>
              </a:rPr>
              <a:t>Figure 14: Skills, Values and Behaviours for Co-productive Care</a:t>
            </a:r>
          </a:p>
          <a:p>
            <a:pPr algn="ctr">
              <a:lnSpc>
                <a:spcPct val="150000"/>
              </a:lnSpc>
              <a:spcBef>
                <a:spcPct val="0"/>
              </a:spcBef>
            </a:pPr>
            <a:r>
              <a:rPr lang="en-US" sz="1500" spc="-75" dirty="0">
                <a:solidFill>
                  <a:srgbClr val="1D2B31"/>
                </a:solidFill>
                <a:latin typeface="Arial" pitchFamily="34" charset="0"/>
                <a:ea typeface="Touvlo Bold"/>
                <a:cs typeface="Arial" pitchFamily="34" charset="0"/>
                <a:sym typeface="Touvlo Bold"/>
              </a:rPr>
              <a:t>(Source: Self-Created)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4" name="Freeform 4"/>
          <p:cNvSpPr/>
          <p:nvPr/>
        </p:nvSpPr>
        <p:spPr>
          <a:xfrm>
            <a:off x="7802941" y="2255104"/>
            <a:ext cx="9805624" cy="5953774"/>
          </a:xfrm>
          <a:custGeom>
            <a:avLst/>
            <a:gdLst/>
            <a:ahLst/>
            <a:cxnLst/>
            <a:rect l="l" t="t" r="r" b="b"/>
            <a:pathLst>
              <a:path w="9805624" h="5953774">
                <a:moveTo>
                  <a:pt x="0" y="0"/>
                </a:moveTo>
                <a:lnTo>
                  <a:pt x="9805624" y="0"/>
                </a:lnTo>
                <a:lnTo>
                  <a:pt x="9805624" y="5953774"/>
                </a:lnTo>
                <a:lnTo>
                  <a:pt x="0" y="5953774"/>
                </a:lnTo>
                <a:lnTo>
                  <a:pt x="0" y="0"/>
                </a:lnTo>
                <a:close/>
              </a:path>
            </a:pathLst>
          </a:custGeom>
          <a:blipFill>
            <a:blip r:embed="rId3"/>
            <a:stretch>
              <a:fillRect/>
            </a:stretch>
          </a:blipFill>
        </p:spPr>
      </p:sp>
      <p:sp>
        <p:nvSpPr>
          <p:cNvPr id="5" name="TextBox 5"/>
          <p:cNvSpPr txBox="1"/>
          <p:nvPr/>
        </p:nvSpPr>
        <p:spPr>
          <a:xfrm>
            <a:off x="2568440" y="398344"/>
            <a:ext cx="14255981" cy="1289050"/>
          </a:xfrm>
          <a:prstGeom prst="rect">
            <a:avLst/>
          </a:prstGeom>
        </p:spPr>
        <p:txBody>
          <a:bodyPr lIns="0" tIns="0" rIns="0" bIns="0" rtlCol="0" anchor="t">
            <a:spAutoFit/>
          </a:bodyPr>
          <a:lstStyle/>
          <a:p>
            <a:pPr algn="ctr">
              <a:lnSpc>
                <a:spcPts val="5000"/>
              </a:lnSpc>
            </a:pPr>
            <a:r>
              <a:rPr lang="en-GB" sz="4400" b="1" spc="-250" dirty="0">
                <a:solidFill>
                  <a:srgbClr val="1D2B31"/>
                </a:solidFill>
                <a:latin typeface="Arial" pitchFamily="34" charset="0"/>
                <a:ea typeface="Touvlo Bold"/>
                <a:cs typeface="Arial" pitchFamily="34" charset="0"/>
                <a:sym typeface="Touvlo Bold"/>
              </a:rPr>
              <a:t>COMPREHENSIVE MODEL OF PERSONALISED CARE AND SELF-MANAGEMENT SUPPORT </a:t>
            </a:r>
          </a:p>
        </p:txBody>
      </p:sp>
      <p:sp>
        <p:nvSpPr>
          <p:cNvPr id="6" name="TextBox 6"/>
          <p:cNvSpPr txBox="1"/>
          <p:nvPr/>
        </p:nvSpPr>
        <p:spPr>
          <a:xfrm>
            <a:off x="433238" y="2950793"/>
            <a:ext cx="6550522" cy="4363502"/>
          </a:xfrm>
          <a:prstGeom prst="rect">
            <a:avLst/>
          </a:prstGeom>
        </p:spPr>
        <p:txBody>
          <a:bodyPr wrap="square" lIns="0" tIns="0" rIns="0" bIns="0" rtlCol="0" anchor="t">
            <a:spAutoFit/>
          </a:bodyPr>
          <a:lstStyle/>
          <a:p>
            <a:pPr marL="441148" lvl="1" indent="-220574" algn="just">
              <a:lnSpc>
                <a:spcPct val="150000"/>
              </a:lnSpc>
              <a:buFont typeface="Arial"/>
              <a:buChar char="•"/>
            </a:pPr>
            <a:r>
              <a:rPr lang="en-GB" sz="2400" spc="-40" dirty="0">
                <a:solidFill>
                  <a:srgbClr val="1D2B31"/>
                </a:solidFill>
                <a:latin typeface="Arial" pitchFamily="34" charset="0"/>
                <a:ea typeface="Open Sauce"/>
                <a:cs typeface="Arial" pitchFamily="34" charset="0"/>
                <a:sym typeface="Open Sauce"/>
              </a:rPr>
              <a:t>The NHS model includes customised care planning, shared decision making, supported self-management, personal health budget, social prescribing and enabling choice (NHS England, 2023) </a:t>
            </a:r>
          </a:p>
          <a:p>
            <a:pPr marL="441148" lvl="1" indent="-220574" algn="just">
              <a:lnSpc>
                <a:spcPct val="150000"/>
              </a:lnSpc>
              <a:buFont typeface="Arial"/>
              <a:buChar char="•"/>
            </a:pPr>
            <a:r>
              <a:rPr lang="en-GB" sz="2400" spc="-40" dirty="0">
                <a:solidFill>
                  <a:srgbClr val="1D2B31"/>
                </a:solidFill>
                <a:latin typeface="Arial" pitchFamily="34" charset="0"/>
                <a:ea typeface="Open Sauce"/>
                <a:cs typeface="Arial" pitchFamily="34" charset="0"/>
                <a:sym typeface="Open Sauce"/>
              </a:rPr>
              <a:t>Using all 6 components improves independence and reduces relapse among older adults with depression (NICE, 2022)</a:t>
            </a:r>
          </a:p>
        </p:txBody>
      </p:sp>
      <p:sp>
        <p:nvSpPr>
          <p:cNvPr id="7" name="TextBox 7"/>
          <p:cNvSpPr txBox="1"/>
          <p:nvPr/>
        </p:nvSpPr>
        <p:spPr>
          <a:xfrm>
            <a:off x="10299835" y="8581121"/>
            <a:ext cx="4280892" cy="1038746"/>
          </a:xfrm>
          <a:prstGeom prst="rect">
            <a:avLst/>
          </a:prstGeom>
        </p:spPr>
        <p:txBody>
          <a:bodyPr lIns="0" tIns="0" rIns="0" bIns="0" rtlCol="0" anchor="t">
            <a:spAutoFit/>
          </a:bodyPr>
          <a:lstStyle/>
          <a:p>
            <a:pPr algn="ctr">
              <a:lnSpc>
                <a:spcPct val="150000"/>
              </a:lnSpc>
              <a:spcBef>
                <a:spcPct val="0"/>
              </a:spcBef>
            </a:pPr>
            <a:r>
              <a:rPr lang="en-GB" sz="1500" b="1" spc="-75" dirty="0">
                <a:solidFill>
                  <a:srgbClr val="1D2B31"/>
                </a:solidFill>
                <a:latin typeface="Arial" pitchFamily="34" charset="0"/>
                <a:ea typeface="Touvlo Bold"/>
                <a:cs typeface="Arial" pitchFamily="34" charset="0"/>
                <a:sym typeface="Touvlo Bold"/>
              </a:rPr>
              <a:t>Figure 15: NHS Comprehensive Model of Personalised Care</a:t>
            </a:r>
          </a:p>
          <a:p>
            <a:pPr algn="ctr">
              <a:lnSpc>
                <a:spcPct val="150000"/>
              </a:lnSpc>
              <a:spcBef>
                <a:spcPct val="0"/>
              </a:spcBef>
            </a:pPr>
            <a:r>
              <a:rPr lang="en-GB" sz="1500" spc="-75" dirty="0">
                <a:solidFill>
                  <a:srgbClr val="1D2B31"/>
                </a:solidFill>
                <a:latin typeface="Arial" pitchFamily="34" charset="0"/>
                <a:ea typeface="Touvlo Bold"/>
                <a:cs typeface="Arial" pitchFamily="34" charset="0"/>
                <a:sym typeface="Touvlo Bold"/>
              </a:rPr>
              <a:t>(Source: Self-Created)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3ED"/>
        </a:solidFill>
        <a:effectLst/>
      </p:bgPr>
    </p:bg>
    <p:spTree>
      <p:nvGrpSpPr>
        <p:cNvPr id="1" name=""/>
        <p:cNvGrpSpPr/>
        <p:nvPr/>
      </p:nvGrpSpPr>
      <p:grpSpPr>
        <a:xfrm>
          <a:off x="0" y="0"/>
          <a:ext cx="0" cy="0"/>
          <a:chOff x="0" y="0"/>
          <a:chExt cx="0" cy="0"/>
        </a:xfrm>
      </p:grpSpPr>
      <p:sp>
        <p:nvSpPr>
          <p:cNvPr id="2" name="Freeform 2"/>
          <p:cNvSpPr/>
          <p:nvPr/>
        </p:nvSpPr>
        <p:spPr>
          <a:xfrm rot="-8532826">
            <a:off x="-4614458" y="2711300"/>
            <a:ext cx="16860140" cy="11865324"/>
          </a:xfrm>
          <a:custGeom>
            <a:avLst/>
            <a:gdLst/>
            <a:ahLst/>
            <a:cxnLst/>
            <a:rect l="l" t="t" r="r" b="b"/>
            <a:pathLst>
              <a:path w="16860140" h="11865324">
                <a:moveTo>
                  <a:pt x="0" y="0"/>
                </a:moveTo>
                <a:lnTo>
                  <a:pt x="16860140" y="0"/>
                </a:lnTo>
                <a:lnTo>
                  <a:pt x="16860140" y="11865324"/>
                </a:lnTo>
                <a:lnTo>
                  <a:pt x="0" y="11865324"/>
                </a:lnTo>
                <a:lnTo>
                  <a:pt x="0" y="0"/>
                </a:lnTo>
                <a:close/>
              </a:path>
            </a:pathLst>
          </a:custGeom>
          <a:blipFill>
            <a:blip r:embed="rId3">
              <a:alphaModFix amt="50000"/>
            </a:blip>
            <a:stretch>
              <a:fillRect/>
            </a:stretch>
          </a:blipFill>
        </p:spPr>
      </p:sp>
      <p:sp>
        <p:nvSpPr>
          <p:cNvPr id="4" name="TextBox 4"/>
          <p:cNvSpPr txBox="1"/>
          <p:nvPr/>
        </p:nvSpPr>
        <p:spPr>
          <a:xfrm>
            <a:off x="2568440" y="398344"/>
            <a:ext cx="14255981" cy="660400"/>
          </a:xfrm>
          <a:prstGeom prst="rect">
            <a:avLst/>
          </a:prstGeom>
        </p:spPr>
        <p:txBody>
          <a:bodyPr lIns="0" tIns="0" rIns="0" bIns="0" rtlCol="0" anchor="t">
            <a:spAutoFit/>
          </a:bodyPr>
          <a:lstStyle/>
          <a:p>
            <a:pPr algn="ctr">
              <a:lnSpc>
                <a:spcPts val="5000"/>
              </a:lnSpc>
            </a:pPr>
            <a:r>
              <a:rPr lang="en-US" sz="5000" b="1" spc="-250" dirty="0">
                <a:solidFill>
                  <a:srgbClr val="1D2B31"/>
                </a:solidFill>
                <a:latin typeface="Arial" pitchFamily="34" charset="0"/>
                <a:ea typeface="Touvlo Bold"/>
                <a:cs typeface="Arial" pitchFamily="34" charset="0"/>
                <a:sym typeface="Touvlo Bold"/>
              </a:rPr>
              <a:t>REFERENCES</a:t>
            </a:r>
          </a:p>
        </p:txBody>
      </p:sp>
      <p:sp>
        <p:nvSpPr>
          <p:cNvPr id="5" name="TextBox 5"/>
          <p:cNvSpPr txBox="1"/>
          <p:nvPr/>
        </p:nvSpPr>
        <p:spPr>
          <a:xfrm>
            <a:off x="215008" y="1615108"/>
            <a:ext cx="17550480" cy="7666907"/>
          </a:xfrm>
          <a:prstGeom prst="rect">
            <a:avLst/>
          </a:prstGeom>
        </p:spPr>
        <p:txBody>
          <a:bodyPr lIns="0" tIns="0" rIns="0" bIns="0" rtlCol="0" anchor="t">
            <a:spAutoFit/>
          </a:bodyPr>
          <a:lstStyle/>
          <a:p>
            <a:pPr algn="just"/>
            <a:r>
              <a:rPr lang="en-GB" sz="1100" dirty="0">
                <a:latin typeface="Arial" pitchFamily="34" charset="0"/>
                <a:cs typeface="Arial" pitchFamily="34" charset="0"/>
              </a:rPr>
              <a:t>Age UK (2023) </a:t>
            </a:r>
            <a:r>
              <a:rPr lang="en-GB" sz="1100" i="1" dirty="0">
                <a:latin typeface="Arial" pitchFamily="34" charset="0"/>
                <a:cs typeface="Arial" pitchFamily="34" charset="0"/>
              </a:rPr>
              <a:t>Later life and mental health.</a:t>
            </a:r>
            <a:r>
              <a:rPr lang="en-GB" sz="1100" dirty="0">
                <a:latin typeface="Arial" pitchFamily="34" charset="0"/>
                <a:cs typeface="Arial" pitchFamily="34" charset="0"/>
              </a:rPr>
              <a:t> Available </a:t>
            </a:r>
            <a:r>
              <a:rPr lang="en-GB" sz="1100" dirty="0" err="1">
                <a:latin typeface="Arial" pitchFamily="34" charset="0"/>
                <a:cs typeface="Arial" pitchFamily="34" charset="0"/>
              </a:rPr>
              <a:t>at:</a:t>
            </a:r>
            <a:r>
              <a:rPr lang="en-GB" sz="1100" u="sng" dirty="0" err="1">
                <a:latin typeface="Arial" pitchFamily="34" charset="0"/>
                <a:cs typeface="Arial" pitchFamily="34" charset="0"/>
                <a:hlinkClick r:id="rId4"/>
              </a:rPr>
              <a:t>https</a:t>
            </a:r>
            <a:r>
              <a:rPr lang="en-GB" sz="1100" u="sng" dirty="0">
                <a:latin typeface="Arial" pitchFamily="34" charset="0"/>
                <a:cs typeface="Arial" pitchFamily="34" charset="0"/>
                <a:hlinkClick r:id="rId4"/>
              </a:rPr>
              <a:t>://</a:t>
            </a:r>
            <a:r>
              <a:rPr lang="en-GB" sz="1100" u="sng" dirty="0" err="1">
                <a:latin typeface="Arial" pitchFamily="34" charset="0"/>
                <a:cs typeface="Arial" pitchFamily="34" charset="0"/>
                <a:hlinkClick r:id="rId4"/>
              </a:rPr>
              <a:t>www.who.int</a:t>
            </a:r>
            <a:r>
              <a:rPr lang="en-GB" sz="1100" u="sng" dirty="0">
                <a:latin typeface="Arial" pitchFamily="34" charset="0"/>
                <a:cs typeface="Arial" pitchFamily="34" charset="0"/>
                <a:hlinkClick r:id="rId4"/>
              </a:rPr>
              <a:t>/news-room/fact-sheets/detail/mental-health-of-older-adults</a:t>
            </a:r>
            <a:r>
              <a:rPr lang="en-GB"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r>
              <a:rPr lang="en-GB" sz="1100" dirty="0">
                <a:latin typeface="Arial" pitchFamily="34" charset="0"/>
                <a:cs typeface="Arial" pitchFamily="34" charset="0"/>
              </a:rPr>
              <a:t>Alzheimer's Society (2022) </a:t>
            </a:r>
            <a:r>
              <a:rPr lang="en-GB" sz="1100" i="1" dirty="0">
                <a:latin typeface="Arial" pitchFamily="34" charset="0"/>
                <a:cs typeface="Arial" pitchFamily="34" charset="0"/>
              </a:rPr>
              <a:t>Depression and dementia.</a:t>
            </a:r>
            <a:r>
              <a:rPr lang="en-GB" sz="1100" dirty="0">
                <a:latin typeface="Arial" pitchFamily="34" charset="0"/>
                <a:cs typeface="Arial" pitchFamily="34" charset="0"/>
              </a:rPr>
              <a:t> Available </a:t>
            </a:r>
            <a:r>
              <a:rPr lang="en-GB" sz="1100" dirty="0" err="1">
                <a:latin typeface="Arial" pitchFamily="34" charset="0"/>
                <a:cs typeface="Arial" pitchFamily="34" charset="0"/>
              </a:rPr>
              <a:t>at:</a:t>
            </a:r>
            <a:r>
              <a:rPr lang="en-GB" sz="1100" u="sng" dirty="0" err="1">
                <a:latin typeface="Arial" pitchFamily="34" charset="0"/>
                <a:cs typeface="Arial" pitchFamily="34" charset="0"/>
                <a:hlinkClick r:id="rId5"/>
              </a:rPr>
              <a:t>https</a:t>
            </a:r>
            <a:r>
              <a:rPr lang="en-GB" sz="1100" u="sng" dirty="0">
                <a:latin typeface="Arial" pitchFamily="34" charset="0"/>
                <a:cs typeface="Arial" pitchFamily="34" charset="0"/>
                <a:hlinkClick r:id="rId5"/>
              </a:rPr>
              <a:t>://</a:t>
            </a:r>
            <a:r>
              <a:rPr lang="en-GB" sz="1100" u="sng" dirty="0" err="1">
                <a:latin typeface="Arial" pitchFamily="34" charset="0"/>
                <a:cs typeface="Arial" pitchFamily="34" charset="0"/>
                <a:hlinkClick r:id="rId5"/>
              </a:rPr>
              <a:t>www.alzheimers.org.uk</a:t>
            </a:r>
            <a:r>
              <a:rPr lang="en-GB" sz="1100" u="sng" dirty="0">
                <a:latin typeface="Arial" pitchFamily="34" charset="0"/>
                <a:cs typeface="Arial" pitchFamily="34" charset="0"/>
                <a:hlinkClick r:id="rId5"/>
              </a:rPr>
              <a:t>/about-dementia/managing-the-risk-of-dementia/risk-factors-for-dementia/depression</a:t>
            </a:r>
            <a:r>
              <a:rPr lang="en-GB"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r>
              <a:rPr lang="en-IN" sz="1100" dirty="0" err="1">
                <a:latin typeface="Arial" pitchFamily="34" charset="0"/>
                <a:cs typeface="Arial" pitchFamily="34" charset="0"/>
              </a:rPr>
              <a:t>BrainsWay</a:t>
            </a:r>
            <a:r>
              <a:rPr lang="en-IN" sz="1100" dirty="0">
                <a:latin typeface="Arial" pitchFamily="34" charset="0"/>
                <a:cs typeface="Arial" pitchFamily="34" charset="0"/>
              </a:rPr>
              <a:t> (2026). </a:t>
            </a:r>
            <a:r>
              <a:rPr lang="en-IN" sz="1100" i="1" dirty="0">
                <a:latin typeface="Arial" pitchFamily="34" charset="0"/>
                <a:cs typeface="Arial" pitchFamily="34" charset="0"/>
              </a:rPr>
              <a:t>Effects of </a:t>
            </a:r>
            <a:r>
              <a:rPr lang="en-IN" sz="1100" i="1" dirty="0" err="1">
                <a:latin typeface="Arial" pitchFamily="34" charset="0"/>
                <a:cs typeface="Arial" pitchFamily="34" charset="0"/>
              </a:rPr>
              <a:t>long‑term</a:t>
            </a:r>
            <a:r>
              <a:rPr lang="en-IN" sz="1100" i="1" dirty="0">
                <a:latin typeface="Arial" pitchFamily="34" charset="0"/>
                <a:cs typeface="Arial" pitchFamily="34" charset="0"/>
              </a:rPr>
              <a:t> depression.</a:t>
            </a:r>
            <a:r>
              <a:rPr lang="en-IN" sz="1100" dirty="0">
                <a:latin typeface="Arial" pitchFamily="34" charset="0"/>
                <a:cs typeface="Arial" pitchFamily="34" charset="0"/>
              </a:rPr>
              <a:t> Available at:</a:t>
            </a:r>
            <a:r>
              <a:rPr lang="en-IN" sz="1100" u="sng" dirty="0">
                <a:latin typeface="Arial" pitchFamily="34" charset="0"/>
                <a:cs typeface="Arial" pitchFamily="34" charset="0"/>
                <a:hlinkClick r:id="rId6"/>
              </a:rPr>
              <a:t> https://www.brainsway.com/knowledge-center/effects-of-long-term-depression/</a:t>
            </a:r>
            <a:r>
              <a:rPr lang="en-IN"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r>
              <a:rPr lang="en-IN" sz="1100" dirty="0">
                <a:latin typeface="Arial" pitchFamily="34" charset="0"/>
                <a:cs typeface="Arial" pitchFamily="34" charset="0"/>
              </a:rPr>
              <a:t>Centre for Mental Health (2026). </a:t>
            </a:r>
            <a:r>
              <a:rPr lang="en-IN" sz="1100" i="1" dirty="0">
                <a:latin typeface="Arial" pitchFamily="34" charset="0"/>
                <a:cs typeface="Arial" pitchFamily="34" charset="0"/>
              </a:rPr>
              <a:t>Mental </a:t>
            </a:r>
            <a:r>
              <a:rPr lang="en-IN" sz="1100" i="1" dirty="0" err="1">
                <a:latin typeface="Arial" pitchFamily="34" charset="0"/>
                <a:cs typeface="Arial" pitchFamily="34" charset="0"/>
              </a:rPr>
              <a:t>ill‑health</a:t>
            </a:r>
            <a:r>
              <a:rPr lang="en-IN" sz="1100" i="1" dirty="0">
                <a:latin typeface="Arial" pitchFamily="34" charset="0"/>
                <a:cs typeface="Arial" pitchFamily="34" charset="0"/>
              </a:rPr>
              <a:t> costs society £300 billion every year, according to new Centre for Mental Health economic analysis.</a:t>
            </a:r>
            <a:r>
              <a:rPr lang="en-IN" sz="1100" dirty="0">
                <a:latin typeface="Arial" pitchFamily="34" charset="0"/>
                <a:cs typeface="Arial" pitchFamily="34" charset="0"/>
              </a:rPr>
              <a:t> Available at:</a:t>
            </a:r>
            <a:r>
              <a:rPr lang="en-IN" sz="1100" u="sng" dirty="0">
                <a:latin typeface="Arial" pitchFamily="34" charset="0"/>
                <a:cs typeface="Arial" pitchFamily="34" charset="0"/>
                <a:hlinkClick r:id="rId7"/>
              </a:rPr>
              <a:t> https://www.centreformentalhealth.org.uk/news/item/mental-ill-health-costs-society-300-billion-every-year-according-to-new-centre-for-mental-health-economic-analysis</a:t>
            </a:r>
            <a:r>
              <a:rPr lang="en-IN" sz="1100" dirty="0">
                <a:latin typeface="Arial" pitchFamily="34" charset="0"/>
                <a:cs typeface="Arial" pitchFamily="34" charset="0"/>
              </a:rPr>
              <a:t> (Accessed: 7 August 2026) </a:t>
            </a:r>
            <a:endParaRPr lang="en-US" sz="1100" dirty="0">
              <a:latin typeface="Arial" pitchFamily="34" charset="0"/>
              <a:cs typeface="Arial" pitchFamily="34" charset="0"/>
            </a:endParaRPr>
          </a:p>
          <a:p>
            <a:pPr algn="just"/>
            <a:r>
              <a:rPr lang="en-IN" sz="1100" dirty="0">
                <a:latin typeface="Arial" pitchFamily="34" charset="0"/>
                <a:cs typeface="Arial" pitchFamily="34" charset="0"/>
              </a:rPr>
              <a:t>Chaplin, S., (2022). ‘Updated guideline on managing depression in adults.’ </a:t>
            </a:r>
            <a:r>
              <a:rPr lang="en-IN" sz="1100" i="1" dirty="0">
                <a:latin typeface="Arial" pitchFamily="34" charset="0"/>
                <a:cs typeface="Arial" pitchFamily="34" charset="0"/>
              </a:rPr>
              <a:t>Prescriber</a:t>
            </a:r>
            <a:r>
              <a:rPr lang="en-IN" sz="1100" dirty="0">
                <a:latin typeface="Arial" pitchFamily="34" charset="0"/>
                <a:cs typeface="Arial" pitchFamily="34" charset="0"/>
              </a:rPr>
              <a:t>, First published 21 October 2022. Available at:</a:t>
            </a:r>
            <a:r>
              <a:rPr lang="en-IN" sz="1100" u="sng" dirty="0">
                <a:latin typeface="Arial" pitchFamily="34" charset="0"/>
                <a:cs typeface="Arial" pitchFamily="34" charset="0"/>
                <a:hlinkClick r:id="rId8"/>
              </a:rPr>
              <a:t> https://doi.org/10.1002/psb.2017</a:t>
            </a:r>
            <a:r>
              <a:rPr lang="en-IN"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r>
              <a:rPr lang="en-IN" sz="1100" dirty="0">
                <a:latin typeface="Arial" pitchFamily="34" charset="0"/>
                <a:cs typeface="Arial" pitchFamily="34" charset="0"/>
              </a:rPr>
              <a:t>Elsevier (2026). </a:t>
            </a:r>
            <a:r>
              <a:rPr lang="en-IN" sz="1100" i="1" dirty="0">
                <a:latin typeface="Arial" pitchFamily="34" charset="0"/>
                <a:cs typeface="Arial" pitchFamily="34" charset="0"/>
              </a:rPr>
              <a:t>Geriatric Depression Scale.</a:t>
            </a:r>
            <a:r>
              <a:rPr lang="en-IN" sz="1100" dirty="0">
                <a:latin typeface="Arial" pitchFamily="34" charset="0"/>
                <a:cs typeface="Arial" pitchFamily="34" charset="0"/>
              </a:rPr>
              <a:t> Available at:</a:t>
            </a:r>
            <a:r>
              <a:rPr lang="en-IN" sz="1100" u="sng" dirty="0">
                <a:latin typeface="Arial" pitchFamily="34" charset="0"/>
                <a:cs typeface="Arial" pitchFamily="34" charset="0"/>
                <a:hlinkClick r:id="rId9"/>
              </a:rPr>
              <a:t> https://www.sciencedirect.com/topics/neuroscience/geriatric-depression-scale</a:t>
            </a:r>
            <a:r>
              <a:rPr lang="en-IN"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r>
              <a:rPr lang="en-IN" sz="1100" dirty="0" err="1">
                <a:latin typeface="Arial" pitchFamily="34" charset="0"/>
                <a:cs typeface="Arial" pitchFamily="34" charset="0"/>
              </a:rPr>
              <a:t>Gkintoni</a:t>
            </a:r>
            <a:r>
              <a:rPr lang="en-IN" sz="1100" dirty="0">
                <a:latin typeface="Arial" pitchFamily="34" charset="0"/>
                <a:cs typeface="Arial" pitchFamily="34" charset="0"/>
              </a:rPr>
              <a:t>, E., Vassilopoulos, S.P. and Nikolaou, G., (2025). ‘</a:t>
            </a:r>
            <a:r>
              <a:rPr lang="en-IN" sz="1100" dirty="0" err="1">
                <a:latin typeface="Arial" pitchFamily="34" charset="0"/>
                <a:cs typeface="Arial" pitchFamily="34" charset="0"/>
              </a:rPr>
              <a:t>Next‑generation</a:t>
            </a:r>
            <a:r>
              <a:rPr lang="en-IN" sz="1100" dirty="0">
                <a:latin typeface="Arial" pitchFamily="34" charset="0"/>
                <a:cs typeface="Arial" pitchFamily="34" charset="0"/>
              </a:rPr>
              <a:t> </a:t>
            </a:r>
            <a:r>
              <a:rPr lang="en-IN" sz="1100" dirty="0" err="1">
                <a:latin typeface="Arial" pitchFamily="34" charset="0"/>
                <a:cs typeface="Arial" pitchFamily="34" charset="0"/>
              </a:rPr>
              <a:t>cognitive‑behavioral</a:t>
            </a:r>
            <a:r>
              <a:rPr lang="en-IN" sz="1100" dirty="0">
                <a:latin typeface="Arial" pitchFamily="34" charset="0"/>
                <a:cs typeface="Arial" pitchFamily="34" charset="0"/>
              </a:rPr>
              <a:t> therapy for depression: Integrating digital tools, </a:t>
            </a:r>
            <a:r>
              <a:rPr lang="en-IN" sz="1100" dirty="0" err="1">
                <a:latin typeface="Arial" pitchFamily="34" charset="0"/>
                <a:cs typeface="Arial" pitchFamily="34" charset="0"/>
              </a:rPr>
              <a:t>teletherapy</a:t>
            </a:r>
            <a:r>
              <a:rPr lang="en-IN" sz="1100" dirty="0">
                <a:latin typeface="Arial" pitchFamily="34" charset="0"/>
                <a:cs typeface="Arial" pitchFamily="34" charset="0"/>
              </a:rPr>
              <a:t>, and personalization for enhanced mental health outcomes.’ </a:t>
            </a:r>
            <a:r>
              <a:rPr lang="en-IN" sz="1100" i="1" dirty="0" err="1">
                <a:latin typeface="Arial" pitchFamily="34" charset="0"/>
                <a:cs typeface="Arial" pitchFamily="34" charset="0"/>
              </a:rPr>
              <a:t>Medicina</a:t>
            </a:r>
            <a:r>
              <a:rPr lang="en-IN" sz="1100" i="1" dirty="0">
                <a:latin typeface="Arial" pitchFamily="34" charset="0"/>
                <a:cs typeface="Arial" pitchFamily="34" charset="0"/>
              </a:rPr>
              <a:t> (Kaunas)</a:t>
            </a:r>
            <a:r>
              <a:rPr lang="en-IN" sz="1100" dirty="0">
                <a:latin typeface="Arial" pitchFamily="34" charset="0"/>
                <a:cs typeface="Arial" pitchFamily="34" charset="0"/>
              </a:rPr>
              <a:t>, 61(3), p.431. Available at:</a:t>
            </a:r>
            <a:r>
              <a:rPr lang="en-IN" sz="1100" u="sng" dirty="0">
                <a:latin typeface="Arial" pitchFamily="34" charset="0"/>
                <a:cs typeface="Arial" pitchFamily="34" charset="0"/>
                <a:hlinkClick r:id="rId10"/>
              </a:rPr>
              <a:t> https://doi.org/10.3390/medicina61030431</a:t>
            </a:r>
            <a:r>
              <a:rPr lang="en-IN"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r>
              <a:rPr lang="en-GB" sz="1100" dirty="0">
                <a:latin typeface="Arial" pitchFamily="34" charset="0"/>
                <a:cs typeface="Arial" pitchFamily="34" charset="0"/>
              </a:rPr>
              <a:t>Kim, J., Kenyon, J., Lu, J., </a:t>
            </a:r>
            <a:r>
              <a:rPr lang="en-GB" sz="1100" dirty="0" err="1">
                <a:latin typeface="Arial" pitchFamily="34" charset="0"/>
                <a:cs typeface="Arial" pitchFamily="34" charset="0"/>
              </a:rPr>
              <a:t>Sargent</a:t>
            </a:r>
            <a:r>
              <a:rPr lang="en-GB" sz="1100" dirty="0">
                <a:latin typeface="Arial" pitchFamily="34" charset="0"/>
                <a:cs typeface="Arial" pitchFamily="34" charset="0"/>
              </a:rPr>
              <a:t>, L. and Kim, Y., (2025). ‘Among 69,178 UK Residents Ages 65+ Years, Frailty Associates Significantly With Lifestyle Behaviors and Depression: A Cross‐Sectional Study’. </a:t>
            </a:r>
            <a:r>
              <a:rPr lang="en-US" sz="1100" i="1" dirty="0">
                <a:latin typeface="Arial" pitchFamily="34" charset="0"/>
                <a:cs typeface="Arial" pitchFamily="34" charset="0"/>
              </a:rPr>
              <a:t>Health Science Reports</a:t>
            </a:r>
            <a:r>
              <a:rPr lang="en-US" sz="1100" dirty="0">
                <a:latin typeface="Arial" pitchFamily="34" charset="0"/>
                <a:cs typeface="Arial" pitchFamily="34" charset="0"/>
              </a:rPr>
              <a:t>, </a:t>
            </a:r>
            <a:r>
              <a:rPr lang="en-US" sz="1100" i="1" dirty="0">
                <a:latin typeface="Arial" pitchFamily="34" charset="0"/>
                <a:cs typeface="Arial" pitchFamily="34" charset="0"/>
              </a:rPr>
              <a:t>8</a:t>
            </a:r>
            <a:r>
              <a:rPr lang="en-US" sz="1100" dirty="0">
                <a:latin typeface="Arial" pitchFamily="34" charset="0"/>
                <a:cs typeface="Arial" pitchFamily="34" charset="0"/>
              </a:rPr>
              <a:t>(3), p.e70593.Available at: </a:t>
            </a:r>
            <a:r>
              <a:rPr lang="en-US" sz="1100" u="sng" dirty="0">
                <a:latin typeface="Arial" pitchFamily="34" charset="0"/>
                <a:cs typeface="Arial" pitchFamily="34" charset="0"/>
                <a:hlinkClick r:id="rId11"/>
              </a:rPr>
              <a:t>https://onlinelibrary.wiley.com/doi/pdf/10.1002/hsr2.70593</a:t>
            </a:r>
            <a:r>
              <a:rPr lang="en-US" sz="1100" dirty="0">
                <a:latin typeface="Arial" pitchFamily="34" charset="0"/>
                <a:cs typeface="Arial" pitchFamily="34" charset="0"/>
              </a:rPr>
              <a:t> </a:t>
            </a:r>
            <a:r>
              <a:rPr lang="en-IN" sz="1100" dirty="0">
                <a:latin typeface="Arial" pitchFamily="34" charset="0"/>
                <a:cs typeface="Arial" pitchFamily="34" charset="0"/>
              </a:rPr>
              <a:t>(Accessed: 7 August 2026)</a:t>
            </a:r>
            <a:endParaRPr lang="en-US" sz="1100" dirty="0">
              <a:latin typeface="Arial" pitchFamily="34" charset="0"/>
              <a:cs typeface="Arial" pitchFamily="34" charset="0"/>
            </a:endParaRPr>
          </a:p>
          <a:p>
            <a:pPr algn="just"/>
            <a:r>
              <a:rPr lang="en-IN" sz="1100" dirty="0" err="1">
                <a:latin typeface="Arial" pitchFamily="34" charset="0"/>
                <a:cs typeface="Arial" pitchFamily="34" charset="0"/>
              </a:rPr>
              <a:t>Kvalbein‑Olsen</a:t>
            </a:r>
            <a:r>
              <a:rPr lang="en-IN" sz="1100" dirty="0">
                <a:latin typeface="Arial" pitchFamily="34" charset="0"/>
                <a:cs typeface="Arial" pitchFamily="34" charset="0"/>
              </a:rPr>
              <a:t>, L.C., </a:t>
            </a:r>
            <a:r>
              <a:rPr lang="en-IN" sz="1100" dirty="0" err="1">
                <a:latin typeface="Arial" pitchFamily="34" charset="0"/>
                <a:cs typeface="Arial" pitchFamily="34" charset="0"/>
              </a:rPr>
              <a:t>Aakhus</a:t>
            </a:r>
            <a:r>
              <a:rPr lang="en-IN" sz="1100" dirty="0">
                <a:latin typeface="Arial" pitchFamily="34" charset="0"/>
                <a:cs typeface="Arial" pitchFamily="34" charset="0"/>
              </a:rPr>
              <a:t>, E., </a:t>
            </a:r>
            <a:r>
              <a:rPr lang="en-IN" sz="1100" dirty="0" err="1">
                <a:latin typeface="Arial" pitchFamily="34" charset="0"/>
                <a:cs typeface="Arial" pitchFamily="34" charset="0"/>
              </a:rPr>
              <a:t>Haavet</a:t>
            </a:r>
            <a:r>
              <a:rPr lang="en-IN" sz="1100" dirty="0">
                <a:latin typeface="Arial" pitchFamily="34" charset="0"/>
                <a:cs typeface="Arial" pitchFamily="34" charset="0"/>
              </a:rPr>
              <a:t>, O.R. and Werner, E.L., (2023). ‘Unrecognised depression among older people: a </a:t>
            </a:r>
            <a:r>
              <a:rPr lang="en-IN" sz="1100" dirty="0" err="1">
                <a:latin typeface="Arial" pitchFamily="34" charset="0"/>
                <a:cs typeface="Arial" pitchFamily="34" charset="0"/>
              </a:rPr>
              <a:t>cross‑sectional</a:t>
            </a:r>
            <a:r>
              <a:rPr lang="en-IN" sz="1100" dirty="0">
                <a:latin typeface="Arial" pitchFamily="34" charset="0"/>
                <a:cs typeface="Arial" pitchFamily="34" charset="0"/>
              </a:rPr>
              <a:t> study from Norwegian general practice.’ </a:t>
            </a:r>
            <a:r>
              <a:rPr lang="en-IN" sz="1100" i="1" dirty="0">
                <a:latin typeface="Arial" pitchFamily="34" charset="0"/>
                <a:cs typeface="Arial" pitchFamily="34" charset="0"/>
              </a:rPr>
              <a:t>BJGP Open</a:t>
            </a:r>
            <a:r>
              <a:rPr lang="en-IN" sz="1100" dirty="0">
                <a:latin typeface="Arial" pitchFamily="34" charset="0"/>
                <a:cs typeface="Arial" pitchFamily="34" charset="0"/>
              </a:rPr>
              <a:t>, 7(1), Article BJGPO.2022.0135. Available at:</a:t>
            </a:r>
            <a:r>
              <a:rPr lang="en-IN" sz="1100" u="sng" dirty="0">
                <a:latin typeface="Arial" pitchFamily="34" charset="0"/>
                <a:cs typeface="Arial" pitchFamily="34" charset="0"/>
                <a:hlinkClick r:id="rId12"/>
              </a:rPr>
              <a:t> https://doi.org/10.3399/BJGPO.2022.0135</a:t>
            </a:r>
            <a:r>
              <a:rPr lang="en-IN" sz="1100" dirty="0">
                <a:latin typeface="Arial" pitchFamily="34" charset="0"/>
                <a:cs typeface="Arial" pitchFamily="34" charset="0"/>
              </a:rPr>
              <a:t>  (Accessed: 7 August 2026) </a:t>
            </a:r>
            <a:endParaRPr lang="en-US" sz="1100" dirty="0">
              <a:latin typeface="Arial" pitchFamily="34" charset="0"/>
              <a:cs typeface="Arial" pitchFamily="34" charset="0"/>
            </a:endParaRPr>
          </a:p>
          <a:p>
            <a:pPr algn="just"/>
            <a:r>
              <a:rPr lang="en-IN" sz="1100" dirty="0">
                <a:latin typeface="Arial" pitchFamily="34" charset="0"/>
                <a:cs typeface="Arial" pitchFamily="34" charset="0"/>
              </a:rPr>
              <a:t>Liu, X., Chen, J‑H., </a:t>
            </a:r>
            <a:r>
              <a:rPr lang="en-IN" sz="1100" dirty="0" err="1">
                <a:latin typeface="Arial" pitchFamily="34" charset="0"/>
                <a:cs typeface="Arial" pitchFamily="34" charset="0"/>
              </a:rPr>
              <a:t>Gao</a:t>
            </a:r>
            <a:r>
              <a:rPr lang="en-IN" sz="1100" dirty="0">
                <a:latin typeface="Arial" pitchFamily="34" charset="0"/>
                <a:cs typeface="Arial" pitchFamily="34" charset="0"/>
              </a:rPr>
              <a:t>, B. and Zhang, W‑J., (2025). ‘Social isolation and depressive symptoms among older adults with different functional status in China: A latent class analysis.’ </a:t>
            </a:r>
            <a:r>
              <a:rPr lang="en-IN" sz="1100" i="1" dirty="0">
                <a:latin typeface="Arial" pitchFamily="34" charset="0"/>
                <a:cs typeface="Arial" pitchFamily="34" charset="0"/>
              </a:rPr>
              <a:t>Journal of Affective Disorders</a:t>
            </a:r>
            <a:r>
              <a:rPr lang="en-IN" sz="1100" dirty="0">
                <a:latin typeface="Arial" pitchFamily="34" charset="0"/>
                <a:cs typeface="Arial" pitchFamily="34" charset="0"/>
              </a:rPr>
              <a:t>, 362, pp.1‑10. Available at:</a:t>
            </a:r>
            <a:r>
              <a:rPr lang="en-IN" sz="1100" u="sng" dirty="0">
                <a:latin typeface="Arial" pitchFamily="34" charset="0"/>
                <a:cs typeface="Arial" pitchFamily="34" charset="0"/>
                <a:hlinkClick r:id="rId13"/>
              </a:rPr>
              <a:t> https://doi.org/10.1016/j.jad.2025.01.156</a:t>
            </a:r>
            <a:r>
              <a:rPr lang="en-IN"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r>
              <a:rPr lang="en-IN" sz="1100" dirty="0">
                <a:latin typeface="Arial" pitchFamily="34" charset="0"/>
                <a:cs typeface="Arial" pitchFamily="34" charset="0"/>
              </a:rPr>
              <a:t>Matters of the Mind (2026). </a:t>
            </a:r>
            <a:r>
              <a:rPr lang="en-IN" sz="1100" i="1" dirty="0">
                <a:latin typeface="Arial" pitchFamily="34" charset="0"/>
                <a:cs typeface="Arial" pitchFamily="34" charset="0"/>
              </a:rPr>
              <a:t>Early signs of depression in adults.</a:t>
            </a:r>
            <a:r>
              <a:rPr lang="en-IN" sz="1100" dirty="0">
                <a:latin typeface="Arial" pitchFamily="34" charset="0"/>
                <a:cs typeface="Arial" pitchFamily="34" charset="0"/>
              </a:rPr>
              <a:t> Available at: </a:t>
            </a:r>
            <a:r>
              <a:rPr lang="en-IN" sz="1100" u="sng" dirty="0">
                <a:latin typeface="Arial" pitchFamily="34" charset="0"/>
                <a:cs typeface="Arial" pitchFamily="34" charset="0"/>
                <a:hlinkClick r:id="rId14" tooltip="www.mattersofthemind.uk.com"/>
              </a:rPr>
              <a:t>https://www.mattersofthemind.uk.com/insights/early-signs-of-depression-in-adults/</a:t>
            </a:r>
            <a:r>
              <a:rPr lang="en-IN"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r>
              <a:rPr lang="en-GB" sz="1100" dirty="0">
                <a:latin typeface="Arial" pitchFamily="34" charset="0"/>
                <a:cs typeface="Arial" pitchFamily="34" charset="0"/>
              </a:rPr>
              <a:t>Mental Health Foundation (2022) </a:t>
            </a:r>
            <a:r>
              <a:rPr lang="en-GB" sz="1100" i="1" dirty="0">
                <a:latin typeface="Arial" pitchFamily="34" charset="0"/>
                <a:cs typeface="Arial" pitchFamily="34" charset="0"/>
              </a:rPr>
              <a:t>Mental health in later life.</a:t>
            </a:r>
            <a:r>
              <a:rPr lang="en-GB" sz="1100" dirty="0">
                <a:latin typeface="Arial" pitchFamily="34" charset="0"/>
                <a:cs typeface="Arial" pitchFamily="34" charset="0"/>
              </a:rPr>
              <a:t> Available </a:t>
            </a:r>
            <a:r>
              <a:rPr lang="en-GB" sz="1100" dirty="0" err="1">
                <a:latin typeface="Arial" pitchFamily="34" charset="0"/>
                <a:cs typeface="Arial" pitchFamily="34" charset="0"/>
              </a:rPr>
              <a:t>at:</a:t>
            </a:r>
            <a:r>
              <a:rPr lang="en-GB" sz="1100" u="sng" dirty="0" err="1">
                <a:latin typeface="Arial" pitchFamily="34" charset="0"/>
                <a:cs typeface="Arial" pitchFamily="34" charset="0"/>
                <a:hlinkClick r:id="rId15"/>
              </a:rPr>
              <a:t>https</a:t>
            </a:r>
            <a:r>
              <a:rPr lang="en-GB" sz="1100" u="sng" dirty="0">
                <a:latin typeface="Arial" pitchFamily="34" charset="0"/>
                <a:cs typeface="Arial" pitchFamily="34" charset="0"/>
                <a:hlinkClick r:id="rId15"/>
              </a:rPr>
              <a:t>://</a:t>
            </a:r>
            <a:r>
              <a:rPr lang="en-GB" sz="1100" u="sng" dirty="0" err="1">
                <a:latin typeface="Arial" pitchFamily="34" charset="0"/>
                <a:cs typeface="Arial" pitchFamily="34" charset="0"/>
                <a:hlinkClick r:id="rId15"/>
              </a:rPr>
              <a:t>www.mentalhealth.org.uk</a:t>
            </a:r>
            <a:r>
              <a:rPr lang="en-GB"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r>
              <a:rPr lang="en-IN" sz="1100" dirty="0">
                <a:latin typeface="Arial" pitchFamily="34" charset="0"/>
                <a:cs typeface="Arial" pitchFamily="34" charset="0"/>
              </a:rPr>
              <a:t>Mental Health Foundation (2026). </a:t>
            </a:r>
            <a:r>
              <a:rPr lang="en-IN" sz="1100" i="1" dirty="0">
                <a:latin typeface="Arial" pitchFamily="34" charset="0"/>
                <a:cs typeface="Arial" pitchFamily="34" charset="0"/>
              </a:rPr>
              <a:t>Older people: statistics.</a:t>
            </a:r>
            <a:r>
              <a:rPr lang="en-IN" sz="1100" dirty="0">
                <a:latin typeface="Arial" pitchFamily="34" charset="0"/>
                <a:cs typeface="Arial" pitchFamily="34" charset="0"/>
              </a:rPr>
              <a:t> Available at:</a:t>
            </a:r>
            <a:r>
              <a:rPr lang="en-IN" sz="1100" u="sng" dirty="0">
                <a:latin typeface="Arial" pitchFamily="34" charset="0"/>
                <a:cs typeface="Arial" pitchFamily="34" charset="0"/>
                <a:hlinkClick r:id="rId16"/>
              </a:rPr>
              <a:t> https://www.mentalhealth.org.uk/explore-mental-health/statistics/older-people-statistics</a:t>
            </a:r>
            <a:r>
              <a:rPr lang="en-IN" sz="1100" dirty="0">
                <a:latin typeface="Arial" pitchFamily="34" charset="0"/>
                <a:cs typeface="Arial" pitchFamily="34" charset="0"/>
              </a:rPr>
              <a:t> (Accessed: 7 August 2026) </a:t>
            </a:r>
            <a:endParaRPr lang="en-US" sz="1100" dirty="0">
              <a:latin typeface="Arial" pitchFamily="34" charset="0"/>
              <a:cs typeface="Arial" pitchFamily="34" charset="0"/>
            </a:endParaRPr>
          </a:p>
          <a:p>
            <a:pPr algn="just"/>
            <a:r>
              <a:rPr lang="en-IN" sz="1100" dirty="0">
                <a:latin typeface="Arial" pitchFamily="34" charset="0"/>
                <a:cs typeface="Arial" pitchFamily="34" charset="0"/>
              </a:rPr>
              <a:t>National Institute for Health and Care Excellence (NICE) (2022). </a:t>
            </a:r>
            <a:r>
              <a:rPr lang="en-IN" sz="1100" i="1" dirty="0">
                <a:latin typeface="Arial" pitchFamily="34" charset="0"/>
                <a:cs typeface="Arial" pitchFamily="34" charset="0"/>
              </a:rPr>
              <a:t>Depression in adults: treatment and management (NG222).</a:t>
            </a:r>
            <a:r>
              <a:rPr lang="en-IN" sz="1100" dirty="0">
                <a:latin typeface="Arial" pitchFamily="34" charset="0"/>
                <a:cs typeface="Arial" pitchFamily="34" charset="0"/>
              </a:rPr>
              <a:t> Available at:</a:t>
            </a:r>
            <a:r>
              <a:rPr lang="en-IN" sz="1100" u="sng" dirty="0">
                <a:latin typeface="Arial" pitchFamily="34" charset="0"/>
                <a:cs typeface="Arial" pitchFamily="34" charset="0"/>
                <a:hlinkClick r:id="rId17"/>
              </a:rPr>
              <a:t> https://www.nice.org.uk/guidance/ng222</a:t>
            </a:r>
            <a:r>
              <a:rPr lang="en-IN"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r>
              <a:rPr lang="en-IN" sz="1100" dirty="0">
                <a:latin typeface="Arial" pitchFamily="34" charset="0"/>
                <a:cs typeface="Arial" pitchFamily="34" charset="0"/>
              </a:rPr>
              <a:t>National Institute for Health and Care Excellence (NICE) (2022). </a:t>
            </a:r>
            <a:r>
              <a:rPr lang="en-IN" sz="1100" i="1" dirty="0">
                <a:latin typeface="Arial" pitchFamily="34" charset="0"/>
                <a:cs typeface="Arial" pitchFamily="34" charset="0"/>
              </a:rPr>
              <a:t>The matched care model (NG222 resource).</a:t>
            </a:r>
            <a:r>
              <a:rPr lang="en-IN" sz="1100" dirty="0">
                <a:latin typeface="Arial" pitchFamily="34" charset="0"/>
                <a:cs typeface="Arial" pitchFamily="34" charset="0"/>
              </a:rPr>
              <a:t> Available at:</a:t>
            </a:r>
            <a:r>
              <a:rPr lang="en-IN" sz="1100" u="sng" dirty="0">
                <a:latin typeface="Arial" pitchFamily="34" charset="0"/>
                <a:cs typeface="Arial" pitchFamily="34" charset="0"/>
                <a:hlinkClick r:id="rId18"/>
              </a:rPr>
              <a:t> https://www.nice.org.uk/guidance/ng222/resources/the-matched-care-model-pdf-11131007011</a:t>
            </a:r>
            <a:r>
              <a:rPr lang="en-IN" sz="1100" dirty="0">
                <a:latin typeface="Arial" pitchFamily="34" charset="0"/>
                <a:cs typeface="Arial" pitchFamily="34" charset="0"/>
              </a:rPr>
              <a:t> (Accessed: 7 August 2026) </a:t>
            </a:r>
            <a:endParaRPr lang="en-US" sz="1100" dirty="0">
              <a:latin typeface="Arial" pitchFamily="34" charset="0"/>
              <a:cs typeface="Arial" pitchFamily="34" charset="0"/>
            </a:endParaRPr>
          </a:p>
          <a:p>
            <a:pPr algn="just"/>
            <a:r>
              <a:rPr lang="en-IN" sz="1100" dirty="0">
                <a:latin typeface="Arial" pitchFamily="34" charset="0"/>
                <a:cs typeface="Arial" pitchFamily="34" charset="0"/>
              </a:rPr>
              <a:t>National Institute on Aging (NIA) (2026). </a:t>
            </a:r>
            <a:r>
              <a:rPr lang="en-IN" sz="1100" i="1" dirty="0">
                <a:latin typeface="Arial" pitchFamily="34" charset="0"/>
                <a:cs typeface="Arial" pitchFamily="34" charset="0"/>
              </a:rPr>
              <a:t>Depression and older adults.</a:t>
            </a:r>
            <a:r>
              <a:rPr lang="en-IN" sz="1100" dirty="0">
                <a:latin typeface="Arial" pitchFamily="34" charset="0"/>
                <a:cs typeface="Arial" pitchFamily="34" charset="0"/>
              </a:rPr>
              <a:t> Available at:</a:t>
            </a:r>
            <a:r>
              <a:rPr lang="en-IN" sz="1100" u="sng" dirty="0">
                <a:latin typeface="Arial" pitchFamily="34" charset="0"/>
                <a:cs typeface="Arial" pitchFamily="34" charset="0"/>
                <a:hlinkClick r:id="rId19"/>
              </a:rPr>
              <a:t> https://www.nia.nih.gov/health/mental-and-emotional-health/depression-and-older-adults</a:t>
            </a:r>
            <a:r>
              <a:rPr lang="en-IN" sz="1100" dirty="0">
                <a:latin typeface="Arial" pitchFamily="34" charset="0"/>
                <a:cs typeface="Arial" pitchFamily="34" charset="0"/>
              </a:rPr>
              <a:t> (Accessed: 7 August 2026) </a:t>
            </a:r>
            <a:endParaRPr lang="en-US" sz="1100" dirty="0">
              <a:latin typeface="Arial" pitchFamily="34" charset="0"/>
              <a:cs typeface="Arial" pitchFamily="34" charset="0"/>
            </a:endParaRPr>
          </a:p>
          <a:p>
            <a:pPr algn="just"/>
            <a:r>
              <a:rPr lang="en-IN" sz="1100" dirty="0">
                <a:latin typeface="Arial" pitchFamily="34" charset="0"/>
                <a:cs typeface="Arial" pitchFamily="34" charset="0"/>
              </a:rPr>
              <a:t>NHS England (2019). </a:t>
            </a:r>
            <a:r>
              <a:rPr lang="en-IN" sz="1100" i="1" dirty="0">
                <a:latin typeface="Arial" pitchFamily="34" charset="0"/>
                <a:cs typeface="Arial" pitchFamily="34" charset="0"/>
              </a:rPr>
              <a:t>The community mental health framework for adults and older adults.</a:t>
            </a:r>
            <a:r>
              <a:rPr lang="en-IN" sz="1100" dirty="0">
                <a:latin typeface="Arial" pitchFamily="34" charset="0"/>
                <a:cs typeface="Arial" pitchFamily="34" charset="0"/>
              </a:rPr>
              <a:t> Available at:</a:t>
            </a:r>
            <a:r>
              <a:rPr lang="en-IN" sz="1100" u="sng" dirty="0">
                <a:latin typeface="Arial" pitchFamily="34" charset="0"/>
                <a:cs typeface="Arial" pitchFamily="34" charset="0"/>
                <a:hlinkClick r:id="rId20"/>
              </a:rPr>
              <a:t> https://www.england.nhs.uk/publication/the-community-mental-health-framework-for-adults-and-older-adults/</a:t>
            </a:r>
            <a:r>
              <a:rPr lang="en-IN"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r>
              <a:rPr lang="en-GB" sz="1100" dirty="0">
                <a:latin typeface="Arial" pitchFamily="34" charset="0"/>
                <a:cs typeface="Arial" pitchFamily="34" charset="0"/>
              </a:rPr>
              <a:t>NHS England (2023) </a:t>
            </a:r>
            <a:r>
              <a:rPr lang="en-GB" sz="1100" i="1" dirty="0">
                <a:latin typeface="Arial" pitchFamily="34" charset="0"/>
                <a:cs typeface="Arial" pitchFamily="34" charset="0"/>
              </a:rPr>
              <a:t>Adult Mental Health Services.</a:t>
            </a:r>
            <a:r>
              <a:rPr lang="en-GB" sz="1100" dirty="0">
                <a:latin typeface="Arial" pitchFamily="34" charset="0"/>
                <a:cs typeface="Arial" pitchFamily="34" charset="0"/>
              </a:rPr>
              <a:t> Available </a:t>
            </a:r>
            <a:r>
              <a:rPr lang="en-GB" sz="1100" dirty="0" err="1">
                <a:latin typeface="Arial" pitchFamily="34" charset="0"/>
                <a:cs typeface="Arial" pitchFamily="34" charset="0"/>
              </a:rPr>
              <a:t>at:</a:t>
            </a:r>
            <a:r>
              <a:rPr lang="en-GB" sz="1100" u="sng" dirty="0" err="1">
                <a:latin typeface="Arial" pitchFamily="34" charset="0"/>
                <a:cs typeface="Arial" pitchFamily="34" charset="0"/>
                <a:hlinkClick r:id="rId21"/>
              </a:rPr>
              <a:t>https</a:t>
            </a:r>
            <a:r>
              <a:rPr lang="en-GB" sz="1100" u="sng" dirty="0">
                <a:latin typeface="Arial" pitchFamily="34" charset="0"/>
                <a:cs typeface="Arial" pitchFamily="34" charset="0"/>
                <a:hlinkClick r:id="rId21"/>
              </a:rPr>
              <a:t>://</a:t>
            </a:r>
            <a:r>
              <a:rPr lang="en-GB" sz="1100" u="sng" dirty="0" err="1">
                <a:latin typeface="Arial" pitchFamily="34" charset="0"/>
                <a:cs typeface="Arial" pitchFamily="34" charset="0"/>
                <a:hlinkClick r:id="rId21"/>
              </a:rPr>
              <a:t>www.england.nhs.uk</a:t>
            </a:r>
            <a:r>
              <a:rPr lang="en-GB" sz="1100" u="sng" dirty="0">
                <a:latin typeface="Arial" pitchFamily="34" charset="0"/>
                <a:cs typeface="Arial" pitchFamily="34" charset="0"/>
                <a:hlinkClick r:id="rId21"/>
              </a:rPr>
              <a:t>/mental-health/</a:t>
            </a:r>
            <a:r>
              <a:rPr lang="en-GB"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r>
              <a:rPr lang="en-GB" sz="1100" dirty="0">
                <a:latin typeface="Arial" pitchFamily="34" charset="0"/>
                <a:cs typeface="Arial" pitchFamily="34" charset="0"/>
              </a:rPr>
              <a:t>NHS England (2023) </a:t>
            </a:r>
            <a:r>
              <a:rPr lang="en-GB" sz="1100" i="1" dirty="0">
                <a:latin typeface="Arial" pitchFamily="34" charset="0"/>
                <a:cs typeface="Arial" pitchFamily="34" charset="0"/>
              </a:rPr>
              <a:t>Comprehensive Model for Personalised Care.</a:t>
            </a:r>
            <a:r>
              <a:rPr lang="en-GB" sz="1100" dirty="0">
                <a:latin typeface="Arial" pitchFamily="34" charset="0"/>
                <a:cs typeface="Arial" pitchFamily="34" charset="0"/>
              </a:rPr>
              <a:t> Available </a:t>
            </a:r>
            <a:r>
              <a:rPr lang="en-GB" sz="1100" dirty="0" err="1">
                <a:latin typeface="Arial" pitchFamily="34" charset="0"/>
                <a:cs typeface="Arial" pitchFamily="34" charset="0"/>
              </a:rPr>
              <a:t>at:</a:t>
            </a:r>
            <a:r>
              <a:rPr lang="en-GB" sz="1100" u="sng" dirty="0" err="1">
                <a:latin typeface="Arial" pitchFamily="34" charset="0"/>
                <a:cs typeface="Arial" pitchFamily="34" charset="0"/>
                <a:hlinkClick r:id="rId22"/>
              </a:rPr>
              <a:t>https</a:t>
            </a:r>
            <a:r>
              <a:rPr lang="en-GB" sz="1100" u="sng" dirty="0">
                <a:latin typeface="Arial" pitchFamily="34" charset="0"/>
                <a:cs typeface="Arial" pitchFamily="34" charset="0"/>
                <a:hlinkClick r:id="rId22"/>
              </a:rPr>
              <a:t>://</a:t>
            </a:r>
            <a:r>
              <a:rPr lang="en-GB" sz="1100" u="sng" dirty="0" err="1">
                <a:latin typeface="Arial" pitchFamily="34" charset="0"/>
                <a:cs typeface="Arial" pitchFamily="34" charset="0"/>
                <a:hlinkClick r:id="rId22"/>
              </a:rPr>
              <a:t>www.england.nhs.uk</a:t>
            </a:r>
            <a:r>
              <a:rPr lang="en-GB" sz="1100" u="sng" dirty="0">
                <a:latin typeface="Arial" pitchFamily="34" charset="0"/>
                <a:cs typeface="Arial" pitchFamily="34" charset="0"/>
                <a:hlinkClick r:id="rId22"/>
              </a:rPr>
              <a:t>/</a:t>
            </a:r>
            <a:r>
              <a:rPr lang="en-GB" sz="1100" u="sng" dirty="0" err="1">
                <a:latin typeface="Arial" pitchFamily="34" charset="0"/>
                <a:cs typeface="Arial" pitchFamily="34" charset="0"/>
                <a:hlinkClick r:id="rId22"/>
              </a:rPr>
              <a:t>personalisedcare</a:t>
            </a:r>
            <a:r>
              <a:rPr lang="en-GB" sz="1100" u="sng" dirty="0">
                <a:latin typeface="Arial" pitchFamily="34" charset="0"/>
                <a:cs typeface="Arial" pitchFamily="34" charset="0"/>
                <a:hlinkClick r:id="rId22"/>
              </a:rPr>
              <a:t>/</a:t>
            </a:r>
            <a:r>
              <a:rPr lang="en-GB"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r>
              <a:rPr lang="en-IN" sz="1100" dirty="0">
                <a:latin typeface="Arial" pitchFamily="34" charset="0"/>
                <a:cs typeface="Arial" pitchFamily="34" charset="0"/>
              </a:rPr>
              <a:t>NHS England (2026). </a:t>
            </a:r>
            <a:r>
              <a:rPr lang="en-IN" sz="1100" i="1" dirty="0">
                <a:latin typeface="Arial" pitchFamily="34" charset="0"/>
                <a:cs typeface="Arial" pitchFamily="34" charset="0"/>
              </a:rPr>
              <a:t>Care Programme Approach: position statement.</a:t>
            </a:r>
            <a:r>
              <a:rPr lang="en-IN" sz="1100" dirty="0">
                <a:latin typeface="Arial" pitchFamily="34" charset="0"/>
                <a:cs typeface="Arial" pitchFamily="34" charset="0"/>
              </a:rPr>
              <a:t> Available at:</a:t>
            </a:r>
            <a:r>
              <a:rPr lang="en-IN" sz="1100" u="sng" dirty="0">
                <a:latin typeface="Arial" pitchFamily="34" charset="0"/>
                <a:cs typeface="Arial" pitchFamily="34" charset="0"/>
                <a:hlinkClick r:id="rId23"/>
              </a:rPr>
              <a:t> https://www.england.nhs.uk/publication/care-programme-approach-position-statement/</a:t>
            </a:r>
            <a:r>
              <a:rPr lang="en-IN"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r>
              <a:rPr lang="en-IN" sz="1100" dirty="0">
                <a:latin typeface="Arial" pitchFamily="34" charset="0"/>
                <a:cs typeface="Arial" pitchFamily="34" charset="0"/>
              </a:rPr>
              <a:t>NHS England (2026). </a:t>
            </a:r>
            <a:r>
              <a:rPr lang="en-IN" sz="1100" i="1" dirty="0">
                <a:latin typeface="Arial" pitchFamily="34" charset="0"/>
                <a:cs typeface="Arial" pitchFamily="34" charset="0"/>
              </a:rPr>
              <a:t>Mental health personalised care framework: the modern Care Programme Approach.</a:t>
            </a:r>
            <a:r>
              <a:rPr lang="en-IN" sz="1100" dirty="0">
                <a:latin typeface="Arial" pitchFamily="34" charset="0"/>
                <a:cs typeface="Arial" pitchFamily="34" charset="0"/>
              </a:rPr>
              <a:t> Available at:</a:t>
            </a:r>
            <a:r>
              <a:rPr lang="en-IN" sz="1100" u="sng" dirty="0">
                <a:latin typeface="Arial" pitchFamily="34" charset="0"/>
                <a:cs typeface="Arial" pitchFamily="34" charset="0"/>
                <a:hlinkClick r:id="rId24"/>
              </a:rPr>
              <a:t> https://www.england.nhs.uk/publication/mental-health-personalised-care-framework-the-modern-care-programme-approach/</a:t>
            </a:r>
            <a:r>
              <a:rPr lang="en-IN"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r>
              <a:rPr lang="en-GB" sz="1100" dirty="0">
                <a:latin typeface="Arial" pitchFamily="34" charset="0"/>
                <a:cs typeface="Arial" pitchFamily="34" charset="0"/>
              </a:rPr>
              <a:t>NICE (2022) </a:t>
            </a:r>
            <a:r>
              <a:rPr lang="en-GB" sz="1100" i="1" dirty="0">
                <a:latin typeface="Arial" pitchFamily="34" charset="0"/>
                <a:cs typeface="Arial" pitchFamily="34" charset="0"/>
              </a:rPr>
              <a:t>Depression in adults: treatment and management (NG222).</a:t>
            </a:r>
            <a:r>
              <a:rPr lang="en-GB" sz="1100" dirty="0">
                <a:latin typeface="Arial" pitchFamily="34" charset="0"/>
                <a:cs typeface="Arial" pitchFamily="34" charset="0"/>
              </a:rPr>
              <a:t> Available </a:t>
            </a:r>
            <a:r>
              <a:rPr lang="en-GB" sz="1100" dirty="0" err="1">
                <a:latin typeface="Arial" pitchFamily="34" charset="0"/>
                <a:cs typeface="Arial" pitchFamily="34" charset="0"/>
              </a:rPr>
              <a:t>at:</a:t>
            </a:r>
            <a:r>
              <a:rPr lang="en-GB" sz="1100" u="sng" dirty="0" err="1">
                <a:latin typeface="Arial" pitchFamily="34" charset="0"/>
                <a:cs typeface="Arial" pitchFamily="34" charset="0"/>
                <a:hlinkClick r:id="rId25"/>
              </a:rPr>
              <a:t>https</a:t>
            </a:r>
            <a:r>
              <a:rPr lang="en-GB" sz="1100" u="sng" dirty="0">
                <a:latin typeface="Arial" pitchFamily="34" charset="0"/>
                <a:cs typeface="Arial" pitchFamily="34" charset="0"/>
                <a:hlinkClick r:id="rId25"/>
              </a:rPr>
              <a:t>://</a:t>
            </a:r>
            <a:r>
              <a:rPr lang="en-GB" sz="1100" u="sng" dirty="0" err="1">
                <a:latin typeface="Arial" pitchFamily="34" charset="0"/>
                <a:cs typeface="Arial" pitchFamily="34" charset="0"/>
                <a:hlinkClick r:id="rId25"/>
              </a:rPr>
              <a:t>www.nice.org.uk</a:t>
            </a:r>
            <a:r>
              <a:rPr lang="en-GB" sz="1100" u="sng" dirty="0">
                <a:latin typeface="Arial" pitchFamily="34" charset="0"/>
                <a:cs typeface="Arial" pitchFamily="34" charset="0"/>
                <a:hlinkClick r:id="rId25"/>
              </a:rPr>
              <a:t>/guidance/ng222</a:t>
            </a:r>
            <a:r>
              <a:rPr lang="en-GB"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r>
              <a:rPr lang="en-GB" sz="1100" dirty="0" err="1">
                <a:latin typeface="Arial" pitchFamily="34" charset="0"/>
                <a:cs typeface="Arial" pitchFamily="34" charset="0"/>
              </a:rPr>
              <a:t>Priorygroup</a:t>
            </a:r>
            <a:r>
              <a:rPr lang="en-GB" sz="1100" dirty="0">
                <a:latin typeface="Arial" pitchFamily="34" charset="0"/>
                <a:cs typeface="Arial" pitchFamily="34" charset="0"/>
              </a:rPr>
              <a:t> (2026) </a:t>
            </a:r>
            <a:r>
              <a:rPr lang="en-GB" sz="1100" i="1" dirty="0">
                <a:latin typeface="Arial" pitchFamily="34" charset="0"/>
                <a:cs typeface="Arial" pitchFamily="34" charset="0"/>
              </a:rPr>
              <a:t>Depression statistics</a:t>
            </a:r>
            <a:r>
              <a:rPr lang="en-GB" sz="1100" dirty="0">
                <a:latin typeface="Arial" pitchFamily="34" charset="0"/>
                <a:cs typeface="Arial" pitchFamily="34" charset="0"/>
              </a:rPr>
              <a:t>. </a:t>
            </a:r>
            <a:r>
              <a:rPr lang="en-IN" sz="1100" dirty="0">
                <a:latin typeface="Arial" pitchFamily="34" charset="0"/>
                <a:cs typeface="Arial" pitchFamily="34" charset="0"/>
              </a:rPr>
              <a:t>Available at</a:t>
            </a:r>
            <a:r>
              <a:rPr lang="en-GB" sz="1100" dirty="0">
                <a:latin typeface="Arial" pitchFamily="34" charset="0"/>
                <a:cs typeface="Arial" pitchFamily="34" charset="0"/>
              </a:rPr>
              <a:t>: </a:t>
            </a:r>
            <a:r>
              <a:rPr lang="en-GB" sz="1100" u="sng" dirty="0">
                <a:latin typeface="Arial" pitchFamily="34" charset="0"/>
                <a:cs typeface="Arial" pitchFamily="34" charset="0"/>
                <a:hlinkClick r:id="rId26"/>
              </a:rPr>
              <a:t>https://www.priorygroup.com/mental-health/depression-treatment/depression-statistics</a:t>
            </a:r>
            <a:r>
              <a:rPr lang="en-GB" sz="1100" dirty="0">
                <a:latin typeface="Arial" pitchFamily="34" charset="0"/>
                <a:cs typeface="Arial" pitchFamily="34" charset="0"/>
              </a:rPr>
              <a:t> </a:t>
            </a:r>
            <a:r>
              <a:rPr lang="en-IN" sz="1100" dirty="0">
                <a:latin typeface="Arial" pitchFamily="34" charset="0"/>
                <a:cs typeface="Arial" pitchFamily="34" charset="0"/>
              </a:rPr>
              <a:t>(Accessed: 7 August 2026)</a:t>
            </a:r>
            <a:endParaRPr lang="en-US" sz="1100" dirty="0">
              <a:latin typeface="Arial" pitchFamily="34" charset="0"/>
              <a:cs typeface="Arial" pitchFamily="34" charset="0"/>
            </a:endParaRPr>
          </a:p>
          <a:p>
            <a:pPr algn="just"/>
            <a:r>
              <a:rPr lang="en-IN" sz="1100" dirty="0">
                <a:latin typeface="Arial" pitchFamily="34" charset="0"/>
                <a:cs typeface="Arial" pitchFamily="34" charset="0"/>
              </a:rPr>
              <a:t>Psychiatric Times (2026). </a:t>
            </a:r>
            <a:r>
              <a:rPr lang="en-IN" sz="1100" i="1" dirty="0">
                <a:latin typeface="Arial" pitchFamily="34" charset="0"/>
                <a:cs typeface="Arial" pitchFamily="34" charset="0"/>
              </a:rPr>
              <a:t>The assessment of depression among older adults.</a:t>
            </a:r>
            <a:r>
              <a:rPr lang="en-IN" sz="1100" dirty="0">
                <a:latin typeface="Arial" pitchFamily="34" charset="0"/>
                <a:cs typeface="Arial" pitchFamily="34" charset="0"/>
              </a:rPr>
              <a:t> Available at:</a:t>
            </a:r>
            <a:r>
              <a:rPr lang="en-IN" sz="1100" u="sng" dirty="0">
                <a:latin typeface="Arial" pitchFamily="34" charset="0"/>
                <a:cs typeface="Arial" pitchFamily="34" charset="0"/>
                <a:hlinkClick r:id="rId27"/>
              </a:rPr>
              <a:t> https://www.psychiatrictimes.com/view/the-assessment-of-depression-among-older-adults</a:t>
            </a:r>
            <a:r>
              <a:rPr lang="en-IN"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r>
              <a:rPr lang="en-IN" sz="1100" dirty="0">
                <a:latin typeface="Arial" pitchFamily="34" charset="0"/>
                <a:cs typeface="Arial" pitchFamily="34" charset="0"/>
              </a:rPr>
              <a:t>Reddy, M.S., (2026). ‘Depression: The disorder and the burden.’ </a:t>
            </a:r>
            <a:r>
              <a:rPr lang="en-IN" sz="1100" i="1" dirty="0">
                <a:latin typeface="Arial" pitchFamily="34" charset="0"/>
                <a:cs typeface="Arial" pitchFamily="34" charset="0"/>
              </a:rPr>
              <a:t>Indian Journal of Psychological Medicine</a:t>
            </a:r>
            <a:r>
              <a:rPr lang="en-IN" sz="1100" dirty="0">
                <a:latin typeface="Arial" pitchFamily="34" charset="0"/>
                <a:cs typeface="Arial" pitchFamily="34" charset="0"/>
              </a:rPr>
              <a:t>, 32(1), pp.1–2. Available at:</a:t>
            </a:r>
            <a:r>
              <a:rPr lang="en-IN" sz="1100" u="sng" dirty="0">
                <a:latin typeface="Arial" pitchFamily="34" charset="0"/>
                <a:cs typeface="Arial" pitchFamily="34" charset="0"/>
                <a:hlinkClick r:id="rId28"/>
              </a:rPr>
              <a:t> https://doi.org/10.4103/0253-7176.70510</a:t>
            </a:r>
            <a:r>
              <a:rPr lang="en-IN"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r>
              <a:rPr lang="en-IN" sz="1100" dirty="0" err="1">
                <a:latin typeface="Arial" pitchFamily="34" charset="0"/>
                <a:cs typeface="Arial" pitchFamily="34" charset="0"/>
              </a:rPr>
              <a:t>Remes</a:t>
            </a:r>
            <a:r>
              <a:rPr lang="en-IN" sz="1100" dirty="0">
                <a:latin typeface="Arial" pitchFamily="34" charset="0"/>
                <a:cs typeface="Arial" pitchFamily="34" charset="0"/>
              </a:rPr>
              <a:t>, O., Mendes, J.F. and Templeton, P., (2022). ‘Biological, psychological, and social determinants of depression: A review of recent literature.’ </a:t>
            </a:r>
            <a:r>
              <a:rPr lang="en-IN" sz="1100" i="1" dirty="0">
                <a:latin typeface="Arial" pitchFamily="34" charset="0"/>
                <a:cs typeface="Arial" pitchFamily="34" charset="0"/>
              </a:rPr>
              <a:t>Brain Sciences</a:t>
            </a:r>
            <a:r>
              <a:rPr lang="en-IN" sz="1100" dirty="0">
                <a:latin typeface="Arial" pitchFamily="34" charset="0"/>
                <a:cs typeface="Arial" pitchFamily="34" charset="0"/>
              </a:rPr>
              <a:t>, 11(12), p.1633. Available at:</a:t>
            </a:r>
            <a:r>
              <a:rPr lang="en-IN" sz="1100" u="sng" dirty="0">
                <a:latin typeface="Arial" pitchFamily="34" charset="0"/>
                <a:cs typeface="Arial" pitchFamily="34" charset="0"/>
                <a:hlinkClick r:id="rId29"/>
              </a:rPr>
              <a:t> https://doi.org/10.3390/brainsci11121633</a:t>
            </a:r>
            <a:r>
              <a:rPr lang="en-IN"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r>
              <a:rPr lang="en-IN" sz="1100" dirty="0">
                <a:latin typeface="Arial" pitchFamily="34" charset="0"/>
                <a:cs typeface="Arial" pitchFamily="34" charset="0"/>
              </a:rPr>
              <a:t>Scientific Research Publishing (2024). ‘A qualitative study exploring the experience and value of Flow </a:t>
            </a:r>
            <a:r>
              <a:rPr lang="en-IN" sz="1100" dirty="0" err="1">
                <a:latin typeface="Arial" pitchFamily="34" charset="0"/>
                <a:cs typeface="Arial" pitchFamily="34" charset="0"/>
              </a:rPr>
              <a:t>transcranial</a:t>
            </a:r>
            <a:r>
              <a:rPr lang="en-IN" sz="1100" dirty="0">
                <a:latin typeface="Arial" pitchFamily="34" charset="0"/>
                <a:cs typeface="Arial" pitchFamily="34" charset="0"/>
              </a:rPr>
              <a:t> direct current stimulation (</a:t>
            </a:r>
            <a:r>
              <a:rPr lang="en-IN" sz="1100" dirty="0" err="1">
                <a:latin typeface="Arial" pitchFamily="34" charset="0"/>
                <a:cs typeface="Arial" pitchFamily="34" charset="0"/>
              </a:rPr>
              <a:t>tDCS</a:t>
            </a:r>
            <a:r>
              <a:rPr lang="en-IN" sz="1100" dirty="0">
                <a:latin typeface="Arial" pitchFamily="34" charset="0"/>
                <a:cs typeface="Arial" pitchFamily="34" charset="0"/>
              </a:rPr>
              <a:t>) and behaviour therapy training software used at home for community mental health team (CMHT) patients with symptoms of </a:t>
            </a:r>
            <a:r>
              <a:rPr lang="en-IN" sz="1100" dirty="0" err="1">
                <a:latin typeface="Arial" pitchFamily="34" charset="0"/>
                <a:cs typeface="Arial" pitchFamily="34" charset="0"/>
              </a:rPr>
              <a:t>depression’</a:t>
            </a:r>
            <a:r>
              <a:rPr lang="en-IN" sz="1100" i="1" dirty="0" err="1">
                <a:latin typeface="Arial" pitchFamily="34" charset="0"/>
                <a:cs typeface="Arial" pitchFamily="34" charset="0"/>
              </a:rPr>
              <a:t>.Open</a:t>
            </a:r>
            <a:r>
              <a:rPr lang="en-IN" sz="1100" i="1" dirty="0">
                <a:latin typeface="Arial" pitchFamily="34" charset="0"/>
                <a:cs typeface="Arial" pitchFamily="34" charset="0"/>
              </a:rPr>
              <a:t> Journal of Depression</a:t>
            </a:r>
            <a:r>
              <a:rPr lang="en-IN" sz="1100" dirty="0">
                <a:latin typeface="Arial" pitchFamily="34" charset="0"/>
                <a:cs typeface="Arial" pitchFamily="34" charset="0"/>
              </a:rPr>
              <a:t>, 13(1), 27 February 2024. Available at:</a:t>
            </a:r>
            <a:r>
              <a:rPr lang="en-IN" sz="1100" u="sng" dirty="0">
                <a:latin typeface="Arial" pitchFamily="34" charset="0"/>
                <a:cs typeface="Arial" pitchFamily="34" charset="0"/>
                <a:hlinkClick r:id="rId30"/>
              </a:rPr>
              <a:t> https://www.scirp.org/reference/referencespapers?referenceid=3674617</a:t>
            </a:r>
            <a:r>
              <a:rPr lang="en-IN"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r>
              <a:rPr lang="en-IN" sz="1100" dirty="0" err="1">
                <a:latin typeface="Arial" pitchFamily="34" charset="0"/>
                <a:cs typeface="Arial" pitchFamily="34" charset="0"/>
              </a:rPr>
              <a:t>Teusen</a:t>
            </a:r>
            <a:r>
              <a:rPr lang="en-IN" sz="1100" dirty="0">
                <a:latin typeface="Arial" pitchFamily="34" charset="0"/>
                <a:cs typeface="Arial" pitchFamily="34" charset="0"/>
              </a:rPr>
              <a:t>, C., </a:t>
            </a:r>
            <a:r>
              <a:rPr lang="en-IN" sz="1100" dirty="0" err="1">
                <a:latin typeface="Arial" pitchFamily="34" charset="0"/>
                <a:cs typeface="Arial" pitchFamily="34" charset="0"/>
              </a:rPr>
              <a:t>Hapfelmeier</a:t>
            </a:r>
            <a:r>
              <a:rPr lang="en-IN" sz="1100" dirty="0">
                <a:latin typeface="Arial" pitchFamily="34" charset="0"/>
                <a:cs typeface="Arial" pitchFamily="34" charset="0"/>
              </a:rPr>
              <a:t>, A., von </a:t>
            </a:r>
            <a:r>
              <a:rPr lang="en-IN" sz="1100" dirty="0" err="1">
                <a:latin typeface="Arial" pitchFamily="34" charset="0"/>
                <a:cs typeface="Arial" pitchFamily="34" charset="0"/>
              </a:rPr>
              <a:t>Schrottenberg</a:t>
            </a:r>
            <a:r>
              <a:rPr lang="en-IN" sz="1100" dirty="0">
                <a:latin typeface="Arial" pitchFamily="34" charset="0"/>
                <a:cs typeface="Arial" pitchFamily="34" charset="0"/>
              </a:rPr>
              <a:t>, V., </a:t>
            </a:r>
            <a:r>
              <a:rPr lang="en-IN" sz="1100" dirty="0" err="1">
                <a:latin typeface="Arial" pitchFamily="34" charset="0"/>
                <a:cs typeface="Arial" pitchFamily="34" charset="0"/>
              </a:rPr>
              <a:t>Gökce</a:t>
            </a:r>
            <a:r>
              <a:rPr lang="en-IN" sz="1100" dirty="0">
                <a:latin typeface="Arial" pitchFamily="34" charset="0"/>
                <a:cs typeface="Arial" pitchFamily="34" charset="0"/>
              </a:rPr>
              <a:t>, F., </a:t>
            </a:r>
            <a:r>
              <a:rPr lang="en-IN" sz="1100" dirty="0" err="1">
                <a:latin typeface="Arial" pitchFamily="34" charset="0"/>
                <a:cs typeface="Arial" pitchFamily="34" charset="0"/>
              </a:rPr>
              <a:t>Pitschel‑Walz</a:t>
            </a:r>
            <a:r>
              <a:rPr lang="en-IN" sz="1100" dirty="0">
                <a:latin typeface="Arial" pitchFamily="34" charset="0"/>
                <a:cs typeface="Arial" pitchFamily="34" charset="0"/>
              </a:rPr>
              <a:t>, G., </a:t>
            </a:r>
            <a:r>
              <a:rPr lang="en-IN" sz="1100" dirty="0" err="1">
                <a:latin typeface="Arial" pitchFamily="34" charset="0"/>
                <a:cs typeface="Arial" pitchFamily="34" charset="0"/>
              </a:rPr>
              <a:t>Henningsen</a:t>
            </a:r>
            <a:r>
              <a:rPr lang="en-IN" sz="1100" dirty="0">
                <a:latin typeface="Arial" pitchFamily="34" charset="0"/>
                <a:cs typeface="Arial" pitchFamily="34" charset="0"/>
              </a:rPr>
              <a:t>, P., </a:t>
            </a:r>
            <a:r>
              <a:rPr lang="en-IN" sz="1100" dirty="0" err="1">
                <a:latin typeface="Arial" pitchFamily="34" charset="0"/>
                <a:cs typeface="Arial" pitchFamily="34" charset="0"/>
              </a:rPr>
              <a:t>Gensichen</a:t>
            </a:r>
            <a:r>
              <a:rPr lang="en-IN" sz="1100" dirty="0">
                <a:latin typeface="Arial" pitchFamily="34" charset="0"/>
                <a:cs typeface="Arial" pitchFamily="34" charset="0"/>
              </a:rPr>
              <a:t>, J. and Schneider, A. (2022). ‘Combining the GP’s assessment and the PHQ‑9 questionnaire leads to more reliable and clinically relevant diagnoses in primary care.’ </a:t>
            </a:r>
            <a:r>
              <a:rPr lang="en-IN" sz="1100" i="1" dirty="0">
                <a:latin typeface="Arial" pitchFamily="34" charset="0"/>
                <a:cs typeface="Arial" pitchFamily="34" charset="0"/>
              </a:rPr>
              <a:t>PLOS One</a:t>
            </a:r>
            <a:r>
              <a:rPr lang="en-IN" sz="1100" dirty="0">
                <a:latin typeface="Arial" pitchFamily="34" charset="0"/>
                <a:cs typeface="Arial" pitchFamily="34" charset="0"/>
              </a:rPr>
              <a:t>, 17(10), e0276534. Available at: </a:t>
            </a:r>
            <a:r>
              <a:rPr lang="en-IN" sz="1100" u="sng" dirty="0">
                <a:latin typeface="Arial" pitchFamily="34" charset="0"/>
                <a:cs typeface="Arial" pitchFamily="34" charset="0"/>
                <a:hlinkClick r:id="rId31" tooltip="doi.org"/>
              </a:rPr>
              <a:t>https://doi.org/10.1371/journal.pone.0276534</a:t>
            </a:r>
            <a:r>
              <a:rPr lang="en-IN"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r>
              <a:rPr lang="en-IN" sz="1100" dirty="0">
                <a:latin typeface="Arial" pitchFamily="34" charset="0"/>
                <a:cs typeface="Arial" pitchFamily="34" charset="0"/>
              </a:rPr>
              <a:t>The King’s Fund (2026). </a:t>
            </a:r>
            <a:r>
              <a:rPr lang="en-IN" sz="1100" i="1" dirty="0">
                <a:latin typeface="Arial" pitchFamily="34" charset="0"/>
                <a:cs typeface="Arial" pitchFamily="34" charset="0"/>
              </a:rPr>
              <a:t>Key facts and figures about the NHS.</a:t>
            </a:r>
            <a:r>
              <a:rPr lang="en-IN" sz="1100" dirty="0">
                <a:latin typeface="Arial" pitchFamily="34" charset="0"/>
                <a:cs typeface="Arial" pitchFamily="34" charset="0"/>
              </a:rPr>
              <a:t> Available at:</a:t>
            </a:r>
            <a:r>
              <a:rPr lang="en-IN" sz="1100" u="sng" dirty="0">
                <a:latin typeface="Arial" pitchFamily="34" charset="0"/>
                <a:cs typeface="Arial" pitchFamily="34" charset="0"/>
                <a:hlinkClick r:id="rId32"/>
              </a:rPr>
              <a:t> https://www.kingsfund.org.uk/insight-and-analysis/data-and-charts/key-facts-figures-nhs</a:t>
            </a:r>
            <a:r>
              <a:rPr lang="en-IN"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r>
              <a:rPr lang="en-GB" sz="1100" dirty="0">
                <a:latin typeface="Arial" pitchFamily="34" charset="0"/>
                <a:cs typeface="Arial" pitchFamily="34" charset="0"/>
              </a:rPr>
              <a:t>UKHSA (2024) </a:t>
            </a:r>
            <a:r>
              <a:rPr lang="en-GB" sz="1100" i="1" dirty="0">
                <a:latin typeface="Arial" pitchFamily="34" charset="0"/>
                <a:cs typeface="Arial" pitchFamily="34" charset="0"/>
              </a:rPr>
              <a:t>Health Profile for England.</a:t>
            </a:r>
            <a:r>
              <a:rPr lang="en-GB" sz="1100" dirty="0">
                <a:latin typeface="Arial" pitchFamily="34" charset="0"/>
                <a:cs typeface="Arial" pitchFamily="34" charset="0"/>
              </a:rPr>
              <a:t> Available </a:t>
            </a:r>
            <a:r>
              <a:rPr lang="en-GB" sz="1100" dirty="0" err="1">
                <a:latin typeface="Arial" pitchFamily="34" charset="0"/>
                <a:cs typeface="Arial" pitchFamily="34" charset="0"/>
              </a:rPr>
              <a:t>at:</a:t>
            </a:r>
            <a:r>
              <a:rPr lang="en-GB" sz="1100" u="sng" dirty="0" err="1">
                <a:latin typeface="Arial" pitchFamily="34" charset="0"/>
                <a:cs typeface="Arial" pitchFamily="34" charset="0"/>
                <a:hlinkClick r:id="rId33"/>
              </a:rPr>
              <a:t>https</a:t>
            </a:r>
            <a:r>
              <a:rPr lang="en-GB" sz="1100" u="sng" dirty="0">
                <a:latin typeface="Arial" pitchFamily="34" charset="0"/>
                <a:cs typeface="Arial" pitchFamily="34" charset="0"/>
                <a:hlinkClick r:id="rId33"/>
              </a:rPr>
              <a:t>://</a:t>
            </a:r>
            <a:r>
              <a:rPr lang="en-GB" sz="1100" u="sng" dirty="0" err="1">
                <a:latin typeface="Arial" pitchFamily="34" charset="0"/>
                <a:cs typeface="Arial" pitchFamily="34" charset="0"/>
                <a:hlinkClick r:id="rId33"/>
              </a:rPr>
              <a:t>www.gov.uk</a:t>
            </a:r>
            <a:r>
              <a:rPr lang="en-GB" sz="1100" u="sng" dirty="0">
                <a:latin typeface="Arial" pitchFamily="34" charset="0"/>
                <a:cs typeface="Arial" pitchFamily="34" charset="0"/>
                <a:hlinkClick r:id="rId33"/>
              </a:rPr>
              <a:t>/government/publications/health-profile-for-</a:t>
            </a:r>
            <a:r>
              <a:rPr lang="en-GB" sz="1100" u="sng" dirty="0" err="1">
                <a:latin typeface="Arial" pitchFamily="34" charset="0"/>
                <a:cs typeface="Arial" pitchFamily="34" charset="0"/>
                <a:hlinkClick r:id="rId33"/>
              </a:rPr>
              <a:t>england</a:t>
            </a:r>
            <a:r>
              <a:rPr lang="en-GB"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r>
              <a:rPr lang="en-IN" sz="1100" dirty="0" err="1">
                <a:latin typeface="Arial" pitchFamily="34" charset="0"/>
                <a:cs typeface="Arial" pitchFamily="34" charset="0"/>
              </a:rPr>
              <a:t>Verywell</a:t>
            </a:r>
            <a:r>
              <a:rPr lang="en-IN" sz="1100" dirty="0">
                <a:latin typeface="Arial" pitchFamily="34" charset="0"/>
                <a:cs typeface="Arial" pitchFamily="34" charset="0"/>
              </a:rPr>
              <a:t> Mind (2026). </a:t>
            </a:r>
            <a:r>
              <a:rPr lang="en-IN" sz="1100" i="1" dirty="0">
                <a:latin typeface="Arial" pitchFamily="34" charset="0"/>
                <a:cs typeface="Arial" pitchFamily="34" charset="0"/>
              </a:rPr>
              <a:t>Common types of depression.</a:t>
            </a:r>
            <a:r>
              <a:rPr lang="en-IN" sz="1100" dirty="0">
                <a:latin typeface="Arial" pitchFamily="34" charset="0"/>
                <a:cs typeface="Arial" pitchFamily="34" charset="0"/>
              </a:rPr>
              <a:t> Available at: </a:t>
            </a:r>
            <a:r>
              <a:rPr lang="en-IN" sz="1100" u="sng" dirty="0">
                <a:latin typeface="Arial" pitchFamily="34" charset="0"/>
                <a:cs typeface="Arial" pitchFamily="34" charset="0"/>
                <a:hlinkClick r:id="rId34" tooltip="www.verywellmind.com"/>
              </a:rPr>
              <a:t>https://www.verywellmind.com/common-types-of-depression-1067313</a:t>
            </a:r>
            <a:r>
              <a:rPr lang="en-IN"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r>
              <a:rPr lang="en-GB" sz="1100" dirty="0">
                <a:latin typeface="Arial" pitchFamily="34" charset="0"/>
                <a:cs typeface="Arial" pitchFamily="34" charset="0"/>
              </a:rPr>
              <a:t>WHO (2023) </a:t>
            </a:r>
            <a:r>
              <a:rPr lang="en-GB" sz="1100" i="1" dirty="0">
                <a:latin typeface="Arial" pitchFamily="34" charset="0"/>
                <a:cs typeface="Arial" pitchFamily="34" charset="0"/>
              </a:rPr>
              <a:t>Depressive disorder (depression).</a:t>
            </a:r>
            <a:r>
              <a:rPr lang="en-GB" sz="1100" dirty="0">
                <a:latin typeface="Arial" pitchFamily="34" charset="0"/>
                <a:cs typeface="Arial" pitchFamily="34" charset="0"/>
              </a:rPr>
              <a:t> Available </a:t>
            </a:r>
            <a:r>
              <a:rPr lang="en-GB" sz="1100" dirty="0" err="1">
                <a:latin typeface="Arial" pitchFamily="34" charset="0"/>
                <a:cs typeface="Arial" pitchFamily="34" charset="0"/>
              </a:rPr>
              <a:t>at:</a:t>
            </a:r>
            <a:r>
              <a:rPr lang="en-GB" sz="1100" u="sng" dirty="0" err="1">
                <a:latin typeface="Arial" pitchFamily="34" charset="0"/>
                <a:cs typeface="Arial" pitchFamily="34" charset="0"/>
                <a:hlinkClick r:id="rId35"/>
              </a:rPr>
              <a:t>https</a:t>
            </a:r>
            <a:r>
              <a:rPr lang="en-GB" sz="1100" u="sng" dirty="0">
                <a:latin typeface="Arial" pitchFamily="34" charset="0"/>
                <a:cs typeface="Arial" pitchFamily="34" charset="0"/>
                <a:hlinkClick r:id="rId35"/>
              </a:rPr>
              <a:t>://</a:t>
            </a:r>
            <a:r>
              <a:rPr lang="en-GB" sz="1100" u="sng" dirty="0" err="1">
                <a:latin typeface="Arial" pitchFamily="34" charset="0"/>
                <a:cs typeface="Arial" pitchFamily="34" charset="0"/>
                <a:hlinkClick r:id="rId35"/>
              </a:rPr>
              <a:t>www.who.int</a:t>
            </a:r>
            <a:r>
              <a:rPr lang="en-GB" sz="1100" u="sng" dirty="0">
                <a:latin typeface="Arial" pitchFamily="34" charset="0"/>
                <a:cs typeface="Arial" pitchFamily="34" charset="0"/>
                <a:hlinkClick r:id="rId35"/>
              </a:rPr>
              <a:t>/news-room/fact-sheets/detail/depression</a:t>
            </a:r>
            <a:r>
              <a:rPr lang="en-GB"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r>
              <a:rPr lang="en-IN" sz="1100" dirty="0">
                <a:latin typeface="Arial" pitchFamily="34" charset="0"/>
                <a:cs typeface="Arial" pitchFamily="34" charset="0"/>
              </a:rPr>
              <a:t>World Health Organization (2026). </a:t>
            </a:r>
            <a:r>
              <a:rPr lang="en-IN" sz="1100" i="1" dirty="0">
                <a:latin typeface="Arial" pitchFamily="34" charset="0"/>
                <a:cs typeface="Arial" pitchFamily="34" charset="0"/>
              </a:rPr>
              <a:t>Depression.</a:t>
            </a:r>
            <a:r>
              <a:rPr lang="en-IN" sz="1100" dirty="0">
                <a:latin typeface="Arial" pitchFamily="34" charset="0"/>
                <a:cs typeface="Arial" pitchFamily="34" charset="0"/>
              </a:rPr>
              <a:t> Available at:</a:t>
            </a:r>
            <a:r>
              <a:rPr lang="en-IN" sz="1100" u="sng" dirty="0">
                <a:latin typeface="Arial" pitchFamily="34" charset="0"/>
                <a:cs typeface="Arial" pitchFamily="34" charset="0"/>
                <a:hlinkClick r:id="rId36"/>
              </a:rPr>
              <a:t> https://www.who.int/news-room/fact-sheets/detail/depression</a:t>
            </a:r>
            <a:r>
              <a:rPr lang="en-IN"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r>
              <a:rPr lang="en-IN" sz="1100" dirty="0">
                <a:latin typeface="Arial" pitchFamily="34" charset="0"/>
                <a:cs typeface="Arial" pitchFamily="34" charset="0"/>
              </a:rPr>
              <a:t>World Health Organization (2026). </a:t>
            </a:r>
            <a:r>
              <a:rPr lang="en-IN" sz="1100" i="1" dirty="0">
                <a:latin typeface="Arial" pitchFamily="34" charset="0"/>
                <a:cs typeface="Arial" pitchFamily="34" charset="0"/>
              </a:rPr>
              <a:t>Mental health of older adults.</a:t>
            </a:r>
            <a:r>
              <a:rPr lang="en-IN" sz="1100" dirty="0">
                <a:latin typeface="Arial" pitchFamily="34" charset="0"/>
                <a:cs typeface="Arial" pitchFamily="34" charset="0"/>
              </a:rPr>
              <a:t> Available at:</a:t>
            </a:r>
            <a:r>
              <a:rPr lang="en-IN" sz="1100" u="sng" dirty="0">
                <a:latin typeface="Arial" pitchFamily="34" charset="0"/>
                <a:cs typeface="Arial" pitchFamily="34" charset="0"/>
                <a:hlinkClick r:id="rId37"/>
              </a:rPr>
              <a:t> https://www.who.int/news-room/fact-sheets/detail/mental-health-of-older-adults</a:t>
            </a:r>
            <a:r>
              <a:rPr lang="en-IN"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r>
              <a:rPr lang="en-IN" sz="1100" dirty="0" err="1">
                <a:latin typeface="Arial" pitchFamily="34" charset="0"/>
                <a:cs typeface="Arial" pitchFamily="34" charset="0"/>
              </a:rPr>
              <a:t>Zenebe</a:t>
            </a:r>
            <a:r>
              <a:rPr lang="en-IN" sz="1100" dirty="0">
                <a:latin typeface="Arial" pitchFamily="34" charset="0"/>
                <a:cs typeface="Arial" pitchFamily="34" charset="0"/>
              </a:rPr>
              <a:t>, Y., </a:t>
            </a:r>
            <a:r>
              <a:rPr lang="en-IN" sz="1100" dirty="0" err="1">
                <a:latin typeface="Arial" pitchFamily="34" charset="0"/>
                <a:cs typeface="Arial" pitchFamily="34" charset="0"/>
              </a:rPr>
              <a:t>Akele</a:t>
            </a:r>
            <a:r>
              <a:rPr lang="en-IN" sz="1100" dirty="0">
                <a:latin typeface="Arial" pitchFamily="34" charset="0"/>
                <a:cs typeface="Arial" pitchFamily="34" charset="0"/>
              </a:rPr>
              <a:t>, B., W/</a:t>
            </a:r>
            <a:r>
              <a:rPr lang="en-IN" sz="1100" dirty="0" err="1">
                <a:latin typeface="Arial" pitchFamily="34" charset="0"/>
                <a:cs typeface="Arial" pitchFamily="34" charset="0"/>
              </a:rPr>
              <a:t>Selassie</a:t>
            </a:r>
            <a:r>
              <a:rPr lang="en-IN" sz="1100" dirty="0">
                <a:latin typeface="Arial" pitchFamily="34" charset="0"/>
                <a:cs typeface="Arial" pitchFamily="34" charset="0"/>
              </a:rPr>
              <a:t>, M. and </a:t>
            </a:r>
            <a:r>
              <a:rPr lang="en-IN" sz="1100" dirty="0" err="1">
                <a:latin typeface="Arial" pitchFamily="34" charset="0"/>
                <a:cs typeface="Arial" pitchFamily="34" charset="0"/>
              </a:rPr>
              <a:t>Necho</a:t>
            </a:r>
            <a:r>
              <a:rPr lang="en-IN" sz="1100" dirty="0">
                <a:latin typeface="Arial" pitchFamily="34" charset="0"/>
                <a:cs typeface="Arial" pitchFamily="34" charset="0"/>
              </a:rPr>
              <a:t>, M., (2022). ‘Prevalence and determinants of depression among old age: a systematic review and </a:t>
            </a:r>
            <a:r>
              <a:rPr lang="en-IN" sz="1100" dirty="0" err="1">
                <a:latin typeface="Arial" pitchFamily="34" charset="0"/>
                <a:cs typeface="Arial" pitchFamily="34" charset="0"/>
              </a:rPr>
              <a:t>meta‑analysis</a:t>
            </a:r>
            <a:r>
              <a:rPr lang="en-IN" sz="1100" dirty="0">
                <a:latin typeface="Arial" pitchFamily="34" charset="0"/>
                <a:cs typeface="Arial" pitchFamily="34" charset="0"/>
              </a:rPr>
              <a:t>.’ </a:t>
            </a:r>
            <a:r>
              <a:rPr lang="en-IN" sz="1100" i="1" dirty="0">
                <a:latin typeface="Arial" pitchFamily="34" charset="0"/>
                <a:cs typeface="Arial" pitchFamily="34" charset="0"/>
              </a:rPr>
              <a:t>Annals of General Psychiatry</a:t>
            </a:r>
            <a:r>
              <a:rPr lang="en-IN" sz="1100" dirty="0">
                <a:latin typeface="Arial" pitchFamily="34" charset="0"/>
                <a:cs typeface="Arial" pitchFamily="34" charset="0"/>
              </a:rPr>
              <a:t>, 20, p.55. Available at:</a:t>
            </a:r>
            <a:r>
              <a:rPr lang="en-IN" sz="1100" u="sng" dirty="0">
                <a:latin typeface="Arial" pitchFamily="34" charset="0"/>
                <a:cs typeface="Arial" pitchFamily="34" charset="0"/>
                <a:hlinkClick r:id="rId38"/>
              </a:rPr>
              <a:t> https://doi.org/10.1186/s12991-021-00375-x</a:t>
            </a:r>
            <a:r>
              <a:rPr lang="en-IN" sz="1100" dirty="0">
                <a:latin typeface="Arial" pitchFamily="34" charset="0"/>
                <a:cs typeface="Arial" pitchFamily="34" charset="0"/>
              </a:rPr>
              <a:t>  (Accessed: 7 August 2026)</a:t>
            </a:r>
            <a:endParaRPr lang="en-US" sz="1100" dirty="0">
              <a:latin typeface="Arial" pitchFamily="34" charset="0"/>
              <a:cs typeface="Arial" pitchFamily="34" charset="0"/>
            </a:endParaRPr>
          </a:p>
          <a:p>
            <a:pPr algn="just">
              <a:lnSpc>
                <a:spcPts val="3678"/>
              </a:lnSpc>
            </a:pPr>
            <a:endParaRPr lang="en-US" sz="1100" spc="-22" dirty="0">
              <a:solidFill>
                <a:srgbClr val="1D2B31"/>
              </a:solidFill>
              <a:latin typeface="Arial" pitchFamily="34" charset="0"/>
              <a:ea typeface="Open Sauce"/>
              <a:cs typeface="Arial" pitchFamily="34" charset="0"/>
              <a:sym typeface="Open Sauce"/>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51</TotalTime>
  <Words>3798</Words>
  <Application>Microsoft Office PowerPoint</Application>
  <PresentationFormat>Custom</PresentationFormat>
  <Paragraphs>179</Paragraphs>
  <Slides>17</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Touvlo Bold</vt:lpstr>
      <vt:lpstr>Open Sauce</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User</cp:lastModifiedBy>
  <cp:revision>2</cp:revision>
  <dcterms:created xsi:type="dcterms:W3CDTF">2006-08-16T00:00:00Z</dcterms:created>
  <dcterms:modified xsi:type="dcterms:W3CDTF">2026-08-10T10:23:55Z</dcterms:modified>
  <dc:identifier>DAHRnZP_Ss4</dc:identifier>
</cp:coreProperties>
</file>