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 id="2147483843" r:id="rId2"/>
  </p:sldMasterIdLst>
  <p:notesMasterIdLst>
    <p:notesMasterId r:id="rId106"/>
  </p:notesMasterIdLst>
  <p:sldIdLst>
    <p:sldId id="487" r:id="rId3"/>
    <p:sldId id="258" r:id="rId4"/>
    <p:sldId id="488" r:id="rId5"/>
    <p:sldId id="489" r:id="rId6"/>
    <p:sldId id="490" r:id="rId7"/>
    <p:sldId id="491" r:id="rId8"/>
    <p:sldId id="492" r:id="rId9"/>
    <p:sldId id="493" r:id="rId10"/>
    <p:sldId id="494" r:id="rId11"/>
    <p:sldId id="495" r:id="rId12"/>
    <p:sldId id="496" r:id="rId13"/>
    <p:sldId id="497" r:id="rId14"/>
    <p:sldId id="500" r:id="rId15"/>
    <p:sldId id="501" r:id="rId16"/>
    <p:sldId id="504" r:id="rId17"/>
    <p:sldId id="505" r:id="rId18"/>
    <p:sldId id="506" r:id="rId19"/>
    <p:sldId id="507" r:id="rId20"/>
    <p:sldId id="508" r:id="rId21"/>
    <p:sldId id="509" r:id="rId22"/>
    <p:sldId id="510" r:id="rId23"/>
    <p:sldId id="511" r:id="rId24"/>
    <p:sldId id="512" r:id="rId25"/>
    <p:sldId id="513" r:id="rId26"/>
    <p:sldId id="514" r:id="rId27"/>
    <p:sldId id="515" r:id="rId28"/>
    <p:sldId id="516" r:id="rId29"/>
    <p:sldId id="517" r:id="rId30"/>
    <p:sldId id="518" r:id="rId31"/>
    <p:sldId id="519" r:id="rId32"/>
    <p:sldId id="520" r:id="rId33"/>
    <p:sldId id="521" r:id="rId34"/>
    <p:sldId id="522" r:id="rId35"/>
    <p:sldId id="523" r:id="rId36"/>
    <p:sldId id="524" r:id="rId37"/>
    <p:sldId id="525" r:id="rId38"/>
    <p:sldId id="526" r:id="rId39"/>
    <p:sldId id="527" r:id="rId40"/>
    <p:sldId id="528" r:id="rId41"/>
    <p:sldId id="529" r:id="rId42"/>
    <p:sldId id="530" r:id="rId43"/>
    <p:sldId id="531" r:id="rId44"/>
    <p:sldId id="532" r:id="rId45"/>
    <p:sldId id="533" r:id="rId46"/>
    <p:sldId id="534" r:id="rId47"/>
    <p:sldId id="535" r:id="rId48"/>
    <p:sldId id="536" r:id="rId49"/>
    <p:sldId id="537" r:id="rId50"/>
    <p:sldId id="538" r:id="rId51"/>
    <p:sldId id="539" r:id="rId52"/>
    <p:sldId id="540" r:id="rId53"/>
    <p:sldId id="541" r:id="rId54"/>
    <p:sldId id="542" r:id="rId55"/>
    <p:sldId id="543" r:id="rId56"/>
    <p:sldId id="544" r:id="rId57"/>
    <p:sldId id="545" r:id="rId58"/>
    <p:sldId id="546" r:id="rId59"/>
    <p:sldId id="547" r:id="rId60"/>
    <p:sldId id="594" r:id="rId61"/>
    <p:sldId id="593" r:id="rId62"/>
    <p:sldId id="592" r:id="rId63"/>
    <p:sldId id="591" r:id="rId64"/>
    <p:sldId id="590" r:id="rId65"/>
    <p:sldId id="589" r:id="rId66"/>
    <p:sldId id="588" r:id="rId67"/>
    <p:sldId id="587" r:id="rId68"/>
    <p:sldId id="586" r:id="rId69"/>
    <p:sldId id="585" r:id="rId70"/>
    <p:sldId id="584" r:id="rId71"/>
    <p:sldId id="583" r:id="rId72"/>
    <p:sldId id="582" r:id="rId73"/>
    <p:sldId id="581" r:id="rId74"/>
    <p:sldId id="580" r:id="rId75"/>
    <p:sldId id="579" r:id="rId76"/>
    <p:sldId id="578" r:id="rId77"/>
    <p:sldId id="577" r:id="rId78"/>
    <p:sldId id="576" r:id="rId79"/>
    <p:sldId id="575" r:id="rId80"/>
    <p:sldId id="574" r:id="rId81"/>
    <p:sldId id="571" r:id="rId82"/>
    <p:sldId id="570" r:id="rId83"/>
    <p:sldId id="569" r:id="rId84"/>
    <p:sldId id="568" r:id="rId85"/>
    <p:sldId id="567" r:id="rId86"/>
    <p:sldId id="566" r:id="rId87"/>
    <p:sldId id="565" r:id="rId88"/>
    <p:sldId id="564" r:id="rId89"/>
    <p:sldId id="563" r:id="rId90"/>
    <p:sldId id="561" r:id="rId91"/>
    <p:sldId id="562" r:id="rId92"/>
    <p:sldId id="560" r:id="rId93"/>
    <p:sldId id="559" r:id="rId94"/>
    <p:sldId id="558" r:id="rId95"/>
    <p:sldId id="557" r:id="rId96"/>
    <p:sldId id="556" r:id="rId97"/>
    <p:sldId id="555" r:id="rId98"/>
    <p:sldId id="554" r:id="rId99"/>
    <p:sldId id="553" r:id="rId100"/>
    <p:sldId id="552" r:id="rId101"/>
    <p:sldId id="551" r:id="rId102"/>
    <p:sldId id="550" r:id="rId103"/>
    <p:sldId id="549" r:id="rId104"/>
    <p:sldId id="548" r:id="rId105"/>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66FF"/>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2" autoAdjust="0"/>
    <p:restoredTop sz="63220" autoAdjust="0"/>
  </p:normalViewPr>
  <p:slideViewPr>
    <p:cSldViewPr>
      <p:cViewPr varScale="1">
        <p:scale>
          <a:sx n="70" d="100"/>
          <a:sy n="70" d="100"/>
        </p:scale>
        <p:origin x="2538" y="72"/>
      </p:cViewPr>
      <p:guideLst>
        <p:guide orient="horz" pos="2160"/>
        <p:guide pos="2880"/>
      </p:guideLst>
    </p:cSldViewPr>
  </p:slideViewPr>
  <p:outlineViewPr>
    <p:cViewPr>
      <p:scale>
        <a:sx n="33" d="100"/>
        <a:sy n="33" d="100"/>
      </p:scale>
      <p:origin x="0" y="-14607"/>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70" d="100"/>
          <a:sy n="70" d="100"/>
        </p:scale>
        <p:origin x="2547" y="57"/>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slide" Target="slides/slide82.xml"/><Relationship Id="rId89" Type="http://schemas.openxmlformats.org/officeDocument/2006/relationships/slide" Target="slides/slide87.xml"/><Relationship Id="rId16" Type="http://schemas.openxmlformats.org/officeDocument/2006/relationships/slide" Target="slides/slide14.xml"/><Relationship Id="rId107" Type="http://schemas.openxmlformats.org/officeDocument/2006/relationships/presProps" Target="presProps.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102" Type="http://schemas.openxmlformats.org/officeDocument/2006/relationships/slide" Target="slides/slide100.xml"/><Relationship Id="rId5" Type="http://schemas.openxmlformats.org/officeDocument/2006/relationships/slide" Target="slides/slide3.xml"/><Relationship Id="rId90" Type="http://schemas.openxmlformats.org/officeDocument/2006/relationships/slide" Target="slides/slide88.xml"/><Relationship Id="rId95" Type="http://schemas.openxmlformats.org/officeDocument/2006/relationships/slide" Target="slides/slide93.xml"/><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80" Type="http://schemas.openxmlformats.org/officeDocument/2006/relationships/slide" Target="slides/slide78.xml"/><Relationship Id="rId85" Type="http://schemas.openxmlformats.org/officeDocument/2006/relationships/slide" Target="slides/slide83.xml"/><Relationship Id="rId12" Type="http://schemas.openxmlformats.org/officeDocument/2006/relationships/slide" Target="slides/slide10.xml"/><Relationship Id="rId17" Type="http://schemas.openxmlformats.org/officeDocument/2006/relationships/slide" Target="slides/slide15.xml"/><Relationship Id="rId33" Type="http://schemas.openxmlformats.org/officeDocument/2006/relationships/slide" Target="slides/slide31.xml"/><Relationship Id="rId38" Type="http://schemas.openxmlformats.org/officeDocument/2006/relationships/slide" Target="slides/slide36.xml"/><Relationship Id="rId59" Type="http://schemas.openxmlformats.org/officeDocument/2006/relationships/slide" Target="slides/slide57.xml"/><Relationship Id="rId103" Type="http://schemas.openxmlformats.org/officeDocument/2006/relationships/slide" Target="slides/slide101.xml"/><Relationship Id="rId108" Type="http://schemas.openxmlformats.org/officeDocument/2006/relationships/viewProps" Target="viewProps.xml"/><Relationship Id="rId54" Type="http://schemas.openxmlformats.org/officeDocument/2006/relationships/slide" Target="slides/slide52.xml"/><Relationship Id="rId70" Type="http://schemas.openxmlformats.org/officeDocument/2006/relationships/slide" Target="slides/slide68.xml"/><Relationship Id="rId75" Type="http://schemas.openxmlformats.org/officeDocument/2006/relationships/slide" Target="slides/slide73.xml"/><Relationship Id="rId91" Type="http://schemas.openxmlformats.org/officeDocument/2006/relationships/slide" Target="slides/slide89.xml"/><Relationship Id="rId96" Type="http://schemas.openxmlformats.org/officeDocument/2006/relationships/slide" Target="slides/slide94.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6" Type="http://schemas.openxmlformats.org/officeDocument/2006/relationships/notesMaster" Target="notesMasters/notesMaster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slide" Target="slides/slide84.xml"/><Relationship Id="rId94" Type="http://schemas.openxmlformats.org/officeDocument/2006/relationships/slide" Target="slides/slide92.xml"/><Relationship Id="rId99" Type="http://schemas.openxmlformats.org/officeDocument/2006/relationships/slide" Target="slides/slide97.xml"/><Relationship Id="rId101" Type="http://schemas.openxmlformats.org/officeDocument/2006/relationships/slide" Target="slides/slide99.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109" Type="http://schemas.openxmlformats.org/officeDocument/2006/relationships/theme" Target="theme/theme1.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slide" Target="slides/slide95.xml"/><Relationship Id="rId104" Type="http://schemas.openxmlformats.org/officeDocument/2006/relationships/slide" Target="slides/slide102.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110" Type="http://schemas.openxmlformats.org/officeDocument/2006/relationships/tableStyles" Target="tableStyles.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slide" Target="slides/slide98.xml"/><Relationship Id="rId105" Type="http://schemas.openxmlformats.org/officeDocument/2006/relationships/slide" Target="slides/slide103.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slide" Target="slides/slide96.xml"/><Relationship Id="rId3" Type="http://schemas.openxmlformats.org/officeDocument/2006/relationships/slide" Target="slides/slide1.xml"/><Relationship Id="rId25" Type="http://schemas.openxmlformats.org/officeDocument/2006/relationships/slide" Target="slides/slide23.xml"/><Relationship Id="rId46" Type="http://schemas.openxmlformats.org/officeDocument/2006/relationships/slide" Target="slides/slide44.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62" Type="http://schemas.openxmlformats.org/officeDocument/2006/relationships/slide" Target="slides/slide60.xml"/><Relationship Id="rId83" Type="http://schemas.openxmlformats.org/officeDocument/2006/relationships/slide" Target="slides/slide81.xml"/><Relationship Id="rId88" Type="http://schemas.openxmlformats.org/officeDocument/2006/relationships/slide" Target="slides/slide86.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a:t>Enablers</a:t>
            </a:r>
            <a:r>
              <a:rPr lang="en-GB" baseline="0" dirty="0"/>
              <a:t> to help practitioners identify SEN in a timely manner (NASEN, 2020)</a:t>
            </a:r>
            <a:endParaRPr lang="en-GB"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Sheet1!$A$1:$A$9</c:f>
              <c:strCache>
                <c:ptCount val="9"/>
                <c:pt idx="0">
                  <c:v>Other</c:v>
                </c:pt>
                <c:pt idx="1">
                  <c:v>SENCO support</c:v>
                </c:pt>
                <c:pt idx="2">
                  <c:v>Understanding of SEN</c:v>
                </c:pt>
                <c:pt idx="3">
                  <c:v>Sufficient guidance</c:v>
                </c:pt>
                <c:pt idx="4">
                  <c:v>Sufficient resources</c:v>
                </c:pt>
                <c:pt idx="5">
                  <c:v>Time to assess</c:v>
                </c:pt>
                <c:pt idx="6">
                  <c:v>Understanding term 'SEN'</c:v>
                </c:pt>
                <c:pt idx="7">
                  <c:v>Training</c:v>
                </c:pt>
                <c:pt idx="8">
                  <c:v>Confidence</c:v>
                </c:pt>
              </c:strCache>
            </c:strRef>
          </c:cat>
          <c:val>
            <c:numRef>
              <c:f>Sheet1!$B$1:$B$9</c:f>
              <c:numCache>
                <c:formatCode>General</c:formatCode>
                <c:ptCount val="9"/>
                <c:pt idx="0">
                  <c:v>2</c:v>
                </c:pt>
                <c:pt idx="1">
                  <c:v>18</c:v>
                </c:pt>
                <c:pt idx="2">
                  <c:v>19</c:v>
                </c:pt>
                <c:pt idx="3">
                  <c:v>2</c:v>
                </c:pt>
                <c:pt idx="4">
                  <c:v>1</c:v>
                </c:pt>
                <c:pt idx="5">
                  <c:v>10</c:v>
                </c:pt>
                <c:pt idx="6">
                  <c:v>8</c:v>
                </c:pt>
                <c:pt idx="7">
                  <c:v>18</c:v>
                </c:pt>
                <c:pt idx="8">
                  <c:v>22</c:v>
                </c:pt>
              </c:numCache>
            </c:numRef>
          </c:val>
          <c:extLst>
            <c:ext xmlns:c16="http://schemas.microsoft.com/office/drawing/2014/chart" uri="{C3380CC4-5D6E-409C-BE32-E72D297353CC}">
              <c16:uniqueId val="{00000000-2D8C-4500-8E48-68D9791101AC}"/>
            </c:ext>
          </c:extLst>
        </c:ser>
        <c:dLbls>
          <c:showLegendKey val="0"/>
          <c:showVal val="0"/>
          <c:showCatName val="0"/>
          <c:showSerName val="0"/>
          <c:showPercent val="0"/>
          <c:showBubbleSize val="0"/>
        </c:dLbls>
        <c:gapWidth val="182"/>
        <c:axId val="947982624"/>
        <c:axId val="947993024"/>
      </c:barChart>
      <c:catAx>
        <c:axId val="94798262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47993024"/>
        <c:crosses val="autoZero"/>
        <c:auto val="1"/>
        <c:lblAlgn val="ctr"/>
        <c:lblOffset val="100"/>
        <c:noMultiLvlLbl val="0"/>
      </c:catAx>
      <c:valAx>
        <c:axId val="947993024"/>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4798262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DE386A-6368-4775-9F6E-740EC5CE576C}" type="doc">
      <dgm:prSet loTypeId="urn:microsoft.com/office/officeart/2005/8/layout/equation2" loCatId="relationship" qsTypeId="urn:microsoft.com/office/officeart/2005/8/quickstyle/simple1" qsCatId="simple" csTypeId="urn:microsoft.com/office/officeart/2005/8/colors/colorful4" csCatId="colorful" phldr="1"/>
      <dgm:spPr/>
    </dgm:pt>
    <dgm:pt modelId="{EAB39BD5-9E99-4206-BECA-77E67AB539B3}">
      <dgm:prSet phldrT="[Text]"/>
      <dgm:spPr/>
      <dgm:t>
        <a:bodyPr/>
        <a:lstStyle/>
        <a:p>
          <a:r>
            <a:rPr lang="en-GB" dirty="0" err="1">
              <a:solidFill>
                <a:schemeClr val="tx1"/>
              </a:solidFill>
            </a:rPr>
            <a:t>Cyflwyniad</a:t>
          </a:r>
          <a:r>
            <a:rPr lang="en-GB" dirty="0">
              <a:solidFill>
                <a:schemeClr val="tx1"/>
              </a:solidFill>
            </a:rPr>
            <a:t>/</a:t>
          </a:r>
        </a:p>
        <a:p>
          <a:r>
            <a:rPr lang="en-GB" i="1" dirty="0">
              <a:solidFill>
                <a:schemeClr val="tx1"/>
              </a:solidFill>
            </a:rPr>
            <a:t>Introduction</a:t>
          </a:r>
        </a:p>
      </dgm:t>
    </dgm:pt>
    <dgm:pt modelId="{74A5C9C1-F4C7-406A-8ACB-75A1133DE80D}" type="parTrans" cxnId="{86C1292E-855B-4B1D-8F29-9E40359592DA}">
      <dgm:prSet/>
      <dgm:spPr/>
      <dgm:t>
        <a:bodyPr/>
        <a:lstStyle/>
        <a:p>
          <a:endParaRPr lang="en-GB"/>
        </a:p>
      </dgm:t>
    </dgm:pt>
    <dgm:pt modelId="{94E5E1D3-4D1E-404A-A0D1-BB0EB69A777F}" type="sibTrans" cxnId="{86C1292E-855B-4B1D-8F29-9E40359592DA}">
      <dgm:prSet/>
      <dgm:spPr/>
      <dgm:t>
        <a:bodyPr/>
        <a:lstStyle/>
        <a:p>
          <a:endParaRPr lang="en-GB"/>
        </a:p>
      </dgm:t>
    </dgm:pt>
    <dgm:pt modelId="{D600C02D-3156-4D08-950B-DF6CDE52F841}">
      <dgm:prSet phldrT="[Text]"/>
      <dgm:spPr/>
      <dgm:t>
        <a:bodyPr/>
        <a:lstStyle/>
        <a:p>
          <a:r>
            <a:rPr lang="en-GB" dirty="0" err="1">
              <a:solidFill>
                <a:schemeClr val="tx1"/>
              </a:solidFill>
            </a:rPr>
            <a:t>Adnabod</a:t>
          </a:r>
          <a:r>
            <a:rPr lang="en-GB" dirty="0">
              <a:solidFill>
                <a:schemeClr val="tx1"/>
              </a:solidFill>
            </a:rPr>
            <a:t> a </a:t>
          </a:r>
          <a:r>
            <a:rPr lang="en-GB" dirty="0" err="1">
              <a:solidFill>
                <a:schemeClr val="tx1"/>
              </a:solidFill>
            </a:rPr>
            <a:t>Diagnosio</a:t>
          </a:r>
          <a:r>
            <a:rPr lang="en-GB" dirty="0">
              <a:solidFill>
                <a:schemeClr val="tx1"/>
              </a:solidFill>
            </a:rPr>
            <a:t>/</a:t>
          </a:r>
        </a:p>
        <a:p>
          <a:r>
            <a:rPr lang="en-GB" i="1" dirty="0">
              <a:solidFill>
                <a:schemeClr val="tx1"/>
              </a:solidFill>
            </a:rPr>
            <a:t>Identifying and Diagnosing</a:t>
          </a:r>
        </a:p>
      </dgm:t>
    </dgm:pt>
    <dgm:pt modelId="{12F8BFFC-08FA-41B4-AAC7-9A01F2E7ED11}" type="parTrans" cxnId="{272D3730-B383-4B6B-94BC-6CDC29AC1A4E}">
      <dgm:prSet/>
      <dgm:spPr/>
      <dgm:t>
        <a:bodyPr/>
        <a:lstStyle/>
        <a:p>
          <a:endParaRPr lang="en-GB"/>
        </a:p>
      </dgm:t>
    </dgm:pt>
    <dgm:pt modelId="{E0D58D63-957A-42E5-A454-7CCE0E8C5009}" type="sibTrans" cxnId="{272D3730-B383-4B6B-94BC-6CDC29AC1A4E}">
      <dgm:prSet/>
      <dgm:spPr/>
      <dgm:t>
        <a:bodyPr/>
        <a:lstStyle/>
        <a:p>
          <a:endParaRPr lang="en-GB"/>
        </a:p>
      </dgm:t>
    </dgm:pt>
    <dgm:pt modelId="{B9455EA4-CCAF-431C-ABA7-2D9806A9A15E}">
      <dgm:prSet phldrT="[Text]"/>
      <dgm:spPr/>
      <dgm:t>
        <a:bodyPr/>
        <a:lstStyle/>
        <a:p>
          <a:r>
            <a:rPr lang="en-GB" dirty="0"/>
            <a:t>Eich </a:t>
          </a:r>
          <a:r>
            <a:rPr lang="en-GB" dirty="0" err="1"/>
            <a:t>pwnc</a:t>
          </a:r>
          <a:r>
            <a:rPr lang="en-GB" dirty="0"/>
            <a:t> </a:t>
          </a:r>
          <a:r>
            <a:rPr lang="en-GB" dirty="0" err="1"/>
            <a:t>dewisol</a:t>
          </a:r>
          <a:r>
            <a:rPr lang="en-GB" dirty="0"/>
            <a:t>/</a:t>
          </a:r>
        </a:p>
        <a:p>
          <a:r>
            <a:rPr lang="en-GB" i="1" dirty="0"/>
            <a:t>Your chosen topic</a:t>
          </a:r>
        </a:p>
      </dgm:t>
    </dgm:pt>
    <dgm:pt modelId="{8C228A33-D0D9-4240-9CCE-F62709B8FB37}" type="parTrans" cxnId="{3DB5B27A-6956-47A7-8D0C-66BAD38BD36B}">
      <dgm:prSet/>
      <dgm:spPr/>
      <dgm:t>
        <a:bodyPr/>
        <a:lstStyle/>
        <a:p>
          <a:endParaRPr lang="en-GB"/>
        </a:p>
      </dgm:t>
    </dgm:pt>
    <dgm:pt modelId="{BDFE6AC6-98D5-48EF-AD6E-BFA327E40B4D}" type="sibTrans" cxnId="{3DB5B27A-6956-47A7-8D0C-66BAD38BD36B}">
      <dgm:prSet/>
      <dgm:spPr/>
      <dgm:t>
        <a:bodyPr/>
        <a:lstStyle/>
        <a:p>
          <a:endParaRPr lang="en-GB"/>
        </a:p>
      </dgm:t>
    </dgm:pt>
    <dgm:pt modelId="{BA0C48F6-8EAE-4B1C-B1B0-FBC6586FF0C4}" type="pres">
      <dgm:prSet presAssocID="{55DE386A-6368-4775-9F6E-740EC5CE576C}" presName="Name0" presStyleCnt="0">
        <dgm:presLayoutVars>
          <dgm:dir/>
          <dgm:resizeHandles val="exact"/>
        </dgm:presLayoutVars>
      </dgm:prSet>
      <dgm:spPr/>
    </dgm:pt>
    <dgm:pt modelId="{04E3A427-C38F-41DD-94E0-25CAE6325388}" type="pres">
      <dgm:prSet presAssocID="{55DE386A-6368-4775-9F6E-740EC5CE576C}" presName="vNodes" presStyleCnt="0"/>
      <dgm:spPr/>
    </dgm:pt>
    <dgm:pt modelId="{F1775C5F-B941-4078-9FCD-400FCBE97DB1}" type="pres">
      <dgm:prSet presAssocID="{EAB39BD5-9E99-4206-BECA-77E67AB539B3}" presName="node" presStyleLbl="node1" presStyleIdx="0" presStyleCnt="3">
        <dgm:presLayoutVars>
          <dgm:bulletEnabled val="1"/>
        </dgm:presLayoutVars>
      </dgm:prSet>
      <dgm:spPr/>
    </dgm:pt>
    <dgm:pt modelId="{C79E86F2-1314-420C-AC6B-D4E073AB21FD}" type="pres">
      <dgm:prSet presAssocID="{94E5E1D3-4D1E-404A-A0D1-BB0EB69A777F}" presName="spacerT" presStyleCnt="0"/>
      <dgm:spPr/>
    </dgm:pt>
    <dgm:pt modelId="{BB639844-D363-4201-A17E-9A7195F34DAE}" type="pres">
      <dgm:prSet presAssocID="{94E5E1D3-4D1E-404A-A0D1-BB0EB69A777F}" presName="sibTrans" presStyleLbl="sibTrans2D1" presStyleIdx="0" presStyleCnt="2"/>
      <dgm:spPr/>
    </dgm:pt>
    <dgm:pt modelId="{41D61420-1886-4560-B7BD-9358527F13A0}" type="pres">
      <dgm:prSet presAssocID="{94E5E1D3-4D1E-404A-A0D1-BB0EB69A777F}" presName="spacerB" presStyleCnt="0"/>
      <dgm:spPr/>
    </dgm:pt>
    <dgm:pt modelId="{C6D8304A-C607-4CA4-ADA7-919F10DE114F}" type="pres">
      <dgm:prSet presAssocID="{D600C02D-3156-4D08-950B-DF6CDE52F841}" presName="node" presStyleLbl="node1" presStyleIdx="1" presStyleCnt="3">
        <dgm:presLayoutVars>
          <dgm:bulletEnabled val="1"/>
        </dgm:presLayoutVars>
      </dgm:prSet>
      <dgm:spPr/>
    </dgm:pt>
    <dgm:pt modelId="{460FBB2C-BE76-4552-8E39-765AE24F8D54}" type="pres">
      <dgm:prSet presAssocID="{55DE386A-6368-4775-9F6E-740EC5CE576C}" presName="sibTransLast" presStyleLbl="sibTrans2D1" presStyleIdx="1" presStyleCnt="2" custAng="0" custFlipHor="1" custScaleX="148291"/>
      <dgm:spPr/>
    </dgm:pt>
    <dgm:pt modelId="{76A67A95-7836-4D98-8619-4161655FDE24}" type="pres">
      <dgm:prSet presAssocID="{55DE386A-6368-4775-9F6E-740EC5CE576C}" presName="connectorText" presStyleLbl="sibTrans2D1" presStyleIdx="1" presStyleCnt="2"/>
      <dgm:spPr/>
    </dgm:pt>
    <dgm:pt modelId="{B0C78E14-E2A5-455F-B4B3-18813F3A45D6}" type="pres">
      <dgm:prSet presAssocID="{55DE386A-6368-4775-9F6E-740EC5CE576C}" presName="lastNode" presStyleLbl="node1" presStyleIdx="2" presStyleCnt="3">
        <dgm:presLayoutVars>
          <dgm:bulletEnabled val="1"/>
        </dgm:presLayoutVars>
      </dgm:prSet>
      <dgm:spPr/>
    </dgm:pt>
  </dgm:ptLst>
  <dgm:cxnLst>
    <dgm:cxn modelId="{4DE7D411-C401-46F8-B634-0BA797232DC5}" type="presOf" srcId="{B9455EA4-CCAF-431C-ABA7-2D9806A9A15E}" destId="{B0C78E14-E2A5-455F-B4B3-18813F3A45D6}" srcOrd="0" destOrd="0" presId="urn:microsoft.com/office/officeart/2005/8/layout/equation2"/>
    <dgm:cxn modelId="{86C1292E-855B-4B1D-8F29-9E40359592DA}" srcId="{55DE386A-6368-4775-9F6E-740EC5CE576C}" destId="{EAB39BD5-9E99-4206-BECA-77E67AB539B3}" srcOrd="0" destOrd="0" parTransId="{74A5C9C1-F4C7-406A-8ACB-75A1133DE80D}" sibTransId="{94E5E1D3-4D1E-404A-A0D1-BB0EB69A777F}"/>
    <dgm:cxn modelId="{272D3730-B383-4B6B-94BC-6CDC29AC1A4E}" srcId="{55DE386A-6368-4775-9F6E-740EC5CE576C}" destId="{D600C02D-3156-4D08-950B-DF6CDE52F841}" srcOrd="1" destOrd="0" parTransId="{12F8BFFC-08FA-41B4-AAC7-9A01F2E7ED11}" sibTransId="{E0D58D63-957A-42E5-A454-7CCE0E8C5009}"/>
    <dgm:cxn modelId="{20CF2969-FA4F-452A-960F-723D2418BD4B}" type="presOf" srcId="{D600C02D-3156-4D08-950B-DF6CDE52F841}" destId="{C6D8304A-C607-4CA4-ADA7-919F10DE114F}" srcOrd="0" destOrd="0" presId="urn:microsoft.com/office/officeart/2005/8/layout/equation2"/>
    <dgm:cxn modelId="{9E5D4869-4FF9-4687-B83F-E2D2FDE47DFA}" type="presOf" srcId="{55DE386A-6368-4775-9F6E-740EC5CE576C}" destId="{BA0C48F6-8EAE-4B1C-B1B0-FBC6586FF0C4}" srcOrd="0" destOrd="0" presId="urn:microsoft.com/office/officeart/2005/8/layout/equation2"/>
    <dgm:cxn modelId="{3DB5B27A-6956-47A7-8D0C-66BAD38BD36B}" srcId="{55DE386A-6368-4775-9F6E-740EC5CE576C}" destId="{B9455EA4-CCAF-431C-ABA7-2D9806A9A15E}" srcOrd="2" destOrd="0" parTransId="{8C228A33-D0D9-4240-9CCE-F62709B8FB37}" sibTransId="{BDFE6AC6-98D5-48EF-AD6E-BFA327E40B4D}"/>
    <dgm:cxn modelId="{EFCB0381-3B7C-4DE1-8B8E-C9178973EB71}" type="presOf" srcId="{E0D58D63-957A-42E5-A454-7CCE0E8C5009}" destId="{76A67A95-7836-4D98-8619-4161655FDE24}" srcOrd="1" destOrd="0" presId="urn:microsoft.com/office/officeart/2005/8/layout/equation2"/>
    <dgm:cxn modelId="{ACF6B5A1-9079-42EC-9710-24C4DA6DBAB6}" type="presOf" srcId="{E0D58D63-957A-42E5-A454-7CCE0E8C5009}" destId="{460FBB2C-BE76-4552-8E39-765AE24F8D54}" srcOrd="0" destOrd="0" presId="urn:microsoft.com/office/officeart/2005/8/layout/equation2"/>
    <dgm:cxn modelId="{1E6687D6-A154-4851-AF92-6818C9D8B63B}" type="presOf" srcId="{EAB39BD5-9E99-4206-BECA-77E67AB539B3}" destId="{F1775C5F-B941-4078-9FCD-400FCBE97DB1}" srcOrd="0" destOrd="0" presId="urn:microsoft.com/office/officeart/2005/8/layout/equation2"/>
    <dgm:cxn modelId="{C00088F4-568C-40E9-8CF8-550974168B3E}" type="presOf" srcId="{94E5E1D3-4D1E-404A-A0D1-BB0EB69A777F}" destId="{BB639844-D363-4201-A17E-9A7195F34DAE}" srcOrd="0" destOrd="0" presId="urn:microsoft.com/office/officeart/2005/8/layout/equation2"/>
    <dgm:cxn modelId="{029200EE-BD9C-4E1F-BF6D-FC3FAFEB1A80}" type="presParOf" srcId="{BA0C48F6-8EAE-4B1C-B1B0-FBC6586FF0C4}" destId="{04E3A427-C38F-41DD-94E0-25CAE6325388}" srcOrd="0" destOrd="0" presId="urn:microsoft.com/office/officeart/2005/8/layout/equation2"/>
    <dgm:cxn modelId="{2EBE3103-0E52-4278-BD49-698188C89D10}" type="presParOf" srcId="{04E3A427-C38F-41DD-94E0-25CAE6325388}" destId="{F1775C5F-B941-4078-9FCD-400FCBE97DB1}" srcOrd="0" destOrd="0" presId="urn:microsoft.com/office/officeart/2005/8/layout/equation2"/>
    <dgm:cxn modelId="{FF035A1E-052E-4876-8FA7-C1F557F77925}" type="presParOf" srcId="{04E3A427-C38F-41DD-94E0-25CAE6325388}" destId="{C79E86F2-1314-420C-AC6B-D4E073AB21FD}" srcOrd="1" destOrd="0" presId="urn:microsoft.com/office/officeart/2005/8/layout/equation2"/>
    <dgm:cxn modelId="{2C9D8592-126D-44FA-B1F7-227139638576}" type="presParOf" srcId="{04E3A427-C38F-41DD-94E0-25CAE6325388}" destId="{BB639844-D363-4201-A17E-9A7195F34DAE}" srcOrd="2" destOrd="0" presId="urn:microsoft.com/office/officeart/2005/8/layout/equation2"/>
    <dgm:cxn modelId="{B988E946-9ED5-4751-9BEA-77A6D1CB0F31}" type="presParOf" srcId="{04E3A427-C38F-41DD-94E0-25CAE6325388}" destId="{41D61420-1886-4560-B7BD-9358527F13A0}" srcOrd="3" destOrd="0" presId="urn:microsoft.com/office/officeart/2005/8/layout/equation2"/>
    <dgm:cxn modelId="{F508FFEE-8E28-4079-9EFD-E60DFCA799DA}" type="presParOf" srcId="{04E3A427-C38F-41DD-94E0-25CAE6325388}" destId="{C6D8304A-C607-4CA4-ADA7-919F10DE114F}" srcOrd="4" destOrd="0" presId="urn:microsoft.com/office/officeart/2005/8/layout/equation2"/>
    <dgm:cxn modelId="{2A357B72-4B3B-4DF0-B5BC-59C4A1A3975A}" type="presParOf" srcId="{BA0C48F6-8EAE-4B1C-B1B0-FBC6586FF0C4}" destId="{460FBB2C-BE76-4552-8E39-765AE24F8D54}" srcOrd="1" destOrd="0" presId="urn:microsoft.com/office/officeart/2005/8/layout/equation2"/>
    <dgm:cxn modelId="{DF9F7440-B52C-4F7C-BF5C-F8568BC1E573}" type="presParOf" srcId="{460FBB2C-BE76-4552-8E39-765AE24F8D54}" destId="{76A67A95-7836-4D98-8619-4161655FDE24}" srcOrd="0" destOrd="0" presId="urn:microsoft.com/office/officeart/2005/8/layout/equation2"/>
    <dgm:cxn modelId="{B19DA7F8-BAC7-4C03-9513-631AECDE72E4}" type="presParOf" srcId="{BA0C48F6-8EAE-4B1C-B1B0-FBC6586FF0C4}" destId="{B0C78E14-E2A5-455F-B4B3-18813F3A45D6}" srcOrd="2" destOrd="0" presId="urn:microsoft.com/office/officeart/2005/8/layout/equati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775C5F-B941-4078-9FCD-400FCBE97DB1}">
      <dsp:nvSpPr>
        <dsp:cNvPr id="0" name=""/>
        <dsp:cNvSpPr/>
      </dsp:nvSpPr>
      <dsp:spPr>
        <a:xfrm>
          <a:off x="593368" y="2175"/>
          <a:ext cx="1905852" cy="1905852"/>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err="1">
              <a:solidFill>
                <a:schemeClr val="tx1"/>
              </a:solidFill>
            </a:rPr>
            <a:t>Cyflwyniad</a:t>
          </a:r>
          <a:r>
            <a:rPr lang="en-GB" sz="1700" kern="1200" dirty="0">
              <a:solidFill>
                <a:schemeClr val="tx1"/>
              </a:solidFill>
            </a:rPr>
            <a:t>/</a:t>
          </a:r>
        </a:p>
        <a:p>
          <a:pPr marL="0" lvl="0" indent="0" algn="ctr" defTabSz="755650">
            <a:lnSpc>
              <a:spcPct val="90000"/>
            </a:lnSpc>
            <a:spcBef>
              <a:spcPct val="0"/>
            </a:spcBef>
            <a:spcAft>
              <a:spcPct val="35000"/>
            </a:spcAft>
            <a:buNone/>
          </a:pPr>
          <a:r>
            <a:rPr lang="en-GB" sz="1700" i="1" kern="1200" dirty="0">
              <a:solidFill>
                <a:schemeClr val="tx1"/>
              </a:solidFill>
            </a:rPr>
            <a:t>Introduction</a:t>
          </a:r>
        </a:p>
      </dsp:txBody>
      <dsp:txXfrm>
        <a:off x="872474" y="281281"/>
        <a:ext cx="1347640" cy="1347640"/>
      </dsp:txXfrm>
    </dsp:sp>
    <dsp:sp modelId="{BB639844-D363-4201-A17E-9A7195F34DAE}">
      <dsp:nvSpPr>
        <dsp:cNvPr id="0" name=""/>
        <dsp:cNvSpPr/>
      </dsp:nvSpPr>
      <dsp:spPr>
        <a:xfrm>
          <a:off x="993597" y="2062783"/>
          <a:ext cx="1105394" cy="1105394"/>
        </a:xfrm>
        <a:prstGeom prst="mathPlus">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1140117" y="2485486"/>
        <a:ext cx="812354" cy="259988"/>
      </dsp:txXfrm>
    </dsp:sp>
    <dsp:sp modelId="{C6D8304A-C607-4CA4-ADA7-919F10DE114F}">
      <dsp:nvSpPr>
        <dsp:cNvPr id="0" name=""/>
        <dsp:cNvSpPr/>
      </dsp:nvSpPr>
      <dsp:spPr>
        <a:xfrm>
          <a:off x="593368" y="3322932"/>
          <a:ext cx="1905852" cy="1905852"/>
        </a:xfrm>
        <a:prstGeom prst="ellipse">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err="1">
              <a:solidFill>
                <a:schemeClr val="tx1"/>
              </a:solidFill>
            </a:rPr>
            <a:t>Adnabod</a:t>
          </a:r>
          <a:r>
            <a:rPr lang="en-GB" sz="1700" kern="1200" dirty="0">
              <a:solidFill>
                <a:schemeClr val="tx1"/>
              </a:solidFill>
            </a:rPr>
            <a:t> a </a:t>
          </a:r>
          <a:r>
            <a:rPr lang="en-GB" sz="1700" kern="1200" dirty="0" err="1">
              <a:solidFill>
                <a:schemeClr val="tx1"/>
              </a:solidFill>
            </a:rPr>
            <a:t>Diagnosio</a:t>
          </a:r>
          <a:r>
            <a:rPr lang="en-GB" sz="1700" kern="1200" dirty="0">
              <a:solidFill>
                <a:schemeClr val="tx1"/>
              </a:solidFill>
            </a:rPr>
            <a:t>/</a:t>
          </a:r>
        </a:p>
        <a:p>
          <a:pPr marL="0" lvl="0" indent="0" algn="ctr" defTabSz="755650">
            <a:lnSpc>
              <a:spcPct val="90000"/>
            </a:lnSpc>
            <a:spcBef>
              <a:spcPct val="0"/>
            </a:spcBef>
            <a:spcAft>
              <a:spcPct val="35000"/>
            </a:spcAft>
            <a:buNone/>
          </a:pPr>
          <a:r>
            <a:rPr lang="en-GB" sz="1700" i="1" kern="1200" dirty="0">
              <a:solidFill>
                <a:schemeClr val="tx1"/>
              </a:solidFill>
            </a:rPr>
            <a:t>Identifying and Diagnosing</a:t>
          </a:r>
        </a:p>
      </dsp:txBody>
      <dsp:txXfrm>
        <a:off x="872474" y="3602038"/>
        <a:ext cx="1347640" cy="1347640"/>
      </dsp:txXfrm>
    </dsp:sp>
    <dsp:sp modelId="{460FBB2C-BE76-4552-8E39-765AE24F8D54}">
      <dsp:nvSpPr>
        <dsp:cNvPr id="0" name=""/>
        <dsp:cNvSpPr/>
      </dsp:nvSpPr>
      <dsp:spPr>
        <a:xfrm flipH="1">
          <a:off x="2638762" y="2260991"/>
          <a:ext cx="898734" cy="708977"/>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851455" y="2402786"/>
        <a:ext cx="686041" cy="425387"/>
      </dsp:txXfrm>
    </dsp:sp>
    <dsp:sp modelId="{B0C78E14-E2A5-455F-B4B3-18813F3A45D6}">
      <dsp:nvSpPr>
        <dsp:cNvPr id="0" name=""/>
        <dsp:cNvSpPr/>
      </dsp:nvSpPr>
      <dsp:spPr>
        <a:xfrm>
          <a:off x="3642732" y="709628"/>
          <a:ext cx="3811704" cy="3811704"/>
        </a:xfrm>
        <a:prstGeom prst="ellipse">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1866900">
            <a:lnSpc>
              <a:spcPct val="90000"/>
            </a:lnSpc>
            <a:spcBef>
              <a:spcPct val="0"/>
            </a:spcBef>
            <a:spcAft>
              <a:spcPct val="35000"/>
            </a:spcAft>
            <a:buNone/>
          </a:pPr>
          <a:r>
            <a:rPr lang="en-GB" sz="4200" kern="1200" dirty="0"/>
            <a:t>Eich </a:t>
          </a:r>
          <a:r>
            <a:rPr lang="en-GB" sz="4200" kern="1200" dirty="0" err="1"/>
            <a:t>pwnc</a:t>
          </a:r>
          <a:r>
            <a:rPr lang="en-GB" sz="4200" kern="1200" dirty="0"/>
            <a:t> </a:t>
          </a:r>
          <a:r>
            <a:rPr lang="en-GB" sz="4200" kern="1200" dirty="0" err="1"/>
            <a:t>dewisol</a:t>
          </a:r>
          <a:r>
            <a:rPr lang="en-GB" sz="4200" kern="1200" dirty="0"/>
            <a:t>/</a:t>
          </a:r>
        </a:p>
        <a:p>
          <a:pPr marL="0" lvl="0" indent="0" algn="ctr" defTabSz="1866900">
            <a:lnSpc>
              <a:spcPct val="90000"/>
            </a:lnSpc>
            <a:spcBef>
              <a:spcPct val="0"/>
            </a:spcBef>
            <a:spcAft>
              <a:spcPct val="35000"/>
            </a:spcAft>
            <a:buNone/>
          </a:pPr>
          <a:r>
            <a:rPr lang="en-GB" sz="4200" i="1" kern="1200" dirty="0"/>
            <a:t>Your chosen topic</a:t>
          </a:r>
        </a:p>
      </dsp:txBody>
      <dsp:txXfrm>
        <a:off x="4200943" y="1267839"/>
        <a:ext cx="2695282" cy="2695282"/>
      </dsp:txXfrm>
    </dsp:sp>
  </dsp:spTree>
</dsp:drawing>
</file>

<file path=ppt/diagrams/layout1.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mn-cs"/>
              </a:defRPr>
            </a:lvl1pPr>
          </a:lstStyle>
          <a:p>
            <a:pPr>
              <a:defRPr/>
            </a:pPr>
            <a:endParaRPr lang="en-GB"/>
          </a:p>
        </p:txBody>
      </p:sp>
      <p:sp>
        <p:nvSpPr>
          <p:cNvPr id="717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mn-cs"/>
              </a:defRPr>
            </a:lvl1pPr>
          </a:lstStyle>
          <a:p>
            <a:pPr>
              <a:defRPr/>
            </a:pPr>
            <a:endParaRPr lang="en-GB"/>
          </a:p>
        </p:txBody>
      </p:sp>
      <p:sp>
        <p:nvSpPr>
          <p:cNvPr id="1331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717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mn-cs"/>
              </a:defRPr>
            </a:lvl1pPr>
          </a:lstStyle>
          <a:p>
            <a:pPr>
              <a:defRPr/>
            </a:pPr>
            <a:endParaRPr lang="en-GB"/>
          </a:p>
        </p:txBody>
      </p:sp>
      <p:sp>
        <p:nvSpPr>
          <p:cNvPr id="717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1F51879B-46A6-4B01-9322-6C3420BE5B27}" type="slidenum">
              <a:rPr lang="en-GB" altLang="en-US"/>
              <a:pPr>
                <a:defRPr/>
              </a:pPr>
              <a:t>‹#›</a:t>
            </a:fld>
            <a:endParaRPr lang="en-GB" altLang="en-US"/>
          </a:p>
        </p:txBody>
      </p:sp>
    </p:spTree>
    <p:extLst>
      <p:ext uri="{BB962C8B-B14F-4D97-AF65-F5344CB8AC3E}">
        <p14:creationId xmlns:p14="http://schemas.microsoft.com/office/powerpoint/2010/main" val="355730229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62027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3521867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6</a:t>
            </a:fld>
            <a:endParaRPr lang="en-GB" altLang="en-US"/>
          </a:p>
        </p:txBody>
      </p:sp>
    </p:spTree>
    <p:extLst>
      <p:ext uri="{BB962C8B-B14F-4D97-AF65-F5344CB8AC3E}">
        <p14:creationId xmlns:p14="http://schemas.microsoft.com/office/powerpoint/2010/main" val="12552382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1"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7</a:t>
            </a:fld>
            <a:endParaRPr lang="en-GB" altLang="en-US"/>
          </a:p>
        </p:txBody>
      </p:sp>
    </p:spTree>
    <p:extLst>
      <p:ext uri="{BB962C8B-B14F-4D97-AF65-F5344CB8AC3E}">
        <p14:creationId xmlns:p14="http://schemas.microsoft.com/office/powerpoint/2010/main" val="34220019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1" dirty="0"/>
          </a:p>
          <a:p>
            <a:pPr marL="171450" indent="-171450">
              <a:buFont typeface="Arial" panose="020B0604020202020204" pitchFamily="34" charset="0"/>
              <a:buChar char="•"/>
            </a:pPr>
            <a:endParaRPr lang="en-GB" b="1"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8</a:t>
            </a:fld>
            <a:endParaRPr lang="en-GB" altLang="en-US"/>
          </a:p>
        </p:txBody>
      </p:sp>
    </p:spTree>
    <p:extLst>
      <p:ext uri="{BB962C8B-B14F-4D97-AF65-F5344CB8AC3E}">
        <p14:creationId xmlns:p14="http://schemas.microsoft.com/office/powerpoint/2010/main" val="23392957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9</a:t>
            </a:fld>
            <a:endParaRPr lang="en-GB" altLang="en-US"/>
          </a:p>
        </p:txBody>
      </p:sp>
    </p:spTree>
    <p:extLst>
      <p:ext uri="{BB962C8B-B14F-4D97-AF65-F5344CB8AC3E}">
        <p14:creationId xmlns:p14="http://schemas.microsoft.com/office/powerpoint/2010/main" val="14820062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10</a:t>
            </a:fld>
            <a:endParaRPr lang="en-GB" altLang="en-US"/>
          </a:p>
        </p:txBody>
      </p:sp>
    </p:spTree>
    <p:extLst>
      <p:ext uri="{BB962C8B-B14F-4D97-AF65-F5344CB8AC3E}">
        <p14:creationId xmlns:p14="http://schemas.microsoft.com/office/powerpoint/2010/main" val="23399898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11</a:t>
            </a:fld>
            <a:endParaRPr lang="en-GB" altLang="en-US"/>
          </a:p>
        </p:txBody>
      </p:sp>
    </p:spTree>
    <p:extLst>
      <p:ext uri="{BB962C8B-B14F-4D97-AF65-F5344CB8AC3E}">
        <p14:creationId xmlns:p14="http://schemas.microsoft.com/office/powerpoint/2010/main" val="37548035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12</a:t>
            </a:fld>
            <a:endParaRPr lang="en-GB" altLang="en-US"/>
          </a:p>
        </p:txBody>
      </p:sp>
    </p:spTree>
    <p:extLst>
      <p:ext uri="{BB962C8B-B14F-4D97-AF65-F5344CB8AC3E}">
        <p14:creationId xmlns:p14="http://schemas.microsoft.com/office/powerpoint/2010/main" val="34811359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1F51879B-46A6-4B01-9322-6C3420BE5B27}"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6341546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14</a:t>
            </a:fld>
            <a:endParaRPr lang="en-GB" altLang="en-US"/>
          </a:p>
        </p:txBody>
      </p:sp>
    </p:spTree>
    <p:extLst>
      <p:ext uri="{BB962C8B-B14F-4D97-AF65-F5344CB8AC3E}">
        <p14:creationId xmlns:p14="http://schemas.microsoft.com/office/powerpoint/2010/main" val="2002525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3EB1B44-A1CA-4F55-B758-EC7B367A4769}" type="slidenum">
              <a:rPr lang="en-GB" altLang="en-US"/>
              <a:pPr>
                <a:spcBef>
                  <a:spcPct val="0"/>
                </a:spcBef>
              </a:pPr>
              <a:t>15</a:t>
            </a:fld>
            <a:endParaRPr lang="en-GB" altLang="en-US"/>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p:spPr>
        <p:txBody>
          <a:bodyPr/>
          <a:lstStyle/>
          <a:p>
            <a:pPr eaLnBrk="1" hangingPunct="1"/>
            <a:endParaRPr lang="en-GB" altLang="en-US" dirty="0"/>
          </a:p>
        </p:txBody>
      </p:sp>
    </p:spTree>
    <p:extLst>
      <p:ext uri="{BB962C8B-B14F-4D97-AF65-F5344CB8AC3E}">
        <p14:creationId xmlns:p14="http://schemas.microsoft.com/office/powerpoint/2010/main" val="8692903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3EB1B44-A1CA-4F55-B758-EC7B367A4769}" type="slidenum">
              <a:rPr lang="en-GB" altLang="en-US"/>
              <a:pPr>
                <a:spcBef>
                  <a:spcPct val="0"/>
                </a:spcBef>
              </a:pPr>
              <a:t>16</a:t>
            </a:fld>
            <a:endParaRPr lang="en-GB" altLang="en-US"/>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p:spPr>
        <p:txBody>
          <a:bodyPr/>
          <a:lstStyle/>
          <a:p>
            <a:pPr eaLnBrk="1" hangingPunct="1"/>
            <a:endParaRPr lang="en-GB" altLang="en-US" dirty="0"/>
          </a:p>
        </p:txBody>
      </p:sp>
    </p:spTree>
    <p:extLst>
      <p:ext uri="{BB962C8B-B14F-4D97-AF65-F5344CB8AC3E}">
        <p14:creationId xmlns:p14="http://schemas.microsoft.com/office/powerpoint/2010/main" val="37540020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03B9C24-5667-4A29-A10D-93EF92FE42E6}" type="slidenum">
              <a:rPr lang="en-GB" altLang="en-US" smtClean="0"/>
              <a:pPr/>
              <a:t>17</a:t>
            </a:fld>
            <a:endParaRPr lang="en-GB" altLang="en-US"/>
          </a:p>
        </p:txBody>
      </p:sp>
    </p:spTree>
    <p:extLst>
      <p:ext uri="{BB962C8B-B14F-4D97-AF65-F5344CB8AC3E}">
        <p14:creationId xmlns:p14="http://schemas.microsoft.com/office/powerpoint/2010/main" val="29708982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03B9C24-5667-4A29-A10D-93EF92FE42E6}" type="slidenum">
              <a:rPr lang="en-GB" altLang="en-US" smtClean="0"/>
              <a:pPr/>
              <a:t>18</a:t>
            </a:fld>
            <a:endParaRPr lang="en-GB" altLang="en-US"/>
          </a:p>
        </p:txBody>
      </p:sp>
    </p:spTree>
    <p:extLst>
      <p:ext uri="{BB962C8B-B14F-4D97-AF65-F5344CB8AC3E}">
        <p14:creationId xmlns:p14="http://schemas.microsoft.com/office/powerpoint/2010/main" val="33778859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3EBBE7D-379C-4006-97AF-501FA980FB5A}" type="slidenum">
              <a:rPr lang="en-GB" altLang="en-US" smtClean="0"/>
              <a:pPr/>
              <a:t>19</a:t>
            </a:fld>
            <a:endParaRPr lang="en-GB" altLang="en-US"/>
          </a:p>
        </p:txBody>
      </p:sp>
    </p:spTree>
    <p:extLst>
      <p:ext uri="{BB962C8B-B14F-4D97-AF65-F5344CB8AC3E}">
        <p14:creationId xmlns:p14="http://schemas.microsoft.com/office/powerpoint/2010/main" val="20037169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3EBBE7D-379C-4006-97AF-501FA980FB5A}" type="slidenum">
              <a:rPr lang="en-GB" altLang="en-US" smtClean="0"/>
              <a:pPr/>
              <a:t>20</a:t>
            </a:fld>
            <a:endParaRPr lang="en-GB" altLang="en-US"/>
          </a:p>
        </p:txBody>
      </p:sp>
    </p:spTree>
    <p:extLst>
      <p:ext uri="{BB962C8B-B14F-4D97-AF65-F5344CB8AC3E}">
        <p14:creationId xmlns:p14="http://schemas.microsoft.com/office/powerpoint/2010/main" val="19263687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21</a:t>
            </a:fld>
            <a:endParaRPr lang="en-GB" altLang="en-US"/>
          </a:p>
        </p:txBody>
      </p:sp>
    </p:spTree>
    <p:extLst>
      <p:ext uri="{BB962C8B-B14F-4D97-AF65-F5344CB8AC3E}">
        <p14:creationId xmlns:p14="http://schemas.microsoft.com/office/powerpoint/2010/main" val="17230945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22</a:t>
            </a:fld>
            <a:endParaRPr lang="en-GB" altLang="en-US"/>
          </a:p>
        </p:txBody>
      </p:sp>
    </p:spTree>
    <p:extLst>
      <p:ext uri="{BB962C8B-B14F-4D97-AF65-F5344CB8AC3E}">
        <p14:creationId xmlns:p14="http://schemas.microsoft.com/office/powerpoint/2010/main" val="22501767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23</a:t>
            </a:fld>
            <a:endParaRPr lang="en-GB" altLang="en-US"/>
          </a:p>
        </p:txBody>
      </p:sp>
    </p:spTree>
    <p:extLst>
      <p:ext uri="{BB962C8B-B14F-4D97-AF65-F5344CB8AC3E}">
        <p14:creationId xmlns:p14="http://schemas.microsoft.com/office/powerpoint/2010/main" val="19324538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24</a:t>
            </a:fld>
            <a:endParaRPr lang="en-GB" altLang="en-US"/>
          </a:p>
        </p:txBody>
      </p:sp>
    </p:spTree>
    <p:extLst>
      <p:ext uri="{BB962C8B-B14F-4D97-AF65-F5344CB8AC3E}">
        <p14:creationId xmlns:p14="http://schemas.microsoft.com/office/powerpoint/2010/main" val="38753503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25</a:t>
            </a:fld>
            <a:endParaRPr lang="en-GB" altLang="en-US"/>
          </a:p>
        </p:txBody>
      </p:sp>
    </p:spTree>
    <p:extLst>
      <p:ext uri="{BB962C8B-B14F-4D97-AF65-F5344CB8AC3E}">
        <p14:creationId xmlns:p14="http://schemas.microsoft.com/office/powerpoint/2010/main" val="6306782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26</a:t>
            </a:fld>
            <a:endParaRPr lang="en-GB" altLang="en-US"/>
          </a:p>
        </p:txBody>
      </p:sp>
    </p:spTree>
    <p:extLst>
      <p:ext uri="{BB962C8B-B14F-4D97-AF65-F5344CB8AC3E}">
        <p14:creationId xmlns:p14="http://schemas.microsoft.com/office/powerpoint/2010/main" val="240377570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27</a:t>
            </a:fld>
            <a:endParaRPr lang="en-GB" altLang="en-US"/>
          </a:p>
        </p:txBody>
      </p:sp>
    </p:spTree>
    <p:extLst>
      <p:ext uri="{BB962C8B-B14F-4D97-AF65-F5344CB8AC3E}">
        <p14:creationId xmlns:p14="http://schemas.microsoft.com/office/powerpoint/2010/main" val="26589137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28</a:t>
            </a:fld>
            <a:endParaRPr lang="en-GB" altLang="en-US"/>
          </a:p>
        </p:txBody>
      </p:sp>
    </p:spTree>
    <p:extLst>
      <p:ext uri="{BB962C8B-B14F-4D97-AF65-F5344CB8AC3E}">
        <p14:creationId xmlns:p14="http://schemas.microsoft.com/office/powerpoint/2010/main" val="280736614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3FE02DE-73D7-42BD-BC49-6CF97BA900A1}" type="slidenum">
              <a:rPr lang="en-GB" altLang="en-US" smtClean="0"/>
              <a:pPr/>
              <a:t>29</a:t>
            </a:fld>
            <a:endParaRPr lang="en-GB" altLang="en-US"/>
          </a:p>
        </p:txBody>
      </p:sp>
    </p:spTree>
    <p:extLst>
      <p:ext uri="{BB962C8B-B14F-4D97-AF65-F5344CB8AC3E}">
        <p14:creationId xmlns:p14="http://schemas.microsoft.com/office/powerpoint/2010/main" val="397197767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3FE02DE-73D7-42BD-BC49-6CF97BA900A1}" type="slidenum">
              <a:rPr lang="en-GB" altLang="en-US" smtClean="0"/>
              <a:pPr/>
              <a:t>30</a:t>
            </a:fld>
            <a:endParaRPr lang="en-GB" altLang="en-US"/>
          </a:p>
        </p:txBody>
      </p:sp>
    </p:spTree>
    <p:extLst>
      <p:ext uri="{BB962C8B-B14F-4D97-AF65-F5344CB8AC3E}">
        <p14:creationId xmlns:p14="http://schemas.microsoft.com/office/powerpoint/2010/main" val="37321263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p:txBody>
      </p:sp>
    </p:spTree>
    <p:extLst>
      <p:ext uri="{BB962C8B-B14F-4D97-AF65-F5344CB8AC3E}">
        <p14:creationId xmlns:p14="http://schemas.microsoft.com/office/powerpoint/2010/main" val="342684113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endParaRPr lang="cy-GB" altLang="cy-GB" dirty="0">
              <a:latin typeface="Arial" panose="020B0604020202020204" pitchFamily="34" charset="0"/>
            </a:endParaRPr>
          </a:p>
        </p:txBody>
      </p:sp>
    </p:spTree>
    <p:extLst>
      <p:ext uri="{BB962C8B-B14F-4D97-AF65-F5344CB8AC3E}">
        <p14:creationId xmlns:p14="http://schemas.microsoft.com/office/powerpoint/2010/main" val="341768715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endParaRPr lang="cy-GB" altLang="cy-GB" dirty="0">
              <a:latin typeface="Arial" panose="020B0604020202020204" pitchFamily="34" charset="0"/>
            </a:endParaRPr>
          </a:p>
        </p:txBody>
      </p:sp>
    </p:spTree>
    <p:extLst>
      <p:ext uri="{BB962C8B-B14F-4D97-AF65-F5344CB8AC3E}">
        <p14:creationId xmlns:p14="http://schemas.microsoft.com/office/powerpoint/2010/main" val="45357847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endParaRPr lang="cy-GB" altLang="cy-GB" dirty="0">
              <a:latin typeface="Arial" panose="020B0604020202020204" pitchFamily="34" charset="0"/>
            </a:endParaRPr>
          </a:p>
        </p:txBody>
      </p:sp>
    </p:spTree>
    <p:extLst>
      <p:ext uri="{BB962C8B-B14F-4D97-AF65-F5344CB8AC3E}">
        <p14:creationId xmlns:p14="http://schemas.microsoft.com/office/powerpoint/2010/main" val="148583497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endParaRPr lang="cy-GB" altLang="cy-GB" dirty="0">
              <a:latin typeface="Arial" panose="020B0604020202020204" pitchFamily="34" charset="0"/>
            </a:endParaRPr>
          </a:p>
        </p:txBody>
      </p:sp>
    </p:spTree>
    <p:extLst>
      <p:ext uri="{BB962C8B-B14F-4D97-AF65-F5344CB8AC3E}">
        <p14:creationId xmlns:p14="http://schemas.microsoft.com/office/powerpoint/2010/main" val="253144516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endParaRPr lang="cy-GB" altLang="cy-GB" dirty="0">
              <a:latin typeface="Arial" panose="020B0604020202020204" pitchFamily="34" charset="0"/>
            </a:endParaRPr>
          </a:p>
        </p:txBody>
      </p:sp>
    </p:spTree>
    <p:extLst>
      <p:ext uri="{BB962C8B-B14F-4D97-AF65-F5344CB8AC3E}">
        <p14:creationId xmlns:p14="http://schemas.microsoft.com/office/powerpoint/2010/main" val="102898067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endParaRPr lang="cy-GB" altLang="cy-GB" dirty="0">
              <a:latin typeface="Arial" panose="020B0604020202020204" pitchFamily="34" charset="0"/>
            </a:endParaRPr>
          </a:p>
        </p:txBody>
      </p:sp>
    </p:spTree>
    <p:extLst>
      <p:ext uri="{BB962C8B-B14F-4D97-AF65-F5344CB8AC3E}">
        <p14:creationId xmlns:p14="http://schemas.microsoft.com/office/powerpoint/2010/main" val="358880355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endParaRPr lang="cy-GB" altLang="cy-GB" dirty="0">
              <a:latin typeface="Arial" panose="020B0604020202020204" pitchFamily="34" charset="0"/>
            </a:endParaRPr>
          </a:p>
        </p:txBody>
      </p:sp>
    </p:spTree>
    <p:extLst>
      <p:ext uri="{BB962C8B-B14F-4D97-AF65-F5344CB8AC3E}">
        <p14:creationId xmlns:p14="http://schemas.microsoft.com/office/powerpoint/2010/main" val="142469733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endParaRPr lang="cy-GB" altLang="cy-GB" dirty="0">
              <a:latin typeface="Arial" panose="020B0604020202020204" pitchFamily="34" charset="0"/>
            </a:endParaRPr>
          </a:p>
        </p:txBody>
      </p:sp>
    </p:spTree>
    <p:extLst>
      <p:ext uri="{BB962C8B-B14F-4D97-AF65-F5344CB8AC3E}">
        <p14:creationId xmlns:p14="http://schemas.microsoft.com/office/powerpoint/2010/main" val="112263117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endParaRPr lang="cy-GB" altLang="cy-GB" dirty="0">
              <a:latin typeface="Arial" panose="020B0604020202020204" pitchFamily="34" charset="0"/>
            </a:endParaRPr>
          </a:p>
        </p:txBody>
      </p:sp>
    </p:spTree>
    <p:extLst>
      <p:ext uri="{BB962C8B-B14F-4D97-AF65-F5344CB8AC3E}">
        <p14:creationId xmlns:p14="http://schemas.microsoft.com/office/powerpoint/2010/main" val="395907335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a:latin typeface="Arial" panose="020B0604020202020204" pitchFamily="34" charset="0"/>
            </a:endParaRPr>
          </a:p>
          <a:p>
            <a:endParaRPr lang="cy-GB" altLang="cy-GB">
              <a:latin typeface="Arial" panose="020B0604020202020204" pitchFamily="34" charset="0"/>
            </a:endParaRPr>
          </a:p>
        </p:txBody>
      </p:sp>
    </p:spTree>
    <p:extLst>
      <p:ext uri="{BB962C8B-B14F-4D97-AF65-F5344CB8AC3E}">
        <p14:creationId xmlns:p14="http://schemas.microsoft.com/office/powerpoint/2010/main" val="359982484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59CBBA-4CCB-4CAB-857E-F6CE5A605AC2}" type="slidenum">
              <a:rPr lang="en-GB" altLang="en-US" smtClean="0"/>
              <a:pPr/>
              <a:t>43</a:t>
            </a:fld>
            <a:endParaRPr lang="en-GB" altLang="en-US"/>
          </a:p>
        </p:txBody>
      </p:sp>
    </p:spTree>
    <p:extLst>
      <p:ext uri="{BB962C8B-B14F-4D97-AF65-F5344CB8AC3E}">
        <p14:creationId xmlns:p14="http://schemas.microsoft.com/office/powerpoint/2010/main" val="346799048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59CBBA-4CCB-4CAB-857E-F6CE5A605AC2}" type="slidenum">
              <a:rPr lang="en-GB" altLang="en-US" smtClean="0"/>
              <a:pPr/>
              <a:t>44</a:t>
            </a:fld>
            <a:endParaRPr lang="en-GB" altLang="en-US"/>
          </a:p>
        </p:txBody>
      </p:sp>
    </p:spTree>
    <p:extLst>
      <p:ext uri="{BB962C8B-B14F-4D97-AF65-F5344CB8AC3E}">
        <p14:creationId xmlns:p14="http://schemas.microsoft.com/office/powerpoint/2010/main" val="340997418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2CB716-24FE-473A-BA78-E0843EB4409A}" type="slidenum">
              <a:rPr lang="en-GB" altLang="en-US" smtClean="0"/>
              <a:pPr/>
              <a:t>45</a:t>
            </a:fld>
            <a:endParaRPr lang="en-GB" altLang="en-US"/>
          </a:p>
        </p:txBody>
      </p:sp>
    </p:spTree>
    <p:extLst>
      <p:ext uri="{BB962C8B-B14F-4D97-AF65-F5344CB8AC3E}">
        <p14:creationId xmlns:p14="http://schemas.microsoft.com/office/powerpoint/2010/main" val="45991616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2CB716-24FE-473A-BA78-E0843EB4409A}" type="slidenum">
              <a:rPr lang="en-GB" altLang="en-US" smtClean="0"/>
              <a:pPr/>
              <a:t>46</a:t>
            </a:fld>
            <a:endParaRPr lang="en-GB" altLang="en-US"/>
          </a:p>
        </p:txBody>
      </p:sp>
    </p:spTree>
    <p:extLst>
      <p:ext uri="{BB962C8B-B14F-4D97-AF65-F5344CB8AC3E}">
        <p14:creationId xmlns:p14="http://schemas.microsoft.com/office/powerpoint/2010/main" val="136166511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2CB716-24FE-473A-BA78-E0843EB4409A}" type="slidenum">
              <a:rPr lang="en-GB" altLang="en-US" smtClean="0"/>
              <a:pPr/>
              <a:t>47</a:t>
            </a:fld>
            <a:endParaRPr lang="en-GB" altLang="en-US"/>
          </a:p>
        </p:txBody>
      </p:sp>
    </p:spTree>
    <p:extLst>
      <p:ext uri="{BB962C8B-B14F-4D97-AF65-F5344CB8AC3E}">
        <p14:creationId xmlns:p14="http://schemas.microsoft.com/office/powerpoint/2010/main" val="79041894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2CB716-24FE-473A-BA78-E0843EB4409A}" type="slidenum">
              <a:rPr lang="en-GB" altLang="en-US" smtClean="0"/>
              <a:pPr/>
              <a:t>48</a:t>
            </a:fld>
            <a:endParaRPr lang="en-GB" altLang="en-US"/>
          </a:p>
        </p:txBody>
      </p:sp>
    </p:spTree>
    <p:extLst>
      <p:ext uri="{BB962C8B-B14F-4D97-AF65-F5344CB8AC3E}">
        <p14:creationId xmlns:p14="http://schemas.microsoft.com/office/powerpoint/2010/main" val="263048790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2CB716-24FE-473A-BA78-E0843EB4409A}" type="slidenum">
              <a:rPr lang="en-GB" altLang="en-US" smtClean="0"/>
              <a:pPr/>
              <a:t>49</a:t>
            </a:fld>
            <a:endParaRPr lang="en-GB" altLang="en-US"/>
          </a:p>
        </p:txBody>
      </p:sp>
    </p:spTree>
    <p:extLst>
      <p:ext uri="{BB962C8B-B14F-4D97-AF65-F5344CB8AC3E}">
        <p14:creationId xmlns:p14="http://schemas.microsoft.com/office/powerpoint/2010/main" val="76421852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2CB716-24FE-473A-BA78-E0843EB4409A}" type="slidenum">
              <a:rPr lang="en-GB" altLang="en-US" smtClean="0"/>
              <a:pPr/>
              <a:t>50</a:t>
            </a:fld>
            <a:endParaRPr lang="en-GB" altLang="en-US"/>
          </a:p>
        </p:txBody>
      </p:sp>
    </p:spTree>
    <p:extLst>
      <p:ext uri="{BB962C8B-B14F-4D97-AF65-F5344CB8AC3E}">
        <p14:creationId xmlns:p14="http://schemas.microsoft.com/office/powerpoint/2010/main" val="133619647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51</a:t>
            </a:fld>
            <a:endParaRPr lang="en-GB" altLang="en-US"/>
          </a:p>
        </p:txBody>
      </p:sp>
    </p:spTree>
    <p:extLst>
      <p:ext uri="{BB962C8B-B14F-4D97-AF65-F5344CB8AC3E}">
        <p14:creationId xmlns:p14="http://schemas.microsoft.com/office/powerpoint/2010/main" val="132145143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52</a:t>
            </a:fld>
            <a:endParaRPr lang="en-GB" altLang="en-US"/>
          </a:p>
        </p:txBody>
      </p:sp>
    </p:spTree>
    <p:extLst>
      <p:ext uri="{BB962C8B-B14F-4D97-AF65-F5344CB8AC3E}">
        <p14:creationId xmlns:p14="http://schemas.microsoft.com/office/powerpoint/2010/main" val="3971694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fontAlgn="base"/>
            <a:endParaRPr lang="en-US" altLang="en-US" dirty="0">
              <a:latin typeface="Arial" panose="020B0604020202020204" pitchFamily="34" charset="0"/>
            </a:endParaRPr>
          </a:p>
        </p:txBody>
      </p:sp>
      <p:sp>
        <p:nvSpPr>
          <p:cNvPr id="72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E981DF5-050E-4CD2-806B-8816D1C86A73}" type="slidenum">
              <a:rPr lang="en-GB" altLang="en-US" smtClean="0"/>
              <a:pPr/>
              <a:t>53</a:t>
            </a:fld>
            <a:endParaRPr lang="en-GB" altLang="en-US"/>
          </a:p>
        </p:txBody>
      </p:sp>
    </p:spTree>
    <p:extLst>
      <p:ext uri="{BB962C8B-B14F-4D97-AF65-F5344CB8AC3E}">
        <p14:creationId xmlns:p14="http://schemas.microsoft.com/office/powerpoint/2010/main" val="370640089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fontAlgn="base"/>
            <a:endParaRPr lang="en-US" altLang="en-US" dirty="0">
              <a:latin typeface="Arial" panose="020B0604020202020204" pitchFamily="34" charset="0"/>
            </a:endParaRPr>
          </a:p>
        </p:txBody>
      </p:sp>
      <p:sp>
        <p:nvSpPr>
          <p:cNvPr id="72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E981DF5-050E-4CD2-806B-8816D1C86A73}" type="slidenum">
              <a:rPr lang="en-GB" altLang="en-US" smtClean="0"/>
              <a:pPr/>
              <a:t>54</a:t>
            </a:fld>
            <a:endParaRPr lang="en-GB" altLang="en-US"/>
          </a:p>
        </p:txBody>
      </p:sp>
    </p:spTree>
    <p:extLst>
      <p:ext uri="{BB962C8B-B14F-4D97-AF65-F5344CB8AC3E}">
        <p14:creationId xmlns:p14="http://schemas.microsoft.com/office/powerpoint/2010/main" val="96847508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74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CB27AC-656E-47A4-B884-8E6A569CF3E3}" type="slidenum">
              <a:rPr lang="en-GB" altLang="en-US" smtClean="0"/>
              <a:pPr/>
              <a:t>55</a:t>
            </a:fld>
            <a:endParaRPr lang="en-GB" altLang="en-US"/>
          </a:p>
        </p:txBody>
      </p:sp>
    </p:spTree>
    <p:extLst>
      <p:ext uri="{BB962C8B-B14F-4D97-AF65-F5344CB8AC3E}">
        <p14:creationId xmlns:p14="http://schemas.microsoft.com/office/powerpoint/2010/main" val="29938122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74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CB27AC-656E-47A4-B884-8E6A569CF3E3}" type="slidenum">
              <a:rPr lang="en-GB" altLang="en-US" smtClean="0"/>
              <a:pPr/>
              <a:t>56</a:t>
            </a:fld>
            <a:endParaRPr lang="en-GB" altLang="en-US"/>
          </a:p>
        </p:txBody>
      </p:sp>
    </p:spTree>
    <p:extLst>
      <p:ext uri="{BB962C8B-B14F-4D97-AF65-F5344CB8AC3E}">
        <p14:creationId xmlns:p14="http://schemas.microsoft.com/office/powerpoint/2010/main" val="319863010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4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CB27AC-656E-47A4-B884-8E6A569CF3E3}" type="slidenum">
              <a:rPr lang="en-GB" altLang="en-US" smtClean="0"/>
              <a:pPr/>
              <a:t>57</a:t>
            </a:fld>
            <a:endParaRPr lang="en-GB" altLang="en-US"/>
          </a:p>
        </p:txBody>
      </p:sp>
    </p:spTree>
    <p:extLst>
      <p:ext uri="{BB962C8B-B14F-4D97-AF65-F5344CB8AC3E}">
        <p14:creationId xmlns:p14="http://schemas.microsoft.com/office/powerpoint/2010/main" val="270751995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4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CB27AC-656E-47A4-B884-8E6A569CF3E3}" type="slidenum">
              <a:rPr lang="en-GB" altLang="en-US" smtClean="0"/>
              <a:pPr/>
              <a:t>58</a:t>
            </a:fld>
            <a:endParaRPr lang="en-GB" altLang="en-US"/>
          </a:p>
        </p:txBody>
      </p:sp>
    </p:spTree>
    <p:extLst>
      <p:ext uri="{BB962C8B-B14F-4D97-AF65-F5344CB8AC3E}">
        <p14:creationId xmlns:p14="http://schemas.microsoft.com/office/powerpoint/2010/main" val="411413894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59</a:t>
            </a:fld>
            <a:endParaRPr lang="en-GB" altLang="en-US"/>
          </a:p>
        </p:txBody>
      </p:sp>
    </p:spTree>
    <p:extLst>
      <p:ext uri="{BB962C8B-B14F-4D97-AF65-F5344CB8AC3E}">
        <p14:creationId xmlns:p14="http://schemas.microsoft.com/office/powerpoint/2010/main" val="195212264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60</a:t>
            </a:fld>
            <a:endParaRPr lang="en-GB" altLang="en-US"/>
          </a:p>
        </p:txBody>
      </p:sp>
    </p:spTree>
    <p:extLst>
      <p:ext uri="{BB962C8B-B14F-4D97-AF65-F5344CB8AC3E}">
        <p14:creationId xmlns:p14="http://schemas.microsoft.com/office/powerpoint/2010/main" val="307820132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61</a:t>
            </a:fld>
            <a:endParaRPr lang="en-GB" altLang="en-US"/>
          </a:p>
        </p:txBody>
      </p:sp>
    </p:spTree>
    <p:extLst>
      <p:ext uri="{BB962C8B-B14F-4D97-AF65-F5344CB8AC3E}">
        <p14:creationId xmlns:p14="http://schemas.microsoft.com/office/powerpoint/2010/main" val="180594882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62</a:t>
            </a:fld>
            <a:endParaRPr lang="en-GB" altLang="en-US"/>
          </a:p>
        </p:txBody>
      </p:sp>
    </p:spTree>
    <p:extLst>
      <p:ext uri="{BB962C8B-B14F-4D97-AF65-F5344CB8AC3E}">
        <p14:creationId xmlns:p14="http://schemas.microsoft.com/office/powerpoint/2010/main" val="226283762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65</a:t>
            </a:fld>
            <a:endParaRPr lang="en-GB" altLang="en-US"/>
          </a:p>
        </p:txBody>
      </p:sp>
    </p:spTree>
    <p:extLst>
      <p:ext uri="{BB962C8B-B14F-4D97-AF65-F5344CB8AC3E}">
        <p14:creationId xmlns:p14="http://schemas.microsoft.com/office/powerpoint/2010/main" val="236910571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66</a:t>
            </a:fld>
            <a:endParaRPr lang="en-GB" altLang="en-US"/>
          </a:p>
        </p:txBody>
      </p:sp>
    </p:spTree>
    <p:extLst>
      <p:ext uri="{BB962C8B-B14F-4D97-AF65-F5344CB8AC3E}">
        <p14:creationId xmlns:p14="http://schemas.microsoft.com/office/powerpoint/2010/main" val="3521371756"/>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68</a:t>
            </a:fld>
            <a:endParaRPr lang="en-GB" altLang="en-US"/>
          </a:p>
        </p:txBody>
      </p:sp>
    </p:spTree>
    <p:extLst>
      <p:ext uri="{BB962C8B-B14F-4D97-AF65-F5344CB8AC3E}">
        <p14:creationId xmlns:p14="http://schemas.microsoft.com/office/powerpoint/2010/main" val="3481691490"/>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69</a:t>
            </a:fld>
            <a:endParaRPr lang="en-GB" altLang="en-US"/>
          </a:p>
        </p:txBody>
      </p:sp>
    </p:spTree>
    <p:extLst>
      <p:ext uri="{BB962C8B-B14F-4D97-AF65-F5344CB8AC3E}">
        <p14:creationId xmlns:p14="http://schemas.microsoft.com/office/powerpoint/2010/main" val="3960485703"/>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72</a:t>
            </a:fld>
            <a:endParaRPr lang="en-GB" altLang="en-US"/>
          </a:p>
        </p:txBody>
      </p:sp>
    </p:spTree>
    <p:extLst>
      <p:ext uri="{BB962C8B-B14F-4D97-AF65-F5344CB8AC3E}">
        <p14:creationId xmlns:p14="http://schemas.microsoft.com/office/powerpoint/2010/main" val="89837026"/>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73</a:t>
            </a:fld>
            <a:endParaRPr lang="en-GB" altLang="en-US"/>
          </a:p>
        </p:txBody>
      </p:sp>
    </p:spTree>
    <p:extLst>
      <p:ext uri="{BB962C8B-B14F-4D97-AF65-F5344CB8AC3E}">
        <p14:creationId xmlns:p14="http://schemas.microsoft.com/office/powerpoint/2010/main" val="239324916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76</a:t>
            </a:fld>
            <a:endParaRPr lang="en-GB" altLang="en-US"/>
          </a:p>
        </p:txBody>
      </p:sp>
    </p:spTree>
    <p:extLst>
      <p:ext uri="{BB962C8B-B14F-4D97-AF65-F5344CB8AC3E}">
        <p14:creationId xmlns:p14="http://schemas.microsoft.com/office/powerpoint/2010/main" val="2268271630"/>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77</a:t>
            </a:fld>
            <a:endParaRPr lang="en-GB" altLang="en-US"/>
          </a:p>
        </p:txBody>
      </p:sp>
    </p:spTree>
    <p:extLst>
      <p:ext uri="{BB962C8B-B14F-4D97-AF65-F5344CB8AC3E}">
        <p14:creationId xmlns:p14="http://schemas.microsoft.com/office/powerpoint/2010/main" val="2817011607"/>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Char char="-"/>
            </a:pPr>
            <a:endParaRPr lang="cy-GB" altLang="en-US" sz="1200" dirty="0">
              <a:latin typeface="Arial" panose="020B0604020202020204" pitchFamily="34" charset="0"/>
            </a:endParaRPr>
          </a:p>
          <a:p>
            <a:endParaRPr lang="en-US" dirty="0"/>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78</a:t>
            </a:fld>
            <a:endParaRPr lang="en-GB" altLang="en-US"/>
          </a:p>
        </p:txBody>
      </p:sp>
    </p:spTree>
    <p:extLst>
      <p:ext uri="{BB962C8B-B14F-4D97-AF65-F5344CB8AC3E}">
        <p14:creationId xmlns:p14="http://schemas.microsoft.com/office/powerpoint/2010/main" val="765699959"/>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86</a:t>
            </a:fld>
            <a:endParaRPr lang="en-GB" altLang="en-US"/>
          </a:p>
        </p:txBody>
      </p:sp>
    </p:spTree>
    <p:extLst>
      <p:ext uri="{BB962C8B-B14F-4D97-AF65-F5344CB8AC3E}">
        <p14:creationId xmlns:p14="http://schemas.microsoft.com/office/powerpoint/2010/main" val="993922331"/>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87</a:t>
            </a:fld>
            <a:endParaRPr lang="en-GB" altLang="en-US"/>
          </a:p>
        </p:txBody>
      </p:sp>
    </p:spTree>
    <p:extLst>
      <p:ext uri="{BB962C8B-B14F-4D97-AF65-F5344CB8AC3E}">
        <p14:creationId xmlns:p14="http://schemas.microsoft.com/office/powerpoint/2010/main" val="2840042923"/>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88</a:t>
            </a:fld>
            <a:endParaRPr lang="en-GB" altLang="en-US"/>
          </a:p>
        </p:txBody>
      </p:sp>
    </p:spTree>
    <p:extLst>
      <p:ext uri="{BB962C8B-B14F-4D97-AF65-F5344CB8AC3E}">
        <p14:creationId xmlns:p14="http://schemas.microsoft.com/office/powerpoint/2010/main" val="1365329775"/>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89</a:t>
            </a:fld>
            <a:endParaRPr lang="en-GB" altLang="en-US"/>
          </a:p>
        </p:txBody>
      </p:sp>
    </p:spTree>
    <p:extLst>
      <p:ext uri="{BB962C8B-B14F-4D97-AF65-F5344CB8AC3E}">
        <p14:creationId xmlns:p14="http://schemas.microsoft.com/office/powerpoint/2010/main" val="3504074987"/>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90</a:t>
            </a:fld>
            <a:endParaRPr lang="en-GB" altLang="en-US"/>
          </a:p>
        </p:txBody>
      </p:sp>
    </p:spTree>
    <p:extLst>
      <p:ext uri="{BB962C8B-B14F-4D97-AF65-F5344CB8AC3E}">
        <p14:creationId xmlns:p14="http://schemas.microsoft.com/office/powerpoint/2010/main" val="1648217237"/>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91</a:t>
            </a:fld>
            <a:endParaRPr lang="en-GB" altLang="en-US"/>
          </a:p>
        </p:txBody>
      </p:sp>
    </p:spTree>
    <p:extLst>
      <p:ext uri="{BB962C8B-B14F-4D97-AF65-F5344CB8AC3E}">
        <p14:creationId xmlns:p14="http://schemas.microsoft.com/office/powerpoint/2010/main" val="396708253"/>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96</a:t>
            </a:fld>
            <a:endParaRPr lang="en-GB" altLang="en-US"/>
          </a:p>
        </p:txBody>
      </p:sp>
    </p:spTree>
    <p:extLst>
      <p:ext uri="{BB962C8B-B14F-4D97-AF65-F5344CB8AC3E}">
        <p14:creationId xmlns:p14="http://schemas.microsoft.com/office/powerpoint/2010/main" val="1134607455"/>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100</a:t>
            </a:fld>
            <a:endParaRPr lang="en-GB" altLang="en-US"/>
          </a:p>
        </p:txBody>
      </p:sp>
    </p:spTree>
    <p:extLst>
      <p:ext uri="{BB962C8B-B14F-4D97-AF65-F5344CB8AC3E}">
        <p14:creationId xmlns:p14="http://schemas.microsoft.com/office/powerpoint/2010/main" val="15525875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643103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3128326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2520982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922086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845020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36888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92055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3825730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6528365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5.xml"/><Relationship Id="rId7" Type="http://schemas.openxmlformats.org/officeDocument/2006/relationships/slideLayout" Target="../slideLayouts/slideLayout9.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4789557"/>
      </p:ext>
    </p:extLst>
  </p:cSld>
  <p:clrMap bg1="lt1" tx1="dk1" bg2="lt2" tx2="dk2" accent1="accent1" accent2="accent2" accent3="accent3" accent4="accent4" accent5="accent5" accent6="accent6" hlink="hlink" folHlink="folHlink"/>
  <p:sldLayoutIdLst>
    <p:sldLayoutId id="2147483841" r:id="rId1"/>
    <p:sldLayoutId id="214748384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11/29/2024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4206433349"/>
      </p:ext>
    </p:extLst>
  </p:cSld>
  <p:clrMap bg1="lt1" tx1="dk1" bg2="lt2" tx2="dk2" accent1="accent1" accent2="accent2" accent3="accent3" accent4="accent4" accent5="accent5" accent6="accent6" hlink="hlink" folHlink="folHlink"/>
  <p:sldLayoutIdLst>
    <p:sldLayoutId id="2147483844" r:id="rId1"/>
    <p:sldLayoutId id="2147483845" r:id="rId2"/>
    <p:sldLayoutId id="2147483846" r:id="rId3"/>
    <p:sldLayoutId id="2147483847" r:id="rId4"/>
    <p:sldLayoutId id="2147483848" r:id="rId5"/>
    <p:sldLayoutId id="2147483849" r:id="rId6"/>
    <p:sldLayoutId id="214748385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5.xml"/><Relationship Id="rId1" Type="http://schemas.openxmlformats.org/officeDocument/2006/relationships/video" Target="https://www.youtube.com/embed/UUN7MUSZyyY?feature=oembed" TargetMode="External"/><Relationship Id="rId4" Type="http://schemas.openxmlformats.org/officeDocument/2006/relationships/image" Target="../media/image4.jpeg"/></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5.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5.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5.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5.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5.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5.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5.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5.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5.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5.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5.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5.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5.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5.xml"/></Relationships>
</file>

<file path=ppt/slides/_rels/slide87.xml.rels><?xml version="1.0" encoding="UTF-8" standalone="yes"?>
<Relationships xmlns="http://schemas.openxmlformats.org/package/2006/relationships"><Relationship Id="rId3" Type="http://schemas.openxmlformats.org/officeDocument/2006/relationships/hyperlink" Target="https://www.kelsi.org.uk/__data/assets/pdf_file/0014/112370/Specialist-Nursery-Intervention-Information-for-families-and-settings.pdf" TargetMode="External"/><Relationship Id="rId2" Type="http://schemas.openxmlformats.org/officeDocument/2006/relationships/notesSlide" Target="../notesSlides/notesSlide71.xml"/><Relationship Id="rId1" Type="http://schemas.openxmlformats.org/officeDocument/2006/relationships/slideLayout" Target="../slideLayouts/slideLayout5.xml"/><Relationship Id="rId5" Type="http://schemas.openxmlformats.org/officeDocument/2006/relationships/hyperlink" Target="https://www.family-action.org.uk/content/uploads/2014/07/Early-Intervention-Grasping-the-Nettle-Full-Report.pdf" TargetMode="External"/><Relationship Id="rId4" Type="http://schemas.openxmlformats.org/officeDocument/2006/relationships/hyperlink" Target="https://repository.uwtsd.ac.uk/id/eprint/634/9/Case%20Study%20for%20Flying%20Start.pdf" TargetMode="External"/></Relationships>
</file>

<file path=ppt/slides/_rels/slide88.xml.rels><?xml version="1.0" encoding="UTF-8" standalone="yes"?>
<Relationships xmlns="http://schemas.openxmlformats.org/package/2006/relationships"><Relationship Id="rId3" Type="http://schemas.openxmlformats.org/officeDocument/2006/relationships/notesSlide" Target="../notesSlides/notesSlide72.xml"/><Relationship Id="rId2" Type="http://schemas.openxmlformats.org/officeDocument/2006/relationships/slideLayout" Target="../slideLayouts/slideLayout5.xml"/><Relationship Id="rId1" Type="http://schemas.openxmlformats.org/officeDocument/2006/relationships/video" Target="https://www.youtube.com/embed/3GAHmiI1K64" TargetMode="External"/><Relationship Id="rId5" Type="http://schemas.openxmlformats.org/officeDocument/2006/relationships/image" Target="../media/image8.jpeg"/><Relationship Id="rId4" Type="http://schemas.openxmlformats.org/officeDocument/2006/relationships/hyperlink" Target="https://www.youtube.com/watch?v=3GAHmiI1K64" TargetMode="Externa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5.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5.xml"/></Relationships>
</file>

<file path=ppt/slides/_rels/slide91.xml.rels><?xml version="1.0" encoding="UTF-8" standalone="yes"?>
<Relationships xmlns="http://schemas.openxmlformats.org/package/2006/relationships"><Relationship Id="rId3" Type="http://schemas.openxmlformats.org/officeDocument/2006/relationships/notesSlide" Target="../notesSlides/notesSlide75.xml"/><Relationship Id="rId2" Type="http://schemas.openxmlformats.org/officeDocument/2006/relationships/slideLayout" Target="../slideLayouts/slideLayout5.xml"/><Relationship Id="rId1" Type="http://schemas.openxmlformats.org/officeDocument/2006/relationships/video" Target="https://www.youtube.com/embed/phUwXFcnaL0" TargetMode="External"/><Relationship Id="rId5" Type="http://schemas.openxmlformats.org/officeDocument/2006/relationships/image" Target="../media/image9.jpeg"/><Relationship Id="rId4" Type="http://schemas.openxmlformats.org/officeDocument/2006/relationships/hyperlink" Target="https://www.youtube.com/watch?v=phUwXFcnaL0" TargetMode="Externa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5.xml"/></Relationships>
</file>

<file path=ppt/slides/_rels/slide97.xml.rels><?xml version="1.0" encoding="UTF-8" standalone="yes"?>
<Relationships xmlns="http://schemas.openxmlformats.org/package/2006/relationships"><Relationship Id="rId2" Type="http://schemas.openxmlformats.org/officeDocument/2006/relationships/hyperlink" Target="https://onlinelibrary.wiley.com/doi/pdf/10.1111/jar.12354?casa_token=lkCXsPLrrPEAAAAA:XAhGDuKTZySXq87ppy_byfaS1vUSMdx2S8Vzs3dRyWvKdAVx71Xq3viKmkKd_qYQxPZgcyoTfKCRkR-I" TargetMode="External"/><Relationship Id="rId1" Type="http://schemas.openxmlformats.org/officeDocument/2006/relationships/slideLayout" Target="../slideLayouts/slideLayout5.xml"/></Relationships>
</file>

<file path=ppt/slides/_rels/slide98.xml.rels><?xml version="1.0" encoding="UTF-8" standalone="yes"?>
<Relationships xmlns="http://schemas.openxmlformats.org/package/2006/relationships"><Relationship Id="rId2" Type="http://schemas.openxmlformats.org/officeDocument/2006/relationships/hyperlink" Target="https://onlinelibrary.wiley.com/doi/pdf/10.1111/ppc.12217?casa_token=OT8x7qEfkg8AAAAA:DcZ1bdHouwxSxXurmsA84Kk_O39e6qW8IFb87mVVosOKV8IAM2CSv21G3KOymrn4jr36_BswqDbWWrdA" TargetMode="External"/><Relationship Id="rId1" Type="http://schemas.openxmlformats.org/officeDocument/2006/relationships/slideLayout" Target="../slideLayouts/slideLayout5.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7.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1.xml.rels><?xml version="1.0" encoding="UTF-8" standalone="yes"?>
<Relationships xmlns="http://schemas.openxmlformats.org/package/2006/relationships"><Relationship Id="rId3" Type="http://schemas.openxmlformats.org/officeDocument/2006/relationships/hyperlink" Target="http://www.bdadyslexia.org.uk/" TargetMode="External"/><Relationship Id="rId2" Type="http://schemas.openxmlformats.org/officeDocument/2006/relationships/hyperlink" Target="https://www.senexpertsolicitors.co.uk/site/news/parents-to-blame-for-misdiagnosis-of-special-educational-needs" TargetMode="External"/><Relationship Id="rId1" Type="http://schemas.openxmlformats.org/officeDocument/2006/relationships/slideLayout" Target="../slideLayouts/slideLayout5.xml"/><Relationship Id="rId4" Type="http://schemas.openxmlformats.org/officeDocument/2006/relationships/hyperlink" Target="http://icanbrainlab.bnu.edu.cn/webpic/image/20200930/20200930095347.pdf" TargetMode="External"/></Relationships>
</file>

<file path=ppt/slides/_rels/slide102.xml.rels><?xml version="1.0" encoding="UTF-8" standalone="yes"?>
<Relationships xmlns="http://schemas.openxmlformats.org/package/2006/relationships"><Relationship Id="rId3" Type="http://schemas.openxmlformats.org/officeDocument/2006/relationships/hyperlink" Target="https://www.rctcbc.gov.uk/CY/Resident/SchoolsandLearning/AccessandInclusiontoEducation/AdditionalLearningNeedsAct/DraftAdditionalLearningNeedsCodeforWales.pdf" TargetMode="External"/><Relationship Id="rId2" Type="http://schemas.openxmlformats.org/officeDocument/2006/relationships/hyperlink" Target="https://link.springer.com/article/10.1007/s10803-012-1604-y" TargetMode="External"/><Relationship Id="rId1" Type="http://schemas.openxmlformats.org/officeDocument/2006/relationships/slideLayout" Target="../slideLayouts/slideLayout5.xml"/><Relationship Id="rId5" Type="http://schemas.openxmlformats.org/officeDocument/2006/relationships/hyperlink" Target="https://www.youtube.com/watch?v=UUN7MUSZyyY" TargetMode="External"/><Relationship Id="rId4" Type="http://schemas.openxmlformats.org/officeDocument/2006/relationships/hyperlink" Target="https://www.naht.org.uk/news-and-opinion/press-room/without-sufficient-funding-sen-code-of-practice-is-nothing-more-than-an-empty-promise-say-school-leaders/" TargetMode="External"/></Relationships>
</file>

<file path=ppt/slides/_rels/slide103.xml.rels><?xml version="1.0" encoding="UTF-8" standalone="yes"?>
<Relationships xmlns="http://schemas.openxmlformats.org/package/2006/relationships"><Relationship Id="rId3" Type="http://schemas.openxmlformats.org/officeDocument/2006/relationships/hyperlink" Target="https://gov.wales/sites/default/files/publications/2018-12/supporting-learners-with-healthcare-needs.pdf" TargetMode="External"/><Relationship Id="rId2" Type="http://schemas.openxmlformats.org/officeDocument/2006/relationships/hyperlink" Target="https://gov.wales/sites/default/files/consultations/2018-12/draft-additional-learning-needs-code-for-wales_0.pdf"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E06FFB-A1DB-B9D6-C19A-B6F200C6B85E}"/>
              </a:ext>
            </a:extLst>
          </p:cNvPr>
          <p:cNvSpPr>
            <a:spLocks noGrp="1"/>
          </p:cNvSpPr>
          <p:nvPr>
            <p:ph type="title"/>
          </p:nvPr>
        </p:nvSpPr>
        <p:spPr>
          <a:xfrm>
            <a:off x="242455" y="1385456"/>
            <a:ext cx="4022117" cy="3738338"/>
          </a:xfrm>
        </p:spPr>
        <p:txBody>
          <a:bodyPr/>
          <a:lstStyle/>
          <a:p>
            <a:r>
              <a:rPr lang="en-GB" sz="3200" b="1" dirty="0"/>
              <a:t>ECEY6006C </a:t>
            </a:r>
            <a:br>
              <a:rPr lang="en-GB" sz="3200" dirty="0"/>
            </a:br>
            <a:r>
              <a:rPr lang="en-GB" sz="3200" dirty="0" err="1"/>
              <a:t>Cynorthwyo</a:t>
            </a:r>
            <a:r>
              <a:rPr lang="en-GB" sz="3200" dirty="0"/>
              <a:t> Plant ag </a:t>
            </a:r>
            <a:r>
              <a:rPr lang="en-GB" sz="3200" dirty="0" err="1"/>
              <a:t>Anghenion</a:t>
            </a:r>
            <a:r>
              <a:rPr lang="en-GB" sz="3200" dirty="0"/>
              <a:t> </a:t>
            </a:r>
            <a:r>
              <a:rPr lang="en-GB" sz="3200" dirty="0" err="1"/>
              <a:t>Dysgu</a:t>
            </a:r>
            <a:r>
              <a:rPr lang="en-GB" sz="3200" dirty="0"/>
              <a:t> </a:t>
            </a:r>
            <a:r>
              <a:rPr lang="en-GB" sz="3200" dirty="0" err="1"/>
              <a:t>Ychwanegol</a:t>
            </a:r>
            <a:br>
              <a:rPr lang="en-GB" sz="3200" dirty="0"/>
            </a:br>
            <a:br>
              <a:rPr lang="en-GB" sz="3200" dirty="0"/>
            </a:br>
            <a:br>
              <a:rPr lang="en-GB" sz="3200" dirty="0"/>
            </a:br>
            <a:r>
              <a:rPr lang="en-GB" sz="3200" dirty="0" err="1"/>
              <a:t>Adnabod</a:t>
            </a:r>
            <a:r>
              <a:rPr lang="en-GB" sz="3200" dirty="0"/>
              <a:t> a </a:t>
            </a:r>
            <a:r>
              <a:rPr lang="en-GB" sz="3200" dirty="0" err="1"/>
              <a:t>diagnosio</a:t>
            </a:r>
            <a:r>
              <a:rPr lang="en-GB" sz="3200" dirty="0"/>
              <a:t> ADY</a:t>
            </a:r>
            <a:br>
              <a:rPr lang="en-GB" sz="4400" dirty="0"/>
            </a:br>
            <a:br>
              <a:rPr lang="en-GB" sz="4400" dirty="0"/>
            </a:br>
            <a:br>
              <a:rPr lang="en-GB" sz="4400" dirty="0"/>
            </a:br>
            <a:endParaRPr lang="en-GB" sz="4400" i="1" dirty="0">
              <a:solidFill>
                <a:schemeClr val="accent4">
                  <a:lumMod val="20000"/>
                  <a:lumOff val="80000"/>
                </a:schemeClr>
              </a:solidFill>
            </a:endParaRPr>
          </a:p>
        </p:txBody>
      </p:sp>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4391891" y="1385455"/>
            <a:ext cx="4509654" cy="3555713"/>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latin typeface="Arial" panose="020B0604020202020204" pitchFamily="34" charset="0"/>
                <a:ea typeface="ＭＳ Ｐゴシック" charset="-128"/>
              </a:rPr>
              <a:t>ECEY6006 </a:t>
            </a:r>
            <a:r>
              <a:rPr lang="en-GB" sz="3200" kern="0" dirty="0">
                <a:solidFill>
                  <a:schemeClr val="accent4">
                    <a:lumMod val="20000"/>
                    <a:lumOff val="80000"/>
                  </a:schemeClr>
                </a:solidFill>
                <a:latin typeface="Arial" panose="020B0604020202020204" pitchFamily="34" charset="0"/>
                <a:ea typeface="ＭＳ Ｐゴシック" charset="-128"/>
              </a:rPr>
              <a:t>Supporting Children with Additional Learning Needs</a:t>
            </a:r>
          </a:p>
          <a:p>
            <a:pPr marL="0" lvl="0" indent="0" eaLnBrk="0" fontAlgn="base" hangingPunct="0">
              <a:spcAft>
                <a:spcPct val="0"/>
              </a:spcAft>
              <a:buNone/>
              <a:defRPr/>
            </a:pPr>
            <a:endParaRPr lang="en-GB" sz="3600" kern="0" dirty="0">
              <a:solidFill>
                <a:schemeClr val="accent4">
                  <a:lumMod val="20000"/>
                  <a:lumOff val="80000"/>
                </a:schemeClr>
              </a:solidFill>
              <a:latin typeface="Arial" panose="020B0604020202020204" pitchFamily="34" charset="0"/>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Identifying and diagnosing ALN</a:t>
            </a:r>
            <a:endParaRPr lang="cy-GB" sz="3600" kern="0" dirty="0">
              <a:solidFill>
                <a:schemeClr val="accent4">
                  <a:lumMod val="20000"/>
                  <a:lumOff val="80000"/>
                </a:schemeClr>
              </a:solidFill>
              <a:latin typeface="Arial"/>
              <a:ea typeface="ＭＳ Ｐゴシック" charset="-128"/>
            </a:endParaRPr>
          </a:p>
          <a:p>
            <a:endParaRPr lang="en-GB" dirty="0"/>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dirty="0">
                <a:latin typeface="Arial" panose="020B0604020202020204" pitchFamily="34" charset="0"/>
                <a:cs typeface="Arial" panose="020B0604020202020204" pitchFamily="34" charset="0"/>
              </a:rPr>
              <a:t>Cynnwys</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Contents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p:txBody>
          <a:bodyPr/>
          <a:lstStyle/>
          <a:p>
            <a:pPr>
              <a:defRPr/>
            </a:pPr>
            <a:r>
              <a:rPr lang="cy-GB" altLang="en-US" dirty="0">
                <a:latin typeface="Arial" panose="020B0604020202020204" pitchFamily="34" charset="0"/>
              </a:rPr>
              <a:t>Arwyddion a symptomau;</a:t>
            </a:r>
          </a:p>
          <a:p>
            <a:pPr>
              <a:defRPr/>
            </a:pPr>
            <a:r>
              <a:rPr lang="cy-GB" altLang="en-US" dirty="0" err="1">
                <a:latin typeface="Arial" panose="020B0604020202020204" pitchFamily="34" charset="0"/>
              </a:rPr>
              <a:t>ADYau</a:t>
            </a:r>
            <a:r>
              <a:rPr lang="cy-GB" altLang="en-US" dirty="0">
                <a:latin typeface="Arial" panose="020B0604020202020204" pitchFamily="34" charset="0"/>
              </a:rPr>
              <a:t> gwahanol;</a:t>
            </a:r>
          </a:p>
          <a:p>
            <a:pPr>
              <a:defRPr/>
            </a:pPr>
            <a:r>
              <a:rPr lang="cy-GB" altLang="en-US" dirty="0">
                <a:latin typeface="Arial" panose="020B0604020202020204" pitchFamily="34" charset="0"/>
              </a:rPr>
              <a:t>Ymyrraeth gynnar;</a:t>
            </a:r>
          </a:p>
          <a:p>
            <a:pPr marL="0" indent="0">
              <a:buNone/>
            </a:pPr>
            <a:endParaRPr lang="en-GB" dirty="0"/>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p:txBody>
          <a:bodyPr>
            <a:normAutofit/>
          </a:bodyPr>
          <a:lstStyle/>
          <a:p>
            <a:pPr>
              <a:defRPr/>
            </a:pPr>
            <a:r>
              <a:rPr lang="en-GB" altLang="en-US" dirty="0">
                <a:solidFill>
                  <a:srgbClr val="0070C0"/>
                </a:solidFill>
                <a:latin typeface="Arial" panose="020B0604020202020204" pitchFamily="34" charset="0"/>
              </a:rPr>
              <a:t>Signs and symptoms;</a:t>
            </a:r>
          </a:p>
          <a:p>
            <a:pPr>
              <a:defRPr/>
            </a:pPr>
            <a:r>
              <a:rPr lang="en-GB" altLang="en-US" dirty="0">
                <a:solidFill>
                  <a:srgbClr val="0070C0"/>
                </a:solidFill>
                <a:latin typeface="Arial" panose="020B0604020202020204" pitchFamily="34" charset="0"/>
              </a:rPr>
              <a:t>Different ALNs;</a:t>
            </a:r>
          </a:p>
          <a:p>
            <a:pPr>
              <a:defRPr/>
            </a:pPr>
            <a:r>
              <a:rPr lang="en-GB" altLang="en-US" dirty="0">
                <a:solidFill>
                  <a:srgbClr val="0070C0"/>
                </a:solidFill>
                <a:latin typeface="Arial" panose="020B0604020202020204" pitchFamily="34" charset="0"/>
              </a:rPr>
              <a:t>Early intervention;</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dirty="0">
                <a:latin typeface="Arial" panose="020B0604020202020204" pitchFamily="34" charset="0"/>
                <a:cs typeface="Arial" panose="020B0604020202020204" pitchFamily="34" charset="0"/>
              </a:rPr>
              <a:t>Cynnwys</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Contents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p:txBody>
          <a:bodyPr/>
          <a:lstStyle/>
          <a:p>
            <a:pPr>
              <a:defRPr/>
            </a:pPr>
            <a:r>
              <a:rPr lang="cy-GB" altLang="en-US" dirty="0">
                <a:latin typeface="Arial" panose="020B0604020202020204" pitchFamily="34" charset="0"/>
              </a:rPr>
              <a:t>Rhieni;</a:t>
            </a:r>
          </a:p>
          <a:p>
            <a:pPr>
              <a:defRPr/>
            </a:pPr>
            <a:r>
              <a:rPr lang="cy-GB" altLang="en-US" dirty="0">
                <a:latin typeface="Arial" panose="020B0604020202020204" pitchFamily="34" charset="0"/>
              </a:rPr>
              <a:t>Hyfforddiant;</a:t>
            </a:r>
          </a:p>
          <a:p>
            <a:pPr>
              <a:defRPr/>
            </a:pPr>
            <a:r>
              <a:rPr lang="cy-GB" altLang="en-US" dirty="0">
                <a:latin typeface="Arial" panose="020B0604020202020204" pitchFamily="34" charset="0"/>
              </a:rPr>
              <a:t>Ymchwil.</a:t>
            </a:r>
          </a:p>
          <a:p>
            <a:pPr marL="0" indent="0">
              <a:buNone/>
            </a:pPr>
            <a:endParaRPr lang="en-GB" dirty="0"/>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p:txBody>
          <a:bodyPr>
            <a:normAutofit/>
          </a:bodyPr>
          <a:lstStyle/>
          <a:p>
            <a:pPr>
              <a:defRPr/>
            </a:pPr>
            <a:r>
              <a:rPr lang="en-GB" altLang="en-US" dirty="0">
                <a:solidFill>
                  <a:srgbClr val="0070C0"/>
                </a:solidFill>
                <a:latin typeface="Arial" panose="020B0604020202020204" pitchFamily="34" charset="0"/>
              </a:rPr>
              <a:t>Parents;</a:t>
            </a:r>
          </a:p>
          <a:p>
            <a:pPr>
              <a:defRPr/>
            </a:pPr>
            <a:r>
              <a:rPr lang="en-GB" altLang="en-US" dirty="0">
                <a:solidFill>
                  <a:srgbClr val="0070C0"/>
                </a:solidFill>
                <a:latin typeface="Arial" panose="020B0604020202020204" pitchFamily="34" charset="0"/>
              </a:rPr>
              <a:t>Training;</a:t>
            </a:r>
          </a:p>
          <a:p>
            <a:pPr>
              <a:defRPr/>
            </a:pPr>
            <a:r>
              <a:rPr lang="en-GB" altLang="en-US" dirty="0">
                <a:solidFill>
                  <a:srgbClr val="0070C0"/>
                </a:solidFill>
                <a:latin typeface="Arial" panose="020B0604020202020204" pitchFamily="34" charset="0"/>
              </a:rPr>
              <a:t>Research.</a:t>
            </a:r>
            <a:endParaRPr lang="cy-GB" altLang="cy-GB" sz="2000" dirty="0">
              <a:solidFill>
                <a:srgbClr val="0070C0"/>
              </a:solidFill>
              <a:latin typeface="Arial" panose="020B0604020202020204" pitchFamily="34" charset="0"/>
            </a:endParaRP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908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5885A-01B6-43B9-65D3-236DEA702088}"/>
              </a:ext>
            </a:extLst>
          </p:cNvPr>
          <p:cNvSpPr>
            <a:spLocks noGrp="1"/>
          </p:cNvSpPr>
          <p:nvPr>
            <p:ph type="title"/>
          </p:nvPr>
        </p:nvSpPr>
        <p:spPr>
          <a:xfrm>
            <a:off x="179512" y="365125"/>
            <a:ext cx="8568952" cy="1325563"/>
          </a:xfrm>
        </p:spPr>
        <p:txBody>
          <a:bodyPr>
            <a:noAutofit/>
          </a:bodyPr>
          <a:lstStyle/>
          <a:p>
            <a:pPr algn="ctr"/>
            <a:r>
              <a:rPr lang="en-GB" sz="3200" dirty="0" err="1">
                <a:latin typeface="Arial" panose="020B0604020202020204" pitchFamily="34" charset="0"/>
              </a:rPr>
              <a:t>Sgiliau</a:t>
            </a:r>
            <a:r>
              <a:rPr lang="en-GB" sz="3200" dirty="0">
                <a:latin typeface="Arial" panose="020B0604020202020204" pitchFamily="34" charset="0"/>
              </a:rPr>
              <a:t> </a:t>
            </a:r>
            <a:r>
              <a:rPr lang="en-GB" sz="3200" dirty="0" err="1">
                <a:latin typeface="Arial" panose="020B0604020202020204" pitchFamily="34" charset="0"/>
              </a:rPr>
              <a:t>Cyflogadwyedd</a:t>
            </a:r>
            <a:r>
              <a:rPr lang="en-GB" sz="3200" dirty="0">
                <a:latin typeface="Arial" panose="020B0604020202020204" pitchFamily="34" charset="0"/>
              </a:rPr>
              <a:t>/</a:t>
            </a:r>
            <a:r>
              <a:rPr lang="en-GB" sz="3200" dirty="0" err="1">
                <a:latin typeface="Arial" panose="020B0604020202020204" pitchFamily="34" charset="0"/>
              </a:rPr>
              <a:t>Trosglwyddadwy</a:t>
            </a:r>
            <a:br>
              <a:rPr lang="en-GB" sz="3200" dirty="0">
                <a:latin typeface="Arial" panose="020B0604020202020204" pitchFamily="34" charset="0"/>
              </a:rPr>
            </a:br>
            <a:r>
              <a:rPr lang="en-GB" sz="3200" dirty="0">
                <a:solidFill>
                  <a:srgbClr val="0070C0"/>
                </a:solidFill>
                <a:latin typeface="Arial" panose="020B0604020202020204" pitchFamily="34" charset="0"/>
              </a:rPr>
              <a:t>Employability/Transferable Skills</a:t>
            </a:r>
            <a:endParaRPr lang="en-GB" sz="3200" dirty="0"/>
          </a:p>
        </p:txBody>
      </p:sp>
      <p:sp>
        <p:nvSpPr>
          <p:cNvPr id="3" name="Content Placeholder 2">
            <a:extLst>
              <a:ext uri="{FF2B5EF4-FFF2-40B4-BE49-F238E27FC236}">
                <a16:creationId xmlns:a16="http://schemas.microsoft.com/office/drawing/2014/main" id="{114CD85C-7ACD-58BF-E2F9-10E758EFD9E4}"/>
              </a:ext>
            </a:extLst>
          </p:cNvPr>
          <p:cNvSpPr>
            <a:spLocks noGrp="1"/>
          </p:cNvSpPr>
          <p:nvPr>
            <p:ph sz="half" idx="1"/>
          </p:nvPr>
        </p:nvSpPr>
        <p:spPr/>
        <p:txBody>
          <a:bodyPr/>
          <a:lstStyle/>
          <a:p>
            <a:r>
              <a:rPr lang="en-GB" dirty="0">
                <a:latin typeface="Arial" panose="020B0604020202020204" pitchFamily="34" charset="0"/>
              </a:rPr>
              <a:t>Trefn;</a:t>
            </a:r>
          </a:p>
          <a:p>
            <a:r>
              <a:rPr lang="en-GB" dirty="0" err="1">
                <a:latin typeface="Arial" panose="020B0604020202020204" pitchFamily="34" charset="0"/>
              </a:rPr>
              <a:t>Cynllunio</a:t>
            </a:r>
            <a:r>
              <a:rPr lang="en-GB" dirty="0">
                <a:latin typeface="Arial" panose="020B0604020202020204" pitchFamily="34" charset="0"/>
              </a:rPr>
              <a:t>;</a:t>
            </a:r>
          </a:p>
          <a:p>
            <a:r>
              <a:rPr lang="en-GB" dirty="0" err="1">
                <a:latin typeface="Arial" panose="020B0604020202020204" pitchFamily="34" charset="0"/>
              </a:rPr>
              <a:t>Ymchwilio</a:t>
            </a:r>
            <a:r>
              <a:rPr lang="en-GB" dirty="0">
                <a:latin typeface="Arial" panose="020B0604020202020204" pitchFamily="34" charset="0"/>
              </a:rPr>
              <a:t>;</a:t>
            </a:r>
          </a:p>
          <a:p>
            <a:r>
              <a:rPr lang="en-GB" dirty="0" err="1">
                <a:latin typeface="Arial" panose="020B0604020202020204" pitchFamily="34" charset="0"/>
              </a:rPr>
              <a:t>Cymryd</a:t>
            </a:r>
            <a:r>
              <a:rPr lang="en-GB" dirty="0">
                <a:latin typeface="Arial" panose="020B0604020202020204" pitchFamily="34" charset="0"/>
              </a:rPr>
              <a:t> </a:t>
            </a:r>
            <a:r>
              <a:rPr lang="en-GB" dirty="0" err="1">
                <a:latin typeface="Arial" panose="020B0604020202020204" pitchFamily="34" charset="0"/>
              </a:rPr>
              <a:t>nodiadau</a:t>
            </a:r>
            <a:r>
              <a:rPr lang="en-GB" dirty="0">
                <a:latin typeface="Arial" panose="020B0604020202020204" pitchFamily="34" charset="0"/>
              </a:rPr>
              <a:t>;</a:t>
            </a:r>
          </a:p>
          <a:p>
            <a:r>
              <a:rPr lang="en-GB" dirty="0" err="1">
                <a:latin typeface="Arial" panose="020B0604020202020204" pitchFamily="34" charset="0"/>
              </a:rPr>
              <a:t>Cyfathrebu</a:t>
            </a:r>
            <a:r>
              <a:rPr lang="en-GB" dirty="0">
                <a:latin typeface="Arial" panose="020B0604020202020204" pitchFamily="34" charset="0"/>
              </a:rPr>
              <a:t>.</a:t>
            </a:r>
            <a:endParaRPr lang="en-US" dirty="0">
              <a:latin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EA639833-F404-D477-5BB8-DFC7B57061D8}"/>
              </a:ext>
            </a:extLst>
          </p:cNvPr>
          <p:cNvSpPr>
            <a:spLocks noGrp="1"/>
          </p:cNvSpPr>
          <p:nvPr>
            <p:ph sz="half" idx="2"/>
          </p:nvPr>
        </p:nvSpPr>
        <p:spPr/>
        <p:txBody>
          <a:bodyPr/>
          <a:lstStyle/>
          <a:p>
            <a:r>
              <a:rPr lang="en-GB" dirty="0">
                <a:solidFill>
                  <a:srgbClr val="0070C0"/>
                </a:solidFill>
                <a:latin typeface="Arial" panose="020B0604020202020204" pitchFamily="34" charset="0"/>
              </a:rPr>
              <a:t>Organisation;</a:t>
            </a:r>
          </a:p>
          <a:p>
            <a:r>
              <a:rPr lang="en-GB" dirty="0">
                <a:solidFill>
                  <a:srgbClr val="0070C0"/>
                </a:solidFill>
                <a:latin typeface="Arial" panose="020B0604020202020204" pitchFamily="34" charset="0"/>
              </a:rPr>
              <a:t>Planning;</a:t>
            </a:r>
          </a:p>
          <a:p>
            <a:r>
              <a:rPr lang="en-GB" dirty="0">
                <a:solidFill>
                  <a:srgbClr val="0070C0"/>
                </a:solidFill>
                <a:latin typeface="Arial" panose="020B0604020202020204" pitchFamily="34" charset="0"/>
              </a:rPr>
              <a:t>Researching;</a:t>
            </a:r>
          </a:p>
          <a:p>
            <a:r>
              <a:rPr lang="en-GB" dirty="0">
                <a:solidFill>
                  <a:srgbClr val="0070C0"/>
                </a:solidFill>
                <a:latin typeface="Arial" panose="020B0604020202020204" pitchFamily="34" charset="0"/>
              </a:rPr>
              <a:t>Note taking;</a:t>
            </a:r>
          </a:p>
          <a:p>
            <a:r>
              <a:rPr lang="en-GB" dirty="0">
                <a:solidFill>
                  <a:srgbClr val="0070C0"/>
                </a:solidFill>
                <a:latin typeface="Arial" panose="020B0604020202020204" pitchFamily="34" charset="0"/>
              </a:rPr>
              <a:t>Communication.</a:t>
            </a:r>
            <a:endParaRPr lang="en-US" dirty="0">
              <a:solidFill>
                <a:srgbClr val="0070C0"/>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610157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sz="4000" dirty="0" err="1">
                <a:latin typeface="Arial" panose="020B0604020202020204" pitchFamily="34" charset="0"/>
              </a:rPr>
              <a:t>Adnoddau</a:t>
            </a:r>
            <a:r>
              <a:rPr lang="en-GB" sz="4000" dirty="0">
                <a:latin typeface="Arial" panose="020B0604020202020204" pitchFamily="34" charset="0"/>
              </a:rPr>
              <a:t> </a:t>
            </a:r>
            <a:br>
              <a:rPr lang="en-GB" sz="4000" dirty="0">
                <a:latin typeface="Arial" panose="020B0604020202020204" pitchFamily="34" charset="0"/>
              </a:rPr>
            </a:br>
            <a:r>
              <a:rPr lang="en-GB" sz="4000" dirty="0">
                <a:solidFill>
                  <a:srgbClr val="0070C0"/>
                </a:solidFill>
                <a:latin typeface="Arial" panose="020B0604020202020204" pitchFamily="34" charset="0"/>
              </a:rPr>
              <a:t>Resources</a:t>
            </a:r>
            <a:endParaRPr lang="en-GB" sz="4000" dirty="0">
              <a:solidFill>
                <a:srgbClr val="0070C0"/>
              </a:solidFill>
            </a:endParaRPr>
          </a:p>
        </p:txBody>
      </p:sp>
      <p:sp>
        <p:nvSpPr>
          <p:cNvPr id="5" name="Content Placeholder 4"/>
          <p:cNvSpPr>
            <a:spLocks noGrp="1"/>
          </p:cNvSpPr>
          <p:nvPr>
            <p:ph sz="half" idx="1"/>
          </p:nvPr>
        </p:nvSpPr>
        <p:spPr>
          <a:xfrm>
            <a:off x="628650" y="1600201"/>
            <a:ext cx="3886200" cy="4576762"/>
          </a:xfrm>
        </p:spPr>
        <p:txBody>
          <a:bodyPr>
            <a:normAutofit/>
          </a:bodyPr>
          <a:lstStyle/>
          <a:p>
            <a:r>
              <a:rPr lang="en-GB" dirty="0">
                <a:latin typeface="Arial" panose="020B0604020202020204" pitchFamily="34" charset="0"/>
              </a:rPr>
              <a:t>PP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gyfer</a:t>
            </a:r>
            <a:r>
              <a:rPr lang="en-GB" dirty="0">
                <a:latin typeface="Arial" panose="020B0604020202020204" pitchFamily="34" charset="0"/>
              </a:rPr>
              <a:t> y </a:t>
            </a:r>
            <a:r>
              <a:rPr lang="en-GB" dirty="0" err="1">
                <a:latin typeface="Arial" panose="020B0604020202020204" pitchFamily="34" charset="0"/>
              </a:rPr>
              <a:t>ddarlith</a:t>
            </a:r>
            <a:r>
              <a:rPr lang="en-GB" dirty="0">
                <a:latin typeface="Arial" panose="020B0604020202020204" pitchFamily="34" charset="0"/>
              </a:rPr>
              <a:t>;</a:t>
            </a:r>
          </a:p>
          <a:p>
            <a:r>
              <a:rPr lang="en-GB" dirty="0" err="1">
                <a:latin typeface="Arial" panose="020B0604020202020204" pitchFamily="34" charset="0"/>
              </a:rPr>
              <a:t>Ymchwil</a:t>
            </a:r>
            <a:r>
              <a:rPr lang="en-GB" dirty="0">
                <a:latin typeface="Arial" panose="020B0604020202020204" pitchFamily="34" charset="0"/>
              </a:rPr>
              <a:t>;</a:t>
            </a:r>
          </a:p>
          <a:p>
            <a:r>
              <a:rPr lang="en-GB" dirty="0">
                <a:latin typeface="Arial" panose="020B0604020202020204" pitchFamily="34" charset="0"/>
              </a:rPr>
              <a:t>Leganto/Moodle;</a:t>
            </a:r>
          </a:p>
          <a:p>
            <a:r>
              <a:rPr lang="en-GB" dirty="0" err="1">
                <a:latin typeface="Arial" panose="020B0604020202020204" pitchFamily="34" charset="0"/>
              </a:rPr>
              <a:t>Llyfrgell</a:t>
            </a:r>
            <a:r>
              <a:rPr lang="en-GB" dirty="0">
                <a:latin typeface="Arial" panose="020B0604020202020204" pitchFamily="34" charset="0"/>
              </a:rPr>
              <a:t>/Google Scholar.</a:t>
            </a:r>
          </a:p>
        </p:txBody>
      </p:sp>
      <p:sp>
        <p:nvSpPr>
          <p:cNvPr id="6" name="Content Placeholder 5"/>
          <p:cNvSpPr>
            <a:spLocks noGrp="1"/>
          </p:cNvSpPr>
          <p:nvPr>
            <p:ph sz="half" idx="2"/>
          </p:nvPr>
        </p:nvSpPr>
        <p:spPr>
          <a:xfrm>
            <a:off x="4648200" y="1600201"/>
            <a:ext cx="4316288" cy="3989040"/>
          </a:xfrm>
        </p:spPr>
        <p:txBody>
          <a:bodyPr>
            <a:normAutofit/>
          </a:bodyPr>
          <a:lstStyle/>
          <a:p>
            <a:r>
              <a:rPr lang="en-GB" dirty="0">
                <a:solidFill>
                  <a:srgbClr val="0070C0"/>
                </a:solidFill>
                <a:latin typeface="Arial" panose="020B0604020202020204" pitchFamily="34" charset="0"/>
              </a:rPr>
              <a:t>PP for the lecture;</a:t>
            </a:r>
          </a:p>
          <a:p>
            <a:r>
              <a:rPr lang="en-GB" dirty="0">
                <a:solidFill>
                  <a:srgbClr val="0070C0"/>
                </a:solidFill>
                <a:latin typeface="Arial" panose="020B0604020202020204" pitchFamily="34" charset="0"/>
              </a:rPr>
              <a:t>Research;</a:t>
            </a:r>
          </a:p>
          <a:p>
            <a:r>
              <a:rPr lang="en-GB" dirty="0">
                <a:solidFill>
                  <a:srgbClr val="0070C0"/>
                </a:solidFill>
                <a:latin typeface="Arial" panose="020B0604020202020204" pitchFamily="34" charset="0"/>
              </a:rPr>
              <a:t>Leganto/Moodle;</a:t>
            </a:r>
          </a:p>
          <a:p>
            <a:r>
              <a:rPr lang="en-GB" dirty="0">
                <a:solidFill>
                  <a:srgbClr val="0070C0"/>
                </a:solidFill>
                <a:latin typeface="Arial" panose="020B0604020202020204" pitchFamily="34" charset="0"/>
              </a:rPr>
              <a:t>Library/Google Scholar.</a:t>
            </a:r>
          </a:p>
        </p:txBody>
      </p:sp>
    </p:spTree>
    <p:extLst>
      <p:ext uri="{BB962C8B-B14F-4D97-AF65-F5344CB8AC3E}">
        <p14:creationId xmlns:p14="http://schemas.microsoft.com/office/powerpoint/2010/main" val="3723977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p:txBody>
          <a:bodyPr>
            <a:normAutofit/>
          </a:bodyPr>
          <a:lstStyle/>
          <a:p>
            <a:pPr algn="ctr"/>
            <a:r>
              <a:rPr lang="en-GB" sz="4000" dirty="0" err="1">
                <a:latin typeface="Arial" panose="020B0604020202020204" pitchFamily="34" charset="0"/>
              </a:rPr>
              <a:t>Arwyddion</a:t>
            </a:r>
            <a:r>
              <a:rPr lang="en-GB" sz="4000" dirty="0">
                <a:latin typeface="Arial" panose="020B0604020202020204" pitchFamily="34" charset="0"/>
              </a:rPr>
              <a:t> a </a:t>
            </a:r>
            <a:r>
              <a:rPr lang="en-GB" sz="4000" dirty="0" err="1">
                <a:latin typeface="Arial" panose="020B0604020202020204" pitchFamily="34" charset="0"/>
              </a:rPr>
              <a:t>Symptomau</a:t>
            </a:r>
            <a:br>
              <a:rPr lang="en-GB" sz="4000" dirty="0">
                <a:latin typeface="Arial" panose="020B0604020202020204" pitchFamily="34" charset="0"/>
              </a:rPr>
            </a:br>
            <a:r>
              <a:rPr lang="en-GB" sz="4000" dirty="0">
                <a:solidFill>
                  <a:srgbClr val="0070C0"/>
                </a:solidFill>
                <a:latin typeface="Arial" panose="020B0604020202020204" pitchFamily="34" charset="0"/>
              </a:rPr>
              <a:t>Signs and Symptoms</a:t>
            </a:r>
          </a:p>
        </p:txBody>
      </p:sp>
      <p:sp>
        <p:nvSpPr>
          <p:cNvPr id="3" name="Content Placeholder 2">
            <a:extLst>
              <a:ext uri="{FF2B5EF4-FFF2-40B4-BE49-F238E27FC236}">
                <a16:creationId xmlns:a16="http://schemas.microsoft.com/office/drawing/2014/main" id="{D0122B4F-CD38-47FE-93DB-D01A0A0F8264}"/>
              </a:ext>
            </a:extLst>
          </p:cNvPr>
          <p:cNvSpPr>
            <a:spLocks noGrp="1"/>
          </p:cNvSpPr>
          <p:nvPr>
            <p:ph sz="half" idx="1"/>
          </p:nvPr>
        </p:nvSpPr>
        <p:spPr/>
        <p:txBody>
          <a:bodyPr/>
          <a:lstStyle/>
          <a:p>
            <a:r>
              <a:rPr lang="cy-GB" dirty="0">
                <a:latin typeface="Arial" panose="020B0604020202020204" pitchFamily="34" charset="0"/>
              </a:rPr>
              <a:t>Pam bod hi’n bwysig adnabod arwyddion a symptomau ADY?</a:t>
            </a:r>
          </a:p>
          <a:p>
            <a:r>
              <a:rPr lang="cy-GB" dirty="0">
                <a:latin typeface="Arial" panose="020B0604020202020204" pitchFamily="34" charset="0"/>
              </a:rPr>
              <a:t>Ydy hyn yn rhywbeth hawdd i neud bob tro?</a:t>
            </a:r>
          </a:p>
          <a:p>
            <a:r>
              <a:rPr lang="cy-GB" dirty="0">
                <a:latin typeface="Arial" panose="020B0604020202020204" pitchFamily="34" charset="0"/>
              </a:rPr>
              <a:t>Pam?</a:t>
            </a:r>
            <a:br>
              <a:rPr lang="en-GB" dirty="0"/>
            </a:br>
            <a:endParaRPr lang="en-GB" dirty="0"/>
          </a:p>
        </p:txBody>
      </p:sp>
      <p:sp>
        <p:nvSpPr>
          <p:cNvPr id="4" name="Content Placeholder 3">
            <a:extLst>
              <a:ext uri="{FF2B5EF4-FFF2-40B4-BE49-F238E27FC236}">
                <a16:creationId xmlns:a16="http://schemas.microsoft.com/office/drawing/2014/main" id="{31BF3990-3F7E-4DE6-95AD-6F0BBB4214F1}"/>
              </a:ext>
            </a:extLst>
          </p:cNvPr>
          <p:cNvSpPr>
            <a:spLocks noGrp="1"/>
          </p:cNvSpPr>
          <p:nvPr>
            <p:ph sz="half" idx="2"/>
          </p:nvPr>
        </p:nvSpPr>
        <p:spPr/>
        <p:txBody>
          <a:bodyPr/>
          <a:lstStyle/>
          <a:p>
            <a:r>
              <a:rPr lang="en-GB" dirty="0">
                <a:solidFill>
                  <a:srgbClr val="0070C0"/>
                </a:solidFill>
                <a:latin typeface="Arial" panose="020B0604020202020204" pitchFamily="34" charset="0"/>
              </a:rPr>
              <a:t>Why is it important to recognise signs and symptoms of ALN?</a:t>
            </a:r>
          </a:p>
          <a:p>
            <a:r>
              <a:rPr lang="en-GB" dirty="0">
                <a:solidFill>
                  <a:srgbClr val="0070C0"/>
                </a:solidFill>
                <a:latin typeface="Arial" panose="020B0604020202020204" pitchFamily="34" charset="0"/>
              </a:rPr>
              <a:t>Is this always easy to do?</a:t>
            </a:r>
          </a:p>
          <a:p>
            <a:r>
              <a:rPr lang="en-GB" dirty="0">
                <a:solidFill>
                  <a:srgbClr val="0070C0"/>
                </a:solidFill>
                <a:latin typeface="Arial" panose="020B0604020202020204" pitchFamily="34" charset="0"/>
              </a:rPr>
              <a:t>Why not?</a:t>
            </a:r>
          </a:p>
        </p:txBody>
      </p:sp>
    </p:spTree>
    <p:extLst>
      <p:ext uri="{BB962C8B-B14F-4D97-AF65-F5344CB8AC3E}">
        <p14:creationId xmlns:p14="http://schemas.microsoft.com/office/powerpoint/2010/main" val="2343533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628650" y="365127"/>
            <a:ext cx="7886700" cy="687610"/>
          </a:xfrm>
        </p:spPr>
        <p:txBody>
          <a:bodyPr>
            <a:noAutofit/>
          </a:bodyPr>
          <a:lstStyle/>
          <a:p>
            <a:pPr algn="ctr"/>
            <a:r>
              <a:rPr lang="en-GB" sz="4000" dirty="0" err="1">
                <a:latin typeface="Arial" panose="020B0604020202020204" pitchFamily="34" charset="0"/>
              </a:rPr>
              <a:t>Adnabod</a:t>
            </a:r>
            <a:r>
              <a:rPr lang="en-GB" sz="4000" dirty="0">
                <a:latin typeface="Arial" panose="020B0604020202020204" pitchFamily="34" charset="0"/>
              </a:rPr>
              <a:t> plant </a:t>
            </a:r>
            <a:r>
              <a:rPr lang="en-GB" sz="4000" dirty="0" err="1">
                <a:latin typeface="Arial" panose="020B0604020202020204" pitchFamily="34" charset="0"/>
              </a:rPr>
              <a:t>mewn</a:t>
            </a:r>
            <a:r>
              <a:rPr lang="en-GB" sz="4000" dirty="0">
                <a:latin typeface="Arial" panose="020B0604020202020204" pitchFamily="34" charset="0"/>
              </a:rPr>
              <a:t> </a:t>
            </a:r>
            <a:r>
              <a:rPr lang="en-GB" sz="4000" dirty="0" err="1">
                <a:latin typeface="Arial" panose="020B0604020202020204" pitchFamily="34" charset="0"/>
              </a:rPr>
              <a:t>ysgol</a:t>
            </a:r>
            <a:br>
              <a:rPr lang="en-GB" sz="4000" dirty="0">
                <a:latin typeface="Arial" panose="020B0604020202020204" pitchFamily="34" charset="0"/>
              </a:rPr>
            </a:br>
            <a:r>
              <a:rPr lang="en-GB" sz="4000" dirty="0">
                <a:solidFill>
                  <a:srgbClr val="0070C0"/>
                </a:solidFill>
                <a:latin typeface="Arial" panose="020B0604020202020204" pitchFamily="34" charset="0"/>
              </a:rPr>
              <a:t>Identifying children at school               </a:t>
            </a:r>
          </a:p>
        </p:txBody>
      </p:sp>
      <p:sp>
        <p:nvSpPr>
          <p:cNvPr id="9" name="Content Placeholder 8">
            <a:extLst>
              <a:ext uri="{FF2B5EF4-FFF2-40B4-BE49-F238E27FC236}">
                <a16:creationId xmlns:a16="http://schemas.microsoft.com/office/drawing/2014/main" id="{4A1E2F1D-C73D-42C1-9FF2-AEA1B000BD00}"/>
              </a:ext>
            </a:extLst>
          </p:cNvPr>
          <p:cNvSpPr>
            <a:spLocks noGrp="1"/>
          </p:cNvSpPr>
          <p:nvPr>
            <p:ph sz="half" idx="1"/>
          </p:nvPr>
        </p:nvSpPr>
        <p:spPr>
          <a:xfrm>
            <a:off x="179512" y="1628800"/>
            <a:ext cx="4335338" cy="4104457"/>
          </a:xfrm>
        </p:spPr>
        <p:txBody>
          <a:bodyPr>
            <a:normAutofit/>
          </a:bodyPr>
          <a:lstStyle/>
          <a:p>
            <a:r>
              <a:rPr lang="cy-GB" dirty="0">
                <a:latin typeface="Arial" panose="020B0604020202020204" pitchFamily="34" charset="0"/>
              </a:rPr>
              <a:t>Nid yw plant ag AAA yn ffurfio grŵp sydd wedi'i ddiffinio'n glir;</a:t>
            </a:r>
          </a:p>
          <a:p>
            <a:r>
              <a:rPr lang="cy-GB" dirty="0">
                <a:latin typeface="Arial" panose="020B0604020202020204" pitchFamily="34" charset="0"/>
              </a:rPr>
              <a:t>Rhan fwyaf o ysgolion yn dibynnu ar y model meddygol er mwyn nodi'r plant hyn;</a:t>
            </a:r>
          </a:p>
          <a:p>
            <a:pPr marL="0" indent="0">
              <a:buNone/>
            </a:pPr>
            <a:endParaRPr lang="en-GB" dirty="0"/>
          </a:p>
        </p:txBody>
      </p:sp>
      <p:sp>
        <p:nvSpPr>
          <p:cNvPr id="10" name="Content Placeholder 9">
            <a:extLst>
              <a:ext uri="{FF2B5EF4-FFF2-40B4-BE49-F238E27FC236}">
                <a16:creationId xmlns:a16="http://schemas.microsoft.com/office/drawing/2014/main" id="{E36245D5-5709-4D63-8ABB-80643DB71401}"/>
              </a:ext>
            </a:extLst>
          </p:cNvPr>
          <p:cNvSpPr>
            <a:spLocks noGrp="1"/>
          </p:cNvSpPr>
          <p:nvPr>
            <p:ph sz="half" idx="2"/>
          </p:nvPr>
        </p:nvSpPr>
        <p:spPr>
          <a:xfrm>
            <a:off x="4629150" y="1628801"/>
            <a:ext cx="4191322" cy="4104456"/>
          </a:xfrm>
        </p:spPr>
        <p:txBody>
          <a:bodyPr>
            <a:normAutofit/>
          </a:bodyPr>
          <a:lstStyle/>
          <a:p>
            <a:r>
              <a:rPr lang="en-GB" sz="2700" dirty="0">
                <a:solidFill>
                  <a:srgbClr val="0070C0"/>
                </a:solidFill>
                <a:latin typeface="Arial" panose="020B0604020202020204" pitchFamily="34" charset="0"/>
              </a:rPr>
              <a:t>Children with SEN do not form a clearly defined group;</a:t>
            </a:r>
          </a:p>
          <a:p>
            <a:r>
              <a:rPr lang="en-GB" sz="2700" dirty="0">
                <a:solidFill>
                  <a:srgbClr val="0070C0"/>
                </a:solidFill>
                <a:latin typeface="Arial" panose="020B0604020202020204" pitchFamily="34" charset="0"/>
              </a:rPr>
              <a:t>Most schools rely on the medical model in order to identify these children;</a:t>
            </a:r>
          </a:p>
          <a:p>
            <a:pPr marL="0" indent="0" algn="r">
              <a:buNone/>
            </a:pPr>
            <a:r>
              <a:rPr lang="en-GB" sz="2300" dirty="0">
                <a:solidFill>
                  <a:srgbClr val="0070C0"/>
                </a:solidFill>
                <a:latin typeface="Arial" panose="020B0604020202020204" pitchFamily="34" charset="0"/>
              </a:rPr>
              <a:t>(Smeets and </a:t>
            </a:r>
            <a:r>
              <a:rPr lang="en-GB" sz="2300" dirty="0" err="1">
                <a:solidFill>
                  <a:srgbClr val="0070C0"/>
                </a:solidFill>
                <a:latin typeface="Arial" panose="020B0604020202020204" pitchFamily="34" charset="0"/>
              </a:rPr>
              <a:t>Roelveld</a:t>
            </a:r>
            <a:r>
              <a:rPr lang="en-GB" sz="2300" dirty="0">
                <a:solidFill>
                  <a:srgbClr val="0070C0"/>
                </a:solidFill>
                <a:latin typeface="Arial" panose="020B0604020202020204" pitchFamily="34" charset="0"/>
              </a:rPr>
              <a:t>, 2016)</a:t>
            </a:r>
          </a:p>
          <a:p>
            <a:endParaRPr lang="en-GB" dirty="0"/>
          </a:p>
        </p:txBody>
      </p:sp>
    </p:spTree>
    <p:extLst>
      <p:ext uri="{BB962C8B-B14F-4D97-AF65-F5344CB8AC3E}">
        <p14:creationId xmlns:p14="http://schemas.microsoft.com/office/powerpoint/2010/main" val="23357897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628650" y="365127"/>
            <a:ext cx="7886700" cy="687610"/>
          </a:xfrm>
        </p:spPr>
        <p:txBody>
          <a:bodyPr>
            <a:noAutofit/>
          </a:bodyPr>
          <a:lstStyle/>
          <a:p>
            <a:pPr algn="ctr"/>
            <a:r>
              <a:rPr lang="en-GB" sz="4000" dirty="0" err="1">
                <a:latin typeface="Arial" panose="020B0604020202020204" pitchFamily="34" charset="0"/>
              </a:rPr>
              <a:t>Adnabod</a:t>
            </a:r>
            <a:r>
              <a:rPr lang="en-GB" sz="4000" dirty="0">
                <a:latin typeface="Arial" panose="020B0604020202020204" pitchFamily="34" charset="0"/>
              </a:rPr>
              <a:t> plant </a:t>
            </a:r>
            <a:r>
              <a:rPr lang="en-GB" sz="4000" dirty="0" err="1">
                <a:latin typeface="Arial" panose="020B0604020202020204" pitchFamily="34" charset="0"/>
              </a:rPr>
              <a:t>mewn</a:t>
            </a:r>
            <a:r>
              <a:rPr lang="en-GB" sz="4000" dirty="0">
                <a:latin typeface="Arial" panose="020B0604020202020204" pitchFamily="34" charset="0"/>
              </a:rPr>
              <a:t> </a:t>
            </a:r>
            <a:r>
              <a:rPr lang="en-GB" sz="4000" dirty="0" err="1">
                <a:latin typeface="Arial" panose="020B0604020202020204" pitchFamily="34" charset="0"/>
              </a:rPr>
              <a:t>ysgol</a:t>
            </a:r>
            <a:br>
              <a:rPr lang="en-GB" sz="4000" dirty="0">
                <a:latin typeface="Arial" panose="020B0604020202020204" pitchFamily="34" charset="0"/>
              </a:rPr>
            </a:br>
            <a:r>
              <a:rPr lang="en-GB" sz="4000" dirty="0">
                <a:solidFill>
                  <a:srgbClr val="0070C0"/>
                </a:solidFill>
                <a:latin typeface="Arial" panose="020B0604020202020204" pitchFamily="34" charset="0"/>
              </a:rPr>
              <a:t>Identifying children at school               </a:t>
            </a:r>
          </a:p>
        </p:txBody>
      </p:sp>
      <p:sp>
        <p:nvSpPr>
          <p:cNvPr id="9" name="Content Placeholder 8">
            <a:extLst>
              <a:ext uri="{FF2B5EF4-FFF2-40B4-BE49-F238E27FC236}">
                <a16:creationId xmlns:a16="http://schemas.microsoft.com/office/drawing/2014/main" id="{4A1E2F1D-C73D-42C1-9FF2-AEA1B000BD00}"/>
              </a:ext>
            </a:extLst>
          </p:cNvPr>
          <p:cNvSpPr>
            <a:spLocks noGrp="1"/>
          </p:cNvSpPr>
          <p:nvPr>
            <p:ph sz="half" idx="1"/>
          </p:nvPr>
        </p:nvSpPr>
        <p:spPr>
          <a:xfrm>
            <a:off x="179512" y="1700808"/>
            <a:ext cx="4335338" cy="4032449"/>
          </a:xfrm>
        </p:spPr>
        <p:txBody>
          <a:bodyPr>
            <a:normAutofit/>
          </a:bodyPr>
          <a:lstStyle/>
          <a:p>
            <a:r>
              <a:rPr lang="cy-GB" dirty="0">
                <a:latin typeface="Arial" panose="020B0604020202020204" pitchFamily="34" charset="0"/>
              </a:rPr>
              <a:t>Nid oes llawer o blant wedi cael diagnosis o anhwylder, ond mae angen sylw a chymorth ychwanegol arnynt;</a:t>
            </a:r>
          </a:p>
          <a:p>
            <a:r>
              <a:rPr lang="cy-GB" dirty="0">
                <a:latin typeface="Arial" panose="020B0604020202020204" pitchFamily="34" charset="0"/>
              </a:rPr>
              <a:t>Athrawon yn </a:t>
            </a:r>
            <a:r>
              <a:rPr lang="cy-GB" dirty="0" err="1">
                <a:latin typeface="Arial" panose="020B0604020202020204" pitchFamily="34" charset="0"/>
              </a:rPr>
              <a:t>gor</a:t>
            </a:r>
            <a:r>
              <a:rPr lang="cy-GB" dirty="0">
                <a:latin typeface="Arial" panose="020B0604020202020204" pitchFamily="34" charset="0"/>
              </a:rPr>
              <a:t>-nodi grwpiau penodol o blant.</a:t>
            </a:r>
          </a:p>
          <a:p>
            <a:endParaRPr lang="en-GB" dirty="0"/>
          </a:p>
        </p:txBody>
      </p:sp>
      <p:sp>
        <p:nvSpPr>
          <p:cNvPr id="10" name="Content Placeholder 9">
            <a:extLst>
              <a:ext uri="{FF2B5EF4-FFF2-40B4-BE49-F238E27FC236}">
                <a16:creationId xmlns:a16="http://schemas.microsoft.com/office/drawing/2014/main" id="{E36245D5-5709-4D63-8ABB-80643DB71401}"/>
              </a:ext>
            </a:extLst>
          </p:cNvPr>
          <p:cNvSpPr>
            <a:spLocks noGrp="1"/>
          </p:cNvSpPr>
          <p:nvPr>
            <p:ph sz="half" idx="2"/>
          </p:nvPr>
        </p:nvSpPr>
        <p:spPr>
          <a:xfrm>
            <a:off x="4629150" y="1700807"/>
            <a:ext cx="4191322" cy="4032449"/>
          </a:xfrm>
        </p:spPr>
        <p:txBody>
          <a:bodyPr>
            <a:normAutofit/>
          </a:bodyPr>
          <a:lstStyle/>
          <a:p>
            <a:r>
              <a:rPr lang="en-GB" sz="2700" dirty="0">
                <a:solidFill>
                  <a:srgbClr val="0070C0"/>
                </a:solidFill>
                <a:latin typeface="Arial" panose="020B0604020202020204" pitchFamily="34" charset="0"/>
              </a:rPr>
              <a:t>A substantial group of children have not been diagnosed as having a disorder, but do require additional attention and support;</a:t>
            </a:r>
          </a:p>
          <a:p>
            <a:r>
              <a:rPr lang="en-GB" sz="2700" dirty="0">
                <a:solidFill>
                  <a:srgbClr val="0070C0"/>
                </a:solidFill>
                <a:latin typeface="Arial" panose="020B0604020202020204" pitchFamily="34" charset="0"/>
              </a:rPr>
              <a:t>Teachers over-identify certain groups of children.</a:t>
            </a:r>
          </a:p>
          <a:p>
            <a:pPr marL="0" indent="0" algn="r">
              <a:buNone/>
            </a:pPr>
            <a:r>
              <a:rPr lang="en-GB" sz="1800" dirty="0">
                <a:solidFill>
                  <a:srgbClr val="0070C0"/>
                </a:solidFill>
                <a:latin typeface="Arial" panose="020B0604020202020204" pitchFamily="34" charset="0"/>
              </a:rPr>
              <a:t>(Smeets and </a:t>
            </a:r>
            <a:r>
              <a:rPr lang="en-GB" sz="1800" dirty="0" err="1">
                <a:solidFill>
                  <a:srgbClr val="0070C0"/>
                </a:solidFill>
                <a:latin typeface="Arial" panose="020B0604020202020204" pitchFamily="34" charset="0"/>
              </a:rPr>
              <a:t>Roelveld</a:t>
            </a:r>
            <a:r>
              <a:rPr lang="en-GB" sz="1800" dirty="0">
                <a:solidFill>
                  <a:srgbClr val="0070C0"/>
                </a:solidFill>
                <a:latin typeface="Arial" panose="020B0604020202020204" pitchFamily="34" charset="0"/>
              </a:rPr>
              <a:t>, 2016)</a:t>
            </a:r>
          </a:p>
          <a:p>
            <a:endParaRPr lang="en-GB" dirty="0"/>
          </a:p>
        </p:txBody>
      </p:sp>
    </p:spTree>
    <p:extLst>
      <p:ext uri="{BB962C8B-B14F-4D97-AF65-F5344CB8AC3E}">
        <p14:creationId xmlns:p14="http://schemas.microsoft.com/office/powerpoint/2010/main" val="128822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628650" y="365127"/>
            <a:ext cx="7886700" cy="687610"/>
          </a:xfrm>
        </p:spPr>
        <p:txBody>
          <a:bodyPr>
            <a:normAutofit fontScale="90000"/>
          </a:bodyPr>
          <a:lstStyle/>
          <a:p>
            <a:pPr algn="ctr"/>
            <a:r>
              <a:rPr lang="en-GB" dirty="0" err="1">
                <a:latin typeface="Arial" panose="020B0604020202020204" pitchFamily="34" charset="0"/>
              </a:rPr>
              <a:t>Ymchwil</a:t>
            </a:r>
            <a:r>
              <a:rPr lang="en-GB" dirty="0">
                <a:latin typeface="Arial" panose="020B0604020202020204" pitchFamily="34" charset="0"/>
              </a:rPr>
              <a:t> </a:t>
            </a:r>
            <a:r>
              <a:rPr lang="en-GB" dirty="0" err="1">
                <a:latin typeface="Arial" panose="020B0604020202020204" pitchFamily="34" charset="0"/>
              </a:rPr>
              <a:t>gan</a:t>
            </a:r>
            <a:r>
              <a:rPr lang="en-GB" dirty="0">
                <a:latin typeface="Arial" panose="020B0604020202020204" pitchFamily="34" charset="0"/>
              </a:rPr>
              <a:t> NASEN (2020)</a:t>
            </a:r>
            <a:br>
              <a:rPr lang="en-GB" sz="3200" dirty="0">
                <a:latin typeface="Arial" panose="020B0604020202020204" pitchFamily="34" charset="0"/>
              </a:rPr>
            </a:br>
            <a:endParaRPr lang="en-GB" sz="3200" dirty="0">
              <a:solidFill>
                <a:srgbClr val="002060"/>
              </a:solidFill>
              <a:latin typeface="Arial" panose="020B0604020202020204" pitchFamily="34" charset="0"/>
            </a:endParaRPr>
          </a:p>
        </p:txBody>
      </p:sp>
      <p:pic>
        <p:nvPicPr>
          <p:cNvPr id="5" name="Content Placeholder 4">
            <a:extLst>
              <a:ext uri="{FF2B5EF4-FFF2-40B4-BE49-F238E27FC236}">
                <a16:creationId xmlns:a16="http://schemas.microsoft.com/office/drawing/2014/main" id="{1D3F530F-C2D0-467A-86F6-1FA64F30F1FF}"/>
              </a:ext>
            </a:extLst>
          </p:cNvPr>
          <p:cNvPicPr>
            <a:picLocks noGrp="1" noChangeAspect="1"/>
          </p:cNvPicPr>
          <p:nvPr>
            <p:ph idx="1"/>
          </p:nvPr>
        </p:nvPicPr>
        <p:blipFill>
          <a:blip r:embed="rId3"/>
          <a:stretch>
            <a:fillRect/>
          </a:stretch>
        </p:blipFill>
        <p:spPr>
          <a:xfrm>
            <a:off x="323528" y="966385"/>
            <a:ext cx="8424935" cy="4824536"/>
          </a:xfrm>
          <a:prstGeom prst="rect">
            <a:avLst/>
          </a:prstGeom>
        </p:spPr>
      </p:pic>
    </p:spTree>
    <p:extLst>
      <p:ext uri="{BB962C8B-B14F-4D97-AF65-F5344CB8AC3E}">
        <p14:creationId xmlns:p14="http://schemas.microsoft.com/office/powerpoint/2010/main" val="42350206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628650" y="365127"/>
            <a:ext cx="7886700" cy="687610"/>
          </a:xfrm>
        </p:spPr>
        <p:txBody>
          <a:bodyPr>
            <a:normAutofit/>
          </a:bodyPr>
          <a:lstStyle/>
          <a:p>
            <a:pPr algn="r"/>
            <a:r>
              <a:rPr lang="en-GB" sz="4000" dirty="0">
                <a:solidFill>
                  <a:srgbClr val="0070C0"/>
                </a:solidFill>
                <a:latin typeface="Arial" panose="020B0604020202020204" pitchFamily="34" charset="0"/>
              </a:rPr>
              <a:t>Research by NASEN (2020)</a:t>
            </a:r>
          </a:p>
        </p:txBody>
      </p:sp>
      <p:graphicFrame>
        <p:nvGraphicFramePr>
          <p:cNvPr id="6" name="Content Placeholder 5">
            <a:extLst>
              <a:ext uri="{FF2B5EF4-FFF2-40B4-BE49-F238E27FC236}">
                <a16:creationId xmlns:a16="http://schemas.microsoft.com/office/drawing/2014/main" id="{38321749-4FA6-475E-85BD-001C76F0AB28}"/>
              </a:ext>
            </a:extLst>
          </p:cNvPr>
          <p:cNvGraphicFramePr>
            <a:graphicFrameLocks noGrp="1"/>
          </p:cNvGraphicFramePr>
          <p:nvPr>
            <p:ph idx="1"/>
          </p:nvPr>
        </p:nvGraphicFramePr>
        <p:xfrm>
          <a:off x="457200" y="1196752"/>
          <a:ext cx="8229600" cy="4319811"/>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6865585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4D6FE-D9A0-49D2-A137-276F1ADD1E2A}"/>
              </a:ext>
            </a:extLst>
          </p:cNvPr>
          <p:cNvSpPr>
            <a:spLocks noGrp="1"/>
          </p:cNvSpPr>
          <p:nvPr>
            <p:ph type="title"/>
          </p:nvPr>
        </p:nvSpPr>
        <p:spPr>
          <a:xfrm>
            <a:off x="628650" y="365127"/>
            <a:ext cx="7886700" cy="687609"/>
          </a:xfrm>
        </p:spPr>
        <p:txBody>
          <a:bodyPr>
            <a:noAutofit/>
          </a:bodyPr>
          <a:lstStyle/>
          <a:p>
            <a:pPr algn="ctr"/>
            <a:r>
              <a:rPr lang="en-GB" sz="4000" dirty="0">
                <a:latin typeface="Arial" panose="020B0604020202020204" pitchFamily="34" charset="0"/>
              </a:rPr>
              <a:t>Rhieni</a:t>
            </a:r>
            <a:br>
              <a:rPr lang="en-GB" sz="4000" dirty="0">
                <a:latin typeface="Arial" panose="020B0604020202020204" pitchFamily="34" charset="0"/>
              </a:rPr>
            </a:br>
            <a:r>
              <a:rPr lang="en-GB" sz="4000" dirty="0">
                <a:solidFill>
                  <a:srgbClr val="0070C0"/>
                </a:solidFill>
                <a:latin typeface="Arial" panose="020B0604020202020204" pitchFamily="34" charset="0"/>
              </a:rPr>
              <a:t>Parents</a:t>
            </a:r>
            <a:endParaRPr lang="en-GB" sz="4000" dirty="0">
              <a:solidFill>
                <a:srgbClr val="0070C0"/>
              </a:solidFill>
            </a:endParaRPr>
          </a:p>
        </p:txBody>
      </p:sp>
      <p:sp>
        <p:nvSpPr>
          <p:cNvPr id="3" name="Content Placeholder 2">
            <a:extLst>
              <a:ext uri="{FF2B5EF4-FFF2-40B4-BE49-F238E27FC236}">
                <a16:creationId xmlns:a16="http://schemas.microsoft.com/office/drawing/2014/main" id="{6D2D9367-1570-4E53-8956-17C603CBD389}"/>
              </a:ext>
            </a:extLst>
          </p:cNvPr>
          <p:cNvSpPr>
            <a:spLocks noGrp="1"/>
          </p:cNvSpPr>
          <p:nvPr>
            <p:ph sz="half" idx="1"/>
          </p:nvPr>
        </p:nvSpPr>
        <p:spPr>
          <a:xfrm>
            <a:off x="323528" y="1772816"/>
            <a:ext cx="4335338" cy="3888432"/>
          </a:xfrm>
        </p:spPr>
        <p:txBody>
          <a:bodyPr>
            <a:normAutofit/>
          </a:bodyPr>
          <a:lstStyle/>
          <a:p>
            <a:r>
              <a:rPr lang="cy-GB" dirty="0">
                <a:latin typeface="Arial" panose="020B0604020202020204" pitchFamily="34" charset="0"/>
              </a:rPr>
              <a:t>57% o athrawon yn credu bod plant yn cael diagnosis AAA anghywir;</a:t>
            </a:r>
          </a:p>
          <a:p>
            <a:r>
              <a:rPr lang="cy-GB" dirty="0">
                <a:latin typeface="Arial" panose="020B0604020202020204" pitchFamily="34" charset="0"/>
              </a:rPr>
              <a:t>54% yn beio pwysau gan rieni am </a:t>
            </a:r>
            <a:r>
              <a:rPr lang="cy-GB" dirty="0" err="1">
                <a:latin typeface="Arial" panose="020B0604020202020204" pitchFamily="34" charset="0"/>
              </a:rPr>
              <a:t>gamddiagnosis</a:t>
            </a:r>
            <a:r>
              <a:rPr lang="cy-GB" dirty="0">
                <a:latin typeface="Arial" panose="020B0604020202020204" pitchFamily="34" charset="0"/>
              </a:rPr>
              <a:t>;</a:t>
            </a:r>
          </a:p>
          <a:p>
            <a:pPr marL="0" indent="0">
              <a:buNone/>
            </a:pPr>
            <a:endParaRPr lang="cy-GB" dirty="0"/>
          </a:p>
          <a:p>
            <a:endParaRPr lang="en-GB" dirty="0"/>
          </a:p>
        </p:txBody>
      </p:sp>
      <p:sp>
        <p:nvSpPr>
          <p:cNvPr id="4" name="Content Placeholder 3">
            <a:extLst>
              <a:ext uri="{FF2B5EF4-FFF2-40B4-BE49-F238E27FC236}">
                <a16:creationId xmlns:a16="http://schemas.microsoft.com/office/drawing/2014/main" id="{4EB0EF27-26E1-4EC0-B681-801F6F182742}"/>
              </a:ext>
            </a:extLst>
          </p:cNvPr>
          <p:cNvSpPr>
            <a:spLocks noGrp="1"/>
          </p:cNvSpPr>
          <p:nvPr>
            <p:ph sz="half" idx="2"/>
          </p:nvPr>
        </p:nvSpPr>
        <p:spPr>
          <a:xfrm>
            <a:off x="4629150" y="1772815"/>
            <a:ext cx="4335338" cy="3888433"/>
          </a:xfrm>
        </p:spPr>
        <p:txBody>
          <a:bodyPr>
            <a:normAutofit/>
          </a:bodyPr>
          <a:lstStyle/>
          <a:p>
            <a:pPr algn="l">
              <a:buFont typeface="Arial" panose="020B0604020202020204" pitchFamily="34" charset="0"/>
              <a:buChar char="•"/>
            </a:pPr>
            <a:r>
              <a:rPr lang="en-GB" b="0" i="0" dirty="0">
                <a:solidFill>
                  <a:srgbClr val="0070C0"/>
                </a:solidFill>
                <a:effectLst/>
                <a:latin typeface="Arial" panose="020B0604020202020204" pitchFamily="34" charset="0"/>
              </a:rPr>
              <a:t>57% of teachers think that children are being misdiagnosed with SEN;</a:t>
            </a:r>
          </a:p>
          <a:p>
            <a:pPr algn="l">
              <a:buFont typeface="Arial" panose="020B0604020202020204" pitchFamily="34" charset="0"/>
              <a:buChar char="•"/>
            </a:pPr>
            <a:r>
              <a:rPr lang="en-GB" b="0" i="0" dirty="0">
                <a:solidFill>
                  <a:srgbClr val="0070C0"/>
                </a:solidFill>
                <a:effectLst/>
                <a:latin typeface="Arial" panose="020B0604020202020204" pitchFamily="34" charset="0"/>
              </a:rPr>
              <a:t>54% blame pressure from parents for  misdiagnosis;</a:t>
            </a:r>
          </a:p>
          <a:p>
            <a:pPr marL="0" indent="0" algn="r">
              <a:buNone/>
            </a:pPr>
            <a:r>
              <a:rPr lang="en-GB" sz="2300" dirty="0">
                <a:solidFill>
                  <a:srgbClr val="0070C0"/>
                </a:solidFill>
                <a:latin typeface="Arial" panose="020B0604020202020204" pitchFamily="34" charset="0"/>
              </a:rPr>
              <a:t>(Boyes Turner, 2017)</a:t>
            </a:r>
            <a:endParaRPr lang="en-GB" sz="2300" b="0" dirty="0">
              <a:solidFill>
                <a:srgbClr val="0070C0"/>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16102868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4D6FE-D9A0-49D2-A137-276F1ADD1E2A}"/>
              </a:ext>
            </a:extLst>
          </p:cNvPr>
          <p:cNvSpPr>
            <a:spLocks noGrp="1"/>
          </p:cNvSpPr>
          <p:nvPr>
            <p:ph type="title"/>
          </p:nvPr>
        </p:nvSpPr>
        <p:spPr>
          <a:xfrm>
            <a:off x="628650" y="365127"/>
            <a:ext cx="7886700" cy="687609"/>
          </a:xfrm>
        </p:spPr>
        <p:txBody>
          <a:bodyPr>
            <a:noAutofit/>
          </a:bodyPr>
          <a:lstStyle/>
          <a:p>
            <a:pPr algn="ctr"/>
            <a:r>
              <a:rPr lang="en-GB" sz="4000" dirty="0">
                <a:latin typeface="Arial" panose="020B0604020202020204" pitchFamily="34" charset="0"/>
              </a:rPr>
              <a:t>Rhieni</a:t>
            </a:r>
            <a:br>
              <a:rPr lang="en-GB" sz="4000" dirty="0">
                <a:latin typeface="Arial" panose="020B0604020202020204" pitchFamily="34" charset="0"/>
              </a:rPr>
            </a:br>
            <a:r>
              <a:rPr lang="en-GB" sz="4000" dirty="0">
                <a:solidFill>
                  <a:srgbClr val="0070C0"/>
                </a:solidFill>
                <a:latin typeface="Arial" panose="020B0604020202020204" pitchFamily="34" charset="0"/>
              </a:rPr>
              <a:t>Parents</a:t>
            </a:r>
            <a:endParaRPr lang="en-GB" sz="4000" dirty="0">
              <a:solidFill>
                <a:srgbClr val="0070C0"/>
              </a:solidFill>
            </a:endParaRPr>
          </a:p>
        </p:txBody>
      </p:sp>
      <p:sp>
        <p:nvSpPr>
          <p:cNvPr id="3" name="Content Placeholder 2">
            <a:extLst>
              <a:ext uri="{FF2B5EF4-FFF2-40B4-BE49-F238E27FC236}">
                <a16:creationId xmlns:a16="http://schemas.microsoft.com/office/drawing/2014/main" id="{6D2D9367-1570-4E53-8956-17C603CBD389}"/>
              </a:ext>
            </a:extLst>
          </p:cNvPr>
          <p:cNvSpPr>
            <a:spLocks noGrp="1"/>
          </p:cNvSpPr>
          <p:nvPr>
            <p:ph sz="half" idx="1"/>
          </p:nvPr>
        </p:nvSpPr>
        <p:spPr>
          <a:xfrm>
            <a:off x="323528" y="1196754"/>
            <a:ext cx="4335338" cy="4464494"/>
          </a:xfrm>
        </p:spPr>
        <p:txBody>
          <a:bodyPr>
            <a:normAutofit/>
          </a:bodyPr>
          <a:lstStyle/>
          <a:p>
            <a:r>
              <a:rPr lang="cy-GB" sz="2600" dirty="0">
                <a:latin typeface="Arial" panose="020B0604020202020204" pitchFamily="34" charset="0"/>
              </a:rPr>
              <a:t>64% o athrawon yn dweud bod rhieni'n gwthio am ddiagnosis; </a:t>
            </a:r>
          </a:p>
          <a:p>
            <a:r>
              <a:rPr lang="cy-GB" sz="2600" dirty="0">
                <a:latin typeface="Arial" panose="020B0604020202020204" pitchFamily="34" charset="0"/>
              </a:rPr>
              <a:t>62% yn poeni nad yw rhai plant sydd ag AAA go iawn yn cael yr help sydd ei angen arnynt oblegid bod adnoddau'n cael eu dargyfeirio i blant '</a:t>
            </a:r>
            <a:r>
              <a:rPr lang="cy-GB" sz="2600" i="1" dirty="0">
                <a:latin typeface="Arial" panose="020B0604020202020204" pitchFamily="34" charset="0"/>
              </a:rPr>
              <a:t>nad oes gwir angen yr help arnynt</a:t>
            </a:r>
            <a:r>
              <a:rPr lang="cy-GB" sz="2600" dirty="0">
                <a:latin typeface="Arial" panose="020B0604020202020204" pitchFamily="34" charset="0"/>
              </a:rPr>
              <a:t>’.</a:t>
            </a:r>
          </a:p>
          <a:p>
            <a:endParaRPr lang="cy-GB" dirty="0"/>
          </a:p>
          <a:p>
            <a:endParaRPr lang="en-GB" dirty="0"/>
          </a:p>
        </p:txBody>
      </p:sp>
      <p:sp>
        <p:nvSpPr>
          <p:cNvPr id="4" name="Content Placeholder 3">
            <a:extLst>
              <a:ext uri="{FF2B5EF4-FFF2-40B4-BE49-F238E27FC236}">
                <a16:creationId xmlns:a16="http://schemas.microsoft.com/office/drawing/2014/main" id="{4EB0EF27-26E1-4EC0-B681-801F6F182742}"/>
              </a:ext>
            </a:extLst>
          </p:cNvPr>
          <p:cNvSpPr>
            <a:spLocks noGrp="1"/>
          </p:cNvSpPr>
          <p:nvPr>
            <p:ph sz="half" idx="2"/>
          </p:nvPr>
        </p:nvSpPr>
        <p:spPr>
          <a:xfrm>
            <a:off x="4629150" y="1196753"/>
            <a:ext cx="4335338" cy="4464496"/>
          </a:xfrm>
        </p:spPr>
        <p:txBody>
          <a:bodyPr>
            <a:normAutofit/>
          </a:bodyPr>
          <a:lstStyle/>
          <a:p>
            <a:pPr algn="l">
              <a:buFont typeface="Arial" panose="020B0604020202020204" pitchFamily="34" charset="0"/>
              <a:buChar char="•"/>
            </a:pPr>
            <a:r>
              <a:rPr lang="en-GB" b="0" i="0" dirty="0">
                <a:solidFill>
                  <a:srgbClr val="0070C0"/>
                </a:solidFill>
                <a:effectLst/>
                <a:latin typeface="Arial" panose="020B0604020202020204" pitchFamily="34" charset="0"/>
              </a:rPr>
              <a:t>64% said that parents push for a diagnosis; </a:t>
            </a:r>
          </a:p>
          <a:p>
            <a:pPr algn="l">
              <a:buFont typeface="Arial" panose="020B0604020202020204" pitchFamily="34" charset="0"/>
              <a:buChar char="•"/>
            </a:pPr>
            <a:r>
              <a:rPr lang="en-GB" b="0" i="0" dirty="0">
                <a:solidFill>
                  <a:srgbClr val="0070C0"/>
                </a:solidFill>
                <a:effectLst/>
                <a:latin typeface="Arial" panose="020B0604020202020204" pitchFamily="34" charset="0"/>
              </a:rPr>
              <a:t>62% worry that some genuine children with SEN don’t get the help they need because resources are diverted to children </a:t>
            </a:r>
            <a:r>
              <a:rPr lang="en-GB" b="0" i="1" dirty="0">
                <a:solidFill>
                  <a:srgbClr val="0070C0"/>
                </a:solidFill>
                <a:effectLst/>
                <a:latin typeface="Arial" panose="020B0604020202020204" pitchFamily="34" charset="0"/>
              </a:rPr>
              <a:t>‘that don’t really need the help’.</a:t>
            </a:r>
          </a:p>
          <a:p>
            <a:pPr marL="0" indent="0" algn="r">
              <a:buNone/>
            </a:pPr>
            <a:r>
              <a:rPr lang="en-GB" sz="2300" dirty="0">
                <a:solidFill>
                  <a:srgbClr val="0070C0"/>
                </a:solidFill>
                <a:latin typeface="Arial" panose="020B0604020202020204" pitchFamily="34" charset="0"/>
              </a:rPr>
              <a:t>(Boyes Turner, 2017)</a:t>
            </a:r>
            <a:endParaRPr lang="en-GB" sz="2300" b="0" dirty="0">
              <a:solidFill>
                <a:srgbClr val="0070C0"/>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3005698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p:txBody>
          <a:bodyPr>
            <a:normAutofit/>
          </a:bodyPr>
          <a:lstStyle/>
          <a:p>
            <a:pPr algn="ctr"/>
            <a:r>
              <a:rPr lang="en-GB" sz="4000" dirty="0" err="1">
                <a:latin typeface="Arial" panose="020B0604020202020204" pitchFamily="34" charset="0"/>
              </a:rPr>
              <a:t>Gwneud</a:t>
            </a:r>
            <a:r>
              <a:rPr lang="en-GB" sz="4000" dirty="0">
                <a:latin typeface="Arial" panose="020B0604020202020204" pitchFamily="34" charset="0"/>
              </a:rPr>
              <a:t> diagnosis</a:t>
            </a:r>
            <a:br>
              <a:rPr lang="en-GB" sz="4000" dirty="0">
                <a:latin typeface="Arial" panose="020B0604020202020204" pitchFamily="34" charset="0"/>
              </a:rPr>
            </a:br>
            <a:r>
              <a:rPr lang="en-GB" sz="4000" dirty="0">
                <a:solidFill>
                  <a:srgbClr val="0070C0"/>
                </a:solidFill>
                <a:latin typeface="Arial" panose="020B0604020202020204" pitchFamily="34" charset="0"/>
              </a:rPr>
              <a:t>Making a diagnosis</a:t>
            </a:r>
          </a:p>
        </p:txBody>
      </p:sp>
      <p:sp>
        <p:nvSpPr>
          <p:cNvPr id="3" name="Content Placeholder 2">
            <a:extLst>
              <a:ext uri="{FF2B5EF4-FFF2-40B4-BE49-F238E27FC236}">
                <a16:creationId xmlns:a16="http://schemas.microsoft.com/office/drawing/2014/main" id="{D0122B4F-CD38-47FE-93DB-D01A0A0F8264}"/>
              </a:ext>
            </a:extLst>
          </p:cNvPr>
          <p:cNvSpPr>
            <a:spLocks noGrp="1"/>
          </p:cNvSpPr>
          <p:nvPr>
            <p:ph sz="half" idx="1"/>
          </p:nvPr>
        </p:nvSpPr>
        <p:spPr>
          <a:xfrm>
            <a:off x="251520" y="1825625"/>
            <a:ext cx="4263330" cy="4351338"/>
          </a:xfrm>
        </p:spPr>
        <p:txBody>
          <a:bodyPr/>
          <a:lstStyle/>
          <a:p>
            <a:r>
              <a:rPr lang="cy-GB" dirty="0">
                <a:latin typeface="Arial" panose="020B0604020202020204" pitchFamily="34" charset="0"/>
              </a:rPr>
              <a:t>Dim ond arbenigwyr all ddarparu diagnosis swyddogol;</a:t>
            </a:r>
          </a:p>
          <a:p>
            <a:r>
              <a:rPr lang="cy-GB" dirty="0">
                <a:latin typeface="Arial" panose="020B0604020202020204" pitchFamily="34" charset="0"/>
              </a:rPr>
              <a:t>Gweithwyr proffesiynol gydag arbenigedd;</a:t>
            </a:r>
          </a:p>
          <a:p>
            <a:r>
              <a:rPr lang="cy-GB" dirty="0">
                <a:latin typeface="Arial" panose="020B0604020202020204" pitchFamily="34" charset="0"/>
              </a:rPr>
              <a:t>Nid yw hyn yn cynnwys athrawon, nyrsys na rhieni.</a:t>
            </a:r>
          </a:p>
          <a:p>
            <a:endParaRPr lang="cy-GB" dirty="0">
              <a:latin typeface="Arial" panose="020B0604020202020204" pitchFamily="34" charset="0"/>
            </a:endParaRPr>
          </a:p>
          <a:p>
            <a:endParaRPr lang="en-GB" dirty="0"/>
          </a:p>
          <a:p>
            <a:pPr marL="0" indent="0">
              <a:buNone/>
            </a:pPr>
            <a:endParaRPr lang="en-GB" dirty="0"/>
          </a:p>
        </p:txBody>
      </p:sp>
      <p:sp>
        <p:nvSpPr>
          <p:cNvPr id="4" name="Content Placeholder 3">
            <a:extLst>
              <a:ext uri="{FF2B5EF4-FFF2-40B4-BE49-F238E27FC236}">
                <a16:creationId xmlns:a16="http://schemas.microsoft.com/office/drawing/2014/main" id="{31BF3990-3F7E-4DE6-95AD-6F0BBB4214F1}"/>
              </a:ext>
            </a:extLst>
          </p:cNvPr>
          <p:cNvSpPr>
            <a:spLocks noGrp="1"/>
          </p:cNvSpPr>
          <p:nvPr>
            <p:ph sz="half" idx="2"/>
          </p:nvPr>
        </p:nvSpPr>
        <p:spPr/>
        <p:txBody>
          <a:bodyPr/>
          <a:lstStyle/>
          <a:p>
            <a:r>
              <a:rPr lang="en-GB" dirty="0">
                <a:solidFill>
                  <a:srgbClr val="0070C0"/>
                </a:solidFill>
                <a:latin typeface="Arial" panose="020B0604020202020204" pitchFamily="34" charset="0"/>
              </a:rPr>
              <a:t>Official diagnoses can only be provided by specialists;</a:t>
            </a:r>
          </a:p>
          <a:p>
            <a:r>
              <a:rPr lang="en-GB" dirty="0">
                <a:solidFill>
                  <a:srgbClr val="0070C0"/>
                </a:solidFill>
                <a:latin typeface="Arial" panose="020B0604020202020204" pitchFamily="34" charset="0"/>
              </a:rPr>
              <a:t>Professionals with expertise;</a:t>
            </a:r>
          </a:p>
          <a:p>
            <a:r>
              <a:rPr lang="en-GB" dirty="0">
                <a:solidFill>
                  <a:srgbClr val="0070C0"/>
                </a:solidFill>
                <a:latin typeface="Arial" panose="020B0604020202020204" pitchFamily="34" charset="0"/>
              </a:rPr>
              <a:t>Does not include teachers, nurses or parents.</a:t>
            </a:r>
          </a:p>
        </p:txBody>
      </p:sp>
    </p:spTree>
    <p:extLst>
      <p:ext uri="{BB962C8B-B14F-4D97-AF65-F5344CB8AC3E}">
        <p14:creationId xmlns:p14="http://schemas.microsoft.com/office/powerpoint/2010/main" val="22104606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179512" y="365126"/>
            <a:ext cx="8712968" cy="1325563"/>
          </a:xfrm>
        </p:spPr>
        <p:txBody>
          <a:bodyPr>
            <a:noAutofit/>
          </a:bodyPr>
          <a:lstStyle/>
          <a:p>
            <a:pPr algn="ctr"/>
            <a:r>
              <a:rPr lang="en-GB" sz="3200" dirty="0" err="1">
                <a:latin typeface="Arial" panose="020B0604020202020204" pitchFamily="34" charset="0"/>
              </a:rPr>
              <a:t>Anhwylder</a:t>
            </a:r>
            <a:r>
              <a:rPr lang="en-GB" sz="3200" dirty="0">
                <a:latin typeface="Arial" panose="020B0604020202020204" pitchFamily="34" charset="0"/>
              </a:rPr>
              <a:t> </a:t>
            </a:r>
            <a:r>
              <a:rPr lang="en-GB" sz="3200" dirty="0" err="1">
                <a:latin typeface="Arial" panose="020B0604020202020204" pitchFamily="34" charset="0"/>
              </a:rPr>
              <a:t>Diffyg</a:t>
            </a:r>
            <a:r>
              <a:rPr lang="en-GB" sz="3200" dirty="0">
                <a:latin typeface="Arial" panose="020B0604020202020204" pitchFamily="34" charset="0"/>
              </a:rPr>
              <a:t> </a:t>
            </a:r>
            <a:r>
              <a:rPr lang="en-GB" sz="3200" dirty="0" err="1">
                <a:latin typeface="Arial" panose="020B0604020202020204" pitchFamily="34" charset="0"/>
              </a:rPr>
              <a:t>Canolbwyntio</a:t>
            </a:r>
            <a:r>
              <a:rPr lang="en-GB" sz="3200" dirty="0">
                <a:latin typeface="Arial" panose="020B0604020202020204" pitchFamily="34" charset="0"/>
              </a:rPr>
              <a:t> a </a:t>
            </a:r>
            <a:r>
              <a:rPr lang="en-GB" sz="3200" dirty="0" err="1">
                <a:latin typeface="Arial" panose="020B0604020202020204" pitchFamily="34" charset="0"/>
              </a:rPr>
              <a:t>Gorfywiogrwydd</a:t>
            </a:r>
            <a:r>
              <a:rPr lang="en-GB" sz="3200" dirty="0">
                <a:latin typeface="Arial" panose="020B0604020202020204" pitchFamily="34" charset="0"/>
              </a:rPr>
              <a:t> (ADCG)</a:t>
            </a:r>
            <a:br>
              <a:rPr lang="en-GB" sz="3200" dirty="0">
                <a:latin typeface="Arial" panose="020B0604020202020204" pitchFamily="34" charset="0"/>
              </a:rPr>
            </a:br>
            <a:r>
              <a:rPr lang="en-GB" sz="3200" dirty="0">
                <a:solidFill>
                  <a:srgbClr val="0070C0"/>
                </a:solidFill>
                <a:latin typeface="Arial" panose="020B0604020202020204" pitchFamily="34" charset="0"/>
              </a:rPr>
              <a:t>Attention Deficit Hyperactivity Disorder (ADHD)</a:t>
            </a:r>
          </a:p>
        </p:txBody>
      </p:sp>
      <p:sp>
        <p:nvSpPr>
          <p:cNvPr id="3" name="Content Placeholder 2">
            <a:extLst>
              <a:ext uri="{FF2B5EF4-FFF2-40B4-BE49-F238E27FC236}">
                <a16:creationId xmlns:a16="http://schemas.microsoft.com/office/drawing/2014/main" id="{D0122B4F-CD38-47FE-93DB-D01A0A0F8264}"/>
              </a:ext>
            </a:extLst>
          </p:cNvPr>
          <p:cNvSpPr>
            <a:spLocks noGrp="1"/>
          </p:cNvSpPr>
          <p:nvPr>
            <p:ph sz="half" idx="1"/>
          </p:nvPr>
        </p:nvSpPr>
        <p:spPr/>
        <p:txBody>
          <a:bodyPr/>
          <a:lstStyle/>
          <a:p>
            <a:pPr marL="0" indent="0">
              <a:buNone/>
            </a:pPr>
            <a:r>
              <a:rPr lang="cy-GB" dirty="0">
                <a:latin typeface="Arial" panose="020B0604020202020204" pitchFamily="34" charset="0"/>
              </a:rPr>
              <a:t>Fel arfer, mae yna 3 gategori o symptomau:</a:t>
            </a:r>
          </a:p>
          <a:p>
            <a:pPr marL="514350" indent="-514350">
              <a:buAutoNum type="arabicPeriod"/>
            </a:pPr>
            <a:r>
              <a:rPr lang="cy-GB" dirty="0">
                <a:latin typeface="Arial" panose="020B0604020202020204" pitchFamily="34" charset="0"/>
              </a:rPr>
              <a:t>Diffyg sylw;</a:t>
            </a:r>
          </a:p>
          <a:p>
            <a:pPr marL="514350" indent="-514350">
              <a:buAutoNum type="arabicPeriod"/>
            </a:pPr>
            <a:r>
              <a:rPr lang="cy-GB" dirty="0">
                <a:latin typeface="Arial" panose="020B0604020202020204" pitchFamily="34" charset="0"/>
              </a:rPr>
              <a:t>Byrbwylltra;</a:t>
            </a:r>
          </a:p>
          <a:p>
            <a:pPr marL="514350" indent="-514350">
              <a:buAutoNum type="arabicPeriod"/>
            </a:pPr>
            <a:r>
              <a:rPr lang="cy-GB" dirty="0">
                <a:latin typeface="Arial" panose="020B0604020202020204" pitchFamily="34" charset="0"/>
              </a:rPr>
              <a:t>Gorfywiogrwydd.</a:t>
            </a:r>
          </a:p>
        </p:txBody>
      </p:sp>
      <p:sp>
        <p:nvSpPr>
          <p:cNvPr id="4" name="Content Placeholder 3">
            <a:extLst>
              <a:ext uri="{FF2B5EF4-FFF2-40B4-BE49-F238E27FC236}">
                <a16:creationId xmlns:a16="http://schemas.microsoft.com/office/drawing/2014/main" id="{31BF3990-3F7E-4DE6-95AD-6F0BBB4214F1}"/>
              </a:ext>
            </a:extLst>
          </p:cNvPr>
          <p:cNvSpPr>
            <a:spLocks noGrp="1"/>
          </p:cNvSpPr>
          <p:nvPr>
            <p:ph sz="half" idx="2"/>
          </p:nvPr>
        </p:nvSpPr>
        <p:spPr/>
        <p:txBody>
          <a:bodyPr/>
          <a:lstStyle/>
          <a:p>
            <a:pPr marL="0" indent="0">
              <a:buNone/>
            </a:pPr>
            <a:r>
              <a:rPr lang="en-GB" dirty="0">
                <a:solidFill>
                  <a:srgbClr val="0070C0"/>
                </a:solidFill>
                <a:latin typeface="Arial" panose="020B0604020202020204" pitchFamily="34" charset="0"/>
              </a:rPr>
              <a:t>Usually 3 categories of symptoms:</a:t>
            </a:r>
          </a:p>
          <a:p>
            <a:pPr marL="514350" indent="-514350">
              <a:buAutoNum type="arabicPeriod"/>
            </a:pPr>
            <a:r>
              <a:rPr lang="en-GB" dirty="0">
                <a:solidFill>
                  <a:srgbClr val="0070C0"/>
                </a:solidFill>
                <a:latin typeface="Arial" panose="020B0604020202020204" pitchFamily="34" charset="0"/>
              </a:rPr>
              <a:t>Inattention;</a:t>
            </a:r>
          </a:p>
          <a:p>
            <a:pPr marL="514350" indent="-514350">
              <a:buAutoNum type="arabicPeriod"/>
            </a:pPr>
            <a:r>
              <a:rPr lang="en-GB" dirty="0">
                <a:solidFill>
                  <a:srgbClr val="0070C0"/>
                </a:solidFill>
                <a:latin typeface="Arial" panose="020B0604020202020204" pitchFamily="34" charset="0"/>
              </a:rPr>
              <a:t>Impulsivity;</a:t>
            </a:r>
          </a:p>
          <a:p>
            <a:pPr marL="514350" indent="-514350">
              <a:buAutoNum type="arabicPeriod"/>
            </a:pPr>
            <a:r>
              <a:rPr lang="en-GB" dirty="0">
                <a:solidFill>
                  <a:srgbClr val="0070C0"/>
                </a:solidFill>
                <a:latin typeface="Arial" panose="020B0604020202020204" pitchFamily="34" charset="0"/>
              </a:rPr>
              <a:t>Hyperactivity.</a:t>
            </a:r>
          </a:p>
        </p:txBody>
      </p:sp>
    </p:spTree>
    <p:extLst>
      <p:ext uri="{BB962C8B-B14F-4D97-AF65-F5344CB8AC3E}">
        <p14:creationId xmlns:p14="http://schemas.microsoft.com/office/powerpoint/2010/main" val="354393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628650" y="365127"/>
            <a:ext cx="7886700" cy="831626"/>
          </a:xfrm>
        </p:spPr>
        <p:txBody>
          <a:bodyPr>
            <a:normAutofit fontScale="90000"/>
          </a:bodyPr>
          <a:lstStyle/>
          <a:p>
            <a:pPr algn="ctr" eaLnBrk="1" hangingPunct="1"/>
            <a:r>
              <a:rPr lang="en-GB" altLang="en-US" dirty="0">
                <a:latin typeface="Arial" panose="020B0604020202020204" pitchFamily="34" charset="0"/>
              </a:rPr>
              <a:t>Diffiniad</a:t>
            </a:r>
            <a:br>
              <a:rPr lang="en-GB" altLang="en-US" sz="3200" dirty="0">
                <a:solidFill>
                  <a:schemeClr val="accent2"/>
                </a:solidFill>
                <a:latin typeface="Arial" panose="020B0604020202020204" pitchFamily="34" charset="0"/>
              </a:rPr>
            </a:br>
            <a:r>
              <a:rPr lang="en-GB" altLang="en-US" sz="3200" dirty="0">
                <a:solidFill>
                  <a:srgbClr val="002060"/>
                </a:solidFill>
                <a:latin typeface="Arial" panose="020B0604020202020204" pitchFamily="34" charset="0"/>
              </a:rPr>
              <a:t> </a:t>
            </a:r>
            <a:endParaRPr lang="en-GB" altLang="en-US" sz="3200" dirty="0">
              <a:solidFill>
                <a:srgbClr val="002060"/>
              </a:solidFill>
            </a:endParaRPr>
          </a:p>
        </p:txBody>
      </p:sp>
      <p:sp>
        <p:nvSpPr>
          <p:cNvPr id="16387" name="Rectangle 3"/>
          <p:cNvSpPr>
            <a:spLocks noGrp="1" noChangeArrowheads="1"/>
          </p:cNvSpPr>
          <p:nvPr>
            <p:ph type="body" idx="1"/>
          </p:nvPr>
        </p:nvSpPr>
        <p:spPr>
          <a:xfrm>
            <a:off x="107504" y="1340768"/>
            <a:ext cx="9001000" cy="5040560"/>
          </a:xfrm>
        </p:spPr>
        <p:txBody>
          <a:bodyPr/>
          <a:lstStyle/>
          <a:p>
            <a:pPr eaLnBrk="1" hangingPunct="1">
              <a:buFontTx/>
              <a:buNone/>
            </a:pPr>
            <a:r>
              <a:rPr lang="cy-GB" altLang="en-US" sz="2600" i="1" dirty="0">
                <a:latin typeface="Arial" panose="020B0604020202020204" pitchFamily="34" charset="0"/>
              </a:rPr>
              <a:t> “Mae anhwylder diffyg sylw/gorfywiogrwydd yn gyflwr </a:t>
            </a:r>
            <a:r>
              <a:rPr lang="cy-GB" altLang="en-US" sz="2600" i="1" dirty="0" err="1">
                <a:latin typeface="Arial" panose="020B0604020202020204" pitchFamily="34" charset="0"/>
              </a:rPr>
              <a:t>niwroddatblygiadol</a:t>
            </a:r>
            <a:r>
              <a:rPr lang="cy-GB" altLang="en-US" sz="2600" i="1" dirty="0">
                <a:latin typeface="Arial" panose="020B0604020202020204" pitchFamily="34" charset="0"/>
              </a:rPr>
              <a:t> heterogenaidd sy'n </a:t>
            </a:r>
            <a:r>
              <a:rPr lang="cy-GB" altLang="en-US" sz="2600" i="1" dirty="0" err="1">
                <a:latin typeface="Arial" panose="020B0604020202020204" pitchFamily="34" charset="0"/>
              </a:rPr>
              <a:t>etiolegol</a:t>
            </a:r>
            <a:r>
              <a:rPr lang="cy-GB" altLang="en-US" sz="2600" i="1" dirty="0">
                <a:latin typeface="Arial" panose="020B0604020202020204" pitchFamily="34" charset="0"/>
              </a:rPr>
              <a:t> gyda chanlyniadau negyddol hirdymor. Fodd bynnag, mae dal diffyg dealltwriaeth o’r cwrs datblygiadol cynnar o orfywiogrwydd a symptomau diffyg sylw a'u cysylltiad â ffactorau risg amgylcheddol blaenorol.”</a:t>
            </a:r>
            <a:r>
              <a:rPr lang="cy-GB" altLang="en-US" sz="1800" i="1" dirty="0">
                <a:latin typeface="Arial" panose="020B0604020202020204" pitchFamily="34" charset="0"/>
              </a:rPr>
              <a:t>                   </a:t>
            </a:r>
          </a:p>
          <a:p>
            <a:pPr algn="r" eaLnBrk="1" hangingPunct="1">
              <a:buFontTx/>
              <a:buNone/>
            </a:pPr>
            <a:r>
              <a:rPr lang="en-GB" altLang="en-US" sz="1800" dirty="0">
                <a:latin typeface="Arial" panose="020B0604020202020204" pitchFamily="34" charset="0"/>
              </a:rPr>
              <a:t>(</a:t>
            </a:r>
            <a:r>
              <a:rPr lang="en-GB" altLang="en-US" sz="1800" dirty="0" err="1">
                <a:latin typeface="Arial" panose="020B0604020202020204" pitchFamily="34" charset="0"/>
              </a:rPr>
              <a:t>Galéra</a:t>
            </a:r>
            <a:r>
              <a:rPr lang="en-GB" altLang="en-US" sz="1800" dirty="0">
                <a:latin typeface="Arial" panose="020B0604020202020204" pitchFamily="34" charset="0"/>
              </a:rPr>
              <a:t> </a:t>
            </a:r>
            <a:r>
              <a:rPr lang="en-GB" altLang="en-US" sz="1800" i="1" dirty="0">
                <a:latin typeface="Arial" panose="020B0604020202020204" pitchFamily="34" charset="0"/>
              </a:rPr>
              <a:t>et al</a:t>
            </a:r>
            <a:r>
              <a:rPr lang="en-GB" altLang="en-US" sz="1800" dirty="0">
                <a:latin typeface="Arial" panose="020B0604020202020204" pitchFamily="34" charset="0"/>
              </a:rPr>
              <a:t>., 2011: 68(12):1267-1275)</a:t>
            </a:r>
          </a:p>
          <a:p>
            <a:pPr eaLnBrk="1" hangingPunct="1">
              <a:buFontTx/>
              <a:buNone/>
            </a:pPr>
            <a:endParaRPr lang="en-GB" altLang="en-US" dirty="0">
              <a:latin typeface="Arial" panose="020B0604020202020204" pitchFamily="34" charset="0"/>
            </a:endParaRPr>
          </a:p>
          <a:p>
            <a:pPr eaLnBrk="1" hangingPunct="1">
              <a:buFontTx/>
              <a:buNone/>
            </a:pPr>
            <a:r>
              <a:rPr lang="en-GB" altLang="en-US" i="1" dirty="0">
                <a:latin typeface="Arial" panose="020B0604020202020204" pitchFamily="34" charset="0"/>
              </a:rPr>
              <a:t>“Un math o </a:t>
            </a:r>
            <a:r>
              <a:rPr lang="en-GB" altLang="en-US" i="1" dirty="0" err="1">
                <a:latin typeface="Arial" panose="020B0604020202020204" pitchFamily="34" charset="0"/>
              </a:rPr>
              <a:t>ymddygiad</a:t>
            </a:r>
            <a:r>
              <a:rPr lang="en-GB" altLang="en-US" i="1" dirty="0">
                <a:latin typeface="Arial" panose="020B0604020202020204" pitchFamily="34" charset="0"/>
              </a:rPr>
              <a:t> </a:t>
            </a:r>
            <a:r>
              <a:rPr lang="en-GB" altLang="en-US" i="1" dirty="0" err="1">
                <a:latin typeface="Arial" panose="020B0604020202020204" pitchFamily="34" charset="0"/>
              </a:rPr>
              <a:t>gwrthgymdeithasol</a:t>
            </a:r>
            <a:r>
              <a:rPr lang="en-GB" altLang="en-US" i="1" dirty="0">
                <a:latin typeface="Arial" panose="020B0604020202020204" pitchFamily="34" charset="0"/>
              </a:rPr>
              <a:t>….”</a:t>
            </a:r>
          </a:p>
          <a:p>
            <a:pPr algn="r" eaLnBrk="1" hangingPunct="1">
              <a:buFontTx/>
              <a:buNone/>
            </a:pPr>
            <a:r>
              <a:rPr lang="en-GB" altLang="en-US" sz="2000" dirty="0">
                <a:latin typeface="Arial" panose="020B0604020202020204" pitchFamily="34" charset="0"/>
              </a:rPr>
              <a:t>                               </a:t>
            </a:r>
            <a:r>
              <a:rPr lang="en-GB" altLang="en-US" sz="1600" dirty="0">
                <a:latin typeface="Arial" panose="020B0604020202020204" pitchFamily="34" charset="0"/>
              </a:rPr>
              <a:t>    </a:t>
            </a:r>
            <a:r>
              <a:rPr lang="en-GB" altLang="en-US" sz="1800" dirty="0">
                <a:latin typeface="Arial" panose="020B0604020202020204" pitchFamily="34" charset="0"/>
              </a:rPr>
              <a:t>(</a:t>
            </a:r>
            <a:r>
              <a:rPr lang="en-GB" altLang="en-US" sz="1800" dirty="0" err="1">
                <a:latin typeface="Arial" panose="020B0604020202020204" pitchFamily="34" charset="0"/>
              </a:rPr>
              <a:t>Wearmouth</a:t>
            </a:r>
            <a:r>
              <a:rPr lang="en-GB" altLang="en-US" sz="1800" dirty="0">
                <a:latin typeface="Arial" panose="020B0604020202020204" pitchFamily="34" charset="0"/>
              </a:rPr>
              <a:t>, 2017:195)</a:t>
            </a:r>
          </a:p>
          <a:p>
            <a:pPr algn="r" eaLnBrk="1" hangingPunct="1">
              <a:buFontTx/>
              <a:buNone/>
            </a:pPr>
            <a:endParaRPr lang="en-GB" altLang="en-US" sz="2000" dirty="0">
              <a:latin typeface="Arial" panose="020B0604020202020204" pitchFamily="34" charset="0"/>
            </a:endParaRPr>
          </a:p>
        </p:txBody>
      </p:sp>
    </p:spTree>
    <p:extLst>
      <p:ext uri="{BB962C8B-B14F-4D97-AF65-F5344CB8AC3E}">
        <p14:creationId xmlns:p14="http://schemas.microsoft.com/office/powerpoint/2010/main" val="10682722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628650" y="365127"/>
            <a:ext cx="7886700" cy="831626"/>
          </a:xfrm>
        </p:spPr>
        <p:txBody>
          <a:bodyPr>
            <a:normAutofit/>
          </a:bodyPr>
          <a:lstStyle/>
          <a:p>
            <a:pPr algn="ctr" eaLnBrk="1" hangingPunct="1"/>
            <a:r>
              <a:rPr lang="en-GB" altLang="en-US" sz="4000" dirty="0">
                <a:solidFill>
                  <a:srgbClr val="0070C0"/>
                </a:solidFill>
                <a:latin typeface="Arial" panose="020B0604020202020204" pitchFamily="34" charset="0"/>
              </a:rPr>
              <a:t>Definition </a:t>
            </a:r>
            <a:endParaRPr lang="en-GB" altLang="en-US" sz="4000" dirty="0">
              <a:solidFill>
                <a:srgbClr val="0070C0"/>
              </a:solidFill>
            </a:endParaRPr>
          </a:p>
        </p:txBody>
      </p:sp>
      <p:sp>
        <p:nvSpPr>
          <p:cNvPr id="16387" name="Rectangle 3"/>
          <p:cNvSpPr>
            <a:spLocks noGrp="1" noChangeArrowheads="1"/>
          </p:cNvSpPr>
          <p:nvPr>
            <p:ph type="body" idx="1"/>
          </p:nvPr>
        </p:nvSpPr>
        <p:spPr>
          <a:xfrm>
            <a:off x="107504" y="1340768"/>
            <a:ext cx="9001000" cy="5040560"/>
          </a:xfrm>
        </p:spPr>
        <p:txBody>
          <a:bodyPr/>
          <a:lstStyle/>
          <a:p>
            <a:pPr eaLnBrk="1" hangingPunct="1">
              <a:buFontTx/>
              <a:buNone/>
            </a:pPr>
            <a:r>
              <a:rPr lang="en-GB" altLang="en-US" sz="2600" i="1" dirty="0">
                <a:latin typeface="Arial" panose="020B0604020202020204" pitchFamily="34" charset="0"/>
              </a:rPr>
              <a:t>  “Attention-deficit/hyperactivity disorder is an etiologically heterogeneous neurodevelopmental condition with long-term negative outcomes. However, the early developmental course of hyperactivity-impulsivity and inattention symptoms and their association with previous environmental risk factors are still poorly understood.”</a:t>
            </a:r>
          </a:p>
          <a:p>
            <a:pPr algn="r" eaLnBrk="1" hangingPunct="1">
              <a:buFontTx/>
              <a:buNone/>
            </a:pPr>
            <a:r>
              <a:rPr lang="en-GB" altLang="en-US" sz="1800" dirty="0">
                <a:latin typeface="Arial" panose="020B0604020202020204" pitchFamily="34" charset="0"/>
              </a:rPr>
              <a:t>                   (</a:t>
            </a:r>
            <a:r>
              <a:rPr lang="en-GB" altLang="en-US" sz="1800" dirty="0" err="1">
                <a:latin typeface="Arial" panose="020B0604020202020204" pitchFamily="34" charset="0"/>
              </a:rPr>
              <a:t>Galéra</a:t>
            </a:r>
            <a:r>
              <a:rPr lang="en-GB" altLang="en-US" sz="1800" dirty="0">
                <a:latin typeface="Arial" panose="020B0604020202020204" pitchFamily="34" charset="0"/>
              </a:rPr>
              <a:t> </a:t>
            </a:r>
            <a:r>
              <a:rPr lang="en-GB" altLang="en-US" sz="1800" i="1" dirty="0">
                <a:latin typeface="Arial" panose="020B0604020202020204" pitchFamily="34" charset="0"/>
              </a:rPr>
              <a:t>et al</a:t>
            </a:r>
            <a:r>
              <a:rPr lang="en-GB" altLang="en-US" sz="1800" dirty="0">
                <a:latin typeface="Arial" panose="020B0604020202020204" pitchFamily="34" charset="0"/>
              </a:rPr>
              <a:t>., 2011: 68(12):1267-1275)</a:t>
            </a:r>
          </a:p>
          <a:p>
            <a:pPr eaLnBrk="1" hangingPunct="1">
              <a:buFontTx/>
              <a:buNone/>
            </a:pPr>
            <a:r>
              <a:rPr lang="en-GB" altLang="en-US" i="1" dirty="0">
                <a:latin typeface="Arial" panose="020B0604020202020204" pitchFamily="34" charset="0"/>
              </a:rPr>
              <a:t>“One kind of anti-social behaviour….”</a:t>
            </a:r>
          </a:p>
          <a:p>
            <a:pPr algn="r" eaLnBrk="1" hangingPunct="1">
              <a:buFontTx/>
              <a:buNone/>
            </a:pPr>
            <a:r>
              <a:rPr lang="en-GB" altLang="en-US" sz="2000" dirty="0">
                <a:latin typeface="Arial" panose="020B0604020202020204" pitchFamily="34" charset="0"/>
              </a:rPr>
              <a:t>                               </a:t>
            </a:r>
            <a:r>
              <a:rPr lang="en-GB" altLang="en-US" sz="1600" dirty="0">
                <a:latin typeface="Arial" panose="020B0604020202020204" pitchFamily="34" charset="0"/>
              </a:rPr>
              <a:t>    </a:t>
            </a:r>
            <a:r>
              <a:rPr lang="en-GB" altLang="en-US" sz="1800" dirty="0">
                <a:latin typeface="Arial" panose="020B0604020202020204" pitchFamily="34" charset="0"/>
              </a:rPr>
              <a:t>(</a:t>
            </a:r>
            <a:r>
              <a:rPr lang="en-GB" altLang="en-US" sz="1800" dirty="0" err="1">
                <a:latin typeface="Arial" panose="020B0604020202020204" pitchFamily="34" charset="0"/>
              </a:rPr>
              <a:t>Wearmouth</a:t>
            </a:r>
            <a:r>
              <a:rPr lang="en-GB" altLang="en-US" sz="1800" dirty="0">
                <a:latin typeface="Arial" panose="020B0604020202020204" pitchFamily="34" charset="0"/>
              </a:rPr>
              <a:t>, 2017:195)</a:t>
            </a:r>
          </a:p>
          <a:p>
            <a:pPr algn="r" eaLnBrk="1" hangingPunct="1">
              <a:buFontTx/>
              <a:buNone/>
            </a:pPr>
            <a:endParaRPr lang="en-GB" altLang="en-US" sz="2000" dirty="0">
              <a:latin typeface="Arial" panose="020B0604020202020204" pitchFamily="34" charset="0"/>
            </a:endParaRPr>
          </a:p>
        </p:txBody>
      </p:sp>
    </p:spTree>
    <p:extLst>
      <p:ext uri="{BB962C8B-B14F-4D97-AF65-F5344CB8AC3E}">
        <p14:creationId xmlns:p14="http://schemas.microsoft.com/office/powerpoint/2010/main" val="19408743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normAutofit/>
          </a:bodyPr>
          <a:lstStyle/>
          <a:p>
            <a:pPr algn="ctr" eaLnBrk="1" hangingPunct="1"/>
            <a:r>
              <a:rPr lang="cy-GB" altLang="cy-GB" sz="4000" dirty="0">
                <a:latin typeface="Arial" panose="020B0604020202020204" pitchFamily="34" charset="0"/>
              </a:rPr>
              <a:t>Cyffredinrwydd</a:t>
            </a:r>
            <a:br>
              <a:rPr lang="cy-GB" altLang="cy-GB" sz="4000" dirty="0">
                <a:latin typeface="Arial" panose="020B0604020202020204" pitchFamily="34" charset="0"/>
              </a:rPr>
            </a:br>
            <a:r>
              <a:rPr lang="cy-GB" altLang="cy-GB" sz="4000" dirty="0" err="1">
                <a:solidFill>
                  <a:srgbClr val="0070C0"/>
                </a:solidFill>
                <a:latin typeface="Arial" panose="020B0604020202020204" pitchFamily="34" charset="0"/>
              </a:rPr>
              <a:t>Prevalence</a:t>
            </a:r>
            <a:endParaRPr lang="en-US" altLang="en-US" sz="4000" dirty="0">
              <a:solidFill>
                <a:srgbClr val="0070C0"/>
              </a:solidFill>
            </a:endParaRPr>
          </a:p>
        </p:txBody>
      </p:sp>
      <p:sp>
        <p:nvSpPr>
          <p:cNvPr id="3" name="Content Placeholder 2"/>
          <p:cNvSpPr>
            <a:spLocks noGrp="1"/>
          </p:cNvSpPr>
          <p:nvPr>
            <p:ph sz="half" idx="1"/>
          </p:nvPr>
        </p:nvSpPr>
        <p:spPr>
          <a:xfrm>
            <a:off x="457200" y="1988840"/>
            <a:ext cx="4038600" cy="3600748"/>
          </a:xfrm>
        </p:spPr>
        <p:txBody>
          <a:bodyPr rtlCol="0">
            <a:normAutofit/>
          </a:bodyPr>
          <a:lstStyle/>
          <a:p>
            <a:pPr eaLnBrk="1" fontAlgn="auto" hangingPunct="1">
              <a:spcAft>
                <a:spcPts val="0"/>
              </a:spcAft>
              <a:defRPr/>
            </a:pPr>
            <a:r>
              <a:rPr lang="en-US" dirty="0">
                <a:latin typeface="Arial" panose="020B0604020202020204" pitchFamily="34" charset="0"/>
              </a:rPr>
              <a:t>3 – 5% o </a:t>
            </a:r>
            <a:r>
              <a:rPr lang="en-US" dirty="0" err="1">
                <a:latin typeface="Arial" panose="020B0604020202020204" pitchFamily="34" charset="0"/>
              </a:rPr>
              <a:t>blant</a:t>
            </a:r>
            <a:r>
              <a:rPr lang="en-US" dirty="0">
                <a:latin typeface="Arial" panose="020B0604020202020204" pitchFamily="34" charset="0"/>
              </a:rPr>
              <a:t> </a:t>
            </a:r>
            <a:r>
              <a:rPr lang="en-US" dirty="0" err="1">
                <a:latin typeface="Arial" panose="020B0604020202020204" pitchFamily="34" charset="0"/>
              </a:rPr>
              <a:t>yn</a:t>
            </a:r>
            <a:r>
              <a:rPr lang="en-US" dirty="0">
                <a:latin typeface="Arial" panose="020B0604020202020204" pitchFamily="34" charset="0"/>
              </a:rPr>
              <a:t> y DU;</a:t>
            </a:r>
          </a:p>
          <a:p>
            <a:pPr eaLnBrk="1" fontAlgn="auto" hangingPunct="1">
              <a:spcAft>
                <a:spcPts val="0"/>
              </a:spcAft>
              <a:defRPr/>
            </a:pPr>
            <a:r>
              <a:rPr lang="en-US" dirty="0" err="1">
                <a:latin typeface="Arial" panose="020B0604020202020204" pitchFamily="34" charset="0"/>
              </a:rPr>
              <a:t>Cyfartaledd</a:t>
            </a:r>
            <a:r>
              <a:rPr lang="en-US" dirty="0">
                <a:latin typeface="Arial" panose="020B0604020202020204" pitchFamily="34" charset="0"/>
              </a:rPr>
              <a:t> 1 </a:t>
            </a:r>
            <a:r>
              <a:rPr lang="en-US" dirty="0" err="1">
                <a:latin typeface="Arial" panose="020B0604020202020204" pitchFamily="34" charset="0"/>
              </a:rPr>
              <a:t>plentyn</a:t>
            </a:r>
            <a:r>
              <a:rPr lang="en-US" dirty="0">
                <a:latin typeface="Arial" panose="020B0604020202020204" pitchFamily="34" charset="0"/>
              </a:rPr>
              <a:t> </a:t>
            </a:r>
            <a:r>
              <a:rPr lang="en-US" dirty="0" err="1">
                <a:latin typeface="Arial" panose="020B0604020202020204" pitchFamily="34" charset="0"/>
              </a:rPr>
              <a:t>fesul</a:t>
            </a:r>
            <a:r>
              <a:rPr lang="en-US" dirty="0">
                <a:latin typeface="Arial" panose="020B0604020202020204" pitchFamily="34" charset="0"/>
              </a:rPr>
              <a:t> </a:t>
            </a:r>
            <a:r>
              <a:rPr lang="en-US" dirty="0" err="1">
                <a:latin typeface="Arial" panose="020B0604020202020204" pitchFamily="34" charset="0"/>
              </a:rPr>
              <a:t>dosbarth</a:t>
            </a:r>
            <a:r>
              <a:rPr lang="en-US" dirty="0">
                <a:latin typeface="Arial" panose="020B0604020202020204" pitchFamily="34" charset="0"/>
              </a:rPr>
              <a:t>;</a:t>
            </a:r>
          </a:p>
          <a:p>
            <a:pPr eaLnBrk="1" fontAlgn="auto" hangingPunct="1">
              <a:spcAft>
                <a:spcPts val="0"/>
              </a:spcAft>
              <a:defRPr/>
            </a:pPr>
            <a:r>
              <a:rPr lang="en-US" dirty="0" err="1">
                <a:latin typeface="Arial" panose="020B0604020202020204" pitchFamily="34" charset="0"/>
              </a:rPr>
              <a:t>Cymhareb</a:t>
            </a:r>
            <a:r>
              <a:rPr lang="en-US" dirty="0">
                <a:latin typeface="Arial" panose="020B0604020202020204" pitchFamily="34" charset="0"/>
              </a:rPr>
              <a:t> – 4:1 (G:B);</a:t>
            </a:r>
          </a:p>
        </p:txBody>
      </p:sp>
      <p:sp>
        <p:nvSpPr>
          <p:cNvPr id="4" name="Content Placeholder 3"/>
          <p:cNvSpPr>
            <a:spLocks noGrp="1"/>
          </p:cNvSpPr>
          <p:nvPr>
            <p:ph sz="half" idx="2"/>
          </p:nvPr>
        </p:nvSpPr>
        <p:spPr>
          <a:xfrm>
            <a:off x="4648200" y="1988840"/>
            <a:ext cx="4038600" cy="3600748"/>
          </a:xfrm>
        </p:spPr>
        <p:txBody>
          <a:bodyPr rtlCol="0">
            <a:normAutofit/>
          </a:bodyPr>
          <a:lstStyle/>
          <a:p>
            <a:pPr eaLnBrk="1" fontAlgn="auto" hangingPunct="1">
              <a:spcAft>
                <a:spcPts val="0"/>
              </a:spcAft>
              <a:defRPr/>
            </a:pPr>
            <a:r>
              <a:rPr lang="en-US" dirty="0">
                <a:solidFill>
                  <a:srgbClr val="0070C0"/>
                </a:solidFill>
                <a:latin typeface="Arial" panose="020B0604020202020204" pitchFamily="34" charset="0"/>
              </a:rPr>
              <a:t>3 – 5% of children in UK;</a:t>
            </a:r>
          </a:p>
          <a:p>
            <a:pPr eaLnBrk="1" fontAlgn="auto" hangingPunct="1">
              <a:spcAft>
                <a:spcPts val="0"/>
              </a:spcAft>
              <a:defRPr/>
            </a:pPr>
            <a:r>
              <a:rPr lang="en-US" dirty="0">
                <a:solidFill>
                  <a:srgbClr val="0070C0"/>
                </a:solidFill>
                <a:latin typeface="Arial" panose="020B0604020202020204" pitchFamily="34" charset="0"/>
              </a:rPr>
              <a:t>Average 1 child per classroom;</a:t>
            </a:r>
          </a:p>
          <a:p>
            <a:pPr eaLnBrk="1" fontAlgn="auto" hangingPunct="1">
              <a:spcAft>
                <a:spcPts val="0"/>
              </a:spcAft>
              <a:defRPr/>
            </a:pPr>
            <a:r>
              <a:rPr lang="en-US" dirty="0">
                <a:solidFill>
                  <a:srgbClr val="0070C0"/>
                </a:solidFill>
                <a:latin typeface="Arial" panose="020B0604020202020204" pitchFamily="34" charset="0"/>
              </a:rPr>
              <a:t>Ratio – 4:1 (M:F);</a:t>
            </a:r>
          </a:p>
          <a:p>
            <a:pPr eaLnBrk="1" fontAlgn="auto" hangingPunct="1">
              <a:spcAft>
                <a:spcPts val="0"/>
              </a:spcAft>
              <a:defRPr/>
            </a:pPr>
            <a:endParaRPr lang="en-US" dirty="0"/>
          </a:p>
        </p:txBody>
      </p:sp>
    </p:spTree>
    <p:extLst>
      <p:ext uri="{BB962C8B-B14F-4D97-AF65-F5344CB8AC3E}">
        <p14:creationId xmlns:p14="http://schemas.microsoft.com/office/powerpoint/2010/main" val="16748744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normAutofit/>
          </a:bodyPr>
          <a:lstStyle/>
          <a:p>
            <a:pPr algn="ctr" eaLnBrk="1" hangingPunct="1"/>
            <a:r>
              <a:rPr lang="cy-GB" altLang="cy-GB" sz="4000" dirty="0">
                <a:latin typeface="Arial" panose="020B0604020202020204" pitchFamily="34" charset="0"/>
              </a:rPr>
              <a:t>Cyffredinrwydd</a:t>
            </a:r>
            <a:br>
              <a:rPr lang="cy-GB" altLang="cy-GB" sz="4000" dirty="0">
                <a:latin typeface="Arial" panose="020B0604020202020204" pitchFamily="34" charset="0"/>
              </a:rPr>
            </a:br>
            <a:r>
              <a:rPr lang="cy-GB" altLang="cy-GB" sz="4000" dirty="0" err="1">
                <a:solidFill>
                  <a:srgbClr val="0070C0"/>
                </a:solidFill>
                <a:latin typeface="Arial" panose="020B0604020202020204" pitchFamily="34" charset="0"/>
              </a:rPr>
              <a:t>Prevalence</a:t>
            </a:r>
            <a:endParaRPr lang="en-US" altLang="en-US" sz="4000" dirty="0">
              <a:solidFill>
                <a:srgbClr val="0070C0"/>
              </a:solidFill>
            </a:endParaRPr>
          </a:p>
        </p:txBody>
      </p:sp>
      <p:sp>
        <p:nvSpPr>
          <p:cNvPr id="3" name="Content Placeholder 2"/>
          <p:cNvSpPr>
            <a:spLocks noGrp="1"/>
          </p:cNvSpPr>
          <p:nvPr>
            <p:ph sz="half" idx="1"/>
          </p:nvPr>
        </p:nvSpPr>
        <p:spPr>
          <a:xfrm>
            <a:off x="457200" y="1988840"/>
            <a:ext cx="4038600" cy="3600748"/>
          </a:xfrm>
        </p:spPr>
        <p:txBody>
          <a:bodyPr rtlCol="0">
            <a:normAutofit/>
          </a:bodyPr>
          <a:lstStyle/>
          <a:p>
            <a:pPr eaLnBrk="1" fontAlgn="auto" hangingPunct="1">
              <a:spcAft>
                <a:spcPts val="0"/>
              </a:spcAft>
              <a:defRPr/>
            </a:pPr>
            <a:r>
              <a:rPr lang="en-US" dirty="0" err="1">
                <a:latin typeface="Arial" panose="020B0604020202020204" pitchFamily="34" charset="0"/>
              </a:rPr>
              <a:t>Llawer</a:t>
            </a:r>
            <a:r>
              <a:rPr lang="en-US" dirty="0">
                <a:latin typeface="Arial" panose="020B0604020202020204" pitchFamily="34" charset="0"/>
              </a:rPr>
              <a:t> o </a:t>
            </a:r>
            <a:r>
              <a:rPr lang="en-US" dirty="0" err="1">
                <a:latin typeface="Arial" panose="020B0604020202020204" pitchFamily="34" charset="0"/>
              </a:rPr>
              <a:t>ferched</a:t>
            </a:r>
            <a:r>
              <a:rPr lang="en-US" dirty="0">
                <a:latin typeface="Arial" panose="020B0604020202020204" pitchFamily="34" charset="0"/>
              </a:rPr>
              <a:t> </a:t>
            </a:r>
            <a:r>
              <a:rPr lang="en-US" dirty="0" err="1">
                <a:latin typeface="Arial" panose="020B0604020202020204" pitchFamily="34" charset="0"/>
              </a:rPr>
              <a:t>yn</a:t>
            </a:r>
            <a:r>
              <a:rPr lang="en-US" dirty="0">
                <a:latin typeface="Arial" panose="020B0604020202020204" pitchFamily="34" charset="0"/>
              </a:rPr>
              <a:t> </a:t>
            </a:r>
            <a:r>
              <a:rPr lang="en-US" dirty="0" err="1">
                <a:latin typeface="Arial" panose="020B0604020202020204" pitchFamily="34" charset="0"/>
              </a:rPr>
              <a:t>mynd</a:t>
            </a:r>
            <a:r>
              <a:rPr lang="en-US" dirty="0">
                <a:latin typeface="Arial" panose="020B0604020202020204" pitchFamily="34" charset="0"/>
              </a:rPr>
              <a:t> </a:t>
            </a:r>
            <a:r>
              <a:rPr lang="en-US" dirty="0" err="1">
                <a:latin typeface="Arial" panose="020B0604020202020204" pitchFamily="34" charset="0"/>
              </a:rPr>
              <a:t>heb</a:t>
            </a:r>
            <a:r>
              <a:rPr lang="en-US" dirty="0">
                <a:latin typeface="Arial" panose="020B0604020202020204" pitchFamily="34" charset="0"/>
              </a:rPr>
              <a:t> diagnosis;</a:t>
            </a:r>
          </a:p>
          <a:p>
            <a:pPr eaLnBrk="1" fontAlgn="auto" hangingPunct="1">
              <a:spcAft>
                <a:spcPts val="0"/>
              </a:spcAft>
              <a:defRPr/>
            </a:pPr>
            <a:r>
              <a:rPr lang="en-US" dirty="0" err="1">
                <a:latin typeface="Arial" panose="020B0604020202020204" pitchFamily="34" charset="0"/>
              </a:rPr>
              <a:t>Weithiau</a:t>
            </a:r>
            <a:r>
              <a:rPr lang="en-US" dirty="0">
                <a:latin typeface="Arial" panose="020B0604020202020204" pitchFamily="34" charset="0"/>
              </a:rPr>
              <a:t> </a:t>
            </a:r>
            <a:r>
              <a:rPr lang="en-US" dirty="0" err="1">
                <a:latin typeface="Arial" panose="020B0604020202020204" pitchFamily="34" charset="0"/>
              </a:rPr>
              <a:t>yn</a:t>
            </a:r>
            <a:r>
              <a:rPr lang="en-US" dirty="0">
                <a:latin typeface="Arial" panose="020B0604020202020204" pitchFamily="34" charset="0"/>
              </a:rPr>
              <a:t> </a:t>
            </a:r>
            <a:r>
              <a:rPr lang="en-US" dirty="0" err="1">
                <a:latin typeface="Arial" panose="020B0604020202020204" pitchFamily="34" charset="0"/>
              </a:rPr>
              <a:t>cael</a:t>
            </a:r>
            <a:r>
              <a:rPr lang="en-US" dirty="0">
                <a:latin typeface="Arial" panose="020B0604020202020204" pitchFamily="34" charset="0"/>
              </a:rPr>
              <a:t> diagnosis </a:t>
            </a:r>
            <a:r>
              <a:rPr lang="en-US" dirty="0" err="1">
                <a:latin typeface="Arial" panose="020B0604020202020204" pitchFamily="34" charset="0"/>
              </a:rPr>
              <a:t>cynnar</a:t>
            </a:r>
            <a:r>
              <a:rPr lang="en-US" dirty="0">
                <a:latin typeface="Arial" panose="020B0604020202020204" pitchFamily="34" charset="0"/>
              </a:rPr>
              <a:t> o </a:t>
            </a:r>
            <a:r>
              <a:rPr lang="en-US" dirty="0" err="1">
                <a:latin typeface="Arial" panose="020B0604020202020204" pitchFamily="34" charset="0"/>
              </a:rPr>
              <a:t>anhwylder</a:t>
            </a:r>
            <a:r>
              <a:rPr lang="en-US" dirty="0">
                <a:latin typeface="Arial" panose="020B0604020202020204" pitchFamily="34" charset="0"/>
              </a:rPr>
              <a:t> </a:t>
            </a:r>
            <a:r>
              <a:rPr lang="en-US" dirty="0" err="1">
                <a:latin typeface="Arial" panose="020B0604020202020204" pitchFamily="34" charset="0"/>
              </a:rPr>
              <a:t>sbectrwm</a:t>
            </a:r>
            <a:r>
              <a:rPr lang="en-US" dirty="0">
                <a:latin typeface="Arial" panose="020B0604020202020204" pitchFamily="34" charset="0"/>
              </a:rPr>
              <a:t> </a:t>
            </a:r>
            <a:r>
              <a:rPr lang="en-US" dirty="0" err="1">
                <a:latin typeface="Arial" panose="020B0604020202020204" pitchFamily="34" charset="0"/>
              </a:rPr>
              <a:t>awtistiaeth</a:t>
            </a:r>
            <a:r>
              <a:rPr lang="en-US" dirty="0">
                <a:latin typeface="Arial" panose="020B0604020202020204" pitchFamily="34" charset="0"/>
              </a:rPr>
              <a:t>.</a:t>
            </a:r>
          </a:p>
        </p:txBody>
      </p:sp>
      <p:sp>
        <p:nvSpPr>
          <p:cNvPr id="4" name="Content Placeholder 3"/>
          <p:cNvSpPr>
            <a:spLocks noGrp="1"/>
          </p:cNvSpPr>
          <p:nvPr>
            <p:ph sz="half" idx="2"/>
          </p:nvPr>
        </p:nvSpPr>
        <p:spPr>
          <a:xfrm>
            <a:off x="4648200" y="1988840"/>
            <a:ext cx="4038600" cy="3600748"/>
          </a:xfrm>
        </p:spPr>
        <p:txBody>
          <a:bodyPr rtlCol="0">
            <a:normAutofit/>
          </a:bodyPr>
          <a:lstStyle/>
          <a:p>
            <a:pPr eaLnBrk="1" fontAlgn="auto" hangingPunct="1">
              <a:spcAft>
                <a:spcPts val="0"/>
              </a:spcAft>
              <a:defRPr/>
            </a:pPr>
            <a:r>
              <a:rPr lang="en-US" dirty="0">
                <a:solidFill>
                  <a:srgbClr val="0070C0"/>
                </a:solidFill>
                <a:latin typeface="Arial" panose="020B0604020202020204" pitchFamily="34" charset="0"/>
              </a:rPr>
              <a:t>Many girls are not diagnosed;</a:t>
            </a:r>
          </a:p>
          <a:p>
            <a:pPr eaLnBrk="1" fontAlgn="auto" hangingPunct="1">
              <a:spcAft>
                <a:spcPts val="0"/>
              </a:spcAft>
              <a:defRPr/>
            </a:pPr>
            <a:r>
              <a:rPr lang="en-US" dirty="0">
                <a:solidFill>
                  <a:srgbClr val="0070C0"/>
                </a:solidFill>
                <a:latin typeface="Arial" panose="020B0604020202020204" pitchFamily="34" charset="0"/>
              </a:rPr>
              <a:t>Sometimes initially diagnosed as an autistic spectrum disorder.</a:t>
            </a:r>
          </a:p>
          <a:p>
            <a:pPr eaLnBrk="1" fontAlgn="auto" hangingPunct="1">
              <a:spcAft>
                <a:spcPts val="0"/>
              </a:spcAft>
              <a:defRPr/>
            </a:pPr>
            <a:endParaRPr lang="en-US" dirty="0"/>
          </a:p>
        </p:txBody>
      </p:sp>
    </p:spTree>
    <p:extLst>
      <p:ext uri="{BB962C8B-B14F-4D97-AF65-F5344CB8AC3E}">
        <p14:creationId xmlns:p14="http://schemas.microsoft.com/office/powerpoint/2010/main" val="4306643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457200" y="274638"/>
            <a:ext cx="8229600" cy="418058"/>
          </a:xfrm>
        </p:spPr>
        <p:txBody>
          <a:bodyPr>
            <a:noAutofit/>
          </a:bodyPr>
          <a:lstStyle/>
          <a:p>
            <a:pPr algn="ctr" eaLnBrk="1" hangingPunct="1"/>
            <a:r>
              <a:rPr lang="cy-GB" altLang="cy-GB" sz="4000" dirty="0">
                <a:latin typeface="Arial" panose="020B0604020202020204" pitchFamily="34" charset="0"/>
              </a:rPr>
              <a:t>Diagnosis</a:t>
            </a:r>
            <a:endParaRPr lang="en-US" altLang="en-US" sz="4000" dirty="0"/>
          </a:p>
        </p:txBody>
      </p:sp>
      <p:sp>
        <p:nvSpPr>
          <p:cNvPr id="3" name="Content Placeholder 2"/>
          <p:cNvSpPr>
            <a:spLocks noGrp="1"/>
          </p:cNvSpPr>
          <p:nvPr>
            <p:ph sz="half" idx="1"/>
          </p:nvPr>
        </p:nvSpPr>
        <p:spPr>
          <a:xfrm>
            <a:off x="179388" y="1556792"/>
            <a:ext cx="4316412" cy="4032796"/>
          </a:xfrm>
        </p:spPr>
        <p:txBody>
          <a:bodyPr rtlCol="0">
            <a:normAutofit/>
          </a:bodyPr>
          <a:lstStyle/>
          <a:p>
            <a:pPr eaLnBrk="1" fontAlgn="auto" hangingPunct="1">
              <a:spcAft>
                <a:spcPts val="0"/>
              </a:spcAft>
              <a:defRPr/>
            </a:pPr>
            <a:r>
              <a:rPr lang="en-US" dirty="0">
                <a:latin typeface="Arial" panose="020B0604020202020204" pitchFamily="34" charset="0"/>
              </a:rPr>
              <a:t>Dosbarthiad </a:t>
            </a:r>
            <a:r>
              <a:rPr lang="en-US" dirty="0" err="1">
                <a:latin typeface="Arial" panose="020B0604020202020204" pitchFamily="34" charset="0"/>
              </a:rPr>
              <a:t>Rhyngwladol</a:t>
            </a:r>
            <a:r>
              <a:rPr lang="en-US" dirty="0">
                <a:latin typeface="Arial" panose="020B0604020202020204" pitchFamily="34" charset="0"/>
              </a:rPr>
              <a:t> </a:t>
            </a:r>
            <a:r>
              <a:rPr lang="en-US" dirty="0" err="1">
                <a:latin typeface="Arial" panose="020B0604020202020204" pitchFamily="34" charset="0"/>
              </a:rPr>
              <a:t>Clefydau</a:t>
            </a:r>
            <a:r>
              <a:rPr lang="en-US" dirty="0">
                <a:latin typeface="Arial" panose="020B0604020202020204" pitchFamily="34" charset="0"/>
              </a:rPr>
              <a:t> (ICD);</a:t>
            </a:r>
          </a:p>
          <a:p>
            <a:pPr eaLnBrk="1" fontAlgn="auto" hangingPunct="1">
              <a:spcAft>
                <a:spcPts val="0"/>
              </a:spcAft>
              <a:defRPr/>
            </a:pPr>
            <a:r>
              <a:rPr lang="en-US" dirty="0" err="1">
                <a:latin typeface="Arial" panose="020B0604020202020204" pitchFamily="34" charset="0"/>
              </a:rPr>
              <a:t>Sefydliad</a:t>
            </a:r>
            <a:r>
              <a:rPr lang="en-US" dirty="0">
                <a:latin typeface="Arial" panose="020B0604020202020204" pitchFamily="34" charset="0"/>
              </a:rPr>
              <a:t> Iechyd y </a:t>
            </a:r>
            <a:r>
              <a:rPr lang="en-US" dirty="0" err="1">
                <a:latin typeface="Arial" panose="020B0604020202020204" pitchFamily="34" charset="0"/>
              </a:rPr>
              <a:t>Byd</a:t>
            </a:r>
            <a:r>
              <a:rPr lang="en-US" dirty="0">
                <a:latin typeface="Arial" panose="020B0604020202020204" pitchFamily="34" charset="0"/>
              </a:rPr>
              <a:t> (WHO);</a:t>
            </a:r>
          </a:p>
          <a:p>
            <a:pPr eaLnBrk="1" fontAlgn="auto" hangingPunct="1">
              <a:spcAft>
                <a:spcPts val="0"/>
              </a:spcAft>
              <a:defRPr/>
            </a:pPr>
            <a:endParaRPr lang="en-US" sz="2400" dirty="0"/>
          </a:p>
        </p:txBody>
      </p:sp>
      <p:sp>
        <p:nvSpPr>
          <p:cNvPr id="4" name="Content Placeholder 3"/>
          <p:cNvSpPr>
            <a:spLocks noGrp="1"/>
          </p:cNvSpPr>
          <p:nvPr>
            <p:ph sz="half" idx="2"/>
          </p:nvPr>
        </p:nvSpPr>
        <p:spPr>
          <a:xfrm>
            <a:off x="4648200" y="1556792"/>
            <a:ext cx="4316288" cy="4680520"/>
          </a:xfrm>
        </p:spPr>
        <p:txBody>
          <a:bodyPr rtlCol="0">
            <a:noAutofit/>
          </a:bodyPr>
          <a:lstStyle/>
          <a:p>
            <a:pPr eaLnBrk="1" fontAlgn="auto" hangingPunct="1">
              <a:spcAft>
                <a:spcPts val="0"/>
              </a:spcAft>
              <a:defRPr/>
            </a:pPr>
            <a:r>
              <a:rPr lang="en-US" dirty="0">
                <a:solidFill>
                  <a:srgbClr val="0070C0"/>
                </a:solidFill>
                <a:latin typeface="Arial" panose="020B0604020202020204" pitchFamily="34" charset="0"/>
              </a:rPr>
              <a:t>International Classification of Diseases (ICD);</a:t>
            </a:r>
          </a:p>
          <a:p>
            <a:pPr eaLnBrk="1" fontAlgn="auto" hangingPunct="1">
              <a:spcAft>
                <a:spcPts val="0"/>
              </a:spcAft>
              <a:defRPr/>
            </a:pPr>
            <a:r>
              <a:rPr lang="en-US" dirty="0">
                <a:solidFill>
                  <a:srgbClr val="0070C0"/>
                </a:solidFill>
                <a:latin typeface="Arial" panose="020B0604020202020204" pitchFamily="34" charset="0"/>
              </a:rPr>
              <a:t>World Health </a:t>
            </a:r>
            <a:r>
              <a:rPr lang="en-US" dirty="0" err="1">
                <a:solidFill>
                  <a:srgbClr val="0070C0"/>
                </a:solidFill>
                <a:latin typeface="Arial" panose="020B0604020202020204" pitchFamily="34" charset="0"/>
              </a:rPr>
              <a:t>Organisation</a:t>
            </a:r>
            <a:r>
              <a:rPr lang="en-US" dirty="0">
                <a:solidFill>
                  <a:srgbClr val="0070C0"/>
                </a:solidFill>
                <a:latin typeface="Arial" panose="020B0604020202020204" pitchFamily="34" charset="0"/>
              </a:rPr>
              <a:t> (WHO);</a:t>
            </a:r>
          </a:p>
        </p:txBody>
      </p:sp>
    </p:spTree>
    <p:extLst>
      <p:ext uri="{BB962C8B-B14F-4D97-AF65-F5344CB8AC3E}">
        <p14:creationId xmlns:p14="http://schemas.microsoft.com/office/powerpoint/2010/main" val="37944464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457200" y="274638"/>
            <a:ext cx="8229600" cy="418058"/>
          </a:xfrm>
        </p:spPr>
        <p:txBody>
          <a:bodyPr>
            <a:noAutofit/>
          </a:bodyPr>
          <a:lstStyle/>
          <a:p>
            <a:pPr algn="ctr" eaLnBrk="1" hangingPunct="1"/>
            <a:r>
              <a:rPr lang="cy-GB" altLang="cy-GB" sz="4000" dirty="0">
                <a:latin typeface="Arial" panose="020B0604020202020204" pitchFamily="34" charset="0"/>
              </a:rPr>
              <a:t>Diagnosis</a:t>
            </a:r>
            <a:endParaRPr lang="en-US" altLang="en-US" sz="4000" dirty="0"/>
          </a:p>
        </p:txBody>
      </p:sp>
      <p:sp>
        <p:nvSpPr>
          <p:cNvPr id="3" name="Content Placeholder 2"/>
          <p:cNvSpPr>
            <a:spLocks noGrp="1"/>
          </p:cNvSpPr>
          <p:nvPr>
            <p:ph sz="half" idx="1"/>
          </p:nvPr>
        </p:nvSpPr>
        <p:spPr>
          <a:xfrm>
            <a:off x="179388" y="980728"/>
            <a:ext cx="4316412" cy="4608860"/>
          </a:xfrm>
        </p:spPr>
        <p:txBody>
          <a:bodyPr rtlCol="0">
            <a:normAutofit/>
          </a:bodyPr>
          <a:lstStyle/>
          <a:p>
            <a:pPr eaLnBrk="1" fontAlgn="auto" hangingPunct="1">
              <a:spcAft>
                <a:spcPts val="0"/>
              </a:spcAft>
              <a:defRPr/>
            </a:pPr>
            <a:r>
              <a:rPr lang="en-US" dirty="0">
                <a:latin typeface="Arial" panose="020B0604020202020204" pitchFamily="34" charset="0"/>
              </a:rPr>
              <a:t>RHAID </a:t>
            </a:r>
            <a:r>
              <a:rPr lang="en-US" dirty="0" err="1">
                <a:latin typeface="Arial" panose="020B0604020202020204" pitchFamily="34" charset="0"/>
              </a:rPr>
              <a:t>i</a:t>
            </a:r>
            <a:r>
              <a:rPr lang="en-US" dirty="0">
                <a:latin typeface="Arial" panose="020B0604020202020204" pitchFamily="34" charset="0"/>
              </a:rPr>
              <a:t> </a:t>
            </a:r>
            <a:r>
              <a:rPr lang="en-US" dirty="0" err="1">
                <a:latin typeface="Arial" panose="020B0604020202020204" pitchFamily="34" charset="0"/>
              </a:rPr>
              <a:t>blant</a:t>
            </a:r>
            <a:r>
              <a:rPr lang="en-US" dirty="0">
                <a:latin typeface="Arial" panose="020B0604020202020204" pitchFamily="34" charset="0"/>
              </a:rPr>
              <a:t> </a:t>
            </a:r>
            <a:r>
              <a:rPr lang="en-US" dirty="0" err="1">
                <a:latin typeface="Arial" panose="020B0604020202020204" pitchFamily="34" charset="0"/>
              </a:rPr>
              <a:t>ddangos</a:t>
            </a:r>
            <a:r>
              <a:rPr lang="en-US" dirty="0">
                <a:latin typeface="Arial" panose="020B0604020202020204" pitchFamily="34" charset="0"/>
              </a:rPr>
              <a:t> </a:t>
            </a:r>
            <a:r>
              <a:rPr lang="en-US" dirty="0" err="1">
                <a:latin typeface="Arial" panose="020B0604020202020204" pitchFamily="34" charset="0"/>
              </a:rPr>
              <a:t>lefelau</a:t>
            </a:r>
            <a:r>
              <a:rPr lang="en-US" dirty="0">
                <a:latin typeface="Arial" panose="020B0604020202020204" pitchFamily="34" charset="0"/>
              </a:rPr>
              <a:t> '</a:t>
            </a:r>
            <a:r>
              <a:rPr lang="en-US" dirty="0" err="1">
                <a:latin typeface="Arial" panose="020B0604020202020204" pitchFamily="34" charset="0"/>
              </a:rPr>
              <a:t>anarferol</a:t>
            </a:r>
            <a:r>
              <a:rPr lang="en-US" dirty="0">
                <a:latin typeface="Arial" panose="020B0604020202020204" pitchFamily="34" charset="0"/>
              </a:rPr>
              <a:t>' o </a:t>
            </a:r>
            <a:r>
              <a:rPr lang="en-US" dirty="0" err="1">
                <a:latin typeface="Arial" panose="020B0604020202020204" pitchFamily="34" charset="0"/>
              </a:rPr>
              <a:t>ganolbwyntio</a:t>
            </a:r>
            <a:r>
              <a:rPr lang="en-US" dirty="0">
                <a:latin typeface="Arial" panose="020B0604020202020204" pitchFamily="34" charset="0"/>
              </a:rPr>
              <a:t> a </a:t>
            </a:r>
            <a:r>
              <a:rPr lang="en-US" dirty="0" err="1">
                <a:latin typeface="Arial" panose="020B0604020202020204" pitchFamily="34" charset="0"/>
              </a:rPr>
              <a:t>gweithgarwch</a:t>
            </a:r>
            <a:r>
              <a:rPr lang="en-US" dirty="0">
                <a:latin typeface="Arial" panose="020B0604020202020204" pitchFamily="34" charset="0"/>
              </a:rPr>
              <a:t> </a:t>
            </a:r>
            <a:r>
              <a:rPr lang="en-US" dirty="0" err="1">
                <a:latin typeface="Arial" panose="020B0604020202020204" pitchFamily="34" charset="0"/>
              </a:rPr>
              <a:t>mewn</a:t>
            </a:r>
            <a:r>
              <a:rPr lang="en-US" dirty="0">
                <a:latin typeface="Arial" panose="020B0604020202020204" pitchFamily="34" charset="0"/>
              </a:rPr>
              <a:t> 2 </a:t>
            </a:r>
            <a:r>
              <a:rPr lang="en-US" dirty="0" err="1">
                <a:latin typeface="Arial" panose="020B0604020202020204" pitchFamily="34" charset="0"/>
              </a:rPr>
              <a:t>leoliad</a:t>
            </a:r>
            <a:r>
              <a:rPr lang="en-US" dirty="0">
                <a:latin typeface="Arial" panose="020B0604020202020204" pitchFamily="34" charset="0"/>
              </a:rPr>
              <a:t> </a:t>
            </a:r>
            <a:r>
              <a:rPr lang="en-US" dirty="0" err="1">
                <a:latin typeface="Arial" panose="020B0604020202020204" pitchFamily="34" charset="0"/>
              </a:rPr>
              <a:t>gwahanol</a:t>
            </a:r>
            <a:r>
              <a:rPr lang="en-US" dirty="0">
                <a:latin typeface="Arial" panose="020B0604020202020204" pitchFamily="34" charset="0"/>
              </a:rPr>
              <a:t>;</a:t>
            </a:r>
          </a:p>
          <a:p>
            <a:pPr eaLnBrk="1" fontAlgn="auto" hangingPunct="1">
              <a:spcAft>
                <a:spcPts val="0"/>
              </a:spcAft>
              <a:defRPr/>
            </a:pPr>
            <a:r>
              <a:rPr lang="en-US" dirty="0" err="1">
                <a:latin typeface="Arial" panose="020B0604020202020204" pitchFamily="34" charset="0"/>
              </a:rPr>
              <a:t>Fel</a:t>
            </a:r>
            <a:r>
              <a:rPr lang="en-US" dirty="0">
                <a:latin typeface="Arial" panose="020B0604020202020204" pitchFamily="34" charset="0"/>
              </a:rPr>
              <a:t> </a:t>
            </a:r>
            <a:r>
              <a:rPr lang="en-US" dirty="0" err="1">
                <a:latin typeface="Arial" panose="020B0604020202020204" pitchFamily="34" charset="0"/>
              </a:rPr>
              <a:t>arfer</a:t>
            </a:r>
            <a:r>
              <a:rPr lang="en-US" dirty="0">
                <a:latin typeface="Arial" panose="020B0604020202020204" pitchFamily="34" charset="0"/>
              </a:rPr>
              <a:t>, </a:t>
            </a:r>
            <a:r>
              <a:rPr lang="en-US" dirty="0" err="1">
                <a:latin typeface="Arial" panose="020B0604020202020204" pitchFamily="34" charset="0"/>
              </a:rPr>
              <a:t>athrawon</a:t>
            </a:r>
            <a:r>
              <a:rPr lang="en-US" dirty="0">
                <a:latin typeface="Arial" panose="020B0604020202020204" pitchFamily="34" charset="0"/>
              </a:rPr>
              <a:t> </a:t>
            </a:r>
            <a:r>
              <a:rPr lang="en-US" dirty="0" err="1">
                <a:latin typeface="Arial" panose="020B0604020202020204" pitchFamily="34" charset="0"/>
              </a:rPr>
              <a:t>sydd</a:t>
            </a:r>
            <a:r>
              <a:rPr lang="en-US" dirty="0">
                <a:latin typeface="Arial" panose="020B0604020202020204" pitchFamily="34" charset="0"/>
              </a:rPr>
              <a:t> </a:t>
            </a:r>
            <a:r>
              <a:rPr lang="en-US" dirty="0" err="1">
                <a:latin typeface="Arial" panose="020B0604020202020204" pitchFamily="34" charset="0"/>
              </a:rPr>
              <a:t>yn</a:t>
            </a:r>
            <a:r>
              <a:rPr lang="en-US" dirty="0">
                <a:latin typeface="Arial" panose="020B0604020202020204" pitchFamily="34" charset="0"/>
              </a:rPr>
              <a:t> </a:t>
            </a:r>
            <a:r>
              <a:rPr lang="en-US" dirty="0" err="1">
                <a:latin typeface="Arial" panose="020B0604020202020204" pitchFamily="34" charset="0"/>
              </a:rPr>
              <a:t>canfod</a:t>
            </a:r>
            <a:r>
              <a:rPr lang="en-US" dirty="0">
                <a:latin typeface="Arial" panose="020B0604020202020204" pitchFamily="34" charset="0"/>
              </a:rPr>
              <a:t> </a:t>
            </a:r>
            <a:r>
              <a:rPr lang="en-US" dirty="0" err="1">
                <a:latin typeface="Arial" panose="020B0604020202020204" pitchFamily="34" charset="0"/>
              </a:rPr>
              <a:t>ymddygiadau</a:t>
            </a:r>
            <a:r>
              <a:rPr lang="en-US" dirty="0">
                <a:latin typeface="Arial" panose="020B0604020202020204" pitchFamily="34" charset="0"/>
              </a:rPr>
              <a:t> ADCG.</a:t>
            </a:r>
          </a:p>
          <a:p>
            <a:pPr eaLnBrk="1" fontAlgn="auto" hangingPunct="1">
              <a:spcAft>
                <a:spcPts val="0"/>
              </a:spcAft>
              <a:defRPr/>
            </a:pPr>
            <a:endParaRPr lang="en-US" dirty="0"/>
          </a:p>
        </p:txBody>
      </p:sp>
      <p:sp>
        <p:nvSpPr>
          <p:cNvPr id="4" name="Content Placeholder 3"/>
          <p:cNvSpPr>
            <a:spLocks noGrp="1"/>
          </p:cNvSpPr>
          <p:nvPr>
            <p:ph sz="half" idx="2"/>
          </p:nvPr>
        </p:nvSpPr>
        <p:spPr>
          <a:xfrm>
            <a:off x="4648200" y="980728"/>
            <a:ext cx="4316288" cy="5256584"/>
          </a:xfrm>
        </p:spPr>
        <p:txBody>
          <a:bodyPr rtlCol="0">
            <a:noAutofit/>
          </a:bodyPr>
          <a:lstStyle/>
          <a:p>
            <a:pPr eaLnBrk="1" fontAlgn="auto" hangingPunct="1">
              <a:spcAft>
                <a:spcPts val="0"/>
              </a:spcAft>
              <a:defRPr/>
            </a:pPr>
            <a:r>
              <a:rPr lang="en-US" dirty="0">
                <a:solidFill>
                  <a:srgbClr val="0070C0"/>
                </a:solidFill>
                <a:latin typeface="Arial" panose="020B0604020202020204" pitchFamily="34" charset="0"/>
              </a:rPr>
              <a:t>Children MUST demonstrate ‘abnormal’ levels of attention and activity in 2 different settings;</a:t>
            </a:r>
          </a:p>
          <a:p>
            <a:pPr eaLnBrk="1" fontAlgn="auto" hangingPunct="1">
              <a:spcAft>
                <a:spcPts val="0"/>
              </a:spcAft>
              <a:defRPr/>
            </a:pPr>
            <a:r>
              <a:rPr lang="en-US" dirty="0">
                <a:solidFill>
                  <a:srgbClr val="0070C0"/>
                </a:solidFill>
                <a:latin typeface="Arial" panose="020B0604020202020204" pitchFamily="34" charset="0"/>
              </a:rPr>
              <a:t>Teachers usually first to detect ADHD </a:t>
            </a:r>
            <a:r>
              <a:rPr lang="en-US" dirty="0" err="1">
                <a:solidFill>
                  <a:srgbClr val="0070C0"/>
                </a:solidFill>
                <a:latin typeface="Arial" panose="020B0604020202020204" pitchFamily="34" charset="0"/>
              </a:rPr>
              <a:t>behaviours</a:t>
            </a:r>
            <a:r>
              <a:rPr lang="en-US" dirty="0">
                <a:solidFill>
                  <a:srgbClr val="0070C0"/>
                </a:solidFill>
                <a:latin typeface="Arial" panose="020B0604020202020204" pitchFamily="34" charset="0"/>
              </a:rPr>
              <a:t>.</a:t>
            </a:r>
          </a:p>
        </p:txBody>
      </p:sp>
    </p:spTree>
    <p:extLst>
      <p:ext uri="{BB962C8B-B14F-4D97-AF65-F5344CB8AC3E}">
        <p14:creationId xmlns:p14="http://schemas.microsoft.com/office/powerpoint/2010/main" val="22301080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179512" y="365127"/>
            <a:ext cx="8784976" cy="903634"/>
          </a:xfrm>
        </p:spPr>
        <p:txBody>
          <a:bodyPr>
            <a:noAutofit/>
          </a:bodyPr>
          <a:lstStyle/>
          <a:p>
            <a:pPr algn="ctr"/>
            <a:r>
              <a:rPr lang="en-GB" sz="3600" dirty="0" err="1">
                <a:latin typeface="Arial" panose="020B0604020202020204" pitchFamily="34" charset="0"/>
              </a:rPr>
              <a:t>Anhwylder</a:t>
            </a:r>
            <a:r>
              <a:rPr lang="en-GB" sz="3600" dirty="0">
                <a:latin typeface="Arial" panose="020B0604020202020204" pitchFamily="34" charset="0"/>
              </a:rPr>
              <a:t> </a:t>
            </a:r>
            <a:r>
              <a:rPr lang="en-GB" sz="3600" dirty="0" err="1">
                <a:latin typeface="Arial" panose="020B0604020202020204" pitchFamily="34" charset="0"/>
              </a:rPr>
              <a:t>Herfeiddiol</a:t>
            </a:r>
            <a:r>
              <a:rPr lang="en-GB" sz="3600" dirty="0">
                <a:latin typeface="Arial" panose="020B0604020202020204" pitchFamily="34" charset="0"/>
              </a:rPr>
              <a:t> </a:t>
            </a:r>
            <a:r>
              <a:rPr lang="en-GB" sz="3600" dirty="0" err="1">
                <a:latin typeface="Arial" panose="020B0604020202020204" pitchFamily="34" charset="0"/>
              </a:rPr>
              <a:t>Gwrthwynebol</a:t>
            </a:r>
            <a:r>
              <a:rPr lang="en-GB" sz="3600" dirty="0">
                <a:latin typeface="Arial" panose="020B0604020202020204" pitchFamily="34" charset="0"/>
              </a:rPr>
              <a:t> (AHG)</a:t>
            </a:r>
            <a:br>
              <a:rPr lang="en-GB" sz="3600" dirty="0">
                <a:latin typeface="Arial" panose="020B0604020202020204" pitchFamily="34" charset="0"/>
              </a:rPr>
            </a:br>
            <a:r>
              <a:rPr lang="en-GB" sz="3600" dirty="0">
                <a:solidFill>
                  <a:srgbClr val="0070C0"/>
                </a:solidFill>
                <a:latin typeface="Arial" panose="020B0604020202020204" pitchFamily="34" charset="0"/>
              </a:rPr>
              <a:t>Oppositional Defiant Disorder (ODD)</a:t>
            </a:r>
          </a:p>
        </p:txBody>
      </p:sp>
      <p:sp>
        <p:nvSpPr>
          <p:cNvPr id="3" name="Content Placeholder 2">
            <a:extLst>
              <a:ext uri="{FF2B5EF4-FFF2-40B4-BE49-F238E27FC236}">
                <a16:creationId xmlns:a16="http://schemas.microsoft.com/office/drawing/2014/main" id="{D0122B4F-CD38-47FE-93DB-D01A0A0F8264}"/>
              </a:ext>
            </a:extLst>
          </p:cNvPr>
          <p:cNvSpPr>
            <a:spLocks noGrp="1"/>
          </p:cNvSpPr>
          <p:nvPr>
            <p:ph sz="half" idx="1"/>
          </p:nvPr>
        </p:nvSpPr>
        <p:spPr>
          <a:xfrm>
            <a:off x="323528" y="1916832"/>
            <a:ext cx="4191322" cy="3672408"/>
          </a:xfrm>
        </p:spPr>
        <p:txBody>
          <a:bodyPr>
            <a:noAutofit/>
          </a:bodyPr>
          <a:lstStyle/>
          <a:p>
            <a:r>
              <a:rPr lang="cy-GB" dirty="0">
                <a:latin typeface="Arial" panose="020B0604020202020204" pitchFamily="34" charset="0"/>
              </a:rPr>
              <a:t>Strancio’n aml;</a:t>
            </a:r>
          </a:p>
          <a:p>
            <a:r>
              <a:rPr lang="cy-GB" dirty="0">
                <a:latin typeface="Arial" panose="020B0604020202020204" pitchFamily="34" charset="0"/>
              </a:rPr>
              <a:t>Dadlau llawer gydag oedolion;</a:t>
            </a:r>
          </a:p>
          <a:p>
            <a:r>
              <a:rPr lang="cy-GB" dirty="0">
                <a:latin typeface="Arial" panose="020B0604020202020204" pitchFamily="34" charset="0"/>
              </a:rPr>
              <a:t>Gwrthod gwneud yr hyn mae oedolyn yn ei ofyn;</a:t>
            </a:r>
          </a:p>
          <a:p>
            <a:r>
              <a:rPr lang="cy-GB" dirty="0">
                <a:latin typeface="Arial" panose="020B0604020202020204" pitchFamily="34" charset="0"/>
              </a:rPr>
              <a:t>Cwestiynu rheolau bob amser a gwrthod dilyn rheolau;</a:t>
            </a:r>
          </a:p>
        </p:txBody>
      </p:sp>
      <p:sp>
        <p:nvSpPr>
          <p:cNvPr id="4" name="Content Placeholder 3">
            <a:extLst>
              <a:ext uri="{FF2B5EF4-FFF2-40B4-BE49-F238E27FC236}">
                <a16:creationId xmlns:a16="http://schemas.microsoft.com/office/drawing/2014/main" id="{31BF3990-3F7E-4DE6-95AD-6F0BBB4214F1}"/>
              </a:ext>
            </a:extLst>
          </p:cNvPr>
          <p:cNvSpPr>
            <a:spLocks noGrp="1"/>
          </p:cNvSpPr>
          <p:nvPr>
            <p:ph sz="half" idx="2"/>
          </p:nvPr>
        </p:nvSpPr>
        <p:spPr>
          <a:xfrm>
            <a:off x="4629150" y="1916831"/>
            <a:ext cx="4335338" cy="4260131"/>
          </a:xfrm>
        </p:spPr>
        <p:txBody>
          <a:bodyPr>
            <a:normAutofit/>
          </a:bodyPr>
          <a:lstStyle/>
          <a:p>
            <a:r>
              <a:rPr lang="en-GB" dirty="0">
                <a:solidFill>
                  <a:srgbClr val="0070C0"/>
                </a:solidFill>
                <a:latin typeface="Arial" panose="020B0604020202020204" pitchFamily="34" charset="0"/>
              </a:rPr>
              <a:t>Having frequent </a:t>
            </a:r>
            <a:r>
              <a:rPr lang="en-GB" i="1" dirty="0">
                <a:solidFill>
                  <a:srgbClr val="0070C0"/>
                </a:solidFill>
                <a:latin typeface="Arial" panose="020B0604020202020204" pitchFamily="34" charset="0"/>
              </a:rPr>
              <a:t>tantrums;</a:t>
            </a:r>
          </a:p>
          <a:p>
            <a:r>
              <a:rPr lang="en-GB" dirty="0">
                <a:solidFill>
                  <a:srgbClr val="0070C0"/>
                </a:solidFill>
                <a:latin typeface="Arial" panose="020B0604020202020204" pitchFamily="34" charset="0"/>
              </a:rPr>
              <a:t>Arguing a lot with adults;</a:t>
            </a:r>
          </a:p>
          <a:p>
            <a:r>
              <a:rPr lang="en-GB" dirty="0">
                <a:solidFill>
                  <a:srgbClr val="0070C0"/>
                </a:solidFill>
                <a:latin typeface="Arial" panose="020B0604020202020204" pitchFamily="34" charset="0"/>
              </a:rPr>
              <a:t>Refusing to do what an adult asks;</a:t>
            </a:r>
          </a:p>
          <a:p>
            <a:r>
              <a:rPr lang="en-GB" dirty="0">
                <a:solidFill>
                  <a:srgbClr val="0070C0"/>
                </a:solidFill>
                <a:latin typeface="Arial" panose="020B0604020202020204" pitchFamily="34" charset="0"/>
              </a:rPr>
              <a:t>Always questioning rules and refusing to follow rules;</a:t>
            </a:r>
          </a:p>
        </p:txBody>
      </p:sp>
    </p:spTree>
    <p:extLst>
      <p:ext uri="{BB962C8B-B14F-4D97-AF65-F5344CB8AC3E}">
        <p14:creationId xmlns:p14="http://schemas.microsoft.com/office/powerpoint/2010/main" val="24753366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179512" y="365127"/>
            <a:ext cx="8784976" cy="903634"/>
          </a:xfrm>
        </p:spPr>
        <p:txBody>
          <a:bodyPr>
            <a:noAutofit/>
          </a:bodyPr>
          <a:lstStyle/>
          <a:p>
            <a:pPr algn="ctr"/>
            <a:r>
              <a:rPr lang="en-GB" sz="3600" dirty="0" err="1">
                <a:latin typeface="Arial" panose="020B0604020202020204" pitchFamily="34" charset="0"/>
              </a:rPr>
              <a:t>Anhwylder</a:t>
            </a:r>
            <a:r>
              <a:rPr lang="en-GB" sz="3600" dirty="0">
                <a:latin typeface="Arial" panose="020B0604020202020204" pitchFamily="34" charset="0"/>
              </a:rPr>
              <a:t> </a:t>
            </a:r>
            <a:r>
              <a:rPr lang="en-GB" sz="3600" dirty="0" err="1">
                <a:latin typeface="Arial" panose="020B0604020202020204" pitchFamily="34" charset="0"/>
              </a:rPr>
              <a:t>Herfeiddiol</a:t>
            </a:r>
            <a:r>
              <a:rPr lang="en-GB" sz="3600" dirty="0">
                <a:latin typeface="Arial" panose="020B0604020202020204" pitchFamily="34" charset="0"/>
              </a:rPr>
              <a:t> </a:t>
            </a:r>
            <a:r>
              <a:rPr lang="en-GB" sz="3600" dirty="0" err="1">
                <a:latin typeface="Arial" panose="020B0604020202020204" pitchFamily="34" charset="0"/>
              </a:rPr>
              <a:t>Gwrthwynebol</a:t>
            </a:r>
            <a:br>
              <a:rPr lang="en-GB" sz="3600" dirty="0">
                <a:latin typeface="Arial" panose="020B0604020202020204" pitchFamily="34" charset="0"/>
              </a:rPr>
            </a:br>
            <a:r>
              <a:rPr lang="en-GB" sz="3600" dirty="0">
                <a:solidFill>
                  <a:srgbClr val="0070C0"/>
                </a:solidFill>
                <a:latin typeface="Arial" panose="020B0604020202020204" pitchFamily="34" charset="0"/>
              </a:rPr>
              <a:t>Oppositional Defiant Disorder</a:t>
            </a:r>
          </a:p>
        </p:txBody>
      </p:sp>
      <p:sp>
        <p:nvSpPr>
          <p:cNvPr id="3" name="Content Placeholder 2">
            <a:extLst>
              <a:ext uri="{FF2B5EF4-FFF2-40B4-BE49-F238E27FC236}">
                <a16:creationId xmlns:a16="http://schemas.microsoft.com/office/drawing/2014/main" id="{D0122B4F-CD38-47FE-93DB-D01A0A0F8264}"/>
              </a:ext>
            </a:extLst>
          </p:cNvPr>
          <p:cNvSpPr>
            <a:spLocks noGrp="1"/>
          </p:cNvSpPr>
          <p:nvPr>
            <p:ph sz="half" idx="1"/>
          </p:nvPr>
        </p:nvSpPr>
        <p:spPr>
          <a:xfrm>
            <a:off x="323528" y="1268761"/>
            <a:ext cx="4191322" cy="4320479"/>
          </a:xfrm>
        </p:spPr>
        <p:txBody>
          <a:bodyPr>
            <a:noAutofit/>
          </a:bodyPr>
          <a:lstStyle/>
          <a:p>
            <a:r>
              <a:rPr lang="cy-GB" sz="2600" dirty="0">
                <a:latin typeface="Arial" panose="020B0604020202020204" pitchFamily="34" charset="0"/>
              </a:rPr>
              <a:t>Gwneud pethau i gythruddo neu gynhyrfu eraill;</a:t>
            </a:r>
          </a:p>
          <a:p>
            <a:r>
              <a:rPr lang="cy-GB" sz="2600" dirty="0">
                <a:latin typeface="Arial" panose="020B0604020202020204" pitchFamily="34" charset="0"/>
              </a:rPr>
              <a:t>Beio eraill am eu hymddygiad neu gamgymeriadau eu hunain;</a:t>
            </a:r>
          </a:p>
          <a:p>
            <a:r>
              <a:rPr lang="cy-GB" sz="2600" dirty="0">
                <a:latin typeface="Arial" panose="020B0604020202020204" pitchFamily="34" charset="0"/>
              </a:rPr>
              <a:t>Wedi'i gythruddo'n hawdd gan eraill;</a:t>
            </a:r>
          </a:p>
          <a:p>
            <a:r>
              <a:rPr lang="cy-GB" sz="2600" dirty="0">
                <a:latin typeface="Arial" panose="020B0604020202020204" pitchFamily="34" charset="0"/>
              </a:rPr>
              <a:t>Siarad yn gas neu'n angharedig.</a:t>
            </a:r>
          </a:p>
        </p:txBody>
      </p:sp>
      <p:sp>
        <p:nvSpPr>
          <p:cNvPr id="4" name="Content Placeholder 3">
            <a:extLst>
              <a:ext uri="{FF2B5EF4-FFF2-40B4-BE49-F238E27FC236}">
                <a16:creationId xmlns:a16="http://schemas.microsoft.com/office/drawing/2014/main" id="{31BF3990-3F7E-4DE6-95AD-6F0BBB4214F1}"/>
              </a:ext>
            </a:extLst>
          </p:cNvPr>
          <p:cNvSpPr>
            <a:spLocks noGrp="1"/>
          </p:cNvSpPr>
          <p:nvPr>
            <p:ph sz="half" idx="2"/>
          </p:nvPr>
        </p:nvSpPr>
        <p:spPr>
          <a:xfrm>
            <a:off x="4629150" y="1268761"/>
            <a:ext cx="4335338" cy="4908202"/>
          </a:xfrm>
        </p:spPr>
        <p:txBody>
          <a:bodyPr>
            <a:normAutofit/>
          </a:bodyPr>
          <a:lstStyle/>
          <a:p>
            <a:r>
              <a:rPr lang="en-GB" dirty="0">
                <a:solidFill>
                  <a:srgbClr val="0070C0"/>
                </a:solidFill>
                <a:latin typeface="Arial" panose="020B0604020202020204" pitchFamily="34" charset="0"/>
              </a:rPr>
              <a:t>Doing things to annoy or upset others;</a:t>
            </a:r>
          </a:p>
          <a:p>
            <a:r>
              <a:rPr lang="en-GB" dirty="0">
                <a:solidFill>
                  <a:srgbClr val="0070C0"/>
                </a:solidFill>
                <a:latin typeface="Arial" panose="020B0604020202020204" pitchFamily="34" charset="0"/>
              </a:rPr>
              <a:t>Blaming others for their own behaviours or mistakes;</a:t>
            </a:r>
          </a:p>
          <a:p>
            <a:r>
              <a:rPr lang="en-GB" dirty="0">
                <a:solidFill>
                  <a:srgbClr val="0070C0"/>
                </a:solidFill>
                <a:latin typeface="Arial" panose="020B0604020202020204" pitchFamily="34" charset="0"/>
              </a:rPr>
              <a:t>Easily annoyed by others;</a:t>
            </a:r>
          </a:p>
          <a:p>
            <a:r>
              <a:rPr lang="en-GB" dirty="0">
                <a:solidFill>
                  <a:srgbClr val="0070C0"/>
                </a:solidFill>
                <a:latin typeface="Arial" panose="020B0604020202020204" pitchFamily="34" charset="0"/>
              </a:rPr>
              <a:t>Speaking harshly or unkindly.</a:t>
            </a:r>
          </a:p>
        </p:txBody>
      </p:sp>
    </p:spTree>
    <p:extLst>
      <p:ext uri="{BB962C8B-B14F-4D97-AF65-F5344CB8AC3E}">
        <p14:creationId xmlns:p14="http://schemas.microsoft.com/office/powerpoint/2010/main" val="22614961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251520" y="365127"/>
            <a:ext cx="8263830" cy="759618"/>
          </a:xfrm>
        </p:spPr>
        <p:txBody>
          <a:bodyPr>
            <a:noAutofit/>
          </a:bodyPr>
          <a:lstStyle/>
          <a:p>
            <a:pPr algn="ctr"/>
            <a:r>
              <a:rPr lang="en-GB" sz="3200" dirty="0" err="1">
                <a:latin typeface="Arial" panose="020B0604020202020204" pitchFamily="34" charset="0"/>
              </a:rPr>
              <a:t>Anhwylder</a:t>
            </a:r>
            <a:r>
              <a:rPr lang="en-GB" sz="3200" dirty="0">
                <a:latin typeface="Arial" panose="020B0604020202020204" pitchFamily="34" charset="0"/>
              </a:rPr>
              <a:t> </a:t>
            </a:r>
            <a:r>
              <a:rPr lang="en-GB" sz="3200" dirty="0" err="1">
                <a:latin typeface="Arial" panose="020B0604020202020204" pitchFamily="34" charset="0"/>
              </a:rPr>
              <a:t>Herfeiddiol</a:t>
            </a:r>
            <a:r>
              <a:rPr lang="en-GB" sz="3200" dirty="0">
                <a:latin typeface="Arial" panose="020B0604020202020204" pitchFamily="34" charset="0"/>
              </a:rPr>
              <a:t> </a:t>
            </a:r>
            <a:r>
              <a:rPr lang="en-GB" sz="3200" dirty="0" err="1">
                <a:latin typeface="Arial" panose="020B0604020202020204" pitchFamily="34" charset="0"/>
              </a:rPr>
              <a:t>Gwrthwynebol</a:t>
            </a:r>
            <a:r>
              <a:rPr lang="en-GB" sz="3200" dirty="0">
                <a:latin typeface="Arial" panose="020B0604020202020204" pitchFamily="34" charset="0"/>
              </a:rPr>
              <a:t> (AHG)</a:t>
            </a:r>
            <a:br>
              <a:rPr lang="en-GB" sz="3200" dirty="0">
                <a:latin typeface="Arial" panose="020B0604020202020204" pitchFamily="34" charset="0"/>
              </a:rPr>
            </a:br>
            <a:endParaRPr lang="en-GB" sz="3200" dirty="0">
              <a:solidFill>
                <a:srgbClr val="0070C0"/>
              </a:solidFill>
              <a:latin typeface="Arial" panose="020B0604020202020204" pitchFamily="34" charset="0"/>
            </a:endParaRPr>
          </a:p>
        </p:txBody>
      </p:sp>
      <p:sp>
        <p:nvSpPr>
          <p:cNvPr id="5" name="Content Placeholder 4">
            <a:extLst>
              <a:ext uri="{FF2B5EF4-FFF2-40B4-BE49-F238E27FC236}">
                <a16:creationId xmlns:a16="http://schemas.microsoft.com/office/drawing/2014/main" id="{851EFA9C-830F-4E30-8090-0A02F448C7C5}"/>
              </a:ext>
            </a:extLst>
          </p:cNvPr>
          <p:cNvSpPr>
            <a:spLocks noGrp="1"/>
          </p:cNvSpPr>
          <p:nvPr>
            <p:ph idx="1"/>
          </p:nvPr>
        </p:nvSpPr>
        <p:spPr>
          <a:xfrm>
            <a:off x="251520" y="1340767"/>
            <a:ext cx="8466112" cy="4176465"/>
          </a:xfrm>
        </p:spPr>
        <p:txBody>
          <a:bodyPr>
            <a:normAutofit lnSpcReduction="10000"/>
          </a:bodyPr>
          <a:lstStyle/>
          <a:p>
            <a:pPr marL="0" indent="0">
              <a:buNone/>
            </a:pPr>
            <a:r>
              <a:rPr lang="en-GB" sz="2400" i="1" dirty="0">
                <a:latin typeface="Arial" panose="020B0604020202020204" pitchFamily="34" charset="0"/>
              </a:rPr>
              <a:t>"</a:t>
            </a:r>
            <a:r>
              <a:rPr lang="cy-GB" sz="2400" i="1" dirty="0">
                <a:latin typeface="Arial" panose="020B0604020202020204" pitchFamily="34" charset="0"/>
              </a:rPr>
              <a:t>Mae anhwylder herfeiddiol gwrthwynebol (ODD) ymhlith yr anhwylderau datblygiadol mwyaf cyffredin mewn plant. Mae plant sy'n cael diagnosis o ODD yn arddangos patrwm rheolaidd o symptomau emosiynol ac ymddygiadol, gan gynnwys hwyliau dig/anniddig, ymddygiad dadlau/</a:t>
            </a:r>
            <a:r>
              <a:rPr lang="cy-GB" sz="2400" i="1" dirty="0" err="1">
                <a:latin typeface="Arial" panose="020B0604020202020204" pitchFamily="34" charset="0"/>
              </a:rPr>
              <a:t>herffeiddiol</a:t>
            </a:r>
            <a:r>
              <a:rPr lang="cy-GB" sz="2400" i="1" dirty="0">
                <a:latin typeface="Arial" panose="020B0604020202020204" pitchFamily="34" charset="0"/>
              </a:rPr>
              <a:t>, a dialgarwch at bobl mewn awdurdod.</a:t>
            </a:r>
          </a:p>
          <a:p>
            <a:pPr marL="0" indent="0">
              <a:buNone/>
            </a:pPr>
            <a:r>
              <a:rPr lang="cy-GB" sz="2400" i="1" dirty="0">
                <a:latin typeface="Arial" panose="020B0604020202020204" pitchFamily="34" charset="0"/>
              </a:rPr>
              <a:t>Er mwyn bodloni meini prawf diagnostig, rhaid i'r symptomau emosiynol ac ymddygiadol hyn ddylanwadu'n negyddol ar feysydd gweithredu cymdeithasol, academaidd neu bwysig eraill plant. Credir bod dechrau ODD cynnar yn rhagflaenydd i ddatblygu problemau mewnoli dilynol, megis iselder a phryder.”</a:t>
            </a:r>
          </a:p>
          <a:p>
            <a:pPr marL="0" indent="0" algn="r">
              <a:buNone/>
            </a:pPr>
            <a:r>
              <a:rPr lang="en-GB" sz="1800" dirty="0">
                <a:latin typeface="Arial" panose="020B0604020202020204" pitchFamily="34" charset="0"/>
              </a:rPr>
              <a:t>(Ding </a:t>
            </a:r>
            <a:r>
              <a:rPr lang="en-GB" sz="1800" i="1" dirty="0">
                <a:latin typeface="Arial" panose="020B0604020202020204" pitchFamily="34" charset="0"/>
              </a:rPr>
              <a:t>et al</a:t>
            </a:r>
            <a:r>
              <a:rPr lang="en-GB" sz="1800" dirty="0">
                <a:latin typeface="Arial" panose="020B0604020202020204" pitchFamily="34" charset="0"/>
              </a:rPr>
              <a:t>., 2019, p.2)</a:t>
            </a:r>
          </a:p>
        </p:txBody>
      </p:sp>
    </p:spTree>
    <p:extLst>
      <p:ext uri="{BB962C8B-B14F-4D97-AF65-F5344CB8AC3E}">
        <p14:creationId xmlns:p14="http://schemas.microsoft.com/office/powerpoint/2010/main" val="12348857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251520" y="365127"/>
            <a:ext cx="8263830" cy="759618"/>
          </a:xfrm>
        </p:spPr>
        <p:txBody>
          <a:bodyPr>
            <a:noAutofit/>
          </a:bodyPr>
          <a:lstStyle/>
          <a:p>
            <a:pPr algn="ctr"/>
            <a:r>
              <a:rPr lang="en-GB" sz="3200" dirty="0">
                <a:solidFill>
                  <a:srgbClr val="0070C0"/>
                </a:solidFill>
                <a:latin typeface="Arial" panose="020B0604020202020204" pitchFamily="34" charset="0"/>
              </a:rPr>
              <a:t>Oppositional Defiant Disorder (ODD)</a:t>
            </a:r>
          </a:p>
        </p:txBody>
      </p:sp>
      <p:sp>
        <p:nvSpPr>
          <p:cNvPr id="5" name="Content Placeholder 4">
            <a:extLst>
              <a:ext uri="{FF2B5EF4-FFF2-40B4-BE49-F238E27FC236}">
                <a16:creationId xmlns:a16="http://schemas.microsoft.com/office/drawing/2014/main" id="{851EFA9C-830F-4E30-8090-0A02F448C7C5}"/>
              </a:ext>
            </a:extLst>
          </p:cNvPr>
          <p:cNvSpPr>
            <a:spLocks noGrp="1"/>
          </p:cNvSpPr>
          <p:nvPr>
            <p:ph idx="1"/>
          </p:nvPr>
        </p:nvSpPr>
        <p:spPr>
          <a:xfrm>
            <a:off x="251520" y="1340767"/>
            <a:ext cx="8466112" cy="4176465"/>
          </a:xfrm>
        </p:spPr>
        <p:txBody>
          <a:bodyPr>
            <a:normAutofit lnSpcReduction="10000"/>
          </a:bodyPr>
          <a:lstStyle/>
          <a:p>
            <a:pPr marL="0" indent="0">
              <a:buNone/>
            </a:pPr>
            <a:r>
              <a:rPr lang="en-GB" sz="2400" i="1" dirty="0">
                <a:latin typeface="Arial" panose="020B0604020202020204" pitchFamily="34" charset="0"/>
              </a:rPr>
              <a:t>“Oppositional defiant disorder (ODD) is among the most common developmental disorders in children. Children who are diagnosed with ODD exhibit a recurrent pattern of emotional and </a:t>
            </a:r>
            <a:r>
              <a:rPr lang="en-GB" sz="2400" i="1" dirty="0" err="1">
                <a:latin typeface="Arial" panose="020B0604020202020204" pitchFamily="34" charset="0"/>
              </a:rPr>
              <a:t>behavioral</a:t>
            </a:r>
            <a:r>
              <a:rPr lang="en-GB" sz="2400" i="1" dirty="0">
                <a:latin typeface="Arial" panose="020B0604020202020204" pitchFamily="34" charset="0"/>
              </a:rPr>
              <a:t> symptoms, including angry/irritable mood, argumentative/defiant </a:t>
            </a:r>
            <a:r>
              <a:rPr lang="en-GB" sz="2400" i="1" dirty="0" err="1">
                <a:latin typeface="Arial" panose="020B0604020202020204" pitchFamily="34" charset="0"/>
              </a:rPr>
              <a:t>behavior</a:t>
            </a:r>
            <a:r>
              <a:rPr lang="en-GB" sz="2400" i="1" dirty="0">
                <a:latin typeface="Arial" panose="020B0604020202020204" pitchFamily="34" charset="0"/>
              </a:rPr>
              <a:t>, and vindictiveness toward authority figures. </a:t>
            </a:r>
          </a:p>
          <a:p>
            <a:pPr marL="0" indent="0">
              <a:buNone/>
            </a:pPr>
            <a:r>
              <a:rPr lang="en-GB" sz="2400" i="1" dirty="0">
                <a:latin typeface="Arial" panose="020B0604020202020204" pitchFamily="34" charset="0"/>
              </a:rPr>
              <a:t>To meet diagnostic criteria, these emotional and </a:t>
            </a:r>
            <a:r>
              <a:rPr lang="en-GB" sz="2400" i="1" dirty="0" err="1">
                <a:latin typeface="Arial" panose="020B0604020202020204" pitchFamily="34" charset="0"/>
              </a:rPr>
              <a:t>behavioral</a:t>
            </a:r>
            <a:r>
              <a:rPr lang="en-GB" sz="2400" i="1" dirty="0">
                <a:latin typeface="Arial" panose="020B0604020202020204" pitchFamily="34" charset="0"/>
              </a:rPr>
              <a:t> symptoms must negatively influence children’s social, academic, or other important domains of functioning. Early ODD onset is believed to be a precursor to developing subsequent internalizing problems, such as depression and anxiety.”</a:t>
            </a:r>
          </a:p>
          <a:p>
            <a:pPr marL="0" indent="0" algn="r">
              <a:buNone/>
            </a:pPr>
            <a:r>
              <a:rPr lang="en-GB" sz="1800" dirty="0">
                <a:latin typeface="Arial" panose="020B0604020202020204" pitchFamily="34" charset="0"/>
              </a:rPr>
              <a:t>(Ding </a:t>
            </a:r>
            <a:r>
              <a:rPr lang="en-GB" sz="1800" i="1" dirty="0">
                <a:latin typeface="Arial" panose="020B0604020202020204" pitchFamily="34" charset="0"/>
              </a:rPr>
              <a:t>et al</a:t>
            </a:r>
            <a:r>
              <a:rPr lang="en-GB" sz="1800" dirty="0">
                <a:latin typeface="Arial" panose="020B0604020202020204" pitchFamily="34" charset="0"/>
              </a:rPr>
              <a:t>., 2019, p.2)</a:t>
            </a:r>
          </a:p>
        </p:txBody>
      </p:sp>
    </p:spTree>
    <p:extLst>
      <p:ext uri="{BB962C8B-B14F-4D97-AF65-F5344CB8AC3E}">
        <p14:creationId xmlns:p14="http://schemas.microsoft.com/office/powerpoint/2010/main" val="26723706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EFF40-36FB-4A77-A59A-3F3607E99576}"/>
              </a:ext>
            </a:extLst>
          </p:cNvPr>
          <p:cNvSpPr>
            <a:spLocks noGrp="1"/>
          </p:cNvSpPr>
          <p:nvPr>
            <p:ph type="title"/>
          </p:nvPr>
        </p:nvSpPr>
        <p:spPr>
          <a:xfrm>
            <a:off x="628650" y="365127"/>
            <a:ext cx="7886700" cy="1047650"/>
          </a:xfrm>
        </p:spPr>
        <p:txBody>
          <a:bodyPr>
            <a:noAutofit/>
          </a:bodyPr>
          <a:lstStyle/>
          <a:p>
            <a:pPr algn="ctr"/>
            <a:r>
              <a:rPr lang="cy-GB" altLang="cy-GB" sz="4000" dirty="0">
                <a:latin typeface="Arial" panose="020B0604020202020204" pitchFamily="34" charset="0"/>
              </a:rPr>
              <a:t>Cyffredinrwydd</a:t>
            </a:r>
            <a:br>
              <a:rPr lang="cy-GB" altLang="cy-GB" sz="4000" dirty="0">
                <a:latin typeface="Arial" panose="020B0604020202020204" pitchFamily="34" charset="0"/>
              </a:rPr>
            </a:br>
            <a:r>
              <a:rPr lang="cy-GB" altLang="cy-GB" sz="4000" dirty="0" err="1">
                <a:solidFill>
                  <a:srgbClr val="0070C0"/>
                </a:solidFill>
                <a:latin typeface="Arial" panose="020B0604020202020204" pitchFamily="34" charset="0"/>
              </a:rPr>
              <a:t>Prevalence</a:t>
            </a:r>
            <a:endParaRPr lang="en-GB" sz="4000" dirty="0">
              <a:solidFill>
                <a:srgbClr val="0070C0"/>
              </a:solidFill>
            </a:endParaRPr>
          </a:p>
        </p:txBody>
      </p:sp>
      <p:sp>
        <p:nvSpPr>
          <p:cNvPr id="4" name="Content Placeholder 3">
            <a:extLst>
              <a:ext uri="{FF2B5EF4-FFF2-40B4-BE49-F238E27FC236}">
                <a16:creationId xmlns:a16="http://schemas.microsoft.com/office/drawing/2014/main" id="{6B9D8869-4E96-4514-83CB-2C7082449052}"/>
              </a:ext>
            </a:extLst>
          </p:cNvPr>
          <p:cNvSpPr>
            <a:spLocks noGrp="1"/>
          </p:cNvSpPr>
          <p:nvPr>
            <p:ph sz="half" idx="1"/>
          </p:nvPr>
        </p:nvSpPr>
        <p:spPr>
          <a:xfrm>
            <a:off x="251520" y="1988840"/>
            <a:ext cx="4263330" cy="3744416"/>
          </a:xfrm>
        </p:spPr>
        <p:txBody>
          <a:bodyPr>
            <a:normAutofit/>
          </a:bodyPr>
          <a:lstStyle/>
          <a:p>
            <a:r>
              <a:rPr lang="cy-GB" dirty="0">
                <a:latin typeface="Arial" panose="020B0604020202020204" pitchFamily="34" charset="0"/>
              </a:rPr>
              <a:t>2 - 11% o blant;</a:t>
            </a:r>
          </a:p>
          <a:p>
            <a:r>
              <a:rPr lang="cy-GB" dirty="0">
                <a:latin typeface="Arial" panose="020B0604020202020204" pitchFamily="34" charset="0"/>
              </a:rPr>
              <a:t>Gwahaniaeth canrannol yn dibynnu ar amrywiaeth o ffactorau;</a:t>
            </a:r>
          </a:p>
          <a:p>
            <a:r>
              <a:rPr lang="cy-GB" dirty="0">
                <a:latin typeface="Arial" panose="020B0604020202020204" pitchFamily="34" charset="0"/>
              </a:rPr>
              <a:t>Cymhareb - 4:1 (G:B);</a:t>
            </a:r>
          </a:p>
        </p:txBody>
      </p:sp>
      <p:sp>
        <p:nvSpPr>
          <p:cNvPr id="5" name="Content Placeholder 4">
            <a:extLst>
              <a:ext uri="{FF2B5EF4-FFF2-40B4-BE49-F238E27FC236}">
                <a16:creationId xmlns:a16="http://schemas.microsoft.com/office/drawing/2014/main" id="{03C971E1-46E4-4DA4-A71C-D4FCEE647F7C}"/>
              </a:ext>
            </a:extLst>
          </p:cNvPr>
          <p:cNvSpPr>
            <a:spLocks noGrp="1"/>
          </p:cNvSpPr>
          <p:nvPr>
            <p:ph sz="half" idx="2"/>
          </p:nvPr>
        </p:nvSpPr>
        <p:spPr>
          <a:xfrm>
            <a:off x="4629150" y="1988840"/>
            <a:ext cx="4263330" cy="3744416"/>
          </a:xfrm>
        </p:spPr>
        <p:txBody>
          <a:bodyPr>
            <a:normAutofit/>
          </a:bodyPr>
          <a:lstStyle/>
          <a:p>
            <a:pPr eaLnBrk="1" fontAlgn="auto" hangingPunct="1">
              <a:spcAft>
                <a:spcPts val="0"/>
              </a:spcAft>
              <a:defRPr/>
            </a:pPr>
            <a:r>
              <a:rPr lang="en-US" dirty="0">
                <a:solidFill>
                  <a:srgbClr val="0070C0"/>
                </a:solidFill>
                <a:latin typeface="Arial" panose="020B0604020202020204" pitchFamily="34" charset="0"/>
              </a:rPr>
              <a:t>2 – 11% of children;</a:t>
            </a:r>
          </a:p>
          <a:p>
            <a:pPr eaLnBrk="1" fontAlgn="auto" hangingPunct="1">
              <a:spcAft>
                <a:spcPts val="0"/>
              </a:spcAft>
              <a:defRPr/>
            </a:pPr>
            <a:r>
              <a:rPr lang="en-US" dirty="0">
                <a:solidFill>
                  <a:srgbClr val="0070C0"/>
                </a:solidFill>
                <a:latin typeface="Arial" panose="020B0604020202020204" pitchFamily="34" charset="0"/>
              </a:rPr>
              <a:t>Percentage difference attributed to various factors;</a:t>
            </a:r>
          </a:p>
          <a:p>
            <a:pPr eaLnBrk="1" fontAlgn="auto" hangingPunct="1">
              <a:spcAft>
                <a:spcPts val="0"/>
              </a:spcAft>
              <a:defRPr/>
            </a:pPr>
            <a:r>
              <a:rPr lang="en-US" dirty="0">
                <a:solidFill>
                  <a:srgbClr val="0070C0"/>
                </a:solidFill>
                <a:latin typeface="Arial" panose="020B0604020202020204" pitchFamily="34" charset="0"/>
              </a:rPr>
              <a:t>Ratio – 4:1 (M:F);</a:t>
            </a:r>
          </a:p>
          <a:p>
            <a:pPr marL="0" indent="0" algn="r" eaLnBrk="1" fontAlgn="auto" hangingPunct="1">
              <a:spcAft>
                <a:spcPts val="0"/>
              </a:spcAft>
              <a:buNone/>
              <a:defRPr/>
            </a:pPr>
            <a:r>
              <a:rPr lang="en-US" sz="1800" dirty="0">
                <a:solidFill>
                  <a:srgbClr val="0070C0"/>
                </a:solidFill>
                <a:latin typeface="Arial" panose="020B0604020202020204" pitchFamily="34" charset="0"/>
              </a:rPr>
              <a:t>(Aggarwal and Marwaha, 2021)</a:t>
            </a:r>
          </a:p>
        </p:txBody>
      </p:sp>
    </p:spTree>
    <p:extLst>
      <p:ext uri="{BB962C8B-B14F-4D97-AF65-F5344CB8AC3E}">
        <p14:creationId xmlns:p14="http://schemas.microsoft.com/office/powerpoint/2010/main" val="40031663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EFF40-36FB-4A77-A59A-3F3607E99576}"/>
              </a:ext>
            </a:extLst>
          </p:cNvPr>
          <p:cNvSpPr>
            <a:spLocks noGrp="1"/>
          </p:cNvSpPr>
          <p:nvPr>
            <p:ph type="title"/>
          </p:nvPr>
        </p:nvSpPr>
        <p:spPr>
          <a:xfrm>
            <a:off x="628650" y="365127"/>
            <a:ext cx="7886700" cy="1047650"/>
          </a:xfrm>
        </p:spPr>
        <p:txBody>
          <a:bodyPr>
            <a:noAutofit/>
          </a:bodyPr>
          <a:lstStyle/>
          <a:p>
            <a:pPr algn="ctr"/>
            <a:r>
              <a:rPr lang="cy-GB" altLang="cy-GB" sz="4000" dirty="0">
                <a:latin typeface="Arial" panose="020B0604020202020204" pitchFamily="34" charset="0"/>
              </a:rPr>
              <a:t>Cyffredinrwydd</a:t>
            </a:r>
            <a:br>
              <a:rPr lang="cy-GB" altLang="cy-GB" sz="4000" dirty="0">
                <a:latin typeface="Arial" panose="020B0604020202020204" pitchFamily="34" charset="0"/>
              </a:rPr>
            </a:br>
            <a:r>
              <a:rPr lang="cy-GB" altLang="cy-GB" sz="4000" dirty="0" err="1">
                <a:solidFill>
                  <a:srgbClr val="0070C0"/>
                </a:solidFill>
                <a:latin typeface="Arial" panose="020B0604020202020204" pitchFamily="34" charset="0"/>
              </a:rPr>
              <a:t>Prevalence</a:t>
            </a:r>
            <a:endParaRPr lang="en-GB" sz="4000" dirty="0">
              <a:solidFill>
                <a:srgbClr val="0070C0"/>
              </a:solidFill>
            </a:endParaRPr>
          </a:p>
        </p:txBody>
      </p:sp>
      <p:sp>
        <p:nvSpPr>
          <p:cNvPr id="4" name="Content Placeholder 3">
            <a:extLst>
              <a:ext uri="{FF2B5EF4-FFF2-40B4-BE49-F238E27FC236}">
                <a16:creationId xmlns:a16="http://schemas.microsoft.com/office/drawing/2014/main" id="{6B9D8869-4E96-4514-83CB-2C7082449052}"/>
              </a:ext>
            </a:extLst>
          </p:cNvPr>
          <p:cNvSpPr>
            <a:spLocks noGrp="1"/>
          </p:cNvSpPr>
          <p:nvPr>
            <p:ph sz="half" idx="1"/>
          </p:nvPr>
        </p:nvSpPr>
        <p:spPr>
          <a:xfrm>
            <a:off x="251520" y="1988840"/>
            <a:ext cx="4263330" cy="3744416"/>
          </a:xfrm>
        </p:spPr>
        <p:txBody>
          <a:bodyPr>
            <a:normAutofit/>
          </a:bodyPr>
          <a:lstStyle/>
          <a:p>
            <a:r>
              <a:rPr lang="cy-GB" dirty="0">
                <a:latin typeface="Arial" panose="020B0604020202020204" pitchFamily="34" charset="0"/>
              </a:rPr>
              <a:t>Symptomau'n parhau'n sefydlog rhwng 5 a 10 oed;</a:t>
            </a:r>
          </a:p>
          <a:p>
            <a:r>
              <a:rPr lang="cy-GB" dirty="0">
                <a:latin typeface="Arial" panose="020B0604020202020204" pitchFamily="34" charset="0"/>
              </a:rPr>
              <a:t>Nifer o achosion yn dirywio gydag oedran.</a:t>
            </a:r>
          </a:p>
        </p:txBody>
      </p:sp>
      <p:sp>
        <p:nvSpPr>
          <p:cNvPr id="5" name="Content Placeholder 4">
            <a:extLst>
              <a:ext uri="{FF2B5EF4-FFF2-40B4-BE49-F238E27FC236}">
                <a16:creationId xmlns:a16="http://schemas.microsoft.com/office/drawing/2014/main" id="{03C971E1-46E4-4DA4-A71C-D4FCEE647F7C}"/>
              </a:ext>
            </a:extLst>
          </p:cNvPr>
          <p:cNvSpPr>
            <a:spLocks noGrp="1"/>
          </p:cNvSpPr>
          <p:nvPr>
            <p:ph sz="half" idx="2"/>
          </p:nvPr>
        </p:nvSpPr>
        <p:spPr>
          <a:xfrm>
            <a:off x="4629150" y="1988840"/>
            <a:ext cx="4263330" cy="3744416"/>
          </a:xfrm>
        </p:spPr>
        <p:txBody>
          <a:bodyPr>
            <a:normAutofit/>
          </a:bodyPr>
          <a:lstStyle/>
          <a:p>
            <a:pPr eaLnBrk="1" fontAlgn="auto" hangingPunct="1">
              <a:spcAft>
                <a:spcPts val="0"/>
              </a:spcAft>
              <a:defRPr/>
            </a:pPr>
            <a:r>
              <a:rPr lang="en-US" dirty="0">
                <a:solidFill>
                  <a:srgbClr val="0070C0"/>
                </a:solidFill>
                <a:latin typeface="Arial" panose="020B0604020202020204" pitchFamily="34" charset="0"/>
              </a:rPr>
              <a:t>Symptoms remain stable between 5 and 10 years of age;</a:t>
            </a:r>
          </a:p>
          <a:p>
            <a:pPr eaLnBrk="1" fontAlgn="auto" hangingPunct="1">
              <a:spcAft>
                <a:spcPts val="0"/>
              </a:spcAft>
              <a:defRPr/>
            </a:pPr>
            <a:r>
              <a:rPr lang="en-US" dirty="0">
                <a:solidFill>
                  <a:srgbClr val="0070C0"/>
                </a:solidFill>
                <a:latin typeface="Arial" panose="020B0604020202020204" pitchFamily="34" charset="0"/>
              </a:rPr>
              <a:t>Prevalence declines with age.</a:t>
            </a:r>
          </a:p>
          <a:p>
            <a:pPr marL="0" indent="0" algn="r" eaLnBrk="1" fontAlgn="auto" hangingPunct="1">
              <a:spcAft>
                <a:spcPts val="0"/>
              </a:spcAft>
              <a:buNone/>
              <a:defRPr/>
            </a:pPr>
            <a:r>
              <a:rPr lang="en-US" sz="1800" dirty="0">
                <a:solidFill>
                  <a:srgbClr val="0070C0"/>
                </a:solidFill>
                <a:latin typeface="Arial" panose="020B0604020202020204" pitchFamily="34" charset="0"/>
              </a:rPr>
              <a:t>(Aggarwal and Marwaha, 2021)</a:t>
            </a:r>
          </a:p>
        </p:txBody>
      </p:sp>
    </p:spTree>
    <p:extLst>
      <p:ext uri="{BB962C8B-B14F-4D97-AF65-F5344CB8AC3E}">
        <p14:creationId xmlns:p14="http://schemas.microsoft.com/office/powerpoint/2010/main" val="9039459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81B75-3E00-4DF8-B5FF-383FC49E7FBC}"/>
              </a:ext>
            </a:extLst>
          </p:cNvPr>
          <p:cNvSpPr>
            <a:spLocks noGrp="1"/>
          </p:cNvSpPr>
          <p:nvPr>
            <p:ph type="title"/>
          </p:nvPr>
        </p:nvSpPr>
        <p:spPr>
          <a:xfrm>
            <a:off x="628650" y="365127"/>
            <a:ext cx="7886700" cy="831626"/>
          </a:xfrm>
        </p:spPr>
        <p:txBody>
          <a:bodyPr>
            <a:normAutofit/>
          </a:bodyPr>
          <a:lstStyle/>
          <a:p>
            <a:r>
              <a:rPr lang="cy-GB" altLang="cy-GB" sz="4000" dirty="0">
                <a:latin typeface="Arial" panose="020B0604020202020204" pitchFamily="34" charset="0"/>
              </a:rPr>
              <a:t>Diagnosis</a:t>
            </a:r>
            <a:endParaRPr lang="en-GB" sz="4000" dirty="0"/>
          </a:p>
        </p:txBody>
      </p:sp>
      <p:sp>
        <p:nvSpPr>
          <p:cNvPr id="4" name="Content Placeholder 3">
            <a:extLst>
              <a:ext uri="{FF2B5EF4-FFF2-40B4-BE49-F238E27FC236}">
                <a16:creationId xmlns:a16="http://schemas.microsoft.com/office/drawing/2014/main" id="{2E71913C-4898-48C9-89C8-0E11F9EAFA44}"/>
              </a:ext>
            </a:extLst>
          </p:cNvPr>
          <p:cNvSpPr>
            <a:spLocks noGrp="1"/>
          </p:cNvSpPr>
          <p:nvPr>
            <p:ph sz="half" idx="1"/>
          </p:nvPr>
        </p:nvSpPr>
        <p:spPr>
          <a:xfrm>
            <a:off x="251520" y="1196753"/>
            <a:ext cx="4263330" cy="4320480"/>
          </a:xfrm>
        </p:spPr>
        <p:txBody>
          <a:bodyPr>
            <a:normAutofit/>
          </a:bodyPr>
          <a:lstStyle/>
          <a:p>
            <a:r>
              <a:rPr lang="en-GB" dirty="0" err="1">
                <a:latin typeface="Arial" panose="020B0604020202020204" pitchFamily="34" charset="0"/>
              </a:rPr>
              <a:t>Ymddygiadau</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parhau</a:t>
            </a:r>
            <a:r>
              <a:rPr lang="en-GB" dirty="0">
                <a:latin typeface="Arial" panose="020B0604020202020204" pitchFamily="34" charset="0"/>
              </a:rPr>
              <a:t> am o </a:t>
            </a:r>
            <a:r>
              <a:rPr lang="en-GB" dirty="0" err="1">
                <a:latin typeface="Arial" panose="020B0604020202020204" pitchFamily="34" charset="0"/>
              </a:rPr>
              <a:t>leiaf</a:t>
            </a:r>
            <a:r>
              <a:rPr lang="en-GB" dirty="0">
                <a:latin typeface="Arial" panose="020B0604020202020204" pitchFamily="34" charset="0"/>
              </a:rPr>
              <a:t> 6 mis;</a:t>
            </a:r>
          </a:p>
          <a:p>
            <a:r>
              <a:rPr lang="en-GB" dirty="0" err="1">
                <a:latin typeface="Arial" panose="020B0604020202020204" pitchFamily="34" charset="0"/>
              </a:rPr>
              <a:t>Cyfweliadau</a:t>
            </a:r>
            <a:r>
              <a:rPr lang="en-GB" dirty="0">
                <a:latin typeface="Arial" panose="020B0604020202020204" pitchFamily="34" charset="0"/>
              </a:rPr>
              <a:t>;</a:t>
            </a:r>
          </a:p>
          <a:p>
            <a:r>
              <a:rPr lang="en-GB" dirty="0" err="1">
                <a:latin typeface="Arial" panose="020B0604020202020204" pitchFamily="34" charset="0"/>
              </a:rPr>
              <a:t>Holiaduron</a:t>
            </a:r>
            <a:r>
              <a:rPr lang="en-GB" dirty="0">
                <a:latin typeface="Arial" panose="020B0604020202020204" pitchFamily="34" charset="0"/>
              </a:rPr>
              <a:t>.</a:t>
            </a:r>
          </a:p>
          <a:p>
            <a:pPr marL="0" indent="0">
              <a:buNone/>
            </a:pPr>
            <a:endParaRPr lang="en-GB" dirty="0">
              <a:latin typeface="Arial" panose="020B0604020202020204" pitchFamily="34" charset="0"/>
            </a:endParaRPr>
          </a:p>
          <a:p>
            <a:r>
              <a:rPr lang="en-GB" dirty="0">
                <a:solidFill>
                  <a:srgbClr val="0070C0"/>
                </a:solidFill>
                <a:latin typeface="Arial" panose="020B0604020202020204" pitchFamily="34" charset="0"/>
              </a:rPr>
              <a:t>Behaviours that last at least 6 months;</a:t>
            </a:r>
          </a:p>
          <a:p>
            <a:r>
              <a:rPr lang="en-GB" dirty="0">
                <a:solidFill>
                  <a:srgbClr val="0070C0"/>
                </a:solidFill>
                <a:latin typeface="Arial" panose="020B0604020202020204" pitchFamily="34" charset="0"/>
              </a:rPr>
              <a:t>Interviews;</a:t>
            </a:r>
          </a:p>
          <a:p>
            <a:r>
              <a:rPr lang="en-GB" dirty="0">
                <a:solidFill>
                  <a:srgbClr val="0070C0"/>
                </a:solidFill>
                <a:latin typeface="Arial" panose="020B0604020202020204" pitchFamily="34" charset="0"/>
              </a:rPr>
              <a:t>Questionnaires.</a:t>
            </a:r>
          </a:p>
          <a:p>
            <a:endParaRPr lang="en-GB" dirty="0">
              <a:latin typeface="Arial" panose="020B0604020202020204" pitchFamily="34" charset="0"/>
            </a:endParaRPr>
          </a:p>
          <a:p>
            <a:endParaRPr lang="en-GB" dirty="0">
              <a:latin typeface="Arial" panose="020B0604020202020204" pitchFamily="34" charset="0"/>
            </a:endParaRPr>
          </a:p>
        </p:txBody>
      </p:sp>
      <p:pic>
        <p:nvPicPr>
          <p:cNvPr id="6" name="Online Media 5" title="Oppositional Defiant Disorder: Raising a Child with ODD and ADHD">
            <a:hlinkClick r:id="" action="ppaction://media"/>
            <a:extLst>
              <a:ext uri="{FF2B5EF4-FFF2-40B4-BE49-F238E27FC236}">
                <a16:creationId xmlns:a16="http://schemas.microsoft.com/office/drawing/2014/main" id="{F722B91D-E58D-477B-B722-C3C052E48C53}"/>
              </a:ext>
            </a:extLst>
          </p:cNvPr>
          <p:cNvPicPr>
            <a:picLocks noGrp="1" noRot="1" noChangeAspect="1"/>
          </p:cNvPicPr>
          <p:nvPr>
            <p:ph sz="half" idx="2"/>
            <a:videoFile r:link="rId1"/>
          </p:nvPr>
        </p:nvPicPr>
        <p:blipFill>
          <a:blip r:embed="rId4"/>
          <a:stretch>
            <a:fillRect/>
          </a:stretch>
        </p:blipFill>
        <p:spPr>
          <a:xfrm>
            <a:off x="4629150" y="548680"/>
            <a:ext cx="4514850" cy="4968552"/>
          </a:xfrm>
          <a:prstGeom prst="rect">
            <a:avLst/>
          </a:prstGeom>
        </p:spPr>
      </p:pic>
    </p:spTree>
    <p:extLst>
      <p:ext uri="{BB962C8B-B14F-4D97-AF65-F5344CB8AC3E}">
        <p14:creationId xmlns:p14="http://schemas.microsoft.com/office/powerpoint/2010/main" val="3484391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628650" y="332656"/>
            <a:ext cx="7886700" cy="615602"/>
          </a:xfrm>
        </p:spPr>
        <p:txBody>
          <a:bodyPr>
            <a:noAutofit/>
          </a:bodyPr>
          <a:lstStyle/>
          <a:p>
            <a:pPr algn="ctr"/>
            <a:r>
              <a:rPr lang="en-GB" sz="4000" dirty="0" err="1">
                <a:latin typeface="Arial" panose="020B0604020202020204" pitchFamily="34" charset="0"/>
              </a:rPr>
              <a:t>Awtistiaeth</a:t>
            </a:r>
            <a:br>
              <a:rPr lang="en-GB" sz="4000" dirty="0">
                <a:latin typeface="Arial" panose="020B0604020202020204" pitchFamily="34" charset="0"/>
              </a:rPr>
            </a:br>
            <a:r>
              <a:rPr lang="en-GB" sz="4000" dirty="0">
                <a:solidFill>
                  <a:srgbClr val="0070C0"/>
                </a:solidFill>
                <a:latin typeface="Arial" panose="020B0604020202020204" pitchFamily="34" charset="0"/>
              </a:rPr>
              <a:t>Autism</a:t>
            </a:r>
          </a:p>
        </p:txBody>
      </p:sp>
      <p:pic>
        <p:nvPicPr>
          <p:cNvPr id="1026" name="Picture 2" descr="Early Signs of A Child with Autism">
            <a:extLst>
              <a:ext uri="{FF2B5EF4-FFF2-40B4-BE49-F238E27FC236}">
                <a16:creationId xmlns:a16="http://schemas.microsoft.com/office/drawing/2014/main" id="{CECE8D82-3026-4950-9DF5-989104C07A2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39552" y="1125538"/>
            <a:ext cx="8424936" cy="5471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15659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457200" y="274638"/>
            <a:ext cx="8229600" cy="850106"/>
          </a:xfrm>
        </p:spPr>
        <p:txBody>
          <a:bodyPr>
            <a:noAutofit/>
          </a:bodyPr>
          <a:lstStyle/>
          <a:p>
            <a:pPr algn="ctr" eaLnBrk="1" hangingPunct="1"/>
            <a:r>
              <a:rPr lang="cy-GB" altLang="cy-GB" sz="3600" dirty="0">
                <a:latin typeface="Arial" panose="020B0604020202020204" pitchFamily="34" charset="0"/>
              </a:rPr>
              <a:t>Cyffredinrwydd a Diagnosis</a:t>
            </a:r>
            <a:br>
              <a:rPr lang="cy-GB" altLang="cy-GB" sz="3600" dirty="0">
                <a:latin typeface="Arial" panose="020B0604020202020204" pitchFamily="34" charset="0"/>
              </a:rPr>
            </a:br>
            <a:r>
              <a:rPr lang="cy-GB" altLang="cy-GB" sz="3600" dirty="0">
                <a:solidFill>
                  <a:srgbClr val="0070C0"/>
                </a:solidFill>
                <a:latin typeface="Arial" panose="020B0604020202020204" pitchFamily="34" charset="0"/>
              </a:rPr>
              <a:t>Prevalence and Diagnosis</a:t>
            </a:r>
            <a:endParaRPr lang="en-US" altLang="en-US" sz="3600" dirty="0">
              <a:solidFill>
                <a:srgbClr val="0070C0"/>
              </a:solidFill>
            </a:endParaRPr>
          </a:p>
        </p:txBody>
      </p:sp>
      <p:sp>
        <p:nvSpPr>
          <p:cNvPr id="3" name="Content Placeholder 2"/>
          <p:cNvSpPr>
            <a:spLocks noGrp="1"/>
          </p:cNvSpPr>
          <p:nvPr>
            <p:ph sz="half" idx="1"/>
          </p:nvPr>
        </p:nvSpPr>
        <p:spPr>
          <a:xfrm>
            <a:off x="179512" y="1772816"/>
            <a:ext cx="4316288" cy="3816772"/>
          </a:xfrm>
        </p:spPr>
        <p:txBody>
          <a:bodyPr rtlCol="0">
            <a:noAutofit/>
          </a:bodyPr>
          <a:lstStyle/>
          <a:p>
            <a:pPr eaLnBrk="1" fontAlgn="auto" hangingPunct="1">
              <a:spcAft>
                <a:spcPts val="0"/>
              </a:spcAft>
              <a:defRPr/>
            </a:pPr>
            <a:r>
              <a:rPr lang="cy-GB" dirty="0">
                <a:latin typeface="Arial" panose="020B0604020202020204" pitchFamily="34" charset="0"/>
              </a:rPr>
              <a:t>Yn fwy cyffredin mewn bechgyn na merched (4:1);</a:t>
            </a:r>
          </a:p>
          <a:p>
            <a:pPr eaLnBrk="1" fontAlgn="auto" hangingPunct="1">
              <a:spcAft>
                <a:spcPts val="0"/>
              </a:spcAft>
              <a:defRPr/>
            </a:pPr>
            <a:r>
              <a:rPr lang="cy-GB" dirty="0">
                <a:latin typeface="Arial" panose="020B0604020202020204" pitchFamily="34" charset="0"/>
              </a:rPr>
              <a:t>Credir i ddechrau cyn 3 oed;</a:t>
            </a:r>
          </a:p>
          <a:p>
            <a:pPr eaLnBrk="1" fontAlgn="auto" hangingPunct="1">
              <a:spcAft>
                <a:spcPts val="0"/>
              </a:spcAft>
              <a:defRPr/>
            </a:pPr>
            <a:r>
              <a:rPr lang="cy-GB" dirty="0">
                <a:latin typeface="Arial" panose="020B0604020202020204" pitchFamily="34" charset="0"/>
              </a:rPr>
              <a:t>Gellir ei ddiagnosio o 2 flynedd;</a:t>
            </a:r>
          </a:p>
        </p:txBody>
      </p:sp>
      <p:sp>
        <p:nvSpPr>
          <p:cNvPr id="4" name="Content Placeholder 3"/>
          <p:cNvSpPr>
            <a:spLocks noGrp="1"/>
          </p:cNvSpPr>
          <p:nvPr>
            <p:ph sz="half" idx="2"/>
          </p:nvPr>
        </p:nvSpPr>
        <p:spPr>
          <a:xfrm>
            <a:off x="4648200" y="1700808"/>
            <a:ext cx="4316288" cy="3888780"/>
          </a:xfrm>
        </p:spPr>
        <p:txBody>
          <a:bodyPr rtlCol="0">
            <a:normAutofit/>
          </a:bodyPr>
          <a:lstStyle/>
          <a:p>
            <a:r>
              <a:rPr lang="en-US" altLang="en-US" dirty="0">
                <a:solidFill>
                  <a:srgbClr val="0070C0"/>
                </a:solidFill>
                <a:latin typeface="Arial" panose="020B0604020202020204" pitchFamily="34" charset="0"/>
              </a:rPr>
              <a:t>More common in boys than girls (4:1);</a:t>
            </a:r>
          </a:p>
          <a:p>
            <a:r>
              <a:rPr lang="en-US" altLang="en-US" dirty="0">
                <a:solidFill>
                  <a:srgbClr val="0070C0"/>
                </a:solidFill>
                <a:latin typeface="Arial" panose="020B0604020202020204" pitchFamily="34" charset="0"/>
              </a:rPr>
              <a:t>Believed to start before 3 years of age;</a:t>
            </a:r>
          </a:p>
          <a:p>
            <a:r>
              <a:rPr lang="en-GB" altLang="en-US" dirty="0">
                <a:solidFill>
                  <a:srgbClr val="0070C0"/>
                </a:solidFill>
                <a:latin typeface="Arial" panose="020B0604020202020204" pitchFamily="34" charset="0"/>
              </a:rPr>
              <a:t>Can be diagnosed from 2 years;</a:t>
            </a:r>
          </a:p>
          <a:p>
            <a:pPr marL="0" indent="0" eaLnBrk="1" fontAlgn="auto" hangingPunct="1">
              <a:spcAft>
                <a:spcPts val="0"/>
              </a:spcAft>
              <a:buNone/>
              <a:defRPr/>
            </a:pPr>
            <a:endParaRPr lang="en-US" dirty="0">
              <a:latin typeface="Arial" panose="020B0604020202020204" pitchFamily="34" charset="0"/>
            </a:endParaRPr>
          </a:p>
        </p:txBody>
      </p:sp>
    </p:spTree>
    <p:extLst>
      <p:ext uri="{BB962C8B-B14F-4D97-AF65-F5344CB8AC3E}">
        <p14:creationId xmlns:p14="http://schemas.microsoft.com/office/powerpoint/2010/main" val="26670909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457200" y="274638"/>
            <a:ext cx="8229600" cy="850106"/>
          </a:xfrm>
        </p:spPr>
        <p:txBody>
          <a:bodyPr>
            <a:noAutofit/>
          </a:bodyPr>
          <a:lstStyle/>
          <a:p>
            <a:pPr algn="ctr" eaLnBrk="1" hangingPunct="1"/>
            <a:r>
              <a:rPr lang="cy-GB" altLang="cy-GB" sz="3600" dirty="0">
                <a:latin typeface="Arial" panose="020B0604020202020204" pitchFamily="34" charset="0"/>
              </a:rPr>
              <a:t>Cyffredinrwydd a Diagnosis</a:t>
            </a:r>
            <a:br>
              <a:rPr lang="cy-GB" altLang="cy-GB" sz="3600" dirty="0">
                <a:latin typeface="Arial" panose="020B0604020202020204" pitchFamily="34" charset="0"/>
              </a:rPr>
            </a:br>
            <a:r>
              <a:rPr lang="cy-GB" altLang="cy-GB" sz="3600" dirty="0">
                <a:solidFill>
                  <a:srgbClr val="0070C0"/>
                </a:solidFill>
                <a:latin typeface="Arial" panose="020B0604020202020204" pitchFamily="34" charset="0"/>
              </a:rPr>
              <a:t>Prevalence and Diagnosis</a:t>
            </a:r>
            <a:endParaRPr lang="en-US" altLang="en-US" sz="3600" dirty="0">
              <a:solidFill>
                <a:srgbClr val="0070C0"/>
              </a:solidFill>
            </a:endParaRPr>
          </a:p>
        </p:txBody>
      </p:sp>
      <p:sp>
        <p:nvSpPr>
          <p:cNvPr id="3" name="Content Placeholder 2"/>
          <p:cNvSpPr>
            <a:spLocks noGrp="1"/>
          </p:cNvSpPr>
          <p:nvPr>
            <p:ph sz="half" idx="1"/>
          </p:nvPr>
        </p:nvSpPr>
        <p:spPr>
          <a:xfrm>
            <a:off x="179512" y="1700808"/>
            <a:ext cx="4316288" cy="3888780"/>
          </a:xfrm>
        </p:spPr>
        <p:txBody>
          <a:bodyPr rtlCol="0">
            <a:noAutofit/>
          </a:bodyPr>
          <a:lstStyle/>
          <a:p>
            <a:pPr eaLnBrk="1" fontAlgn="auto" hangingPunct="1">
              <a:spcAft>
                <a:spcPts val="0"/>
              </a:spcAft>
              <a:defRPr/>
            </a:pPr>
            <a:r>
              <a:rPr lang="cy-GB" dirty="0">
                <a:latin typeface="Arial" panose="020B0604020202020204" pitchFamily="34" charset="0"/>
              </a:rPr>
              <a:t>Fodd bynnag, gellir nodi nodweddion yn gynharach;</a:t>
            </a:r>
          </a:p>
          <a:p>
            <a:pPr eaLnBrk="1" fontAlgn="auto" hangingPunct="1">
              <a:spcAft>
                <a:spcPts val="0"/>
              </a:spcAft>
              <a:defRPr/>
            </a:pPr>
            <a:r>
              <a:rPr lang="cy-GB" dirty="0">
                <a:latin typeface="Arial" panose="020B0604020202020204" pitchFamily="34" charset="0"/>
              </a:rPr>
              <a:t>M-CHAT - Rhestr Wirio Addasedig ar gyfer Awtistiaeth mewn Plant Bach; </a:t>
            </a:r>
          </a:p>
          <a:p>
            <a:pPr eaLnBrk="1" fontAlgn="auto" hangingPunct="1">
              <a:spcAft>
                <a:spcPts val="0"/>
              </a:spcAft>
              <a:defRPr/>
            </a:pPr>
            <a:r>
              <a:rPr lang="cy-GB" dirty="0">
                <a:latin typeface="Arial" panose="020B0604020202020204" pitchFamily="34" charset="0"/>
              </a:rPr>
              <a:t>Cyfeiriad.</a:t>
            </a:r>
            <a:endParaRPr lang="en-US" dirty="0">
              <a:latin typeface="Arial" panose="020B0604020202020204" pitchFamily="34" charset="0"/>
            </a:endParaRPr>
          </a:p>
        </p:txBody>
      </p:sp>
      <p:sp>
        <p:nvSpPr>
          <p:cNvPr id="4" name="Content Placeholder 3"/>
          <p:cNvSpPr>
            <a:spLocks noGrp="1"/>
          </p:cNvSpPr>
          <p:nvPr>
            <p:ph sz="half" idx="2"/>
          </p:nvPr>
        </p:nvSpPr>
        <p:spPr>
          <a:xfrm>
            <a:off x="4648200" y="1700808"/>
            <a:ext cx="4316288" cy="3888780"/>
          </a:xfrm>
        </p:spPr>
        <p:txBody>
          <a:bodyPr rtlCol="0">
            <a:normAutofit/>
          </a:bodyPr>
          <a:lstStyle/>
          <a:p>
            <a:r>
              <a:rPr lang="en-GB" altLang="en-US" dirty="0">
                <a:solidFill>
                  <a:srgbClr val="0070C0"/>
                </a:solidFill>
                <a:latin typeface="Arial" panose="020B0604020202020204" pitchFamily="34" charset="0"/>
              </a:rPr>
              <a:t>However, characteristics may be identified earlier;</a:t>
            </a:r>
          </a:p>
          <a:p>
            <a:r>
              <a:rPr lang="en-GB" altLang="en-US" dirty="0">
                <a:solidFill>
                  <a:srgbClr val="0070C0"/>
                </a:solidFill>
                <a:latin typeface="Arial" panose="020B0604020202020204" pitchFamily="34" charset="0"/>
              </a:rPr>
              <a:t>M-CHAT – Modified Checklist for Autism in Toddlers;</a:t>
            </a:r>
          </a:p>
          <a:p>
            <a:r>
              <a:rPr lang="en-GB" altLang="en-US" dirty="0">
                <a:solidFill>
                  <a:srgbClr val="0070C0"/>
                </a:solidFill>
                <a:latin typeface="Arial" panose="020B0604020202020204" pitchFamily="34" charset="0"/>
              </a:rPr>
              <a:t>Referral.</a:t>
            </a:r>
            <a:endParaRPr lang="en-US" altLang="en-US" dirty="0">
              <a:solidFill>
                <a:srgbClr val="0070C0"/>
              </a:solidFill>
              <a:latin typeface="Arial" panose="020B0604020202020204" pitchFamily="34" charset="0"/>
            </a:endParaRPr>
          </a:p>
          <a:p>
            <a:pPr eaLnBrk="1" fontAlgn="auto" hangingPunct="1">
              <a:spcAft>
                <a:spcPts val="0"/>
              </a:spcAft>
              <a:defRPr/>
            </a:pPr>
            <a:endParaRPr lang="en-US" dirty="0">
              <a:latin typeface="Arial" panose="020B0604020202020204" pitchFamily="34" charset="0"/>
            </a:endParaRPr>
          </a:p>
        </p:txBody>
      </p:sp>
    </p:spTree>
    <p:extLst>
      <p:ext uri="{BB962C8B-B14F-4D97-AF65-F5344CB8AC3E}">
        <p14:creationId xmlns:p14="http://schemas.microsoft.com/office/powerpoint/2010/main" val="25982658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85750" y="365126"/>
            <a:ext cx="8678738" cy="1235073"/>
          </a:xfrm>
        </p:spPr>
        <p:txBody>
          <a:bodyPr rtlCol="0">
            <a:normAutofit/>
          </a:bodyPr>
          <a:lstStyle/>
          <a:p>
            <a:pPr algn="ctr" eaLnBrk="1" fontAlgn="auto" hangingPunct="1">
              <a:spcAft>
                <a:spcPts val="0"/>
              </a:spcAft>
              <a:defRPr/>
            </a:pPr>
            <a:r>
              <a:rPr lang="en-GB" sz="3600" dirty="0" err="1">
                <a:latin typeface="Arial" panose="020B0604020202020204" pitchFamily="34" charset="0"/>
              </a:rPr>
              <a:t>Syndrom</a:t>
            </a:r>
            <a:r>
              <a:rPr lang="en-GB" sz="3600" dirty="0">
                <a:latin typeface="Arial" panose="020B0604020202020204" pitchFamily="34" charset="0"/>
              </a:rPr>
              <a:t> Down</a:t>
            </a:r>
            <a:br>
              <a:rPr lang="en-GB" sz="3600" dirty="0">
                <a:latin typeface="Arial" panose="020B0604020202020204" pitchFamily="34" charset="0"/>
              </a:rPr>
            </a:br>
            <a:r>
              <a:rPr lang="en-GB" sz="3600" dirty="0">
                <a:solidFill>
                  <a:srgbClr val="0070C0"/>
                </a:solidFill>
                <a:latin typeface="Arial" panose="020B0604020202020204" pitchFamily="34" charset="0"/>
              </a:rPr>
              <a:t>Down Syndrome</a:t>
            </a:r>
            <a:endParaRPr lang="cy-GB" sz="3600" dirty="0">
              <a:solidFill>
                <a:srgbClr val="0070C0"/>
              </a:solidFill>
              <a:latin typeface="Arial" panose="020B0604020202020204" pitchFamily="34" charset="0"/>
            </a:endParaRPr>
          </a:p>
        </p:txBody>
      </p:sp>
      <p:sp>
        <p:nvSpPr>
          <p:cNvPr id="4099" name="Rectangle 4"/>
          <p:cNvSpPr>
            <a:spLocks noGrp="1" noChangeArrowheads="1"/>
          </p:cNvSpPr>
          <p:nvPr>
            <p:ph idx="1"/>
          </p:nvPr>
        </p:nvSpPr>
        <p:spPr/>
        <p:txBody>
          <a:bodyPr rtlCol="0">
            <a:normAutofit/>
          </a:bodyPr>
          <a:lstStyle/>
          <a:p>
            <a:pPr marL="0" indent="0">
              <a:buFont typeface="Arial" panose="020B0604020202020204" pitchFamily="34" charset="0"/>
              <a:buNone/>
              <a:defRPr/>
            </a:pPr>
            <a:endParaRPr lang="cy-GB" sz="2000" kern="0" dirty="0">
              <a:solidFill>
                <a:srgbClr val="000000"/>
              </a:solidFill>
              <a:latin typeface="Arial" panose="020B0604020202020204" pitchFamily="34" charset="0"/>
              <a:ea typeface="ＭＳ Ｐゴシック" charset="-128"/>
            </a:endParaRPr>
          </a:p>
          <a:p>
            <a:pPr marL="0" indent="0">
              <a:buFont typeface="Arial" panose="020B0604020202020204" pitchFamily="34" charset="0"/>
              <a:buNone/>
              <a:defRPr/>
            </a:pPr>
            <a:endParaRPr lang="cy-GB" sz="2000" kern="0" dirty="0">
              <a:solidFill>
                <a:srgbClr val="000000"/>
              </a:solidFill>
              <a:latin typeface="Arial" panose="020B0604020202020204" pitchFamily="34" charset="0"/>
              <a:ea typeface="ＭＳ Ｐゴシック" charset="-128"/>
            </a:endParaRP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600200"/>
            <a:ext cx="8229600"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874483"/>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52400"/>
            <a:ext cx="8229600" cy="685800"/>
          </a:xfrm>
        </p:spPr>
        <p:txBody>
          <a:bodyPr rtlCol="0">
            <a:noAutofit/>
          </a:bodyPr>
          <a:lstStyle/>
          <a:p>
            <a:pPr algn="ctr" eaLnBrk="1" fontAlgn="auto" hangingPunct="1">
              <a:spcAft>
                <a:spcPts val="0"/>
              </a:spcAft>
              <a:defRPr/>
            </a:pPr>
            <a:br>
              <a:rPr lang="en-GB" sz="4000" dirty="0">
                <a:latin typeface="Arial" panose="020B0604020202020204" pitchFamily="34" charset="0"/>
              </a:rPr>
            </a:br>
            <a:r>
              <a:rPr lang="en-GB" sz="4000" dirty="0" err="1">
                <a:latin typeface="Arial" panose="020B0604020202020204" pitchFamily="34" charset="0"/>
              </a:rPr>
              <a:t>Achosion</a:t>
            </a:r>
            <a:br>
              <a:rPr lang="en-GB" sz="4000" dirty="0">
                <a:latin typeface="Arial" panose="020B0604020202020204" pitchFamily="34" charset="0"/>
              </a:rPr>
            </a:br>
            <a:r>
              <a:rPr lang="en-GB" sz="4000" dirty="0">
                <a:solidFill>
                  <a:srgbClr val="0070C0"/>
                </a:solidFill>
                <a:latin typeface="Arial" panose="020B0604020202020204" pitchFamily="34" charset="0"/>
              </a:rPr>
              <a:t>Causes</a:t>
            </a:r>
            <a:endParaRPr lang="cy-GB" sz="4000" dirty="0">
              <a:solidFill>
                <a:srgbClr val="0070C0"/>
              </a:solidFill>
              <a:latin typeface="Arial" panose="020B0604020202020204" pitchFamily="34" charset="0"/>
            </a:endParaRPr>
          </a:p>
        </p:txBody>
      </p:sp>
      <p:sp>
        <p:nvSpPr>
          <p:cNvPr id="4099" name="Rectangle 4"/>
          <p:cNvSpPr>
            <a:spLocks noGrp="1" noChangeArrowheads="1"/>
          </p:cNvSpPr>
          <p:nvPr>
            <p:ph sz="half" idx="1"/>
          </p:nvPr>
        </p:nvSpPr>
        <p:spPr>
          <a:xfrm>
            <a:off x="457200" y="1628800"/>
            <a:ext cx="4038600" cy="3960441"/>
          </a:xfrm>
        </p:spPr>
        <p:txBody>
          <a:bodyPr rtlCol="0">
            <a:normAutofit lnSpcReduction="10000"/>
          </a:bodyPr>
          <a:lstStyle/>
          <a:p>
            <a:pPr>
              <a:defRPr/>
            </a:pPr>
            <a:r>
              <a:rPr lang="cy-GB" sz="2400" kern="0" dirty="0" err="1">
                <a:solidFill>
                  <a:srgbClr val="000000"/>
                </a:solidFill>
                <a:latin typeface="Arial" panose="020B0604020202020204" pitchFamily="34" charset="0"/>
                <a:ea typeface="ＭＳ Ｐゴシック" charset="-128"/>
              </a:rPr>
              <a:t>Trisom</a:t>
            </a:r>
            <a:r>
              <a:rPr lang="cy-GB" sz="2400" kern="0" dirty="0">
                <a:solidFill>
                  <a:srgbClr val="000000"/>
                </a:solidFill>
                <a:latin typeface="Arial" panose="020B0604020202020204" pitchFamily="34" charset="0"/>
                <a:ea typeface="ＭＳ Ｐゴシック" charset="-128"/>
              </a:rPr>
              <a:t> 21: mae gan celloedd y corff y cromosom ychwanegol 21. Mae gan 94% o bobl â syndrom Down y math hwn;</a:t>
            </a:r>
          </a:p>
          <a:p>
            <a:pPr>
              <a:defRPr/>
            </a:pPr>
            <a:r>
              <a:rPr lang="cy-GB" sz="2400" kern="0" dirty="0">
                <a:solidFill>
                  <a:srgbClr val="000000"/>
                </a:solidFill>
                <a:latin typeface="Arial" panose="020B0604020202020204" pitchFamily="34" charset="0"/>
                <a:ea typeface="ＭＳ Ｐゴシック" charset="-128"/>
              </a:rPr>
              <a:t>Mosaig: dim ond rhai o'r celloedd sydd â'r cromosom ychwanegol 21. Mae gan 2% o bobl â syndrom Down y math hwn;</a:t>
            </a:r>
          </a:p>
        </p:txBody>
      </p:sp>
      <p:sp>
        <p:nvSpPr>
          <p:cNvPr id="2" name="Content Placeholder 1"/>
          <p:cNvSpPr>
            <a:spLocks noGrp="1"/>
          </p:cNvSpPr>
          <p:nvPr>
            <p:ph sz="half" idx="2"/>
          </p:nvPr>
        </p:nvSpPr>
        <p:spPr>
          <a:xfrm>
            <a:off x="4648200" y="1628800"/>
            <a:ext cx="4316288" cy="3960441"/>
          </a:xfrm>
        </p:spPr>
        <p:txBody>
          <a:bodyPr>
            <a:normAutofit lnSpcReduction="10000"/>
          </a:bodyPr>
          <a:lstStyle/>
          <a:p>
            <a:r>
              <a:rPr lang="en-US" sz="2400" dirty="0">
                <a:solidFill>
                  <a:srgbClr val="0070C0"/>
                </a:solidFill>
                <a:latin typeface="Arial" panose="020B0604020202020204" pitchFamily="34" charset="0"/>
              </a:rPr>
              <a:t>Trisomy 21: the cells in the body have the extra chromosome 21. About 94% of people with Down’s syndrome have this type;</a:t>
            </a:r>
          </a:p>
          <a:p>
            <a:r>
              <a:rPr lang="en-US" sz="2400" dirty="0">
                <a:solidFill>
                  <a:srgbClr val="0070C0"/>
                </a:solidFill>
                <a:latin typeface="Arial" panose="020B0604020202020204" pitchFamily="34" charset="0"/>
              </a:rPr>
              <a:t>Mosaic: in which only some of the cells have the extra chromosome 21. About 2% of people with Down’s syndrome have this type;</a:t>
            </a:r>
          </a:p>
          <a:p>
            <a:pPr marL="0" indent="0">
              <a:buNone/>
            </a:pPr>
            <a:endParaRPr lang="en-US" dirty="0"/>
          </a:p>
        </p:txBody>
      </p:sp>
    </p:spTree>
    <p:extLst>
      <p:ext uri="{BB962C8B-B14F-4D97-AF65-F5344CB8AC3E}">
        <p14:creationId xmlns:p14="http://schemas.microsoft.com/office/powerpoint/2010/main" val="1870624376"/>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52400"/>
            <a:ext cx="8229600" cy="685800"/>
          </a:xfrm>
        </p:spPr>
        <p:txBody>
          <a:bodyPr rtlCol="0">
            <a:normAutofit fontScale="90000"/>
          </a:bodyPr>
          <a:lstStyle/>
          <a:p>
            <a:pPr algn="ctr" eaLnBrk="1" fontAlgn="auto" hangingPunct="1">
              <a:spcAft>
                <a:spcPts val="0"/>
              </a:spcAft>
              <a:defRPr/>
            </a:pPr>
            <a:br>
              <a:rPr lang="en-GB" sz="2400" dirty="0">
                <a:latin typeface="Arial" panose="020B0604020202020204" pitchFamily="34" charset="0"/>
              </a:rPr>
            </a:br>
            <a:br>
              <a:rPr lang="en-GB" sz="2400" dirty="0">
                <a:latin typeface="Arial" panose="020B0604020202020204" pitchFamily="34" charset="0"/>
              </a:rPr>
            </a:br>
            <a:r>
              <a:rPr lang="en-GB" dirty="0" err="1">
                <a:latin typeface="Arial" panose="020B0604020202020204" pitchFamily="34" charset="0"/>
              </a:rPr>
              <a:t>Achosion</a:t>
            </a:r>
            <a:br>
              <a:rPr lang="en-GB" dirty="0">
                <a:latin typeface="Arial" panose="020B0604020202020204" pitchFamily="34" charset="0"/>
              </a:rPr>
            </a:br>
            <a:r>
              <a:rPr lang="en-GB" dirty="0">
                <a:solidFill>
                  <a:srgbClr val="0070C0"/>
                </a:solidFill>
                <a:latin typeface="Arial" panose="020B0604020202020204" pitchFamily="34" charset="0"/>
              </a:rPr>
              <a:t>Causes</a:t>
            </a:r>
            <a:endParaRPr lang="cy-GB" sz="2400" dirty="0">
              <a:solidFill>
                <a:srgbClr val="0070C0"/>
              </a:solidFill>
              <a:latin typeface="Arial" panose="020B0604020202020204" pitchFamily="34" charset="0"/>
            </a:endParaRPr>
          </a:p>
        </p:txBody>
      </p:sp>
      <p:sp>
        <p:nvSpPr>
          <p:cNvPr id="4099" name="Rectangle 4"/>
          <p:cNvSpPr>
            <a:spLocks noGrp="1" noChangeArrowheads="1"/>
          </p:cNvSpPr>
          <p:nvPr>
            <p:ph sz="half" idx="1"/>
          </p:nvPr>
        </p:nvSpPr>
        <p:spPr>
          <a:xfrm>
            <a:off x="457200" y="1772816"/>
            <a:ext cx="4038600" cy="3816425"/>
          </a:xfrm>
        </p:spPr>
        <p:txBody>
          <a:bodyPr rtlCol="0">
            <a:normAutofit/>
          </a:bodyPr>
          <a:lstStyle/>
          <a:p>
            <a:pPr>
              <a:defRPr/>
            </a:pPr>
            <a:r>
              <a:rPr lang="cy-GB" kern="0" dirty="0">
                <a:solidFill>
                  <a:srgbClr val="000000"/>
                </a:solidFill>
                <a:latin typeface="Arial" panose="020B0604020202020204" pitchFamily="34" charset="0"/>
                <a:ea typeface="ＭＳ Ｐゴシック" charset="-128"/>
              </a:rPr>
              <a:t>Trawsleoli: mae rhan o gromosom 21 ychwanegol yn gysylltiedig â chromosom arall. Mae gan tua 4% o bobl â syndrom Down y math hwn.</a:t>
            </a:r>
          </a:p>
        </p:txBody>
      </p:sp>
      <p:sp>
        <p:nvSpPr>
          <p:cNvPr id="2" name="Content Placeholder 1"/>
          <p:cNvSpPr>
            <a:spLocks noGrp="1"/>
          </p:cNvSpPr>
          <p:nvPr>
            <p:ph sz="half" idx="2"/>
          </p:nvPr>
        </p:nvSpPr>
        <p:spPr>
          <a:xfrm>
            <a:off x="4648200" y="1772816"/>
            <a:ext cx="4316288" cy="3816425"/>
          </a:xfrm>
        </p:spPr>
        <p:txBody>
          <a:bodyPr>
            <a:normAutofit/>
          </a:bodyPr>
          <a:lstStyle/>
          <a:p>
            <a:r>
              <a:rPr lang="en-US" dirty="0">
                <a:solidFill>
                  <a:srgbClr val="0070C0"/>
                </a:solidFill>
                <a:latin typeface="Arial" panose="020B0604020202020204" pitchFamily="34" charset="0"/>
              </a:rPr>
              <a:t>Translocation: in which a segment of an extra chromosome 21 is attached to another chromosome. Around 4% of people with Down’s syndrome have this type.</a:t>
            </a:r>
          </a:p>
          <a:p>
            <a:endParaRPr lang="en-US" dirty="0"/>
          </a:p>
        </p:txBody>
      </p:sp>
    </p:spTree>
    <p:extLst>
      <p:ext uri="{BB962C8B-B14F-4D97-AF65-F5344CB8AC3E}">
        <p14:creationId xmlns:p14="http://schemas.microsoft.com/office/powerpoint/2010/main" val="1271758156"/>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52400"/>
            <a:ext cx="8229600" cy="685800"/>
          </a:xfrm>
        </p:spPr>
        <p:txBody>
          <a:bodyPr rtlCol="0">
            <a:noAutofit/>
          </a:bodyPr>
          <a:lstStyle/>
          <a:p>
            <a:pPr algn="ctr" eaLnBrk="1" fontAlgn="auto" hangingPunct="1">
              <a:spcAft>
                <a:spcPts val="0"/>
              </a:spcAft>
              <a:defRPr/>
            </a:pPr>
            <a:br>
              <a:rPr lang="en-GB" sz="4000" dirty="0">
                <a:latin typeface="Arial" panose="020B0604020202020204" pitchFamily="34" charset="0"/>
              </a:rPr>
            </a:br>
            <a:r>
              <a:rPr lang="en-GB" sz="4000" dirty="0">
                <a:latin typeface="Arial" panose="020B0604020202020204" pitchFamily="34" charset="0"/>
              </a:rPr>
              <a:t>Sgrinio </a:t>
            </a:r>
            <a:r>
              <a:rPr lang="en-GB" sz="4000" dirty="0" err="1">
                <a:latin typeface="Arial" panose="020B0604020202020204" pitchFamily="34" charset="0"/>
              </a:rPr>
              <a:t>cyn-geni</a:t>
            </a:r>
            <a:br>
              <a:rPr lang="en-GB" sz="4000" dirty="0">
                <a:latin typeface="Arial" panose="020B0604020202020204" pitchFamily="34" charset="0"/>
              </a:rPr>
            </a:br>
            <a:r>
              <a:rPr lang="en-GB" sz="4000" dirty="0">
                <a:solidFill>
                  <a:srgbClr val="0070C0"/>
                </a:solidFill>
                <a:latin typeface="Arial" panose="020B0604020202020204" pitchFamily="34" charset="0"/>
              </a:rPr>
              <a:t>Prenatal Screening</a:t>
            </a:r>
            <a:endParaRPr lang="cy-GB" sz="4000" dirty="0">
              <a:solidFill>
                <a:srgbClr val="0070C0"/>
              </a:solidFill>
              <a:latin typeface="Arial" panose="020B0604020202020204" pitchFamily="34" charset="0"/>
            </a:endParaRPr>
          </a:p>
        </p:txBody>
      </p:sp>
      <p:sp>
        <p:nvSpPr>
          <p:cNvPr id="4099" name="Rectangle 4"/>
          <p:cNvSpPr>
            <a:spLocks noGrp="1" noChangeArrowheads="1"/>
          </p:cNvSpPr>
          <p:nvPr>
            <p:ph sz="half" idx="1"/>
          </p:nvPr>
        </p:nvSpPr>
        <p:spPr>
          <a:xfrm>
            <a:off x="457200" y="1628800"/>
            <a:ext cx="4038600" cy="3960441"/>
          </a:xfrm>
        </p:spPr>
        <p:txBody>
          <a:bodyPr rtlCol="0">
            <a:normAutofit/>
          </a:bodyPr>
          <a:lstStyle/>
          <a:p>
            <a:pPr>
              <a:defRPr/>
            </a:pPr>
            <a:r>
              <a:rPr lang="cy-GB" kern="0" dirty="0">
                <a:solidFill>
                  <a:srgbClr val="000000"/>
                </a:solidFill>
                <a:latin typeface="Arial" panose="020B0604020202020204" pitchFamily="34" charset="0"/>
                <a:ea typeface="ＭＳ Ｐゴシック" charset="-128"/>
              </a:rPr>
              <a:t>Sgrinio ar gyfer risg o Syndrom Down:</a:t>
            </a:r>
          </a:p>
          <a:p>
            <a:pPr marL="0" indent="0">
              <a:buNone/>
              <a:defRPr/>
            </a:pPr>
            <a:r>
              <a:rPr lang="cy-GB" kern="0" dirty="0">
                <a:solidFill>
                  <a:srgbClr val="000000"/>
                </a:solidFill>
                <a:latin typeface="Arial" panose="020B0604020202020204" pitchFamily="34" charset="0"/>
                <a:ea typeface="ＭＳ Ｐゴシック" charset="-128"/>
              </a:rPr>
              <a:t>(1/100 = 1% o siawns)</a:t>
            </a:r>
          </a:p>
          <a:p>
            <a:pPr marL="0" indent="0">
              <a:buNone/>
              <a:defRPr/>
            </a:pPr>
            <a:r>
              <a:rPr lang="cy-GB" kern="0" dirty="0">
                <a:solidFill>
                  <a:srgbClr val="000000"/>
                </a:solidFill>
                <a:latin typeface="Arial" panose="020B0604020202020204" pitchFamily="34" charset="0"/>
                <a:ea typeface="ＭＳ Ｐゴシック" charset="-128"/>
              </a:rPr>
              <a:t>(Siawns 1/1000 = 0.01%);</a:t>
            </a:r>
          </a:p>
          <a:p>
            <a:pPr>
              <a:defRPr/>
            </a:pPr>
            <a:r>
              <a:rPr lang="cy-GB" kern="0" dirty="0">
                <a:solidFill>
                  <a:srgbClr val="000000"/>
                </a:solidFill>
                <a:latin typeface="Arial" panose="020B0604020202020204" pitchFamily="34" charset="0"/>
                <a:ea typeface="ＭＳ Ｐゴシック" charset="-128"/>
              </a:rPr>
              <a:t>Prawf Gwaed fel arfer cyn 14 wythnos;</a:t>
            </a:r>
          </a:p>
        </p:txBody>
      </p:sp>
      <p:sp>
        <p:nvSpPr>
          <p:cNvPr id="2" name="Content Placeholder 1"/>
          <p:cNvSpPr>
            <a:spLocks noGrp="1"/>
          </p:cNvSpPr>
          <p:nvPr>
            <p:ph sz="half" idx="2"/>
          </p:nvPr>
        </p:nvSpPr>
        <p:spPr>
          <a:xfrm>
            <a:off x="4648200" y="1628800"/>
            <a:ext cx="4172272" cy="3960441"/>
          </a:xfrm>
        </p:spPr>
        <p:txBody>
          <a:bodyPr/>
          <a:lstStyle/>
          <a:p>
            <a:r>
              <a:rPr lang="en-GB" dirty="0">
                <a:solidFill>
                  <a:srgbClr val="0070C0"/>
                </a:solidFill>
                <a:latin typeface="Arial" panose="020B0604020202020204" pitchFamily="34" charset="0"/>
              </a:rPr>
              <a:t>Screening for risk of Down Syndrome:</a:t>
            </a:r>
          </a:p>
          <a:p>
            <a:pPr marL="0" indent="0">
              <a:buNone/>
            </a:pPr>
            <a:r>
              <a:rPr lang="en-GB" dirty="0">
                <a:solidFill>
                  <a:srgbClr val="0070C0"/>
                </a:solidFill>
                <a:latin typeface="Arial" panose="020B0604020202020204" pitchFamily="34" charset="0"/>
              </a:rPr>
              <a:t>(1/100 = 1% chance) </a:t>
            </a:r>
          </a:p>
          <a:p>
            <a:pPr marL="0" indent="0">
              <a:buNone/>
            </a:pPr>
            <a:r>
              <a:rPr lang="en-GB" dirty="0">
                <a:solidFill>
                  <a:srgbClr val="0070C0"/>
                </a:solidFill>
                <a:latin typeface="Arial" panose="020B0604020202020204" pitchFamily="34" charset="0"/>
              </a:rPr>
              <a:t>(1/1000 = 0.01% chance);</a:t>
            </a:r>
          </a:p>
          <a:p>
            <a:r>
              <a:rPr lang="en-GB" dirty="0">
                <a:solidFill>
                  <a:srgbClr val="0070C0"/>
                </a:solidFill>
                <a:latin typeface="Arial" panose="020B0604020202020204" pitchFamily="34" charset="0"/>
              </a:rPr>
              <a:t>Blood Test usually  before 14 weeks;</a:t>
            </a:r>
          </a:p>
          <a:p>
            <a:pPr marL="0" indent="0">
              <a:buNone/>
            </a:pPr>
            <a:endParaRPr lang="en-GB" dirty="0">
              <a:latin typeface="Arial" panose="020B0604020202020204" pitchFamily="34" charset="0"/>
            </a:endParaRPr>
          </a:p>
          <a:p>
            <a:endParaRPr lang="en-US" dirty="0"/>
          </a:p>
        </p:txBody>
      </p:sp>
    </p:spTree>
    <p:extLst>
      <p:ext uri="{BB962C8B-B14F-4D97-AF65-F5344CB8AC3E}">
        <p14:creationId xmlns:p14="http://schemas.microsoft.com/office/powerpoint/2010/main" val="383756107"/>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52400"/>
            <a:ext cx="8229600" cy="685800"/>
          </a:xfrm>
        </p:spPr>
        <p:txBody>
          <a:bodyPr rtlCol="0">
            <a:noAutofit/>
          </a:bodyPr>
          <a:lstStyle/>
          <a:p>
            <a:pPr algn="ctr" eaLnBrk="1" fontAlgn="auto" hangingPunct="1">
              <a:spcAft>
                <a:spcPts val="0"/>
              </a:spcAft>
              <a:defRPr/>
            </a:pPr>
            <a:br>
              <a:rPr lang="en-GB" sz="4000" dirty="0">
                <a:latin typeface="Arial" panose="020B0604020202020204" pitchFamily="34" charset="0"/>
              </a:rPr>
            </a:br>
            <a:r>
              <a:rPr lang="en-GB" sz="4000" dirty="0">
                <a:latin typeface="Arial" panose="020B0604020202020204" pitchFamily="34" charset="0"/>
              </a:rPr>
              <a:t>Sgrinio </a:t>
            </a:r>
            <a:r>
              <a:rPr lang="en-GB" sz="4000" dirty="0" err="1">
                <a:latin typeface="Arial" panose="020B0604020202020204" pitchFamily="34" charset="0"/>
              </a:rPr>
              <a:t>cyn-geni</a:t>
            </a:r>
            <a:br>
              <a:rPr lang="en-GB" sz="4000" dirty="0">
                <a:latin typeface="Arial" panose="020B0604020202020204" pitchFamily="34" charset="0"/>
              </a:rPr>
            </a:br>
            <a:r>
              <a:rPr lang="en-GB" sz="4000" dirty="0">
                <a:solidFill>
                  <a:srgbClr val="0070C0"/>
                </a:solidFill>
                <a:latin typeface="Arial" panose="020B0604020202020204" pitchFamily="34" charset="0"/>
              </a:rPr>
              <a:t>Prenatal Screening</a:t>
            </a:r>
            <a:endParaRPr lang="cy-GB" sz="4000" dirty="0">
              <a:solidFill>
                <a:srgbClr val="0070C0"/>
              </a:solidFill>
              <a:latin typeface="Arial" panose="020B0604020202020204" pitchFamily="34" charset="0"/>
            </a:endParaRPr>
          </a:p>
        </p:txBody>
      </p:sp>
      <p:sp>
        <p:nvSpPr>
          <p:cNvPr id="4099" name="Rectangle 4"/>
          <p:cNvSpPr>
            <a:spLocks noGrp="1" noChangeArrowheads="1"/>
          </p:cNvSpPr>
          <p:nvPr>
            <p:ph sz="half" idx="1"/>
          </p:nvPr>
        </p:nvSpPr>
        <p:spPr>
          <a:xfrm>
            <a:off x="457200" y="1700808"/>
            <a:ext cx="4038600" cy="3888433"/>
          </a:xfrm>
        </p:spPr>
        <p:txBody>
          <a:bodyPr rtlCol="0">
            <a:normAutofit/>
          </a:bodyPr>
          <a:lstStyle/>
          <a:p>
            <a:pPr>
              <a:defRPr/>
            </a:pPr>
            <a:r>
              <a:rPr lang="cy-GB" kern="0" dirty="0">
                <a:solidFill>
                  <a:srgbClr val="000000"/>
                </a:solidFill>
                <a:latin typeface="Arial" panose="020B0604020202020204" pitchFamily="34" charset="0"/>
                <a:ea typeface="ＭＳ Ｐゴシック" charset="-128"/>
              </a:rPr>
              <a:t>Sgan uwchsain fel arfer cyn 14 wythnos;</a:t>
            </a:r>
          </a:p>
          <a:p>
            <a:pPr>
              <a:defRPr/>
            </a:pPr>
            <a:r>
              <a:rPr lang="cy-GB" kern="0" dirty="0">
                <a:solidFill>
                  <a:srgbClr val="000000"/>
                </a:solidFill>
                <a:latin typeface="Arial" panose="020B0604020202020204" pitchFamily="34" charset="0"/>
                <a:ea typeface="ＭＳ Ｐゴシック" charset="-128"/>
              </a:rPr>
              <a:t>Cyfuniad o’r ddau i rhagfynegi’r risg;</a:t>
            </a:r>
          </a:p>
          <a:p>
            <a:pPr>
              <a:defRPr/>
            </a:pPr>
            <a:r>
              <a:rPr lang="cy-GB" kern="0" dirty="0">
                <a:solidFill>
                  <a:srgbClr val="000000"/>
                </a:solidFill>
                <a:latin typeface="Arial" panose="020B0604020202020204" pitchFamily="34" charset="0"/>
                <a:ea typeface="ＭＳ Ｐゴシック" charset="-128"/>
              </a:rPr>
              <a:t>Gall sgrinio ddigwydd hyd at 20 wythnos.</a:t>
            </a:r>
          </a:p>
        </p:txBody>
      </p:sp>
      <p:sp>
        <p:nvSpPr>
          <p:cNvPr id="2" name="Content Placeholder 1"/>
          <p:cNvSpPr>
            <a:spLocks noGrp="1"/>
          </p:cNvSpPr>
          <p:nvPr>
            <p:ph sz="half" idx="2"/>
          </p:nvPr>
        </p:nvSpPr>
        <p:spPr>
          <a:xfrm>
            <a:off x="4648200" y="1700808"/>
            <a:ext cx="4172272" cy="3888433"/>
          </a:xfrm>
        </p:spPr>
        <p:txBody>
          <a:bodyPr/>
          <a:lstStyle/>
          <a:p>
            <a:r>
              <a:rPr lang="en-GB" dirty="0">
                <a:solidFill>
                  <a:srgbClr val="0070C0"/>
                </a:solidFill>
                <a:latin typeface="Arial" panose="020B0604020202020204" pitchFamily="34" charset="0"/>
              </a:rPr>
              <a:t>Ultrasound scan usually before 14 weeks;</a:t>
            </a:r>
          </a:p>
          <a:p>
            <a:r>
              <a:rPr lang="en-GB" dirty="0">
                <a:solidFill>
                  <a:srgbClr val="0070C0"/>
                </a:solidFill>
                <a:latin typeface="Arial" panose="020B0604020202020204" pitchFamily="34" charset="0"/>
              </a:rPr>
              <a:t>Combination of both to work out the risk;</a:t>
            </a:r>
          </a:p>
          <a:p>
            <a:r>
              <a:rPr lang="en-GB" dirty="0">
                <a:solidFill>
                  <a:srgbClr val="0070C0"/>
                </a:solidFill>
                <a:latin typeface="Arial" panose="020B0604020202020204" pitchFamily="34" charset="0"/>
              </a:rPr>
              <a:t>Screening can take place up to 20 weeks.</a:t>
            </a:r>
          </a:p>
          <a:p>
            <a:pPr marL="0" indent="0">
              <a:buNone/>
            </a:pPr>
            <a:endParaRPr lang="en-GB" dirty="0">
              <a:latin typeface="Arial" panose="020B0604020202020204" pitchFamily="34" charset="0"/>
            </a:endParaRPr>
          </a:p>
          <a:p>
            <a:endParaRPr lang="en-US" dirty="0"/>
          </a:p>
        </p:txBody>
      </p:sp>
    </p:spTree>
    <p:extLst>
      <p:ext uri="{BB962C8B-B14F-4D97-AF65-F5344CB8AC3E}">
        <p14:creationId xmlns:p14="http://schemas.microsoft.com/office/powerpoint/2010/main" val="2683964314"/>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8650" y="365127"/>
            <a:ext cx="7886700" cy="759617"/>
          </a:xfrm>
        </p:spPr>
        <p:txBody>
          <a:bodyPr rtlCol="0">
            <a:noAutofit/>
          </a:bodyPr>
          <a:lstStyle/>
          <a:p>
            <a:pPr algn="ctr" eaLnBrk="1" fontAlgn="auto" hangingPunct="1">
              <a:spcAft>
                <a:spcPts val="0"/>
              </a:spcAft>
              <a:defRPr/>
            </a:pPr>
            <a:r>
              <a:rPr lang="en-GB" sz="4000" dirty="0" err="1">
                <a:latin typeface="Arial" panose="020B0604020202020204" pitchFamily="34" charset="0"/>
              </a:rPr>
              <a:t>Profion</a:t>
            </a:r>
            <a:r>
              <a:rPr lang="en-GB" sz="4000" dirty="0">
                <a:latin typeface="Arial" panose="020B0604020202020204" pitchFamily="34" charset="0"/>
              </a:rPr>
              <a:t> </a:t>
            </a:r>
            <a:r>
              <a:rPr lang="en-GB" sz="4000" dirty="0" err="1">
                <a:latin typeface="Arial" panose="020B0604020202020204" pitchFamily="34" charset="0"/>
              </a:rPr>
              <a:t>diagnosio</a:t>
            </a:r>
            <a:br>
              <a:rPr lang="en-GB" sz="4000" dirty="0">
                <a:latin typeface="Arial" panose="020B0604020202020204" pitchFamily="34" charset="0"/>
              </a:rPr>
            </a:br>
            <a:r>
              <a:rPr lang="en-GB" sz="4000" dirty="0">
                <a:solidFill>
                  <a:srgbClr val="0070C0"/>
                </a:solidFill>
                <a:latin typeface="Arial" panose="020B0604020202020204" pitchFamily="34" charset="0"/>
              </a:rPr>
              <a:t>Diagnostic tests </a:t>
            </a:r>
            <a:endParaRPr lang="cy-GB" sz="4000" dirty="0">
              <a:solidFill>
                <a:srgbClr val="0070C0"/>
              </a:solidFill>
              <a:latin typeface="Arial" panose="020B0604020202020204" pitchFamily="34" charset="0"/>
            </a:endParaRPr>
          </a:p>
        </p:txBody>
      </p:sp>
      <p:sp>
        <p:nvSpPr>
          <p:cNvPr id="4099" name="Rectangle 4"/>
          <p:cNvSpPr>
            <a:spLocks noGrp="1" noChangeArrowheads="1"/>
          </p:cNvSpPr>
          <p:nvPr>
            <p:ph sz="half" idx="1"/>
          </p:nvPr>
        </p:nvSpPr>
        <p:spPr>
          <a:xfrm>
            <a:off x="395536" y="1772816"/>
            <a:ext cx="4119314" cy="4090113"/>
          </a:xfrm>
        </p:spPr>
        <p:txBody>
          <a:bodyPr rtlCol="0">
            <a:normAutofit/>
          </a:bodyPr>
          <a:lstStyle/>
          <a:p>
            <a:pPr>
              <a:defRPr/>
            </a:pPr>
            <a:r>
              <a:rPr lang="cy-GB" b="1" kern="0" dirty="0">
                <a:solidFill>
                  <a:srgbClr val="000000"/>
                </a:solidFill>
                <a:latin typeface="Arial" panose="020B0604020202020204" pitchFamily="34" charset="0"/>
                <a:ea typeface="ＭＳ Ｐゴシック" charset="-128"/>
              </a:rPr>
              <a:t>Samplu Chorionic Villus (CVS</a:t>
            </a:r>
            <a:r>
              <a:rPr lang="cy-GB" kern="0" dirty="0">
                <a:solidFill>
                  <a:srgbClr val="000000"/>
                </a:solidFill>
                <a:latin typeface="Arial" panose="020B0604020202020204" pitchFamily="34" charset="0"/>
                <a:ea typeface="ＭＳ Ｐゴシック" charset="-128"/>
              </a:rPr>
              <a:t>)</a:t>
            </a:r>
          </a:p>
          <a:p>
            <a:pPr marL="0" indent="0">
              <a:buNone/>
              <a:defRPr/>
            </a:pPr>
            <a:r>
              <a:rPr lang="cy-GB" kern="0" dirty="0">
                <a:solidFill>
                  <a:srgbClr val="000000"/>
                </a:solidFill>
                <a:latin typeface="Arial" panose="020B0604020202020204" pitchFamily="34" charset="0"/>
                <a:ea typeface="ＭＳ Ｐゴシック" charset="-128"/>
              </a:rPr>
              <a:t>- 10 i 22 o feichiogrwydd</a:t>
            </a:r>
          </a:p>
          <a:p>
            <a:pPr marL="0" indent="0">
              <a:buNone/>
              <a:defRPr/>
            </a:pPr>
            <a:r>
              <a:rPr lang="cy-GB" kern="0" dirty="0">
                <a:solidFill>
                  <a:srgbClr val="000000"/>
                </a:solidFill>
                <a:latin typeface="Arial" panose="020B0604020202020204" pitchFamily="34" charset="0"/>
                <a:ea typeface="ＭＳ Ｐゴシック" charset="-128"/>
              </a:rPr>
              <a:t>er ei bod fel arfer yn cael ei berfformio rhwng wythnosau 11;</a:t>
            </a:r>
          </a:p>
          <a:p>
            <a:pPr marL="0" indent="0">
              <a:buNone/>
              <a:defRPr/>
            </a:pPr>
            <a:r>
              <a:rPr lang="cy-GB" kern="0" dirty="0">
                <a:solidFill>
                  <a:srgbClr val="000000"/>
                </a:solidFill>
                <a:latin typeface="Arial" panose="020B0604020202020204" pitchFamily="34" charset="0"/>
                <a:ea typeface="ＭＳ Ｐゴシック" charset="-128"/>
              </a:rPr>
              <a:t>- Risg (1-2% o erthyliad naturiol).</a:t>
            </a:r>
          </a:p>
          <a:p>
            <a:pPr marL="0" indent="0">
              <a:buNone/>
              <a:defRPr/>
            </a:pPr>
            <a:endParaRPr lang="cy-GB" sz="2000" kern="0" dirty="0">
              <a:solidFill>
                <a:srgbClr val="000000"/>
              </a:solidFill>
              <a:latin typeface="Arial" panose="020B0604020202020204" pitchFamily="34" charset="0"/>
              <a:ea typeface="ＭＳ Ｐゴシック" charset="-128"/>
            </a:endParaRPr>
          </a:p>
        </p:txBody>
      </p:sp>
      <p:sp>
        <p:nvSpPr>
          <p:cNvPr id="2" name="Content Placeholder 1"/>
          <p:cNvSpPr>
            <a:spLocks noGrp="1"/>
          </p:cNvSpPr>
          <p:nvPr>
            <p:ph sz="half" idx="2"/>
          </p:nvPr>
        </p:nvSpPr>
        <p:spPr>
          <a:xfrm>
            <a:off x="4629150" y="1772816"/>
            <a:ext cx="4335338" cy="4404147"/>
          </a:xfrm>
        </p:spPr>
        <p:txBody>
          <a:bodyPr>
            <a:normAutofit/>
          </a:bodyPr>
          <a:lstStyle/>
          <a:p>
            <a:r>
              <a:rPr lang="en-GB" b="1" dirty="0">
                <a:solidFill>
                  <a:srgbClr val="0070C0"/>
                </a:solidFill>
                <a:latin typeface="Arial" panose="020B0604020202020204" pitchFamily="34" charset="0"/>
              </a:rPr>
              <a:t>Chorionic </a:t>
            </a:r>
            <a:r>
              <a:rPr lang="en-US" b="1" dirty="0">
                <a:solidFill>
                  <a:srgbClr val="0070C0"/>
                </a:solidFill>
                <a:latin typeface="Arial" panose="020B0604020202020204" pitchFamily="34" charset="0"/>
              </a:rPr>
              <a:t>Villus Sampling (CVS)</a:t>
            </a:r>
          </a:p>
          <a:p>
            <a:pPr marL="0" indent="0">
              <a:buNone/>
            </a:pPr>
            <a:r>
              <a:rPr lang="en-US" dirty="0">
                <a:solidFill>
                  <a:srgbClr val="0070C0"/>
                </a:solidFill>
                <a:latin typeface="Arial" panose="020B0604020202020204" pitchFamily="34" charset="0"/>
              </a:rPr>
              <a:t>-10 to 22 of pregnancy</a:t>
            </a:r>
          </a:p>
          <a:p>
            <a:pPr marL="0" indent="0">
              <a:buNone/>
            </a:pPr>
            <a:r>
              <a:rPr lang="en-US" dirty="0">
                <a:solidFill>
                  <a:srgbClr val="0070C0"/>
                </a:solidFill>
                <a:latin typeface="Arial" panose="020B0604020202020204" pitchFamily="34" charset="0"/>
              </a:rPr>
              <a:t>although it is usually performed between weeks 11;</a:t>
            </a:r>
          </a:p>
          <a:p>
            <a:pPr marL="0" indent="0">
              <a:buNone/>
            </a:pPr>
            <a:r>
              <a:rPr lang="en-GB" dirty="0">
                <a:solidFill>
                  <a:srgbClr val="0070C0"/>
                </a:solidFill>
                <a:latin typeface="Arial" panose="020B0604020202020204" pitchFamily="34" charset="0"/>
              </a:rPr>
              <a:t>-Risk (1-2% miscarriage). </a:t>
            </a:r>
            <a:endParaRPr lang="en-US" dirty="0">
              <a:solidFill>
                <a:srgbClr val="0070C0"/>
              </a:solidFill>
              <a:latin typeface="Arial" panose="020B0604020202020204" pitchFamily="34" charset="0"/>
            </a:endParaRPr>
          </a:p>
          <a:p>
            <a:pPr marL="0" indent="0">
              <a:buNone/>
            </a:pPr>
            <a:endParaRPr lang="en-US" sz="2000" dirty="0">
              <a:solidFill>
                <a:srgbClr val="0070C0"/>
              </a:solidFill>
              <a:latin typeface="Arial" panose="020B0604020202020204" pitchFamily="34" charset="0"/>
            </a:endParaRPr>
          </a:p>
          <a:p>
            <a:pPr marL="0" indent="0">
              <a:buNone/>
            </a:pPr>
            <a:endParaRPr lang="en-GB" dirty="0">
              <a:latin typeface="Arial" panose="020B0604020202020204" pitchFamily="34" charset="0"/>
            </a:endParaRPr>
          </a:p>
          <a:p>
            <a:endParaRPr lang="en-US" dirty="0"/>
          </a:p>
        </p:txBody>
      </p:sp>
    </p:spTree>
    <p:extLst>
      <p:ext uri="{BB962C8B-B14F-4D97-AF65-F5344CB8AC3E}">
        <p14:creationId xmlns:p14="http://schemas.microsoft.com/office/powerpoint/2010/main" val="1418348959"/>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8650" y="365127"/>
            <a:ext cx="7886700" cy="759617"/>
          </a:xfrm>
        </p:spPr>
        <p:txBody>
          <a:bodyPr rtlCol="0">
            <a:noAutofit/>
          </a:bodyPr>
          <a:lstStyle/>
          <a:p>
            <a:pPr algn="ctr" eaLnBrk="1" fontAlgn="auto" hangingPunct="1">
              <a:spcAft>
                <a:spcPts val="0"/>
              </a:spcAft>
              <a:defRPr/>
            </a:pPr>
            <a:r>
              <a:rPr lang="en-GB" sz="4000" dirty="0" err="1">
                <a:latin typeface="Arial" panose="020B0604020202020204" pitchFamily="34" charset="0"/>
              </a:rPr>
              <a:t>Profion</a:t>
            </a:r>
            <a:r>
              <a:rPr lang="en-GB" sz="4000" dirty="0">
                <a:latin typeface="Arial" panose="020B0604020202020204" pitchFamily="34" charset="0"/>
              </a:rPr>
              <a:t> </a:t>
            </a:r>
            <a:r>
              <a:rPr lang="en-GB" sz="4000" dirty="0" err="1">
                <a:latin typeface="Arial" panose="020B0604020202020204" pitchFamily="34" charset="0"/>
              </a:rPr>
              <a:t>diagnosio</a:t>
            </a:r>
            <a:br>
              <a:rPr lang="en-GB" sz="4000" dirty="0">
                <a:latin typeface="Arial" panose="020B0604020202020204" pitchFamily="34" charset="0"/>
              </a:rPr>
            </a:br>
            <a:r>
              <a:rPr lang="en-GB" sz="4000" dirty="0">
                <a:solidFill>
                  <a:srgbClr val="0070C0"/>
                </a:solidFill>
                <a:latin typeface="Arial" panose="020B0604020202020204" pitchFamily="34" charset="0"/>
              </a:rPr>
              <a:t>Diagnostic tests </a:t>
            </a:r>
            <a:endParaRPr lang="cy-GB" sz="4000" dirty="0">
              <a:solidFill>
                <a:srgbClr val="0070C0"/>
              </a:solidFill>
              <a:latin typeface="Arial" panose="020B0604020202020204" pitchFamily="34" charset="0"/>
            </a:endParaRPr>
          </a:p>
        </p:txBody>
      </p:sp>
      <p:sp>
        <p:nvSpPr>
          <p:cNvPr id="4099" name="Rectangle 4"/>
          <p:cNvSpPr>
            <a:spLocks noGrp="1" noChangeArrowheads="1"/>
          </p:cNvSpPr>
          <p:nvPr>
            <p:ph sz="half" idx="1"/>
          </p:nvPr>
        </p:nvSpPr>
        <p:spPr>
          <a:xfrm>
            <a:off x="395536" y="1268760"/>
            <a:ext cx="4119314" cy="4594169"/>
          </a:xfrm>
        </p:spPr>
        <p:txBody>
          <a:bodyPr rtlCol="0">
            <a:normAutofit/>
          </a:bodyPr>
          <a:lstStyle/>
          <a:p>
            <a:pPr marL="0" indent="0">
              <a:buNone/>
              <a:defRPr/>
            </a:pPr>
            <a:endParaRPr lang="cy-GB" sz="2000" kern="0" dirty="0">
              <a:solidFill>
                <a:srgbClr val="000000"/>
              </a:solidFill>
              <a:latin typeface="Arial" panose="020B0604020202020204" pitchFamily="34" charset="0"/>
              <a:ea typeface="ＭＳ Ｐゴシック" charset="-128"/>
            </a:endParaRPr>
          </a:p>
          <a:p>
            <a:pPr>
              <a:defRPr/>
            </a:pPr>
            <a:r>
              <a:rPr lang="cy-GB" b="1" kern="0" dirty="0">
                <a:solidFill>
                  <a:srgbClr val="000000"/>
                </a:solidFill>
                <a:latin typeface="Arial" panose="020B0604020202020204" pitchFamily="34" charset="0"/>
                <a:ea typeface="ＭＳ Ｐゴシック" charset="-128"/>
              </a:rPr>
              <a:t>Amniocentesis</a:t>
            </a:r>
          </a:p>
          <a:p>
            <a:pPr marL="0" indent="0">
              <a:buNone/>
              <a:defRPr/>
            </a:pPr>
            <a:r>
              <a:rPr lang="cy-GB" b="1" kern="0" dirty="0">
                <a:solidFill>
                  <a:srgbClr val="000000"/>
                </a:solidFill>
                <a:latin typeface="Arial" panose="020B0604020202020204" pitchFamily="34" charset="0"/>
                <a:ea typeface="ＭＳ Ｐゴシック" charset="-128"/>
              </a:rPr>
              <a:t>    (Amnio)</a:t>
            </a:r>
          </a:p>
          <a:p>
            <a:pPr marL="0" indent="0">
              <a:buNone/>
              <a:defRPr/>
            </a:pPr>
            <a:r>
              <a:rPr lang="cy-GB" kern="0" dirty="0">
                <a:solidFill>
                  <a:srgbClr val="000000"/>
                </a:solidFill>
                <a:latin typeface="Arial" panose="020B0604020202020204" pitchFamily="34" charset="0"/>
                <a:ea typeface="ＭＳ Ｐゴシック" charset="-128"/>
              </a:rPr>
              <a:t>- Ar ôl 15 o feichiogrwydd;</a:t>
            </a:r>
          </a:p>
          <a:p>
            <a:pPr marL="0" indent="0">
              <a:buNone/>
              <a:defRPr/>
            </a:pPr>
            <a:r>
              <a:rPr lang="cy-GB" kern="0" dirty="0">
                <a:solidFill>
                  <a:srgbClr val="000000"/>
                </a:solidFill>
                <a:latin typeface="Arial" panose="020B0604020202020204" pitchFamily="34" charset="0"/>
                <a:ea typeface="ＭＳ Ｐゴシック" charset="-128"/>
              </a:rPr>
              <a:t>- Risg (1-2% o erthyliad naturiol).</a:t>
            </a:r>
          </a:p>
          <a:p>
            <a:pPr marL="0" indent="0">
              <a:buFont typeface="Arial" panose="020B0604020202020204" pitchFamily="34" charset="0"/>
              <a:buNone/>
              <a:defRPr/>
            </a:pPr>
            <a:endParaRPr lang="cy-GB" sz="2000" kern="0" dirty="0">
              <a:solidFill>
                <a:srgbClr val="000000"/>
              </a:solidFill>
              <a:latin typeface="Arial" panose="020B0604020202020204" pitchFamily="34" charset="0"/>
              <a:ea typeface="ＭＳ Ｐゴシック" charset="-128"/>
            </a:endParaRPr>
          </a:p>
        </p:txBody>
      </p:sp>
      <p:sp>
        <p:nvSpPr>
          <p:cNvPr id="2" name="Content Placeholder 1"/>
          <p:cNvSpPr>
            <a:spLocks noGrp="1"/>
          </p:cNvSpPr>
          <p:nvPr>
            <p:ph sz="half" idx="2"/>
          </p:nvPr>
        </p:nvSpPr>
        <p:spPr>
          <a:xfrm>
            <a:off x="4629150" y="1268760"/>
            <a:ext cx="4335338" cy="4908203"/>
          </a:xfrm>
        </p:spPr>
        <p:txBody>
          <a:bodyPr>
            <a:normAutofit/>
          </a:bodyPr>
          <a:lstStyle/>
          <a:p>
            <a:pPr marL="0" indent="0">
              <a:buNone/>
            </a:pPr>
            <a:endParaRPr lang="en-US" dirty="0">
              <a:solidFill>
                <a:srgbClr val="0070C0"/>
              </a:solidFill>
              <a:latin typeface="Arial" panose="020B0604020202020204" pitchFamily="34" charset="0"/>
            </a:endParaRPr>
          </a:p>
          <a:p>
            <a:r>
              <a:rPr lang="en-US" b="1" dirty="0">
                <a:solidFill>
                  <a:srgbClr val="0070C0"/>
                </a:solidFill>
                <a:latin typeface="Arial" panose="020B0604020202020204" pitchFamily="34" charset="0"/>
              </a:rPr>
              <a:t>Amniocentesis</a:t>
            </a:r>
            <a:r>
              <a:rPr lang="en-US" dirty="0">
                <a:solidFill>
                  <a:srgbClr val="0070C0"/>
                </a:solidFill>
                <a:latin typeface="Arial" panose="020B0604020202020204" pitchFamily="34" charset="0"/>
              </a:rPr>
              <a:t> </a:t>
            </a:r>
          </a:p>
          <a:p>
            <a:pPr marL="0" indent="0">
              <a:buNone/>
            </a:pPr>
            <a:r>
              <a:rPr lang="en-US" b="1" dirty="0">
                <a:solidFill>
                  <a:srgbClr val="0070C0"/>
                </a:solidFill>
                <a:latin typeface="Arial" panose="020B0604020202020204" pitchFamily="34" charset="0"/>
              </a:rPr>
              <a:t>    (</a:t>
            </a:r>
            <a:r>
              <a:rPr lang="en-US" b="1" dirty="0" err="1">
                <a:solidFill>
                  <a:srgbClr val="0070C0"/>
                </a:solidFill>
                <a:latin typeface="Arial" panose="020B0604020202020204" pitchFamily="34" charset="0"/>
              </a:rPr>
              <a:t>Amnio</a:t>
            </a:r>
            <a:r>
              <a:rPr lang="en-US" b="1" dirty="0">
                <a:solidFill>
                  <a:srgbClr val="0070C0"/>
                </a:solidFill>
                <a:latin typeface="Arial" panose="020B0604020202020204" pitchFamily="34" charset="0"/>
              </a:rPr>
              <a:t>) </a:t>
            </a:r>
          </a:p>
          <a:p>
            <a:pPr marL="0" indent="0">
              <a:buNone/>
            </a:pPr>
            <a:r>
              <a:rPr lang="en-GB" dirty="0">
                <a:solidFill>
                  <a:srgbClr val="0070C0"/>
                </a:solidFill>
                <a:latin typeface="Arial" panose="020B0604020202020204" pitchFamily="34" charset="0"/>
              </a:rPr>
              <a:t>- After 15 of pregnancy;</a:t>
            </a:r>
          </a:p>
          <a:p>
            <a:pPr marL="0" indent="0">
              <a:buNone/>
            </a:pPr>
            <a:r>
              <a:rPr lang="en-GB" dirty="0">
                <a:solidFill>
                  <a:srgbClr val="0070C0"/>
                </a:solidFill>
                <a:latin typeface="Arial" panose="020B0604020202020204" pitchFamily="34" charset="0"/>
              </a:rPr>
              <a:t>- Risk (1-2% miscarriage). </a:t>
            </a:r>
            <a:endParaRPr lang="en-US" dirty="0">
              <a:solidFill>
                <a:srgbClr val="0070C0"/>
              </a:solidFill>
              <a:latin typeface="Arial" panose="020B0604020202020204" pitchFamily="34" charset="0"/>
            </a:endParaRPr>
          </a:p>
          <a:p>
            <a:pPr marL="0" indent="0">
              <a:buNone/>
            </a:pPr>
            <a:endParaRPr lang="en-GB" dirty="0">
              <a:latin typeface="Arial" panose="020B0604020202020204" pitchFamily="34" charset="0"/>
            </a:endParaRPr>
          </a:p>
          <a:p>
            <a:endParaRPr lang="en-US" dirty="0"/>
          </a:p>
        </p:txBody>
      </p:sp>
    </p:spTree>
    <p:extLst>
      <p:ext uri="{BB962C8B-B14F-4D97-AF65-F5344CB8AC3E}">
        <p14:creationId xmlns:p14="http://schemas.microsoft.com/office/powerpoint/2010/main" val="110945837"/>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687611"/>
          </a:xfrm>
        </p:spPr>
        <p:txBody>
          <a:bodyPr>
            <a:normAutofit fontScale="90000"/>
          </a:bodyPr>
          <a:lstStyle/>
          <a:p>
            <a:pPr algn="ctr"/>
            <a:r>
              <a:rPr lang="en-GB" dirty="0">
                <a:latin typeface="Arial" panose="020B0604020202020204" pitchFamily="34" charset="0"/>
              </a:rPr>
              <a:t>Amniocentesis</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1219200"/>
            <a:ext cx="8001000" cy="518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974932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algn="ctr" eaLnBrk="1" fontAlgn="auto" hangingPunct="1">
              <a:spcAft>
                <a:spcPts val="0"/>
              </a:spcAft>
              <a:defRPr/>
            </a:pPr>
            <a:r>
              <a:rPr lang="en-GB" sz="4000" dirty="0" err="1">
                <a:latin typeface="Arial" panose="020B0604020202020204" pitchFamily="34" charset="0"/>
              </a:rPr>
              <a:t>Oed</a:t>
            </a:r>
            <a:r>
              <a:rPr lang="en-GB" sz="4000" dirty="0">
                <a:latin typeface="Arial" panose="020B0604020202020204" pitchFamily="34" charset="0"/>
              </a:rPr>
              <a:t> a </a:t>
            </a:r>
            <a:r>
              <a:rPr lang="en-GB" sz="4000" dirty="0" err="1">
                <a:latin typeface="Arial" panose="020B0604020202020204" pitchFamily="34" charset="0"/>
              </a:rPr>
              <a:t>Risg</a:t>
            </a:r>
            <a:r>
              <a:rPr lang="en-GB" sz="4000" dirty="0">
                <a:latin typeface="Arial" panose="020B0604020202020204" pitchFamily="34" charset="0"/>
              </a:rPr>
              <a:t>?</a:t>
            </a:r>
            <a:br>
              <a:rPr lang="en-GB" sz="4000" dirty="0">
                <a:latin typeface="Arial" panose="020B0604020202020204" pitchFamily="34" charset="0"/>
              </a:rPr>
            </a:br>
            <a:r>
              <a:rPr lang="en-GB" sz="4000" dirty="0">
                <a:solidFill>
                  <a:srgbClr val="0070C0"/>
                </a:solidFill>
                <a:latin typeface="Arial" panose="020B0604020202020204" pitchFamily="34" charset="0"/>
              </a:rPr>
              <a:t>Age and Risk? </a:t>
            </a:r>
            <a:endParaRPr lang="cy-GB" sz="4000" dirty="0">
              <a:solidFill>
                <a:srgbClr val="0070C0"/>
              </a:solidFill>
              <a:latin typeface="Arial" panose="020B0604020202020204" pitchFamily="34" charset="0"/>
            </a:endParaRPr>
          </a:p>
        </p:txBody>
      </p:sp>
      <p:sp>
        <p:nvSpPr>
          <p:cNvPr id="4099" name="Rectangle 4"/>
          <p:cNvSpPr>
            <a:spLocks noGrp="1" noChangeArrowheads="1"/>
          </p:cNvSpPr>
          <p:nvPr>
            <p:ph sz="half" idx="1"/>
          </p:nvPr>
        </p:nvSpPr>
        <p:spPr/>
        <p:txBody>
          <a:bodyPr rtlCol="0">
            <a:normAutofit/>
          </a:bodyPr>
          <a:lstStyle/>
          <a:p>
            <a:pPr>
              <a:defRPr/>
            </a:pPr>
            <a:r>
              <a:rPr lang="cy-GB" kern="0" dirty="0">
                <a:solidFill>
                  <a:srgbClr val="000000"/>
                </a:solidFill>
                <a:latin typeface="Arial" panose="020B0604020202020204" pitchFamily="34" charset="0"/>
                <a:ea typeface="ＭＳ Ｐゴシック" charset="-128"/>
              </a:rPr>
              <a:t>25 oed mewn perygl o 1 mewn 1,250;</a:t>
            </a:r>
          </a:p>
          <a:p>
            <a:pPr>
              <a:defRPr/>
            </a:pPr>
            <a:r>
              <a:rPr lang="cy-GB" kern="0" dirty="0">
                <a:solidFill>
                  <a:srgbClr val="000000"/>
                </a:solidFill>
                <a:latin typeface="Arial" panose="020B0604020202020204" pitchFamily="34" charset="0"/>
                <a:ea typeface="ＭＳ Ｐゴシック" charset="-128"/>
              </a:rPr>
              <a:t>Mae gan 30 mlwydd oed risg o 1 mewn 1,000;</a:t>
            </a:r>
          </a:p>
          <a:p>
            <a:pPr>
              <a:defRPr/>
            </a:pPr>
            <a:r>
              <a:rPr lang="cy-GB" kern="0" dirty="0">
                <a:solidFill>
                  <a:srgbClr val="000000"/>
                </a:solidFill>
                <a:latin typeface="Arial" panose="020B0604020202020204" pitchFamily="34" charset="0"/>
                <a:ea typeface="ＭＳ Ｐゴシック" charset="-128"/>
              </a:rPr>
              <a:t>Mae gan 35 mlwydd oed risg o 1 mewn 400;</a:t>
            </a:r>
          </a:p>
          <a:p>
            <a:pPr marL="0" indent="0">
              <a:buFont typeface="Arial" panose="020B0604020202020204" pitchFamily="34" charset="0"/>
              <a:buNone/>
              <a:defRPr/>
            </a:pPr>
            <a:endParaRPr lang="cy-GB" sz="2000" kern="0" dirty="0">
              <a:solidFill>
                <a:srgbClr val="000000"/>
              </a:solidFill>
              <a:latin typeface="Arial" panose="020B0604020202020204" pitchFamily="34" charset="0"/>
              <a:ea typeface="ＭＳ Ｐゴシック" charset="-128"/>
            </a:endParaRPr>
          </a:p>
        </p:txBody>
      </p:sp>
      <p:sp>
        <p:nvSpPr>
          <p:cNvPr id="2" name="Content Placeholder 1"/>
          <p:cNvSpPr>
            <a:spLocks noGrp="1"/>
          </p:cNvSpPr>
          <p:nvPr>
            <p:ph sz="half" idx="2"/>
          </p:nvPr>
        </p:nvSpPr>
        <p:spPr/>
        <p:txBody>
          <a:bodyPr>
            <a:normAutofit/>
          </a:bodyPr>
          <a:lstStyle/>
          <a:p>
            <a:r>
              <a:rPr lang="en-US" dirty="0">
                <a:solidFill>
                  <a:srgbClr val="0070C0"/>
                </a:solidFill>
                <a:latin typeface="Arial" panose="020B0604020202020204" pitchFamily="34" charset="0"/>
              </a:rPr>
              <a:t>25 years of age has a risk of 1 in 1,250;</a:t>
            </a:r>
          </a:p>
          <a:p>
            <a:r>
              <a:rPr lang="en-US" dirty="0">
                <a:solidFill>
                  <a:srgbClr val="0070C0"/>
                </a:solidFill>
                <a:latin typeface="Arial" panose="020B0604020202020204" pitchFamily="34" charset="0"/>
              </a:rPr>
              <a:t>30 years of age has a risk of 1 in 1,000;</a:t>
            </a:r>
          </a:p>
          <a:p>
            <a:r>
              <a:rPr lang="en-US" dirty="0">
                <a:solidFill>
                  <a:srgbClr val="0070C0"/>
                </a:solidFill>
                <a:latin typeface="Arial" panose="020B0604020202020204" pitchFamily="34" charset="0"/>
              </a:rPr>
              <a:t>35 years of age has a risk of 1 in 400; </a:t>
            </a:r>
          </a:p>
        </p:txBody>
      </p:sp>
    </p:spTree>
    <p:extLst>
      <p:ext uri="{BB962C8B-B14F-4D97-AF65-F5344CB8AC3E}">
        <p14:creationId xmlns:p14="http://schemas.microsoft.com/office/powerpoint/2010/main" val="630737386"/>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algn="ctr" eaLnBrk="1" fontAlgn="auto" hangingPunct="1">
              <a:spcAft>
                <a:spcPts val="0"/>
              </a:spcAft>
              <a:defRPr/>
            </a:pPr>
            <a:r>
              <a:rPr lang="en-GB" sz="4000" dirty="0" err="1">
                <a:latin typeface="Arial" panose="020B0604020202020204" pitchFamily="34" charset="0"/>
              </a:rPr>
              <a:t>Oed</a:t>
            </a:r>
            <a:r>
              <a:rPr lang="en-GB" sz="4000" dirty="0">
                <a:latin typeface="Arial" panose="020B0604020202020204" pitchFamily="34" charset="0"/>
              </a:rPr>
              <a:t> a </a:t>
            </a:r>
            <a:r>
              <a:rPr lang="en-GB" sz="4000" dirty="0" err="1">
                <a:latin typeface="Arial" panose="020B0604020202020204" pitchFamily="34" charset="0"/>
              </a:rPr>
              <a:t>Risg</a:t>
            </a:r>
            <a:r>
              <a:rPr lang="en-GB" sz="4000" dirty="0">
                <a:latin typeface="Arial" panose="020B0604020202020204" pitchFamily="34" charset="0"/>
              </a:rPr>
              <a:t>?</a:t>
            </a:r>
            <a:br>
              <a:rPr lang="en-GB" sz="4000" dirty="0">
                <a:latin typeface="Arial" panose="020B0604020202020204" pitchFamily="34" charset="0"/>
              </a:rPr>
            </a:br>
            <a:r>
              <a:rPr lang="en-GB" sz="4000" dirty="0">
                <a:solidFill>
                  <a:srgbClr val="0070C0"/>
                </a:solidFill>
                <a:latin typeface="Arial" panose="020B0604020202020204" pitchFamily="34" charset="0"/>
              </a:rPr>
              <a:t>Age and Risk? </a:t>
            </a:r>
            <a:endParaRPr lang="cy-GB" sz="4000" dirty="0">
              <a:solidFill>
                <a:srgbClr val="0070C0"/>
              </a:solidFill>
              <a:latin typeface="Arial" panose="020B0604020202020204" pitchFamily="34" charset="0"/>
            </a:endParaRPr>
          </a:p>
        </p:txBody>
      </p:sp>
      <p:sp>
        <p:nvSpPr>
          <p:cNvPr id="4099" name="Rectangle 4"/>
          <p:cNvSpPr>
            <a:spLocks noGrp="1" noChangeArrowheads="1"/>
          </p:cNvSpPr>
          <p:nvPr>
            <p:ph sz="half" idx="1"/>
          </p:nvPr>
        </p:nvSpPr>
        <p:spPr/>
        <p:txBody>
          <a:bodyPr rtlCol="0">
            <a:normAutofit/>
          </a:bodyPr>
          <a:lstStyle/>
          <a:p>
            <a:pPr>
              <a:defRPr/>
            </a:pPr>
            <a:r>
              <a:rPr lang="cy-GB" kern="0" dirty="0">
                <a:solidFill>
                  <a:srgbClr val="000000"/>
                </a:solidFill>
                <a:latin typeface="Arial" panose="020B0604020202020204" pitchFamily="34" charset="0"/>
                <a:ea typeface="ＭＳ Ｐゴシック" charset="-128"/>
              </a:rPr>
              <a:t>Mae perygl o 1 o bob 100 yn 40 mlwydd oed;</a:t>
            </a:r>
          </a:p>
          <a:p>
            <a:pPr>
              <a:defRPr/>
            </a:pPr>
            <a:r>
              <a:rPr lang="cy-GB" kern="0" dirty="0">
                <a:solidFill>
                  <a:srgbClr val="000000"/>
                </a:solidFill>
                <a:latin typeface="Arial" panose="020B0604020202020204" pitchFamily="34" charset="0"/>
                <a:ea typeface="ＭＳ Ｐゴシック" charset="-128"/>
              </a:rPr>
              <a:t>Mae gan 45 oed risg o 1 mewn 30.</a:t>
            </a:r>
          </a:p>
          <a:p>
            <a:pPr marL="0" indent="0">
              <a:buFont typeface="Arial" panose="020B0604020202020204" pitchFamily="34" charset="0"/>
              <a:buNone/>
              <a:defRPr/>
            </a:pPr>
            <a:endParaRPr lang="cy-GB" sz="2000" kern="0" dirty="0">
              <a:solidFill>
                <a:srgbClr val="000000"/>
              </a:solidFill>
              <a:latin typeface="Arial" panose="020B0604020202020204" pitchFamily="34" charset="0"/>
              <a:ea typeface="ＭＳ Ｐゴシック" charset="-128"/>
            </a:endParaRPr>
          </a:p>
        </p:txBody>
      </p:sp>
      <p:sp>
        <p:nvSpPr>
          <p:cNvPr id="2" name="Content Placeholder 1"/>
          <p:cNvSpPr>
            <a:spLocks noGrp="1"/>
          </p:cNvSpPr>
          <p:nvPr>
            <p:ph sz="half" idx="2"/>
          </p:nvPr>
        </p:nvSpPr>
        <p:spPr/>
        <p:txBody>
          <a:bodyPr>
            <a:normAutofit/>
          </a:bodyPr>
          <a:lstStyle/>
          <a:p>
            <a:r>
              <a:rPr lang="en-US" dirty="0">
                <a:solidFill>
                  <a:srgbClr val="0070C0"/>
                </a:solidFill>
                <a:latin typeface="Arial" panose="020B0604020202020204" pitchFamily="34" charset="0"/>
              </a:rPr>
              <a:t>40 years of age has a risk of 1 in 100; </a:t>
            </a:r>
          </a:p>
          <a:p>
            <a:r>
              <a:rPr lang="en-US" dirty="0">
                <a:solidFill>
                  <a:srgbClr val="0070C0"/>
                </a:solidFill>
                <a:latin typeface="Arial" panose="020B0604020202020204" pitchFamily="34" charset="0"/>
              </a:rPr>
              <a:t>45 years of age has a risk of 1 in 30.</a:t>
            </a:r>
          </a:p>
        </p:txBody>
      </p:sp>
    </p:spTree>
    <p:extLst>
      <p:ext uri="{BB962C8B-B14F-4D97-AF65-F5344CB8AC3E}">
        <p14:creationId xmlns:p14="http://schemas.microsoft.com/office/powerpoint/2010/main" val="2650973057"/>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8650" y="365127"/>
            <a:ext cx="7886700" cy="930274"/>
          </a:xfrm>
        </p:spPr>
        <p:txBody>
          <a:bodyPr rtlCol="0">
            <a:noAutofit/>
          </a:bodyPr>
          <a:lstStyle/>
          <a:p>
            <a:pPr algn="ctr" eaLnBrk="1" fontAlgn="auto" hangingPunct="1">
              <a:spcAft>
                <a:spcPts val="0"/>
              </a:spcAft>
              <a:defRPr/>
            </a:pPr>
            <a:r>
              <a:rPr lang="en-GB" sz="4000" dirty="0">
                <a:latin typeface="Arial" panose="020B0604020202020204" pitchFamily="34" charset="0"/>
              </a:rPr>
              <a:t>Fodd </a:t>
            </a:r>
            <a:r>
              <a:rPr lang="en-GB" sz="4000" dirty="0" err="1">
                <a:latin typeface="Arial" panose="020B0604020202020204" pitchFamily="34" charset="0"/>
              </a:rPr>
              <a:t>bynnag</a:t>
            </a:r>
            <a:r>
              <a:rPr lang="en-GB" sz="4000" dirty="0">
                <a:latin typeface="Arial" panose="020B0604020202020204" pitchFamily="34" charset="0"/>
              </a:rPr>
              <a:t>…</a:t>
            </a:r>
            <a:br>
              <a:rPr lang="en-GB" sz="4000" dirty="0">
                <a:latin typeface="Arial" panose="020B0604020202020204" pitchFamily="34" charset="0"/>
              </a:rPr>
            </a:br>
            <a:r>
              <a:rPr lang="en-GB" sz="4000" dirty="0">
                <a:solidFill>
                  <a:srgbClr val="0070C0"/>
                </a:solidFill>
                <a:latin typeface="Arial" panose="020B0604020202020204" pitchFamily="34" charset="0"/>
              </a:rPr>
              <a:t>However… </a:t>
            </a:r>
            <a:endParaRPr lang="cy-GB" sz="4000" dirty="0">
              <a:solidFill>
                <a:srgbClr val="0070C0"/>
              </a:solidFill>
              <a:latin typeface="Arial" panose="020B0604020202020204" pitchFamily="34" charset="0"/>
            </a:endParaRPr>
          </a:p>
        </p:txBody>
      </p:sp>
      <p:sp>
        <p:nvSpPr>
          <p:cNvPr id="4099" name="Rectangle 4"/>
          <p:cNvSpPr>
            <a:spLocks noGrp="1" noChangeArrowheads="1"/>
          </p:cNvSpPr>
          <p:nvPr>
            <p:ph sz="half" idx="1"/>
          </p:nvPr>
        </p:nvSpPr>
        <p:spPr>
          <a:xfrm>
            <a:off x="251520" y="1484784"/>
            <a:ext cx="4234044" cy="3803068"/>
          </a:xfrm>
        </p:spPr>
        <p:txBody>
          <a:bodyPr rtlCol="0">
            <a:normAutofit fontScale="92500" lnSpcReduction="20000"/>
          </a:bodyPr>
          <a:lstStyle/>
          <a:p>
            <a:pPr>
              <a:defRPr/>
            </a:pPr>
            <a:r>
              <a:rPr lang="cy-GB" kern="0" dirty="0">
                <a:solidFill>
                  <a:srgbClr val="000000"/>
                </a:solidFill>
                <a:latin typeface="Arial" panose="020B0604020202020204" pitchFamily="34" charset="0"/>
                <a:ea typeface="ＭＳ Ｐゴシック" charset="-128"/>
              </a:rPr>
              <a:t>Mae babanod â syndrom Down yn cael eu geni i famau o bob oed;</a:t>
            </a:r>
          </a:p>
          <a:p>
            <a:pPr>
              <a:defRPr/>
            </a:pPr>
            <a:r>
              <a:rPr lang="cy-GB" kern="0" dirty="0">
                <a:solidFill>
                  <a:srgbClr val="000000"/>
                </a:solidFill>
                <a:latin typeface="Arial" panose="020B0604020202020204" pitchFamily="34" charset="0"/>
                <a:ea typeface="ＭＳ Ｐゴシック" charset="-128"/>
              </a:rPr>
              <a:t>Caiff dros hanner y babanod â syndrom Down eu geni i famau sydd o dan 35 oed;</a:t>
            </a:r>
          </a:p>
          <a:p>
            <a:pPr>
              <a:defRPr/>
            </a:pPr>
            <a:r>
              <a:rPr lang="cy-GB" kern="0" dirty="0">
                <a:solidFill>
                  <a:srgbClr val="000000"/>
                </a:solidFill>
                <a:latin typeface="Arial" panose="020B0604020202020204" pitchFamily="34" charset="0"/>
                <a:ea typeface="ＭＳ Ｐゴシック" charset="-128"/>
              </a:rPr>
              <a:t>Mae menywod dan 35 yn ffurfio mwyafrif y boblogaeth sy'n cael plant;</a:t>
            </a:r>
          </a:p>
          <a:p>
            <a:pPr marL="0" indent="0">
              <a:buFont typeface="Arial" panose="020B0604020202020204" pitchFamily="34" charset="0"/>
              <a:buNone/>
              <a:defRPr/>
            </a:pPr>
            <a:endParaRPr lang="cy-GB" sz="2000" kern="0" dirty="0">
              <a:solidFill>
                <a:srgbClr val="000000"/>
              </a:solidFill>
              <a:latin typeface="Arial" panose="020B0604020202020204" pitchFamily="34" charset="0"/>
              <a:ea typeface="ＭＳ Ｐゴシック" charset="-128"/>
            </a:endParaRPr>
          </a:p>
        </p:txBody>
      </p:sp>
      <p:sp>
        <p:nvSpPr>
          <p:cNvPr id="2" name="Content Placeholder 1"/>
          <p:cNvSpPr>
            <a:spLocks noGrp="1"/>
          </p:cNvSpPr>
          <p:nvPr>
            <p:ph sz="half" idx="2"/>
          </p:nvPr>
        </p:nvSpPr>
        <p:spPr>
          <a:xfrm>
            <a:off x="4648200" y="1484783"/>
            <a:ext cx="4316288" cy="4104457"/>
          </a:xfrm>
        </p:spPr>
        <p:txBody>
          <a:bodyPr>
            <a:normAutofit fontScale="92500" lnSpcReduction="20000"/>
          </a:bodyPr>
          <a:lstStyle/>
          <a:p>
            <a:r>
              <a:rPr lang="en-US" dirty="0">
                <a:solidFill>
                  <a:srgbClr val="0070C0"/>
                </a:solidFill>
                <a:latin typeface="Arial" panose="020B0604020202020204" pitchFamily="34" charset="0"/>
              </a:rPr>
              <a:t>Babies with Down's syndrome are born to mothers of all ages;</a:t>
            </a:r>
          </a:p>
          <a:p>
            <a:r>
              <a:rPr lang="en-US" dirty="0">
                <a:solidFill>
                  <a:srgbClr val="0070C0"/>
                </a:solidFill>
                <a:latin typeface="Arial" panose="020B0604020202020204" pitchFamily="34" charset="0"/>
              </a:rPr>
              <a:t>Over half of babies with Down's syndrome are born to mothers who are under 35;</a:t>
            </a:r>
          </a:p>
          <a:p>
            <a:r>
              <a:rPr lang="en-US" dirty="0">
                <a:solidFill>
                  <a:srgbClr val="0070C0"/>
                </a:solidFill>
                <a:latin typeface="Arial" panose="020B0604020202020204" pitchFamily="34" charset="0"/>
              </a:rPr>
              <a:t>Women under 35 make up the majority of the child-bearing population;</a:t>
            </a:r>
          </a:p>
        </p:txBody>
      </p:sp>
    </p:spTree>
    <p:extLst>
      <p:ext uri="{BB962C8B-B14F-4D97-AF65-F5344CB8AC3E}">
        <p14:creationId xmlns:p14="http://schemas.microsoft.com/office/powerpoint/2010/main" val="1852969512"/>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8650" y="365127"/>
            <a:ext cx="7886700" cy="930274"/>
          </a:xfrm>
        </p:spPr>
        <p:txBody>
          <a:bodyPr rtlCol="0">
            <a:noAutofit/>
          </a:bodyPr>
          <a:lstStyle/>
          <a:p>
            <a:pPr algn="ctr" eaLnBrk="1" fontAlgn="auto" hangingPunct="1">
              <a:spcAft>
                <a:spcPts val="0"/>
              </a:spcAft>
              <a:defRPr/>
            </a:pPr>
            <a:r>
              <a:rPr lang="en-GB" sz="4000" dirty="0">
                <a:latin typeface="Arial" panose="020B0604020202020204" pitchFamily="34" charset="0"/>
              </a:rPr>
              <a:t>Fodd </a:t>
            </a:r>
            <a:r>
              <a:rPr lang="en-GB" sz="4000" dirty="0" err="1">
                <a:latin typeface="Arial" panose="020B0604020202020204" pitchFamily="34" charset="0"/>
              </a:rPr>
              <a:t>bynnag</a:t>
            </a:r>
            <a:r>
              <a:rPr lang="en-GB" sz="4000" dirty="0">
                <a:latin typeface="Arial" panose="020B0604020202020204" pitchFamily="34" charset="0"/>
              </a:rPr>
              <a:t>…</a:t>
            </a:r>
            <a:br>
              <a:rPr lang="en-GB" sz="4000" dirty="0">
                <a:latin typeface="Arial" panose="020B0604020202020204" pitchFamily="34" charset="0"/>
              </a:rPr>
            </a:br>
            <a:r>
              <a:rPr lang="en-GB" sz="4000" dirty="0">
                <a:solidFill>
                  <a:srgbClr val="0070C0"/>
                </a:solidFill>
                <a:latin typeface="Arial" panose="020B0604020202020204" pitchFamily="34" charset="0"/>
              </a:rPr>
              <a:t>However… </a:t>
            </a:r>
            <a:endParaRPr lang="cy-GB" sz="4000" dirty="0">
              <a:solidFill>
                <a:srgbClr val="0070C0"/>
              </a:solidFill>
              <a:latin typeface="Arial" panose="020B0604020202020204" pitchFamily="34" charset="0"/>
            </a:endParaRPr>
          </a:p>
        </p:txBody>
      </p:sp>
      <p:sp>
        <p:nvSpPr>
          <p:cNvPr id="4099" name="Rectangle 4"/>
          <p:cNvSpPr>
            <a:spLocks noGrp="1" noChangeArrowheads="1"/>
          </p:cNvSpPr>
          <p:nvPr>
            <p:ph sz="half" idx="1"/>
          </p:nvPr>
        </p:nvSpPr>
        <p:spPr>
          <a:xfrm>
            <a:off x="446964" y="1556792"/>
            <a:ext cx="4038600" cy="3731060"/>
          </a:xfrm>
        </p:spPr>
        <p:txBody>
          <a:bodyPr rtlCol="0">
            <a:normAutofit/>
          </a:bodyPr>
          <a:lstStyle/>
          <a:p>
            <a:pPr>
              <a:defRPr/>
            </a:pPr>
            <a:r>
              <a:rPr lang="cy-GB" kern="0" dirty="0">
                <a:solidFill>
                  <a:srgbClr val="000000"/>
                </a:solidFill>
                <a:latin typeface="Arial" panose="020B0604020202020204" pitchFamily="34" charset="0"/>
                <a:ea typeface="ＭＳ Ｐゴシック" charset="-128"/>
              </a:rPr>
              <a:t>Ganed un ym mhob 1000 o fabanod a anwyd yn y DU gyda syndrom Down;</a:t>
            </a:r>
          </a:p>
          <a:p>
            <a:pPr>
              <a:defRPr/>
            </a:pPr>
            <a:r>
              <a:rPr lang="cy-GB" kern="0" dirty="0">
                <a:solidFill>
                  <a:srgbClr val="000000"/>
                </a:solidFill>
                <a:latin typeface="Arial" panose="020B0604020202020204" pitchFamily="34" charset="0"/>
                <a:ea typeface="ＭＳ Ｐゴシック" charset="-128"/>
              </a:rPr>
              <a:t>Ganwyd tua 750 o fabanod â syndrom Down yn y DU bob blwyddyn.</a:t>
            </a:r>
          </a:p>
          <a:p>
            <a:pPr marL="0" indent="0">
              <a:buFont typeface="Arial" panose="020B0604020202020204" pitchFamily="34" charset="0"/>
              <a:buNone/>
              <a:defRPr/>
            </a:pPr>
            <a:endParaRPr lang="cy-GB" sz="2000" kern="0" dirty="0">
              <a:solidFill>
                <a:srgbClr val="000000"/>
              </a:solidFill>
              <a:latin typeface="Arial" panose="020B0604020202020204" pitchFamily="34" charset="0"/>
              <a:ea typeface="ＭＳ Ｐゴシック" charset="-128"/>
            </a:endParaRPr>
          </a:p>
        </p:txBody>
      </p:sp>
      <p:sp>
        <p:nvSpPr>
          <p:cNvPr id="2" name="Content Placeholder 1"/>
          <p:cNvSpPr>
            <a:spLocks noGrp="1"/>
          </p:cNvSpPr>
          <p:nvPr>
            <p:ph sz="half" idx="2"/>
          </p:nvPr>
        </p:nvSpPr>
        <p:spPr>
          <a:xfrm>
            <a:off x="4648200" y="1556792"/>
            <a:ext cx="4038600" cy="4032449"/>
          </a:xfrm>
        </p:spPr>
        <p:txBody>
          <a:bodyPr>
            <a:normAutofit/>
          </a:bodyPr>
          <a:lstStyle/>
          <a:p>
            <a:r>
              <a:rPr lang="en-US" dirty="0">
                <a:solidFill>
                  <a:srgbClr val="0070C0"/>
                </a:solidFill>
                <a:latin typeface="Arial" panose="020B0604020202020204" pitchFamily="34" charset="0"/>
              </a:rPr>
              <a:t>One in every 1000 babies born in the UK is born with Down’s syndrome;</a:t>
            </a:r>
          </a:p>
          <a:p>
            <a:r>
              <a:rPr lang="en-US" dirty="0">
                <a:solidFill>
                  <a:srgbClr val="0070C0"/>
                </a:solidFill>
                <a:latin typeface="Arial" panose="020B0604020202020204" pitchFamily="34" charset="0"/>
              </a:rPr>
              <a:t>About 750 babies with Down’s syndrome are born in the UK each year.</a:t>
            </a:r>
          </a:p>
        </p:txBody>
      </p:sp>
    </p:spTree>
    <p:extLst>
      <p:ext uri="{BB962C8B-B14F-4D97-AF65-F5344CB8AC3E}">
        <p14:creationId xmlns:p14="http://schemas.microsoft.com/office/powerpoint/2010/main" val="1531300859"/>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a:xfrm>
            <a:off x="628650" y="365127"/>
            <a:ext cx="7886700" cy="831626"/>
          </a:xfrm>
        </p:spPr>
        <p:txBody>
          <a:bodyPr>
            <a:noAutofit/>
          </a:bodyPr>
          <a:lstStyle/>
          <a:p>
            <a:pPr algn="ctr" eaLnBrk="1" hangingPunct="1">
              <a:defRPr/>
            </a:pPr>
            <a:r>
              <a:rPr lang="cy-GB" altLang="en-US" sz="4000" kern="0" dirty="0">
                <a:latin typeface="Arial" panose="020B0604020202020204" pitchFamily="34" charset="0"/>
              </a:rPr>
              <a:t>Dyslecsia</a:t>
            </a:r>
            <a:br>
              <a:rPr lang="cy-GB" altLang="en-US" sz="4000" kern="0" dirty="0">
                <a:solidFill>
                  <a:srgbClr val="333399"/>
                </a:solidFill>
                <a:latin typeface="Arial" panose="020B0604020202020204" pitchFamily="34" charset="0"/>
              </a:rPr>
            </a:br>
            <a:endParaRPr lang="en-US" altLang="en-US" sz="4000" dirty="0">
              <a:solidFill>
                <a:srgbClr val="0070C0"/>
              </a:solidFill>
              <a:latin typeface="Arial" panose="020B0604020202020204" pitchFamily="34" charset="0"/>
            </a:endParaRPr>
          </a:p>
        </p:txBody>
      </p:sp>
      <p:sp>
        <p:nvSpPr>
          <p:cNvPr id="46083" name="Content Placeholder 2"/>
          <p:cNvSpPr>
            <a:spLocks noGrp="1"/>
          </p:cNvSpPr>
          <p:nvPr>
            <p:ph idx="1"/>
          </p:nvPr>
        </p:nvSpPr>
        <p:spPr>
          <a:xfrm>
            <a:off x="179512" y="1412776"/>
            <a:ext cx="8640960" cy="4103787"/>
          </a:xfrm>
        </p:spPr>
        <p:txBody>
          <a:bodyPr>
            <a:normAutofit/>
          </a:bodyPr>
          <a:lstStyle/>
          <a:p>
            <a:pPr eaLnBrk="1" hangingPunct="1">
              <a:buFont typeface="Arial" panose="020B0604020202020204" pitchFamily="34" charset="0"/>
              <a:buNone/>
              <a:defRPr/>
            </a:pPr>
            <a:r>
              <a:rPr lang="en-GB" altLang="en-US" i="1" kern="0" dirty="0">
                <a:solidFill>
                  <a:srgbClr val="000000"/>
                </a:solidFill>
                <a:latin typeface="Arial"/>
              </a:rPr>
              <a:t>"</a:t>
            </a:r>
            <a:r>
              <a:rPr lang="cy-GB" altLang="en-US" i="1" kern="0" dirty="0">
                <a:solidFill>
                  <a:srgbClr val="000000"/>
                </a:solidFill>
                <a:latin typeface="Arial" panose="020B0604020202020204" pitchFamily="34" charset="0"/>
                <a:cs typeface="Arial" panose="020B0604020202020204" pitchFamily="34" charset="0"/>
              </a:rPr>
              <a:t>Mae dyslecsia yn anhawster dysgu penodol sy'n effeithio'n bennaf ar ddatblygu llythrennedd a sgiliau sy'n gysylltiedig ag iaith. Mae'n debygol o fod yn bresennol adeg geni a bod yn hir o ran ei effeithiau. Fe'i nodweddir gan anawsterau gyda phrosesu ffonolegol, enwi cyflym, cof gwaith, cyflymder prosesu, a datblygu sgiliau'n awtomatig nad ydynt </a:t>
            </a:r>
            <a:r>
              <a:rPr lang="cy-GB" altLang="en-US" i="1" kern="0" dirty="0" err="1">
                <a:solidFill>
                  <a:srgbClr val="000000"/>
                </a:solidFill>
                <a:latin typeface="Arial" panose="020B0604020202020204" pitchFamily="34" charset="0"/>
                <a:cs typeface="Arial" panose="020B0604020202020204" pitchFamily="34" charset="0"/>
              </a:rPr>
              <a:t>efallai'n</a:t>
            </a:r>
            <a:r>
              <a:rPr lang="cy-GB" altLang="en-US" i="1" kern="0" dirty="0">
                <a:solidFill>
                  <a:srgbClr val="000000"/>
                </a:solidFill>
                <a:latin typeface="Arial" panose="020B0604020202020204" pitchFamily="34" charset="0"/>
                <a:cs typeface="Arial" panose="020B0604020202020204" pitchFamily="34" charset="0"/>
              </a:rPr>
              <a:t> cyfateb i alluoedd gwybyddol eraill unigolyn."</a:t>
            </a:r>
          </a:p>
          <a:p>
            <a:pPr algn="r" eaLnBrk="1" hangingPunct="1">
              <a:buFont typeface="Arial" panose="020B0604020202020204" pitchFamily="34" charset="0"/>
              <a:buNone/>
              <a:defRPr/>
            </a:pPr>
            <a:r>
              <a:rPr lang="en-GB" altLang="en-US" sz="1800" kern="0" dirty="0">
                <a:solidFill>
                  <a:srgbClr val="000000"/>
                </a:solidFill>
                <a:latin typeface="Arial" panose="020B0604020202020204" pitchFamily="34" charset="0"/>
              </a:rPr>
              <a:t>(British Dyslexia Association, 2021)</a:t>
            </a:r>
            <a:endParaRPr lang="en-US" altLang="en-US" sz="1800" dirty="0">
              <a:latin typeface="Arial" panose="020B0604020202020204" pitchFamily="34" charset="0"/>
            </a:endParaRPr>
          </a:p>
        </p:txBody>
      </p:sp>
    </p:spTree>
    <p:extLst>
      <p:ext uri="{BB962C8B-B14F-4D97-AF65-F5344CB8AC3E}">
        <p14:creationId xmlns:p14="http://schemas.microsoft.com/office/powerpoint/2010/main" val="176524193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a:xfrm>
            <a:off x="628650" y="365127"/>
            <a:ext cx="7886700" cy="831626"/>
          </a:xfrm>
        </p:spPr>
        <p:txBody>
          <a:bodyPr>
            <a:noAutofit/>
          </a:bodyPr>
          <a:lstStyle/>
          <a:p>
            <a:pPr algn="ctr" eaLnBrk="1" hangingPunct="1">
              <a:defRPr/>
            </a:pPr>
            <a:r>
              <a:rPr lang="en-US" altLang="en-US" sz="4000" dirty="0">
                <a:solidFill>
                  <a:srgbClr val="0070C0"/>
                </a:solidFill>
                <a:latin typeface="Arial" panose="020B0604020202020204" pitchFamily="34" charset="0"/>
              </a:rPr>
              <a:t>Dyslexia</a:t>
            </a:r>
          </a:p>
        </p:txBody>
      </p:sp>
      <p:sp>
        <p:nvSpPr>
          <p:cNvPr id="46083" name="Content Placeholder 2"/>
          <p:cNvSpPr>
            <a:spLocks noGrp="1"/>
          </p:cNvSpPr>
          <p:nvPr>
            <p:ph idx="1"/>
          </p:nvPr>
        </p:nvSpPr>
        <p:spPr>
          <a:xfrm>
            <a:off x="179512" y="1412776"/>
            <a:ext cx="8640960" cy="4103787"/>
          </a:xfrm>
        </p:spPr>
        <p:txBody>
          <a:bodyPr>
            <a:normAutofit/>
          </a:bodyPr>
          <a:lstStyle/>
          <a:p>
            <a:pPr eaLnBrk="1" hangingPunct="1">
              <a:buFont typeface="Arial" panose="020B0604020202020204" pitchFamily="34" charset="0"/>
              <a:buNone/>
              <a:defRPr/>
            </a:pPr>
            <a:r>
              <a:rPr lang="en-GB" altLang="en-US" i="1" kern="0" dirty="0">
                <a:solidFill>
                  <a:srgbClr val="000000"/>
                </a:solidFill>
                <a:latin typeface="Arial"/>
              </a:rPr>
              <a:t>“</a:t>
            </a:r>
            <a:r>
              <a:rPr lang="en-GB" altLang="en-US" i="1" kern="0" dirty="0">
                <a:solidFill>
                  <a:srgbClr val="000000"/>
                </a:solidFill>
                <a:latin typeface="Arial" panose="020B0604020202020204" pitchFamily="34" charset="0"/>
              </a:rPr>
              <a:t>Dyslexia is a specific learning difficulty that mainly affects development of literacy and language related skills. It is likely to be present at birth and to be life-long in its effects. It is characterised by difficulties with phonological processing, rapid naming, working memory, processing speed, and the automatic development of skills that may not match up to an individual’s other cognitive abilities.”</a:t>
            </a:r>
          </a:p>
          <a:p>
            <a:pPr algn="r" eaLnBrk="1" hangingPunct="1">
              <a:buFont typeface="Arial" panose="020B0604020202020204" pitchFamily="34" charset="0"/>
              <a:buNone/>
              <a:defRPr/>
            </a:pPr>
            <a:r>
              <a:rPr lang="en-GB" altLang="en-US" sz="1800" kern="0" dirty="0">
                <a:solidFill>
                  <a:srgbClr val="000000"/>
                </a:solidFill>
                <a:latin typeface="Arial" panose="020B0604020202020204" pitchFamily="34" charset="0"/>
              </a:rPr>
              <a:t>(British Dyslexia Association, 2021)</a:t>
            </a:r>
            <a:endParaRPr lang="en-US" altLang="en-US" sz="1800" dirty="0">
              <a:latin typeface="Arial" panose="020B0604020202020204" pitchFamily="34" charset="0"/>
            </a:endParaRPr>
          </a:p>
        </p:txBody>
      </p:sp>
    </p:spTree>
    <p:extLst>
      <p:ext uri="{BB962C8B-B14F-4D97-AF65-F5344CB8AC3E}">
        <p14:creationId xmlns:p14="http://schemas.microsoft.com/office/powerpoint/2010/main" val="8015966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a:xfrm>
            <a:off x="422275" y="0"/>
            <a:ext cx="8229600" cy="1143000"/>
          </a:xfrm>
        </p:spPr>
        <p:txBody>
          <a:bodyPr>
            <a:normAutofit fontScale="90000"/>
          </a:bodyPr>
          <a:lstStyle/>
          <a:p>
            <a:pPr algn="ctr" eaLnBrk="1" hangingPunct="1"/>
            <a:r>
              <a:rPr lang="cy-GB" altLang="en-US" sz="3200" dirty="0">
                <a:latin typeface="Arial" panose="020B0604020202020204" pitchFamily="34" charset="0"/>
              </a:rPr>
              <a:t>Arwyddion o Dyslecsia - Blynyddoedd Cynnar    </a:t>
            </a:r>
            <a:br>
              <a:rPr lang="cy-GB" altLang="en-US" sz="3200" dirty="0">
                <a:latin typeface="Arial" panose="020B0604020202020204" pitchFamily="34" charset="0"/>
              </a:rPr>
            </a:br>
            <a:r>
              <a:rPr lang="en-GB" altLang="en-US" sz="3200" dirty="0">
                <a:solidFill>
                  <a:srgbClr val="0070C0"/>
                </a:solidFill>
                <a:latin typeface="Arial" panose="020B0604020202020204" pitchFamily="34" charset="0"/>
              </a:rPr>
              <a:t>Signs of Dyslexia – Early Years</a:t>
            </a:r>
            <a:endParaRPr lang="en-US" altLang="en-US" sz="32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09662" y="1268412"/>
            <a:ext cx="4606354" cy="4321176"/>
          </a:xfrm>
        </p:spPr>
        <p:txBody>
          <a:bodyPr rtlCol="0">
            <a:noAutofit/>
          </a:bodyPr>
          <a:lstStyle/>
          <a:p>
            <a:pPr>
              <a:defRPr/>
            </a:pPr>
            <a:r>
              <a:rPr lang="cy-GB" dirty="0">
                <a:latin typeface="Arial" panose="020B0604020202020204" pitchFamily="34" charset="0"/>
              </a:rPr>
              <a:t>Anhawster dysgu hwiangerddi;</a:t>
            </a:r>
          </a:p>
          <a:p>
            <a:pPr>
              <a:defRPr/>
            </a:pPr>
            <a:r>
              <a:rPr lang="cy-GB" dirty="0">
                <a:latin typeface="Arial" panose="020B0604020202020204" pitchFamily="34" charset="0"/>
              </a:rPr>
              <a:t>Anhawster talu sylw, eistedd yn llonydd, gwrando ar storïau;</a:t>
            </a:r>
          </a:p>
          <a:p>
            <a:pPr>
              <a:defRPr/>
            </a:pPr>
            <a:r>
              <a:rPr lang="cy-GB" dirty="0">
                <a:latin typeface="Arial" panose="020B0604020202020204" pitchFamily="34" charset="0"/>
              </a:rPr>
              <a:t>Hoffi gwrando ar storïau ond dim diddordeb mewn llythrennau na geiriau;</a:t>
            </a:r>
          </a:p>
        </p:txBody>
      </p:sp>
      <p:sp>
        <p:nvSpPr>
          <p:cNvPr id="4" name="Content Placeholder 3"/>
          <p:cNvSpPr>
            <a:spLocks noGrp="1"/>
          </p:cNvSpPr>
          <p:nvPr>
            <p:ph sz="half" idx="2"/>
          </p:nvPr>
        </p:nvSpPr>
        <p:spPr>
          <a:xfrm>
            <a:off x="4648200" y="1268412"/>
            <a:ext cx="4316288" cy="4608860"/>
          </a:xfrm>
        </p:spPr>
        <p:txBody>
          <a:bodyPr rtlCol="0">
            <a:normAutofit/>
          </a:bodyPr>
          <a:lstStyle/>
          <a:p>
            <a:pPr>
              <a:defRPr/>
            </a:pPr>
            <a:r>
              <a:rPr lang="en-GB" dirty="0">
                <a:solidFill>
                  <a:srgbClr val="0070C0"/>
                </a:solidFill>
                <a:latin typeface="Arial" panose="020B0604020202020204" pitchFamily="34" charset="0"/>
              </a:rPr>
              <a:t>Difficulty learning nursery rhymes;</a:t>
            </a:r>
          </a:p>
          <a:p>
            <a:pPr>
              <a:defRPr/>
            </a:pPr>
            <a:r>
              <a:rPr lang="en-GB" dirty="0">
                <a:solidFill>
                  <a:srgbClr val="0070C0"/>
                </a:solidFill>
                <a:latin typeface="Arial" panose="020B0604020202020204" pitchFamily="34" charset="0"/>
              </a:rPr>
              <a:t>Difficulty paying attention, sitting still, listening to stories;</a:t>
            </a:r>
          </a:p>
          <a:p>
            <a:pPr>
              <a:defRPr/>
            </a:pPr>
            <a:r>
              <a:rPr lang="en-GB" dirty="0">
                <a:solidFill>
                  <a:srgbClr val="0070C0"/>
                </a:solidFill>
                <a:latin typeface="Arial" panose="020B0604020202020204" pitchFamily="34" charset="0"/>
              </a:rPr>
              <a:t>Likes listening to stories but shows no interest in letters or words;</a:t>
            </a: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30735666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a:xfrm>
            <a:off x="422275" y="0"/>
            <a:ext cx="8229600" cy="1143000"/>
          </a:xfrm>
        </p:spPr>
        <p:txBody>
          <a:bodyPr>
            <a:normAutofit fontScale="90000"/>
          </a:bodyPr>
          <a:lstStyle/>
          <a:p>
            <a:pPr algn="ctr" eaLnBrk="1" hangingPunct="1"/>
            <a:r>
              <a:rPr lang="cy-GB" altLang="en-US" sz="3200" dirty="0">
                <a:latin typeface="Arial" panose="020B0604020202020204" pitchFamily="34" charset="0"/>
              </a:rPr>
              <a:t>Arwyddion o Dyslecsia - Blynyddoedd Cynnar    </a:t>
            </a:r>
            <a:br>
              <a:rPr lang="cy-GB" altLang="en-US" sz="3200" dirty="0">
                <a:latin typeface="Arial" panose="020B0604020202020204" pitchFamily="34" charset="0"/>
              </a:rPr>
            </a:br>
            <a:r>
              <a:rPr lang="en-GB" altLang="en-US" sz="3200" dirty="0">
                <a:solidFill>
                  <a:srgbClr val="0070C0"/>
                </a:solidFill>
                <a:latin typeface="Arial" panose="020B0604020202020204" pitchFamily="34" charset="0"/>
              </a:rPr>
              <a:t>Signs of Dyslexia – Early Years</a:t>
            </a:r>
            <a:endParaRPr lang="en-US" altLang="en-US" sz="32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09662" y="1412776"/>
            <a:ext cx="4606354" cy="4176812"/>
          </a:xfrm>
        </p:spPr>
        <p:txBody>
          <a:bodyPr rtlCol="0">
            <a:noAutofit/>
          </a:bodyPr>
          <a:lstStyle/>
          <a:p>
            <a:pPr>
              <a:defRPr/>
            </a:pPr>
            <a:r>
              <a:rPr lang="cy-GB" dirty="0">
                <a:latin typeface="Arial" panose="020B0604020202020204" pitchFamily="34" charset="0"/>
              </a:rPr>
              <a:t>Anhawster dysgu canu neu adrodd yr wyddor;</a:t>
            </a:r>
          </a:p>
          <a:p>
            <a:pPr>
              <a:defRPr/>
            </a:pPr>
            <a:r>
              <a:rPr lang="cy-GB" dirty="0">
                <a:latin typeface="Arial" panose="020B0604020202020204" pitchFamily="34" charset="0"/>
              </a:rPr>
              <a:t>Hanes oediad iaith;</a:t>
            </a:r>
          </a:p>
          <a:p>
            <a:pPr>
              <a:defRPr/>
            </a:pPr>
            <a:r>
              <a:rPr lang="cy-GB" dirty="0">
                <a:latin typeface="Arial" panose="020B0604020202020204" pitchFamily="34" charset="0"/>
              </a:rPr>
              <a:t>Cymysgu synau mewn geiriau;</a:t>
            </a:r>
          </a:p>
        </p:txBody>
      </p:sp>
      <p:sp>
        <p:nvSpPr>
          <p:cNvPr id="4" name="Content Placeholder 3"/>
          <p:cNvSpPr>
            <a:spLocks noGrp="1"/>
          </p:cNvSpPr>
          <p:nvPr>
            <p:ph sz="half" idx="2"/>
          </p:nvPr>
        </p:nvSpPr>
        <p:spPr>
          <a:xfrm>
            <a:off x="4648200" y="1268412"/>
            <a:ext cx="4316288" cy="4608860"/>
          </a:xfrm>
        </p:spPr>
        <p:txBody>
          <a:bodyPr rtlCol="0">
            <a:normAutofit/>
          </a:bodyPr>
          <a:lstStyle/>
          <a:p>
            <a:pPr>
              <a:defRPr/>
            </a:pPr>
            <a:r>
              <a:rPr lang="en-GB" dirty="0">
                <a:solidFill>
                  <a:srgbClr val="0070C0"/>
                </a:solidFill>
                <a:latin typeface="Arial" panose="020B0604020202020204" pitchFamily="34" charset="0"/>
              </a:rPr>
              <a:t>Difficulty learning to sing or recite the alphabet;</a:t>
            </a:r>
          </a:p>
          <a:p>
            <a:pPr>
              <a:defRPr/>
            </a:pPr>
            <a:r>
              <a:rPr lang="en-GB" dirty="0">
                <a:solidFill>
                  <a:srgbClr val="0070C0"/>
                </a:solidFill>
                <a:latin typeface="Arial" panose="020B0604020202020204" pitchFamily="34" charset="0"/>
              </a:rPr>
              <a:t>A history of slow speech development;</a:t>
            </a:r>
          </a:p>
          <a:p>
            <a:pPr>
              <a:defRPr/>
            </a:pPr>
            <a:r>
              <a:rPr lang="en-GB" dirty="0">
                <a:solidFill>
                  <a:srgbClr val="0070C0"/>
                </a:solidFill>
                <a:latin typeface="Arial" panose="020B0604020202020204" pitchFamily="34" charset="0"/>
              </a:rPr>
              <a:t>Muddles words e.g. </a:t>
            </a:r>
            <a:r>
              <a:rPr lang="en-GB" dirty="0" err="1">
                <a:solidFill>
                  <a:srgbClr val="0070C0"/>
                </a:solidFill>
                <a:latin typeface="Arial" panose="020B0604020202020204" pitchFamily="34" charset="0"/>
              </a:rPr>
              <a:t>cubumber</a:t>
            </a:r>
            <a:r>
              <a:rPr lang="en-GB" dirty="0">
                <a:solidFill>
                  <a:srgbClr val="0070C0"/>
                </a:solidFill>
                <a:latin typeface="Arial" panose="020B0604020202020204" pitchFamily="34" charset="0"/>
              </a:rPr>
              <a:t>, </a:t>
            </a:r>
            <a:r>
              <a:rPr lang="en-GB" dirty="0" err="1">
                <a:solidFill>
                  <a:srgbClr val="0070C0"/>
                </a:solidFill>
                <a:latin typeface="Arial" panose="020B0604020202020204" pitchFamily="34" charset="0"/>
              </a:rPr>
              <a:t>flutterby</a:t>
            </a:r>
            <a:r>
              <a:rPr lang="en-GB" dirty="0">
                <a:solidFill>
                  <a:srgbClr val="0070C0"/>
                </a:solidFill>
                <a:latin typeface="Arial" panose="020B0604020202020204" pitchFamily="34" charset="0"/>
              </a:rPr>
              <a:t>;</a:t>
            </a: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19045998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a:xfrm>
            <a:off x="422275" y="0"/>
            <a:ext cx="8229600" cy="1143000"/>
          </a:xfrm>
        </p:spPr>
        <p:txBody>
          <a:bodyPr>
            <a:normAutofit fontScale="90000"/>
          </a:bodyPr>
          <a:lstStyle/>
          <a:p>
            <a:pPr algn="ctr" eaLnBrk="1" hangingPunct="1"/>
            <a:r>
              <a:rPr lang="cy-GB" altLang="en-US" sz="3200" dirty="0">
                <a:latin typeface="Arial" panose="020B0604020202020204" pitchFamily="34" charset="0"/>
              </a:rPr>
              <a:t>Arwyddion o Dyslecsia - Blynyddoedd Cynnar    </a:t>
            </a:r>
            <a:br>
              <a:rPr lang="cy-GB" altLang="en-US" sz="3200" dirty="0">
                <a:latin typeface="Arial" panose="020B0604020202020204" pitchFamily="34" charset="0"/>
              </a:rPr>
            </a:br>
            <a:r>
              <a:rPr lang="en-GB" altLang="en-US" sz="3200" dirty="0">
                <a:solidFill>
                  <a:srgbClr val="0070C0"/>
                </a:solidFill>
                <a:latin typeface="Arial" panose="020B0604020202020204" pitchFamily="34" charset="0"/>
              </a:rPr>
              <a:t>Signs of Dyslexia – Early Years</a:t>
            </a:r>
            <a:endParaRPr lang="en-US" altLang="en-US" sz="32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09662" y="1412776"/>
            <a:ext cx="4606354" cy="4176812"/>
          </a:xfrm>
        </p:spPr>
        <p:txBody>
          <a:bodyPr rtlCol="0">
            <a:noAutofit/>
          </a:bodyPr>
          <a:lstStyle/>
          <a:p>
            <a:pPr>
              <a:defRPr/>
            </a:pPr>
            <a:r>
              <a:rPr lang="cy-GB" dirty="0">
                <a:latin typeface="Arial" panose="020B0604020202020204" pitchFamily="34" charset="0"/>
              </a:rPr>
              <a:t>Anhawster cadw rhythm syml;</a:t>
            </a:r>
          </a:p>
          <a:p>
            <a:pPr>
              <a:defRPr/>
            </a:pPr>
            <a:r>
              <a:rPr lang="cy-GB" dirty="0">
                <a:latin typeface="Arial" panose="020B0604020202020204" pitchFamily="34" charset="0"/>
              </a:rPr>
              <a:t>Anhawster wrth ddilyn dau neu fwy cyfarwyddyd ar yr un pryd, ond yn iawn os yw cyfarwyddiadau yn cael eu torri lan i unedau bach.</a:t>
            </a:r>
          </a:p>
        </p:txBody>
      </p:sp>
      <p:sp>
        <p:nvSpPr>
          <p:cNvPr id="4" name="Content Placeholder 3"/>
          <p:cNvSpPr>
            <a:spLocks noGrp="1"/>
          </p:cNvSpPr>
          <p:nvPr>
            <p:ph sz="half" idx="2"/>
          </p:nvPr>
        </p:nvSpPr>
        <p:spPr>
          <a:xfrm>
            <a:off x="4648200" y="1412776"/>
            <a:ext cx="4316288" cy="4464496"/>
          </a:xfrm>
        </p:spPr>
        <p:txBody>
          <a:bodyPr rtlCol="0">
            <a:normAutofit/>
          </a:bodyPr>
          <a:lstStyle/>
          <a:p>
            <a:pPr>
              <a:defRPr/>
            </a:pPr>
            <a:r>
              <a:rPr lang="en-GB" dirty="0">
                <a:solidFill>
                  <a:srgbClr val="0070C0"/>
                </a:solidFill>
                <a:latin typeface="Arial" panose="020B0604020202020204" pitchFamily="34" charset="0"/>
              </a:rPr>
              <a:t>Difficulty keeping simple rhythm;</a:t>
            </a:r>
          </a:p>
          <a:p>
            <a:pPr>
              <a:defRPr/>
            </a:pPr>
            <a:r>
              <a:rPr lang="en-GB" dirty="0">
                <a:solidFill>
                  <a:srgbClr val="0070C0"/>
                </a:solidFill>
                <a:latin typeface="Arial" panose="020B0604020202020204" pitchFamily="34" charset="0"/>
              </a:rPr>
              <a:t>Finds it hard to carry out two or more instructions at one time, but is fine if tasks are presented in smaller units.</a:t>
            </a: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31278453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a:xfrm>
            <a:off x="422275" y="0"/>
            <a:ext cx="8229600" cy="1143000"/>
          </a:xfrm>
        </p:spPr>
        <p:txBody>
          <a:bodyPr>
            <a:normAutofit fontScale="90000"/>
          </a:bodyPr>
          <a:lstStyle/>
          <a:p>
            <a:pPr algn="ctr" eaLnBrk="1" hangingPunct="1"/>
            <a:r>
              <a:rPr lang="cy-GB" altLang="en-US" sz="3200" dirty="0">
                <a:latin typeface="Arial" panose="020B0604020202020204" pitchFamily="34" charset="0"/>
              </a:rPr>
              <a:t>Arwyddion o Dyslecsia - Blynyddoedd Cynnar (2)    </a:t>
            </a:r>
            <a:br>
              <a:rPr lang="cy-GB" altLang="en-US" sz="3200" dirty="0">
                <a:latin typeface="Arial" panose="020B0604020202020204" pitchFamily="34" charset="0"/>
              </a:rPr>
            </a:br>
            <a:r>
              <a:rPr lang="en-GB" altLang="en-US" sz="3200" dirty="0">
                <a:solidFill>
                  <a:srgbClr val="0070C0"/>
                </a:solidFill>
                <a:latin typeface="Arial" panose="020B0604020202020204" pitchFamily="34" charset="0"/>
              </a:rPr>
              <a:t>Signs of Dyslexia – Early Years (2)</a:t>
            </a:r>
            <a:endParaRPr lang="en-US" altLang="en-US" sz="32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457200" y="1143000"/>
            <a:ext cx="4038600" cy="4446588"/>
          </a:xfrm>
        </p:spPr>
        <p:txBody>
          <a:bodyPr rtlCol="0">
            <a:normAutofit/>
          </a:bodyPr>
          <a:lstStyle/>
          <a:p>
            <a:pPr>
              <a:defRPr/>
            </a:pPr>
            <a:r>
              <a:rPr lang="cy-GB" dirty="0">
                <a:latin typeface="Arial" panose="020B0604020202020204" pitchFamily="34" charset="0"/>
              </a:rPr>
              <a:t>Anghofio enwau ffrindiau, athro, lliwiau ayyb;</a:t>
            </a:r>
          </a:p>
          <a:p>
            <a:pPr>
              <a:defRPr/>
            </a:pPr>
            <a:r>
              <a:rPr lang="cy-GB" dirty="0">
                <a:latin typeface="Arial" panose="020B0604020202020204" pitchFamily="34" charset="0"/>
              </a:rPr>
              <a:t>Gwahaniaethu clywedol gwan;</a:t>
            </a:r>
          </a:p>
          <a:p>
            <a:pPr>
              <a:defRPr/>
            </a:pPr>
            <a:r>
              <a:rPr lang="cy-GB" dirty="0">
                <a:latin typeface="Arial" panose="020B0604020202020204" pitchFamily="34" charset="0"/>
              </a:rPr>
              <a:t>Anhawster torri, gludo a lliwio;</a:t>
            </a:r>
          </a:p>
        </p:txBody>
      </p:sp>
      <p:sp>
        <p:nvSpPr>
          <p:cNvPr id="4" name="Content Placeholder 3"/>
          <p:cNvSpPr>
            <a:spLocks noGrp="1"/>
          </p:cNvSpPr>
          <p:nvPr>
            <p:ph sz="half" idx="2"/>
          </p:nvPr>
        </p:nvSpPr>
        <p:spPr>
          <a:xfrm>
            <a:off x="4648200" y="1143000"/>
            <a:ext cx="4038600" cy="4446588"/>
          </a:xfrm>
        </p:spPr>
        <p:txBody>
          <a:bodyPr rtlCol="0">
            <a:normAutofit/>
          </a:bodyPr>
          <a:lstStyle/>
          <a:p>
            <a:pPr>
              <a:defRPr/>
            </a:pPr>
            <a:r>
              <a:rPr lang="en-GB" dirty="0">
                <a:solidFill>
                  <a:srgbClr val="0070C0"/>
                </a:solidFill>
                <a:latin typeface="Arial" panose="020B0604020202020204" pitchFamily="34" charset="0"/>
              </a:rPr>
              <a:t>Forgets names of friends, teacher, colours etc;</a:t>
            </a:r>
          </a:p>
          <a:p>
            <a:pPr>
              <a:defRPr/>
            </a:pPr>
            <a:r>
              <a:rPr lang="en-GB" dirty="0">
                <a:solidFill>
                  <a:srgbClr val="0070C0"/>
                </a:solidFill>
                <a:latin typeface="Arial" panose="020B0604020202020204" pitchFamily="34" charset="0"/>
              </a:rPr>
              <a:t>Poor auditory discrimination;</a:t>
            </a:r>
          </a:p>
          <a:p>
            <a:pPr>
              <a:defRPr/>
            </a:pPr>
            <a:r>
              <a:rPr lang="en-GB" dirty="0">
                <a:solidFill>
                  <a:srgbClr val="0070C0"/>
                </a:solidFill>
                <a:latin typeface="Arial" panose="020B0604020202020204" pitchFamily="34" charset="0"/>
              </a:rPr>
              <a:t>Difficulty cutting, sticking and crayoning; </a:t>
            </a:r>
          </a:p>
          <a:p>
            <a:pPr marL="0" indent="0" algn="r">
              <a:buNone/>
              <a:defRPr/>
            </a:pPr>
            <a:r>
              <a:rPr lang="en-GB" sz="2200" dirty="0">
                <a:solidFill>
                  <a:srgbClr val="0070C0"/>
                </a:solidFill>
                <a:latin typeface="Arial" panose="020B0604020202020204" pitchFamily="34" charset="0"/>
              </a:rPr>
              <a:t>(British Dyslexia Association, 2021)</a:t>
            </a:r>
            <a:endParaRPr lang="en-US" sz="2200" dirty="0">
              <a:solidFill>
                <a:srgbClr val="0070C0"/>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109287858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a:xfrm>
            <a:off x="422275" y="0"/>
            <a:ext cx="8229600" cy="1143000"/>
          </a:xfrm>
        </p:spPr>
        <p:txBody>
          <a:bodyPr>
            <a:normAutofit fontScale="90000"/>
          </a:bodyPr>
          <a:lstStyle/>
          <a:p>
            <a:pPr algn="ctr" eaLnBrk="1" hangingPunct="1"/>
            <a:r>
              <a:rPr lang="cy-GB" altLang="en-US" sz="3200" dirty="0">
                <a:latin typeface="Arial" panose="020B0604020202020204" pitchFamily="34" charset="0"/>
              </a:rPr>
              <a:t>Arwyddion o Dyslecsia - Blynyddoedd Cynnar (2)    </a:t>
            </a:r>
            <a:br>
              <a:rPr lang="cy-GB" altLang="en-US" sz="3200" dirty="0">
                <a:latin typeface="Arial" panose="020B0604020202020204" pitchFamily="34" charset="0"/>
              </a:rPr>
            </a:br>
            <a:r>
              <a:rPr lang="en-GB" altLang="en-US" sz="3200" dirty="0">
                <a:solidFill>
                  <a:srgbClr val="0070C0"/>
                </a:solidFill>
                <a:latin typeface="Arial" panose="020B0604020202020204" pitchFamily="34" charset="0"/>
              </a:rPr>
              <a:t>Signs of Dyslexia – Early Years (2)</a:t>
            </a:r>
            <a:endParaRPr lang="en-US" altLang="en-US" sz="32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457200" y="1143000"/>
            <a:ext cx="4038600" cy="4446588"/>
          </a:xfrm>
        </p:spPr>
        <p:txBody>
          <a:bodyPr rtlCol="0">
            <a:normAutofit/>
          </a:bodyPr>
          <a:lstStyle/>
          <a:p>
            <a:pPr>
              <a:defRPr/>
            </a:pPr>
            <a:r>
              <a:rPr lang="cy-GB" dirty="0">
                <a:latin typeface="Arial" panose="020B0604020202020204" pitchFamily="34" charset="0"/>
              </a:rPr>
              <a:t>Anhawster wrth wisgo, megis carrai esgid a botymau;</a:t>
            </a:r>
          </a:p>
          <a:p>
            <a:pPr>
              <a:defRPr/>
            </a:pPr>
            <a:r>
              <a:rPr lang="cy-GB" dirty="0">
                <a:latin typeface="Arial" panose="020B0604020202020204" pitchFamily="34" charset="0"/>
              </a:rPr>
              <a:t>Anhawster wrth ddal, cicio a thaflu pêl;</a:t>
            </a:r>
          </a:p>
          <a:p>
            <a:pPr>
              <a:defRPr/>
            </a:pPr>
            <a:r>
              <a:rPr lang="cy-GB" dirty="0">
                <a:latin typeface="Arial" panose="020B0604020202020204" pitchFamily="34" charset="0"/>
              </a:rPr>
              <a:t>Baglu a chwympo yn aml;</a:t>
            </a:r>
          </a:p>
        </p:txBody>
      </p:sp>
      <p:sp>
        <p:nvSpPr>
          <p:cNvPr id="4" name="Content Placeholder 3"/>
          <p:cNvSpPr>
            <a:spLocks noGrp="1"/>
          </p:cNvSpPr>
          <p:nvPr>
            <p:ph sz="half" idx="2"/>
          </p:nvPr>
        </p:nvSpPr>
        <p:spPr>
          <a:xfrm>
            <a:off x="4648200" y="1143000"/>
            <a:ext cx="4038600" cy="4446588"/>
          </a:xfrm>
        </p:spPr>
        <p:txBody>
          <a:bodyPr rtlCol="0">
            <a:normAutofit/>
          </a:bodyPr>
          <a:lstStyle/>
          <a:p>
            <a:pPr>
              <a:defRPr/>
            </a:pPr>
            <a:r>
              <a:rPr lang="en-GB" dirty="0">
                <a:solidFill>
                  <a:srgbClr val="0070C0"/>
                </a:solidFill>
                <a:latin typeface="Arial" panose="020B0604020202020204" pitchFamily="34" charset="0"/>
              </a:rPr>
              <a:t>Difficulty in dressing, e.g. finds shoelaces and buttons difficult;</a:t>
            </a:r>
          </a:p>
          <a:p>
            <a:pPr>
              <a:defRPr/>
            </a:pPr>
            <a:r>
              <a:rPr lang="en-GB" dirty="0">
                <a:solidFill>
                  <a:srgbClr val="0070C0"/>
                </a:solidFill>
                <a:latin typeface="Arial" panose="020B0604020202020204" pitchFamily="34" charset="0"/>
              </a:rPr>
              <a:t>Difficulty with catching, kicking or throwing a ball;</a:t>
            </a:r>
          </a:p>
          <a:p>
            <a:pPr>
              <a:defRPr/>
            </a:pPr>
            <a:r>
              <a:rPr lang="en-GB" dirty="0">
                <a:solidFill>
                  <a:srgbClr val="0070C0"/>
                </a:solidFill>
                <a:latin typeface="Arial" panose="020B0604020202020204" pitchFamily="34" charset="0"/>
              </a:rPr>
              <a:t>Often trips and falls over;</a:t>
            </a:r>
          </a:p>
          <a:p>
            <a:pPr marL="0" indent="0" algn="r">
              <a:buNone/>
              <a:defRPr/>
            </a:pPr>
            <a:r>
              <a:rPr lang="en-GB" sz="2200" dirty="0">
                <a:solidFill>
                  <a:srgbClr val="0070C0"/>
                </a:solidFill>
                <a:latin typeface="Arial" panose="020B0604020202020204" pitchFamily="34" charset="0"/>
              </a:rPr>
              <a:t>(British Dyslexia Association, 2021)</a:t>
            </a:r>
            <a:endParaRPr lang="en-US" sz="2200" dirty="0">
              <a:solidFill>
                <a:srgbClr val="0070C0"/>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143089516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a:xfrm>
            <a:off x="422275" y="0"/>
            <a:ext cx="8229600" cy="1143000"/>
          </a:xfrm>
        </p:spPr>
        <p:txBody>
          <a:bodyPr>
            <a:normAutofit fontScale="90000"/>
          </a:bodyPr>
          <a:lstStyle/>
          <a:p>
            <a:pPr algn="ctr" eaLnBrk="1" hangingPunct="1"/>
            <a:r>
              <a:rPr lang="cy-GB" altLang="en-US" sz="3200" dirty="0">
                <a:latin typeface="Arial" panose="020B0604020202020204" pitchFamily="34" charset="0"/>
              </a:rPr>
              <a:t>Arwyddion o Dyslecsia - Blynyddoedd Cynnar (2)    </a:t>
            </a:r>
            <a:br>
              <a:rPr lang="cy-GB" altLang="en-US" sz="3200" dirty="0">
                <a:latin typeface="Arial" panose="020B0604020202020204" pitchFamily="34" charset="0"/>
              </a:rPr>
            </a:br>
            <a:r>
              <a:rPr lang="en-GB" altLang="en-US" sz="3200" dirty="0">
                <a:solidFill>
                  <a:srgbClr val="0070C0"/>
                </a:solidFill>
                <a:latin typeface="Arial" panose="020B0604020202020204" pitchFamily="34" charset="0"/>
              </a:rPr>
              <a:t>Signs of Dyslexia – Early Years (2)</a:t>
            </a:r>
            <a:endParaRPr lang="en-US" altLang="en-US" sz="32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457200" y="1143000"/>
            <a:ext cx="4038600" cy="4446588"/>
          </a:xfrm>
        </p:spPr>
        <p:txBody>
          <a:bodyPr rtlCol="0">
            <a:normAutofit/>
          </a:bodyPr>
          <a:lstStyle/>
          <a:p>
            <a:pPr>
              <a:defRPr/>
            </a:pPr>
            <a:r>
              <a:rPr lang="cy-GB" dirty="0">
                <a:latin typeface="Arial" panose="020B0604020202020204" pitchFamily="34" charset="0"/>
              </a:rPr>
              <a:t>Anhawster hercian a sgipio;</a:t>
            </a:r>
          </a:p>
          <a:p>
            <a:pPr>
              <a:defRPr/>
            </a:pPr>
            <a:r>
              <a:rPr lang="cy-GB" dirty="0">
                <a:latin typeface="Arial" panose="020B0604020202020204" pitchFamily="34" charset="0"/>
              </a:rPr>
              <a:t>Gwahaniaeth amlwg rhwng diwrnodau ‘da’ a ‘gwael’ heb rheswm amlwg.</a:t>
            </a:r>
          </a:p>
        </p:txBody>
      </p:sp>
      <p:sp>
        <p:nvSpPr>
          <p:cNvPr id="4" name="Content Placeholder 3"/>
          <p:cNvSpPr>
            <a:spLocks noGrp="1"/>
          </p:cNvSpPr>
          <p:nvPr>
            <p:ph sz="half" idx="2"/>
          </p:nvPr>
        </p:nvSpPr>
        <p:spPr>
          <a:xfrm>
            <a:off x="4648200" y="1143000"/>
            <a:ext cx="4038600" cy="4446588"/>
          </a:xfrm>
        </p:spPr>
        <p:txBody>
          <a:bodyPr rtlCol="0">
            <a:normAutofit/>
          </a:bodyPr>
          <a:lstStyle/>
          <a:p>
            <a:pPr>
              <a:defRPr/>
            </a:pPr>
            <a:r>
              <a:rPr lang="en-GB" dirty="0">
                <a:solidFill>
                  <a:srgbClr val="0070C0"/>
                </a:solidFill>
                <a:latin typeface="Arial" panose="020B0604020202020204" pitchFamily="34" charset="0"/>
              </a:rPr>
              <a:t>Difficulty hopping or skipping;</a:t>
            </a:r>
          </a:p>
          <a:p>
            <a:pPr>
              <a:defRPr/>
            </a:pPr>
            <a:r>
              <a:rPr lang="en-GB" dirty="0">
                <a:solidFill>
                  <a:srgbClr val="0070C0"/>
                </a:solidFill>
                <a:latin typeface="Arial" panose="020B0604020202020204" pitchFamily="34" charset="0"/>
              </a:rPr>
              <a:t>Obvious 'good' and 'bad' days for no apparent reason.</a:t>
            </a:r>
          </a:p>
          <a:p>
            <a:pPr marL="0" indent="0">
              <a:buNone/>
              <a:defRPr/>
            </a:pPr>
            <a:endParaRPr lang="en-GB" dirty="0">
              <a:solidFill>
                <a:srgbClr val="0070C0"/>
              </a:solidFill>
              <a:latin typeface="Arial" panose="020B0604020202020204" pitchFamily="34" charset="0"/>
            </a:endParaRPr>
          </a:p>
          <a:p>
            <a:pPr marL="0" indent="0" algn="r">
              <a:buNone/>
              <a:defRPr/>
            </a:pPr>
            <a:r>
              <a:rPr lang="en-GB" sz="2200" dirty="0">
                <a:solidFill>
                  <a:srgbClr val="0070C0"/>
                </a:solidFill>
                <a:latin typeface="Arial" panose="020B0604020202020204" pitchFamily="34" charset="0"/>
              </a:rPr>
              <a:t>(British Dyslexia Association, 2021)</a:t>
            </a:r>
            <a:endParaRPr lang="en-US" sz="2200" dirty="0">
              <a:solidFill>
                <a:srgbClr val="0070C0"/>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93353307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628650" y="365127"/>
            <a:ext cx="7886700" cy="903634"/>
          </a:xfrm>
        </p:spPr>
        <p:txBody>
          <a:bodyPr>
            <a:noAutofit/>
          </a:bodyPr>
          <a:lstStyle/>
          <a:p>
            <a:pPr algn="ctr"/>
            <a:r>
              <a:rPr lang="cy-GB" altLang="cy-GB" sz="4000" dirty="0">
                <a:latin typeface="Arial" panose="020B0604020202020204" pitchFamily="34" charset="0"/>
              </a:rPr>
              <a:t>Cyffredinrwydd</a:t>
            </a:r>
            <a:br>
              <a:rPr lang="cy-GB" altLang="cy-GB" sz="4000" dirty="0">
                <a:latin typeface="Arial" panose="020B0604020202020204" pitchFamily="34" charset="0"/>
              </a:rPr>
            </a:br>
            <a:r>
              <a:rPr lang="cy-GB" altLang="cy-GB" sz="4000" dirty="0" err="1">
                <a:solidFill>
                  <a:srgbClr val="0070C0"/>
                </a:solidFill>
                <a:latin typeface="Arial" panose="020B0604020202020204" pitchFamily="34" charset="0"/>
              </a:rPr>
              <a:t>Prevalence</a:t>
            </a:r>
            <a:endParaRPr lang="en-GB" sz="4000" dirty="0">
              <a:solidFill>
                <a:srgbClr val="0070C0"/>
              </a:solidFill>
              <a:latin typeface="Arial" panose="020B0604020202020204" pitchFamily="34" charset="0"/>
            </a:endParaRPr>
          </a:p>
        </p:txBody>
      </p:sp>
      <p:sp>
        <p:nvSpPr>
          <p:cNvPr id="3" name="Content Placeholder 2">
            <a:extLst>
              <a:ext uri="{FF2B5EF4-FFF2-40B4-BE49-F238E27FC236}">
                <a16:creationId xmlns:a16="http://schemas.microsoft.com/office/drawing/2014/main" id="{D0122B4F-CD38-47FE-93DB-D01A0A0F8264}"/>
              </a:ext>
            </a:extLst>
          </p:cNvPr>
          <p:cNvSpPr>
            <a:spLocks noGrp="1"/>
          </p:cNvSpPr>
          <p:nvPr>
            <p:ph sz="half" idx="1"/>
          </p:nvPr>
        </p:nvSpPr>
        <p:spPr>
          <a:xfrm>
            <a:off x="628650" y="1700808"/>
            <a:ext cx="3886200" cy="4476155"/>
          </a:xfrm>
        </p:spPr>
        <p:txBody>
          <a:bodyPr/>
          <a:lstStyle/>
          <a:p>
            <a:r>
              <a:rPr lang="cy-GB" dirty="0">
                <a:latin typeface="Arial" panose="020B0604020202020204" pitchFamily="34" charset="0"/>
              </a:rPr>
              <a:t>Credir bod 10% o boblogaeth y DU yn ddyslecsig;</a:t>
            </a:r>
          </a:p>
          <a:p>
            <a:r>
              <a:rPr lang="cy-GB" dirty="0">
                <a:latin typeface="Arial" panose="020B0604020202020204" pitchFamily="34" charset="0"/>
              </a:rPr>
              <a:t>Yn gysylltiedig â geneteg;</a:t>
            </a:r>
          </a:p>
        </p:txBody>
      </p:sp>
      <p:sp>
        <p:nvSpPr>
          <p:cNvPr id="4" name="Content Placeholder 3">
            <a:extLst>
              <a:ext uri="{FF2B5EF4-FFF2-40B4-BE49-F238E27FC236}">
                <a16:creationId xmlns:a16="http://schemas.microsoft.com/office/drawing/2014/main" id="{31BF3990-3F7E-4DE6-95AD-6F0BBB4214F1}"/>
              </a:ext>
            </a:extLst>
          </p:cNvPr>
          <p:cNvSpPr>
            <a:spLocks noGrp="1"/>
          </p:cNvSpPr>
          <p:nvPr>
            <p:ph sz="half" idx="2"/>
          </p:nvPr>
        </p:nvSpPr>
        <p:spPr>
          <a:xfrm>
            <a:off x="4629150" y="1700808"/>
            <a:ext cx="3886200" cy="4476155"/>
          </a:xfrm>
        </p:spPr>
        <p:txBody>
          <a:bodyPr/>
          <a:lstStyle/>
          <a:p>
            <a:r>
              <a:rPr lang="en-GB" dirty="0">
                <a:solidFill>
                  <a:srgbClr val="0070C0"/>
                </a:solidFill>
                <a:latin typeface="Arial" panose="020B0604020202020204" pitchFamily="34" charset="0"/>
              </a:rPr>
              <a:t>10% of UK population believed to be dyslexic;</a:t>
            </a:r>
          </a:p>
          <a:p>
            <a:r>
              <a:rPr lang="en-GB" dirty="0">
                <a:solidFill>
                  <a:srgbClr val="0070C0"/>
                </a:solidFill>
                <a:latin typeface="Arial" panose="020B0604020202020204" pitchFamily="34" charset="0"/>
              </a:rPr>
              <a:t>Linked to genetics;</a:t>
            </a:r>
          </a:p>
          <a:p>
            <a:pPr marL="0" indent="0">
              <a:buNone/>
            </a:pPr>
            <a:endParaRPr lang="en-GB" dirty="0">
              <a:solidFill>
                <a:srgbClr val="0070C0"/>
              </a:solidFill>
              <a:latin typeface="Arial" panose="020B0604020202020204" pitchFamily="34" charset="0"/>
            </a:endParaRPr>
          </a:p>
          <a:p>
            <a:pPr marL="0" indent="0" algn="r">
              <a:buNone/>
            </a:pPr>
            <a:r>
              <a:rPr lang="en-GB" sz="1800" dirty="0">
                <a:solidFill>
                  <a:srgbClr val="0070C0"/>
                </a:solidFill>
                <a:latin typeface="Arial" panose="020B0604020202020204" pitchFamily="34" charset="0"/>
              </a:rPr>
              <a:t>(British Dyslexia Association, 2021).</a:t>
            </a:r>
          </a:p>
          <a:p>
            <a:pPr marL="0" indent="0">
              <a:buNone/>
            </a:pPr>
            <a:endParaRPr lang="en-GB" dirty="0"/>
          </a:p>
        </p:txBody>
      </p:sp>
    </p:spTree>
    <p:extLst>
      <p:ext uri="{BB962C8B-B14F-4D97-AF65-F5344CB8AC3E}">
        <p14:creationId xmlns:p14="http://schemas.microsoft.com/office/powerpoint/2010/main" val="112330938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628650" y="365127"/>
            <a:ext cx="7886700" cy="903634"/>
          </a:xfrm>
        </p:spPr>
        <p:txBody>
          <a:bodyPr>
            <a:noAutofit/>
          </a:bodyPr>
          <a:lstStyle/>
          <a:p>
            <a:pPr algn="ctr"/>
            <a:r>
              <a:rPr lang="cy-GB" altLang="cy-GB" sz="4000" dirty="0">
                <a:latin typeface="Arial" panose="020B0604020202020204" pitchFamily="34" charset="0"/>
              </a:rPr>
              <a:t>Cyffredinrwydd</a:t>
            </a:r>
            <a:br>
              <a:rPr lang="cy-GB" altLang="cy-GB" sz="4000" dirty="0">
                <a:latin typeface="Arial" panose="020B0604020202020204" pitchFamily="34" charset="0"/>
              </a:rPr>
            </a:br>
            <a:r>
              <a:rPr lang="cy-GB" altLang="cy-GB" sz="4000" dirty="0" err="1">
                <a:solidFill>
                  <a:srgbClr val="0070C0"/>
                </a:solidFill>
                <a:latin typeface="Arial" panose="020B0604020202020204" pitchFamily="34" charset="0"/>
              </a:rPr>
              <a:t>Prevalence</a:t>
            </a:r>
            <a:endParaRPr lang="en-GB" sz="4000" dirty="0">
              <a:solidFill>
                <a:srgbClr val="0070C0"/>
              </a:solidFill>
              <a:latin typeface="Arial" panose="020B0604020202020204" pitchFamily="34" charset="0"/>
            </a:endParaRPr>
          </a:p>
        </p:txBody>
      </p:sp>
      <p:sp>
        <p:nvSpPr>
          <p:cNvPr id="3" name="Content Placeholder 2">
            <a:extLst>
              <a:ext uri="{FF2B5EF4-FFF2-40B4-BE49-F238E27FC236}">
                <a16:creationId xmlns:a16="http://schemas.microsoft.com/office/drawing/2014/main" id="{D0122B4F-CD38-47FE-93DB-D01A0A0F8264}"/>
              </a:ext>
            </a:extLst>
          </p:cNvPr>
          <p:cNvSpPr>
            <a:spLocks noGrp="1"/>
          </p:cNvSpPr>
          <p:nvPr>
            <p:ph sz="half" idx="1"/>
          </p:nvPr>
        </p:nvSpPr>
        <p:spPr>
          <a:xfrm>
            <a:off x="628650" y="1844824"/>
            <a:ext cx="3886200" cy="4332139"/>
          </a:xfrm>
        </p:spPr>
        <p:txBody>
          <a:bodyPr/>
          <a:lstStyle/>
          <a:p>
            <a:r>
              <a:rPr lang="cy-GB" dirty="0">
                <a:latin typeface="Arial" panose="020B0604020202020204" pitchFamily="34" charset="0"/>
              </a:rPr>
              <a:t>Yn aml yn rhedeg mewn teuluoedd;</a:t>
            </a:r>
          </a:p>
          <a:p>
            <a:r>
              <a:rPr lang="cy-GB" dirty="0">
                <a:latin typeface="Arial" panose="020B0604020202020204" pitchFamily="34" charset="0"/>
              </a:rPr>
              <a:t>Effeithio mwy o fechgyn na merched.</a:t>
            </a:r>
          </a:p>
        </p:txBody>
      </p:sp>
      <p:sp>
        <p:nvSpPr>
          <p:cNvPr id="4" name="Content Placeholder 3">
            <a:extLst>
              <a:ext uri="{FF2B5EF4-FFF2-40B4-BE49-F238E27FC236}">
                <a16:creationId xmlns:a16="http://schemas.microsoft.com/office/drawing/2014/main" id="{31BF3990-3F7E-4DE6-95AD-6F0BBB4214F1}"/>
              </a:ext>
            </a:extLst>
          </p:cNvPr>
          <p:cNvSpPr>
            <a:spLocks noGrp="1"/>
          </p:cNvSpPr>
          <p:nvPr>
            <p:ph sz="half" idx="2"/>
          </p:nvPr>
        </p:nvSpPr>
        <p:spPr>
          <a:xfrm>
            <a:off x="4629150" y="1844824"/>
            <a:ext cx="3886200" cy="4332139"/>
          </a:xfrm>
        </p:spPr>
        <p:txBody>
          <a:bodyPr/>
          <a:lstStyle/>
          <a:p>
            <a:r>
              <a:rPr lang="en-GB" dirty="0">
                <a:solidFill>
                  <a:srgbClr val="0070C0"/>
                </a:solidFill>
                <a:latin typeface="Arial" panose="020B0604020202020204" pitchFamily="34" charset="0"/>
              </a:rPr>
              <a:t>Often runs in families;</a:t>
            </a:r>
          </a:p>
          <a:p>
            <a:r>
              <a:rPr lang="en-GB" dirty="0">
                <a:solidFill>
                  <a:srgbClr val="0070C0"/>
                </a:solidFill>
                <a:latin typeface="Arial" panose="020B0604020202020204" pitchFamily="34" charset="0"/>
              </a:rPr>
              <a:t>Affects more boys than girls.</a:t>
            </a:r>
          </a:p>
          <a:p>
            <a:pPr marL="0" indent="0">
              <a:buNone/>
            </a:pPr>
            <a:endParaRPr lang="en-GB" dirty="0">
              <a:solidFill>
                <a:srgbClr val="0070C0"/>
              </a:solidFill>
              <a:latin typeface="Arial" panose="020B0604020202020204" pitchFamily="34" charset="0"/>
            </a:endParaRPr>
          </a:p>
          <a:p>
            <a:pPr marL="0" indent="0" algn="r">
              <a:buNone/>
            </a:pPr>
            <a:r>
              <a:rPr lang="en-GB" sz="1800" dirty="0">
                <a:solidFill>
                  <a:srgbClr val="0070C0"/>
                </a:solidFill>
                <a:latin typeface="Arial" panose="020B0604020202020204" pitchFamily="34" charset="0"/>
              </a:rPr>
              <a:t>(British Dyslexia Association, 2021).</a:t>
            </a:r>
          </a:p>
          <a:p>
            <a:pPr marL="0" indent="0">
              <a:buNone/>
            </a:pPr>
            <a:endParaRPr lang="en-GB" dirty="0"/>
          </a:p>
        </p:txBody>
      </p:sp>
    </p:spTree>
    <p:extLst>
      <p:ext uri="{BB962C8B-B14F-4D97-AF65-F5344CB8AC3E}">
        <p14:creationId xmlns:p14="http://schemas.microsoft.com/office/powerpoint/2010/main" val="398972299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p:cNvSpPr>
            <a:spLocks noGrp="1"/>
          </p:cNvSpPr>
          <p:nvPr>
            <p:ph type="title"/>
          </p:nvPr>
        </p:nvSpPr>
        <p:spPr>
          <a:xfrm>
            <a:off x="422275" y="0"/>
            <a:ext cx="8229600" cy="1143000"/>
          </a:xfrm>
        </p:spPr>
        <p:txBody>
          <a:bodyPr>
            <a:normAutofit/>
          </a:bodyPr>
          <a:lstStyle/>
          <a:p>
            <a:pPr algn="ctr" eaLnBrk="1" hangingPunct="1"/>
            <a:r>
              <a:rPr lang="cy-GB" altLang="en-US" sz="3600" dirty="0">
                <a:latin typeface="Arial" panose="020B0604020202020204" pitchFamily="34" charset="0"/>
              </a:rPr>
              <a:t>‘The </a:t>
            </a:r>
            <a:r>
              <a:rPr lang="cy-GB" altLang="en-US" sz="3600" dirty="0" err="1">
                <a:latin typeface="Arial" panose="020B0604020202020204" pitchFamily="34" charset="0"/>
              </a:rPr>
              <a:t>Multi-Deficit</a:t>
            </a:r>
            <a:r>
              <a:rPr lang="cy-GB" altLang="en-US" sz="3600" dirty="0">
                <a:latin typeface="Arial" panose="020B0604020202020204" pitchFamily="34" charset="0"/>
              </a:rPr>
              <a:t> Model of </a:t>
            </a:r>
            <a:r>
              <a:rPr lang="cy-GB" altLang="en-US" sz="3600" dirty="0" err="1">
                <a:latin typeface="Arial" panose="020B0604020202020204" pitchFamily="34" charset="0"/>
              </a:rPr>
              <a:t>Dyslexia</a:t>
            </a:r>
            <a:r>
              <a:rPr lang="cy-GB" altLang="en-US" sz="3600" dirty="0">
                <a:latin typeface="Arial" panose="020B0604020202020204" pitchFamily="34" charset="0"/>
              </a:rPr>
              <a:t>’</a:t>
            </a:r>
            <a:endParaRPr lang="en-US" altLang="en-US" sz="3600" dirty="0">
              <a:solidFill>
                <a:srgbClr val="002060"/>
              </a:solidFill>
              <a:latin typeface="Arial" panose="020B0604020202020204" pitchFamily="34" charset="0"/>
            </a:endParaRPr>
          </a:p>
        </p:txBody>
      </p:sp>
      <p:sp>
        <p:nvSpPr>
          <p:cNvPr id="3" name="Content Placeholder 2"/>
          <p:cNvSpPr>
            <a:spLocks noGrp="1"/>
          </p:cNvSpPr>
          <p:nvPr>
            <p:ph sz="half" idx="1"/>
          </p:nvPr>
        </p:nvSpPr>
        <p:spPr>
          <a:xfrm>
            <a:off x="457200" y="1628800"/>
            <a:ext cx="4038600" cy="3960788"/>
          </a:xfrm>
        </p:spPr>
        <p:txBody>
          <a:bodyPr rtlCol="0">
            <a:normAutofit/>
          </a:bodyPr>
          <a:lstStyle/>
          <a:p>
            <a:pPr>
              <a:defRPr/>
            </a:pPr>
            <a:r>
              <a:rPr lang="en-US" dirty="0">
                <a:latin typeface="Arial" panose="020B0604020202020204" pitchFamily="34" charset="0"/>
              </a:rPr>
              <a:t>Dim un </a:t>
            </a:r>
            <a:r>
              <a:rPr lang="en-US" dirty="0" err="1">
                <a:latin typeface="Arial" panose="020B0604020202020204" pitchFamily="34" charset="0"/>
              </a:rPr>
              <a:t>achos</a:t>
            </a:r>
            <a:r>
              <a:rPr lang="en-US" dirty="0">
                <a:latin typeface="Arial" panose="020B0604020202020204" pitchFamily="34" charset="0"/>
              </a:rPr>
              <a:t>;</a:t>
            </a:r>
          </a:p>
          <a:p>
            <a:pPr>
              <a:defRPr/>
            </a:pPr>
            <a:r>
              <a:rPr lang="en-US" dirty="0" err="1">
                <a:latin typeface="Arial" panose="020B0604020202020204" pitchFamily="34" charset="0"/>
              </a:rPr>
              <a:t>Gormod</a:t>
            </a:r>
            <a:r>
              <a:rPr lang="en-US" dirty="0">
                <a:latin typeface="Arial" panose="020B0604020202020204" pitchFamily="34" charset="0"/>
              </a:rPr>
              <a:t> o </a:t>
            </a:r>
            <a:r>
              <a:rPr lang="en-US" dirty="0" err="1">
                <a:latin typeface="Arial" panose="020B0604020202020204" pitchFamily="34" charset="0"/>
              </a:rPr>
              <a:t>orgyffwrdd</a:t>
            </a:r>
            <a:r>
              <a:rPr lang="en-US" dirty="0">
                <a:latin typeface="Arial" panose="020B0604020202020204" pitchFamily="34" charset="0"/>
              </a:rPr>
              <a:t>.</a:t>
            </a:r>
          </a:p>
        </p:txBody>
      </p:sp>
      <p:sp>
        <p:nvSpPr>
          <p:cNvPr id="4" name="Content Placeholder 3"/>
          <p:cNvSpPr>
            <a:spLocks noGrp="1"/>
          </p:cNvSpPr>
          <p:nvPr>
            <p:ph sz="half" idx="2"/>
          </p:nvPr>
        </p:nvSpPr>
        <p:spPr>
          <a:xfrm>
            <a:off x="4648200" y="1628800"/>
            <a:ext cx="4316413" cy="3960788"/>
          </a:xfrm>
        </p:spPr>
        <p:txBody>
          <a:bodyPr rtlCol="0">
            <a:normAutofit/>
          </a:bodyPr>
          <a:lstStyle/>
          <a:p>
            <a:pPr eaLnBrk="1" fontAlgn="auto" hangingPunct="1">
              <a:spcAft>
                <a:spcPts val="0"/>
              </a:spcAft>
              <a:defRPr/>
            </a:pPr>
            <a:r>
              <a:rPr lang="en-US" dirty="0">
                <a:solidFill>
                  <a:srgbClr val="0070C0"/>
                </a:solidFill>
                <a:latin typeface="Arial" panose="020B0604020202020204" pitchFamily="34" charset="0"/>
              </a:rPr>
              <a:t>No single cause;</a:t>
            </a:r>
          </a:p>
          <a:p>
            <a:pPr eaLnBrk="1" fontAlgn="auto" hangingPunct="1">
              <a:spcAft>
                <a:spcPts val="0"/>
              </a:spcAft>
              <a:defRPr/>
            </a:pPr>
            <a:r>
              <a:rPr lang="en-US" dirty="0">
                <a:solidFill>
                  <a:srgbClr val="0070C0"/>
                </a:solidFill>
                <a:latin typeface="Arial" panose="020B0604020202020204" pitchFamily="34" charset="0"/>
              </a:rPr>
              <a:t>Too much overlap.</a:t>
            </a:r>
          </a:p>
          <a:p>
            <a:pPr marL="0" indent="0" eaLnBrk="1" fontAlgn="auto" hangingPunct="1">
              <a:spcAft>
                <a:spcPts val="0"/>
              </a:spcAft>
              <a:buNone/>
              <a:defRPr/>
            </a:pPr>
            <a:endParaRPr lang="en-US" dirty="0">
              <a:solidFill>
                <a:srgbClr val="0070C0"/>
              </a:solidFill>
              <a:latin typeface="Arial" panose="020B0604020202020204" pitchFamily="34" charset="0"/>
            </a:endParaRPr>
          </a:p>
          <a:p>
            <a:pPr marL="0" indent="0" algn="r">
              <a:buNone/>
              <a:defRPr/>
            </a:pPr>
            <a:r>
              <a:rPr lang="en-US" sz="1900" dirty="0">
                <a:solidFill>
                  <a:srgbClr val="0070C0"/>
                </a:solidFill>
                <a:latin typeface="Arial" panose="020B0604020202020204" pitchFamily="34" charset="0"/>
              </a:rPr>
              <a:t>(Kelly and Phillips, 2016)</a:t>
            </a:r>
          </a:p>
          <a:p>
            <a:pPr marL="0" indent="0" eaLnBrk="1" fontAlgn="auto" hangingPunct="1">
              <a:spcAft>
                <a:spcPts val="0"/>
              </a:spcAft>
              <a:buNone/>
              <a:defRPr/>
            </a:pPr>
            <a:endParaRPr lang="en-US" dirty="0">
              <a:solidFill>
                <a:srgbClr val="002060"/>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278183404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p:cNvSpPr>
            <a:spLocks noGrp="1"/>
          </p:cNvSpPr>
          <p:nvPr>
            <p:ph type="title"/>
          </p:nvPr>
        </p:nvSpPr>
        <p:spPr>
          <a:xfrm>
            <a:off x="422275" y="0"/>
            <a:ext cx="8229600" cy="1143000"/>
          </a:xfrm>
        </p:spPr>
        <p:txBody>
          <a:bodyPr/>
          <a:lstStyle/>
          <a:p>
            <a:pPr algn="ctr" eaLnBrk="1" hangingPunct="1"/>
            <a:r>
              <a:rPr lang="cy-GB" altLang="en-US" sz="3200" dirty="0">
                <a:latin typeface="Arial" panose="020B0604020202020204" pitchFamily="34" charset="0"/>
              </a:rPr>
              <a:t>‘The </a:t>
            </a:r>
            <a:r>
              <a:rPr lang="cy-GB" altLang="en-US" sz="3200" dirty="0" err="1">
                <a:latin typeface="Arial" panose="020B0604020202020204" pitchFamily="34" charset="0"/>
              </a:rPr>
              <a:t>Multi-Deficit</a:t>
            </a:r>
            <a:r>
              <a:rPr lang="cy-GB" altLang="en-US" sz="3200" dirty="0">
                <a:latin typeface="Arial" panose="020B0604020202020204" pitchFamily="34" charset="0"/>
              </a:rPr>
              <a:t> Model of </a:t>
            </a:r>
            <a:r>
              <a:rPr lang="cy-GB" altLang="en-US" sz="3200" dirty="0" err="1">
                <a:latin typeface="Arial" panose="020B0604020202020204" pitchFamily="34" charset="0"/>
              </a:rPr>
              <a:t>Dyslexia</a:t>
            </a:r>
            <a:r>
              <a:rPr lang="cy-GB" altLang="en-US" sz="3200" dirty="0">
                <a:latin typeface="Arial" panose="020B0604020202020204" pitchFamily="34" charset="0"/>
              </a:rPr>
              <a:t>’</a:t>
            </a:r>
            <a:endParaRPr lang="en-US" altLang="en-US" sz="3200" dirty="0">
              <a:solidFill>
                <a:srgbClr val="002060"/>
              </a:solidFill>
              <a:latin typeface="Arial" panose="020B0604020202020204" pitchFamily="34" charset="0"/>
            </a:endParaRPr>
          </a:p>
        </p:txBody>
      </p:sp>
      <p:sp>
        <p:nvSpPr>
          <p:cNvPr id="3" name="Content Placeholder 2"/>
          <p:cNvSpPr>
            <a:spLocks noGrp="1"/>
          </p:cNvSpPr>
          <p:nvPr>
            <p:ph sz="half" idx="1"/>
          </p:nvPr>
        </p:nvSpPr>
        <p:spPr>
          <a:xfrm>
            <a:off x="457200" y="1143000"/>
            <a:ext cx="4038600" cy="4446588"/>
          </a:xfrm>
        </p:spPr>
        <p:txBody>
          <a:bodyPr rtlCol="0">
            <a:normAutofit fontScale="92500" lnSpcReduction="10000"/>
          </a:bodyPr>
          <a:lstStyle/>
          <a:p>
            <a:pPr marL="0" indent="0">
              <a:buNone/>
              <a:defRPr/>
            </a:pPr>
            <a:r>
              <a:rPr lang="en-US" b="1" dirty="0">
                <a:latin typeface="Arial" panose="020B0604020202020204" pitchFamily="34" charset="0"/>
              </a:rPr>
              <a:t>4 </a:t>
            </a:r>
            <a:r>
              <a:rPr lang="en-US" b="1" dirty="0" err="1">
                <a:latin typeface="Arial" panose="020B0604020202020204" pitchFamily="34" charset="0"/>
              </a:rPr>
              <a:t>lefel</a:t>
            </a:r>
            <a:endParaRPr lang="en-US" b="1" dirty="0">
              <a:latin typeface="Arial" panose="020B0604020202020204" pitchFamily="34" charset="0"/>
            </a:endParaRPr>
          </a:p>
          <a:p>
            <a:pPr marL="514350" indent="-514350">
              <a:buFont typeface="+mj-lt"/>
              <a:buAutoNum type="arabicPeriod"/>
              <a:defRPr/>
            </a:pPr>
            <a:r>
              <a:rPr lang="en-US" dirty="0" err="1">
                <a:latin typeface="Arial" panose="020B0604020202020204" pitchFamily="34" charset="0"/>
              </a:rPr>
              <a:t>Cyfuniad</a:t>
            </a:r>
            <a:r>
              <a:rPr lang="en-US" dirty="0">
                <a:latin typeface="Arial" panose="020B0604020202020204" pitchFamily="34" charset="0"/>
              </a:rPr>
              <a:t> o </a:t>
            </a:r>
            <a:r>
              <a:rPr lang="en-US" dirty="0" err="1">
                <a:latin typeface="Arial" panose="020B0604020202020204" pitchFamily="34" charset="0"/>
              </a:rPr>
              <a:t>ffactorau</a:t>
            </a:r>
            <a:r>
              <a:rPr lang="en-US" dirty="0">
                <a:latin typeface="Arial" panose="020B0604020202020204" pitchFamily="34" charset="0"/>
              </a:rPr>
              <a:t> </a:t>
            </a:r>
            <a:r>
              <a:rPr lang="en-US" dirty="0" err="1">
                <a:latin typeface="Arial" panose="020B0604020202020204" pitchFamily="34" charset="0"/>
              </a:rPr>
              <a:t>risg</a:t>
            </a:r>
            <a:r>
              <a:rPr lang="en-US" dirty="0">
                <a:latin typeface="Arial" panose="020B0604020202020204" pitchFamily="34" charset="0"/>
              </a:rPr>
              <a:t> </a:t>
            </a:r>
            <a:r>
              <a:rPr lang="en-US" dirty="0" err="1">
                <a:latin typeface="Arial" panose="020B0604020202020204" pitchFamily="34" charset="0"/>
              </a:rPr>
              <a:t>genetig</a:t>
            </a:r>
            <a:r>
              <a:rPr lang="en-US" dirty="0">
                <a:latin typeface="Arial" panose="020B0604020202020204" pitchFamily="34" charset="0"/>
              </a:rPr>
              <a:t> ac </a:t>
            </a:r>
            <a:r>
              <a:rPr lang="en-US" dirty="0" err="1">
                <a:latin typeface="Arial" panose="020B0604020202020204" pitchFamily="34" charset="0"/>
              </a:rPr>
              <a:t>amgylcheddol</a:t>
            </a:r>
            <a:r>
              <a:rPr lang="en-US" dirty="0">
                <a:latin typeface="Arial" panose="020B0604020202020204" pitchFamily="34" charset="0"/>
              </a:rPr>
              <a:t>;</a:t>
            </a:r>
          </a:p>
          <a:p>
            <a:pPr marL="514350" indent="-514350">
              <a:buFont typeface="+mj-lt"/>
              <a:buAutoNum type="arabicPeriod"/>
              <a:defRPr/>
            </a:pPr>
            <a:r>
              <a:rPr lang="en-US" dirty="0" err="1">
                <a:latin typeface="Arial" panose="020B0604020202020204" pitchFamily="34" charset="0"/>
              </a:rPr>
              <a:t>Cyfuniad</a:t>
            </a:r>
            <a:r>
              <a:rPr lang="en-US" dirty="0">
                <a:latin typeface="Arial" panose="020B0604020202020204" pitchFamily="34" charset="0"/>
              </a:rPr>
              <a:t> o </a:t>
            </a:r>
            <a:r>
              <a:rPr lang="en-US" dirty="0" err="1">
                <a:latin typeface="Arial" panose="020B0604020202020204" pitchFamily="34" charset="0"/>
              </a:rPr>
              <a:t>systemau</a:t>
            </a:r>
            <a:r>
              <a:rPr lang="en-US" dirty="0">
                <a:latin typeface="Arial" panose="020B0604020202020204" pitchFamily="34" charset="0"/>
              </a:rPr>
              <a:t> </a:t>
            </a:r>
            <a:r>
              <a:rPr lang="en-US" dirty="0" err="1">
                <a:latin typeface="Arial" panose="020B0604020202020204" pitchFamily="34" charset="0"/>
              </a:rPr>
              <a:t>niwral</a:t>
            </a:r>
            <a:r>
              <a:rPr lang="en-US" dirty="0">
                <a:latin typeface="Arial" panose="020B0604020202020204" pitchFamily="34" charset="0"/>
              </a:rPr>
              <a:t> </a:t>
            </a:r>
            <a:r>
              <a:rPr lang="en-US" dirty="0" err="1">
                <a:latin typeface="Arial" panose="020B0604020202020204" pitchFamily="34" charset="0"/>
              </a:rPr>
              <a:t>sy'n</a:t>
            </a:r>
            <a:r>
              <a:rPr lang="en-US" dirty="0">
                <a:latin typeface="Arial" panose="020B0604020202020204" pitchFamily="34" charset="0"/>
              </a:rPr>
              <a:t> </a:t>
            </a:r>
            <a:r>
              <a:rPr lang="en-US" dirty="0" err="1">
                <a:latin typeface="Arial" panose="020B0604020202020204" pitchFamily="34" charset="0"/>
              </a:rPr>
              <a:t>cael</a:t>
            </a:r>
            <a:r>
              <a:rPr lang="en-US" dirty="0">
                <a:latin typeface="Arial" panose="020B0604020202020204" pitchFamily="34" charset="0"/>
              </a:rPr>
              <a:t> </a:t>
            </a:r>
            <a:r>
              <a:rPr lang="en-US" dirty="0" err="1">
                <a:latin typeface="Arial" panose="020B0604020202020204" pitchFamily="34" charset="0"/>
              </a:rPr>
              <a:t>eu</a:t>
            </a:r>
            <a:r>
              <a:rPr lang="en-US" dirty="0">
                <a:latin typeface="Arial" panose="020B0604020202020204" pitchFamily="34" charset="0"/>
              </a:rPr>
              <a:t> </a:t>
            </a:r>
            <a:r>
              <a:rPr lang="en-US" dirty="0" err="1">
                <a:latin typeface="Arial" panose="020B0604020202020204" pitchFamily="34" charset="0"/>
              </a:rPr>
              <a:t>heffeithio</a:t>
            </a:r>
            <a:r>
              <a:rPr lang="en-US" dirty="0">
                <a:latin typeface="Arial" panose="020B0604020202020204" pitchFamily="34" charset="0"/>
              </a:rPr>
              <a:t> </a:t>
            </a:r>
            <a:r>
              <a:rPr lang="en-US" dirty="0" err="1">
                <a:latin typeface="Arial" panose="020B0604020202020204" pitchFamily="34" charset="0"/>
              </a:rPr>
              <a:t>gan</a:t>
            </a:r>
            <a:r>
              <a:rPr lang="en-US" dirty="0">
                <a:latin typeface="Arial" panose="020B0604020202020204" pitchFamily="34" charset="0"/>
              </a:rPr>
              <a:t> bob </a:t>
            </a:r>
            <a:r>
              <a:rPr lang="en-US" dirty="0" err="1">
                <a:latin typeface="Arial" panose="020B0604020202020204" pitchFamily="34" charset="0"/>
              </a:rPr>
              <a:t>ffactor</a:t>
            </a:r>
            <a:r>
              <a:rPr lang="en-US" dirty="0">
                <a:latin typeface="Arial" panose="020B0604020202020204" pitchFamily="34" charset="0"/>
              </a:rPr>
              <a:t> </a:t>
            </a:r>
            <a:r>
              <a:rPr lang="en-US" dirty="0" err="1">
                <a:latin typeface="Arial" panose="020B0604020202020204" pitchFamily="34" charset="0"/>
              </a:rPr>
              <a:t>risg</a:t>
            </a:r>
            <a:r>
              <a:rPr lang="en-US" dirty="0">
                <a:latin typeface="Arial" panose="020B0604020202020204" pitchFamily="34" charset="0"/>
              </a:rPr>
              <a:t>;</a:t>
            </a:r>
          </a:p>
          <a:p>
            <a:pPr marL="514350" indent="-514350">
              <a:buFont typeface="+mj-lt"/>
              <a:buAutoNum type="arabicPeriod"/>
              <a:defRPr/>
            </a:pPr>
            <a:r>
              <a:rPr lang="en-US" dirty="0" err="1">
                <a:latin typeface="Arial" panose="020B0604020202020204" pitchFamily="34" charset="0"/>
              </a:rPr>
              <a:t>Prosesau</a:t>
            </a:r>
            <a:r>
              <a:rPr lang="en-US" dirty="0">
                <a:latin typeface="Arial" panose="020B0604020202020204" pitchFamily="34" charset="0"/>
              </a:rPr>
              <a:t> </a:t>
            </a:r>
            <a:r>
              <a:rPr lang="en-US" dirty="0" err="1">
                <a:latin typeface="Arial" panose="020B0604020202020204" pitchFamily="34" charset="0"/>
              </a:rPr>
              <a:t>gwybyddol</a:t>
            </a:r>
            <a:r>
              <a:rPr lang="en-US" dirty="0">
                <a:latin typeface="Arial" panose="020B0604020202020204" pitchFamily="34" charset="0"/>
              </a:rPr>
              <a:t> yr </a:t>
            </a:r>
            <a:r>
              <a:rPr lang="en-US" dirty="0" err="1">
                <a:latin typeface="Arial" panose="020B0604020202020204" pitchFamily="34" charset="0"/>
              </a:rPr>
              <a:t>effeithir</a:t>
            </a:r>
            <a:r>
              <a:rPr lang="en-US" dirty="0">
                <a:latin typeface="Arial" panose="020B0604020202020204" pitchFamily="34" charset="0"/>
              </a:rPr>
              <a:t> </a:t>
            </a:r>
            <a:r>
              <a:rPr lang="en-US" dirty="0" err="1">
                <a:latin typeface="Arial" panose="020B0604020202020204" pitchFamily="34" charset="0"/>
              </a:rPr>
              <a:t>arnynt</a:t>
            </a:r>
            <a:r>
              <a:rPr lang="en-US" dirty="0">
                <a:latin typeface="Arial" panose="020B0604020202020204" pitchFamily="34" charset="0"/>
              </a:rPr>
              <a:t>;</a:t>
            </a:r>
          </a:p>
          <a:p>
            <a:pPr marL="514350" indent="-514350">
              <a:buFont typeface="+mj-lt"/>
              <a:buAutoNum type="arabicPeriod"/>
              <a:defRPr/>
            </a:pPr>
            <a:r>
              <a:rPr lang="en-US" dirty="0" err="1">
                <a:latin typeface="Arial" panose="020B0604020202020204" pitchFamily="34" charset="0"/>
              </a:rPr>
              <a:t>Lefel</a:t>
            </a:r>
            <a:r>
              <a:rPr lang="en-US" dirty="0">
                <a:latin typeface="Arial" panose="020B0604020202020204" pitchFamily="34" charset="0"/>
              </a:rPr>
              <a:t> </a:t>
            </a:r>
            <a:r>
              <a:rPr lang="en-US" dirty="0" err="1">
                <a:latin typeface="Arial" panose="020B0604020202020204" pitchFamily="34" charset="0"/>
              </a:rPr>
              <a:t>ymddygiadol</a:t>
            </a:r>
            <a:r>
              <a:rPr lang="en-US" dirty="0">
                <a:latin typeface="Arial" panose="020B0604020202020204" pitchFamily="34" charset="0"/>
              </a:rPr>
              <a:t>.</a:t>
            </a:r>
          </a:p>
        </p:txBody>
      </p:sp>
      <p:sp>
        <p:nvSpPr>
          <p:cNvPr id="4" name="Content Placeholder 3"/>
          <p:cNvSpPr>
            <a:spLocks noGrp="1"/>
          </p:cNvSpPr>
          <p:nvPr>
            <p:ph sz="half" idx="2"/>
          </p:nvPr>
        </p:nvSpPr>
        <p:spPr>
          <a:xfrm>
            <a:off x="4648200" y="1143000"/>
            <a:ext cx="4316413" cy="4446588"/>
          </a:xfrm>
        </p:spPr>
        <p:txBody>
          <a:bodyPr rtlCol="0">
            <a:normAutofit fontScale="92500" lnSpcReduction="10000"/>
          </a:bodyPr>
          <a:lstStyle/>
          <a:p>
            <a:pPr marL="0" indent="0" eaLnBrk="1" fontAlgn="auto" hangingPunct="1">
              <a:spcAft>
                <a:spcPts val="0"/>
              </a:spcAft>
              <a:buNone/>
              <a:defRPr/>
            </a:pPr>
            <a:r>
              <a:rPr lang="en-US" b="1" dirty="0">
                <a:solidFill>
                  <a:srgbClr val="0070C0"/>
                </a:solidFill>
                <a:latin typeface="Arial" panose="020B0604020202020204" pitchFamily="34" charset="0"/>
              </a:rPr>
              <a:t>4 levels</a:t>
            </a:r>
          </a:p>
          <a:p>
            <a:pPr marL="514350" indent="-514350" eaLnBrk="1" fontAlgn="auto" hangingPunct="1">
              <a:spcAft>
                <a:spcPts val="0"/>
              </a:spcAft>
              <a:buAutoNum type="arabicPeriod"/>
              <a:defRPr/>
            </a:pPr>
            <a:r>
              <a:rPr lang="en-US" dirty="0">
                <a:solidFill>
                  <a:srgbClr val="0070C0"/>
                </a:solidFill>
                <a:latin typeface="Arial" panose="020B0604020202020204" pitchFamily="34" charset="0"/>
              </a:rPr>
              <a:t>Combination of genetic and environmental risk factors;</a:t>
            </a:r>
          </a:p>
          <a:p>
            <a:pPr marL="514350" indent="-514350" eaLnBrk="1" fontAlgn="auto" hangingPunct="1">
              <a:spcAft>
                <a:spcPts val="0"/>
              </a:spcAft>
              <a:buAutoNum type="arabicPeriod"/>
              <a:defRPr/>
            </a:pPr>
            <a:r>
              <a:rPr lang="en-US" dirty="0">
                <a:solidFill>
                  <a:srgbClr val="0070C0"/>
                </a:solidFill>
                <a:latin typeface="Arial" panose="020B0604020202020204" pitchFamily="34" charset="0"/>
              </a:rPr>
              <a:t>Combination of neural systems affected by each risk factor;</a:t>
            </a:r>
          </a:p>
          <a:p>
            <a:pPr marL="514350" indent="-514350" eaLnBrk="1" fontAlgn="auto" hangingPunct="1">
              <a:spcAft>
                <a:spcPts val="0"/>
              </a:spcAft>
              <a:buAutoNum type="arabicPeriod"/>
              <a:defRPr/>
            </a:pPr>
            <a:r>
              <a:rPr lang="en-US" dirty="0">
                <a:solidFill>
                  <a:srgbClr val="0070C0"/>
                </a:solidFill>
                <a:latin typeface="Arial" panose="020B0604020202020204" pitchFamily="34" charset="0"/>
              </a:rPr>
              <a:t>Cognitive processes affected;</a:t>
            </a:r>
          </a:p>
          <a:p>
            <a:pPr marL="514350" indent="-514350" eaLnBrk="1" fontAlgn="auto" hangingPunct="1">
              <a:spcAft>
                <a:spcPts val="0"/>
              </a:spcAft>
              <a:buAutoNum type="arabicPeriod"/>
              <a:defRPr/>
            </a:pPr>
            <a:r>
              <a:rPr lang="en-US" dirty="0" err="1">
                <a:solidFill>
                  <a:srgbClr val="0070C0"/>
                </a:solidFill>
                <a:latin typeface="Arial" panose="020B0604020202020204" pitchFamily="34" charset="0"/>
              </a:rPr>
              <a:t>Behavioural</a:t>
            </a:r>
            <a:r>
              <a:rPr lang="en-US" dirty="0">
                <a:solidFill>
                  <a:srgbClr val="0070C0"/>
                </a:solidFill>
                <a:latin typeface="Arial" panose="020B0604020202020204" pitchFamily="34" charset="0"/>
              </a:rPr>
              <a:t> level.</a:t>
            </a:r>
          </a:p>
          <a:p>
            <a:pPr marL="0" indent="0" algn="r">
              <a:buNone/>
              <a:defRPr/>
            </a:pPr>
            <a:r>
              <a:rPr lang="en-US" sz="1900" dirty="0">
                <a:solidFill>
                  <a:srgbClr val="0070C0"/>
                </a:solidFill>
                <a:latin typeface="Arial" panose="020B0604020202020204" pitchFamily="34" charset="0"/>
              </a:rPr>
              <a:t>(Kelly and Phillips, 2016)</a:t>
            </a:r>
          </a:p>
          <a:p>
            <a:pPr marL="0" indent="0" eaLnBrk="1" fontAlgn="auto" hangingPunct="1">
              <a:spcAft>
                <a:spcPts val="0"/>
              </a:spcAft>
              <a:buNone/>
              <a:defRPr/>
            </a:pPr>
            <a:endParaRPr lang="en-US" dirty="0">
              <a:solidFill>
                <a:srgbClr val="002060"/>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199899818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a:xfrm>
            <a:off x="422275" y="0"/>
            <a:ext cx="8229600" cy="1143000"/>
          </a:xfrm>
        </p:spPr>
        <p:txBody>
          <a:bodyPr>
            <a:normAutofit/>
          </a:bodyPr>
          <a:lstStyle/>
          <a:p>
            <a:pPr eaLnBrk="1" hangingPunct="1"/>
            <a:r>
              <a:rPr lang="cy-GB" altLang="en-US" sz="4000" dirty="0">
                <a:latin typeface="Arial" panose="020B0604020202020204" pitchFamily="34" charset="0"/>
              </a:rPr>
              <a:t>Diagnosis</a:t>
            </a:r>
            <a:endParaRPr lang="en-US" altLang="en-US" sz="4000" dirty="0">
              <a:solidFill>
                <a:srgbClr val="0000FF"/>
              </a:solidFill>
              <a:latin typeface="Arial" panose="020B0604020202020204" pitchFamily="34" charset="0"/>
            </a:endParaRPr>
          </a:p>
        </p:txBody>
      </p:sp>
      <p:sp>
        <p:nvSpPr>
          <p:cNvPr id="3" name="Content Placeholder 2"/>
          <p:cNvSpPr>
            <a:spLocks noGrp="1"/>
          </p:cNvSpPr>
          <p:nvPr>
            <p:ph sz="half" idx="1"/>
          </p:nvPr>
        </p:nvSpPr>
        <p:spPr>
          <a:xfrm>
            <a:off x="179512" y="1268760"/>
            <a:ext cx="4316288" cy="4320828"/>
          </a:xfrm>
        </p:spPr>
        <p:txBody>
          <a:bodyPr rtlCol="0">
            <a:normAutofit fontScale="85000" lnSpcReduction="20000"/>
          </a:bodyPr>
          <a:lstStyle/>
          <a:p>
            <a:pPr marL="0" indent="0">
              <a:buNone/>
              <a:defRPr/>
            </a:pPr>
            <a:r>
              <a:rPr lang="cy-GB" i="1" dirty="0">
                <a:latin typeface="Arial" panose="020B0604020202020204" pitchFamily="34" charset="0"/>
              </a:rPr>
              <a:t>"Po gynharaf y caiff plentyn â dyslecsia ei </a:t>
            </a:r>
            <a:r>
              <a:rPr lang="cy-GB" i="1" dirty="0" err="1">
                <a:latin typeface="Arial" panose="020B0604020202020204" pitchFamily="34" charset="0"/>
              </a:rPr>
              <a:t>ddiagnosio</a:t>
            </a:r>
            <a:r>
              <a:rPr lang="cy-GB" i="1" dirty="0">
                <a:latin typeface="Arial" panose="020B0604020202020204" pitchFamily="34" charset="0"/>
              </a:rPr>
              <a:t>, y mwyaf effeithiol y bydd ymyriadau addysgol. Ond gall adnabod dyslecsia ymhlith plant ifanc fod yn anodd i rieni ac athrawon gan nad yw'r arwyddion a'r symptomau bob amser yn amlwg." </a:t>
            </a:r>
          </a:p>
          <a:p>
            <a:pPr marL="0" indent="0">
              <a:buNone/>
              <a:defRPr/>
            </a:pPr>
            <a:endParaRPr lang="en-GB" sz="2200" dirty="0">
              <a:latin typeface="Arial" panose="020B0604020202020204" pitchFamily="34" charset="0"/>
            </a:endParaRPr>
          </a:p>
          <a:p>
            <a:pPr marL="0" indent="0" algn="r">
              <a:buNone/>
              <a:defRPr/>
            </a:pPr>
            <a:r>
              <a:rPr lang="en-GB" sz="2200" dirty="0">
                <a:latin typeface="Arial" panose="020B0604020202020204" pitchFamily="34" charset="0"/>
              </a:rPr>
              <a:t>(NHS, 2018)</a:t>
            </a:r>
            <a:endParaRPr lang="en-US" sz="2200" dirty="0">
              <a:latin typeface="Arial" panose="020B0604020202020204" pitchFamily="34" charset="0"/>
            </a:endParaRPr>
          </a:p>
        </p:txBody>
      </p:sp>
      <p:sp>
        <p:nvSpPr>
          <p:cNvPr id="4" name="Content Placeholder 3"/>
          <p:cNvSpPr>
            <a:spLocks noGrp="1"/>
          </p:cNvSpPr>
          <p:nvPr>
            <p:ph sz="half" idx="2"/>
          </p:nvPr>
        </p:nvSpPr>
        <p:spPr>
          <a:xfrm>
            <a:off x="4648200" y="1143000"/>
            <a:ext cx="4316413" cy="4446588"/>
          </a:xfrm>
        </p:spPr>
        <p:txBody>
          <a:bodyPr rtlCol="0">
            <a:normAutofit fontScale="85000" lnSpcReduction="20000"/>
          </a:bodyPr>
          <a:lstStyle/>
          <a:p>
            <a:pPr marL="0" indent="0">
              <a:buNone/>
            </a:pPr>
            <a:r>
              <a:rPr lang="cy-GB" i="1" dirty="0">
                <a:latin typeface="Arial" panose="020B0604020202020204" pitchFamily="34" charset="0"/>
                <a:cs typeface="Arial" panose="020B0604020202020204" pitchFamily="34" charset="0"/>
              </a:rPr>
              <a:t>"Mae dyslecsia yn wahanol i bawb. Felly, nid yw'n hawdd gwneud diagnosis. Bydd unigolyn yn dangos dyslecsia mewn ffordd unigol. Gall newid dros y blynyddoedd yn ôl eich amgylchedd a'r gofynion sy'n cael eu gwneud arnoch. Mae ffocws 19 diffiniad o ddyslecsia yn parhau i dynnu ein sylw at y ffaith ein bod yn delio â mwy na phroblem darllen, ysgrifennu a sillafu."</a:t>
            </a:r>
          </a:p>
          <a:p>
            <a:pPr marL="0" indent="0" algn="r">
              <a:buNone/>
            </a:pPr>
            <a:r>
              <a:rPr lang="en-GB" sz="2100" dirty="0">
                <a:latin typeface="Arial" panose="020B0604020202020204" pitchFamily="34" charset="0"/>
                <a:cs typeface="Arial" panose="020B0604020202020204" pitchFamily="34" charset="0"/>
              </a:rPr>
              <a:t>(Helen Arkell Dyslexia Charity, 2021)</a:t>
            </a:r>
          </a:p>
          <a:p>
            <a:pPr marL="0" indent="0">
              <a:buNone/>
            </a:pPr>
            <a:endParaRPr lang="en-US" dirty="0"/>
          </a:p>
        </p:txBody>
      </p:sp>
    </p:spTree>
    <p:extLst>
      <p:ext uri="{BB962C8B-B14F-4D97-AF65-F5344CB8AC3E}">
        <p14:creationId xmlns:p14="http://schemas.microsoft.com/office/powerpoint/2010/main" val="367005308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a:xfrm>
            <a:off x="422275" y="0"/>
            <a:ext cx="8229600" cy="1143000"/>
          </a:xfrm>
        </p:spPr>
        <p:txBody>
          <a:bodyPr>
            <a:normAutofit/>
          </a:bodyPr>
          <a:lstStyle/>
          <a:p>
            <a:pPr algn="ctr" eaLnBrk="1" hangingPunct="1"/>
            <a:r>
              <a:rPr lang="cy-GB" altLang="en-US" sz="4000" dirty="0">
                <a:solidFill>
                  <a:srgbClr val="0070C0"/>
                </a:solidFill>
                <a:latin typeface="Arial" panose="020B0604020202020204" pitchFamily="34" charset="0"/>
              </a:rPr>
              <a:t>Diagnosis</a:t>
            </a:r>
            <a:endParaRPr lang="en-US" altLang="en-US"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79512" y="1052736"/>
            <a:ext cx="4316288" cy="4536852"/>
          </a:xfrm>
        </p:spPr>
        <p:txBody>
          <a:bodyPr rtlCol="0">
            <a:normAutofit fontScale="85000" lnSpcReduction="20000"/>
          </a:bodyPr>
          <a:lstStyle/>
          <a:p>
            <a:pPr marL="0" indent="0">
              <a:buNone/>
              <a:defRPr/>
            </a:pPr>
            <a:r>
              <a:rPr lang="en-GB" i="1" dirty="0">
                <a:latin typeface="Arial" panose="020B0604020202020204" pitchFamily="34" charset="0"/>
              </a:rPr>
              <a:t>“The earlier a child with dyslexia is diagnosed, the more effective educational interventions are likely to be. But identifying dyslexia in young children can be difficult for both parents and teachers because the signs and symptoms are not always obvious.” </a:t>
            </a:r>
          </a:p>
          <a:p>
            <a:pPr marL="0" indent="0" algn="r">
              <a:buNone/>
              <a:defRPr/>
            </a:pPr>
            <a:r>
              <a:rPr lang="en-GB" sz="2200" dirty="0">
                <a:latin typeface="Arial" panose="020B0604020202020204" pitchFamily="34" charset="0"/>
              </a:rPr>
              <a:t>(NHS, 2018)</a:t>
            </a:r>
            <a:endParaRPr lang="en-US" sz="2200" dirty="0">
              <a:latin typeface="Arial" panose="020B0604020202020204" pitchFamily="34" charset="0"/>
            </a:endParaRPr>
          </a:p>
        </p:txBody>
      </p:sp>
      <p:sp>
        <p:nvSpPr>
          <p:cNvPr id="4" name="Content Placeholder 3"/>
          <p:cNvSpPr>
            <a:spLocks noGrp="1"/>
          </p:cNvSpPr>
          <p:nvPr>
            <p:ph sz="half" idx="2"/>
          </p:nvPr>
        </p:nvSpPr>
        <p:spPr>
          <a:xfrm>
            <a:off x="4648200" y="1143000"/>
            <a:ext cx="4316413" cy="4446588"/>
          </a:xfrm>
        </p:spPr>
        <p:txBody>
          <a:bodyPr rtlCol="0">
            <a:normAutofit fontScale="85000" lnSpcReduction="20000"/>
          </a:bodyPr>
          <a:lstStyle/>
          <a:p>
            <a:pPr marL="0" indent="0">
              <a:buNone/>
            </a:pPr>
            <a:r>
              <a:rPr lang="en-GB" i="1" dirty="0"/>
              <a:t>“</a:t>
            </a:r>
            <a:r>
              <a:rPr lang="en-GB" i="1" dirty="0">
                <a:latin typeface="Arial" panose="020B0604020202020204" pitchFamily="34" charset="0"/>
                <a:cs typeface="Arial" panose="020B0604020202020204" pitchFamily="34" charset="0"/>
              </a:rPr>
              <a:t>Dyslexia is different for everyone. It is therefore not straightforward to diagnose. An individual will show dyslexia in an individual way. It can change over the years according to your environment and the demands being made on you. The shifting focus of definitions of dyslexia continues to alert us to the fact that we are dealing with more than a reading, writing and spelling problem.”</a:t>
            </a:r>
          </a:p>
          <a:p>
            <a:pPr marL="0" indent="0" algn="r">
              <a:buNone/>
            </a:pPr>
            <a:r>
              <a:rPr lang="en-GB" sz="2100" dirty="0">
                <a:latin typeface="Arial" panose="020B0604020202020204" pitchFamily="34" charset="0"/>
                <a:cs typeface="Arial" panose="020B0604020202020204" pitchFamily="34" charset="0"/>
              </a:rPr>
              <a:t>(Helen </a:t>
            </a:r>
            <a:r>
              <a:rPr lang="en-GB" sz="2100" dirty="0" err="1">
                <a:latin typeface="Arial" panose="020B0604020202020204" pitchFamily="34" charset="0"/>
                <a:cs typeface="Arial" panose="020B0604020202020204" pitchFamily="34" charset="0"/>
              </a:rPr>
              <a:t>Arkell</a:t>
            </a:r>
            <a:r>
              <a:rPr lang="en-GB" sz="2100" dirty="0">
                <a:latin typeface="Arial" panose="020B0604020202020204" pitchFamily="34" charset="0"/>
                <a:cs typeface="Arial" panose="020B0604020202020204" pitchFamily="34" charset="0"/>
              </a:rPr>
              <a:t> Dyslexia Charity, 2021)</a:t>
            </a:r>
          </a:p>
          <a:p>
            <a:pPr marL="0" indent="0">
              <a:buNone/>
            </a:pPr>
            <a:endParaRPr lang="en-US" dirty="0"/>
          </a:p>
        </p:txBody>
      </p:sp>
    </p:spTree>
    <p:extLst>
      <p:ext uri="{BB962C8B-B14F-4D97-AF65-F5344CB8AC3E}">
        <p14:creationId xmlns:p14="http://schemas.microsoft.com/office/powerpoint/2010/main" val="341902779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a:xfrm>
            <a:off x="422275" y="332656"/>
            <a:ext cx="8229600" cy="810344"/>
          </a:xfrm>
        </p:spPr>
        <p:txBody>
          <a:bodyPr>
            <a:noAutofit/>
          </a:bodyPr>
          <a:lstStyle/>
          <a:p>
            <a:pPr algn="ctr" eaLnBrk="1" hangingPunct="1"/>
            <a:r>
              <a:rPr lang="cy-GB" altLang="en-US" sz="4000" dirty="0">
                <a:latin typeface="Arial" panose="020B0604020202020204" pitchFamily="34" charset="0"/>
              </a:rPr>
              <a:t>Asesiadau</a:t>
            </a:r>
            <a:br>
              <a:rPr lang="cy-GB" altLang="en-US" sz="4000" dirty="0">
                <a:latin typeface="Arial" panose="020B0604020202020204" pitchFamily="34" charset="0"/>
              </a:rPr>
            </a:br>
            <a:r>
              <a:rPr lang="cy-GB" altLang="en-US" sz="4000" dirty="0" err="1">
                <a:solidFill>
                  <a:srgbClr val="0070C0"/>
                </a:solidFill>
                <a:latin typeface="Arial" panose="020B0604020202020204" pitchFamily="34" charset="0"/>
              </a:rPr>
              <a:t>Assessments</a:t>
            </a:r>
            <a:endParaRPr lang="en-US" altLang="en-US"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457200" y="1628800"/>
            <a:ext cx="4038600" cy="3960788"/>
          </a:xfrm>
        </p:spPr>
        <p:txBody>
          <a:bodyPr rtlCol="0">
            <a:normAutofit/>
          </a:bodyPr>
          <a:lstStyle/>
          <a:p>
            <a:pPr>
              <a:defRPr/>
            </a:pPr>
            <a:r>
              <a:rPr lang="en-US" dirty="0" err="1">
                <a:latin typeface="Arial" panose="020B0604020202020204" pitchFamily="34" charset="0"/>
              </a:rPr>
              <a:t>Athro</a:t>
            </a:r>
            <a:r>
              <a:rPr lang="en-US" dirty="0">
                <a:latin typeface="Arial" panose="020B0604020202020204" pitchFamily="34" charset="0"/>
              </a:rPr>
              <a:t>;</a:t>
            </a:r>
          </a:p>
          <a:p>
            <a:pPr>
              <a:defRPr/>
            </a:pPr>
            <a:r>
              <a:rPr lang="en-US" dirty="0">
                <a:latin typeface="Arial" panose="020B0604020202020204" pitchFamily="34" charset="0"/>
              </a:rPr>
              <a:t>CADY;</a:t>
            </a:r>
          </a:p>
          <a:p>
            <a:pPr>
              <a:defRPr/>
            </a:pPr>
            <a:r>
              <a:rPr lang="en-US" dirty="0" err="1">
                <a:latin typeface="Arial" panose="020B0604020202020204" pitchFamily="34" charset="0"/>
              </a:rPr>
              <a:t>Seicolegydd</a:t>
            </a:r>
            <a:r>
              <a:rPr lang="en-US" dirty="0">
                <a:latin typeface="Arial" panose="020B0604020202020204" pitchFamily="34" charset="0"/>
              </a:rPr>
              <a:t> Addysg;</a:t>
            </a:r>
          </a:p>
        </p:txBody>
      </p:sp>
      <p:sp>
        <p:nvSpPr>
          <p:cNvPr id="4" name="Content Placeholder 3"/>
          <p:cNvSpPr>
            <a:spLocks noGrp="1"/>
          </p:cNvSpPr>
          <p:nvPr>
            <p:ph sz="half" idx="2"/>
          </p:nvPr>
        </p:nvSpPr>
        <p:spPr>
          <a:xfrm>
            <a:off x="4648200" y="1700808"/>
            <a:ext cx="4316413" cy="3888780"/>
          </a:xfrm>
        </p:spPr>
        <p:txBody>
          <a:bodyPr rtlCol="0">
            <a:normAutofit/>
          </a:bodyPr>
          <a:lstStyle/>
          <a:p>
            <a:pPr eaLnBrk="1" fontAlgn="auto" hangingPunct="1">
              <a:spcAft>
                <a:spcPts val="0"/>
              </a:spcAft>
              <a:defRPr/>
            </a:pPr>
            <a:r>
              <a:rPr lang="en-US" dirty="0">
                <a:solidFill>
                  <a:srgbClr val="0070C0"/>
                </a:solidFill>
                <a:latin typeface="Arial" panose="020B0604020202020204" pitchFamily="34" charset="0"/>
              </a:rPr>
              <a:t>Teacher;</a:t>
            </a:r>
          </a:p>
          <a:p>
            <a:pPr eaLnBrk="1" fontAlgn="auto" hangingPunct="1">
              <a:spcAft>
                <a:spcPts val="0"/>
              </a:spcAft>
              <a:defRPr/>
            </a:pPr>
            <a:r>
              <a:rPr lang="en-US" dirty="0">
                <a:solidFill>
                  <a:srgbClr val="0070C0"/>
                </a:solidFill>
                <a:latin typeface="Arial" panose="020B0604020202020204" pitchFamily="34" charset="0"/>
              </a:rPr>
              <a:t>ALNCO;</a:t>
            </a:r>
          </a:p>
          <a:p>
            <a:pPr eaLnBrk="1" fontAlgn="auto" hangingPunct="1">
              <a:spcAft>
                <a:spcPts val="0"/>
              </a:spcAft>
              <a:defRPr/>
            </a:pPr>
            <a:r>
              <a:rPr lang="en-US" dirty="0">
                <a:solidFill>
                  <a:srgbClr val="0070C0"/>
                </a:solidFill>
                <a:latin typeface="Arial" panose="020B0604020202020204" pitchFamily="34" charset="0"/>
              </a:rPr>
              <a:t>Educational Psychologist;</a:t>
            </a:r>
          </a:p>
        </p:txBody>
      </p:sp>
    </p:spTree>
    <p:extLst>
      <p:ext uri="{BB962C8B-B14F-4D97-AF65-F5344CB8AC3E}">
        <p14:creationId xmlns:p14="http://schemas.microsoft.com/office/powerpoint/2010/main" val="415206932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a:xfrm>
            <a:off x="422275" y="0"/>
            <a:ext cx="8229600" cy="1143000"/>
          </a:xfrm>
        </p:spPr>
        <p:txBody>
          <a:bodyPr>
            <a:noAutofit/>
          </a:bodyPr>
          <a:lstStyle/>
          <a:p>
            <a:pPr algn="ctr" eaLnBrk="1" hangingPunct="1"/>
            <a:br>
              <a:rPr lang="cy-GB" altLang="en-US" sz="4000" dirty="0">
                <a:latin typeface="Arial" panose="020B0604020202020204" pitchFamily="34" charset="0"/>
              </a:rPr>
            </a:br>
            <a:r>
              <a:rPr lang="cy-GB" altLang="en-US" sz="4000" dirty="0">
                <a:latin typeface="Arial" panose="020B0604020202020204" pitchFamily="34" charset="0"/>
              </a:rPr>
              <a:t>Asesiadau</a:t>
            </a:r>
            <a:br>
              <a:rPr lang="cy-GB" altLang="en-US" sz="4000" dirty="0">
                <a:latin typeface="Arial" panose="020B0604020202020204" pitchFamily="34" charset="0"/>
              </a:rPr>
            </a:br>
            <a:r>
              <a:rPr lang="cy-GB" altLang="en-US" sz="4000" dirty="0" err="1">
                <a:solidFill>
                  <a:srgbClr val="0070C0"/>
                </a:solidFill>
                <a:latin typeface="Arial" panose="020B0604020202020204" pitchFamily="34" charset="0"/>
              </a:rPr>
              <a:t>Assessments</a:t>
            </a:r>
            <a:endParaRPr lang="en-US" altLang="en-US"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457200" y="1700808"/>
            <a:ext cx="4038600" cy="3888780"/>
          </a:xfrm>
        </p:spPr>
        <p:txBody>
          <a:bodyPr rtlCol="0">
            <a:normAutofit/>
          </a:bodyPr>
          <a:lstStyle/>
          <a:p>
            <a:pPr>
              <a:defRPr/>
            </a:pPr>
            <a:r>
              <a:rPr lang="en-US" dirty="0" err="1">
                <a:latin typeface="Arial" panose="020B0604020202020204" pitchFamily="34" charset="0"/>
              </a:rPr>
              <a:t>Athro</a:t>
            </a:r>
            <a:r>
              <a:rPr lang="en-US" dirty="0">
                <a:latin typeface="Arial" panose="020B0604020202020204" pitchFamily="34" charset="0"/>
              </a:rPr>
              <a:t> </a:t>
            </a:r>
            <a:r>
              <a:rPr lang="en-US" dirty="0" err="1">
                <a:latin typeface="Arial" panose="020B0604020202020204" pitchFamily="34" charset="0"/>
              </a:rPr>
              <a:t>Dyslecsia</a:t>
            </a:r>
            <a:r>
              <a:rPr lang="en-US" dirty="0">
                <a:latin typeface="Arial" panose="020B0604020202020204" pitchFamily="34" charset="0"/>
              </a:rPr>
              <a:t> </a:t>
            </a:r>
            <a:r>
              <a:rPr lang="en-US" dirty="0" err="1">
                <a:latin typeface="Arial" panose="020B0604020202020204" pitchFamily="34" charset="0"/>
              </a:rPr>
              <a:t>arbenigol</a:t>
            </a:r>
            <a:r>
              <a:rPr lang="en-US" dirty="0">
                <a:latin typeface="Arial" panose="020B0604020202020204" pitchFamily="34" charset="0"/>
              </a:rPr>
              <a:t> </a:t>
            </a:r>
            <a:r>
              <a:rPr lang="en-US" dirty="0" err="1">
                <a:latin typeface="Arial" panose="020B0604020202020204" pitchFamily="34" charset="0"/>
              </a:rPr>
              <a:t>cymwys</a:t>
            </a:r>
            <a:r>
              <a:rPr lang="en-US" dirty="0">
                <a:latin typeface="Arial" panose="020B0604020202020204" pitchFamily="34" charset="0"/>
              </a:rPr>
              <a:t>;</a:t>
            </a:r>
          </a:p>
          <a:p>
            <a:pPr>
              <a:defRPr/>
            </a:pPr>
            <a:r>
              <a:rPr lang="en-US" dirty="0" err="1">
                <a:latin typeface="Arial" panose="020B0604020202020204" pitchFamily="34" charset="0"/>
              </a:rPr>
              <a:t>Cymdeithas</a:t>
            </a:r>
            <a:r>
              <a:rPr lang="en-US" dirty="0">
                <a:latin typeface="Arial" panose="020B0604020202020204" pitchFamily="34" charset="0"/>
              </a:rPr>
              <a:t> </a:t>
            </a:r>
            <a:r>
              <a:rPr lang="en-US" dirty="0" err="1">
                <a:latin typeface="Arial" panose="020B0604020202020204" pitchFamily="34" charset="0"/>
              </a:rPr>
              <a:t>Dyslecsia</a:t>
            </a:r>
            <a:r>
              <a:rPr lang="en-US" dirty="0">
                <a:latin typeface="Arial" panose="020B0604020202020204" pitchFamily="34" charset="0"/>
              </a:rPr>
              <a:t> </a:t>
            </a:r>
            <a:r>
              <a:rPr lang="en-US" dirty="0" err="1">
                <a:latin typeface="Arial" panose="020B0604020202020204" pitchFamily="34" charset="0"/>
              </a:rPr>
              <a:t>leol</a:t>
            </a:r>
            <a:r>
              <a:rPr lang="en-US" dirty="0">
                <a:latin typeface="Arial" panose="020B0604020202020204" pitchFamily="34" charset="0"/>
              </a:rPr>
              <a:t>.</a:t>
            </a:r>
          </a:p>
        </p:txBody>
      </p:sp>
      <p:sp>
        <p:nvSpPr>
          <p:cNvPr id="4" name="Content Placeholder 3"/>
          <p:cNvSpPr>
            <a:spLocks noGrp="1"/>
          </p:cNvSpPr>
          <p:nvPr>
            <p:ph sz="half" idx="2"/>
          </p:nvPr>
        </p:nvSpPr>
        <p:spPr>
          <a:xfrm>
            <a:off x="4648200" y="1700808"/>
            <a:ext cx="4316413" cy="3888780"/>
          </a:xfrm>
        </p:spPr>
        <p:txBody>
          <a:bodyPr rtlCol="0">
            <a:normAutofit/>
          </a:bodyPr>
          <a:lstStyle/>
          <a:p>
            <a:pPr eaLnBrk="1" fontAlgn="auto" hangingPunct="1">
              <a:spcAft>
                <a:spcPts val="0"/>
              </a:spcAft>
              <a:defRPr/>
            </a:pPr>
            <a:r>
              <a:rPr lang="en-US" dirty="0">
                <a:solidFill>
                  <a:srgbClr val="0070C0"/>
                </a:solidFill>
                <a:latin typeface="Arial" panose="020B0604020202020204" pitchFamily="34" charset="0"/>
              </a:rPr>
              <a:t>Qualified specialist Dyslexia teacher;</a:t>
            </a:r>
          </a:p>
          <a:p>
            <a:pPr eaLnBrk="1" fontAlgn="auto" hangingPunct="1">
              <a:spcAft>
                <a:spcPts val="0"/>
              </a:spcAft>
              <a:defRPr/>
            </a:pPr>
            <a:r>
              <a:rPr lang="en-US" dirty="0">
                <a:solidFill>
                  <a:srgbClr val="0070C0"/>
                </a:solidFill>
                <a:latin typeface="Arial" panose="020B0604020202020204" pitchFamily="34" charset="0"/>
              </a:rPr>
              <a:t>Local Dyslexia association.</a:t>
            </a:r>
          </a:p>
        </p:txBody>
      </p:sp>
    </p:spTree>
    <p:extLst>
      <p:ext uri="{BB962C8B-B14F-4D97-AF65-F5344CB8AC3E}">
        <p14:creationId xmlns:p14="http://schemas.microsoft.com/office/powerpoint/2010/main" val="361941280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EC26F-A9DB-329D-3B61-D6DF8BB797FF}"/>
              </a:ext>
            </a:extLst>
          </p:cNvPr>
          <p:cNvSpPr>
            <a:spLocks noGrp="1"/>
          </p:cNvSpPr>
          <p:nvPr>
            <p:ph type="title"/>
          </p:nvPr>
        </p:nvSpPr>
        <p:spPr/>
        <p:txBody>
          <a:bodyPr/>
          <a:lstStyle/>
          <a:p>
            <a:pPr algn="ctr"/>
            <a:r>
              <a:rPr lang="cy-GB" altLang="en-US" sz="4400" dirty="0">
                <a:latin typeface="Arial" panose="020B0604020202020204" pitchFamily="34" charset="0"/>
              </a:rPr>
              <a:t>Yr asesiad</a:t>
            </a:r>
            <a:br>
              <a:rPr lang="cy-GB" altLang="en-US" sz="4400" dirty="0">
                <a:latin typeface="Arial" panose="020B0604020202020204" pitchFamily="34" charset="0"/>
              </a:rPr>
            </a:br>
            <a:r>
              <a:rPr lang="cy-GB" altLang="en-US" sz="4400" dirty="0">
                <a:solidFill>
                  <a:srgbClr val="0070C0"/>
                </a:solidFill>
                <a:latin typeface="Arial" panose="020B0604020202020204" pitchFamily="34" charset="0"/>
              </a:rPr>
              <a:t>The </a:t>
            </a:r>
            <a:r>
              <a:rPr lang="cy-GB" altLang="en-US" sz="4400" dirty="0" err="1">
                <a:solidFill>
                  <a:srgbClr val="0070C0"/>
                </a:solidFill>
                <a:latin typeface="Arial" panose="020B0604020202020204" pitchFamily="34" charset="0"/>
              </a:rPr>
              <a:t>assessment</a:t>
            </a:r>
            <a:endParaRPr lang="en-GB" dirty="0"/>
          </a:p>
        </p:txBody>
      </p:sp>
      <p:sp>
        <p:nvSpPr>
          <p:cNvPr id="3" name="Content Placeholder 2">
            <a:extLst>
              <a:ext uri="{FF2B5EF4-FFF2-40B4-BE49-F238E27FC236}">
                <a16:creationId xmlns:a16="http://schemas.microsoft.com/office/drawing/2014/main" id="{3F77AE9E-C657-CCA1-F89F-C32E212B9F3E}"/>
              </a:ext>
            </a:extLst>
          </p:cNvPr>
          <p:cNvSpPr>
            <a:spLocks noGrp="1"/>
          </p:cNvSpPr>
          <p:nvPr>
            <p:ph sz="half" idx="1"/>
          </p:nvPr>
        </p:nvSpPr>
        <p:spPr/>
        <p:txBody>
          <a:bodyPr/>
          <a:lstStyle/>
          <a:p>
            <a:pPr>
              <a:defRPr/>
            </a:pPr>
            <a:r>
              <a:rPr lang="en-US" dirty="0">
                <a:latin typeface="Arial" panose="020B0604020202020204" pitchFamily="34" charset="0"/>
              </a:rPr>
              <a:t>Gallu </a:t>
            </a:r>
            <a:r>
              <a:rPr lang="en-US" dirty="0" err="1">
                <a:latin typeface="Arial" panose="020B0604020202020204" pitchFamily="34" charset="0"/>
              </a:rPr>
              <a:t>darllen</a:t>
            </a:r>
            <a:r>
              <a:rPr lang="en-US" dirty="0">
                <a:latin typeface="Arial" panose="020B0604020202020204" pitchFamily="34" charset="0"/>
              </a:rPr>
              <a:t> ac </a:t>
            </a:r>
            <a:r>
              <a:rPr lang="en-US" dirty="0" err="1">
                <a:latin typeface="Arial" panose="020B0604020202020204" pitchFamily="34" charset="0"/>
              </a:rPr>
              <a:t>ysgrifennu</a:t>
            </a:r>
            <a:r>
              <a:rPr lang="en-US" dirty="0">
                <a:latin typeface="Arial" panose="020B0604020202020204" pitchFamily="34" charset="0"/>
              </a:rPr>
              <a:t>;</a:t>
            </a:r>
          </a:p>
          <a:p>
            <a:pPr>
              <a:defRPr/>
            </a:pPr>
            <a:r>
              <a:rPr lang="en-US" dirty="0" err="1">
                <a:latin typeface="Arial" panose="020B0604020202020204" pitchFamily="34" charset="0"/>
              </a:rPr>
              <a:t>Datblygiad</a:t>
            </a:r>
            <a:r>
              <a:rPr lang="en-US" dirty="0">
                <a:latin typeface="Arial" panose="020B0604020202020204" pitchFamily="34" charset="0"/>
              </a:rPr>
              <a:t> </a:t>
            </a:r>
            <a:r>
              <a:rPr lang="en-US" dirty="0" err="1">
                <a:latin typeface="Arial" panose="020B0604020202020204" pitchFamily="34" charset="0"/>
              </a:rPr>
              <a:t>iaith</a:t>
            </a:r>
            <a:r>
              <a:rPr lang="en-US" dirty="0">
                <a:latin typeface="Arial" panose="020B0604020202020204" pitchFamily="34" charset="0"/>
              </a:rPr>
              <a:t> a </a:t>
            </a:r>
            <a:r>
              <a:rPr lang="en-US" dirty="0" err="1">
                <a:latin typeface="Arial" panose="020B0604020202020204" pitchFamily="34" charset="0"/>
              </a:rPr>
              <a:t>geirfa</a:t>
            </a:r>
            <a:r>
              <a:rPr lang="en-US" dirty="0">
                <a:latin typeface="Arial" panose="020B0604020202020204" pitchFamily="34" charset="0"/>
              </a:rPr>
              <a:t>;</a:t>
            </a:r>
          </a:p>
          <a:p>
            <a:pPr>
              <a:defRPr/>
            </a:pPr>
            <a:r>
              <a:rPr lang="en-US" dirty="0" err="1">
                <a:latin typeface="Arial" panose="020B0604020202020204" pitchFamily="34" charset="0"/>
              </a:rPr>
              <a:t>Rhesymu</a:t>
            </a:r>
            <a:r>
              <a:rPr lang="en-US" dirty="0">
                <a:latin typeface="Arial" panose="020B0604020202020204" pitchFamily="34" charset="0"/>
              </a:rPr>
              <a:t> </a:t>
            </a:r>
            <a:r>
              <a:rPr lang="en-US" dirty="0" err="1">
                <a:latin typeface="Arial" panose="020B0604020202020204" pitchFamily="34" charset="0"/>
              </a:rPr>
              <a:t>rhesymegol</a:t>
            </a:r>
            <a:r>
              <a:rPr lang="en-US" dirty="0">
                <a:latin typeface="Arial" panose="020B0604020202020204" pitchFamily="34" charset="0"/>
              </a:rPr>
              <a:t>; </a:t>
            </a:r>
          </a:p>
          <a:p>
            <a:pPr>
              <a:defRPr/>
            </a:pPr>
            <a:r>
              <a:rPr lang="en-US" dirty="0" err="1">
                <a:latin typeface="Arial" panose="020B0604020202020204" pitchFamily="34" charset="0"/>
              </a:rPr>
              <a:t>Cof</a:t>
            </a:r>
            <a:r>
              <a:rPr lang="en-US" dirty="0">
                <a:latin typeface="Arial" panose="020B0604020202020204" pitchFamily="34" charset="0"/>
              </a:rPr>
              <a:t>;</a:t>
            </a:r>
          </a:p>
          <a:p>
            <a:pPr marL="0" indent="0">
              <a:buNone/>
            </a:pPr>
            <a:endParaRPr lang="en-GB" dirty="0"/>
          </a:p>
        </p:txBody>
      </p:sp>
      <p:sp>
        <p:nvSpPr>
          <p:cNvPr id="4" name="Content Placeholder 3">
            <a:extLst>
              <a:ext uri="{FF2B5EF4-FFF2-40B4-BE49-F238E27FC236}">
                <a16:creationId xmlns:a16="http://schemas.microsoft.com/office/drawing/2014/main" id="{D0FBFE0A-5A2D-D938-F706-5C5C76CA2131}"/>
              </a:ext>
            </a:extLst>
          </p:cNvPr>
          <p:cNvSpPr>
            <a:spLocks noGrp="1"/>
          </p:cNvSpPr>
          <p:nvPr>
            <p:ph sz="half" idx="2"/>
          </p:nvPr>
        </p:nvSpPr>
        <p:spPr/>
        <p:txBody>
          <a:bodyPr/>
          <a:lstStyle/>
          <a:p>
            <a:pPr>
              <a:defRPr/>
            </a:pPr>
            <a:r>
              <a:rPr lang="en-GB" dirty="0">
                <a:solidFill>
                  <a:srgbClr val="0070C0"/>
                </a:solidFill>
                <a:latin typeface="Arial" panose="020B0604020202020204" pitchFamily="34" charset="0"/>
              </a:rPr>
              <a:t>Reading and writing abilities; </a:t>
            </a:r>
          </a:p>
          <a:p>
            <a:pPr>
              <a:defRPr/>
            </a:pPr>
            <a:r>
              <a:rPr lang="en-GB" dirty="0">
                <a:solidFill>
                  <a:srgbClr val="0070C0"/>
                </a:solidFill>
                <a:latin typeface="Arial" panose="020B0604020202020204" pitchFamily="34" charset="0"/>
              </a:rPr>
              <a:t>Language development and vocabulary;</a:t>
            </a:r>
          </a:p>
          <a:p>
            <a:pPr>
              <a:defRPr/>
            </a:pPr>
            <a:r>
              <a:rPr lang="en-GB" dirty="0">
                <a:solidFill>
                  <a:srgbClr val="0070C0"/>
                </a:solidFill>
                <a:latin typeface="Arial" panose="020B0604020202020204" pitchFamily="34" charset="0"/>
              </a:rPr>
              <a:t>Logical reasoning; </a:t>
            </a:r>
          </a:p>
          <a:p>
            <a:pPr>
              <a:defRPr/>
            </a:pPr>
            <a:r>
              <a:rPr lang="en-GB" dirty="0">
                <a:solidFill>
                  <a:srgbClr val="0070C0"/>
                </a:solidFill>
                <a:latin typeface="Arial" panose="020B0604020202020204" pitchFamily="34" charset="0"/>
              </a:rPr>
              <a:t>Memory; </a:t>
            </a:r>
          </a:p>
          <a:p>
            <a:pPr marL="0" indent="0">
              <a:buNone/>
            </a:pPr>
            <a:endParaRPr lang="en-GB" dirty="0"/>
          </a:p>
        </p:txBody>
      </p:sp>
    </p:spTree>
    <p:extLst>
      <p:ext uri="{BB962C8B-B14F-4D97-AF65-F5344CB8AC3E}">
        <p14:creationId xmlns:p14="http://schemas.microsoft.com/office/powerpoint/2010/main" val="253245385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5E6EE-0518-BF80-2A5A-37CD29F4C077}"/>
              </a:ext>
            </a:extLst>
          </p:cNvPr>
          <p:cNvSpPr>
            <a:spLocks noGrp="1"/>
          </p:cNvSpPr>
          <p:nvPr>
            <p:ph type="title"/>
          </p:nvPr>
        </p:nvSpPr>
        <p:spPr/>
        <p:txBody>
          <a:bodyPr/>
          <a:lstStyle/>
          <a:p>
            <a:pPr algn="ctr"/>
            <a:r>
              <a:rPr lang="cy-GB" altLang="en-US" sz="4400" dirty="0">
                <a:latin typeface="Arial" panose="020B0604020202020204" pitchFamily="34" charset="0"/>
              </a:rPr>
              <a:t>Yr asesiad</a:t>
            </a:r>
            <a:br>
              <a:rPr lang="cy-GB" altLang="en-US" sz="4400" dirty="0">
                <a:latin typeface="Arial" panose="020B0604020202020204" pitchFamily="34" charset="0"/>
              </a:rPr>
            </a:br>
            <a:r>
              <a:rPr lang="cy-GB" altLang="en-US" sz="4400" dirty="0">
                <a:solidFill>
                  <a:srgbClr val="0070C0"/>
                </a:solidFill>
                <a:latin typeface="Arial" panose="020B0604020202020204" pitchFamily="34" charset="0"/>
              </a:rPr>
              <a:t>The </a:t>
            </a:r>
            <a:r>
              <a:rPr lang="cy-GB" altLang="en-US" sz="4400" dirty="0" err="1">
                <a:solidFill>
                  <a:srgbClr val="0070C0"/>
                </a:solidFill>
                <a:latin typeface="Arial" panose="020B0604020202020204" pitchFamily="34" charset="0"/>
              </a:rPr>
              <a:t>assessment</a:t>
            </a:r>
            <a:endParaRPr lang="en-GB" dirty="0"/>
          </a:p>
        </p:txBody>
      </p:sp>
      <p:sp>
        <p:nvSpPr>
          <p:cNvPr id="3" name="Content Placeholder 2">
            <a:extLst>
              <a:ext uri="{FF2B5EF4-FFF2-40B4-BE49-F238E27FC236}">
                <a16:creationId xmlns:a16="http://schemas.microsoft.com/office/drawing/2014/main" id="{C4A20FAC-8511-EFBB-A25B-AA2DCB46B2E4}"/>
              </a:ext>
            </a:extLst>
          </p:cNvPr>
          <p:cNvSpPr>
            <a:spLocks noGrp="1"/>
          </p:cNvSpPr>
          <p:nvPr>
            <p:ph sz="half" idx="1"/>
          </p:nvPr>
        </p:nvSpPr>
        <p:spPr/>
        <p:txBody>
          <a:bodyPr/>
          <a:lstStyle/>
          <a:p>
            <a:pPr>
              <a:defRPr/>
            </a:pPr>
            <a:r>
              <a:rPr lang="en-US" dirty="0">
                <a:latin typeface="Arial" panose="020B0604020202020204" pitchFamily="34" charset="0"/>
              </a:rPr>
              <a:t>Cyflymder </a:t>
            </a:r>
            <a:r>
              <a:rPr lang="en-US" dirty="0" err="1">
                <a:latin typeface="Arial" panose="020B0604020202020204" pitchFamily="34" charset="0"/>
              </a:rPr>
              <a:t>prosesu</a:t>
            </a:r>
            <a:r>
              <a:rPr lang="en-US" dirty="0">
                <a:latin typeface="Arial" panose="020B0604020202020204" pitchFamily="34" charset="0"/>
              </a:rPr>
              <a:t> </a:t>
            </a:r>
            <a:r>
              <a:rPr lang="en-US" dirty="0" err="1">
                <a:latin typeface="Arial" panose="020B0604020202020204" pitchFamily="34" charset="0"/>
              </a:rPr>
              <a:t>gwybodaeth</a:t>
            </a:r>
            <a:r>
              <a:rPr lang="en-US" dirty="0">
                <a:latin typeface="Arial" panose="020B0604020202020204" pitchFamily="34" charset="0"/>
              </a:rPr>
              <a:t> </a:t>
            </a:r>
            <a:r>
              <a:rPr lang="en-US" dirty="0" err="1">
                <a:latin typeface="Arial" panose="020B0604020202020204" pitchFamily="34" charset="0"/>
              </a:rPr>
              <a:t>weledol</a:t>
            </a:r>
            <a:r>
              <a:rPr lang="en-US" dirty="0">
                <a:latin typeface="Arial" panose="020B0604020202020204" pitchFamily="34" charset="0"/>
              </a:rPr>
              <a:t> a </a:t>
            </a:r>
            <a:r>
              <a:rPr lang="en-US" dirty="0" err="1">
                <a:latin typeface="Arial" panose="020B0604020202020204" pitchFamily="34" charset="0"/>
              </a:rPr>
              <a:t>chlywedol</a:t>
            </a:r>
            <a:r>
              <a:rPr lang="en-US" dirty="0">
                <a:latin typeface="Arial" panose="020B0604020202020204" pitchFamily="34" charset="0"/>
              </a:rPr>
              <a:t> (</a:t>
            </a:r>
            <a:r>
              <a:rPr lang="en-US" dirty="0" err="1">
                <a:latin typeface="Arial" panose="020B0604020202020204" pitchFamily="34" charset="0"/>
              </a:rPr>
              <a:t>sain</a:t>
            </a:r>
            <a:r>
              <a:rPr lang="en-US" dirty="0">
                <a:latin typeface="Arial" panose="020B0604020202020204" pitchFamily="34" charset="0"/>
              </a:rPr>
              <a:t>); </a:t>
            </a:r>
          </a:p>
          <a:p>
            <a:pPr>
              <a:defRPr/>
            </a:pPr>
            <a:r>
              <a:rPr lang="en-US" dirty="0" err="1">
                <a:latin typeface="Arial" panose="020B0604020202020204" pitchFamily="34" charset="0"/>
              </a:rPr>
              <a:t>Sgiliau</a:t>
            </a:r>
            <a:r>
              <a:rPr lang="en-US" dirty="0">
                <a:latin typeface="Arial" panose="020B0604020202020204" pitchFamily="34" charset="0"/>
              </a:rPr>
              <a:t> </a:t>
            </a:r>
            <a:r>
              <a:rPr lang="en-US" dirty="0" err="1">
                <a:latin typeface="Arial" panose="020B0604020202020204" pitchFamily="34" charset="0"/>
              </a:rPr>
              <a:t>trefnu</a:t>
            </a:r>
            <a:r>
              <a:rPr lang="en-US" dirty="0">
                <a:latin typeface="Arial" panose="020B0604020202020204" pitchFamily="34" charset="0"/>
              </a:rPr>
              <a:t>;</a:t>
            </a:r>
          </a:p>
          <a:p>
            <a:pPr>
              <a:defRPr/>
            </a:pPr>
            <a:r>
              <a:rPr lang="en-US" dirty="0" err="1">
                <a:latin typeface="Arial" panose="020B0604020202020204" pitchFamily="34" charset="0"/>
              </a:rPr>
              <a:t>Dulliau</a:t>
            </a:r>
            <a:r>
              <a:rPr lang="en-US" dirty="0">
                <a:latin typeface="Arial" panose="020B0604020202020204" pitchFamily="34" charset="0"/>
              </a:rPr>
              <a:t> </a:t>
            </a:r>
            <a:r>
              <a:rPr lang="en-US" dirty="0" err="1">
                <a:latin typeface="Arial" panose="020B0604020202020204" pitchFamily="34" charset="0"/>
              </a:rPr>
              <a:t>dysgu</a:t>
            </a:r>
            <a:r>
              <a:rPr lang="en-US" dirty="0">
                <a:latin typeface="Arial" panose="020B0604020202020204" pitchFamily="34" charset="0"/>
              </a:rPr>
              <a:t>.</a:t>
            </a:r>
          </a:p>
          <a:p>
            <a:pPr marL="0" indent="0">
              <a:buNone/>
            </a:pPr>
            <a:endParaRPr lang="en-GB" dirty="0"/>
          </a:p>
        </p:txBody>
      </p:sp>
      <p:sp>
        <p:nvSpPr>
          <p:cNvPr id="4" name="Content Placeholder 3">
            <a:extLst>
              <a:ext uri="{FF2B5EF4-FFF2-40B4-BE49-F238E27FC236}">
                <a16:creationId xmlns:a16="http://schemas.microsoft.com/office/drawing/2014/main" id="{DBA2F074-3A50-3470-6B29-707CDC330640}"/>
              </a:ext>
            </a:extLst>
          </p:cNvPr>
          <p:cNvSpPr>
            <a:spLocks noGrp="1"/>
          </p:cNvSpPr>
          <p:nvPr>
            <p:ph sz="half" idx="2"/>
          </p:nvPr>
        </p:nvSpPr>
        <p:spPr/>
        <p:txBody>
          <a:bodyPr/>
          <a:lstStyle/>
          <a:p>
            <a:pPr>
              <a:defRPr/>
            </a:pPr>
            <a:r>
              <a:rPr lang="en-GB" dirty="0">
                <a:solidFill>
                  <a:srgbClr val="0070C0"/>
                </a:solidFill>
                <a:latin typeface="Arial" panose="020B0604020202020204" pitchFamily="34" charset="0"/>
              </a:rPr>
              <a:t>Speed they can process visual and auditory (sound) information; </a:t>
            </a:r>
          </a:p>
          <a:p>
            <a:pPr>
              <a:defRPr/>
            </a:pPr>
            <a:r>
              <a:rPr lang="en-GB" dirty="0">
                <a:solidFill>
                  <a:srgbClr val="0070C0"/>
                </a:solidFill>
                <a:latin typeface="Arial" panose="020B0604020202020204" pitchFamily="34" charset="0"/>
              </a:rPr>
              <a:t>Organisational skills;</a:t>
            </a:r>
          </a:p>
          <a:p>
            <a:pPr>
              <a:defRPr/>
            </a:pPr>
            <a:r>
              <a:rPr lang="en-GB" dirty="0">
                <a:solidFill>
                  <a:srgbClr val="0070C0"/>
                </a:solidFill>
                <a:latin typeface="Arial" panose="020B0604020202020204" pitchFamily="34" charset="0"/>
              </a:rPr>
              <a:t>Approaches to learning. </a:t>
            </a:r>
          </a:p>
          <a:p>
            <a:pPr marL="0" indent="0">
              <a:buNone/>
            </a:pPr>
            <a:endParaRPr lang="en-GB" dirty="0"/>
          </a:p>
        </p:txBody>
      </p:sp>
    </p:spTree>
    <p:extLst>
      <p:ext uri="{BB962C8B-B14F-4D97-AF65-F5344CB8AC3E}">
        <p14:creationId xmlns:p14="http://schemas.microsoft.com/office/powerpoint/2010/main" val="93884185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5D432-F6F2-CF78-B5C8-16EC17B4E7CF}"/>
              </a:ext>
            </a:extLst>
          </p:cNvPr>
          <p:cNvSpPr>
            <a:spLocks noGrp="1"/>
          </p:cNvSpPr>
          <p:nvPr>
            <p:ph type="title"/>
          </p:nvPr>
        </p:nvSpPr>
        <p:spPr/>
        <p:txBody>
          <a:bodyPr/>
          <a:lstStyle/>
          <a:p>
            <a:pPr algn="ctr"/>
            <a:r>
              <a:rPr lang="en-GB" sz="4400" dirty="0">
                <a:latin typeface="Arial" panose="020B0604020202020204" pitchFamily="34" charset="0"/>
              </a:rPr>
              <a:t>Parlys yr </a:t>
            </a:r>
            <a:r>
              <a:rPr lang="en-GB" sz="4400" dirty="0" err="1">
                <a:latin typeface="Arial" panose="020B0604020202020204" pitchFamily="34" charset="0"/>
              </a:rPr>
              <a:t>Ymennydd</a:t>
            </a:r>
            <a:br>
              <a:rPr lang="en-GB" sz="4400" dirty="0">
                <a:latin typeface="Arial" panose="020B0604020202020204" pitchFamily="34" charset="0"/>
              </a:rPr>
            </a:br>
            <a:r>
              <a:rPr lang="en-GB" sz="4400" dirty="0">
                <a:solidFill>
                  <a:srgbClr val="0070C0"/>
                </a:solidFill>
                <a:latin typeface="Arial" panose="020B0604020202020204" pitchFamily="34" charset="0"/>
              </a:rPr>
              <a:t>Cerebral Palsy</a:t>
            </a:r>
            <a:endParaRPr lang="en-GB" dirty="0"/>
          </a:p>
        </p:txBody>
      </p:sp>
      <p:sp>
        <p:nvSpPr>
          <p:cNvPr id="3" name="Content Placeholder 2">
            <a:extLst>
              <a:ext uri="{FF2B5EF4-FFF2-40B4-BE49-F238E27FC236}">
                <a16:creationId xmlns:a16="http://schemas.microsoft.com/office/drawing/2014/main" id="{38BE79AB-CD12-5E5C-131A-9E8E63BE5DF2}"/>
              </a:ext>
            </a:extLst>
          </p:cNvPr>
          <p:cNvSpPr>
            <a:spLocks noGrp="1"/>
          </p:cNvSpPr>
          <p:nvPr>
            <p:ph sz="half" idx="1"/>
          </p:nvPr>
        </p:nvSpPr>
        <p:spPr/>
        <p:txBody>
          <a:bodyPr>
            <a:normAutofit fontScale="92500"/>
          </a:bodyPr>
          <a:lstStyle/>
          <a:p>
            <a:r>
              <a:rPr lang="cy-GB" dirty="0">
                <a:latin typeface="Arial" panose="020B0604020202020204" pitchFamily="34" charset="0"/>
              </a:rPr>
              <a:t>Oedi wrth gyrraedd cerrig milltir datblygiad;</a:t>
            </a:r>
          </a:p>
          <a:p>
            <a:r>
              <a:rPr lang="cy-GB" dirty="0">
                <a:latin typeface="Arial" panose="020B0604020202020204" pitchFamily="34" charset="0"/>
              </a:rPr>
              <a:t>Yn ymddangos yn rhy anystwyth neu'n rhy llipa (</a:t>
            </a:r>
            <a:r>
              <a:rPr lang="cy-GB" i="1" dirty="0" err="1">
                <a:latin typeface="Arial" panose="020B0604020202020204" pitchFamily="34" charset="0"/>
              </a:rPr>
              <a:t>hypotonia</a:t>
            </a:r>
            <a:r>
              <a:rPr lang="cy-GB" dirty="0">
                <a:latin typeface="Arial" panose="020B0604020202020204" pitchFamily="34" charset="0"/>
              </a:rPr>
              <a:t>);</a:t>
            </a:r>
          </a:p>
          <a:p>
            <a:r>
              <a:rPr lang="cy-GB" dirty="0">
                <a:latin typeface="Arial" panose="020B0604020202020204" pitchFamily="34" charset="0"/>
              </a:rPr>
              <a:t>Breichiau neu goesau gwan;</a:t>
            </a:r>
          </a:p>
          <a:p>
            <a:r>
              <a:rPr lang="cy-GB" dirty="0">
                <a:latin typeface="Arial" panose="020B0604020202020204" pitchFamily="34" charset="0"/>
              </a:rPr>
              <a:t>Symudiadau aflonydd neu lletchwith;</a:t>
            </a:r>
          </a:p>
          <a:p>
            <a:pPr marL="0" indent="0">
              <a:buNone/>
            </a:pPr>
            <a:endParaRPr lang="en-GB" dirty="0"/>
          </a:p>
        </p:txBody>
      </p:sp>
      <p:sp>
        <p:nvSpPr>
          <p:cNvPr id="4" name="Content Placeholder 3">
            <a:extLst>
              <a:ext uri="{FF2B5EF4-FFF2-40B4-BE49-F238E27FC236}">
                <a16:creationId xmlns:a16="http://schemas.microsoft.com/office/drawing/2014/main" id="{E4D9AC7E-8A58-9730-3EF9-4FC5A5F33831}"/>
              </a:ext>
            </a:extLst>
          </p:cNvPr>
          <p:cNvSpPr>
            <a:spLocks noGrp="1"/>
          </p:cNvSpPr>
          <p:nvPr>
            <p:ph sz="half" idx="2"/>
          </p:nvPr>
        </p:nvSpPr>
        <p:spPr/>
        <p:txBody>
          <a:bodyPr>
            <a:normAutofit fontScale="92500"/>
          </a:bodyPr>
          <a:lstStyle/>
          <a:p>
            <a:r>
              <a:rPr lang="en-GB" dirty="0">
                <a:solidFill>
                  <a:srgbClr val="0070C0"/>
                </a:solidFill>
                <a:latin typeface="Arial" panose="020B0604020202020204" pitchFamily="34" charset="0"/>
              </a:rPr>
              <a:t>Delays in reaching development milestones; </a:t>
            </a:r>
          </a:p>
          <a:p>
            <a:r>
              <a:rPr lang="en-GB" dirty="0">
                <a:solidFill>
                  <a:srgbClr val="0070C0"/>
                </a:solidFill>
                <a:latin typeface="Arial" panose="020B0604020202020204" pitchFamily="34" charset="0"/>
              </a:rPr>
              <a:t>Seeming too stiff or too floppy (hypotonia);</a:t>
            </a:r>
          </a:p>
          <a:p>
            <a:r>
              <a:rPr lang="en-GB" dirty="0">
                <a:solidFill>
                  <a:srgbClr val="0070C0"/>
                </a:solidFill>
                <a:latin typeface="Arial" panose="020B0604020202020204" pitchFamily="34" charset="0"/>
              </a:rPr>
              <a:t>Weak arms or legs;</a:t>
            </a:r>
          </a:p>
          <a:p>
            <a:r>
              <a:rPr lang="en-GB" dirty="0">
                <a:solidFill>
                  <a:srgbClr val="0070C0"/>
                </a:solidFill>
                <a:latin typeface="Arial" panose="020B0604020202020204" pitchFamily="34" charset="0"/>
              </a:rPr>
              <a:t>Fidgety or clumsy movements;</a:t>
            </a:r>
          </a:p>
          <a:p>
            <a:pPr marL="0" indent="0">
              <a:buNone/>
            </a:pPr>
            <a:endParaRPr lang="en-GB" dirty="0"/>
          </a:p>
        </p:txBody>
      </p:sp>
    </p:spTree>
    <p:extLst>
      <p:ext uri="{BB962C8B-B14F-4D97-AF65-F5344CB8AC3E}">
        <p14:creationId xmlns:p14="http://schemas.microsoft.com/office/powerpoint/2010/main" val="74605605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706A6E-3DA9-18BD-8146-B0EFDA6C1954}"/>
              </a:ext>
            </a:extLst>
          </p:cNvPr>
          <p:cNvSpPr>
            <a:spLocks noGrp="1"/>
          </p:cNvSpPr>
          <p:nvPr>
            <p:ph sz="half" idx="1"/>
          </p:nvPr>
        </p:nvSpPr>
        <p:spPr/>
        <p:txBody>
          <a:bodyPr/>
          <a:lstStyle/>
          <a:p>
            <a:r>
              <a:rPr lang="cy-GB" dirty="0">
                <a:latin typeface="Arial" panose="020B0604020202020204" pitchFamily="34" charset="0"/>
              </a:rPr>
              <a:t>Symudiadau ar hap, heb eu rheoli;</a:t>
            </a:r>
          </a:p>
          <a:p>
            <a:r>
              <a:rPr lang="cy-GB" dirty="0">
                <a:latin typeface="Arial" panose="020B0604020202020204" pitchFamily="34" charset="0"/>
              </a:rPr>
              <a:t>Pyliau o’r cyhyrau;</a:t>
            </a:r>
          </a:p>
          <a:p>
            <a:r>
              <a:rPr lang="cy-GB" dirty="0">
                <a:latin typeface="Arial" panose="020B0604020202020204" pitchFamily="34" charset="0"/>
              </a:rPr>
              <a:t>Dwylo yn crynu;</a:t>
            </a:r>
          </a:p>
          <a:p>
            <a:r>
              <a:rPr lang="cy-GB" dirty="0">
                <a:latin typeface="Arial" panose="020B0604020202020204" pitchFamily="34" charset="0"/>
              </a:rPr>
              <a:t>Cerdded ar flaenau traed.</a:t>
            </a:r>
          </a:p>
          <a:p>
            <a:pPr marL="0" indent="0">
              <a:buNone/>
            </a:pPr>
            <a:endParaRPr lang="en-GB" dirty="0"/>
          </a:p>
        </p:txBody>
      </p:sp>
      <p:sp>
        <p:nvSpPr>
          <p:cNvPr id="4" name="Content Placeholder 3">
            <a:extLst>
              <a:ext uri="{FF2B5EF4-FFF2-40B4-BE49-F238E27FC236}">
                <a16:creationId xmlns:a16="http://schemas.microsoft.com/office/drawing/2014/main" id="{EBD8BE99-9AAF-9155-3B9F-6E29425621F9}"/>
              </a:ext>
            </a:extLst>
          </p:cNvPr>
          <p:cNvSpPr>
            <a:spLocks noGrp="1"/>
          </p:cNvSpPr>
          <p:nvPr>
            <p:ph sz="half" idx="2"/>
          </p:nvPr>
        </p:nvSpPr>
        <p:spPr/>
        <p:txBody>
          <a:bodyPr/>
          <a:lstStyle/>
          <a:p>
            <a:r>
              <a:rPr lang="en-GB" dirty="0">
                <a:solidFill>
                  <a:srgbClr val="0070C0"/>
                </a:solidFill>
                <a:latin typeface="Arial" panose="020B0604020202020204" pitchFamily="34" charset="0"/>
              </a:rPr>
              <a:t>Random, uncontrolled movements;</a:t>
            </a:r>
          </a:p>
          <a:p>
            <a:r>
              <a:rPr lang="en-GB" dirty="0">
                <a:solidFill>
                  <a:srgbClr val="0070C0"/>
                </a:solidFill>
                <a:latin typeface="Arial" panose="020B0604020202020204" pitchFamily="34" charset="0"/>
              </a:rPr>
              <a:t>Muscle spasms;</a:t>
            </a:r>
          </a:p>
          <a:p>
            <a:r>
              <a:rPr lang="en-GB" dirty="0">
                <a:solidFill>
                  <a:srgbClr val="0070C0"/>
                </a:solidFill>
                <a:latin typeface="Arial" panose="020B0604020202020204" pitchFamily="34" charset="0"/>
              </a:rPr>
              <a:t>Shaking hands (tremors);</a:t>
            </a:r>
          </a:p>
          <a:p>
            <a:r>
              <a:rPr lang="en-GB" dirty="0">
                <a:solidFill>
                  <a:srgbClr val="0070C0"/>
                </a:solidFill>
                <a:latin typeface="Arial" panose="020B0604020202020204" pitchFamily="34" charset="0"/>
              </a:rPr>
              <a:t>Walking on tiptoes.</a:t>
            </a:r>
          </a:p>
          <a:p>
            <a:pPr marL="0" indent="0">
              <a:buNone/>
            </a:pPr>
            <a:endParaRPr lang="en-GB" dirty="0"/>
          </a:p>
        </p:txBody>
      </p:sp>
      <p:sp>
        <p:nvSpPr>
          <p:cNvPr id="5" name="Title 1">
            <a:extLst>
              <a:ext uri="{FF2B5EF4-FFF2-40B4-BE49-F238E27FC236}">
                <a16:creationId xmlns:a16="http://schemas.microsoft.com/office/drawing/2014/main" id="{DBCF4B38-8FF5-C90A-5132-12FC460D928A}"/>
              </a:ext>
            </a:extLst>
          </p:cNvPr>
          <p:cNvSpPr>
            <a:spLocks noGrp="1"/>
          </p:cNvSpPr>
          <p:nvPr>
            <p:ph type="title"/>
          </p:nvPr>
        </p:nvSpPr>
        <p:spPr>
          <a:xfrm>
            <a:off x="628650" y="365125"/>
            <a:ext cx="7886700" cy="1325563"/>
          </a:xfrm>
        </p:spPr>
        <p:txBody>
          <a:bodyPr>
            <a:noAutofit/>
          </a:bodyPr>
          <a:lstStyle/>
          <a:p>
            <a:pPr algn="ctr"/>
            <a:r>
              <a:rPr lang="en-GB" sz="4000" dirty="0">
                <a:latin typeface="Arial" panose="020B0604020202020204" pitchFamily="34" charset="0"/>
              </a:rPr>
              <a:t>Parlys yr </a:t>
            </a:r>
            <a:r>
              <a:rPr lang="en-GB" sz="4000" dirty="0" err="1">
                <a:latin typeface="Arial" panose="020B0604020202020204" pitchFamily="34" charset="0"/>
              </a:rPr>
              <a:t>Ymennydd</a:t>
            </a:r>
            <a:br>
              <a:rPr lang="en-GB" sz="4000" dirty="0">
                <a:latin typeface="Arial" panose="020B0604020202020204" pitchFamily="34" charset="0"/>
              </a:rPr>
            </a:br>
            <a:r>
              <a:rPr lang="en-GB" sz="4000" dirty="0">
                <a:solidFill>
                  <a:srgbClr val="0070C0"/>
                </a:solidFill>
                <a:latin typeface="Arial" panose="020B0604020202020204" pitchFamily="34" charset="0"/>
              </a:rPr>
              <a:t>Cerebral Palsy</a:t>
            </a:r>
          </a:p>
        </p:txBody>
      </p:sp>
    </p:spTree>
    <p:extLst>
      <p:ext uri="{BB962C8B-B14F-4D97-AF65-F5344CB8AC3E}">
        <p14:creationId xmlns:p14="http://schemas.microsoft.com/office/powerpoint/2010/main" val="206390639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4D43A-73CC-6107-1C52-ACD13B5AF231}"/>
              </a:ext>
            </a:extLst>
          </p:cNvPr>
          <p:cNvSpPr>
            <a:spLocks noGrp="1"/>
          </p:cNvSpPr>
          <p:nvPr>
            <p:ph type="title"/>
          </p:nvPr>
        </p:nvSpPr>
        <p:spPr/>
        <p:txBody>
          <a:bodyPr/>
          <a:lstStyle/>
          <a:p>
            <a:pPr algn="ctr"/>
            <a:r>
              <a:rPr lang="cy-GB" altLang="cy-GB" sz="4400" dirty="0">
                <a:latin typeface="Arial" panose="020B0604020202020204" pitchFamily="34" charset="0"/>
              </a:rPr>
              <a:t>Cyffredinrwydd</a:t>
            </a:r>
            <a:br>
              <a:rPr lang="cy-GB" altLang="cy-GB" sz="4400" dirty="0">
                <a:latin typeface="Arial" panose="020B0604020202020204" pitchFamily="34" charset="0"/>
              </a:rPr>
            </a:br>
            <a:r>
              <a:rPr lang="cy-GB" altLang="cy-GB" sz="4400" dirty="0" err="1">
                <a:solidFill>
                  <a:srgbClr val="0070C0"/>
                </a:solidFill>
                <a:latin typeface="Arial" panose="020B0604020202020204" pitchFamily="34" charset="0"/>
              </a:rPr>
              <a:t>Prevalence</a:t>
            </a:r>
            <a:endParaRPr lang="en-GB" dirty="0"/>
          </a:p>
        </p:txBody>
      </p:sp>
      <p:sp>
        <p:nvSpPr>
          <p:cNvPr id="3" name="Content Placeholder 2">
            <a:extLst>
              <a:ext uri="{FF2B5EF4-FFF2-40B4-BE49-F238E27FC236}">
                <a16:creationId xmlns:a16="http://schemas.microsoft.com/office/drawing/2014/main" id="{710C57BE-1F3F-CE55-E8E5-951299990E2A}"/>
              </a:ext>
            </a:extLst>
          </p:cNvPr>
          <p:cNvSpPr>
            <a:spLocks noGrp="1"/>
          </p:cNvSpPr>
          <p:nvPr>
            <p:ph sz="half" idx="1"/>
          </p:nvPr>
        </p:nvSpPr>
        <p:spPr/>
        <p:txBody>
          <a:bodyPr/>
          <a:lstStyle/>
          <a:p>
            <a:r>
              <a:rPr lang="cy-GB" dirty="0">
                <a:latin typeface="Arial" panose="020B0604020202020204" pitchFamily="34" charset="0"/>
              </a:rPr>
              <a:t>Tua 2 i bob 1000 o enedigaeth byw;</a:t>
            </a:r>
          </a:p>
          <a:p>
            <a:r>
              <a:rPr lang="cy-GB" dirty="0">
                <a:latin typeface="Arial" panose="020B0604020202020204" pitchFamily="34" charset="0"/>
              </a:rPr>
              <a:t>Tua 40% o blant â pharlys yr ymennydd yn cael eu geni'n gynamserol;</a:t>
            </a:r>
          </a:p>
          <a:p>
            <a:pPr marL="0" indent="0">
              <a:buNone/>
            </a:pPr>
            <a:endParaRPr lang="en-GB" dirty="0"/>
          </a:p>
        </p:txBody>
      </p:sp>
      <p:sp>
        <p:nvSpPr>
          <p:cNvPr id="4" name="Content Placeholder 3">
            <a:extLst>
              <a:ext uri="{FF2B5EF4-FFF2-40B4-BE49-F238E27FC236}">
                <a16:creationId xmlns:a16="http://schemas.microsoft.com/office/drawing/2014/main" id="{42695B39-9E6E-7CD0-9318-046DD9B10AB0}"/>
              </a:ext>
            </a:extLst>
          </p:cNvPr>
          <p:cNvSpPr>
            <a:spLocks noGrp="1"/>
          </p:cNvSpPr>
          <p:nvPr>
            <p:ph sz="half" idx="2"/>
          </p:nvPr>
        </p:nvSpPr>
        <p:spPr/>
        <p:txBody>
          <a:bodyPr/>
          <a:lstStyle/>
          <a:p>
            <a:r>
              <a:rPr lang="en-GB" dirty="0">
                <a:solidFill>
                  <a:srgbClr val="0070C0"/>
                </a:solidFill>
                <a:latin typeface="Arial" panose="020B0604020202020204" pitchFamily="34" charset="0"/>
              </a:rPr>
              <a:t>About 2 per 1000 live births;</a:t>
            </a:r>
          </a:p>
          <a:p>
            <a:r>
              <a:rPr lang="en-GB" dirty="0">
                <a:solidFill>
                  <a:srgbClr val="0070C0"/>
                </a:solidFill>
                <a:latin typeface="Arial" panose="020B0604020202020204" pitchFamily="34" charset="0"/>
              </a:rPr>
              <a:t>Around 40% of children with cerebral palsy are born prematurely;</a:t>
            </a:r>
          </a:p>
          <a:p>
            <a:pPr marL="0" indent="0">
              <a:buNone/>
            </a:pPr>
            <a:endParaRPr lang="en-GB" dirty="0"/>
          </a:p>
        </p:txBody>
      </p:sp>
    </p:spTree>
    <p:extLst>
      <p:ext uri="{BB962C8B-B14F-4D97-AF65-F5344CB8AC3E}">
        <p14:creationId xmlns:p14="http://schemas.microsoft.com/office/powerpoint/2010/main" val="109979546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FA586-D309-4CA0-5514-D42C7A234BAD}"/>
              </a:ext>
            </a:extLst>
          </p:cNvPr>
          <p:cNvSpPr>
            <a:spLocks noGrp="1"/>
          </p:cNvSpPr>
          <p:nvPr>
            <p:ph type="title"/>
          </p:nvPr>
        </p:nvSpPr>
        <p:spPr/>
        <p:txBody>
          <a:bodyPr/>
          <a:lstStyle/>
          <a:p>
            <a:pPr algn="ctr"/>
            <a:r>
              <a:rPr lang="cy-GB" altLang="cy-GB" sz="4400" dirty="0">
                <a:latin typeface="Arial" panose="020B0604020202020204" pitchFamily="34" charset="0"/>
              </a:rPr>
              <a:t>Cyffredinrwydd</a:t>
            </a:r>
            <a:br>
              <a:rPr lang="cy-GB" altLang="cy-GB" sz="4400" dirty="0">
                <a:latin typeface="Arial" panose="020B0604020202020204" pitchFamily="34" charset="0"/>
              </a:rPr>
            </a:br>
            <a:r>
              <a:rPr lang="cy-GB" altLang="cy-GB" sz="4400" dirty="0" err="1">
                <a:solidFill>
                  <a:srgbClr val="0070C0"/>
                </a:solidFill>
                <a:latin typeface="Arial" panose="020B0604020202020204" pitchFamily="34" charset="0"/>
              </a:rPr>
              <a:t>Prevalence</a:t>
            </a:r>
            <a:endParaRPr lang="en-GB" dirty="0"/>
          </a:p>
        </p:txBody>
      </p:sp>
      <p:sp>
        <p:nvSpPr>
          <p:cNvPr id="3" name="Content Placeholder 2">
            <a:extLst>
              <a:ext uri="{FF2B5EF4-FFF2-40B4-BE49-F238E27FC236}">
                <a16:creationId xmlns:a16="http://schemas.microsoft.com/office/drawing/2014/main" id="{3718CED6-1F98-31E7-4029-495A830AA241}"/>
              </a:ext>
            </a:extLst>
          </p:cNvPr>
          <p:cNvSpPr>
            <a:spLocks noGrp="1"/>
          </p:cNvSpPr>
          <p:nvPr>
            <p:ph sz="half" idx="1"/>
          </p:nvPr>
        </p:nvSpPr>
        <p:spPr/>
        <p:txBody>
          <a:bodyPr/>
          <a:lstStyle/>
          <a:p>
            <a:r>
              <a:rPr lang="cy-GB" dirty="0">
                <a:latin typeface="Arial" panose="020B0604020202020204" pitchFamily="34" charset="0"/>
              </a:rPr>
              <a:t>Nid yw beth sy’n achosi parlys yr ymennydd yn amlwg, ond gellir nodi amryw ffactorau, gan gynnwys salwch mamol a digwyddiadau ôl-enedigol.</a:t>
            </a:r>
          </a:p>
          <a:p>
            <a:pPr marL="0" indent="0">
              <a:buNone/>
            </a:pPr>
            <a:endParaRPr lang="en-GB" dirty="0"/>
          </a:p>
        </p:txBody>
      </p:sp>
      <p:sp>
        <p:nvSpPr>
          <p:cNvPr id="4" name="Content Placeholder 3">
            <a:extLst>
              <a:ext uri="{FF2B5EF4-FFF2-40B4-BE49-F238E27FC236}">
                <a16:creationId xmlns:a16="http://schemas.microsoft.com/office/drawing/2014/main" id="{B315E88D-90D9-971C-E464-AED9A86DA58E}"/>
              </a:ext>
            </a:extLst>
          </p:cNvPr>
          <p:cNvSpPr>
            <a:spLocks noGrp="1"/>
          </p:cNvSpPr>
          <p:nvPr>
            <p:ph sz="half" idx="2"/>
          </p:nvPr>
        </p:nvSpPr>
        <p:spPr/>
        <p:txBody>
          <a:bodyPr/>
          <a:lstStyle/>
          <a:p>
            <a:r>
              <a:rPr lang="en-GB" dirty="0">
                <a:solidFill>
                  <a:srgbClr val="0070C0"/>
                </a:solidFill>
                <a:latin typeface="Arial" panose="020B0604020202020204" pitchFamily="34" charset="0"/>
              </a:rPr>
              <a:t>Precise cause of cerebral palsy is not apparent, but various risk factors can be identified, including maternal illness and postnatal events.</a:t>
            </a:r>
          </a:p>
          <a:p>
            <a:pPr marL="0" indent="0">
              <a:buNone/>
            </a:pPr>
            <a:endParaRPr lang="en-GB" dirty="0"/>
          </a:p>
        </p:txBody>
      </p:sp>
    </p:spTree>
    <p:extLst>
      <p:ext uri="{BB962C8B-B14F-4D97-AF65-F5344CB8AC3E}">
        <p14:creationId xmlns:p14="http://schemas.microsoft.com/office/powerpoint/2010/main" val="113895097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2BD04-2956-7379-01BD-C7897F6BF624}"/>
              </a:ext>
            </a:extLst>
          </p:cNvPr>
          <p:cNvSpPr>
            <a:spLocks noGrp="1"/>
          </p:cNvSpPr>
          <p:nvPr>
            <p:ph type="title"/>
          </p:nvPr>
        </p:nvSpPr>
        <p:spPr/>
        <p:txBody>
          <a:bodyPr/>
          <a:lstStyle/>
          <a:p>
            <a:pPr algn="ctr"/>
            <a:r>
              <a:rPr lang="en-GB" sz="4400" dirty="0">
                <a:latin typeface="Arial" panose="020B0604020202020204" pitchFamily="34" charset="0"/>
              </a:rPr>
              <a:t>Diagnosis</a:t>
            </a:r>
            <a:endParaRPr lang="en-GB" dirty="0"/>
          </a:p>
        </p:txBody>
      </p:sp>
      <p:sp>
        <p:nvSpPr>
          <p:cNvPr id="3" name="Content Placeholder 2">
            <a:extLst>
              <a:ext uri="{FF2B5EF4-FFF2-40B4-BE49-F238E27FC236}">
                <a16:creationId xmlns:a16="http://schemas.microsoft.com/office/drawing/2014/main" id="{66E8C29F-317D-1288-095E-82D032C1EA32}"/>
              </a:ext>
            </a:extLst>
          </p:cNvPr>
          <p:cNvSpPr>
            <a:spLocks noGrp="1"/>
          </p:cNvSpPr>
          <p:nvPr>
            <p:ph sz="half" idx="1"/>
          </p:nvPr>
        </p:nvSpPr>
        <p:spPr/>
        <p:txBody>
          <a:bodyPr/>
          <a:lstStyle/>
          <a:p>
            <a:r>
              <a:rPr lang="cy-GB" dirty="0">
                <a:latin typeface="Arial" panose="020B0604020202020204" pitchFamily="34" charset="0"/>
              </a:rPr>
              <a:t>Hanes a datblygiad meddygol;</a:t>
            </a:r>
          </a:p>
          <a:p>
            <a:r>
              <a:rPr lang="cy-GB" dirty="0">
                <a:latin typeface="Arial" panose="020B0604020202020204" pitchFamily="34" charset="0"/>
              </a:rPr>
              <a:t>Gwirio am symptomau parlys yr ymennydd;</a:t>
            </a:r>
          </a:p>
          <a:p>
            <a:r>
              <a:rPr lang="cy-GB" dirty="0">
                <a:latin typeface="Arial" panose="020B0604020202020204" pitchFamily="34" charset="0"/>
              </a:rPr>
              <a:t>Asesu symudiadau plant;</a:t>
            </a:r>
          </a:p>
          <a:p>
            <a:r>
              <a:rPr lang="cy-GB" dirty="0">
                <a:latin typeface="Arial" panose="020B0604020202020204" pitchFamily="34" charset="0"/>
              </a:rPr>
              <a:t>Sgan ymennydd;</a:t>
            </a:r>
          </a:p>
          <a:p>
            <a:pPr marL="0" indent="0">
              <a:buNone/>
            </a:pPr>
            <a:endParaRPr lang="en-GB" dirty="0"/>
          </a:p>
        </p:txBody>
      </p:sp>
      <p:sp>
        <p:nvSpPr>
          <p:cNvPr id="4" name="Content Placeholder 3">
            <a:extLst>
              <a:ext uri="{FF2B5EF4-FFF2-40B4-BE49-F238E27FC236}">
                <a16:creationId xmlns:a16="http://schemas.microsoft.com/office/drawing/2014/main" id="{A1FB957A-C338-6147-7F80-E5B050436BAF}"/>
              </a:ext>
            </a:extLst>
          </p:cNvPr>
          <p:cNvSpPr>
            <a:spLocks noGrp="1"/>
          </p:cNvSpPr>
          <p:nvPr>
            <p:ph sz="half" idx="2"/>
          </p:nvPr>
        </p:nvSpPr>
        <p:spPr/>
        <p:txBody>
          <a:bodyPr/>
          <a:lstStyle/>
          <a:p>
            <a:r>
              <a:rPr lang="en-GB" dirty="0">
                <a:solidFill>
                  <a:srgbClr val="0070C0"/>
                </a:solidFill>
                <a:latin typeface="Arial" panose="020B0604020202020204" pitchFamily="34" charset="0"/>
              </a:rPr>
              <a:t>Medical history and development;</a:t>
            </a:r>
          </a:p>
          <a:p>
            <a:r>
              <a:rPr lang="en-GB" dirty="0">
                <a:solidFill>
                  <a:srgbClr val="0070C0"/>
                </a:solidFill>
                <a:latin typeface="Arial" panose="020B0604020202020204" pitchFamily="34" charset="0"/>
              </a:rPr>
              <a:t>Check for symptoms of cerebral palsy;</a:t>
            </a:r>
          </a:p>
          <a:p>
            <a:r>
              <a:rPr lang="en-GB" dirty="0">
                <a:solidFill>
                  <a:srgbClr val="0070C0"/>
                </a:solidFill>
                <a:latin typeface="Arial" panose="020B0604020202020204" pitchFamily="34" charset="0"/>
              </a:rPr>
              <a:t>Child’s movements are assessed;</a:t>
            </a:r>
          </a:p>
          <a:p>
            <a:r>
              <a:rPr lang="en-GB" dirty="0">
                <a:solidFill>
                  <a:srgbClr val="0070C0"/>
                </a:solidFill>
                <a:latin typeface="Arial" panose="020B0604020202020204" pitchFamily="34" charset="0"/>
              </a:rPr>
              <a:t>Brain scan;</a:t>
            </a:r>
          </a:p>
          <a:p>
            <a:pPr marL="0" indent="0">
              <a:buNone/>
            </a:pPr>
            <a:endParaRPr lang="en-GB" dirty="0"/>
          </a:p>
        </p:txBody>
      </p:sp>
    </p:spTree>
    <p:extLst>
      <p:ext uri="{BB962C8B-B14F-4D97-AF65-F5344CB8AC3E}">
        <p14:creationId xmlns:p14="http://schemas.microsoft.com/office/powerpoint/2010/main" val="94603253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9A565-AA36-504D-6DD9-C4041E30BC4B}"/>
              </a:ext>
            </a:extLst>
          </p:cNvPr>
          <p:cNvSpPr>
            <a:spLocks noGrp="1"/>
          </p:cNvSpPr>
          <p:nvPr>
            <p:ph type="title"/>
          </p:nvPr>
        </p:nvSpPr>
        <p:spPr/>
        <p:txBody>
          <a:bodyPr/>
          <a:lstStyle/>
          <a:p>
            <a:pPr algn="ctr"/>
            <a:r>
              <a:rPr lang="en-GB" sz="4400" dirty="0">
                <a:latin typeface="Arial" panose="020B0604020202020204" pitchFamily="34" charset="0"/>
              </a:rPr>
              <a:t>Diagnosis</a:t>
            </a:r>
            <a:endParaRPr lang="en-GB" dirty="0"/>
          </a:p>
        </p:txBody>
      </p:sp>
      <p:sp>
        <p:nvSpPr>
          <p:cNvPr id="3" name="Content Placeholder 2">
            <a:extLst>
              <a:ext uri="{FF2B5EF4-FFF2-40B4-BE49-F238E27FC236}">
                <a16:creationId xmlns:a16="http://schemas.microsoft.com/office/drawing/2014/main" id="{AE6D818C-CD84-1931-FA5B-6B4CA3B8A7A3}"/>
              </a:ext>
            </a:extLst>
          </p:cNvPr>
          <p:cNvSpPr>
            <a:spLocks noGrp="1"/>
          </p:cNvSpPr>
          <p:nvPr>
            <p:ph sz="half" idx="1"/>
          </p:nvPr>
        </p:nvSpPr>
        <p:spPr/>
        <p:txBody>
          <a:bodyPr/>
          <a:lstStyle/>
          <a:p>
            <a:r>
              <a:rPr lang="cy-GB" dirty="0">
                <a:latin typeface="Arial" panose="020B0604020202020204" pitchFamily="34" charset="0"/>
              </a:rPr>
              <a:t>EEG – </a:t>
            </a:r>
            <a:r>
              <a:rPr lang="cy-GB" i="1" dirty="0" err="1">
                <a:latin typeface="Arial" panose="020B0604020202020204" pitchFamily="34" charset="0"/>
              </a:rPr>
              <a:t>electroenceffalogram</a:t>
            </a:r>
            <a:r>
              <a:rPr lang="cy-GB" i="1" dirty="0">
                <a:latin typeface="Arial" panose="020B0604020202020204" pitchFamily="34" charset="0"/>
              </a:rPr>
              <a:t>;</a:t>
            </a:r>
          </a:p>
          <a:p>
            <a:r>
              <a:rPr lang="cy-GB" dirty="0">
                <a:latin typeface="Arial" panose="020B0604020202020204" pitchFamily="34" charset="0"/>
              </a:rPr>
              <a:t>EMG – </a:t>
            </a:r>
            <a:r>
              <a:rPr lang="cy-GB" i="1" dirty="0" err="1">
                <a:latin typeface="Arial" panose="020B0604020202020204" pitchFamily="34" charset="0"/>
              </a:rPr>
              <a:t>electromyogram</a:t>
            </a:r>
            <a:r>
              <a:rPr lang="cy-GB" i="1" dirty="0">
                <a:latin typeface="Arial" panose="020B0604020202020204" pitchFamily="34" charset="0"/>
              </a:rPr>
              <a:t>;</a:t>
            </a:r>
          </a:p>
          <a:p>
            <a:r>
              <a:rPr lang="cy-GB" dirty="0">
                <a:latin typeface="Arial" panose="020B0604020202020204" pitchFamily="34" charset="0"/>
              </a:rPr>
              <a:t>Profion gwaed.</a:t>
            </a:r>
          </a:p>
          <a:p>
            <a:pPr marL="0" indent="0">
              <a:buNone/>
            </a:pPr>
            <a:endParaRPr lang="en-GB" dirty="0"/>
          </a:p>
        </p:txBody>
      </p:sp>
      <p:sp>
        <p:nvSpPr>
          <p:cNvPr id="4" name="Content Placeholder 3">
            <a:extLst>
              <a:ext uri="{FF2B5EF4-FFF2-40B4-BE49-F238E27FC236}">
                <a16:creationId xmlns:a16="http://schemas.microsoft.com/office/drawing/2014/main" id="{7C4366C2-62F0-5661-27A4-3E4B52C0CC18}"/>
              </a:ext>
            </a:extLst>
          </p:cNvPr>
          <p:cNvSpPr>
            <a:spLocks noGrp="1"/>
          </p:cNvSpPr>
          <p:nvPr>
            <p:ph sz="half" idx="2"/>
          </p:nvPr>
        </p:nvSpPr>
        <p:spPr/>
        <p:txBody>
          <a:bodyPr/>
          <a:lstStyle/>
          <a:p>
            <a:r>
              <a:rPr lang="en-GB" dirty="0">
                <a:solidFill>
                  <a:srgbClr val="0070C0"/>
                </a:solidFill>
                <a:latin typeface="Arial" panose="020B0604020202020204" pitchFamily="34" charset="0"/>
              </a:rPr>
              <a:t>EEG – electroencephalogram;</a:t>
            </a:r>
          </a:p>
          <a:p>
            <a:r>
              <a:rPr lang="en-GB" dirty="0">
                <a:solidFill>
                  <a:srgbClr val="0070C0"/>
                </a:solidFill>
                <a:latin typeface="Arial" panose="020B0604020202020204" pitchFamily="34" charset="0"/>
              </a:rPr>
              <a:t>EMG – electromyogram;</a:t>
            </a:r>
          </a:p>
          <a:p>
            <a:r>
              <a:rPr lang="en-GB" dirty="0">
                <a:solidFill>
                  <a:srgbClr val="0070C0"/>
                </a:solidFill>
                <a:latin typeface="Arial" panose="020B0604020202020204" pitchFamily="34" charset="0"/>
              </a:rPr>
              <a:t>Blood tests.</a:t>
            </a:r>
          </a:p>
          <a:p>
            <a:pPr marL="0" indent="0">
              <a:buNone/>
            </a:pPr>
            <a:endParaRPr lang="en-GB" dirty="0"/>
          </a:p>
        </p:txBody>
      </p:sp>
    </p:spTree>
    <p:extLst>
      <p:ext uri="{BB962C8B-B14F-4D97-AF65-F5344CB8AC3E}">
        <p14:creationId xmlns:p14="http://schemas.microsoft.com/office/powerpoint/2010/main" val="280262546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C5996-0690-8939-8129-904E8E6C4B83}"/>
              </a:ext>
            </a:extLst>
          </p:cNvPr>
          <p:cNvSpPr>
            <a:spLocks noGrp="1"/>
          </p:cNvSpPr>
          <p:nvPr>
            <p:ph type="title"/>
          </p:nvPr>
        </p:nvSpPr>
        <p:spPr/>
        <p:txBody>
          <a:bodyPr/>
          <a:lstStyle/>
          <a:p>
            <a:pPr algn="ctr"/>
            <a:r>
              <a:rPr lang="en-GB" sz="4400" dirty="0">
                <a:latin typeface="Arial" panose="020B0604020202020204" pitchFamily="34" charset="0"/>
              </a:rPr>
              <a:t>Beth </a:t>
            </a:r>
            <a:r>
              <a:rPr lang="en-GB" sz="4400" dirty="0" err="1">
                <a:latin typeface="Arial" panose="020B0604020202020204" pitchFamily="34" charset="0"/>
              </a:rPr>
              <a:t>yw</a:t>
            </a:r>
            <a:r>
              <a:rPr lang="en-GB" sz="4400" dirty="0">
                <a:latin typeface="Arial" panose="020B0604020202020204" pitchFamily="34" charset="0"/>
              </a:rPr>
              <a:t> </a:t>
            </a:r>
            <a:r>
              <a:rPr lang="en-GB" sz="4400" dirty="0" err="1">
                <a:latin typeface="Arial" panose="020B0604020202020204" pitchFamily="34" charset="0"/>
              </a:rPr>
              <a:t>Ymyrraeth</a:t>
            </a:r>
            <a:r>
              <a:rPr lang="en-GB" sz="4400" dirty="0">
                <a:latin typeface="Arial" panose="020B0604020202020204" pitchFamily="34" charset="0"/>
              </a:rPr>
              <a:t> </a:t>
            </a:r>
            <a:r>
              <a:rPr lang="en-GB" sz="4400" dirty="0" err="1">
                <a:latin typeface="Arial" panose="020B0604020202020204" pitchFamily="34" charset="0"/>
              </a:rPr>
              <a:t>Gynnar</a:t>
            </a:r>
            <a:r>
              <a:rPr lang="en-GB" sz="4400" dirty="0">
                <a:latin typeface="Arial" panose="020B0604020202020204" pitchFamily="34" charset="0"/>
              </a:rPr>
              <a:t>?</a:t>
            </a:r>
            <a:endParaRPr lang="en-GB" dirty="0"/>
          </a:p>
        </p:txBody>
      </p:sp>
      <p:sp>
        <p:nvSpPr>
          <p:cNvPr id="3" name="Content Placeholder 2">
            <a:extLst>
              <a:ext uri="{FF2B5EF4-FFF2-40B4-BE49-F238E27FC236}">
                <a16:creationId xmlns:a16="http://schemas.microsoft.com/office/drawing/2014/main" id="{914F5E5B-E593-A80C-E481-F648CC916D39}"/>
              </a:ext>
            </a:extLst>
          </p:cNvPr>
          <p:cNvSpPr>
            <a:spLocks noGrp="1"/>
          </p:cNvSpPr>
          <p:nvPr>
            <p:ph sz="half" idx="1"/>
          </p:nvPr>
        </p:nvSpPr>
        <p:spPr>
          <a:xfrm>
            <a:off x="323528" y="1690688"/>
            <a:ext cx="8568952" cy="4330599"/>
          </a:xfrm>
        </p:spPr>
        <p:txBody>
          <a:bodyPr>
            <a:normAutofit lnSpcReduction="10000"/>
          </a:bodyPr>
          <a:lstStyle/>
          <a:p>
            <a:pPr marL="0" indent="0">
              <a:buNone/>
            </a:pPr>
            <a:r>
              <a:rPr lang="en-GB" i="1" dirty="0">
                <a:latin typeface="Arial" panose="020B0604020202020204" pitchFamily="34" charset="0"/>
              </a:rPr>
              <a:t>“Ni </a:t>
            </a:r>
            <a:r>
              <a:rPr lang="en-GB" i="1" dirty="0" err="1">
                <a:latin typeface="Arial" panose="020B0604020202020204" pitchFamily="34" charset="0"/>
              </a:rPr>
              <a:t>ellir</a:t>
            </a:r>
            <a:r>
              <a:rPr lang="en-GB" i="1" dirty="0">
                <a:latin typeface="Arial" panose="020B0604020202020204" pitchFamily="34" charset="0"/>
              </a:rPr>
              <a:t> </a:t>
            </a:r>
            <a:r>
              <a:rPr lang="en-GB" i="1" dirty="0" err="1">
                <a:latin typeface="Arial" panose="020B0604020202020204" pitchFamily="34" charset="0"/>
              </a:rPr>
              <a:t>gorbwysleisio</a:t>
            </a:r>
            <a:r>
              <a:rPr lang="en-GB" i="1" dirty="0">
                <a:latin typeface="Arial" panose="020B0604020202020204" pitchFamily="34" charset="0"/>
              </a:rPr>
              <a:t> </a:t>
            </a:r>
            <a:r>
              <a:rPr lang="en-GB" i="1" dirty="0" err="1">
                <a:latin typeface="Arial" panose="020B0604020202020204" pitchFamily="34" charset="0"/>
              </a:rPr>
              <a:t>pwysigrwydd</a:t>
            </a:r>
            <a:r>
              <a:rPr lang="en-GB" i="1" dirty="0">
                <a:latin typeface="Arial" panose="020B0604020202020204" pitchFamily="34" charset="0"/>
              </a:rPr>
              <a:t> </a:t>
            </a:r>
            <a:r>
              <a:rPr lang="en-GB" i="1" dirty="0" err="1">
                <a:latin typeface="Arial" panose="020B0604020202020204" pitchFamily="34" charset="0"/>
              </a:rPr>
              <a:t>adnabod</a:t>
            </a:r>
            <a:r>
              <a:rPr lang="en-GB" i="1" dirty="0">
                <a:latin typeface="Arial" panose="020B0604020202020204" pitchFamily="34" charset="0"/>
              </a:rPr>
              <a:t> </a:t>
            </a:r>
            <a:r>
              <a:rPr lang="en-GB" i="1" dirty="0" err="1">
                <a:latin typeface="Arial" panose="020B0604020202020204" pitchFamily="34" charset="0"/>
              </a:rPr>
              <a:t>anghenion</a:t>
            </a:r>
            <a:r>
              <a:rPr lang="en-GB" i="1" dirty="0">
                <a:latin typeface="Arial" panose="020B0604020202020204" pitchFamily="34" charset="0"/>
              </a:rPr>
              <a:t> </a:t>
            </a:r>
            <a:r>
              <a:rPr lang="en-GB" i="1" dirty="0" err="1">
                <a:latin typeface="Arial" panose="020B0604020202020204" pitchFamily="34" charset="0"/>
              </a:rPr>
              <a:t>yn</a:t>
            </a:r>
            <a:r>
              <a:rPr lang="en-GB" i="1" dirty="0">
                <a:latin typeface="Arial" panose="020B0604020202020204" pitchFamily="34" charset="0"/>
              </a:rPr>
              <a:t> </a:t>
            </a:r>
            <a:r>
              <a:rPr lang="en-GB" i="1" dirty="0" err="1">
                <a:latin typeface="Arial" panose="020B0604020202020204" pitchFamily="34" charset="0"/>
              </a:rPr>
              <a:t>amserol</a:t>
            </a:r>
            <a:r>
              <a:rPr lang="en-GB" i="1" dirty="0">
                <a:latin typeface="Arial" panose="020B0604020202020204" pitchFamily="34" charset="0"/>
              </a:rPr>
              <a:t> a </a:t>
            </a:r>
            <a:r>
              <a:rPr lang="en-GB" i="1" dirty="0" err="1">
                <a:latin typeface="Arial" panose="020B0604020202020204" pitchFamily="34" charset="0"/>
              </a:rPr>
              <a:t>rhoi’rddarpariaeth</a:t>
            </a:r>
            <a:r>
              <a:rPr lang="en-GB" i="1" dirty="0">
                <a:latin typeface="Arial" panose="020B0604020202020204" pitchFamily="34" charset="0"/>
              </a:rPr>
              <a:t> </a:t>
            </a:r>
            <a:r>
              <a:rPr lang="en-GB" i="1" dirty="0" err="1">
                <a:latin typeface="Arial" panose="020B0604020202020204" pitchFamily="34" charset="0"/>
              </a:rPr>
              <a:t>briodol</a:t>
            </a:r>
            <a:r>
              <a:rPr lang="en-GB" i="1" dirty="0">
                <a:latin typeface="Arial" panose="020B0604020202020204" pitchFamily="34" charset="0"/>
              </a:rPr>
              <a:t> </a:t>
            </a:r>
            <a:r>
              <a:rPr lang="en-GB" i="1" dirty="0" err="1">
                <a:latin typeface="Arial" panose="020B0604020202020204" pitchFamily="34" charset="0"/>
              </a:rPr>
              <a:t>ar</a:t>
            </a:r>
            <a:r>
              <a:rPr lang="en-GB" i="1" dirty="0">
                <a:latin typeface="Arial" panose="020B0604020202020204" pitchFamily="34" charset="0"/>
              </a:rPr>
              <a:t> </a:t>
            </a:r>
            <a:r>
              <a:rPr lang="en-GB" i="1" dirty="0" err="1">
                <a:latin typeface="Arial" panose="020B0604020202020204" pitchFamily="34" charset="0"/>
              </a:rPr>
              <a:t>waith</a:t>
            </a:r>
            <a:r>
              <a:rPr lang="en-GB" i="1" dirty="0">
                <a:latin typeface="Arial" panose="020B0604020202020204" pitchFamily="34" charset="0"/>
              </a:rPr>
              <a:t> </a:t>
            </a:r>
            <a:r>
              <a:rPr lang="en-GB" i="1" dirty="0" err="1">
                <a:latin typeface="Arial" panose="020B0604020202020204" pitchFamily="34" charset="0"/>
              </a:rPr>
              <a:t>cyn</a:t>
            </a:r>
            <a:r>
              <a:rPr lang="en-GB" i="1" dirty="0">
                <a:latin typeface="Arial" panose="020B0604020202020204" pitchFamily="34" charset="0"/>
              </a:rPr>
              <a:t> </a:t>
            </a:r>
            <a:r>
              <a:rPr lang="en-GB" i="1" dirty="0" err="1">
                <a:latin typeface="Arial" panose="020B0604020202020204" pitchFamily="34" charset="0"/>
              </a:rPr>
              <a:t>gynted</a:t>
            </a:r>
            <a:r>
              <a:rPr lang="en-GB" i="1" dirty="0">
                <a:latin typeface="Arial" panose="020B0604020202020204" pitchFamily="34" charset="0"/>
              </a:rPr>
              <a:t> â </a:t>
            </a:r>
            <a:r>
              <a:rPr lang="en-GB" i="1" dirty="0" err="1">
                <a:latin typeface="Arial" panose="020B0604020202020204" pitchFamily="34" charset="0"/>
              </a:rPr>
              <a:t>phosibl</a:t>
            </a:r>
            <a:r>
              <a:rPr lang="en-GB" i="1" dirty="0">
                <a:latin typeface="Arial" panose="020B0604020202020204" pitchFamily="34" charset="0"/>
              </a:rPr>
              <a:t> </a:t>
            </a:r>
            <a:r>
              <a:rPr lang="en-GB" i="1" dirty="0" err="1">
                <a:latin typeface="Arial" panose="020B0604020202020204" pitchFamily="34" charset="0"/>
              </a:rPr>
              <a:t>ar</a:t>
            </a:r>
            <a:r>
              <a:rPr lang="en-GB" i="1" dirty="0">
                <a:latin typeface="Arial" panose="020B0604020202020204" pitchFamily="34" charset="0"/>
              </a:rPr>
              <a:t> </a:t>
            </a:r>
            <a:r>
              <a:rPr lang="en-GB" i="1" dirty="0" err="1">
                <a:latin typeface="Arial" panose="020B0604020202020204" pitchFamily="34" charset="0"/>
              </a:rPr>
              <a:t>gyfer</a:t>
            </a:r>
            <a:r>
              <a:rPr lang="en-GB" i="1" dirty="0">
                <a:latin typeface="Arial" panose="020B0604020202020204" pitchFamily="34" charset="0"/>
              </a:rPr>
              <a:t> </a:t>
            </a:r>
            <a:r>
              <a:rPr lang="en-GB" i="1" dirty="0" err="1">
                <a:latin typeface="Arial" panose="020B0604020202020204" pitchFamily="34" charset="0"/>
              </a:rPr>
              <a:t>plentyn</a:t>
            </a:r>
            <a:r>
              <a:rPr lang="en-GB" i="1" dirty="0">
                <a:latin typeface="Arial" panose="020B0604020202020204" pitchFamily="34" charset="0"/>
              </a:rPr>
              <a:t> neu </a:t>
            </a:r>
            <a:r>
              <a:rPr lang="en-GB" i="1" dirty="0" err="1">
                <a:latin typeface="Arial" panose="020B0604020202020204" pitchFamily="34" charset="0"/>
              </a:rPr>
              <a:t>berson</a:t>
            </a:r>
            <a:r>
              <a:rPr lang="en-GB" i="1" dirty="0">
                <a:latin typeface="Arial" panose="020B0604020202020204" pitchFamily="34" charset="0"/>
              </a:rPr>
              <a:t> </a:t>
            </a:r>
            <a:r>
              <a:rPr lang="en-GB" i="1" dirty="0" err="1">
                <a:latin typeface="Arial" panose="020B0604020202020204" pitchFamily="34" charset="0"/>
              </a:rPr>
              <a:t>ifanc</a:t>
            </a:r>
            <a:r>
              <a:rPr lang="en-GB" i="1" dirty="0">
                <a:latin typeface="Arial" panose="020B0604020202020204" pitchFamily="34" charset="0"/>
              </a:rPr>
              <a:t> ag ADY. Po </a:t>
            </a:r>
            <a:r>
              <a:rPr lang="en-GB" i="1" dirty="0" err="1">
                <a:latin typeface="Arial" panose="020B0604020202020204" pitchFamily="34" charset="0"/>
              </a:rPr>
              <a:t>gynharaf</a:t>
            </a:r>
            <a:r>
              <a:rPr lang="en-GB" i="1" dirty="0">
                <a:latin typeface="Arial" panose="020B0604020202020204" pitchFamily="34" charset="0"/>
              </a:rPr>
              <a:t> y </a:t>
            </a:r>
            <a:r>
              <a:rPr lang="en-GB" i="1" dirty="0" err="1">
                <a:latin typeface="Arial" panose="020B0604020202020204" pitchFamily="34" charset="0"/>
              </a:rPr>
              <a:t>gweithredir</a:t>
            </a:r>
            <a:r>
              <a:rPr lang="en-GB" i="1" dirty="0">
                <a:latin typeface="Arial" panose="020B0604020202020204" pitchFamily="34" charset="0"/>
              </a:rPr>
              <a:t>, y </a:t>
            </a:r>
            <a:r>
              <a:rPr lang="en-GB" i="1" dirty="0" err="1">
                <a:latin typeface="Arial" panose="020B0604020202020204" pitchFamily="34" charset="0"/>
              </a:rPr>
              <a:t>mwyaf</a:t>
            </a:r>
            <a:r>
              <a:rPr lang="en-GB" i="1" dirty="0">
                <a:latin typeface="Arial" panose="020B0604020202020204" pitchFamily="34" charset="0"/>
              </a:rPr>
              <a:t> </a:t>
            </a:r>
            <a:r>
              <a:rPr lang="en-GB" i="1" dirty="0" err="1">
                <a:latin typeface="Arial" panose="020B0604020202020204" pitchFamily="34" charset="0"/>
              </a:rPr>
              <a:t>tebygol</a:t>
            </a:r>
            <a:r>
              <a:rPr lang="en-GB" i="1" dirty="0">
                <a:latin typeface="Arial" panose="020B0604020202020204" pitchFamily="34" charset="0"/>
              </a:rPr>
              <a:t> </a:t>
            </a:r>
            <a:r>
              <a:rPr lang="en-GB" i="1" dirty="0" err="1">
                <a:latin typeface="Arial" panose="020B0604020202020204" pitchFamily="34" charset="0"/>
              </a:rPr>
              <a:t>yw'r</a:t>
            </a:r>
            <a:r>
              <a:rPr lang="en-GB" i="1" dirty="0">
                <a:latin typeface="Arial" panose="020B0604020202020204" pitchFamily="34" charset="0"/>
              </a:rPr>
              <a:t> </a:t>
            </a:r>
            <a:r>
              <a:rPr lang="en-GB" i="1" dirty="0" err="1">
                <a:latin typeface="Arial" panose="020B0604020202020204" pitchFamily="34" charset="0"/>
              </a:rPr>
              <a:t>effaith</a:t>
            </a:r>
            <a:r>
              <a:rPr lang="en-GB" i="1" dirty="0">
                <a:latin typeface="Arial" panose="020B0604020202020204" pitchFamily="34" charset="0"/>
              </a:rPr>
              <a:t>. </a:t>
            </a:r>
            <a:r>
              <a:rPr lang="en-GB" i="1" dirty="0" err="1">
                <a:latin typeface="Arial" panose="020B0604020202020204" pitchFamily="34" charset="0"/>
              </a:rPr>
              <a:t>Hefyd</a:t>
            </a:r>
            <a:r>
              <a:rPr lang="en-GB" i="1" dirty="0">
                <a:latin typeface="Arial" panose="020B0604020202020204" pitchFamily="34" charset="0"/>
              </a:rPr>
              <a:t>, gall </a:t>
            </a:r>
            <a:r>
              <a:rPr lang="en-GB" i="1" dirty="0" err="1">
                <a:latin typeface="Arial" panose="020B0604020202020204" pitchFamily="34" charset="0"/>
              </a:rPr>
              <a:t>adnabod</a:t>
            </a:r>
            <a:r>
              <a:rPr lang="en-GB" i="1" dirty="0">
                <a:latin typeface="Arial" panose="020B0604020202020204" pitchFamily="34" charset="0"/>
              </a:rPr>
              <a:t> ADY </a:t>
            </a:r>
            <a:r>
              <a:rPr lang="en-GB" i="1" dirty="0" err="1">
                <a:latin typeface="Arial" panose="020B0604020202020204" pitchFamily="34" charset="0"/>
              </a:rPr>
              <a:t>yn</a:t>
            </a:r>
            <a:r>
              <a:rPr lang="en-GB" i="1" dirty="0">
                <a:latin typeface="Arial" panose="020B0604020202020204" pitchFamily="34" charset="0"/>
              </a:rPr>
              <a:t> </a:t>
            </a:r>
            <a:r>
              <a:rPr lang="en-GB" i="1" dirty="0" err="1">
                <a:latin typeface="Arial" panose="020B0604020202020204" pitchFamily="34" charset="0"/>
              </a:rPr>
              <a:t>gynnar</a:t>
            </a:r>
            <a:r>
              <a:rPr lang="en-GB" i="1" dirty="0">
                <a:latin typeface="Arial" panose="020B0604020202020204" pitchFamily="34" charset="0"/>
              </a:rPr>
              <a:t> a </a:t>
            </a:r>
            <a:r>
              <a:rPr lang="en-GB" i="1" dirty="0" err="1">
                <a:latin typeface="Arial" panose="020B0604020202020204" pitchFamily="34" charset="0"/>
              </a:rPr>
              <a:t>rhoi’r</a:t>
            </a:r>
            <a:r>
              <a:rPr lang="en-GB" i="1" dirty="0">
                <a:latin typeface="Arial" panose="020B0604020202020204" pitchFamily="34" charset="0"/>
              </a:rPr>
              <a:t> </a:t>
            </a:r>
            <a:r>
              <a:rPr lang="en-GB" i="1" dirty="0" err="1">
                <a:latin typeface="Arial" panose="020B0604020202020204" pitchFamily="34" charset="0"/>
              </a:rPr>
              <a:t>ymyriadau</a:t>
            </a:r>
            <a:r>
              <a:rPr lang="en-GB" i="1" dirty="0">
                <a:latin typeface="Arial" panose="020B0604020202020204" pitchFamily="34" charset="0"/>
              </a:rPr>
              <a:t> </a:t>
            </a:r>
            <a:r>
              <a:rPr lang="en-GB" i="1" dirty="0" err="1">
                <a:latin typeface="Arial" panose="020B0604020202020204" pitchFamily="34" charset="0"/>
              </a:rPr>
              <a:t>priodol</a:t>
            </a:r>
            <a:r>
              <a:rPr lang="en-GB" i="1" dirty="0">
                <a:latin typeface="Arial" panose="020B0604020202020204" pitchFamily="34" charset="0"/>
              </a:rPr>
              <a:t> </a:t>
            </a:r>
            <a:r>
              <a:rPr lang="en-GB" i="1" dirty="0" err="1">
                <a:latin typeface="Arial" panose="020B0604020202020204" pitchFamily="34" charset="0"/>
              </a:rPr>
              <a:t>ar</a:t>
            </a:r>
            <a:r>
              <a:rPr lang="en-GB" i="1" dirty="0">
                <a:latin typeface="Arial" panose="020B0604020202020204" pitchFamily="34" charset="0"/>
              </a:rPr>
              <a:t> </a:t>
            </a:r>
            <a:r>
              <a:rPr lang="en-GB" i="1" dirty="0" err="1">
                <a:latin typeface="Arial" panose="020B0604020202020204" pitchFamily="34" charset="0"/>
              </a:rPr>
              <a:t>waith</a:t>
            </a:r>
            <a:r>
              <a:rPr lang="en-GB" i="1" dirty="0">
                <a:latin typeface="Arial" panose="020B0604020202020204" pitchFamily="34" charset="0"/>
              </a:rPr>
              <a:t> </a:t>
            </a:r>
            <a:r>
              <a:rPr lang="en-GB" i="1" dirty="0" err="1">
                <a:latin typeface="Arial" panose="020B0604020202020204" pitchFamily="34" charset="0"/>
              </a:rPr>
              <a:t>wneud</a:t>
            </a:r>
            <a:r>
              <a:rPr lang="en-GB" i="1" dirty="0">
                <a:latin typeface="Arial" panose="020B0604020202020204" pitchFamily="34" charset="0"/>
              </a:rPr>
              <a:t> I </a:t>
            </a:r>
            <a:r>
              <a:rPr lang="en-GB" i="1" dirty="0" err="1">
                <a:latin typeface="Arial" panose="020B0604020202020204" pitchFamily="34" charset="0"/>
              </a:rPr>
              <a:t>ffwrdd</a:t>
            </a:r>
            <a:r>
              <a:rPr lang="en-GB" i="1" dirty="0">
                <a:latin typeface="Arial" panose="020B0604020202020204" pitchFamily="34" charset="0"/>
              </a:rPr>
              <a:t> </a:t>
            </a:r>
            <a:r>
              <a:rPr lang="en-GB" i="1" dirty="0" err="1">
                <a:latin typeface="Arial" panose="020B0604020202020204" pitchFamily="34" charset="0"/>
              </a:rPr>
              <a:t>â'r</a:t>
            </a:r>
            <a:r>
              <a:rPr lang="en-GB" i="1" dirty="0">
                <a:latin typeface="Arial" panose="020B0604020202020204" pitchFamily="34" charset="0"/>
              </a:rPr>
              <a:t> </a:t>
            </a:r>
            <a:r>
              <a:rPr lang="en-GB" i="1" dirty="0" err="1">
                <a:latin typeface="Arial" panose="020B0604020202020204" pitchFamily="34" charset="0"/>
              </a:rPr>
              <a:t>angen</a:t>
            </a:r>
            <a:r>
              <a:rPr lang="en-GB" i="1" dirty="0">
                <a:latin typeface="Arial" panose="020B0604020202020204" pitchFamily="34" charset="0"/>
              </a:rPr>
              <a:t> am </a:t>
            </a:r>
            <a:r>
              <a:rPr lang="en-GB" i="1" dirty="0" err="1">
                <a:latin typeface="Arial" panose="020B0604020202020204" pitchFamily="34" charset="0"/>
              </a:rPr>
              <a:t>ymyriadau</a:t>
            </a:r>
            <a:r>
              <a:rPr lang="en-GB" i="1" dirty="0">
                <a:latin typeface="Arial" panose="020B0604020202020204" pitchFamily="34" charset="0"/>
              </a:rPr>
              <a:t> </a:t>
            </a:r>
            <a:r>
              <a:rPr lang="en-GB" i="1" dirty="0" err="1">
                <a:latin typeface="Arial" panose="020B0604020202020204" pitchFamily="34" charset="0"/>
              </a:rPr>
              <a:t>mwy</a:t>
            </a:r>
            <a:r>
              <a:rPr lang="en-GB" i="1" dirty="0">
                <a:latin typeface="Arial" panose="020B0604020202020204" pitchFamily="34" charset="0"/>
              </a:rPr>
              <a:t> </a:t>
            </a:r>
            <a:r>
              <a:rPr lang="en-GB" i="1" dirty="0" err="1">
                <a:latin typeface="Arial" panose="020B0604020202020204" pitchFamily="34" charset="0"/>
              </a:rPr>
              <a:t>costus</a:t>
            </a:r>
            <a:r>
              <a:rPr lang="en-GB" i="1" dirty="0">
                <a:latin typeface="Arial" panose="020B0604020202020204" pitchFamily="34" charset="0"/>
              </a:rPr>
              <a:t> a </a:t>
            </a:r>
            <a:r>
              <a:rPr lang="en-GB" i="1" dirty="0" err="1">
                <a:latin typeface="Arial" panose="020B0604020202020204" pitchFamily="34" charset="0"/>
              </a:rPr>
              <a:t>llai</a:t>
            </a:r>
            <a:r>
              <a:rPr lang="en-GB" i="1" dirty="0">
                <a:latin typeface="Arial" panose="020B0604020202020204" pitchFamily="34" charset="0"/>
              </a:rPr>
              <a:t> </a:t>
            </a:r>
            <a:r>
              <a:rPr lang="en-GB" i="1" dirty="0" err="1">
                <a:latin typeface="Arial" panose="020B0604020202020204" pitchFamily="34" charset="0"/>
              </a:rPr>
              <a:t>effeithiol</a:t>
            </a:r>
            <a:r>
              <a:rPr lang="en-GB" i="1" dirty="0">
                <a:latin typeface="Arial" panose="020B0604020202020204" pitchFamily="34" charset="0"/>
              </a:rPr>
              <a:t> </a:t>
            </a:r>
            <a:r>
              <a:rPr lang="en-GB" i="1" dirty="0" err="1">
                <a:latin typeface="Arial" panose="020B0604020202020204" pitchFamily="34" charset="0"/>
              </a:rPr>
              <a:t>maes</a:t>
            </a:r>
            <a:r>
              <a:rPr lang="en-GB" i="1" dirty="0">
                <a:latin typeface="Arial" panose="020B0604020202020204" pitchFamily="34" charset="0"/>
              </a:rPr>
              <a:t> o law. </a:t>
            </a:r>
            <a:r>
              <a:rPr lang="en-GB" b="1" i="1" dirty="0" err="1">
                <a:latin typeface="Arial" panose="020B0604020202020204" pitchFamily="34" charset="0"/>
              </a:rPr>
              <a:t>Rhaid</a:t>
            </a:r>
            <a:r>
              <a:rPr lang="en-GB" b="1" i="1" dirty="0">
                <a:solidFill>
                  <a:srgbClr val="FF0000"/>
                </a:solidFill>
                <a:latin typeface="Arial" panose="020B0604020202020204" pitchFamily="34" charset="0"/>
              </a:rPr>
              <a:t> </a:t>
            </a:r>
            <a:r>
              <a:rPr lang="en-GB" i="1" dirty="0" err="1">
                <a:latin typeface="Arial" panose="020B0604020202020204" pitchFamily="34" charset="0"/>
              </a:rPr>
              <a:t>adolygu</a:t>
            </a:r>
            <a:r>
              <a:rPr lang="en-GB" i="1" dirty="0">
                <a:latin typeface="Arial" panose="020B0604020202020204" pitchFamily="34" charset="0"/>
              </a:rPr>
              <a:t> ADY y </a:t>
            </a:r>
            <a:r>
              <a:rPr lang="en-GB" i="1" dirty="0" err="1">
                <a:latin typeface="Arial" panose="020B0604020202020204" pitchFamily="34" charset="0"/>
              </a:rPr>
              <a:t>plentyn</a:t>
            </a:r>
            <a:r>
              <a:rPr lang="en-GB" i="1" dirty="0">
                <a:latin typeface="Arial" panose="020B0604020202020204" pitchFamily="34" charset="0"/>
              </a:rPr>
              <a:t> </a:t>
            </a:r>
            <a:r>
              <a:rPr lang="en-GB" i="1" dirty="0" err="1">
                <a:latin typeface="Arial" panose="020B0604020202020204" pitchFamily="34" charset="0"/>
              </a:rPr>
              <a:t>neu’r</a:t>
            </a:r>
            <a:r>
              <a:rPr lang="en-GB" i="1" dirty="0">
                <a:latin typeface="Arial" panose="020B0604020202020204" pitchFamily="34" charset="0"/>
              </a:rPr>
              <a:t> person </a:t>
            </a:r>
            <a:r>
              <a:rPr lang="en-GB" i="1" dirty="0" err="1">
                <a:latin typeface="Arial" panose="020B0604020202020204" pitchFamily="34" charset="0"/>
              </a:rPr>
              <a:t>ifanc</a:t>
            </a:r>
            <a:r>
              <a:rPr lang="en-GB" i="1" dirty="0">
                <a:latin typeface="Arial" panose="020B0604020202020204" pitchFamily="34" charset="0"/>
              </a:rPr>
              <a:t> </a:t>
            </a:r>
            <a:r>
              <a:rPr lang="en-GB" i="1" dirty="0" err="1">
                <a:latin typeface="Arial" panose="020B0604020202020204" pitchFamily="34" charset="0"/>
              </a:rPr>
              <a:t>a’r</a:t>
            </a:r>
            <a:r>
              <a:rPr lang="en-GB" i="1" dirty="0">
                <a:latin typeface="Arial" panose="020B0604020202020204" pitchFamily="34" charset="0"/>
              </a:rPr>
              <a:t> </a:t>
            </a:r>
            <a:r>
              <a:rPr lang="en-GB" i="1" dirty="0" err="1">
                <a:latin typeface="Arial" panose="020B0604020202020204" pitchFamily="34" charset="0"/>
              </a:rPr>
              <a:t>ddarpariaeth</a:t>
            </a:r>
            <a:r>
              <a:rPr lang="en-GB" i="1" dirty="0">
                <a:latin typeface="Arial" panose="020B0604020202020204" pitchFamily="34" charset="0"/>
              </a:rPr>
              <a:t> a </a:t>
            </a:r>
            <a:r>
              <a:rPr lang="en-GB" i="1" dirty="0" err="1">
                <a:latin typeface="Arial" panose="020B0604020202020204" pitchFamily="34" charset="0"/>
              </a:rPr>
              <a:t>drefnir</a:t>
            </a:r>
            <a:r>
              <a:rPr lang="en-GB" i="1" dirty="0">
                <a:latin typeface="Arial" panose="020B0604020202020204" pitchFamily="34" charset="0"/>
              </a:rPr>
              <a:t> </a:t>
            </a:r>
            <a:r>
              <a:rPr lang="en-GB" i="1" dirty="0" err="1">
                <a:latin typeface="Arial" panose="020B0604020202020204" pitchFamily="34" charset="0"/>
              </a:rPr>
              <a:t>ar</a:t>
            </a:r>
            <a:r>
              <a:rPr lang="en-GB" i="1" dirty="0">
                <a:latin typeface="Arial" panose="020B0604020202020204" pitchFamily="34" charset="0"/>
              </a:rPr>
              <a:t> </a:t>
            </a:r>
            <a:r>
              <a:rPr lang="en-GB" i="1" dirty="0" err="1">
                <a:latin typeface="Arial" panose="020B0604020202020204" pitchFamily="34" charset="0"/>
              </a:rPr>
              <a:t>ei</a:t>
            </a:r>
            <a:r>
              <a:rPr lang="en-GB" i="1" dirty="0">
                <a:latin typeface="Arial" panose="020B0604020202020204" pitchFamily="34" charset="0"/>
              </a:rPr>
              <a:t> </a:t>
            </a:r>
            <a:r>
              <a:rPr lang="en-GB" i="1" dirty="0" err="1">
                <a:latin typeface="Arial" panose="020B0604020202020204" pitchFamily="34" charset="0"/>
              </a:rPr>
              <a:t>gyfer</a:t>
            </a:r>
            <a:r>
              <a:rPr lang="en-GB" i="1" dirty="0">
                <a:latin typeface="Arial" panose="020B0604020202020204" pitchFamily="34" charset="0"/>
              </a:rPr>
              <a:t> bob </a:t>
            </a:r>
            <a:r>
              <a:rPr lang="en-GB" i="1" dirty="0" err="1">
                <a:latin typeface="Arial" panose="020B0604020202020204" pitchFamily="34" charset="0"/>
              </a:rPr>
              <a:t>blwyddyn</a:t>
            </a:r>
            <a:r>
              <a:rPr lang="en-GB" i="1" dirty="0">
                <a:latin typeface="Arial" panose="020B0604020202020204" pitchFamily="34" charset="0"/>
              </a:rPr>
              <a:t> o </a:t>
            </a:r>
            <a:r>
              <a:rPr lang="en-GB" i="1" dirty="0" err="1">
                <a:latin typeface="Arial" panose="020B0604020202020204" pitchFamily="34" charset="0"/>
              </a:rPr>
              <a:t>leiaf</a:t>
            </a:r>
            <a:r>
              <a:rPr lang="en-GB" i="1" dirty="0">
                <a:latin typeface="Arial" panose="020B0604020202020204" pitchFamily="34" charset="0"/>
              </a:rPr>
              <a:t>, </a:t>
            </a:r>
            <a:r>
              <a:rPr lang="en-GB" i="1" dirty="0" err="1">
                <a:latin typeface="Arial" panose="020B0604020202020204" pitchFamily="34" charset="0"/>
              </a:rPr>
              <a:t>i</a:t>
            </a:r>
            <a:r>
              <a:rPr lang="en-GB" i="1" dirty="0">
                <a:latin typeface="Arial" panose="020B0604020202020204" pitchFamily="34" charset="0"/>
              </a:rPr>
              <a:t> </a:t>
            </a:r>
            <a:r>
              <a:rPr lang="en-GB" i="1" dirty="0" err="1">
                <a:latin typeface="Arial" panose="020B0604020202020204" pitchFamily="34" charset="0"/>
              </a:rPr>
              <a:t>sicrhau</a:t>
            </a:r>
            <a:r>
              <a:rPr lang="en-GB" i="1" dirty="0">
                <a:latin typeface="Arial" panose="020B0604020202020204" pitchFamily="34" charset="0"/>
              </a:rPr>
              <a:t> bod yr </a:t>
            </a:r>
            <a:r>
              <a:rPr lang="en-GB" i="1" dirty="0" err="1">
                <a:latin typeface="Arial" panose="020B0604020202020204" pitchFamily="34" charset="0"/>
              </a:rPr>
              <a:t>ymyriadau’n</a:t>
            </a:r>
            <a:r>
              <a:rPr lang="en-GB" i="1" dirty="0">
                <a:latin typeface="Arial" panose="020B0604020202020204" pitchFamily="34" charset="0"/>
              </a:rPr>
              <a:t> </a:t>
            </a:r>
            <a:r>
              <a:rPr lang="en-GB" i="1" dirty="0" err="1">
                <a:latin typeface="Arial" panose="020B0604020202020204" pitchFamily="34" charset="0"/>
              </a:rPr>
              <a:t>briodol</a:t>
            </a:r>
            <a:r>
              <a:rPr lang="en-GB" i="1" dirty="0">
                <a:latin typeface="Arial" panose="020B0604020202020204" pitchFamily="34" charset="0"/>
              </a:rPr>
              <a:t> o hyd.”</a:t>
            </a:r>
          </a:p>
          <a:p>
            <a:pPr marL="0" indent="0" algn="r">
              <a:buNone/>
            </a:pPr>
            <a:r>
              <a:rPr lang="en-GB" sz="1400" dirty="0">
                <a:latin typeface="Arial" panose="020B0604020202020204" pitchFamily="34" charset="0"/>
              </a:rPr>
              <a:t>(</a:t>
            </a:r>
            <a:r>
              <a:rPr lang="en-GB" sz="1400" dirty="0" err="1">
                <a:latin typeface="Arial" panose="020B0604020202020204" pitchFamily="34" charset="0"/>
              </a:rPr>
              <a:t>Llywodraeth</a:t>
            </a:r>
            <a:r>
              <a:rPr lang="en-GB" sz="1400" dirty="0">
                <a:latin typeface="Arial" panose="020B0604020202020204" pitchFamily="34" charset="0"/>
              </a:rPr>
              <a:t> Cymru, 2018, t. 29).</a:t>
            </a:r>
          </a:p>
          <a:p>
            <a:pPr marL="0" indent="0">
              <a:buNone/>
            </a:pPr>
            <a:endParaRPr lang="en-GB" dirty="0"/>
          </a:p>
        </p:txBody>
      </p:sp>
    </p:spTree>
    <p:extLst>
      <p:ext uri="{BB962C8B-B14F-4D97-AF65-F5344CB8AC3E}">
        <p14:creationId xmlns:p14="http://schemas.microsoft.com/office/powerpoint/2010/main" val="48571101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AE98B-000A-FFE0-7A7C-2811664A989C}"/>
              </a:ext>
            </a:extLst>
          </p:cNvPr>
          <p:cNvSpPr>
            <a:spLocks noGrp="1"/>
          </p:cNvSpPr>
          <p:nvPr>
            <p:ph type="title"/>
          </p:nvPr>
        </p:nvSpPr>
        <p:spPr/>
        <p:txBody>
          <a:bodyPr/>
          <a:lstStyle/>
          <a:p>
            <a:pPr algn="ctr"/>
            <a:r>
              <a:rPr lang="en-GB" sz="4400" dirty="0">
                <a:solidFill>
                  <a:srgbClr val="0070C0"/>
                </a:solidFill>
                <a:latin typeface="Arial" panose="020B0604020202020204" pitchFamily="34" charset="0"/>
              </a:rPr>
              <a:t>What is Early Intervention?</a:t>
            </a:r>
            <a:endParaRPr lang="en-GB" dirty="0"/>
          </a:p>
        </p:txBody>
      </p:sp>
      <p:sp>
        <p:nvSpPr>
          <p:cNvPr id="3" name="Content Placeholder 2">
            <a:extLst>
              <a:ext uri="{FF2B5EF4-FFF2-40B4-BE49-F238E27FC236}">
                <a16:creationId xmlns:a16="http://schemas.microsoft.com/office/drawing/2014/main" id="{0E839BC2-958D-BF34-157A-5CBCA891E4E4}"/>
              </a:ext>
            </a:extLst>
          </p:cNvPr>
          <p:cNvSpPr>
            <a:spLocks noGrp="1"/>
          </p:cNvSpPr>
          <p:nvPr>
            <p:ph sz="half" idx="1"/>
          </p:nvPr>
        </p:nvSpPr>
        <p:spPr>
          <a:xfrm>
            <a:off x="251520" y="1690688"/>
            <a:ext cx="8568952" cy="4258591"/>
          </a:xfrm>
        </p:spPr>
        <p:txBody>
          <a:bodyPr>
            <a:normAutofit fontScale="92500" lnSpcReduction="10000"/>
          </a:bodyPr>
          <a:lstStyle/>
          <a:p>
            <a:pPr marL="0" indent="0">
              <a:buNone/>
            </a:pPr>
            <a:r>
              <a:rPr lang="en-GB" i="1" dirty="0">
                <a:solidFill>
                  <a:srgbClr val="0070C0"/>
                </a:solidFill>
                <a:latin typeface="Arial" panose="020B0604020202020204" pitchFamily="34" charset="0"/>
              </a:rPr>
              <a:t>“The importance of timely identification and of providing appropriate provision as soon as possible for a child or young person with ALN cannot be overemphasised. The earlier action is taken, the more effective the action is likely to be. Identifying ALN at an early stage and delivering appropriate interventions can also prevent the need for future more costly and less effective interventions. The child or young person’s ALN and the provision made for them </a:t>
            </a:r>
            <a:r>
              <a:rPr lang="en-GB" b="1" i="1" dirty="0">
                <a:solidFill>
                  <a:srgbClr val="0070C0"/>
                </a:solidFill>
                <a:latin typeface="Arial" panose="020B0604020202020204" pitchFamily="34" charset="0"/>
              </a:rPr>
              <a:t>must</a:t>
            </a:r>
            <a:r>
              <a:rPr lang="en-GB" i="1" dirty="0">
                <a:solidFill>
                  <a:srgbClr val="0070C0"/>
                </a:solidFill>
                <a:latin typeface="Arial" panose="020B0604020202020204" pitchFamily="34" charset="0"/>
              </a:rPr>
              <a:t> be reviewed at least annually, to ensure that interventions remain appropriate.”</a:t>
            </a:r>
          </a:p>
          <a:p>
            <a:pPr marL="0" indent="0" algn="r">
              <a:buNone/>
            </a:pPr>
            <a:r>
              <a:rPr lang="en-GB" i="1" dirty="0">
                <a:solidFill>
                  <a:srgbClr val="0070C0"/>
                </a:solidFill>
                <a:latin typeface="Arial" panose="020B0604020202020204" pitchFamily="34" charset="0"/>
              </a:rPr>
              <a:t>                                 </a:t>
            </a:r>
            <a:r>
              <a:rPr lang="en-GB" sz="1400" i="1" dirty="0">
                <a:solidFill>
                  <a:srgbClr val="0070C0"/>
                </a:solidFill>
                <a:latin typeface="Arial" panose="020B0604020202020204" pitchFamily="34" charset="0"/>
              </a:rPr>
              <a:t>(Welsh Government, 2018, p.28).</a:t>
            </a:r>
          </a:p>
          <a:p>
            <a:pPr marL="0" indent="0">
              <a:buNone/>
            </a:pPr>
            <a:endParaRPr lang="en-GB" dirty="0"/>
          </a:p>
        </p:txBody>
      </p:sp>
    </p:spTree>
    <p:extLst>
      <p:ext uri="{BB962C8B-B14F-4D97-AF65-F5344CB8AC3E}">
        <p14:creationId xmlns:p14="http://schemas.microsoft.com/office/powerpoint/2010/main" val="952494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A0274-B581-2F3E-FC3A-BEB2CBBBA12B}"/>
              </a:ext>
            </a:extLst>
          </p:cNvPr>
          <p:cNvSpPr>
            <a:spLocks noGrp="1"/>
          </p:cNvSpPr>
          <p:nvPr>
            <p:ph type="title"/>
          </p:nvPr>
        </p:nvSpPr>
        <p:spPr/>
        <p:txBody>
          <a:bodyPr/>
          <a:lstStyle/>
          <a:p>
            <a:pPr algn="ctr"/>
            <a:r>
              <a:rPr lang="cy-GB" altLang="cy-GB" sz="4400" dirty="0">
                <a:latin typeface="Arial" panose="020B0604020202020204" pitchFamily="34" charset="0"/>
              </a:rPr>
              <a:t>Ymyrraeth Gynnar</a:t>
            </a:r>
            <a:br>
              <a:rPr lang="cy-GB" altLang="cy-GB" sz="4400" dirty="0">
                <a:latin typeface="Arial" panose="020B0604020202020204" pitchFamily="34" charset="0"/>
              </a:rPr>
            </a:br>
            <a:r>
              <a:rPr lang="en-GB" altLang="cy-GB" sz="4400" dirty="0">
                <a:solidFill>
                  <a:srgbClr val="0070C0"/>
                </a:solidFill>
                <a:latin typeface="Arial" panose="020B0604020202020204" pitchFamily="34" charset="0"/>
              </a:rPr>
              <a:t>Early Intervention</a:t>
            </a:r>
            <a:endParaRPr lang="en-GB" dirty="0"/>
          </a:p>
        </p:txBody>
      </p:sp>
      <p:sp>
        <p:nvSpPr>
          <p:cNvPr id="3" name="Content Placeholder 2">
            <a:extLst>
              <a:ext uri="{FF2B5EF4-FFF2-40B4-BE49-F238E27FC236}">
                <a16:creationId xmlns:a16="http://schemas.microsoft.com/office/drawing/2014/main" id="{56FEAD73-FFB7-02CF-A30E-6F4FD504EC04}"/>
              </a:ext>
            </a:extLst>
          </p:cNvPr>
          <p:cNvSpPr>
            <a:spLocks noGrp="1"/>
          </p:cNvSpPr>
          <p:nvPr>
            <p:ph sz="half" idx="1"/>
          </p:nvPr>
        </p:nvSpPr>
        <p:spPr/>
        <p:txBody>
          <a:bodyPr/>
          <a:lstStyle/>
          <a:p>
            <a:r>
              <a:rPr lang="cy-GB" altLang="cy-GB" kern="0" dirty="0">
                <a:solidFill>
                  <a:srgbClr val="000000"/>
                </a:solidFill>
                <a:latin typeface="Arial" panose="020B0604020202020204" pitchFamily="34" charset="0"/>
                <a:ea typeface="MS PGothic" pitchFamily="34" charset="-128"/>
              </a:rPr>
              <a:t>Mae gwasanaethau yn amrywio o adnabod (fel sgrinio a gwasanaethau cyfeirio) i raglenni ymyrraeth diagnostig ac uniongyrchol</a:t>
            </a:r>
            <a:r>
              <a:rPr lang="cy-GB" altLang="cy-GB" kern="0" dirty="0">
                <a:solidFill>
                  <a:srgbClr val="000000"/>
                </a:solidFill>
                <a:latin typeface="Arial"/>
                <a:ea typeface="MS PGothic" pitchFamily="34" charset="-128"/>
              </a:rPr>
              <a:t>. </a:t>
            </a:r>
          </a:p>
          <a:p>
            <a:pPr marL="0" indent="0">
              <a:buNone/>
            </a:pPr>
            <a:endParaRPr lang="en-GB" dirty="0"/>
          </a:p>
        </p:txBody>
      </p:sp>
      <p:sp>
        <p:nvSpPr>
          <p:cNvPr id="4" name="Content Placeholder 3">
            <a:extLst>
              <a:ext uri="{FF2B5EF4-FFF2-40B4-BE49-F238E27FC236}">
                <a16:creationId xmlns:a16="http://schemas.microsoft.com/office/drawing/2014/main" id="{B87C0464-DC02-861E-F2FD-1E89E11DA40C}"/>
              </a:ext>
            </a:extLst>
          </p:cNvPr>
          <p:cNvSpPr>
            <a:spLocks noGrp="1"/>
          </p:cNvSpPr>
          <p:nvPr>
            <p:ph sz="half" idx="2"/>
          </p:nvPr>
        </p:nvSpPr>
        <p:spPr/>
        <p:txBody>
          <a:bodyPr/>
          <a:lstStyle/>
          <a:p>
            <a:r>
              <a:rPr lang="en-US" altLang="cy-GB" dirty="0">
                <a:solidFill>
                  <a:srgbClr val="0070C0"/>
                </a:solidFill>
                <a:latin typeface="Arial" panose="020B0604020202020204" pitchFamily="34" charset="0"/>
              </a:rPr>
              <a:t>Services range from identification (such as screening and referral services) to diagnostic and direct intervention </a:t>
            </a:r>
            <a:r>
              <a:rPr lang="en-US" altLang="cy-GB" dirty="0" err="1">
                <a:solidFill>
                  <a:srgbClr val="0070C0"/>
                </a:solidFill>
                <a:latin typeface="Arial" panose="020B0604020202020204" pitchFamily="34" charset="0"/>
              </a:rPr>
              <a:t>programmes</a:t>
            </a:r>
            <a:r>
              <a:rPr lang="en-US" altLang="cy-GB" dirty="0">
                <a:solidFill>
                  <a:srgbClr val="0070C0"/>
                </a:solidFill>
                <a:latin typeface="Arial" panose="020B0604020202020204" pitchFamily="34" charset="0"/>
              </a:rPr>
              <a:t>. </a:t>
            </a:r>
          </a:p>
          <a:p>
            <a:pPr marL="0" indent="0">
              <a:buNone/>
            </a:pPr>
            <a:endParaRPr lang="en-GB" dirty="0"/>
          </a:p>
        </p:txBody>
      </p:sp>
    </p:spTree>
    <p:extLst>
      <p:ext uri="{BB962C8B-B14F-4D97-AF65-F5344CB8AC3E}">
        <p14:creationId xmlns:p14="http://schemas.microsoft.com/office/powerpoint/2010/main" val="1150878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EB096-DF82-ABEC-559E-E12B78BAECCA}"/>
              </a:ext>
            </a:extLst>
          </p:cNvPr>
          <p:cNvSpPr>
            <a:spLocks noGrp="1"/>
          </p:cNvSpPr>
          <p:nvPr>
            <p:ph type="title"/>
          </p:nvPr>
        </p:nvSpPr>
        <p:spPr/>
        <p:txBody>
          <a:bodyPr>
            <a:noAutofit/>
          </a:bodyPr>
          <a:lstStyle/>
          <a:p>
            <a:pPr algn="ctr"/>
            <a:r>
              <a:rPr lang="cy-GB" altLang="cy-GB" sz="3200" dirty="0">
                <a:latin typeface="Arial" panose="020B0604020202020204" pitchFamily="34" charset="0"/>
              </a:rPr>
              <a:t>Ymyrraeth Gynnar – Sgrinio datblygiadol</a:t>
            </a:r>
            <a:br>
              <a:rPr lang="cy-GB" altLang="cy-GB" sz="3200" dirty="0">
                <a:latin typeface="Arial" panose="020B0604020202020204" pitchFamily="34" charset="0"/>
              </a:rPr>
            </a:br>
            <a:r>
              <a:rPr lang="en-GB" altLang="cy-GB" sz="3200" dirty="0">
                <a:solidFill>
                  <a:srgbClr val="0070C0"/>
                </a:solidFill>
                <a:latin typeface="Arial" panose="020B0604020202020204" pitchFamily="34" charset="0"/>
              </a:rPr>
              <a:t>Early Intervention – Developmental screening</a:t>
            </a:r>
            <a:endParaRPr lang="en-GB" sz="3200" dirty="0"/>
          </a:p>
        </p:txBody>
      </p:sp>
      <p:sp>
        <p:nvSpPr>
          <p:cNvPr id="3" name="Content Placeholder 2">
            <a:extLst>
              <a:ext uri="{FF2B5EF4-FFF2-40B4-BE49-F238E27FC236}">
                <a16:creationId xmlns:a16="http://schemas.microsoft.com/office/drawing/2014/main" id="{73BDE040-85E4-3E4D-C1AD-409D7747EEA7}"/>
              </a:ext>
            </a:extLst>
          </p:cNvPr>
          <p:cNvSpPr>
            <a:spLocks noGrp="1"/>
          </p:cNvSpPr>
          <p:nvPr>
            <p:ph sz="half" idx="1"/>
          </p:nvPr>
        </p:nvSpPr>
        <p:spPr/>
        <p:txBody>
          <a:bodyPr/>
          <a:lstStyle/>
          <a:p>
            <a:pPr>
              <a:defRPr/>
            </a:pPr>
            <a:r>
              <a:rPr lang="cy-GB" altLang="cy-GB" kern="0" dirty="0">
                <a:solidFill>
                  <a:srgbClr val="000000"/>
                </a:solidFill>
                <a:latin typeface="Arial" panose="020B0604020202020204" pitchFamily="34" charset="0"/>
                <a:ea typeface="MS PGothic" pitchFamily="34" charset="-128"/>
              </a:rPr>
              <a:t>Yn cael ei wneud os oes pryderon;</a:t>
            </a:r>
          </a:p>
          <a:p>
            <a:pPr>
              <a:defRPr/>
            </a:pPr>
            <a:r>
              <a:rPr lang="cy-GB" altLang="cy-GB" kern="0" dirty="0">
                <a:solidFill>
                  <a:srgbClr val="000000"/>
                </a:solidFill>
                <a:latin typeface="Arial" panose="020B0604020202020204" pitchFamily="34" charset="0"/>
                <a:ea typeface="MS PGothic" pitchFamily="34" charset="-128"/>
              </a:rPr>
              <a:t>Yn cael ei wneud gan  weithwyr proffesiynol;</a:t>
            </a:r>
          </a:p>
          <a:p>
            <a:pPr>
              <a:defRPr/>
            </a:pPr>
            <a:r>
              <a:rPr lang="cy-GB" altLang="cy-GB" kern="0" dirty="0">
                <a:solidFill>
                  <a:srgbClr val="000000"/>
                </a:solidFill>
                <a:latin typeface="Arial" panose="020B0604020202020204" pitchFamily="34" charset="0"/>
                <a:ea typeface="MS PGothic" pitchFamily="34" charset="-128"/>
              </a:rPr>
              <a:t>Holiaduron;</a:t>
            </a:r>
          </a:p>
          <a:p>
            <a:pPr marL="0" indent="0">
              <a:buNone/>
            </a:pPr>
            <a:endParaRPr lang="en-GB" dirty="0"/>
          </a:p>
        </p:txBody>
      </p:sp>
      <p:sp>
        <p:nvSpPr>
          <p:cNvPr id="4" name="Content Placeholder 3">
            <a:extLst>
              <a:ext uri="{FF2B5EF4-FFF2-40B4-BE49-F238E27FC236}">
                <a16:creationId xmlns:a16="http://schemas.microsoft.com/office/drawing/2014/main" id="{23DB2C07-4F3D-DE34-7AF8-7010B33375E1}"/>
              </a:ext>
            </a:extLst>
          </p:cNvPr>
          <p:cNvSpPr>
            <a:spLocks noGrp="1"/>
          </p:cNvSpPr>
          <p:nvPr>
            <p:ph sz="half" idx="2"/>
          </p:nvPr>
        </p:nvSpPr>
        <p:spPr/>
        <p:txBody>
          <a:bodyPr/>
          <a:lstStyle/>
          <a:p>
            <a:pPr>
              <a:defRPr/>
            </a:pPr>
            <a:r>
              <a:rPr lang="en-US" altLang="cy-GB" dirty="0">
                <a:solidFill>
                  <a:srgbClr val="0070C0"/>
                </a:solidFill>
                <a:latin typeface="Arial" panose="020B0604020202020204" pitchFamily="34" charset="0"/>
              </a:rPr>
              <a:t>Undertaken when there are concerns;</a:t>
            </a:r>
          </a:p>
          <a:p>
            <a:pPr>
              <a:defRPr/>
            </a:pPr>
            <a:r>
              <a:rPr lang="en-US" altLang="cy-GB" dirty="0">
                <a:solidFill>
                  <a:srgbClr val="0070C0"/>
                </a:solidFill>
                <a:latin typeface="Arial" panose="020B0604020202020204" pitchFamily="34" charset="0"/>
              </a:rPr>
              <a:t>Carried out by professionals;</a:t>
            </a:r>
          </a:p>
          <a:p>
            <a:pPr>
              <a:defRPr/>
            </a:pPr>
            <a:r>
              <a:rPr lang="en-US" altLang="cy-GB" dirty="0">
                <a:solidFill>
                  <a:srgbClr val="0070C0"/>
                </a:solidFill>
                <a:latin typeface="Arial" panose="020B0604020202020204" pitchFamily="34" charset="0"/>
              </a:rPr>
              <a:t>Questionnaires;</a:t>
            </a:r>
          </a:p>
          <a:p>
            <a:pPr marL="0" indent="0">
              <a:buNone/>
            </a:pPr>
            <a:endParaRPr lang="en-GB" dirty="0"/>
          </a:p>
        </p:txBody>
      </p:sp>
    </p:spTree>
    <p:extLst>
      <p:ext uri="{BB962C8B-B14F-4D97-AF65-F5344CB8AC3E}">
        <p14:creationId xmlns:p14="http://schemas.microsoft.com/office/powerpoint/2010/main" val="304294292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AFD0D-432E-2857-7C89-B95A39F2A558}"/>
              </a:ext>
            </a:extLst>
          </p:cNvPr>
          <p:cNvSpPr>
            <a:spLocks noGrp="1"/>
          </p:cNvSpPr>
          <p:nvPr>
            <p:ph type="title"/>
          </p:nvPr>
        </p:nvSpPr>
        <p:spPr/>
        <p:txBody>
          <a:bodyPr>
            <a:noAutofit/>
          </a:bodyPr>
          <a:lstStyle/>
          <a:p>
            <a:pPr algn="ctr"/>
            <a:r>
              <a:rPr lang="cy-GB" altLang="cy-GB" sz="3200" dirty="0">
                <a:latin typeface="Arial" panose="020B0604020202020204" pitchFamily="34" charset="0"/>
              </a:rPr>
              <a:t>Ymyrraeth Gynnar – Sgrinio datblygiadol</a:t>
            </a:r>
            <a:br>
              <a:rPr lang="cy-GB" altLang="cy-GB" sz="3200" dirty="0">
                <a:latin typeface="Arial" panose="020B0604020202020204" pitchFamily="34" charset="0"/>
              </a:rPr>
            </a:br>
            <a:r>
              <a:rPr lang="en-GB" altLang="cy-GB" sz="3200" dirty="0">
                <a:solidFill>
                  <a:srgbClr val="0070C0"/>
                </a:solidFill>
                <a:latin typeface="Arial" panose="020B0604020202020204" pitchFamily="34" charset="0"/>
              </a:rPr>
              <a:t>Early Intervention – Developmental screening</a:t>
            </a:r>
            <a:endParaRPr lang="en-GB" sz="3200" dirty="0"/>
          </a:p>
        </p:txBody>
      </p:sp>
      <p:sp>
        <p:nvSpPr>
          <p:cNvPr id="3" name="Content Placeholder 2">
            <a:extLst>
              <a:ext uri="{FF2B5EF4-FFF2-40B4-BE49-F238E27FC236}">
                <a16:creationId xmlns:a16="http://schemas.microsoft.com/office/drawing/2014/main" id="{96A31D0D-779A-39D8-363A-185B51F8EA4C}"/>
              </a:ext>
            </a:extLst>
          </p:cNvPr>
          <p:cNvSpPr>
            <a:spLocks noGrp="1"/>
          </p:cNvSpPr>
          <p:nvPr>
            <p:ph sz="half" idx="1"/>
          </p:nvPr>
        </p:nvSpPr>
        <p:spPr/>
        <p:txBody>
          <a:bodyPr/>
          <a:lstStyle/>
          <a:p>
            <a:pPr>
              <a:defRPr/>
            </a:pPr>
            <a:r>
              <a:rPr lang="cy-GB" altLang="cy-GB" kern="0" dirty="0">
                <a:solidFill>
                  <a:srgbClr val="000000"/>
                </a:solidFill>
                <a:latin typeface="Arial" panose="020B0604020202020204" pitchFamily="34" charset="0"/>
                <a:ea typeface="MS PGothic" pitchFamily="34" charset="-128"/>
              </a:rPr>
              <a:t>Rhestrau gwirio;</a:t>
            </a:r>
          </a:p>
          <a:p>
            <a:pPr>
              <a:defRPr/>
            </a:pPr>
            <a:r>
              <a:rPr lang="cy-GB" altLang="cy-GB" kern="0" dirty="0">
                <a:solidFill>
                  <a:srgbClr val="000000"/>
                </a:solidFill>
                <a:latin typeface="Arial" panose="020B0604020202020204" pitchFamily="34" charset="0"/>
                <a:ea typeface="MS PGothic" pitchFamily="34" charset="-128"/>
              </a:rPr>
              <a:t>Yn helpu adnabod  ADY.</a:t>
            </a:r>
            <a:endParaRPr lang="cy-GB" altLang="cy-GB" kern="0" dirty="0">
              <a:solidFill>
                <a:srgbClr val="000000"/>
              </a:solidFill>
              <a:latin typeface="Arial"/>
              <a:ea typeface="MS PGothic" pitchFamily="34" charset="-128"/>
            </a:endParaRPr>
          </a:p>
          <a:p>
            <a:pPr marL="0" indent="0">
              <a:buNone/>
            </a:pPr>
            <a:endParaRPr lang="en-GB" dirty="0"/>
          </a:p>
        </p:txBody>
      </p:sp>
      <p:sp>
        <p:nvSpPr>
          <p:cNvPr id="4" name="Content Placeholder 3">
            <a:extLst>
              <a:ext uri="{FF2B5EF4-FFF2-40B4-BE49-F238E27FC236}">
                <a16:creationId xmlns:a16="http://schemas.microsoft.com/office/drawing/2014/main" id="{A5443EB1-BE3B-97E9-6596-20D96CE384EB}"/>
              </a:ext>
            </a:extLst>
          </p:cNvPr>
          <p:cNvSpPr>
            <a:spLocks noGrp="1"/>
          </p:cNvSpPr>
          <p:nvPr>
            <p:ph sz="half" idx="2"/>
          </p:nvPr>
        </p:nvSpPr>
        <p:spPr/>
        <p:txBody>
          <a:bodyPr/>
          <a:lstStyle/>
          <a:p>
            <a:pPr>
              <a:defRPr/>
            </a:pPr>
            <a:r>
              <a:rPr lang="en-US" altLang="cy-GB" dirty="0">
                <a:solidFill>
                  <a:srgbClr val="0070C0"/>
                </a:solidFill>
                <a:latin typeface="Arial" panose="020B0604020202020204" pitchFamily="34" charset="0"/>
              </a:rPr>
              <a:t>Checklists;</a:t>
            </a:r>
          </a:p>
          <a:p>
            <a:pPr>
              <a:defRPr/>
            </a:pPr>
            <a:r>
              <a:rPr lang="en-US" altLang="cy-GB" dirty="0">
                <a:solidFill>
                  <a:srgbClr val="0070C0"/>
                </a:solidFill>
                <a:latin typeface="Arial" panose="020B0604020202020204" pitchFamily="34" charset="0"/>
              </a:rPr>
              <a:t>Aids identification of ALN.</a:t>
            </a:r>
          </a:p>
          <a:p>
            <a:pPr marL="0" indent="0">
              <a:buNone/>
            </a:pPr>
            <a:endParaRPr lang="en-GB" dirty="0"/>
          </a:p>
        </p:txBody>
      </p:sp>
    </p:spTree>
    <p:extLst>
      <p:ext uri="{BB962C8B-B14F-4D97-AF65-F5344CB8AC3E}">
        <p14:creationId xmlns:p14="http://schemas.microsoft.com/office/powerpoint/2010/main" val="117622586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C8DB0-3D58-7CCA-246F-A00AD20A3C72}"/>
              </a:ext>
            </a:extLst>
          </p:cNvPr>
          <p:cNvSpPr>
            <a:spLocks noGrp="1"/>
          </p:cNvSpPr>
          <p:nvPr>
            <p:ph type="title"/>
          </p:nvPr>
        </p:nvSpPr>
        <p:spPr/>
        <p:txBody>
          <a:bodyPr/>
          <a:lstStyle/>
          <a:p>
            <a:pPr algn="ctr"/>
            <a:r>
              <a:rPr lang="cy-GB" altLang="cy-GB" sz="4400" dirty="0">
                <a:latin typeface="Arial" panose="020B0604020202020204" pitchFamily="34" charset="0"/>
              </a:rPr>
              <a:t>Sgrinio datblygiadol</a:t>
            </a:r>
            <a:br>
              <a:rPr lang="cy-GB" altLang="cy-GB" sz="4400" dirty="0">
                <a:latin typeface="Arial" panose="020B0604020202020204" pitchFamily="34" charset="0"/>
              </a:rPr>
            </a:br>
            <a:r>
              <a:rPr lang="en-GB" altLang="cy-GB" sz="4400" dirty="0">
                <a:solidFill>
                  <a:srgbClr val="0070C0"/>
                </a:solidFill>
                <a:latin typeface="Arial" panose="020B0604020202020204" pitchFamily="34" charset="0"/>
              </a:rPr>
              <a:t>Developmental screening</a:t>
            </a:r>
            <a:endParaRPr lang="en-GB" dirty="0"/>
          </a:p>
        </p:txBody>
      </p:sp>
      <p:sp>
        <p:nvSpPr>
          <p:cNvPr id="3" name="Content Placeholder 2">
            <a:extLst>
              <a:ext uri="{FF2B5EF4-FFF2-40B4-BE49-F238E27FC236}">
                <a16:creationId xmlns:a16="http://schemas.microsoft.com/office/drawing/2014/main" id="{56973F28-C5A1-0249-0179-6D2D707CA93D}"/>
              </a:ext>
            </a:extLst>
          </p:cNvPr>
          <p:cNvSpPr>
            <a:spLocks noGrp="1"/>
          </p:cNvSpPr>
          <p:nvPr>
            <p:ph sz="half" idx="1"/>
          </p:nvPr>
        </p:nvSpPr>
        <p:spPr/>
        <p:txBody>
          <a:bodyPr/>
          <a:lstStyle/>
          <a:p>
            <a:pPr>
              <a:defRPr/>
            </a:pPr>
            <a:r>
              <a:rPr lang="en-GB" dirty="0">
                <a:latin typeface="Arial" panose="020B0604020202020204" pitchFamily="34" charset="0"/>
              </a:rPr>
              <a:t>Prawf </a:t>
            </a:r>
            <a:r>
              <a:rPr lang="en-GB" dirty="0" err="1">
                <a:latin typeface="Arial" panose="020B0604020202020204" pitchFamily="34" charset="0"/>
              </a:rPr>
              <a:t>Sgrin</a:t>
            </a:r>
            <a:r>
              <a:rPr lang="en-GB" dirty="0">
                <a:latin typeface="Arial" panose="020B0604020202020204" pitchFamily="34" charset="0"/>
              </a:rPr>
              <a:t> </a:t>
            </a:r>
            <a:r>
              <a:rPr lang="en-GB" dirty="0" err="1">
                <a:latin typeface="Arial" panose="020B0604020202020204" pitchFamily="34" charset="0"/>
              </a:rPr>
              <a:t>Dyslecsia</a:t>
            </a:r>
            <a:r>
              <a:rPr lang="en-GB" dirty="0">
                <a:latin typeface="Arial" panose="020B0604020202020204" pitchFamily="34" charset="0"/>
              </a:rPr>
              <a:t>;</a:t>
            </a:r>
          </a:p>
          <a:p>
            <a:pPr>
              <a:defRPr/>
            </a:pPr>
            <a:r>
              <a:rPr lang="en-GB" dirty="0">
                <a:latin typeface="Arial" panose="020B0604020202020204" pitchFamily="34" charset="0"/>
              </a:rPr>
              <a:t>Prawf </a:t>
            </a:r>
            <a:r>
              <a:rPr lang="en-GB" dirty="0" err="1">
                <a:latin typeface="Arial" panose="020B0604020202020204" pitchFamily="34" charset="0"/>
              </a:rPr>
              <a:t>Sgrin</a:t>
            </a:r>
            <a:r>
              <a:rPr lang="en-GB" dirty="0">
                <a:latin typeface="Arial" panose="020B0604020202020204" pitchFamily="34" charset="0"/>
              </a:rPr>
              <a:t> Dyscalculia;</a:t>
            </a:r>
          </a:p>
          <a:p>
            <a:pPr>
              <a:defRPr/>
            </a:pPr>
            <a:r>
              <a:rPr lang="en-GB" dirty="0">
                <a:latin typeface="Arial" panose="020B0604020202020204" pitchFamily="34" charset="0"/>
              </a:rPr>
              <a:t>M-CHAT </a:t>
            </a:r>
            <a:r>
              <a:rPr lang="en-GB" sz="2000" dirty="0">
                <a:latin typeface="Arial" panose="020B0604020202020204" pitchFamily="34" charset="0"/>
              </a:rPr>
              <a:t>(</a:t>
            </a:r>
            <a:r>
              <a:rPr lang="en-GB" sz="2000" dirty="0" err="1">
                <a:latin typeface="Arial" panose="020B0604020202020204" pitchFamily="34" charset="0"/>
              </a:rPr>
              <a:t>Rhestr</a:t>
            </a:r>
            <a:r>
              <a:rPr lang="en-GB" sz="2000" dirty="0">
                <a:latin typeface="Arial" panose="020B0604020202020204" pitchFamily="34" charset="0"/>
              </a:rPr>
              <a:t> </a:t>
            </a:r>
            <a:r>
              <a:rPr lang="en-GB" sz="2000" dirty="0" err="1">
                <a:latin typeface="Arial" panose="020B0604020202020204" pitchFamily="34" charset="0"/>
              </a:rPr>
              <a:t>Wirio</a:t>
            </a:r>
            <a:r>
              <a:rPr lang="en-GB" sz="2000" dirty="0">
                <a:latin typeface="Arial" panose="020B0604020202020204" pitchFamily="34" charset="0"/>
              </a:rPr>
              <a:t> </a:t>
            </a:r>
            <a:r>
              <a:rPr lang="en-GB" sz="2000" dirty="0" err="1">
                <a:latin typeface="Arial" panose="020B0604020202020204" pitchFamily="34" charset="0"/>
              </a:rPr>
              <a:t>wedi'i</a:t>
            </a:r>
            <a:r>
              <a:rPr lang="en-GB" sz="2000" dirty="0">
                <a:latin typeface="Arial" panose="020B0604020202020204" pitchFamily="34" charset="0"/>
              </a:rPr>
              <a:t> </a:t>
            </a:r>
            <a:r>
              <a:rPr lang="en-GB" sz="2000" dirty="0" err="1">
                <a:latin typeface="Arial" panose="020B0604020202020204" pitchFamily="34" charset="0"/>
              </a:rPr>
              <a:t>Addasu</a:t>
            </a:r>
            <a:r>
              <a:rPr lang="en-GB" sz="2000" dirty="0">
                <a:latin typeface="Arial" panose="020B0604020202020204" pitchFamily="34" charset="0"/>
              </a:rPr>
              <a:t> </a:t>
            </a:r>
            <a:r>
              <a:rPr lang="en-GB" sz="2000" dirty="0" err="1">
                <a:latin typeface="Arial" panose="020B0604020202020204" pitchFamily="34" charset="0"/>
              </a:rPr>
              <a:t>ar</a:t>
            </a:r>
            <a:r>
              <a:rPr lang="en-GB" sz="2000" dirty="0">
                <a:latin typeface="Arial" panose="020B0604020202020204" pitchFamily="34" charset="0"/>
              </a:rPr>
              <a:t> </a:t>
            </a:r>
            <a:r>
              <a:rPr lang="en-GB" sz="2000" dirty="0" err="1">
                <a:latin typeface="Arial" panose="020B0604020202020204" pitchFamily="34" charset="0"/>
              </a:rPr>
              <a:t>gyfer</a:t>
            </a:r>
            <a:r>
              <a:rPr lang="en-GB" sz="2000" dirty="0">
                <a:latin typeface="Arial" panose="020B0604020202020204" pitchFamily="34" charset="0"/>
              </a:rPr>
              <a:t> </a:t>
            </a:r>
            <a:r>
              <a:rPr lang="en-GB" sz="2000" dirty="0" err="1">
                <a:latin typeface="Arial" panose="020B0604020202020204" pitchFamily="34" charset="0"/>
              </a:rPr>
              <a:t>Awtistiaeth</a:t>
            </a:r>
            <a:r>
              <a:rPr lang="en-GB" sz="2000" dirty="0">
                <a:latin typeface="Arial" panose="020B0604020202020204" pitchFamily="34" charset="0"/>
              </a:rPr>
              <a:t> </a:t>
            </a:r>
            <a:r>
              <a:rPr lang="en-GB" sz="2000" dirty="0" err="1">
                <a:latin typeface="Arial" panose="020B0604020202020204" pitchFamily="34" charset="0"/>
              </a:rPr>
              <a:t>mewn</a:t>
            </a:r>
            <a:r>
              <a:rPr lang="en-GB" sz="2000" dirty="0">
                <a:latin typeface="Arial" panose="020B0604020202020204" pitchFamily="34" charset="0"/>
              </a:rPr>
              <a:t> Plant Bach); </a:t>
            </a:r>
            <a:endParaRPr lang="en-GB" dirty="0">
              <a:latin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61E1B220-5B95-5CBB-6F89-0DBBD01476B0}"/>
              </a:ext>
            </a:extLst>
          </p:cNvPr>
          <p:cNvSpPr>
            <a:spLocks noGrp="1"/>
          </p:cNvSpPr>
          <p:nvPr>
            <p:ph sz="half" idx="2"/>
          </p:nvPr>
        </p:nvSpPr>
        <p:spPr/>
        <p:txBody>
          <a:bodyPr/>
          <a:lstStyle/>
          <a:p>
            <a:pPr>
              <a:defRPr/>
            </a:pPr>
            <a:r>
              <a:rPr lang="en-US" altLang="cy-GB" dirty="0">
                <a:solidFill>
                  <a:srgbClr val="0070C0"/>
                </a:solidFill>
                <a:latin typeface="Arial" panose="020B0604020202020204" pitchFamily="34" charset="0"/>
              </a:rPr>
              <a:t>Dyslexia Screen Test;</a:t>
            </a:r>
          </a:p>
          <a:p>
            <a:pPr>
              <a:defRPr/>
            </a:pPr>
            <a:r>
              <a:rPr lang="en-US" altLang="cy-GB" dirty="0">
                <a:solidFill>
                  <a:srgbClr val="0070C0"/>
                </a:solidFill>
                <a:latin typeface="Arial" panose="020B0604020202020204" pitchFamily="34" charset="0"/>
              </a:rPr>
              <a:t>Dyscalculia Screen Test;</a:t>
            </a:r>
          </a:p>
          <a:p>
            <a:pPr>
              <a:defRPr/>
            </a:pPr>
            <a:r>
              <a:rPr lang="en-US" altLang="cy-GB" dirty="0">
                <a:solidFill>
                  <a:srgbClr val="0070C0"/>
                </a:solidFill>
                <a:latin typeface="Arial" panose="020B0604020202020204" pitchFamily="34" charset="0"/>
              </a:rPr>
              <a:t>M-CHAT </a:t>
            </a:r>
            <a:r>
              <a:rPr lang="en-US" altLang="cy-GB" sz="2100" dirty="0">
                <a:solidFill>
                  <a:srgbClr val="0070C0"/>
                </a:solidFill>
                <a:latin typeface="Arial" panose="020B0604020202020204" pitchFamily="34" charset="0"/>
              </a:rPr>
              <a:t>(Modified Checklist for Autism in Toddlers);</a:t>
            </a:r>
          </a:p>
          <a:p>
            <a:pPr marL="0" indent="0">
              <a:buNone/>
            </a:pPr>
            <a:endParaRPr lang="en-GB" dirty="0"/>
          </a:p>
        </p:txBody>
      </p:sp>
    </p:spTree>
    <p:extLst>
      <p:ext uri="{BB962C8B-B14F-4D97-AF65-F5344CB8AC3E}">
        <p14:creationId xmlns:p14="http://schemas.microsoft.com/office/powerpoint/2010/main" val="256717686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DDE8E-6A30-7EF2-C7C9-40E4D6432374}"/>
              </a:ext>
            </a:extLst>
          </p:cNvPr>
          <p:cNvSpPr>
            <a:spLocks noGrp="1"/>
          </p:cNvSpPr>
          <p:nvPr>
            <p:ph type="title"/>
          </p:nvPr>
        </p:nvSpPr>
        <p:spPr/>
        <p:txBody>
          <a:bodyPr/>
          <a:lstStyle/>
          <a:p>
            <a:pPr algn="ctr"/>
            <a:r>
              <a:rPr lang="cy-GB" altLang="cy-GB" sz="4400" dirty="0">
                <a:latin typeface="Arial" panose="020B0604020202020204" pitchFamily="34" charset="0"/>
              </a:rPr>
              <a:t>Sgrinio datblygiadol</a:t>
            </a:r>
            <a:br>
              <a:rPr lang="cy-GB" altLang="cy-GB" sz="4400" dirty="0">
                <a:latin typeface="Arial" panose="020B0604020202020204" pitchFamily="34" charset="0"/>
              </a:rPr>
            </a:br>
            <a:r>
              <a:rPr lang="en-GB" altLang="cy-GB" sz="4400" dirty="0">
                <a:solidFill>
                  <a:srgbClr val="0070C0"/>
                </a:solidFill>
                <a:latin typeface="Arial" panose="020B0604020202020204" pitchFamily="34" charset="0"/>
              </a:rPr>
              <a:t>Developmental screening</a:t>
            </a:r>
            <a:endParaRPr lang="en-GB" dirty="0"/>
          </a:p>
        </p:txBody>
      </p:sp>
      <p:sp>
        <p:nvSpPr>
          <p:cNvPr id="3" name="Content Placeholder 2">
            <a:extLst>
              <a:ext uri="{FF2B5EF4-FFF2-40B4-BE49-F238E27FC236}">
                <a16:creationId xmlns:a16="http://schemas.microsoft.com/office/drawing/2014/main" id="{B94D6548-AB46-1867-3DC1-00F135DC2898}"/>
              </a:ext>
            </a:extLst>
          </p:cNvPr>
          <p:cNvSpPr>
            <a:spLocks noGrp="1"/>
          </p:cNvSpPr>
          <p:nvPr>
            <p:ph sz="half" idx="1"/>
          </p:nvPr>
        </p:nvSpPr>
        <p:spPr/>
        <p:txBody>
          <a:bodyPr>
            <a:normAutofit lnSpcReduction="10000"/>
          </a:bodyPr>
          <a:lstStyle/>
          <a:p>
            <a:pPr>
              <a:defRPr/>
            </a:pPr>
            <a:r>
              <a:rPr lang="en-GB" dirty="0">
                <a:latin typeface="Arial" panose="020B0604020202020204" pitchFamily="34" charset="0"/>
              </a:rPr>
              <a:t>Sgrinio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ystod</a:t>
            </a:r>
            <a:r>
              <a:rPr lang="en-GB" dirty="0">
                <a:latin typeface="Arial" panose="020B0604020202020204" pitchFamily="34" charset="0"/>
              </a:rPr>
              <a:t> </a:t>
            </a:r>
            <a:r>
              <a:rPr lang="en-GB" dirty="0" err="1">
                <a:latin typeface="Arial" panose="020B0604020202020204" pitchFamily="34" charset="0"/>
              </a:rPr>
              <a:t>beichiogrwydd</a:t>
            </a:r>
            <a:r>
              <a:rPr lang="en-GB" dirty="0">
                <a:latin typeface="Arial" panose="020B0604020202020204" pitchFamily="34" charset="0"/>
              </a:rPr>
              <a:t>; </a:t>
            </a:r>
          </a:p>
          <a:p>
            <a:pPr>
              <a:defRPr/>
            </a:pPr>
            <a:r>
              <a:rPr lang="en-GB" dirty="0" err="1">
                <a:latin typeface="Arial" panose="020B0604020202020204" pitchFamily="34" charset="0"/>
              </a:rPr>
              <a:t>WellComm</a:t>
            </a:r>
            <a:r>
              <a:rPr lang="en-GB" dirty="0">
                <a:latin typeface="Arial" panose="020B0604020202020204" pitchFamily="34" charset="0"/>
              </a:rPr>
              <a:t> </a:t>
            </a:r>
            <a:r>
              <a:rPr lang="en-GB" dirty="0" err="1">
                <a:latin typeface="Arial" panose="020B0604020202020204" pitchFamily="34" charset="0"/>
              </a:rPr>
              <a:t>Blynyddoedd</a:t>
            </a:r>
            <a:r>
              <a:rPr lang="en-GB" dirty="0">
                <a:latin typeface="Arial" panose="020B0604020202020204" pitchFamily="34" charset="0"/>
              </a:rPr>
              <a:t> </a:t>
            </a:r>
            <a:r>
              <a:rPr lang="en-GB" dirty="0" err="1">
                <a:latin typeface="Arial" panose="020B0604020202020204" pitchFamily="34" charset="0"/>
              </a:rPr>
              <a:t>Cynnar</a:t>
            </a:r>
            <a:r>
              <a:rPr lang="en-GB" dirty="0">
                <a:latin typeface="Arial" panose="020B0604020202020204" pitchFamily="34" charset="0"/>
              </a:rPr>
              <a:t>/</a:t>
            </a:r>
            <a:r>
              <a:rPr lang="en-GB" dirty="0" err="1">
                <a:latin typeface="Arial" panose="020B0604020202020204" pitchFamily="34" charset="0"/>
              </a:rPr>
              <a:t>Cynradd</a:t>
            </a:r>
            <a:r>
              <a:rPr lang="en-GB" dirty="0">
                <a:latin typeface="Arial" panose="020B0604020202020204" pitchFamily="34" charset="0"/>
              </a:rPr>
              <a:t>;</a:t>
            </a:r>
          </a:p>
          <a:p>
            <a:pPr>
              <a:defRPr/>
            </a:pPr>
            <a:r>
              <a:rPr lang="en-GB" b="1" dirty="0" err="1">
                <a:latin typeface="Arial" panose="020B0604020202020204" pitchFamily="34" charset="0"/>
              </a:rPr>
              <a:t>Ystyriwch</a:t>
            </a:r>
            <a:r>
              <a:rPr lang="en-GB" b="1" dirty="0">
                <a:latin typeface="Arial" panose="020B0604020202020204" pitchFamily="34" charset="0"/>
              </a:rPr>
              <a:t> </a:t>
            </a:r>
            <a:r>
              <a:rPr lang="en-GB" b="1" dirty="0" err="1">
                <a:latin typeface="Arial" panose="020B0604020202020204" pitchFamily="34" charset="0"/>
              </a:rPr>
              <a:t>eich</a:t>
            </a:r>
            <a:r>
              <a:rPr lang="en-GB" b="1" dirty="0">
                <a:latin typeface="Arial" panose="020B0604020202020204" pitchFamily="34" charset="0"/>
              </a:rPr>
              <a:t> </a:t>
            </a:r>
            <a:r>
              <a:rPr lang="en-GB" b="1" dirty="0" err="1">
                <a:latin typeface="Arial" panose="020B0604020202020204" pitchFamily="34" charset="0"/>
              </a:rPr>
              <a:t>aseiniad</a:t>
            </a:r>
            <a:r>
              <a:rPr lang="en-GB" b="1" dirty="0">
                <a:latin typeface="Arial" panose="020B0604020202020204" pitchFamily="34" charset="0"/>
              </a:rPr>
              <a:t> - </a:t>
            </a:r>
            <a:r>
              <a:rPr lang="en-GB" b="1" dirty="0" err="1">
                <a:latin typeface="Arial" panose="020B0604020202020204" pitchFamily="34" charset="0"/>
              </a:rPr>
              <a:t>ymchwiliwch</a:t>
            </a:r>
            <a:r>
              <a:rPr lang="en-GB" b="1" dirty="0">
                <a:latin typeface="Arial" panose="020B0604020202020204" pitchFamily="34" charset="0"/>
              </a:rPr>
              <a:t> a </a:t>
            </a:r>
            <a:r>
              <a:rPr lang="en-GB" b="1" dirty="0" err="1">
                <a:latin typeface="Arial" panose="020B0604020202020204" pitchFamily="34" charset="0"/>
              </a:rPr>
              <a:t>dewiswch</a:t>
            </a:r>
            <a:r>
              <a:rPr lang="en-GB" b="1" dirty="0">
                <a:latin typeface="Arial" panose="020B0604020202020204" pitchFamily="34" charset="0"/>
              </a:rPr>
              <a:t> y </a:t>
            </a:r>
            <a:r>
              <a:rPr lang="en-GB" b="1" dirty="0" err="1">
                <a:latin typeface="Arial" panose="020B0604020202020204" pitchFamily="34" charset="0"/>
              </a:rPr>
              <a:t>mwyaf</a:t>
            </a:r>
            <a:r>
              <a:rPr lang="en-GB" b="1" dirty="0">
                <a:latin typeface="Arial" panose="020B0604020202020204" pitchFamily="34" charset="0"/>
              </a:rPr>
              <a:t> </a:t>
            </a:r>
            <a:r>
              <a:rPr lang="en-GB" b="1" dirty="0" err="1">
                <a:latin typeface="Arial" panose="020B0604020202020204" pitchFamily="34" charset="0"/>
              </a:rPr>
              <a:t>perthnasol</a:t>
            </a:r>
            <a:r>
              <a:rPr lang="en-GB" b="1" dirty="0">
                <a:latin typeface="Arial" panose="020B0604020202020204" pitchFamily="34" charset="0"/>
              </a:rPr>
              <a:t>.</a:t>
            </a:r>
            <a:endParaRPr lang="cy-GB" altLang="cy-GB" b="1" kern="0" dirty="0">
              <a:solidFill>
                <a:srgbClr val="000000"/>
              </a:solidFill>
              <a:latin typeface="Arial" panose="020B0604020202020204" pitchFamily="34" charset="0"/>
              <a:ea typeface="MS PGothic" pitchFamily="34" charset="-128"/>
            </a:endParaRPr>
          </a:p>
          <a:p>
            <a:pPr marL="0" indent="0">
              <a:buNone/>
            </a:pPr>
            <a:endParaRPr lang="en-GB" dirty="0"/>
          </a:p>
        </p:txBody>
      </p:sp>
      <p:sp>
        <p:nvSpPr>
          <p:cNvPr id="4" name="Content Placeholder 3">
            <a:extLst>
              <a:ext uri="{FF2B5EF4-FFF2-40B4-BE49-F238E27FC236}">
                <a16:creationId xmlns:a16="http://schemas.microsoft.com/office/drawing/2014/main" id="{7E4FD0E9-E3F9-D7A2-1425-54BC4027EE93}"/>
              </a:ext>
            </a:extLst>
          </p:cNvPr>
          <p:cNvSpPr>
            <a:spLocks noGrp="1"/>
          </p:cNvSpPr>
          <p:nvPr>
            <p:ph sz="half" idx="2"/>
          </p:nvPr>
        </p:nvSpPr>
        <p:spPr/>
        <p:txBody>
          <a:bodyPr>
            <a:normAutofit lnSpcReduction="10000"/>
          </a:bodyPr>
          <a:lstStyle/>
          <a:p>
            <a:pPr>
              <a:defRPr/>
            </a:pPr>
            <a:r>
              <a:rPr lang="en-US" altLang="cy-GB" dirty="0">
                <a:solidFill>
                  <a:srgbClr val="0070C0"/>
                </a:solidFill>
                <a:latin typeface="Arial" panose="020B0604020202020204" pitchFamily="34" charset="0"/>
              </a:rPr>
              <a:t>Screening during pregnancy;</a:t>
            </a:r>
          </a:p>
          <a:p>
            <a:pPr>
              <a:defRPr/>
            </a:pPr>
            <a:r>
              <a:rPr lang="en-US" altLang="cy-GB" dirty="0" err="1">
                <a:solidFill>
                  <a:srgbClr val="0070C0"/>
                </a:solidFill>
                <a:latin typeface="Arial" panose="020B0604020202020204" pitchFamily="34" charset="0"/>
              </a:rPr>
              <a:t>WellComm</a:t>
            </a:r>
            <a:r>
              <a:rPr lang="en-US" altLang="cy-GB" dirty="0">
                <a:solidFill>
                  <a:srgbClr val="0070C0"/>
                </a:solidFill>
                <a:latin typeface="Arial" panose="020B0604020202020204" pitchFamily="34" charset="0"/>
              </a:rPr>
              <a:t> Early Years/Primary;</a:t>
            </a:r>
          </a:p>
          <a:p>
            <a:pPr>
              <a:defRPr/>
            </a:pPr>
            <a:r>
              <a:rPr lang="en-US" altLang="cy-GB" b="1" dirty="0">
                <a:solidFill>
                  <a:srgbClr val="0070C0"/>
                </a:solidFill>
                <a:latin typeface="Arial" panose="020B0604020202020204" pitchFamily="34" charset="0"/>
              </a:rPr>
              <a:t>Consider your assignment – research and choose the most relevant.</a:t>
            </a:r>
          </a:p>
          <a:p>
            <a:pPr marL="0" indent="0">
              <a:buNone/>
            </a:pPr>
            <a:endParaRPr lang="en-GB" dirty="0"/>
          </a:p>
        </p:txBody>
      </p:sp>
    </p:spTree>
    <p:extLst>
      <p:ext uri="{BB962C8B-B14F-4D97-AF65-F5344CB8AC3E}">
        <p14:creationId xmlns:p14="http://schemas.microsoft.com/office/powerpoint/2010/main" val="227642206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0B6E4-52DB-731C-657D-A96B04374589}"/>
              </a:ext>
            </a:extLst>
          </p:cNvPr>
          <p:cNvSpPr>
            <a:spLocks noGrp="1"/>
          </p:cNvSpPr>
          <p:nvPr>
            <p:ph type="title"/>
          </p:nvPr>
        </p:nvSpPr>
        <p:spPr/>
        <p:txBody>
          <a:bodyPr/>
          <a:lstStyle/>
          <a:p>
            <a:pPr algn="ctr"/>
            <a:r>
              <a:rPr lang="cy-GB" altLang="en-US" sz="4400" dirty="0">
                <a:latin typeface="Arial" panose="020B0604020202020204" pitchFamily="34" charset="0"/>
              </a:rPr>
              <a:t>Ymyrraeth gynnar</a:t>
            </a:r>
            <a:br>
              <a:rPr lang="cy-GB" altLang="en-US" sz="4400" dirty="0">
                <a:latin typeface="Arial" panose="020B0604020202020204" pitchFamily="34" charset="0"/>
              </a:rPr>
            </a:br>
            <a:r>
              <a:rPr lang="en-GB" altLang="en-US" sz="4400" dirty="0">
                <a:solidFill>
                  <a:srgbClr val="0070C0"/>
                </a:solidFill>
                <a:latin typeface="Arial" panose="020B0604020202020204" pitchFamily="34" charset="0"/>
              </a:rPr>
              <a:t>Early intervention</a:t>
            </a:r>
            <a:endParaRPr lang="en-GB" dirty="0"/>
          </a:p>
        </p:txBody>
      </p:sp>
      <p:sp>
        <p:nvSpPr>
          <p:cNvPr id="3" name="Content Placeholder 2">
            <a:extLst>
              <a:ext uri="{FF2B5EF4-FFF2-40B4-BE49-F238E27FC236}">
                <a16:creationId xmlns:a16="http://schemas.microsoft.com/office/drawing/2014/main" id="{4B6B256F-429D-56F0-4331-FB5D3AF17C14}"/>
              </a:ext>
            </a:extLst>
          </p:cNvPr>
          <p:cNvSpPr>
            <a:spLocks noGrp="1"/>
          </p:cNvSpPr>
          <p:nvPr>
            <p:ph sz="half" idx="1"/>
          </p:nvPr>
        </p:nvSpPr>
        <p:spPr/>
        <p:txBody>
          <a:bodyPr/>
          <a:lstStyle/>
          <a:p>
            <a:pPr marL="0" indent="0">
              <a:buFontTx/>
              <a:buNone/>
            </a:pPr>
            <a:r>
              <a:rPr lang="cy-GB" altLang="en-US" dirty="0">
                <a:latin typeface="Arial" panose="020B0604020202020204" pitchFamily="34" charset="0"/>
              </a:rPr>
              <a:t>Dylai’r rhai sydd yn cyflwyno rhaglenni ymyrraeth gynnar:</a:t>
            </a:r>
          </a:p>
          <a:p>
            <a:r>
              <a:rPr lang="cy-GB" altLang="en-US" dirty="0">
                <a:latin typeface="Arial" panose="020B0604020202020204" pitchFamily="34" charset="0"/>
              </a:rPr>
              <a:t>Cymwysedig;</a:t>
            </a:r>
          </a:p>
          <a:p>
            <a:r>
              <a:rPr lang="cy-GB" altLang="en-US" dirty="0">
                <a:latin typeface="Arial" panose="020B0604020202020204" pitchFamily="34" charset="0"/>
              </a:rPr>
              <a:t>Deall;</a:t>
            </a:r>
          </a:p>
          <a:p>
            <a:r>
              <a:rPr lang="cy-GB" altLang="en-US" dirty="0">
                <a:latin typeface="Arial" panose="020B0604020202020204" pitchFamily="34" charset="0"/>
              </a:rPr>
              <a:t>Datblygu – DPP.</a:t>
            </a:r>
          </a:p>
          <a:p>
            <a:pPr marL="0" indent="0">
              <a:buNone/>
            </a:pPr>
            <a:endParaRPr lang="en-GB" dirty="0"/>
          </a:p>
        </p:txBody>
      </p:sp>
      <p:sp>
        <p:nvSpPr>
          <p:cNvPr id="4" name="Content Placeholder 3">
            <a:extLst>
              <a:ext uri="{FF2B5EF4-FFF2-40B4-BE49-F238E27FC236}">
                <a16:creationId xmlns:a16="http://schemas.microsoft.com/office/drawing/2014/main" id="{909E6986-7D9D-75FD-BEAA-D039CEE8DF54}"/>
              </a:ext>
            </a:extLst>
          </p:cNvPr>
          <p:cNvSpPr>
            <a:spLocks noGrp="1"/>
          </p:cNvSpPr>
          <p:nvPr>
            <p:ph sz="half" idx="2"/>
          </p:nvPr>
        </p:nvSpPr>
        <p:spPr/>
        <p:txBody>
          <a:bodyPr/>
          <a:lstStyle/>
          <a:p>
            <a:pPr marL="0" indent="0">
              <a:buNone/>
            </a:pPr>
            <a:r>
              <a:rPr lang="en-GB" dirty="0">
                <a:solidFill>
                  <a:srgbClr val="0070C0"/>
                </a:solidFill>
                <a:latin typeface="Arial" panose="020B0604020202020204" pitchFamily="34" charset="0"/>
              </a:rPr>
              <a:t>Those delivering early intervention programmes:</a:t>
            </a:r>
          </a:p>
          <a:p>
            <a:r>
              <a:rPr lang="en-GB" dirty="0">
                <a:solidFill>
                  <a:srgbClr val="0070C0"/>
                </a:solidFill>
                <a:latin typeface="Arial" panose="020B0604020202020204" pitchFamily="34" charset="0"/>
              </a:rPr>
              <a:t>Qualified; </a:t>
            </a:r>
          </a:p>
          <a:p>
            <a:r>
              <a:rPr lang="en-GB" dirty="0">
                <a:solidFill>
                  <a:srgbClr val="0070C0"/>
                </a:solidFill>
                <a:latin typeface="Arial" panose="020B0604020202020204" pitchFamily="34" charset="0"/>
              </a:rPr>
              <a:t>Understand;</a:t>
            </a:r>
          </a:p>
          <a:p>
            <a:r>
              <a:rPr lang="en-GB" dirty="0">
                <a:solidFill>
                  <a:srgbClr val="0070C0"/>
                </a:solidFill>
                <a:latin typeface="Arial" panose="020B0604020202020204" pitchFamily="34" charset="0"/>
              </a:rPr>
              <a:t>Develop – CPD.</a:t>
            </a:r>
            <a:endParaRPr lang="en-US" dirty="0">
              <a:solidFill>
                <a:srgbClr val="0070C0"/>
              </a:solidFill>
              <a:latin typeface="Arial" panose="020B0604020202020204" pitchFamily="34" charset="0"/>
            </a:endParaRPr>
          </a:p>
          <a:p>
            <a:endParaRPr lang="en-GB" dirty="0">
              <a:solidFill>
                <a:srgbClr val="0070C0"/>
              </a:solidFill>
              <a:latin typeface="Arial" panose="020B0604020202020204" pitchFamily="34" charset="0"/>
            </a:endParaRPr>
          </a:p>
          <a:p>
            <a:pPr marL="0" indent="0" algn="r">
              <a:buNone/>
            </a:pPr>
            <a:r>
              <a:rPr lang="en-GB" sz="2000" dirty="0">
                <a:solidFill>
                  <a:srgbClr val="0070C0"/>
                </a:solidFill>
                <a:latin typeface="Arial" panose="020B0604020202020204" pitchFamily="34" charset="0"/>
              </a:rPr>
              <a:t>(Nutbrown </a:t>
            </a:r>
            <a:r>
              <a:rPr lang="en-GB" sz="2000" i="1" dirty="0">
                <a:solidFill>
                  <a:srgbClr val="0070C0"/>
                </a:solidFill>
                <a:latin typeface="Arial" panose="020B0604020202020204" pitchFamily="34" charset="0"/>
              </a:rPr>
              <a:t>et al., </a:t>
            </a:r>
            <a:r>
              <a:rPr lang="en-GB" sz="2000" dirty="0">
                <a:solidFill>
                  <a:srgbClr val="0070C0"/>
                </a:solidFill>
                <a:latin typeface="Arial" panose="020B0604020202020204" pitchFamily="34" charset="0"/>
              </a:rPr>
              <a:t>2013) </a:t>
            </a:r>
          </a:p>
          <a:p>
            <a:pPr marL="0" indent="0">
              <a:buNone/>
            </a:pPr>
            <a:endParaRPr lang="en-GB" dirty="0"/>
          </a:p>
        </p:txBody>
      </p:sp>
    </p:spTree>
    <p:extLst>
      <p:ext uri="{BB962C8B-B14F-4D97-AF65-F5344CB8AC3E}">
        <p14:creationId xmlns:p14="http://schemas.microsoft.com/office/powerpoint/2010/main" val="188799163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B398E-139D-D849-CBA6-6BD318209FF0}"/>
              </a:ext>
            </a:extLst>
          </p:cNvPr>
          <p:cNvSpPr>
            <a:spLocks noGrp="1"/>
          </p:cNvSpPr>
          <p:nvPr>
            <p:ph type="title"/>
          </p:nvPr>
        </p:nvSpPr>
        <p:spPr/>
        <p:txBody>
          <a:bodyPr/>
          <a:lstStyle/>
          <a:p>
            <a:pPr algn="ctr"/>
            <a:r>
              <a:rPr lang="en-GB" altLang="en-US" sz="4400" dirty="0" err="1">
                <a:latin typeface="Arial" panose="020B0604020202020204" pitchFamily="34" charset="0"/>
              </a:rPr>
              <a:t>Cyfrifoldebau</a:t>
            </a:r>
            <a:r>
              <a:rPr lang="en-GB" altLang="en-US" sz="4400" dirty="0">
                <a:latin typeface="Arial" panose="020B0604020202020204" pitchFamily="34" charset="0"/>
              </a:rPr>
              <a:t> </a:t>
            </a:r>
            <a:r>
              <a:rPr lang="en-GB" altLang="en-US" sz="4400" dirty="0" err="1">
                <a:latin typeface="Arial" panose="020B0604020202020204" pitchFamily="34" charset="0"/>
              </a:rPr>
              <a:t>lleoliadau</a:t>
            </a:r>
            <a:br>
              <a:rPr lang="en-GB" altLang="en-US" sz="4400" dirty="0">
                <a:latin typeface="Arial" panose="020B0604020202020204" pitchFamily="34" charset="0"/>
              </a:rPr>
            </a:br>
            <a:r>
              <a:rPr lang="en-GB" altLang="en-US" sz="4400" dirty="0">
                <a:solidFill>
                  <a:srgbClr val="0070C0"/>
                </a:solidFill>
                <a:latin typeface="Arial" panose="020B0604020202020204" pitchFamily="34" charset="0"/>
              </a:rPr>
              <a:t>Responsibilities of settings</a:t>
            </a:r>
            <a:endParaRPr lang="en-GB" dirty="0"/>
          </a:p>
        </p:txBody>
      </p:sp>
      <p:sp>
        <p:nvSpPr>
          <p:cNvPr id="3" name="Content Placeholder 2">
            <a:extLst>
              <a:ext uri="{FF2B5EF4-FFF2-40B4-BE49-F238E27FC236}">
                <a16:creationId xmlns:a16="http://schemas.microsoft.com/office/drawing/2014/main" id="{D757F1E4-4824-0225-3302-8EA420940E9A}"/>
              </a:ext>
            </a:extLst>
          </p:cNvPr>
          <p:cNvSpPr>
            <a:spLocks noGrp="1"/>
          </p:cNvSpPr>
          <p:nvPr>
            <p:ph sz="half" idx="1"/>
          </p:nvPr>
        </p:nvSpPr>
        <p:spPr/>
        <p:txBody>
          <a:bodyPr>
            <a:normAutofit fontScale="92500" lnSpcReduction="20000"/>
          </a:bodyPr>
          <a:lstStyle/>
          <a:p>
            <a:r>
              <a:rPr lang="cy-GB" altLang="en-US" sz="2800" dirty="0">
                <a:latin typeface="Arial" panose="020B0604020202020204" pitchFamily="34" charset="0"/>
              </a:rPr>
              <a:t>Sicrhau fod trefniadau yn eu lle;</a:t>
            </a:r>
          </a:p>
          <a:p>
            <a:r>
              <a:rPr lang="cy-GB" sz="2800" dirty="0">
                <a:latin typeface="Arial" panose="020B0604020202020204" pitchFamily="34" charset="0"/>
              </a:rPr>
              <a:t>Penodi aelod/</a:t>
            </a:r>
            <a:r>
              <a:rPr lang="cy-GB" sz="2800" dirty="0" err="1">
                <a:latin typeface="Arial" panose="020B0604020202020204" pitchFamily="34" charset="0"/>
              </a:rPr>
              <a:t>au</a:t>
            </a:r>
            <a:r>
              <a:rPr lang="cy-GB" sz="2800" dirty="0">
                <a:latin typeface="Arial" panose="020B0604020202020204" pitchFamily="34" charset="0"/>
              </a:rPr>
              <a:t> staff cyfrifol am anghenion gofal iechyd;</a:t>
            </a:r>
          </a:p>
          <a:p>
            <a:r>
              <a:rPr lang="cy-GB" sz="2800" dirty="0">
                <a:latin typeface="Arial" panose="020B0604020202020204" pitchFamily="34" charset="0"/>
              </a:rPr>
              <a:t>Sicrhau bod digon o staff </a:t>
            </a:r>
            <a:r>
              <a:rPr lang="cy-GB" sz="2800" b="1" dirty="0">
                <a:latin typeface="Arial" panose="020B0604020202020204" pitchFamily="34" charset="0"/>
              </a:rPr>
              <a:t>wedi'u hyfforddi;</a:t>
            </a:r>
          </a:p>
          <a:p>
            <a:r>
              <a:rPr lang="cy-GB" sz="2800" dirty="0">
                <a:latin typeface="Arial" panose="020B0604020202020204" pitchFamily="34" charset="0"/>
              </a:rPr>
              <a:t>Sicrhau nad yw dysgwyr yn cael eu heithrio rhag gweithgareddau.</a:t>
            </a:r>
            <a:endParaRPr lang="cy-GB" altLang="en-US" sz="2800" dirty="0">
              <a:latin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0EE06FA9-7B47-967C-F7F7-9E824938B834}"/>
              </a:ext>
            </a:extLst>
          </p:cNvPr>
          <p:cNvSpPr>
            <a:spLocks noGrp="1"/>
          </p:cNvSpPr>
          <p:nvPr>
            <p:ph sz="half" idx="2"/>
          </p:nvPr>
        </p:nvSpPr>
        <p:spPr/>
        <p:txBody>
          <a:bodyPr>
            <a:normAutofit fontScale="92500" lnSpcReduction="20000"/>
          </a:bodyPr>
          <a:lstStyle/>
          <a:p>
            <a:r>
              <a:rPr lang="en-GB" altLang="en-US" sz="2800" dirty="0">
                <a:solidFill>
                  <a:srgbClr val="0070C0"/>
                </a:solidFill>
                <a:latin typeface="Arial" panose="020B0604020202020204" pitchFamily="34" charset="0"/>
              </a:rPr>
              <a:t>Ensure arrangements are in place;</a:t>
            </a:r>
          </a:p>
          <a:p>
            <a:r>
              <a:rPr lang="en-GB" altLang="en-US" sz="2800" dirty="0">
                <a:solidFill>
                  <a:srgbClr val="0070C0"/>
                </a:solidFill>
                <a:latin typeface="Arial" panose="020B0604020202020204" pitchFamily="34" charset="0"/>
              </a:rPr>
              <a:t>Appoint named staff member/s responsible for healthcare needs;</a:t>
            </a:r>
          </a:p>
          <a:p>
            <a:r>
              <a:rPr lang="en-GB" altLang="en-US" sz="2800" dirty="0">
                <a:solidFill>
                  <a:srgbClr val="0070C0"/>
                </a:solidFill>
                <a:latin typeface="Arial" panose="020B0604020202020204" pitchFamily="34" charset="0"/>
              </a:rPr>
              <a:t>Ensure sufficient staff </a:t>
            </a:r>
            <a:r>
              <a:rPr lang="en-GB" altLang="en-US" sz="2800" b="1" dirty="0">
                <a:solidFill>
                  <a:srgbClr val="0070C0"/>
                </a:solidFill>
                <a:latin typeface="Arial" panose="020B0604020202020204" pitchFamily="34" charset="0"/>
              </a:rPr>
              <a:t>are trained;</a:t>
            </a:r>
          </a:p>
          <a:p>
            <a:r>
              <a:rPr lang="en-GB" altLang="en-US" sz="2800" dirty="0">
                <a:solidFill>
                  <a:srgbClr val="0070C0"/>
                </a:solidFill>
                <a:latin typeface="Arial" panose="020B0604020202020204" pitchFamily="34" charset="0"/>
              </a:rPr>
              <a:t>Ensure learners are not excluded from activities.</a:t>
            </a:r>
          </a:p>
          <a:p>
            <a:pPr marL="0" indent="0">
              <a:buNone/>
            </a:pPr>
            <a:endParaRPr lang="en-GB" dirty="0"/>
          </a:p>
        </p:txBody>
      </p:sp>
    </p:spTree>
    <p:extLst>
      <p:ext uri="{BB962C8B-B14F-4D97-AF65-F5344CB8AC3E}">
        <p14:creationId xmlns:p14="http://schemas.microsoft.com/office/powerpoint/2010/main" val="137095129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81F36-0EA8-4264-FCA3-C19118953B50}"/>
              </a:ext>
            </a:extLst>
          </p:cNvPr>
          <p:cNvSpPr>
            <a:spLocks noGrp="1"/>
          </p:cNvSpPr>
          <p:nvPr>
            <p:ph type="title"/>
          </p:nvPr>
        </p:nvSpPr>
        <p:spPr/>
        <p:txBody>
          <a:bodyPr/>
          <a:lstStyle/>
          <a:p>
            <a:pPr algn="ctr"/>
            <a:r>
              <a:rPr lang="en-GB" altLang="en-US" dirty="0" err="1">
                <a:latin typeface="Arial" panose="020B0604020202020204" pitchFamily="34" charset="0"/>
              </a:rPr>
              <a:t>Cyfrifoldebau</a:t>
            </a:r>
            <a:r>
              <a:rPr lang="en-GB" altLang="en-US" dirty="0">
                <a:latin typeface="Arial" panose="020B0604020202020204" pitchFamily="34" charset="0"/>
              </a:rPr>
              <a:t> </a:t>
            </a:r>
            <a:r>
              <a:rPr lang="en-GB" altLang="en-US" dirty="0" err="1">
                <a:latin typeface="Arial" panose="020B0604020202020204" pitchFamily="34" charset="0"/>
              </a:rPr>
              <a:t>lleoliadau</a:t>
            </a:r>
            <a:endParaRPr lang="en-GB" dirty="0"/>
          </a:p>
        </p:txBody>
      </p:sp>
      <p:sp>
        <p:nvSpPr>
          <p:cNvPr id="3" name="Content Placeholder 2">
            <a:extLst>
              <a:ext uri="{FF2B5EF4-FFF2-40B4-BE49-F238E27FC236}">
                <a16:creationId xmlns:a16="http://schemas.microsoft.com/office/drawing/2014/main" id="{F075570B-CDA0-32F2-42C2-554D92BA503A}"/>
              </a:ext>
            </a:extLst>
          </p:cNvPr>
          <p:cNvSpPr>
            <a:spLocks noGrp="1"/>
          </p:cNvSpPr>
          <p:nvPr>
            <p:ph sz="half" idx="1"/>
          </p:nvPr>
        </p:nvSpPr>
        <p:spPr>
          <a:xfrm>
            <a:off x="251520" y="1556792"/>
            <a:ext cx="8568952" cy="4464495"/>
          </a:xfrm>
        </p:spPr>
        <p:txBody>
          <a:bodyPr>
            <a:normAutofit fontScale="92500" lnSpcReduction="10000"/>
          </a:bodyPr>
          <a:lstStyle/>
          <a:p>
            <a:pPr marL="0" indent="0">
              <a:buNone/>
            </a:pPr>
            <a:r>
              <a:rPr lang="cy-GB" sz="2800" i="1" dirty="0">
                <a:latin typeface="Arial" panose="020B0604020202020204" pitchFamily="34" charset="0"/>
                <a:cs typeface="Arial" panose="020B0604020202020204" pitchFamily="34" charset="0"/>
              </a:rPr>
              <a:t>"Efallai y gofynnir i unrhyw aelod o staff yn y lleoliad addysg ddarparu cymorth i ddysgwyr ag anghenion gofal iechyd, gan gynnwys cynorthwyo neu oruchwylio'r gwaith o roi meddyginiaethau. </a:t>
            </a:r>
            <a:r>
              <a:rPr lang="cy-GB" sz="2800" b="1" i="1" dirty="0">
                <a:latin typeface="Arial" panose="020B0604020202020204" pitchFamily="34" charset="0"/>
                <a:cs typeface="Arial" panose="020B0604020202020204" pitchFamily="34" charset="0"/>
              </a:rPr>
              <a:t>Mae'r rôl hon yn gwbl wirfoddol. Rhaid i aelodau'r staff gael hyfforddiant digonol ac addas a chyflawni'r lefel angenrheidiol o gymhwysedd cyn iddynt ymgymryd â'r cyfrifoldeb. Ni all fod yn ofynnol i unrhyw aelod o staff roi na goruchwylio meddyginiaeth oni bai ei fod yn rhan o’i gytundeb, telerau ac amodau neu gynllun swydd y cytunwyd arno ar y cyd.“</a:t>
            </a:r>
          </a:p>
          <a:p>
            <a:pPr marL="0" indent="0">
              <a:buNone/>
            </a:pPr>
            <a:endParaRPr lang="cy-GB" sz="2800" b="1" dirty="0">
              <a:latin typeface="Arial" panose="020B0604020202020204" pitchFamily="34" charset="0"/>
              <a:cs typeface="Arial" panose="020B0604020202020204" pitchFamily="34" charset="0"/>
            </a:endParaRPr>
          </a:p>
          <a:p>
            <a:pPr marL="0" indent="0" algn="r">
              <a:buNone/>
            </a:pPr>
            <a:r>
              <a:rPr lang="en-GB" sz="1800" dirty="0">
                <a:latin typeface="Arial" panose="020B0604020202020204" pitchFamily="34" charset="0"/>
              </a:rPr>
              <a:t>(Welsh Government, 2017:9)</a:t>
            </a:r>
            <a:endParaRPr lang="en-US" sz="1800" dirty="0">
              <a:latin typeface="Arial" panose="020B0604020202020204" pitchFamily="34" charset="0"/>
            </a:endParaRPr>
          </a:p>
          <a:p>
            <a:endParaRPr lang="en-GB" dirty="0"/>
          </a:p>
        </p:txBody>
      </p:sp>
    </p:spTree>
    <p:extLst>
      <p:ext uri="{BB962C8B-B14F-4D97-AF65-F5344CB8AC3E}">
        <p14:creationId xmlns:p14="http://schemas.microsoft.com/office/powerpoint/2010/main" val="63125947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9E714-BDD4-7666-199B-381B0A3EB559}"/>
              </a:ext>
            </a:extLst>
          </p:cNvPr>
          <p:cNvSpPr>
            <a:spLocks noGrp="1"/>
          </p:cNvSpPr>
          <p:nvPr>
            <p:ph type="title"/>
          </p:nvPr>
        </p:nvSpPr>
        <p:spPr>
          <a:xfrm>
            <a:off x="628650" y="365126"/>
            <a:ext cx="7886700" cy="857388"/>
          </a:xfrm>
        </p:spPr>
        <p:txBody>
          <a:bodyPr/>
          <a:lstStyle/>
          <a:p>
            <a:pPr algn="ctr"/>
            <a:r>
              <a:rPr lang="en-GB" altLang="en-US" sz="4400" dirty="0">
                <a:solidFill>
                  <a:srgbClr val="0070C0"/>
                </a:solidFill>
                <a:latin typeface="Arial" panose="020B0604020202020204" pitchFamily="34" charset="0"/>
              </a:rPr>
              <a:t>Responsibilities of settings</a:t>
            </a:r>
            <a:endParaRPr lang="en-GB" dirty="0"/>
          </a:p>
        </p:txBody>
      </p:sp>
      <p:sp>
        <p:nvSpPr>
          <p:cNvPr id="3" name="Content Placeholder 2">
            <a:extLst>
              <a:ext uri="{FF2B5EF4-FFF2-40B4-BE49-F238E27FC236}">
                <a16:creationId xmlns:a16="http://schemas.microsoft.com/office/drawing/2014/main" id="{8302A90D-7E73-2B27-5382-136D037B770A}"/>
              </a:ext>
            </a:extLst>
          </p:cNvPr>
          <p:cNvSpPr>
            <a:spLocks noGrp="1"/>
          </p:cNvSpPr>
          <p:nvPr>
            <p:ph sz="half" idx="1"/>
          </p:nvPr>
        </p:nvSpPr>
        <p:spPr>
          <a:xfrm>
            <a:off x="251520" y="1556792"/>
            <a:ext cx="8568952" cy="4392488"/>
          </a:xfrm>
        </p:spPr>
        <p:txBody>
          <a:bodyPr>
            <a:normAutofit lnSpcReduction="10000"/>
          </a:bodyPr>
          <a:lstStyle/>
          <a:p>
            <a:pPr marL="0" indent="0">
              <a:buNone/>
            </a:pPr>
            <a:r>
              <a:rPr lang="en-GB" sz="2800" i="1" dirty="0">
                <a:latin typeface="Arial" panose="020B0604020202020204" pitchFamily="34" charset="0"/>
              </a:rPr>
              <a:t>“Any staff member within the education setting may be asked to provide support to learners with healthcare needs, including assisting or supervising the administration of medicines. </a:t>
            </a:r>
            <a:r>
              <a:rPr lang="en-GB" sz="2800" b="1" i="1" dirty="0">
                <a:latin typeface="Arial" panose="020B0604020202020204" pitchFamily="34" charset="0"/>
              </a:rPr>
              <a:t>This role is entirely voluntary. Staff members must receive sufficient and suitable training and achieve the necessary level of competence before they take on the responsibility. No staff member can be required to administer or supervise medication unless it forms part of their contract, terms and conditions or a mutually agreed job plan.”</a:t>
            </a:r>
          </a:p>
          <a:p>
            <a:pPr marL="0" indent="0" algn="r">
              <a:buNone/>
            </a:pPr>
            <a:r>
              <a:rPr lang="en-GB" sz="1800" dirty="0">
                <a:latin typeface="Arial" panose="020B0604020202020204" pitchFamily="34" charset="0"/>
              </a:rPr>
              <a:t>(Welsh Government, 2017:9)</a:t>
            </a:r>
            <a:endParaRPr lang="en-US" sz="1800" dirty="0">
              <a:latin typeface="Arial" panose="020B0604020202020204" pitchFamily="34" charset="0"/>
            </a:endParaRPr>
          </a:p>
          <a:p>
            <a:endParaRPr lang="en-GB" dirty="0"/>
          </a:p>
        </p:txBody>
      </p:sp>
    </p:spTree>
    <p:extLst>
      <p:ext uri="{BB962C8B-B14F-4D97-AF65-F5344CB8AC3E}">
        <p14:creationId xmlns:p14="http://schemas.microsoft.com/office/powerpoint/2010/main" val="375190852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C81ABC-6489-48BE-6CBA-ABBDC915337A}"/>
              </a:ext>
            </a:extLst>
          </p:cNvPr>
          <p:cNvSpPr>
            <a:spLocks noGrp="1"/>
          </p:cNvSpPr>
          <p:nvPr>
            <p:ph sz="half" idx="1"/>
          </p:nvPr>
        </p:nvSpPr>
        <p:spPr/>
        <p:txBody>
          <a:bodyPr/>
          <a:lstStyle/>
          <a:p>
            <a:r>
              <a:rPr lang="cy-GB" altLang="en-US" dirty="0">
                <a:latin typeface="Arial" panose="020B0604020202020204" pitchFamily="34" charset="0"/>
              </a:rPr>
              <a:t>Mae mwyafrif o blant yn colli meithrinfa/ysgol oblegid salwch byr</a:t>
            </a:r>
          </a:p>
          <a:p>
            <a:pPr marL="0" indent="0">
              <a:buNone/>
            </a:pPr>
            <a:endParaRPr lang="cy-GB" altLang="en-US" dirty="0">
              <a:latin typeface="Arial" panose="020B0604020202020204" pitchFamily="34" charset="0"/>
            </a:endParaRPr>
          </a:p>
          <a:p>
            <a:r>
              <a:rPr lang="cy-GB" altLang="en-US" b="1" dirty="0">
                <a:latin typeface="Arial" panose="020B0604020202020204" pitchFamily="34" charset="0"/>
              </a:rPr>
              <a:t>Pa effaith allai hyn gael ar ofal ac addysg plant?</a:t>
            </a:r>
          </a:p>
          <a:p>
            <a:pPr marL="0" indent="0">
              <a:buNone/>
            </a:pPr>
            <a:endParaRPr lang="en-GB" dirty="0"/>
          </a:p>
        </p:txBody>
      </p:sp>
      <p:sp>
        <p:nvSpPr>
          <p:cNvPr id="4" name="Content Placeholder 3">
            <a:extLst>
              <a:ext uri="{FF2B5EF4-FFF2-40B4-BE49-F238E27FC236}">
                <a16:creationId xmlns:a16="http://schemas.microsoft.com/office/drawing/2014/main" id="{04119242-ABC2-C955-0BA1-578C64809D01}"/>
              </a:ext>
            </a:extLst>
          </p:cNvPr>
          <p:cNvSpPr>
            <a:spLocks noGrp="1"/>
          </p:cNvSpPr>
          <p:nvPr>
            <p:ph sz="half" idx="2"/>
          </p:nvPr>
        </p:nvSpPr>
        <p:spPr/>
        <p:txBody>
          <a:bodyPr/>
          <a:lstStyle/>
          <a:p>
            <a:r>
              <a:rPr lang="en-GB" altLang="en-US" dirty="0">
                <a:solidFill>
                  <a:srgbClr val="0070C0"/>
                </a:solidFill>
                <a:latin typeface="Arial" panose="020B0604020202020204" pitchFamily="34" charset="0"/>
              </a:rPr>
              <a:t>Most children will miss nursery/school due to short illness</a:t>
            </a:r>
          </a:p>
          <a:p>
            <a:pPr marL="0" indent="0">
              <a:buNone/>
            </a:pPr>
            <a:endParaRPr lang="en-GB" altLang="en-US" dirty="0">
              <a:solidFill>
                <a:srgbClr val="0070C0"/>
              </a:solidFill>
              <a:latin typeface="Arial" panose="020B0604020202020204" pitchFamily="34" charset="0"/>
            </a:endParaRPr>
          </a:p>
          <a:p>
            <a:r>
              <a:rPr lang="en-GB" altLang="en-US" b="1" dirty="0">
                <a:solidFill>
                  <a:srgbClr val="0070C0"/>
                </a:solidFill>
                <a:latin typeface="Arial" panose="020B0604020202020204" pitchFamily="34" charset="0"/>
              </a:rPr>
              <a:t>What effect could this have on children’s care and education?</a:t>
            </a:r>
          </a:p>
          <a:p>
            <a:pPr marL="0" indent="0">
              <a:buNone/>
            </a:pPr>
            <a:endParaRPr lang="en-GB" dirty="0"/>
          </a:p>
        </p:txBody>
      </p:sp>
      <p:sp>
        <p:nvSpPr>
          <p:cNvPr id="5" name="Title 1">
            <a:extLst>
              <a:ext uri="{FF2B5EF4-FFF2-40B4-BE49-F238E27FC236}">
                <a16:creationId xmlns:a16="http://schemas.microsoft.com/office/drawing/2014/main" id="{9A9C3F75-377F-3258-EABD-F5243D9732CD}"/>
              </a:ext>
            </a:extLst>
          </p:cNvPr>
          <p:cNvSpPr>
            <a:spLocks noGrp="1"/>
          </p:cNvSpPr>
          <p:nvPr>
            <p:ph type="title"/>
          </p:nvPr>
        </p:nvSpPr>
        <p:spPr>
          <a:xfrm>
            <a:off x="628650" y="365125"/>
            <a:ext cx="7886700" cy="1325563"/>
          </a:xfrm>
        </p:spPr>
        <p:txBody>
          <a:bodyPr>
            <a:noAutofit/>
          </a:bodyPr>
          <a:lstStyle/>
          <a:p>
            <a:pPr algn="ctr"/>
            <a:r>
              <a:rPr lang="en-GB" altLang="en-US" sz="3600" dirty="0" err="1">
                <a:latin typeface="Arial" panose="020B0604020202020204" pitchFamily="34" charset="0"/>
              </a:rPr>
              <a:t>Anghenion</a:t>
            </a:r>
            <a:r>
              <a:rPr lang="en-GB" altLang="en-US" sz="3600" dirty="0">
                <a:latin typeface="Arial" panose="020B0604020202020204" pitchFamily="34" charset="0"/>
              </a:rPr>
              <a:t> </a:t>
            </a:r>
            <a:r>
              <a:rPr lang="en-GB" altLang="en-US" sz="3600" dirty="0" err="1">
                <a:latin typeface="Arial" panose="020B0604020202020204" pitchFamily="34" charset="0"/>
              </a:rPr>
              <a:t>iechyd</a:t>
            </a:r>
            <a:r>
              <a:rPr lang="en-GB" altLang="en-US" sz="3600" dirty="0">
                <a:latin typeface="Arial" panose="020B0604020202020204" pitchFamily="34" charset="0"/>
              </a:rPr>
              <a:t> plant ag ADY</a:t>
            </a:r>
            <a:br>
              <a:rPr lang="en-GB" altLang="en-US" sz="3600" dirty="0">
                <a:latin typeface="Arial" panose="020B0604020202020204" pitchFamily="34" charset="0"/>
              </a:rPr>
            </a:br>
            <a:r>
              <a:rPr lang="en-GB" altLang="en-US" sz="3600" dirty="0">
                <a:solidFill>
                  <a:srgbClr val="0070C0"/>
                </a:solidFill>
                <a:latin typeface="Arial" panose="020B0604020202020204" pitchFamily="34" charset="0"/>
              </a:rPr>
              <a:t>Healthcare needs of children with ALN</a:t>
            </a:r>
          </a:p>
        </p:txBody>
      </p:sp>
    </p:spTree>
    <p:extLst>
      <p:ext uri="{BB962C8B-B14F-4D97-AF65-F5344CB8AC3E}">
        <p14:creationId xmlns:p14="http://schemas.microsoft.com/office/powerpoint/2010/main" val="81734687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F7485D-DA63-B40D-32B7-DED8A6F47EE4}"/>
              </a:ext>
            </a:extLst>
          </p:cNvPr>
          <p:cNvSpPr>
            <a:spLocks noGrp="1"/>
          </p:cNvSpPr>
          <p:nvPr>
            <p:ph sz="half" idx="1"/>
          </p:nvPr>
        </p:nvSpPr>
        <p:spPr/>
        <p:txBody>
          <a:bodyPr/>
          <a:lstStyle/>
          <a:p>
            <a:r>
              <a:rPr lang="en-GB" dirty="0">
                <a:latin typeface="Arial" panose="020B0604020202020204" pitchFamily="34" charset="0"/>
              </a:rPr>
              <a:t>Ymwybyddiaeth </a:t>
            </a:r>
            <a:r>
              <a:rPr lang="en-GB" dirty="0" err="1">
                <a:latin typeface="Arial" panose="020B0604020202020204" pitchFamily="34" charset="0"/>
              </a:rPr>
              <a:t>Awtistiaeth</a:t>
            </a:r>
            <a:r>
              <a:rPr lang="en-GB" dirty="0">
                <a:latin typeface="Arial" panose="020B0604020202020204" pitchFamily="34" charset="0"/>
              </a:rPr>
              <a:t>;</a:t>
            </a:r>
          </a:p>
          <a:p>
            <a:r>
              <a:rPr lang="en-GB" dirty="0">
                <a:latin typeface="Arial" panose="020B0604020202020204" pitchFamily="34" charset="0"/>
              </a:rPr>
              <a:t>SNAP Cymru;</a:t>
            </a:r>
          </a:p>
          <a:p>
            <a:r>
              <a:rPr lang="en-GB" i="1" dirty="0">
                <a:latin typeface="Arial" panose="020B0604020202020204" pitchFamily="34" charset="0"/>
              </a:rPr>
              <a:t>Step-back Cymru;</a:t>
            </a:r>
          </a:p>
          <a:p>
            <a:r>
              <a:rPr lang="en-GB" dirty="0">
                <a:latin typeface="Arial" panose="020B0604020202020204" pitchFamily="34" charset="0"/>
              </a:rPr>
              <a:t>Rhaglenni </a:t>
            </a:r>
            <a:r>
              <a:rPr lang="en-GB" dirty="0" err="1">
                <a:latin typeface="Arial" panose="020B0604020202020204" pitchFamily="34" charset="0"/>
              </a:rPr>
              <a:t>israddedig</a:t>
            </a:r>
            <a:r>
              <a:rPr lang="en-GB" dirty="0">
                <a:latin typeface="Arial" panose="020B0604020202020204" pitchFamily="34" charset="0"/>
              </a:rPr>
              <a:t>;</a:t>
            </a:r>
          </a:p>
          <a:p>
            <a:pPr marL="0" indent="0">
              <a:buNone/>
            </a:pPr>
            <a:endParaRPr lang="en-GB" dirty="0"/>
          </a:p>
        </p:txBody>
      </p:sp>
      <p:sp>
        <p:nvSpPr>
          <p:cNvPr id="4" name="Content Placeholder 3">
            <a:extLst>
              <a:ext uri="{FF2B5EF4-FFF2-40B4-BE49-F238E27FC236}">
                <a16:creationId xmlns:a16="http://schemas.microsoft.com/office/drawing/2014/main" id="{BF9B2AFC-0CDA-DBD8-5612-40B58715D1FA}"/>
              </a:ext>
            </a:extLst>
          </p:cNvPr>
          <p:cNvSpPr>
            <a:spLocks noGrp="1"/>
          </p:cNvSpPr>
          <p:nvPr>
            <p:ph sz="half" idx="2"/>
          </p:nvPr>
        </p:nvSpPr>
        <p:spPr/>
        <p:txBody>
          <a:bodyPr/>
          <a:lstStyle/>
          <a:p>
            <a:r>
              <a:rPr lang="en-GB" dirty="0">
                <a:solidFill>
                  <a:srgbClr val="0070C0"/>
                </a:solidFill>
                <a:latin typeface="Arial" panose="020B0604020202020204" pitchFamily="34" charset="0"/>
              </a:rPr>
              <a:t>Autism Awareness;</a:t>
            </a:r>
          </a:p>
          <a:p>
            <a:r>
              <a:rPr lang="en-GB" dirty="0">
                <a:solidFill>
                  <a:srgbClr val="0070C0"/>
                </a:solidFill>
                <a:latin typeface="Arial" panose="020B0604020202020204" pitchFamily="34" charset="0"/>
              </a:rPr>
              <a:t>SNAP Cymru;</a:t>
            </a:r>
          </a:p>
          <a:p>
            <a:r>
              <a:rPr lang="en-GB" dirty="0">
                <a:solidFill>
                  <a:srgbClr val="0070C0"/>
                </a:solidFill>
                <a:latin typeface="Arial" panose="020B0604020202020204" pitchFamily="34" charset="0"/>
              </a:rPr>
              <a:t>Step-back Cymru;</a:t>
            </a:r>
          </a:p>
          <a:p>
            <a:r>
              <a:rPr lang="en-GB" dirty="0">
                <a:solidFill>
                  <a:srgbClr val="0070C0"/>
                </a:solidFill>
                <a:latin typeface="Arial" panose="020B0604020202020204" pitchFamily="34" charset="0"/>
              </a:rPr>
              <a:t>Undergraduate programmes;</a:t>
            </a:r>
          </a:p>
          <a:p>
            <a:pPr marL="0" indent="0">
              <a:buNone/>
            </a:pPr>
            <a:endParaRPr lang="en-GB" dirty="0"/>
          </a:p>
        </p:txBody>
      </p:sp>
      <p:sp>
        <p:nvSpPr>
          <p:cNvPr id="5" name="Title 1">
            <a:extLst>
              <a:ext uri="{FF2B5EF4-FFF2-40B4-BE49-F238E27FC236}">
                <a16:creationId xmlns:a16="http://schemas.microsoft.com/office/drawing/2014/main" id="{570D5BE8-D062-8038-7253-695AE3404959}"/>
              </a:ext>
            </a:extLst>
          </p:cNvPr>
          <p:cNvSpPr>
            <a:spLocks noGrp="1"/>
          </p:cNvSpPr>
          <p:nvPr>
            <p:ph type="title"/>
          </p:nvPr>
        </p:nvSpPr>
        <p:spPr>
          <a:xfrm>
            <a:off x="628650" y="365125"/>
            <a:ext cx="7886700" cy="1325563"/>
          </a:xfrm>
        </p:spPr>
        <p:txBody>
          <a:bodyPr>
            <a:noAutofit/>
          </a:bodyPr>
          <a:lstStyle/>
          <a:p>
            <a:pPr algn="ctr"/>
            <a:r>
              <a:rPr lang="en-GB" sz="4000" dirty="0">
                <a:latin typeface="Arial" panose="020B0604020202020204" pitchFamily="34" charset="0"/>
              </a:rPr>
              <a:t>Hyfforddiant </a:t>
            </a:r>
            <a:r>
              <a:rPr lang="en-GB" sz="4000" dirty="0" err="1">
                <a:latin typeface="Arial" panose="020B0604020202020204" pitchFamily="34" charset="0"/>
              </a:rPr>
              <a:t>ar</a:t>
            </a:r>
            <a:r>
              <a:rPr lang="en-GB" sz="4000" dirty="0">
                <a:latin typeface="Arial" panose="020B0604020202020204" pitchFamily="34" charset="0"/>
              </a:rPr>
              <a:t> </a:t>
            </a:r>
            <a:r>
              <a:rPr lang="en-GB" sz="4000" dirty="0" err="1">
                <a:latin typeface="Arial" panose="020B0604020202020204" pitchFamily="34" charset="0"/>
              </a:rPr>
              <a:t>gyfer</a:t>
            </a:r>
            <a:r>
              <a:rPr lang="en-GB" sz="4000" dirty="0">
                <a:latin typeface="Arial" panose="020B0604020202020204" pitchFamily="34" charset="0"/>
              </a:rPr>
              <a:t> </a:t>
            </a:r>
            <a:r>
              <a:rPr lang="en-GB" sz="4000" dirty="0" err="1">
                <a:latin typeface="Arial" panose="020B0604020202020204" pitchFamily="34" charset="0"/>
              </a:rPr>
              <a:t>Ymarferwyr</a:t>
            </a:r>
            <a:br>
              <a:rPr lang="en-GB" sz="4000" dirty="0">
                <a:latin typeface="Arial" panose="020B0604020202020204" pitchFamily="34" charset="0"/>
              </a:rPr>
            </a:br>
            <a:r>
              <a:rPr lang="en-GB" sz="4000" dirty="0">
                <a:solidFill>
                  <a:srgbClr val="0070C0"/>
                </a:solidFill>
                <a:latin typeface="Arial" panose="020B0604020202020204" pitchFamily="34" charset="0"/>
              </a:rPr>
              <a:t>Training for Practitioners</a:t>
            </a:r>
          </a:p>
        </p:txBody>
      </p:sp>
    </p:spTree>
    <p:extLst>
      <p:ext uri="{BB962C8B-B14F-4D97-AF65-F5344CB8AC3E}">
        <p14:creationId xmlns:p14="http://schemas.microsoft.com/office/powerpoint/2010/main" val="257512420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7E634-987E-C860-CE6E-328A7CC22CF0}"/>
              </a:ext>
            </a:extLst>
          </p:cNvPr>
          <p:cNvSpPr>
            <a:spLocks noGrp="1"/>
          </p:cNvSpPr>
          <p:nvPr>
            <p:ph type="title"/>
          </p:nvPr>
        </p:nvSpPr>
        <p:spPr/>
        <p:txBody>
          <a:bodyPr>
            <a:normAutofit fontScale="90000"/>
          </a:bodyPr>
          <a:lstStyle/>
          <a:p>
            <a:pPr algn="ctr"/>
            <a:r>
              <a:rPr lang="en-GB" sz="4400" dirty="0">
                <a:latin typeface="Arial" panose="020B0604020202020204" pitchFamily="34" charset="0"/>
              </a:rPr>
              <a:t>Hyfforddiant </a:t>
            </a:r>
            <a:r>
              <a:rPr lang="en-GB" sz="4400" dirty="0" err="1">
                <a:latin typeface="Arial" panose="020B0604020202020204" pitchFamily="34" charset="0"/>
              </a:rPr>
              <a:t>ar</a:t>
            </a:r>
            <a:r>
              <a:rPr lang="en-GB" sz="4400" dirty="0">
                <a:latin typeface="Arial" panose="020B0604020202020204" pitchFamily="34" charset="0"/>
              </a:rPr>
              <a:t> </a:t>
            </a:r>
            <a:r>
              <a:rPr lang="en-GB" sz="4400" dirty="0" err="1">
                <a:latin typeface="Arial" panose="020B0604020202020204" pitchFamily="34" charset="0"/>
              </a:rPr>
              <a:t>gyfer</a:t>
            </a:r>
            <a:r>
              <a:rPr lang="en-GB" sz="4400" dirty="0">
                <a:latin typeface="Arial" panose="020B0604020202020204" pitchFamily="34" charset="0"/>
              </a:rPr>
              <a:t> </a:t>
            </a:r>
            <a:r>
              <a:rPr lang="en-GB" sz="4400" dirty="0" err="1">
                <a:latin typeface="Arial" panose="020B0604020202020204" pitchFamily="34" charset="0"/>
              </a:rPr>
              <a:t>Ymarferwyr</a:t>
            </a:r>
            <a:br>
              <a:rPr lang="en-GB" sz="4400" dirty="0">
                <a:latin typeface="Arial" panose="020B0604020202020204" pitchFamily="34" charset="0"/>
              </a:rPr>
            </a:br>
            <a:r>
              <a:rPr lang="en-GB" sz="4400" dirty="0">
                <a:solidFill>
                  <a:srgbClr val="0070C0"/>
                </a:solidFill>
                <a:latin typeface="Arial" panose="020B0604020202020204" pitchFamily="34" charset="0"/>
              </a:rPr>
              <a:t>Training for Practitioners</a:t>
            </a:r>
            <a:endParaRPr lang="en-GB" dirty="0"/>
          </a:p>
        </p:txBody>
      </p:sp>
      <p:sp>
        <p:nvSpPr>
          <p:cNvPr id="3" name="Content Placeholder 2">
            <a:extLst>
              <a:ext uri="{FF2B5EF4-FFF2-40B4-BE49-F238E27FC236}">
                <a16:creationId xmlns:a16="http://schemas.microsoft.com/office/drawing/2014/main" id="{EBA9AC1A-F858-0052-9C97-9FA7A308E292}"/>
              </a:ext>
            </a:extLst>
          </p:cNvPr>
          <p:cNvSpPr>
            <a:spLocks noGrp="1"/>
          </p:cNvSpPr>
          <p:nvPr>
            <p:ph sz="half" idx="1"/>
          </p:nvPr>
        </p:nvSpPr>
        <p:spPr/>
        <p:txBody>
          <a:bodyPr/>
          <a:lstStyle/>
          <a:p>
            <a:r>
              <a:rPr lang="en-GB" dirty="0">
                <a:latin typeface="Arial" panose="020B0604020202020204" pitchFamily="34" charset="0"/>
              </a:rPr>
              <a:t>Rhaglenni </a:t>
            </a:r>
            <a:r>
              <a:rPr lang="en-GB" dirty="0" err="1">
                <a:latin typeface="Arial" panose="020B0604020202020204" pitchFamily="34" charset="0"/>
              </a:rPr>
              <a:t>ôl-raddedig</a:t>
            </a:r>
            <a:r>
              <a:rPr lang="en-GB" dirty="0">
                <a:latin typeface="Arial" panose="020B0604020202020204" pitchFamily="34" charset="0"/>
              </a:rPr>
              <a:t>;</a:t>
            </a:r>
          </a:p>
          <a:p>
            <a:r>
              <a:rPr lang="en-GB" dirty="0">
                <a:latin typeface="Arial" panose="020B0604020202020204" pitchFamily="34" charset="0"/>
              </a:rPr>
              <a:t>DPP </a:t>
            </a:r>
            <a:r>
              <a:rPr lang="en-GB" dirty="0" err="1">
                <a:latin typeface="Arial" panose="020B0604020202020204" pitchFamily="34" charset="0"/>
              </a:rPr>
              <a:t>parhaus</a:t>
            </a:r>
            <a:r>
              <a:rPr lang="en-GB" dirty="0">
                <a:latin typeface="Arial" panose="020B0604020202020204" pitchFamily="34" charset="0"/>
              </a:rPr>
              <a:t>;</a:t>
            </a:r>
          </a:p>
          <a:p>
            <a:r>
              <a:rPr lang="en-GB" dirty="0" err="1">
                <a:latin typeface="Arial" panose="020B0604020202020204" pitchFamily="34" charset="0"/>
              </a:rPr>
              <a:t>Profiad</a:t>
            </a:r>
            <a:r>
              <a:rPr lang="en-GB" dirty="0">
                <a:latin typeface="Arial" panose="020B0604020202020204" pitchFamily="34" charset="0"/>
              </a:rPr>
              <a:t>?</a:t>
            </a:r>
          </a:p>
          <a:p>
            <a:r>
              <a:rPr lang="en-GB" dirty="0" err="1">
                <a:latin typeface="Arial" panose="020B0604020202020204" pitchFamily="34" charset="0"/>
              </a:rPr>
              <a:t>Eraill</a:t>
            </a:r>
            <a:r>
              <a:rPr lang="en-GB" dirty="0">
                <a:latin typeface="Arial" panose="020B0604020202020204" pitchFamily="34" charset="0"/>
              </a:rPr>
              <a:t>?</a:t>
            </a:r>
          </a:p>
          <a:p>
            <a:pPr marL="0" indent="0">
              <a:buNone/>
            </a:pPr>
            <a:endParaRPr lang="en-GB" dirty="0"/>
          </a:p>
        </p:txBody>
      </p:sp>
      <p:sp>
        <p:nvSpPr>
          <p:cNvPr id="4" name="Content Placeholder 3">
            <a:extLst>
              <a:ext uri="{FF2B5EF4-FFF2-40B4-BE49-F238E27FC236}">
                <a16:creationId xmlns:a16="http://schemas.microsoft.com/office/drawing/2014/main" id="{CBDA89A0-B1BC-5E9B-1AF0-68E387DC8054}"/>
              </a:ext>
            </a:extLst>
          </p:cNvPr>
          <p:cNvSpPr>
            <a:spLocks noGrp="1"/>
          </p:cNvSpPr>
          <p:nvPr>
            <p:ph sz="half" idx="2"/>
          </p:nvPr>
        </p:nvSpPr>
        <p:spPr/>
        <p:txBody>
          <a:bodyPr/>
          <a:lstStyle/>
          <a:p>
            <a:r>
              <a:rPr lang="en-GB" dirty="0">
                <a:solidFill>
                  <a:srgbClr val="0070C0"/>
                </a:solidFill>
                <a:latin typeface="Arial" panose="020B0604020202020204" pitchFamily="34" charset="0"/>
              </a:rPr>
              <a:t>Postgraduate programmes;</a:t>
            </a:r>
          </a:p>
          <a:p>
            <a:r>
              <a:rPr lang="en-GB" dirty="0">
                <a:solidFill>
                  <a:srgbClr val="0070C0"/>
                </a:solidFill>
                <a:latin typeface="Arial" panose="020B0604020202020204" pitchFamily="34" charset="0"/>
              </a:rPr>
              <a:t>Ongoing CPD;</a:t>
            </a:r>
          </a:p>
          <a:p>
            <a:r>
              <a:rPr lang="en-GB" dirty="0">
                <a:solidFill>
                  <a:srgbClr val="0070C0"/>
                </a:solidFill>
                <a:latin typeface="Arial" panose="020B0604020202020204" pitchFamily="34" charset="0"/>
              </a:rPr>
              <a:t>Experience?</a:t>
            </a:r>
          </a:p>
          <a:p>
            <a:r>
              <a:rPr lang="en-GB" dirty="0">
                <a:solidFill>
                  <a:srgbClr val="0070C0"/>
                </a:solidFill>
                <a:latin typeface="Arial" panose="020B0604020202020204" pitchFamily="34" charset="0"/>
              </a:rPr>
              <a:t>Others?</a:t>
            </a:r>
          </a:p>
          <a:p>
            <a:pPr marL="0" indent="0">
              <a:buNone/>
            </a:pPr>
            <a:endParaRPr lang="en-GB" dirty="0"/>
          </a:p>
        </p:txBody>
      </p:sp>
    </p:spTree>
    <p:extLst>
      <p:ext uri="{BB962C8B-B14F-4D97-AF65-F5344CB8AC3E}">
        <p14:creationId xmlns:p14="http://schemas.microsoft.com/office/powerpoint/2010/main" val="388848218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D73AE-043D-5DB3-6FF9-F454A6C3CA5A}"/>
              </a:ext>
            </a:extLst>
          </p:cNvPr>
          <p:cNvSpPr>
            <a:spLocks noGrp="1"/>
          </p:cNvSpPr>
          <p:nvPr>
            <p:ph type="title"/>
          </p:nvPr>
        </p:nvSpPr>
        <p:spPr/>
        <p:txBody>
          <a:bodyPr/>
          <a:lstStyle/>
          <a:p>
            <a:pPr algn="ctr"/>
            <a:r>
              <a:rPr lang="en-GB" sz="4400" dirty="0">
                <a:latin typeface="Arial" panose="020B0604020202020204" pitchFamily="34" charset="0"/>
              </a:rPr>
              <a:t>Fodd </a:t>
            </a:r>
            <a:r>
              <a:rPr lang="en-GB" sz="4400" dirty="0" err="1">
                <a:latin typeface="Arial" panose="020B0604020202020204" pitchFamily="34" charset="0"/>
              </a:rPr>
              <a:t>bynnag</a:t>
            </a:r>
            <a:r>
              <a:rPr lang="en-GB" sz="4400" dirty="0">
                <a:latin typeface="Arial" panose="020B0604020202020204" pitchFamily="34" charset="0"/>
              </a:rPr>
              <a:t>...</a:t>
            </a:r>
            <a:br>
              <a:rPr lang="en-GB" sz="4400" dirty="0">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294F994E-916B-B7F7-97D3-73C550679543}"/>
              </a:ext>
            </a:extLst>
          </p:cNvPr>
          <p:cNvSpPr>
            <a:spLocks noGrp="1"/>
          </p:cNvSpPr>
          <p:nvPr>
            <p:ph sz="half" idx="1"/>
          </p:nvPr>
        </p:nvSpPr>
        <p:spPr>
          <a:xfrm>
            <a:off x="628650" y="1825625"/>
            <a:ext cx="7886700" cy="3809862"/>
          </a:xfrm>
        </p:spPr>
        <p:txBody>
          <a:bodyPr>
            <a:normAutofit fontScale="92500"/>
          </a:bodyPr>
          <a:lstStyle/>
          <a:p>
            <a:pPr marL="0" indent="0">
              <a:buNone/>
            </a:pPr>
            <a:r>
              <a:rPr lang="en-GB" i="1" dirty="0">
                <a:latin typeface="Arial" panose="020B0604020202020204" pitchFamily="34" charset="0"/>
              </a:rPr>
              <a:t>“</a:t>
            </a:r>
            <a:r>
              <a:rPr lang="en-GB" i="1" dirty="0" err="1">
                <a:latin typeface="Arial" panose="020B0604020202020204" pitchFamily="34" charset="0"/>
              </a:rPr>
              <a:t>Mae'r</a:t>
            </a:r>
            <a:r>
              <a:rPr lang="en-GB" i="1" dirty="0">
                <a:latin typeface="Arial" panose="020B0604020202020204" pitchFamily="34" charset="0"/>
              </a:rPr>
              <a:t> </a:t>
            </a:r>
            <a:r>
              <a:rPr lang="en-GB" i="1" dirty="0" err="1">
                <a:latin typeface="Arial" panose="020B0604020202020204" pitchFamily="34" charset="0"/>
              </a:rPr>
              <a:t>darlun</a:t>
            </a:r>
            <a:r>
              <a:rPr lang="en-GB" i="1" dirty="0">
                <a:latin typeface="Arial" panose="020B0604020202020204" pitchFamily="34" charset="0"/>
              </a:rPr>
              <a:t> </a:t>
            </a:r>
            <a:r>
              <a:rPr lang="en-GB" i="1" dirty="0" err="1">
                <a:latin typeface="Arial" panose="020B0604020202020204" pitchFamily="34" charset="0"/>
              </a:rPr>
              <a:t>sy'n</a:t>
            </a:r>
            <a:r>
              <a:rPr lang="en-GB" i="1" dirty="0">
                <a:latin typeface="Arial" panose="020B0604020202020204" pitchFamily="34" charset="0"/>
              </a:rPr>
              <a:t> </a:t>
            </a:r>
            <a:r>
              <a:rPr lang="en-GB" i="1" dirty="0" err="1">
                <a:latin typeface="Arial" panose="020B0604020202020204" pitchFamily="34" charset="0"/>
              </a:rPr>
              <a:t>wynebu</a:t>
            </a:r>
            <a:r>
              <a:rPr lang="en-GB" i="1" dirty="0">
                <a:latin typeface="Arial" panose="020B0604020202020204" pitchFamily="34" charset="0"/>
              </a:rPr>
              <a:t> </a:t>
            </a:r>
            <a:r>
              <a:rPr lang="en-GB" i="1" dirty="0" err="1">
                <a:latin typeface="Arial" panose="020B0604020202020204" pitchFamily="34" charset="0"/>
              </a:rPr>
              <a:t>ysgolion</a:t>
            </a:r>
            <a:r>
              <a:rPr lang="en-GB" i="1" dirty="0">
                <a:latin typeface="Arial" panose="020B0604020202020204" pitchFamily="34" charset="0"/>
              </a:rPr>
              <a:t> </a:t>
            </a:r>
            <a:r>
              <a:rPr lang="en-GB" i="1" dirty="0" err="1">
                <a:latin typeface="Arial" panose="020B0604020202020204" pitchFamily="34" charset="0"/>
              </a:rPr>
              <a:t>sy'n</a:t>
            </a:r>
            <a:r>
              <a:rPr lang="en-GB" i="1" dirty="0">
                <a:latin typeface="Arial" panose="020B0604020202020204" pitchFamily="34" charset="0"/>
              </a:rPr>
              <a:t> </a:t>
            </a:r>
            <a:r>
              <a:rPr lang="en-GB" i="1" dirty="0" err="1">
                <a:latin typeface="Arial" panose="020B0604020202020204" pitchFamily="34" charset="0"/>
              </a:rPr>
              <a:t>cefnogi</a:t>
            </a:r>
            <a:r>
              <a:rPr lang="en-GB" i="1" dirty="0">
                <a:latin typeface="Arial" panose="020B0604020202020204" pitchFamily="34" charset="0"/>
              </a:rPr>
              <a:t> plant ag </a:t>
            </a:r>
            <a:r>
              <a:rPr lang="en-GB" i="1" dirty="0" err="1">
                <a:latin typeface="Arial" panose="020B0604020202020204" pitchFamily="34" charset="0"/>
              </a:rPr>
              <a:t>anghenion</a:t>
            </a:r>
            <a:r>
              <a:rPr lang="en-GB" i="1" dirty="0">
                <a:latin typeface="Arial" panose="020B0604020202020204" pitchFamily="34" charset="0"/>
              </a:rPr>
              <a:t> </a:t>
            </a:r>
            <a:r>
              <a:rPr lang="en-GB" i="1" dirty="0" err="1">
                <a:latin typeface="Arial" panose="020B0604020202020204" pitchFamily="34" charset="0"/>
              </a:rPr>
              <a:t>addysgol</a:t>
            </a:r>
            <a:r>
              <a:rPr lang="en-GB" i="1" dirty="0">
                <a:latin typeface="Arial" panose="020B0604020202020204" pitchFamily="34" charset="0"/>
              </a:rPr>
              <a:t> </a:t>
            </a:r>
            <a:r>
              <a:rPr lang="en-GB" i="1" dirty="0" err="1">
                <a:latin typeface="Arial" panose="020B0604020202020204" pitchFamily="34" charset="0"/>
              </a:rPr>
              <a:t>arbennig</a:t>
            </a:r>
            <a:r>
              <a:rPr lang="en-GB" i="1" dirty="0">
                <a:latin typeface="Arial" panose="020B0604020202020204" pitchFamily="34" charset="0"/>
              </a:rPr>
              <a:t> </a:t>
            </a:r>
            <a:r>
              <a:rPr lang="en-GB" i="1" dirty="0" err="1">
                <a:latin typeface="Arial" panose="020B0604020202020204" pitchFamily="34" charset="0"/>
              </a:rPr>
              <a:t>yn</a:t>
            </a:r>
            <a:r>
              <a:rPr lang="en-GB" i="1" dirty="0">
                <a:latin typeface="Arial" panose="020B0604020202020204" pitchFamily="34" charset="0"/>
              </a:rPr>
              <a:t> </a:t>
            </a:r>
            <a:r>
              <a:rPr lang="en-GB" i="1" dirty="0" err="1">
                <a:latin typeface="Arial" panose="020B0604020202020204" pitchFamily="34" charset="0"/>
              </a:rPr>
              <a:t>llwm</a:t>
            </a:r>
            <a:r>
              <a:rPr lang="en-GB" i="1" dirty="0">
                <a:latin typeface="Arial" panose="020B0604020202020204" pitchFamily="34" charset="0"/>
              </a:rPr>
              <a:t>. </a:t>
            </a:r>
            <a:r>
              <a:rPr lang="en-GB" i="1" dirty="0" err="1">
                <a:latin typeface="Arial" panose="020B0604020202020204" pitchFamily="34" charset="0"/>
              </a:rPr>
              <a:t>Ar</a:t>
            </a:r>
            <a:r>
              <a:rPr lang="en-GB" i="1" dirty="0">
                <a:latin typeface="Arial" panose="020B0604020202020204" pitchFamily="34" charset="0"/>
              </a:rPr>
              <a:t> ben </a:t>
            </a:r>
            <a:r>
              <a:rPr lang="en-GB" i="1" dirty="0" err="1">
                <a:latin typeface="Arial" panose="020B0604020202020204" pitchFamily="34" charset="0"/>
              </a:rPr>
              <a:t>toriadau</a:t>
            </a:r>
            <a:r>
              <a:rPr lang="en-GB" i="1" dirty="0">
                <a:latin typeface="Arial" panose="020B0604020202020204" pitchFamily="34" charset="0"/>
              </a:rPr>
              <a:t> </a:t>
            </a:r>
            <a:r>
              <a:rPr lang="en-GB" i="1" dirty="0" err="1">
                <a:latin typeface="Arial" panose="020B0604020202020204" pitchFamily="34" charset="0"/>
              </a:rPr>
              <a:t>i</a:t>
            </a:r>
            <a:r>
              <a:rPr lang="en-GB" i="1" dirty="0">
                <a:latin typeface="Arial" panose="020B0604020202020204" pitchFamily="34" charset="0"/>
              </a:rPr>
              <a:t> </a:t>
            </a:r>
            <a:r>
              <a:rPr lang="en-GB" i="1" dirty="0" err="1">
                <a:latin typeface="Arial" panose="020B0604020202020204" pitchFamily="34" charset="0"/>
              </a:rPr>
              <a:t>gyllidebau</a:t>
            </a:r>
            <a:r>
              <a:rPr lang="en-GB" i="1" dirty="0">
                <a:latin typeface="Arial" panose="020B0604020202020204" pitchFamily="34" charset="0"/>
              </a:rPr>
              <a:t> </a:t>
            </a:r>
            <a:r>
              <a:rPr lang="en-GB" i="1" dirty="0" err="1">
                <a:latin typeface="Arial" panose="020B0604020202020204" pitchFamily="34" charset="0"/>
              </a:rPr>
              <a:t>ysgolion</a:t>
            </a:r>
            <a:r>
              <a:rPr lang="en-GB" i="1" dirty="0">
                <a:latin typeface="Arial" panose="020B0604020202020204" pitchFamily="34" charset="0"/>
              </a:rPr>
              <a:t>, </a:t>
            </a:r>
            <a:r>
              <a:rPr lang="en-GB" i="1" dirty="0" err="1">
                <a:latin typeface="Arial" panose="020B0604020202020204" pitchFamily="34" charset="0"/>
              </a:rPr>
              <a:t>bu</a:t>
            </a:r>
            <a:r>
              <a:rPr lang="en-GB" i="1" dirty="0">
                <a:latin typeface="Arial" panose="020B0604020202020204" pitchFamily="34" charset="0"/>
              </a:rPr>
              <a:t> </a:t>
            </a:r>
            <a:r>
              <a:rPr lang="en-GB" i="1" dirty="0" err="1">
                <a:latin typeface="Arial" panose="020B0604020202020204" pitchFamily="34" charset="0"/>
              </a:rPr>
              <a:t>toriadau</a:t>
            </a:r>
            <a:r>
              <a:rPr lang="en-GB" i="1" dirty="0">
                <a:latin typeface="Arial" panose="020B0604020202020204" pitchFamily="34" charset="0"/>
              </a:rPr>
              <a:t> </a:t>
            </a:r>
            <a:r>
              <a:rPr lang="en-GB" i="1" dirty="0" err="1">
                <a:latin typeface="Arial" panose="020B0604020202020204" pitchFamily="34" charset="0"/>
              </a:rPr>
              <a:t>difrifol</a:t>
            </a:r>
            <a:r>
              <a:rPr lang="en-GB" i="1" dirty="0">
                <a:latin typeface="Arial" panose="020B0604020202020204" pitchFamily="34" charset="0"/>
              </a:rPr>
              <a:t> </a:t>
            </a:r>
            <a:r>
              <a:rPr lang="en-GB" i="1" dirty="0" err="1">
                <a:latin typeface="Arial" panose="020B0604020202020204" pitchFamily="34" charset="0"/>
              </a:rPr>
              <a:t>i'r</a:t>
            </a:r>
            <a:r>
              <a:rPr lang="en-GB" i="1" dirty="0">
                <a:latin typeface="Arial" panose="020B0604020202020204" pitchFamily="34" charset="0"/>
              </a:rPr>
              <a:t> </a:t>
            </a:r>
            <a:r>
              <a:rPr lang="en-GB" i="1" dirty="0" err="1">
                <a:latin typeface="Arial" panose="020B0604020202020204" pitchFamily="34" charset="0"/>
              </a:rPr>
              <a:t>ddarpariaeth</a:t>
            </a:r>
            <a:r>
              <a:rPr lang="en-GB" i="1" dirty="0">
                <a:latin typeface="Arial" panose="020B0604020202020204" pitchFamily="34" charset="0"/>
              </a:rPr>
              <a:t> iechyd a </a:t>
            </a:r>
            <a:r>
              <a:rPr lang="en-GB" i="1" dirty="0" err="1">
                <a:latin typeface="Arial" panose="020B0604020202020204" pitchFamily="34" charset="0"/>
              </a:rPr>
              <a:t>gofal</a:t>
            </a:r>
            <a:r>
              <a:rPr lang="en-GB" i="1" dirty="0">
                <a:latin typeface="Arial" panose="020B0604020202020204" pitchFamily="34" charset="0"/>
              </a:rPr>
              <a:t> </a:t>
            </a:r>
            <a:r>
              <a:rPr lang="en-GB" i="1" dirty="0" err="1">
                <a:latin typeface="Arial" panose="020B0604020202020204" pitchFamily="34" charset="0"/>
              </a:rPr>
              <a:t>cymdeithasol</a:t>
            </a:r>
            <a:r>
              <a:rPr lang="en-GB" i="1" dirty="0">
                <a:latin typeface="Arial" panose="020B0604020202020204" pitchFamily="34" charset="0"/>
              </a:rPr>
              <a:t>. Mae </a:t>
            </a:r>
            <a:r>
              <a:rPr lang="en-GB" i="1" dirty="0" err="1">
                <a:latin typeface="Arial" panose="020B0604020202020204" pitchFamily="34" charset="0"/>
              </a:rPr>
              <a:t>ysgolion</a:t>
            </a:r>
            <a:r>
              <a:rPr lang="en-GB" i="1" dirty="0">
                <a:latin typeface="Arial" panose="020B0604020202020204" pitchFamily="34" charset="0"/>
              </a:rPr>
              <a:t> </a:t>
            </a:r>
            <a:r>
              <a:rPr lang="en-GB" i="1" dirty="0" err="1">
                <a:latin typeface="Arial" panose="020B0604020202020204" pitchFamily="34" charset="0"/>
              </a:rPr>
              <a:t>yn</a:t>
            </a:r>
            <a:r>
              <a:rPr lang="en-GB" i="1" dirty="0">
                <a:latin typeface="Arial" panose="020B0604020202020204" pitchFamily="34" charset="0"/>
              </a:rPr>
              <a:t> </a:t>
            </a:r>
            <a:r>
              <a:rPr lang="en-GB" i="1" dirty="0" err="1">
                <a:latin typeface="Arial" panose="020B0604020202020204" pitchFamily="34" charset="0"/>
              </a:rPr>
              <a:t>cael</a:t>
            </a:r>
            <a:r>
              <a:rPr lang="en-GB" i="1" dirty="0">
                <a:latin typeface="Arial" panose="020B0604020202020204" pitchFamily="34" charset="0"/>
              </a:rPr>
              <a:t> </a:t>
            </a:r>
            <a:r>
              <a:rPr lang="en-GB" i="1" dirty="0" err="1">
                <a:latin typeface="Arial" panose="020B0604020202020204" pitchFamily="34" charset="0"/>
              </a:rPr>
              <a:t>eu</a:t>
            </a:r>
            <a:r>
              <a:rPr lang="en-GB" i="1" dirty="0">
                <a:latin typeface="Arial" panose="020B0604020202020204" pitchFamily="34" charset="0"/>
              </a:rPr>
              <a:t> </a:t>
            </a:r>
            <a:r>
              <a:rPr lang="en-GB" i="1" dirty="0" err="1">
                <a:latin typeface="Arial" panose="020B0604020202020204" pitchFamily="34" charset="0"/>
              </a:rPr>
              <a:t>gadael</a:t>
            </a:r>
            <a:r>
              <a:rPr lang="en-GB" i="1" dirty="0">
                <a:latin typeface="Arial" panose="020B0604020202020204" pitchFamily="34" charset="0"/>
              </a:rPr>
              <a:t> </a:t>
            </a:r>
            <a:r>
              <a:rPr lang="en-GB" i="1" dirty="0" err="1">
                <a:latin typeface="Arial" panose="020B0604020202020204" pitchFamily="34" charset="0"/>
              </a:rPr>
              <a:t>yn</a:t>
            </a:r>
            <a:r>
              <a:rPr lang="en-GB" i="1" dirty="0">
                <a:latin typeface="Arial" panose="020B0604020202020204" pitchFamily="34" charset="0"/>
              </a:rPr>
              <a:t> </a:t>
            </a:r>
            <a:r>
              <a:rPr lang="en-GB" i="1" dirty="0" err="1">
                <a:latin typeface="Arial" panose="020B0604020202020204" pitchFamily="34" charset="0"/>
              </a:rPr>
              <a:t>brwydro</a:t>
            </a:r>
            <a:r>
              <a:rPr lang="en-GB" i="1" dirty="0">
                <a:latin typeface="Arial" panose="020B0604020202020204" pitchFamily="34" charset="0"/>
              </a:rPr>
              <a:t> </a:t>
            </a:r>
            <a:r>
              <a:rPr lang="en-GB" i="1" dirty="0" err="1">
                <a:latin typeface="Arial" panose="020B0604020202020204" pitchFamily="34" charset="0"/>
              </a:rPr>
              <a:t>i</a:t>
            </a:r>
            <a:r>
              <a:rPr lang="en-GB" i="1" dirty="0">
                <a:latin typeface="Arial" panose="020B0604020202020204" pitchFamily="34" charset="0"/>
              </a:rPr>
              <a:t> </a:t>
            </a:r>
            <a:r>
              <a:rPr lang="en-GB" i="1" dirty="0" err="1">
                <a:latin typeface="Arial" panose="020B0604020202020204" pitchFamily="34" charset="0"/>
              </a:rPr>
              <a:t>ddiwallu</a:t>
            </a:r>
            <a:r>
              <a:rPr lang="en-GB" i="1" dirty="0">
                <a:latin typeface="Arial" panose="020B0604020202020204" pitchFamily="34" charset="0"/>
              </a:rPr>
              <a:t> </a:t>
            </a:r>
            <a:r>
              <a:rPr lang="en-GB" i="1" dirty="0" err="1">
                <a:latin typeface="Arial" panose="020B0604020202020204" pitchFamily="34" charset="0"/>
              </a:rPr>
              <a:t>anghenion</a:t>
            </a:r>
            <a:r>
              <a:rPr lang="en-GB" i="1" dirty="0">
                <a:latin typeface="Arial" panose="020B0604020202020204" pitchFamily="34" charset="0"/>
              </a:rPr>
              <a:t> </a:t>
            </a:r>
            <a:r>
              <a:rPr lang="en-GB" i="1" dirty="0" err="1">
                <a:latin typeface="Arial" panose="020B0604020202020204" pitchFamily="34" charset="0"/>
              </a:rPr>
              <a:t>ein</a:t>
            </a:r>
            <a:r>
              <a:rPr lang="en-GB" i="1" dirty="0">
                <a:latin typeface="Arial" panose="020B0604020202020204" pitchFamily="34" charset="0"/>
              </a:rPr>
              <a:t> </a:t>
            </a:r>
            <a:r>
              <a:rPr lang="en-GB" i="1" dirty="0" err="1">
                <a:latin typeface="Arial" panose="020B0604020202020204" pitchFamily="34" charset="0"/>
              </a:rPr>
              <a:t>disgyblion</a:t>
            </a:r>
            <a:r>
              <a:rPr lang="en-GB" i="1" dirty="0">
                <a:latin typeface="Arial" panose="020B0604020202020204" pitchFamily="34" charset="0"/>
              </a:rPr>
              <a:t> </a:t>
            </a:r>
            <a:r>
              <a:rPr lang="en-GB" i="1" dirty="0" err="1">
                <a:latin typeface="Arial" panose="020B0604020202020204" pitchFamily="34" charset="0"/>
              </a:rPr>
              <a:t>mwyaf</a:t>
            </a:r>
            <a:r>
              <a:rPr lang="en-GB" i="1" dirty="0">
                <a:latin typeface="Arial" panose="020B0604020202020204" pitchFamily="34" charset="0"/>
              </a:rPr>
              <a:t> </a:t>
            </a:r>
            <a:r>
              <a:rPr lang="en-GB" i="1" dirty="0" err="1">
                <a:latin typeface="Arial" panose="020B0604020202020204" pitchFamily="34" charset="0"/>
              </a:rPr>
              <a:t>agored</a:t>
            </a:r>
            <a:r>
              <a:rPr lang="en-GB" i="1" dirty="0">
                <a:latin typeface="Arial" panose="020B0604020202020204" pitchFamily="34" charset="0"/>
              </a:rPr>
              <a:t> </a:t>
            </a:r>
            <a:r>
              <a:rPr lang="en-GB" i="1" dirty="0" err="1">
                <a:latin typeface="Arial" panose="020B0604020202020204" pitchFamily="34" charset="0"/>
              </a:rPr>
              <a:t>i</a:t>
            </a:r>
            <a:r>
              <a:rPr lang="en-GB" i="1" dirty="0">
                <a:latin typeface="Arial" panose="020B0604020202020204" pitchFamily="34" charset="0"/>
              </a:rPr>
              <a:t> </a:t>
            </a:r>
            <a:r>
              <a:rPr lang="en-GB" i="1" dirty="0" err="1">
                <a:latin typeface="Arial" panose="020B0604020202020204" pitchFamily="34" charset="0"/>
              </a:rPr>
              <a:t>niwed</a:t>
            </a:r>
            <a:r>
              <a:rPr lang="en-GB" i="1" dirty="0">
                <a:latin typeface="Arial" panose="020B0604020202020204" pitchFamily="34" charset="0"/>
              </a:rPr>
              <a:t>. </a:t>
            </a:r>
            <a:r>
              <a:rPr lang="en-GB" i="1" dirty="0" err="1">
                <a:latin typeface="Arial" panose="020B0604020202020204" pitchFamily="34" charset="0"/>
              </a:rPr>
              <a:t>Heb</a:t>
            </a:r>
            <a:r>
              <a:rPr lang="en-GB" i="1" dirty="0">
                <a:latin typeface="Arial" panose="020B0604020202020204" pitchFamily="34" charset="0"/>
              </a:rPr>
              <a:t> </a:t>
            </a:r>
            <a:r>
              <a:rPr lang="en-GB" i="1" dirty="0" err="1">
                <a:latin typeface="Arial" panose="020B0604020202020204" pitchFamily="34" charset="0"/>
              </a:rPr>
              <a:t>gyllid</a:t>
            </a:r>
            <a:r>
              <a:rPr lang="en-GB" i="1" dirty="0">
                <a:latin typeface="Arial" panose="020B0604020202020204" pitchFamily="34" charset="0"/>
              </a:rPr>
              <a:t> </a:t>
            </a:r>
            <a:r>
              <a:rPr lang="en-GB" i="1" dirty="0" err="1">
                <a:latin typeface="Arial" panose="020B0604020202020204" pitchFamily="34" charset="0"/>
              </a:rPr>
              <a:t>digonol</a:t>
            </a:r>
            <a:r>
              <a:rPr lang="en-GB" i="1" dirty="0">
                <a:latin typeface="Arial" panose="020B0604020202020204" pitchFamily="34" charset="0"/>
              </a:rPr>
              <a:t> ac </a:t>
            </a:r>
            <a:r>
              <a:rPr lang="en-GB" i="1" dirty="0" err="1">
                <a:latin typeface="Arial" panose="020B0604020202020204" pitchFamily="34" charset="0"/>
              </a:rPr>
              <a:t>agwedd</a:t>
            </a:r>
            <a:r>
              <a:rPr lang="en-GB" i="1" dirty="0">
                <a:latin typeface="Arial" panose="020B0604020202020204" pitchFamily="34" charset="0"/>
              </a:rPr>
              <a:t> </a:t>
            </a:r>
            <a:r>
              <a:rPr lang="en-GB" i="1" dirty="0" err="1">
                <a:latin typeface="Arial" panose="020B0604020202020204" pitchFamily="34" charset="0"/>
              </a:rPr>
              <a:t>fwy</a:t>
            </a:r>
            <a:r>
              <a:rPr lang="en-GB" i="1" dirty="0">
                <a:latin typeface="Arial" panose="020B0604020202020204" pitchFamily="34" charset="0"/>
              </a:rPr>
              <a:t> </a:t>
            </a:r>
            <a:r>
              <a:rPr lang="en-GB" i="1" dirty="0" err="1">
                <a:latin typeface="Arial" panose="020B0604020202020204" pitchFamily="34" charset="0"/>
              </a:rPr>
              <a:t>cydlynol</a:t>
            </a:r>
            <a:r>
              <a:rPr lang="en-GB" i="1" dirty="0">
                <a:latin typeface="Arial" panose="020B0604020202020204" pitchFamily="34" charset="0"/>
              </a:rPr>
              <a:t>, </a:t>
            </a:r>
            <a:r>
              <a:rPr lang="en-GB" i="1" dirty="0" err="1">
                <a:latin typeface="Arial" panose="020B0604020202020204" pitchFamily="34" charset="0"/>
              </a:rPr>
              <a:t>nid</a:t>
            </a:r>
            <a:r>
              <a:rPr lang="en-GB" i="1" dirty="0">
                <a:latin typeface="Arial" panose="020B0604020202020204" pitchFamily="34" charset="0"/>
              </a:rPr>
              <a:t> </a:t>
            </a:r>
            <a:r>
              <a:rPr lang="en-GB" i="1" dirty="0" err="1">
                <a:latin typeface="Arial" panose="020B0604020202020204" pitchFamily="34" charset="0"/>
              </a:rPr>
              <a:t>yw</a:t>
            </a:r>
            <a:r>
              <a:rPr lang="en-GB" i="1" dirty="0">
                <a:latin typeface="Arial" panose="020B0604020202020204" pitchFamily="34" charset="0"/>
              </a:rPr>
              <a:t> cod </a:t>
            </a:r>
            <a:r>
              <a:rPr lang="en-GB" i="1" dirty="0" err="1">
                <a:latin typeface="Arial" panose="020B0604020202020204" pitchFamily="34" charset="0"/>
              </a:rPr>
              <a:t>ymarfer</a:t>
            </a:r>
            <a:r>
              <a:rPr lang="en-GB" i="1" dirty="0">
                <a:latin typeface="Arial" panose="020B0604020202020204" pitchFamily="34" charset="0"/>
              </a:rPr>
              <a:t> AAA </a:t>
            </a:r>
            <a:r>
              <a:rPr lang="en-GB" i="1" dirty="0" err="1">
                <a:latin typeface="Arial" panose="020B0604020202020204" pitchFamily="34" charset="0"/>
              </a:rPr>
              <a:t>yn</a:t>
            </a:r>
            <a:r>
              <a:rPr lang="en-GB" i="1" dirty="0">
                <a:latin typeface="Arial" panose="020B0604020202020204" pitchFamily="34" charset="0"/>
              </a:rPr>
              <a:t> </a:t>
            </a:r>
            <a:r>
              <a:rPr lang="en-GB" i="1" dirty="0" err="1">
                <a:latin typeface="Arial" panose="020B0604020202020204" pitchFamily="34" charset="0"/>
              </a:rPr>
              <a:t>ddim</a:t>
            </a:r>
            <a:r>
              <a:rPr lang="en-GB" i="1" dirty="0">
                <a:latin typeface="Arial" panose="020B0604020202020204" pitchFamily="34" charset="0"/>
              </a:rPr>
              <a:t> </a:t>
            </a:r>
            <a:r>
              <a:rPr lang="en-GB" i="1" dirty="0" err="1">
                <a:latin typeface="Arial" panose="020B0604020202020204" pitchFamily="34" charset="0"/>
              </a:rPr>
              <a:t>mwy</a:t>
            </a:r>
            <a:r>
              <a:rPr lang="en-GB" i="1" dirty="0">
                <a:latin typeface="Arial" panose="020B0604020202020204" pitchFamily="34" charset="0"/>
              </a:rPr>
              <a:t> nag </a:t>
            </a:r>
            <a:r>
              <a:rPr lang="en-GB" i="1" dirty="0" err="1">
                <a:latin typeface="Arial" panose="020B0604020202020204" pitchFamily="34" charset="0"/>
              </a:rPr>
              <a:t>addewid</a:t>
            </a:r>
            <a:r>
              <a:rPr lang="en-GB" i="1" dirty="0">
                <a:latin typeface="Arial" panose="020B0604020202020204" pitchFamily="34" charset="0"/>
              </a:rPr>
              <a:t> </a:t>
            </a:r>
            <a:r>
              <a:rPr lang="en-GB" i="1" dirty="0" err="1">
                <a:latin typeface="Arial" panose="020B0604020202020204" pitchFamily="34" charset="0"/>
              </a:rPr>
              <a:t>gwag</a:t>
            </a:r>
            <a:r>
              <a:rPr lang="en-GB" i="1" dirty="0">
                <a:latin typeface="Arial" panose="020B0604020202020204" pitchFamily="34" charset="0"/>
              </a:rPr>
              <a:t> </a:t>
            </a:r>
            <a:r>
              <a:rPr lang="en-GB" i="1" dirty="0" err="1">
                <a:latin typeface="Arial" panose="020B0604020202020204" pitchFamily="34" charset="0"/>
              </a:rPr>
              <a:t>gan</a:t>
            </a:r>
            <a:r>
              <a:rPr lang="en-GB" i="1" dirty="0">
                <a:latin typeface="Arial" panose="020B0604020202020204" pitchFamily="34" charset="0"/>
              </a:rPr>
              <a:t> y </a:t>
            </a:r>
            <a:r>
              <a:rPr lang="en-GB" i="1" dirty="0" err="1">
                <a:latin typeface="Arial" panose="020B0604020202020204" pitchFamily="34" charset="0"/>
              </a:rPr>
              <a:t>llywodraeth</a:t>
            </a:r>
            <a:r>
              <a:rPr lang="en-GB" i="1" dirty="0">
                <a:latin typeface="Arial" panose="020B0604020202020204" pitchFamily="34" charset="0"/>
              </a:rPr>
              <a:t> </a:t>
            </a:r>
            <a:r>
              <a:rPr lang="en-GB" i="1" dirty="0" err="1">
                <a:latin typeface="Arial" panose="020B0604020202020204" pitchFamily="34" charset="0"/>
              </a:rPr>
              <a:t>i</a:t>
            </a:r>
            <a:r>
              <a:rPr lang="en-GB" i="1" dirty="0">
                <a:latin typeface="Arial" panose="020B0604020202020204" pitchFamily="34" charset="0"/>
              </a:rPr>
              <a:t> </a:t>
            </a:r>
            <a:r>
              <a:rPr lang="en-GB" i="1" dirty="0" err="1">
                <a:latin typeface="Arial" panose="020B0604020202020204" pitchFamily="34" charset="0"/>
              </a:rPr>
              <a:t>rieni</a:t>
            </a:r>
            <a:r>
              <a:rPr lang="en-GB" i="1" dirty="0">
                <a:latin typeface="Arial" panose="020B0604020202020204" pitchFamily="34" charset="0"/>
              </a:rPr>
              <a:t> a </a:t>
            </a:r>
            <a:r>
              <a:rPr lang="en-GB" i="1" dirty="0" err="1">
                <a:latin typeface="Arial" panose="020B0604020202020204" pitchFamily="34" charset="0"/>
              </a:rPr>
              <a:t>phlant</a:t>
            </a:r>
            <a:r>
              <a:rPr lang="en-GB" i="1" dirty="0">
                <a:latin typeface="Arial" panose="020B0604020202020204" pitchFamily="34" charset="0"/>
              </a:rPr>
              <a:t>.”</a:t>
            </a:r>
            <a:endParaRPr lang="en-GB" sz="1800" i="1" dirty="0">
              <a:latin typeface="Arial" panose="020B0604020202020204" pitchFamily="34" charset="0"/>
            </a:endParaRPr>
          </a:p>
          <a:p>
            <a:pPr marL="0" indent="0" algn="r">
              <a:buNone/>
            </a:pPr>
            <a:r>
              <a:rPr lang="en-GB" sz="1600" dirty="0">
                <a:latin typeface="Arial" panose="020B0604020202020204" pitchFamily="34" charset="0"/>
              </a:rPr>
              <a:t>(Whiteman, 2020, </a:t>
            </a:r>
            <a:r>
              <a:rPr lang="en-GB" sz="1600" dirty="0" err="1">
                <a:latin typeface="Arial" panose="020B0604020202020204" pitchFamily="34" charset="0"/>
              </a:rPr>
              <a:t>yn</a:t>
            </a:r>
            <a:r>
              <a:rPr lang="en-GB" sz="1600" dirty="0">
                <a:latin typeface="Arial" panose="020B0604020202020204" pitchFamily="34" charset="0"/>
              </a:rPr>
              <a:t> NAHT, 2021 t. 1)</a:t>
            </a:r>
          </a:p>
          <a:p>
            <a:endParaRPr lang="en-GB" dirty="0"/>
          </a:p>
        </p:txBody>
      </p:sp>
    </p:spTree>
    <p:extLst>
      <p:ext uri="{BB962C8B-B14F-4D97-AF65-F5344CB8AC3E}">
        <p14:creationId xmlns:p14="http://schemas.microsoft.com/office/powerpoint/2010/main" val="325793701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613F0-F2A5-2382-E618-1F5C4D021386}"/>
              </a:ext>
            </a:extLst>
          </p:cNvPr>
          <p:cNvSpPr>
            <a:spLocks noGrp="1"/>
          </p:cNvSpPr>
          <p:nvPr>
            <p:ph type="title"/>
          </p:nvPr>
        </p:nvSpPr>
        <p:spPr/>
        <p:txBody>
          <a:bodyPr/>
          <a:lstStyle/>
          <a:p>
            <a:pPr algn="ctr"/>
            <a:r>
              <a:rPr lang="en-GB" sz="4400" dirty="0">
                <a:solidFill>
                  <a:srgbClr val="0070C0"/>
                </a:solidFill>
                <a:latin typeface="Arial" panose="020B0604020202020204" pitchFamily="34" charset="0"/>
              </a:rPr>
              <a:t>However…</a:t>
            </a:r>
            <a:endParaRPr lang="en-GB" dirty="0"/>
          </a:p>
        </p:txBody>
      </p:sp>
      <p:sp>
        <p:nvSpPr>
          <p:cNvPr id="3" name="Content Placeholder 2">
            <a:extLst>
              <a:ext uri="{FF2B5EF4-FFF2-40B4-BE49-F238E27FC236}">
                <a16:creationId xmlns:a16="http://schemas.microsoft.com/office/drawing/2014/main" id="{F30AD551-43C6-A3A3-F715-1D5459054F77}"/>
              </a:ext>
            </a:extLst>
          </p:cNvPr>
          <p:cNvSpPr>
            <a:spLocks noGrp="1"/>
          </p:cNvSpPr>
          <p:nvPr>
            <p:ph sz="half" idx="1"/>
          </p:nvPr>
        </p:nvSpPr>
        <p:spPr>
          <a:xfrm>
            <a:off x="628650" y="1825625"/>
            <a:ext cx="8263830" cy="3809862"/>
          </a:xfrm>
        </p:spPr>
        <p:txBody>
          <a:bodyPr>
            <a:normAutofit fontScale="92500"/>
          </a:bodyPr>
          <a:lstStyle/>
          <a:p>
            <a:pPr marL="0" indent="0">
              <a:buNone/>
            </a:pPr>
            <a:r>
              <a:rPr lang="en-GB" i="1" dirty="0">
                <a:solidFill>
                  <a:srgbClr val="0070C0"/>
                </a:solidFill>
                <a:latin typeface="Arial" panose="020B0604020202020204" pitchFamily="34" charset="0"/>
              </a:rPr>
              <a:t>“The picture facing schools supporting children with special educational needs is bleak. Not only are school budgets at breaking point, there have been severe cuts to health and social care provision. Schools are left struggling to meet the needs of our most vulnerable pupils. Without sufficient funding and a more coherent approach, the SEN code of practice is nothing more than an empty promise from government to parents and children.”</a:t>
            </a:r>
            <a:endParaRPr lang="en-GB" sz="1800" i="1" dirty="0">
              <a:solidFill>
                <a:srgbClr val="0070C0"/>
              </a:solidFill>
              <a:latin typeface="Arial" panose="020B0604020202020204" pitchFamily="34" charset="0"/>
            </a:endParaRPr>
          </a:p>
          <a:p>
            <a:pPr marL="0" indent="0" algn="r">
              <a:buNone/>
            </a:pPr>
            <a:r>
              <a:rPr lang="en-GB" sz="1600" dirty="0">
                <a:solidFill>
                  <a:srgbClr val="0070C0"/>
                </a:solidFill>
                <a:latin typeface="Arial" panose="020B0604020202020204" pitchFamily="34" charset="0"/>
              </a:rPr>
              <a:t>(Whiteman, 2020 in NAHT, 2021, p. 1</a:t>
            </a:r>
            <a:r>
              <a:rPr lang="en-GB" sz="1600" dirty="0">
                <a:solidFill>
                  <a:srgbClr val="002060"/>
                </a:solidFill>
                <a:latin typeface="Arial" panose="020B0604020202020204" pitchFamily="34" charset="0"/>
              </a:rPr>
              <a:t>)</a:t>
            </a:r>
          </a:p>
          <a:p>
            <a:endParaRPr lang="en-GB" dirty="0"/>
          </a:p>
        </p:txBody>
      </p:sp>
    </p:spTree>
    <p:extLst>
      <p:ext uri="{BB962C8B-B14F-4D97-AF65-F5344CB8AC3E}">
        <p14:creationId xmlns:p14="http://schemas.microsoft.com/office/powerpoint/2010/main" val="403497030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03290B-D439-6E2F-B50B-3DFC4DB712E0}"/>
              </a:ext>
            </a:extLst>
          </p:cNvPr>
          <p:cNvSpPr>
            <a:spLocks noGrp="1"/>
          </p:cNvSpPr>
          <p:nvPr>
            <p:ph sz="half" idx="1"/>
          </p:nvPr>
        </p:nvSpPr>
        <p:spPr>
          <a:xfrm>
            <a:off x="628650" y="2132855"/>
            <a:ext cx="3867150" cy="3502631"/>
          </a:xfrm>
        </p:spPr>
        <p:txBody>
          <a:bodyPr/>
          <a:lstStyle/>
          <a:p>
            <a:r>
              <a:rPr lang="en-GB" dirty="0">
                <a:latin typeface="Arial" panose="020B0604020202020204" pitchFamily="34" charset="0"/>
              </a:rPr>
              <a:t>94%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ei</a:t>
            </a:r>
            <a:r>
              <a:rPr lang="en-GB" dirty="0">
                <a:latin typeface="Arial" panose="020B0604020202020204" pitchFamily="34" charset="0"/>
              </a:rPr>
              <a:t> </a:t>
            </a:r>
            <a:r>
              <a:rPr lang="en-GB" dirty="0" err="1">
                <a:latin typeface="Arial" panose="020B0604020202020204" pitchFamily="34" charset="0"/>
              </a:rPr>
              <a:t>chael</a:t>
            </a:r>
            <a:r>
              <a:rPr lang="en-GB" dirty="0">
                <a:latin typeface="Arial" panose="020B0604020202020204" pitchFamily="34" charset="0"/>
              </a:rPr>
              <a:t> </a:t>
            </a:r>
            <a:r>
              <a:rPr lang="en-GB" dirty="0" err="1">
                <a:latin typeface="Arial" panose="020B0604020202020204" pitchFamily="34" charset="0"/>
              </a:rPr>
              <a:t>hi'n</a:t>
            </a:r>
            <a:r>
              <a:rPr lang="en-GB" dirty="0">
                <a:latin typeface="Arial" panose="020B0604020202020204" pitchFamily="34" charset="0"/>
              </a:rPr>
              <a:t> </a:t>
            </a:r>
            <a:r>
              <a:rPr lang="en-GB" dirty="0" err="1">
                <a:latin typeface="Arial" panose="020B0604020202020204" pitchFamily="34" charset="0"/>
              </a:rPr>
              <a:t>anoddach</a:t>
            </a:r>
            <a:r>
              <a:rPr lang="en-GB" dirty="0">
                <a:latin typeface="Arial" panose="020B0604020202020204" pitchFamily="34" charset="0"/>
              </a:rPr>
              <a:t> </a:t>
            </a:r>
            <a:r>
              <a:rPr lang="en-GB" dirty="0" err="1">
                <a:latin typeface="Arial" panose="020B0604020202020204" pitchFamily="34" charset="0"/>
              </a:rPr>
              <a:t>darparu'r</a:t>
            </a:r>
            <a:r>
              <a:rPr lang="en-GB" dirty="0">
                <a:latin typeface="Arial" panose="020B0604020202020204" pitchFamily="34" charset="0"/>
              </a:rPr>
              <a:t> </a:t>
            </a:r>
            <a:r>
              <a:rPr lang="en-GB" dirty="0" err="1">
                <a:latin typeface="Arial" panose="020B0604020202020204" pitchFamily="34" charset="0"/>
              </a:rPr>
              <a:t>gefnogaeth</a:t>
            </a:r>
            <a:r>
              <a:rPr lang="en-GB" dirty="0">
                <a:latin typeface="Arial" panose="020B0604020202020204" pitchFamily="34" charset="0"/>
              </a:rPr>
              <a:t> </a:t>
            </a:r>
            <a:r>
              <a:rPr lang="en-GB" dirty="0" err="1">
                <a:latin typeface="Arial" panose="020B0604020202020204" pitchFamily="34" charset="0"/>
              </a:rPr>
              <a:t>sy'n</a:t>
            </a:r>
            <a:r>
              <a:rPr lang="en-GB" dirty="0">
                <a:latin typeface="Arial" panose="020B0604020202020204" pitchFamily="34" charset="0"/>
              </a:rPr>
              <a:t> </a:t>
            </a:r>
            <a:r>
              <a:rPr lang="en-GB" dirty="0" err="1">
                <a:latin typeface="Arial" panose="020B0604020202020204" pitchFamily="34" charset="0"/>
              </a:rPr>
              <a:t>ofynnol</a:t>
            </a:r>
            <a:r>
              <a:rPr lang="en-GB" dirty="0">
                <a:latin typeface="Arial" panose="020B0604020202020204" pitchFamily="34" charset="0"/>
              </a:rPr>
              <a:t> </a:t>
            </a:r>
            <a:r>
              <a:rPr lang="en-GB" dirty="0" err="1">
                <a:latin typeface="Arial" panose="020B0604020202020204" pitchFamily="34" charset="0"/>
              </a:rPr>
              <a:t>i</a:t>
            </a:r>
            <a:r>
              <a:rPr lang="en-GB" dirty="0">
                <a:latin typeface="Arial" panose="020B0604020202020204" pitchFamily="34" charset="0"/>
              </a:rPr>
              <a:t> </a:t>
            </a:r>
            <a:r>
              <a:rPr lang="en-GB" dirty="0" err="1">
                <a:latin typeface="Arial" panose="020B0604020202020204" pitchFamily="34" charset="0"/>
              </a:rPr>
              <a:t>ddiwallu</a:t>
            </a:r>
            <a:r>
              <a:rPr lang="en-GB" dirty="0">
                <a:latin typeface="Arial" panose="020B0604020202020204" pitchFamily="34" charset="0"/>
              </a:rPr>
              <a:t> </a:t>
            </a:r>
            <a:r>
              <a:rPr lang="en-GB" dirty="0" err="1">
                <a:latin typeface="Arial" panose="020B0604020202020204" pitchFamily="34" charset="0"/>
              </a:rPr>
              <a:t>anghenion</a:t>
            </a:r>
            <a:r>
              <a:rPr lang="en-GB" dirty="0">
                <a:latin typeface="Arial" panose="020B0604020202020204" pitchFamily="34" charset="0"/>
              </a:rPr>
              <a:t> </a:t>
            </a:r>
            <a:r>
              <a:rPr lang="en-GB" dirty="0" err="1">
                <a:latin typeface="Arial" panose="020B0604020202020204" pitchFamily="34" charset="0"/>
              </a:rPr>
              <a:t>disgyblion</a:t>
            </a:r>
            <a:r>
              <a:rPr lang="en-GB" dirty="0">
                <a:latin typeface="Arial" panose="020B0604020202020204" pitchFamily="34" charset="0"/>
              </a:rPr>
              <a:t> ag SEND </a:t>
            </a:r>
            <a:r>
              <a:rPr lang="en-GB" dirty="0" err="1">
                <a:latin typeface="Arial" panose="020B0604020202020204" pitchFamily="34" charset="0"/>
              </a:rPr>
              <a:t>na</a:t>
            </a:r>
            <a:r>
              <a:rPr lang="en-GB" dirty="0">
                <a:latin typeface="Arial" panose="020B0604020202020204" pitchFamily="34" charset="0"/>
              </a:rPr>
              <a:t> </a:t>
            </a:r>
            <a:r>
              <a:rPr lang="en-GB" dirty="0" err="1">
                <a:latin typeface="Arial" panose="020B0604020202020204" pitchFamily="34" charset="0"/>
              </a:rPr>
              <a:t>dwy</a:t>
            </a:r>
            <a:r>
              <a:rPr lang="en-GB" dirty="0">
                <a:latin typeface="Arial" panose="020B0604020202020204" pitchFamily="34" charset="0"/>
              </a:rPr>
              <a:t> </a:t>
            </a:r>
            <a:r>
              <a:rPr lang="en-GB" dirty="0" err="1">
                <a:latin typeface="Arial" panose="020B0604020202020204" pitchFamily="34" charset="0"/>
              </a:rPr>
              <a:t>flynedd</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ôl</a:t>
            </a:r>
            <a:r>
              <a:rPr lang="en-GB" dirty="0">
                <a:latin typeface="Arial" panose="020B0604020202020204" pitchFamily="34" charset="0"/>
              </a:rPr>
              <a:t>;</a:t>
            </a:r>
          </a:p>
          <a:p>
            <a:endParaRPr lang="en-GB" dirty="0"/>
          </a:p>
        </p:txBody>
      </p:sp>
      <p:sp>
        <p:nvSpPr>
          <p:cNvPr id="4" name="Content Placeholder 3">
            <a:extLst>
              <a:ext uri="{FF2B5EF4-FFF2-40B4-BE49-F238E27FC236}">
                <a16:creationId xmlns:a16="http://schemas.microsoft.com/office/drawing/2014/main" id="{83280C63-C7CB-429E-286F-474F58BE5F05}"/>
              </a:ext>
            </a:extLst>
          </p:cNvPr>
          <p:cNvSpPr>
            <a:spLocks noGrp="1"/>
          </p:cNvSpPr>
          <p:nvPr>
            <p:ph sz="half" idx="2"/>
          </p:nvPr>
        </p:nvSpPr>
        <p:spPr>
          <a:xfrm>
            <a:off x="4648200" y="2132855"/>
            <a:ext cx="3867150" cy="3502632"/>
          </a:xfrm>
        </p:spPr>
        <p:txBody>
          <a:bodyPr/>
          <a:lstStyle/>
          <a:p>
            <a:r>
              <a:rPr lang="en-GB" dirty="0">
                <a:solidFill>
                  <a:srgbClr val="0070C0"/>
                </a:solidFill>
                <a:latin typeface="Arial" panose="020B0604020202020204" pitchFamily="34" charset="0"/>
              </a:rPr>
              <a:t>94% finding it harder to provide support required to meet needs of pupils with SEND than two years ago;</a:t>
            </a:r>
          </a:p>
          <a:p>
            <a:endParaRPr lang="en-GB" dirty="0"/>
          </a:p>
        </p:txBody>
      </p:sp>
      <p:sp>
        <p:nvSpPr>
          <p:cNvPr id="5" name="Title 1">
            <a:extLst>
              <a:ext uri="{FF2B5EF4-FFF2-40B4-BE49-F238E27FC236}">
                <a16:creationId xmlns:a16="http://schemas.microsoft.com/office/drawing/2014/main" id="{8F8D86A4-5B86-DA55-F0D9-3C5A5F702AAD}"/>
              </a:ext>
            </a:extLst>
          </p:cNvPr>
          <p:cNvSpPr>
            <a:spLocks noGrp="1"/>
          </p:cNvSpPr>
          <p:nvPr>
            <p:ph type="title"/>
          </p:nvPr>
        </p:nvSpPr>
        <p:spPr>
          <a:xfrm>
            <a:off x="628650" y="365125"/>
            <a:ext cx="7886700" cy="1325563"/>
          </a:xfrm>
        </p:spPr>
        <p:txBody>
          <a:bodyPr>
            <a:noAutofit/>
          </a:bodyPr>
          <a:lstStyle/>
          <a:p>
            <a:pPr algn="ctr"/>
            <a:r>
              <a:rPr lang="en-GB" sz="3200" dirty="0">
                <a:latin typeface="Arial" panose="020B0604020202020204" pitchFamily="34" charset="0"/>
              </a:rPr>
              <a:t>Ystadegau </a:t>
            </a:r>
            <a:r>
              <a:rPr lang="en-GB" sz="3200" dirty="0" err="1">
                <a:latin typeface="Arial" panose="020B0604020202020204" pitchFamily="34" charset="0"/>
              </a:rPr>
              <a:t>Lloegr</a:t>
            </a:r>
            <a:r>
              <a:rPr lang="en-GB" sz="3200" dirty="0">
                <a:latin typeface="Arial" panose="020B0604020202020204" pitchFamily="34" charset="0"/>
              </a:rPr>
              <a:t> – </a:t>
            </a:r>
            <a:r>
              <a:rPr lang="en-GB" sz="3200" dirty="0" err="1">
                <a:latin typeface="Arial" panose="020B0604020202020204" pitchFamily="34" charset="0"/>
              </a:rPr>
              <a:t>Ymchwil</a:t>
            </a:r>
            <a:r>
              <a:rPr lang="en-GB" sz="3200" dirty="0">
                <a:latin typeface="Arial" panose="020B0604020202020204" pitchFamily="34" charset="0"/>
              </a:rPr>
              <a:t> </a:t>
            </a:r>
            <a:r>
              <a:rPr lang="en-GB" sz="3200" dirty="0" err="1">
                <a:latin typeface="Arial" panose="020B0604020202020204" pitchFamily="34" charset="0"/>
              </a:rPr>
              <a:t>gan</a:t>
            </a:r>
            <a:r>
              <a:rPr lang="en-GB" sz="3200" dirty="0">
                <a:latin typeface="Arial" panose="020B0604020202020204" pitchFamily="34" charset="0"/>
              </a:rPr>
              <a:t> NAHT (2021) </a:t>
            </a:r>
            <a:br>
              <a:rPr lang="en-GB" sz="3200" dirty="0">
                <a:latin typeface="Arial" panose="020B0604020202020204" pitchFamily="34" charset="0"/>
              </a:rPr>
            </a:br>
            <a:r>
              <a:rPr lang="en-GB" sz="3200" dirty="0">
                <a:solidFill>
                  <a:srgbClr val="0070C0"/>
                </a:solidFill>
                <a:latin typeface="Arial" panose="020B0604020202020204" pitchFamily="34" charset="0"/>
              </a:rPr>
              <a:t>Statistics for England – Research by NAHT (2021)</a:t>
            </a:r>
            <a:endParaRPr lang="en-GB" sz="3200" dirty="0"/>
          </a:p>
        </p:txBody>
      </p:sp>
    </p:spTree>
    <p:extLst>
      <p:ext uri="{BB962C8B-B14F-4D97-AF65-F5344CB8AC3E}">
        <p14:creationId xmlns:p14="http://schemas.microsoft.com/office/powerpoint/2010/main" val="3493691988"/>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D43E5-256C-8923-7B8E-75B9D11CDF3E}"/>
              </a:ext>
            </a:extLst>
          </p:cNvPr>
          <p:cNvSpPr>
            <a:spLocks noGrp="1"/>
          </p:cNvSpPr>
          <p:nvPr>
            <p:ph type="title"/>
          </p:nvPr>
        </p:nvSpPr>
        <p:spPr/>
        <p:txBody>
          <a:bodyPr>
            <a:noAutofit/>
          </a:bodyPr>
          <a:lstStyle/>
          <a:p>
            <a:pPr algn="ctr"/>
            <a:r>
              <a:rPr lang="en-GB" sz="3200" dirty="0">
                <a:latin typeface="Arial" panose="020B0604020202020204" pitchFamily="34" charset="0"/>
              </a:rPr>
              <a:t>Ystadegau </a:t>
            </a:r>
            <a:r>
              <a:rPr lang="en-GB" sz="3200" dirty="0" err="1">
                <a:latin typeface="Arial" panose="020B0604020202020204" pitchFamily="34" charset="0"/>
              </a:rPr>
              <a:t>Lloegr</a:t>
            </a:r>
            <a:r>
              <a:rPr lang="en-GB" sz="3200" dirty="0">
                <a:latin typeface="Arial" panose="020B0604020202020204" pitchFamily="34" charset="0"/>
              </a:rPr>
              <a:t> – </a:t>
            </a:r>
            <a:r>
              <a:rPr lang="en-GB" sz="3200" dirty="0" err="1">
                <a:latin typeface="Arial" panose="020B0604020202020204" pitchFamily="34" charset="0"/>
              </a:rPr>
              <a:t>Ymchwil</a:t>
            </a:r>
            <a:r>
              <a:rPr lang="en-GB" sz="3200" dirty="0">
                <a:latin typeface="Arial" panose="020B0604020202020204" pitchFamily="34" charset="0"/>
              </a:rPr>
              <a:t> </a:t>
            </a:r>
            <a:r>
              <a:rPr lang="en-GB" sz="3200" dirty="0" err="1">
                <a:latin typeface="Arial" panose="020B0604020202020204" pitchFamily="34" charset="0"/>
              </a:rPr>
              <a:t>gan</a:t>
            </a:r>
            <a:r>
              <a:rPr lang="en-GB" sz="3200" dirty="0">
                <a:latin typeface="Arial" panose="020B0604020202020204" pitchFamily="34" charset="0"/>
              </a:rPr>
              <a:t> NAHT (2021) </a:t>
            </a:r>
            <a:br>
              <a:rPr lang="en-GB" sz="3200" dirty="0">
                <a:latin typeface="Arial" panose="020B0604020202020204" pitchFamily="34" charset="0"/>
              </a:rPr>
            </a:br>
            <a:r>
              <a:rPr lang="en-GB" sz="3200" dirty="0">
                <a:solidFill>
                  <a:srgbClr val="0070C0"/>
                </a:solidFill>
                <a:latin typeface="Arial" panose="020B0604020202020204" pitchFamily="34" charset="0"/>
              </a:rPr>
              <a:t>Statistics for England – Research by NAHT (2021)</a:t>
            </a:r>
            <a:endParaRPr lang="en-GB" sz="3200" dirty="0"/>
          </a:p>
        </p:txBody>
      </p:sp>
      <p:sp>
        <p:nvSpPr>
          <p:cNvPr id="3" name="Content Placeholder 2">
            <a:extLst>
              <a:ext uri="{FF2B5EF4-FFF2-40B4-BE49-F238E27FC236}">
                <a16:creationId xmlns:a16="http://schemas.microsoft.com/office/drawing/2014/main" id="{EE00C2EF-9D12-F098-D6B7-11A680FA3FF3}"/>
              </a:ext>
            </a:extLst>
          </p:cNvPr>
          <p:cNvSpPr>
            <a:spLocks noGrp="1"/>
          </p:cNvSpPr>
          <p:nvPr>
            <p:ph sz="half" idx="1"/>
          </p:nvPr>
        </p:nvSpPr>
        <p:spPr>
          <a:xfrm>
            <a:off x="251520" y="1988839"/>
            <a:ext cx="4244280" cy="4032448"/>
          </a:xfrm>
        </p:spPr>
        <p:txBody>
          <a:bodyPr>
            <a:normAutofit fontScale="92500" lnSpcReduction="10000"/>
          </a:bodyPr>
          <a:lstStyle/>
          <a:p>
            <a:r>
              <a:rPr lang="en-GB" dirty="0">
                <a:latin typeface="Arial" panose="020B0604020202020204" pitchFamily="34" charset="0"/>
              </a:rPr>
              <a:t>Dywedodd 73% </a:t>
            </a:r>
            <a:r>
              <a:rPr lang="en-GB" dirty="0" err="1">
                <a:latin typeface="Arial" panose="020B0604020202020204" pitchFamily="34" charset="0"/>
              </a:rPr>
              <a:t>eu</a:t>
            </a:r>
            <a:r>
              <a:rPr lang="en-GB" dirty="0">
                <a:latin typeface="Arial" panose="020B0604020202020204" pitchFamily="34" charset="0"/>
              </a:rPr>
              <a:t> bod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anoddach</a:t>
            </a:r>
            <a:r>
              <a:rPr lang="en-GB" dirty="0">
                <a:latin typeface="Arial" panose="020B0604020202020204" pitchFamily="34" charset="0"/>
              </a:rPr>
              <a:t> </a:t>
            </a:r>
            <a:r>
              <a:rPr lang="en-GB" dirty="0" err="1">
                <a:latin typeface="Arial" panose="020B0604020202020204" pitchFamily="34" charset="0"/>
              </a:rPr>
              <a:t>darparu</a:t>
            </a:r>
            <a:r>
              <a:rPr lang="en-GB" dirty="0">
                <a:latin typeface="Arial" panose="020B0604020202020204" pitchFamily="34" charset="0"/>
              </a:rPr>
              <a:t> </a:t>
            </a:r>
            <a:r>
              <a:rPr lang="en-GB" dirty="0" err="1">
                <a:latin typeface="Arial" panose="020B0604020202020204" pitchFamily="34" charset="0"/>
              </a:rPr>
              <a:t>adnoddau</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gyfer</a:t>
            </a:r>
            <a:r>
              <a:rPr lang="en-GB" dirty="0">
                <a:latin typeface="Arial" panose="020B0604020202020204" pitchFamily="34" charset="0"/>
              </a:rPr>
              <a:t> </a:t>
            </a:r>
            <a:r>
              <a:rPr lang="en-GB" dirty="0" err="1">
                <a:latin typeface="Arial" panose="020B0604020202020204" pitchFamily="34" charset="0"/>
              </a:rPr>
              <a:t>disgyblion</a:t>
            </a:r>
            <a:r>
              <a:rPr lang="en-GB" dirty="0">
                <a:latin typeface="Arial" panose="020B0604020202020204" pitchFamily="34" charset="0"/>
              </a:rPr>
              <a:t> â SEND </a:t>
            </a:r>
            <a:r>
              <a:rPr lang="en-GB" dirty="0" err="1">
                <a:latin typeface="Arial" panose="020B0604020202020204" pitchFamily="34" charset="0"/>
              </a:rPr>
              <a:t>oherwydd</a:t>
            </a:r>
            <a:r>
              <a:rPr lang="en-GB" dirty="0">
                <a:latin typeface="Arial" panose="020B0604020202020204" pitchFamily="34" charset="0"/>
              </a:rPr>
              <a:t> </a:t>
            </a:r>
            <a:r>
              <a:rPr lang="en-GB" dirty="0" err="1">
                <a:latin typeface="Arial" panose="020B0604020202020204" pitchFamily="34" charset="0"/>
              </a:rPr>
              <a:t>toriadau</a:t>
            </a:r>
            <a:r>
              <a:rPr lang="en-GB" dirty="0">
                <a:latin typeface="Arial" panose="020B0604020202020204" pitchFamily="34" charset="0"/>
              </a:rPr>
              <a:t> </a:t>
            </a:r>
            <a:r>
              <a:rPr lang="en-GB" dirty="0" err="1">
                <a:latin typeface="Arial" panose="020B0604020202020204" pitchFamily="34" charset="0"/>
              </a:rPr>
              <a:t>i</a:t>
            </a:r>
            <a:r>
              <a:rPr lang="en-GB" dirty="0">
                <a:latin typeface="Arial" panose="020B0604020202020204" pitchFamily="34" charset="0"/>
              </a:rPr>
              <a:t> </a:t>
            </a:r>
            <a:r>
              <a:rPr lang="en-GB" dirty="0" err="1">
                <a:latin typeface="Arial" panose="020B0604020202020204" pitchFamily="34" charset="0"/>
              </a:rPr>
              <a:t>gyllid</a:t>
            </a:r>
            <a:r>
              <a:rPr lang="en-GB" dirty="0">
                <a:latin typeface="Arial" panose="020B0604020202020204" pitchFamily="34" charset="0"/>
              </a:rPr>
              <a:t> </a:t>
            </a:r>
            <a:r>
              <a:rPr lang="en-GB" dirty="0" err="1">
                <a:latin typeface="Arial" panose="020B0604020202020204" pitchFamily="34" charset="0"/>
              </a:rPr>
              <a:t>prif</a:t>
            </a:r>
            <a:r>
              <a:rPr lang="en-GB" dirty="0">
                <a:latin typeface="Arial" panose="020B0604020202020204" pitchFamily="34" charset="0"/>
              </a:rPr>
              <a:t> </a:t>
            </a:r>
            <a:r>
              <a:rPr lang="en-GB" dirty="0" err="1">
                <a:latin typeface="Arial" panose="020B0604020202020204" pitchFamily="34" charset="0"/>
              </a:rPr>
              <a:t>ffrwd</a:t>
            </a:r>
            <a:r>
              <a:rPr lang="en-GB" dirty="0">
                <a:latin typeface="Arial" panose="020B0604020202020204" pitchFamily="34" charset="0"/>
              </a:rPr>
              <a:t>, </a:t>
            </a:r>
            <a:r>
              <a:rPr lang="en-GB" dirty="0" err="1">
                <a:latin typeface="Arial" panose="020B0604020202020204" pitchFamily="34" charset="0"/>
              </a:rPr>
              <a:t>gan</a:t>
            </a:r>
            <a:r>
              <a:rPr lang="en-GB" dirty="0">
                <a:latin typeface="Arial" panose="020B0604020202020204" pitchFamily="34" charset="0"/>
              </a:rPr>
              <a:t> </a:t>
            </a:r>
            <a:r>
              <a:rPr lang="en-GB" dirty="0" err="1">
                <a:latin typeface="Arial" panose="020B0604020202020204" pitchFamily="34" charset="0"/>
              </a:rPr>
              <a:t>fod</a:t>
            </a:r>
            <a:r>
              <a:rPr lang="en-GB" dirty="0">
                <a:latin typeface="Arial" panose="020B0604020202020204" pitchFamily="34" charset="0"/>
              </a:rPr>
              <a:t> </a:t>
            </a:r>
            <a:r>
              <a:rPr lang="en-GB" dirty="0" err="1">
                <a:latin typeface="Arial" panose="020B0604020202020204" pitchFamily="34" charset="0"/>
              </a:rPr>
              <a:t>toriadau</a:t>
            </a:r>
            <a:r>
              <a:rPr lang="en-GB" dirty="0">
                <a:latin typeface="Arial" panose="020B0604020202020204" pitchFamily="34" charset="0"/>
              </a:rPr>
              <a:t> </a:t>
            </a:r>
            <a:r>
              <a:rPr lang="en-GB" dirty="0" err="1">
                <a:latin typeface="Arial" panose="020B0604020202020204" pitchFamily="34" charset="0"/>
              </a:rPr>
              <a:t>i</a:t>
            </a:r>
            <a:r>
              <a:rPr lang="en-GB" dirty="0">
                <a:latin typeface="Arial" panose="020B0604020202020204" pitchFamily="34" charset="0"/>
              </a:rPr>
              <a:t> </a:t>
            </a:r>
            <a:r>
              <a:rPr lang="en-GB" dirty="0" err="1">
                <a:latin typeface="Arial" panose="020B0604020202020204" pitchFamily="34" charset="0"/>
              </a:rPr>
              <a:t>gynorthwywyr</a:t>
            </a:r>
            <a:r>
              <a:rPr lang="en-GB" dirty="0">
                <a:latin typeface="Arial" panose="020B0604020202020204" pitchFamily="34" charset="0"/>
              </a:rPr>
              <a:t> </a:t>
            </a:r>
            <a:r>
              <a:rPr lang="en-GB" dirty="0" err="1">
                <a:latin typeface="Arial" panose="020B0604020202020204" pitchFamily="34" charset="0"/>
              </a:rPr>
              <a:t>addysgu</a:t>
            </a:r>
            <a:r>
              <a:rPr lang="en-GB" dirty="0">
                <a:latin typeface="Arial" panose="020B0604020202020204" pitchFamily="34" charset="0"/>
              </a:rPr>
              <a:t> a staff </a:t>
            </a:r>
            <a:r>
              <a:rPr lang="en-GB" dirty="0" err="1">
                <a:latin typeface="Arial" panose="020B0604020202020204" pitchFamily="34" charset="0"/>
              </a:rPr>
              <a:t>bugeiliol</a:t>
            </a:r>
            <a:r>
              <a:rPr lang="en-GB" dirty="0">
                <a:latin typeface="Arial" panose="020B0604020202020204" pitchFamily="34" charset="0"/>
              </a:rPr>
              <a:t> </a:t>
            </a:r>
            <a:r>
              <a:rPr lang="en-GB" dirty="0" err="1">
                <a:latin typeface="Arial" panose="020B0604020202020204" pitchFamily="34" charset="0"/>
              </a:rPr>
              <a:t>wedi</a:t>
            </a:r>
            <a:r>
              <a:rPr lang="en-GB" dirty="0">
                <a:latin typeface="Arial" panose="020B0604020202020204" pitchFamily="34" charset="0"/>
              </a:rPr>
              <a:t> </a:t>
            </a:r>
            <a:r>
              <a:rPr lang="en-GB" dirty="0" err="1">
                <a:latin typeface="Arial" panose="020B0604020202020204" pitchFamily="34" charset="0"/>
              </a:rPr>
              <a:t>cael</a:t>
            </a:r>
            <a:r>
              <a:rPr lang="en-GB" dirty="0">
                <a:latin typeface="Arial" panose="020B0604020202020204" pitchFamily="34" charset="0"/>
              </a:rPr>
              <a:t> </a:t>
            </a:r>
            <a:r>
              <a:rPr lang="en-GB" dirty="0" err="1">
                <a:latin typeface="Arial" panose="020B0604020202020204" pitchFamily="34" charset="0"/>
              </a:rPr>
              <a:t>effaith</a:t>
            </a:r>
            <a:r>
              <a:rPr lang="en-GB" dirty="0">
                <a:latin typeface="Arial" panose="020B0604020202020204" pitchFamily="34" charset="0"/>
              </a:rPr>
              <a:t> </a:t>
            </a:r>
            <a:r>
              <a:rPr lang="en-GB" dirty="0" err="1">
                <a:latin typeface="Arial" panose="020B0604020202020204" pitchFamily="34" charset="0"/>
              </a:rPr>
              <a:t>fawr</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ysgolion</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cefnogi</a:t>
            </a:r>
            <a:r>
              <a:rPr lang="en-GB" dirty="0">
                <a:latin typeface="Arial" panose="020B0604020202020204" pitchFamily="34" charset="0"/>
              </a:rPr>
              <a:t> </a:t>
            </a:r>
            <a:r>
              <a:rPr lang="en-GB" dirty="0" err="1">
                <a:latin typeface="Arial" panose="020B0604020202020204" pitchFamily="34" charset="0"/>
              </a:rPr>
              <a:t>eu</a:t>
            </a:r>
            <a:r>
              <a:rPr lang="en-GB" dirty="0">
                <a:latin typeface="Arial" panose="020B0604020202020204" pitchFamily="34" charset="0"/>
              </a:rPr>
              <a:t> </a:t>
            </a:r>
            <a:r>
              <a:rPr lang="en-GB" dirty="0" err="1">
                <a:latin typeface="Arial" panose="020B0604020202020204" pitchFamily="34" charset="0"/>
              </a:rPr>
              <a:t>disgyblion</a:t>
            </a:r>
            <a:r>
              <a:rPr lang="en-GB" dirty="0">
                <a:latin typeface="Arial" panose="020B0604020202020204" pitchFamily="34" charset="0"/>
              </a:rPr>
              <a:t> </a:t>
            </a:r>
            <a:r>
              <a:rPr lang="en-GB" dirty="0" err="1">
                <a:latin typeface="Arial" panose="020B0604020202020204" pitchFamily="34" charset="0"/>
              </a:rPr>
              <a:t>mwyaf</a:t>
            </a:r>
            <a:r>
              <a:rPr lang="en-GB" dirty="0">
                <a:latin typeface="Arial" panose="020B0604020202020204" pitchFamily="34" charset="0"/>
              </a:rPr>
              <a:t> </a:t>
            </a:r>
            <a:r>
              <a:rPr lang="en-GB" dirty="0" err="1">
                <a:latin typeface="Arial" panose="020B0604020202020204" pitchFamily="34" charset="0"/>
              </a:rPr>
              <a:t>agored</a:t>
            </a:r>
            <a:r>
              <a:rPr lang="en-GB" dirty="0">
                <a:latin typeface="Arial" panose="020B0604020202020204" pitchFamily="34" charset="0"/>
              </a:rPr>
              <a:t> </a:t>
            </a:r>
            <a:r>
              <a:rPr lang="en-GB" dirty="0" err="1">
                <a:latin typeface="Arial" panose="020B0604020202020204" pitchFamily="34" charset="0"/>
              </a:rPr>
              <a:t>i</a:t>
            </a:r>
            <a:r>
              <a:rPr lang="en-GB" dirty="0">
                <a:latin typeface="Arial" panose="020B0604020202020204" pitchFamily="34" charset="0"/>
              </a:rPr>
              <a:t> </a:t>
            </a:r>
            <a:r>
              <a:rPr lang="en-GB" dirty="0" err="1">
                <a:latin typeface="Arial" panose="020B0604020202020204" pitchFamily="34" charset="0"/>
              </a:rPr>
              <a:t>niwed</a:t>
            </a:r>
            <a:r>
              <a:rPr lang="en-GB" dirty="0">
                <a:latin typeface="Arial" panose="020B0604020202020204" pitchFamily="34" charset="0"/>
              </a:rPr>
              <a:t>;</a:t>
            </a:r>
          </a:p>
          <a:p>
            <a:pPr marL="0" indent="0">
              <a:buNone/>
            </a:pPr>
            <a:endParaRPr lang="en-GB" dirty="0"/>
          </a:p>
        </p:txBody>
      </p:sp>
      <p:sp>
        <p:nvSpPr>
          <p:cNvPr id="4" name="Content Placeholder 3">
            <a:extLst>
              <a:ext uri="{FF2B5EF4-FFF2-40B4-BE49-F238E27FC236}">
                <a16:creationId xmlns:a16="http://schemas.microsoft.com/office/drawing/2014/main" id="{0220555D-EE21-83B6-8E4B-484C8BD20B5C}"/>
              </a:ext>
            </a:extLst>
          </p:cNvPr>
          <p:cNvSpPr>
            <a:spLocks noGrp="1"/>
          </p:cNvSpPr>
          <p:nvPr>
            <p:ph sz="half" idx="2"/>
          </p:nvPr>
        </p:nvSpPr>
        <p:spPr>
          <a:xfrm>
            <a:off x="4648200" y="1988838"/>
            <a:ext cx="4244280" cy="4032449"/>
          </a:xfrm>
        </p:spPr>
        <p:txBody>
          <a:bodyPr>
            <a:normAutofit fontScale="92500" lnSpcReduction="10000"/>
          </a:bodyPr>
          <a:lstStyle/>
          <a:p>
            <a:r>
              <a:rPr lang="en-GB" dirty="0">
                <a:solidFill>
                  <a:srgbClr val="0070C0"/>
                </a:solidFill>
                <a:latin typeface="Arial" panose="020B0604020202020204" pitchFamily="34" charset="0"/>
              </a:rPr>
              <a:t>73% said it was harder to resource support for pupils with SEND due to cuts to mainstream funding, as cuts to teaching assistants and pastoral staff have had a major impact on schools supporting their most vulnerable pupils;</a:t>
            </a:r>
          </a:p>
          <a:p>
            <a:endParaRPr lang="en-GB" dirty="0"/>
          </a:p>
        </p:txBody>
      </p:sp>
    </p:spTree>
    <p:extLst>
      <p:ext uri="{BB962C8B-B14F-4D97-AF65-F5344CB8AC3E}">
        <p14:creationId xmlns:p14="http://schemas.microsoft.com/office/powerpoint/2010/main" val="154173097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312E9-7DC3-3984-7F28-26DDAFD3BF3A}"/>
              </a:ext>
            </a:extLst>
          </p:cNvPr>
          <p:cNvSpPr>
            <a:spLocks noGrp="1"/>
          </p:cNvSpPr>
          <p:nvPr>
            <p:ph type="title"/>
          </p:nvPr>
        </p:nvSpPr>
        <p:spPr/>
        <p:txBody>
          <a:bodyPr>
            <a:noAutofit/>
          </a:bodyPr>
          <a:lstStyle/>
          <a:p>
            <a:pPr algn="ctr"/>
            <a:r>
              <a:rPr lang="en-GB" sz="3200" dirty="0">
                <a:latin typeface="Arial" panose="020B0604020202020204" pitchFamily="34" charset="0"/>
              </a:rPr>
              <a:t>Ystadegau </a:t>
            </a:r>
            <a:r>
              <a:rPr lang="en-GB" sz="3200" dirty="0" err="1">
                <a:latin typeface="Arial" panose="020B0604020202020204" pitchFamily="34" charset="0"/>
              </a:rPr>
              <a:t>Lloegr</a:t>
            </a:r>
            <a:r>
              <a:rPr lang="en-GB" sz="3200" dirty="0">
                <a:latin typeface="Arial" panose="020B0604020202020204" pitchFamily="34" charset="0"/>
              </a:rPr>
              <a:t> – </a:t>
            </a:r>
            <a:r>
              <a:rPr lang="en-GB" sz="3200" dirty="0" err="1">
                <a:latin typeface="Arial" panose="020B0604020202020204" pitchFamily="34" charset="0"/>
              </a:rPr>
              <a:t>Ymchwil</a:t>
            </a:r>
            <a:r>
              <a:rPr lang="en-GB" sz="3200" dirty="0">
                <a:latin typeface="Arial" panose="020B0604020202020204" pitchFamily="34" charset="0"/>
              </a:rPr>
              <a:t> </a:t>
            </a:r>
            <a:r>
              <a:rPr lang="en-GB" sz="3200" dirty="0" err="1">
                <a:latin typeface="Arial" panose="020B0604020202020204" pitchFamily="34" charset="0"/>
              </a:rPr>
              <a:t>gan</a:t>
            </a:r>
            <a:r>
              <a:rPr lang="en-GB" sz="3200" dirty="0">
                <a:latin typeface="Arial" panose="020B0604020202020204" pitchFamily="34" charset="0"/>
              </a:rPr>
              <a:t> NAHT (2021) </a:t>
            </a:r>
            <a:br>
              <a:rPr lang="en-GB" sz="3200" dirty="0">
                <a:latin typeface="Arial" panose="020B0604020202020204" pitchFamily="34" charset="0"/>
              </a:rPr>
            </a:br>
            <a:r>
              <a:rPr lang="en-GB" sz="3200" dirty="0">
                <a:solidFill>
                  <a:srgbClr val="0070C0"/>
                </a:solidFill>
                <a:latin typeface="Arial" panose="020B0604020202020204" pitchFamily="34" charset="0"/>
              </a:rPr>
              <a:t>Statistics for England – Research by NAHT (2021)</a:t>
            </a:r>
            <a:endParaRPr lang="en-GB" sz="3200" dirty="0"/>
          </a:p>
        </p:txBody>
      </p:sp>
      <p:sp>
        <p:nvSpPr>
          <p:cNvPr id="3" name="Content Placeholder 2">
            <a:extLst>
              <a:ext uri="{FF2B5EF4-FFF2-40B4-BE49-F238E27FC236}">
                <a16:creationId xmlns:a16="http://schemas.microsoft.com/office/drawing/2014/main" id="{5E4AACD8-5733-553D-D389-37A1137FCC47}"/>
              </a:ext>
            </a:extLst>
          </p:cNvPr>
          <p:cNvSpPr>
            <a:spLocks noGrp="1"/>
          </p:cNvSpPr>
          <p:nvPr>
            <p:ph sz="half" idx="1"/>
          </p:nvPr>
        </p:nvSpPr>
        <p:spPr>
          <a:xfrm>
            <a:off x="628650" y="2348879"/>
            <a:ext cx="3867150" cy="3286607"/>
          </a:xfrm>
        </p:spPr>
        <p:txBody>
          <a:bodyPr/>
          <a:lstStyle/>
          <a:p>
            <a:r>
              <a:rPr lang="en-GB" dirty="0">
                <a:latin typeface="Arial" panose="020B0604020202020204" pitchFamily="34" charset="0"/>
              </a:rPr>
              <a:t>Oedi hir </a:t>
            </a:r>
            <a:r>
              <a:rPr lang="en-GB" dirty="0" err="1">
                <a:latin typeface="Arial" panose="020B0604020202020204" pitchFamily="34" charset="0"/>
              </a:rPr>
              <a:t>i</a:t>
            </a:r>
            <a:r>
              <a:rPr lang="en-GB" dirty="0">
                <a:latin typeface="Arial" panose="020B0604020202020204" pitchFamily="34" charset="0"/>
              </a:rPr>
              <a:t> </a:t>
            </a:r>
            <a:r>
              <a:rPr lang="en-GB" dirty="0" err="1">
                <a:latin typeface="Arial" panose="020B0604020202020204" pitchFamily="34" charset="0"/>
              </a:rPr>
              <a:t>ddisgyblion</a:t>
            </a:r>
            <a:r>
              <a:rPr lang="en-GB" dirty="0">
                <a:latin typeface="Arial" panose="020B0604020202020204" pitchFamily="34" charset="0"/>
              </a:rPr>
              <a:t> </a:t>
            </a:r>
            <a:r>
              <a:rPr lang="en-GB" dirty="0" err="1">
                <a:latin typeface="Arial" panose="020B0604020202020204" pitchFamily="34" charset="0"/>
              </a:rPr>
              <a:t>gael</a:t>
            </a:r>
            <a:r>
              <a:rPr lang="en-GB" dirty="0">
                <a:latin typeface="Arial" panose="020B0604020202020204" pitchFamily="34" charset="0"/>
              </a:rPr>
              <a:t> </a:t>
            </a:r>
            <a:r>
              <a:rPr lang="en-GB" dirty="0" err="1">
                <a:latin typeface="Arial" panose="020B0604020202020204" pitchFamily="34" charset="0"/>
              </a:rPr>
              <a:t>eu</a:t>
            </a:r>
            <a:r>
              <a:rPr lang="en-GB" dirty="0">
                <a:latin typeface="Arial" panose="020B0604020202020204" pitchFamily="34" charset="0"/>
              </a:rPr>
              <a:t> </a:t>
            </a:r>
            <a:r>
              <a:rPr lang="en-GB" dirty="0" err="1">
                <a:latin typeface="Arial" panose="020B0604020202020204" pitchFamily="34" charset="0"/>
              </a:rPr>
              <a:t>hasesu</a:t>
            </a:r>
            <a:r>
              <a:rPr lang="en-GB" dirty="0">
                <a:latin typeface="Arial" panose="020B0604020202020204" pitchFamily="34" charset="0"/>
              </a:rPr>
              <a:t> - 15%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aros</a:t>
            </a:r>
            <a:r>
              <a:rPr lang="en-GB" dirty="0">
                <a:latin typeface="Arial" panose="020B0604020202020204" pitchFamily="34" charset="0"/>
              </a:rPr>
              <a:t> </a:t>
            </a:r>
            <a:r>
              <a:rPr lang="en-GB" dirty="0" err="1">
                <a:latin typeface="Arial" panose="020B0604020202020204" pitchFamily="34" charset="0"/>
              </a:rPr>
              <a:t>dros</a:t>
            </a:r>
            <a:r>
              <a:rPr lang="en-GB" dirty="0">
                <a:latin typeface="Arial" panose="020B0604020202020204" pitchFamily="34" charset="0"/>
              </a:rPr>
              <a:t> 6 mis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ôl</a:t>
            </a:r>
            <a:r>
              <a:rPr lang="en-GB" dirty="0">
                <a:latin typeface="Arial" panose="020B0604020202020204" pitchFamily="34" charset="0"/>
              </a:rPr>
              <a:t> </a:t>
            </a:r>
            <a:r>
              <a:rPr lang="en-GB" dirty="0" err="1">
                <a:latin typeface="Arial" panose="020B0604020202020204" pitchFamily="34" charset="0"/>
              </a:rPr>
              <a:t>cael</a:t>
            </a:r>
            <a:r>
              <a:rPr lang="en-GB" dirty="0">
                <a:latin typeface="Arial" panose="020B0604020202020204" pitchFamily="34" charset="0"/>
              </a:rPr>
              <a:t> </a:t>
            </a:r>
            <a:r>
              <a:rPr lang="en-GB" dirty="0" err="1">
                <a:latin typeface="Arial" panose="020B0604020202020204" pitchFamily="34" charset="0"/>
              </a:rPr>
              <a:t>eu</a:t>
            </a:r>
            <a:r>
              <a:rPr lang="en-GB" dirty="0">
                <a:latin typeface="Arial" panose="020B0604020202020204" pitchFamily="34" charset="0"/>
              </a:rPr>
              <a:t> </a:t>
            </a:r>
            <a:r>
              <a:rPr lang="en-GB" dirty="0" err="1">
                <a:latin typeface="Arial" panose="020B0604020202020204" pitchFamily="34" charset="0"/>
              </a:rPr>
              <a:t>cyfeirio</a:t>
            </a:r>
            <a:r>
              <a:rPr lang="en-GB" dirty="0">
                <a:latin typeface="Arial" panose="020B0604020202020204" pitchFamily="34" charset="0"/>
              </a:rPr>
              <a:t> am </a:t>
            </a:r>
            <a:r>
              <a:rPr lang="en-GB" dirty="0" err="1">
                <a:latin typeface="Arial" panose="020B0604020202020204" pitchFamily="34" charset="0"/>
              </a:rPr>
              <a:t>asesiad</a:t>
            </a:r>
            <a:r>
              <a:rPr lang="en-GB" dirty="0">
                <a:latin typeface="Arial" panose="020B0604020202020204" pitchFamily="34" charset="0"/>
              </a:rPr>
              <a:t>.</a:t>
            </a:r>
          </a:p>
          <a:p>
            <a:pPr marL="0" indent="0">
              <a:buNone/>
            </a:pPr>
            <a:endParaRPr lang="en-GB" dirty="0"/>
          </a:p>
        </p:txBody>
      </p:sp>
      <p:sp>
        <p:nvSpPr>
          <p:cNvPr id="4" name="Content Placeholder 3">
            <a:extLst>
              <a:ext uri="{FF2B5EF4-FFF2-40B4-BE49-F238E27FC236}">
                <a16:creationId xmlns:a16="http://schemas.microsoft.com/office/drawing/2014/main" id="{9F02787C-410B-E2AE-8D60-4955E986D2B2}"/>
              </a:ext>
            </a:extLst>
          </p:cNvPr>
          <p:cNvSpPr>
            <a:spLocks noGrp="1"/>
          </p:cNvSpPr>
          <p:nvPr>
            <p:ph sz="half" idx="2"/>
          </p:nvPr>
        </p:nvSpPr>
        <p:spPr>
          <a:xfrm>
            <a:off x="4648200" y="2348879"/>
            <a:ext cx="3867150" cy="3286608"/>
          </a:xfrm>
        </p:spPr>
        <p:txBody>
          <a:bodyPr/>
          <a:lstStyle/>
          <a:p>
            <a:r>
              <a:rPr lang="en-GB" dirty="0">
                <a:solidFill>
                  <a:srgbClr val="0070C0"/>
                </a:solidFill>
                <a:latin typeface="Arial" panose="020B0604020202020204" pitchFamily="34" charset="0"/>
              </a:rPr>
              <a:t>Long delays for pupils to be assessed – 15% waiting over 6 months from referral for an assessment.</a:t>
            </a:r>
          </a:p>
          <a:p>
            <a:endParaRPr lang="en-GB" dirty="0"/>
          </a:p>
        </p:txBody>
      </p:sp>
    </p:spTree>
    <p:extLst>
      <p:ext uri="{BB962C8B-B14F-4D97-AF65-F5344CB8AC3E}">
        <p14:creationId xmlns:p14="http://schemas.microsoft.com/office/powerpoint/2010/main" val="345613485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57CAA-B368-5DC6-9260-1A433B97D3DC}"/>
              </a:ext>
            </a:extLst>
          </p:cNvPr>
          <p:cNvSpPr>
            <a:spLocks noGrp="1"/>
          </p:cNvSpPr>
          <p:nvPr>
            <p:ph type="title"/>
          </p:nvPr>
        </p:nvSpPr>
        <p:spPr/>
        <p:txBody>
          <a:bodyPr/>
          <a:lstStyle/>
          <a:p>
            <a:pPr algn="ctr"/>
            <a:r>
              <a:rPr lang="cy-GB" altLang="cy-GB" sz="4400" dirty="0">
                <a:latin typeface="Arial" panose="020B0604020202020204" pitchFamily="34" charset="0"/>
              </a:rPr>
              <a:t>Ymyrraeth Gynnar</a:t>
            </a:r>
            <a:br>
              <a:rPr lang="cy-GB" altLang="cy-GB" sz="4400" dirty="0">
                <a:latin typeface="Arial" panose="020B0604020202020204" pitchFamily="34" charset="0"/>
              </a:rPr>
            </a:br>
            <a:r>
              <a:rPr lang="en-GB" altLang="cy-GB" sz="4400" dirty="0">
                <a:solidFill>
                  <a:srgbClr val="0070C0"/>
                </a:solidFill>
                <a:latin typeface="Arial" panose="020B0604020202020204" pitchFamily="34" charset="0"/>
              </a:rPr>
              <a:t>Early Intervention</a:t>
            </a:r>
            <a:endParaRPr lang="en-GB" dirty="0"/>
          </a:p>
        </p:txBody>
      </p:sp>
      <p:sp>
        <p:nvSpPr>
          <p:cNvPr id="3" name="Content Placeholder 2">
            <a:extLst>
              <a:ext uri="{FF2B5EF4-FFF2-40B4-BE49-F238E27FC236}">
                <a16:creationId xmlns:a16="http://schemas.microsoft.com/office/drawing/2014/main" id="{304EA739-18F2-3B66-2F74-319CA7D37660}"/>
              </a:ext>
            </a:extLst>
          </p:cNvPr>
          <p:cNvSpPr>
            <a:spLocks noGrp="1"/>
          </p:cNvSpPr>
          <p:nvPr>
            <p:ph sz="half" idx="1"/>
          </p:nvPr>
        </p:nvSpPr>
        <p:spPr/>
        <p:txBody>
          <a:bodyPr>
            <a:normAutofit lnSpcReduction="10000"/>
          </a:bodyPr>
          <a:lstStyle/>
          <a:p>
            <a:pPr>
              <a:buFontTx/>
              <a:buChar char="•"/>
              <a:defRPr/>
            </a:pPr>
            <a:r>
              <a:rPr lang="cy-GB" altLang="cy-GB" kern="0" dirty="0">
                <a:solidFill>
                  <a:srgbClr val="000000"/>
                </a:solidFill>
                <a:latin typeface="Arial" panose="020B0604020202020204" pitchFamily="34" charset="0"/>
                <a:ea typeface="MS PGothic" pitchFamily="34" charset="-128"/>
              </a:rPr>
              <a:t>Gellir seilio rhaglenni ymyrraeth cynnar ar ganolfannau, y cartref, ysbyty, neu gyfuniad;</a:t>
            </a:r>
          </a:p>
          <a:p>
            <a:pPr>
              <a:buFontTx/>
              <a:buChar char="•"/>
              <a:defRPr/>
            </a:pPr>
            <a:r>
              <a:rPr lang="cy-GB" altLang="cy-GB" kern="0" dirty="0">
                <a:solidFill>
                  <a:srgbClr val="000000"/>
                </a:solidFill>
                <a:latin typeface="Arial" panose="020B0604020202020204" pitchFamily="34" charset="0"/>
                <a:ea typeface="MS PGothic" pitchFamily="34" charset="-128"/>
              </a:rPr>
              <a:t>Mae gwasanaethau ymyrraeth cynnar yn canolbwyntio ar y plentyn a'r teulu gyda'i gilydd.</a:t>
            </a:r>
          </a:p>
          <a:p>
            <a:pPr marL="0" indent="0">
              <a:buNone/>
            </a:pPr>
            <a:endParaRPr lang="en-GB" dirty="0"/>
          </a:p>
        </p:txBody>
      </p:sp>
      <p:sp>
        <p:nvSpPr>
          <p:cNvPr id="4" name="Content Placeholder 3">
            <a:extLst>
              <a:ext uri="{FF2B5EF4-FFF2-40B4-BE49-F238E27FC236}">
                <a16:creationId xmlns:a16="http://schemas.microsoft.com/office/drawing/2014/main" id="{8A741C74-E6AB-F8C0-0CA6-875117045C3B}"/>
              </a:ext>
            </a:extLst>
          </p:cNvPr>
          <p:cNvSpPr>
            <a:spLocks noGrp="1"/>
          </p:cNvSpPr>
          <p:nvPr>
            <p:ph sz="half" idx="2"/>
          </p:nvPr>
        </p:nvSpPr>
        <p:spPr/>
        <p:txBody>
          <a:bodyPr>
            <a:normAutofit lnSpcReduction="10000"/>
          </a:bodyPr>
          <a:lstStyle/>
          <a:p>
            <a:pPr>
              <a:defRPr/>
            </a:pPr>
            <a:r>
              <a:rPr lang="en-US" altLang="cy-GB" dirty="0">
                <a:solidFill>
                  <a:srgbClr val="0070C0"/>
                </a:solidFill>
                <a:latin typeface="Arial" panose="020B0604020202020204" pitchFamily="34" charset="0"/>
              </a:rPr>
              <a:t>Early intervention </a:t>
            </a:r>
            <a:r>
              <a:rPr lang="en-US" altLang="cy-GB" dirty="0" err="1">
                <a:solidFill>
                  <a:srgbClr val="0070C0"/>
                </a:solidFill>
                <a:latin typeface="Arial" panose="020B0604020202020204" pitchFamily="34" charset="0"/>
              </a:rPr>
              <a:t>programmes</a:t>
            </a:r>
            <a:r>
              <a:rPr lang="en-US" altLang="cy-GB" dirty="0">
                <a:solidFill>
                  <a:srgbClr val="0070C0"/>
                </a:solidFill>
                <a:latin typeface="Arial" panose="020B0604020202020204" pitchFamily="34" charset="0"/>
              </a:rPr>
              <a:t> may be </a:t>
            </a:r>
            <a:r>
              <a:rPr lang="en-US" altLang="cy-GB" dirty="0" err="1">
                <a:solidFill>
                  <a:srgbClr val="0070C0"/>
                </a:solidFill>
                <a:latin typeface="Arial" panose="020B0604020202020204" pitchFamily="34" charset="0"/>
              </a:rPr>
              <a:t>centre</a:t>
            </a:r>
            <a:r>
              <a:rPr lang="en-US" altLang="cy-GB" dirty="0">
                <a:solidFill>
                  <a:srgbClr val="0070C0"/>
                </a:solidFill>
                <a:latin typeface="Arial" panose="020B0604020202020204" pitchFamily="34" charset="0"/>
              </a:rPr>
              <a:t>-based, home-based, hospital-based, or a combination; </a:t>
            </a:r>
          </a:p>
          <a:p>
            <a:pPr>
              <a:defRPr/>
            </a:pPr>
            <a:r>
              <a:rPr lang="en-US" altLang="cy-GB" dirty="0">
                <a:solidFill>
                  <a:srgbClr val="0070C0"/>
                </a:solidFill>
                <a:latin typeface="Arial" panose="020B0604020202020204" pitchFamily="34" charset="0"/>
              </a:rPr>
              <a:t>Early intervention services focus on the child and family together. </a:t>
            </a:r>
          </a:p>
          <a:p>
            <a:endParaRPr lang="en-GB" dirty="0"/>
          </a:p>
        </p:txBody>
      </p:sp>
    </p:spTree>
    <p:extLst>
      <p:ext uri="{BB962C8B-B14F-4D97-AF65-F5344CB8AC3E}">
        <p14:creationId xmlns:p14="http://schemas.microsoft.com/office/powerpoint/2010/main" val="3137683483"/>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C4599-C003-590E-49DE-6B346618C8FA}"/>
              </a:ext>
            </a:extLst>
          </p:cNvPr>
          <p:cNvSpPr>
            <a:spLocks noGrp="1"/>
          </p:cNvSpPr>
          <p:nvPr>
            <p:ph type="title"/>
          </p:nvPr>
        </p:nvSpPr>
        <p:spPr/>
        <p:txBody>
          <a:bodyPr/>
          <a:lstStyle/>
          <a:p>
            <a:pPr algn="ctr"/>
            <a:r>
              <a:rPr lang="cy-GB" altLang="cy-GB" sz="4400" dirty="0">
                <a:latin typeface="Arial" panose="020B0604020202020204" pitchFamily="34" charset="0"/>
              </a:rPr>
              <a:t>Darllenwch...</a:t>
            </a:r>
            <a:br>
              <a:rPr lang="cy-GB" altLang="cy-GB" sz="4400" dirty="0">
                <a:latin typeface="Arial" panose="020B0604020202020204" pitchFamily="34" charset="0"/>
              </a:rPr>
            </a:br>
            <a:r>
              <a:rPr lang="en-GB" altLang="cy-GB" sz="4400" dirty="0">
                <a:solidFill>
                  <a:srgbClr val="0070C0"/>
                </a:solidFill>
                <a:latin typeface="Arial" panose="020B0604020202020204" pitchFamily="34" charset="0"/>
              </a:rPr>
              <a:t>Read…</a:t>
            </a:r>
            <a:endParaRPr lang="en-GB" dirty="0"/>
          </a:p>
        </p:txBody>
      </p:sp>
      <p:sp>
        <p:nvSpPr>
          <p:cNvPr id="3" name="Content Placeholder 2">
            <a:extLst>
              <a:ext uri="{FF2B5EF4-FFF2-40B4-BE49-F238E27FC236}">
                <a16:creationId xmlns:a16="http://schemas.microsoft.com/office/drawing/2014/main" id="{D95B69FF-8F92-EC2B-A86A-D4F071006916}"/>
              </a:ext>
            </a:extLst>
          </p:cNvPr>
          <p:cNvSpPr>
            <a:spLocks noGrp="1"/>
          </p:cNvSpPr>
          <p:nvPr>
            <p:ph sz="half" idx="1"/>
          </p:nvPr>
        </p:nvSpPr>
        <p:spPr>
          <a:xfrm>
            <a:off x="628650" y="1825625"/>
            <a:ext cx="8119814" cy="3809862"/>
          </a:xfrm>
        </p:spPr>
        <p:txBody>
          <a:bodyPr>
            <a:normAutofit/>
          </a:bodyPr>
          <a:lstStyle/>
          <a:p>
            <a:pPr marL="0" indent="0">
              <a:buNone/>
              <a:defRPr/>
            </a:pPr>
            <a:r>
              <a:rPr lang="en-GB" dirty="0">
                <a:latin typeface="Arial" panose="020B0604020202020204" pitchFamily="34" charset="0"/>
                <a:hlinkClick r:id="rId3"/>
              </a:rPr>
              <a:t>Specialist Nursery Interventions for pre-school children in Kent</a:t>
            </a:r>
            <a:endParaRPr lang="en-GB" dirty="0">
              <a:latin typeface="Arial" panose="020B0604020202020204" pitchFamily="34" charset="0"/>
            </a:endParaRPr>
          </a:p>
          <a:p>
            <a:pPr marL="0" indent="0">
              <a:buNone/>
              <a:defRPr/>
            </a:pPr>
            <a:endParaRPr lang="cy-GB" altLang="cy-GB" kern="0" dirty="0">
              <a:solidFill>
                <a:srgbClr val="000000"/>
              </a:solidFill>
              <a:latin typeface="Arial" panose="020B0604020202020204" pitchFamily="34" charset="0"/>
              <a:ea typeface="MS PGothic" pitchFamily="34" charset="-128"/>
            </a:endParaRPr>
          </a:p>
          <a:p>
            <a:pPr marL="0" indent="0">
              <a:buNone/>
              <a:defRPr/>
            </a:pPr>
            <a:r>
              <a:rPr lang="cy-GB" altLang="cy-GB" kern="0" dirty="0">
                <a:solidFill>
                  <a:srgbClr val="000000"/>
                </a:solidFill>
                <a:latin typeface="Arial" panose="020B0604020202020204" pitchFamily="34" charset="0"/>
                <a:ea typeface="MS PGothic" pitchFamily="34" charset="-128"/>
                <a:hlinkClick r:id="rId4"/>
              </a:rPr>
              <a:t>Flying Start</a:t>
            </a:r>
            <a:endParaRPr lang="cy-GB" altLang="cy-GB" kern="0" dirty="0">
              <a:solidFill>
                <a:srgbClr val="000000"/>
              </a:solidFill>
              <a:latin typeface="Arial" panose="020B0604020202020204" pitchFamily="34" charset="0"/>
              <a:ea typeface="MS PGothic" pitchFamily="34" charset="-128"/>
            </a:endParaRPr>
          </a:p>
          <a:p>
            <a:pPr marL="0" indent="0">
              <a:buNone/>
              <a:defRPr/>
            </a:pPr>
            <a:endParaRPr lang="cy-GB" altLang="cy-GB" kern="0" dirty="0">
              <a:solidFill>
                <a:srgbClr val="000000"/>
              </a:solidFill>
              <a:latin typeface="Arial" panose="020B0604020202020204" pitchFamily="34" charset="0"/>
              <a:ea typeface="MS PGothic" pitchFamily="34" charset="-128"/>
            </a:endParaRPr>
          </a:p>
          <a:p>
            <a:pPr marL="0" indent="0">
              <a:buNone/>
              <a:defRPr/>
            </a:pPr>
            <a:r>
              <a:rPr lang="en-GB" dirty="0">
                <a:latin typeface="Arial" panose="020B0604020202020204" pitchFamily="34" charset="0"/>
                <a:hlinkClick r:id="rId5"/>
              </a:rPr>
              <a:t>Grasping the nettle: early intervention for children, families and communities</a:t>
            </a:r>
            <a:endParaRPr lang="cy-GB" altLang="cy-GB" kern="0" dirty="0">
              <a:solidFill>
                <a:srgbClr val="000000"/>
              </a:solidFill>
              <a:latin typeface="Arial" panose="020B0604020202020204" pitchFamily="34" charset="0"/>
              <a:ea typeface="MS PGothic" pitchFamily="34" charset="-128"/>
            </a:endParaRPr>
          </a:p>
          <a:p>
            <a:endParaRPr lang="en-GB" dirty="0"/>
          </a:p>
        </p:txBody>
      </p:sp>
    </p:spTree>
    <p:extLst>
      <p:ext uri="{BB962C8B-B14F-4D97-AF65-F5344CB8AC3E}">
        <p14:creationId xmlns:p14="http://schemas.microsoft.com/office/powerpoint/2010/main" val="100724462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8A66F-8A52-FAF6-EB5E-8FFC105686BB}"/>
              </a:ext>
            </a:extLst>
          </p:cNvPr>
          <p:cNvSpPr>
            <a:spLocks noGrp="1"/>
          </p:cNvSpPr>
          <p:nvPr>
            <p:ph type="title"/>
          </p:nvPr>
        </p:nvSpPr>
        <p:spPr/>
        <p:txBody>
          <a:bodyPr>
            <a:normAutofit/>
          </a:bodyPr>
          <a:lstStyle/>
          <a:p>
            <a:pPr algn="ctr"/>
            <a:r>
              <a:rPr lang="cy-GB" altLang="cy-GB" sz="4000" dirty="0" err="1">
                <a:latin typeface="Arial" panose="020B0604020202020204" pitchFamily="34" charset="0"/>
              </a:rPr>
              <a:t>Early</a:t>
            </a:r>
            <a:r>
              <a:rPr lang="cy-GB" altLang="cy-GB" sz="4000" dirty="0">
                <a:latin typeface="Arial" panose="020B0604020202020204" pitchFamily="34" charset="0"/>
              </a:rPr>
              <a:t> Childhood </a:t>
            </a:r>
            <a:r>
              <a:rPr lang="cy-GB" altLang="cy-GB" sz="4000" dirty="0" err="1">
                <a:latin typeface="Arial" panose="020B0604020202020204" pitchFamily="34" charset="0"/>
              </a:rPr>
              <a:t>Intervention</a:t>
            </a:r>
            <a:r>
              <a:rPr lang="cy-GB" altLang="cy-GB" sz="4000" dirty="0">
                <a:latin typeface="Arial" panose="020B0604020202020204" pitchFamily="34" charset="0"/>
              </a:rPr>
              <a:t> and the Power of Family </a:t>
            </a:r>
            <a:r>
              <a:rPr lang="cy-GB" altLang="cy-GB" sz="3200" dirty="0">
                <a:latin typeface="Arial" panose="020B0604020202020204" pitchFamily="34" charset="0"/>
              </a:rPr>
              <a:t>(2013)</a:t>
            </a:r>
            <a:endParaRPr lang="en-GB" dirty="0"/>
          </a:p>
        </p:txBody>
      </p:sp>
      <p:sp>
        <p:nvSpPr>
          <p:cNvPr id="3" name="Content Placeholder 2">
            <a:extLst>
              <a:ext uri="{FF2B5EF4-FFF2-40B4-BE49-F238E27FC236}">
                <a16:creationId xmlns:a16="http://schemas.microsoft.com/office/drawing/2014/main" id="{F3851811-24BD-9538-015F-303BB9FE029A}"/>
              </a:ext>
            </a:extLst>
          </p:cNvPr>
          <p:cNvSpPr>
            <a:spLocks noGrp="1"/>
          </p:cNvSpPr>
          <p:nvPr>
            <p:ph sz="half"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Open Society Foundations (2013) </a:t>
            </a:r>
            <a:r>
              <a:rPr lang="cy-GB" altLang="cy-GB" sz="2400" i="1" dirty="0" err="1">
                <a:latin typeface="Arial" panose="020B0604020202020204" pitchFamily="34" charset="0"/>
                <a:cs typeface="Arial" panose="020B0604020202020204" pitchFamily="34" charset="0"/>
              </a:rPr>
              <a:t>Early</a:t>
            </a:r>
            <a:r>
              <a:rPr lang="cy-GB" altLang="cy-GB" sz="2400" i="1" dirty="0">
                <a:latin typeface="Arial" panose="020B0604020202020204" pitchFamily="34" charset="0"/>
                <a:cs typeface="Arial" panose="020B0604020202020204" pitchFamily="34" charset="0"/>
              </a:rPr>
              <a:t> Childhood </a:t>
            </a:r>
            <a:r>
              <a:rPr lang="cy-GB" altLang="cy-GB" sz="2400" i="1" dirty="0" err="1">
                <a:latin typeface="Arial" panose="020B0604020202020204" pitchFamily="34" charset="0"/>
                <a:cs typeface="Arial" panose="020B0604020202020204" pitchFamily="34" charset="0"/>
              </a:rPr>
              <a:t>Intervention</a:t>
            </a:r>
            <a:r>
              <a:rPr lang="cy-GB" altLang="cy-GB" sz="2400" i="1" dirty="0">
                <a:latin typeface="Arial" panose="020B0604020202020204" pitchFamily="34" charset="0"/>
                <a:cs typeface="Arial" panose="020B0604020202020204" pitchFamily="34" charset="0"/>
              </a:rPr>
              <a:t> and the Power of Family. </a:t>
            </a:r>
            <a:r>
              <a:rPr lang="cy-GB" altLang="cy-GB" sz="2400" dirty="0" err="1">
                <a:latin typeface="Arial" panose="020B0604020202020204" pitchFamily="34" charset="0"/>
                <a:cs typeface="Arial" panose="020B0604020202020204" pitchFamily="34" charset="0"/>
              </a:rPr>
              <a:t>Available</a:t>
            </a:r>
            <a:r>
              <a:rPr lang="cy-GB" altLang="cy-GB" sz="2400" dirty="0">
                <a:latin typeface="Arial" panose="020B0604020202020204" pitchFamily="34" charset="0"/>
                <a:cs typeface="Arial" panose="020B0604020202020204" pitchFamily="34" charset="0"/>
              </a:rPr>
              <a:t> at: </a:t>
            </a:r>
            <a:r>
              <a:rPr lang="cy-GB" altLang="cy-GB" sz="2400" dirty="0">
                <a:latin typeface="Arial" panose="020B0604020202020204" pitchFamily="34" charset="0"/>
                <a:cs typeface="Arial" panose="020B0604020202020204" pitchFamily="34" charset="0"/>
                <a:hlinkClick r:id="rId4"/>
              </a:rPr>
              <a:t>https://www.youtube.com/watch?v=3GAHmiI1K64</a:t>
            </a:r>
            <a:r>
              <a:rPr lang="cy-GB" altLang="cy-GB" sz="2400" dirty="0">
                <a:latin typeface="Arial" panose="020B0604020202020204" pitchFamily="34" charset="0"/>
                <a:cs typeface="Arial" panose="020B0604020202020204" pitchFamily="34" charset="0"/>
              </a:rPr>
              <a:t> [</a:t>
            </a:r>
            <a:r>
              <a:rPr lang="cy-GB" altLang="cy-GB" sz="2400" dirty="0" err="1">
                <a:latin typeface="Arial" panose="020B0604020202020204" pitchFamily="34" charset="0"/>
                <a:cs typeface="Arial" panose="020B0604020202020204" pitchFamily="34" charset="0"/>
              </a:rPr>
              <a:t>Accessed</a:t>
            </a:r>
            <a:r>
              <a:rPr lang="cy-GB" altLang="cy-GB" sz="2400" dirty="0">
                <a:latin typeface="Arial" panose="020B0604020202020204" pitchFamily="34" charset="0"/>
                <a:cs typeface="Arial" panose="020B0604020202020204" pitchFamily="34" charset="0"/>
              </a:rPr>
              <a:t>: </a:t>
            </a:r>
            <a:r>
              <a:rPr lang="cy-GB" altLang="cy-GB" sz="2400" dirty="0" err="1">
                <a:latin typeface="Arial" panose="020B0604020202020204" pitchFamily="34" charset="0"/>
                <a:cs typeface="Arial" panose="020B0604020202020204" pitchFamily="34" charset="0"/>
              </a:rPr>
              <a:t>April</a:t>
            </a:r>
            <a:r>
              <a:rPr lang="cy-GB" altLang="cy-GB" sz="2400" dirty="0">
                <a:latin typeface="Arial" panose="020B0604020202020204" pitchFamily="34" charset="0"/>
                <a:cs typeface="Arial" panose="020B0604020202020204" pitchFamily="34" charset="0"/>
              </a:rPr>
              <a:t> 20 2018]. </a:t>
            </a:r>
            <a:endParaRPr lang="en-US" sz="2400" dirty="0">
              <a:latin typeface="Arial" panose="020B0604020202020204" pitchFamily="34" charset="0"/>
              <a:cs typeface="Arial" panose="020B0604020202020204" pitchFamily="34" charset="0"/>
            </a:endParaRPr>
          </a:p>
          <a:p>
            <a:endParaRPr lang="en-GB" dirty="0"/>
          </a:p>
        </p:txBody>
      </p:sp>
      <p:pic>
        <p:nvPicPr>
          <p:cNvPr id="5" name="3GAHmiI1K64">
            <a:extLst>
              <a:ext uri="{FF2B5EF4-FFF2-40B4-BE49-F238E27FC236}">
                <a16:creationId xmlns:a16="http://schemas.microsoft.com/office/drawing/2014/main" id="{26974A12-796E-CA38-ED80-428BEFA16819}"/>
              </a:ext>
            </a:extLst>
          </p:cNvPr>
          <p:cNvPicPr>
            <a:picLocks noGrp="1" noRot="1" noChangeAspect="1"/>
          </p:cNvPicPr>
          <p:nvPr>
            <p:ph sz="half" idx="2"/>
            <a:videoFile r:link="rId1"/>
          </p:nvPr>
        </p:nvPicPr>
        <p:blipFill>
          <a:blip r:embed="rId5"/>
          <a:stretch>
            <a:fillRect/>
          </a:stretch>
        </p:blipFill>
        <p:spPr>
          <a:xfrm>
            <a:off x="4648200" y="1690688"/>
            <a:ext cx="4316288" cy="4042568"/>
          </a:xfrm>
          <a:prstGeom prst="rect">
            <a:avLst/>
          </a:prstGeom>
        </p:spPr>
      </p:pic>
    </p:spTree>
    <p:extLst>
      <p:ext uri="{BB962C8B-B14F-4D97-AF65-F5344CB8AC3E}">
        <p14:creationId xmlns:p14="http://schemas.microsoft.com/office/powerpoint/2010/main" val="164659354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3845F-3DF2-454A-C311-F78C0D87D2D7}"/>
              </a:ext>
            </a:extLst>
          </p:cNvPr>
          <p:cNvSpPr>
            <a:spLocks noGrp="1"/>
          </p:cNvSpPr>
          <p:nvPr>
            <p:ph type="title"/>
          </p:nvPr>
        </p:nvSpPr>
        <p:spPr/>
        <p:txBody>
          <a:bodyPr/>
          <a:lstStyle/>
          <a:p>
            <a:pPr algn="ctr"/>
            <a:r>
              <a:rPr lang="en-GB" sz="4400" dirty="0">
                <a:latin typeface="Arial" panose="020B0604020202020204" pitchFamily="34" charset="0"/>
              </a:rPr>
              <a:t>Rhieni </a:t>
            </a:r>
            <a:br>
              <a:rPr lang="en-GB" sz="4400" dirty="0">
                <a:latin typeface="Arial" panose="020B0604020202020204" pitchFamily="34" charset="0"/>
              </a:rPr>
            </a:br>
            <a:r>
              <a:rPr lang="en-GB" sz="4400" dirty="0">
                <a:solidFill>
                  <a:srgbClr val="0070C0"/>
                </a:solidFill>
                <a:latin typeface="Arial" panose="020B0604020202020204" pitchFamily="34" charset="0"/>
              </a:rPr>
              <a:t>Parents</a:t>
            </a:r>
            <a:endParaRPr lang="en-GB" dirty="0"/>
          </a:p>
        </p:txBody>
      </p:sp>
      <p:sp>
        <p:nvSpPr>
          <p:cNvPr id="3" name="Content Placeholder 2">
            <a:extLst>
              <a:ext uri="{FF2B5EF4-FFF2-40B4-BE49-F238E27FC236}">
                <a16:creationId xmlns:a16="http://schemas.microsoft.com/office/drawing/2014/main" id="{CF075002-9708-362F-89F0-F4F12F50FEE0}"/>
              </a:ext>
            </a:extLst>
          </p:cNvPr>
          <p:cNvSpPr>
            <a:spLocks noGrp="1"/>
          </p:cNvSpPr>
          <p:nvPr>
            <p:ph sz="half" idx="1"/>
          </p:nvPr>
        </p:nvSpPr>
        <p:spPr/>
        <p:txBody>
          <a:bodyPr/>
          <a:lstStyle/>
          <a:p>
            <a:r>
              <a:rPr lang="cy-GB" dirty="0">
                <a:latin typeface="Arial" panose="020B0604020202020204" pitchFamily="34" charset="0"/>
              </a:rPr>
              <a:t>Sioc;</a:t>
            </a:r>
          </a:p>
          <a:p>
            <a:r>
              <a:rPr lang="cy-GB" dirty="0">
                <a:latin typeface="Arial" panose="020B0604020202020204" pitchFamily="34" charset="0"/>
              </a:rPr>
              <a:t>Lefelau uchel o straen;</a:t>
            </a:r>
          </a:p>
          <a:p>
            <a:r>
              <a:rPr lang="cy-GB" dirty="0">
                <a:latin typeface="Arial" panose="020B0604020202020204" pitchFamily="34" charset="0"/>
              </a:rPr>
              <a:t>Medru teimlo wedi’u gorlethu;</a:t>
            </a:r>
          </a:p>
          <a:p>
            <a:pPr marL="0" indent="0">
              <a:buNone/>
            </a:pPr>
            <a:endParaRPr lang="en-GB" dirty="0"/>
          </a:p>
        </p:txBody>
      </p:sp>
      <p:sp>
        <p:nvSpPr>
          <p:cNvPr id="4" name="Content Placeholder 3">
            <a:extLst>
              <a:ext uri="{FF2B5EF4-FFF2-40B4-BE49-F238E27FC236}">
                <a16:creationId xmlns:a16="http://schemas.microsoft.com/office/drawing/2014/main" id="{8BE1021E-66BB-FF60-91D9-5FB10528CC4A}"/>
              </a:ext>
            </a:extLst>
          </p:cNvPr>
          <p:cNvSpPr>
            <a:spLocks noGrp="1"/>
          </p:cNvSpPr>
          <p:nvPr>
            <p:ph sz="half" idx="2"/>
          </p:nvPr>
        </p:nvSpPr>
        <p:spPr/>
        <p:txBody>
          <a:bodyPr/>
          <a:lstStyle/>
          <a:p>
            <a:r>
              <a:rPr lang="en-GB" dirty="0">
                <a:solidFill>
                  <a:srgbClr val="0070C0"/>
                </a:solidFill>
                <a:latin typeface="Arial" panose="020B0604020202020204" pitchFamily="34" charset="0"/>
              </a:rPr>
              <a:t>Shock;</a:t>
            </a:r>
          </a:p>
          <a:p>
            <a:r>
              <a:rPr lang="en-GB" dirty="0">
                <a:solidFill>
                  <a:srgbClr val="0070C0"/>
                </a:solidFill>
                <a:latin typeface="Arial" panose="020B0604020202020204" pitchFamily="34" charset="0"/>
              </a:rPr>
              <a:t>Heightened levels of stress;</a:t>
            </a:r>
          </a:p>
          <a:p>
            <a:r>
              <a:rPr lang="en-GB" dirty="0">
                <a:solidFill>
                  <a:srgbClr val="0070C0"/>
                </a:solidFill>
                <a:latin typeface="Arial" panose="020B0604020202020204" pitchFamily="34" charset="0"/>
              </a:rPr>
              <a:t>Can feel overwhelmed;</a:t>
            </a:r>
          </a:p>
          <a:p>
            <a:pPr marL="0" indent="0">
              <a:buNone/>
            </a:pPr>
            <a:endParaRPr lang="en-GB" dirty="0"/>
          </a:p>
        </p:txBody>
      </p:sp>
    </p:spTree>
    <p:extLst>
      <p:ext uri="{BB962C8B-B14F-4D97-AF65-F5344CB8AC3E}">
        <p14:creationId xmlns:p14="http://schemas.microsoft.com/office/powerpoint/2010/main" val="201708319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3845F-3DF2-454A-C311-F78C0D87D2D7}"/>
              </a:ext>
            </a:extLst>
          </p:cNvPr>
          <p:cNvSpPr>
            <a:spLocks noGrp="1"/>
          </p:cNvSpPr>
          <p:nvPr>
            <p:ph type="title"/>
          </p:nvPr>
        </p:nvSpPr>
        <p:spPr/>
        <p:txBody>
          <a:bodyPr/>
          <a:lstStyle/>
          <a:p>
            <a:pPr algn="ctr"/>
            <a:r>
              <a:rPr lang="en-GB" sz="4400" dirty="0">
                <a:latin typeface="Arial" panose="020B0604020202020204" pitchFamily="34" charset="0"/>
              </a:rPr>
              <a:t>Rhieni </a:t>
            </a:r>
            <a:br>
              <a:rPr lang="en-GB" sz="4400" dirty="0">
                <a:latin typeface="Arial" panose="020B0604020202020204" pitchFamily="34" charset="0"/>
              </a:rPr>
            </a:br>
            <a:r>
              <a:rPr lang="en-GB" sz="4400" dirty="0">
                <a:solidFill>
                  <a:srgbClr val="0070C0"/>
                </a:solidFill>
                <a:latin typeface="Arial" panose="020B0604020202020204" pitchFamily="34" charset="0"/>
              </a:rPr>
              <a:t>Parents</a:t>
            </a:r>
            <a:endParaRPr lang="en-GB" dirty="0"/>
          </a:p>
        </p:txBody>
      </p:sp>
      <p:sp>
        <p:nvSpPr>
          <p:cNvPr id="3" name="Content Placeholder 2">
            <a:extLst>
              <a:ext uri="{FF2B5EF4-FFF2-40B4-BE49-F238E27FC236}">
                <a16:creationId xmlns:a16="http://schemas.microsoft.com/office/drawing/2014/main" id="{CF075002-9708-362F-89F0-F4F12F50FEE0}"/>
              </a:ext>
            </a:extLst>
          </p:cNvPr>
          <p:cNvSpPr>
            <a:spLocks noGrp="1"/>
          </p:cNvSpPr>
          <p:nvPr>
            <p:ph sz="half" idx="1"/>
          </p:nvPr>
        </p:nvSpPr>
        <p:spPr/>
        <p:txBody>
          <a:bodyPr/>
          <a:lstStyle/>
          <a:p>
            <a:r>
              <a:rPr lang="cy-GB" dirty="0">
                <a:latin typeface="Arial" panose="020B0604020202020204" pitchFamily="34" charset="0"/>
              </a:rPr>
              <a:t>Rhwystredigaeth;</a:t>
            </a:r>
          </a:p>
          <a:p>
            <a:r>
              <a:rPr lang="cy-GB" dirty="0">
                <a:latin typeface="Arial" panose="020B0604020202020204" pitchFamily="34" charset="0"/>
              </a:rPr>
              <a:t>Achosi gofid;</a:t>
            </a:r>
          </a:p>
          <a:p>
            <a:r>
              <a:rPr lang="cy-GB" dirty="0">
                <a:latin typeface="Arial" panose="020B0604020202020204" pitchFamily="34" charset="0"/>
              </a:rPr>
              <a:t>Colled ac anobaith.</a:t>
            </a:r>
          </a:p>
          <a:p>
            <a:pPr marL="0" indent="0">
              <a:buNone/>
            </a:pPr>
            <a:endParaRPr lang="en-GB" dirty="0"/>
          </a:p>
        </p:txBody>
      </p:sp>
      <p:sp>
        <p:nvSpPr>
          <p:cNvPr id="4" name="Content Placeholder 3">
            <a:extLst>
              <a:ext uri="{FF2B5EF4-FFF2-40B4-BE49-F238E27FC236}">
                <a16:creationId xmlns:a16="http://schemas.microsoft.com/office/drawing/2014/main" id="{8BE1021E-66BB-FF60-91D9-5FB10528CC4A}"/>
              </a:ext>
            </a:extLst>
          </p:cNvPr>
          <p:cNvSpPr>
            <a:spLocks noGrp="1"/>
          </p:cNvSpPr>
          <p:nvPr>
            <p:ph sz="half" idx="2"/>
          </p:nvPr>
        </p:nvSpPr>
        <p:spPr/>
        <p:txBody>
          <a:bodyPr/>
          <a:lstStyle/>
          <a:p>
            <a:r>
              <a:rPr lang="en-GB" dirty="0">
                <a:solidFill>
                  <a:srgbClr val="0070C0"/>
                </a:solidFill>
                <a:latin typeface="Arial" panose="020B0604020202020204" pitchFamily="34" charset="0"/>
              </a:rPr>
              <a:t>Frustration;</a:t>
            </a:r>
          </a:p>
          <a:p>
            <a:r>
              <a:rPr lang="en-GB" dirty="0">
                <a:solidFill>
                  <a:srgbClr val="0070C0"/>
                </a:solidFill>
                <a:latin typeface="Arial" panose="020B0604020202020204" pitchFamily="34" charset="0"/>
              </a:rPr>
              <a:t>Upsetting;</a:t>
            </a:r>
          </a:p>
          <a:p>
            <a:r>
              <a:rPr lang="en-GB" dirty="0">
                <a:solidFill>
                  <a:srgbClr val="0070C0"/>
                </a:solidFill>
                <a:latin typeface="Arial" panose="020B0604020202020204" pitchFamily="34" charset="0"/>
              </a:rPr>
              <a:t>Loss and despair.</a:t>
            </a:r>
          </a:p>
          <a:p>
            <a:pPr marL="0" indent="0">
              <a:buNone/>
            </a:pPr>
            <a:endParaRPr lang="en-GB" dirty="0"/>
          </a:p>
        </p:txBody>
      </p:sp>
    </p:spTree>
    <p:extLst>
      <p:ext uri="{BB962C8B-B14F-4D97-AF65-F5344CB8AC3E}">
        <p14:creationId xmlns:p14="http://schemas.microsoft.com/office/powerpoint/2010/main" val="1763387631"/>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6314E-1EA8-8A0A-CFDF-F246837A652A}"/>
              </a:ext>
            </a:extLst>
          </p:cNvPr>
          <p:cNvSpPr>
            <a:spLocks noGrp="1"/>
          </p:cNvSpPr>
          <p:nvPr>
            <p:ph type="title"/>
          </p:nvPr>
        </p:nvSpPr>
        <p:spPr/>
        <p:txBody>
          <a:bodyPr/>
          <a:lstStyle/>
          <a:p>
            <a:pPr algn="ctr"/>
            <a:r>
              <a:rPr lang="en-GB" sz="4400" dirty="0">
                <a:latin typeface="Arial" panose="020B0604020202020204" pitchFamily="34" charset="0"/>
              </a:rPr>
              <a:t>Rhieni </a:t>
            </a:r>
            <a:br>
              <a:rPr lang="en-GB" sz="4400" dirty="0">
                <a:latin typeface="Arial" panose="020B0604020202020204" pitchFamily="34" charset="0"/>
              </a:rPr>
            </a:br>
            <a:r>
              <a:rPr lang="en-GB" sz="4400" dirty="0">
                <a:solidFill>
                  <a:srgbClr val="0070C0"/>
                </a:solidFill>
                <a:latin typeface="Arial" panose="020B0604020202020204" pitchFamily="34" charset="0"/>
              </a:rPr>
              <a:t>Parents</a:t>
            </a:r>
            <a:endParaRPr lang="en-GB" dirty="0"/>
          </a:p>
        </p:txBody>
      </p:sp>
      <p:sp>
        <p:nvSpPr>
          <p:cNvPr id="3" name="Content Placeholder 2">
            <a:extLst>
              <a:ext uri="{FF2B5EF4-FFF2-40B4-BE49-F238E27FC236}">
                <a16:creationId xmlns:a16="http://schemas.microsoft.com/office/drawing/2014/main" id="{B6140BC2-01C3-411B-F47B-441D4DC029F1}"/>
              </a:ext>
            </a:extLst>
          </p:cNvPr>
          <p:cNvSpPr>
            <a:spLocks noGrp="1"/>
          </p:cNvSpPr>
          <p:nvPr>
            <p:ph sz="half" idx="1"/>
          </p:nvPr>
        </p:nvSpPr>
        <p:spPr>
          <a:xfrm>
            <a:off x="628650" y="2060847"/>
            <a:ext cx="3867150" cy="3574639"/>
          </a:xfrm>
        </p:spPr>
        <p:txBody>
          <a:bodyPr>
            <a:normAutofit/>
          </a:bodyPr>
          <a:lstStyle/>
          <a:p>
            <a:pPr marL="0" indent="0">
              <a:buNone/>
            </a:pPr>
            <a:r>
              <a:rPr lang="en-US" sz="2400" dirty="0">
                <a:latin typeface="Arial" panose="020B0604020202020204" pitchFamily="34" charset="0"/>
              </a:rPr>
              <a:t>Listen to your mother (2014) </a:t>
            </a:r>
            <a:r>
              <a:rPr lang="en-GB" sz="2400" i="1" dirty="0">
                <a:latin typeface="Arial" panose="020B0604020202020204" pitchFamily="34" charset="0"/>
              </a:rPr>
              <a:t>Kristi Rieger Campbell reading "What It Means To Be A Special Needs Mom</a:t>
            </a:r>
            <a:r>
              <a:rPr lang="en-GB" sz="2400" dirty="0">
                <a:latin typeface="Arial" panose="020B0604020202020204" pitchFamily="34" charset="0"/>
              </a:rPr>
              <a:t>“. Available at: </a:t>
            </a:r>
            <a:r>
              <a:rPr lang="en-GB" sz="2400" dirty="0">
                <a:latin typeface="Arial" panose="020B0604020202020204" pitchFamily="34" charset="0"/>
                <a:hlinkClick r:id="rId4"/>
              </a:rPr>
              <a:t>https://www.youtube.com/watch?v=phUwXFcnaL0</a:t>
            </a:r>
            <a:r>
              <a:rPr lang="en-GB" sz="2400" dirty="0">
                <a:latin typeface="Arial" panose="020B0604020202020204" pitchFamily="34" charset="0"/>
              </a:rPr>
              <a:t> [Accessed: October 21 2017].</a:t>
            </a:r>
            <a:endParaRPr lang="en-US" sz="2400" dirty="0">
              <a:latin typeface="Arial" panose="020B0604020202020204" pitchFamily="34" charset="0"/>
            </a:endParaRPr>
          </a:p>
          <a:p>
            <a:endParaRPr lang="en-GB" dirty="0"/>
          </a:p>
        </p:txBody>
      </p:sp>
      <p:pic>
        <p:nvPicPr>
          <p:cNvPr id="5" name="phUwXFcnaL0">
            <a:extLst>
              <a:ext uri="{FF2B5EF4-FFF2-40B4-BE49-F238E27FC236}">
                <a16:creationId xmlns:a16="http://schemas.microsoft.com/office/drawing/2014/main" id="{AF333754-9282-0CF3-AA15-151703E33404}"/>
              </a:ext>
            </a:extLst>
          </p:cNvPr>
          <p:cNvPicPr>
            <a:picLocks noGrp="1" noRot="1" noChangeAspect="1"/>
          </p:cNvPicPr>
          <p:nvPr>
            <p:ph sz="half" idx="2"/>
            <a:videoFile r:link="rId1"/>
          </p:nvPr>
        </p:nvPicPr>
        <p:blipFill>
          <a:blip r:embed="rId5"/>
          <a:stretch>
            <a:fillRect/>
          </a:stretch>
        </p:blipFill>
        <p:spPr>
          <a:xfrm>
            <a:off x="4648200" y="1825625"/>
            <a:ext cx="4244280" cy="3979639"/>
          </a:xfrm>
          <a:prstGeom prst="rect">
            <a:avLst/>
          </a:prstGeom>
        </p:spPr>
      </p:pic>
    </p:spTree>
    <p:extLst>
      <p:ext uri="{BB962C8B-B14F-4D97-AF65-F5344CB8AC3E}">
        <p14:creationId xmlns:p14="http://schemas.microsoft.com/office/powerpoint/2010/main" val="1606496118"/>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29BD3-50A2-AD7D-B7F7-7D73D8CEE580}"/>
              </a:ext>
            </a:extLst>
          </p:cNvPr>
          <p:cNvSpPr>
            <a:spLocks noGrp="1"/>
          </p:cNvSpPr>
          <p:nvPr>
            <p:ph type="title"/>
          </p:nvPr>
        </p:nvSpPr>
        <p:spPr/>
        <p:txBody>
          <a:bodyPr/>
          <a:lstStyle/>
          <a:p>
            <a:pPr algn="ctr"/>
            <a:r>
              <a:rPr lang="en-GB" sz="4400" dirty="0">
                <a:latin typeface="Arial" panose="020B0604020202020204" pitchFamily="34" charset="0"/>
              </a:rPr>
              <a:t>Rhieni </a:t>
            </a:r>
            <a:br>
              <a:rPr lang="en-GB" sz="4400" dirty="0">
                <a:latin typeface="Arial" panose="020B0604020202020204" pitchFamily="34" charset="0"/>
              </a:rPr>
            </a:br>
            <a:r>
              <a:rPr lang="en-GB" sz="4400" dirty="0">
                <a:solidFill>
                  <a:srgbClr val="0070C0"/>
                </a:solidFill>
                <a:latin typeface="Arial" panose="020B0604020202020204" pitchFamily="34" charset="0"/>
              </a:rPr>
              <a:t>Parents</a:t>
            </a:r>
            <a:endParaRPr lang="en-GB" dirty="0"/>
          </a:p>
        </p:txBody>
      </p:sp>
      <p:sp>
        <p:nvSpPr>
          <p:cNvPr id="3" name="Content Placeholder 2">
            <a:extLst>
              <a:ext uri="{FF2B5EF4-FFF2-40B4-BE49-F238E27FC236}">
                <a16:creationId xmlns:a16="http://schemas.microsoft.com/office/drawing/2014/main" id="{C33EAD7E-46CC-ABA9-3F80-AB496305DB93}"/>
              </a:ext>
            </a:extLst>
          </p:cNvPr>
          <p:cNvSpPr>
            <a:spLocks noGrp="1"/>
          </p:cNvSpPr>
          <p:nvPr>
            <p:ph sz="half" idx="1"/>
          </p:nvPr>
        </p:nvSpPr>
        <p:spPr/>
        <p:txBody>
          <a:bodyPr/>
          <a:lstStyle/>
          <a:p>
            <a:r>
              <a:rPr lang="en-GB" dirty="0">
                <a:latin typeface="Arial" panose="020B0604020202020204" pitchFamily="34" charset="0"/>
              </a:rPr>
              <a:t>R</a:t>
            </a:r>
            <a:r>
              <a:rPr lang="cy-GB" dirty="0" err="1">
                <a:latin typeface="Arial" panose="020B0604020202020204" pitchFamily="34" charset="0"/>
              </a:rPr>
              <a:t>hannu</a:t>
            </a:r>
            <a:r>
              <a:rPr lang="cy-GB" dirty="0">
                <a:latin typeface="Arial" panose="020B0604020202020204" pitchFamily="34" charset="0"/>
              </a:rPr>
              <a:t> newyddion gyda theulu/ffrindiau;</a:t>
            </a:r>
          </a:p>
          <a:p>
            <a:r>
              <a:rPr lang="cy-GB" dirty="0">
                <a:latin typeface="Arial" panose="020B0604020202020204" pitchFamily="34" charset="0"/>
              </a:rPr>
              <a:t>Gweithwyr proffesiynol/jargon;</a:t>
            </a:r>
          </a:p>
          <a:p>
            <a:r>
              <a:rPr lang="cy-GB" dirty="0">
                <a:latin typeface="Arial" panose="020B0604020202020204" pitchFamily="34" charset="0"/>
              </a:rPr>
              <a:t>Consyrn am frodyr/chwiorydd;</a:t>
            </a:r>
          </a:p>
          <a:p>
            <a:pPr marL="0" indent="0">
              <a:buNone/>
            </a:pPr>
            <a:endParaRPr lang="en-GB" dirty="0"/>
          </a:p>
        </p:txBody>
      </p:sp>
      <p:sp>
        <p:nvSpPr>
          <p:cNvPr id="4" name="Content Placeholder 3">
            <a:extLst>
              <a:ext uri="{FF2B5EF4-FFF2-40B4-BE49-F238E27FC236}">
                <a16:creationId xmlns:a16="http://schemas.microsoft.com/office/drawing/2014/main" id="{A3109408-2E4E-B414-4439-8116DA884920}"/>
              </a:ext>
            </a:extLst>
          </p:cNvPr>
          <p:cNvSpPr>
            <a:spLocks noGrp="1"/>
          </p:cNvSpPr>
          <p:nvPr>
            <p:ph sz="half" idx="2"/>
          </p:nvPr>
        </p:nvSpPr>
        <p:spPr/>
        <p:txBody>
          <a:bodyPr/>
          <a:lstStyle/>
          <a:p>
            <a:r>
              <a:rPr lang="en-GB" dirty="0">
                <a:solidFill>
                  <a:srgbClr val="0070C0"/>
                </a:solidFill>
                <a:latin typeface="Arial" panose="020B0604020202020204" pitchFamily="34" charset="0"/>
              </a:rPr>
              <a:t>Sharing news with family/friends;</a:t>
            </a:r>
          </a:p>
          <a:p>
            <a:r>
              <a:rPr lang="en-GB" dirty="0">
                <a:solidFill>
                  <a:srgbClr val="0070C0"/>
                </a:solidFill>
                <a:latin typeface="Arial" panose="020B0604020202020204" pitchFamily="34" charset="0"/>
              </a:rPr>
              <a:t>Professionals/jargon;</a:t>
            </a:r>
          </a:p>
          <a:p>
            <a:r>
              <a:rPr lang="en-GB" dirty="0">
                <a:solidFill>
                  <a:srgbClr val="0070C0"/>
                </a:solidFill>
                <a:latin typeface="Arial" panose="020B0604020202020204" pitchFamily="34" charset="0"/>
              </a:rPr>
              <a:t>Concern for siblings;</a:t>
            </a:r>
          </a:p>
          <a:p>
            <a:pPr marL="0" indent="0">
              <a:buNone/>
            </a:pPr>
            <a:endParaRPr lang="en-GB" dirty="0"/>
          </a:p>
        </p:txBody>
      </p:sp>
    </p:spTree>
    <p:extLst>
      <p:ext uri="{BB962C8B-B14F-4D97-AF65-F5344CB8AC3E}">
        <p14:creationId xmlns:p14="http://schemas.microsoft.com/office/powerpoint/2010/main" val="2555666663"/>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0919ED-8DA2-5F57-F8A8-807A9B22961F}"/>
              </a:ext>
            </a:extLst>
          </p:cNvPr>
          <p:cNvSpPr>
            <a:spLocks noGrp="1"/>
          </p:cNvSpPr>
          <p:nvPr>
            <p:ph sz="half" idx="1"/>
          </p:nvPr>
        </p:nvSpPr>
        <p:spPr/>
        <p:txBody>
          <a:bodyPr/>
          <a:lstStyle/>
          <a:p>
            <a:r>
              <a:rPr lang="cy-GB" dirty="0">
                <a:latin typeface="Arial" panose="020B0604020202020204" pitchFamily="34" charset="0"/>
              </a:rPr>
              <a:t>Gofal – ble?</a:t>
            </a:r>
          </a:p>
          <a:p>
            <a:r>
              <a:rPr lang="cy-GB" dirty="0">
                <a:latin typeface="Arial" panose="020B0604020202020204" pitchFamily="34" charset="0"/>
              </a:rPr>
              <a:t>Addysg – ble?</a:t>
            </a:r>
          </a:p>
          <a:p>
            <a:r>
              <a:rPr lang="cy-GB" dirty="0">
                <a:latin typeface="Arial" panose="020B0604020202020204" pitchFamily="34" charset="0"/>
              </a:rPr>
              <a:t>Costau ychwanegol;</a:t>
            </a:r>
          </a:p>
          <a:p>
            <a:r>
              <a:rPr lang="cy-GB" dirty="0">
                <a:latin typeface="Arial" panose="020B0604020202020204" pitchFamily="34" charset="0"/>
              </a:rPr>
              <a:t>Tlodi.</a:t>
            </a:r>
          </a:p>
          <a:p>
            <a:pPr marL="0" indent="0">
              <a:buNone/>
            </a:pPr>
            <a:endParaRPr lang="en-GB" dirty="0"/>
          </a:p>
        </p:txBody>
      </p:sp>
      <p:sp>
        <p:nvSpPr>
          <p:cNvPr id="4" name="Content Placeholder 3">
            <a:extLst>
              <a:ext uri="{FF2B5EF4-FFF2-40B4-BE49-F238E27FC236}">
                <a16:creationId xmlns:a16="http://schemas.microsoft.com/office/drawing/2014/main" id="{A943B3D9-842E-3902-6C1D-CDD9B20F3C97}"/>
              </a:ext>
            </a:extLst>
          </p:cNvPr>
          <p:cNvSpPr>
            <a:spLocks noGrp="1"/>
          </p:cNvSpPr>
          <p:nvPr>
            <p:ph sz="half" idx="2"/>
          </p:nvPr>
        </p:nvSpPr>
        <p:spPr/>
        <p:txBody>
          <a:bodyPr/>
          <a:lstStyle/>
          <a:p>
            <a:r>
              <a:rPr lang="en-GB" dirty="0">
                <a:solidFill>
                  <a:srgbClr val="0070C0"/>
                </a:solidFill>
                <a:latin typeface="Arial" panose="020B0604020202020204" pitchFamily="34" charset="0"/>
              </a:rPr>
              <a:t>Care – where?</a:t>
            </a:r>
          </a:p>
          <a:p>
            <a:r>
              <a:rPr lang="en-GB" dirty="0">
                <a:solidFill>
                  <a:srgbClr val="0070C0"/>
                </a:solidFill>
                <a:latin typeface="Arial" panose="020B0604020202020204" pitchFamily="34" charset="0"/>
              </a:rPr>
              <a:t>Education – where?</a:t>
            </a:r>
          </a:p>
          <a:p>
            <a:r>
              <a:rPr lang="en-GB" dirty="0">
                <a:solidFill>
                  <a:srgbClr val="0070C0"/>
                </a:solidFill>
                <a:latin typeface="Arial" panose="020B0604020202020204" pitchFamily="34" charset="0"/>
              </a:rPr>
              <a:t>Additional costs;</a:t>
            </a:r>
          </a:p>
          <a:p>
            <a:r>
              <a:rPr lang="en-GB" dirty="0">
                <a:solidFill>
                  <a:srgbClr val="0070C0"/>
                </a:solidFill>
                <a:latin typeface="Arial" panose="020B0604020202020204" pitchFamily="34" charset="0"/>
              </a:rPr>
              <a:t>Poverty.</a:t>
            </a:r>
          </a:p>
          <a:p>
            <a:pPr marL="0" indent="0">
              <a:buNone/>
            </a:pPr>
            <a:endParaRPr lang="en-GB" dirty="0"/>
          </a:p>
        </p:txBody>
      </p:sp>
      <p:sp>
        <p:nvSpPr>
          <p:cNvPr id="5" name="Title 1">
            <a:extLst>
              <a:ext uri="{FF2B5EF4-FFF2-40B4-BE49-F238E27FC236}">
                <a16:creationId xmlns:a16="http://schemas.microsoft.com/office/drawing/2014/main" id="{4B7A8A6F-5F57-C4A0-5BDB-C5FA049A83B3}"/>
              </a:ext>
            </a:extLst>
          </p:cNvPr>
          <p:cNvSpPr>
            <a:spLocks noGrp="1"/>
          </p:cNvSpPr>
          <p:nvPr>
            <p:ph type="title"/>
          </p:nvPr>
        </p:nvSpPr>
        <p:spPr>
          <a:xfrm>
            <a:off x="628650" y="365125"/>
            <a:ext cx="7886700" cy="1325563"/>
          </a:xfrm>
        </p:spPr>
        <p:txBody>
          <a:bodyPr>
            <a:noAutofit/>
          </a:bodyPr>
          <a:lstStyle/>
          <a:p>
            <a:pPr algn="ctr"/>
            <a:r>
              <a:rPr lang="en-GB" sz="4000" dirty="0">
                <a:latin typeface="Arial" panose="020B0604020202020204" pitchFamily="34" charset="0"/>
              </a:rPr>
              <a:t>Rhieni </a:t>
            </a:r>
            <a:br>
              <a:rPr lang="en-GB" sz="4000" dirty="0">
                <a:latin typeface="Arial" panose="020B0604020202020204" pitchFamily="34" charset="0"/>
              </a:rPr>
            </a:br>
            <a:r>
              <a:rPr lang="en-GB" sz="4000" dirty="0">
                <a:solidFill>
                  <a:srgbClr val="0070C0"/>
                </a:solidFill>
                <a:latin typeface="Arial" panose="020B0604020202020204" pitchFamily="34" charset="0"/>
              </a:rPr>
              <a:t>Parents</a:t>
            </a:r>
          </a:p>
        </p:txBody>
      </p:sp>
    </p:spTree>
    <p:extLst>
      <p:ext uri="{BB962C8B-B14F-4D97-AF65-F5344CB8AC3E}">
        <p14:creationId xmlns:p14="http://schemas.microsoft.com/office/powerpoint/2010/main" val="427105611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E6252-ECF6-6084-8091-7378E06ACFDF}"/>
              </a:ext>
            </a:extLst>
          </p:cNvPr>
          <p:cNvSpPr>
            <a:spLocks noGrp="1"/>
          </p:cNvSpPr>
          <p:nvPr>
            <p:ph type="title"/>
          </p:nvPr>
        </p:nvSpPr>
        <p:spPr/>
        <p:txBody>
          <a:bodyPr/>
          <a:lstStyle/>
          <a:p>
            <a:pPr algn="ctr"/>
            <a:r>
              <a:rPr lang="en-GB" sz="4400" dirty="0">
                <a:latin typeface="Arial" panose="020B0604020202020204" pitchFamily="34" charset="0"/>
              </a:rPr>
              <a:t>Rhieni plant </a:t>
            </a:r>
            <a:r>
              <a:rPr lang="en-GB" sz="4400" dirty="0" err="1">
                <a:latin typeface="Arial" panose="020B0604020202020204" pitchFamily="34" charset="0"/>
              </a:rPr>
              <a:t>gydag</a:t>
            </a:r>
            <a:r>
              <a:rPr lang="en-GB" sz="4400" dirty="0">
                <a:latin typeface="Arial" panose="020B0604020202020204" pitchFamily="34" charset="0"/>
              </a:rPr>
              <a:t> ADY </a:t>
            </a:r>
            <a:br>
              <a:rPr lang="en-GB" sz="4400" dirty="0">
                <a:latin typeface="Arial" panose="020B0604020202020204" pitchFamily="34" charset="0"/>
              </a:rPr>
            </a:br>
            <a:r>
              <a:rPr lang="en-GB" sz="4400" dirty="0">
                <a:solidFill>
                  <a:srgbClr val="0070C0"/>
                </a:solidFill>
                <a:latin typeface="Arial" panose="020B0604020202020204" pitchFamily="34" charset="0"/>
              </a:rPr>
              <a:t>Parents of children with ALN</a:t>
            </a:r>
            <a:endParaRPr lang="en-GB" dirty="0"/>
          </a:p>
        </p:txBody>
      </p:sp>
      <p:sp>
        <p:nvSpPr>
          <p:cNvPr id="3" name="Content Placeholder 2">
            <a:extLst>
              <a:ext uri="{FF2B5EF4-FFF2-40B4-BE49-F238E27FC236}">
                <a16:creationId xmlns:a16="http://schemas.microsoft.com/office/drawing/2014/main" id="{BBC8139A-D083-4EBD-A69D-FECF5F28DF20}"/>
              </a:ext>
            </a:extLst>
          </p:cNvPr>
          <p:cNvSpPr>
            <a:spLocks noGrp="1"/>
          </p:cNvSpPr>
          <p:nvPr>
            <p:ph sz="half" idx="1"/>
          </p:nvPr>
        </p:nvSpPr>
        <p:spPr/>
        <p:txBody>
          <a:bodyPr/>
          <a:lstStyle/>
          <a:p>
            <a:r>
              <a:rPr lang="cy-GB" sz="2800" dirty="0">
                <a:latin typeface="Arial" panose="020B0604020202020204" pitchFamily="34" charset="0"/>
              </a:rPr>
              <a:t>Lefelau uwch o straen;</a:t>
            </a:r>
          </a:p>
          <a:p>
            <a:r>
              <a:rPr lang="cy-GB" sz="2800" dirty="0">
                <a:latin typeface="Arial" panose="020B0604020202020204" pitchFamily="34" charset="0"/>
              </a:rPr>
              <a:t>Lefelau lles yn is;</a:t>
            </a:r>
          </a:p>
          <a:p>
            <a:r>
              <a:rPr lang="cy-GB" sz="2800" dirty="0">
                <a:latin typeface="Arial" panose="020B0604020202020204" pitchFamily="34" charset="0"/>
              </a:rPr>
              <a:t>Dioddef o salwch;</a:t>
            </a:r>
          </a:p>
          <a:p>
            <a:pPr marL="0" indent="0">
              <a:buNone/>
            </a:pPr>
            <a:endParaRPr lang="en-GB" dirty="0"/>
          </a:p>
        </p:txBody>
      </p:sp>
      <p:sp>
        <p:nvSpPr>
          <p:cNvPr id="4" name="Content Placeholder 3">
            <a:extLst>
              <a:ext uri="{FF2B5EF4-FFF2-40B4-BE49-F238E27FC236}">
                <a16:creationId xmlns:a16="http://schemas.microsoft.com/office/drawing/2014/main" id="{C7FDE976-08C4-13F2-19AF-ED9520530F71}"/>
              </a:ext>
            </a:extLst>
          </p:cNvPr>
          <p:cNvSpPr>
            <a:spLocks noGrp="1"/>
          </p:cNvSpPr>
          <p:nvPr>
            <p:ph sz="half" idx="2"/>
          </p:nvPr>
        </p:nvSpPr>
        <p:spPr/>
        <p:txBody>
          <a:bodyPr/>
          <a:lstStyle/>
          <a:p>
            <a:r>
              <a:rPr lang="en-GB" sz="2800" dirty="0">
                <a:solidFill>
                  <a:srgbClr val="0070C0"/>
                </a:solidFill>
                <a:latin typeface="Arial" panose="020B0604020202020204" pitchFamily="34" charset="0"/>
              </a:rPr>
              <a:t>Higher levels of stress;</a:t>
            </a:r>
          </a:p>
          <a:p>
            <a:r>
              <a:rPr lang="en-GB" sz="2800" dirty="0">
                <a:solidFill>
                  <a:srgbClr val="0070C0"/>
                </a:solidFill>
                <a:latin typeface="Arial" panose="020B0604020202020204" pitchFamily="34" charset="0"/>
              </a:rPr>
              <a:t>Lower levels of well-being;</a:t>
            </a:r>
          </a:p>
          <a:p>
            <a:r>
              <a:rPr lang="en-GB" sz="2800" dirty="0">
                <a:solidFill>
                  <a:srgbClr val="0070C0"/>
                </a:solidFill>
                <a:latin typeface="Arial" panose="020B0604020202020204" pitchFamily="34" charset="0"/>
              </a:rPr>
              <a:t>Suffer ill health;</a:t>
            </a:r>
          </a:p>
          <a:p>
            <a:pPr marL="0" indent="0">
              <a:buNone/>
            </a:pPr>
            <a:endParaRPr lang="en-GB" dirty="0"/>
          </a:p>
        </p:txBody>
      </p:sp>
    </p:spTree>
    <p:extLst>
      <p:ext uri="{BB962C8B-B14F-4D97-AF65-F5344CB8AC3E}">
        <p14:creationId xmlns:p14="http://schemas.microsoft.com/office/powerpoint/2010/main" val="2812355977"/>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5254-07C2-586B-B0B2-FE278C182141}"/>
              </a:ext>
            </a:extLst>
          </p:cNvPr>
          <p:cNvSpPr>
            <a:spLocks noGrp="1"/>
          </p:cNvSpPr>
          <p:nvPr>
            <p:ph type="title"/>
          </p:nvPr>
        </p:nvSpPr>
        <p:spPr/>
        <p:txBody>
          <a:bodyPr/>
          <a:lstStyle/>
          <a:p>
            <a:pPr algn="ctr"/>
            <a:r>
              <a:rPr lang="en-GB" sz="4400" dirty="0">
                <a:latin typeface="Arial" panose="020B0604020202020204" pitchFamily="34" charset="0"/>
              </a:rPr>
              <a:t>Rhieni plant </a:t>
            </a:r>
            <a:r>
              <a:rPr lang="en-GB" sz="4400" dirty="0" err="1">
                <a:latin typeface="Arial" panose="020B0604020202020204" pitchFamily="34" charset="0"/>
              </a:rPr>
              <a:t>gydag</a:t>
            </a:r>
            <a:r>
              <a:rPr lang="en-GB" sz="4400" dirty="0">
                <a:latin typeface="Arial" panose="020B0604020202020204" pitchFamily="34" charset="0"/>
              </a:rPr>
              <a:t> ADY </a:t>
            </a:r>
            <a:br>
              <a:rPr lang="en-GB" sz="4400" dirty="0">
                <a:latin typeface="Arial" panose="020B0604020202020204" pitchFamily="34" charset="0"/>
              </a:rPr>
            </a:br>
            <a:r>
              <a:rPr lang="en-GB" sz="4400" dirty="0">
                <a:solidFill>
                  <a:srgbClr val="0070C0"/>
                </a:solidFill>
                <a:latin typeface="Arial" panose="020B0604020202020204" pitchFamily="34" charset="0"/>
              </a:rPr>
              <a:t>Parents of children with ALN</a:t>
            </a:r>
            <a:endParaRPr lang="en-GB" dirty="0"/>
          </a:p>
        </p:txBody>
      </p:sp>
      <p:sp>
        <p:nvSpPr>
          <p:cNvPr id="3" name="Content Placeholder 2">
            <a:extLst>
              <a:ext uri="{FF2B5EF4-FFF2-40B4-BE49-F238E27FC236}">
                <a16:creationId xmlns:a16="http://schemas.microsoft.com/office/drawing/2014/main" id="{379B1A5E-F985-F62A-F7BB-CD8283112FD1}"/>
              </a:ext>
            </a:extLst>
          </p:cNvPr>
          <p:cNvSpPr>
            <a:spLocks noGrp="1"/>
          </p:cNvSpPr>
          <p:nvPr>
            <p:ph sz="half" idx="1"/>
          </p:nvPr>
        </p:nvSpPr>
        <p:spPr/>
        <p:txBody>
          <a:bodyPr/>
          <a:lstStyle/>
          <a:p>
            <a:r>
              <a:rPr lang="cy-GB" sz="2800" dirty="0">
                <a:latin typeface="Arial" panose="020B0604020202020204" pitchFamily="34" charset="0"/>
              </a:rPr>
              <a:t>Problemau iechyd meddwl:</a:t>
            </a:r>
          </a:p>
          <a:p>
            <a:pPr>
              <a:buFontTx/>
              <a:buChar char="-"/>
            </a:pPr>
            <a:r>
              <a:rPr lang="cy-GB" sz="2800" dirty="0">
                <a:latin typeface="Arial" panose="020B0604020202020204" pitchFamily="34" charset="0"/>
              </a:rPr>
              <a:t>Iselder;</a:t>
            </a:r>
          </a:p>
          <a:p>
            <a:pPr>
              <a:buFontTx/>
              <a:buChar char="-"/>
            </a:pPr>
            <a:r>
              <a:rPr lang="cy-GB" sz="2800" dirty="0">
                <a:latin typeface="Arial" panose="020B0604020202020204" pitchFamily="34" charset="0"/>
              </a:rPr>
              <a:t>Pryder;</a:t>
            </a:r>
          </a:p>
          <a:p>
            <a:pPr>
              <a:buFontTx/>
              <a:buChar char="-"/>
            </a:pPr>
            <a:r>
              <a:rPr lang="cy-GB" sz="2800" dirty="0">
                <a:latin typeface="Arial" panose="020B0604020202020204" pitchFamily="34" charset="0"/>
              </a:rPr>
              <a:t>Straen.</a:t>
            </a:r>
          </a:p>
          <a:p>
            <a:pPr marL="0" indent="0">
              <a:buNone/>
            </a:pPr>
            <a:endParaRPr lang="en-GB" dirty="0"/>
          </a:p>
        </p:txBody>
      </p:sp>
      <p:sp>
        <p:nvSpPr>
          <p:cNvPr id="4" name="Content Placeholder 3">
            <a:extLst>
              <a:ext uri="{FF2B5EF4-FFF2-40B4-BE49-F238E27FC236}">
                <a16:creationId xmlns:a16="http://schemas.microsoft.com/office/drawing/2014/main" id="{C86A857E-115C-15F0-B3CF-B78FDB7C954F}"/>
              </a:ext>
            </a:extLst>
          </p:cNvPr>
          <p:cNvSpPr>
            <a:spLocks noGrp="1"/>
          </p:cNvSpPr>
          <p:nvPr>
            <p:ph sz="half" idx="2"/>
          </p:nvPr>
        </p:nvSpPr>
        <p:spPr/>
        <p:txBody>
          <a:bodyPr/>
          <a:lstStyle/>
          <a:p>
            <a:r>
              <a:rPr lang="en-GB" sz="2800" dirty="0">
                <a:solidFill>
                  <a:srgbClr val="0070C0"/>
                </a:solidFill>
                <a:latin typeface="Arial" panose="020B0604020202020204" pitchFamily="34" charset="0"/>
              </a:rPr>
              <a:t>Mental health problems:</a:t>
            </a:r>
          </a:p>
          <a:p>
            <a:pPr>
              <a:buFontTx/>
              <a:buChar char="-"/>
            </a:pPr>
            <a:r>
              <a:rPr lang="en-GB" sz="2800" dirty="0">
                <a:solidFill>
                  <a:srgbClr val="0070C0"/>
                </a:solidFill>
                <a:latin typeface="Arial" panose="020B0604020202020204" pitchFamily="34" charset="0"/>
              </a:rPr>
              <a:t>Depression;</a:t>
            </a:r>
          </a:p>
          <a:p>
            <a:pPr>
              <a:buFontTx/>
              <a:buChar char="-"/>
            </a:pPr>
            <a:r>
              <a:rPr lang="en-GB" sz="2800" dirty="0">
                <a:solidFill>
                  <a:srgbClr val="0070C0"/>
                </a:solidFill>
                <a:latin typeface="Arial" panose="020B0604020202020204" pitchFamily="34" charset="0"/>
              </a:rPr>
              <a:t>Anxiety;</a:t>
            </a:r>
          </a:p>
          <a:p>
            <a:pPr>
              <a:buFontTx/>
              <a:buChar char="-"/>
            </a:pPr>
            <a:r>
              <a:rPr lang="en-GB" sz="2800" dirty="0">
                <a:solidFill>
                  <a:srgbClr val="0070C0"/>
                </a:solidFill>
                <a:latin typeface="Arial" panose="020B0604020202020204" pitchFamily="34" charset="0"/>
              </a:rPr>
              <a:t>Stress.</a:t>
            </a:r>
          </a:p>
          <a:p>
            <a:pPr marL="0" indent="0">
              <a:buNone/>
            </a:pPr>
            <a:endParaRPr lang="en-GB" dirty="0"/>
          </a:p>
        </p:txBody>
      </p:sp>
    </p:spTree>
    <p:extLst>
      <p:ext uri="{BB962C8B-B14F-4D97-AF65-F5344CB8AC3E}">
        <p14:creationId xmlns:p14="http://schemas.microsoft.com/office/powerpoint/2010/main" val="922848675"/>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61239-AA1A-953E-20F6-2187F429E817}"/>
              </a:ext>
            </a:extLst>
          </p:cNvPr>
          <p:cNvSpPr>
            <a:spLocks noGrp="1"/>
          </p:cNvSpPr>
          <p:nvPr>
            <p:ph type="title"/>
          </p:nvPr>
        </p:nvSpPr>
        <p:spPr>
          <a:xfrm>
            <a:off x="179512" y="365125"/>
            <a:ext cx="8784976" cy="1325563"/>
          </a:xfrm>
        </p:spPr>
        <p:txBody>
          <a:bodyPr>
            <a:normAutofit fontScale="90000"/>
          </a:bodyPr>
          <a:lstStyle/>
          <a:p>
            <a:pPr algn="ctr"/>
            <a:r>
              <a:rPr lang="en-GB" sz="4400" dirty="0" err="1">
                <a:latin typeface="Arial" panose="020B0604020202020204" pitchFamily="34" charset="0"/>
              </a:rPr>
              <a:t>Ymchwil</a:t>
            </a:r>
            <a:r>
              <a:rPr lang="en-GB" sz="4400" dirty="0">
                <a:latin typeface="Arial" panose="020B0604020202020204" pitchFamily="34" charset="0"/>
              </a:rPr>
              <a:t> Hayes a Watson </a:t>
            </a:r>
            <a:r>
              <a:rPr lang="en-GB" sz="3200" dirty="0">
                <a:latin typeface="Arial" panose="020B0604020202020204" pitchFamily="34" charset="0"/>
              </a:rPr>
              <a:t>(2013)</a:t>
            </a:r>
            <a:br>
              <a:rPr lang="en-GB" sz="3200" dirty="0">
                <a:latin typeface="Arial" panose="020B0604020202020204" pitchFamily="34" charset="0"/>
              </a:rPr>
            </a:br>
            <a:r>
              <a:rPr lang="en-GB" sz="4400" dirty="0">
                <a:solidFill>
                  <a:srgbClr val="0070C0"/>
                </a:solidFill>
                <a:latin typeface="Arial" panose="020B0604020202020204" pitchFamily="34" charset="0"/>
              </a:rPr>
              <a:t>Research by Hayes and Watson </a:t>
            </a:r>
            <a:r>
              <a:rPr lang="en-GB" sz="3200" dirty="0">
                <a:solidFill>
                  <a:srgbClr val="0070C0"/>
                </a:solidFill>
                <a:latin typeface="Arial" panose="020B0604020202020204" pitchFamily="34" charset="0"/>
              </a:rPr>
              <a:t>(2013)</a:t>
            </a:r>
            <a:endParaRPr lang="en-GB" dirty="0"/>
          </a:p>
        </p:txBody>
      </p:sp>
      <p:sp>
        <p:nvSpPr>
          <p:cNvPr id="3" name="Content Placeholder 2">
            <a:extLst>
              <a:ext uri="{FF2B5EF4-FFF2-40B4-BE49-F238E27FC236}">
                <a16:creationId xmlns:a16="http://schemas.microsoft.com/office/drawing/2014/main" id="{295797FF-705A-CD90-E9A3-3B4BF1D89A39}"/>
              </a:ext>
            </a:extLst>
          </p:cNvPr>
          <p:cNvSpPr>
            <a:spLocks noGrp="1"/>
          </p:cNvSpPr>
          <p:nvPr>
            <p:ph sz="half" idx="1"/>
          </p:nvPr>
        </p:nvSpPr>
        <p:spPr/>
        <p:txBody>
          <a:bodyPr/>
          <a:lstStyle/>
          <a:p>
            <a:r>
              <a:rPr lang="en-GB" dirty="0">
                <a:latin typeface="Arial" panose="020B0604020202020204" pitchFamily="34" charset="0"/>
              </a:rPr>
              <a:t>Rhieni </a:t>
            </a:r>
            <a:r>
              <a:rPr lang="en-GB" dirty="0" err="1">
                <a:latin typeface="Arial" panose="020B0604020202020204" pitchFamily="34" charset="0"/>
              </a:rPr>
              <a:t>gyda</a:t>
            </a:r>
            <a:r>
              <a:rPr lang="en-GB" dirty="0">
                <a:latin typeface="Arial" panose="020B0604020202020204" pitchFamily="34" charset="0"/>
              </a:rPr>
              <a:t> </a:t>
            </a:r>
            <a:r>
              <a:rPr lang="en-GB" dirty="0" err="1">
                <a:latin typeface="Arial" panose="020B0604020202020204" pitchFamily="34" charset="0"/>
              </a:rPr>
              <a:t>phlant</a:t>
            </a:r>
            <a:r>
              <a:rPr lang="en-GB" dirty="0">
                <a:latin typeface="Arial" panose="020B0604020202020204" pitchFamily="34" charset="0"/>
              </a:rPr>
              <a:t> </a:t>
            </a:r>
            <a:r>
              <a:rPr lang="en-GB" dirty="0" err="1">
                <a:latin typeface="Arial" panose="020B0604020202020204" pitchFamily="34" charset="0"/>
              </a:rPr>
              <a:t>gydag</a:t>
            </a:r>
            <a:r>
              <a:rPr lang="en-GB" dirty="0">
                <a:latin typeface="Arial" panose="020B0604020202020204" pitchFamily="34" charset="0"/>
              </a:rPr>
              <a:t> ASD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profi’r</a:t>
            </a:r>
            <a:r>
              <a:rPr lang="en-GB" dirty="0">
                <a:latin typeface="Arial" panose="020B0604020202020204" pitchFamily="34" charset="0"/>
              </a:rPr>
              <a:t> </a:t>
            </a:r>
            <a:r>
              <a:rPr lang="en-GB" dirty="0" err="1">
                <a:latin typeface="Arial" panose="020B0604020202020204" pitchFamily="34" charset="0"/>
              </a:rPr>
              <a:t>straen</a:t>
            </a:r>
            <a:r>
              <a:rPr lang="en-GB" dirty="0">
                <a:latin typeface="Arial" panose="020B0604020202020204" pitchFamily="34" charset="0"/>
              </a:rPr>
              <a:t> </a:t>
            </a:r>
            <a:r>
              <a:rPr lang="en-GB" dirty="0" err="1">
                <a:latin typeface="Arial" panose="020B0604020202020204" pitchFamily="34" charset="0"/>
              </a:rPr>
              <a:t>mwyaf</a:t>
            </a:r>
            <a:r>
              <a:rPr lang="en-GB" dirty="0">
                <a:latin typeface="Arial" panose="020B0604020202020204" pitchFamily="34" charset="0"/>
              </a:rPr>
              <a:t>;</a:t>
            </a:r>
          </a:p>
          <a:p>
            <a:r>
              <a:rPr lang="en-GB" dirty="0">
                <a:latin typeface="Arial" panose="020B0604020202020204" pitchFamily="34" charset="0"/>
              </a:rPr>
              <a:t>“Parenting Stress Index” (Abidin, 1983).</a:t>
            </a:r>
          </a:p>
          <a:p>
            <a:pPr marL="0" indent="0">
              <a:buNone/>
            </a:pPr>
            <a:endParaRPr lang="en-GB" dirty="0"/>
          </a:p>
        </p:txBody>
      </p:sp>
      <p:sp>
        <p:nvSpPr>
          <p:cNvPr id="4" name="Content Placeholder 3">
            <a:extLst>
              <a:ext uri="{FF2B5EF4-FFF2-40B4-BE49-F238E27FC236}">
                <a16:creationId xmlns:a16="http://schemas.microsoft.com/office/drawing/2014/main" id="{81F95388-3C78-9C44-9EE6-0F539E11E6E6}"/>
              </a:ext>
            </a:extLst>
          </p:cNvPr>
          <p:cNvSpPr>
            <a:spLocks noGrp="1"/>
          </p:cNvSpPr>
          <p:nvPr>
            <p:ph sz="half" idx="2"/>
          </p:nvPr>
        </p:nvSpPr>
        <p:spPr/>
        <p:txBody>
          <a:bodyPr/>
          <a:lstStyle/>
          <a:p>
            <a:r>
              <a:rPr lang="en-GB" dirty="0">
                <a:solidFill>
                  <a:srgbClr val="0070C0"/>
                </a:solidFill>
                <a:latin typeface="Arial" panose="020B0604020202020204" pitchFamily="34" charset="0"/>
              </a:rPr>
              <a:t>Parents of children with ASD experience most stress;</a:t>
            </a:r>
          </a:p>
          <a:p>
            <a:r>
              <a:rPr lang="en-GB" dirty="0">
                <a:solidFill>
                  <a:srgbClr val="0070C0"/>
                </a:solidFill>
                <a:latin typeface="Arial" panose="020B0604020202020204" pitchFamily="34" charset="0"/>
              </a:rPr>
              <a:t>Parenting Stress Index (Abidin, 1983).</a:t>
            </a:r>
          </a:p>
          <a:p>
            <a:pPr marL="0" indent="0">
              <a:buNone/>
            </a:pPr>
            <a:endParaRPr lang="en-GB" dirty="0"/>
          </a:p>
        </p:txBody>
      </p:sp>
    </p:spTree>
    <p:extLst>
      <p:ext uri="{BB962C8B-B14F-4D97-AF65-F5344CB8AC3E}">
        <p14:creationId xmlns:p14="http://schemas.microsoft.com/office/powerpoint/2010/main" val="1811041323"/>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1A1A6-6A48-45E5-85C5-93983104A08A}"/>
              </a:ext>
            </a:extLst>
          </p:cNvPr>
          <p:cNvSpPr>
            <a:spLocks noGrp="1"/>
          </p:cNvSpPr>
          <p:nvPr>
            <p:ph type="title"/>
          </p:nvPr>
        </p:nvSpPr>
        <p:spPr/>
        <p:txBody>
          <a:bodyPr/>
          <a:lstStyle/>
          <a:p>
            <a:pPr algn="ctr"/>
            <a:r>
              <a:rPr lang="en-GB" altLang="en-US" sz="4400" dirty="0">
                <a:latin typeface="Arial" panose="020B0604020202020204" pitchFamily="34" charset="0"/>
              </a:rPr>
              <a:t>Darllen </a:t>
            </a:r>
            <a:r>
              <a:rPr lang="en-GB" altLang="en-US" sz="4400" dirty="0" err="1">
                <a:latin typeface="Arial" panose="020B0604020202020204" pitchFamily="34" charset="0"/>
              </a:rPr>
              <a:t>pellach</a:t>
            </a:r>
            <a:br>
              <a:rPr lang="en-GB" altLang="en-US" sz="4400" dirty="0">
                <a:latin typeface="Arial" panose="020B0604020202020204" pitchFamily="34" charset="0"/>
              </a:rPr>
            </a:br>
            <a:r>
              <a:rPr lang="en-GB" altLang="en-US" sz="4400" dirty="0">
                <a:solidFill>
                  <a:srgbClr val="0070C0"/>
                </a:solidFill>
                <a:latin typeface="Arial" panose="020B0604020202020204" pitchFamily="34" charset="0"/>
              </a:rPr>
              <a:t>Further reading</a:t>
            </a:r>
            <a:endParaRPr lang="en-GB" dirty="0"/>
          </a:p>
        </p:txBody>
      </p:sp>
      <p:sp>
        <p:nvSpPr>
          <p:cNvPr id="3" name="Content Placeholder 2">
            <a:extLst>
              <a:ext uri="{FF2B5EF4-FFF2-40B4-BE49-F238E27FC236}">
                <a16:creationId xmlns:a16="http://schemas.microsoft.com/office/drawing/2014/main" id="{FFA2A305-FBE1-BD91-C1D2-A38B6CD71B8F}"/>
              </a:ext>
            </a:extLst>
          </p:cNvPr>
          <p:cNvSpPr>
            <a:spLocks noGrp="1"/>
          </p:cNvSpPr>
          <p:nvPr>
            <p:ph sz="half" idx="1"/>
          </p:nvPr>
        </p:nvSpPr>
        <p:spPr>
          <a:xfrm>
            <a:off x="628650" y="1825625"/>
            <a:ext cx="7886700" cy="3809862"/>
          </a:xfrm>
        </p:spPr>
        <p:txBody>
          <a:bodyPr>
            <a:normAutofit lnSpcReduction="10000"/>
          </a:bodyPr>
          <a:lstStyle/>
          <a:p>
            <a:pPr marL="0" indent="0">
              <a:buNone/>
            </a:pPr>
            <a:r>
              <a:rPr lang="en-GB" dirty="0">
                <a:latin typeface="Arial" panose="020B0604020202020204" pitchFamily="34" charset="0"/>
              </a:rPr>
              <a:t>Ryan, C. and Quinlan, E. (2018) ‘Whoever shouts the loudest: Listening to parents of children with disabilities’, </a:t>
            </a:r>
            <a:r>
              <a:rPr lang="en-GB" i="1" dirty="0">
                <a:latin typeface="Arial" panose="020B0604020202020204" pitchFamily="34" charset="0"/>
              </a:rPr>
              <a:t>Journal of Applied Research in Intellectual Disabilities</a:t>
            </a:r>
            <a:r>
              <a:rPr lang="en-GB" dirty="0">
                <a:latin typeface="Arial" panose="020B0604020202020204" pitchFamily="34" charset="0"/>
              </a:rPr>
              <a:t>, </a:t>
            </a:r>
            <a:r>
              <a:rPr lang="en-GB" i="1" dirty="0">
                <a:latin typeface="Arial" panose="020B0604020202020204" pitchFamily="34" charset="0"/>
              </a:rPr>
              <a:t>31</a:t>
            </a:r>
            <a:r>
              <a:rPr lang="en-GB" dirty="0">
                <a:latin typeface="Arial" panose="020B0604020202020204" pitchFamily="34" charset="0"/>
              </a:rPr>
              <a:t>, pp.203-214. [On-line]. Available at: </a:t>
            </a:r>
            <a:r>
              <a:rPr lang="en-GB" dirty="0">
                <a:latin typeface="Arial" panose="020B0604020202020204" pitchFamily="34" charset="0"/>
                <a:hlinkClick r:id="rId2"/>
              </a:rPr>
              <a:t>https://onlinelibrary.wiley.com/doi/pdf/10.1111/jar.12354?casa_token=lkCXsPLrrPEAAAAA:XAhGDuKTZySXq87ppy_byfaS1vUSMdx2S8Vzs3dRyWvKdAVx71Xq3viKmkKd_qYQxPZgcyoTfKCRkR-I</a:t>
            </a:r>
            <a:endParaRPr lang="en-GB"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2019829658"/>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B7A33-F764-D0B3-8C97-8A54E5B856C5}"/>
              </a:ext>
            </a:extLst>
          </p:cNvPr>
          <p:cNvSpPr>
            <a:spLocks noGrp="1"/>
          </p:cNvSpPr>
          <p:nvPr>
            <p:ph type="title"/>
          </p:nvPr>
        </p:nvSpPr>
        <p:spPr/>
        <p:txBody>
          <a:bodyPr/>
          <a:lstStyle/>
          <a:p>
            <a:pPr algn="ctr"/>
            <a:r>
              <a:rPr lang="en-GB" altLang="en-US" sz="4400" dirty="0">
                <a:latin typeface="Arial" panose="020B0604020202020204" pitchFamily="34" charset="0"/>
              </a:rPr>
              <a:t>Darllen </a:t>
            </a:r>
            <a:r>
              <a:rPr lang="en-GB" altLang="en-US" sz="4400" dirty="0" err="1">
                <a:latin typeface="Arial" panose="020B0604020202020204" pitchFamily="34" charset="0"/>
              </a:rPr>
              <a:t>pellach</a:t>
            </a:r>
            <a:br>
              <a:rPr lang="en-GB" altLang="en-US" sz="4400" dirty="0">
                <a:latin typeface="Arial" panose="020B0604020202020204" pitchFamily="34" charset="0"/>
              </a:rPr>
            </a:br>
            <a:r>
              <a:rPr lang="en-GB" altLang="en-US" sz="4400" dirty="0">
                <a:solidFill>
                  <a:srgbClr val="0070C0"/>
                </a:solidFill>
                <a:latin typeface="Arial" panose="020B0604020202020204" pitchFamily="34" charset="0"/>
              </a:rPr>
              <a:t>Further reading</a:t>
            </a:r>
            <a:endParaRPr lang="en-GB" dirty="0"/>
          </a:p>
        </p:txBody>
      </p:sp>
      <p:sp>
        <p:nvSpPr>
          <p:cNvPr id="3" name="Content Placeholder 2">
            <a:extLst>
              <a:ext uri="{FF2B5EF4-FFF2-40B4-BE49-F238E27FC236}">
                <a16:creationId xmlns:a16="http://schemas.microsoft.com/office/drawing/2014/main" id="{CF801CB7-AC0A-CDD6-3D59-755EE1376026}"/>
              </a:ext>
            </a:extLst>
          </p:cNvPr>
          <p:cNvSpPr>
            <a:spLocks noGrp="1"/>
          </p:cNvSpPr>
          <p:nvPr>
            <p:ph sz="half" idx="1"/>
          </p:nvPr>
        </p:nvSpPr>
        <p:spPr>
          <a:xfrm>
            <a:off x="628650" y="1825625"/>
            <a:ext cx="8047806" cy="3809862"/>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Rayan, A. and Ahmad, M. (2018) ‘Mindfulness and parenting distress among parents of children with disabilities: A literature review’, </a:t>
            </a:r>
            <a:r>
              <a:rPr lang="en-GB" i="1" dirty="0">
                <a:latin typeface="Arial" panose="020B0604020202020204" pitchFamily="34" charset="0"/>
                <a:cs typeface="Arial" panose="020B0604020202020204" pitchFamily="34" charset="0"/>
              </a:rPr>
              <a:t>Perspectives in psychiatric care</a:t>
            </a:r>
            <a:r>
              <a:rPr lang="en-GB" dirty="0">
                <a:latin typeface="Arial" panose="020B0604020202020204" pitchFamily="34" charset="0"/>
                <a:cs typeface="Arial" panose="020B0604020202020204" pitchFamily="34" charset="0"/>
              </a:rPr>
              <a:t>, 54(2), pp.324-330.[</a:t>
            </a:r>
            <a:r>
              <a:rPr lang="en-GB" sz="2800" dirty="0">
                <a:latin typeface="Arial" panose="020B0604020202020204" pitchFamily="34" charset="0"/>
                <a:cs typeface="Arial" panose="020B0604020202020204" pitchFamily="34" charset="0"/>
              </a:rPr>
              <a:t>On-line]. Available at: </a:t>
            </a:r>
            <a:r>
              <a:rPr lang="en-GB" dirty="0">
                <a:latin typeface="Arial" panose="020B0604020202020204" pitchFamily="34" charset="0"/>
                <a:cs typeface="Arial" panose="020B0604020202020204" pitchFamily="34" charset="0"/>
                <a:hlinkClick r:id="rId2"/>
              </a:rPr>
              <a:t>https://onlinelibrary.wiley.com/doi/pdf/10.1111/ppc.12217?casa_token=OT8x7qEfkg8AAAAA:DcZ1bdHouwxSxXurmsA84Kk_O39e6qW8IFb87mVVosOKV8IAM2CSv21G3KOymrn4jr36_BswqDbWWrdA</a:t>
            </a:r>
            <a:r>
              <a:rPr lang="en-GB" dirty="0">
                <a:latin typeface="Arial" panose="020B0604020202020204" pitchFamily="34" charset="0"/>
                <a:cs typeface="Arial" panose="020B0604020202020204" pitchFamily="34" charset="0"/>
              </a:rPr>
              <a:t> </a:t>
            </a:r>
            <a:endParaRPr lang="en-GB" altLang="en-US" sz="2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076234946"/>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A21E8-F9CC-4D00-5F01-F7C86BD8AA5E}"/>
              </a:ext>
            </a:extLst>
          </p:cNvPr>
          <p:cNvSpPr>
            <a:spLocks noGrp="1"/>
          </p:cNvSpPr>
          <p:nvPr>
            <p:ph type="title"/>
          </p:nvPr>
        </p:nvSpPr>
        <p:spPr/>
        <p:txBody>
          <a:bodyPr/>
          <a:lstStyle/>
          <a:p>
            <a:pPr algn="ctr"/>
            <a:r>
              <a:rPr lang="en-GB" sz="4400" dirty="0">
                <a:latin typeface="Arial" panose="020B0604020202020204" pitchFamily="34" charset="0"/>
              </a:rPr>
              <a:t>Eich </a:t>
            </a:r>
            <a:r>
              <a:rPr lang="en-GB" sz="4400" dirty="0" err="1">
                <a:latin typeface="Arial" panose="020B0604020202020204" pitchFamily="34" charset="0"/>
              </a:rPr>
              <a:t>aseiniad</a:t>
            </a:r>
            <a:br>
              <a:rPr lang="en-GB" sz="4400" dirty="0">
                <a:latin typeface="Arial" panose="020B0604020202020204" pitchFamily="34" charset="0"/>
              </a:rPr>
            </a:br>
            <a:r>
              <a:rPr lang="en-GB" sz="4400" dirty="0">
                <a:solidFill>
                  <a:srgbClr val="0070C0"/>
                </a:solidFill>
                <a:latin typeface="Arial" panose="020B0604020202020204" pitchFamily="34" charset="0"/>
              </a:rPr>
              <a:t>Your assignment</a:t>
            </a:r>
            <a:endParaRPr lang="en-GB" dirty="0"/>
          </a:p>
        </p:txBody>
      </p:sp>
      <p:sp>
        <p:nvSpPr>
          <p:cNvPr id="3" name="Content Placeholder 2">
            <a:extLst>
              <a:ext uri="{FF2B5EF4-FFF2-40B4-BE49-F238E27FC236}">
                <a16:creationId xmlns:a16="http://schemas.microsoft.com/office/drawing/2014/main" id="{C7128016-00E1-C55E-EF97-3C59815FE4DA}"/>
              </a:ext>
            </a:extLst>
          </p:cNvPr>
          <p:cNvSpPr>
            <a:spLocks noGrp="1"/>
          </p:cNvSpPr>
          <p:nvPr>
            <p:ph sz="half" idx="1"/>
          </p:nvPr>
        </p:nvSpPr>
        <p:spPr/>
        <p:txBody>
          <a:bodyPr>
            <a:normAutofit fontScale="92500" lnSpcReduction="10000"/>
          </a:bodyPr>
          <a:lstStyle/>
          <a:p>
            <a:r>
              <a:rPr lang="cy-GB" dirty="0">
                <a:latin typeface="Arial" panose="020B0604020202020204" pitchFamily="34" charset="0"/>
              </a:rPr>
              <a:t>Ydych chi wedi dewis pwnc ar gyfer y poster?</a:t>
            </a:r>
          </a:p>
          <a:p>
            <a:r>
              <a:rPr lang="cy-GB" dirty="0">
                <a:latin typeface="Arial" panose="020B0604020202020204" pitchFamily="34" charset="0"/>
              </a:rPr>
              <a:t>Ystyriwch yr heriau o adnabod a </a:t>
            </a:r>
            <a:r>
              <a:rPr lang="cy-GB" dirty="0" err="1">
                <a:latin typeface="Arial" panose="020B0604020202020204" pitchFamily="34" charset="0"/>
              </a:rPr>
              <a:t>diagnosio</a:t>
            </a:r>
            <a:r>
              <a:rPr lang="cy-GB" dirty="0">
                <a:latin typeface="Arial" panose="020B0604020202020204" pitchFamily="34" charset="0"/>
              </a:rPr>
              <a:t> ADY o'ch dewis;</a:t>
            </a:r>
          </a:p>
          <a:p>
            <a:r>
              <a:rPr lang="cy-GB" dirty="0">
                <a:latin typeface="Arial" panose="020B0604020202020204" pitchFamily="34" charset="0"/>
              </a:rPr>
              <a:t>Adeiladwch ar gynnwys y ddarlith gydag ymchwil ehangach.</a:t>
            </a:r>
          </a:p>
          <a:p>
            <a:pPr marL="0" indent="0">
              <a:buNone/>
            </a:pPr>
            <a:endParaRPr lang="en-GB" dirty="0"/>
          </a:p>
        </p:txBody>
      </p:sp>
      <p:sp>
        <p:nvSpPr>
          <p:cNvPr id="4" name="Content Placeholder 3">
            <a:extLst>
              <a:ext uri="{FF2B5EF4-FFF2-40B4-BE49-F238E27FC236}">
                <a16:creationId xmlns:a16="http://schemas.microsoft.com/office/drawing/2014/main" id="{A021E6CB-57FD-E99D-248F-8C8E304D131C}"/>
              </a:ext>
            </a:extLst>
          </p:cNvPr>
          <p:cNvSpPr>
            <a:spLocks noGrp="1"/>
          </p:cNvSpPr>
          <p:nvPr>
            <p:ph sz="half" idx="2"/>
          </p:nvPr>
        </p:nvSpPr>
        <p:spPr/>
        <p:txBody>
          <a:bodyPr>
            <a:normAutofit fontScale="92500" lnSpcReduction="10000"/>
          </a:bodyPr>
          <a:lstStyle/>
          <a:p>
            <a:r>
              <a:rPr lang="en-GB" dirty="0">
                <a:solidFill>
                  <a:srgbClr val="0070C0"/>
                </a:solidFill>
                <a:latin typeface="Arial" panose="020B0604020202020204" pitchFamily="34" charset="0"/>
              </a:rPr>
              <a:t>Have you chosen your topic for the poster?</a:t>
            </a:r>
          </a:p>
          <a:p>
            <a:r>
              <a:rPr lang="en-GB" dirty="0">
                <a:solidFill>
                  <a:srgbClr val="0070C0"/>
                </a:solidFill>
                <a:latin typeface="Arial" panose="020B0604020202020204" pitchFamily="34" charset="0"/>
              </a:rPr>
              <a:t>Consider the challenges of identifying and diagnosing your chosen ALN;</a:t>
            </a:r>
          </a:p>
          <a:p>
            <a:r>
              <a:rPr lang="en-GB" dirty="0">
                <a:solidFill>
                  <a:srgbClr val="0070C0"/>
                </a:solidFill>
                <a:latin typeface="Arial" panose="020B0604020202020204" pitchFamily="34" charset="0"/>
              </a:rPr>
              <a:t>Build on the content of the lecture with wider research.</a:t>
            </a:r>
          </a:p>
          <a:p>
            <a:pPr marL="0" indent="0">
              <a:buNone/>
            </a:pPr>
            <a:endParaRPr lang="en-GB" dirty="0"/>
          </a:p>
        </p:txBody>
      </p:sp>
    </p:spTree>
    <p:extLst>
      <p:ext uri="{BB962C8B-B14F-4D97-AF65-F5344CB8AC3E}">
        <p14:creationId xmlns:p14="http://schemas.microsoft.com/office/powerpoint/2010/main" val="3115516795"/>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499B7272-7756-99D8-451A-CDCBF90607D0}"/>
              </a:ext>
            </a:extLst>
          </p:cNvPr>
          <p:cNvGraphicFramePr>
            <a:graphicFrameLocks noGrp="1"/>
          </p:cNvGraphicFramePr>
          <p:nvPr>
            <p:ph sz="half" idx="1"/>
            <p:extLst>
              <p:ext uri="{D42A27DB-BD31-4B8C-83A1-F6EECF244321}">
                <p14:modId xmlns:p14="http://schemas.microsoft.com/office/powerpoint/2010/main" val="3001551048"/>
              </p:ext>
            </p:extLst>
          </p:nvPr>
        </p:nvGraphicFramePr>
        <p:xfrm>
          <a:off x="628650" y="404664"/>
          <a:ext cx="8047806" cy="52309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2797554"/>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2ABE8-E4D8-D10E-9288-D1D9D11636C7}"/>
              </a:ext>
            </a:extLst>
          </p:cNvPr>
          <p:cNvSpPr>
            <a:spLocks noGrp="1"/>
          </p:cNvSpPr>
          <p:nvPr>
            <p:ph type="title"/>
          </p:nvPr>
        </p:nvSpPr>
        <p:spPr/>
        <p:txBody>
          <a:bodyPr/>
          <a:lstStyle/>
          <a:p>
            <a:pPr algn="ctr"/>
            <a:r>
              <a:rPr kumimoji="0" lang="en-GB" altLang="en-US" sz="44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Cyfeiriadau</a:t>
            </a:r>
            <a:br>
              <a:rPr kumimoji="0" lang="en-GB" altLang="en-US" sz="44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r>
              <a:rPr kumimoji="0" lang="en-GB" altLang="en-US" sz="4400" b="0" i="0" u="none" strike="noStrike" kern="1200" cap="none" spc="0" normalizeH="0" baseline="0" noProof="0" dirty="0">
                <a:ln>
                  <a:noFill/>
                </a:ln>
                <a:solidFill>
                  <a:srgbClr val="0070C0"/>
                </a:solidFill>
                <a:effectLst/>
                <a:uLnTx/>
                <a:uFillTx/>
                <a:latin typeface="Arial" panose="020B0604020202020204" pitchFamily="34" charset="0"/>
                <a:ea typeface="+mj-ea"/>
                <a:cs typeface="+mj-cs"/>
              </a:rPr>
              <a:t>References</a:t>
            </a:r>
            <a:endParaRPr lang="en-GB" dirty="0"/>
          </a:p>
        </p:txBody>
      </p:sp>
      <p:sp>
        <p:nvSpPr>
          <p:cNvPr id="3" name="Content Placeholder 2">
            <a:extLst>
              <a:ext uri="{FF2B5EF4-FFF2-40B4-BE49-F238E27FC236}">
                <a16:creationId xmlns:a16="http://schemas.microsoft.com/office/drawing/2014/main" id="{93279A44-A571-83B8-7638-159E37618F1D}"/>
              </a:ext>
            </a:extLst>
          </p:cNvPr>
          <p:cNvSpPr>
            <a:spLocks noGrp="1"/>
          </p:cNvSpPr>
          <p:nvPr>
            <p:ph sz="half" idx="1"/>
          </p:nvPr>
        </p:nvSpPr>
        <p:spPr>
          <a:xfrm>
            <a:off x="628650" y="1825625"/>
            <a:ext cx="7886700" cy="3809862"/>
          </a:xfrm>
        </p:spPr>
        <p:txBody>
          <a:bodyPr>
            <a:normAutofit fontScale="55000" lnSpcReduction="20000"/>
          </a:bodyPr>
          <a:lstStyle/>
          <a:p>
            <a:pPr marL="0" indent="0">
              <a:buNone/>
            </a:pPr>
            <a:r>
              <a:rPr lang="en-GB" altLang="en-US" dirty="0">
                <a:latin typeface="Arial" panose="020B0604020202020204" pitchFamily="34" charset="0"/>
              </a:rPr>
              <a:t>Aggarwal, A. and Marwaha, R. (2021) </a:t>
            </a:r>
            <a:r>
              <a:rPr lang="en-GB" altLang="en-US" i="1" dirty="0">
                <a:latin typeface="Arial" panose="020B0604020202020204" pitchFamily="34" charset="0"/>
              </a:rPr>
              <a:t>Oppositional Defiant Disorder</a:t>
            </a:r>
            <a:r>
              <a:rPr lang="en-GB" altLang="en-US" dirty="0">
                <a:latin typeface="Arial" panose="020B0604020202020204" pitchFamily="34" charset="0"/>
              </a:rPr>
              <a:t>. Available </a:t>
            </a:r>
            <a:r>
              <a:rPr lang="en-GB" altLang="en-US" dirty="0" err="1">
                <a:latin typeface="Arial" panose="020B0604020202020204" pitchFamily="34" charset="0"/>
              </a:rPr>
              <a:t>at:https</a:t>
            </a:r>
            <a:r>
              <a:rPr lang="en-GB" altLang="en-US" dirty="0">
                <a:latin typeface="Arial" panose="020B0604020202020204" pitchFamily="34" charset="0"/>
              </a:rPr>
              <a:t>://www.ncbi.nlm.nih.gov/books/NBK557443/ [Accessed: November 25 2021]. </a:t>
            </a:r>
          </a:p>
          <a:p>
            <a:pPr marL="0" indent="0">
              <a:buNone/>
            </a:pPr>
            <a:r>
              <a:rPr lang="en-GB" altLang="en-US" dirty="0">
                <a:latin typeface="Arial" panose="020B0604020202020204" pitchFamily="34" charset="0"/>
              </a:rPr>
              <a:t>Boyes Turner (2017) Parents to blame for misdiagnosis of special educational needs? Available at: </a:t>
            </a:r>
            <a:r>
              <a:rPr lang="en-GB" dirty="0">
                <a:hlinkClick r:id="rId2"/>
              </a:rPr>
              <a:t>Parents to blame for misdiagnosis of special educational needs? Special Educational Needs Solicitors, Boyes Turner (senexpertsolicitors.co.uk)</a:t>
            </a:r>
            <a:r>
              <a:rPr lang="en-GB" dirty="0"/>
              <a:t> [Accessed: November 25 2021].</a:t>
            </a:r>
            <a:endParaRPr lang="en-GB" altLang="en-US" dirty="0">
              <a:latin typeface="Arial" panose="020B0604020202020204" pitchFamily="34" charset="0"/>
            </a:endParaRPr>
          </a:p>
          <a:p>
            <a:pPr marL="0" indent="0">
              <a:buNone/>
            </a:pPr>
            <a:r>
              <a:rPr lang="cy-GB" altLang="en-US" sz="2800" dirty="0">
                <a:latin typeface="Arial" panose="020B0604020202020204" pitchFamily="34" charset="0"/>
              </a:rPr>
              <a:t>British </a:t>
            </a:r>
            <a:r>
              <a:rPr lang="cy-GB" altLang="en-US" sz="2800" dirty="0" err="1">
                <a:latin typeface="Arial" panose="020B0604020202020204" pitchFamily="34" charset="0"/>
              </a:rPr>
              <a:t>Dyslexia</a:t>
            </a:r>
            <a:r>
              <a:rPr lang="cy-GB" altLang="en-US" sz="2800" dirty="0">
                <a:latin typeface="Arial" panose="020B0604020202020204" pitchFamily="34" charset="0"/>
              </a:rPr>
              <a:t> </a:t>
            </a:r>
            <a:r>
              <a:rPr lang="cy-GB" altLang="en-US" sz="2800" dirty="0" err="1">
                <a:latin typeface="Arial" panose="020B0604020202020204" pitchFamily="34" charset="0"/>
              </a:rPr>
              <a:t>Association</a:t>
            </a:r>
            <a:r>
              <a:rPr lang="cy-GB" altLang="en-US" sz="2800" dirty="0">
                <a:latin typeface="Arial" panose="020B0604020202020204" pitchFamily="34" charset="0"/>
              </a:rPr>
              <a:t> (2021) </a:t>
            </a:r>
            <a:r>
              <a:rPr lang="cy-GB" altLang="en-US" sz="2800" i="1" dirty="0" err="1">
                <a:latin typeface="Arial" panose="020B0604020202020204" pitchFamily="34" charset="0"/>
              </a:rPr>
              <a:t>Dyslexia</a:t>
            </a:r>
            <a:r>
              <a:rPr lang="cy-GB" altLang="en-US" sz="2800" dirty="0">
                <a:latin typeface="Arial" panose="020B0604020202020204" pitchFamily="34" charset="0"/>
              </a:rPr>
              <a:t>. </a:t>
            </a:r>
            <a:r>
              <a:rPr lang="cy-GB" altLang="en-US" sz="2800" dirty="0" err="1">
                <a:latin typeface="Arial" panose="020B0604020202020204" pitchFamily="34" charset="0"/>
              </a:rPr>
              <a:t>Available</a:t>
            </a:r>
            <a:r>
              <a:rPr lang="cy-GB" altLang="en-US" sz="2800" dirty="0">
                <a:latin typeface="Arial" panose="020B0604020202020204" pitchFamily="34" charset="0"/>
              </a:rPr>
              <a:t> at: </a:t>
            </a:r>
            <a:r>
              <a:rPr lang="cy-GB" altLang="en-US" sz="2800" dirty="0">
                <a:latin typeface="Arial" panose="020B0604020202020204" pitchFamily="34" charset="0"/>
                <a:hlinkClick r:id="rId3"/>
              </a:rPr>
              <a:t>http://www.bdadyslexia.org.uk/</a:t>
            </a:r>
            <a:r>
              <a:rPr lang="cy-GB" altLang="en-US" sz="2800" dirty="0">
                <a:latin typeface="Arial" panose="020B0604020202020204" pitchFamily="34" charset="0"/>
              </a:rPr>
              <a:t> [</a:t>
            </a:r>
            <a:r>
              <a:rPr lang="cy-GB" altLang="en-US" sz="2800" dirty="0" err="1">
                <a:latin typeface="Arial" panose="020B0604020202020204" pitchFamily="34" charset="0"/>
              </a:rPr>
              <a:t>Accessed</a:t>
            </a:r>
            <a:r>
              <a:rPr lang="cy-GB" altLang="en-US" sz="2800" dirty="0">
                <a:latin typeface="Arial" panose="020B0604020202020204" pitchFamily="34" charset="0"/>
              </a:rPr>
              <a:t>: </a:t>
            </a:r>
            <a:r>
              <a:rPr lang="cy-GB" altLang="en-US" sz="2800" dirty="0" err="1">
                <a:latin typeface="Arial" panose="020B0604020202020204" pitchFamily="34" charset="0"/>
              </a:rPr>
              <a:t>February</a:t>
            </a:r>
            <a:r>
              <a:rPr lang="cy-GB" altLang="en-US" sz="2800" dirty="0">
                <a:latin typeface="Arial" panose="020B0604020202020204" pitchFamily="34" charset="0"/>
              </a:rPr>
              <a:t> 28, 2021].</a:t>
            </a:r>
          </a:p>
          <a:p>
            <a:pPr marL="0" indent="0">
              <a:buNone/>
            </a:pPr>
            <a:r>
              <a:rPr lang="en-GB" altLang="en-US" dirty="0">
                <a:latin typeface="Arial" panose="020B0604020202020204" pitchFamily="34" charset="0"/>
              </a:rPr>
              <a:t>Ding, W. </a:t>
            </a:r>
            <a:r>
              <a:rPr lang="en-GB" altLang="en-US" i="1" dirty="0">
                <a:latin typeface="Arial" panose="020B0604020202020204" pitchFamily="34" charset="0"/>
              </a:rPr>
              <a:t>et al. </a:t>
            </a:r>
            <a:r>
              <a:rPr lang="en-GB" altLang="en-US" dirty="0">
                <a:latin typeface="Arial" panose="020B0604020202020204" pitchFamily="34" charset="0"/>
              </a:rPr>
              <a:t>(2019) ‘</a:t>
            </a:r>
            <a:r>
              <a:rPr lang="en-GB" dirty="0">
                <a:latin typeface="Arial" panose="020B0604020202020204" pitchFamily="34" charset="0"/>
              </a:rPr>
              <a:t>Oppositional Defiant Disorder Symptoms and Children’s Feelings of Happiness and Depression: Mediating Roles of Interpersonal Relationships’, Child Indicators Research. Available at: </a:t>
            </a:r>
            <a:r>
              <a:rPr lang="en-GB" dirty="0">
                <a:hlinkClick r:id="rId4"/>
              </a:rPr>
              <a:t>Oppositional Defiant Disorder Symptoms and Children’s Feelings of Happiness and Depression: Mediating Roles of Interpersonal Relationships (bnu.edu.cn)</a:t>
            </a:r>
            <a:r>
              <a:rPr lang="en-GB" dirty="0"/>
              <a:t> [Accessed: November 24 2021].</a:t>
            </a:r>
            <a:endParaRPr lang="en-GB" altLang="en-US" dirty="0">
              <a:latin typeface="Arial" panose="020B0604020202020204" pitchFamily="34" charset="0"/>
            </a:endParaRPr>
          </a:p>
          <a:p>
            <a:pPr marL="0" indent="0">
              <a:buNone/>
            </a:pPr>
            <a:r>
              <a:rPr lang="en-GB" altLang="en-US" sz="2800" dirty="0" err="1">
                <a:latin typeface="Arial" panose="020B0604020202020204" pitchFamily="34" charset="0"/>
              </a:rPr>
              <a:t>Galéra</a:t>
            </a:r>
            <a:r>
              <a:rPr lang="en-GB" altLang="en-US" sz="2800" dirty="0">
                <a:latin typeface="Arial" panose="020B0604020202020204" pitchFamily="34" charset="0"/>
              </a:rPr>
              <a:t>, C. </a:t>
            </a:r>
            <a:r>
              <a:rPr lang="en-GB" altLang="en-US" sz="2800" i="1" dirty="0">
                <a:latin typeface="Arial" panose="020B0604020202020204" pitchFamily="34" charset="0"/>
              </a:rPr>
              <a:t>et.al. </a:t>
            </a:r>
            <a:r>
              <a:rPr lang="en-GB" altLang="en-US" sz="2800" dirty="0">
                <a:latin typeface="Arial" panose="020B0604020202020204" pitchFamily="34" charset="0"/>
              </a:rPr>
              <a:t>(2011) ‘Early Risk Factors for Hyperactivity-Impulsivity and Inattention Trajectories From Age 17 Months to 8 Years’, </a:t>
            </a:r>
            <a:r>
              <a:rPr lang="en-GB" altLang="en-US" sz="2800" i="1" dirty="0">
                <a:latin typeface="Arial" panose="020B0604020202020204" pitchFamily="34" charset="0"/>
              </a:rPr>
              <a:t>Arch Gen Psychiatry.</a:t>
            </a:r>
            <a:r>
              <a:rPr lang="en-GB" altLang="en-US" sz="2800" dirty="0">
                <a:latin typeface="Arial" panose="020B0604020202020204" pitchFamily="34" charset="0"/>
              </a:rPr>
              <a:t> 68(12): pp.1267-1275. </a:t>
            </a:r>
          </a:p>
          <a:p>
            <a:endParaRPr lang="en-GB" dirty="0"/>
          </a:p>
        </p:txBody>
      </p:sp>
    </p:spTree>
    <p:extLst>
      <p:ext uri="{BB962C8B-B14F-4D97-AF65-F5344CB8AC3E}">
        <p14:creationId xmlns:p14="http://schemas.microsoft.com/office/powerpoint/2010/main" val="3789014643"/>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D07E3-4B92-B942-29B1-E2FC2FB17B64}"/>
              </a:ext>
            </a:extLst>
          </p:cNvPr>
          <p:cNvSpPr>
            <a:spLocks noGrp="1"/>
          </p:cNvSpPr>
          <p:nvPr>
            <p:ph type="title"/>
          </p:nvPr>
        </p:nvSpPr>
        <p:spPr/>
        <p:txBody>
          <a:bodyPr/>
          <a:lstStyle/>
          <a:p>
            <a:pPr algn="ctr"/>
            <a:r>
              <a:rPr kumimoji="0" lang="en-GB" altLang="en-US" sz="44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Cyfeiriadau</a:t>
            </a:r>
            <a:br>
              <a:rPr kumimoji="0" lang="en-GB" altLang="en-US" sz="44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r>
              <a:rPr kumimoji="0" lang="en-GB" altLang="en-US" sz="4400" b="0" i="0" u="none" strike="noStrike" kern="1200" cap="none" spc="0" normalizeH="0" baseline="0" noProof="0" dirty="0">
                <a:ln>
                  <a:noFill/>
                </a:ln>
                <a:solidFill>
                  <a:srgbClr val="0070C0"/>
                </a:solidFill>
                <a:effectLst/>
                <a:uLnTx/>
                <a:uFillTx/>
                <a:latin typeface="Arial" panose="020B0604020202020204" pitchFamily="34" charset="0"/>
                <a:ea typeface="+mj-ea"/>
                <a:cs typeface="+mj-cs"/>
              </a:rPr>
              <a:t>References</a:t>
            </a:r>
            <a:endParaRPr lang="en-GB" dirty="0"/>
          </a:p>
        </p:txBody>
      </p:sp>
      <p:sp>
        <p:nvSpPr>
          <p:cNvPr id="3" name="Content Placeholder 2">
            <a:extLst>
              <a:ext uri="{FF2B5EF4-FFF2-40B4-BE49-F238E27FC236}">
                <a16:creationId xmlns:a16="http://schemas.microsoft.com/office/drawing/2014/main" id="{E2A77434-C5B3-FC07-1528-578A6B43EEA6}"/>
              </a:ext>
            </a:extLst>
          </p:cNvPr>
          <p:cNvSpPr>
            <a:spLocks noGrp="1"/>
          </p:cNvSpPr>
          <p:nvPr>
            <p:ph sz="half" idx="1"/>
          </p:nvPr>
        </p:nvSpPr>
        <p:spPr>
          <a:xfrm>
            <a:off x="628650" y="1825625"/>
            <a:ext cx="7886700" cy="3809862"/>
          </a:xfrm>
        </p:spPr>
        <p:txBody>
          <a:bodyPr>
            <a:normAutofit fontScale="55000" lnSpcReduction="20000"/>
          </a:bodyPr>
          <a:lstStyle/>
          <a:p>
            <a:pPr marL="0" indent="0">
              <a:buFontTx/>
              <a:buNone/>
              <a:defRPr/>
            </a:pPr>
            <a:r>
              <a:rPr lang="en-GB" dirty="0">
                <a:latin typeface="Arial" panose="020B0604020202020204" pitchFamily="34" charset="0"/>
              </a:rPr>
              <a:t>Hayes, S.A. and Watson, S.L. (2013) ‘The impact of parenting stress: A meta-analysis of studies comparing the experience of parenting stress in parents of children with and without autism spectrum disorder’, </a:t>
            </a:r>
            <a:r>
              <a:rPr lang="en-GB" i="1" dirty="0">
                <a:latin typeface="Arial" panose="020B0604020202020204" pitchFamily="34" charset="0"/>
              </a:rPr>
              <a:t>Journal of autism and developmental disorders</a:t>
            </a:r>
            <a:r>
              <a:rPr lang="en-GB" dirty="0">
                <a:latin typeface="Arial" panose="020B0604020202020204" pitchFamily="34" charset="0"/>
              </a:rPr>
              <a:t>, 43(3), pp.629-642. [On-line]. Available at: </a:t>
            </a:r>
            <a:r>
              <a:rPr lang="en-GB" dirty="0">
                <a:hlinkClick r:id="rId2"/>
              </a:rPr>
              <a:t>https://link.springer.com/article/10.1007/s10803-012-1604-y</a:t>
            </a:r>
            <a:r>
              <a:rPr lang="en-GB" dirty="0"/>
              <a:t> </a:t>
            </a:r>
            <a:endParaRPr lang="en-GB" dirty="0">
              <a:latin typeface="Arial" panose="020B0604020202020204" pitchFamily="34" charset="0"/>
            </a:endParaRPr>
          </a:p>
          <a:p>
            <a:pPr marL="0" indent="0">
              <a:buFontTx/>
              <a:buNone/>
              <a:defRPr/>
            </a:pPr>
            <a:r>
              <a:rPr lang="en-GB" dirty="0" err="1">
                <a:latin typeface="Arial" panose="020B0604020202020204" pitchFamily="34" charset="0"/>
              </a:rPr>
              <a:t>Llywodraeth</a:t>
            </a:r>
            <a:r>
              <a:rPr lang="en-GB" dirty="0">
                <a:latin typeface="Arial" panose="020B0604020202020204" pitchFamily="34" charset="0"/>
              </a:rPr>
              <a:t> Cymru (2018) </a:t>
            </a:r>
            <a:r>
              <a:rPr lang="en-GB" i="1" dirty="0">
                <a:latin typeface="Arial" panose="020B0604020202020204" pitchFamily="34" charset="0"/>
              </a:rPr>
              <a:t>Cod </a:t>
            </a:r>
            <a:r>
              <a:rPr lang="en-GB" i="1" dirty="0" err="1">
                <a:latin typeface="Arial" panose="020B0604020202020204" pitchFamily="34" charset="0"/>
              </a:rPr>
              <a:t>Drafft</a:t>
            </a:r>
            <a:r>
              <a:rPr lang="en-GB" i="1" dirty="0">
                <a:latin typeface="Arial" panose="020B0604020202020204" pitchFamily="34" charset="0"/>
              </a:rPr>
              <a:t> </a:t>
            </a:r>
            <a:r>
              <a:rPr lang="en-GB" i="1" dirty="0" err="1">
                <a:latin typeface="Arial" panose="020B0604020202020204" pitchFamily="34" charset="0"/>
              </a:rPr>
              <a:t>Anghenion</a:t>
            </a:r>
            <a:r>
              <a:rPr lang="en-GB" i="1" dirty="0">
                <a:latin typeface="Arial" panose="020B0604020202020204" pitchFamily="34" charset="0"/>
              </a:rPr>
              <a:t> </a:t>
            </a:r>
            <a:r>
              <a:rPr lang="en-GB" i="1" dirty="0" err="1">
                <a:latin typeface="Arial" panose="020B0604020202020204" pitchFamily="34" charset="0"/>
              </a:rPr>
              <a:t>Dysgu</a:t>
            </a:r>
            <a:r>
              <a:rPr lang="en-GB" i="1" dirty="0">
                <a:latin typeface="Arial" panose="020B0604020202020204" pitchFamily="34" charset="0"/>
              </a:rPr>
              <a:t> </a:t>
            </a:r>
            <a:r>
              <a:rPr lang="en-GB" i="1" dirty="0" err="1">
                <a:latin typeface="Arial" panose="020B0604020202020204" pitchFamily="34" charset="0"/>
              </a:rPr>
              <a:t>Ychwanegol</a:t>
            </a:r>
            <a:r>
              <a:rPr lang="en-GB" i="1" dirty="0">
                <a:latin typeface="Arial" panose="020B0604020202020204" pitchFamily="34" charset="0"/>
              </a:rPr>
              <a:t> Cymru</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gael</a:t>
            </a:r>
            <a:r>
              <a:rPr lang="en-GB" dirty="0">
                <a:latin typeface="Arial" panose="020B0604020202020204" pitchFamily="34" charset="0"/>
              </a:rPr>
              <a:t> o: </a:t>
            </a:r>
            <a:r>
              <a:rPr lang="en-GB" dirty="0">
                <a:latin typeface="Arial" panose="020B0604020202020204" pitchFamily="34" charset="0"/>
                <a:hlinkClick r:id="rId3"/>
              </a:rPr>
              <a:t>https://www.rctcbc.gov.uk/CY/Resident/SchoolsandLearning/AccessandInclusiontoEducation/AdditionalLearningNeedsAct/DraftAdditionalLearningNeedsCodeforWales.pdf</a:t>
            </a:r>
            <a:r>
              <a:rPr lang="en-GB" dirty="0">
                <a:latin typeface="Arial" panose="020B0604020202020204" pitchFamily="34" charset="0"/>
              </a:rPr>
              <a:t> [</a:t>
            </a:r>
            <a:r>
              <a:rPr lang="en-GB" dirty="0" err="1">
                <a:latin typeface="Arial" panose="020B0604020202020204" pitchFamily="34" charset="0"/>
              </a:rPr>
              <a:t>Darllenwyd</a:t>
            </a:r>
            <a:r>
              <a:rPr lang="en-GB" dirty="0">
                <a:latin typeface="Arial" panose="020B0604020202020204" pitchFamily="34" charset="0"/>
              </a:rPr>
              <a:t>: </a:t>
            </a:r>
            <a:r>
              <a:rPr lang="en-GB" dirty="0" err="1">
                <a:latin typeface="Arial" panose="020B0604020202020204" pitchFamily="34" charset="0"/>
              </a:rPr>
              <a:t>Ionawr</a:t>
            </a:r>
            <a:r>
              <a:rPr lang="en-GB" dirty="0">
                <a:latin typeface="Arial" panose="020B0604020202020204" pitchFamily="34" charset="0"/>
              </a:rPr>
              <a:t> 5 2021].</a:t>
            </a:r>
          </a:p>
          <a:p>
            <a:pPr marL="0" indent="0">
              <a:buFontTx/>
              <a:buNone/>
              <a:defRPr/>
            </a:pPr>
            <a:r>
              <a:rPr lang="en-GB" dirty="0">
                <a:latin typeface="Arial" panose="020B0604020202020204" pitchFamily="34" charset="0"/>
              </a:rPr>
              <a:t>National Association of Head Teachers (2021)</a:t>
            </a:r>
            <a:r>
              <a:rPr lang="en-GB" i="1" dirty="0">
                <a:latin typeface="Arial" panose="020B0604020202020204" pitchFamily="34" charset="0"/>
              </a:rPr>
              <a:t> Without sufficient funding SEN code of practice is nothing more than an empty promise, say school leaders. </a:t>
            </a:r>
            <a:r>
              <a:rPr lang="en-GB" dirty="0">
                <a:latin typeface="Arial" panose="020B0604020202020204" pitchFamily="34" charset="0"/>
              </a:rPr>
              <a:t>Available from: </a:t>
            </a:r>
            <a:r>
              <a:rPr lang="en-GB" dirty="0">
                <a:latin typeface="Arial" panose="020B0604020202020204" pitchFamily="34" charset="0"/>
                <a:hlinkClick r:id="rId4"/>
              </a:rPr>
              <a:t>https://www.naht.org.uk/news-and-opinion/press-room/without-sufficient-funding-sen-code-of-practice-is-nothing-more-than-an-empty-promise-say-school-leaders/</a:t>
            </a:r>
            <a:r>
              <a:rPr lang="en-GB" dirty="0">
                <a:latin typeface="Arial" panose="020B0604020202020204" pitchFamily="34" charset="0"/>
              </a:rPr>
              <a:t> [Accessed: January 5 2021].</a:t>
            </a:r>
          </a:p>
          <a:p>
            <a:pPr marL="0" indent="0">
              <a:buFontTx/>
              <a:buNone/>
              <a:defRPr/>
            </a:pPr>
            <a:r>
              <a:rPr lang="en-GB" dirty="0">
                <a:latin typeface="Arial" panose="020B0604020202020204" pitchFamily="34" charset="0"/>
              </a:rPr>
              <a:t>Nip in the Bud (2020) </a:t>
            </a:r>
            <a:r>
              <a:rPr lang="en-GB" i="1" dirty="0">
                <a:latin typeface="Arial" panose="020B0604020202020204" pitchFamily="34" charset="0"/>
              </a:rPr>
              <a:t>Oppositional Defiant Disorder: Raising a Child with ODD and ADHD. </a:t>
            </a:r>
            <a:r>
              <a:rPr lang="en-GB" dirty="0">
                <a:latin typeface="Arial" panose="020B0604020202020204" pitchFamily="34" charset="0"/>
              </a:rPr>
              <a:t>Available at: </a:t>
            </a:r>
            <a:r>
              <a:rPr lang="en-GB" dirty="0">
                <a:latin typeface="Arial" panose="020B0604020202020204" pitchFamily="34" charset="0"/>
                <a:hlinkClick r:id="rId5"/>
              </a:rPr>
              <a:t>https://www.youtube.com/watch?v=UUN7MUSZyyY</a:t>
            </a:r>
            <a:r>
              <a:rPr lang="en-GB" dirty="0">
                <a:latin typeface="Arial" panose="020B0604020202020204" pitchFamily="34" charset="0"/>
              </a:rPr>
              <a:t> [Accessed: November 25 2021].</a:t>
            </a:r>
          </a:p>
          <a:p>
            <a:endParaRPr lang="en-GB" dirty="0"/>
          </a:p>
        </p:txBody>
      </p:sp>
    </p:spTree>
    <p:extLst>
      <p:ext uri="{BB962C8B-B14F-4D97-AF65-F5344CB8AC3E}">
        <p14:creationId xmlns:p14="http://schemas.microsoft.com/office/powerpoint/2010/main" val="1585779021"/>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27B9-6543-61B0-CE24-4666C004269A}"/>
              </a:ext>
            </a:extLst>
          </p:cNvPr>
          <p:cNvSpPr>
            <a:spLocks noGrp="1"/>
          </p:cNvSpPr>
          <p:nvPr>
            <p:ph type="title"/>
          </p:nvPr>
        </p:nvSpPr>
        <p:spPr/>
        <p:txBody>
          <a:bodyPr/>
          <a:lstStyle/>
          <a:p>
            <a:pPr algn="ctr"/>
            <a:r>
              <a:rPr lang="en-GB" altLang="en-US" sz="4400" dirty="0">
                <a:latin typeface="Arial" panose="020B0604020202020204" pitchFamily="34" charset="0"/>
              </a:rPr>
              <a:t>Cyfeiriadau</a:t>
            </a:r>
            <a:br>
              <a:rPr lang="en-GB" altLang="en-US" sz="4400" dirty="0">
                <a:latin typeface="Arial" panose="020B0604020202020204" pitchFamily="34" charset="0"/>
              </a:rPr>
            </a:br>
            <a:r>
              <a:rPr lang="en-GB" altLang="en-US" sz="4400" dirty="0">
                <a:solidFill>
                  <a:srgbClr val="0070C0"/>
                </a:solidFill>
                <a:latin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C737684C-AD76-64CC-8A52-0DBBF3A8BE5B}"/>
              </a:ext>
            </a:extLst>
          </p:cNvPr>
          <p:cNvSpPr>
            <a:spLocks noGrp="1"/>
          </p:cNvSpPr>
          <p:nvPr>
            <p:ph sz="half" idx="1"/>
          </p:nvPr>
        </p:nvSpPr>
        <p:spPr>
          <a:xfrm>
            <a:off x="628650" y="1825625"/>
            <a:ext cx="7886700" cy="3809862"/>
          </a:xfrm>
        </p:spPr>
        <p:txBody>
          <a:bodyPr>
            <a:normAutofit fontScale="70000" lnSpcReduction="20000"/>
          </a:bodyPr>
          <a:lstStyle/>
          <a:p>
            <a:pPr marL="0" indent="0">
              <a:buFontTx/>
              <a:buNone/>
              <a:defRPr/>
            </a:pPr>
            <a:r>
              <a:rPr lang="en-GB" altLang="en-US" sz="2800" dirty="0">
                <a:latin typeface="Arial" panose="020B0604020202020204" pitchFamily="34" charset="0"/>
              </a:rPr>
              <a:t>Smeets, E. and </a:t>
            </a:r>
            <a:r>
              <a:rPr lang="en-GB" altLang="en-US" sz="2800" dirty="0" err="1">
                <a:latin typeface="Arial" panose="020B0604020202020204" pitchFamily="34" charset="0"/>
              </a:rPr>
              <a:t>Roeleveld</a:t>
            </a:r>
            <a:r>
              <a:rPr lang="en-GB" altLang="en-US" sz="2800" dirty="0">
                <a:latin typeface="Arial" panose="020B0604020202020204" pitchFamily="34" charset="0"/>
              </a:rPr>
              <a:t>, J. (2016) ‘The identification by teachers</a:t>
            </a:r>
          </a:p>
          <a:p>
            <a:pPr marL="0" indent="0">
              <a:buFontTx/>
              <a:buNone/>
              <a:defRPr/>
            </a:pPr>
            <a:r>
              <a:rPr lang="en-GB" altLang="en-US" sz="2800" dirty="0">
                <a:latin typeface="Arial" panose="020B0604020202020204" pitchFamily="34" charset="0"/>
              </a:rPr>
              <a:t>of special educational needs in primary school pupils and factors associated with referral to special education’, </a:t>
            </a:r>
            <a:r>
              <a:rPr lang="en-GB" altLang="en-US" sz="2800" i="1" dirty="0">
                <a:latin typeface="Arial" panose="020B0604020202020204" pitchFamily="34" charset="0"/>
              </a:rPr>
              <a:t>European Journal of Special Needs Education,</a:t>
            </a:r>
            <a:r>
              <a:rPr lang="en-GB" altLang="en-US" sz="2800" dirty="0">
                <a:latin typeface="Arial" panose="020B0604020202020204" pitchFamily="34" charset="0"/>
              </a:rPr>
              <a:t> 31:4, 423-439.</a:t>
            </a:r>
          </a:p>
          <a:p>
            <a:pPr marL="0" indent="0">
              <a:buFontTx/>
              <a:buNone/>
              <a:defRPr/>
            </a:pPr>
            <a:r>
              <a:rPr lang="en-GB" altLang="en-US" sz="2800" dirty="0" err="1">
                <a:latin typeface="Arial" panose="020B0604020202020204" pitchFamily="34" charset="0"/>
              </a:rPr>
              <a:t>Wearmouth</a:t>
            </a:r>
            <a:r>
              <a:rPr lang="en-GB" altLang="en-US" sz="2800" dirty="0">
                <a:latin typeface="Arial" panose="020B0604020202020204" pitchFamily="34" charset="0"/>
              </a:rPr>
              <a:t>, J. (2017) </a:t>
            </a:r>
            <a:r>
              <a:rPr lang="en-GB" altLang="en-US" sz="2800" i="1" dirty="0">
                <a:latin typeface="Arial" panose="020B0604020202020204" pitchFamily="34" charset="0"/>
              </a:rPr>
              <a:t>Special Educational Needs and Disabilities in Schools. </a:t>
            </a:r>
            <a:r>
              <a:rPr lang="en-GB" altLang="en-US" sz="2800" dirty="0">
                <a:latin typeface="Arial" panose="020B0604020202020204" pitchFamily="34" charset="0"/>
              </a:rPr>
              <a:t>London: Bloomsbury Academic.</a:t>
            </a:r>
          </a:p>
          <a:p>
            <a:pPr marL="0" indent="0">
              <a:buFontTx/>
              <a:buNone/>
              <a:defRPr/>
            </a:pPr>
            <a:r>
              <a:rPr lang="en-GB" sz="2800" dirty="0">
                <a:latin typeface="Arial" panose="020B0604020202020204" pitchFamily="34" charset="0"/>
              </a:rPr>
              <a:t>Welsh Government (2018) </a:t>
            </a:r>
            <a:r>
              <a:rPr lang="en-GB" sz="2800" i="1" dirty="0">
                <a:latin typeface="Arial" panose="020B0604020202020204" pitchFamily="34" charset="0"/>
              </a:rPr>
              <a:t>Draft Additional Learning Needs Code for Wales</a:t>
            </a:r>
            <a:r>
              <a:rPr lang="en-GB" sz="2800" dirty="0">
                <a:latin typeface="Arial" panose="020B0604020202020204" pitchFamily="34" charset="0"/>
              </a:rPr>
              <a:t>. Available at: </a:t>
            </a:r>
            <a:r>
              <a:rPr lang="en-GB" sz="2800" dirty="0">
                <a:latin typeface="Arial" panose="020B0604020202020204" pitchFamily="34" charset="0"/>
                <a:hlinkClick r:id="rId2"/>
              </a:rPr>
              <a:t>https://gov.wales/sites/default/files/consultations/2018-12/draft-additional-learning-needs-code-for-wales_0.pdf</a:t>
            </a:r>
            <a:r>
              <a:rPr lang="en-GB" sz="2800" dirty="0">
                <a:latin typeface="Arial" panose="020B0604020202020204" pitchFamily="34" charset="0"/>
              </a:rPr>
              <a:t> [Accessed: January 5 2021].</a:t>
            </a:r>
          </a:p>
          <a:p>
            <a:pPr marL="0" indent="0">
              <a:buFontTx/>
              <a:buNone/>
              <a:defRPr/>
            </a:pPr>
            <a:r>
              <a:rPr lang="en-GB" altLang="en-US" sz="2800" dirty="0">
                <a:latin typeface="Arial" panose="020B0604020202020204" pitchFamily="34" charset="0"/>
              </a:rPr>
              <a:t>Welsh Government (2017) </a:t>
            </a:r>
            <a:r>
              <a:rPr lang="en-GB" altLang="en-US" sz="2800" i="1" dirty="0">
                <a:latin typeface="Arial" panose="020B0604020202020204" pitchFamily="34" charset="0"/>
              </a:rPr>
              <a:t>Supporting learners with healthcare needs: Guidance. </a:t>
            </a:r>
            <a:r>
              <a:rPr lang="en-GB" altLang="en-US" sz="2800" dirty="0">
                <a:latin typeface="Arial" panose="020B0604020202020204" pitchFamily="34" charset="0"/>
              </a:rPr>
              <a:t>Available at: </a:t>
            </a:r>
            <a:r>
              <a:rPr lang="en-GB" altLang="en-US" sz="2800" dirty="0">
                <a:latin typeface="Arial" panose="020B0604020202020204" pitchFamily="34" charset="0"/>
                <a:hlinkClick r:id="rId3"/>
              </a:rPr>
              <a:t>https://gov.wales/sites/default/files/publications/2018-12/supporting-learners-with-healthcare-needs.pdf</a:t>
            </a:r>
            <a:r>
              <a:rPr lang="en-GB" altLang="en-US" sz="2800" dirty="0">
                <a:latin typeface="Arial" panose="020B0604020202020204" pitchFamily="34" charset="0"/>
              </a:rPr>
              <a:t> [Accessed: January 5 2021].</a:t>
            </a:r>
          </a:p>
          <a:p>
            <a:endParaRPr lang="en-GB" dirty="0"/>
          </a:p>
        </p:txBody>
      </p:sp>
    </p:spTree>
    <p:extLst>
      <p:ext uri="{BB962C8B-B14F-4D97-AF65-F5344CB8AC3E}">
        <p14:creationId xmlns:p14="http://schemas.microsoft.com/office/powerpoint/2010/main" val="2569698541"/>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6179</Words>
  <Application>Microsoft Office PowerPoint</Application>
  <PresentationFormat>On-screen Show (4:3)</PresentationFormat>
  <Paragraphs>687</Paragraphs>
  <Slides>103</Slides>
  <Notes>77</Notes>
  <HiddenSlides>0</HiddenSlides>
  <MMClips>3</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103</vt:i4>
      </vt:variant>
    </vt:vector>
  </HeadingPairs>
  <TitlesOfParts>
    <vt:vector size="108" baseType="lpstr">
      <vt:lpstr>Arial</vt:lpstr>
      <vt:lpstr>Calibri</vt:lpstr>
      <vt:lpstr>Calibri Light</vt:lpstr>
      <vt:lpstr>Sub Title 1</vt:lpstr>
      <vt:lpstr>Accessible 2</vt:lpstr>
      <vt:lpstr>ECEY6006C  Cynorthwyo Plant ag Anghenion Dysgu Ychwanegol   Adnabod a diagnosio ADY   </vt:lpstr>
      <vt:lpstr>Cynnwys Contents</vt:lpstr>
      <vt:lpstr>Cynnwys Contents</vt:lpstr>
      <vt:lpstr>Sgiliau Cyflogadwyedd/Trosglwyddadwy Employability/Transferable Skills</vt:lpstr>
      <vt:lpstr>Adnoddau  Resources</vt:lpstr>
      <vt:lpstr>Arwyddion a Symptomau Signs and Symptoms</vt:lpstr>
      <vt:lpstr>Adnabod plant mewn ysgol Identifying children at school               </vt:lpstr>
      <vt:lpstr>Adnabod plant mewn ysgol Identifying children at school               </vt:lpstr>
      <vt:lpstr>Ymchwil gan NASEN (2020) </vt:lpstr>
      <vt:lpstr>Research by NASEN (2020)</vt:lpstr>
      <vt:lpstr>Rhieni Parents</vt:lpstr>
      <vt:lpstr>Rhieni Parents</vt:lpstr>
      <vt:lpstr>Gwneud diagnosis Making a diagnosis</vt:lpstr>
      <vt:lpstr>Anhwylder Diffyg Canolbwyntio a Gorfywiogrwydd (ADCG) Attention Deficit Hyperactivity Disorder (ADHD)</vt:lpstr>
      <vt:lpstr>Diffiniad  </vt:lpstr>
      <vt:lpstr>Definition </vt:lpstr>
      <vt:lpstr>Cyffredinrwydd Prevalence</vt:lpstr>
      <vt:lpstr>Cyffredinrwydd Prevalence</vt:lpstr>
      <vt:lpstr>Diagnosis</vt:lpstr>
      <vt:lpstr>Diagnosis</vt:lpstr>
      <vt:lpstr>Anhwylder Herfeiddiol Gwrthwynebol (AHG) Oppositional Defiant Disorder (ODD)</vt:lpstr>
      <vt:lpstr>Anhwylder Herfeiddiol Gwrthwynebol Oppositional Defiant Disorder</vt:lpstr>
      <vt:lpstr>Anhwylder Herfeiddiol Gwrthwynebol (AHG) </vt:lpstr>
      <vt:lpstr>Oppositional Defiant Disorder (ODD)</vt:lpstr>
      <vt:lpstr>Cyffredinrwydd Prevalence</vt:lpstr>
      <vt:lpstr>Cyffredinrwydd Prevalence</vt:lpstr>
      <vt:lpstr>Diagnosis</vt:lpstr>
      <vt:lpstr>Awtistiaeth Autism</vt:lpstr>
      <vt:lpstr>Cyffredinrwydd a Diagnosis Prevalence and Diagnosis</vt:lpstr>
      <vt:lpstr>Cyffredinrwydd a Diagnosis Prevalence and Diagnosis</vt:lpstr>
      <vt:lpstr>Syndrom Down Down Syndrome</vt:lpstr>
      <vt:lpstr> Achosion Causes</vt:lpstr>
      <vt:lpstr>  Achosion Causes</vt:lpstr>
      <vt:lpstr> Sgrinio cyn-geni Prenatal Screening</vt:lpstr>
      <vt:lpstr> Sgrinio cyn-geni Prenatal Screening</vt:lpstr>
      <vt:lpstr>Profion diagnosio Diagnostic tests </vt:lpstr>
      <vt:lpstr>Profion diagnosio Diagnostic tests </vt:lpstr>
      <vt:lpstr>Amniocentesis</vt:lpstr>
      <vt:lpstr>Oed a Risg? Age and Risk? </vt:lpstr>
      <vt:lpstr>Oed a Risg? Age and Risk? </vt:lpstr>
      <vt:lpstr>Fodd bynnag… However… </vt:lpstr>
      <vt:lpstr>Fodd bynnag… However… </vt:lpstr>
      <vt:lpstr>Dyslecsia </vt:lpstr>
      <vt:lpstr>Dyslexia</vt:lpstr>
      <vt:lpstr>Arwyddion o Dyslecsia - Blynyddoedd Cynnar     Signs of Dyslexia – Early Years</vt:lpstr>
      <vt:lpstr>Arwyddion o Dyslecsia - Blynyddoedd Cynnar     Signs of Dyslexia – Early Years</vt:lpstr>
      <vt:lpstr>Arwyddion o Dyslecsia - Blynyddoedd Cynnar     Signs of Dyslexia – Early Years</vt:lpstr>
      <vt:lpstr>Arwyddion o Dyslecsia - Blynyddoedd Cynnar (2)     Signs of Dyslexia – Early Years (2)</vt:lpstr>
      <vt:lpstr>Arwyddion o Dyslecsia - Blynyddoedd Cynnar (2)     Signs of Dyslexia – Early Years (2)</vt:lpstr>
      <vt:lpstr>Arwyddion o Dyslecsia - Blynyddoedd Cynnar (2)     Signs of Dyslexia – Early Years (2)</vt:lpstr>
      <vt:lpstr>Cyffredinrwydd Prevalence</vt:lpstr>
      <vt:lpstr>Cyffredinrwydd Prevalence</vt:lpstr>
      <vt:lpstr>‘The Multi-Deficit Model of Dyslexia’</vt:lpstr>
      <vt:lpstr>‘The Multi-Deficit Model of Dyslexia’</vt:lpstr>
      <vt:lpstr>Diagnosis</vt:lpstr>
      <vt:lpstr>Diagnosis</vt:lpstr>
      <vt:lpstr>Asesiadau Assessments</vt:lpstr>
      <vt:lpstr> Asesiadau Assessments</vt:lpstr>
      <vt:lpstr>Yr asesiad The assessment</vt:lpstr>
      <vt:lpstr>Yr asesiad The assessment</vt:lpstr>
      <vt:lpstr>Parlys yr Ymennydd Cerebral Palsy</vt:lpstr>
      <vt:lpstr>Parlys yr Ymennydd Cerebral Palsy</vt:lpstr>
      <vt:lpstr>Cyffredinrwydd Prevalence</vt:lpstr>
      <vt:lpstr>Cyffredinrwydd Prevalence</vt:lpstr>
      <vt:lpstr>Diagnosis</vt:lpstr>
      <vt:lpstr>Diagnosis</vt:lpstr>
      <vt:lpstr>Beth yw Ymyrraeth Gynnar?</vt:lpstr>
      <vt:lpstr>What is Early Intervention?</vt:lpstr>
      <vt:lpstr>Ymyrraeth Gynnar Early Intervention</vt:lpstr>
      <vt:lpstr>Ymyrraeth Gynnar – Sgrinio datblygiadol Early Intervention – Developmental screening</vt:lpstr>
      <vt:lpstr>Ymyrraeth Gynnar – Sgrinio datblygiadol Early Intervention – Developmental screening</vt:lpstr>
      <vt:lpstr>Sgrinio datblygiadol Developmental screening</vt:lpstr>
      <vt:lpstr>Sgrinio datblygiadol Developmental screening</vt:lpstr>
      <vt:lpstr>Ymyrraeth gynnar Early intervention</vt:lpstr>
      <vt:lpstr>Cyfrifoldebau lleoliadau Responsibilities of settings</vt:lpstr>
      <vt:lpstr>Cyfrifoldebau lleoliadau</vt:lpstr>
      <vt:lpstr>Responsibilities of settings</vt:lpstr>
      <vt:lpstr>Anghenion iechyd plant ag ADY Healthcare needs of children with ALN</vt:lpstr>
      <vt:lpstr>Hyfforddiant ar gyfer Ymarferwyr Training for Practitioners</vt:lpstr>
      <vt:lpstr>Hyfforddiant ar gyfer Ymarferwyr Training for Practitioners</vt:lpstr>
      <vt:lpstr>Fodd bynnag... </vt:lpstr>
      <vt:lpstr>However…</vt:lpstr>
      <vt:lpstr>Ystadegau Lloegr – Ymchwil gan NAHT (2021)  Statistics for England – Research by NAHT (2021)</vt:lpstr>
      <vt:lpstr>Ystadegau Lloegr – Ymchwil gan NAHT (2021)  Statistics for England – Research by NAHT (2021)</vt:lpstr>
      <vt:lpstr>Ystadegau Lloegr – Ymchwil gan NAHT (2021)  Statistics for England – Research by NAHT (2021)</vt:lpstr>
      <vt:lpstr>Ymyrraeth Gynnar Early Intervention</vt:lpstr>
      <vt:lpstr>Darllenwch... Read…</vt:lpstr>
      <vt:lpstr>Early Childhood Intervention and the Power of Family (2013)</vt:lpstr>
      <vt:lpstr>Rhieni  Parents</vt:lpstr>
      <vt:lpstr>Rhieni  Parents</vt:lpstr>
      <vt:lpstr>Rhieni  Parents</vt:lpstr>
      <vt:lpstr>Rhieni  Parents</vt:lpstr>
      <vt:lpstr>Rhieni  Parents</vt:lpstr>
      <vt:lpstr>Rhieni plant gydag ADY  Parents of children with ALN</vt:lpstr>
      <vt:lpstr>Rhieni plant gydag ADY  Parents of children with ALN</vt:lpstr>
      <vt:lpstr>Ymchwil Hayes a Watson (2013) Research by Hayes and Watson (2013)</vt:lpstr>
      <vt:lpstr>Darllen pellach Further reading</vt:lpstr>
      <vt:lpstr>Darllen pellach Further reading</vt:lpstr>
      <vt:lpstr>Eich aseiniad Your assignment</vt:lpstr>
      <vt:lpstr>PowerPoint Presentation</vt:lpstr>
      <vt:lpstr>Cyfeiriadau References</vt:lpstr>
      <vt:lpstr>Cyfeiriadau References</vt:lpstr>
      <vt:lpstr>Cyfeiriadau References</vt:lpstr>
    </vt:vector>
  </TitlesOfParts>
  <Company>Geiriau Bach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Saesneg fel Iaith Ychwanegol English as an Additional Language</dc:title>
  <dc:creator>edureea</dc:creator>
  <cp:lastModifiedBy>Alison Rees-Edwards</cp:lastModifiedBy>
  <cp:revision>102</cp:revision>
  <dcterms:created xsi:type="dcterms:W3CDTF">2006-04-22T22:14:59Z</dcterms:created>
  <dcterms:modified xsi:type="dcterms:W3CDTF">2024-11-29T09:57:41Z</dcterms:modified>
</cp:coreProperties>
</file>