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8288000" cy="10287000"/>
  <p:notesSz cx="6858000" cy="9144000"/>
  <p:embeddedFontLst>
    <p:embeddedFont>
      <p:font typeface="Helvetica World" panose="020B0604020202020204" charset="-128"/>
      <p:regular r:id="rId25"/>
    </p:embeddedFont>
    <p:embeddedFont>
      <p:font typeface="Canva Sans" panose="020B0604020202020204" charset="0"/>
      <p:regular r:id="rId26"/>
    </p:embeddedFont>
    <p:embeddedFont>
      <p:font typeface="Canva Sans Bold" panose="020B0604020202020204" charset="0"/>
      <p:regular r:id="rId27"/>
    </p:embeddedFont>
    <p:embeddedFont>
      <p:font typeface="Canva Sans Medium" panose="020B0604020202020204" charset="0"/>
      <p:regular r:id="rId28"/>
    </p:embeddedFont>
    <p:embeddedFont>
      <p:font typeface="Public Sans" panose="020B0604020202020204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101" d="100"/>
          <a:sy n="101" d="100"/>
        </p:scale>
        <p:origin x="654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wraman Anwar Raheem (2238893)" userId="56f2fcff-c5f6-4852-883e-0b4c45da59d8" providerId="ADAL" clId="{63CFBB01-BFB6-46B0-8DC1-6DAB82B342CD}"/>
    <pc:docChg chg="custSel modSld">
      <pc:chgData name="Hawraman Anwar Raheem (2238893)" userId="56f2fcff-c5f6-4852-883e-0b4c45da59d8" providerId="ADAL" clId="{63CFBB01-BFB6-46B0-8DC1-6DAB82B342CD}" dt="2026-03-16T00:06:59.008" v="9" actId="14100"/>
      <pc:docMkLst>
        <pc:docMk/>
      </pc:docMkLst>
      <pc:sldChg chg="modSp mod">
        <pc:chgData name="Hawraman Anwar Raheem (2238893)" userId="56f2fcff-c5f6-4852-883e-0b4c45da59d8" providerId="ADAL" clId="{63CFBB01-BFB6-46B0-8DC1-6DAB82B342CD}" dt="2026-03-16T00:04:35.713" v="0" actId="14100"/>
        <pc:sldMkLst>
          <pc:docMk/>
          <pc:sldMk cId="0" sldId="256"/>
        </pc:sldMkLst>
        <pc:spChg chg="mod">
          <ac:chgData name="Hawraman Anwar Raheem (2238893)" userId="56f2fcff-c5f6-4852-883e-0b4c45da59d8" providerId="ADAL" clId="{63CFBB01-BFB6-46B0-8DC1-6DAB82B342CD}" dt="2026-03-16T00:04:35.713" v="0" actId="14100"/>
          <ac:spMkLst>
            <pc:docMk/>
            <pc:sldMk cId="0" sldId="256"/>
            <ac:spMk id="7" creationId="{00000000-0000-0000-0000-000000000000}"/>
          </ac:spMkLst>
        </pc:spChg>
      </pc:sldChg>
      <pc:sldChg chg="modSp mod">
        <pc:chgData name="Hawraman Anwar Raheem (2238893)" userId="56f2fcff-c5f6-4852-883e-0b4c45da59d8" providerId="ADAL" clId="{63CFBB01-BFB6-46B0-8DC1-6DAB82B342CD}" dt="2026-03-16T00:04:48.462" v="1" actId="14100"/>
        <pc:sldMkLst>
          <pc:docMk/>
          <pc:sldMk cId="0" sldId="259"/>
        </pc:sldMkLst>
        <pc:spChg chg="mod">
          <ac:chgData name="Hawraman Anwar Raheem (2238893)" userId="56f2fcff-c5f6-4852-883e-0b4c45da59d8" providerId="ADAL" clId="{63CFBB01-BFB6-46B0-8DC1-6DAB82B342CD}" dt="2026-03-16T00:04:48.462" v="1" actId="14100"/>
          <ac:spMkLst>
            <pc:docMk/>
            <pc:sldMk cId="0" sldId="259"/>
            <ac:spMk id="5" creationId="{00000000-0000-0000-0000-000000000000}"/>
          </ac:spMkLst>
        </pc:spChg>
      </pc:sldChg>
      <pc:sldChg chg="modSp mod">
        <pc:chgData name="Hawraman Anwar Raheem (2238893)" userId="56f2fcff-c5f6-4852-883e-0b4c45da59d8" providerId="ADAL" clId="{63CFBB01-BFB6-46B0-8DC1-6DAB82B342CD}" dt="2026-03-16T00:04:58.161" v="2" actId="14100"/>
        <pc:sldMkLst>
          <pc:docMk/>
          <pc:sldMk cId="0" sldId="260"/>
        </pc:sldMkLst>
        <pc:spChg chg="mod">
          <ac:chgData name="Hawraman Anwar Raheem (2238893)" userId="56f2fcff-c5f6-4852-883e-0b4c45da59d8" providerId="ADAL" clId="{63CFBB01-BFB6-46B0-8DC1-6DAB82B342CD}" dt="2026-03-16T00:04:58.161" v="2" actId="14100"/>
          <ac:spMkLst>
            <pc:docMk/>
            <pc:sldMk cId="0" sldId="260"/>
            <ac:spMk id="5" creationId="{00000000-0000-0000-0000-000000000000}"/>
          </ac:spMkLst>
        </pc:spChg>
      </pc:sldChg>
      <pc:sldChg chg="modSp mod">
        <pc:chgData name="Hawraman Anwar Raheem (2238893)" userId="56f2fcff-c5f6-4852-883e-0b4c45da59d8" providerId="ADAL" clId="{63CFBB01-BFB6-46B0-8DC1-6DAB82B342CD}" dt="2026-03-16T00:05:04.490" v="3" actId="14100"/>
        <pc:sldMkLst>
          <pc:docMk/>
          <pc:sldMk cId="0" sldId="261"/>
        </pc:sldMkLst>
        <pc:spChg chg="mod">
          <ac:chgData name="Hawraman Anwar Raheem (2238893)" userId="56f2fcff-c5f6-4852-883e-0b4c45da59d8" providerId="ADAL" clId="{63CFBB01-BFB6-46B0-8DC1-6DAB82B342CD}" dt="2026-03-16T00:05:04.490" v="3" actId="14100"/>
          <ac:spMkLst>
            <pc:docMk/>
            <pc:sldMk cId="0" sldId="261"/>
            <ac:spMk id="5" creationId="{00000000-0000-0000-0000-000000000000}"/>
          </ac:spMkLst>
        </pc:spChg>
      </pc:sldChg>
      <pc:sldChg chg="addSp delSp modSp mod delAnim">
        <pc:chgData name="Hawraman Anwar Raheem (2238893)" userId="56f2fcff-c5f6-4852-883e-0b4c45da59d8" providerId="ADAL" clId="{63CFBB01-BFB6-46B0-8DC1-6DAB82B342CD}" dt="2026-03-16T00:06:32.817" v="8" actId="1076"/>
        <pc:sldMkLst>
          <pc:docMk/>
          <pc:sldMk cId="0" sldId="266"/>
        </pc:sldMkLst>
        <pc:picChg chg="del">
          <ac:chgData name="Hawraman Anwar Raheem (2238893)" userId="56f2fcff-c5f6-4852-883e-0b4c45da59d8" providerId="ADAL" clId="{63CFBB01-BFB6-46B0-8DC1-6DAB82B342CD}" dt="2026-03-16T00:06:09.573" v="5" actId="478"/>
          <ac:picMkLst>
            <pc:docMk/>
            <pc:sldMk cId="0" sldId="266"/>
            <ac:picMk id="3" creationId="{00000000-0000-0000-0000-000000000000}"/>
          </ac:picMkLst>
        </pc:picChg>
        <pc:picChg chg="add mod">
          <ac:chgData name="Hawraman Anwar Raheem (2238893)" userId="56f2fcff-c5f6-4852-883e-0b4c45da59d8" providerId="ADAL" clId="{63CFBB01-BFB6-46B0-8DC1-6DAB82B342CD}" dt="2026-03-16T00:06:32.817" v="8" actId="1076"/>
          <ac:picMkLst>
            <pc:docMk/>
            <pc:sldMk cId="0" sldId="266"/>
            <ac:picMk id="6" creationId="{3BE3718F-137A-28F6-DDC9-98A0FB1FBB1A}"/>
          </ac:picMkLst>
        </pc:picChg>
      </pc:sldChg>
      <pc:sldChg chg="modSp mod">
        <pc:chgData name="Hawraman Anwar Raheem (2238893)" userId="56f2fcff-c5f6-4852-883e-0b4c45da59d8" providerId="ADAL" clId="{63CFBB01-BFB6-46B0-8DC1-6DAB82B342CD}" dt="2026-03-16T00:06:59.008" v="9" actId="14100"/>
        <pc:sldMkLst>
          <pc:docMk/>
          <pc:sldMk cId="0" sldId="277"/>
        </pc:sldMkLst>
        <pc:spChg chg="mod">
          <ac:chgData name="Hawraman Anwar Raheem (2238893)" userId="56f2fcff-c5f6-4852-883e-0b4c45da59d8" providerId="ADAL" clId="{63CFBB01-BFB6-46B0-8DC1-6DAB82B342CD}" dt="2026-03-16T00:06:59.008" v="9" actId="14100"/>
          <ac:spMkLst>
            <pc:docMk/>
            <pc:sldMk cId="0" sldId="27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69442" y="549980"/>
            <a:ext cx="15404604" cy="1819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632"/>
              </a:lnSpc>
            </a:pPr>
            <a:r>
              <a:rPr lang="en-US" sz="802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NavigateUK</a:t>
            </a:r>
          </a:p>
          <a:p>
            <a:pPr algn="just">
              <a:lnSpc>
                <a:spcPts val="4799"/>
              </a:lnSpc>
            </a:pPr>
            <a:r>
              <a:rPr lang="en-US" sz="39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Multilingual Digital Platform for Accessing UK Public Services</a:t>
            </a:r>
          </a:p>
        </p:txBody>
      </p:sp>
      <p:sp>
        <p:nvSpPr>
          <p:cNvPr id="3" name="AutoShape 3"/>
          <p:cNvSpPr/>
          <p:nvPr/>
        </p:nvSpPr>
        <p:spPr>
          <a:xfrm>
            <a:off x="-285" y="8105170"/>
            <a:ext cx="18288285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369442" y="4441535"/>
            <a:ext cx="12897189" cy="3477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39"/>
              </a:lnSpc>
            </a:pPr>
            <a:r>
              <a:rPr lang="en-US" sz="3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Student:            Hawraman Raheem</a:t>
            </a:r>
          </a:p>
          <a:p>
            <a:pPr algn="l">
              <a:lnSpc>
                <a:spcPts val="7039"/>
              </a:lnSpc>
            </a:pPr>
            <a:r>
              <a:rPr lang="en-US" sz="39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Programme</a:t>
            </a:r>
            <a:r>
              <a:rPr lang="en-US" sz="3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    BSc Applied Computing</a:t>
            </a:r>
          </a:p>
          <a:p>
            <a:pPr algn="l">
              <a:lnSpc>
                <a:spcPts val="7039"/>
              </a:lnSpc>
            </a:pPr>
            <a:r>
              <a:rPr lang="en-US" sz="3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Module:             Independent Project (ACCA6020)</a:t>
            </a:r>
          </a:p>
          <a:p>
            <a:pPr algn="l">
              <a:lnSpc>
                <a:spcPts val="7039"/>
              </a:lnSpc>
            </a:pPr>
            <a:r>
              <a:rPr lang="en-US" sz="3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Supervisor:      Dr </a:t>
            </a:r>
            <a:r>
              <a:rPr lang="en-US" sz="39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Vijeyananthan</a:t>
            </a:r>
            <a:r>
              <a:rPr lang="en-US" sz="39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9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Thayanathan</a:t>
            </a:r>
            <a:endParaRPr lang="en-US" sz="39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554506"/>
            <a:ext cx="18288285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369442" y="2803130"/>
            <a:ext cx="9382869" cy="644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University of Wales Trinity Saint David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69442" y="8860155"/>
            <a:ext cx="3431158" cy="7886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120"/>
              </a:lnSpc>
            </a:pPr>
            <a:r>
              <a:rPr lang="en-US" sz="2400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Final Viva Presentation</a:t>
            </a:r>
          </a:p>
          <a:p>
            <a:pPr algn="l">
              <a:lnSpc>
                <a:spcPts val="3120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March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748890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38225" y="552450"/>
            <a:ext cx="10247709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Background and Problem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685" y="2186942"/>
            <a:ext cx="16230600" cy="6114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8251" lvl="1" indent="-324125" algn="just">
              <a:lnSpc>
                <a:spcPts val="5404"/>
              </a:lnSpc>
              <a:buFont typeface="Arial"/>
              <a:buChar char="•"/>
            </a:pPr>
            <a:r>
              <a:rPr lang="en-US" sz="30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Many newcomers arriving in the United Kingdom face difficulties understanding how public services operate, including healthcare, housing, and legal procedures [1].</a:t>
            </a:r>
          </a:p>
          <a:p>
            <a:pPr marL="648251" lvl="1" indent="-324125" algn="just">
              <a:lnSpc>
                <a:spcPts val="5404"/>
              </a:lnSpc>
              <a:buFont typeface="Arial"/>
              <a:buChar char="•"/>
            </a:pPr>
            <a:r>
              <a:rPr lang="en-US" sz="30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Language barriers and limited access to clear information can prevent migrants and refugees from effectively accessing essential services and support systems [2].</a:t>
            </a:r>
          </a:p>
          <a:p>
            <a:pPr marL="648251" lvl="1" indent="-324125" algn="just">
              <a:lnSpc>
                <a:spcPts val="5404"/>
              </a:lnSpc>
              <a:buFont typeface="Arial"/>
              <a:buChar char="•"/>
            </a:pPr>
            <a:r>
              <a:rPr lang="en-US" sz="30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Research shows that complex administrative processes and lack of accessible guidance often create significant barriers for migrants when navigating public institutions [3].</a:t>
            </a:r>
          </a:p>
          <a:p>
            <a:pPr marL="648251" lvl="1" indent="-324125" algn="just">
              <a:lnSpc>
                <a:spcPts val="5404"/>
              </a:lnSpc>
              <a:buFont typeface="Arial"/>
              <a:buChar char="•"/>
            </a:pPr>
            <a:r>
              <a:rPr lang="en-US" sz="30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These challenges highlight the need for accessible digital tools that provide clear, multilingual guidance for navigating essential public services.</a:t>
            </a:r>
          </a:p>
        </p:txBody>
      </p:sp>
      <p:sp>
        <p:nvSpPr>
          <p:cNvPr id="5" name="AutoShape 5"/>
          <p:cNvSpPr/>
          <p:nvPr/>
        </p:nvSpPr>
        <p:spPr>
          <a:xfrm>
            <a:off x="-285" y="8761396"/>
            <a:ext cx="18288285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748890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38225" y="552450"/>
            <a:ext cx="7821513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Aim and Objectives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628376"/>
            <a:ext cx="5715000" cy="5429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04"/>
              </a:lnSpc>
            </a:pPr>
            <a:r>
              <a:rPr lang="en-US" sz="30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design and develop NavigateUK, a multilingual digital platform that helps users understand and navigate essential UK public services such as healthcare, housing, legal support, and government procedures.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79659" y="1834495"/>
            <a:ext cx="1001167" cy="618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39"/>
              </a:lnSpc>
              <a:spcBef>
                <a:spcPct val="0"/>
              </a:spcBef>
            </a:pPr>
            <a:r>
              <a:rPr lang="en-US" sz="3799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Aim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46281" y="1834495"/>
            <a:ext cx="2382143" cy="618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39"/>
              </a:lnSpc>
              <a:spcBef>
                <a:spcPct val="0"/>
              </a:spcBef>
            </a:pPr>
            <a:r>
              <a:rPr lang="en-US" sz="3799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Objectives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21067" y="2586335"/>
            <a:ext cx="10129345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Identify key challenges faced by newcomers when accessing UK public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Design a clear and user-friendly multilingual interface to improve accessibility.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a web-based platform that provides structured guidance for essential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Create a functional prototype demonstrating the platform’s core features.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Apply usability and accessibility principles to ensure the platform is easy to use for diverse users [4][5].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2314313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512546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Literature Review: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586335"/>
            <a:ext cx="16921712" cy="519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Research highlights that migrants and refugees often face significant barriers when accessing healthcare, housing, and legal services in host countries [1].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Language barriers and unfamiliar administrative systems can make it difficult for newcomers to understand and navigate public services effectively [2].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Studies also show that lack of accessible information and guidance can negatively affect integration, wellbeing, and access to support systems [3].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Digital tools and information platforms have been identified as potential solutions for improving access to services and supporting social integration.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20" y="1643350"/>
            <a:ext cx="8115280" cy="567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1"/>
              </a:lnSpc>
              <a:spcBef>
                <a:spcPct val="0"/>
              </a:spcBef>
            </a:pPr>
            <a:r>
              <a:rPr lang="en-US" sz="3575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Barriers to Accessing Public Services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2314313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512546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Literature Review: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76835"/>
            <a:ext cx="16921712" cy="519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Usability is a key factor in the effectiveness of digital systems and refers to how easily users can interact with and understand a system [4].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User-centred design focuses on developing systems that prioritise the needs, abilities, and experiences of users.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Research emphasises that intuitive navigation, clear information presentation, and simple interface design improve user interaction with digital platforms.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Applying usability principles can significantly enhance accessibility and user experience in information systems.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1643350"/>
            <a:ext cx="7429500" cy="567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1"/>
              </a:lnSpc>
              <a:spcBef>
                <a:spcPct val="0"/>
              </a:spcBef>
            </a:pPr>
            <a:r>
              <a:rPr lang="en-US" sz="3575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Usability and User-</a:t>
            </a:r>
            <a:r>
              <a:rPr lang="en-US" sz="3575" dirty="0" err="1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Centred</a:t>
            </a:r>
            <a:r>
              <a:rPr lang="en-US" sz="3575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 Design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2314313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512546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Literature Review: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76835"/>
            <a:ext cx="16230600" cy="519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Accessibility ensures that digital systems can be used by individuals with different abilities, languages, and technological skills [5].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Web accessibility standards such as the Web Content Accessibility Guidelines (WCAG) provide recommendations for designing inclusive digital interfaces.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Accessible design improves usability for diverse user groups, including migrants and individuals with limited language proficiency.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Incorporating accessibility principles is essential when developing systems intended for diverse and multilingual communities.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9988" y="1643350"/>
            <a:ext cx="7441257" cy="567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91"/>
              </a:lnSpc>
              <a:spcBef>
                <a:spcPct val="0"/>
              </a:spcBef>
            </a:pPr>
            <a:r>
              <a:rPr lang="en-US" sz="3575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rPr>
              <a:t>Accessibility and Inclusive Design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5844034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Research Gap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76835"/>
            <a:ext cx="16230600" cy="519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Existing government websites often contain complex information that may be difficult for newcomers to understand.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Many platforms provide information only in English, limiting accessibility for individuals with limited language proficiency.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There is a lack of simplified, multilingual platforms specifically designed to help newcomers navigate UK public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project addresses this gap by proposing NavigateUK, a multilingual digital platform designed to simplify access to essential services.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5262711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Methodology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768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project employed a structured approach that combined research, system design, and prototype development.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first stage involved analysing challenges faced by newcomers when accessing UK public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literature review was conducted to identify barriers to service access and relevant usability and accessibility principles [1][2][3][4].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Based on the research findings, the NavigateUK platform was designed to provide clear, structured, and multilingual guidance for essential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prototype was then developed to demonstrate the system’s interface, navigation structure, and core functionality.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051774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System Overview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76835"/>
            <a:ext cx="16230600" cy="58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NavigateUK is designed as a web-based platform that provides multilingual guidance for accessing essential UK public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allows users to select their preferred language and navigate information through clearly structured service categories.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Key service areas include healthcare, housing, legal support, and government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platform presents information in a simplified and structured format, helping users understand procedures and requirements.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design focuses on simplicity, usability, and accessibility to support users with different language backgrounds [4][5].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8128248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System Architecture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7768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NavigateUK is designed as a web-based information platform that provides structured guidance for accessing UK public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enables users to select their preferred language and navigate through clearly organised service categories.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Information is presented in a simplified and structured format to improve usability and accessibility for diverse users.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architecture supports intuitive navigation, allowing users to move easily from language selection to specific service guidance.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design emphasises simplicity, usability, and accessibility, following established usability and interface design principles [4][5].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442091"/>
            <a:ext cx="8128248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System Architecture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E3718F-137A-28F6-DDC9-98A0FB1FB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831726"/>
            <a:ext cx="4669098" cy="845527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8523387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User Interaction Flow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Users access the NavigateUK platform through a web browser on a computer or mobile device.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allows users to select their preferred language, enabling multilingual access to information.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Users navigate through structured service categories, such as healthcare, housing, legal support, and government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Each category provides clear explanations and step-by-step guidance to help users understand procedures and requirements.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interaction flow is designed to support intuitive navigation and reduced cognitive load, following user-centred design principles [4][7].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163842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Platform Features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58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Multilingual interface allows users to access information in different languages.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Clearly structured service categories, including healthcare, housing, legal support, and government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Step-by-step guidance explaining how users can access specific services and complete required procedures.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Simplified content designed to improve information clarity and accessibility for users with limited familiarity with UK systems.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Interface design focused on usability, readability, and intuitive navigation to support diverse user groups [7][8][9].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911257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Prototype Overview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prototype of NavigateUK was developed to demonstrate the platform’s structure, interface design, and core functionality.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prototype illustrates how users can select their language and navigate through different service categories.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Key interface components include the homepage, language selection page, service category pages, and information pages.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prototype focuses on providing a clear layout, simple navigation, and structured information presentation.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design follows usability and accessibility principles to ensure the platform is easy to use for diverse users [4][7][9].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8233618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Homepage Interface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519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homepage provides the main entry point to the NavigateUK platform.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Users are presented with a clear introduction to the platform and its purpose.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interface includes language selection options, allowing users to access information in their preferred language.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Service categories are displayed in a simple and visually organised layout to support intuitive navigation.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homepage design prioritises clarity, accessibility, and ease of use, following usability and interface design principles [4][7].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11325523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Service Navigation Interface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519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platform organises information into clearly defined service categories to simplify navigation.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Key categories include healthcare, housing, legal support, and government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Users can easily select a category to access relevant guidance and service information.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navigation structure is designed to minimise confusion and allow users to quickly locate the information they need.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Organising information into structured categories improves usability and user experience in digital systems [7][8].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10629454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Information Page Example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Each service category provides detailed guidance pages explaining how users can access specific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Information is presented in a clear and simplified format, helping users understand procedures and requirements.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Guidance pages may include step-by-step instructions, required documents, and useful links to official resources.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design focuses on improving information clarity and readability, supporting users with limited familiarity with UK systems.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Providing structured guidance helps reduce confusion and improves accessibility to essential services [2][3].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7803207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Technologies Used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454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HTML – Used to structure the content and layout of the web pages.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CSS – Applied for styling, layout design, and improving visual presentation.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JavaScript – Used to support interactive elements and improve user interaction.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Python – Used for potential backend development and system functionality.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Canva / Design Tools – Used for interface prototyping and visual design of the platform.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selected technologies support web-based accessibility, scalability, and user-friendly interface development.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4225082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Evaluation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NavigateUK platform was designed to improve accessibility to UK public service information for newcomers.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simplifies complex procedures by presenting information in a clear and structured format.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Multilingual support helps reduce language barriers that often limit access to essential services [1][2].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interface design focuses on usability, readability, and intuitive navigation, improving the overall user experience [4][7].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prototype demonstrates how digital platforms can support better understanding of public systems and service procedures.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4353223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Limitations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current system is a prototype, and the full platform has not yet been implemented as a live web application.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platform currently focuses on a limited number of service categories, and additional services could be incorporated in future development.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Only a small number of languages are considered in the initial design, while real-world implementation would require broader language support.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has not yet undergone extensive user testing with real users, which would be necessary to fully evaluate usability and effectiveness.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Further development would be required to integrate the platform with official government service systems and databases.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4967139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Future Work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7170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Expand the platform to support additional languages to better serve diverse communities.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a fully functional web application with backend integration and real-time service information.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Create a mobile application version to improve accessibility and convenience for users.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Integrate AI-based assistance or chatbots to guide users through service procedures and provide personalised support.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Conduct comprehensive usability testing with real users to evaluate effectiveness and improve the interface design [7][8][9].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Establish connections with official UK government services and information sources to ensure accurate and up-to-date guidance.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4762500" cy="10953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 dirty="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6513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project introduced NavigateUK, a multilingual digital platform designed to help users understand and navigate essential UK public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system addresses challenges such as language barriers, complex administrative procedures, and lack of accessible information faced by newcomers [1][2][3].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By applying usability and accessibility principles, the platform provides clear guidance and structured information to improve user interaction and service access [4][7].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prototype demonstrates how digital platforms can support better understanding of public systems and improve accessibility to essential services.</a:t>
            </a:r>
          </a:p>
          <a:p>
            <a:pPr marL="626661" lvl="1" indent="-313331" algn="l">
              <a:lnSpc>
                <a:spcPts val="5224"/>
              </a:lnSpc>
              <a:buFont typeface="Arial"/>
              <a:buChar char="•"/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project highlights the potential of user-centred digital solutions to assist diverse communities in navigating complex public service environments.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20" y="1809488"/>
            <a:ext cx="16230565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442091"/>
            <a:ext cx="4661297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40"/>
              </a:lnSpc>
            </a:pPr>
            <a:r>
              <a:rPr lang="en-US" sz="7200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357735"/>
            <a:ext cx="16230600" cy="7170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[1] Ruiz, I., &amp; Vargas-Silva, C. (2021). What works for improving refugee outcomes in high-income countries.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[2] Pollard, T., &amp; Howard, N. (2021). Mental healthcare for asylum-seekers and refugees in the United Kingdom.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[3] Asif, Z., &amp; Kienzler, H. (2022). Structural barriers to refugee healthcare access.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[4] Norman, D. (2013). The Design of Everyday Things.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[5] W3C. (2018). Web Content Accessibility Guidelines (WCAG).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[6] Human Factors in Software and Systems Engineering.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[7] The Basics of UX Design.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[8] Persona Mapping for Usability of ICT Services.</a:t>
            </a:r>
          </a:p>
          <a:p>
            <a:pPr algn="l">
              <a:lnSpc>
                <a:spcPts val="5224"/>
              </a:lnSpc>
            </a:pPr>
            <a:r>
              <a:rPr lang="en-US" sz="29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[9] Enhancing Web Accessibility: Implementing WCAG Guidelines for Inclusive Design.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2060</Words>
  <Application>Microsoft Office PowerPoint</Application>
  <PresentationFormat>Custom</PresentationFormat>
  <Paragraphs>143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Canva Sans</vt:lpstr>
      <vt:lpstr>Calibri</vt:lpstr>
      <vt:lpstr>Arial</vt:lpstr>
      <vt:lpstr>Canva Sans Bold</vt:lpstr>
      <vt:lpstr>Helvetica World</vt:lpstr>
      <vt:lpstr>Public Sans</vt:lpstr>
      <vt:lpstr>Canva Sans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NavigateUK A Multilingual Digital Platform for Accessing UK Public Services</dc:title>
  <cp:lastModifiedBy>Hawraman Anwar Raheem (2238893)</cp:lastModifiedBy>
  <cp:revision>1</cp:revision>
  <dcterms:created xsi:type="dcterms:W3CDTF">2006-08-16T00:00:00Z</dcterms:created>
  <dcterms:modified xsi:type="dcterms:W3CDTF">2026-03-16T00:07:36Z</dcterms:modified>
  <dc:identifier>DAHDxUGFjjI</dc:identifier>
</cp:coreProperties>
</file>