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6"/>
  </p:notesMasterIdLst>
  <p:handoutMasterIdLst>
    <p:handoutMasterId r:id="rId37"/>
  </p:handoutMasterIdLst>
  <p:sldIdLst>
    <p:sldId id="360" r:id="rId2"/>
    <p:sldId id="361" r:id="rId3"/>
    <p:sldId id="294" r:id="rId4"/>
    <p:sldId id="362" r:id="rId5"/>
    <p:sldId id="364" r:id="rId6"/>
    <p:sldId id="373" r:id="rId7"/>
    <p:sldId id="363" r:id="rId8"/>
    <p:sldId id="309" r:id="rId9"/>
    <p:sldId id="367" r:id="rId10"/>
    <p:sldId id="273" r:id="rId11"/>
    <p:sldId id="275" r:id="rId12"/>
    <p:sldId id="342" r:id="rId13"/>
    <p:sldId id="343" r:id="rId14"/>
    <p:sldId id="295" r:id="rId15"/>
    <p:sldId id="368" r:id="rId16"/>
    <p:sldId id="301" r:id="rId17"/>
    <p:sldId id="281" r:id="rId18"/>
    <p:sldId id="262" r:id="rId19"/>
    <p:sldId id="328" r:id="rId20"/>
    <p:sldId id="263" r:id="rId21"/>
    <p:sldId id="335" r:id="rId22"/>
    <p:sldId id="341" r:id="rId23"/>
    <p:sldId id="369" r:id="rId24"/>
    <p:sldId id="265" r:id="rId25"/>
    <p:sldId id="326" r:id="rId26"/>
    <p:sldId id="313" r:id="rId27"/>
    <p:sldId id="318" r:id="rId28"/>
    <p:sldId id="330" r:id="rId29"/>
    <p:sldId id="267" r:id="rId30"/>
    <p:sldId id="366" r:id="rId31"/>
    <p:sldId id="370" r:id="rId32"/>
    <p:sldId id="304" r:id="rId33"/>
    <p:sldId id="371" r:id="rId34"/>
    <p:sldId id="307" r:id="rId3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487" autoAdjust="0"/>
    <p:restoredTop sz="94518" autoAdjust="0"/>
  </p:normalViewPr>
  <p:slideViewPr>
    <p:cSldViewPr>
      <p:cViewPr varScale="1">
        <p:scale>
          <a:sx n="85" d="100"/>
          <a:sy n="85" d="100"/>
        </p:scale>
        <p:origin x="2048" y="1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_rels/data2.xml.rels><?xml version="1.0" encoding="UTF-8" standalone="yes"?>
<Relationships xmlns="http://schemas.openxmlformats.org/package/2006/relationships"><Relationship Id="rId1" Type="http://schemas.openxmlformats.org/officeDocument/2006/relationships/image" Target="../media/image5.png"/></Relationships>
</file>

<file path=ppt/diagrams/_rels/drawing2.xml.rels><?xml version="1.0" encoding="UTF-8" standalone="yes"?>
<Relationships xmlns="http://schemas.openxmlformats.org/package/2006/relationships"><Relationship Id="rId1" Type="http://schemas.openxmlformats.org/officeDocument/2006/relationships/image" Target="../media/image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D84EE9-4052-4433-AD1D-8F37A8ED1974}" type="doc">
      <dgm:prSet loTypeId="urn:microsoft.com/office/officeart/2005/8/layout/radial1" loCatId="relationship" qsTypeId="urn:microsoft.com/office/officeart/2005/8/quickstyle/simple1" qsCatId="simple" csTypeId="urn:microsoft.com/office/officeart/2005/8/colors/accent1_2" csCatId="accent1" phldr="1"/>
      <dgm:spPr/>
    </dgm:pt>
    <dgm:pt modelId="{75CCCB8A-B940-4557-8047-5347B83EADC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baseline="0" dirty="0">
              <a:ln>
                <a:noFill/>
              </a:ln>
              <a:solidFill>
                <a:schemeClr val="tx1"/>
              </a:solidFill>
              <a:effectLst/>
              <a:latin typeface="Arial" charset="0"/>
            </a:rPr>
            <a:t>Inclusive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baseline="0" dirty="0">
              <a:ln>
                <a:noFill/>
              </a:ln>
              <a:solidFill>
                <a:schemeClr val="tx1"/>
              </a:solidFill>
              <a:effectLst/>
              <a:latin typeface="Arial" charset="0"/>
            </a:rPr>
            <a:t>Environment</a:t>
          </a:r>
        </a:p>
      </dgm:t>
    </dgm:pt>
    <dgm:pt modelId="{100E966D-458C-4EF8-9574-1B7BE0E45BB6}" type="parTrans" cxnId="{298683FC-DD85-4571-A88E-FEC27F681C3F}">
      <dgm:prSet/>
      <dgm:spPr/>
      <dgm:t>
        <a:bodyPr/>
        <a:lstStyle/>
        <a:p>
          <a:endParaRPr lang="en-US"/>
        </a:p>
      </dgm:t>
    </dgm:pt>
    <dgm:pt modelId="{2C2B9054-9685-4B32-A4E1-D2C3FBDAAA3C}" type="sibTrans" cxnId="{298683FC-DD85-4571-A88E-FEC27F681C3F}">
      <dgm:prSet/>
      <dgm:spPr/>
      <dgm:t>
        <a:bodyPr/>
        <a:lstStyle/>
        <a:p>
          <a:endParaRPr lang="en-US"/>
        </a:p>
      </dgm:t>
    </dgm:pt>
    <dgm:pt modelId="{052C092F-FD12-4896-AEE8-8B7CE361A335}">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dirty="0">
              <a:ln>
                <a:noFill/>
              </a:ln>
              <a:solidFill>
                <a:schemeClr val="tx1"/>
              </a:solidFill>
              <a:effectLst/>
              <a:latin typeface="Arial" charset="0"/>
            </a:rPr>
            <a:t>Transparent </a:t>
          </a:r>
          <a:r>
            <a:rPr kumimoji="0" lang="en-US" sz="1000" b="0" i="0" u="none" strike="noStrike" cap="none" normalizeH="0" baseline="0" dirty="0" err="1">
              <a:ln>
                <a:noFill/>
              </a:ln>
              <a:solidFill>
                <a:schemeClr val="tx1"/>
              </a:solidFill>
              <a:effectLst/>
              <a:latin typeface="Arial" charset="0"/>
            </a:rPr>
            <a:t>communica-tions</a:t>
          </a:r>
          <a:endParaRPr kumimoji="0" lang="en-US" sz="1000" b="0" i="0" u="none" strike="noStrike" cap="none" normalizeH="0" baseline="0" dirty="0">
            <a:ln>
              <a:noFill/>
            </a:ln>
            <a:solidFill>
              <a:schemeClr val="tx1"/>
            </a:solidFill>
            <a:effectLst/>
            <a:latin typeface="Arial" charset="0"/>
          </a:endParaRPr>
        </a:p>
      </dgm:t>
    </dgm:pt>
    <dgm:pt modelId="{01F37B91-4F7F-4E5C-94DE-3B41CBE2C226}" type="parTrans" cxnId="{03ADCEEE-E9D2-4927-A289-06A0F54682C5}">
      <dgm:prSet/>
      <dgm:spPr/>
      <dgm:t>
        <a:bodyPr/>
        <a:lstStyle/>
        <a:p>
          <a:endParaRPr lang="en-US"/>
        </a:p>
      </dgm:t>
    </dgm:pt>
    <dgm:pt modelId="{BEAE3B2B-9060-4757-B905-65C84DF1D273}" type="sibTrans" cxnId="{03ADCEEE-E9D2-4927-A289-06A0F54682C5}">
      <dgm:prSet/>
      <dgm:spPr/>
      <dgm:t>
        <a:bodyPr/>
        <a:lstStyle/>
        <a:p>
          <a:endParaRPr lang="en-US"/>
        </a:p>
      </dgm:t>
    </dgm:pt>
    <dgm:pt modelId="{882B4974-F99D-465C-942B-AC34EEC6718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baseline="0" dirty="0">
              <a:ln>
                <a:noFill/>
              </a:ln>
              <a:solidFill>
                <a:schemeClr val="tx1"/>
              </a:solidFill>
              <a:effectLst/>
              <a:latin typeface="Arial" charset="0"/>
            </a:rPr>
            <a:t>Work Life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baseline="0" dirty="0">
              <a:ln>
                <a:noFill/>
              </a:ln>
              <a:solidFill>
                <a:schemeClr val="tx1"/>
              </a:solidFill>
              <a:effectLst/>
              <a:latin typeface="Arial" charset="0"/>
            </a:rPr>
            <a:t>Balance</a:t>
          </a:r>
        </a:p>
      </dgm:t>
    </dgm:pt>
    <dgm:pt modelId="{A1D49096-1458-4238-A40D-8A06E623755A}" type="parTrans" cxnId="{CA106B41-3DE4-4F80-8120-76A1BB86BA05}">
      <dgm:prSet/>
      <dgm:spPr/>
      <dgm:t>
        <a:bodyPr/>
        <a:lstStyle/>
        <a:p>
          <a:endParaRPr lang="en-US"/>
        </a:p>
      </dgm:t>
    </dgm:pt>
    <dgm:pt modelId="{366221BC-B7B5-4FE5-AC9B-0D582BA403CA}" type="sibTrans" cxnId="{CA106B41-3DE4-4F80-8120-76A1BB86BA05}">
      <dgm:prSet/>
      <dgm:spPr/>
      <dgm:t>
        <a:bodyPr/>
        <a:lstStyle/>
        <a:p>
          <a:endParaRPr lang="en-US"/>
        </a:p>
      </dgm:t>
    </dgm:pt>
    <dgm:pt modelId="{036EE108-D114-4A91-9F3C-5E1098FE4FB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baseline="0" dirty="0">
              <a:ln>
                <a:noFill/>
              </a:ln>
              <a:solidFill>
                <a:schemeClr val="tx1"/>
              </a:solidFill>
              <a:effectLst/>
              <a:latin typeface="Arial" charset="0"/>
            </a:rPr>
            <a:t>Recruitment &amp; Selection Processes</a:t>
          </a:r>
        </a:p>
      </dgm:t>
    </dgm:pt>
    <dgm:pt modelId="{9BAC04D6-4E22-4875-A11E-BC9EE61B8365}" type="parTrans" cxnId="{6E5B4CDA-892E-40FD-8B95-2CBED899906F}">
      <dgm:prSet/>
      <dgm:spPr/>
      <dgm:t>
        <a:bodyPr/>
        <a:lstStyle/>
        <a:p>
          <a:endParaRPr lang="en-US"/>
        </a:p>
      </dgm:t>
    </dgm:pt>
    <dgm:pt modelId="{07EE4A42-8EF0-4F22-91C4-BA5844DCF936}" type="sibTrans" cxnId="{6E5B4CDA-892E-40FD-8B95-2CBED899906F}">
      <dgm:prSet/>
      <dgm:spPr/>
      <dgm:t>
        <a:bodyPr/>
        <a:lstStyle/>
        <a:p>
          <a:endParaRPr lang="en-US"/>
        </a:p>
      </dgm:t>
    </dgm:pt>
    <dgm:pt modelId="{72A2352E-C869-4688-BEF2-D2F4DAE9CB47}">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dirty="0">
              <a:ln>
                <a:noFill/>
              </a:ln>
              <a:solidFill>
                <a:schemeClr val="tx1"/>
              </a:solidFill>
              <a:effectLst/>
              <a:latin typeface="Arial" charset="0"/>
            </a:rPr>
            <a:t>Leadership</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dirty="0" err="1">
              <a:ln>
                <a:noFill/>
              </a:ln>
              <a:solidFill>
                <a:schemeClr val="tx1"/>
              </a:solidFill>
              <a:effectLst/>
              <a:latin typeface="Arial" charset="0"/>
            </a:rPr>
            <a:t>Accountabty</a:t>
          </a:r>
          <a:endParaRPr kumimoji="0" lang="en-US" sz="1000" b="0" i="0" u="none" strike="noStrike" cap="none" normalizeH="0" baseline="0" dirty="0">
            <a:ln>
              <a:noFill/>
            </a:ln>
            <a:solidFill>
              <a:schemeClr val="tx1"/>
            </a:solidFill>
            <a:effectLst/>
            <a:latin typeface="Arial" charset="0"/>
          </a:endParaRPr>
        </a:p>
      </dgm:t>
    </dgm:pt>
    <dgm:pt modelId="{9DF5C9C2-2D88-479F-B3F8-8361D92476A4}" type="parTrans" cxnId="{C0707108-CBE2-4102-8E2A-B3F9991A8386}">
      <dgm:prSet/>
      <dgm:spPr/>
      <dgm:t>
        <a:bodyPr/>
        <a:lstStyle/>
        <a:p>
          <a:endParaRPr lang="en-US"/>
        </a:p>
      </dgm:t>
    </dgm:pt>
    <dgm:pt modelId="{222AB75D-8AFD-469D-94EF-472C2853A7EF}" type="sibTrans" cxnId="{C0707108-CBE2-4102-8E2A-B3F9991A8386}">
      <dgm:prSet/>
      <dgm:spPr/>
      <dgm:t>
        <a:bodyPr/>
        <a:lstStyle/>
        <a:p>
          <a:endParaRPr lang="en-US"/>
        </a:p>
      </dgm:t>
    </dgm:pt>
    <dgm:pt modelId="{219D0AAC-6960-4C67-A378-2EE5B2F0A680}">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dirty="0" err="1">
              <a:ln>
                <a:noFill/>
              </a:ln>
              <a:solidFill>
                <a:schemeClr val="tx1"/>
              </a:solidFill>
              <a:effectLst/>
              <a:latin typeface="Arial" charset="0"/>
            </a:rPr>
            <a:t>Perf</a:t>
          </a:r>
          <a:r>
            <a:rPr kumimoji="0" lang="en-US" sz="1000" b="0" i="0" u="none" strike="noStrike" cap="none" normalizeH="0" baseline="0" dirty="0">
              <a:ln>
                <a:noFill/>
              </a:ln>
              <a:solidFill>
                <a:schemeClr val="tx1"/>
              </a:solidFill>
              <a:effectLst/>
              <a:latin typeface="Arial" charset="0"/>
            </a:rPr>
            <a:t>.</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dirty="0" err="1">
              <a:ln>
                <a:noFill/>
              </a:ln>
              <a:solidFill>
                <a:schemeClr val="tx1"/>
              </a:solidFill>
              <a:effectLst/>
              <a:latin typeface="Arial" charset="0"/>
            </a:rPr>
            <a:t>Managemt</a:t>
          </a:r>
          <a:endParaRPr kumimoji="0" lang="en-US" sz="1000" b="0" i="0" u="none" strike="noStrike" cap="none" normalizeH="0" baseline="0" dirty="0">
            <a:ln>
              <a:noFill/>
            </a:ln>
            <a:solidFill>
              <a:schemeClr val="tx1"/>
            </a:solidFill>
            <a:effectLst/>
            <a:latin typeface="Arial" charset="0"/>
          </a:endParaRPr>
        </a:p>
      </dgm:t>
    </dgm:pt>
    <dgm:pt modelId="{C5E5A72F-A7ED-48B9-B8E0-D28E8BC16789}" type="parTrans" cxnId="{9D60DF77-E924-4607-8ABC-3731BB2CC4A5}">
      <dgm:prSet/>
      <dgm:spPr/>
      <dgm:t>
        <a:bodyPr/>
        <a:lstStyle/>
        <a:p>
          <a:endParaRPr lang="en-US"/>
        </a:p>
      </dgm:t>
    </dgm:pt>
    <dgm:pt modelId="{06BAE354-015A-4DAA-8525-66D8A6554182}" type="sibTrans" cxnId="{9D60DF77-E924-4607-8ABC-3731BB2CC4A5}">
      <dgm:prSet/>
      <dgm:spPr/>
      <dgm:t>
        <a:bodyPr/>
        <a:lstStyle/>
        <a:p>
          <a:endParaRPr lang="en-US"/>
        </a:p>
      </dgm:t>
    </dgm:pt>
    <dgm:pt modelId="{C55B68F3-0873-4A95-BA38-FF688BDE027D}">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dirty="0">
              <a:ln>
                <a:noFill/>
              </a:ln>
              <a:solidFill>
                <a:schemeClr val="tx1"/>
              </a:solidFill>
              <a:effectLst/>
              <a:latin typeface="Arial" charset="0"/>
            </a:rPr>
            <a:t>Mentoring &amp; Coaching</a:t>
          </a:r>
        </a:p>
      </dgm:t>
    </dgm:pt>
    <dgm:pt modelId="{E124BE17-7D47-4B2D-896B-15CE237C9ECA}" type="parTrans" cxnId="{6A66F653-E136-4D6A-A02E-FEB8E808D1DA}">
      <dgm:prSet/>
      <dgm:spPr/>
      <dgm:t>
        <a:bodyPr/>
        <a:lstStyle/>
        <a:p>
          <a:endParaRPr lang="en-US"/>
        </a:p>
      </dgm:t>
    </dgm:pt>
    <dgm:pt modelId="{75CD857E-1094-463E-8F77-7B3BF94D4833}" type="sibTrans" cxnId="{6A66F653-E136-4D6A-A02E-FEB8E808D1DA}">
      <dgm:prSet/>
      <dgm:spPr/>
      <dgm:t>
        <a:bodyPr/>
        <a:lstStyle/>
        <a:p>
          <a:endParaRPr lang="en-US"/>
        </a:p>
      </dgm:t>
    </dgm:pt>
    <dgm:pt modelId="{DE536821-119F-45E6-87D0-441A417E29EA}">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dirty="0">
              <a:ln>
                <a:noFill/>
              </a:ln>
              <a:solidFill>
                <a:schemeClr val="tx1"/>
              </a:solidFill>
              <a:effectLst/>
              <a:latin typeface="Arial" charset="0"/>
            </a:rPr>
            <a:t>Team-based business processes</a:t>
          </a:r>
        </a:p>
      </dgm:t>
    </dgm:pt>
    <dgm:pt modelId="{23A86DCC-7339-42A6-AC6D-CEC3BDE9B7CB}" type="parTrans" cxnId="{060B6722-C0D0-498F-969D-8BA149F30DF4}">
      <dgm:prSet/>
      <dgm:spPr/>
      <dgm:t>
        <a:bodyPr/>
        <a:lstStyle/>
        <a:p>
          <a:endParaRPr lang="en-US"/>
        </a:p>
      </dgm:t>
    </dgm:pt>
    <dgm:pt modelId="{F6F1D9C8-F98A-4D57-A290-0E89D357C66E}" type="sibTrans" cxnId="{060B6722-C0D0-498F-969D-8BA149F30DF4}">
      <dgm:prSet/>
      <dgm:spPr/>
      <dgm:t>
        <a:bodyPr/>
        <a:lstStyle/>
        <a:p>
          <a:endParaRPr lang="en-US"/>
        </a:p>
      </dgm:t>
    </dgm:pt>
    <dgm:pt modelId="{CE319C22-92C4-4122-B8BF-296099BF7DAC}">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dirty="0">
              <a:ln>
                <a:noFill/>
              </a:ln>
              <a:solidFill>
                <a:schemeClr val="tx1"/>
              </a:solidFill>
              <a:effectLst/>
              <a:latin typeface="Arial" charset="0"/>
            </a:rPr>
            <a:t>Continuous learning</a:t>
          </a:r>
        </a:p>
      </dgm:t>
    </dgm:pt>
    <dgm:pt modelId="{A8BE0C4C-32AE-4649-9916-3976FDC1E946}" type="parTrans" cxnId="{6EA55CBF-29FC-4203-A776-96C9C61D6AFA}">
      <dgm:prSet/>
      <dgm:spPr/>
      <dgm:t>
        <a:bodyPr/>
        <a:lstStyle/>
        <a:p>
          <a:endParaRPr lang="en-US"/>
        </a:p>
      </dgm:t>
    </dgm:pt>
    <dgm:pt modelId="{D678B60D-685F-46C6-ACC3-C8354CF2F4F2}" type="sibTrans" cxnId="{6EA55CBF-29FC-4203-A776-96C9C61D6AFA}">
      <dgm:prSet/>
      <dgm:spPr/>
      <dgm:t>
        <a:bodyPr/>
        <a:lstStyle/>
        <a:p>
          <a:endParaRPr lang="en-US"/>
        </a:p>
      </dgm:t>
    </dgm:pt>
    <dgm:pt modelId="{E27AA031-3025-47EB-9185-C61F7F178D90}">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baseline="0" dirty="0">
              <a:ln>
                <a:noFill/>
              </a:ln>
              <a:solidFill>
                <a:schemeClr val="tx1"/>
              </a:solidFill>
              <a:effectLst/>
              <a:latin typeface="Arial" charset="0"/>
            </a:rPr>
            <a:t>Matrix Management</a:t>
          </a:r>
        </a:p>
      </dgm:t>
    </dgm:pt>
    <dgm:pt modelId="{ECD7A6AB-58C0-4F3B-97AA-EEDB60CFE0E3}" type="parTrans" cxnId="{E40EC99B-EA8D-4440-AE66-BC7E7B03C927}">
      <dgm:prSet/>
      <dgm:spPr/>
      <dgm:t>
        <a:bodyPr/>
        <a:lstStyle/>
        <a:p>
          <a:endParaRPr lang="en-US"/>
        </a:p>
      </dgm:t>
    </dgm:pt>
    <dgm:pt modelId="{4207E687-4F6C-4E67-87F6-B00D4F059AD4}" type="sibTrans" cxnId="{E40EC99B-EA8D-4440-AE66-BC7E7B03C927}">
      <dgm:prSet/>
      <dgm:spPr/>
      <dgm:t>
        <a:bodyPr/>
        <a:lstStyle/>
        <a:p>
          <a:endParaRPr lang="en-US"/>
        </a:p>
      </dgm:t>
    </dgm:pt>
    <dgm:pt modelId="{5531426C-65D2-4F83-B7F7-000DF19FC52F}">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dirty="0">
              <a:ln>
                <a:noFill/>
              </a:ln>
              <a:solidFill>
                <a:schemeClr val="tx1"/>
              </a:solidFill>
              <a:effectLst/>
              <a:latin typeface="Arial" charset="0"/>
            </a:rPr>
            <a:t>Flexible Org. Structures</a:t>
          </a:r>
        </a:p>
      </dgm:t>
    </dgm:pt>
    <dgm:pt modelId="{C553EFD7-B8DE-4B9E-8E06-2DFEB3858E3F}" type="parTrans" cxnId="{253AFEC7-80A3-4A73-ADAA-A44F18712CC5}">
      <dgm:prSet/>
      <dgm:spPr/>
      <dgm:t>
        <a:bodyPr/>
        <a:lstStyle/>
        <a:p>
          <a:endParaRPr lang="en-US"/>
        </a:p>
      </dgm:t>
    </dgm:pt>
    <dgm:pt modelId="{9CD6247A-655D-440C-BC65-A1D121F91442}" type="sibTrans" cxnId="{253AFEC7-80A3-4A73-ADAA-A44F18712CC5}">
      <dgm:prSet/>
      <dgm:spPr/>
      <dgm:t>
        <a:bodyPr/>
        <a:lstStyle/>
        <a:p>
          <a:endParaRPr lang="en-US"/>
        </a:p>
      </dgm:t>
    </dgm:pt>
    <dgm:pt modelId="{69198757-2928-448B-B610-B9A24A73D229}" type="pres">
      <dgm:prSet presAssocID="{96D84EE9-4052-4433-AD1D-8F37A8ED1974}" presName="cycle" presStyleCnt="0">
        <dgm:presLayoutVars>
          <dgm:chMax val="1"/>
          <dgm:dir/>
          <dgm:animLvl val="ctr"/>
          <dgm:resizeHandles val="exact"/>
        </dgm:presLayoutVars>
      </dgm:prSet>
      <dgm:spPr/>
    </dgm:pt>
    <dgm:pt modelId="{16D4E626-B503-46CB-87BF-9B2CB7DCD592}" type="pres">
      <dgm:prSet presAssocID="{75CCCB8A-B940-4557-8047-5347B83EADCD}" presName="centerShape" presStyleLbl="node0" presStyleIdx="0" presStyleCnt="1"/>
      <dgm:spPr/>
    </dgm:pt>
    <dgm:pt modelId="{66A4CE3B-42B9-4D12-BDE1-5B99A27B1587}" type="pres">
      <dgm:prSet presAssocID="{C553EFD7-B8DE-4B9E-8E06-2DFEB3858E3F}" presName="Name9" presStyleLbl="parChTrans1D2" presStyleIdx="0" presStyleCnt="10"/>
      <dgm:spPr/>
    </dgm:pt>
    <dgm:pt modelId="{DBC0BFBC-863C-474D-8229-B7CEDF662488}" type="pres">
      <dgm:prSet presAssocID="{C553EFD7-B8DE-4B9E-8E06-2DFEB3858E3F}" presName="connTx" presStyleLbl="parChTrans1D2" presStyleIdx="0" presStyleCnt="10"/>
      <dgm:spPr/>
    </dgm:pt>
    <dgm:pt modelId="{2CB823C0-49EA-44BB-A38D-0A2C11B94F80}" type="pres">
      <dgm:prSet presAssocID="{5531426C-65D2-4F83-B7F7-000DF19FC52F}" presName="node" presStyleLbl="node1" presStyleIdx="0" presStyleCnt="10">
        <dgm:presLayoutVars>
          <dgm:bulletEnabled val="1"/>
        </dgm:presLayoutVars>
      </dgm:prSet>
      <dgm:spPr/>
    </dgm:pt>
    <dgm:pt modelId="{87C5F7CD-1B66-441A-A0A4-74AD6B2BF303}" type="pres">
      <dgm:prSet presAssocID="{01F37B91-4F7F-4E5C-94DE-3B41CBE2C226}" presName="Name9" presStyleLbl="parChTrans1D2" presStyleIdx="1" presStyleCnt="10"/>
      <dgm:spPr/>
    </dgm:pt>
    <dgm:pt modelId="{0E10354F-3BB1-4EF2-8220-CDF49CC15F41}" type="pres">
      <dgm:prSet presAssocID="{01F37B91-4F7F-4E5C-94DE-3B41CBE2C226}" presName="connTx" presStyleLbl="parChTrans1D2" presStyleIdx="1" presStyleCnt="10"/>
      <dgm:spPr/>
    </dgm:pt>
    <dgm:pt modelId="{CEC4EC20-B3A8-4375-9772-887806733F60}" type="pres">
      <dgm:prSet presAssocID="{052C092F-FD12-4896-AEE8-8B7CE361A335}" presName="node" presStyleLbl="node1" presStyleIdx="1" presStyleCnt="10" custRadScaleRad="103209" custRadScaleInc="-7134">
        <dgm:presLayoutVars>
          <dgm:bulletEnabled val="1"/>
        </dgm:presLayoutVars>
      </dgm:prSet>
      <dgm:spPr/>
    </dgm:pt>
    <dgm:pt modelId="{70724EB2-1A23-480A-B29B-E43E267BA4F3}" type="pres">
      <dgm:prSet presAssocID="{A1D49096-1458-4238-A40D-8A06E623755A}" presName="Name9" presStyleLbl="parChTrans1D2" presStyleIdx="2" presStyleCnt="10"/>
      <dgm:spPr/>
    </dgm:pt>
    <dgm:pt modelId="{425E4BB3-BC1A-4618-8454-398CE884B157}" type="pres">
      <dgm:prSet presAssocID="{A1D49096-1458-4238-A40D-8A06E623755A}" presName="connTx" presStyleLbl="parChTrans1D2" presStyleIdx="2" presStyleCnt="10"/>
      <dgm:spPr/>
    </dgm:pt>
    <dgm:pt modelId="{70CC0059-D535-44B8-B840-23402274C461}" type="pres">
      <dgm:prSet presAssocID="{882B4974-F99D-465C-942B-AC34EEC67189}" presName="node" presStyleLbl="node1" presStyleIdx="2" presStyleCnt="10">
        <dgm:presLayoutVars>
          <dgm:bulletEnabled val="1"/>
        </dgm:presLayoutVars>
      </dgm:prSet>
      <dgm:spPr/>
    </dgm:pt>
    <dgm:pt modelId="{04AC35A4-048F-41ED-9DCB-CD2DEE3FD582}" type="pres">
      <dgm:prSet presAssocID="{ECD7A6AB-58C0-4F3B-97AA-EEDB60CFE0E3}" presName="Name9" presStyleLbl="parChTrans1D2" presStyleIdx="3" presStyleCnt="10"/>
      <dgm:spPr/>
    </dgm:pt>
    <dgm:pt modelId="{D2CC6B54-28D7-4DB3-8FCE-084A1967EC59}" type="pres">
      <dgm:prSet presAssocID="{ECD7A6AB-58C0-4F3B-97AA-EEDB60CFE0E3}" presName="connTx" presStyleLbl="parChTrans1D2" presStyleIdx="3" presStyleCnt="10"/>
      <dgm:spPr/>
    </dgm:pt>
    <dgm:pt modelId="{BCA7C3A1-9ABC-4EFE-B7D2-619935904A61}" type="pres">
      <dgm:prSet presAssocID="{E27AA031-3025-47EB-9185-C61F7F178D90}" presName="node" presStyleLbl="node1" presStyleIdx="3" presStyleCnt="10">
        <dgm:presLayoutVars>
          <dgm:bulletEnabled val="1"/>
        </dgm:presLayoutVars>
      </dgm:prSet>
      <dgm:spPr/>
    </dgm:pt>
    <dgm:pt modelId="{C9E831DF-7054-4FC3-A913-BB376528C5DD}" type="pres">
      <dgm:prSet presAssocID="{9BAC04D6-4E22-4875-A11E-BC9EE61B8365}" presName="Name9" presStyleLbl="parChTrans1D2" presStyleIdx="4" presStyleCnt="10"/>
      <dgm:spPr/>
    </dgm:pt>
    <dgm:pt modelId="{F851B0B7-EA6F-46D4-B76A-E2E007891847}" type="pres">
      <dgm:prSet presAssocID="{9BAC04D6-4E22-4875-A11E-BC9EE61B8365}" presName="connTx" presStyleLbl="parChTrans1D2" presStyleIdx="4" presStyleCnt="10"/>
      <dgm:spPr/>
    </dgm:pt>
    <dgm:pt modelId="{4868B297-DE6C-480A-9EDB-1042D3951252}" type="pres">
      <dgm:prSet presAssocID="{036EE108-D114-4A91-9F3C-5E1098FE4FB6}" presName="node" presStyleLbl="node1" presStyleIdx="4" presStyleCnt="10">
        <dgm:presLayoutVars>
          <dgm:bulletEnabled val="1"/>
        </dgm:presLayoutVars>
      </dgm:prSet>
      <dgm:spPr/>
    </dgm:pt>
    <dgm:pt modelId="{BCAAC56C-6240-4494-B6AE-8324E0FC2668}" type="pres">
      <dgm:prSet presAssocID="{9DF5C9C2-2D88-479F-B3F8-8361D92476A4}" presName="Name9" presStyleLbl="parChTrans1D2" presStyleIdx="5" presStyleCnt="10"/>
      <dgm:spPr/>
    </dgm:pt>
    <dgm:pt modelId="{596DD822-C923-496F-928F-7C6BDE91530F}" type="pres">
      <dgm:prSet presAssocID="{9DF5C9C2-2D88-479F-B3F8-8361D92476A4}" presName="connTx" presStyleLbl="parChTrans1D2" presStyleIdx="5" presStyleCnt="10"/>
      <dgm:spPr/>
    </dgm:pt>
    <dgm:pt modelId="{23B19C10-45B3-4C19-B8A3-BA18BE8C7C59}" type="pres">
      <dgm:prSet presAssocID="{72A2352E-C869-4688-BEF2-D2F4DAE9CB47}" presName="node" presStyleLbl="node1" presStyleIdx="5" presStyleCnt="10" custRadScaleRad="99302" custRadScaleInc="2654">
        <dgm:presLayoutVars>
          <dgm:bulletEnabled val="1"/>
        </dgm:presLayoutVars>
      </dgm:prSet>
      <dgm:spPr/>
    </dgm:pt>
    <dgm:pt modelId="{150DF2E6-C57C-439A-B2D0-C59BBCE57312}" type="pres">
      <dgm:prSet presAssocID="{C5E5A72F-A7ED-48B9-B8E0-D28E8BC16789}" presName="Name9" presStyleLbl="parChTrans1D2" presStyleIdx="6" presStyleCnt="10"/>
      <dgm:spPr/>
    </dgm:pt>
    <dgm:pt modelId="{1976BF3D-5C56-4278-9910-19D5398F8E21}" type="pres">
      <dgm:prSet presAssocID="{C5E5A72F-A7ED-48B9-B8E0-D28E8BC16789}" presName="connTx" presStyleLbl="parChTrans1D2" presStyleIdx="6" presStyleCnt="10"/>
      <dgm:spPr/>
    </dgm:pt>
    <dgm:pt modelId="{1E0FEA44-0F81-4A2B-AA6D-CCCC4DA9D664}" type="pres">
      <dgm:prSet presAssocID="{219D0AAC-6960-4C67-A378-2EE5B2F0A680}" presName="node" presStyleLbl="node1" presStyleIdx="6" presStyleCnt="10">
        <dgm:presLayoutVars>
          <dgm:bulletEnabled val="1"/>
        </dgm:presLayoutVars>
      </dgm:prSet>
      <dgm:spPr/>
    </dgm:pt>
    <dgm:pt modelId="{C4221306-1CAE-483A-97BF-70085051EA8D}" type="pres">
      <dgm:prSet presAssocID="{E124BE17-7D47-4B2D-896B-15CE237C9ECA}" presName="Name9" presStyleLbl="parChTrans1D2" presStyleIdx="7" presStyleCnt="10"/>
      <dgm:spPr/>
    </dgm:pt>
    <dgm:pt modelId="{7C0CCA7C-1224-48F8-B642-8D755890CB35}" type="pres">
      <dgm:prSet presAssocID="{E124BE17-7D47-4B2D-896B-15CE237C9ECA}" presName="connTx" presStyleLbl="parChTrans1D2" presStyleIdx="7" presStyleCnt="10"/>
      <dgm:spPr/>
    </dgm:pt>
    <dgm:pt modelId="{5E7B9E4E-B60F-400E-8955-91050700F408}" type="pres">
      <dgm:prSet presAssocID="{C55B68F3-0873-4A95-BA38-FF688BDE027D}" presName="node" presStyleLbl="node1" presStyleIdx="7" presStyleCnt="10">
        <dgm:presLayoutVars>
          <dgm:bulletEnabled val="1"/>
        </dgm:presLayoutVars>
      </dgm:prSet>
      <dgm:spPr/>
    </dgm:pt>
    <dgm:pt modelId="{98D175EA-0864-45D7-BCFD-0EF859E819AD}" type="pres">
      <dgm:prSet presAssocID="{23A86DCC-7339-42A6-AC6D-CEC3BDE9B7CB}" presName="Name9" presStyleLbl="parChTrans1D2" presStyleIdx="8" presStyleCnt="10"/>
      <dgm:spPr/>
    </dgm:pt>
    <dgm:pt modelId="{E843A425-60EF-4EDD-BF7B-6099F17687F1}" type="pres">
      <dgm:prSet presAssocID="{23A86DCC-7339-42A6-AC6D-CEC3BDE9B7CB}" presName="connTx" presStyleLbl="parChTrans1D2" presStyleIdx="8" presStyleCnt="10"/>
      <dgm:spPr/>
    </dgm:pt>
    <dgm:pt modelId="{D5F5B8E9-3475-4E01-9949-626C1D50E216}" type="pres">
      <dgm:prSet presAssocID="{DE536821-119F-45E6-87D0-441A417E29EA}" presName="node" presStyleLbl="node1" presStyleIdx="8" presStyleCnt="10">
        <dgm:presLayoutVars>
          <dgm:bulletEnabled val="1"/>
        </dgm:presLayoutVars>
      </dgm:prSet>
      <dgm:spPr/>
    </dgm:pt>
    <dgm:pt modelId="{1BFA8A34-FBBD-4201-BCE6-AE0B9D781C78}" type="pres">
      <dgm:prSet presAssocID="{A8BE0C4C-32AE-4649-9916-3976FDC1E946}" presName="Name9" presStyleLbl="parChTrans1D2" presStyleIdx="9" presStyleCnt="10"/>
      <dgm:spPr/>
    </dgm:pt>
    <dgm:pt modelId="{A7BEFEA1-E0EA-4AC8-AE27-88314B158E40}" type="pres">
      <dgm:prSet presAssocID="{A8BE0C4C-32AE-4649-9916-3976FDC1E946}" presName="connTx" presStyleLbl="parChTrans1D2" presStyleIdx="9" presStyleCnt="10"/>
      <dgm:spPr/>
    </dgm:pt>
    <dgm:pt modelId="{68E3E4E5-638E-4BA7-BF44-29088294408E}" type="pres">
      <dgm:prSet presAssocID="{CE319C22-92C4-4122-B8BF-296099BF7DAC}" presName="node" presStyleLbl="node1" presStyleIdx="9" presStyleCnt="10">
        <dgm:presLayoutVars>
          <dgm:bulletEnabled val="1"/>
        </dgm:presLayoutVars>
      </dgm:prSet>
      <dgm:spPr/>
    </dgm:pt>
  </dgm:ptLst>
  <dgm:cxnLst>
    <dgm:cxn modelId="{E2247901-C34B-4A8E-9E26-4DC24CF448DD}" type="presOf" srcId="{9DF5C9C2-2D88-479F-B3F8-8361D92476A4}" destId="{BCAAC56C-6240-4494-B6AE-8324E0FC2668}" srcOrd="0" destOrd="0" presId="urn:microsoft.com/office/officeart/2005/8/layout/radial1"/>
    <dgm:cxn modelId="{68371E02-3F10-492D-BD18-AC72410AE263}" type="presOf" srcId="{DE536821-119F-45E6-87D0-441A417E29EA}" destId="{D5F5B8E9-3475-4E01-9949-626C1D50E216}" srcOrd="0" destOrd="0" presId="urn:microsoft.com/office/officeart/2005/8/layout/radial1"/>
    <dgm:cxn modelId="{7E2FC705-82BA-4AC4-8EA7-0A9F85718F22}" type="presOf" srcId="{C55B68F3-0873-4A95-BA38-FF688BDE027D}" destId="{5E7B9E4E-B60F-400E-8955-91050700F408}" srcOrd="0" destOrd="0" presId="urn:microsoft.com/office/officeart/2005/8/layout/radial1"/>
    <dgm:cxn modelId="{C0707108-CBE2-4102-8E2A-B3F9991A8386}" srcId="{75CCCB8A-B940-4557-8047-5347B83EADCD}" destId="{72A2352E-C869-4688-BEF2-D2F4DAE9CB47}" srcOrd="5" destOrd="0" parTransId="{9DF5C9C2-2D88-479F-B3F8-8361D92476A4}" sibTransId="{222AB75D-8AFD-469D-94EF-472C2853A7EF}"/>
    <dgm:cxn modelId="{7AF0BA0E-6633-4853-A9DF-819FDF62AF9E}" type="presOf" srcId="{9BAC04D6-4E22-4875-A11E-BC9EE61B8365}" destId="{C9E831DF-7054-4FC3-A913-BB376528C5DD}" srcOrd="0" destOrd="0" presId="urn:microsoft.com/office/officeart/2005/8/layout/radial1"/>
    <dgm:cxn modelId="{89D1640F-F7FA-4443-9F52-97BD62A27D54}" type="presOf" srcId="{052C092F-FD12-4896-AEE8-8B7CE361A335}" destId="{CEC4EC20-B3A8-4375-9772-887806733F60}" srcOrd="0" destOrd="0" presId="urn:microsoft.com/office/officeart/2005/8/layout/radial1"/>
    <dgm:cxn modelId="{42C94816-35EB-4E15-B085-0742BF0D41DF}" type="presOf" srcId="{96D84EE9-4052-4433-AD1D-8F37A8ED1974}" destId="{69198757-2928-448B-B610-B9A24A73D229}" srcOrd="0" destOrd="0" presId="urn:microsoft.com/office/officeart/2005/8/layout/radial1"/>
    <dgm:cxn modelId="{8FD4121B-EBFF-420F-973A-E46C9FA65C77}" type="presOf" srcId="{A1D49096-1458-4238-A40D-8A06E623755A}" destId="{425E4BB3-BC1A-4618-8454-398CE884B157}" srcOrd="1" destOrd="0" presId="urn:microsoft.com/office/officeart/2005/8/layout/radial1"/>
    <dgm:cxn modelId="{176DAF1E-714B-4E43-B51E-7AE99A32E1A0}" type="presOf" srcId="{23A86DCC-7339-42A6-AC6D-CEC3BDE9B7CB}" destId="{98D175EA-0864-45D7-BCFD-0EF859E819AD}" srcOrd="0" destOrd="0" presId="urn:microsoft.com/office/officeart/2005/8/layout/radial1"/>
    <dgm:cxn modelId="{060B6722-C0D0-498F-969D-8BA149F30DF4}" srcId="{75CCCB8A-B940-4557-8047-5347B83EADCD}" destId="{DE536821-119F-45E6-87D0-441A417E29EA}" srcOrd="8" destOrd="0" parTransId="{23A86DCC-7339-42A6-AC6D-CEC3BDE9B7CB}" sibTransId="{F6F1D9C8-F98A-4D57-A290-0E89D357C66E}"/>
    <dgm:cxn modelId="{10384534-E303-47AF-8D0D-3DD81056575E}" type="presOf" srcId="{72A2352E-C869-4688-BEF2-D2F4DAE9CB47}" destId="{23B19C10-45B3-4C19-B8A3-BA18BE8C7C59}" srcOrd="0" destOrd="0" presId="urn:microsoft.com/office/officeart/2005/8/layout/radial1"/>
    <dgm:cxn modelId="{144E2737-4F50-42EA-B67C-3FF86BCF78FA}" type="presOf" srcId="{01F37B91-4F7F-4E5C-94DE-3B41CBE2C226}" destId="{87C5F7CD-1B66-441A-A0A4-74AD6B2BF303}" srcOrd="0" destOrd="0" presId="urn:microsoft.com/office/officeart/2005/8/layout/radial1"/>
    <dgm:cxn modelId="{85B13338-F969-4F45-AE4F-384B34FD18E4}" type="presOf" srcId="{E27AA031-3025-47EB-9185-C61F7F178D90}" destId="{BCA7C3A1-9ABC-4EFE-B7D2-619935904A61}" srcOrd="0" destOrd="0" presId="urn:microsoft.com/office/officeart/2005/8/layout/radial1"/>
    <dgm:cxn modelId="{CA106B41-3DE4-4F80-8120-76A1BB86BA05}" srcId="{75CCCB8A-B940-4557-8047-5347B83EADCD}" destId="{882B4974-F99D-465C-942B-AC34EEC67189}" srcOrd="2" destOrd="0" parTransId="{A1D49096-1458-4238-A40D-8A06E623755A}" sibTransId="{366221BC-B7B5-4FE5-AC9B-0D582BA403CA}"/>
    <dgm:cxn modelId="{1A64DE41-81A1-40A2-B059-E23CEEDB4B7A}" type="presOf" srcId="{23A86DCC-7339-42A6-AC6D-CEC3BDE9B7CB}" destId="{E843A425-60EF-4EDD-BF7B-6099F17687F1}" srcOrd="1" destOrd="0" presId="urn:microsoft.com/office/officeart/2005/8/layout/radial1"/>
    <dgm:cxn modelId="{6A66F653-E136-4D6A-A02E-FEB8E808D1DA}" srcId="{75CCCB8A-B940-4557-8047-5347B83EADCD}" destId="{C55B68F3-0873-4A95-BA38-FF688BDE027D}" srcOrd="7" destOrd="0" parTransId="{E124BE17-7D47-4B2D-896B-15CE237C9ECA}" sibTransId="{75CD857E-1094-463E-8F77-7B3BF94D4833}"/>
    <dgm:cxn modelId="{97EBCC64-9B3D-4A70-B0DF-4DDEC82CEBF2}" type="presOf" srcId="{CE319C22-92C4-4122-B8BF-296099BF7DAC}" destId="{68E3E4E5-638E-4BA7-BF44-29088294408E}" srcOrd="0" destOrd="0" presId="urn:microsoft.com/office/officeart/2005/8/layout/radial1"/>
    <dgm:cxn modelId="{AF47A26A-DC80-4974-8897-2DDA1045DFED}" type="presOf" srcId="{C5E5A72F-A7ED-48B9-B8E0-D28E8BC16789}" destId="{150DF2E6-C57C-439A-B2D0-C59BBCE57312}" srcOrd="0" destOrd="0" presId="urn:microsoft.com/office/officeart/2005/8/layout/radial1"/>
    <dgm:cxn modelId="{9D60DF77-E924-4607-8ABC-3731BB2CC4A5}" srcId="{75CCCB8A-B940-4557-8047-5347B83EADCD}" destId="{219D0AAC-6960-4C67-A378-2EE5B2F0A680}" srcOrd="6" destOrd="0" parTransId="{C5E5A72F-A7ED-48B9-B8E0-D28E8BC16789}" sibTransId="{06BAE354-015A-4DAA-8525-66D8A6554182}"/>
    <dgm:cxn modelId="{3E96A878-411A-40C2-844A-9A7606CFFAE8}" type="presOf" srcId="{C553EFD7-B8DE-4B9E-8E06-2DFEB3858E3F}" destId="{66A4CE3B-42B9-4D12-BDE1-5B99A27B1587}" srcOrd="0" destOrd="0" presId="urn:microsoft.com/office/officeart/2005/8/layout/radial1"/>
    <dgm:cxn modelId="{C596967B-72DC-4EB1-BB34-9553E59CCEA8}" type="presOf" srcId="{A8BE0C4C-32AE-4649-9916-3976FDC1E946}" destId="{1BFA8A34-FBBD-4201-BCE6-AE0B9D781C78}" srcOrd="0" destOrd="0" presId="urn:microsoft.com/office/officeart/2005/8/layout/radial1"/>
    <dgm:cxn modelId="{4809557F-72CA-45A9-8624-1087E0853E42}" type="presOf" srcId="{9DF5C9C2-2D88-479F-B3F8-8361D92476A4}" destId="{596DD822-C923-496F-928F-7C6BDE91530F}" srcOrd="1" destOrd="0" presId="urn:microsoft.com/office/officeart/2005/8/layout/radial1"/>
    <dgm:cxn modelId="{42041A81-B0EC-448C-9DD5-C5647C7FE9D1}" type="presOf" srcId="{219D0AAC-6960-4C67-A378-2EE5B2F0A680}" destId="{1E0FEA44-0F81-4A2B-AA6D-CCCC4DA9D664}" srcOrd="0" destOrd="0" presId="urn:microsoft.com/office/officeart/2005/8/layout/radial1"/>
    <dgm:cxn modelId="{A154F291-11D3-454C-9DE3-CB60FD164EEA}" type="presOf" srcId="{ECD7A6AB-58C0-4F3B-97AA-EEDB60CFE0E3}" destId="{D2CC6B54-28D7-4DB3-8FCE-084A1967EC59}" srcOrd="1" destOrd="0" presId="urn:microsoft.com/office/officeart/2005/8/layout/radial1"/>
    <dgm:cxn modelId="{80ABC292-A88F-48EE-BA52-7BE187DE4C90}" type="presOf" srcId="{036EE108-D114-4A91-9F3C-5E1098FE4FB6}" destId="{4868B297-DE6C-480A-9EDB-1042D3951252}" srcOrd="0" destOrd="0" presId="urn:microsoft.com/office/officeart/2005/8/layout/radial1"/>
    <dgm:cxn modelId="{25C36997-6B5A-499A-8591-E65E7BD3F413}" type="presOf" srcId="{5531426C-65D2-4F83-B7F7-000DF19FC52F}" destId="{2CB823C0-49EA-44BB-A38D-0A2C11B94F80}" srcOrd="0" destOrd="0" presId="urn:microsoft.com/office/officeart/2005/8/layout/radial1"/>
    <dgm:cxn modelId="{E40EC99B-EA8D-4440-AE66-BC7E7B03C927}" srcId="{75CCCB8A-B940-4557-8047-5347B83EADCD}" destId="{E27AA031-3025-47EB-9185-C61F7F178D90}" srcOrd="3" destOrd="0" parTransId="{ECD7A6AB-58C0-4F3B-97AA-EEDB60CFE0E3}" sibTransId="{4207E687-4F6C-4E67-87F6-B00D4F059AD4}"/>
    <dgm:cxn modelId="{1FB9D4A5-2254-4E59-B6A3-5C16E97BC233}" type="presOf" srcId="{882B4974-F99D-465C-942B-AC34EEC67189}" destId="{70CC0059-D535-44B8-B840-23402274C461}" srcOrd="0" destOrd="0" presId="urn:microsoft.com/office/officeart/2005/8/layout/radial1"/>
    <dgm:cxn modelId="{4995B9A6-4906-4AC0-A53E-30408A516AF7}" type="presOf" srcId="{A8BE0C4C-32AE-4649-9916-3976FDC1E946}" destId="{A7BEFEA1-E0EA-4AC8-AE27-88314B158E40}" srcOrd="1" destOrd="0" presId="urn:microsoft.com/office/officeart/2005/8/layout/radial1"/>
    <dgm:cxn modelId="{1B8EFDA9-E95F-4911-B0B3-A8BC36C2D42D}" type="presOf" srcId="{01F37B91-4F7F-4E5C-94DE-3B41CBE2C226}" destId="{0E10354F-3BB1-4EF2-8220-CDF49CC15F41}" srcOrd="1" destOrd="0" presId="urn:microsoft.com/office/officeart/2005/8/layout/radial1"/>
    <dgm:cxn modelId="{FAB5BAAD-50F3-46BF-8A61-8EAF542C57CF}" type="presOf" srcId="{E124BE17-7D47-4B2D-896B-15CE237C9ECA}" destId="{7C0CCA7C-1224-48F8-B642-8D755890CB35}" srcOrd="1" destOrd="0" presId="urn:microsoft.com/office/officeart/2005/8/layout/radial1"/>
    <dgm:cxn modelId="{0BD97DAF-9D9D-4FB4-8345-16A7D68885CE}" type="presOf" srcId="{A1D49096-1458-4238-A40D-8A06E623755A}" destId="{70724EB2-1A23-480A-B29B-E43E267BA4F3}" srcOrd="0" destOrd="0" presId="urn:microsoft.com/office/officeart/2005/8/layout/radial1"/>
    <dgm:cxn modelId="{3BACD8B1-ABA9-4640-99D4-893B97034643}" type="presOf" srcId="{75CCCB8A-B940-4557-8047-5347B83EADCD}" destId="{16D4E626-B503-46CB-87BF-9B2CB7DCD592}" srcOrd="0" destOrd="0" presId="urn:microsoft.com/office/officeart/2005/8/layout/radial1"/>
    <dgm:cxn modelId="{4C99E0B6-0DC3-4776-8DF0-20B9FB782D76}" type="presOf" srcId="{9BAC04D6-4E22-4875-A11E-BC9EE61B8365}" destId="{F851B0B7-EA6F-46D4-B76A-E2E007891847}" srcOrd="1" destOrd="0" presId="urn:microsoft.com/office/officeart/2005/8/layout/radial1"/>
    <dgm:cxn modelId="{6EA55CBF-29FC-4203-A776-96C9C61D6AFA}" srcId="{75CCCB8A-B940-4557-8047-5347B83EADCD}" destId="{CE319C22-92C4-4122-B8BF-296099BF7DAC}" srcOrd="9" destOrd="0" parTransId="{A8BE0C4C-32AE-4649-9916-3976FDC1E946}" sibTransId="{D678B60D-685F-46C6-ACC3-C8354CF2F4F2}"/>
    <dgm:cxn modelId="{526D98C0-63EB-4BC4-B587-ACF93D3AE579}" type="presOf" srcId="{ECD7A6AB-58C0-4F3B-97AA-EEDB60CFE0E3}" destId="{04AC35A4-048F-41ED-9DCB-CD2DEE3FD582}" srcOrd="0" destOrd="0" presId="urn:microsoft.com/office/officeart/2005/8/layout/radial1"/>
    <dgm:cxn modelId="{8AF7E3C0-BCC9-421B-8E6B-F4469F1B23DE}" type="presOf" srcId="{C5E5A72F-A7ED-48B9-B8E0-D28E8BC16789}" destId="{1976BF3D-5C56-4278-9910-19D5398F8E21}" srcOrd="1" destOrd="0" presId="urn:microsoft.com/office/officeart/2005/8/layout/radial1"/>
    <dgm:cxn modelId="{253AFEC7-80A3-4A73-ADAA-A44F18712CC5}" srcId="{75CCCB8A-B940-4557-8047-5347B83EADCD}" destId="{5531426C-65D2-4F83-B7F7-000DF19FC52F}" srcOrd="0" destOrd="0" parTransId="{C553EFD7-B8DE-4B9E-8E06-2DFEB3858E3F}" sibTransId="{9CD6247A-655D-440C-BC65-A1D121F91442}"/>
    <dgm:cxn modelId="{215B26D2-1C49-44A3-BFC0-CDFD3E740AFC}" type="presOf" srcId="{E124BE17-7D47-4B2D-896B-15CE237C9ECA}" destId="{C4221306-1CAE-483A-97BF-70085051EA8D}" srcOrd="0" destOrd="0" presId="urn:microsoft.com/office/officeart/2005/8/layout/radial1"/>
    <dgm:cxn modelId="{6E5B4CDA-892E-40FD-8B95-2CBED899906F}" srcId="{75CCCB8A-B940-4557-8047-5347B83EADCD}" destId="{036EE108-D114-4A91-9F3C-5E1098FE4FB6}" srcOrd="4" destOrd="0" parTransId="{9BAC04D6-4E22-4875-A11E-BC9EE61B8365}" sibTransId="{07EE4A42-8EF0-4F22-91C4-BA5844DCF936}"/>
    <dgm:cxn modelId="{03ADCEEE-E9D2-4927-A289-06A0F54682C5}" srcId="{75CCCB8A-B940-4557-8047-5347B83EADCD}" destId="{052C092F-FD12-4896-AEE8-8B7CE361A335}" srcOrd="1" destOrd="0" parTransId="{01F37B91-4F7F-4E5C-94DE-3B41CBE2C226}" sibTransId="{BEAE3B2B-9060-4757-B905-65C84DF1D273}"/>
    <dgm:cxn modelId="{16426CF6-0F12-4E49-98AA-E8379DB27425}" type="presOf" srcId="{C553EFD7-B8DE-4B9E-8E06-2DFEB3858E3F}" destId="{DBC0BFBC-863C-474D-8229-B7CEDF662488}" srcOrd="1" destOrd="0" presId="urn:microsoft.com/office/officeart/2005/8/layout/radial1"/>
    <dgm:cxn modelId="{298683FC-DD85-4571-A88E-FEC27F681C3F}" srcId="{96D84EE9-4052-4433-AD1D-8F37A8ED1974}" destId="{75CCCB8A-B940-4557-8047-5347B83EADCD}" srcOrd="0" destOrd="0" parTransId="{100E966D-458C-4EF8-9574-1B7BE0E45BB6}" sibTransId="{2C2B9054-9685-4B32-A4E1-D2C3FBDAAA3C}"/>
    <dgm:cxn modelId="{22E1883B-7821-4B4A-8CC6-6841C0E5F10C}" type="presParOf" srcId="{69198757-2928-448B-B610-B9A24A73D229}" destId="{16D4E626-B503-46CB-87BF-9B2CB7DCD592}" srcOrd="0" destOrd="0" presId="urn:microsoft.com/office/officeart/2005/8/layout/radial1"/>
    <dgm:cxn modelId="{98F957F2-CF61-4CEC-A904-1722911B761C}" type="presParOf" srcId="{69198757-2928-448B-B610-B9A24A73D229}" destId="{66A4CE3B-42B9-4D12-BDE1-5B99A27B1587}" srcOrd="1" destOrd="0" presId="urn:microsoft.com/office/officeart/2005/8/layout/radial1"/>
    <dgm:cxn modelId="{30426EF0-6C47-42EB-B6C3-0A4586A3F927}" type="presParOf" srcId="{66A4CE3B-42B9-4D12-BDE1-5B99A27B1587}" destId="{DBC0BFBC-863C-474D-8229-B7CEDF662488}" srcOrd="0" destOrd="0" presId="urn:microsoft.com/office/officeart/2005/8/layout/radial1"/>
    <dgm:cxn modelId="{1AB025AB-ED17-4E38-93B2-18421D437677}" type="presParOf" srcId="{69198757-2928-448B-B610-B9A24A73D229}" destId="{2CB823C0-49EA-44BB-A38D-0A2C11B94F80}" srcOrd="2" destOrd="0" presId="urn:microsoft.com/office/officeart/2005/8/layout/radial1"/>
    <dgm:cxn modelId="{F35B6753-F7D6-48F1-992D-D35E414A7314}" type="presParOf" srcId="{69198757-2928-448B-B610-B9A24A73D229}" destId="{87C5F7CD-1B66-441A-A0A4-74AD6B2BF303}" srcOrd="3" destOrd="0" presId="urn:microsoft.com/office/officeart/2005/8/layout/radial1"/>
    <dgm:cxn modelId="{6FBC4299-4E05-4A9C-8DE4-751EF07891A2}" type="presParOf" srcId="{87C5F7CD-1B66-441A-A0A4-74AD6B2BF303}" destId="{0E10354F-3BB1-4EF2-8220-CDF49CC15F41}" srcOrd="0" destOrd="0" presId="urn:microsoft.com/office/officeart/2005/8/layout/radial1"/>
    <dgm:cxn modelId="{2ED44F0C-4AD6-4252-B29F-1CB25D4FDAAD}" type="presParOf" srcId="{69198757-2928-448B-B610-B9A24A73D229}" destId="{CEC4EC20-B3A8-4375-9772-887806733F60}" srcOrd="4" destOrd="0" presId="urn:microsoft.com/office/officeart/2005/8/layout/radial1"/>
    <dgm:cxn modelId="{42EC1543-DE78-4C91-A2D3-70E549F4BA7D}" type="presParOf" srcId="{69198757-2928-448B-B610-B9A24A73D229}" destId="{70724EB2-1A23-480A-B29B-E43E267BA4F3}" srcOrd="5" destOrd="0" presId="urn:microsoft.com/office/officeart/2005/8/layout/radial1"/>
    <dgm:cxn modelId="{93F019A2-0B1D-4F29-A42D-B3D056A07D51}" type="presParOf" srcId="{70724EB2-1A23-480A-B29B-E43E267BA4F3}" destId="{425E4BB3-BC1A-4618-8454-398CE884B157}" srcOrd="0" destOrd="0" presId="urn:microsoft.com/office/officeart/2005/8/layout/radial1"/>
    <dgm:cxn modelId="{BAD69044-881D-4B4E-BC27-E0B1AE009464}" type="presParOf" srcId="{69198757-2928-448B-B610-B9A24A73D229}" destId="{70CC0059-D535-44B8-B840-23402274C461}" srcOrd="6" destOrd="0" presId="urn:microsoft.com/office/officeart/2005/8/layout/radial1"/>
    <dgm:cxn modelId="{100B751E-49D3-4086-B767-40C7DFA00454}" type="presParOf" srcId="{69198757-2928-448B-B610-B9A24A73D229}" destId="{04AC35A4-048F-41ED-9DCB-CD2DEE3FD582}" srcOrd="7" destOrd="0" presId="urn:microsoft.com/office/officeart/2005/8/layout/radial1"/>
    <dgm:cxn modelId="{62B9E7A3-8F6B-4916-A7D0-BC1780B80111}" type="presParOf" srcId="{04AC35A4-048F-41ED-9DCB-CD2DEE3FD582}" destId="{D2CC6B54-28D7-4DB3-8FCE-084A1967EC59}" srcOrd="0" destOrd="0" presId="urn:microsoft.com/office/officeart/2005/8/layout/radial1"/>
    <dgm:cxn modelId="{A95E1766-E7F9-4472-950D-66A2440D6025}" type="presParOf" srcId="{69198757-2928-448B-B610-B9A24A73D229}" destId="{BCA7C3A1-9ABC-4EFE-B7D2-619935904A61}" srcOrd="8" destOrd="0" presId="urn:microsoft.com/office/officeart/2005/8/layout/radial1"/>
    <dgm:cxn modelId="{ECAB70F0-D059-4F0C-A310-5DE5D5517003}" type="presParOf" srcId="{69198757-2928-448B-B610-B9A24A73D229}" destId="{C9E831DF-7054-4FC3-A913-BB376528C5DD}" srcOrd="9" destOrd="0" presId="urn:microsoft.com/office/officeart/2005/8/layout/radial1"/>
    <dgm:cxn modelId="{F2DE2595-4CDC-4D78-8567-0D8653C80F8B}" type="presParOf" srcId="{C9E831DF-7054-4FC3-A913-BB376528C5DD}" destId="{F851B0B7-EA6F-46D4-B76A-E2E007891847}" srcOrd="0" destOrd="0" presId="urn:microsoft.com/office/officeart/2005/8/layout/radial1"/>
    <dgm:cxn modelId="{51E67255-3DD5-4FA1-9527-DD600434CF1E}" type="presParOf" srcId="{69198757-2928-448B-B610-B9A24A73D229}" destId="{4868B297-DE6C-480A-9EDB-1042D3951252}" srcOrd="10" destOrd="0" presId="urn:microsoft.com/office/officeart/2005/8/layout/radial1"/>
    <dgm:cxn modelId="{897F5E4C-7D7A-40F1-A136-A0AE70D3601C}" type="presParOf" srcId="{69198757-2928-448B-B610-B9A24A73D229}" destId="{BCAAC56C-6240-4494-B6AE-8324E0FC2668}" srcOrd="11" destOrd="0" presId="urn:microsoft.com/office/officeart/2005/8/layout/radial1"/>
    <dgm:cxn modelId="{F538E28B-B987-4459-84CD-4E66420FB753}" type="presParOf" srcId="{BCAAC56C-6240-4494-B6AE-8324E0FC2668}" destId="{596DD822-C923-496F-928F-7C6BDE91530F}" srcOrd="0" destOrd="0" presId="urn:microsoft.com/office/officeart/2005/8/layout/radial1"/>
    <dgm:cxn modelId="{137A4ACA-8709-4C64-BC56-3C7C95EDEACD}" type="presParOf" srcId="{69198757-2928-448B-B610-B9A24A73D229}" destId="{23B19C10-45B3-4C19-B8A3-BA18BE8C7C59}" srcOrd="12" destOrd="0" presId="urn:microsoft.com/office/officeart/2005/8/layout/radial1"/>
    <dgm:cxn modelId="{211413EB-EAA0-4178-AD06-22E554B76459}" type="presParOf" srcId="{69198757-2928-448B-B610-B9A24A73D229}" destId="{150DF2E6-C57C-439A-B2D0-C59BBCE57312}" srcOrd="13" destOrd="0" presId="urn:microsoft.com/office/officeart/2005/8/layout/radial1"/>
    <dgm:cxn modelId="{F29A9F11-2820-4809-8D28-4388CBEC3C52}" type="presParOf" srcId="{150DF2E6-C57C-439A-B2D0-C59BBCE57312}" destId="{1976BF3D-5C56-4278-9910-19D5398F8E21}" srcOrd="0" destOrd="0" presId="urn:microsoft.com/office/officeart/2005/8/layout/radial1"/>
    <dgm:cxn modelId="{128EAA56-0BBB-4BA3-8A37-252AE76D81E9}" type="presParOf" srcId="{69198757-2928-448B-B610-B9A24A73D229}" destId="{1E0FEA44-0F81-4A2B-AA6D-CCCC4DA9D664}" srcOrd="14" destOrd="0" presId="urn:microsoft.com/office/officeart/2005/8/layout/radial1"/>
    <dgm:cxn modelId="{9DB5AEFA-9629-4E8D-9D5B-901FF986701B}" type="presParOf" srcId="{69198757-2928-448B-B610-B9A24A73D229}" destId="{C4221306-1CAE-483A-97BF-70085051EA8D}" srcOrd="15" destOrd="0" presId="urn:microsoft.com/office/officeart/2005/8/layout/radial1"/>
    <dgm:cxn modelId="{5A5DC4D8-67A4-4F79-B75C-0E94BC3F2E5F}" type="presParOf" srcId="{C4221306-1CAE-483A-97BF-70085051EA8D}" destId="{7C0CCA7C-1224-48F8-B642-8D755890CB35}" srcOrd="0" destOrd="0" presId="urn:microsoft.com/office/officeart/2005/8/layout/radial1"/>
    <dgm:cxn modelId="{9DBE9852-C89F-4413-80CE-4D9DADAD928A}" type="presParOf" srcId="{69198757-2928-448B-B610-B9A24A73D229}" destId="{5E7B9E4E-B60F-400E-8955-91050700F408}" srcOrd="16" destOrd="0" presId="urn:microsoft.com/office/officeart/2005/8/layout/radial1"/>
    <dgm:cxn modelId="{AEF5CD73-2BC6-4294-A7BA-0F0833DA3543}" type="presParOf" srcId="{69198757-2928-448B-B610-B9A24A73D229}" destId="{98D175EA-0864-45D7-BCFD-0EF859E819AD}" srcOrd="17" destOrd="0" presId="urn:microsoft.com/office/officeart/2005/8/layout/radial1"/>
    <dgm:cxn modelId="{2AA2491F-FC49-44B5-AA82-0CD54FC66F50}" type="presParOf" srcId="{98D175EA-0864-45D7-BCFD-0EF859E819AD}" destId="{E843A425-60EF-4EDD-BF7B-6099F17687F1}" srcOrd="0" destOrd="0" presId="urn:microsoft.com/office/officeart/2005/8/layout/radial1"/>
    <dgm:cxn modelId="{67079583-3A76-4A70-B313-969FED79A65F}" type="presParOf" srcId="{69198757-2928-448B-B610-B9A24A73D229}" destId="{D5F5B8E9-3475-4E01-9949-626C1D50E216}" srcOrd="18" destOrd="0" presId="urn:microsoft.com/office/officeart/2005/8/layout/radial1"/>
    <dgm:cxn modelId="{A4747F16-9C72-4F9C-945E-AADA0F17DCAC}" type="presParOf" srcId="{69198757-2928-448B-B610-B9A24A73D229}" destId="{1BFA8A34-FBBD-4201-BCE6-AE0B9D781C78}" srcOrd="19" destOrd="0" presId="urn:microsoft.com/office/officeart/2005/8/layout/radial1"/>
    <dgm:cxn modelId="{687483AF-3171-4AFB-AC2C-779C8F794398}" type="presParOf" srcId="{1BFA8A34-FBBD-4201-BCE6-AE0B9D781C78}" destId="{A7BEFEA1-E0EA-4AC8-AE27-88314B158E40}" srcOrd="0" destOrd="0" presId="urn:microsoft.com/office/officeart/2005/8/layout/radial1"/>
    <dgm:cxn modelId="{26A6D89C-D925-4CFD-8B68-AE6AEF8995A2}" type="presParOf" srcId="{69198757-2928-448B-B610-B9A24A73D229}" destId="{68E3E4E5-638E-4BA7-BF44-29088294408E}" srcOrd="2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5DCAD5-8D26-4F96-B74E-92BBD0EE7B96}" type="doc">
      <dgm:prSet loTypeId="urn:microsoft.com/office/officeart/2005/8/layout/pyramid2" loCatId="list" qsTypeId="urn:microsoft.com/office/officeart/2005/8/quickstyle/simple1" qsCatId="simple" csTypeId="urn:microsoft.com/office/officeart/2005/8/colors/accent1_2" csCatId="accent1" phldr="1"/>
      <dgm:spPr/>
      <dgm:t>
        <a:bodyPr/>
        <a:lstStyle/>
        <a:p>
          <a:endParaRPr lang="en-US"/>
        </a:p>
      </dgm:t>
    </dgm:pt>
    <dgm:pt modelId="{BA48EE12-6884-47F4-9AE0-6FB91C548309}">
      <dgm:prSet phldrT="[Text]" custT="1"/>
      <dgm:spPr/>
      <dgm:t>
        <a:bodyPr/>
        <a:lstStyle/>
        <a:p>
          <a:r>
            <a:rPr lang="en-US" sz="1200" dirty="0"/>
            <a:t>LEADERSHIP</a:t>
          </a:r>
        </a:p>
      </dgm:t>
    </dgm:pt>
    <dgm:pt modelId="{4F167FC0-5A98-433B-85D3-E3DA28240709}" type="parTrans" cxnId="{1EFEE089-612C-4F50-B5D0-6706845AF20C}">
      <dgm:prSet/>
      <dgm:spPr/>
      <dgm:t>
        <a:bodyPr/>
        <a:lstStyle/>
        <a:p>
          <a:endParaRPr lang="en-US"/>
        </a:p>
      </dgm:t>
    </dgm:pt>
    <dgm:pt modelId="{7D868AF7-CE81-4316-B969-7AE22E5EB357}" type="sibTrans" cxnId="{1EFEE089-612C-4F50-B5D0-6706845AF20C}">
      <dgm:prSet/>
      <dgm:spPr/>
      <dgm:t>
        <a:bodyPr/>
        <a:lstStyle/>
        <a:p>
          <a:endParaRPr lang="en-US"/>
        </a:p>
      </dgm:t>
    </dgm:pt>
    <dgm:pt modelId="{319C5DEA-072B-4C81-970B-5ED2B3655AE2}">
      <dgm:prSet phldrT="[Text]" custT="1"/>
      <dgm:spPr/>
      <dgm:t>
        <a:bodyPr/>
        <a:lstStyle/>
        <a:p>
          <a:pPr defTabSz="222250">
            <a:lnSpc>
              <a:spcPct val="90000"/>
            </a:lnSpc>
            <a:spcBef>
              <a:spcPct val="0"/>
            </a:spcBef>
            <a:spcAft>
              <a:spcPct val="35000"/>
            </a:spcAft>
          </a:pPr>
          <a:r>
            <a:rPr lang="en-US" sz="1200" dirty="0"/>
            <a:t>FRONT LINE SUP/</a:t>
          </a:r>
        </a:p>
        <a:p>
          <a:pPr defTabSz="222250">
            <a:lnSpc>
              <a:spcPct val="90000"/>
            </a:lnSpc>
            <a:spcBef>
              <a:spcPct val="0"/>
            </a:spcBef>
            <a:spcAft>
              <a:spcPct val="35000"/>
            </a:spcAft>
          </a:pPr>
          <a:r>
            <a:rPr lang="en-US" sz="1200" dirty="0"/>
            <a:t>MIDDLE MANAGEMENT</a:t>
          </a:r>
          <a:endParaRPr lang="en-US" sz="500" dirty="0"/>
        </a:p>
      </dgm:t>
    </dgm:pt>
    <dgm:pt modelId="{6D011D49-2DC7-4D79-B9EB-CEEB404F1F88}" type="parTrans" cxnId="{4A4EC132-0E6A-48A2-947D-908470E2C673}">
      <dgm:prSet/>
      <dgm:spPr/>
      <dgm:t>
        <a:bodyPr/>
        <a:lstStyle/>
        <a:p>
          <a:endParaRPr lang="en-US"/>
        </a:p>
      </dgm:t>
    </dgm:pt>
    <dgm:pt modelId="{82F1A969-1E78-4970-939D-731078978B5A}" type="sibTrans" cxnId="{4A4EC132-0E6A-48A2-947D-908470E2C673}">
      <dgm:prSet/>
      <dgm:spPr/>
      <dgm:t>
        <a:bodyPr/>
        <a:lstStyle/>
        <a:p>
          <a:endParaRPr lang="en-US"/>
        </a:p>
      </dgm:t>
    </dgm:pt>
    <dgm:pt modelId="{0D8411DC-AAA1-4B24-B285-AD8DFA700B1C}">
      <dgm:prSet phldrT="[Text]"/>
      <dgm:spPr/>
      <dgm:t>
        <a:bodyPr/>
        <a:lstStyle/>
        <a:p>
          <a:r>
            <a:rPr lang="en-US" dirty="0"/>
            <a:t>EMPLOYEES</a:t>
          </a:r>
        </a:p>
      </dgm:t>
    </dgm:pt>
    <dgm:pt modelId="{C5375BE2-AC5C-4B8C-BC98-B34C0F4B7348}" type="parTrans" cxnId="{62CFCA99-78C9-4232-BBAC-B29A7E26BA7A}">
      <dgm:prSet/>
      <dgm:spPr/>
      <dgm:t>
        <a:bodyPr/>
        <a:lstStyle/>
        <a:p>
          <a:endParaRPr lang="en-US"/>
        </a:p>
      </dgm:t>
    </dgm:pt>
    <dgm:pt modelId="{105C737F-5A69-441D-88F1-8F79D633C34A}" type="sibTrans" cxnId="{62CFCA99-78C9-4232-BBAC-B29A7E26BA7A}">
      <dgm:prSet/>
      <dgm:spPr/>
      <dgm:t>
        <a:bodyPr/>
        <a:lstStyle/>
        <a:p>
          <a:endParaRPr lang="en-US"/>
        </a:p>
      </dgm:t>
    </dgm:pt>
    <dgm:pt modelId="{9FC86EFE-15C3-4278-9890-FFE56D46FC13}">
      <dgm:prSet phldrT="[Text]" custT="1"/>
      <dgm:spPr/>
      <dgm:t>
        <a:bodyPr/>
        <a:lstStyle/>
        <a:p>
          <a:r>
            <a:rPr lang="en-US" sz="1200" dirty="0"/>
            <a:t>PHYSIOLOGICAL, ECONOMIC SAFETY</a:t>
          </a:r>
          <a:endParaRPr lang="en-US" sz="500" dirty="0"/>
        </a:p>
      </dgm:t>
    </dgm:pt>
    <dgm:pt modelId="{39A3B891-07E3-449A-8DD9-24A2AE3CB0C4}" type="parTrans" cxnId="{B74407AB-0BD4-41D2-BCD4-552E8DCFFF6A}">
      <dgm:prSet/>
      <dgm:spPr/>
      <dgm:t>
        <a:bodyPr/>
        <a:lstStyle/>
        <a:p>
          <a:endParaRPr lang="en-US"/>
        </a:p>
      </dgm:t>
    </dgm:pt>
    <dgm:pt modelId="{919C3757-E109-4964-B409-F1F78E84C715}" type="sibTrans" cxnId="{B74407AB-0BD4-41D2-BCD4-552E8DCFFF6A}">
      <dgm:prSet/>
      <dgm:spPr/>
      <dgm:t>
        <a:bodyPr/>
        <a:lstStyle/>
        <a:p>
          <a:endParaRPr lang="en-US"/>
        </a:p>
      </dgm:t>
    </dgm:pt>
    <dgm:pt modelId="{4B7675F1-3FE4-46C1-AA97-D7B6C9D4B0FD}">
      <dgm:prSet phldrT="[Text]" custT="1"/>
      <dgm:spPr/>
      <dgm:t>
        <a:bodyPr/>
        <a:lstStyle/>
        <a:p>
          <a:pPr marL="0" marR="0" indent="0" defTabSz="914400" eaLnBrk="1" fontAlgn="auto" latinLnBrk="0" hangingPunct="1">
            <a:lnSpc>
              <a:spcPct val="100000"/>
            </a:lnSpc>
            <a:spcBef>
              <a:spcPts val="0"/>
            </a:spcBef>
            <a:spcAft>
              <a:spcPts val="0"/>
            </a:spcAft>
            <a:buClrTx/>
            <a:buSzTx/>
            <a:buFontTx/>
            <a:buNone/>
            <a:tabLst/>
            <a:defRPr/>
          </a:pPr>
          <a:r>
            <a:rPr lang="en-US" sz="1200" dirty="0"/>
            <a:t>BELONGINGNESS,</a:t>
          </a:r>
        </a:p>
        <a:p>
          <a:pPr marL="0" marR="0" indent="0" defTabSz="914400" eaLnBrk="1" fontAlgn="auto" latinLnBrk="0" hangingPunct="1">
            <a:lnSpc>
              <a:spcPct val="100000"/>
            </a:lnSpc>
            <a:spcBef>
              <a:spcPts val="0"/>
            </a:spcBef>
            <a:spcAft>
              <a:spcPts val="0"/>
            </a:spcAft>
            <a:buClrTx/>
            <a:buSzTx/>
            <a:buFontTx/>
            <a:buNone/>
            <a:tabLst/>
            <a:defRPr/>
          </a:pPr>
          <a:r>
            <a:rPr lang="en-US" sz="1200" dirty="0"/>
            <a:t>ESTEEM, ACHIEVEMENT</a:t>
          </a:r>
        </a:p>
      </dgm:t>
    </dgm:pt>
    <dgm:pt modelId="{456CC8F9-E9A1-4133-8DDF-92E2000E09D2}" type="parTrans" cxnId="{808D113F-7415-4F40-AB13-7C9072BE878F}">
      <dgm:prSet/>
      <dgm:spPr/>
      <dgm:t>
        <a:bodyPr/>
        <a:lstStyle/>
        <a:p>
          <a:endParaRPr lang="en-US"/>
        </a:p>
      </dgm:t>
    </dgm:pt>
    <dgm:pt modelId="{54CFBCBF-AFE5-4CB1-B105-596372B7E98E}" type="sibTrans" cxnId="{808D113F-7415-4F40-AB13-7C9072BE878F}">
      <dgm:prSet/>
      <dgm:spPr/>
      <dgm:t>
        <a:bodyPr/>
        <a:lstStyle/>
        <a:p>
          <a:endParaRPr lang="en-US"/>
        </a:p>
      </dgm:t>
    </dgm:pt>
    <dgm:pt modelId="{80BAD455-1AB1-4F9D-A282-2933BEFA7595}">
      <dgm:prSet phldrT="[Text]" custT="1"/>
      <dgm:spPr/>
      <dgm:t>
        <a:bodyPr/>
        <a:lstStyle/>
        <a:p>
          <a:r>
            <a:rPr lang="en-US" sz="1200" dirty="0"/>
            <a:t>SELF-ACTUALIZATION,</a:t>
          </a:r>
        </a:p>
        <a:p>
          <a:r>
            <a:rPr lang="en-US" sz="1200" dirty="0"/>
            <a:t>EMPOWERMENT</a:t>
          </a:r>
          <a:endParaRPr lang="en-US" sz="500" dirty="0"/>
        </a:p>
      </dgm:t>
    </dgm:pt>
    <dgm:pt modelId="{DFB3AEC4-969C-4694-82EA-F897320C7055}" type="parTrans" cxnId="{6BBBEE66-4FBB-45EE-8E63-A50767350B50}">
      <dgm:prSet/>
      <dgm:spPr/>
      <dgm:t>
        <a:bodyPr/>
        <a:lstStyle/>
        <a:p>
          <a:endParaRPr lang="en-US"/>
        </a:p>
      </dgm:t>
    </dgm:pt>
    <dgm:pt modelId="{F84F1277-40EE-492F-8AA0-612F2692F96F}" type="sibTrans" cxnId="{6BBBEE66-4FBB-45EE-8E63-A50767350B50}">
      <dgm:prSet/>
      <dgm:spPr/>
      <dgm:t>
        <a:bodyPr/>
        <a:lstStyle/>
        <a:p>
          <a:endParaRPr lang="en-US"/>
        </a:p>
      </dgm:t>
    </dgm:pt>
    <dgm:pt modelId="{87B45595-BBF9-470A-A0A6-591E0B45440C}">
      <dgm:prSet phldrT="[Text]"/>
      <dgm:spPr/>
      <dgm:t>
        <a:bodyPr/>
        <a:lstStyle/>
        <a:p>
          <a:r>
            <a:rPr lang="en-US" dirty="0"/>
            <a:t>POWER AND INFUENCE</a:t>
          </a:r>
        </a:p>
      </dgm:t>
    </dgm:pt>
    <dgm:pt modelId="{0EED49FB-DD1D-4687-9E5C-032FD2278D47}" type="parTrans" cxnId="{EC77F267-8C3B-4E38-9B0E-71B2985304F7}">
      <dgm:prSet/>
      <dgm:spPr/>
      <dgm:t>
        <a:bodyPr/>
        <a:lstStyle/>
        <a:p>
          <a:endParaRPr lang="en-US"/>
        </a:p>
      </dgm:t>
    </dgm:pt>
    <dgm:pt modelId="{E0C303FF-B95D-4EDA-AEC7-E0DD2EC89CD5}" type="sibTrans" cxnId="{EC77F267-8C3B-4E38-9B0E-71B2985304F7}">
      <dgm:prSet/>
      <dgm:spPr/>
      <dgm:t>
        <a:bodyPr/>
        <a:lstStyle/>
        <a:p>
          <a:endParaRPr lang="en-US"/>
        </a:p>
      </dgm:t>
    </dgm:pt>
    <dgm:pt modelId="{D4872856-EF8D-469B-B35E-8E1CC89B8BCD}" type="pres">
      <dgm:prSet presAssocID="{5C5DCAD5-8D26-4F96-B74E-92BBD0EE7B96}" presName="compositeShape" presStyleCnt="0">
        <dgm:presLayoutVars>
          <dgm:dir/>
          <dgm:resizeHandles/>
        </dgm:presLayoutVars>
      </dgm:prSet>
      <dgm:spPr/>
    </dgm:pt>
    <dgm:pt modelId="{B1A5D95B-9FB0-4C6E-A596-EBC81310C805}" type="pres">
      <dgm:prSet presAssocID="{5C5DCAD5-8D26-4F96-B74E-92BBD0EE7B96}" presName="pyramid" presStyleLbl="node1" presStyleIdx="0" presStyleCnt="1" custScaleX="116837" custLinFactNeighborX="4466" custLinFactNeighborY="947"/>
      <dgm:spPr>
        <a:blipFill rotWithShape="0">
          <a:blip xmlns:r="http://schemas.openxmlformats.org/officeDocument/2006/relationships" r:embed="rId1"/>
          <a:stretch>
            <a:fillRect/>
          </a:stretch>
        </a:blipFill>
      </dgm:spPr>
    </dgm:pt>
    <dgm:pt modelId="{CC2B8861-6D43-4A04-B261-1DABB45711EF}" type="pres">
      <dgm:prSet presAssocID="{5C5DCAD5-8D26-4F96-B74E-92BBD0EE7B96}" presName="theList" presStyleCnt="0"/>
      <dgm:spPr/>
    </dgm:pt>
    <dgm:pt modelId="{15134F69-9AC7-4164-B226-5E664910D514}" type="pres">
      <dgm:prSet presAssocID="{BA48EE12-6884-47F4-9AE0-6FB91C548309}" presName="aNode" presStyleLbl="fgAcc1" presStyleIdx="0" presStyleCnt="7" custLinFactY="96373" custLinFactNeighborX="18014" custLinFactNeighborY="100000">
        <dgm:presLayoutVars>
          <dgm:bulletEnabled val="1"/>
        </dgm:presLayoutVars>
      </dgm:prSet>
      <dgm:spPr/>
    </dgm:pt>
    <dgm:pt modelId="{A40778B9-DD29-44CA-AA76-5C8EE152930B}" type="pres">
      <dgm:prSet presAssocID="{BA48EE12-6884-47F4-9AE0-6FB91C548309}" presName="aSpace" presStyleCnt="0"/>
      <dgm:spPr/>
    </dgm:pt>
    <dgm:pt modelId="{9C112E91-9682-4B4F-8D2C-A6C308E63CC1}" type="pres">
      <dgm:prSet presAssocID="{319C5DEA-072B-4C81-970B-5ED2B3655AE2}" presName="aNode" presStyleLbl="fgAcc1" presStyleIdx="1" presStyleCnt="7" custScaleY="167420" custLinFactY="349516" custLinFactNeighborX="34850" custLinFactNeighborY="400000">
        <dgm:presLayoutVars>
          <dgm:bulletEnabled val="1"/>
        </dgm:presLayoutVars>
      </dgm:prSet>
      <dgm:spPr/>
    </dgm:pt>
    <dgm:pt modelId="{E7459BD3-CE95-43CE-BA37-FC7B760C5FCC}" type="pres">
      <dgm:prSet presAssocID="{319C5DEA-072B-4C81-970B-5ED2B3655AE2}" presName="aSpace" presStyleCnt="0"/>
      <dgm:spPr/>
    </dgm:pt>
    <dgm:pt modelId="{4CF05517-4CCE-47F6-B37F-6EAFA2073822}" type="pres">
      <dgm:prSet presAssocID="{0D8411DC-AAA1-4B24-B285-AD8DFA700B1C}" presName="aNode" presStyleLbl="fgAcc1" presStyleIdx="2" presStyleCnt="7" custScaleY="143126" custLinFactY="595167" custLinFactNeighborX="42621" custLinFactNeighborY="600000">
        <dgm:presLayoutVars>
          <dgm:bulletEnabled val="1"/>
        </dgm:presLayoutVars>
      </dgm:prSet>
      <dgm:spPr/>
    </dgm:pt>
    <dgm:pt modelId="{7F8DEC1D-C389-4604-BE39-E9CCE9657613}" type="pres">
      <dgm:prSet presAssocID="{0D8411DC-AAA1-4B24-B285-AD8DFA700B1C}" presName="aSpace" presStyleCnt="0"/>
      <dgm:spPr/>
    </dgm:pt>
    <dgm:pt modelId="{E01E7135-F928-41C8-8503-3050F002E450}" type="pres">
      <dgm:prSet presAssocID="{9FC86EFE-15C3-4278-9890-FFE56D46FC13}" presName="aNode" presStyleLbl="fgAcc1" presStyleIdx="3" presStyleCnt="7" custScaleY="176491" custLinFactX="-28332" custLinFactY="436884" custLinFactNeighborX="-100000" custLinFactNeighborY="500000">
        <dgm:presLayoutVars>
          <dgm:bulletEnabled val="1"/>
        </dgm:presLayoutVars>
      </dgm:prSet>
      <dgm:spPr/>
    </dgm:pt>
    <dgm:pt modelId="{CB14177D-1B2C-4580-85C2-6E0A6A3FCE0A}" type="pres">
      <dgm:prSet presAssocID="{9FC86EFE-15C3-4278-9890-FFE56D46FC13}" presName="aSpace" presStyleCnt="0"/>
      <dgm:spPr/>
    </dgm:pt>
    <dgm:pt modelId="{CB347414-E086-4A2F-BA53-3713C2FF2576}" type="pres">
      <dgm:prSet presAssocID="{4B7675F1-3FE4-46C1-AA97-D7B6C9D4B0FD}" presName="aNode" presStyleLbl="fgAcc1" presStyleIdx="4" presStyleCnt="7" custScaleY="141935" custLinFactX="-17971" custLinFactY="-102177" custLinFactNeighborX="-100000" custLinFactNeighborY="-200000">
        <dgm:presLayoutVars>
          <dgm:bulletEnabled val="1"/>
        </dgm:presLayoutVars>
      </dgm:prSet>
      <dgm:spPr/>
    </dgm:pt>
    <dgm:pt modelId="{AFFF06C2-15B6-456C-8332-2D7C7AB49717}" type="pres">
      <dgm:prSet presAssocID="{4B7675F1-3FE4-46C1-AA97-D7B6C9D4B0FD}" presName="aSpace" presStyleCnt="0"/>
      <dgm:spPr/>
    </dgm:pt>
    <dgm:pt modelId="{F26E63BB-72BC-40CC-A9BC-B1253A299D80}" type="pres">
      <dgm:prSet presAssocID="{80BAD455-1AB1-4F9D-A282-2933BEFA7595}" presName="aNode" presStyleLbl="fgAcc1" presStyleIdx="5" presStyleCnt="7" custScaleY="159396" custLinFactX="-7610" custLinFactY="-622201" custLinFactNeighborX="-100000" custLinFactNeighborY="-700000">
        <dgm:presLayoutVars>
          <dgm:bulletEnabled val="1"/>
        </dgm:presLayoutVars>
      </dgm:prSet>
      <dgm:spPr/>
    </dgm:pt>
    <dgm:pt modelId="{F064809B-AAF5-4058-B4C4-8F02BEAD7336}" type="pres">
      <dgm:prSet presAssocID="{80BAD455-1AB1-4F9D-A282-2933BEFA7595}" presName="aSpace" presStyleCnt="0"/>
      <dgm:spPr/>
    </dgm:pt>
    <dgm:pt modelId="{A03394F9-6932-47C0-88FC-2A38DF54A672}" type="pres">
      <dgm:prSet presAssocID="{87B45595-BBF9-470A-A0A6-591E0B45440C}" presName="aNode" presStyleLbl="fgAcc1" presStyleIdx="6" presStyleCnt="7" custAng="16200000" custScaleY="149443" custLinFactY="-240580" custLinFactNeighborX="-42903" custLinFactNeighborY="-300000">
        <dgm:presLayoutVars>
          <dgm:bulletEnabled val="1"/>
        </dgm:presLayoutVars>
      </dgm:prSet>
      <dgm:spPr/>
    </dgm:pt>
    <dgm:pt modelId="{0E421A45-D8BA-435B-B4DD-CFEA8E0B67CA}" type="pres">
      <dgm:prSet presAssocID="{87B45595-BBF9-470A-A0A6-591E0B45440C}" presName="aSpace" presStyleCnt="0"/>
      <dgm:spPr/>
    </dgm:pt>
  </dgm:ptLst>
  <dgm:cxnLst>
    <dgm:cxn modelId="{4A4EC132-0E6A-48A2-947D-908470E2C673}" srcId="{5C5DCAD5-8D26-4F96-B74E-92BBD0EE7B96}" destId="{319C5DEA-072B-4C81-970B-5ED2B3655AE2}" srcOrd="1" destOrd="0" parTransId="{6D011D49-2DC7-4D79-B9EB-CEEB404F1F88}" sibTransId="{82F1A969-1E78-4970-939D-731078978B5A}"/>
    <dgm:cxn modelId="{808D113F-7415-4F40-AB13-7C9072BE878F}" srcId="{5C5DCAD5-8D26-4F96-B74E-92BBD0EE7B96}" destId="{4B7675F1-3FE4-46C1-AA97-D7B6C9D4B0FD}" srcOrd="4" destOrd="0" parTransId="{456CC8F9-E9A1-4133-8DDF-92E2000E09D2}" sibTransId="{54CFBCBF-AFE5-4CB1-B105-596372B7E98E}"/>
    <dgm:cxn modelId="{E83A8F40-E444-4B47-BCBF-D990EE17CA96}" type="presOf" srcId="{BA48EE12-6884-47F4-9AE0-6FB91C548309}" destId="{15134F69-9AC7-4164-B226-5E664910D514}" srcOrd="0" destOrd="0" presId="urn:microsoft.com/office/officeart/2005/8/layout/pyramid2"/>
    <dgm:cxn modelId="{99662752-7F2F-4DE3-A488-7193BACD0524}" type="presOf" srcId="{4B7675F1-3FE4-46C1-AA97-D7B6C9D4B0FD}" destId="{CB347414-E086-4A2F-BA53-3713C2FF2576}" srcOrd="0" destOrd="0" presId="urn:microsoft.com/office/officeart/2005/8/layout/pyramid2"/>
    <dgm:cxn modelId="{54500353-1722-4F31-ABEE-965C5DB345A0}" type="presOf" srcId="{87B45595-BBF9-470A-A0A6-591E0B45440C}" destId="{A03394F9-6932-47C0-88FC-2A38DF54A672}" srcOrd="0" destOrd="0" presId="urn:microsoft.com/office/officeart/2005/8/layout/pyramid2"/>
    <dgm:cxn modelId="{4E4DF959-04B6-46CD-9DFD-D3BCF67B4B31}" type="presOf" srcId="{80BAD455-1AB1-4F9D-A282-2933BEFA7595}" destId="{F26E63BB-72BC-40CC-A9BC-B1253A299D80}" srcOrd="0" destOrd="0" presId="urn:microsoft.com/office/officeart/2005/8/layout/pyramid2"/>
    <dgm:cxn modelId="{6BBBEE66-4FBB-45EE-8E63-A50767350B50}" srcId="{5C5DCAD5-8D26-4F96-B74E-92BBD0EE7B96}" destId="{80BAD455-1AB1-4F9D-A282-2933BEFA7595}" srcOrd="5" destOrd="0" parTransId="{DFB3AEC4-969C-4694-82EA-F897320C7055}" sibTransId="{F84F1277-40EE-492F-8AA0-612F2692F96F}"/>
    <dgm:cxn modelId="{EC77F267-8C3B-4E38-9B0E-71B2985304F7}" srcId="{5C5DCAD5-8D26-4F96-B74E-92BBD0EE7B96}" destId="{87B45595-BBF9-470A-A0A6-591E0B45440C}" srcOrd="6" destOrd="0" parTransId="{0EED49FB-DD1D-4687-9E5C-032FD2278D47}" sibTransId="{E0C303FF-B95D-4EDA-AEC7-E0DD2EC89CD5}"/>
    <dgm:cxn modelId="{AAA3EA7B-356F-4A82-90F2-FDFCA6891077}" type="presOf" srcId="{9FC86EFE-15C3-4278-9890-FFE56D46FC13}" destId="{E01E7135-F928-41C8-8503-3050F002E450}" srcOrd="0" destOrd="0" presId="urn:microsoft.com/office/officeart/2005/8/layout/pyramid2"/>
    <dgm:cxn modelId="{F71DD183-BD29-4093-8D3D-D388857EC56E}" type="presOf" srcId="{0D8411DC-AAA1-4B24-B285-AD8DFA700B1C}" destId="{4CF05517-4CCE-47F6-B37F-6EAFA2073822}" srcOrd="0" destOrd="0" presId="urn:microsoft.com/office/officeart/2005/8/layout/pyramid2"/>
    <dgm:cxn modelId="{1EFEE089-612C-4F50-B5D0-6706845AF20C}" srcId="{5C5DCAD5-8D26-4F96-B74E-92BBD0EE7B96}" destId="{BA48EE12-6884-47F4-9AE0-6FB91C548309}" srcOrd="0" destOrd="0" parTransId="{4F167FC0-5A98-433B-85D3-E3DA28240709}" sibTransId="{7D868AF7-CE81-4316-B969-7AE22E5EB357}"/>
    <dgm:cxn modelId="{E8FD4590-B3B5-4698-B5AD-9115F39C5A68}" type="presOf" srcId="{5C5DCAD5-8D26-4F96-B74E-92BBD0EE7B96}" destId="{D4872856-EF8D-469B-B35E-8E1CC89B8BCD}" srcOrd="0" destOrd="0" presId="urn:microsoft.com/office/officeart/2005/8/layout/pyramid2"/>
    <dgm:cxn modelId="{62CFCA99-78C9-4232-BBAC-B29A7E26BA7A}" srcId="{5C5DCAD5-8D26-4F96-B74E-92BBD0EE7B96}" destId="{0D8411DC-AAA1-4B24-B285-AD8DFA700B1C}" srcOrd="2" destOrd="0" parTransId="{C5375BE2-AC5C-4B8C-BC98-B34C0F4B7348}" sibTransId="{105C737F-5A69-441D-88F1-8F79D633C34A}"/>
    <dgm:cxn modelId="{AF11EDA0-12F7-48C8-BAE6-709106F1794A}" type="presOf" srcId="{319C5DEA-072B-4C81-970B-5ED2B3655AE2}" destId="{9C112E91-9682-4B4F-8D2C-A6C308E63CC1}" srcOrd="0" destOrd="0" presId="urn:microsoft.com/office/officeart/2005/8/layout/pyramid2"/>
    <dgm:cxn modelId="{B74407AB-0BD4-41D2-BCD4-552E8DCFFF6A}" srcId="{5C5DCAD5-8D26-4F96-B74E-92BBD0EE7B96}" destId="{9FC86EFE-15C3-4278-9890-FFE56D46FC13}" srcOrd="3" destOrd="0" parTransId="{39A3B891-07E3-449A-8DD9-24A2AE3CB0C4}" sibTransId="{919C3757-E109-4964-B409-F1F78E84C715}"/>
    <dgm:cxn modelId="{50BF58CF-81F9-4437-8909-653B94669234}" type="presParOf" srcId="{D4872856-EF8D-469B-B35E-8E1CC89B8BCD}" destId="{B1A5D95B-9FB0-4C6E-A596-EBC81310C805}" srcOrd="0" destOrd="0" presId="urn:microsoft.com/office/officeart/2005/8/layout/pyramid2"/>
    <dgm:cxn modelId="{965C881E-2379-4E73-BA3F-0175FB22FD30}" type="presParOf" srcId="{D4872856-EF8D-469B-B35E-8E1CC89B8BCD}" destId="{CC2B8861-6D43-4A04-B261-1DABB45711EF}" srcOrd="1" destOrd="0" presId="urn:microsoft.com/office/officeart/2005/8/layout/pyramid2"/>
    <dgm:cxn modelId="{15E834AB-3B20-43E4-B310-6D22A0239AD4}" type="presParOf" srcId="{CC2B8861-6D43-4A04-B261-1DABB45711EF}" destId="{15134F69-9AC7-4164-B226-5E664910D514}" srcOrd="0" destOrd="0" presId="urn:microsoft.com/office/officeart/2005/8/layout/pyramid2"/>
    <dgm:cxn modelId="{3DAE515F-7ECF-4FAE-BC93-CEAB4832D1E7}" type="presParOf" srcId="{CC2B8861-6D43-4A04-B261-1DABB45711EF}" destId="{A40778B9-DD29-44CA-AA76-5C8EE152930B}" srcOrd="1" destOrd="0" presId="urn:microsoft.com/office/officeart/2005/8/layout/pyramid2"/>
    <dgm:cxn modelId="{319A1FBD-E4A7-4109-8746-8F3A14EBF1F0}" type="presParOf" srcId="{CC2B8861-6D43-4A04-B261-1DABB45711EF}" destId="{9C112E91-9682-4B4F-8D2C-A6C308E63CC1}" srcOrd="2" destOrd="0" presId="urn:microsoft.com/office/officeart/2005/8/layout/pyramid2"/>
    <dgm:cxn modelId="{4B83AAA7-D2A4-45FE-9CA0-F8541C96155D}" type="presParOf" srcId="{CC2B8861-6D43-4A04-B261-1DABB45711EF}" destId="{E7459BD3-CE95-43CE-BA37-FC7B760C5FCC}" srcOrd="3" destOrd="0" presId="urn:microsoft.com/office/officeart/2005/8/layout/pyramid2"/>
    <dgm:cxn modelId="{7D015EA7-F96D-419F-BDCE-0E21F3CA0E5B}" type="presParOf" srcId="{CC2B8861-6D43-4A04-B261-1DABB45711EF}" destId="{4CF05517-4CCE-47F6-B37F-6EAFA2073822}" srcOrd="4" destOrd="0" presId="urn:microsoft.com/office/officeart/2005/8/layout/pyramid2"/>
    <dgm:cxn modelId="{FBADDB71-F0CE-4615-958E-DC771B8153B9}" type="presParOf" srcId="{CC2B8861-6D43-4A04-B261-1DABB45711EF}" destId="{7F8DEC1D-C389-4604-BE39-E9CCE9657613}" srcOrd="5" destOrd="0" presId="urn:microsoft.com/office/officeart/2005/8/layout/pyramid2"/>
    <dgm:cxn modelId="{2B5AD75F-E848-4990-8310-1AD58F192D43}" type="presParOf" srcId="{CC2B8861-6D43-4A04-B261-1DABB45711EF}" destId="{E01E7135-F928-41C8-8503-3050F002E450}" srcOrd="6" destOrd="0" presId="urn:microsoft.com/office/officeart/2005/8/layout/pyramid2"/>
    <dgm:cxn modelId="{4CC0E99F-B5ED-436A-9206-1CB554E703D4}" type="presParOf" srcId="{CC2B8861-6D43-4A04-B261-1DABB45711EF}" destId="{CB14177D-1B2C-4580-85C2-6E0A6A3FCE0A}" srcOrd="7" destOrd="0" presId="urn:microsoft.com/office/officeart/2005/8/layout/pyramid2"/>
    <dgm:cxn modelId="{DBCD6BC2-2B7B-4203-937A-515D380026B1}" type="presParOf" srcId="{CC2B8861-6D43-4A04-B261-1DABB45711EF}" destId="{CB347414-E086-4A2F-BA53-3713C2FF2576}" srcOrd="8" destOrd="0" presId="urn:microsoft.com/office/officeart/2005/8/layout/pyramid2"/>
    <dgm:cxn modelId="{34DEA676-F6A9-4E0D-BBA0-E30ADE824B80}" type="presParOf" srcId="{CC2B8861-6D43-4A04-B261-1DABB45711EF}" destId="{AFFF06C2-15B6-456C-8332-2D7C7AB49717}" srcOrd="9" destOrd="0" presId="urn:microsoft.com/office/officeart/2005/8/layout/pyramid2"/>
    <dgm:cxn modelId="{D15F28EC-B8BC-44D5-B149-EB422A109508}" type="presParOf" srcId="{CC2B8861-6D43-4A04-B261-1DABB45711EF}" destId="{F26E63BB-72BC-40CC-A9BC-B1253A299D80}" srcOrd="10" destOrd="0" presId="urn:microsoft.com/office/officeart/2005/8/layout/pyramid2"/>
    <dgm:cxn modelId="{0E836DBE-1130-45F8-8B95-C3CA48A35484}" type="presParOf" srcId="{CC2B8861-6D43-4A04-B261-1DABB45711EF}" destId="{F064809B-AAF5-4058-B4C4-8F02BEAD7336}" srcOrd="11" destOrd="0" presId="urn:microsoft.com/office/officeart/2005/8/layout/pyramid2"/>
    <dgm:cxn modelId="{DE806AE9-DC12-4D32-A58E-6F967AF55CC9}" type="presParOf" srcId="{CC2B8861-6D43-4A04-B261-1DABB45711EF}" destId="{A03394F9-6932-47C0-88FC-2A38DF54A672}" srcOrd="12" destOrd="0" presId="urn:microsoft.com/office/officeart/2005/8/layout/pyramid2"/>
    <dgm:cxn modelId="{EDE1662E-E377-4D73-84D5-8792EBDEA6A6}" type="presParOf" srcId="{CC2B8861-6D43-4A04-B261-1DABB45711EF}" destId="{0E421A45-D8BA-435B-B4DD-CFEA8E0B67CA}" srcOrd="13"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C5DCAD5-8D26-4F96-B74E-92BBD0EE7B96}" type="doc">
      <dgm:prSet loTypeId="urn:microsoft.com/office/officeart/2005/8/layout/pyramid2" loCatId="list" qsTypeId="urn:microsoft.com/office/officeart/2005/8/quickstyle/simple1" qsCatId="simple" csTypeId="urn:microsoft.com/office/officeart/2005/8/colors/accent1_2" csCatId="accent1" phldr="1"/>
      <dgm:spPr/>
      <dgm:t>
        <a:bodyPr/>
        <a:lstStyle/>
        <a:p>
          <a:endParaRPr lang="en-US"/>
        </a:p>
      </dgm:t>
    </dgm:pt>
    <dgm:pt modelId="{BA48EE12-6884-47F4-9AE0-6FB91C548309}">
      <dgm:prSet phldrT="[Text]" custT="1"/>
      <dgm:spPr/>
      <dgm:t>
        <a:bodyPr/>
        <a:lstStyle/>
        <a:p>
          <a:r>
            <a:rPr lang="en-US" sz="1200" dirty="0"/>
            <a:t>LEADERSHIP</a:t>
          </a:r>
        </a:p>
      </dgm:t>
    </dgm:pt>
    <dgm:pt modelId="{4F167FC0-5A98-433B-85D3-E3DA28240709}" type="parTrans" cxnId="{1EFEE089-612C-4F50-B5D0-6706845AF20C}">
      <dgm:prSet/>
      <dgm:spPr/>
      <dgm:t>
        <a:bodyPr/>
        <a:lstStyle/>
        <a:p>
          <a:endParaRPr lang="en-US"/>
        </a:p>
      </dgm:t>
    </dgm:pt>
    <dgm:pt modelId="{7D868AF7-CE81-4316-B969-7AE22E5EB357}" type="sibTrans" cxnId="{1EFEE089-612C-4F50-B5D0-6706845AF20C}">
      <dgm:prSet/>
      <dgm:spPr/>
      <dgm:t>
        <a:bodyPr/>
        <a:lstStyle/>
        <a:p>
          <a:endParaRPr lang="en-US"/>
        </a:p>
      </dgm:t>
    </dgm:pt>
    <dgm:pt modelId="{319C5DEA-072B-4C81-970B-5ED2B3655AE2}">
      <dgm:prSet phldrT="[Text]" custT="1"/>
      <dgm:spPr/>
      <dgm:t>
        <a:bodyPr/>
        <a:lstStyle/>
        <a:p>
          <a:pPr defTabSz="222250">
            <a:lnSpc>
              <a:spcPct val="90000"/>
            </a:lnSpc>
            <a:spcBef>
              <a:spcPct val="0"/>
            </a:spcBef>
            <a:spcAft>
              <a:spcPct val="35000"/>
            </a:spcAft>
          </a:pPr>
          <a:r>
            <a:rPr lang="en-US" sz="1200" dirty="0"/>
            <a:t>FRONT LINE SUP/</a:t>
          </a:r>
        </a:p>
        <a:p>
          <a:pPr defTabSz="222250">
            <a:lnSpc>
              <a:spcPct val="90000"/>
            </a:lnSpc>
            <a:spcBef>
              <a:spcPct val="0"/>
            </a:spcBef>
            <a:spcAft>
              <a:spcPct val="35000"/>
            </a:spcAft>
          </a:pPr>
          <a:r>
            <a:rPr lang="en-US" sz="1200" dirty="0"/>
            <a:t>MIDDLE MANAGEMENT</a:t>
          </a:r>
          <a:endParaRPr lang="en-US" sz="500" dirty="0"/>
        </a:p>
      </dgm:t>
    </dgm:pt>
    <dgm:pt modelId="{6D011D49-2DC7-4D79-B9EB-CEEB404F1F88}" type="parTrans" cxnId="{4A4EC132-0E6A-48A2-947D-908470E2C673}">
      <dgm:prSet/>
      <dgm:spPr/>
      <dgm:t>
        <a:bodyPr/>
        <a:lstStyle/>
        <a:p>
          <a:endParaRPr lang="en-US"/>
        </a:p>
      </dgm:t>
    </dgm:pt>
    <dgm:pt modelId="{82F1A969-1E78-4970-939D-731078978B5A}" type="sibTrans" cxnId="{4A4EC132-0E6A-48A2-947D-908470E2C673}">
      <dgm:prSet/>
      <dgm:spPr/>
      <dgm:t>
        <a:bodyPr/>
        <a:lstStyle/>
        <a:p>
          <a:endParaRPr lang="en-US"/>
        </a:p>
      </dgm:t>
    </dgm:pt>
    <dgm:pt modelId="{0D8411DC-AAA1-4B24-B285-AD8DFA700B1C}">
      <dgm:prSet phldrT="[Text]"/>
      <dgm:spPr/>
      <dgm:t>
        <a:bodyPr/>
        <a:lstStyle/>
        <a:p>
          <a:r>
            <a:rPr lang="en-US" dirty="0"/>
            <a:t>EMPLOYEES</a:t>
          </a:r>
        </a:p>
      </dgm:t>
    </dgm:pt>
    <dgm:pt modelId="{C5375BE2-AC5C-4B8C-BC98-B34C0F4B7348}" type="parTrans" cxnId="{62CFCA99-78C9-4232-BBAC-B29A7E26BA7A}">
      <dgm:prSet/>
      <dgm:spPr/>
      <dgm:t>
        <a:bodyPr/>
        <a:lstStyle/>
        <a:p>
          <a:endParaRPr lang="en-US"/>
        </a:p>
      </dgm:t>
    </dgm:pt>
    <dgm:pt modelId="{105C737F-5A69-441D-88F1-8F79D633C34A}" type="sibTrans" cxnId="{62CFCA99-78C9-4232-BBAC-B29A7E26BA7A}">
      <dgm:prSet/>
      <dgm:spPr/>
      <dgm:t>
        <a:bodyPr/>
        <a:lstStyle/>
        <a:p>
          <a:endParaRPr lang="en-US"/>
        </a:p>
      </dgm:t>
    </dgm:pt>
    <dgm:pt modelId="{9FC86EFE-15C3-4278-9890-FFE56D46FC13}">
      <dgm:prSet phldrT="[Text]" custT="1"/>
      <dgm:spPr/>
      <dgm:t>
        <a:bodyPr/>
        <a:lstStyle/>
        <a:p>
          <a:r>
            <a:rPr lang="en-US" sz="1200" dirty="0"/>
            <a:t>PHYSIOLOGICAL, ECONOMIC SAFETY</a:t>
          </a:r>
          <a:endParaRPr lang="en-US" sz="500" dirty="0"/>
        </a:p>
      </dgm:t>
    </dgm:pt>
    <dgm:pt modelId="{39A3B891-07E3-449A-8DD9-24A2AE3CB0C4}" type="parTrans" cxnId="{B74407AB-0BD4-41D2-BCD4-552E8DCFFF6A}">
      <dgm:prSet/>
      <dgm:spPr/>
      <dgm:t>
        <a:bodyPr/>
        <a:lstStyle/>
        <a:p>
          <a:endParaRPr lang="en-US"/>
        </a:p>
      </dgm:t>
    </dgm:pt>
    <dgm:pt modelId="{919C3757-E109-4964-B409-F1F78E84C715}" type="sibTrans" cxnId="{B74407AB-0BD4-41D2-BCD4-552E8DCFFF6A}">
      <dgm:prSet/>
      <dgm:spPr/>
      <dgm:t>
        <a:bodyPr/>
        <a:lstStyle/>
        <a:p>
          <a:endParaRPr lang="en-US"/>
        </a:p>
      </dgm:t>
    </dgm:pt>
    <dgm:pt modelId="{4B7675F1-3FE4-46C1-AA97-D7B6C9D4B0FD}">
      <dgm:prSet phldrT="[Text]" custT="1"/>
      <dgm:spPr/>
      <dgm:t>
        <a:bodyPr/>
        <a:lstStyle/>
        <a:p>
          <a:pPr marL="0" marR="0" indent="0" defTabSz="914400" eaLnBrk="1" fontAlgn="auto" latinLnBrk="0" hangingPunct="1">
            <a:lnSpc>
              <a:spcPct val="100000"/>
            </a:lnSpc>
            <a:spcBef>
              <a:spcPts val="0"/>
            </a:spcBef>
            <a:spcAft>
              <a:spcPts val="0"/>
            </a:spcAft>
            <a:buClrTx/>
            <a:buSzTx/>
            <a:buFontTx/>
            <a:buNone/>
            <a:tabLst/>
            <a:defRPr/>
          </a:pPr>
          <a:r>
            <a:rPr lang="en-US" sz="1200" dirty="0"/>
            <a:t>BELONGINGNESS,</a:t>
          </a:r>
        </a:p>
        <a:p>
          <a:pPr marL="0" marR="0" indent="0" defTabSz="914400" eaLnBrk="1" fontAlgn="auto" latinLnBrk="0" hangingPunct="1">
            <a:lnSpc>
              <a:spcPct val="100000"/>
            </a:lnSpc>
            <a:spcBef>
              <a:spcPts val="0"/>
            </a:spcBef>
            <a:spcAft>
              <a:spcPts val="0"/>
            </a:spcAft>
            <a:buClrTx/>
            <a:buSzTx/>
            <a:buFontTx/>
            <a:buNone/>
            <a:tabLst/>
            <a:defRPr/>
          </a:pPr>
          <a:r>
            <a:rPr lang="en-US" sz="1200" dirty="0"/>
            <a:t>ESTEEM, ACHIEVEMENT</a:t>
          </a:r>
        </a:p>
      </dgm:t>
    </dgm:pt>
    <dgm:pt modelId="{456CC8F9-E9A1-4133-8DDF-92E2000E09D2}" type="parTrans" cxnId="{808D113F-7415-4F40-AB13-7C9072BE878F}">
      <dgm:prSet/>
      <dgm:spPr/>
      <dgm:t>
        <a:bodyPr/>
        <a:lstStyle/>
        <a:p>
          <a:endParaRPr lang="en-US"/>
        </a:p>
      </dgm:t>
    </dgm:pt>
    <dgm:pt modelId="{54CFBCBF-AFE5-4CB1-B105-596372B7E98E}" type="sibTrans" cxnId="{808D113F-7415-4F40-AB13-7C9072BE878F}">
      <dgm:prSet/>
      <dgm:spPr/>
      <dgm:t>
        <a:bodyPr/>
        <a:lstStyle/>
        <a:p>
          <a:endParaRPr lang="en-US"/>
        </a:p>
      </dgm:t>
    </dgm:pt>
    <dgm:pt modelId="{80BAD455-1AB1-4F9D-A282-2933BEFA7595}">
      <dgm:prSet phldrT="[Text]" custT="1"/>
      <dgm:spPr/>
      <dgm:t>
        <a:bodyPr/>
        <a:lstStyle/>
        <a:p>
          <a:r>
            <a:rPr lang="en-US" sz="1200" dirty="0"/>
            <a:t>SELF-ACTUALIZATION,</a:t>
          </a:r>
        </a:p>
        <a:p>
          <a:r>
            <a:rPr lang="en-US" sz="1200" dirty="0"/>
            <a:t>EMPOWERMENT</a:t>
          </a:r>
          <a:endParaRPr lang="en-US" sz="500" dirty="0"/>
        </a:p>
      </dgm:t>
    </dgm:pt>
    <dgm:pt modelId="{DFB3AEC4-969C-4694-82EA-F897320C7055}" type="parTrans" cxnId="{6BBBEE66-4FBB-45EE-8E63-A50767350B50}">
      <dgm:prSet/>
      <dgm:spPr/>
      <dgm:t>
        <a:bodyPr/>
        <a:lstStyle/>
        <a:p>
          <a:endParaRPr lang="en-US"/>
        </a:p>
      </dgm:t>
    </dgm:pt>
    <dgm:pt modelId="{F84F1277-40EE-492F-8AA0-612F2692F96F}" type="sibTrans" cxnId="{6BBBEE66-4FBB-45EE-8E63-A50767350B50}">
      <dgm:prSet/>
      <dgm:spPr/>
      <dgm:t>
        <a:bodyPr/>
        <a:lstStyle/>
        <a:p>
          <a:endParaRPr lang="en-US"/>
        </a:p>
      </dgm:t>
    </dgm:pt>
    <dgm:pt modelId="{87B45595-BBF9-470A-A0A6-591E0B45440C}">
      <dgm:prSet phldrT="[Text]"/>
      <dgm:spPr/>
      <dgm:t>
        <a:bodyPr/>
        <a:lstStyle/>
        <a:p>
          <a:r>
            <a:rPr lang="en-US" dirty="0"/>
            <a:t>POWER AND INFUENCE</a:t>
          </a:r>
        </a:p>
      </dgm:t>
    </dgm:pt>
    <dgm:pt modelId="{0EED49FB-DD1D-4687-9E5C-032FD2278D47}" type="parTrans" cxnId="{EC77F267-8C3B-4E38-9B0E-71B2985304F7}">
      <dgm:prSet/>
      <dgm:spPr/>
      <dgm:t>
        <a:bodyPr/>
        <a:lstStyle/>
        <a:p>
          <a:endParaRPr lang="en-US"/>
        </a:p>
      </dgm:t>
    </dgm:pt>
    <dgm:pt modelId="{E0C303FF-B95D-4EDA-AEC7-E0DD2EC89CD5}" type="sibTrans" cxnId="{EC77F267-8C3B-4E38-9B0E-71B2985304F7}">
      <dgm:prSet/>
      <dgm:spPr/>
      <dgm:t>
        <a:bodyPr/>
        <a:lstStyle/>
        <a:p>
          <a:endParaRPr lang="en-US"/>
        </a:p>
      </dgm:t>
    </dgm:pt>
    <dgm:pt modelId="{D4872856-EF8D-469B-B35E-8E1CC89B8BCD}" type="pres">
      <dgm:prSet presAssocID="{5C5DCAD5-8D26-4F96-B74E-92BBD0EE7B96}" presName="compositeShape" presStyleCnt="0">
        <dgm:presLayoutVars>
          <dgm:dir/>
          <dgm:resizeHandles/>
        </dgm:presLayoutVars>
      </dgm:prSet>
      <dgm:spPr/>
    </dgm:pt>
    <dgm:pt modelId="{B1A5D95B-9FB0-4C6E-A596-EBC81310C805}" type="pres">
      <dgm:prSet presAssocID="{5C5DCAD5-8D26-4F96-B74E-92BBD0EE7B96}" presName="pyramid" presStyleLbl="node1" presStyleIdx="0" presStyleCnt="1" custAng="17980866" custScaleX="114518" custScaleY="99808" custLinFactNeighborX="-8560" custLinFactNeighborY="-17212"/>
      <dgm:spPr/>
    </dgm:pt>
    <dgm:pt modelId="{CC2B8861-6D43-4A04-B261-1DABB45711EF}" type="pres">
      <dgm:prSet presAssocID="{5C5DCAD5-8D26-4F96-B74E-92BBD0EE7B96}" presName="theList" presStyleCnt="0"/>
      <dgm:spPr/>
    </dgm:pt>
    <dgm:pt modelId="{15134F69-9AC7-4164-B226-5E664910D514}" type="pres">
      <dgm:prSet presAssocID="{BA48EE12-6884-47F4-9AE0-6FB91C548309}" presName="aNode" presStyleLbl="fgAcc1" presStyleIdx="0" presStyleCnt="7" custLinFactY="804475" custLinFactNeighborX="21981" custLinFactNeighborY="900000">
        <dgm:presLayoutVars>
          <dgm:bulletEnabled val="1"/>
        </dgm:presLayoutVars>
      </dgm:prSet>
      <dgm:spPr/>
    </dgm:pt>
    <dgm:pt modelId="{A40778B9-DD29-44CA-AA76-5C8EE152930B}" type="pres">
      <dgm:prSet presAssocID="{BA48EE12-6884-47F4-9AE0-6FB91C548309}" presName="aSpace" presStyleCnt="0"/>
      <dgm:spPr/>
    </dgm:pt>
    <dgm:pt modelId="{9C112E91-9682-4B4F-8D2C-A6C308E63CC1}" type="pres">
      <dgm:prSet presAssocID="{319C5DEA-072B-4C81-970B-5ED2B3655AE2}" presName="aNode" presStyleLbl="fgAcc1" presStyleIdx="1" presStyleCnt="7" custScaleY="164580" custLinFactY="304232" custLinFactNeighborX="29378" custLinFactNeighborY="400000">
        <dgm:presLayoutVars>
          <dgm:bulletEnabled val="1"/>
        </dgm:presLayoutVars>
      </dgm:prSet>
      <dgm:spPr/>
    </dgm:pt>
    <dgm:pt modelId="{E7459BD3-CE95-43CE-BA37-FC7B760C5FCC}" type="pres">
      <dgm:prSet presAssocID="{319C5DEA-072B-4C81-970B-5ED2B3655AE2}" presName="aSpace" presStyleCnt="0"/>
      <dgm:spPr/>
    </dgm:pt>
    <dgm:pt modelId="{4CF05517-4CCE-47F6-B37F-6EAFA2073822}" type="pres">
      <dgm:prSet presAssocID="{0D8411DC-AAA1-4B24-B285-AD8DFA700B1C}" presName="aNode" presStyleLbl="fgAcc1" presStyleIdx="2" presStyleCnt="7" custScaleY="143126" custLinFactY="-213079" custLinFactNeighborX="39241" custLinFactNeighborY="-300000">
        <dgm:presLayoutVars>
          <dgm:bulletEnabled val="1"/>
        </dgm:presLayoutVars>
      </dgm:prSet>
      <dgm:spPr/>
    </dgm:pt>
    <dgm:pt modelId="{7F8DEC1D-C389-4604-BE39-E9CCE9657613}" type="pres">
      <dgm:prSet presAssocID="{0D8411DC-AAA1-4B24-B285-AD8DFA700B1C}" presName="aSpace" presStyleCnt="0"/>
      <dgm:spPr/>
    </dgm:pt>
    <dgm:pt modelId="{E01E7135-F928-41C8-8503-3050F002E450}" type="pres">
      <dgm:prSet presAssocID="{9FC86EFE-15C3-4278-9890-FFE56D46FC13}" presName="aNode" presStyleLbl="fgAcc1" presStyleIdx="3" presStyleCnt="7" custScaleY="176491" custLinFactX="-8698" custLinFactY="399256" custLinFactNeighborX="-100000" custLinFactNeighborY="400000">
        <dgm:presLayoutVars>
          <dgm:bulletEnabled val="1"/>
        </dgm:presLayoutVars>
      </dgm:prSet>
      <dgm:spPr/>
    </dgm:pt>
    <dgm:pt modelId="{CB14177D-1B2C-4580-85C2-6E0A6A3FCE0A}" type="pres">
      <dgm:prSet presAssocID="{9FC86EFE-15C3-4278-9890-FFE56D46FC13}" presName="aSpace" presStyleCnt="0"/>
      <dgm:spPr/>
    </dgm:pt>
    <dgm:pt modelId="{CB347414-E086-4A2F-BA53-3713C2FF2576}" type="pres">
      <dgm:prSet presAssocID="{4B7675F1-3FE4-46C1-AA97-D7B6C9D4B0FD}" presName="aNode" presStyleLbl="fgAcc1" presStyleIdx="4" presStyleCnt="7" custScaleY="141935" custLinFactX="-16095" custLinFactY="-119953" custLinFactNeighborX="-100000" custLinFactNeighborY="-200000">
        <dgm:presLayoutVars>
          <dgm:bulletEnabled val="1"/>
        </dgm:presLayoutVars>
      </dgm:prSet>
      <dgm:spPr/>
    </dgm:pt>
    <dgm:pt modelId="{AFFF06C2-15B6-456C-8332-2D7C7AB49717}" type="pres">
      <dgm:prSet presAssocID="{4B7675F1-3FE4-46C1-AA97-D7B6C9D4B0FD}" presName="aSpace" presStyleCnt="0"/>
      <dgm:spPr/>
    </dgm:pt>
    <dgm:pt modelId="{F26E63BB-72BC-40CC-A9BC-B1253A299D80}" type="pres">
      <dgm:prSet presAssocID="{80BAD455-1AB1-4F9D-A282-2933BEFA7595}" presName="aNode" presStyleLbl="fgAcc1" presStyleIdx="5" presStyleCnt="7" custScaleY="159396" custLinFactX="-25958" custLinFactY="-672831" custLinFactNeighborX="-100000" custLinFactNeighborY="-700000">
        <dgm:presLayoutVars>
          <dgm:bulletEnabled val="1"/>
        </dgm:presLayoutVars>
      </dgm:prSet>
      <dgm:spPr/>
    </dgm:pt>
    <dgm:pt modelId="{F064809B-AAF5-4058-B4C4-8F02BEAD7336}" type="pres">
      <dgm:prSet presAssocID="{80BAD455-1AB1-4F9D-A282-2933BEFA7595}" presName="aSpace" presStyleCnt="0"/>
      <dgm:spPr/>
    </dgm:pt>
    <dgm:pt modelId="{A03394F9-6932-47C0-88FC-2A38DF54A672}" type="pres">
      <dgm:prSet presAssocID="{87B45595-BBF9-470A-A0A6-591E0B45440C}" presName="aNode" presStyleLbl="fgAcc1" presStyleIdx="6" presStyleCnt="7" custAng="16200000" custScaleY="149443" custLinFactY="-277112" custLinFactNeighborX="-44491" custLinFactNeighborY="-300000">
        <dgm:presLayoutVars>
          <dgm:bulletEnabled val="1"/>
        </dgm:presLayoutVars>
      </dgm:prSet>
      <dgm:spPr/>
    </dgm:pt>
    <dgm:pt modelId="{0E421A45-D8BA-435B-B4DD-CFEA8E0B67CA}" type="pres">
      <dgm:prSet presAssocID="{87B45595-BBF9-470A-A0A6-591E0B45440C}" presName="aSpace" presStyleCnt="0"/>
      <dgm:spPr/>
    </dgm:pt>
  </dgm:ptLst>
  <dgm:cxnLst>
    <dgm:cxn modelId="{FDEC8D05-0AE0-4A12-BC86-1B7BB4610CEC}" type="presOf" srcId="{80BAD455-1AB1-4F9D-A282-2933BEFA7595}" destId="{F26E63BB-72BC-40CC-A9BC-B1253A299D80}" srcOrd="0" destOrd="0" presId="urn:microsoft.com/office/officeart/2005/8/layout/pyramid2"/>
    <dgm:cxn modelId="{73352A0D-821D-4842-98BD-3398D4FBD263}" type="presOf" srcId="{87B45595-BBF9-470A-A0A6-591E0B45440C}" destId="{A03394F9-6932-47C0-88FC-2A38DF54A672}" srcOrd="0" destOrd="0" presId="urn:microsoft.com/office/officeart/2005/8/layout/pyramid2"/>
    <dgm:cxn modelId="{79B81624-1FF7-4BB5-94DF-D4145AC9E862}" type="presOf" srcId="{4B7675F1-3FE4-46C1-AA97-D7B6C9D4B0FD}" destId="{CB347414-E086-4A2F-BA53-3713C2FF2576}" srcOrd="0" destOrd="0" presId="urn:microsoft.com/office/officeart/2005/8/layout/pyramid2"/>
    <dgm:cxn modelId="{4A4EC132-0E6A-48A2-947D-908470E2C673}" srcId="{5C5DCAD5-8D26-4F96-B74E-92BBD0EE7B96}" destId="{319C5DEA-072B-4C81-970B-5ED2B3655AE2}" srcOrd="1" destOrd="0" parTransId="{6D011D49-2DC7-4D79-B9EB-CEEB404F1F88}" sibTransId="{82F1A969-1E78-4970-939D-731078978B5A}"/>
    <dgm:cxn modelId="{808D113F-7415-4F40-AB13-7C9072BE878F}" srcId="{5C5DCAD5-8D26-4F96-B74E-92BBD0EE7B96}" destId="{4B7675F1-3FE4-46C1-AA97-D7B6C9D4B0FD}" srcOrd="4" destOrd="0" parTransId="{456CC8F9-E9A1-4133-8DDF-92E2000E09D2}" sibTransId="{54CFBCBF-AFE5-4CB1-B105-596372B7E98E}"/>
    <dgm:cxn modelId="{6BBBEE66-4FBB-45EE-8E63-A50767350B50}" srcId="{5C5DCAD5-8D26-4F96-B74E-92BBD0EE7B96}" destId="{80BAD455-1AB1-4F9D-A282-2933BEFA7595}" srcOrd="5" destOrd="0" parTransId="{DFB3AEC4-969C-4694-82EA-F897320C7055}" sibTransId="{F84F1277-40EE-492F-8AA0-612F2692F96F}"/>
    <dgm:cxn modelId="{51287C67-73E5-4A3B-B47B-970FBD014A1F}" type="presOf" srcId="{0D8411DC-AAA1-4B24-B285-AD8DFA700B1C}" destId="{4CF05517-4CCE-47F6-B37F-6EAFA2073822}" srcOrd="0" destOrd="0" presId="urn:microsoft.com/office/officeart/2005/8/layout/pyramid2"/>
    <dgm:cxn modelId="{EC77F267-8C3B-4E38-9B0E-71B2985304F7}" srcId="{5C5DCAD5-8D26-4F96-B74E-92BBD0EE7B96}" destId="{87B45595-BBF9-470A-A0A6-591E0B45440C}" srcOrd="6" destOrd="0" parTransId="{0EED49FB-DD1D-4687-9E5C-032FD2278D47}" sibTransId="{E0C303FF-B95D-4EDA-AEC7-E0DD2EC89CD5}"/>
    <dgm:cxn modelId="{272A1779-03FC-4895-A3A3-CA128930EECD}" type="presOf" srcId="{BA48EE12-6884-47F4-9AE0-6FB91C548309}" destId="{15134F69-9AC7-4164-B226-5E664910D514}" srcOrd="0" destOrd="0" presId="urn:microsoft.com/office/officeart/2005/8/layout/pyramid2"/>
    <dgm:cxn modelId="{1EFEE089-612C-4F50-B5D0-6706845AF20C}" srcId="{5C5DCAD5-8D26-4F96-B74E-92BBD0EE7B96}" destId="{BA48EE12-6884-47F4-9AE0-6FB91C548309}" srcOrd="0" destOrd="0" parTransId="{4F167FC0-5A98-433B-85D3-E3DA28240709}" sibTransId="{7D868AF7-CE81-4316-B969-7AE22E5EB357}"/>
    <dgm:cxn modelId="{6B0AC591-0273-41AD-BAF1-4F85F3A8E238}" type="presOf" srcId="{319C5DEA-072B-4C81-970B-5ED2B3655AE2}" destId="{9C112E91-9682-4B4F-8D2C-A6C308E63CC1}" srcOrd="0" destOrd="0" presId="urn:microsoft.com/office/officeart/2005/8/layout/pyramid2"/>
    <dgm:cxn modelId="{62CFCA99-78C9-4232-BBAC-B29A7E26BA7A}" srcId="{5C5DCAD5-8D26-4F96-B74E-92BBD0EE7B96}" destId="{0D8411DC-AAA1-4B24-B285-AD8DFA700B1C}" srcOrd="2" destOrd="0" parTransId="{C5375BE2-AC5C-4B8C-BC98-B34C0F4B7348}" sibTransId="{105C737F-5A69-441D-88F1-8F79D633C34A}"/>
    <dgm:cxn modelId="{B74407AB-0BD4-41D2-BCD4-552E8DCFFF6A}" srcId="{5C5DCAD5-8D26-4F96-B74E-92BBD0EE7B96}" destId="{9FC86EFE-15C3-4278-9890-FFE56D46FC13}" srcOrd="3" destOrd="0" parTransId="{39A3B891-07E3-449A-8DD9-24A2AE3CB0C4}" sibTransId="{919C3757-E109-4964-B409-F1F78E84C715}"/>
    <dgm:cxn modelId="{77E15AE7-F95F-4AA8-8408-8022AB69BB8E}" type="presOf" srcId="{9FC86EFE-15C3-4278-9890-FFE56D46FC13}" destId="{E01E7135-F928-41C8-8503-3050F002E450}" srcOrd="0" destOrd="0" presId="urn:microsoft.com/office/officeart/2005/8/layout/pyramid2"/>
    <dgm:cxn modelId="{E8C5D0E7-F0AA-4C74-81A9-CA43E970B92C}" type="presOf" srcId="{5C5DCAD5-8D26-4F96-B74E-92BBD0EE7B96}" destId="{D4872856-EF8D-469B-B35E-8E1CC89B8BCD}" srcOrd="0" destOrd="0" presId="urn:microsoft.com/office/officeart/2005/8/layout/pyramid2"/>
    <dgm:cxn modelId="{A412B3D7-0469-484A-B19E-9ECED45EFE0A}" type="presParOf" srcId="{D4872856-EF8D-469B-B35E-8E1CC89B8BCD}" destId="{B1A5D95B-9FB0-4C6E-A596-EBC81310C805}" srcOrd="0" destOrd="0" presId="urn:microsoft.com/office/officeart/2005/8/layout/pyramid2"/>
    <dgm:cxn modelId="{0DC3708B-D72F-4CF2-856E-220960D2DA01}" type="presParOf" srcId="{D4872856-EF8D-469B-B35E-8E1CC89B8BCD}" destId="{CC2B8861-6D43-4A04-B261-1DABB45711EF}" srcOrd="1" destOrd="0" presId="urn:microsoft.com/office/officeart/2005/8/layout/pyramid2"/>
    <dgm:cxn modelId="{82FA6355-87FB-428B-AA23-0F1683C2DBE2}" type="presParOf" srcId="{CC2B8861-6D43-4A04-B261-1DABB45711EF}" destId="{15134F69-9AC7-4164-B226-5E664910D514}" srcOrd="0" destOrd="0" presId="urn:microsoft.com/office/officeart/2005/8/layout/pyramid2"/>
    <dgm:cxn modelId="{67A4E42D-0176-4A90-AF1D-EECDF5D2D3AF}" type="presParOf" srcId="{CC2B8861-6D43-4A04-B261-1DABB45711EF}" destId="{A40778B9-DD29-44CA-AA76-5C8EE152930B}" srcOrd="1" destOrd="0" presId="urn:microsoft.com/office/officeart/2005/8/layout/pyramid2"/>
    <dgm:cxn modelId="{631A938C-84BE-4493-AF02-8FF4D1F2A05B}" type="presParOf" srcId="{CC2B8861-6D43-4A04-B261-1DABB45711EF}" destId="{9C112E91-9682-4B4F-8D2C-A6C308E63CC1}" srcOrd="2" destOrd="0" presId="urn:microsoft.com/office/officeart/2005/8/layout/pyramid2"/>
    <dgm:cxn modelId="{F4F42BDE-B259-4083-A461-2E4DAF3C07E7}" type="presParOf" srcId="{CC2B8861-6D43-4A04-B261-1DABB45711EF}" destId="{E7459BD3-CE95-43CE-BA37-FC7B760C5FCC}" srcOrd="3" destOrd="0" presId="urn:microsoft.com/office/officeart/2005/8/layout/pyramid2"/>
    <dgm:cxn modelId="{E6B27057-58C0-4BFA-BCA5-7566FFFFF629}" type="presParOf" srcId="{CC2B8861-6D43-4A04-B261-1DABB45711EF}" destId="{4CF05517-4CCE-47F6-B37F-6EAFA2073822}" srcOrd="4" destOrd="0" presId="urn:microsoft.com/office/officeart/2005/8/layout/pyramid2"/>
    <dgm:cxn modelId="{867EC534-0F23-4F9B-8E03-5B4AE61713A7}" type="presParOf" srcId="{CC2B8861-6D43-4A04-B261-1DABB45711EF}" destId="{7F8DEC1D-C389-4604-BE39-E9CCE9657613}" srcOrd="5" destOrd="0" presId="urn:microsoft.com/office/officeart/2005/8/layout/pyramid2"/>
    <dgm:cxn modelId="{79544F3F-1C62-4D6D-8FBD-AB48993DFECF}" type="presParOf" srcId="{CC2B8861-6D43-4A04-B261-1DABB45711EF}" destId="{E01E7135-F928-41C8-8503-3050F002E450}" srcOrd="6" destOrd="0" presId="urn:microsoft.com/office/officeart/2005/8/layout/pyramid2"/>
    <dgm:cxn modelId="{C355C0AB-BE38-469F-8AA0-A988E5F620DA}" type="presParOf" srcId="{CC2B8861-6D43-4A04-B261-1DABB45711EF}" destId="{CB14177D-1B2C-4580-85C2-6E0A6A3FCE0A}" srcOrd="7" destOrd="0" presId="urn:microsoft.com/office/officeart/2005/8/layout/pyramid2"/>
    <dgm:cxn modelId="{903C14C5-BDA3-42F3-B397-E8B8C3FDEF7F}" type="presParOf" srcId="{CC2B8861-6D43-4A04-B261-1DABB45711EF}" destId="{CB347414-E086-4A2F-BA53-3713C2FF2576}" srcOrd="8" destOrd="0" presId="urn:microsoft.com/office/officeart/2005/8/layout/pyramid2"/>
    <dgm:cxn modelId="{767F3A9E-6975-465B-8A4D-056925C2FCC7}" type="presParOf" srcId="{CC2B8861-6D43-4A04-B261-1DABB45711EF}" destId="{AFFF06C2-15B6-456C-8332-2D7C7AB49717}" srcOrd="9" destOrd="0" presId="urn:microsoft.com/office/officeart/2005/8/layout/pyramid2"/>
    <dgm:cxn modelId="{E67F3D19-61C1-4261-B786-FF2C59C5E4B1}" type="presParOf" srcId="{CC2B8861-6D43-4A04-B261-1DABB45711EF}" destId="{F26E63BB-72BC-40CC-A9BC-B1253A299D80}" srcOrd="10" destOrd="0" presId="urn:microsoft.com/office/officeart/2005/8/layout/pyramid2"/>
    <dgm:cxn modelId="{00FAFA82-6EE4-4842-982C-800B7832628F}" type="presParOf" srcId="{CC2B8861-6D43-4A04-B261-1DABB45711EF}" destId="{F064809B-AAF5-4058-B4C4-8F02BEAD7336}" srcOrd="11" destOrd="0" presId="urn:microsoft.com/office/officeart/2005/8/layout/pyramid2"/>
    <dgm:cxn modelId="{1232F095-276B-4AE7-97F5-96990FAEA9C8}" type="presParOf" srcId="{CC2B8861-6D43-4A04-B261-1DABB45711EF}" destId="{A03394F9-6932-47C0-88FC-2A38DF54A672}" srcOrd="12" destOrd="0" presId="urn:microsoft.com/office/officeart/2005/8/layout/pyramid2"/>
    <dgm:cxn modelId="{1BDC6259-1CD3-4399-9401-D78C2603C316}" type="presParOf" srcId="{CC2B8861-6D43-4A04-B261-1DABB45711EF}" destId="{0E421A45-D8BA-435B-B4DD-CFEA8E0B67CA}" srcOrd="13"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D4E626-B503-46CB-87BF-9B2CB7DCD592}">
      <dsp:nvSpPr>
        <dsp:cNvPr id="0" name=""/>
        <dsp:cNvSpPr/>
      </dsp:nvSpPr>
      <dsp:spPr>
        <a:xfrm>
          <a:off x="2353809" y="2125209"/>
          <a:ext cx="1007380" cy="10073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900" b="0" i="0" u="none" strike="noStrike" kern="1200" cap="none" normalizeH="0" baseline="0" dirty="0">
              <a:ln>
                <a:noFill/>
              </a:ln>
              <a:solidFill>
                <a:schemeClr val="tx1"/>
              </a:solidFill>
              <a:effectLst/>
              <a:latin typeface="Arial" charset="0"/>
            </a:rPr>
            <a:t>Inclusive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sz="900" b="0" i="0" u="none" strike="noStrike" kern="1200" cap="none" normalizeH="0" baseline="0" dirty="0">
              <a:ln>
                <a:noFill/>
              </a:ln>
              <a:solidFill>
                <a:schemeClr val="tx1"/>
              </a:solidFill>
              <a:effectLst/>
              <a:latin typeface="Arial" charset="0"/>
            </a:rPr>
            <a:t>Environment</a:t>
          </a:r>
        </a:p>
      </dsp:txBody>
      <dsp:txXfrm>
        <a:off x="2501336" y="2272736"/>
        <a:ext cx="712326" cy="712326"/>
      </dsp:txXfrm>
    </dsp:sp>
    <dsp:sp modelId="{66A4CE3B-42B9-4D12-BDE1-5B99A27B1587}">
      <dsp:nvSpPr>
        <dsp:cNvPr id="0" name=""/>
        <dsp:cNvSpPr/>
      </dsp:nvSpPr>
      <dsp:spPr>
        <a:xfrm rot="16200000">
          <a:off x="2300427" y="1552273"/>
          <a:ext cx="1114144" cy="31728"/>
        </a:xfrm>
        <a:custGeom>
          <a:avLst/>
          <a:gdLst/>
          <a:ahLst/>
          <a:cxnLst/>
          <a:rect l="0" t="0" r="0" b="0"/>
          <a:pathLst>
            <a:path>
              <a:moveTo>
                <a:pt x="0" y="15864"/>
              </a:moveTo>
              <a:lnTo>
                <a:pt x="1114144" y="1586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9646" y="1540284"/>
        <a:ext cx="55707" cy="55707"/>
      </dsp:txXfrm>
    </dsp:sp>
    <dsp:sp modelId="{2CB823C0-49EA-44BB-A38D-0A2C11B94F80}">
      <dsp:nvSpPr>
        <dsp:cNvPr id="0" name=""/>
        <dsp:cNvSpPr/>
      </dsp:nvSpPr>
      <dsp:spPr>
        <a:xfrm>
          <a:off x="2353809" y="3685"/>
          <a:ext cx="1007380" cy="10073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kern="1200" cap="none" normalizeH="0" baseline="0" dirty="0">
              <a:ln>
                <a:noFill/>
              </a:ln>
              <a:solidFill>
                <a:schemeClr val="tx1"/>
              </a:solidFill>
              <a:effectLst/>
              <a:latin typeface="Arial" charset="0"/>
            </a:rPr>
            <a:t>Flexible Org. Structures</a:t>
          </a:r>
        </a:p>
      </dsp:txBody>
      <dsp:txXfrm>
        <a:off x="2501336" y="151212"/>
        <a:ext cx="712326" cy="712326"/>
      </dsp:txXfrm>
    </dsp:sp>
    <dsp:sp modelId="{87C5F7CD-1B66-441A-A0A4-74AD6B2BF303}">
      <dsp:nvSpPr>
        <dsp:cNvPr id="0" name=""/>
        <dsp:cNvSpPr/>
      </dsp:nvSpPr>
      <dsp:spPr>
        <a:xfrm rot="18282953">
          <a:off x="2889885" y="1713123"/>
          <a:ext cx="1182223" cy="31728"/>
        </a:xfrm>
        <a:custGeom>
          <a:avLst/>
          <a:gdLst/>
          <a:ahLst/>
          <a:cxnLst/>
          <a:rect l="0" t="0" r="0" b="0"/>
          <a:pathLst>
            <a:path>
              <a:moveTo>
                <a:pt x="0" y="15864"/>
              </a:moveTo>
              <a:lnTo>
                <a:pt x="1182223" y="1586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51442" y="1699432"/>
        <a:ext cx="59111" cy="59111"/>
      </dsp:txXfrm>
    </dsp:sp>
    <dsp:sp modelId="{CEC4EC20-B3A8-4375-9772-887806733F60}">
      <dsp:nvSpPr>
        <dsp:cNvPr id="0" name=""/>
        <dsp:cNvSpPr/>
      </dsp:nvSpPr>
      <dsp:spPr>
        <a:xfrm>
          <a:off x="3600805" y="325385"/>
          <a:ext cx="1007380" cy="10073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kern="1200" cap="none" normalizeH="0" baseline="0" dirty="0">
              <a:ln>
                <a:noFill/>
              </a:ln>
              <a:solidFill>
                <a:schemeClr val="tx1"/>
              </a:solidFill>
              <a:effectLst/>
              <a:latin typeface="Arial" charset="0"/>
            </a:rPr>
            <a:t>Transparent </a:t>
          </a:r>
          <a:r>
            <a:rPr kumimoji="0" lang="en-US" sz="1000" b="0" i="0" u="none" strike="noStrike" kern="1200" cap="none" normalizeH="0" baseline="0" dirty="0" err="1">
              <a:ln>
                <a:noFill/>
              </a:ln>
              <a:solidFill>
                <a:schemeClr val="tx1"/>
              </a:solidFill>
              <a:effectLst/>
              <a:latin typeface="Arial" charset="0"/>
            </a:rPr>
            <a:t>communica-tions</a:t>
          </a:r>
          <a:endParaRPr kumimoji="0" lang="en-US" sz="1000" b="0" i="0" u="none" strike="noStrike" kern="1200" cap="none" normalizeH="0" baseline="0" dirty="0">
            <a:ln>
              <a:noFill/>
            </a:ln>
            <a:solidFill>
              <a:schemeClr val="tx1"/>
            </a:solidFill>
            <a:effectLst/>
            <a:latin typeface="Arial" charset="0"/>
          </a:endParaRPr>
        </a:p>
      </dsp:txBody>
      <dsp:txXfrm>
        <a:off x="3748332" y="472912"/>
        <a:ext cx="712326" cy="712326"/>
      </dsp:txXfrm>
    </dsp:sp>
    <dsp:sp modelId="{70724EB2-1A23-480A-B29B-E43E267BA4F3}">
      <dsp:nvSpPr>
        <dsp:cNvPr id="0" name=""/>
        <dsp:cNvSpPr/>
      </dsp:nvSpPr>
      <dsp:spPr>
        <a:xfrm rot="20520000">
          <a:off x="3309272" y="2285242"/>
          <a:ext cx="1114144" cy="31728"/>
        </a:xfrm>
        <a:custGeom>
          <a:avLst/>
          <a:gdLst/>
          <a:ahLst/>
          <a:cxnLst/>
          <a:rect l="0" t="0" r="0" b="0"/>
          <a:pathLst>
            <a:path>
              <a:moveTo>
                <a:pt x="0" y="15864"/>
              </a:moveTo>
              <a:lnTo>
                <a:pt x="1114144" y="1586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38491" y="2273252"/>
        <a:ext cx="55707" cy="55707"/>
      </dsp:txXfrm>
    </dsp:sp>
    <dsp:sp modelId="{70CC0059-D535-44B8-B840-23402274C461}">
      <dsp:nvSpPr>
        <dsp:cNvPr id="0" name=""/>
        <dsp:cNvSpPr/>
      </dsp:nvSpPr>
      <dsp:spPr>
        <a:xfrm>
          <a:off x="4371499" y="1469622"/>
          <a:ext cx="1007380" cy="10073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900" b="0" i="0" u="none" strike="noStrike" kern="1200" cap="none" normalizeH="0" baseline="0" dirty="0">
              <a:ln>
                <a:noFill/>
              </a:ln>
              <a:solidFill>
                <a:schemeClr val="tx1"/>
              </a:solidFill>
              <a:effectLst/>
              <a:latin typeface="Arial" charset="0"/>
            </a:rPr>
            <a:t>Work Life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sz="900" b="0" i="0" u="none" strike="noStrike" kern="1200" cap="none" normalizeH="0" baseline="0" dirty="0">
              <a:ln>
                <a:noFill/>
              </a:ln>
              <a:solidFill>
                <a:schemeClr val="tx1"/>
              </a:solidFill>
              <a:effectLst/>
              <a:latin typeface="Arial" charset="0"/>
            </a:rPr>
            <a:t>Balance</a:t>
          </a:r>
        </a:p>
      </dsp:txBody>
      <dsp:txXfrm>
        <a:off x="4519026" y="1617149"/>
        <a:ext cx="712326" cy="712326"/>
      </dsp:txXfrm>
    </dsp:sp>
    <dsp:sp modelId="{04AC35A4-048F-41ED-9DCB-CD2DEE3FD582}">
      <dsp:nvSpPr>
        <dsp:cNvPr id="0" name=""/>
        <dsp:cNvSpPr/>
      </dsp:nvSpPr>
      <dsp:spPr>
        <a:xfrm rot="1080000">
          <a:off x="3309272" y="2940829"/>
          <a:ext cx="1114144" cy="31728"/>
        </a:xfrm>
        <a:custGeom>
          <a:avLst/>
          <a:gdLst/>
          <a:ahLst/>
          <a:cxnLst/>
          <a:rect l="0" t="0" r="0" b="0"/>
          <a:pathLst>
            <a:path>
              <a:moveTo>
                <a:pt x="0" y="15864"/>
              </a:moveTo>
              <a:lnTo>
                <a:pt x="1114144" y="1586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38491" y="2928839"/>
        <a:ext cx="55707" cy="55707"/>
      </dsp:txXfrm>
    </dsp:sp>
    <dsp:sp modelId="{BCA7C3A1-9ABC-4EFE-B7D2-619935904A61}">
      <dsp:nvSpPr>
        <dsp:cNvPr id="0" name=""/>
        <dsp:cNvSpPr/>
      </dsp:nvSpPr>
      <dsp:spPr>
        <a:xfrm>
          <a:off x="4371499" y="2780796"/>
          <a:ext cx="1007380" cy="10073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900" b="0" i="0" u="none" strike="noStrike" kern="1200" cap="none" normalizeH="0" baseline="0" dirty="0">
              <a:ln>
                <a:noFill/>
              </a:ln>
              <a:solidFill>
                <a:schemeClr val="tx1"/>
              </a:solidFill>
              <a:effectLst/>
              <a:latin typeface="Arial" charset="0"/>
            </a:rPr>
            <a:t>Matrix Management</a:t>
          </a:r>
        </a:p>
      </dsp:txBody>
      <dsp:txXfrm>
        <a:off x="4519026" y="2928323"/>
        <a:ext cx="712326" cy="712326"/>
      </dsp:txXfrm>
    </dsp:sp>
    <dsp:sp modelId="{C9E831DF-7054-4FC3-A913-BB376528C5DD}">
      <dsp:nvSpPr>
        <dsp:cNvPr id="0" name=""/>
        <dsp:cNvSpPr/>
      </dsp:nvSpPr>
      <dsp:spPr>
        <a:xfrm rot="3240000">
          <a:off x="2923928" y="3471210"/>
          <a:ext cx="1114144" cy="31728"/>
        </a:xfrm>
        <a:custGeom>
          <a:avLst/>
          <a:gdLst/>
          <a:ahLst/>
          <a:cxnLst/>
          <a:rect l="0" t="0" r="0" b="0"/>
          <a:pathLst>
            <a:path>
              <a:moveTo>
                <a:pt x="0" y="15864"/>
              </a:moveTo>
              <a:lnTo>
                <a:pt x="1114144" y="1586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53146" y="3459221"/>
        <a:ext cx="55707" cy="55707"/>
      </dsp:txXfrm>
    </dsp:sp>
    <dsp:sp modelId="{4868B297-DE6C-480A-9EDB-1042D3951252}">
      <dsp:nvSpPr>
        <dsp:cNvPr id="0" name=""/>
        <dsp:cNvSpPr/>
      </dsp:nvSpPr>
      <dsp:spPr>
        <a:xfrm>
          <a:off x="3600810" y="3841559"/>
          <a:ext cx="1007380" cy="10073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900" b="0" i="0" u="none" strike="noStrike" kern="1200" cap="none" normalizeH="0" baseline="0" dirty="0">
              <a:ln>
                <a:noFill/>
              </a:ln>
              <a:solidFill>
                <a:schemeClr val="tx1"/>
              </a:solidFill>
              <a:effectLst/>
              <a:latin typeface="Arial" charset="0"/>
            </a:rPr>
            <a:t>Recruitment &amp; Selection Processes</a:t>
          </a:r>
        </a:p>
      </dsp:txBody>
      <dsp:txXfrm>
        <a:off x="3748337" y="3989086"/>
        <a:ext cx="712326" cy="712326"/>
      </dsp:txXfrm>
    </dsp:sp>
    <dsp:sp modelId="{BCAAC56C-6240-4494-B6AE-8324E0FC2668}">
      <dsp:nvSpPr>
        <dsp:cNvPr id="0" name=""/>
        <dsp:cNvSpPr/>
      </dsp:nvSpPr>
      <dsp:spPr>
        <a:xfrm rot="5428663">
          <a:off x="2299049" y="3666357"/>
          <a:ext cx="1099335" cy="31728"/>
        </a:xfrm>
        <a:custGeom>
          <a:avLst/>
          <a:gdLst/>
          <a:ahLst/>
          <a:cxnLst/>
          <a:rect l="0" t="0" r="0" b="0"/>
          <a:pathLst>
            <a:path>
              <a:moveTo>
                <a:pt x="0" y="15864"/>
              </a:moveTo>
              <a:lnTo>
                <a:pt x="1099335" y="1586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2821234" y="3654738"/>
        <a:ext cx="54966" cy="54966"/>
      </dsp:txXfrm>
    </dsp:sp>
    <dsp:sp modelId="{23B19C10-45B3-4C19-B8A3-BA18BE8C7C59}">
      <dsp:nvSpPr>
        <dsp:cNvPr id="0" name=""/>
        <dsp:cNvSpPr/>
      </dsp:nvSpPr>
      <dsp:spPr>
        <a:xfrm>
          <a:off x="2336244" y="4231852"/>
          <a:ext cx="1007380" cy="10073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kern="1200" cap="none" normalizeH="0" baseline="0" dirty="0">
              <a:ln>
                <a:noFill/>
              </a:ln>
              <a:solidFill>
                <a:schemeClr val="tx1"/>
              </a:solidFill>
              <a:effectLst/>
              <a:latin typeface="Arial" charset="0"/>
            </a:rPr>
            <a:t>Leadership</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kern="1200" cap="none" normalizeH="0" baseline="0" dirty="0" err="1">
              <a:ln>
                <a:noFill/>
              </a:ln>
              <a:solidFill>
                <a:schemeClr val="tx1"/>
              </a:solidFill>
              <a:effectLst/>
              <a:latin typeface="Arial" charset="0"/>
            </a:rPr>
            <a:t>Accountabty</a:t>
          </a:r>
          <a:endParaRPr kumimoji="0" lang="en-US" sz="1000" b="0" i="0" u="none" strike="noStrike" kern="1200" cap="none" normalizeH="0" baseline="0" dirty="0">
            <a:ln>
              <a:noFill/>
            </a:ln>
            <a:solidFill>
              <a:schemeClr val="tx1"/>
            </a:solidFill>
            <a:effectLst/>
            <a:latin typeface="Arial" charset="0"/>
          </a:endParaRPr>
        </a:p>
      </dsp:txBody>
      <dsp:txXfrm>
        <a:off x="2483771" y="4379379"/>
        <a:ext cx="712326" cy="712326"/>
      </dsp:txXfrm>
    </dsp:sp>
    <dsp:sp modelId="{150DF2E6-C57C-439A-B2D0-C59BBCE57312}">
      <dsp:nvSpPr>
        <dsp:cNvPr id="0" name=""/>
        <dsp:cNvSpPr/>
      </dsp:nvSpPr>
      <dsp:spPr>
        <a:xfrm rot="7560000">
          <a:off x="1676927" y="3471210"/>
          <a:ext cx="1114144" cy="31728"/>
        </a:xfrm>
        <a:custGeom>
          <a:avLst/>
          <a:gdLst/>
          <a:ahLst/>
          <a:cxnLst/>
          <a:rect l="0" t="0" r="0" b="0"/>
          <a:pathLst>
            <a:path>
              <a:moveTo>
                <a:pt x="0" y="15864"/>
              </a:moveTo>
              <a:lnTo>
                <a:pt x="1114144" y="1586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2206145" y="3459221"/>
        <a:ext cx="55707" cy="55707"/>
      </dsp:txXfrm>
    </dsp:sp>
    <dsp:sp modelId="{1E0FEA44-0F81-4A2B-AA6D-CCCC4DA9D664}">
      <dsp:nvSpPr>
        <dsp:cNvPr id="0" name=""/>
        <dsp:cNvSpPr/>
      </dsp:nvSpPr>
      <dsp:spPr>
        <a:xfrm>
          <a:off x="1106808" y="3841559"/>
          <a:ext cx="1007380" cy="10073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kern="1200" cap="none" normalizeH="0" baseline="0" dirty="0" err="1">
              <a:ln>
                <a:noFill/>
              </a:ln>
              <a:solidFill>
                <a:schemeClr val="tx1"/>
              </a:solidFill>
              <a:effectLst/>
              <a:latin typeface="Arial" charset="0"/>
            </a:rPr>
            <a:t>Perf</a:t>
          </a:r>
          <a:r>
            <a:rPr kumimoji="0" lang="en-US" sz="1000" b="0" i="0" u="none" strike="noStrike" kern="1200" cap="none" normalizeH="0" baseline="0" dirty="0">
              <a:ln>
                <a:noFill/>
              </a:ln>
              <a:solidFill>
                <a:schemeClr val="tx1"/>
              </a:solidFill>
              <a:effectLst/>
              <a:latin typeface="Arial" charset="0"/>
            </a:rPr>
            <a:t>.</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kern="1200" cap="none" normalizeH="0" baseline="0" dirty="0" err="1">
              <a:ln>
                <a:noFill/>
              </a:ln>
              <a:solidFill>
                <a:schemeClr val="tx1"/>
              </a:solidFill>
              <a:effectLst/>
              <a:latin typeface="Arial" charset="0"/>
            </a:rPr>
            <a:t>Managemt</a:t>
          </a:r>
          <a:endParaRPr kumimoji="0" lang="en-US" sz="1000" b="0" i="0" u="none" strike="noStrike" kern="1200" cap="none" normalizeH="0" baseline="0" dirty="0">
            <a:ln>
              <a:noFill/>
            </a:ln>
            <a:solidFill>
              <a:schemeClr val="tx1"/>
            </a:solidFill>
            <a:effectLst/>
            <a:latin typeface="Arial" charset="0"/>
          </a:endParaRPr>
        </a:p>
      </dsp:txBody>
      <dsp:txXfrm>
        <a:off x="1254335" y="3989086"/>
        <a:ext cx="712326" cy="712326"/>
      </dsp:txXfrm>
    </dsp:sp>
    <dsp:sp modelId="{C4221306-1CAE-483A-97BF-70085051EA8D}">
      <dsp:nvSpPr>
        <dsp:cNvPr id="0" name=""/>
        <dsp:cNvSpPr/>
      </dsp:nvSpPr>
      <dsp:spPr>
        <a:xfrm rot="9720000">
          <a:off x="1291582" y="2940829"/>
          <a:ext cx="1114144" cy="31728"/>
        </a:xfrm>
        <a:custGeom>
          <a:avLst/>
          <a:gdLst/>
          <a:ahLst/>
          <a:cxnLst/>
          <a:rect l="0" t="0" r="0" b="0"/>
          <a:pathLst>
            <a:path>
              <a:moveTo>
                <a:pt x="0" y="15864"/>
              </a:moveTo>
              <a:lnTo>
                <a:pt x="1114144" y="1586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1820801" y="2928839"/>
        <a:ext cx="55707" cy="55707"/>
      </dsp:txXfrm>
    </dsp:sp>
    <dsp:sp modelId="{5E7B9E4E-B60F-400E-8955-91050700F408}">
      <dsp:nvSpPr>
        <dsp:cNvPr id="0" name=""/>
        <dsp:cNvSpPr/>
      </dsp:nvSpPr>
      <dsp:spPr>
        <a:xfrm>
          <a:off x="336120" y="2780796"/>
          <a:ext cx="1007380" cy="10073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kern="1200" cap="none" normalizeH="0" baseline="0" dirty="0">
              <a:ln>
                <a:noFill/>
              </a:ln>
              <a:solidFill>
                <a:schemeClr val="tx1"/>
              </a:solidFill>
              <a:effectLst/>
              <a:latin typeface="Arial" charset="0"/>
            </a:rPr>
            <a:t>Mentoring &amp; Coaching</a:t>
          </a:r>
        </a:p>
      </dsp:txBody>
      <dsp:txXfrm>
        <a:off x="483647" y="2928323"/>
        <a:ext cx="712326" cy="712326"/>
      </dsp:txXfrm>
    </dsp:sp>
    <dsp:sp modelId="{98D175EA-0864-45D7-BCFD-0EF859E819AD}">
      <dsp:nvSpPr>
        <dsp:cNvPr id="0" name=""/>
        <dsp:cNvSpPr/>
      </dsp:nvSpPr>
      <dsp:spPr>
        <a:xfrm rot="11880000">
          <a:off x="1291582" y="2285242"/>
          <a:ext cx="1114144" cy="31728"/>
        </a:xfrm>
        <a:custGeom>
          <a:avLst/>
          <a:gdLst/>
          <a:ahLst/>
          <a:cxnLst/>
          <a:rect l="0" t="0" r="0" b="0"/>
          <a:pathLst>
            <a:path>
              <a:moveTo>
                <a:pt x="0" y="15864"/>
              </a:moveTo>
              <a:lnTo>
                <a:pt x="1114144" y="1586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1820801" y="2273252"/>
        <a:ext cx="55707" cy="55707"/>
      </dsp:txXfrm>
    </dsp:sp>
    <dsp:sp modelId="{D5F5B8E9-3475-4E01-9949-626C1D50E216}">
      <dsp:nvSpPr>
        <dsp:cNvPr id="0" name=""/>
        <dsp:cNvSpPr/>
      </dsp:nvSpPr>
      <dsp:spPr>
        <a:xfrm>
          <a:off x="336120" y="1469622"/>
          <a:ext cx="1007380" cy="10073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kern="1200" cap="none" normalizeH="0" baseline="0" dirty="0">
              <a:ln>
                <a:noFill/>
              </a:ln>
              <a:solidFill>
                <a:schemeClr val="tx1"/>
              </a:solidFill>
              <a:effectLst/>
              <a:latin typeface="Arial" charset="0"/>
            </a:rPr>
            <a:t>Team-based business processes</a:t>
          </a:r>
        </a:p>
      </dsp:txBody>
      <dsp:txXfrm>
        <a:off x="483647" y="1617149"/>
        <a:ext cx="712326" cy="712326"/>
      </dsp:txXfrm>
    </dsp:sp>
    <dsp:sp modelId="{1BFA8A34-FBBD-4201-BCE6-AE0B9D781C78}">
      <dsp:nvSpPr>
        <dsp:cNvPr id="0" name=""/>
        <dsp:cNvSpPr/>
      </dsp:nvSpPr>
      <dsp:spPr>
        <a:xfrm rot="14040000">
          <a:off x="1676927" y="1754861"/>
          <a:ext cx="1114144" cy="31728"/>
        </a:xfrm>
        <a:custGeom>
          <a:avLst/>
          <a:gdLst/>
          <a:ahLst/>
          <a:cxnLst/>
          <a:rect l="0" t="0" r="0" b="0"/>
          <a:pathLst>
            <a:path>
              <a:moveTo>
                <a:pt x="0" y="15864"/>
              </a:moveTo>
              <a:lnTo>
                <a:pt x="1114144" y="1586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2206145" y="1742871"/>
        <a:ext cx="55707" cy="55707"/>
      </dsp:txXfrm>
    </dsp:sp>
    <dsp:sp modelId="{68E3E4E5-638E-4BA7-BF44-29088294408E}">
      <dsp:nvSpPr>
        <dsp:cNvPr id="0" name=""/>
        <dsp:cNvSpPr/>
      </dsp:nvSpPr>
      <dsp:spPr>
        <a:xfrm>
          <a:off x="1106808" y="408860"/>
          <a:ext cx="1007380" cy="100738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kern="1200" cap="none" normalizeH="0" baseline="0" dirty="0">
              <a:ln>
                <a:noFill/>
              </a:ln>
              <a:solidFill>
                <a:schemeClr val="tx1"/>
              </a:solidFill>
              <a:effectLst/>
              <a:latin typeface="Arial" charset="0"/>
            </a:rPr>
            <a:t>Continuous learning</a:t>
          </a:r>
        </a:p>
      </dsp:txBody>
      <dsp:txXfrm>
        <a:off x="1254335" y="556387"/>
        <a:ext cx="712326" cy="7123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A5D95B-9FB0-4C6E-A596-EBC81310C805}">
      <dsp:nvSpPr>
        <dsp:cNvPr id="0" name=""/>
        <dsp:cNvSpPr/>
      </dsp:nvSpPr>
      <dsp:spPr>
        <a:xfrm>
          <a:off x="1523992" y="0"/>
          <a:ext cx="5287998" cy="4525962"/>
        </a:xfrm>
        <a:prstGeom prst="triangle">
          <a:avLst/>
        </a:prstGeom>
        <a:blipFill rotWithShape="0">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134F69-9AC7-4164-B226-5E664910D514}">
      <dsp:nvSpPr>
        <dsp:cNvPr id="0" name=""/>
        <dsp:cNvSpPr/>
      </dsp:nvSpPr>
      <dsp:spPr>
        <a:xfrm>
          <a:off x="4495811" y="804861"/>
          <a:ext cx="2941875" cy="321325"/>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LEADERSHIP</a:t>
          </a:r>
        </a:p>
      </dsp:txBody>
      <dsp:txXfrm>
        <a:off x="4511497" y="820547"/>
        <a:ext cx="2910503" cy="289953"/>
      </dsp:txXfrm>
    </dsp:sp>
    <dsp:sp modelId="{9C112E91-9682-4B4F-8D2C-A6C308E63CC1}">
      <dsp:nvSpPr>
        <dsp:cNvPr id="0" name=""/>
        <dsp:cNvSpPr/>
      </dsp:nvSpPr>
      <dsp:spPr>
        <a:xfrm>
          <a:off x="4991105" y="2100263"/>
          <a:ext cx="2941875" cy="537963"/>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222250">
            <a:lnSpc>
              <a:spcPct val="90000"/>
            </a:lnSpc>
            <a:spcBef>
              <a:spcPct val="0"/>
            </a:spcBef>
            <a:spcAft>
              <a:spcPct val="35000"/>
            </a:spcAft>
            <a:buNone/>
          </a:pPr>
          <a:r>
            <a:rPr lang="en-US" sz="1200" kern="1200" dirty="0"/>
            <a:t>FRONT LINE SUP/</a:t>
          </a:r>
        </a:p>
        <a:p>
          <a:pPr marL="0" lvl="0" indent="0" algn="ctr" defTabSz="222250">
            <a:lnSpc>
              <a:spcPct val="90000"/>
            </a:lnSpc>
            <a:spcBef>
              <a:spcPct val="0"/>
            </a:spcBef>
            <a:spcAft>
              <a:spcPct val="35000"/>
            </a:spcAft>
            <a:buNone/>
          </a:pPr>
          <a:r>
            <a:rPr lang="en-US" sz="1200" kern="1200" dirty="0"/>
            <a:t>MIDDLE MANAGEMENT</a:t>
          </a:r>
          <a:endParaRPr lang="en-US" sz="500" kern="1200" dirty="0"/>
        </a:p>
      </dsp:txBody>
      <dsp:txXfrm>
        <a:off x="5017366" y="2126524"/>
        <a:ext cx="2889353" cy="485441"/>
      </dsp:txXfrm>
    </dsp:sp>
    <dsp:sp modelId="{4CF05517-4CCE-47F6-B37F-6EAFA2073822}">
      <dsp:nvSpPr>
        <dsp:cNvPr id="0" name=""/>
        <dsp:cNvSpPr/>
      </dsp:nvSpPr>
      <dsp:spPr>
        <a:xfrm>
          <a:off x="5219718" y="3548063"/>
          <a:ext cx="2941875" cy="459900"/>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EMPLOYEES</a:t>
          </a:r>
        </a:p>
      </dsp:txBody>
      <dsp:txXfrm>
        <a:off x="5242168" y="3570513"/>
        <a:ext cx="2896975" cy="415000"/>
      </dsp:txXfrm>
    </dsp:sp>
    <dsp:sp modelId="{E01E7135-F928-41C8-8503-3050F002E450}">
      <dsp:nvSpPr>
        <dsp:cNvPr id="0" name=""/>
        <dsp:cNvSpPr/>
      </dsp:nvSpPr>
      <dsp:spPr>
        <a:xfrm>
          <a:off x="190494" y="3499360"/>
          <a:ext cx="2941875" cy="567110"/>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PHYSIOLOGICAL, ECONOMIC SAFETY</a:t>
          </a:r>
          <a:endParaRPr lang="en-US" sz="500" kern="1200" dirty="0"/>
        </a:p>
      </dsp:txBody>
      <dsp:txXfrm>
        <a:off x="218178" y="3527044"/>
        <a:ext cx="2886507" cy="511742"/>
      </dsp:txXfrm>
    </dsp:sp>
    <dsp:sp modelId="{CB347414-E086-4A2F-BA53-3713C2FF2576}">
      <dsp:nvSpPr>
        <dsp:cNvPr id="0" name=""/>
        <dsp:cNvSpPr/>
      </dsp:nvSpPr>
      <dsp:spPr>
        <a:xfrm>
          <a:off x="495302" y="2093335"/>
          <a:ext cx="2941875" cy="456073"/>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1200" kern="1200" dirty="0"/>
            <a:t>BELONGINGNESS,</a:t>
          </a:r>
        </a:p>
        <a:p>
          <a:pPr marL="0" marR="0" lvl="0" indent="0" algn="ctr" defTabSz="914400" eaLnBrk="1" fontAlgn="auto" latinLnBrk="0" hangingPunct="1">
            <a:lnSpc>
              <a:spcPct val="100000"/>
            </a:lnSpc>
            <a:spcBef>
              <a:spcPct val="0"/>
            </a:spcBef>
            <a:spcAft>
              <a:spcPts val="0"/>
            </a:spcAft>
            <a:buClrTx/>
            <a:buSzTx/>
            <a:buFontTx/>
            <a:buNone/>
            <a:tabLst/>
            <a:defRPr/>
          </a:pPr>
          <a:r>
            <a:rPr lang="en-US" sz="1200" kern="1200" dirty="0"/>
            <a:t>ESTEEM, ACHIEVEMENT</a:t>
          </a:r>
        </a:p>
      </dsp:txBody>
      <dsp:txXfrm>
        <a:off x="517566" y="2115599"/>
        <a:ext cx="2897347" cy="411545"/>
      </dsp:txXfrm>
    </dsp:sp>
    <dsp:sp modelId="{F26E63BB-72BC-40CC-A9BC-B1253A299D80}">
      <dsp:nvSpPr>
        <dsp:cNvPr id="0" name=""/>
        <dsp:cNvSpPr/>
      </dsp:nvSpPr>
      <dsp:spPr>
        <a:xfrm>
          <a:off x="800109" y="717775"/>
          <a:ext cx="2941875" cy="512180"/>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SELF-ACTUALIZATION,</a:t>
          </a:r>
        </a:p>
        <a:p>
          <a:pPr marL="0" lvl="0" indent="0" algn="ctr" defTabSz="533400">
            <a:lnSpc>
              <a:spcPct val="90000"/>
            </a:lnSpc>
            <a:spcBef>
              <a:spcPct val="0"/>
            </a:spcBef>
            <a:spcAft>
              <a:spcPct val="35000"/>
            </a:spcAft>
            <a:buNone/>
          </a:pPr>
          <a:r>
            <a:rPr lang="en-US" sz="1200" kern="1200" dirty="0"/>
            <a:t>EMPOWERMENT</a:t>
          </a:r>
          <a:endParaRPr lang="en-US" sz="500" kern="1200" dirty="0"/>
        </a:p>
      </dsp:txBody>
      <dsp:txXfrm>
        <a:off x="825112" y="742778"/>
        <a:ext cx="2891869" cy="462174"/>
      </dsp:txXfrm>
    </dsp:sp>
    <dsp:sp modelId="{A03394F9-6932-47C0-88FC-2A38DF54A672}">
      <dsp:nvSpPr>
        <dsp:cNvPr id="0" name=""/>
        <dsp:cNvSpPr/>
      </dsp:nvSpPr>
      <dsp:spPr>
        <a:xfrm rot="16200000">
          <a:off x="2703709" y="2657030"/>
          <a:ext cx="2941875" cy="480198"/>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POWER AND INFUENCE</a:t>
          </a:r>
        </a:p>
      </dsp:txBody>
      <dsp:txXfrm>
        <a:off x="2727150" y="2680471"/>
        <a:ext cx="2894993" cy="4333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A5D95B-9FB0-4C6E-A596-EBC81310C805}">
      <dsp:nvSpPr>
        <dsp:cNvPr id="0" name=""/>
        <dsp:cNvSpPr/>
      </dsp:nvSpPr>
      <dsp:spPr>
        <a:xfrm rot="17980866">
          <a:off x="839469" y="-813790"/>
          <a:ext cx="5444829" cy="4745433"/>
        </a:xfrm>
        <a:prstGeom prst="triangl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134F69-9AC7-4164-B226-5E664910D514}">
      <dsp:nvSpPr>
        <dsp:cNvPr id="0" name=""/>
        <dsp:cNvSpPr/>
      </dsp:nvSpPr>
      <dsp:spPr>
        <a:xfrm>
          <a:off x="4648189" y="3581402"/>
          <a:ext cx="3090465" cy="338483"/>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LEADERSHIP</a:t>
          </a:r>
        </a:p>
      </dsp:txBody>
      <dsp:txXfrm>
        <a:off x="4664712" y="3597925"/>
        <a:ext cx="3057419" cy="305437"/>
      </dsp:txXfrm>
    </dsp:sp>
    <dsp:sp modelId="{9C112E91-9682-4B4F-8D2C-A6C308E63CC1}">
      <dsp:nvSpPr>
        <dsp:cNvPr id="0" name=""/>
        <dsp:cNvSpPr/>
      </dsp:nvSpPr>
      <dsp:spPr>
        <a:xfrm>
          <a:off x="4876791" y="2057401"/>
          <a:ext cx="3090465" cy="557076"/>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222250">
            <a:lnSpc>
              <a:spcPct val="90000"/>
            </a:lnSpc>
            <a:spcBef>
              <a:spcPct val="0"/>
            </a:spcBef>
            <a:spcAft>
              <a:spcPct val="35000"/>
            </a:spcAft>
            <a:buNone/>
          </a:pPr>
          <a:r>
            <a:rPr lang="en-US" sz="1200" kern="1200" dirty="0"/>
            <a:t>FRONT LINE SUP/</a:t>
          </a:r>
        </a:p>
        <a:p>
          <a:pPr marL="0" lvl="0" indent="0" algn="ctr" defTabSz="222250">
            <a:lnSpc>
              <a:spcPct val="90000"/>
            </a:lnSpc>
            <a:spcBef>
              <a:spcPct val="0"/>
            </a:spcBef>
            <a:spcAft>
              <a:spcPct val="35000"/>
            </a:spcAft>
            <a:buNone/>
          </a:pPr>
          <a:r>
            <a:rPr lang="en-US" sz="1200" kern="1200" dirty="0"/>
            <a:t>MIDDLE MANAGEMENT</a:t>
          </a:r>
          <a:endParaRPr lang="en-US" sz="500" kern="1200" dirty="0"/>
        </a:p>
      </dsp:txBody>
      <dsp:txXfrm>
        <a:off x="4903985" y="2084595"/>
        <a:ext cx="3036077" cy="502688"/>
      </dsp:txXfrm>
    </dsp:sp>
    <dsp:sp modelId="{4CF05517-4CCE-47F6-B37F-6EAFA2073822}">
      <dsp:nvSpPr>
        <dsp:cNvPr id="0" name=""/>
        <dsp:cNvSpPr/>
      </dsp:nvSpPr>
      <dsp:spPr>
        <a:xfrm>
          <a:off x="5181604" y="609601"/>
          <a:ext cx="3090465" cy="484458"/>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EMPLOYEES</a:t>
          </a:r>
        </a:p>
      </dsp:txBody>
      <dsp:txXfrm>
        <a:off x="5205253" y="633250"/>
        <a:ext cx="3043167" cy="437160"/>
      </dsp:txXfrm>
    </dsp:sp>
    <dsp:sp modelId="{E01E7135-F928-41C8-8503-3050F002E450}">
      <dsp:nvSpPr>
        <dsp:cNvPr id="0" name=""/>
        <dsp:cNvSpPr/>
      </dsp:nvSpPr>
      <dsp:spPr>
        <a:xfrm>
          <a:off x="609600" y="3505199"/>
          <a:ext cx="3090465" cy="597393"/>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PHYSIOLOGICAL, ECONOMIC SAFETY</a:t>
          </a:r>
          <a:endParaRPr lang="en-US" sz="500" kern="1200" dirty="0"/>
        </a:p>
      </dsp:txBody>
      <dsp:txXfrm>
        <a:off x="638762" y="3534361"/>
        <a:ext cx="3032141" cy="539069"/>
      </dsp:txXfrm>
    </dsp:sp>
    <dsp:sp modelId="{CB347414-E086-4A2F-BA53-3713C2FF2576}">
      <dsp:nvSpPr>
        <dsp:cNvPr id="0" name=""/>
        <dsp:cNvSpPr/>
      </dsp:nvSpPr>
      <dsp:spPr>
        <a:xfrm>
          <a:off x="380998" y="2133601"/>
          <a:ext cx="3090465" cy="480427"/>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1200" kern="1200" dirty="0"/>
            <a:t>BELONGINGNESS,</a:t>
          </a:r>
        </a:p>
        <a:p>
          <a:pPr marL="0" marR="0" lvl="0" indent="0" algn="ctr" defTabSz="914400" eaLnBrk="1" fontAlgn="auto" latinLnBrk="0" hangingPunct="1">
            <a:lnSpc>
              <a:spcPct val="100000"/>
            </a:lnSpc>
            <a:spcBef>
              <a:spcPct val="0"/>
            </a:spcBef>
            <a:spcAft>
              <a:spcPts val="0"/>
            </a:spcAft>
            <a:buClrTx/>
            <a:buSzTx/>
            <a:buFontTx/>
            <a:buNone/>
            <a:tabLst/>
            <a:defRPr/>
          </a:pPr>
          <a:r>
            <a:rPr lang="en-US" sz="1200" kern="1200" dirty="0"/>
            <a:t>ESTEEM, ACHIEVEMENT</a:t>
          </a:r>
        </a:p>
      </dsp:txBody>
      <dsp:txXfrm>
        <a:off x="404451" y="2157054"/>
        <a:ext cx="3043559" cy="433521"/>
      </dsp:txXfrm>
    </dsp:sp>
    <dsp:sp modelId="{F26E63BB-72BC-40CC-A9BC-B1253A299D80}">
      <dsp:nvSpPr>
        <dsp:cNvPr id="0" name=""/>
        <dsp:cNvSpPr/>
      </dsp:nvSpPr>
      <dsp:spPr>
        <a:xfrm>
          <a:off x="76186" y="573383"/>
          <a:ext cx="3090465" cy="539529"/>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SELF-ACTUALIZATION,</a:t>
          </a:r>
        </a:p>
        <a:p>
          <a:pPr marL="0" lvl="0" indent="0" algn="ctr" defTabSz="533400">
            <a:lnSpc>
              <a:spcPct val="90000"/>
            </a:lnSpc>
            <a:spcBef>
              <a:spcPct val="0"/>
            </a:spcBef>
            <a:spcAft>
              <a:spcPct val="35000"/>
            </a:spcAft>
            <a:buNone/>
          </a:pPr>
          <a:r>
            <a:rPr lang="en-US" sz="1200" kern="1200" dirty="0"/>
            <a:t>EMPOWERMENT</a:t>
          </a:r>
          <a:endParaRPr lang="en-US" sz="500" kern="1200" dirty="0"/>
        </a:p>
      </dsp:txBody>
      <dsp:txXfrm>
        <a:off x="102524" y="599721"/>
        <a:ext cx="3037789" cy="486853"/>
      </dsp:txXfrm>
    </dsp:sp>
    <dsp:sp modelId="{A03394F9-6932-47C0-88FC-2A38DF54A672}">
      <dsp:nvSpPr>
        <dsp:cNvPr id="0" name=""/>
        <dsp:cNvSpPr/>
      </dsp:nvSpPr>
      <dsp:spPr>
        <a:xfrm rot="16200000">
          <a:off x="2593895" y="2663910"/>
          <a:ext cx="3090465" cy="505840"/>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POWER AND INFUENCE</a:t>
          </a:r>
        </a:p>
      </dsp:txBody>
      <dsp:txXfrm>
        <a:off x="2618588" y="2688603"/>
        <a:ext cx="3041079" cy="456454"/>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diversityincbestpractices.com/bp/page.php?482#_ftn1"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diversityincbestpractices.com/bp/page.php?482#_ftn1"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2">
            <a:extLst>
              <a:ext uri="{FF2B5EF4-FFF2-40B4-BE49-F238E27FC236}">
                <a16:creationId xmlns:a16="http://schemas.microsoft.com/office/drawing/2014/main" id="{EEC23F0C-2F41-5A45-978C-CFDC6272650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8" name="Rectangle 3">
            <a:extLst>
              <a:ext uri="{FF2B5EF4-FFF2-40B4-BE49-F238E27FC236}">
                <a16:creationId xmlns:a16="http://schemas.microsoft.com/office/drawing/2014/main" id="{10DFD99A-E50A-464F-963E-CCF64080442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As we look at diversity and inclusion from an organizational perspective, we must take three specific focal points (compliance, staff/student diversity, and organizational inclusion).  For each of these areas there are distinct approaches/strategies for maximizing the benefits and advantages of diversity. </a:t>
            </a:r>
          </a:p>
        </p:txBody>
      </p:sp>
    </p:spTree>
    <p:extLst>
      <p:ext uri="{BB962C8B-B14F-4D97-AF65-F5344CB8AC3E}">
        <p14:creationId xmlns:p14="http://schemas.microsoft.com/office/powerpoint/2010/main" val="16447262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a:extLst>
              <a:ext uri="{FF2B5EF4-FFF2-40B4-BE49-F238E27FC236}">
                <a16:creationId xmlns:a16="http://schemas.microsoft.com/office/drawing/2014/main" id="{6F1CAED5-FED1-CA48-B805-1C8A383E770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0" name="Rectangle 3">
            <a:extLst>
              <a:ext uri="{FF2B5EF4-FFF2-40B4-BE49-F238E27FC236}">
                <a16:creationId xmlns:a16="http://schemas.microsoft.com/office/drawing/2014/main" id="{A27D41BD-466A-964A-839A-12968B7C67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28600" indent="-228600" eaLnBrk="1" hangingPunct="1">
              <a:lnSpc>
                <a:spcPct val="90000"/>
              </a:lnSpc>
              <a:spcBef>
                <a:spcPct val="0"/>
              </a:spcBef>
            </a:pPr>
            <a:r>
              <a:rPr lang="en-US" altLang="en-US"/>
              <a:t>Employers undeniably face a more diverse work force than ever before, both among those that they currently employ and those that they will look to employ in the future. Between age, ethnicity, language, and disability, employers must consider how the face of the American worker is changing: </a:t>
            </a:r>
            <a:br>
              <a:rPr lang="en-US" altLang="en-US"/>
            </a:br>
            <a:endParaRPr lang="en-US" altLang="en-US" sz="800"/>
          </a:p>
          <a:p>
            <a:pPr marL="685800" lvl="1" indent="-228600" eaLnBrk="1" hangingPunct="1">
              <a:lnSpc>
                <a:spcPct val="90000"/>
              </a:lnSpc>
              <a:spcBef>
                <a:spcPct val="0"/>
              </a:spcBef>
              <a:buFontTx/>
              <a:buChar char="•"/>
            </a:pPr>
            <a:r>
              <a:rPr lang="en-US" altLang="en-US" i="1"/>
              <a:t>It is graying</a:t>
            </a:r>
            <a:r>
              <a:rPr lang="en-US" altLang="en-US"/>
              <a:t>. While many Baby Boomers are approaching retirement-age, not all can or will consider retirement, especially in light of today's economy. Sixty-nine percent of workers over 45 plan to continue working past age 65</a:t>
            </a:r>
            <a:r>
              <a:rPr lang="en-US" altLang="en-US">
                <a:hlinkClick r:id="rId3"/>
              </a:rPr>
              <a:t> </a:t>
            </a:r>
            <a:r>
              <a:rPr lang="en-US" altLang="en-US"/>
              <a:t>. Even those who anticipate retirement may change their plans as the recession marches on and retirement savings dwindle. </a:t>
            </a:r>
          </a:p>
          <a:p>
            <a:pPr marL="685800" lvl="1" indent="-228600" eaLnBrk="1" hangingPunct="1">
              <a:lnSpc>
                <a:spcPct val="90000"/>
              </a:lnSpc>
              <a:spcBef>
                <a:spcPct val="0"/>
              </a:spcBef>
              <a:buFontTx/>
              <a:buChar char="•"/>
            </a:pPr>
            <a:r>
              <a:rPr lang="en-US" altLang="en-US" i="1"/>
              <a:t>It is becoming more culturally and linguistically diverse</a:t>
            </a:r>
            <a:r>
              <a:rPr lang="en-US" altLang="en-US"/>
              <a:t>. By the middle of this century, over half of the working population will be minorities. </a:t>
            </a:r>
          </a:p>
          <a:p>
            <a:pPr marL="685800" lvl="1" indent="-228600" eaLnBrk="1" hangingPunct="1">
              <a:lnSpc>
                <a:spcPct val="90000"/>
              </a:lnSpc>
              <a:spcBef>
                <a:spcPct val="0"/>
              </a:spcBef>
              <a:buFontTx/>
              <a:buChar char="•"/>
            </a:pPr>
            <a:r>
              <a:rPr lang="en-US" altLang="en-US" i="1"/>
              <a:t>It is becoming more diverse in terms of disability</a:t>
            </a:r>
            <a:r>
              <a:rPr lang="en-US" altLang="en-US"/>
              <a:t>. Estimates suggest that up to 20% of working age Americans have a disability. And this figure will increase as the working-age population extends beyond age 65 and workers develop age-related health conditions. </a:t>
            </a:r>
          </a:p>
          <a:p>
            <a:pPr marL="228600" indent="-228600" eaLnBrk="1" hangingPunct="1">
              <a:lnSpc>
                <a:spcPct val="90000"/>
              </a:lnSpc>
              <a:spcBef>
                <a:spcPct val="0"/>
              </a:spcBef>
            </a:pPr>
            <a:r>
              <a:rPr lang="en-US" altLang="en-US"/>
              <a:t>While diversity programs have brought awareness and education into the workplace, diversity managers and administrators are challenged by ensuring their diverse work forces are fully inclusive.  In order for inclusion to occur, the environment that is created must reflect these values and those that promote cohesion, as well as equal physical and social access. </a:t>
            </a:r>
          </a:p>
          <a:p>
            <a:pPr marL="228600" indent="-228600" eaLnBrk="1" hangingPunct="1">
              <a:lnSpc>
                <a:spcPct val="90000"/>
              </a:lnSpc>
              <a:spcBef>
                <a:spcPct val="0"/>
              </a:spcBef>
            </a:pPr>
            <a:r>
              <a:rPr lang="en-US" altLang="en-US"/>
              <a:t>Source:  http://diversityinc.com/content/1757/article/6121/</a:t>
            </a:r>
          </a:p>
        </p:txBody>
      </p:sp>
    </p:spTree>
    <p:extLst>
      <p:ext uri="{BB962C8B-B14F-4D97-AF65-F5344CB8AC3E}">
        <p14:creationId xmlns:p14="http://schemas.microsoft.com/office/powerpoint/2010/main" val="13122571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a:extLst>
              <a:ext uri="{FF2B5EF4-FFF2-40B4-BE49-F238E27FC236}">
                <a16:creationId xmlns:a16="http://schemas.microsoft.com/office/drawing/2014/main" id="{0C0CA3FB-1409-F147-8211-273E237676E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6" name="Rectangle 3">
            <a:extLst>
              <a:ext uri="{FF2B5EF4-FFF2-40B4-BE49-F238E27FC236}">
                <a16:creationId xmlns:a16="http://schemas.microsoft.com/office/drawing/2014/main" id="{9A499180-D25F-0C43-84BA-F9E553EC44D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80000"/>
              </a:lnSpc>
              <a:spcBef>
                <a:spcPct val="0"/>
              </a:spcBef>
            </a:pPr>
            <a:r>
              <a:rPr lang="en-US" altLang="en-US" sz="800" b="1" dirty="0"/>
              <a:t>The African American Civil Rights Movement</a:t>
            </a:r>
            <a:r>
              <a:rPr lang="en-US" altLang="en-US" sz="800" dirty="0"/>
              <a:t> began as early as the Civil Rights Act of 1866 passed by Congress over Johnson's presidential veto. Declared all persons born in the United States are now citizens. Movement was re-energized in 1954 when on May 17 – The Supreme Court ruled against the "separate but equal" doctrine in </a:t>
            </a:r>
            <a:r>
              <a:rPr lang="en-US" altLang="en-US" sz="800" i="1" dirty="0"/>
              <a:t>Brown v. Board of Education of Topeka, Kans. </a:t>
            </a:r>
            <a:r>
              <a:rPr lang="en-US" altLang="en-US" sz="800" dirty="0"/>
              <a:t>and in </a:t>
            </a:r>
            <a:r>
              <a:rPr lang="en-US" altLang="en-US" sz="800" i="1" dirty="0"/>
              <a:t>Bolling v. Sharpe</a:t>
            </a:r>
            <a:r>
              <a:rPr lang="en-US" altLang="en-US" sz="800" dirty="0"/>
              <a:t>, thus overturning </a:t>
            </a:r>
            <a:r>
              <a:rPr lang="en-US" altLang="en-US" sz="800" i="1" dirty="0"/>
              <a:t>Plessy v. Ferguson (1896). </a:t>
            </a:r>
            <a:r>
              <a:rPr lang="en-US" altLang="en-US" sz="800" dirty="0"/>
              <a:t>May 18, 1896 – In </a:t>
            </a:r>
            <a:r>
              <a:rPr lang="en-US" altLang="en-US" sz="800" i="1" dirty="0"/>
              <a:t>Plessy v. Ferguson</a:t>
            </a:r>
            <a:r>
              <a:rPr lang="en-US" altLang="en-US" sz="800" dirty="0"/>
              <a:t>, the Supreme Court upheld </a:t>
            </a:r>
            <a:r>
              <a:rPr lang="en-US" altLang="en-US" sz="800" i="1" dirty="0"/>
              <a:t>de jure</a:t>
            </a:r>
            <a:r>
              <a:rPr lang="en-US" altLang="en-US" sz="800" dirty="0"/>
              <a:t> racial segregation of "separate but equal" facilities.  </a:t>
            </a:r>
          </a:p>
          <a:p>
            <a:pPr eaLnBrk="1" hangingPunct="1">
              <a:lnSpc>
                <a:spcPct val="80000"/>
              </a:lnSpc>
              <a:spcBef>
                <a:spcPct val="0"/>
              </a:spcBef>
            </a:pPr>
            <a:r>
              <a:rPr lang="en-US" altLang="en-US" sz="800" b="1" dirty="0"/>
              <a:t>Affirmative Action - March 6, 1961 - Executive Order 10925 makes the first reference to "affirmative action.“</a:t>
            </a:r>
            <a:r>
              <a:rPr lang="en-US" altLang="en-US" sz="800" dirty="0"/>
              <a:t> President John F. Kennedy issues Executive Order 10925, which creates the Committee on Equal Employment Opportunity and mandates that projects financed with federal funds "take affirmative action" to ensure that hiring and employment practices are free of racial bias.  </a:t>
            </a:r>
            <a:r>
              <a:rPr lang="en-US" altLang="en-US" sz="800" b="1" dirty="0"/>
              <a:t>June 4, 1965 -</a:t>
            </a:r>
            <a:r>
              <a:rPr lang="en-US" altLang="en-US" sz="800" dirty="0"/>
              <a:t> </a:t>
            </a:r>
            <a:r>
              <a:rPr lang="en-US" altLang="en-US" sz="800" b="1" dirty="0"/>
              <a:t>Speech defining concept of affirmative action.  </a:t>
            </a:r>
            <a:r>
              <a:rPr lang="en-US" altLang="en-US" sz="800" dirty="0"/>
              <a:t>In a speech to the graduating class at Howard University, President Johnson frames the concept underlying affirmative action, asserting that civil rights laws alone are not enough to remedy discrimination. </a:t>
            </a:r>
            <a:r>
              <a:rPr lang="en-US" altLang="en-US" sz="800" b="1" dirty="0"/>
              <a:t>September 24, 1965</a:t>
            </a:r>
            <a:r>
              <a:rPr lang="en-US" altLang="en-US" sz="800" dirty="0"/>
              <a:t> - </a:t>
            </a:r>
            <a:r>
              <a:rPr lang="en-US" altLang="en-US" sz="800" b="1" dirty="0"/>
              <a:t>Executive Order 11246 enforces affirmative action for the first time.  </a:t>
            </a:r>
            <a:r>
              <a:rPr lang="en-US" altLang="en-US" sz="800" dirty="0"/>
              <a:t>Issued by President Johnson, the executive order requires government contractors to "take affirmative action" toward prospective minority employees in all aspects of hiring and employment. On Oct. 13, 1967, the order was amended to cover discrimination on the basis of gender. August 8, 1969 - E</a:t>
            </a:r>
            <a:r>
              <a:rPr lang="en-US" altLang="en-US" sz="800" b="1" dirty="0"/>
              <a:t>xecutive Order 11478</a:t>
            </a:r>
            <a:r>
              <a:rPr lang="en-US" altLang="en-US" sz="800" dirty="0"/>
              <a:t> was signed by President Nixon, prohibiting discrimination on certain grounds in the competitive service of the federal civilian workforce, including the US Postal Service and civilian employees of the US armed Forces. The order was amended and more protected classes were added in 1978 by EO 12106, in 1998 by EO 13087(sexual orientation), and in 2000 by EO 13152 (parental status). </a:t>
            </a:r>
          </a:p>
          <a:p>
            <a:pPr eaLnBrk="1" hangingPunct="1">
              <a:lnSpc>
                <a:spcPct val="80000"/>
              </a:lnSpc>
              <a:spcBef>
                <a:spcPct val="0"/>
              </a:spcBef>
            </a:pPr>
            <a:r>
              <a:rPr lang="en-US" altLang="en-US" sz="800" b="1" dirty="0"/>
              <a:t>EEO -</a:t>
            </a:r>
            <a:r>
              <a:rPr lang="en-US" altLang="en-US" sz="800" dirty="0"/>
              <a:t> July 2, 1964, The </a:t>
            </a:r>
            <a:r>
              <a:rPr lang="en-US" altLang="en-US" sz="800" b="1" dirty="0"/>
              <a:t>Civil Rights Act of 1964</a:t>
            </a:r>
            <a:r>
              <a:rPr lang="en-US" altLang="en-US" sz="800" dirty="0"/>
              <a:t> was a landmark piece of legislation that outlawed unequal application of voter registration requirements and racial segregation in schools, at the workplace and by facilities that served the general public ("public accommodations"). Other laws enforced by EEOC include EPA 1963, ADEA 1967, ADA 1990, Rehabilitation Act 1973, CRA 1991, and GINA 2008.</a:t>
            </a:r>
          </a:p>
          <a:p>
            <a:pPr eaLnBrk="1" hangingPunct="1">
              <a:lnSpc>
                <a:spcPct val="80000"/>
              </a:lnSpc>
              <a:spcBef>
                <a:spcPct val="0"/>
              </a:spcBef>
            </a:pPr>
            <a:r>
              <a:rPr lang="en-US" altLang="en-US" sz="800" b="1" dirty="0"/>
              <a:t>Diversity.</a:t>
            </a:r>
            <a:r>
              <a:rPr lang="en-US" altLang="en-US" sz="800" dirty="0"/>
              <a:t> The term "diversity" was coined in 1977 to refer to the changing demographics of the workforce by Merlin G. Pope Jr., founder of one of the nation's first diversity consulting firms.  His spouse, Patricia Pope, is a pioneer in diversity measurement, training and consulting, Patricia Pope has worked to create an inclusive workplace for more than 250 Fortune 500 companies since 1976. Ms. Pope, one of the partners of </a:t>
            </a:r>
            <a:r>
              <a:rPr lang="en-US" altLang="en-US" sz="800" dirty="0" err="1"/>
              <a:t>Myca</a:t>
            </a:r>
            <a:r>
              <a:rPr lang="en-US" altLang="en-US" sz="800" dirty="0"/>
              <a:t>-Pope and Chief Executive Officer of Pope &amp; Associates, Inc. </a:t>
            </a:r>
          </a:p>
          <a:p>
            <a:pPr eaLnBrk="1" hangingPunct="1">
              <a:lnSpc>
                <a:spcPct val="80000"/>
              </a:lnSpc>
              <a:spcBef>
                <a:spcPct val="0"/>
              </a:spcBef>
            </a:pPr>
            <a:r>
              <a:rPr lang="en-US" altLang="en-US" sz="800" b="1" dirty="0"/>
              <a:t>Managing Diversity.</a:t>
            </a:r>
            <a:r>
              <a:rPr lang="en-US" altLang="en-US" sz="800" dirty="0"/>
              <a:t> The first use of the phrase “managing diversity” is often attributed to former Harvard Business School Professor R. Roosevelt Thomas. His 1990 article in the </a:t>
            </a:r>
            <a:r>
              <a:rPr lang="en-US" altLang="en-US" sz="800" i="1" dirty="0"/>
              <a:t>Harvard Business Review </a:t>
            </a:r>
            <a:r>
              <a:rPr lang="en-US" altLang="en-US" sz="800" dirty="0"/>
              <a:t>began with the prediction: “Sooner or later, affirmative action will die a natural death. Its achievements have been stupendous, but if we look at the premises that underlie it, we find assumptions and priorities that look increasingly shopworn” (Thomas 1990, 107). Instead, Thomas argued, “The goal is to manage diversity in such a way as to get from a diverse workforce the same productivity we once got from a homogenous workforce, and do it without artificial programs, standards—or barriers” (Thomas 1990,112). Moreover, Thomas contended, diversity is not just about race, ethnicity, and gender. Rather, it includes other ways in which people differ from one another, including age, background, education, work role, and personality.</a:t>
            </a:r>
          </a:p>
          <a:p>
            <a:pPr eaLnBrk="1" hangingPunct="1">
              <a:lnSpc>
                <a:spcPct val="80000"/>
              </a:lnSpc>
              <a:spcBef>
                <a:spcPct val="0"/>
              </a:spcBef>
            </a:pPr>
            <a:r>
              <a:rPr lang="en-US" altLang="en-US" sz="800" b="1" dirty="0"/>
              <a:t>Inclusive Workplace.</a:t>
            </a:r>
            <a:r>
              <a:rPr lang="en-US" altLang="en-US" sz="800" dirty="0"/>
              <a:t> Coined by </a:t>
            </a:r>
            <a:r>
              <a:rPr lang="en-US" altLang="en-US" sz="800" dirty="0" err="1"/>
              <a:t>Mor</a:t>
            </a:r>
            <a:r>
              <a:rPr lang="en-US" altLang="en-US" sz="800" dirty="0"/>
              <a:t> Barak, the term 'inclusive workplace' refers to a model work environment that welcomes diversity on all levels. She developed the concept after seven years of research that included interviewing corporate executives, business leaders and employees from around the globe. She also relied on findings from a Rockefeller Foundation-funded international think tank. </a:t>
            </a:r>
            <a:br>
              <a:rPr lang="en-US" altLang="en-US" sz="800" dirty="0"/>
            </a:br>
            <a:endParaRPr lang="en-US" altLang="en-US" sz="800" dirty="0"/>
          </a:p>
        </p:txBody>
      </p:sp>
    </p:spTree>
    <p:extLst>
      <p:ext uri="{BB962C8B-B14F-4D97-AF65-F5344CB8AC3E}">
        <p14:creationId xmlns:p14="http://schemas.microsoft.com/office/powerpoint/2010/main" val="1123056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a:extLst>
              <a:ext uri="{FF2B5EF4-FFF2-40B4-BE49-F238E27FC236}">
                <a16:creationId xmlns:a16="http://schemas.microsoft.com/office/drawing/2014/main" id="{1A6ACD1E-04E2-B841-BFFC-1AFC181F449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4" name="Rectangle 3">
            <a:extLst>
              <a:ext uri="{FF2B5EF4-FFF2-40B4-BE49-F238E27FC236}">
                <a16:creationId xmlns:a16="http://schemas.microsoft.com/office/drawing/2014/main" id="{24CBE5D4-ADB5-D84B-9EBB-35C9C73D1FD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80000"/>
              </a:lnSpc>
              <a:spcBef>
                <a:spcPct val="0"/>
              </a:spcBef>
            </a:pPr>
            <a:r>
              <a:rPr lang="en-US" altLang="en-US" sz="800" b="1"/>
              <a:t>An Interview with Michàlle E. Mor Barak </a:t>
            </a:r>
            <a:r>
              <a:rPr lang="en-US" altLang="en-US" sz="800"/>
              <a:t>By Judi Casey and Karen Corday </a:t>
            </a:r>
          </a:p>
          <a:p>
            <a:pPr eaLnBrk="1" hangingPunct="1">
              <a:lnSpc>
                <a:spcPct val="80000"/>
              </a:lnSpc>
              <a:spcBef>
                <a:spcPct val="0"/>
              </a:spcBef>
            </a:pPr>
            <a:r>
              <a:rPr lang="en-US" altLang="en-US" sz="800" b="1"/>
              <a:t>Casey: </a:t>
            </a:r>
            <a:r>
              <a:rPr lang="en-US" altLang="en-US" sz="800"/>
              <a:t>What do you mean by the term “inclusive workplace?” </a:t>
            </a:r>
          </a:p>
          <a:p>
            <a:pPr eaLnBrk="1" hangingPunct="1">
              <a:lnSpc>
                <a:spcPct val="80000"/>
              </a:lnSpc>
              <a:spcBef>
                <a:spcPct val="0"/>
              </a:spcBef>
            </a:pPr>
            <a:r>
              <a:rPr lang="en-US" altLang="en-US" sz="800" b="1"/>
              <a:t>Mor Barak: </a:t>
            </a:r>
            <a:r>
              <a:rPr lang="en-US" altLang="en-US" sz="800"/>
              <a:t>The concept is based on the idea that work organizations must create and sustain a culture that is accepting of individual differences. It refers to a work organization that respects and utilizes the diversity of its own workforce while also being active in the community, in state and federal programs that support disadvantaged populations, and collaborating fairly across cultural and national boundaries. </a:t>
            </a:r>
          </a:p>
          <a:p>
            <a:pPr eaLnBrk="1" hangingPunct="1">
              <a:lnSpc>
                <a:spcPct val="80000"/>
              </a:lnSpc>
              <a:spcBef>
                <a:spcPct val="0"/>
              </a:spcBef>
            </a:pPr>
            <a:r>
              <a:rPr lang="en-US" altLang="en-US" sz="800" b="1"/>
              <a:t>Casey: </a:t>
            </a:r>
            <a:r>
              <a:rPr lang="en-US" altLang="en-US" sz="800"/>
              <a:t>Can you talk about the four levels of the inclusive workplace? </a:t>
            </a:r>
          </a:p>
          <a:p>
            <a:pPr eaLnBrk="1" hangingPunct="1">
              <a:lnSpc>
                <a:spcPct val="80000"/>
              </a:lnSpc>
              <a:spcBef>
                <a:spcPct val="0"/>
              </a:spcBef>
            </a:pPr>
            <a:r>
              <a:rPr lang="en-US" altLang="en-US" sz="800" b="1"/>
              <a:t>Mor Barak: </a:t>
            </a:r>
            <a:r>
              <a:rPr lang="en-US" altLang="en-US" sz="800"/>
              <a:t>At the first level, the organization has to value and utilize individual and inter-group differences within its workforce. In order to accommodate these differences, the organization needs to conduct assessment, training, and interventions that will change the organizational culture. For example, the restaurant chain Denny’s was the target of several lawsuits regarding discriminatory treatment of their customers. Since then, the company has done a tremendous job in changing its organizational culture to enhance and accommodate the diversity of its own workforce. In addition, they’ve worked with their employees to change their attitudes toward customers from diverse backgrounds. It’s all linked; that’s the core idea of the inclusive workplace. </a:t>
            </a:r>
          </a:p>
          <a:p>
            <a:pPr eaLnBrk="1" hangingPunct="1">
              <a:lnSpc>
                <a:spcPct val="80000"/>
              </a:lnSpc>
              <a:spcBef>
                <a:spcPct val="0"/>
              </a:spcBef>
            </a:pPr>
            <a:r>
              <a:rPr lang="en-US" altLang="en-US" sz="800" b="1"/>
              <a:t>Casey: </a:t>
            </a:r>
            <a:r>
              <a:rPr lang="en-US" altLang="en-US" sz="800"/>
              <a:t>Would you say that at the core, there’s a respect for diversity that builds and moves from the employees to the customers to the local community to the global community? </a:t>
            </a:r>
          </a:p>
          <a:p>
            <a:pPr eaLnBrk="1" hangingPunct="1">
              <a:lnSpc>
                <a:spcPct val="80000"/>
              </a:lnSpc>
              <a:spcBef>
                <a:spcPct val="0"/>
              </a:spcBef>
            </a:pPr>
            <a:r>
              <a:rPr lang="en-US" altLang="en-US" sz="800" b="1"/>
              <a:t>Mor Barak: </a:t>
            </a:r>
            <a:r>
              <a:rPr lang="en-US" altLang="en-US" sz="800"/>
              <a:t>You just said it perfectly. At the second level, the organization contributes to the surrounding community in which the organization resides. For example, Shell, the oil company, created a youth academy with several locations around the country where they prepare young people between the ages of 14 and 18 for the world of work. They teach work-related behaviors such as being on time and understanding the work environment and how to operate within it. Level two of my Inclusive Workplace Model includes any type of activity or project that benefits the local community. Another example for a level two activity is the University of Southern California’s Neighborhood Fund that provides support to projects in the local community such as a family counseling clinic and both financial and volunteer students’ support to local elementary schools. </a:t>
            </a:r>
          </a:p>
          <a:p>
            <a:pPr eaLnBrk="1" hangingPunct="1">
              <a:lnSpc>
                <a:spcPct val="80000"/>
              </a:lnSpc>
              <a:spcBef>
                <a:spcPct val="0"/>
              </a:spcBef>
            </a:pPr>
            <a:r>
              <a:rPr lang="en-US" altLang="en-US" sz="800" b="1"/>
              <a:t>Casey: </a:t>
            </a:r>
            <a:r>
              <a:rPr lang="en-US" altLang="en-US" sz="800"/>
              <a:t>So it’s really about community building? </a:t>
            </a:r>
          </a:p>
          <a:p>
            <a:pPr eaLnBrk="1" hangingPunct="1">
              <a:lnSpc>
                <a:spcPct val="80000"/>
              </a:lnSpc>
              <a:spcBef>
                <a:spcPct val="0"/>
              </a:spcBef>
            </a:pPr>
            <a:r>
              <a:rPr lang="en-US" altLang="en-US" sz="800" b="1"/>
              <a:t>Mor Barak: </a:t>
            </a:r>
            <a:r>
              <a:rPr lang="en-US" altLang="en-US" sz="800"/>
              <a:t>Yes, that’s right. At the third level of the Inclusive Workplace Model, the organization works to improve the lives of disadvantaged groups in the wider environment. The people they help may not necessarily reside in the geographic vicinity of the organization. For example, the Marriott hotel chain’s Welfare-to-Work program helps people who’ve been on welfare find jobs; Marriott trains them to work in their hotels and then hires graduates of the program. </a:t>
            </a:r>
          </a:p>
          <a:p>
            <a:pPr eaLnBrk="1" hangingPunct="1">
              <a:lnSpc>
                <a:spcPct val="80000"/>
              </a:lnSpc>
              <a:spcBef>
                <a:spcPct val="0"/>
              </a:spcBef>
            </a:pPr>
            <a:r>
              <a:rPr lang="en-US" altLang="en-US" sz="800"/>
              <a:t>At the fourth and final level of the Inclusive Workplace Model, the organization collaborates fairly with individuals, groups, and organizations across national and cultural boundaries. Here we examine the unfortunate behaviors that some companies exhibit overseas in which they exploit the local workforce and deplete community resources. Organizations that are inclusive will avoid these practices, contribute to the community and help communities grow while fostering true partnerships with the local residents. The Body Shop, for example, makes efforts not to exploit the natural resources and labor of the communities from which they get their products; instead, they give back to these communities by contributing to the development of beneficial community services. </a:t>
            </a:r>
          </a:p>
          <a:p>
            <a:pPr eaLnBrk="1" hangingPunct="1">
              <a:lnSpc>
                <a:spcPct val="80000"/>
              </a:lnSpc>
              <a:spcBef>
                <a:spcPct val="0"/>
              </a:spcBef>
            </a:pPr>
            <a:r>
              <a:rPr lang="en-US" altLang="en-US" sz="800"/>
              <a:t>  </a:t>
            </a:r>
          </a:p>
          <a:p>
            <a:pPr eaLnBrk="1" hangingPunct="1">
              <a:lnSpc>
                <a:spcPct val="80000"/>
              </a:lnSpc>
              <a:spcBef>
                <a:spcPct val="0"/>
              </a:spcBef>
            </a:pPr>
            <a:r>
              <a:rPr lang="en-US" altLang="en-US" sz="800"/>
              <a:t> Source:  http://wfnetwork.bc.edu/The_Network_News/19/The_Network_News_Whole19.pdf</a:t>
            </a:r>
          </a:p>
        </p:txBody>
      </p:sp>
    </p:spTree>
    <p:extLst>
      <p:ext uri="{BB962C8B-B14F-4D97-AF65-F5344CB8AC3E}">
        <p14:creationId xmlns:p14="http://schemas.microsoft.com/office/powerpoint/2010/main" val="2381046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a:extLst>
              <a:ext uri="{FF2B5EF4-FFF2-40B4-BE49-F238E27FC236}">
                <a16:creationId xmlns:a16="http://schemas.microsoft.com/office/drawing/2014/main" id="{E50F70F5-18F1-6A4F-B327-26F9E49687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2" name="Rectangle 3">
            <a:extLst>
              <a:ext uri="{FF2B5EF4-FFF2-40B4-BE49-F238E27FC236}">
                <a16:creationId xmlns:a16="http://schemas.microsoft.com/office/drawing/2014/main" id="{28505A51-6999-3241-B5CD-80A3F9A17A6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sz="1400" b="1">
                <a:latin typeface="Arial" panose="020B0604020202020204" pitchFamily="34" charset="0"/>
              </a:rPr>
              <a:t>We Are All Different Exercise.  </a:t>
            </a:r>
            <a:r>
              <a:rPr lang="en-US" altLang="en-US" i="1"/>
              <a:t>Secure a box of pencils, enough for each person present to have one. Hold up one pencil. Note the following: I have here a pencil. I don’t know about you but I’ve never thought much about pencils; I’ve always taken them for granted. To me pencils are all alike. Sometimes I wonder if pencils aren’t a lot like people.  Give audience time to respond.  </a:t>
            </a:r>
          </a:p>
          <a:p>
            <a:pPr eaLnBrk="1" hangingPunct="1">
              <a:spcBef>
                <a:spcPct val="0"/>
              </a:spcBef>
            </a:pPr>
            <a:r>
              <a:rPr lang="en-US" altLang="en-US" sz="1400" b="1" i="1"/>
              <a:t>(NOT FOR VHA SLC TRAINING)</a:t>
            </a:r>
          </a:p>
          <a:p>
            <a:pPr eaLnBrk="1" hangingPunct="1">
              <a:spcBef>
                <a:spcPct val="0"/>
              </a:spcBef>
            </a:pPr>
            <a:endParaRPr lang="en-US" altLang="en-US" sz="1400" b="1" i="1"/>
          </a:p>
          <a:p>
            <a:pPr eaLnBrk="1" hangingPunct="1">
              <a:spcBef>
                <a:spcPct val="0"/>
              </a:spcBef>
            </a:pPr>
            <a:r>
              <a:rPr lang="en-US" altLang="en-US" sz="1400"/>
              <a:t>Secondary dimensions of diversity represent those characteristic that identify us with a group identity.  Unlike the primary dimensions, we routinely have a choice to acquire or ascribe to a group identity.</a:t>
            </a:r>
          </a:p>
          <a:p>
            <a:pPr eaLnBrk="1" hangingPunct="1">
              <a:spcBef>
                <a:spcPct val="0"/>
              </a:spcBef>
            </a:pPr>
            <a:endParaRPr lang="en-US" altLang="en-US" sz="1400"/>
          </a:p>
          <a:p>
            <a:pPr eaLnBrk="1" hangingPunct="1">
              <a:spcBef>
                <a:spcPct val="0"/>
              </a:spcBef>
            </a:pPr>
            <a:endParaRPr lang="en-US" altLang="en-US" sz="1400"/>
          </a:p>
        </p:txBody>
      </p:sp>
    </p:spTree>
    <p:extLst>
      <p:ext uri="{BB962C8B-B14F-4D97-AF65-F5344CB8AC3E}">
        <p14:creationId xmlns:p14="http://schemas.microsoft.com/office/powerpoint/2010/main" val="37679135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a:extLst>
              <a:ext uri="{FF2B5EF4-FFF2-40B4-BE49-F238E27FC236}">
                <a16:creationId xmlns:a16="http://schemas.microsoft.com/office/drawing/2014/main" id="{6F1CAED5-FED1-CA48-B805-1C8A383E770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0" name="Rectangle 3">
            <a:extLst>
              <a:ext uri="{FF2B5EF4-FFF2-40B4-BE49-F238E27FC236}">
                <a16:creationId xmlns:a16="http://schemas.microsoft.com/office/drawing/2014/main" id="{A27D41BD-466A-964A-839A-12968B7C67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28600" indent="-228600" eaLnBrk="1" hangingPunct="1">
              <a:lnSpc>
                <a:spcPct val="90000"/>
              </a:lnSpc>
              <a:spcBef>
                <a:spcPct val="0"/>
              </a:spcBef>
            </a:pPr>
            <a:r>
              <a:rPr lang="en-US" altLang="en-US"/>
              <a:t>Employers undeniably face a more diverse work force than ever before, both among those that they currently employ and those that they will look to employ in the future. Between age, ethnicity, language, and disability, employers must consider how the face of the American worker is changing: </a:t>
            </a:r>
            <a:br>
              <a:rPr lang="en-US" altLang="en-US"/>
            </a:br>
            <a:endParaRPr lang="en-US" altLang="en-US" sz="800"/>
          </a:p>
          <a:p>
            <a:pPr marL="685800" lvl="1" indent="-228600" eaLnBrk="1" hangingPunct="1">
              <a:lnSpc>
                <a:spcPct val="90000"/>
              </a:lnSpc>
              <a:spcBef>
                <a:spcPct val="0"/>
              </a:spcBef>
              <a:buFontTx/>
              <a:buChar char="•"/>
            </a:pPr>
            <a:r>
              <a:rPr lang="en-US" altLang="en-US" i="1"/>
              <a:t>It is graying</a:t>
            </a:r>
            <a:r>
              <a:rPr lang="en-US" altLang="en-US"/>
              <a:t>. While many Baby Boomers are approaching retirement-age, not all can or will consider retirement, especially in light of today's economy. Sixty-nine percent of workers over 45 plan to continue working past age 65</a:t>
            </a:r>
            <a:r>
              <a:rPr lang="en-US" altLang="en-US">
                <a:hlinkClick r:id="rId3"/>
              </a:rPr>
              <a:t> </a:t>
            </a:r>
            <a:r>
              <a:rPr lang="en-US" altLang="en-US"/>
              <a:t>. Even those who anticipate retirement may change their plans as the recession marches on and retirement savings dwindle. </a:t>
            </a:r>
          </a:p>
          <a:p>
            <a:pPr marL="685800" lvl="1" indent="-228600" eaLnBrk="1" hangingPunct="1">
              <a:lnSpc>
                <a:spcPct val="90000"/>
              </a:lnSpc>
              <a:spcBef>
                <a:spcPct val="0"/>
              </a:spcBef>
              <a:buFontTx/>
              <a:buChar char="•"/>
            </a:pPr>
            <a:r>
              <a:rPr lang="en-US" altLang="en-US" i="1"/>
              <a:t>It is becoming more culturally and linguistically diverse</a:t>
            </a:r>
            <a:r>
              <a:rPr lang="en-US" altLang="en-US"/>
              <a:t>. By the middle of this century, over half of the working population will be minorities. </a:t>
            </a:r>
          </a:p>
          <a:p>
            <a:pPr marL="685800" lvl="1" indent="-228600" eaLnBrk="1" hangingPunct="1">
              <a:lnSpc>
                <a:spcPct val="90000"/>
              </a:lnSpc>
              <a:spcBef>
                <a:spcPct val="0"/>
              </a:spcBef>
              <a:buFontTx/>
              <a:buChar char="•"/>
            </a:pPr>
            <a:r>
              <a:rPr lang="en-US" altLang="en-US" i="1"/>
              <a:t>It is becoming more diverse in terms of disability</a:t>
            </a:r>
            <a:r>
              <a:rPr lang="en-US" altLang="en-US"/>
              <a:t>. Estimates suggest that up to 20% of working age Americans have a disability. And this figure will increase as the working-age population extends beyond age 65 and workers develop age-related health conditions. </a:t>
            </a:r>
          </a:p>
          <a:p>
            <a:pPr marL="228600" indent="-228600" eaLnBrk="1" hangingPunct="1">
              <a:lnSpc>
                <a:spcPct val="90000"/>
              </a:lnSpc>
              <a:spcBef>
                <a:spcPct val="0"/>
              </a:spcBef>
            </a:pPr>
            <a:r>
              <a:rPr lang="en-US" altLang="en-US"/>
              <a:t>While diversity programs have brought awareness and education into the workplace, diversity managers and administrators are challenged by ensuring their diverse work forces are fully inclusive.  In order for inclusion to occur, the environment that is created must reflect these values and those that promote cohesion, as well as equal physical and social access. </a:t>
            </a:r>
          </a:p>
          <a:p>
            <a:pPr marL="228600" indent="-228600" eaLnBrk="1" hangingPunct="1">
              <a:lnSpc>
                <a:spcPct val="90000"/>
              </a:lnSpc>
              <a:spcBef>
                <a:spcPct val="0"/>
              </a:spcBef>
            </a:pPr>
            <a:r>
              <a:rPr lang="en-US" altLang="en-US"/>
              <a:t>Source:  http://diversityinc.com/content/1757/article/6121/</a:t>
            </a:r>
          </a:p>
        </p:txBody>
      </p:sp>
    </p:spTree>
    <p:extLst>
      <p:ext uri="{BB962C8B-B14F-4D97-AF65-F5344CB8AC3E}">
        <p14:creationId xmlns:p14="http://schemas.microsoft.com/office/powerpoint/2010/main" val="4271517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a:extLst>
              <a:ext uri="{FF2B5EF4-FFF2-40B4-BE49-F238E27FC236}">
                <a16:creationId xmlns:a16="http://schemas.microsoft.com/office/drawing/2014/main" id="{BC058390-4FA1-BF47-A9A5-D53A045D3D8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6" name="Rectangle 3">
            <a:extLst>
              <a:ext uri="{FF2B5EF4-FFF2-40B4-BE49-F238E27FC236}">
                <a16:creationId xmlns:a16="http://schemas.microsoft.com/office/drawing/2014/main" id="{7411D3B9-3532-7744-B0CD-7E2B322AA8C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90000"/>
              </a:lnSpc>
              <a:spcBef>
                <a:spcPct val="0"/>
              </a:spcBef>
            </a:pPr>
            <a:r>
              <a:rPr lang="en-US" altLang="en-US" sz="900" b="1"/>
              <a:t>Diversity, a numbers game</a:t>
            </a:r>
          </a:p>
          <a:p>
            <a:pPr eaLnBrk="1" hangingPunct="1">
              <a:lnSpc>
                <a:spcPct val="90000"/>
              </a:lnSpc>
              <a:spcBef>
                <a:spcPct val="0"/>
              </a:spcBef>
            </a:pPr>
            <a:r>
              <a:rPr lang="en-US" altLang="en-US" sz="900"/>
              <a:t>Throughout the 1990's, diversity continued to be about the numbers of different kinds of people in the workforce as a whole and at each level. Diversity staffs tried to increase the number of people of color and women in their organizations. They saw this primarily as a hiring task.</a:t>
            </a:r>
          </a:p>
          <a:p>
            <a:pPr eaLnBrk="1" hangingPunct="1">
              <a:lnSpc>
                <a:spcPct val="90000"/>
              </a:lnSpc>
              <a:spcBef>
                <a:spcPct val="0"/>
              </a:spcBef>
            </a:pPr>
            <a:r>
              <a:rPr lang="en-US" altLang="en-US" sz="900"/>
              <a:t>During that decade, the definition of diversity expanded. Diversity came to include many dimensions beyond gender and race: age, class, disability, ethnicity, family situation, religion, and sexual orientation. Companies started to pay attention to their representation of all these groups.</a:t>
            </a:r>
          </a:p>
          <a:p>
            <a:pPr eaLnBrk="1" hangingPunct="1">
              <a:lnSpc>
                <a:spcPct val="90000"/>
              </a:lnSpc>
              <a:spcBef>
                <a:spcPct val="0"/>
              </a:spcBef>
            </a:pPr>
            <a:r>
              <a:rPr lang="en-US" altLang="en-US" sz="900"/>
              <a:t>It became clear over the years that it was not enough to focus on hiring alone. It became important to retain "diverse" workers, as well. Some organizations were astonished to learn that after years of effort, they had fewer African Americans than they had earlier. Companies became aware that for the most part the upper ranks of their organizations remained heavily white and predominately male. These were the years when companies offered diversity awareness training and diversity skills training to help their newly diverse employees work well together.</a:t>
            </a:r>
          </a:p>
          <a:p>
            <a:pPr eaLnBrk="1" hangingPunct="1">
              <a:lnSpc>
                <a:spcPct val="90000"/>
              </a:lnSpc>
              <a:spcBef>
                <a:spcPct val="0"/>
              </a:spcBef>
            </a:pPr>
            <a:endParaRPr lang="en-US" altLang="en-US" sz="900" b="1"/>
          </a:p>
          <a:p>
            <a:pPr eaLnBrk="1" hangingPunct="1">
              <a:lnSpc>
                <a:spcPct val="90000"/>
              </a:lnSpc>
              <a:spcBef>
                <a:spcPct val="0"/>
              </a:spcBef>
            </a:pPr>
            <a:r>
              <a:rPr lang="en-US" altLang="en-US" sz="900" b="1"/>
              <a:t>It's the culture</a:t>
            </a:r>
            <a:endParaRPr lang="en-US" altLang="en-US" sz="900"/>
          </a:p>
          <a:p>
            <a:pPr eaLnBrk="1" hangingPunct="1">
              <a:lnSpc>
                <a:spcPct val="90000"/>
              </a:lnSpc>
              <a:spcBef>
                <a:spcPct val="0"/>
              </a:spcBef>
            </a:pPr>
            <a:r>
              <a:rPr lang="en-US" altLang="en-US" sz="900"/>
              <a:t>Today, in the 2000's, as organizations try to retain diverse employees in their workforce, companies have started looking at the quality of these employees' experience in the organization. Do employees in all groups and categories feel comfortable and welcomed in the organization? Do they feel included and do they experience the environment as inclusive? To answer these questions, diversity staffs need to assess their environment and identify the barriers to inclusion, whether they are practices, policies, or the informal culture of the organization. Having identified barriers, the job of the diversity staff is to change the company culture and to create an inclusive workplace environment.</a:t>
            </a:r>
            <a:endParaRPr lang="en-US" altLang="en-US" sz="900" b="1"/>
          </a:p>
          <a:p>
            <a:pPr eaLnBrk="1" hangingPunct="1">
              <a:lnSpc>
                <a:spcPct val="90000"/>
              </a:lnSpc>
              <a:spcBef>
                <a:spcPct val="0"/>
              </a:spcBef>
            </a:pPr>
            <a:endParaRPr lang="en-US" altLang="en-US" sz="900" b="1"/>
          </a:p>
          <a:p>
            <a:pPr eaLnBrk="1" hangingPunct="1">
              <a:lnSpc>
                <a:spcPct val="90000"/>
              </a:lnSpc>
              <a:spcBef>
                <a:spcPct val="0"/>
              </a:spcBef>
            </a:pPr>
            <a:r>
              <a:rPr lang="en-US" altLang="en-US" sz="900" b="1"/>
              <a:t>Systems and policies</a:t>
            </a:r>
          </a:p>
          <a:p>
            <a:pPr eaLnBrk="1" hangingPunct="1">
              <a:lnSpc>
                <a:spcPct val="90000"/>
              </a:lnSpc>
              <a:spcBef>
                <a:spcPct val="0"/>
              </a:spcBef>
            </a:pPr>
            <a:r>
              <a:rPr lang="en-US" altLang="en-US" sz="900"/>
              <a:t>Companies that are known for their inclusive climate do not rely on the goodwill of their managers but work hard so that each organizational system is equitable. Once barriers are identified, they take action to address them. Each system is analyzed to determine the degree to which it provides equitable access and benefits to all employees. </a:t>
            </a:r>
          </a:p>
          <a:p>
            <a:pPr eaLnBrk="1" hangingPunct="1">
              <a:lnSpc>
                <a:spcPct val="90000"/>
              </a:lnSpc>
              <a:spcBef>
                <a:spcPct val="0"/>
              </a:spcBef>
            </a:pPr>
            <a:endParaRPr lang="en-US" altLang="en-US" sz="900"/>
          </a:p>
          <a:p>
            <a:pPr eaLnBrk="1" hangingPunct="1">
              <a:lnSpc>
                <a:spcPct val="90000"/>
              </a:lnSpc>
              <a:spcBef>
                <a:spcPct val="0"/>
              </a:spcBef>
            </a:pPr>
            <a:r>
              <a:rPr lang="en-US" altLang="en-US" sz="900"/>
              <a:t>Source:  http://www.boston.com/jobs/nehra/043007.shtml</a:t>
            </a:r>
          </a:p>
        </p:txBody>
      </p:sp>
    </p:spTree>
    <p:extLst>
      <p:ext uri="{BB962C8B-B14F-4D97-AF65-F5344CB8AC3E}">
        <p14:creationId xmlns:p14="http://schemas.microsoft.com/office/powerpoint/2010/main" val="31459694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a:extLst>
              <a:ext uri="{FF2B5EF4-FFF2-40B4-BE49-F238E27FC236}">
                <a16:creationId xmlns:a16="http://schemas.microsoft.com/office/drawing/2014/main" id="{0627FC6F-424E-7245-84A9-24B8E47F9E4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0" name="Notes Placeholder 2">
            <a:extLst>
              <a:ext uri="{FF2B5EF4-FFF2-40B4-BE49-F238E27FC236}">
                <a16:creationId xmlns:a16="http://schemas.microsoft.com/office/drawing/2014/main" id="{6E3589EB-0E3A-5848-B7E9-7FE69FDD92B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37891" name="Slide Number Placeholder 3">
            <a:extLst>
              <a:ext uri="{FF2B5EF4-FFF2-40B4-BE49-F238E27FC236}">
                <a16:creationId xmlns:a16="http://schemas.microsoft.com/office/drawing/2014/main" id="{A38DCA0C-E562-D647-883B-592C4FA0121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5E681BD-9A90-CE4F-8351-699BF68B479F}" type="slidenum">
              <a:rPr lang="en-US" altLang="en-US">
                <a:latin typeface="Arial" panose="020B0604020202020204" pitchFamily="34" charset="0"/>
              </a:rPr>
              <a:pPr>
                <a:spcBef>
                  <a:spcPct val="0"/>
                </a:spcBef>
              </a:pPr>
              <a:t>22</a:t>
            </a:fld>
            <a:endParaRPr lang="en-US" altLang="en-US">
              <a:latin typeface="Arial" panose="020B0604020202020204" pitchFamily="34" charset="0"/>
            </a:endParaRPr>
          </a:p>
        </p:txBody>
      </p:sp>
    </p:spTree>
    <p:extLst>
      <p:ext uri="{BB962C8B-B14F-4D97-AF65-F5344CB8AC3E}">
        <p14:creationId xmlns:p14="http://schemas.microsoft.com/office/powerpoint/2010/main" val="24412952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2">
            <a:extLst>
              <a:ext uri="{FF2B5EF4-FFF2-40B4-BE49-F238E27FC236}">
                <a16:creationId xmlns:a16="http://schemas.microsoft.com/office/drawing/2014/main" id="{D4E04601-709A-7940-8DEA-7BE7BB6BBDC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0" name="Rectangle 3">
            <a:extLst>
              <a:ext uri="{FF2B5EF4-FFF2-40B4-BE49-F238E27FC236}">
                <a16:creationId xmlns:a16="http://schemas.microsoft.com/office/drawing/2014/main" id="{C2AC8240-6124-AC41-953B-27C143E0DF8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extLst>
      <p:ext uri="{BB962C8B-B14F-4D97-AF65-F5344CB8AC3E}">
        <p14:creationId xmlns:p14="http://schemas.microsoft.com/office/powerpoint/2010/main" val="28622459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2">
            <a:extLst>
              <a:ext uri="{FF2B5EF4-FFF2-40B4-BE49-F238E27FC236}">
                <a16:creationId xmlns:a16="http://schemas.microsoft.com/office/drawing/2014/main" id="{D4E04601-709A-7940-8DEA-7BE7BB6BBDC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0" name="Rectangle 3">
            <a:extLst>
              <a:ext uri="{FF2B5EF4-FFF2-40B4-BE49-F238E27FC236}">
                <a16:creationId xmlns:a16="http://schemas.microsoft.com/office/drawing/2014/main" id="{C2AC8240-6124-AC41-953B-27C143E0DF8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extLst>
      <p:ext uri="{BB962C8B-B14F-4D97-AF65-F5344CB8AC3E}">
        <p14:creationId xmlns:p14="http://schemas.microsoft.com/office/powerpoint/2010/main" val="26924691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29/07/2020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29/07/2020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29/07/2020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29/07/2020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29/07/2020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29/07/2020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29/07/2020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29/07/2020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29/07/2020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29/07/2020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29/07/2020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960438"/>
          </a:xfrm>
        </p:spPr>
        <p:txBody>
          <a:bodyPr/>
          <a:lstStyle/>
          <a:p>
            <a:r>
              <a:rPr lang="en-US"/>
              <a:t>Click to edit Master title style</a:t>
            </a:r>
          </a:p>
        </p:txBody>
      </p:sp>
      <p:sp>
        <p:nvSpPr>
          <p:cNvPr id="3" name="Table Placeholder 2"/>
          <p:cNvSpPr>
            <a:spLocks noGrp="1"/>
          </p:cNvSpPr>
          <p:nvPr>
            <p:ph type="tbl" idx="1"/>
          </p:nvPr>
        </p:nvSpPr>
        <p:spPr>
          <a:xfrm>
            <a:off x="457200" y="1600200"/>
            <a:ext cx="8229600" cy="4525963"/>
          </a:xfrm>
        </p:spPr>
        <p:txBody>
          <a:bodyPr/>
          <a:lstStyle/>
          <a:p>
            <a:pPr lvl="0"/>
            <a:endParaRPr lang="en-US" noProof="0" dirty="0"/>
          </a:p>
        </p:txBody>
      </p:sp>
      <p:sp>
        <p:nvSpPr>
          <p:cNvPr id="4" name="Date Placeholder 9">
            <a:extLst>
              <a:ext uri="{FF2B5EF4-FFF2-40B4-BE49-F238E27FC236}">
                <a16:creationId xmlns:a16="http://schemas.microsoft.com/office/drawing/2014/main" id="{0C14D271-1770-0B47-A925-E73E68FD0141}"/>
              </a:ext>
            </a:extLst>
          </p:cNvPr>
          <p:cNvSpPr>
            <a:spLocks noGrp="1"/>
          </p:cNvSpPr>
          <p:nvPr>
            <p:ph type="dt" sz="half" idx="10"/>
          </p:nvPr>
        </p:nvSpPr>
        <p:spPr/>
        <p:txBody>
          <a:bodyPr/>
          <a:lstStyle>
            <a:lvl1pPr>
              <a:defRPr/>
            </a:lvl1pPr>
          </a:lstStyle>
          <a:p>
            <a:pPr>
              <a:defRPr/>
            </a:pPr>
            <a:fld id="{0A7FAF15-0A73-F44F-BB8B-0AA832B18BFB}" type="datetime1">
              <a:rPr lang="en-US"/>
              <a:pPr>
                <a:defRPr/>
              </a:pPr>
              <a:t>7/29/20</a:t>
            </a:fld>
            <a:endParaRPr lang="en-US"/>
          </a:p>
        </p:txBody>
      </p:sp>
      <p:sp>
        <p:nvSpPr>
          <p:cNvPr id="5" name="Footer Placeholder 21">
            <a:extLst>
              <a:ext uri="{FF2B5EF4-FFF2-40B4-BE49-F238E27FC236}">
                <a16:creationId xmlns:a16="http://schemas.microsoft.com/office/drawing/2014/main" id="{A5731B7B-BF19-B547-A71D-EE5DD395EF35}"/>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17">
            <a:extLst>
              <a:ext uri="{FF2B5EF4-FFF2-40B4-BE49-F238E27FC236}">
                <a16:creationId xmlns:a16="http://schemas.microsoft.com/office/drawing/2014/main" id="{C39127F6-D942-B64B-94E6-88BAE5ABB1AD}"/>
              </a:ext>
            </a:extLst>
          </p:cNvPr>
          <p:cNvSpPr>
            <a:spLocks noGrp="1"/>
          </p:cNvSpPr>
          <p:nvPr>
            <p:ph type="sldNum" sz="quarter" idx="12"/>
          </p:nvPr>
        </p:nvSpPr>
        <p:spPr/>
        <p:txBody>
          <a:bodyPr/>
          <a:lstStyle>
            <a:lvl1pPr>
              <a:defRPr/>
            </a:lvl1pPr>
          </a:lstStyle>
          <a:p>
            <a:pPr>
              <a:defRPr/>
            </a:pPr>
            <a:fld id="{ACE60F6E-8AFB-F241-B424-887EFF107C38}" type="slidenum">
              <a:rPr lang="en-US" altLang="en-US"/>
              <a:pPr>
                <a:defRPr/>
              </a:pPr>
              <a:t>‹#›</a:t>
            </a:fld>
            <a:endParaRPr lang="en-US" altLang="en-US"/>
          </a:p>
        </p:txBody>
      </p:sp>
    </p:spTree>
    <p:extLst>
      <p:ext uri="{BB962C8B-B14F-4D97-AF65-F5344CB8AC3E}">
        <p14:creationId xmlns:p14="http://schemas.microsoft.com/office/powerpoint/2010/main" val="38078540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457200"/>
            <a:ext cx="8229600" cy="960438"/>
          </a:xfrm>
        </p:spPr>
        <p:txBody>
          <a:bodyPr/>
          <a:lstStyle/>
          <a:p>
            <a:r>
              <a:rPr lang="en-US"/>
              <a:t>Click to edit Master title style</a:t>
            </a:r>
          </a:p>
        </p:txBody>
      </p:sp>
      <p:sp>
        <p:nvSpPr>
          <p:cNvPr id="3" name="Content Placeholder 2"/>
          <p:cNvSpPr>
            <a:spLocks noGrp="1"/>
          </p:cNvSpPr>
          <p:nvPr>
            <p:ph sz="quarter" idx="1"/>
          </p:nvPr>
        </p:nvSpPr>
        <p:spPr>
          <a:xfrm>
            <a:off x="457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457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9">
            <a:extLst>
              <a:ext uri="{FF2B5EF4-FFF2-40B4-BE49-F238E27FC236}">
                <a16:creationId xmlns:a16="http://schemas.microsoft.com/office/drawing/2014/main" id="{F7A67545-FF7A-BB42-9580-A226B683B498}"/>
              </a:ext>
            </a:extLst>
          </p:cNvPr>
          <p:cNvSpPr>
            <a:spLocks noGrp="1"/>
          </p:cNvSpPr>
          <p:nvPr>
            <p:ph type="dt" sz="half" idx="10"/>
          </p:nvPr>
        </p:nvSpPr>
        <p:spPr/>
        <p:txBody>
          <a:bodyPr/>
          <a:lstStyle>
            <a:lvl1pPr>
              <a:defRPr/>
            </a:lvl1pPr>
          </a:lstStyle>
          <a:p>
            <a:pPr>
              <a:defRPr/>
            </a:pPr>
            <a:fld id="{815505B3-E658-AB4E-AAEC-8990C917EC53}" type="datetime1">
              <a:rPr lang="en-US"/>
              <a:pPr>
                <a:defRPr/>
              </a:pPr>
              <a:t>7/29/20</a:t>
            </a:fld>
            <a:endParaRPr lang="en-US"/>
          </a:p>
        </p:txBody>
      </p:sp>
      <p:sp>
        <p:nvSpPr>
          <p:cNvPr id="8" name="Footer Placeholder 21">
            <a:extLst>
              <a:ext uri="{FF2B5EF4-FFF2-40B4-BE49-F238E27FC236}">
                <a16:creationId xmlns:a16="http://schemas.microsoft.com/office/drawing/2014/main" id="{F35CE003-7822-BC46-9446-85BF3BAC46E1}"/>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17">
            <a:extLst>
              <a:ext uri="{FF2B5EF4-FFF2-40B4-BE49-F238E27FC236}">
                <a16:creationId xmlns:a16="http://schemas.microsoft.com/office/drawing/2014/main" id="{03175840-22AC-584B-BA0F-815F65B53EB8}"/>
              </a:ext>
            </a:extLst>
          </p:cNvPr>
          <p:cNvSpPr>
            <a:spLocks noGrp="1"/>
          </p:cNvSpPr>
          <p:nvPr>
            <p:ph type="sldNum" sz="quarter" idx="12"/>
          </p:nvPr>
        </p:nvSpPr>
        <p:spPr/>
        <p:txBody>
          <a:bodyPr/>
          <a:lstStyle>
            <a:lvl1pPr>
              <a:defRPr/>
            </a:lvl1pPr>
          </a:lstStyle>
          <a:p>
            <a:pPr>
              <a:defRPr/>
            </a:pPr>
            <a:fld id="{4DD94AFE-D8C5-3442-AF86-27BC31865ED3}" type="slidenum">
              <a:rPr lang="en-US" altLang="en-US"/>
              <a:pPr>
                <a:defRPr/>
              </a:pPr>
              <a:t>‹#›</a:t>
            </a:fld>
            <a:endParaRPr lang="en-US" altLang="en-US"/>
          </a:p>
        </p:txBody>
      </p:sp>
    </p:spTree>
    <p:extLst>
      <p:ext uri="{BB962C8B-B14F-4D97-AF65-F5344CB8AC3E}">
        <p14:creationId xmlns:p14="http://schemas.microsoft.com/office/powerpoint/2010/main" val="15257016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960438"/>
          </a:xfrm>
        </p:spPr>
        <p:txBody>
          <a:bodyPr/>
          <a:lstStyle/>
          <a:p>
            <a:r>
              <a:rPr lang="en-US"/>
              <a:t>Click to edit Master title style</a:t>
            </a:r>
          </a:p>
        </p:txBody>
      </p:sp>
      <p:sp>
        <p:nvSpPr>
          <p:cNvPr id="3" name="SmartArt Placeholder 2"/>
          <p:cNvSpPr>
            <a:spLocks noGrp="1"/>
          </p:cNvSpPr>
          <p:nvPr>
            <p:ph type="dgm" idx="1"/>
          </p:nvPr>
        </p:nvSpPr>
        <p:spPr>
          <a:xfrm>
            <a:off x="457200" y="1600200"/>
            <a:ext cx="8229600" cy="4525963"/>
          </a:xfrm>
        </p:spPr>
        <p:txBody>
          <a:bodyPr/>
          <a:lstStyle/>
          <a:p>
            <a:pPr lvl="0"/>
            <a:endParaRPr lang="en-US" noProof="0"/>
          </a:p>
        </p:txBody>
      </p:sp>
      <p:sp>
        <p:nvSpPr>
          <p:cNvPr id="4" name="Date Placeholder 9">
            <a:extLst>
              <a:ext uri="{FF2B5EF4-FFF2-40B4-BE49-F238E27FC236}">
                <a16:creationId xmlns:a16="http://schemas.microsoft.com/office/drawing/2014/main" id="{8F3F2D3C-9D07-7D45-AD6D-7F92EB66CDE0}"/>
              </a:ext>
            </a:extLst>
          </p:cNvPr>
          <p:cNvSpPr>
            <a:spLocks noGrp="1"/>
          </p:cNvSpPr>
          <p:nvPr>
            <p:ph type="dt" sz="half" idx="10"/>
          </p:nvPr>
        </p:nvSpPr>
        <p:spPr/>
        <p:txBody>
          <a:bodyPr/>
          <a:lstStyle>
            <a:lvl1pPr>
              <a:defRPr/>
            </a:lvl1pPr>
          </a:lstStyle>
          <a:p>
            <a:pPr>
              <a:defRPr/>
            </a:pPr>
            <a:fld id="{7BCC97D5-AD94-6E40-A75E-152701879A02}" type="datetime1">
              <a:rPr lang="en-US"/>
              <a:pPr>
                <a:defRPr/>
              </a:pPr>
              <a:t>7/29/20</a:t>
            </a:fld>
            <a:endParaRPr lang="en-US"/>
          </a:p>
        </p:txBody>
      </p:sp>
      <p:sp>
        <p:nvSpPr>
          <p:cNvPr id="5" name="Footer Placeholder 21">
            <a:extLst>
              <a:ext uri="{FF2B5EF4-FFF2-40B4-BE49-F238E27FC236}">
                <a16:creationId xmlns:a16="http://schemas.microsoft.com/office/drawing/2014/main" id="{55B05F5E-96EB-1440-BD6F-49B5E54CDA62}"/>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17">
            <a:extLst>
              <a:ext uri="{FF2B5EF4-FFF2-40B4-BE49-F238E27FC236}">
                <a16:creationId xmlns:a16="http://schemas.microsoft.com/office/drawing/2014/main" id="{10FAAC42-7192-304F-882C-DB4B1ACDFBA8}"/>
              </a:ext>
            </a:extLst>
          </p:cNvPr>
          <p:cNvSpPr>
            <a:spLocks noGrp="1"/>
          </p:cNvSpPr>
          <p:nvPr>
            <p:ph type="sldNum" sz="quarter" idx="12"/>
          </p:nvPr>
        </p:nvSpPr>
        <p:spPr/>
        <p:txBody>
          <a:bodyPr/>
          <a:lstStyle>
            <a:lvl1pPr>
              <a:defRPr/>
            </a:lvl1pPr>
          </a:lstStyle>
          <a:p>
            <a:pPr>
              <a:defRPr/>
            </a:pPr>
            <a:fld id="{1000831F-5B12-B340-A975-06DC7FC66C4A}" type="slidenum">
              <a:rPr lang="en-US" altLang="en-US"/>
              <a:pPr>
                <a:defRPr/>
              </a:pPr>
              <a:t>‹#›</a:t>
            </a:fld>
            <a:endParaRPr lang="en-US" altLang="en-US"/>
          </a:p>
        </p:txBody>
      </p:sp>
    </p:spTree>
    <p:extLst>
      <p:ext uri="{BB962C8B-B14F-4D97-AF65-F5344CB8AC3E}">
        <p14:creationId xmlns:p14="http://schemas.microsoft.com/office/powerpoint/2010/main" val="2178216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29/07/2020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 id="2147483790" r:id="rId14"/>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475656" y="908720"/>
            <a:ext cx="7772400" cy="2520280"/>
          </a:xfrm>
        </p:spPr>
        <p:txBody>
          <a:bodyPr/>
          <a:lstStyle/>
          <a:p>
            <a:br>
              <a:rPr lang="en-GB" altLang="en-US" sz="3200" dirty="0"/>
            </a:br>
            <a:br>
              <a:rPr lang="en-GB" altLang="en-US" sz="3200" dirty="0"/>
            </a:br>
            <a:r>
              <a:rPr lang="en-GB" altLang="en-US" sz="3200" dirty="0"/>
              <a:t>Managing in complex environments: Strategies, Insights and Solutions</a:t>
            </a:r>
            <a:br>
              <a:rPr lang="en-GB" altLang="en-US" sz="3200" dirty="0"/>
            </a:br>
            <a:r>
              <a:rPr lang="en-GB" altLang="en-US" sz="3200" dirty="0"/>
              <a:t>MICE</a:t>
            </a:r>
            <a:br>
              <a:rPr lang="en-GB" altLang="en-US" sz="3200" dirty="0"/>
            </a:br>
            <a:r>
              <a:rPr lang="en-GB" altLang="en-US" sz="3200" dirty="0"/>
              <a:t>SPBD 7006</a:t>
            </a:r>
            <a:br>
              <a:rPr lang="en-US" altLang="en-US" sz="3200" b="1" dirty="0"/>
            </a:br>
            <a:r>
              <a:rPr lang="en-US" altLang="en-US" sz="3200" b="1" dirty="0">
                <a:solidFill>
                  <a:srgbClr val="FF0000"/>
                </a:solidFill>
              </a:rPr>
              <a:t>Week 6 (Lecture 1)</a:t>
            </a:r>
            <a:br>
              <a:rPr lang="en-US" altLang="en-US" sz="3200" b="1" dirty="0">
                <a:solidFill>
                  <a:srgbClr val="FF0000"/>
                </a:solidFill>
              </a:rPr>
            </a:br>
            <a:r>
              <a:rPr lang="en-US" b="1" dirty="0"/>
              <a:t>THE DIVERSITY &amp; </a:t>
            </a:r>
            <a:r>
              <a:rPr lang="en-US" b="1" i="1" dirty="0"/>
              <a:t>INCLUSION</a:t>
            </a:r>
            <a:r>
              <a:rPr lang="en-US" b="1" dirty="0"/>
              <a:t> PARADIGM</a:t>
            </a:r>
            <a:endParaRPr lang="en-US" dirty="0">
              <a:solidFill>
                <a:srgbClr val="FF0000"/>
              </a:solidFill>
            </a:endParaRPr>
          </a:p>
        </p:txBody>
      </p:sp>
    </p:spTree>
    <p:extLst>
      <p:ext uri="{BB962C8B-B14F-4D97-AF65-F5344CB8AC3E}">
        <p14:creationId xmlns:p14="http://schemas.microsoft.com/office/powerpoint/2010/main" val="34247270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Slide Number Placeholder 3">
            <a:extLst>
              <a:ext uri="{FF2B5EF4-FFF2-40B4-BE49-F238E27FC236}">
                <a16:creationId xmlns:a16="http://schemas.microsoft.com/office/drawing/2014/main" id="{CA58E36C-2C99-DE49-A008-6C54FDEE0BB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spcBef>
                <a:spcPct val="0"/>
              </a:spcBef>
              <a:buClrTx/>
              <a:buSzTx/>
              <a:buFontTx/>
              <a:buNone/>
            </a:pPr>
            <a:fld id="{6AA26DE6-89A8-F24C-9026-F861D633E601}" type="slidenum">
              <a:rPr lang="en-US" altLang="en-US" sz="1000"/>
              <a:pPr>
                <a:spcBef>
                  <a:spcPct val="0"/>
                </a:spcBef>
                <a:buClrTx/>
                <a:buSzTx/>
                <a:buFontTx/>
                <a:buNone/>
              </a:pPr>
              <a:t>2</a:t>
            </a:fld>
            <a:endParaRPr lang="en-US" altLang="en-US" sz="1000"/>
          </a:p>
        </p:txBody>
      </p:sp>
      <p:sp>
        <p:nvSpPr>
          <p:cNvPr id="2" name="Content Placeholder 1">
            <a:extLst>
              <a:ext uri="{FF2B5EF4-FFF2-40B4-BE49-F238E27FC236}">
                <a16:creationId xmlns:a16="http://schemas.microsoft.com/office/drawing/2014/main" id="{E07936DE-AB95-EB4B-8195-0FEEF5AAED69}"/>
              </a:ext>
            </a:extLst>
          </p:cNvPr>
          <p:cNvSpPr>
            <a:spLocks noGrp="1"/>
          </p:cNvSpPr>
          <p:nvPr>
            <p:ph idx="1"/>
          </p:nvPr>
        </p:nvSpPr>
        <p:spPr/>
        <p:txBody>
          <a:bodyPr/>
          <a:lstStyle/>
          <a:p>
            <a:pPr marL="0" indent="0" algn="ctr">
              <a:buNone/>
            </a:pPr>
            <a:r>
              <a:rPr lang="en-US" sz="4400" b="1" dirty="0"/>
              <a:t>THE DIVERSITY &amp; </a:t>
            </a:r>
            <a:r>
              <a:rPr lang="en-US" sz="4400" b="1" i="1" dirty="0"/>
              <a:t>INCLUSION</a:t>
            </a:r>
            <a:r>
              <a:rPr lang="en-US" sz="4400" b="1" dirty="0"/>
              <a:t> PARADIGM</a:t>
            </a:r>
            <a:br>
              <a:rPr lang="en-US" dirty="0"/>
            </a:br>
            <a:endParaRPr lang="en-US" dirty="0"/>
          </a:p>
        </p:txBody>
      </p:sp>
    </p:spTree>
    <p:extLst>
      <p:ext uri="{BB962C8B-B14F-4D97-AF65-F5344CB8AC3E}">
        <p14:creationId xmlns:p14="http://schemas.microsoft.com/office/powerpoint/2010/main" val="25002510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a:extLst>
              <a:ext uri="{FF2B5EF4-FFF2-40B4-BE49-F238E27FC236}">
                <a16:creationId xmlns:a16="http://schemas.microsoft.com/office/drawing/2014/main" id="{925712DD-9715-AC4E-BF8B-8FE28666A558}"/>
              </a:ext>
            </a:extLst>
          </p:cNvPr>
          <p:cNvSpPr>
            <a:spLocks noChangeArrowheads="1"/>
          </p:cNvSpPr>
          <p:nvPr/>
        </p:nvSpPr>
        <p:spPr bwMode="auto">
          <a:xfrm>
            <a:off x="1187624" y="1219200"/>
            <a:ext cx="6400800" cy="4267200"/>
          </a:xfrm>
          <a:prstGeom prst="rect">
            <a:avLst/>
          </a:prstGeom>
          <a:solidFill>
            <a:srgbClr val="FFD41D">
              <a:alpha val="43921"/>
            </a:srgbClr>
          </a:solidFill>
          <a:ln w="9525">
            <a:solidFill>
              <a:schemeClr val="tx1"/>
            </a:solidFill>
            <a:miter lim="800000"/>
            <a:headEnd/>
            <a:tailEnd/>
          </a:ln>
          <a:effectLst>
            <a:outerShdw dist="45791" dir="2021404" algn="ctr" rotWithShape="0">
              <a:srgbClr val="FFCC00">
                <a:alpha val="50000"/>
              </a:srgbClr>
            </a:outerShdw>
          </a:effec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grpSp>
        <p:nvGrpSpPr>
          <p:cNvPr id="54274" name="Group 3">
            <a:extLst>
              <a:ext uri="{FF2B5EF4-FFF2-40B4-BE49-F238E27FC236}">
                <a16:creationId xmlns:a16="http://schemas.microsoft.com/office/drawing/2014/main" id="{DF1A0828-B171-1941-96D2-00E822A309E5}"/>
              </a:ext>
            </a:extLst>
          </p:cNvPr>
          <p:cNvGrpSpPr>
            <a:grpSpLocks/>
          </p:cNvGrpSpPr>
          <p:nvPr/>
        </p:nvGrpSpPr>
        <p:grpSpPr bwMode="auto">
          <a:xfrm>
            <a:off x="2773537" y="1588368"/>
            <a:ext cx="3322637" cy="3124200"/>
            <a:chOff x="1219" y="528"/>
            <a:chExt cx="3349" cy="3084"/>
          </a:xfrm>
        </p:grpSpPr>
        <p:sp>
          <p:nvSpPr>
            <p:cNvPr id="54281" name="AutoShape 4">
              <a:extLst>
                <a:ext uri="{FF2B5EF4-FFF2-40B4-BE49-F238E27FC236}">
                  <a16:creationId xmlns:a16="http://schemas.microsoft.com/office/drawing/2014/main" id="{8646A79C-BE1D-7544-AE5F-D5B8EF9F8C45}"/>
                </a:ext>
              </a:extLst>
            </p:cNvPr>
            <p:cNvSpPr>
              <a:spLocks/>
            </p:cNvSpPr>
            <p:nvPr/>
          </p:nvSpPr>
          <p:spPr bwMode="auto">
            <a:xfrm rot="7288667">
              <a:off x="1462" y="506"/>
              <a:ext cx="3084" cy="3128"/>
            </a:xfrm>
            <a:custGeom>
              <a:avLst/>
              <a:gdLst>
                <a:gd name="T0" fmla="*/ 1542 w 21600"/>
                <a:gd name="T1" fmla="*/ 0 h 21600"/>
                <a:gd name="T2" fmla="*/ 930 w 21600"/>
                <a:gd name="T3" fmla="*/ 2750 h 21600"/>
                <a:gd name="T4" fmla="*/ 1542 w 21600"/>
                <a:gd name="T5" fmla="*/ 450 h 21600"/>
                <a:gd name="T6" fmla="*/ 2154 w 21600"/>
                <a:gd name="T7" fmla="*/ 2750 h 21600"/>
                <a:gd name="T8" fmla="*/ 0 60000 65536"/>
                <a:gd name="T9" fmla="*/ 0 60000 65536"/>
                <a:gd name="T10" fmla="*/ 0 60000 65536"/>
                <a:gd name="T11" fmla="*/ 0 60000 65536"/>
                <a:gd name="T12" fmla="*/ 0 w 21600"/>
                <a:gd name="T13" fmla="*/ 0 h 21600"/>
                <a:gd name="T14" fmla="*/ 21600 w 21600"/>
                <a:gd name="T15" fmla="*/ 19252 h 21600"/>
              </a:gdLst>
              <a:ahLst/>
              <a:cxnLst>
                <a:cxn ang="T8">
                  <a:pos x="T0" y="T1"/>
                </a:cxn>
                <a:cxn ang="T9">
                  <a:pos x="T2" y="T3"/>
                </a:cxn>
                <a:cxn ang="T10">
                  <a:pos x="T4" y="T5"/>
                </a:cxn>
                <a:cxn ang="T11">
                  <a:pos x="T6" y="T7"/>
                </a:cxn>
              </a:cxnLst>
              <a:rect l="T12" t="T13" r="T14" b="T15"/>
              <a:pathLst>
                <a:path w="21600" h="21600">
                  <a:moveTo>
                    <a:pt x="7232" y="17616"/>
                  </a:moveTo>
                  <a:cubicBezTo>
                    <a:pt x="4695" y="16289"/>
                    <a:pt x="3106" y="13662"/>
                    <a:pt x="3106" y="10800"/>
                  </a:cubicBezTo>
                  <a:cubicBezTo>
                    <a:pt x="3106" y="6550"/>
                    <a:pt x="6550" y="3106"/>
                    <a:pt x="10800" y="3106"/>
                  </a:cubicBezTo>
                  <a:cubicBezTo>
                    <a:pt x="15049" y="3106"/>
                    <a:pt x="18494" y="6550"/>
                    <a:pt x="18494" y="10800"/>
                  </a:cubicBezTo>
                  <a:cubicBezTo>
                    <a:pt x="18494" y="13662"/>
                    <a:pt x="16904" y="16289"/>
                    <a:pt x="14367" y="17616"/>
                  </a:cubicBezTo>
                  <a:lnTo>
                    <a:pt x="15808" y="20368"/>
                  </a:lnTo>
                  <a:cubicBezTo>
                    <a:pt x="19368" y="18505"/>
                    <a:pt x="21600" y="14818"/>
                    <a:pt x="21600" y="10800"/>
                  </a:cubicBezTo>
                  <a:cubicBezTo>
                    <a:pt x="21600" y="4835"/>
                    <a:pt x="16764" y="0"/>
                    <a:pt x="10800" y="0"/>
                  </a:cubicBezTo>
                  <a:cubicBezTo>
                    <a:pt x="4835" y="0"/>
                    <a:pt x="0" y="4835"/>
                    <a:pt x="0" y="10800"/>
                  </a:cubicBezTo>
                  <a:cubicBezTo>
                    <a:pt x="-1" y="14818"/>
                    <a:pt x="2231" y="18505"/>
                    <a:pt x="5791" y="20368"/>
                  </a:cubicBezTo>
                  <a:lnTo>
                    <a:pt x="7232" y="17616"/>
                  </a:lnTo>
                  <a:close/>
                </a:path>
              </a:pathLst>
            </a:custGeom>
            <a:gradFill rotWithShape="1">
              <a:gsLst>
                <a:gs pos="0">
                  <a:srgbClr val="8E2200"/>
                </a:gs>
                <a:gs pos="50000">
                  <a:srgbClr val="800000"/>
                </a:gs>
                <a:gs pos="100000">
                  <a:srgbClr val="8E2200"/>
                </a:gs>
              </a:gsLst>
              <a:lin ang="5400000" scaled="1"/>
            </a:gradFill>
            <a:ln>
              <a:noFill/>
            </a:ln>
            <a:effectLst>
              <a:outerShdw dist="107763" dir="2700000" algn="ctr" rotWithShape="0">
                <a:schemeClr val="tx1">
                  <a:alpha val="50000"/>
                </a:schemeClr>
              </a:outerShdw>
            </a:effectLst>
            <a:extLs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54282" name="Freeform 5">
              <a:extLst>
                <a:ext uri="{FF2B5EF4-FFF2-40B4-BE49-F238E27FC236}">
                  <a16:creationId xmlns:a16="http://schemas.microsoft.com/office/drawing/2014/main" id="{98E93350-EF30-0F44-AFBB-D4B22CCD41BF}"/>
                </a:ext>
              </a:extLst>
            </p:cNvPr>
            <p:cNvSpPr>
              <a:spLocks/>
            </p:cNvSpPr>
            <p:nvPr/>
          </p:nvSpPr>
          <p:spPr bwMode="auto">
            <a:xfrm>
              <a:off x="1219" y="1584"/>
              <a:ext cx="941" cy="481"/>
            </a:xfrm>
            <a:custGeom>
              <a:avLst/>
              <a:gdLst>
                <a:gd name="T0" fmla="*/ 525 w 915"/>
                <a:gd name="T1" fmla="*/ 0 h 495"/>
                <a:gd name="T2" fmla="*/ 915 w 915"/>
                <a:gd name="T3" fmla="*/ 495 h 495"/>
                <a:gd name="T4" fmla="*/ 0 w 915"/>
                <a:gd name="T5" fmla="*/ 465 h 495"/>
                <a:gd name="T6" fmla="*/ 525 w 915"/>
                <a:gd name="T7" fmla="*/ 0 h 49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915" h="495">
                  <a:moveTo>
                    <a:pt x="525" y="0"/>
                  </a:moveTo>
                  <a:lnTo>
                    <a:pt x="915" y="495"/>
                  </a:lnTo>
                  <a:lnTo>
                    <a:pt x="0" y="465"/>
                  </a:lnTo>
                  <a:lnTo>
                    <a:pt x="525" y="0"/>
                  </a:lnTo>
                  <a:close/>
                </a:path>
              </a:pathLst>
            </a:custGeom>
            <a:gradFill rotWithShape="1">
              <a:gsLst>
                <a:gs pos="0">
                  <a:srgbClr val="8E2200"/>
                </a:gs>
                <a:gs pos="50000">
                  <a:srgbClr val="800000"/>
                </a:gs>
                <a:gs pos="100000">
                  <a:srgbClr val="8E2200"/>
                </a:gs>
              </a:gsLst>
              <a:lin ang="5400000" scaled="1"/>
            </a:gradFill>
            <a:ln>
              <a:noFill/>
            </a:ln>
            <a:effectLst>
              <a:outerShdw dist="107763" dir="2700000" algn="ctr" rotWithShape="0">
                <a:schemeClr val="tx1">
                  <a:alpha val="50000"/>
                </a:schemeClr>
              </a:outerShdw>
            </a:effectLst>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54275" name="AutoShape 6">
            <a:extLst>
              <a:ext uri="{FF2B5EF4-FFF2-40B4-BE49-F238E27FC236}">
                <a16:creationId xmlns:a16="http://schemas.microsoft.com/office/drawing/2014/main" id="{BC0A368D-B25B-F44C-9BEF-596F6F3E4AEC}"/>
              </a:ext>
            </a:extLst>
          </p:cNvPr>
          <p:cNvSpPr>
            <a:spLocks noChangeArrowheads="1"/>
          </p:cNvSpPr>
          <p:nvPr/>
        </p:nvSpPr>
        <p:spPr bwMode="auto">
          <a:xfrm>
            <a:off x="3206924" y="2426568"/>
            <a:ext cx="2643188" cy="1600200"/>
          </a:xfrm>
          <a:prstGeom prst="triangle">
            <a:avLst>
              <a:gd name="adj" fmla="val 50000"/>
            </a:avLst>
          </a:prstGeom>
          <a:gradFill rotWithShape="1">
            <a:gsLst>
              <a:gs pos="0">
                <a:srgbClr val="800000">
                  <a:alpha val="60001"/>
                </a:srgbClr>
              </a:gs>
              <a:gs pos="100000">
                <a:srgbClr val="3B0000"/>
              </a:gs>
            </a:gsLst>
            <a:path path="shape">
              <a:fillToRect l="50000" t="50000" r="50000" b="50000"/>
            </a:path>
          </a:gradFill>
          <a:ln>
            <a:noFill/>
          </a:ln>
          <a:extLst>
            <a:ext uri="{91240B29-F687-4F45-9708-019B960494DF}">
              <a14:hiddenLine xmlns:a14="http://schemas.microsoft.com/office/drawing/2010/main" w="19050">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r>
              <a:rPr lang="en-US" altLang="en-US" sz="1400" b="1">
                <a:solidFill>
                  <a:srgbClr val="3A0000"/>
                </a:solidFill>
                <a:latin typeface="Arial" panose="020B0604020202020204" pitchFamily="34" charset="0"/>
              </a:rPr>
              <a:t>     </a:t>
            </a:r>
            <a:r>
              <a:rPr lang="en-US" altLang="en-US" sz="1800" b="1">
                <a:solidFill>
                  <a:srgbClr val="3A0000"/>
                </a:solidFill>
                <a:latin typeface="Arial" panose="020B0604020202020204" pitchFamily="34" charset="0"/>
              </a:rPr>
              <a:t>Equity</a:t>
            </a:r>
            <a:endParaRPr lang="en-US" altLang="en-US" sz="1800" b="1">
              <a:solidFill>
                <a:schemeClr val="bg1"/>
              </a:solidFill>
              <a:latin typeface="Arial" panose="020B0604020202020204" pitchFamily="34" charset="0"/>
            </a:endParaRPr>
          </a:p>
        </p:txBody>
      </p:sp>
      <p:sp>
        <p:nvSpPr>
          <p:cNvPr id="52231" name="Text Box 7">
            <a:extLst>
              <a:ext uri="{FF2B5EF4-FFF2-40B4-BE49-F238E27FC236}">
                <a16:creationId xmlns:a16="http://schemas.microsoft.com/office/drawing/2014/main" id="{91FD309D-7805-004C-BE4E-051B7F402186}"/>
              </a:ext>
            </a:extLst>
          </p:cNvPr>
          <p:cNvSpPr txBox="1">
            <a:spLocks noChangeArrowheads="1"/>
          </p:cNvSpPr>
          <p:nvPr/>
        </p:nvSpPr>
        <p:spPr bwMode="auto">
          <a:xfrm>
            <a:off x="1935337" y="4023593"/>
            <a:ext cx="2185987" cy="688975"/>
          </a:xfrm>
          <a:prstGeom prst="rect">
            <a:avLst/>
          </a:prstGeom>
          <a:gradFill rotWithShape="1">
            <a:gsLst>
              <a:gs pos="0">
                <a:schemeClr val="accent1">
                  <a:gamma/>
                  <a:shade val="46275"/>
                  <a:invGamma/>
                </a:schemeClr>
              </a:gs>
              <a:gs pos="50000">
                <a:schemeClr val="accent1"/>
              </a:gs>
              <a:gs pos="100000">
                <a:schemeClr val="accent1">
                  <a:gamma/>
                  <a:shade val="46275"/>
                  <a:invGamma/>
                </a:schemeClr>
              </a:gs>
            </a:gsLst>
            <a:lin ang="5400000" scaled="1"/>
          </a:gradFill>
          <a:ln w="9525">
            <a:noFill/>
            <a:miter lim="800000"/>
            <a:headEnd/>
            <a:tailEnd/>
          </a:ln>
        </p:spPr>
        <p:txBody>
          <a:bodyPr/>
          <a:lstStyle/>
          <a:p>
            <a:pPr algn="ctr" eaLnBrk="1" hangingPunct="1">
              <a:defRPr/>
            </a:pPr>
            <a:r>
              <a:rPr lang="en-US" b="1" dirty="0">
                <a:solidFill>
                  <a:srgbClr val="3A0000"/>
                </a:solidFill>
                <a:latin typeface="Arial" charset="0"/>
              </a:rPr>
              <a:t>Workforce</a:t>
            </a:r>
          </a:p>
          <a:p>
            <a:pPr algn="ctr" eaLnBrk="1" hangingPunct="1">
              <a:defRPr/>
            </a:pPr>
            <a:r>
              <a:rPr lang="en-US" b="1" dirty="0">
                <a:solidFill>
                  <a:srgbClr val="3A0000"/>
                </a:solidFill>
                <a:latin typeface="Arial" charset="0"/>
              </a:rPr>
              <a:t>Diversity</a:t>
            </a:r>
          </a:p>
        </p:txBody>
      </p:sp>
      <p:sp>
        <p:nvSpPr>
          <p:cNvPr id="52232" name="Text Box 8">
            <a:extLst>
              <a:ext uri="{FF2B5EF4-FFF2-40B4-BE49-F238E27FC236}">
                <a16:creationId xmlns:a16="http://schemas.microsoft.com/office/drawing/2014/main" id="{9B19EEE1-2340-3A47-8E88-99F02A02A7FA}"/>
              </a:ext>
            </a:extLst>
          </p:cNvPr>
          <p:cNvSpPr txBox="1">
            <a:spLocks noChangeArrowheads="1"/>
          </p:cNvSpPr>
          <p:nvPr/>
        </p:nvSpPr>
        <p:spPr bwMode="auto">
          <a:xfrm>
            <a:off x="3435524" y="1740768"/>
            <a:ext cx="2185988" cy="688975"/>
          </a:xfrm>
          <a:prstGeom prst="rect">
            <a:avLst/>
          </a:prstGeom>
          <a:gradFill rotWithShape="1">
            <a:gsLst>
              <a:gs pos="0">
                <a:schemeClr val="accent1">
                  <a:gamma/>
                  <a:shade val="72941"/>
                  <a:invGamma/>
                </a:schemeClr>
              </a:gs>
              <a:gs pos="50000">
                <a:schemeClr val="accent1"/>
              </a:gs>
              <a:gs pos="100000">
                <a:schemeClr val="accent1">
                  <a:gamma/>
                  <a:shade val="72941"/>
                  <a:invGamma/>
                </a:schemeClr>
              </a:gs>
            </a:gsLst>
            <a:lin ang="5400000" scaled="1"/>
          </a:gradFill>
          <a:ln w="9525">
            <a:noFill/>
            <a:miter lim="800000"/>
            <a:headEnd/>
            <a:tailEnd/>
          </a:ln>
        </p:spPr>
        <p:txBody>
          <a:bodyPr anchor="ctr"/>
          <a:lstStyle/>
          <a:p>
            <a:pPr algn="ctr">
              <a:defRPr/>
            </a:pPr>
            <a:r>
              <a:rPr lang="en-US" b="1" dirty="0">
                <a:solidFill>
                  <a:schemeClr val="bg1"/>
                </a:solidFill>
                <a:latin typeface="Arial" charset="0"/>
              </a:rPr>
              <a:t>High Performance</a:t>
            </a:r>
            <a:endParaRPr lang="en-US" b="1" dirty="0">
              <a:solidFill>
                <a:srgbClr val="3A0000"/>
              </a:solidFill>
              <a:latin typeface="Arial" charset="0"/>
            </a:endParaRPr>
          </a:p>
        </p:txBody>
      </p:sp>
      <p:sp>
        <p:nvSpPr>
          <p:cNvPr id="52233" name="Text Box 9">
            <a:extLst>
              <a:ext uri="{FF2B5EF4-FFF2-40B4-BE49-F238E27FC236}">
                <a16:creationId xmlns:a16="http://schemas.microsoft.com/office/drawing/2014/main" id="{494A7B8A-FA4C-FB4F-A60A-31A6721496BA}"/>
              </a:ext>
            </a:extLst>
          </p:cNvPr>
          <p:cNvSpPr txBox="1">
            <a:spLocks noChangeArrowheads="1"/>
          </p:cNvSpPr>
          <p:nvPr/>
        </p:nvSpPr>
        <p:spPr bwMode="auto">
          <a:xfrm>
            <a:off x="5059537" y="4023593"/>
            <a:ext cx="2185987" cy="688975"/>
          </a:xfrm>
          <a:prstGeom prst="rect">
            <a:avLst/>
          </a:prstGeom>
          <a:gradFill rotWithShape="1">
            <a:gsLst>
              <a:gs pos="0">
                <a:schemeClr val="accent1">
                  <a:gamma/>
                  <a:shade val="46275"/>
                  <a:invGamma/>
                </a:schemeClr>
              </a:gs>
              <a:gs pos="50000">
                <a:schemeClr val="accent1"/>
              </a:gs>
              <a:gs pos="100000">
                <a:schemeClr val="accent1">
                  <a:gamma/>
                  <a:shade val="46275"/>
                  <a:invGamma/>
                </a:schemeClr>
              </a:gs>
            </a:gsLst>
            <a:lin ang="5400000" scaled="1"/>
          </a:gradFill>
          <a:ln w="9525">
            <a:noFill/>
            <a:miter lim="800000"/>
            <a:headEnd/>
            <a:tailEnd/>
          </a:ln>
        </p:spPr>
        <p:txBody>
          <a:bodyPr/>
          <a:lstStyle/>
          <a:p>
            <a:pPr algn="ctr" eaLnBrk="1" hangingPunct="1">
              <a:defRPr/>
            </a:pPr>
            <a:r>
              <a:rPr lang="en-US" b="1" dirty="0">
                <a:solidFill>
                  <a:srgbClr val="3A0000"/>
                </a:solidFill>
                <a:latin typeface="Arial" charset="0"/>
              </a:rPr>
              <a:t>Organizational</a:t>
            </a:r>
          </a:p>
          <a:p>
            <a:pPr algn="ctr" eaLnBrk="1" hangingPunct="1">
              <a:defRPr/>
            </a:pPr>
            <a:r>
              <a:rPr lang="en-US" b="1" dirty="0">
                <a:solidFill>
                  <a:srgbClr val="3A0000"/>
                </a:solidFill>
                <a:latin typeface="Arial" charset="0"/>
              </a:rPr>
              <a:t>Inclusion</a:t>
            </a:r>
          </a:p>
          <a:p>
            <a:pPr algn="ctr" eaLnBrk="1" hangingPunct="1">
              <a:defRPr/>
            </a:pPr>
            <a:endParaRPr lang="en-US" b="1" dirty="0">
              <a:solidFill>
                <a:srgbClr val="3A0000"/>
              </a:solidFill>
              <a:latin typeface="Arial" charset="0"/>
            </a:endParaRPr>
          </a:p>
        </p:txBody>
      </p:sp>
      <p:sp>
        <p:nvSpPr>
          <p:cNvPr id="52234" name="Rectangle 10">
            <a:extLst>
              <a:ext uri="{FF2B5EF4-FFF2-40B4-BE49-F238E27FC236}">
                <a16:creationId xmlns:a16="http://schemas.microsoft.com/office/drawing/2014/main" id="{CEFE510F-6180-9C41-AC4F-31AB63B523DF}"/>
              </a:ext>
            </a:extLst>
          </p:cNvPr>
          <p:cNvSpPr>
            <a:spLocks noChangeArrowheads="1"/>
          </p:cNvSpPr>
          <p:nvPr/>
        </p:nvSpPr>
        <p:spPr bwMode="auto">
          <a:xfrm>
            <a:off x="457200" y="457200"/>
            <a:ext cx="8305800" cy="762000"/>
          </a:xfrm>
          <a:prstGeom prst="rect">
            <a:avLst/>
          </a:prstGeom>
          <a:noFill/>
          <a:ln w="9525">
            <a:noFill/>
            <a:miter lim="800000"/>
            <a:headEnd/>
            <a:tailEnd/>
          </a:ln>
          <a:effectLst/>
        </p:spPr>
        <p:txBody>
          <a:bodyPr anchor="ctr"/>
          <a:lstStyle/>
          <a:p>
            <a:pPr>
              <a:lnSpc>
                <a:spcPts val="3100"/>
              </a:lnSpc>
              <a:defRPr/>
            </a:pPr>
            <a:r>
              <a:rPr lang="en-US" sz="2400" b="1" dirty="0">
                <a:solidFill>
                  <a:srgbClr val="000066"/>
                </a:solidFill>
                <a:effectLst>
                  <a:outerShdw blurRad="38100" dist="38100" dir="2700000" algn="tl">
                    <a:srgbClr val="C0C0C0"/>
                  </a:outerShdw>
                </a:effectLst>
                <a:latin typeface="Arial" charset="0"/>
              </a:rPr>
              <a:t>SYNERGY FOR A HIGH-PERFORMING ORGANIZATION</a:t>
            </a:r>
          </a:p>
        </p:txBody>
      </p:sp>
      <p:sp>
        <p:nvSpPr>
          <p:cNvPr id="54280" name="Slide Number Placeholder 10">
            <a:extLst>
              <a:ext uri="{FF2B5EF4-FFF2-40B4-BE49-F238E27FC236}">
                <a16:creationId xmlns:a16="http://schemas.microsoft.com/office/drawing/2014/main" id="{70315E1C-DDBF-6448-8BE5-0CD941D96DB7}"/>
              </a:ext>
            </a:extLst>
          </p:cNvPr>
          <p:cNvSpPr>
            <a:spLocks noGrp="1" noChangeArrowheads="1"/>
          </p:cNvSpPr>
          <p:nvPr>
            <p:ph type="sldNum" sz="quarter" idx="12"/>
          </p:nvPr>
        </p:nvSpPr>
        <p:spPr bwMode="auto">
          <a:xfrm>
            <a:off x="8647113" y="6408738"/>
            <a:ext cx="366712"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US"/>
            </a:defPPr>
            <a:lvl1pPr algn="r" rtl="0" eaLnBrk="1" fontAlgn="base" hangingPunct="1">
              <a:spcBef>
                <a:spcPct val="0"/>
              </a:spcBef>
              <a:spcAft>
                <a:spcPct val="0"/>
              </a:spcAft>
              <a:defRPr sz="1000" kern="1200" smtClean="0">
                <a:solidFill>
                  <a:schemeClr val="tx1"/>
                </a:solidFill>
                <a:latin typeface="Lucida Sans Unicode" panose="020B0602030504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defRPr/>
            </a:pPr>
            <a:fld id="{F25C74BC-6134-6C41-90C8-9713CAE62C53}" type="slidenum">
              <a:rPr lang="en-US" altLang="en-US" smtClean="0"/>
              <a:pPr>
                <a:spcBef>
                  <a:spcPct val="0"/>
                </a:spcBef>
                <a:buClrTx/>
                <a:buSzTx/>
                <a:buFontTx/>
                <a:buNone/>
                <a:defRPr/>
              </a:pPr>
              <a:t>3</a:t>
            </a:fld>
            <a:endParaRPr lang="en-US" altLang="en-US" sz="1000"/>
          </a:p>
        </p:txBody>
      </p:sp>
    </p:spTree>
    <p:custDataLst>
      <p:tags r:id="rId1"/>
    </p:custDataLst>
    <p:extLst>
      <p:ext uri="{BB962C8B-B14F-4D97-AF65-F5344CB8AC3E}">
        <p14:creationId xmlns:p14="http://schemas.microsoft.com/office/powerpoint/2010/main" val="2072083791"/>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Content Placeholder 1">
            <a:extLst>
              <a:ext uri="{FF2B5EF4-FFF2-40B4-BE49-F238E27FC236}">
                <a16:creationId xmlns:a16="http://schemas.microsoft.com/office/drawing/2014/main" id="{BD6F30B5-D77C-B144-A45B-709EA1925376}"/>
              </a:ext>
            </a:extLst>
          </p:cNvPr>
          <p:cNvSpPr>
            <a:spLocks noGrp="1"/>
          </p:cNvSpPr>
          <p:nvPr>
            <p:ph idx="1"/>
          </p:nvPr>
        </p:nvSpPr>
        <p:spPr>
          <a:xfrm>
            <a:off x="381000" y="1100138"/>
            <a:ext cx="8229600" cy="5757862"/>
          </a:xfrm>
        </p:spPr>
        <p:txBody>
          <a:bodyPr/>
          <a:lstStyle/>
          <a:p>
            <a:pPr algn="ctr">
              <a:buFont typeface="Wingdings 3" pitchFamily="2" charset="2"/>
              <a:buNone/>
            </a:pPr>
            <a:r>
              <a:rPr lang="en-US" altLang="en-US" dirty="0"/>
              <a:t>US Federal government is one of the most diverse environments in American society in terms of race, ethnicity, and gender (REG), yet still have barriers to equal opportunity. </a:t>
            </a:r>
          </a:p>
          <a:p>
            <a:pPr algn="ctr">
              <a:buFont typeface="Wingdings 3" pitchFamily="2" charset="2"/>
              <a:buNone/>
            </a:pPr>
            <a:endParaRPr lang="en-US" altLang="en-US" dirty="0"/>
          </a:p>
          <a:p>
            <a:pPr algn="ctr">
              <a:buFont typeface="Wingdings 3" pitchFamily="2" charset="2"/>
              <a:buNone/>
            </a:pPr>
            <a:r>
              <a:rPr lang="en-US" altLang="en-US" dirty="0"/>
              <a:t>BUT </a:t>
            </a:r>
          </a:p>
          <a:p>
            <a:pPr algn="ctr">
              <a:buFont typeface="Wingdings 3" pitchFamily="2" charset="2"/>
              <a:buNone/>
            </a:pPr>
            <a:endParaRPr lang="en-US" altLang="en-US" dirty="0"/>
          </a:p>
          <a:p>
            <a:pPr algn="ctr">
              <a:buFont typeface="Wingdings 3" pitchFamily="2" charset="2"/>
              <a:buNone/>
            </a:pPr>
            <a:r>
              <a:rPr lang="en-US" altLang="en-US" dirty="0"/>
              <a:t>Why?</a:t>
            </a:r>
          </a:p>
          <a:p>
            <a:pPr>
              <a:buFont typeface="Wingdings 3" pitchFamily="2" charset="2"/>
              <a:buNone/>
            </a:pPr>
            <a:endParaRPr lang="en-US" altLang="en-US" sz="1800" dirty="0"/>
          </a:p>
          <a:p>
            <a:pPr>
              <a:buFont typeface="Wingdings 3" pitchFamily="2" charset="2"/>
              <a:buNone/>
            </a:pPr>
            <a:endParaRPr lang="en-US" altLang="en-US" sz="1800" dirty="0"/>
          </a:p>
          <a:p>
            <a:endParaRPr lang="en-US" altLang="en-US" dirty="0"/>
          </a:p>
        </p:txBody>
      </p:sp>
      <p:sp>
        <p:nvSpPr>
          <p:cNvPr id="3" name="Title 2">
            <a:extLst>
              <a:ext uri="{FF2B5EF4-FFF2-40B4-BE49-F238E27FC236}">
                <a16:creationId xmlns:a16="http://schemas.microsoft.com/office/drawing/2014/main" id="{A754A1C8-69AF-9F42-B5F2-DCA2254DBC88}"/>
              </a:ext>
            </a:extLst>
          </p:cNvPr>
          <p:cNvSpPr>
            <a:spLocks noGrp="1"/>
          </p:cNvSpPr>
          <p:nvPr>
            <p:ph type="title"/>
          </p:nvPr>
        </p:nvSpPr>
        <p:spPr>
          <a:xfrm>
            <a:off x="381000" y="228600"/>
            <a:ext cx="8229600" cy="715962"/>
          </a:xfrm>
        </p:spPr>
        <p:txBody>
          <a:bodyPr>
            <a:normAutofit fontScale="90000"/>
          </a:bodyPr>
          <a:lstStyle/>
          <a:p>
            <a:pPr>
              <a:defRPr/>
            </a:pPr>
            <a:r>
              <a:rPr lang="en-US" dirty="0"/>
              <a:t>The Context &amp; The Challenge</a:t>
            </a:r>
          </a:p>
        </p:txBody>
      </p:sp>
      <p:sp>
        <p:nvSpPr>
          <p:cNvPr id="18435" name="Slide Number Placeholder 3">
            <a:extLst>
              <a:ext uri="{FF2B5EF4-FFF2-40B4-BE49-F238E27FC236}">
                <a16:creationId xmlns:a16="http://schemas.microsoft.com/office/drawing/2014/main" id="{CA58E36C-2C99-DE49-A008-6C54FDEE0BB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spcBef>
                <a:spcPct val="0"/>
              </a:spcBef>
              <a:buClrTx/>
              <a:buSzTx/>
              <a:buFontTx/>
              <a:buNone/>
            </a:pPr>
            <a:fld id="{6AA26DE6-89A8-F24C-9026-F861D633E601}" type="slidenum">
              <a:rPr lang="en-US" altLang="en-US" sz="1000"/>
              <a:pPr>
                <a:spcBef>
                  <a:spcPct val="0"/>
                </a:spcBef>
                <a:buClrTx/>
                <a:buSzTx/>
                <a:buFontTx/>
                <a:buNone/>
              </a:pPr>
              <a:t>4</a:t>
            </a:fld>
            <a:endParaRPr lang="en-US" altLang="en-US" sz="1000"/>
          </a:p>
        </p:txBody>
      </p:sp>
    </p:spTree>
    <p:extLst>
      <p:ext uri="{BB962C8B-B14F-4D97-AF65-F5344CB8AC3E}">
        <p14:creationId xmlns:p14="http://schemas.microsoft.com/office/powerpoint/2010/main" val="697767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Content Placeholder 1">
            <a:extLst>
              <a:ext uri="{FF2B5EF4-FFF2-40B4-BE49-F238E27FC236}">
                <a16:creationId xmlns:a16="http://schemas.microsoft.com/office/drawing/2014/main" id="{BD6F30B5-D77C-B144-A45B-709EA1925376}"/>
              </a:ext>
            </a:extLst>
          </p:cNvPr>
          <p:cNvSpPr>
            <a:spLocks noGrp="1"/>
          </p:cNvSpPr>
          <p:nvPr>
            <p:ph idx="1"/>
          </p:nvPr>
        </p:nvSpPr>
        <p:spPr>
          <a:xfrm>
            <a:off x="381000" y="1100138"/>
            <a:ext cx="8229600" cy="5757862"/>
          </a:xfrm>
        </p:spPr>
        <p:txBody>
          <a:bodyPr/>
          <a:lstStyle/>
          <a:p>
            <a:pPr algn="ctr">
              <a:buFont typeface="Wingdings 3" pitchFamily="2" charset="2"/>
              <a:buNone/>
            </a:pPr>
            <a:r>
              <a:rPr lang="en-US" altLang="en-US" sz="4000" dirty="0"/>
              <a:t>How do you define </a:t>
            </a:r>
          </a:p>
          <a:p>
            <a:pPr algn="ctr">
              <a:buFont typeface="Wingdings 3" pitchFamily="2" charset="2"/>
              <a:buNone/>
            </a:pPr>
            <a:r>
              <a:rPr lang="en-US" altLang="en-US" sz="4000" dirty="0"/>
              <a:t>Diversity and Inclusion?</a:t>
            </a:r>
          </a:p>
          <a:p>
            <a:pPr algn="ctr">
              <a:buFont typeface="Wingdings 3" pitchFamily="2" charset="2"/>
              <a:buNone/>
            </a:pPr>
            <a:endParaRPr lang="en-US" altLang="en-US" sz="4000" dirty="0"/>
          </a:p>
          <a:p>
            <a:pPr algn="ctr">
              <a:buFont typeface="Wingdings 3" pitchFamily="2" charset="2"/>
              <a:buNone/>
            </a:pPr>
            <a:r>
              <a:rPr lang="en-US" altLang="en-US" sz="4000" dirty="0"/>
              <a:t>Which should come first?</a:t>
            </a:r>
          </a:p>
          <a:p>
            <a:pPr algn="ctr">
              <a:buFont typeface="Wingdings 3" pitchFamily="2" charset="2"/>
              <a:buNone/>
            </a:pPr>
            <a:endParaRPr lang="en-US" altLang="en-US" dirty="0"/>
          </a:p>
          <a:p>
            <a:pPr>
              <a:buFont typeface="Wingdings 3" pitchFamily="2" charset="2"/>
              <a:buNone/>
            </a:pPr>
            <a:endParaRPr lang="en-US" altLang="en-US" dirty="0"/>
          </a:p>
        </p:txBody>
      </p:sp>
      <p:sp>
        <p:nvSpPr>
          <p:cNvPr id="3" name="Title 2">
            <a:extLst>
              <a:ext uri="{FF2B5EF4-FFF2-40B4-BE49-F238E27FC236}">
                <a16:creationId xmlns:a16="http://schemas.microsoft.com/office/drawing/2014/main" id="{A754A1C8-69AF-9F42-B5F2-DCA2254DBC88}"/>
              </a:ext>
            </a:extLst>
          </p:cNvPr>
          <p:cNvSpPr>
            <a:spLocks noGrp="1"/>
          </p:cNvSpPr>
          <p:nvPr>
            <p:ph type="title"/>
          </p:nvPr>
        </p:nvSpPr>
        <p:spPr>
          <a:xfrm>
            <a:off x="381000" y="228600"/>
            <a:ext cx="8229600" cy="715962"/>
          </a:xfrm>
        </p:spPr>
        <p:txBody>
          <a:bodyPr>
            <a:normAutofit fontScale="90000"/>
          </a:bodyPr>
          <a:lstStyle/>
          <a:p>
            <a:pPr>
              <a:defRPr/>
            </a:pPr>
            <a:r>
              <a:rPr lang="en-US" dirty="0"/>
              <a:t>Diversity &amp; Inclusion</a:t>
            </a:r>
          </a:p>
        </p:txBody>
      </p:sp>
      <p:sp>
        <p:nvSpPr>
          <p:cNvPr id="18435" name="Slide Number Placeholder 3">
            <a:extLst>
              <a:ext uri="{FF2B5EF4-FFF2-40B4-BE49-F238E27FC236}">
                <a16:creationId xmlns:a16="http://schemas.microsoft.com/office/drawing/2014/main" id="{CA58E36C-2C99-DE49-A008-6C54FDEE0BB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spcBef>
                <a:spcPct val="0"/>
              </a:spcBef>
              <a:buClrTx/>
              <a:buSzTx/>
              <a:buFontTx/>
              <a:buNone/>
            </a:pPr>
            <a:fld id="{6AA26DE6-89A8-F24C-9026-F861D633E601}" type="slidenum">
              <a:rPr lang="en-US" altLang="en-US" sz="1000"/>
              <a:pPr>
                <a:spcBef>
                  <a:spcPct val="0"/>
                </a:spcBef>
                <a:buClrTx/>
                <a:buSzTx/>
                <a:buFontTx/>
                <a:buNone/>
              </a:pPr>
              <a:t>5</a:t>
            </a:fld>
            <a:endParaRPr lang="en-US" altLang="en-US" sz="1000"/>
          </a:p>
        </p:txBody>
      </p:sp>
    </p:spTree>
    <p:extLst>
      <p:ext uri="{BB962C8B-B14F-4D97-AF65-F5344CB8AC3E}">
        <p14:creationId xmlns:p14="http://schemas.microsoft.com/office/powerpoint/2010/main" val="3518188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a:extLst>
              <a:ext uri="{FF2B5EF4-FFF2-40B4-BE49-F238E27FC236}">
                <a16:creationId xmlns:a16="http://schemas.microsoft.com/office/drawing/2014/main" id="{79F22DDD-0E60-B349-AFF6-B3DB9747156F}"/>
              </a:ext>
            </a:extLst>
          </p:cNvPr>
          <p:cNvSpPr>
            <a:spLocks noGrp="1"/>
          </p:cNvSpPr>
          <p:nvPr>
            <p:ph type="body" idx="1"/>
          </p:nvPr>
        </p:nvSpPr>
        <p:spPr>
          <a:xfrm>
            <a:off x="457200" y="1371600"/>
            <a:ext cx="8229600" cy="4754563"/>
          </a:xfrm>
        </p:spPr>
        <p:txBody>
          <a:bodyPr/>
          <a:lstStyle/>
          <a:p>
            <a:pPr marL="457200" lvl="1" indent="0" eaLnBrk="1" hangingPunct="1">
              <a:spcBef>
                <a:spcPct val="0"/>
              </a:spcBef>
              <a:buFontTx/>
              <a:buNone/>
            </a:pPr>
            <a:r>
              <a:rPr lang="en-US" altLang="en-US" sz="4000" b="1" dirty="0"/>
              <a:t>How should management handle Diversity &amp; Inclusion at work?</a:t>
            </a:r>
            <a:endParaRPr lang="en-US" altLang="en-US" sz="4000" dirty="0"/>
          </a:p>
        </p:txBody>
      </p:sp>
      <p:sp>
        <p:nvSpPr>
          <p:cNvPr id="2" name="Title 1">
            <a:extLst>
              <a:ext uri="{FF2B5EF4-FFF2-40B4-BE49-F238E27FC236}">
                <a16:creationId xmlns:a16="http://schemas.microsoft.com/office/drawing/2014/main" id="{52955023-BBEB-AB43-8666-92089CE7416C}"/>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1637165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Content Placeholder 1">
            <a:extLst>
              <a:ext uri="{FF2B5EF4-FFF2-40B4-BE49-F238E27FC236}">
                <a16:creationId xmlns:a16="http://schemas.microsoft.com/office/drawing/2014/main" id="{BD6F30B5-D77C-B144-A45B-709EA1925376}"/>
              </a:ext>
            </a:extLst>
          </p:cNvPr>
          <p:cNvSpPr>
            <a:spLocks noGrp="1"/>
          </p:cNvSpPr>
          <p:nvPr>
            <p:ph idx="1"/>
          </p:nvPr>
        </p:nvSpPr>
        <p:spPr>
          <a:xfrm>
            <a:off x="381000" y="1100138"/>
            <a:ext cx="8229600" cy="5757862"/>
          </a:xfrm>
        </p:spPr>
        <p:txBody>
          <a:bodyPr/>
          <a:lstStyle/>
          <a:p>
            <a:pPr>
              <a:buFont typeface="Wingdings 3" pitchFamily="2" charset="2"/>
              <a:buNone/>
            </a:pPr>
            <a:endParaRPr lang="en-US" altLang="en-US" sz="1800" dirty="0"/>
          </a:p>
          <a:p>
            <a:pPr>
              <a:buFont typeface="Wingdings 3" pitchFamily="2" charset="2"/>
              <a:buNone/>
            </a:pPr>
            <a:r>
              <a:rPr lang="en-US" altLang="en-US" sz="2800" dirty="0"/>
              <a:t>To gain full acceptance, we must define diversity broadly to include all that makes us unique, including the diversity of thought.  Only then will we realize the performance advantages that diversity offers. </a:t>
            </a:r>
          </a:p>
          <a:p>
            <a:pPr>
              <a:buFont typeface="Wingdings 3" pitchFamily="2" charset="2"/>
              <a:buNone/>
            </a:pPr>
            <a:endParaRPr lang="en-US" altLang="en-US" sz="2800" dirty="0"/>
          </a:p>
          <a:p>
            <a:pPr>
              <a:buFont typeface="Wingdings 3" pitchFamily="2" charset="2"/>
              <a:buNone/>
            </a:pPr>
            <a:r>
              <a:rPr lang="en-US" altLang="en-US" sz="2800" dirty="0"/>
              <a:t>Diversity and inclusion must be the cornerstones of talent management strategy </a:t>
            </a:r>
            <a:r>
              <a:rPr lang="en-US" altLang="en-US" sz="2800" u="sng" dirty="0"/>
              <a:t>and</a:t>
            </a:r>
            <a:r>
              <a:rPr lang="en-US" altLang="en-US" sz="2800" dirty="0"/>
              <a:t> other  business processes. </a:t>
            </a:r>
            <a:r>
              <a:rPr lang="en-US" altLang="en-US" sz="2800" b="1" dirty="0"/>
              <a:t>Diversity without inclusion, </a:t>
            </a:r>
            <a:r>
              <a:rPr lang="en-US" altLang="en-US" sz="2800" b="1" i="1" dirty="0"/>
              <a:t>will not work.  </a:t>
            </a:r>
            <a:endParaRPr lang="en-US" altLang="en-US" sz="2800" b="1" dirty="0"/>
          </a:p>
          <a:p>
            <a:pPr>
              <a:buFont typeface="Wingdings 3" pitchFamily="2" charset="2"/>
              <a:buNone/>
            </a:pPr>
            <a:endParaRPr lang="en-US" altLang="en-US" sz="1800" dirty="0"/>
          </a:p>
          <a:p>
            <a:pPr>
              <a:buFont typeface="Wingdings 3" pitchFamily="2" charset="2"/>
              <a:buNone/>
            </a:pPr>
            <a:endParaRPr lang="en-US" altLang="en-US" sz="1200" dirty="0"/>
          </a:p>
          <a:p>
            <a:endParaRPr lang="en-US" altLang="en-US" dirty="0"/>
          </a:p>
        </p:txBody>
      </p:sp>
      <p:sp>
        <p:nvSpPr>
          <p:cNvPr id="3" name="Title 2">
            <a:extLst>
              <a:ext uri="{FF2B5EF4-FFF2-40B4-BE49-F238E27FC236}">
                <a16:creationId xmlns:a16="http://schemas.microsoft.com/office/drawing/2014/main" id="{A754A1C8-69AF-9F42-B5F2-DCA2254DBC88}"/>
              </a:ext>
            </a:extLst>
          </p:cNvPr>
          <p:cNvSpPr>
            <a:spLocks noGrp="1"/>
          </p:cNvSpPr>
          <p:nvPr>
            <p:ph type="title"/>
          </p:nvPr>
        </p:nvSpPr>
        <p:spPr>
          <a:xfrm>
            <a:off x="381000" y="228600"/>
            <a:ext cx="8229600" cy="715962"/>
          </a:xfrm>
        </p:spPr>
        <p:txBody>
          <a:bodyPr>
            <a:normAutofit fontScale="90000"/>
          </a:bodyPr>
          <a:lstStyle/>
          <a:p>
            <a:pPr>
              <a:defRPr/>
            </a:pPr>
            <a:r>
              <a:rPr lang="en-US" dirty="0"/>
              <a:t>The Context &amp; The Challenge</a:t>
            </a:r>
          </a:p>
        </p:txBody>
      </p:sp>
      <p:sp>
        <p:nvSpPr>
          <p:cNvPr id="18435" name="Slide Number Placeholder 3">
            <a:extLst>
              <a:ext uri="{FF2B5EF4-FFF2-40B4-BE49-F238E27FC236}">
                <a16:creationId xmlns:a16="http://schemas.microsoft.com/office/drawing/2014/main" id="{CA58E36C-2C99-DE49-A008-6C54FDEE0BB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spcBef>
                <a:spcPct val="0"/>
              </a:spcBef>
              <a:buClrTx/>
              <a:buSzTx/>
              <a:buFontTx/>
              <a:buNone/>
            </a:pPr>
            <a:fld id="{6AA26DE6-89A8-F24C-9026-F861D633E601}" type="slidenum">
              <a:rPr lang="en-US" altLang="en-US" sz="1000"/>
              <a:pPr>
                <a:spcBef>
                  <a:spcPct val="0"/>
                </a:spcBef>
                <a:buClrTx/>
                <a:buSzTx/>
                <a:buFontTx/>
                <a:buNone/>
              </a:pPr>
              <a:t>7</a:t>
            </a:fld>
            <a:endParaRPr lang="en-US" altLang="en-US" sz="1000"/>
          </a:p>
        </p:txBody>
      </p:sp>
    </p:spTree>
    <p:extLst>
      <p:ext uri="{BB962C8B-B14F-4D97-AF65-F5344CB8AC3E}">
        <p14:creationId xmlns:p14="http://schemas.microsoft.com/office/powerpoint/2010/main" val="12122866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1001205-4395-4B46-A6DE-AFDC48CAB047}"/>
              </a:ext>
            </a:extLst>
          </p:cNvPr>
          <p:cNvSpPr>
            <a:spLocks noGrp="1"/>
          </p:cNvSpPr>
          <p:nvPr>
            <p:ph idx="1"/>
          </p:nvPr>
        </p:nvSpPr>
        <p:spPr>
          <a:xfrm>
            <a:off x="304800" y="1143000"/>
            <a:ext cx="8534400" cy="5410200"/>
          </a:xfrm>
        </p:spPr>
        <p:txBody>
          <a:bodyPr/>
          <a:lstStyle/>
          <a:p>
            <a:pPr>
              <a:buFont typeface="Wingdings 3" pitchFamily="18" charset="2"/>
              <a:buChar char=""/>
              <a:defRPr/>
            </a:pPr>
            <a:r>
              <a:rPr lang="en-US" sz="2400" dirty="0"/>
              <a:t>By 2042, there will be no single demographic majority; people of color will comprise more than 50 percent of the U.S. population.</a:t>
            </a:r>
          </a:p>
          <a:p>
            <a:pPr>
              <a:buFont typeface="Wingdings 3" pitchFamily="18" charset="2"/>
              <a:buChar char=""/>
              <a:defRPr/>
            </a:pPr>
            <a:r>
              <a:rPr lang="en-US" sz="2400" dirty="0"/>
              <a:t>By 2050, 1 in 5 people living in the US will be Hispanic.</a:t>
            </a:r>
          </a:p>
          <a:p>
            <a:pPr>
              <a:buFont typeface="Wingdings 3" pitchFamily="18" charset="2"/>
              <a:buChar char=""/>
              <a:defRPr/>
            </a:pPr>
            <a:r>
              <a:rPr lang="en-US" sz="2400" dirty="0"/>
              <a:t>There are currently 4 generations in the workplace; soon to be 5. </a:t>
            </a:r>
          </a:p>
          <a:p>
            <a:pPr>
              <a:buFont typeface="Wingdings 3" pitchFamily="18" charset="2"/>
              <a:buChar char=""/>
              <a:defRPr/>
            </a:pPr>
            <a:r>
              <a:rPr lang="en-US" sz="2400" dirty="0"/>
              <a:t>Disabilities affect 20% of all Americans.</a:t>
            </a:r>
          </a:p>
          <a:p>
            <a:pPr>
              <a:buFont typeface="Wingdings 3" pitchFamily="18" charset="2"/>
              <a:buChar char=""/>
              <a:defRPr/>
            </a:pPr>
            <a:r>
              <a:rPr lang="en-US" sz="2400" dirty="0"/>
              <a:t>Women earn the majority of college degrees awarded in the United States.</a:t>
            </a:r>
          </a:p>
          <a:p>
            <a:pPr marL="228600" indent="-228600">
              <a:spcBef>
                <a:spcPts val="300"/>
              </a:spcBef>
              <a:buSzPct val="40000"/>
              <a:buFont typeface="Wingdings 3" pitchFamily="18" charset="2"/>
              <a:buNone/>
              <a:tabLst>
                <a:tab pos="228600" algn="l"/>
              </a:tabLst>
              <a:defRPr/>
            </a:pPr>
            <a:endParaRPr lang="en-US" sz="1600" dirty="0">
              <a:solidFill>
                <a:srgbClr val="000066"/>
              </a:solidFill>
            </a:endParaRPr>
          </a:p>
          <a:p>
            <a:pPr marL="228600" indent="-228600">
              <a:spcBef>
                <a:spcPts val="300"/>
              </a:spcBef>
              <a:buSzPct val="40000"/>
              <a:buFont typeface="Wingdings 3" pitchFamily="18" charset="2"/>
              <a:buNone/>
              <a:tabLst>
                <a:tab pos="228600" algn="l"/>
              </a:tabLst>
              <a:defRPr/>
            </a:pPr>
            <a:r>
              <a:rPr lang="en-US" sz="1600" dirty="0">
                <a:solidFill>
                  <a:schemeClr val="tx2"/>
                </a:solidFill>
              </a:rPr>
              <a:t>References: US Census Bureau; The Gallup Organization. </a:t>
            </a:r>
            <a:r>
              <a:rPr lang="en-US" sz="1600" i="1" dirty="0">
                <a:solidFill>
                  <a:schemeClr val="tx2"/>
                </a:solidFill>
              </a:rPr>
              <a:t>Employee Discrimination in the Workplace, Public Opinion Poll.</a:t>
            </a:r>
            <a:r>
              <a:rPr lang="en-US" sz="1600" dirty="0">
                <a:solidFill>
                  <a:schemeClr val="tx2"/>
                </a:solidFill>
              </a:rPr>
              <a:t> December 8, 2005; </a:t>
            </a:r>
            <a:r>
              <a:rPr lang="en-US" sz="1600" dirty="0" err="1">
                <a:solidFill>
                  <a:schemeClr val="tx2"/>
                </a:solidFill>
              </a:rPr>
              <a:t>Sirota</a:t>
            </a:r>
            <a:r>
              <a:rPr lang="en-US" sz="1600" dirty="0">
                <a:solidFill>
                  <a:schemeClr val="tx2"/>
                </a:solidFill>
              </a:rPr>
              <a:t> Survey.</a:t>
            </a:r>
            <a:endParaRPr lang="en-US" sz="1600" dirty="0"/>
          </a:p>
        </p:txBody>
      </p:sp>
      <p:sp>
        <p:nvSpPr>
          <p:cNvPr id="3" name="Title 2">
            <a:extLst>
              <a:ext uri="{FF2B5EF4-FFF2-40B4-BE49-F238E27FC236}">
                <a16:creationId xmlns:a16="http://schemas.microsoft.com/office/drawing/2014/main" id="{134701D3-F691-F742-83D8-164360B5F1CF}"/>
              </a:ext>
            </a:extLst>
          </p:cNvPr>
          <p:cNvSpPr>
            <a:spLocks noGrp="1"/>
          </p:cNvSpPr>
          <p:nvPr>
            <p:ph type="title"/>
          </p:nvPr>
        </p:nvSpPr>
        <p:spPr>
          <a:xfrm>
            <a:off x="457200" y="228600"/>
            <a:ext cx="8229600" cy="868362"/>
          </a:xfrm>
        </p:spPr>
        <p:txBody>
          <a:bodyPr/>
          <a:lstStyle/>
          <a:p>
            <a:pPr>
              <a:defRPr/>
            </a:pPr>
            <a:r>
              <a:rPr lang="en-US" dirty="0"/>
              <a:t>The Facts - USA</a:t>
            </a:r>
          </a:p>
        </p:txBody>
      </p:sp>
      <p:sp>
        <p:nvSpPr>
          <p:cNvPr id="19459" name="Slide Number Placeholder 3">
            <a:extLst>
              <a:ext uri="{FF2B5EF4-FFF2-40B4-BE49-F238E27FC236}">
                <a16:creationId xmlns:a16="http://schemas.microsoft.com/office/drawing/2014/main" id="{B853DB03-9CD1-CA42-B146-B14FC0A63F3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spcBef>
                <a:spcPct val="0"/>
              </a:spcBef>
              <a:buClrTx/>
              <a:buSzTx/>
              <a:buFontTx/>
              <a:buNone/>
            </a:pPr>
            <a:fld id="{5FEF868D-3F8F-0E4E-9CFB-8DE80F8BC272}" type="slidenum">
              <a:rPr lang="en-US" altLang="en-US" sz="1000"/>
              <a:pPr>
                <a:spcBef>
                  <a:spcPct val="0"/>
                </a:spcBef>
                <a:buClrTx/>
                <a:buSzTx/>
                <a:buFontTx/>
                <a:buNone/>
              </a:pPr>
              <a:t>8</a:t>
            </a:fld>
            <a:endParaRPr lang="en-US" altLang="en-US" sz="1000"/>
          </a:p>
        </p:txBody>
      </p:sp>
    </p:spTree>
    <p:extLst>
      <p:ext uri="{BB962C8B-B14F-4D97-AF65-F5344CB8AC3E}">
        <p14:creationId xmlns:p14="http://schemas.microsoft.com/office/powerpoint/2010/main" val="1425024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1001205-4395-4B46-A6DE-AFDC48CAB047}"/>
              </a:ext>
            </a:extLst>
          </p:cNvPr>
          <p:cNvSpPr>
            <a:spLocks noGrp="1"/>
          </p:cNvSpPr>
          <p:nvPr>
            <p:ph idx="1"/>
          </p:nvPr>
        </p:nvSpPr>
        <p:spPr>
          <a:xfrm>
            <a:off x="304800" y="1143000"/>
            <a:ext cx="8534400" cy="5410200"/>
          </a:xfrm>
        </p:spPr>
        <p:txBody>
          <a:bodyPr/>
          <a:lstStyle/>
          <a:p>
            <a:pPr>
              <a:buFont typeface="Wingdings 3" pitchFamily="18" charset="2"/>
              <a:buChar char=""/>
              <a:defRPr/>
            </a:pPr>
            <a:r>
              <a:rPr lang="en-US" sz="2400" dirty="0"/>
              <a:t>There are an estimated 9 million LGBT individuals in the U.S. </a:t>
            </a:r>
          </a:p>
          <a:p>
            <a:pPr>
              <a:buFont typeface="Wingdings 3" pitchFamily="18" charset="2"/>
              <a:buChar char=""/>
              <a:defRPr/>
            </a:pPr>
            <a:r>
              <a:rPr lang="en-US" sz="2400" dirty="0"/>
              <a:t>1 in 5 workers have experienced discrimination or unfair treatment at work.</a:t>
            </a:r>
          </a:p>
          <a:p>
            <a:pPr>
              <a:buFont typeface="Wingdings 3" pitchFamily="18" charset="2"/>
              <a:buChar char=""/>
              <a:defRPr/>
            </a:pPr>
            <a:r>
              <a:rPr lang="en-US" sz="2400" dirty="0"/>
              <a:t>&lt; 50% of employees who experience discrimination will stay; attrition costs 150% of employees’ salary.</a:t>
            </a:r>
          </a:p>
          <a:p>
            <a:pPr>
              <a:buFont typeface="Wingdings 3" pitchFamily="18" charset="2"/>
              <a:buChar char=""/>
              <a:defRPr/>
            </a:pPr>
            <a:r>
              <a:rPr lang="en-US" sz="2400" dirty="0"/>
              <a:t>Inclusive organizations have the highest employee engagement, which in turn leads to higher performance and productivity.</a:t>
            </a:r>
          </a:p>
          <a:p>
            <a:pPr marL="228600" indent="-228600">
              <a:spcBef>
                <a:spcPts val="300"/>
              </a:spcBef>
              <a:buSzPct val="40000"/>
              <a:buFont typeface="Wingdings 3" pitchFamily="18" charset="2"/>
              <a:buNone/>
              <a:tabLst>
                <a:tab pos="228600" algn="l"/>
              </a:tabLst>
              <a:defRPr/>
            </a:pPr>
            <a:endParaRPr lang="en-US" sz="1600" dirty="0">
              <a:solidFill>
                <a:srgbClr val="000066"/>
              </a:solidFill>
            </a:endParaRPr>
          </a:p>
          <a:p>
            <a:pPr marL="228600" indent="-228600">
              <a:spcBef>
                <a:spcPts val="300"/>
              </a:spcBef>
              <a:buSzPct val="40000"/>
              <a:buFont typeface="Wingdings 3" pitchFamily="18" charset="2"/>
              <a:buNone/>
              <a:tabLst>
                <a:tab pos="228600" algn="l"/>
              </a:tabLst>
              <a:defRPr/>
            </a:pPr>
            <a:r>
              <a:rPr lang="en-US" sz="1600" dirty="0">
                <a:solidFill>
                  <a:schemeClr val="tx2"/>
                </a:solidFill>
              </a:rPr>
              <a:t>References: US Census Bureau; The Gallup Organization. </a:t>
            </a:r>
            <a:r>
              <a:rPr lang="en-US" sz="1600" i="1" dirty="0">
                <a:solidFill>
                  <a:schemeClr val="tx2"/>
                </a:solidFill>
              </a:rPr>
              <a:t>Employee Discrimination in the Workplace, Public Opinion Poll.</a:t>
            </a:r>
            <a:r>
              <a:rPr lang="en-US" sz="1600" dirty="0">
                <a:solidFill>
                  <a:schemeClr val="tx2"/>
                </a:solidFill>
              </a:rPr>
              <a:t> December 8, 2005; </a:t>
            </a:r>
            <a:r>
              <a:rPr lang="en-US" sz="1600" dirty="0" err="1">
                <a:solidFill>
                  <a:schemeClr val="tx2"/>
                </a:solidFill>
              </a:rPr>
              <a:t>Sirota</a:t>
            </a:r>
            <a:r>
              <a:rPr lang="en-US" sz="1600" dirty="0">
                <a:solidFill>
                  <a:schemeClr val="tx2"/>
                </a:solidFill>
              </a:rPr>
              <a:t> Survey.</a:t>
            </a:r>
            <a:endParaRPr lang="en-US" sz="1600" dirty="0"/>
          </a:p>
        </p:txBody>
      </p:sp>
      <p:sp>
        <p:nvSpPr>
          <p:cNvPr id="3" name="Title 2">
            <a:extLst>
              <a:ext uri="{FF2B5EF4-FFF2-40B4-BE49-F238E27FC236}">
                <a16:creationId xmlns:a16="http://schemas.microsoft.com/office/drawing/2014/main" id="{134701D3-F691-F742-83D8-164360B5F1CF}"/>
              </a:ext>
            </a:extLst>
          </p:cNvPr>
          <p:cNvSpPr>
            <a:spLocks noGrp="1"/>
          </p:cNvSpPr>
          <p:nvPr>
            <p:ph type="title"/>
          </p:nvPr>
        </p:nvSpPr>
        <p:spPr>
          <a:xfrm>
            <a:off x="457200" y="228600"/>
            <a:ext cx="8229600" cy="868362"/>
          </a:xfrm>
        </p:spPr>
        <p:txBody>
          <a:bodyPr/>
          <a:lstStyle/>
          <a:p>
            <a:pPr>
              <a:defRPr/>
            </a:pPr>
            <a:r>
              <a:rPr lang="en-US" dirty="0"/>
              <a:t>The Facts - USA</a:t>
            </a:r>
          </a:p>
        </p:txBody>
      </p:sp>
      <p:sp>
        <p:nvSpPr>
          <p:cNvPr id="19459" name="Slide Number Placeholder 3">
            <a:extLst>
              <a:ext uri="{FF2B5EF4-FFF2-40B4-BE49-F238E27FC236}">
                <a16:creationId xmlns:a16="http://schemas.microsoft.com/office/drawing/2014/main" id="{B853DB03-9CD1-CA42-B146-B14FC0A63F3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spcBef>
                <a:spcPct val="0"/>
              </a:spcBef>
              <a:buClrTx/>
              <a:buSzTx/>
              <a:buFontTx/>
              <a:buNone/>
            </a:pPr>
            <a:fld id="{5FEF868D-3F8F-0E4E-9CFB-8DE80F8BC272}" type="slidenum">
              <a:rPr lang="en-US" altLang="en-US" sz="1000"/>
              <a:pPr>
                <a:spcBef>
                  <a:spcPct val="0"/>
                </a:spcBef>
                <a:buClrTx/>
                <a:buSzTx/>
                <a:buFontTx/>
                <a:buNone/>
              </a:pPr>
              <a:t>9</a:t>
            </a:fld>
            <a:endParaRPr lang="en-US" altLang="en-US" sz="1000"/>
          </a:p>
        </p:txBody>
      </p:sp>
    </p:spTree>
    <p:extLst>
      <p:ext uri="{BB962C8B-B14F-4D97-AF65-F5344CB8AC3E}">
        <p14:creationId xmlns:p14="http://schemas.microsoft.com/office/powerpoint/2010/main" val="7912928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9">
            <a:extLst>
              <a:ext uri="{FF2B5EF4-FFF2-40B4-BE49-F238E27FC236}">
                <a16:creationId xmlns:a16="http://schemas.microsoft.com/office/drawing/2014/main" id="{CAC1BB09-FC97-6A44-9DF5-A667685CAE26}"/>
              </a:ext>
            </a:extLst>
          </p:cNvPr>
          <p:cNvSpPr>
            <a:spLocks noGrp="1" noChangeArrowheads="1"/>
          </p:cNvSpPr>
          <p:nvPr>
            <p:ph type="title"/>
          </p:nvPr>
        </p:nvSpPr>
        <p:spPr>
          <a:xfrm>
            <a:off x="457200" y="228600"/>
            <a:ext cx="8305800" cy="685800"/>
          </a:xfrm>
        </p:spPr>
        <p:txBody>
          <a:bodyPr>
            <a:noAutofit/>
          </a:bodyPr>
          <a:lstStyle/>
          <a:p>
            <a:pPr eaLnBrk="1" hangingPunct="1">
              <a:defRPr/>
            </a:pPr>
            <a:r>
              <a:rPr lang="en-US" sz="4000" dirty="0"/>
              <a:t>Historical Perspective</a:t>
            </a:r>
          </a:p>
        </p:txBody>
      </p:sp>
      <p:graphicFrame>
        <p:nvGraphicFramePr>
          <p:cNvPr id="69137" name="Group 529">
            <a:extLst>
              <a:ext uri="{FF2B5EF4-FFF2-40B4-BE49-F238E27FC236}">
                <a16:creationId xmlns:a16="http://schemas.microsoft.com/office/drawing/2014/main" id="{64660879-4457-714E-933D-C454C0048D49}"/>
              </a:ext>
            </a:extLst>
          </p:cNvPr>
          <p:cNvGraphicFramePr>
            <a:graphicFrameLocks noGrp="1"/>
          </p:cNvGraphicFramePr>
          <p:nvPr>
            <p:ph idx="1"/>
          </p:nvPr>
        </p:nvGraphicFramePr>
        <p:xfrm>
          <a:off x="228600" y="1371600"/>
          <a:ext cx="8686800" cy="3913187"/>
        </p:xfrm>
        <a:graphic>
          <a:graphicData uri="http://schemas.openxmlformats.org/drawingml/2006/table">
            <a:tbl>
              <a:tblPr/>
              <a:tblGrid>
                <a:gridCol w="715963">
                  <a:extLst>
                    <a:ext uri="{9D8B030D-6E8A-4147-A177-3AD203B41FA5}">
                      <a16:colId xmlns:a16="http://schemas.microsoft.com/office/drawing/2014/main" val="20000"/>
                    </a:ext>
                  </a:extLst>
                </a:gridCol>
                <a:gridCol w="715962">
                  <a:extLst>
                    <a:ext uri="{9D8B030D-6E8A-4147-A177-3AD203B41FA5}">
                      <a16:colId xmlns:a16="http://schemas.microsoft.com/office/drawing/2014/main" val="20001"/>
                    </a:ext>
                  </a:extLst>
                </a:gridCol>
                <a:gridCol w="715963">
                  <a:extLst>
                    <a:ext uri="{9D8B030D-6E8A-4147-A177-3AD203B41FA5}">
                      <a16:colId xmlns:a16="http://schemas.microsoft.com/office/drawing/2014/main" val="20002"/>
                    </a:ext>
                  </a:extLst>
                </a:gridCol>
                <a:gridCol w="715962">
                  <a:extLst>
                    <a:ext uri="{9D8B030D-6E8A-4147-A177-3AD203B41FA5}">
                      <a16:colId xmlns:a16="http://schemas.microsoft.com/office/drawing/2014/main" val="20003"/>
                    </a:ext>
                  </a:extLst>
                </a:gridCol>
                <a:gridCol w="717550">
                  <a:extLst>
                    <a:ext uri="{9D8B030D-6E8A-4147-A177-3AD203B41FA5}">
                      <a16:colId xmlns:a16="http://schemas.microsoft.com/office/drawing/2014/main" val="20004"/>
                    </a:ext>
                  </a:extLst>
                </a:gridCol>
                <a:gridCol w="715963">
                  <a:extLst>
                    <a:ext uri="{9D8B030D-6E8A-4147-A177-3AD203B41FA5}">
                      <a16:colId xmlns:a16="http://schemas.microsoft.com/office/drawing/2014/main" val="20005"/>
                    </a:ext>
                  </a:extLst>
                </a:gridCol>
                <a:gridCol w="717550">
                  <a:extLst>
                    <a:ext uri="{9D8B030D-6E8A-4147-A177-3AD203B41FA5}">
                      <a16:colId xmlns:a16="http://schemas.microsoft.com/office/drawing/2014/main" val="20006"/>
                    </a:ext>
                  </a:extLst>
                </a:gridCol>
                <a:gridCol w="715962">
                  <a:extLst>
                    <a:ext uri="{9D8B030D-6E8A-4147-A177-3AD203B41FA5}">
                      <a16:colId xmlns:a16="http://schemas.microsoft.com/office/drawing/2014/main" val="20007"/>
                    </a:ext>
                  </a:extLst>
                </a:gridCol>
                <a:gridCol w="776288">
                  <a:extLst>
                    <a:ext uri="{9D8B030D-6E8A-4147-A177-3AD203B41FA5}">
                      <a16:colId xmlns:a16="http://schemas.microsoft.com/office/drawing/2014/main" val="20008"/>
                    </a:ext>
                  </a:extLst>
                </a:gridCol>
                <a:gridCol w="657225">
                  <a:extLst>
                    <a:ext uri="{9D8B030D-6E8A-4147-A177-3AD203B41FA5}">
                      <a16:colId xmlns:a16="http://schemas.microsoft.com/office/drawing/2014/main" val="20009"/>
                    </a:ext>
                  </a:extLst>
                </a:gridCol>
                <a:gridCol w="715962">
                  <a:extLst>
                    <a:ext uri="{9D8B030D-6E8A-4147-A177-3AD203B41FA5}">
                      <a16:colId xmlns:a16="http://schemas.microsoft.com/office/drawing/2014/main" val="20010"/>
                    </a:ext>
                  </a:extLst>
                </a:gridCol>
                <a:gridCol w="806450">
                  <a:extLst>
                    <a:ext uri="{9D8B030D-6E8A-4147-A177-3AD203B41FA5}">
                      <a16:colId xmlns:a16="http://schemas.microsoft.com/office/drawing/2014/main" val="20011"/>
                    </a:ext>
                  </a:extLst>
                </a:gridCol>
              </a:tblGrid>
              <a:tr h="408710">
                <a:tc gridSpan="12">
                  <a:txBody>
                    <a:bodyPr/>
                    <a:lstStyle/>
                    <a:p>
                      <a:pPr marL="0" marR="0" lvl="0" indent="0" algn="ctr" defTabSz="914400" rtl="0" eaLnBrk="0" fontAlgn="base" latinLnBrk="0" hangingPunct="0">
                        <a:lnSpc>
                          <a:spcPts val="2400"/>
                        </a:lnSpc>
                        <a:spcBef>
                          <a:spcPts val="300"/>
                        </a:spcBef>
                        <a:spcAft>
                          <a:spcPct val="0"/>
                        </a:spcAft>
                        <a:buClrTx/>
                        <a:buSzTx/>
                        <a:buFontTx/>
                        <a:buNone/>
                        <a:tabLst/>
                      </a:pPr>
                      <a:r>
                        <a:rPr kumimoji="0" lang="en-US" sz="2900" b="1" i="0" u="none" strike="noStrike" cap="none" normalizeH="0" baseline="0" dirty="0">
                          <a:ln>
                            <a:noFill/>
                          </a:ln>
                          <a:solidFill>
                            <a:schemeClr val="tx1"/>
                          </a:solidFill>
                          <a:effectLst/>
                          <a:latin typeface="Arial" charset="0"/>
                        </a:rPr>
                        <a:t>Civil Rights to Full Inclusion</a:t>
                      </a:r>
                    </a:p>
                  </a:txBody>
                  <a:tcPr marT="46599" marB="46599"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403855">
                <a:tc rowSpan="3" gridSpan="5">
                  <a:txBody>
                    <a:bodyPr/>
                    <a:lstStyle/>
                    <a:p>
                      <a:pPr marL="0" marR="0" lvl="0" indent="0" algn="l" defTabSz="914400" rtl="0" eaLnBrk="0" fontAlgn="base" latinLnBrk="0" hangingPunct="0">
                        <a:lnSpc>
                          <a:spcPts val="2400"/>
                        </a:lnSpc>
                        <a:spcBef>
                          <a:spcPts val="300"/>
                        </a:spcBef>
                        <a:spcAft>
                          <a:spcPct val="0"/>
                        </a:spcAft>
                        <a:buClrTx/>
                        <a:buSzTx/>
                        <a:buFontTx/>
                        <a:buNone/>
                        <a:tabLst/>
                      </a:pPr>
                      <a:endParaRPr kumimoji="0" lang="en-US" sz="2000" b="0" i="0" u="none" strike="noStrike" cap="none" normalizeH="0" baseline="0">
                        <a:ln>
                          <a:noFill/>
                        </a:ln>
                        <a:solidFill>
                          <a:schemeClr val="tx1"/>
                        </a:solidFill>
                        <a:effectLst/>
                        <a:latin typeface="Arial" charset="0"/>
                      </a:endParaRPr>
                    </a:p>
                  </a:txBody>
                  <a:tcPr marT="46599" marB="46599" horzOverflow="overflow">
                    <a:lnL w="28575"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a:noFill/>
                    </a:lnB>
                    <a:lnTlToBr>
                      <a:noFill/>
                    </a:lnTlToBr>
                    <a:lnBlToTr>
                      <a:noFill/>
                    </a:lnBlToTr>
                    <a:noFill/>
                  </a:tcPr>
                </a:tc>
                <a:tc rowSpan="3" hMerge="1">
                  <a:txBody>
                    <a:bodyPr/>
                    <a:lstStyle/>
                    <a:p>
                      <a:endParaRPr lang="en-US"/>
                    </a:p>
                  </a:txBody>
                  <a:tcPr/>
                </a:tc>
                <a:tc rowSpan="3" hMerge="1">
                  <a:txBody>
                    <a:bodyPr/>
                    <a:lstStyle/>
                    <a:p>
                      <a:endParaRPr lang="en-US"/>
                    </a:p>
                  </a:txBody>
                  <a:tcPr/>
                </a:tc>
                <a:tc rowSpan="3" hMerge="1">
                  <a:txBody>
                    <a:bodyPr/>
                    <a:lstStyle/>
                    <a:p>
                      <a:endParaRPr lang="en-US"/>
                    </a:p>
                  </a:txBody>
                  <a:tcPr/>
                </a:tc>
                <a:tc rowSpan="3" hMerge="1">
                  <a:txBody>
                    <a:bodyPr/>
                    <a:lstStyle/>
                    <a:p>
                      <a:endParaRPr lang="en-US"/>
                    </a:p>
                  </a:txBody>
                  <a:tcPr/>
                </a:tc>
                <a:tc gridSpan="3">
                  <a:txBody>
                    <a:bodyPr/>
                    <a:lstStyle/>
                    <a:p>
                      <a:pPr marL="0" marR="0" lvl="0" indent="0" algn="l" defTabSz="914400" rtl="0" eaLnBrk="0" fontAlgn="base" latinLnBrk="0" hangingPunct="0">
                        <a:lnSpc>
                          <a:spcPts val="2400"/>
                        </a:lnSpc>
                        <a:spcBef>
                          <a:spcPts val="300"/>
                        </a:spcBef>
                        <a:spcAft>
                          <a:spcPct val="0"/>
                        </a:spcAft>
                        <a:buClrTx/>
                        <a:buSzTx/>
                        <a:buFontTx/>
                        <a:buNone/>
                        <a:tabLst/>
                      </a:pPr>
                      <a:endParaRPr kumimoji="0" lang="en-US" sz="2000" b="0" i="0" u="none" strike="noStrike" cap="none" normalizeH="0" baseline="0">
                        <a:ln>
                          <a:noFill/>
                        </a:ln>
                        <a:solidFill>
                          <a:schemeClr val="tx1"/>
                        </a:solidFill>
                        <a:effectLst/>
                        <a:latin typeface="Arial" charset="0"/>
                      </a:endParaRPr>
                    </a:p>
                  </a:txBody>
                  <a:tcPr marT="46599" marB="46599" horzOverflow="overflow">
                    <a:lnL>
                      <a:noFill/>
                    </a:lnL>
                    <a:lnR>
                      <a:noFill/>
                    </a:lnR>
                    <a:lnT w="12700" cap="flat" cmpd="sng" algn="ctr">
                      <a:solidFill>
                        <a:schemeClr val="tx1"/>
                      </a:solidFill>
                      <a:prstDash val="solid"/>
                      <a:round/>
                      <a:headEnd type="none" w="med" len="med"/>
                      <a:tailEnd type="none" w="med" len="med"/>
                    </a:lnT>
                    <a:lnB>
                      <a:noFill/>
                    </a:lnB>
                    <a:lnTlToBr>
                      <a:noFill/>
                    </a:lnTlToBr>
                    <a:lnBlToTr>
                      <a:noFill/>
                    </a:lnBlToTr>
                    <a:noFill/>
                  </a:tcPr>
                </a:tc>
                <a:tc hMerge="1">
                  <a:txBody>
                    <a:bodyPr/>
                    <a:lstStyle/>
                    <a:p>
                      <a:endParaRPr lang="en-US"/>
                    </a:p>
                  </a:txBody>
                  <a:tcPr/>
                </a:tc>
                <a:tc hMerge="1">
                  <a:txBody>
                    <a:bodyPr/>
                    <a:lstStyle/>
                    <a:p>
                      <a:endParaRPr lang="en-US"/>
                    </a:p>
                  </a:txBody>
                  <a:tcPr/>
                </a:tc>
                <a:tc gridSpan="4">
                  <a:txBody>
                    <a:bodyPr/>
                    <a:lstStyle/>
                    <a:p>
                      <a:pPr marL="0" marR="0" lvl="0" indent="0" algn="l" defTabSz="914400" rtl="0" eaLnBrk="0" fontAlgn="base" latinLnBrk="0" hangingPunct="0">
                        <a:lnSpc>
                          <a:spcPts val="2400"/>
                        </a:lnSpc>
                        <a:spcBef>
                          <a:spcPts val="300"/>
                        </a:spcBef>
                        <a:spcAft>
                          <a:spcPct val="0"/>
                        </a:spcAft>
                        <a:buClrTx/>
                        <a:buSzTx/>
                        <a:buFontTx/>
                        <a:buNone/>
                        <a:tabLst/>
                      </a:pPr>
                      <a:r>
                        <a:rPr kumimoji="0" lang="en-US" sz="2000" b="1" i="0" u="none" strike="noStrike" cap="none" normalizeH="0" baseline="0">
                          <a:ln>
                            <a:noFill/>
                          </a:ln>
                          <a:solidFill>
                            <a:schemeClr val="bg1"/>
                          </a:solidFill>
                          <a:effectLst/>
                          <a:latin typeface="Arial" charset="0"/>
                        </a:rPr>
                        <a:t>Inclusive Workplace</a:t>
                      </a:r>
                    </a:p>
                  </a:txBody>
                  <a:tcPr marT="46599" marB="46599" horzOverflow="overflow">
                    <a:lnL>
                      <a:noFill/>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gradFill rotWithShape="0">
                      <a:gsLst>
                        <a:gs pos="0">
                          <a:srgbClr val="000082"/>
                        </a:gs>
                        <a:gs pos="30000">
                          <a:srgbClr val="66008F"/>
                        </a:gs>
                        <a:gs pos="64999">
                          <a:srgbClr val="BA0066"/>
                        </a:gs>
                        <a:gs pos="89999">
                          <a:srgbClr val="FF0000"/>
                        </a:gs>
                        <a:gs pos="100000">
                          <a:srgbClr val="FF8200"/>
                        </a:gs>
                      </a:gsLst>
                      <a:lin ang="0" scaled="1"/>
                    </a:grad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403855">
                <a:tc gridSpan="5" vMerge="1">
                  <a:txBody>
                    <a:bodyPr/>
                    <a:lstStyle/>
                    <a:p>
                      <a:endParaRPr lang="en-US"/>
                    </a:p>
                  </a:txBody>
                  <a:tcPr/>
                </a:tc>
                <a:tc hMerge="1" vMerge="1">
                  <a:txBody>
                    <a:bodyPr/>
                    <a:lstStyle/>
                    <a:p>
                      <a:endParaRPr lang="en-US"/>
                    </a:p>
                  </a:txBody>
                  <a:tcPr/>
                </a:tc>
                <a:tc hMerge="1" vMerge="1">
                  <a:txBody>
                    <a:bodyPr/>
                    <a:lstStyle/>
                    <a:p>
                      <a:endParaRPr lang="en-US"/>
                    </a:p>
                  </a:txBody>
                  <a:tcPr/>
                </a:tc>
                <a:tc hMerge="1" vMerge="1">
                  <a:txBody>
                    <a:bodyPr/>
                    <a:lstStyle/>
                    <a:p>
                      <a:endParaRPr lang="en-US"/>
                    </a:p>
                  </a:txBody>
                  <a:tcPr/>
                </a:tc>
                <a:tc hMerge="1" vMerge="1">
                  <a:txBody>
                    <a:bodyPr/>
                    <a:lstStyle/>
                    <a:p>
                      <a:endParaRPr lang="en-US"/>
                    </a:p>
                  </a:txBody>
                  <a:tcPr/>
                </a:tc>
                <a:tc gridSpan="2">
                  <a:txBody>
                    <a:bodyPr/>
                    <a:lstStyle/>
                    <a:p>
                      <a:pPr marL="0" marR="0" lvl="0" indent="0" algn="l" defTabSz="914400" rtl="0" eaLnBrk="0" fontAlgn="base" latinLnBrk="0" hangingPunct="0">
                        <a:lnSpc>
                          <a:spcPts val="2400"/>
                        </a:lnSpc>
                        <a:spcBef>
                          <a:spcPts val="300"/>
                        </a:spcBef>
                        <a:spcAft>
                          <a:spcPct val="0"/>
                        </a:spcAft>
                        <a:buClrTx/>
                        <a:buSzTx/>
                        <a:buFontTx/>
                        <a:buNone/>
                        <a:tabLst/>
                      </a:pPr>
                      <a:endParaRPr kumimoji="0" lang="en-US" sz="2000" b="0" i="0" u="none" strike="noStrike" cap="none" normalizeH="0" baseline="0">
                        <a:ln>
                          <a:noFill/>
                        </a:ln>
                        <a:solidFill>
                          <a:schemeClr val="bg1"/>
                        </a:solidFill>
                        <a:effectLst/>
                        <a:latin typeface="Arial" charset="0"/>
                      </a:endParaRPr>
                    </a:p>
                  </a:txBody>
                  <a:tcPr marT="46599" marB="46599"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hMerge="1">
                  <a:txBody>
                    <a:bodyPr/>
                    <a:lstStyle/>
                    <a:p>
                      <a:endParaRPr lang="en-US"/>
                    </a:p>
                  </a:txBody>
                  <a:tcPr/>
                </a:tc>
                <a:tc gridSpan="5">
                  <a:txBody>
                    <a:bodyPr/>
                    <a:lstStyle/>
                    <a:p>
                      <a:pPr marL="0" marR="0" lvl="0" indent="0" algn="l" defTabSz="914400" rtl="0" eaLnBrk="0" fontAlgn="base" latinLnBrk="0" hangingPunct="0">
                        <a:lnSpc>
                          <a:spcPts val="2400"/>
                        </a:lnSpc>
                        <a:spcBef>
                          <a:spcPts val="300"/>
                        </a:spcBef>
                        <a:spcAft>
                          <a:spcPct val="0"/>
                        </a:spcAft>
                        <a:buClrTx/>
                        <a:buSzTx/>
                        <a:buFontTx/>
                        <a:buNone/>
                        <a:tabLst/>
                      </a:pPr>
                      <a:r>
                        <a:rPr kumimoji="0" lang="en-US" sz="2000" b="1" i="0" u="none" strike="noStrike" cap="none" normalizeH="0" baseline="0">
                          <a:ln>
                            <a:noFill/>
                          </a:ln>
                          <a:solidFill>
                            <a:schemeClr val="bg1"/>
                          </a:solidFill>
                          <a:effectLst/>
                          <a:latin typeface="Arial" charset="0"/>
                        </a:rPr>
                        <a:t>Managing Diversity</a:t>
                      </a:r>
                    </a:p>
                  </a:txBody>
                  <a:tcPr marT="46599" marB="4659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lnTlToBr>
                      <a:noFill/>
                    </a:lnTlToBr>
                    <a:lnBlToTr>
                      <a:noFill/>
                    </a:lnBlToTr>
                    <a:gradFill rotWithShape="0">
                      <a:gsLst>
                        <a:gs pos="0">
                          <a:srgbClr val="000082"/>
                        </a:gs>
                        <a:gs pos="30000">
                          <a:srgbClr val="66008F"/>
                        </a:gs>
                        <a:gs pos="64999">
                          <a:srgbClr val="BA0066"/>
                        </a:gs>
                        <a:gs pos="89999">
                          <a:srgbClr val="FF0000"/>
                        </a:gs>
                        <a:gs pos="100000">
                          <a:srgbClr val="FF8200"/>
                        </a:gs>
                      </a:gsLst>
                      <a:lin ang="0" scaled="1"/>
                    </a:gra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2"/>
                  </a:ext>
                </a:extLst>
              </a:tr>
              <a:tr h="403855">
                <a:tc gridSpan="5" vMerge="1">
                  <a:txBody>
                    <a:bodyPr/>
                    <a:lstStyle/>
                    <a:p>
                      <a:endParaRPr lang="en-US"/>
                    </a:p>
                  </a:txBody>
                  <a:tcPr/>
                </a:tc>
                <a:tc hMerge="1" vMerge="1">
                  <a:txBody>
                    <a:bodyPr/>
                    <a:lstStyle/>
                    <a:p>
                      <a:endParaRPr lang="en-US"/>
                    </a:p>
                  </a:txBody>
                  <a:tcPr/>
                </a:tc>
                <a:tc hMerge="1" vMerge="1">
                  <a:txBody>
                    <a:bodyPr/>
                    <a:lstStyle/>
                    <a:p>
                      <a:endParaRPr lang="en-US"/>
                    </a:p>
                  </a:txBody>
                  <a:tcPr/>
                </a:tc>
                <a:tc hMerge="1" vMerge="1">
                  <a:txBody>
                    <a:bodyPr/>
                    <a:lstStyle/>
                    <a:p>
                      <a:endParaRPr lang="en-US"/>
                    </a:p>
                  </a:txBody>
                  <a:tcPr/>
                </a:tc>
                <a:tc hMerge="1" vMerge="1">
                  <a:txBody>
                    <a:bodyPr/>
                    <a:lstStyle/>
                    <a:p>
                      <a:endParaRPr lang="en-US"/>
                    </a:p>
                  </a:txBody>
                  <a:tcPr/>
                </a:tc>
                <a:tc gridSpan="7">
                  <a:txBody>
                    <a:bodyPr/>
                    <a:lstStyle/>
                    <a:p>
                      <a:pPr marL="0" marR="0" lvl="0" indent="0" algn="l" defTabSz="914400" rtl="0" eaLnBrk="0" fontAlgn="base" latinLnBrk="0" hangingPunct="0">
                        <a:lnSpc>
                          <a:spcPts val="2400"/>
                        </a:lnSpc>
                        <a:spcBef>
                          <a:spcPts val="300"/>
                        </a:spcBef>
                        <a:spcAft>
                          <a:spcPct val="0"/>
                        </a:spcAft>
                        <a:buClrTx/>
                        <a:buSzTx/>
                        <a:buFontTx/>
                        <a:buNone/>
                        <a:tabLst/>
                      </a:pPr>
                      <a:r>
                        <a:rPr kumimoji="0" lang="en-US" sz="2000" b="1" i="0" u="none" strike="noStrike" cap="none" normalizeH="0" baseline="0">
                          <a:ln>
                            <a:noFill/>
                          </a:ln>
                          <a:solidFill>
                            <a:schemeClr val="bg1"/>
                          </a:solidFill>
                          <a:effectLst/>
                          <a:latin typeface="Arial" charset="0"/>
                        </a:rPr>
                        <a:t>Diversity</a:t>
                      </a:r>
                    </a:p>
                  </a:txBody>
                  <a:tcPr marT="46599" marB="46599" horzOverflow="overflow">
                    <a:lnL>
                      <a:noFill/>
                    </a:lnL>
                    <a:lnR w="28575"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lnTlToBr>
                      <a:noFill/>
                    </a:lnTlToBr>
                    <a:lnBlToTr>
                      <a:noFill/>
                    </a:lnBlToTr>
                    <a:gradFill rotWithShape="0">
                      <a:gsLst>
                        <a:gs pos="0">
                          <a:srgbClr val="000082"/>
                        </a:gs>
                        <a:gs pos="30000">
                          <a:srgbClr val="66008F"/>
                        </a:gs>
                        <a:gs pos="64999">
                          <a:srgbClr val="BA0066"/>
                        </a:gs>
                        <a:gs pos="89999">
                          <a:srgbClr val="FF0000"/>
                        </a:gs>
                        <a:gs pos="100000">
                          <a:srgbClr val="FF8200"/>
                        </a:gs>
                      </a:gsLst>
                      <a:lin ang="0" scaled="1"/>
                    </a:gra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3"/>
                  </a:ext>
                </a:extLst>
              </a:tr>
              <a:tr h="407738">
                <a:tc gridSpan="2">
                  <a:txBody>
                    <a:bodyPr/>
                    <a:lstStyle/>
                    <a:p>
                      <a:pPr marL="0" marR="0" lvl="0" indent="0" algn="l" defTabSz="914400" rtl="0" eaLnBrk="0" fontAlgn="base" latinLnBrk="0" hangingPunct="0">
                        <a:lnSpc>
                          <a:spcPts val="2400"/>
                        </a:lnSpc>
                        <a:spcBef>
                          <a:spcPts val="300"/>
                        </a:spcBef>
                        <a:spcAft>
                          <a:spcPct val="0"/>
                        </a:spcAft>
                        <a:buClrTx/>
                        <a:buSzTx/>
                        <a:buFontTx/>
                        <a:buNone/>
                        <a:tabLst/>
                      </a:pPr>
                      <a:endParaRPr kumimoji="0" lang="en-US" sz="2000" b="0" i="0" u="none" strike="noStrike" cap="none" normalizeH="0" baseline="0">
                        <a:ln>
                          <a:noFill/>
                        </a:ln>
                        <a:solidFill>
                          <a:schemeClr val="tx1"/>
                        </a:solidFill>
                        <a:effectLst/>
                        <a:latin typeface="Arial" charset="0"/>
                      </a:endParaRPr>
                    </a:p>
                  </a:txBody>
                  <a:tcPr marT="46599" marB="4659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hMerge="1">
                  <a:txBody>
                    <a:bodyPr/>
                    <a:lstStyle/>
                    <a:p>
                      <a:endParaRPr lang="en-US"/>
                    </a:p>
                  </a:txBody>
                  <a:tcPr/>
                </a:tc>
                <a:tc gridSpan="10">
                  <a:txBody>
                    <a:bodyPr/>
                    <a:lstStyle/>
                    <a:p>
                      <a:pPr marL="0" marR="0" lvl="0" indent="0" algn="l" defTabSz="914400" rtl="0" eaLnBrk="0" fontAlgn="base" latinLnBrk="0" hangingPunct="0">
                        <a:lnSpc>
                          <a:spcPts val="2400"/>
                        </a:lnSpc>
                        <a:spcBef>
                          <a:spcPts val="300"/>
                        </a:spcBef>
                        <a:spcAft>
                          <a:spcPct val="0"/>
                        </a:spcAft>
                        <a:buClrTx/>
                        <a:buSzTx/>
                        <a:buFontTx/>
                        <a:buNone/>
                        <a:tabLst/>
                      </a:pPr>
                      <a:r>
                        <a:rPr kumimoji="0" lang="en-US" sz="1800" b="1" i="0" u="none" strike="noStrike" cap="none" normalizeH="0" baseline="0">
                          <a:ln>
                            <a:noFill/>
                          </a:ln>
                          <a:solidFill>
                            <a:schemeClr val="bg1"/>
                          </a:solidFill>
                          <a:effectLst/>
                          <a:latin typeface="Arial" charset="0"/>
                        </a:rPr>
                        <a:t>Equal Employment Opportunity  </a:t>
                      </a:r>
                    </a:p>
                  </a:txBody>
                  <a:tcPr marT="46599" marB="4659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lnTlToBr>
                      <a:noFill/>
                    </a:lnTlToBr>
                    <a:lnBlToTr>
                      <a:noFill/>
                    </a:lnBlToTr>
                    <a:gradFill rotWithShape="0">
                      <a:gsLst>
                        <a:gs pos="0">
                          <a:srgbClr val="000082"/>
                        </a:gs>
                        <a:gs pos="30000">
                          <a:srgbClr val="66008F"/>
                        </a:gs>
                        <a:gs pos="64999">
                          <a:srgbClr val="BA0066"/>
                        </a:gs>
                        <a:gs pos="89999">
                          <a:srgbClr val="FF0000"/>
                        </a:gs>
                        <a:gs pos="100000">
                          <a:srgbClr val="FF8200"/>
                        </a:gs>
                      </a:gsLst>
                      <a:lin ang="0" scaled="1"/>
                    </a:gra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4"/>
                  </a:ext>
                </a:extLst>
              </a:tr>
              <a:tr h="379261">
                <a:tc>
                  <a:txBody>
                    <a:bodyPr/>
                    <a:lstStyle/>
                    <a:p>
                      <a:pPr marL="0" marR="0" lvl="0" indent="0" algn="l" defTabSz="914400" rtl="0" eaLnBrk="0" fontAlgn="base" latinLnBrk="0" hangingPunct="0">
                        <a:lnSpc>
                          <a:spcPts val="2400"/>
                        </a:lnSpc>
                        <a:spcBef>
                          <a:spcPts val="300"/>
                        </a:spcBef>
                        <a:spcAft>
                          <a:spcPct val="0"/>
                        </a:spcAft>
                        <a:buClrTx/>
                        <a:buSzTx/>
                        <a:buFontTx/>
                        <a:buNone/>
                        <a:tabLst/>
                      </a:pPr>
                      <a:endParaRPr kumimoji="0" lang="en-US" sz="1800" b="1" i="0" u="none" strike="noStrike" cap="none" normalizeH="0" baseline="0">
                        <a:ln>
                          <a:noFill/>
                        </a:ln>
                        <a:solidFill>
                          <a:schemeClr val="bg1"/>
                        </a:solidFill>
                        <a:effectLst/>
                        <a:latin typeface="Arial" charset="0"/>
                      </a:endParaRPr>
                    </a:p>
                  </a:txBody>
                  <a:tcPr marT="46599" marB="4659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lnTlToBr>
                      <a:noFill/>
                    </a:lnTlToBr>
                    <a:lnBlToTr>
                      <a:noFill/>
                    </a:lnBlToTr>
                    <a:noFill/>
                  </a:tcPr>
                </a:tc>
                <a:tc gridSpan="11">
                  <a:txBody>
                    <a:bodyPr/>
                    <a:lstStyle/>
                    <a:p>
                      <a:pPr marL="0" marR="0" lvl="0" indent="0" algn="l" defTabSz="914400" rtl="0" eaLnBrk="0" fontAlgn="base" latinLnBrk="0" hangingPunct="0">
                        <a:lnSpc>
                          <a:spcPts val="2400"/>
                        </a:lnSpc>
                        <a:spcBef>
                          <a:spcPts val="300"/>
                        </a:spcBef>
                        <a:spcAft>
                          <a:spcPct val="0"/>
                        </a:spcAft>
                        <a:buClrTx/>
                        <a:buSzTx/>
                        <a:buFontTx/>
                        <a:buNone/>
                        <a:tabLst/>
                      </a:pPr>
                      <a:r>
                        <a:rPr kumimoji="0" lang="en-US" sz="1800" b="1" i="0" u="none" strike="noStrike" cap="none" normalizeH="0" baseline="0">
                          <a:ln>
                            <a:noFill/>
                          </a:ln>
                          <a:solidFill>
                            <a:schemeClr val="bg1"/>
                          </a:solidFill>
                          <a:effectLst/>
                          <a:latin typeface="Arial" charset="0"/>
                        </a:rPr>
                        <a:t>Affirmative Action</a:t>
                      </a:r>
                    </a:p>
                  </a:txBody>
                  <a:tcPr marT="46599" marB="4659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gradFill rotWithShape="0">
                      <a:gsLst>
                        <a:gs pos="0">
                          <a:srgbClr val="000082"/>
                        </a:gs>
                        <a:gs pos="30000">
                          <a:srgbClr val="66008F"/>
                        </a:gs>
                        <a:gs pos="64999">
                          <a:srgbClr val="BA0066"/>
                        </a:gs>
                        <a:gs pos="89999">
                          <a:srgbClr val="FF0000"/>
                        </a:gs>
                        <a:gs pos="100000">
                          <a:srgbClr val="FF8200"/>
                        </a:gs>
                      </a:gsLst>
                      <a:lin ang="0" scaled="1"/>
                    </a:gra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5"/>
                  </a:ext>
                </a:extLst>
              </a:tr>
              <a:tr h="379261">
                <a:tc gridSpan="12">
                  <a:txBody>
                    <a:bodyPr/>
                    <a:lstStyle/>
                    <a:p>
                      <a:pPr marL="0" marR="0" lvl="0" indent="0" algn="l" defTabSz="914400" rtl="0" eaLnBrk="0" fontAlgn="base" latinLnBrk="0" hangingPunct="0">
                        <a:lnSpc>
                          <a:spcPts val="2400"/>
                        </a:lnSpc>
                        <a:spcBef>
                          <a:spcPts val="300"/>
                        </a:spcBef>
                        <a:spcAft>
                          <a:spcPct val="0"/>
                        </a:spcAft>
                        <a:buClrTx/>
                        <a:buSzTx/>
                        <a:buFontTx/>
                        <a:buNone/>
                        <a:tabLst/>
                      </a:pPr>
                      <a:r>
                        <a:rPr kumimoji="0" lang="en-US" sz="1800" b="1" i="0" u="none" strike="noStrike" cap="none" normalizeH="0" baseline="0">
                          <a:ln>
                            <a:noFill/>
                          </a:ln>
                          <a:solidFill>
                            <a:schemeClr val="bg1"/>
                          </a:solidFill>
                          <a:effectLst/>
                          <a:latin typeface="Arial" charset="0"/>
                        </a:rPr>
                        <a:t>Civil Rights Movement</a:t>
                      </a:r>
                    </a:p>
                  </a:txBody>
                  <a:tcPr marT="46599" marB="46599"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gradFill rotWithShape="0">
                      <a:gsLst>
                        <a:gs pos="0">
                          <a:srgbClr val="000082"/>
                        </a:gs>
                        <a:gs pos="30000">
                          <a:srgbClr val="66008F"/>
                        </a:gs>
                        <a:gs pos="64999">
                          <a:srgbClr val="BA0066"/>
                        </a:gs>
                        <a:gs pos="89999">
                          <a:srgbClr val="FF0000"/>
                        </a:gs>
                        <a:gs pos="100000">
                          <a:srgbClr val="FF8200"/>
                        </a:gs>
                      </a:gsLst>
                      <a:lin ang="0" scaled="1"/>
                    </a:gra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6"/>
                  </a:ext>
                </a:extLst>
              </a:tr>
              <a:tr h="753345">
                <a:tc gridSpan="4">
                  <a:txBody>
                    <a:bodyPr/>
                    <a:lstStyle/>
                    <a:p>
                      <a:pPr marL="0" marR="0" lvl="0" indent="0" algn="l" defTabSz="914400" rtl="0" eaLnBrk="0" fontAlgn="base" latinLnBrk="0" hangingPunct="0">
                        <a:lnSpc>
                          <a:spcPts val="2400"/>
                        </a:lnSpc>
                        <a:spcBef>
                          <a:spcPts val="300"/>
                        </a:spcBef>
                        <a:spcAft>
                          <a:spcPct val="0"/>
                        </a:spcAft>
                        <a:buClrTx/>
                        <a:buSzTx/>
                        <a:buFontTx/>
                        <a:buNone/>
                        <a:tabLst/>
                      </a:pPr>
                      <a:r>
                        <a:rPr kumimoji="0" lang="en-US" sz="2000" b="1" i="0" u="none" strike="noStrike" cap="none" normalizeH="0" baseline="0">
                          <a:ln>
                            <a:noFill/>
                          </a:ln>
                          <a:solidFill>
                            <a:schemeClr val="bg1"/>
                          </a:solidFill>
                          <a:effectLst/>
                          <a:latin typeface="Arial" charset="0"/>
                        </a:rPr>
                        <a:t>Melting Pot </a:t>
                      </a:r>
                      <a:r>
                        <a:rPr kumimoji="0" lang="en-US" sz="2000" b="1" i="1" u="none" strike="noStrike" cap="none" normalizeH="0" baseline="0">
                          <a:ln>
                            <a:noFill/>
                          </a:ln>
                          <a:solidFill>
                            <a:schemeClr val="bg1"/>
                          </a:solidFill>
                          <a:effectLst/>
                          <a:latin typeface="Arial" charset="0"/>
                        </a:rPr>
                        <a:t>(Assimilation)</a:t>
                      </a:r>
                    </a:p>
                  </a:txBody>
                  <a:tcPr marT="46599" marB="4659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gradFill rotWithShape="0">
                      <a:gsLst>
                        <a:gs pos="0">
                          <a:srgbClr val="000000"/>
                        </a:gs>
                        <a:gs pos="20000">
                          <a:srgbClr val="000040"/>
                        </a:gs>
                        <a:gs pos="50000">
                          <a:srgbClr val="400040"/>
                        </a:gs>
                        <a:gs pos="75000">
                          <a:srgbClr val="8F0040"/>
                        </a:gs>
                        <a:gs pos="89999">
                          <a:srgbClr val="F27300"/>
                        </a:gs>
                        <a:gs pos="100000">
                          <a:srgbClr val="FFBF00"/>
                        </a:gs>
                      </a:gsLst>
                      <a:lin ang="0" scaled="1"/>
                    </a:gradFill>
                  </a:tcPr>
                </a:tc>
                <a:tc hMerge="1">
                  <a:txBody>
                    <a:bodyPr/>
                    <a:lstStyle/>
                    <a:p>
                      <a:endParaRPr lang="en-US"/>
                    </a:p>
                  </a:txBody>
                  <a:tcPr/>
                </a:tc>
                <a:tc hMerge="1">
                  <a:txBody>
                    <a:bodyPr/>
                    <a:lstStyle/>
                    <a:p>
                      <a:endParaRPr lang="en-US"/>
                    </a:p>
                  </a:txBody>
                  <a:tcPr/>
                </a:tc>
                <a:tc hMerge="1">
                  <a:txBody>
                    <a:bodyPr/>
                    <a:lstStyle/>
                    <a:p>
                      <a:endParaRPr lang="en-US"/>
                    </a:p>
                  </a:txBody>
                  <a:tcPr/>
                </a:tc>
                <a:tc gridSpan="8">
                  <a:txBody>
                    <a:bodyPr/>
                    <a:lstStyle/>
                    <a:p>
                      <a:pPr marL="0" marR="0" lvl="0" indent="0" algn="l" defTabSz="914400" rtl="0" eaLnBrk="0" fontAlgn="base" latinLnBrk="0" hangingPunct="0">
                        <a:lnSpc>
                          <a:spcPts val="2400"/>
                        </a:lnSpc>
                        <a:spcBef>
                          <a:spcPts val="300"/>
                        </a:spcBef>
                        <a:spcAft>
                          <a:spcPct val="0"/>
                        </a:spcAft>
                        <a:buClrTx/>
                        <a:buSzTx/>
                        <a:buFontTx/>
                        <a:buNone/>
                        <a:tabLst/>
                      </a:pPr>
                      <a:r>
                        <a:rPr kumimoji="0" lang="en-US" sz="2000" b="1" i="0" u="none" strike="noStrike" cap="none" normalizeH="0" baseline="0" dirty="0">
                          <a:ln>
                            <a:noFill/>
                          </a:ln>
                          <a:solidFill>
                            <a:schemeClr val="bg1"/>
                          </a:solidFill>
                          <a:effectLst/>
                          <a:latin typeface="Arial" charset="0"/>
                        </a:rPr>
                        <a:t>Salad Bowl                            Inclusion</a:t>
                      </a:r>
                    </a:p>
                    <a:p>
                      <a:pPr marL="0" marR="0" lvl="0" indent="0" algn="l" defTabSz="914400" rtl="0" eaLnBrk="0" fontAlgn="base" latinLnBrk="0" hangingPunct="0">
                        <a:lnSpc>
                          <a:spcPts val="2400"/>
                        </a:lnSpc>
                        <a:spcBef>
                          <a:spcPts val="300"/>
                        </a:spcBef>
                        <a:spcAft>
                          <a:spcPct val="0"/>
                        </a:spcAft>
                        <a:buClrTx/>
                        <a:buSzTx/>
                        <a:buFontTx/>
                        <a:buNone/>
                        <a:tabLst/>
                      </a:pPr>
                      <a:r>
                        <a:rPr kumimoji="0" lang="en-US" sz="2000" b="1" i="0" u="none" strike="noStrike" cap="none" normalizeH="0" baseline="0" dirty="0">
                          <a:ln>
                            <a:noFill/>
                          </a:ln>
                          <a:solidFill>
                            <a:schemeClr val="bg1"/>
                          </a:solidFill>
                          <a:effectLst/>
                          <a:latin typeface="Arial" charset="0"/>
                        </a:rPr>
                        <a:t>(Multiculturalism)       (Process &amp; Performance)</a:t>
                      </a:r>
                    </a:p>
                  </a:txBody>
                  <a:tcPr marT="46599" marB="4659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gradFill rotWithShape="0">
                      <a:gsLst>
                        <a:gs pos="0">
                          <a:srgbClr val="FFBF00"/>
                        </a:gs>
                        <a:gs pos="10001">
                          <a:srgbClr val="F27300"/>
                        </a:gs>
                        <a:gs pos="25000">
                          <a:srgbClr val="8F0040"/>
                        </a:gs>
                        <a:gs pos="50000">
                          <a:srgbClr val="400040"/>
                        </a:gs>
                        <a:gs pos="80000">
                          <a:srgbClr val="000040"/>
                        </a:gs>
                        <a:gs pos="100000">
                          <a:srgbClr val="000000"/>
                        </a:gs>
                      </a:gsLst>
                      <a:lin ang="0" scaled="1"/>
                    </a:gra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373307">
                <a:tc>
                  <a:txBody>
                    <a:bodyPr/>
                    <a:lstStyle/>
                    <a:p>
                      <a:pPr marL="0" marR="0" lvl="0" indent="0" algn="l" defTabSz="914400" rtl="0" eaLnBrk="0" fontAlgn="base" latinLnBrk="0" hangingPunct="0">
                        <a:lnSpc>
                          <a:spcPts val="2400"/>
                        </a:lnSpc>
                        <a:spcBef>
                          <a:spcPts val="300"/>
                        </a:spcBef>
                        <a:spcAft>
                          <a:spcPct val="0"/>
                        </a:spcAft>
                        <a:buClrTx/>
                        <a:buSzTx/>
                        <a:buFontTx/>
                        <a:buNone/>
                        <a:tabLst/>
                      </a:pPr>
                      <a:r>
                        <a:rPr kumimoji="0" lang="en-US" sz="1600" b="1" i="0" u="none" strike="noStrike" cap="none" normalizeH="0" baseline="0" dirty="0">
                          <a:ln>
                            <a:noFill/>
                          </a:ln>
                          <a:solidFill>
                            <a:schemeClr val="tx1"/>
                          </a:solidFill>
                          <a:effectLst/>
                          <a:latin typeface="Arial" charset="0"/>
                        </a:rPr>
                        <a:t>&lt;&lt;&lt;</a:t>
                      </a:r>
                    </a:p>
                  </a:txBody>
                  <a:tcPr marT="46599" marB="4659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2400"/>
                        </a:lnSpc>
                        <a:spcBef>
                          <a:spcPts val="300"/>
                        </a:spcBef>
                        <a:spcAft>
                          <a:spcPct val="0"/>
                        </a:spcAft>
                        <a:buClrTx/>
                        <a:buSzTx/>
                        <a:buFontTx/>
                        <a:buNone/>
                        <a:tabLst/>
                      </a:pPr>
                      <a:r>
                        <a:rPr kumimoji="0" lang="en-US" sz="1600" b="1" i="0" u="none" strike="noStrike" cap="none" normalizeH="0" baseline="0">
                          <a:ln>
                            <a:noFill/>
                          </a:ln>
                          <a:solidFill>
                            <a:schemeClr val="tx1"/>
                          </a:solidFill>
                          <a:effectLst/>
                          <a:latin typeface="Arial" charset="0"/>
                        </a:rPr>
                        <a:t>1960</a:t>
                      </a:r>
                    </a:p>
                  </a:txBody>
                  <a:tcPr marT="46599" marB="4659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2400"/>
                        </a:lnSpc>
                        <a:spcBef>
                          <a:spcPts val="300"/>
                        </a:spcBef>
                        <a:spcAft>
                          <a:spcPct val="0"/>
                        </a:spcAft>
                        <a:buClrTx/>
                        <a:buSzTx/>
                        <a:buFontTx/>
                        <a:buNone/>
                        <a:tabLst/>
                      </a:pPr>
                      <a:r>
                        <a:rPr kumimoji="0" lang="en-US" sz="1600" b="1" i="0" u="none" strike="noStrike" cap="none" normalizeH="0" baseline="0">
                          <a:ln>
                            <a:noFill/>
                          </a:ln>
                          <a:solidFill>
                            <a:schemeClr val="tx1"/>
                          </a:solidFill>
                          <a:effectLst/>
                          <a:latin typeface="Arial" charset="0"/>
                        </a:rPr>
                        <a:t>1965</a:t>
                      </a:r>
                    </a:p>
                  </a:txBody>
                  <a:tcPr marT="46599" marB="4659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2400"/>
                        </a:lnSpc>
                        <a:spcBef>
                          <a:spcPts val="300"/>
                        </a:spcBef>
                        <a:spcAft>
                          <a:spcPct val="0"/>
                        </a:spcAft>
                        <a:buClrTx/>
                        <a:buSzTx/>
                        <a:buFontTx/>
                        <a:buNone/>
                        <a:tabLst/>
                      </a:pPr>
                      <a:r>
                        <a:rPr kumimoji="0" lang="en-US" sz="1600" b="1" i="0" u="none" strike="noStrike" cap="none" normalizeH="0" baseline="0">
                          <a:ln>
                            <a:noFill/>
                          </a:ln>
                          <a:solidFill>
                            <a:schemeClr val="tx1"/>
                          </a:solidFill>
                          <a:effectLst/>
                          <a:latin typeface="Arial" charset="0"/>
                        </a:rPr>
                        <a:t>1970</a:t>
                      </a:r>
                    </a:p>
                  </a:txBody>
                  <a:tcPr marT="46599" marB="4659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2400"/>
                        </a:lnSpc>
                        <a:spcBef>
                          <a:spcPts val="300"/>
                        </a:spcBef>
                        <a:spcAft>
                          <a:spcPct val="0"/>
                        </a:spcAft>
                        <a:buClrTx/>
                        <a:buSzTx/>
                        <a:buFontTx/>
                        <a:buNone/>
                        <a:tabLst/>
                      </a:pPr>
                      <a:r>
                        <a:rPr kumimoji="0" lang="en-US" sz="1600" b="1" i="0" u="none" strike="noStrike" cap="none" normalizeH="0" baseline="0">
                          <a:ln>
                            <a:noFill/>
                          </a:ln>
                          <a:solidFill>
                            <a:schemeClr val="tx1"/>
                          </a:solidFill>
                          <a:effectLst/>
                          <a:latin typeface="Arial" charset="0"/>
                        </a:rPr>
                        <a:t>1975</a:t>
                      </a:r>
                    </a:p>
                  </a:txBody>
                  <a:tcPr marT="46599" marB="4659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2400"/>
                        </a:lnSpc>
                        <a:spcBef>
                          <a:spcPts val="300"/>
                        </a:spcBef>
                        <a:spcAft>
                          <a:spcPct val="0"/>
                        </a:spcAft>
                        <a:buClrTx/>
                        <a:buSzTx/>
                        <a:buFontTx/>
                        <a:buNone/>
                        <a:tabLst/>
                      </a:pPr>
                      <a:r>
                        <a:rPr kumimoji="0" lang="en-US" sz="1600" b="1" i="0" u="none" strike="noStrike" cap="none" normalizeH="0" baseline="0">
                          <a:ln>
                            <a:noFill/>
                          </a:ln>
                          <a:solidFill>
                            <a:schemeClr val="tx1"/>
                          </a:solidFill>
                          <a:effectLst/>
                          <a:latin typeface="Arial" charset="0"/>
                        </a:rPr>
                        <a:t>1980</a:t>
                      </a:r>
                    </a:p>
                  </a:txBody>
                  <a:tcPr marT="46599" marB="4659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2400"/>
                        </a:lnSpc>
                        <a:spcBef>
                          <a:spcPts val="300"/>
                        </a:spcBef>
                        <a:spcAft>
                          <a:spcPct val="0"/>
                        </a:spcAft>
                        <a:buClrTx/>
                        <a:buSzTx/>
                        <a:buFontTx/>
                        <a:buNone/>
                        <a:tabLst/>
                      </a:pPr>
                      <a:r>
                        <a:rPr kumimoji="0" lang="en-US" sz="1600" b="1" i="0" u="none" strike="noStrike" cap="none" normalizeH="0" baseline="0">
                          <a:ln>
                            <a:noFill/>
                          </a:ln>
                          <a:solidFill>
                            <a:schemeClr val="tx1"/>
                          </a:solidFill>
                          <a:effectLst/>
                          <a:latin typeface="Arial" charset="0"/>
                        </a:rPr>
                        <a:t>1985</a:t>
                      </a:r>
                    </a:p>
                  </a:txBody>
                  <a:tcPr marT="46599" marB="4659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2400"/>
                        </a:lnSpc>
                        <a:spcBef>
                          <a:spcPts val="300"/>
                        </a:spcBef>
                        <a:spcAft>
                          <a:spcPct val="0"/>
                        </a:spcAft>
                        <a:buClrTx/>
                        <a:buSzTx/>
                        <a:buFontTx/>
                        <a:buNone/>
                        <a:tabLst/>
                      </a:pPr>
                      <a:r>
                        <a:rPr kumimoji="0" lang="en-US" sz="1600" b="1" i="0" u="none" strike="noStrike" cap="none" normalizeH="0" baseline="0">
                          <a:ln>
                            <a:noFill/>
                          </a:ln>
                          <a:solidFill>
                            <a:schemeClr val="tx1"/>
                          </a:solidFill>
                          <a:effectLst/>
                          <a:latin typeface="Arial" charset="0"/>
                        </a:rPr>
                        <a:t>1990</a:t>
                      </a:r>
                    </a:p>
                  </a:txBody>
                  <a:tcPr marT="46599" marB="4659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2400"/>
                        </a:lnSpc>
                        <a:spcBef>
                          <a:spcPts val="300"/>
                        </a:spcBef>
                        <a:spcAft>
                          <a:spcPct val="0"/>
                        </a:spcAft>
                        <a:buClrTx/>
                        <a:buSzTx/>
                        <a:buFontTx/>
                        <a:buNone/>
                        <a:tabLst/>
                      </a:pPr>
                      <a:r>
                        <a:rPr kumimoji="0" lang="en-US" sz="1600" b="1" i="0" u="none" strike="noStrike" cap="none" normalizeH="0" baseline="0">
                          <a:ln>
                            <a:noFill/>
                          </a:ln>
                          <a:solidFill>
                            <a:schemeClr val="tx1"/>
                          </a:solidFill>
                          <a:effectLst/>
                          <a:latin typeface="Arial" charset="0"/>
                        </a:rPr>
                        <a:t>1995</a:t>
                      </a:r>
                    </a:p>
                  </a:txBody>
                  <a:tcPr marT="46599" marB="4659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2400"/>
                        </a:lnSpc>
                        <a:spcBef>
                          <a:spcPts val="300"/>
                        </a:spcBef>
                        <a:spcAft>
                          <a:spcPct val="0"/>
                        </a:spcAft>
                        <a:buClrTx/>
                        <a:buSzTx/>
                        <a:buFontTx/>
                        <a:buNone/>
                        <a:tabLst/>
                      </a:pPr>
                      <a:r>
                        <a:rPr kumimoji="0" lang="en-US" sz="1600" b="1" i="0" u="none" strike="noStrike" cap="none" normalizeH="0" baseline="0">
                          <a:ln>
                            <a:noFill/>
                          </a:ln>
                          <a:solidFill>
                            <a:schemeClr val="tx1"/>
                          </a:solidFill>
                          <a:effectLst/>
                          <a:latin typeface="Arial" charset="0"/>
                        </a:rPr>
                        <a:t>2000</a:t>
                      </a:r>
                    </a:p>
                  </a:txBody>
                  <a:tcPr marT="46599" marB="4659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2400"/>
                        </a:lnSpc>
                        <a:spcBef>
                          <a:spcPts val="300"/>
                        </a:spcBef>
                        <a:spcAft>
                          <a:spcPct val="0"/>
                        </a:spcAft>
                        <a:buClrTx/>
                        <a:buSzTx/>
                        <a:buFontTx/>
                        <a:buNone/>
                        <a:tabLst/>
                      </a:pPr>
                      <a:r>
                        <a:rPr kumimoji="0" lang="en-US" sz="1600" b="1" i="0" u="none" strike="noStrike" cap="none" normalizeH="0" baseline="0">
                          <a:ln>
                            <a:noFill/>
                          </a:ln>
                          <a:solidFill>
                            <a:schemeClr val="tx1"/>
                          </a:solidFill>
                          <a:effectLst/>
                          <a:latin typeface="Arial" charset="0"/>
                        </a:rPr>
                        <a:t>2005</a:t>
                      </a:r>
                    </a:p>
                  </a:txBody>
                  <a:tcPr marT="46599" marB="4659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2400"/>
                        </a:lnSpc>
                        <a:spcBef>
                          <a:spcPts val="300"/>
                        </a:spcBef>
                        <a:spcAft>
                          <a:spcPct val="0"/>
                        </a:spcAft>
                        <a:buClrTx/>
                        <a:buSzTx/>
                        <a:buFontTx/>
                        <a:buNone/>
                        <a:tabLst/>
                      </a:pPr>
                      <a:r>
                        <a:rPr kumimoji="0" lang="en-US" sz="1600" b="1" i="0" u="none" strike="noStrike" cap="none" normalizeH="0" baseline="0" dirty="0">
                          <a:ln>
                            <a:noFill/>
                          </a:ln>
                          <a:solidFill>
                            <a:schemeClr val="tx1"/>
                          </a:solidFill>
                          <a:effectLst/>
                          <a:latin typeface="Arial" charset="0"/>
                        </a:rPr>
                        <a:t>&gt;&gt;&gt;</a:t>
                      </a:r>
                    </a:p>
                  </a:txBody>
                  <a:tcPr marT="46599" marB="4659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bl>
          </a:graphicData>
        </a:graphic>
      </p:graphicFrame>
      <p:sp>
        <p:nvSpPr>
          <p:cNvPr id="20536" name="Slide Number Placeholder 3">
            <a:extLst>
              <a:ext uri="{FF2B5EF4-FFF2-40B4-BE49-F238E27FC236}">
                <a16:creationId xmlns:a16="http://schemas.microsoft.com/office/drawing/2014/main" id="{F090E0FE-BBF6-3449-85DF-8BDFACA6FAD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spcBef>
                <a:spcPct val="0"/>
              </a:spcBef>
              <a:buClrTx/>
              <a:buSzTx/>
              <a:buFontTx/>
              <a:buNone/>
            </a:pPr>
            <a:fld id="{D1F806AD-BDBD-9340-B080-B278067474A7}" type="slidenum">
              <a:rPr lang="en-US" altLang="en-US" sz="1000"/>
              <a:pPr>
                <a:spcBef>
                  <a:spcPct val="0"/>
                </a:spcBef>
                <a:buClrTx/>
                <a:buSzTx/>
                <a:buFontTx/>
                <a:buNone/>
              </a:pPr>
              <a:t>10</a:t>
            </a:fld>
            <a:endParaRPr lang="en-US" altLang="en-US" sz="1000"/>
          </a:p>
        </p:txBody>
      </p:sp>
    </p:spTree>
    <p:extLst>
      <p:ext uri="{BB962C8B-B14F-4D97-AF65-F5344CB8AC3E}">
        <p14:creationId xmlns:p14="http://schemas.microsoft.com/office/powerpoint/2010/main" val="35014255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0008A1C6-0322-AA4A-9D39-D9AC359FEE86}"/>
              </a:ext>
            </a:extLst>
          </p:cNvPr>
          <p:cNvSpPr>
            <a:spLocks noGrp="1" noChangeArrowheads="1"/>
          </p:cNvSpPr>
          <p:nvPr>
            <p:ph type="title" sz="quarter"/>
          </p:nvPr>
        </p:nvSpPr>
        <p:spPr>
          <a:xfrm>
            <a:off x="457200" y="60325"/>
            <a:ext cx="8229600" cy="609600"/>
          </a:xfrm>
        </p:spPr>
        <p:txBody>
          <a:bodyPr>
            <a:noAutofit/>
          </a:bodyPr>
          <a:lstStyle/>
          <a:p>
            <a:pPr eaLnBrk="1" hangingPunct="1">
              <a:defRPr/>
            </a:pPr>
            <a:r>
              <a:rPr lang="en-US" sz="4000" dirty="0"/>
              <a:t>Core Understanding</a:t>
            </a:r>
          </a:p>
        </p:txBody>
      </p:sp>
      <p:graphicFrame>
        <p:nvGraphicFramePr>
          <p:cNvPr id="169024" name="Group 64">
            <a:extLst>
              <a:ext uri="{FF2B5EF4-FFF2-40B4-BE49-F238E27FC236}">
                <a16:creationId xmlns:a16="http://schemas.microsoft.com/office/drawing/2014/main" id="{383F44D0-732C-AB4F-B12C-3DE383BD7D47}"/>
              </a:ext>
            </a:extLst>
          </p:cNvPr>
          <p:cNvGraphicFramePr>
            <a:graphicFrameLocks noGrp="1"/>
          </p:cNvGraphicFramePr>
          <p:nvPr>
            <p:ph sz="quarter" idx="1"/>
            <p:extLst>
              <p:ext uri="{D42A27DB-BD31-4B8C-83A1-F6EECF244321}">
                <p14:modId xmlns:p14="http://schemas.microsoft.com/office/powerpoint/2010/main" val="208892046"/>
              </p:ext>
            </p:extLst>
          </p:nvPr>
        </p:nvGraphicFramePr>
        <p:xfrm>
          <a:off x="249783" y="620688"/>
          <a:ext cx="4038600" cy="2651760"/>
        </p:xfrm>
        <a:graphic>
          <a:graphicData uri="http://schemas.openxmlformats.org/drawingml/2006/table">
            <a:tbl>
              <a:tblPr/>
              <a:tblGrid>
                <a:gridCol w="4038600">
                  <a:extLst>
                    <a:ext uri="{9D8B030D-6E8A-4147-A177-3AD203B41FA5}">
                      <a16:colId xmlns:a16="http://schemas.microsoft.com/office/drawing/2014/main" val="20000"/>
                    </a:ext>
                  </a:extLst>
                </a:gridCol>
              </a:tblGrid>
              <a:tr h="2209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1" u="none" strike="noStrike" cap="none" normalizeH="0" baseline="0" dirty="0">
                          <a:ln>
                            <a:noFill/>
                          </a:ln>
                          <a:solidFill>
                            <a:schemeClr val="tx2"/>
                          </a:solidFill>
                          <a:effectLst/>
                          <a:latin typeface="Arial" charset="0"/>
                        </a:rPr>
                        <a:t>EEO (Equal Emp Opportunity) </a:t>
                      </a:r>
                      <a:r>
                        <a:rPr kumimoji="0" lang="en-US" sz="2400" b="0" i="0" u="none" strike="noStrike" cap="none" normalizeH="0" baseline="0" dirty="0">
                          <a:ln>
                            <a:noFill/>
                          </a:ln>
                          <a:solidFill>
                            <a:schemeClr val="tx2"/>
                          </a:solidFill>
                          <a:effectLst/>
                          <a:latin typeface="Arial" charset="0"/>
                        </a:rPr>
                        <a:t>refers to the laws, regulations, and policies that guarantee our rights to equal opportunity in terms, conditions, and privileges of employment.</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2">
                        <a:lumMod val="40000"/>
                        <a:lumOff val="60000"/>
                      </a:schemeClr>
                    </a:solidFill>
                  </a:tcPr>
                </a:tc>
                <a:extLst>
                  <a:ext uri="{0D108BD9-81ED-4DB2-BD59-A6C34878D82A}">
                    <a16:rowId xmlns:a16="http://schemas.microsoft.com/office/drawing/2014/main" val="10000"/>
                  </a:ext>
                </a:extLst>
              </a:tr>
            </a:tbl>
          </a:graphicData>
        </a:graphic>
      </p:graphicFrame>
      <p:graphicFrame>
        <p:nvGraphicFramePr>
          <p:cNvPr id="169008" name="Group 48">
            <a:extLst>
              <a:ext uri="{FF2B5EF4-FFF2-40B4-BE49-F238E27FC236}">
                <a16:creationId xmlns:a16="http://schemas.microsoft.com/office/drawing/2014/main" id="{DB0B54C7-2B85-D84A-8F24-38B27B1ED3E4}"/>
              </a:ext>
            </a:extLst>
          </p:cNvPr>
          <p:cNvGraphicFramePr>
            <a:graphicFrameLocks noGrp="1"/>
          </p:cNvGraphicFramePr>
          <p:nvPr>
            <p:ph sz="quarter" idx="3"/>
            <p:extLst>
              <p:ext uri="{D42A27DB-BD31-4B8C-83A1-F6EECF244321}">
                <p14:modId xmlns:p14="http://schemas.microsoft.com/office/powerpoint/2010/main" val="1059781813"/>
              </p:ext>
            </p:extLst>
          </p:nvPr>
        </p:nvGraphicFramePr>
        <p:xfrm>
          <a:off x="1691680" y="3228984"/>
          <a:ext cx="4038600" cy="2529862"/>
        </p:xfrm>
        <a:graphic>
          <a:graphicData uri="http://schemas.openxmlformats.org/drawingml/2006/table">
            <a:tbl>
              <a:tblPr/>
              <a:tblGrid>
                <a:gridCol w="4038600">
                  <a:extLst>
                    <a:ext uri="{9D8B030D-6E8A-4147-A177-3AD203B41FA5}">
                      <a16:colId xmlns:a16="http://schemas.microsoft.com/office/drawing/2014/main" val="20000"/>
                    </a:ext>
                  </a:extLst>
                </a:gridCol>
              </a:tblGrid>
              <a:tr h="214423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1" u="none" strike="noStrike" cap="none" normalizeH="0" baseline="0" dirty="0">
                          <a:ln>
                            <a:noFill/>
                          </a:ln>
                          <a:solidFill>
                            <a:schemeClr val="tx2"/>
                          </a:solidFill>
                          <a:effectLst/>
                          <a:latin typeface="Arial" charset="0"/>
                        </a:rPr>
                        <a:t>Diversity</a:t>
                      </a:r>
                      <a:r>
                        <a:rPr kumimoji="0" lang="en-US" sz="2800" b="1" i="1" u="none" strike="noStrike" cap="none" normalizeH="0" baseline="0" dirty="0">
                          <a:ln>
                            <a:noFill/>
                          </a:ln>
                          <a:solidFill>
                            <a:schemeClr val="tx2"/>
                          </a:solidFill>
                          <a:effectLst/>
                          <a:latin typeface="Arial" charset="0"/>
                        </a:rPr>
                        <a:t> </a:t>
                      </a:r>
                      <a:r>
                        <a:rPr kumimoji="0" lang="en-US" sz="2400" b="0" i="0" u="none" strike="noStrike" cap="none" normalizeH="0" baseline="0" dirty="0">
                          <a:ln>
                            <a:noFill/>
                          </a:ln>
                          <a:solidFill>
                            <a:schemeClr val="tx2"/>
                          </a:solidFill>
                          <a:effectLst/>
                          <a:latin typeface="Arial" charset="0"/>
                        </a:rPr>
                        <a:t>is</a:t>
                      </a:r>
                      <a:r>
                        <a:rPr kumimoji="0" lang="en-US" sz="2400" b="0" i="1" u="none" strike="noStrike" cap="none" normalizeH="0" baseline="0" dirty="0">
                          <a:ln>
                            <a:noFill/>
                          </a:ln>
                          <a:solidFill>
                            <a:schemeClr val="tx2"/>
                          </a:solidFill>
                          <a:effectLst/>
                          <a:latin typeface="Arial" charset="0"/>
                        </a:rPr>
                        <a:t> </a:t>
                      </a:r>
                      <a:r>
                        <a:rPr kumimoji="0" lang="en-US" sz="2400" b="0" i="0" u="none" strike="noStrike" cap="none" normalizeH="0" baseline="0" dirty="0">
                          <a:ln>
                            <a:noFill/>
                          </a:ln>
                          <a:solidFill>
                            <a:schemeClr val="tx2"/>
                          </a:solidFill>
                          <a:effectLst/>
                          <a:latin typeface="Arial" charset="0"/>
                        </a:rPr>
                        <a:t>“…all the ways in which we are similar and all the ways in which we differ." </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dirty="0">
                        <a:ln>
                          <a:noFill/>
                        </a:ln>
                        <a:solidFill>
                          <a:schemeClr val="tx2"/>
                        </a:solidFill>
                        <a:effectLst/>
                        <a:latin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2"/>
                          </a:solidFill>
                          <a:effectLst/>
                          <a:latin typeface="Arial" charset="0"/>
                        </a:rPr>
                        <a:t>-- Dr R. Roosevelt Thomas, Jr.</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a:ln>
                          <a:noFill/>
                        </a:ln>
                        <a:solidFill>
                          <a:schemeClr val="tx2"/>
                        </a:solidFill>
                        <a:effectLst/>
                        <a:latin typeface="Arial" charset="0"/>
                      </a:endParaRPr>
                    </a:p>
                  </a:txBody>
                  <a:tcPr marT="45731" marB="45731"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4">
                        <a:lumMod val="60000"/>
                        <a:lumOff val="40000"/>
                      </a:schemeClr>
                    </a:solidFill>
                  </a:tcPr>
                </a:tc>
                <a:extLst>
                  <a:ext uri="{0D108BD9-81ED-4DB2-BD59-A6C34878D82A}">
                    <a16:rowId xmlns:a16="http://schemas.microsoft.com/office/drawing/2014/main" val="10000"/>
                  </a:ext>
                </a:extLst>
              </a:tr>
            </a:tbl>
          </a:graphicData>
        </a:graphic>
      </p:graphicFrame>
      <p:graphicFrame>
        <p:nvGraphicFramePr>
          <p:cNvPr id="169025" name="Group 65">
            <a:extLst>
              <a:ext uri="{FF2B5EF4-FFF2-40B4-BE49-F238E27FC236}">
                <a16:creationId xmlns:a16="http://schemas.microsoft.com/office/drawing/2014/main" id="{7B6904B9-C556-634C-9B65-527A82B746FA}"/>
              </a:ext>
            </a:extLst>
          </p:cNvPr>
          <p:cNvGraphicFramePr>
            <a:graphicFrameLocks noGrp="1"/>
          </p:cNvGraphicFramePr>
          <p:nvPr>
            <p:ph sz="quarter" idx="4"/>
            <p:extLst>
              <p:ext uri="{D42A27DB-BD31-4B8C-83A1-F6EECF244321}">
                <p14:modId xmlns:p14="http://schemas.microsoft.com/office/powerpoint/2010/main" val="2193858466"/>
              </p:ext>
            </p:extLst>
          </p:nvPr>
        </p:nvGraphicFramePr>
        <p:xfrm>
          <a:off x="4572000" y="692696"/>
          <a:ext cx="4335016" cy="2286000"/>
        </p:xfrm>
        <a:graphic>
          <a:graphicData uri="http://schemas.openxmlformats.org/drawingml/2006/table">
            <a:tbl>
              <a:tblPr/>
              <a:tblGrid>
                <a:gridCol w="4335016">
                  <a:extLst>
                    <a:ext uri="{9D8B030D-6E8A-4147-A177-3AD203B41FA5}">
                      <a16:colId xmlns:a16="http://schemas.microsoft.com/office/drawing/2014/main" val="20000"/>
                    </a:ext>
                  </a:extLst>
                </a:gridCol>
              </a:tblGrid>
              <a:tr h="2286000">
                <a:tc>
                  <a:txBody>
                    <a:bodyPr/>
                    <a:lstStyle/>
                    <a:p>
                      <a:pPr marL="0" marR="0" lvl="0" indent="0" algn="l" defTabSz="153988" rtl="0" eaLnBrk="0" fontAlgn="base" latinLnBrk="0" hangingPunct="0">
                        <a:lnSpc>
                          <a:spcPct val="100000"/>
                        </a:lnSpc>
                        <a:spcBef>
                          <a:spcPct val="0"/>
                        </a:spcBef>
                        <a:spcAft>
                          <a:spcPct val="0"/>
                        </a:spcAft>
                        <a:buClrTx/>
                        <a:buSzTx/>
                        <a:buFontTx/>
                        <a:buNone/>
                        <a:tabLst/>
                      </a:pPr>
                      <a:r>
                        <a:rPr kumimoji="0" lang="en-US" sz="2400" b="1" i="1" u="none" strike="noStrike" cap="none" normalizeH="0" baseline="0" dirty="0">
                          <a:ln>
                            <a:noFill/>
                          </a:ln>
                          <a:solidFill>
                            <a:schemeClr val="tx2"/>
                          </a:solidFill>
                          <a:effectLst/>
                          <a:latin typeface="Arial" charset="0"/>
                        </a:rPr>
                        <a:t>Inclusion</a:t>
                      </a:r>
                      <a:r>
                        <a:rPr kumimoji="0" lang="en-US" sz="2000" b="0" i="0" u="none" strike="noStrike" cap="none" normalizeH="0" baseline="0" dirty="0">
                          <a:ln>
                            <a:noFill/>
                          </a:ln>
                          <a:solidFill>
                            <a:schemeClr val="tx2"/>
                          </a:solidFill>
                          <a:effectLst/>
                          <a:latin typeface="Arial" charset="0"/>
                        </a:rPr>
                        <a:t> </a:t>
                      </a:r>
                      <a:r>
                        <a:rPr kumimoji="0" lang="en-US" sz="2400" b="0" i="0" u="none" strike="noStrike" cap="none" normalizeH="0" baseline="0" dirty="0">
                          <a:ln>
                            <a:noFill/>
                          </a:ln>
                          <a:solidFill>
                            <a:schemeClr val="tx2"/>
                          </a:solidFill>
                          <a:effectLst/>
                          <a:latin typeface="Arial" charset="0"/>
                        </a:rPr>
                        <a:t>is leveraging the diversity in our workforce to achieve full participation and optimum performance; it empowers differences rather than suppressing them.</a:t>
                      </a:r>
                      <a:endParaRPr kumimoji="0" lang="en-US" sz="2400" b="1" i="0" u="none" strike="noStrike" cap="none" normalizeH="0" baseline="0" dirty="0">
                        <a:ln>
                          <a:noFill/>
                        </a:ln>
                        <a:solidFill>
                          <a:schemeClr val="tx2"/>
                        </a:solidFill>
                        <a:effectLst/>
                        <a:latin typeface="Arial" charset="0"/>
                      </a:endParaRP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92D050"/>
                    </a:solidFill>
                  </a:tcPr>
                </a:tc>
                <a:extLst>
                  <a:ext uri="{0D108BD9-81ED-4DB2-BD59-A6C34878D82A}">
                    <a16:rowId xmlns:a16="http://schemas.microsoft.com/office/drawing/2014/main" val="10000"/>
                  </a:ext>
                </a:extLst>
              </a:tr>
            </a:tbl>
          </a:graphicData>
        </a:graphic>
      </p:graphicFrame>
      <p:sp>
        <p:nvSpPr>
          <p:cNvPr id="22548" name="Slide Number Placeholder 5">
            <a:extLst>
              <a:ext uri="{FF2B5EF4-FFF2-40B4-BE49-F238E27FC236}">
                <a16:creationId xmlns:a16="http://schemas.microsoft.com/office/drawing/2014/main" id="{61309FAD-A5E6-6345-8A8A-AA4083BF909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spcBef>
                <a:spcPct val="0"/>
              </a:spcBef>
              <a:buClrTx/>
              <a:buSzTx/>
              <a:buFontTx/>
              <a:buNone/>
            </a:pPr>
            <a:fld id="{042E459B-4C37-CC4A-ABFC-7A631BC73502}" type="slidenum">
              <a:rPr lang="en-US" altLang="en-US" sz="1000"/>
              <a:pPr>
                <a:spcBef>
                  <a:spcPct val="0"/>
                </a:spcBef>
                <a:buClrTx/>
                <a:buSzTx/>
                <a:buFontTx/>
                <a:buNone/>
              </a:pPr>
              <a:t>11</a:t>
            </a:fld>
            <a:endParaRPr lang="en-US" altLang="en-US" sz="1000"/>
          </a:p>
        </p:txBody>
      </p:sp>
    </p:spTree>
    <p:extLst>
      <p:ext uri="{BB962C8B-B14F-4D97-AF65-F5344CB8AC3E}">
        <p14:creationId xmlns:p14="http://schemas.microsoft.com/office/powerpoint/2010/main" val="8460923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4">
            <a:extLst>
              <a:ext uri="{FF2B5EF4-FFF2-40B4-BE49-F238E27FC236}">
                <a16:creationId xmlns:a16="http://schemas.microsoft.com/office/drawing/2014/main" id="{34B37102-B07B-0744-B583-1095B7D003CA}"/>
              </a:ext>
            </a:extLst>
          </p:cNvPr>
          <p:cNvSpPr>
            <a:spLocks noGrp="1" noChangeArrowheads="1"/>
          </p:cNvSpPr>
          <p:nvPr>
            <p:ph type="title"/>
          </p:nvPr>
        </p:nvSpPr>
        <p:spPr>
          <a:xfrm>
            <a:off x="457200" y="-190500"/>
            <a:ext cx="8229600" cy="685800"/>
          </a:xfrm>
        </p:spPr>
        <p:txBody>
          <a:bodyPr>
            <a:normAutofit fontScale="90000"/>
          </a:bodyPr>
          <a:lstStyle/>
          <a:p>
            <a:pPr eaLnBrk="1" hangingPunct="1">
              <a:defRPr/>
            </a:pPr>
            <a:br>
              <a:rPr lang="en-US" dirty="0"/>
            </a:br>
            <a:br>
              <a:rPr lang="en-US" dirty="0"/>
            </a:br>
            <a:r>
              <a:rPr lang="en-US" dirty="0"/>
              <a:t>Defining </a:t>
            </a:r>
            <a:r>
              <a:rPr lang="en-US" sz="4400" dirty="0"/>
              <a:t>Diversity</a:t>
            </a:r>
            <a:br>
              <a:rPr lang="en-US" dirty="0"/>
            </a:br>
            <a:r>
              <a:rPr lang="en-US" sz="2200" dirty="0"/>
              <a:t>The full spectrum of human differences and similarities, including immutable and mutable characteristics yielding unique perspectives.</a:t>
            </a:r>
            <a:endParaRPr lang="en-US" dirty="0"/>
          </a:p>
        </p:txBody>
      </p:sp>
      <p:pic>
        <p:nvPicPr>
          <p:cNvPr id="24578" name="Picture 7" descr="Wheel">
            <a:extLst>
              <a:ext uri="{FF2B5EF4-FFF2-40B4-BE49-F238E27FC236}">
                <a16:creationId xmlns:a16="http://schemas.microsoft.com/office/drawing/2014/main" id="{47323D01-0385-974E-BFDC-A1315B2B2C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41525" y="1329358"/>
            <a:ext cx="4800600" cy="453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79" name="Text Box 9">
            <a:extLst>
              <a:ext uri="{FF2B5EF4-FFF2-40B4-BE49-F238E27FC236}">
                <a16:creationId xmlns:a16="http://schemas.microsoft.com/office/drawing/2014/main" id="{71D299BA-E51A-8745-A075-C5D6A06FB9ED}"/>
              </a:ext>
            </a:extLst>
          </p:cNvPr>
          <p:cNvSpPr txBox="1">
            <a:spLocks noChangeArrowheads="1"/>
          </p:cNvSpPr>
          <p:nvPr/>
        </p:nvSpPr>
        <p:spPr bwMode="auto">
          <a:xfrm>
            <a:off x="4876800" y="6248400"/>
            <a:ext cx="278765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r>
              <a:rPr lang="en-US" altLang="en-US" sz="900">
                <a:latin typeface="Arial" panose="020B0604020202020204" pitchFamily="34" charset="0"/>
              </a:rPr>
              <a:t>Reprinted with permission from  Loden Associates..</a:t>
            </a:r>
          </a:p>
        </p:txBody>
      </p:sp>
      <p:sp>
        <p:nvSpPr>
          <p:cNvPr id="24580" name="Text Box 16">
            <a:extLst>
              <a:ext uri="{FF2B5EF4-FFF2-40B4-BE49-F238E27FC236}">
                <a16:creationId xmlns:a16="http://schemas.microsoft.com/office/drawing/2014/main" id="{F2835F41-764F-544C-B891-1C7FFD595265}"/>
              </a:ext>
            </a:extLst>
          </p:cNvPr>
          <p:cNvSpPr txBox="1">
            <a:spLocks noChangeArrowheads="1"/>
          </p:cNvSpPr>
          <p:nvPr/>
        </p:nvSpPr>
        <p:spPr bwMode="auto">
          <a:xfrm>
            <a:off x="2041525" y="6361113"/>
            <a:ext cx="247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r>
              <a:rPr lang="en-US" altLang="en-US" sz="1800">
                <a:latin typeface="Arial" panose="020B0604020202020204" pitchFamily="34" charset="0"/>
              </a:rPr>
              <a:t> </a:t>
            </a:r>
          </a:p>
        </p:txBody>
      </p:sp>
      <p:sp>
        <p:nvSpPr>
          <p:cNvPr id="24581" name="Text Box 32">
            <a:extLst>
              <a:ext uri="{FF2B5EF4-FFF2-40B4-BE49-F238E27FC236}">
                <a16:creationId xmlns:a16="http://schemas.microsoft.com/office/drawing/2014/main" id="{B8591BCD-E0DE-684D-A2AA-7C096A1974BB}"/>
              </a:ext>
            </a:extLst>
          </p:cNvPr>
          <p:cNvSpPr txBox="1">
            <a:spLocks noChangeArrowheads="1"/>
          </p:cNvSpPr>
          <p:nvPr/>
        </p:nvSpPr>
        <p:spPr bwMode="auto">
          <a:xfrm>
            <a:off x="4937125" y="5675313"/>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endParaRPr lang="en-US" altLang="en-US" sz="1800">
              <a:latin typeface="Arial" panose="020B0604020202020204" pitchFamily="34" charset="0"/>
            </a:endParaRPr>
          </a:p>
        </p:txBody>
      </p:sp>
    </p:spTree>
    <p:extLst>
      <p:ext uri="{BB962C8B-B14F-4D97-AF65-F5344CB8AC3E}">
        <p14:creationId xmlns:p14="http://schemas.microsoft.com/office/powerpoint/2010/main" val="13553684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B448B4F5-8E88-814A-8645-FDA421D85753}"/>
              </a:ext>
            </a:extLst>
          </p:cNvPr>
          <p:cNvSpPr>
            <a:spLocks noGrp="1" noChangeArrowheads="1"/>
          </p:cNvSpPr>
          <p:nvPr>
            <p:ph type="title"/>
          </p:nvPr>
        </p:nvSpPr>
        <p:spPr>
          <a:xfrm>
            <a:off x="457200" y="304800"/>
            <a:ext cx="8229600" cy="838200"/>
          </a:xfrm>
        </p:spPr>
        <p:txBody>
          <a:bodyPr>
            <a:noAutofit/>
          </a:bodyPr>
          <a:lstStyle/>
          <a:p>
            <a:pPr eaLnBrk="1" hangingPunct="1">
              <a:defRPr/>
            </a:pPr>
            <a:r>
              <a:rPr lang="en-US" sz="4000" dirty="0"/>
              <a:t>Defining Inclusion</a:t>
            </a:r>
          </a:p>
        </p:txBody>
      </p:sp>
      <p:sp>
        <p:nvSpPr>
          <p:cNvPr id="26626" name="Rectangle 3">
            <a:extLst>
              <a:ext uri="{FF2B5EF4-FFF2-40B4-BE49-F238E27FC236}">
                <a16:creationId xmlns:a16="http://schemas.microsoft.com/office/drawing/2014/main" id="{79F22DDD-0E60-B349-AFF6-B3DB9747156F}"/>
              </a:ext>
            </a:extLst>
          </p:cNvPr>
          <p:cNvSpPr>
            <a:spLocks noGrp="1"/>
          </p:cNvSpPr>
          <p:nvPr>
            <p:ph type="body" idx="1"/>
          </p:nvPr>
        </p:nvSpPr>
        <p:spPr>
          <a:xfrm>
            <a:off x="457200" y="1371600"/>
            <a:ext cx="8229600" cy="4754563"/>
          </a:xfrm>
        </p:spPr>
        <p:txBody>
          <a:bodyPr/>
          <a:lstStyle/>
          <a:p>
            <a:pPr marL="457200" lvl="1" indent="0" eaLnBrk="1" hangingPunct="1">
              <a:spcBef>
                <a:spcPct val="0"/>
              </a:spcBef>
              <a:buFontTx/>
              <a:buNone/>
            </a:pPr>
            <a:r>
              <a:rPr lang="en-US" altLang="en-US" sz="2800" b="1" i="1" dirty="0"/>
              <a:t>Inclusion</a:t>
            </a:r>
            <a:r>
              <a:rPr lang="en-US" altLang="en-US" sz="2800" dirty="0"/>
              <a:t>  </a:t>
            </a:r>
          </a:p>
          <a:p>
            <a:pPr marL="457200" lvl="1" indent="0" eaLnBrk="1" hangingPunct="1">
              <a:spcBef>
                <a:spcPct val="0"/>
              </a:spcBef>
              <a:buFontTx/>
              <a:buNone/>
            </a:pPr>
            <a:r>
              <a:rPr lang="en-US" altLang="en-US" dirty="0"/>
              <a:t>….</a:t>
            </a:r>
            <a:r>
              <a:rPr lang="en-US" altLang="en-US" sz="2800" dirty="0"/>
              <a:t>is the process of valuing all individuals and leveraging their diverse talent, not </a:t>
            </a:r>
            <a:r>
              <a:rPr lang="en-US" altLang="en-US" sz="2800" i="1" dirty="0"/>
              <a:t>in spite </a:t>
            </a:r>
            <a:r>
              <a:rPr lang="en-US" altLang="en-US" sz="2800" dirty="0"/>
              <a:t>of their differences, but </a:t>
            </a:r>
            <a:r>
              <a:rPr lang="en-US" altLang="en-US" sz="2800" i="1" dirty="0"/>
              <a:t>because</a:t>
            </a:r>
            <a:r>
              <a:rPr lang="en-US" altLang="en-US" sz="2800" dirty="0"/>
              <a:t> of them.</a:t>
            </a:r>
          </a:p>
          <a:p>
            <a:pPr marL="457200" lvl="1" indent="0" eaLnBrk="1" hangingPunct="1">
              <a:spcBef>
                <a:spcPct val="0"/>
              </a:spcBef>
              <a:buFontTx/>
              <a:buNone/>
            </a:pPr>
            <a:endParaRPr lang="en-US" altLang="en-US" sz="2800" dirty="0"/>
          </a:p>
          <a:p>
            <a:pPr marL="457200" lvl="1" indent="0" eaLnBrk="1" hangingPunct="1">
              <a:spcBef>
                <a:spcPct val="0"/>
              </a:spcBef>
              <a:buFontTx/>
              <a:buNone/>
            </a:pPr>
            <a:r>
              <a:rPr lang="en-US" altLang="en-US" b="1" i="1" dirty="0"/>
              <a:t>….. </a:t>
            </a:r>
            <a:r>
              <a:rPr lang="en-US" altLang="en-US" sz="2800" dirty="0"/>
              <a:t>requires a conscious effort to involve all human resources in the fabric and mission of the organizations as a critical </a:t>
            </a:r>
            <a:r>
              <a:rPr lang="en-US" altLang="en-US" sz="2800" i="1" dirty="0"/>
              <a:t>value add</a:t>
            </a:r>
            <a:r>
              <a:rPr lang="en-US" altLang="en-US" sz="2800" dirty="0"/>
              <a:t>.</a:t>
            </a:r>
          </a:p>
        </p:txBody>
      </p:sp>
    </p:spTree>
    <p:extLst>
      <p:ext uri="{BB962C8B-B14F-4D97-AF65-F5344CB8AC3E}">
        <p14:creationId xmlns:p14="http://schemas.microsoft.com/office/powerpoint/2010/main" val="33420294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B16160CF-C127-354E-BBE2-3731EE84A1C8}"/>
              </a:ext>
            </a:extLst>
          </p:cNvPr>
          <p:cNvSpPr>
            <a:spLocks noChangeArrowheads="1"/>
          </p:cNvSpPr>
          <p:nvPr/>
        </p:nvSpPr>
        <p:spPr bwMode="auto">
          <a:xfrm>
            <a:off x="457200" y="1066800"/>
            <a:ext cx="8305800" cy="5029200"/>
          </a:xfrm>
          <a:prstGeom prst="rect">
            <a:avLst/>
          </a:prstGeom>
          <a:noFill/>
          <a:ln w="9525">
            <a:noFill/>
            <a:miter lim="800000"/>
            <a:headEnd/>
            <a:tailEnd/>
          </a:ln>
          <a:effectLst/>
        </p:spPr>
        <p:txBody>
          <a:bodyPr/>
          <a:lstStyle/>
          <a:p>
            <a:pPr marL="569913" indent="-277813">
              <a:spcBef>
                <a:spcPts val="300"/>
              </a:spcBef>
              <a:buSzPct val="40000"/>
              <a:defRPr/>
            </a:pPr>
            <a:r>
              <a:rPr lang="en-US" sz="1600" b="1" dirty="0">
                <a:effectLst>
                  <a:outerShdw blurRad="38100" dist="38100" dir="2700000" algn="tl">
                    <a:srgbClr val="C0C0C0"/>
                  </a:outerShdw>
                </a:effectLst>
                <a:latin typeface="+mj-lt"/>
              </a:rPr>
              <a:t>Diversity Research Network</a:t>
            </a:r>
          </a:p>
          <a:p>
            <a:pPr marL="569913" indent="-277813">
              <a:spcBef>
                <a:spcPts val="300"/>
              </a:spcBef>
              <a:buSzPct val="40000"/>
              <a:buFontTx/>
              <a:buBlip>
                <a:blip r:embed="rId2"/>
              </a:buBlip>
              <a:defRPr/>
            </a:pPr>
            <a:r>
              <a:rPr lang="en-US" sz="1600" dirty="0">
                <a:latin typeface="+mj-lt"/>
              </a:rPr>
              <a:t>Workforce diversity is positively associated with </a:t>
            </a:r>
            <a:r>
              <a:rPr lang="en-US" sz="1600" b="1" dirty="0">
                <a:latin typeface="+mj-lt"/>
              </a:rPr>
              <a:t>higher business performance outcomes.</a:t>
            </a:r>
          </a:p>
          <a:p>
            <a:pPr marL="569913" indent="-277813">
              <a:spcBef>
                <a:spcPts val="300"/>
              </a:spcBef>
              <a:buSzPct val="40000"/>
              <a:buFontTx/>
              <a:buBlip>
                <a:blip r:embed="rId2"/>
              </a:buBlip>
              <a:defRPr/>
            </a:pPr>
            <a:r>
              <a:rPr lang="en-US" sz="1600" dirty="0">
                <a:latin typeface="+mj-lt"/>
              </a:rPr>
              <a:t>Racial diversity is positively associated with higher performance in organizations </a:t>
            </a:r>
            <a:r>
              <a:rPr lang="en-US" sz="1600" b="1" dirty="0">
                <a:latin typeface="+mj-lt"/>
              </a:rPr>
              <a:t>that integrate and leverage diverse perspectives</a:t>
            </a:r>
            <a:r>
              <a:rPr lang="en-US" sz="1600" dirty="0">
                <a:latin typeface="+mj-lt"/>
              </a:rPr>
              <a:t>.</a:t>
            </a:r>
          </a:p>
          <a:p>
            <a:pPr marL="569913" indent="-277813">
              <a:spcBef>
                <a:spcPts val="300"/>
              </a:spcBef>
              <a:buSzPct val="40000"/>
              <a:buFontTx/>
              <a:buBlip>
                <a:blip r:embed="rId2"/>
              </a:buBlip>
              <a:defRPr/>
            </a:pPr>
            <a:r>
              <a:rPr lang="en-US" sz="1600" dirty="0">
                <a:latin typeface="+mj-lt"/>
              </a:rPr>
              <a:t>Gender diversity is positively associated with more effective group processes and performance in organizations </a:t>
            </a:r>
            <a:r>
              <a:rPr lang="en-US" sz="1600" b="1" dirty="0">
                <a:latin typeface="+mj-lt"/>
              </a:rPr>
              <a:t>with (</a:t>
            </a:r>
            <a:r>
              <a:rPr lang="en-US" sz="1600" b="1" i="1" dirty="0">
                <a:latin typeface="+mj-lt"/>
              </a:rPr>
              <a:t>inclusive</a:t>
            </a:r>
            <a:r>
              <a:rPr lang="en-US" sz="1600" b="1" dirty="0">
                <a:latin typeface="+mj-lt"/>
              </a:rPr>
              <a:t>) people-oriented performance cultures.*</a:t>
            </a:r>
          </a:p>
          <a:p>
            <a:pPr marL="569913" indent="-277813">
              <a:spcBef>
                <a:spcPts val="300"/>
              </a:spcBef>
              <a:buSzPct val="40000"/>
              <a:buFontTx/>
              <a:buBlip>
                <a:blip r:embed="rId2"/>
              </a:buBlip>
              <a:defRPr/>
            </a:pPr>
            <a:endParaRPr lang="en-US" sz="1600" dirty="0">
              <a:latin typeface="+mj-lt"/>
            </a:endParaRPr>
          </a:p>
          <a:p>
            <a:pPr marL="569913" indent="-277813">
              <a:spcBef>
                <a:spcPts val="300"/>
              </a:spcBef>
              <a:buSzPct val="40000"/>
              <a:tabLst>
                <a:tab pos="514350" algn="l"/>
              </a:tabLst>
              <a:defRPr/>
            </a:pPr>
            <a:r>
              <a:rPr lang="en-US" sz="1600" b="1" dirty="0">
                <a:effectLst>
                  <a:outerShdw blurRad="38100" dist="38100" dir="2700000" algn="tl">
                    <a:srgbClr val="C0C0C0"/>
                  </a:outerShdw>
                </a:effectLst>
                <a:latin typeface="+mj-lt"/>
              </a:rPr>
              <a:t>Center for Creative Leadership</a:t>
            </a:r>
          </a:p>
          <a:p>
            <a:pPr marL="569913" indent="-277813">
              <a:spcBef>
                <a:spcPts val="300"/>
              </a:spcBef>
              <a:buSzPct val="40000"/>
              <a:buFontTx/>
              <a:buBlip>
                <a:blip r:embed="rId2"/>
              </a:buBlip>
              <a:tabLst>
                <a:tab pos="514350" algn="l"/>
              </a:tabLst>
              <a:defRPr/>
            </a:pPr>
            <a:r>
              <a:rPr lang="en-US" sz="1600" dirty="0">
                <a:latin typeface="+mj-lt"/>
              </a:rPr>
              <a:t>Diverse teams are more creative and perform better in problem solving than homogeneous teams.</a:t>
            </a:r>
          </a:p>
          <a:p>
            <a:pPr marL="569913" indent="-277813">
              <a:spcBef>
                <a:spcPts val="300"/>
              </a:spcBef>
              <a:buSzPct val="40000"/>
              <a:buFontTx/>
              <a:buBlip>
                <a:blip r:embed="rId2"/>
              </a:buBlip>
              <a:tabLst>
                <a:tab pos="514350" algn="l"/>
              </a:tabLst>
              <a:defRPr/>
            </a:pPr>
            <a:r>
              <a:rPr lang="en-US" sz="1600" dirty="0">
                <a:latin typeface="+mj-lt"/>
              </a:rPr>
              <a:t>Diversity in workforce and processes results in better decision-making.</a:t>
            </a:r>
          </a:p>
          <a:p>
            <a:pPr marL="569913" indent="-277813">
              <a:spcBef>
                <a:spcPts val="300"/>
              </a:spcBef>
              <a:buSzPct val="40000"/>
              <a:buFontTx/>
              <a:buBlip>
                <a:blip r:embed="rId2"/>
              </a:buBlip>
              <a:tabLst>
                <a:tab pos="514350" algn="l"/>
              </a:tabLst>
              <a:defRPr/>
            </a:pPr>
            <a:r>
              <a:rPr lang="en-US" sz="1600" dirty="0">
                <a:latin typeface="+mj-lt"/>
              </a:rPr>
              <a:t>The effects of diversity are highly dependent on the presence of facilitating or inhibiting conditions in the organization; </a:t>
            </a:r>
            <a:r>
              <a:rPr lang="en-US" sz="1600" b="1" dirty="0">
                <a:latin typeface="+mj-lt"/>
              </a:rPr>
              <a:t>absent facilitating conditions (</a:t>
            </a:r>
            <a:r>
              <a:rPr lang="en-US" sz="1600" b="1" i="1" dirty="0">
                <a:latin typeface="+mj-lt"/>
              </a:rPr>
              <a:t>inclusion</a:t>
            </a:r>
            <a:r>
              <a:rPr lang="en-US" sz="1600" b="1" dirty="0">
                <a:latin typeface="+mj-lt"/>
              </a:rPr>
              <a:t>) the aforementioned outcomes are reversed.</a:t>
            </a:r>
            <a:endParaRPr lang="en-US" sz="1600" b="1" dirty="0">
              <a:latin typeface="Arial" charset="0"/>
            </a:endParaRPr>
          </a:p>
          <a:p>
            <a:pPr marL="569913" indent="-277813">
              <a:lnSpc>
                <a:spcPts val="2400"/>
              </a:lnSpc>
              <a:spcBef>
                <a:spcPts val="300"/>
              </a:spcBef>
              <a:buSzPct val="40000"/>
              <a:defRPr/>
            </a:pPr>
            <a:endParaRPr lang="en-US" sz="1600" b="1" dirty="0">
              <a:effectLst>
                <a:outerShdw blurRad="38100" dist="38100" dir="2700000" algn="tl">
                  <a:srgbClr val="C0C0C0"/>
                </a:outerShdw>
              </a:effectLst>
              <a:latin typeface="Arial" charset="0"/>
            </a:endParaRPr>
          </a:p>
          <a:p>
            <a:pPr marL="569913" indent="-277813">
              <a:lnSpc>
                <a:spcPts val="2400"/>
              </a:lnSpc>
              <a:spcBef>
                <a:spcPts val="300"/>
              </a:spcBef>
              <a:buSzPct val="40000"/>
              <a:defRPr/>
            </a:pPr>
            <a:r>
              <a:rPr lang="en-US" b="1" dirty="0">
                <a:effectLst>
                  <a:outerShdw blurRad="38100" dist="38100" dir="2700000" algn="tl">
                    <a:srgbClr val="C0C0C0"/>
                  </a:outerShdw>
                </a:effectLst>
                <a:latin typeface="Arial" charset="0"/>
              </a:rPr>
              <a:t>Conclusion</a:t>
            </a:r>
            <a:r>
              <a:rPr lang="en-US" dirty="0">
                <a:latin typeface="Arial" charset="0"/>
              </a:rPr>
              <a:t>:  </a:t>
            </a:r>
            <a:r>
              <a:rPr lang="en-US" i="1" dirty="0">
                <a:latin typeface="Arial" charset="0"/>
              </a:rPr>
              <a:t>Diversity without Inclusion will not work</a:t>
            </a:r>
          </a:p>
          <a:p>
            <a:pPr marL="569913" indent="-277813">
              <a:lnSpc>
                <a:spcPts val="2400"/>
              </a:lnSpc>
              <a:spcBef>
                <a:spcPts val="300"/>
              </a:spcBef>
              <a:buSzPct val="40000"/>
              <a:defRPr/>
            </a:pPr>
            <a:r>
              <a:rPr lang="en-US" sz="1200" dirty="0">
                <a:solidFill>
                  <a:schemeClr val="tx2"/>
                </a:solidFill>
                <a:latin typeface="Arial" charset="0"/>
              </a:rPr>
              <a:t>*   </a:t>
            </a:r>
            <a:r>
              <a:rPr lang="en-US" sz="1000" i="1" dirty="0">
                <a:solidFill>
                  <a:schemeClr val="tx2"/>
                </a:solidFill>
                <a:latin typeface="Arial" charset="0"/>
              </a:rPr>
              <a:t>The Effects of Diversity on Business Performance:  Report of the Diversity Research Network</a:t>
            </a:r>
            <a:r>
              <a:rPr lang="en-US" sz="1000" dirty="0">
                <a:solidFill>
                  <a:schemeClr val="tx2"/>
                </a:solidFill>
                <a:latin typeface="Arial" charset="0"/>
              </a:rPr>
              <a:t>, October 2002.</a:t>
            </a:r>
          </a:p>
        </p:txBody>
      </p:sp>
      <p:sp>
        <p:nvSpPr>
          <p:cNvPr id="33795" name="Rectangle 3">
            <a:extLst>
              <a:ext uri="{FF2B5EF4-FFF2-40B4-BE49-F238E27FC236}">
                <a16:creationId xmlns:a16="http://schemas.microsoft.com/office/drawing/2014/main" id="{1BD67322-C868-B149-9918-B1FFAC2CE6ED}"/>
              </a:ext>
            </a:extLst>
          </p:cNvPr>
          <p:cNvSpPr>
            <a:spLocks noChangeArrowheads="1"/>
          </p:cNvSpPr>
          <p:nvPr/>
        </p:nvSpPr>
        <p:spPr bwMode="auto">
          <a:xfrm>
            <a:off x="457200" y="304800"/>
            <a:ext cx="8305800" cy="838200"/>
          </a:xfrm>
          <a:prstGeom prst="rect">
            <a:avLst/>
          </a:prstGeom>
          <a:noFill/>
          <a:ln w="9525">
            <a:noFill/>
            <a:miter lim="800000"/>
            <a:headEnd/>
            <a:tailEnd/>
          </a:ln>
          <a:effectLst/>
        </p:spPr>
        <p:txBody>
          <a:bodyPr anchor="ctr"/>
          <a:lstStyle/>
          <a:p>
            <a:pPr>
              <a:lnSpc>
                <a:spcPts val="3100"/>
              </a:lnSpc>
              <a:defRPr/>
            </a:pPr>
            <a:r>
              <a:rPr lang="en-US" sz="3600" b="1" dirty="0">
                <a:latin typeface="+mj-lt"/>
              </a:rPr>
              <a:t>What does the research show?</a:t>
            </a:r>
          </a:p>
        </p:txBody>
      </p:sp>
      <p:sp>
        <p:nvSpPr>
          <p:cNvPr id="28675" name="Slide Number Placeholder 3">
            <a:extLst>
              <a:ext uri="{FF2B5EF4-FFF2-40B4-BE49-F238E27FC236}">
                <a16:creationId xmlns:a16="http://schemas.microsoft.com/office/drawing/2014/main" id="{A9AD2DA6-4F85-5948-B394-97342BFD837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spcBef>
                <a:spcPct val="0"/>
              </a:spcBef>
              <a:buClrTx/>
              <a:buSzTx/>
              <a:buFontTx/>
              <a:buNone/>
            </a:pPr>
            <a:fld id="{D4B58322-4E00-5846-ADA9-B7F75A96092B}" type="slidenum">
              <a:rPr lang="en-US" altLang="en-US" sz="1000"/>
              <a:pPr>
                <a:spcBef>
                  <a:spcPct val="0"/>
                </a:spcBef>
                <a:buClrTx/>
                <a:buSzTx/>
                <a:buFontTx/>
                <a:buNone/>
              </a:pPr>
              <a:t>14</a:t>
            </a:fld>
            <a:endParaRPr lang="en-US" altLang="en-US" sz="1000"/>
          </a:p>
        </p:txBody>
      </p:sp>
    </p:spTree>
    <p:extLst>
      <p:ext uri="{BB962C8B-B14F-4D97-AF65-F5344CB8AC3E}">
        <p14:creationId xmlns:p14="http://schemas.microsoft.com/office/powerpoint/2010/main" val="292167372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33794">
                                            <p:txEl>
                                              <p:pRg st="0" end="0"/>
                                            </p:txEl>
                                          </p:spTgt>
                                        </p:tgtEl>
                                        <p:attrNameLst>
                                          <p:attrName>style.visibility</p:attrName>
                                        </p:attrNameLst>
                                      </p:cBhvr>
                                      <p:to>
                                        <p:strVal val="visible"/>
                                      </p:to>
                                    </p:set>
                                    <p:animEffect transition="in" filter="fade">
                                      <p:cBhvr>
                                        <p:cTn id="7" dur="2000"/>
                                        <p:tgtEl>
                                          <p:spTgt spid="33794">
                                            <p:txEl>
                                              <p:pRg st="0" end="0"/>
                                            </p:txEl>
                                          </p:spTgt>
                                        </p:tgtEl>
                                      </p:cBhvr>
                                    </p:animEffect>
                                  </p:childTnLst>
                                </p:cTn>
                              </p:par>
                            </p:childTnLst>
                          </p:cTn>
                        </p:par>
                        <p:par>
                          <p:cTn id="8" fill="hold" nodeType="afterGroup">
                            <p:stCondLst>
                              <p:cond delay="2000"/>
                            </p:stCondLst>
                            <p:childTnLst>
                              <p:par>
                                <p:cTn id="9" presetID="10" presetClass="entr" presetSubtype="0" fill="hold" nodeType="afterEffect">
                                  <p:stCondLst>
                                    <p:cond delay="0"/>
                                  </p:stCondLst>
                                  <p:childTnLst>
                                    <p:set>
                                      <p:cBhvr>
                                        <p:cTn id="10" dur="1" fill="hold">
                                          <p:stCondLst>
                                            <p:cond delay="0"/>
                                          </p:stCondLst>
                                        </p:cTn>
                                        <p:tgtEl>
                                          <p:spTgt spid="33794">
                                            <p:txEl>
                                              <p:pRg st="1" end="1"/>
                                            </p:txEl>
                                          </p:spTgt>
                                        </p:tgtEl>
                                        <p:attrNameLst>
                                          <p:attrName>style.visibility</p:attrName>
                                        </p:attrNameLst>
                                      </p:cBhvr>
                                      <p:to>
                                        <p:strVal val="visible"/>
                                      </p:to>
                                    </p:set>
                                    <p:animEffect transition="in" filter="fade">
                                      <p:cBhvr>
                                        <p:cTn id="11" dur="2000"/>
                                        <p:tgtEl>
                                          <p:spTgt spid="33794">
                                            <p:txEl>
                                              <p:pRg st="1" end="1"/>
                                            </p:txEl>
                                          </p:spTgt>
                                        </p:tgtEl>
                                      </p:cBhvr>
                                    </p:animEffect>
                                  </p:childTnLst>
                                </p:cTn>
                              </p:par>
                            </p:childTnLst>
                          </p:cTn>
                        </p:par>
                        <p:par>
                          <p:cTn id="12" fill="hold" nodeType="afterGroup">
                            <p:stCondLst>
                              <p:cond delay="4000"/>
                            </p:stCondLst>
                            <p:childTnLst>
                              <p:par>
                                <p:cTn id="13" presetID="10" presetClass="entr" presetSubtype="0" fill="hold" nodeType="afterEffect">
                                  <p:stCondLst>
                                    <p:cond delay="0"/>
                                  </p:stCondLst>
                                  <p:childTnLst>
                                    <p:set>
                                      <p:cBhvr>
                                        <p:cTn id="14" dur="1" fill="hold">
                                          <p:stCondLst>
                                            <p:cond delay="0"/>
                                          </p:stCondLst>
                                        </p:cTn>
                                        <p:tgtEl>
                                          <p:spTgt spid="33794">
                                            <p:txEl>
                                              <p:pRg st="2" end="2"/>
                                            </p:txEl>
                                          </p:spTgt>
                                        </p:tgtEl>
                                        <p:attrNameLst>
                                          <p:attrName>style.visibility</p:attrName>
                                        </p:attrNameLst>
                                      </p:cBhvr>
                                      <p:to>
                                        <p:strVal val="visible"/>
                                      </p:to>
                                    </p:set>
                                    <p:animEffect transition="in" filter="fade">
                                      <p:cBhvr>
                                        <p:cTn id="15" dur="2000"/>
                                        <p:tgtEl>
                                          <p:spTgt spid="33794">
                                            <p:txEl>
                                              <p:pRg st="2" end="2"/>
                                            </p:txEl>
                                          </p:spTgt>
                                        </p:tgtEl>
                                      </p:cBhvr>
                                    </p:animEffect>
                                  </p:childTnLst>
                                </p:cTn>
                              </p:par>
                            </p:childTnLst>
                          </p:cTn>
                        </p:par>
                        <p:par>
                          <p:cTn id="16" fill="hold" nodeType="afterGroup">
                            <p:stCondLst>
                              <p:cond delay="6000"/>
                            </p:stCondLst>
                            <p:childTnLst>
                              <p:par>
                                <p:cTn id="17" presetID="10" presetClass="entr" presetSubtype="0" fill="hold" nodeType="afterEffect">
                                  <p:stCondLst>
                                    <p:cond delay="0"/>
                                  </p:stCondLst>
                                  <p:childTnLst>
                                    <p:set>
                                      <p:cBhvr>
                                        <p:cTn id="18" dur="1" fill="hold">
                                          <p:stCondLst>
                                            <p:cond delay="0"/>
                                          </p:stCondLst>
                                        </p:cTn>
                                        <p:tgtEl>
                                          <p:spTgt spid="33794">
                                            <p:txEl>
                                              <p:pRg st="3" end="3"/>
                                            </p:txEl>
                                          </p:spTgt>
                                        </p:tgtEl>
                                        <p:attrNameLst>
                                          <p:attrName>style.visibility</p:attrName>
                                        </p:attrNameLst>
                                      </p:cBhvr>
                                      <p:to>
                                        <p:strVal val="visible"/>
                                      </p:to>
                                    </p:set>
                                    <p:animEffect transition="in" filter="fade">
                                      <p:cBhvr>
                                        <p:cTn id="19" dur="2000"/>
                                        <p:tgtEl>
                                          <p:spTgt spid="33794">
                                            <p:txEl>
                                              <p:pRg st="3" end="3"/>
                                            </p:txEl>
                                          </p:spTgt>
                                        </p:tgtEl>
                                      </p:cBhvr>
                                    </p:animEffect>
                                  </p:childTnLst>
                                </p:cTn>
                              </p:par>
                            </p:childTnLst>
                          </p:cTn>
                        </p:par>
                        <p:par>
                          <p:cTn id="20" fill="hold" nodeType="afterGroup">
                            <p:stCondLst>
                              <p:cond delay="8000"/>
                            </p:stCondLst>
                            <p:childTnLst>
                              <p:par>
                                <p:cTn id="21" presetID="10" presetClass="entr" presetSubtype="0" fill="hold" nodeType="afterEffect">
                                  <p:stCondLst>
                                    <p:cond delay="0"/>
                                  </p:stCondLst>
                                  <p:childTnLst>
                                    <p:set>
                                      <p:cBhvr>
                                        <p:cTn id="22" dur="1" fill="hold">
                                          <p:stCondLst>
                                            <p:cond delay="0"/>
                                          </p:stCondLst>
                                        </p:cTn>
                                        <p:tgtEl>
                                          <p:spTgt spid="33794">
                                            <p:txEl>
                                              <p:pRg st="5" end="5"/>
                                            </p:txEl>
                                          </p:spTgt>
                                        </p:tgtEl>
                                        <p:attrNameLst>
                                          <p:attrName>style.visibility</p:attrName>
                                        </p:attrNameLst>
                                      </p:cBhvr>
                                      <p:to>
                                        <p:strVal val="visible"/>
                                      </p:to>
                                    </p:set>
                                    <p:animEffect transition="in" filter="fade">
                                      <p:cBhvr>
                                        <p:cTn id="23" dur="2000"/>
                                        <p:tgtEl>
                                          <p:spTgt spid="33794">
                                            <p:txEl>
                                              <p:pRg st="5" end="5"/>
                                            </p:txEl>
                                          </p:spTgt>
                                        </p:tgtEl>
                                      </p:cBhvr>
                                    </p:animEffect>
                                  </p:childTnLst>
                                </p:cTn>
                              </p:par>
                            </p:childTnLst>
                          </p:cTn>
                        </p:par>
                        <p:par>
                          <p:cTn id="24" fill="hold" nodeType="afterGroup">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3794">
                                            <p:txEl>
                                              <p:pRg st="6" end="6"/>
                                            </p:txEl>
                                          </p:spTgt>
                                        </p:tgtEl>
                                        <p:attrNameLst>
                                          <p:attrName>style.visibility</p:attrName>
                                        </p:attrNameLst>
                                      </p:cBhvr>
                                      <p:to>
                                        <p:strVal val="visible"/>
                                      </p:to>
                                    </p:set>
                                    <p:animEffect transition="in" filter="fade">
                                      <p:cBhvr>
                                        <p:cTn id="27" dur="2000"/>
                                        <p:tgtEl>
                                          <p:spTgt spid="33794">
                                            <p:txEl>
                                              <p:pRg st="6" end="6"/>
                                            </p:txEl>
                                          </p:spTgt>
                                        </p:tgtEl>
                                      </p:cBhvr>
                                    </p:animEffect>
                                  </p:childTnLst>
                                </p:cTn>
                              </p:par>
                            </p:childTnLst>
                          </p:cTn>
                        </p:par>
                        <p:par>
                          <p:cTn id="28" fill="hold" nodeType="afterGroup">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3794">
                                            <p:txEl>
                                              <p:pRg st="7" end="7"/>
                                            </p:txEl>
                                          </p:spTgt>
                                        </p:tgtEl>
                                        <p:attrNameLst>
                                          <p:attrName>style.visibility</p:attrName>
                                        </p:attrNameLst>
                                      </p:cBhvr>
                                      <p:to>
                                        <p:strVal val="visible"/>
                                      </p:to>
                                    </p:set>
                                    <p:animEffect transition="in" filter="fade">
                                      <p:cBhvr>
                                        <p:cTn id="31" dur="2000"/>
                                        <p:tgtEl>
                                          <p:spTgt spid="33794">
                                            <p:txEl>
                                              <p:pRg st="7" end="7"/>
                                            </p:txEl>
                                          </p:spTgt>
                                        </p:tgtEl>
                                      </p:cBhvr>
                                    </p:animEffect>
                                  </p:childTnLst>
                                </p:cTn>
                              </p:par>
                            </p:childTnLst>
                          </p:cTn>
                        </p:par>
                        <p:par>
                          <p:cTn id="32" fill="hold" nodeType="afterGroup">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3794">
                                            <p:txEl>
                                              <p:pRg st="8" end="8"/>
                                            </p:txEl>
                                          </p:spTgt>
                                        </p:tgtEl>
                                        <p:attrNameLst>
                                          <p:attrName>style.visibility</p:attrName>
                                        </p:attrNameLst>
                                      </p:cBhvr>
                                      <p:to>
                                        <p:strVal val="visible"/>
                                      </p:to>
                                    </p:set>
                                    <p:animEffect transition="in" filter="fade">
                                      <p:cBhvr>
                                        <p:cTn id="35" dur="2000"/>
                                        <p:tgtEl>
                                          <p:spTgt spid="33794">
                                            <p:txEl>
                                              <p:pRg st="8" end="8"/>
                                            </p:txEl>
                                          </p:spTgt>
                                        </p:tgtEl>
                                      </p:cBhvr>
                                    </p:animEffect>
                                  </p:childTnLst>
                                </p:cTn>
                              </p:par>
                            </p:childTnLst>
                          </p:cTn>
                        </p:par>
                        <p:par>
                          <p:cTn id="36" fill="hold" nodeType="afterGroup">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3794">
                                            <p:txEl>
                                              <p:pRg st="10" end="10"/>
                                            </p:txEl>
                                          </p:spTgt>
                                        </p:tgtEl>
                                        <p:attrNameLst>
                                          <p:attrName>style.visibility</p:attrName>
                                        </p:attrNameLst>
                                      </p:cBhvr>
                                      <p:to>
                                        <p:strVal val="visible"/>
                                      </p:to>
                                    </p:set>
                                    <p:animEffect transition="in" filter="fade">
                                      <p:cBhvr>
                                        <p:cTn id="39" dur="2000"/>
                                        <p:tgtEl>
                                          <p:spTgt spid="33794">
                                            <p:txEl>
                                              <p:pRg st="10" end="10"/>
                                            </p:txEl>
                                          </p:spTgt>
                                        </p:tgtEl>
                                      </p:cBhvr>
                                    </p:animEffect>
                                  </p:childTnLst>
                                </p:cTn>
                              </p:par>
                            </p:childTnLst>
                          </p:cTn>
                        </p:par>
                        <p:par>
                          <p:cTn id="40" fill="hold" nodeType="afterGroup">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3794">
                                            <p:txEl>
                                              <p:pRg st="11" end="11"/>
                                            </p:txEl>
                                          </p:spTgt>
                                        </p:tgtEl>
                                        <p:attrNameLst>
                                          <p:attrName>style.visibility</p:attrName>
                                        </p:attrNameLst>
                                      </p:cBhvr>
                                      <p:to>
                                        <p:strVal val="visible"/>
                                      </p:to>
                                    </p:set>
                                    <p:animEffect transition="in" filter="fade">
                                      <p:cBhvr>
                                        <p:cTn id="43" dur="2000"/>
                                        <p:tgtEl>
                                          <p:spTgt spid="33794">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B16160CF-C127-354E-BBE2-3731EE84A1C8}"/>
              </a:ext>
            </a:extLst>
          </p:cNvPr>
          <p:cNvSpPr>
            <a:spLocks noChangeArrowheads="1"/>
          </p:cNvSpPr>
          <p:nvPr/>
        </p:nvSpPr>
        <p:spPr bwMode="auto">
          <a:xfrm>
            <a:off x="457200" y="1066800"/>
            <a:ext cx="8305800" cy="5029200"/>
          </a:xfrm>
          <a:prstGeom prst="rect">
            <a:avLst/>
          </a:prstGeom>
          <a:noFill/>
          <a:ln w="9525">
            <a:noFill/>
            <a:miter lim="800000"/>
            <a:headEnd/>
            <a:tailEnd/>
          </a:ln>
          <a:effectLst/>
        </p:spPr>
        <p:txBody>
          <a:bodyPr/>
          <a:lstStyle/>
          <a:p>
            <a:pPr marL="569913" indent="-277813">
              <a:spcBef>
                <a:spcPts val="300"/>
              </a:spcBef>
              <a:buSzPct val="40000"/>
              <a:defRPr/>
            </a:pPr>
            <a:r>
              <a:rPr lang="en-US" sz="2400" b="1" dirty="0">
                <a:effectLst>
                  <a:outerShdw blurRad="38100" dist="38100" dir="2700000" algn="tl">
                    <a:srgbClr val="C0C0C0"/>
                  </a:outerShdw>
                </a:effectLst>
                <a:latin typeface="+mj-lt"/>
              </a:rPr>
              <a:t>Diversity Research Network</a:t>
            </a:r>
          </a:p>
          <a:p>
            <a:pPr marL="569913" indent="-277813">
              <a:spcBef>
                <a:spcPts val="300"/>
              </a:spcBef>
              <a:buSzPct val="40000"/>
              <a:buFontTx/>
              <a:buBlip>
                <a:blip r:embed="rId2"/>
              </a:buBlip>
              <a:defRPr/>
            </a:pPr>
            <a:r>
              <a:rPr lang="en-US" sz="2400" dirty="0">
                <a:latin typeface="+mj-lt"/>
              </a:rPr>
              <a:t>Workforce diversity is positively associated with </a:t>
            </a:r>
            <a:r>
              <a:rPr lang="en-US" sz="2400" b="1" dirty="0">
                <a:latin typeface="+mj-lt"/>
              </a:rPr>
              <a:t>higher business performance outcomes.</a:t>
            </a:r>
          </a:p>
          <a:p>
            <a:pPr marL="569913" indent="-277813">
              <a:spcBef>
                <a:spcPts val="300"/>
              </a:spcBef>
              <a:buSzPct val="40000"/>
              <a:buFontTx/>
              <a:buBlip>
                <a:blip r:embed="rId2"/>
              </a:buBlip>
              <a:defRPr/>
            </a:pPr>
            <a:r>
              <a:rPr lang="en-US" sz="2400" dirty="0">
                <a:latin typeface="+mj-lt"/>
              </a:rPr>
              <a:t>Racial diversity is positively associated with higher performance in organizations </a:t>
            </a:r>
            <a:r>
              <a:rPr lang="en-US" sz="2400" b="1" dirty="0">
                <a:latin typeface="+mj-lt"/>
              </a:rPr>
              <a:t>that integrate and leverage diverse perspectives</a:t>
            </a:r>
            <a:r>
              <a:rPr lang="en-US" sz="2400" dirty="0">
                <a:latin typeface="+mj-lt"/>
              </a:rPr>
              <a:t>.</a:t>
            </a:r>
          </a:p>
          <a:p>
            <a:pPr marL="569913" indent="-277813">
              <a:spcBef>
                <a:spcPts val="300"/>
              </a:spcBef>
              <a:buSzPct val="40000"/>
              <a:buFontTx/>
              <a:buBlip>
                <a:blip r:embed="rId2"/>
              </a:buBlip>
              <a:defRPr/>
            </a:pPr>
            <a:r>
              <a:rPr lang="en-US" sz="2400" dirty="0">
                <a:latin typeface="+mj-lt"/>
              </a:rPr>
              <a:t>Gender diversity is positively associated with more effective group processes and performance in organizations </a:t>
            </a:r>
            <a:r>
              <a:rPr lang="en-US" sz="2400" b="1" dirty="0">
                <a:latin typeface="+mj-lt"/>
              </a:rPr>
              <a:t>with (</a:t>
            </a:r>
            <a:r>
              <a:rPr lang="en-US" sz="2400" b="1" i="1" dirty="0">
                <a:latin typeface="+mj-lt"/>
              </a:rPr>
              <a:t>inclusive</a:t>
            </a:r>
            <a:r>
              <a:rPr lang="en-US" sz="2400" b="1" dirty="0">
                <a:latin typeface="+mj-lt"/>
              </a:rPr>
              <a:t>) people-oriented performance cultures.*</a:t>
            </a:r>
          </a:p>
          <a:p>
            <a:pPr marL="569913" indent="-277813">
              <a:spcBef>
                <a:spcPts val="300"/>
              </a:spcBef>
              <a:buSzPct val="40000"/>
              <a:buFontTx/>
              <a:buBlip>
                <a:blip r:embed="rId2"/>
              </a:buBlip>
              <a:defRPr/>
            </a:pPr>
            <a:endParaRPr lang="en-US" sz="2400" dirty="0">
              <a:solidFill>
                <a:schemeClr val="tx2"/>
              </a:solidFill>
              <a:latin typeface="+mj-lt"/>
            </a:endParaRPr>
          </a:p>
          <a:p>
            <a:pPr marL="569913" indent="-277813">
              <a:lnSpc>
                <a:spcPts val="2400"/>
              </a:lnSpc>
              <a:spcBef>
                <a:spcPts val="300"/>
              </a:spcBef>
              <a:buSzPct val="40000"/>
              <a:defRPr/>
            </a:pPr>
            <a:r>
              <a:rPr lang="en-US" dirty="0">
                <a:solidFill>
                  <a:schemeClr val="tx2"/>
                </a:solidFill>
                <a:latin typeface="Arial" charset="0"/>
              </a:rPr>
              <a:t>*   </a:t>
            </a:r>
            <a:r>
              <a:rPr lang="en-US" sz="1200" i="1" dirty="0">
                <a:solidFill>
                  <a:schemeClr val="tx2"/>
                </a:solidFill>
                <a:latin typeface="Arial" charset="0"/>
              </a:rPr>
              <a:t>The Effects of Diversity on Business Performance:  Report of the Diversity Research Network</a:t>
            </a:r>
            <a:r>
              <a:rPr lang="en-US" sz="1200" dirty="0">
                <a:solidFill>
                  <a:schemeClr val="tx2"/>
                </a:solidFill>
                <a:latin typeface="Arial" charset="0"/>
              </a:rPr>
              <a:t>, October 2002.</a:t>
            </a:r>
          </a:p>
        </p:txBody>
      </p:sp>
      <p:sp>
        <p:nvSpPr>
          <p:cNvPr id="33795" name="Rectangle 3">
            <a:extLst>
              <a:ext uri="{FF2B5EF4-FFF2-40B4-BE49-F238E27FC236}">
                <a16:creationId xmlns:a16="http://schemas.microsoft.com/office/drawing/2014/main" id="{1BD67322-C868-B149-9918-B1FFAC2CE6ED}"/>
              </a:ext>
            </a:extLst>
          </p:cNvPr>
          <p:cNvSpPr>
            <a:spLocks noChangeArrowheads="1"/>
          </p:cNvSpPr>
          <p:nvPr/>
        </p:nvSpPr>
        <p:spPr bwMode="auto">
          <a:xfrm>
            <a:off x="457200" y="304800"/>
            <a:ext cx="8305800" cy="838200"/>
          </a:xfrm>
          <a:prstGeom prst="rect">
            <a:avLst/>
          </a:prstGeom>
          <a:noFill/>
          <a:ln w="9525">
            <a:noFill/>
            <a:miter lim="800000"/>
            <a:headEnd/>
            <a:tailEnd/>
          </a:ln>
          <a:effectLst/>
        </p:spPr>
        <p:txBody>
          <a:bodyPr anchor="ctr"/>
          <a:lstStyle/>
          <a:p>
            <a:pPr>
              <a:lnSpc>
                <a:spcPts val="3100"/>
              </a:lnSpc>
              <a:defRPr/>
            </a:pPr>
            <a:r>
              <a:rPr lang="en-US" sz="3600" b="1" dirty="0">
                <a:latin typeface="+mj-lt"/>
              </a:rPr>
              <a:t>What does the research show?</a:t>
            </a:r>
          </a:p>
        </p:txBody>
      </p:sp>
      <p:sp>
        <p:nvSpPr>
          <p:cNvPr id="28675" name="Slide Number Placeholder 3">
            <a:extLst>
              <a:ext uri="{FF2B5EF4-FFF2-40B4-BE49-F238E27FC236}">
                <a16:creationId xmlns:a16="http://schemas.microsoft.com/office/drawing/2014/main" id="{A9AD2DA6-4F85-5948-B394-97342BFD837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spcBef>
                <a:spcPct val="0"/>
              </a:spcBef>
              <a:buClrTx/>
              <a:buSzTx/>
              <a:buFontTx/>
              <a:buNone/>
            </a:pPr>
            <a:fld id="{D4B58322-4E00-5846-ADA9-B7F75A96092B}" type="slidenum">
              <a:rPr lang="en-US" altLang="en-US" sz="1000"/>
              <a:pPr>
                <a:spcBef>
                  <a:spcPct val="0"/>
                </a:spcBef>
                <a:buClrTx/>
                <a:buSzTx/>
                <a:buFontTx/>
                <a:buNone/>
              </a:pPr>
              <a:t>15</a:t>
            </a:fld>
            <a:endParaRPr lang="en-US" altLang="en-US" sz="1000"/>
          </a:p>
        </p:txBody>
      </p:sp>
    </p:spTree>
    <p:extLst>
      <p:ext uri="{BB962C8B-B14F-4D97-AF65-F5344CB8AC3E}">
        <p14:creationId xmlns:p14="http://schemas.microsoft.com/office/powerpoint/2010/main" val="356389590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33794">
                                            <p:txEl>
                                              <p:pRg st="0" end="0"/>
                                            </p:txEl>
                                          </p:spTgt>
                                        </p:tgtEl>
                                        <p:attrNameLst>
                                          <p:attrName>style.visibility</p:attrName>
                                        </p:attrNameLst>
                                      </p:cBhvr>
                                      <p:to>
                                        <p:strVal val="visible"/>
                                      </p:to>
                                    </p:set>
                                    <p:animEffect transition="in" filter="fade">
                                      <p:cBhvr>
                                        <p:cTn id="7" dur="2000"/>
                                        <p:tgtEl>
                                          <p:spTgt spid="33794">
                                            <p:txEl>
                                              <p:pRg st="0" end="0"/>
                                            </p:txEl>
                                          </p:spTgt>
                                        </p:tgtEl>
                                      </p:cBhvr>
                                    </p:animEffect>
                                  </p:childTnLst>
                                </p:cTn>
                              </p:par>
                            </p:childTnLst>
                          </p:cTn>
                        </p:par>
                        <p:par>
                          <p:cTn id="8" fill="hold" nodeType="afterGroup">
                            <p:stCondLst>
                              <p:cond delay="2000"/>
                            </p:stCondLst>
                            <p:childTnLst>
                              <p:par>
                                <p:cTn id="9" presetID="10" presetClass="entr" presetSubtype="0" fill="hold" nodeType="afterEffect">
                                  <p:stCondLst>
                                    <p:cond delay="0"/>
                                  </p:stCondLst>
                                  <p:childTnLst>
                                    <p:set>
                                      <p:cBhvr>
                                        <p:cTn id="10" dur="1" fill="hold">
                                          <p:stCondLst>
                                            <p:cond delay="0"/>
                                          </p:stCondLst>
                                        </p:cTn>
                                        <p:tgtEl>
                                          <p:spTgt spid="33794">
                                            <p:txEl>
                                              <p:pRg st="1" end="1"/>
                                            </p:txEl>
                                          </p:spTgt>
                                        </p:tgtEl>
                                        <p:attrNameLst>
                                          <p:attrName>style.visibility</p:attrName>
                                        </p:attrNameLst>
                                      </p:cBhvr>
                                      <p:to>
                                        <p:strVal val="visible"/>
                                      </p:to>
                                    </p:set>
                                    <p:animEffect transition="in" filter="fade">
                                      <p:cBhvr>
                                        <p:cTn id="11" dur="2000"/>
                                        <p:tgtEl>
                                          <p:spTgt spid="33794">
                                            <p:txEl>
                                              <p:pRg st="1" end="1"/>
                                            </p:txEl>
                                          </p:spTgt>
                                        </p:tgtEl>
                                      </p:cBhvr>
                                    </p:animEffect>
                                  </p:childTnLst>
                                </p:cTn>
                              </p:par>
                            </p:childTnLst>
                          </p:cTn>
                        </p:par>
                        <p:par>
                          <p:cTn id="12" fill="hold" nodeType="afterGroup">
                            <p:stCondLst>
                              <p:cond delay="4000"/>
                            </p:stCondLst>
                            <p:childTnLst>
                              <p:par>
                                <p:cTn id="13" presetID="10" presetClass="entr" presetSubtype="0" fill="hold" nodeType="afterEffect">
                                  <p:stCondLst>
                                    <p:cond delay="0"/>
                                  </p:stCondLst>
                                  <p:childTnLst>
                                    <p:set>
                                      <p:cBhvr>
                                        <p:cTn id="14" dur="1" fill="hold">
                                          <p:stCondLst>
                                            <p:cond delay="0"/>
                                          </p:stCondLst>
                                        </p:cTn>
                                        <p:tgtEl>
                                          <p:spTgt spid="33794">
                                            <p:txEl>
                                              <p:pRg st="2" end="2"/>
                                            </p:txEl>
                                          </p:spTgt>
                                        </p:tgtEl>
                                        <p:attrNameLst>
                                          <p:attrName>style.visibility</p:attrName>
                                        </p:attrNameLst>
                                      </p:cBhvr>
                                      <p:to>
                                        <p:strVal val="visible"/>
                                      </p:to>
                                    </p:set>
                                    <p:animEffect transition="in" filter="fade">
                                      <p:cBhvr>
                                        <p:cTn id="15" dur="2000"/>
                                        <p:tgtEl>
                                          <p:spTgt spid="33794">
                                            <p:txEl>
                                              <p:pRg st="2" end="2"/>
                                            </p:txEl>
                                          </p:spTgt>
                                        </p:tgtEl>
                                      </p:cBhvr>
                                    </p:animEffect>
                                  </p:childTnLst>
                                </p:cTn>
                              </p:par>
                            </p:childTnLst>
                          </p:cTn>
                        </p:par>
                        <p:par>
                          <p:cTn id="16" fill="hold" nodeType="afterGroup">
                            <p:stCondLst>
                              <p:cond delay="6000"/>
                            </p:stCondLst>
                            <p:childTnLst>
                              <p:par>
                                <p:cTn id="17" presetID="10" presetClass="entr" presetSubtype="0" fill="hold" nodeType="afterEffect">
                                  <p:stCondLst>
                                    <p:cond delay="0"/>
                                  </p:stCondLst>
                                  <p:childTnLst>
                                    <p:set>
                                      <p:cBhvr>
                                        <p:cTn id="18" dur="1" fill="hold">
                                          <p:stCondLst>
                                            <p:cond delay="0"/>
                                          </p:stCondLst>
                                        </p:cTn>
                                        <p:tgtEl>
                                          <p:spTgt spid="33794">
                                            <p:txEl>
                                              <p:pRg st="3" end="3"/>
                                            </p:txEl>
                                          </p:spTgt>
                                        </p:tgtEl>
                                        <p:attrNameLst>
                                          <p:attrName>style.visibility</p:attrName>
                                        </p:attrNameLst>
                                      </p:cBhvr>
                                      <p:to>
                                        <p:strVal val="visible"/>
                                      </p:to>
                                    </p:set>
                                    <p:animEffect transition="in" filter="fade">
                                      <p:cBhvr>
                                        <p:cTn id="19" dur="2000"/>
                                        <p:tgtEl>
                                          <p:spTgt spid="33794">
                                            <p:txEl>
                                              <p:pRg st="3" end="3"/>
                                            </p:txEl>
                                          </p:spTgt>
                                        </p:tgtEl>
                                      </p:cBhvr>
                                    </p:animEffect>
                                  </p:childTnLst>
                                </p:cTn>
                              </p:par>
                            </p:childTnLst>
                          </p:cTn>
                        </p:par>
                        <p:par>
                          <p:cTn id="20" fill="hold" nodeType="afterGroup">
                            <p:stCondLst>
                              <p:cond delay="8000"/>
                            </p:stCondLst>
                            <p:childTnLst>
                              <p:par>
                                <p:cTn id="21" presetID="10" presetClass="entr" presetSubtype="0" fill="hold" nodeType="afterEffect">
                                  <p:stCondLst>
                                    <p:cond delay="0"/>
                                  </p:stCondLst>
                                  <p:childTnLst>
                                    <p:set>
                                      <p:cBhvr>
                                        <p:cTn id="22" dur="1" fill="hold">
                                          <p:stCondLst>
                                            <p:cond delay="0"/>
                                          </p:stCondLst>
                                        </p:cTn>
                                        <p:tgtEl>
                                          <p:spTgt spid="33794">
                                            <p:txEl>
                                              <p:pRg st="5" end="5"/>
                                            </p:txEl>
                                          </p:spTgt>
                                        </p:tgtEl>
                                        <p:attrNameLst>
                                          <p:attrName>style.visibility</p:attrName>
                                        </p:attrNameLst>
                                      </p:cBhvr>
                                      <p:to>
                                        <p:strVal val="visible"/>
                                      </p:to>
                                    </p:set>
                                    <p:animEffect transition="in" filter="fade">
                                      <p:cBhvr>
                                        <p:cTn id="23" dur="2000"/>
                                        <p:tgtEl>
                                          <p:spTgt spid="3379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3F0F06E9-23C9-374F-8481-DF0ED3E2EF2A}"/>
              </a:ext>
            </a:extLst>
          </p:cNvPr>
          <p:cNvSpPr>
            <a:spLocks noChangeArrowheads="1"/>
          </p:cNvSpPr>
          <p:nvPr/>
        </p:nvSpPr>
        <p:spPr bwMode="auto">
          <a:xfrm>
            <a:off x="251520" y="1219200"/>
            <a:ext cx="8511480" cy="4953000"/>
          </a:xfrm>
          <a:prstGeom prst="rect">
            <a:avLst/>
          </a:prstGeom>
          <a:noFill/>
          <a:ln w="9525">
            <a:noFill/>
            <a:miter lim="800000"/>
            <a:headEnd/>
            <a:tailEnd/>
          </a:ln>
          <a:effectLst/>
        </p:spPr>
        <p:txBody>
          <a:bodyPr/>
          <a:lstStyle/>
          <a:p>
            <a:pPr marL="569913" indent="-277813">
              <a:lnSpc>
                <a:spcPts val="2400"/>
              </a:lnSpc>
              <a:spcBef>
                <a:spcPts val="300"/>
              </a:spcBef>
              <a:buSzPct val="40000"/>
              <a:defRPr/>
            </a:pPr>
            <a:r>
              <a:rPr lang="en-US" sz="2400" b="1" dirty="0">
                <a:effectLst>
                  <a:outerShdw blurRad="38100" dist="38100" dir="2700000" algn="tl">
                    <a:srgbClr val="C0C0C0"/>
                  </a:outerShdw>
                </a:effectLst>
                <a:latin typeface="+mj-lt"/>
              </a:rPr>
              <a:t>UNC Business School</a:t>
            </a:r>
          </a:p>
          <a:p>
            <a:pPr marL="569913" indent="-277813">
              <a:lnSpc>
                <a:spcPts val="2400"/>
              </a:lnSpc>
              <a:spcBef>
                <a:spcPts val="300"/>
              </a:spcBef>
              <a:buSzPct val="40000"/>
              <a:buFontTx/>
              <a:buBlip>
                <a:blip r:embed="rId2"/>
              </a:buBlip>
              <a:defRPr/>
            </a:pPr>
            <a:r>
              <a:rPr lang="en-US" sz="2400" dirty="0">
                <a:latin typeface="+mj-lt"/>
              </a:rPr>
              <a:t>Workplace conflict results in 22-53% lost productivity.</a:t>
            </a:r>
          </a:p>
          <a:p>
            <a:pPr marL="569913" indent="-277813">
              <a:lnSpc>
                <a:spcPts val="2400"/>
              </a:lnSpc>
              <a:spcBef>
                <a:spcPts val="300"/>
              </a:spcBef>
              <a:buSzPct val="40000"/>
              <a:defRPr/>
            </a:pPr>
            <a:endParaRPr lang="en-US" sz="2400" b="1" dirty="0">
              <a:latin typeface="+mj-lt"/>
            </a:endParaRPr>
          </a:p>
          <a:p>
            <a:pPr marL="569913" indent="-277813">
              <a:lnSpc>
                <a:spcPts val="2400"/>
              </a:lnSpc>
              <a:spcBef>
                <a:spcPts val="300"/>
              </a:spcBef>
              <a:buSzPct val="40000"/>
              <a:defRPr/>
            </a:pPr>
            <a:r>
              <a:rPr lang="en-US" sz="2400" b="1" dirty="0">
                <a:effectLst>
                  <a:outerShdw blurRad="38100" dist="38100" dir="2700000" algn="tl">
                    <a:srgbClr val="C0C0C0"/>
                  </a:outerShdw>
                </a:effectLst>
                <a:latin typeface="+mj-lt"/>
              </a:rPr>
              <a:t>EEOC</a:t>
            </a:r>
          </a:p>
          <a:p>
            <a:pPr marL="569913" indent="-277813">
              <a:lnSpc>
                <a:spcPts val="2400"/>
              </a:lnSpc>
              <a:spcBef>
                <a:spcPts val="300"/>
              </a:spcBef>
              <a:buSzPct val="40000"/>
              <a:buFontTx/>
              <a:buBlip>
                <a:blip r:embed="rId2"/>
              </a:buBlip>
              <a:defRPr/>
            </a:pPr>
            <a:r>
              <a:rPr lang="en-US" sz="2400" dirty="0">
                <a:latin typeface="+mj-lt"/>
              </a:rPr>
              <a:t>Average EEO complaint costs approximately $60,000 (administrative process) up to $250,000 (including settlement/damages).</a:t>
            </a:r>
          </a:p>
          <a:p>
            <a:pPr marL="569913" indent="-277813">
              <a:lnSpc>
                <a:spcPts val="2400"/>
              </a:lnSpc>
              <a:spcBef>
                <a:spcPts val="300"/>
              </a:spcBef>
              <a:buSzPct val="40000"/>
              <a:buFontTx/>
              <a:buBlip>
                <a:blip r:embed="rId2"/>
              </a:buBlip>
              <a:defRPr/>
            </a:pPr>
            <a:r>
              <a:rPr lang="en-US" sz="2400" dirty="0">
                <a:latin typeface="+mj-lt"/>
              </a:rPr>
              <a:t>25-40% of workforce attrition rate and 5-20% in lost productivity can be attributed to poor diversity management; turnover costs 75-150% of the replaced employee’s salary.</a:t>
            </a:r>
          </a:p>
          <a:p>
            <a:pPr marL="569913" indent="-277813">
              <a:lnSpc>
                <a:spcPts val="2400"/>
              </a:lnSpc>
              <a:spcBef>
                <a:spcPts val="300"/>
              </a:spcBef>
              <a:buSzPct val="40000"/>
              <a:defRPr/>
            </a:pPr>
            <a:endParaRPr lang="en-US" sz="2400" b="1" dirty="0">
              <a:latin typeface="+mj-lt"/>
            </a:endParaRPr>
          </a:p>
          <a:p>
            <a:pPr marL="569913" indent="-277813">
              <a:lnSpc>
                <a:spcPts val="2400"/>
              </a:lnSpc>
              <a:spcBef>
                <a:spcPts val="300"/>
              </a:spcBef>
              <a:buSzPct val="40000"/>
              <a:defRPr/>
            </a:pPr>
            <a:r>
              <a:rPr lang="en-US" sz="2400" b="1" dirty="0">
                <a:effectLst>
                  <a:outerShdw blurRad="38100" dist="38100" dir="2700000" algn="tl">
                    <a:srgbClr val="C0C0C0"/>
                  </a:outerShdw>
                </a:effectLst>
                <a:latin typeface="+mj-lt"/>
              </a:rPr>
              <a:t>Conclusion</a:t>
            </a:r>
            <a:r>
              <a:rPr lang="en-US" sz="2400" dirty="0">
                <a:latin typeface="+mj-lt"/>
              </a:rPr>
              <a:t>:  There is a positive ROI for </a:t>
            </a:r>
            <a:r>
              <a:rPr lang="en-US" sz="2400" i="1" dirty="0">
                <a:latin typeface="+mj-lt"/>
              </a:rPr>
              <a:t>Diversity &amp; Inclusion.  </a:t>
            </a:r>
          </a:p>
        </p:txBody>
      </p:sp>
      <p:sp>
        <p:nvSpPr>
          <p:cNvPr id="39939" name="Rectangle 3">
            <a:extLst>
              <a:ext uri="{FF2B5EF4-FFF2-40B4-BE49-F238E27FC236}">
                <a16:creationId xmlns:a16="http://schemas.microsoft.com/office/drawing/2014/main" id="{C055FF4B-7BB0-384E-B66C-F9FC779DD36A}"/>
              </a:ext>
            </a:extLst>
          </p:cNvPr>
          <p:cNvSpPr>
            <a:spLocks noChangeArrowheads="1"/>
          </p:cNvSpPr>
          <p:nvPr/>
        </p:nvSpPr>
        <p:spPr bwMode="auto">
          <a:xfrm>
            <a:off x="457200" y="457200"/>
            <a:ext cx="8305800" cy="685800"/>
          </a:xfrm>
          <a:prstGeom prst="rect">
            <a:avLst/>
          </a:prstGeom>
          <a:noFill/>
          <a:ln w="9525">
            <a:noFill/>
            <a:miter lim="800000"/>
            <a:headEnd/>
            <a:tailEnd/>
          </a:ln>
          <a:effectLst/>
        </p:spPr>
        <p:txBody>
          <a:bodyPr anchor="ctr"/>
          <a:lstStyle/>
          <a:p>
            <a:pPr>
              <a:lnSpc>
                <a:spcPts val="3100"/>
              </a:lnSpc>
              <a:defRPr/>
            </a:pPr>
            <a:r>
              <a:rPr lang="en-US" sz="3600" b="1" i="1" dirty="0">
                <a:latin typeface="+mj-lt"/>
              </a:rPr>
              <a:t>The flip side…</a:t>
            </a:r>
          </a:p>
        </p:txBody>
      </p:sp>
      <p:sp>
        <p:nvSpPr>
          <p:cNvPr id="29699" name="Slide Number Placeholder 3">
            <a:extLst>
              <a:ext uri="{FF2B5EF4-FFF2-40B4-BE49-F238E27FC236}">
                <a16:creationId xmlns:a16="http://schemas.microsoft.com/office/drawing/2014/main" id="{A9F21CCD-32A5-7247-8604-F9F9514ED3C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spcBef>
                <a:spcPct val="0"/>
              </a:spcBef>
              <a:buClrTx/>
              <a:buSzTx/>
              <a:buFontTx/>
              <a:buNone/>
            </a:pPr>
            <a:fld id="{E29FDB33-B5D1-0A4F-904F-72859633A4A7}" type="slidenum">
              <a:rPr lang="en-US" altLang="en-US" sz="1000"/>
              <a:pPr>
                <a:spcBef>
                  <a:spcPct val="0"/>
                </a:spcBef>
                <a:buClrTx/>
                <a:buSzTx/>
                <a:buFontTx/>
                <a:buNone/>
              </a:pPr>
              <a:t>16</a:t>
            </a:fld>
            <a:endParaRPr lang="en-US" altLang="en-US" sz="1000"/>
          </a:p>
        </p:txBody>
      </p:sp>
    </p:spTree>
    <p:extLst>
      <p:ext uri="{BB962C8B-B14F-4D97-AF65-F5344CB8AC3E}">
        <p14:creationId xmlns:p14="http://schemas.microsoft.com/office/powerpoint/2010/main" val="208673251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39938">
                                            <p:txEl>
                                              <p:pRg st="0" end="0"/>
                                            </p:txEl>
                                          </p:spTgt>
                                        </p:tgtEl>
                                        <p:attrNameLst>
                                          <p:attrName>style.visibility</p:attrName>
                                        </p:attrNameLst>
                                      </p:cBhvr>
                                      <p:to>
                                        <p:strVal val="visible"/>
                                      </p:to>
                                    </p:set>
                                    <p:animEffect transition="in" filter="fade">
                                      <p:cBhvr>
                                        <p:cTn id="7" dur="2000"/>
                                        <p:tgtEl>
                                          <p:spTgt spid="39938">
                                            <p:txEl>
                                              <p:pRg st="0" end="0"/>
                                            </p:txEl>
                                          </p:spTgt>
                                        </p:tgtEl>
                                      </p:cBhvr>
                                    </p:animEffect>
                                  </p:childTnLst>
                                </p:cTn>
                              </p:par>
                            </p:childTnLst>
                          </p:cTn>
                        </p:par>
                        <p:par>
                          <p:cTn id="8" fill="hold" nodeType="afterGroup">
                            <p:stCondLst>
                              <p:cond delay="2000"/>
                            </p:stCondLst>
                            <p:childTnLst>
                              <p:par>
                                <p:cTn id="9" presetID="10" presetClass="entr" presetSubtype="0" fill="hold" nodeType="afterEffect">
                                  <p:stCondLst>
                                    <p:cond delay="0"/>
                                  </p:stCondLst>
                                  <p:childTnLst>
                                    <p:set>
                                      <p:cBhvr>
                                        <p:cTn id="10" dur="1" fill="hold">
                                          <p:stCondLst>
                                            <p:cond delay="0"/>
                                          </p:stCondLst>
                                        </p:cTn>
                                        <p:tgtEl>
                                          <p:spTgt spid="39938">
                                            <p:txEl>
                                              <p:pRg st="1" end="1"/>
                                            </p:txEl>
                                          </p:spTgt>
                                        </p:tgtEl>
                                        <p:attrNameLst>
                                          <p:attrName>style.visibility</p:attrName>
                                        </p:attrNameLst>
                                      </p:cBhvr>
                                      <p:to>
                                        <p:strVal val="visible"/>
                                      </p:to>
                                    </p:set>
                                    <p:animEffect transition="in" filter="fade">
                                      <p:cBhvr>
                                        <p:cTn id="11" dur="2000"/>
                                        <p:tgtEl>
                                          <p:spTgt spid="39938">
                                            <p:txEl>
                                              <p:pRg st="1" end="1"/>
                                            </p:txEl>
                                          </p:spTgt>
                                        </p:tgtEl>
                                      </p:cBhvr>
                                    </p:animEffect>
                                  </p:childTnLst>
                                </p:cTn>
                              </p:par>
                            </p:childTnLst>
                          </p:cTn>
                        </p:par>
                        <p:par>
                          <p:cTn id="12" fill="hold" nodeType="afterGroup">
                            <p:stCondLst>
                              <p:cond delay="4000"/>
                            </p:stCondLst>
                            <p:childTnLst>
                              <p:par>
                                <p:cTn id="13" presetID="10" presetClass="entr" presetSubtype="0" fill="hold" nodeType="afterEffect">
                                  <p:stCondLst>
                                    <p:cond delay="0"/>
                                  </p:stCondLst>
                                  <p:childTnLst>
                                    <p:set>
                                      <p:cBhvr>
                                        <p:cTn id="14" dur="1" fill="hold">
                                          <p:stCondLst>
                                            <p:cond delay="0"/>
                                          </p:stCondLst>
                                        </p:cTn>
                                        <p:tgtEl>
                                          <p:spTgt spid="39938">
                                            <p:txEl>
                                              <p:pRg st="3" end="3"/>
                                            </p:txEl>
                                          </p:spTgt>
                                        </p:tgtEl>
                                        <p:attrNameLst>
                                          <p:attrName>style.visibility</p:attrName>
                                        </p:attrNameLst>
                                      </p:cBhvr>
                                      <p:to>
                                        <p:strVal val="visible"/>
                                      </p:to>
                                    </p:set>
                                    <p:animEffect transition="in" filter="fade">
                                      <p:cBhvr>
                                        <p:cTn id="15" dur="2000"/>
                                        <p:tgtEl>
                                          <p:spTgt spid="39938">
                                            <p:txEl>
                                              <p:pRg st="3" end="3"/>
                                            </p:txEl>
                                          </p:spTgt>
                                        </p:tgtEl>
                                      </p:cBhvr>
                                    </p:animEffect>
                                  </p:childTnLst>
                                </p:cTn>
                              </p:par>
                            </p:childTnLst>
                          </p:cTn>
                        </p:par>
                        <p:par>
                          <p:cTn id="16" fill="hold" nodeType="afterGroup">
                            <p:stCondLst>
                              <p:cond delay="6000"/>
                            </p:stCondLst>
                            <p:childTnLst>
                              <p:par>
                                <p:cTn id="17" presetID="10" presetClass="entr" presetSubtype="0" fill="hold" nodeType="afterEffect">
                                  <p:stCondLst>
                                    <p:cond delay="0"/>
                                  </p:stCondLst>
                                  <p:childTnLst>
                                    <p:set>
                                      <p:cBhvr>
                                        <p:cTn id="18" dur="1" fill="hold">
                                          <p:stCondLst>
                                            <p:cond delay="0"/>
                                          </p:stCondLst>
                                        </p:cTn>
                                        <p:tgtEl>
                                          <p:spTgt spid="39938">
                                            <p:txEl>
                                              <p:pRg st="4" end="4"/>
                                            </p:txEl>
                                          </p:spTgt>
                                        </p:tgtEl>
                                        <p:attrNameLst>
                                          <p:attrName>style.visibility</p:attrName>
                                        </p:attrNameLst>
                                      </p:cBhvr>
                                      <p:to>
                                        <p:strVal val="visible"/>
                                      </p:to>
                                    </p:set>
                                    <p:animEffect transition="in" filter="fade">
                                      <p:cBhvr>
                                        <p:cTn id="19" dur="2000"/>
                                        <p:tgtEl>
                                          <p:spTgt spid="39938">
                                            <p:txEl>
                                              <p:pRg st="4" end="4"/>
                                            </p:txEl>
                                          </p:spTgt>
                                        </p:tgtEl>
                                      </p:cBhvr>
                                    </p:animEffect>
                                  </p:childTnLst>
                                </p:cTn>
                              </p:par>
                            </p:childTnLst>
                          </p:cTn>
                        </p:par>
                        <p:par>
                          <p:cTn id="20" fill="hold" nodeType="afterGroup">
                            <p:stCondLst>
                              <p:cond delay="8000"/>
                            </p:stCondLst>
                            <p:childTnLst>
                              <p:par>
                                <p:cTn id="21" presetID="10" presetClass="entr" presetSubtype="0" fill="hold" nodeType="afterEffect">
                                  <p:stCondLst>
                                    <p:cond delay="0"/>
                                  </p:stCondLst>
                                  <p:childTnLst>
                                    <p:set>
                                      <p:cBhvr>
                                        <p:cTn id="22" dur="1" fill="hold">
                                          <p:stCondLst>
                                            <p:cond delay="0"/>
                                          </p:stCondLst>
                                        </p:cTn>
                                        <p:tgtEl>
                                          <p:spTgt spid="39938">
                                            <p:txEl>
                                              <p:pRg st="5" end="5"/>
                                            </p:txEl>
                                          </p:spTgt>
                                        </p:tgtEl>
                                        <p:attrNameLst>
                                          <p:attrName>style.visibility</p:attrName>
                                        </p:attrNameLst>
                                      </p:cBhvr>
                                      <p:to>
                                        <p:strVal val="visible"/>
                                      </p:to>
                                    </p:set>
                                    <p:animEffect transition="in" filter="fade">
                                      <p:cBhvr>
                                        <p:cTn id="23" dur="2000"/>
                                        <p:tgtEl>
                                          <p:spTgt spid="39938">
                                            <p:txEl>
                                              <p:pRg st="5" end="5"/>
                                            </p:txEl>
                                          </p:spTgt>
                                        </p:tgtEl>
                                      </p:cBhvr>
                                    </p:animEffect>
                                  </p:childTnLst>
                                </p:cTn>
                              </p:par>
                            </p:childTnLst>
                          </p:cTn>
                        </p:par>
                        <p:par>
                          <p:cTn id="24" fill="hold" nodeType="afterGroup">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9938">
                                            <p:txEl>
                                              <p:pRg st="7" end="7"/>
                                            </p:txEl>
                                          </p:spTgt>
                                        </p:tgtEl>
                                        <p:attrNameLst>
                                          <p:attrName>style.visibility</p:attrName>
                                        </p:attrNameLst>
                                      </p:cBhvr>
                                      <p:to>
                                        <p:strVal val="visible"/>
                                      </p:to>
                                    </p:set>
                                    <p:animEffect transition="in" filter="fade">
                                      <p:cBhvr>
                                        <p:cTn id="27" dur="2000"/>
                                        <p:tgtEl>
                                          <p:spTgt spid="39938">
                                            <p:txEl>
                                              <p:pRg st="7" end="7"/>
                                            </p:txEl>
                                          </p:spTgt>
                                        </p:tgtEl>
                                      </p:cBhvr>
                                    </p:animEffect>
                                  </p:childTnLst>
                                </p:cTn>
                              </p:par>
                            </p:childTnLst>
                          </p:cTn>
                        </p:par>
                        <p:par>
                          <p:cTn id="28" fill="hold" nodeType="afterGroup">
                            <p:stCondLst>
                              <p:cond delay="12000"/>
                            </p:stCondLst>
                            <p:childTnLst>
                              <p:par>
                                <p:cTn id="29" presetID="26" presetClass="emph" presetSubtype="0" fill="hold" nodeType="afterEffect">
                                  <p:stCondLst>
                                    <p:cond delay="0"/>
                                  </p:stCondLst>
                                  <p:childTnLst>
                                    <p:animEffect transition="out" filter="fade">
                                      <p:cBhvr>
                                        <p:cTn id="30" dur="2000" tmFilter="0, 0; .2, .5; .8, .5; 1, 0"/>
                                        <p:tgtEl>
                                          <p:spTgt spid="39938">
                                            <p:txEl>
                                              <p:pRg st="7" end="7"/>
                                            </p:txEl>
                                          </p:spTgt>
                                        </p:tgtEl>
                                      </p:cBhvr>
                                    </p:animEffect>
                                    <p:animScale>
                                      <p:cBhvr>
                                        <p:cTn id="31" dur="1000" autoRev="1" fill="hold"/>
                                        <p:tgtEl>
                                          <p:spTgt spid="39938">
                                            <p:txEl>
                                              <p:pRg st="7" end="7"/>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9" name="Rectangle 13">
            <a:extLst>
              <a:ext uri="{FF2B5EF4-FFF2-40B4-BE49-F238E27FC236}">
                <a16:creationId xmlns:a16="http://schemas.microsoft.com/office/drawing/2014/main" id="{A1381A78-62F0-094A-B5E9-AC89CB4CC547}"/>
              </a:ext>
            </a:extLst>
          </p:cNvPr>
          <p:cNvSpPr>
            <a:spLocks noGrp="1" noChangeArrowheads="1"/>
          </p:cNvSpPr>
          <p:nvPr>
            <p:ph type="title"/>
          </p:nvPr>
        </p:nvSpPr>
        <p:spPr>
          <a:xfrm>
            <a:off x="223837" y="-148512"/>
            <a:ext cx="8610600" cy="960438"/>
          </a:xfrm>
        </p:spPr>
        <p:txBody>
          <a:bodyPr>
            <a:noAutofit/>
          </a:bodyPr>
          <a:lstStyle/>
          <a:p>
            <a:pPr eaLnBrk="1" hangingPunct="1">
              <a:defRPr/>
            </a:pPr>
            <a:r>
              <a:rPr lang="en-US" sz="2800" dirty="0"/>
              <a:t>Systems that Influence Organizational Inclusion </a:t>
            </a:r>
          </a:p>
        </p:txBody>
      </p:sp>
      <p:graphicFrame>
        <p:nvGraphicFramePr>
          <p:cNvPr id="6" name="Diagram 5">
            <a:extLst>
              <a:ext uri="{FF2B5EF4-FFF2-40B4-BE49-F238E27FC236}">
                <a16:creationId xmlns:a16="http://schemas.microsoft.com/office/drawing/2014/main" id="{7A25127D-8C25-D84F-B971-54A0D42EACB5}"/>
              </a:ext>
            </a:extLst>
          </p:cNvPr>
          <p:cNvGraphicFramePr/>
          <p:nvPr>
            <p:extLst>
              <p:ext uri="{D42A27DB-BD31-4B8C-83A1-F6EECF244321}">
                <p14:modId xmlns:p14="http://schemas.microsoft.com/office/powerpoint/2010/main" val="2538693265"/>
              </p:ext>
            </p:extLst>
          </p:nvPr>
        </p:nvGraphicFramePr>
        <p:xfrm>
          <a:off x="3281364" y="619472"/>
          <a:ext cx="5715000" cy="5257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0723" name="Text Box 34">
            <a:extLst>
              <a:ext uri="{FF2B5EF4-FFF2-40B4-BE49-F238E27FC236}">
                <a16:creationId xmlns:a16="http://schemas.microsoft.com/office/drawing/2014/main" id="{1568A302-383C-4E41-A001-BCD14CB1F829}"/>
              </a:ext>
            </a:extLst>
          </p:cNvPr>
          <p:cNvSpPr txBox="1">
            <a:spLocks noChangeArrowheads="1"/>
          </p:cNvSpPr>
          <p:nvPr/>
        </p:nvSpPr>
        <p:spPr bwMode="auto">
          <a:xfrm>
            <a:off x="223837" y="5316547"/>
            <a:ext cx="32512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r>
              <a:rPr lang="en-US" altLang="en-US" sz="900" dirty="0">
                <a:latin typeface="Arial" panose="020B0604020202020204" pitchFamily="34" charset="0"/>
              </a:rPr>
              <a:t>Source:  “From Diversity to Inclusion.” Katharine Esty, PhD.  </a:t>
            </a:r>
          </a:p>
          <a:p>
            <a:pPr eaLnBrk="1" hangingPunct="1">
              <a:spcBef>
                <a:spcPct val="0"/>
              </a:spcBef>
              <a:buClrTx/>
              <a:buSzTx/>
              <a:buFontTx/>
              <a:buNone/>
            </a:pPr>
            <a:r>
              <a:rPr lang="en-US" altLang="en-US" sz="900" dirty="0">
                <a:latin typeface="Arial" panose="020B0604020202020204" pitchFamily="34" charset="0"/>
              </a:rPr>
              <a:t>Northeast Human Resources Association. April 30, 2007 </a:t>
            </a:r>
          </a:p>
        </p:txBody>
      </p:sp>
      <p:sp>
        <p:nvSpPr>
          <p:cNvPr id="30724" name="Text Box 36">
            <a:extLst>
              <a:ext uri="{FF2B5EF4-FFF2-40B4-BE49-F238E27FC236}">
                <a16:creationId xmlns:a16="http://schemas.microsoft.com/office/drawing/2014/main" id="{7B67E018-2496-404D-957F-4853A048A4CC}"/>
              </a:ext>
            </a:extLst>
          </p:cNvPr>
          <p:cNvSpPr txBox="1">
            <a:spLocks noChangeArrowheads="1"/>
          </p:cNvSpPr>
          <p:nvPr/>
        </p:nvSpPr>
        <p:spPr bwMode="auto">
          <a:xfrm>
            <a:off x="152400" y="1524000"/>
            <a:ext cx="3581400"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r>
              <a:rPr lang="en-US" altLang="en-US" sz="2400" dirty="0">
                <a:latin typeface="Arial" panose="020B0604020202020204" pitchFamily="34" charset="0"/>
              </a:rPr>
              <a:t>Changing an organizational culture requires re-engineering business processes and deconstructing silos.</a:t>
            </a:r>
          </a:p>
          <a:p>
            <a:pPr eaLnBrk="1" hangingPunct="1">
              <a:spcBef>
                <a:spcPct val="0"/>
              </a:spcBef>
              <a:buClrTx/>
              <a:buSzTx/>
              <a:buFontTx/>
              <a:buNone/>
            </a:pPr>
            <a:endParaRPr lang="en-US" altLang="en-US" sz="2400" dirty="0">
              <a:latin typeface="Arial" panose="020B0604020202020204" pitchFamily="34" charset="0"/>
            </a:endParaRPr>
          </a:p>
          <a:p>
            <a:pPr eaLnBrk="1" hangingPunct="1">
              <a:spcBef>
                <a:spcPct val="0"/>
              </a:spcBef>
              <a:buClrTx/>
              <a:buSzTx/>
              <a:buFontTx/>
              <a:buNone/>
            </a:pPr>
            <a:r>
              <a:rPr lang="en-US" altLang="en-US" sz="2400" dirty="0">
                <a:latin typeface="Arial" panose="020B0604020202020204" pitchFamily="34" charset="0"/>
              </a:rPr>
              <a:t>True inclusion will drive organizational performance</a:t>
            </a:r>
          </a:p>
        </p:txBody>
      </p:sp>
      <p:sp>
        <p:nvSpPr>
          <p:cNvPr id="30725" name="Slide Number Placeholder 6">
            <a:extLst>
              <a:ext uri="{FF2B5EF4-FFF2-40B4-BE49-F238E27FC236}">
                <a16:creationId xmlns:a16="http://schemas.microsoft.com/office/drawing/2014/main" id="{5BDDA0E8-6DAC-874A-B758-54B7B1FD51E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spcBef>
                <a:spcPct val="0"/>
              </a:spcBef>
              <a:buClrTx/>
              <a:buSzTx/>
              <a:buFontTx/>
              <a:buNone/>
            </a:pPr>
            <a:fld id="{EAFD3ADE-4E4A-EE40-9753-2568EFD92EC8}" type="slidenum">
              <a:rPr lang="en-US" altLang="en-US" sz="1000"/>
              <a:pPr>
                <a:spcBef>
                  <a:spcPct val="0"/>
                </a:spcBef>
                <a:buClrTx/>
                <a:buSzTx/>
                <a:buFontTx/>
                <a:buNone/>
              </a:pPr>
              <a:t>17</a:t>
            </a:fld>
            <a:endParaRPr lang="en-US" altLang="en-US" sz="1000"/>
          </a:p>
        </p:txBody>
      </p:sp>
    </p:spTree>
    <p:extLst>
      <p:ext uri="{BB962C8B-B14F-4D97-AF65-F5344CB8AC3E}">
        <p14:creationId xmlns:p14="http://schemas.microsoft.com/office/powerpoint/2010/main" val="13259170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63FE5C5-0935-E140-93AB-693B35CC6322}"/>
              </a:ext>
            </a:extLst>
          </p:cNvPr>
          <p:cNvSpPr>
            <a:spLocks noGrp="1"/>
          </p:cNvSpPr>
          <p:nvPr>
            <p:ph idx="1"/>
          </p:nvPr>
        </p:nvSpPr>
        <p:spPr/>
        <p:txBody>
          <a:bodyPr>
            <a:normAutofit fontScale="47500" lnSpcReduction="20000"/>
          </a:bodyPr>
          <a:lstStyle/>
          <a:p>
            <a:pPr marL="365760" indent="-256032" eaLnBrk="1" fontAlgn="auto" hangingPunct="1">
              <a:spcAft>
                <a:spcPts val="0"/>
              </a:spcAft>
              <a:buFont typeface="Wingdings 3"/>
              <a:buNone/>
              <a:defRPr/>
            </a:pPr>
            <a:r>
              <a:rPr lang="en-US" sz="5100" b="1" dirty="0"/>
              <a:t>The Bureaucratic Model</a:t>
            </a:r>
          </a:p>
          <a:p>
            <a:pPr marL="365760" indent="-256032" eaLnBrk="1" fontAlgn="auto" hangingPunct="1">
              <a:spcAft>
                <a:spcPts val="0"/>
              </a:spcAft>
              <a:buFont typeface="Wingdings 3"/>
              <a:buNone/>
              <a:defRPr/>
            </a:pPr>
            <a:endParaRPr lang="en-US" sz="5100" dirty="0"/>
          </a:p>
          <a:p>
            <a:pPr marL="365760" indent="-256032" eaLnBrk="1" fontAlgn="auto" hangingPunct="1">
              <a:spcAft>
                <a:spcPts val="0"/>
              </a:spcAft>
              <a:buFont typeface="Wingdings 3"/>
              <a:buChar char=""/>
              <a:defRPr/>
            </a:pPr>
            <a:r>
              <a:rPr lang="en-US" sz="5100" dirty="0"/>
              <a:t>Hierarchical</a:t>
            </a:r>
          </a:p>
          <a:p>
            <a:pPr marL="365760" indent="-256032" eaLnBrk="1" fontAlgn="auto" hangingPunct="1">
              <a:spcAft>
                <a:spcPts val="0"/>
              </a:spcAft>
              <a:buFont typeface="Wingdings 3"/>
              <a:buChar char=""/>
              <a:defRPr/>
            </a:pPr>
            <a:r>
              <a:rPr lang="en-US" sz="5100" dirty="0"/>
              <a:t>Chain of Command</a:t>
            </a:r>
          </a:p>
          <a:p>
            <a:pPr marL="365760" indent="-256032" eaLnBrk="1" fontAlgn="auto" hangingPunct="1">
              <a:spcAft>
                <a:spcPts val="0"/>
              </a:spcAft>
              <a:buFont typeface="Wingdings 3"/>
              <a:buChar char=""/>
              <a:defRPr/>
            </a:pPr>
            <a:r>
              <a:rPr lang="en-US" sz="5100" dirty="0"/>
              <a:t>Controlled Communications; need to know</a:t>
            </a:r>
          </a:p>
          <a:p>
            <a:pPr marL="365760" indent="-256032" eaLnBrk="1" fontAlgn="auto" hangingPunct="1">
              <a:spcAft>
                <a:spcPts val="0"/>
              </a:spcAft>
              <a:buFont typeface="Wingdings 3"/>
              <a:buChar char=""/>
              <a:defRPr/>
            </a:pPr>
            <a:r>
              <a:rPr lang="en-US" sz="5100" dirty="0"/>
              <a:t>Linear business processes</a:t>
            </a:r>
          </a:p>
          <a:p>
            <a:pPr marL="365760" indent="-256032" eaLnBrk="1" fontAlgn="auto" hangingPunct="1">
              <a:spcAft>
                <a:spcPts val="0"/>
              </a:spcAft>
              <a:buFont typeface="Wingdings 3"/>
              <a:buChar char=""/>
              <a:defRPr/>
            </a:pPr>
            <a:r>
              <a:rPr lang="en-US" sz="5100" dirty="0"/>
              <a:t>Self-reinforcing maintenance of status-quo</a:t>
            </a:r>
          </a:p>
          <a:p>
            <a:pPr marL="365760" indent="-256032" eaLnBrk="1" fontAlgn="auto" hangingPunct="1">
              <a:spcAft>
                <a:spcPts val="0"/>
              </a:spcAft>
              <a:buFont typeface="Wingdings 3"/>
              <a:buChar char=""/>
              <a:defRPr/>
            </a:pPr>
            <a:r>
              <a:rPr lang="en-US" sz="5100" dirty="0"/>
              <a:t>Convergent thinking and decision-making</a:t>
            </a:r>
          </a:p>
          <a:p>
            <a:pPr marL="365760" indent="-256032" eaLnBrk="1" fontAlgn="auto" hangingPunct="1">
              <a:spcAft>
                <a:spcPts val="0"/>
              </a:spcAft>
              <a:buFont typeface="Wingdings 3"/>
              <a:buChar char=""/>
              <a:defRPr/>
            </a:pPr>
            <a:r>
              <a:rPr lang="en-US" sz="5100" dirty="0"/>
              <a:t>“Heroic” Leadership and Accountability*</a:t>
            </a:r>
          </a:p>
          <a:p>
            <a:pPr marL="365760" indent="-256032" eaLnBrk="1" fontAlgn="auto" hangingPunct="1">
              <a:spcAft>
                <a:spcPts val="0"/>
              </a:spcAft>
              <a:buFont typeface="Wingdings 3"/>
              <a:buChar char=""/>
              <a:defRPr/>
            </a:pPr>
            <a:endParaRPr lang="en-US" dirty="0"/>
          </a:p>
          <a:p>
            <a:pPr marL="365760" indent="-256032" eaLnBrk="1" fontAlgn="auto" hangingPunct="1">
              <a:spcAft>
                <a:spcPts val="0"/>
              </a:spcAft>
              <a:buFont typeface="Wingdings 3"/>
              <a:buChar char=""/>
              <a:defRPr/>
            </a:pPr>
            <a:endParaRPr lang="en-US" dirty="0"/>
          </a:p>
          <a:p>
            <a:pPr marL="365760" indent="-256032" eaLnBrk="1" fontAlgn="auto" hangingPunct="1">
              <a:spcAft>
                <a:spcPts val="0"/>
              </a:spcAft>
              <a:buFont typeface="Wingdings 3"/>
              <a:buNone/>
              <a:defRPr/>
            </a:pPr>
            <a:r>
              <a:rPr lang="en-US" sz="1300" dirty="0">
                <a:solidFill>
                  <a:schemeClr val="tx2"/>
                </a:solidFill>
              </a:rPr>
              <a:t>*David Bradford and Allen Cohen, </a:t>
            </a:r>
            <a:r>
              <a:rPr lang="en-US" sz="1300" i="1" dirty="0">
                <a:solidFill>
                  <a:schemeClr val="tx2"/>
                </a:solidFill>
              </a:rPr>
              <a:t>Power Up – Transforming Organizations through Shared Leadership. </a:t>
            </a:r>
            <a:r>
              <a:rPr lang="en-US" sz="1300" dirty="0">
                <a:solidFill>
                  <a:schemeClr val="tx2"/>
                </a:solidFill>
              </a:rPr>
              <a:t>Wiley &amp; Sons, New York, 1998</a:t>
            </a:r>
            <a:r>
              <a:rPr lang="en-US" sz="1300" dirty="0"/>
              <a:t>.</a:t>
            </a:r>
          </a:p>
        </p:txBody>
      </p:sp>
      <p:sp>
        <p:nvSpPr>
          <p:cNvPr id="3" name="Title 2">
            <a:extLst>
              <a:ext uri="{FF2B5EF4-FFF2-40B4-BE49-F238E27FC236}">
                <a16:creationId xmlns:a16="http://schemas.microsoft.com/office/drawing/2014/main" id="{C2F92E28-2C7C-7945-B8DC-59C0AF8ABA23}"/>
              </a:ext>
            </a:extLst>
          </p:cNvPr>
          <p:cNvSpPr>
            <a:spLocks noGrp="1"/>
          </p:cNvSpPr>
          <p:nvPr>
            <p:ph type="title"/>
          </p:nvPr>
        </p:nvSpPr>
        <p:spPr>
          <a:xfrm>
            <a:off x="457200" y="274638"/>
            <a:ext cx="8229600" cy="868362"/>
          </a:xfrm>
        </p:spPr>
        <p:txBody>
          <a:bodyPr/>
          <a:lstStyle/>
          <a:p>
            <a:pPr eaLnBrk="1" fontAlgn="auto" hangingPunct="1">
              <a:spcAft>
                <a:spcPts val="0"/>
              </a:spcAft>
              <a:defRPr/>
            </a:pPr>
            <a:r>
              <a:rPr lang="en-US" dirty="0"/>
              <a:t>Current State of Government</a:t>
            </a:r>
          </a:p>
        </p:txBody>
      </p:sp>
      <p:sp>
        <p:nvSpPr>
          <p:cNvPr id="32771" name="Slide Number Placeholder 3">
            <a:extLst>
              <a:ext uri="{FF2B5EF4-FFF2-40B4-BE49-F238E27FC236}">
                <a16:creationId xmlns:a16="http://schemas.microsoft.com/office/drawing/2014/main" id="{9956BE39-55EB-1449-AFDE-19A69C6973B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spcBef>
                <a:spcPct val="0"/>
              </a:spcBef>
              <a:buClrTx/>
              <a:buSzTx/>
              <a:buFontTx/>
              <a:buNone/>
            </a:pPr>
            <a:fld id="{71B1A148-9510-1A4C-821C-697D0AA83DE0}" type="slidenum">
              <a:rPr lang="en-US" altLang="en-US" sz="1000"/>
              <a:pPr>
                <a:spcBef>
                  <a:spcPct val="0"/>
                </a:spcBef>
                <a:buClrTx/>
                <a:buSzTx/>
                <a:buFontTx/>
                <a:buNone/>
              </a:pPr>
              <a:t>18</a:t>
            </a:fld>
            <a:endParaRPr lang="en-US" altLang="en-US" sz="1000"/>
          </a:p>
        </p:txBody>
      </p:sp>
    </p:spTree>
    <p:extLst>
      <p:ext uri="{BB962C8B-B14F-4D97-AF65-F5344CB8AC3E}">
        <p14:creationId xmlns:p14="http://schemas.microsoft.com/office/powerpoint/2010/main" val="38156079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71F5C58-D142-A34F-98D5-807D493CD001}"/>
              </a:ext>
            </a:extLst>
          </p:cNvPr>
          <p:cNvSpPr>
            <a:spLocks noGrp="1"/>
          </p:cNvSpPr>
          <p:nvPr>
            <p:ph type="title"/>
          </p:nvPr>
        </p:nvSpPr>
        <p:spPr>
          <a:xfrm>
            <a:off x="428079" y="-36512"/>
            <a:ext cx="8229600" cy="1143000"/>
          </a:xfrm>
        </p:spPr>
        <p:txBody>
          <a:bodyPr/>
          <a:lstStyle/>
          <a:p>
            <a:pPr algn="ctr">
              <a:tabLst>
                <a:tab pos="3262313" algn="l"/>
              </a:tabLst>
              <a:defRPr/>
            </a:pPr>
            <a:r>
              <a:rPr lang="en-US" sz="2400" dirty="0"/>
              <a:t>MASLOW’S HIERARCHY - HEROIC  LEADERSHIP MODEL</a:t>
            </a:r>
          </a:p>
        </p:txBody>
      </p:sp>
      <p:graphicFrame>
        <p:nvGraphicFramePr>
          <p:cNvPr id="4" name="Content Placeholder 3">
            <a:extLst>
              <a:ext uri="{FF2B5EF4-FFF2-40B4-BE49-F238E27FC236}">
                <a16:creationId xmlns:a16="http://schemas.microsoft.com/office/drawing/2014/main" id="{243D717F-D556-FD4F-9BE6-E77CD6F9339C}"/>
              </a:ext>
            </a:extLst>
          </p:cNvPr>
          <p:cNvGraphicFramePr>
            <a:graphicFrameLocks noGrp="1"/>
          </p:cNvGraphicFramePr>
          <p:nvPr>
            <p:ph idx="1"/>
            <p:extLst>
              <p:ext uri="{D42A27DB-BD31-4B8C-83A1-F6EECF244321}">
                <p14:modId xmlns:p14="http://schemas.microsoft.com/office/powerpoint/2010/main" val="2325250988"/>
              </p:ext>
            </p:extLst>
          </p:nvPr>
        </p:nvGraphicFramePr>
        <p:xfrm>
          <a:off x="486321" y="1101726"/>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Up Arrow 4">
            <a:extLst>
              <a:ext uri="{FF2B5EF4-FFF2-40B4-BE49-F238E27FC236}">
                <a16:creationId xmlns:a16="http://schemas.microsoft.com/office/drawing/2014/main" id="{C95A5DA2-5AF2-E746-BE23-E20F173E70B2}"/>
              </a:ext>
            </a:extLst>
          </p:cNvPr>
          <p:cNvSpPr/>
          <p:nvPr/>
        </p:nvSpPr>
        <p:spPr>
          <a:xfrm>
            <a:off x="4572000" y="1905000"/>
            <a:ext cx="76200" cy="76200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7" name="Up Arrow 6">
            <a:extLst>
              <a:ext uri="{FF2B5EF4-FFF2-40B4-BE49-F238E27FC236}">
                <a16:creationId xmlns:a16="http://schemas.microsoft.com/office/drawing/2014/main" id="{132BA7E7-6686-8646-997A-FD79E83A50E7}"/>
              </a:ext>
            </a:extLst>
          </p:cNvPr>
          <p:cNvSpPr/>
          <p:nvPr/>
        </p:nvSpPr>
        <p:spPr>
          <a:xfrm>
            <a:off x="2514600" y="2743200"/>
            <a:ext cx="76200" cy="76200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8" name="Up Arrow 7">
            <a:extLst>
              <a:ext uri="{FF2B5EF4-FFF2-40B4-BE49-F238E27FC236}">
                <a16:creationId xmlns:a16="http://schemas.microsoft.com/office/drawing/2014/main" id="{617210AD-A2C2-3D4D-8B38-DF971FD2D4D1}"/>
              </a:ext>
            </a:extLst>
          </p:cNvPr>
          <p:cNvSpPr/>
          <p:nvPr/>
        </p:nvSpPr>
        <p:spPr>
          <a:xfrm>
            <a:off x="6629400" y="2667000"/>
            <a:ext cx="76200" cy="76200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9" name="Up Arrow 8">
            <a:extLst>
              <a:ext uri="{FF2B5EF4-FFF2-40B4-BE49-F238E27FC236}">
                <a16:creationId xmlns:a16="http://schemas.microsoft.com/office/drawing/2014/main" id="{B4993752-AB8E-1844-AE82-056D576F3092}"/>
              </a:ext>
            </a:extLst>
          </p:cNvPr>
          <p:cNvSpPr/>
          <p:nvPr/>
        </p:nvSpPr>
        <p:spPr>
          <a:xfrm>
            <a:off x="7010400" y="4191000"/>
            <a:ext cx="76200" cy="76200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10" name="Up Arrow 9">
            <a:extLst>
              <a:ext uri="{FF2B5EF4-FFF2-40B4-BE49-F238E27FC236}">
                <a16:creationId xmlns:a16="http://schemas.microsoft.com/office/drawing/2014/main" id="{159CB991-8959-6747-A835-B2380E555167}"/>
              </a:ext>
            </a:extLst>
          </p:cNvPr>
          <p:cNvSpPr/>
          <p:nvPr/>
        </p:nvSpPr>
        <p:spPr>
          <a:xfrm>
            <a:off x="2057400" y="4114800"/>
            <a:ext cx="76200" cy="76200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33800" name="Slide Number Placeholder 10">
            <a:extLst>
              <a:ext uri="{FF2B5EF4-FFF2-40B4-BE49-F238E27FC236}">
                <a16:creationId xmlns:a16="http://schemas.microsoft.com/office/drawing/2014/main" id="{EB90AE33-AE76-DC40-B81F-9722EF37249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spcBef>
                <a:spcPct val="0"/>
              </a:spcBef>
              <a:buClrTx/>
              <a:buSzTx/>
              <a:buFontTx/>
              <a:buNone/>
            </a:pPr>
            <a:fld id="{5EC67E15-182B-F347-B7F8-EFA1C7898292}" type="slidenum">
              <a:rPr lang="en-US" altLang="en-US" sz="1000"/>
              <a:pPr>
                <a:spcBef>
                  <a:spcPct val="0"/>
                </a:spcBef>
                <a:buClrTx/>
                <a:buSzTx/>
                <a:buFontTx/>
                <a:buNone/>
              </a:pPr>
              <a:t>19</a:t>
            </a:fld>
            <a:endParaRPr lang="en-US" altLang="en-US" sz="1000"/>
          </a:p>
        </p:txBody>
      </p:sp>
    </p:spTree>
    <p:extLst>
      <p:ext uri="{BB962C8B-B14F-4D97-AF65-F5344CB8AC3E}">
        <p14:creationId xmlns:p14="http://schemas.microsoft.com/office/powerpoint/2010/main" val="26439420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FEA5150-2D03-4546-BBD8-6F38F5C12483}"/>
              </a:ext>
            </a:extLst>
          </p:cNvPr>
          <p:cNvSpPr>
            <a:spLocks noGrp="1"/>
          </p:cNvSpPr>
          <p:nvPr>
            <p:ph idx="1"/>
          </p:nvPr>
        </p:nvSpPr>
        <p:spPr>
          <a:xfrm>
            <a:off x="107504" y="1295400"/>
            <a:ext cx="8928992" cy="3861792"/>
          </a:xfrm>
        </p:spPr>
        <p:txBody>
          <a:bodyPr>
            <a:normAutofit fontScale="25000" lnSpcReduction="20000"/>
          </a:bodyPr>
          <a:lstStyle/>
          <a:p>
            <a:pPr marL="365760" indent="-256032" eaLnBrk="1" fontAlgn="auto" hangingPunct="1">
              <a:spcAft>
                <a:spcPts val="0"/>
              </a:spcAft>
              <a:buFont typeface="Wingdings 3"/>
              <a:buNone/>
              <a:defRPr/>
            </a:pPr>
            <a:endParaRPr lang="en-US" sz="5900" b="1" dirty="0">
              <a:solidFill>
                <a:schemeClr val="tx2"/>
              </a:solidFill>
            </a:endParaRPr>
          </a:p>
          <a:p>
            <a:pPr marL="365760" indent="-256032" eaLnBrk="1" fontAlgn="auto" hangingPunct="1">
              <a:spcAft>
                <a:spcPts val="0"/>
              </a:spcAft>
              <a:buFont typeface="Wingdings 3"/>
              <a:buNone/>
              <a:defRPr/>
            </a:pPr>
            <a:r>
              <a:rPr lang="en-US" sz="9600" b="1" dirty="0"/>
              <a:t>The Inclusive Model</a:t>
            </a:r>
          </a:p>
          <a:p>
            <a:pPr marL="365760" indent="-256032" eaLnBrk="1" fontAlgn="auto" hangingPunct="1">
              <a:spcAft>
                <a:spcPts val="0"/>
              </a:spcAft>
              <a:buFont typeface="Wingdings 3"/>
              <a:buNone/>
              <a:defRPr/>
            </a:pPr>
            <a:endParaRPr lang="en-US" sz="9600" dirty="0"/>
          </a:p>
          <a:p>
            <a:pPr marL="365760" indent="-256032" eaLnBrk="1" fontAlgn="auto" hangingPunct="1">
              <a:spcAft>
                <a:spcPts val="0"/>
              </a:spcAft>
              <a:buFont typeface="Wingdings 3"/>
              <a:buChar char=""/>
              <a:defRPr/>
            </a:pPr>
            <a:r>
              <a:rPr lang="en-US" sz="9600" dirty="0"/>
              <a:t>Flattened organizations</a:t>
            </a:r>
          </a:p>
          <a:p>
            <a:pPr marL="365760" indent="-256032" eaLnBrk="1" fontAlgn="auto" hangingPunct="1">
              <a:spcAft>
                <a:spcPts val="0"/>
              </a:spcAft>
              <a:buFont typeface="Wingdings 3"/>
              <a:buChar char=""/>
              <a:defRPr/>
            </a:pPr>
            <a:r>
              <a:rPr lang="en-US" sz="9600" dirty="0"/>
              <a:t>Empowered contributors</a:t>
            </a:r>
          </a:p>
          <a:p>
            <a:pPr marL="365760" indent="-256032" eaLnBrk="1" fontAlgn="auto" hangingPunct="1">
              <a:spcAft>
                <a:spcPts val="0"/>
              </a:spcAft>
              <a:buFont typeface="Wingdings 3"/>
              <a:buChar char=""/>
              <a:defRPr/>
            </a:pPr>
            <a:r>
              <a:rPr lang="en-US" sz="9600" dirty="0"/>
              <a:t>Continual, transparent communications; knowledge is empowering</a:t>
            </a:r>
          </a:p>
          <a:p>
            <a:pPr marL="365760" indent="-256032" eaLnBrk="1" fontAlgn="auto" hangingPunct="1">
              <a:spcAft>
                <a:spcPts val="0"/>
              </a:spcAft>
              <a:buFont typeface="Wingdings 3"/>
              <a:buChar char=""/>
              <a:defRPr/>
            </a:pPr>
            <a:r>
              <a:rPr lang="en-US" sz="9600" dirty="0"/>
              <a:t>Matrix Management</a:t>
            </a:r>
          </a:p>
          <a:p>
            <a:pPr marL="365760" indent="-256032" eaLnBrk="1" fontAlgn="auto" hangingPunct="1">
              <a:spcAft>
                <a:spcPts val="0"/>
              </a:spcAft>
              <a:buFont typeface="Wingdings 3"/>
              <a:buChar char=""/>
              <a:defRPr/>
            </a:pPr>
            <a:r>
              <a:rPr lang="en-US" sz="9600" dirty="0"/>
              <a:t>Innovation and creativity rewarded</a:t>
            </a:r>
          </a:p>
          <a:p>
            <a:pPr marL="365760" indent="-256032" eaLnBrk="1" fontAlgn="auto" hangingPunct="1">
              <a:spcAft>
                <a:spcPts val="0"/>
              </a:spcAft>
              <a:buFont typeface="Wingdings 3"/>
              <a:buChar char=""/>
              <a:defRPr/>
            </a:pPr>
            <a:r>
              <a:rPr lang="en-US" sz="9600" dirty="0"/>
              <a:t>Divergent Thinking; open-ended decision process</a:t>
            </a:r>
          </a:p>
          <a:p>
            <a:pPr marL="365760" indent="-256032" eaLnBrk="1" fontAlgn="auto" hangingPunct="1">
              <a:spcAft>
                <a:spcPts val="0"/>
              </a:spcAft>
              <a:buFont typeface="Wingdings 3"/>
              <a:buChar char=""/>
              <a:defRPr/>
            </a:pPr>
            <a:r>
              <a:rPr lang="en-US" sz="9600" dirty="0"/>
              <a:t>Shared Leadership and Accountability*</a:t>
            </a:r>
          </a:p>
          <a:p>
            <a:pPr marL="365760" indent="-256032" eaLnBrk="1" fontAlgn="auto" hangingPunct="1">
              <a:spcAft>
                <a:spcPts val="0"/>
              </a:spcAft>
              <a:buFont typeface="Wingdings 3"/>
              <a:buNone/>
              <a:defRPr/>
            </a:pPr>
            <a:endParaRPr lang="en-US" sz="8000" dirty="0"/>
          </a:p>
          <a:p>
            <a:pPr marL="365760" indent="-256032" eaLnBrk="1" fontAlgn="auto" hangingPunct="1">
              <a:spcAft>
                <a:spcPts val="0"/>
              </a:spcAft>
              <a:buFont typeface="Wingdings 3"/>
              <a:buNone/>
              <a:defRPr/>
            </a:pPr>
            <a:endParaRPr lang="en-US" dirty="0">
              <a:solidFill>
                <a:schemeClr val="tx2"/>
              </a:solidFill>
            </a:endParaRPr>
          </a:p>
          <a:p>
            <a:pPr marL="365760" indent="-256032" eaLnBrk="1" fontAlgn="auto" hangingPunct="1">
              <a:spcAft>
                <a:spcPts val="0"/>
              </a:spcAft>
              <a:buFont typeface="Wingdings 3"/>
              <a:buNone/>
              <a:defRPr/>
            </a:pPr>
            <a:endParaRPr lang="en-US" dirty="0">
              <a:solidFill>
                <a:schemeClr val="tx2"/>
              </a:solidFill>
            </a:endParaRPr>
          </a:p>
          <a:p>
            <a:pPr marL="365760" indent="-256032" eaLnBrk="1" fontAlgn="auto" hangingPunct="1">
              <a:spcAft>
                <a:spcPts val="0"/>
              </a:spcAft>
              <a:buFont typeface="Wingdings 3"/>
              <a:buNone/>
              <a:defRPr/>
            </a:pPr>
            <a:endParaRPr lang="en-US" sz="1800" dirty="0">
              <a:solidFill>
                <a:schemeClr val="tx2"/>
              </a:solidFill>
            </a:endParaRPr>
          </a:p>
          <a:p>
            <a:pPr marL="365760" indent="-256032" eaLnBrk="1" fontAlgn="auto" hangingPunct="1">
              <a:spcAft>
                <a:spcPts val="0"/>
              </a:spcAft>
              <a:buFont typeface="Wingdings 3"/>
              <a:buNone/>
              <a:defRPr/>
            </a:pPr>
            <a:r>
              <a:rPr lang="en-US" sz="2500" dirty="0">
                <a:solidFill>
                  <a:schemeClr val="tx2"/>
                </a:solidFill>
              </a:rPr>
              <a:t>*David Bradford and Allen Cohen, </a:t>
            </a:r>
            <a:r>
              <a:rPr lang="en-US" sz="2500" i="1" dirty="0">
                <a:solidFill>
                  <a:schemeClr val="tx2"/>
                </a:solidFill>
              </a:rPr>
              <a:t>Power Up – Transforming Organizations through Shared Leadership. </a:t>
            </a:r>
            <a:r>
              <a:rPr lang="en-US" sz="2500" dirty="0">
                <a:solidFill>
                  <a:schemeClr val="tx2"/>
                </a:solidFill>
              </a:rPr>
              <a:t>Wiley &amp; Sons, New York, 1998</a:t>
            </a:r>
          </a:p>
        </p:txBody>
      </p:sp>
      <p:sp>
        <p:nvSpPr>
          <p:cNvPr id="3" name="Title 2">
            <a:extLst>
              <a:ext uri="{FF2B5EF4-FFF2-40B4-BE49-F238E27FC236}">
                <a16:creationId xmlns:a16="http://schemas.microsoft.com/office/drawing/2014/main" id="{EFF325AF-8DA2-FF44-8BEC-B54167AA5B07}"/>
              </a:ext>
            </a:extLst>
          </p:cNvPr>
          <p:cNvSpPr>
            <a:spLocks noGrp="1"/>
          </p:cNvSpPr>
          <p:nvPr>
            <p:ph type="title"/>
          </p:nvPr>
        </p:nvSpPr>
        <p:spPr/>
        <p:txBody>
          <a:bodyPr/>
          <a:lstStyle/>
          <a:p>
            <a:pPr eaLnBrk="1" fontAlgn="auto" hangingPunct="1">
              <a:spcAft>
                <a:spcPts val="0"/>
              </a:spcAft>
              <a:defRPr/>
            </a:pPr>
            <a:r>
              <a:rPr lang="en-US" dirty="0"/>
              <a:t>Desired End State</a:t>
            </a:r>
          </a:p>
        </p:txBody>
      </p:sp>
      <p:sp>
        <p:nvSpPr>
          <p:cNvPr id="34819" name="Slide Number Placeholder 3">
            <a:extLst>
              <a:ext uri="{FF2B5EF4-FFF2-40B4-BE49-F238E27FC236}">
                <a16:creationId xmlns:a16="http://schemas.microsoft.com/office/drawing/2014/main" id="{5BF35BDD-421C-0D40-9FB2-D7494E4862C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spcBef>
                <a:spcPct val="0"/>
              </a:spcBef>
              <a:buClrTx/>
              <a:buSzTx/>
              <a:buFontTx/>
              <a:buNone/>
            </a:pPr>
            <a:fld id="{5ACAFF96-1A64-9E42-B597-3C76080F588B}" type="slidenum">
              <a:rPr lang="en-US" altLang="en-US" sz="1000"/>
              <a:pPr>
                <a:spcBef>
                  <a:spcPct val="0"/>
                </a:spcBef>
                <a:buClrTx/>
                <a:buSzTx/>
                <a:buFontTx/>
                <a:buNone/>
              </a:pPr>
              <a:t>20</a:t>
            </a:fld>
            <a:endParaRPr lang="en-US" altLang="en-US" sz="1000"/>
          </a:p>
        </p:txBody>
      </p:sp>
    </p:spTree>
    <p:extLst>
      <p:ext uri="{BB962C8B-B14F-4D97-AF65-F5344CB8AC3E}">
        <p14:creationId xmlns:p14="http://schemas.microsoft.com/office/powerpoint/2010/main" val="28315849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C77DA9C-55EF-514D-8F26-E292ECDA08F6}"/>
              </a:ext>
            </a:extLst>
          </p:cNvPr>
          <p:cNvSpPr>
            <a:spLocks noGrp="1"/>
          </p:cNvSpPr>
          <p:nvPr>
            <p:ph type="title"/>
          </p:nvPr>
        </p:nvSpPr>
        <p:spPr>
          <a:xfrm>
            <a:off x="419100" y="38100"/>
            <a:ext cx="8229600" cy="1143000"/>
          </a:xfrm>
        </p:spPr>
        <p:txBody>
          <a:bodyPr>
            <a:normAutofit fontScale="90000"/>
          </a:bodyPr>
          <a:lstStyle/>
          <a:p>
            <a:pPr algn="ctr">
              <a:tabLst>
                <a:tab pos="3262313" algn="l"/>
              </a:tabLst>
              <a:defRPr/>
            </a:pPr>
            <a:r>
              <a:rPr lang="en-US" sz="3600" i="1" dirty="0"/>
              <a:t>FLIP THE PYRAMID!</a:t>
            </a:r>
            <a:br>
              <a:rPr lang="en-US" sz="2400" i="1" dirty="0"/>
            </a:br>
            <a:r>
              <a:rPr lang="en-US" sz="3600" dirty="0"/>
              <a:t>INCLUSIVE/SHARED LEADERSHIP MODEL</a:t>
            </a:r>
          </a:p>
        </p:txBody>
      </p:sp>
      <p:graphicFrame>
        <p:nvGraphicFramePr>
          <p:cNvPr id="4" name="Content Placeholder 3">
            <a:extLst>
              <a:ext uri="{FF2B5EF4-FFF2-40B4-BE49-F238E27FC236}">
                <a16:creationId xmlns:a16="http://schemas.microsoft.com/office/drawing/2014/main" id="{6E68440F-61AF-3544-9EC1-B30BABB101ED}"/>
              </a:ext>
            </a:extLst>
          </p:cNvPr>
          <p:cNvGraphicFramePr>
            <a:graphicFrameLocks noGrp="1"/>
          </p:cNvGraphicFramePr>
          <p:nvPr>
            <p:ph idx="1"/>
            <p:extLst>
              <p:ext uri="{D42A27DB-BD31-4B8C-83A1-F6EECF244321}">
                <p14:modId xmlns:p14="http://schemas.microsoft.com/office/powerpoint/2010/main" val="1011847727"/>
              </p:ext>
            </p:extLst>
          </p:nvPr>
        </p:nvGraphicFramePr>
        <p:xfrm>
          <a:off x="357808" y="746919"/>
          <a:ext cx="8305800" cy="47545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Up-Down Arrow 7">
            <a:extLst>
              <a:ext uri="{FF2B5EF4-FFF2-40B4-BE49-F238E27FC236}">
                <a16:creationId xmlns:a16="http://schemas.microsoft.com/office/drawing/2014/main" id="{E54F2B22-28E6-0748-B8C3-163BCA44DE3A}"/>
              </a:ext>
            </a:extLst>
          </p:cNvPr>
          <p:cNvSpPr/>
          <p:nvPr/>
        </p:nvSpPr>
        <p:spPr>
          <a:xfrm>
            <a:off x="4457700" y="1581150"/>
            <a:ext cx="76200" cy="762000"/>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10" name="Up-Down Arrow 9">
            <a:extLst>
              <a:ext uri="{FF2B5EF4-FFF2-40B4-BE49-F238E27FC236}">
                <a16:creationId xmlns:a16="http://schemas.microsoft.com/office/drawing/2014/main" id="{724F3F66-D74A-F342-A1B8-AADCC2A4D7B8}"/>
              </a:ext>
            </a:extLst>
          </p:cNvPr>
          <p:cNvSpPr/>
          <p:nvPr/>
        </p:nvSpPr>
        <p:spPr>
          <a:xfrm>
            <a:off x="2362200" y="4191000"/>
            <a:ext cx="76200" cy="762000"/>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11" name="Up-Down Arrow 10">
            <a:extLst>
              <a:ext uri="{FF2B5EF4-FFF2-40B4-BE49-F238E27FC236}">
                <a16:creationId xmlns:a16="http://schemas.microsoft.com/office/drawing/2014/main" id="{4A77AADD-2D86-0443-8333-567F1BDB695A}"/>
              </a:ext>
            </a:extLst>
          </p:cNvPr>
          <p:cNvSpPr/>
          <p:nvPr/>
        </p:nvSpPr>
        <p:spPr>
          <a:xfrm>
            <a:off x="7086600" y="2743200"/>
            <a:ext cx="76200" cy="762000"/>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12" name="Up-Down Arrow 11">
            <a:extLst>
              <a:ext uri="{FF2B5EF4-FFF2-40B4-BE49-F238E27FC236}">
                <a16:creationId xmlns:a16="http://schemas.microsoft.com/office/drawing/2014/main" id="{43E5F31F-6F1B-324A-B43E-1F41A6383D43}"/>
              </a:ext>
            </a:extLst>
          </p:cNvPr>
          <p:cNvSpPr/>
          <p:nvPr/>
        </p:nvSpPr>
        <p:spPr>
          <a:xfrm>
            <a:off x="6553200" y="4267200"/>
            <a:ext cx="76200" cy="762000"/>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14" name="Up-Down Arrow 13">
            <a:extLst>
              <a:ext uri="{FF2B5EF4-FFF2-40B4-BE49-F238E27FC236}">
                <a16:creationId xmlns:a16="http://schemas.microsoft.com/office/drawing/2014/main" id="{2B8E55E7-D7E8-2246-8B0B-ECE14D60F6E8}"/>
              </a:ext>
            </a:extLst>
          </p:cNvPr>
          <p:cNvSpPr/>
          <p:nvPr/>
        </p:nvSpPr>
        <p:spPr>
          <a:xfrm>
            <a:off x="1905000" y="2743200"/>
            <a:ext cx="76200" cy="762000"/>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35848" name="Slide Number Placeholder 8">
            <a:extLst>
              <a:ext uri="{FF2B5EF4-FFF2-40B4-BE49-F238E27FC236}">
                <a16:creationId xmlns:a16="http://schemas.microsoft.com/office/drawing/2014/main" id="{F91FA53A-29F1-6649-9AC5-04EF50AB386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spcBef>
                <a:spcPct val="0"/>
              </a:spcBef>
              <a:buClrTx/>
              <a:buSzTx/>
              <a:buFontTx/>
              <a:buNone/>
            </a:pPr>
            <a:fld id="{30A86BA5-079B-F64C-AFFE-1DA859E01A0B}" type="slidenum">
              <a:rPr lang="en-US" altLang="en-US" sz="1000"/>
              <a:pPr>
                <a:spcBef>
                  <a:spcPct val="0"/>
                </a:spcBef>
                <a:buClrTx/>
                <a:buSzTx/>
                <a:buFontTx/>
                <a:buNone/>
              </a:pPr>
              <a:t>21</a:t>
            </a:fld>
            <a:endParaRPr lang="en-US" altLang="en-US" sz="1000"/>
          </a:p>
        </p:txBody>
      </p:sp>
    </p:spTree>
    <p:extLst>
      <p:ext uri="{BB962C8B-B14F-4D97-AF65-F5344CB8AC3E}">
        <p14:creationId xmlns:p14="http://schemas.microsoft.com/office/powerpoint/2010/main" val="16352139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Number Placeholder 3">
            <a:extLst>
              <a:ext uri="{FF2B5EF4-FFF2-40B4-BE49-F238E27FC236}">
                <a16:creationId xmlns:a16="http://schemas.microsoft.com/office/drawing/2014/main" id="{B63C76D6-4407-A943-97BD-5EEC17A08D5F}"/>
              </a:ext>
            </a:extLst>
          </p:cNvPr>
          <p:cNvSpPr>
            <a:spLocks noGrp="1"/>
          </p:cNvSpPr>
          <p:nvPr>
            <p:ph type="sldNum" sz="quarter" idx="12"/>
          </p:nvPr>
        </p:nvSpPr>
        <p:spPr bwMode="auto">
          <a:xfrm>
            <a:off x="6727825" y="6408738"/>
            <a:ext cx="1919288"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lgn="l">
              <a:spcBef>
                <a:spcPct val="0"/>
              </a:spcBef>
              <a:buClrTx/>
              <a:buSzTx/>
              <a:buFontTx/>
              <a:buNone/>
            </a:pPr>
            <a:endParaRPr lang="en-US" altLang="en-US" sz="1000">
              <a:latin typeface="Arial" panose="020B0604020202020204" pitchFamily="34" charset="0"/>
            </a:endParaRPr>
          </a:p>
          <a:p>
            <a:pPr>
              <a:spcBef>
                <a:spcPct val="0"/>
              </a:spcBef>
              <a:buClrTx/>
              <a:buSzTx/>
              <a:buFontTx/>
              <a:buNone/>
            </a:pPr>
            <a:fld id="{03CF2299-22B7-5A4B-937E-17928DF6C1A1}" type="slidenum">
              <a:rPr lang="en-US" altLang="en-US" sz="1000">
                <a:latin typeface="Arial" panose="020B0604020202020204" pitchFamily="34" charset="0"/>
              </a:rPr>
              <a:pPr>
                <a:spcBef>
                  <a:spcPct val="0"/>
                </a:spcBef>
                <a:buClrTx/>
                <a:buSzTx/>
                <a:buFontTx/>
                <a:buNone/>
              </a:pPr>
              <a:t>22</a:t>
            </a:fld>
            <a:endParaRPr lang="en-US" altLang="en-US" sz="1000">
              <a:latin typeface="Arial" panose="020B0604020202020204" pitchFamily="34" charset="0"/>
            </a:endParaRPr>
          </a:p>
        </p:txBody>
      </p:sp>
      <p:sp>
        <p:nvSpPr>
          <p:cNvPr id="29699" name="Rectangle 2">
            <a:extLst>
              <a:ext uri="{FF2B5EF4-FFF2-40B4-BE49-F238E27FC236}">
                <a16:creationId xmlns:a16="http://schemas.microsoft.com/office/drawing/2014/main" id="{10F21430-3606-694D-9A54-CB3622C858D4}"/>
              </a:ext>
            </a:extLst>
          </p:cNvPr>
          <p:cNvSpPr>
            <a:spLocks noGrp="1" noChangeArrowheads="1"/>
          </p:cNvSpPr>
          <p:nvPr>
            <p:ph type="title"/>
          </p:nvPr>
        </p:nvSpPr>
        <p:spPr>
          <a:xfrm>
            <a:off x="228600" y="274638"/>
            <a:ext cx="8686800" cy="1143000"/>
          </a:xfrm>
        </p:spPr>
        <p:txBody>
          <a:bodyPr>
            <a:noAutofit/>
          </a:bodyPr>
          <a:lstStyle/>
          <a:p>
            <a:pPr eaLnBrk="1" hangingPunct="1">
              <a:defRPr/>
            </a:pPr>
            <a:r>
              <a:rPr lang="en-US" sz="3200" dirty="0"/>
              <a:t>How do we get there?</a:t>
            </a:r>
            <a:br>
              <a:rPr lang="en-US" sz="2400" dirty="0"/>
            </a:br>
            <a:r>
              <a:rPr lang="en-US" sz="2000" dirty="0"/>
              <a:t>Begin with Cultural Competence – Where are you on the continuum?</a:t>
            </a:r>
          </a:p>
        </p:txBody>
      </p:sp>
      <p:sp>
        <p:nvSpPr>
          <p:cNvPr id="36867" name="Line 3">
            <a:extLst>
              <a:ext uri="{FF2B5EF4-FFF2-40B4-BE49-F238E27FC236}">
                <a16:creationId xmlns:a16="http://schemas.microsoft.com/office/drawing/2014/main" id="{926B0069-8990-244A-AB80-EE1D6DD21203}"/>
              </a:ext>
            </a:extLst>
          </p:cNvPr>
          <p:cNvSpPr>
            <a:spLocks noChangeShapeType="1"/>
          </p:cNvSpPr>
          <p:nvPr/>
        </p:nvSpPr>
        <p:spPr bwMode="auto">
          <a:xfrm flipV="1">
            <a:off x="1295400" y="1447800"/>
            <a:ext cx="5791200" cy="4419600"/>
          </a:xfrm>
          <a:prstGeom prst="line">
            <a:avLst/>
          </a:prstGeom>
          <a:noFill/>
          <a:ln w="76200">
            <a:solidFill>
              <a:srgbClr val="FF9933"/>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a:p>
        </p:txBody>
      </p:sp>
      <p:sp>
        <p:nvSpPr>
          <p:cNvPr id="36868" name="Text Box 4">
            <a:extLst>
              <a:ext uri="{FF2B5EF4-FFF2-40B4-BE49-F238E27FC236}">
                <a16:creationId xmlns:a16="http://schemas.microsoft.com/office/drawing/2014/main" id="{7250EBA1-C507-0242-BEA5-508AD2C2CAC6}"/>
              </a:ext>
            </a:extLst>
          </p:cNvPr>
          <p:cNvSpPr txBox="1">
            <a:spLocks noChangeArrowheads="1"/>
          </p:cNvSpPr>
          <p:nvPr/>
        </p:nvSpPr>
        <p:spPr bwMode="auto">
          <a:xfrm>
            <a:off x="1752600" y="5410200"/>
            <a:ext cx="2971800" cy="677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eaLnBrk="1" hangingPunct="1">
              <a:spcBef>
                <a:spcPct val="50000"/>
              </a:spcBef>
              <a:buClrTx/>
              <a:buSzTx/>
              <a:buFontTx/>
              <a:buNone/>
            </a:pPr>
            <a:r>
              <a:rPr lang="en-US" altLang="en-US" sz="1800">
                <a:latin typeface="Arial" panose="020B0604020202020204" pitchFamily="34" charset="0"/>
              </a:rPr>
              <a:t>Cultural Destructiveness </a:t>
            </a:r>
            <a:r>
              <a:rPr lang="en-US" altLang="en-US" sz="1000">
                <a:latin typeface="Arial" panose="020B0604020202020204" pitchFamily="34" charset="0"/>
              </a:rPr>
              <a:t>forced assimilation, subjugation, rights and privileges for dominant groups only</a:t>
            </a:r>
          </a:p>
        </p:txBody>
      </p:sp>
      <p:sp>
        <p:nvSpPr>
          <p:cNvPr id="36869" name="Text Box 5">
            <a:extLst>
              <a:ext uri="{FF2B5EF4-FFF2-40B4-BE49-F238E27FC236}">
                <a16:creationId xmlns:a16="http://schemas.microsoft.com/office/drawing/2014/main" id="{F2E192D0-D3FB-9442-BE4D-064F8C697CF6}"/>
              </a:ext>
            </a:extLst>
          </p:cNvPr>
          <p:cNvSpPr txBox="1">
            <a:spLocks noChangeArrowheads="1"/>
          </p:cNvSpPr>
          <p:nvPr/>
        </p:nvSpPr>
        <p:spPr bwMode="auto">
          <a:xfrm>
            <a:off x="2362200" y="4648200"/>
            <a:ext cx="2971800" cy="109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lvl="1" eaLnBrk="1" hangingPunct="1">
              <a:spcBef>
                <a:spcPct val="0"/>
              </a:spcBef>
              <a:buClrTx/>
              <a:buFontTx/>
              <a:buNone/>
            </a:pPr>
            <a:r>
              <a:rPr lang="en-US" altLang="en-US" sz="1800">
                <a:latin typeface="Arial" panose="020B0604020202020204" pitchFamily="34" charset="0"/>
              </a:rPr>
              <a:t>Cultural Incapacity:</a:t>
            </a:r>
          </a:p>
          <a:p>
            <a:pPr lvl="1" eaLnBrk="1" hangingPunct="1">
              <a:spcBef>
                <a:spcPct val="0"/>
              </a:spcBef>
              <a:buClrTx/>
              <a:buFontTx/>
              <a:buNone/>
            </a:pPr>
            <a:r>
              <a:rPr lang="en-US" altLang="en-US" sz="1000">
                <a:latin typeface="Arial" panose="020B0604020202020204" pitchFamily="34" charset="0"/>
              </a:rPr>
              <a:t>racism, maintains stereotypes, unfair hiring practices</a:t>
            </a:r>
          </a:p>
          <a:p>
            <a:pPr eaLnBrk="1" hangingPunct="1">
              <a:spcBef>
                <a:spcPct val="50000"/>
              </a:spcBef>
              <a:buClrTx/>
              <a:buSzTx/>
              <a:buFontTx/>
              <a:buNone/>
            </a:pPr>
            <a:endParaRPr lang="en-US" altLang="en-US" sz="1800">
              <a:latin typeface="Arial" panose="020B0604020202020204" pitchFamily="34" charset="0"/>
            </a:endParaRPr>
          </a:p>
        </p:txBody>
      </p:sp>
      <p:sp>
        <p:nvSpPr>
          <p:cNvPr id="36870" name="Text Box 6">
            <a:extLst>
              <a:ext uri="{FF2B5EF4-FFF2-40B4-BE49-F238E27FC236}">
                <a16:creationId xmlns:a16="http://schemas.microsoft.com/office/drawing/2014/main" id="{76328D79-1478-FC40-A142-C042EAB393BE}"/>
              </a:ext>
            </a:extLst>
          </p:cNvPr>
          <p:cNvSpPr txBox="1">
            <a:spLocks noChangeArrowheads="1"/>
          </p:cNvSpPr>
          <p:nvPr/>
        </p:nvSpPr>
        <p:spPr bwMode="auto">
          <a:xfrm>
            <a:off x="3733800" y="3962400"/>
            <a:ext cx="29718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eaLnBrk="1" hangingPunct="1">
              <a:spcBef>
                <a:spcPct val="50000"/>
              </a:spcBef>
              <a:buClrTx/>
              <a:buSzTx/>
              <a:buFontTx/>
              <a:buNone/>
            </a:pPr>
            <a:r>
              <a:rPr lang="en-US" altLang="en-US" sz="1800">
                <a:latin typeface="Arial" panose="020B0604020202020204" pitchFamily="34" charset="0"/>
              </a:rPr>
              <a:t>Cultural Blindness</a:t>
            </a:r>
          </a:p>
        </p:txBody>
      </p:sp>
      <p:sp>
        <p:nvSpPr>
          <p:cNvPr id="36871" name="Text Box 7">
            <a:extLst>
              <a:ext uri="{FF2B5EF4-FFF2-40B4-BE49-F238E27FC236}">
                <a16:creationId xmlns:a16="http://schemas.microsoft.com/office/drawing/2014/main" id="{8F471826-5E78-C641-B96F-08F478F4A935}"/>
              </a:ext>
            </a:extLst>
          </p:cNvPr>
          <p:cNvSpPr txBox="1">
            <a:spLocks noChangeArrowheads="1"/>
          </p:cNvSpPr>
          <p:nvPr/>
        </p:nvSpPr>
        <p:spPr bwMode="auto">
          <a:xfrm>
            <a:off x="4724400" y="3200400"/>
            <a:ext cx="2971800" cy="784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eaLnBrk="1" hangingPunct="1">
              <a:spcBef>
                <a:spcPct val="50000"/>
              </a:spcBef>
              <a:buClrTx/>
              <a:buSzTx/>
              <a:buFontTx/>
              <a:buNone/>
            </a:pPr>
            <a:r>
              <a:rPr lang="en-US" altLang="en-US" sz="1800">
                <a:latin typeface="Arial" panose="020B0604020202020204" pitchFamily="34" charset="0"/>
              </a:rPr>
              <a:t>Cultural Pre-competence</a:t>
            </a:r>
          </a:p>
          <a:p>
            <a:pPr eaLnBrk="1" hangingPunct="1">
              <a:spcBef>
                <a:spcPct val="50000"/>
              </a:spcBef>
              <a:buClrTx/>
              <a:buSzTx/>
              <a:buFontTx/>
              <a:buNone/>
            </a:pPr>
            <a:endParaRPr lang="en-US" altLang="en-US" sz="1800">
              <a:latin typeface="Arial" panose="020B0604020202020204" pitchFamily="34" charset="0"/>
            </a:endParaRPr>
          </a:p>
        </p:txBody>
      </p:sp>
      <p:sp>
        <p:nvSpPr>
          <p:cNvPr id="36872" name="Text Box 8">
            <a:extLst>
              <a:ext uri="{FF2B5EF4-FFF2-40B4-BE49-F238E27FC236}">
                <a16:creationId xmlns:a16="http://schemas.microsoft.com/office/drawing/2014/main" id="{EC827F16-D03B-854F-94E3-96F98285B162}"/>
              </a:ext>
            </a:extLst>
          </p:cNvPr>
          <p:cNvSpPr txBox="1">
            <a:spLocks noChangeArrowheads="1"/>
          </p:cNvSpPr>
          <p:nvPr/>
        </p:nvSpPr>
        <p:spPr bwMode="auto">
          <a:xfrm>
            <a:off x="5638800" y="2514600"/>
            <a:ext cx="2971800" cy="784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eaLnBrk="1" hangingPunct="1">
              <a:spcBef>
                <a:spcPct val="50000"/>
              </a:spcBef>
              <a:buClrTx/>
              <a:buSzTx/>
              <a:buFontTx/>
              <a:buNone/>
            </a:pPr>
            <a:r>
              <a:rPr lang="en-US" altLang="en-US" sz="1800">
                <a:latin typeface="Arial" panose="020B0604020202020204" pitchFamily="34" charset="0"/>
              </a:rPr>
              <a:t>Cultural Competence</a:t>
            </a:r>
          </a:p>
          <a:p>
            <a:pPr eaLnBrk="1" hangingPunct="1">
              <a:spcBef>
                <a:spcPct val="50000"/>
              </a:spcBef>
              <a:buClrTx/>
              <a:buSzTx/>
              <a:buFontTx/>
              <a:buNone/>
            </a:pPr>
            <a:endParaRPr lang="en-US" altLang="en-US" sz="1800">
              <a:latin typeface="Arial" panose="020B0604020202020204" pitchFamily="34" charset="0"/>
            </a:endParaRPr>
          </a:p>
        </p:txBody>
      </p:sp>
      <p:sp>
        <p:nvSpPr>
          <p:cNvPr id="36873" name="Text Box 9">
            <a:extLst>
              <a:ext uri="{FF2B5EF4-FFF2-40B4-BE49-F238E27FC236}">
                <a16:creationId xmlns:a16="http://schemas.microsoft.com/office/drawing/2014/main" id="{DD11D665-3C28-CF47-B50D-075CC4E8EEEF}"/>
              </a:ext>
            </a:extLst>
          </p:cNvPr>
          <p:cNvSpPr txBox="1">
            <a:spLocks noChangeArrowheads="1"/>
          </p:cNvSpPr>
          <p:nvPr/>
        </p:nvSpPr>
        <p:spPr bwMode="auto">
          <a:xfrm>
            <a:off x="6629400" y="1676400"/>
            <a:ext cx="2362200" cy="754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eaLnBrk="1" hangingPunct="1">
              <a:spcBef>
                <a:spcPct val="50000"/>
              </a:spcBef>
              <a:buClrTx/>
              <a:buSzTx/>
              <a:buFontTx/>
              <a:buNone/>
            </a:pPr>
            <a:r>
              <a:rPr lang="en-US" altLang="en-US" sz="1800">
                <a:latin typeface="Arial" panose="020B0604020202020204" pitchFamily="34" charset="0"/>
              </a:rPr>
              <a:t>Cultural Proficiency</a:t>
            </a:r>
          </a:p>
          <a:p>
            <a:pPr eaLnBrk="1" hangingPunct="1">
              <a:spcBef>
                <a:spcPct val="50000"/>
              </a:spcBef>
              <a:buClrTx/>
              <a:buSzTx/>
              <a:buFontTx/>
              <a:buNone/>
            </a:pPr>
            <a:r>
              <a:rPr lang="en-US" altLang="en-US" sz="1000">
                <a:latin typeface="Arial" panose="020B0604020202020204" pitchFamily="34" charset="0"/>
              </a:rPr>
              <a:t>implements change to respond to cultural needs, do research and teach</a:t>
            </a:r>
          </a:p>
        </p:txBody>
      </p:sp>
      <p:sp>
        <p:nvSpPr>
          <p:cNvPr id="36874" name="Text Box 10">
            <a:extLst>
              <a:ext uri="{FF2B5EF4-FFF2-40B4-BE49-F238E27FC236}">
                <a16:creationId xmlns:a16="http://schemas.microsoft.com/office/drawing/2014/main" id="{E8E5DBEB-7BC1-2244-A748-BE3F8B0AB6CE}"/>
              </a:ext>
            </a:extLst>
          </p:cNvPr>
          <p:cNvSpPr txBox="1">
            <a:spLocks noChangeArrowheads="1"/>
          </p:cNvSpPr>
          <p:nvPr/>
        </p:nvSpPr>
        <p:spPr bwMode="auto">
          <a:xfrm>
            <a:off x="3581400" y="13716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lgn="r" eaLnBrk="1" hangingPunct="1">
              <a:spcBef>
                <a:spcPct val="50000"/>
              </a:spcBef>
              <a:buClrTx/>
              <a:buSzTx/>
              <a:buFontTx/>
              <a:buNone/>
            </a:pPr>
            <a:r>
              <a:rPr lang="en-US" altLang="en-US" sz="2400" b="1">
                <a:solidFill>
                  <a:srgbClr val="339966"/>
                </a:solidFill>
                <a:latin typeface="Arial" panose="020B0604020202020204" pitchFamily="34" charset="0"/>
              </a:rPr>
              <a:t>POSITIVE</a:t>
            </a:r>
          </a:p>
        </p:txBody>
      </p:sp>
      <p:sp>
        <p:nvSpPr>
          <p:cNvPr id="36875" name="Text Box 11">
            <a:extLst>
              <a:ext uri="{FF2B5EF4-FFF2-40B4-BE49-F238E27FC236}">
                <a16:creationId xmlns:a16="http://schemas.microsoft.com/office/drawing/2014/main" id="{5920DE3E-C80B-7E47-B3A3-61BA7CAD7ECC}"/>
              </a:ext>
            </a:extLst>
          </p:cNvPr>
          <p:cNvSpPr txBox="1">
            <a:spLocks noChangeArrowheads="1"/>
          </p:cNvSpPr>
          <p:nvPr/>
        </p:nvSpPr>
        <p:spPr bwMode="auto">
          <a:xfrm>
            <a:off x="-1219200" y="50292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lgn="r" eaLnBrk="1" hangingPunct="1">
              <a:spcBef>
                <a:spcPct val="50000"/>
              </a:spcBef>
              <a:buClrTx/>
              <a:buSzTx/>
              <a:buFontTx/>
              <a:buNone/>
            </a:pPr>
            <a:r>
              <a:rPr lang="en-US" altLang="en-US" sz="2400" b="1">
                <a:solidFill>
                  <a:srgbClr val="339966"/>
                </a:solidFill>
                <a:latin typeface="Arial" panose="020B0604020202020204" pitchFamily="34" charset="0"/>
              </a:rPr>
              <a:t>NEGATIVE</a:t>
            </a:r>
          </a:p>
        </p:txBody>
      </p:sp>
      <p:sp>
        <p:nvSpPr>
          <p:cNvPr id="36876" name="Rectangle 12">
            <a:extLst>
              <a:ext uri="{FF2B5EF4-FFF2-40B4-BE49-F238E27FC236}">
                <a16:creationId xmlns:a16="http://schemas.microsoft.com/office/drawing/2014/main" id="{EED4CBEF-3F73-9F4C-AB61-DA5060F230FF}"/>
              </a:ext>
            </a:extLst>
          </p:cNvPr>
          <p:cNvSpPr>
            <a:spLocks noChangeArrowheads="1"/>
          </p:cNvSpPr>
          <p:nvPr/>
        </p:nvSpPr>
        <p:spPr bwMode="auto">
          <a:xfrm>
            <a:off x="3733800" y="4267200"/>
            <a:ext cx="28194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r>
              <a:rPr lang="en-US" altLang="en-US" sz="1000">
                <a:solidFill>
                  <a:srgbClr val="000000"/>
                </a:solidFill>
                <a:latin typeface="Arial" panose="020B0604020202020204" pitchFamily="34" charset="0"/>
              </a:rPr>
              <a:t>differences ignored, treats everyone the same, only responds to needs of dominant group</a:t>
            </a:r>
            <a:endParaRPr lang="en-US" altLang="en-US" sz="1800">
              <a:latin typeface="Arial" panose="020B0604020202020204" pitchFamily="34" charset="0"/>
            </a:endParaRPr>
          </a:p>
        </p:txBody>
      </p:sp>
      <p:sp>
        <p:nvSpPr>
          <p:cNvPr id="36877" name="Rectangle 14">
            <a:extLst>
              <a:ext uri="{FF2B5EF4-FFF2-40B4-BE49-F238E27FC236}">
                <a16:creationId xmlns:a16="http://schemas.microsoft.com/office/drawing/2014/main" id="{121668A8-2B36-1A43-880C-77D168CB7B3F}"/>
              </a:ext>
            </a:extLst>
          </p:cNvPr>
          <p:cNvSpPr>
            <a:spLocks noChangeArrowheads="1"/>
          </p:cNvSpPr>
          <p:nvPr/>
        </p:nvSpPr>
        <p:spPr bwMode="auto">
          <a:xfrm>
            <a:off x="4724400" y="3505200"/>
            <a:ext cx="28956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r>
              <a:rPr lang="en-US" altLang="en-US" sz="1000" dirty="0">
                <a:solidFill>
                  <a:schemeClr val="tx2"/>
                </a:solidFill>
                <a:latin typeface="Arial" panose="020B0604020202020204" pitchFamily="34" charset="0"/>
              </a:rPr>
              <a:t>explores cultural issues, are committed, assess needs of organization and individuals</a:t>
            </a:r>
          </a:p>
        </p:txBody>
      </p:sp>
      <p:sp>
        <p:nvSpPr>
          <p:cNvPr id="36878" name="Rectangle 15">
            <a:extLst>
              <a:ext uri="{FF2B5EF4-FFF2-40B4-BE49-F238E27FC236}">
                <a16:creationId xmlns:a16="http://schemas.microsoft.com/office/drawing/2014/main" id="{7026F703-E422-C84D-A53A-CD9617793AAF}"/>
              </a:ext>
            </a:extLst>
          </p:cNvPr>
          <p:cNvSpPr>
            <a:spLocks noChangeArrowheads="1"/>
          </p:cNvSpPr>
          <p:nvPr/>
        </p:nvSpPr>
        <p:spPr bwMode="auto">
          <a:xfrm>
            <a:off x="5638800" y="2895600"/>
            <a:ext cx="31242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r>
              <a:rPr lang="en-US" altLang="en-US" sz="1000">
                <a:latin typeface="Arial" panose="020B0604020202020204" pitchFamily="34" charset="0"/>
              </a:rPr>
              <a:t>recognize individual and cultural differences, seeks advice from diverse groups, hires unbiased staff</a:t>
            </a:r>
          </a:p>
        </p:txBody>
      </p:sp>
    </p:spTree>
    <p:extLst>
      <p:ext uri="{BB962C8B-B14F-4D97-AF65-F5344CB8AC3E}">
        <p14:creationId xmlns:p14="http://schemas.microsoft.com/office/powerpoint/2010/main" val="133844750"/>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748FA4-A49C-924C-B364-62753FF50D85}"/>
              </a:ext>
            </a:extLst>
          </p:cNvPr>
          <p:cNvSpPr>
            <a:spLocks noGrp="1"/>
          </p:cNvSpPr>
          <p:nvPr>
            <p:ph idx="1"/>
          </p:nvPr>
        </p:nvSpPr>
        <p:spPr>
          <a:xfrm>
            <a:off x="457200" y="838200"/>
            <a:ext cx="8229600" cy="5181600"/>
          </a:xfrm>
        </p:spPr>
        <p:txBody>
          <a:bodyPr>
            <a:normAutofit fontScale="25000" lnSpcReduction="20000"/>
          </a:bodyPr>
          <a:lstStyle/>
          <a:p>
            <a:pPr marL="365760" indent="-256032" algn="ctr" eaLnBrk="1" fontAlgn="auto" hangingPunct="1">
              <a:spcAft>
                <a:spcPts val="0"/>
              </a:spcAft>
              <a:buFont typeface="Wingdings 3"/>
              <a:buNone/>
              <a:defRPr/>
            </a:pPr>
            <a:r>
              <a:rPr lang="en-US" sz="9600" b="1" dirty="0">
                <a:solidFill>
                  <a:schemeClr val="tx2"/>
                </a:solidFill>
              </a:rPr>
              <a:t>Business Process Reengineering</a:t>
            </a:r>
          </a:p>
          <a:p>
            <a:pPr marL="365760" indent="-256032" eaLnBrk="1" fontAlgn="auto" hangingPunct="1">
              <a:spcAft>
                <a:spcPts val="0"/>
              </a:spcAft>
              <a:buFont typeface="Wingdings 3"/>
              <a:buNone/>
              <a:defRPr/>
            </a:pPr>
            <a:endParaRPr lang="en-US" sz="7200" dirty="0"/>
          </a:p>
          <a:p>
            <a:pPr marL="365760" indent="-256032" eaLnBrk="1" fontAlgn="auto" hangingPunct="1">
              <a:spcAft>
                <a:spcPts val="0"/>
              </a:spcAft>
              <a:buFont typeface="Wingdings 3"/>
              <a:buNone/>
              <a:defRPr/>
            </a:pPr>
            <a:r>
              <a:rPr lang="en-US" sz="11200" b="1" dirty="0"/>
              <a:t>Leadership Mindset:</a:t>
            </a:r>
          </a:p>
          <a:p>
            <a:pPr marL="365760" indent="-256032" eaLnBrk="1" fontAlgn="auto" hangingPunct="1">
              <a:spcAft>
                <a:spcPts val="0"/>
              </a:spcAft>
              <a:buFont typeface="Wingdings 3"/>
              <a:buNone/>
              <a:defRPr/>
            </a:pPr>
            <a:endParaRPr lang="en-US" sz="11200" dirty="0"/>
          </a:p>
          <a:p>
            <a:pPr marL="365760" indent="-256032" eaLnBrk="1" fontAlgn="auto" hangingPunct="1">
              <a:spcAft>
                <a:spcPts val="0"/>
              </a:spcAft>
              <a:buFont typeface="Wingdings 3"/>
              <a:buChar char=""/>
              <a:defRPr/>
            </a:pPr>
            <a:r>
              <a:rPr lang="en-US" sz="11200" dirty="0"/>
              <a:t>Recognize your bias; Harvard Bias Impact Analysis Test</a:t>
            </a:r>
          </a:p>
          <a:p>
            <a:pPr marL="365760" indent="-256032" eaLnBrk="1" fontAlgn="auto" hangingPunct="1">
              <a:spcAft>
                <a:spcPts val="0"/>
              </a:spcAft>
              <a:buFont typeface="Wingdings 3"/>
              <a:buChar char=""/>
              <a:defRPr/>
            </a:pPr>
            <a:r>
              <a:rPr lang="en-US" sz="11200" dirty="0"/>
              <a:t>Challenge assumptions; reduce “confirmation bias”</a:t>
            </a:r>
          </a:p>
          <a:p>
            <a:pPr marL="365760" indent="-256032" eaLnBrk="1" fontAlgn="auto" hangingPunct="1">
              <a:spcAft>
                <a:spcPts val="0"/>
              </a:spcAft>
              <a:buFont typeface="Wingdings 3"/>
              <a:buChar char=""/>
              <a:defRPr/>
            </a:pPr>
            <a:r>
              <a:rPr lang="en-US" sz="11200" dirty="0"/>
              <a:t>Open mind to new, untested notions; consider alternative</a:t>
            </a:r>
          </a:p>
          <a:p>
            <a:pPr marL="365760" indent="-256032" eaLnBrk="1" fontAlgn="auto" hangingPunct="1">
              <a:spcAft>
                <a:spcPts val="0"/>
              </a:spcAft>
              <a:buFont typeface="Wingdings 3"/>
              <a:buChar char=""/>
              <a:defRPr/>
            </a:pPr>
            <a:r>
              <a:rPr lang="en-US" sz="11200" dirty="0"/>
              <a:t>Power and accountability must flow down; </a:t>
            </a:r>
            <a:r>
              <a:rPr lang="en-US" sz="11200" i="1" dirty="0"/>
              <a:t>“flip the pyramid”</a:t>
            </a:r>
          </a:p>
          <a:p>
            <a:pPr marL="365760" indent="-256032" eaLnBrk="1" fontAlgn="auto" hangingPunct="1">
              <a:spcAft>
                <a:spcPts val="0"/>
              </a:spcAft>
              <a:buFont typeface="Wingdings 3"/>
              <a:buChar char=""/>
              <a:defRPr/>
            </a:pPr>
            <a:r>
              <a:rPr lang="en-US" sz="11200" dirty="0"/>
              <a:t>Sharing power does not= abdicating responsibility</a:t>
            </a:r>
          </a:p>
          <a:p>
            <a:pPr marL="365760" indent="-256032" eaLnBrk="1" fontAlgn="auto" hangingPunct="1">
              <a:spcAft>
                <a:spcPts val="0"/>
              </a:spcAft>
              <a:buFont typeface="Wingdings 3"/>
              <a:buChar char=""/>
              <a:defRPr/>
            </a:pPr>
            <a:endParaRPr lang="en-US" sz="11200" b="1" dirty="0">
              <a:solidFill>
                <a:schemeClr val="accent2"/>
              </a:solidFill>
            </a:endParaRPr>
          </a:p>
          <a:p>
            <a:pPr marL="365760" indent="-256032" eaLnBrk="1" fontAlgn="auto" hangingPunct="1">
              <a:spcAft>
                <a:spcPts val="0"/>
              </a:spcAft>
              <a:buFont typeface="Wingdings 3"/>
              <a:buChar char=""/>
              <a:defRPr/>
            </a:pPr>
            <a:endParaRPr lang="en-US" sz="11200" dirty="0"/>
          </a:p>
          <a:p>
            <a:pPr marL="365760" indent="-256032" eaLnBrk="1" fontAlgn="auto" hangingPunct="1">
              <a:spcAft>
                <a:spcPts val="0"/>
              </a:spcAft>
              <a:buFont typeface="Wingdings 3"/>
              <a:buChar char=""/>
              <a:defRPr/>
            </a:pPr>
            <a:endParaRPr lang="en-US" sz="4400" dirty="0"/>
          </a:p>
          <a:p>
            <a:pPr marL="365760" indent="-256032" eaLnBrk="1" fontAlgn="auto" hangingPunct="1">
              <a:spcAft>
                <a:spcPts val="0"/>
              </a:spcAft>
              <a:buFont typeface="Wingdings 3"/>
              <a:buChar char=""/>
              <a:defRPr/>
            </a:pPr>
            <a:endParaRPr lang="en-US" dirty="0"/>
          </a:p>
          <a:p>
            <a:pPr marL="365760" indent="-256032" eaLnBrk="1" fontAlgn="auto" hangingPunct="1">
              <a:spcAft>
                <a:spcPts val="0"/>
              </a:spcAft>
              <a:buFont typeface="Wingdings 3"/>
              <a:buChar char=""/>
              <a:defRPr/>
            </a:pPr>
            <a:endParaRPr lang="en-US" dirty="0"/>
          </a:p>
          <a:p>
            <a:pPr marL="365760" indent="-256032" eaLnBrk="1" fontAlgn="auto" hangingPunct="1">
              <a:spcAft>
                <a:spcPts val="0"/>
              </a:spcAft>
              <a:buFont typeface="Wingdings 3"/>
              <a:buChar char=""/>
              <a:defRPr/>
            </a:pPr>
            <a:endParaRPr lang="en-US" dirty="0"/>
          </a:p>
          <a:p>
            <a:pPr marL="365760" indent="-256032" eaLnBrk="1" fontAlgn="auto" hangingPunct="1">
              <a:spcAft>
                <a:spcPts val="0"/>
              </a:spcAft>
              <a:buFont typeface="Wingdings 3"/>
              <a:buChar char=""/>
              <a:defRPr/>
            </a:pPr>
            <a:endParaRPr lang="en-US" dirty="0"/>
          </a:p>
          <a:p>
            <a:pPr marL="365760" indent="-256032" eaLnBrk="1" fontAlgn="auto" hangingPunct="1">
              <a:spcAft>
                <a:spcPts val="0"/>
              </a:spcAft>
              <a:buFont typeface="Wingdings 3"/>
              <a:buNone/>
              <a:defRPr/>
            </a:pPr>
            <a:r>
              <a:rPr lang="en-US" dirty="0"/>
              <a:t> </a:t>
            </a:r>
          </a:p>
        </p:txBody>
      </p:sp>
      <p:sp>
        <p:nvSpPr>
          <p:cNvPr id="3" name="Title 2">
            <a:extLst>
              <a:ext uri="{FF2B5EF4-FFF2-40B4-BE49-F238E27FC236}">
                <a16:creationId xmlns:a16="http://schemas.microsoft.com/office/drawing/2014/main" id="{5FE80770-8834-654F-8576-DBEE4FE06B79}"/>
              </a:ext>
            </a:extLst>
          </p:cNvPr>
          <p:cNvSpPr>
            <a:spLocks noGrp="1"/>
          </p:cNvSpPr>
          <p:nvPr>
            <p:ph type="title"/>
          </p:nvPr>
        </p:nvSpPr>
        <p:spPr>
          <a:xfrm>
            <a:off x="457200" y="228600"/>
            <a:ext cx="8229600" cy="685800"/>
          </a:xfrm>
        </p:spPr>
        <p:txBody>
          <a:bodyPr>
            <a:normAutofit fontScale="90000"/>
          </a:bodyPr>
          <a:lstStyle/>
          <a:p>
            <a:pPr eaLnBrk="1" fontAlgn="auto" hangingPunct="1">
              <a:spcAft>
                <a:spcPts val="0"/>
              </a:spcAft>
              <a:defRPr/>
            </a:pPr>
            <a:r>
              <a:rPr lang="en-US" i="1" dirty="0"/>
              <a:t>How do we get there?</a:t>
            </a:r>
            <a:endParaRPr lang="en-US" sz="2700" i="1" dirty="0"/>
          </a:p>
        </p:txBody>
      </p:sp>
      <p:sp>
        <p:nvSpPr>
          <p:cNvPr id="38915" name="Slide Number Placeholder 3">
            <a:extLst>
              <a:ext uri="{FF2B5EF4-FFF2-40B4-BE49-F238E27FC236}">
                <a16:creationId xmlns:a16="http://schemas.microsoft.com/office/drawing/2014/main" id="{15EF3A1A-C7E0-4541-B427-4E75E783492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spcBef>
                <a:spcPct val="0"/>
              </a:spcBef>
              <a:buClrTx/>
              <a:buSzTx/>
              <a:buFontTx/>
              <a:buNone/>
            </a:pPr>
            <a:fld id="{443AB69F-EA07-B14C-B900-40C406C81F79}" type="slidenum">
              <a:rPr lang="en-US" altLang="en-US" sz="1000"/>
              <a:pPr>
                <a:spcBef>
                  <a:spcPct val="0"/>
                </a:spcBef>
                <a:buClrTx/>
                <a:buSzTx/>
                <a:buFontTx/>
                <a:buNone/>
              </a:pPr>
              <a:t>23</a:t>
            </a:fld>
            <a:endParaRPr lang="en-US" altLang="en-US" sz="1000"/>
          </a:p>
        </p:txBody>
      </p:sp>
    </p:spTree>
    <p:extLst>
      <p:ext uri="{BB962C8B-B14F-4D97-AF65-F5344CB8AC3E}">
        <p14:creationId xmlns:p14="http://schemas.microsoft.com/office/powerpoint/2010/main" val="34465638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748FA4-A49C-924C-B364-62753FF50D85}"/>
              </a:ext>
            </a:extLst>
          </p:cNvPr>
          <p:cNvSpPr>
            <a:spLocks noGrp="1"/>
          </p:cNvSpPr>
          <p:nvPr>
            <p:ph idx="1"/>
          </p:nvPr>
        </p:nvSpPr>
        <p:spPr>
          <a:xfrm>
            <a:off x="457200" y="838200"/>
            <a:ext cx="8229600" cy="5181600"/>
          </a:xfrm>
        </p:spPr>
        <p:txBody>
          <a:bodyPr>
            <a:normAutofit fontScale="25000" lnSpcReduction="20000"/>
          </a:bodyPr>
          <a:lstStyle/>
          <a:p>
            <a:pPr marL="365760" indent="-256032" algn="ctr" eaLnBrk="1" fontAlgn="auto" hangingPunct="1">
              <a:spcAft>
                <a:spcPts val="0"/>
              </a:spcAft>
              <a:buFont typeface="Wingdings 3"/>
              <a:buNone/>
              <a:defRPr/>
            </a:pPr>
            <a:r>
              <a:rPr lang="en-US" sz="9600" b="1" dirty="0"/>
              <a:t>Business Process Reengineering</a:t>
            </a:r>
          </a:p>
          <a:p>
            <a:pPr marL="365760" indent="-256032" eaLnBrk="1" fontAlgn="auto" hangingPunct="1">
              <a:spcAft>
                <a:spcPts val="0"/>
              </a:spcAft>
              <a:buFont typeface="Wingdings 3"/>
              <a:buNone/>
              <a:defRPr/>
            </a:pPr>
            <a:endParaRPr lang="en-US" sz="7200" dirty="0"/>
          </a:p>
          <a:p>
            <a:pPr marL="109728" indent="0" eaLnBrk="1" fontAlgn="auto" hangingPunct="1">
              <a:spcAft>
                <a:spcPts val="0"/>
              </a:spcAft>
              <a:buNone/>
              <a:defRPr/>
            </a:pPr>
            <a:endParaRPr lang="en-US" sz="7200" b="1" dirty="0">
              <a:solidFill>
                <a:schemeClr val="accent2"/>
              </a:solidFill>
            </a:endParaRPr>
          </a:p>
          <a:p>
            <a:pPr marL="365760" indent="-256032" eaLnBrk="1" fontAlgn="auto" hangingPunct="1">
              <a:spcAft>
                <a:spcPts val="0"/>
              </a:spcAft>
              <a:buFont typeface="Wingdings 3"/>
              <a:buNone/>
              <a:defRPr/>
            </a:pPr>
            <a:r>
              <a:rPr lang="en-US" sz="11200" b="1" dirty="0"/>
              <a:t>Business Processes:</a:t>
            </a:r>
          </a:p>
          <a:p>
            <a:pPr marL="365760" indent="-256032" eaLnBrk="1" fontAlgn="auto" hangingPunct="1">
              <a:spcAft>
                <a:spcPts val="0"/>
              </a:spcAft>
              <a:buFont typeface="Wingdings 3"/>
              <a:buChar char=""/>
              <a:defRPr/>
            </a:pPr>
            <a:endParaRPr lang="en-US" sz="11200" dirty="0"/>
          </a:p>
          <a:p>
            <a:pPr marL="365760" indent="-256032" eaLnBrk="1" fontAlgn="auto" hangingPunct="1">
              <a:spcAft>
                <a:spcPts val="0"/>
              </a:spcAft>
              <a:buFont typeface="Wingdings 3"/>
              <a:buChar char=""/>
              <a:defRPr/>
            </a:pPr>
            <a:r>
              <a:rPr lang="en-US" sz="11200" dirty="0"/>
              <a:t>Design processes to yield more than one solution</a:t>
            </a:r>
          </a:p>
          <a:p>
            <a:pPr marL="365760" indent="-256032" eaLnBrk="1" fontAlgn="auto" hangingPunct="1">
              <a:spcAft>
                <a:spcPts val="0"/>
              </a:spcAft>
              <a:buFont typeface="Wingdings 3"/>
              <a:buChar char=""/>
              <a:defRPr/>
            </a:pPr>
            <a:r>
              <a:rPr lang="en-US" sz="11200" dirty="0"/>
              <a:t>Use interdisciplinary teams; encourage divergent thought </a:t>
            </a:r>
          </a:p>
          <a:p>
            <a:pPr marL="365760" indent="-256032" eaLnBrk="1" fontAlgn="auto" hangingPunct="1">
              <a:spcAft>
                <a:spcPts val="0"/>
              </a:spcAft>
              <a:buFont typeface="Wingdings 3"/>
              <a:buChar char=""/>
              <a:defRPr/>
            </a:pPr>
            <a:r>
              <a:rPr lang="en-US" sz="11200" dirty="0"/>
              <a:t>De-construct silos; employ matrix management</a:t>
            </a:r>
          </a:p>
          <a:p>
            <a:pPr marL="365760" indent="-256032" eaLnBrk="1" fontAlgn="auto" hangingPunct="1">
              <a:spcAft>
                <a:spcPts val="0"/>
              </a:spcAft>
              <a:buFont typeface="Wingdings 3"/>
              <a:buChar char=""/>
              <a:defRPr/>
            </a:pPr>
            <a:r>
              <a:rPr lang="en-US" sz="11200" dirty="0"/>
              <a:t>Don’t fear creative tension; all constructive conflict </a:t>
            </a:r>
          </a:p>
          <a:p>
            <a:pPr marL="365760" indent="-256032" eaLnBrk="1" fontAlgn="auto" hangingPunct="1">
              <a:spcAft>
                <a:spcPts val="0"/>
              </a:spcAft>
              <a:buFont typeface="Wingdings 3"/>
              <a:buChar char=""/>
              <a:defRPr/>
            </a:pPr>
            <a:r>
              <a:rPr lang="en-US" sz="11200" dirty="0"/>
              <a:t>Align personnel rewards systems accordingly</a:t>
            </a:r>
          </a:p>
          <a:p>
            <a:pPr marL="365760" indent="-256032" eaLnBrk="1" fontAlgn="auto" hangingPunct="1">
              <a:spcAft>
                <a:spcPts val="0"/>
              </a:spcAft>
              <a:buFont typeface="Wingdings 3"/>
              <a:buChar char=""/>
              <a:defRPr/>
            </a:pPr>
            <a:endParaRPr lang="en-US" sz="6400" dirty="0"/>
          </a:p>
          <a:p>
            <a:pPr marL="365760" indent="-256032" eaLnBrk="1" fontAlgn="auto" hangingPunct="1">
              <a:spcAft>
                <a:spcPts val="0"/>
              </a:spcAft>
              <a:buFont typeface="Wingdings 3"/>
              <a:buChar char=""/>
              <a:defRPr/>
            </a:pPr>
            <a:endParaRPr lang="en-US" dirty="0"/>
          </a:p>
          <a:p>
            <a:pPr marL="365760" indent="-256032" eaLnBrk="1" fontAlgn="auto" hangingPunct="1">
              <a:spcAft>
                <a:spcPts val="0"/>
              </a:spcAft>
              <a:buFont typeface="Wingdings 3"/>
              <a:buChar char=""/>
              <a:defRPr/>
            </a:pPr>
            <a:endParaRPr lang="en-US" dirty="0"/>
          </a:p>
          <a:p>
            <a:pPr marL="365760" indent="-256032" eaLnBrk="1" fontAlgn="auto" hangingPunct="1">
              <a:spcAft>
                <a:spcPts val="0"/>
              </a:spcAft>
              <a:buFont typeface="Wingdings 3"/>
              <a:buChar char=""/>
              <a:defRPr/>
            </a:pPr>
            <a:endParaRPr lang="en-US" dirty="0"/>
          </a:p>
          <a:p>
            <a:pPr marL="365760" indent="-256032" eaLnBrk="1" fontAlgn="auto" hangingPunct="1">
              <a:spcAft>
                <a:spcPts val="0"/>
              </a:spcAft>
              <a:buFont typeface="Wingdings 3"/>
              <a:buChar char=""/>
              <a:defRPr/>
            </a:pPr>
            <a:endParaRPr lang="en-US" dirty="0"/>
          </a:p>
          <a:p>
            <a:pPr marL="365760" indent="-256032" eaLnBrk="1" fontAlgn="auto" hangingPunct="1">
              <a:spcAft>
                <a:spcPts val="0"/>
              </a:spcAft>
              <a:buFont typeface="Wingdings 3"/>
              <a:buChar char=""/>
              <a:defRPr/>
            </a:pPr>
            <a:endParaRPr lang="en-US" dirty="0"/>
          </a:p>
          <a:p>
            <a:pPr marL="365760" indent="-256032" eaLnBrk="1" fontAlgn="auto" hangingPunct="1">
              <a:spcAft>
                <a:spcPts val="0"/>
              </a:spcAft>
              <a:buFont typeface="Wingdings 3"/>
              <a:buNone/>
              <a:defRPr/>
            </a:pPr>
            <a:r>
              <a:rPr lang="en-US" dirty="0"/>
              <a:t> </a:t>
            </a:r>
          </a:p>
        </p:txBody>
      </p:sp>
      <p:sp>
        <p:nvSpPr>
          <p:cNvPr id="3" name="Title 2">
            <a:extLst>
              <a:ext uri="{FF2B5EF4-FFF2-40B4-BE49-F238E27FC236}">
                <a16:creationId xmlns:a16="http://schemas.microsoft.com/office/drawing/2014/main" id="{5FE80770-8834-654F-8576-DBEE4FE06B79}"/>
              </a:ext>
            </a:extLst>
          </p:cNvPr>
          <p:cNvSpPr>
            <a:spLocks noGrp="1"/>
          </p:cNvSpPr>
          <p:nvPr>
            <p:ph type="title"/>
          </p:nvPr>
        </p:nvSpPr>
        <p:spPr>
          <a:xfrm>
            <a:off x="457200" y="228600"/>
            <a:ext cx="8229600" cy="685800"/>
          </a:xfrm>
        </p:spPr>
        <p:txBody>
          <a:bodyPr>
            <a:normAutofit fontScale="90000"/>
          </a:bodyPr>
          <a:lstStyle/>
          <a:p>
            <a:pPr eaLnBrk="1" fontAlgn="auto" hangingPunct="1">
              <a:spcAft>
                <a:spcPts val="0"/>
              </a:spcAft>
              <a:defRPr/>
            </a:pPr>
            <a:r>
              <a:rPr lang="en-US" i="1" dirty="0"/>
              <a:t>How do we get there?</a:t>
            </a:r>
            <a:endParaRPr lang="en-US" sz="2700" i="1" dirty="0"/>
          </a:p>
        </p:txBody>
      </p:sp>
      <p:sp>
        <p:nvSpPr>
          <p:cNvPr id="38915" name="Slide Number Placeholder 3">
            <a:extLst>
              <a:ext uri="{FF2B5EF4-FFF2-40B4-BE49-F238E27FC236}">
                <a16:creationId xmlns:a16="http://schemas.microsoft.com/office/drawing/2014/main" id="{15EF3A1A-C7E0-4541-B427-4E75E783492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spcBef>
                <a:spcPct val="0"/>
              </a:spcBef>
              <a:buClrTx/>
              <a:buSzTx/>
              <a:buFontTx/>
              <a:buNone/>
            </a:pPr>
            <a:fld id="{443AB69F-EA07-B14C-B900-40C406C81F79}" type="slidenum">
              <a:rPr lang="en-US" altLang="en-US" sz="1000"/>
              <a:pPr>
                <a:spcBef>
                  <a:spcPct val="0"/>
                </a:spcBef>
                <a:buClrTx/>
                <a:buSzTx/>
                <a:buFontTx/>
                <a:buNone/>
              </a:pPr>
              <a:t>24</a:t>
            </a:fld>
            <a:endParaRPr lang="en-US" altLang="en-US" sz="1000"/>
          </a:p>
        </p:txBody>
      </p:sp>
    </p:spTree>
    <p:extLst>
      <p:ext uri="{BB962C8B-B14F-4D97-AF65-F5344CB8AC3E}">
        <p14:creationId xmlns:p14="http://schemas.microsoft.com/office/powerpoint/2010/main" val="41299649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Content Placeholder 1">
            <a:extLst>
              <a:ext uri="{FF2B5EF4-FFF2-40B4-BE49-F238E27FC236}">
                <a16:creationId xmlns:a16="http://schemas.microsoft.com/office/drawing/2014/main" id="{9ABAFB6B-7E16-444D-9023-6350EFE47EAF}"/>
              </a:ext>
            </a:extLst>
          </p:cNvPr>
          <p:cNvSpPr>
            <a:spLocks noGrp="1"/>
          </p:cNvSpPr>
          <p:nvPr>
            <p:ph idx="1"/>
          </p:nvPr>
        </p:nvSpPr>
        <p:spPr>
          <a:xfrm>
            <a:off x="457200" y="1219200"/>
            <a:ext cx="8229600" cy="4787900"/>
          </a:xfrm>
        </p:spPr>
        <p:txBody>
          <a:bodyPr/>
          <a:lstStyle/>
          <a:p>
            <a:pPr algn="ctr" eaLnBrk="1" hangingPunct="1">
              <a:buFont typeface="Wingdings 3" pitchFamily="2" charset="2"/>
              <a:buNone/>
            </a:pPr>
            <a:r>
              <a:rPr lang="en-US" altLang="en-US" sz="3200" b="1" i="1" dirty="0">
                <a:solidFill>
                  <a:srgbClr val="C00000"/>
                </a:solidFill>
              </a:rPr>
              <a:t>Diversity &amp; Inclusion Indices</a:t>
            </a:r>
            <a:endParaRPr lang="en-US" altLang="en-US" dirty="0">
              <a:solidFill>
                <a:schemeClr val="tx2"/>
              </a:solidFill>
            </a:endParaRPr>
          </a:p>
          <a:p>
            <a:pPr lvl="1" eaLnBrk="1" hangingPunct="1">
              <a:buFont typeface="Verdana" panose="020B0604030504040204" pitchFamily="34" charset="0"/>
              <a:buNone/>
            </a:pPr>
            <a:r>
              <a:rPr lang="en-US" altLang="en-US" sz="2400" dirty="0"/>
              <a:t>Standardized metrics for –</a:t>
            </a:r>
          </a:p>
          <a:p>
            <a:pPr lvl="1" eaLnBrk="1" hangingPunct="1">
              <a:buFont typeface="Verdana" panose="020B0604030504040204" pitchFamily="34" charset="0"/>
              <a:buNone/>
            </a:pPr>
            <a:endParaRPr lang="en-US" altLang="en-US" sz="2400" dirty="0"/>
          </a:p>
          <a:p>
            <a:pPr lvl="2" eaLnBrk="1" hangingPunct="1"/>
            <a:r>
              <a:rPr lang="en-US" altLang="en-US" sz="2400" dirty="0"/>
              <a:t>workforce </a:t>
            </a:r>
            <a:r>
              <a:rPr lang="en-US" altLang="en-US" sz="2400" b="1" i="1" dirty="0"/>
              <a:t>diversity</a:t>
            </a:r>
            <a:r>
              <a:rPr lang="en-US" altLang="en-US" sz="2400" i="1" dirty="0"/>
              <a:t> </a:t>
            </a:r>
          </a:p>
          <a:p>
            <a:pPr lvl="2" eaLnBrk="1" hangingPunct="1"/>
            <a:r>
              <a:rPr lang="en-US" altLang="en-US" sz="2400" dirty="0"/>
              <a:t>workplace </a:t>
            </a:r>
            <a:r>
              <a:rPr lang="en-US" altLang="en-US" sz="2400" b="1" i="1" dirty="0"/>
              <a:t>inclusion</a:t>
            </a:r>
          </a:p>
          <a:p>
            <a:pPr lvl="2" eaLnBrk="1" hangingPunct="1"/>
            <a:r>
              <a:rPr lang="en-US" altLang="en-US" sz="2400" dirty="0"/>
              <a:t>correlated with </a:t>
            </a:r>
            <a:r>
              <a:rPr lang="en-US" altLang="en-US" sz="2400" b="1" i="1" dirty="0"/>
              <a:t>organizational performance</a:t>
            </a:r>
            <a:endParaRPr lang="en-US" altLang="en-US" sz="2400" i="1" dirty="0"/>
          </a:p>
          <a:p>
            <a:pPr lvl="1" eaLnBrk="1" hangingPunct="1">
              <a:buFont typeface="Verdana" panose="020B0604030504040204" pitchFamily="34" charset="0"/>
              <a:buNone/>
            </a:pPr>
            <a:endParaRPr lang="en-US" altLang="en-US" sz="2400" dirty="0"/>
          </a:p>
          <a:p>
            <a:pPr lvl="1" eaLnBrk="1" hangingPunct="1">
              <a:buFont typeface="Verdana" panose="020B0604030504040204" pitchFamily="34" charset="0"/>
              <a:buNone/>
            </a:pPr>
            <a:r>
              <a:rPr lang="en-US" altLang="en-US" sz="2400" dirty="0"/>
              <a:t>Included in Monthly Performance review &amp; EEO &amp; Diversity Executive Dashboard</a:t>
            </a:r>
          </a:p>
          <a:p>
            <a:endParaRPr lang="en-US" altLang="en-US" dirty="0"/>
          </a:p>
        </p:txBody>
      </p:sp>
      <p:sp>
        <p:nvSpPr>
          <p:cNvPr id="3" name="Title 2">
            <a:extLst>
              <a:ext uri="{FF2B5EF4-FFF2-40B4-BE49-F238E27FC236}">
                <a16:creationId xmlns:a16="http://schemas.microsoft.com/office/drawing/2014/main" id="{A970E959-1AC9-B740-AA0F-551A5F82CDCE}"/>
              </a:ext>
            </a:extLst>
          </p:cNvPr>
          <p:cNvSpPr>
            <a:spLocks noGrp="1"/>
          </p:cNvSpPr>
          <p:nvPr>
            <p:ph type="title"/>
          </p:nvPr>
        </p:nvSpPr>
        <p:spPr>
          <a:xfrm>
            <a:off x="457200" y="274638"/>
            <a:ext cx="8229600" cy="1020762"/>
          </a:xfrm>
        </p:spPr>
        <p:txBody>
          <a:bodyPr/>
          <a:lstStyle/>
          <a:p>
            <a:pPr>
              <a:defRPr/>
            </a:pPr>
            <a:r>
              <a:rPr lang="en-US" i="1" dirty="0"/>
              <a:t>How do we know we are there?</a:t>
            </a:r>
          </a:p>
        </p:txBody>
      </p:sp>
      <p:sp>
        <p:nvSpPr>
          <p:cNvPr id="39939" name="Slide Number Placeholder 3">
            <a:extLst>
              <a:ext uri="{FF2B5EF4-FFF2-40B4-BE49-F238E27FC236}">
                <a16:creationId xmlns:a16="http://schemas.microsoft.com/office/drawing/2014/main" id="{8B61C20B-F12A-FD4E-8CA5-068134AB3E0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spcBef>
                <a:spcPct val="0"/>
              </a:spcBef>
              <a:buClrTx/>
              <a:buSzTx/>
              <a:buFontTx/>
              <a:buNone/>
            </a:pPr>
            <a:fld id="{B3C8EC35-5522-EE4B-8968-D1278E893E52}" type="slidenum">
              <a:rPr lang="en-US" altLang="en-US" sz="1000"/>
              <a:pPr>
                <a:spcBef>
                  <a:spcPct val="0"/>
                </a:spcBef>
                <a:buClrTx/>
                <a:buSzTx/>
                <a:buFontTx/>
                <a:buNone/>
              </a:pPr>
              <a:t>25</a:t>
            </a:fld>
            <a:endParaRPr lang="en-US" altLang="en-US" sz="1000"/>
          </a:p>
        </p:txBody>
      </p:sp>
    </p:spTree>
    <p:extLst>
      <p:ext uri="{BB962C8B-B14F-4D97-AF65-F5344CB8AC3E}">
        <p14:creationId xmlns:p14="http://schemas.microsoft.com/office/powerpoint/2010/main" val="28066283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4E9BABB-A08D-0043-A37E-93F69E69714A}"/>
              </a:ext>
            </a:extLst>
          </p:cNvPr>
          <p:cNvSpPr txBox="1">
            <a:spLocks/>
          </p:cNvSpPr>
          <p:nvPr/>
        </p:nvSpPr>
        <p:spPr>
          <a:xfrm>
            <a:off x="304800" y="304800"/>
            <a:ext cx="8458200" cy="838200"/>
          </a:xfrm>
          <a:prstGeom prst="rect">
            <a:avLst/>
          </a:prstGeom>
        </p:spPr>
        <p:txBody>
          <a:bodyPr>
            <a:normAutofit fontScale="97500"/>
          </a:bodyPr>
          <a:lstStyle/>
          <a:p>
            <a:pPr eaLnBrk="1" fontAlgn="auto" hangingPunct="1">
              <a:spcAft>
                <a:spcPts val="0"/>
              </a:spcAft>
              <a:defRPr/>
            </a:pPr>
            <a:r>
              <a:rPr lang="en-US" sz="4000" b="1" dirty="0">
                <a:latin typeface="+mj-lt"/>
                <a:ea typeface="+mj-ea"/>
                <a:cs typeface="+mj-cs"/>
              </a:rPr>
              <a:t>Diversity Index</a:t>
            </a:r>
          </a:p>
        </p:txBody>
      </p:sp>
      <p:sp>
        <p:nvSpPr>
          <p:cNvPr id="40963" name="TextBox 3">
            <a:extLst>
              <a:ext uri="{FF2B5EF4-FFF2-40B4-BE49-F238E27FC236}">
                <a16:creationId xmlns:a16="http://schemas.microsoft.com/office/drawing/2014/main" id="{815351D7-58B7-964E-A73D-4BB38252BD8D}"/>
              </a:ext>
            </a:extLst>
          </p:cNvPr>
          <p:cNvSpPr txBox="1">
            <a:spLocks noChangeArrowheads="1"/>
          </p:cNvSpPr>
          <p:nvPr/>
        </p:nvSpPr>
        <p:spPr bwMode="auto">
          <a:xfrm flipH="1">
            <a:off x="311125" y="1372393"/>
            <a:ext cx="8077200" cy="304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r>
              <a:rPr lang="en-US" altLang="en-US" sz="2400" dirty="0">
                <a:latin typeface="Arial" panose="020B0604020202020204" pitchFamily="34" charset="0"/>
              </a:rPr>
              <a:t>A measure of </a:t>
            </a:r>
            <a:r>
              <a:rPr lang="en-US" altLang="en-US" sz="2400" i="1" dirty="0">
                <a:latin typeface="Arial" panose="020B0604020202020204" pitchFamily="34" charset="0"/>
              </a:rPr>
              <a:t>workforce diversity </a:t>
            </a:r>
            <a:r>
              <a:rPr lang="en-US" altLang="en-US" sz="2400" dirty="0">
                <a:latin typeface="Arial" panose="020B0604020202020204" pitchFamily="34" charset="0"/>
              </a:rPr>
              <a:t>based on the convergence of the representation of each demographic group in the organization (by race, ethnicity, gender) with the relevant/civilian labor force (R/CLF).  </a:t>
            </a:r>
          </a:p>
          <a:p>
            <a:pPr eaLnBrk="1" hangingPunct="1">
              <a:spcBef>
                <a:spcPct val="0"/>
              </a:spcBef>
              <a:buClrTx/>
              <a:buSzTx/>
              <a:buFontTx/>
              <a:buNone/>
            </a:pPr>
            <a:endParaRPr lang="en-US" altLang="en-US" sz="2400" dirty="0">
              <a:latin typeface="Arial" panose="020B0604020202020204" pitchFamily="34" charset="0"/>
            </a:endParaRPr>
          </a:p>
          <a:p>
            <a:pPr eaLnBrk="1" hangingPunct="1">
              <a:spcBef>
                <a:spcPct val="0"/>
              </a:spcBef>
              <a:buClrTx/>
              <a:buSzTx/>
              <a:buFontTx/>
              <a:buNone/>
            </a:pPr>
            <a:r>
              <a:rPr lang="en-US" altLang="en-US" sz="2400" dirty="0">
                <a:latin typeface="Arial" panose="020B0604020202020204" pitchFamily="34" charset="0"/>
              </a:rPr>
              <a:t>The Diversity Index is derived by the ratio of the workforce distribution to its corresponding R/CLF, up to a value of 100%.   </a:t>
            </a:r>
          </a:p>
        </p:txBody>
      </p:sp>
      <p:sp>
        <p:nvSpPr>
          <p:cNvPr id="40964" name="Rectangle 3">
            <a:extLst>
              <a:ext uri="{FF2B5EF4-FFF2-40B4-BE49-F238E27FC236}">
                <a16:creationId xmlns:a16="http://schemas.microsoft.com/office/drawing/2014/main" id="{0149F235-7CBA-774C-B140-4256D97E7E1B}"/>
              </a:ext>
            </a:extLst>
          </p:cNvPr>
          <p:cNvSpPr>
            <a:spLocks noChangeArrowheads="1"/>
          </p:cNvSpPr>
          <p:nvPr/>
        </p:nvSpPr>
        <p:spPr bwMode="auto">
          <a:xfrm>
            <a:off x="0" y="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endParaRPr lang="en-US" altLang="en-US" sz="1800">
              <a:latin typeface="Arial" panose="020B0604020202020204" pitchFamily="34" charset="0"/>
            </a:endParaRPr>
          </a:p>
        </p:txBody>
      </p:sp>
      <p:sp>
        <p:nvSpPr>
          <p:cNvPr id="40965" name="Rectangle 4">
            <a:extLst>
              <a:ext uri="{FF2B5EF4-FFF2-40B4-BE49-F238E27FC236}">
                <a16:creationId xmlns:a16="http://schemas.microsoft.com/office/drawing/2014/main" id="{CC7AFA5F-DBBF-1F4F-806E-809AD6EC2017}"/>
              </a:ext>
            </a:extLst>
          </p:cNvPr>
          <p:cNvSpPr>
            <a:spLocks noChangeArrowheads="1"/>
          </p:cNvSpPr>
          <p:nvPr/>
        </p:nvSpPr>
        <p:spPr bwMode="auto">
          <a:xfrm>
            <a:off x="3352800" y="2895600"/>
            <a:ext cx="457200"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r>
              <a:rPr lang="en-US" altLang="en-US" sz="1100">
                <a:latin typeface="Arial" panose="020B0604020202020204" pitchFamily="34" charset="0"/>
                <a:ea typeface="Calibri" panose="020F0502020204030204" pitchFamily="34" charset="0"/>
                <a:cs typeface="Times New Roman" panose="02020603050405020304" pitchFamily="18" charset="0"/>
              </a:rPr>
              <a:t>=</a:t>
            </a:r>
            <a:endParaRPr lang="en-US" altLang="en-US" sz="1800">
              <a:latin typeface="Arial" panose="020B0604020202020204" pitchFamily="34" charset="0"/>
              <a:ea typeface="Calibri" panose="020F0502020204030204" pitchFamily="34" charset="0"/>
              <a:cs typeface="Times New Roman" panose="02020603050405020304" pitchFamily="18" charset="0"/>
            </a:endParaRPr>
          </a:p>
        </p:txBody>
      </p:sp>
      <p:sp>
        <p:nvSpPr>
          <p:cNvPr id="40966" name="Rectangle 5">
            <a:extLst>
              <a:ext uri="{FF2B5EF4-FFF2-40B4-BE49-F238E27FC236}">
                <a16:creationId xmlns:a16="http://schemas.microsoft.com/office/drawing/2014/main" id="{DBED2355-E745-0443-87C6-BBC4DC73A07B}"/>
              </a:ext>
            </a:extLst>
          </p:cNvPr>
          <p:cNvSpPr>
            <a:spLocks noChangeArrowheads="1"/>
          </p:cNvSpPr>
          <p:nvPr/>
        </p:nvSpPr>
        <p:spPr bwMode="auto">
          <a:xfrm>
            <a:off x="0" y="75247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r>
              <a:rPr lang="en-US" altLang="en-US" sz="1100">
                <a:latin typeface="Arial" panose="020B0604020202020204" pitchFamily="34" charset="0"/>
                <a:ea typeface="Calibri" panose="020F0502020204030204" pitchFamily="34" charset="0"/>
                <a:cs typeface="Times New Roman" panose="02020603050405020304" pitchFamily="18" charset="0"/>
              </a:rPr>
              <a:t>   </a:t>
            </a:r>
            <a:endParaRPr lang="en-US" altLang="en-US" sz="1800">
              <a:latin typeface="Arial" panose="020B0604020202020204" pitchFamily="34" charset="0"/>
              <a:ea typeface="Calibri" panose="020F0502020204030204" pitchFamily="34" charset="0"/>
              <a:cs typeface="Times New Roman" panose="02020603050405020304" pitchFamily="18" charset="0"/>
            </a:endParaRPr>
          </a:p>
        </p:txBody>
      </p:sp>
      <p:sp>
        <p:nvSpPr>
          <p:cNvPr id="40967" name="Slide Number Placeholder 6">
            <a:extLst>
              <a:ext uri="{FF2B5EF4-FFF2-40B4-BE49-F238E27FC236}">
                <a16:creationId xmlns:a16="http://schemas.microsoft.com/office/drawing/2014/main" id="{B62C1F4B-D045-3D4E-ABFA-241A277B5802}"/>
              </a:ext>
            </a:extLst>
          </p:cNvPr>
          <p:cNvSpPr>
            <a:spLocks noGrp="1" noChangeArrowheads="1"/>
          </p:cNvSpPr>
          <p:nvPr>
            <p:ph type="sldNum" sz="quarter" idx="12"/>
          </p:nvPr>
        </p:nvSpPr>
        <p:spPr bwMode="auto">
          <a:xfrm>
            <a:off x="8647113" y="6408738"/>
            <a:ext cx="366712"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US"/>
            </a:defPPr>
            <a:lvl1pPr algn="r" rtl="0" eaLnBrk="1" fontAlgn="base" hangingPunct="1">
              <a:spcBef>
                <a:spcPct val="0"/>
              </a:spcBef>
              <a:spcAft>
                <a:spcPct val="0"/>
              </a:spcAft>
              <a:defRPr sz="1000" kern="1200" smtClean="0">
                <a:solidFill>
                  <a:schemeClr val="tx1"/>
                </a:solidFill>
                <a:latin typeface="Lucida Sans Unicode" panose="020B0602030504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defRPr/>
            </a:pPr>
            <a:fld id="{1DA0B271-3D2D-6B47-AE25-E15484B27A96}" type="slidenum">
              <a:rPr lang="en-US" altLang="en-US" smtClean="0"/>
              <a:pPr>
                <a:spcBef>
                  <a:spcPct val="0"/>
                </a:spcBef>
                <a:buClrTx/>
                <a:buSzTx/>
                <a:buFontTx/>
                <a:buNone/>
                <a:defRPr/>
              </a:pPr>
              <a:t>26</a:t>
            </a:fld>
            <a:endParaRPr lang="en-US" altLang="en-US" sz="1000"/>
          </a:p>
        </p:txBody>
      </p:sp>
    </p:spTree>
    <p:extLst>
      <p:ext uri="{BB962C8B-B14F-4D97-AF65-F5344CB8AC3E}">
        <p14:creationId xmlns:p14="http://schemas.microsoft.com/office/powerpoint/2010/main" val="1413216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16E784B-1AC0-0D43-BBF3-2A78C45E21A4}"/>
              </a:ext>
            </a:extLst>
          </p:cNvPr>
          <p:cNvSpPr txBox="1"/>
          <p:nvPr/>
        </p:nvSpPr>
        <p:spPr>
          <a:xfrm>
            <a:off x="457200" y="304800"/>
            <a:ext cx="8305800" cy="708025"/>
          </a:xfrm>
          <a:prstGeom prst="rect">
            <a:avLst/>
          </a:prstGeom>
          <a:noFill/>
        </p:spPr>
        <p:txBody>
          <a:bodyPr>
            <a:spAutoFit/>
          </a:bodyPr>
          <a:lstStyle/>
          <a:p>
            <a:pPr eaLnBrk="1" hangingPunct="1">
              <a:defRPr/>
            </a:pPr>
            <a:r>
              <a:rPr lang="en-US" sz="4000" b="1" i="1" dirty="0">
                <a:latin typeface="+mj-lt"/>
              </a:rPr>
              <a:t>Inclusion Index</a:t>
            </a:r>
          </a:p>
        </p:txBody>
      </p:sp>
      <p:sp>
        <p:nvSpPr>
          <p:cNvPr id="3" name="Rectangle 2">
            <a:extLst>
              <a:ext uri="{FF2B5EF4-FFF2-40B4-BE49-F238E27FC236}">
                <a16:creationId xmlns:a16="http://schemas.microsoft.com/office/drawing/2014/main" id="{8B31A7BA-81FF-E84E-BB3D-EF42DAEB5A3C}"/>
              </a:ext>
            </a:extLst>
          </p:cNvPr>
          <p:cNvSpPr/>
          <p:nvPr/>
        </p:nvSpPr>
        <p:spPr>
          <a:xfrm>
            <a:off x="228600" y="1447800"/>
            <a:ext cx="8686800" cy="4154984"/>
          </a:xfrm>
          <a:prstGeom prst="rect">
            <a:avLst/>
          </a:prstGeom>
        </p:spPr>
        <p:txBody>
          <a:bodyPr>
            <a:spAutoFit/>
          </a:bodyPr>
          <a:lstStyle/>
          <a:p>
            <a:pPr marL="57150" lvl="1" eaLnBrk="1" hangingPunct="1">
              <a:defRPr/>
            </a:pPr>
            <a:r>
              <a:rPr lang="en-US" sz="2800" dirty="0">
                <a:latin typeface="+mj-lt"/>
              </a:rPr>
              <a:t>A measure of </a:t>
            </a:r>
            <a:r>
              <a:rPr lang="en-US" sz="2800" i="1" dirty="0">
                <a:latin typeface="+mj-lt"/>
              </a:rPr>
              <a:t>organizational inclusion</a:t>
            </a:r>
            <a:r>
              <a:rPr lang="en-US" sz="2800" dirty="0">
                <a:latin typeface="+mj-lt"/>
              </a:rPr>
              <a:t>  based on Federal Employee Viewpoint Survey (FEVS) results.  </a:t>
            </a:r>
          </a:p>
          <a:p>
            <a:pPr marL="57150" lvl="1" eaLnBrk="1" hangingPunct="1">
              <a:defRPr/>
            </a:pPr>
            <a:endParaRPr lang="en-US" sz="2800" dirty="0">
              <a:latin typeface="+mj-lt"/>
            </a:endParaRPr>
          </a:p>
          <a:p>
            <a:pPr marL="57150" lvl="1" eaLnBrk="1" hangingPunct="1">
              <a:defRPr/>
            </a:pPr>
            <a:r>
              <a:rPr lang="en-US" sz="2800" dirty="0">
                <a:latin typeface="+mj-lt"/>
              </a:rPr>
              <a:t>FEVS items were directly linked to six empirically validated dimensions of inclusion, based on current research.  Favorable responses (i.e. agree, strongly agree) on each survey item are computed and averaged.</a:t>
            </a:r>
          </a:p>
          <a:p>
            <a:pPr marL="342900" indent="-342900" eaLnBrk="1" hangingPunct="1">
              <a:defRPr/>
            </a:pPr>
            <a:endParaRPr lang="en-US" sz="2000" dirty="0">
              <a:solidFill>
                <a:schemeClr val="tx2"/>
              </a:solidFill>
              <a:latin typeface="+mj-lt"/>
            </a:endParaRPr>
          </a:p>
          <a:p>
            <a:pPr marL="342900" indent="-342900" eaLnBrk="1" hangingPunct="1">
              <a:defRPr/>
            </a:pPr>
            <a:endParaRPr lang="en-US" sz="1400" dirty="0">
              <a:solidFill>
                <a:schemeClr val="tx2"/>
              </a:solidFill>
              <a:latin typeface="+mj-lt"/>
            </a:endParaRPr>
          </a:p>
          <a:p>
            <a:pPr marL="342900" indent="-342900" eaLnBrk="1" hangingPunct="1">
              <a:defRPr/>
            </a:pPr>
            <a:endParaRPr lang="en-US" sz="1400" dirty="0">
              <a:solidFill>
                <a:schemeClr val="tx2"/>
              </a:solidFill>
              <a:latin typeface="+mj-lt"/>
            </a:endParaRPr>
          </a:p>
          <a:p>
            <a:pPr marL="342900" indent="-342900" eaLnBrk="1" hangingPunct="1">
              <a:defRPr/>
            </a:pPr>
            <a:endParaRPr lang="en-US" sz="2000" dirty="0">
              <a:latin typeface="+mj-lt"/>
            </a:endParaRPr>
          </a:p>
        </p:txBody>
      </p:sp>
      <p:sp>
        <p:nvSpPr>
          <p:cNvPr id="45059" name="Slide Number Placeholder 3">
            <a:extLst>
              <a:ext uri="{FF2B5EF4-FFF2-40B4-BE49-F238E27FC236}">
                <a16:creationId xmlns:a16="http://schemas.microsoft.com/office/drawing/2014/main" id="{3CC19420-018A-BA40-B467-3B0D335EB356}"/>
              </a:ext>
            </a:extLst>
          </p:cNvPr>
          <p:cNvSpPr>
            <a:spLocks noGrp="1" noChangeArrowheads="1"/>
          </p:cNvSpPr>
          <p:nvPr>
            <p:ph type="sldNum" sz="quarter" idx="12"/>
          </p:nvPr>
        </p:nvSpPr>
        <p:spPr bwMode="auto">
          <a:xfrm>
            <a:off x="8647113" y="6408738"/>
            <a:ext cx="366712"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US"/>
            </a:defPPr>
            <a:lvl1pPr algn="r" rtl="0" eaLnBrk="1" fontAlgn="base" hangingPunct="1">
              <a:spcBef>
                <a:spcPct val="0"/>
              </a:spcBef>
              <a:spcAft>
                <a:spcPct val="0"/>
              </a:spcAft>
              <a:defRPr sz="1000" kern="1200" smtClean="0">
                <a:solidFill>
                  <a:schemeClr val="tx1"/>
                </a:solidFill>
                <a:latin typeface="Lucida Sans Unicode" panose="020B0602030504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defRPr/>
            </a:pPr>
            <a:fld id="{F25C74BC-6134-6C41-90C8-9713CAE62C53}" type="slidenum">
              <a:rPr lang="en-US" altLang="en-US" smtClean="0"/>
              <a:pPr>
                <a:spcBef>
                  <a:spcPct val="0"/>
                </a:spcBef>
                <a:buClrTx/>
                <a:buSzTx/>
                <a:buFontTx/>
                <a:buNone/>
                <a:defRPr/>
              </a:pPr>
              <a:t>27</a:t>
            </a:fld>
            <a:endParaRPr lang="en-US" altLang="en-US" sz="1000"/>
          </a:p>
        </p:txBody>
      </p:sp>
    </p:spTree>
    <p:extLst>
      <p:ext uri="{BB962C8B-B14F-4D97-AF65-F5344CB8AC3E}">
        <p14:creationId xmlns:p14="http://schemas.microsoft.com/office/powerpoint/2010/main" val="18110843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71872F8-C2FD-5941-B7B3-706220732AC9}"/>
              </a:ext>
            </a:extLst>
          </p:cNvPr>
          <p:cNvSpPr txBox="1"/>
          <p:nvPr/>
        </p:nvSpPr>
        <p:spPr>
          <a:xfrm>
            <a:off x="419100" y="65087"/>
            <a:ext cx="8305800" cy="708025"/>
          </a:xfrm>
          <a:prstGeom prst="rect">
            <a:avLst/>
          </a:prstGeom>
          <a:noFill/>
        </p:spPr>
        <p:txBody>
          <a:bodyPr>
            <a:spAutoFit/>
          </a:bodyPr>
          <a:lstStyle/>
          <a:p>
            <a:pPr algn="ctr" eaLnBrk="1" hangingPunct="1">
              <a:defRPr/>
            </a:pPr>
            <a:r>
              <a:rPr lang="en-US" sz="4000" b="1" dirty="0">
                <a:latin typeface="+mj-lt"/>
              </a:rPr>
              <a:t>DIMENSIONS OF INCLUSION</a:t>
            </a:r>
          </a:p>
        </p:txBody>
      </p:sp>
      <p:sp>
        <p:nvSpPr>
          <p:cNvPr id="47106" name="Rectangle 2">
            <a:extLst>
              <a:ext uri="{FF2B5EF4-FFF2-40B4-BE49-F238E27FC236}">
                <a16:creationId xmlns:a16="http://schemas.microsoft.com/office/drawing/2014/main" id="{32E36135-A7CF-DE41-8C78-13B0F0860F52}"/>
              </a:ext>
            </a:extLst>
          </p:cNvPr>
          <p:cNvSpPr>
            <a:spLocks noChangeArrowheads="1"/>
          </p:cNvSpPr>
          <p:nvPr/>
        </p:nvSpPr>
        <p:spPr bwMode="auto">
          <a:xfrm>
            <a:off x="341313" y="548680"/>
            <a:ext cx="8305800" cy="41857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eaLnBrk="1" hangingPunct="1">
              <a:spcBef>
                <a:spcPct val="0"/>
              </a:spcBef>
              <a:spcAft>
                <a:spcPts val="1800"/>
              </a:spcAft>
              <a:buClrTx/>
              <a:buSzTx/>
              <a:buFontTx/>
              <a:buNone/>
            </a:pPr>
            <a:r>
              <a:rPr lang="en-US" altLang="en-US" sz="2200" dirty="0">
                <a:latin typeface="Calibri" panose="020F0502020204030204" pitchFamily="34" charset="0"/>
                <a:cs typeface="Calibri" panose="020F0502020204030204" pitchFamily="34" charset="0"/>
              </a:rPr>
              <a:t>As a result of the SME content review and factor analyses, 20 FEVS items were mapped to the following six dimensions of inclusion:</a:t>
            </a:r>
          </a:p>
          <a:p>
            <a:pPr eaLnBrk="1" hangingPunct="1">
              <a:spcBef>
                <a:spcPct val="0"/>
              </a:spcBef>
              <a:spcAft>
                <a:spcPts val="1800"/>
              </a:spcAft>
              <a:buClrTx/>
              <a:buSzTx/>
              <a:buFont typeface="Arial" panose="020B0604020202020204" pitchFamily="34" charset="0"/>
              <a:buChar char="•"/>
            </a:pPr>
            <a:r>
              <a:rPr lang="en-US" altLang="en-US" sz="2200" b="1" dirty="0">
                <a:latin typeface="Calibri" panose="020F0502020204030204" pitchFamily="34" charset="0"/>
                <a:cs typeface="Calibri" panose="020F0502020204030204" pitchFamily="34" charset="0"/>
              </a:rPr>
              <a:t>Fairness of Employment Practices (Rules and Procedures) </a:t>
            </a:r>
          </a:p>
          <a:p>
            <a:pPr eaLnBrk="1" hangingPunct="1">
              <a:spcBef>
                <a:spcPct val="0"/>
              </a:spcBef>
              <a:spcAft>
                <a:spcPts val="1800"/>
              </a:spcAft>
              <a:buClrTx/>
              <a:buSzTx/>
              <a:buFont typeface="Arial" panose="020B0604020202020204" pitchFamily="34" charset="0"/>
              <a:buChar char="•"/>
            </a:pPr>
            <a:r>
              <a:rPr lang="en-US" altLang="en-US" sz="2200" b="1" dirty="0">
                <a:latin typeface="Calibri" panose="020F0502020204030204" pitchFamily="34" charset="0"/>
                <a:cs typeface="Calibri" panose="020F0502020204030204" pitchFamily="34" charset="0"/>
              </a:rPr>
              <a:t>Fairness of Employment Practices (Performance Evaluations)</a:t>
            </a:r>
          </a:p>
          <a:p>
            <a:pPr eaLnBrk="1" hangingPunct="1">
              <a:spcBef>
                <a:spcPct val="0"/>
              </a:spcBef>
              <a:spcAft>
                <a:spcPts val="1800"/>
              </a:spcAft>
              <a:buClrTx/>
              <a:buSzTx/>
              <a:buFont typeface="Arial" panose="020B0604020202020204" pitchFamily="34" charset="0"/>
              <a:buChar char="•"/>
            </a:pPr>
            <a:r>
              <a:rPr lang="en-US" altLang="en-US" sz="2200" b="1" dirty="0">
                <a:latin typeface="Calibri" panose="020F0502020204030204" pitchFamily="34" charset="0"/>
                <a:cs typeface="Calibri" panose="020F0502020204030204" pitchFamily="34" charset="0"/>
              </a:rPr>
              <a:t>Inclusion/Participation in Decision-Making </a:t>
            </a:r>
          </a:p>
          <a:p>
            <a:pPr eaLnBrk="1" hangingPunct="1">
              <a:spcBef>
                <a:spcPct val="0"/>
              </a:spcBef>
              <a:spcAft>
                <a:spcPts val="1800"/>
              </a:spcAft>
              <a:buClrTx/>
              <a:buSzTx/>
              <a:buFont typeface="Arial" panose="020B0604020202020204" pitchFamily="34" charset="0"/>
              <a:buChar char="•"/>
            </a:pPr>
            <a:r>
              <a:rPr lang="en-US" altLang="en-US" sz="2200" b="1" dirty="0">
                <a:latin typeface="Calibri" panose="020F0502020204030204" pitchFamily="34" charset="0"/>
                <a:cs typeface="Calibri" panose="020F0502020204030204" pitchFamily="34" charset="0"/>
              </a:rPr>
              <a:t>Inclusive Management and Leadership </a:t>
            </a:r>
          </a:p>
          <a:p>
            <a:pPr eaLnBrk="1" hangingPunct="1">
              <a:spcBef>
                <a:spcPct val="0"/>
              </a:spcBef>
              <a:spcAft>
                <a:spcPts val="1800"/>
              </a:spcAft>
              <a:buClrTx/>
              <a:buSzTx/>
              <a:buFont typeface="Arial" panose="020B0604020202020204" pitchFamily="34" charset="0"/>
              <a:buChar char="•"/>
            </a:pPr>
            <a:r>
              <a:rPr lang="en-US" altLang="en-US" sz="2200" b="1" dirty="0">
                <a:latin typeface="Calibri" panose="020F0502020204030204" pitchFamily="34" charset="0"/>
                <a:cs typeface="Calibri" panose="020F0502020204030204" pitchFamily="34" charset="0"/>
              </a:rPr>
              <a:t>Information Access/Open Communication </a:t>
            </a:r>
          </a:p>
          <a:p>
            <a:pPr eaLnBrk="1" hangingPunct="1">
              <a:spcBef>
                <a:spcPct val="0"/>
              </a:spcBef>
              <a:buClrTx/>
              <a:buSzTx/>
              <a:buFont typeface="Arial" panose="020B0604020202020204" pitchFamily="34" charset="0"/>
              <a:buChar char="•"/>
            </a:pPr>
            <a:r>
              <a:rPr lang="en-US" altLang="en-US" sz="2200" b="1" dirty="0">
                <a:latin typeface="Calibri" panose="020F0502020204030204" pitchFamily="34" charset="0"/>
                <a:cs typeface="Calibri" panose="020F0502020204030204" pitchFamily="34" charset="0"/>
              </a:rPr>
              <a:t>Integration of Differences</a:t>
            </a:r>
          </a:p>
        </p:txBody>
      </p:sp>
      <p:sp>
        <p:nvSpPr>
          <p:cNvPr id="47107" name="Slide Number Placeholder 3">
            <a:extLst>
              <a:ext uri="{FF2B5EF4-FFF2-40B4-BE49-F238E27FC236}">
                <a16:creationId xmlns:a16="http://schemas.microsoft.com/office/drawing/2014/main" id="{0E804ED2-922E-DD46-9520-2238870EAFB6}"/>
              </a:ext>
            </a:extLst>
          </p:cNvPr>
          <p:cNvSpPr>
            <a:spLocks noGrp="1" noChangeArrowheads="1"/>
          </p:cNvSpPr>
          <p:nvPr>
            <p:ph type="sldNum" sz="quarter" idx="12"/>
          </p:nvPr>
        </p:nvSpPr>
        <p:spPr bwMode="auto">
          <a:xfrm>
            <a:off x="8647113" y="6408738"/>
            <a:ext cx="366712"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US"/>
            </a:defPPr>
            <a:lvl1pPr algn="r" rtl="0" eaLnBrk="1" fontAlgn="base" hangingPunct="1">
              <a:spcBef>
                <a:spcPct val="0"/>
              </a:spcBef>
              <a:spcAft>
                <a:spcPct val="0"/>
              </a:spcAft>
              <a:defRPr sz="1000" kern="1200" smtClean="0">
                <a:solidFill>
                  <a:schemeClr val="tx1"/>
                </a:solidFill>
                <a:latin typeface="Lucida Sans Unicode" panose="020B0602030504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a:spcBef>
                <a:spcPct val="0"/>
              </a:spcBef>
              <a:buClrTx/>
              <a:buSzTx/>
              <a:buFontTx/>
              <a:buNone/>
              <a:defRPr/>
            </a:pPr>
            <a:fld id="{F25C74BC-6134-6C41-90C8-9713CAE62C53}" type="slidenum">
              <a:rPr lang="en-US" altLang="en-US" smtClean="0"/>
              <a:pPr>
                <a:spcBef>
                  <a:spcPct val="0"/>
                </a:spcBef>
                <a:buClrTx/>
                <a:buSzTx/>
                <a:buFontTx/>
                <a:buNone/>
                <a:defRPr/>
              </a:pPr>
              <a:t>28</a:t>
            </a:fld>
            <a:endParaRPr lang="en-US" altLang="en-US" sz="1000"/>
          </a:p>
        </p:txBody>
      </p:sp>
    </p:spTree>
    <p:extLst>
      <p:ext uri="{BB962C8B-B14F-4D97-AF65-F5344CB8AC3E}">
        <p14:creationId xmlns:p14="http://schemas.microsoft.com/office/powerpoint/2010/main" val="29309817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Content Placeholder 1">
            <a:extLst>
              <a:ext uri="{FF2B5EF4-FFF2-40B4-BE49-F238E27FC236}">
                <a16:creationId xmlns:a16="http://schemas.microsoft.com/office/drawing/2014/main" id="{CABD8D23-086C-704C-A3DE-67D57515B59B}"/>
              </a:ext>
            </a:extLst>
          </p:cNvPr>
          <p:cNvSpPr>
            <a:spLocks noGrp="1"/>
          </p:cNvSpPr>
          <p:nvPr>
            <p:ph idx="1"/>
          </p:nvPr>
        </p:nvSpPr>
        <p:spPr>
          <a:xfrm>
            <a:off x="304800" y="764704"/>
            <a:ext cx="8534400" cy="4843463"/>
          </a:xfrm>
        </p:spPr>
        <p:txBody>
          <a:bodyPr/>
          <a:lstStyle/>
          <a:p>
            <a:pPr eaLnBrk="1" hangingPunct="1">
              <a:buFont typeface="Wingdings 3" pitchFamily="2" charset="2"/>
              <a:buNone/>
            </a:pPr>
            <a:r>
              <a:rPr lang="en-US" altLang="en-US" sz="2800" b="1" dirty="0"/>
              <a:t>Inclusion strategies:</a:t>
            </a:r>
          </a:p>
          <a:p>
            <a:pPr lvl="1" eaLnBrk="1" hangingPunct="1"/>
            <a:r>
              <a:rPr lang="en-US" altLang="en-US" sz="2400" dirty="0"/>
              <a:t>D&amp;I infused Leadership Development Programs</a:t>
            </a:r>
          </a:p>
          <a:p>
            <a:pPr lvl="1" eaLnBrk="1" hangingPunct="1"/>
            <a:r>
              <a:rPr lang="en-US" altLang="en-US" sz="2400" dirty="0"/>
              <a:t>Cultural Competency/Unconscious Bias Training</a:t>
            </a:r>
          </a:p>
          <a:p>
            <a:pPr lvl="1" eaLnBrk="1" hangingPunct="1"/>
            <a:r>
              <a:rPr lang="en-US" altLang="en-US" sz="2400" dirty="0"/>
              <a:t>Conflict Management Training for </a:t>
            </a:r>
            <a:r>
              <a:rPr lang="en-US" altLang="en-US" sz="2400" dirty="0" err="1"/>
              <a:t>mgrs</a:t>
            </a:r>
            <a:r>
              <a:rPr lang="en-US" altLang="en-US" sz="2400" dirty="0"/>
              <a:t> &amp; sups</a:t>
            </a:r>
          </a:p>
          <a:p>
            <a:pPr lvl="1" eaLnBrk="1" hangingPunct="1"/>
            <a:r>
              <a:rPr lang="en-US" altLang="en-US" sz="2400" dirty="0"/>
              <a:t>Mentoring/coaching Programs</a:t>
            </a:r>
          </a:p>
          <a:p>
            <a:pPr lvl="1" eaLnBrk="1" hangingPunct="1"/>
            <a:r>
              <a:rPr lang="en-US" altLang="en-US" sz="2400" dirty="0"/>
              <a:t>Diversity Focused internships</a:t>
            </a:r>
          </a:p>
          <a:p>
            <a:pPr lvl="1" eaLnBrk="1" hangingPunct="1"/>
            <a:r>
              <a:rPr lang="en-US" altLang="en-US" sz="2400" dirty="0"/>
              <a:t>Intra- and Inter- agency Rotational Assignments</a:t>
            </a:r>
          </a:p>
          <a:p>
            <a:pPr lvl="1" eaLnBrk="1" hangingPunct="1"/>
            <a:r>
              <a:rPr lang="en-US" altLang="en-US" sz="2400" dirty="0"/>
              <a:t>Targeted outreach &amp; retention plans</a:t>
            </a:r>
          </a:p>
          <a:p>
            <a:pPr lvl="1" eaLnBrk="1" hangingPunct="1"/>
            <a:r>
              <a:rPr lang="en-US" altLang="en-US" sz="2400" dirty="0"/>
              <a:t>Mandatory Leadership Accountability Measures</a:t>
            </a:r>
          </a:p>
          <a:p>
            <a:pPr lvl="1" eaLnBrk="1" hangingPunct="1"/>
            <a:r>
              <a:rPr lang="en-US" altLang="en-US" sz="2400" i="1" dirty="0"/>
              <a:t>NEW METRICS: VA Diversity &amp; Inclusion Indices</a:t>
            </a:r>
          </a:p>
          <a:p>
            <a:pPr lvl="1" eaLnBrk="1" hangingPunct="1"/>
            <a:endParaRPr lang="en-US" altLang="en-US" dirty="0">
              <a:solidFill>
                <a:schemeClr val="tx2"/>
              </a:solidFill>
            </a:endParaRPr>
          </a:p>
          <a:p>
            <a:pPr lvl="1" eaLnBrk="1" hangingPunct="1"/>
            <a:endParaRPr lang="en-US" altLang="en-US" dirty="0"/>
          </a:p>
          <a:p>
            <a:pPr eaLnBrk="1" hangingPunct="1">
              <a:buFont typeface="Wingdings 3" pitchFamily="2" charset="2"/>
              <a:buNone/>
            </a:pPr>
            <a:endParaRPr lang="en-US" altLang="en-US" dirty="0"/>
          </a:p>
        </p:txBody>
      </p:sp>
      <p:sp>
        <p:nvSpPr>
          <p:cNvPr id="3" name="Title 2">
            <a:extLst>
              <a:ext uri="{FF2B5EF4-FFF2-40B4-BE49-F238E27FC236}">
                <a16:creationId xmlns:a16="http://schemas.microsoft.com/office/drawing/2014/main" id="{74EC3A6D-96E1-7845-A3E1-65B796287229}"/>
              </a:ext>
            </a:extLst>
          </p:cNvPr>
          <p:cNvSpPr>
            <a:spLocks noGrp="1"/>
          </p:cNvSpPr>
          <p:nvPr>
            <p:ph type="title"/>
          </p:nvPr>
        </p:nvSpPr>
        <p:spPr>
          <a:xfrm>
            <a:off x="457200" y="-26194"/>
            <a:ext cx="8229600" cy="944562"/>
          </a:xfrm>
        </p:spPr>
        <p:txBody>
          <a:bodyPr>
            <a:normAutofit fontScale="90000"/>
          </a:bodyPr>
          <a:lstStyle/>
          <a:p>
            <a:pPr eaLnBrk="1" fontAlgn="auto" hangingPunct="1">
              <a:spcAft>
                <a:spcPts val="0"/>
              </a:spcAft>
              <a:defRPr/>
            </a:pPr>
            <a:br>
              <a:rPr lang="en-US" sz="4400" i="1" dirty="0">
                <a:solidFill>
                  <a:srgbClr val="C00000"/>
                </a:solidFill>
              </a:rPr>
            </a:br>
            <a:r>
              <a:rPr lang="en-US" sz="4400" i="1" dirty="0"/>
              <a:t>What’s on the horizon? </a:t>
            </a:r>
            <a:br>
              <a:rPr lang="en-US" sz="4400" i="1" dirty="0">
                <a:solidFill>
                  <a:srgbClr val="C00000"/>
                </a:solidFill>
              </a:rPr>
            </a:br>
            <a:endParaRPr lang="en-US" sz="3600" i="1" dirty="0"/>
          </a:p>
        </p:txBody>
      </p:sp>
      <p:sp>
        <p:nvSpPr>
          <p:cNvPr id="50179" name="Slide Number Placeholder 3">
            <a:extLst>
              <a:ext uri="{FF2B5EF4-FFF2-40B4-BE49-F238E27FC236}">
                <a16:creationId xmlns:a16="http://schemas.microsoft.com/office/drawing/2014/main" id="{898EE560-13B4-B349-B4CC-EB013ABD4CE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spcBef>
                <a:spcPct val="0"/>
              </a:spcBef>
              <a:buClrTx/>
              <a:buSzTx/>
              <a:buFontTx/>
              <a:buNone/>
            </a:pPr>
            <a:fld id="{8649ACFD-A274-654B-BDAF-762B0840B370}" type="slidenum">
              <a:rPr lang="en-US" altLang="en-US" sz="1000"/>
              <a:pPr>
                <a:spcBef>
                  <a:spcPct val="0"/>
                </a:spcBef>
                <a:buClrTx/>
                <a:buSzTx/>
                <a:buFontTx/>
                <a:buNone/>
              </a:pPr>
              <a:t>29</a:t>
            </a:fld>
            <a:endParaRPr lang="en-US" altLang="en-US" sz="1000"/>
          </a:p>
        </p:txBody>
      </p:sp>
    </p:spTree>
    <p:extLst>
      <p:ext uri="{BB962C8B-B14F-4D97-AF65-F5344CB8AC3E}">
        <p14:creationId xmlns:p14="http://schemas.microsoft.com/office/powerpoint/2010/main" val="31460001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08767F73-48CC-C947-A49A-1B551F9C2B38}"/>
              </a:ext>
            </a:extLst>
          </p:cNvPr>
          <p:cNvSpPr>
            <a:spLocks noChangeArrowheads="1"/>
          </p:cNvSpPr>
          <p:nvPr/>
        </p:nvSpPr>
        <p:spPr bwMode="auto">
          <a:xfrm>
            <a:off x="457200" y="1295400"/>
            <a:ext cx="8229600" cy="4953000"/>
          </a:xfrm>
          <a:prstGeom prst="rect">
            <a:avLst/>
          </a:prstGeom>
          <a:noFill/>
          <a:ln w="9525">
            <a:noFill/>
            <a:miter lim="800000"/>
            <a:headEnd/>
            <a:tailEnd/>
          </a:ln>
          <a:effectLst/>
        </p:spPr>
        <p:txBody>
          <a:bodyPr/>
          <a:lstStyle/>
          <a:p>
            <a:pPr marL="228600" indent="-228600">
              <a:lnSpc>
                <a:spcPts val="2400"/>
              </a:lnSpc>
              <a:spcBef>
                <a:spcPts val="300"/>
              </a:spcBef>
              <a:buSzPct val="40000"/>
              <a:defRPr/>
            </a:pPr>
            <a:endParaRPr lang="en-US" sz="1200" dirty="0">
              <a:solidFill>
                <a:schemeClr val="tx2"/>
              </a:solidFill>
              <a:latin typeface="+mj-lt"/>
            </a:endParaRPr>
          </a:p>
        </p:txBody>
      </p:sp>
      <p:sp>
        <p:nvSpPr>
          <p:cNvPr id="43011" name="Rectangle 3">
            <a:extLst>
              <a:ext uri="{FF2B5EF4-FFF2-40B4-BE49-F238E27FC236}">
                <a16:creationId xmlns:a16="http://schemas.microsoft.com/office/drawing/2014/main" id="{879C422E-EFF2-AC4F-ACEB-E79871E3A79A}"/>
              </a:ext>
            </a:extLst>
          </p:cNvPr>
          <p:cNvSpPr>
            <a:spLocks noChangeArrowheads="1"/>
          </p:cNvSpPr>
          <p:nvPr/>
        </p:nvSpPr>
        <p:spPr bwMode="auto">
          <a:xfrm>
            <a:off x="376461" y="114300"/>
            <a:ext cx="8305800" cy="685800"/>
          </a:xfrm>
          <a:prstGeom prst="rect">
            <a:avLst/>
          </a:prstGeom>
          <a:noFill/>
          <a:ln w="9525">
            <a:noFill/>
            <a:miter lim="800000"/>
            <a:headEnd/>
            <a:tailEnd/>
          </a:ln>
          <a:effectLst/>
        </p:spPr>
        <p:txBody>
          <a:bodyPr anchor="ctr"/>
          <a:lstStyle/>
          <a:p>
            <a:pPr>
              <a:lnSpc>
                <a:spcPts val="3100"/>
              </a:lnSpc>
              <a:defRPr/>
            </a:pPr>
            <a:r>
              <a:rPr lang="en-US" sz="4000" b="1" dirty="0">
                <a:effectLst>
                  <a:outerShdw blurRad="38100" dist="38100" dir="2700000" algn="tl">
                    <a:srgbClr val="C0C0C0"/>
                  </a:outerShdw>
                </a:effectLst>
                <a:latin typeface="+mj-lt"/>
              </a:rPr>
              <a:t>LESSONS LEARNED</a:t>
            </a:r>
            <a:endParaRPr lang="en-US" sz="4000" b="1" i="1" dirty="0">
              <a:latin typeface="+mj-lt"/>
            </a:endParaRPr>
          </a:p>
        </p:txBody>
      </p:sp>
      <p:sp>
        <p:nvSpPr>
          <p:cNvPr id="4" name="Rectangle 3">
            <a:extLst>
              <a:ext uri="{FF2B5EF4-FFF2-40B4-BE49-F238E27FC236}">
                <a16:creationId xmlns:a16="http://schemas.microsoft.com/office/drawing/2014/main" id="{70FD593F-AD41-2E41-8D1A-20F8CA680CD0}"/>
              </a:ext>
            </a:extLst>
          </p:cNvPr>
          <p:cNvSpPr/>
          <p:nvPr/>
        </p:nvSpPr>
        <p:spPr>
          <a:xfrm>
            <a:off x="17760" y="671963"/>
            <a:ext cx="8712968" cy="3593548"/>
          </a:xfrm>
          <a:prstGeom prst="rect">
            <a:avLst/>
          </a:prstGeom>
        </p:spPr>
        <p:txBody>
          <a:bodyPr wrap="square">
            <a:spAutoFit/>
          </a:bodyPr>
          <a:lstStyle/>
          <a:p>
            <a:pPr marL="171450" eaLnBrk="1" hangingPunct="1">
              <a:lnSpc>
                <a:spcPct val="80000"/>
              </a:lnSpc>
              <a:buSzPct val="40000"/>
              <a:defRPr/>
            </a:pPr>
            <a:r>
              <a:rPr lang="en-US" sz="3600" b="1" i="1" dirty="0">
                <a:effectLst>
                  <a:outerShdw blurRad="38100" dist="38100" dir="2700000" algn="tl">
                    <a:srgbClr val="C0C0C0"/>
                  </a:outerShdw>
                </a:effectLst>
                <a:latin typeface="+mj-lt"/>
              </a:rPr>
              <a:t>INTELLIGENCE COMMUNITY</a:t>
            </a:r>
            <a:r>
              <a:rPr lang="en-US" sz="3600" b="1" dirty="0">
                <a:effectLst>
                  <a:outerShdw blurRad="38100" dist="38100" dir="2700000" algn="tl">
                    <a:srgbClr val="C0C0C0"/>
                  </a:outerShdw>
                </a:effectLst>
                <a:latin typeface="+mj-lt"/>
              </a:rPr>
              <a:t>:  </a:t>
            </a:r>
          </a:p>
          <a:p>
            <a:pPr marL="171450" eaLnBrk="1" hangingPunct="1">
              <a:lnSpc>
                <a:spcPct val="80000"/>
              </a:lnSpc>
              <a:buSzPct val="40000"/>
              <a:defRPr/>
            </a:pPr>
            <a:r>
              <a:rPr lang="en-US" sz="3200" dirty="0"/>
              <a:t>Obstacles leading to 9/11 intelligence failures included:</a:t>
            </a:r>
          </a:p>
          <a:p>
            <a:pPr lvl="1" indent="-457200" eaLnBrk="1" hangingPunct="1">
              <a:lnSpc>
                <a:spcPct val="80000"/>
              </a:lnSpc>
              <a:buSzPct val="40000"/>
              <a:buFontTx/>
              <a:buChar char="•"/>
              <a:defRPr/>
            </a:pPr>
            <a:r>
              <a:rPr lang="en-US" sz="3200" dirty="0"/>
              <a:t>Hardened attitudes against change</a:t>
            </a:r>
          </a:p>
          <a:p>
            <a:pPr lvl="1" indent="-457200" eaLnBrk="1" hangingPunct="1">
              <a:lnSpc>
                <a:spcPct val="80000"/>
              </a:lnSpc>
              <a:buSzPct val="40000"/>
              <a:buFontTx/>
              <a:buChar char="•"/>
              <a:defRPr/>
            </a:pPr>
            <a:r>
              <a:rPr lang="en-US" sz="3200" dirty="0"/>
              <a:t>Insular organizations</a:t>
            </a:r>
          </a:p>
          <a:p>
            <a:pPr lvl="1" indent="-457200" eaLnBrk="1" hangingPunct="1">
              <a:lnSpc>
                <a:spcPct val="80000"/>
              </a:lnSpc>
              <a:buSzPct val="40000"/>
              <a:buFontTx/>
              <a:buChar char="•"/>
              <a:defRPr/>
            </a:pPr>
            <a:r>
              <a:rPr lang="en-US" sz="3200" dirty="0"/>
              <a:t>Resistance to external recommendations</a:t>
            </a:r>
          </a:p>
          <a:p>
            <a:pPr lvl="1" indent="-457200" eaLnBrk="1" hangingPunct="1">
              <a:lnSpc>
                <a:spcPct val="80000"/>
              </a:lnSpc>
              <a:buSzPct val="40000"/>
              <a:buFontTx/>
              <a:buChar char="•"/>
              <a:defRPr/>
            </a:pPr>
            <a:r>
              <a:rPr lang="en-US" sz="3200" dirty="0"/>
              <a:t>Insistence on preserving the status quo</a:t>
            </a:r>
          </a:p>
          <a:p>
            <a:pPr marL="171450" eaLnBrk="1" hangingPunct="1">
              <a:lnSpc>
                <a:spcPct val="80000"/>
              </a:lnSpc>
              <a:buSzPct val="40000"/>
              <a:defRPr/>
            </a:pPr>
            <a:endParaRPr lang="en-US" sz="2400" b="1" dirty="0">
              <a:solidFill>
                <a:schemeClr val="tx2"/>
              </a:solidFill>
              <a:effectLst>
                <a:outerShdw blurRad="38100" dist="38100" dir="2700000" algn="tl">
                  <a:srgbClr val="C0C0C0"/>
                </a:outerShdw>
              </a:effectLst>
              <a:latin typeface="+mj-lt"/>
            </a:endParaRPr>
          </a:p>
          <a:p>
            <a:pPr marL="171450" eaLnBrk="1" hangingPunct="1">
              <a:lnSpc>
                <a:spcPct val="80000"/>
              </a:lnSpc>
              <a:defRPr/>
            </a:pPr>
            <a:endParaRPr lang="en-US" sz="1600" b="1" dirty="0">
              <a:solidFill>
                <a:schemeClr val="tx2"/>
              </a:solidFill>
              <a:effectLst>
                <a:outerShdw blurRad="38100" dist="38100" dir="2700000" algn="tl">
                  <a:srgbClr val="C0C0C0"/>
                </a:outerShdw>
              </a:effectLst>
              <a:latin typeface="+mj-lt"/>
            </a:endParaRPr>
          </a:p>
          <a:p>
            <a:pPr lvl="1" indent="-457200" eaLnBrk="1" hangingPunct="1">
              <a:lnSpc>
                <a:spcPct val="80000"/>
              </a:lnSpc>
              <a:buSzPct val="40000"/>
              <a:defRPr/>
            </a:pPr>
            <a:endParaRPr lang="en-US" sz="1600" b="1" dirty="0">
              <a:solidFill>
                <a:schemeClr val="tx2"/>
              </a:solidFill>
              <a:latin typeface="+mj-lt"/>
            </a:endParaRPr>
          </a:p>
        </p:txBody>
      </p:sp>
      <p:sp>
        <p:nvSpPr>
          <p:cNvPr id="51204" name="Slide Number Placeholder 4">
            <a:extLst>
              <a:ext uri="{FF2B5EF4-FFF2-40B4-BE49-F238E27FC236}">
                <a16:creationId xmlns:a16="http://schemas.microsoft.com/office/drawing/2014/main" id="{CF8A3698-DB09-F141-9186-47F4E9BC5D1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spcBef>
                <a:spcPct val="0"/>
              </a:spcBef>
              <a:buClrTx/>
              <a:buSzTx/>
              <a:buFontTx/>
              <a:buNone/>
            </a:pPr>
            <a:fld id="{C135C964-24ED-5849-9FCF-6633EC74D59F}" type="slidenum">
              <a:rPr lang="en-US" altLang="en-US" sz="1000"/>
              <a:pPr>
                <a:spcBef>
                  <a:spcPct val="0"/>
                </a:spcBef>
                <a:buClrTx/>
                <a:buSzTx/>
                <a:buFontTx/>
                <a:buNone/>
              </a:pPr>
              <a:t>30</a:t>
            </a:fld>
            <a:endParaRPr lang="en-US" altLang="en-US" sz="1000"/>
          </a:p>
        </p:txBody>
      </p:sp>
    </p:spTree>
    <p:extLst>
      <p:ext uri="{BB962C8B-B14F-4D97-AF65-F5344CB8AC3E}">
        <p14:creationId xmlns:p14="http://schemas.microsoft.com/office/powerpoint/2010/main" val="362657608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nodePh="1">
                                  <p:stCondLst>
                                    <p:cond delay="0"/>
                                  </p:stCondLst>
                                  <p:endCondLst>
                                    <p:cond evt="begin" delay="0">
                                      <p:tn val="5"/>
                                    </p:cond>
                                  </p:endCondLst>
                                  <p:childTnLst>
                                    <p:set>
                                      <p:cBhvr>
                                        <p:cTn id="6" dur="1" fill="hold">
                                          <p:stCondLst>
                                            <p:cond delay="0"/>
                                          </p:stCondLst>
                                        </p:cTn>
                                        <p:tgtEl>
                                          <p:spTgt spid="43010">
                                            <p:txEl>
                                              <p:pRg st="0" end="0"/>
                                            </p:txEl>
                                          </p:spTgt>
                                        </p:tgtEl>
                                        <p:attrNameLst>
                                          <p:attrName>style.visibility</p:attrName>
                                        </p:attrNameLst>
                                      </p:cBhvr>
                                      <p:to>
                                        <p:strVal val="visible"/>
                                      </p:to>
                                    </p:set>
                                    <p:animEffect transition="in" filter="fade">
                                      <p:cBhvr>
                                        <p:cTn id="7" dur="2000"/>
                                        <p:tgtEl>
                                          <p:spTgt spid="430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08767F73-48CC-C947-A49A-1B551F9C2B38}"/>
              </a:ext>
            </a:extLst>
          </p:cNvPr>
          <p:cNvSpPr>
            <a:spLocks noChangeArrowheads="1"/>
          </p:cNvSpPr>
          <p:nvPr/>
        </p:nvSpPr>
        <p:spPr bwMode="auto">
          <a:xfrm>
            <a:off x="457200" y="1295400"/>
            <a:ext cx="8229600" cy="4953000"/>
          </a:xfrm>
          <a:prstGeom prst="rect">
            <a:avLst/>
          </a:prstGeom>
          <a:noFill/>
          <a:ln w="9525">
            <a:noFill/>
            <a:miter lim="800000"/>
            <a:headEnd/>
            <a:tailEnd/>
          </a:ln>
          <a:effectLst/>
        </p:spPr>
        <p:txBody>
          <a:bodyPr/>
          <a:lstStyle/>
          <a:p>
            <a:pPr marL="228600" indent="-228600">
              <a:lnSpc>
                <a:spcPts val="2400"/>
              </a:lnSpc>
              <a:spcBef>
                <a:spcPts val="300"/>
              </a:spcBef>
              <a:buSzPct val="40000"/>
              <a:defRPr/>
            </a:pPr>
            <a:endParaRPr lang="en-US" sz="1200" dirty="0">
              <a:solidFill>
                <a:schemeClr val="tx2"/>
              </a:solidFill>
              <a:latin typeface="+mj-lt"/>
            </a:endParaRPr>
          </a:p>
        </p:txBody>
      </p:sp>
      <p:sp>
        <p:nvSpPr>
          <p:cNvPr id="43011" name="Rectangle 3">
            <a:extLst>
              <a:ext uri="{FF2B5EF4-FFF2-40B4-BE49-F238E27FC236}">
                <a16:creationId xmlns:a16="http://schemas.microsoft.com/office/drawing/2014/main" id="{879C422E-EFF2-AC4F-ACEB-E79871E3A79A}"/>
              </a:ext>
            </a:extLst>
          </p:cNvPr>
          <p:cNvSpPr>
            <a:spLocks noChangeArrowheads="1"/>
          </p:cNvSpPr>
          <p:nvPr/>
        </p:nvSpPr>
        <p:spPr bwMode="auto">
          <a:xfrm>
            <a:off x="376461" y="114300"/>
            <a:ext cx="8305800" cy="685800"/>
          </a:xfrm>
          <a:prstGeom prst="rect">
            <a:avLst/>
          </a:prstGeom>
          <a:noFill/>
          <a:ln w="9525">
            <a:noFill/>
            <a:miter lim="800000"/>
            <a:headEnd/>
            <a:tailEnd/>
          </a:ln>
          <a:effectLst/>
        </p:spPr>
        <p:txBody>
          <a:bodyPr anchor="ctr"/>
          <a:lstStyle/>
          <a:p>
            <a:pPr>
              <a:lnSpc>
                <a:spcPts val="3100"/>
              </a:lnSpc>
              <a:defRPr/>
            </a:pPr>
            <a:r>
              <a:rPr lang="en-US" sz="4000" b="1" dirty="0">
                <a:effectLst>
                  <a:outerShdw blurRad="38100" dist="38100" dir="2700000" algn="tl">
                    <a:srgbClr val="C0C0C0"/>
                  </a:outerShdw>
                </a:effectLst>
                <a:latin typeface="+mj-lt"/>
              </a:rPr>
              <a:t>LESSONS LEARNED</a:t>
            </a:r>
            <a:endParaRPr lang="en-US" sz="4000" b="1" i="1" dirty="0">
              <a:latin typeface="+mj-lt"/>
            </a:endParaRPr>
          </a:p>
        </p:txBody>
      </p:sp>
      <p:sp>
        <p:nvSpPr>
          <p:cNvPr id="4" name="Rectangle 3">
            <a:extLst>
              <a:ext uri="{FF2B5EF4-FFF2-40B4-BE49-F238E27FC236}">
                <a16:creationId xmlns:a16="http://schemas.microsoft.com/office/drawing/2014/main" id="{70FD593F-AD41-2E41-8D1A-20F8CA680CD0}"/>
              </a:ext>
            </a:extLst>
          </p:cNvPr>
          <p:cNvSpPr/>
          <p:nvPr/>
        </p:nvSpPr>
        <p:spPr>
          <a:xfrm>
            <a:off x="17760" y="671963"/>
            <a:ext cx="9018736" cy="5120120"/>
          </a:xfrm>
          <a:prstGeom prst="rect">
            <a:avLst/>
          </a:prstGeom>
        </p:spPr>
        <p:txBody>
          <a:bodyPr wrap="square">
            <a:spAutoFit/>
          </a:bodyPr>
          <a:lstStyle/>
          <a:p>
            <a:pPr marL="171450" eaLnBrk="1" hangingPunct="1">
              <a:lnSpc>
                <a:spcPct val="80000"/>
              </a:lnSpc>
              <a:buSzPct val="40000"/>
              <a:defRPr/>
            </a:pPr>
            <a:endParaRPr lang="en-US" sz="2400" b="1" dirty="0">
              <a:solidFill>
                <a:schemeClr val="tx2"/>
              </a:solidFill>
              <a:effectLst>
                <a:outerShdw blurRad="38100" dist="38100" dir="2700000" algn="tl">
                  <a:srgbClr val="C0C0C0"/>
                </a:outerShdw>
              </a:effectLst>
              <a:latin typeface="+mj-lt"/>
            </a:endParaRPr>
          </a:p>
          <a:p>
            <a:pPr marL="171450" eaLnBrk="1" hangingPunct="1">
              <a:lnSpc>
                <a:spcPct val="80000"/>
              </a:lnSpc>
              <a:buSzPct val="40000"/>
              <a:defRPr/>
            </a:pPr>
            <a:r>
              <a:rPr lang="en-US" sz="3200" b="1" i="1" dirty="0">
                <a:effectLst>
                  <a:outerShdw blurRad="38100" dist="38100" dir="2700000" algn="tl">
                    <a:srgbClr val="C0C0C0"/>
                  </a:outerShdw>
                </a:effectLst>
                <a:latin typeface="Calibri" panose="020F0502020204030204" pitchFamily="34" charset="0"/>
                <a:cs typeface="Calibri" panose="020F0502020204030204" pitchFamily="34" charset="0"/>
              </a:rPr>
              <a:t>SCIENTIFIC COMMUNITY</a:t>
            </a:r>
            <a:r>
              <a:rPr lang="en-US" sz="3200" b="1" dirty="0">
                <a:effectLst>
                  <a:outerShdw blurRad="38100" dist="38100" dir="2700000" algn="tl">
                    <a:srgbClr val="C0C0C0"/>
                  </a:outerShdw>
                </a:effectLst>
                <a:latin typeface="Calibri" panose="020F0502020204030204" pitchFamily="34" charset="0"/>
                <a:cs typeface="Calibri" panose="020F0502020204030204" pitchFamily="34" charset="0"/>
              </a:rPr>
              <a:t>:  </a:t>
            </a:r>
          </a:p>
          <a:p>
            <a:pPr marL="171450" eaLnBrk="1" hangingPunct="1">
              <a:lnSpc>
                <a:spcPct val="80000"/>
              </a:lnSpc>
              <a:buSzPct val="40000"/>
              <a:defRPr/>
            </a:pPr>
            <a:r>
              <a:rPr lang="en-US" sz="3200" dirty="0">
                <a:latin typeface="Calibri" panose="020F0502020204030204" pitchFamily="34" charset="0"/>
                <a:cs typeface="Calibri" panose="020F0502020204030204" pitchFamily="34" charset="0"/>
              </a:rPr>
              <a:t>Causes that contributed to the Columbia shuttle accident included:</a:t>
            </a:r>
          </a:p>
          <a:p>
            <a:pPr lvl="1" indent="-457200" eaLnBrk="1" hangingPunct="1">
              <a:lnSpc>
                <a:spcPct val="80000"/>
              </a:lnSpc>
              <a:buSzPct val="40000"/>
              <a:buFontTx/>
              <a:buChar char="•"/>
              <a:defRPr/>
            </a:pPr>
            <a:r>
              <a:rPr lang="en-US" sz="3200" dirty="0">
                <a:latin typeface="Calibri" panose="020F0502020204030204" pitchFamily="34" charset="0"/>
                <a:cs typeface="Calibri" panose="020F0502020204030204" pitchFamily="34" charset="0"/>
              </a:rPr>
              <a:t>An organizational culture that squelched dissent and stifled differences</a:t>
            </a:r>
          </a:p>
          <a:p>
            <a:pPr lvl="1" indent="-457200" eaLnBrk="1" hangingPunct="1">
              <a:lnSpc>
                <a:spcPct val="80000"/>
              </a:lnSpc>
              <a:buSzPct val="40000"/>
              <a:buFontTx/>
              <a:buChar char="•"/>
              <a:defRPr/>
            </a:pPr>
            <a:r>
              <a:rPr lang="en-US" sz="3200" dirty="0">
                <a:latin typeface="Calibri" panose="020F0502020204030204" pitchFamily="34" charset="0"/>
                <a:cs typeface="Calibri" panose="020F0502020204030204" pitchFamily="34" charset="0"/>
              </a:rPr>
              <a:t>Resistance to external criticism and doubt</a:t>
            </a:r>
          </a:p>
          <a:p>
            <a:pPr lvl="1" indent="-457200" eaLnBrk="1" hangingPunct="1">
              <a:lnSpc>
                <a:spcPct val="80000"/>
              </a:lnSpc>
              <a:buSzPct val="40000"/>
              <a:buFontTx/>
              <a:buChar char="•"/>
              <a:defRPr/>
            </a:pPr>
            <a:r>
              <a:rPr lang="en-US" sz="3200" dirty="0">
                <a:latin typeface="Calibri" panose="020F0502020204030204" pitchFamily="34" charset="0"/>
                <a:cs typeface="Calibri" panose="020F0502020204030204" pitchFamily="34" charset="0"/>
              </a:rPr>
              <a:t>Imposition of the “party line vision…(which) led to flawed decision-making, self-deception, introversion, and diminished curiosity”</a:t>
            </a:r>
          </a:p>
          <a:p>
            <a:pPr lvl="1" indent="-457200" eaLnBrk="1" hangingPunct="1">
              <a:lnSpc>
                <a:spcPct val="80000"/>
              </a:lnSpc>
              <a:buSzPct val="40000"/>
              <a:buFontTx/>
              <a:buChar char="•"/>
              <a:defRPr/>
            </a:pPr>
            <a:r>
              <a:rPr lang="en-US" sz="3200" dirty="0">
                <a:latin typeface="Calibri" panose="020F0502020204030204" pitchFamily="34" charset="0"/>
                <a:cs typeface="Calibri" panose="020F0502020204030204" pitchFamily="34" charset="0"/>
              </a:rPr>
              <a:t>Organizational barriers that prevented open, effective communication</a:t>
            </a:r>
          </a:p>
          <a:p>
            <a:pPr marL="171450" eaLnBrk="1" hangingPunct="1">
              <a:lnSpc>
                <a:spcPct val="80000"/>
              </a:lnSpc>
              <a:defRPr/>
            </a:pPr>
            <a:endParaRPr lang="en-US" sz="1600" b="1" dirty="0">
              <a:solidFill>
                <a:schemeClr val="tx2"/>
              </a:solidFill>
              <a:effectLst>
                <a:outerShdw blurRad="38100" dist="38100" dir="2700000" algn="tl">
                  <a:srgbClr val="C0C0C0"/>
                </a:outerShdw>
              </a:effectLst>
              <a:latin typeface="Calibri" panose="020F0502020204030204" pitchFamily="34" charset="0"/>
              <a:cs typeface="Calibri" panose="020F0502020204030204" pitchFamily="34" charset="0"/>
            </a:endParaRPr>
          </a:p>
          <a:p>
            <a:pPr lvl="1" indent="-457200" eaLnBrk="1" hangingPunct="1">
              <a:lnSpc>
                <a:spcPct val="80000"/>
              </a:lnSpc>
              <a:buSzPct val="40000"/>
              <a:defRPr/>
            </a:pPr>
            <a:endParaRPr lang="en-US" sz="1600" b="1" dirty="0">
              <a:solidFill>
                <a:schemeClr val="tx2"/>
              </a:solidFill>
              <a:latin typeface="+mj-lt"/>
            </a:endParaRPr>
          </a:p>
        </p:txBody>
      </p:sp>
      <p:sp>
        <p:nvSpPr>
          <p:cNvPr id="51204" name="Slide Number Placeholder 4">
            <a:extLst>
              <a:ext uri="{FF2B5EF4-FFF2-40B4-BE49-F238E27FC236}">
                <a16:creationId xmlns:a16="http://schemas.microsoft.com/office/drawing/2014/main" id="{CF8A3698-DB09-F141-9186-47F4E9BC5D1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spcBef>
                <a:spcPct val="0"/>
              </a:spcBef>
              <a:buClrTx/>
              <a:buSzTx/>
              <a:buFontTx/>
              <a:buNone/>
            </a:pPr>
            <a:fld id="{C135C964-24ED-5849-9FCF-6633EC74D59F}" type="slidenum">
              <a:rPr lang="en-US" altLang="en-US" sz="1000"/>
              <a:pPr>
                <a:spcBef>
                  <a:spcPct val="0"/>
                </a:spcBef>
                <a:buClrTx/>
                <a:buSzTx/>
                <a:buFontTx/>
                <a:buNone/>
              </a:pPr>
              <a:t>31</a:t>
            </a:fld>
            <a:endParaRPr lang="en-US" altLang="en-US" sz="1000"/>
          </a:p>
        </p:txBody>
      </p:sp>
    </p:spTree>
    <p:extLst>
      <p:ext uri="{BB962C8B-B14F-4D97-AF65-F5344CB8AC3E}">
        <p14:creationId xmlns:p14="http://schemas.microsoft.com/office/powerpoint/2010/main" val="420498497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nodePh="1">
                                  <p:stCondLst>
                                    <p:cond delay="0"/>
                                  </p:stCondLst>
                                  <p:endCondLst>
                                    <p:cond evt="begin" delay="0">
                                      <p:tn val="5"/>
                                    </p:cond>
                                  </p:endCondLst>
                                  <p:childTnLst>
                                    <p:set>
                                      <p:cBhvr>
                                        <p:cTn id="6" dur="1" fill="hold">
                                          <p:stCondLst>
                                            <p:cond delay="0"/>
                                          </p:stCondLst>
                                        </p:cTn>
                                        <p:tgtEl>
                                          <p:spTgt spid="43010">
                                            <p:txEl>
                                              <p:pRg st="0" end="0"/>
                                            </p:txEl>
                                          </p:spTgt>
                                        </p:tgtEl>
                                        <p:attrNameLst>
                                          <p:attrName>style.visibility</p:attrName>
                                        </p:attrNameLst>
                                      </p:cBhvr>
                                      <p:to>
                                        <p:strVal val="visible"/>
                                      </p:to>
                                    </p:set>
                                    <p:animEffect transition="in" filter="fade">
                                      <p:cBhvr>
                                        <p:cTn id="7" dur="2000"/>
                                        <p:tgtEl>
                                          <p:spTgt spid="430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08767F73-48CC-C947-A49A-1B551F9C2B38}"/>
              </a:ext>
            </a:extLst>
          </p:cNvPr>
          <p:cNvSpPr>
            <a:spLocks noChangeArrowheads="1"/>
          </p:cNvSpPr>
          <p:nvPr/>
        </p:nvSpPr>
        <p:spPr bwMode="auto">
          <a:xfrm>
            <a:off x="457200" y="1295400"/>
            <a:ext cx="8229600" cy="4953000"/>
          </a:xfrm>
          <a:prstGeom prst="rect">
            <a:avLst/>
          </a:prstGeom>
          <a:noFill/>
          <a:ln w="9525">
            <a:noFill/>
            <a:miter lim="800000"/>
            <a:headEnd/>
            <a:tailEnd/>
          </a:ln>
          <a:effectLst/>
        </p:spPr>
        <p:txBody>
          <a:bodyPr/>
          <a:lstStyle/>
          <a:p>
            <a:pPr marL="228600" indent="-228600">
              <a:lnSpc>
                <a:spcPts val="2400"/>
              </a:lnSpc>
              <a:spcBef>
                <a:spcPts val="300"/>
              </a:spcBef>
              <a:buSzPct val="40000"/>
              <a:defRPr/>
            </a:pPr>
            <a:endParaRPr lang="en-US" sz="1200" dirty="0">
              <a:solidFill>
                <a:schemeClr val="tx2"/>
              </a:solidFill>
              <a:latin typeface="+mj-lt"/>
            </a:endParaRPr>
          </a:p>
        </p:txBody>
      </p:sp>
      <p:sp>
        <p:nvSpPr>
          <p:cNvPr id="43011" name="Rectangle 3">
            <a:extLst>
              <a:ext uri="{FF2B5EF4-FFF2-40B4-BE49-F238E27FC236}">
                <a16:creationId xmlns:a16="http://schemas.microsoft.com/office/drawing/2014/main" id="{879C422E-EFF2-AC4F-ACEB-E79871E3A79A}"/>
              </a:ext>
            </a:extLst>
          </p:cNvPr>
          <p:cNvSpPr>
            <a:spLocks noChangeArrowheads="1"/>
          </p:cNvSpPr>
          <p:nvPr/>
        </p:nvSpPr>
        <p:spPr bwMode="auto">
          <a:xfrm>
            <a:off x="457200" y="228600"/>
            <a:ext cx="8305800" cy="685800"/>
          </a:xfrm>
          <a:prstGeom prst="rect">
            <a:avLst/>
          </a:prstGeom>
          <a:noFill/>
          <a:ln w="9525">
            <a:noFill/>
            <a:miter lim="800000"/>
            <a:headEnd/>
            <a:tailEnd/>
          </a:ln>
          <a:effectLst/>
        </p:spPr>
        <p:txBody>
          <a:bodyPr anchor="ctr"/>
          <a:lstStyle/>
          <a:p>
            <a:pPr>
              <a:lnSpc>
                <a:spcPts val="3100"/>
              </a:lnSpc>
              <a:defRPr/>
            </a:pPr>
            <a:r>
              <a:rPr lang="en-US" sz="4000" b="1" dirty="0">
                <a:effectLst>
                  <a:outerShdw blurRad="38100" dist="38100" dir="2700000" algn="tl">
                    <a:srgbClr val="C0C0C0"/>
                  </a:outerShdw>
                </a:effectLst>
                <a:latin typeface="+mj-lt"/>
              </a:rPr>
              <a:t>LESSONS LEARNED</a:t>
            </a:r>
            <a:endParaRPr lang="en-US" sz="4000" b="1" i="1" dirty="0">
              <a:latin typeface="+mj-lt"/>
            </a:endParaRPr>
          </a:p>
        </p:txBody>
      </p:sp>
      <p:sp>
        <p:nvSpPr>
          <p:cNvPr id="4" name="Rectangle 3">
            <a:extLst>
              <a:ext uri="{FF2B5EF4-FFF2-40B4-BE49-F238E27FC236}">
                <a16:creationId xmlns:a16="http://schemas.microsoft.com/office/drawing/2014/main" id="{70FD593F-AD41-2E41-8D1A-20F8CA680CD0}"/>
              </a:ext>
            </a:extLst>
          </p:cNvPr>
          <p:cNvSpPr/>
          <p:nvPr/>
        </p:nvSpPr>
        <p:spPr>
          <a:xfrm>
            <a:off x="179512" y="839449"/>
            <a:ext cx="8507288" cy="4972387"/>
          </a:xfrm>
          <a:prstGeom prst="rect">
            <a:avLst/>
          </a:prstGeom>
        </p:spPr>
        <p:txBody>
          <a:bodyPr wrap="square">
            <a:spAutoFit/>
          </a:bodyPr>
          <a:lstStyle/>
          <a:p>
            <a:pPr marL="171450" eaLnBrk="1" hangingPunct="1">
              <a:lnSpc>
                <a:spcPct val="80000"/>
              </a:lnSpc>
              <a:defRPr/>
            </a:pPr>
            <a:endParaRPr lang="en-US" sz="1600" b="1" dirty="0">
              <a:solidFill>
                <a:schemeClr val="tx2"/>
              </a:solidFill>
              <a:effectLst>
                <a:outerShdw blurRad="38100" dist="38100" dir="2700000" algn="tl">
                  <a:srgbClr val="C0C0C0"/>
                </a:outerShdw>
              </a:effectLst>
              <a:latin typeface="+mj-lt"/>
            </a:endParaRPr>
          </a:p>
          <a:p>
            <a:pPr marL="171450" eaLnBrk="1" hangingPunct="1">
              <a:lnSpc>
                <a:spcPct val="80000"/>
              </a:lnSpc>
              <a:defRPr/>
            </a:pPr>
            <a:r>
              <a:rPr lang="en-US" sz="2400" b="1" i="1" dirty="0">
                <a:effectLst>
                  <a:outerShdw blurRad="38100" dist="38100" dir="2700000" algn="tl">
                    <a:srgbClr val="C0C0C0"/>
                  </a:outerShdw>
                </a:effectLst>
                <a:latin typeface="+mj-lt"/>
              </a:rPr>
              <a:t>ECONOMIC COMMUNITY</a:t>
            </a:r>
            <a:r>
              <a:rPr lang="en-US" sz="2400" b="1" dirty="0">
                <a:effectLst>
                  <a:outerShdw blurRad="38100" dist="38100" dir="2700000" algn="tl">
                    <a:srgbClr val="C0C0C0"/>
                  </a:outerShdw>
                </a:effectLst>
                <a:latin typeface="+mj-lt"/>
              </a:rPr>
              <a:t>:  </a:t>
            </a:r>
            <a:r>
              <a:rPr lang="en-US" sz="2800" dirty="0">
                <a:latin typeface="Calibri" panose="020F0502020204030204" pitchFamily="34" charset="0"/>
                <a:cs typeface="Calibri" panose="020F0502020204030204" pitchFamily="34" charset="0"/>
              </a:rPr>
              <a:t>Issues leading to Lehman Bros. bankruptcy and economic meltdown</a:t>
            </a:r>
          </a:p>
          <a:p>
            <a:pPr lvl="1" indent="-457200" eaLnBrk="1" hangingPunct="1">
              <a:lnSpc>
                <a:spcPct val="80000"/>
              </a:lnSpc>
              <a:buSzPct val="40000"/>
              <a:buFontTx/>
              <a:buChar char="•"/>
              <a:defRPr/>
            </a:pPr>
            <a:r>
              <a:rPr lang="en-US" sz="2800" dirty="0">
                <a:latin typeface="Calibri" panose="020F0502020204030204" pitchFamily="34" charset="0"/>
                <a:cs typeface="Calibri" panose="020F0502020204030204" pitchFamily="34" charset="0"/>
              </a:rPr>
              <a:t>Insular organization</a:t>
            </a:r>
          </a:p>
          <a:p>
            <a:pPr lvl="1" indent="-457200" eaLnBrk="1" hangingPunct="1">
              <a:lnSpc>
                <a:spcPct val="80000"/>
              </a:lnSpc>
              <a:buSzPct val="40000"/>
              <a:buFontTx/>
              <a:buChar char="•"/>
              <a:defRPr/>
            </a:pPr>
            <a:r>
              <a:rPr lang="en-US" sz="2800" dirty="0">
                <a:latin typeface="Calibri" panose="020F0502020204030204" pitchFamily="34" charset="0"/>
                <a:cs typeface="Calibri" panose="020F0502020204030204" pitchFamily="34" charset="0"/>
              </a:rPr>
              <a:t>Narrow decision-making; failure to gain broad input/perspective</a:t>
            </a:r>
          </a:p>
          <a:p>
            <a:pPr lvl="1" indent="-457200" eaLnBrk="1" hangingPunct="1">
              <a:lnSpc>
                <a:spcPct val="80000"/>
              </a:lnSpc>
              <a:buSzPct val="40000"/>
              <a:buFontTx/>
              <a:buChar char="•"/>
              <a:defRPr/>
            </a:pPr>
            <a:r>
              <a:rPr lang="en-US" sz="2800" dirty="0">
                <a:latin typeface="Calibri" panose="020F0502020204030204" pitchFamily="34" charset="0"/>
                <a:cs typeface="Calibri" panose="020F0502020204030204" pitchFamily="34" charset="0"/>
              </a:rPr>
              <a:t>Outmoded, embedded cultural habits; rigid, inflexible culture</a:t>
            </a:r>
          </a:p>
          <a:p>
            <a:pPr lvl="1" indent="-457200" eaLnBrk="1" hangingPunct="1">
              <a:lnSpc>
                <a:spcPct val="80000"/>
              </a:lnSpc>
              <a:buSzPct val="40000"/>
              <a:buFontTx/>
              <a:buChar char="•"/>
              <a:defRPr/>
            </a:pPr>
            <a:r>
              <a:rPr lang="en-US" sz="2800" dirty="0">
                <a:latin typeface="Calibri" panose="020F0502020204030204" pitchFamily="34" charset="0"/>
                <a:cs typeface="Calibri" panose="020F0502020204030204" pitchFamily="34" charset="0"/>
              </a:rPr>
              <a:t>Misuse of talent</a:t>
            </a:r>
            <a:endParaRPr lang="en-US" sz="2800" i="1" dirty="0">
              <a:latin typeface="Calibri" panose="020F0502020204030204" pitchFamily="34" charset="0"/>
              <a:cs typeface="Calibri" panose="020F0502020204030204" pitchFamily="34" charset="0"/>
            </a:endParaRPr>
          </a:p>
          <a:p>
            <a:pPr lvl="1" indent="-457200" eaLnBrk="1" hangingPunct="1">
              <a:lnSpc>
                <a:spcPct val="80000"/>
              </a:lnSpc>
              <a:buSzPct val="40000"/>
              <a:defRPr/>
            </a:pPr>
            <a:endParaRPr lang="en-US" sz="2800" i="1" dirty="0">
              <a:latin typeface="Calibri" panose="020F0502020204030204" pitchFamily="34" charset="0"/>
              <a:cs typeface="Calibri" panose="020F0502020204030204" pitchFamily="34" charset="0"/>
            </a:endParaRPr>
          </a:p>
          <a:p>
            <a:pPr lvl="1" indent="-457200" eaLnBrk="1" hangingPunct="1">
              <a:lnSpc>
                <a:spcPct val="80000"/>
              </a:lnSpc>
              <a:buSzPct val="40000"/>
              <a:defRPr/>
            </a:pPr>
            <a:r>
              <a:rPr lang="en-US" sz="2800" i="1" dirty="0">
                <a:latin typeface="Calibri" panose="020F0502020204030204" pitchFamily="34" charset="0"/>
                <a:cs typeface="Calibri" panose="020F0502020204030204" pitchFamily="34" charset="0"/>
              </a:rPr>
              <a:t>“A culture that is too strong can also end up too rigid and can shut out diversity, especially diversity of perspective.” </a:t>
            </a:r>
            <a:r>
              <a:rPr lang="en-US" sz="2800" dirty="0">
                <a:latin typeface="Calibri" panose="020F0502020204030204" pitchFamily="34" charset="0"/>
                <a:cs typeface="Calibri" panose="020F0502020204030204" pitchFamily="34" charset="0"/>
              </a:rPr>
              <a:t> Hope Greenfield. </a:t>
            </a:r>
            <a:r>
              <a:rPr lang="en-US" sz="2800" i="1" dirty="0">
                <a:latin typeface="Calibri" panose="020F0502020204030204" pitchFamily="34" charset="0"/>
                <a:cs typeface="Calibri" panose="020F0502020204030204" pitchFamily="34" charset="0"/>
              </a:rPr>
              <a:t>“Culture Crash”, </a:t>
            </a:r>
            <a:r>
              <a:rPr lang="en-US" sz="2800" dirty="0">
                <a:latin typeface="Calibri" panose="020F0502020204030204" pitchFamily="34" charset="0"/>
                <a:cs typeface="Calibri" panose="020F0502020204030204" pitchFamily="34" charset="0"/>
              </a:rPr>
              <a:t> The Conference Board Review, Fall 2009.</a:t>
            </a:r>
            <a:endParaRPr lang="en-US" sz="2800" i="1" dirty="0">
              <a:latin typeface="Calibri" panose="020F0502020204030204" pitchFamily="34" charset="0"/>
              <a:cs typeface="Calibri" panose="020F0502020204030204" pitchFamily="34" charset="0"/>
            </a:endParaRPr>
          </a:p>
          <a:p>
            <a:pPr lvl="1" indent="-457200" eaLnBrk="1" hangingPunct="1">
              <a:lnSpc>
                <a:spcPct val="80000"/>
              </a:lnSpc>
              <a:buSzPct val="40000"/>
              <a:defRPr/>
            </a:pPr>
            <a:endParaRPr lang="en-US" sz="1600" b="1" dirty="0">
              <a:solidFill>
                <a:schemeClr val="tx2"/>
              </a:solidFill>
              <a:latin typeface="+mj-lt"/>
            </a:endParaRPr>
          </a:p>
        </p:txBody>
      </p:sp>
      <p:sp>
        <p:nvSpPr>
          <p:cNvPr id="51204" name="Slide Number Placeholder 4">
            <a:extLst>
              <a:ext uri="{FF2B5EF4-FFF2-40B4-BE49-F238E27FC236}">
                <a16:creationId xmlns:a16="http://schemas.microsoft.com/office/drawing/2014/main" id="{CF8A3698-DB09-F141-9186-47F4E9BC5D1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spcBef>
                <a:spcPct val="0"/>
              </a:spcBef>
              <a:buClrTx/>
              <a:buSzTx/>
              <a:buFontTx/>
              <a:buNone/>
            </a:pPr>
            <a:fld id="{C135C964-24ED-5849-9FCF-6633EC74D59F}" type="slidenum">
              <a:rPr lang="en-US" altLang="en-US" sz="1000"/>
              <a:pPr>
                <a:spcBef>
                  <a:spcPct val="0"/>
                </a:spcBef>
                <a:buClrTx/>
                <a:buSzTx/>
                <a:buFontTx/>
                <a:buNone/>
              </a:pPr>
              <a:t>32</a:t>
            </a:fld>
            <a:endParaRPr lang="en-US" altLang="en-US" sz="1000"/>
          </a:p>
        </p:txBody>
      </p:sp>
    </p:spTree>
    <p:extLst>
      <p:ext uri="{BB962C8B-B14F-4D97-AF65-F5344CB8AC3E}">
        <p14:creationId xmlns:p14="http://schemas.microsoft.com/office/powerpoint/2010/main" val="201047126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nodePh="1">
                                  <p:stCondLst>
                                    <p:cond delay="0"/>
                                  </p:stCondLst>
                                  <p:endCondLst>
                                    <p:cond evt="begin" delay="0">
                                      <p:tn val="5"/>
                                    </p:cond>
                                  </p:endCondLst>
                                  <p:childTnLst>
                                    <p:set>
                                      <p:cBhvr>
                                        <p:cTn id="6" dur="1" fill="hold">
                                          <p:stCondLst>
                                            <p:cond delay="0"/>
                                          </p:stCondLst>
                                        </p:cTn>
                                        <p:tgtEl>
                                          <p:spTgt spid="43010">
                                            <p:txEl>
                                              <p:pRg st="0" end="0"/>
                                            </p:txEl>
                                          </p:spTgt>
                                        </p:tgtEl>
                                        <p:attrNameLst>
                                          <p:attrName>style.visibility</p:attrName>
                                        </p:attrNameLst>
                                      </p:cBhvr>
                                      <p:to>
                                        <p:strVal val="visible"/>
                                      </p:to>
                                    </p:set>
                                    <p:animEffect transition="in" filter="fade">
                                      <p:cBhvr>
                                        <p:cTn id="7" dur="2000"/>
                                        <p:tgtEl>
                                          <p:spTgt spid="430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a:extLst>
              <a:ext uri="{FF2B5EF4-FFF2-40B4-BE49-F238E27FC236}">
                <a16:creationId xmlns:a16="http://schemas.microsoft.com/office/drawing/2014/main" id="{818B3575-4BE4-2346-BB5E-DB3F2B529E18}"/>
              </a:ext>
            </a:extLst>
          </p:cNvPr>
          <p:cNvSpPr>
            <a:spLocks noChangeArrowheads="1"/>
          </p:cNvSpPr>
          <p:nvPr/>
        </p:nvSpPr>
        <p:spPr bwMode="auto">
          <a:xfrm>
            <a:off x="762000" y="1066800"/>
            <a:ext cx="7924800" cy="541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569913" indent="-277813">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lnSpc>
                <a:spcPts val="2400"/>
              </a:lnSpc>
              <a:spcBef>
                <a:spcPts val="300"/>
              </a:spcBef>
              <a:buClrTx/>
              <a:buSzPct val="40000"/>
              <a:buFontTx/>
              <a:buBlip>
                <a:blip r:embed="rId3"/>
              </a:buBlip>
            </a:pPr>
            <a:endParaRPr lang="en-US" altLang="en-US" sz="1200">
              <a:solidFill>
                <a:schemeClr val="bg1"/>
              </a:solidFill>
              <a:latin typeface="Arial" panose="020B0604020202020204" pitchFamily="34" charset="0"/>
            </a:endParaRPr>
          </a:p>
        </p:txBody>
      </p:sp>
      <p:sp>
        <p:nvSpPr>
          <p:cNvPr id="47107" name="Rectangle 3">
            <a:extLst>
              <a:ext uri="{FF2B5EF4-FFF2-40B4-BE49-F238E27FC236}">
                <a16:creationId xmlns:a16="http://schemas.microsoft.com/office/drawing/2014/main" id="{9517E829-A219-254B-8D8E-899D69DF5889}"/>
              </a:ext>
            </a:extLst>
          </p:cNvPr>
          <p:cNvSpPr>
            <a:spLocks noChangeArrowheads="1"/>
          </p:cNvSpPr>
          <p:nvPr/>
        </p:nvSpPr>
        <p:spPr bwMode="auto">
          <a:xfrm>
            <a:off x="228600" y="1021457"/>
            <a:ext cx="8305800" cy="533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7813" indent="-277813">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lnSpc>
                <a:spcPts val="2400"/>
              </a:lnSpc>
              <a:spcBef>
                <a:spcPts val="300"/>
              </a:spcBef>
              <a:buClrTx/>
              <a:buSzPct val="40000"/>
              <a:buFontTx/>
              <a:buBlip>
                <a:blip r:embed="rId4"/>
              </a:buBlip>
            </a:pPr>
            <a:r>
              <a:rPr lang="en-US" altLang="en-US" sz="2800" dirty="0">
                <a:latin typeface="Calibri" panose="020F0502020204030204" pitchFamily="34" charset="0"/>
                <a:cs typeface="Calibri" panose="020F0502020204030204" pitchFamily="34" charset="0"/>
              </a:rPr>
              <a:t>Diversity &amp; Inclusion enhance performance and productivity; they are </a:t>
            </a:r>
            <a:r>
              <a:rPr lang="en-US" altLang="en-US" sz="2800" i="1" dirty="0">
                <a:latin typeface="Calibri" panose="020F0502020204030204" pitchFamily="34" charset="0"/>
                <a:cs typeface="Calibri" panose="020F0502020204030204" pitchFamily="34" charset="0"/>
              </a:rPr>
              <a:t>business, economic, and social</a:t>
            </a:r>
            <a:r>
              <a:rPr lang="en-US" altLang="en-US" sz="2800" dirty="0">
                <a:latin typeface="Calibri" panose="020F0502020204030204" pitchFamily="34" charset="0"/>
                <a:cs typeface="Calibri" panose="020F0502020204030204" pitchFamily="34" charset="0"/>
              </a:rPr>
              <a:t> imperatives.</a:t>
            </a:r>
          </a:p>
          <a:p>
            <a:pPr>
              <a:lnSpc>
                <a:spcPts val="2400"/>
              </a:lnSpc>
              <a:spcBef>
                <a:spcPts val="300"/>
              </a:spcBef>
              <a:buClrTx/>
              <a:buSzPct val="40000"/>
              <a:buFontTx/>
              <a:buBlip>
                <a:blip r:embed="rId4"/>
              </a:buBlip>
            </a:pPr>
            <a:endParaRPr lang="en-US" altLang="en-US" sz="2800" dirty="0">
              <a:latin typeface="Calibri" panose="020F0502020204030204" pitchFamily="34" charset="0"/>
              <a:cs typeface="Calibri" panose="020F0502020204030204" pitchFamily="34" charset="0"/>
            </a:endParaRPr>
          </a:p>
          <a:p>
            <a:pPr>
              <a:lnSpc>
                <a:spcPts val="2400"/>
              </a:lnSpc>
              <a:spcBef>
                <a:spcPts val="300"/>
              </a:spcBef>
              <a:buClrTx/>
              <a:buSzPct val="40000"/>
              <a:buFontTx/>
              <a:buBlip>
                <a:blip r:embed="rId4"/>
              </a:buBlip>
            </a:pPr>
            <a:r>
              <a:rPr lang="en-US" altLang="en-US" sz="2800" dirty="0">
                <a:latin typeface="Calibri" panose="020F0502020204030204" pitchFamily="34" charset="0"/>
                <a:cs typeface="Calibri" panose="020F0502020204030204" pitchFamily="34" charset="0"/>
              </a:rPr>
              <a:t>Diversity should be </a:t>
            </a:r>
            <a:r>
              <a:rPr lang="en-US" altLang="en-US" sz="2800" i="1" dirty="0">
                <a:latin typeface="Calibri" panose="020F0502020204030204" pitchFamily="34" charset="0"/>
                <a:cs typeface="Calibri" panose="020F0502020204030204" pitchFamily="34" charset="0"/>
              </a:rPr>
              <a:t>broadly</a:t>
            </a:r>
            <a:r>
              <a:rPr lang="en-US" altLang="en-US" sz="2800" dirty="0">
                <a:latin typeface="Calibri" panose="020F0502020204030204" pitchFamily="34" charset="0"/>
                <a:cs typeface="Calibri" panose="020F0502020204030204" pitchFamily="34" charset="0"/>
              </a:rPr>
              <a:t> defined, including but not limited to legally protected groups; diversity of </a:t>
            </a:r>
            <a:r>
              <a:rPr lang="en-US" altLang="en-US" sz="2800" i="1" dirty="0">
                <a:latin typeface="Calibri" panose="020F0502020204030204" pitchFamily="34" charset="0"/>
                <a:cs typeface="Calibri" panose="020F0502020204030204" pitchFamily="34" charset="0"/>
              </a:rPr>
              <a:t>thought </a:t>
            </a:r>
            <a:r>
              <a:rPr lang="en-US" altLang="en-US" sz="2800" dirty="0">
                <a:latin typeface="Calibri" panose="020F0502020204030204" pitchFamily="34" charset="0"/>
                <a:cs typeface="Calibri" panose="020F0502020204030204" pitchFamily="34" charset="0"/>
              </a:rPr>
              <a:t>is rooted in our race, gender, and ethnicity.</a:t>
            </a:r>
          </a:p>
          <a:p>
            <a:pPr>
              <a:lnSpc>
                <a:spcPts val="2400"/>
              </a:lnSpc>
              <a:spcBef>
                <a:spcPts val="300"/>
              </a:spcBef>
              <a:buClrTx/>
              <a:buSzPct val="40000"/>
              <a:buFontTx/>
              <a:buBlip>
                <a:blip r:embed="rId4"/>
              </a:buBlip>
            </a:pPr>
            <a:endParaRPr lang="en-US" altLang="en-US" sz="2800" dirty="0">
              <a:latin typeface="Calibri" panose="020F0502020204030204" pitchFamily="34" charset="0"/>
              <a:cs typeface="Calibri" panose="020F0502020204030204" pitchFamily="34" charset="0"/>
            </a:endParaRPr>
          </a:p>
          <a:p>
            <a:pPr>
              <a:lnSpc>
                <a:spcPts val="2400"/>
              </a:lnSpc>
              <a:spcBef>
                <a:spcPts val="300"/>
              </a:spcBef>
              <a:buClrTx/>
              <a:buSzPct val="40000"/>
              <a:buFontTx/>
              <a:buBlip>
                <a:blip r:embed="rId4"/>
              </a:buBlip>
            </a:pPr>
            <a:r>
              <a:rPr lang="en-US" altLang="en-US" sz="2800" dirty="0">
                <a:latin typeface="Calibri" panose="020F0502020204030204" pitchFamily="34" charset="0"/>
                <a:cs typeface="Calibri" panose="020F0502020204030204" pitchFamily="34" charset="0"/>
              </a:rPr>
              <a:t>Cultivate diversity of thought and constructive dissent; encourage dissent, not suppress it</a:t>
            </a:r>
          </a:p>
          <a:p>
            <a:pPr>
              <a:lnSpc>
                <a:spcPts val="2400"/>
              </a:lnSpc>
              <a:spcBef>
                <a:spcPts val="300"/>
              </a:spcBef>
              <a:buClrTx/>
              <a:buSzPct val="40000"/>
              <a:buFontTx/>
              <a:buBlip>
                <a:blip r:embed="rId4"/>
              </a:buBlip>
            </a:pPr>
            <a:r>
              <a:rPr lang="en-US" altLang="en-US" sz="2800" dirty="0">
                <a:latin typeface="Calibri" panose="020F0502020204030204" pitchFamily="34" charset="0"/>
                <a:cs typeface="Calibri" panose="020F0502020204030204" pitchFamily="34" charset="0"/>
              </a:rPr>
              <a:t>Move away from insisting on consensus; move toward open debate and more diverse views</a:t>
            </a:r>
            <a:endParaRPr lang="en-US" altLang="en-US" sz="2800" i="1" dirty="0">
              <a:latin typeface="Calibri" panose="020F0502020204030204" pitchFamily="34" charset="0"/>
              <a:cs typeface="Calibri" panose="020F0502020204030204" pitchFamily="34" charset="0"/>
            </a:endParaRPr>
          </a:p>
        </p:txBody>
      </p:sp>
      <p:sp>
        <p:nvSpPr>
          <p:cNvPr id="47108" name="Rectangle 4">
            <a:extLst>
              <a:ext uri="{FF2B5EF4-FFF2-40B4-BE49-F238E27FC236}">
                <a16:creationId xmlns:a16="http://schemas.microsoft.com/office/drawing/2014/main" id="{DD2ED1A8-4745-5B4D-AADD-1235D2CC9438}"/>
              </a:ext>
            </a:extLst>
          </p:cNvPr>
          <p:cNvSpPr>
            <a:spLocks noChangeArrowheads="1"/>
          </p:cNvSpPr>
          <p:nvPr/>
        </p:nvSpPr>
        <p:spPr bwMode="auto">
          <a:xfrm>
            <a:off x="228600" y="152400"/>
            <a:ext cx="8763000" cy="1066800"/>
          </a:xfrm>
          <a:prstGeom prst="rect">
            <a:avLst/>
          </a:prstGeom>
          <a:noFill/>
          <a:ln w="9525">
            <a:noFill/>
            <a:miter lim="800000"/>
            <a:headEnd/>
            <a:tailEnd/>
          </a:ln>
          <a:effectLst/>
        </p:spPr>
        <p:txBody>
          <a:bodyPr anchor="ctr"/>
          <a:lstStyle/>
          <a:p>
            <a:pPr>
              <a:defRPr/>
            </a:pPr>
            <a:r>
              <a:rPr lang="en-US" sz="3600" b="1" i="1" dirty="0">
                <a:latin typeface="+mj-lt"/>
              </a:rPr>
              <a:t>What does this mean for Federal </a:t>
            </a:r>
            <a:r>
              <a:rPr lang="en-US" sz="3600" b="1" i="1" dirty="0" err="1">
                <a:latin typeface="+mj-lt"/>
              </a:rPr>
              <a:t>govt</a:t>
            </a:r>
            <a:r>
              <a:rPr lang="en-US" sz="3600" b="1" i="1" dirty="0">
                <a:latin typeface="+mj-lt"/>
              </a:rPr>
              <a:t>?</a:t>
            </a:r>
          </a:p>
        </p:txBody>
      </p:sp>
      <p:sp>
        <p:nvSpPr>
          <p:cNvPr id="52228" name="Slide Number Placeholder 4">
            <a:extLst>
              <a:ext uri="{FF2B5EF4-FFF2-40B4-BE49-F238E27FC236}">
                <a16:creationId xmlns:a16="http://schemas.microsoft.com/office/drawing/2014/main" id="{4E1AF81F-1058-6D4D-B07C-972EC051250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spcBef>
                <a:spcPct val="0"/>
              </a:spcBef>
              <a:buClrTx/>
              <a:buSzTx/>
              <a:buFontTx/>
              <a:buNone/>
            </a:pPr>
            <a:fld id="{D223F6F6-81FB-2F42-8934-5232EE0B0C0E}" type="slidenum">
              <a:rPr lang="en-US" altLang="en-US" sz="1000"/>
              <a:pPr>
                <a:spcBef>
                  <a:spcPct val="0"/>
                </a:spcBef>
                <a:buClrTx/>
                <a:buSzTx/>
                <a:buFontTx/>
                <a:buNone/>
              </a:pPr>
              <a:t>33</a:t>
            </a:fld>
            <a:endParaRPr lang="en-US" altLang="en-US" sz="1000"/>
          </a:p>
        </p:txBody>
      </p:sp>
    </p:spTree>
    <p:extLst>
      <p:ext uri="{BB962C8B-B14F-4D97-AF65-F5344CB8AC3E}">
        <p14:creationId xmlns:p14="http://schemas.microsoft.com/office/powerpoint/2010/main" val="41829448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animEffect transition="in" filter="fade">
                                      <p:cBhvr>
                                        <p:cTn id="7" dur="2000"/>
                                        <p:tgtEl>
                                          <p:spTgt spid="47107">
                                            <p:txEl>
                                              <p:pRg st="0" end="0"/>
                                            </p:txEl>
                                          </p:spTgt>
                                        </p:tgtEl>
                                      </p:cBhvr>
                                    </p:animEffect>
                                  </p:childTnLst>
                                </p:cTn>
                              </p:par>
                            </p:childTnLst>
                          </p:cTn>
                        </p:par>
                        <p:par>
                          <p:cTn id="8" fill="hold" nodeType="afterGroup">
                            <p:stCondLst>
                              <p:cond delay="2000"/>
                            </p:stCondLst>
                            <p:childTnLst>
                              <p:par>
                                <p:cTn id="9" presetID="10" presetClass="entr" presetSubtype="0" fill="hold" nodeType="afterEffect">
                                  <p:stCondLst>
                                    <p:cond delay="0"/>
                                  </p:stCondLst>
                                  <p:childTnLst>
                                    <p:set>
                                      <p:cBhvr>
                                        <p:cTn id="10" dur="1" fill="hold">
                                          <p:stCondLst>
                                            <p:cond delay="0"/>
                                          </p:stCondLst>
                                        </p:cTn>
                                        <p:tgtEl>
                                          <p:spTgt spid="47107">
                                            <p:txEl>
                                              <p:pRg st="2" end="2"/>
                                            </p:txEl>
                                          </p:spTgt>
                                        </p:tgtEl>
                                        <p:attrNameLst>
                                          <p:attrName>style.visibility</p:attrName>
                                        </p:attrNameLst>
                                      </p:cBhvr>
                                      <p:to>
                                        <p:strVal val="visible"/>
                                      </p:to>
                                    </p:set>
                                    <p:animEffect transition="in" filter="fade">
                                      <p:cBhvr>
                                        <p:cTn id="11" dur="2000"/>
                                        <p:tgtEl>
                                          <p:spTgt spid="47107">
                                            <p:txEl>
                                              <p:pRg st="2" end="2"/>
                                            </p:txEl>
                                          </p:spTgt>
                                        </p:tgtEl>
                                      </p:cBhvr>
                                    </p:animEffect>
                                  </p:childTnLst>
                                </p:cTn>
                              </p:par>
                            </p:childTnLst>
                          </p:cTn>
                        </p:par>
                        <p:par>
                          <p:cTn id="12" fill="hold" nodeType="afterGroup">
                            <p:stCondLst>
                              <p:cond delay="4000"/>
                            </p:stCondLst>
                            <p:childTnLst>
                              <p:par>
                                <p:cTn id="13" presetID="10" presetClass="entr" presetSubtype="0" fill="hold" nodeType="afterEffect">
                                  <p:stCondLst>
                                    <p:cond delay="0"/>
                                  </p:stCondLst>
                                  <p:childTnLst>
                                    <p:set>
                                      <p:cBhvr>
                                        <p:cTn id="14" dur="1" fill="hold">
                                          <p:stCondLst>
                                            <p:cond delay="0"/>
                                          </p:stCondLst>
                                        </p:cTn>
                                        <p:tgtEl>
                                          <p:spTgt spid="47107">
                                            <p:txEl>
                                              <p:pRg st="4" end="4"/>
                                            </p:txEl>
                                          </p:spTgt>
                                        </p:tgtEl>
                                        <p:attrNameLst>
                                          <p:attrName>style.visibility</p:attrName>
                                        </p:attrNameLst>
                                      </p:cBhvr>
                                      <p:to>
                                        <p:strVal val="visible"/>
                                      </p:to>
                                    </p:set>
                                    <p:animEffect transition="in" filter="fade">
                                      <p:cBhvr>
                                        <p:cTn id="15" dur="2000"/>
                                        <p:tgtEl>
                                          <p:spTgt spid="47107">
                                            <p:txEl>
                                              <p:pRg st="4" end="4"/>
                                            </p:txEl>
                                          </p:spTgt>
                                        </p:tgtEl>
                                      </p:cBhvr>
                                    </p:animEffect>
                                  </p:childTnLst>
                                </p:cTn>
                              </p:par>
                            </p:childTnLst>
                          </p:cTn>
                        </p:par>
                        <p:par>
                          <p:cTn id="16" fill="hold" nodeType="afterGroup">
                            <p:stCondLst>
                              <p:cond delay="6000"/>
                            </p:stCondLst>
                            <p:childTnLst>
                              <p:par>
                                <p:cTn id="17" presetID="10" presetClass="entr" presetSubtype="0" fill="hold" nodeType="afterEffect">
                                  <p:stCondLst>
                                    <p:cond delay="0"/>
                                  </p:stCondLst>
                                  <p:childTnLst>
                                    <p:set>
                                      <p:cBhvr>
                                        <p:cTn id="18" dur="1" fill="hold">
                                          <p:stCondLst>
                                            <p:cond delay="0"/>
                                          </p:stCondLst>
                                        </p:cTn>
                                        <p:tgtEl>
                                          <p:spTgt spid="47107">
                                            <p:txEl>
                                              <p:pRg st="5" end="5"/>
                                            </p:txEl>
                                          </p:spTgt>
                                        </p:tgtEl>
                                        <p:attrNameLst>
                                          <p:attrName>style.visibility</p:attrName>
                                        </p:attrNameLst>
                                      </p:cBhvr>
                                      <p:to>
                                        <p:strVal val="visible"/>
                                      </p:to>
                                    </p:set>
                                    <p:animEffect transition="in" filter="fade">
                                      <p:cBhvr>
                                        <p:cTn id="19" dur="2000"/>
                                        <p:tgtEl>
                                          <p:spTgt spid="4710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a:extLst>
              <a:ext uri="{FF2B5EF4-FFF2-40B4-BE49-F238E27FC236}">
                <a16:creationId xmlns:a16="http://schemas.microsoft.com/office/drawing/2014/main" id="{818B3575-4BE4-2346-BB5E-DB3F2B529E18}"/>
              </a:ext>
            </a:extLst>
          </p:cNvPr>
          <p:cNvSpPr>
            <a:spLocks noChangeArrowheads="1"/>
          </p:cNvSpPr>
          <p:nvPr/>
        </p:nvSpPr>
        <p:spPr bwMode="auto">
          <a:xfrm>
            <a:off x="762000" y="1066800"/>
            <a:ext cx="7924800" cy="541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569913" indent="-277813">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lnSpc>
                <a:spcPts val="2400"/>
              </a:lnSpc>
              <a:spcBef>
                <a:spcPts val="300"/>
              </a:spcBef>
              <a:buClrTx/>
              <a:buSzPct val="40000"/>
              <a:buFontTx/>
              <a:buBlip>
                <a:blip r:embed="rId3"/>
              </a:buBlip>
            </a:pPr>
            <a:endParaRPr lang="en-US" altLang="en-US" sz="1200">
              <a:solidFill>
                <a:schemeClr val="bg1"/>
              </a:solidFill>
              <a:latin typeface="Arial" panose="020B0604020202020204" pitchFamily="34" charset="0"/>
            </a:endParaRPr>
          </a:p>
        </p:txBody>
      </p:sp>
      <p:sp>
        <p:nvSpPr>
          <p:cNvPr id="47107" name="Rectangle 3">
            <a:extLst>
              <a:ext uri="{FF2B5EF4-FFF2-40B4-BE49-F238E27FC236}">
                <a16:creationId xmlns:a16="http://schemas.microsoft.com/office/drawing/2014/main" id="{9517E829-A219-254B-8D8E-899D69DF5889}"/>
              </a:ext>
            </a:extLst>
          </p:cNvPr>
          <p:cNvSpPr>
            <a:spLocks noChangeArrowheads="1"/>
          </p:cNvSpPr>
          <p:nvPr/>
        </p:nvSpPr>
        <p:spPr bwMode="auto">
          <a:xfrm>
            <a:off x="228600" y="1021457"/>
            <a:ext cx="8305800" cy="533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7813" indent="-277813">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lnSpc>
                <a:spcPts val="2400"/>
              </a:lnSpc>
              <a:spcBef>
                <a:spcPts val="300"/>
              </a:spcBef>
              <a:buClrTx/>
              <a:buSzPct val="40000"/>
              <a:buFontTx/>
              <a:buBlip>
                <a:blip r:embed="rId4"/>
              </a:buBlip>
            </a:pPr>
            <a:r>
              <a:rPr lang="en-US" altLang="en-US" sz="3200" dirty="0">
                <a:latin typeface="Calibri" panose="020F0502020204030204" pitchFamily="34" charset="0"/>
                <a:cs typeface="Calibri" panose="020F0502020204030204" pitchFamily="34" charset="0"/>
              </a:rPr>
              <a:t>Align Diversity &amp; Inclusion strategies with business goals and processes; inclusion is </a:t>
            </a:r>
            <a:r>
              <a:rPr lang="en-US" altLang="en-US" sz="3200">
                <a:latin typeface="Calibri" panose="020F0502020204030204" pitchFamily="34" charset="0"/>
                <a:cs typeface="Calibri" panose="020F0502020204030204" pitchFamily="34" charset="0"/>
              </a:rPr>
              <a:t>critical.</a:t>
            </a:r>
          </a:p>
          <a:p>
            <a:pPr marL="0" indent="0">
              <a:lnSpc>
                <a:spcPts val="2400"/>
              </a:lnSpc>
              <a:spcBef>
                <a:spcPts val="300"/>
              </a:spcBef>
              <a:buClrTx/>
              <a:buSzPct val="40000"/>
              <a:buNone/>
            </a:pPr>
            <a:endParaRPr lang="en-US" altLang="en-US" sz="3200" dirty="0">
              <a:latin typeface="Calibri" panose="020F0502020204030204" pitchFamily="34" charset="0"/>
              <a:cs typeface="Calibri" panose="020F0502020204030204" pitchFamily="34" charset="0"/>
            </a:endParaRPr>
          </a:p>
          <a:p>
            <a:pPr>
              <a:lnSpc>
                <a:spcPts val="2400"/>
              </a:lnSpc>
              <a:spcBef>
                <a:spcPts val="300"/>
              </a:spcBef>
              <a:buClrTx/>
              <a:buSzPct val="40000"/>
              <a:buFontTx/>
              <a:buBlip>
                <a:blip r:embed="rId4"/>
              </a:buBlip>
            </a:pPr>
            <a:r>
              <a:rPr lang="en-US" altLang="en-US" sz="3200" dirty="0">
                <a:latin typeface="Calibri" panose="020F0502020204030204" pitchFamily="34" charset="0"/>
                <a:cs typeface="Calibri" panose="020F0502020204030204" pitchFamily="34" charset="0"/>
              </a:rPr>
              <a:t>Intolerance to diversity breeds </a:t>
            </a:r>
            <a:r>
              <a:rPr lang="en-US" altLang="en-US" sz="3200" i="1" dirty="0">
                <a:latin typeface="Calibri" panose="020F0502020204030204" pitchFamily="34" charset="0"/>
                <a:cs typeface="Calibri" panose="020F0502020204030204" pitchFamily="34" charset="0"/>
              </a:rPr>
              <a:t>disastrous and costly</a:t>
            </a:r>
            <a:r>
              <a:rPr lang="en-US" altLang="en-US" sz="3200" dirty="0">
                <a:latin typeface="Calibri" panose="020F0502020204030204" pitchFamily="34" charset="0"/>
                <a:cs typeface="Calibri" panose="020F0502020204030204" pitchFamily="34" charset="0"/>
              </a:rPr>
              <a:t> results; agencies must first guarantee equity in the workplace before diversity and inclusion can thrive. </a:t>
            </a:r>
          </a:p>
        </p:txBody>
      </p:sp>
      <p:sp>
        <p:nvSpPr>
          <p:cNvPr id="47108" name="Rectangle 4">
            <a:extLst>
              <a:ext uri="{FF2B5EF4-FFF2-40B4-BE49-F238E27FC236}">
                <a16:creationId xmlns:a16="http://schemas.microsoft.com/office/drawing/2014/main" id="{DD2ED1A8-4745-5B4D-AADD-1235D2CC9438}"/>
              </a:ext>
            </a:extLst>
          </p:cNvPr>
          <p:cNvSpPr>
            <a:spLocks noChangeArrowheads="1"/>
          </p:cNvSpPr>
          <p:nvPr/>
        </p:nvSpPr>
        <p:spPr bwMode="auto">
          <a:xfrm>
            <a:off x="228600" y="152400"/>
            <a:ext cx="8763000" cy="1066800"/>
          </a:xfrm>
          <a:prstGeom prst="rect">
            <a:avLst/>
          </a:prstGeom>
          <a:noFill/>
          <a:ln w="9525">
            <a:noFill/>
            <a:miter lim="800000"/>
            <a:headEnd/>
            <a:tailEnd/>
          </a:ln>
          <a:effectLst/>
        </p:spPr>
        <p:txBody>
          <a:bodyPr anchor="ctr"/>
          <a:lstStyle/>
          <a:p>
            <a:pPr>
              <a:defRPr/>
            </a:pPr>
            <a:r>
              <a:rPr lang="en-US" sz="3600" b="1" i="1" dirty="0">
                <a:latin typeface="+mj-lt"/>
              </a:rPr>
              <a:t>What does this mean for Federal </a:t>
            </a:r>
            <a:r>
              <a:rPr lang="en-US" sz="3600" b="1" i="1" dirty="0" err="1">
                <a:latin typeface="+mj-lt"/>
              </a:rPr>
              <a:t>govt</a:t>
            </a:r>
            <a:r>
              <a:rPr lang="en-US" sz="3600" b="1" i="1" dirty="0">
                <a:latin typeface="+mj-lt"/>
              </a:rPr>
              <a:t>?</a:t>
            </a:r>
          </a:p>
        </p:txBody>
      </p:sp>
      <p:sp>
        <p:nvSpPr>
          <p:cNvPr id="52228" name="Slide Number Placeholder 4">
            <a:extLst>
              <a:ext uri="{FF2B5EF4-FFF2-40B4-BE49-F238E27FC236}">
                <a16:creationId xmlns:a16="http://schemas.microsoft.com/office/drawing/2014/main" id="{4E1AF81F-1058-6D4D-B07C-972EC051250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2"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itchFamily="2"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itchFamily="2"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itchFamily="2"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itchFamily="2" charset="2"/>
              <a:buChar char=""/>
              <a:defRPr>
                <a:solidFill>
                  <a:schemeClr val="tx1"/>
                </a:solidFill>
                <a:latin typeface="Lucida Sans Unicode" panose="020B0602030504020204" pitchFamily="34" charset="0"/>
              </a:defRPr>
            </a:lvl9pPr>
          </a:lstStyle>
          <a:p>
            <a:pPr>
              <a:spcBef>
                <a:spcPct val="0"/>
              </a:spcBef>
              <a:buClrTx/>
              <a:buSzTx/>
              <a:buFontTx/>
              <a:buNone/>
            </a:pPr>
            <a:fld id="{D223F6F6-81FB-2F42-8934-5232EE0B0C0E}" type="slidenum">
              <a:rPr lang="en-US" altLang="en-US" sz="1000"/>
              <a:pPr>
                <a:spcBef>
                  <a:spcPct val="0"/>
                </a:spcBef>
                <a:buClrTx/>
                <a:buSzTx/>
                <a:buFontTx/>
                <a:buNone/>
              </a:pPr>
              <a:t>34</a:t>
            </a:fld>
            <a:endParaRPr lang="en-US" altLang="en-US" sz="1000"/>
          </a:p>
        </p:txBody>
      </p:sp>
    </p:spTree>
    <p:extLst>
      <p:ext uri="{BB962C8B-B14F-4D97-AF65-F5344CB8AC3E}">
        <p14:creationId xmlns:p14="http://schemas.microsoft.com/office/powerpoint/2010/main" val="150047635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fill="hold" nodeType="after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animEffect transition="in" filter="fade">
                                      <p:cBhvr>
                                        <p:cTn id="7" dur="2000"/>
                                        <p:tgtEl>
                                          <p:spTgt spid="47107">
                                            <p:txEl>
                                              <p:pRg st="0" end="0"/>
                                            </p:txEl>
                                          </p:spTgt>
                                        </p:tgtEl>
                                      </p:cBhvr>
                                    </p:animEffect>
                                  </p:childTnLst>
                                </p:cTn>
                              </p:par>
                            </p:childTnLst>
                          </p:cTn>
                        </p:par>
                        <p:par>
                          <p:cTn id="8" fill="hold" nodeType="afterGroup">
                            <p:stCondLst>
                              <p:cond delay="2000"/>
                            </p:stCondLst>
                            <p:childTnLst>
                              <p:par>
                                <p:cTn id="9" presetID="10" presetClass="entr" presetSubtype="0" fill="hold" nodeType="afterEffect">
                                  <p:stCondLst>
                                    <p:cond delay="0"/>
                                  </p:stCondLst>
                                  <p:childTnLst>
                                    <p:set>
                                      <p:cBhvr>
                                        <p:cTn id="10" dur="1" fill="hold">
                                          <p:stCondLst>
                                            <p:cond delay="0"/>
                                          </p:stCondLst>
                                        </p:cTn>
                                        <p:tgtEl>
                                          <p:spTgt spid="47107">
                                            <p:txEl>
                                              <p:pRg st="2" end="2"/>
                                            </p:txEl>
                                          </p:spTgt>
                                        </p:tgtEl>
                                        <p:attrNameLst>
                                          <p:attrName>style.visibility</p:attrName>
                                        </p:attrNameLst>
                                      </p:cBhvr>
                                      <p:to>
                                        <p:strVal val="visible"/>
                                      </p:to>
                                    </p:set>
                                    <p:animEffect transition="in" filter="fade">
                                      <p:cBhvr>
                                        <p:cTn id="11" dur="2000"/>
                                        <p:tgtEl>
                                          <p:spTgt spid="4710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PSNARRATION" val="6,-608351561,C:\Documents and Settings\rer3\My Documents\Beta folder\Chris Metzler class\Tab 2 Powerpoint Slides\inclusion powerpoint for May 06 version5.ppc"/>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2539</TotalTime>
  <Words>4538</Words>
  <Application>Microsoft Macintosh PowerPoint</Application>
  <PresentationFormat>On-screen Show (4:3)</PresentationFormat>
  <Paragraphs>388</Paragraphs>
  <Slides>34</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Arial</vt:lpstr>
      <vt:lpstr>Calibri</vt:lpstr>
      <vt:lpstr>Lucida Sans Unicode</vt:lpstr>
      <vt:lpstr>Myriad Pro</vt:lpstr>
      <vt:lpstr>Verdana</vt:lpstr>
      <vt:lpstr>Wingdings 3</vt:lpstr>
      <vt:lpstr>20140311PresentationUWTSDTemplate</vt:lpstr>
      <vt:lpstr>  Managing in complex environments: Strategies, Insights and Solutions MICE SPBD 7006 Week 6 (Lecture 1) THE DIVERSITY &amp; INCLUSION PARADIGM</vt:lpstr>
      <vt:lpstr>PowerPoint Presentation</vt:lpstr>
      <vt:lpstr>PowerPoint Presentation</vt:lpstr>
      <vt:lpstr>The Context &amp; The Challenge</vt:lpstr>
      <vt:lpstr>Diversity &amp; Inclusion</vt:lpstr>
      <vt:lpstr>PowerPoint Presentation</vt:lpstr>
      <vt:lpstr>The Context &amp; The Challenge</vt:lpstr>
      <vt:lpstr>The Facts - USA</vt:lpstr>
      <vt:lpstr>The Facts - USA</vt:lpstr>
      <vt:lpstr>Historical Perspective</vt:lpstr>
      <vt:lpstr>Core Understanding</vt:lpstr>
      <vt:lpstr>  Defining Diversity The full spectrum of human differences and similarities, including immutable and mutable characteristics yielding unique perspectives.</vt:lpstr>
      <vt:lpstr>Defining Inclusion</vt:lpstr>
      <vt:lpstr>PowerPoint Presentation</vt:lpstr>
      <vt:lpstr>PowerPoint Presentation</vt:lpstr>
      <vt:lpstr>PowerPoint Presentation</vt:lpstr>
      <vt:lpstr>Systems that Influence Organizational Inclusion </vt:lpstr>
      <vt:lpstr>Current State of Government</vt:lpstr>
      <vt:lpstr>MASLOW’S HIERARCHY - HEROIC  LEADERSHIP MODEL</vt:lpstr>
      <vt:lpstr>Desired End State</vt:lpstr>
      <vt:lpstr>FLIP THE PYRAMID! INCLUSIVE/SHARED LEADERSHIP MODEL</vt:lpstr>
      <vt:lpstr>How do we get there? Begin with Cultural Competence – Where are you on the continuum?</vt:lpstr>
      <vt:lpstr>How do we get there?</vt:lpstr>
      <vt:lpstr>How do we get there?</vt:lpstr>
      <vt:lpstr>How do we know we are there?</vt:lpstr>
      <vt:lpstr>PowerPoint Presentation</vt:lpstr>
      <vt:lpstr>PowerPoint Presentation</vt:lpstr>
      <vt:lpstr>PowerPoint Presentation</vt:lpstr>
      <vt:lpstr> What’s on the horizon?  </vt:lpstr>
      <vt:lpstr>PowerPoint Presentation</vt:lpstr>
      <vt:lpstr>PowerPoint Presentation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154</cp:revision>
  <cp:lastPrinted>2018-07-09T15:27:01Z</cp:lastPrinted>
  <dcterms:created xsi:type="dcterms:W3CDTF">2002-10-07T19:43:58Z</dcterms:created>
  <dcterms:modified xsi:type="dcterms:W3CDTF">2020-07-29T08:00:20Z</dcterms:modified>
</cp:coreProperties>
</file>