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3"/>
  </p:notesMasterIdLst>
  <p:sldIdLst>
    <p:sldId id="256" r:id="rId2"/>
    <p:sldId id="521" r:id="rId3"/>
    <p:sldId id="554" r:id="rId4"/>
    <p:sldId id="548" r:id="rId5"/>
    <p:sldId id="530" r:id="rId6"/>
    <p:sldId id="537" r:id="rId7"/>
    <p:sldId id="529" r:id="rId8"/>
    <p:sldId id="528" r:id="rId9"/>
    <p:sldId id="527" r:id="rId10"/>
    <p:sldId id="533" r:id="rId11"/>
    <p:sldId id="532" r:id="rId12"/>
    <p:sldId id="540" r:id="rId13"/>
    <p:sldId id="539" r:id="rId14"/>
    <p:sldId id="309" r:id="rId15"/>
    <p:sldId id="310" r:id="rId16"/>
    <p:sldId id="311" r:id="rId17"/>
    <p:sldId id="542" r:id="rId18"/>
    <p:sldId id="545" r:id="rId19"/>
    <p:sldId id="549" r:id="rId20"/>
    <p:sldId id="531" r:id="rId21"/>
    <p:sldId id="312" r:id="rId22"/>
    <p:sldId id="313" r:id="rId23"/>
    <p:sldId id="319" r:id="rId24"/>
    <p:sldId id="316" r:id="rId25"/>
    <p:sldId id="315" r:id="rId26"/>
    <p:sldId id="318" r:id="rId27"/>
    <p:sldId id="535" r:id="rId28"/>
    <p:sldId id="541" r:id="rId29"/>
    <p:sldId id="544" r:id="rId30"/>
    <p:sldId id="550" r:id="rId31"/>
    <p:sldId id="551" r:id="rId32"/>
    <p:sldId id="552" r:id="rId33"/>
    <p:sldId id="543" r:id="rId34"/>
    <p:sldId id="557" r:id="rId35"/>
    <p:sldId id="555" r:id="rId36"/>
    <p:sldId id="467" r:id="rId37"/>
    <p:sldId id="553" r:id="rId38"/>
    <p:sldId id="493" r:id="rId39"/>
    <p:sldId id="468" r:id="rId40"/>
    <p:sldId id="469" r:id="rId41"/>
    <p:sldId id="470" r:id="rId42"/>
    <p:sldId id="471" r:id="rId43"/>
    <p:sldId id="472" r:id="rId44"/>
    <p:sldId id="473" r:id="rId45"/>
    <p:sldId id="474" r:id="rId46"/>
    <p:sldId id="475" r:id="rId47"/>
    <p:sldId id="476" r:id="rId48"/>
    <p:sldId id="477" r:id="rId49"/>
    <p:sldId id="478" r:id="rId50"/>
    <p:sldId id="479" r:id="rId51"/>
    <p:sldId id="480" r:id="rId52"/>
    <p:sldId id="490" r:id="rId53"/>
    <p:sldId id="482" r:id="rId54"/>
    <p:sldId id="483" r:id="rId55"/>
    <p:sldId id="484" r:id="rId56"/>
    <p:sldId id="485" r:id="rId57"/>
    <p:sldId id="523" r:id="rId58"/>
    <p:sldId id="525" r:id="rId59"/>
    <p:sldId id="524" r:id="rId60"/>
    <p:sldId id="526" r:id="rId61"/>
    <p:sldId id="546" r:id="rId62"/>
    <p:sldId id="547" r:id="rId63"/>
    <p:sldId id="522" r:id="rId64"/>
    <p:sldId id="487" r:id="rId65"/>
    <p:sldId id="488" r:id="rId66"/>
    <p:sldId id="489" r:id="rId67"/>
    <p:sldId id="514" r:id="rId68"/>
    <p:sldId id="520" r:id="rId69"/>
    <p:sldId id="518" r:id="rId70"/>
    <p:sldId id="345" r:id="rId71"/>
    <p:sldId id="536"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B9741DE-0B46-4A5C-B8DD-C0C2680AFF66}">
          <p14:sldIdLst>
            <p14:sldId id="256"/>
            <p14:sldId id="521"/>
            <p14:sldId id="554"/>
            <p14:sldId id="548"/>
            <p14:sldId id="530"/>
            <p14:sldId id="537"/>
            <p14:sldId id="529"/>
            <p14:sldId id="528"/>
            <p14:sldId id="527"/>
            <p14:sldId id="533"/>
            <p14:sldId id="532"/>
            <p14:sldId id="540"/>
            <p14:sldId id="539"/>
            <p14:sldId id="309"/>
            <p14:sldId id="310"/>
            <p14:sldId id="311"/>
            <p14:sldId id="542"/>
            <p14:sldId id="545"/>
            <p14:sldId id="549"/>
          </p14:sldIdLst>
        </p14:section>
        <p14:section name="Untitled Section" id="{B403779E-5227-4826-926A-C1916DBC45E8}">
          <p14:sldIdLst>
            <p14:sldId id="531"/>
            <p14:sldId id="312"/>
            <p14:sldId id="313"/>
            <p14:sldId id="319"/>
            <p14:sldId id="316"/>
            <p14:sldId id="315"/>
            <p14:sldId id="318"/>
            <p14:sldId id="535"/>
            <p14:sldId id="541"/>
            <p14:sldId id="544"/>
            <p14:sldId id="550"/>
            <p14:sldId id="551"/>
            <p14:sldId id="552"/>
            <p14:sldId id="543"/>
            <p14:sldId id="557"/>
            <p14:sldId id="555"/>
            <p14:sldId id="467"/>
            <p14:sldId id="553"/>
            <p14:sldId id="493"/>
            <p14:sldId id="468"/>
            <p14:sldId id="469"/>
            <p14:sldId id="470"/>
            <p14:sldId id="471"/>
            <p14:sldId id="472"/>
            <p14:sldId id="473"/>
            <p14:sldId id="474"/>
            <p14:sldId id="475"/>
            <p14:sldId id="476"/>
            <p14:sldId id="477"/>
            <p14:sldId id="478"/>
            <p14:sldId id="479"/>
            <p14:sldId id="480"/>
            <p14:sldId id="490"/>
            <p14:sldId id="482"/>
            <p14:sldId id="483"/>
            <p14:sldId id="484"/>
            <p14:sldId id="485"/>
            <p14:sldId id="523"/>
            <p14:sldId id="525"/>
            <p14:sldId id="524"/>
            <p14:sldId id="526"/>
            <p14:sldId id="546"/>
            <p14:sldId id="547"/>
            <p14:sldId id="522"/>
            <p14:sldId id="487"/>
            <p14:sldId id="488"/>
            <p14:sldId id="489"/>
            <p14:sldId id="514"/>
            <p14:sldId id="520"/>
            <p14:sldId id="518"/>
            <p14:sldId id="345"/>
            <p14:sldId id="53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46C30B-6D28-4FF9-A39E-21E0D58DA43C}" v="11" dt="2025-10-19T17:15:45.8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73" d="100"/>
          <a:sy n="73" d="100"/>
        </p:scale>
        <p:origin x="426"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getlighthouse.com/blog/good-leader-vs-bad-leader/#promoting" TargetMode="External"/><Relationship Id="rId3" Type="http://schemas.openxmlformats.org/officeDocument/2006/relationships/hyperlink" Target="https://getlighthouse.com/blog/good-leader-vs-bad-leader/#idea" TargetMode="External"/><Relationship Id="rId7" Type="http://schemas.openxmlformats.org/officeDocument/2006/relationships/hyperlink" Target="https://getlighthouse.com/blog/good-leader-vs-bad-leader/#rolling"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getlighthouse.com/blog/good-leader-vs-bad-leader/#working" TargetMode="External"/><Relationship Id="rId5" Type="http://schemas.openxmlformats.org/officeDocument/2006/relationships/hyperlink" Target="https://getlighthouse.com/blog/good-leader-vs-bad-leader/#managing" TargetMode="External"/><Relationship Id="rId4" Type="http://schemas.openxmlformats.org/officeDocument/2006/relationships/hyperlink" Target="https://getlighthouse.com/blog/good-leader-vs-bad-leader/#question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i="0" dirty="0">
                <a:solidFill>
                  <a:srgbClr val="747474"/>
                </a:solidFill>
                <a:effectLst/>
                <a:latin typeface="Open Sans" panose="020B0606030504020204" pitchFamily="34" charset="0"/>
              </a:rPr>
              <a:t>According to Collins there are five attributes that typify the Level 5 Leader:</a:t>
            </a:r>
            <a:endParaRPr lang="en-US" b="0" i="0" dirty="0">
              <a:solidFill>
                <a:srgbClr val="333333"/>
              </a:solidFill>
              <a:effectLst/>
              <a:latin typeface="Open Sans" panose="020B0606030504020204" pitchFamily="34" charset="0"/>
            </a:endParaRPr>
          </a:p>
          <a:p>
            <a:pPr algn="just">
              <a:buFont typeface="+mj-lt"/>
              <a:buAutoNum type="arabicPeriod"/>
            </a:pPr>
            <a:r>
              <a:rPr lang="en-US" b="0" i="0" dirty="0">
                <a:solidFill>
                  <a:srgbClr val="747474"/>
                </a:solidFill>
                <a:effectLst/>
                <a:latin typeface="Open Sans" panose="020B0606030504020204" pitchFamily="34" charset="0"/>
              </a:rPr>
              <a:t>They are self-confident enough to set up their successors for success.</a:t>
            </a:r>
          </a:p>
          <a:p>
            <a:pPr algn="just">
              <a:buFont typeface="+mj-lt"/>
              <a:buAutoNum type="arabicPeriod"/>
            </a:pPr>
            <a:r>
              <a:rPr lang="en-US" b="0" i="0" dirty="0">
                <a:solidFill>
                  <a:srgbClr val="747474"/>
                </a:solidFill>
                <a:effectLst/>
                <a:latin typeface="Open Sans" panose="020B0606030504020204" pitchFamily="34" charset="0"/>
              </a:rPr>
              <a:t>They are humble and modest.</a:t>
            </a:r>
          </a:p>
          <a:p>
            <a:pPr algn="just">
              <a:buFont typeface="+mj-lt"/>
              <a:buAutoNum type="arabicPeriod"/>
            </a:pPr>
            <a:r>
              <a:rPr lang="en-US" b="0" i="0" dirty="0">
                <a:solidFill>
                  <a:srgbClr val="747474"/>
                </a:solidFill>
                <a:effectLst/>
                <a:latin typeface="Open Sans" panose="020B0606030504020204" pitchFamily="34" charset="0"/>
              </a:rPr>
              <a:t>They have “unwavering resolve.”</a:t>
            </a:r>
          </a:p>
          <a:p>
            <a:pPr algn="just">
              <a:buFont typeface="+mj-lt"/>
              <a:buAutoNum type="arabicPeriod"/>
            </a:pPr>
            <a:r>
              <a:rPr lang="en-US" b="0" i="0" dirty="0">
                <a:solidFill>
                  <a:srgbClr val="747474"/>
                </a:solidFill>
                <a:effectLst/>
                <a:latin typeface="Open Sans" panose="020B0606030504020204" pitchFamily="34" charset="0"/>
              </a:rPr>
              <a:t>They display a “workmanlike diligence – more plow horse than show horse.”</a:t>
            </a:r>
          </a:p>
          <a:p>
            <a:pPr algn="just">
              <a:buFont typeface="+mj-lt"/>
              <a:buAutoNum type="arabicPeriod"/>
            </a:pPr>
            <a:r>
              <a:rPr lang="en-US" b="0" i="0" dirty="0">
                <a:solidFill>
                  <a:srgbClr val="747474"/>
                </a:solidFill>
                <a:effectLst/>
                <a:latin typeface="Open Sans" panose="020B0606030504020204" pitchFamily="34" charset="0"/>
              </a:rPr>
              <a:t>They give credit to others for their success and take full responsibility for poor results. They “attribute much of their success to ‘good luck’ rather than personal greatness.”</a:t>
            </a: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12</a:t>
            </a:fld>
            <a:endParaRPr lang="en-GB"/>
          </a:p>
        </p:txBody>
      </p:sp>
    </p:spTree>
    <p:extLst>
      <p:ext uri="{BB962C8B-B14F-4D97-AF65-F5344CB8AC3E}">
        <p14:creationId xmlns:p14="http://schemas.microsoft.com/office/powerpoint/2010/main" val="158530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3"/>
              </a:rPr>
              <a:t>1) Handling an employee's idea</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4"/>
              </a:rPr>
              <a:t>2) Taking questions from your team</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5"/>
              </a:rPr>
              <a:t>3) Managing the unknown</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6"/>
              </a:rPr>
              <a:t>4) Working with different personalities and cultures</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7"/>
              </a:rPr>
              <a:t>5) Rolling up your sleeves</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8"/>
              </a:rPr>
              <a:t>6) Promoting people on your team</a:t>
            </a:r>
            <a:endParaRPr lang="en-US" b="0" i="0" dirty="0">
              <a:solidFill>
                <a:srgbClr val="4A4A4A"/>
              </a:solidFill>
              <a:effectLst/>
              <a:latin typeface="PT Serif" panose="020F0502020204030204" pitchFamily="18"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16</a:t>
            </a:fld>
            <a:endParaRPr lang="en-GB"/>
          </a:p>
        </p:txBody>
      </p:sp>
    </p:spTree>
    <p:extLst>
      <p:ext uri="{BB962C8B-B14F-4D97-AF65-F5344CB8AC3E}">
        <p14:creationId xmlns:p14="http://schemas.microsoft.com/office/powerpoint/2010/main" val="2454735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2.2.1 Description of Transformational and Autocratic leadership: 2.2.1.1 Transformational Leadership • Demonstrates qualities that motivate respect and pride from association with him or her; • Communicates values, purpose, and the importance of the </a:t>
            </a:r>
            <a:r>
              <a:rPr lang="en-US" dirty="0" err="1"/>
              <a:t>organisation’s</a:t>
            </a:r>
            <a:r>
              <a:rPr lang="en-US" dirty="0"/>
              <a:t> mission; • Exhibits optimism and excitement about goals and future states; • Examines new perspectives for solving problems and completing tasks; and • Focuses on development and the mentoring of followers and attends to their individual needs (</a:t>
            </a:r>
            <a:r>
              <a:rPr lang="en-US" dirty="0" err="1"/>
              <a:t>Eagley</a:t>
            </a:r>
            <a:r>
              <a:rPr lang="en-US" dirty="0"/>
              <a:t>, Johannesen-Schmidt &amp; Engen 2003:573). 2.2.1.2 Autocratic Leadership • Acts in </a:t>
            </a:r>
            <a:r>
              <a:rPr lang="en-US" dirty="0" err="1"/>
              <a:t>self-centred</a:t>
            </a:r>
            <a:r>
              <a:rPr lang="en-US" dirty="0"/>
              <a:t> ways; • Makes decisions more unilaterally; and • Supervises subordinates’ work attitudes more closely (Van Der </a:t>
            </a:r>
            <a:r>
              <a:rPr lang="en-US" dirty="0" err="1"/>
              <a:t>Viert</a:t>
            </a:r>
            <a:r>
              <a:rPr lang="en-US" dirty="0"/>
              <a:t> 2006:42). Being autocratic or democratic is the usual way of thinking about leadership. Autocratic leaders depend on their authority and their power that emanates from being the owner of the business or of occupying a high position. This is often referred to as a dictatorial leadership style, and it implies that the people at the top level of the management of an </a:t>
            </a:r>
            <a:r>
              <a:rPr lang="en-US" dirty="0" err="1"/>
              <a:t>organisation</a:t>
            </a:r>
            <a:r>
              <a:rPr lang="en-US" dirty="0"/>
              <a:t> make all the decisions and delegate very little responsibility to their subordinates. Communication is </a:t>
            </a:r>
            <a:r>
              <a:rPr lang="en-US" dirty="0" err="1"/>
              <a:t>topdown</a:t>
            </a:r>
            <a:r>
              <a:rPr lang="en-US" dirty="0"/>
              <a:t>, with no prospect of feedback to the leader. It can cause much bitterness and frustration amongst the employees and it is not very common in today's business world (Canary &amp; McPhee 2011). </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28</a:t>
            </a:fld>
            <a:endParaRPr lang="en-GB"/>
          </a:p>
        </p:txBody>
      </p:sp>
    </p:spTree>
    <p:extLst>
      <p:ext uri="{BB962C8B-B14F-4D97-AF65-F5344CB8AC3E}">
        <p14:creationId xmlns:p14="http://schemas.microsoft.com/office/powerpoint/2010/main" val="2475188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Management: 9th Edition by </a:t>
            </a:r>
            <a:r>
              <a:rPr lang="en-US" dirty="0" err="1"/>
              <a:t>Koontz,et,al</a:t>
            </a:r>
            <a:r>
              <a:rPr lang="en-US" dirty="0"/>
              <a:t> (1982) Terry (1968) suggest that autocratic leadership many be useful in: </a:t>
            </a:r>
            <a:r>
              <a:rPr lang="en-US" dirty="0" err="1"/>
              <a:t>i</a:t>
            </a:r>
            <a:r>
              <a:rPr lang="en-US" dirty="0"/>
              <a:t>) Situation of emergency ii) In case where homogenous work force are involve, and iii) Where the leader is wise, just and has considerable understanding of the followers. He also identifies some shortcoming of autocratic leadership as: </a:t>
            </a:r>
            <a:r>
              <a:rPr lang="en-US" dirty="0" err="1"/>
              <a:t>i</a:t>
            </a:r>
            <a:r>
              <a:rPr lang="en-US" dirty="0"/>
              <a:t>) The inability of the subordinate to develop pride of accomplishment, ii) Denial of personal development or satisfaction from self- actualization, and iii) It also antagonize human beings and rubs the organization of lasting loyalty and co-operation</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30</a:t>
            </a:fld>
            <a:endParaRPr lang="en-GB"/>
          </a:p>
        </p:txBody>
      </p:sp>
    </p:spTree>
    <p:extLst>
      <p:ext uri="{BB962C8B-B14F-4D97-AF65-F5344CB8AC3E}">
        <p14:creationId xmlns:p14="http://schemas.microsoft.com/office/powerpoint/2010/main" val="3053557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t>After studying this chapter, you should be able to:</a:t>
            </a:r>
          </a:p>
          <a:p>
            <a:pPr marL="457200" indent="-342900" fontAlgn="auto">
              <a:spcAft>
                <a:spcPts val="0"/>
              </a:spcAft>
              <a:buFont typeface="Arial" panose="020B0604020202020204" pitchFamily="34" charset="0"/>
              <a:buChar char="•"/>
              <a:defRPr/>
            </a:pPr>
            <a:r>
              <a:rPr lang="en-US" dirty="0"/>
              <a:t>Contrast the three components of an attitude.</a:t>
            </a:r>
          </a:p>
          <a:p>
            <a:pPr marL="457200" indent="-342900" fontAlgn="auto">
              <a:spcAft>
                <a:spcPts val="0"/>
              </a:spcAft>
              <a:buFont typeface="Arial" panose="020B0604020202020204" pitchFamily="34" charset="0"/>
              <a:buChar char="•"/>
              <a:defRPr/>
            </a:pPr>
            <a:r>
              <a:rPr lang="en-US" dirty="0"/>
              <a:t>Summarize the relationship between attitudes and behavior.</a:t>
            </a:r>
          </a:p>
          <a:p>
            <a:pPr marL="457200" indent="-342900" fontAlgn="auto">
              <a:spcAft>
                <a:spcPts val="0"/>
              </a:spcAft>
              <a:buFont typeface="Arial" panose="020B0604020202020204" pitchFamily="34" charset="0"/>
              <a:buChar char="•"/>
              <a:defRPr/>
            </a:pPr>
            <a:r>
              <a:rPr lang="en-US" dirty="0"/>
              <a:t>Compare the major job attitudes.</a:t>
            </a:r>
          </a:p>
          <a:p>
            <a:pPr marL="457200" indent="-342900" fontAlgn="auto">
              <a:spcAft>
                <a:spcPts val="0"/>
              </a:spcAft>
              <a:buFont typeface="Arial" panose="020B0604020202020204" pitchFamily="34" charset="0"/>
              <a:buChar char="•"/>
              <a:defRPr/>
            </a:pPr>
            <a:r>
              <a:rPr lang="en-US" dirty="0"/>
              <a:t>Define </a:t>
            </a:r>
            <a:r>
              <a:rPr lang="en-US" i="1" dirty="0"/>
              <a:t>job satisfaction</a:t>
            </a:r>
            <a:r>
              <a:rPr lang="en-US" dirty="0"/>
              <a:t>.</a:t>
            </a:r>
          </a:p>
          <a:p>
            <a:pPr marL="457200" indent="-342900" fontAlgn="auto">
              <a:spcAft>
                <a:spcPts val="0"/>
              </a:spcAft>
              <a:buFont typeface="Arial" panose="020B0604020202020204" pitchFamily="34" charset="0"/>
              <a:buChar char="•"/>
              <a:defRPr/>
            </a:pPr>
            <a:r>
              <a:rPr lang="en-US" dirty="0"/>
              <a:t>Summarize the main causes of job satisfaction.</a:t>
            </a:r>
          </a:p>
          <a:p>
            <a:pPr marL="457200" indent="-342900" fontAlgn="auto">
              <a:spcAft>
                <a:spcPts val="0"/>
              </a:spcAft>
              <a:buFont typeface="Arial" panose="020B0604020202020204" pitchFamily="34" charset="0"/>
              <a:buChar char="•"/>
              <a:defRPr/>
            </a:pPr>
            <a:r>
              <a:rPr lang="en-US" dirty="0"/>
              <a:t>Identify three outcomes of job satisfaction.</a:t>
            </a:r>
          </a:p>
          <a:p>
            <a:pPr marL="457200" indent="-342900" fontAlgn="auto">
              <a:spcAft>
                <a:spcPts val="0"/>
              </a:spcAft>
              <a:buFont typeface="Arial" panose="020B0604020202020204" pitchFamily="34" charset="0"/>
              <a:buChar char="•"/>
              <a:defRPr/>
            </a:pPr>
            <a:r>
              <a:rPr lang="en-US" dirty="0"/>
              <a:t>Identify four employee responses to dissatisfaction.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36</a:t>
            </a:fld>
            <a:endParaRPr lang="en-US" dirty="0"/>
          </a:p>
        </p:txBody>
      </p:sp>
    </p:spTree>
    <p:extLst>
      <p:ext uri="{BB962C8B-B14F-4D97-AF65-F5344CB8AC3E}">
        <p14:creationId xmlns:p14="http://schemas.microsoft.com/office/powerpoint/2010/main" val="1843860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a:t>
            </a:r>
            <a:r>
              <a:rPr lang="en-IN" dirty="0" err="1"/>
              <a:t>MathType</a:t>
            </a:r>
            <a:r>
              <a:rPr lang="en-IN" dirty="0"/>
              <a:t>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dirty="0">
              <a:ea typeface="ＭＳ Ｐゴシック" pitchFamily="34" charset="-128"/>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US" dirty="0">
                <a:ea typeface="ＭＳ Ｐゴシック" pitchFamily="34" charset="-128"/>
              </a:rPr>
              <a:t>Welcome to this Organizational Behavior course that uses the 18</a:t>
            </a:r>
            <a:r>
              <a:rPr lang="en-US" baseline="30000" dirty="0">
                <a:ea typeface="ＭＳ Ｐゴシック" pitchFamily="34" charset="-128"/>
              </a:rPr>
              <a:t>th</a:t>
            </a:r>
            <a:r>
              <a:rPr lang="en-US" dirty="0">
                <a:ea typeface="ＭＳ Ｐゴシック" pitchFamily="34" charset="-128"/>
              </a:rPr>
              <a:t> edition of the textbook, </a:t>
            </a:r>
            <a:r>
              <a:rPr lang="en-US" i="1" dirty="0">
                <a:ea typeface="ＭＳ Ｐゴシック" pitchFamily="34" charset="-128"/>
              </a:rPr>
              <a:t>Organizational Behavior</a:t>
            </a:r>
            <a:r>
              <a:rPr lang="en-US" dirty="0">
                <a:ea typeface="ＭＳ Ｐゴシック" pitchFamily="34" charset="-128"/>
              </a:rPr>
              <a:t> by Robbins and Judge. This is considered among the most widely used OB textbooks in the world. Robbins and Judge are recognized as definitive aggregators of OB concepts, applications, and practices. The course and this book will provide you with a resource that will benefit you throughout your degree program and your professional life.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Chapter 3: Attitudes and Job Satisfaction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38</a:t>
            </a:fld>
            <a:endParaRPr lang="en-US" dirty="0"/>
          </a:p>
        </p:txBody>
      </p:sp>
    </p:spTree>
    <p:extLst>
      <p:ext uri="{BB962C8B-B14F-4D97-AF65-F5344CB8AC3E}">
        <p14:creationId xmlns:p14="http://schemas.microsoft.com/office/powerpoint/2010/main" val="3443891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itchFamily="18" charset="0"/>
              </a:rPr>
              <a:t>Attitudes are evaluative statements or judgments concerning objects, people, or events. They reflect how we feel about something. In other words, saying “I like my job”, reflects your attitude toward work.</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39</a:t>
            </a:fld>
            <a:endParaRPr lang="en-US" dirty="0"/>
          </a:p>
        </p:txBody>
      </p:sp>
    </p:spTree>
    <p:extLst>
      <p:ext uri="{BB962C8B-B14F-4D97-AF65-F5344CB8AC3E}">
        <p14:creationId xmlns:p14="http://schemas.microsoft.com/office/powerpoint/2010/main" val="39126234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Attitudes are made up of three components. The cognitive component is the belief in the way things are. The affective component is the more critical part of the attitude, as it is calls upon emotions or feelings. The behavioral component describes the intention to behave in a certain way toward someone or something.</a:t>
            </a:r>
          </a:p>
          <a:p>
            <a:pPr>
              <a:spcBef>
                <a:spcPct val="0"/>
              </a:spcBef>
            </a:pPr>
            <a:endParaRPr lang="en-US" dirty="0">
              <a:latin typeface="Times New Roman" pitchFamily="18" charset="0"/>
            </a:endParaRPr>
          </a:p>
          <a:p>
            <a:pPr>
              <a:spcBef>
                <a:spcPct val="0"/>
              </a:spcBef>
            </a:pPr>
            <a:r>
              <a:rPr lang="en-US" dirty="0">
                <a:latin typeface="Times New Roman" pitchFamily="18" charset="0"/>
              </a:rPr>
              <a:t>These three components work together to aid in our understanding of the complexity of an attitude.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40</a:t>
            </a:fld>
            <a:endParaRPr lang="en-US" dirty="0"/>
          </a:p>
        </p:txBody>
      </p:sp>
    </p:spTree>
    <p:extLst>
      <p:ext uri="{BB962C8B-B14F-4D97-AF65-F5344CB8AC3E}">
        <p14:creationId xmlns:p14="http://schemas.microsoft.com/office/powerpoint/2010/main" val="37413798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Early research assumed that attitudes were causally related to behavior. One researcher, Leon </a:t>
            </a:r>
            <a:r>
              <a:rPr lang="en-US" dirty="0" err="1">
                <a:latin typeface="Times New Roman" pitchFamily="18" charset="0"/>
              </a:rPr>
              <a:t>Festinger</a:t>
            </a:r>
            <a:r>
              <a:rPr lang="en-US" dirty="0">
                <a:latin typeface="Times New Roman" pitchFamily="18" charset="0"/>
              </a:rPr>
              <a:t>, argued that attitudes follow behavior. Sometimes we observe people who will change what they say so it doesn’t contradict their behavior. When attitudes and behaviors don’t line up, individuals will experience </a:t>
            </a:r>
            <a:r>
              <a:rPr lang="en-US" i="1" dirty="0">
                <a:latin typeface="Times New Roman" pitchFamily="18" charset="0"/>
              </a:rPr>
              <a:t>cognitive dissonance</a:t>
            </a:r>
            <a:r>
              <a:rPr lang="en-US" dirty="0">
                <a:latin typeface="Times New Roman" pitchFamily="18" charset="0"/>
              </a:rPr>
              <a:t>. This incongruity is uncomfortable and individuals will seek to reduce the dissonance to find consistency.</a:t>
            </a:r>
          </a:p>
          <a:p>
            <a:pPr>
              <a:spcBef>
                <a:spcPct val="0"/>
              </a:spcBef>
            </a:pPr>
            <a:endParaRPr lang="en-US" dirty="0">
              <a:latin typeface="Times New Roman" pitchFamily="18" charset="0"/>
            </a:endParaRPr>
          </a:p>
          <a:p>
            <a:pPr>
              <a:spcBef>
                <a:spcPct val="0"/>
              </a:spcBef>
            </a:pPr>
            <a:r>
              <a:rPr lang="en-US" dirty="0">
                <a:latin typeface="Times New Roman" pitchFamily="18" charset="0"/>
              </a:rPr>
              <a:t>People are willing to live with some discomfort, but the degree to which this is true depends on the importance of the elements, how much influence the individual has on the situation, and the rewards available.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41</a:t>
            </a:fld>
            <a:endParaRPr lang="en-US" dirty="0"/>
          </a:p>
        </p:txBody>
      </p:sp>
    </p:spTree>
    <p:extLst>
      <p:ext uri="{BB962C8B-B14F-4D97-AF65-F5344CB8AC3E}">
        <p14:creationId xmlns:p14="http://schemas.microsoft.com/office/powerpoint/2010/main" val="4207866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Some variables moderate the relationship between attitude and behavior. These variables include the importance of the attitude to the person, the correspondence of the attitude to the behavior, the accessibility of the attitude, the presence of social pressures on behavior, and the direct experience a</a:t>
            </a:r>
            <a:r>
              <a:rPr lang="en-US" baseline="0" dirty="0">
                <a:latin typeface="Times New Roman" pitchFamily="18" charset="0"/>
              </a:rPr>
              <a:t> person has with</a:t>
            </a:r>
            <a:r>
              <a:rPr lang="en-US" dirty="0">
                <a:latin typeface="Times New Roman" pitchFamily="18" charset="0"/>
              </a:rPr>
              <a:t> the attitude. These mitigating variables will affect whether</a:t>
            </a:r>
            <a:r>
              <a:rPr lang="en-US" baseline="0" dirty="0">
                <a:latin typeface="Times New Roman" pitchFamily="18" charset="0"/>
              </a:rPr>
              <a:t> or not </a:t>
            </a:r>
            <a:r>
              <a:rPr lang="en-US" dirty="0">
                <a:latin typeface="Times New Roman" pitchFamily="18" charset="0"/>
              </a:rPr>
              <a:t>and to what degree a certain attitude will predict behavior.</a:t>
            </a:r>
          </a:p>
          <a:p>
            <a:pPr>
              <a:spcBef>
                <a:spcPct val="0"/>
              </a:spcBef>
            </a:pPr>
            <a:endParaRPr lang="en-US" dirty="0">
              <a:latin typeface="Times New Roman" pitchFamily="18" charset="0"/>
            </a:endParaRPr>
          </a:p>
          <a:p>
            <a:pPr>
              <a:spcBef>
                <a:spcPct val="0"/>
              </a:spcBef>
            </a:pPr>
            <a:r>
              <a:rPr lang="en-US" dirty="0">
                <a:latin typeface="Times New Roman" pitchFamily="18" charset="0"/>
              </a:rPr>
              <a:t>Finally, the attitude–behavior relationship is likely to be much stronger if an attitude refers to something with which we have direct personal experience.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42</a:t>
            </a:fld>
            <a:endParaRPr lang="en-US" dirty="0"/>
          </a:p>
        </p:txBody>
      </p:sp>
    </p:spTree>
    <p:extLst>
      <p:ext uri="{BB962C8B-B14F-4D97-AF65-F5344CB8AC3E}">
        <p14:creationId xmlns:p14="http://schemas.microsoft.com/office/powerpoint/2010/main" val="2948968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spcBef>
                <a:spcPct val="0"/>
              </a:spcBef>
            </a:pPr>
            <a:r>
              <a:rPr lang="en-US" dirty="0"/>
              <a:t>Most of the research in OB has been concerned with three major job</a:t>
            </a:r>
            <a:r>
              <a:rPr lang="en-US" baseline="0" dirty="0"/>
              <a:t> </a:t>
            </a:r>
            <a:r>
              <a:rPr lang="en-US" dirty="0"/>
              <a:t>attitudes: job satisfaction, job involvement, and organizational commitment. In addition, perceived organizational support and employee engagement are important.</a:t>
            </a:r>
          </a:p>
          <a:p>
            <a:pPr lvl="0">
              <a:spcBef>
                <a:spcPct val="0"/>
              </a:spcBef>
            </a:pPr>
            <a:endParaRPr lang="en-US" dirty="0"/>
          </a:p>
          <a:p>
            <a:pPr lvl="0">
              <a:spcBef>
                <a:spcPct val="0"/>
              </a:spcBef>
            </a:pPr>
            <a:r>
              <a:rPr lang="en-US" dirty="0"/>
              <a:t>J</a:t>
            </a:r>
            <a:r>
              <a:rPr lang="en-US" dirty="0">
                <a:latin typeface="Times New Roman" pitchFamily="18" charset="0"/>
              </a:rPr>
              <a:t>ob satisfaction is the positive feeling about the job resulting from an evaluation of its characteristics.</a:t>
            </a:r>
          </a:p>
          <a:p>
            <a:pPr lvl="0">
              <a:spcBef>
                <a:spcPct val="0"/>
              </a:spcBef>
            </a:pPr>
            <a:endParaRPr lang="en-US" dirty="0">
              <a:latin typeface="Times New Roman" pitchFamily="18" charset="0"/>
            </a:endParaRPr>
          </a:p>
          <a:p>
            <a:pPr lvl="0">
              <a:spcBef>
                <a:spcPct val="0"/>
              </a:spcBef>
            </a:pPr>
            <a:r>
              <a:rPr lang="en-US" dirty="0">
                <a:latin typeface="Times New Roman" pitchFamily="18" charset="0"/>
              </a:rPr>
              <a:t>Job involvement looks at the degree of psychological identification with the job. Related to this is psychological empowerment, which is defined as employees’ beliefs in the degree to which they influence their work environment, their competencies, the meaningfulness of their job, and their perceived autonomy.</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43</a:t>
            </a:fld>
            <a:endParaRPr lang="en-US" dirty="0"/>
          </a:p>
        </p:txBody>
      </p:sp>
    </p:spTree>
    <p:extLst>
      <p:ext uri="{BB962C8B-B14F-4D97-AF65-F5344CB8AC3E}">
        <p14:creationId xmlns:p14="http://schemas.microsoft.com/office/powerpoint/2010/main" val="11697926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Another important job attitude is </a:t>
            </a:r>
            <a:r>
              <a:rPr lang="en-US" i="1" dirty="0">
                <a:latin typeface="Times New Roman" pitchFamily="18" charset="0"/>
              </a:rPr>
              <a:t>organizational commitment</a:t>
            </a:r>
            <a:r>
              <a:rPr lang="en-US" dirty="0">
                <a:latin typeface="Times New Roman" pitchFamily="18" charset="0"/>
              </a:rPr>
              <a:t>, which is defined as the act of identifying with a particular organization and its goals, and wishing to remain a member of the organization.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44</a:t>
            </a:fld>
            <a:endParaRPr lang="en-US" dirty="0"/>
          </a:p>
        </p:txBody>
      </p:sp>
    </p:spTree>
    <p:extLst>
      <p:ext uri="{BB962C8B-B14F-4D97-AF65-F5344CB8AC3E}">
        <p14:creationId xmlns:p14="http://schemas.microsoft.com/office/powerpoint/2010/main" val="27795050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i="1" dirty="0">
                <a:latin typeface="Times New Roman" pitchFamily="18" charset="0"/>
              </a:rPr>
              <a:t>Perceived organizational support </a:t>
            </a:r>
            <a:r>
              <a:rPr lang="en-US" dirty="0">
                <a:latin typeface="Times New Roman" pitchFamily="18" charset="0"/>
              </a:rPr>
              <a:t>(or POS) is the degree to which employees believe the organization values their contribution and cares about their well-being. The perception of fairness is a key factor in determining the willingness of employees to work hard for the organization. In addition, employees have a higher POS when they perceive that they have some input in decision</a:t>
            </a:r>
            <a:r>
              <a:rPr lang="en-US" baseline="0" dirty="0">
                <a:latin typeface="Times New Roman" pitchFamily="18" charset="0"/>
              </a:rPr>
              <a:t> </a:t>
            </a:r>
            <a:r>
              <a:rPr lang="en-US" dirty="0">
                <a:latin typeface="Times New Roman" pitchFamily="18" charset="0"/>
              </a:rPr>
              <a:t>making processes.</a:t>
            </a:r>
          </a:p>
          <a:p>
            <a:pPr>
              <a:spcBef>
                <a:spcPct val="0"/>
              </a:spcBef>
            </a:pPr>
            <a:endParaRPr lang="en-US" dirty="0">
              <a:latin typeface="Times New Roman" pitchFamily="18" charset="0"/>
            </a:endParaRPr>
          </a:p>
          <a:p>
            <a:pPr>
              <a:spcBef>
                <a:spcPct val="0"/>
              </a:spcBef>
            </a:pPr>
            <a:r>
              <a:rPr lang="en-US" dirty="0">
                <a:latin typeface="Times New Roman" panose="02020603050405020304" pitchFamily="18" charset="0"/>
                <a:cs typeface="Times New Roman" panose="02020603050405020304" pitchFamily="18" charset="0"/>
              </a:rPr>
              <a:t>POS is important in countries where power distance, the degree to which people in a country accept that power in institutions and organizations is distributed unequally, is lower.</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45</a:t>
            </a:fld>
            <a:endParaRPr lang="en-US" dirty="0"/>
          </a:p>
        </p:txBody>
      </p:sp>
    </p:spTree>
    <p:extLst>
      <p:ext uri="{BB962C8B-B14F-4D97-AF65-F5344CB8AC3E}">
        <p14:creationId xmlns:p14="http://schemas.microsoft.com/office/powerpoint/2010/main" val="4182042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anose="02020603050405020304" pitchFamily="18" charset="0"/>
                <a:cs typeface="Times New Roman" panose="02020603050405020304" pitchFamily="18" charset="0"/>
              </a:rPr>
              <a:t>Employee engagement goes beyond just job satisfaction. It</a:t>
            </a:r>
            <a:r>
              <a:rPr lang="en-US" baseline="0" dirty="0">
                <a:latin typeface="Times New Roman" panose="02020603050405020304" pitchFamily="18" charset="0"/>
                <a:cs typeface="Times New Roman" panose="02020603050405020304" pitchFamily="18" charset="0"/>
              </a:rPr>
              <a:t> also </a:t>
            </a:r>
            <a:r>
              <a:rPr lang="en-US" dirty="0">
                <a:latin typeface="Times New Roman" panose="02020603050405020304" pitchFamily="18" charset="0"/>
                <a:cs typeface="Times New Roman" panose="02020603050405020304" pitchFamily="18" charset="0"/>
              </a:rPr>
              <a:t>includes involvement and enthusiasm for the job. Highly engaged employees have a passion for their work and feel a deep connection to their company. Disengaged employees have essentially checked out—</a:t>
            </a:r>
            <a:r>
              <a:rPr lang="en-US" baseline="0" dirty="0">
                <a:latin typeface="Times New Roman" panose="02020603050405020304" pitchFamily="18" charset="0"/>
                <a:cs typeface="Times New Roman" panose="02020603050405020304" pitchFamily="18" charset="0"/>
              </a:rPr>
              <a:t>putting </a:t>
            </a:r>
            <a:r>
              <a:rPr lang="en-US" dirty="0">
                <a:latin typeface="Times New Roman" panose="02020603050405020304" pitchFamily="18" charset="0"/>
                <a:cs typeface="Times New Roman" panose="02020603050405020304" pitchFamily="18" charset="0"/>
              </a:rPr>
              <a:t>time but not energy or attention into their work.</a:t>
            </a:r>
          </a:p>
          <a:p>
            <a:pPr>
              <a:spcBef>
                <a:spcPct val="0"/>
              </a:spcBef>
            </a:pPr>
            <a:endParaRPr lang="en-US" dirty="0">
              <a:latin typeface="Times New Roman" panose="02020603050405020304" pitchFamily="18" charset="0"/>
              <a:cs typeface="Times New Roman" panose="02020603050405020304" pitchFamily="18" charset="0"/>
            </a:endParaRPr>
          </a:p>
          <a:p>
            <a:pPr marL="0" marR="0" indent="0" algn="l" defTabSz="457200" rtl="0" eaLnBrk="1" fontAlgn="base" latinLnBrk="0" hangingPunct="1">
              <a:lnSpc>
                <a:spcPct val="100000"/>
              </a:lnSpc>
              <a:spcBef>
                <a:spcPct val="0"/>
              </a:spcBef>
              <a:spcAft>
                <a:spcPct val="0"/>
              </a:spcAft>
              <a:buClrTx/>
              <a:buSzTx/>
              <a:buFontTx/>
              <a:buNone/>
              <a:tabLst/>
              <a:defRPr/>
            </a:pPr>
            <a:r>
              <a:rPr lang="en-US" dirty="0">
                <a:latin typeface="Times New Roman" panose="02020603050405020304" pitchFamily="18" charset="0"/>
                <a:cs typeface="Times New Roman" panose="02020603050405020304" pitchFamily="18" charset="0"/>
              </a:rPr>
              <a:t>Engagement is a real concern for most organizations because surveys indicate that few—between 17 percent and 29 percent</a:t>
            </a:r>
            <a:r>
              <a:rPr lang="en-US" sz="1200" kern="1200" dirty="0">
                <a:solidFill>
                  <a:schemeClr val="tx1"/>
                </a:solidFill>
                <a:effectLst/>
                <a:latin typeface="+mn-lt"/>
                <a:ea typeface="+mn-ea"/>
                <a:cs typeface="+mn-cs"/>
              </a:rPr>
              <a:t>—</a:t>
            </a:r>
            <a:r>
              <a:rPr lang="en-US" dirty="0">
                <a:latin typeface="Times New Roman" panose="02020603050405020304" pitchFamily="18" charset="0"/>
                <a:cs typeface="Times New Roman" panose="02020603050405020304" pitchFamily="18" charset="0"/>
              </a:rPr>
              <a:t>are highly engaged by their work. Engagement is a very general concept, perhaps broad enough to capture the intersection of the other variables we’ve discussed. In other words, it may be what these attitudes have in common.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46</a:t>
            </a:fld>
            <a:endParaRPr lang="en-US" dirty="0"/>
          </a:p>
        </p:txBody>
      </p:sp>
    </p:spTree>
    <p:extLst>
      <p:ext uri="{BB962C8B-B14F-4D97-AF65-F5344CB8AC3E}">
        <p14:creationId xmlns:p14="http://schemas.microsoft.com/office/powerpoint/2010/main" val="25273513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There is a high degree of overlap between the different job attitudes. For</a:t>
            </a:r>
            <a:r>
              <a:rPr lang="en-US" baseline="0" dirty="0">
                <a:latin typeface="Times New Roman" pitchFamily="18" charset="0"/>
                <a:cs typeface="Times New Roman" panose="02020603050405020304" pitchFamily="18" charset="0"/>
              </a:rPr>
              <a:t> example, if</a:t>
            </a:r>
            <a:r>
              <a:rPr lang="en-US" dirty="0">
                <a:latin typeface="Times New Roman" pitchFamily="18" charset="0"/>
                <a:cs typeface="Times New Roman" panose="02020603050405020304" pitchFamily="18" charset="0"/>
              </a:rPr>
              <a:t> a worker has higher job satisfaction, he or she tends to be more engaged and show a stronger commitment to the organization. Researchers are trying to find ways to measure the different attitudes in order to get at their distinctiveness.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47</a:t>
            </a:fld>
            <a:endParaRPr lang="en-US" dirty="0"/>
          </a:p>
        </p:txBody>
      </p:sp>
    </p:spTree>
    <p:extLst>
      <p:ext uri="{BB962C8B-B14F-4D97-AF65-F5344CB8AC3E}">
        <p14:creationId xmlns:p14="http://schemas.microsoft.com/office/powerpoint/2010/main" val="10430219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When it comes to job satisfaction, some jobs are less attractive, as shown in Exhibit 3-2.</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48</a:t>
            </a:fld>
            <a:endParaRPr lang="en-US" dirty="0"/>
          </a:p>
        </p:txBody>
      </p:sp>
    </p:spTree>
    <p:extLst>
      <p:ext uri="{BB962C8B-B14F-4D97-AF65-F5344CB8AC3E}">
        <p14:creationId xmlns:p14="http://schemas.microsoft.com/office/powerpoint/2010/main" val="5668371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As</a:t>
            </a:r>
            <a:r>
              <a:rPr lang="en-US" baseline="0" dirty="0">
                <a:latin typeface="Times New Roman" pitchFamily="18" charset="0"/>
              </a:rPr>
              <a:t> we have discussed, j</a:t>
            </a:r>
            <a:r>
              <a:rPr lang="en-US" dirty="0">
                <a:latin typeface="Times New Roman" pitchFamily="18" charset="0"/>
              </a:rPr>
              <a:t>ob satisfaction is defined as a positive feeling about a job resulting from an evaluation of its characteristics. There are multiple ways to measure job satisfaction, but two approaches are popular.</a:t>
            </a:r>
          </a:p>
          <a:p>
            <a:pPr>
              <a:spcBef>
                <a:spcPct val="0"/>
              </a:spcBef>
            </a:pPr>
            <a:endParaRPr lang="en-US" dirty="0">
              <a:latin typeface="Times New Roman" pitchFamily="18" charset="0"/>
            </a:endParaRPr>
          </a:p>
          <a:p>
            <a:pPr>
              <a:spcBef>
                <a:spcPct val="0"/>
              </a:spcBef>
            </a:pPr>
            <a:r>
              <a:rPr lang="en-US" dirty="0"/>
              <a:t>The single global rating approach is a response to one question, such as, “All things considered, how satisfied are you with your job?” Respondents circle a number between 1 and 5 on a scale from “highly satisfied” to “highly dissatisfied.” </a:t>
            </a:r>
          </a:p>
          <a:p>
            <a:pPr>
              <a:spcBef>
                <a:spcPct val="0"/>
              </a:spcBef>
            </a:pPr>
            <a:endParaRPr lang="en-US" dirty="0"/>
          </a:p>
          <a:p>
            <a:pPr>
              <a:spcBef>
                <a:spcPct val="0"/>
              </a:spcBef>
            </a:pPr>
            <a:r>
              <a:rPr lang="en-US" dirty="0"/>
              <a:t>The second approach, the summation of job facets, is more sophisticated. It identifies key elements in a job, such as the nature of the work, supervision, present pay, promotion opportunities, and relations with coworkers.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49</a:t>
            </a:fld>
            <a:endParaRPr lang="en-US" dirty="0"/>
          </a:p>
        </p:txBody>
      </p:sp>
    </p:spTree>
    <p:extLst>
      <p:ext uri="{BB962C8B-B14F-4D97-AF65-F5344CB8AC3E}">
        <p14:creationId xmlns:p14="http://schemas.microsoft.com/office/powerpoint/2010/main" val="41643180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Research shows that over the past 30 years, the majority of U.S. workers have been satisfied with their jobs. However, the recent economic downturn has generated a dramatic drop-off in satisfaction levels, with just half of workers reporting feeling satisfied now.</a:t>
            </a:r>
          </a:p>
          <a:p>
            <a:pPr>
              <a:spcBef>
                <a:spcPct val="0"/>
              </a:spcBef>
            </a:pPr>
            <a:endParaRPr lang="en-US" dirty="0"/>
          </a:p>
          <a:p>
            <a:pPr>
              <a:spcBef>
                <a:spcPct val="0"/>
              </a:spcBef>
            </a:pPr>
            <a:r>
              <a:rPr lang="en-US" dirty="0"/>
              <a:t>The exhibits on the following two slides illustrate additional details</a:t>
            </a:r>
            <a:r>
              <a:rPr lang="en-US" baseline="0" dirty="0"/>
              <a:t> regarding differences among job satisfaction, including the affect of particular facets and cultural context.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50</a:t>
            </a:fld>
            <a:endParaRPr lang="en-US" dirty="0"/>
          </a:p>
        </p:txBody>
      </p:sp>
    </p:spTree>
    <p:extLst>
      <p:ext uri="{BB962C8B-B14F-4D97-AF65-F5344CB8AC3E}">
        <p14:creationId xmlns:p14="http://schemas.microsoft.com/office/powerpoint/2010/main" val="2332402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As shown here in Exhibit 3-3, people have typically been more satisfied with their jobs overall, with the work itself, and with their supervisors and coworkers, than they have been with their pay and promotion opportunities.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51</a:t>
            </a:fld>
            <a:endParaRPr lang="en-US" dirty="0"/>
          </a:p>
        </p:txBody>
      </p:sp>
    </p:spTree>
    <p:extLst>
      <p:ext uri="{BB962C8B-B14F-4D97-AF65-F5344CB8AC3E}">
        <p14:creationId xmlns:p14="http://schemas.microsoft.com/office/powerpoint/2010/main" val="26472683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Exhibit 3-4 provides results of a global study of job satisfaction levels of workers in 15 countries. Mexico and Switzerland report the highest levels of job satisfaction.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52</a:t>
            </a:fld>
            <a:endParaRPr lang="en-US" dirty="0"/>
          </a:p>
        </p:txBody>
      </p:sp>
    </p:spTree>
    <p:extLst>
      <p:ext uri="{BB962C8B-B14F-4D97-AF65-F5344CB8AC3E}">
        <p14:creationId xmlns:p14="http://schemas.microsoft.com/office/powerpoint/2010/main" val="17535432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latin typeface="Times New Roman" panose="02020603050405020304" pitchFamily="18" charset="0"/>
                <a:cs typeface="Times New Roman" panose="02020603050405020304" pitchFamily="18" charset="0"/>
              </a:rPr>
              <a:t>Interesting jobs that provide training, variety, independence, and control satisfy most employees. There is also a strong correspondence between how well people enjoy the social context of their workplace and how satisfied they are overall. Interdependence, feedback, social support, and interaction with coworkers outside the workplace are strongly related to job satisfaction even after accounting for characteristics of the work itself.</a:t>
            </a:r>
          </a:p>
          <a:p>
            <a:pPr>
              <a:spcBef>
                <a:spcPct val="0"/>
              </a:spcBef>
            </a:pPr>
            <a:endParaRPr lang="en-US" dirty="0">
              <a:latin typeface="Times New Roman" panose="02020603050405020304" pitchFamily="18" charset="0"/>
              <a:cs typeface="Times New Roman" panose="02020603050405020304" pitchFamily="18" charset="0"/>
            </a:endParaRPr>
          </a:p>
          <a:p>
            <a:pPr>
              <a:spcBef>
                <a:spcPct val="0"/>
              </a:spcBef>
            </a:pPr>
            <a:r>
              <a:rPr lang="en-US" dirty="0">
                <a:latin typeface="Times New Roman" panose="02020603050405020304" pitchFamily="18" charset="0"/>
                <a:cs typeface="Times New Roman" panose="02020603050405020304" pitchFamily="18" charset="0"/>
              </a:rPr>
              <a:t>Personality also plays a role in job satisfaction. Research has shown that people who have positive </a:t>
            </a:r>
            <a:r>
              <a:rPr lang="en-US" b="0" dirty="0">
                <a:latin typeface="Times New Roman" panose="02020603050405020304" pitchFamily="18" charset="0"/>
                <a:cs typeface="Times New Roman" panose="02020603050405020304" pitchFamily="18" charset="0"/>
              </a:rPr>
              <a:t>core self-evaluations, </a:t>
            </a:r>
            <a:r>
              <a:rPr lang="en-US" dirty="0">
                <a:latin typeface="Times New Roman" panose="02020603050405020304" pitchFamily="18" charset="0"/>
                <a:cs typeface="Times New Roman" panose="02020603050405020304" pitchFamily="18" charset="0"/>
              </a:rPr>
              <a:t>who believe in their inner worth and basic competence,</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are more satisfied with their jobs than those with negative core self-evaluations.</a:t>
            </a:r>
          </a:p>
          <a:p>
            <a:pPr>
              <a:spcBef>
                <a:spcPct val="0"/>
              </a:spcBef>
            </a:pPr>
            <a:endParaRPr lang="en-US" dirty="0">
              <a:latin typeface="Times New Roman" panose="02020603050405020304" pitchFamily="18" charset="0"/>
              <a:cs typeface="Times New Roman" panose="02020603050405020304" pitchFamily="18" charset="0"/>
            </a:endParaRPr>
          </a:p>
          <a:p>
            <a:pPr>
              <a:spcBef>
                <a:spcPct val="0"/>
              </a:spcBef>
            </a:pPr>
            <a:r>
              <a:rPr lang="en-US" dirty="0">
                <a:latin typeface="Times New Roman" panose="02020603050405020304" pitchFamily="18" charset="0"/>
                <a:cs typeface="Times New Roman" panose="02020603050405020304" pitchFamily="18" charset="0"/>
              </a:rPr>
              <a:t>Pay also has an influence on job satisfaction but not as much as one might think. We’ll look at it in the next slide.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53</a:t>
            </a:fld>
            <a:endParaRPr lang="en-US" dirty="0"/>
          </a:p>
        </p:txBody>
      </p:sp>
    </p:spTree>
    <p:extLst>
      <p:ext uri="{BB962C8B-B14F-4D97-AF65-F5344CB8AC3E}">
        <p14:creationId xmlns:p14="http://schemas.microsoft.com/office/powerpoint/2010/main" val="8746982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Exhibit 3-5 shows the relationship between the average pay for a job and the average level of job satisfaction. Once an individual reaches a level of comfortable living (in the United States, that occurs at about $40,000 a year, depending on the region and family size), the relationship between pay and job satisfaction virtually disappears. Money does motivate people, as we will discover in Chapter 6,</a:t>
            </a:r>
            <a:r>
              <a:rPr lang="en-US" baseline="0" dirty="0"/>
              <a:t> b</a:t>
            </a:r>
            <a:r>
              <a:rPr lang="en-US" dirty="0"/>
              <a:t>ut what motivates us is not necessarily the same as what makes us happy.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54</a:t>
            </a:fld>
            <a:endParaRPr lang="en-US" dirty="0"/>
          </a:p>
        </p:txBody>
      </p:sp>
    </p:spTree>
    <p:extLst>
      <p:ext uri="{BB962C8B-B14F-4D97-AF65-F5344CB8AC3E}">
        <p14:creationId xmlns:p14="http://schemas.microsoft.com/office/powerpoint/2010/main" val="31796208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2"/>
            <a:r>
              <a:rPr lang="en-US" dirty="0">
                <a:latin typeface="Times New Roman" panose="02020603050405020304" pitchFamily="18" charset="0"/>
                <a:cs typeface="Times New Roman" panose="02020603050405020304" pitchFamily="18" charset="0"/>
              </a:rPr>
              <a:t>An organization’s commitment to </a:t>
            </a:r>
            <a:r>
              <a:rPr lang="en-US" b="1" dirty="0">
                <a:latin typeface="Times New Roman" panose="02020603050405020304" pitchFamily="18" charset="0"/>
                <a:cs typeface="Times New Roman" panose="02020603050405020304" pitchFamily="18" charset="0"/>
              </a:rPr>
              <a:t>corporate social responsibility (CSR)</a:t>
            </a:r>
            <a:r>
              <a:rPr lang="en-US" dirty="0">
                <a:latin typeface="Times New Roman" panose="02020603050405020304" pitchFamily="18" charset="0"/>
                <a:cs typeface="Times New Roman" panose="02020603050405020304" pitchFamily="18" charset="0"/>
              </a:rPr>
              <a:t>,</a:t>
            </a:r>
            <a:r>
              <a:rPr lang="en-US" b="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or its self-regulated actions to benefit society or the environment beyond what is required by law, increasingly affects employee job satisfaction. Organizations practice CSR in a number of ways, including environmental sustainability initiatives, nonprofit work, and charitable giving.</a:t>
            </a:r>
          </a:p>
          <a:p>
            <a:pPr marL="0" lvl="2"/>
            <a:endParaRPr lang="en-US" dirty="0">
              <a:latin typeface="Times New Roman" panose="02020603050405020304" pitchFamily="18" charset="0"/>
              <a:cs typeface="Times New Roman" panose="02020603050405020304" pitchFamily="18" charset="0"/>
            </a:endParaRPr>
          </a:p>
          <a:p>
            <a:pPr marL="0" lvl="2"/>
            <a:r>
              <a:rPr lang="en-US" dirty="0">
                <a:latin typeface="Times New Roman" panose="02020603050405020304" pitchFamily="18" charset="0"/>
                <a:cs typeface="Times New Roman" panose="02020603050405020304" pitchFamily="18" charset="0"/>
              </a:rPr>
              <a:t>The relationship between CSR and job satisfaction is particularly strong for Millennials.</a:t>
            </a:r>
          </a:p>
          <a:p>
            <a:pPr marL="0" lvl="2"/>
            <a:endParaRPr lang="en-US" dirty="0">
              <a:latin typeface="Times New Roman" panose="02020603050405020304" pitchFamily="18" charset="0"/>
              <a:cs typeface="Times New Roman" panose="02020603050405020304" pitchFamily="18" charset="0"/>
            </a:endParaRPr>
          </a:p>
          <a:p>
            <a:pPr marL="0" lvl="2"/>
            <a:r>
              <a:rPr lang="en-US" dirty="0">
                <a:latin typeface="Times New Roman" panose="02020603050405020304" pitchFamily="18" charset="0"/>
                <a:cs typeface="Times New Roman" panose="02020603050405020304" pitchFamily="18" charset="0"/>
              </a:rPr>
              <a:t>Although the link between CSR and job satisfaction is strengthening, not all employees find value in CSR. Therefore, organizations need to address a few issues in order to be most effective: </a:t>
            </a:r>
          </a:p>
          <a:p>
            <a:pPr marL="171450" lvl="3"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First, not all projects are equally meaningful for every person’s job satisfaction, yet participation for all employees is sometimes expected.</a:t>
            </a:r>
          </a:p>
          <a:p>
            <a:pPr marL="171450" lvl="3"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Second, some organizations require employees to contribute in a prescribed manner.</a:t>
            </a:r>
          </a:p>
          <a:p>
            <a:pPr marL="171450" lvl="3"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Third, CSR measures can seem disconnected from the employee’s actual work, providing no increase to job satisfaction.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55</a:t>
            </a:fld>
            <a:endParaRPr lang="en-US" dirty="0"/>
          </a:p>
        </p:txBody>
      </p:sp>
    </p:spTree>
    <p:extLst>
      <p:ext uri="{BB962C8B-B14F-4D97-AF65-F5344CB8AC3E}">
        <p14:creationId xmlns:p14="http://schemas.microsoft.com/office/powerpoint/2010/main" val="14368885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en-US" dirty="0">
                <a:latin typeface="Times New Roman" panose="02020603050405020304" pitchFamily="18" charset="0"/>
                <a:cs typeface="Times New Roman" panose="02020603050405020304" pitchFamily="18" charset="0"/>
              </a:rPr>
              <a:t>Now, let’s look at specific outcomes of job satisfaction related to job performance, OCB, customer satisfaction, and life satisfaction.</a:t>
            </a:r>
          </a:p>
          <a:p>
            <a:pPr marL="171450" lvl="1"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Job Performance: Happy workers are more likely to be productive workers—the evidence suggests that productivity is likely to lead to satisfaction.</a:t>
            </a:r>
          </a:p>
          <a:p>
            <a:pPr marL="171450" lvl="1"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Organizational Citizenship Behavior (OCB): It seems logical to assume job satisfaction should be a major determinant of an employee’s organizational citizenship behavior (OCB). Finally, research shows that when people are more satisfied with their jobs, they are more likely to engage in OCBs.</a:t>
            </a:r>
          </a:p>
          <a:p>
            <a:pPr marL="171450" lvl="1"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Customer Satisfaction: Evidence indicates that satisfied employees increase customer satisfaction and loyalty.</a:t>
            </a:r>
          </a:p>
          <a:p>
            <a:pPr marL="171450" lvl="2" indent="-171450">
              <a:spcBef>
                <a:spcPct val="0"/>
              </a:spcBef>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Life Satisfaction: Research in Europe indicated that job satisfaction is positively correlated with life satisfaction, and your attitudes and experiences in life spill over in to your job approaches and experiences. Furthermore, life satisfaction decreases when people become unemployed.</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56</a:t>
            </a:fld>
            <a:endParaRPr lang="en-US" dirty="0"/>
          </a:p>
        </p:txBody>
      </p:sp>
    </p:spTree>
    <p:extLst>
      <p:ext uri="{BB962C8B-B14F-4D97-AF65-F5344CB8AC3E}">
        <p14:creationId xmlns:p14="http://schemas.microsoft.com/office/powerpoint/2010/main" val="13194382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en-US" dirty="0">
                <a:latin typeface="Times New Roman" panose="02020603050405020304" pitchFamily="18" charset="0"/>
                <a:cs typeface="Times New Roman" panose="02020603050405020304" pitchFamily="18" charset="0"/>
              </a:rPr>
              <a:t>What happens when employees dislike their jobs? The exit–voice–loyalty–neglect framework shown in Exhibit 3-6 is helpful for understanding the consequences of dissatisfaction. </a:t>
            </a:r>
          </a:p>
          <a:p>
            <a:pPr marL="0" lvl="1"/>
            <a:r>
              <a:rPr lang="en-US" dirty="0">
                <a:latin typeface="Times New Roman" panose="02020603050405020304" pitchFamily="18" charset="0"/>
                <a:cs typeface="Times New Roman" panose="02020603050405020304" pitchFamily="18" charset="0"/>
              </a:rPr>
              <a:t>The exhibit illustrates employees’ four responses to job dissatisfaction, which differ along two dimensions: constructive/destructive and active/passive. </a:t>
            </a:r>
          </a:p>
          <a:p>
            <a:pPr marL="0" lvl="1"/>
            <a:r>
              <a:rPr lang="en-US" dirty="0">
                <a:latin typeface="Times New Roman" panose="02020603050405020304" pitchFamily="18" charset="0"/>
                <a:cs typeface="Times New Roman" panose="02020603050405020304" pitchFamily="18" charset="0"/>
              </a:rPr>
              <a:t>The responses are as follows:</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Exit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exit response </a:t>
            </a:r>
            <a:r>
              <a:rPr lang="en-US" dirty="0">
                <a:latin typeface="Times New Roman" panose="02020603050405020304" pitchFamily="18" charset="0"/>
                <a:cs typeface="Times New Roman" panose="02020603050405020304" pitchFamily="18" charset="0"/>
              </a:rPr>
              <a:t>directs behavior toward leaving the organization, including looking for a new position or resigning. </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Voice</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voice response </a:t>
            </a:r>
            <a:r>
              <a:rPr lang="en-US" dirty="0">
                <a:latin typeface="Times New Roman" panose="02020603050405020304" pitchFamily="18" charset="0"/>
                <a:cs typeface="Times New Roman" panose="02020603050405020304" pitchFamily="18" charset="0"/>
              </a:rPr>
              <a:t>includes actively and constructively attempting to improve conditions, including suggesting improvements, discussing problems with superiors, and undertaking union activity.</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Loyalty</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loyalty response </a:t>
            </a:r>
            <a:r>
              <a:rPr lang="en-US" dirty="0">
                <a:latin typeface="Times New Roman" panose="02020603050405020304" pitchFamily="18" charset="0"/>
                <a:cs typeface="Times New Roman" panose="02020603050405020304" pitchFamily="18" charset="0"/>
              </a:rPr>
              <a:t>means passively but optimistically waiting for conditions to improve, including speaking up for the organization in the face of external criticism and trusting the organization and its management to “do the right thing.”</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Neglect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neglect response </a:t>
            </a:r>
            <a:r>
              <a:rPr lang="en-US" dirty="0">
                <a:latin typeface="Times New Roman" panose="02020603050405020304" pitchFamily="18" charset="0"/>
                <a:cs typeface="Times New Roman" panose="02020603050405020304" pitchFamily="18" charset="0"/>
              </a:rPr>
              <a:t>passively allows conditions to worsen and includes chronic absenteeism or lateness, reduced effort, and increased error rate.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57</a:t>
            </a:fld>
            <a:endParaRPr lang="en-US" dirty="0"/>
          </a:p>
        </p:txBody>
      </p:sp>
    </p:spTree>
    <p:extLst>
      <p:ext uri="{BB962C8B-B14F-4D97-AF65-F5344CB8AC3E}">
        <p14:creationId xmlns:p14="http://schemas.microsoft.com/office/powerpoint/2010/main" val="38065823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en-US" dirty="0">
                <a:latin typeface="Times New Roman" panose="02020603050405020304" pitchFamily="18" charset="0"/>
                <a:cs typeface="Times New Roman" panose="02020603050405020304" pitchFamily="18" charset="0"/>
              </a:rPr>
              <a:t>What happens when employees dislike their jobs? The exit–voice–loyalty–neglect framework shown in Exhibit 3-6 is helpful for understanding the consequences of dissatisfaction. </a:t>
            </a:r>
          </a:p>
          <a:p>
            <a:pPr marL="0" lvl="1"/>
            <a:r>
              <a:rPr lang="en-US" dirty="0">
                <a:latin typeface="Times New Roman" panose="02020603050405020304" pitchFamily="18" charset="0"/>
                <a:cs typeface="Times New Roman" panose="02020603050405020304" pitchFamily="18" charset="0"/>
              </a:rPr>
              <a:t>The exhibit illustrates employees’ four responses to job dissatisfaction, which differ along two dimensions: constructive/destructive and active/passive. </a:t>
            </a:r>
          </a:p>
          <a:p>
            <a:pPr marL="0" lvl="1"/>
            <a:r>
              <a:rPr lang="en-US" dirty="0">
                <a:latin typeface="Times New Roman" panose="02020603050405020304" pitchFamily="18" charset="0"/>
                <a:cs typeface="Times New Roman" panose="02020603050405020304" pitchFamily="18" charset="0"/>
              </a:rPr>
              <a:t>The responses are as follows:</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Exit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exit response </a:t>
            </a:r>
            <a:r>
              <a:rPr lang="en-US" dirty="0">
                <a:latin typeface="Times New Roman" panose="02020603050405020304" pitchFamily="18" charset="0"/>
                <a:cs typeface="Times New Roman" panose="02020603050405020304" pitchFamily="18" charset="0"/>
              </a:rPr>
              <a:t>directs behavior toward leaving the organization, including looking for a new position or resigning. </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Voice</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voice response </a:t>
            </a:r>
            <a:r>
              <a:rPr lang="en-US" dirty="0">
                <a:latin typeface="Times New Roman" panose="02020603050405020304" pitchFamily="18" charset="0"/>
                <a:cs typeface="Times New Roman" panose="02020603050405020304" pitchFamily="18" charset="0"/>
              </a:rPr>
              <a:t>includes actively and constructively attempting to improve conditions, including suggesting improvements, discussing problems with superiors, and undertaking union activity.</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Loyalty</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loyalty response </a:t>
            </a:r>
            <a:r>
              <a:rPr lang="en-US" dirty="0">
                <a:latin typeface="Times New Roman" panose="02020603050405020304" pitchFamily="18" charset="0"/>
                <a:cs typeface="Times New Roman" panose="02020603050405020304" pitchFamily="18" charset="0"/>
              </a:rPr>
              <a:t>means passively but optimistically waiting for conditions to improve, including speaking up for the organization in the face of external criticism and trusting the organization and its management to “do the right thing.”</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Neglect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neglect response </a:t>
            </a:r>
            <a:r>
              <a:rPr lang="en-US" dirty="0">
                <a:latin typeface="Times New Roman" panose="02020603050405020304" pitchFamily="18" charset="0"/>
                <a:cs typeface="Times New Roman" panose="02020603050405020304" pitchFamily="18" charset="0"/>
              </a:rPr>
              <a:t>passively allows conditions to worsen and includes chronic absenteeism or lateness, reduced effort, and increased error rate.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58</a:t>
            </a:fld>
            <a:endParaRPr lang="en-US" dirty="0"/>
          </a:p>
        </p:txBody>
      </p:sp>
    </p:spTree>
    <p:extLst>
      <p:ext uri="{BB962C8B-B14F-4D97-AF65-F5344CB8AC3E}">
        <p14:creationId xmlns:p14="http://schemas.microsoft.com/office/powerpoint/2010/main" val="38050958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en-US" dirty="0">
                <a:latin typeface="Times New Roman" panose="02020603050405020304" pitchFamily="18" charset="0"/>
                <a:cs typeface="Times New Roman" panose="02020603050405020304" pitchFamily="18" charset="0"/>
              </a:rPr>
              <a:t>What happens when employees dislike their jobs? The exit–voice–loyalty–neglect framework shown in Exhibit 3-6 is helpful for understanding the consequences of dissatisfaction. </a:t>
            </a:r>
          </a:p>
          <a:p>
            <a:pPr marL="0" lvl="1"/>
            <a:r>
              <a:rPr lang="en-US" dirty="0">
                <a:latin typeface="Times New Roman" panose="02020603050405020304" pitchFamily="18" charset="0"/>
                <a:cs typeface="Times New Roman" panose="02020603050405020304" pitchFamily="18" charset="0"/>
              </a:rPr>
              <a:t>The exhibit illustrates employees’ four responses to job dissatisfaction, which differ along two dimensions: constructive/destructive and active/passive. </a:t>
            </a:r>
          </a:p>
          <a:p>
            <a:pPr marL="0" lvl="1"/>
            <a:r>
              <a:rPr lang="en-US" dirty="0">
                <a:latin typeface="Times New Roman" panose="02020603050405020304" pitchFamily="18" charset="0"/>
                <a:cs typeface="Times New Roman" panose="02020603050405020304" pitchFamily="18" charset="0"/>
              </a:rPr>
              <a:t>The responses are as follows:</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Exit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exit response </a:t>
            </a:r>
            <a:r>
              <a:rPr lang="en-US" dirty="0">
                <a:latin typeface="Times New Roman" panose="02020603050405020304" pitchFamily="18" charset="0"/>
                <a:cs typeface="Times New Roman" panose="02020603050405020304" pitchFamily="18" charset="0"/>
              </a:rPr>
              <a:t>directs behavior toward leaving the organization, including looking for a new position or resigning. </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Voice</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voice response </a:t>
            </a:r>
            <a:r>
              <a:rPr lang="en-US" dirty="0">
                <a:latin typeface="Times New Roman" panose="02020603050405020304" pitchFamily="18" charset="0"/>
                <a:cs typeface="Times New Roman" panose="02020603050405020304" pitchFamily="18" charset="0"/>
              </a:rPr>
              <a:t>includes actively and constructively attempting to improve conditions, including suggesting improvements, discussing problems with superiors, and undertaking union activity.</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Loyalty</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loyalty response </a:t>
            </a:r>
            <a:r>
              <a:rPr lang="en-US" dirty="0">
                <a:latin typeface="Times New Roman" panose="02020603050405020304" pitchFamily="18" charset="0"/>
                <a:cs typeface="Times New Roman" panose="02020603050405020304" pitchFamily="18" charset="0"/>
              </a:rPr>
              <a:t>means passively but optimistically waiting for conditions to improve, including speaking up for the organization in the face of external criticism and trusting the organization and its management to “do the right thing.”</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Neglect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neglect response </a:t>
            </a:r>
            <a:r>
              <a:rPr lang="en-US" dirty="0">
                <a:latin typeface="Times New Roman" panose="02020603050405020304" pitchFamily="18" charset="0"/>
                <a:cs typeface="Times New Roman" panose="02020603050405020304" pitchFamily="18" charset="0"/>
              </a:rPr>
              <a:t>passively allows conditions to worsen and includes chronic absenteeism or lateness, reduced effort, and increased error rate.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59</a:t>
            </a:fld>
            <a:endParaRPr lang="en-US" dirty="0"/>
          </a:p>
        </p:txBody>
      </p:sp>
    </p:spTree>
    <p:extLst>
      <p:ext uri="{BB962C8B-B14F-4D97-AF65-F5344CB8AC3E}">
        <p14:creationId xmlns:p14="http://schemas.microsoft.com/office/powerpoint/2010/main" val="10281512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person identifies the amount of input gained from a relationship compared to the output, as well as how much effort another person’s puts forth.</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61</a:t>
            </a:fld>
            <a:endParaRPr lang="en-GB"/>
          </a:p>
        </p:txBody>
      </p:sp>
    </p:spTree>
    <p:extLst>
      <p:ext uri="{BB962C8B-B14F-4D97-AF65-F5344CB8AC3E}">
        <p14:creationId xmlns:p14="http://schemas.microsoft.com/office/powerpoint/2010/main" val="24136244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person identifies the amount of input gained from a relationship compared to the output, as well as how much effort another person’s puts forth.</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62</a:t>
            </a:fld>
            <a:endParaRPr lang="en-GB"/>
          </a:p>
        </p:txBody>
      </p:sp>
    </p:spTree>
    <p:extLst>
      <p:ext uri="{BB962C8B-B14F-4D97-AF65-F5344CB8AC3E}">
        <p14:creationId xmlns:p14="http://schemas.microsoft.com/office/powerpoint/2010/main" val="28884175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en-US" dirty="0">
                <a:latin typeface="Times New Roman" panose="02020603050405020304" pitchFamily="18" charset="0"/>
                <a:cs typeface="Times New Roman" panose="02020603050405020304" pitchFamily="18" charset="0"/>
              </a:rPr>
              <a:t>What happens when employees dislike their jobs? The exit–voice–loyalty–neglect framework shown in Exhibit 3-6 is helpful for understanding the consequences of dissatisfaction. </a:t>
            </a:r>
          </a:p>
          <a:p>
            <a:pPr marL="0" lvl="1"/>
            <a:r>
              <a:rPr lang="en-US" dirty="0">
                <a:latin typeface="Times New Roman" panose="02020603050405020304" pitchFamily="18" charset="0"/>
                <a:cs typeface="Times New Roman" panose="02020603050405020304" pitchFamily="18" charset="0"/>
              </a:rPr>
              <a:t>The exhibit illustrates employees’ four responses to job dissatisfaction, which differ along two dimensions: constructive/destructive and active/passive. </a:t>
            </a:r>
          </a:p>
          <a:p>
            <a:pPr marL="0" lvl="1"/>
            <a:r>
              <a:rPr lang="en-US" dirty="0">
                <a:latin typeface="Times New Roman" panose="02020603050405020304" pitchFamily="18" charset="0"/>
                <a:cs typeface="Times New Roman" panose="02020603050405020304" pitchFamily="18" charset="0"/>
              </a:rPr>
              <a:t>The responses are as follows:</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Exit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exit response </a:t>
            </a:r>
            <a:r>
              <a:rPr lang="en-US" dirty="0">
                <a:latin typeface="Times New Roman" panose="02020603050405020304" pitchFamily="18" charset="0"/>
                <a:cs typeface="Times New Roman" panose="02020603050405020304" pitchFamily="18" charset="0"/>
              </a:rPr>
              <a:t>directs behavior toward leaving the organization, including looking for a new position or resigning. </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Voice</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voice response </a:t>
            </a:r>
            <a:r>
              <a:rPr lang="en-US" dirty="0">
                <a:latin typeface="Times New Roman" panose="02020603050405020304" pitchFamily="18" charset="0"/>
                <a:cs typeface="Times New Roman" panose="02020603050405020304" pitchFamily="18" charset="0"/>
              </a:rPr>
              <a:t>includes actively and constructively attempting to improve conditions, including suggesting improvements, discussing problems with superiors, and undertaking union activity.</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Loyalty</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loyalty response </a:t>
            </a:r>
            <a:r>
              <a:rPr lang="en-US" dirty="0">
                <a:latin typeface="Times New Roman" panose="02020603050405020304" pitchFamily="18" charset="0"/>
                <a:cs typeface="Times New Roman" panose="02020603050405020304" pitchFamily="18" charset="0"/>
              </a:rPr>
              <a:t>means passively but optimistically waiting for conditions to improve, including speaking up for the organization in the face of external criticism and trusting the organization and its management to “do the right thing.”</a:t>
            </a:r>
          </a:p>
          <a:p>
            <a:pPr marL="171450" lvl="2" indent="-17145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Neglect</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neglect response </a:t>
            </a:r>
            <a:r>
              <a:rPr lang="en-US" dirty="0">
                <a:latin typeface="Times New Roman" panose="02020603050405020304" pitchFamily="18" charset="0"/>
                <a:cs typeface="Times New Roman" panose="02020603050405020304" pitchFamily="18" charset="0"/>
              </a:rPr>
              <a:t>passively allows conditions to worsen and includes chronic absenteeism or lateness, reduced effort, and increased error rate.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63</a:t>
            </a:fld>
            <a:endParaRPr lang="en-US" dirty="0"/>
          </a:p>
        </p:txBody>
      </p:sp>
    </p:spTree>
    <p:extLst>
      <p:ext uri="{BB962C8B-B14F-4D97-AF65-F5344CB8AC3E}">
        <p14:creationId xmlns:p14="http://schemas.microsoft.com/office/powerpoint/2010/main" val="18711144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t>In addition, we can look at job dissatisfaction by exploring counterproductive work behavior. Substance abuse, stealing at work, undue socializing, gossiping, absenteeism, and tardiness are examples of behaviors that are destructive to organizations. </a:t>
            </a:r>
          </a:p>
          <a:p>
            <a:pPr marL="0" lvl="2"/>
            <a:r>
              <a:rPr lang="en-US" dirty="0"/>
              <a:t>They are indicators of a broader syndrome called </a:t>
            </a:r>
            <a:r>
              <a:rPr lang="en-US" b="1" dirty="0"/>
              <a:t>counterproductive work behavior (CWB)</a:t>
            </a:r>
            <a:r>
              <a:rPr lang="en-US" dirty="0"/>
              <a:t>, also termed deviant behavior in the workplace, or simply employee withdrawal. CWB doesn’t just happen</a:t>
            </a:r>
            <a:r>
              <a:rPr lang="en-US" dirty="0">
                <a:latin typeface="Times New Roman" panose="02020603050405020304" pitchFamily="18" charset="0"/>
                <a:cs typeface="Times New Roman" panose="02020603050405020304" pitchFamily="18" charset="0"/>
              </a:rPr>
              <a:t>—</a:t>
            </a:r>
            <a:r>
              <a:rPr lang="en-US" dirty="0"/>
              <a:t>the behaviors often follow negative and sometimes longstanding attitudes. Generally, job dissatisfaction predicts CWB. People who are not satisfied with their work become frustrated, which lowers their performance and makes them more likely to commit CWB. Other research suggests that, in addition to vocational misfit (being in the wrong line of work), lack of fit with the organization (working in the wrong kind of organizational culture) also predicts CWBs.</a:t>
            </a:r>
          </a:p>
          <a:p>
            <a:pPr marL="0" lvl="2"/>
            <a:r>
              <a:rPr lang="en-US" dirty="0"/>
              <a:t>As a manager, you can take steps to mitigate CWB. You can poll employee attitudes, for instance, and identify areas for workplace improvement. If there is no vocational fit, the employee will not be fulfilled, so you can screen for that. Tailoring tasks so a person’s abilities and values can be exercised should increase job satisfaction and reduce CWB. Furthermore, creating strong teams, integrating supervisors with them, providing formalized team policies, and introducing team-based incentives may help lower the CWB “contagion” that lowers the standards of the group.</a:t>
            </a:r>
          </a:p>
          <a:p>
            <a:pPr marL="171450" lvl="2" indent="-171450">
              <a:buFont typeface="Arial" panose="020B0604020202020204" pitchFamily="34" charset="0"/>
              <a:buChar char="•"/>
            </a:pPr>
            <a:r>
              <a:rPr lang="en-US" dirty="0"/>
              <a:t>Absenteeism: We find a consistent negative relationship between satisfaction and absenteeism. The more satisfied you are, the less likely you are to miss work. </a:t>
            </a:r>
          </a:p>
          <a:p>
            <a:pPr marL="171450" lvl="2" indent="-171450">
              <a:buFont typeface="Arial" panose="020B0604020202020204" pitchFamily="34" charset="0"/>
              <a:buChar char="•"/>
            </a:pPr>
            <a:r>
              <a:rPr lang="en-US" dirty="0"/>
              <a:t>Turnover: Satisfaction is also negatively related to turnover, but the correlation is stronger than what we found for absenteeism. </a:t>
            </a:r>
          </a:p>
          <a:p>
            <a:pPr marL="171450" lvl="2" indent="-171450">
              <a:buFont typeface="Arial" panose="020B0604020202020204" pitchFamily="34" charset="0"/>
              <a:buChar char="•"/>
            </a:pPr>
            <a:r>
              <a:rPr lang="en-US" dirty="0"/>
              <a:t>Workplace Deviance: Job dissatisfaction predicts unionization, stealing, undue socializing, and tardiness. If employees don’t like their work environment, they will respond somehow.</a:t>
            </a:r>
          </a:p>
          <a:p>
            <a:pPr marL="0" lvl="1"/>
            <a:r>
              <a:rPr lang="en-US" dirty="0"/>
              <a:t>Managers Often “Don’t Get It”</a:t>
            </a:r>
          </a:p>
          <a:p>
            <a:pPr marL="0" lvl="2"/>
            <a:r>
              <a:rPr lang="en-US" dirty="0"/>
              <a:t>It should come as no surprise that job satisfaction can affect the bottom line. Regular surveys can reduce gaps between what managers think employees feel and what they really feel.</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64</a:t>
            </a:fld>
            <a:endParaRPr lang="en-US" dirty="0"/>
          </a:p>
        </p:txBody>
      </p:sp>
    </p:spTree>
    <p:extLst>
      <p:ext uri="{BB962C8B-B14F-4D97-AF65-F5344CB8AC3E}">
        <p14:creationId xmlns:p14="http://schemas.microsoft.com/office/powerpoint/2010/main" val="33017879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Times New Roman" pitchFamily="18" charset="0"/>
              </a:rPr>
              <a:t>Creating a satisfied workforce is not a guarantee of successful performance, but managers should make it a priority as</a:t>
            </a:r>
            <a:r>
              <a:rPr lang="en-US" baseline="0" dirty="0">
                <a:latin typeface="Times New Roman" pitchFamily="18" charset="0"/>
              </a:rPr>
              <a:t> much as</a:t>
            </a:r>
            <a:r>
              <a:rPr lang="en-US" dirty="0">
                <a:latin typeface="Times New Roman" pitchFamily="18" charset="0"/>
              </a:rPr>
              <a:t> possible. In particular, managers should:</a:t>
            </a:r>
          </a:p>
          <a:p>
            <a:pPr marL="171450" lvl="2" indent="-171450">
              <a:buFont typeface="Arial" panose="020B0604020202020204" pitchFamily="34" charset="0"/>
              <a:buChar char="•"/>
            </a:pPr>
            <a:r>
              <a:rPr lang="en-US" dirty="0"/>
              <a:t>Of the major job attitudes</a:t>
            </a:r>
            <a:r>
              <a:rPr lang="en-US" dirty="0">
                <a:latin typeface="Times New Roman" panose="02020603050405020304" pitchFamily="18" charset="0"/>
                <a:cs typeface="Times New Roman" panose="02020603050405020304" pitchFamily="18" charset="0"/>
              </a:rPr>
              <a:t>—</a:t>
            </a:r>
            <a:r>
              <a:rPr lang="en-US" dirty="0"/>
              <a:t>job satisfaction, job involvement, organizational commitment, perceived organizational support (POS), and employee engagement</a:t>
            </a:r>
            <a:r>
              <a:rPr lang="en-US" dirty="0">
                <a:latin typeface="Times New Roman" panose="02020603050405020304" pitchFamily="18" charset="0"/>
                <a:cs typeface="Times New Roman" panose="02020603050405020304" pitchFamily="18" charset="0"/>
              </a:rPr>
              <a:t>—</a:t>
            </a:r>
            <a:r>
              <a:rPr lang="en-US" dirty="0"/>
              <a:t>remember that an employee’s job satisfaction level is the best single predictor of behavior.</a:t>
            </a:r>
          </a:p>
          <a:p>
            <a:pPr marL="171450" indent="-171450">
              <a:buFont typeface="Arial" panose="020B0604020202020204" pitchFamily="34" charset="0"/>
              <a:buChar char="•"/>
            </a:pPr>
            <a:r>
              <a:rPr lang="en-US" sz="1200" b="0" i="0" u="none" strike="noStrike" kern="1200" baseline="0" dirty="0">
                <a:solidFill>
                  <a:schemeClr val="tx1"/>
                </a:solidFill>
                <a:latin typeface="+mn-lt"/>
                <a:ea typeface="+mn-ea"/>
                <a:cs typeface="+mn-cs"/>
              </a:rPr>
              <a:t>Pay attention to employees’ job satisfaction levels as determinants of their performance, turnover, absenteeism, and withdrawal behaviors.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65</a:t>
            </a:fld>
            <a:endParaRPr lang="en-US" dirty="0"/>
          </a:p>
        </p:txBody>
      </p:sp>
    </p:spTree>
    <p:extLst>
      <p:ext uri="{BB962C8B-B14F-4D97-AF65-F5344CB8AC3E}">
        <p14:creationId xmlns:p14="http://schemas.microsoft.com/office/powerpoint/2010/main" val="32148726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i="0" u="none" strike="noStrike" kern="1200" baseline="0" dirty="0">
                <a:solidFill>
                  <a:schemeClr val="tx1"/>
                </a:solidFill>
                <a:latin typeface="+mn-lt"/>
                <a:ea typeface="+mn-ea"/>
                <a:cs typeface="+mn-cs"/>
              </a:rPr>
              <a:t>Measure employee job attitudes objectively and at regular </a:t>
            </a:r>
            <a:r>
              <a:rPr lang="en-US" sz="1200" b="0" i="0" u="none" strike="noStrike" kern="1200" baseline="0">
                <a:solidFill>
                  <a:schemeClr val="tx1"/>
                </a:solidFill>
                <a:latin typeface="+mn-lt"/>
                <a:ea typeface="+mn-ea"/>
                <a:cs typeface="+mn-cs"/>
              </a:rPr>
              <a:t>intervals to </a:t>
            </a:r>
            <a:r>
              <a:rPr lang="en-US" sz="1200" b="0" i="0" u="none" strike="noStrike" kern="1200" baseline="0" dirty="0">
                <a:solidFill>
                  <a:schemeClr val="tx1"/>
                </a:solidFill>
                <a:latin typeface="+mn-lt"/>
                <a:ea typeface="+mn-ea"/>
                <a:cs typeface="+mn-cs"/>
              </a:rPr>
              <a:t>determine how employees are reacting to their work.</a:t>
            </a:r>
          </a:p>
          <a:p>
            <a:pPr marL="171450" indent="-171450">
              <a:buFont typeface="Arial" panose="020B0604020202020204" pitchFamily="34" charset="0"/>
              <a:buChar char="•"/>
            </a:pPr>
            <a:r>
              <a:rPr lang="en-US" sz="1200" b="0" i="0" u="none" strike="noStrike" kern="1200" baseline="0" dirty="0">
                <a:solidFill>
                  <a:schemeClr val="tx1"/>
                </a:solidFill>
                <a:latin typeface="+mn-lt"/>
                <a:ea typeface="+mn-ea"/>
                <a:cs typeface="+mn-cs"/>
              </a:rPr>
              <a:t>Evaluate the fit between the employee’s work interests and the intrinsic parts of his/her job to create work that is challenging and interesting to the individual.</a:t>
            </a:r>
          </a:p>
          <a:p>
            <a:pPr marL="171450" indent="-171450">
              <a:buFont typeface="Arial" panose="020B0604020202020204" pitchFamily="34" charset="0"/>
              <a:buChar char="•"/>
            </a:pPr>
            <a:r>
              <a:rPr lang="en-US" sz="1200" b="0" i="0" u="none" strike="noStrike" kern="1200" baseline="0" dirty="0">
                <a:solidFill>
                  <a:schemeClr val="tx1"/>
                </a:solidFill>
                <a:latin typeface="+mn-lt"/>
                <a:ea typeface="+mn-ea"/>
                <a:cs typeface="+mn-cs"/>
              </a:rPr>
              <a:t>Consider the fact that high pay alone is unlikely to create a satisfying work environment.</a:t>
            </a:r>
            <a:r>
              <a:rPr lang="en-US" dirty="0">
                <a:latin typeface="Times New Roman" pitchFamily="18" charset="0"/>
              </a:rPr>
              <a:t>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66</a:t>
            </a:fld>
            <a:endParaRPr lang="en-US" dirty="0"/>
          </a:p>
        </p:txBody>
      </p:sp>
    </p:spTree>
    <p:extLst>
      <p:ext uri="{BB962C8B-B14F-4D97-AF65-F5344CB8AC3E}">
        <p14:creationId xmlns:p14="http://schemas.microsoft.com/office/powerpoint/2010/main" val="14337848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Shape 3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2" name="Shape 38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lvl="0">
              <a:spcBef>
                <a:spcPts val="0"/>
              </a:spcBef>
              <a:buNone/>
            </a:pPr>
            <a:endParaRPr dirty="0"/>
          </a:p>
        </p:txBody>
      </p:sp>
      <p:sp>
        <p:nvSpPr>
          <p:cNvPr id="383" name="Shape 383"/>
          <p:cNvSpPr txBox="1">
            <a:spLocks noGrp="1"/>
          </p:cNvSpPr>
          <p:nvPr>
            <p:ph type="sldNum" idx="12"/>
          </p:nvPr>
        </p:nvSpPr>
        <p:spPr>
          <a:xfrm>
            <a:off x="3884612" y="8685213"/>
            <a:ext cx="2971800"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67</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19/10/2025</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3" name="Text Placeholder 2"/>
          <p:cNvSpPr>
            <a:spLocks noGrp="1"/>
          </p:cNvSpPr>
          <p:nvPr>
            <p:ph type="body" sz="quarter" idx="16" hasCustomPrompt="1"/>
          </p:nvPr>
        </p:nvSpPr>
        <p:spPr>
          <a:xfrm>
            <a:off x="2438400" y="6446520"/>
            <a:ext cx="9144000" cy="274320"/>
          </a:xfrm>
        </p:spPr>
        <p:txBody>
          <a:bodyPr lIns="91440" tIns="45720" rIns="91440" bIns="45720" anchor="ctr" anchorCtr="0"/>
          <a:lstStyle>
            <a:lvl1pPr marL="0" indent="0">
              <a:buNone/>
              <a:defRPr lang="en-IN" sz="2200" kern="1200" dirty="0">
                <a:solidFill>
                  <a:schemeClr val="tx1"/>
                </a:solidFill>
                <a:latin typeface="+mn-lt"/>
                <a:ea typeface="+mn-ea"/>
                <a:cs typeface="+mn-cs"/>
              </a:defRPr>
            </a:lvl1pPr>
          </a:lstStyle>
          <a:p>
            <a:pPr algn="r">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2017, 2015, 2013 Pearson Education, Inc. All Rights Reserved.</a:t>
            </a:r>
            <a:endParaRPr lang="en-IN"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4800" y="6434395"/>
            <a:ext cx="1224000" cy="279915"/>
          </a:xfrm>
          <a:prstGeom prst="rect">
            <a:avLst/>
          </a:prstGeom>
        </p:spPr>
      </p:pic>
    </p:spTree>
    <p:extLst>
      <p:ext uri="{BB962C8B-B14F-4D97-AF65-F5344CB8AC3E}">
        <p14:creationId xmlns:p14="http://schemas.microsoft.com/office/powerpoint/2010/main" val="1327198574"/>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10/19/2025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404853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7" name="Content Placeholder 2"/>
          <p:cNvSpPr>
            <a:spLocks noGrp="1"/>
          </p:cNvSpPr>
          <p:nvPr>
            <p:ph idx="13"/>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p:cNvSpPr>
            <a:spLocks noGrp="1"/>
          </p:cNvSpPr>
          <p:nvPr>
            <p:ph idx="1"/>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10/19/2025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8890456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65545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19/10/2025</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hyperlink" Target="https://www.mckinsey.com/featured-insights/mckinsey-explainers/what-is-leadership" TargetMode="External"/><Relationship Id="rId10" Type="http://schemas.openxmlformats.org/officeDocument/2006/relationships/image" Target="../media/image15.png"/><Relationship Id="rId4" Type="http://schemas.openxmlformats.org/officeDocument/2006/relationships/image" Target="../media/image4.png"/><Relationship Id="rId9"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forbes.com/lists/worlds-best-employe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hyperlink" Target="https://www.forbes.com/lists/worlds-best-employers/" TargetMode="Externa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myhubintranet.com/bad-leadership/" TargetMode="Externa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hyperlink" Target="https://skylineg.com/resources/blog/6-common-traits-of-bad-leadership-and-how-to-fix-these-poor-leadership-qualities-in-your-organizatio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a.indeed.com/career-advice/career-development/examples-of-bad-leadership"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K355gY81dRA/"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www.inc.com/minda-zetlin/worst-ceos-toxic-culture-uber-papa-johns-wells-fargo.html" TargetMode="External"/><Relationship Id="rId1" Type="http://schemas.openxmlformats.org/officeDocument/2006/relationships/slideLayout" Target="../slideLayouts/slideLayout4.xml"/><Relationship Id="rId5" Type="http://schemas.openxmlformats.org/officeDocument/2006/relationships/image" Target="../media/image27.jpeg"/><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theguardian.com/world/2022/nov/30/jacinda-ardern-and-sanna-marin-dismiss-suggestion-their-age-and-gender-was-reason-for-meeting" TargetMode="External"/><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hyperlink" Target="https://www.euronews.com/2023/01/19/new-zealand-pm-jacinda-ardern-to-quit-before-election"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www.hindustantimes.com/india/tasteless-but-true-made-in-india-hitler-ice-cream-cafe/story-C6usCqTUqv4zAeU30b0GVM.html"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hyperlink" Target="https://www.summary.com/book-summary/the-360-degree-leader/"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proquest.com/docview/219091679?fromopenview=true&amp;pq-origsite=gscholar&amp;sourcetype=Scholarly%20Journals" TargetMode="External"/><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file:///C:\Users\h.lee\OneDrive%20-%20University%20of%20Wales%20Trinity%20Saint%20David\Documents\Business%20Team\LCDB7008_Visions%20for%20the%20future\Oct%202024%20intake\Moodle\Week%202_Job_satisfaction_theories_Traceability.pdf"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file:///C:\Users\h.lee\OneDrive%20-%20University%20of%20Wales%20Trinity%20Saint%20David\Documents\Business%20Team\LCDB7008_Visions%20for%20the%20future\Oct%202024%20intake\Moodle\Week%202_Job_satisfaction_theories_Traceability.pdf"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youtube.com/watch?v=S5XZi_7IL4g" TargetMode="External"/><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Business%20Team\LCDB7008_Visions%20for%20the%20future\Oct%202024%20intake\Moodle\Week%202_Job_satisfaction_theories_Traceability.pdf"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Business%20Team\LCDB7008_Visions%20for%20the%20future\Oct%202024%20intake\Moodle\Week%202_Job_satisfaction_theories_Traceability.pdf"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4.xml"/><Relationship Id="rId1" Type="http://schemas.openxmlformats.org/officeDocument/2006/relationships/slideLayout" Target="../slideLayouts/slideLayout15.xml"/><Relationship Id="rId4" Type="http://schemas.openxmlformats.org/officeDocument/2006/relationships/image" Target="../media/image48.svg"/></Relationships>
</file>

<file path=ppt/slides/_rels/slide6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1.xml.rels><?xml version="1.0" encoding="UTF-8" standalone="yes"?>
<Relationships xmlns="http://schemas.openxmlformats.org/package/2006/relationships"><Relationship Id="rId2" Type="http://schemas.openxmlformats.org/officeDocument/2006/relationships/hyperlink" Target="https://doi.org/10.1177/1071791907013001030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263764" y="3022598"/>
            <a:ext cx="6394836" cy="2911373"/>
          </a:xfrm>
        </p:spPr>
        <p:txBody>
          <a:bodyPr>
            <a:normAutofit/>
          </a:bodyPr>
          <a:lstStyle/>
          <a:p>
            <a:r>
              <a:rPr lang="en-US" sz="4800" dirty="0"/>
              <a:t>Week 3 </a:t>
            </a:r>
          </a:p>
          <a:p>
            <a:r>
              <a:rPr lang="en-US" sz="4400" dirty="0"/>
              <a:t>Leaders, Job satisfaction &amp; Attitude</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276640"/>
            <a:ext cx="5173521" cy="291137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471487" y="1751806"/>
            <a:ext cx="11287125" cy="3763169"/>
          </a:xfrm>
        </p:spPr>
        <p:txBody>
          <a:bodyPr/>
          <a:lstStyle/>
          <a:p>
            <a:r>
              <a:rPr lang="en-US" u="sng" dirty="0"/>
              <a:t>Agenda </a:t>
            </a:r>
          </a:p>
          <a:p>
            <a:endParaRPr lang="en-US" dirty="0"/>
          </a:p>
          <a:p>
            <a:pPr marL="571500" indent="-571500" algn="l">
              <a:buFont typeface="Wingdings" panose="05000000000000000000" pitchFamily="2" charset="2"/>
              <a:buChar char="Ø"/>
            </a:pPr>
            <a:r>
              <a:rPr lang="en-US" sz="3600" dirty="0"/>
              <a:t>Leader and </a:t>
            </a:r>
            <a:r>
              <a:rPr lang="en-US" sz="3600" dirty="0" err="1"/>
              <a:t>organisation</a:t>
            </a:r>
            <a:endParaRPr lang="en-US" sz="3600" dirty="0"/>
          </a:p>
          <a:p>
            <a:pPr marL="571500" indent="-571500" algn="l">
              <a:buFont typeface="Wingdings" panose="05000000000000000000" pitchFamily="2" charset="2"/>
              <a:buChar char="Ø"/>
            </a:pPr>
            <a:r>
              <a:rPr lang="en-US" sz="3600" dirty="0"/>
              <a:t>Leadership and three-tier hierarchy</a:t>
            </a:r>
          </a:p>
          <a:p>
            <a:pPr marL="571500" indent="-571500" algn="l">
              <a:buFont typeface="Wingdings" panose="05000000000000000000" pitchFamily="2" charset="2"/>
              <a:buChar char="Ø"/>
            </a:pPr>
            <a:r>
              <a:rPr lang="en-US" sz="3600" dirty="0"/>
              <a:t>Attitudes and Job Satisfaction</a:t>
            </a:r>
          </a:p>
          <a:p>
            <a:pPr marL="571500" indent="-571500" algn="l">
              <a:buFont typeface="Wingdings" panose="05000000000000000000" pitchFamily="2" charset="2"/>
              <a:buChar char="Ø"/>
            </a:pPr>
            <a:endParaRPr lang="en-US" sz="3600" dirty="0"/>
          </a:p>
        </p:txBody>
      </p:sp>
    </p:spTree>
    <p:extLst>
      <p:ext uri="{BB962C8B-B14F-4D97-AF65-F5344CB8AC3E}">
        <p14:creationId xmlns:p14="http://schemas.microsoft.com/office/powerpoint/2010/main" val="1178342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1F818-DFB9-DE73-404D-E5CEDD2837EE}"/>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4800" kern="1200">
                <a:solidFill>
                  <a:schemeClr val="tx1"/>
                </a:solidFill>
                <a:latin typeface="+mj-lt"/>
                <a:ea typeface="+mj-ea"/>
                <a:cs typeface="+mj-cs"/>
              </a:rPr>
              <a:t>Leader and organisation</a:t>
            </a:r>
            <a:br>
              <a:rPr lang="en-US" sz="4800" kern="1200">
                <a:solidFill>
                  <a:schemeClr val="tx1"/>
                </a:solidFill>
                <a:latin typeface="+mj-lt"/>
                <a:ea typeface="+mj-ea"/>
                <a:cs typeface="+mj-cs"/>
              </a:rPr>
            </a:br>
            <a:endParaRPr lang="en-US" sz="4800" kern="120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D977F84B-62A4-1A18-9AC0-3DCCFF9F53DD}"/>
              </a:ext>
            </a:extLst>
          </p:cNvPr>
          <p:cNvPicPr>
            <a:picLocks noChangeAspect="1"/>
          </p:cNvPicPr>
          <p:nvPr/>
        </p:nvPicPr>
        <p:blipFill>
          <a:blip r:embed="rId2"/>
          <a:stretch>
            <a:fillRect/>
          </a:stretch>
        </p:blipFill>
        <p:spPr>
          <a:xfrm>
            <a:off x="2138649" y="1845426"/>
            <a:ext cx="7911649" cy="4450303"/>
          </a:xfrm>
          <a:prstGeom prst="rect">
            <a:avLst/>
          </a:prstGeom>
        </p:spPr>
      </p:pic>
    </p:spTree>
    <p:extLst>
      <p:ext uri="{BB962C8B-B14F-4D97-AF65-F5344CB8AC3E}">
        <p14:creationId xmlns:p14="http://schemas.microsoft.com/office/powerpoint/2010/main" val="4256726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4"/>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2305B5FA-27FF-1DB1-496A-894798D243EF}"/>
              </a:ext>
            </a:extLst>
          </p:cNvPr>
          <p:cNvPicPr>
            <a:picLocks noChangeAspect="1"/>
          </p:cNvPicPr>
          <p:nvPr/>
        </p:nvPicPr>
        <p:blipFill>
          <a:blip r:embed="rId5"/>
          <a:stretch>
            <a:fillRect/>
          </a:stretch>
        </p:blipFill>
        <p:spPr>
          <a:xfrm>
            <a:off x="3044756" y="1751858"/>
            <a:ext cx="5579027" cy="4195252"/>
          </a:xfrm>
          <a:prstGeom prst="rect">
            <a:avLst/>
          </a:prstGeom>
        </p:spPr>
      </p:pic>
    </p:spTree>
    <p:extLst>
      <p:ext uri="{BB962C8B-B14F-4D97-AF65-F5344CB8AC3E}">
        <p14:creationId xmlns:p14="http://schemas.microsoft.com/office/powerpoint/2010/main" val="1911895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549F-3E82-6C66-A993-F1A3FCFE0293}"/>
              </a:ext>
            </a:extLst>
          </p:cNvPr>
          <p:cNvSpPr>
            <a:spLocks noGrp="1"/>
          </p:cNvSpPr>
          <p:nvPr>
            <p:ph type="title"/>
          </p:nvPr>
        </p:nvSpPr>
        <p:spPr>
          <a:xfrm>
            <a:off x="838200" y="365125"/>
            <a:ext cx="10515600" cy="842169"/>
          </a:xfrm>
        </p:spPr>
        <p:txBody>
          <a:bodyPr>
            <a:normAutofit fontScale="90000"/>
          </a:bodyPr>
          <a:lstStyle/>
          <a:p>
            <a:r>
              <a:rPr lang="en-GB" b="1" dirty="0"/>
              <a:t>LCDB7008 Visions for the Future : Theoretical Perspectives on Management</a:t>
            </a:r>
            <a:endParaRPr lang="en-GB" dirty="0"/>
          </a:p>
        </p:txBody>
      </p:sp>
      <p:pic>
        <p:nvPicPr>
          <p:cNvPr id="4" name="Picture 3">
            <a:extLst>
              <a:ext uri="{FF2B5EF4-FFF2-40B4-BE49-F238E27FC236}">
                <a16:creationId xmlns:a16="http://schemas.microsoft.com/office/drawing/2014/main" id="{C8191AB6-A4A3-5C65-D2BB-59859F9C1CAD}"/>
              </a:ext>
            </a:extLst>
          </p:cNvPr>
          <p:cNvPicPr>
            <a:picLocks noChangeAspect="1"/>
          </p:cNvPicPr>
          <p:nvPr/>
        </p:nvPicPr>
        <p:blipFill>
          <a:blip r:embed="rId2"/>
          <a:stretch>
            <a:fillRect/>
          </a:stretch>
        </p:blipFill>
        <p:spPr>
          <a:xfrm>
            <a:off x="2257424" y="1271588"/>
            <a:ext cx="4067175" cy="5422900"/>
          </a:xfrm>
          <a:prstGeom prst="rect">
            <a:avLst/>
          </a:prstGeom>
        </p:spPr>
      </p:pic>
      <p:sp>
        <p:nvSpPr>
          <p:cNvPr id="5" name="TextBox 4">
            <a:extLst>
              <a:ext uri="{FF2B5EF4-FFF2-40B4-BE49-F238E27FC236}">
                <a16:creationId xmlns:a16="http://schemas.microsoft.com/office/drawing/2014/main" id="{816B342A-1A0D-BE14-CBF7-569D7A31F516}"/>
              </a:ext>
            </a:extLst>
          </p:cNvPr>
          <p:cNvSpPr txBox="1"/>
          <p:nvPr/>
        </p:nvSpPr>
        <p:spPr>
          <a:xfrm>
            <a:off x="6527006" y="5706724"/>
            <a:ext cx="4166896" cy="369332"/>
          </a:xfrm>
          <a:prstGeom prst="rect">
            <a:avLst/>
          </a:prstGeom>
          <a:noFill/>
        </p:spPr>
        <p:txBody>
          <a:bodyPr wrap="square">
            <a:spAutoFit/>
          </a:bodyPr>
          <a:lstStyle/>
          <a:p>
            <a:r>
              <a:rPr lang="en-GB" b="0" i="0" dirty="0">
                <a:solidFill>
                  <a:srgbClr val="1A1B1B"/>
                </a:solidFill>
                <a:effectLst/>
                <a:latin typeface="Inter"/>
              </a:rPr>
              <a:t>Fortune Global 500  list (2024) </a:t>
            </a:r>
            <a:endParaRPr lang="en-GB" dirty="0"/>
          </a:p>
        </p:txBody>
      </p:sp>
    </p:spTree>
    <p:extLst>
      <p:ext uri="{BB962C8B-B14F-4D97-AF65-F5344CB8AC3E}">
        <p14:creationId xmlns:p14="http://schemas.microsoft.com/office/powerpoint/2010/main" val="4097748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3F6FA-F728-54A6-7BAF-3C0ABCDAFBC0}"/>
              </a:ext>
            </a:extLst>
          </p:cNvPr>
          <p:cNvSpPr>
            <a:spLocks noGrp="1"/>
          </p:cNvSpPr>
          <p:nvPr>
            <p:ph type="title"/>
          </p:nvPr>
        </p:nvSpPr>
        <p:spPr/>
        <p:txBody>
          <a:bodyPr/>
          <a:lstStyle/>
          <a:p>
            <a:r>
              <a:rPr lang="en-GB" b="1" dirty="0"/>
              <a:t>LCDB7008 Visions for the Future : Theoretical Perspectives on Management</a:t>
            </a:r>
            <a:endParaRPr lang="en-GB" dirty="0"/>
          </a:p>
        </p:txBody>
      </p:sp>
      <p:sp>
        <p:nvSpPr>
          <p:cNvPr id="3" name="Content Placeholder 2">
            <a:extLst>
              <a:ext uri="{FF2B5EF4-FFF2-40B4-BE49-F238E27FC236}">
                <a16:creationId xmlns:a16="http://schemas.microsoft.com/office/drawing/2014/main" id="{4A644851-0152-9B86-CB40-5AD4B2C4F733}"/>
              </a:ext>
            </a:extLst>
          </p:cNvPr>
          <p:cNvSpPr>
            <a:spLocks noGrp="1"/>
          </p:cNvSpPr>
          <p:nvPr>
            <p:ph idx="1"/>
          </p:nvPr>
        </p:nvSpPr>
        <p:spPr/>
        <p:txBody>
          <a:bodyPr/>
          <a:lstStyle/>
          <a:p>
            <a:pPr marL="0" indent="0">
              <a:buNone/>
            </a:pPr>
            <a:endParaRPr lang="en-GB" sz="4400" dirty="0"/>
          </a:p>
          <a:p>
            <a:pPr marL="0" indent="0">
              <a:buNone/>
            </a:pPr>
            <a:endParaRPr lang="en-GB" sz="4400" dirty="0"/>
          </a:p>
          <a:p>
            <a:pPr marL="0" indent="0">
              <a:buNone/>
            </a:pPr>
            <a:r>
              <a:rPr lang="en-GB" sz="4400" dirty="0"/>
              <a:t>What do those “top 10” lists indicate ? </a:t>
            </a:r>
          </a:p>
          <a:p>
            <a:pPr marL="0" indent="0">
              <a:buNone/>
            </a:pPr>
            <a:r>
              <a:rPr lang="en-GB" dirty="0"/>
              <a:t> </a:t>
            </a:r>
          </a:p>
        </p:txBody>
      </p:sp>
    </p:spTree>
    <p:extLst>
      <p:ext uri="{BB962C8B-B14F-4D97-AF65-F5344CB8AC3E}">
        <p14:creationId xmlns:p14="http://schemas.microsoft.com/office/powerpoint/2010/main" val="2463805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178259"/>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3" name="Picture 2">
            <a:extLst>
              <a:ext uri="{FF2B5EF4-FFF2-40B4-BE49-F238E27FC236}">
                <a16:creationId xmlns:a16="http://schemas.microsoft.com/office/drawing/2014/main" id="{4FD6001A-23C2-0778-F9BF-B478596F7231}"/>
              </a:ext>
            </a:extLst>
          </p:cNvPr>
          <p:cNvPicPr>
            <a:picLocks noChangeAspect="1"/>
          </p:cNvPicPr>
          <p:nvPr/>
        </p:nvPicPr>
        <p:blipFill>
          <a:blip r:embed="rId5"/>
          <a:stretch>
            <a:fillRect/>
          </a:stretch>
        </p:blipFill>
        <p:spPr>
          <a:xfrm>
            <a:off x="3246242" y="1508856"/>
            <a:ext cx="6453523" cy="4091844"/>
          </a:xfrm>
          <a:prstGeom prst="rect">
            <a:avLst/>
          </a:prstGeom>
        </p:spPr>
      </p:pic>
      <p:sp>
        <p:nvSpPr>
          <p:cNvPr id="10" name="TextBox 9">
            <a:extLst>
              <a:ext uri="{FF2B5EF4-FFF2-40B4-BE49-F238E27FC236}">
                <a16:creationId xmlns:a16="http://schemas.microsoft.com/office/drawing/2014/main" id="{81E34921-C76A-FBF2-D3CB-5B6ECFB8B7E6}"/>
              </a:ext>
            </a:extLst>
          </p:cNvPr>
          <p:cNvSpPr txBox="1"/>
          <p:nvPr/>
        </p:nvSpPr>
        <p:spPr>
          <a:xfrm>
            <a:off x="3595072" y="5725350"/>
            <a:ext cx="4166896" cy="369332"/>
          </a:xfrm>
          <a:prstGeom prst="rect">
            <a:avLst/>
          </a:prstGeom>
          <a:noFill/>
        </p:spPr>
        <p:txBody>
          <a:bodyPr wrap="square">
            <a:spAutoFit/>
          </a:bodyPr>
          <a:lstStyle/>
          <a:p>
            <a:r>
              <a:rPr lang="en-GB" dirty="0">
                <a:solidFill>
                  <a:srgbClr val="1A1B1B"/>
                </a:solidFill>
                <a:latin typeface="Inter"/>
              </a:rPr>
              <a:t>The </a:t>
            </a:r>
            <a:r>
              <a:rPr lang="en-GB" dirty="0" err="1">
                <a:solidFill>
                  <a:srgbClr val="1A1B1B"/>
                </a:solidFill>
                <a:latin typeface="Inter"/>
              </a:rPr>
              <a:t>Euorpean</a:t>
            </a:r>
            <a:r>
              <a:rPr lang="en-GB" dirty="0">
                <a:solidFill>
                  <a:srgbClr val="1A1B1B"/>
                </a:solidFill>
                <a:latin typeface="Inter"/>
              </a:rPr>
              <a:t> Financial Review </a:t>
            </a:r>
            <a:r>
              <a:rPr lang="en-GB" b="0" i="0" dirty="0">
                <a:solidFill>
                  <a:srgbClr val="1A1B1B"/>
                </a:solidFill>
                <a:effectLst/>
                <a:latin typeface="Inter"/>
              </a:rPr>
              <a:t>(2024) </a:t>
            </a:r>
            <a:endParaRPr lang="en-GB" dirty="0"/>
          </a:p>
        </p:txBody>
      </p:sp>
    </p:spTree>
    <p:extLst>
      <p:ext uri="{BB962C8B-B14F-4D97-AF65-F5344CB8AC3E}">
        <p14:creationId xmlns:p14="http://schemas.microsoft.com/office/powerpoint/2010/main" val="2631107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3" name="TextBox 12">
            <a:extLst>
              <a:ext uri="{FF2B5EF4-FFF2-40B4-BE49-F238E27FC236}">
                <a16:creationId xmlns:a16="http://schemas.microsoft.com/office/drawing/2014/main" id="{C6E65C89-24A6-A89C-7F32-D98B44DC28E4}"/>
              </a:ext>
            </a:extLst>
          </p:cNvPr>
          <p:cNvSpPr txBox="1"/>
          <p:nvPr/>
        </p:nvSpPr>
        <p:spPr>
          <a:xfrm>
            <a:off x="7312148" y="5064917"/>
            <a:ext cx="2962139" cy="369332"/>
          </a:xfrm>
          <a:prstGeom prst="rect">
            <a:avLst/>
          </a:prstGeom>
          <a:noFill/>
        </p:spPr>
        <p:txBody>
          <a:bodyPr wrap="square">
            <a:spAutoFit/>
          </a:bodyPr>
          <a:lstStyle/>
          <a:p>
            <a:r>
              <a:rPr lang="en-GB" b="0" i="0" dirty="0">
                <a:solidFill>
                  <a:srgbClr val="1A1B1B"/>
                </a:solidFill>
                <a:effectLst/>
                <a:latin typeface="Inter"/>
              </a:rPr>
              <a:t>Yahoo Finance (2024) </a:t>
            </a:r>
            <a:endParaRPr lang="en-GB" dirty="0"/>
          </a:p>
        </p:txBody>
      </p:sp>
      <p:sp>
        <p:nvSpPr>
          <p:cNvPr id="3" name="Rectangle: Rounded Corners 2">
            <a:extLst>
              <a:ext uri="{FF2B5EF4-FFF2-40B4-BE49-F238E27FC236}">
                <a16:creationId xmlns:a16="http://schemas.microsoft.com/office/drawing/2014/main" id="{6149A04F-0746-334A-042D-048348F6C975}"/>
              </a:ext>
            </a:extLst>
          </p:cNvPr>
          <p:cNvSpPr/>
          <p:nvPr/>
        </p:nvSpPr>
        <p:spPr>
          <a:xfrm>
            <a:off x="2364582" y="2493931"/>
            <a:ext cx="4421982" cy="94297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The Business World is changing </a:t>
            </a:r>
          </a:p>
        </p:txBody>
      </p:sp>
      <p:pic>
        <p:nvPicPr>
          <p:cNvPr id="12" name="Picture 11">
            <a:extLst>
              <a:ext uri="{FF2B5EF4-FFF2-40B4-BE49-F238E27FC236}">
                <a16:creationId xmlns:a16="http://schemas.microsoft.com/office/drawing/2014/main" id="{E7E48970-8341-9EEB-2E63-65E6A83C65BC}"/>
              </a:ext>
            </a:extLst>
          </p:cNvPr>
          <p:cNvPicPr>
            <a:picLocks noChangeAspect="1"/>
          </p:cNvPicPr>
          <p:nvPr/>
        </p:nvPicPr>
        <p:blipFill>
          <a:blip r:embed="rId5"/>
          <a:stretch>
            <a:fillRect/>
          </a:stretch>
        </p:blipFill>
        <p:spPr>
          <a:xfrm>
            <a:off x="2133542" y="1448538"/>
            <a:ext cx="4731680" cy="4739476"/>
          </a:xfrm>
          <a:prstGeom prst="rect">
            <a:avLst/>
          </a:prstGeom>
        </p:spPr>
      </p:pic>
    </p:spTree>
    <p:extLst>
      <p:ext uri="{BB962C8B-B14F-4D97-AF65-F5344CB8AC3E}">
        <p14:creationId xmlns:p14="http://schemas.microsoft.com/office/powerpoint/2010/main" val="2406955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528638" y="1509436"/>
            <a:ext cx="11422856" cy="2341563"/>
          </a:xfrm>
        </p:spPr>
        <p:txBody>
          <a:bodyPr>
            <a:normAutofit lnSpcReduction="10000"/>
          </a:bodyPr>
          <a:lstStyle/>
          <a:p>
            <a:pPr algn="l"/>
            <a:r>
              <a:rPr lang="en-US" sz="3200" dirty="0"/>
              <a:t>What is Leadership ? </a:t>
            </a:r>
          </a:p>
          <a:p>
            <a:pPr algn="l"/>
            <a:r>
              <a:rPr lang="en-US" sz="3200" dirty="0"/>
              <a:t>Leadership – a mindset and </a:t>
            </a:r>
            <a:r>
              <a:rPr lang="en-US" sz="3200" dirty="0" err="1"/>
              <a:t>behaviour</a:t>
            </a:r>
            <a:r>
              <a:rPr lang="en-US" sz="3200" dirty="0"/>
              <a:t> that aligns people in a collective direction, enables them to work together and accomplish shared goals, and helps them adjust to changing environments  (McKinsey &amp; Company, 2024)</a:t>
            </a:r>
            <a:endParaRPr lang="en-GB" sz="3200" dirty="0"/>
          </a:p>
        </p:txBody>
      </p:sp>
      <p:sp>
        <p:nvSpPr>
          <p:cNvPr id="9" name="TextBox 8">
            <a:extLst>
              <a:ext uri="{FF2B5EF4-FFF2-40B4-BE49-F238E27FC236}">
                <a16:creationId xmlns:a16="http://schemas.microsoft.com/office/drawing/2014/main" id="{C0C9DE66-E112-9BD2-53C7-311803CCB21C}"/>
              </a:ext>
            </a:extLst>
          </p:cNvPr>
          <p:cNvSpPr txBox="1"/>
          <p:nvPr/>
        </p:nvSpPr>
        <p:spPr>
          <a:xfrm>
            <a:off x="5548312" y="3181013"/>
            <a:ext cx="6115050" cy="369332"/>
          </a:xfrm>
          <a:prstGeom prst="rect">
            <a:avLst/>
          </a:prstGeom>
          <a:noFill/>
        </p:spPr>
        <p:txBody>
          <a:bodyPr wrap="square">
            <a:spAutoFit/>
          </a:bodyPr>
          <a:lstStyle/>
          <a:p>
            <a:r>
              <a:rPr lang="en-US" dirty="0">
                <a:hlinkClick r:id="rId5"/>
              </a:rPr>
              <a:t>What is leadership: A definition and way forward | McKinsey</a:t>
            </a:r>
            <a:endParaRPr lang="en-GB" dirty="0"/>
          </a:p>
        </p:txBody>
      </p:sp>
      <p:pic>
        <p:nvPicPr>
          <p:cNvPr id="10" name="Picture 9">
            <a:extLst>
              <a:ext uri="{FF2B5EF4-FFF2-40B4-BE49-F238E27FC236}">
                <a16:creationId xmlns:a16="http://schemas.microsoft.com/office/drawing/2014/main" id="{2FB58B24-1474-11A4-2502-879F5B889E40}"/>
              </a:ext>
            </a:extLst>
          </p:cNvPr>
          <p:cNvPicPr>
            <a:picLocks noChangeAspect="1"/>
          </p:cNvPicPr>
          <p:nvPr/>
        </p:nvPicPr>
        <p:blipFill>
          <a:blip r:embed="rId6"/>
          <a:stretch>
            <a:fillRect/>
          </a:stretch>
        </p:blipFill>
        <p:spPr>
          <a:xfrm>
            <a:off x="-3499" y="3744423"/>
            <a:ext cx="2978837" cy="2167435"/>
          </a:xfrm>
          <a:prstGeom prst="rect">
            <a:avLst/>
          </a:prstGeom>
        </p:spPr>
      </p:pic>
      <p:pic>
        <p:nvPicPr>
          <p:cNvPr id="12" name="Picture 11">
            <a:extLst>
              <a:ext uri="{FF2B5EF4-FFF2-40B4-BE49-F238E27FC236}">
                <a16:creationId xmlns:a16="http://schemas.microsoft.com/office/drawing/2014/main" id="{51FE1BEB-036C-8FCB-D238-035312D9A951}"/>
              </a:ext>
            </a:extLst>
          </p:cNvPr>
          <p:cNvPicPr>
            <a:picLocks noChangeAspect="1"/>
          </p:cNvPicPr>
          <p:nvPr/>
        </p:nvPicPr>
        <p:blipFill>
          <a:blip r:embed="rId7"/>
          <a:stretch>
            <a:fillRect/>
          </a:stretch>
        </p:blipFill>
        <p:spPr>
          <a:xfrm>
            <a:off x="2795998" y="3744428"/>
            <a:ext cx="3151385" cy="2206969"/>
          </a:xfrm>
          <a:prstGeom prst="rect">
            <a:avLst/>
          </a:prstGeom>
        </p:spPr>
      </p:pic>
      <p:pic>
        <p:nvPicPr>
          <p:cNvPr id="13" name="Picture 12">
            <a:extLst>
              <a:ext uri="{FF2B5EF4-FFF2-40B4-BE49-F238E27FC236}">
                <a16:creationId xmlns:a16="http://schemas.microsoft.com/office/drawing/2014/main" id="{4878A97B-FA80-65D3-38E0-C0E5366EA8D7}"/>
              </a:ext>
            </a:extLst>
          </p:cNvPr>
          <p:cNvPicPr>
            <a:picLocks noChangeAspect="1"/>
          </p:cNvPicPr>
          <p:nvPr/>
        </p:nvPicPr>
        <p:blipFill>
          <a:blip r:embed="rId8"/>
          <a:stretch>
            <a:fillRect/>
          </a:stretch>
        </p:blipFill>
        <p:spPr>
          <a:xfrm>
            <a:off x="5670315" y="3744433"/>
            <a:ext cx="1914793" cy="2284021"/>
          </a:xfrm>
          <a:prstGeom prst="rect">
            <a:avLst/>
          </a:prstGeom>
        </p:spPr>
      </p:pic>
      <p:sp>
        <p:nvSpPr>
          <p:cNvPr id="14" name="Rectangle: Rounded Corners 13">
            <a:extLst>
              <a:ext uri="{FF2B5EF4-FFF2-40B4-BE49-F238E27FC236}">
                <a16:creationId xmlns:a16="http://schemas.microsoft.com/office/drawing/2014/main" id="{0765D3F0-43C6-EFD7-AD56-AFA339344A0A}"/>
              </a:ext>
            </a:extLst>
          </p:cNvPr>
          <p:cNvSpPr/>
          <p:nvPr/>
        </p:nvSpPr>
        <p:spPr>
          <a:xfrm>
            <a:off x="0" y="5695091"/>
            <a:ext cx="2803066"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Jack Ma</a:t>
            </a:r>
          </a:p>
        </p:txBody>
      </p:sp>
      <p:sp>
        <p:nvSpPr>
          <p:cNvPr id="15" name="Rectangle: Rounded Corners 14">
            <a:extLst>
              <a:ext uri="{FF2B5EF4-FFF2-40B4-BE49-F238E27FC236}">
                <a16:creationId xmlns:a16="http://schemas.microsoft.com/office/drawing/2014/main" id="{53105BDB-B7AD-4AC1-A3E8-29701A883CEA}"/>
              </a:ext>
            </a:extLst>
          </p:cNvPr>
          <p:cNvSpPr/>
          <p:nvPr/>
        </p:nvSpPr>
        <p:spPr>
          <a:xfrm>
            <a:off x="2803066" y="5695092"/>
            <a:ext cx="2806762"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Larry Page  &amp; Surgery Brin</a:t>
            </a:r>
          </a:p>
        </p:txBody>
      </p:sp>
      <p:sp>
        <p:nvSpPr>
          <p:cNvPr id="16" name="Rectangle: Rounded Corners 15">
            <a:extLst>
              <a:ext uri="{FF2B5EF4-FFF2-40B4-BE49-F238E27FC236}">
                <a16:creationId xmlns:a16="http://schemas.microsoft.com/office/drawing/2014/main" id="{D37BB2E3-93AD-1BCB-860F-9C85F8873D2E}"/>
              </a:ext>
            </a:extLst>
          </p:cNvPr>
          <p:cNvSpPr/>
          <p:nvPr/>
        </p:nvSpPr>
        <p:spPr>
          <a:xfrm>
            <a:off x="5635162" y="5695091"/>
            <a:ext cx="1726638"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Jack Cohen</a:t>
            </a:r>
          </a:p>
        </p:txBody>
      </p:sp>
      <p:pic>
        <p:nvPicPr>
          <p:cNvPr id="2050" name="Picture 2" descr="Mark Zuckerberg - Wikipedia">
            <a:extLst>
              <a:ext uri="{FF2B5EF4-FFF2-40B4-BE49-F238E27FC236}">
                <a16:creationId xmlns:a16="http://schemas.microsoft.com/office/drawing/2014/main" id="{5D48C4B9-052E-C999-20EA-314F3166D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96953" y="3712911"/>
            <a:ext cx="1871968" cy="2327165"/>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Rounded Corners 16">
            <a:extLst>
              <a:ext uri="{FF2B5EF4-FFF2-40B4-BE49-F238E27FC236}">
                <a16:creationId xmlns:a16="http://schemas.microsoft.com/office/drawing/2014/main" id="{F7FF5FC4-7D2F-7E17-6666-BB761618A7EF}"/>
              </a:ext>
            </a:extLst>
          </p:cNvPr>
          <p:cNvSpPr/>
          <p:nvPr/>
        </p:nvSpPr>
        <p:spPr>
          <a:xfrm>
            <a:off x="7471319" y="5640901"/>
            <a:ext cx="1781415" cy="55873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Arial" panose="020B0604020202020204" pitchFamily="34" charset="0"/>
              </a:rPr>
              <a:t>Mark Elliot Zuckerberg</a:t>
            </a:r>
            <a:endParaRPr lang="en-GB" dirty="0">
              <a:solidFill>
                <a:schemeClr val="bg1"/>
              </a:solidFill>
            </a:endParaRPr>
          </a:p>
        </p:txBody>
      </p:sp>
      <p:pic>
        <p:nvPicPr>
          <p:cNvPr id="19" name="Picture 18">
            <a:extLst>
              <a:ext uri="{FF2B5EF4-FFF2-40B4-BE49-F238E27FC236}">
                <a16:creationId xmlns:a16="http://schemas.microsoft.com/office/drawing/2014/main" id="{FBD7A243-B711-2973-0C56-DDDAA6107DF5}"/>
              </a:ext>
            </a:extLst>
          </p:cNvPr>
          <p:cNvPicPr>
            <a:picLocks noChangeAspect="1"/>
          </p:cNvPicPr>
          <p:nvPr/>
        </p:nvPicPr>
        <p:blipFill>
          <a:blip r:embed="rId10"/>
          <a:stretch>
            <a:fillRect/>
          </a:stretch>
        </p:blipFill>
        <p:spPr>
          <a:xfrm>
            <a:off x="9241881" y="3744433"/>
            <a:ext cx="2033797" cy="2663021"/>
          </a:xfrm>
          <a:prstGeom prst="rect">
            <a:avLst/>
          </a:prstGeom>
        </p:spPr>
      </p:pic>
      <p:sp>
        <p:nvSpPr>
          <p:cNvPr id="20" name="Rectangle: Rounded Corners 19">
            <a:extLst>
              <a:ext uri="{FF2B5EF4-FFF2-40B4-BE49-F238E27FC236}">
                <a16:creationId xmlns:a16="http://schemas.microsoft.com/office/drawing/2014/main" id="{B7D5DCA2-46DB-B4BD-7CC0-D9C7D804A0F3}"/>
              </a:ext>
            </a:extLst>
          </p:cNvPr>
          <p:cNvSpPr/>
          <p:nvPr/>
        </p:nvSpPr>
        <p:spPr>
          <a:xfrm>
            <a:off x="9279410" y="5664191"/>
            <a:ext cx="1996269" cy="5547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Arial" panose="020B0604020202020204" pitchFamily="34" charset="0"/>
              </a:rPr>
              <a:t>Hari </a:t>
            </a:r>
            <a:r>
              <a:rPr lang="en-GB" b="1" i="0" dirty="0" err="1">
                <a:solidFill>
                  <a:schemeClr val="bg1"/>
                </a:solidFill>
                <a:effectLst/>
                <a:latin typeface="Arial" panose="020B0604020202020204" pitchFamily="34" charset="0"/>
              </a:rPr>
              <a:t>Naroomal</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Harilela</a:t>
            </a:r>
            <a:endParaRPr lang="en-GB" dirty="0">
              <a:solidFill>
                <a:schemeClr val="bg1"/>
              </a:solidFill>
            </a:endParaRPr>
          </a:p>
        </p:txBody>
      </p:sp>
    </p:spTree>
    <p:extLst>
      <p:ext uri="{BB962C8B-B14F-4D97-AF65-F5344CB8AC3E}">
        <p14:creationId xmlns:p14="http://schemas.microsoft.com/office/powerpoint/2010/main" val="3913771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6A14F-6B93-5BC7-2215-217CD5B88955}"/>
              </a:ext>
            </a:extLst>
          </p:cNvPr>
          <p:cNvSpPr>
            <a:spLocks noGrp="1"/>
          </p:cNvSpPr>
          <p:nvPr>
            <p:ph type="title"/>
          </p:nvPr>
        </p:nvSpPr>
        <p:spPr>
          <a:xfrm>
            <a:off x="236084" y="1635919"/>
            <a:ext cx="3255095" cy="2591078"/>
          </a:xfrm>
        </p:spPr>
        <p:txBody>
          <a:bodyPr vert="horz" lIns="91440" tIns="45720" rIns="91440" bIns="45720" rtlCol="0" anchor="b">
            <a:normAutofit fontScale="90000"/>
          </a:bodyPr>
          <a:lstStyle/>
          <a:p>
            <a:r>
              <a:rPr lang="en-US" sz="3200" dirty="0">
                <a:hlinkClick r:id="rId2"/>
              </a:rPr>
              <a:t>Forbes World's Best Employers 2024 - Best Companies To Work For Worldwide</a:t>
            </a:r>
            <a:endParaRPr lang="en-US" sz="6600" kern="1200" dirty="0">
              <a:solidFill>
                <a:schemeClr val="tx1"/>
              </a:solidFill>
              <a:latin typeface="+mj-lt"/>
              <a:ea typeface="+mj-ea"/>
              <a:cs typeface="+mj-cs"/>
            </a:endParaRPr>
          </a:p>
        </p:txBody>
      </p:sp>
      <p:sp>
        <p:nvSpPr>
          <p:cNvPr id="1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DF6F7CF8-CD8F-430A-3B1B-EB3DFE3A10FD}"/>
              </a:ext>
            </a:extLst>
          </p:cNvPr>
          <p:cNvPicPr>
            <a:picLocks noChangeAspect="1"/>
          </p:cNvPicPr>
          <p:nvPr/>
        </p:nvPicPr>
        <p:blipFill>
          <a:blip r:embed="rId3"/>
          <a:stretch>
            <a:fillRect/>
          </a:stretch>
        </p:blipFill>
        <p:spPr>
          <a:xfrm>
            <a:off x="3727263" y="191886"/>
            <a:ext cx="8113967" cy="6105758"/>
          </a:xfrm>
          <a:prstGeom prst="rect">
            <a:avLst/>
          </a:prstGeom>
        </p:spPr>
      </p:pic>
    </p:spTree>
    <p:extLst>
      <p:ext uri="{BB962C8B-B14F-4D97-AF65-F5344CB8AC3E}">
        <p14:creationId xmlns:p14="http://schemas.microsoft.com/office/powerpoint/2010/main" val="3661316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528638" y="1509436"/>
            <a:ext cx="11422856" cy="3492373"/>
          </a:xfrm>
        </p:spPr>
        <p:txBody>
          <a:bodyPr>
            <a:normAutofit/>
          </a:bodyPr>
          <a:lstStyle/>
          <a:p>
            <a:pPr algn="l"/>
            <a:endParaRPr lang="en-US" sz="2400" dirty="0">
              <a:hlinkClick r:id="rId5"/>
            </a:endParaRPr>
          </a:p>
          <a:p>
            <a:pPr algn="l"/>
            <a:r>
              <a:rPr lang="en-US" dirty="0">
                <a:hlinkClick r:id="rId5"/>
              </a:rPr>
              <a:t>Top 10 Best Employers 2024 </a:t>
            </a:r>
          </a:p>
          <a:p>
            <a:pPr algn="l"/>
            <a:endParaRPr lang="en-US" sz="2400" dirty="0">
              <a:hlinkClick r:id="rId5"/>
            </a:endParaRPr>
          </a:p>
          <a:p>
            <a:pPr algn="l"/>
            <a:r>
              <a:rPr lang="en-US" sz="2400" dirty="0">
                <a:hlinkClick r:id="rId5"/>
              </a:rPr>
              <a:t>Forbes World's Best Employers 2024 - Best Companies To Work For Worldwide</a:t>
            </a:r>
            <a:endParaRPr lang="en-US" sz="2400" dirty="0"/>
          </a:p>
          <a:p>
            <a:pPr algn="l"/>
            <a:endParaRPr lang="en-US" dirty="0"/>
          </a:p>
          <a:p>
            <a:pPr algn="l"/>
            <a:endParaRPr lang="en-US" sz="3200" dirty="0"/>
          </a:p>
          <a:p>
            <a:pPr algn="l"/>
            <a:endParaRPr lang="en-GB" sz="3200" dirty="0"/>
          </a:p>
        </p:txBody>
      </p:sp>
    </p:spTree>
    <p:extLst>
      <p:ext uri="{BB962C8B-B14F-4D97-AF65-F5344CB8AC3E}">
        <p14:creationId xmlns:p14="http://schemas.microsoft.com/office/powerpoint/2010/main" val="1779678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549F-3E82-6C66-A993-F1A3FCFE0293}"/>
              </a:ext>
            </a:extLst>
          </p:cNvPr>
          <p:cNvSpPr>
            <a:spLocks noGrp="1"/>
          </p:cNvSpPr>
          <p:nvPr>
            <p:ph type="title"/>
          </p:nvPr>
        </p:nvSpPr>
        <p:spPr>
          <a:xfrm>
            <a:off x="838200" y="365125"/>
            <a:ext cx="10515600" cy="842169"/>
          </a:xfrm>
        </p:spPr>
        <p:txBody>
          <a:bodyPr>
            <a:normAutofit fontScale="90000"/>
          </a:bodyPr>
          <a:lstStyle/>
          <a:p>
            <a:r>
              <a:rPr lang="en-GB" b="1" dirty="0"/>
              <a:t>LCDB7008 Visions for the Future : Theoretical Perspectives on Management</a:t>
            </a:r>
            <a:endParaRPr lang="en-GB" dirty="0"/>
          </a:p>
        </p:txBody>
      </p:sp>
      <p:sp>
        <p:nvSpPr>
          <p:cNvPr id="9" name="TextBox 8">
            <a:extLst>
              <a:ext uri="{FF2B5EF4-FFF2-40B4-BE49-F238E27FC236}">
                <a16:creationId xmlns:a16="http://schemas.microsoft.com/office/drawing/2014/main" id="{A101A8CD-EC97-1DD5-48DC-68C822246FB5}"/>
              </a:ext>
            </a:extLst>
          </p:cNvPr>
          <p:cNvSpPr txBox="1"/>
          <p:nvPr/>
        </p:nvSpPr>
        <p:spPr>
          <a:xfrm>
            <a:off x="1039794" y="6123543"/>
            <a:ext cx="9232917" cy="923330"/>
          </a:xfrm>
          <a:prstGeom prst="rect">
            <a:avLst/>
          </a:prstGeom>
          <a:noFill/>
        </p:spPr>
        <p:txBody>
          <a:bodyPr wrap="square">
            <a:spAutoFit/>
          </a:bodyPr>
          <a:lstStyle/>
          <a:p>
            <a:r>
              <a:rPr lang="en-US" b="0" i="0" dirty="0">
                <a:solidFill>
                  <a:srgbClr val="747474"/>
                </a:solidFill>
                <a:effectLst/>
                <a:latin typeface="Open Sans" panose="020B0606030504020204" pitchFamily="34" charset="0"/>
              </a:rPr>
              <a:t>Collins Jim, Level 5 Leadership: The Triumph of Humility and Fierce Resolve, Harvard Business Review, pp 65-76, January 2001</a:t>
            </a:r>
            <a:r>
              <a:rPr lang="en-GB" dirty="0"/>
              <a:t>)</a:t>
            </a:r>
          </a:p>
          <a:p>
            <a:endParaRPr lang="en-GB" dirty="0"/>
          </a:p>
        </p:txBody>
      </p:sp>
      <p:sp>
        <p:nvSpPr>
          <p:cNvPr id="10" name="Right Brace 9">
            <a:extLst>
              <a:ext uri="{FF2B5EF4-FFF2-40B4-BE49-F238E27FC236}">
                <a16:creationId xmlns:a16="http://schemas.microsoft.com/office/drawing/2014/main" id="{12A369A9-36A6-5C7C-AEB4-51BD06B29EA4}"/>
              </a:ext>
            </a:extLst>
          </p:cNvPr>
          <p:cNvSpPr/>
          <p:nvPr/>
        </p:nvSpPr>
        <p:spPr>
          <a:xfrm flipH="1">
            <a:off x="2242290" y="1617034"/>
            <a:ext cx="1107281" cy="4029075"/>
          </a:xfrm>
          <a:prstGeom prst="rightBrace">
            <a:avLst>
              <a:gd name="adj1" fmla="val 8333"/>
              <a:gd name="adj2" fmla="val 53958"/>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93771245-8F10-C9CB-3EF4-5FCD6EED1276}"/>
              </a:ext>
            </a:extLst>
          </p:cNvPr>
          <p:cNvSpPr/>
          <p:nvPr/>
        </p:nvSpPr>
        <p:spPr>
          <a:xfrm>
            <a:off x="464344" y="3286125"/>
            <a:ext cx="1500187" cy="84216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Leader </a:t>
            </a:r>
            <a:endParaRPr lang="en-GB" dirty="0"/>
          </a:p>
        </p:txBody>
      </p:sp>
      <p:pic>
        <p:nvPicPr>
          <p:cNvPr id="12" name="Picture 11">
            <a:extLst>
              <a:ext uri="{FF2B5EF4-FFF2-40B4-BE49-F238E27FC236}">
                <a16:creationId xmlns:a16="http://schemas.microsoft.com/office/drawing/2014/main" id="{ACD8309C-63B9-5B1D-FDBA-C22CF788492F}"/>
              </a:ext>
            </a:extLst>
          </p:cNvPr>
          <p:cNvPicPr>
            <a:picLocks noChangeAspect="1"/>
          </p:cNvPicPr>
          <p:nvPr/>
        </p:nvPicPr>
        <p:blipFill>
          <a:blip r:embed="rId3"/>
          <a:stretch>
            <a:fillRect/>
          </a:stretch>
        </p:blipFill>
        <p:spPr>
          <a:xfrm>
            <a:off x="3627330" y="1503821"/>
            <a:ext cx="4680852" cy="4073569"/>
          </a:xfrm>
          <a:prstGeom prst="rect">
            <a:avLst/>
          </a:prstGeom>
        </p:spPr>
      </p:pic>
    </p:spTree>
    <p:extLst>
      <p:ext uri="{BB962C8B-B14F-4D97-AF65-F5344CB8AC3E}">
        <p14:creationId xmlns:p14="http://schemas.microsoft.com/office/powerpoint/2010/main" val="3908340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CB025-6559-A06D-6E07-BC146AE2FE24}"/>
              </a:ext>
            </a:extLst>
          </p:cNvPr>
          <p:cNvSpPr>
            <a:spLocks noGrp="1"/>
          </p:cNvSpPr>
          <p:nvPr>
            <p:ph type="title"/>
          </p:nvPr>
        </p:nvSpPr>
        <p:spPr>
          <a:xfrm>
            <a:off x="1043940" y="2308861"/>
            <a:ext cx="10515600" cy="2067878"/>
          </a:xfrm>
        </p:spPr>
        <p:txBody>
          <a:bodyPr/>
          <a:lstStyle/>
          <a:p>
            <a:r>
              <a:rPr lang="en-US" dirty="0"/>
              <a:t>Good leader ? Bad leaders ? Why bother ?</a:t>
            </a:r>
            <a:endParaRPr lang="en-GB" dirty="0"/>
          </a:p>
        </p:txBody>
      </p:sp>
    </p:spTree>
    <p:extLst>
      <p:ext uri="{BB962C8B-B14F-4D97-AF65-F5344CB8AC3E}">
        <p14:creationId xmlns:p14="http://schemas.microsoft.com/office/powerpoint/2010/main" val="3568940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49BC1-256F-8945-8B16-F63F4A5A93EE}"/>
              </a:ext>
            </a:extLst>
          </p:cNvPr>
          <p:cNvSpPr>
            <a:spLocks noGrp="1"/>
          </p:cNvSpPr>
          <p:nvPr>
            <p:ph type="title"/>
          </p:nvPr>
        </p:nvSpPr>
        <p:spPr/>
        <p:txBody>
          <a:bodyPr>
            <a:normAutofit/>
          </a:bodyPr>
          <a:lstStyle/>
          <a:p>
            <a:r>
              <a:rPr lang="en-GB" dirty="0">
                <a:hlinkClick r:id="rId2"/>
              </a:rPr>
              <a:t>https://www.myhubintranet.com/bad-leadership/</a:t>
            </a:r>
            <a:r>
              <a:rPr lang="en-GB" dirty="0"/>
              <a:t> </a:t>
            </a:r>
          </a:p>
        </p:txBody>
      </p:sp>
      <p:pic>
        <p:nvPicPr>
          <p:cNvPr id="1028" name="Picture 4" descr="bad leadership">
            <a:extLst>
              <a:ext uri="{FF2B5EF4-FFF2-40B4-BE49-F238E27FC236}">
                <a16:creationId xmlns:a16="http://schemas.microsoft.com/office/drawing/2014/main" id="{777E0649-E314-6FE9-2FC6-0BCA227461A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44662" y="1825625"/>
            <a:ext cx="8702676" cy="43513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my boss doesn't communicate">
            <a:extLst>
              <a:ext uri="{FF2B5EF4-FFF2-40B4-BE49-F238E27FC236}">
                <a16:creationId xmlns:a16="http://schemas.microsoft.com/office/drawing/2014/main" id="{A1B6D9C3-D203-CF32-02C6-517D49A617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96940" y="4460470"/>
            <a:ext cx="4795060" cy="239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825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77151-2311-A3D0-8DF1-ED3804768E64}"/>
              </a:ext>
            </a:extLst>
          </p:cNvPr>
          <p:cNvSpPr>
            <a:spLocks noGrp="1"/>
          </p:cNvSpPr>
          <p:nvPr>
            <p:ph type="title"/>
          </p:nvPr>
        </p:nvSpPr>
        <p:spPr/>
        <p:txBody>
          <a:bodyPr/>
          <a:lstStyle/>
          <a:p>
            <a:r>
              <a:rPr lang="en-GB" dirty="0"/>
              <a:t>Name a bad leader</a:t>
            </a:r>
          </a:p>
        </p:txBody>
      </p:sp>
      <p:sp>
        <p:nvSpPr>
          <p:cNvPr id="3" name="Content Placeholder 2">
            <a:extLst>
              <a:ext uri="{FF2B5EF4-FFF2-40B4-BE49-F238E27FC236}">
                <a16:creationId xmlns:a16="http://schemas.microsoft.com/office/drawing/2014/main" id="{3940C80E-DE72-F314-B76D-D87208F63B19}"/>
              </a:ext>
            </a:extLst>
          </p:cNvPr>
          <p:cNvSpPr>
            <a:spLocks noGrp="1"/>
          </p:cNvSpPr>
          <p:nvPr>
            <p:ph idx="1"/>
          </p:nvPr>
        </p:nvSpPr>
        <p:spPr>
          <a:xfrm>
            <a:off x="569945" y="1690688"/>
            <a:ext cx="10783855" cy="4351338"/>
          </a:xfrm>
        </p:spPr>
        <p:txBody>
          <a:bodyPr/>
          <a:lstStyle/>
          <a:p>
            <a:pPr marL="0" indent="0">
              <a:buNone/>
            </a:pPr>
            <a:r>
              <a:rPr lang="en-GB" dirty="0">
                <a:hlinkClick r:id="rId2"/>
              </a:rPr>
              <a:t>https://skylineg.com/resources/blog/6-common-traits-of-bad-leadership-and-how-to-fix-these-poor-leadership-qualities-in-your-organization</a:t>
            </a:r>
            <a:r>
              <a:rPr lang="en-GB" dirty="0"/>
              <a:t> </a:t>
            </a:r>
          </a:p>
        </p:txBody>
      </p:sp>
      <p:pic>
        <p:nvPicPr>
          <p:cNvPr id="2050" name="Picture 2" descr="good leader vs. bad leader how ideas are treated">
            <a:extLst>
              <a:ext uri="{FF2B5EF4-FFF2-40B4-BE49-F238E27FC236}">
                <a16:creationId xmlns:a16="http://schemas.microsoft.com/office/drawing/2014/main" id="{D4FF8E8C-06D7-2166-CA0A-D895A3FA6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945" y="3250407"/>
            <a:ext cx="8708669" cy="260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954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BA67D-A719-1A8D-FA5A-9A38AAAABBBE}"/>
              </a:ext>
            </a:extLst>
          </p:cNvPr>
          <p:cNvSpPr>
            <a:spLocks noGrp="1"/>
          </p:cNvSpPr>
          <p:nvPr>
            <p:ph type="title"/>
          </p:nvPr>
        </p:nvSpPr>
        <p:spPr>
          <a:xfrm>
            <a:off x="1253331" y="316487"/>
            <a:ext cx="10233819" cy="647920"/>
          </a:xfrm>
        </p:spPr>
        <p:txBody>
          <a:bodyPr>
            <a:normAutofit fontScale="90000"/>
          </a:bodyPr>
          <a:lstStyle/>
          <a:p>
            <a:r>
              <a:rPr lang="en-GB" dirty="0"/>
              <a:t>1. Leadership: Name a good leader. </a:t>
            </a:r>
          </a:p>
        </p:txBody>
      </p:sp>
      <p:sp>
        <p:nvSpPr>
          <p:cNvPr id="4" name="Content Placeholder 3">
            <a:extLst>
              <a:ext uri="{FF2B5EF4-FFF2-40B4-BE49-F238E27FC236}">
                <a16:creationId xmlns:a16="http://schemas.microsoft.com/office/drawing/2014/main" id="{06CBC200-7EDE-924D-17ED-2A936A537B22}"/>
              </a:ext>
            </a:extLst>
          </p:cNvPr>
          <p:cNvSpPr>
            <a:spLocks noGrp="1"/>
          </p:cNvSpPr>
          <p:nvPr>
            <p:ph sz="half" idx="2"/>
          </p:nvPr>
        </p:nvSpPr>
        <p:spPr>
          <a:xfrm>
            <a:off x="8392190" y="795435"/>
            <a:ext cx="3394788" cy="5495828"/>
          </a:xfrm>
        </p:spPr>
        <p:txBody>
          <a:bodyPr>
            <a:normAutofit lnSpcReduction="10000"/>
          </a:bodyPr>
          <a:lstStyle/>
          <a:p>
            <a:pPr marL="0" indent="0">
              <a:buNone/>
            </a:pPr>
            <a:endParaRPr lang="en-GB" dirty="0">
              <a:hlinkClick r:id="" action="ppaction://noaction"/>
            </a:endParaRPr>
          </a:p>
          <a:p>
            <a:pPr marL="0" indent="0">
              <a:buNone/>
            </a:pPr>
            <a:endParaRPr lang="en-GB" dirty="0">
              <a:hlinkClick r:id="" action="ppaction://noaction"/>
            </a:endParaRPr>
          </a:p>
          <a:p>
            <a:pPr marL="0" indent="0">
              <a:buNone/>
            </a:pPr>
            <a:endParaRPr lang="en-GB" dirty="0">
              <a:hlinkClick r:id="" action="ppaction://noaction"/>
            </a:endParaRPr>
          </a:p>
          <a:p>
            <a:pPr marL="0" indent="0">
              <a:buNone/>
            </a:pPr>
            <a:r>
              <a:rPr lang="en-GB" dirty="0">
                <a:hlinkClick r:id="" action="ppaction://noaction"/>
              </a:rPr>
              <a:t>https://getlighthouse.com/blog/good-leader-vs-bad-leader/</a:t>
            </a:r>
            <a:endParaRPr lang="en-GB" dirty="0"/>
          </a:p>
          <a:p>
            <a:pPr marL="0" indent="0">
              <a:buNone/>
            </a:pPr>
            <a:endParaRPr lang="en-GB" dirty="0"/>
          </a:p>
          <a:p>
            <a:pPr marL="0" indent="0">
              <a:buNone/>
            </a:pPr>
            <a:r>
              <a:rPr lang="en-GB" dirty="0"/>
              <a:t> </a:t>
            </a:r>
            <a:r>
              <a:rPr lang="en-GB" dirty="0">
                <a:hlinkClick r:id="rId3"/>
              </a:rPr>
              <a:t>https://ca.indeed.com/career-advice/career-development/examples-of-bad-leadership</a:t>
            </a:r>
            <a:endParaRPr lang="en-GB" dirty="0"/>
          </a:p>
          <a:p>
            <a:pPr marL="0" indent="0">
              <a:buNone/>
            </a:pPr>
            <a:endParaRPr lang="en-GB" dirty="0"/>
          </a:p>
        </p:txBody>
      </p:sp>
      <p:pic>
        <p:nvPicPr>
          <p:cNvPr id="5" name="Picture 2" descr="good leader vs. bad leader">
            <a:extLst>
              <a:ext uri="{FF2B5EF4-FFF2-40B4-BE49-F238E27FC236}">
                <a16:creationId xmlns:a16="http://schemas.microsoft.com/office/drawing/2014/main" id="{C3ED6C4D-719C-2417-C7E9-0527D9B1132A}"/>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2268045" y="1352774"/>
            <a:ext cx="6124145" cy="455012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218DAD53-CEF1-EB21-6482-90665AF90222}"/>
              </a:ext>
            </a:extLst>
          </p:cNvPr>
          <p:cNvSpPr/>
          <p:nvPr/>
        </p:nvSpPr>
        <p:spPr>
          <a:xfrm>
            <a:off x="215099" y="2064544"/>
            <a:ext cx="1992320" cy="105101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What is your choice </a:t>
            </a:r>
            <a:r>
              <a:rPr lang="zh-CN" altLang="en-US" dirty="0"/>
              <a:t>？</a:t>
            </a:r>
            <a:endParaRPr lang="en-GB" dirty="0"/>
          </a:p>
        </p:txBody>
      </p:sp>
    </p:spTree>
    <p:extLst>
      <p:ext uri="{BB962C8B-B14F-4D97-AF65-F5344CB8AC3E}">
        <p14:creationId xmlns:p14="http://schemas.microsoft.com/office/powerpoint/2010/main" val="1355313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798909" y="1690688"/>
            <a:ext cx="10638235" cy="4095750"/>
          </a:xfrm>
        </p:spPr>
        <p:txBody>
          <a:bodyPr>
            <a:normAutofit/>
          </a:bodyPr>
          <a:lstStyle/>
          <a:p>
            <a:pPr marL="0" indent="0" algn="just">
              <a:buNone/>
            </a:pPr>
            <a:r>
              <a:rPr lang="en-GB" sz="4400" dirty="0"/>
              <a:t>[In the business context] Do you think good leader or bad leader affect  </a:t>
            </a:r>
          </a:p>
          <a:p>
            <a:pPr marL="0" indent="0" algn="just">
              <a:buNone/>
            </a:pPr>
            <a:r>
              <a:rPr lang="en-GB" sz="4400" dirty="0"/>
              <a:t>(a) employees’ motivation? Or</a:t>
            </a:r>
          </a:p>
          <a:p>
            <a:pPr marL="0" indent="0" algn="just">
              <a:buNone/>
            </a:pPr>
            <a:r>
              <a:rPr lang="en-GB" sz="4400" dirty="0"/>
              <a:t>(b) Team management ? Or </a:t>
            </a:r>
          </a:p>
          <a:p>
            <a:pPr marL="0" indent="0" algn="just">
              <a:buNone/>
            </a:pPr>
            <a:r>
              <a:rPr lang="en-GB" sz="4400" dirty="0"/>
              <a:t>(c) organisation management?</a:t>
            </a:r>
          </a:p>
          <a:p>
            <a:pPr marL="0" indent="0" algn="just">
              <a:buNone/>
            </a:pPr>
            <a:endParaRPr lang="en-GB" sz="4400" dirty="0"/>
          </a:p>
          <a:p>
            <a:pPr marL="0" indent="0" algn="just">
              <a:buNone/>
            </a:pPr>
            <a:endParaRPr lang="en-GB" sz="4400" dirty="0"/>
          </a:p>
          <a:p>
            <a:pPr marL="0" indent="0">
              <a:buNone/>
            </a:pPr>
            <a:endParaRPr lang="en-GB" sz="4400" dirty="0"/>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1523276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4" y="1901426"/>
            <a:ext cx="10594181" cy="2291955"/>
          </a:xfrm>
        </p:spPr>
        <p:txBody>
          <a:bodyPr>
            <a:normAutofit/>
          </a:bodyPr>
          <a:lstStyle/>
          <a:p>
            <a:pPr marL="0" indent="0" algn="just">
              <a:buNone/>
            </a:pPr>
            <a:r>
              <a:rPr lang="en-GB" sz="4400" dirty="0"/>
              <a:t>2-3 students per group</a:t>
            </a:r>
          </a:p>
          <a:p>
            <a:pPr marL="0" indent="0" algn="just">
              <a:buNone/>
            </a:pPr>
            <a:r>
              <a:rPr lang="en-GB" sz="4400" dirty="0"/>
              <a:t>Discussion : 20 mins </a:t>
            </a:r>
          </a:p>
          <a:p>
            <a:pPr marL="0" indent="0" algn="just">
              <a:buNone/>
            </a:pPr>
            <a:r>
              <a:rPr lang="en-GB" sz="4400" dirty="0"/>
              <a:t>Sharing  : max. 5 per group</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11667508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4" y="1901426"/>
            <a:ext cx="10594181" cy="2291955"/>
          </a:xfrm>
        </p:spPr>
        <p:txBody>
          <a:bodyPr>
            <a:normAutofit/>
          </a:bodyPr>
          <a:lstStyle/>
          <a:p>
            <a:pPr marL="0" indent="0" algn="just">
              <a:buNone/>
            </a:pPr>
            <a:r>
              <a:rPr lang="en-GB" sz="4400" dirty="0"/>
              <a:t>2-3 students per group</a:t>
            </a:r>
          </a:p>
          <a:p>
            <a:pPr marL="0" indent="0" algn="just">
              <a:buNone/>
            </a:pPr>
            <a:r>
              <a:rPr lang="en-GB" sz="4400" dirty="0"/>
              <a:t>Discussion : 20 mins </a:t>
            </a:r>
          </a:p>
          <a:p>
            <a:pPr marL="0" indent="0" algn="just">
              <a:buNone/>
            </a:pPr>
            <a:r>
              <a:rPr lang="en-GB" sz="4400" dirty="0"/>
              <a:t>Sharing  : max. 5 per group</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31811645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8ECAC-24BB-3FCD-3B0D-7F33BA19F4F0}"/>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2700" b="1" kern="1200">
                <a:solidFill>
                  <a:srgbClr val="FFFFFF"/>
                </a:solidFill>
                <a:latin typeface="+mj-lt"/>
                <a:ea typeface="+mj-ea"/>
                <a:cs typeface="+mj-cs"/>
              </a:rPr>
              <a:t>LCDB7008 Visions for the Future : Theoretical Perspectives on Management</a:t>
            </a:r>
            <a:endParaRPr lang="en-US" sz="2700" kern="1200">
              <a:solidFill>
                <a:srgbClr val="FFFFFF"/>
              </a:solidFill>
              <a:latin typeface="+mj-lt"/>
              <a:ea typeface="+mj-ea"/>
              <a:cs typeface="+mj-cs"/>
            </a:endParaRPr>
          </a:p>
        </p:txBody>
      </p:sp>
      <p:pic>
        <p:nvPicPr>
          <p:cNvPr id="4" name="Picture 3" descr="A diagram of a leader and manager&#10;&#10;Description automatically generated">
            <a:extLst>
              <a:ext uri="{FF2B5EF4-FFF2-40B4-BE49-F238E27FC236}">
                <a16:creationId xmlns:a16="http://schemas.microsoft.com/office/drawing/2014/main" id="{696A0695-AD0A-D83A-788D-C1C9A2E37240}"/>
              </a:ext>
            </a:extLst>
          </p:cNvPr>
          <p:cNvPicPr>
            <a:picLocks noChangeAspect="1"/>
          </p:cNvPicPr>
          <p:nvPr/>
        </p:nvPicPr>
        <p:blipFill>
          <a:blip r:embed="rId2"/>
          <a:stretch>
            <a:fillRect/>
          </a:stretch>
        </p:blipFill>
        <p:spPr>
          <a:xfrm>
            <a:off x="4350805" y="640080"/>
            <a:ext cx="7061793" cy="5578816"/>
          </a:xfrm>
          <a:prstGeom prst="rect">
            <a:avLst/>
          </a:prstGeom>
        </p:spPr>
      </p:pic>
      <p:sp>
        <p:nvSpPr>
          <p:cNvPr id="6" name="TextBox 5">
            <a:extLst>
              <a:ext uri="{FF2B5EF4-FFF2-40B4-BE49-F238E27FC236}">
                <a16:creationId xmlns:a16="http://schemas.microsoft.com/office/drawing/2014/main" id="{94C34BDD-A7F5-D599-C1D9-3CDAF069D8B4}"/>
              </a:ext>
            </a:extLst>
          </p:cNvPr>
          <p:cNvSpPr txBox="1"/>
          <p:nvPr/>
        </p:nvSpPr>
        <p:spPr>
          <a:xfrm>
            <a:off x="182544" y="5460256"/>
            <a:ext cx="9125761" cy="923330"/>
          </a:xfrm>
          <a:prstGeom prst="rect">
            <a:avLst/>
          </a:prstGeom>
          <a:noFill/>
        </p:spPr>
        <p:txBody>
          <a:bodyPr wrap="square">
            <a:spAutoFit/>
          </a:bodyPr>
          <a:lstStyle/>
          <a:p>
            <a:r>
              <a:rPr lang="en-GB" dirty="0">
                <a:hlinkClick r:id="rId3"/>
              </a:rPr>
              <a:t>Leadership and Management (4:24 mins)</a:t>
            </a:r>
          </a:p>
          <a:p>
            <a:r>
              <a:rPr lang="en-GB" dirty="0">
                <a:hlinkClick r:id="rId3"/>
              </a:rPr>
              <a:t>https://youtu.be/K355gY81dRA\</a:t>
            </a:r>
            <a:endParaRPr lang="en-GB" dirty="0"/>
          </a:p>
          <a:p>
            <a:endParaRPr lang="en-GB" dirty="0"/>
          </a:p>
        </p:txBody>
      </p:sp>
    </p:spTree>
    <p:extLst>
      <p:ext uri="{BB962C8B-B14F-4D97-AF65-F5344CB8AC3E}">
        <p14:creationId xmlns:p14="http://schemas.microsoft.com/office/powerpoint/2010/main" val="14063551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AE04-F250-6F3C-2CC1-1C133F3AB79E}"/>
              </a:ext>
            </a:extLst>
          </p:cNvPr>
          <p:cNvSpPr>
            <a:spLocks noGrp="1"/>
          </p:cNvSpPr>
          <p:nvPr>
            <p:ph type="title"/>
          </p:nvPr>
        </p:nvSpPr>
        <p:spPr>
          <a:xfrm>
            <a:off x="401216" y="-65313"/>
            <a:ext cx="10952584" cy="1756002"/>
          </a:xfrm>
        </p:spPr>
        <p:txBody>
          <a:bodyPr>
            <a:normAutofit/>
          </a:bodyPr>
          <a:lstStyle/>
          <a:p>
            <a:r>
              <a:rPr lang="en-GB" sz="3600" b="1" dirty="0">
                <a:latin typeface="Arial" panose="020B0604020202020204" pitchFamily="34" charset="0"/>
                <a:cs typeface="Arial" panose="020B0604020202020204" pitchFamily="34" charset="0"/>
              </a:rPr>
              <a:t>Good leaders: Class response</a:t>
            </a:r>
          </a:p>
        </p:txBody>
      </p:sp>
      <p:sp>
        <p:nvSpPr>
          <p:cNvPr id="3" name="Content Placeholder 2">
            <a:extLst>
              <a:ext uri="{FF2B5EF4-FFF2-40B4-BE49-F238E27FC236}">
                <a16:creationId xmlns:a16="http://schemas.microsoft.com/office/drawing/2014/main" id="{1952C76E-7E9A-3B37-98AC-E5F18E14398E}"/>
              </a:ext>
            </a:extLst>
          </p:cNvPr>
          <p:cNvSpPr>
            <a:spLocks noGrp="1"/>
          </p:cNvSpPr>
          <p:nvPr>
            <p:ph sz="half" idx="1"/>
          </p:nvPr>
        </p:nvSpPr>
        <p:spPr>
          <a:xfrm>
            <a:off x="401216" y="1203649"/>
            <a:ext cx="4385388" cy="5122506"/>
          </a:xfrm>
        </p:spPr>
        <p:txBody>
          <a:bodyPr>
            <a:normAutofit fontScale="70000" lnSpcReduction="20000"/>
          </a:bodyPr>
          <a:lstStyle/>
          <a:p>
            <a:pPr marL="0" indent="0">
              <a:buNone/>
            </a:pPr>
            <a:r>
              <a:rPr lang="en-GB" sz="3200" dirty="0">
                <a:latin typeface="Arial" panose="020B0604020202020204" pitchFamily="34" charset="0"/>
                <a:cs typeface="Arial" panose="020B0604020202020204" pitchFamily="34" charset="0"/>
              </a:rPr>
              <a:t>Winston Churchill</a:t>
            </a:r>
          </a:p>
          <a:p>
            <a:pPr marL="0" indent="0">
              <a:buNone/>
            </a:pPr>
            <a:r>
              <a:rPr lang="en-GB" sz="3200" dirty="0">
                <a:latin typeface="Arial" panose="020B0604020202020204" pitchFamily="34" charset="0"/>
                <a:cs typeface="Arial" panose="020B0604020202020204" pitchFamily="34" charset="0"/>
              </a:rPr>
              <a:t>JF Kennedy</a:t>
            </a:r>
          </a:p>
          <a:p>
            <a:pPr marL="0" indent="0">
              <a:buNone/>
            </a:pPr>
            <a:r>
              <a:rPr lang="en-GB" sz="3200" dirty="0">
                <a:latin typeface="Arial" panose="020B0604020202020204" pitchFamily="34" charset="0"/>
                <a:cs typeface="Arial" panose="020B0604020202020204" pitchFamily="34" charset="0"/>
              </a:rPr>
              <a:t>Nelson Mandela</a:t>
            </a:r>
          </a:p>
          <a:p>
            <a:pPr marL="0" indent="0">
              <a:buNone/>
            </a:pPr>
            <a:r>
              <a:rPr lang="en-GB" sz="3200" dirty="0">
                <a:latin typeface="Arial" panose="020B0604020202020204" pitchFamily="34" charset="0"/>
                <a:cs typeface="Arial" panose="020B0604020202020204" pitchFamily="34" charset="0"/>
              </a:rPr>
              <a:t>Alexander the Great</a:t>
            </a:r>
          </a:p>
          <a:p>
            <a:pPr marL="0" indent="0">
              <a:buNone/>
            </a:pPr>
            <a:r>
              <a:rPr lang="en-GB" sz="3200" dirty="0">
                <a:latin typeface="Arial" panose="020B0604020202020204" pitchFamily="34" charset="0"/>
                <a:cs typeface="Arial" panose="020B0604020202020204" pitchFamily="34" charset="0"/>
              </a:rPr>
              <a:t>Genghis Khan</a:t>
            </a:r>
          </a:p>
          <a:p>
            <a:pPr marL="0" indent="0">
              <a:buNone/>
            </a:pPr>
            <a:r>
              <a:rPr lang="en-GB" sz="3200" dirty="0">
                <a:solidFill>
                  <a:srgbClr val="202124"/>
                </a:solidFill>
                <a:latin typeface="Arial" panose="020B0604020202020204" pitchFamily="34" charset="0"/>
                <a:cs typeface="Arial" panose="020B0604020202020204" pitchFamily="34" charset="0"/>
              </a:rPr>
              <a:t>Mao Zedong</a:t>
            </a:r>
          </a:p>
          <a:p>
            <a:pPr marL="0" indent="0">
              <a:buNone/>
            </a:pPr>
            <a:r>
              <a:rPr lang="en-GB" sz="3200" dirty="0">
                <a:solidFill>
                  <a:srgbClr val="202124"/>
                </a:solidFill>
                <a:latin typeface="Arial" panose="020B0604020202020204" pitchFamily="34" charset="0"/>
                <a:cs typeface="Arial" panose="020B0604020202020204" pitchFamily="34" charset="0"/>
              </a:rPr>
              <a:t>Napoleon</a:t>
            </a:r>
          </a:p>
          <a:p>
            <a:pPr marL="0" indent="0">
              <a:buNone/>
            </a:pPr>
            <a:r>
              <a:rPr lang="en-GB" sz="3200" dirty="0">
                <a:solidFill>
                  <a:srgbClr val="202124"/>
                </a:solidFill>
                <a:latin typeface="Arial" panose="020B0604020202020204" pitchFamily="34" charset="0"/>
                <a:cs typeface="Arial" panose="020B0604020202020204" pitchFamily="34" charset="0"/>
              </a:rPr>
              <a:t>Barack Obama</a:t>
            </a:r>
          </a:p>
          <a:p>
            <a:pPr marL="0" indent="0">
              <a:buNone/>
            </a:pPr>
            <a:r>
              <a:rPr lang="en-GB" sz="3200" dirty="0">
                <a:solidFill>
                  <a:srgbClr val="202124"/>
                </a:solidFill>
                <a:latin typeface="Arial" panose="020B0604020202020204" pitchFamily="34" charset="0"/>
                <a:cs typeface="Arial" panose="020B0604020202020204" pitchFamily="34" charset="0"/>
              </a:rPr>
              <a:t>Ramesses 2</a:t>
            </a:r>
            <a:r>
              <a:rPr lang="en-GB" sz="3200" baseline="30000" dirty="0">
                <a:solidFill>
                  <a:srgbClr val="202124"/>
                </a:solidFill>
                <a:latin typeface="Arial" panose="020B0604020202020204" pitchFamily="34" charset="0"/>
                <a:cs typeface="Arial" panose="020B0604020202020204" pitchFamily="34" charset="0"/>
              </a:rPr>
              <a:t>nd</a:t>
            </a:r>
          </a:p>
          <a:p>
            <a:pPr marL="0" indent="0">
              <a:buNone/>
            </a:pPr>
            <a:r>
              <a:rPr lang="en-GB" sz="3200" dirty="0">
                <a:latin typeface="Arial" panose="020B0604020202020204" pitchFamily="34" charset="0"/>
                <a:cs typeface="Arial" panose="020B0604020202020204" pitchFamily="34" charset="0"/>
              </a:rPr>
              <a:t>Mustafa Kemal Atatürk</a:t>
            </a:r>
          </a:p>
          <a:p>
            <a:pPr marL="0" indent="0">
              <a:buNone/>
            </a:pPr>
            <a:r>
              <a:rPr lang="en-GB" sz="3200" dirty="0">
                <a:latin typeface="Arial" panose="020B0604020202020204" pitchFamily="34" charset="0"/>
                <a:cs typeface="Arial" panose="020B0604020202020204" pitchFamily="34" charset="0"/>
              </a:rPr>
              <a:t>Vladimir Ilyich Lenin</a:t>
            </a:r>
          </a:p>
          <a:p>
            <a:pPr marL="0" indent="0">
              <a:buNone/>
            </a:pPr>
            <a:r>
              <a:rPr lang="en-GB" sz="3200" dirty="0">
                <a:latin typeface="Arial" panose="020B0604020202020204" pitchFamily="34" charset="0"/>
                <a:cs typeface="Arial" panose="020B0604020202020204" pitchFamily="34" charset="0"/>
              </a:rPr>
              <a:t>Saladin</a:t>
            </a:r>
          </a:p>
          <a:p>
            <a:pPr marL="0" indent="0">
              <a:buNone/>
            </a:pPr>
            <a:r>
              <a:rPr lang="en-GB" sz="3200" dirty="0">
                <a:latin typeface="Arial" panose="020B0604020202020204" pitchFamily="34" charset="0"/>
                <a:cs typeface="Arial" panose="020B0604020202020204" pitchFamily="34" charset="0"/>
              </a:rPr>
              <a:t>Peter the Great</a:t>
            </a:r>
          </a:p>
          <a:p>
            <a:pPr marL="0" indent="0">
              <a:buNone/>
            </a:pPr>
            <a:r>
              <a:rPr lang="en-GB" sz="3200" dirty="0">
                <a:latin typeface="Arial" panose="020B0604020202020204" pitchFamily="34" charset="0"/>
                <a:cs typeface="Arial" panose="020B0604020202020204" pitchFamily="34" charset="0"/>
              </a:rPr>
              <a:t>Joan of Arc (Jeanne D’Arc)</a:t>
            </a:r>
            <a:endParaRPr lang="en-GB" sz="3200" dirty="0">
              <a:solidFill>
                <a:srgbClr val="202124"/>
              </a:solidFill>
              <a:latin typeface="arial" panose="020B0604020202020204" pitchFamily="34" charset="0"/>
            </a:endParaRPr>
          </a:p>
          <a:p>
            <a:pPr marL="0" indent="0">
              <a:buNone/>
            </a:pPr>
            <a:endParaRPr lang="en-GB" dirty="0">
              <a:solidFill>
                <a:srgbClr val="202124"/>
              </a:solidFill>
              <a:latin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CFC56AA-1BF4-DA1F-F241-AD2245DB3569}"/>
              </a:ext>
            </a:extLst>
          </p:cNvPr>
          <p:cNvSpPr>
            <a:spLocks noGrp="1"/>
          </p:cNvSpPr>
          <p:nvPr>
            <p:ph sz="half" idx="2"/>
          </p:nvPr>
        </p:nvSpPr>
        <p:spPr>
          <a:xfrm>
            <a:off x="4021495" y="1268963"/>
            <a:ext cx="5103846" cy="4907999"/>
          </a:xfrm>
        </p:spPr>
        <p:txBody>
          <a:bodyPr>
            <a:noAutofit/>
          </a:bodyPr>
          <a:lstStyle/>
          <a:p>
            <a:pPr marL="0" indent="0">
              <a:lnSpc>
                <a:spcPct val="100000"/>
              </a:lnSpc>
              <a:buNone/>
            </a:pPr>
            <a:r>
              <a:rPr lang="en-GB" sz="2000" dirty="0">
                <a:latin typeface="Arial" panose="020B0604020202020204" pitchFamily="34" charset="0"/>
                <a:cs typeface="Arial" panose="020B0604020202020204" pitchFamily="34" charset="0"/>
              </a:rPr>
              <a:t>Mahatma Gandhi</a:t>
            </a:r>
          </a:p>
          <a:p>
            <a:pPr marL="0" indent="0">
              <a:lnSpc>
                <a:spcPct val="100000"/>
              </a:lnSpc>
              <a:buNone/>
            </a:pPr>
            <a:r>
              <a:rPr lang="en-GB" sz="2000" dirty="0">
                <a:latin typeface="Arial" panose="020B0604020202020204" pitchFamily="34" charset="0"/>
                <a:cs typeface="Arial" panose="020B0604020202020204" pitchFamily="34" charset="0"/>
              </a:rPr>
              <a:t>Franklin D Roosevelt</a:t>
            </a:r>
          </a:p>
          <a:p>
            <a:pPr marL="0" indent="0">
              <a:lnSpc>
                <a:spcPct val="100000"/>
              </a:lnSpc>
              <a:buNone/>
            </a:pPr>
            <a:r>
              <a:rPr lang="en-GB" sz="2000" i="0" dirty="0">
                <a:effectLst/>
                <a:latin typeface="Arial" panose="020B0604020202020204" pitchFamily="34" charset="0"/>
                <a:cs typeface="Arial" panose="020B0604020202020204" pitchFamily="34" charset="0"/>
              </a:rPr>
              <a:t>Eva Perón</a:t>
            </a:r>
          </a:p>
          <a:p>
            <a:pPr marL="0" indent="0">
              <a:lnSpc>
                <a:spcPct val="100000"/>
              </a:lnSpc>
              <a:buNone/>
            </a:pPr>
            <a:r>
              <a:rPr lang="en-GB" sz="2000" i="0" dirty="0">
                <a:effectLst/>
                <a:latin typeface="Arial" panose="020B0604020202020204" pitchFamily="34" charset="0"/>
                <a:cs typeface="Arial" panose="020B0604020202020204" pitchFamily="34" charset="0"/>
              </a:rPr>
              <a:t>Martin Luther King Jr</a:t>
            </a:r>
          </a:p>
          <a:p>
            <a:pPr marL="0" indent="0">
              <a:lnSpc>
                <a:spcPct val="100000"/>
              </a:lnSpc>
              <a:buNone/>
            </a:pPr>
            <a:r>
              <a:rPr lang="en-GB" sz="2000" dirty="0">
                <a:latin typeface="Arial" panose="020B0604020202020204" pitchFamily="34" charset="0"/>
                <a:cs typeface="Arial" panose="020B0604020202020204" pitchFamily="34" charset="0"/>
              </a:rPr>
              <a:t>Abraham Lincoln</a:t>
            </a:r>
          </a:p>
          <a:p>
            <a:pPr marL="0" indent="0" fontAlgn="ctr">
              <a:lnSpc>
                <a:spcPct val="100000"/>
              </a:lnSpc>
              <a:buNone/>
            </a:pPr>
            <a:r>
              <a:rPr lang="en-GB" sz="2000" dirty="0">
                <a:effectLst/>
                <a:latin typeface="Arial" panose="020B0604020202020204" pitchFamily="34" charset="0"/>
                <a:cs typeface="Arial" panose="020B0604020202020204" pitchFamily="34" charset="0"/>
              </a:rPr>
              <a:t>Sun Tzu</a:t>
            </a:r>
          </a:p>
          <a:p>
            <a:pPr marL="0" indent="0" fontAlgn="ctr">
              <a:lnSpc>
                <a:spcPct val="100000"/>
              </a:lnSpc>
              <a:buNone/>
            </a:pPr>
            <a:r>
              <a:rPr lang="en-GB" sz="2000" dirty="0">
                <a:solidFill>
                  <a:srgbClr val="000000"/>
                </a:solidFill>
                <a:latin typeface="Arial" panose="020B0604020202020204" pitchFamily="34" charset="0"/>
              </a:rPr>
              <a:t>Mark Zuckerberg</a:t>
            </a:r>
            <a:endParaRPr lang="en-GB" sz="2000" dirty="0">
              <a:latin typeface="Arial" panose="020B0604020202020204" pitchFamily="34" charset="0"/>
              <a:cs typeface="Arial" panose="020B0604020202020204" pitchFamily="34" charset="0"/>
            </a:endParaRPr>
          </a:p>
          <a:p>
            <a:pPr marL="0" indent="0" fontAlgn="ctr">
              <a:lnSpc>
                <a:spcPct val="100000"/>
              </a:lnSpc>
              <a:buNone/>
            </a:pPr>
            <a:r>
              <a:rPr lang="en-GB" sz="2000" i="0" dirty="0">
                <a:solidFill>
                  <a:srgbClr val="202124"/>
                </a:solidFill>
                <a:effectLst/>
                <a:latin typeface="Arial" panose="020B0604020202020204" pitchFamily="34" charset="0"/>
                <a:cs typeface="Arial" panose="020B0604020202020204" pitchFamily="34" charset="0"/>
              </a:rPr>
              <a:t>Bill Gates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Richard Branson</a:t>
            </a: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Muhammad Ali Jinnah</a:t>
            </a:r>
            <a:endParaRPr lang="en-GB" sz="2000" dirty="0">
              <a:latin typeface="Arial" panose="020B0604020202020204" pitchFamily="34" charset="0"/>
              <a:cs typeface="Arial" panose="020B0604020202020204" pitchFamily="34" charset="0"/>
            </a:endParaRP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Jeff Bezos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Steve Jobs</a:t>
            </a:r>
            <a:endParaRPr lang="en-GB" sz="2000" dirty="0">
              <a:latin typeface="Arial" panose="020B0604020202020204" pitchFamily="34" charset="0"/>
              <a:cs typeface="Arial" panose="020B0604020202020204" pitchFamily="34" charset="0"/>
            </a:endParaRPr>
          </a:p>
        </p:txBody>
      </p:sp>
      <p:sp>
        <p:nvSpPr>
          <p:cNvPr id="5" name="AutoShape 2" descr="The Art of War By Sun Tzu">
            <a:extLst>
              <a:ext uri="{FF2B5EF4-FFF2-40B4-BE49-F238E27FC236}">
                <a16:creationId xmlns:a16="http://schemas.microsoft.com/office/drawing/2014/main" id="{358E058C-C96C-3487-4A00-9892FF616EB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7" name="Picture 6" descr="A person with a mustache&#10;&#10;Description automatically generated with medium confidence">
            <a:extLst>
              <a:ext uri="{FF2B5EF4-FFF2-40B4-BE49-F238E27FC236}">
                <a16:creationId xmlns:a16="http://schemas.microsoft.com/office/drawing/2014/main" id="{57318384-F58B-D0F0-8C25-7BDFEA617D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6883" y="279338"/>
            <a:ext cx="2913095" cy="3345120"/>
          </a:xfrm>
          <a:prstGeom prst="rect">
            <a:avLst/>
          </a:prstGeom>
        </p:spPr>
      </p:pic>
      <p:pic>
        <p:nvPicPr>
          <p:cNvPr id="9" name="Picture 8" descr="A person holding a phone&#10;&#10;Description automatically generated with low confidence">
            <a:extLst>
              <a:ext uri="{FF2B5EF4-FFF2-40B4-BE49-F238E27FC236}">
                <a16:creationId xmlns:a16="http://schemas.microsoft.com/office/drawing/2014/main" id="{28E6EEF1-5FF9-A14C-0BE6-7AD69448BE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0704" y="4012164"/>
            <a:ext cx="2913095" cy="2687216"/>
          </a:xfrm>
          <a:prstGeom prst="rect">
            <a:avLst/>
          </a:prstGeom>
        </p:spPr>
      </p:pic>
    </p:spTree>
    <p:extLst>
      <p:ext uri="{BB962C8B-B14F-4D97-AF65-F5344CB8AC3E}">
        <p14:creationId xmlns:p14="http://schemas.microsoft.com/office/powerpoint/2010/main" val="524936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8F971-859B-5ECB-7931-ABD5476F585C}"/>
              </a:ext>
            </a:extLst>
          </p:cNvPr>
          <p:cNvSpPr>
            <a:spLocks noGrp="1"/>
          </p:cNvSpPr>
          <p:nvPr>
            <p:ph type="title"/>
          </p:nvPr>
        </p:nvSpPr>
        <p:spPr>
          <a:xfrm>
            <a:off x="335902" y="-214603"/>
            <a:ext cx="6736702" cy="1474236"/>
          </a:xfrm>
        </p:spPr>
        <p:txBody>
          <a:bodyPr>
            <a:normAutofit/>
          </a:bodyPr>
          <a:lstStyle/>
          <a:p>
            <a:r>
              <a:rPr lang="en-GB" sz="3600" dirty="0">
                <a:latin typeface="Arial" panose="020B0604020202020204" pitchFamily="34" charset="0"/>
                <a:cs typeface="Arial" panose="020B0604020202020204" pitchFamily="34" charset="0"/>
              </a:rPr>
              <a:t>Bad leaders: Class response</a:t>
            </a:r>
          </a:p>
        </p:txBody>
      </p:sp>
      <p:sp>
        <p:nvSpPr>
          <p:cNvPr id="3" name="Content Placeholder 2">
            <a:extLst>
              <a:ext uri="{FF2B5EF4-FFF2-40B4-BE49-F238E27FC236}">
                <a16:creationId xmlns:a16="http://schemas.microsoft.com/office/drawing/2014/main" id="{B86DAACB-7CA9-2B46-9ED7-EEEDC1C3FB57}"/>
              </a:ext>
            </a:extLst>
          </p:cNvPr>
          <p:cNvSpPr>
            <a:spLocks noGrp="1"/>
          </p:cNvSpPr>
          <p:nvPr>
            <p:ph sz="half" idx="1"/>
          </p:nvPr>
        </p:nvSpPr>
        <p:spPr>
          <a:xfrm>
            <a:off x="335902" y="998376"/>
            <a:ext cx="3032449" cy="5178587"/>
          </a:xfrm>
        </p:spPr>
        <p:txBody>
          <a:bodyPr>
            <a:normAutofit/>
          </a:bodyPr>
          <a:lstStyle/>
          <a:p>
            <a:pPr marL="0" indent="0">
              <a:buNone/>
            </a:pPr>
            <a:r>
              <a:rPr lang="en-GB" sz="2400" dirty="0">
                <a:latin typeface="Arial" panose="020B0604020202020204" pitchFamily="34" charset="0"/>
                <a:cs typeface="Arial" panose="020B0604020202020204" pitchFamily="34" charset="0"/>
              </a:rPr>
              <a:t>Winston Churchill</a:t>
            </a:r>
          </a:p>
          <a:p>
            <a:pPr marL="0" indent="0">
              <a:buNone/>
            </a:pPr>
            <a:r>
              <a:rPr lang="en-GB" sz="2400" dirty="0">
                <a:latin typeface="Arial" panose="020B0604020202020204" pitchFamily="34" charset="0"/>
                <a:cs typeface="Arial" panose="020B0604020202020204" pitchFamily="34" charset="0"/>
              </a:rPr>
              <a:t>JF Kennedy</a:t>
            </a:r>
          </a:p>
          <a:p>
            <a:pPr marL="0" indent="0">
              <a:buNone/>
            </a:pPr>
            <a:r>
              <a:rPr lang="en-GB" sz="2400" dirty="0">
                <a:latin typeface="Arial" panose="020B0604020202020204" pitchFamily="34" charset="0"/>
                <a:cs typeface="Arial" panose="020B0604020202020204" pitchFamily="34" charset="0"/>
              </a:rPr>
              <a:t>Alexander the Great</a:t>
            </a:r>
          </a:p>
          <a:p>
            <a:pPr marL="0" indent="0">
              <a:buNone/>
            </a:pPr>
            <a:r>
              <a:rPr lang="en-GB" sz="2400" dirty="0">
                <a:latin typeface="Arial" panose="020B0604020202020204" pitchFamily="34" charset="0"/>
                <a:cs typeface="Arial" panose="020B0604020202020204" pitchFamily="34" charset="0"/>
              </a:rPr>
              <a:t>Genghis Khan</a:t>
            </a:r>
          </a:p>
          <a:p>
            <a:pPr marL="0" indent="0">
              <a:buNone/>
            </a:pPr>
            <a:r>
              <a:rPr lang="en-GB" sz="2400" dirty="0">
                <a:solidFill>
                  <a:srgbClr val="202124"/>
                </a:solidFill>
                <a:latin typeface="Arial" panose="020B0604020202020204" pitchFamily="34" charset="0"/>
                <a:cs typeface="Arial" panose="020B0604020202020204" pitchFamily="34" charset="0"/>
              </a:rPr>
              <a:t>Mao Zedong</a:t>
            </a:r>
          </a:p>
          <a:p>
            <a:pPr marL="0" indent="0">
              <a:buNone/>
            </a:pPr>
            <a:r>
              <a:rPr lang="en-GB" sz="2400" dirty="0">
                <a:solidFill>
                  <a:srgbClr val="202124"/>
                </a:solidFill>
                <a:latin typeface="Arial" panose="020B0604020202020204" pitchFamily="34" charset="0"/>
                <a:cs typeface="Arial" panose="020B0604020202020204" pitchFamily="34" charset="0"/>
              </a:rPr>
              <a:t>Napoleon</a:t>
            </a:r>
          </a:p>
          <a:p>
            <a:pPr marL="0" indent="0">
              <a:buNone/>
            </a:pPr>
            <a:r>
              <a:rPr lang="en-GB" sz="2400" dirty="0">
                <a:solidFill>
                  <a:srgbClr val="202124"/>
                </a:solidFill>
                <a:latin typeface="Arial" panose="020B0604020202020204" pitchFamily="34" charset="0"/>
                <a:cs typeface="Arial" panose="020B0604020202020204" pitchFamily="34" charset="0"/>
              </a:rPr>
              <a:t>Ramesses 2</a:t>
            </a:r>
            <a:r>
              <a:rPr lang="en-GB" sz="2400" baseline="30000" dirty="0">
                <a:solidFill>
                  <a:srgbClr val="202124"/>
                </a:solidFill>
                <a:latin typeface="Arial" panose="020B0604020202020204" pitchFamily="34" charset="0"/>
                <a:cs typeface="Arial" panose="020B0604020202020204" pitchFamily="34" charset="0"/>
              </a:rPr>
              <a:t>nd</a:t>
            </a:r>
          </a:p>
          <a:p>
            <a:pPr marL="0" indent="0">
              <a:buNone/>
            </a:pPr>
            <a:r>
              <a:rPr lang="en-GB" sz="2400" dirty="0">
                <a:latin typeface="Arial" panose="020B0604020202020204" pitchFamily="34" charset="0"/>
                <a:cs typeface="Arial" panose="020B0604020202020204" pitchFamily="34" charset="0"/>
              </a:rPr>
              <a:t>Joseph Stalin</a:t>
            </a:r>
          </a:p>
          <a:p>
            <a:pPr marL="0" indent="0">
              <a:buNone/>
            </a:pPr>
            <a:r>
              <a:rPr lang="en-GB" sz="2400" dirty="0">
                <a:latin typeface="Arial" panose="020B0604020202020204" pitchFamily="34" charset="0"/>
                <a:cs typeface="Arial" panose="020B0604020202020204" pitchFamily="34" charset="0"/>
              </a:rPr>
              <a:t>Adolf Hitler</a:t>
            </a:r>
          </a:p>
          <a:p>
            <a:pPr marL="0" indent="0">
              <a:buNone/>
            </a:pPr>
            <a:r>
              <a:rPr lang="en-GB" sz="2400" dirty="0">
                <a:latin typeface="Arial" panose="020B0604020202020204" pitchFamily="34" charset="0"/>
                <a:cs typeface="Arial" panose="020B0604020202020204" pitchFamily="34" charset="0"/>
              </a:rPr>
              <a:t>Kim Il-Sung</a:t>
            </a:r>
          </a:p>
          <a:p>
            <a:pPr marL="0" indent="0">
              <a:buNone/>
            </a:pPr>
            <a:r>
              <a:rPr lang="en-GB" sz="2400" dirty="0">
                <a:latin typeface="Arial" panose="020B0604020202020204" pitchFamily="34" charset="0"/>
                <a:cs typeface="Arial" panose="020B0604020202020204" pitchFamily="34" charset="0"/>
              </a:rPr>
              <a:t>Donald Trump</a:t>
            </a:r>
          </a:p>
          <a:p>
            <a:pPr marL="0" indent="0">
              <a:buNone/>
            </a:pP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0F14E63-79C5-4643-DDC9-2DAC2DE1B685}"/>
              </a:ext>
            </a:extLst>
          </p:cNvPr>
          <p:cNvSpPr>
            <a:spLocks noGrp="1"/>
          </p:cNvSpPr>
          <p:nvPr>
            <p:ph sz="half" idx="2"/>
          </p:nvPr>
        </p:nvSpPr>
        <p:spPr>
          <a:xfrm>
            <a:off x="6902010" y="223936"/>
            <a:ext cx="4817239" cy="3321698"/>
          </a:xfrm>
        </p:spPr>
        <p:txBody>
          <a:bodyPr>
            <a:normAutofit/>
          </a:bodyPr>
          <a:lstStyle/>
          <a:p>
            <a:pPr marL="0" indent="0">
              <a:buNone/>
            </a:pPr>
            <a:r>
              <a:rPr lang="en-GB" sz="2400" dirty="0">
                <a:latin typeface="Arial" panose="020B0604020202020204" pitchFamily="34" charset="0"/>
                <a:cs typeface="Arial" panose="020B0604020202020204" pitchFamily="34" charset="0"/>
              </a:rPr>
              <a:t>Travis Kabinick- Uber: Sexual harassment.</a:t>
            </a:r>
          </a:p>
          <a:p>
            <a:pPr marL="0" indent="0">
              <a:buNone/>
            </a:pPr>
            <a:r>
              <a:rPr lang="en-GB" sz="2400" dirty="0">
                <a:latin typeface="Arial" panose="020B0604020202020204" pitchFamily="34" charset="0"/>
                <a:cs typeface="Arial" panose="020B0604020202020204" pitchFamily="34" charset="0"/>
              </a:rPr>
              <a:t>John Schnaffer-Papa John: Racism. Not taking the knee.</a:t>
            </a:r>
          </a:p>
          <a:p>
            <a:pPr marL="0" indent="0">
              <a:buNone/>
            </a:pPr>
            <a:r>
              <a:rPr lang="en-GB" sz="2400" dirty="0">
                <a:latin typeface="Arial" panose="020B0604020202020204" pitchFamily="34" charset="0"/>
                <a:cs typeface="Arial" panose="020B0604020202020204" pitchFamily="34" charset="0"/>
              </a:rPr>
              <a:t>John Stumpf- Wells Fago. Offloading blame for customer fraud onto employees.</a:t>
            </a:r>
          </a:p>
          <a:p>
            <a:pPr marL="0" indent="0">
              <a:buNone/>
            </a:pPr>
            <a:r>
              <a:rPr lang="en-GB" sz="1600" dirty="0">
                <a:hlinkClick r:id="rId2"/>
              </a:rPr>
              <a:t>https://www.inc.com/minda-zetlin/worst-ceos-toxic-culture-uber-papa-johns-wells-fargo.html</a:t>
            </a:r>
            <a:endParaRPr lang="en-GB" sz="1600" dirty="0"/>
          </a:p>
          <a:p>
            <a:pPr marL="0" indent="0">
              <a:buNone/>
            </a:pPr>
            <a:endParaRPr lang="en-GB" dirty="0"/>
          </a:p>
        </p:txBody>
      </p:sp>
      <p:pic>
        <p:nvPicPr>
          <p:cNvPr id="6" name="Picture 5" descr="A person in a suit and tie&#10;&#10;Description automatically generated with low confidence">
            <a:extLst>
              <a:ext uri="{FF2B5EF4-FFF2-40B4-BE49-F238E27FC236}">
                <a16:creationId xmlns:a16="http://schemas.microsoft.com/office/drawing/2014/main" id="{ACCE75CC-C791-4B1D-14D6-B56408F163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81222" y="3978700"/>
            <a:ext cx="2857500" cy="1474236"/>
          </a:xfrm>
          <a:prstGeom prst="rect">
            <a:avLst/>
          </a:prstGeom>
          <a:noFill/>
          <a:ln>
            <a:noFill/>
          </a:ln>
        </p:spPr>
      </p:pic>
      <p:pic>
        <p:nvPicPr>
          <p:cNvPr id="7" name="Picture 6" descr="America's Top 20 most-hated companies">
            <a:extLst>
              <a:ext uri="{FF2B5EF4-FFF2-40B4-BE49-F238E27FC236}">
                <a16:creationId xmlns:a16="http://schemas.microsoft.com/office/drawing/2014/main" id="{A409C657-CAD0-9356-2E7F-58571DFFCFC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221894" y="3545634"/>
            <a:ext cx="4634204" cy="3223895"/>
          </a:xfrm>
          <a:prstGeom prst="rect">
            <a:avLst/>
          </a:prstGeom>
          <a:noFill/>
          <a:ln>
            <a:noFill/>
          </a:ln>
        </p:spPr>
      </p:pic>
      <p:pic>
        <p:nvPicPr>
          <p:cNvPr id="8" name="Picture 7" descr="A person skydiving with a flag&#10;&#10;Description automatically generated with low confidence">
            <a:extLst>
              <a:ext uri="{FF2B5EF4-FFF2-40B4-BE49-F238E27FC236}">
                <a16:creationId xmlns:a16="http://schemas.microsoft.com/office/drawing/2014/main" id="{96102CC6-92A9-C778-B5D1-5E1EFBA8FD9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303038" y="891075"/>
            <a:ext cx="3396342" cy="2363598"/>
          </a:xfrm>
          <a:prstGeom prst="rect">
            <a:avLst/>
          </a:prstGeom>
          <a:noFill/>
          <a:ln>
            <a:noFill/>
          </a:ln>
        </p:spPr>
      </p:pic>
    </p:spTree>
    <p:extLst>
      <p:ext uri="{BB962C8B-B14F-4D97-AF65-F5344CB8AC3E}">
        <p14:creationId xmlns:p14="http://schemas.microsoft.com/office/powerpoint/2010/main" val="31654804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A90D-D0D0-4DC4-DD21-7C37899A473E}"/>
              </a:ext>
            </a:extLst>
          </p:cNvPr>
          <p:cNvSpPr>
            <a:spLocks noGrp="1"/>
          </p:cNvSpPr>
          <p:nvPr>
            <p:ph type="title"/>
          </p:nvPr>
        </p:nvSpPr>
        <p:spPr>
          <a:xfrm>
            <a:off x="838200" y="-195943"/>
            <a:ext cx="10515600" cy="1886631"/>
          </a:xfrm>
        </p:spPr>
        <p:txBody>
          <a:bodyPr/>
          <a:lstStyle/>
          <a:p>
            <a:r>
              <a:rPr lang="en-GB" dirty="0"/>
              <a:t>What is good or bad about them?</a:t>
            </a:r>
          </a:p>
        </p:txBody>
      </p:sp>
      <p:sp>
        <p:nvSpPr>
          <p:cNvPr id="3" name="Content Placeholder 2">
            <a:extLst>
              <a:ext uri="{FF2B5EF4-FFF2-40B4-BE49-F238E27FC236}">
                <a16:creationId xmlns:a16="http://schemas.microsoft.com/office/drawing/2014/main" id="{74EA439F-E68E-E363-DFA4-ABDE9913E2C9}"/>
              </a:ext>
            </a:extLst>
          </p:cNvPr>
          <p:cNvSpPr>
            <a:spLocks noGrp="1"/>
          </p:cNvSpPr>
          <p:nvPr>
            <p:ph idx="1"/>
          </p:nvPr>
        </p:nvSpPr>
        <p:spPr>
          <a:xfrm>
            <a:off x="550506" y="1278293"/>
            <a:ext cx="11215396" cy="5225143"/>
          </a:xfrm>
        </p:spPr>
        <p:txBody>
          <a:bodyPr>
            <a:normAutofit/>
          </a:bodyPr>
          <a:lstStyle/>
          <a:p>
            <a:pPr marL="514350" indent="-514350">
              <a:buFont typeface="+mj-lt"/>
              <a:buAutoNum type="arabicPeriod"/>
            </a:pPr>
            <a:r>
              <a:rPr lang="en-GB" dirty="0"/>
              <a:t>Are we just making a judgement about their personalities?</a:t>
            </a:r>
          </a:p>
          <a:p>
            <a:pPr marL="514350" indent="-514350">
              <a:buFont typeface="+mj-lt"/>
              <a:buAutoNum type="arabicPeriod"/>
            </a:pPr>
            <a:r>
              <a:rPr lang="en-GB" dirty="0"/>
              <a:t>Can a bad person be a good leader?</a:t>
            </a:r>
          </a:p>
          <a:p>
            <a:pPr marL="514350" indent="-514350">
              <a:buFont typeface="+mj-lt"/>
              <a:buAutoNum type="arabicPeriod"/>
            </a:pPr>
            <a:r>
              <a:rPr lang="en-GB" dirty="0"/>
              <a:t>Are we looking at the consequences of their leadership, or their processes and style?</a:t>
            </a:r>
          </a:p>
          <a:p>
            <a:pPr marL="514350" indent="-514350">
              <a:buFont typeface="+mj-lt"/>
              <a:buAutoNum type="arabicPeriod"/>
            </a:pPr>
            <a:r>
              <a:rPr lang="en-GB" dirty="0"/>
              <a:t>Can bad motives for actions lead to good consequences?</a:t>
            </a:r>
          </a:p>
          <a:p>
            <a:pPr marL="514350" indent="-514350">
              <a:buFont typeface="+mj-lt"/>
              <a:buAutoNum type="arabicPeriod"/>
            </a:pPr>
            <a:r>
              <a:rPr lang="en-GB" dirty="0"/>
              <a:t>Are leaders born or can they be trained?</a:t>
            </a:r>
          </a:p>
          <a:p>
            <a:pPr marL="514350" indent="-514350">
              <a:buFont typeface="+mj-lt"/>
              <a:buAutoNum type="arabicPeriod"/>
            </a:pPr>
            <a:r>
              <a:rPr lang="en-GB" dirty="0"/>
              <a:t>Can the environment change the model of good leadership you might want to propose?</a:t>
            </a:r>
          </a:p>
          <a:p>
            <a:pPr marL="514350" indent="-514350">
              <a:buFont typeface="+mj-lt"/>
              <a:buAutoNum type="arabicPeriod"/>
            </a:pPr>
            <a:r>
              <a:rPr lang="en-GB" dirty="0"/>
              <a:t>Are some people never going to be good leaders?</a:t>
            </a:r>
          </a:p>
          <a:p>
            <a:pPr marL="514350" indent="-514350">
              <a:buFont typeface="+mj-lt"/>
              <a:buAutoNum type="arabicPeriod"/>
            </a:pPr>
            <a:r>
              <a:rPr lang="en-GB" dirty="0"/>
              <a:t>Could they be “toxic leaders”?</a:t>
            </a:r>
          </a:p>
        </p:txBody>
      </p:sp>
    </p:spTree>
    <p:extLst>
      <p:ext uri="{BB962C8B-B14F-4D97-AF65-F5344CB8AC3E}">
        <p14:creationId xmlns:p14="http://schemas.microsoft.com/office/powerpoint/2010/main" val="2246556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306D8-8F59-E4D2-0FDF-A6A62F2F0F99}"/>
              </a:ext>
            </a:extLst>
          </p:cNvPr>
          <p:cNvSpPr>
            <a:spLocks noGrp="1"/>
          </p:cNvSpPr>
          <p:nvPr>
            <p:ph type="title"/>
          </p:nvPr>
        </p:nvSpPr>
        <p:spPr>
          <a:xfrm>
            <a:off x="374002" y="205273"/>
            <a:ext cx="10979798" cy="1485415"/>
          </a:xfrm>
        </p:spPr>
        <p:txBody>
          <a:bodyPr>
            <a:normAutofit fontScale="90000"/>
          </a:bodyPr>
          <a:lstStyle/>
          <a:p>
            <a:r>
              <a:rPr lang="en-GB" sz="3600" b="0" i="0" dirty="0">
                <a:solidFill>
                  <a:srgbClr val="121212"/>
                </a:solidFill>
                <a:effectLst/>
                <a:latin typeface="GH Guardian Headline"/>
              </a:rPr>
              <a:t>Jacinda Ardern and Sanna Marin dismiss suggestion their age and gender was reason for meeting</a:t>
            </a:r>
            <a:br>
              <a:rPr lang="en-GB" b="0" i="0" dirty="0">
                <a:solidFill>
                  <a:srgbClr val="121212"/>
                </a:solidFill>
                <a:effectLst/>
                <a:latin typeface="GH Guardian Headline"/>
              </a:rPr>
            </a:br>
            <a:endParaRPr lang="en-GB" dirty="0"/>
          </a:p>
        </p:txBody>
      </p:sp>
      <p:pic>
        <p:nvPicPr>
          <p:cNvPr id="4" name="Content Placeholder 3" descr="A couple of women shaking hands&#10;&#10;Description automatically generated with medium confidence">
            <a:extLst>
              <a:ext uri="{FF2B5EF4-FFF2-40B4-BE49-F238E27FC236}">
                <a16:creationId xmlns:a16="http://schemas.microsoft.com/office/drawing/2014/main" id="{242AE271-AC9B-6D71-D8CF-A27BD28C5D8F}"/>
              </a:ext>
            </a:extLst>
          </p:cNvPr>
          <p:cNvPicPr>
            <a:picLocks noGrp="1" noChangeAspect="1"/>
          </p:cNvPicPr>
          <p:nvPr>
            <p:ph idx="1"/>
          </p:nvPr>
        </p:nvPicPr>
        <p:blipFill>
          <a:blip r:embed="rId2"/>
          <a:stretch>
            <a:fillRect/>
          </a:stretch>
        </p:blipFill>
        <p:spPr>
          <a:xfrm>
            <a:off x="374002" y="1265665"/>
            <a:ext cx="6667500" cy="4000500"/>
          </a:xfrm>
          <a:prstGeom prst="rect">
            <a:avLst/>
          </a:prstGeom>
        </p:spPr>
      </p:pic>
      <p:sp>
        <p:nvSpPr>
          <p:cNvPr id="6" name="TextBox 5">
            <a:extLst>
              <a:ext uri="{FF2B5EF4-FFF2-40B4-BE49-F238E27FC236}">
                <a16:creationId xmlns:a16="http://schemas.microsoft.com/office/drawing/2014/main" id="{FD20514D-E5F1-BD8D-DD71-5D16A3388931}"/>
              </a:ext>
            </a:extLst>
          </p:cNvPr>
          <p:cNvSpPr txBox="1"/>
          <p:nvPr/>
        </p:nvSpPr>
        <p:spPr>
          <a:xfrm>
            <a:off x="7725746" y="4609523"/>
            <a:ext cx="3149860" cy="1754326"/>
          </a:xfrm>
          <a:prstGeom prst="rect">
            <a:avLst/>
          </a:prstGeom>
          <a:noFill/>
        </p:spPr>
        <p:txBody>
          <a:bodyPr wrap="square">
            <a:spAutoFit/>
          </a:bodyPr>
          <a:lstStyle/>
          <a:p>
            <a:r>
              <a:rPr lang="en-GB" dirty="0">
                <a:solidFill>
                  <a:srgbClr val="0563C1"/>
                </a:solidFill>
                <a:hlinkClick r:id="rId3">
                  <a:extLst>
                    <a:ext uri="{A12FA001-AC4F-418D-AE19-62706E023703}">
                      <ahyp:hlinkClr xmlns:ahyp="http://schemas.microsoft.com/office/drawing/2018/hyperlinkcolor" val="tx"/>
                    </a:ext>
                  </a:extLst>
                </a:hlinkClick>
              </a:rPr>
              <a:t>https://www.theguardian.com/world/2022/nov/30/jacinda-ardern-and-sanna-marin-dismiss-suggestion-their-age-and-gender-was-reason-for-meeting</a:t>
            </a:r>
            <a:r>
              <a:rPr lang="en-GB" dirty="0"/>
              <a:t> </a:t>
            </a:r>
          </a:p>
        </p:txBody>
      </p:sp>
      <p:sp>
        <p:nvSpPr>
          <p:cNvPr id="8" name="TextBox 7">
            <a:extLst>
              <a:ext uri="{FF2B5EF4-FFF2-40B4-BE49-F238E27FC236}">
                <a16:creationId xmlns:a16="http://schemas.microsoft.com/office/drawing/2014/main" id="{0EB9C177-C58F-7F92-038F-73A950A95476}"/>
              </a:ext>
            </a:extLst>
          </p:cNvPr>
          <p:cNvSpPr txBox="1"/>
          <p:nvPr/>
        </p:nvSpPr>
        <p:spPr>
          <a:xfrm>
            <a:off x="7505700" y="1020423"/>
            <a:ext cx="4166896" cy="2308324"/>
          </a:xfrm>
          <a:prstGeom prst="rect">
            <a:avLst/>
          </a:prstGeom>
          <a:noFill/>
        </p:spPr>
        <p:txBody>
          <a:bodyPr wrap="square">
            <a:spAutoFit/>
          </a:bodyPr>
          <a:lstStyle/>
          <a:p>
            <a:r>
              <a:rPr lang="en-GB" b="0" i="0" dirty="0">
                <a:solidFill>
                  <a:srgbClr val="1A1B1B"/>
                </a:solidFill>
                <a:effectLst/>
                <a:latin typeface="Inter"/>
              </a:rPr>
              <a:t>"I know what this job takes, and I know that I no longer have enough in the tank to do it justice. It is that simple,” Ms Ardern said on announcing her resignation 19 January 2023. </a:t>
            </a:r>
            <a:r>
              <a:rPr lang="en-GB" b="0" i="0" dirty="0">
                <a:solidFill>
                  <a:srgbClr val="1A1B1B"/>
                </a:solidFill>
                <a:effectLst/>
                <a:latin typeface="Inter"/>
                <a:hlinkClick r:id="rId4"/>
              </a:rPr>
              <a:t>https://www.euronews.com/2023/01/19/new-zealand-pm-jacinda-ardern-to-quit-before-election</a:t>
            </a:r>
            <a:r>
              <a:rPr lang="en-GB" b="0" i="0" dirty="0">
                <a:solidFill>
                  <a:srgbClr val="1A1B1B"/>
                </a:solidFill>
                <a:effectLst/>
                <a:latin typeface="Inter"/>
              </a:rPr>
              <a:t> </a:t>
            </a:r>
            <a:endParaRPr lang="en-GB" dirty="0"/>
          </a:p>
        </p:txBody>
      </p:sp>
      <p:sp>
        <p:nvSpPr>
          <p:cNvPr id="10" name="TextBox 9">
            <a:extLst>
              <a:ext uri="{FF2B5EF4-FFF2-40B4-BE49-F238E27FC236}">
                <a16:creationId xmlns:a16="http://schemas.microsoft.com/office/drawing/2014/main" id="{38F200A5-46DD-AC9A-7DCB-C178BC7ABF95}"/>
              </a:ext>
            </a:extLst>
          </p:cNvPr>
          <p:cNvSpPr txBox="1"/>
          <p:nvPr/>
        </p:nvSpPr>
        <p:spPr>
          <a:xfrm>
            <a:off x="374002" y="5592335"/>
            <a:ext cx="6097554" cy="670120"/>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Does this suggest issues for women and younger people in leadership roles?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257982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7AE0E-766D-C141-C805-9D4579C79F1E}"/>
              </a:ext>
            </a:extLst>
          </p:cNvPr>
          <p:cNvSpPr>
            <a:spLocks noGrp="1"/>
          </p:cNvSpPr>
          <p:nvPr>
            <p:ph type="title"/>
          </p:nvPr>
        </p:nvSpPr>
        <p:spPr/>
        <p:txBody>
          <a:bodyPr/>
          <a:lstStyle/>
          <a:p>
            <a:r>
              <a:rPr lang="en-GB" dirty="0"/>
              <a:t>Hitler, a good guy?????</a:t>
            </a:r>
          </a:p>
        </p:txBody>
      </p:sp>
      <p:sp>
        <p:nvSpPr>
          <p:cNvPr id="4" name="Content Placeholder 3">
            <a:extLst>
              <a:ext uri="{FF2B5EF4-FFF2-40B4-BE49-F238E27FC236}">
                <a16:creationId xmlns:a16="http://schemas.microsoft.com/office/drawing/2014/main" id="{1CE417FF-DA4F-8955-D705-59F64165264E}"/>
              </a:ext>
            </a:extLst>
          </p:cNvPr>
          <p:cNvSpPr>
            <a:spLocks noGrp="1"/>
          </p:cNvSpPr>
          <p:nvPr>
            <p:ph sz="half" idx="2"/>
          </p:nvPr>
        </p:nvSpPr>
        <p:spPr>
          <a:xfrm>
            <a:off x="8117632" y="989045"/>
            <a:ext cx="3236167" cy="5187918"/>
          </a:xfrm>
        </p:spPr>
        <p:txBody>
          <a:bodyPr/>
          <a:lstStyle/>
          <a:p>
            <a:pPr marL="0" indent="0">
              <a:buNone/>
            </a:pPr>
            <a:r>
              <a:rPr lang="en-GB" sz="2800" kern="1800" dirty="0">
                <a:solidFill>
                  <a:srgbClr val="121212"/>
                </a:solidFill>
                <a:effectLst/>
                <a:latin typeface="Arial" panose="020B0604020202020204" pitchFamily="34" charset="0"/>
                <a:ea typeface="Times New Roman" panose="02020603050405020304" pitchFamily="18" charset="0"/>
                <a:cs typeface="Times New Roman" panose="02020603050405020304" pitchFamily="18" charset="0"/>
              </a:rPr>
              <a:t>Hitler ice cream!: </a:t>
            </a:r>
            <a:r>
              <a:rPr lang="en-GB" sz="2800" u="sng"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https://www.hindustantimes.com/india/tasteless-but-true-made-in-india-hitler-ice-cream-cafe/story-C6usCqTUqv4zAeU30b0GVM.html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Content Placeholder 4" descr="An-ice-cream-vendor-sells-Hitler-cones-in-Uttar-Pradesh-Photo-credit-Twitter">
            <a:extLst>
              <a:ext uri="{FF2B5EF4-FFF2-40B4-BE49-F238E27FC236}">
                <a16:creationId xmlns:a16="http://schemas.microsoft.com/office/drawing/2014/main" id="{AA20CEFA-D430-80EF-9B5F-A752BE2678ED}"/>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838199" y="1690688"/>
            <a:ext cx="6523653" cy="4663459"/>
          </a:xfrm>
          <a:prstGeom prst="rect">
            <a:avLst/>
          </a:prstGeom>
          <a:noFill/>
          <a:ln>
            <a:noFill/>
          </a:ln>
        </p:spPr>
      </p:pic>
    </p:spTree>
    <p:extLst>
      <p:ext uri="{BB962C8B-B14F-4D97-AF65-F5344CB8AC3E}">
        <p14:creationId xmlns:p14="http://schemas.microsoft.com/office/powerpoint/2010/main" val="2880184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74174-D241-2DB8-1B94-1E004A265C20}"/>
              </a:ext>
            </a:extLst>
          </p:cNvPr>
          <p:cNvSpPr>
            <a:spLocks noGrp="1"/>
          </p:cNvSpPr>
          <p:nvPr>
            <p:ph type="title"/>
          </p:nvPr>
        </p:nvSpPr>
        <p:spPr>
          <a:xfrm>
            <a:off x="597159" y="-373225"/>
            <a:ext cx="13695784" cy="1765333"/>
          </a:xfrm>
        </p:spPr>
        <p:txBody>
          <a:bodyPr>
            <a:normAutofit/>
          </a:bodyPr>
          <a:lstStyle/>
          <a:p>
            <a:r>
              <a:rPr lang="en-GB" sz="3600" dirty="0">
                <a:latin typeface="Arial" panose="020B0604020202020204" pitchFamily="34" charset="0"/>
                <a:cs typeface="Arial" panose="020B0604020202020204" pitchFamily="34" charset="0"/>
              </a:rPr>
              <a:t>Who are we leading? “It depends…..” factors.</a:t>
            </a:r>
          </a:p>
        </p:txBody>
      </p:sp>
      <p:sp>
        <p:nvSpPr>
          <p:cNvPr id="3" name="Content Placeholder 2">
            <a:extLst>
              <a:ext uri="{FF2B5EF4-FFF2-40B4-BE49-F238E27FC236}">
                <a16:creationId xmlns:a16="http://schemas.microsoft.com/office/drawing/2014/main" id="{9A8092C0-28F1-DACA-22D7-0C8EE94C259E}"/>
              </a:ext>
            </a:extLst>
          </p:cNvPr>
          <p:cNvSpPr>
            <a:spLocks noGrp="1"/>
          </p:cNvSpPr>
          <p:nvPr>
            <p:ph idx="1"/>
          </p:nvPr>
        </p:nvSpPr>
        <p:spPr>
          <a:xfrm>
            <a:off x="522514" y="1392108"/>
            <a:ext cx="10831286" cy="5101998"/>
          </a:xfrm>
        </p:spPr>
        <p:txBody>
          <a:bodyPr>
            <a:normAutofit fontScale="92500" lnSpcReduction="20000"/>
          </a:bodyPr>
          <a:lstStyle/>
          <a:p>
            <a:r>
              <a:rPr lang="en-GB" sz="3200" dirty="0">
                <a:latin typeface="Arial" panose="020B0604020202020204" pitchFamily="34" charset="0"/>
                <a:cs typeface="Arial" panose="020B0604020202020204" pitchFamily="34" charset="0"/>
              </a:rPr>
              <a:t>Workers</a:t>
            </a:r>
          </a:p>
          <a:p>
            <a:r>
              <a:rPr lang="en-GB" sz="3200" dirty="0">
                <a:latin typeface="Arial" panose="020B0604020202020204" pitchFamily="34" charset="0"/>
                <a:cs typeface="Arial" panose="020B0604020202020204" pitchFamily="34" charset="0"/>
              </a:rPr>
              <a:t>Co-workers</a:t>
            </a:r>
          </a:p>
          <a:p>
            <a:r>
              <a:rPr lang="en-GB" sz="3200" dirty="0">
                <a:latin typeface="Arial" panose="020B0604020202020204" pitchFamily="34" charset="0"/>
                <a:cs typeface="Arial" panose="020B0604020202020204" pitchFamily="34" charset="0"/>
              </a:rPr>
              <a:t>360degree leaders- Middle managers look up as well as down. </a:t>
            </a:r>
            <a:r>
              <a:rPr lang="en-GB" sz="3200" dirty="0">
                <a:latin typeface="Arial" panose="020B0604020202020204" pitchFamily="34" charset="0"/>
                <a:cs typeface="Arial" panose="020B0604020202020204" pitchFamily="34" charset="0"/>
                <a:hlinkClick r:id="rId2"/>
              </a:rPr>
              <a:t>https://www.summary.com/book-summary/the-360-degree-leader/</a:t>
            </a:r>
            <a:r>
              <a:rPr lang="en-GB" sz="3200" dirty="0">
                <a:latin typeface="Arial" panose="020B0604020202020204" pitchFamily="34" charset="0"/>
                <a:cs typeface="Arial" panose="020B0604020202020204" pitchFamily="34" charset="0"/>
              </a:rPr>
              <a:t> </a:t>
            </a:r>
          </a:p>
          <a:p>
            <a:r>
              <a:rPr lang="en-GB" sz="3200" dirty="0">
                <a:latin typeface="Arial" panose="020B0604020202020204" pitchFamily="34" charset="0"/>
                <a:cs typeface="Arial" panose="020B0604020202020204" pitchFamily="34" charset="0"/>
              </a:rPr>
              <a:t>Other leaders</a:t>
            </a:r>
          </a:p>
          <a:p>
            <a:r>
              <a:rPr lang="en-GB" sz="3200" dirty="0">
                <a:latin typeface="Arial" panose="020B0604020202020204" pitchFamily="34" charset="0"/>
                <a:cs typeface="Arial" panose="020B0604020202020204" pitchFamily="34" charset="0"/>
              </a:rPr>
              <a:t>Stakeholders</a:t>
            </a:r>
          </a:p>
          <a:p>
            <a:r>
              <a:rPr lang="en-GB" sz="3200" dirty="0">
                <a:latin typeface="Arial" panose="020B0604020202020204" pitchFamily="34" charset="0"/>
                <a:cs typeface="Arial" panose="020B0604020202020204" pitchFamily="34" charset="0"/>
              </a:rPr>
              <a:t>Society</a:t>
            </a:r>
          </a:p>
          <a:p>
            <a:r>
              <a:rPr lang="en-GB" sz="3200" dirty="0">
                <a:latin typeface="Arial" panose="020B0604020202020204" pitchFamily="34" charset="0"/>
                <a:cs typeface="Arial" panose="020B0604020202020204" pitchFamily="34" charset="0"/>
              </a:rPr>
              <a:t>Influential groups (Davos Conference?)</a:t>
            </a:r>
          </a:p>
          <a:p>
            <a:r>
              <a:rPr lang="en-GB" sz="3200" dirty="0">
                <a:latin typeface="Arial" panose="020B0604020202020204" pitchFamily="34" charset="0"/>
                <a:cs typeface="Arial" panose="020B0604020202020204" pitchFamily="34" charset="0"/>
              </a:rPr>
              <a:t>Generations</a:t>
            </a:r>
          </a:p>
          <a:p>
            <a:r>
              <a:rPr lang="en-GB" sz="3200" dirty="0">
                <a:latin typeface="Arial" panose="020B0604020202020204" pitchFamily="34" charset="0"/>
                <a:cs typeface="Arial" panose="020B0604020202020204" pitchFamily="34" charset="0"/>
              </a:rPr>
              <a:t>Professions</a:t>
            </a:r>
          </a:p>
          <a:p>
            <a:r>
              <a:rPr lang="en-GB" sz="3200" dirty="0">
                <a:latin typeface="Arial" panose="020B0604020202020204" pitchFamily="34" charset="0"/>
                <a:cs typeface="Arial" panose="020B0604020202020204" pitchFamily="34" charset="0"/>
              </a:rPr>
              <a:t>Governments</a:t>
            </a:r>
          </a:p>
          <a:p>
            <a:endParaRPr lang="en-GB" dirty="0"/>
          </a:p>
        </p:txBody>
      </p:sp>
    </p:spTree>
    <p:extLst>
      <p:ext uri="{BB962C8B-B14F-4D97-AF65-F5344CB8AC3E}">
        <p14:creationId xmlns:p14="http://schemas.microsoft.com/office/powerpoint/2010/main" val="4139942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AE415-703D-E7D1-F5B7-43E400A1405C}"/>
              </a:ext>
            </a:extLst>
          </p:cNvPr>
          <p:cNvSpPr>
            <a:spLocks noGrp="1"/>
          </p:cNvSpPr>
          <p:nvPr>
            <p:ph type="title"/>
          </p:nvPr>
        </p:nvSpPr>
        <p:spPr>
          <a:xfrm>
            <a:off x="376833" y="192256"/>
            <a:ext cx="10515600" cy="646331"/>
          </a:xfrm>
        </p:spPr>
        <p:txBody>
          <a:bodyPr>
            <a:normAutofit fontScale="90000"/>
          </a:bodyPr>
          <a:lstStyle/>
          <a:p>
            <a:r>
              <a:rPr lang="en-GB" dirty="0"/>
              <a:t> Manager</a:t>
            </a:r>
            <a:r>
              <a:rPr lang="en-US" altLang="zh-CN" dirty="0"/>
              <a:t>s</a:t>
            </a:r>
            <a:r>
              <a:rPr lang="en-GB" dirty="0"/>
              <a:t> VS Leaders</a:t>
            </a:r>
          </a:p>
        </p:txBody>
      </p:sp>
      <p:pic>
        <p:nvPicPr>
          <p:cNvPr id="5" name="Picture 4">
            <a:extLst>
              <a:ext uri="{FF2B5EF4-FFF2-40B4-BE49-F238E27FC236}">
                <a16:creationId xmlns:a16="http://schemas.microsoft.com/office/drawing/2014/main" id="{EE9D5BBC-D99F-13C6-D848-F214619627AC}"/>
              </a:ext>
            </a:extLst>
          </p:cNvPr>
          <p:cNvPicPr>
            <a:picLocks noChangeAspect="1"/>
          </p:cNvPicPr>
          <p:nvPr/>
        </p:nvPicPr>
        <p:blipFill>
          <a:blip r:embed="rId2"/>
          <a:srcRect l="3090" t="14087" r="-3090" b="477"/>
          <a:stretch/>
        </p:blipFill>
        <p:spPr>
          <a:xfrm>
            <a:off x="376833" y="967971"/>
            <a:ext cx="10965121" cy="5172884"/>
          </a:xfrm>
          <a:prstGeom prst="rect">
            <a:avLst/>
          </a:prstGeom>
        </p:spPr>
      </p:pic>
      <p:sp>
        <p:nvSpPr>
          <p:cNvPr id="7" name="TextBox 6">
            <a:extLst>
              <a:ext uri="{FF2B5EF4-FFF2-40B4-BE49-F238E27FC236}">
                <a16:creationId xmlns:a16="http://schemas.microsoft.com/office/drawing/2014/main" id="{CCC7FAA5-528B-95DC-A453-5C60A79FE54F}"/>
              </a:ext>
            </a:extLst>
          </p:cNvPr>
          <p:cNvSpPr txBox="1"/>
          <p:nvPr/>
        </p:nvSpPr>
        <p:spPr>
          <a:xfrm>
            <a:off x="2761774" y="6216034"/>
            <a:ext cx="8988266" cy="923330"/>
          </a:xfrm>
          <a:prstGeom prst="rect">
            <a:avLst/>
          </a:prstGeom>
          <a:noFill/>
        </p:spPr>
        <p:txBody>
          <a:bodyPr wrap="square">
            <a:spAutoFit/>
          </a:bodyPr>
          <a:lstStyle/>
          <a:p>
            <a:r>
              <a:rPr lang="en-GB" dirty="0">
                <a:hlinkClick r:id="rId3"/>
              </a:rPr>
              <a:t>https://www.proquest.com/docview/219091679?fromopenview=true&amp;pq-origsite=gscholar&amp;sourcetype=Scholarly%20Journals</a:t>
            </a:r>
            <a:endParaRPr lang="en-GB" dirty="0"/>
          </a:p>
          <a:p>
            <a:endParaRPr lang="en-GB" dirty="0"/>
          </a:p>
        </p:txBody>
      </p:sp>
      <p:sp>
        <p:nvSpPr>
          <p:cNvPr id="9" name="TextBox 8">
            <a:extLst>
              <a:ext uri="{FF2B5EF4-FFF2-40B4-BE49-F238E27FC236}">
                <a16:creationId xmlns:a16="http://schemas.microsoft.com/office/drawing/2014/main" id="{7D2A33EC-1189-EB56-0B8D-E94F0C133F15}"/>
              </a:ext>
            </a:extLst>
          </p:cNvPr>
          <p:cNvSpPr txBox="1"/>
          <p:nvPr/>
        </p:nvSpPr>
        <p:spPr>
          <a:xfrm>
            <a:off x="141109" y="6417854"/>
            <a:ext cx="2327771" cy="369332"/>
          </a:xfrm>
          <a:prstGeom prst="rect">
            <a:avLst/>
          </a:prstGeom>
          <a:noFill/>
        </p:spPr>
        <p:txBody>
          <a:bodyPr wrap="square">
            <a:spAutoFit/>
          </a:bodyPr>
          <a:lstStyle/>
          <a:p>
            <a:r>
              <a:rPr lang="en-US" dirty="0"/>
              <a:t>KOTTERMAN, </a:t>
            </a:r>
            <a:r>
              <a:rPr lang="zh-CN" altLang="en-US" dirty="0"/>
              <a:t>（</a:t>
            </a:r>
            <a:r>
              <a:rPr lang="en-GB" altLang="zh-CN" dirty="0"/>
              <a:t>2006</a:t>
            </a:r>
            <a:r>
              <a:rPr lang="zh-CN" altLang="en-US" dirty="0"/>
              <a:t>）</a:t>
            </a:r>
            <a:endParaRPr lang="en-GB" dirty="0"/>
          </a:p>
        </p:txBody>
      </p:sp>
    </p:spTree>
    <p:extLst>
      <p:ext uri="{BB962C8B-B14F-4D97-AF65-F5344CB8AC3E}">
        <p14:creationId xmlns:p14="http://schemas.microsoft.com/office/powerpoint/2010/main" val="11583329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21CC-41A4-1A6E-5467-A79F98A49891}"/>
              </a:ext>
            </a:extLst>
          </p:cNvPr>
          <p:cNvSpPr>
            <a:spLocks noGrp="1"/>
          </p:cNvSpPr>
          <p:nvPr>
            <p:ph type="title"/>
          </p:nvPr>
        </p:nvSpPr>
        <p:spPr>
          <a:xfrm>
            <a:off x="838200" y="365126"/>
            <a:ext cx="10515600" cy="850832"/>
          </a:xfrm>
        </p:spPr>
        <p:txBody>
          <a:bodyPr/>
          <a:lstStyle/>
          <a:p>
            <a:r>
              <a:rPr lang="en-GB" dirty="0"/>
              <a:t>Leadership, management and organisation</a:t>
            </a:r>
          </a:p>
        </p:txBody>
      </p:sp>
      <p:pic>
        <p:nvPicPr>
          <p:cNvPr id="6" name="Picture 5">
            <a:extLst>
              <a:ext uri="{FF2B5EF4-FFF2-40B4-BE49-F238E27FC236}">
                <a16:creationId xmlns:a16="http://schemas.microsoft.com/office/drawing/2014/main" id="{95FEAC1B-4752-FEA3-5C46-D50FA17DF544}"/>
              </a:ext>
            </a:extLst>
          </p:cNvPr>
          <p:cNvPicPr>
            <a:picLocks noChangeAspect="1"/>
          </p:cNvPicPr>
          <p:nvPr/>
        </p:nvPicPr>
        <p:blipFill>
          <a:blip r:embed="rId3"/>
          <a:stretch>
            <a:fillRect/>
          </a:stretch>
        </p:blipFill>
        <p:spPr>
          <a:xfrm>
            <a:off x="693906" y="1476370"/>
            <a:ext cx="10515600" cy="4593246"/>
          </a:xfrm>
          <a:prstGeom prst="rect">
            <a:avLst/>
          </a:prstGeom>
        </p:spPr>
      </p:pic>
    </p:spTree>
    <p:extLst>
      <p:ext uri="{BB962C8B-B14F-4D97-AF65-F5344CB8AC3E}">
        <p14:creationId xmlns:p14="http://schemas.microsoft.com/office/powerpoint/2010/main" val="14285992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US" dirty="0"/>
              <a:t>A</a:t>
            </a:r>
            <a:r>
              <a:rPr lang="en-GB" dirty="0" err="1"/>
              <a:t>ctivity</a:t>
            </a:r>
            <a:r>
              <a:rPr lang="en-GB" dirty="0"/>
              <a:t> (2)</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5" y="1901426"/>
            <a:ext cx="10515600" cy="2193131"/>
          </a:xfrm>
        </p:spPr>
        <p:txBody>
          <a:bodyPr>
            <a:normAutofit fontScale="92500"/>
          </a:bodyPr>
          <a:lstStyle/>
          <a:p>
            <a:pPr marL="0" indent="0" algn="just">
              <a:buNone/>
            </a:pPr>
            <a:r>
              <a:rPr lang="en-GB" sz="4400" dirty="0"/>
              <a:t>Do you think different types of leadership affect employees’ motivation? Team performance ? Or organisation management?</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Autocratic leader</a:t>
            </a:r>
          </a:p>
          <a:p>
            <a:endParaRPr lang="en-GB" dirty="0"/>
          </a:p>
          <a:p>
            <a:r>
              <a:rPr lang="en-GB" dirty="0"/>
              <a:t>Democratic leader </a:t>
            </a:r>
          </a:p>
        </p:txBody>
      </p:sp>
    </p:spTree>
    <p:extLst>
      <p:ext uri="{BB962C8B-B14F-4D97-AF65-F5344CB8AC3E}">
        <p14:creationId xmlns:p14="http://schemas.microsoft.com/office/powerpoint/2010/main" val="11981857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a:t>
            </a:r>
          </a:p>
        </p:txBody>
      </p:sp>
      <p:pic>
        <p:nvPicPr>
          <p:cNvPr id="5" name="Picture 4">
            <a:extLst>
              <a:ext uri="{FF2B5EF4-FFF2-40B4-BE49-F238E27FC236}">
                <a16:creationId xmlns:a16="http://schemas.microsoft.com/office/drawing/2014/main" id="{0A3C737D-2E1A-4E94-735F-51971E5CB324}"/>
              </a:ext>
            </a:extLst>
          </p:cNvPr>
          <p:cNvPicPr>
            <a:picLocks noChangeAspect="1"/>
          </p:cNvPicPr>
          <p:nvPr/>
        </p:nvPicPr>
        <p:blipFill>
          <a:blip r:embed="rId3"/>
          <a:stretch>
            <a:fillRect/>
          </a:stretch>
        </p:blipFill>
        <p:spPr>
          <a:xfrm>
            <a:off x="304800" y="2144138"/>
            <a:ext cx="9643499" cy="4713862"/>
          </a:xfrm>
          <a:prstGeom prst="rect">
            <a:avLst/>
          </a:prstGeom>
        </p:spPr>
      </p:pic>
      <p:sp>
        <p:nvSpPr>
          <p:cNvPr id="7" name="TextBox 6">
            <a:extLst>
              <a:ext uri="{FF2B5EF4-FFF2-40B4-BE49-F238E27FC236}">
                <a16:creationId xmlns:a16="http://schemas.microsoft.com/office/drawing/2014/main" id="{DBF5AE2A-C217-1E9C-417C-51763B2B354C}"/>
              </a:ext>
            </a:extLst>
          </p:cNvPr>
          <p:cNvSpPr txBox="1"/>
          <p:nvPr/>
        </p:nvSpPr>
        <p:spPr>
          <a:xfrm>
            <a:off x="5450681" y="112813"/>
            <a:ext cx="6472239" cy="1477328"/>
          </a:xfrm>
          <a:prstGeom prst="rect">
            <a:avLst/>
          </a:prstGeom>
          <a:noFill/>
        </p:spPr>
        <p:txBody>
          <a:bodyPr wrap="square">
            <a:spAutoFit/>
          </a:bodyPr>
          <a:lstStyle/>
          <a:p>
            <a:r>
              <a:rPr lang="en-US" dirty="0" err="1"/>
              <a:t>Adebakin</a:t>
            </a:r>
            <a:r>
              <a:rPr lang="en-US" dirty="0"/>
              <a:t> and </a:t>
            </a:r>
            <a:r>
              <a:rPr lang="en-US" dirty="0" err="1"/>
              <a:t>Gbadamosi</a:t>
            </a:r>
            <a:r>
              <a:rPr lang="en-US" dirty="0"/>
              <a:t> (1996) described an autocratic leader as one who is very conscious of his position and has little trust or faith in he subordinates, he feels that pay is a just reward for work and it is only the reward that can motivate </a:t>
            </a:r>
          </a:p>
          <a:p>
            <a:r>
              <a:rPr lang="en-US" dirty="0"/>
              <a:t>The leader gives order and insists they must he carried out. Fig 1.1</a:t>
            </a:r>
            <a:endParaRPr lang="en-GB" dirty="0"/>
          </a:p>
        </p:txBody>
      </p:sp>
    </p:spTree>
    <p:extLst>
      <p:ext uri="{BB962C8B-B14F-4D97-AF65-F5344CB8AC3E}">
        <p14:creationId xmlns:p14="http://schemas.microsoft.com/office/powerpoint/2010/main" val="23188159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 </a:t>
            </a:r>
          </a:p>
        </p:txBody>
      </p:sp>
      <p:pic>
        <p:nvPicPr>
          <p:cNvPr id="4" name="Picture 3">
            <a:extLst>
              <a:ext uri="{FF2B5EF4-FFF2-40B4-BE49-F238E27FC236}">
                <a16:creationId xmlns:a16="http://schemas.microsoft.com/office/drawing/2014/main" id="{D20556CF-95B7-BDD3-77D3-75FA36EF211F}"/>
              </a:ext>
            </a:extLst>
          </p:cNvPr>
          <p:cNvPicPr>
            <a:picLocks noChangeAspect="1"/>
          </p:cNvPicPr>
          <p:nvPr/>
        </p:nvPicPr>
        <p:blipFill>
          <a:blip r:embed="rId2"/>
          <a:stretch>
            <a:fillRect/>
          </a:stretch>
        </p:blipFill>
        <p:spPr>
          <a:xfrm>
            <a:off x="326940" y="1628070"/>
            <a:ext cx="8423443" cy="5011052"/>
          </a:xfrm>
          <a:prstGeom prst="rect">
            <a:avLst/>
          </a:prstGeom>
        </p:spPr>
      </p:pic>
      <p:sp>
        <p:nvSpPr>
          <p:cNvPr id="6" name="TextBox 5">
            <a:extLst>
              <a:ext uri="{FF2B5EF4-FFF2-40B4-BE49-F238E27FC236}">
                <a16:creationId xmlns:a16="http://schemas.microsoft.com/office/drawing/2014/main" id="{01CD3FA9-34E5-73C5-8DB6-5F1E92C029CC}"/>
              </a:ext>
            </a:extLst>
          </p:cNvPr>
          <p:cNvSpPr txBox="1"/>
          <p:nvPr/>
        </p:nvSpPr>
        <p:spPr>
          <a:xfrm>
            <a:off x="5450681" y="112813"/>
            <a:ext cx="6472239" cy="1200329"/>
          </a:xfrm>
          <a:prstGeom prst="rect">
            <a:avLst/>
          </a:prstGeom>
          <a:noFill/>
        </p:spPr>
        <p:txBody>
          <a:bodyPr wrap="square">
            <a:spAutoFit/>
          </a:bodyPr>
          <a:lstStyle/>
          <a:p>
            <a:r>
              <a:rPr lang="en-GB" dirty="0" err="1"/>
              <a:t>Igbaekemen</a:t>
            </a:r>
            <a:r>
              <a:rPr lang="en-GB" dirty="0"/>
              <a:t> (2014) </a:t>
            </a:r>
            <a:r>
              <a:rPr lang="en-US" dirty="0"/>
              <a:t>The democratic leader allows for decision making to be shared by the leader and the group. Criticism and praises are objectively given and a feeling of responsibility is developed within the group</a:t>
            </a:r>
            <a:endParaRPr lang="en-GB" dirty="0"/>
          </a:p>
        </p:txBody>
      </p:sp>
      <p:sp>
        <p:nvSpPr>
          <p:cNvPr id="8" name="TextBox 7">
            <a:extLst>
              <a:ext uri="{FF2B5EF4-FFF2-40B4-BE49-F238E27FC236}">
                <a16:creationId xmlns:a16="http://schemas.microsoft.com/office/drawing/2014/main" id="{5CE88A51-AA77-D201-49B1-176F09147A00}"/>
              </a:ext>
            </a:extLst>
          </p:cNvPr>
          <p:cNvSpPr txBox="1"/>
          <p:nvPr/>
        </p:nvSpPr>
        <p:spPr>
          <a:xfrm>
            <a:off x="8771337" y="4306887"/>
            <a:ext cx="3158728" cy="1477328"/>
          </a:xfrm>
          <a:prstGeom prst="rect">
            <a:avLst/>
          </a:prstGeom>
          <a:noFill/>
        </p:spPr>
        <p:txBody>
          <a:bodyPr wrap="square">
            <a:spAutoFit/>
          </a:bodyPr>
          <a:lstStyle/>
          <a:p>
            <a:r>
              <a:rPr lang="en-US" dirty="0"/>
              <a:t>The managers discuss with the subordinates before he issues general or broad orders from which subordinates feel free to act on. </a:t>
            </a:r>
            <a:endParaRPr lang="en-GB" dirty="0"/>
          </a:p>
        </p:txBody>
      </p:sp>
    </p:spTree>
    <p:extLst>
      <p:ext uri="{BB962C8B-B14F-4D97-AF65-F5344CB8AC3E}">
        <p14:creationId xmlns:p14="http://schemas.microsoft.com/office/powerpoint/2010/main" val="33582751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 </a:t>
            </a:r>
          </a:p>
        </p:txBody>
      </p:sp>
      <p:sp>
        <p:nvSpPr>
          <p:cNvPr id="6" name="TextBox 5">
            <a:extLst>
              <a:ext uri="{FF2B5EF4-FFF2-40B4-BE49-F238E27FC236}">
                <a16:creationId xmlns:a16="http://schemas.microsoft.com/office/drawing/2014/main" id="{01CD3FA9-34E5-73C5-8DB6-5F1E92C029CC}"/>
              </a:ext>
            </a:extLst>
          </p:cNvPr>
          <p:cNvSpPr txBox="1"/>
          <p:nvPr/>
        </p:nvSpPr>
        <p:spPr>
          <a:xfrm>
            <a:off x="5450681" y="112813"/>
            <a:ext cx="6472239" cy="1477328"/>
          </a:xfrm>
          <a:prstGeom prst="rect">
            <a:avLst/>
          </a:prstGeom>
          <a:noFill/>
        </p:spPr>
        <p:txBody>
          <a:bodyPr wrap="square">
            <a:spAutoFit/>
          </a:bodyPr>
          <a:lstStyle/>
          <a:p>
            <a:r>
              <a:rPr lang="en-GB" dirty="0" err="1"/>
              <a:t>Igbaekemen</a:t>
            </a:r>
            <a:r>
              <a:rPr lang="en-GB" dirty="0"/>
              <a:t> (2014) </a:t>
            </a:r>
            <a:r>
              <a:rPr lang="en-US" dirty="0"/>
              <a:t>Laissez— faire type of leadership is at the other end of’ the continuum from the autocratic style. With this type, leaders attempt to pass the responsibility of decision making process to the group. The group is loosely structured, as the leader has no confidence in his leadership ability.</a:t>
            </a:r>
            <a:endParaRPr lang="en-GB" dirty="0"/>
          </a:p>
        </p:txBody>
      </p:sp>
      <p:sp>
        <p:nvSpPr>
          <p:cNvPr id="8" name="TextBox 7">
            <a:extLst>
              <a:ext uri="{FF2B5EF4-FFF2-40B4-BE49-F238E27FC236}">
                <a16:creationId xmlns:a16="http://schemas.microsoft.com/office/drawing/2014/main" id="{5CE88A51-AA77-D201-49B1-176F09147A00}"/>
              </a:ext>
            </a:extLst>
          </p:cNvPr>
          <p:cNvSpPr txBox="1"/>
          <p:nvPr/>
        </p:nvSpPr>
        <p:spPr>
          <a:xfrm>
            <a:off x="8764192" y="4049714"/>
            <a:ext cx="3158728" cy="1200329"/>
          </a:xfrm>
          <a:prstGeom prst="rect">
            <a:avLst/>
          </a:prstGeom>
          <a:noFill/>
        </p:spPr>
        <p:txBody>
          <a:bodyPr wrap="square">
            <a:spAutoFit/>
          </a:bodyPr>
          <a:lstStyle/>
          <a:p>
            <a:r>
              <a:rPr lang="en-US" dirty="0"/>
              <a:t>Decision making under this leadership is performed by whoever </a:t>
            </a:r>
            <a:r>
              <a:rPr lang="en-US" dirty="0">
                <a:solidFill>
                  <a:srgbClr val="FF0000"/>
                </a:solidFill>
              </a:rPr>
              <a:t>that is willing to accept it</a:t>
            </a:r>
            <a:r>
              <a:rPr lang="en-US" dirty="0"/>
              <a:t>.”. </a:t>
            </a:r>
            <a:endParaRPr lang="en-GB" dirty="0"/>
          </a:p>
        </p:txBody>
      </p:sp>
      <p:pic>
        <p:nvPicPr>
          <p:cNvPr id="9" name="Picture 8">
            <a:extLst>
              <a:ext uri="{FF2B5EF4-FFF2-40B4-BE49-F238E27FC236}">
                <a16:creationId xmlns:a16="http://schemas.microsoft.com/office/drawing/2014/main" id="{72F2F91C-B48B-B47E-E0BB-37327F7326E0}"/>
              </a:ext>
            </a:extLst>
          </p:cNvPr>
          <p:cNvPicPr>
            <a:picLocks noChangeAspect="1"/>
          </p:cNvPicPr>
          <p:nvPr/>
        </p:nvPicPr>
        <p:blipFill>
          <a:blip r:embed="rId2"/>
          <a:stretch>
            <a:fillRect/>
          </a:stretch>
        </p:blipFill>
        <p:spPr>
          <a:xfrm>
            <a:off x="-73087" y="1685133"/>
            <a:ext cx="8818230" cy="4729162"/>
          </a:xfrm>
          <a:prstGeom prst="rect">
            <a:avLst/>
          </a:prstGeom>
        </p:spPr>
      </p:pic>
      <p:sp>
        <p:nvSpPr>
          <p:cNvPr id="11" name="TextBox 10">
            <a:extLst>
              <a:ext uri="{FF2B5EF4-FFF2-40B4-BE49-F238E27FC236}">
                <a16:creationId xmlns:a16="http://schemas.microsoft.com/office/drawing/2014/main" id="{7912BA59-860B-7407-5BD6-00BFBEB2A437}"/>
              </a:ext>
            </a:extLst>
          </p:cNvPr>
          <p:cNvSpPr txBox="1"/>
          <p:nvPr/>
        </p:nvSpPr>
        <p:spPr>
          <a:xfrm>
            <a:off x="475060" y="6375855"/>
            <a:ext cx="6179342" cy="369332"/>
          </a:xfrm>
          <a:prstGeom prst="rect">
            <a:avLst/>
          </a:prstGeom>
          <a:noFill/>
        </p:spPr>
        <p:txBody>
          <a:bodyPr wrap="square">
            <a:spAutoFit/>
          </a:bodyPr>
          <a:lstStyle/>
          <a:p>
            <a:r>
              <a:rPr lang="en-GB" dirty="0"/>
              <a:t>Source : </a:t>
            </a:r>
            <a:r>
              <a:rPr lang="en-GB" dirty="0" err="1"/>
              <a:t>Igbaekemen</a:t>
            </a:r>
            <a:r>
              <a:rPr lang="en-GB" dirty="0"/>
              <a:t> (2014) </a:t>
            </a:r>
          </a:p>
        </p:txBody>
      </p:sp>
    </p:spTree>
    <p:extLst>
      <p:ext uri="{BB962C8B-B14F-4D97-AF65-F5344CB8AC3E}">
        <p14:creationId xmlns:p14="http://schemas.microsoft.com/office/powerpoint/2010/main" val="4700065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US" dirty="0"/>
              <a:t>A</a:t>
            </a:r>
            <a:r>
              <a:rPr lang="en-GB" dirty="0" err="1"/>
              <a:t>ctivity</a:t>
            </a:r>
            <a:r>
              <a:rPr lang="en-GB" dirty="0"/>
              <a:t> (2)</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5" y="1901426"/>
            <a:ext cx="10515600" cy="2193131"/>
          </a:xfrm>
        </p:spPr>
        <p:txBody>
          <a:bodyPr>
            <a:normAutofit/>
          </a:bodyPr>
          <a:lstStyle/>
          <a:p>
            <a:pPr marL="0" indent="0" algn="just">
              <a:buNone/>
            </a:pPr>
            <a:r>
              <a:rPr lang="en-GB" sz="4400" dirty="0"/>
              <a:t>Do you think good leader or bad leader affect employees’ motivation ? </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6140158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CE077-C8DD-7E7F-5FBD-877A0717640F}"/>
              </a:ext>
            </a:extLst>
          </p:cNvPr>
          <p:cNvSpPr>
            <a:spLocks noGrp="1"/>
          </p:cNvSpPr>
          <p:nvPr>
            <p:ph type="title"/>
          </p:nvPr>
        </p:nvSpPr>
        <p:spPr/>
        <p:txBody>
          <a:bodyPr/>
          <a:lstStyle/>
          <a:p>
            <a:r>
              <a:rPr lang="en-US" dirty="0"/>
              <a:t>Way forward </a:t>
            </a:r>
            <a:endParaRPr lang="en-GB" dirty="0"/>
          </a:p>
        </p:txBody>
      </p:sp>
      <p:sp>
        <p:nvSpPr>
          <p:cNvPr id="3" name="Content Placeholder 2">
            <a:extLst>
              <a:ext uri="{FF2B5EF4-FFF2-40B4-BE49-F238E27FC236}">
                <a16:creationId xmlns:a16="http://schemas.microsoft.com/office/drawing/2014/main" id="{EC01128B-D74B-EA64-869C-92B7C994BB20}"/>
              </a:ext>
            </a:extLst>
          </p:cNvPr>
          <p:cNvSpPr>
            <a:spLocks noGrp="1"/>
          </p:cNvSpPr>
          <p:nvPr>
            <p:ph idx="1"/>
          </p:nvPr>
        </p:nvSpPr>
        <p:spPr>
          <a:xfrm>
            <a:off x="648788" y="2241731"/>
            <a:ext cx="10515600" cy="2010229"/>
          </a:xfrm>
        </p:spPr>
        <p:txBody>
          <a:bodyPr/>
          <a:lstStyle/>
          <a:p>
            <a:r>
              <a:rPr lang="en-US" sz="4000" dirty="0"/>
              <a:t>Topic of next week : Attitudes and Job Satisfaction</a:t>
            </a:r>
          </a:p>
          <a:p>
            <a:endParaRPr lang="en-GB" dirty="0"/>
          </a:p>
        </p:txBody>
      </p:sp>
    </p:spTree>
    <p:extLst>
      <p:ext uri="{BB962C8B-B14F-4D97-AF65-F5344CB8AC3E}">
        <p14:creationId xmlns:p14="http://schemas.microsoft.com/office/powerpoint/2010/main" val="36416973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6347B-10CE-F08B-62B2-CA23DFD59D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602862-6D40-DEC3-CCFA-55802FDAABA8}"/>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D8490CB9-15C7-9283-A7D2-6CDE4D5CD0DB}"/>
              </a:ext>
            </a:extLst>
          </p:cNvPr>
          <p:cNvSpPr>
            <a:spLocks noGrp="1"/>
          </p:cNvSpPr>
          <p:nvPr>
            <p:ph type="subTitle" idx="1"/>
          </p:nvPr>
        </p:nvSpPr>
        <p:spPr>
          <a:xfrm>
            <a:off x="5263764" y="3022598"/>
            <a:ext cx="6394836" cy="2911373"/>
          </a:xfrm>
        </p:spPr>
        <p:txBody>
          <a:bodyPr>
            <a:normAutofit/>
          </a:bodyPr>
          <a:lstStyle/>
          <a:p>
            <a:r>
              <a:rPr lang="en-US" sz="4800" dirty="0"/>
              <a:t>Week 3 </a:t>
            </a:r>
          </a:p>
          <a:p>
            <a:r>
              <a:rPr lang="en-US" sz="4400" dirty="0"/>
              <a:t>Attitude &amp; Job satisfaction</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AEF23DE1-4682-B732-0CE2-1E46DC88402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4921AD1-3920-6EF5-A597-C7B02CBF7FE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356F7BE-7A45-52CA-2A64-6A51F6A7170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AD660E7-3E90-2AB4-1FC6-9352688BD07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5BC5F22-FF5C-278B-BB81-0E240471BF8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483CDFDC-A366-96C8-CB96-83050CB65676}"/>
              </a:ext>
            </a:extLst>
          </p:cNvPr>
          <p:cNvPicPr>
            <a:picLocks noChangeAspect="1"/>
          </p:cNvPicPr>
          <p:nvPr/>
        </p:nvPicPr>
        <p:blipFill>
          <a:blip r:embed="rId5"/>
          <a:stretch>
            <a:fillRect/>
          </a:stretch>
        </p:blipFill>
        <p:spPr>
          <a:xfrm>
            <a:off x="0" y="3276640"/>
            <a:ext cx="5173521" cy="2911374"/>
          </a:xfrm>
          <a:prstGeom prst="rect">
            <a:avLst/>
          </a:prstGeom>
        </p:spPr>
      </p:pic>
    </p:spTree>
    <p:extLst>
      <p:ext uri="{BB962C8B-B14F-4D97-AF65-F5344CB8AC3E}">
        <p14:creationId xmlns:p14="http://schemas.microsoft.com/office/powerpoint/2010/main" val="26602236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p>
        </p:txBody>
      </p:sp>
      <p:sp>
        <p:nvSpPr>
          <p:cNvPr id="4" name="Content Placeholder 3"/>
          <p:cNvSpPr>
            <a:spLocks noGrp="1"/>
          </p:cNvSpPr>
          <p:nvPr>
            <p:ph idx="1"/>
          </p:nvPr>
        </p:nvSpPr>
        <p:spPr/>
        <p:txBody>
          <a:bodyPr/>
          <a:lstStyle/>
          <a:p>
            <a:pPr marL="530352" indent="-530352">
              <a:spcBef>
                <a:spcPts val="1200"/>
              </a:spcBef>
              <a:buClr>
                <a:schemeClr val="bg2"/>
              </a:buClr>
              <a:buSzPct val="100000"/>
              <a:buNone/>
              <a:defRPr/>
            </a:pPr>
            <a:r>
              <a:rPr lang="en-US" sz="2400" b="1" dirty="0">
                <a:solidFill>
                  <a:srgbClr val="007FA3"/>
                </a:solidFill>
              </a:rPr>
              <a:t>3.1</a:t>
            </a:r>
            <a:r>
              <a:rPr lang="en-US" sz="2400" dirty="0"/>
              <a:t> Contrast the three components of an attitude.</a:t>
            </a:r>
          </a:p>
          <a:p>
            <a:pPr marL="530352" indent="-530352">
              <a:spcBef>
                <a:spcPts val="1200"/>
              </a:spcBef>
              <a:buClr>
                <a:schemeClr val="bg2"/>
              </a:buClr>
              <a:buNone/>
              <a:defRPr/>
            </a:pPr>
            <a:r>
              <a:rPr lang="en-US" sz="2400" b="1" dirty="0">
                <a:solidFill>
                  <a:srgbClr val="007FA3"/>
                </a:solidFill>
              </a:rPr>
              <a:t>3.2 </a:t>
            </a:r>
            <a:r>
              <a:rPr lang="en-US" sz="2400" dirty="0"/>
              <a:t>Summarize the relationship between attitudes and behavior.</a:t>
            </a:r>
          </a:p>
          <a:p>
            <a:pPr marL="530352" indent="-530352">
              <a:spcBef>
                <a:spcPts val="1200"/>
              </a:spcBef>
              <a:buClr>
                <a:schemeClr val="bg2"/>
              </a:buClr>
              <a:buNone/>
              <a:defRPr/>
            </a:pPr>
            <a:r>
              <a:rPr lang="en-US" sz="2400" b="1" dirty="0">
                <a:solidFill>
                  <a:srgbClr val="007FA3"/>
                </a:solidFill>
              </a:rPr>
              <a:t>3.3 </a:t>
            </a:r>
            <a:r>
              <a:rPr lang="en-US" sz="2400" dirty="0"/>
              <a:t>Compare the major job attitudes.</a:t>
            </a:r>
          </a:p>
          <a:p>
            <a:pPr marL="530352" indent="-530352">
              <a:spcBef>
                <a:spcPts val="1200"/>
              </a:spcBef>
              <a:buClr>
                <a:schemeClr val="bg2"/>
              </a:buClr>
              <a:buNone/>
              <a:defRPr/>
            </a:pPr>
            <a:r>
              <a:rPr lang="en-US" sz="2400" b="1" dirty="0">
                <a:solidFill>
                  <a:srgbClr val="007FA3"/>
                </a:solidFill>
              </a:rPr>
              <a:t>3.4 </a:t>
            </a:r>
            <a:r>
              <a:rPr lang="en-US" sz="2400" dirty="0"/>
              <a:t>Define </a:t>
            </a:r>
            <a:r>
              <a:rPr lang="en-US" sz="2400" i="1" dirty="0"/>
              <a:t>job satisfaction.</a:t>
            </a:r>
          </a:p>
          <a:p>
            <a:pPr marL="530352" indent="-530352">
              <a:spcBef>
                <a:spcPts val="1200"/>
              </a:spcBef>
              <a:buClr>
                <a:schemeClr val="bg2"/>
              </a:buClr>
              <a:buNone/>
              <a:defRPr/>
            </a:pPr>
            <a:r>
              <a:rPr lang="en-US" sz="2400" b="1" dirty="0">
                <a:solidFill>
                  <a:srgbClr val="007FA3"/>
                </a:solidFill>
              </a:rPr>
              <a:t>3.5 </a:t>
            </a:r>
            <a:r>
              <a:rPr lang="en-US" sz="2400" dirty="0"/>
              <a:t>Summarize the main causes of job satisfaction.</a:t>
            </a:r>
          </a:p>
          <a:p>
            <a:pPr marL="530352" indent="-530352">
              <a:spcBef>
                <a:spcPts val="1200"/>
              </a:spcBef>
              <a:buClr>
                <a:schemeClr val="bg2"/>
              </a:buClr>
              <a:buNone/>
              <a:defRPr/>
            </a:pPr>
            <a:r>
              <a:rPr lang="en-US" sz="2400" b="1" dirty="0">
                <a:solidFill>
                  <a:srgbClr val="007FA3"/>
                </a:solidFill>
              </a:rPr>
              <a:t>3.6 </a:t>
            </a:r>
            <a:r>
              <a:rPr lang="en-US" sz="2400" dirty="0"/>
              <a:t>Identify three outcomes of job satisfaction.</a:t>
            </a:r>
          </a:p>
          <a:p>
            <a:pPr marL="530352" indent="-530352">
              <a:spcBef>
                <a:spcPts val="1200"/>
              </a:spcBef>
              <a:buClr>
                <a:schemeClr val="bg2"/>
              </a:buClr>
              <a:buNone/>
              <a:defRPr/>
            </a:pPr>
            <a:r>
              <a:rPr lang="en-US" sz="2400" b="1" dirty="0">
                <a:solidFill>
                  <a:srgbClr val="007FA3"/>
                </a:solidFill>
              </a:rPr>
              <a:t>3.7 </a:t>
            </a:r>
            <a:r>
              <a:rPr lang="en-US" sz="2400" dirty="0"/>
              <a:t>Identify four employee responses to dissatisfaction.</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83B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1A068-AA83-D056-2FBA-AC507BCBC575}"/>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Attitudes and Job Satisfaction</a:t>
            </a:r>
          </a:p>
        </p:txBody>
      </p:sp>
      <p:pic>
        <p:nvPicPr>
          <p:cNvPr id="4" name="Picture 3">
            <a:extLst>
              <a:ext uri="{FF2B5EF4-FFF2-40B4-BE49-F238E27FC236}">
                <a16:creationId xmlns:a16="http://schemas.microsoft.com/office/drawing/2014/main" id="{3D01BB04-9793-4C21-DA67-84664A35856D}"/>
              </a:ext>
            </a:extLst>
          </p:cNvPr>
          <p:cNvPicPr>
            <a:picLocks noChangeAspect="1"/>
          </p:cNvPicPr>
          <p:nvPr/>
        </p:nvPicPr>
        <p:blipFill>
          <a:blip r:embed="rId2"/>
          <a:stretch>
            <a:fillRect/>
          </a:stretch>
        </p:blipFill>
        <p:spPr>
          <a:xfrm>
            <a:off x="4207933" y="674162"/>
            <a:ext cx="7347537" cy="5510652"/>
          </a:xfrm>
          <a:prstGeom prst="rect">
            <a:avLst/>
          </a:prstGeom>
        </p:spPr>
      </p:pic>
    </p:spTree>
    <p:extLst>
      <p:ext uri="{BB962C8B-B14F-4D97-AF65-F5344CB8AC3E}">
        <p14:creationId xmlns:p14="http://schemas.microsoft.com/office/powerpoint/2010/main" val="15392374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Organizational Behavior</a:t>
            </a:r>
          </a:p>
        </p:txBody>
      </p:sp>
      <p:sp>
        <p:nvSpPr>
          <p:cNvPr id="3" name="Text Placeholder 2"/>
          <p:cNvSpPr>
            <a:spLocks noGrp="1"/>
          </p:cNvSpPr>
          <p:nvPr>
            <p:ph type="body" sz="quarter" idx="13"/>
          </p:nvPr>
        </p:nvSpPr>
        <p:spPr/>
        <p:txBody>
          <a:bodyPr/>
          <a:lstStyle/>
          <a:p>
            <a:r>
              <a:rPr lang="en-US" dirty="0"/>
              <a:t>Eighteenth Edition</a:t>
            </a:r>
          </a:p>
        </p:txBody>
      </p:sp>
      <p:sp>
        <p:nvSpPr>
          <p:cNvPr id="4" name="Text Placeholder 3"/>
          <p:cNvSpPr>
            <a:spLocks noGrp="1"/>
          </p:cNvSpPr>
          <p:nvPr>
            <p:ph type="body" sz="quarter" idx="14"/>
          </p:nvPr>
        </p:nvSpPr>
        <p:spPr/>
        <p:txBody>
          <a:bodyPr/>
          <a:lstStyle/>
          <a:p>
            <a:r>
              <a:rPr lang="en-US" b="1" dirty="0"/>
              <a:t>Chapter 3</a:t>
            </a:r>
          </a:p>
        </p:txBody>
      </p:sp>
      <p:sp>
        <p:nvSpPr>
          <p:cNvPr id="5" name="Text Placeholder 4"/>
          <p:cNvSpPr>
            <a:spLocks noGrp="1"/>
          </p:cNvSpPr>
          <p:nvPr>
            <p:ph type="body" sz="quarter" idx="15"/>
          </p:nvPr>
        </p:nvSpPr>
        <p:spPr/>
        <p:txBody>
          <a:bodyPr/>
          <a:lstStyle/>
          <a:p>
            <a:r>
              <a:rPr lang="en-US" dirty="0"/>
              <a:t>Attitudes and Job Satisfaction</a:t>
            </a:r>
          </a:p>
        </p:txBody>
      </p:sp>
      <p:pic>
        <p:nvPicPr>
          <p:cNvPr id="7" name="Picture 6" descr="Front cover: Organizational Behavior, Eighteenth Edition by Stephen P. Robbins and Timothy A. Judg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3903" y="1291894"/>
            <a:ext cx="3865865" cy="4948104"/>
          </a:xfrm>
          <a:prstGeom prst="rect">
            <a:avLst/>
          </a:prstGeom>
        </p:spPr>
      </p:pic>
      <p:sp>
        <p:nvSpPr>
          <p:cNvPr id="6" name="Text Placeholder 5"/>
          <p:cNvSpPr>
            <a:spLocks noGrp="1"/>
          </p:cNvSpPr>
          <p:nvPr>
            <p:ph type="body" sz="quarter" idx="16"/>
          </p:nvPr>
        </p:nvSpPr>
        <p:spPr>
          <a:xfrm>
            <a:off x="3048000" y="4983478"/>
            <a:ext cx="9144000" cy="274320"/>
          </a:xfrm>
        </p:spPr>
        <p:txBody>
          <a:bodyPr/>
          <a:lstStyle/>
          <a:p>
            <a:pPr algn="r"/>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2017, 2015, 2013 Pearson Education, Inc. All Rights Reserved.</a:t>
            </a:r>
          </a:p>
        </p:txBody>
      </p:sp>
    </p:spTree>
    <p:extLst>
      <p:ext uri="{BB962C8B-B14F-4D97-AF65-F5344CB8AC3E}">
        <p14:creationId xmlns:p14="http://schemas.microsoft.com/office/powerpoint/2010/main" val="32508243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Contrast the Three Components of an Attitude </a:t>
            </a:r>
            <a:r>
              <a:rPr lang="en-US" sz="2000" dirty="0"/>
              <a:t>(1 of 2)</a:t>
            </a:r>
          </a:p>
        </p:txBody>
      </p:sp>
      <p:sp>
        <p:nvSpPr>
          <p:cNvPr id="3" name="Content Placeholder 2"/>
          <p:cNvSpPr>
            <a:spLocks noGrp="1"/>
          </p:cNvSpPr>
          <p:nvPr>
            <p:ph idx="1"/>
          </p:nvPr>
        </p:nvSpPr>
        <p:spPr/>
        <p:txBody>
          <a:bodyPr/>
          <a:lstStyle/>
          <a:p>
            <a:pPr marL="256032" indent="-256032">
              <a:buSzPct val="100000"/>
            </a:pPr>
            <a:r>
              <a:rPr lang="en-US" sz="2400" b="1" dirty="0">
                <a:cs typeface="Arial" charset="0"/>
              </a:rPr>
              <a:t>Attitudes </a:t>
            </a:r>
            <a:r>
              <a:rPr lang="en-US" sz="2400" dirty="0">
                <a:cs typeface="Arial" charset="0"/>
              </a:rPr>
              <a:t>are evaluative statements</a:t>
            </a:r>
            <a:r>
              <a:rPr lang="en-US" sz="2400" dirty="0"/>
              <a:t>—</a:t>
            </a:r>
            <a:r>
              <a:rPr lang="en-US" sz="2400" dirty="0">
                <a:cs typeface="Arial" charset="0"/>
              </a:rPr>
              <a:t>either favorable or unfavorable</a:t>
            </a:r>
            <a:r>
              <a:rPr lang="en-US" sz="2400" dirty="0"/>
              <a:t>—</a:t>
            </a:r>
            <a:r>
              <a:rPr lang="en-US" sz="2400" dirty="0">
                <a:cs typeface="Arial" charset="0"/>
              </a:rPr>
              <a:t>about objects, people, or events.</a:t>
            </a:r>
          </a:p>
          <a:p>
            <a:pPr marL="740664" lvl="2" indent="-283464">
              <a:buFont typeface="Arial" panose="020B0604020202020204" pitchFamily="34" charset="0"/>
              <a:buChar char="–"/>
            </a:pPr>
            <a:r>
              <a:rPr lang="en-US" sz="2400" dirty="0">
                <a:cs typeface="Arial" charset="0"/>
              </a:rPr>
              <a:t>They reflect how we feel about something.</a:t>
            </a:r>
            <a:endParaRPr lang="en-US" sz="2400" dirty="0"/>
          </a:p>
        </p:txBody>
      </p:sp>
    </p:spTree>
    <p:extLst>
      <p:ext uri="{BB962C8B-B14F-4D97-AF65-F5344CB8AC3E}">
        <p14:creationId xmlns:p14="http://schemas.microsoft.com/office/powerpoint/2010/main" val="17785420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Contrast the Three Components of an Attitude </a:t>
            </a:r>
            <a:r>
              <a:rPr lang="en-US" sz="2000" dirty="0"/>
              <a:t>(2 of 2)</a:t>
            </a:r>
            <a:endParaRPr lang="en-US" dirty="0">
              <a:latin typeface="+mj-lt"/>
            </a:endParaRPr>
          </a:p>
        </p:txBody>
      </p:sp>
      <p:sp>
        <p:nvSpPr>
          <p:cNvPr id="3" name="Content Placeholder 2"/>
          <p:cNvSpPr>
            <a:spLocks noGrp="1"/>
          </p:cNvSpPr>
          <p:nvPr>
            <p:ph idx="1"/>
          </p:nvPr>
        </p:nvSpPr>
        <p:spPr>
          <a:xfrm>
            <a:off x="1981200" y="1600201"/>
            <a:ext cx="8229600" cy="381000"/>
          </a:xfrm>
        </p:spPr>
        <p:txBody>
          <a:bodyPr/>
          <a:lstStyle/>
          <a:p>
            <a:pPr marL="0" indent="0">
              <a:buNone/>
            </a:pPr>
            <a:r>
              <a:rPr lang="en-IN" sz="2000" b="1" dirty="0"/>
              <a:t>Exhibit 3-1 </a:t>
            </a:r>
            <a:r>
              <a:rPr lang="en-IN" sz="2000" dirty="0"/>
              <a:t>The Components of an Attitude</a:t>
            </a:r>
          </a:p>
        </p:txBody>
      </p:sp>
      <p:pic>
        <p:nvPicPr>
          <p:cNvPr id="4" name="Picture 3" descr="An illustration displays three components of an Attitude&#10;The three components, affect, behavior and cognition, are closely related; they affect each other and also lead to and result from negative attitudes towards the supervisor. &#10;Affective equals feeling: Example: I dislike my supervisor!&#10;Behavioral equals action: Example: I’m looking for other work; I’ve complained about my supervisor to anyone who would listen.&#10;Cognitive equals evaluation: Example: My supervisor gave a promotion to a co-worker who deserved it less than I did. My supervisor is unfair.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6275" y="2006379"/>
            <a:ext cx="6079453" cy="4372274"/>
          </a:xfrm>
          <a:prstGeom prst="rect">
            <a:avLst/>
          </a:prstGeom>
        </p:spPr>
      </p:pic>
    </p:spTree>
    <p:extLst>
      <p:ext uri="{BB962C8B-B14F-4D97-AF65-F5344CB8AC3E}">
        <p14:creationId xmlns:p14="http://schemas.microsoft.com/office/powerpoint/2010/main" val="1007576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Summarize the Relationship Between Attitudes and Behavior </a:t>
            </a:r>
            <a:r>
              <a:rPr lang="en-US" sz="2000" dirty="0"/>
              <a:t>(1 of 2)</a:t>
            </a:r>
          </a:p>
        </p:txBody>
      </p:sp>
      <p:sp>
        <p:nvSpPr>
          <p:cNvPr id="3" name="Content Placeholder 2"/>
          <p:cNvSpPr>
            <a:spLocks noGrp="1"/>
          </p:cNvSpPr>
          <p:nvPr>
            <p:ph idx="1"/>
          </p:nvPr>
        </p:nvSpPr>
        <p:spPr>
          <a:xfrm>
            <a:off x="1981200" y="1600201"/>
            <a:ext cx="8077200" cy="4525963"/>
          </a:xfrm>
        </p:spPr>
        <p:txBody>
          <a:bodyPr/>
          <a:lstStyle/>
          <a:p>
            <a:pPr marL="256032" indent="-256032">
              <a:buSzPct val="100000"/>
              <a:tabLst>
                <a:tab pos="457200" algn="l"/>
              </a:tabLst>
              <a:defRPr/>
            </a:pPr>
            <a:r>
              <a:rPr lang="en-US" sz="2400" dirty="0"/>
              <a:t>The attitudes that people hold determine what they do.</a:t>
            </a:r>
          </a:p>
          <a:p>
            <a:pPr marL="740664" lvl="1">
              <a:tabLst>
                <a:tab pos="457200" algn="l"/>
              </a:tabLst>
              <a:defRPr/>
            </a:pPr>
            <a:r>
              <a:rPr lang="en-US" dirty="0"/>
              <a:t>Festinger: cases of attitude following behavior illustrate the effects of cognitive dissonance.</a:t>
            </a:r>
          </a:p>
          <a:p>
            <a:pPr marL="740664" lvl="1">
              <a:tabLst>
                <a:tab pos="457200" algn="l"/>
              </a:tabLst>
              <a:defRPr/>
            </a:pPr>
            <a:r>
              <a:rPr lang="en-US" b="1" dirty="0"/>
              <a:t>Cognitive dissonance</a:t>
            </a:r>
            <a:r>
              <a:rPr lang="en-US" dirty="0"/>
              <a:t> is any incompatibility an individual might perceive between two or more attitudes or between behavior and attitudes.</a:t>
            </a:r>
          </a:p>
          <a:p>
            <a:pPr marL="256032" indent="-256032">
              <a:buSzPct val="100000"/>
              <a:tabLst>
                <a:tab pos="457200" algn="l"/>
              </a:tabLst>
              <a:defRPr/>
            </a:pPr>
            <a:r>
              <a:rPr lang="en-US" sz="2400" dirty="0"/>
              <a:t>Research has generally concluded that people seek consistency among their attitudes and between their attitudes and their behavior.</a:t>
            </a:r>
          </a:p>
        </p:txBody>
      </p:sp>
    </p:spTree>
    <p:extLst>
      <p:ext uri="{BB962C8B-B14F-4D97-AF65-F5344CB8AC3E}">
        <p14:creationId xmlns:p14="http://schemas.microsoft.com/office/powerpoint/2010/main" val="42478857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190014" cy="1097280"/>
          </a:xfrm>
        </p:spPr>
        <p:txBody>
          <a:bodyPr/>
          <a:lstStyle/>
          <a:p>
            <a:r>
              <a:rPr lang="en-US" sz="3600" dirty="0"/>
              <a:t>Summarize the Relationship Between Attitudes and Behavior </a:t>
            </a:r>
            <a:r>
              <a:rPr lang="en-US" sz="2000" dirty="0"/>
              <a:t>(2 of 2)</a:t>
            </a:r>
          </a:p>
        </p:txBody>
      </p:sp>
      <p:sp>
        <p:nvSpPr>
          <p:cNvPr id="6" name="Text Placeholder 5"/>
          <p:cNvSpPr>
            <a:spLocks noGrp="1"/>
          </p:cNvSpPr>
          <p:nvPr>
            <p:ph idx="1"/>
          </p:nvPr>
        </p:nvSpPr>
        <p:spPr>
          <a:xfrm>
            <a:off x="1981200" y="1600200"/>
            <a:ext cx="4648200" cy="4724400"/>
          </a:xfrm>
        </p:spPr>
        <p:txBody>
          <a:bodyPr/>
          <a:lstStyle/>
          <a:p>
            <a:pPr>
              <a:buClr>
                <a:schemeClr val="bg2"/>
              </a:buClr>
            </a:pPr>
            <a:r>
              <a:rPr lang="en-US" sz="2200" dirty="0">
                <a:cs typeface="Arial" panose="020B0604020202020204" pitchFamily="34" charset="0"/>
              </a:rPr>
              <a:t>Moderating Variables:</a:t>
            </a:r>
          </a:p>
          <a:p>
            <a:pPr lvl="1">
              <a:buClr>
                <a:schemeClr val="bg2"/>
              </a:buClr>
            </a:pPr>
            <a:r>
              <a:rPr lang="en-US" sz="2200" dirty="0">
                <a:cs typeface="Arial" panose="020B0604020202020204" pitchFamily="34" charset="0"/>
              </a:rPr>
              <a:t>Attitude’s importance</a:t>
            </a:r>
          </a:p>
          <a:p>
            <a:pPr lvl="1">
              <a:buClr>
                <a:schemeClr val="bg2"/>
              </a:buClr>
            </a:pPr>
            <a:r>
              <a:rPr lang="en-US" sz="2200" dirty="0">
                <a:cs typeface="Arial" panose="020B0604020202020204" pitchFamily="34" charset="0"/>
              </a:rPr>
              <a:t>Correspondence to behavior</a:t>
            </a:r>
          </a:p>
          <a:p>
            <a:pPr lvl="1">
              <a:buClr>
                <a:schemeClr val="bg2"/>
              </a:buClr>
            </a:pPr>
            <a:r>
              <a:rPr lang="en-US" sz="2200" dirty="0">
                <a:cs typeface="Arial" panose="020B0604020202020204" pitchFamily="34" charset="0"/>
              </a:rPr>
              <a:t>Accessibility</a:t>
            </a:r>
          </a:p>
          <a:p>
            <a:pPr lvl="1">
              <a:buClr>
                <a:schemeClr val="bg2"/>
              </a:buClr>
            </a:pPr>
            <a:r>
              <a:rPr lang="en-US" sz="2200" dirty="0">
                <a:cs typeface="Arial" panose="020B0604020202020204" pitchFamily="34" charset="0"/>
              </a:rPr>
              <a:t>Presence of social pressures</a:t>
            </a:r>
          </a:p>
          <a:p>
            <a:pPr lvl="1">
              <a:buClr>
                <a:schemeClr val="bg2"/>
              </a:buClr>
            </a:pPr>
            <a:r>
              <a:rPr lang="en-US" sz="2200" dirty="0">
                <a:cs typeface="Arial" panose="020B0604020202020204" pitchFamily="34" charset="0"/>
              </a:rPr>
              <a:t>Whether a person has direct experience with the attitude</a:t>
            </a:r>
          </a:p>
          <a:p>
            <a:pPr>
              <a:buClr>
                <a:schemeClr val="bg2"/>
              </a:buClr>
            </a:pPr>
            <a:r>
              <a:rPr lang="en-US" sz="2200" dirty="0">
                <a:cs typeface="Arial" panose="020B0604020202020204" pitchFamily="34" charset="0"/>
              </a:rPr>
              <a:t>The attitude-behavior relationship is likely to be much stronger if an attitude refers to something with which we have direct personal experience.</a:t>
            </a:r>
            <a:endParaRPr lang="en-US" sz="2200" dirty="0"/>
          </a:p>
        </p:txBody>
      </p:sp>
      <p:pic>
        <p:nvPicPr>
          <p:cNvPr id="3" name="Picture 2" descr="A chart, labeled mitigating variable, shows that attitude predicts behavior. "/>
          <p:cNvPicPr>
            <a:picLocks noChangeAspect="1"/>
          </p:cNvPicPr>
          <p:nvPr/>
        </p:nvPicPr>
        <p:blipFill>
          <a:blip r:embed="rId3" cstate="print">
            <a:lum bright="-30000"/>
            <a:extLst>
              <a:ext uri="{28A0092B-C50C-407E-A947-70E740481C1C}">
                <a14:useLocalDpi xmlns:a14="http://schemas.microsoft.com/office/drawing/2010/main" val="0"/>
              </a:ext>
            </a:extLst>
          </a:blip>
          <a:stretch>
            <a:fillRect/>
          </a:stretch>
        </p:blipFill>
        <p:spPr>
          <a:xfrm>
            <a:off x="7391400" y="1725875"/>
            <a:ext cx="2779814" cy="4473051"/>
          </a:xfrm>
          <a:prstGeom prst="rect">
            <a:avLst/>
          </a:prstGeom>
        </p:spPr>
      </p:pic>
    </p:spTree>
    <p:extLst>
      <p:ext uri="{BB962C8B-B14F-4D97-AF65-F5344CB8AC3E}">
        <p14:creationId xmlns:p14="http://schemas.microsoft.com/office/powerpoint/2010/main" val="39040702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Compare the Major Job Attitudes </a:t>
            </a:r>
            <a:r>
              <a:rPr lang="en-US" sz="2000" dirty="0"/>
              <a:t>(1 of 5)</a:t>
            </a:r>
          </a:p>
        </p:txBody>
      </p:sp>
      <p:sp>
        <p:nvSpPr>
          <p:cNvPr id="3" name="Content Placeholder 2"/>
          <p:cNvSpPr>
            <a:spLocks noGrp="1"/>
          </p:cNvSpPr>
          <p:nvPr>
            <p:ph idx="1"/>
          </p:nvPr>
        </p:nvSpPr>
        <p:spPr/>
        <p:txBody>
          <a:bodyPr/>
          <a:lstStyle/>
          <a:p>
            <a:pPr marL="256032" indent="-256032">
              <a:buSzPct val="100000"/>
            </a:pPr>
            <a:r>
              <a:rPr lang="en-US" sz="2400" b="1" dirty="0">
                <a:cs typeface="Helvetica" pitchFamily="34" charset="0"/>
              </a:rPr>
              <a:t>Job Satisfaction</a:t>
            </a:r>
          </a:p>
          <a:p>
            <a:pPr marL="740664" lvl="1"/>
            <a:r>
              <a:rPr lang="en-US" dirty="0">
                <a:cs typeface="Helvetica" pitchFamily="34" charset="0"/>
              </a:rPr>
              <a:t>A positive feeling about the job resulting from an evaluation of its characteristics.</a:t>
            </a:r>
          </a:p>
          <a:p>
            <a:pPr>
              <a:lnSpc>
                <a:spcPct val="90000"/>
              </a:lnSpc>
              <a:buSzPct val="100000"/>
            </a:pPr>
            <a:r>
              <a:rPr lang="en-US" sz="2400" b="1" dirty="0">
                <a:cs typeface="Helvetica" pitchFamily="34" charset="0"/>
              </a:rPr>
              <a:t>Job Involvement</a:t>
            </a:r>
          </a:p>
          <a:p>
            <a:pPr marL="740664" lvl="1"/>
            <a:r>
              <a:rPr lang="en-US" dirty="0">
                <a:cs typeface="Helvetica" pitchFamily="34" charset="0"/>
              </a:rPr>
              <a:t>Degree to which a person identifies with a job, actively participates in it, and considers performance important to self-worth.</a:t>
            </a:r>
          </a:p>
          <a:p>
            <a:pPr marL="740664" lvl="1"/>
            <a:r>
              <a:rPr lang="en-US" b="1" dirty="0">
                <a:cs typeface="Arial" charset="0"/>
              </a:rPr>
              <a:t>Psychological </a:t>
            </a:r>
            <a:r>
              <a:rPr lang="en-US" b="1" dirty="0">
                <a:cs typeface="Helvetica" pitchFamily="34" charset="0"/>
              </a:rPr>
              <a:t>Empowerment</a:t>
            </a:r>
          </a:p>
          <a:p>
            <a:pPr lvl="2"/>
            <a:r>
              <a:rPr lang="en-US" sz="2400" dirty="0">
                <a:cs typeface="Helvetica" pitchFamily="34" charset="0"/>
              </a:rPr>
              <a:t>Belief in the degree of influence over one’s job, competence, job meaningfulness, and autonomy.</a:t>
            </a:r>
            <a:endParaRPr lang="en-US" sz="2400" dirty="0"/>
          </a:p>
        </p:txBody>
      </p:sp>
    </p:spTree>
    <p:extLst>
      <p:ext uri="{BB962C8B-B14F-4D97-AF65-F5344CB8AC3E}">
        <p14:creationId xmlns:p14="http://schemas.microsoft.com/office/powerpoint/2010/main" val="16334808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Mongolian Baiti" panose="03000500000000000000" pitchFamily="66" charset="0"/>
              </a:rPr>
              <a:t>Compare the Major Job Attitudes </a:t>
            </a:r>
            <a:r>
              <a:rPr lang="en-US" sz="2000" dirty="0">
                <a:cs typeface="Mongolian Baiti" panose="03000500000000000000" pitchFamily="66" charset="0"/>
              </a:rPr>
              <a:t>(2 of 5)</a:t>
            </a:r>
          </a:p>
        </p:txBody>
      </p:sp>
      <p:sp>
        <p:nvSpPr>
          <p:cNvPr id="3" name="Content Placeholder 2"/>
          <p:cNvSpPr>
            <a:spLocks noGrp="1"/>
          </p:cNvSpPr>
          <p:nvPr>
            <p:ph idx="1"/>
          </p:nvPr>
        </p:nvSpPr>
        <p:spPr/>
        <p:txBody>
          <a:bodyPr/>
          <a:lstStyle/>
          <a:p>
            <a:pPr marL="256032" indent="-256032">
              <a:buSzPct val="100000"/>
            </a:pPr>
            <a:r>
              <a:rPr lang="en-US" sz="2400" b="1" dirty="0">
                <a:ea typeface="FangSong" panose="02010609060101010101" pitchFamily="49" charset="-122"/>
                <a:cs typeface="Helvetica" pitchFamily="34" charset="0"/>
              </a:rPr>
              <a:t>Organizational Commitment</a:t>
            </a:r>
          </a:p>
          <a:p>
            <a:pPr marL="740664" lvl="1"/>
            <a:r>
              <a:rPr lang="en-US" sz="2400" dirty="0">
                <a:ea typeface="FangSong" panose="02010609060101010101" pitchFamily="49" charset="-122"/>
                <a:cs typeface="Helvetica" pitchFamily="34" charset="0"/>
              </a:rPr>
              <a:t>Identifying with a particular organization and its goals and wishing to maintain membership in the organization.</a:t>
            </a:r>
          </a:p>
          <a:p>
            <a:pPr marL="740664" lvl="1">
              <a:defRPr/>
            </a:pPr>
            <a:r>
              <a:rPr lang="en-US" sz="2400" dirty="0">
                <a:ea typeface="FangSong" panose="02010609060101010101" pitchFamily="49" charset="-122"/>
                <a:cs typeface="Helvetica"/>
              </a:rPr>
              <a:t>Employees who are committed will be less likely to engage in work withdrawal even if they are dissatisfied, because they have a sense of organizational loyalty.</a:t>
            </a:r>
            <a:endParaRPr lang="en-US" sz="2400" dirty="0"/>
          </a:p>
        </p:txBody>
      </p:sp>
    </p:spTree>
    <p:extLst>
      <p:ext uri="{BB962C8B-B14F-4D97-AF65-F5344CB8AC3E}">
        <p14:creationId xmlns:p14="http://schemas.microsoft.com/office/powerpoint/2010/main" val="2156358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Compare the Major Job Attitudes </a:t>
            </a:r>
            <a:r>
              <a:rPr lang="en-US" sz="2000" dirty="0"/>
              <a:t>(3 of 5) </a:t>
            </a:r>
          </a:p>
        </p:txBody>
      </p:sp>
      <p:sp>
        <p:nvSpPr>
          <p:cNvPr id="3" name="Content Placeholder 2"/>
          <p:cNvSpPr>
            <a:spLocks noGrp="1"/>
          </p:cNvSpPr>
          <p:nvPr>
            <p:ph idx="1"/>
          </p:nvPr>
        </p:nvSpPr>
        <p:spPr>
          <a:xfrm>
            <a:off x="1981200" y="1600201"/>
            <a:ext cx="8153400" cy="4525963"/>
          </a:xfrm>
        </p:spPr>
        <p:txBody>
          <a:bodyPr/>
          <a:lstStyle/>
          <a:p>
            <a:pPr marL="256032" indent="-256032">
              <a:buSzPct val="100000"/>
              <a:defRPr/>
            </a:pPr>
            <a:r>
              <a:rPr lang="en-US" sz="2400" b="1" dirty="0">
                <a:cs typeface="Helvetica"/>
              </a:rPr>
              <a:t>Perceived Organizational Support (POS)</a:t>
            </a:r>
          </a:p>
          <a:p>
            <a:pPr marL="740664" lvl="1">
              <a:defRPr/>
            </a:pPr>
            <a:r>
              <a:rPr lang="en-US" sz="2400" dirty="0">
                <a:cs typeface="Helvetica"/>
              </a:rPr>
              <a:t>Degree to which employees believe the organization values their contribution and cares about their well-being.</a:t>
            </a:r>
          </a:p>
          <a:p>
            <a:pPr marL="740664" lvl="1">
              <a:defRPr/>
            </a:pPr>
            <a:r>
              <a:rPr lang="en-US" sz="2400" dirty="0">
                <a:cs typeface="Helvetica"/>
              </a:rPr>
              <a:t>Higher when rewards are fair, employees are involved in decision making, and supervisors are seen as supportive.</a:t>
            </a:r>
          </a:p>
          <a:p>
            <a:pPr marL="740664" lvl="1">
              <a:defRPr/>
            </a:pPr>
            <a:r>
              <a:rPr lang="en-US" sz="2400" dirty="0"/>
              <a:t>POS is important in countries where </a:t>
            </a:r>
            <a:r>
              <a:rPr lang="en-US" sz="2400" b="1" dirty="0"/>
              <a:t>power distance</a:t>
            </a:r>
            <a:r>
              <a:rPr lang="en-US" sz="2400" dirty="0"/>
              <a:t> is lower.</a:t>
            </a:r>
          </a:p>
        </p:txBody>
      </p:sp>
    </p:spTree>
    <p:extLst>
      <p:ext uri="{BB962C8B-B14F-4D97-AF65-F5344CB8AC3E}">
        <p14:creationId xmlns:p14="http://schemas.microsoft.com/office/powerpoint/2010/main" val="4747412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Compare the Major Job Attitudes </a:t>
            </a:r>
            <a:r>
              <a:rPr lang="en-US" sz="2000" dirty="0"/>
              <a:t>(4 of 5)</a:t>
            </a:r>
          </a:p>
        </p:txBody>
      </p:sp>
      <p:sp>
        <p:nvSpPr>
          <p:cNvPr id="3" name="Content Placeholder 2"/>
          <p:cNvSpPr>
            <a:spLocks noGrp="1"/>
          </p:cNvSpPr>
          <p:nvPr>
            <p:ph idx="1"/>
          </p:nvPr>
        </p:nvSpPr>
        <p:spPr/>
        <p:txBody>
          <a:bodyPr/>
          <a:lstStyle/>
          <a:p>
            <a:pPr marL="256032" indent="-256032">
              <a:buSzPct val="100000"/>
              <a:defRPr/>
            </a:pPr>
            <a:r>
              <a:rPr lang="en-US" sz="2400" b="1" dirty="0">
                <a:cs typeface="Helvetica"/>
              </a:rPr>
              <a:t>Employee Engagement</a:t>
            </a:r>
          </a:p>
          <a:p>
            <a:pPr marL="740664" lvl="1" indent="-283464">
              <a:defRPr/>
            </a:pPr>
            <a:r>
              <a:rPr lang="en-US" dirty="0">
                <a:cs typeface="Helvetica"/>
              </a:rPr>
              <a:t>The individual’s involvement with, satisfaction with, and enthusiasm for the work.</a:t>
            </a:r>
          </a:p>
          <a:p>
            <a:pPr marL="740664" lvl="1" indent="-283464">
              <a:defRPr/>
            </a:pPr>
            <a:r>
              <a:rPr lang="en-US" dirty="0">
                <a:cs typeface="Helvetica"/>
              </a:rPr>
              <a:t>Engaged employees are passionate about their work and company.</a:t>
            </a:r>
            <a:endParaRPr lang="en-US" dirty="0"/>
          </a:p>
        </p:txBody>
      </p:sp>
    </p:spTree>
    <p:extLst>
      <p:ext uri="{BB962C8B-B14F-4D97-AF65-F5344CB8AC3E}">
        <p14:creationId xmlns:p14="http://schemas.microsoft.com/office/powerpoint/2010/main" val="35711084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Compare the Major Job Attitudes </a:t>
            </a:r>
            <a:r>
              <a:rPr lang="en-US" sz="2000" dirty="0"/>
              <a:t>(5 of 5)</a:t>
            </a:r>
          </a:p>
        </p:txBody>
      </p:sp>
      <p:sp>
        <p:nvSpPr>
          <p:cNvPr id="3" name="Content Placeholder 2"/>
          <p:cNvSpPr>
            <a:spLocks noGrp="1"/>
          </p:cNvSpPr>
          <p:nvPr>
            <p:ph idx="1"/>
          </p:nvPr>
        </p:nvSpPr>
        <p:spPr/>
        <p:txBody>
          <a:bodyPr/>
          <a:lstStyle/>
          <a:p>
            <a:pPr marL="256032" indent="-256032">
              <a:buSzPct val="100000"/>
              <a:defRPr/>
            </a:pPr>
            <a:r>
              <a:rPr lang="en-US" sz="2400" dirty="0">
                <a:cs typeface="Helvetica"/>
              </a:rPr>
              <a:t>Are these job attitudes really all that distinct?</a:t>
            </a:r>
          </a:p>
          <a:p>
            <a:pPr marL="740664" lvl="1">
              <a:defRPr/>
            </a:pPr>
            <a:r>
              <a:rPr lang="en-US" sz="2400" dirty="0">
                <a:cs typeface="Helvetica"/>
              </a:rPr>
              <a:t>No, these attitudes are highly related; and while there is some distinction, there is also a lot of overlap that may cause confusion.</a:t>
            </a:r>
            <a:endParaRPr lang="en-US" sz="2400" dirty="0"/>
          </a:p>
        </p:txBody>
      </p:sp>
    </p:spTree>
    <p:extLst>
      <p:ext uri="{BB962C8B-B14F-4D97-AF65-F5344CB8AC3E}">
        <p14:creationId xmlns:p14="http://schemas.microsoft.com/office/powerpoint/2010/main" val="32365619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Define Job Satisfaction </a:t>
            </a:r>
            <a:r>
              <a:rPr lang="en-US" sz="2000" dirty="0"/>
              <a:t>(1 of 5)</a:t>
            </a:r>
            <a:endParaRPr lang="en-US" dirty="0">
              <a:latin typeface="+mj-lt"/>
            </a:endParaRPr>
          </a:p>
        </p:txBody>
      </p:sp>
      <p:sp>
        <p:nvSpPr>
          <p:cNvPr id="4" name="Content Placeholder 3"/>
          <p:cNvSpPr>
            <a:spLocks noGrp="1"/>
          </p:cNvSpPr>
          <p:nvPr>
            <p:ph idx="13"/>
          </p:nvPr>
        </p:nvSpPr>
        <p:spPr>
          <a:xfrm>
            <a:off x="1981200" y="1600201"/>
            <a:ext cx="8229600" cy="381000"/>
          </a:xfrm>
        </p:spPr>
        <p:txBody>
          <a:bodyPr/>
          <a:lstStyle/>
          <a:p>
            <a:pPr marL="0" indent="0">
              <a:buNone/>
            </a:pPr>
            <a:r>
              <a:rPr lang="en-IN" sz="2000" b="1" dirty="0"/>
              <a:t>Exhibit 3-2</a:t>
            </a:r>
            <a:r>
              <a:rPr lang="en-IN" sz="2000" dirty="0"/>
              <a:t> Worst Jobs of 2016 for Job Satisfaction*</a:t>
            </a:r>
            <a:endParaRPr lang="en-US" sz="2000" dirty="0"/>
          </a:p>
        </p:txBody>
      </p:sp>
      <p:pic>
        <p:nvPicPr>
          <p:cNvPr id="3" name="Picture 2" descr="A graph shows Worst jobs of 2016 in terms of job satisfaction.&#10;The X-axis shows full-year income in dollars, in the range of 0 to 60,000, in increments of 10,000. The Y-axis shows different Jobs. Data are as follows:&#10;Newspaper reporter: 37,200&#10;Logger: 35,160&#10;Broadcaster: 37,200&#10;Disc jockey: 29, 010&#10;Enlisted military: 27,936&#10;Pest control worker: 30,660&#10;Retail Salesperson: 21,670&#10;Advertising salesperson: 47,890&#10;Taxi driver: 23,210&#10;Firefighter: 45,97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95466" y="1943521"/>
            <a:ext cx="6401071" cy="3924442"/>
          </a:xfrm>
          <a:prstGeom prst="rect">
            <a:avLst/>
          </a:prstGeom>
        </p:spPr>
      </p:pic>
      <p:sp>
        <p:nvSpPr>
          <p:cNvPr id="5" name="Content Placeholder 4"/>
          <p:cNvSpPr>
            <a:spLocks noGrp="1"/>
          </p:cNvSpPr>
          <p:nvPr>
            <p:ph idx="1"/>
          </p:nvPr>
        </p:nvSpPr>
        <p:spPr>
          <a:xfrm>
            <a:off x="1981200" y="5913438"/>
            <a:ext cx="8229600" cy="411163"/>
          </a:xfrm>
        </p:spPr>
        <p:txBody>
          <a:bodyPr>
            <a:normAutofit fontScale="92500" lnSpcReduction="20000"/>
          </a:bodyPr>
          <a:lstStyle/>
          <a:p>
            <a:pPr marL="0" indent="0">
              <a:spcBef>
                <a:spcPts val="400"/>
              </a:spcBef>
              <a:buNone/>
            </a:pPr>
            <a:r>
              <a:rPr lang="en-US" sz="1200" dirty="0"/>
              <a:t>*Based on physical demands, work environment, income, stress, and hiring outlook.</a:t>
            </a:r>
          </a:p>
          <a:p>
            <a:pPr marL="0" indent="0">
              <a:spcBef>
                <a:spcPts val="400"/>
              </a:spcBef>
              <a:buNone/>
            </a:pPr>
            <a:r>
              <a:rPr lang="en-US" sz="1200" i="1" dirty="0"/>
              <a:t>Source: </a:t>
            </a:r>
            <a:r>
              <a:rPr lang="en-US" sz="1200" dirty="0"/>
              <a:t>Based on CareerCast.com (2016), http://www.careercast.com/jobs-rated/worst-jobs-2016.</a:t>
            </a:r>
            <a:endParaRPr lang="en-IN" sz="1200" dirty="0"/>
          </a:p>
        </p:txBody>
      </p:sp>
    </p:spTree>
    <p:extLst>
      <p:ext uri="{BB962C8B-B14F-4D97-AF65-F5344CB8AC3E}">
        <p14:creationId xmlns:p14="http://schemas.microsoft.com/office/powerpoint/2010/main" val="30404204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Define Job Satisfaction </a:t>
            </a:r>
            <a:r>
              <a:rPr lang="en-US" sz="2000" dirty="0"/>
              <a:t>(2 of 5)</a:t>
            </a:r>
            <a:endParaRPr lang="en-US" dirty="0">
              <a:latin typeface="+mj-lt"/>
            </a:endParaRPr>
          </a:p>
        </p:txBody>
      </p:sp>
      <p:sp>
        <p:nvSpPr>
          <p:cNvPr id="3" name="Content Placeholder 2"/>
          <p:cNvSpPr>
            <a:spLocks noGrp="1"/>
          </p:cNvSpPr>
          <p:nvPr>
            <p:ph idx="1"/>
          </p:nvPr>
        </p:nvSpPr>
        <p:spPr>
          <a:xfrm>
            <a:off x="1981200" y="1600201"/>
            <a:ext cx="7848600" cy="4525963"/>
          </a:xfrm>
        </p:spPr>
        <p:txBody>
          <a:bodyPr/>
          <a:lstStyle/>
          <a:p>
            <a:pPr marL="256032" indent="-256032">
              <a:buSzPct val="100000"/>
              <a:defRPr/>
            </a:pPr>
            <a:r>
              <a:rPr lang="en-US" sz="2400" b="1" dirty="0"/>
              <a:t>Job Satisfaction</a:t>
            </a:r>
          </a:p>
          <a:p>
            <a:pPr marL="740664" lvl="1">
              <a:defRPr/>
            </a:pPr>
            <a:r>
              <a:rPr lang="en-US" dirty="0"/>
              <a:t>A positive feeling about a job resulting from an evaluation of its characteristics.</a:t>
            </a:r>
          </a:p>
          <a:p>
            <a:pPr marL="256032" indent="-256032">
              <a:buSzPct val="100000"/>
              <a:defRPr/>
            </a:pPr>
            <a:r>
              <a:rPr lang="en-US" sz="2400" dirty="0"/>
              <a:t>Two approaches for measuring job satisfaction are popular</a:t>
            </a:r>
          </a:p>
          <a:p>
            <a:pPr marL="740664" lvl="1" indent="-283464">
              <a:defRPr/>
            </a:pPr>
            <a:r>
              <a:rPr lang="en-US" dirty="0"/>
              <a:t>The single global rating.</a:t>
            </a:r>
          </a:p>
          <a:p>
            <a:pPr marL="740664" lvl="1" indent="-283464">
              <a:defRPr/>
            </a:pPr>
            <a:r>
              <a:rPr lang="en-US" dirty="0"/>
              <a:t>The summation of job facets.</a:t>
            </a:r>
          </a:p>
        </p:txBody>
      </p:sp>
    </p:spTree>
    <p:extLst>
      <p:ext uri="{BB962C8B-B14F-4D97-AF65-F5344CB8AC3E}">
        <p14:creationId xmlns:p14="http://schemas.microsoft.com/office/powerpoint/2010/main" val="18169701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Define Job Satisfaction </a:t>
            </a:r>
            <a:r>
              <a:rPr lang="en-US" sz="2000" dirty="0"/>
              <a:t>(3 of 5)</a:t>
            </a:r>
            <a:endParaRPr lang="en-US" dirty="0">
              <a:latin typeface="+mj-lt"/>
            </a:endParaRPr>
          </a:p>
        </p:txBody>
      </p:sp>
      <p:sp>
        <p:nvSpPr>
          <p:cNvPr id="3" name="Content Placeholder 2"/>
          <p:cNvSpPr>
            <a:spLocks noGrp="1"/>
          </p:cNvSpPr>
          <p:nvPr>
            <p:ph idx="1"/>
          </p:nvPr>
        </p:nvSpPr>
        <p:spPr/>
        <p:txBody>
          <a:bodyPr/>
          <a:lstStyle/>
          <a:p>
            <a:pPr marL="256032" indent="-256032">
              <a:buClr>
                <a:schemeClr val="bg2"/>
              </a:buClr>
              <a:buSzPct val="100000"/>
            </a:pPr>
            <a:r>
              <a:rPr lang="en-US" sz="2400" dirty="0">
                <a:cs typeface="Arial" panose="020B0604020202020204" pitchFamily="34" charset="0"/>
              </a:rPr>
              <a:t>How satisfied are people in their jobs?</a:t>
            </a:r>
          </a:p>
          <a:p>
            <a:pPr marL="740664" lvl="1" indent="-283464">
              <a:buClr>
                <a:schemeClr val="bg2"/>
              </a:buClr>
            </a:pPr>
            <a:r>
              <a:rPr lang="en-US" dirty="0">
                <a:cs typeface="Arial" panose="020B0604020202020204" pitchFamily="34" charset="0"/>
              </a:rPr>
              <a:t>Over the last 30 years, employees in the U.S. and most developed countries have generally been satisfied with their jobs.</a:t>
            </a:r>
          </a:p>
          <a:p>
            <a:pPr lvl="2">
              <a:buClr>
                <a:schemeClr val="bg2"/>
              </a:buClr>
            </a:pPr>
            <a:r>
              <a:rPr lang="en-US" sz="2400" dirty="0">
                <a:cs typeface="Arial" panose="020B0604020202020204" pitchFamily="34" charset="0"/>
              </a:rPr>
              <a:t>With the recent economic downturn, more workers are less satisfied.</a:t>
            </a:r>
          </a:p>
          <a:p>
            <a:pPr lvl="2">
              <a:buClr>
                <a:schemeClr val="bg2"/>
              </a:buClr>
            </a:pPr>
            <a:r>
              <a:rPr lang="en-US" sz="2400" dirty="0">
                <a:cs typeface="Arial" panose="020B0604020202020204" pitchFamily="34" charset="0"/>
              </a:rPr>
              <a:t>Satisfaction levels differ depending on the facet involved.</a:t>
            </a:r>
          </a:p>
          <a:p>
            <a:pPr lvl="2">
              <a:buClr>
                <a:schemeClr val="bg2"/>
              </a:buClr>
            </a:pPr>
            <a:r>
              <a:rPr lang="en-US" sz="2400" dirty="0">
                <a:cs typeface="Arial" panose="020B0604020202020204" pitchFamily="34" charset="0"/>
              </a:rPr>
              <a:t>There are cultural differences in job satisfaction.</a:t>
            </a:r>
            <a:endParaRPr lang="en-US" sz="2400" dirty="0"/>
          </a:p>
        </p:txBody>
      </p:sp>
    </p:spTree>
    <p:extLst>
      <p:ext uri="{BB962C8B-B14F-4D97-AF65-F5344CB8AC3E}">
        <p14:creationId xmlns:p14="http://schemas.microsoft.com/office/powerpoint/2010/main" val="27498273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Define Job Satisfaction </a:t>
            </a:r>
            <a:r>
              <a:rPr lang="en-US" sz="2000" dirty="0"/>
              <a:t>(4 of 5)</a:t>
            </a:r>
            <a:endParaRPr lang="en-US" dirty="0">
              <a:latin typeface="+mj-lt"/>
            </a:endParaRPr>
          </a:p>
        </p:txBody>
      </p:sp>
      <p:sp>
        <p:nvSpPr>
          <p:cNvPr id="3" name="Content Placeholder 2"/>
          <p:cNvSpPr>
            <a:spLocks noGrp="1"/>
          </p:cNvSpPr>
          <p:nvPr>
            <p:ph idx="1"/>
          </p:nvPr>
        </p:nvSpPr>
        <p:spPr>
          <a:xfrm>
            <a:off x="1981200" y="1600201"/>
            <a:ext cx="8229600" cy="304800"/>
          </a:xfrm>
        </p:spPr>
        <p:txBody>
          <a:bodyPr>
            <a:normAutofit fontScale="85000" lnSpcReduction="10000"/>
          </a:bodyPr>
          <a:lstStyle/>
          <a:p>
            <a:pPr marL="0" indent="0">
              <a:buNone/>
            </a:pPr>
            <a:r>
              <a:rPr lang="en-IN" sz="2000" b="1" dirty="0"/>
              <a:t>Exhibit 3-3</a:t>
            </a:r>
            <a:r>
              <a:rPr lang="en-IN" sz="2000" dirty="0"/>
              <a:t> Average Job Satisfaction Levels </a:t>
            </a:r>
            <a:r>
              <a:rPr lang="en-US" sz="2000" dirty="0"/>
              <a:t>by Facet</a:t>
            </a:r>
            <a:endParaRPr lang="en-IN" sz="2000" dirty="0"/>
          </a:p>
        </p:txBody>
      </p:sp>
      <p:pic>
        <p:nvPicPr>
          <p:cNvPr id="4" name="Picture 3" descr="A bar graph shows average job satisfaction levels by facet.&#10;The percentage scores (in approximates) for each of the characteristics are as follows:&#10;Work Itself: 77%&#10;Pay: 58%&#10;Promotion: 21%&#10;Supervision: 66%&#10;Co-workers: 69%&#10;Overall: 78%&#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79211" y="2060488"/>
            <a:ext cx="6433578" cy="4264113"/>
          </a:xfrm>
          <a:prstGeom prst="rect">
            <a:avLst/>
          </a:prstGeom>
        </p:spPr>
      </p:pic>
    </p:spTree>
    <p:extLst>
      <p:ext uri="{BB962C8B-B14F-4D97-AF65-F5344CB8AC3E}">
        <p14:creationId xmlns:p14="http://schemas.microsoft.com/office/powerpoint/2010/main" val="5874141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Define Job Satisfaction </a:t>
            </a:r>
            <a:r>
              <a:rPr lang="en-US" sz="2000" dirty="0"/>
              <a:t>(5 of 5)</a:t>
            </a:r>
            <a:endParaRPr lang="en-US" dirty="0">
              <a:latin typeface="+mj-lt"/>
            </a:endParaRPr>
          </a:p>
        </p:txBody>
      </p:sp>
      <p:sp>
        <p:nvSpPr>
          <p:cNvPr id="4" name="Content Placeholder 3"/>
          <p:cNvSpPr>
            <a:spLocks noGrp="1"/>
          </p:cNvSpPr>
          <p:nvPr>
            <p:ph idx="13"/>
          </p:nvPr>
        </p:nvSpPr>
        <p:spPr>
          <a:xfrm>
            <a:off x="1981200" y="1600201"/>
            <a:ext cx="8229600" cy="381000"/>
          </a:xfrm>
        </p:spPr>
        <p:txBody>
          <a:bodyPr/>
          <a:lstStyle/>
          <a:p>
            <a:pPr marL="0" indent="0">
              <a:buNone/>
            </a:pPr>
            <a:r>
              <a:rPr lang="en-IN" sz="2000" b="1" dirty="0"/>
              <a:t>Exhibit 3-4</a:t>
            </a:r>
            <a:r>
              <a:rPr lang="en-IN" sz="2000" dirty="0"/>
              <a:t> Average Levels of Employee Job Satisfaction by Country</a:t>
            </a:r>
            <a:endParaRPr lang="en-US" sz="2000" dirty="0"/>
          </a:p>
        </p:txBody>
      </p:sp>
      <p:pic>
        <p:nvPicPr>
          <p:cNvPr id="3" name="Picture 2" descr="A bar graph compares employees' average levels of job satisfaction among 15 different countries.&#10;The countries and their respective scores, from the highest to lowest, are as follows:&#10;Mexico: 5.88&#10;Switzerland: 5.72&#10;Norway: 5.63&#10;Denmark: 5.51&#10;United States: 5.46&#10;Japan: 5.45&#10;Germany: 5.44&#10;Sweden: 5.30&#10;Great Britain: 5.27&#10;Canada: 5.24&#10;Russia: 5.22&#10;Australia: 5.18&#10;Czech Republic: 5.16&#10;France: 4.89&#10;South Korea: 4.7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91890" y="2010508"/>
            <a:ext cx="5608223" cy="3863833"/>
          </a:xfrm>
          <a:prstGeom prst="rect">
            <a:avLst/>
          </a:prstGeom>
        </p:spPr>
      </p:pic>
      <p:sp>
        <p:nvSpPr>
          <p:cNvPr id="5" name="Content Placeholder 4"/>
          <p:cNvSpPr>
            <a:spLocks noGrp="1"/>
          </p:cNvSpPr>
          <p:nvPr>
            <p:ph idx="1"/>
          </p:nvPr>
        </p:nvSpPr>
        <p:spPr>
          <a:xfrm>
            <a:off x="1981200" y="5913438"/>
            <a:ext cx="8229600" cy="411163"/>
          </a:xfrm>
        </p:spPr>
        <p:txBody>
          <a:bodyPr>
            <a:normAutofit lnSpcReduction="10000"/>
          </a:bodyPr>
          <a:lstStyle/>
          <a:p>
            <a:pPr marL="0" indent="0">
              <a:buNone/>
            </a:pPr>
            <a:r>
              <a:rPr lang="en-US" sz="1200" i="1" dirty="0"/>
              <a:t>Source: </a:t>
            </a:r>
            <a:r>
              <a:rPr lang="en-US" sz="1200" dirty="0"/>
              <a:t>Based on J. H. Westover, “The Impact of Comparative State-Directed Development on Working Conditions and Employee Satisfaction,” </a:t>
            </a:r>
            <a:r>
              <a:rPr lang="en-US" sz="1200" i="1" dirty="0"/>
              <a:t>Journal of Management &amp; Organization </a:t>
            </a:r>
            <a:r>
              <a:rPr lang="en-US" sz="1200" dirty="0"/>
              <a:t>19, no. 4 (2013): 537–54.</a:t>
            </a:r>
          </a:p>
        </p:txBody>
      </p:sp>
    </p:spTree>
    <p:extLst>
      <p:ext uri="{BB962C8B-B14F-4D97-AF65-F5344CB8AC3E}">
        <p14:creationId xmlns:p14="http://schemas.microsoft.com/office/powerpoint/2010/main" val="4205257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Summarize the Main Causes of Job Satisfaction </a:t>
            </a:r>
            <a:r>
              <a:rPr lang="en-US" sz="2000" dirty="0"/>
              <a:t>(1 of 3)</a:t>
            </a:r>
          </a:p>
        </p:txBody>
      </p:sp>
      <p:sp>
        <p:nvSpPr>
          <p:cNvPr id="3" name="Content Placeholder 2"/>
          <p:cNvSpPr>
            <a:spLocks noGrp="1"/>
          </p:cNvSpPr>
          <p:nvPr>
            <p:ph idx="1"/>
          </p:nvPr>
        </p:nvSpPr>
        <p:spPr>
          <a:xfrm>
            <a:off x="1981200" y="1646238"/>
            <a:ext cx="8305800" cy="4525963"/>
          </a:xfrm>
        </p:spPr>
        <p:txBody>
          <a:bodyPr/>
          <a:lstStyle/>
          <a:p>
            <a:pPr marL="256032" indent="-256032">
              <a:buSzPct val="100000"/>
              <a:defRPr/>
            </a:pPr>
            <a:r>
              <a:rPr lang="en-US" sz="2400" dirty="0"/>
              <a:t>What causes job satisfaction?</a:t>
            </a:r>
          </a:p>
          <a:p>
            <a:pPr marL="740664" lvl="1">
              <a:defRPr/>
            </a:pPr>
            <a:r>
              <a:rPr lang="en-US" b="1" dirty="0"/>
              <a:t>Job conditions</a:t>
            </a:r>
          </a:p>
          <a:p>
            <a:pPr lvl="2">
              <a:defRPr/>
            </a:pPr>
            <a:r>
              <a:rPr lang="en-US" sz="2400" dirty="0"/>
              <a:t>The intrinsic nature of the work itself, social interactions, and supervision are important predictors of satisfaction and employee well-being.</a:t>
            </a:r>
          </a:p>
          <a:p>
            <a:pPr marL="740664" lvl="1">
              <a:defRPr/>
            </a:pPr>
            <a:r>
              <a:rPr lang="en-US" b="1" dirty="0"/>
              <a:t>Personality</a:t>
            </a:r>
            <a:endParaRPr lang="en-US" dirty="0"/>
          </a:p>
          <a:p>
            <a:pPr lvl="2">
              <a:defRPr/>
            </a:pPr>
            <a:r>
              <a:rPr lang="en-US" sz="2400" dirty="0"/>
              <a:t>People who have positive </a:t>
            </a:r>
            <a:r>
              <a:rPr lang="en-US" sz="2400" b="1" dirty="0"/>
              <a:t>core self-evaluations</a:t>
            </a:r>
            <a:r>
              <a:rPr lang="en-US" sz="2400" dirty="0"/>
              <a:t>, who believe in their inner worth and basic competence, are more satisfied with their jobs than those with negative core self-evaluations.</a:t>
            </a:r>
          </a:p>
        </p:txBody>
      </p:sp>
    </p:spTree>
    <p:extLst>
      <p:ext uri="{BB962C8B-B14F-4D97-AF65-F5344CB8AC3E}">
        <p14:creationId xmlns:p14="http://schemas.microsoft.com/office/powerpoint/2010/main" val="16997160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Summarize the Main Causes of Job Satisfaction </a:t>
            </a:r>
            <a:r>
              <a:rPr lang="en-US" sz="2000" dirty="0"/>
              <a:t>(2 of 3)</a:t>
            </a:r>
          </a:p>
        </p:txBody>
      </p:sp>
      <p:sp>
        <p:nvSpPr>
          <p:cNvPr id="3" name="Content Placeholder 2"/>
          <p:cNvSpPr>
            <a:spLocks noGrp="1"/>
          </p:cNvSpPr>
          <p:nvPr>
            <p:ph idx="13"/>
          </p:nvPr>
        </p:nvSpPr>
        <p:spPr>
          <a:xfrm>
            <a:off x="1981200" y="1600201"/>
            <a:ext cx="8229600" cy="609600"/>
          </a:xfrm>
        </p:spPr>
        <p:txBody>
          <a:bodyPr>
            <a:normAutofit lnSpcReduction="10000"/>
          </a:bodyPr>
          <a:lstStyle/>
          <a:p>
            <a:pPr marL="0" indent="0">
              <a:buNone/>
            </a:pPr>
            <a:r>
              <a:rPr lang="en-IN" sz="2000" b="1" dirty="0"/>
              <a:t>Exhibit 3-5</a:t>
            </a:r>
            <a:r>
              <a:rPr lang="en-IN" sz="2000" dirty="0"/>
              <a:t> </a:t>
            </a:r>
            <a:r>
              <a:rPr lang="en-US" sz="2000" dirty="0"/>
              <a:t>Relationship between Average Pay in Job and Job Satisfaction of Employees in That Job</a:t>
            </a:r>
          </a:p>
        </p:txBody>
      </p:sp>
      <p:pic>
        <p:nvPicPr>
          <p:cNvPr id="4" name="Picture 3" descr="A scatter plot shows the relationship between average pay in a job and job satisfaction of employees in that job.&#10;The vertical axis of the graph is labelled Percent of job satisfaction scale maximum and ranges from 50 to 90 in increments of 10. The horizontal axis shows Pay in US dollars in 2009 and  ranges from 0 to 160,000 in increments of $20,000. A regression line starts from approximately $25,000 at 78 and falls up to $150,000 at approximately 74. the dots are widely scattered. The maximum dots can be seen approximately between $20,000 at 75 percent to $50,000 at 78 percent, and approximately between $65,000 at 77 percent to $90,000 at 68 percent. There are some outliers at four different location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87225" y="2285732"/>
            <a:ext cx="5817550" cy="3610895"/>
          </a:xfrm>
          <a:prstGeom prst="rect">
            <a:avLst/>
          </a:prstGeom>
        </p:spPr>
      </p:pic>
      <p:sp>
        <p:nvSpPr>
          <p:cNvPr id="5" name="Content Placeholder 2"/>
          <p:cNvSpPr>
            <a:spLocks noGrp="1"/>
          </p:cNvSpPr>
          <p:nvPr>
            <p:ph idx="1"/>
          </p:nvPr>
        </p:nvSpPr>
        <p:spPr>
          <a:xfrm>
            <a:off x="1981200" y="5961063"/>
            <a:ext cx="8229600" cy="411163"/>
          </a:xfrm>
        </p:spPr>
        <p:txBody>
          <a:bodyPr>
            <a:normAutofit lnSpcReduction="10000"/>
          </a:bodyPr>
          <a:lstStyle/>
          <a:p>
            <a:pPr marL="0" indent="0">
              <a:buNone/>
            </a:pPr>
            <a:r>
              <a:rPr lang="en-US" sz="1200" i="1" dirty="0"/>
              <a:t>Source: </a:t>
            </a:r>
            <a:r>
              <a:rPr lang="en-US" sz="1200" dirty="0"/>
              <a:t>Based on T. A. Judge, R. F. Piccolo, N. P. </a:t>
            </a:r>
            <a:r>
              <a:rPr lang="en-US" sz="1200" dirty="0" err="1"/>
              <a:t>Podsakoff</a:t>
            </a:r>
            <a:r>
              <a:rPr lang="en-US" sz="1200" dirty="0"/>
              <a:t>, J. C. Shaw, and B. L. Rich, “The Relationship between Pay and Job Satisfaction: A Meta-Analysis of the Literature,” </a:t>
            </a:r>
            <a:r>
              <a:rPr lang="en-US" sz="1200" i="1" dirty="0"/>
              <a:t>Journal of Vocational Behavior </a:t>
            </a:r>
            <a:r>
              <a:rPr lang="en-US" sz="1200" dirty="0"/>
              <a:t>77, no. 2 (2010): 157–67.</a:t>
            </a:r>
            <a:endParaRPr lang="en-IN" sz="1200" dirty="0"/>
          </a:p>
        </p:txBody>
      </p:sp>
    </p:spTree>
    <p:extLst>
      <p:ext uri="{BB962C8B-B14F-4D97-AF65-F5344CB8AC3E}">
        <p14:creationId xmlns:p14="http://schemas.microsoft.com/office/powerpoint/2010/main" val="30978928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Summarize the Main Causes of Job Satisfaction </a:t>
            </a:r>
            <a:r>
              <a:rPr lang="en-US" sz="2000" dirty="0"/>
              <a:t>(3 of 3)</a:t>
            </a:r>
          </a:p>
        </p:txBody>
      </p:sp>
      <p:sp>
        <p:nvSpPr>
          <p:cNvPr id="3" name="Content Placeholder 2"/>
          <p:cNvSpPr>
            <a:spLocks noGrp="1"/>
          </p:cNvSpPr>
          <p:nvPr>
            <p:ph idx="1"/>
          </p:nvPr>
        </p:nvSpPr>
        <p:spPr/>
        <p:txBody>
          <a:bodyPr/>
          <a:lstStyle/>
          <a:p>
            <a:pPr marL="256032" indent="-256032">
              <a:buSzPct val="100000"/>
              <a:defRPr/>
            </a:pPr>
            <a:r>
              <a:rPr lang="en-US" sz="2400" dirty="0"/>
              <a:t>Corporate Social Responsibility (CSR)</a:t>
            </a:r>
          </a:p>
          <a:p>
            <a:pPr marL="740664" lvl="1"/>
            <a:r>
              <a:rPr lang="en-US" b="1" dirty="0"/>
              <a:t>Corporate social responsibility (CSR):</a:t>
            </a:r>
            <a:r>
              <a:rPr lang="en-US" dirty="0"/>
              <a:t> self-regulated actions to benefit society or the environment beyond what is required by law.</a:t>
            </a:r>
          </a:p>
          <a:p>
            <a:pPr lvl="2"/>
            <a:r>
              <a:rPr lang="en-US" sz="2400" dirty="0">
                <a:cs typeface="Arial" panose="020B0604020202020204" pitchFamily="34" charset="0"/>
              </a:rPr>
              <a:t>Includes environmental sustainability initiatives, nonprofit work, and charitable giving.</a:t>
            </a:r>
          </a:p>
          <a:p>
            <a:pPr lvl="2"/>
            <a:r>
              <a:rPr lang="en-US" sz="2400" dirty="0"/>
              <a:t>Increasingly affects employee job satisfaction.</a:t>
            </a:r>
          </a:p>
          <a:p>
            <a:pPr marL="740664" lvl="1"/>
            <a:r>
              <a:rPr lang="en-US" dirty="0"/>
              <a:t>CSR is particularly important for Millennials.</a:t>
            </a:r>
          </a:p>
          <a:p>
            <a:pPr lvl="2"/>
            <a:r>
              <a:rPr lang="en-US" sz="2400" dirty="0"/>
              <a:t>But, not everyone finds value in CSR.</a:t>
            </a:r>
          </a:p>
        </p:txBody>
      </p:sp>
    </p:spTree>
    <p:extLst>
      <p:ext uri="{BB962C8B-B14F-4D97-AF65-F5344CB8AC3E}">
        <p14:creationId xmlns:p14="http://schemas.microsoft.com/office/powerpoint/2010/main" val="40964105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Outcomes of Job Satisfaction</a:t>
            </a:r>
            <a:endParaRPr lang="en-US" dirty="0">
              <a:latin typeface="+mj-lt"/>
            </a:endParaRPr>
          </a:p>
        </p:txBody>
      </p:sp>
      <p:sp>
        <p:nvSpPr>
          <p:cNvPr id="3" name="Content Placeholder 2"/>
          <p:cNvSpPr>
            <a:spLocks noGrp="1"/>
          </p:cNvSpPr>
          <p:nvPr>
            <p:ph idx="1"/>
          </p:nvPr>
        </p:nvSpPr>
        <p:spPr>
          <a:xfrm>
            <a:off x="1981200" y="1600200"/>
            <a:ext cx="8229600" cy="4648200"/>
          </a:xfrm>
        </p:spPr>
        <p:txBody>
          <a:bodyPr/>
          <a:lstStyle/>
          <a:p>
            <a:pPr marL="256032" lvl="1" indent="-256032">
              <a:spcBef>
                <a:spcPts val="1500"/>
              </a:spcBef>
              <a:defRPr/>
            </a:pPr>
            <a:r>
              <a:rPr lang="en-US" sz="2200" b="1" dirty="0"/>
              <a:t>Job Performance</a:t>
            </a:r>
          </a:p>
          <a:p>
            <a:pPr marL="740664" lvl="2" indent="-283464">
              <a:buFont typeface="Arial" panose="020B0604020202020204" pitchFamily="34" charset="0"/>
              <a:buChar char="–"/>
              <a:defRPr/>
            </a:pPr>
            <a:r>
              <a:rPr lang="en-US" sz="2200" dirty="0"/>
              <a:t>Happy workers are more likely to be productive workers.</a:t>
            </a:r>
          </a:p>
          <a:p>
            <a:pPr marL="256032" lvl="1" indent="-256032">
              <a:spcBef>
                <a:spcPts val="1500"/>
              </a:spcBef>
              <a:defRPr/>
            </a:pPr>
            <a:r>
              <a:rPr lang="en-US" sz="2200" b="1" dirty="0"/>
              <a:t>OCB</a:t>
            </a:r>
          </a:p>
          <a:p>
            <a:pPr marL="740664" lvl="2" indent="-283464">
              <a:buFont typeface="Arial" panose="020B0604020202020204" pitchFamily="34" charset="0"/>
              <a:buChar char="–"/>
              <a:defRPr/>
            </a:pPr>
            <a:r>
              <a:rPr lang="en-US" sz="2200" dirty="0"/>
              <a:t>People who are more satisfied with their jobs are more likely to engage in OCB.</a:t>
            </a:r>
          </a:p>
          <a:p>
            <a:pPr marL="256032" lvl="1" indent="-256032">
              <a:spcBef>
                <a:spcPts val="1500"/>
              </a:spcBef>
              <a:defRPr/>
            </a:pPr>
            <a:r>
              <a:rPr lang="en-US" sz="2200" b="1" dirty="0"/>
              <a:t>Customer Satisfaction</a:t>
            </a:r>
          </a:p>
          <a:p>
            <a:pPr marL="740664" lvl="2" indent="-283464">
              <a:buFont typeface="Arial" panose="020B0604020202020204" pitchFamily="34" charset="0"/>
              <a:buChar char="–"/>
              <a:defRPr/>
            </a:pPr>
            <a:r>
              <a:rPr lang="en-US" sz="2200" dirty="0"/>
              <a:t>Satisfied employees increase customer satisfaction and loyalty.</a:t>
            </a:r>
          </a:p>
          <a:p>
            <a:pPr marL="256032" lvl="1" indent="-256032">
              <a:spcBef>
                <a:spcPts val="1500"/>
              </a:spcBef>
              <a:defRPr/>
            </a:pPr>
            <a:r>
              <a:rPr lang="en-US" sz="2200" b="1" dirty="0"/>
              <a:t>Life Satisfaction</a:t>
            </a:r>
          </a:p>
          <a:p>
            <a:pPr marL="740664" lvl="2" indent="-283464">
              <a:buFont typeface="Arial" panose="020B0604020202020204" pitchFamily="34" charset="0"/>
              <a:buChar char="–"/>
              <a:defRPr/>
            </a:pPr>
            <a:r>
              <a:rPr lang="en-US" sz="2200" dirty="0"/>
              <a:t>Research shows that job satisfaction is positively correlated with life satisfaction.</a:t>
            </a:r>
          </a:p>
        </p:txBody>
      </p:sp>
    </p:spTree>
    <p:extLst>
      <p:ext uri="{BB962C8B-B14F-4D97-AF65-F5344CB8AC3E}">
        <p14:creationId xmlns:p14="http://schemas.microsoft.com/office/powerpoint/2010/main" val="41062405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9288"/>
          </a:xfrm>
        </p:spPr>
        <p:txBody>
          <a:bodyPr/>
          <a:lstStyle/>
          <a:p>
            <a:r>
              <a:rPr lang="en-US" sz="3600" dirty="0"/>
              <a:t>Job Satisfaction Theories </a:t>
            </a:r>
            <a:endParaRPr lang="en-US" sz="2000" dirty="0"/>
          </a:p>
        </p:txBody>
      </p:sp>
      <p:sp>
        <p:nvSpPr>
          <p:cNvPr id="4" name="Content Placeholder 2">
            <a:extLst>
              <a:ext uri="{FF2B5EF4-FFF2-40B4-BE49-F238E27FC236}">
                <a16:creationId xmlns:a16="http://schemas.microsoft.com/office/drawing/2014/main" id="{0C29E68D-4A83-EBD4-A4F1-DE5D07FD62B0}"/>
              </a:ext>
            </a:extLst>
          </p:cNvPr>
          <p:cNvSpPr txBox="1">
            <a:spLocks/>
          </p:cNvSpPr>
          <p:nvPr/>
        </p:nvSpPr>
        <p:spPr>
          <a:xfrm>
            <a:off x="280986" y="1164430"/>
            <a:ext cx="8870157" cy="48648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lvl="1" indent="-256032">
              <a:spcBef>
                <a:spcPts val="1500"/>
              </a:spcBef>
              <a:defRPr/>
            </a:pPr>
            <a:r>
              <a:rPr lang="en-GB" sz="4000" dirty="0"/>
              <a:t>Herzberg (1959) two-factor theory</a:t>
            </a:r>
          </a:p>
          <a:p>
            <a:pPr marL="0" lvl="1" indent="0">
              <a:spcBef>
                <a:spcPts val="1500"/>
              </a:spcBef>
              <a:buNone/>
              <a:defRPr/>
            </a:pPr>
            <a:r>
              <a:rPr lang="en-US" sz="3200" dirty="0"/>
              <a:t>It emphasizes the motivator-hygiene factors sought to explain satisfaction and motivation in the organization. </a:t>
            </a:r>
          </a:p>
          <a:p>
            <a:pPr marL="0" lvl="1" indent="0">
              <a:spcBef>
                <a:spcPts val="1500"/>
              </a:spcBef>
              <a:buNone/>
              <a:defRPr/>
            </a:pPr>
            <a:r>
              <a:rPr lang="en-US" sz="3200" dirty="0"/>
              <a:t>The theory focuses on outcomes of satisfaction and dissatisfaction.</a:t>
            </a:r>
            <a:r>
              <a:rPr lang="en-GB" sz="4000" dirty="0"/>
              <a:t> </a:t>
            </a:r>
          </a:p>
          <a:p>
            <a:pPr marL="0" lvl="1" indent="0">
              <a:spcBef>
                <a:spcPts val="1500"/>
              </a:spcBef>
              <a:buNone/>
              <a:defRPr/>
            </a:pPr>
            <a:r>
              <a:rPr lang="en-GB" sz="4000" dirty="0"/>
              <a:t>Components of the theory : Motivation &amp; Hygiene  </a:t>
            </a:r>
          </a:p>
          <a:p>
            <a:pPr marL="0" lvl="1" indent="0">
              <a:spcBef>
                <a:spcPts val="1500"/>
              </a:spcBef>
              <a:buNone/>
              <a:defRPr/>
            </a:pPr>
            <a:endParaRPr lang="en-US" sz="3200" dirty="0"/>
          </a:p>
        </p:txBody>
      </p:sp>
      <p:pic>
        <p:nvPicPr>
          <p:cNvPr id="3" name="Picture 2">
            <a:extLst>
              <a:ext uri="{FF2B5EF4-FFF2-40B4-BE49-F238E27FC236}">
                <a16:creationId xmlns:a16="http://schemas.microsoft.com/office/drawing/2014/main" id="{32EDBEF8-EDE2-BA50-905D-49E952473F15}"/>
              </a:ext>
            </a:extLst>
          </p:cNvPr>
          <p:cNvPicPr>
            <a:picLocks noChangeAspect="1"/>
          </p:cNvPicPr>
          <p:nvPr/>
        </p:nvPicPr>
        <p:blipFill>
          <a:blip r:embed="rId3"/>
          <a:stretch>
            <a:fillRect/>
          </a:stretch>
        </p:blipFill>
        <p:spPr>
          <a:xfrm flipH="1">
            <a:off x="9058607" y="2439616"/>
            <a:ext cx="2190417" cy="1753765"/>
          </a:xfrm>
          <a:prstGeom prst="rect">
            <a:avLst/>
          </a:prstGeom>
        </p:spPr>
      </p:pic>
    </p:spTree>
    <p:extLst>
      <p:ext uri="{BB962C8B-B14F-4D97-AF65-F5344CB8AC3E}">
        <p14:creationId xmlns:p14="http://schemas.microsoft.com/office/powerpoint/2010/main" val="6712669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9288"/>
          </a:xfrm>
        </p:spPr>
        <p:txBody>
          <a:bodyPr/>
          <a:lstStyle/>
          <a:p>
            <a:r>
              <a:rPr lang="en-US" sz="3600" dirty="0"/>
              <a:t>Job Satisfaction Theories </a:t>
            </a:r>
            <a:endParaRPr lang="en-US" sz="2000" dirty="0"/>
          </a:p>
        </p:txBody>
      </p:sp>
      <p:sp>
        <p:nvSpPr>
          <p:cNvPr id="4" name="Content Placeholder 2">
            <a:extLst>
              <a:ext uri="{FF2B5EF4-FFF2-40B4-BE49-F238E27FC236}">
                <a16:creationId xmlns:a16="http://schemas.microsoft.com/office/drawing/2014/main" id="{0C29E68D-4A83-EBD4-A4F1-DE5D07FD62B0}"/>
              </a:ext>
            </a:extLst>
          </p:cNvPr>
          <p:cNvSpPr txBox="1">
            <a:spLocks/>
          </p:cNvSpPr>
          <p:nvPr/>
        </p:nvSpPr>
        <p:spPr>
          <a:xfrm>
            <a:off x="402430" y="1014415"/>
            <a:ext cx="11191876" cy="2993230"/>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lvl="1" indent="-256032">
              <a:spcBef>
                <a:spcPts val="1500"/>
              </a:spcBef>
              <a:defRPr/>
            </a:pPr>
            <a:r>
              <a:rPr lang="en-GB" sz="4000" dirty="0"/>
              <a:t>Herzberg theory (1959) (Motivation-Hygiene theory) </a:t>
            </a:r>
          </a:p>
          <a:p>
            <a:pPr marL="0" lvl="1" indent="0" algn="just">
              <a:spcBef>
                <a:spcPts val="1500"/>
              </a:spcBef>
              <a:buNone/>
              <a:defRPr/>
            </a:pPr>
            <a:r>
              <a:rPr lang="en-US" sz="3200" dirty="0"/>
              <a:t>Motivation - an inner force that drives individuals to attain personal and organizational goals. </a:t>
            </a:r>
          </a:p>
          <a:p>
            <a:pPr marL="0" lvl="1" indent="0" algn="just">
              <a:spcBef>
                <a:spcPts val="1500"/>
              </a:spcBef>
              <a:buNone/>
              <a:defRPr/>
            </a:pPr>
            <a:r>
              <a:rPr lang="en-US" sz="3200" dirty="0"/>
              <a:t>Motivational factors are those aspects of the job that make people want to perform and provide people with satisfaction. </a:t>
            </a:r>
          </a:p>
          <a:p>
            <a:pPr marL="0" lvl="1" indent="0">
              <a:spcBef>
                <a:spcPts val="1500"/>
              </a:spcBef>
              <a:buNone/>
              <a:defRPr/>
            </a:pPr>
            <a:endParaRPr lang="en-US" sz="3200" dirty="0"/>
          </a:p>
        </p:txBody>
      </p:sp>
      <p:pic>
        <p:nvPicPr>
          <p:cNvPr id="3" name="Picture 2">
            <a:extLst>
              <a:ext uri="{FF2B5EF4-FFF2-40B4-BE49-F238E27FC236}">
                <a16:creationId xmlns:a16="http://schemas.microsoft.com/office/drawing/2014/main" id="{32EDBEF8-EDE2-BA50-905D-49E952473F15}"/>
              </a:ext>
            </a:extLst>
          </p:cNvPr>
          <p:cNvPicPr>
            <a:picLocks noChangeAspect="1"/>
          </p:cNvPicPr>
          <p:nvPr/>
        </p:nvPicPr>
        <p:blipFill>
          <a:blip r:embed="rId3"/>
          <a:stretch>
            <a:fillRect/>
          </a:stretch>
        </p:blipFill>
        <p:spPr>
          <a:xfrm flipH="1">
            <a:off x="8458199" y="3935513"/>
            <a:ext cx="3436143" cy="2751159"/>
          </a:xfrm>
          <a:prstGeom prst="rect">
            <a:avLst/>
          </a:prstGeom>
        </p:spPr>
      </p:pic>
      <p:sp>
        <p:nvSpPr>
          <p:cNvPr id="6" name="TextBox 5">
            <a:extLst>
              <a:ext uri="{FF2B5EF4-FFF2-40B4-BE49-F238E27FC236}">
                <a16:creationId xmlns:a16="http://schemas.microsoft.com/office/drawing/2014/main" id="{DF54E8B3-8D8E-068F-89C4-95BBB661155F}"/>
              </a:ext>
            </a:extLst>
          </p:cNvPr>
          <p:cNvSpPr txBox="1"/>
          <p:nvPr/>
        </p:nvSpPr>
        <p:spPr>
          <a:xfrm>
            <a:off x="402430" y="5374244"/>
            <a:ext cx="6097190" cy="646331"/>
          </a:xfrm>
          <a:prstGeom prst="rect">
            <a:avLst/>
          </a:prstGeom>
          <a:noFill/>
        </p:spPr>
        <p:txBody>
          <a:bodyPr wrap="square">
            <a:spAutoFit/>
          </a:bodyPr>
          <a:lstStyle/>
          <a:p>
            <a:r>
              <a:rPr lang="en-US" dirty="0"/>
              <a:t>Source : </a:t>
            </a:r>
            <a:r>
              <a:rPr lang="en-GB" b="0" i="0" dirty="0" err="1">
                <a:solidFill>
                  <a:srgbClr val="444444"/>
                </a:solidFill>
                <a:effectLst/>
                <a:latin typeface="Arial" panose="020B0604020202020204" pitchFamily="34" charset="0"/>
              </a:rPr>
              <a:t>Duggu</a:t>
            </a:r>
            <a:r>
              <a:rPr lang="en-GB" b="0" i="0" dirty="0">
                <a:solidFill>
                  <a:srgbClr val="444444"/>
                </a:solidFill>
                <a:effectLst/>
                <a:latin typeface="Arial" panose="020B0604020202020204" pitchFamily="34" charset="0"/>
              </a:rPr>
              <a:t> &amp; Dennis (2014)</a:t>
            </a:r>
            <a:endParaRPr lang="en-US" dirty="0">
              <a:hlinkClick r:id="rId4"/>
            </a:endParaRPr>
          </a:p>
          <a:p>
            <a:r>
              <a:rPr lang="en-US" dirty="0">
                <a:hlinkClick r:id="rId4"/>
              </a:rPr>
              <a:t>Week 2_Job_satisfaction_theories_Traceability.pdf</a:t>
            </a:r>
            <a:endParaRPr lang="en-GB" dirty="0"/>
          </a:p>
        </p:txBody>
      </p:sp>
    </p:spTree>
    <p:extLst>
      <p:ext uri="{BB962C8B-B14F-4D97-AF65-F5344CB8AC3E}">
        <p14:creationId xmlns:p14="http://schemas.microsoft.com/office/powerpoint/2010/main" val="22550813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9288"/>
          </a:xfrm>
        </p:spPr>
        <p:txBody>
          <a:bodyPr/>
          <a:lstStyle/>
          <a:p>
            <a:r>
              <a:rPr lang="en-US" sz="3600" dirty="0"/>
              <a:t>Equity Theory </a:t>
            </a:r>
            <a:endParaRPr lang="en-US" sz="2000" dirty="0"/>
          </a:p>
        </p:txBody>
      </p:sp>
      <p:sp>
        <p:nvSpPr>
          <p:cNvPr id="4" name="Content Placeholder 2">
            <a:extLst>
              <a:ext uri="{FF2B5EF4-FFF2-40B4-BE49-F238E27FC236}">
                <a16:creationId xmlns:a16="http://schemas.microsoft.com/office/drawing/2014/main" id="{0C29E68D-4A83-EBD4-A4F1-DE5D07FD62B0}"/>
              </a:ext>
            </a:extLst>
          </p:cNvPr>
          <p:cNvSpPr txBox="1">
            <a:spLocks/>
          </p:cNvSpPr>
          <p:nvPr/>
        </p:nvSpPr>
        <p:spPr>
          <a:xfrm>
            <a:off x="5314949" y="1435893"/>
            <a:ext cx="6607969" cy="357187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lvl="1" indent="-256032" algn="just">
              <a:spcBef>
                <a:spcPts val="1500"/>
              </a:spcBef>
              <a:defRPr/>
            </a:pPr>
            <a:r>
              <a:rPr lang="en-US" sz="3200" dirty="0"/>
              <a:t>Equity theory, as reviewed by </a:t>
            </a:r>
            <a:r>
              <a:rPr lang="en-US" sz="3200" dirty="0" err="1"/>
              <a:t>Walster</a:t>
            </a:r>
            <a:r>
              <a:rPr lang="en-US" sz="3200" dirty="0"/>
              <a:t>, </a:t>
            </a:r>
            <a:r>
              <a:rPr lang="en-US" sz="3200" dirty="0" err="1"/>
              <a:t>Berscheid</a:t>
            </a:r>
            <a:r>
              <a:rPr lang="en-US" sz="3200" dirty="0"/>
              <a:t> &amp; </a:t>
            </a:r>
            <a:r>
              <a:rPr lang="en-US" sz="3200" dirty="0" err="1"/>
              <a:t>Walster</a:t>
            </a:r>
            <a:r>
              <a:rPr lang="en-US" sz="3200" dirty="0"/>
              <a:t> (1973) an employee thinks there is an inequity between two social groups or individuals, the employee is likely to be distressed or dissatisfied because the input and the output are not equal.</a:t>
            </a:r>
          </a:p>
          <a:p>
            <a:pPr marL="256032" lvl="1" indent="-256032" algn="just">
              <a:spcBef>
                <a:spcPts val="1500"/>
              </a:spcBef>
              <a:defRPr/>
            </a:pPr>
            <a:endParaRPr lang="en-US" sz="2800" dirty="0"/>
          </a:p>
          <a:p>
            <a:pPr marL="256032" lvl="1" indent="-256032">
              <a:spcBef>
                <a:spcPts val="1500"/>
              </a:spcBef>
              <a:defRPr/>
            </a:pPr>
            <a:endParaRPr lang="en-US" sz="3200" dirty="0"/>
          </a:p>
        </p:txBody>
      </p:sp>
      <p:pic>
        <p:nvPicPr>
          <p:cNvPr id="6" name="Picture 5">
            <a:extLst>
              <a:ext uri="{FF2B5EF4-FFF2-40B4-BE49-F238E27FC236}">
                <a16:creationId xmlns:a16="http://schemas.microsoft.com/office/drawing/2014/main" id="{78730E28-CAC6-8E3C-1E3B-319B140F9351}"/>
              </a:ext>
            </a:extLst>
          </p:cNvPr>
          <p:cNvPicPr>
            <a:picLocks noChangeAspect="1"/>
          </p:cNvPicPr>
          <p:nvPr/>
        </p:nvPicPr>
        <p:blipFill>
          <a:blip r:embed="rId3"/>
          <a:stretch>
            <a:fillRect/>
          </a:stretch>
        </p:blipFill>
        <p:spPr>
          <a:xfrm>
            <a:off x="573932" y="1218136"/>
            <a:ext cx="4203970" cy="4203970"/>
          </a:xfrm>
          <a:prstGeom prst="rect">
            <a:avLst/>
          </a:prstGeom>
        </p:spPr>
      </p:pic>
      <p:sp>
        <p:nvSpPr>
          <p:cNvPr id="8" name="TextBox 7">
            <a:extLst>
              <a:ext uri="{FF2B5EF4-FFF2-40B4-BE49-F238E27FC236}">
                <a16:creationId xmlns:a16="http://schemas.microsoft.com/office/drawing/2014/main" id="{5F61C65D-37B7-7EC7-D3C5-3AA104CCF3E5}"/>
              </a:ext>
            </a:extLst>
          </p:cNvPr>
          <p:cNvSpPr txBox="1"/>
          <p:nvPr/>
        </p:nvSpPr>
        <p:spPr>
          <a:xfrm>
            <a:off x="5611795" y="4887396"/>
            <a:ext cx="6311123" cy="923330"/>
          </a:xfrm>
          <a:prstGeom prst="rect">
            <a:avLst/>
          </a:prstGeom>
          <a:noFill/>
        </p:spPr>
        <p:txBody>
          <a:bodyPr wrap="square">
            <a:spAutoFit/>
          </a:bodyPr>
          <a:lstStyle/>
          <a:p>
            <a:r>
              <a:rPr lang="sv-SE" dirty="0" err="1"/>
              <a:t>Dugguh</a:t>
            </a:r>
            <a:r>
              <a:rPr lang="sv-SE" dirty="0"/>
              <a:t>, 2Ayaga, Dennis (2014) </a:t>
            </a:r>
            <a:r>
              <a:rPr lang="en-US" dirty="0">
                <a:hlinkClick r:id="rId4"/>
              </a:rPr>
              <a:t>Week 2_Job_satisfaction_theories_Traceability.pdf</a:t>
            </a:r>
            <a:endParaRPr lang="en-US" dirty="0"/>
          </a:p>
          <a:p>
            <a:r>
              <a:rPr lang="sv-SE" dirty="0"/>
              <a:t> </a:t>
            </a:r>
            <a:endParaRPr lang="en-GB" dirty="0"/>
          </a:p>
        </p:txBody>
      </p:sp>
    </p:spTree>
    <p:extLst>
      <p:ext uri="{BB962C8B-B14F-4D97-AF65-F5344CB8AC3E}">
        <p14:creationId xmlns:p14="http://schemas.microsoft.com/office/powerpoint/2010/main" val="423892801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7974C-72AC-B7A1-33EB-5DDD1B2E288D}"/>
              </a:ext>
            </a:extLst>
          </p:cNvPr>
          <p:cNvSpPr>
            <a:spLocks noGrp="1"/>
          </p:cNvSpPr>
          <p:nvPr>
            <p:ph type="title"/>
          </p:nvPr>
        </p:nvSpPr>
        <p:spPr/>
        <p:txBody>
          <a:bodyPr/>
          <a:lstStyle/>
          <a:p>
            <a:r>
              <a:rPr lang="en-US" sz="4400" dirty="0"/>
              <a:t>Job Satisfaction Theories </a:t>
            </a:r>
            <a:endParaRPr lang="en-GB" dirty="0"/>
          </a:p>
        </p:txBody>
      </p:sp>
      <p:pic>
        <p:nvPicPr>
          <p:cNvPr id="1026" name="Picture 2">
            <a:extLst>
              <a:ext uri="{FF2B5EF4-FFF2-40B4-BE49-F238E27FC236}">
                <a16:creationId xmlns:a16="http://schemas.microsoft.com/office/drawing/2014/main" id="{2EAEFF89-6E0F-CBAD-D1DE-7CB12AF474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0980" y="1341000"/>
            <a:ext cx="6421626" cy="43322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58C4EC7-9EEC-1DB0-850E-A96F8A98BEB1}"/>
              </a:ext>
            </a:extLst>
          </p:cNvPr>
          <p:cNvSpPr txBox="1"/>
          <p:nvPr/>
        </p:nvSpPr>
        <p:spPr>
          <a:xfrm>
            <a:off x="531017" y="5803146"/>
            <a:ext cx="9155907" cy="923330"/>
          </a:xfrm>
          <a:prstGeom prst="rect">
            <a:avLst/>
          </a:prstGeom>
          <a:noFill/>
        </p:spPr>
        <p:txBody>
          <a:bodyPr wrap="square">
            <a:spAutoFit/>
          </a:bodyPr>
          <a:lstStyle/>
          <a:p>
            <a:pPr marL="256032" lvl="1" indent="-256032">
              <a:spcBef>
                <a:spcPts val="1500"/>
              </a:spcBef>
              <a:defRPr/>
            </a:pPr>
            <a:r>
              <a:rPr lang="en-GB" sz="1800" dirty="0"/>
              <a:t>(Motivation-Hygiene theory) </a:t>
            </a:r>
          </a:p>
          <a:p>
            <a:r>
              <a:rPr lang="en-GB" dirty="0">
                <a:hlinkClick r:id="rId3"/>
              </a:rPr>
              <a:t>https://www.youtube.com/watch?v=S5XZi_7IL4g</a:t>
            </a:r>
            <a:endParaRPr lang="en-GB" dirty="0"/>
          </a:p>
          <a:p>
            <a:endParaRPr lang="en-GB" dirty="0"/>
          </a:p>
        </p:txBody>
      </p:sp>
    </p:spTree>
    <p:extLst>
      <p:ext uri="{BB962C8B-B14F-4D97-AF65-F5344CB8AC3E}">
        <p14:creationId xmlns:p14="http://schemas.microsoft.com/office/powerpoint/2010/main" val="216344898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7974C-72AC-B7A1-33EB-5DDD1B2E288D}"/>
              </a:ext>
            </a:extLst>
          </p:cNvPr>
          <p:cNvSpPr>
            <a:spLocks noGrp="1"/>
          </p:cNvSpPr>
          <p:nvPr>
            <p:ph type="title"/>
          </p:nvPr>
        </p:nvSpPr>
        <p:spPr>
          <a:xfrm>
            <a:off x="709611" y="136526"/>
            <a:ext cx="10515600" cy="801330"/>
          </a:xfrm>
        </p:spPr>
        <p:txBody>
          <a:bodyPr/>
          <a:lstStyle/>
          <a:p>
            <a:r>
              <a:rPr lang="en-US" sz="4400" dirty="0"/>
              <a:t>Equity Theory and employee motivation</a:t>
            </a:r>
            <a:endParaRPr lang="en-GB" dirty="0"/>
          </a:p>
        </p:txBody>
      </p:sp>
      <p:sp>
        <p:nvSpPr>
          <p:cNvPr id="5" name="TextBox 4">
            <a:extLst>
              <a:ext uri="{FF2B5EF4-FFF2-40B4-BE49-F238E27FC236}">
                <a16:creationId xmlns:a16="http://schemas.microsoft.com/office/drawing/2014/main" id="{358C4EC7-9EEC-1DB0-850E-A96F8A98BEB1}"/>
              </a:ext>
            </a:extLst>
          </p:cNvPr>
          <p:cNvSpPr txBox="1"/>
          <p:nvPr/>
        </p:nvSpPr>
        <p:spPr>
          <a:xfrm>
            <a:off x="709611" y="5321469"/>
            <a:ext cx="11056145" cy="1308050"/>
          </a:xfrm>
          <a:prstGeom prst="rect">
            <a:avLst/>
          </a:prstGeom>
          <a:noFill/>
        </p:spPr>
        <p:txBody>
          <a:bodyPr wrap="square">
            <a:spAutoFit/>
          </a:bodyPr>
          <a:lstStyle/>
          <a:p>
            <a:pPr marL="256032" lvl="1" indent="-256032">
              <a:spcBef>
                <a:spcPts val="1500"/>
              </a:spcBef>
              <a:defRPr/>
            </a:pPr>
            <a:r>
              <a:rPr lang="en-US" dirty="0" err="1">
                <a:hlinkClick r:id="rId3"/>
              </a:rPr>
              <a:t>Dugguh</a:t>
            </a:r>
            <a:r>
              <a:rPr lang="en-US" dirty="0">
                <a:hlinkClick r:id="rId3"/>
              </a:rPr>
              <a:t> &amp; Dennis (2014). </a:t>
            </a:r>
            <a:r>
              <a:rPr lang="en-US" dirty="0"/>
              <a:t>Job satisfaction theories: Traceability to employee performance in organizations, </a:t>
            </a:r>
            <a:endParaRPr lang="en-US" dirty="0">
              <a:hlinkClick r:id="rId3"/>
            </a:endParaRPr>
          </a:p>
          <a:p>
            <a:pPr marL="256032" lvl="1" indent="-256032">
              <a:spcBef>
                <a:spcPts val="1500"/>
              </a:spcBef>
              <a:defRPr/>
            </a:pPr>
            <a:endParaRPr lang="en-US" dirty="0">
              <a:hlinkClick r:id="rId3"/>
            </a:endParaRPr>
          </a:p>
          <a:p>
            <a:pPr marL="256032" lvl="1" indent="-256032">
              <a:spcBef>
                <a:spcPts val="1500"/>
              </a:spcBef>
              <a:defRPr/>
            </a:pPr>
            <a:r>
              <a:rPr lang="en-US" dirty="0">
                <a:hlinkClick r:id="rId3"/>
              </a:rPr>
              <a:t>Week 2_Job_satisfaction_theories_Traceability.pdf</a:t>
            </a:r>
            <a:endParaRPr lang="en-GB" dirty="0"/>
          </a:p>
        </p:txBody>
      </p:sp>
      <p:sp>
        <p:nvSpPr>
          <p:cNvPr id="4" name="TextBox 3">
            <a:extLst>
              <a:ext uri="{FF2B5EF4-FFF2-40B4-BE49-F238E27FC236}">
                <a16:creationId xmlns:a16="http://schemas.microsoft.com/office/drawing/2014/main" id="{65DD6DF7-B477-24BD-E8E8-C2CFFFE8EF84}"/>
              </a:ext>
            </a:extLst>
          </p:cNvPr>
          <p:cNvSpPr txBox="1"/>
          <p:nvPr/>
        </p:nvSpPr>
        <p:spPr>
          <a:xfrm>
            <a:off x="426244" y="1205597"/>
            <a:ext cx="11396661" cy="4801314"/>
          </a:xfrm>
          <a:prstGeom prst="rect">
            <a:avLst/>
          </a:prstGeom>
          <a:noFill/>
        </p:spPr>
        <p:txBody>
          <a:bodyPr wrap="square">
            <a:spAutoFit/>
          </a:bodyPr>
          <a:lstStyle/>
          <a:p>
            <a:r>
              <a:rPr lang="en-US" sz="3600" dirty="0"/>
              <a:t>Equity theory, as reviewed by </a:t>
            </a:r>
            <a:r>
              <a:rPr lang="en-US" sz="3600" dirty="0" err="1"/>
              <a:t>Walster</a:t>
            </a:r>
            <a:r>
              <a:rPr lang="en-US" sz="3600" dirty="0"/>
              <a:t>, </a:t>
            </a:r>
            <a:r>
              <a:rPr lang="en-US" sz="3600" dirty="0" err="1"/>
              <a:t>Berscheid</a:t>
            </a:r>
            <a:r>
              <a:rPr lang="en-US" sz="3600" dirty="0"/>
              <a:t> &amp; </a:t>
            </a:r>
            <a:r>
              <a:rPr lang="en-US" sz="3600" dirty="0" err="1"/>
              <a:t>Walster</a:t>
            </a:r>
            <a:r>
              <a:rPr lang="en-US" sz="3600" dirty="0"/>
              <a:t> (1973). It Indicate how a person perceives fairness in regard to social relationships.</a:t>
            </a:r>
          </a:p>
          <a:p>
            <a:r>
              <a:rPr lang="en-US" sz="3600" dirty="0"/>
              <a:t>Based on Adam (1965) theory, </a:t>
            </a:r>
            <a:r>
              <a:rPr lang="en-US" sz="3600" dirty="0" err="1"/>
              <a:t>Huseman</a:t>
            </a:r>
            <a:r>
              <a:rPr lang="en-US" sz="3600" dirty="0"/>
              <a:t>, Hatfield &amp; Miles (1987) further suggest that if an employee thinks there is an inequity between two social groups or individuals, the employee is likely to be distressed or dissatisfied because the input and the output are not equal.</a:t>
            </a:r>
            <a:endParaRPr lang="en-US" dirty="0"/>
          </a:p>
          <a:p>
            <a:endParaRPr lang="en-GB" dirty="0"/>
          </a:p>
        </p:txBody>
      </p:sp>
    </p:spTree>
    <p:extLst>
      <p:ext uri="{BB962C8B-B14F-4D97-AF65-F5344CB8AC3E}">
        <p14:creationId xmlns:p14="http://schemas.microsoft.com/office/powerpoint/2010/main" val="295350585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7974C-72AC-B7A1-33EB-5DDD1B2E288D}"/>
              </a:ext>
            </a:extLst>
          </p:cNvPr>
          <p:cNvSpPr>
            <a:spLocks noGrp="1"/>
          </p:cNvSpPr>
          <p:nvPr>
            <p:ph type="title"/>
          </p:nvPr>
        </p:nvSpPr>
        <p:spPr>
          <a:xfrm>
            <a:off x="323849" y="214760"/>
            <a:ext cx="10515600" cy="801330"/>
          </a:xfrm>
        </p:spPr>
        <p:txBody>
          <a:bodyPr/>
          <a:lstStyle/>
          <a:p>
            <a:r>
              <a:rPr lang="en-US" sz="4400" dirty="0"/>
              <a:t>Equity Theory and employee motivation</a:t>
            </a:r>
            <a:endParaRPr lang="en-GB" dirty="0"/>
          </a:p>
        </p:txBody>
      </p:sp>
      <p:sp>
        <p:nvSpPr>
          <p:cNvPr id="5" name="TextBox 4">
            <a:extLst>
              <a:ext uri="{FF2B5EF4-FFF2-40B4-BE49-F238E27FC236}">
                <a16:creationId xmlns:a16="http://schemas.microsoft.com/office/drawing/2014/main" id="{358C4EC7-9EEC-1DB0-850E-A96F8A98BEB1}"/>
              </a:ext>
            </a:extLst>
          </p:cNvPr>
          <p:cNvSpPr txBox="1"/>
          <p:nvPr/>
        </p:nvSpPr>
        <p:spPr>
          <a:xfrm>
            <a:off x="397669" y="4271337"/>
            <a:ext cx="11056145" cy="838691"/>
          </a:xfrm>
          <a:prstGeom prst="rect">
            <a:avLst/>
          </a:prstGeom>
          <a:noFill/>
        </p:spPr>
        <p:txBody>
          <a:bodyPr wrap="square">
            <a:spAutoFit/>
          </a:bodyPr>
          <a:lstStyle/>
          <a:p>
            <a:pPr marL="256032" lvl="1" indent="-256032">
              <a:spcBef>
                <a:spcPts val="1500"/>
              </a:spcBef>
              <a:defRPr/>
            </a:pPr>
            <a:r>
              <a:rPr lang="en-US" dirty="0" err="1">
                <a:hlinkClick r:id="rId3"/>
              </a:rPr>
              <a:t>Dugguh</a:t>
            </a:r>
            <a:r>
              <a:rPr lang="en-US" dirty="0">
                <a:hlinkClick r:id="rId3"/>
              </a:rPr>
              <a:t> &amp; Dennis (2014). </a:t>
            </a:r>
            <a:r>
              <a:rPr lang="en-US" dirty="0"/>
              <a:t>Job satisfaction theories: Traceability to employee performance in organizations, </a:t>
            </a:r>
            <a:endParaRPr lang="en-US" dirty="0">
              <a:hlinkClick r:id="rId3"/>
            </a:endParaRPr>
          </a:p>
          <a:p>
            <a:pPr marL="256032" lvl="1" indent="-256032">
              <a:spcBef>
                <a:spcPts val="1500"/>
              </a:spcBef>
              <a:defRPr/>
            </a:pPr>
            <a:r>
              <a:rPr lang="en-US" dirty="0">
                <a:hlinkClick r:id="rId3"/>
              </a:rPr>
              <a:t>Week 2_Job_satisfaction_theories_Traceability.pdf</a:t>
            </a:r>
            <a:endParaRPr lang="en-GB" dirty="0"/>
          </a:p>
        </p:txBody>
      </p:sp>
      <p:sp>
        <p:nvSpPr>
          <p:cNvPr id="4" name="TextBox 3">
            <a:extLst>
              <a:ext uri="{FF2B5EF4-FFF2-40B4-BE49-F238E27FC236}">
                <a16:creationId xmlns:a16="http://schemas.microsoft.com/office/drawing/2014/main" id="{65DD6DF7-B477-24BD-E8E8-C2CFFFE8EF84}"/>
              </a:ext>
            </a:extLst>
          </p:cNvPr>
          <p:cNvSpPr txBox="1"/>
          <p:nvPr/>
        </p:nvSpPr>
        <p:spPr>
          <a:xfrm>
            <a:off x="397669" y="1198454"/>
            <a:ext cx="11396661" cy="3139321"/>
          </a:xfrm>
          <a:prstGeom prst="rect">
            <a:avLst/>
          </a:prstGeom>
          <a:noFill/>
        </p:spPr>
        <p:txBody>
          <a:bodyPr wrap="square">
            <a:spAutoFit/>
          </a:bodyPr>
          <a:lstStyle/>
          <a:p>
            <a:r>
              <a:rPr lang="en-US" sz="3600" dirty="0"/>
              <a:t>Based on Adam (1965) theory, </a:t>
            </a:r>
            <a:r>
              <a:rPr lang="en-US" sz="3600" dirty="0" err="1"/>
              <a:t>Huseman</a:t>
            </a:r>
            <a:r>
              <a:rPr lang="en-US" sz="3600" dirty="0"/>
              <a:t>, Hatfield &amp; Miles (1987) further suggest that if an employee thinks there is an inequity between two social groups or individuals, the employee is likely to be distressed or dissatisfied because the input and the output are not equal.</a:t>
            </a:r>
            <a:endParaRPr lang="en-US" dirty="0"/>
          </a:p>
          <a:p>
            <a:endParaRPr lang="en-GB" dirty="0"/>
          </a:p>
        </p:txBody>
      </p:sp>
    </p:spTree>
    <p:extLst>
      <p:ext uri="{BB962C8B-B14F-4D97-AF65-F5344CB8AC3E}">
        <p14:creationId xmlns:p14="http://schemas.microsoft.com/office/powerpoint/2010/main" val="40861592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Four Employee Responses to Dissatisfaction </a:t>
            </a:r>
            <a:r>
              <a:rPr lang="en-US" sz="2000" dirty="0"/>
              <a:t>(1 of 2)</a:t>
            </a:r>
          </a:p>
        </p:txBody>
      </p:sp>
      <p:sp>
        <p:nvSpPr>
          <p:cNvPr id="9" name="Content Placeholder 8"/>
          <p:cNvSpPr>
            <a:spLocks noGrp="1"/>
          </p:cNvSpPr>
          <p:nvPr>
            <p:ph idx="1"/>
          </p:nvPr>
        </p:nvSpPr>
        <p:spPr>
          <a:xfrm>
            <a:off x="1981200" y="1600201"/>
            <a:ext cx="8229600" cy="381000"/>
          </a:xfrm>
        </p:spPr>
        <p:txBody>
          <a:bodyPr/>
          <a:lstStyle/>
          <a:p>
            <a:pPr marL="0" indent="0">
              <a:buNone/>
            </a:pPr>
            <a:r>
              <a:rPr lang="en-IN" sz="2000" b="1" dirty="0"/>
              <a:t>Exhibit 3-6 </a:t>
            </a:r>
            <a:r>
              <a:rPr lang="en-IN" sz="2000" dirty="0"/>
              <a:t>Responses to Dissatisfaction from</a:t>
            </a:r>
          </a:p>
        </p:txBody>
      </p:sp>
      <p:pic>
        <p:nvPicPr>
          <p:cNvPr id="3" name="Picture 2" descr="A 2-by-2 matrix shows Responses towards dissatisfaction: Active and Constructive: Voice;  Passive and Constructive: Loyalty; Active and Destructive: Exit; Passive and Destructive: Neglec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77835" y="2009775"/>
            <a:ext cx="5236330" cy="4213606"/>
          </a:xfrm>
          <a:prstGeom prst="rect">
            <a:avLst/>
          </a:prstGeom>
        </p:spPr>
      </p:pic>
    </p:spTree>
    <p:extLst>
      <p:ext uri="{BB962C8B-B14F-4D97-AF65-F5344CB8AC3E}">
        <p14:creationId xmlns:p14="http://schemas.microsoft.com/office/powerpoint/2010/main" val="361991928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Four Employee Responses to Dissatisfaction </a:t>
            </a:r>
            <a:r>
              <a:rPr lang="en-US" sz="2000" dirty="0"/>
              <a:t>(2 of 2)</a:t>
            </a:r>
          </a:p>
        </p:txBody>
      </p:sp>
      <p:sp>
        <p:nvSpPr>
          <p:cNvPr id="3" name="Content Placeholder 2"/>
          <p:cNvSpPr>
            <a:spLocks noGrp="1"/>
          </p:cNvSpPr>
          <p:nvPr>
            <p:ph idx="1"/>
          </p:nvPr>
        </p:nvSpPr>
        <p:spPr/>
        <p:txBody>
          <a:bodyPr/>
          <a:lstStyle/>
          <a:p>
            <a:pPr marL="256032" indent="-256032">
              <a:buSzPct val="100000"/>
              <a:defRPr/>
            </a:pPr>
            <a:r>
              <a:rPr lang="en-US" sz="2400" dirty="0"/>
              <a:t>Counterproductive Work Behavior (CWB)</a:t>
            </a:r>
          </a:p>
          <a:p>
            <a:pPr marL="740664" lvl="1">
              <a:defRPr/>
            </a:pPr>
            <a:r>
              <a:rPr lang="en-US" b="1" dirty="0"/>
              <a:t>Counterproductive work behavior</a:t>
            </a:r>
            <a:r>
              <a:rPr lang="en-US" dirty="0"/>
              <a:t>: actions that actively damage the organization, including stealing, behaving aggressively toward coworkers, or being late or absent.</a:t>
            </a:r>
          </a:p>
          <a:p>
            <a:pPr marL="740664" lvl="1">
              <a:defRPr/>
            </a:pPr>
            <a:r>
              <a:rPr lang="en-US" dirty="0"/>
              <a:t>Absenteeism: the more satisfied you are, the less likely you are to miss work.</a:t>
            </a:r>
          </a:p>
          <a:p>
            <a:pPr marL="740664" lvl="1">
              <a:defRPr/>
            </a:pPr>
            <a:r>
              <a:rPr lang="en-US" dirty="0"/>
              <a:t>Turnover: a pattern of lowered job satisfaction is the best predictor of intent to leave.</a:t>
            </a:r>
          </a:p>
          <a:p>
            <a:pPr marL="256032" indent="-256032">
              <a:buSzPct val="100000"/>
              <a:defRPr/>
            </a:pPr>
            <a:r>
              <a:rPr lang="en-US" sz="2400" dirty="0"/>
              <a:t>Managers Often “Don’t Get It”</a:t>
            </a:r>
          </a:p>
        </p:txBody>
      </p:sp>
    </p:spTree>
    <p:extLst>
      <p:ext uri="{BB962C8B-B14F-4D97-AF65-F5344CB8AC3E}">
        <p14:creationId xmlns:p14="http://schemas.microsoft.com/office/powerpoint/2010/main" val="304883018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(1 of 2)</a:t>
            </a:r>
          </a:p>
        </p:txBody>
      </p:sp>
      <p:sp>
        <p:nvSpPr>
          <p:cNvPr id="3" name="Content Placeholder 2"/>
          <p:cNvSpPr>
            <a:spLocks noGrp="1"/>
          </p:cNvSpPr>
          <p:nvPr>
            <p:ph idx="1"/>
          </p:nvPr>
        </p:nvSpPr>
        <p:spPr>
          <a:xfrm>
            <a:off x="1981200" y="1600201"/>
            <a:ext cx="8229600" cy="4525963"/>
          </a:xfrm>
        </p:spPr>
        <p:txBody>
          <a:bodyPr/>
          <a:lstStyle/>
          <a:p>
            <a:pPr marL="256032" lvl="2" indent="-256032">
              <a:spcBef>
                <a:spcPts val="1500"/>
              </a:spcBef>
              <a:defRPr/>
            </a:pPr>
            <a:r>
              <a:rPr lang="en-US" sz="2400" dirty="0"/>
              <a:t>Of the major job attitudes – job satisfaction, job involvement, organizational commitment, perceived organizational support (POS), and employee engagement – remember that an employee’s job satisfaction level is the best single predictor of behavior.</a:t>
            </a:r>
          </a:p>
          <a:p>
            <a:pPr marL="256032" indent="-256032">
              <a:buSzPct val="100000"/>
              <a:defRPr/>
            </a:pPr>
            <a:r>
              <a:rPr lang="en-US" sz="2400" dirty="0"/>
              <a:t>Pay attention to your employees’ job satisfaction levels as determinants of their performance, turnover, absenteeism, and withdrawal behaviors.</a:t>
            </a:r>
          </a:p>
        </p:txBody>
      </p:sp>
    </p:spTree>
    <p:extLst>
      <p:ext uri="{BB962C8B-B14F-4D97-AF65-F5344CB8AC3E}">
        <p14:creationId xmlns:p14="http://schemas.microsoft.com/office/powerpoint/2010/main" val="303236539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(2 of 2)</a:t>
            </a:r>
          </a:p>
        </p:txBody>
      </p:sp>
      <p:sp>
        <p:nvSpPr>
          <p:cNvPr id="3" name="Content Placeholder 2"/>
          <p:cNvSpPr>
            <a:spLocks noGrp="1"/>
          </p:cNvSpPr>
          <p:nvPr>
            <p:ph idx="1"/>
          </p:nvPr>
        </p:nvSpPr>
        <p:spPr>
          <a:xfrm>
            <a:off x="1981200" y="1600201"/>
            <a:ext cx="7924800" cy="4525963"/>
          </a:xfrm>
        </p:spPr>
        <p:txBody>
          <a:bodyPr/>
          <a:lstStyle/>
          <a:p>
            <a:pPr marL="256032" indent="-256032">
              <a:buSzPct val="100000"/>
              <a:defRPr/>
            </a:pPr>
            <a:r>
              <a:rPr lang="en-US" sz="2400" dirty="0"/>
              <a:t>Measure employee job attitudes objectively and at regular intervals to determine how employees are reacting to their work.</a:t>
            </a:r>
          </a:p>
          <a:p>
            <a:pPr marL="256032" indent="-256032">
              <a:buSzPct val="100000"/>
              <a:defRPr/>
            </a:pPr>
            <a:r>
              <a:rPr lang="en-US" sz="2400" dirty="0"/>
              <a:t>To raise employee satisfaction, evaluate the fit between the employee’s work interests and the intrinsic parts of his/her job to create work that is challenging and interesting to the individual.</a:t>
            </a:r>
          </a:p>
          <a:p>
            <a:pPr marL="256032" indent="-256032">
              <a:buSzPct val="100000"/>
              <a:defRPr/>
            </a:pPr>
            <a:r>
              <a:rPr lang="en-US" sz="2400" dirty="0"/>
              <a:t>Consider the fact that high pay alone is unlikely to create a satisfying work environment.</a:t>
            </a:r>
          </a:p>
        </p:txBody>
      </p:sp>
    </p:spTree>
    <p:extLst>
      <p:ext uri="{BB962C8B-B14F-4D97-AF65-F5344CB8AC3E}">
        <p14:creationId xmlns:p14="http://schemas.microsoft.com/office/powerpoint/2010/main" val="75231023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5" name="Title 4">
            <a:extLst>
              <a:ext uri="{FF2B5EF4-FFF2-40B4-BE49-F238E27FC236}">
                <a16:creationId xmlns:a16="http://schemas.microsoft.com/office/drawing/2014/main" id="{E47FF819-0D5D-491A-BF8F-B42813E7390C}"/>
              </a:ext>
            </a:extLst>
          </p:cNvPr>
          <p:cNvSpPr>
            <a:spLocks noGrp="1"/>
          </p:cNvSpPr>
          <p:nvPr>
            <p:ph type="title"/>
          </p:nvPr>
        </p:nvSpPr>
        <p:spPr/>
        <p:txBody>
          <a:bodyPr/>
          <a:lstStyle/>
          <a:p>
            <a:r>
              <a:rPr lang="en-US" dirty="0"/>
              <a:t>Copyright</a:t>
            </a:r>
          </a:p>
        </p:txBody>
      </p:sp>
      <p:pic>
        <p:nvPicPr>
          <p:cNvPr id="7" name="Graphic 6" descr="Warning">
            <a:extLst>
              <a:ext uri="{FF2B5EF4-FFF2-40B4-BE49-F238E27FC236}">
                <a16:creationId xmlns:a16="http://schemas.microsoft.com/office/drawing/2014/main" id="{C06FB2D2-3F36-42C9-A5A6-B6234DC54C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0185" y="2317359"/>
            <a:ext cx="1277815" cy="1434026"/>
          </a:xfrm>
          <a:prstGeom prst="rect">
            <a:avLst/>
          </a:prstGeom>
        </p:spPr>
      </p:pic>
      <p:sp>
        <p:nvSpPr>
          <p:cNvPr id="2" name="Text Placeholder 1">
            <a:extLst>
              <a:ext uri="{FF2B5EF4-FFF2-40B4-BE49-F238E27FC236}">
                <a16:creationId xmlns:a16="http://schemas.microsoft.com/office/drawing/2014/main" id="{AD5FAE7B-F718-4307-B112-AD6256157E8F}"/>
              </a:ext>
            </a:extLst>
          </p:cNvPr>
          <p:cNvSpPr>
            <a:spLocks noGrp="1"/>
          </p:cNvSpPr>
          <p:nvPr>
            <p:ph type="body" idx="4294967295"/>
          </p:nvPr>
        </p:nvSpPr>
        <p:spPr>
          <a:xfrm>
            <a:off x="3130062" y="1852246"/>
            <a:ext cx="6858001" cy="2854836"/>
          </a:xfrm>
          <a:ln/>
        </p:spPr>
        <p:style>
          <a:lnRef idx="2">
            <a:schemeClr val="dk1"/>
          </a:lnRef>
          <a:fillRef idx="1">
            <a:schemeClr val="lt1"/>
          </a:fillRef>
          <a:effectRef idx="0">
            <a:schemeClr val="dk1"/>
          </a:effectRef>
          <a:fontRef idx="minor">
            <a:schemeClr val="dk1"/>
          </a:fontRef>
        </p:style>
        <p:txBody>
          <a:bodyPr vert="horz" lIns="182880" tIns="182880" rIns="182880" bIns="182880" rtlCol="0" anchor="ctr">
            <a:normAutofit fontScale="70000" lnSpcReduction="20000"/>
          </a:bodyPr>
          <a:lstStyle/>
          <a:p>
            <a:pPr marL="101600" indent="0">
              <a:buNone/>
            </a:pPr>
            <a:r>
              <a:rPr lang="en-US" b="1" dirty="0"/>
              <a:t>This work is protected by United States copyright laws and is</a:t>
            </a:r>
            <a:r>
              <a:rPr lang="en-US" b="1" baseline="0" dirty="0"/>
              <a:t> </a:t>
            </a:r>
            <a:r>
              <a:rPr lang="en-US" b="1" dirty="0"/>
              <a:t>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a:t>
            </a:r>
          </a:p>
        </p:txBody>
      </p:sp>
    </p:spTree>
    <p:extLst>
      <p:ext uri="{BB962C8B-B14F-4D97-AF65-F5344CB8AC3E}">
        <p14:creationId xmlns:p14="http://schemas.microsoft.com/office/powerpoint/2010/main" val="89559077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Literature Reading</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2974739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9449289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6019" y="1304457"/>
            <a:ext cx="4519864" cy="2124543"/>
          </a:xfrm>
        </p:spPr>
        <p:txBody>
          <a:bodyPr>
            <a:normAutofit/>
          </a:bodyPr>
          <a:lstStyle/>
          <a:p>
            <a:pPr>
              <a:defRPr/>
            </a:pPr>
            <a:r>
              <a:rPr lang="en-GB" dirty="0"/>
              <a:t>Thank You!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B5DCF-F5A0-F739-2B50-BBF3C288C433}"/>
              </a:ext>
            </a:extLst>
          </p:cNvPr>
          <p:cNvSpPr>
            <a:spLocks noGrp="1"/>
          </p:cNvSpPr>
          <p:nvPr>
            <p:ph type="title"/>
          </p:nvPr>
        </p:nvSpPr>
        <p:spPr>
          <a:xfrm>
            <a:off x="716756" y="227965"/>
            <a:ext cx="10515600" cy="601526"/>
          </a:xfrm>
        </p:spPr>
        <p:txBody>
          <a:bodyPr>
            <a:normAutofit fontScale="90000"/>
          </a:bodyPr>
          <a:lstStyle/>
          <a:p>
            <a:r>
              <a:rPr lang="en-GB" dirty="0"/>
              <a:t>R</a:t>
            </a:r>
            <a:r>
              <a:rPr lang="en-US" altLang="zh-CN" dirty="0" err="1"/>
              <a:t>eferences</a:t>
            </a:r>
            <a:r>
              <a:rPr lang="en-US" altLang="zh-CN" dirty="0"/>
              <a:t> </a:t>
            </a:r>
            <a:endParaRPr lang="en-GB" dirty="0"/>
          </a:p>
        </p:txBody>
      </p:sp>
      <p:sp>
        <p:nvSpPr>
          <p:cNvPr id="3" name="Content Placeholder 2">
            <a:extLst>
              <a:ext uri="{FF2B5EF4-FFF2-40B4-BE49-F238E27FC236}">
                <a16:creationId xmlns:a16="http://schemas.microsoft.com/office/drawing/2014/main" id="{0FC8E581-44B6-2DCB-EDBA-A2C4D19615A0}"/>
              </a:ext>
            </a:extLst>
          </p:cNvPr>
          <p:cNvSpPr>
            <a:spLocks noGrp="1"/>
          </p:cNvSpPr>
          <p:nvPr>
            <p:ph idx="1"/>
          </p:nvPr>
        </p:nvSpPr>
        <p:spPr>
          <a:xfrm>
            <a:off x="716756" y="829491"/>
            <a:ext cx="10515600" cy="5747658"/>
          </a:xfrm>
        </p:spPr>
        <p:txBody>
          <a:bodyPr>
            <a:normAutofit fontScale="85000" lnSpcReduction="10000"/>
          </a:bodyPr>
          <a:lstStyle/>
          <a:p>
            <a:pPr>
              <a:lnSpc>
                <a:spcPct val="160000"/>
              </a:lnSpc>
            </a:pPr>
            <a:r>
              <a:rPr lang="en-US" altLang="en-US" sz="2400" dirty="0">
                <a:latin typeface="Arial" panose="020B0604020202020204" pitchFamily="34" charset="0"/>
                <a:cs typeface="Arial" panose="020B0604020202020204" pitchFamily="34" charset="0"/>
              </a:rPr>
              <a:t>Belias, D., </a:t>
            </a:r>
            <a:r>
              <a:rPr lang="en-US" altLang="en-US" sz="2400" dirty="0" err="1">
                <a:latin typeface="Arial" panose="020B0604020202020204" pitchFamily="34" charset="0"/>
                <a:cs typeface="Arial" panose="020B0604020202020204" pitchFamily="34" charset="0"/>
              </a:rPr>
              <a:t>Rossidis</a:t>
            </a:r>
            <a:r>
              <a:rPr lang="en-US" altLang="en-US" sz="2400" dirty="0">
                <a:latin typeface="Arial" panose="020B0604020202020204" pitchFamily="34" charset="0"/>
                <a:cs typeface="Arial" panose="020B0604020202020204" pitchFamily="34" charset="0"/>
              </a:rPr>
              <a:t>, I., </a:t>
            </a:r>
            <a:r>
              <a:rPr lang="en-US" altLang="en-US" sz="2400" dirty="0" err="1">
                <a:latin typeface="Arial" panose="020B0604020202020204" pitchFamily="34" charset="0"/>
                <a:cs typeface="Arial" panose="020B0604020202020204" pitchFamily="34" charset="0"/>
              </a:rPr>
              <a:t>Papademetriou</a:t>
            </a:r>
            <a:r>
              <a:rPr lang="en-US" altLang="en-US" sz="2400" dirty="0">
                <a:latin typeface="Arial" panose="020B0604020202020204" pitchFamily="34" charset="0"/>
                <a:cs typeface="Arial" panose="020B0604020202020204" pitchFamily="34" charset="0"/>
              </a:rPr>
              <a:t>, C., &amp; Mantas, C. (2021). Job Satisfaction as Affected by Types of Leadership: A Case Study of Greek Tourism Sector. </a:t>
            </a:r>
            <a:r>
              <a:rPr lang="en-US" altLang="en-US" sz="2400" i="1" dirty="0">
                <a:latin typeface="Arial" panose="020B0604020202020204" pitchFamily="34" charset="0"/>
                <a:cs typeface="Arial" panose="020B0604020202020204" pitchFamily="34" charset="0"/>
              </a:rPr>
              <a:t>Journal of Quality Assurance in Hospitality &amp; Tourism</a:t>
            </a:r>
            <a:r>
              <a:rPr lang="en-US" altLang="en-US" sz="2400" dirty="0">
                <a:latin typeface="Arial" panose="020B0604020202020204" pitchFamily="34" charset="0"/>
                <a:cs typeface="Arial" panose="020B0604020202020204" pitchFamily="34" charset="0"/>
              </a:rPr>
              <a:t>, </a:t>
            </a:r>
            <a:r>
              <a:rPr lang="en-US" altLang="en-US" sz="2400" i="1" dirty="0">
                <a:latin typeface="Arial" panose="020B0604020202020204" pitchFamily="34" charset="0"/>
                <a:cs typeface="Arial" panose="020B0604020202020204" pitchFamily="34" charset="0"/>
              </a:rPr>
              <a:t>23</a:t>
            </a:r>
            <a:r>
              <a:rPr lang="en-US" altLang="en-US" sz="2400" dirty="0">
                <a:latin typeface="Arial" panose="020B0604020202020204" pitchFamily="34" charset="0"/>
                <a:cs typeface="Arial" panose="020B0604020202020204" pitchFamily="34" charset="0"/>
              </a:rPr>
              <a:t>(2), 299–317. https://doi.org/10.1080/1528008X.2020.1867695</a:t>
            </a:r>
          </a:p>
          <a:p>
            <a:pPr>
              <a:lnSpc>
                <a:spcPct val="160000"/>
              </a:lnSpc>
            </a:pPr>
            <a:r>
              <a:rPr lang="en-US" sz="2400" dirty="0">
                <a:latin typeface="Arial" panose="020B0604020202020204" pitchFamily="34" charset="0"/>
                <a:cs typeface="Arial" panose="020B0604020202020204" pitchFamily="34" charset="0"/>
              </a:rPr>
              <a:t>Collins Jim, Level 5 Leadership: The Triumph of Humility and Fierce Resolve, Harvard Business Review, pp 65-76, January 2001</a:t>
            </a:r>
            <a:r>
              <a:rPr lang="en-GB" sz="2400" dirty="0">
                <a:latin typeface="Arial" panose="020B0604020202020204" pitchFamily="34" charset="0"/>
                <a:cs typeface="Arial" panose="020B0604020202020204" pitchFamily="34" charset="0"/>
              </a:rPr>
              <a:t>)</a:t>
            </a:r>
          </a:p>
          <a:p>
            <a:pPr>
              <a:lnSpc>
                <a:spcPct val="160000"/>
              </a:lnSpc>
            </a:pPr>
            <a:r>
              <a:rPr lang="en-US" sz="2400" b="0" i="0" dirty="0">
                <a:solidFill>
                  <a:srgbClr val="555555"/>
                </a:solidFill>
                <a:effectLst/>
                <a:latin typeface="Arial" panose="020B0604020202020204" pitchFamily="34" charset="0"/>
                <a:cs typeface="Arial" panose="020B0604020202020204" pitchFamily="34" charset="0"/>
              </a:rPr>
              <a:t>KOTTERMAN, J., </a:t>
            </a:r>
            <a:r>
              <a:rPr lang="zh-CN" altLang="en-US" sz="2400" b="0" i="0" dirty="0">
                <a:solidFill>
                  <a:srgbClr val="555555"/>
                </a:solidFill>
                <a:effectLst/>
                <a:latin typeface="Arial" panose="020B0604020202020204" pitchFamily="34" charset="0"/>
                <a:cs typeface="Arial" panose="020B0604020202020204" pitchFamily="34" charset="0"/>
              </a:rPr>
              <a:t>（</a:t>
            </a:r>
            <a:r>
              <a:rPr lang="en-US" sz="2400" b="0" i="0" dirty="0">
                <a:solidFill>
                  <a:srgbClr val="555555"/>
                </a:solidFill>
                <a:effectLst/>
                <a:latin typeface="Arial" panose="020B0604020202020204" pitchFamily="34" charset="0"/>
                <a:cs typeface="Arial" panose="020B0604020202020204" pitchFamily="34" charset="0"/>
              </a:rPr>
              <a:t>2006</a:t>
            </a:r>
            <a:r>
              <a:rPr lang="zh-CN" altLang="en-US" sz="2400" b="0" i="0" dirty="0">
                <a:solidFill>
                  <a:srgbClr val="555555"/>
                </a:solidFill>
                <a:effectLst/>
                <a:latin typeface="Arial" panose="020B0604020202020204" pitchFamily="34" charset="0"/>
                <a:cs typeface="Arial" panose="020B0604020202020204" pitchFamily="34" charset="0"/>
              </a:rPr>
              <a:t>）</a:t>
            </a:r>
            <a:r>
              <a:rPr lang="en-US" sz="2400" b="0" i="0" dirty="0">
                <a:solidFill>
                  <a:srgbClr val="555555"/>
                </a:solidFill>
                <a:effectLst/>
                <a:latin typeface="Arial" panose="020B0604020202020204" pitchFamily="34" charset="0"/>
                <a:cs typeface="Arial" panose="020B0604020202020204" pitchFamily="34" charset="0"/>
              </a:rPr>
              <a:t>. Leadership Versus Management: What's the Difference? </a:t>
            </a:r>
            <a:r>
              <a:rPr lang="en-US" sz="2400" b="0" i="1" dirty="0">
                <a:solidFill>
                  <a:srgbClr val="555555"/>
                </a:solidFill>
                <a:effectLst/>
                <a:latin typeface="Arial" panose="020B0604020202020204" pitchFamily="34" charset="0"/>
                <a:cs typeface="Arial" panose="020B0604020202020204" pitchFamily="34" charset="0"/>
              </a:rPr>
              <a:t>The Journal for Quality and Participation, </a:t>
            </a:r>
            <a:r>
              <a:rPr lang="en-US" sz="2400" b="1" i="0" dirty="0">
                <a:solidFill>
                  <a:srgbClr val="555555"/>
                </a:solidFill>
                <a:effectLst/>
                <a:latin typeface="Arial" panose="020B0604020202020204" pitchFamily="34" charset="0"/>
                <a:cs typeface="Arial" panose="020B0604020202020204" pitchFamily="34" charset="0"/>
              </a:rPr>
              <a:t>29</a:t>
            </a:r>
            <a:r>
              <a:rPr lang="en-US" sz="2400" b="0" i="0" dirty="0">
                <a:solidFill>
                  <a:srgbClr val="555555"/>
                </a:solidFill>
                <a:effectLst/>
                <a:latin typeface="Arial" panose="020B0604020202020204" pitchFamily="34" charset="0"/>
                <a:cs typeface="Arial" panose="020B0604020202020204" pitchFamily="34" charset="0"/>
              </a:rPr>
              <a:t>(2), pp. 13-17.</a:t>
            </a:r>
          </a:p>
          <a:p>
            <a:pPr>
              <a:lnSpc>
                <a:spcPct val="160000"/>
              </a:lnSpc>
            </a:pPr>
            <a:r>
              <a:rPr lang="en-US" altLang="en-US" sz="2400" dirty="0">
                <a:latin typeface="Arial" panose="020B0604020202020204" pitchFamily="34" charset="0"/>
                <a:cs typeface="Arial" panose="020B0604020202020204" pitchFamily="34" charset="0"/>
              </a:rPr>
              <a:t>Ilies, R., Judge, T., &amp; Wagner, D. (2006). Making Sense of Motivational Leadership: The Trail from Transformational Leaders to Motivated Followers. </a:t>
            </a:r>
            <a:r>
              <a:rPr lang="en-US" altLang="en-US" sz="2400" i="1" dirty="0">
                <a:latin typeface="Arial" panose="020B0604020202020204" pitchFamily="34" charset="0"/>
                <a:cs typeface="Arial" panose="020B0604020202020204" pitchFamily="34" charset="0"/>
              </a:rPr>
              <a:t>Journal of Leadership &amp; Organizational Studies</a:t>
            </a:r>
            <a:r>
              <a:rPr lang="en-US" altLang="en-US" sz="2400" dirty="0">
                <a:latin typeface="Arial" panose="020B0604020202020204" pitchFamily="34" charset="0"/>
                <a:cs typeface="Arial" panose="020B0604020202020204" pitchFamily="34" charset="0"/>
              </a:rPr>
              <a:t>, </a:t>
            </a:r>
            <a:r>
              <a:rPr lang="en-US" altLang="en-US" sz="2400" i="1" dirty="0">
                <a:latin typeface="Arial" panose="020B0604020202020204" pitchFamily="34" charset="0"/>
                <a:cs typeface="Arial" panose="020B0604020202020204" pitchFamily="34" charset="0"/>
              </a:rPr>
              <a:t>13</a:t>
            </a:r>
            <a:r>
              <a:rPr lang="en-US" altLang="en-US" sz="2400" dirty="0">
                <a:latin typeface="Arial" panose="020B0604020202020204" pitchFamily="34" charset="0"/>
                <a:cs typeface="Arial" panose="020B0604020202020204" pitchFamily="34" charset="0"/>
              </a:rPr>
              <a:t>(1), 1-22. </a:t>
            </a:r>
            <a:r>
              <a:rPr lang="en-US" altLang="en-US" sz="2400" u="sng" dirty="0">
                <a:solidFill>
                  <a:srgbClr val="046FF8"/>
                </a:solidFill>
                <a:latin typeface="Arial" panose="020B0604020202020204" pitchFamily="34" charset="0"/>
                <a:cs typeface="Arial" panose="020B0604020202020204" pitchFamily="34" charset="0"/>
                <a:hlinkClick r:id="rId2"/>
              </a:rPr>
              <a:t>https://doi.org/10.1177/10717919070130010301</a:t>
            </a:r>
            <a:endParaRPr lang="en-US" altLang="en-US" sz="2400" dirty="0">
              <a:latin typeface="Arial" panose="020B0604020202020204" pitchFamily="34" charset="0"/>
              <a:cs typeface="Arial" panose="020B0604020202020204" pitchFamily="34" charset="0"/>
            </a:endParaRPr>
          </a:p>
          <a:p>
            <a:pPr>
              <a:lnSpc>
                <a:spcPct val="160000"/>
              </a:lnSpc>
            </a:pPr>
            <a:endParaRPr lang="en-US" sz="1800" dirty="0">
              <a:solidFill>
                <a:srgbClr val="555555"/>
              </a:solidFill>
              <a:latin typeface="verdana" panose="020B0604030504040204" pitchFamily="34" charset="0"/>
            </a:endParaRPr>
          </a:p>
          <a:p>
            <a:pPr>
              <a:lnSpc>
                <a:spcPct val="160000"/>
              </a:lnSpc>
            </a:pPr>
            <a:endParaRPr lang="en-US" sz="1800" dirty="0">
              <a:solidFill>
                <a:srgbClr val="555555"/>
              </a:solidFill>
              <a:latin typeface="verdana" panose="020B0604030504040204" pitchFamily="34" charset="0"/>
            </a:endParaRPr>
          </a:p>
          <a:p>
            <a:pPr>
              <a:lnSpc>
                <a:spcPct val="160000"/>
              </a:lnSpc>
            </a:pPr>
            <a:endParaRPr lang="en-US" sz="1800" dirty="0">
              <a:solidFill>
                <a:srgbClr val="555555"/>
              </a:solidFill>
              <a:latin typeface="verdana" panose="020B0604030504040204" pitchFamily="34" charset="0"/>
            </a:endParaRPr>
          </a:p>
          <a:p>
            <a:endParaRPr lang="en-US" sz="1800" dirty="0">
              <a:solidFill>
                <a:srgbClr val="555555"/>
              </a:solidFill>
              <a:latin typeface="verdana" panose="020B0604030504040204" pitchFamily="34" charset="0"/>
            </a:endParaRPr>
          </a:p>
          <a:p>
            <a:endParaRPr lang="en-US" b="0" i="0" dirty="0">
              <a:solidFill>
                <a:srgbClr val="555555"/>
              </a:solidFill>
              <a:effectLst/>
              <a:latin typeface="verdana" panose="020B0604030504040204" pitchFamily="34" charset="0"/>
            </a:endParaRPr>
          </a:p>
          <a:p>
            <a:endParaRPr lang="en-GB" dirty="0"/>
          </a:p>
        </p:txBody>
      </p:sp>
      <p:sp>
        <p:nvSpPr>
          <p:cNvPr id="7" name="Rectangle 4">
            <a:extLst>
              <a:ext uri="{FF2B5EF4-FFF2-40B4-BE49-F238E27FC236}">
                <a16:creationId xmlns:a16="http://schemas.microsoft.com/office/drawing/2014/main" id="{2A02F97A-F080-F4E1-B5D2-3299204E106D}"/>
              </a:ext>
            </a:extLst>
          </p:cNvPr>
          <p:cNvSpPr>
            <a:spLocks noChangeArrowheads="1"/>
          </p:cNvSpPr>
          <p:nvPr/>
        </p:nvSpPr>
        <p:spPr bwMode="auto">
          <a:xfrm>
            <a:off x="838200" y="476318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5615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6781</Words>
  <Application>Microsoft Office PowerPoint</Application>
  <PresentationFormat>Widescreen</PresentationFormat>
  <Paragraphs>488</Paragraphs>
  <Slides>71</Slides>
  <Notes>34</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71</vt:i4>
      </vt:variant>
    </vt:vector>
  </HeadingPairs>
  <TitlesOfParts>
    <vt:vector size="88" baseType="lpstr">
      <vt:lpstr>FangSong</vt:lpstr>
      <vt:lpstr>GH Guardian Headline</vt:lpstr>
      <vt:lpstr>Inter</vt:lpstr>
      <vt:lpstr>ＭＳ Ｐゴシック</vt:lpstr>
      <vt:lpstr>Arial</vt:lpstr>
      <vt:lpstr>Arial</vt:lpstr>
      <vt:lpstr>Calibri</vt:lpstr>
      <vt:lpstr>Calibri Light</vt:lpstr>
      <vt:lpstr>Helvetica</vt:lpstr>
      <vt:lpstr>Mongolian Baiti</vt:lpstr>
      <vt:lpstr>Open Sans</vt:lpstr>
      <vt:lpstr>PT Serif</vt:lpstr>
      <vt:lpstr>Times New Roman</vt:lpstr>
      <vt:lpstr>verdana</vt:lpstr>
      <vt:lpstr>verdana</vt:lpstr>
      <vt:lpstr>Wingdings</vt:lpstr>
      <vt:lpstr>Office Theme</vt:lpstr>
      <vt:lpstr>LCDB7008 Visions for the Future : Theoretical Perspectives on Management</vt:lpstr>
      <vt:lpstr>LCDB7008 Visions for the Future : Theoretical Perspectives on Management</vt:lpstr>
      <vt:lpstr>Leader and organisation </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Forbes World's Best Employers 2024 - Best Companies To Work For Worldwide</vt:lpstr>
      <vt:lpstr>LCDB7008 Visions for the Future : Theoretical Perspectives on Management</vt:lpstr>
      <vt:lpstr>LCDB7008 Visions for the Future : Theoretical Perspectives on Management</vt:lpstr>
      <vt:lpstr>Good leader ? Bad leaders ? Why bother ?</vt:lpstr>
      <vt:lpstr>https://www.myhubintranet.com/bad-leadership/ </vt:lpstr>
      <vt:lpstr>Name a bad leader</vt:lpstr>
      <vt:lpstr>1. Leadership: Name a good leader. </vt:lpstr>
      <vt:lpstr>Activity (1)</vt:lpstr>
      <vt:lpstr>Activity (1)</vt:lpstr>
      <vt:lpstr>Activity (1)</vt:lpstr>
      <vt:lpstr>LCDB7008 Visions for the Future : Theoretical Perspectives on Management</vt:lpstr>
      <vt:lpstr>Good leaders: Class response</vt:lpstr>
      <vt:lpstr>Bad leaders: Class response</vt:lpstr>
      <vt:lpstr>What is good or bad about them?</vt:lpstr>
      <vt:lpstr>Jacinda Ardern and Sanna Marin dismiss suggestion their age and gender was reason for meeting </vt:lpstr>
      <vt:lpstr>Hitler, a good guy?????</vt:lpstr>
      <vt:lpstr>Who are we leading? “It depends…..” factors.</vt:lpstr>
      <vt:lpstr> Managers VS Leaders</vt:lpstr>
      <vt:lpstr>Leadership, management and organisation</vt:lpstr>
      <vt:lpstr>Activity (2)</vt:lpstr>
      <vt:lpstr>Activity (2)</vt:lpstr>
      <vt:lpstr>Activity (2) </vt:lpstr>
      <vt:lpstr>Activity (2) </vt:lpstr>
      <vt:lpstr>Activity (2)</vt:lpstr>
      <vt:lpstr>Way forward </vt:lpstr>
      <vt:lpstr>LCDB7008 Visions for the Future : Theoretical Perspectives on Management</vt:lpstr>
      <vt:lpstr>Learning Objectives </vt:lpstr>
      <vt:lpstr>Attitudes and Job Satisfaction</vt:lpstr>
      <vt:lpstr>Organizational Behavior</vt:lpstr>
      <vt:lpstr>Contrast the Three Components of an Attitude (1 of 2)</vt:lpstr>
      <vt:lpstr>Contrast the Three Components of an Attitude (2 of 2)</vt:lpstr>
      <vt:lpstr>Summarize the Relationship Between Attitudes and Behavior (1 of 2)</vt:lpstr>
      <vt:lpstr>Summarize the Relationship Between Attitudes and Behavior (2 of 2)</vt:lpstr>
      <vt:lpstr>Compare the Major Job Attitudes (1 of 5)</vt:lpstr>
      <vt:lpstr>Compare the Major Job Attitudes (2 of 5)</vt:lpstr>
      <vt:lpstr>Compare the Major Job Attitudes (3 of 5) </vt:lpstr>
      <vt:lpstr>Compare the Major Job Attitudes (4 of 5)</vt:lpstr>
      <vt:lpstr>Compare the Major Job Attitudes (5 of 5)</vt:lpstr>
      <vt:lpstr>Define Job Satisfaction (1 of 5)</vt:lpstr>
      <vt:lpstr>Define Job Satisfaction (2 of 5)</vt:lpstr>
      <vt:lpstr>Define Job Satisfaction (3 of 5)</vt:lpstr>
      <vt:lpstr>Define Job Satisfaction (4 of 5)</vt:lpstr>
      <vt:lpstr>Define Job Satisfaction (5 of 5)</vt:lpstr>
      <vt:lpstr>Summarize the Main Causes of Job Satisfaction (1 of 3)</vt:lpstr>
      <vt:lpstr>Summarize the Main Causes of Job Satisfaction (2 of 3)</vt:lpstr>
      <vt:lpstr>Summarize the Main Causes of Job Satisfaction (3 of 3)</vt:lpstr>
      <vt:lpstr>Outcomes of Job Satisfaction</vt:lpstr>
      <vt:lpstr>Job Satisfaction Theories </vt:lpstr>
      <vt:lpstr>Job Satisfaction Theories </vt:lpstr>
      <vt:lpstr>Equity Theory </vt:lpstr>
      <vt:lpstr>Job Satisfaction Theories </vt:lpstr>
      <vt:lpstr>Equity Theory and employee motivation</vt:lpstr>
      <vt:lpstr>Equity Theory and employee motivation</vt:lpstr>
      <vt:lpstr>Four Employee Responses to Dissatisfaction (1 of 2)</vt:lpstr>
      <vt:lpstr>Four Employee Responses to Dissatisfaction (2 of 2)</vt:lpstr>
      <vt:lpstr>Implications for Managers (1 of 2)</vt:lpstr>
      <vt:lpstr>Implications for Managers (2 of 2)</vt:lpstr>
      <vt:lpstr>Copyright</vt:lpstr>
      <vt:lpstr>Literature Reading</vt:lpstr>
      <vt:lpstr>Q&amp;A ! </vt:lpstr>
      <vt:lpstr>Thank You!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9</cp:revision>
  <cp:lastPrinted>2024-06-04T13:22:47Z</cp:lastPrinted>
  <dcterms:created xsi:type="dcterms:W3CDTF">2024-05-03T11:57:05Z</dcterms:created>
  <dcterms:modified xsi:type="dcterms:W3CDTF">2025-10-19T17:17:16Z</dcterms:modified>
</cp:coreProperties>
</file>