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1" r:id="rId5"/>
    <p:sldId id="264" r:id="rId6"/>
    <p:sldId id="265" r:id="rId7"/>
    <p:sldId id="263" r:id="rId8"/>
    <p:sldId id="260" r:id="rId9"/>
    <p:sldId id="262" r:id="rId10"/>
    <p:sldId id="259"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8" d="100"/>
          <a:sy n="88" d="100"/>
        </p:scale>
        <p:origin x="494"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6/4/2023</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6/4/2023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6/4/2023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6/4/2023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6/4/2023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6/4/2023</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7977" y="1964267"/>
            <a:ext cx="10816046" cy="1318864"/>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normAutofit/>
          </a:bodyPr>
          <a:lstStyle/>
          <a:p>
            <a:r>
              <a:rPr lang="en-US" sz="3600" b="1" dirty="0"/>
              <a:t>Health and Well-being in the Hospitality Industry</a:t>
            </a:r>
          </a:p>
        </p:txBody>
      </p:sp>
      <p:pic>
        <p:nvPicPr>
          <p:cNvPr id="5" name="Picture 4" descr="HRM in Relation To Employee Motivation and Job Performance in the ..."/>
          <p:cNvPicPr>
            <a:picLocks noChangeAspect="1"/>
          </p:cNvPicPr>
          <p:nvPr/>
        </p:nvPicPr>
        <p:blipFill rotWithShape="1">
          <a:blip r:embed="rId2">
            <a:extLst>
              <a:ext uri="{28A0092B-C50C-407E-A947-70E740481C1C}">
                <a14:useLocalDpi xmlns:a14="http://schemas.microsoft.com/office/drawing/2010/main" val="0"/>
              </a:ext>
            </a:extLst>
          </a:blip>
          <a:srcRect l="25454" t="33866" r="13073" b="5959"/>
          <a:stretch/>
        </p:blipFill>
        <p:spPr>
          <a:xfrm>
            <a:off x="3004457" y="3640183"/>
            <a:ext cx="6183086" cy="3091543"/>
          </a:xfrm>
          <a:prstGeom prst="rect">
            <a:avLst/>
          </a:prstGeom>
        </p:spPr>
      </p:pic>
    </p:spTree>
    <p:extLst>
      <p:ext uri="{BB962C8B-B14F-4D97-AF65-F5344CB8AC3E}">
        <p14:creationId xmlns:p14="http://schemas.microsoft.com/office/powerpoint/2010/main" val="35767847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744686" y="1045029"/>
            <a:ext cx="7837714" cy="4135106"/>
          </a:xfrm>
          <a:prstGeom prst="rect">
            <a:avLst/>
          </a:prstGeom>
        </p:spPr>
        <p:style>
          <a:lnRef idx="2">
            <a:schemeClr val="dk1">
              <a:shade val="50000"/>
            </a:schemeClr>
          </a:lnRef>
          <a:fillRef idx="1">
            <a:schemeClr val="dk1"/>
          </a:fillRef>
          <a:effectRef idx="0">
            <a:schemeClr val="dk1"/>
          </a:effectRef>
          <a:fontRef idx="minor">
            <a:schemeClr val="lt1"/>
          </a:fontRef>
        </p:style>
        <p:txBody>
          <a:bodyPr wrap="square" rtlCol="0">
            <a:spAutoFit/>
          </a:bodyPr>
          <a:lstStyle/>
          <a:p>
            <a:pPr>
              <a:lnSpc>
                <a:spcPct val="250000"/>
              </a:lnSpc>
            </a:pPr>
            <a:r>
              <a:rPr lang="en-US" dirty="0"/>
              <a:t>In the fast-paced and demanding environment of the hotel and hospitality sector, the health and well-being of employees play a crucial role in their overall job satisfaction and performance. The physically and mentally demanding nature of the industry can have significant impacts on employees' well-being. Recognizing the importance of employee well-being is essential for creating a positive work environment and ensuring the long-term success of the sector. (</a:t>
            </a:r>
            <a:r>
              <a:rPr lang="en-US" dirty="0" err="1"/>
              <a:t>Lo.K</a:t>
            </a:r>
            <a:r>
              <a:rPr lang="en-US" dirty="0"/>
              <a:t>, 2005)</a:t>
            </a:r>
          </a:p>
        </p:txBody>
      </p:sp>
      <p:sp>
        <p:nvSpPr>
          <p:cNvPr id="5" name="TextBox 4"/>
          <p:cNvSpPr txBox="1"/>
          <p:nvPr/>
        </p:nvSpPr>
        <p:spPr>
          <a:xfrm>
            <a:off x="3683725" y="191589"/>
            <a:ext cx="3561806" cy="461665"/>
          </a:xfrm>
          <a:prstGeom prst="rect">
            <a:avLst/>
          </a:prstGeom>
          <a:noFill/>
        </p:spPr>
        <p:txBody>
          <a:bodyPr wrap="square" rtlCol="0">
            <a:spAutoFit/>
          </a:bodyPr>
          <a:lstStyle/>
          <a:p>
            <a:r>
              <a:rPr lang="en-US" sz="2400" b="1" dirty="0"/>
              <a:t>INTRODUCTION</a:t>
            </a:r>
          </a:p>
        </p:txBody>
      </p:sp>
      <p:pic>
        <p:nvPicPr>
          <p:cNvPr id="6" name="Picture 5" descr="Business Presentation · Free image on Pixaba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1326" y="762000"/>
            <a:ext cx="4705350" cy="6096000"/>
          </a:xfrm>
          <a:prstGeom prst="rect">
            <a:avLst/>
          </a:prstGeom>
        </p:spPr>
      </p:pic>
    </p:spTree>
    <p:extLst>
      <p:ext uri="{BB962C8B-B14F-4D97-AF65-F5344CB8AC3E}">
        <p14:creationId xmlns:p14="http://schemas.microsoft.com/office/powerpoint/2010/main" val="22282226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7383" y="1506583"/>
            <a:ext cx="11582400" cy="3970318"/>
          </a:xfrm>
          <a:prstGeom prst="rect">
            <a:avLst/>
          </a:prstGeom>
        </p:spPr>
        <p:style>
          <a:lnRef idx="2">
            <a:schemeClr val="dk1">
              <a:shade val="50000"/>
            </a:schemeClr>
          </a:lnRef>
          <a:fillRef idx="1">
            <a:schemeClr val="dk1"/>
          </a:fillRef>
          <a:effectRef idx="0">
            <a:schemeClr val="dk1"/>
          </a:effectRef>
          <a:fontRef idx="minor">
            <a:schemeClr val="lt1"/>
          </a:fontRef>
        </p:style>
        <p:txBody>
          <a:bodyPr wrap="square" rtlCol="0">
            <a:spAutoFit/>
          </a:bodyPr>
          <a:lstStyle/>
          <a:p>
            <a:pPr>
              <a:lnSpc>
                <a:spcPct val="200000"/>
              </a:lnSpc>
            </a:pPr>
            <a:r>
              <a:rPr lang="en-US" dirty="0"/>
              <a:t>The literature on health and well-being in the hospitality industry emphasizes the importance of addressing the physical and mental well-being of employees. Key theories and concepts include ergonomic interventions, workload management strategies, and supportive communication and organizational culture. Studies highlight the positive impacts of these approaches on reducing work-related injuries, improving job satisfaction, and enhancing productivity. Current journal articles emphasize the need for comprehensive health and safety policies, technology solutions, work-life balance initiatives, and training programs to promote employee well-being. By drawing on the latest research, this paper aims to provide a comprehensive overview of the literature and its implications for the hospitality industry.</a:t>
            </a:r>
          </a:p>
        </p:txBody>
      </p:sp>
      <p:sp>
        <p:nvSpPr>
          <p:cNvPr id="4" name="TextBox 3"/>
          <p:cNvSpPr txBox="1"/>
          <p:nvPr/>
        </p:nvSpPr>
        <p:spPr>
          <a:xfrm>
            <a:off x="4572000" y="539931"/>
            <a:ext cx="3065417" cy="46166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US" sz="2400" b="1" dirty="0"/>
              <a:t>Overview of Literature</a:t>
            </a:r>
          </a:p>
        </p:txBody>
      </p:sp>
    </p:spTree>
    <p:extLst>
      <p:ext uri="{BB962C8B-B14F-4D97-AF65-F5344CB8AC3E}">
        <p14:creationId xmlns:p14="http://schemas.microsoft.com/office/powerpoint/2010/main" val="3132156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1532709"/>
            <a:ext cx="11599817" cy="5355312"/>
          </a:xfrm>
          <a:prstGeom prst="rect">
            <a:avLst/>
          </a:prstGeom>
        </p:spPr>
        <p:style>
          <a:lnRef idx="2">
            <a:schemeClr val="dk1">
              <a:shade val="50000"/>
            </a:schemeClr>
          </a:lnRef>
          <a:fillRef idx="1">
            <a:schemeClr val="dk1"/>
          </a:fillRef>
          <a:effectRef idx="0">
            <a:schemeClr val="dk1"/>
          </a:effectRef>
          <a:fontRef idx="minor">
            <a:schemeClr val="lt1"/>
          </a:fontRef>
        </p:style>
        <p:txBody>
          <a:bodyPr wrap="square" rtlCol="0">
            <a:spAutoFit/>
          </a:bodyPr>
          <a:lstStyle/>
          <a:p>
            <a:r>
              <a:rPr lang="en-US" dirty="0"/>
              <a:t>In the hotel and hospitality sector, one specific area to focus on in relation to health and well-being is the housekeeping department. Housekeeping employees face unique challenges due to the physically demanding nature of their work, exposure to cleaning chemicals, and high workload pressures. These factors can significantly impact their physical and mental well-being.</a:t>
            </a:r>
          </a:p>
          <a:p>
            <a:r>
              <a:rPr lang="en-US" dirty="0"/>
              <a:t>To address these challenges, hotels have implemented various management responses. For example, ergonomic interventions such as providing adjustable cleaning equipment and implementing proper lifting techniques have been introduced to reduce physical strain and injuries. Workload management strategies, such as optimizing cleaning schedules and implementing efficient task allocation systems, have been employed to alleviate time pressures and improve work-life balance.</a:t>
            </a:r>
          </a:p>
          <a:p>
            <a:r>
              <a:rPr lang="en-US" dirty="0"/>
              <a:t>Furthermore, hotels have recognized the importance of supportive communication and a positive organizational culture. Regular team meetings, open channels of communication, and recognition programs have been established to foster a sense of belonging and support among housekeeping staff. (</a:t>
            </a:r>
            <a:r>
              <a:rPr lang="en-US" dirty="0" err="1"/>
              <a:t>O’neill</a:t>
            </a:r>
            <a:r>
              <a:rPr lang="en-US" dirty="0"/>
              <a:t>, J.W. , 2011)</a:t>
            </a:r>
          </a:p>
          <a:p>
            <a:r>
              <a:rPr lang="en-US" dirty="0"/>
              <a:t>While these management responses have shown positive impacts, limitations exist. Resource constraints, such as budgetary limitations, can hinder the implementation of comprehensive well-being initiatives. Moreover, the transient nature of the workforce in the hospitality industry poses challenges in providing consistent support and training.</a:t>
            </a:r>
          </a:p>
          <a:p>
            <a:r>
              <a:rPr lang="en-US" dirty="0"/>
              <a:t>Overall, the application of management responses in the housekeeping department of the hotel and hospitality sector has been effective in improving employee well-being. However, ongoing efforts are necessary to overcome limitations and ensure a sustainable and supportive work environment.</a:t>
            </a:r>
          </a:p>
          <a:p>
            <a:endParaRPr lang="en-US" dirty="0"/>
          </a:p>
        </p:txBody>
      </p:sp>
      <p:sp>
        <p:nvSpPr>
          <p:cNvPr id="3" name="TextBox 2"/>
          <p:cNvSpPr txBox="1"/>
          <p:nvPr/>
        </p:nvSpPr>
        <p:spPr>
          <a:xfrm>
            <a:off x="409303" y="818606"/>
            <a:ext cx="6244046" cy="461665"/>
          </a:xfrm>
          <a:prstGeom prst="rect">
            <a:avLst/>
          </a:prstGeom>
          <a:noFill/>
        </p:spPr>
        <p:txBody>
          <a:bodyPr wrap="square" rtlCol="0">
            <a:spAutoFit/>
          </a:bodyPr>
          <a:lstStyle/>
          <a:p>
            <a:r>
              <a:rPr lang="en-US" sz="2400" b="1" dirty="0"/>
              <a:t>Application to the Hotel and Hospitality Sector</a:t>
            </a:r>
          </a:p>
        </p:txBody>
      </p:sp>
    </p:spTree>
    <p:extLst>
      <p:ext uri="{BB962C8B-B14F-4D97-AF65-F5344CB8AC3E}">
        <p14:creationId xmlns:p14="http://schemas.microsoft.com/office/powerpoint/2010/main" val="4969456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74766" y="1698171"/>
            <a:ext cx="11181805" cy="4446730"/>
          </a:xfrm>
          <a:prstGeom prst="rect">
            <a:avLst/>
          </a:prstGeom>
        </p:spPr>
        <p:style>
          <a:lnRef idx="2">
            <a:schemeClr val="dk1">
              <a:shade val="50000"/>
            </a:schemeClr>
          </a:lnRef>
          <a:fillRef idx="1">
            <a:schemeClr val="dk1"/>
          </a:fillRef>
          <a:effectRef idx="0">
            <a:schemeClr val="dk1"/>
          </a:effectRef>
          <a:fontRef idx="minor">
            <a:schemeClr val="lt1"/>
          </a:fontRef>
        </p:style>
        <p:txBody>
          <a:bodyPr wrap="square" rtlCol="0">
            <a:spAutoFit/>
          </a:bodyPr>
          <a:lstStyle/>
          <a:p>
            <a:pPr>
              <a:lnSpc>
                <a:spcPct val="200000"/>
              </a:lnSpc>
            </a:pPr>
            <a:r>
              <a:rPr lang="en-US" dirty="0"/>
              <a:t>In the hotel and hospitality sector, ergonomic interventions have proven to be effective in improving the health and well-being of housekeeping employees. These interventions aim to minimize physical strain, reduce the risk of injuries, and enhance overall work comfort. (</a:t>
            </a:r>
            <a:r>
              <a:rPr lang="en-US" dirty="0" err="1"/>
              <a:t>Haid.M</a:t>
            </a:r>
            <a:r>
              <a:rPr lang="en-US" dirty="0"/>
              <a:t>, 2022)</a:t>
            </a:r>
          </a:p>
          <a:p>
            <a:pPr>
              <a:lnSpc>
                <a:spcPct val="200000"/>
              </a:lnSpc>
            </a:pPr>
            <a:r>
              <a:rPr lang="en-US" dirty="0"/>
              <a:t>One example of an ergonomic intervention is the introduction of adjustable cleaning equipment. Housekeeping employees often perform repetitive tasks such as vacuuming, mopping, and lifting heavy objects. By providing adjustable equipment, such as vacuum cleaners with adjustable handles or height-adjustable trolleys, hotels can ensure that employees can customize the equipment to their individual needs and reduce the risk of musculoskeletal injuries.</a:t>
            </a:r>
          </a:p>
        </p:txBody>
      </p:sp>
      <p:sp>
        <p:nvSpPr>
          <p:cNvPr id="3" name="TextBox 2"/>
          <p:cNvSpPr txBox="1"/>
          <p:nvPr/>
        </p:nvSpPr>
        <p:spPr>
          <a:xfrm>
            <a:off x="679268" y="679269"/>
            <a:ext cx="4833257" cy="46166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US" sz="2400" b="1" dirty="0"/>
              <a:t>Example 1 - Ergonomic Interventions</a:t>
            </a:r>
          </a:p>
        </p:txBody>
      </p:sp>
    </p:spTree>
    <p:extLst>
      <p:ext uri="{BB962C8B-B14F-4D97-AF65-F5344CB8AC3E}">
        <p14:creationId xmlns:p14="http://schemas.microsoft.com/office/powerpoint/2010/main" val="14649284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31371" y="1785257"/>
            <a:ext cx="11046824" cy="4772297"/>
          </a:xfrm>
          <a:prstGeom prst="rect">
            <a:avLst/>
          </a:prstGeom>
        </p:spPr>
        <p:style>
          <a:lnRef idx="2">
            <a:schemeClr val="dk1">
              <a:shade val="50000"/>
            </a:schemeClr>
          </a:lnRef>
          <a:fillRef idx="1">
            <a:schemeClr val="dk1"/>
          </a:fillRef>
          <a:effectRef idx="0">
            <a:schemeClr val="dk1"/>
          </a:effectRef>
          <a:fontRef idx="minor">
            <a:schemeClr val="lt1"/>
          </a:fontRef>
        </p:style>
        <p:txBody>
          <a:bodyPr wrap="square" rtlCol="0">
            <a:spAutoFit/>
          </a:bodyPr>
          <a:lstStyle/>
          <a:p>
            <a:endParaRPr lang="en-US" dirty="0"/>
          </a:p>
        </p:txBody>
      </p:sp>
      <p:sp>
        <p:nvSpPr>
          <p:cNvPr id="3" name="TextBox 2"/>
          <p:cNvSpPr txBox="1"/>
          <p:nvPr/>
        </p:nvSpPr>
        <p:spPr>
          <a:xfrm>
            <a:off x="766353" y="809897"/>
            <a:ext cx="5059681" cy="40011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US" sz="2000" b="1" dirty="0"/>
              <a:t>Example 2 - Workload Management Strategies</a:t>
            </a:r>
          </a:p>
        </p:txBody>
      </p:sp>
      <p:sp>
        <p:nvSpPr>
          <p:cNvPr id="4" name="Rectangle 3"/>
          <p:cNvSpPr/>
          <p:nvPr/>
        </p:nvSpPr>
        <p:spPr>
          <a:xfrm>
            <a:off x="766354" y="2469777"/>
            <a:ext cx="10528664" cy="3970318"/>
          </a:xfrm>
          <a:prstGeom prst="rect">
            <a:avLst/>
          </a:prstGeom>
        </p:spPr>
        <p:txBody>
          <a:bodyPr wrap="square">
            <a:spAutoFit/>
          </a:bodyPr>
          <a:lstStyle/>
          <a:p>
            <a:pPr>
              <a:lnSpc>
                <a:spcPct val="200000"/>
              </a:lnSpc>
            </a:pPr>
            <a:r>
              <a:rPr lang="en-US" dirty="0"/>
              <a:t>In the hotel and hospitality sector, workload management strategies have been implemented to address the impact of heavy workloads on the health and well-being of housekeeping employees. These strategies aim to optimize task allocation, prioritize workload, and promote work-life balance.</a:t>
            </a:r>
          </a:p>
          <a:p>
            <a:pPr>
              <a:lnSpc>
                <a:spcPct val="200000"/>
              </a:lnSpc>
            </a:pPr>
            <a:r>
              <a:rPr lang="en-US" dirty="0"/>
              <a:t>One effective workload management strategy is the implementation of efficient cleaning schedules. By analyzing guest occupancy patterns and peak periods, hotels can create well-planned cleaning schedules that distribute work evenly among housekeeping staff. This helps to prevent excessive workloads during busy periods and ensures that tasks are completed within a reasonable timeframe. (</a:t>
            </a:r>
            <a:r>
              <a:rPr lang="en-US" dirty="0" err="1"/>
              <a:t>Kim.H</a:t>
            </a:r>
            <a:r>
              <a:rPr lang="en-US" dirty="0"/>
              <a:t>, 2018)</a:t>
            </a:r>
          </a:p>
        </p:txBody>
      </p:sp>
    </p:spTree>
    <p:extLst>
      <p:ext uri="{BB962C8B-B14F-4D97-AF65-F5344CB8AC3E}">
        <p14:creationId xmlns:p14="http://schemas.microsoft.com/office/powerpoint/2010/main" val="10536728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74766" y="1854926"/>
            <a:ext cx="11051177" cy="4204356"/>
          </a:xfrm>
          <a:prstGeom prst="rect">
            <a:avLst/>
          </a:prstGeom>
        </p:spPr>
        <p:style>
          <a:lnRef idx="2">
            <a:schemeClr val="dk1">
              <a:shade val="50000"/>
            </a:schemeClr>
          </a:lnRef>
          <a:fillRef idx="1">
            <a:schemeClr val="dk1"/>
          </a:fillRef>
          <a:effectRef idx="0">
            <a:schemeClr val="dk1"/>
          </a:effectRef>
          <a:fontRef idx="minor">
            <a:schemeClr val="lt1"/>
          </a:fontRef>
        </p:style>
        <p:txBody>
          <a:bodyPr wrap="square" rtlCol="0">
            <a:spAutoFit/>
          </a:bodyPr>
          <a:lstStyle/>
          <a:p>
            <a:pPr>
              <a:lnSpc>
                <a:spcPct val="150000"/>
              </a:lnSpc>
            </a:pPr>
            <a:r>
              <a:rPr lang="en-US" dirty="0"/>
              <a:t>Supportive communication and fostering a positive organizational culture are vital in promoting the health and well-being of housekeeping employees in the hotel and hospitality sector.</a:t>
            </a:r>
          </a:p>
          <a:p>
            <a:pPr>
              <a:lnSpc>
                <a:spcPct val="150000"/>
              </a:lnSpc>
            </a:pPr>
            <a:r>
              <a:rPr lang="en-US" dirty="0"/>
              <a:t>One example of a management response is the establishment of open channels of communication. Regular team meetings, one-on-one check-ins, and feedback sessions provide opportunities for housekeeping employees to express their concerns, share ideas, and receive support. This open communication allows for the identification of potential issues or challenges faced by employees and enables management to address them promptly.</a:t>
            </a:r>
          </a:p>
          <a:p>
            <a:pPr>
              <a:lnSpc>
                <a:spcPct val="150000"/>
              </a:lnSpc>
            </a:pPr>
            <a:r>
              <a:rPr lang="en-US" dirty="0"/>
              <a:t>Furthermore, hotels have recognized the importance of recognizing and valuing the contributions of housekeeping staff. Implementing recognition programs, such as Employee of the Month or appreciation events, helps create a culture of appreciation and support. This recognition not only boosts employee morale but also reinforces a sense of belonging and job satisfaction.</a:t>
            </a:r>
          </a:p>
        </p:txBody>
      </p:sp>
      <p:sp>
        <p:nvSpPr>
          <p:cNvPr id="3" name="TextBox 2"/>
          <p:cNvSpPr txBox="1"/>
          <p:nvPr/>
        </p:nvSpPr>
        <p:spPr>
          <a:xfrm>
            <a:off x="627016" y="914400"/>
            <a:ext cx="7228115" cy="40011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US" sz="2000" b="1" dirty="0"/>
              <a:t>Example 3 - Supportive Communication and Organizational Culture</a:t>
            </a:r>
          </a:p>
        </p:txBody>
      </p:sp>
    </p:spTree>
    <p:extLst>
      <p:ext uri="{BB962C8B-B14F-4D97-AF65-F5344CB8AC3E}">
        <p14:creationId xmlns:p14="http://schemas.microsoft.com/office/powerpoint/2010/main" val="12286850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5097" y="1602377"/>
            <a:ext cx="11129554" cy="4662815"/>
          </a:xfrm>
          <a:prstGeom prst="rect">
            <a:avLst/>
          </a:prstGeom>
        </p:spPr>
        <p:style>
          <a:lnRef idx="2">
            <a:schemeClr val="dk1">
              <a:shade val="50000"/>
            </a:schemeClr>
          </a:lnRef>
          <a:fillRef idx="1">
            <a:schemeClr val="dk1"/>
          </a:fillRef>
          <a:effectRef idx="0">
            <a:schemeClr val="dk1"/>
          </a:effectRef>
          <a:fontRef idx="minor">
            <a:schemeClr val="lt1"/>
          </a:fontRef>
        </p:style>
        <p:txBody>
          <a:bodyPr wrap="square" rtlCol="0">
            <a:spAutoFit/>
          </a:bodyPr>
          <a:lstStyle/>
          <a:p>
            <a:pPr>
              <a:lnSpc>
                <a:spcPct val="150000"/>
              </a:lnSpc>
            </a:pPr>
            <a:r>
              <a:rPr lang="en-US" b="1" dirty="0"/>
              <a:t>Establish a holistic approach: </a:t>
            </a:r>
            <a:r>
              <a:rPr lang="en-US" dirty="0"/>
              <a:t>Integrate health and well-being considerations into all aspects of the organization, from recruitment and training to performance evaluations and rewards systems.</a:t>
            </a:r>
          </a:p>
          <a:p>
            <a:pPr>
              <a:lnSpc>
                <a:spcPct val="150000"/>
              </a:lnSpc>
            </a:pPr>
            <a:r>
              <a:rPr lang="en-US" dirty="0"/>
              <a:t>Foster leadership support: Ensure that managers and leaders prioritize and actively support employee well-being initiatives, leading by example and promoting a culture of care and support.</a:t>
            </a:r>
          </a:p>
          <a:p>
            <a:pPr>
              <a:lnSpc>
                <a:spcPct val="150000"/>
              </a:lnSpc>
            </a:pPr>
            <a:endParaRPr lang="en-US" dirty="0"/>
          </a:p>
          <a:p>
            <a:pPr>
              <a:lnSpc>
                <a:spcPct val="150000"/>
              </a:lnSpc>
            </a:pPr>
            <a:r>
              <a:rPr lang="en-US" b="1" dirty="0"/>
              <a:t>Collaborate with industry stakeholders: </a:t>
            </a:r>
            <a:r>
              <a:rPr lang="en-US" dirty="0"/>
              <a:t>Engage with industry associations, government bodies, and other stakeholders to share best practices, exchange knowledge, and collaborate on initiatives aimed at improving health and well-being in the hospitality industry. (</a:t>
            </a:r>
            <a:r>
              <a:rPr lang="en-US" dirty="0" err="1"/>
              <a:t>Pienaar</a:t>
            </a:r>
            <a:r>
              <a:rPr lang="en-US" dirty="0"/>
              <a:t>, J. </a:t>
            </a:r>
            <a:r>
              <a:rPr lang="en-US"/>
              <a:t>, 2008)</a:t>
            </a:r>
            <a:endParaRPr lang="en-US" dirty="0"/>
          </a:p>
          <a:p>
            <a:pPr>
              <a:lnSpc>
                <a:spcPct val="150000"/>
              </a:lnSpc>
            </a:pPr>
            <a:endParaRPr lang="en-US" dirty="0"/>
          </a:p>
          <a:p>
            <a:pPr>
              <a:lnSpc>
                <a:spcPct val="150000"/>
              </a:lnSpc>
            </a:pPr>
            <a:r>
              <a:rPr lang="en-US" b="1" dirty="0"/>
              <a:t>Continuously monitor and adapt: </a:t>
            </a:r>
            <a:r>
              <a:rPr lang="en-US" dirty="0"/>
              <a:t>Regularly monitor the effectiveness of implemented policies and management strategies, and be willing to adapt and evolve based on changing needs and emerging research.</a:t>
            </a:r>
          </a:p>
        </p:txBody>
      </p:sp>
      <p:sp>
        <p:nvSpPr>
          <p:cNvPr id="3" name="TextBox 2"/>
          <p:cNvSpPr txBox="1"/>
          <p:nvPr/>
        </p:nvSpPr>
        <p:spPr>
          <a:xfrm>
            <a:off x="505097" y="827314"/>
            <a:ext cx="4545874"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US" b="1" dirty="0"/>
              <a:t>General Recommendations</a:t>
            </a:r>
          </a:p>
        </p:txBody>
      </p:sp>
    </p:spTree>
    <p:extLst>
      <p:ext uri="{BB962C8B-B14F-4D97-AF65-F5344CB8AC3E}">
        <p14:creationId xmlns:p14="http://schemas.microsoft.com/office/powerpoint/2010/main" val="472744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26720" y="1541417"/>
            <a:ext cx="11277600" cy="3373359"/>
          </a:xfrm>
          <a:prstGeom prst="rect">
            <a:avLst/>
          </a:prstGeom>
        </p:spPr>
        <p:style>
          <a:lnRef idx="2">
            <a:schemeClr val="dk1">
              <a:shade val="50000"/>
            </a:schemeClr>
          </a:lnRef>
          <a:fillRef idx="1">
            <a:schemeClr val="dk1"/>
          </a:fillRef>
          <a:effectRef idx="0">
            <a:schemeClr val="dk1"/>
          </a:effectRef>
          <a:fontRef idx="minor">
            <a:schemeClr val="lt1"/>
          </a:fontRef>
        </p:style>
        <p:txBody>
          <a:bodyPr wrap="square" rtlCol="0">
            <a:spAutoFit/>
          </a:bodyPr>
          <a:lstStyle/>
          <a:p>
            <a:pPr>
              <a:lnSpc>
                <a:spcPct val="150000"/>
              </a:lnSpc>
            </a:pPr>
            <a:r>
              <a:rPr lang="en-US" dirty="0"/>
              <a:t>In conclusion, addressing the health and well-being of housekeeping employees in the hospitality industry is crucial for their overall well-being, job satisfaction, and organizational success. Management responses such as ergonomic interventions, workload management, training programs, and supportive communication have shown positive impacts. Future policy and management options should focus on comprehensive health and safety policies, technology solutions, a supportive culture, work-life balance initiatives, training opportunities, collaboration, and regular assessments. By prioritizing employee well-being, the industry can create a sustainable and thriving work environment that enhances guest satisfaction and organizational performance. Continuous evaluation and adaptation of strategies are essential for a holistic approach to health and well-being in the hospitality industry.</a:t>
            </a:r>
          </a:p>
        </p:txBody>
      </p:sp>
      <p:sp>
        <p:nvSpPr>
          <p:cNvPr id="3" name="TextBox 2"/>
          <p:cNvSpPr txBox="1"/>
          <p:nvPr/>
        </p:nvSpPr>
        <p:spPr>
          <a:xfrm>
            <a:off x="426720" y="731520"/>
            <a:ext cx="1349829" cy="40011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US" sz="2000" b="1" dirty="0"/>
              <a:t>Conclusion</a:t>
            </a:r>
          </a:p>
        </p:txBody>
      </p:sp>
    </p:spTree>
    <p:extLst>
      <p:ext uri="{BB962C8B-B14F-4D97-AF65-F5344CB8AC3E}">
        <p14:creationId xmlns:p14="http://schemas.microsoft.com/office/powerpoint/2010/main" val="36433354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57350" y="644434"/>
            <a:ext cx="1445622" cy="40011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US" sz="2000" b="1" dirty="0"/>
              <a:t>References</a:t>
            </a:r>
          </a:p>
        </p:txBody>
      </p:sp>
      <p:sp>
        <p:nvSpPr>
          <p:cNvPr id="3" name="Rectangle 2"/>
          <p:cNvSpPr/>
          <p:nvPr/>
        </p:nvSpPr>
        <p:spPr>
          <a:xfrm>
            <a:off x="557351" y="1245326"/>
            <a:ext cx="11059884" cy="5078313"/>
          </a:xfrm>
          <a:prstGeom prst="rect">
            <a:avLst/>
          </a:prstGeom>
        </p:spPr>
        <p:txBody>
          <a:bodyPr wrap="square">
            <a:spAutoFit/>
          </a:bodyPr>
          <a:lstStyle/>
          <a:p>
            <a:r>
              <a:rPr lang="en-US" dirty="0"/>
              <a:t>Lo, K. and </a:t>
            </a:r>
            <a:r>
              <a:rPr lang="en-US" dirty="0" err="1"/>
              <a:t>Lamm</a:t>
            </a:r>
            <a:r>
              <a:rPr lang="en-US" dirty="0"/>
              <a:t>, F., 2005. Occupational stress in the hospitality industry-an employment relations perspective. </a:t>
            </a:r>
            <a:r>
              <a:rPr lang="en-US" i="1" dirty="0"/>
              <a:t>New Zealand Journal of Employment Relations</a:t>
            </a:r>
            <a:r>
              <a:rPr lang="en-US" dirty="0"/>
              <a:t>, </a:t>
            </a:r>
            <a:r>
              <a:rPr lang="en-US" i="1" dirty="0"/>
              <a:t>30</a:t>
            </a:r>
            <a:r>
              <a:rPr lang="en-US" dirty="0"/>
              <a:t>(1), </a:t>
            </a:r>
            <a:r>
              <a:rPr lang="en-US" dirty="0" err="1"/>
              <a:t>pp.23</a:t>
            </a:r>
            <a:r>
              <a:rPr lang="en-US" dirty="0"/>
              <a:t>-47.</a:t>
            </a:r>
          </a:p>
          <a:p>
            <a:endParaRPr lang="en-US" dirty="0"/>
          </a:p>
          <a:p>
            <a:endParaRPr lang="en-US" dirty="0"/>
          </a:p>
          <a:p>
            <a:r>
              <a:rPr lang="en-US" dirty="0" err="1"/>
              <a:t>O’neill</a:t>
            </a:r>
            <a:r>
              <a:rPr lang="en-US" dirty="0"/>
              <a:t>, J.W. and Davis, K., 2011. Work stress and well-being in the hotel industry. </a:t>
            </a:r>
            <a:r>
              <a:rPr lang="en-US" i="1" dirty="0"/>
              <a:t>International journal of hospitality management</a:t>
            </a:r>
            <a:r>
              <a:rPr lang="en-US" dirty="0"/>
              <a:t>, </a:t>
            </a:r>
            <a:r>
              <a:rPr lang="en-US" i="1" dirty="0"/>
              <a:t>30</a:t>
            </a:r>
            <a:r>
              <a:rPr lang="en-US" dirty="0"/>
              <a:t>(2), </a:t>
            </a:r>
            <a:r>
              <a:rPr lang="en-US" dirty="0" err="1"/>
              <a:t>pp.385</a:t>
            </a:r>
            <a:r>
              <a:rPr lang="en-US" dirty="0"/>
              <a:t>-390.</a:t>
            </a:r>
          </a:p>
          <a:p>
            <a:endParaRPr lang="en-US" dirty="0"/>
          </a:p>
          <a:p>
            <a:r>
              <a:rPr lang="en-US" dirty="0" err="1"/>
              <a:t>Haid</a:t>
            </a:r>
            <a:r>
              <a:rPr lang="en-US" dirty="0"/>
              <a:t>, M., </a:t>
            </a:r>
            <a:r>
              <a:rPr lang="en-US" dirty="0" err="1"/>
              <a:t>Heimerl</a:t>
            </a:r>
            <a:r>
              <a:rPr lang="en-US" dirty="0"/>
              <a:t>, P., </a:t>
            </a:r>
            <a:r>
              <a:rPr lang="en-US" dirty="0" err="1"/>
              <a:t>Menhofer</a:t>
            </a:r>
            <a:r>
              <a:rPr lang="en-US" dirty="0"/>
              <a:t>, A., </a:t>
            </a:r>
            <a:r>
              <a:rPr lang="en-US" dirty="0" err="1"/>
              <a:t>Stummer</a:t>
            </a:r>
            <a:r>
              <a:rPr lang="en-US" dirty="0"/>
              <a:t>, H. and </a:t>
            </a:r>
            <a:r>
              <a:rPr lang="en-US" dirty="0" err="1"/>
              <a:t>Nöhammer</a:t>
            </a:r>
            <a:r>
              <a:rPr lang="en-US" dirty="0"/>
              <a:t>, E., 2022. Workplace health promotion in the Austrian hospitality industry. </a:t>
            </a:r>
            <a:r>
              <a:rPr lang="en-US" i="1" dirty="0"/>
              <a:t>Journal of Human Resources in Hospitality &amp; Tourism</a:t>
            </a:r>
            <a:r>
              <a:rPr lang="en-US" dirty="0"/>
              <a:t>, </a:t>
            </a:r>
            <a:r>
              <a:rPr lang="en-US" i="1" dirty="0"/>
              <a:t>21</a:t>
            </a:r>
            <a:r>
              <a:rPr lang="en-US" dirty="0"/>
              <a:t>(2), </a:t>
            </a:r>
            <a:r>
              <a:rPr lang="en-US" dirty="0" err="1"/>
              <a:t>pp.289</a:t>
            </a:r>
            <a:r>
              <a:rPr lang="en-US" dirty="0"/>
              <a:t>-314.</a:t>
            </a:r>
          </a:p>
          <a:p>
            <a:endParaRPr lang="en-US" dirty="0"/>
          </a:p>
          <a:p>
            <a:r>
              <a:rPr lang="en-US" dirty="0"/>
              <a:t>Kim, H., Woo, E., </a:t>
            </a:r>
            <a:r>
              <a:rPr lang="en-US" dirty="0" err="1"/>
              <a:t>Uysal</a:t>
            </a:r>
            <a:r>
              <a:rPr lang="en-US" dirty="0"/>
              <a:t>, M. and Kwon, N., 2018. The effects of corporate social responsibility (CSR) on employee well-being in the hospitality industry. </a:t>
            </a:r>
            <a:r>
              <a:rPr lang="en-US" i="1" dirty="0"/>
              <a:t>International Journal of Contemporary Hospitality Management</a:t>
            </a:r>
            <a:r>
              <a:rPr lang="en-US" dirty="0"/>
              <a:t>, </a:t>
            </a:r>
            <a:r>
              <a:rPr lang="en-US" i="1" dirty="0"/>
              <a:t>30</a:t>
            </a:r>
            <a:r>
              <a:rPr lang="en-US" dirty="0"/>
              <a:t>(3), </a:t>
            </a:r>
            <a:r>
              <a:rPr lang="en-US" dirty="0" err="1"/>
              <a:t>pp.1584</a:t>
            </a:r>
            <a:r>
              <a:rPr lang="en-US" dirty="0"/>
              <a:t>-1600.</a:t>
            </a:r>
          </a:p>
          <a:p>
            <a:endParaRPr lang="en-US" dirty="0"/>
          </a:p>
          <a:p>
            <a:r>
              <a:rPr lang="en-US" dirty="0" err="1"/>
              <a:t>Pienaar</a:t>
            </a:r>
            <a:r>
              <a:rPr lang="en-US" dirty="0"/>
              <a:t>, J. and </a:t>
            </a:r>
            <a:r>
              <a:rPr lang="en-US" dirty="0" err="1"/>
              <a:t>Willemse</a:t>
            </a:r>
            <a:r>
              <a:rPr lang="en-US" dirty="0"/>
              <a:t>, S.A., 2008. Burnout, engagement, coping and general health of service employees in the hospitality industry. </a:t>
            </a:r>
            <a:r>
              <a:rPr lang="en-US" i="1" dirty="0"/>
              <a:t>Tourism Management</a:t>
            </a:r>
            <a:r>
              <a:rPr lang="en-US" dirty="0"/>
              <a:t>, </a:t>
            </a:r>
            <a:r>
              <a:rPr lang="en-US" i="1" dirty="0"/>
              <a:t>29</a:t>
            </a:r>
            <a:r>
              <a:rPr lang="en-US" dirty="0"/>
              <a:t>(6), </a:t>
            </a:r>
            <a:r>
              <a:rPr lang="en-US" dirty="0" err="1"/>
              <a:t>pp.1053</a:t>
            </a:r>
            <a:r>
              <a:rPr lang="en-US" dirty="0"/>
              <a:t>-1063.</a:t>
            </a:r>
          </a:p>
          <a:p>
            <a:endParaRPr lang="en-US" dirty="0"/>
          </a:p>
          <a:p>
            <a:endParaRPr lang="en-US" dirty="0"/>
          </a:p>
        </p:txBody>
      </p:sp>
    </p:spTree>
    <p:extLst>
      <p:ext uri="{BB962C8B-B14F-4D97-AF65-F5344CB8AC3E}">
        <p14:creationId xmlns:p14="http://schemas.microsoft.com/office/powerpoint/2010/main" val="20089471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TM03457452[[fn=Celestial]]</Template>
  <TotalTime>35</TotalTime>
  <Words>1297</Words>
  <Application>Microsoft Office PowerPoint</Application>
  <PresentationFormat>Widescreen</PresentationFormat>
  <Paragraphs>41</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Celestial</vt:lpstr>
      <vt:lpstr>Health and Well-being in the Hospitality Industry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Well-being in the Hospitality Industry</dc:title>
  <dc:creator>Rishu Agarwal</dc:creator>
  <cp:lastModifiedBy>Sullymann.ctg@gmail.com</cp:lastModifiedBy>
  <cp:revision>25</cp:revision>
  <dcterms:created xsi:type="dcterms:W3CDTF">2023-05-30T06:14:45Z</dcterms:created>
  <dcterms:modified xsi:type="dcterms:W3CDTF">2023-06-04T16:24:49Z</dcterms:modified>
</cp:coreProperties>
</file>