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embeddedFontLst>
    <p:embeddedFont>
      <p:font typeface="Calibri" panose="020F0502020204030204" pitchFamily="34" charset="0"/>
      <p:regular r:id="rId10"/>
      <p:bold r:id="rId11"/>
      <p:italic r:id="rId12"/>
      <p:boldItalic r:id="rId13"/>
    </p:embeddedFont>
    <p:embeddedFont>
      <p:font typeface="Inter" panose="020B0604020202020204" charset="0"/>
      <p:regular r:id="rId14"/>
    </p:embeddedFont>
    <p:embeddedFont>
      <p:font typeface="Inter 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6" d="100"/>
          <a:sy n="56" d="100"/>
        </p:scale>
        <p:origin x="715"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34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CB776-5953-423B-AD1B-605209D55D5E}" type="datetimeFigureOut">
              <a:rPr lang="en-US" smtClean="0"/>
              <a:t>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DF24F-97A5-4232-82DA-8B18BAB6D6C5}" type="slidenum">
              <a:rPr lang="en-US" smtClean="0"/>
              <a:t>‹#›</a:t>
            </a:fld>
            <a:endParaRPr lang="en-US"/>
          </a:p>
        </p:txBody>
      </p:sp>
    </p:spTree>
    <p:extLst>
      <p:ext uri="{BB962C8B-B14F-4D97-AF65-F5344CB8AC3E}">
        <p14:creationId xmlns:p14="http://schemas.microsoft.com/office/powerpoint/2010/main" val="3660158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reflective presentation will summarize my experience and learning from the Applied Digital Skills classes on digital technologies, communication, and online safety. Through these classes, I gained valuable insights and practical skills that have enhanced my ability to connect and collaborate with others using digital tools, structure and present my ideas effectively, create promotional materials, and protect myself and my personal information online. Overall, I found these classes to be highly beneficial and would recommend them to anyone looking to improve their digital skills.</a:t>
            </a:r>
          </a:p>
          <a:p>
            <a:endParaRPr lang="en-US" dirty="0"/>
          </a:p>
        </p:txBody>
      </p:sp>
      <p:sp>
        <p:nvSpPr>
          <p:cNvPr id="4" name="Slide Number Placeholder 3"/>
          <p:cNvSpPr>
            <a:spLocks noGrp="1"/>
          </p:cNvSpPr>
          <p:nvPr>
            <p:ph type="sldNum" sz="quarter" idx="10"/>
          </p:nvPr>
        </p:nvSpPr>
        <p:spPr/>
        <p:txBody>
          <a:bodyPr/>
          <a:lstStyle/>
          <a:p>
            <a:fld id="{529DF24F-97A5-4232-82DA-8B18BAB6D6C5}" type="slidenum">
              <a:rPr lang="en-US" smtClean="0"/>
              <a:t>2</a:t>
            </a:fld>
            <a:endParaRPr lang="en-US"/>
          </a:p>
        </p:txBody>
      </p:sp>
    </p:spTree>
    <p:extLst>
      <p:ext uri="{BB962C8B-B14F-4D97-AF65-F5344CB8AC3E}">
        <p14:creationId xmlns:p14="http://schemas.microsoft.com/office/powerpoint/2010/main" val="1613523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 My IT experience at the beginning of the Module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At the beginning of the Digital Technologies Module, I had a basic understanding of IT and was familiar with some common software and technologies. However, I did not have a lot of experience using digital tools in a professional context, particularly within the construction industry.</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II. My reflection on digital resources and software used by professionals in construction industry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Throughout the module, I learned about a range of digital resources and software that are commonly used by professionals in the construction industry. These included project management tools such as </a:t>
            </a:r>
            <a:r>
              <a:rPr lang="en-US" sz="1200" kern="1200" dirty="0" err="1">
                <a:solidFill>
                  <a:schemeClr val="tx1"/>
                </a:solidFill>
                <a:effectLst/>
                <a:latin typeface="+mn-lt"/>
                <a:ea typeface="+mn-ea"/>
                <a:cs typeface="+mn-cs"/>
              </a:rPr>
              <a:t>Trello</a:t>
            </a:r>
            <a:r>
              <a:rPr lang="en-US" sz="1200" kern="1200" dirty="0">
                <a:solidFill>
                  <a:schemeClr val="tx1"/>
                </a:solidFill>
                <a:effectLst/>
                <a:latin typeface="+mn-lt"/>
                <a:ea typeface="+mn-ea"/>
                <a:cs typeface="+mn-cs"/>
              </a:rPr>
              <a:t> and Asana, design software such as AutoCAD and </a:t>
            </a:r>
            <a:r>
              <a:rPr lang="en-US" sz="1200" kern="1200" dirty="0" err="1">
                <a:solidFill>
                  <a:schemeClr val="tx1"/>
                </a:solidFill>
                <a:effectLst/>
                <a:latin typeface="+mn-lt"/>
                <a:ea typeface="+mn-ea"/>
                <a:cs typeface="+mn-cs"/>
              </a:rPr>
              <a:t>SketchUp</a:t>
            </a:r>
            <a:r>
              <a:rPr lang="en-US" sz="1200" kern="1200" dirty="0">
                <a:solidFill>
                  <a:schemeClr val="tx1"/>
                </a:solidFill>
                <a:effectLst/>
                <a:latin typeface="+mn-lt"/>
                <a:ea typeface="+mn-ea"/>
                <a:cs typeface="+mn-cs"/>
              </a:rPr>
              <a:t>, and communication platforms like Slack and Microsoft Teams. I also learned about the use of virtual and augmented reality in construction, as well as the importance of data management and analysis for decision-making.</a:t>
            </a:r>
          </a:p>
          <a:p>
            <a:endParaRPr lang="en-US" dirty="0"/>
          </a:p>
        </p:txBody>
      </p:sp>
      <p:sp>
        <p:nvSpPr>
          <p:cNvPr id="4" name="Slide Number Placeholder 3"/>
          <p:cNvSpPr>
            <a:spLocks noGrp="1"/>
          </p:cNvSpPr>
          <p:nvPr>
            <p:ph type="sldNum" sz="quarter" idx="10"/>
          </p:nvPr>
        </p:nvSpPr>
        <p:spPr/>
        <p:txBody>
          <a:bodyPr/>
          <a:lstStyle/>
          <a:p>
            <a:fld id="{529DF24F-97A5-4232-82DA-8B18BAB6D6C5}" type="slidenum">
              <a:rPr lang="en-US" smtClean="0"/>
              <a:t>3</a:t>
            </a:fld>
            <a:endParaRPr lang="en-US"/>
          </a:p>
        </p:txBody>
      </p:sp>
    </p:spTree>
    <p:extLst>
      <p:ext uri="{BB962C8B-B14F-4D97-AF65-F5344CB8AC3E}">
        <p14:creationId xmlns:p14="http://schemas.microsoft.com/office/powerpoint/2010/main" val="3640611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III. Reflection on Five (5) classes I undertook via Applied Digital skills with </a:t>
            </a:r>
            <a:r>
              <a:rPr lang="en-US" sz="1200" b="1" kern="1200" dirty="0" err="1">
                <a:solidFill>
                  <a:schemeClr val="tx1"/>
                </a:solidFill>
                <a:effectLst/>
                <a:latin typeface="+mn-lt"/>
                <a:ea typeface="+mn-ea"/>
                <a:cs typeface="+mn-cs"/>
              </a:rPr>
              <a:t>google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Completing the Applied Digital Skills classes provided me with valuable insights and practical skills that have enhanced my ability to connect and collaborate with others using digital tools. </a:t>
            </a:r>
          </a:p>
          <a:p>
            <a:r>
              <a:rPr lang="en-US" sz="1200" b="1" kern="1200" dirty="0">
                <a:solidFill>
                  <a:schemeClr val="tx1"/>
                </a:solidFill>
                <a:effectLst/>
                <a:latin typeface="+mn-lt"/>
                <a:ea typeface="+mn-ea"/>
                <a:cs typeface="+mn-cs"/>
              </a:rPr>
              <a:t>In the first class, I learned about the various communication platforms and tools</a:t>
            </a:r>
            <a:r>
              <a:rPr lang="en-US" sz="1200" kern="1200" dirty="0">
                <a:solidFill>
                  <a:schemeClr val="tx1"/>
                </a:solidFill>
                <a:effectLst/>
                <a:latin typeface="+mn-lt"/>
                <a:ea typeface="+mn-ea"/>
                <a:cs typeface="+mn-cs"/>
              </a:rPr>
              <a:t> that can be used to stay connected and work with others remotely. This was particularly useful in today's world, where remote work and virtual collaboration have become increasingly common.</a:t>
            </a:r>
          </a:p>
          <a:p>
            <a:r>
              <a:rPr lang="en-US" sz="1200" b="1" kern="1200" dirty="0">
                <a:solidFill>
                  <a:schemeClr val="tx1"/>
                </a:solidFill>
                <a:effectLst/>
                <a:latin typeface="+mn-lt"/>
                <a:ea typeface="+mn-ea"/>
                <a:cs typeface="+mn-cs"/>
              </a:rPr>
              <a:t>The second class on structuring an argument in a presentation</a:t>
            </a:r>
            <a:r>
              <a:rPr lang="en-US" sz="1200" kern="1200" dirty="0">
                <a:solidFill>
                  <a:schemeClr val="tx1"/>
                </a:solidFill>
                <a:effectLst/>
                <a:latin typeface="+mn-lt"/>
                <a:ea typeface="+mn-ea"/>
                <a:cs typeface="+mn-cs"/>
              </a:rPr>
              <a:t> was also very helpful, as it taught me how to effectively organize and present my ideas in a clear and concise manner. This skill is essential for any professional setting, and I feel more confident in my ability to deliver effective presentations as a result of this class.</a:t>
            </a:r>
          </a:p>
          <a:p>
            <a:r>
              <a:rPr lang="en-US" sz="1200" b="1" kern="1200" dirty="0">
                <a:solidFill>
                  <a:schemeClr val="tx1"/>
                </a:solidFill>
                <a:effectLst/>
                <a:latin typeface="+mn-lt"/>
                <a:ea typeface="+mn-ea"/>
                <a:cs typeface="+mn-cs"/>
              </a:rPr>
              <a:t>In the third class on creating a promotional flyer</a:t>
            </a:r>
            <a:r>
              <a:rPr lang="en-US" sz="1200" kern="1200" dirty="0">
                <a:solidFill>
                  <a:schemeClr val="tx1"/>
                </a:solidFill>
                <a:effectLst/>
                <a:latin typeface="+mn-lt"/>
                <a:ea typeface="+mn-ea"/>
                <a:cs typeface="+mn-cs"/>
              </a:rPr>
              <a:t>, I learned about the key elements of effective marketing materials and how to design and layout a promotional flyer that effectively communicates my message. This class was especially useful for me as I have limited design experience, and I now feel more confident in my ability to create professional-looking marketing materials.</a:t>
            </a:r>
          </a:p>
          <a:p>
            <a:endParaRPr lang="en-US" dirty="0"/>
          </a:p>
        </p:txBody>
      </p:sp>
      <p:sp>
        <p:nvSpPr>
          <p:cNvPr id="4" name="Slide Number Placeholder 3"/>
          <p:cNvSpPr>
            <a:spLocks noGrp="1"/>
          </p:cNvSpPr>
          <p:nvPr>
            <p:ph type="sldNum" sz="quarter" idx="10"/>
          </p:nvPr>
        </p:nvSpPr>
        <p:spPr/>
        <p:txBody>
          <a:bodyPr/>
          <a:lstStyle/>
          <a:p>
            <a:fld id="{529DF24F-97A5-4232-82DA-8B18BAB6D6C5}" type="slidenum">
              <a:rPr lang="en-US" smtClean="0"/>
              <a:t>4</a:t>
            </a:fld>
            <a:endParaRPr lang="en-US"/>
          </a:p>
        </p:txBody>
      </p:sp>
    </p:spTree>
    <p:extLst>
      <p:ext uri="{BB962C8B-B14F-4D97-AF65-F5344CB8AC3E}">
        <p14:creationId xmlns:p14="http://schemas.microsoft.com/office/powerpoint/2010/main" val="1694386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fourth class on communicating using email</a:t>
            </a:r>
            <a:r>
              <a:rPr lang="en-US" sz="1200" kern="1200" dirty="0">
                <a:solidFill>
                  <a:schemeClr val="tx1"/>
                </a:solidFill>
                <a:effectLst/>
                <a:latin typeface="+mn-lt"/>
                <a:ea typeface="+mn-ea"/>
                <a:cs typeface="+mn-cs"/>
              </a:rPr>
              <a:t> was a valuable resource for me, as it helped me to understand the proper etiquette and best practices for sending emails in the workplace. I learned about the importance of clear and concise subject lines, how to structure an email for maximum impact, and how to format and proofread emails for professional presentation. I also learned about the different types of emails that are commonly used in the workplace, such as informational, request, and response emails, and how to tailor my language and tone to the situation.</a:t>
            </a:r>
          </a:p>
          <a:p>
            <a:r>
              <a:rPr lang="en-US" sz="1200" b="1" kern="1200" dirty="0">
                <a:solidFill>
                  <a:schemeClr val="tx1"/>
                </a:solidFill>
                <a:effectLst/>
                <a:latin typeface="+mn-lt"/>
                <a:ea typeface="+mn-ea"/>
                <a:cs typeface="+mn-cs"/>
              </a:rPr>
              <a:t>The fifth class on avoiding online scams</a:t>
            </a:r>
            <a:r>
              <a:rPr lang="en-US" sz="1200" kern="1200" dirty="0">
                <a:solidFill>
                  <a:schemeClr val="tx1"/>
                </a:solidFill>
                <a:effectLst/>
                <a:latin typeface="+mn-lt"/>
                <a:ea typeface="+mn-ea"/>
                <a:cs typeface="+mn-cs"/>
              </a:rPr>
              <a:t> was also very useful, as it taught me about the various types of scams that exist and how to protect myself and my personal information online. I learned about the importance of being cautious when providing personal information or clicking on links, and how to identify and report scams to protect myself and others. This class has helped me to be more aware of the potential dangers of the internet and has given me the knowledge and skills to protect myself and my personal information online.</a:t>
            </a:r>
          </a:p>
          <a:p>
            <a:endParaRPr lang="en-US" dirty="0"/>
          </a:p>
        </p:txBody>
      </p:sp>
      <p:sp>
        <p:nvSpPr>
          <p:cNvPr id="4" name="Slide Number Placeholder 3"/>
          <p:cNvSpPr>
            <a:spLocks noGrp="1"/>
          </p:cNvSpPr>
          <p:nvPr>
            <p:ph type="sldNum" sz="quarter" idx="10"/>
          </p:nvPr>
        </p:nvSpPr>
        <p:spPr/>
        <p:txBody>
          <a:bodyPr/>
          <a:lstStyle/>
          <a:p>
            <a:fld id="{529DF24F-97A5-4232-82DA-8B18BAB6D6C5}" type="slidenum">
              <a:rPr lang="en-US" smtClean="0"/>
              <a:t>5</a:t>
            </a:fld>
            <a:endParaRPr lang="en-US"/>
          </a:p>
        </p:txBody>
      </p:sp>
    </p:spTree>
    <p:extLst>
      <p:ext uri="{BB962C8B-B14F-4D97-AF65-F5344CB8AC3E}">
        <p14:creationId xmlns:p14="http://schemas.microsoft.com/office/powerpoint/2010/main" val="3232821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Overall, the Digital Technologies Module was a valuable learning experience for me. It introduced me to a range of digital tools and technologies that are commonly used in the construction industry, and it gave me the opportunity to practice using these tools and apply them to real-world situations. </a:t>
            </a:r>
            <a:r>
              <a:rPr lang="en-US" sz="1200" kern="1200">
                <a:solidFill>
                  <a:schemeClr val="tx1"/>
                </a:solidFill>
                <a:effectLst/>
                <a:latin typeface="+mn-lt"/>
                <a:ea typeface="+mn-ea"/>
                <a:cs typeface="+mn-cs"/>
              </a:rPr>
              <a:t>I feel more confident in my ability to use digital technologies to support my work in the construction industry, and I am excited to continue learning and exploring these tools in the future. </a:t>
            </a:r>
          </a:p>
          <a:p>
            <a:endParaRPr lang="en-US"/>
          </a:p>
        </p:txBody>
      </p:sp>
      <p:sp>
        <p:nvSpPr>
          <p:cNvPr id="4" name="Slide Number Placeholder 3"/>
          <p:cNvSpPr>
            <a:spLocks noGrp="1"/>
          </p:cNvSpPr>
          <p:nvPr>
            <p:ph type="sldNum" sz="quarter" idx="10"/>
          </p:nvPr>
        </p:nvSpPr>
        <p:spPr/>
        <p:txBody>
          <a:bodyPr/>
          <a:lstStyle/>
          <a:p>
            <a:fld id="{529DF24F-97A5-4232-82DA-8B18BAB6D6C5}" type="slidenum">
              <a:rPr lang="en-US" smtClean="0"/>
              <a:t>6</a:t>
            </a:fld>
            <a:endParaRPr lang="en-US"/>
          </a:p>
        </p:txBody>
      </p:sp>
    </p:spTree>
    <p:extLst>
      <p:ext uri="{BB962C8B-B14F-4D97-AF65-F5344CB8AC3E}">
        <p14:creationId xmlns:p14="http://schemas.microsoft.com/office/powerpoint/2010/main" val="1987642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55000"/>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flipH="1">
            <a:off x="4234454" y="0"/>
            <a:ext cx="10142179" cy="10142179"/>
          </a:xfrm>
          <a:prstGeom prst="rect">
            <a:avLst/>
          </a:prstGeom>
        </p:spPr>
      </p:pic>
      <p:pic>
        <p:nvPicPr>
          <p:cNvPr id="3" name="Picture 3"/>
          <p:cNvPicPr>
            <a:picLocks noChangeAspect="1"/>
          </p:cNvPicPr>
          <p:nvPr/>
        </p:nvPicPr>
        <p:blipFill>
          <a:blip r:embed="rId4"/>
          <a:srcRect/>
          <a:stretch>
            <a:fillRect/>
          </a:stretch>
        </p:blipFill>
        <p:spPr>
          <a:xfrm>
            <a:off x="4682765" y="0"/>
            <a:ext cx="9245556" cy="3646135"/>
          </a:xfrm>
          <a:prstGeom prst="rect">
            <a:avLst/>
          </a:prstGeom>
        </p:spPr>
      </p:pic>
      <p:sp>
        <p:nvSpPr>
          <p:cNvPr id="4" name="TextBox 4"/>
          <p:cNvSpPr txBox="1"/>
          <p:nvPr/>
        </p:nvSpPr>
        <p:spPr>
          <a:xfrm>
            <a:off x="5552247" y="3627410"/>
            <a:ext cx="7183506" cy="3688150"/>
          </a:xfrm>
          <a:prstGeom prst="rect">
            <a:avLst/>
          </a:prstGeom>
        </p:spPr>
        <p:txBody>
          <a:bodyPr lIns="0" tIns="0" rIns="0" bIns="0" rtlCol="0" anchor="t">
            <a:spAutoFit/>
          </a:bodyPr>
          <a:lstStyle/>
          <a:p>
            <a:pPr algn="ctr">
              <a:lnSpc>
                <a:spcPts val="5845"/>
              </a:lnSpc>
            </a:pPr>
            <a:r>
              <a:rPr lang="en-US" sz="4175">
                <a:solidFill>
                  <a:srgbClr val="814256"/>
                </a:solidFill>
                <a:latin typeface="Inter Bold"/>
              </a:rPr>
              <a:t>Module Title: Digital Technologies</a:t>
            </a:r>
          </a:p>
          <a:p>
            <a:pPr algn="ctr">
              <a:lnSpc>
                <a:spcPts val="5845"/>
              </a:lnSpc>
            </a:pPr>
            <a:r>
              <a:rPr lang="en-US" sz="4175">
                <a:solidFill>
                  <a:srgbClr val="814256"/>
                </a:solidFill>
                <a:latin typeface="Inter Bold"/>
              </a:rPr>
              <a:t>Module Code: ACCA4030</a:t>
            </a:r>
          </a:p>
          <a:p>
            <a:pPr algn="ctr">
              <a:lnSpc>
                <a:spcPts val="5845"/>
              </a:lnSpc>
            </a:pPr>
            <a:endParaRPr lang="en-US" sz="4175">
              <a:solidFill>
                <a:srgbClr val="814256"/>
              </a:solidFill>
              <a:latin typeface="Inter Bold"/>
            </a:endParaRPr>
          </a:p>
          <a:p>
            <a:pPr algn="ctr">
              <a:lnSpc>
                <a:spcPts val="5845"/>
              </a:lnSpc>
            </a:pPr>
            <a:endParaRPr lang="en-US" sz="4175">
              <a:solidFill>
                <a:srgbClr val="814256"/>
              </a:solidFill>
              <a:latin typeface="Inter Bold"/>
            </a:endParaRPr>
          </a:p>
        </p:txBody>
      </p:sp>
      <p:sp>
        <p:nvSpPr>
          <p:cNvPr id="5" name="TextBox 5"/>
          <p:cNvSpPr txBox="1"/>
          <p:nvPr/>
        </p:nvSpPr>
        <p:spPr>
          <a:xfrm>
            <a:off x="5167122" y="6860920"/>
            <a:ext cx="8276843" cy="1997988"/>
          </a:xfrm>
          <a:prstGeom prst="rect">
            <a:avLst/>
          </a:prstGeom>
        </p:spPr>
        <p:txBody>
          <a:bodyPr lIns="0" tIns="0" rIns="0" bIns="0" rtlCol="0" anchor="t">
            <a:spAutoFit/>
          </a:bodyPr>
          <a:lstStyle/>
          <a:p>
            <a:pPr algn="ctr">
              <a:lnSpc>
                <a:spcPts val="5374"/>
              </a:lnSpc>
            </a:pPr>
            <a:r>
              <a:rPr lang="en-US" sz="3839">
                <a:solidFill>
                  <a:srgbClr val="672A3F"/>
                </a:solidFill>
                <a:latin typeface="Open Sans Extra Bold Bold"/>
              </a:rPr>
              <a:t>Presentation on Individual Reflection</a:t>
            </a:r>
          </a:p>
          <a:p>
            <a:pPr algn="ctr">
              <a:lnSpc>
                <a:spcPts val="5374"/>
              </a:lnSpc>
              <a:spcBef>
                <a:spcPct val="0"/>
              </a:spcBef>
            </a:pPr>
            <a:endParaRPr lang="en-US" sz="3839">
              <a:solidFill>
                <a:srgbClr val="672A3F"/>
              </a:solidFill>
              <a:latin typeface="Open Sans Extra Bold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5510708" cy="3078559"/>
            <a:chOff x="0" y="0"/>
            <a:chExt cx="20680944" cy="4104745"/>
          </a:xfrm>
        </p:grpSpPr>
        <p:pic>
          <p:nvPicPr>
            <p:cNvPr id="3" name="Picture 3"/>
            <p:cNvPicPr>
              <a:picLocks noChangeAspect="1"/>
            </p:cNvPicPr>
            <p:nvPr/>
          </p:nvPicPr>
          <p:blipFill>
            <a:blip r:embed="rId3"/>
            <a:srcRect t="6122" r="75559" b="64225"/>
            <a:stretch>
              <a:fillRect/>
            </a:stretch>
          </p:blipFill>
          <p:spPr>
            <a:xfrm>
              <a:off x="0" y="0"/>
              <a:ext cx="5074986" cy="4104745"/>
            </a:xfrm>
            <a:prstGeom prst="rect">
              <a:avLst/>
            </a:prstGeom>
          </p:spPr>
        </p:pic>
        <p:pic>
          <p:nvPicPr>
            <p:cNvPr id="4" name="Picture 4"/>
            <p:cNvPicPr>
              <a:picLocks noChangeAspect="1"/>
            </p:cNvPicPr>
            <p:nvPr/>
          </p:nvPicPr>
          <p:blipFill>
            <a:blip r:embed="rId3"/>
            <a:srcRect l="19436" r="45543" b="57513"/>
            <a:stretch>
              <a:fillRect/>
            </a:stretch>
          </p:blipFill>
          <p:spPr>
            <a:xfrm>
              <a:off x="5201986" y="0"/>
              <a:ext cx="5074986" cy="4104745"/>
            </a:xfrm>
            <a:prstGeom prst="rect">
              <a:avLst/>
            </a:prstGeom>
          </p:spPr>
        </p:pic>
        <p:pic>
          <p:nvPicPr>
            <p:cNvPr id="5" name="Picture 5"/>
            <p:cNvPicPr>
              <a:picLocks noChangeAspect="1"/>
            </p:cNvPicPr>
            <p:nvPr/>
          </p:nvPicPr>
          <p:blipFill>
            <a:blip r:embed="rId3"/>
            <a:srcRect l="44653" r="21393" b="58807"/>
            <a:stretch>
              <a:fillRect/>
            </a:stretch>
          </p:blipFill>
          <p:spPr>
            <a:xfrm>
              <a:off x="10403972" y="0"/>
              <a:ext cx="5074986" cy="4104745"/>
            </a:xfrm>
            <a:prstGeom prst="rect">
              <a:avLst/>
            </a:prstGeom>
          </p:spPr>
        </p:pic>
        <p:pic>
          <p:nvPicPr>
            <p:cNvPr id="6" name="Picture 6"/>
            <p:cNvPicPr>
              <a:picLocks noChangeAspect="1"/>
            </p:cNvPicPr>
            <p:nvPr/>
          </p:nvPicPr>
          <p:blipFill>
            <a:blip r:embed="rId3"/>
            <a:srcRect l="70391" t="1511" b="62566"/>
            <a:stretch>
              <a:fillRect/>
            </a:stretch>
          </p:blipFill>
          <p:spPr>
            <a:xfrm>
              <a:off x="15605958" y="0"/>
              <a:ext cx="5074986" cy="4104745"/>
            </a:xfrm>
            <a:prstGeom prst="rect">
              <a:avLst/>
            </a:prstGeom>
          </p:spPr>
        </p:pic>
      </p:grpSp>
      <p:sp>
        <p:nvSpPr>
          <p:cNvPr id="7" name="TextBox 7"/>
          <p:cNvSpPr txBox="1"/>
          <p:nvPr/>
        </p:nvSpPr>
        <p:spPr>
          <a:xfrm>
            <a:off x="1933343" y="3509658"/>
            <a:ext cx="6510433" cy="1193801"/>
          </a:xfrm>
          <a:prstGeom prst="rect">
            <a:avLst/>
          </a:prstGeom>
        </p:spPr>
        <p:txBody>
          <a:bodyPr lIns="0" tIns="0" rIns="0" bIns="0" rtlCol="0" anchor="t">
            <a:spAutoFit/>
          </a:bodyPr>
          <a:lstStyle/>
          <a:p>
            <a:pPr>
              <a:lnSpc>
                <a:spcPts val="9799"/>
              </a:lnSpc>
              <a:spcBef>
                <a:spcPct val="0"/>
              </a:spcBef>
            </a:pPr>
            <a:r>
              <a:rPr lang="en-US" sz="6999">
                <a:solidFill>
                  <a:srgbClr val="672A3F"/>
                </a:solidFill>
                <a:latin typeface="Open Sans Extra Bold Bold"/>
              </a:rPr>
              <a:t>Introduction</a:t>
            </a:r>
          </a:p>
        </p:txBody>
      </p:sp>
      <p:sp>
        <p:nvSpPr>
          <p:cNvPr id="8" name="TextBox 8"/>
          <p:cNvSpPr txBox="1"/>
          <p:nvPr/>
        </p:nvSpPr>
        <p:spPr>
          <a:xfrm>
            <a:off x="1933343" y="5086350"/>
            <a:ext cx="13438087" cy="4845293"/>
          </a:xfrm>
          <a:prstGeom prst="rect">
            <a:avLst/>
          </a:prstGeom>
        </p:spPr>
        <p:txBody>
          <a:bodyPr lIns="0" tIns="0" rIns="0" bIns="0" rtlCol="0" anchor="t">
            <a:spAutoFit/>
          </a:bodyPr>
          <a:lstStyle/>
          <a:p>
            <a:pPr marL="591656" lvl="1" indent="-295828" algn="just">
              <a:lnSpc>
                <a:spcPts val="3836"/>
              </a:lnSpc>
              <a:buFont typeface="Arial"/>
              <a:buChar char="•"/>
            </a:pPr>
            <a:r>
              <a:rPr lang="en-US" sz="2740">
                <a:solidFill>
                  <a:srgbClr val="672A3F"/>
                </a:solidFill>
                <a:latin typeface="Inter"/>
              </a:rPr>
              <a:t>This reflective presentation will summarize my experience and learning from the Applied Digital Skills classes on digital technologies, communication, and online safety. </a:t>
            </a:r>
          </a:p>
          <a:p>
            <a:pPr marL="591656" lvl="1" indent="-295828" algn="just">
              <a:lnSpc>
                <a:spcPts val="3836"/>
              </a:lnSpc>
              <a:buFont typeface="Arial"/>
              <a:buChar char="•"/>
            </a:pPr>
            <a:r>
              <a:rPr lang="en-US" sz="2740">
                <a:solidFill>
                  <a:srgbClr val="672A3F"/>
                </a:solidFill>
                <a:latin typeface="Inter"/>
              </a:rPr>
              <a:t>Through these classes, I gained valuable insights and practical skills that have enhanced my ability to connect and collaborate with others using digital tools, structure and present my ideas effectively, create promotional materials, and protect myself and my personal information online. </a:t>
            </a:r>
          </a:p>
          <a:p>
            <a:pPr marL="591656" lvl="1" indent="-295828" algn="just">
              <a:lnSpc>
                <a:spcPts val="3836"/>
              </a:lnSpc>
              <a:buFont typeface="Arial"/>
              <a:buChar char="•"/>
            </a:pPr>
            <a:r>
              <a:rPr lang="en-US" sz="2740">
                <a:solidFill>
                  <a:srgbClr val="672A3F"/>
                </a:solidFill>
                <a:latin typeface="Inter"/>
              </a:rPr>
              <a:t>Overall, I found these classes to be highly beneficial and would recommend them to anyone looking to improve their digital skills.</a:t>
            </a:r>
          </a:p>
          <a:p>
            <a:pPr algn="just">
              <a:lnSpc>
                <a:spcPts val="3836"/>
              </a:lnSpc>
            </a:pPr>
            <a:endParaRPr lang="en-US" sz="2740">
              <a:solidFill>
                <a:srgbClr val="672A3F"/>
              </a:solidFill>
              <a:latin typeface="Inte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5400000">
            <a:off x="16797584" y="8745886"/>
            <a:ext cx="1541114" cy="1541114"/>
          </a:xfrm>
          <a:prstGeom prst="rect">
            <a:avLst/>
          </a:prstGeom>
        </p:spPr>
      </p:pic>
      <p:pic>
        <p:nvPicPr>
          <p:cNvPr id="3" name="Picture 3"/>
          <p:cNvPicPr>
            <a:picLocks noChangeAspect="1"/>
          </p:cNvPicPr>
          <p:nvPr/>
        </p:nvPicPr>
        <p:blipFill>
          <a:blip r:embed="rId5"/>
          <a:srcRect/>
          <a:stretch>
            <a:fillRect/>
          </a:stretch>
        </p:blipFill>
        <p:spPr>
          <a:xfrm>
            <a:off x="-275871" y="0"/>
            <a:ext cx="2430209" cy="2521618"/>
          </a:xfrm>
          <a:prstGeom prst="rect">
            <a:avLst/>
          </a:prstGeom>
        </p:spPr>
      </p:pic>
      <p:pic>
        <p:nvPicPr>
          <p:cNvPr id="4" name="Picture 4"/>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6303445" y="0"/>
            <a:ext cx="1911710" cy="1911710"/>
          </a:xfrm>
          <a:prstGeom prst="rect">
            <a:avLst/>
          </a:prstGeom>
        </p:spPr>
      </p:pic>
      <p:sp>
        <p:nvSpPr>
          <p:cNvPr id="5" name="TextBox 5"/>
          <p:cNvSpPr txBox="1"/>
          <p:nvPr/>
        </p:nvSpPr>
        <p:spPr>
          <a:xfrm>
            <a:off x="5031951" y="-139056"/>
            <a:ext cx="8224097" cy="2224467"/>
          </a:xfrm>
          <a:prstGeom prst="rect">
            <a:avLst/>
          </a:prstGeom>
        </p:spPr>
        <p:txBody>
          <a:bodyPr lIns="0" tIns="0" rIns="0" bIns="0" rtlCol="0" anchor="t">
            <a:spAutoFit/>
          </a:bodyPr>
          <a:lstStyle/>
          <a:p>
            <a:pPr algn="ctr">
              <a:lnSpc>
                <a:spcPts val="5952"/>
              </a:lnSpc>
            </a:pPr>
            <a:r>
              <a:rPr lang="en-US" sz="4251">
                <a:solidFill>
                  <a:srgbClr val="672A3F"/>
                </a:solidFill>
                <a:latin typeface="Open Sans Extra Bold Bold"/>
              </a:rPr>
              <a:t>My IT experience at the beginning of the Module</a:t>
            </a:r>
          </a:p>
          <a:p>
            <a:pPr algn="ctr">
              <a:lnSpc>
                <a:spcPts val="5952"/>
              </a:lnSpc>
              <a:spcBef>
                <a:spcPct val="0"/>
              </a:spcBef>
            </a:pPr>
            <a:endParaRPr lang="en-US" sz="4251">
              <a:solidFill>
                <a:srgbClr val="672A3F"/>
              </a:solidFill>
              <a:latin typeface="Open Sans Extra Bold Bold"/>
            </a:endParaRPr>
          </a:p>
        </p:txBody>
      </p:sp>
      <p:sp>
        <p:nvSpPr>
          <p:cNvPr id="6" name="TextBox 6"/>
          <p:cNvSpPr txBox="1"/>
          <p:nvPr/>
        </p:nvSpPr>
        <p:spPr>
          <a:xfrm>
            <a:off x="2424957" y="1508468"/>
            <a:ext cx="13438087" cy="3387968"/>
          </a:xfrm>
          <a:prstGeom prst="rect">
            <a:avLst/>
          </a:prstGeom>
        </p:spPr>
        <p:txBody>
          <a:bodyPr lIns="0" tIns="0" rIns="0" bIns="0" rtlCol="0" anchor="t">
            <a:spAutoFit/>
          </a:bodyPr>
          <a:lstStyle/>
          <a:p>
            <a:pPr algn="just">
              <a:lnSpc>
                <a:spcPts val="3836"/>
              </a:lnSpc>
            </a:pPr>
            <a:r>
              <a:rPr lang="en-US" sz="2740">
                <a:solidFill>
                  <a:srgbClr val="672A3F"/>
                </a:solidFill>
                <a:latin typeface="Inter"/>
              </a:rPr>
              <a:t>At the beginning of the Digital Technologies Module, I had a basic understanding of IT and was familiar with some common software and technologies. However, I did not have a lot of experience using digital tools in a professional context, particularly within the construction industry.</a:t>
            </a:r>
          </a:p>
          <a:p>
            <a:pPr algn="just">
              <a:lnSpc>
                <a:spcPts val="3836"/>
              </a:lnSpc>
            </a:pPr>
            <a:endParaRPr lang="en-US" sz="2740">
              <a:solidFill>
                <a:srgbClr val="672A3F"/>
              </a:solidFill>
              <a:latin typeface="Inter"/>
            </a:endParaRPr>
          </a:p>
          <a:p>
            <a:pPr algn="just">
              <a:lnSpc>
                <a:spcPts val="3836"/>
              </a:lnSpc>
            </a:pPr>
            <a:endParaRPr lang="en-US" sz="2740">
              <a:solidFill>
                <a:srgbClr val="672A3F"/>
              </a:solidFill>
              <a:latin typeface="Inter"/>
            </a:endParaRPr>
          </a:p>
          <a:p>
            <a:pPr algn="just">
              <a:lnSpc>
                <a:spcPts val="3836"/>
              </a:lnSpc>
            </a:pPr>
            <a:endParaRPr lang="en-US" sz="2740">
              <a:solidFill>
                <a:srgbClr val="672A3F"/>
              </a:solidFill>
              <a:latin typeface="Inter"/>
            </a:endParaRPr>
          </a:p>
        </p:txBody>
      </p:sp>
      <p:sp>
        <p:nvSpPr>
          <p:cNvPr id="7" name="TextBox 7"/>
          <p:cNvSpPr txBox="1"/>
          <p:nvPr/>
        </p:nvSpPr>
        <p:spPr>
          <a:xfrm>
            <a:off x="2506471" y="3748332"/>
            <a:ext cx="13275059" cy="2220009"/>
          </a:xfrm>
          <a:prstGeom prst="rect">
            <a:avLst/>
          </a:prstGeom>
        </p:spPr>
        <p:txBody>
          <a:bodyPr lIns="0" tIns="0" rIns="0" bIns="0" rtlCol="0" anchor="t">
            <a:spAutoFit/>
          </a:bodyPr>
          <a:lstStyle/>
          <a:p>
            <a:pPr algn="ctr">
              <a:lnSpc>
                <a:spcPts val="5967"/>
              </a:lnSpc>
            </a:pPr>
            <a:r>
              <a:rPr lang="en-US" sz="4262">
                <a:solidFill>
                  <a:srgbClr val="672A3F"/>
                </a:solidFill>
                <a:latin typeface="Open Sans Extra Bold Bold"/>
              </a:rPr>
              <a:t>My reflection on digital resources and software used by professionals in construction industry</a:t>
            </a:r>
          </a:p>
          <a:p>
            <a:pPr algn="ctr">
              <a:lnSpc>
                <a:spcPts val="5967"/>
              </a:lnSpc>
              <a:spcBef>
                <a:spcPct val="0"/>
              </a:spcBef>
            </a:pPr>
            <a:endParaRPr lang="en-US" sz="4262">
              <a:solidFill>
                <a:srgbClr val="672A3F"/>
              </a:solidFill>
              <a:latin typeface="Open Sans Extra Bold Bold"/>
            </a:endParaRPr>
          </a:p>
        </p:txBody>
      </p:sp>
      <p:sp>
        <p:nvSpPr>
          <p:cNvPr id="8" name="TextBox 8"/>
          <p:cNvSpPr txBox="1"/>
          <p:nvPr/>
        </p:nvSpPr>
        <p:spPr>
          <a:xfrm>
            <a:off x="1861012" y="5491724"/>
            <a:ext cx="14565977" cy="5995993"/>
          </a:xfrm>
          <a:prstGeom prst="rect">
            <a:avLst/>
          </a:prstGeom>
        </p:spPr>
        <p:txBody>
          <a:bodyPr lIns="0" tIns="0" rIns="0" bIns="0" rtlCol="0" anchor="t">
            <a:spAutoFit/>
          </a:bodyPr>
          <a:lstStyle/>
          <a:p>
            <a:pPr algn="just">
              <a:lnSpc>
                <a:spcPts val="3654"/>
              </a:lnSpc>
            </a:pPr>
            <a:r>
              <a:rPr lang="en-US" sz="2610">
                <a:solidFill>
                  <a:srgbClr val="672A3F"/>
                </a:solidFill>
                <a:latin typeface="Inter"/>
              </a:rPr>
              <a:t>Throughout the module, I learned about a range of digital resources and software that are commonly used by professionals in the construction industry. </a:t>
            </a:r>
          </a:p>
          <a:p>
            <a:pPr algn="just">
              <a:lnSpc>
                <a:spcPts val="3654"/>
              </a:lnSpc>
            </a:pPr>
            <a:r>
              <a:rPr lang="en-US" sz="2610">
                <a:solidFill>
                  <a:srgbClr val="672A3F"/>
                </a:solidFill>
                <a:latin typeface="Inter"/>
              </a:rPr>
              <a:t>These included project management tools such as </a:t>
            </a:r>
          </a:p>
          <a:p>
            <a:pPr marL="563511" lvl="1" indent="-281755" algn="just">
              <a:lnSpc>
                <a:spcPts val="3654"/>
              </a:lnSpc>
              <a:buFont typeface="Arial"/>
              <a:buChar char="•"/>
            </a:pPr>
            <a:r>
              <a:rPr lang="en-US" sz="2610">
                <a:solidFill>
                  <a:srgbClr val="672A3F"/>
                </a:solidFill>
                <a:latin typeface="Inter"/>
              </a:rPr>
              <a:t>Trello and Asana</a:t>
            </a:r>
          </a:p>
          <a:p>
            <a:pPr marL="563511" lvl="1" indent="-281755" algn="just">
              <a:lnSpc>
                <a:spcPts val="3654"/>
              </a:lnSpc>
              <a:buFont typeface="Arial"/>
              <a:buChar char="•"/>
            </a:pPr>
            <a:r>
              <a:rPr lang="en-US" sz="2610">
                <a:solidFill>
                  <a:srgbClr val="672A3F"/>
                </a:solidFill>
                <a:latin typeface="Inter"/>
              </a:rPr>
              <a:t>design software such as AutoCAD </a:t>
            </a:r>
          </a:p>
          <a:p>
            <a:pPr marL="563511" lvl="1" indent="-281755" algn="just">
              <a:lnSpc>
                <a:spcPts val="3654"/>
              </a:lnSpc>
              <a:buFont typeface="Arial"/>
              <a:buChar char="•"/>
            </a:pPr>
            <a:r>
              <a:rPr lang="en-US" sz="2610">
                <a:solidFill>
                  <a:srgbClr val="672A3F"/>
                </a:solidFill>
                <a:latin typeface="Inter"/>
              </a:rPr>
              <a:t>SketchUp</a:t>
            </a:r>
          </a:p>
          <a:p>
            <a:pPr marL="563511" lvl="1" indent="-281755" algn="just">
              <a:lnSpc>
                <a:spcPts val="3654"/>
              </a:lnSpc>
              <a:buFont typeface="Arial"/>
              <a:buChar char="•"/>
            </a:pPr>
            <a:r>
              <a:rPr lang="en-US" sz="2610">
                <a:solidFill>
                  <a:srgbClr val="672A3F"/>
                </a:solidFill>
                <a:latin typeface="Inter"/>
              </a:rPr>
              <a:t>communication platforms like Slack and Microsoft Team.</a:t>
            </a:r>
          </a:p>
          <a:p>
            <a:pPr algn="just">
              <a:lnSpc>
                <a:spcPts val="3654"/>
              </a:lnSpc>
            </a:pPr>
            <a:r>
              <a:rPr lang="en-US" sz="2610">
                <a:solidFill>
                  <a:srgbClr val="672A3F"/>
                </a:solidFill>
                <a:latin typeface="Inter"/>
              </a:rPr>
              <a:t>I also learned about the use of virtual and augmented reality in construction, as well as the importance of data management and analysis for decision-making.</a:t>
            </a:r>
          </a:p>
          <a:p>
            <a:pPr algn="just">
              <a:lnSpc>
                <a:spcPts val="3654"/>
              </a:lnSpc>
            </a:pPr>
            <a:endParaRPr lang="en-US" sz="2610">
              <a:solidFill>
                <a:srgbClr val="672A3F"/>
              </a:solidFill>
              <a:latin typeface="Inter"/>
            </a:endParaRPr>
          </a:p>
          <a:p>
            <a:pPr algn="just">
              <a:lnSpc>
                <a:spcPts val="3654"/>
              </a:lnSpc>
            </a:pPr>
            <a:endParaRPr lang="en-US" sz="2610">
              <a:solidFill>
                <a:srgbClr val="672A3F"/>
              </a:solidFill>
              <a:latin typeface="Inter"/>
            </a:endParaRPr>
          </a:p>
          <a:p>
            <a:pPr algn="just">
              <a:lnSpc>
                <a:spcPts val="3654"/>
              </a:lnSpc>
            </a:pPr>
            <a:endParaRPr lang="en-US" sz="2610">
              <a:solidFill>
                <a:srgbClr val="672A3F"/>
              </a:solidFill>
              <a:latin typeface="Inter"/>
            </a:endParaRPr>
          </a:p>
          <a:p>
            <a:pPr algn="just">
              <a:lnSpc>
                <a:spcPts val="3654"/>
              </a:lnSpc>
            </a:pPr>
            <a:endParaRPr lang="en-US" sz="2610">
              <a:solidFill>
                <a:srgbClr val="672A3F"/>
              </a:solidFill>
              <a:latin typeface="Inte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2739661" y="2673966"/>
            <a:ext cx="744510" cy="947731"/>
            <a:chOff x="0" y="0"/>
            <a:chExt cx="2260756" cy="2877850"/>
          </a:xfrm>
        </p:grpSpPr>
        <p:sp>
          <p:nvSpPr>
            <p:cNvPr id="3" name="Freeform 3"/>
            <p:cNvSpPr/>
            <p:nvPr/>
          </p:nvSpPr>
          <p:spPr>
            <a:xfrm>
              <a:off x="0" y="0"/>
              <a:ext cx="2260756" cy="2877850"/>
            </a:xfrm>
            <a:custGeom>
              <a:avLst/>
              <a:gdLst/>
              <a:ahLst/>
              <a:cxnLst/>
              <a:rect l="l" t="t" r="r" b="b"/>
              <a:pathLst>
                <a:path w="2260756" h="2877850">
                  <a:moveTo>
                    <a:pt x="0" y="0"/>
                  </a:moveTo>
                  <a:lnTo>
                    <a:pt x="1130378" y="2877850"/>
                  </a:lnTo>
                  <a:lnTo>
                    <a:pt x="2260756" y="0"/>
                  </a:lnTo>
                  <a:close/>
                </a:path>
              </a:pathLst>
            </a:custGeom>
            <a:solidFill>
              <a:srgbClr val="58571E"/>
            </a:solidFill>
          </p:spPr>
        </p:sp>
      </p:grpSp>
      <p:grpSp>
        <p:nvGrpSpPr>
          <p:cNvPr id="4" name="Group 4"/>
          <p:cNvGrpSpPr/>
          <p:nvPr/>
        </p:nvGrpSpPr>
        <p:grpSpPr>
          <a:xfrm>
            <a:off x="1389586" y="3446413"/>
            <a:ext cx="3444660" cy="701547"/>
            <a:chOff x="0" y="0"/>
            <a:chExt cx="7951117" cy="1619343"/>
          </a:xfrm>
        </p:grpSpPr>
        <p:sp>
          <p:nvSpPr>
            <p:cNvPr id="5" name="Freeform 5"/>
            <p:cNvSpPr/>
            <p:nvPr/>
          </p:nvSpPr>
          <p:spPr>
            <a:xfrm>
              <a:off x="0" y="0"/>
              <a:ext cx="7951117" cy="1619343"/>
            </a:xfrm>
            <a:custGeom>
              <a:avLst/>
              <a:gdLst/>
              <a:ahLst/>
              <a:cxnLst/>
              <a:rect l="l" t="t" r="r" b="b"/>
              <a:pathLst>
                <a:path w="7951117" h="1619343">
                  <a:moveTo>
                    <a:pt x="0" y="0"/>
                  </a:moveTo>
                  <a:lnTo>
                    <a:pt x="7951117" y="0"/>
                  </a:lnTo>
                  <a:lnTo>
                    <a:pt x="7951117" y="1619343"/>
                  </a:lnTo>
                  <a:lnTo>
                    <a:pt x="0" y="1619343"/>
                  </a:lnTo>
                  <a:close/>
                </a:path>
              </a:pathLst>
            </a:custGeom>
            <a:solidFill>
              <a:srgbClr val="58571E"/>
            </a:solidFill>
          </p:spPr>
        </p:sp>
      </p:grpSp>
      <p:sp>
        <p:nvSpPr>
          <p:cNvPr id="6" name="TextBox 6"/>
          <p:cNvSpPr txBox="1"/>
          <p:nvPr/>
        </p:nvSpPr>
        <p:spPr>
          <a:xfrm>
            <a:off x="2896256" y="-85725"/>
            <a:ext cx="12495487" cy="2589174"/>
          </a:xfrm>
          <a:prstGeom prst="rect">
            <a:avLst/>
          </a:prstGeom>
        </p:spPr>
        <p:txBody>
          <a:bodyPr lIns="0" tIns="0" rIns="0" bIns="0" rtlCol="0" anchor="t">
            <a:spAutoFit/>
          </a:bodyPr>
          <a:lstStyle/>
          <a:p>
            <a:pPr algn="ctr">
              <a:lnSpc>
                <a:spcPts val="6341"/>
              </a:lnSpc>
            </a:pPr>
            <a:r>
              <a:rPr lang="en-US" sz="4529">
                <a:solidFill>
                  <a:srgbClr val="672A3F"/>
                </a:solidFill>
                <a:latin typeface="Open Sans Extra Bold Bold"/>
              </a:rPr>
              <a:t>Reflection on Five (5) classes I undertook via Applied Digital skills with google</a:t>
            </a:r>
          </a:p>
          <a:p>
            <a:pPr algn="ctr">
              <a:lnSpc>
                <a:spcPts val="8153"/>
              </a:lnSpc>
              <a:spcBef>
                <a:spcPct val="0"/>
              </a:spcBef>
            </a:pPr>
            <a:endParaRPr lang="en-US" sz="4529">
              <a:solidFill>
                <a:srgbClr val="672A3F"/>
              </a:solidFill>
              <a:latin typeface="Open Sans Extra Bold Bold"/>
            </a:endParaRPr>
          </a:p>
        </p:txBody>
      </p:sp>
      <p:grpSp>
        <p:nvGrpSpPr>
          <p:cNvPr id="7" name="Group 7"/>
          <p:cNvGrpSpPr>
            <a:grpSpLocks noChangeAspect="1"/>
          </p:cNvGrpSpPr>
          <p:nvPr/>
        </p:nvGrpSpPr>
        <p:grpSpPr>
          <a:xfrm>
            <a:off x="-2413398" y="-495623"/>
            <a:ext cx="4826796" cy="1930718"/>
            <a:chOff x="0" y="0"/>
            <a:chExt cx="6350000" cy="2540000"/>
          </a:xfrm>
        </p:grpSpPr>
        <p:sp>
          <p:nvSpPr>
            <p:cNvPr id="8" name="Freeform 8"/>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blipFill>
              <a:blip r:embed="rId3"/>
              <a:stretch>
                <a:fillRect t="-33333" b="-33333"/>
              </a:stretch>
            </a:blipFill>
          </p:spPr>
        </p:sp>
      </p:grpSp>
      <p:pic>
        <p:nvPicPr>
          <p:cNvPr id="9" name="Picture 9"/>
          <p:cNvPicPr>
            <a:picLocks noChangeAspect="1"/>
          </p:cNvPicPr>
          <p:nvPr/>
        </p:nvPicPr>
        <p:blipFill>
          <a:blip r:embed="rId4"/>
          <a:srcRect/>
          <a:stretch>
            <a:fillRect/>
          </a:stretch>
        </p:blipFill>
        <p:spPr>
          <a:xfrm>
            <a:off x="16622974" y="-253555"/>
            <a:ext cx="2250127" cy="3377301"/>
          </a:xfrm>
          <a:prstGeom prst="rect">
            <a:avLst/>
          </a:prstGeom>
        </p:spPr>
      </p:pic>
      <p:sp>
        <p:nvSpPr>
          <p:cNvPr id="10" name="TextBox 10"/>
          <p:cNvSpPr txBox="1"/>
          <p:nvPr/>
        </p:nvSpPr>
        <p:spPr>
          <a:xfrm>
            <a:off x="676348" y="4548332"/>
            <a:ext cx="5268528" cy="3694950"/>
          </a:xfrm>
          <a:prstGeom prst="rect">
            <a:avLst/>
          </a:prstGeom>
        </p:spPr>
        <p:txBody>
          <a:bodyPr lIns="0" tIns="0" rIns="0" bIns="0" rtlCol="0" anchor="t">
            <a:spAutoFit/>
          </a:bodyPr>
          <a:lstStyle/>
          <a:p>
            <a:pPr marL="457596" lvl="1" indent="-228798" algn="just">
              <a:lnSpc>
                <a:spcPts val="2967"/>
              </a:lnSpc>
              <a:buFont typeface="Arial"/>
              <a:buChar char="•"/>
            </a:pPr>
            <a:r>
              <a:rPr lang="en-US" sz="2119">
                <a:solidFill>
                  <a:srgbClr val="672A3F"/>
                </a:solidFill>
                <a:latin typeface="Inter Bold"/>
              </a:rPr>
              <a:t>I learned about the various communication platforms and tools that can be used to stay connected and work with others remotely. </a:t>
            </a:r>
          </a:p>
          <a:p>
            <a:pPr algn="just">
              <a:lnSpc>
                <a:spcPts val="2967"/>
              </a:lnSpc>
            </a:pPr>
            <a:endParaRPr lang="en-US" sz="2119">
              <a:solidFill>
                <a:srgbClr val="672A3F"/>
              </a:solidFill>
              <a:latin typeface="Inter Bold"/>
            </a:endParaRPr>
          </a:p>
          <a:p>
            <a:pPr marL="457596" lvl="1" indent="-228798" algn="just">
              <a:lnSpc>
                <a:spcPts val="2967"/>
              </a:lnSpc>
              <a:buFont typeface="Arial"/>
              <a:buChar char="•"/>
            </a:pPr>
            <a:r>
              <a:rPr lang="en-US" sz="2119">
                <a:solidFill>
                  <a:srgbClr val="672A3F"/>
                </a:solidFill>
                <a:latin typeface="Inter Bold"/>
              </a:rPr>
              <a:t>This was particularly useful in today's world, where remote work and virtual collaboration have become increasingly common.</a:t>
            </a:r>
          </a:p>
          <a:p>
            <a:pPr algn="just">
              <a:lnSpc>
                <a:spcPts val="2967"/>
              </a:lnSpc>
            </a:pPr>
            <a:endParaRPr lang="en-US" sz="2119">
              <a:solidFill>
                <a:srgbClr val="672A3F"/>
              </a:solidFill>
              <a:latin typeface="Inter Bold"/>
            </a:endParaRPr>
          </a:p>
        </p:txBody>
      </p:sp>
      <p:sp>
        <p:nvSpPr>
          <p:cNvPr id="11" name="TextBox 11"/>
          <p:cNvSpPr txBox="1"/>
          <p:nvPr/>
        </p:nvSpPr>
        <p:spPr>
          <a:xfrm>
            <a:off x="14087152" y="2797925"/>
            <a:ext cx="3063685" cy="895877"/>
          </a:xfrm>
          <a:prstGeom prst="rect">
            <a:avLst/>
          </a:prstGeom>
        </p:spPr>
        <p:txBody>
          <a:bodyPr lIns="0" tIns="0" rIns="0" bIns="0" rtlCol="0" anchor="t">
            <a:spAutoFit/>
          </a:bodyPr>
          <a:lstStyle/>
          <a:p>
            <a:pPr algn="ctr">
              <a:lnSpc>
                <a:spcPts val="3630"/>
              </a:lnSpc>
            </a:pPr>
            <a:r>
              <a:rPr lang="en-US" sz="2593">
                <a:solidFill>
                  <a:srgbClr val="F2E9E1"/>
                </a:solidFill>
                <a:latin typeface="Inter Bold"/>
              </a:rPr>
              <a:t>Strategic risks</a:t>
            </a:r>
          </a:p>
          <a:p>
            <a:pPr marL="0" lvl="0" indent="0" algn="ctr">
              <a:lnSpc>
                <a:spcPts val="3630"/>
              </a:lnSpc>
              <a:spcBef>
                <a:spcPct val="0"/>
              </a:spcBef>
            </a:pPr>
            <a:endParaRPr lang="en-US" sz="2593">
              <a:solidFill>
                <a:srgbClr val="F2E9E1"/>
              </a:solidFill>
              <a:latin typeface="Inter Bold"/>
            </a:endParaRPr>
          </a:p>
        </p:txBody>
      </p:sp>
      <p:sp>
        <p:nvSpPr>
          <p:cNvPr id="12" name="TextBox 12"/>
          <p:cNvSpPr txBox="1"/>
          <p:nvPr/>
        </p:nvSpPr>
        <p:spPr>
          <a:xfrm>
            <a:off x="2826273" y="1640783"/>
            <a:ext cx="13059325" cy="2157609"/>
          </a:xfrm>
          <a:prstGeom prst="rect">
            <a:avLst/>
          </a:prstGeom>
        </p:spPr>
        <p:txBody>
          <a:bodyPr lIns="0" tIns="0" rIns="0" bIns="0" rtlCol="0" anchor="t">
            <a:spAutoFit/>
          </a:bodyPr>
          <a:lstStyle/>
          <a:p>
            <a:pPr algn="just">
              <a:lnSpc>
                <a:spcPts val="2876"/>
              </a:lnSpc>
            </a:pPr>
            <a:r>
              <a:rPr lang="en-US" sz="2054">
                <a:solidFill>
                  <a:srgbClr val="672A3F"/>
                </a:solidFill>
                <a:latin typeface="Inter Bold"/>
              </a:rPr>
              <a:t>Completing the Applied Digital Skills classes provided me with valuable insights and practical skills that have enhanced my ability to connect and collaborate with others using digital tools. </a:t>
            </a:r>
          </a:p>
          <a:p>
            <a:pPr algn="just">
              <a:lnSpc>
                <a:spcPts val="2876"/>
              </a:lnSpc>
            </a:pPr>
            <a:endParaRPr lang="en-US" sz="2054">
              <a:solidFill>
                <a:srgbClr val="672A3F"/>
              </a:solidFill>
              <a:latin typeface="Inter Bold"/>
            </a:endParaRPr>
          </a:p>
          <a:p>
            <a:pPr algn="just">
              <a:lnSpc>
                <a:spcPts val="2876"/>
              </a:lnSpc>
            </a:pPr>
            <a:endParaRPr lang="en-US" sz="2054">
              <a:solidFill>
                <a:srgbClr val="672A3F"/>
              </a:solidFill>
              <a:latin typeface="Inter Bold"/>
            </a:endParaRPr>
          </a:p>
          <a:p>
            <a:pPr algn="just">
              <a:lnSpc>
                <a:spcPts val="2876"/>
              </a:lnSpc>
            </a:pPr>
            <a:endParaRPr lang="en-US" sz="2054">
              <a:solidFill>
                <a:srgbClr val="672A3F"/>
              </a:solidFill>
              <a:latin typeface="Inter Bold"/>
            </a:endParaRPr>
          </a:p>
          <a:p>
            <a:pPr algn="just">
              <a:lnSpc>
                <a:spcPts val="2876"/>
              </a:lnSpc>
            </a:pPr>
            <a:endParaRPr lang="en-US" sz="2054">
              <a:solidFill>
                <a:srgbClr val="672A3F"/>
              </a:solidFill>
              <a:latin typeface="Inter Bold"/>
            </a:endParaRPr>
          </a:p>
        </p:txBody>
      </p:sp>
      <p:grpSp>
        <p:nvGrpSpPr>
          <p:cNvPr id="13" name="Group 13"/>
          <p:cNvGrpSpPr/>
          <p:nvPr/>
        </p:nvGrpSpPr>
        <p:grpSpPr>
          <a:xfrm rot="-10800000">
            <a:off x="8984032" y="2673966"/>
            <a:ext cx="744510" cy="947731"/>
            <a:chOff x="0" y="0"/>
            <a:chExt cx="2260756" cy="2877850"/>
          </a:xfrm>
        </p:grpSpPr>
        <p:sp>
          <p:nvSpPr>
            <p:cNvPr id="14" name="Freeform 14"/>
            <p:cNvSpPr/>
            <p:nvPr/>
          </p:nvSpPr>
          <p:spPr>
            <a:xfrm>
              <a:off x="0" y="0"/>
              <a:ext cx="2260756" cy="2877850"/>
            </a:xfrm>
            <a:custGeom>
              <a:avLst/>
              <a:gdLst/>
              <a:ahLst/>
              <a:cxnLst/>
              <a:rect l="l" t="t" r="r" b="b"/>
              <a:pathLst>
                <a:path w="2260756" h="2877850">
                  <a:moveTo>
                    <a:pt x="0" y="0"/>
                  </a:moveTo>
                  <a:lnTo>
                    <a:pt x="1130378" y="2877850"/>
                  </a:lnTo>
                  <a:lnTo>
                    <a:pt x="2260756" y="0"/>
                  </a:lnTo>
                  <a:close/>
                </a:path>
              </a:pathLst>
            </a:custGeom>
            <a:solidFill>
              <a:srgbClr val="C38258"/>
            </a:solidFill>
          </p:spPr>
        </p:sp>
      </p:grpSp>
      <p:grpSp>
        <p:nvGrpSpPr>
          <p:cNvPr id="15" name="Group 15"/>
          <p:cNvGrpSpPr/>
          <p:nvPr/>
        </p:nvGrpSpPr>
        <p:grpSpPr>
          <a:xfrm>
            <a:off x="7633605" y="3446413"/>
            <a:ext cx="3444660" cy="701547"/>
            <a:chOff x="0" y="0"/>
            <a:chExt cx="7951117" cy="1619343"/>
          </a:xfrm>
        </p:grpSpPr>
        <p:sp>
          <p:nvSpPr>
            <p:cNvPr id="16" name="Freeform 16"/>
            <p:cNvSpPr/>
            <p:nvPr/>
          </p:nvSpPr>
          <p:spPr>
            <a:xfrm>
              <a:off x="0" y="0"/>
              <a:ext cx="7951117" cy="1619343"/>
            </a:xfrm>
            <a:custGeom>
              <a:avLst/>
              <a:gdLst/>
              <a:ahLst/>
              <a:cxnLst/>
              <a:rect l="l" t="t" r="r" b="b"/>
              <a:pathLst>
                <a:path w="7951117" h="1619343">
                  <a:moveTo>
                    <a:pt x="0" y="0"/>
                  </a:moveTo>
                  <a:lnTo>
                    <a:pt x="7951117" y="0"/>
                  </a:lnTo>
                  <a:lnTo>
                    <a:pt x="7951117" y="1619343"/>
                  </a:lnTo>
                  <a:lnTo>
                    <a:pt x="0" y="1619343"/>
                  </a:lnTo>
                  <a:close/>
                </a:path>
              </a:pathLst>
            </a:custGeom>
            <a:solidFill>
              <a:srgbClr val="C38258"/>
            </a:solidFill>
          </p:spPr>
        </p:sp>
      </p:grpSp>
      <p:sp>
        <p:nvSpPr>
          <p:cNvPr id="17" name="TextBox 17"/>
          <p:cNvSpPr txBox="1"/>
          <p:nvPr/>
        </p:nvSpPr>
        <p:spPr>
          <a:xfrm>
            <a:off x="1549260" y="3646072"/>
            <a:ext cx="3125311" cy="745660"/>
          </a:xfrm>
          <a:prstGeom prst="rect">
            <a:avLst/>
          </a:prstGeom>
        </p:spPr>
        <p:txBody>
          <a:bodyPr lIns="0" tIns="0" rIns="0" bIns="0" rtlCol="0" anchor="t">
            <a:spAutoFit/>
          </a:bodyPr>
          <a:lstStyle/>
          <a:p>
            <a:pPr algn="ctr">
              <a:lnSpc>
                <a:spcPts val="3022"/>
              </a:lnSpc>
            </a:pPr>
            <a:r>
              <a:rPr lang="en-US" sz="2158">
                <a:solidFill>
                  <a:srgbClr val="F2E9E1"/>
                </a:solidFill>
                <a:latin typeface="Inter Bold"/>
              </a:rPr>
              <a:t>first class</a:t>
            </a:r>
          </a:p>
          <a:p>
            <a:pPr marL="0" lvl="0" indent="0" algn="ctr">
              <a:lnSpc>
                <a:spcPts val="3022"/>
              </a:lnSpc>
              <a:spcBef>
                <a:spcPct val="0"/>
              </a:spcBef>
            </a:pPr>
            <a:endParaRPr lang="en-US" sz="2158">
              <a:solidFill>
                <a:srgbClr val="F2E9E1"/>
              </a:solidFill>
              <a:latin typeface="Inter Bold"/>
            </a:endParaRPr>
          </a:p>
        </p:txBody>
      </p:sp>
      <p:sp>
        <p:nvSpPr>
          <p:cNvPr id="18" name="TextBox 18"/>
          <p:cNvSpPr txBox="1"/>
          <p:nvPr/>
        </p:nvSpPr>
        <p:spPr>
          <a:xfrm>
            <a:off x="7793279" y="3574072"/>
            <a:ext cx="3125311" cy="745660"/>
          </a:xfrm>
          <a:prstGeom prst="rect">
            <a:avLst/>
          </a:prstGeom>
        </p:spPr>
        <p:txBody>
          <a:bodyPr lIns="0" tIns="0" rIns="0" bIns="0" rtlCol="0" anchor="t">
            <a:spAutoFit/>
          </a:bodyPr>
          <a:lstStyle/>
          <a:p>
            <a:pPr algn="ctr">
              <a:lnSpc>
                <a:spcPts val="3022"/>
              </a:lnSpc>
            </a:pPr>
            <a:r>
              <a:rPr lang="en-US" sz="2158">
                <a:solidFill>
                  <a:srgbClr val="F2E9E1"/>
                </a:solidFill>
                <a:latin typeface="Inter Bold"/>
              </a:rPr>
              <a:t>second class</a:t>
            </a:r>
          </a:p>
          <a:p>
            <a:pPr marL="0" lvl="0" indent="0" algn="ctr">
              <a:lnSpc>
                <a:spcPts val="3022"/>
              </a:lnSpc>
              <a:spcBef>
                <a:spcPct val="0"/>
              </a:spcBef>
            </a:pPr>
            <a:endParaRPr lang="en-US" sz="2158">
              <a:solidFill>
                <a:srgbClr val="F2E9E1"/>
              </a:solidFill>
              <a:latin typeface="Inter Bold"/>
            </a:endParaRPr>
          </a:p>
        </p:txBody>
      </p:sp>
      <p:sp>
        <p:nvSpPr>
          <p:cNvPr id="19" name="TextBox 19"/>
          <p:cNvSpPr txBox="1"/>
          <p:nvPr/>
        </p:nvSpPr>
        <p:spPr>
          <a:xfrm>
            <a:off x="6716401" y="4548332"/>
            <a:ext cx="5034094" cy="5175413"/>
          </a:xfrm>
          <a:prstGeom prst="rect">
            <a:avLst/>
          </a:prstGeom>
        </p:spPr>
        <p:txBody>
          <a:bodyPr lIns="0" tIns="0" rIns="0" bIns="0" rtlCol="0" anchor="t">
            <a:spAutoFit/>
          </a:bodyPr>
          <a:lstStyle/>
          <a:p>
            <a:pPr marL="457596" lvl="1" indent="-228798" algn="just">
              <a:lnSpc>
                <a:spcPts val="2967"/>
              </a:lnSpc>
              <a:buFont typeface="Arial"/>
              <a:buChar char="•"/>
            </a:pPr>
            <a:r>
              <a:rPr lang="en-US" sz="2119">
                <a:solidFill>
                  <a:srgbClr val="672A3F"/>
                </a:solidFill>
                <a:latin typeface="Inter Bold"/>
              </a:rPr>
              <a:t>The second class on structuring an argument in a presentation was also very helpful, as it taught me how to effectively organize and present my ideas in a clear and concise manner. </a:t>
            </a:r>
          </a:p>
          <a:p>
            <a:pPr algn="just">
              <a:lnSpc>
                <a:spcPts val="2967"/>
              </a:lnSpc>
            </a:pPr>
            <a:endParaRPr lang="en-US" sz="2119">
              <a:solidFill>
                <a:srgbClr val="672A3F"/>
              </a:solidFill>
              <a:latin typeface="Inter Bold"/>
            </a:endParaRPr>
          </a:p>
          <a:p>
            <a:pPr marL="457596" lvl="1" indent="-228798" algn="just">
              <a:lnSpc>
                <a:spcPts val="2967"/>
              </a:lnSpc>
              <a:buFont typeface="Arial"/>
              <a:buChar char="•"/>
            </a:pPr>
            <a:r>
              <a:rPr lang="en-US" sz="2119">
                <a:solidFill>
                  <a:srgbClr val="672A3F"/>
                </a:solidFill>
                <a:latin typeface="Inter Bold"/>
              </a:rPr>
              <a:t>This skill is essential for any professional setting, and I feel more confident in my ability to deliver effective presentations as a result of this class.</a:t>
            </a:r>
          </a:p>
          <a:p>
            <a:pPr algn="just">
              <a:lnSpc>
                <a:spcPts val="2967"/>
              </a:lnSpc>
            </a:pPr>
            <a:endParaRPr lang="en-US" sz="2119">
              <a:solidFill>
                <a:srgbClr val="672A3F"/>
              </a:solidFill>
              <a:latin typeface="Inter Bold"/>
            </a:endParaRPr>
          </a:p>
          <a:p>
            <a:pPr algn="just">
              <a:lnSpc>
                <a:spcPts val="2967"/>
              </a:lnSpc>
            </a:pPr>
            <a:endParaRPr lang="en-US" sz="2119">
              <a:solidFill>
                <a:srgbClr val="672A3F"/>
              </a:solidFill>
              <a:latin typeface="Inter Bold"/>
            </a:endParaRPr>
          </a:p>
        </p:txBody>
      </p:sp>
      <p:grpSp>
        <p:nvGrpSpPr>
          <p:cNvPr id="20" name="Group 20"/>
          <p:cNvGrpSpPr/>
          <p:nvPr/>
        </p:nvGrpSpPr>
        <p:grpSpPr>
          <a:xfrm rot="-10800000">
            <a:off x="14982726" y="2571887"/>
            <a:ext cx="744510" cy="947731"/>
            <a:chOff x="0" y="0"/>
            <a:chExt cx="2260756" cy="2877850"/>
          </a:xfrm>
        </p:grpSpPr>
        <p:sp>
          <p:nvSpPr>
            <p:cNvPr id="21" name="Freeform 21"/>
            <p:cNvSpPr/>
            <p:nvPr/>
          </p:nvSpPr>
          <p:spPr>
            <a:xfrm>
              <a:off x="0" y="0"/>
              <a:ext cx="2260756" cy="2877850"/>
            </a:xfrm>
            <a:custGeom>
              <a:avLst/>
              <a:gdLst/>
              <a:ahLst/>
              <a:cxnLst/>
              <a:rect l="l" t="t" r="r" b="b"/>
              <a:pathLst>
                <a:path w="2260756" h="2877850">
                  <a:moveTo>
                    <a:pt x="0" y="0"/>
                  </a:moveTo>
                  <a:lnTo>
                    <a:pt x="1130378" y="2877850"/>
                  </a:lnTo>
                  <a:lnTo>
                    <a:pt x="2260756" y="0"/>
                  </a:lnTo>
                  <a:close/>
                </a:path>
              </a:pathLst>
            </a:custGeom>
            <a:solidFill>
              <a:srgbClr val="BBBBBB"/>
            </a:solidFill>
          </p:spPr>
        </p:sp>
      </p:grpSp>
      <p:grpSp>
        <p:nvGrpSpPr>
          <p:cNvPr id="22" name="Group 22"/>
          <p:cNvGrpSpPr/>
          <p:nvPr/>
        </p:nvGrpSpPr>
        <p:grpSpPr>
          <a:xfrm>
            <a:off x="13632651" y="3447618"/>
            <a:ext cx="3444660" cy="701547"/>
            <a:chOff x="0" y="0"/>
            <a:chExt cx="7951117" cy="1619343"/>
          </a:xfrm>
        </p:grpSpPr>
        <p:sp>
          <p:nvSpPr>
            <p:cNvPr id="23" name="Freeform 23"/>
            <p:cNvSpPr/>
            <p:nvPr/>
          </p:nvSpPr>
          <p:spPr>
            <a:xfrm>
              <a:off x="0" y="0"/>
              <a:ext cx="7951117" cy="1619343"/>
            </a:xfrm>
            <a:custGeom>
              <a:avLst/>
              <a:gdLst/>
              <a:ahLst/>
              <a:cxnLst/>
              <a:rect l="l" t="t" r="r" b="b"/>
              <a:pathLst>
                <a:path w="7951117" h="1619343">
                  <a:moveTo>
                    <a:pt x="0" y="0"/>
                  </a:moveTo>
                  <a:lnTo>
                    <a:pt x="7951117" y="0"/>
                  </a:lnTo>
                  <a:lnTo>
                    <a:pt x="7951117" y="1619343"/>
                  </a:lnTo>
                  <a:lnTo>
                    <a:pt x="0" y="1619343"/>
                  </a:lnTo>
                  <a:close/>
                </a:path>
              </a:pathLst>
            </a:custGeom>
            <a:solidFill>
              <a:srgbClr val="BBBBBB"/>
            </a:solidFill>
          </p:spPr>
        </p:sp>
      </p:grpSp>
      <p:sp>
        <p:nvSpPr>
          <p:cNvPr id="24" name="TextBox 24"/>
          <p:cNvSpPr txBox="1"/>
          <p:nvPr/>
        </p:nvSpPr>
        <p:spPr>
          <a:xfrm>
            <a:off x="13792325" y="3575278"/>
            <a:ext cx="3125311" cy="745660"/>
          </a:xfrm>
          <a:prstGeom prst="rect">
            <a:avLst/>
          </a:prstGeom>
        </p:spPr>
        <p:txBody>
          <a:bodyPr lIns="0" tIns="0" rIns="0" bIns="0" rtlCol="0" anchor="t">
            <a:spAutoFit/>
          </a:bodyPr>
          <a:lstStyle/>
          <a:p>
            <a:pPr algn="ctr">
              <a:lnSpc>
                <a:spcPts val="3022"/>
              </a:lnSpc>
            </a:pPr>
            <a:r>
              <a:rPr lang="en-US" sz="2158">
                <a:solidFill>
                  <a:srgbClr val="F2E9E1"/>
                </a:solidFill>
                <a:latin typeface="Inter Bold"/>
              </a:rPr>
              <a:t>third class</a:t>
            </a:r>
          </a:p>
          <a:p>
            <a:pPr marL="0" lvl="0" indent="0" algn="ctr">
              <a:lnSpc>
                <a:spcPts val="3022"/>
              </a:lnSpc>
              <a:spcBef>
                <a:spcPct val="0"/>
              </a:spcBef>
            </a:pPr>
            <a:endParaRPr lang="en-US" sz="2158">
              <a:solidFill>
                <a:srgbClr val="F2E9E1"/>
              </a:solidFill>
              <a:latin typeface="Inter Bold"/>
            </a:endParaRPr>
          </a:p>
        </p:txBody>
      </p:sp>
      <p:sp>
        <p:nvSpPr>
          <p:cNvPr id="25" name="TextBox 25"/>
          <p:cNvSpPr txBox="1"/>
          <p:nvPr/>
        </p:nvSpPr>
        <p:spPr>
          <a:xfrm>
            <a:off x="12519837" y="4723617"/>
            <a:ext cx="5034094" cy="5175413"/>
          </a:xfrm>
          <a:prstGeom prst="rect">
            <a:avLst/>
          </a:prstGeom>
        </p:spPr>
        <p:txBody>
          <a:bodyPr lIns="0" tIns="0" rIns="0" bIns="0" rtlCol="0" anchor="t">
            <a:spAutoFit/>
          </a:bodyPr>
          <a:lstStyle/>
          <a:p>
            <a:pPr marL="457596" lvl="1" indent="-228798" algn="just">
              <a:lnSpc>
                <a:spcPts val="2967"/>
              </a:lnSpc>
              <a:buFont typeface="Arial"/>
              <a:buChar char="•"/>
            </a:pPr>
            <a:r>
              <a:rPr lang="en-US" sz="2119">
                <a:solidFill>
                  <a:srgbClr val="672A3F"/>
                </a:solidFill>
                <a:latin typeface="Inter Bold"/>
              </a:rPr>
              <a:t>I learned about the key elements of effective marketing materials and how to design and layout a promotional flyer that effectively communicates my message. </a:t>
            </a:r>
          </a:p>
          <a:p>
            <a:pPr algn="just">
              <a:lnSpc>
                <a:spcPts val="2967"/>
              </a:lnSpc>
            </a:pPr>
            <a:endParaRPr lang="en-US" sz="2119">
              <a:solidFill>
                <a:srgbClr val="672A3F"/>
              </a:solidFill>
              <a:latin typeface="Inter Bold"/>
            </a:endParaRPr>
          </a:p>
          <a:p>
            <a:pPr marL="457596" lvl="1" indent="-228798" algn="just">
              <a:lnSpc>
                <a:spcPts val="2967"/>
              </a:lnSpc>
              <a:buFont typeface="Arial"/>
              <a:buChar char="•"/>
            </a:pPr>
            <a:r>
              <a:rPr lang="en-US" sz="2119">
                <a:solidFill>
                  <a:srgbClr val="672A3F"/>
                </a:solidFill>
                <a:latin typeface="Inter Bold"/>
              </a:rPr>
              <a:t>This class was especially useful for me as I have limited design experience, and I now feel more confident in my ability to create professional-looking marketing materials.</a:t>
            </a:r>
          </a:p>
          <a:p>
            <a:pPr algn="just">
              <a:lnSpc>
                <a:spcPts val="2967"/>
              </a:lnSpc>
            </a:pPr>
            <a:endParaRPr lang="en-US" sz="2119">
              <a:solidFill>
                <a:srgbClr val="672A3F"/>
              </a:solidFill>
              <a:latin typeface="Inter Bold"/>
            </a:endParaRPr>
          </a:p>
          <a:p>
            <a:pPr algn="just">
              <a:lnSpc>
                <a:spcPts val="2967"/>
              </a:lnSpc>
            </a:pPr>
            <a:endParaRPr lang="en-US" sz="2119">
              <a:solidFill>
                <a:srgbClr val="672A3F"/>
              </a:solidFill>
              <a:latin typeface="Inter Bo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3972398" y="1624157"/>
            <a:ext cx="744510" cy="947731"/>
            <a:chOff x="0" y="0"/>
            <a:chExt cx="2260756" cy="2877850"/>
          </a:xfrm>
        </p:grpSpPr>
        <p:sp>
          <p:nvSpPr>
            <p:cNvPr id="3" name="Freeform 3"/>
            <p:cNvSpPr/>
            <p:nvPr/>
          </p:nvSpPr>
          <p:spPr>
            <a:xfrm>
              <a:off x="0" y="0"/>
              <a:ext cx="2260756" cy="2877850"/>
            </a:xfrm>
            <a:custGeom>
              <a:avLst/>
              <a:gdLst/>
              <a:ahLst/>
              <a:cxnLst/>
              <a:rect l="l" t="t" r="r" b="b"/>
              <a:pathLst>
                <a:path w="2260756" h="2877850">
                  <a:moveTo>
                    <a:pt x="0" y="0"/>
                  </a:moveTo>
                  <a:lnTo>
                    <a:pt x="1130378" y="2877850"/>
                  </a:lnTo>
                  <a:lnTo>
                    <a:pt x="2260756" y="0"/>
                  </a:lnTo>
                  <a:close/>
                </a:path>
              </a:pathLst>
            </a:custGeom>
            <a:solidFill>
              <a:srgbClr val="DB9A8F"/>
            </a:solidFill>
          </p:spPr>
        </p:sp>
      </p:grpSp>
      <p:grpSp>
        <p:nvGrpSpPr>
          <p:cNvPr id="4" name="Group 4"/>
          <p:cNvGrpSpPr/>
          <p:nvPr/>
        </p:nvGrpSpPr>
        <p:grpSpPr>
          <a:xfrm>
            <a:off x="2261437" y="2503449"/>
            <a:ext cx="3986741" cy="811949"/>
            <a:chOff x="0" y="0"/>
            <a:chExt cx="7951117" cy="1619343"/>
          </a:xfrm>
        </p:grpSpPr>
        <p:sp>
          <p:nvSpPr>
            <p:cNvPr id="5" name="Freeform 5"/>
            <p:cNvSpPr/>
            <p:nvPr/>
          </p:nvSpPr>
          <p:spPr>
            <a:xfrm>
              <a:off x="0" y="0"/>
              <a:ext cx="7951117" cy="1619343"/>
            </a:xfrm>
            <a:custGeom>
              <a:avLst/>
              <a:gdLst/>
              <a:ahLst/>
              <a:cxnLst/>
              <a:rect l="l" t="t" r="r" b="b"/>
              <a:pathLst>
                <a:path w="7951117" h="1619343">
                  <a:moveTo>
                    <a:pt x="0" y="0"/>
                  </a:moveTo>
                  <a:lnTo>
                    <a:pt x="7951117" y="0"/>
                  </a:lnTo>
                  <a:lnTo>
                    <a:pt x="7951117" y="1619343"/>
                  </a:lnTo>
                  <a:lnTo>
                    <a:pt x="0" y="1619343"/>
                  </a:lnTo>
                  <a:close/>
                </a:path>
              </a:pathLst>
            </a:custGeom>
            <a:solidFill>
              <a:srgbClr val="DB9A8F"/>
            </a:solidFill>
          </p:spPr>
        </p:sp>
      </p:grpSp>
      <p:sp>
        <p:nvSpPr>
          <p:cNvPr id="6" name="TextBox 6"/>
          <p:cNvSpPr txBox="1"/>
          <p:nvPr/>
        </p:nvSpPr>
        <p:spPr>
          <a:xfrm>
            <a:off x="2896256" y="-85725"/>
            <a:ext cx="12495487" cy="2589174"/>
          </a:xfrm>
          <a:prstGeom prst="rect">
            <a:avLst/>
          </a:prstGeom>
        </p:spPr>
        <p:txBody>
          <a:bodyPr lIns="0" tIns="0" rIns="0" bIns="0" rtlCol="0" anchor="t">
            <a:spAutoFit/>
          </a:bodyPr>
          <a:lstStyle/>
          <a:p>
            <a:pPr algn="ctr">
              <a:lnSpc>
                <a:spcPts val="6341"/>
              </a:lnSpc>
            </a:pPr>
            <a:r>
              <a:rPr lang="en-US" sz="4529">
                <a:solidFill>
                  <a:srgbClr val="672A3F"/>
                </a:solidFill>
                <a:latin typeface="Open Sans Extra Bold Bold"/>
              </a:rPr>
              <a:t>Reflection on Five (5) classes I undertook via Applied Digital skills with google</a:t>
            </a:r>
          </a:p>
          <a:p>
            <a:pPr algn="ctr">
              <a:lnSpc>
                <a:spcPts val="8153"/>
              </a:lnSpc>
              <a:spcBef>
                <a:spcPct val="0"/>
              </a:spcBef>
            </a:pPr>
            <a:endParaRPr lang="en-US" sz="4529">
              <a:solidFill>
                <a:srgbClr val="672A3F"/>
              </a:solidFill>
              <a:latin typeface="Open Sans Extra Bold Bold"/>
            </a:endParaRPr>
          </a:p>
        </p:txBody>
      </p:sp>
      <p:sp>
        <p:nvSpPr>
          <p:cNvPr id="7" name="TextBox 7"/>
          <p:cNvSpPr txBox="1"/>
          <p:nvPr/>
        </p:nvSpPr>
        <p:spPr>
          <a:xfrm>
            <a:off x="14087152" y="2797925"/>
            <a:ext cx="3063685" cy="895877"/>
          </a:xfrm>
          <a:prstGeom prst="rect">
            <a:avLst/>
          </a:prstGeom>
        </p:spPr>
        <p:txBody>
          <a:bodyPr lIns="0" tIns="0" rIns="0" bIns="0" rtlCol="0" anchor="t">
            <a:spAutoFit/>
          </a:bodyPr>
          <a:lstStyle/>
          <a:p>
            <a:pPr algn="ctr">
              <a:lnSpc>
                <a:spcPts val="3630"/>
              </a:lnSpc>
            </a:pPr>
            <a:r>
              <a:rPr lang="en-US" sz="2593">
                <a:solidFill>
                  <a:srgbClr val="F2E9E1"/>
                </a:solidFill>
                <a:latin typeface="Inter Bold"/>
              </a:rPr>
              <a:t>Strategic risks</a:t>
            </a:r>
          </a:p>
          <a:p>
            <a:pPr marL="0" lvl="0" indent="0" algn="ctr">
              <a:lnSpc>
                <a:spcPts val="3630"/>
              </a:lnSpc>
              <a:spcBef>
                <a:spcPct val="0"/>
              </a:spcBef>
            </a:pPr>
            <a:endParaRPr lang="en-US" sz="2593">
              <a:solidFill>
                <a:srgbClr val="F2E9E1"/>
              </a:solidFill>
              <a:latin typeface="Inter Bold"/>
            </a:endParaRPr>
          </a:p>
        </p:txBody>
      </p:sp>
      <p:grpSp>
        <p:nvGrpSpPr>
          <p:cNvPr id="8" name="Group 8"/>
          <p:cNvGrpSpPr/>
          <p:nvPr/>
        </p:nvGrpSpPr>
        <p:grpSpPr>
          <a:xfrm rot="-10800000">
            <a:off x="13075720" y="1624157"/>
            <a:ext cx="744510" cy="947731"/>
            <a:chOff x="0" y="0"/>
            <a:chExt cx="2260756" cy="2877850"/>
          </a:xfrm>
        </p:grpSpPr>
        <p:sp>
          <p:nvSpPr>
            <p:cNvPr id="9" name="Freeform 9"/>
            <p:cNvSpPr/>
            <p:nvPr/>
          </p:nvSpPr>
          <p:spPr>
            <a:xfrm>
              <a:off x="0" y="0"/>
              <a:ext cx="2260756" cy="2877850"/>
            </a:xfrm>
            <a:custGeom>
              <a:avLst/>
              <a:gdLst/>
              <a:ahLst/>
              <a:cxnLst/>
              <a:rect l="l" t="t" r="r" b="b"/>
              <a:pathLst>
                <a:path w="2260756" h="2877850">
                  <a:moveTo>
                    <a:pt x="0" y="0"/>
                  </a:moveTo>
                  <a:lnTo>
                    <a:pt x="1130378" y="2877850"/>
                  </a:lnTo>
                  <a:lnTo>
                    <a:pt x="2260756" y="0"/>
                  </a:lnTo>
                  <a:close/>
                </a:path>
              </a:pathLst>
            </a:custGeom>
            <a:solidFill>
              <a:srgbClr val="A66940"/>
            </a:solidFill>
          </p:spPr>
        </p:sp>
      </p:grpSp>
      <p:grpSp>
        <p:nvGrpSpPr>
          <p:cNvPr id="10" name="Group 10"/>
          <p:cNvGrpSpPr/>
          <p:nvPr/>
        </p:nvGrpSpPr>
        <p:grpSpPr>
          <a:xfrm>
            <a:off x="11364759" y="2503449"/>
            <a:ext cx="3986741" cy="811949"/>
            <a:chOff x="0" y="0"/>
            <a:chExt cx="7951117" cy="1619343"/>
          </a:xfrm>
        </p:grpSpPr>
        <p:sp>
          <p:nvSpPr>
            <p:cNvPr id="11" name="Freeform 11"/>
            <p:cNvSpPr/>
            <p:nvPr/>
          </p:nvSpPr>
          <p:spPr>
            <a:xfrm>
              <a:off x="0" y="0"/>
              <a:ext cx="7951117" cy="1619343"/>
            </a:xfrm>
            <a:custGeom>
              <a:avLst/>
              <a:gdLst/>
              <a:ahLst/>
              <a:cxnLst/>
              <a:rect l="l" t="t" r="r" b="b"/>
              <a:pathLst>
                <a:path w="7951117" h="1619343">
                  <a:moveTo>
                    <a:pt x="0" y="0"/>
                  </a:moveTo>
                  <a:lnTo>
                    <a:pt x="7951117" y="0"/>
                  </a:lnTo>
                  <a:lnTo>
                    <a:pt x="7951117" y="1619343"/>
                  </a:lnTo>
                  <a:lnTo>
                    <a:pt x="0" y="1619343"/>
                  </a:lnTo>
                  <a:close/>
                </a:path>
              </a:pathLst>
            </a:custGeom>
            <a:solidFill>
              <a:srgbClr val="A66940"/>
            </a:solidFill>
          </p:spPr>
        </p:sp>
      </p:grpSp>
      <p:pic>
        <p:nvPicPr>
          <p:cNvPr id="12" name="Picture 1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962477" y="0"/>
            <a:ext cx="2593645" cy="2593645"/>
          </a:xfrm>
          <a:prstGeom prst="rect">
            <a:avLst/>
          </a:prstGeom>
        </p:spPr>
      </p:pic>
      <p:pic>
        <p:nvPicPr>
          <p:cNvPr id="13" name="Picture 13"/>
          <p:cNvPicPr>
            <a:picLocks noChangeAspect="1"/>
          </p:cNvPicPr>
          <p:nvPr/>
        </p:nvPicPr>
        <p:blipFill>
          <a:blip r:embed="rId5"/>
          <a:srcRect/>
          <a:stretch>
            <a:fillRect/>
          </a:stretch>
        </p:blipFill>
        <p:spPr>
          <a:xfrm>
            <a:off x="-114259" y="0"/>
            <a:ext cx="2896256" cy="1784818"/>
          </a:xfrm>
          <a:prstGeom prst="rect">
            <a:avLst/>
          </a:prstGeom>
        </p:spPr>
      </p:pic>
      <p:sp>
        <p:nvSpPr>
          <p:cNvPr id="14" name="TextBox 14"/>
          <p:cNvSpPr txBox="1"/>
          <p:nvPr/>
        </p:nvSpPr>
        <p:spPr>
          <a:xfrm>
            <a:off x="462100" y="3691838"/>
            <a:ext cx="7585414" cy="6060512"/>
          </a:xfrm>
          <a:prstGeom prst="rect">
            <a:avLst/>
          </a:prstGeom>
        </p:spPr>
        <p:txBody>
          <a:bodyPr lIns="0" tIns="0" rIns="0" bIns="0" rtlCol="0" anchor="t">
            <a:spAutoFit/>
          </a:bodyPr>
          <a:lstStyle/>
          <a:p>
            <a:pPr marL="500459" lvl="1" indent="-250230" algn="just">
              <a:lnSpc>
                <a:spcPts val="3245"/>
              </a:lnSpc>
              <a:buFont typeface="Arial"/>
              <a:buChar char="•"/>
            </a:pPr>
            <a:r>
              <a:rPr lang="en-US" sz="2318">
                <a:solidFill>
                  <a:srgbClr val="672A3F"/>
                </a:solidFill>
                <a:latin typeface="Inter Bold"/>
              </a:rPr>
              <a:t>The fourth class on communicating using email was a valuable resource for me, as it helped me to understand the proper etiquette and best practices for sending emails in the workplace. </a:t>
            </a:r>
          </a:p>
          <a:p>
            <a:pPr marL="500459" lvl="1" indent="-250230" algn="just">
              <a:lnSpc>
                <a:spcPts val="3245"/>
              </a:lnSpc>
              <a:buFont typeface="Arial"/>
              <a:buChar char="•"/>
            </a:pPr>
            <a:r>
              <a:rPr lang="en-US" sz="2318">
                <a:solidFill>
                  <a:srgbClr val="672A3F"/>
                </a:solidFill>
                <a:latin typeface="Inter Bold"/>
              </a:rPr>
              <a:t>I learned about the importance of clear and concise subject lines, how to structure an email for maximum impact, and how to format and proofread emails for professional presentation. </a:t>
            </a:r>
          </a:p>
          <a:p>
            <a:pPr marL="500459" lvl="1" indent="-250230" algn="just">
              <a:lnSpc>
                <a:spcPts val="3245"/>
              </a:lnSpc>
              <a:buFont typeface="Arial"/>
              <a:buChar char="•"/>
            </a:pPr>
            <a:r>
              <a:rPr lang="en-US" sz="2318">
                <a:solidFill>
                  <a:srgbClr val="672A3F"/>
                </a:solidFill>
                <a:latin typeface="Inter Bold"/>
              </a:rPr>
              <a:t>I also learned about the different types of emails that are commonly used in the workplace, such as informational, request, and response emails, and how to tailor my language and tone to the situation.</a:t>
            </a:r>
          </a:p>
          <a:p>
            <a:pPr algn="just">
              <a:lnSpc>
                <a:spcPts val="3245"/>
              </a:lnSpc>
            </a:pPr>
            <a:endParaRPr lang="en-US" sz="2318">
              <a:solidFill>
                <a:srgbClr val="672A3F"/>
              </a:solidFill>
              <a:latin typeface="Inter Bold"/>
            </a:endParaRPr>
          </a:p>
          <a:p>
            <a:pPr algn="just">
              <a:lnSpc>
                <a:spcPts val="3245"/>
              </a:lnSpc>
            </a:pPr>
            <a:endParaRPr lang="en-US" sz="2318">
              <a:solidFill>
                <a:srgbClr val="672A3F"/>
              </a:solidFill>
              <a:latin typeface="Inter Bold"/>
            </a:endParaRPr>
          </a:p>
        </p:txBody>
      </p:sp>
      <p:sp>
        <p:nvSpPr>
          <p:cNvPr id="15" name="TextBox 15"/>
          <p:cNvSpPr txBox="1"/>
          <p:nvPr/>
        </p:nvSpPr>
        <p:spPr>
          <a:xfrm>
            <a:off x="2781997" y="2727103"/>
            <a:ext cx="3125311" cy="745660"/>
          </a:xfrm>
          <a:prstGeom prst="rect">
            <a:avLst/>
          </a:prstGeom>
        </p:spPr>
        <p:txBody>
          <a:bodyPr lIns="0" tIns="0" rIns="0" bIns="0" rtlCol="0" anchor="t">
            <a:spAutoFit/>
          </a:bodyPr>
          <a:lstStyle/>
          <a:p>
            <a:pPr algn="ctr">
              <a:lnSpc>
                <a:spcPts val="3022"/>
              </a:lnSpc>
            </a:pPr>
            <a:r>
              <a:rPr lang="en-US" sz="2158">
                <a:solidFill>
                  <a:srgbClr val="F2E9E1"/>
                </a:solidFill>
                <a:latin typeface="Inter Bold"/>
              </a:rPr>
              <a:t>fourth class</a:t>
            </a:r>
          </a:p>
          <a:p>
            <a:pPr marL="0" lvl="0" indent="0" algn="ctr">
              <a:lnSpc>
                <a:spcPts val="3022"/>
              </a:lnSpc>
              <a:spcBef>
                <a:spcPct val="0"/>
              </a:spcBef>
            </a:pPr>
            <a:endParaRPr lang="en-US" sz="2158">
              <a:solidFill>
                <a:srgbClr val="F2E9E1"/>
              </a:solidFill>
              <a:latin typeface="Inter Bold"/>
            </a:endParaRPr>
          </a:p>
        </p:txBody>
      </p:sp>
      <p:sp>
        <p:nvSpPr>
          <p:cNvPr id="16" name="TextBox 16"/>
          <p:cNvSpPr txBox="1"/>
          <p:nvPr/>
        </p:nvSpPr>
        <p:spPr>
          <a:xfrm>
            <a:off x="9655268" y="3691838"/>
            <a:ext cx="7585414" cy="5655728"/>
          </a:xfrm>
          <a:prstGeom prst="rect">
            <a:avLst/>
          </a:prstGeom>
        </p:spPr>
        <p:txBody>
          <a:bodyPr lIns="0" tIns="0" rIns="0" bIns="0" rtlCol="0" anchor="t">
            <a:spAutoFit/>
          </a:bodyPr>
          <a:lstStyle/>
          <a:p>
            <a:pPr marL="500459" lvl="1" indent="-250230" algn="just">
              <a:lnSpc>
                <a:spcPts val="3245"/>
              </a:lnSpc>
              <a:buFont typeface="Arial"/>
              <a:buChar char="•"/>
            </a:pPr>
            <a:r>
              <a:rPr lang="en-US" sz="2318">
                <a:solidFill>
                  <a:srgbClr val="672A3F"/>
                </a:solidFill>
                <a:latin typeface="Inter Bold"/>
              </a:rPr>
              <a:t>The fifth class on avoiding online scams was also very useful, as it taught me about the various types of scams that exist and how to protect myself and my personal information online. </a:t>
            </a:r>
          </a:p>
          <a:p>
            <a:pPr marL="500459" lvl="1" indent="-250230" algn="just">
              <a:lnSpc>
                <a:spcPts val="3245"/>
              </a:lnSpc>
              <a:buFont typeface="Arial"/>
              <a:buChar char="•"/>
            </a:pPr>
            <a:r>
              <a:rPr lang="en-US" sz="2318">
                <a:solidFill>
                  <a:srgbClr val="672A3F"/>
                </a:solidFill>
                <a:latin typeface="Inter Bold"/>
              </a:rPr>
              <a:t>I learned about the importance of being cautious when providing personal information or clicking on links, and how to identify and report scams to protect myself and others. </a:t>
            </a:r>
          </a:p>
          <a:p>
            <a:pPr marL="500459" lvl="1" indent="-250230" algn="just">
              <a:lnSpc>
                <a:spcPts val="3245"/>
              </a:lnSpc>
              <a:buFont typeface="Arial"/>
              <a:buChar char="•"/>
            </a:pPr>
            <a:r>
              <a:rPr lang="en-US" sz="2318">
                <a:solidFill>
                  <a:srgbClr val="672A3F"/>
                </a:solidFill>
                <a:latin typeface="Inter Bold"/>
              </a:rPr>
              <a:t>This class has helped me to be more aware of the potential dangers of the internet and has given me the knowledge and skills to protect myself and my personal information online.</a:t>
            </a:r>
          </a:p>
          <a:p>
            <a:pPr algn="just">
              <a:lnSpc>
                <a:spcPts val="3245"/>
              </a:lnSpc>
            </a:pPr>
            <a:endParaRPr lang="en-US" sz="2318">
              <a:solidFill>
                <a:srgbClr val="672A3F"/>
              </a:solidFill>
              <a:latin typeface="Inter Bold"/>
            </a:endParaRPr>
          </a:p>
          <a:p>
            <a:pPr algn="just">
              <a:lnSpc>
                <a:spcPts val="3245"/>
              </a:lnSpc>
            </a:pPr>
            <a:endParaRPr lang="en-US" sz="2318">
              <a:solidFill>
                <a:srgbClr val="672A3F"/>
              </a:solidFill>
              <a:latin typeface="Inter Bold"/>
            </a:endParaRPr>
          </a:p>
        </p:txBody>
      </p:sp>
      <p:sp>
        <p:nvSpPr>
          <p:cNvPr id="17" name="TextBox 17"/>
          <p:cNvSpPr txBox="1"/>
          <p:nvPr/>
        </p:nvSpPr>
        <p:spPr>
          <a:xfrm>
            <a:off x="11885319" y="2727103"/>
            <a:ext cx="3125311" cy="745660"/>
          </a:xfrm>
          <a:prstGeom prst="rect">
            <a:avLst/>
          </a:prstGeom>
        </p:spPr>
        <p:txBody>
          <a:bodyPr lIns="0" tIns="0" rIns="0" bIns="0" rtlCol="0" anchor="t">
            <a:spAutoFit/>
          </a:bodyPr>
          <a:lstStyle/>
          <a:p>
            <a:pPr algn="ctr">
              <a:lnSpc>
                <a:spcPts val="3022"/>
              </a:lnSpc>
            </a:pPr>
            <a:r>
              <a:rPr lang="en-US" sz="2158">
                <a:solidFill>
                  <a:srgbClr val="F2E9E1"/>
                </a:solidFill>
                <a:latin typeface="Inter Bold"/>
              </a:rPr>
              <a:t>fifth class</a:t>
            </a:r>
          </a:p>
          <a:p>
            <a:pPr marL="0" lvl="0" indent="0" algn="ctr">
              <a:lnSpc>
                <a:spcPts val="3022"/>
              </a:lnSpc>
              <a:spcBef>
                <a:spcPct val="0"/>
              </a:spcBef>
            </a:pPr>
            <a:endParaRPr lang="en-US" sz="2158">
              <a:solidFill>
                <a:srgbClr val="F2E9E1"/>
              </a:solidFill>
              <a:latin typeface="Inter Bo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sp>
        <p:nvSpPr>
          <p:cNvPr id="2" name="TextBox 2"/>
          <p:cNvSpPr txBox="1"/>
          <p:nvPr/>
        </p:nvSpPr>
        <p:spPr>
          <a:xfrm>
            <a:off x="1933343" y="3509658"/>
            <a:ext cx="6510433" cy="1193801"/>
          </a:xfrm>
          <a:prstGeom prst="rect">
            <a:avLst/>
          </a:prstGeom>
        </p:spPr>
        <p:txBody>
          <a:bodyPr lIns="0" tIns="0" rIns="0" bIns="0" rtlCol="0" anchor="t">
            <a:spAutoFit/>
          </a:bodyPr>
          <a:lstStyle/>
          <a:p>
            <a:pPr>
              <a:lnSpc>
                <a:spcPts val="9799"/>
              </a:lnSpc>
              <a:spcBef>
                <a:spcPct val="0"/>
              </a:spcBef>
            </a:pPr>
            <a:r>
              <a:rPr lang="en-US" sz="6999">
                <a:solidFill>
                  <a:srgbClr val="672A3F"/>
                </a:solidFill>
                <a:latin typeface="Open Sans Extra Bold Bold"/>
              </a:rPr>
              <a:t>Conclusion</a:t>
            </a:r>
          </a:p>
        </p:txBody>
      </p:sp>
      <p:sp>
        <p:nvSpPr>
          <p:cNvPr id="3" name="TextBox 3"/>
          <p:cNvSpPr txBox="1"/>
          <p:nvPr/>
        </p:nvSpPr>
        <p:spPr>
          <a:xfrm>
            <a:off x="2072621" y="5086350"/>
            <a:ext cx="13438087" cy="4845293"/>
          </a:xfrm>
          <a:prstGeom prst="rect">
            <a:avLst/>
          </a:prstGeom>
        </p:spPr>
        <p:txBody>
          <a:bodyPr lIns="0" tIns="0" rIns="0" bIns="0" rtlCol="0" anchor="t">
            <a:spAutoFit/>
          </a:bodyPr>
          <a:lstStyle/>
          <a:p>
            <a:pPr marL="591656" lvl="1" indent="-295828" algn="just">
              <a:lnSpc>
                <a:spcPts val="3836"/>
              </a:lnSpc>
              <a:buFont typeface="Arial"/>
              <a:buChar char="•"/>
            </a:pPr>
            <a:r>
              <a:rPr lang="en-US" sz="2740">
                <a:solidFill>
                  <a:srgbClr val="672A3F"/>
                </a:solidFill>
                <a:latin typeface="Inter Bold"/>
              </a:rPr>
              <a:t>Overall, the Digital Technologies Module was a valuable learning experience for me. </a:t>
            </a:r>
          </a:p>
          <a:p>
            <a:pPr marL="591656" lvl="1" indent="-295828" algn="just">
              <a:lnSpc>
                <a:spcPts val="3836"/>
              </a:lnSpc>
              <a:buFont typeface="Arial"/>
              <a:buChar char="•"/>
            </a:pPr>
            <a:r>
              <a:rPr lang="en-US" sz="2740">
                <a:solidFill>
                  <a:srgbClr val="672A3F"/>
                </a:solidFill>
                <a:latin typeface="Inter Bold"/>
              </a:rPr>
              <a:t>It introduced me to a range of digital tools and technologies that are commonly used in the construction industry, and it gave me the opportunity to practice using these tools and apply them to real-world situations. </a:t>
            </a:r>
          </a:p>
          <a:p>
            <a:pPr marL="591656" lvl="1" indent="-295828" algn="just">
              <a:lnSpc>
                <a:spcPts val="3836"/>
              </a:lnSpc>
              <a:buFont typeface="Arial"/>
              <a:buChar char="•"/>
            </a:pPr>
            <a:r>
              <a:rPr lang="en-US" sz="2740">
                <a:solidFill>
                  <a:srgbClr val="672A3F"/>
                </a:solidFill>
                <a:latin typeface="Inter Bold"/>
              </a:rPr>
              <a:t>I feel more confident in my ability to use digital technologies to support my work in the construction industry, and I am excited to continue learning and exploring these tools in the future. </a:t>
            </a:r>
          </a:p>
          <a:p>
            <a:pPr algn="just">
              <a:lnSpc>
                <a:spcPts val="3836"/>
              </a:lnSpc>
            </a:pPr>
            <a:endParaRPr lang="en-US" sz="2740">
              <a:solidFill>
                <a:srgbClr val="672A3F"/>
              </a:solidFill>
              <a:latin typeface="Inter Bold"/>
            </a:endParaRPr>
          </a:p>
        </p:txBody>
      </p:sp>
      <p:grpSp>
        <p:nvGrpSpPr>
          <p:cNvPr id="4" name="Group 4"/>
          <p:cNvGrpSpPr>
            <a:grpSpLocks noChangeAspect="1"/>
          </p:cNvGrpSpPr>
          <p:nvPr/>
        </p:nvGrpSpPr>
        <p:grpSpPr>
          <a:xfrm>
            <a:off x="9144000" y="454813"/>
            <a:ext cx="5291683" cy="4248645"/>
            <a:chOff x="0" y="0"/>
            <a:chExt cx="7467600" cy="5995670"/>
          </a:xfrm>
        </p:grpSpPr>
        <p:sp>
          <p:nvSpPr>
            <p:cNvPr id="5" name="Freeform 5"/>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6" name="Freeform 6"/>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7" name="Freeform 7"/>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8" name="Freeform 8"/>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3"/>
              <a:stretch>
                <a:fillRect t="-9337" b="-9337"/>
              </a:stretch>
            </a:blipFill>
          </p:spPr>
        </p:sp>
      </p:grpSp>
      <p:pic>
        <p:nvPicPr>
          <p:cNvPr id="9" name="Picture 9"/>
          <p:cNvPicPr>
            <a:picLocks noChangeAspect="1"/>
          </p:cNvPicPr>
          <p:nvPr/>
        </p:nvPicPr>
        <p:blipFill>
          <a:blip r:embed="rId4"/>
          <a:srcRect t="11625"/>
          <a:stretch>
            <a:fillRect/>
          </a:stretch>
        </p:blipFill>
        <p:spPr>
          <a:xfrm rot="8804240">
            <a:off x="-2388787" y="885220"/>
            <a:ext cx="9743280" cy="124852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E9E1"/>
        </a:solidFill>
        <a:effectLst/>
      </p:bgPr>
    </p:bg>
    <p:spTree>
      <p:nvGrpSpPr>
        <p:cNvPr id="1" name=""/>
        <p:cNvGrpSpPr/>
        <p:nvPr/>
      </p:nvGrpSpPr>
      <p:grpSpPr>
        <a:xfrm>
          <a:off x="0" y="0"/>
          <a:ext cx="0" cy="0"/>
          <a:chOff x="0" y="0"/>
          <a:chExt cx="0" cy="0"/>
        </a:xfrm>
      </p:grpSpPr>
      <p:sp>
        <p:nvSpPr>
          <p:cNvPr id="2" name="AutoShape 2"/>
          <p:cNvSpPr/>
          <p:nvPr/>
        </p:nvSpPr>
        <p:spPr>
          <a:xfrm>
            <a:off x="4849487" y="6226614"/>
            <a:ext cx="432998" cy="0"/>
          </a:xfrm>
          <a:prstGeom prst="line">
            <a:avLst/>
          </a:prstGeom>
          <a:ln w="28575" cap="rnd">
            <a:solidFill>
              <a:srgbClr val="F2E9E1"/>
            </a:solidFill>
            <a:prstDash val="solid"/>
            <a:headEnd type="none" w="sm" len="sm"/>
            <a:tailEnd type="none" w="sm" len="sm"/>
          </a:ln>
        </p:spPr>
      </p:sp>
      <p:sp>
        <p:nvSpPr>
          <p:cNvPr id="3" name="AutoShape 3"/>
          <p:cNvSpPr/>
          <p:nvPr/>
        </p:nvSpPr>
        <p:spPr>
          <a:xfrm>
            <a:off x="9323395" y="5230809"/>
            <a:ext cx="432998" cy="0"/>
          </a:xfrm>
          <a:prstGeom prst="line">
            <a:avLst/>
          </a:prstGeom>
          <a:ln w="28575" cap="rnd">
            <a:solidFill>
              <a:srgbClr val="F2E9E1"/>
            </a:solidFill>
            <a:prstDash val="solid"/>
            <a:headEnd type="none" w="sm" len="sm"/>
            <a:tailEnd type="none" w="sm" len="sm"/>
          </a:ln>
        </p:spPr>
      </p:sp>
      <p:sp>
        <p:nvSpPr>
          <p:cNvPr id="4" name="AutoShape 4"/>
          <p:cNvSpPr/>
          <p:nvPr/>
        </p:nvSpPr>
        <p:spPr>
          <a:xfrm>
            <a:off x="13739575" y="6198039"/>
            <a:ext cx="432998" cy="0"/>
          </a:xfrm>
          <a:prstGeom prst="line">
            <a:avLst/>
          </a:prstGeom>
          <a:ln w="28575" cap="rnd">
            <a:solidFill>
              <a:srgbClr val="F2E9E1"/>
            </a:solidFill>
            <a:prstDash val="solid"/>
            <a:headEnd type="none" w="sm" len="sm"/>
            <a:tailEnd type="none" w="sm" len="sm"/>
          </a:ln>
        </p:spPr>
      </p:sp>
      <p:pic>
        <p:nvPicPr>
          <p:cNvPr id="5" name="Picture 5"/>
          <p:cNvPicPr>
            <a:picLocks noChangeAspect="1"/>
          </p:cNvPicPr>
          <p:nvPr/>
        </p:nvPicPr>
        <p:blipFill>
          <a:blip r:embed="rId2"/>
          <a:srcRect/>
          <a:stretch>
            <a:fillRect/>
          </a:stretch>
        </p:blipFill>
        <p:spPr>
          <a:xfrm>
            <a:off x="1028700" y="1897380"/>
            <a:ext cx="16230600" cy="649224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1176</Words>
  <Application>Microsoft Office PowerPoint</Application>
  <PresentationFormat>Custom</PresentationFormat>
  <Paragraphs>75</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Mohammed salman Hussain UWTSD Digital Technologies</dc:title>
  <cp:lastModifiedBy>Microsoft account</cp:lastModifiedBy>
  <cp:revision>3</cp:revision>
  <dcterms:created xsi:type="dcterms:W3CDTF">2006-08-16T00:00:00Z</dcterms:created>
  <dcterms:modified xsi:type="dcterms:W3CDTF">2023-01-09T18:48:46Z</dcterms:modified>
  <dc:identifier>DAFT0prmPRI</dc:identifier>
</cp:coreProperties>
</file>