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78" r:id="rId5"/>
  </p:sldMasterIdLst>
  <p:notesMasterIdLst>
    <p:notesMasterId r:id="rId60"/>
  </p:notesMasterIdLst>
  <p:handoutMasterIdLst>
    <p:handoutMasterId r:id="rId61"/>
  </p:handoutMasterIdLst>
  <p:sldIdLst>
    <p:sldId id="345" r:id="rId6"/>
    <p:sldId id="289" r:id="rId7"/>
    <p:sldId id="290" r:id="rId8"/>
    <p:sldId id="291" r:id="rId9"/>
    <p:sldId id="292" r:id="rId10"/>
    <p:sldId id="293" r:id="rId11"/>
    <p:sldId id="294" r:id="rId12"/>
    <p:sldId id="295" r:id="rId13"/>
    <p:sldId id="296" r:id="rId14"/>
    <p:sldId id="300" r:id="rId15"/>
    <p:sldId id="297" r:id="rId16"/>
    <p:sldId id="298" r:id="rId17"/>
    <p:sldId id="299" r:id="rId18"/>
    <p:sldId id="301" r:id="rId19"/>
    <p:sldId id="302" r:id="rId20"/>
    <p:sldId id="344" r:id="rId21"/>
    <p:sldId id="304" r:id="rId22"/>
    <p:sldId id="303" r:id="rId23"/>
    <p:sldId id="341" r:id="rId24"/>
    <p:sldId id="342" r:id="rId25"/>
    <p:sldId id="305" r:id="rId26"/>
    <p:sldId id="306" r:id="rId27"/>
    <p:sldId id="308" r:id="rId28"/>
    <p:sldId id="309" r:id="rId29"/>
    <p:sldId id="310" r:id="rId30"/>
    <p:sldId id="311" r:id="rId31"/>
    <p:sldId id="312" r:id="rId32"/>
    <p:sldId id="313" r:id="rId33"/>
    <p:sldId id="314" r:id="rId34"/>
    <p:sldId id="315" r:id="rId35"/>
    <p:sldId id="316" r:id="rId36"/>
    <p:sldId id="317" r:id="rId37"/>
    <p:sldId id="318" r:id="rId38"/>
    <p:sldId id="319" r:id="rId39"/>
    <p:sldId id="322" r:id="rId40"/>
    <p:sldId id="343" r:id="rId41"/>
    <p:sldId id="321" r:id="rId42"/>
    <p:sldId id="323" r:id="rId43"/>
    <p:sldId id="324" r:id="rId44"/>
    <p:sldId id="325" r:id="rId45"/>
    <p:sldId id="326" r:id="rId46"/>
    <p:sldId id="327" r:id="rId47"/>
    <p:sldId id="328" r:id="rId48"/>
    <p:sldId id="329" r:id="rId49"/>
    <p:sldId id="330" r:id="rId50"/>
    <p:sldId id="331" r:id="rId51"/>
    <p:sldId id="332" r:id="rId52"/>
    <p:sldId id="333" r:id="rId53"/>
    <p:sldId id="334" r:id="rId54"/>
    <p:sldId id="335" r:id="rId55"/>
    <p:sldId id="336" r:id="rId56"/>
    <p:sldId id="337" r:id="rId57"/>
    <p:sldId id="338" r:id="rId58"/>
    <p:sldId id="339" r:id="rId59"/>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26" y="114"/>
      </p:cViewPr>
      <p:guideLst>
        <p:guide orient="horz" pos="2760"/>
        <p:guide pos="2880"/>
      </p:guideLst>
    </p:cSldViewPr>
  </p:slideViewPr>
  <p:outlineViewPr>
    <p:cViewPr>
      <p:scale>
        <a:sx n="33" d="100"/>
        <a:sy n="33" d="100"/>
      </p:scale>
      <p:origin x="0" y="-12642"/>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61" Type="http://schemas.openxmlformats.org/officeDocument/2006/relationships/handoutMaster" Target="handoutMasters/handout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BFC021F1-3A0F-4AD0-B6C7-2F7E882ACBB6}" type="slidenum">
              <a:rPr lang="en-US" altLang="en-US"/>
              <a:pPr>
                <a:defRPr/>
              </a:pPr>
              <a:t>‹#›</a:t>
            </a:fld>
            <a:endParaRPr lang="en-US" altLang="en-US"/>
          </a:p>
        </p:txBody>
      </p:sp>
    </p:spTree>
    <p:extLst>
      <p:ext uri="{BB962C8B-B14F-4D97-AF65-F5344CB8AC3E}">
        <p14:creationId xmlns:p14="http://schemas.microsoft.com/office/powerpoint/2010/main" val="32766066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71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30426B54-A11E-4EFE-8284-2810B8CECC4A}" type="slidenum">
              <a:rPr lang="en-US" altLang="en-US"/>
              <a:pPr>
                <a:defRPr/>
              </a:pPr>
              <a:t>‹#›</a:t>
            </a:fld>
            <a:endParaRPr lang="en-US" altLang="en-US"/>
          </a:p>
        </p:txBody>
      </p:sp>
    </p:spTree>
    <p:extLst>
      <p:ext uri="{BB962C8B-B14F-4D97-AF65-F5344CB8AC3E}">
        <p14:creationId xmlns:p14="http://schemas.microsoft.com/office/powerpoint/2010/main" val="11192758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1CC8266-DF62-40D0-9342-C2B992D12ED4}" type="slidenum">
              <a:rPr lang="en-US" altLang="en-US" sz="1200" b="0" smtClean="0">
                <a:solidFill>
                  <a:schemeClr val="tx1"/>
                </a:solidFill>
                <a:latin typeface="Times New Roman" panose="02020603050405020304" pitchFamily="18" charset="0"/>
              </a:rPr>
              <a:pPr/>
              <a:t>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0057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A347B67-3514-4BF4-8CFB-213C73019DDD}" type="slidenum">
              <a:rPr lang="en-US" altLang="en-US" sz="1200" b="0" smtClean="0">
                <a:solidFill>
                  <a:schemeClr val="tx1"/>
                </a:solidFill>
                <a:latin typeface="Times New Roman" panose="02020603050405020304" pitchFamily="18" charset="0"/>
              </a:rPr>
              <a:pPr/>
              <a:t>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199479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80DA097-BFB0-47E5-8BC3-E4B8D5C40FDB}" type="slidenum">
              <a:rPr lang="en-US" altLang="en-US" sz="1200" b="0" smtClean="0">
                <a:solidFill>
                  <a:schemeClr val="tx1"/>
                </a:solidFill>
                <a:latin typeface="Times New Roman" panose="02020603050405020304" pitchFamily="18" charset="0"/>
              </a:rPr>
              <a:pPr/>
              <a:t>12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460090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B4D49ED9-C2D1-4983-96D0-60C412EA5C26}" type="slidenum">
              <a:rPr lang="en-US" altLang="en-US" sz="1200" b="0" smtClean="0">
                <a:solidFill>
                  <a:schemeClr val="tx1"/>
                </a:solidFill>
                <a:latin typeface="Times New Roman" panose="02020603050405020304" pitchFamily="18" charset="0"/>
              </a:rPr>
              <a:pPr/>
              <a:t>13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851204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Ben Levine discusses physiological differences in trained versus untrained people and the relationship between cardiac output and oxygen use.</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C79F041-A584-433F-A46E-A76C7F4F9775}" type="slidenum">
              <a:rPr lang="en-US" altLang="en-US" sz="1200" b="0" smtClean="0">
                <a:solidFill>
                  <a:schemeClr val="tx1"/>
                </a:solidFill>
                <a:latin typeface="Times New Roman" panose="02020603050405020304" pitchFamily="18" charset="0"/>
              </a:rPr>
              <a:pPr/>
              <a:t>16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553466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1F7C2FF-D9C2-4CB1-A2CC-7E6EE1775D01}" type="slidenum">
              <a:rPr lang="en-US" altLang="en-US" sz="1200" b="0" smtClean="0">
                <a:solidFill>
                  <a:schemeClr val="tx1"/>
                </a:solidFill>
                <a:latin typeface="Times New Roman" panose="02020603050405020304" pitchFamily="18" charset="0"/>
              </a:rPr>
              <a:pPr/>
              <a:t>21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28222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5C8E4601-EE54-4DF8-84D8-C2F6F32D232E}" type="slidenum">
              <a:rPr lang="en-US" altLang="en-US" sz="1200" b="0" smtClean="0">
                <a:solidFill>
                  <a:schemeClr val="tx1"/>
                </a:solidFill>
                <a:latin typeface="Times New Roman" panose="02020603050405020304" pitchFamily="18" charset="0"/>
              </a:rPr>
              <a:pPr/>
              <a:t>22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749801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66D2E899-3613-4EF8-9A88-7C77B1814136}" type="slidenum">
              <a:rPr lang="en-US" altLang="en-US" sz="1200" b="0" smtClean="0">
                <a:solidFill>
                  <a:schemeClr val="tx1"/>
                </a:solidFill>
                <a:latin typeface="Times New Roman" panose="02020603050405020304" pitchFamily="18" charset="0"/>
              </a:rPr>
              <a:pPr/>
              <a:t>26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600164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39D42E66-4F57-4238-B3B6-C165A4ECC3ED}" type="slidenum">
              <a:rPr lang="en-US" altLang="en-US" sz="1200" b="0" smtClean="0">
                <a:solidFill>
                  <a:schemeClr val="tx1"/>
                </a:solidFill>
                <a:latin typeface="Times New Roman" panose="02020603050405020304" pitchFamily="18" charset="0"/>
              </a:rPr>
              <a:pPr/>
              <a:t>31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055471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D00A0B8-57A7-42C1-8D6B-4627EEE299A4}" type="slidenum">
              <a:rPr lang="en-US" altLang="en-US" sz="1200" b="0" smtClean="0">
                <a:solidFill>
                  <a:schemeClr val="tx1"/>
                </a:solidFill>
                <a:latin typeface="Times New Roman" panose="02020603050405020304" pitchFamily="18" charset="0"/>
              </a:rPr>
              <a:pPr/>
              <a:t>33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2808066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F7FEFEDF-A993-435D-8B73-2B374D04C075}" type="slidenum">
              <a:rPr lang="en-US" altLang="en-US" sz="1200" b="0" smtClean="0">
                <a:solidFill>
                  <a:schemeClr val="tx1"/>
                </a:solidFill>
                <a:latin typeface="Times New Roman" panose="02020603050405020304" pitchFamily="18" charset="0"/>
              </a:rPr>
              <a:pPr/>
              <a:t>36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844063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A4717BC-6E3B-4507-A23F-AB6B5C52F121}" type="slidenum">
              <a:rPr lang="en-US" altLang="en-US" sz="1200" b="0" smtClean="0">
                <a:solidFill>
                  <a:schemeClr val="tx1"/>
                </a:solidFill>
                <a:latin typeface="Times New Roman" panose="02020603050405020304" pitchFamily="18" charset="0"/>
              </a:rPr>
              <a:pPr/>
              <a:t>37</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03855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88B87A1-2BA8-4E6A-9304-8730ACE79BAC}" type="slidenum">
              <a:rPr lang="en-US" altLang="en-US" sz="1200" b="0" smtClean="0">
                <a:solidFill>
                  <a:schemeClr val="tx1"/>
                </a:solidFill>
                <a:latin typeface="Times New Roman" panose="02020603050405020304" pitchFamily="18" charset="0"/>
              </a:rPr>
              <a:pPr/>
              <a:t>41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43144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7A43630-7CC4-44AD-8783-E3A5F1E05A6A}" type="slidenum">
              <a:rPr lang="en-US" altLang="en-US" sz="1200" b="0" smtClean="0">
                <a:solidFill>
                  <a:schemeClr val="tx1"/>
                </a:solidFill>
                <a:latin typeface="Times New Roman" panose="02020603050405020304" pitchFamily="18" charset="0"/>
              </a:rPr>
              <a:pPr/>
              <a:t>42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492168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9D3DDBD-7A54-4354-9AD4-6C5C8B376CDF}" type="slidenum">
              <a:rPr lang="en-US" altLang="en-US" sz="1200" b="0" smtClean="0">
                <a:solidFill>
                  <a:schemeClr val="tx1"/>
                </a:solidFill>
                <a:latin typeface="Times New Roman" panose="02020603050405020304" pitchFamily="18" charset="0"/>
              </a:rPr>
              <a:pPr/>
              <a:t>45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083459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1671721"/>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4708525"/>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0309666"/>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2964348535"/>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1405688586"/>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00044534"/>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6015550"/>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3983462"/>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2919141188"/>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3675966709"/>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3482710"/>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38177C98-7A22-4AD2-BFD8-667625610083}" type="datetimeFigureOut">
              <a:rPr lang="en-US" altLang="en-US"/>
              <a:pPr>
                <a:defRPr/>
              </a:pPr>
              <a:t>11/24/17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C4A2AB2-656D-4E63-8BB2-E7C311320D0F}" type="slidenum">
              <a:rPr lang="en-US" altLang="en-US"/>
              <a:pPr>
                <a:defRPr/>
              </a:pPr>
              <a:t>‹#›</a:t>
            </a:fld>
            <a:endParaRPr lang="en-US" altLang="en-US"/>
          </a:p>
        </p:txBody>
      </p:sp>
    </p:spTree>
    <p:extLst>
      <p:ext uri="{BB962C8B-B14F-4D97-AF65-F5344CB8AC3E}">
        <p14:creationId xmlns:p14="http://schemas.microsoft.com/office/powerpoint/2010/main" val="204422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9A76C6D2-276B-42BA-9E72-C2B6A6FA7445}" type="datetimeFigureOut">
              <a:rPr lang="en-US" altLang="en-US"/>
              <a:pPr>
                <a:defRPr/>
              </a:pPr>
              <a:t>11/24/17</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11E199E7-E8AA-4C1F-8AAE-792AAD7F065F}" type="slidenum">
              <a:rPr lang="en-US" altLang="en-US"/>
              <a:pPr>
                <a:defRPr/>
              </a:pPr>
              <a:t>‹#›</a:t>
            </a:fld>
            <a:endParaRPr lang="en-US" altLang="en-US"/>
          </a:p>
        </p:txBody>
      </p:sp>
    </p:spTree>
    <p:extLst>
      <p:ext uri="{BB962C8B-B14F-4D97-AF65-F5344CB8AC3E}">
        <p14:creationId xmlns:p14="http://schemas.microsoft.com/office/powerpoint/2010/main" val="1666230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C8FD13-F51F-418F-9386-96BA6E08F5DF}" type="datetimeFigureOut">
              <a:rPr lang="en-US" altLang="en-US"/>
              <a:pPr>
                <a:defRPr/>
              </a:pPr>
              <a:t>11/24/17</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3DF33E4B-1E1A-4098-BDFF-9653229892F4}" type="slidenum">
              <a:rPr lang="en-US" altLang="en-US"/>
              <a:pPr>
                <a:defRPr/>
              </a:pPr>
              <a:t>‹#›</a:t>
            </a:fld>
            <a:endParaRPr lang="en-US" altLang="en-US"/>
          </a:p>
        </p:txBody>
      </p:sp>
    </p:spTree>
    <p:extLst>
      <p:ext uri="{BB962C8B-B14F-4D97-AF65-F5344CB8AC3E}">
        <p14:creationId xmlns:p14="http://schemas.microsoft.com/office/powerpoint/2010/main" val="3869298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0021946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6C99D255-AC35-49BC-B72E-7A856018A6C6}" type="datetimeFigureOut">
              <a:rPr lang="en-US" altLang="en-US"/>
              <a:pPr>
                <a:defRPr/>
              </a:pPr>
              <a:t>11/24/17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4CB7F2B-4BFA-4D7A-A47E-EF537A723DAB}" type="slidenum">
              <a:rPr lang="en-US" altLang="en-US"/>
              <a:pPr>
                <a:defRPr/>
              </a:pPr>
              <a:t>‹#›</a:t>
            </a:fld>
            <a:endParaRPr lang="en-US" altLang="en-US"/>
          </a:p>
        </p:txBody>
      </p:sp>
    </p:spTree>
    <p:extLst>
      <p:ext uri="{BB962C8B-B14F-4D97-AF65-F5344CB8AC3E}">
        <p14:creationId xmlns:p14="http://schemas.microsoft.com/office/powerpoint/2010/main" val="1587824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A1BA68FA-EF52-4FD4-8A2B-CD509F08BEA5}" type="datetimeFigureOut">
              <a:rPr lang="en-US" altLang="en-US" smtClean="0"/>
              <a:pPr>
                <a:defRPr/>
              </a:pPr>
              <a:t>11/24/17</a:t>
            </a:fld>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126953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6C99D255-AC35-49BC-B72E-7A856018A6C6}" type="datetimeFigureOut">
              <a:rPr lang="en-US" altLang="en-US" smtClean="0"/>
              <a:pPr>
                <a:defRPr/>
              </a:pPr>
              <a:t>11/24/17</a:t>
            </a:fld>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4CB7F2B-4BFA-4D7A-A47E-EF537A723DAB}" type="slidenum">
              <a:rPr lang="en-US" altLang="en-US" smtClean="0"/>
              <a:pPr>
                <a:defRPr/>
              </a:pPr>
              <a:t>‹#›</a:t>
            </a:fld>
            <a:endParaRPr lang="en-US" altLang="en-US"/>
          </a:p>
        </p:txBody>
      </p:sp>
    </p:spTree>
    <p:extLst>
      <p:ext uri="{BB962C8B-B14F-4D97-AF65-F5344CB8AC3E}">
        <p14:creationId xmlns:p14="http://schemas.microsoft.com/office/powerpoint/2010/main" val="511162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1951235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067987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9" name="Slide Number Placeholder 8"/>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41455437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5" name="Slide Number Placeholder 4"/>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7346433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4" name="Slide Number Placeholder 3"/>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42724666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779980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24139706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17886517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11/24/17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32234073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6"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7"/>
              </a:srgbClr>
            </a:outerShdw>
          </a:effectLst>
          <a:extLst>
            <a:ext uri="{909E8E84-426E-40dd-AFC4-6F175D3DCCD1}"/>
            <a:ext uri="{91240B29-F687-4f45-9708-019B960494DF}"/>
            <a:ext uri="{FAA26D3D-D897-4be2-8F04-BA451C77F1D7}"/>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1831E4A4-AF22-4CCF-83F5-0E059AC716F3}" type="datetimeFigureOut">
              <a:rPr lang="en-US" altLang="en-US"/>
              <a:pPr>
                <a:defRPr/>
              </a:pPr>
              <a:t>11/24/17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D50A4745-1B10-4FAC-A541-847916A72F82}"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3972" r:id="rId1"/>
    <p:sldLayoutId id="2147483973" r:id="rId2"/>
    <p:sldLayoutId id="2147483974" r:id="rId3"/>
    <p:sldLayoutId id="2147483977"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A1BA68FA-EF52-4FD4-8A2B-CD509F08BEA5}" type="datetimeFigureOut">
              <a:rPr lang="en-US" altLang="en-US"/>
              <a:pPr>
                <a:defRPr/>
              </a:pPr>
              <a:t>11/24/17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D0F1B543-762B-4B71-8CB5-1347BD3BC719}"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75"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15213514"/>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hyperlink" Target="http://bcove.me/lgqweygy"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bcove.me/nmoail3q"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22.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US" altLang="en-US" dirty="0">
                <a:latin typeface="Arial (Body)" charset="0"/>
                <a:cs typeface="Arial (Body)" charset="0"/>
              </a:rPr>
              <a:t>Cardiorespiratory Responses to Acute Exercise</a:t>
            </a:r>
            <a:br>
              <a:rPr lang="en-US" altLang="en-US" dirty="0">
                <a:latin typeface="Arial (Body)" charset="0"/>
                <a:cs typeface="Arial (Body)" charset="0"/>
              </a:rPr>
            </a:br>
            <a:endParaRPr lang="en-GB" dirty="0"/>
          </a:p>
        </p:txBody>
      </p:sp>
      <p:sp>
        <p:nvSpPr>
          <p:cNvPr id="5" name="Subtitle 4"/>
          <p:cNvSpPr>
            <a:spLocks noGrp="1"/>
          </p:cNvSpPr>
          <p:nvPr>
            <p:ph type="subTitle" idx="1"/>
          </p:nvPr>
        </p:nvSpPr>
        <p:spPr/>
        <p:txBody>
          <a:bodyPr/>
          <a:lstStyle/>
          <a:p>
            <a:r>
              <a:rPr lang="en-GB" dirty="0"/>
              <a:t>Geraint Forster</a:t>
            </a:r>
          </a:p>
          <a:p>
            <a:r>
              <a:rPr lang="en-GB" dirty="0"/>
              <a:t>Based on Chapter 8 – Kenney, Wilmore and </a:t>
            </a:r>
            <a:r>
              <a:rPr lang="en-GB" dirty="0" err="1"/>
              <a:t>Costill</a:t>
            </a:r>
            <a:r>
              <a:rPr lang="en-GB" dirty="0"/>
              <a:t> (2016)</a:t>
            </a:r>
          </a:p>
        </p:txBody>
      </p:sp>
    </p:spTree>
    <p:extLst>
      <p:ext uri="{BB962C8B-B14F-4D97-AF65-F5344CB8AC3E}">
        <p14:creationId xmlns:p14="http://schemas.microsoft.com/office/powerpoint/2010/main" val="3262985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to Acute Exercise</a:t>
            </a:r>
          </a:p>
        </p:txBody>
      </p:sp>
      <p:sp>
        <p:nvSpPr>
          <p:cNvPr id="11267" name="Content Placeholder 13"/>
          <p:cNvSpPr>
            <a:spLocks noGrp="1"/>
          </p:cNvSpPr>
          <p:nvPr>
            <p:ph idx="1"/>
          </p:nvPr>
        </p:nvSpPr>
        <p:spPr>
          <a:xfrm>
            <a:off x="546100" y="1578191"/>
            <a:ext cx="8051800" cy="3701617"/>
          </a:xfrm>
        </p:spPr>
        <p:txBody>
          <a:bodyPr>
            <a:normAutofit fontScale="85000" lnSpcReduction="20000"/>
          </a:bodyPr>
          <a:lstStyle/>
          <a:p>
            <a:pPr eaLnBrk="1" hangingPunct="1"/>
            <a:r>
              <a:rPr lang="en-US" altLang="en-US"/>
              <a:t>Increases blood flow to working muscle</a:t>
            </a:r>
          </a:p>
          <a:p>
            <a:pPr eaLnBrk="1" hangingPunct="1"/>
            <a:endParaRPr lang="en-US" altLang="en-US" sz="800"/>
          </a:p>
          <a:p>
            <a:pPr eaLnBrk="1" hangingPunct="1"/>
            <a:r>
              <a:rPr lang="en-US" altLang="en-US"/>
              <a:t>Involves altered heart function, peripheral circulatory adaptations</a:t>
            </a:r>
          </a:p>
          <a:p>
            <a:pPr lvl="1" eaLnBrk="1" hangingPunct="1"/>
            <a:r>
              <a:rPr lang="en-US" altLang="en-US"/>
              <a:t>Heart rate</a:t>
            </a:r>
          </a:p>
          <a:p>
            <a:pPr lvl="1" eaLnBrk="1" hangingPunct="1"/>
            <a:r>
              <a:rPr lang="en-US" altLang="en-US"/>
              <a:t>Stroke volume</a:t>
            </a:r>
          </a:p>
          <a:p>
            <a:pPr lvl="1" eaLnBrk="1" hangingPunct="1"/>
            <a:r>
              <a:rPr lang="en-US" altLang="en-US"/>
              <a:t>Cardiac output</a:t>
            </a:r>
          </a:p>
          <a:p>
            <a:pPr lvl="1" eaLnBrk="1" hangingPunct="1"/>
            <a:r>
              <a:rPr lang="en-US" altLang="en-US"/>
              <a:t>Blood pressure</a:t>
            </a:r>
          </a:p>
          <a:p>
            <a:pPr lvl="1" eaLnBrk="1" hangingPunct="1"/>
            <a:r>
              <a:rPr lang="en-US" altLang="en-US"/>
              <a:t>Blood flow</a:t>
            </a:r>
          </a:p>
          <a:p>
            <a:pPr lvl="1" eaLnBrk="1" hangingPunct="1"/>
            <a:r>
              <a:rPr lang="en-US" altLang="en-US"/>
              <a:t>Blood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Resting Heart Rate (RHR)</a:t>
            </a:r>
          </a:p>
        </p:txBody>
      </p:sp>
      <p:sp>
        <p:nvSpPr>
          <p:cNvPr id="12291" name="Content Placeholder 13"/>
          <p:cNvSpPr>
            <a:spLocks noGrp="1"/>
          </p:cNvSpPr>
          <p:nvPr>
            <p:ph idx="1"/>
          </p:nvPr>
        </p:nvSpPr>
        <p:spPr>
          <a:xfrm>
            <a:off x="546100" y="1609292"/>
            <a:ext cx="8051800" cy="4232707"/>
          </a:xfrm>
        </p:spPr>
        <p:txBody>
          <a:bodyPr>
            <a:normAutofit lnSpcReduction="10000"/>
          </a:bodyPr>
          <a:lstStyle/>
          <a:p>
            <a:pPr eaLnBrk="1" hangingPunct="1">
              <a:defRPr/>
            </a:pPr>
            <a:r>
              <a:rPr lang="en-US" altLang="en-US" dirty="0">
                <a:cs typeface="+mn-cs"/>
              </a:rPr>
              <a:t>Normal ranges</a:t>
            </a:r>
          </a:p>
          <a:p>
            <a:pPr lvl="1" eaLnBrk="1" hangingPunct="1">
              <a:defRPr/>
            </a:pPr>
            <a:r>
              <a:rPr lang="en-US" altLang="en-US" dirty="0"/>
              <a:t>Untrained RHR: 60 to 80 beats/min</a:t>
            </a:r>
          </a:p>
          <a:p>
            <a:pPr lvl="1" eaLnBrk="1" hangingPunct="1">
              <a:defRPr/>
            </a:pPr>
            <a:r>
              <a:rPr lang="en-US" altLang="en-US" dirty="0"/>
              <a:t>Trained RHR: as low as 30 to 40 beats/min</a:t>
            </a:r>
          </a:p>
          <a:p>
            <a:pPr lvl="1" eaLnBrk="1" hangingPunct="1">
              <a:defRPr/>
            </a:pPr>
            <a:r>
              <a:rPr lang="en-US" altLang="en-US" dirty="0"/>
              <a:t>Affected by neural tone, temperature, altitude</a:t>
            </a:r>
          </a:p>
          <a:p>
            <a:pPr lvl="1" eaLnBrk="1" hangingPunct="1">
              <a:defRPr/>
            </a:pPr>
            <a:endParaRPr lang="en-US" altLang="en-US" sz="800" dirty="0"/>
          </a:p>
          <a:p>
            <a:pPr eaLnBrk="1" hangingPunct="1">
              <a:defRPr/>
            </a:pPr>
            <a:r>
              <a:rPr lang="en-US" altLang="en-US" dirty="0">
                <a:cs typeface="+mn-cs"/>
              </a:rPr>
              <a:t>Anticipatory response: HR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cs typeface="+mn-cs"/>
              </a:rPr>
              <a:t> above RHR just before start of exercise</a:t>
            </a:r>
          </a:p>
          <a:p>
            <a:pPr lvl="1" eaLnBrk="1" hangingPunct="1">
              <a:defRPr/>
            </a:pPr>
            <a:r>
              <a:rPr lang="en-US" altLang="en-US" dirty="0"/>
              <a:t>Vagal tone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t> </a:t>
            </a:r>
          </a:p>
          <a:p>
            <a:pPr lvl="1" eaLnBrk="1" hangingPunct="1">
              <a:defRPr/>
            </a:pPr>
            <a:r>
              <a:rPr lang="en-US" altLang="en-US" dirty="0"/>
              <a:t>Norepinephrine, epinephrine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Heart Rate During Exercise</a:t>
            </a:r>
          </a:p>
        </p:txBody>
      </p:sp>
      <p:sp>
        <p:nvSpPr>
          <p:cNvPr id="14339" name="Content Placeholder 13"/>
          <p:cNvSpPr>
            <a:spLocks noGrp="1"/>
          </p:cNvSpPr>
          <p:nvPr>
            <p:ph idx="1"/>
          </p:nvPr>
        </p:nvSpPr>
        <p:spPr>
          <a:xfrm>
            <a:off x="571500" y="1874838"/>
            <a:ext cx="8051800" cy="4273550"/>
          </a:xfrm>
        </p:spPr>
        <p:txBody>
          <a:bodyPr>
            <a:normAutofit lnSpcReduction="10000"/>
          </a:bodyPr>
          <a:lstStyle/>
          <a:p>
            <a:pPr eaLnBrk="1" hangingPunct="1"/>
            <a:r>
              <a:rPr lang="en-US" altLang="en-US"/>
              <a:t>Directly proportional to exercise intensity</a:t>
            </a:r>
          </a:p>
          <a:p>
            <a:pPr eaLnBrk="1" hangingPunct="1"/>
            <a:endParaRPr lang="en-US" altLang="en-US" sz="800"/>
          </a:p>
          <a:p>
            <a:pPr eaLnBrk="1" hangingPunct="1"/>
            <a:r>
              <a:rPr lang="en-US" altLang="en-US"/>
              <a:t>Maximum HR (HR</a:t>
            </a:r>
            <a:r>
              <a:rPr lang="en-US" altLang="en-US" baseline="-25000"/>
              <a:t>max</a:t>
            </a:r>
            <a:r>
              <a:rPr lang="en-US" altLang="en-US"/>
              <a:t>): highest HR achieved in all-out effort to volitional fatigue</a:t>
            </a:r>
          </a:p>
          <a:p>
            <a:pPr lvl="1" eaLnBrk="1" hangingPunct="1"/>
            <a:r>
              <a:rPr lang="en-US" altLang="en-US"/>
              <a:t>Highly reproducible</a:t>
            </a:r>
          </a:p>
          <a:p>
            <a:pPr lvl="1" eaLnBrk="1" hangingPunct="1"/>
            <a:r>
              <a:rPr lang="en-US" altLang="en-US"/>
              <a:t>Declines slightly with age</a:t>
            </a:r>
          </a:p>
          <a:p>
            <a:pPr lvl="1" eaLnBrk="1" hangingPunct="1"/>
            <a:r>
              <a:rPr lang="en-US" altLang="en-US"/>
              <a:t>Estimated HR</a:t>
            </a:r>
            <a:r>
              <a:rPr lang="en-US" altLang="en-US" baseline="-25000"/>
              <a:t>max</a:t>
            </a:r>
            <a:r>
              <a:rPr lang="en-US" altLang="en-US"/>
              <a:t> = 220 – age in years</a:t>
            </a:r>
          </a:p>
          <a:p>
            <a:pPr lvl="1" eaLnBrk="1" hangingPunct="1"/>
            <a:r>
              <a:rPr lang="en-US" altLang="en-US"/>
              <a:t>Better estimated HR</a:t>
            </a:r>
            <a:r>
              <a:rPr lang="en-US" altLang="en-US" baseline="-25000"/>
              <a:t>max</a:t>
            </a:r>
            <a:r>
              <a:rPr lang="en-US" altLang="en-US"/>
              <a:t> = 208 – (0.7 x age in years)</a:t>
            </a:r>
          </a:p>
          <a:p>
            <a:pPr lvl="1" eaLnBrk="1" hangingPunct="1"/>
            <a:endParaRPr lang="en-US" altLang="en-US" sz="800"/>
          </a:p>
          <a:p>
            <a:pPr lvl="1" algn="r" eaLnBrk="1" hangingPunct="1">
              <a:buFontTx/>
              <a:buNone/>
            </a:pPr>
            <a:r>
              <a:rPr lang="en-US" altLang="en-US" sz="1400" i="1"/>
              <a:t>(continued)</a:t>
            </a:r>
          </a:p>
          <a:p>
            <a:pPr lvl="1" eaLnBrk="1" hangingPunct="1"/>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Heart Rate During Exercise</a:t>
            </a:r>
            <a:r>
              <a:rPr lang="en-US" altLang="en-US" i="1">
                <a:effectLst/>
              </a:rPr>
              <a:t> </a:t>
            </a:r>
            <a:r>
              <a:rPr lang="en-US" altLang="en-US" sz="2400" i="1">
                <a:effectLst/>
              </a:rPr>
              <a:t>(continued)</a:t>
            </a:r>
          </a:p>
        </p:txBody>
      </p:sp>
      <p:sp>
        <p:nvSpPr>
          <p:cNvPr id="15363" name="Content Placeholder 13"/>
          <p:cNvSpPr>
            <a:spLocks noGrp="1"/>
          </p:cNvSpPr>
          <p:nvPr>
            <p:ph idx="1"/>
          </p:nvPr>
        </p:nvSpPr>
        <p:spPr>
          <a:xfrm>
            <a:off x="571500" y="1874838"/>
            <a:ext cx="8051800" cy="4273550"/>
          </a:xfrm>
        </p:spPr>
        <p:txBody>
          <a:bodyPr>
            <a:normAutofit/>
          </a:bodyPr>
          <a:lstStyle/>
          <a:p>
            <a:pPr eaLnBrk="1" hangingPunct="1">
              <a:defRPr/>
            </a:pPr>
            <a:r>
              <a:rPr lang="en-US" altLang="en-US" dirty="0">
                <a:cs typeface="+mn-cs"/>
              </a:rPr>
              <a:t>Steady-state HR: point of plateau, optimal HR for meeting circulatory demands at a given submaximal intensity</a:t>
            </a:r>
          </a:p>
          <a:p>
            <a:pPr lvl="1" eaLnBrk="1" hangingPunct="1">
              <a:defRPr/>
            </a:pPr>
            <a:r>
              <a:rPr lang="en-US" altLang="en-US" dirty="0"/>
              <a:t>If intensity </a:t>
            </a:r>
            <a:r>
              <a:rPr lang="en-US" altLang="en-US" b="1" normalizeH="1" dirty="0">
                <a:latin typeface="Wingdings" panose="05000000000000000000" pitchFamily="2" charset="2"/>
                <a:cs typeface="ＭＳ Ｐゴシック" charset="0"/>
                <a:sym typeface="Wingdings" panose="05000000000000000000" pitchFamily="2" charset="2"/>
              </a:rPr>
              <a:t></a:t>
            </a:r>
            <a:r>
              <a:rPr lang="en-US" altLang="en-US" dirty="0"/>
              <a:t>, so does steady-state HR</a:t>
            </a:r>
          </a:p>
          <a:p>
            <a:pPr lvl="1" eaLnBrk="1" hangingPunct="1">
              <a:defRPr/>
            </a:pPr>
            <a:r>
              <a:rPr lang="en-US" altLang="en-US" dirty="0"/>
              <a:t>Adjustment to new intensity takes 2 to 3 min</a:t>
            </a:r>
          </a:p>
          <a:p>
            <a:pPr lvl="1" eaLnBrk="1" hangingPunct="1">
              <a:defRPr/>
            </a:pPr>
            <a:endParaRPr lang="en-US" altLang="en-US" sz="800" dirty="0"/>
          </a:p>
          <a:p>
            <a:pPr eaLnBrk="1" hangingPunct="1">
              <a:defRPr/>
            </a:pPr>
            <a:r>
              <a:rPr lang="en-US" altLang="en-US" dirty="0">
                <a:cs typeface="+mn-cs"/>
              </a:rPr>
              <a:t>Steady-state HR basis for simple exercise tests that estimate aerobic fitness and </a:t>
            </a:r>
            <a:r>
              <a:rPr lang="en-US" altLang="en-US" dirty="0" err="1">
                <a:cs typeface="+mn-cs"/>
              </a:rPr>
              <a:t>HR</a:t>
            </a:r>
            <a:r>
              <a:rPr lang="en-US" altLang="en-US" baseline="-25000" dirty="0" err="1">
                <a:cs typeface="+mn-cs"/>
              </a:rPr>
              <a:t>max</a:t>
            </a:r>
            <a:endParaRPr lang="en-US" altLang="en-US" baseline="-25000" dirty="0">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a:lstStyle/>
          <a:p>
            <a:pPr eaLnBrk="1" hangingPunct="1"/>
            <a:r>
              <a:rPr lang="en-US" altLang="en-US">
                <a:effectLst/>
              </a:rPr>
              <a:t>Figure 8.1</a:t>
            </a:r>
          </a:p>
        </p:txBody>
      </p:sp>
      <p:pic>
        <p:nvPicPr>
          <p:cNvPr id="1741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99516" y="478416"/>
            <a:ext cx="4886325" cy="5116512"/>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2"/>
          <p:cNvSpPr>
            <a:spLocks noGrp="1"/>
          </p:cNvSpPr>
          <p:nvPr>
            <p:ph type="title"/>
          </p:nvPr>
        </p:nvSpPr>
        <p:spPr/>
        <p:txBody>
          <a:bodyPr/>
          <a:lstStyle/>
          <a:p>
            <a:pPr eaLnBrk="1" hangingPunct="1"/>
            <a:r>
              <a:rPr lang="en-US" altLang="en-US">
                <a:effectLst/>
              </a:rPr>
              <a:t>Figure 8.2</a:t>
            </a:r>
          </a:p>
        </p:txBody>
      </p:sp>
      <p:pic>
        <p:nvPicPr>
          <p:cNvPr id="184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90663" y="443779"/>
            <a:ext cx="5911850" cy="511651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Stroke Volume (SV)</a:t>
            </a:r>
          </a:p>
        </p:txBody>
      </p:sp>
      <p:sp>
        <p:nvSpPr>
          <p:cNvPr id="19459" name="Content Placeholder 13"/>
          <p:cNvSpPr>
            <a:spLocks noGrp="1"/>
          </p:cNvSpPr>
          <p:nvPr>
            <p:ph idx="1"/>
          </p:nvPr>
        </p:nvSpPr>
        <p:spPr>
          <a:xfrm>
            <a:off x="546100" y="1565707"/>
            <a:ext cx="8140700" cy="4370199"/>
          </a:xfrm>
        </p:spPr>
        <p:txBody>
          <a:bodyPr>
            <a:normAutofit fontScale="92500"/>
          </a:bodyPr>
          <a:lstStyle/>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With </a:t>
            </a:r>
            <a:r>
              <a:rPr lang="en-US" altLang="en-US" dirty="0">
                <a:latin typeface="Wingdings" panose="05000000000000000000" pitchFamily="2" charset="2"/>
                <a:sym typeface="Wingdings" panose="05000000000000000000" pitchFamily="2" charset="2"/>
              </a:rPr>
              <a:t></a:t>
            </a:r>
            <a:r>
              <a:rPr lang="en-US" altLang="en-US" dirty="0"/>
              <a:t> intensity up to 40 to 60%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p>
          <a:p>
            <a:pPr lvl="1" eaLnBrk="1" hangingPunct="1">
              <a:defRPr/>
            </a:pPr>
            <a:r>
              <a:rPr lang="en-US" altLang="en-US" dirty="0"/>
              <a:t>Beyond this, SV plateaus to exhaustion</a:t>
            </a:r>
          </a:p>
          <a:p>
            <a:pPr lvl="1" eaLnBrk="1" hangingPunct="1">
              <a:defRPr/>
            </a:pPr>
            <a:r>
              <a:rPr lang="en-US" altLang="en-US" dirty="0"/>
              <a:t>Possible exception: elite endurance athletes</a:t>
            </a:r>
          </a:p>
          <a:p>
            <a:pPr lvl="1" eaLnBrk="1" hangingPunct="1">
              <a:defRPr/>
            </a:pPr>
            <a:endParaRPr lang="en-US" altLang="en-US" sz="800" dirty="0"/>
          </a:p>
          <a:p>
            <a:pPr eaLnBrk="1" hangingPunct="1">
              <a:defRPr/>
            </a:pPr>
            <a:r>
              <a:rPr lang="en-US" altLang="en-US" dirty="0"/>
              <a:t>SV during maximal exercise </a:t>
            </a:r>
            <a:r>
              <a:rPr lang="en-US" altLang="en-US" dirty="0">
                <a:latin typeface="Times New Roman" panose="02020603050405020304" pitchFamily="18" charset="0"/>
                <a:cs typeface="Times New Roman" panose="02020603050405020304" pitchFamily="18" charset="0"/>
              </a:rPr>
              <a:t>≈</a:t>
            </a:r>
            <a:r>
              <a:rPr lang="en-US" altLang="en-US" dirty="0"/>
              <a:t> double standing SV</a:t>
            </a:r>
          </a:p>
          <a:p>
            <a:pPr eaLnBrk="1" hangingPunct="1">
              <a:defRPr/>
            </a:pPr>
            <a:endParaRPr lang="en-US" altLang="en-US" sz="800" dirty="0"/>
          </a:p>
          <a:p>
            <a:pPr eaLnBrk="1" hangingPunct="1">
              <a:defRPr/>
            </a:pPr>
            <a:r>
              <a:rPr lang="en-US" altLang="en-US" dirty="0"/>
              <a:t>But SV during maximal exercise only slightly higher than supine SV</a:t>
            </a:r>
          </a:p>
          <a:p>
            <a:pPr lvl="1" eaLnBrk="1" hangingPunct="1">
              <a:defRPr/>
            </a:pPr>
            <a:r>
              <a:rPr lang="en-US" altLang="en-US" dirty="0"/>
              <a:t>Supine SV much higher versus standing</a:t>
            </a:r>
          </a:p>
          <a:p>
            <a:pPr lvl="1" eaLnBrk="1" hangingPunct="1">
              <a:defRPr/>
            </a:pPr>
            <a:r>
              <a:rPr lang="en-US" altLang="en-US" dirty="0"/>
              <a:t>Supine EDV &gt; standing EDV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p:cNvSpPr>
            <a:spLocks noGrp="1"/>
          </p:cNvSpPr>
          <p:nvPr>
            <p:ph type="title"/>
          </p:nvPr>
        </p:nvSpPr>
        <p:spPr/>
        <p:txBody>
          <a:bodyPr/>
          <a:lstStyle/>
          <a:p>
            <a:pPr eaLnBrk="1" hangingPunct="1"/>
            <a:r>
              <a:rPr lang="en-US" altLang="en-US">
                <a:effectLst/>
              </a:rPr>
              <a:t>Figure 8.3</a:t>
            </a:r>
          </a:p>
        </p:txBody>
      </p:sp>
      <p:pic>
        <p:nvPicPr>
          <p:cNvPr id="2048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20888" y="489961"/>
            <a:ext cx="4851400" cy="511651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lstStyle/>
          <a:p>
            <a:pPr eaLnBrk="1" hangingPunct="1"/>
            <a:endParaRPr lang="en-US" altLang="en-US" dirty="0">
              <a:effectLst/>
            </a:endParaRPr>
          </a:p>
        </p:txBody>
      </p:sp>
      <p:pic>
        <p:nvPicPr>
          <p:cNvPr id="21507"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79425" y="780256"/>
            <a:ext cx="3883025" cy="3867150"/>
          </a:xfrm>
        </p:spPr>
      </p:pic>
      <p:pic>
        <p:nvPicPr>
          <p:cNvPr id="21508"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62450" y="780256"/>
            <a:ext cx="4400550" cy="386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2"/>
          <p:cNvSpPr>
            <a:spLocks noGrp="1"/>
          </p:cNvSpPr>
          <p:nvPr>
            <p:ph type="title"/>
          </p:nvPr>
        </p:nvSpPr>
        <p:spPr/>
        <p:txBody>
          <a:bodyPr/>
          <a:lstStyle/>
          <a:p>
            <a:pPr eaLnBrk="1" hangingPunct="1"/>
            <a:endParaRPr lang="en-US" altLang="en-US" dirty="0">
              <a:effectLst/>
            </a:endParaRPr>
          </a:p>
        </p:txBody>
      </p:sp>
      <p:pic>
        <p:nvPicPr>
          <p:cNvPr id="2253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9016" y="558079"/>
            <a:ext cx="3979863" cy="4032250"/>
          </a:xfrm>
        </p:spPr>
      </p:pic>
      <p:pic>
        <p:nvPicPr>
          <p:cNvPr id="22532"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28789" y="558079"/>
            <a:ext cx="40005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Factors That Increase Stroke Volume</a:t>
            </a:r>
          </a:p>
        </p:txBody>
      </p:sp>
      <p:sp>
        <p:nvSpPr>
          <p:cNvPr id="23555" name="Content Placeholder 13"/>
          <p:cNvSpPr>
            <a:spLocks noGrp="1"/>
          </p:cNvSpPr>
          <p:nvPr>
            <p:ph idx="1"/>
          </p:nvPr>
        </p:nvSpPr>
        <p:spPr>
          <a:xfrm>
            <a:off x="571500" y="1874838"/>
            <a:ext cx="8051800" cy="4273550"/>
          </a:xfrm>
        </p:spPr>
        <p:txBody>
          <a:bodyPr>
            <a:normAutofit fontScale="925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Preload: end-diastolic ventricular stretch</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Stretch (i.e., </a:t>
            </a:r>
            <a:r>
              <a:rPr lang="en-US" altLang="en-US" b="1">
                <a:latin typeface="Wingdings" panose="05000000000000000000" pitchFamily="2" charset="2"/>
                <a:sym typeface="Wingdings" panose="05000000000000000000" pitchFamily="2" charset="2"/>
              </a:rPr>
              <a:t></a:t>
            </a:r>
            <a:r>
              <a:rPr lang="en-US" altLang="en-US"/>
              <a:t> EDV) </a:t>
            </a: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contraction strength</a:t>
            </a:r>
          </a:p>
          <a:p>
            <a:pPr lvl="1" eaLnBrk="1" hangingPunct="1"/>
            <a:r>
              <a:rPr lang="en-US" altLang="en-US">
                <a:sym typeface="Wingdings" panose="05000000000000000000" pitchFamily="2" charset="2"/>
              </a:rPr>
              <a:t>Frank-Starling mechanism</a:t>
            </a:r>
          </a:p>
          <a:p>
            <a:pPr lvl="1" eaLnBrk="1" hangingPunct="1"/>
            <a:endParaRPr lang="en-US" altLang="en-US" sz="80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Contractility: inherent ventricle property</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Norepinephrine or epinephrine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contractility</a:t>
            </a:r>
          </a:p>
          <a:p>
            <a:pPr lvl="1" eaLnBrk="1" hangingPunct="1"/>
            <a:r>
              <a:rPr lang="en-US" altLang="en-US">
                <a:sym typeface="Wingdings" panose="05000000000000000000" pitchFamily="2" charset="2"/>
              </a:rPr>
              <a:t>Independent of EDV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ejection fraction instead)</a:t>
            </a:r>
            <a:br>
              <a:rPr lang="en-US" altLang="en-US">
                <a:sym typeface="Wingdings" panose="05000000000000000000" pitchFamily="2" charset="2"/>
              </a:rPr>
            </a:br>
            <a:endParaRPr lang="en-US" altLang="en-US" sz="800"/>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Afterload: aortic resistance (R)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2"/>
          <p:cNvSpPr>
            <a:spLocks noGrp="1"/>
          </p:cNvSpPr>
          <p:nvPr>
            <p:ph type="title"/>
          </p:nvPr>
        </p:nvSpPr>
        <p:spPr/>
        <p:txBody>
          <a:bodyPr>
            <a:normAutofit fontScale="90000"/>
          </a:bodyPr>
          <a:lstStyle/>
          <a:p>
            <a:pPr eaLnBrk="1" hangingPunct="1"/>
            <a:r>
              <a:rPr lang="en-US" altLang="en-US">
                <a:effectLst/>
              </a:rPr>
              <a:t>Cardiovascular Responses: Stroke Volume Changes During Exercise</a:t>
            </a:r>
          </a:p>
        </p:txBody>
      </p:sp>
      <p:sp>
        <p:nvSpPr>
          <p:cNvPr id="25603" name="Content Placeholder 13"/>
          <p:cNvSpPr>
            <a:spLocks noGrp="1"/>
          </p:cNvSpPr>
          <p:nvPr>
            <p:ph idx="1"/>
          </p:nvPr>
        </p:nvSpPr>
        <p:spPr>
          <a:xfrm>
            <a:off x="571500" y="1838325"/>
            <a:ext cx="8051800" cy="4202113"/>
          </a:xfrm>
        </p:spPr>
        <p:txBody>
          <a:bodyPr>
            <a:normAutofit fontScale="92500" lnSpcReduction="100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Pre</a:t>
            </a:r>
            <a:r>
              <a:rPr lang="en-US" altLang="en-US">
                <a:sym typeface="Wingdings" panose="05000000000000000000" pitchFamily="2" charset="2"/>
              </a:rPr>
              <a:t>load at lower intensities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SV</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Venous return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EDV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preload</a:t>
            </a:r>
          </a:p>
          <a:p>
            <a:pPr lvl="1" eaLnBrk="1" hangingPunct="1"/>
            <a:r>
              <a:rPr lang="en-US" altLang="en-US">
                <a:sym typeface="Wingdings" panose="05000000000000000000" pitchFamily="2" charset="2"/>
              </a:rPr>
              <a:t>Muscle and respiratory pumps, venous rese</a:t>
            </a:r>
            <a:r>
              <a:rPr lang="en-US" altLang="en-US"/>
              <a:t>r</a:t>
            </a:r>
            <a:r>
              <a:rPr lang="en-US" altLang="en-US">
                <a:sym typeface="Wingdings" panose="05000000000000000000" pitchFamily="2" charset="2"/>
              </a:rPr>
              <a:t>ves</a:t>
            </a:r>
          </a:p>
          <a:p>
            <a:pPr eaLnBrk="1" hangingPunct="1"/>
            <a:endParaRPr lang="en-US" altLang="en-US" sz="800">
              <a:latin typeface="Arial Bold" panose="020B0704020202020204" pitchFamily="34" charset="0"/>
              <a:sym typeface="Wingdings" panose="05000000000000000000" pitchFamily="2" charset="2"/>
            </a:endParaRPr>
          </a:p>
          <a:p>
            <a:pPr eaLnBrk="1" hangingPunct="1"/>
            <a:r>
              <a:rPr lang="en-US" altLang="en-US">
                <a:latin typeface="Arial Bold" panose="020B0704020202020204" pitchFamily="34" charset="0"/>
                <a:sym typeface="Wingdings" panose="05000000000000000000" pitchFamily="2" charset="2"/>
              </a:rPr>
              <a:t>Increase in HR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filling time  slight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in EDV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SV</a:t>
            </a:r>
          </a:p>
          <a:p>
            <a:pPr eaLnBrk="1" hangingPunct="1"/>
            <a:endParaRPr lang="en-US" altLang="en-US" sz="800">
              <a:sym typeface="Wingdings" panose="05000000000000000000" pitchFamily="2" charset="2"/>
            </a:endParaRPr>
          </a:p>
          <a:p>
            <a:pPr eaLnBrk="1" hangingPunct="1"/>
            <a:endParaRPr lang="en-US" altLang="en-US" sz="80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Contractility at higher intensities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SV</a:t>
            </a:r>
          </a:p>
          <a:p>
            <a:pPr eaLnBrk="1" hangingPunct="1">
              <a:buFontTx/>
              <a:buNone/>
            </a:pPr>
            <a:endParaRPr lang="en-US" altLang="en-US" sz="800">
              <a:latin typeface="Arial Bold" panose="020B0704020202020204" pitchFamily="34" charset="0"/>
              <a:sym typeface="Wingdings" panose="05000000000000000000" pitchFamily="2" charset="2"/>
            </a:endParaRPr>
          </a:p>
          <a:p>
            <a:pPr eaLnBrk="1" hangingPunct="1"/>
            <a:endParaRPr lang="en-US" altLang="en-US" sz="800">
              <a:latin typeface="Arial Bold" panose="020B0704020202020204" pitchFamily="34" charset="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Afterload via vasodilation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SV</a:t>
            </a:r>
          </a:p>
          <a:p>
            <a:pPr eaLnBrk="1" hangingPunct="1"/>
            <a:endParaRPr lang="en-US" altLang="en-US" sz="800">
              <a:latin typeface="Arial Bold" panose="020B0704020202020204" pitchFamily="34" charset="0"/>
              <a:sym typeface="Wingdings" panose="05000000000000000000" pitchFamily="2" charset="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p:cNvSpPr>
            <a:spLocks noGrp="1"/>
          </p:cNvSpPr>
          <p:nvPr>
            <p:ph type="title"/>
          </p:nvPr>
        </p:nvSpPr>
        <p:spPr/>
        <p:txBody>
          <a:bodyPr>
            <a:normAutofit fontScale="90000"/>
          </a:bodyPr>
          <a:lstStyle/>
          <a:p>
            <a:pPr eaLnBrk="1" hangingPunct="1">
              <a:defRPr/>
            </a:pPr>
            <a:r>
              <a:rPr lang="en-US" altLang="en-US" dirty="0">
                <a:effectLst/>
              </a:rPr>
              <a:t>Cardiovascular Responses:</a:t>
            </a:r>
            <a:br>
              <a:rPr lang="en-US" altLang="en-US" dirty="0">
                <a:effectLst/>
              </a:rPr>
            </a:br>
            <a:r>
              <a:rPr lang="en-US" altLang="en-US" dirty="0">
                <a:effectLst/>
              </a:rPr>
              <a:t>Cardiac Output (</a:t>
            </a:r>
            <a:r>
              <a:rPr lang="en-US" altLang="en-US" spc="-1600" dirty="0"/>
              <a:t>Q</a:t>
            </a:r>
            <a:r>
              <a:rPr lang="en-US" altLang="en-US" spc="1300" baseline="60000" dirty="0">
                <a:cs typeface="Arial" panose="020B0604020202020204" pitchFamily="34" charset="0"/>
              </a:rPr>
              <a:t>•</a:t>
            </a:r>
            <a:r>
              <a:rPr lang="en-US" altLang="en-US" dirty="0">
                <a:effectLst/>
              </a:rPr>
              <a:t>)</a:t>
            </a:r>
          </a:p>
        </p:txBody>
      </p:sp>
      <p:sp>
        <p:nvSpPr>
          <p:cNvPr id="27651" name="Content Placeholder 13"/>
          <p:cNvSpPr>
            <a:spLocks noGrp="1"/>
          </p:cNvSpPr>
          <p:nvPr>
            <p:ph idx="1"/>
          </p:nvPr>
        </p:nvSpPr>
        <p:spPr>
          <a:xfrm>
            <a:off x="571500" y="1851025"/>
            <a:ext cx="8051800" cy="4273550"/>
          </a:xfrm>
        </p:spPr>
        <p:txBody>
          <a:bodyPr>
            <a:normAutofit fontScale="92500"/>
          </a:bodyPr>
          <a:lstStyle/>
          <a:p>
            <a:pPr eaLnBrk="1" hangingPunct="1">
              <a:defRPr/>
            </a:pPr>
            <a:r>
              <a:rPr lang="en-US" altLang="en-US" spc="-1400" dirty="0"/>
              <a:t>Q</a:t>
            </a:r>
            <a:r>
              <a:rPr lang="en-US" altLang="en-US" spc="1300" baseline="60000" dirty="0">
                <a:cs typeface="Arial" panose="020B0604020202020204" pitchFamily="34" charset="0"/>
              </a:rPr>
              <a:t>•</a:t>
            </a:r>
            <a:r>
              <a:rPr lang="en-US" altLang="en-US" dirty="0"/>
              <a:t> = HR x SV</a:t>
            </a:r>
          </a:p>
          <a:p>
            <a:pPr eaLnBrk="1" hangingPunct="1">
              <a:defRPr/>
            </a:pPr>
            <a:endParaRPr lang="en-US" altLang="en-US" sz="800" dirty="0"/>
          </a:p>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With </a:t>
            </a:r>
            <a:r>
              <a:rPr lang="en-US" altLang="en-US" dirty="0">
                <a:latin typeface="Wingdings" panose="05000000000000000000" pitchFamily="2" charset="2"/>
                <a:sym typeface="Wingdings" panose="05000000000000000000" pitchFamily="2" charset="2"/>
              </a:rPr>
              <a:t></a:t>
            </a:r>
            <a:r>
              <a:rPr lang="en-US" altLang="en-US" dirty="0"/>
              <a:t> intensity, plateaus near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p>
          <a:p>
            <a:pPr eaLnBrk="1" hangingPunct="1">
              <a:defRPr/>
            </a:pPr>
            <a:endParaRPr lang="en-US" altLang="en-US" sz="800" dirty="0"/>
          </a:p>
          <a:p>
            <a:pPr eaLnBrk="1" hangingPunct="1">
              <a:defRPr/>
            </a:pPr>
            <a:r>
              <a:rPr lang="en-US" altLang="en-US" dirty="0"/>
              <a:t>Normal values</a:t>
            </a:r>
          </a:p>
          <a:p>
            <a:pPr lvl="1" eaLnBrk="1" hangingPunct="1">
              <a:defRPr/>
            </a:pPr>
            <a:r>
              <a:rPr lang="en-US" altLang="en-US" dirty="0"/>
              <a:t>Resting </a:t>
            </a:r>
            <a:r>
              <a:rPr lang="en-US" altLang="en-US" spc="-1200" dirty="0"/>
              <a:t>Q</a:t>
            </a:r>
            <a:r>
              <a:rPr lang="en-US" altLang="en-US" spc="1300" baseline="60000" dirty="0">
                <a:cs typeface="Arial" panose="020B0604020202020204" pitchFamily="34" charset="0"/>
              </a:rPr>
              <a:t>•</a:t>
            </a:r>
            <a:r>
              <a:rPr lang="en-US" altLang="en-US" sz="2000" dirty="0"/>
              <a:t> </a:t>
            </a:r>
            <a:r>
              <a:rPr lang="en-US" altLang="en-US" dirty="0"/>
              <a:t>~5 L/min</a:t>
            </a:r>
          </a:p>
          <a:p>
            <a:pPr lvl="1" eaLnBrk="1" hangingPunct="1">
              <a:defRPr/>
            </a:pPr>
            <a:r>
              <a:rPr lang="en-US" altLang="en-US" dirty="0"/>
              <a:t>Untrained </a:t>
            </a:r>
            <a:r>
              <a:rPr lang="en-US" altLang="en-US" spc="-1200" dirty="0" err="1"/>
              <a:t>Q</a:t>
            </a:r>
            <a:r>
              <a:rPr lang="en-US" altLang="en-US" spc="1300" baseline="60000" dirty="0" err="1">
                <a:cs typeface="Arial" panose="020B0604020202020204" pitchFamily="34" charset="0"/>
              </a:rPr>
              <a:t>•</a:t>
            </a:r>
            <a:r>
              <a:rPr lang="en-US" altLang="en-US" baseline="-25000" dirty="0" err="1"/>
              <a:t>max</a:t>
            </a:r>
            <a:r>
              <a:rPr lang="en-US" altLang="en-US" dirty="0"/>
              <a:t> ~20 L/min</a:t>
            </a:r>
          </a:p>
          <a:p>
            <a:pPr lvl="1" eaLnBrk="1" hangingPunct="1">
              <a:defRPr/>
            </a:pPr>
            <a:r>
              <a:rPr lang="en-US" altLang="en-US" dirty="0"/>
              <a:t>Trained </a:t>
            </a:r>
            <a:r>
              <a:rPr lang="en-US" altLang="en-US" spc="-1200" dirty="0" err="1"/>
              <a:t>Q</a:t>
            </a:r>
            <a:r>
              <a:rPr lang="en-US" altLang="en-US" spc="1300" baseline="60000" dirty="0" err="1">
                <a:cs typeface="Arial" panose="020B0604020202020204" pitchFamily="34" charset="0"/>
              </a:rPr>
              <a:t>•</a:t>
            </a:r>
            <a:r>
              <a:rPr lang="en-US" altLang="en-US" baseline="-25000" dirty="0" err="1"/>
              <a:t>max</a:t>
            </a:r>
            <a:r>
              <a:rPr lang="en-US" altLang="en-US" dirty="0"/>
              <a:t> 40 L/min</a:t>
            </a:r>
          </a:p>
          <a:p>
            <a:pPr lvl="1" eaLnBrk="1" hangingPunct="1">
              <a:defRPr/>
            </a:pPr>
            <a:endParaRPr lang="en-US" altLang="en-US" sz="800" dirty="0"/>
          </a:p>
          <a:p>
            <a:pPr eaLnBrk="1" hangingPunct="1">
              <a:defRPr/>
            </a:pPr>
            <a:r>
              <a:rPr lang="en-US" altLang="en-US" spc="-1400" dirty="0" err="1"/>
              <a:t>Q</a:t>
            </a:r>
            <a:r>
              <a:rPr lang="en-US" altLang="en-US" spc="1300" baseline="60000" dirty="0" err="1">
                <a:cs typeface="Arial" panose="020B0604020202020204" pitchFamily="34" charset="0"/>
              </a:rPr>
              <a:t>•</a:t>
            </a:r>
            <a:r>
              <a:rPr lang="en-US" altLang="en-US" baseline="-25000" dirty="0" err="1"/>
              <a:t>max</a:t>
            </a:r>
            <a:r>
              <a:rPr lang="en-US" altLang="en-US" dirty="0"/>
              <a:t> a function of body size and aerobic fitness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p:cNvSpPr>
            <a:spLocks noGrp="1"/>
          </p:cNvSpPr>
          <p:nvPr>
            <p:ph type="title"/>
          </p:nvPr>
        </p:nvSpPr>
        <p:spPr/>
        <p:txBody>
          <a:bodyPr/>
          <a:lstStyle/>
          <a:p>
            <a:pPr eaLnBrk="1" hangingPunct="1"/>
            <a:r>
              <a:rPr lang="en-US" altLang="en-US">
                <a:effectLst/>
              </a:rPr>
              <a:t>Figure 8.6</a:t>
            </a:r>
          </a:p>
        </p:txBody>
      </p:sp>
      <p:pic>
        <p:nvPicPr>
          <p:cNvPr id="2867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17375" y="376165"/>
            <a:ext cx="5473700" cy="5116512"/>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2"/>
          <p:cNvSpPr>
            <a:spLocks noGrp="1"/>
          </p:cNvSpPr>
          <p:nvPr>
            <p:ph type="title"/>
          </p:nvPr>
        </p:nvSpPr>
        <p:spPr/>
        <p:txBody>
          <a:bodyPr/>
          <a:lstStyle/>
          <a:p>
            <a:pPr eaLnBrk="1" hangingPunct="1"/>
            <a:r>
              <a:rPr lang="en-US" altLang="en-US">
                <a:effectLst/>
              </a:rPr>
              <a:t>Video 8.1</a:t>
            </a:r>
          </a:p>
        </p:txBody>
      </p:sp>
      <p:pic>
        <p:nvPicPr>
          <p:cNvPr id="29699" name="Content Placeholder 3">
            <a:hlinkClick r:id="rId3" invalidUrl="http://bcove.me/lgqweygy"/>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589088" y="1279525"/>
            <a:ext cx="5715000" cy="3219450"/>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Fick Principle</a:t>
            </a:r>
          </a:p>
        </p:txBody>
      </p:sp>
      <p:sp>
        <p:nvSpPr>
          <p:cNvPr id="34818" name="Content Placeholder 13"/>
          <p:cNvSpPr>
            <a:spLocks noGrp="1"/>
          </p:cNvSpPr>
          <p:nvPr>
            <p:ph idx="1"/>
          </p:nvPr>
        </p:nvSpPr>
        <p:spPr>
          <a:xfrm>
            <a:off x="571500" y="1874838"/>
            <a:ext cx="8051800" cy="4273550"/>
          </a:xfrm>
        </p:spPr>
        <p:txBody>
          <a:bodyPr/>
          <a:lstStyle/>
          <a:p>
            <a:pPr eaLnBrk="1" hangingPunct="1">
              <a:defRPr/>
            </a:pPr>
            <a:r>
              <a:rPr lang="en-US" altLang="en-US" dirty="0"/>
              <a:t>Calculation of tissue O</a:t>
            </a:r>
            <a:r>
              <a:rPr lang="en-US" altLang="en-US" baseline="-25000" dirty="0"/>
              <a:t>2</a:t>
            </a:r>
            <a:r>
              <a:rPr lang="en-US" altLang="en-US" dirty="0"/>
              <a:t> consumption depends on blood flow, O</a:t>
            </a:r>
            <a:r>
              <a:rPr lang="en-US" altLang="en-US" baseline="-25000" dirty="0"/>
              <a:t>2</a:t>
            </a:r>
            <a:r>
              <a:rPr lang="en-US" altLang="en-US" dirty="0"/>
              <a:t> extraction</a:t>
            </a:r>
          </a:p>
          <a:p>
            <a:pPr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 </a:t>
            </a:r>
            <a:r>
              <a:rPr lang="en-US" altLang="en-US" spc="-1400" dirty="0"/>
              <a:t>Q</a:t>
            </a:r>
            <a:r>
              <a:rPr lang="en-US" altLang="en-US" spc="1300" baseline="60000" dirty="0">
                <a:cs typeface="Arial" panose="020B0604020202020204" pitchFamily="34" charset="0"/>
              </a:rPr>
              <a:t>•</a:t>
            </a:r>
            <a:r>
              <a:rPr lang="en-US" altLang="en-US" dirty="0"/>
              <a:t> 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a:t>
            </a:r>
          </a:p>
          <a:p>
            <a:pPr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 HR x SV 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a:t>
            </a:r>
          </a:p>
          <a:p>
            <a:pPr eaLnBrk="1" hangingPunct="1">
              <a:defRPr/>
            </a:pPr>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defRPr/>
            </a:pPr>
            <a:r>
              <a:rPr lang="en-US" dirty="0">
                <a:effectLst/>
                <a:ea typeface="+mj-ea"/>
                <a:cs typeface="+mj-cs"/>
              </a:rPr>
              <a:t>Figure 8.7</a:t>
            </a:r>
            <a:r>
              <a:rPr lang="en-US" i="1" dirty="0">
                <a:effectLst/>
                <a:ea typeface="+mj-ea"/>
                <a:cs typeface="+mj-cs"/>
              </a:rPr>
              <a:t>a</a:t>
            </a:r>
            <a:endParaRPr lang="en-US" dirty="0">
              <a:effectLst/>
              <a:ea typeface="+mj-ea"/>
              <a:cs typeface="+mj-cs"/>
            </a:endParaRPr>
          </a:p>
        </p:txBody>
      </p:sp>
      <p:pic>
        <p:nvPicPr>
          <p:cNvPr id="3277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48979" y="456911"/>
            <a:ext cx="5572125" cy="5116513"/>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defRPr/>
            </a:pPr>
            <a:r>
              <a:rPr lang="en-US" dirty="0">
                <a:effectLst/>
                <a:ea typeface="+mj-ea"/>
                <a:cs typeface="+mj-cs"/>
              </a:rPr>
              <a:t>Figure 8.7</a:t>
            </a:r>
            <a:r>
              <a:rPr lang="en-US" i="1" dirty="0">
                <a:effectLst/>
                <a:ea typeface="+mj-ea"/>
                <a:cs typeface="+mj-cs"/>
              </a:rPr>
              <a:t>b</a:t>
            </a:r>
            <a:endParaRPr lang="en-US" dirty="0">
              <a:effectLst/>
              <a:ea typeface="+mj-ea"/>
              <a:cs typeface="+mj-cs"/>
            </a:endParaRPr>
          </a:p>
        </p:txBody>
      </p:sp>
      <p:pic>
        <p:nvPicPr>
          <p:cNvPr id="3379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13138" y="503093"/>
            <a:ext cx="6397625" cy="5116513"/>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2"/>
          <p:cNvSpPr>
            <a:spLocks noGrp="1"/>
          </p:cNvSpPr>
          <p:nvPr>
            <p:ph type="title"/>
          </p:nvPr>
        </p:nvSpPr>
        <p:spPr/>
        <p:txBody>
          <a:bodyPr/>
          <a:lstStyle/>
          <a:p>
            <a:pPr eaLnBrk="1" hangingPunct="1"/>
            <a:r>
              <a:rPr lang="en-US" altLang="en-US">
                <a:effectLst/>
              </a:rPr>
              <a:t>Figure 8.7</a:t>
            </a:r>
            <a:r>
              <a:rPr lang="en-US" altLang="en-US" i="1">
                <a:effectLst/>
              </a:rPr>
              <a:t>c</a:t>
            </a:r>
          </a:p>
        </p:txBody>
      </p:sp>
      <p:pic>
        <p:nvPicPr>
          <p:cNvPr id="3481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51025" y="445366"/>
            <a:ext cx="5441950" cy="511651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Pressure</a:t>
            </a:r>
          </a:p>
        </p:txBody>
      </p:sp>
      <p:sp>
        <p:nvSpPr>
          <p:cNvPr id="35843" name="Content Placeholder 13"/>
          <p:cNvSpPr>
            <a:spLocks noGrp="1"/>
          </p:cNvSpPr>
          <p:nvPr>
            <p:ph idx="1"/>
          </p:nvPr>
        </p:nvSpPr>
        <p:spPr>
          <a:xfrm>
            <a:off x="569913" y="1849438"/>
            <a:ext cx="8051800" cy="4273550"/>
          </a:xfrm>
        </p:spPr>
        <p:txBody>
          <a:bodyPr>
            <a:normAutofit/>
          </a:bodyPr>
          <a:lstStyle/>
          <a:p>
            <a:pPr eaLnBrk="1" hangingPunct="1">
              <a:defRPr/>
            </a:pPr>
            <a:r>
              <a:rPr lang="en-US" altLang="en-US" dirty="0"/>
              <a:t>During endurance exercise, mean arterial pressure (MAP) increases</a:t>
            </a:r>
          </a:p>
          <a:p>
            <a:pPr lvl="1" eaLnBrk="1" hangingPunct="1">
              <a:defRPr/>
            </a:pPr>
            <a:r>
              <a:rPr lang="en-US" altLang="en-US" dirty="0"/>
              <a:t>Systolic BP </a:t>
            </a:r>
            <a:r>
              <a:rPr lang="en-US" altLang="en-US" b="1" dirty="0">
                <a:latin typeface="Wingdings" panose="05000000000000000000" pitchFamily="2" charset="2"/>
                <a:sym typeface="Wingdings" panose="05000000000000000000" pitchFamily="2" charset="2"/>
              </a:rPr>
              <a:t></a:t>
            </a:r>
            <a:r>
              <a:rPr lang="en-US" altLang="en-US" dirty="0"/>
              <a:t> proportional to exercise intensity</a:t>
            </a:r>
          </a:p>
          <a:p>
            <a:pPr lvl="1" eaLnBrk="1" hangingPunct="1">
              <a:defRPr/>
            </a:pPr>
            <a:r>
              <a:rPr lang="en-US" altLang="en-US" dirty="0"/>
              <a:t>Diastolic BP slight </a:t>
            </a:r>
            <a:r>
              <a:rPr lang="en-US" altLang="en-US" dirty="0">
                <a:latin typeface="Wingdings" panose="05000000000000000000" pitchFamily="2" charset="2"/>
                <a:sym typeface="Wingdings" panose="05000000000000000000" pitchFamily="2" charset="2"/>
              </a:rPr>
              <a:t></a:t>
            </a:r>
            <a:r>
              <a:rPr lang="en-US" altLang="en-US" dirty="0"/>
              <a:t> or slight </a:t>
            </a:r>
            <a:r>
              <a:rPr lang="en-US" altLang="en-US" b="1" dirty="0">
                <a:latin typeface="Wingdings" panose="05000000000000000000" pitchFamily="2" charset="2"/>
                <a:sym typeface="Wingdings" panose="05000000000000000000" pitchFamily="2" charset="2"/>
              </a:rPr>
              <a:t></a:t>
            </a:r>
            <a:r>
              <a:rPr lang="en-US" altLang="en-US" dirty="0"/>
              <a:t> (at max exercise)</a:t>
            </a:r>
          </a:p>
          <a:p>
            <a:pPr lvl="1" eaLnBrk="1" hangingPunct="1">
              <a:defRPr/>
            </a:pPr>
            <a:endParaRPr lang="en-US" altLang="en-US" sz="800" dirty="0"/>
          </a:p>
          <a:p>
            <a:pPr eaLnBrk="1" hangingPunct="1">
              <a:buFontTx/>
              <a:buNone/>
              <a:defRPr/>
            </a:pPr>
            <a:r>
              <a:rPr lang="en-US" altLang="en-US" dirty="0">
                <a:cs typeface="Times New Roman" panose="02020603050405020304" pitchFamily="18" charset="0"/>
              </a:rPr>
              <a:t>•  MAP = </a:t>
            </a:r>
            <a:r>
              <a:rPr lang="en-US" altLang="en-US" spc="-1400" dirty="0"/>
              <a:t>Q</a:t>
            </a:r>
            <a:r>
              <a:rPr lang="en-US" altLang="en-US" spc="1300" baseline="60000" dirty="0">
                <a:cs typeface="Arial" panose="020B0604020202020204" pitchFamily="34" charset="0"/>
              </a:rPr>
              <a:t>•</a:t>
            </a:r>
            <a:r>
              <a:rPr lang="en-US" altLang="en-US" dirty="0"/>
              <a:t> x total peripheral resistance (TPR)</a:t>
            </a:r>
          </a:p>
          <a:p>
            <a:pPr lvl="1" eaLnBrk="1" hangingPunct="1">
              <a:defRPr/>
            </a:pPr>
            <a:r>
              <a:rPr lang="en-US" altLang="en-US" spc="-1200" dirty="0"/>
              <a:t>Q</a:t>
            </a:r>
            <a:r>
              <a:rPr lang="en-US" altLang="en-US" spc="1300" baseline="60000" dirty="0">
                <a:cs typeface="Arial" panose="020B0604020202020204" pitchFamily="34" charset="0"/>
              </a:rPr>
              <a:t>•</a:t>
            </a:r>
            <a:r>
              <a:rPr lang="en-US" altLang="en-US" sz="2000" dirty="0"/>
              <a:t> </a:t>
            </a:r>
            <a:r>
              <a:rPr lang="en-US" altLang="en-US" b="1" dirty="0">
                <a:latin typeface="Wingdings" panose="05000000000000000000" pitchFamily="2" charset="2"/>
                <a:sym typeface="Wingdings" panose="05000000000000000000" pitchFamily="2" charset="2"/>
              </a:rPr>
              <a:t></a:t>
            </a:r>
            <a:r>
              <a:rPr lang="en-US" altLang="en-US" dirty="0"/>
              <a:t>, TPR </a:t>
            </a:r>
            <a:r>
              <a:rPr lang="en-US" altLang="en-US" dirty="0">
                <a:latin typeface="Wingdings" panose="05000000000000000000" pitchFamily="2" charset="2"/>
                <a:sym typeface="Wingdings" panose="05000000000000000000" pitchFamily="2" charset="2"/>
              </a:rPr>
              <a:t></a:t>
            </a:r>
            <a:r>
              <a:rPr lang="en-US" altLang="en-US" dirty="0"/>
              <a:t> slightly</a:t>
            </a:r>
          </a:p>
          <a:p>
            <a:pPr lvl="1" eaLnBrk="1" hangingPunct="1">
              <a:defRPr/>
            </a:pPr>
            <a:r>
              <a:rPr lang="en-US" altLang="en-US" dirty="0"/>
              <a:t>Muscle vasodilation versus </a:t>
            </a:r>
            <a:r>
              <a:rPr lang="en-US" altLang="en-US" dirty="0" err="1"/>
              <a:t>sympatholysis</a:t>
            </a:r>
            <a:endParaRPr lang="en-US" altLang="en-US" dirty="0"/>
          </a:p>
          <a:p>
            <a:pPr lvl="1" algn="r" eaLnBrk="1" hangingPunct="1">
              <a:buFontTx/>
              <a:buNone/>
              <a:defRPr/>
            </a:pPr>
            <a:r>
              <a:rPr lang="en-US" altLang="en-US" sz="1400" i="1" dirty="0"/>
              <a:t>(continued)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r>
              <a:rPr lang="en-US" altLang="en-US">
                <a:effectLst/>
              </a:rPr>
              <a:t>Cardiovascular Responses:</a:t>
            </a:r>
            <a:br>
              <a:rPr lang="en-US" altLang="en-US">
                <a:effectLst/>
              </a:rPr>
            </a:br>
            <a:r>
              <a:rPr lang="en-US" altLang="en-US">
                <a:effectLst/>
              </a:rPr>
              <a:t>Blood Pressure</a:t>
            </a:r>
            <a:r>
              <a:rPr lang="en-US" altLang="en-US" sz="2400" i="1">
                <a:effectLst/>
              </a:rPr>
              <a:t> (continued)</a:t>
            </a:r>
          </a:p>
        </p:txBody>
      </p:sp>
      <p:sp>
        <p:nvSpPr>
          <p:cNvPr id="37891" name="Content Placeholder 2"/>
          <p:cNvSpPr>
            <a:spLocks noGrp="1"/>
          </p:cNvSpPr>
          <p:nvPr>
            <p:ph idx="1"/>
          </p:nvPr>
        </p:nvSpPr>
        <p:spPr>
          <a:xfrm>
            <a:off x="547688" y="1819275"/>
            <a:ext cx="8051800" cy="5116513"/>
          </a:xfrm>
        </p:spPr>
        <p:txBody>
          <a:bodyPr/>
          <a:lstStyle/>
          <a:p>
            <a:pPr eaLnBrk="1" hangingPunct="1"/>
            <a:r>
              <a:rPr lang="en-US" altLang="en-US"/>
              <a:t>Rate-pressure product = HR x SBP</a:t>
            </a:r>
          </a:p>
          <a:p>
            <a:pPr lvl="1" eaLnBrk="1" hangingPunct="1"/>
            <a:r>
              <a:rPr lang="en-US" altLang="en-US"/>
              <a:t>Related to myocardial oxygen uptake and myocardial blood flow </a:t>
            </a:r>
          </a:p>
          <a:p>
            <a:pPr eaLnBrk="1" hangingPunct="1"/>
            <a:endParaRPr lang="en-US" altLang="en-US" sz="800"/>
          </a:p>
          <a:p>
            <a:pPr eaLnBrk="1" hangingPunct="1"/>
            <a:r>
              <a:rPr lang="en-US" altLang="en-US"/>
              <a:t>Resistance exercise </a:t>
            </a:r>
            <a:r>
              <a:rPr lang="en-US" altLang="en-US">
                <a:sym typeface="Wingdings" panose="05000000000000000000" pitchFamily="2" charset="2"/>
              </a:rPr>
              <a:t> periodic large increases in MAP</a:t>
            </a:r>
          </a:p>
          <a:p>
            <a:pPr lvl="1" eaLnBrk="1" hangingPunct="1"/>
            <a:r>
              <a:rPr lang="en-US" altLang="en-US">
                <a:sym typeface="Wingdings" panose="05000000000000000000" pitchFamily="2" charset="2"/>
              </a:rPr>
              <a:t>Up to 480/350 mmHg</a:t>
            </a:r>
          </a:p>
          <a:p>
            <a:pPr lvl="1" eaLnBrk="1" hangingPunct="1"/>
            <a:r>
              <a:rPr lang="en-US" altLang="en-US">
                <a:sym typeface="Wingdings" panose="05000000000000000000" pitchFamily="2" charset="2"/>
              </a:rPr>
              <a:t>More common when using Valsalva maneuver</a:t>
            </a:r>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Flow Redistribution</a:t>
            </a:r>
          </a:p>
        </p:txBody>
      </p:sp>
      <p:sp>
        <p:nvSpPr>
          <p:cNvPr id="39939" name="Content Placeholder 13"/>
          <p:cNvSpPr>
            <a:spLocks noGrp="1"/>
          </p:cNvSpPr>
          <p:nvPr>
            <p:ph idx="1"/>
          </p:nvPr>
        </p:nvSpPr>
        <p:spPr>
          <a:xfrm>
            <a:off x="571500" y="1874838"/>
            <a:ext cx="8051800" cy="4273550"/>
          </a:xfrm>
        </p:spPr>
        <p:txBody>
          <a:bodyPr>
            <a:normAutofit lnSpcReduction="100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Cardiac output </a:t>
            </a:r>
            <a:r>
              <a:rPr lang="en-US" altLang="en-US">
                <a:sym typeface="Wingdings" panose="05000000000000000000" pitchFamily="2" charset="2"/>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available blood flow</a:t>
            </a:r>
          </a:p>
          <a:p>
            <a:pPr eaLnBrk="1" hangingPunct="1"/>
            <a:endParaRPr lang="en-US" altLang="en-US" sz="800">
              <a:sym typeface="Wingdings" panose="05000000000000000000" pitchFamily="2" charset="2"/>
            </a:endParaRPr>
          </a:p>
          <a:p>
            <a:pPr eaLnBrk="1" hangingPunct="1"/>
            <a:r>
              <a:rPr lang="en-US" altLang="en-US"/>
              <a:t>Must redirect </a:t>
            </a:r>
            <a:r>
              <a:rPr lang="en-US" altLang="en-US">
                <a:latin typeface="Wingdings" panose="05000000000000000000" pitchFamily="2" charset="2"/>
                <a:sym typeface="Wingdings" panose="05000000000000000000" pitchFamily="2" charset="2"/>
              </a:rPr>
              <a:t></a:t>
            </a:r>
            <a:r>
              <a:rPr lang="en-US" altLang="en-US"/>
              <a:t> blood flow to areas with greatest metabolic need (exercising muscle)</a:t>
            </a:r>
          </a:p>
          <a:p>
            <a:pPr eaLnBrk="1" hangingPunct="1"/>
            <a:endParaRPr lang="en-US" altLang="en-US" sz="800"/>
          </a:p>
          <a:p>
            <a:pPr eaLnBrk="1" hangingPunct="1"/>
            <a:r>
              <a:rPr lang="en-US" altLang="en-US"/>
              <a:t>Sympathetic vasoconstriction shunts blood away from less-active regions</a:t>
            </a:r>
          </a:p>
          <a:p>
            <a:pPr lvl="1" eaLnBrk="1" hangingPunct="1"/>
            <a:r>
              <a:rPr lang="en-US" altLang="en-US"/>
              <a:t>Splanchnic circulation (liver, pancreas, GI)</a:t>
            </a:r>
          </a:p>
          <a:p>
            <a:pPr lvl="1" eaLnBrk="1" hangingPunct="1"/>
            <a:r>
              <a:rPr lang="en-US" altLang="en-US"/>
              <a:t>Kidneys</a:t>
            </a:r>
          </a:p>
          <a:p>
            <a:pPr lvl="1" algn="r" eaLnBrk="1" hangingPunct="1">
              <a:buFontTx/>
              <a:buNone/>
            </a:pPr>
            <a:r>
              <a:rPr lang="en-US" altLang="en-US" sz="1400" i="1"/>
              <a:t>(continued)</a:t>
            </a:r>
          </a:p>
          <a:p>
            <a:pPr eaLnBrk="1" hangingPunct="1"/>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Flow Redistribution</a:t>
            </a:r>
            <a:r>
              <a:rPr lang="en-US" altLang="en-US" sz="2400" i="1">
                <a:effectLst/>
              </a:rPr>
              <a:t> (continued)</a:t>
            </a:r>
          </a:p>
        </p:txBody>
      </p:sp>
      <p:sp>
        <p:nvSpPr>
          <p:cNvPr id="40963" name="Content Placeholder 13"/>
          <p:cNvSpPr>
            <a:spLocks noGrp="1"/>
          </p:cNvSpPr>
          <p:nvPr>
            <p:ph idx="1"/>
          </p:nvPr>
        </p:nvSpPr>
        <p:spPr>
          <a:xfrm>
            <a:off x="635000" y="1417638"/>
            <a:ext cx="8051800" cy="4038600"/>
          </a:xfrm>
        </p:spPr>
        <p:txBody>
          <a:bodyPr>
            <a:normAutofit fontScale="92500" lnSpcReduction="10000"/>
          </a:bodyPr>
          <a:lstStyle/>
          <a:p>
            <a:pPr eaLnBrk="1" hangingPunct="1"/>
            <a:r>
              <a:rPr lang="en-US" altLang="en-US"/>
              <a:t>Local vasodilation permits additional blood flow in exercising muscle</a:t>
            </a:r>
          </a:p>
          <a:p>
            <a:pPr lvl="1" eaLnBrk="1" hangingPunct="1"/>
            <a:r>
              <a:rPr lang="en-US" altLang="en-US"/>
              <a:t>Local VD triggered by metabolic, endothelial products</a:t>
            </a:r>
          </a:p>
          <a:p>
            <a:pPr lvl="1" eaLnBrk="1" hangingPunct="1"/>
            <a:r>
              <a:rPr lang="en-US" altLang="en-US"/>
              <a:t>Sympathetic vasoconstriction in muscle offset by sympatholysis</a:t>
            </a:r>
          </a:p>
          <a:p>
            <a:pPr lvl="1" eaLnBrk="1" hangingPunct="1"/>
            <a:r>
              <a:rPr lang="en-US" altLang="en-US"/>
              <a:t>Local VD &gt; neural VC</a:t>
            </a:r>
          </a:p>
          <a:p>
            <a:pPr lvl="1" eaLnBrk="1" hangingPunct="1"/>
            <a:endParaRPr lang="en-US" altLang="en-US" sz="800"/>
          </a:p>
          <a:p>
            <a:pPr eaLnBrk="1" hangingPunct="1"/>
            <a:r>
              <a:rPr lang="en-US" altLang="en-US"/>
              <a:t>As temperature rises, skin VD also occurs</a:t>
            </a:r>
          </a:p>
          <a:p>
            <a:pPr lvl="1" eaLnBrk="1" hangingPunct="1">
              <a:buFontTx/>
              <a:buNone/>
            </a:pPr>
            <a:r>
              <a:rPr lang="en-US" altLang="en-US"/>
              <a:t>– </a:t>
            </a:r>
            <a:r>
              <a:rPr lang="en-US" altLang="en-US">
                <a:latin typeface="Wingdings" panose="05000000000000000000" pitchFamily="2" charset="2"/>
                <a:sym typeface="Wingdings" panose="05000000000000000000" pitchFamily="2" charset="2"/>
              </a:rPr>
              <a:t></a:t>
            </a:r>
            <a:r>
              <a:rPr lang="en-US" altLang="en-US"/>
              <a:t> Sympathetic VC, </a:t>
            </a:r>
            <a:r>
              <a:rPr lang="en-US" altLang="en-US">
                <a:latin typeface="Wingdings" panose="05000000000000000000" pitchFamily="2" charset="2"/>
                <a:sym typeface="Wingdings" panose="05000000000000000000" pitchFamily="2" charset="2"/>
              </a:rPr>
              <a:t></a:t>
            </a:r>
            <a:r>
              <a:rPr lang="en-US" altLang="en-US"/>
              <a:t> sympathetic VD</a:t>
            </a:r>
          </a:p>
          <a:p>
            <a:pPr lvl="1" eaLnBrk="1" hangingPunct="1"/>
            <a:r>
              <a:rPr lang="en-US" altLang="en-US"/>
              <a:t>Permits heat loss through skin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a:lstStyle/>
          <a:p>
            <a:pPr eaLnBrk="1" hangingPunct="1"/>
            <a:endParaRPr lang="en-US" altLang="en-US" dirty="0">
              <a:effectLst/>
            </a:endParaRPr>
          </a:p>
        </p:txBody>
      </p:sp>
      <p:pic>
        <p:nvPicPr>
          <p:cNvPr id="4198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95577" y="531380"/>
            <a:ext cx="4024312" cy="4691063"/>
          </a:xfrm>
        </p:spPr>
      </p:pic>
      <p:pic>
        <p:nvPicPr>
          <p:cNvPr id="4198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10666" y="531380"/>
            <a:ext cx="4048125" cy="469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Cardiovascular Drift</a:t>
            </a:r>
          </a:p>
        </p:txBody>
      </p:sp>
      <p:sp>
        <p:nvSpPr>
          <p:cNvPr id="43011" name="Content Placeholder 13"/>
          <p:cNvSpPr>
            <a:spLocks noGrp="1"/>
          </p:cNvSpPr>
          <p:nvPr>
            <p:ph idx="1"/>
          </p:nvPr>
        </p:nvSpPr>
        <p:spPr>
          <a:xfrm>
            <a:off x="546100" y="1516929"/>
            <a:ext cx="8051800" cy="4273550"/>
          </a:xfrm>
        </p:spPr>
        <p:txBody>
          <a:bodyPr>
            <a:normAutofit/>
          </a:bodyPr>
          <a:lstStyle/>
          <a:p>
            <a:pPr eaLnBrk="1" hangingPunct="1">
              <a:defRPr/>
            </a:pPr>
            <a:r>
              <a:rPr lang="en-US" altLang="en-US" dirty="0"/>
              <a:t>Associated with </a:t>
            </a:r>
            <a:r>
              <a:rPr lang="en-US" altLang="en-US" dirty="0">
                <a:latin typeface="Wingdings" panose="05000000000000000000" pitchFamily="2" charset="2"/>
                <a:sym typeface="Wingdings" panose="05000000000000000000" pitchFamily="2" charset="2"/>
              </a:rPr>
              <a:t></a:t>
            </a:r>
            <a:r>
              <a:rPr lang="en-US" altLang="en-US" dirty="0"/>
              <a:t> core temperature and  dehydration</a:t>
            </a:r>
          </a:p>
          <a:p>
            <a:pPr eaLnBrk="1" hangingPunct="1">
              <a:defRPr/>
            </a:pPr>
            <a:endParaRPr lang="en-US" altLang="en-US" sz="800" dirty="0"/>
          </a:p>
          <a:p>
            <a:pPr eaLnBrk="1" hangingPunct="1">
              <a:defRPr/>
            </a:pPr>
            <a:r>
              <a:rPr lang="en-US" altLang="en-US" dirty="0"/>
              <a:t>SV drifts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defRPr/>
            </a:pPr>
            <a:r>
              <a:rPr lang="en-US" altLang="en-US" dirty="0"/>
              <a:t>Skin blood flow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defRPr/>
            </a:pPr>
            <a:r>
              <a:rPr lang="en-US" altLang="en-US" dirty="0"/>
              <a:t>Plasma volume </a:t>
            </a:r>
            <a:r>
              <a:rPr lang="en-US" altLang="en-US" dirty="0">
                <a:latin typeface="Wingdings" panose="05000000000000000000" pitchFamily="2" charset="2"/>
                <a:sym typeface="Wingdings" panose="05000000000000000000" pitchFamily="2" charset="2"/>
              </a:rPr>
              <a:t></a:t>
            </a:r>
            <a:r>
              <a:rPr lang="en-US" altLang="en-US" dirty="0"/>
              <a:t> (sweating)</a:t>
            </a:r>
          </a:p>
          <a:p>
            <a:pPr lvl="1" eaLnBrk="1" hangingPunct="1">
              <a:defRPr/>
            </a:pPr>
            <a:r>
              <a:rPr lang="en-US" altLang="en-US" dirty="0"/>
              <a:t>Venous return/preload </a:t>
            </a:r>
            <a:r>
              <a:rPr lang="en-US" altLang="en-US" dirty="0">
                <a:latin typeface="Wingdings" panose="05000000000000000000" pitchFamily="2" charset="2"/>
                <a:sym typeface="Wingdings" panose="05000000000000000000" pitchFamily="2" charset="2"/>
              </a:rPr>
              <a:t></a:t>
            </a:r>
            <a:endParaRPr lang="en-US" altLang="en-US" dirty="0">
              <a:latin typeface="Wingdings" panose="05000000000000000000" pitchFamily="2" charset="2"/>
            </a:endParaRPr>
          </a:p>
          <a:p>
            <a:pPr lvl="1" eaLnBrk="1" hangingPunct="1">
              <a:defRPr/>
            </a:pPr>
            <a:endParaRPr lang="en-US" altLang="en-US" sz="800" dirty="0"/>
          </a:p>
          <a:p>
            <a:pPr eaLnBrk="1" hangingPunct="1">
              <a:defRPr/>
            </a:pPr>
            <a:r>
              <a:rPr lang="en-US" altLang="en-US" dirty="0"/>
              <a:t>HR drifts </a:t>
            </a:r>
            <a:r>
              <a:rPr lang="en-US" altLang="en-US" dirty="0">
                <a:latin typeface="Wingdings" panose="05000000000000000000" pitchFamily="2" charset="2"/>
                <a:sym typeface="Wingdings" panose="05000000000000000000" pitchFamily="2" charset="2"/>
              </a:rPr>
              <a:t></a:t>
            </a:r>
            <a:r>
              <a:rPr lang="en-US" altLang="en-US" dirty="0"/>
              <a:t> to compensate (</a:t>
            </a:r>
            <a:r>
              <a:rPr lang="en-US" altLang="en-US" spc="-1400" dirty="0"/>
              <a:t>Q</a:t>
            </a:r>
            <a:r>
              <a:rPr lang="en-US" altLang="en-US" spc="1300" baseline="60000" dirty="0">
                <a:cs typeface="Arial" panose="020B0604020202020204" pitchFamily="34" charset="0"/>
              </a:rPr>
              <a:t>•</a:t>
            </a:r>
            <a:r>
              <a:rPr lang="en-US" altLang="en-US" dirty="0"/>
              <a:t> maintained)</a:t>
            </a:r>
          </a:p>
          <a:p>
            <a:pPr eaLnBrk="1" hangingPunct="1">
              <a:defRPr/>
            </a:pPr>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2"/>
          <p:cNvSpPr>
            <a:spLocks noGrp="1"/>
          </p:cNvSpPr>
          <p:nvPr>
            <p:ph type="title"/>
          </p:nvPr>
        </p:nvSpPr>
        <p:spPr/>
        <p:txBody>
          <a:bodyPr/>
          <a:lstStyle/>
          <a:p>
            <a:pPr eaLnBrk="1" hangingPunct="1"/>
            <a:r>
              <a:rPr lang="en-US" altLang="en-US">
                <a:effectLst/>
              </a:rPr>
              <a:t>Figure 8.9</a:t>
            </a:r>
          </a:p>
        </p:txBody>
      </p:sp>
      <p:pic>
        <p:nvPicPr>
          <p:cNvPr id="4505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58962" y="476395"/>
            <a:ext cx="5426075" cy="5116512"/>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Competition for Blood Supply</a:t>
            </a:r>
          </a:p>
        </p:txBody>
      </p:sp>
      <p:sp>
        <p:nvSpPr>
          <p:cNvPr id="46083" name="Content Placeholder 13"/>
          <p:cNvSpPr>
            <a:spLocks noGrp="1"/>
          </p:cNvSpPr>
          <p:nvPr>
            <p:ph idx="1"/>
          </p:nvPr>
        </p:nvSpPr>
        <p:spPr>
          <a:xfrm>
            <a:off x="571500" y="1874838"/>
            <a:ext cx="8051800" cy="4273550"/>
          </a:xfrm>
        </p:spPr>
        <p:txBody>
          <a:bodyPr/>
          <a:lstStyle/>
          <a:p>
            <a:pPr eaLnBrk="1" hangingPunct="1">
              <a:defRPr/>
            </a:pPr>
            <a:r>
              <a:rPr lang="en-US" altLang="en-US" dirty="0"/>
              <a:t>Exercise + other demands for blood flow = competition for limited </a:t>
            </a:r>
            <a:r>
              <a:rPr lang="en-US" altLang="en-US" spc="-1400" dirty="0"/>
              <a:t>Q</a:t>
            </a:r>
            <a:r>
              <a:rPr lang="en-US" altLang="en-US" spc="1300" baseline="60000" dirty="0">
                <a:cs typeface="Arial" panose="020B0604020202020204" pitchFamily="34" charset="0"/>
              </a:rPr>
              <a:t>•</a:t>
            </a:r>
            <a:r>
              <a:rPr lang="en-US" altLang="en-US" dirty="0"/>
              <a:t>. Examples: </a:t>
            </a:r>
          </a:p>
          <a:p>
            <a:pPr lvl="1" eaLnBrk="1" hangingPunct="1">
              <a:defRPr/>
            </a:pPr>
            <a:r>
              <a:rPr lang="en-US" altLang="en-US" dirty="0"/>
              <a:t>Exercise (muscles) + eating (splanchnic blood flow)</a:t>
            </a:r>
          </a:p>
          <a:p>
            <a:pPr lvl="1" eaLnBrk="1" hangingPunct="1">
              <a:defRPr/>
            </a:pPr>
            <a:r>
              <a:rPr lang="en-US" altLang="en-US" dirty="0"/>
              <a:t>Exercise (muscles) + heat (skin)</a:t>
            </a:r>
          </a:p>
          <a:p>
            <a:pPr lvl="1" eaLnBrk="1" hangingPunct="1">
              <a:defRPr/>
            </a:pPr>
            <a:endParaRPr lang="en-US" altLang="en-US" sz="800" dirty="0"/>
          </a:p>
          <a:p>
            <a:pPr eaLnBrk="1" hangingPunct="1">
              <a:defRPr/>
            </a:pPr>
            <a:r>
              <a:rPr lang="en-US" altLang="en-US" dirty="0"/>
              <a:t>Multiple demands </a:t>
            </a:r>
            <a:r>
              <a:rPr lang="en-US" altLang="en-US" i="1" dirty="0">
                <a:sym typeface="Wingdings" panose="05000000000000000000" pitchFamily="2" charset="2"/>
              </a:rPr>
              <a:t>may</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muscle blood flow</a:t>
            </a:r>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Oxygen Content</a:t>
            </a:r>
          </a:p>
        </p:txBody>
      </p:sp>
      <p:sp>
        <p:nvSpPr>
          <p:cNvPr id="49154" name="Content Placeholder 13"/>
          <p:cNvSpPr>
            <a:spLocks noGrp="1"/>
          </p:cNvSpPr>
          <p:nvPr>
            <p:ph idx="1"/>
          </p:nvPr>
        </p:nvSpPr>
        <p:spPr>
          <a:xfrm>
            <a:off x="546100" y="1620838"/>
            <a:ext cx="8051800" cy="4273550"/>
          </a:xfrm>
        </p:spPr>
        <p:txBody>
          <a:bodyPr>
            <a:normAutofit lnSpcReduction="10000"/>
          </a:bodyPr>
          <a:lstStyle/>
          <a:p>
            <a:pPr eaLnBrk="1" hangingPunct="1">
              <a:defRPr/>
            </a:pP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 (mL O</a:t>
            </a:r>
            <a:r>
              <a:rPr lang="en-US" altLang="en-US" baseline="-25000" dirty="0"/>
              <a:t>2</a:t>
            </a:r>
            <a:r>
              <a:rPr lang="en-US" altLang="en-US" dirty="0"/>
              <a:t> / 100 mL blood)</a:t>
            </a:r>
          </a:p>
          <a:p>
            <a:pPr lvl="1" eaLnBrk="1" hangingPunct="1">
              <a:defRPr/>
            </a:pPr>
            <a:r>
              <a:rPr lang="en-US" altLang="en-US" dirty="0"/>
              <a:t>Arterial O</a:t>
            </a:r>
            <a:r>
              <a:rPr lang="en-US" altLang="en-US" baseline="-25000" dirty="0"/>
              <a:t>2</a:t>
            </a:r>
            <a:r>
              <a:rPr lang="en-US" altLang="en-US" dirty="0"/>
              <a:t> content – mixed venous O</a:t>
            </a:r>
            <a:r>
              <a:rPr lang="en-US" altLang="en-US" baseline="-25000" dirty="0"/>
              <a:t>2</a:t>
            </a:r>
            <a:r>
              <a:rPr lang="en-US" altLang="en-US" dirty="0"/>
              <a:t> content</a:t>
            </a:r>
          </a:p>
          <a:p>
            <a:pPr lvl="1" eaLnBrk="1" hangingPunct="1">
              <a:defRPr/>
            </a:pPr>
            <a:r>
              <a:rPr lang="en-US" altLang="en-US" dirty="0"/>
              <a:t>Resting: ~6 mL O</a:t>
            </a:r>
            <a:r>
              <a:rPr lang="en-US" altLang="en-US" baseline="-25000" dirty="0"/>
              <a:t>2</a:t>
            </a:r>
            <a:r>
              <a:rPr lang="en-US" altLang="en-US" dirty="0"/>
              <a:t> / 100 mL blood</a:t>
            </a:r>
          </a:p>
          <a:p>
            <a:pPr lvl="1" eaLnBrk="1" hangingPunct="1">
              <a:defRPr/>
            </a:pPr>
            <a:r>
              <a:rPr lang="en-US" altLang="en-US" dirty="0"/>
              <a:t>Max exercise: ~16 to 17 mL O</a:t>
            </a:r>
            <a:r>
              <a:rPr lang="en-US" altLang="en-US" baseline="-25000" dirty="0"/>
              <a:t>2</a:t>
            </a:r>
            <a:r>
              <a:rPr lang="en-US" altLang="en-US" dirty="0"/>
              <a:t>/100 mL blood</a:t>
            </a:r>
          </a:p>
          <a:p>
            <a:pPr lvl="1" eaLnBrk="1" hangingPunct="1">
              <a:defRPr/>
            </a:pPr>
            <a:endParaRPr lang="en-US" altLang="en-US" sz="800" dirty="0"/>
          </a:p>
          <a:p>
            <a:pPr eaLnBrk="1" hangingPunct="1">
              <a:defRPr/>
            </a:pPr>
            <a:r>
              <a:rPr lang="en-US" altLang="en-US" dirty="0"/>
              <a:t>Mixed venous O</a:t>
            </a:r>
            <a:r>
              <a:rPr lang="en-US" altLang="en-US" baseline="-25000" dirty="0"/>
              <a:t>2</a:t>
            </a:r>
            <a:r>
              <a:rPr lang="en-US" altLang="en-US" dirty="0"/>
              <a:t> ≥4 mL O</a:t>
            </a:r>
            <a:r>
              <a:rPr lang="en-US" altLang="en-US" baseline="-25000" dirty="0"/>
              <a:t>2</a:t>
            </a:r>
            <a:r>
              <a:rPr lang="en-US" altLang="en-US" dirty="0"/>
              <a:t> / 100 mL blood</a:t>
            </a:r>
          </a:p>
          <a:p>
            <a:pPr lvl="1" eaLnBrk="1" hangingPunct="1">
              <a:defRPr/>
            </a:pPr>
            <a:r>
              <a:rPr lang="en-US" altLang="en-US" dirty="0"/>
              <a:t>Venous O</a:t>
            </a:r>
            <a:r>
              <a:rPr lang="en-US" altLang="en-US" baseline="-25000" dirty="0"/>
              <a:t>2</a:t>
            </a:r>
            <a:r>
              <a:rPr lang="en-US" altLang="en-US" dirty="0"/>
              <a:t> from active muscle ~0 mL</a:t>
            </a:r>
          </a:p>
          <a:p>
            <a:pPr lvl="1" eaLnBrk="1" hangingPunct="1">
              <a:defRPr/>
            </a:pPr>
            <a:r>
              <a:rPr lang="en-US" altLang="en-US" dirty="0"/>
              <a:t>Venous O</a:t>
            </a:r>
            <a:r>
              <a:rPr lang="en-US" altLang="en-US" baseline="-25000" dirty="0"/>
              <a:t>2</a:t>
            </a:r>
            <a:r>
              <a:rPr lang="en-US" altLang="en-US" dirty="0"/>
              <a:t> from inactive tissue &gt; active muscle</a:t>
            </a:r>
          </a:p>
          <a:p>
            <a:pPr lvl="1" eaLnBrk="1" hangingPunct="1">
              <a:defRPr/>
            </a:pPr>
            <a:r>
              <a:rPr lang="en-US" altLang="en-US" dirty="0"/>
              <a:t>Increases </a:t>
            </a:r>
            <a:r>
              <a:rPr lang="en-US" altLang="en-US" i="1" dirty="0"/>
              <a:t>mixed</a:t>
            </a:r>
            <a:r>
              <a:rPr lang="en-US" altLang="en-US" dirty="0"/>
              <a:t> venous O</a:t>
            </a:r>
            <a:r>
              <a:rPr lang="en-US" altLang="en-US" baseline="-25000" dirty="0"/>
              <a:t>2</a:t>
            </a:r>
            <a:r>
              <a:rPr lang="en-US" altLang="en-US" dirty="0"/>
              <a:t> content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2"/>
          <p:cNvSpPr>
            <a:spLocks noGrp="1"/>
          </p:cNvSpPr>
          <p:nvPr>
            <p:ph type="title"/>
          </p:nvPr>
        </p:nvSpPr>
        <p:spPr/>
        <p:txBody>
          <a:bodyPr/>
          <a:lstStyle/>
          <a:p>
            <a:pPr eaLnBrk="1" hangingPunct="1"/>
            <a:r>
              <a:rPr lang="en-US" altLang="en-US">
                <a:effectLst/>
              </a:rPr>
              <a:t>Figure 8.10</a:t>
            </a:r>
          </a:p>
        </p:txBody>
      </p:sp>
      <p:pic>
        <p:nvPicPr>
          <p:cNvPr id="4813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20875" y="466869"/>
            <a:ext cx="5051425" cy="5116512"/>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Plasma Volume</a:t>
            </a:r>
          </a:p>
        </p:txBody>
      </p:sp>
      <p:sp>
        <p:nvSpPr>
          <p:cNvPr id="49155" name="Content Placeholder 13"/>
          <p:cNvSpPr>
            <a:spLocks noGrp="1"/>
          </p:cNvSpPr>
          <p:nvPr>
            <p:ph idx="1"/>
          </p:nvPr>
        </p:nvSpPr>
        <p:spPr>
          <a:xfrm>
            <a:off x="635000" y="1513609"/>
            <a:ext cx="8051800" cy="4273550"/>
          </a:xfrm>
        </p:spPr>
        <p:txBody>
          <a:bodyPr>
            <a:normAutofit fontScale="92500"/>
          </a:bodyPr>
          <a:lstStyle/>
          <a:p>
            <a:pPr eaLnBrk="1" hangingPunct="1"/>
            <a:r>
              <a:rPr lang="en-US" altLang="en-US"/>
              <a:t>Capillary fluid movement into and out of tissue</a:t>
            </a:r>
          </a:p>
          <a:p>
            <a:pPr lvl="1" eaLnBrk="1" hangingPunct="1"/>
            <a:r>
              <a:rPr lang="en-US" altLang="en-US"/>
              <a:t>Hydrostatic pressure</a:t>
            </a:r>
          </a:p>
          <a:p>
            <a:pPr lvl="1" eaLnBrk="1" hangingPunct="1"/>
            <a:r>
              <a:rPr lang="en-US" altLang="en-US"/>
              <a:t>Oncotic, osmotic pressures</a:t>
            </a:r>
          </a:p>
          <a:p>
            <a:pPr lvl="1" eaLnBrk="1" hangingPunct="1"/>
            <a:endParaRPr lang="en-US" altLang="en-US" sz="800"/>
          </a:p>
          <a:p>
            <a:pPr eaLnBrk="1" hangingPunct="1"/>
            <a:r>
              <a:rPr lang="en-US" altLang="en-US">
                <a:sym typeface="Wingdings" panose="05000000000000000000" pitchFamily="2" charset="2"/>
              </a:rPr>
              <a:t>Upright exercise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plasma volume</a:t>
            </a:r>
          </a:p>
          <a:p>
            <a:pPr lvl="1" eaLnBrk="1" hangingPunct="1"/>
            <a:r>
              <a:rPr lang="en-US" altLang="en-US">
                <a:sym typeface="Wingdings" panose="05000000000000000000" pitchFamily="2" charset="2"/>
              </a:rPr>
              <a:t>Compromises exercise performance</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MAP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capillary hydrostatic pressure</a:t>
            </a:r>
          </a:p>
          <a:p>
            <a:pPr lvl="1" eaLnBrk="1" hangingPunct="1"/>
            <a:r>
              <a:rPr lang="en-US" altLang="en-US">
                <a:sym typeface="Wingdings" panose="05000000000000000000" pitchFamily="2" charset="2"/>
              </a:rPr>
              <a:t>Metabolite buildup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tissue osmotic pressure</a:t>
            </a:r>
          </a:p>
          <a:p>
            <a:pPr lvl="1" eaLnBrk="1" hangingPunct="1"/>
            <a:r>
              <a:rPr lang="en-US" altLang="en-US">
                <a:sym typeface="Wingdings" panose="05000000000000000000" pitchFamily="2" charset="2"/>
              </a:rPr>
              <a:t>Sweating further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plasma volume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2"/>
          <p:cNvSpPr>
            <a:spLocks noGrp="1"/>
          </p:cNvSpPr>
          <p:nvPr>
            <p:ph type="title"/>
          </p:nvPr>
        </p:nvSpPr>
        <p:spPr/>
        <p:txBody>
          <a:bodyPr/>
          <a:lstStyle/>
          <a:p>
            <a:pPr eaLnBrk="1" hangingPunct="1"/>
            <a:r>
              <a:rPr lang="en-US" altLang="en-US">
                <a:effectLst/>
              </a:rPr>
              <a:t>Figure 8.11</a:t>
            </a:r>
          </a:p>
        </p:txBody>
      </p:sp>
      <p:pic>
        <p:nvPicPr>
          <p:cNvPr id="5120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12561" y="432233"/>
            <a:ext cx="6283325" cy="5116512"/>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Hemoconcentration</a:t>
            </a:r>
          </a:p>
        </p:txBody>
      </p:sp>
      <p:sp>
        <p:nvSpPr>
          <p:cNvPr id="52227" name="Content Placeholder 13"/>
          <p:cNvSpPr>
            <a:spLocks noGrp="1"/>
          </p:cNvSpPr>
          <p:nvPr>
            <p:ph idx="1"/>
          </p:nvPr>
        </p:nvSpPr>
        <p:spPr>
          <a:xfrm>
            <a:off x="546100" y="1667020"/>
            <a:ext cx="8051800" cy="4273550"/>
          </a:xfrm>
        </p:spPr>
        <p:txBody>
          <a:bodyPr>
            <a:normAutofit/>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Plasma volume </a:t>
            </a:r>
            <a:r>
              <a:rPr lang="en-US" altLang="en-US">
                <a:sym typeface="Wingdings" panose="05000000000000000000" pitchFamily="2" charset="2"/>
              </a:rPr>
              <a:t> hemoconcentration</a:t>
            </a:r>
          </a:p>
          <a:p>
            <a:pPr lvl="1" eaLnBrk="1" hangingPunct="1"/>
            <a:r>
              <a:rPr lang="en-US" altLang="en-US">
                <a:sym typeface="Wingdings" panose="05000000000000000000" pitchFamily="2" charset="2"/>
              </a:rPr>
              <a:t>Fluid percent of blood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cell percent of blood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Hematocrit increases up to 50% or beyond </a:t>
            </a:r>
          </a:p>
          <a:p>
            <a:pPr lvl="1" eaLnBrk="1" hangingPunct="1"/>
            <a:endParaRPr lang="en-US" altLang="en-US" sz="800">
              <a:sym typeface="Wingdings" panose="05000000000000000000" pitchFamily="2" charset="2"/>
            </a:endParaRPr>
          </a:p>
          <a:p>
            <a:pPr eaLnBrk="1" hangingPunct="1"/>
            <a:r>
              <a:rPr lang="en-US" altLang="en-US">
                <a:sym typeface="Wingdings" panose="05000000000000000000" pitchFamily="2" charset="2"/>
              </a:rPr>
              <a:t>Net effects</a:t>
            </a:r>
          </a:p>
          <a:p>
            <a:pPr lvl="1" eaLnBrk="1" hangingPunct="1"/>
            <a:r>
              <a:rPr lang="en-US" altLang="en-US">
                <a:sym typeface="Wingdings" panose="05000000000000000000" pitchFamily="2" charset="2"/>
              </a:rPr>
              <a:t>Red blood cell concentration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Hemoglobin concentration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O</a:t>
            </a:r>
            <a:r>
              <a:rPr lang="en-US" altLang="en-US" baseline="-25000">
                <a:sym typeface="Wingdings" panose="05000000000000000000" pitchFamily="2" charset="2"/>
              </a:rPr>
              <a:t>2</a:t>
            </a:r>
            <a:r>
              <a:rPr lang="en-US" altLang="en-US">
                <a:sym typeface="Wingdings" panose="05000000000000000000" pitchFamily="2" charset="2"/>
              </a:rPr>
              <a:t>-carrying capacity </a:t>
            </a:r>
            <a:r>
              <a:rPr lang="en-US" altLang="en-US" b="1">
                <a:latin typeface="Wingdings" panose="05000000000000000000" pitchFamily="2" charset="2"/>
                <a:sym typeface="Wingdings" panose="05000000000000000000" pitchFamily="2" charset="2"/>
              </a:rPr>
              <a:t></a:t>
            </a:r>
            <a:endParaRPr lang="en-US"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2"/>
          <p:cNvSpPr>
            <a:spLocks noGrp="1"/>
          </p:cNvSpPr>
          <p:nvPr>
            <p:ph type="title"/>
          </p:nvPr>
        </p:nvSpPr>
        <p:spPr/>
        <p:txBody>
          <a:bodyPr>
            <a:normAutofit fontScale="90000"/>
          </a:bodyPr>
          <a:lstStyle/>
          <a:p>
            <a:pPr eaLnBrk="1" hangingPunct="1"/>
            <a:r>
              <a:rPr lang="en-US" altLang="en-US">
                <a:effectLst/>
              </a:rPr>
              <a:t>Central Regulation </a:t>
            </a:r>
            <a:br>
              <a:rPr lang="en-US" altLang="en-US">
                <a:effectLst/>
              </a:rPr>
            </a:br>
            <a:r>
              <a:rPr lang="en-US" altLang="en-US">
                <a:effectLst/>
              </a:rPr>
              <a:t>of Cardiovascular Responses</a:t>
            </a:r>
          </a:p>
        </p:txBody>
      </p:sp>
      <p:sp>
        <p:nvSpPr>
          <p:cNvPr id="54275" name="Content Placeholder 13"/>
          <p:cNvSpPr>
            <a:spLocks noGrp="1"/>
          </p:cNvSpPr>
          <p:nvPr>
            <p:ph idx="1"/>
          </p:nvPr>
        </p:nvSpPr>
        <p:spPr>
          <a:xfrm>
            <a:off x="546100" y="1597747"/>
            <a:ext cx="8051800" cy="4273550"/>
          </a:xfrm>
        </p:spPr>
        <p:txBody>
          <a:bodyPr/>
          <a:lstStyle/>
          <a:p>
            <a:pPr eaLnBrk="1" hangingPunct="1">
              <a:defRPr/>
            </a:pPr>
            <a:r>
              <a:rPr lang="en-US" altLang="en-US" dirty="0"/>
              <a:t>What stimulates rapid changes in HR, </a:t>
            </a:r>
            <a:r>
              <a:rPr lang="en-US" altLang="en-US" spc="-1400" dirty="0"/>
              <a:t>Q</a:t>
            </a:r>
            <a:r>
              <a:rPr lang="en-US" altLang="en-US" spc="1300" baseline="60000" dirty="0">
                <a:cs typeface="Arial" panose="020B0604020202020204" pitchFamily="34" charset="0"/>
              </a:rPr>
              <a:t>•</a:t>
            </a:r>
            <a:r>
              <a:rPr lang="en-US" altLang="en-US" dirty="0"/>
              <a:t>, and blood pressure during exercise?</a:t>
            </a:r>
          </a:p>
          <a:p>
            <a:pPr lvl="1" eaLnBrk="1" hangingPunct="1">
              <a:defRPr/>
            </a:pPr>
            <a:r>
              <a:rPr lang="en-US" altLang="en-US" dirty="0"/>
              <a:t>Precede metabolite buildup in muscle</a:t>
            </a:r>
          </a:p>
          <a:p>
            <a:pPr lvl="1" eaLnBrk="1" hangingPunct="1">
              <a:defRPr/>
            </a:pPr>
            <a:r>
              <a:rPr lang="en-US" altLang="en-US" dirty="0"/>
              <a:t>HR increases within 1 s of onset of exercise</a:t>
            </a:r>
          </a:p>
          <a:p>
            <a:pPr lvl="2" eaLnBrk="1" hangingPunct="1">
              <a:defRPr/>
            </a:pPr>
            <a:endParaRPr lang="en-US" altLang="en-US" sz="800" dirty="0"/>
          </a:p>
          <a:p>
            <a:pPr eaLnBrk="1" hangingPunct="1">
              <a:defRPr/>
            </a:pPr>
            <a:r>
              <a:rPr lang="en-US" altLang="en-US" dirty="0"/>
              <a:t>Central command</a:t>
            </a:r>
          </a:p>
          <a:p>
            <a:pPr lvl="1" eaLnBrk="1" hangingPunct="1">
              <a:defRPr/>
            </a:pPr>
            <a:r>
              <a:rPr lang="en-US" altLang="en-US" dirty="0"/>
              <a:t>Higher brain centers</a:t>
            </a:r>
          </a:p>
          <a:p>
            <a:pPr lvl="1" eaLnBrk="1" hangingPunct="1">
              <a:defRPr/>
            </a:pPr>
            <a:r>
              <a:rPr lang="en-US" altLang="en-US" dirty="0" err="1"/>
              <a:t>Coactivates</a:t>
            </a:r>
            <a:r>
              <a:rPr lang="en-US" altLang="en-US" dirty="0"/>
              <a:t> motor and cardiovascular centers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2"/>
          <p:cNvSpPr>
            <a:spLocks noGrp="1"/>
          </p:cNvSpPr>
          <p:nvPr>
            <p:ph type="title"/>
          </p:nvPr>
        </p:nvSpPr>
        <p:spPr/>
        <p:txBody>
          <a:bodyPr/>
          <a:lstStyle/>
          <a:p>
            <a:pPr eaLnBrk="1" hangingPunct="1"/>
            <a:r>
              <a:rPr lang="en-US" altLang="en-US">
                <a:effectLst/>
              </a:rPr>
              <a:t>Figure 8.12</a:t>
            </a:r>
          </a:p>
        </p:txBody>
      </p:sp>
      <p:pic>
        <p:nvPicPr>
          <p:cNvPr id="5529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468563" y="443779"/>
            <a:ext cx="3956050" cy="5116512"/>
          </a:xfr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2"/>
          <p:cNvSpPr>
            <a:spLocks noGrp="1"/>
          </p:cNvSpPr>
          <p:nvPr>
            <p:ph type="title"/>
          </p:nvPr>
        </p:nvSpPr>
        <p:spPr/>
        <p:txBody>
          <a:bodyPr/>
          <a:lstStyle/>
          <a:p>
            <a:pPr eaLnBrk="1" hangingPunct="1"/>
            <a:r>
              <a:rPr lang="en-US" altLang="en-US">
                <a:effectLst/>
              </a:rPr>
              <a:t>Animation 8.12</a:t>
            </a:r>
          </a:p>
        </p:txBody>
      </p:sp>
      <p:pic>
        <p:nvPicPr>
          <p:cNvPr id="56323" name="Content Placeholder 2">
            <a:hlinkClick r:id="rId3" invalidUrl="http://bcove.me/nmoail3q"/>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2593975" y="478415"/>
            <a:ext cx="3956050" cy="5116512"/>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Integration of the Exercise Response</a:t>
            </a:r>
          </a:p>
        </p:txBody>
      </p:sp>
      <p:sp>
        <p:nvSpPr>
          <p:cNvPr id="59395" name="Content Placeholder 13"/>
          <p:cNvSpPr>
            <a:spLocks noGrp="1"/>
          </p:cNvSpPr>
          <p:nvPr>
            <p:ph idx="1"/>
          </p:nvPr>
        </p:nvSpPr>
        <p:spPr>
          <a:xfrm>
            <a:off x="571500" y="1874838"/>
            <a:ext cx="8051800" cy="4273550"/>
          </a:xfrm>
        </p:spPr>
        <p:txBody>
          <a:bodyPr/>
          <a:lstStyle/>
          <a:p>
            <a:pPr eaLnBrk="1" hangingPunct="1"/>
            <a:r>
              <a:rPr lang="en-US" altLang="en-US"/>
              <a:t>Cardiovascular responses to exercise complex, fast, and finely tuned</a:t>
            </a:r>
          </a:p>
          <a:p>
            <a:pPr eaLnBrk="1" hangingPunct="1"/>
            <a:endParaRPr lang="en-US" altLang="en-US" sz="800"/>
          </a:p>
          <a:p>
            <a:pPr eaLnBrk="1" hangingPunct="1"/>
            <a:r>
              <a:rPr lang="en-US" altLang="en-US"/>
              <a:t>First priority: maintenance of blood pressure</a:t>
            </a:r>
          </a:p>
          <a:p>
            <a:pPr lvl="1" eaLnBrk="1" hangingPunct="1"/>
            <a:r>
              <a:rPr lang="en-US" altLang="en-US"/>
              <a:t>Blood flow can be maintained only as long as BP remains stable</a:t>
            </a:r>
          </a:p>
          <a:p>
            <a:pPr lvl="1" eaLnBrk="1" hangingPunct="1"/>
            <a:r>
              <a:rPr lang="en-US" altLang="en-US"/>
              <a:t>Prioritized before other needs (exercise, thermoregulatory, etc.)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During Exercise</a:t>
            </a:r>
          </a:p>
        </p:txBody>
      </p:sp>
      <p:sp>
        <p:nvSpPr>
          <p:cNvPr id="61443" name="Content Placeholder 13"/>
          <p:cNvSpPr>
            <a:spLocks noGrp="1"/>
          </p:cNvSpPr>
          <p:nvPr>
            <p:ph idx="1"/>
          </p:nvPr>
        </p:nvSpPr>
        <p:spPr>
          <a:xfrm>
            <a:off x="571500" y="1874838"/>
            <a:ext cx="8051800" cy="4273550"/>
          </a:xfrm>
        </p:spPr>
        <p:txBody>
          <a:bodyPr/>
          <a:lstStyle/>
          <a:p>
            <a:pPr eaLnBrk="1" hangingPunct="1"/>
            <a:r>
              <a:rPr lang="en-US" altLang="en-US"/>
              <a:t>Immediate </a:t>
            </a:r>
            <a:r>
              <a:rPr lang="en-US" altLang="en-US">
                <a:latin typeface="Wingdings" panose="05000000000000000000" pitchFamily="2" charset="2"/>
                <a:sym typeface="Wingdings" panose="05000000000000000000" pitchFamily="2" charset="2"/>
              </a:rPr>
              <a:t></a:t>
            </a:r>
            <a:r>
              <a:rPr lang="en-US" altLang="en-US"/>
              <a:t> in ventilation</a:t>
            </a:r>
          </a:p>
          <a:p>
            <a:pPr lvl="1" eaLnBrk="1" hangingPunct="1"/>
            <a:r>
              <a:rPr lang="en-US" altLang="en-US"/>
              <a:t>Begins before muscle contractions</a:t>
            </a:r>
          </a:p>
          <a:p>
            <a:pPr lvl="1" eaLnBrk="1" hangingPunct="1"/>
            <a:r>
              <a:rPr lang="en-US" altLang="en-US"/>
              <a:t>Anticipatory response from central command</a:t>
            </a:r>
          </a:p>
          <a:p>
            <a:pPr eaLnBrk="1" hangingPunct="1"/>
            <a:endParaRPr lang="en-US" altLang="en-US" sz="800"/>
          </a:p>
          <a:p>
            <a:pPr eaLnBrk="1" hangingPunct="1"/>
            <a:r>
              <a:rPr lang="en-US" altLang="en-US"/>
              <a:t>Gradual second phase of </a:t>
            </a:r>
            <a:r>
              <a:rPr lang="en-US" altLang="en-US">
                <a:latin typeface="Wingdings" panose="05000000000000000000" pitchFamily="2" charset="2"/>
                <a:sym typeface="Wingdings" panose="05000000000000000000" pitchFamily="2" charset="2"/>
              </a:rPr>
              <a:t></a:t>
            </a:r>
            <a:r>
              <a:rPr lang="en-US" altLang="en-US"/>
              <a:t> in ventilation</a:t>
            </a:r>
          </a:p>
          <a:p>
            <a:pPr lvl="1" eaLnBrk="1" hangingPunct="1"/>
            <a:r>
              <a:rPr lang="en-US" altLang="en-US"/>
              <a:t>Driven by chemical changes in arterial blood</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CO</a:t>
            </a:r>
            <a:r>
              <a:rPr lang="en-US" altLang="en-US" baseline="-25000"/>
              <a:t>2</a:t>
            </a:r>
            <a:r>
              <a:rPr lang="en-US" altLang="en-US"/>
              <a:t>, H</a:t>
            </a:r>
            <a:r>
              <a:rPr lang="en-US" altLang="en-US" baseline="30000"/>
              <a:t>+</a:t>
            </a:r>
            <a:r>
              <a:rPr lang="en-US" altLang="en-US"/>
              <a:t> sensed by chemoreceptors</a:t>
            </a:r>
          </a:p>
          <a:p>
            <a:pPr lvl="1" eaLnBrk="1" hangingPunct="1"/>
            <a:r>
              <a:rPr lang="en-US" altLang="en-US"/>
              <a:t>Right atrial stretch receptors</a:t>
            </a:r>
          </a:p>
          <a:p>
            <a:pPr lvl="1" algn="r" eaLnBrk="1" hangingPunct="1">
              <a:buFontTx/>
              <a:buNone/>
            </a:pPr>
            <a:r>
              <a:rPr lang="en-US" altLang="en-US" sz="1400" i="1"/>
              <a:t>(continued)</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During Exercise</a:t>
            </a:r>
            <a:r>
              <a:rPr lang="en-US" altLang="en-US" i="1">
                <a:effectLst/>
              </a:rPr>
              <a:t> </a:t>
            </a:r>
            <a:r>
              <a:rPr lang="en-US" altLang="en-US" sz="2400" i="1">
                <a:effectLst/>
              </a:rPr>
              <a:t>(continued)</a:t>
            </a:r>
          </a:p>
        </p:txBody>
      </p:sp>
      <p:sp>
        <p:nvSpPr>
          <p:cNvPr id="62467" name="Content Placeholder 13"/>
          <p:cNvSpPr>
            <a:spLocks noGrp="1"/>
          </p:cNvSpPr>
          <p:nvPr>
            <p:ph idx="1"/>
          </p:nvPr>
        </p:nvSpPr>
        <p:spPr>
          <a:xfrm>
            <a:off x="546100" y="1417638"/>
            <a:ext cx="8051800" cy="4273550"/>
          </a:xfrm>
        </p:spPr>
        <p:txBody>
          <a:bodyPr>
            <a:normAutofit/>
          </a:bodyPr>
          <a:lstStyle/>
          <a:p>
            <a:pPr eaLnBrk="1" hangingPunct="1">
              <a:defRPr/>
            </a:pPr>
            <a:r>
              <a:rPr lang="en-US" altLang="en-US" dirty="0">
                <a:cs typeface="+mn-cs"/>
              </a:rPr>
              <a:t>Ventilation increase proportional to metabolic needs of muscle</a:t>
            </a:r>
          </a:p>
          <a:p>
            <a:pPr lvl="1" eaLnBrk="1" hangingPunct="1">
              <a:defRPr/>
            </a:pPr>
            <a:r>
              <a:rPr lang="en-US" altLang="en-US" dirty="0"/>
              <a:t>At low-exercise intensity, only tidal volume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a:p>
            <a:pPr lvl="1" eaLnBrk="1" hangingPunct="1">
              <a:defRPr/>
            </a:pPr>
            <a:r>
              <a:rPr lang="en-US" altLang="en-US" dirty="0"/>
              <a:t>At high-exercise intensity, rate also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a:p>
            <a:pPr eaLnBrk="1" hangingPunct="1">
              <a:defRPr/>
            </a:pPr>
            <a:endParaRPr lang="en-US" altLang="en-US" sz="800" dirty="0">
              <a:cs typeface="+mn-cs"/>
            </a:endParaRPr>
          </a:p>
          <a:p>
            <a:pPr eaLnBrk="1" hangingPunct="1">
              <a:defRPr/>
            </a:pPr>
            <a:r>
              <a:rPr lang="en-US" altLang="en-US" dirty="0">
                <a:cs typeface="+mn-cs"/>
              </a:rPr>
              <a:t>Ventilation recovery after exercise delayed</a:t>
            </a:r>
          </a:p>
          <a:p>
            <a:pPr lvl="1" eaLnBrk="1" hangingPunct="1">
              <a:defRPr/>
            </a:pPr>
            <a:r>
              <a:rPr lang="en-US" altLang="en-US" dirty="0"/>
              <a:t>Recovery takes several minutes</a:t>
            </a:r>
          </a:p>
          <a:p>
            <a:pPr lvl="1" eaLnBrk="1" hangingPunct="1">
              <a:defRPr/>
            </a:pPr>
            <a:r>
              <a:rPr lang="en-US" altLang="en-US" dirty="0"/>
              <a:t>May be regulated by blood pH, PCO</a:t>
            </a:r>
            <a:r>
              <a:rPr lang="en-US" altLang="en-US" baseline="-25000" dirty="0"/>
              <a:t>2</a:t>
            </a:r>
            <a:r>
              <a:rPr lang="en-US" altLang="en-US" dirty="0"/>
              <a:t>, temperature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2"/>
          <p:cNvSpPr>
            <a:spLocks noGrp="1"/>
          </p:cNvSpPr>
          <p:nvPr>
            <p:ph type="title"/>
          </p:nvPr>
        </p:nvSpPr>
        <p:spPr/>
        <p:txBody>
          <a:bodyPr/>
          <a:lstStyle/>
          <a:p>
            <a:pPr eaLnBrk="1" hangingPunct="1"/>
            <a:r>
              <a:rPr lang="en-US" altLang="en-US">
                <a:effectLst/>
              </a:rPr>
              <a:t>Figure 8.14</a:t>
            </a:r>
          </a:p>
        </p:txBody>
      </p:sp>
      <p:pic>
        <p:nvPicPr>
          <p:cNvPr id="634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89100" y="455324"/>
            <a:ext cx="5765800" cy="5116512"/>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Breathing Irregularities</a:t>
            </a:r>
          </a:p>
        </p:txBody>
      </p:sp>
      <p:sp>
        <p:nvSpPr>
          <p:cNvPr id="64515" name="Content Placeholder 13"/>
          <p:cNvSpPr>
            <a:spLocks noGrp="1"/>
          </p:cNvSpPr>
          <p:nvPr>
            <p:ph idx="1"/>
          </p:nvPr>
        </p:nvSpPr>
        <p:spPr>
          <a:xfrm>
            <a:off x="546100" y="1417638"/>
            <a:ext cx="8051800" cy="4573587"/>
          </a:xfrm>
        </p:spPr>
        <p:txBody>
          <a:bodyPr>
            <a:normAutofit fontScale="92500" lnSpcReduction="10000"/>
          </a:bodyPr>
          <a:lstStyle/>
          <a:p>
            <a:pPr eaLnBrk="1" hangingPunct="1"/>
            <a:r>
              <a:rPr lang="en-US" altLang="en-US"/>
              <a:t>Dyspnea (shortness of breath)</a:t>
            </a:r>
          </a:p>
          <a:p>
            <a:pPr lvl="1" eaLnBrk="1" hangingPunct="1"/>
            <a:r>
              <a:rPr lang="en-US" altLang="en-US"/>
              <a:t>Common with poor aerobic fitness</a:t>
            </a:r>
          </a:p>
          <a:p>
            <a:pPr lvl="1" eaLnBrk="1" hangingPunct="1"/>
            <a:r>
              <a:rPr lang="en-US" altLang="en-US"/>
              <a:t>Caused by inability to adjust to high blood PCO</a:t>
            </a:r>
            <a:r>
              <a:rPr lang="en-US" altLang="en-US" baseline="-25000"/>
              <a:t>2</a:t>
            </a:r>
            <a:r>
              <a:rPr lang="en-US" altLang="en-US"/>
              <a:t>, H</a:t>
            </a:r>
            <a:r>
              <a:rPr lang="en-US" altLang="en-US" baseline="30000"/>
              <a:t>+</a:t>
            </a:r>
            <a:endParaRPr lang="en-US" altLang="en-US"/>
          </a:p>
          <a:p>
            <a:pPr lvl="1" eaLnBrk="1" hangingPunct="1"/>
            <a:r>
              <a:rPr lang="en-US" altLang="en-US"/>
              <a:t>Also, fatigue in respiratory muscles despite drive to </a:t>
            </a:r>
            <a:r>
              <a:rPr lang="en-US" altLang="en-US" b="1">
                <a:latin typeface="Wingdings" panose="05000000000000000000" pitchFamily="2" charset="2"/>
                <a:sym typeface="Wingdings" panose="05000000000000000000" pitchFamily="2" charset="2"/>
              </a:rPr>
              <a:t></a:t>
            </a:r>
            <a:r>
              <a:rPr lang="en-US" altLang="en-US"/>
              <a:t> ventilation</a:t>
            </a:r>
          </a:p>
          <a:p>
            <a:pPr lvl="1" eaLnBrk="1" hangingPunct="1"/>
            <a:endParaRPr lang="en-US" altLang="en-US" sz="800"/>
          </a:p>
          <a:p>
            <a:pPr eaLnBrk="1" hangingPunct="1"/>
            <a:r>
              <a:rPr lang="en-US" altLang="en-US"/>
              <a:t>Hyperventilation (excessive ventilation)</a:t>
            </a:r>
          </a:p>
          <a:p>
            <a:pPr lvl="1" eaLnBrk="1" hangingPunct="1"/>
            <a:r>
              <a:rPr lang="en-US" altLang="en-US"/>
              <a:t>Anticipation or anxiety about exercise</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PCO</a:t>
            </a:r>
            <a:r>
              <a:rPr lang="en-US" altLang="en-US" baseline="-25000">
                <a:sym typeface="Wingdings" panose="05000000000000000000" pitchFamily="2" charset="2"/>
              </a:rPr>
              <a:t>2</a:t>
            </a:r>
            <a:r>
              <a:rPr lang="en-US" altLang="en-US">
                <a:sym typeface="Wingdings" panose="05000000000000000000" pitchFamily="2" charset="2"/>
              </a:rPr>
              <a:t> gradient between blood, alveoli</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Blood PCO</a:t>
            </a:r>
            <a:r>
              <a:rPr lang="en-US" altLang="en-US" baseline="-25000">
                <a:sym typeface="Wingdings" panose="05000000000000000000" pitchFamily="2" charset="2"/>
              </a:rPr>
              <a:t>2</a:t>
            </a:r>
            <a:r>
              <a:rPr lang="en-US" altLang="en-US">
                <a:sym typeface="Wingdings" panose="05000000000000000000" pitchFamily="2" charset="2"/>
              </a:rPr>
              <a:t>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blood pH</a:t>
            </a:r>
            <a:r>
              <a:rPr lang="en-US" altLang="en-US"/>
              <a:t> </a:t>
            </a: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drive to breathe</a:t>
            </a:r>
          </a:p>
          <a:p>
            <a:pPr lvl="1" eaLnBrk="1" hangingPunct="1">
              <a:buFontTx/>
              <a:buNone/>
            </a:pPr>
            <a:endParaRPr lang="en-US" altLang="en-US" sz="800">
              <a:sym typeface="Wingdings" panose="05000000000000000000" pitchFamily="2" charset="2"/>
            </a:endParaRPr>
          </a:p>
          <a:p>
            <a:pPr lvl="1" algn="r" eaLnBrk="1" hangingPunct="1">
              <a:buFontTx/>
              <a:buNone/>
            </a:pPr>
            <a:r>
              <a:rPr lang="en-US" altLang="en-US" sz="1400" i="1">
                <a:sym typeface="Wingdings" panose="05000000000000000000" pitchFamily="2" charset="2"/>
              </a:rPr>
              <a:t>(continued)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Breathing Irregularities</a:t>
            </a:r>
            <a:r>
              <a:rPr lang="en-US" altLang="en-US" sz="2400" i="1">
                <a:effectLst/>
              </a:rPr>
              <a:t> (continued)</a:t>
            </a:r>
          </a:p>
        </p:txBody>
      </p:sp>
      <p:sp>
        <p:nvSpPr>
          <p:cNvPr id="66563" name="Content Placeholder 13"/>
          <p:cNvSpPr>
            <a:spLocks noGrp="1"/>
          </p:cNvSpPr>
          <p:nvPr>
            <p:ph idx="1"/>
          </p:nvPr>
        </p:nvSpPr>
        <p:spPr>
          <a:xfrm>
            <a:off x="571500" y="1874838"/>
            <a:ext cx="8051800" cy="4273550"/>
          </a:xfrm>
        </p:spPr>
        <p:txBody>
          <a:bodyPr>
            <a:normAutofit lnSpcReduction="10000"/>
          </a:bodyPr>
          <a:lstStyle/>
          <a:p>
            <a:pPr eaLnBrk="1" hangingPunct="1">
              <a:defRPr/>
            </a:pPr>
            <a:r>
              <a:rPr lang="en-US" altLang="en-US" dirty="0"/>
              <a:t>Valsalva maneuver: potentially dangerous but accompanies certain types of exercise</a:t>
            </a:r>
          </a:p>
          <a:p>
            <a:pPr lvl="1" eaLnBrk="1" hangingPunct="1">
              <a:defRPr/>
            </a:pPr>
            <a:r>
              <a:rPr lang="en-US" altLang="en-US" dirty="0"/>
              <a:t>Close glottis</a:t>
            </a:r>
          </a:p>
          <a:p>
            <a:pPr lvl="1" eaLnBrk="1" hangingPunct="1">
              <a:buFontTx/>
              <a:buNone/>
              <a:defRPr/>
            </a:pPr>
            <a:r>
              <a:rPr lang="en-US" altLang="en-US" dirty="0"/>
              <a:t>– </a:t>
            </a:r>
            <a:r>
              <a:rPr lang="en-US" altLang="en-US" b="1" dirty="0">
                <a:latin typeface="Wingdings" panose="05000000000000000000" pitchFamily="2" charset="2"/>
                <a:sym typeface="Wingdings" panose="05000000000000000000" pitchFamily="2" charset="2"/>
              </a:rPr>
              <a:t></a:t>
            </a:r>
            <a:r>
              <a:rPr lang="en-US" altLang="en-US" dirty="0"/>
              <a:t> Intra-abdominal P (bearing down)</a:t>
            </a:r>
          </a:p>
          <a:p>
            <a:pPr lvl="1" eaLnBrk="1" hangingPunct="1">
              <a:buFontTx/>
              <a:buNone/>
              <a:defRPr/>
            </a:pPr>
            <a:r>
              <a:rPr lang="en-US" altLang="en-US" dirty="0"/>
              <a:t>– </a:t>
            </a:r>
            <a:r>
              <a:rPr lang="en-US" altLang="en-US" b="1" dirty="0">
                <a:latin typeface="Wingdings" panose="05000000000000000000" pitchFamily="2" charset="2"/>
                <a:sym typeface="Wingdings" panose="05000000000000000000" pitchFamily="2" charset="2"/>
              </a:rPr>
              <a:t></a:t>
            </a:r>
            <a:r>
              <a:rPr lang="en-US" altLang="en-US" dirty="0"/>
              <a:t> </a:t>
            </a:r>
            <a:r>
              <a:rPr lang="en-US" altLang="en-US" dirty="0" err="1"/>
              <a:t>Intrathoracic</a:t>
            </a:r>
            <a:r>
              <a:rPr lang="en-US" altLang="en-US" dirty="0"/>
              <a:t> P (contracting breathing muscles)</a:t>
            </a:r>
          </a:p>
          <a:p>
            <a:pPr lvl="1" eaLnBrk="1" hangingPunct="1">
              <a:defRPr/>
            </a:pPr>
            <a:endParaRPr lang="en-US" altLang="en-US" sz="800" dirty="0"/>
          </a:p>
          <a:p>
            <a:pPr eaLnBrk="1" hangingPunct="1">
              <a:defRPr/>
            </a:pPr>
            <a:r>
              <a:rPr lang="en-US" altLang="en-US" dirty="0"/>
              <a:t>High pressures collapse great veins </a:t>
            </a:r>
            <a:br>
              <a:rPr lang="en-US" altLang="en-US" dirty="0"/>
            </a:br>
            <a:r>
              <a:rPr lang="en-US" altLang="en-US" dirty="0">
                <a:sym typeface="Wingdings" panose="05000000000000000000" pitchFamily="2" charset="2"/>
              </a:rPr>
              <a:t></a:t>
            </a: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venous return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a:t>
            </a:r>
            <a:r>
              <a:rPr lang="en-US" altLang="en-US" spc="-1400" dirty="0"/>
              <a:t>Q</a:t>
            </a:r>
            <a:r>
              <a:rPr lang="en-US" altLang="en-US" spc="1300" baseline="60000" dirty="0">
                <a:cs typeface="Arial" panose="020B0604020202020204" pitchFamily="34" charset="0"/>
              </a:rPr>
              <a:t>•</a:t>
            </a:r>
            <a:r>
              <a:rPr lang="en-US" altLang="en-US" dirty="0"/>
              <a:t>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t> arterial blood pressure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and Energy Metabolism</a:t>
            </a:r>
          </a:p>
        </p:txBody>
      </p:sp>
      <p:sp>
        <p:nvSpPr>
          <p:cNvPr id="68611" name="Content Placeholder 13"/>
          <p:cNvSpPr>
            <a:spLocks noGrp="1"/>
          </p:cNvSpPr>
          <p:nvPr>
            <p:ph idx="1"/>
          </p:nvPr>
        </p:nvSpPr>
        <p:spPr>
          <a:xfrm>
            <a:off x="546100" y="1609293"/>
            <a:ext cx="8051800" cy="4273550"/>
          </a:xfrm>
        </p:spPr>
        <p:txBody>
          <a:bodyPr>
            <a:normAutofit lnSpcReduction="10000"/>
          </a:bodyPr>
          <a:lstStyle/>
          <a:p>
            <a:pPr eaLnBrk="1" hangingPunct="1">
              <a:defRPr/>
            </a:pPr>
            <a:r>
              <a:rPr lang="en-US" altLang="en-US" dirty="0"/>
              <a:t>Ventilation matches metabolic rate</a:t>
            </a:r>
          </a:p>
          <a:p>
            <a:pPr lvl="1" eaLnBrk="1" hangingPunct="1">
              <a:defRPr/>
            </a:pPr>
            <a:endParaRPr lang="en-US" altLang="en-US" sz="600" dirty="0"/>
          </a:p>
          <a:p>
            <a:pPr eaLnBrk="1" hangingPunct="1">
              <a:defRPr/>
            </a:pPr>
            <a:r>
              <a:rPr lang="en-US" altLang="en-US" dirty="0" err="1"/>
              <a:t>Ventilatory</a:t>
            </a:r>
            <a:r>
              <a:rPr lang="en-US" altLang="en-US" dirty="0"/>
              <a:t> equivalent for O</a:t>
            </a:r>
            <a:r>
              <a:rPr lang="en-US" altLang="en-US" baseline="-25000" dirty="0"/>
              <a:t>2</a:t>
            </a:r>
          </a:p>
          <a:p>
            <a:pPr lvl="1" eaLnBrk="1" hangingPunct="1">
              <a:defRPr/>
            </a:pP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(L air breathed / L O</a:t>
            </a:r>
            <a:r>
              <a:rPr lang="en-US" altLang="en-US" baseline="-25000" dirty="0"/>
              <a:t>2</a:t>
            </a:r>
            <a:r>
              <a:rPr lang="en-US" altLang="en-US" dirty="0"/>
              <a:t> consumed / min)</a:t>
            </a:r>
          </a:p>
          <a:p>
            <a:pPr lvl="1" eaLnBrk="1" hangingPunct="1">
              <a:defRPr/>
            </a:pPr>
            <a:r>
              <a:rPr lang="en-US" altLang="en-US" dirty="0"/>
              <a:t>Index of how well control of breathing matched to body</a:t>
            </a:r>
            <a:r>
              <a:rPr lang="ja-JP" altLang="en-US" spc="-400" dirty="0"/>
              <a:t>’</a:t>
            </a:r>
            <a:r>
              <a:rPr lang="en-US" altLang="ja-JP" dirty="0"/>
              <a:t>s demand for oxygen</a:t>
            </a:r>
          </a:p>
          <a:p>
            <a:pPr lvl="1" eaLnBrk="1" hangingPunct="1">
              <a:defRPr/>
            </a:pPr>
            <a:endParaRPr lang="en-US" altLang="en-US" sz="600" dirty="0"/>
          </a:p>
          <a:p>
            <a:pPr eaLnBrk="1" hangingPunct="1">
              <a:defRPr/>
            </a:pPr>
            <a:r>
              <a:rPr lang="en-US" altLang="en-US" dirty="0" err="1"/>
              <a:t>Ventilatory</a:t>
            </a:r>
            <a:r>
              <a:rPr lang="en-US" altLang="en-US" dirty="0"/>
              <a:t> threshold</a:t>
            </a:r>
          </a:p>
          <a:p>
            <a:pPr lvl="1" eaLnBrk="1" hangingPunct="1">
              <a:defRPr/>
            </a:pPr>
            <a:r>
              <a:rPr lang="en-US" altLang="en-US" dirty="0"/>
              <a:t>Point where L air breathed &gt; L O</a:t>
            </a:r>
            <a:r>
              <a:rPr lang="en-US" altLang="en-US" baseline="-25000" dirty="0"/>
              <a:t>2</a:t>
            </a:r>
            <a:r>
              <a:rPr lang="en-US" altLang="en-US" dirty="0"/>
              <a:t> consumed</a:t>
            </a:r>
          </a:p>
          <a:p>
            <a:pPr lvl="1" eaLnBrk="1" hangingPunct="1">
              <a:defRPr/>
            </a:pPr>
            <a:r>
              <a:rPr lang="en-US" altLang="en-US" dirty="0"/>
              <a:t>Associated with lactate threshold and </a:t>
            </a:r>
            <a:r>
              <a:rPr lang="en-US" altLang="en-US" b="1" dirty="0">
                <a:latin typeface="Wingdings" panose="05000000000000000000" pitchFamily="2" charset="2"/>
                <a:sym typeface="Wingdings" panose="05000000000000000000" pitchFamily="2" charset="2"/>
              </a:rPr>
              <a:t></a:t>
            </a:r>
            <a:r>
              <a:rPr lang="en-US" altLang="en-US" dirty="0"/>
              <a:t> PCO</a:t>
            </a:r>
            <a:r>
              <a:rPr lang="en-US" altLang="en-US" baseline="-25000" dirty="0"/>
              <a:t>2</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2"/>
          <p:cNvSpPr>
            <a:spLocks noGrp="1"/>
          </p:cNvSpPr>
          <p:nvPr>
            <p:ph type="title"/>
          </p:nvPr>
        </p:nvSpPr>
        <p:spPr/>
        <p:txBody>
          <a:bodyPr/>
          <a:lstStyle/>
          <a:p>
            <a:pPr eaLnBrk="1" hangingPunct="1"/>
            <a:r>
              <a:rPr lang="en-US" altLang="en-US">
                <a:effectLst/>
              </a:rPr>
              <a:t>Figure 8.15</a:t>
            </a:r>
          </a:p>
        </p:txBody>
      </p:sp>
      <p:pic>
        <p:nvPicPr>
          <p:cNvPr id="696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06261" y="458932"/>
            <a:ext cx="5749925" cy="5116513"/>
          </a:xfr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Estimating Lactate Threshold</a:t>
            </a:r>
          </a:p>
        </p:txBody>
      </p:sp>
      <p:sp>
        <p:nvSpPr>
          <p:cNvPr id="70659" name="Content Placeholder 13"/>
          <p:cNvSpPr>
            <a:spLocks noGrp="1"/>
          </p:cNvSpPr>
          <p:nvPr>
            <p:ph idx="1"/>
          </p:nvPr>
        </p:nvSpPr>
        <p:spPr>
          <a:xfrm>
            <a:off x="571500" y="1874838"/>
            <a:ext cx="8051800" cy="4273550"/>
          </a:xfrm>
        </p:spPr>
        <p:txBody>
          <a:bodyPr>
            <a:normAutofit/>
          </a:bodyPr>
          <a:lstStyle/>
          <a:p>
            <a:pPr eaLnBrk="1" hangingPunct="1">
              <a:defRPr/>
            </a:pPr>
            <a:r>
              <a:rPr lang="en-US" altLang="en-US" dirty="0" err="1"/>
              <a:t>Ventilatory</a:t>
            </a:r>
            <a:r>
              <a:rPr lang="en-US" altLang="en-US" dirty="0"/>
              <a:t> threshold as surrogate measure?</a:t>
            </a:r>
          </a:p>
          <a:p>
            <a:pPr lvl="1" eaLnBrk="1" hangingPunct="1">
              <a:defRPr/>
            </a:pPr>
            <a:r>
              <a:rPr lang="en-US" altLang="en-US" dirty="0"/>
              <a:t>Excess lactic acid + sodium bicarbonate</a:t>
            </a:r>
          </a:p>
          <a:p>
            <a:pPr lvl="1" eaLnBrk="1" hangingPunct="1">
              <a:defRPr/>
            </a:pPr>
            <a:r>
              <a:rPr lang="en-US" altLang="en-US" dirty="0"/>
              <a:t>Result: excess sodium lactate, H</a:t>
            </a:r>
            <a:r>
              <a:rPr lang="en-US" altLang="en-US" baseline="-25000" dirty="0"/>
              <a:t>2</a:t>
            </a:r>
            <a:r>
              <a:rPr lang="en-US" altLang="en-US" dirty="0"/>
              <a:t>O, CO</a:t>
            </a:r>
            <a:r>
              <a:rPr lang="en-US" altLang="en-US" baseline="-25000" dirty="0"/>
              <a:t>2</a:t>
            </a:r>
          </a:p>
          <a:p>
            <a:pPr lvl="1" eaLnBrk="1" hangingPunct="1">
              <a:defRPr/>
            </a:pPr>
            <a:r>
              <a:rPr lang="en-US" altLang="en-US" dirty="0"/>
              <a:t>Lactic acid, CO</a:t>
            </a:r>
            <a:r>
              <a:rPr lang="en-US" altLang="en-US" baseline="-25000" dirty="0"/>
              <a:t>2</a:t>
            </a:r>
            <a:r>
              <a:rPr lang="en-US" altLang="en-US" dirty="0"/>
              <a:t> accumulate simultaneously</a:t>
            </a:r>
          </a:p>
          <a:p>
            <a:pPr eaLnBrk="1" hangingPunct="1">
              <a:defRPr/>
            </a:pPr>
            <a:endParaRPr lang="en-US" altLang="en-US" sz="800" dirty="0"/>
          </a:p>
          <a:p>
            <a:pPr eaLnBrk="1" hangingPunct="1">
              <a:defRPr/>
            </a:pPr>
            <a:r>
              <a:rPr lang="en-US" altLang="en-US" dirty="0"/>
              <a:t>Refined to better estimate lactate threshold</a:t>
            </a:r>
          </a:p>
          <a:p>
            <a:pPr lvl="1" eaLnBrk="1" hangingPunct="1">
              <a:defRPr/>
            </a:pPr>
            <a:r>
              <a:rPr lang="en-US" altLang="en-US" dirty="0"/>
              <a:t>Anaerobic threshold</a:t>
            </a:r>
          </a:p>
          <a:p>
            <a:pPr lvl="1" eaLnBrk="1" hangingPunct="1">
              <a:defRPr/>
            </a:pPr>
            <a:r>
              <a:rPr lang="en-US" altLang="en-US" dirty="0"/>
              <a:t>Monitor both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CO</a:t>
            </a:r>
            <a:r>
              <a:rPr lang="en-US" altLang="en-US" baseline="-25000" dirty="0"/>
              <a:t>2</a:t>
            </a:r>
            <a:endParaRPr lang="en-US"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2"/>
          <p:cNvSpPr>
            <a:spLocks noGrp="1"/>
          </p:cNvSpPr>
          <p:nvPr>
            <p:ph type="title"/>
          </p:nvPr>
        </p:nvSpPr>
        <p:spPr/>
        <p:txBody>
          <a:bodyPr/>
          <a:lstStyle/>
          <a:p>
            <a:pPr eaLnBrk="1" hangingPunct="1"/>
            <a:r>
              <a:rPr lang="en-US" altLang="en-US">
                <a:effectLst/>
              </a:rPr>
              <a:t>Figure 8.16</a:t>
            </a:r>
          </a:p>
        </p:txBody>
      </p:sp>
      <p:pic>
        <p:nvPicPr>
          <p:cNvPr id="7270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90650" y="501507"/>
            <a:ext cx="6362700" cy="5116512"/>
          </a:xfr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Limitations to Performance</a:t>
            </a:r>
          </a:p>
        </p:txBody>
      </p:sp>
      <p:sp>
        <p:nvSpPr>
          <p:cNvPr id="73731" name="Content Placeholder 13"/>
          <p:cNvSpPr>
            <a:spLocks noGrp="1"/>
          </p:cNvSpPr>
          <p:nvPr>
            <p:ph idx="1"/>
          </p:nvPr>
        </p:nvSpPr>
        <p:spPr>
          <a:xfrm>
            <a:off x="571500" y="1790700"/>
            <a:ext cx="8051800" cy="4273550"/>
          </a:xfrm>
        </p:spPr>
        <p:txBody>
          <a:bodyPr>
            <a:normAutofit fontScale="92500" lnSpcReduction="10000"/>
          </a:bodyPr>
          <a:lstStyle/>
          <a:p>
            <a:pPr eaLnBrk="1" hangingPunct="1">
              <a:defRPr/>
            </a:pPr>
            <a:r>
              <a:rPr lang="en-US" altLang="en-US" dirty="0"/>
              <a:t>Ventilation normally not limiting factor</a:t>
            </a:r>
          </a:p>
          <a:p>
            <a:pPr lvl="1" eaLnBrk="1" hangingPunct="1">
              <a:defRPr/>
            </a:pPr>
            <a:r>
              <a:rPr lang="en-US" altLang="en-US" dirty="0"/>
              <a:t>Respiratory muscles account for 10% of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15% of </a:t>
            </a:r>
            <a:r>
              <a:rPr lang="en-US" altLang="en-US" spc="-1200" dirty="0"/>
              <a:t>Q</a:t>
            </a:r>
            <a:r>
              <a:rPr lang="en-US" altLang="en-US" spc="1300" baseline="60000" dirty="0">
                <a:cs typeface="Arial" panose="020B0604020202020204" pitchFamily="34" charset="0"/>
              </a:rPr>
              <a:t>•</a:t>
            </a:r>
            <a:r>
              <a:rPr lang="en-US" altLang="en-US" dirty="0"/>
              <a:t> during heavy exercise</a:t>
            </a:r>
          </a:p>
          <a:p>
            <a:pPr lvl="1" eaLnBrk="1" hangingPunct="1">
              <a:defRPr/>
            </a:pPr>
            <a:r>
              <a:rPr lang="en-US" altLang="en-US" dirty="0"/>
              <a:t>Respiratory muscles very fatigue resistant</a:t>
            </a:r>
          </a:p>
          <a:p>
            <a:pPr lvl="1" eaLnBrk="1" hangingPunct="1">
              <a:defRPr/>
            </a:pPr>
            <a:endParaRPr lang="en-US" altLang="en-US" sz="800" dirty="0"/>
          </a:p>
          <a:p>
            <a:pPr eaLnBrk="1" hangingPunct="1">
              <a:defRPr/>
            </a:pPr>
            <a:r>
              <a:rPr lang="en-US" altLang="en-US" dirty="0"/>
              <a:t>Airway resistance and gas diffusion normally not limiting factors at sea level</a:t>
            </a:r>
          </a:p>
          <a:p>
            <a:pPr eaLnBrk="1" hangingPunct="1">
              <a:defRPr/>
            </a:pPr>
            <a:endParaRPr lang="en-US" altLang="en-US" sz="800" dirty="0"/>
          </a:p>
          <a:p>
            <a:pPr eaLnBrk="1" hangingPunct="1">
              <a:defRPr/>
            </a:pPr>
            <a:r>
              <a:rPr lang="en-US" altLang="en-US" dirty="0"/>
              <a:t>Restrictive or obstructive respiratory disorders can be limiting</a:t>
            </a:r>
          </a:p>
          <a:p>
            <a:pPr algn="r" eaLnBrk="1" hangingPunct="1">
              <a:buFontTx/>
              <a:buNone/>
              <a:defRPr/>
            </a:pPr>
            <a:r>
              <a:rPr lang="en-US" altLang="en-US" sz="1400" b="0" i="1" dirty="0"/>
              <a:t>(continued)</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Limitations to Performance</a:t>
            </a:r>
            <a:r>
              <a:rPr lang="en-US" altLang="en-US" i="1">
                <a:effectLst/>
              </a:rPr>
              <a:t> </a:t>
            </a:r>
            <a:r>
              <a:rPr lang="en-US" altLang="en-US" sz="2400" i="1">
                <a:effectLst/>
              </a:rPr>
              <a:t>(continued)</a:t>
            </a:r>
          </a:p>
        </p:txBody>
      </p:sp>
      <p:sp>
        <p:nvSpPr>
          <p:cNvPr id="74755" name="Content Placeholder 13"/>
          <p:cNvSpPr>
            <a:spLocks noGrp="1"/>
          </p:cNvSpPr>
          <p:nvPr>
            <p:ph idx="1"/>
          </p:nvPr>
        </p:nvSpPr>
        <p:spPr>
          <a:xfrm>
            <a:off x="571500" y="1874838"/>
            <a:ext cx="8051800" cy="4273550"/>
          </a:xfrm>
        </p:spPr>
        <p:txBody>
          <a:bodyPr/>
          <a:lstStyle/>
          <a:p>
            <a:pPr eaLnBrk="1" hangingPunct="1"/>
            <a:r>
              <a:rPr lang="en-US" altLang="en-US"/>
              <a:t>Exception: elite endurance-trained athletes exercising at high intensities</a:t>
            </a:r>
          </a:p>
          <a:p>
            <a:pPr lvl="1" eaLnBrk="1" hangingPunct="1"/>
            <a:r>
              <a:rPr lang="en-US" altLang="en-US"/>
              <a:t>Ventilation may be limiting</a:t>
            </a:r>
          </a:p>
          <a:p>
            <a:pPr lvl="1" eaLnBrk="1" hangingPunct="1"/>
            <a:r>
              <a:rPr lang="en-US" altLang="en-US"/>
              <a:t>Ventilation-perfusion mismatch</a:t>
            </a:r>
          </a:p>
          <a:p>
            <a:pPr lvl="1" eaLnBrk="1" hangingPunct="1"/>
            <a:r>
              <a:rPr lang="en-US" altLang="en-US"/>
              <a:t>Exercise-induced arterial hypoxemia (EIAH)</a:t>
            </a:r>
          </a:p>
          <a:p>
            <a:pPr lvl="1" eaLnBrk="1" hangingPunct="1">
              <a:buFontTx/>
              <a:buNone/>
            </a:pPr>
            <a:endParaRPr lang="en-US" alt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Acid–Base Balance</a:t>
            </a:r>
          </a:p>
        </p:txBody>
      </p:sp>
      <p:sp>
        <p:nvSpPr>
          <p:cNvPr id="71683" name="Content Placeholder 13"/>
          <p:cNvSpPr>
            <a:spLocks noGrp="1"/>
          </p:cNvSpPr>
          <p:nvPr>
            <p:ph idx="1"/>
          </p:nvPr>
        </p:nvSpPr>
        <p:spPr>
          <a:xfrm>
            <a:off x="635000" y="1587067"/>
            <a:ext cx="8051800" cy="4497387"/>
          </a:xfrm>
        </p:spPr>
        <p:txBody>
          <a:bodyPr>
            <a:normAutofit fontScale="92500" lnSpcReduction="10000"/>
          </a:bodyPr>
          <a:lstStyle/>
          <a:p>
            <a:pPr eaLnBrk="1" hangingPunct="1">
              <a:defRPr/>
            </a:pPr>
            <a:r>
              <a:rPr lang="en-US" altLang="en-US" dirty="0">
                <a:cs typeface="+mn-cs"/>
              </a:rPr>
              <a:t>Metabolic processes produce H</a:t>
            </a:r>
            <a:r>
              <a:rPr lang="en-US" altLang="en-US" baseline="30000" dirty="0">
                <a:cs typeface="+mn-cs"/>
              </a:rPr>
              <a:t>+</a:t>
            </a:r>
            <a:r>
              <a:rPr lang="en-US" altLang="en-US" dirty="0">
                <a:cs typeface="+mn-cs"/>
              </a:rPr>
              <a:t> </a:t>
            </a:r>
            <a:r>
              <a:rPr lang="en-US" altLang="en-US" dirty="0">
                <a:cs typeface="+mn-cs"/>
                <a:sym typeface="Wingdings" panose="05000000000000000000" pitchFamily="2" charset="2"/>
              </a:rPr>
              <a:t>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cs typeface="+mn-cs"/>
                <a:sym typeface="Wingdings" panose="05000000000000000000" pitchFamily="2" charset="2"/>
              </a:rPr>
              <a:t> pH</a:t>
            </a:r>
          </a:p>
          <a:p>
            <a:pPr eaLnBrk="1" hangingPunct="1">
              <a:defRPr/>
            </a:pPr>
            <a:endParaRPr lang="en-US" altLang="en-US" sz="800" dirty="0">
              <a:cs typeface="+mn-cs"/>
            </a:endParaRPr>
          </a:p>
          <a:p>
            <a:pPr eaLnBrk="1" hangingPunct="1">
              <a:defRPr/>
            </a:pPr>
            <a:r>
              <a:rPr lang="en-US" altLang="en-US" dirty="0">
                <a:cs typeface="+mn-cs"/>
              </a:rPr>
              <a:t>H</a:t>
            </a:r>
            <a:r>
              <a:rPr lang="en-US" altLang="en-US" baseline="30000" dirty="0">
                <a:cs typeface="+mn-cs"/>
              </a:rPr>
              <a:t>+</a:t>
            </a:r>
            <a:r>
              <a:rPr lang="en-US" altLang="en-US" dirty="0">
                <a:cs typeface="+mn-cs"/>
              </a:rPr>
              <a:t> + buffer </a:t>
            </a:r>
            <a:r>
              <a:rPr lang="en-US" altLang="en-US" dirty="0">
                <a:cs typeface="+mn-cs"/>
                <a:sym typeface="Wingdings" panose="05000000000000000000" pitchFamily="2" charset="2"/>
              </a:rPr>
              <a:t> H-buffer</a:t>
            </a:r>
          </a:p>
          <a:p>
            <a:pPr eaLnBrk="1" hangingPunct="1">
              <a:defRPr/>
            </a:pPr>
            <a:endParaRPr lang="en-US" altLang="en-US" sz="800" dirty="0">
              <a:cs typeface="+mn-cs"/>
              <a:sym typeface="Wingdings" panose="05000000000000000000" pitchFamily="2" charset="2"/>
            </a:endParaRPr>
          </a:p>
          <a:p>
            <a:pPr eaLnBrk="1" hangingPunct="1">
              <a:defRPr/>
            </a:pPr>
            <a:r>
              <a:rPr lang="en-US" altLang="en-US" dirty="0">
                <a:cs typeface="+mn-cs"/>
                <a:sym typeface="Wingdings" panose="05000000000000000000" pitchFamily="2" charset="2"/>
              </a:rPr>
              <a:t>At rest, body slightly alkaline </a:t>
            </a:r>
          </a:p>
          <a:p>
            <a:pPr lvl="1" eaLnBrk="1" hangingPunct="1">
              <a:defRPr/>
            </a:pPr>
            <a:r>
              <a:rPr lang="en-US" altLang="en-US" dirty="0">
                <a:sym typeface="Wingdings" panose="05000000000000000000" pitchFamily="2" charset="2"/>
              </a:rPr>
              <a:t>7.1 to 7.4</a:t>
            </a:r>
          </a:p>
          <a:p>
            <a:pPr lvl="1" eaLnBrk="1" hangingPunct="1">
              <a:defRPr/>
            </a:pPr>
            <a:r>
              <a:rPr lang="en-US" altLang="en-US" dirty="0">
                <a:sym typeface="Wingdings" panose="05000000000000000000" pitchFamily="2" charset="2"/>
              </a:rPr>
              <a:t>Higher pH = alkalosis</a:t>
            </a:r>
          </a:p>
          <a:p>
            <a:pPr lvl="1" eaLnBrk="1" hangingPunct="1">
              <a:defRPr/>
            </a:pPr>
            <a:endParaRPr lang="en-US" altLang="en-US" sz="800" dirty="0">
              <a:sym typeface="Wingdings" panose="05000000000000000000" pitchFamily="2" charset="2"/>
            </a:endParaRPr>
          </a:p>
          <a:p>
            <a:pPr eaLnBrk="1" hangingPunct="1">
              <a:defRPr/>
            </a:pPr>
            <a:r>
              <a:rPr lang="en-US" altLang="en-US" dirty="0">
                <a:cs typeface="+mn-cs"/>
                <a:sym typeface="Wingdings" panose="05000000000000000000" pitchFamily="2" charset="2"/>
              </a:rPr>
              <a:t>During exercise, body slightly acidic</a:t>
            </a:r>
          </a:p>
          <a:p>
            <a:pPr lvl="1" eaLnBrk="1" hangingPunct="1">
              <a:defRPr/>
            </a:pPr>
            <a:r>
              <a:rPr lang="en-US" altLang="en-US" dirty="0">
                <a:sym typeface="Wingdings" panose="05000000000000000000" pitchFamily="2" charset="2"/>
              </a:rPr>
              <a:t>6.6 to 6.9</a:t>
            </a:r>
          </a:p>
          <a:p>
            <a:pPr lvl="1" eaLnBrk="1" hangingPunct="1">
              <a:defRPr/>
            </a:pPr>
            <a:r>
              <a:rPr lang="en-US" altLang="en-US" dirty="0">
                <a:sym typeface="Wingdings" panose="05000000000000000000" pitchFamily="2" charset="2"/>
              </a:rPr>
              <a:t>Lower pH = acidosis</a:t>
            </a:r>
          </a:p>
          <a:p>
            <a:pPr marL="457200" lvl="1" indent="0" algn="r" eaLnBrk="1" hangingPunct="1">
              <a:buFontTx/>
              <a:buNone/>
              <a:defRPr/>
            </a:pPr>
            <a:r>
              <a:rPr lang="en-US" altLang="en-US" sz="1400" i="1" dirty="0">
                <a:sym typeface="Wingdings" panose="05000000000000000000" pitchFamily="2" charset="2"/>
              </a:rPr>
              <a:t>(continued)</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2"/>
          <p:cNvSpPr>
            <a:spLocks noGrp="1"/>
          </p:cNvSpPr>
          <p:nvPr>
            <p:ph type="title"/>
          </p:nvPr>
        </p:nvSpPr>
        <p:spPr/>
        <p:txBody>
          <a:bodyPr/>
          <a:lstStyle/>
          <a:p>
            <a:pPr eaLnBrk="1" hangingPunct="1"/>
            <a:r>
              <a:rPr lang="en-US" altLang="en-US">
                <a:effectLst/>
              </a:rPr>
              <a:t>Figure 8.17</a:t>
            </a:r>
          </a:p>
        </p:txBody>
      </p:sp>
      <p:pic>
        <p:nvPicPr>
          <p:cNvPr id="7680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84086" y="489961"/>
            <a:ext cx="4994275" cy="5116512"/>
          </a:xfr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Acid–Base Balance</a:t>
            </a:r>
            <a:r>
              <a:rPr lang="en-US" altLang="en-US" sz="2400" i="1">
                <a:effectLst/>
              </a:rPr>
              <a:t> (continued)</a:t>
            </a:r>
          </a:p>
        </p:txBody>
      </p:sp>
      <p:sp>
        <p:nvSpPr>
          <p:cNvPr id="77827" name="Content Placeholder 13"/>
          <p:cNvSpPr>
            <a:spLocks noGrp="1"/>
          </p:cNvSpPr>
          <p:nvPr>
            <p:ph idx="1"/>
          </p:nvPr>
        </p:nvSpPr>
        <p:spPr>
          <a:xfrm>
            <a:off x="571500" y="1874838"/>
            <a:ext cx="8051800" cy="4273550"/>
          </a:xfrm>
        </p:spPr>
        <p:txBody>
          <a:bodyPr>
            <a:normAutofit lnSpcReduction="10000"/>
          </a:bodyPr>
          <a:lstStyle/>
          <a:p>
            <a:pPr eaLnBrk="1" hangingPunct="1"/>
            <a:r>
              <a:rPr lang="en-US" altLang="en-US"/>
              <a:t>Physiological mechanisms to control pH</a:t>
            </a:r>
          </a:p>
          <a:p>
            <a:pPr lvl="1" eaLnBrk="1" hangingPunct="1"/>
            <a:r>
              <a:rPr lang="en-US" altLang="en-US"/>
              <a:t>Chemical buffers: bicarbonate, phosphates, proteins, hemoglobin</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Ventilation helps H</a:t>
            </a:r>
            <a:r>
              <a:rPr lang="en-US" altLang="en-US" baseline="30000"/>
              <a:t>+</a:t>
            </a:r>
            <a:r>
              <a:rPr lang="en-US" altLang="en-US"/>
              <a:t> bind to bicarbonate</a:t>
            </a:r>
          </a:p>
          <a:p>
            <a:pPr lvl="1" eaLnBrk="1" hangingPunct="1"/>
            <a:r>
              <a:rPr lang="en-US" altLang="en-US"/>
              <a:t>Kidneys remove H</a:t>
            </a:r>
            <a:r>
              <a:rPr lang="en-US" altLang="en-US" baseline="30000"/>
              <a:t>+</a:t>
            </a:r>
            <a:r>
              <a:rPr lang="en-US" altLang="en-US"/>
              <a:t> from buffers, excrete H</a:t>
            </a:r>
            <a:r>
              <a:rPr lang="en-US" altLang="en-US" baseline="30000"/>
              <a:t>+</a:t>
            </a:r>
          </a:p>
          <a:p>
            <a:pPr eaLnBrk="1" hangingPunct="1"/>
            <a:endParaRPr lang="en-US" altLang="en-US" sz="800"/>
          </a:p>
          <a:p>
            <a:pPr eaLnBrk="1" hangingPunct="1"/>
            <a:r>
              <a:rPr lang="en-US" altLang="en-US"/>
              <a:t>Active recovery facilitates pH recovery</a:t>
            </a:r>
          </a:p>
          <a:p>
            <a:pPr lvl="1" eaLnBrk="1" hangingPunct="1"/>
            <a:r>
              <a:rPr lang="en-US" altLang="en-US"/>
              <a:t>Passive recovery: 60 to 120 min</a:t>
            </a:r>
          </a:p>
          <a:p>
            <a:pPr lvl="1" eaLnBrk="1" hangingPunct="1"/>
            <a:r>
              <a:rPr lang="en-US" altLang="en-US"/>
              <a:t>Active recovery: 30 to 60 min</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2"/>
          <p:cNvSpPr>
            <a:spLocks noGrp="1"/>
          </p:cNvSpPr>
          <p:nvPr>
            <p:ph type="title"/>
          </p:nvPr>
        </p:nvSpPr>
        <p:spPr/>
        <p:txBody>
          <a:bodyPr/>
          <a:lstStyle/>
          <a:p>
            <a:pPr eaLnBrk="1" hangingPunct="1"/>
            <a:endParaRPr lang="en-US" altLang="en-US" dirty="0">
              <a:effectLst/>
            </a:endParaRPr>
          </a:p>
        </p:txBody>
      </p:sp>
      <p:pic>
        <p:nvPicPr>
          <p:cNvPr id="7885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96271" y="1408546"/>
            <a:ext cx="5899880" cy="3570577"/>
          </a:xfr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2"/>
          <p:cNvSpPr>
            <a:spLocks noGrp="1"/>
          </p:cNvSpPr>
          <p:nvPr>
            <p:ph type="title"/>
          </p:nvPr>
        </p:nvSpPr>
        <p:spPr/>
        <p:txBody>
          <a:bodyPr/>
          <a:lstStyle/>
          <a:p>
            <a:pPr eaLnBrk="1" hangingPunct="1"/>
            <a:endParaRPr lang="en-US" altLang="en-US" dirty="0">
              <a:effectLst/>
            </a:endParaRPr>
          </a:p>
        </p:txBody>
      </p:sp>
      <p:pic>
        <p:nvPicPr>
          <p:cNvPr id="7987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75684" y="1618383"/>
            <a:ext cx="8027193" cy="2260889"/>
          </a:xfr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2"/>
          <p:cNvSpPr>
            <a:spLocks noGrp="1"/>
          </p:cNvSpPr>
          <p:nvPr>
            <p:ph type="title"/>
          </p:nvPr>
        </p:nvSpPr>
        <p:spPr/>
        <p:txBody>
          <a:bodyPr/>
          <a:lstStyle/>
          <a:p>
            <a:pPr eaLnBrk="1" hangingPunct="1"/>
            <a:r>
              <a:rPr lang="en-US" altLang="en-US">
                <a:effectLst/>
              </a:rPr>
              <a:t>Figure 8.18</a:t>
            </a:r>
          </a:p>
        </p:txBody>
      </p:sp>
      <p:pic>
        <p:nvPicPr>
          <p:cNvPr id="8089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38783" y="407122"/>
            <a:ext cx="4838700" cy="5116512"/>
          </a:xfrm>
        </p:spPr>
      </p:pic>
    </p:spTree>
  </p:cSld>
  <p:clrMapOvr>
    <a:masterClrMapping/>
  </p:clrMapOvr>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237</TotalTime>
  <Words>1691</Words>
  <Application>Microsoft Office PowerPoint</Application>
  <PresentationFormat>On-screen Show (4:3)</PresentationFormat>
  <Paragraphs>323</Paragraphs>
  <Slides>54</Slides>
  <Notes>15</Notes>
  <HiddenSlides>1</HiddenSlides>
  <MMClips>0</MMClips>
  <ScaleCrop>false</ScaleCrop>
  <HeadingPairs>
    <vt:vector size="4" baseType="variant">
      <vt:variant>
        <vt:lpstr>Theme</vt:lpstr>
      </vt:variant>
      <vt:variant>
        <vt:i4>5</vt:i4>
      </vt:variant>
      <vt:variant>
        <vt:lpstr>Slide Titles</vt:lpstr>
      </vt:variant>
      <vt:variant>
        <vt:i4>54</vt:i4>
      </vt:variant>
    </vt:vector>
  </HeadingPairs>
  <TitlesOfParts>
    <vt:vector size="59" baseType="lpstr">
      <vt:lpstr>Kenney template</vt:lpstr>
      <vt:lpstr>1_Kenney</vt:lpstr>
      <vt:lpstr>Office Theme</vt:lpstr>
      <vt:lpstr>1_Office Theme</vt:lpstr>
      <vt:lpstr>UWTSD Theme</vt:lpstr>
      <vt:lpstr>Cardiorespiratory Responses to Acute Exercise </vt:lpstr>
      <vt:lpstr>Cardiovascular Responses to Acute Exercise</vt:lpstr>
      <vt:lpstr>Cardiovascular Responses: Resting Heart Rate (RHR)</vt:lpstr>
      <vt:lpstr>Cardiovascular Responses: Heart Rate During Exercise</vt:lpstr>
      <vt:lpstr>Cardiovascular Responses: Heart Rate During Exercise (continued)</vt:lpstr>
      <vt:lpstr>Figure 8.1</vt:lpstr>
      <vt:lpstr>Figure 8.2</vt:lpstr>
      <vt:lpstr>Cardiovascular Responses: Stroke Volume (SV)</vt:lpstr>
      <vt:lpstr>Figure 8.3</vt:lpstr>
      <vt:lpstr>PowerPoint Presentation</vt:lpstr>
      <vt:lpstr>PowerPoint Presentation</vt:lpstr>
      <vt:lpstr>Cardiovascular Responses: Factors That Increase Stroke Volume</vt:lpstr>
      <vt:lpstr>Cardiovascular Responses: Stroke Volume Changes During Exercise</vt:lpstr>
      <vt:lpstr>Cardiovascular Responses: Cardiac Output (Q•)</vt:lpstr>
      <vt:lpstr>Figure 8.6</vt:lpstr>
      <vt:lpstr>Video 8.1</vt:lpstr>
      <vt:lpstr>Cardiovascular Responses: Fick Principle</vt:lpstr>
      <vt:lpstr>Figure 8.7a</vt:lpstr>
      <vt:lpstr>Figure 8.7b</vt:lpstr>
      <vt:lpstr>Figure 8.7c</vt:lpstr>
      <vt:lpstr>Cardiovascular Responses: Blood Pressure</vt:lpstr>
      <vt:lpstr>Cardiovascular Responses: Blood Pressure (continued)</vt:lpstr>
      <vt:lpstr>Cardiovascular Responses: Blood Flow Redistribution</vt:lpstr>
      <vt:lpstr>Cardiovascular Responses: Blood Flow Redistribution (continued)</vt:lpstr>
      <vt:lpstr>PowerPoint Presentation</vt:lpstr>
      <vt:lpstr>Cardiovascular Responses: Cardiovascular Drift</vt:lpstr>
      <vt:lpstr>Figure 8.9</vt:lpstr>
      <vt:lpstr>Cardiovascular Responses: Competition for Blood Supply</vt:lpstr>
      <vt:lpstr>Cardiovascular Responses: Blood Oxygen Content</vt:lpstr>
      <vt:lpstr>Figure 8.10</vt:lpstr>
      <vt:lpstr>Cardiovascular Responses: Plasma Volume</vt:lpstr>
      <vt:lpstr>Figure 8.11</vt:lpstr>
      <vt:lpstr>Cardiovascular Responses: Hemoconcentration</vt:lpstr>
      <vt:lpstr>Central Regulation  of Cardiovascular Responses</vt:lpstr>
      <vt:lpstr>Figure 8.12</vt:lpstr>
      <vt:lpstr>Animation 8.12</vt:lpstr>
      <vt:lpstr>Cardiovascular Responses: Integration of the Exercise Response</vt:lpstr>
      <vt:lpstr>Respiratory Responses: Ventilation During Exercise</vt:lpstr>
      <vt:lpstr>Respiratory Responses: Ventilation During Exercise (continued)</vt:lpstr>
      <vt:lpstr>Figure 8.14</vt:lpstr>
      <vt:lpstr>Respiratory Responses: Breathing Irregularities</vt:lpstr>
      <vt:lpstr>Respiratory Responses: Breathing Irregularities (continued)</vt:lpstr>
      <vt:lpstr>Respiratory Responses: Ventilation and Energy Metabolism</vt:lpstr>
      <vt:lpstr>Figure 8.15</vt:lpstr>
      <vt:lpstr>Respiratory Responses: Estimating Lactate Threshold</vt:lpstr>
      <vt:lpstr>Figure 8.16</vt:lpstr>
      <vt:lpstr>Respiratory Responses: Limitations to Performance</vt:lpstr>
      <vt:lpstr>Respiratory Responses: Limitations to Performance (continued)</vt:lpstr>
      <vt:lpstr>Respiratory Responses: Acid–Base Balance</vt:lpstr>
      <vt:lpstr>Figure 8.17</vt:lpstr>
      <vt:lpstr>Respiratory Responses: Acid–Base Balance (continued)</vt:lpstr>
      <vt:lpstr>PowerPoint Presentation</vt:lpstr>
      <vt:lpstr>PowerPoint Presentation</vt:lpstr>
      <vt:lpstr>Figure 8.18</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Karla Walsh</cp:lastModifiedBy>
  <cp:revision>69</cp:revision>
  <dcterms:created xsi:type="dcterms:W3CDTF">2011-09-08T15:45:31Z</dcterms:created>
  <dcterms:modified xsi:type="dcterms:W3CDTF">2017-11-24T06:38:31Z</dcterms:modified>
</cp:coreProperties>
</file>