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7" r:id="rId3"/>
    <p:sldId id="257" r:id="rId4"/>
    <p:sldId id="258" r:id="rId5"/>
    <p:sldId id="259" r:id="rId6"/>
    <p:sldId id="260" r:id="rId7"/>
    <p:sldId id="262" r:id="rId8"/>
    <p:sldId id="263" r:id="rId9"/>
    <p:sldId id="261"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9" d="100"/>
          <a:sy n="59" d="100"/>
        </p:scale>
        <p:origin x="88" y="4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E63861-2381-49CF-88B5-9947A17200F0}" type="datetimeFigureOut">
              <a:t>11/17/2023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D54424-2AA7-40A4-ADCE-0FAA34216B8D}" type="slidenum">
              <a:t>‹#›</a:t>
            </a:fld>
            <a:endParaRPr lang="en-GB"/>
          </a:p>
        </p:txBody>
      </p:sp>
    </p:spTree>
    <p:extLst>
      <p:ext uri="{BB962C8B-B14F-4D97-AF65-F5344CB8AC3E}">
        <p14:creationId xmlns:p14="http://schemas.microsoft.com/office/powerpoint/2010/main" val="128031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flexkeeping.com/hotel-housekeeping-training-tips/" TargetMode="External" /><Relationship Id="rId7" Type="http://schemas.openxmlformats.org/officeDocument/2006/relationships/hyperlink" Target="https://amenitiz.com/en/blog/health-and-safety-protocols-in-the-hospitality-industry/#:~:text=Conduct%20regular%20employee%20training%20focussing,different%20areas%20of%20the%20hotel" TargetMode="External" /><Relationship Id="rId2" Type="http://schemas.openxmlformats.org/officeDocument/2006/relationships/slide" Target="../slides/slide12.xml" /><Relationship Id="rId1" Type="http://schemas.openxmlformats.org/officeDocument/2006/relationships/notesMaster" Target="../notesMasters/notesMaster1.xml" /><Relationship Id="rId6" Type="http://schemas.openxmlformats.org/officeDocument/2006/relationships/hyperlink" Target="https://www.theguardian.com/society/2015/aug/04/hotel-training-learning-disabled-people-premier-inn" TargetMode="External" /><Relationship Id="rId5" Type="http://schemas.openxmlformats.org/officeDocument/2006/relationships/hyperlink" Target="https://datamyte.com/hotel-brand-standards/" TargetMode="External" /><Relationship Id="rId4" Type="http://schemas.openxmlformats.org/officeDocument/2006/relationships/hyperlink" Target="https://www.leapsome.com/blog/employee-engagement-models"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dirty="0"/>
              <a:t>The presentation will represent the formation of a basic training method for housekeeping staff in Hunton Park Hotel. The basic training procedure will be analysed based on an employee engagement model to ensure the best outcomes of the team. The presentation will also demonstrate the brand standards along with the maintenance of the health and safety procedures of Hunton Park Hotel.</a:t>
            </a:r>
            <a:endParaRPr lang="en-US" dirty="0">
              <a:cs typeface="Calibri" panose="020F0502020204030204"/>
            </a:endParaRPr>
          </a:p>
          <a:p>
            <a:endParaRPr lang="en-US" dirty="0"/>
          </a:p>
          <a:p>
            <a:pPr>
              <a:lnSpc>
                <a:spcPct val="90000"/>
              </a:lnSpc>
              <a:spcBef>
                <a:spcPts val="1000"/>
              </a:spcBef>
              <a:buFont typeface="Arial"/>
            </a:pPr>
            <a:endParaRPr lang="en-GB" dirty="0">
              <a:cs typeface="Calibri"/>
            </a:endParaRPr>
          </a:p>
        </p:txBody>
      </p:sp>
      <p:sp>
        <p:nvSpPr>
          <p:cNvPr id="4" name="Slide Number Placeholder 3"/>
          <p:cNvSpPr>
            <a:spLocks noGrp="1"/>
          </p:cNvSpPr>
          <p:nvPr>
            <p:ph type="sldNum" sz="quarter" idx="5"/>
          </p:nvPr>
        </p:nvSpPr>
        <p:spPr/>
        <p:txBody>
          <a:bodyPr/>
          <a:lstStyle/>
          <a:p>
            <a:fld id="{56D54424-2AA7-40A4-ADCE-0FAA34216B8D}" type="slidenum">
              <a:t>3</a:t>
            </a:fld>
            <a:endParaRPr lang="en-GB"/>
          </a:p>
        </p:txBody>
      </p:sp>
    </p:spTree>
    <p:extLst>
      <p:ext uri="{BB962C8B-B14F-4D97-AF65-F5344CB8AC3E}">
        <p14:creationId xmlns:p14="http://schemas.microsoft.com/office/powerpoint/2010/main" val="163937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Setting up basic training procedures is beneficial to the housekeeping team to acknowledge and delegate their daily tasks to serve customers efficiently. According to </a:t>
            </a:r>
            <a:r>
              <a:rPr lang="en-US" err="1"/>
              <a:t>Flexkeeping</a:t>
            </a:r>
            <a:r>
              <a:rPr lang="en-US" dirty="0"/>
              <a:t> (2023), SOPs are required to meet the expected high standards of housekeeping staff. A standard SOP also helps in maintaining customer services standards and increasing the branding credibility of Hunton Park Hotel. Hand-to-hand training provided by line managers also increases the practical knowledge and experiences of  housekeeping staff. Furthermore, video tutorials also will help the housekeeping team to perform in a structured way to maintain the standards of cleanliness.</a:t>
            </a:r>
            <a:endParaRPr lang="en-US"/>
          </a:p>
        </p:txBody>
      </p:sp>
      <p:sp>
        <p:nvSpPr>
          <p:cNvPr id="4" name="Slide Number Placeholder 3"/>
          <p:cNvSpPr>
            <a:spLocks noGrp="1"/>
          </p:cNvSpPr>
          <p:nvPr>
            <p:ph type="sldNum" sz="quarter" idx="5"/>
          </p:nvPr>
        </p:nvSpPr>
        <p:spPr/>
        <p:txBody>
          <a:bodyPr/>
          <a:lstStyle/>
          <a:p>
            <a:fld id="{56D54424-2AA7-40A4-ADCE-0FAA34216B8D}" type="slidenum">
              <a:t>4</a:t>
            </a:fld>
            <a:endParaRPr lang="en-GB"/>
          </a:p>
        </p:txBody>
      </p:sp>
    </p:spTree>
    <p:extLst>
      <p:ext uri="{BB962C8B-B14F-4D97-AF65-F5344CB8AC3E}">
        <p14:creationId xmlns:p14="http://schemas.microsoft.com/office/powerpoint/2010/main" val="566552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main objectives of the basic training procedure in Hunton Park Hotel is to maintain the standards of cleaning procedures and get the best potential out of the housekeeping team. The basic training procedure will train housekeepers accurately to improve the professional skills to maintain cleanliness procedures and deliver best services to their customers. Additionally, the training procedure will also aim to meet the health and safety standards while housekeepers will perform cleaning procedures. </a:t>
            </a:r>
            <a:endParaRPr lang="en-US"/>
          </a:p>
        </p:txBody>
      </p:sp>
      <p:sp>
        <p:nvSpPr>
          <p:cNvPr id="4" name="Slide Number Placeholder 3"/>
          <p:cNvSpPr>
            <a:spLocks noGrp="1"/>
          </p:cNvSpPr>
          <p:nvPr>
            <p:ph type="sldNum" sz="quarter" idx="5"/>
          </p:nvPr>
        </p:nvSpPr>
        <p:spPr/>
        <p:txBody>
          <a:bodyPr/>
          <a:lstStyle/>
          <a:p>
            <a:fld id="{56D54424-2AA7-40A4-ADCE-0FAA34216B8D}" type="slidenum">
              <a:t>5</a:t>
            </a:fld>
            <a:endParaRPr lang="en-GB"/>
          </a:p>
        </p:txBody>
      </p:sp>
    </p:spTree>
    <p:extLst>
      <p:ext uri="{BB962C8B-B14F-4D97-AF65-F5344CB8AC3E}">
        <p14:creationId xmlns:p14="http://schemas.microsoft.com/office/powerpoint/2010/main" val="138053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 per the AON-Hewitt Model, line managers are responsible for empowering housekeeping staff with required training and tasks to achieve desired outcomes. The line managers of Hunton Park Hotel promote job security, safety, further rewards and better work-life balance to improve the outcomes of housekeeping staff. Additionally, the basic training procedure will improve the collaboration among housekeepers to increase their engagement in the workplace to deliver better services to guests (Leiter and Bakker, 2010).</a:t>
            </a:r>
            <a:endParaRPr lang="en-US"/>
          </a:p>
          <a:p>
            <a:pPr algn="just"/>
            <a:endParaRPr lang="en-US" dirty="0">
              <a:cs typeface="Calibri"/>
            </a:endParaRPr>
          </a:p>
        </p:txBody>
      </p:sp>
      <p:sp>
        <p:nvSpPr>
          <p:cNvPr id="4" name="Slide Number Placeholder 3"/>
          <p:cNvSpPr>
            <a:spLocks noGrp="1"/>
          </p:cNvSpPr>
          <p:nvPr>
            <p:ph type="sldNum" sz="quarter" idx="5"/>
          </p:nvPr>
        </p:nvSpPr>
        <p:spPr/>
        <p:txBody>
          <a:bodyPr/>
          <a:lstStyle/>
          <a:p>
            <a:fld id="{56D54424-2AA7-40A4-ADCE-0FAA34216B8D}" type="slidenum">
              <a:t>6</a:t>
            </a:fld>
            <a:endParaRPr lang="en-GB"/>
          </a:p>
        </p:txBody>
      </p:sp>
    </p:spTree>
    <p:extLst>
      <p:ext uri="{BB962C8B-B14F-4D97-AF65-F5344CB8AC3E}">
        <p14:creationId xmlns:p14="http://schemas.microsoft.com/office/powerpoint/2010/main" val="179016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Slawson (2015), Premier Inn won praise from disability campaigners in terms of its best training procedures for disabled candidates to improve their employability skills. The workshop programme and internship training provide better career growth opportunities to housekeeping staff. Housekeeping staff also receive regular training in most hotels of the UK to improve professional cleaning skills and maintain industrial safety standards. Furthermore, adequate training sessions also increase the engagement of housekeeping staff to provide better services to guests. </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56D54424-2AA7-40A4-ADCE-0FAA34216B8D}" type="slidenum">
              <a:t>7</a:t>
            </a:fld>
            <a:endParaRPr lang="en-GB"/>
          </a:p>
        </p:txBody>
      </p:sp>
    </p:spTree>
    <p:extLst>
      <p:ext uri="{BB962C8B-B14F-4D97-AF65-F5344CB8AC3E}">
        <p14:creationId xmlns:p14="http://schemas.microsoft.com/office/powerpoint/2010/main" val="115997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operational efficiency of housekeeping staff consistently maintains the standards of Hunton Park Hotel. According to business and leisure </a:t>
            </a:r>
            <a:r>
              <a:rPr lang="en-US" dirty="0" err="1"/>
              <a:t>travellers</a:t>
            </a:r>
            <a:r>
              <a:rPr lang="en-US" dirty="0"/>
              <a:t>, Hunton Park Hotel is the perfect venue for events, conferences, and weddings due to the best quality services of housekeeping staff. Line managers are responsible for managing the authenticity and service standards of housekeepers to deliver the best brand value services to clients. As per </a:t>
            </a:r>
            <a:r>
              <a:rPr lang="en-US" dirty="0" err="1"/>
              <a:t>Muscad</a:t>
            </a:r>
            <a:r>
              <a:rPr lang="en-US" dirty="0"/>
              <a:t> (2023), hotel standards serve as the benchmark to maintain the quality and consistency of hospitality services. The provision of accurate training to housekeeping staff can increase the operational efficiency in providing enhanced guest experiences. Maintaining a standard cleaning protocol in Hunton Park Hotel can support staff in delivering positive experiences to guests.</a:t>
            </a:r>
          </a:p>
        </p:txBody>
      </p:sp>
      <p:sp>
        <p:nvSpPr>
          <p:cNvPr id="4" name="Slide Number Placeholder 3"/>
          <p:cNvSpPr>
            <a:spLocks noGrp="1"/>
          </p:cNvSpPr>
          <p:nvPr>
            <p:ph type="sldNum" sz="quarter" idx="5"/>
          </p:nvPr>
        </p:nvSpPr>
        <p:spPr/>
        <p:txBody>
          <a:bodyPr/>
          <a:lstStyle/>
          <a:p>
            <a:fld id="{56D54424-2AA7-40A4-ADCE-0FAA34216B8D}" type="slidenum">
              <a:t>8</a:t>
            </a:fld>
            <a:endParaRPr lang="en-GB"/>
          </a:p>
        </p:txBody>
      </p:sp>
    </p:spTree>
    <p:extLst>
      <p:ext uri="{BB962C8B-B14F-4D97-AF65-F5344CB8AC3E}">
        <p14:creationId xmlns:p14="http://schemas.microsoft.com/office/powerpoint/2010/main" val="1148992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provision of health and safety training to housekeeping staff could help them ensure the entire safety of Hunton Park Hotel. Maintaining the safety guideline in hotel premises could improve customer satisfaction and the brand value of Hunton Park Hotel. Housekeeping must be compliant with rules and regulations of the Health and Safety Act 1974 to ensure safety while cleaning rooms, bathrooms or staircases. Furthermore, housekeeping also assures guests of resolving their safety concerns such as exposure to chemicals and lift issues. </a:t>
            </a:r>
          </a:p>
        </p:txBody>
      </p:sp>
      <p:sp>
        <p:nvSpPr>
          <p:cNvPr id="4" name="Slide Number Placeholder 3"/>
          <p:cNvSpPr>
            <a:spLocks noGrp="1"/>
          </p:cNvSpPr>
          <p:nvPr>
            <p:ph type="sldNum" sz="quarter" idx="5"/>
          </p:nvPr>
        </p:nvSpPr>
        <p:spPr/>
        <p:txBody>
          <a:bodyPr/>
          <a:lstStyle/>
          <a:p>
            <a:fld id="{56D54424-2AA7-40A4-ADCE-0FAA34216B8D}" type="slidenum">
              <a:t>9</a:t>
            </a:fld>
            <a:endParaRPr lang="en-GB"/>
          </a:p>
        </p:txBody>
      </p:sp>
    </p:spTree>
    <p:extLst>
      <p:ext uri="{BB962C8B-B14F-4D97-AF65-F5344CB8AC3E}">
        <p14:creationId xmlns:p14="http://schemas.microsoft.com/office/powerpoint/2010/main" val="2927487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line managers of Hunton Park Hotel must focus on delivering the best housekeeping training so that they can effectively deliver their best outcomes to guests. Providing training visual presentations would improve the depth understanding of cleaning protocols among hospitality staff. Furthermore, line managers also need to encourage and motivate housekeeping employees with rewards to increase their engagement in the clearing procedure. Thus, line managers can maintain the brand standards of Hunton Park Hotel by training housekeeping staff to maximise their outcomes.</a:t>
            </a:r>
          </a:p>
          <a:p>
            <a:pPr algn="just"/>
            <a:endParaRPr lang="en-US" dirty="0">
              <a:cs typeface="Calibri"/>
            </a:endParaRPr>
          </a:p>
        </p:txBody>
      </p:sp>
      <p:sp>
        <p:nvSpPr>
          <p:cNvPr id="4" name="Slide Number Placeholder 3"/>
          <p:cNvSpPr>
            <a:spLocks noGrp="1"/>
          </p:cNvSpPr>
          <p:nvPr>
            <p:ph type="sldNum" sz="quarter" idx="5"/>
          </p:nvPr>
        </p:nvSpPr>
        <p:spPr/>
        <p:txBody>
          <a:bodyPr/>
          <a:lstStyle/>
          <a:p>
            <a:fld id="{56D54424-2AA7-40A4-ADCE-0FAA34216B8D}" type="slidenum">
              <a:t>10</a:t>
            </a:fld>
            <a:endParaRPr lang="en-GB"/>
          </a:p>
        </p:txBody>
      </p:sp>
    </p:spTree>
    <p:extLst>
      <p:ext uri="{BB962C8B-B14F-4D97-AF65-F5344CB8AC3E}">
        <p14:creationId xmlns:p14="http://schemas.microsoft.com/office/powerpoint/2010/main" val="441476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presentation covered the basic training procedure that could be followed by Hunton Park Hotel. The presentation has described how a hotel can achieve brand standards through housekeeping training procedures. Furthermore, some recommendations have been provided to improve the professional skills of housekeepers and get the best outcomes from them regarding cleaning procedures. </a:t>
            </a:r>
          </a:p>
        </p:txBody>
      </p:sp>
      <p:sp>
        <p:nvSpPr>
          <p:cNvPr id="4" name="Slide Number Placeholder 3"/>
          <p:cNvSpPr>
            <a:spLocks noGrp="1"/>
          </p:cNvSpPr>
          <p:nvPr>
            <p:ph type="sldNum" sz="quarter" idx="5"/>
          </p:nvPr>
        </p:nvSpPr>
        <p:spPr/>
        <p:txBody>
          <a:bodyPr/>
          <a:lstStyle/>
          <a:p>
            <a:fld id="{56D54424-2AA7-40A4-ADCE-0FAA34216B8D}" type="slidenum">
              <a:t>11</a:t>
            </a:fld>
            <a:endParaRPr lang="en-GB"/>
          </a:p>
        </p:txBody>
      </p:sp>
    </p:spTree>
    <p:extLst>
      <p:ext uri="{BB962C8B-B14F-4D97-AF65-F5344CB8AC3E}">
        <p14:creationId xmlns:p14="http://schemas.microsoft.com/office/powerpoint/2010/main" val="41531800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Bridger, E. (2018) </a:t>
            </a:r>
            <a:r>
              <a:rPr lang="en-GB" i="1"/>
              <a:t>Employee engagement: a practical introduction.</a:t>
            </a:r>
            <a:r>
              <a:rPr lang="en-GB"/>
              <a:t> 2nd ed. HR Fundamentals. London: CIPD and Kogan Page.</a:t>
            </a:r>
            <a:endParaRPr lang="en-US"/>
          </a:p>
          <a:p>
            <a:pPr algn="just"/>
            <a:r>
              <a:rPr lang="en-GB" dirty="0" err="1"/>
              <a:t>Flexkeeping</a:t>
            </a:r>
            <a:r>
              <a:rPr lang="en-GB" dirty="0"/>
              <a:t>, (2023). </a:t>
            </a:r>
            <a:r>
              <a:rPr lang="en-GB" i="1" dirty="0"/>
              <a:t>5 best practices for efficient hotel housekeeping training.</a:t>
            </a:r>
            <a:r>
              <a:rPr lang="en-GB" dirty="0"/>
              <a:t> Available at:</a:t>
            </a:r>
            <a:r>
              <a:rPr lang="en-GB" dirty="0">
                <a:hlinkClick r:id="rId3"/>
              </a:rPr>
              <a:t> https://www.flexkeeping.com/hotel-housekeeping-training-tips/</a:t>
            </a:r>
            <a:r>
              <a:rPr lang="en-GB" dirty="0"/>
              <a:t> [Accessed 16 November 2023]</a:t>
            </a:r>
            <a:endParaRPr lang="en-GB" dirty="0">
              <a:cs typeface="Calibri"/>
            </a:endParaRPr>
          </a:p>
          <a:p>
            <a:pPr algn="just"/>
            <a:r>
              <a:rPr lang="en-GB" dirty="0" err="1"/>
              <a:t>Leapsome</a:t>
            </a:r>
            <a:r>
              <a:rPr lang="en-GB" dirty="0"/>
              <a:t>, (2023). </a:t>
            </a:r>
            <a:r>
              <a:rPr lang="en-GB" i="1" dirty="0"/>
              <a:t>6 employee engagement models for a thriving workplace. </a:t>
            </a:r>
            <a:r>
              <a:rPr lang="en-GB" dirty="0"/>
              <a:t>Available at:</a:t>
            </a:r>
            <a:r>
              <a:rPr lang="en-GB" dirty="0">
                <a:hlinkClick r:id="rId4"/>
              </a:rPr>
              <a:t> https://www.leapsome.com/blog/employee-engagement-models</a:t>
            </a:r>
            <a:r>
              <a:rPr lang="en-GB" dirty="0"/>
              <a:t> [Accessed 16 November 2023]</a:t>
            </a:r>
            <a:endParaRPr lang="en-GB" dirty="0">
              <a:cs typeface="Calibri"/>
            </a:endParaRPr>
          </a:p>
          <a:p>
            <a:pPr algn="just"/>
            <a:r>
              <a:rPr lang="en-GB" dirty="0"/>
              <a:t>Leiter, M. P. and Bakker, A. B. (2010) </a:t>
            </a:r>
            <a:r>
              <a:rPr lang="en-GB" i="1" dirty="0"/>
              <a:t>Work Engagement: A Handbook of Essential Theory and Research. </a:t>
            </a:r>
            <a:r>
              <a:rPr lang="en-GB" dirty="0"/>
              <a:t>Hove [England]: Psychology Press.</a:t>
            </a:r>
            <a:endParaRPr lang="en-GB" dirty="0">
              <a:cs typeface="Calibri"/>
            </a:endParaRPr>
          </a:p>
          <a:p>
            <a:pPr algn="just"/>
            <a:r>
              <a:rPr lang="en-GB" dirty="0" err="1"/>
              <a:t>Muscad</a:t>
            </a:r>
            <a:r>
              <a:rPr lang="en-GB" dirty="0"/>
              <a:t>, O. (2023). </a:t>
            </a:r>
            <a:r>
              <a:rPr lang="en-GB" i="1" dirty="0"/>
              <a:t>Hotel Brand Standards: A Benchmark for Quality and Consistency. </a:t>
            </a:r>
            <a:r>
              <a:rPr lang="en-GB" dirty="0"/>
              <a:t>Available at:</a:t>
            </a:r>
            <a:r>
              <a:rPr lang="en-GB" dirty="0">
                <a:hlinkClick r:id="rId5"/>
              </a:rPr>
              <a:t> https://datamyte.com/hotel-brand-standards/</a:t>
            </a:r>
            <a:r>
              <a:rPr lang="en-GB" dirty="0"/>
              <a:t> [Accessed 16 November 2023]</a:t>
            </a:r>
            <a:endParaRPr lang="en-GB" dirty="0">
              <a:cs typeface="Calibri"/>
            </a:endParaRPr>
          </a:p>
          <a:p>
            <a:pPr algn="just"/>
            <a:r>
              <a:rPr lang="en-GB" dirty="0"/>
              <a:t>Slawson, N. (2015). </a:t>
            </a:r>
            <a:r>
              <a:rPr lang="en-GB" i="1" dirty="0"/>
              <a:t>Hotel training makes room for learning disabled people at work.</a:t>
            </a:r>
            <a:r>
              <a:rPr lang="en-GB" dirty="0"/>
              <a:t> Available at:</a:t>
            </a:r>
            <a:r>
              <a:rPr lang="en-GB" dirty="0">
                <a:hlinkClick r:id="rId6"/>
              </a:rPr>
              <a:t> https://www.theguardian.com/society/2015/aug/04/hotel-training-learning-disabled-people-premier-inn</a:t>
            </a:r>
            <a:r>
              <a:rPr lang="en-GB" dirty="0"/>
              <a:t> [Accessed 16 November 2023]</a:t>
            </a:r>
            <a:endParaRPr lang="en-GB" dirty="0">
              <a:cs typeface="Calibri"/>
            </a:endParaRPr>
          </a:p>
          <a:p>
            <a:r>
              <a:rPr lang="en-GB" dirty="0"/>
              <a:t>Tiernan, D. (2022). </a:t>
            </a:r>
            <a:r>
              <a:rPr lang="en-GB" i="1" dirty="0"/>
              <a:t>Health and Safety in the Hotel Industry – An Essential Guide.</a:t>
            </a:r>
            <a:r>
              <a:rPr lang="en-GB" dirty="0"/>
              <a:t> Available at: </a:t>
            </a:r>
            <a:r>
              <a:rPr lang="en-GB" dirty="0">
                <a:hlinkClick r:id="rId7"/>
              </a:rPr>
              <a:t>https://amenitiz.com/en/blog/health-and-safety-protocols-in-the-hospitality-industry/#:~:text=Conduct%20regular%20employee%20training%20focussing,different%20areas%20of%20the%20hotel</a:t>
            </a:r>
            <a:r>
              <a:rPr lang="en-GB" dirty="0"/>
              <a:t>. [Accessed 16 November 2023]</a:t>
            </a:r>
            <a:endParaRPr lang="en-GB" dirty="0">
              <a:cs typeface="Calibri"/>
            </a:endParaRPr>
          </a:p>
        </p:txBody>
      </p:sp>
      <p:sp>
        <p:nvSpPr>
          <p:cNvPr id="4" name="Slide Number Placeholder 3"/>
          <p:cNvSpPr>
            <a:spLocks noGrp="1"/>
          </p:cNvSpPr>
          <p:nvPr>
            <p:ph type="sldNum" sz="quarter" idx="5"/>
          </p:nvPr>
        </p:nvSpPr>
        <p:spPr/>
        <p:txBody>
          <a:bodyPr/>
          <a:lstStyle/>
          <a:p>
            <a:fld id="{56D54424-2AA7-40A4-ADCE-0FAA34216B8D}" type="slidenum">
              <a:t>12</a:t>
            </a:fld>
            <a:endParaRPr lang="en-GB"/>
          </a:p>
        </p:txBody>
      </p:sp>
    </p:spTree>
    <p:extLst>
      <p:ext uri="{BB962C8B-B14F-4D97-AF65-F5344CB8AC3E}">
        <p14:creationId xmlns:p14="http://schemas.microsoft.com/office/powerpoint/2010/main" val="3728459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image" Target="../media/image12.png" /><Relationship Id="rId3" Type="http://schemas.openxmlformats.org/officeDocument/2006/relationships/hyperlink" Target="https://www.flexkeeping.com/hotel-housekeeping-training-tips/" TargetMode="External" /><Relationship Id="rId7" Type="http://schemas.openxmlformats.org/officeDocument/2006/relationships/hyperlink" Target="https://amenitiz.com/en/blog/health-and-safety-protocols-in-the-hospitality-industry/#:~:text=Conduct%20regular%20employee%20training%20focussing,different%20areas%20of%20the%20hotel"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s://www.theguardian.com/society/2015/aug/04/hotel-training-learning-disabled-people-premier-inn" TargetMode="External" /><Relationship Id="rId5" Type="http://schemas.openxmlformats.org/officeDocument/2006/relationships/hyperlink" Target="https://datamyte.com/hotel-brand-standards/" TargetMode="External" /><Relationship Id="rId4" Type="http://schemas.openxmlformats.org/officeDocument/2006/relationships/hyperlink" Target="https://www.leapsome.com/blog/employee-engagement-model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7 Key Operational Areas Of Hotel Management">
            <a:extLst>
              <a:ext uri="{FF2B5EF4-FFF2-40B4-BE49-F238E27FC236}">
                <a16:creationId xmlns:a16="http://schemas.microsoft.com/office/drawing/2014/main" id="{3453CF64-9BBF-3109-CC75-11E9BC0AAC1A}"/>
              </a:ext>
            </a:extLst>
          </p:cNvPr>
          <p:cNvPicPr>
            <a:picLocks noChangeAspect="1"/>
          </p:cNvPicPr>
          <p:nvPr/>
        </p:nvPicPr>
        <p:blipFill rotWithShape="1">
          <a:blip r:embed="rId2"/>
          <a:srcRect l="23298" b="9091"/>
          <a:stretch/>
        </p:blipFill>
        <p:spPr>
          <a:xfrm>
            <a:off x="3523488" y="10"/>
            <a:ext cx="8668512" cy="6857990"/>
          </a:xfrm>
          <a:prstGeom prst="rect">
            <a:avLst/>
          </a:prstGeom>
        </p:spPr>
      </p:pic>
      <p:sp>
        <p:nvSpPr>
          <p:cNvPr id="33" name="Rectangle 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solidFill>
                  <a:schemeClr val="bg1"/>
                </a:solidFill>
                <a:ea typeface="+mj-lt"/>
                <a:cs typeface="+mj-lt"/>
              </a:rPr>
              <a:t>Operating Hotel Facilities</a:t>
            </a:r>
            <a:endParaRPr lang="en-US" sz="4800">
              <a:solidFill>
                <a:schemeClr val="bg1"/>
              </a:solidFill>
              <a:ea typeface="+mj-lt"/>
              <a:cs typeface="+mj-lt"/>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a:solidFill>
                  <a:schemeClr val="bg1"/>
                </a:solidFill>
                <a:ea typeface="+mn-lt"/>
                <a:cs typeface="+mn-lt"/>
              </a:rPr>
              <a:t>Student Name:</a:t>
            </a:r>
            <a:endParaRPr lang="en-US" sz="2000">
              <a:solidFill>
                <a:schemeClr val="bg1"/>
              </a:solidFill>
            </a:endParaRPr>
          </a:p>
          <a:p>
            <a:pPr algn="l"/>
            <a:r>
              <a:rPr lang="en-GB" sz="2000">
                <a:solidFill>
                  <a:schemeClr val="bg1"/>
                </a:solidFill>
                <a:ea typeface="+mn-lt"/>
                <a:cs typeface="+mn-lt"/>
              </a:rPr>
              <a:t>Student ID:</a:t>
            </a:r>
            <a:endParaRPr lang="en-GB" sz="2000">
              <a:solidFill>
                <a:schemeClr val="bg1"/>
              </a:solidFill>
            </a:endParaRPr>
          </a:p>
          <a:p>
            <a:pPr algn="l"/>
            <a:r>
              <a:rPr lang="en-GB" sz="2000">
                <a:solidFill>
                  <a:schemeClr val="bg1"/>
                </a:solidFill>
                <a:ea typeface="+mn-lt"/>
                <a:cs typeface="+mn-lt"/>
              </a:rPr>
              <a:t>Academic Year:</a:t>
            </a:r>
            <a:endParaRPr lang="en-GB" sz="2000">
              <a:solidFill>
                <a:schemeClr val="bg1"/>
              </a:solidFill>
            </a:endParaRPr>
          </a:p>
        </p:txBody>
      </p:sp>
      <p:sp>
        <p:nvSpPr>
          <p:cNvPr id="35" name="Rectangle 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0B236BC-2F19-0D3B-048D-B6A692ED5A11}"/>
              </a:ext>
            </a:extLst>
          </p:cNvPr>
          <p:cNvSpPr txBox="1"/>
          <p:nvPr/>
        </p:nvSpPr>
        <p:spPr>
          <a:xfrm>
            <a:off x="10590362" y="6449683"/>
            <a:ext cx="15786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(Bridger, 2018)</a:t>
            </a:r>
            <a:endParaRPr lang="en-GB" dirty="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par>
                                <p:cTn id="18" presetID="10" presetClass="entr" presetSubtype="0" fill="hold" grpId="0" nodeType="withEffect">
                                  <p:stCondLst>
                                    <p:cond delay="1000"/>
                                  </p:stCondLst>
                                  <p:iterate type="lt">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1000">
              <a:schemeClr val="tx1">
                <a:lumMod val="50000"/>
                <a:lumOff val="50000"/>
              </a:schemeClr>
            </a:gs>
            <a:gs pos="64000">
              <a:schemeClr val="tx1">
                <a:lumMod val="50000"/>
                <a:lumOff val="5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157BD-C6AF-8B8A-084D-31CF5926407D}"/>
              </a:ext>
            </a:extLst>
          </p:cNvPr>
          <p:cNvSpPr>
            <a:spLocks noGrp="1"/>
          </p:cNvSpPr>
          <p:nvPr>
            <p:ph type="title"/>
          </p:nvPr>
        </p:nvSpPr>
        <p:spPr/>
        <p:txBody>
          <a:bodyPr/>
          <a:lstStyle/>
          <a:p>
            <a:r>
              <a:rPr lang="en-IN" dirty="0"/>
              <a:t>Content</a:t>
            </a:r>
          </a:p>
        </p:txBody>
      </p:sp>
      <p:sp>
        <p:nvSpPr>
          <p:cNvPr id="3" name="Content Placeholder 2">
            <a:extLst>
              <a:ext uri="{FF2B5EF4-FFF2-40B4-BE49-F238E27FC236}">
                <a16:creationId xmlns:a16="http://schemas.microsoft.com/office/drawing/2014/main" id="{23A16822-C296-CCBF-B980-F31405EE6F08}"/>
              </a:ext>
            </a:extLst>
          </p:cNvPr>
          <p:cNvSpPr>
            <a:spLocks noGrp="1"/>
          </p:cNvSpPr>
          <p:nvPr>
            <p:ph idx="1"/>
          </p:nvPr>
        </p:nvSpPr>
        <p:spPr>
          <a:gradFill>
            <a:gsLst>
              <a:gs pos="0">
                <a:schemeClr val="accent1">
                  <a:lumMod val="5000"/>
                  <a:lumOff val="95000"/>
                </a:schemeClr>
              </a:gs>
              <a:gs pos="41000">
                <a:schemeClr val="tx1">
                  <a:lumMod val="50000"/>
                  <a:lumOff val="50000"/>
                </a:schemeClr>
              </a:gs>
              <a:gs pos="64000">
                <a:schemeClr val="tx1">
                  <a:lumMod val="50000"/>
                  <a:lumOff val="50000"/>
                </a:schemeClr>
              </a:gs>
              <a:gs pos="100000">
                <a:schemeClr val="accent1">
                  <a:lumMod val="30000"/>
                  <a:lumOff val="70000"/>
                </a:schemeClr>
              </a:gs>
            </a:gsLst>
            <a:lin ang="5400000" scaled="1"/>
          </a:gradFill>
        </p:spPr>
        <p:txBody>
          <a:bodyPr>
            <a:normAutofit fontScale="92500" lnSpcReduction="20000"/>
          </a:bodyPr>
          <a:lstStyle/>
          <a:p>
            <a:r>
              <a:rPr lang="en-IN" dirty="0"/>
              <a:t>Introduction</a:t>
            </a:r>
          </a:p>
          <a:p>
            <a:r>
              <a:rPr lang="en-GB" dirty="0">
                <a:ea typeface="+mj-lt"/>
                <a:cs typeface="+mj-lt"/>
              </a:rPr>
              <a:t>Basic training procedure</a:t>
            </a:r>
          </a:p>
          <a:p>
            <a:r>
              <a:rPr lang="en-IN" dirty="0">
                <a:ea typeface="+mj-lt"/>
                <a:cs typeface="+mj-lt"/>
              </a:rPr>
              <a:t>Objectives</a:t>
            </a:r>
          </a:p>
          <a:p>
            <a:r>
              <a:rPr lang="en-IN" dirty="0">
                <a:ea typeface="+mj-lt"/>
                <a:cs typeface="+mj-lt"/>
              </a:rPr>
              <a:t>Employee engagement model</a:t>
            </a:r>
          </a:p>
          <a:p>
            <a:r>
              <a:rPr lang="en-IN" dirty="0">
                <a:ea typeface="+mj-lt"/>
                <a:cs typeface="+mj-lt"/>
              </a:rPr>
              <a:t>Industrial examples</a:t>
            </a:r>
          </a:p>
          <a:p>
            <a:r>
              <a:rPr lang="en-GB" dirty="0">
                <a:ea typeface="+mj-lt"/>
                <a:cs typeface="+mj-lt"/>
              </a:rPr>
              <a:t>Achievement of the brand standards of Hunton Park Hotel</a:t>
            </a:r>
          </a:p>
          <a:p>
            <a:r>
              <a:rPr lang="en-IN" dirty="0">
                <a:ea typeface="+mj-lt"/>
                <a:cs typeface="+mj-lt"/>
              </a:rPr>
              <a:t>Health and Safety procedure</a:t>
            </a:r>
          </a:p>
          <a:p>
            <a:r>
              <a:rPr lang="en-GB" sz="2800" dirty="0">
                <a:ea typeface="+mj-lt"/>
                <a:cs typeface="+mj-lt"/>
              </a:rPr>
              <a:t>Recommendation</a:t>
            </a:r>
          </a:p>
          <a:p>
            <a:r>
              <a:rPr lang="en-GB" sz="2800" dirty="0">
                <a:ea typeface="+mj-lt"/>
                <a:cs typeface="+mj-lt"/>
              </a:rPr>
              <a:t>Conclusion</a:t>
            </a:r>
          </a:p>
          <a:p>
            <a:r>
              <a:rPr lang="en-GB" sz="2800" dirty="0">
                <a:ea typeface="+mj-lt"/>
                <a:cs typeface="+mj-lt"/>
              </a:rPr>
              <a:t>References</a:t>
            </a:r>
            <a:endParaRPr lang="en-IN" sz="2800" dirty="0">
              <a:ea typeface="+mj-lt"/>
              <a:cs typeface="+mj-lt"/>
            </a:endParaRPr>
          </a:p>
          <a:p>
            <a:endParaRPr lang="en-IN" dirty="0">
              <a:ea typeface="+mj-lt"/>
              <a:cs typeface="+mj-lt"/>
            </a:endParaRPr>
          </a:p>
          <a:p>
            <a:endParaRPr lang="en-IN" dirty="0">
              <a:ea typeface="+mj-lt"/>
              <a:cs typeface="+mj-lt"/>
            </a:endParaRPr>
          </a:p>
          <a:p>
            <a:endParaRPr lang="en-IN" dirty="0"/>
          </a:p>
          <a:p>
            <a:endParaRPr lang="en-IN" dirty="0"/>
          </a:p>
        </p:txBody>
      </p:sp>
    </p:spTree>
    <p:extLst>
      <p:ext uri="{BB962C8B-B14F-4D97-AF65-F5344CB8AC3E}">
        <p14:creationId xmlns:p14="http://schemas.microsoft.com/office/powerpoint/2010/main" val="1786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rcure London North Watford Hunton Park Hotel -">
            <a:extLst>
              <a:ext uri="{FF2B5EF4-FFF2-40B4-BE49-F238E27FC236}">
                <a16:creationId xmlns:a16="http://schemas.microsoft.com/office/drawing/2014/main" id="{D3B17FC2-5131-9209-E11B-F728DD360370}"/>
              </a:ext>
            </a:extLst>
          </p:cNvPr>
          <p:cNvPicPr>
            <a:picLocks noChangeAspect="1"/>
          </p:cNvPicPr>
          <p:nvPr/>
        </p:nvPicPr>
        <p:blipFill rotWithShape="1">
          <a:blip r:embed="rId3">
            <a:alphaModFix amt="35000"/>
          </a:blip>
          <a:srcRect b="15094"/>
          <a:stretch/>
        </p:blipFill>
        <p:spPr>
          <a:xfrm>
            <a:off x="20" y="10"/>
            <a:ext cx="12191980" cy="6857990"/>
          </a:xfrm>
          <a:prstGeom prst="rect">
            <a:avLst/>
          </a:prstGeom>
        </p:spPr>
      </p:pic>
      <p:sp>
        <p:nvSpPr>
          <p:cNvPr id="2" name="Title 1">
            <a:extLst>
              <a:ext uri="{FF2B5EF4-FFF2-40B4-BE49-F238E27FC236}">
                <a16:creationId xmlns:a16="http://schemas.microsoft.com/office/drawing/2014/main" id="{50D16F52-3852-77BD-F4E8-0A212354120A}"/>
              </a:ext>
            </a:extLst>
          </p:cNvPr>
          <p:cNvSpPr>
            <a:spLocks noGrp="1"/>
          </p:cNvSpPr>
          <p:nvPr>
            <p:ph type="title"/>
          </p:nvPr>
        </p:nvSpPr>
        <p:spPr>
          <a:xfrm>
            <a:off x="838200" y="365125"/>
            <a:ext cx="10515600" cy="1325563"/>
          </a:xfrm>
        </p:spPr>
        <p:txBody>
          <a:bodyPr>
            <a:normAutofit/>
          </a:bodyPr>
          <a:lstStyle/>
          <a:p>
            <a:r>
              <a:rPr lang="en-GB" dirty="0">
                <a:solidFill>
                  <a:srgbClr val="FFFFFF"/>
                </a:solidFill>
                <a:ea typeface="+mj-lt"/>
                <a:cs typeface="+mj-lt"/>
              </a:rPr>
              <a:t>Introduction</a:t>
            </a:r>
            <a:endParaRPr lang="en-US" dirty="0">
              <a:solidFill>
                <a:srgbClr val="FFFFFF"/>
              </a:solidFill>
            </a:endParaRPr>
          </a:p>
        </p:txBody>
      </p:sp>
      <p:sp>
        <p:nvSpPr>
          <p:cNvPr id="3" name="Content Placeholder 2">
            <a:extLst>
              <a:ext uri="{FF2B5EF4-FFF2-40B4-BE49-F238E27FC236}">
                <a16:creationId xmlns:a16="http://schemas.microsoft.com/office/drawing/2014/main" id="{1236EDE4-879B-F42E-AABA-696E9B86C1D9}"/>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solidFill>
                  <a:srgbClr val="FFFFFF"/>
                </a:solidFill>
                <a:ea typeface="+mn-lt"/>
                <a:cs typeface="+mn-lt"/>
              </a:rPr>
              <a:t>The presentation is going to cover the preparation of a basic training procedure for Hunton Park Hotel.</a:t>
            </a:r>
            <a:endParaRPr lang="en-GB" dirty="0">
              <a:solidFill>
                <a:srgbClr val="FFFFFF"/>
              </a:solidFill>
              <a:cs typeface="Calibri" panose="020F0502020204030204"/>
            </a:endParaRPr>
          </a:p>
          <a:p>
            <a:r>
              <a:rPr lang="en-GB" dirty="0">
                <a:solidFill>
                  <a:srgbClr val="FFFFFF"/>
                </a:solidFill>
                <a:ea typeface="+mn-lt"/>
                <a:cs typeface="+mn-lt"/>
              </a:rPr>
              <a:t>The paper will highlight an employee engagement model along with industrial examples.</a:t>
            </a:r>
            <a:endParaRPr lang="en-GB" dirty="0">
              <a:solidFill>
                <a:srgbClr val="FFFFFF"/>
              </a:solidFill>
            </a:endParaRPr>
          </a:p>
          <a:p>
            <a:r>
              <a:rPr lang="en-GB" dirty="0">
                <a:solidFill>
                  <a:srgbClr val="FFFFFF"/>
                </a:solidFill>
                <a:ea typeface="+mn-lt"/>
                <a:cs typeface="+mn-lt"/>
              </a:rPr>
              <a:t>Additionally, the maintenance of achievement of Hunton Park’s standards through the training procedure will be described.</a:t>
            </a:r>
            <a:endParaRPr lang="en-GB" dirty="0">
              <a:solidFill>
                <a:srgbClr val="FFFFFF"/>
              </a:solidFill>
            </a:endParaRPr>
          </a:p>
          <a:p>
            <a:r>
              <a:rPr lang="en-GB" dirty="0">
                <a:solidFill>
                  <a:srgbClr val="FFFFFF"/>
                </a:solidFill>
                <a:ea typeface="+mn-lt"/>
                <a:cs typeface="+mn-lt"/>
              </a:rPr>
              <a:t>Additionally, the health and safety procedure in Hunton Park hotel will be followed as well in this presentation.</a:t>
            </a:r>
            <a:endParaRPr lang="en-GB" dirty="0">
              <a:solidFill>
                <a:srgbClr val="FFFFFF"/>
              </a:solidFill>
            </a:endParaRPr>
          </a:p>
        </p:txBody>
      </p:sp>
      <p:sp>
        <p:nvSpPr>
          <p:cNvPr id="5" name="TextBox 4">
            <a:extLst>
              <a:ext uri="{FF2B5EF4-FFF2-40B4-BE49-F238E27FC236}">
                <a16:creationId xmlns:a16="http://schemas.microsoft.com/office/drawing/2014/main" id="{2CADB6FA-6E6C-0196-8AF7-B815D0EE1A52}"/>
              </a:ext>
            </a:extLst>
          </p:cNvPr>
          <p:cNvSpPr txBox="1"/>
          <p:nvPr/>
        </p:nvSpPr>
        <p:spPr>
          <a:xfrm>
            <a:off x="10389079" y="6406551"/>
            <a:ext cx="160738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(Bridger, 2018)</a:t>
            </a:r>
            <a:endParaRPr lang="en-GB" dirty="0">
              <a:cs typeface="Calibri"/>
            </a:endParaRPr>
          </a:p>
        </p:txBody>
      </p:sp>
    </p:spTree>
    <p:extLst>
      <p:ext uri="{BB962C8B-B14F-4D97-AF65-F5344CB8AC3E}">
        <p14:creationId xmlns:p14="http://schemas.microsoft.com/office/powerpoint/2010/main" val="11911757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2376A-C4B6-D0F8-EAEC-6223DB06C8EE}"/>
              </a:ext>
            </a:extLst>
          </p:cNvPr>
          <p:cNvSpPr>
            <a:spLocks noGrp="1"/>
          </p:cNvSpPr>
          <p:nvPr>
            <p:ph type="title"/>
          </p:nvPr>
        </p:nvSpPr>
        <p:spPr>
          <a:xfrm>
            <a:off x="838201" y="345810"/>
            <a:ext cx="5120561" cy="1325563"/>
          </a:xfrm>
        </p:spPr>
        <p:txBody>
          <a:bodyPr>
            <a:normAutofit/>
          </a:bodyPr>
          <a:lstStyle/>
          <a:p>
            <a:r>
              <a:rPr lang="en-GB" dirty="0">
                <a:ea typeface="+mj-lt"/>
                <a:cs typeface="+mj-lt"/>
              </a:rPr>
              <a:t>Basic training procedure</a:t>
            </a:r>
            <a:endParaRPr lang="en-US" dirty="0"/>
          </a:p>
        </p:txBody>
      </p:sp>
      <p:sp>
        <p:nvSpPr>
          <p:cNvPr id="3" name="Content Placeholder 2">
            <a:extLst>
              <a:ext uri="{FF2B5EF4-FFF2-40B4-BE49-F238E27FC236}">
                <a16:creationId xmlns:a16="http://schemas.microsoft.com/office/drawing/2014/main" id="{4F256A88-2A82-8F96-15F2-6218B4CBC0E5}"/>
              </a:ext>
            </a:extLst>
          </p:cNvPr>
          <p:cNvSpPr>
            <a:spLocks noGrp="1"/>
          </p:cNvSpPr>
          <p:nvPr>
            <p:ph idx="1"/>
          </p:nvPr>
        </p:nvSpPr>
        <p:spPr>
          <a:xfrm>
            <a:off x="838201" y="1825625"/>
            <a:ext cx="5092194" cy="4351338"/>
          </a:xfrm>
        </p:spPr>
        <p:txBody>
          <a:bodyPr vert="horz" lIns="91440" tIns="45720" rIns="91440" bIns="45720" rtlCol="0">
            <a:normAutofit/>
          </a:bodyPr>
          <a:lstStyle/>
          <a:p>
            <a:r>
              <a:rPr lang="en-GB" sz="2000">
                <a:ea typeface="+mn-lt"/>
                <a:cs typeface="+mn-lt"/>
              </a:rPr>
              <a:t>Set up in-person training sessions for new housekeeping staff is necessary to make them involved in the team.</a:t>
            </a:r>
            <a:endParaRPr lang="en-GB" sz="2000">
              <a:cs typeface="Calibri" panose="020F0502020204030204"/>
            </a:endParaRPr>
          </a:p>
          <a:p>
            <a:r>
              <a:rPr lang="en-GB" sz="2000">
                <a:ea typeface="+mn-lt"/>
                <a:cs typeface="+mn-lt"/>
              </a:rPr>
              <a:t>Showing video tutorials is essential to the housekeeping team to support them following a standard protocol.</a:t>
            </a:r>
            <a:endParaRPr lang="en-GB" sz="2000"/>
          </a:p>
          <a:p>
            <a:r>
              <a:rPr lang="en-GB" sz="2000">
                <a:ea typeface="+mn-lt"/>
                <a:cs typeface="+mn-lt"/>
              </a:rPr>
              <a:t>An early accessible SOP is important for housekeeping staff to follow the guidance to better serve customers.</a:t>
            </a:r>
            <a:endParaRPr lang="en-GB" sz="2000"/>
          </a:p>
          <a:p>
            <a:r>
              <a:rPr lang="en-GB" sz="2000">
                <a:ea typeface="+mn-lt"/>
                <a:cs typeface="+mn-lt"/>
              </a:rPr>
              <a:t>Line managers also need to provide hand-to-hand practical training to housekeeping staff to encourage their potential ability.</a:t>
            </a:r>
            <a:endParaRPr lang="en-GB" sz="2000"/>
          </a:p>
          <a:p>
            <a:endParaRPr lang="en-GB" sz="2000">
              <a:cs typeface="Calibri"/>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Quién es un Responsable de Departamento de Housekeeping de un Hotel? -  Patricia Vela - Hotel Housekeeping">
            <a:extLst>
              <a:ext uri="{FF2B5EF4-FFF2-40B4-BE49-F238E27FC236}">
                <a16:creationId xmlns:a16="http://schemas.microsoft.com/office/drawing/2014/main" id="{A6028530-CFAC-E17F-8A0B-84C819914A51}"/>
              </a:ext>
            </a:extLst>
          </p:cNvPr>
          <p:cNvPicPr>
            <a:picLocks noChangeAspect="1"/>
          </p:cNvPicPr>
          <p:nvPr/>
        </p:nvPicPr>
        <p:blipFill rotWithShape="1">
          <a:blip r:embed="rId3"/>
          <a:srcRect r="1" b="374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Housekeeping Training Program - Hospitality Staffing Solutions">
            <a:extLst>
              <a:ext uri="{FF2B5EF4-FFF2-40B4-BE49-F238E27FC236}">
                <a16:creationId xmlns:a16="http://schemas.microsoft.com/office/drawing/2014/main" id="{98303E24-B7A7-3F62-0F93-7638F265F643}"/>
              </a:ext>
            </a:extLst>
          </p:cNvPr>
          <p:cNvPicPr>
            <a:picLocks noChangeAspect="1"/>
          </p:cNvPicPr>
          <p:nvPr/>
        </p:nvPicPr>
        <p:blipFill rotWithShape="1">
          <a:blip r:embed="rId4"/>
          <a:srcRect r="22001"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EA59D60A-00D7-02F6-ADFF-A34487F95453}"/>
              </a:ext>
            </a:extLst>
          </p:cNvPr>
          <p:cNvSpPr txBox="1"/>
          <p:nvPr/>
        </p:nvSpPr>
        <p:spPr>
          <a:xfrm>
            <a:off x="6090249" y="6492815"/>
            <a:ext cx="2024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Flexkeeping</a:t>
            </a:r>
            <a:r>
              <a:rPr lang="en-US" dirty="0"/>
              <a:t>, 2023)</a:t>
            </a:r>
            <a:endParaRPr lang="en-GB" dirty="0"/>
          </a:p>
        </p:txBody>
      </p:sp>
      <p:sp>
        <p:nvSpPr>
          <p:cNvPr id="7" name="TextBox 6">
            <a:extLst>
              <a:ext uri="{FF2B5EF4-FFF2-40B4-BE49-F238E27FC236}">
                <a16:creationId xmlns:a16="http://schemas.microsoft.com/office/drawing/2014/main" id="{9B2736FE-6699-0D28-D1CD-9AFF9CE2A03D}"/>
              </a:ext>
            </a:extLst>
          </p:cNvPr>
          <p:cNvSpPr txBox="1"/>
          <p:nvPr/>
        </p:nvSpPr>
        <p:spPr>
          <a:xfrm>
            <a:off x="9684589" y="80513"/>
            <a:ext cx="2211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(Flexkeeping, 2023)</a:t>
            </a:r>
            <a:r>
              <a:rPr lang="en-GB">
                <a:cs typeface="Calibri"/>
              </a:rPr>
              <a:t>​</a:t>
            </a:r>
            <a:endParaRPr lang="en-GB"/>
          </a:p>
        </p:txBody>
      </p:sp>
    </p:spTree>
    <p:extLst>
      <p:ext uri="{BB962C8B-B14F-4D97-AF65-F5344CB8AC3E}">
        <p14:creationId xmlns:p14="http://schemas.microsoft.com/office/powerpoint/2010/main" val="2376765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300-90F1-F793-B0A0-79A91032E06D}"/>
              </a:ext>
            </a:extLst>
          </p:cNvPr>
          <p:cNvSpPr>
            <a:spLocks noGrp="1"/>
          </p:cNvSpPr>
          <p:nvPr>
            <p:ph type="title"/>
          </p:nvPr>
        </p:nvSpPr>
        <p:spPr>
          <a:xfrm>
            <a:off x="6096001" y="626721"/>
            <a:ext cx="4669410" cy="1588803"/>
          </a:xfrm>
        </p:spPr>
        <p:txBody>
          <a:bodyPr anchor="b">
            <a:normAutofit/>
          </a:bodyPr>
          <a:lstStyle/>
          <a:p>
            <a:r>
              <a:rPr lang="en-GB" sz="3600" dirty="0">
                <a:solidFill>
                  <a:schemeClr val="tx2"/>
                </a:solidFill>
                <a:ea typeface="+mj-lt"/>
                <a:cs typeface="+mj-lt"/>
              </a:rPr>
              <a:t>Objectives</a:t>
            </a:r>
            <a:endParaRPr lang="en-US" sz="3600" dirty="0">
              <a:solidFill>
                <a:schemeClr val="tx2"/>
              </a:solidFill>
            </a:endParaRPr>
          </a:p>
        </p:txBody>
      </p:sp>
      <p:pic>
        <p:nvPicPr>
          <p:cNvPr id="4" name="Picture 3" descr="Professional Housekeeping Training - Philippines | CMDA Condo &amp; Office  Cleaning Services">
            <a:extLst>
              <a:ext uri="{FF2B5EF4-FFF2-40B4-BE49-F238E27FC236}">
                <a16:creationId xmlns:a16="http://schemas.microsoft.com/office/drawing/2014/main" id="{3254BE0F-AA72-9FC9-02F1-6CA136F13078}"/>
              </a:ext>
            </a:extLst>
          </p:cNvPr>
          <p:cNvPicPr>
            <a:picLocks noChangeAspect="1"/>
          </p:cNvPicPr>
          <p:nvPr/>
        </p:nvPicPr>
        <p:blipFill rotWithShape="1">
          <a:blip r:embed="rId3"/>
          <a:srcRect l="15988" r="20443" b="1"/>
          <a:stretch/>
        </p:blipFill>
        <p:spPr>
          <a:xfrm>
            <a:off x="612518" y="608141"/>
            <a:ext cx="4793644" cy="5648280"/>
          </a:xfrm>
          <a:prstGeom prst="rect">
            <a:avLst/>
          </a:prstGeom>
        </p:spPr>
      </p:pic>
      <p:sp>
        <p:nvSpPr>
          <p:cNvPr id="9" name="Freeform: Shape 8">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81D4A6B9-3A72-30B4-CE4B-17F332ED682E}"/>
              </a:ext>
            </a:extLst>
          </p:cNvPr>
          <p:cNvSpPr>
            <a:spLocks noGrp="1"/>
          </p:cNvSpPr>
          <p:nvPr>
            <p:ph idx="1"/>
          </p:nvPr>
        </p:nvSpPr>
        <p:spPr>
          <a:xfrm>
            <a:off x="6096000" y="2596243"/>
            <a:ext cx="4953000" cy="3573493"/>
          </a:xfrm>
        </p:spPr>
        <p:txBody>
          <a:bodyPr vert="horz" lIns="91440" tIns="45720" rIns="91440" bIns="45720" rtlCol="0">
            <a:normAutofit/>
          </a:bodyPr>
          <a:lstStyle/>
          <a:p>
            <a:r>
              <a:rPr lang="en-GB" sz="1600" dirty="0">
                <a:solidFill>
                  <a:schemeClr val="tx2"/>
                </a:solidFill>
                <a:ea typeface="+mn-lt"/>
                <a:cs typeface="+mn-lt"/>
              </a:rPr>
              <a:t>To learn effective cleanliness methods as per the standards of Hunton Park Hotel through the training procedure.</a:t>
            </a:r>
            <a:endParaRPr lang="en-GB" sz="1600" dirty="0">
              <a:solidFill>
                <a:schemeClr val="tx2"/>
              </a:solidFill>
              <a:cs typeface="Calibri" panose="020F0502020204030204"/>
            </a:endParaRPr>
          </a:p>
          <a:p>
            <a:r>
              <a:rPr lang="en-GB" sz="1600" dirty="0">
                <a:solidFill>
                  <a:schemeClr val="tx2"/>
                </a:solidFill>
                <a:ea typeface="+mn-lt"/>
                <a:cs typeface="+mn-lt"/>
              </a:rPr>
              <a:t>To train the housekeeping staff in a proper way to develop their professional skills and achieve their best outcomes.</a:t>
            </a:r>
            <a:endParaRPr lang="en-GB" sz="1600" dirty="0">
              <a:solidFill>
                <a:schemeClr val="tx2"/>
              </a:solidFill>
            </a:endParaRPr>
          </a:p>
          <a:p>
            <a:r>
              <a:rPr lang="en-GB" sz="1600" dirty="0">
                <a:solidFill>
                  <a:schemeClr val="tx2"/>
                </a:solidFill>
                <a:ea typeface="+mn-lt"/>
                <a:cs typeface="+mn-lt"/>
              </a:rPr>
              <a:t>To follow the Health and Safety Act 1974 to maintain their safety standards in Hunton Park Hotel.</a:t>
            </a:r>
            <a:endParaRPr lang="en-GB" sz="1600" dirty="0">
              <a:solidFill>
                <a:schemeClr val="tx2"/>
              </a:solidFill>
            </a:endParaRPr>
          </a:p>
          <a:p>
            <a:endParaRPr lang="en-GB" sz="1600" dirty="0">
              <a:solidFill>
                <a:schemeClr val="tx2"/>
              </a:solidFill>
              <a:cs typeface="Calibri"/>
            </a:endParaRPr>
          </a:p>
        </p:txBody>
      </p:sp>
      <p:sp>
        <p:nvSpPr>
          <p:cNvPr id="5" name="TextBox 4">
            <a:extLst>
              <a:ext uri="{FF2B5EF4-FFF2-40B4-BE49-F238E27FC236}">
                <a16:creationId xmlns:a16="http://schemas.microsoft.com/office/drawing/2014/main" id="{01D4A181-A313-9AD2-F4FD-D4C96F1F518A}"/>
              </a:ext>
            </a:extLst>
          </p:cNvPr>
          <p:cNvSpPr txBox="1"/>
          <p:nvPr/>
        </p:nvSpPr>
        <p:spPr>
          <a:xfrm>
            <a:off x="2150853" y="649281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(Leiter and Bakker, 2010)</a:t>
            </a:r>
            <a:endParaRPr lang="en-GB"/>
          </a:p>
        </p:txBody>
      </p:sp>
    </p:spTree>
    <p:extLst>
      <p:ext uri="{BB962C8B-B14F-4D97-AF65-F5344CB8AC3E}">
        <p14:creationId xmlns:p14="http://schemas.microsoft.com/office/powerpoint/2010/main" val="566206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A844-619A-62F9-8A19-4E12EC35C044}"/>
              </a:ext>
            </a:extLst>
          </p:cNvPr>
          <p:cNvSpPr>
            <a:spLocks noGrp="1"/>
          </p:cNvSpPr>
          <p:nvPr>
            <p:ph type="title"/>
          </p:nvPr>
        </p:nvSpPr>
        <p:spPr>
          <a:xfrm>
            <a:off x="914399" y="566844"/>
            <a:ext cx="5181601" cy="1642956"/>
          </a:xfrm>
        </p:spPr>
        <p:txBody>
          <a:bodyPr anchor="b">
            <a:normAutofit/>
          </a:bodyPr>
          <a:lstStyle/>
          <a:p>
            <a:r>
              <a:rPr lang="en-GB" sz="3600" dirty="0">
                <a:solidFill>
                  <a:schemeClr val="tx2"/>
                </a:solidFill>
                <a:ea typeface="+mj-lt"/>
                <a:cs typeface="+mj-lt"/>
              </a:rPr>
              <a:t>Employee engagement model</a:t>
            </a:r>
            <a:endParaRPr lang="en-US" sz="3600" dirty="0">
              <a:solidFill>
                <a:schemeClr val="tx2"/>
              </a:solidFill>
            </a:endParaRPr>
          </a:p>
        </p:txBody>
      </p:sp>
      <p:sp>
        <p:nvSpPr>
          <p:cNvPr id="3" name="Content Placeholder 2">
            <a:extLst>
              <a:ext uri="{FF2B5EF4-FFF2-40B4-BE49-F238E27FC236}">
                <a16:creationId xmlns:a16="http://schemas.microsoft.com/office/drawing/2014/main" id="{A895CF53-A42A-EB6A-BB32-83D91DAB9ED1}"/>
              </a:ext>
            </a:extLst>
          </p:cNvPr>
          <p:cNvSpPr>
            <a:spLocks noGrp="1"/>
          </p:cNvSpPr>
          <p:nvPr>
            <p:ph idx="1"/>
          </p:nvPr>
        </p:nvSpPr>
        <p:spPr>
          <a:xfrm>
            <a:off x="896112" y="2596243"/>
            <a:ext cx="5199888" cy="3507524"/>
          </a:xfrm>
        </p:spPr>
        <p:txBody>
          <a:bodyPr vert="horz" lIns="91440" tIns="45720" rIns="91440" bIns="45720" rtlCol="0">
            <a:normAutofit/>
          </a:bodyPr>
          <a:lstStyle/>
          <a:p>
            <a:r>
              <a:rPr lang="en-GB" sz="1600" dirty="0">
                <a:solidFill>
                  <a:schemeClr val="tx2"/>
                </a:solidFill>
                <a:ea typeface="+mn-lt"/>
                <a:cs typeface="+mn-lt"/>
              </a:rPr>
              <a:t>The AON-Hewitt Model is an employee engagement model which allows employees to focus on better outcomes (</a:t>
            </a:r>
            <a:r>
              <a:rPr lang="en-GB" sz="1600" dirty="0" err="1">
                <a:solidFill>
                  <a:schemeClr val="tx2"/>
                </a:solidFill>
                <a:ea typeface="+mn-lt"/>
                <a:cs typeface="+mn-lt"/>
              </a:rPr>
              <a:t>Leapsome</a:t>
            </a:r>
            <a:r>
              <a:rPr lang="en-GB" sz="1600" dirty="0">
                <a:solidFill>
                  <a:schemeClr val="tx2"/>
                </a:solidFill>
                <a:ea typeface="+mn-lt"/>
                <a:cs typeface="+mn-lt"/>
              </a:rPr>
              <a:t>, 2023).</a:t>
            </a:r>
            <a:endParaRPr lang="en-GB" sz="1600" dirty="0">
              <a:solidFill>
                <a:schemeClr val="tx2"/>
              </a:solidFill>
              <a:cs typeface="Calibri" panose="020F0502020204030204"/>
            </a:endParaRPr>
          </a:p>
          <a:p>
            <a:r>
              <a:rPr lang="en-GB" sz="1600" dirty="0">
                <a:solidFill>
                  <a:schemeClr val="tx2"/>
                </a:solidFill>
                <a:ea typeface="+mn-lt"/>
                <a:cs typeface="+mn-lt"/>
              </a:rPr>
              <a:t>Six core elements of this model are the basics, company practices, the work, leadership, performance and brand.</a:t>
            </a:r>
            <a:endParaRPr lang="en-GB" sz="1600" dirty="0">
              <a:solidFill>
                <a:schemeClr val="tx2"/>
              </a:solidFill>
            </a:endParaRPr>
          </a:p>
          <a:p>
            <a:r>
              <a:rPr lang="en-GB" sz="1600" dirty="0">
                <a:solidFill>
                  <a:schemeClr val="tx2"/>
                </a:solidFill>
                <a:ea typeface="+mn-lt"/>
                <a:cs typeface="+mn-lt"/>
              </a:rPr>
              <a:t>Line managers are responsible for training housekeepers to deliver the best services to guests in Hunton Park Hotel (Bridger, 2018).</a:t>
            </a:r>
            <a:endParaRPr lang="en-GB" sz="1600" dirty="0">
              <a:solidFill>
                <a:schemeClr val="tx2"/>
              </a:solidFill>
            </a:endParaRPr>
          </a:p>
          <a:p>
            <a:r>
              <a:rPr lang="en-GB" sz="1600" dirty="0">
                <a:solidFill>
                  <a:schemeClr val="tx2"/>
                </a:solidFill>
                <a:ea typeface="+mn-lt"/>
                <a:cs typeface="+mn-lt"/>
              </a:rPr>
              <a:t>As per this model, housekeepers of Hunton Park Hotel are highly responsible for corporate responsibility and brand reputation.</a:t>
            </a:r>
            <a:endParaRPr lang="en-GB" sz="1600" dirty="0">
              <a:solidFill>
                <a:schemeClr val="tx2"/>
              </a:solidFill>
            </a:endParaRPr>
          </a:p>
          <a:p>
            <a:endParaRPr lang="en-GB" sz="1600" dirty="0">
              <a:solidFill>
                <a:schemeClr val="tx2"/>
              </a:solidFill>
              <a:cs typeface="Calibri"/>
            </a:endParaRPr>
          </a:p>
        </p:txBody>
      </p:sp>
      <p:grpSp>
        <p:nvGrpSpPr>
          <p:cNvPr id="18" name="Group 17">
            <a:extLst>
              <a:ext uri="{FF2B5EF4-FFF2-40B4-BE49-F238E27FC236}">
                <a16:creationId xmlns:a16="http://schemas.microsoft.com/office/drawing/2014/main" id="{59D47941-986F-4A15-FC41-7527D904BD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85" y="4887325"/>
            <a:ext cx="2022729" cy="1993164"/>
            <a:chOff x="-60285" y="4581559"/>
            <a:chExt cx="2330572" cy="2296509"/>
          </a:xfrm>
        </p:grpSpPr>
        <p:sp>
          <p:nvSpPr>
            <p:cNvPr id="19" name="Freeform: Shape 18">
              <a:extLst>
                <a:ext uri="{FF2B5EF4-FFF2-40B4-BE49-F238E27FC236}">
                  <a16:creationId xmlns:a16="http://schemas.microsoft.com/office/drawing/2014/main" id="{360EC868-83E9-43E0-4856-1190B2886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400132">
              <a:off x="1073269" y="6038524"/>
              <a:ext cx="374890" cy="373361"/>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82"/>
                <a:gd name="connsiteY0" fmla="*/ 2 h 4963949"/>
                <a:gd name="connsiteX1" fmla="*/ 4735908 w 4849482"/>
                <a:gd name="connsiteY1" fmla="*/ 1905908 h 4963949"/>
                <a:gd name="connsiteX2" fmla="*/ 4451030 w 4849482"/>
                <a:gd name="connsiteY2" fmla="*/ 3809089 h 4963949"/>
                <a:gd name="connsiteX3" fmla="*/ 3419865 w 4849482"/>
                <a:gd name="connsiteY3" fmla="*/ 4844857 h 4963949"/>
                <a:gd name="connsiteX4" fmla="*/ 1074535 w 4849482"/>
                <a:gd name="connsiteY4" fmla="*/ 4657238 h 4963949"/>
                <a:gd name="connsiteX5" fmla="*/ 33359 w 4849482"/>
                <a:gd name="connsiteY5" fmla="*/ 2995667 h 4963949"/>
                <a:gd name="connsiteX6" fmla="*/ 592137 w 4849482"/>
                <a:gd name="connsiteY6" fmla="*/ 805858 h 4963949"/>
                <a:gd name="connsiteX7" fmla="*/ 2649000 w 4849482"/>
                <a:gd name="connsiteY7" fmla="*/ 2 h 4963949"/>
                <a:gd name="connsiteX0" fmla="*/ 2649000 w 4942023"/>
                <a:gd name="connsiteY0" fmla="*/ 2 h 4678955"/>
                <a:gd name="connsiteX1" fmla="*/ 4735908 w 4942023"/>
                <a:gd name="connsiteY1" fmla="*/ 1905908 h 4678955"/>
                <a:gd name="connsiteX2" fmla="*/ 4451030 w 4942023"/>
                <a:gd name="connsiteY2" fmla="*/ 3809089 h 4678955"/>
                <a:gd name="connsiteX3" fmla="*/ 1074535 w 4942023"/>
                <a:gd name="connsiteY3" fmla="*/ 4657238 h 4678955"/>
                <a:gd name="connsiteX4" fmla="*/ 33359 w 4942023"/>
                <a:gd name="connsiteY4" fmla="*/ 2995667 h 4678955"/>
                <a:gd name="connsiteX5" fmla="*/ 592137 w 4942023"/>
                <a:gd name="connsiteY5" fmla="*/ 805858 h 4678955"/>
                <a:gd name="connsiteX6" fmla="*/ 2649000 w 4942023"/>
                <a:gd name="connsiteY6" fmla="*/ 2 h 4678955"/>
                <a:gd name="connsiteX0" fmla="*/ 2649000 w 4806392"/>
                <a:gd name="connsiteY0" fmla="*/ 2 h 4842789"/>
                <a:gd name="connsiteX1" fmla="*/ 4735908 w 4806392"/>
                <a:gd name="connsiteY1" fmla="*/ 1905908 h 4842789"/>
                <a:gd name="connsiteX2" fmla="*/ 3706624 w 4806392"/>
                <a:gd name="connsiteY2" fmla="*/ 4493428 h 4842789"/>
                <a:gd name="connsiteX3" fmla="*/ 1074535 w 4806392"/>
                <a:gd name="connsiteY3" fmla="*/ 4657238 h 4842789"/>
                <a:gd name="connsiteX4" fmla="*/ 33359 w 4806392"/>
                <a:gd name="connsiteY4" fmla="*/ 2995667 h 4842789"/>
                <a:gd name="connsiteX5" fmla="*/ 592137 w 4806392"/>
                <a:gd name="connsiteY5" fmla="*/ 805858 h 4842789"/>
                <a:gd name="connsiteX6" fmla="*/ 2649000 w 4806392"/>
                <a:gd name="connsiteY6" fmla="*/ 2 h 4842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06392" h="4842789">
                  <a:moveTo>
                    <a:pt x="2649000" y="2"/>
                  </a:moveTo>
                  <a:cubicBezTo>
                    <a:pt x="3339628" y="183344"/>
                    <a:pt x="4435570" y="1271060"/>
                    <a:pt x="4735908" y="1905908"/>
                  </a:cubicBezTo>
                  <a:cubicBezTo>
                    <a:pt x="5036246" y="2540756"/>
                    <a:pt x="4316853" y="4034873"/>
                    <a:pt x="3706624" y="4493428"/>
                  </a:cubicBezTo>
                  <a:cubicBezTo>
                    <a:pt x="3096395" y="4951983"/>
                    <a:pt x="1686746" y="4906865"/>
                    <a:pt x="1074535" y="4657238"/>
                  </a:cubicBezTo>
                  <a:cubicBezTo>
                    <a:pt x="462324" y="4407611"/>
                    <a:pt x="145196" y="3624902"/>
                    <a:pt x="33359" y="2995667"/>
                  </a:cubicBezTo>
                  <a:cubicBezTo>
                    <a:pt x="-94426" y="2318585"/>
                    <a:pt x="156197" y="1305135"/>
                    <a:pt x="592137" y="805858"/>
                  </a:cubicBezTo>
                  <a:cubicBezTo>
                    <a:pt x="1028077" y="306581"/>
                    <a:pt x="1996327" y="30750"/>
                    <a:pt x="2649000" y="2"/>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6D985B52-4EDF-48D5-D47E-F9B38F2A1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DFB3DD7-EE05-3397-7AB2-0974D469A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1E859F5-3E53-24D1-D141-628C029B7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E19958B-8991-2DE4-0301-6ADCA0C20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Aon Hewitt's employee engagement model | Chris HOHMANN">
            <a:extLst>
              <a:ext uri="{FF2B5EF4-FFF2-40B4-BE49-F238E27FC236}">
                <a16:creationId xmlns:a16="http://schemas.microsoft.com/office/drawing/2014/main" id="{AC67DD2C-EE00-F8F3-0344-208711F72E3E}"/>
              </a:ext>
            </a:extLst>
          </p:cNvPr>
          <p:cNvPicPr>
            <a:picLocks noChangeAspect="1"/>
          </p:cNvPicPr>
          <p:nvPr/>
        </p:nvPicPr>
        <p:blipFill>
          <a:blip r:embed="rId3"/>
          <a:stretch>
            <a:fillRect/>
          </a:stretch>
        </p:blipFill>
        <p:spPr>
          <a:xfrm>
            <a:off x="6422249" y="1227631"/>
            <a:ext cx="5353668" cy="4272040"/>
          </a:xfrm>
          <a:prstGeom prst="rect">
            <a:avLst/>
          </a:prstGeom>
        </p:spPr>
      </p:pic>
      <p:sp>
        <p:nvSpPr>
          <p:cNvPr id="7" name="TextBox 6">
            <a:extLst>
              <a:ext uri="{FF2B5EF4-FFF2-40B4-BE49-F238E27FC236}">
                <a16:creationId xmlns:a16="http://schemas.microsoft.com/office/drawing/2014/main" id="{98B1D6AF-954F-4802-680A-07AFF9652F36}"/>
              </a:ext>
            </a:extLst>
          </p:cNvPr>
          <p:cNvSpPr txBox="1"/>
          <p:nvPr/>
        </p:nvSpPr>
        <p:spPr>
          <a:xfrm>
            <a:off x="8663796" y="5730815"/>
            <a:ext cx="20387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aseline="30000" dirty="0">
                <a:solidFill>
                  <a:srgbClr val="44546A"/>
                </a:solidFill>
                <a:cs typeface="Calibri"/>
              </a:rPr>
              <a:t> (</a:t>
            </a:r>
            <a:r>
              <a:rPr lang="en-US" sz="2400" baseline="30000" err="1">
                <a:solidFill>
                  <a:srgbClr val="44546A"/>
                </a:solidFill>
                <a:cs typeface="Calibri"/>
              </a:rPr>
              <a:t>Leapsome</a:t>
            </a:r>
            <a:r>
              <a:rPr lang="en-US" sz="2400" baseline="30000" dirty="0">
                <a:solidFill>
                  <a:srgbClr val="44546A"/>
                </a:solidFill>
                <a:cs typeface="Calibri"/>
              </a:rPr>
              <a:t>, 2023)</a:t>
            </a:r>
            <a:endParaRPr lang="en-US" sz="2400">
              <a:cs typeface="Calibri"/>
            </a:endParaRPr>
          </a:p>
        </p:txBody>
      </p:sp>
    </p:spTree>
    <p:extLst>
      <p:ext uri="{BB962C8B-B14F-4D97-AF65-F5344CB8AC3E}">
        <p14:creationId xmlns:p14="http://schemas.microsoft.com/office/powerpoint/2010/main" val="2326446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FD39-4254-C8B9-1B4D-01567C41562B}"/>
              </a:ext>
            </a:extLst>
          </p:cNvPr>
          <p:cNvSpPr>
            <a:spLocks noGrp="1"/>
          </p:cNvSpPr>
          <p:nvPr>
            <p:ph type="title"/>
          </p:nvPr>
        </p:nvSpPr>
        <p:spPr>
          <a:xfrm>
            <a:off x="6096001" y="626721"/>
            <a:ext cx="4669410" cy="1588803"/>
          </a:xfrm>
        </p:spPr>
        <p:txBody>
          <a:bodyPr anchor="b">
            <a:normAutofit/>
          </a:bodyPr>
          <a:lstStyle/>
          <a:p>
            <a:r>
              <a:rPr lang="en-GB" sz="3600" dirty="0">
                <a:solidFill>
                  <a:schemeClr val="tx2"/>
                </a:solidFill>
                <a:ea typeface="+mj-lt"/>
                <a:cs typeface="+mj-lt"/>
              </a:rPr>
              <a:t>Industrial examples</a:t>
            </a:r>
            <a:endParaRPr lang="en-US" sz="3600" dirty="0">
              <a:solidFill>
                <a:schemeClr val="tx2"/>
              </a:solidFill>
              <a:ea typeface="+mj-lt"/>
              <a:cs typeface="+mj-lt"/>
            </a:endParaRPr>
          </a:p>
        </p:txBody>
      </p:sp>
      <p:sp>
        <p:nvSpPr>
          <p:cNvPr id="16" name="Freeform: Shape 8">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B60BBBD-D373-9F9F-974C-9C3E6C2E8053}"/>
              </a:ext>
            </a:extLst>
          </p:cNvPr>
          <p:cNvSpPr>
            <a:spLocks noGrp="1"/>
          </p:cNvSpPr>
          <p:nvPr>
            <p:ph idx="1"/>
          </p:nvPr>
        </p:nvSpPr>
        <p:spPr>
          <a:xfrm>
            <a:off x="6096000" y="2596243"/>
            <a:ext cx="5528094" cy="3573493"/>
          </a:xfrm>
        </p:spPr>
        <p:txBody>
          <a:bodyPr vert="horz" lIns="91440" tIns="45720" rIns="91440" bIns="45720" rtlCol="0" anchor="t">
            <a:noAutofit/>
          </a:bodyPr>
          <a:lstStyle/>
          <a:p>
            <a:pPr algn="just"/>
            <a:r>
              <a:rPr lang="en-GB" sz="1800" err="1">
                <a:solidFill>
                  <a:schemeClr val="tx2"/>
                </a:solidFill>
                <a:ea typeface="+mn-lt"/>
                <a:cs typeface="+mn-lt"/>
              </a:rPr>
              <a:t>Rits</a:t>
            </a:r>
            <a:r>
              <a:rPr lang="en-GB" sz="1800" dirty="0">
                <a:solidFill>
                  <a:schemeClr val="tx2"/>
                </a:solidFill>
                <a:ea typeface="+mn-lt"/>
                <a:cs typeface="+mn-lt"/>
              </a:rPr>
              <a:t> International Group offers workshop training and internship programmes to intern housekeepers to make them professionals.</a:t>
            </a:r>
            <a:endParaRPr lang="en-GB" sz="1800">
              <a:solidFill>
                <a:schemeClr val="tx2"/>
              </a:solidFill>
              <a:cs typeface="Calibri" panose="020F0502020204030204"/>
            </a:endParaRPr>
          </a:p>
          <a:p>
            <a:pPr algn="just"/>
            <a:r>
              <a:rPr lang="en-GB" sz="1800" dirty="0">
                <a:solidFill>
                  <a:schemeClr val="tx2"/>
                </a:solidFill>
                <a:ea typeface="+mn-lt"/>
                <a:cs typeface="+mn-lt"/>
              </a:rPr>
              <a:t>Premier Inn provides paid trial training to housekeeping staff to improve their potential ability to deliver the best hospitality services.</a:t>
            </a:r>
            <a:endParaRPr lang="en-GB" sz="1800" dirty="0">
              <a:solidFill>
                <a:schemeClr val="tx2"/>
              </a:solidFill>
              <a:cs typeface="Calibri"/>
            </a:endParaRPr>
          </a:p>
          <a:p>
            <a:pPr algn="just"/>
            <a:r>
              <a:rPr lang="en-GB" sz="1800" dirty="0">
                <a:solidFill>
                  <a:schemeClr val="tx2"/>
                </a:solidFill>
                <a:ea typeface="+mn-lt"/>
                <a:cs typeface="+mn-lt"/>
              </a:rPr>
              <a:t>In most hotels of the UK, onsite structured and formalised training sessions also increase the working experiences of housekeepers.</a:t>
            </a:r>
            <a:endParaRPr lang="en-GB" sz="1800" dirty="0">
              <a:solidFill>
                <a:schemeClr val="tx2"/>
              </a:solidFill>
              <a:cs typeface="Calibri"/>
            </a:endParaRPr>
          </a:p>
          <a:p>
            <a:pPr algn="just"/>
            <a:endParaRPr lang="en-GB" sz="1800" dirty="0">
              <a:solidFill>
                <a:schemeClr val="tx2"/>
              </a:solidFill>
              <a:cs typeface="Calibri"/>
            </a:endParaRPr>
          </a:p>
        </p:txBody>
      </p:sp>
      <p:pic>
        <p:nvPicPr>
          <p:cNvPr id="5" name="Picture 4" descr="Premier Inn opens doors to training hotel to help young people check in to  employment | TheBusinessDesk.com">
            <a:extLst>
              <a:ext uri="{FF2B5EF4-FFF2-40B4-BE49-F238E27FC236}">
                <a16:creationId xmlns:a16="http://schemas.microsoft.com/office/drawing/2014/main" id="{A2EDEF6C-0AD8-F3D3-93D6-2DA9101FC7FA}"/>
              </a:ext>
            </a:extLst>
          </p:cNvPr>
          <p:cNvPicPr>
            <a:picLocks noChangeAspect="1"/>
          </p:cNvPicPr>
          <p:nvPr/>
        </p:nvPicPr>
        <p:blipFill>
          <a:blip r:embed="rId3"/>
          <a:stretch>
            <a:fillRect/>
          </a:stretch>
        </p:blipFill>
        <p:spPr>
          <a:xfrm>
            <a:off x="468702" y="1824487"/>
            <a:ext cx="5129840" cy="3424686"/>
          </a:xfrm>
          <a:prstGeom prst="rect">
            <a:avLst/>
          </a:prstGeom>
        </p:spPr>
      </p:pic>
      <p:sp>
        <p:nvSpPr>
          <p:cNvPr id="6" name="TextBox 5">
            <a:extLst>
              <a:ext uri="{FF2B5EF4-FFF2-40B4-BE49-F238E27FC236}">
                <a16:creationId xmlns:a16="http://schemas.microsoft.com/office/drawing/2014/main" id="{45C21455-C729-AD6A-8F1F-71EBCD6BD187}"/>
              </a:ext>
            </a:extLst>
          </p:cNvPr>
          <p:cNvSpPr txBox="1"/>
          <p:nvPr/>
        </p:nvSpPr>
        <p:spPr>
          <a:xfrm>
            <a:off x="2294626" y="5515155"/>
            <a:ext cx="1808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(Slawson, 2015)</a:t>
            </a:r>
            <a:endParaRPr lang="en-GB">
              <a:cs typeface="Calibri"/>
            </a:endParaRPr>
          </a:p>
        </p:txBody>
      </p:sp>
    </p:spTree>
    <p:extLst>
      <p:ext uri="{BB962C8B-B14F-4D97-AF65-F5344CB8AC3E}">
        <p14:creationId xmlns:p14="http://schemas.microsoft.com/office/powerpoint/2010/main" val="3677303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23897-FFE7-D06F-8BA8-CF649371D27F}"/>
              </a:ext>
            </a:extLst>
          </p:cNvPr>
          <p:cNvSpPr>
            <a:spLocks noGrp="1"/>
          </p:cNvSpPr>
          <p:nvPr>
            <p:ph type="title"/>
          </p:nvPr>
        </p:nvSpPr>
        <p:spPr>
          <a:xfrm>
            <a:off x="793662" y="386930"/>
            <a:ext cx="10066122" cy="1298448"/>
          </a:xfrm>
        </p:spPr>
        <p:txBody>
          <a:bodyPr anchor="b">
            <a:normAutofit/>
          </a:bodyPr>
          <a:lstStyle/>
          <a:p>
            <a:r>
              <a:rPr lang="en-GB" dirty="0">
                <a:ea typeface="+mj-lt"/>
                <a:cs typeface="+mj-lt"/>
              </a:rPr>
              <a:t>Achievement of the brand standards of Hunton Park Hotel</a:t>
            </a:r>
            <a:endParaRPr lang="en-US"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2E98E7-2F5A-9E8C-0485-6E0F58E23C95}"/>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1700" dirty="0">
                <a:ea typeface="+mn-lt"/>
                <a:cs typeface="+mn-lt"/>
              </a:rPr>
              <a:t>According to Muscad (2023), hotel standards are protocol and guidelines set by the management.</a:t>
            </a:r>
            <a:endParaRPr lang="en-GB" sz="1700" dirty="0">
              <a:cs typeface="Calibri" panose="020F0502020204030204"/>
            </a:endParaRPr>
          </a:p>
          <a:p>
            <a:r>
              <a:rPr lang="en-GB" sz="1700" dirty="0">
                <a:ea typeface="+mn-lt"/>
                <a:cs typeface="+mn-lt"/>
              </a:rPr>
              <a:t>Hotel standards can be achieved by providing adequate housekeeping training to staff in delivering the best services.</a:t>
            </a:r>
            <a:endParaRPr lang="en-GB" sz="1700" dirty="0"/>
          </a:p>
          <a:p>
            <a:r>
              <a:rPr lang="en-GB" sz="1700" dirty="0">
                <a:ea typeface="+mn-lt"/>
                <a:cs typeface="+mn-lt"/>
              </a:rPr>
              <a:t>Brand standards of Hunton Park Hotel reflect the top class hospitality services provided by housekeepers.</a:t>
            </a:r>
            <a:endParaRPr lang="en-GB" sz="1700" dirty="0"/>
          </a:p>
          <a:p>
            <a:r>
              <a:rPr lang="en-GB" sz="1700" dirty="0">
                <a:ea typeface="+mn-lt"/>
                <a:cs typeface="+mn-lt"/>
              </a:rPr>
              <a:t>They play a pivotal role in every aspect of hospitality services from dining experiences and bathroom cleaning to room decoration.</a:t>
            </a:r>
            <a:endParaRPr lang="en-GB" sz="1700" dirty="0"/>
          </a:p>
          <a:p>
            <a:endParaRPr lang="en-GB" sz="1700" dirty="0">
              <a:cs typeface="Calibri"/>
            </a:endParaRPr>
          </a:p>
        </p:txBody>
      </p:sp>
      <p:pic>
        <p:nvPicPr>
          <p:cNvPr id="4" name="Picture 3" descr="Understanding Everything About Brand Standards - cydomedia">
            <a:extLst>
              <a:ext uri="{FF2B5EF4-FFF2-40B4-BE49-F238E27FC236}">
                <a16:creationId xmlns:a16="http://schemas.microsoft.com/office/drawing/2014/main" id="{FB996EC2-F9D8-F935-260B-5021CA3B7586}"/>
              </a:ext>
            </a:extLst>
          </p:cNvPr>
          <p:cNvPicPr>
            <a:picLocks noChangeAspect="1"/>
          </p:cNvPicPr>
          <p:nvPr/>
        </p:nvPicPr>
        <p:blipFill>
          <a:blip r:embed="rId3"/>
          <a:stretch>
            <a:fillRect/>
          </a:stretch>
        </p:blipFill>
        <p:spPr>
          <a:xfrm>
            <a:off x="5911532" y="3053808"/>
            <a:ext cx="5150277" cy="257513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93C40AC-AB0E-39FC-17D9-BA667A8B32C7}"/>
              </a:ext>
            </a:extLst>
          </p:cNvPr>
          <p:cNvSpPr txBox="1"/>
          <p:nvPr/>
        </p:nvSpPr>
        <p:spPr>
          <a:xfrm>
            <a:off x="7542362" y="5932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a:t>
            </a:r>
            <a:r>
              <a:rPr lang="en-US" dirty="0" err="1">
                <a:cs typeface="Calibri"/>
              </a:rPr>
              <a:t>Muscad</a:t>
            </a:r>
            <a:r>
              <a:rPr lang="en-US" dirty="0">
                <a:cs typeface="Calibri"/>
              </a:rPr>
              <a:t>, 2023)</a:t>
            </a:r>
            <a:endParaRPr lang="en-US" dirty="0"/>
          </a:p>
        </p:txBody>
      </p:sp>
    </p:spTree>
    <p:extLst>
      <p:ext uri="{BB962C8B-B14F-4D97-AF65-F5344CB8AC3E}">
        <p14:creationId xmlns:p14="http://schemas.microsoft.com/office/powerpoint/2010/main" val="454617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26B45-903C-A335-B6A2-668624A7656D}"/>
              </a:ext>
            </a:extLst>
          </p:cNvPr>
          <p:cNvSpPr>
            <a:spLocks noGrp="1"/>
          </p:cNvSpPr>
          <p:nvPr>
            <p:ph type="title"/>
          </p:nvPr>
        </p:nvSpPr>
        <p:spPr>
          <a:xfrm>
            <a:off x="6096001" y="626721"/>
            <a:ext cx="4669410" cy="1588803"/>
          </a:xfrm>
        </p:spPr>
        <p:txBody>
          <a:bodyPr anchor="b">
            <a:normAutofit/>
          </a:bodyPr>
          <a:lstStyle/>
          <a:p>
            <a:r>
              <a:rPr lang="en-GB" sz="3600" dirty="0">
                <a:solidFill>
                  <a:schemeClr val="tx2"/>
                </a:solidFill>
                <a:ea typeface="+mj-lt"/>
                <a:cs typeface="+mj-lt"/>
              </a:rPr>
              <a:t>Health and Safety procedure</a:t>
            </a:r>
            <a:endParaRPr lang="en-US" sz="3600" dirty="0">
              <a:solidFill>
                <a:schemeClr val="tx2"/>
              </a:solidFill>
            </a:endParaRPr>
          </a:p>
        </p:txBody>
      </p:sp>
      <p:pic>
        <p:nvPicPr>
          <p:cNvPr id="4" name="Picture 3" descr="The Most Common Risks in the Hotel Industry | RiskLimiter">
            <a:extLst>
              <a:ext uri="{FF2B5EF4-FFF2-40B4-BE49-F238E27FC236}">
                <a16:creationId xmlns:a16="http://schemas.microsoft.com/office/drawing/2014/main" id="{E912EDE8-B921-A986-70F1-3921688B15F2}"/>
              </a:ext>
            </a:extLst>
          </p:cNvPr>
          <p:cNvPicPr>
            <a:picLocks noChangeAspect="1"/>
          </p:cNvPicPr>
          <p:nvPr/>
        </p:nvPicPr>
        <p:blipFill rotWithShape="1">
          <a:blip r:embed="rId3"/>
          <a:srcRect l="14458" r="29104" b="-1"/>
          <a:stretch/>
        </p:blipFill>
        <p:spPr>
          <a:xfrm>
            <a:off x="612518" y="622518"/>
            <a:ext cx="4793644" cy="5303224"/>
          </a:xfrm>
          <a:prstGeom prst="rect">
            <a:avLst/>
          </a:prstGeom>
        </p:spPr>
      </p:pic>
      <p:sp>
        <p:nvSpPr>
          <p:cNvPr id="9" name="Freeform: Shape 8">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E0EA6AB0-F532-F501-C478-0F2B836D147C}"/>
              </a:ext>
            </a:extLst>
          </p:cNvPr>
          <p:cNvSpPr>
            <a:spLocks noGrp="1"/>
          </p:cNvSpPr>
          <p:nvPr>
            <p:ph idx="1"/>
          </p:nvPr>
        </p:nvSpPr>
        <p:spPr>
          <a:xfrm>
            <a:off x="6096000" y="2596243"/>
            <a:ext cx="4953000" cy="3573493"/>
          </a:xfrm>
        </p:spPr>
        <p:txBody>
          <a:bodyPr vert="horz" lIns="91440" tIns="45720" rIns="91440" bIns="45720" rtlCol="0">
            <a:normAutofit/>
          </a:bodyPr>
          <a:lstStyle/>
          <a:p>
            <a:r>
              <a:rPr lang="en-GB" sz="1600" dirty="0">
                <a:solidFill>
                  <a:schemeClr val="tx2"/>
                </a:solidFill>
                <a:ea typeface="+mn-lt"/>
                <a:cs typeface="+mn-lt"/>
              </a:rPr>
              <a:t>Hunton Park Hotel must conduct regular housekeeping staff training to focus on safety concerns and hazards (Tiernan, 2022).</a:t>
            </a:r>
            <a:endParaRPr lang="en-GB" sz="1600" dirty="0">
              <a:solidFill>
                <a:schemeClr val="tx2"/>
              </a:solidFill>
              <a:cs typeface="Calibri" panose="020F0502020204030204"/>
            </a:endParaRPr>
          </a:p>
          <a:p>
            <a:r>
              <a:rPr lang="en-GB" sz="1600" dirty="0">
                <a:solidFill>
                  <a:schemeClr val="tx2"/>
                </a:solidFill>
                <a:ea typeface="+mn-lt"/>
                <a:cs typeface="+mn-lt"/>
              </a:rPr>
              <a:t>Communicating with housekeeping staff would help line managers identify potential hazards to mitigate them immediately.</a:t>
            </a:r>
            <a:endParaRPr lang="en-GB" sz="1600" dirty="0">
              <a:solidFill>
                <a:schemeClr val="tx2"/>
              </a:solidFill>
            </a:endParaRPr>
          </a:p>
          <a:p>
            <a:r>
              <a:rPr lang="en-GB" sz="1600" dirty="0">
                <a:solidFill>
                  <a:schemeClr val="tx2"/>
                </a:solidFill>
                <a:ea typeface="+mn-lt"/>
                <a:cs typeface="+mn-lt"/>
              </a:rPr>
              <a:t>Additionally, housekeeping employees must be compliant with safety regulations while maintaining cleaning procedures.</a:t>
            </a:r>
            <a:endParaRPr lang="en-GB" sz="1600" dirty="0">
              <a:solidFill>
                <a:schemeClr val="tx2"/>
              </a:solidFill>
            </a:endParaRPr>
          </a:p>
          <a:p>
            <a:r>
              <a:rPr lang="en-GB" sz="1600" dirty="0">
                <a:solidFill>
                  <a:schemeClr val="tx2"/>
                </a:solidFill>
                <a:ea typeface="+mn-lt"/>
                <a:cs typeface="+mn-lt"/>
              </a:rPr>
              <a:t>Furthermore, housekeepers of Hunton Park Hotel must identify potential risks to ensure guests safety.</a:t>
            </a:r>
            <a:endParaRPr lang="en-GB" sz="1600" dirty="0">
              <a:solidFill>
                <a:schemeClr val="tx2"/>
              </a:solidFill>
            </a:endParaRPr>
          </a:p>
          <a:p>
            <a:endParaRPr lang="en-GB" sz="1600" dirty="0">
              <a:solidFill>
                <a:schemeClr val="tx2"/>
              </a:solidFill>
              <a:cs typeface="Calibri"/>
            </a:endParaRPr>
          </a:p>
        </p:txBody>
      </p:sp>
      <p:sp>
        <p:nvSpPr>
          <p:cNvPr id="5" name="TextBox 4">
            <a:extLst>
              <a:ext uri="{FF2B5EF4-FFF2-40B4-BE49-F238E27FC236}">
                <a16:creationId xmlns:a16="http://schemas.microsoft.com/office/drawing/2014/main" id="{32D57B4A-5477-5EEE-D7F6-4A3E8E890036}"/>
              </a:ext>
            </a:extLst>
          </p:cNvPr>
          <p:cNvSpPr txBox="1"/>
          <p:nvPr/>
        </p:nvSpPr>
        <p:spPr>
          <a:xfrm>
            <a:off x="2165230" y="6162136"/>
            <a:ext cx="162176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44546A"/>
                </a:solidFill>
              </a:rPr>
              <a:t>(Tiernan, 2022)</a:t>
            </a:r>
            <a:endParaRPr lang="en-GB"/>
          </a:p>
        </p:txBody>
      </p:sp>
    </p:spTree>
    <p:extLst>
      <p:ext uri="{BB962C8B-B14F-4D97-AF65-F5344CB8AC3E}">
        <p14:creationId xmlns:p14="http://schemas.microsoft.com/office/powerpoint/2010/main" val="3742543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48248-5183-D96A-D4D2-0B3C02A40F4C}"/>
              </a:ext>
            </a:extLst>
          </p:cNvPr>
          <p:cNvSpPr>
            <a:spLocks noGrp="1"/>
          </p:cNvSpPr>
          <p:nvPr>
            <p:ph type="title"/>
          </p:nvPr>
        </p:nvSpPr>
        <p:spPr>
          <a:xfrm>
            <a:off x="793662" y="386930"/>
            <a:ext cx="10066122" cy="1298448"/>
          </a:xfrm>
        </p:spPr>
        <p:txBody>
          <a:bodyPr anchor="b">
            <a:normAutofit/>
          </a:bodyPr>
          <a:lstStyle/>
          <a:p>
            <a:r>
              <a:rPr lang="en-GB" sz="4800" dirty="0">
                <a:ea typeface="+mj-lt"/>
                <a:cs typeface="+mj-lt"/>
              </a:rPr>
              <a:t>Recommendation</a:t>
            </a:r>
            <a:endParaRPr lang="en-US" sz="48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BD277-B4BA-291C-1C16-9A1967004F53}"/>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2000" dirty="0">
                <a:ea typeface="+mn-lt"/>
                <a:cs typeface="+mn-lt"/>
              </a:rPr>
              <a:t>The management of Hunton Park Hotel must provide housekeeping staff with adequate cleanliness training.</a:t>
            </a:r>
            <a:endParaRPr lang="en-GB" sz="2000" dirty="0">
              <a:cs typeface="Calibri" panose="020F0502020204030204"/>
            </a:endParaRPr>
          </a:p>
          <a:p>
            <a:r>
              <a:rPr lang="en-GB" sz="2000" dirty="0">
                <a:ea typeface="+mn-lt"/>
                <a:cs typeface="+mn-lt"/>
              </a:rPr>
              <a:t>Line managers must supervise whether cleaning protocol and training procedures are properly maintained.</a:t>
            </a:r>
            <a:endParaRPr lang="en-GB" sz="2000" dirty="0"/>
          </a:p>
          <a:p>
            <a:r>
              <a:rPr lang="en-GB" sz="2000" dirty="0">
                <a:ea typeface="+mn-lt"/>
                <a:cs typeface="+mn-lt"/>
              </a:rPr>
              <a:t>The provision of visual demonstration of cleaning protocols and safety procedures could improve the practical knowledge of housekeepers.</a:t>
            </a:r>
            <a:endParaRPr lang="en-GB" sz="2000" dirty="0"/>
          </a:p>
          <a:p>
            <a:endParaRPr lang="en-GB" sz="2000" dirty="0">
              <a:cs typeface="Calibri"/>
            </a:endParaRPr>
          </a:p>
        </p:txBody>
      </p:sp>
      <p:pic>
        <p:nvPicPr>
          <p:cNvPr id="4" name="Picture 3" descr="Booked - Hunton Park Hotel - John Sessions">
            <a:extLst>
              <a:ext uri="{FF2B5EF4-FFF2-40B4-BE49-F238E27FC236}">
                <a16:creationId xmlns:a16="http://schemas.microsoft.com/office/drawing/2014/main" id="{2E856C66-72CE-6C4B-FD71-8B86FBA18B2A}"/>
              </a:ext>
            </a:extLst>
          </p:cNvPr>
          <p:cNvPicPr>
            <a:picLocks noChangeAspect="1"/>
          </p:cNvPicPr>
          <p:nvPr/>
        </p:nvPicPr>
        <p:blipFill>
          <a:blip r:embed="rId3"/>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2CBE636-5F66-1E95-14F8-2F1EF2B4A9B1}"/>
              </a:ext>
            </a:extLst>
          </p:cNvPr>
          <p:cNvSpPr txBox="1"/>
          <p:nvPr/>
        </p:nvSpPr>
        <p:spPr>
          <a:xfrm>
            <a:off x="7887419" y="6147758"/>
            <a:ext cx="14923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44546A"/>
                </a:solidFill>
              </a:rPr>
              <a:t>(Tiernan, 2022)</a:t>
            </a:r>
            <a:endParaRPr lang="en-GB"/>
          </a:p>
        </p:txBody>
      </p:sp>
    </p:spTree>
    <p:extLst>
      <p:ext uri="{BB962C8B-B14F-4D97-AF65-F5344CB8AC3E}">
        <p14:creationId xmlns:p14="http://schemas.microsoft.com/office/powerpoint/2010/main" val="2834880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9D404-A6B7-F9C9-537D-3446953194D4}"/>
              </a:ext>
            </a:extLst>
          </p:cNvPr>
          <p:cNvSpPr>
            <a:spLocks noGrp="1"/>
          </p:cNvSpPr>
          <p:nvPr>
            <p:ph type="title"/>
          </p:nvPr>
        </p:nvSpPr>
        <p:spPr>
          <a:xfrm>
            <a:off x="914400" y="4664506"/>
            <a:ext cx="3777240" cy="1674374"/>
          </a:xfrm>
        </p:spPr>
        <p:txBody>
          <a:bodyPr anchor="ctr">
            <a:normAutofit/>
          </a:bodyPr>
          <a:lstStyle/>
          <a:p>
            <a:r>
              <a:rPr lang="en-GB" sz="3600" dirty="0">
                <a:ea typeface="+mj-lt"/>
                <a:cs typeface="+mj-lt"/>
              </a:rPr>
              <a:t>Conclusion</a:t>
            </a:r>
            <a:endParaRPr lang="en-US" sz="3600" dirty="0"/>
          </a:p>
        </p:txBody>
      </p:sp>
      <p:pic>
        <p:nvPicPr>
          <p:cNvPr id="4" name="Picture 3" descr="Hospitality Services at Best Price in Tiruchirappalli | Curtain Best">
            <a:extLst>
              <a:ext uri="{FF2B5EF4-FFF2-40B4-BE49-F238E27FC236}">
                <a16:creationId xmlns:a16="http://schemas.microsoft.com/office/drawing/2014/main" id="{0F788987-43F1-C357-402E-3F56AB30E1C6}"/>
              </a:ext>
            </a:extLst>
          </p:cNvPr>
          <p:cNvPicPr>
            <a:picLocks noChangeAspect="1"/>
          </p:cNvPicPr>
          <p:nvPr/>
        </p:nvPicPr>
        <p:blipFill>
          <a:blip r:embed="rId3"/>
          <a:stretch>
            <a:fillRect/>
          </a:stretch>
        </p:blipFill>
        <p:spPr>
          <a:xfrm>
            <a:off x="727022" y="697316"/>
            <a:ext cx="10718215" cy="3322646"/>
          </a:xfrm>
          <a:prstGeom prst="rect">
            <a:avLst/>
          </a:prstGeom>
        </p:spPr>
      </p:pic>
      <p:sp>
        <p:nvSpPr>
          <p:cNvPr id="3" name="Content Placeholder 2">
            <a:extLst>
              <a:ext uri="{FF2B5EF4-FFF2-40B4-BE49-F238E27FC236}">
                <a16:creationId xmlns:a16="http://schemas.microsoft.com/office/drawing/2014/main" id="{7BDFB34B-FD2E-7B7E-BF27-F14EF113F730}"/>
              </a:ext>
            </a:extLst>
          </p:cNvPr>
          <p:cNvSpPr>
            <a:spLocks noGrp="1"/>
          </p:cNvSpPr>
          <p:nvPr>
            <p:ph idx="1"/>
          </p:nvPr>
        </p:nvSpPr>
        <p:spPr>
          <a:xfrm>
            <a:off x="3824654" y="4290696"/>
            <a:ext cx="8157436" cy="2364486"/>
          </a:xfrm>
        </p:spPr>
        <p:txBody>
          <a:bodyPr vert="horz" lIns="91440" tIns="45720" rIns="91440" bIns="45720" rtlCol="0" anchor="ctr">
            <a:normAutofit/>
          </a:bodyPr>
          <a:lstStyle/>
          <a:p>
            <a:r>
              <a:rPr lang="en-GB" sz="1800" dirty="0">
                <a:ea typeface="+mn-lt"/>
                <a:cs typeface="+mn-lt"/>
              </a:rPr>
              <a:t>The presentation discussed the basic training procedure for housekeeping staff in Hunton Park Hotel.</a:t>
            </a:r>
            <a:endParaRPr lang="en-GB" sz="1800" dirty="0">
              <a:cs typeface="Calibri" panose="020F0502020204030204"/>
            </a:endParaRPr>
          </a:p>
          <a:p>
            <a:r>
              <a:rPr lang="en-GB" sz="1800" dirty="0">
                <a:ea typeface="+mn-lt"/>
                <a:cs typeface="+mn-lt"/>
              </a:rPr>
              <a:t>The engagement model of AON-Hewitt can help housekeepers effectively engage in cleaning procedure training.</a:t>
            </a:r>
            <a:endParaRPr lang="en-GB" sz="1800" dirty="0">
              <a:cs typeface="Calibri"/>
            </a:endParaRPr>
          </a:p>
          <a:p>
            <a:r>
              <a:rPr lang="en-GB" sz="1800" dirty="0">
                <a:ea typeface="+mn-lt"/>
                <a:cs typeface="+mn-lt"/>
              </a:rPr>
              <a:t>The brand standards and safety procedure while providing housekeeping training must be maintained to generate better outcomes.</a:t>
            </a:r>
            <a:endParaRPr lang="en-GB" sz="1800" dirty="0">
              <a:cs typeface="Calibri"/>
            </a:endParaRPr>
          </a:p>
          <a:p>
            <a:endParaRPr lang="en-GB" sz="1800" dirty="0">
              <a:cs typeface="Calibri"/>
            </a:endParaRPr>
          </a:p>
        </p:txBody>
      </p:sp>
      <p:sp>
        <p:nvSpPr>
          <p:cNvPr id="5" name="TextBox 4">
            <a:extLst>
              <a:ext uri="{FF2B5EF4-FFF2-40B4-BE49-F238E27FC236}">
                <a16:creationId xmlns:a16="http://schemas.microsoft.com/office/drawing/2014/main" id="{9DC081AB-8622-7EA8-1764-EE92FC8825DC}"/>
              </a:ext>
            </a:extLst>
          </p:cNvPr>
          <p:cNvSpPr txBox="1"/>
          <p:nvPr/>
        </p:nvSpPr>
        <p:spPr>
          <a:xfrm>
            <a:off x="1086928" y="4293079"/>
            <a:ext cx="15067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44546A"/>
                </a:solidFill>
              </a:rPr>
              <a:t>(Tiernan, 2022)</a:t>
            </a:r>
            <a:endParaRPr lang="en-GB"/>
          </a:p>
        </p:txBody>
      </p:sp>
    </p:spTree>
    <p:extLst>
      <p:ext uri="{BB962C8B-B14F-4D97-AF65-F5344CB8AC3E}">
        <p14:creationId xmlns:p14="http://schemas.microsoft.com/office/powerpoint/2010/main" val="4072622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A4FAB-9494-BC5C-A81E-5C01F943E7D7}"/>
              </a:ext>
            </a:extLst>
          </p:cNvPr>
          <p:cNvSpPr>
            <a:spLocks noGrp="1"/>
          </p:cNvSpPr>
          <p:nvPr>
            <p:ph type="title"/>
          </p:nvPr>
        </p:nvSpPr>
        <p:spPr>
          <a:xfrm>
            <a:off x="572493" y="238539"/>
            <a:ext cx="11018520" cy="1434415"/>
          </a:xfrm>
        </p:spPr>
        <p:txBody>
          <a:bodyPr anchor="b">
            <a:normAutofit/>
          </a:bodyPr>
          <a:lstStyle/>
          <a:p>
            <a:r>
              <a:rPr lang="en-GB" sz="5400" dirty="0">
                <a:ea typeface="+mj-lt"/>
                <a:cs typeface="+mj-lt"/>
              </a:rPr>
              <a:t>References</a:t>
            </a:r>
            <a:endParaRPr lang="en-US"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F10CD2-D4DF-A367-1137-90B1BF07129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200">
                <a:ea typeface="+mn-lt"/>
                <a:cs typeface="+mn-lt"/>
              </a:rPr>
              <a:t>Bridger, E. (2018) </a:t>
            </a:r>
            <a:r>
              <a:rPr lang="en-GB" sz="1200" i="1">
                <a:ea typeface="+mn-lt"/>
                <a:cs typeface="+mn-lt"/>
              </a:rPr>
              <a:t>Employee engagement: a practical introduction.</a:t>
            </a:r>
            <a:r>
              <a:rPr lang="en-GB" sz="1200">
                <a:ea typeface="+mn-lt"/>
                <a:cs typeface="+mn-lt"/>
              </a:rPr>
              <a:t> 2nd ed. HR Fundamentals. London: CIPD and Kogan Page.</a:t>
            </a:r>
            <a:endParaRPr lang="en-GB" sz="1200">
              <a:cs typeface="Calibri"/>
            </a:endParaRPr>
          </a:p>
          <a:p>
            <a:r>
              <a:rPr lang="en-GB" sz="1200">
                <a:ea typeface="+mn-lt"/>
                <a:cs typeface="+mn-lt"/>
              </a:rPr>
              <a:t>Flexkeeping, (2023). </a:t>
            </a:r>
            <a:r>
              <a:rPr lang="en-GB" sz="1200" i="1">
                <a:ea typeface="+mn-lt"/>
                <a:cs typeface="+mn-lt"/>
              </a:rPr>
              <a:t>5 best practices for efficient hotel housekeeping training.</a:t>
            </a:r>
            <a:r>
              <a:rPr lang="en-GB" sz="1200">
                <a:ea typeface="+mn-lt"/>
                <a:cs typeface="+mn-lt"/>
              </a:rPr>
              <a:t> Available at:</a:t>
            </a:r>
            <a:r>
              <a:rPr lang="en-GB" sz="1200">
                <a:ea typeface="+mn-lt"/>
                <a:cs typeface="+mn-lt"/>
                <a:hlinkClick r:id="rId3"/>
              </a:rPr>
              <a:t> https://www.flexkeeping.com/hotel-housekeeping-training-tips/</a:t>
            </a:r>
            <a:r>
              <a:rPr lang="en-GB" sz="1200">
                <a:ea typeface="+mn-lt"/>
                <a:cs typeface="+mn-lt"/>
              </a:rPr>
              <a:t> [Accessed 16 November 2023]</a:t>
            </a:r>
            <a:endParaRPr lang="en-GB" sz="1200"/>
          </a:p>
          <a:p>
            <a:r>
              <a:rPr lang="en-GB" sz="1200">
                <a:ea typeface="+mn-lt"/>
                <a:cs typeface="+mn-lt"/>
              </a:rPr>
              <a:t>Leapsome, (2023). </a:t>
            </a:r>
            <a:r>
              <a:rPr lang="en-GB" sz="1200" i="1">
                <a:ea typeface="+mn-lt"/>
                <a:cs typeface="+mn-lt"/>
              </a:rPr>
              <a:t>6 employee engagement models for a thriving workplace. </a:t>
            </a:r>
            <a:r>
              <a:rPr lang="en-GB" sz="1200">
                <a:ea typeface="+mn-lt"/>
                <a:cs typeface="+mn-lt"/>
              </a:rPr>
              <a:t>Available at:</a:t>
            </a:r>
            <a:r>
              <a:rPr lang="en-GB" sz="1200">
                <a:ea typeface="+mn-lt"/>
                <a:cs typeface="+mn-lt"/>
                <a:hlinkClick r:id="rId4"/>
              </a:rPr>
              <a:t> https://www.leapsome.com/blog/employee-engagement-models</a:t>
            </a:r>
            <a:r>
              <a:rPr lang="en-GB" sz="1200">
                <a:ea typeface="+mn-lt"/>
                <a:cs typeface="+mn-lt"/>
              </a:rPr>
              <a:t> [Accessed 16 November 2023]</a:t>
            </a:r>
            <a:endParaRPr lang="en-GB" sz="1200"/>
          </a:p>
          <a:p>
            <a:r>
              <a:rPr lang="en-GB" sz="1200">
                <a:ea typeface="+mn-lt"/>
                <a:cs typeface="+mn-lt"/>
              </a:rPr>
              <a:t>Leiter, M. P. and Bakker, A. B. (2010) </a:t>
            </a:r>
            <a:r>
              <a:rPr lang="en-GB" sz="1200" i="1">
                <a:ea typeface="+mn-lt"/>
                <a:cs typeface="+mn-lt"/>
              </a:rPr>
              <a:t>Work Engagement: A Handbook of Essential Theory and Research. </a:t>
            </a:r>
            <a:r>
              <a:rPr lang="en-GB" sz="1200">
                <a:ea typeface="+mn-lt"/>
                <a:cs typeface="+mn-lt"/>
              </a:rPr>
              <a:t>Hove [England]: Psychology Press.</a:t>
            </a:r>
            <a:endParaRPr lang="en-GB" sz="1200"/>
          </a:p>
          <a:p>
            <a:r>
              <a:rPr lang="en-GB" sz="1200">
                <a:ea typeface="+mn-lt"/>
                <a:cs typeface="+mn-lt"/>
              </a:rPr>
              <a:t>Muscad, O. (2023). </a:t>
            </a:r>
            <a:r>
              <a:rPr lang="en-GB" sz="1200" i="1">
                <a:ea typeface="+mn-lt"/>
                <a:cs typeface="+mn-lt"/>
              </a:rPr>
              <a:t>Hotel Brand Standards: A Benchmark for Quality and Consistency. </a:t>
            </a:r>
            <a:r>
              <a:rPr lang="en-GB" sz="1200">
                <a:ea typeface="+mn-lt"/>
                <a:cs typeface="+mn-lt"/>
              </a:rPr>
              <a:t>Available at:</a:t>
            </a:r>
            <a:r>
              <a:rPr lang="en-GB" sz="1200">
                <a:ea typeface="+mn-lt"/>
                <a:cs typeface="+mn-lt"/>
                <a:hlinkClick r:id="rId5"/>
              </a:rPr>
              <a:t> https://datamyte.com/hotel-brand-standards/</a:t>
            </a:r>
            <a:r>
              <a:rPr lang="en-GB" sz="1200">
                <a:ea typeface="+mn-lt"/>
                <a:cs typeface="+mn-lt"/>
              </a:rPr>
              <a:t> [Accessed 16 November 2023]</a:t>
            </a:r>
            <a:endParaRPr lang="en-GB" sz="1200"/>
          </a:p>
          <a:p>
            <a:r>
              <a:rPr lang="en-GB" sz="1200">
                <a:ea typeface="+mn-lt"/>
                <a:cs typeface="+mn-lt"/>
              </a:rPr>
              <a:t>Slawson, N. (2015). </a:t>
            </a:r>
            <a:r>
              <a:rPr lang="en-GB" sz="1200" i="1">
                <a:ea typeface="+mn-lt"/>
                <a:cs typeface="+mn-lt"/>
              </a:rPr>
              <a:t>Hotel training makes room for learning disabled people at work.</a:t>
            </a:r>
            <a:r>
              <a:rPr lang="en-GB" sz="1200">
                <a:ea typeface="+mn-lt"/>
                <a:cs typeface="+mn-lt"/>
              </a:rPr>
              <a:t> Available at:</a:t>
            </a:r>
            <a:r>
              <a:rPr lang="en-GB" sz="1200">
                <a:ea typeface="+mn-lt"/>
                <a:cs typeface="+mn-lt"/>
                <a:hlinkClick r:id="rId6"/>
              </a:rPr>
              <a:t> https://www.theguardian.com/society/2015/aug/04/hotel-training-learning-disabled-people-premier-inn</a:t>
            </a:r>
            <a:r>
              <a:rPr lang="en-GB" sz="1200">
                <a:ea typeface="+mn-lt"/>
                <a:cs typeface="+mn-lt"/>
              </a:rPr>
              <a:t> [Accessed 16 November 2023]</a:t>
            </a:r>
            <a:endParaRPr lang="en-GB" sz="1200"/>
          </a:p>
          <a:p>
            <a:r>
              <a:rPr lang="en-GB" sz="1200">
                <a:ea typeface="+mn-lt"/>
                <a:cs typeface="+mn-lt"/>
              </a:rPr>
              <a:t>Tiernan, D. (2022). </a:t>
            </a:r>
            <a:r>
              <a:rPr lang="en-GB" sz="1200" i="1">
                <a:ea typeface="+mn-lt"/>
                <a:cs typeface="+mn-lt"/>
              </a:rPr>
              <a:t>Health and Safety in the Hotel Industry – An Essential Guide.</a:t>
            </a:r>
            <a:r>
              <a:rPr lang="en-GB" sz="1200">
                <a:ea typeface="+mn-lt"/>
                <a:cs typeface="+mn-lt"/>
              </a:rPr>
              <a:t> Available at: </a:t>
            </a:r>
            <a:r>
              <a:rPr lang="en-GB" sz="1200">
                <a:ea typeface="+mn-lt"/>
                <a:cs typeface="+mn-lt"/>
                <a:hlinkClick r:id="rId7"/>
              </a:rPr>
              <a:t>https://amenitiz.com/en/blog/health-and-safety-protocols-in-the-hospitality-industry/#:~:text=Conduct%20regular%20employee%20training%20focussing,different%20areas%20of%20the%20hotel</a:t>
            </a:r>
            <a:r>
              <a:rPr lang="en-GB" sz="1200">
                <a:ea typeface="+mn-lt"/>
                <a:cs typeface="+mn-lt"/>
              </a:rPr>
              <a:t>. [Accessed 16 November 2023]</a:t>
            </a:r>
            <a:endParaRPr lang="en-GB" sz="1200"/>
          </a:p>
        </p:txBody>
      </p:sp>
      <p:pic>
        <p:nvPicPr>
          <p:cNvPr id="4" name="Picture 3" descr="How to Put References On A Resume? (Easiest Guide)">
            <a:extLst>
              <a:ext uri="{FF2B5EF4-FFF2-40B4-BE49-F238E27FC236}">
                <a16:creationId xmlns:a16="http://schemas.microsoft.com/office/drawing/2014/main" id="{208A96A4-AD39-A2B7-ECEA-005BE5A575CE}"/>
              </a:ext>
            </a:extLst>
          </p:cNvPr>
          <p:cNvPicPr>
            <a:picLocks noChangeAspect="1"/>
          </p:cNvPicPr>
          <p:nvPr/>
        </p:nvPicPr>
        <p:blipFill rotWithShape="1">
          <a:blip r:embed="rId8"/>
          <a:srcRect l="25711" r="23542" b="1"/>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6684FDAB-4AFB-6C5A-913F-A793E2DBE360}"/>
              </a:ext>
            </a:extLst>
          </p:cNvPr>
          <p:cNvSpPr txBox="1"/>
          <p:nvPr/>
        </p:nvSpPr>
        <p:spPr>
          <a:xfrm>
            <a:off x="9051985" y="6291532"/>
            <a:ext cx="150674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44546A"/>
                </a:solidFill>
                <a:cs typeface="Calibri"/>
              </a:rPr>
              <a:t>(Tiernan, 2022)</a:t>
            </a:r>
            <a:endParaRPr lang="en-GB"/>
          </a:p>
        </p:txBody>
      </p:sp>
    </p:spTree>
    <p:extLst>
      <p:ext uri="{BB962C8B-B14F-4D97-AF65-F5344CB8AC3E}">
        <p14:creationId xmlns:p14="http://schemas.microsoft.com/office/powerpoint/2010/main" val="12552930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2030</Words>
  <Application>Microsoft Office PowerPoint</Application>
  <PresentationFormat>Widescreen</PresentationFormat>
  <Paragraphs>104</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Operating Hotel Facilities</vt:lpstr>
      <vt:lpstr>Content</vt:lpstr>
      <vt:lpstr>Introduction</vt:lpstr>
      <vt:lpstr>Basic training procedure</vt:lpstr>
      <vt:lpstr>Objectives</vt:lpstr>
      <vt:lpstr>Employee engagement model</vt:lpstr>
      <vt:lpstr>Industrial examples</vt:lpstr>
      <vt:lpstr>Achievement of the brand standards of Hunton Park Hotel</vt:lpstr>
      <vt:lpstr>Health and Safety procedure</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
  <cp:lastModifiedBy>Kincso Suveg</cp:lastModifiedBy>
  <cp:revision>1</cp:revision>
  <dcterms:created xsi:type="dcterms:W3CDTF">2023-11-16T09:45:49Z</dcterms:created>
  <dcterms:modified xsi:type="dcterms:W3CDTF">2023-11-17T07:32:56Z</dcterms:modified>
</cp:coreProperties>
</file>