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67" r:id="rId4"/>
    <p:sldId id="258" r:id="rId5"/>
    <p:sldId id="268" r:id="rId6"/>
    <p:sldId id="269" r:id="rId7"/>
    <p:sldId id="270" r:id="rId8"/>
    <p:sldId id="271" r:id="rId9"/>
    <p:sldId id="272" r:id="rId10"/>
    <p:sldId id="273" r:id="rId11"/>
    <p:sldId id="262" r:id="rId12"/>
    <p:sldId id="260" r:id="rId13"/>
    <p:sldId id="264" r:id="rId14"/>
    <p:sldId id="265" r:id="rId15"/>
    <p:sldId id="266" r:id="rId16"/>
    <p:sldId id="27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2CC8E9-6957-B64E-BBD2-8B4BA14781CE}" v="300" dt="2022-11-21T13:53:03.2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959"/>
    <p:restoredTop sz="95769"/>
  </p:normalViewPr>
  <p:slideViewPr>
    <p:cSldViewPr snapToGrid="0" snapToObjects="1">
      <p:cViewPr varScale="1">
        <p:scale>
          <a:sx n="71" d="100"/>
          <a:sy n="71" d="100"/>
        </p:scale>
        <p:origin x="200" y="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588A64-0449-0E4F-8FCC-17C62EC7D56F}" type="doc">
      <dgm:prSet loTypeId="urn:microsoft.com/office/officeart/2005/8/layout/cycle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4CEB87B-F3A2-BB40-ABD8-46CA12918FD7}">
      <dgm:prSet phldrT="[Text]"/>
      <dgm:spPr/>
      <dgm:t>
        <a:bodyPr/>
        <a:lstStyle/>
        <a:p>
          <a:r>
            <a:rPr lang="en-GB" dirty="0"/>
            <a:t>5th largest country in the world</a:t>
          </a:r>
        </a:p>
      </dgm:t>
    </dgm:pt>
    <dgm:pt modelId="{BBA2ADC0-331D-394E-85F5-FD2FAC0F4A35}" type="parTrans" cxnId="{DFB76A23-489E-BD42-9175-3E03E4EFF6A9}">
      <dgm:prSet/>
      <dgm:spPr/>
      <dgm:t>
        <a:bodyPr/>
        <a:lstStyle/>
        <a:p>
          <a:endParaRPr lang="en-GB"/>
        </a:p>
      </dgm:t>
    </dgm:pt>
    <dgm:pt modelId="{5D84CAA6-4575-3647-8D88-B63A5069474D}" type="sibTrans" cxnId="{DFB76A23-489E-BD42-9175-3E03E4EFF6A9}">
      <dgm:prSet/>
      <dgm:spPr/>
      <dgm:t>
        <a:bodyPr/>
        <a:lstStyle/>
        <a:p>
          <a:endParaRPr lang="en-GB"/>
        </a:p>
      </dgm:t>
    </dgm:pt>
    <dgm:pt modelId="{43315F24-E1E6-6547-9A6A-402D7748E0D2}">
      <dgm:prSet phldrT="[Text]"/>
      <dgm:spPr/>
      <dgm:t>
        <a:bodyPr/>
        <a:lstStyle/>
        <a:p>
          <a:r>
            <a:rPr lang="en-GB" dirty="0"/>
            <a:t>Natural resources</a:t>
          </a:r>
        </a:p>
      </dgm:t>
    </dgm:pt>
    <dgm:pt modelId="{AB435991-D67B-EB43-A990-A7C7BE93D108}" type="parTrans" cxnId="{678BD498-4B0B-4F47-AAFC-8A74B30E96C2}">
      <dgm:prSet/>
      <dgm:spPr/>
      <dgm:t>
        <a:bodyPr/>
        <a:lstStyle/>
        <a:p>
          <a:endParaRPr lang="en-GB"/>
        </a:p>
      </dgm:t>
    </dgm:pt>
    <dgm:pt modelId="{3EDF1336-0693-B445-B338-A79FD5841369}" type="sibTrans" cxnId="{678BD498-4B0B-4F47-AAFC-8A74B30E96C2}">
      <dgm:prSet/>
      <dgm:spPr/>
      <dgm:t>
        <a:bodyPr/>
        <a:lstStyle/>
        <a:p>
          <a:endParaRPr lang="en-GB"/>
        </a:p>
      </dgm:t>
    </dgm:pt>
    <dgm:pt modelId="{03E12D17-9958-6545-B1F0-78521389A51E}">
      <dgm:prSet phldrT="[Text]"/>
      <dgm:spPr/>
      <dgm:t>
        <a:bodyPr/>
        <a:lstStyle/>
        <a:p>
          <a:r>
            <a:rPr lang="en-GB" dirty="0"/>
            <a:t>Federal republic</a:t>
          </a:r>
        </a:p>
      </dgm:t>
    </dgm:pt>
    <dgm:pt modelId="{75AECCC6-8973-8848-9773-FCAC249E9524}" type="parTrans" cxnId="{8A99F387-30D7-5A46-BDCD-B554B7933269}">
      <dgm:prSet/>
      <dgm:spPr/>
      <dgm:t>
        <a:bodyPr/>
        <a:lstStyle/>
        <a:p>
          <a:endParaRPr lang="en-GB"/>
        </a:p>
      </dgm:t>
    </dgm:pt>
    <dgm:pt modelId="{42BA1AA8-B6ED-D040-8492-C4D492BFC0B9}" type="sibTrans" cxnId="{8A99F387-30D7-5A46-BDCD-B554B7933269}">
      <dgm:prSet/>
      <dgm:spPr/>
      <dgm:t>
        <a:bodyPr/>
        <a:lstStyle/>
        <a:p>
          <a:endParaRPr lang="en-GB"/>
        </a:p>
      </dgm:t>
    </dgm:pt>
    <dgm:pt modelId="{A13CFAF9-CF66-1540-AF85-D0992B6FB81C}">
      <dgm:prSet phldrT="[Text]"/>
      <dgm:spPr/>
      <dgm:t>
        <a:bodyPr/>
        <a:lstStyle/>
        <a:p>
          <a:r>
            <a:rPr lang="en-GB" dirty="0"/>
            <a:t>Multiculturalism </a:t>
          </a:r>
        </a:p>
      </dgm:t>
    </dgm:pt>
    <dgm:pt modelId="{75A3E6E2-E69A-4B4F-816C-87C85FECCF12}" type="parTrans" cxnId="{FBAEA7D1-22B7-0741-B4A8-C6DA91FD1184}">
      <dgm:prSet/>
      <dgm:spPr/>
      <dgm:t>
        <a:bodyPr/>
        <a:lstStyle/>
        <a:p>
          <a:endParaRPr lang="en-GB"/>
        </a:p>
      </dgm:t>
    </dgm:pt>
    <dgm:pt modelId="{F014A7B4-7A86-1D42-A3D5-A102AE96B41F}" type="sibTrans" cxnId="{FBAEA7D1-22B7-0741-B4A8-C6DA91FD1184}">
      <dgm:prSet/>
      <dgm:spPr/>
      <dgm:t>
        <a:bodyPr/>
        <a:lstStyle/>
        <a:p>
          <a:endParaRPr lang="en-GB"/>
        </a:p>
      </dgm:t>
    </dgm:pt>
    <dgm:pt modelId="{9B8154EC-8064-7A47-8060-9094C1A16D59}">
      <dgm:prSet phldrT="[Text]"/>
      <dgm:spPr/>
      <dgm:t>
        <a:bodyPr/>
        <a:lstStyle/>
        <a:p>
          <a:r>
            <a:rPr lang="en-GB" dirty="0"/>
            <a:t>214 891 000 population</a:t>
          </a:r>
        </a:p>
      </dgm:t>
    </dgm:pt>
    <dgm:pt modelId="{75A76D10-1C8F-2241-82AB-A974FCC3B666}" type="parTrans" cxnId="{8399654C-0FDB-DC4E-9903-DA9B2A671E7F}">
      <dgm:prSet/>
      <dgm:spPr/>
      <dgm:t>
        <a:bodyPr/>
        <a:lstStyle/>
        <a:p>
          <a:endParaRPr lang="en-GB"/>
        </a:p>
      </dgm:t>
    </dgm:pt>
    <dgm:pt modelId="{3C6E8F45-617A-7F46-B54C-B3E178CCC98F}" type="sibTrans" cxnId="{8399654C-0FDB-DC4E-9903-DA9B2A671E7F}">
      <dgm:prSet/>
      <dgm:spPr/>
      <dgm:t>
        <a:bodyPr/>
        <a:lstStyle/>
        <a:p>
          <a:endParaRPr lang="en-GB"/>
        </a:p>
      </dgm:t>
    </dgm:pt>
    <dgm:pt modelId="{717C0D82-DCFA-4A4B-8788-75F3E2A4AB67}">
      <dgm:prSet phldrT="[Text]"/>
      <dgm:spPr/>
      <dgm:t>
        <a:bodyPr/>
        <a:lstStyle/>
        <a:p>
          <a:r>
            <a:rPr lang="en-GB" dirty="0"/>
            <a:t>Largest economy in South America</a:t>
          </a:r>
        </a:p>
      </dgm:t>
    </dgm:pt>
    <dgm:pt modelId="{815A0BE0-403E-B541-999B-815378A1F05F}" type="parTrans" cxnId="{557A211E-60FA-6F41-9FD3-32D51BDD73D2}">
      <dgm:prSet/>
      <dgm:spPr/>
      <dgm:t>
        <a:bodyPr/>
        <a:lstStyle/>
        <a:p>
          <a:endParaRPr lang="en-GB"/>
        </a:p>
      </dgm:t>
    </dgm:pt>
    <dgm:pt modelId="{072A99E1-BACB-3548-8CDA-DFFC2F31C4B9}" type="sibTrans" cxnId="{557A211E-60FA-6F41-9FD3-32D51BDD73D2}">
      <dgm:prSet/>
      <dgm:spPr/>
      <dgm:t>
        <a:bodyPr/>
        <a:lstStyle/>
        <a:p>
          <a:endParaRPr lang="en-GB"/>
        </a:p>
      </dgm:t>
    </dgm:pt>
    <dgm:pt modelId="{DDCBC0B0-B67B-3F47-ABE6-8FE4D88C981B}" type="pres">
      <dgm:prSet presAssocID="{DC588A64-0449-0E4F-8FCC-17C62EC7D56F}" presName="Name0" presStyleCnt="0">
        <dgm:presLayoutVars>
          <dgm:dir/>
          <dgm:resizeHandles val="exact"/>
        </dgm:presLayoutVars>
      </dgm:prSet>
      <dgm:spPr/>
    </dgm:pt>
    <dgm:pt modelId="{4D149130-E610-F64A-9205-0CAEBD607721}" type="pres">
      <dgm:prSet presAssocID="{DC588A64-0449-0E4F-8FCC-17C62EC7D56F}" presName="cycle" presStyleCnt="0"/>
      <dgm:spPr/>
    </dgm:pt>
    <dgm:pt modelId="{A68257DA-2A1A-FE4E-87A1-24AA3BEC10B4}" type="pres">
      <dgm:prSet presAssocID="{E4CEB87B-F3A2-BB40-ABD8-46CA12918FD7}" presName="nodeFirstNode" presStyleLbl="node1" presStyleIdx="0" presStyleCnt="6" custScaleX="100768" custScaleY="83893" custRadScaleRad="92938" custRadScaleInc="-3004">
        <dgm:presLayoutVars>
          <dgm:bulletEnabled val="1"/>
        </dgm:presLayoutVars>
      </dgm:prSet>
      <dgm:spPr/>
    </dgm:pt>
    <dgm:pt modelId="{2B70D20A-9807-454F-B800-65F9F1D4F9F7}" type="pres">
      <dgm:prSet presAssocID="{5D84CAA6-4575-3647-8D88-B63A5069474D}" presName="sibTransFirstNode" presStyleLbl="bgShp" presStyleIdx="0" presStyleCnt="1"/>
      <dgm:spPr/>
    </dgm:pt>
    <dgm:pt modelId="{BE784D36-DE18-F245-BC60-B5C15BCA13D5}" type="pres">
      <dgm:prSet presAssocID="{43315F24-E1E6-6547-9A6A-402D7748E0D2}" presName="nodeFollowingNodes" presStyleLbl="node1" presStyleIdx="1" presStyleCnt="6" custScaleX="94347" custScaleY="90268" custRadScaleRad="100050" custRadScaleInc="21323">
        <dgm:presLayoutVars>
          <dgm:bulletEnabled val="1"/>
        </dgm:presLayoutVars>
      </dgm:prSet>
      <dgm:spPr/>
    </dgm:pt>
    <dgm:pt modelId="{39BE0834-C353-F041-91F0-AE2469526119}" type="pres">
      <dgm:prSet presAssocID="{03E12D17-9958-6545-B1F0-78521389A51E}" presName="nodeFollowingNodes" presStyleLbl="node1" presStyleIdx="2" presStyleCnt="6" custScaleX="78934" custScaleY="84547" custRadScaleRad="109577" custRadScaleInc="-10920">
        <dgm:presLayoutVars>
          <dgm:bulletEnabled val="1"/>
        </dgm:presLayoutVars>
      </dgm:prSet>
      <dgm:spPr/>
    </dgm:pt>
    <dgm:pt modelId="{5DA3B3CF-7308-7C49-9B2A-A89C67254E65}" type="pres">
      <dgm:prSet presAssocID="{A13CFAF9-CF66-1540-AF85-D0992B6FB81C}" presName="nodeFollowingNodes" presStyleLbl="node1" presStyleIdx="3" presStyleCnt="6" custScaleX="94037" custScaleY="94639" custRadScaleRad="114811" custRadScaleInc="6191">
        <dgm:presLayoutVars>
          <dgm:bulletEnabled val="1"/>
        </dgm:presLayoutVars>
      </dgm:prSet>
      <dgm:spPr/>
    </dgm:pt>
    <dgm:pt modelId="{E7692C60-5A6B-B543-8722-078F766981F6}" type="pres">
      <dgm:prSet presAssocID="{9B8154EC-8064-7A47-8060-9094C1A16D59}" presName="nodeFollowingNodes" presStyleLbl="node1" presStyleIdx="4" presStyleCnt="6" custScaleX="85714" custScaleY="86587" custRadScaleRad="116306" custRadScaleInc="8085">
        <dgm:presLayoutVars>
          <dgm:bulletEnabled val="1"/>
        </dgm:presLayoutVars>
      </dgm:prSet>
      <dgm:spPr/>
    </dgm:pt>
    <dgm:pt modelId="{D4FE71D9-AA04-8944-B071-C93372E6339E}" type="pres">
      <dgm:prSet presAssocID="{717C0D82-DCFA-4A4B-8788-75F3E2A4AB67}" presName="nodeFollowingNodes" presStyleLbl="node1" presStyleIdx="5" presStyleCnt="6" custScaleX="88845" custScaleY="90268" custRadScaleRad="116373" custRadScaleInc="-26921">
        <dgm:presLayoutVars>
          <dgm:bulletEnabled val="1"/>
        </dgm:presLayoutVars>
      </dgm:prSet>
      <dgm:spPr/>
    </dgm:pt>
  </dgm:ptLst>
  <dgm:cxnLst>
    <dgm:cxn modelId="{557A211E-60FA-6F41-9FD3-32D51BDD73D2}" srcId="{DC588A64-0449-0E4F-8FCC-17C62EC7D56F}" destId="{717C0D82-DCFA-4A4B-8788-75F3E2A4AB67}" srcOrd="5" destOrd="0" parTransId="{815A0BE0-403E-B541-999B-815378A1F05F}" sibTransId="{072A99E1-BACB-3548-8CDA-DFFC2F31C4B9}"/>
    <dgm:cxn modelId="{DFB76A23-489E-BD42-9175-3E03E4EFF6A9}" srcId="{DC588A64-0449-0E4F-8FCC-17C62EC7D56F}" destId="{E4CEB87B-F3A2-BB40-ABD8-46CA12918FD7}" srcOrd="0" destOrd="0" parTransId="{BBA2ADC0-331D-394E-85F5-FD2FAC0F4A35}" sibTransId="{5D84CAA6-4575-3647-8D88-B63A5069474D}"/>
    <dgm:cxn modelId="{507C3C36-41EB-C040-B519-C969AF90922E}" type="presOf" srcId="{A13CFAF9-CF66-1540-AF85-D0992B6FB81C}" destId="{5DA3B3CF-7308-7C49-9B2A-A89C67254E65}" srcOrd="0" destOrd="0" presId="urn:microsoft.com/office/officeart/2005/8/layout/cycle3"/>
    <dgm:cxn modelId="{8399654C-0FDB-DC4E-9903-DA9B2A671E7F}" srcId="{DC588A64-0449-0E4F-8FCC-17C62EC7D56F}" destId="{9B8154EC-8064-7A47-8060-9094C1A16D59}" srcOrd="4" destOrd="0" parTransId="{75A76D10-1C8F-2241-82AB-A974FCC3B666}" sibTransId="{3C6E8F45-617A-7F46-B54C-B3E178CCC98F}"/>
    <dgm:cxn modelId="{5DD2126D-7A3C-B841-A237-520EAEF46D08}" type="presOf" srcId="{43315F24-E1E6-6547-9A6A-402D7748E0D2}" destId="{BE784D36-DE18-F245-BC60-B5C15BCA13D5}" srcOrd="0" destOrd="0" presId="urn:microsoft.com/office/officeart/2005/8/layout/cycle3"/>
    <dgm:cxn modelId="{2D858A70-2871-1447-B9BE-CA9370AD40EB}" type="presOf" srcId="{9B8154EC-8064-7A47-8060-9094C1A16D59}" destId="{E7692C60-5A6B-B543-8722-078F766981F6}" srcOrd="0" destOrd="0" presId="urn:microsoft.com/office/officeart/2005/8/layout/cycle3"/>
    <dgm:cxn modelId="{8A99F387-30D7-5A46-BDCD-B554B7933269}" srcId="{DC588A64-0449-0E4F-8FCC-17C62EC7D56F}" destId="{03E12D17-9958-6545-B1F0-78521389A51E}" srcOrd="2" destOrd="0" parTransId="{75AECCC6-8973-8848-9773-FCAC249E9524}" sibTransId="{42BA1AA8-B6ED-D040-8492-C4D492BFC0B9}"/>
    <dgm:cxn modelId="{678BD498-4B0B-4F47-AAFC-8A74B30E96C2}" srcId="{DC588A64-0449-0E4F-8FCC-17C62EC7D56F}" destId="{43315F24-E1E6-6547-9A6A-402D7748E0D2}" srcOrd="1" destOrd="0" parTransId="{AB435991-D67B-EB43-A990-A7C7BE93D108}" sibTransId="{3EDF1336-0693-B445-B338-A79FD5841369}"/>
    <dgm:cxn modelId="{3FB0F29D-E885-4549-882C-B294A1E6E3E5}" type="presOf" srcId="{E4CEB87B-F3A2-BB40-ABD8-46CA12918FD7}" destId="{A68257DA-2A1A-FE4E-87A1-24AA3BEC10B4}" srcOrd="0" destOrd="0" presId="urn:microsoft.com/office/officeart/2005/8/layout/cycle3"/>
    <dgm:cxn modelId="{843B8FA3-122A-A34F-B7B4-CC6AF3CFE1EA}" type="presOf" srcId="{717C0D82-DCFA-4A4B-8788-75F3E2A4AB67}" destId="{D4FE71D9-AA04-8944-B071-C93372E6339E}" srcOrd="0" destOrd="0" presId="urn:microsoft.com/office/officeart/2005/8/layout/cycle3"/>
    <dgm:cxn modelId="{495D5CB3-FE9E-304F-88F4-DA30156A76DB}" type="presOf" srcId="{03E12D17-9958-6545-B1F0-78521389A51E}" destId="{39BE0834-C353-F041-91F0-AE2469526119}" srcOrd="0" destOrd="0" presId="urn:microsoft.com/office/officeart/2005/8/layout/cycle3"/>
    <dgm:cxn modelId="{FBAEA7D1-22B7-0741-B4A8-C6DA91FD1184}" srcId="{DC588A64-0449-0E4F-8FCC-17C62EC7D56F}" destId="{A13CFAF9-CF66-1540-AF85-D0992B6FB81C}" srcOrd="3" destOrd="0" parTransId="{75A3E6E2-E69A-4B4F-816C-87C85FECCF12}" sibTransId="{F014A7B4-7A86-1D42-A3D5-A102AE96B41F}"/>
    <dgm:cxn modelId="{7144CBE3-3FBF-6746-9D17-5A7CC091F8B4}" type="presOf" srcId="{5D84CAA6-4575-3647-8D88-B63A5069474D}" destId="{2B70D20A-9807-454F-B800-65F9F1D4F9F7}" srcOrd="0" destOrd="0" presId="urn:microsoft.com/office/officeart/2005/8/layout/cycle3"/>
    <dgm:cxn modelId="{2D065AE9-16DC-F742-B429-C6158172994B}" type="presOf" srcId="{DC588A64-0449-0E4F-8FCC-17C62EC7D56F}" destId="{DDCBC0B0-B67B-3F47-ABE6-8FE4D88C981B}" srcOrd="0" destOrd="0" presId="urn:microsoft.com/office/officeart/2005/8/layout/cycle3"/>
    <dgm:cxn modelId="{72DF5D4A-D6B4-2C4D-8456-3D08511299D4}" type="presParOf" srcId="{DDCBC0B0-B67B-3F47-ABE6-8FE4D88C981B}" destId="{4D149130-E610-F64A-9205-0CAEBD607721}" srcOrd="0" destOrd="0" presId="urn:microsoft.com/office/officeart/2005/8/layout/cycle3"/>
    <dgm:cxn modelId="{03525295-F267-6749-9987-779CE34EF2FA}" type="presParOf" srcId="{4D149130-E610-F64A-9205-0CAEBD607721}" destId="{A68257DA-2A1A-FE4E-87A1-24AA3BEC10B4}" srcOrd="0" destOrd="0" presId="urn:microsoft.com/office/officeart/2005/8/layout/cycle3"/>
    <dgm:cxn modelId="{5EA2DDAF-AB1A-1A4C-B05A-55212ACCFE84}" type="presParOf" srcId="{4D149130-E610-F64A-9205-0CAEBD607721}" destId="{2B70D20A-9807-454F-B800-65F9F1D4F9F7}" srcOrd="1" destOrd="0" presId="urn:microsoft.com/office/officeart/2005/8/layout/cycle3"/>
    <dgm:cxn modelId="{9638F1D8-C1DA-054B-A161-F9E08BFE6574}" type="presParOf" srcId="{4D149130-E610-F64A-9205-0CAEBD607721}" destId="{BE784D36-DE18-F245-BC60-B5C15BCA13D5}" srcOrd="2" destOrd="0" presId="urn:microsoft.com/office/officeart/2005/8/layout/cycle3"/>
    <dgm:cxn modelId="{499126D0-743E-8E48-BED0-924DFF4DE57E}" type="presParOf" srcId="{4D149130-E610-F64A-9205-0CAEBD607721}" destId="{39BE0834-C353-F041-91F0-AE2469526119}" srcOrd="3" destOrd="0" presId="urn:microsoft.com/office/officeart/2005/8/layout/cycle3"/>
    <dgm:cxn modelId="{D70789D3-8E7A-5A42-AFFE-44A1B98368BF}" type="presParOf" srcId="{4D149130-E610-F64A-9205-0CAEBD607721}" destId="{5DA3B3CF-7308-7C49-9B2A-A89C67254E65}" srcOrd="4" destOrd="0" presId="urn:microsoft.com/office/officeart/2005/8/layout/cycle3"/>
    <dgm:cxn modelId="{2DD2FB25-E335-5542-BAF4-03FBC5450365}" type="presParOf" srcId="{4D149130-E610-F64A-9205-0CAEBD607721}" destId="{E7692C60-5A6B-B543-8722-078F766981F6}" srcOrd="5" destOrd="0" presId="urn:microsoft.com/office/officeart/2005/8/layout/cycle3"/>
    <dgm:cxn modelId="{BA4C736A-5E15-D24B-B68E-5350F159EBBE}" type="presParOf" srcId="{4D149130-E610-F64A-9205-0CAEBD607721}" destId="{D4FE71D9-AA04-8944-B071-C93372E6339E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70D20A-9807-454F-B800-65F9F1D4F9F7}">
      <dsp:nvSpPr>
        <dsp:cNvPr id="0" name=""/>
        <dsp:cNvSpPr/>
      </dsp:nvSpPr>
      <dsp:spPr>
        <a:xfrm>
          <a:off x="888935" y="93609"/>
          <a:ext cx="4226932" cy="4226932"/>
        </a:xfrm>
        <a:prstGeom prst="circularArrow">
          <a:avLst>
            <a:gd name="adj1" fmla="val 5274"/>
            <a:gd name="adj2" fmla="val 312630"/>
            <a:gd name="adj3" fmla="val 14249520"/>
            <a:gd name="adj4" fmla="val 17114513"/>
            <a:gd name="adj5" fmla="val 547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8257DA-2A1A-FE4E-87A1-24AA3BEC10B4}">
      <dsp:nvSpPr>
        <dsp:cNvPr id="0" name=""/>
        <dsp:cNvSpPr/>
      </dsp:nvSpPr>
      <dsp:spPr>
        <a:xfrm>
          <a:off x="2208626" y="165544"/>
          <a:ext cx="1587550" cy="660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5th largest country in the world</a:t>
          </a:r>
        </a:p>
      </dsp:txBody>
      <dsp:txXfrm>
        <a:off x="2240886" y="197804"/>
        <a:ext cx="1523030" cy="596326"/>
      </dsp:txXfrm>
    </dsp:sp>
    <dsp:sp modelId="{BE784D36-DE18-F245-BC60-B5C15BCA13D5}">
      <dsp:nvSpPr>
        <dsp:cNvPr id="0" name=""/>
        <dsp:cNvSpPr/>
      </dsp:nvSpPr>
      <dsp:spPr>
        <a:xfrm>
          <a:off x="3924009" y="1174022"/>
          <a:ext cx="1486391" cy="711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Natural resources</a:t>
          </a:r>
        </a:p>
      </dsp:txBody>
      <dsp:txXfrm>
        <a:off x="3958720" y="1208733"/>
        <a:ext cx="1416969" cy="641642"/>
      </dsp:txXfrm>
    </dsp:sp>
    <dsp:sp modelId="{39BE0834-C353-F041-91F0-AE2469526119}">
      <dsp:nvSpPr>
        <dsp:cNvPr id="0" name=""/>
        <dsp:cNvSpPr/>
      </dsp:nvSpPr>
      <dsp:spPr>
        <a:xfrm>
          <a:off x="4134980" y="2531819"/>
          <a:ext cx="1243566" cy="6659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Federal republic</a:t>
          </a:r>
        </a:p>
      </dsp:txBody>
      <dsp:txXfrm>
        <a:off x="4167491" y="2564330"/>
        <a:ext cx="1178544" cy="600976"/>
      </dsp:txXfrm>
    </dsp:sp>
    <dsp:sp modelId="{5DA3B3CF-7308-7C49-9B2A-A89C67254E65}">
      <dsp:nvSpPr>
        <dsp:cNvPr id="0" name=""/>
        <dsp:cNvSpPr/>
      </dsp:nvSpPr>
      <dsp:spPr>
        <a:xfrm>
          <a:off x="2195266" y="3474971"/>
          <a:ext cx="1481507" cy="7454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Multiculturalism </a:t>
          </a:r>
        </a:p>
      </dsp:txBody>
      <dsp:txXfrm>
        <a:off x="2231658" y="3511363"/>
        <a:ext cx="1408723" cy="672711"/>
      </dsp:txXfrm>
    </dsp:sp>
    <dsp:sp modelId="{E7692C60-5A6B-B543-8722-078F766981F6}">
      <dsp:nvSpPr>
        <dsp:cNvPr id="0" name=""/>
        <dsp:cNvSpPr/>
      </dsp:nvSpPr>
      <dsp:spPr>
        <a:xfrm>
          <a:off x="575225" y="2617374"/>
          <a:ext cx="1350382" cy="68206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214 891 000 population</a:t>
          </a:r>
        </a:p>
      </dsp:txBody>
      <dsp:txXfrm>
        <a:off x="608521" y="2650670"/>
        <a:ext cx="1283790" cy="615476"/>
      </dsp:txXfrm>
    </dsp:sp>
    <dsp:sp modelId="{D4FE71D9-AA04-8944-B071-C93372E6339E}">
      <dsp:nvSpPr>
        <dsp:cNvPr id="0" name=""/>
        <dsp:cNvSpPr/>
      </dsp:nvSpPr>
      <dsp:spPr>
        <a:xfrm>
          <a:off x="428770" y="1178309"/>
          <a:ext cx="1399709" cy="711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Largest economy in South America</a:t>
          </a:r>
        </a:p>
      </dsp:txBody>
      <dsp:txXfrm>
        <a:off x="463481" y="1213020"/>
        <a:ext cx="1330287" cy="6416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76857-A97F-F945-BCCD-3A353FE80863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A1FE30-9E31-F54C-BF31-3E78279373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278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A1FE30-9E31-F54C-BF31-3E782793737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155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97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030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453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405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934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527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205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098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777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008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11/23/22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434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11/23/22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959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reader.elsevier.com/reader/sd/pii/S2096248719300025?token=1C700E15B9275030A965E4AD1198AF2CE157F3C8DACDA8352A347D1FE01D4401D0A15FC0C77E1203CA2E1FEB107D6965&amp;originRegion=eu-west-1&amp;originCreation=20221123205704" TargetMode="External"/><Relationship Id="rId3" Type="http://schemas.openxmlformats.org/officeDocument/2006/relationships/hyperlink" Target="https://www.colibricontent.com/5-most-common-challenges-when-doing-business-in-brazil/" TargetMode="External"/><Relationship Id="rId7" Type="http://schemas.openxmlformats.org/officeDocument/2006/relationships/hyperlink" Target="https://reviewmasternetin.wordpress.com/2020/05/07/swot-analysis-and-pestel-analysis-of-jd-sports-plc-uk/" TargetMode="External"/><Relationship Id="rId2" Type="http://schemas.openxmlformats.org/officeDocument/2006/relationships/hyperlink" Target="https://www.britannica.com/place/Brazi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ference.jrank.org/histories/JD_Sports_Fashion_plc.html" TargetMode="External"/><Relationship Id="rId5" Type="http://schemas.openxmlformats.org/officeDocument/2006/relationships/hyperlink" Target="https://embapro.com/frontpage/pestelcoanalysis/18159-jd-sports-fashion" TargetMode="External"/><Relationship Id="rId4" Type="http://schemas.openxmlformats.org/officeDocument/2006/relationships/hyperlink" Target="https://doi.org/10.1108/IJRDM-10-2014-0144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3" descr="Abstract smoke background">
            <a:extLst>
              <a:ext uri="{FF2B5EF4-FFF2-40B4-BE49-F238E27FC236}">
                <a16:creationId xmlns:a16="http://schemas.microsoft.com/office/drawing/2014/main" id="{127C025D-2C9E-783E-9E9A-5121C160EAB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31" b="878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7AA852-FB6B-9360-BD4C-BF0F2A8B88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775" y="1800353"/>
            <a:ext cx="9820188" cy="1628647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F65942-D603-8975-D412-51FF6CF5B0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3379" y="487008"/>
            <a:ext cx="9820188" cy="5638178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US" sz="70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Global Business Environment </a:t>
            </a:r>
          </a:p>
          <a:p>
            <a:pPr algn="ctr"/>
            <a:r>
              <a:rPr lang="en-US" sz="70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</a:p>
          <a:p>
            <a:pPr algn="ctr"/>
            <a:endParaRPr lang="en-US" sz="4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4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4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4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4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36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Dr. </a:t>
            </a:r>
            <a:r>
              <a:rPr lang="en-US" sz="3600" b="1" dirty="0" err="1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Rexon</a:t>
            </a:r>
            <a:r>
              <a:rPr lang="en-US" sz="36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Nting</a:t>
            </a:r>
            <a:endParaRPr lang="en-US" sz="3600" b="1" dirty="0">
              <a:solidFill>
                <a:schemeClr val="accent5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36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Ana – </a:t>
            </a:r>
            <a:r>
              <a:rPr lang="en-US" sz="3600" b="1" dirty="0" err="1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Ilinca</a:t>
            </a:r>
            <a:r>
              <a:rPr lang="en-US" sz="36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600" b="1" dirty="0" err="1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Hristodorescu</a:t>
            </a:r>
            <a:endParaRPr lang="en-US" sz="3600" b="1" dirty="0">
              <a:solidFill>
                <a:schemeClr val="accent5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36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2026809</a:t>
            </a:r>
          </a:p>
          <a:p>
            <a:pPr algn="ctr"/>
            <a:endParaRPr lang="en-US" sz="4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182EAD-7AD9-C067-2B60-98EA3EBC7B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676" y="5718461"/>
            <a:ext cx="2059406" cy="1139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472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6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67" name="Group 9">
            <a:extLst>
              <a:ext uri="{FF2B5EF4-FFF2-40B4-BE49-F238E27FC236}">
                <a16:creationId xmlns:a16="http://schemas.microsoft.com/office/drawing/2014/main" id="{E37E539E-8E53-45C6-9EEF-BF0998DED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8" name="Straight Connector 10">
              <a:extLst>
                <a:ext uri="{FF2B5EF4-FFF2-40B4-BE49-F238E27FC236}">
                  <a16:creationId xmlns:a16="http://schemas.microsoft.com/office/drawing/2014/main" id="{592B81EA-9142-4843-9DC4-B3B5945E3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1">
              <a:extLst>
                <a:ext uri="{FF2B5EF4-FFF2-40B4-BE49-F238E27FC236}">
                  <a16:creationId xmlns:a16="http://schemas.microsoft.com/office/drawing/2014/main" id="{C6D0167D-BCD6-40C9-9439-B218DAC26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2">
              <a:extLst>
                <a:ext uri="{FF2B5EF4-FFF2-40B4-BE49-F238E27FC236}">
                  <a16:creationId xmlns:a16="http://schemas.microsoft.com/office/drawing/2014/main" id="{47BC2F72-CF0A-4BA3-9D44-4E126B58F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3">
              <a:extLst>
                <a:ext uri="{FF2B5EF4-FFF2-40B4-BE49-F238E27FC236}">
                  <a16:creationId xmlns:a16="http://schemas.microsoft.com/office/drawing/2014/main" id="{D5B957B0-AAF9-40DA-86CD-DFACC7EB14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4">
              <a:extLst>
                <a:ext uri="{FF2B5EF4-FFF2-40B4-BE49-F238E27FC236}">
                  <a16:creationId xmlns:a16="http://schemas.microsoft.com/office/drawing/2014/main" id="{13D3CBDA-22C0-4F55-8D19-908B3CD29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5">
              <a:extLst>
                <a:ext uri="{FF2B5EF4-FFF2-40B4-BE49-F238E27FC236}">
                  <a16:creationId xmlns:a16="http://schemas.microsoft.com/office/drawing/2014/main" id="{6EF45983-2EEE-4AFF-9780-BB72BDCC3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6">
              <a:extLst>
                <a:ext uri="{FF2B5EF4-FFF2-40B4-BE49-F238E27FC236}">
                  <a16:creationId xmlns:a16="http://schemas.microsoft.com/office/drawing/2014/main" id="{DFF41724-D1CB-4EB7-8375-C7E1B34312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">
              <a:extLst>
                <a:ext uri="{FF2B5EF4-FFF2-40B4-BE49-F238E27FC236}">
                  <a16:creationId xmlns:a16="http://schemas.microsoft.com/office/drawing/2014/main" id="{17A52220-57D7-4107-AAB4-DD7CAF08D2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8">
              <a:extLst>
                <a:ext uri="{FF2B5EF4-FFF2-40B4-BE49-F238E27FC236}">
                  <a16:creationId xmlns:a16="http://schemas.microsoft.com/office/drawing/2014/main" id="{1C2D2F73-51AF-431F-BDA8-97704FBA2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9">
              <a:extLst>
                <a:ext uri="{FF2B5EF4-FFF2-40B4-BE49-F238E27FC236}">
                  <a16:creationId xmlns:a16="http://schemas.microsoft.com/office/drawing/2014/main" id="{9CE77D9F-7762-445F-92C5-3D1F544A0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FF43ED7-CA1B-4E85-8CD4-5B3C0B4D7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4576CDD2-AC2A-4A8F-9B0F-D25298B5C2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8D55A21-56BE-4FF0-8BC6-111865E29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71F41FC-CAF2-4220-9170-2EB7DB263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09336BB3-E7C0-4644-ADD3-897281393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A916F6F-0665-4C6A-9431-3AD86B94C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4106CE4-7D9D-49DF-897A-822D5BF52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27">
              <a:extLst>
                <a:ext uri="{FF2B5EF4-FFF2-40B4-BE49-F238E27FC236}">
                  <a16:creationId xmlns:a16="http://schemas.microsoft.com/office/drawing/2014/main" id="{08BA2056-CDBA-4C2C-93A7-49A9A5773B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28">
              <a:extLst>
                <a:ext uri="{FF2B5EF4-FFF2-40B4-BE49-F238E27FC236}">
                  <a16:creationId xmlns:a16="http://schemas.microsoft.com/office/drawing/2014/main" id="{05CAEC81-0897-4760-8DBD-9EBF631CF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9AC6E5B-B82D-46BB-990B-13E38336A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519FAF4-4633-481B-ACE9-F2B1A1771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F74408F-797A-4076-897E-818A00989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32">
              <a:extLst>
                <a:ext uri="{FF2B5EF4-FFF2-40B4-BE49-F238E27FC236}">
                  <a16:creationId xmlns:a16="http://schemas.microsoft.com/office/drawing/2014/main" id="{D9CFCD45-5E6A-40DF-8434-FAF095A44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33">
              <a:extLst>
                <a:ext uri="{FF2B5EF4-FFF2-40B4-BE49-F238E27FC236}">
                  <a16:creationId xmlns:a16="http://schemas.microsoft.com/office/drawing/2014/main" id="{519ABFC3-761E-4D3D-99D2-C167DF99CD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34">
              <a:extLst>
                <a:ext uri="{FF2B5EF4-FFF2-40B4-BE49-F238E27FC236}">
                  <a16:creationId xmlns:a16="http://schemas.microsoft.com/office/drawing/2014/main" id="{EFFB5E4A-E2C0-4323-8F3E-45C39D83D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35">
              <a:extLst>
                <a:ext uri="{FF2B5EF4-FFF2-40B4-BE49-F238E27FC236}">
                  <a16:creationId xmlns:a16="http://schemas.microsoft.com/office/drawing/2014/main" id="{D0AC1BFB-C0BB-4C88-9FB9-A1C4767EC7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CC1A783-C784-4F05-9753-E8E230B142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E1D89B71-AD25-443D-8B91-17E8A3CCF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5E1C8879-01F2-4BCF-94F0-BAD8E22FF6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A9E1DCE-FD5E-427D-8653-B1FFB8EAC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FE35E521-8B46-446A-A31E-1952BB38A0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58AA8E-6A3E-B4DB-4950-0D3F7D8CE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54527"/>
            <a:ext cx="10312570" cy="1940129"/>
          </a:xfrm>
        </p:spPr>
        <p:txBody>
          <a:bodyPr anchor="b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84" name="Right Triangle 42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3" y="205909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295E5-5700-C255-99D3-66C684154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103" y="1608887"/>
            <a:ext cx="5408029" cy="3257287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purpose of this presentation is to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summarise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report about moving JD Sports Fashion Plc to Brazil, a developing country. </a:t>
            </a:r>
          </a:p>
          <a:p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will focus on highlighting the issues that a foreign business like JD Sports can face when deciding to move to  Brazil in the context of globalization.   </a:t>
            </a:r>
          </a:p>
        </p:txBody>
      </p:sp>
      <p:pic>
        <p:nvPicPr>
          <p:cNvPr id="105" name="Picture 104" descr="A picture containing text, building, restaurant, shop&#10;&#10;Description automatically generated">
            <a:extLst>
              <a:ext uri="{FF2B5EF4-FFF2-40B4-BE49-F238E27FC236}">
                <a16:creationId xmlns:a16="http://schemas.microsoft.com/office/drawing/2014/main" id="{BE931DD6-7A49-88E6-7262-82B37E07B9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179" y="2762981"/>
            <a:ext cx="4918286" cy="3282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106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AF8AE-F30F-4F91-6DF3-C71D7A571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JD Sports Fashion Plc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2A264-A0C9-025B-000E-D20A2D244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2340131"/>
            <a:ext cx="8948867" cy="3791918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Known as JD for the customers, is an English retail company founded in 1981 by John Wardle, became public in 1996 on London Stock Exchange.</a:t>
            </a:r>
          </a:p>
          <a:p>
            <a:pPr algn="just"/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Currently controlled by Pentland Group Plc and led by Executive Chairman Peter Cowgill.</a:t>
            </a:r>
          </a:p>
          <a:p>
            <a:pPr algn="just"/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JD is one of the leader companies on the sport fashion market in UK.</a:t>
            </a:r>
          </a:p>
          <a:p>
            <a:pPr algn="just"/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Store chain – full range of sport clothes and shoes.</a:t>
            </a:r>
          </a:p>
          <a:p>
            <a:pPr algn="just"/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presence - locations in Europe, United States, Australia, South Korea, Malaysia etc.</a:t>
            </a: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402CEE-07F4-6BE4-616B-7B53E8D85C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0720" y="133701"/>
            <a:ext cx="2626961" cy="262696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612621-1A77-31F7-4BBB-BBF0C2A6C782}"/>
              </a:ext>
            </a:extLst>
          </p:cNvPr>
          <p:cNvSpPr txBox="1"/>
          <p:nvPr/>
        </p:nvSpPr>
        <p:spPr>
          <a:xfrm>
            <a:off x="8991166" y="6303766"/>
            <a:ext cx="2024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(Reference, 2022)</a:t>
            </a:r>
          </a:p>
        </p:txBody>
      </p:sp>
    </p:spTree>
    <p:extLst>
      <p:ext uri="{BB962C8B-B14F-4D97-AF65-F5344CB8AC3E}">
        <p14:creationId xmlns:p14="http://schemas.microsoft.com/office/powerpoint/2010/main" val="1932130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98670FCA-2D56-45D2-833D-B1C0C63F9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37" y="2882524"/>
            <a:ext cx="12184765" cy="3975477"/>
          </a:xfrm>
          <a:custGeom>
            <a:avLst/>
            <a:gdLst>
              <a:gd name="connsiteX0" fmla="*/ 8942254 w 12188952"/>
              <a:gd name="connsiteY0" fmla="*/ 34 h 3975477"/>
              <a:gd name="connsiteX1" fmla="*/ 11642906 w 12188952"/>
              <a:gd name="connsiteY1" fmla="*/ 225257 h 3975477"/>
              <a:gd name="connsiteX2" fmla="*/ 12188952 w 12188952"/>
              <a:gd name="connsiteY2" fmla="*/ 311174 h 3975477"/>
              <a:gd name="connsiteX3" fmla="*/ 12188952 w 12188952"/>
              <a:gd name="connsiteY3" fmla="*/ 3975477 h 3975477"/>
              <a:gd name="connsiteX4" fmla="*/ 0 w 12188952"/>
              <a:gd name="connsiteY4" fmla="*/ 3975477 h 3975477"/>
              <a:gd name="connsiteX5" fmla="*/ 0 w 12188952"/>
              <a:gd name="connsiteY5" fmla="*/ 1085061 h 3975477"/>
              <a:gd name="connsiteX6" fmla="*/ 552141 w 12188952"/>
              <a:gd name="connsiteY6" fmla="*/ 1079980 h 3975477"/>
              <a:gd name="connsiteX7" fmla="*/ 8942254 w 12188952"/>
              <a:gd name="connsiteY7" fmla="*/ 34 h 3975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88952" h="3975477">
                <a:moveTo>
                  <a:pt x="8942254" y="34"/>
                </a:moveTo>
                <a:cubicBezTo>
                  <a:pt x="9695041" y="1709"/>
                  <a:pt x="10568453" y="66687"/>
                  <a:pt x="11642906" y="225257"/>
                </a:cubicBezTo>
                <a:lnTo>
                  <a:pt x="12188952" y="311174"/>
                </a:lnTo>
                <a:lnTo>
                  <a:pt x="12188952" y="3975477"/>
                </a:lnTo>
                <a:lnTo>
                  <a:pt x="0" y="3975477"/>
                </a:lnTo>
                <a:lnTo>
                  <a:pt x="0" y="1085061"/>
                </a:lnTo>
                <a:lnTo>
                  <a:pt x="552141" y="1079980"/>
                </a:lnTo>
                <a:cubicBezTo>
                  <a:pt x="4849952" y="999477"/>
                  <a:pt x="5931106" y="-6667"/>
                  <a:pt x="8942254" y="34"/>
                </a:cubicBez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37E539E-8E53-45C6-9EEF-BF0998DED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92B81EA-9142-4843-9DC4-B3B5945E3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6D0167D-BCD6-40C9-9439-B218DAC26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7BC2F72-CF0A-4BA3-9D44-4E126B58F4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D5B957B0-AAF9-40DA-86CD-DFACC7EB14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3D3CBDA-22C0-4F55-8D19-908B3CD29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EF45983-2EEE-4AFF-9780-BB72BDCC3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FF41724-D1CB-4EB7-8375-C7E1B34312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7A52220-57D7-4107-AAB4-DD7CAF08D2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C2D2F73-51AF-431F-BDA8-97704FBA2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CE77D9F-7762-445F-92C5-3D1F544A0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FF43ED7-CA1B-4E85-8CD4-5B3C0B4D7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576CDD2-AC2A-4A8F-9B0F-D25298B5C2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88D55A21-56BE-4FF0-8BC6-111865E29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871F41FC-CAF2-4220-9170-2EB7DB263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9336BB3-E7C0-4644-ADD3-897281393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A916F6F-0665-4C6A-9431-3AD86B94C8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D4106CE4-7D9D-49DF-897A-822D5BF520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08BA2056-CDBA-4C2C-93A7-49A9A5773B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05CAEC81-0897-4760-8DBD-9EBF631CF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9AC6E5B-B82D-46BB-990B-13E38336A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19FAF4-4633-481B-ACE9-F2B1A17719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F74408F-797A-4076-897E-818A00989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D9CFCD45-5E6A-40DF-8434-FAF095A44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519ABFC3-761E-4D3D-99D2-C167DF99CD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FFB5E4A-E2C0-4323-8F3E-45C39D83D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0AC1BFB-C0BB-4C88-9FB9-A1C4767EC7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CC1A783-C784-4F05-9753-E8E230B142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1D89B71-AD25-443D-8B91-17E8A3CCF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E1C8879-01F2-4BCF-94F0-BAD8E22FF6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A9E1DCE-FD5E-427D-8653-B1FFB8EAC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FE35E521-8B46-446A-A31E-1952BB38A0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DD0F76-CF35-876B-BB3D-F9FC96CE7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470" y="125091"/>
            <a:ext cx="10797667" cy="1896062"/>
          </a:xfrm>
        </p:spPr>
        <p:txBody>
          <a:bodyPr anchor="b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Country: Brazil</a:t>
            </a:r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4" y="205549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238B474-E371-BABB-9CC4-D2E25D7596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1567" y="3712195"/>
            <a:ext cx="1701953" cy="1191367"/>
          </a:xfr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213EDF3A-C8A8-B48B-349B-FE13A0CBB2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444397"/>
              </p:ext>
            </p:extLst>
          </p:nvPr>
        </p:nvGraphicFramePr>
        <p:xfrm>
          <a:off x="1684109" y="2263677"/>
          <a:ext cx="6134077" cy="4220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4" name="TextBox 43">
            <a:extLst>
              <a:ext uri="{FF2B5EF4-FFF2-40B4-BE49-F238E27FC236}">
                <a16:creationId xmlns:a16="http://schemas.microsoft.com/office/drawing/2014/main" id="{095B6F58-7EC8-0430-B41D-2BF5A1CAEE72}"/>
              </a:ext>
            </a:extLst>
          </p:cNvPr>
          <p:cNvSpPr txBox="1"/>
          <p:nvPr/>
        </p:nvSpPr>
        <p:spPr>
          <a:xfrm>
            <a:off x="8252208" y="6197482"/>
            <a:ext cx="32365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(Britannica, 2002)</a:t>
            </a:r>
          </a:p>
        </p:txBody>
      </p:sp>
    </p:spTree>
    <p:extLst>
      <p:ext uri="{BB962C8B-B14F-4D97-AF65-F5344CB8AC3E}">
        <p14:creationId xmlns:p14="http://schemas.microsoft.com/office/powerpoint/2010/main" val="344336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59" name="Freeform: Shape 9">
            <a:extLst>
              <a:ext uri="{FF2B5EF4-FFF2-40B4-BE49-F238E27FC236}">
                <a16:creationId xmlns:a16="http://schemas.microsoft.com/office/drawing/2014/main" id="{A522AC37-2BE3-4ECF-A007-1DE6CB354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94387" y="266591"/>
            <a:ext cx="6857996" cy="6324809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CAC8F7F-D35D-4520-8F56-4EFA77C7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7C587A-B291-49B1-BE30-198570DDA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B6C1D58-93FC-4B49-9F8B-2262E08DA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0965ED9-2FC3-4180-9CAC-D7DF1C7BE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116CA23-FA2C-4A44-A67C-FC147A71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2C391CF-E782-40EA-B1EB-05ADC774C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B322665-68EB-45B5-A6DE-2869B30F1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3B7FA59-83C4-4952-AF38-C1FC950E9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E5D6D3A-DE20-486C-BBBF-F9B0E4D8A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B8B1D81-CEF1-437F-8252-036661CB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B0312A-9358-4743-961A-6F77AEB5D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C02485F-0EE1-4595-A972-16A13E919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02D844-6E4F-483E-8E2E-9006EA180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58766E6-D2D6-447C-B1DC-B7F7C381F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9BBD00C-7AB2-445E-B7DA-98CC7CAF3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D177E1C-6580-456C-AAAE-89D422A2C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B85538F-9888-4E68-A9F3-DBB136C0F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29B624F-F9D8-43BB-A468-08331D66C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60E66F4-AE52-4D19-AF99-540F0CCFD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CADC852-407F-4870-9F7B-A6004FE77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E9CC738-B12D-4154-A4EA-81D4576BC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2A84F5-CD6A-4287-A9C1-EED0E65CA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3F4EFD5-6D1E-4865-83BA-0F116DF06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A8CE11-5C23-4CA3-8D8E-9E094566D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5D41DA6-2047-4BB5-8469-509E240E4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AACD460-E6E2-4C46-A780-095B52D1B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B36364A-122E-43B1-B2B8-F00D83E5D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9A63098-DBC2-4C59-9D33-809ECCA6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8F309E4-ACE9-4428-8DDA-20E0F1A1B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F177F-07E3-45BF-85B1-21E231DCC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3EC3277-85FC-401E-80E3-B64B9808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42">
              <a:extLst>
                <a:ext uri="{FF2B5EF4-FFF2-40B4-BE49-F238E27FC236}">
                  <a16:creationId xmlns:a16="http://schemas.microsoft.com/office/drawing/2014/main" id="{59A24ED6-70A5-4DC0-A213-5385E5841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B795FB-65F3-36D8-77D0-EE4B829A5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4923187" cy="541745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Faced by JD in Brazil</a:t>
            </a:r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4" y="313767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E7B07C-D0E7-304A-F385-003C5876D6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0415" y="3700026"/>
            <a:ext cx="557774" cy="32629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4404DC-6E80-116A-6C63-17420CA56F90}"/>
              </a:ext>
            </a:extLst>
          </p:cNvPr>
          <p:cNvSpPr txBox="1"/>
          <p:nvPr/>
        </p:nvSpPr>
        <p:spPr>
          <a:xfrm>
            <a:off x="7827768" y="1533603"/>
            <a:ext cx="4653494" cy="70480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 Factors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8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</a:rPr>
              <a:t>Political stability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</a:rPr>
              <a:t>Corruption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</a:rPr>
              <a:t>Changing policies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</a:rPr>
              <a:t>Importance of local authorities</a:t>
            </a: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CFD70B-EBF7-1B1C-4BB3-CFFDA6BA4639}"/>
              </a:ext>
            </a:extLst>
          </p:cNvPr>
          <p:cNvSpPr txBox="1"/>
          <p:nvPr/>
        </p:nvSpPr>
        <p:spPr>
          <a:xfrm>
            <a:off x="7117976" y="6400800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Embapro</a:t>
            </a:r>
            <a:r>
              <a:rPr lang="en-US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29952774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59" name="Freeform: Shape 9">
            <a:extLst>
              <a:ext uri="{FF2B5EF4-FFF2-40B4-BE49-F238E27FC236}">
                <a16:creationId xmlns:a16="http://schemas.microsoft.com/office/drawing/2014/main" id="{A522AC37-2BE3-4ECF-A007-1DE6CB354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94387" y="266591"/>
            <a:ext cx="6857996" cy="6324809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CAC8F7F-D35D-4520-8F56-4EFA77C7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7C587A-B291-49B1-BE30-198570DDA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B6C1D58-93FC-4B49-9F8B-2262E08DA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0965ED9-2FC3-4180-9CAC-D7DF1C7BE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116CA23-FA2C-4A44-A67C-FC147A71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2C391CF-E782-40EA-B1EB-05ADC774C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B322665-68EB-45B5-A6DE-2869B30F1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3B7FA59-83C4-4952-AF38-C1FC950E9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E5D6D3A-DE20-486C-BBBF-F9B0E4D8A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B8B1D81-CEF1-437F-8252-036661CB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B0312A-9358-4743-961A-6F77AEB5D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C02485F-0EE1-4595-A972-16A13E919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02D844-6E4F-483E-8E2E-9006EA180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58766E6-D2D6-447C-B1DC-B7F7C381F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9BBD00C-7AB2-445E-B7DA-98CC7CAF3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D177E1C-6580-456C-AAAE-89D422A2C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B85538F-9888-4E68-A9F3-DBB136C0F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29B624F-F9D8-43BB-A468-08331D66C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60E66F4-AE52-4D19-AF99-540F0CCFD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CADC852-407F-4870-9F7B-A6004FE77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E9CC738-B12D-4154-A4EA-81D4576BC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2A84F5-CD6A-4287-A9C1-EED0E65CA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3F4EFD5-6D1E-4865-83BA-0F116DF06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A8CE11-5C23-4CA3-8D8E-9E094566D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5D41DA6-2047-4BB5-8469-509E240E4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AACD460-E6E2-4C46-A780-095B52D1B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B36364A-122E-43B1-B2B8-F00D83E5D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9A63098-DBC2-4C59-9D33-809ECCA6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8F309E4-ACE9-4428-8DDA-20E0F1A1B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F177F-07E3-45BF-85B1-21E231DCC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3EC3277-85FC-401E-80E3-B64B9808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42">
              <a:extLst>
                <a:ext uri="{FF2B5EF4-FFF2-40B4-BE49-F238E27FC236}">
                  <a16:creationId xmlns:a16="http://schemas.microsoft.com/office/drawing/2014/main" id="{59A24ED6-70A5-4DC0-A213-5385E5841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B795FB-65F3-36D8-77D0-EE4B829A5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4923187" cy="541745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Faced by JD in Brazil</a:t>
            </a:r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4" y="313767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E7B07C-D0E7-304A-F385-003C5876D6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0415" y="3700026"/>
            <a:ext cx="557774" cy="32629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4404DC-6E80-116A-6C63-17420CA56F90}"/>
              </a:ext>
            </a:extLst>
          </p:cNvPr>
          <p:cNvSpPr txBox="1"/>
          <p:nvPr/>
        </p:nvSpPr>
        <p:spPr>
          <a:xfrm>
            <a:off x="7224853" y="1789006"/>
            <a:ext cx="4653494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Factors </a:t>
            </a:r>
          </a:p>
          <a:p>
            <a:endParaRPr lang="en-US" sz="28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giant in different industries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rate of inflation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Taxation rate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growth rate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Labor market conditions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871282-14FD-F095-FCD4-9F62ADA95149}"/>
              </a:ext>
            </a:extLst>
          </p:cNvPr>
          <p:cNvSpPr txBox="1"/>
          <p:nvPr/>
        </p:nvSpPr>
        <p:spPr>
          <a:xfrm>
            <a:off x="8589114" y="6313848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Embapro</a:t>
            </a:r>
            <a:r>
              <a:rPr lang="en-US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934769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59" name="Freeform: Shape 9">
            <a:extLst>
              <a:ext uri="{FF2B5EF4-FFF2-40B4-BE49-F238E27FC236}">
                <a16:creationId xmlns:a16="http://schemas.microsoft.com/office/drawing/2014/main" id="{A522AC37-2BE3-4ECF-A007-1DE6CB354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94387" y="266591"/>
            <a:ext cx="6857996" cy="6324809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CAC8F7F-D35D-4520-8F56-4EFA77C7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7C587A-B291-49B1-BE30-198570DDA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B6C1D58-93FC-4B49-9F8B-2262E08DA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0965ED9-2FC3-4180-9CAC-D7DF1C7BE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116CA23-FA2C-4A44-A67C-FC147A71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2C391CF-E782-40EA-B1EB-05ADC774C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B322665-68EB-45B5-A6DE-2869B30F1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3B7FA59-83C4-4952-AF38-C1FC950E9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E5D6D3A-DE20-486C-BBBF-F9B0E4D8A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B8B1D81-CEF1-437F-8252-036661CB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B0312A-9358-4743-961A-6F77AEB5D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C02485F-0EE1-4595-A972-16A13E919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02D844-6E4F-483E-8E2E-9006EA180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58766E6-D2D6-447C-B1DC-B7F7C381F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9BBD00C-7AB2-445E-B7DA-98CC7CAF3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D177E1C-6580-456C-AAAE-89D422A2C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B85538F-9888-4E68-A9F3-DBB136C0F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29B624F-F9D8-43BB-A468-08331D66C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60E66F4-AE52-4D19-AF99-540F0CCFD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CADC852-407F-4870-9F7B-A6004FE77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E9CC738-B12D-4154-A4EA-81D4576BC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2A84F5-CD6A-4287-A9C1-EED0E65CA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3F4EFD5-6D1E-4865-83BA-0F116DF06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A8CE11-5C23-4CA3-8D8E-9E094566D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5D41DA6-2047-4BB5-8469-509E240E4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AACD460-E6E2-4C46-A780-095B52D1B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B36364A-122E-43B1-B2B8-F00D83E5D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9A63098-DBC2-4C59-9D33-809ECCA6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8F309E4-ACE9-4428-8DDA-20E0F1A1B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F177F-07E3-45BF-85B1-21E231DCC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3EC3277-85FC-401E-80E3-B64B9808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42">
              <a:extLst>
                <a:ext uri="{FF2B5EF4-FFF2-40B4-BE49-F238E27FC236}">
                  <a16:creationId xmlns:a16="http://schemas.microsoft.com/office/drawing/2014/main" id="{59A24ED6-70A5-4DC0-A213-5385E5841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B795FB-65F3-36D8-77D0-EE4B829A5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4923187" cy="541745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Faced by JD in Brazil</a:t>
            </a:r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4" y="313767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E7B07C-D0E7-304A-F385-003C5876D6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0415" y="3700026"/>
            <a:ext cx="557774" cy="32629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4404DC-6E80-116A-6C63-17420CA56F90}"/>
              </a:ext>
            </a:extLst>
          </p:cNvPr>
          <p:cNvSpPr txBox="1"/>
          <p:nvPr/>
        </p:nvSpPr>
        <p:spPr>
          <a:xfrm>
            <a:off x="7147237" y="1511365"/>
            <a:ext cx="4653494" cy="9633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Factors </a:t>
            </a:r>
          </a:p>
          <a:p>
            <a:endParaRPr lang="en-US" sz="28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2400" baseline="300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largest population in the world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Approximately 215 million people = potential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26 states and the Federal District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Metropolitan regions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density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Concentrated income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/>
              <a:t>(</a:t>
            </a:r>
            <a:r>
              <a:rPr lang="en-US" sz="1400" dirty="0" err="1"/>
              <a:t>Embapro</a:t>
            </a:r>
            <a:r>
              <a:rPr lang="en-US" sz="1400" dirty="0"/>
              <a:t>, 2022)</a:t>
            </a: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588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59" name="Freeform: Shape 9">
            <a:extLst>
              <a:ext uri="{FF2B5EF4-FFF2-40B4-BE49-F238E27FC236}">
                <a16:creationId xmlns:a16="http://schemas.microsoft.com/office/drawing/2014/main" id="{A522AC37-2BE3-4ECF-A007-1DE6CB354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94387" y="266591"/>
            <a:ext cx="6857996" cy="6324809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CAC8F7F-D35D-4520-8F56-4EFA77C7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7C587A-B291-49B1-BE30-198570DDA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B6C1D58-93FC-4B49-9F8B-2262E08DA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0965ED9-2FC3-4180-9CAC-D7DF1C7BE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116CA23-FA2C-4A44-A67C-FC147A71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2C391CF-E782-40EA-B1EB-05ADC774C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B322665-68EB-45B5-A6DE-2869B30F1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3B7FA59-83C4-4952-AF38-C1FC950E9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E5D6D3A-DE20-486C-BBBF-F9B0E4D8A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B8B1D81-CEF1-437F-8252-036661CB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B0312A-9358-4743-961A-6F77AEB5D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C02485F-0EE1-4595-A972-16A13E919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02D844-6E4F-483E-8E2E-9006EA180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58766E6-D2D6-447C-B1DC-B7F7C381F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9BBD00C-7AB2-445E-B7DA-98CC7CAF3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D177E1C-6580-456C-AAAE-89D422A2C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B85538F-9888-4E68-A9F3-DBB136C0F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29B624F-F9D8-43BB-A468-08331D66C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60E66F4-AE52-4D19-AF99-540F0CCFD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CADC852-407F-4870-9F7B-A6004FE77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E9CC738-B12D-4154-A4EA-81D4576BC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2A84F5-CD6A-4287-A9C1-EED0E65CA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3F4EFD5-6D1E-4865-83BA-0F116DF06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A8CE11-5C23-4CA3-8D8E-9E094566D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5D41DA6-2047-4BB5-8469-509E240E4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AACD460-E6E2-4C46-A780-095B52D1B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B36364A-122E-43B1-B2B8-F00D83E5D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9A63098-DBC2-4C59-9D33-809ECCA6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8F309E4-ACE9-4428-8DDA-20E0F1A1B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F177F-07E3-45BF-85B1-21E231DCC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3EC3277-85FC-401E-80E3-B64B9808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42">
              <a:extLst>
                <a:ext uri="{FF2B5EF4-FFF2-40B4-BE49-F238E27FC236}">
                  <a16:creationId xmlns:a16="http://schemas.microsoft.com/office/drawing/2014/main" id="{59A24ED6-70A5-4DC0-A213-5385E5841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B795FB-65F3-36D8-77D0-EE4B829A5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4923187" cy="541745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Faced by JD in Brazil</a:t>
            </a:r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4" y="313767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E7B07C-D0E7-304A-F385-003C5876D6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0415" y="3700026"/>
            <a:ext cx="557774" cy="32629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4404DC-6E80-116A-6C63-17420CA56F90}"/>
              </a:ext>
            </a:extLst>
          </p:cNvPr>
          <p:cNvSpPr txBox="1"/>
          <p:nvPr/>
        </p:nvSpPr>
        <p:spPr>
          <a:xfrm>
            <a:off x="7268814" y="1645502"/>
            <a:ext cx="4653494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Factors </a:t>
            </a:r>
          </a:p>
          <a:p>
            <a:endParaRPr lang="en-US" sz="28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 technology levels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of production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 available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  <a:p>
            <a:r>
              <a:rPr lang="en-US" sz="1600" dirty="0">
                <a:solidFill>
                  <a:srgbClr val="002060"/>
                </a:solidFill>
              </a:rPr>
              <a:t>(</a:t>
            </a:r>
            <a:r>
              <a:rPr lang="en-US" sz="1600" dirty="0" err="1">
                <a:solidFill>
                  <a:srgbClr val="002060"/>
                </a:solidFill>
              </a:rPr>
              <a:t>Saliba</a:t>
            </a:r>
            <a:r>
              <a:rPr lang="en-US" sz="1600" dirty="0">
                <a:solidFill>
                  <a:srgbClr val="002060"/>
                </a:solidFill>
              </a:rPr>
              <a:t> de Oliveira et al, 2018)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244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59" name="Freeform: Shape 9">
            <a:extLst>
              <a:ext uri="{FF2B5EF4-FFF2-40B4-BE49-F238E27FC236}">
                <a16:creationId xmlns:a16="http://schemas.microsoft.com/office/drawing/2014/main" id="{A522AC37-2BE3-4ECF-A007-1DE6CB354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94387" y="266591"/>
            <a:ext cx="6857996" cy="6324809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CAC8F7F-D35D-4520-8F56-4EFA77C7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7C587A-B291-49B1-BE30-198570DDA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B6C1D58-93FC-4B49-9F8B-2262E08DA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0965ED9-2FC3-4180-9CAC-D7DF1C7BE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116CA23-FA2C-4A44-A67C-FC147A71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2C391CF-E782-40EA-B1EB-05ADC774C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B322665-68EB-45B5-A6DE-2869B30F1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3B7FA59-83C4-4952-AF38-C1FC950E9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E5D6D3A-DE20-486C-BBBF-F9B0E4D8A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B8B1D81-CEF1-437F-8252-036661CB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B0312A-9358-4743-961A-6F77AEB5D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C02485F-0EE1-4595-A972-16A13E919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02D844-6E4F-483E-8E2E-9006EA180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58766E6-D2D6-447C-B1DC-B7F7C381F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9BBD00C-7AB2-445E-B7DA-98CC7CAF3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D177E1C-6580-456C-AAAE-89D422A2C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B85538F-9888-4E68-A9F3-DBB136C0F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29B624F-F9D8-43BB-A468-08331D66C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60E66F4-AE52-4D19-AF99-540F0CCFD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CADC852-407F-4870-9F7B-A6004FE77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E9CC738-B12D-4154-A4EA-81D4576BC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2A84F5-CD6A-4287-A9C1-EED0E65CA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3F4EFD5-6D1E-4865-83BA-0F116DF06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A8CE11-5C23-4CA3-8D8E-9E094566D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5D41DA6-2047-4BB5-8469-509E240E4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AACD460-E6E2-4C46-A780-095B52D1B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B36364A-122E-43B1-B2B8-F00D83E5D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9A63098-DBC2-4C59-9D33-809ECCA6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8F309E4-ACE9-4428-8DDA-20E0F1A1B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F177F-07E3-45BF-85B1-21E231DCC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3EC3277-85FC-401E-80E3-B64B9808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42">
              <a:extLst>
                <a:ext uri="{FF2B5EF4-FFF2-40B4-BE49-F238E27FC236}">
                  <a16:creationId xmlns:a16="http://schemas.microsoft.com/office/drawing/2014/main" id="{59A24ED6-70A5-4DC0-A213-5385E5841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B795FB-65F3-36D8-77D0-EE4B829A5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4923187" cy="541745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Faced by JD in Brazil</a:t>
            </a:r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4" y="313767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E7B07C-D0E7-304A-F385-003C5876D6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0415" y="3700026"/>
            <a:ext cx="557774" cy="32629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4404DC-6E80-116A-6C63-17420CA56F90}"/>
              </a:ext>
            </a:extLst>
          </p:cNvPr>
          <p:cNvSpPr txBox="1"/>
          <p:nvPr/>
        </p:nvSpPr>
        <p:spPr>
          <a:xfrm>
            <a:off x="6716327" y="1789006"/>
            <a:ext cx="4653494" cy="7694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Factors </a:t>
            </a:r>
          </a:p>
          <a:p>
            <a:endParaRPr lang="en-US" sz="28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Renewable resources available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Recycling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Adhere to norms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Activism </a:t>
            </a: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100EEB-0BB5-242C-7D7C-E12DACA543BC}"/>
              </a:ext>
            </a:extLst>
          </p:cNvPr>
          <p:cNvSpPr txBox="1"/>
          <p:nvPr/>
        </p:nvSpPr>
        <p:spPr>
          <a:xfrm>
            <a:off x="9108183" y="6275889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Embapro</a:t>
            </a:r>
            <a:r>
              <a:rPr lang="en-US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7135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59" name="Freeform: Shape 9">
            <a:extLst>
              <a:ext uri="{FF2B5EF4-FFF2-40B4-BE49-F238E27FC236}">
                <a16:creationId xmlns:a16="http://schemas.microsoft.com/office/drawing/2014/main" id="{A522AC37-2BE3-4ECF-A007-1DE6CB354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94387" y="266591"/>
            <a:ext cx="6857996" cy="6324809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CAC8F7F-D35D-4520-8F56-4EFA77C7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7C587A-B291-49B1-BE30-198570DDA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B6C1D58-93FC-4B49-9F8B-2262E08DA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0965ED9-2FC3-4180-9CAC-D7DF1C7BE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116CA23-FA2C-4A44-A67C-FC147A71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2C391CF-E782-40EA-B1EB-05ADC774C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B322665-68EB-45B5-A6DE-2869B30F1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3B7FA59-83C4-4952-AF38-C1FC950E9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E5D6D3A-DE20-486C-BBBF-F9B0E4D8A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B8B1D81-CEF1-437F-8252-036661CB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B0312A-9358-4743-961A-6F77AEB5D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C02485F-0EE1-4595-A972-16A13E919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02D844-6E4F-483E-8E2E-9006EA180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58766E6-D2D6-447C-B1DC-B7F7C381F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9BBD00C-7AB2-445E-B7DA-98CC7CAF3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D177E1C-6580-456C-AAAE-89D422A2C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B85538F-9888-4E68-A9F3-DBB136C0F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29B624F-F9D8-43BB-A468-08331D66C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60E66F4-AE52-4D19-AF99-540F0CCFD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CADC852-407F-4870-9F7B-A6004FE77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E9CC738-B12D-4154-A4EA-81D4576BC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2A84F5-CD6A-4287-A9C1-EED0E65CA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3F4EFD5-6D1E-4865-83BA-0F116DF06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A8CE11-5C23-4CA3-8D8E-9E094566D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5D41DA6-2047-4BB5-8469-509E240E4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AACD460-E6E2-4C46-A780-095B52D1B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B36364A-122E-43B1-B2B8-F00D83E5D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9A63098-DBC2-4C59-9D33-809ECCA6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8F309E4-ACE9-4428-8DDA-20E0F1A1B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F177F-07E3-45BF-85B1-21E231DCC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3EC3277-85FC-401E-80E3-B64B9808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42">
              <a:extLst>
                <a:ext uri="{FF2B5EF4-FFF2-40B4-BE49-F238E27FC236}">
                  <a16:creationId xmlns:a16="http://schemas.microsoft.com/office/drawing/2014/main" id="{59A24ED6-70A5-4DC0-A213-5385E5841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B795FB-65F3-36D8-77D0-EE4B829A5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4923187" cy="541745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Faced by JD in Brazil</a:t>
            </a:r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4" y="313767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E7B07C-D0E7-304A-F385-003C5876D6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0415" y="3700026"/>
            <a:ext cx="557774" cy="32629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F4404DC-6E80-116A-6C63-17420CA56F90}"/>
              </a:ext>
            </a:extLst>
          </p:cNvPr>
          <p:cNvSpPr txBox="1"/>
          <p:nvPr/>
        </p:nvSpPr>
        <p:spPr>
          <a:xfrm>
            <a:off x="7147237" y="1452714"/>
            <a:ext cx="4653494" cy="7602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 Factors </a:t>
            </a:r>
          </a:p>
          <a:p>
            <a:endParaRPr lang="en-US" sz="28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Laws and regulations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Tax laws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Bureaucracy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(</a:t>
            </a:r>
            <a:r>
              <a:rPr lang="en-US" dirty="0" err="1"/>
              <a:t>Embapro</a:t>
            </a:r>
            <a:r>
              <a:rPr lang="en-US" dirty="0"/>
              <a:t>, 2022)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4204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3" name="Rectangle 245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44" name="Group 247">
            <a:extLst>
              <a:ext uri="{FF2B5EF4-FFF2-40B4-BE49-F238E27FC236}">
                <a16:creationId xmlns:a16="http://schemas.microsoft.com/office/drawing/2014/main" id="{9B25B592-2C0B-450F-B2B8-E021BDA05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249" name="Straight Connector 248">
              <a:extLst>
                <a:ext uri="{FF2B5EF4-FFF2-40B4-BE49-F238E27FC236}">
                  <a16:creationId xmlns:a16="http://schemas.microsoft.com/office/drawing/2014/main" id="{EE70089D-3E8B-4FD1-A5EC-A57057677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>
              <a:extLst>
                <a:ext uri="{FF2B5EF4-FFF2-40B4-BE49-F238E27FC236}">
                  <a16:creationId xmlns:a16="http://schemas.microsoft.com/office/drawing/2014/main" id="{90444FCA-5CB4-4EE4-923D-0D0B077A15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>
              <a:extLst>
                <a:ext uri="{FF2B5EF4-FFF2-40B4-BE49-F238E27FC236}">
                  <a16:creationId xmlns:a16="http://schemas.microsoft.com/office/drawing/2014/main" id="{2BD8F620-02D5-43DF-8717-F87C23111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>
              <a:extLst>
                <a:ext uri="{FF2B5EF4-FFF2-40B4-BE49-F238E27FC236}">
                  <a16:creationId xmlns:a16="http://schemas.microsoft.com/office/drawing/2014/main" id="{58053CA8-F07B-40B3-A320-150C30DAD8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>
              <a:extLst>
                <a:ext uri="{FF2B5EF4-FFF2-40B4-BE49-F238E27FC236}">
                  <a16:creationId xmlns:a16="http://schemas.microsoft.com/office/drawing/2014/main" id="{AC7EBB8D-C636-4CF2-A6AC-E0ECE2C49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>
              <a:extLst>
                <a:ext uri="{FF2B5EF4-FFF2-40B4-BE49-F238E27FC236}">
                  <a16:creationId xmlns:a16="http://schemas.microsoft.com/office/drawing/2014/main" id="{514F7E13-E2D4-42C4-8B8A-EFDFA4A23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>
              <a:extLst>
                <a:ext uri="{FF2B5EF4-FFF2-40B4-BE49-F238E27FC236}">
                  <a16:creationId xmlns:a16="http://schemas.microsoft.com/office/drawing/2014/main" id="{780EC33E-3362-49DD-8646-0806B8838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6" name="Straight Connector 255">
              <a:extLst>
                <a:ext uri="{FF2B5EF4-FFF2-40B4-BE49-F238E27FC236}">
                  <a16:creationId xmlns:a16="http://schemas.microsoft.com/office/drawing/2014/main" id="{58A088B9-B55F-444C-BB06-EC5E019C44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>
              <a:extLst>
                <a:ext uri="{FF2B5EF4-FFF2-40B4-BE49-F238E27FC236}">
                  <a16:creationId xmlns:a16="http://schemas.microsoft.com/office/drawing/2014/main" id="{3CFADAA2-988F-47ED-8184-6D4A54931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>
              <a:extLst>
                <a:ext uri="{FF2B5EF4-FFF2-40B4-BE49-F238E27FC236}">
                  <a16:creationId xmlns:a16="http://schemas.microsoft.com/office/drawing/2014/main" id="{D9CDEC79-C533-42C4-AB81-F67E6D861C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>
              <a:extLst>
                <a:ext uri="{FF2B5EF4-FFF2-40B4-BE49-F238E27FC236}">
                  <a16:creationId xmlns:a16="http://schemas.microsoft.com/office/drawing/2014/main" id="{C11071EC-21DA-465E-A9F3-28F382FA3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>
              <a:extLst>
                <a:ext uri="{FF2B5EF4-FFF2-40B4-BE49-F238E27FC236}">
                  <a16:creationId xmlns:a16="http://schemas.microsoft.com/office/drawing/2014/main" id="{E273C909-3447-4919-A7D2-68FA87635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>
              <a:extLst>
                <a:ext uri="{FF2B5EF4-FFF2-40B4-BE49-F238E27FC236}">
                  <a16:creationId xmlns:a16="http://schemas.microsoft.com/office/drawing/2014/main" id="{23EE74B3-BC0C-4B9F-9ED0-8B7975E88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>
              <a:extLst>
                <a:ext uri="{FF2B5EF4-FFF2-40B4-BE49-F238E27FC236}">
                  <a16:creationId xmlns:a16="http://schemas.microsoft.com/office/drawing/2014/main" id="{B3F0067E-9A2B-4261-9539-1C95FCDB2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3" name="Straight Connector 262">
              <a:extLst>
                <a:ext uri="{FF2B5EF4-FFF2-40B4-BE49-F238E27FC236}">
                  <a16:creationId xmlns:a16="http://schemas.microsoft.com/office/drawing/2014/main" id="{DC166225-9773-4BBF-89D0-0180924ADB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>
              <a:extLst>
                <a:ext uri="{FF2B5EF4-FFF2-40B4-BE49-F238E27FC236}">
                  <a16:creationId xmlns:a16="http://schemas.microsoft.com/office/drawing/2014/main" id="{3EA7B90C-FC37-4137-ACF1-50031EE459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>
              <a:extLst>
                <a:ext uri="{FF2B5EF4-FFF2-40B4-BE49-F238E27FC236}">
                  <a16:creationId xmlns:a16="http://schemas.microsoft.com/office/drawing/2014/main" id="{281D4CD5-06EE-427F-8AE8-09E402EBB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>
              <a:extLst>
                <a:ext uri="{FF2B5EF4-FFF2-40B4-BE49-F238E27FC236}">
                  <a16:creationId xmlns:a16="http://schemas.microsoft.com/office/drawing/2014/main" id="{7715D13D-7D3B-48FD-8E4D-108B36A87D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>
              <a:extLst>
                <a:ext uri="{FF2B5EF4-FFF2-40B4-BE49-F238E27FC236}">
                  <a16:creationId xmlns:a16="http://schemas.microsoft.com/office/drawing/2014/main" id="{EA6C6DD3-3C46-4C05-AEF4-E58CB7572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>
              <a:extLst>
                <a:ext uri="{FF2B5EF4-FFF2-40B4-BE49-F238E27FC236}">
                  <a16:creationId xmlns:a16="http://schemas.microsoft.com/office/drawing/2014/main" id="{92572B7E-F548-41DD-8E00-C335D9E22B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9" name="Straight Connector 268">
              <a:extLst>
                <a:ext uri="{FF2B5EF4-FFF2-40B4-BE49-F238E27FC236}">
                  <a16:creationId xmlns:a16="http://schemas.microsoft.com/office/drawing/2014/main" id="{9D354FFD-3760-4C13-BF9A-3555E9CFD0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>
              <a:extLst>
                <a:ext uri="{FF2B5EF4-FFF2-40B4-BE49-F238E27FC236}">
                  <a16:creationId xmlns:a16="http://schemas.microsoft.com/office/drawing/2014/main" id="{B32821AB-B497-4356-8DBE-0D3A4AF53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>
              <a:extLst>
                <a:ext uri="{FF2B5EF4-FFF2-40B4-BE49-F238E27FC236}">
                  <a16:creationId xmlns:a16="http://schemas.microsoft.com/office/drawing/2014/main" id="{1FA67D56-59E7-4069-B6AA-D99A424625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2" name="Straight Connector 271">
              <a:extLst>
                <a:ext uri="{FF2B5EF4-FFF2-40B4-BE49-F238E27FC236}">
                  <a16:creationId xmlns:a16="http://schemas.microsoft.com/office/drawing/2014/main" id="{82D21311-C550-43B9-86F1-54BE06962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3" name="Straight Connector 272">
              <a:extLst>
                <a:ext uri="{FF2B5EF4-FFF2-40B4-BE49-F238E27FC236}">
                  <a16:creationId xmlns:a16="http://schemas.microsoft.com/office/drawing/2014/main" id="{A01FF70E-0B2F-4CC6-A55D-5680420475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4" name="Straight Connector 273">
              <a:extLst>
                <a:ext uri="{FF2B5EF4-FFF2-40B4-BE49-F238E27FC236}">
                  <a16:creationId xmlns:a16="http://schemas.microsoft.com/office/drawing/2014/main" id="{25DEA739-222B-4FE4-A4BE-70FEA7EF1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5" name="Straight Connector 274">
              <a:extLst>
                <a:ext uri="{FF2B5EF4-FFF2-40B4-BE49-F238E27FC236}">
                  <a16:creationId xmlns:a16="http://schemas.microsoft.com/office/drawing/2014/main" id="{00A1A3AE-E35D-44B8-A821-82C42A8806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6" name="Straight Connector 275">
              <a:extLst>
                <a:ext uri="{FF2B5EF4-FFF2-40B4-BE49-F238E27FC236}">
                  <a16:creationId xmlns:a16="http://schemas.microsoft.com/office/drawing/2014/main" id="{8DCB9E6D-2D78-4072-8487-D478CC6615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7" name="Straight Connector 276">
              <a:extLst>
                <a:ext uri="{FF2B5EF4-FFF2-40B4-BE49-F238E27FC236}">
                  <a16:creationId xmlns:a16="http://schemas.microsoft.com/office/drawing/2014/main" id="{105111AF-86D4-41C6-9745-A12068FD6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>
              <a:extLst>
                <a:ext uri="{FF2B5EF4-FFF2-40B4-BE49-F238E27FC236}">
                  <a16:creationId xmlns:a16="http://schemas.microsoft.com/office/drawing/2014/main" id="{7F8E53DD-94C8-4635-904F-6F65EF1D8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9" name="Straight Connector 278">
              <a:extLst>
                <a:ext uri="{FF2B5EF4-FFF2-40B4-BE49-F238E27FC236}">
                  <a16:creationId xmlns:a16="http://schemas.microsoft.com/office/drawing/2014/main" id="{51B541FA-3F47-4D95-B026-8649BA337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E445FD-4B69-1093-4606-C4431CD2F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6679" y="793629"/>
            <a:ext cx="7523183" cy="18948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Issues Faced by Foreign Business in Brazil </a:t>
            </a:r>
          </a:p>
        </p:txBody>
      </p:sp>
      <p:sp>
        <p:nvSpPr>
          <p:cNvPr id="245" name="Right Triangle 280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911282" y="152943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6FF2A8-EA75-FEC0-383D-05D2CCA4B4E1}"/>
              </a:ext>
            </a:extLst>
          </p:cNvPr>
          <p:cNvSpPr txBox="1"/>
          <p:nvPr/>
        </p:nvSpPr>
        <p:spPr>
          <a:xfrm>
            <a:off x="350183" y="2633619"/>
            <a:ext cx="5268322" cy="38224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 name </a:t>
            </a:r>
          </a:p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 </a:t>
            </a:r>
          </a:p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 in country of origin </a:t>
            </a:r>
          </a:p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cultures </a:t>
            </a:r>
          </a:p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preferences</a:t>
            </a:r>
          </a:p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Stereotypes of customer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beliefs and traditions </a:t>
            </a:r>
          </a:p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Quick changes in customer </a:t>
            </a:r>
            <a:r>
              <a:rPr lang="en-US" sz="2400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28600">
              <a:spcAft>
                <a:spcPts val="600"/>
              </a:spcAft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Char char="§"/>
            </a:pP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F6171F-6FD9-2BEE-97CD-C7D7F4EC9CA0}"/>
              </a:ext>
            </a:extLst>
          </p:cNvPr>
          <p:cNvSpPr txBox="1"/>
          <p:nvPr/>
        </p:nvSpPr>
        <p:spPr>
          <a:xfrm>
            <a:off x="8785412" y="6078071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Embapro</a:t>
            </a:r>
            <a:r>
              <a:rPr lang="en-US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25452371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7">
            <a:extLst>
              <a:ext uri="{FF2B5EF4-FFF2-40B4-BE49-F238E27FC236}">
                <a16:creationId xmlns:a16="http://schemas.microsoft.com/office/drawing/2014/main" id="{D7C3C2D0-A48F-4A6F-9C7D-888E9DFE6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 useBgFill="1">
        <p:nvSpPr>
          <p:cNvPr id="63" name="Freeform: Shape 9">
            <a:extLst>
              <a:ext uri="{FF2B5EF4-FFF2-40B4-BE49-F238E27FC236}">
                <a16:creationId xmlns:a16="http://schemas.microsoft.com/office/drawing/2014/main" id="{A522AC37-2BE3-4ECF-A007-1DE6CB354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94387" y="266591"/>
            <a:ext cx="6857996" cy="6324809"/>
          </a:xfrm>
          <a:custGeom>
            <a:avLst/>
            <a:gdLst>
              <a:gd name="connsiteX0" fmla="*/ 0 w 6857996"/>
              <a:gd name="connsiteY0" fmla="*/ 2827344 h 6142577"/>
              <a:gd name="connsiteX1" fmla="*/ 0 w 6857996"/>
              <a:gd name="connsiteY1" fmla="*/ 5080510 h 6142577"/>
              <a:gd name="connsiteX2" fmla="*/ 3 w 6857996"/>
              <a:gd name="connsiteY2" fmla="*/ 5080510 h 6142577"/>
              <a:gd name="connsiteX3" fmla="*/ 3 w 6857996"/>
              <a:gd name="connsiteY3" fmla="*/ 6142577 h 6142577"/>
              <a:gd name="connsiteX4" fmla="*/ 6857996 w 6857996"/>
              <a:gd name="connsiteY4" fmla="*/ 6142577 h 6142577"/>
              <a:gd name="connsiteX5" fmla="*/ 6857996 w 6857996"/>
              <a:gd name="connsiteY5" fmla="*/ 3928749 h 6142577"/>
              <a:gd name="connsiteX6" fmla="*/ 6857996 w 6857996"/>
              <a:gd name="connsiteY6" fmla="*/ 2572597 h 6142577"/>
              <a:gd name="connsiteX7" fmla="*/ 6857996 w 6857996"/>
              <a:gd name="connsiteY7" fmla="*/ 307516 h 6142577"/>
              <a:gd name="connsiteX8" fmla="*/ 6550769 w 6857996"/>
              <a:gd name="connsiteY8" fmla="*/ 222609 h 6142577"/>
              <a:gd name="connsiteX9" fmla="*/ 5031274 w 6857996"/>
              <a:gd name="connsiteY9" fmla="*/ 33 h 6142577"/>
              <a:gd name="connsiteX10" fmla="*/ 310659 w 6857996"/>
              <a:gd name="connsiteY10" fmla="*/ 1067285 h 6142577"/>
              <a:gd name="connsiteX11" fmla="*/ 2 w 6857996"/>
              <a:gd name="connsiteY11" fmla="*/ 1072307 h 6142577"/>
              <a:gd name="connsiteX12" fmla="*/ 2 w 6857996"/>
              <a:gd name="connsiteY12" fmla="*/ 2827344 h 6142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6" h="6142577">
                <a:moveTo>
                  <a:pt x="0" y="2827344"/>
                </a:moveTo>
                <a:lnTo>
                  <a:pt x="0" y="5080510"/>
                </a:lnTo>
                <a:lnTo>
                  <a:pt x="3" y="5080510"/>
                </a:lnTo>
                <a:lnTo>
                  <a:pt x="3" y="6142577"/>
                </a:lnTo>
                <a:lnTo>
                  <a:pt x="6857996" y="6142577"/>
                </a:lnTo>
                <a:lnTo>
                  <a:pt x="6857996" y="3928749"/>
                </a:lnTo>
                <a:lnTo>
                  <a:pt x="6857996" y="2572597"/>
                </a:lnTo>
                <a:lnTo>
                  <a:pt x="6857996" y="307516"/>
                </a:lnTo>
                <a:lnTo>
                  <a:pt x="6550769" y="222609"/>
                </a:lnTo>
                <a:cubicBezTo>
                  <a:pt x="5946238" y="65902"/>
                  <a:pt x="5454822" y="1688"/>
                  <a:pt x="5031274" y="33"/>
                </a:cubicBezTo>
                <a:cubicBezTo>
                  <a:pt x="3337081" y="-6590"/>
                  <a:pt x="2728780" y="987729"/>
                  <a:pt x="310659" y="1067285"/>
                </a:cubicBezTo>
                <a:lnTo>
                  <a:pt x="2" y="1072307"/>
                </a:lnTo>
                <a:lnTo>
                  <a:pt x="2" y="2827344"/>
                </a:lnTo>
                <a:close/>
              </a:path>
            </a:pathLst>
          </a:custGeom>
          <a:solidFill>
            <a:srgbClr val="BCBCBC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4" name="Group 11">
            <a:extLst>
              <a:ext uri="{FF2B5EF4-FFF2-40B4-BE49-F238E27FC236}">
                <a16:creationId xmlns:a16="http://schemas.microsoft.com/office/drawing/2014/main" id="{ACAC8F7F-D35D-4520-8F56-4EFA77C7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7C587A-B291-49B1-BE30-198570DDA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B6C1D58-93FC-4B49-9F8B-2262E08DA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0965ED9-2FC3-4180-9CAC-D7DF1C7BEF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116CA23-FA2C-4A44-A67C-FC147A71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2C391CF-E782-40EA-B1EB-05ADC774CC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B322665-68EB-45B5-A6DE-2869B30F1C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3B7FA59-83C4-4952-AF38-C1FC950E9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E5D6D3A-DE20-486C-BBBF-F9B0E4D8A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B8B1D81-CEF1-437F-8252-036661CB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1B0312A-9358-4743-961A-6F77AEB5D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2C02485F-0EE1-4595-A972-16A13E9191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02D844-6E4F-483E-8E2E-9006EA180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58766E6-D2D6-447C-B1DC-B7F7C381F1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9BBD00C-7AB2-445E-B7DA-98CC7CAF3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D177E1C-6580-456C-AAAE-89D422A2C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B85538F-9888-4E68-A9F3-DBB136C0F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C29B624F-F9D8-43BB-A468-08331D66C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660E66F4-AE52-4D19-AF99-540F0CCFD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CADC852-407F-4870-9F7B-A6004FE77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E9CC738-B12D-4154-A4EA-81D4576BC1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2A84F5-CD6A-4287-A9C1-EED0E65CA9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3F4EFD5-6D1E-4865-83BA-0F116DF06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A8CE11-5C23-4CA3-8D8E-9E094566D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5D41DA6-2047-4BB5-8469-509E240E49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AACD460-E6E2-4C46-A780-095B52D1B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B36364A-122E-43B1-B2B8-F00D83E5D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9A63098-DBC2-4C59-9D33-809ECCA62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8F309E4-ACE9-4428-8DDA-20E0F1A1B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39F177F-07E3-45BF-85B1-21E231DCC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23EC3277-85FC-401E-80E3-B64B9808D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42">
              <a:extLst>
                <a:ext uri="{FF2B5EF4-FFF2-40B4-BE49-F238E27FC236}">
                  <a16:creationId xmlns:a16="http://schemas.microsoft.com/office/drawing/2014/main" id="{59A24ED6-70A5-4DC0-A213-5385E5841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91A0F4-5C52-71A7-CE0A-8252199FA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4923187" cy="541745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Strategies for Creating a Good Position in the Market</a:t>
            </a:r>
          </a:p>
        </p:txBody>
      </p:sp>
      <p:sp>
        <p:nvSpPr>
          <p:cNvPr id="66" name="Right Triangle 44">
            <a:extLst>
              <a:ext uri="{FF2B5EF4-FFF2-40B4-BE49-F238E27FC236}">
                <a16:creationId xmlns:a16="http://schemas.microsoft.com/office/drawing/2014/main" id="{69F0804E-F8DE-40E7-90F4-68B638136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8924" y="3137678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23092-1AC5-5325-54F6-22A104DD5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86745" y="713048"/>
            <a:ext cx="4414176" cy="5449532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Image – create a good reputation on the Brazilian market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- invest in recruitment and training good staff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Distribution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Availability of products 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992339-3BDA-823B-DA54-6D82E8F94A1A}"/>
              </a:ext>
            </a:extLst>
          </p:cNvPr>
          <p:cNvSpPr txBox="1"/>
          <p:nvPr/>
        </p:nvSpPr>
        <p:spPr>
          <a:xfrm>
            <a:off x="6508376" y="6113929"/>
            <a:ext cx="3631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Open Sans" panose="020F0502020204030204" pitchFamily="34" charset="0"/>
              </a:rPr>
              <a:t>(Diallo, M.F. &amp; </a:t>
            </a:r>
            <a:r>
              <a:rPr lang="en-GB" b="0" i="0" u="none" strike="noStrike" dirty="0">
                <a:effectLst/>
                <a:latin typeface="Open Sans" panose="020F0502020204030204" pitchFamily="34" charset="0"/>
              </a:rPr>
              <a:t> </a:t>
            </a:r>
            <a:r>
              <a:rPr lang="en-GB" b="0" i="0" u="none" strike="noStrike" dirty="0" err="1">
                <a:effectLst/>
                <a:latin typeface="Open Sans" panose="020F0502020204030204" pitchFamily="34" charset="0"/>
              </a:rPr>
              <a:t>Cliquet</a:t>
            </a:r>
            <a:r>
              <a:rPr lang="en-GB" b="0" i="0" u="none" strike="noStrike" dirty="0">
                <a:effectLst/>
                <a:latin typeface="Open Sans" panose="020F0502020204030204" pitchFamily="34" charset="0"/>
              </a:rPr>
              <a:t>, G. ,2016)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677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7">
            <a:extLst>
              <a:ext uri="{FF2B5EF4-FFF2-40B4-BE49-F238E27FC236}">
                <a16:creationId xmlns:a16="http://schemas.microsoft.com/office/drawing/2014/main" id="{2FD1FEA2-AFB3-4160-AD46-30A807296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06" name="Group 9">
            <a:extLst>
              <a:ext uri="{FF2B5EF4-FFF2-40B4-BE49-F238E27FC236}">
                <a16:creationId xmlns:a16="http://schemas.microsoft.com/office/drawing/2014/main" id="{514AF8D4-8E5C-4E3A-999F-1FE86654E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AA8BE230-DCEC-4180-B5D3-EA65C4A34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034248-80AA-4C75-A898-0CBAF23E74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27431FC-0100-44D0-999E-3EF9B361E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71491DF-0796-4A80-B724-6CAAD85E57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5C3FFC75-C94A-4427-85D1-26F0028AC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0F1554D-792C-4554-B623-F99A47B1B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6371075-9273-4FF4-A45B-606B94306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844A38F-298C-477B-8764-0A32E50DD6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F78CA47-3A09-4651-B57D-690F14C78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CB69771-B806-4E29-834E-E0BBE273B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27EE3C0-1B82-43F3-AF55-5D1D6FBF4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91898DA7-BA6E-4B4C-8139-596D59F48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F121E84-2FAA-4948-B3B3-F1FE69ED8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1C2C1AC-3864-47AA-B22A-D350A3A04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2DFADCA4-3AD3-4D6C-81B7-259F20359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6D515CD-A4F0-4B0A-B6BB-11A2774FBB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CB97DD1-8D17-426C-BC2A-B34FE58368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5865967-B063-41EC-85BC-A5CF90367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FBC63DB2-5B99-42B5-9B7F-826B0BD876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6B694AB-9FC1-4857-A6CD-1FEC6D183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C42AE103-97D9-407D-BCE0-9FA4756612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30AC9FC-9BF1-4F78-B0F9-4E024D0C6D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6C77E885-6F2C-4E94-88DF-7E6BEF98A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62840B5-21D6-4B05-802E-549F1A92A1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B21055F-E4D5-474F-B6C7-C44BC1244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C49B031-FD8F-422C-AA54-9FB482600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AF843B0-2A4F-4989-8B91-BDB7FECE7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0BC5B75-FAF9-427D-BD65-D37C1BF97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B0BFA052-2C6E-4F70-BF95-50DAC0649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CDD7C7F8-6562-470D-B38E-21F56B2AB2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6C7B2A1-F80D-4F4A-88E1-5FFB02B70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55274C-449E-3D53-8D9A-0BF7849C4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2"/>
            <a:ext cx="10325000" cy="138711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7" name="Right Triangle 42">
            <a:extLst>
              <a:ext uri="{FF2B5EF4-FFF2-40B4-BE49-F238E27FC236}">
                <a16:creationId xmlns:a16="http://schemas.microsoft.com/office/drawing/2014/main" id="{9AA2BC59-928B-43C3-B9E7-D77D4F3EE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95947" y="1516209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8" name="Content Placeholder 2">
            <a:extLst>
              <a:ext uri="{FF2B5EF4-FFF2-40B4-BE49-F238E27FC236}">
                <a16:creationId xmlns:a16="http://schemas.microsoft.com/office/drawing/2014/main" id="{DCCF7E59-53B7-0E38-DF7D-872A0AB1D8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548" y="2340129"/>
            <a:ext cx="8817702" cy="38368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Brazil is a good country where JD can expand the business  due to the globalization process already started. 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market in Brazil is fertile, with lots of different sources available, open to welcome new businesses. 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have a successful entry on the Brazilian market, there need to be planed good strategies to establish successful operation. </a:t>
            </a:r>
          </a:p>
        </p:txBody>
      </p:sp>
    </p:spTree>
    <p:extLst>
      <p:ext uri="{BB962C8B-B14F-4D97-AF65-F5344CB8AC3E}">
        <p14:creationId xmlns:p14="http://schemas.microsoft.com/office/powerpoint/2010/main" val="3429356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Right Triangle 41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 descr="Question marks in a line and one question mark is lit">
            <a:extLst>
              <a:ext uri="{FF2B5EF4-FFF2-40B4-BE49-F238E27FC236}">
                <a16:creationId xmlns:a16="http://schemas.microsoft.com/office/drawing/2014/main" id="{DE0B1E08-676B-DD2A-4505-876BD10B93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6" b="13674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0854B02B-0B9C-4F1C-AA77-810192994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D871A3F3-7B20-453C-B836-95EE1B194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8F0D9088-A9DD-44D1-9480-54C6D9C5CE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AEF294E8-3387-4EC5-8FEF-B6619381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B9E4F71-1563-49A7-9E36-B6F17274C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15711EDE-15AE-45C1-BB5D-A75C2DBCE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2B2208C-A2E8-4A3A-A096-18F4A4CFF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AF3D91FA-90DD-41F3-9BA4-DCECE004C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746A5051-8549-4326-889F-D444806DA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B21A1F84-F65A-4182-A980-DAB5DDBA1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DEB902F0-87AC-443C-80DE-A74F802B9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67E8A466-B6A0-4DB3-B8A3-CF8125CD33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41D000BE-82F9-40A6-8F25-A0599C5255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09C32A44-65BE-4E50-B57F-40F70F0F6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B1210BAD-6517-4B69-9957-4A96B63EE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F28EA630-A8D1-41B2-A192-87C68DBF69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1DC7DD0A-8900-44D2-ACC3-5BA55DC6B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CDF3D55D-BDAF-4568-B302-287E983B6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7011E7F-BA17-4517-978C-62A1CAC75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8376F9B6-38DE-4DD5-86C1-3422118C4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A41C3734-DAEF-4A46-BEA1-D5AD3312C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477B67C-64B0-4276-A896-25046D11B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4DFC2517-2C23-416A-816A-78BC0D55C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B0C33528-1E61-46AF-AB71-5D8A4421A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CFEEF936-1B01-48F9-92E8-409D0D0AE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4A937AE8-840F-4140-9ABB-092572380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29BB531-A47E-49A2-B75C-12D80A405D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29A5FD65-1327-4177-AE7B-43F621AF5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39AE2EAE-6FC0-4C80-89B2-17458DB60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DCE40E8B-1E04-4754-94C9-ACE347819B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AFE685B0-23E4-4A55-97D5-8667B3690C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02D75DC8-932A-4363-AFCC-31CD4672D1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00FA6579-9606-4A7A-8519-FBED9C6FA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971" y="1"/>
            <a:ext cx="12196969" cy="3200399"/>
          </a:xfrm>
          <a:custGeom>
            <a:avLst/>
            <a:gdLst>
              <a:gd name="connsiteX0" fmla="*/ 8951169 w 12179808"/>
              <a:gd name="connsiteY0" fmla="*/ 14 h 3200399"/>
              <a:gd name="connsiteX1" fmla="*/ 11653845 w 12179808"/>
              <a:gd name="connsiteY1" fmla="*/ 98641 h 3200399"/>
              <a:gd name="connsiteX2" fmla="*/ 12178450 w 12179808"/>
              <a:gd name="connsiteY2" fmla="*/ 134761 h 3200399"/>
              <a:gd name="connsiteX3" fmla="*/ 12178450 w 12179808"/>
              <a:gd name="connsiteY3" fmla="*/ 852282 h 3200399"/>
              <a:gd name="connsiteX4" fmla="*/ 12179808 w 12179808"/>
              <a:gd name="connsiteY4" fmla="*/ 852282 h 3200399"/>
              <a:gd name="connsiteX5" fmla="*/ 12179808 w 12179808"/>
              <a:gd name="connsiteY5" fmla="*/ 1752600 h 3200399"/>
              <a:gd name="connsiteX6" fmla="*/ 12179808 w 12179808"/>
              <a:gd name="connsiteY6" fmla="*/ 1981199 h 3200399"/>
              <a:gd name="connsiteX7" fmla="*/ 12179808 w 12179808"/>
              <a:gd name="connsiteY7" fmla="*/ 3200399 h 3200399"/>
              <a:gd name="connsiteX8" fmla="*/ 0 w 12179808"/>
              <a:gd name="connsiteY8" fmla="*/ 3200399 h 3200399"/>
              <a:gd name="connsiteX9" fmla="*/ 0 w 12179808"/>
              <a:gd name="connsiteY9" fmla="*/ 1981199 h 3200399"/>
              <a:gd name="connsiteX10" fmla="*/ 0 w 12179808"/>
              <a:gd name="connsiteY10" fmla="*/ 1752600 h 3200399"/>
              <a:gd name="connsiteX11" fmla="*/ 0 w 12179808"/>
              <a:gd name="connsiteY11" fmla="*/ 940776 h 3200399"/>
              <a:gd name="connsiteX12" fmla="*/ 0 w 12179808"/>
              <a:gd name="connsiteY12" fmla="*/ 852282 h 3200399"/>
              <a:gd name="connsiteX13" fmla="*/ 0 w 12179808"/>
              <a:gd name="connsiteY13" fmla="*/ 475166 h 3200399"/>
              <a:gd name="connsiteX14" fmla="*/ 8951169 w 12179808"/>
              <a:gd name="connsiteY14" fmla="*/ 14 h 3200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79808" h="3200399">
                <a:moveTo>
                  <a:pt x="8951169" y="14"/>
                </a:moveTo>
                <a:cubicBezTo>
                  <a:pt x="9704520" y="748"/>
                  <a:pt x="10578586" y="29202"/>
                  <a:pt x="11653845" y="98641"/>
                </a:cubicBezTo>
                <a:lnTo>
                  <a:pt x="12178450" y="134761"/>
                </a:lnTo>
                <a:lnTo>
                  <a:pt x="12178450" y="852282"/>
                </a:lnTo>
                <a:lnTo>
                  <a:pt x="12179808" y="852282"/>
                </a:lnTo>
                <a:lnTo>
                  <a:pt x="12179808" y="1752600"/>
                </a:lnTo>
                <a:lnTo>
                  <a:pt x="12179808" y="1981199"/>
                </a:lnTo>
                <a:lnTo>
                  <a:pt x="12179808" y="3200399"/>
                </a:lnTo>
                <a:lnTo>
                  <a:pt x="0" y="3200399"/>
                </a:lnTo>
                <a:lnTo>
                  <a:pt x="0" y="1981199"/>
                </a:lnTo>
                <a:lnTo>
                  <a:pt x="0" y="1752600"/>
                </a:lnTo>
                <a:lnTo>
                  <a:pt x="0" y="940776"/>
                </a:lnTo>
                <a:lnTo>
                  <a:pt x="0" y="852282"/>
                </a:lnTo>
                <a:lnTo>
                  <a:pt x="0" y="475166"/>
                </a:lnTo>
                <a:cubicBezTo>
                  <a:pt x="4768989" y="475166"/>
                  <a:pt x="5812206" y="-3043"/>
                  <a:pt x="8951169" y="14"/>
                </a:cubicBez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35CCA-A0FF-1078-88F6-969E79584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25" y="168613"/>
            <a:ext cx="10318738" cy="10857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</a:rPr>
              <a:t>Questions ?</a:t>
            </a:r>
          </a:p>
        </p:txBody>
      </p:sp>
    </p:spTree>
    <p:extLst>
      <p:ext uri="{BB962C8B-B14F-4D97-AF65-F5344CB8AC3E}">
        <p14:creationId xmlns:p14="http://schemas.microsoft.com/office/powerpoint/2010/main" val="16989859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4D8AF-7374-6831-2BCF-732386D7D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85EA1-0A1B-AB04-7E1E-52E7EC1B1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2168414"/>
            <a:ext cx="10325000" cy="4304103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Britannica, 2022, </a:t>
            </a:r>
            <a:r>
              <a:rPr lang="en-US" i="1" dirty="0"/>
              <a:t>Brazil / History, Map, Population, Economy, &amp; Facts. </a:t>
            </a:r>
            <a:r>
              <a:rPr lang="en-US" dirty="0"/>
              <a:t>[online] Encyclopedia Britannica. Available at: </a:t>
            </a:r>
            <a:r>
              <a:rPr lang="en-US" dirty="0">
                <a:hlinkClick r:id="rId2"/>
              </a:rPr>
              <a:t>https://www.britannica.com/place/Brazil</a:t>
            </a:r>
            <a:r>
              <a:rPr lang="en-US" dirty="0"/>
              <a:t> [Accessed 18th November 2022]</a:t>
            </a:r>
          </a:p>
          <a:p>
            <a:r>
              <a:rPr lang="en-US" dirty="0"/>
              <a:t>Colibri, 2022, </a:t>
            </a:r>
            <a:r>
              <a:rPr lang="en-US" i="1" dirty="0"/>
              <a:t>5 Common Challenges of Doing Business in Brazil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https://www.colibricontent.com/5-most-common-challenges-when-doing-business-in-brazil/</a:t>
            </a:r>
            <a:r>
              <a:rPr lang="en-US" dirty="0"/>
              <a:t> [</a:t>
            </a:r>
            <a:r>
              <a:rPr lang="en-US" dirty="0" err="1"/>
              <a:t>Acessed</a:t>
            </a:r>
            <a:r>
              <a:rPr lang="en-US" dirty="0"/>
              <a:t> 18</a:t>
            </a:r>
            <a:r>
              <a:rPr lang="en-US" baseline="30000" dirty="0"/>
              <a:t>th</a:t>
            </a:r>
            <a:r>
              <a:rPr lang="en-US" dirty="0"/>
              <a:t> November 2022]</a:t>
            </a:r>
          </a:p>
          <a:p>
            <a:r>
              <a:rPr lang="en-GB" dirty="0">
                <a:latin typeface="Open Sans" panose="020F0502020204030204" pitchFamily="34" charset="0"/>
              </a:rPr>
              <a:t>Diallo, M.F. &amp; </a:t>
            </a:r>
            <a:r>
              <a:rPr lang="en-GB" b="0" i="0" u="none" strike="noStrike" dirty="0">
                <a:effectLst/>
                <a:latin typeface="Open Sans" panose="020F0502020204030204" pitchFamily="34" charset="0"/>
              </a:rPr>
              <a:t> </a:t>
            </a:r>
            <a:r>
              <a:rPr lang="en-GB" b="0" i="0" u="none" strike="noStrike" dirty="0" err="1">
                <a:effectLst/>
                <a:latin typeface="Open Sans" panose="020F0502020204030204" pitchFamily="34" charset="0"/>
              </a:rPr>
              <a:t>Cliquet</a:t>
            </a:r>
            <a:r>
              <a:rPr lang="en-GB" b="0" i="0" u="none" strike="noStrike" dirty="0">
                <a:effectLst/>
                <a:latin typeface="Open Sans" panose="020F0502020204030204" pitchFamily="34" charset="0"/>
              </a:rPr>
              <a:t>, G. (2016), "Store image perceptions and customer knowledge cues in emerging markets: A cross-country investigation in Brazil and Vietnam", </a:t>
            </a:r>
            <a:r>
              <a:rPr lang="en-GB" b="0" i="1" strike="noStrike" dirty="0">
                <a:solidFill>
                  <a:schemeClr val="tx1"/>
                </a:solidFill>
                <a:effectLst/>
                <a:latin typeface="Open Sans" panose="020F0502020204030204" pitchFamily="34" charset="0"/>
              </a:rPr>
              <a:t>International Journal of Retail &amp; Distribution </a:t>
            </a:r>
            <a:r>
              <a:rPr lang="en-GB" b="0" i="1" strike="noStrike" dirty="0" err="1">
                <a:solidFill>
                  <a:schemeClr val="tx1"/>
                </a:solidFill>
                <a:effectLst/>
                <a:latin typeface="Open Sans" panose="020F0502020204030204" pitchFamily="34" charset="0"/>
              </a:rPr>
              <a:t>Managemet</a:t>
            </a:r>
            <a:r>
              <a:rPr lang="en-GB" b="0" i="0" u="none" strike="noStrike" dirty="0">
                <a:effectLst/>
                <a:latin typeface="Open Sans" panose="020F0502020204030204" pitchFamily="34" charset="0"/>
              </a:rPr>
              <a:t>, 44, 12, pp. 1182-1205. Available at </a:t>
            </a:r>
            <a:r>
              <a:rPr lang="en-GB" b="0" i="0" u="none" strike="noStrike" dirty="0">
                <a:solidFill>
                  <a:srgbClr val="007377"/>
                </a:solidFill>
                <a:effectLst/>
                <a:latin typeface="Open Sans" panose="020F0502020204030204" pitchFamily="34" charset="0"/>
                <a:hlinkClick r:id="rId4" tooltip="DOI: https://doi.org/10.1108/IJRDM-10-2014-0144"/>
              </a:rPr>
              <a:t>https://doi.org/10.1108/IJRDM-10-2014-0144</a:t>
            </a:r>
            <a:r>
              <a:rPr lang="en-GB" b="0" i="0" u="none" strike="noStrike" dirty="0">
                <a:solidFill>
                  <a:srgbClr val="007377"/>
                </a:solidFill>
                <a:effectLst/>
                <a:latin typeface="Open Sans" panose="020F0502020204030204" pitchFamily="34" charset="0"/>
              </a:rPr>
              <a:t> </a:t>
            </a:r>
            <a:r>
              <a:rPr lang="en-US" dirty="0"/>
              <a:t>[Accessed 18</a:t>
            </a:r>
            <a:r>
              <a:rPr lang="en-US" baseline="30000" dirty="0"/>
              <a:t>th</a:t>
            </a:r>
            <a:r>
              <a:rPr lang="en-US" dirty="0"/>
              <a:t> November 2022]</a:t>
            </a:r>
          </a:p>
          <a:p>
            <a:r>
              <a:rPr lang="en-US" dirty="0" err="1"/>
              <a:t>Embapro</a:t>
            </a:r>
            <a:r>
              <a:rPr lang="en-US" dirty="0"/>
              <a:t>, 2022, </a:t>
            </a:r>
            <a:r>
              <a:rPr lang="en-US" i="1" dirty="0"/>
              <a:t>JD Sports Fashion PESTEL/STEP/PEST Analysis &amp; Solution, </a:t>
            </a:r>
            <a:r>
              <a:rPr lang="en-US" dirty="0"/>
              <a:t>UK [online] Available at: </a:t>
            </a:r>
            <a:r>
              <a:rPr lang="en-US" dirty="0">
                <a:hlinkClick r:id="rId5"/>
              </a:rPr>
              <a:t>https://embapro.com/frontpage/pestelcoanalysis/18159-jd-sports-fashion</a:t>
            </a:r>
            <a:r>
              <a:rPr lang="en-US" dirty="0"/>
              <a:t> [Accessed 18</a:t>
            </a:r>
            <a:r>
              <a:rPr lang="en-US" baseline="30000" dirty="0"/>
              <a:t>th</a:t>
            </a:r>
            <a:r>
              <a:rPr lang="en-US" dirty="0"/>
              <a:t> November 2022]</a:t>
            </a:r>
          </a:p>
          <a:p>
            <a:r>
              <a:rPr lang="en-US" dirty="0"/>
              <a:t>Reference, 2022, </a:t>
            </a:r>
            <a:r>
              <a:rPr lang="en-US" i="1" dirty="0"/>
              <a:t>JD Sports Fashion Plc</a:t>
            </a:r>
            <a:r>
              <a:rPr lang="en-US" dirty="0"/>
              <a:t>, UK [</a:t>
            </a:r>
            <a:r>
              <a:rPr lang="en-US" dirty="0" err="1"/>
              <a:t>onlie</a:t>
            </a:r>
            <a:r>
              <a:rPr lang="en-US" dirty="0"/>
              <a:t>]. Available at </a:t>
            </a:r>
            <a:r>
              <a:rPr lang="en-US" dirty="0">
                <a:hlinkClick r:id="rId6"/>
              </a:rPr>
              <a:t>https://reference.jrank.org/histories/JD_Sports_Fashion_plc.html</a:t>
            </a:r>
            <a:r>
              <a:rPr lang="en-US" dirty="0"/>
              <a:t> Accessed 18</a:t>
            </a:r>
            <a:r>
              <a:rPr lang="en-US" baseline="30000" dirty="0"/>
              <a:t>th</a:t>
            </a:r>
            <a:r>
              <a:rPr lang="en-US" dirty="0"/>
              <a:t> November 2022]</a:t>
            </a:r>
          </a:p>
          <a:p>
            <a:r>
              <a:rPr lang="en-US" dirty="0"/>
              <a:t>Review Master, 2022, </a:t>
            </a:r>
            <a:r>
              <a:rPr lang="en-US" i="1" dirty="0"/>
              <a:t>SWOT Analysis and PESTEL Analysis of JD Sports, UK [online]. </a:t>
            </a:r>
            <a:r>
              <a:rPr lang="en-US" dirty="0"/>
              <a:t>Available at: </a:t>
            </a:r>
            <a:r>
              <a:rPr lang="en-US" dirty="0">
                <a:hlinkClick r:id="rId7"/>
              </a:rPr>
              <a:t>https://reviewmasternetin.wordpress.com/2020/05/07/swot-analysis-and-pestel-analysis-of-jd-sports-plc-uk/</a:t>
            </a:r>
            <a:r>
              <a:rPr lang="en-US" dirty="0"/>
              <a:t> [Accessed 18</a:t>
            </a:r>
            <a:r>
              <a:rPr lang="en-US" baseline="30000" dirty="0"/>
              <a:t>th</a:t>
            </a:r>
            <a:r>
              <a:rPr lang="en-US" dirty="0"/>
              <a:t> November 2022]</a:t>
            </a:r>
          </a:p>
          <a:p>
            <a:r>
              <a:rPr lang="en-US" dirty="0" err="1"/>
              <a:t>Saliba</a:t>
            </a:r>
            <a:r>
              <a:rPr lang="en-US" dirty="0"/>
              <a:t> de Oliveira, J.A. et all (2018), ‘Innovation and financial performance of companies doing business in Brazil’, </a:t>
            </a:r>
            <a:r>
              <a:rPr lang="en-US" i="1" dirty="0"/>
              <a:t>International Journal of Innovation Studies, </a:t>
            </a:r>
            <a:r>
              <a:rPr lang="en-US" dirty="0"/>
              <a:t>2, pp. 153-164. Available at </a:t>
            </a:r>
            <a:r>
              <a:rPr lang="en-US" dirty="0">
                <a:hlinkClick r:id="rId8"/>
              </a:rPr>
              <a:t>https://reader.elsevier.com/reader/sd/pii/S2096248719300025?token=1C700E15B9275030A965E4AD1198AF2CE157F3C8DACDA8352A347D1FE01D4401D0A15FC0C77E1203CA2E1FEB107D6965&amp;originRegion=eu-west-1&amp;originCreation=20221123205704</a:t>
            </a:r>
            <a:r>
              <a:rPr lang="en-US" dirty="0"/>
              <a:t> [Accessed 18</a:t>
            </a:r>
            <a:r>
              <a:rPr lang="en-US" baseline="30000" dirty="0"/>
              <a:t>th</a:t>
            </a:r>
            <a:r>
              <a:rPr lang="en-US" dirty="0"/>
              <a:t> November 2022]</a:t>
            </a:r>
          </a:p>
          <a:p>
            <a:endParaRPr lang="en-US" i="1" dirty="0"/>
          </a:p>
          <a:p>
            <a:endParaRPr lang="en-US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987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3" name="Group 8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" name="Right Triangle 41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85" name="Rectangle 43">
            <a:extLst>
              <a:ext uri="{FF2B5EF4-FFF2-40B4-BE49-F238E27FC236}">
                <a16:creationId xmlns:a16="http://schemas.microsoft.com/office/drawing/2014/main" id="{A173122F-D466-4F08-90FA-0038F7AC2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86" name="Group 45">
            <a:extLst>
              <a:ext uri="{FF2B5EF4-FFF2-40B4-BE49-F238E27FC236}">
                <a16:creationId xmlns:a16="http://schemas.microsoft.com/office/drawing/2014/main" id="{B19EC7B8-C390-4F1B-8960-E6D324510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7" name="Straight Connector 46">
              <a:extLst>
                <a:ext uri="{FF2B5EF4-FFF2-40B4-BE49-F238E27FC236}">
                  <a16:creationId xmlns:a16="http://schemas.microsoft.com/office/drawing/2014/main" id="{7CEE1CC1-2CD0-4957-8A12-48FA80C0C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4901FEB-A7C2-457B-A124-AD433B041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C76048A8-79AA-454C-BD3E-3004F7426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77B51975-25FE-4328-9815-2AA302F28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B440B47E-6D3E-4978-B887-B53DA0BFF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FD94D0A1-D760-40DE-B758-008B93D58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F9E590CB-0538-40D7-9CAC-1BBD39CC2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5D7C67DA-B2AA-46E2-8065-1F862A6F72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C0C2ED54-1B65-4F4A-B14B-41FC05B37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EAE5BBBC-F576-4D54-BF67-C00BB1F4F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90D490E7-12F8-40DC-A9C1-D119667EEF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C855383-9F21-4BDA-8FCA-22AF3D69F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FC3E600C-E08A-418E-B30E-2B0FC15DF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E980D58F-BD3F-4B47-9BD2-888B0D9D19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43544818-9B28-4A71-8D7B-80727A532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101FFBC7-035F-48C5-91FA-4A4973FC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D6195BC5-BB4E-4F3F-8378-0B308B425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02404171-AF5C-4FA1-9D4E-DCF75562BD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BAD45A86-9385-473D-9DBF-565E0A94A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DBA5A228-913F-4D4F-AB25-537293624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A87E8BFE-D92E-4EB3-ADD1-FB75CAA68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08756FCD-8335-4089-B4EE-13D629E53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A9707D7B-937E-4DC3-87BA-B7B704268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AB1A72DC-3F29-4488-9051-C21E1CBB7E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956DAD76-815C-4F16-98CF-8E8BE1965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1AF2F8C5-6691-4EBD-B42E-4B17DF1ED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D32ED14D-1C00-41C8-849C-030A1434E4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62F296F5-9867-45CA-BF0A-EF216F6A80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53B72471-9DB5-428B-AF52-E11E03B9F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B8656B49-5277-4610-BD7B-F5D98170B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F1A47399-8F78-4DB1-BD21-1166BCB26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ight Triangle 78">
            <a:extLst>
              <a:ext uri="{FF2B5EF4-FFF2-40B4-BE49-F238E27FC236}">
                <a16:creationId xmlns:a16="http://schemas.microsoft.com/office/drawing/2014/main" id="{F952A221-69C2-46B3-890D-354CA5961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5810332" y="-28672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B84399-80D4-0CA0-B98B-E724057AF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9071" y="722904"/>
            <a:ext cx="9821130" cy="107590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/>
              <a:t>THANK YOU! </a:t>
            </a:r>
          </a:p>
        </p:txBody>
      </p:sp>
      <p:pic>
        <p:nvPicPr>
          <p:cNvPr id="89" name="Graphic 5" descr="Handshake">
            <a:extLst>
              <a:ext uri="{FF2B5EF4-FFF2-40B4-BE49-F238E27FC236}">
                <a16:creationId xmlns:a16="http://schemas.microsoft.com/office/drawing/2014/main" id="{FAA5E094-8C6E-E95B-819B-0AF2781C7B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64223" y="2884564"/>
            <a:ext cx="3257291" cy="3257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62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osineVTI">
  <a:themeElements>
    <a:clrScheme name="AnalogousFromDarkSeedLeftStep">
      <a:dk1>
        <a:srgbClr val="000000"/>
      </a:dk1>
      <a:lt1>
        <a:srgbClr val="FFFFFF"/>
      </a:lt1>
      <a:dk2>
        <a:srgbClr val="301B2D"/>
      </a:dk2>
      <a:lt2>
        <a:srgbClr val="F0F3F2"/>
      </a:lt2>
      <a:accent1>
        <a:srgbClr val="E72983"/>
      </a:accent1>
      <a:accent2>
        <a:srgbClr val="D517C0"/>
      </a:accent2>
      <a:accent3>
        <a:srgbClr val="AD29E7"/>
      </a:accent3>
      <a:accent4>
        <a:srgbClr val="5725D7"/>
      </a:accent4>
      <a:accent5>
        <a:srgbClr val="2944E7"/>
      </a:accent5>
      <a:accent6>
        <a:srgbClr val="1781D5"/>
      </a:accent6>
      <a:hlink>
        <a:srgbClr val="433FBF"/>
      </a:hlink>
      <a:folHlink>
        <a:srgbClr val="7F7F7F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6905</TotalTime>
  <Words>842</Words>
  <Application>Microsoft Macintosh PowerPoint</Application>
  <PresentationFormat>Widescreen</PresentationFormat>
  <Paragraphs>196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Grandview</vt:lpstr>
      <vt:lpstr>Open Sans</vt:lpstr>
      <vt:lpstr>Times New Roman</vt:lpstr>
      <vt:lpstr>Wingdings</vt:lpstr>
      <vt:lpstr>CosineVTI</vt:lpstr>
      <vt:lpstr> </vt:lpstr>
      <vt:lpstr>Introduction </vt:lpstr>
      <vt:lpstr>JD Sports Fashion Plc </vt:lpstr>
      <vt:lpstr>Developing Country: Brazil</vt:lpstr>
      <vt:lpstr>Issues Faced by JD in Brazil</vt:lpstr>
      <vt:lpstr>Issues Faced by JD in Brazil</vt:lpstr>
      <vt:lpstr>Issues Faced by JD in Brazil</vt:lpstr>
      <vt:lpstr>Issues Faced by JD in Brazil</vt:lpstr>
      <vt:lpstr>Issues Faced by JD in Brazil</vt:lpstr>
      <vt:lpstr>Issues Faced by JD in Brazil</vt:lpstr>
      <vt:lpstr>Other Issues Faced by Foreign Business in Brazil </vt:lpstr>
      <vt:lpstr>Strategies for Creating a Good Position in the Market</vt:lpstr>
      <vt:lpstr>Conclusion </vt:lpstr>
      <vt:lpstr>Questions ?</vt:lpstr>
      <vt:lpstr>References </vt:lpstr>
      <vt:lpstr>THANK YOU!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Ilinca Hristodorescu (2026809)</dc:creator>
  <cp:lastModifiedBy>Ilinca Hristodorescu (2026809)</cp:lastModifiedBy>
  <cp:revision>4</cp:revision>
  <dcterms:created xsi:type="dcterms:W3CDTF">2022-11-16T20:51:17Z</dcterms:created>
  <dcterms:modified xsi:type="dcterms:W3CDTF">2022-11-23T22:34:42Z</dcterms:modified>
</cp:coreProperties>
</file>