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7"/>
  </p:notesMasterIdLst>
  <p:handoutMasterIdLst>
    <p:handoutMasterId r:id="rId38"/>
  </p:handoutMasterIdLst>
  <p:sldIdLst>
    <p:sldId id="277" r:id="rId2"/>
    <p:sldId id="278" r:id="rId3"/>
    <p:sldId id="279" r:id="rId4"/>
    <p:sldId id="280" r:id="rId5"/>
    <p:sldId id="281" r:id="rId6"/>
    <p:sldId id="282" r:id="rId7"/>
    <p:sldId id="283" r:id="rId8"/>
    <p:sldId id="284" r:id="rId9"/>
    <p:sldId id="285" r:id="rId10"/>
    <p:sldId id="286" r:id="rId11"/>
    <p:sldId id="287" r:id="rId12"/>
    <p:sldId id="288" r:id="rId13"/>
    <p:sldId id="289" r:id="rId14"/>
    <p:sldId id="290" r:id="rId15"/>
    <p:sldId id="291" r:id="rId16"/>
    <p:sldId id="292" r:id="rId17"/>
    <p:sldId id="293" r:id="rId18"/>
    <p:sldId id="294" r:id="rId19"/>
    <p:sldId id="295" r:id="rId20"/>
    <p:sldId id="296" r:id="rId21"/>
    <p:sldId id="297" r:id="rId22"/>
    <p:sldId id="298" r:id="rId23"/>
    <p:sldId id="299" r:id="rId24"/>
    <p:sldId id="300" r:id="rId25"/>
    <p:sldId id="301" r:id="rId26"/>
    <p:sldId id="302" r:id="rId27"/>
    <p:sldId id="303" r:id="rId28"/>
    <p:sldId id="304" r:id="rId29"/>
    <p:sldId id="305" r:id="rId30"/>
    <p:sldId id="306" r:id="rId31"/>
    <p:sldId id="307" r:id="rId32"/>
    <p:sldId id="309" r:id="rId33"/>
    <p:sldId id="310" r:id="rId34"/>
    <p:sldId id="311" r:id="rId35"/>
    <p:sldId id="308" r:id="rId36"/>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868" autoAdjust="0"/>
    <p:restoredTop sz="93372" autoAdjust="0"/>
  </p:normalViewPr>
  <p:slideViewPr>
    <p:cSldViewPr>
      <p:cViewPr varScale="1">
        <p:scale>
          <a:sx n="89" d="100"/>
          <a:sy n="89" d="100"/>
        </p:scale>
        <p:origin x="-1552" y="-11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notesMaster" Target="notesMasters/notesMaster1.xml"/><Relationship Id="rId38" Type="http://schemas.openxmlformats.org/officeDocument/2006/relationships/handoutMaster" Target="handoutMasters/handoutMaster1.xml"/><Relationship Id="rId39" Type="http://schemas.openxmlformats.org/officeDocument/2006/relationships/printerSettings" Target="printerSettings/printerSettings1.bin"/><Relationship Id="rId40" Type="http://schemas.openxmlformats.org/officeDocument/2006/relationships/presProps" Target="presProps.xml"/><Relationship Id="rId41" Type="http://schemas.openxmlformats.org/officeDocument/2006/relationships/viewProps" Target="viewProps.xml"/><Relationship Id="rId42" Type="http://schemas.openxmlformats.org/officeDocument/2006/relationships/theme" Target="theme/theme1.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xmlns=""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xmlns=""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xmlns=""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xmlns=""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xmlns=""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xmlns=""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xmlns=""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xmlns=""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xmlns=""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29/06/20</a:t>
            </a:fld>
            <a:endParaRPr lang="en-GB" altLang="en-US"/>
          </a:p>
        </p:txBody>
      </p:sp>
      <p:sp>
        <p:nvSpPr>
          <p:cNvPr id="5" name="Footer Placeholder 4">
            <a:extLst>
              <a:ext uri="{FF2B5EF4-FFF2-40B4-BE49-F238E27FC236}">
                <a16:creationId xmlns:a16="http://schemas.microsoft.com/office/drawing/2014/main" xmlns=""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xmlns=""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29/06/20</a:t>
            </a:fld>
            <a:endParaRPr lang="en-GB" altLang="en-US"/>
          </a:p>
        </p:txBody>
      </p:sp>
      <p:sp>
        <p:nvSpPr>
          <p:cNvPr id="5" name="Footer Placeholder 4">
            <a:extLst>
              <a:ext uri="{FF2B5EF4-FFF2-40B4-BE49-F238E27FC236}">
                <a16:creationId xmlns:a16="http://schemas.microsoft.com/office/drawing/2014/main" xmlns=""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xmlns=""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29/06/20</a:t>
            </a:fld>
            <a:endParaRPr lang="en-GB" altLang="en-US"/>
          </a:p>
        </p:txBody>
      </p:sp>
      <p:sp>
        <p:nvSpPr>
          <p:cNvPr id="5" name="Slide Number Placeholder 5">
            <a:extLst>
              <a:ext uri="{FF2B5EF4-FFF2-40B4-BE49-F238E27FC236}">
                <a16:creationId xmlns:a16="http://schemas.microsoft.com/office/drawing/2014/main" xmlns=""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xmlns=""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29/06/20</a:t>
            </a:fld>
            <a:endParaRPr lang="en-GB" altLang="en-US"/>
          </a:p>
        </p:txBody>
      </p:sp>
      <p:sp>
        <p:nvSpPr>
          <p:cNvPr id="6" name="Slide Number Placeholder 5">
            <a:extLst>
              <a:ext uri="{FF2B5EF4-FFF2-40B4-BE49-F238E27FC236}">
                <a16:creationId xmlns:a16="http://schemas.microsoft.com/office/drawing/2014/main" xmlns=""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xmlns=""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29/06/20</a:t>
            </a:fld>
            <a:endParaRPr lang="en-GB" altLang="en-US"/>
          </a:p>
        </p:txBody>
      </p:sp>
      <p:sp>
        <p:nvSpPr>
          <p:cNvPr id="8" name="Slide Number Placeholder 5">
            <a:extLst>
              <a:ext uri="{FF2B5EF4-FFF2-40B4-BE49-F238E27FC236}">
                <a16:creationId xmlns:a16="http://schemas.microsoft.com/office/drawing/2014/main" xmlns=""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xmlns=""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29/06/20</a:t>
            </a:fld>
            <a:endParaRPr lang="en-GB" altLang="en-US"/>
          </a:p>
        </p:txBody>
      </p:sp>
      <p:sp>
        <p:nvSpPr>
          <p:cNvPr id="4" name="Slide Number Placeholder 5">
            <a:extLst>
              <a:ext uri="{FF2B5EF4-FFF2-40B4-BE49-F238E27FC236}">
                <a16:creationId xmlns:a16="http://schemas.microsoft.com/office/drawing/2014/main" xmlns=""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xmlns=""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29/06/20</a:t>
            </a:fld>
            <a:endParaRPr lang="en-GB" altLang="en-US"/>
          </a:p>
        </p:txBody>
      </p:sp>
      <p:sp>
        <p:nvSpPr>
          <p:cNvPr id="3" name="Slide Number Placeholder 5">
            <a:extLst>
              <a:ext uri="{FF2B5EF4-FFF2-40B4-BE49-F238E27FC236}">
                <a16:creationId xmlns:a16="http://schemas.microsoft.com/office/drawing/2014/main" xmlns=""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xmlns=""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29/06/20</a:t>
            </a:fld>
            <a:endParaRPr lang="en-GB" altLang="en-US"/>
          </a:p>
        </p:txBody>
      </p:sp>
      <p:sp>
        <p:nvSpPr>
          <p:cNvPr id="6" name="Slide Number Placeholder 5">
            <a:extLst>
              <a:ext uri="{FF2B5EF4-FFF2-40B4-BE49-F238E27FC236}">
                <a16:creationId xmlns:a16="http://schemas.microsoft.com/office/drawing/2014/main" xmlns=""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xmlns=""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29/06/20</a:t>
            </a:fld>
            <a:endParaRPr lang="en-GB" altLang="en-US"/>
          </a:p>
        </p:txBody>
      </p:sp>
      <p:sp>
        <p:nvSpPr>
          <p:cNvPr id="6" name="Slide Number Placeholder 5">
            <a:extLst>
              <a:ext uri="{FF2B5EF4-FFF2-40B4-BE49-F238E27FC236}">
                <a16:creationId xmlns:a16="http://schemas.microsoft.com/office/drawing/2014/main" xmlns=""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29/06/20</a:t>
            </a:fld>
            <a:endParaRPr lang="en-GB" altLang="en-US"/>
          </a:p>
        </p:txBody>
      </p:sp>
      <p:sp>
        <p:nvSpPr>
          <p:cNvPr id="5" name="Slide Number Placeholder 5">
            <a:extLst>
              <a:ext uri="{FF2B5EF4-FFF2-40B4-BE49-F238E27FC236}">
                <a16:creationId xmlns:a16="http://schemas.microsoft.com/office/drawing/2014/main" xmlns=""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29/06/20</a:t>
            </a:fld>
            <a:endParaRPr lang="en-GB" altLang="en-US"/>
          </a:p>
        </p:txBody>
      </p:sp>
      <p:sp>
        <p:nvSpPr>
          <p:cNvPr id="5" name="Slide Number Placeholder 5">
            <a:extLst>
              <a:ext uri="{FF2B5EF4-FFF2-40B4-BE49-F238E27FC236}">
                <a16:creationId xmlns:a16="http://schemas.microsoft.com/office/drawing/2014/main" xmlns=""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xmlns=""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29/06/20</a:t>
            </a:fld>
            <a:endParaRPr lang="en-GB" altLang="en-US"/>
          </a:p>
        </p:txBody>
      </p:sp>
      <p:sp>
        <p:nvSpPr>
          <p:cNvPr id="6" name="Slide Number Placeholder 5">
            <a:extLst>
              <a:ext uri="{FF2B5EF4-FFF2-40B4-BE49-F238E27FC236}">
                <a16:creationId xmlns:a16="http://schemas.microsoft.com/office/drawing/2014/main" xmlns=""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google.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4213" y="908050"/>
            <a:ext cx="7772400" cy="1235066"/>
          </a:xfrm>
        </p:spPr>
        <p:txBody>
          <a:bodyPr/>
          <a:lstStyle/>
          <a:p>
            <a:pPr eaLnBrk="1" hangingPunct="1"/>
            <a:r>
              <a:rPr lang="en-GB" altLang="en-US" b="1" dirty="0">
                <a:solidFill>
                  <a:schemeClr val="accent2"/>
                </a:solidFill>
              </a:rPr>
              <a:t>Module </a:t>
            </a:r>
            <a:r>
              <a:rPr lang="en-GB" altLang="en-US" b="1" dirty="0" smtClean="0">
                <a:solidFill>
                  <a:schemeClr val="accent2"/>
                </a:solidFill>
              </a:rPr>
              <a:t>Code </a:t>
            </a:r>
            <a:r>
              <a:rPr lang="is-IS" b="1">
                <a:solidFill>
                  <a:srgbClr val="FFFF00"/>
                </a:solidFill>
              </a:rPr>
              <a:t>LCMB7010</a:t>
            </a:r>
            <a:endParaRPr lang="en-GB" altLang="en-US" b="1" dirty="0">
              <a:solidFill>
                <a:schemeClr val="accent2"/>
              </a:solidFill>
            </a:endParaRPr>
          </a:p>
        </p:txBody>
      </p:sp>
      <p:sp>
        <p:nvSpPr>
          <p:cNvPr id="6147" name="Subtitle 4"/>
          <p:cNvSpPr>
            <a:spLocks noGrp="1"/>
          </p:cNvSpPr>
          <p:nvPr>
            <p:ph type="subTitle" idx="1"/>
          </p:nvPr>
        </p:nvSpPr>
        <p:spPr>
          <a:xfrm>
            <a:off x="571472" y="1928803"/>
            <a:ext cx="7786742" cy="3357586"/>
          </a:xfrm>
        </p:spPr>
        <p:txBody>
          <a:bodyPr/>
          <a:lstStyle/>
          <a:p>
            <a:pPr eaLnBrk="1" hangingPunct="1"/>
            <a:r>
              <a:rPr lang="en-GB" altLang="en-US" sz="3600" b="1" dirty="0">
                <a:solidFill>
                  <a:schemeClr val="accent2"/>
                </a:solidFill>
              </a:rPr>
              <a:t>Module </a:t>
            </a:r>
            <a:r>
              <a:rPr lang="en-GB" altLang="en-US" sz="3600" b="1" dirty="0" smtClean="0">
                <a:solidFill>
                  <a:schemeClr val="accent2"/>
                </a:solidFill>
              </a:rPr>
              <a:t>Name: Digital Marketing</a:t>
            </a:r>
            <a:endParaRPr lang="en-GB" altLang="en-US" sz="3600" b="1" dirty="0">
              <a:solidFill>
                <a:schemeClr val="accent2"/>
              </a:solidFill>
            </a:endParaRPr>
          </a:p>
          <a:p>
            <a:pPr eaLnBrk="1" hangingPunct="1"/>
            <a:r>
              <a:rPr lang="en-GB" altLang="en-US" dirty="0">
                <a:solidFill>
                  <a:schemeClr val="accent2"/>
                </a:solidFill>
              </a:rPr>
              <a:t>Week 5</a:t>
            </a:r>
          </a:p>
          <a:p>
            <a:pPr eaLnBrk="1" hangingPunct="1"/>
            <a:endParaRPr lang="en-GB" altLang="en-US" dirty="0">
              <a:solidFill>
                <a:schemeClr val="accent2"/>
              </a:solidFill>
            </a:endParaRPr>
          </a:p>
          <a:p>
            <a:pPr eaLnBrk="1" hangingPunct="1"/>
            <a:r>
              <a:rPr lang="en-GB" altLang="en-US" sz="4800" b="1" dirty="0" smtClean="0">
                <a:solidFill>
                  <a:schemeClr val="accent2"/>
                </a:solidFill>
              </a:rPr>
              <a:t> </a:t>
            </a:r>
            <a:endParaRPr lang="en-GB" altLang="en-US" sz="4800" b="1" dirty="0">
              <a:solidFill>
                <a:schemeClr val="accent2"/>
              </a:solidFill>
            </a:endParaRP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Topic </a:t>
            </a:r>
          </a:p>
        </p:txBody>
      </p:sp>
      <p:sp>
        <p:nvSpPr>
          <p:cNvPr id="3" name="Content Placeholder 2"/>
          <p:cNvSpPr>
            <a:spLocks noGrp="1"/>
          </p:cNvSpPr>
          <p:nvPr>
            <p:ph idx="1"/>
          </p:nvPr>
        </p:nvSpPr>
        <p:spPr/>
        <p:txBody>
          <a:bodyPr>
            <a:normAutofit/>
          </a:bodyPr>
          <a:lstStyle/>
          <a:p>
            <a:pPr marL="0" indent="0">
              <a:buNone/>
            </a:pPr>
            <a:r>
              <a:rPr lang="en-GB" b="1" dirty="0"/>
              <a:t>Content</a:t>
            </a:r>
            <a:r>
              <a:rPr lang="en-GB" b="1" dirty="0" smtClean="0"/>
              <a:t>:</a:t>
            </a:r>
          </a:p>
          <a:p>
            <a:pPr marL="0" indent="0">
              <a:buNone/>
            </a:pPr>
            <a:r>
              <a:rPr lang="en-GB" b="1" dirty="0" smtClean="0"/>
              <a:t>Learning Objectives:</a:t>
            </a:r>
          </a:p>
          <a:p>
            <a:pPr marL="0" indent="0">
              <a:buNone/>
            </a:pPr>
            <a:r>
              <a:rPr lang="en-US" dirty="0" smtClean="0">
                <a:latin typeface="Arial" charset="0"/>
              </a:rPr>
              <a:t>Digital Marketing tools of Google</a:t>
            </a:r>
          </a:p>
          <a:p>
            <a:pPr marL="0" indent="0">
              <a:buNone/>
            </a:pPr>
            <a:r>
              <a:rPr lang="en-US" dirty="0" smtClean="0">
                <a:latin typeface="Arial" charset="0"/>
              </a:rPr>
              <a:t>Digital Marketing </a:t>
            </a:r>
            <a:r>
              <a:rPr lang="en-US" dirty="0">
                <a:latin typeface="Arial" charset="0"/>
              </a:rPr>
              <a:t>tools of </a:t>
            </a:r>
            <a:r>
              <a:rPr lang="en-US" dirty="0" smtClean="0">
                <a:latin typeface="Arial" charset="0"/>
              </a:rPr>
              <a:t>Facebook</a:t>
            </a:r>
            <a:endParaRPr lang="en-US" dirty="0">
              <a:latin typeface="Arial" charset="0"/>
            </a:endParaRPr>
          </a:p>
          <a:p>
            <a:pPr marL="0" indent="0">
              <a:buNone/>
            </a:pPr>
            <a:r>
              <a:rPr lang="en-US" dirty="0" smtClean="0">
                <a:latin typeface="Arial" charset="0"/>
              </a:rPr>
              <a:t>Digital Marketing </a:t>
            </a:r>
            <a:r>
              <a:rPr lang="en-US" dirty="0">
                <a:latin typeface="Arial" charset="0"/>
              </a:rPr>
              <a:t>tools of </a:t>
            </a:r>
            <a:r>
              <a:rPr lang="en-US" dirty="0" err="1" smtClean="0">
                <a:latin typeface="Arial" charset="0"/>
              </a:rPr>
              <a:t>Instagram</a:t>
            </a:r>
            <a:endParaRPr lang="en-US" dirty="0" smtClean="0">
              <a:latin typeface="Arial" charset="0"/>
            </a:endParaRPr>
          </a:p>
          <a:p>
            <a:pPr marL="0" indent="0">
              <a:buNone/>
            </a:pPr>
            <a:r>
              <a:rPr lang="en-US" dirty="0" smtClean="0">
                <a:latin typeface="Arial" charset="0"/>
              </a:rPr>
              <a:t>Digital Marketing </a:t>
            </a:r>
            <a:r>
              <a:rPr lang="en-US" dirty="0">
                <a:latin typeface="Arial" charset="0"/>
              </a:rPr>
              <a:t>tools of </a:t>
            </a:r>
            <a:r>
              <a:rPr lang="en-US" dirty="0" err="1" smtClean="0">
                <a:latin typeface="Arial" charset="0"/>
              </a:rPr>
              <a:t>Youtube</a:t>
            </a:r>
            <a:endParaRPr lang="en-US" dirty="0">
              <a:latin typeface="Arial" charset="0"/>
            </a:endParaRPr>
          </a:p>
          <a:p>
            <a:pPr marL="0" indent="0">
              <a:buNone/>
            </a:pPr>
            <a:endParaRPr lang="en-US" b="1" dirty="0">
              <a:latin typeface="Arial" charset="0"/>
            </a:endParaRPr>
          </a:p>
          <a:p>
            <a:pPr marL="0" indent="0">
              <a:buNone/>
            </a:pPr>
            <a:endParaRPr lang="en-GB"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a:t>
            </a:fld>
            <a:endParaRPr lang="en-GB" altLang="en-US"/>
          </a:p>
        </p:txBody>
      </p:sp>
    </p:spTree>
    <p:extLst>
      <p:ext uri="{BB962C8B-B14F-4D97-AF65-F5344CB8AC3E}">
        <p14:creationId xmlns:p14="http://schemas.microsoft.com/office/powerpoint/2010/main" val="80768782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 Google </a:t>
            </a:r>
            <a:r>
              <a:rPr lang="en-US" dirty="0" err="1" smtClean="0"/>
              <a:t>adSense</a:t>
            </a:r>
            <a:endParaRPr lang="en-US" dirty="0"/>
          </a:p>
        </p:txBody>
      </p:sp>
      <p:sp>
        <p:nvSpPr>
          <p:cNvPr id="3" name="Content Placeholder 2"/>
          <p:cNvSpPr>
            <a:spLocks noGrp="1"/>
          </p:cNvSpPr>
          <p:nvPr>
            <p:ph idx="1"/>
          </p:nvPr>
        </p:nvSpPr>
        <p:spPr/>
        <p:txBody>
          <a:bodyPr/>
          <a:lstStyle/>
          <a:p>
            <a:r>
              <a:rPr lang="en-US" sz="2400" dirty="0"/>
              <a:t>Ever created a niche website for linking purposes, affiliate marketing, content development, or another reason that never panned out? If the website gets even a moderate amount of traffic, and you have no other use for it for the time being, why not earn a little income off of it using Google </a:t>
            </a:r>
            <a:r>
              <a:rPr lang="en-US" sz="2400" dirty="0" smtClean="0"/>
              <a:t>AdSense</a:t>
            </a:r>
            <a:r>
              <a:rPr lang="en-US" sz="2400" dirty="0"/>
              <a:t>.</a:t>
            </a:r>
            <a:r>
              <a:rPr lang="en-US" sz="2400" dirty="0" smtClean="0"/>
              <a:t> </a:t>
            </a:r>
            <a:r>
              <a:rPr lang="en-US" sz="2400" dirty="0"/>
              <a:t>By simply placing some ad code in the header, content, and sidebar of the website, you can earn some passive income. The amount you earn will depend on the topic of the website and the amount of visitors it receives.</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3</a:t>
            </a:fld>
            <a:endParaRPr lang="en-GB" altLang="en-US"/>
          </a:p>
        </p:txBody>
      </p:sp>
    </p:spTree>
    <p:extLst>
      <p:ext uri="{BB962C8B-B14F-4D97-AF65-F5344CB8AC3E}">
        <p14:creationId xmlns:p14="http://schemas.microsoft.com/office/powerpoint/2010/main" val="25549699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2. Google </a:t>
            </a:r>
            <a:r>
              <a:rPr lang="en-US" b="1" dirty="0" err="1"/>
              <a:t>AdWords</a:t>
            </a:r>
            <a:r>
              <a:rPr lang="en-US" b="1" dirty="0"/>
              <a:t/>
            </a:r>
            <a:br>
              <a:rPr lang="en-US" b="1" dirty="0"/>
            </a:br>
            <a:endParaRPr lang="en-US" dirty="0"/>
          </a:p>
        </p:txBody>
      </p:sp>
      <p:sp>
        <p:nvSpPr>
          <p:cNvPr id="3" name="Content Placeholder 2"/>
          <p:cNvSpPr>
            <a:spLocks noGrp="1"/>
          </p:cNvSpPr>
          <p:nvPr>
            <p:ph idx="1"/>
          </p:nvPr>
        </p:nvSpPr>
        <p:spPr>
          <a:xfrm>
            <a:off x="457200" y="1124744"/>
            <a:ext cx="8229600" cy="4392489"/>
          </a:xfrm>
        </p:spPr>
        <p:txBody>
          <a:bodyPr/>
          <a:lstStyle/>
          <a:p>
            <a:r>
              <a:rPr lang="en-US" sz="2800" dirty="0" smtClean="0"/>
              <a:t>If </a:t>
            </a:r>
            <a:r>
              <a:rPr lang="en-US" sz="2800" dirty="0"/>
              <a:t>you’re not getting good enough traction with organic search traffic, then you might want to consider a paid search campaign using Google </a:t>
            </a:r>
            <a:r>
              <a:rPr lang="en-US" sz="2800" dirty="0" err="1" smtClean="0"/>
              <a:t>AdWordss</a:t>
            </a:r>
            <a:r>
              <a:rPr lang="en-US" sz="2800" dirty="0" smtClean="0"/>
              <a:t>. </a:t>
            </a:r>
            <a:r>
              <a:rPr lang="en-US" sz="2800" dirty="0"/>
              <a:t>By bidding for the right keywords, you can gain a considerable amount of qualified traffic where the conversions will meet or exceed the value you pay for your ads. Be sure to use advanced targeting options for location, mobile or desktop browsers, and other criteria to get the target audience you want.</a:t>
            </a:r>
          </a:p>
          <a:p>
            <a:endParaRPr lang="en-US" sz="28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4</a:t>
            </a:fld>
            <a:endParaRPr lang="en-GB" altLang="en-US"/>
          </a:p>
        </p:txBody>
      </p:sp>
    </p:spTree>
    <p:extLst>
      <p:ext uri="{BB962C8B-B14F-4D97-AF65-F5344CB8AC3E}">
        <p14:creationId xmlns:p14="http://schemas.microsoft.com/office/powerpoint/2010/main" val="16934224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8229600" cy="1143000"/>
          </a:xfrm>
        </p:spPr>
        <p:txBody>
          <a:bodyPr/>
          <a:lstStyle/>
          <a:p>
            <a:r>
              <a:rPr lang="en-US" sz="3600" b="1" dirty="0"/>
              <a:t>3. Google </a:t>
            </a:r>
            <a:r>
              <a:rPr lang="en-US" sz="3600" b="1" dirty="0" err="1"/>
              <a:t>AdWords</a:t>
            </a:r>
            <a:r>
              <a:rPr lang="en-US" sz="3600" b="1" dirty="0"/>
              <a:t> Keyword Tool</a:t>
            </a:r>
            <a:br>
              <a:rPr lang="en-US" sz="3600" b="1" dirty="0"/>
            </a:br>
            <a:endParaRPr lang="en-US" sz="3600" dirty="0"/>
          </a:p>
        </p:txBody>
      </p:sp>
      <p:sp>
        <p:nvSpPr>
          <p:cNvPr id="3" name="Content Placeholder 2"/>
          <p:cNvSpPr>
            <a:spLocks noGrp="1"/>
          </p:cNvSpPr>
          <p:nvPr>
            <p:ph idx="1"/>
          </p:nvPr>
        </p:nvSpPr>
        <p:spPr>
          <a:xfrm>
            <a:off x="457200" y="1412776"/>
            <a:ext cx="8229600" cy="4104457"/>
          </a:xfrm>
        </p:spPr>
        <p:txBody>
          <a:bodyPr/>
          <a:lstStyle/>
          <a:p>
            <a:r>
              <a:rPr lang="en-US" sz="2400" dirty="0" smtClean="0"/>
              <a:t>Need </a:t>
            </a:r>
            <a:r>
              <a:rPr lang="en-US" sz="2400" dirty="0"/>
              <a:t>keyword ideas for your search engine marketing campaign or paid search advertising? Try the Google AdWords Keyword </a:t>
            </a:r>
            <a:r>
              <a:rPr lang="en-US" sz="2400" dirty="0" smtClean="0"/>
              <a:t>Tool. </a:t>
            </a:r>
            <a:r>
              <a:rPr lang="en-US" sz="2400" dirty="0"/>
              <a:t>When you enter a term that offers a wide range of ideas, like SEO, you will get groupings of keyword ideas that you can dig deeper into. While the total of the global searches is not always spot on, it can give you an idea of whether one keyword is more or less popular than another. You can also see an approximate cost per click (CPC) amount, if you were trying to target the keyword using Google </a:t>
            </a:r>
            <a:r>
              <a:rPr lang="en-US" sz="2400" dirty="0" err="1"/>
              <a:t>AdWords</a:t>
            </a:r>
            <a:r>
              <a:rPr lang="en-US" sz="2400" dirty="0"/>
              <a:t>.</a:t>
            </a:r>
          </a:p>
          <a:p>
            <a:endParaRPr lang="en-US"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5</a:t>
            </a:fld>
            <a:endParaRPr lang="en-GB" altLang="en-US"/>
          </a:p>
        </p:txBody>
      </p:sp>
    </p:spTree>
    <p:extLst>
      <p:ext uri="{BB962C8B-B14F-4D97-AF65-F5344CB8AC3E}">
        <p14:creationId xmlns:p14="http://schemas.microsoft.com/office/powerpoint/2010/main" val="35633134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b="1" u="sng" dirty="0" smtClean="0">
                <a:solidFill>
                  <a:srgbClr val="000000"/>
                </a:solidFill>
                <a:ea typeface="+mn-ea"/>
                <a:cs typeface="+mn-cs"/>
              </a:rPr>
              <a:t>Google Alerts</a:t>
            </a:r>
            <a:endParaRPr lang="en-US" b="1" u="sng" dirty="0">
              <a:solidFill>
                <a:srgbClr val="000000"/>
              </a:solidFill>
            </a:endParaRPr>
          </a:p>
        </p:txBody>
      </p:sp>
      <p:sp>
        <p:nvSpPr>
          <p:cNvPr id="3" name="Content Placeholder 2"/>
          <p:cNvSpPr>
            <a:spLocks noGrp="1"/>
          </p:cNvSpPr>
          <p:nvPr>
            <p:ph idx="1"/>
          </p:nvPr>
        </p:nvSpPr>
        <p:spPr/>
        <p:txBody>
          <a:bodyPr/>
          <a:lstStyle/>
          <a:p>
            <a:r>
              <a:rPr lang="en-US" sz="2800" dirty="0"/>
              <a:t>Want to keep on top of the latest news, mentions of your brand, or other items in Google search? Then set up your Google Alerts. When you enter a search query, you will get a sample of the results you would receive and the option to have them delivered regularly to your email inbox or RSS reader. You can use this to keep up with your competition as well to see </a:t>
            </a:r>
            <a:r>
              <a:rPr lang="en-US" sz="2800" b="1" dirty="0"/>
              <a:t>where they are getting mentioned</a:t>
            </a:r>
            <a:r>
              <a:rPr lang="en-US" sz="2800" dirty="0"/>
              <a:t> or are building profiles.</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6</a:t>
            </a:fld>
            <a:endParaRPr lang="en-GB" altLang="en-US"/>
          </a:p>
        </p:txBody>
      </p:sp>
    </p:spTree>
    <p:extLst>
      <p:ext uri="{BB962C8B-B14F-4D97-AF65-F5344CB8AC3E}">
        <p14:creationId xmlns:p14="http://schemas.microsoft.com/office/powerpoint/2010/main" val="567513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764704"/>
          </a:xfrm>
        </p:spPr>
        <p:txBody>
          <a:bodyPr/>
          <a:lstStyle/>
          <a:p>
            <a:r>
              <a:rPr lang="en-US" dirty="0"/>
              <a:t>Google Analytics </a:t>
            </a:r>
          </a:p>
        </p:txBody>
      </p:sp>
      <p:sp>
        <p:nvSpPr>
          <p:cNvPr id="3" name="Content Placeholder 2"/>
          <p:cNvSpPr>
            <a:spLocks noGrp="1"/>
          </p:cNvSpPr>
          <p:nvPr>
            <p:ph idx="1"/>
          </p:nvPr>
        </p:nvSpPr>
        <p:spPr>
          <a:xfrm>
            <a:off x="457200" y="620688"/>
            <a:ext cx="8229600" cy="4896545"/>
          </a:xfrm>
        </p:spPr>
        <p:txBody>
          <a:bodyPr/>
          <a:lstStyle/>
          <a:p>
            <a:r>
              <a:rPr lang="en-US" sz="1600" dirty="0"/>
              <a:t>Google </a:t>
            </a:r>
            <a:r>
              <a:rPr lang="en-US" sz="1600" dirty="0" smtClean="0"/>
              <a:t>Analytics </a:t>
            </a:r>
            <a:r>
              <a:rPr lang="en-US" sz="1600" dirty="0"/>
              <a:t>is probably one of the most powerful Google tools that you can use a as a marketer. You can learn so much about your website’s visitors including, but not limited to, the following:</a:t>
            </a:r>
          </a:p>
          <a:p>
            <a:r>
              <a:rPr lang="en-US" sz="1600" dirty="0"/>
              <a:t>Demographics – Learn more about your audience, including their location and language.</a:t>
            </a:r>
          </a:p>
          <a:p>
            <a:r>
              <a:rPr lang="en-US" sz="1600" dirty="0"/>
              <a:t>Social Engagement – See what social networks visitors come from and how they interact with your website’s social plugins (custom coding must be implemented).</a:t>
            </a:r>
          </a:p>
          <a:p>
            <a:r>
              <a:rPr lang="en-US" sz="1600" dirty="0"/>
              <a:t>Technology Used – Find out what browsers, operating systems, and networks your visitors are using to view your website.</a:t>
            </a:r>
          </a:p>
          <a:p>
            <a:r>
              <a:rPr lang="en-US" sz="1600" dirty="0"/>
              <a:t>Mobile Information – Curious if you need a mobile website? Find out how many of your visitors are using mobile technology.</a:t>
            </a:r>
          </a:p>
          <a:p>
            <a:r>
              <a:rPr lang="en-US" sz="1600" dirty="0"/>
              <a:t>Traffic Sources – Analyze what websites, keywords, search engines, and other referrers send traffic to your website.</a:t>
            </a:r>
          </a:p>
          <a:p>
            <a:r>
              <a:rPr lang="en-US" sz="1600" dirty="0"/>
              <a:t>Top Content – Get a handle on how effective your content is by seeing your top entry and exit pages.</a:t>
            </a:r>
          </a:p>
          <a:p>
            <a:r>
              <a:rPr lang="en-US" sz="1600" dirty="0"/>
              <a:t>What Leads to Conversions – Set up goals in Google Analytics to find out which visitors complete conversions such as purchasing a product or signing up for a mailing list.</a:t>
            </a:r>
          </a:p>
          <a:p>
            <a:endParaRPr lang="en-US"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7</a:t>
            </a:fld>
            <a:endParaRPr lang="en-GB" altLang="en-US"/>
          </a:p>
        </p:txBody>
      </p:sp>
    </p:spTree>
    <p:extLst>
      <p:ext uri="{BB962C8B-B14F-4D97-AF65-F5344CB8AC3E}">
        <p14:creationId xmlns:p14="http://schemas.microsoft.com/office/powerpoint/2010/main" val="28694036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Google Blogger</a:t>
            </a:r>
            <a:br>
              <a:rPr lang="en-US" b="1" dirty="0"/>
            </a:br>
            <a:endParaRPr lang="en-US" dirty="0"/>
          </a:p>
        </p:txBody>
      </p:sp>
      <p:sp>
        <p:nvSpPr>
          <p:cNvPr id="3" name="Content Placeholder 2"/>
          <p:cNvSpPr>
            <a:spLocks noGrp="1"/>
          </p:cNvSpPr>
          <p:nvPr>
            <p:ph idx="1"/>
          </p:nvPr>
        </p:nvSpPr>
        <p:spPr/>
        <p:txBody>
          <a:bodyPr/>
          <a:lstStyle/>
          <a:p>
            <a:r>
              <a:rPr lang="en-US" sz="2400" dirty="0" smtClean="0"/>
              <a:t>If </a:t>
            </a:r>
            <a:r>
              <a:rPr lang="en-US" sz="2400" dirty="0"/>
              <a:t>you want to start a blog, but you’re not ready to commit to a self-hosted blogging platform such as </a:t>
            </a:r>
            <a:r>
              <a:rPr lang="en-US" sz="2400" dirty="0" err="1"/>
              <a:t>WordPress</a:t>
            </a:r>
            <a:r>
              <a:rPr lang="en-US" sz="2400" dirty="0"/>
              <a:t>, then you might want to consider </a:t>
            </a:r>
            <a:r>
              <a:rPr lang="en-US" sz="2400" dirty="0" smtClean="0"/>
              <a:t>Blogger. </a:t>
            </a:r>
            <a:r>
              <a:rPr lang="en-US" sz="2400" dirty="0"/>
              <a:t>If it’s been awhile since you last took a look at it, you might be interested in some of the latest improvements noted in the above video. There have been rumors in the past that </a:t>
            </a:r>
            <a:r>
              <a:rPr lang="en-US" sz="2400" b="1" dirty="0"/>
              <a:t>getting links on Google-owned properties can help with the indexing of your website</a:t>
            </a:r>
            <a:r>
              <a:rPr lang="en-US" sz="2400" dirty="0"/>
              <a:t>, so don’t overlook the power of Blogger!</a:t>
            </a:r>
          </a:p>
          <a:p>
            <a:endParaRPr lang="en-US"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8</a:t>
            </a:fld>
            <a:endParaRPr lang="en-GB" altLang="en-US"/>
          </a:p>
        </p:txBody>
      </p:sp>
    </p:spTree>
    <p:extLst>
      <p:ext uri="{BB962C8B-B14F-4D97-AF65-F5344CB8AC3E}">
        <p14:creationId xmlns:p14="http://schemas.microsoft.com/office/powerpoint/2010/main" val="37205441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Google DoubleClick Ad Planner</a:t>
            </a:r>
          </a:p>
        </p:txBody>
      </p:sp>
      <p:sp>
        <p:nvSpPr>
          <p:cNvPr id="3" name="Content Placeholder 2"/>
          <p:cNvSpPr>
            <a:spLocks noGrp="1"/>
          </p:cNvSpPr>
          <p:nvPr>
            <p:ph idx="1"/>
          </p:nvPr>
        </p:nvSpPr>
        <p:spPr/>
        <p:txBody>
          <a:bodyPr/>
          <a:lstStyle/>
          <a:p>
            <a:r>
              <a:rPr lang="en-US" dirty="0"/>
              <a:t>Need some quick traffic or demographics information for a website? Get it using Google DoubleClick Ad </a:t>
            </a:r>
            <a:r>
              <a:rPr lang="en-US" dirty="0" smtClean="0"/>
              <a:t>Planner. </a:t>
            </a:r>
            <a:r>
              <a:rPr lang="en-US" dirty="0"/>
              <a:t>The larger the website, the more information you will be able to find about it including the average visitor’s age, gender, education, household income, other sites visited, interests, and keywords searched for.</a:t>
            </a:r>
          </a:p>
          <a:p>
            <a:endParaRPr lang="en-US"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9</a:t>
            </a:fld>
            <a:endParaRPr lang="en-GB" altLang="en-US"/>
          </a:p>
        </p:txBody>
      </p:sp>
    </p:spTree>
    <p:extLst>
      <p:ext uri="{BB962C8B-B14F-4D97-AF65-F5344CB8AC3E}">
        <p14:creationId xmlns:p14="http://schemas.microsoft.com/office/powerpoint/2010/main" val="11568854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Google Gadgets </a:t>
            </a:r>
          </a:p>
        </p:txBody>
      </p:sp>
      <p:sp>
        <p:nvSpPr>
          <p:cNvPr id="3" name="Content Placeholder 2"/>
          <p:cNvSpPr>
            <a:spLocks noGrp="1"/>
          </p:cNvSpPr>
          <p:nvPr>
            <p:ph idx="1"/>
          </p:nvPr>
        </p:nvSpPr>
        <p:spPr/>
        <p:txBody>
          <a:bodyPr/>
          <a:lstStyle/>
          <a:p>
            <a:r>
              <a:rPr lang="en-US" dirty="0"/>
              <a:t>Want to extend the functionality of your website, browser, or Google Account? Check out the line of freebie Google Gadgets available at your disposal. Gadgets are organized in categories including news, tools, communication, games, finance, sports, lifestyle, technology, and politics.</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10</a:t>
            </a:fld>
            <a:endParaRPr lang="en-GB" altLang="en-US"/>
          </a:p>
        </p:txBody>
      </p:sp>
    </p:spTree>
    <p:extLst>
      <p:ext uri="{BB962C8B-B14F-4D97-AF65-F5344CB8AC3E}">
        <p14:creationId xmlns:p14="http://schemas.microsoft.com/office/powerpoint/2010/main" val="21159357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Google Insights </a:t>
            </a:r>
          </a:p>
        </p:txBody>
      </p:sp>
      <p:sp>
        <p:nvSpPr>
          <p:cNvPr id="3" name="Content Placeholder 2"/>
          <p:cNvSpPr>
            <a:spLocks noGrp="1"/>
          </p:cNvSpPr>
          <p:nvPr>
            <p:ph idx="1"/>
          </p:nvPr>
        </p:nvSpPr>
        <p:spPr/>
        <p:txBody>
          <a:bodyPr/>
          <a:lstStyle/>
          <a:p>
            <a:r>
              <a:rPr lang="en-US" dirty="0"/>
              <a:t>Google Insights allows you to search for keywords to see their trends over time. This way, you can see whether a keyword is gaining in popularity, see worldwide search trends over the course of a year to find popular months or seasons for a search, see search volume by region, and find a list of top ten related searches and rising searches.</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11</a:t>
            </a:fld>
            <a:endParaRPr lang="en-GB" altLang="en-US"/>
          </a:p>
        </p:txBody>
      </p:sp>
    </p:spTree>
    <p:extLst>
      <p:ext uri="{BB962C8B-B14F-4D97-AF65-F5344CB8AC3E}">
        <p14:creationId xmlns:p14="http://schemas.microsoft.com/office/powerpoint/2010/main" val="7709823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lstStyle/>
          <a:p>
            <a:r>
              <a:rPr lang="en-US" dirty="0"/>
              <a:t>Google Webmaster Tools </a:t>
            </a:r>
          </a:p>
        </p:txBody>
      </p:sp>
      <p:sp>
        <p:nvSpPr>
          <p:cNvPr id="3" name="Content Placeholder 2"/>
          <p:cNvSpPr>
            <a:spLocks noGrp="1"/>
          </p:cNvSpPr>
          <p:nvPr>
            <p:ph idx="1"/>
          </p:nvPr>
        </p:nvSpPr>
        <p:spPr>
          <a:xfrm>
            <a:off x="457200" y="836712"/>
            <a:ext cx="8229600" cy="4680521"/>
          </a:xfrm>
        </p:spPr>
        <p:txBody>
          <a:bodyPr/>
          <a:lstStyle/>
          <a:p>
            <a:r>
              <a:rPr lang="en-US" sz="1800" dirty="0"/>
              <a:t>Google Webmaster </a:t>
            </a:r>
            <a:r>
              <a:rPr lang="en-US" sz="1800" dirty="0" smtClean="0"/>
              <a:t>Tools  </a:t>
            </a:r>
            <a:r>
              <a:rPr lang="en-US" sz="1800" dirty="0"/>
              <a:t>is another Google product that puts a large amount of valuable data at your fingertips. If you have already set up your website with Google Analytics, you can easily add it to Google Webmaster Tools to start learning the following.</a:t>
            </a:r>
          </a:p>
          <a:p>
            <a:r>
              <a:rPr lang="en-US" sz="1800" b="1" dirty="0"/>
              <a:t>Site Configuration</a:t>
            </a:r>
            <a:r>
              <a:rPr lang="en-US" sz="1800" dirty="0"/>
              <a:t> – This section checks your website’s settings on the web, including preferred domain canonicalization, </a:t>
            </a:r>
            <a:r>
              <a:rPr lang="en-US" sz="1800" dirty="0" err="1"/>
              <a:t>sitelinks</a:t>
            </a:r>
            <a:r>
              <a:rPr lang="en-US" sz="1800" dirty="0"/>
              <a:t>, URL parameters, change of address, and users who have access.</a:t>
            </a:r>
          </a:p>
          <a:p>
            <a:r>
              <a:rPr lang="en-US" sz="1800" b="1" dirty="0"/>
              <a:t>Site Health</a:t>
            </a:r>
            <a:r>
              <a:rPr lang="en-US" sz="1800" dirty="0"/>
              <a:t> – This section includes crawl errors, stats, blocked URLs, and malware alerts.</a:t>
            </a:r>
          </a:p>
          <a:p>
            <a:r>
              <a:rPr lang="en-US" sz="1800" b="1" dirty="0"/>
              <a:t>Site Traffic</a:t>
            </a:r>
            <a:r>
              <a:rPr lang="en-US" sz="1800" dirty="0"/>
              <a:t> – This section includes search queries (aka, possibly some of the keywords omitted from Google Analytics thanks to the keyword </a:t>
            </a:r>
            <a:r>
              <a:rPr lang="en-US" sz="1800" i="1" dirty="0"/>
              <a:t>not provided</a:t>
            </a:r>
            <a:r>
              <a:rPr lang="en-US" sz="1800" dirty="0"/>
              <a:t>, links to your website (a comprehensive view of your backlink profile), internal links, and +1 reports. +1 reports tells you the search impact of results showing your website’s +1 count vs. without showing it, +1 activity on your website, and audience demographics.</a:t>
            </a:r>
          </a:p>
          <a:p>
            <a:r>
              <a:rPr lang="en-US" sz="1800" b="1" dirty="0"/>
              <a:t>Site Optimization</a:t>
            </a:r>
            <a:r>
              <a:rPr lang="en-US" sz="1800" dirty="0"/>
              <a:t> – This section includes your sitemaps, HTML improvement suggestions, content keywords, and other resources.</a:t>
            </a:r>
          </a:p>
          <a:p>
            <a:endParaRPr lang="en-US" sz="18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spTree>
    <p:extLst>
      <p:ext uri="{BB962C8B-B14F-4D97-AF65-F5344CB8AC3E}">
        <p14:creationId xmlns:p14="http://schemas.microsoft.com/office/powerpoint/2010/main" val="20811093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Facebook tools </a:t>
            </a:r>
            <a:r>
              <a:rPr lang="en-US" b="1" dirty="0"/>
              <a:t>for Marketing </a:t>
            </a:r>
            <a:br>
              <a:rPr lang="en-US" b="1" dirty="0"/>
            </a:br>
            <a:endParaRPr lang="en-US" dirty="0"/>
          </a:p>
        </p:txBody>
      </p:sp>
      <p:sp>
        <p:nvSpPr>
          <p:cNvPr id="3" name="Content Placeholder 2"/>
          <p:cNvSpPr>
            <a:spLocks noGrp="1"/>
          </p:cNvSpPr>
          <p:nvPr>
            <p:ph idx="1"/>
          </p:nvPr>
        </p:nvSpPr>
        <p:spPr/>
        <p:txBody>
          <a:bodyPr/>
          <a:lstStyle/>
          <a:p>
            <a:r>
              <a:rPr lang="en-US" dirty="0"/>
              <a:t>Facebook continues to be the reigning champ of social media sites, as the #1 spot where friends connect and share online. More than just a meeting place for friends, Facebook has grown into a venue for businesses to market themselves through interaction with customers and self-promotion.</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13</a:t>
            </a:fld>
            <a:endParaRPr lang="en-GB" altLang="en-US"/>
          </a:p>
        </p:txBody>
      </p:sp>
    </p:spTree>
    <p:extLst>
      <p:ext uri="{BB962C8B-B14F-4D97-AF65-F5344CB8AC3E}">
        <p14:creationId xmlns:p14="http://schemas.microsoft.com/office/powerpoint/2010/main" val="4616156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en-US" sz="3600" b="1" dirty="0" smtClean="0"/>
              <a:t>Making </a:t>
            </a:r>
            <a:r>
              <a:rPr lang="en-US" sz="3600" b="1" dirty="0"/>
              <a:t>the Most of Your Facebook Business Page</a:t>
            </a:r>
            <a:br>
              <a:rPr lang="en-US" sz="3600" b="1" dirty="0"/>
            </a:br>
            <a:endParaRPr lang="en-US" sz="3600" dirty="0"/>
          </a:p>
        </p:txBody>
      </p:sp>
      <p:sp>
        <p:nvSpPr>
          <p:cNvPr id="3" name="Content Placeholder 2"/>
          <p:cNvSpPr>
            <a:spLocks noGrp="1"/>
          </p:cNvSpPr>
          <p:nvPr>
            <p:ph idx="1"/>
          </p:nvPr>
        </p:nvSpPr>
        <p:spPr>
          <a:xfrm>
            <a:off x="457200" y="908720"/>
            <a:ext cx="8229600" cy="5040560"/>
          </a:xfrm>
        </p:spPr>
        <p:txBody>
          <a:bodyPr/>
          <a:lstStyle/>
          <a:p>
            <a:pPr marL="0" indent="0" algn="just">
              <a:buNone/>
            </a:pPr>
            <a:r>
              <a:rPr lang="en-US" dirty="0"/>
              <a:t>A Facebook page is a great free marketing tool for businesses. These pages let businesses identify themselves – not just through listing product offerings and services, but also by sharing links, images, and posts on a customizable page to give a better sense of a business’s personality and character. Your Facebook business page is a great spot to develop your brand identity and show your human side.</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14</a:t>
            </a:fld>
            <a:endParaRPr lang="en-GB" altLang="en-US"/>
          </a:p>
        </p:txBody>
      </p:sp>
    </p:spTree>
    <p:extLst>
      <p:ext uri="{BB962C8B-B14F-4D97-AF65-F5344CB8AC3E}">
        <p14:creationId xmlns:p14="http://schemas.microsoft.com/office/powerpoint/2010/main" val="6501555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en-US" sz="3600" b="1" dirty="0"/>
              <a:t>Facebook Advertising: Classic Ads</a:t>
            </a:r>
            <a:br>
              <a:rPr lang="en-US" sz="3600" b="1" dirty="0"/>
            </a:br>
            <a:endParaRPr lang="en-US" sz="3600" dirty="0"/>
          </a:p>
        </p:txBody>
      </p:sp>
      <p:sp>
        <p:nvSpPr>
          <p:cNvPr id="3" name="Content Placeholder 2"/>
          <p:cNvSpPr>
            <a:spLocks noGrp="1"/>
          </p:cNvSpPr>
          <p:nvPr>
            <p:ph idx="1"/>
          </p:nvPr>
        </p:nvSpPr>
        <p:spPr>
          <a:xfrm>
            <a:off x="457200" y="836712"/>
            <a:ext cx="8229600" cy="4680521"/>
          </a:xfrm>
        </p:spPr>
        <p:txBody>
          <a:bodyPr/>
          <a:lstStyle/>
          <a:p>
            <a:r>
              <a:rPr lang="en-US" sz="2000" dirty="0"/>
              <a:t>Facebook offers its own form of advertising with Facebook ads, which appear in the side columns of the Facebook site. These classic ads are referred to more specifically as Marketplace Ads. They include a headline with copy, an image, and a click-through link to either a Facebook page, a Facebook app, or an outside website</a:t>
            </a:r>
            <a:r>
              <a:rPr lang="en-US" sz="2000" dirty="0" smtClean="0"/>
              <a:t>.</a:t>
            </a:r>
          </a:p>
          <a:p>
            <a:r>
              <a:rPr lang="en-US" sz="2000" dirty="0"/>
              <a:t>Facebook advertising features include:</a:t>
            </a:r>
          </a:p>
          <a:p>
            <a:r>
              <a:rPr lang="en-US" sz="2000" dirty="0"/>
              <a:t>Demographic targeting by Facebook user data on age, location, education, and interests.</a:t>
            </a:r>
          </a:p>
          <a:p>
            <a:r>
              <a:rPr lang="en-US" sz="2000" dirty="0"/>
              <a:t>The ability to set ad budgets.</a:t>
            </a:r>
          </a:p>
          <a:p>
            <a:r>
              <a:rPr lang="en-US" sz="2000" dirty="0"/>
              <a:t>Ad testing, in which multiple ad versions can be run simultaneously in order to compare ad designs and setup.</a:t>
            </a:r>
          </a:p>
          <a:p>
            <a:r>
              <a:rPr lang="en-US" sz="2000" dirty="0"/>
              <a:t>Built-in ad performance measurement tools.</a:t>
            </a:r>
          </a:p>
          <a:p>
            <a:endParaRPr lang="en-US" sz="20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15</a:t>
            </a:fld>
            <a:endParaRPr lang="en-GB" altLang="en-US"/>
          </a:p>
        </p:txBody>
      </p:sp>
    </p:spTree>
    <p:extLst>
      <p:ext uri="{BB962C8B-B14F-4D97-AF65-F5344CB8AC3E}">
        <p14:creationId xmlns:p14="http://schemas.microsoft.com/office/powerpoint/2010/main" val="17937028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lstStyle/>
          <a:p>
            <a:r>
              <a:rPr lang="en-US" b="1" dirty="0"/>
              <a:t>Hosting Facebook Contests</a:t>
            </a:r>
            <a:br>
              <a:rPr lang="en-US" b="1" dirty="0"/>
            </a:br>
            <a:endParaRPr lang="en-US" dirty="0"/>
          </a:p>
        </p:txBody>
      </p:sp>
      <p:sp>
        <p:nvSpPr>
          <p:cNvPr id="3" name="Content Placeholder 2"/>
          <p:cNvSpPr>
            <a:spLocks noGrp="1"/>
          </p:cNvSpPr>
          <p:nvPr>
            <p:ph idx="1"/>
          </p:nvPr>
        </p:nvSpPr>
        <p:spPr>
          <a:xfrm>
            <a:off x="457200" y="908720"/>
            <a:ext cx="8229600" cy="4608513"/>
          </a:xfrm>
        </p:spPr>
        <p:txBody>
          <a:bodyPr/>
          <a:lstStyle/>
          <a:p>
            <a:r>
              <a:rPr lang="en-US" sz="2800" dirty="0"/>
              <a:t>Running Facebook contests, sweepstakes, or promotions is another Facebook marketing tactic that can increase fans and brand awareness.</a:t>
            </a:r>
          </a:p>
          <a:p>
            <a:r>
              <a:rPr lang="en-US" sz="2800" dirty="0"/>
              <a:t>When conducting a Facebook contest, be aware that contests can’t be hosted through Facebook itself (meaning you can’t ask for likes as entries, have people write answers in the comments, etc.) Businesses must use a third-party app for creating their Facebook contest, then direct users to the app from their Facebook page.</a:t>
            </a:r>
          </a:p>
          <a:p>
            <a:endParaRPr lang="en-US"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16</a:t>
            </a:fld>
            <a:endParaRPr lang="en-GB" altLang="en-US"/>
          </a:p>
        </p:txBody>
      </p:sp>
    </p:spTree>
    <p:extLst>
      <p:ext uri="{BB962C8B-B14F-4D97-AF65-F5344CB8AC3E}">
        <p14:creationId xmlns:p14="http://schemas.microsoft.com/office/powerpoint/2010/main" val="19498974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lstStyle/>
          <a:p>
            <a:r>
              <a:rPr lang="en-US" b="1" dirty="0"/>
              <a:t>Facebook Promoted Posts</a:t>
            </a:r>
            <a:br>
              <a:rPr lang="en-US" b="1" dirty="0"/>
            </a:br>
            <a:endParaRPr lang="en-US" dirty="0"/>
          </a:p>
        </p:txBody>
      </p:sp>
      <p:sp>
        <p:nvSpPr>
          <p:cNvPr id="3" name="Content Placeholder 2"/>
          <p:cNvSpPr>
            <a:spLocks noGrp="1"/>
          </p:cNvSpPr>
          <p:nvPr>
            <p:ph idx="1"/>
          </p:nvPr>
        </p:nvSpPr>
        <p:spPr>
          <a:xfrm>
            <a:off x="457200" y="692696"/>
            <a:ext cx="8229600" cy="4824537"/>
          </a:xfrm>
        </p:spPr>
        <p:txBody>
          <a:bodyPr/>
          <a:lstStyle/>
          <a:p>
            <a:r>
              <a:rPr lang="en-US" dirty="0"/>
              <a:t>Facebook Promoted Posts let Facebook page owners pay a flat rate in order to have their individual Facebook posts reach a certain number of users, increasing a specific post’s reach and impressions. Promoted Posts are easy to set up – just click the button beneath any of your page posts.</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17</a:t>
            </a:fld>
            <a:endParaRPr lang="en-GB" altLang="en-US"/>
          </a:p>
        </p:txBody>
      </p:sp>
    </p:spTree>
    <p:extLst>
      <p:ext uri="{BB962C8B-B14F-4D97-AF65-F5344CB8AC3E}">
        <p14:creationId xmlns:p14="http://schemas.microsoft.com/office/powerpoint/2010/main" val="36326170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lstStyle/>
          <a:p>
            <a:r>
              <a:rPr lang="en-US" b="1" dirty="0"/>
              <a:t>Sponsored Stories</a:t>
            </a:r>
            <a:br>
              <a:rPr lang="en-US" b="1" dirty="0"/>
            </a:br>
            <a:endParaRPr lang="en-US" dirty="0"/>
          </a:p>
        </p:txBody>
      </p:sp>
      <p:sp>
        <p:nvSpPr>
          <p:cNvPr id="3" name="Content Placeholder 2"/>
          <p:cNvSpPr>
            <a:spLocks noGrp="1"/>
          </p:cNvSpPr>
          <p:nvPr>
            <p:ph idx="1"/>
          </p:nvPr>
        </p:nvSpPr>
        <p:spPr>
          <a:xfrm>
            <a:off x="457200" y="692696"/>
            <a:ext cx="8229600" cy="4824537"/>
          </a:xfrm>
        </p:spPr>
        <p:txBody>
          <a:bodyPr/>
          <a:lstStyle/>
          <a:p>
            <a:r>
              <a:rPr lang="en-US" sz="2400" dirty="0" smtClean="0"/>
              <a:t>Sponsored Stories </a:t>
            </a:r>
            <a:r>
              <a:rPr lang="en-US" sz="2400" dirty="0"/>
              <a:t>are a type of Facebook </a:t>
            </a:r>
            <a:r>
              <a:rPr lang="en-US" sz="2400" dirty="0" smtClean="0"/>
              <a:t>ad  </a:t>
            </a:r>
            <a:r>
              <a:rPr lang="en-US" sz="2400" dirty="0"/>
              <a:t>that shows a user’s interactions, such as a Facebook like, to the user’s friends.</a:t>
            </a:r>
          </a:p>
          <a:p>
            <a:r>
              <a:rPr lang="en-US" sz="2400" dirty="0"/>
              <a:t>Sponsored Stories seeks to capitalize on the “word of mouth” marketing concept. If a user sees that three of his friends like a certain page, he is more inclined to pay attention. The goal of Sponsored Stories is to have a user take the same action as their friends. Advertisers can choose to show friends “likes” if they want more page likes, show friends who have “claimed this offer” if a business wants more users to claim offers, etc.</a:t>
            </a:r>
          </a:p>
          <a:p>
            <a:endParaRPr lang="en-US"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18</a:t>
            </a:fld>
            <a:endParaRPr lang="en-GB" altLang="en-US"/>
          </a:p>
        </p:txBody>
      </p:sp>
    </p:spTree>
    <p:extLst>
      <p:ext uri="{BB962C8B-B14F-4D97-AF65-F5344CB8AC3E}">
        <p14:creationId xmlns:p14="http://schemas.microsoft.com/office/powerpoint/2010/main" val="6569618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Facebook Open Graph</a:t>
            </a:r>
            <a:br>
              <a:rPr lang="en-US" b="1" dirty="0"/>
            </a:br>
            <a:endParaRPr lang="en-US" dirty="0"/>
          </a:p>
        </p:txBody>
      </p:sp>
      <p:sp>
        <p:nvSpPr>
          <p:cNvPr id="3" name="Content Placeholder 2"/>
          <p:cNvSpPr>
            <a:spLocks noGrp="1"/>
          </p:cNvSpPr>
          <p:nvPr>
            <p:ph idx="1"/>
          </p:nvPr>
        </p:nvSpPr>
        <p:spPr>
          <a:xfrm>
            <a:off x="457200" y="980728"/>
            <a:ext cx="8229600" cy="4536505"/>
          </a:xfrm>
        </p:spPr>
        <p:txBody>
          <a:bodyPr/>
          <a:lstStyle/>
          <a:p>
            <a:r>
              <a:rPr lang="en-US" sz="2000" dirty="0"/>
              <a:t>Facebook Open Graph lets businesses label a user’s action with their app. Billions of interactions are posted with Facebook Open Graph every day.</a:t>
            </a:r>
          </a:p>
          <a:p>
            <a:r>
              <a:rPr lang="en-US" sz="2000" dirty="0"/>
              <a:t>Businesses can create third-party apps that connect to a user and post a notice on Facebook when a user performs a specific action with the app. Facebook’s Open Graph allows for creative interactive options outside of the standard “like” and “comment.” Posts can suggest that users “listen,” “taste,” “read,” – it’s up to businesses to get creative.</a:t>
            </a:r>
          </a:p>
          <a:p>
            <a:r>
              <a:rPr lang="en-US" sz="2000" dirty="0"/>
              <a:t>Virtually any time a site or app prompts users to sign in to Facebook, it has something to do with connecting the user with the Facebook Open Graph.</a:t>
            </a:r>
          </a:p>
          <a:p>
            <a:r>
              <a:rPr lang="en-US" sz="2000" dirty="0" err="1"/>
              <a:t>Spotify</a:t>
            </a:r>
            <a:r>
              <a:rPr lang="en-US" sz="2000" dirty="0"/>
              <a:t> is a great example of how Facebook Open Graph becomes a powerful Facebook marketing tool.</a:t>
            </a:r>
          </a:p>
          <a:p>
            <a:endParaRPr lang="en-US"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19</a:t>
            </a:fld>
            <a:endParaRPr lang="en-GB" altLang="en-US"/>
          </a:p>
        </p:txBody>
      </p:sp>
    </p:spTree>
    <p:extLst>
      <p:ext uri="{BB962C8B-B14F-4D97-AF65-F5344CB8AC3E}">
        <p14:creationId xmlns:p14="http://schemas.microsoft.com/office/powerpoint/2010/main" val="11138963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lstStyle/>
          <a:p>
            <a:r>
              <a:rPr lang="en-US" b="1" dirty="0"/>
              <a:t>Facebook Exchange (FBX)</a:t>
            </a:r>
            <a:br>
              <a:rPr lang="en-US" b="1" dirty="0"/>
            </a:br>
            <a:endParaRPr lang="en-US" dirty="0"/>
          </a:p>
        </p:txBody>
      </p:sp>
      <p:sp>
        <p:nvSpPr>
          <p:cNvPr id="3" name="Content Placeholder 2"/>
          <p:cNvSpPr>
            <a:spLocks noGrp="1"/>
          </p:cNvSpPr>
          <p:nvPr>
            <p:ph idx="1"/>
          </p:nvPr>
        </p:nvSpPr>
        <p:spPr>
          <a:xfrm>
            <a:off x="457200" y="764704"/>
            <a:ext cx="8229600" cy="4752529"/>
          </a:xfrm>
        </p:spPr>
        <p:txBody>
          <a:bodyPr/>
          <a:lstStyle/>
          <a:p>
            <a:r>
              <a:rPr lang="en-US" sz="2400" dirty="0"/>
              <a:t>Facebook Exchange lets advertisers take advantage of ad retargeting on Facebook through real-time bidding. Advertisers can target audiences based on web history data – when a user visits a product page on a retailer’s website, but fails to make a purchase, the retailer can then display an ad for that same product on Facebook with FBX.</a:t>
            </a:r>
          </a:p>
          <a:p>
            <a:r>
              <a:rPr lang="en-US" sz="2400" dirty="0"/>
              <a:t>While Facebook retargeting ads were only relegated to the side columns, recently these ads have been allowed to appear in news feeds, the most valuable Facebook real-estate. </a:t>
            </a:r>
          </a:p>
          <a:p>
            <a:endParaRPr lang="en-US"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20</a:t>
            </a:fld>
            <a:endParaRPr lang="en-GB" altLang="en-US"/>
          </a:p>
        </p:txBody>
      </p:sp>
    </p:spTree>
    <p:extLst>
      <p:ext uri="{BB962C8B-B14F-4D97-AF65-F5344CB8AC3E}">
        <p14:creationId xmlns:p14="http://schemas.microsoft.com/office/powerpoint/2010/main" val="32824076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Instagram</a:t>
            </a:r>
            <a:endParaRPr lang="en-US" dirty="0"/>
          </a:p>
        </p:txBody>
      </p:sp>
      <p:sp>
        <p:nvSpPr>
          <p:cNvPr id="3" name="Content Placeholder 2"/>
          <p:cNvSpPr>
            <a:spLocks noGrp="1"/>
          </p:cNvSpPr>
          <p:nvPr>
            <p:ph idx="1"/>
          </p:nvPr>
        </p:nvSpPr>
        <p:spPr/>
        <p:txBody>
          <a:bodyPr/>
          <a:lstStyle/>
          <a:p>
            <a:r>
              <a:rPr lang="en-US" dirty="0" err="1"/>
              <a:t>Instagram</a:t>
            </a:r>
            <a:r>
              <a:rPr lang="en-US" dirty="0"/>
              <a:t> is an American photo and video-sharing social networking service owned by Facebook, Inc. It was created by Kevin </a:t>
            </a:r>
            <a:r>
              <a:rPr lang="en-US" dirty="0" err="1"/>
              <a:t>Systrom</a:t>
            </a:r>
            <a:r>
              <a:rPr lang="en-US" dirty="0"/>
              <a:t> and Mike Krieger and launched in October 2010 on </a:t>
            </a:r>
            <a:r>
              <a:rPr lang="en-US" dirty="0" err="1"/>
              <a:t>iOS</a:t>
            </a:r>
            <a:r>
              <a:rPr lang="en-US"/>
              <a:t>. </a:t>
            </a:r>
            <a:endParaRPr lang="en-US"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21</a:t>
            </a:fld>
            <a:endParaRPr lang="en-GB" altLang="en-US"/>
          </a:p>
        </p:txBody>
      </p:sp>
    </p:spTree>
    <p:extLst>
      <p:ext uri="{BB962C8B-B14F-4D97-AF65-F5344CB8AC3E}">
        <p14:creationId xmlns:p14="http://schemas.microsoft.com/office/powerpoint/2010/main" val="32376376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en-US" dirty="0"/>
              <a:t>Like potion </a:t>
            </a:r>
          </a:p>
        </p:txBody>
      </p:sp>
      <p:sp>
        <p:nvSpPr>
          <p:cNvPr id="3" name="Content Placeholder 2"/>
          <p:cNvSpPr>
            <a:spLocks noGrp="1"/>
          </p:cNvSpPr>
          <p:nvPr>
            <p:ph idx="1"/>
          </p:nvPr>
        </p:nvSpPr>
        <p:spPr>
          <a:xfrm>
            <a:off x="457200" y="980728"/>
            <a:ext cx="8229600" cy="4536505"/>
          </a:xfrm>
        </p:spPr>
        <p:txBody>
          <a:bodyPr/>
          <a:lstStyle/>
          <a:p>
            <a:r>
              <a:rPr lang="en-US" sz="2400" dirty="0" smtClean="0"/>
              <a:t>Like </a:t>
            </a:r>
            <a:r>
              <a:rPr lang="en-US" sz="2400" dirty="0"/>
              <a:t>potion is an </a:t>
            </a:r>
            <a:r>
              <a:rPr lang="en-US" sz="2400" dirty="0" err="1"/>
              <a:t>Instagram</a:t>
            </a:r>
            <a:r>
              <a:rPr lang="en-US" sz="2400" dirty="0"/>
              <a:t> app you install on your phone that allows you to increase the number of likes you get on your </a:t>
            </a:r>
            <a:r>
              <a:rPr lang="en-US" sz="2400" dirty="0" err="1"/>
              <a:t>Instagram</a:t>
            </a:r>
            <a:r>
              <a:rPr lang="en-US" sz="2400" dirty="0"/>
              <a:t> posts. When you open the app, you will see other people’s posts which you can like to receive a star or if you don’t want to like the post, you can click on skip for another post to appear. Then, when people like your posts, in exchange you spend the stars you’ve collected. Alternatively, you can buy stars so you don’t have to like other people’s posts in order to receive likes. You can buy 250 stars for 0.99 cents. If you’re struggling to get engagement on </a:t>
            </a:r>
            <a:r>
              <a:rPr lang="en-US" sz="2400" dirty="0" err="1"/>
              <a:t>Instagram</a:t>
            </a:r>
            <a:r>
              <a:rPr lang="en-US" sz="2400" dirty="0"/>
              <a:t>, this </a:t>
            </a:r>
            <a:r>
              <a:rPr lang="en-US" sz="2400" dirty="0" err="1"/>
              <a:t>Instagram</a:t>
            </a:r>
            <a:r>
              <a:rPr lang="en-US" sz="2400" dirty="0"/>
              <a:t> app will help you boost your results quite fast.</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22</a:t>
            </a:fld>
            <a:endParaRPr lang="en-GB" altLang="en-US"/>
          </a:p>
        </p:txBody>
      </p:sp>
    </p:spTree>
    <p:extLst>
      <p:ext uri="{BB962C8B-B14F-4D97-AF65-F5344CB8AC3E}">
        <p14:creationId xmlns:p14="http://schemas.microsoft.com/office/powerpoint/2010/main" val="17503021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en-US" dirty="0" err="1"/>
              <a:t>Schedugram</a:t>
            </a:r>
            <a:endParaRPr lang="en-US" dirty="0"/>
          </a:p>
        </p:txBody>
      </p:sp>
      <p:sp>
        <p:nvSpPr>
          <p:cNvPr id="3" name="Content Placeholder 2"/>
          <p:cNvSpPr>
            <a:spLocks noGrp="1"/>
          </p:cNvSpPr>
          <p:nvPr>
            <p:ph idx="1"/>
          </p:nvPr>
        </p:nvSpPr>
        <p:spPr/>
        <p:txBody>
          <a:bodyPr/>
          <a:lstStyle/>
          <a:p>
            <a:r>
              <a:rPr lang="en-US" sz="2400" dirty="0" err="1"/>
              <a:t>Schedugram</a:t>
            </a:r>
            <a:r>
              <a:rPr lang="en-US" sz="2400" dirty="0"/>
              <a:t> is among the best </a:t>
            </a:r>
            <a:r>
              <a:rPr lang="en-US" sz="2400" dirty="0" err="1"/>
              <a:t>Instagram</a:t>
            </a:r>
            <a:r>
              <a:rPr lang="en-US" sz="2400" dirty="0"/>
              <a:t> tools that allows you to schedule or queue your </a:t>
            </a:r>
            <a:r>
              <a:rPr lang="en-US" sz="2400" dirty="0" err="1"/>
              <a:t>Instagram</a:t>
            </a:r>
            <a:r>
              <a:rPr lang="en-US" sz="2400" dirty="0"/>
              <a:t> posts. If you’d like to set and forget your updates, or want to make sure your posts are published at a specific time and date, it’s a very handy tool. All you need to do, is go to </a:t>
            </a:r>
            <a:r>
              <a:rPr lang="en-US" sz="2400" dirty="0" err="1"/>
              <a:t>schedugr.am</a:t>
            </a:r>
            <a:r>
              <a:rPr lang="en-US" sz="2400" dirty="0"/>
              <a:t> and sign up. Once you do, you simply need to select the account you want to schedule posts for (if you have multiple accounts), upload your images or videos and then decide which date and time you want them to be published.</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23</a:t>
            </a:fld>
            <a:endParaRPr lang="en-GB" altLang="en-US"/>
          </a:p>
        </p:txBody>
      </p:sp>
    </p:spTree>
    <p:extLst>
      <p:ext uri="{BB962C8B-B14F-4D97-AF65-F5344CB8AC3E}">
        <p14:creationId xmlns:p14="http://schemas.microsoft.com/office/powerpoint/2010/main" val="8945485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Repost</a:t>
            </a:r>
          </a:p>
        </p:txBody>
      </p:sp>
      <p:sp>
        <p:nvSpPr>
          <p:cNvPr id="3" name="Content Placeholder 2"/>
          <p:cNvSpPr>
            <a:spLocks noGrp="1"/>
          </p:cNvSpPr>
          <p:nvPr>
            <p:ph idx="1"/>
          </p:nvPr>
        </p:nvSpPr>
        <p:spPr/>
        <p:txBody>
          <a:bodyPr/>
          <a:lstStyle/>
          <a:p>
            <a:r>
              <a:rPr lang="en-US" sz="2400" dirty="0"/>
              <a:t>Since you can’t share other people’s </a:t>
            </a:r>
            <a:r>
              <a:rPr lang="en-US" sz="2400" dirty="0" err="1"/>
              <a:t>Instagram</a:t>
            </a:r>
            <a:r>
              <a:rPr lang="en-US" sz="2400" dirty="0"/>
              <a:t> posts within the </a:t>
            </a:r>
            <a:r>
              <a:rPr lang="en-US" sz="2400" dirty="0" err="1"/>
              <a:t>Instagram</a:t>
            </a:r>
            <a:r>
              <a:rPr lang="en-US" sz="2400" dirty="0"/>
              <a:t> platform, you need </a:t>
            </a:r>
            <a:r>
              <a:rPr lang="en-US" sz="2400" dirty="0" err="1"/>
              <a:t>Instagram</a:t>
            </a:r>
            <a:r>
              <a:rPr lang="en-US" sz="2400" dirty="0"/>
              <a:t> tools like repost which allow you to share other people’s posts on your account. Once you’ve installed the </a:t>
            </a:r>
            <a:r>
              <a:rPr lang="en-US" sz="2400" dirty="0" err="1"/>
              <a:t>Instagram</a:t>
            </a:r>
            <a:r>
              <a:rPr lang="en-US" sz="2400" dirty="0"/>
              <a:t> app on your phone, login to your </a:t>
            </a:r>
            <a:r>
              <a:rPr lang="en-US" sz="2400" dirty="0" err="1"/>
              <a:t>Instagram</a:t>
            </a:r>
            <a:r>
              <a:rPr lang="en-US" sz="2400" dirty="0"/>
              <a:t> account and click on the 3 dots on the top right hand side of the post you want to share, and select “copy share </a:t>
            </a:r>
            <a:r>
              <a:rPr lang="en-US" sz="2400" dirty="0" err="1"/>
              <a:t>url</a:t>
            </a:r>
            <a:r>
              <a:rPr lang="en-US" sz="2400" dirty="0"/>
              <a:t>”. Then, open your repost app, and the post you want to share will appear. Simply click on “repost” and that post will now be published on your </a:t>
            </a:r>
            <a:r>
              <a:rPr lang="en-US" sz="2400" dirty="0" err="1"/>
              <a:t>Instagram</a:t>
            </a:r>
            <a:r>
              <a:rPr lang="en-US" sz="2400" dirty="0"/>
              <a:t> account. </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24</a:t>
            </a:fld>
            <a:endParaRPr lang="en-GB" altLang="en-US"/>
          </a:p>
        </p:txBody>
      </p:sp>
    </p:spTree>
    <p:extLst>
      <p:ext uri="{BB962C8B-B14F-4D97-AF65-F5344CB8AC3E}">
        <p14:creationId xmlns:p14="http://schemas.microsoft.com/office/powerpoint/2010/main" val="9368565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Facebook ads</a:t>
            </a:r>
          </a:p>
        </p:txBody>
      </p:sp>
      <p:sp>
        <p:nvSpPr>
          <p:cNvPr id="3" name="Content Placeholder 2"/>
          <p:cNvSpPr>
            <a:spLocks noGrp="1"/>
          </p:cNvSpPr>
          <p:nvPr>
            <p:ph idx="1"/>
          </p:nvPr>
        </p:nvSpPr>
        <p:spPr/>
        <p:txBody>
          <a:bodyPr/>
          <a:lstStyle/>
          <a:p>
            <a:r>
              <a:rPr lang="en-US" sz="2400" dirty="0"/>
              <a:t>Now that </a:t>
            </a:r>
            <a:r>
              <a:rPr lang="en-US" sz="2400" dirty="0" err="1"/>
              <a:t>Instagram</a:t>
            </a:r>
            <a:r>
              <a:rPr lang="en-US" sz="2400" dirty="0"/>
              <a:t> belongs to Facebook, you can use Facebook ads to advertise on </a:t>
            </a:r>
            <a:r>
              <a:rPr lang="en-US" sz="2400" dirty="0" err="1"/>
              <a:t>Instagram</a:t>
            </a:r>
            <a:r>
              <a:rPr lang="en-US" sz="2400" dirty="0"/>
              <a:t> to reach more people. You can either use Facebook’s ads manager or Facebook’s power editor to set up </a:t>
            </a:r>
            <a:r>
              <a:rPr lang="en-US" sz="2400" dirty="0" err="1"/>
              <a:t>Instagram</a:t>
            </a:r>
            <a:r>
              <a:rPr lang="en-US" sz="2400" dirty="0"/>
              <a:t> ads. </a:t>
            </a:r>
            <a:r>
              <a:rPr lang="en-US" sz="2400" dirty="0" err="1"/>
              <a:t>Instagram</a:t>
            </a:r>
            <a:r>
              <a:rPr lang="en-US" sz="2400" dirty="0"/>
              <a:t> ads appear in people’s </a:t>
            </a:r>
            <a:r>
              <a:rPr lang="en-US" sz="2400" dirty="0" err="1"/>
              <a:t>Instagram</a:t>
            </a:r>
            <a:r>
              <a:rPr lang="en-US" sz="2400" dirty="0"/>
              <a:t> feed or </a:t>
            </a:r>
            <a:r>
              <a:rPr lang="en-US" sz="2400" dirty="0" err="1"/>
              <a:t>Instagram</a:t>
            </a:r>
            <a:r>
              <a:rPr lang="en-US" sz="2400" dirty="0"/>
              <a:t> stories. If you’re advertising a video, you’ll have to make sure your video is not longer than 60 seconds. If you’re not advertising a video, the recommended image size is 1,200 x 628 pixels</a:t>
            </a:r>
            <a:r>
              <a:rPr lang="en-US" dirty="0"/>
              <a:t>. </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25</a:t>
            </a:fld>
            <a:endParaRPr lang="en-GB" altLang="en-US"/>
          </a:p>
        </p:txBody>
      </p:sp>
    </p:spTree>
    <p:extLst>
      <p:ext uri="{BB962C8B-B14F-4D97-AF65-F5344CB8AC3E}">
        <p14:creationId xmlns:p14="http://schemas.microsoft.com/office/powerpoint/2010/main" val="34509678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lstStyle/>
          <a:p>
            <a:r>
              <a:rPr lang="en-US" dirty="0" err="1"/>
              <a:t>Crowdfire</a:t>
            </a:r>
            <a:endParaRPr lang="en-US" dirty="0"/>
          </a:p>
        </p:txBody>
      </p:sp>
      <p:sp>
        <p:nvSpPr>
          <p:cNvPr id="3" name="Content Placeholder 2"/>
          <p:cNvSpPr>
            <a:spLocks noGrp="1"/>
          </p:cNvSpPr>
          <p:nvPr>
            <p:ph idx="1"/>
          </p:nvPr>
        </p:nvSpPr>
        <p:spPr>
          <a:xfrm>
            <a:off x="457200" y="1340768"/>
            <a:ext cx="8229600" cy="4176465"/>
          </a:xfrm>
        </p:spPr>
        <p:txBody>
          <a:bodyPr/>
          <a:lstStyle/>
          <a:p>
            <a:r>
              <a:rPr lang="en-US" dirty="0" err="1"/>
              <a:t>Crowdfire</a:t>
            </a:r>
            <a:r>
              <a:rPr lang="en-US" dirty="0"/>
              <a:t> is an </a:t>
            </a:r>
            <a:r>
              <a:rPr lang="en-US" dirty="0" err="1"/>
              <a:t>Instagram</a:t>
            </a:r>
            <a:r>
              <a:rPr lang="en-US" dirty="0"/>
              <a:t> application that allows you to manage your </a:t>
            </a:r>
            <a:r>
              <a:rPr lang="en-US" dirty="0" err="1"/>
              <a:t>Instagram</a:t>
            </a:r>
            <a:r>
              <a:rPr lang="en-US" dirty="0"/>
              <a:t> account in just a few minutes a day. It analyses your account and tells you which tasks you should be performing. For example, it will send you alerts such as “you haven’t posted on your account today” and give you a post suggestion to publish. </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26</a:t>
            </a:fld>
            <a:endParaRPr lang="en-GB" altLang="en-US"/>
          </a:p>
        </p:txBody>
      </p:sp>
    </p:spTree>
    <p:extLst>
      <p:ext uri="{BB962C8B-B14F-4D97-AF65-F5344CB8AC3E}">
        <p14:creationId xmlns:p14="http://schemas.microsoft.com/office/powerpoint/2010/main" val="27623998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Iconosquare</a:t>
            </a:r>
            <a:endParaRPr lang="en-US" dirty="0"/>
          </a:p>
        </p:txBody>
      </p:sp>
      <p:sp>
        <p:nvSpPr>
          <p:cNvPr id="3" name="Content Placeholder 2"/>
          <p:cNvSpPr>
            <a:spLocks noGrp="1"/>
          </p:cNvSpPr>
          <p:nvPr>
            <p:ph idx="1"/>
          </p:nvPr>
        </p:nvSpPr>
        <p:spPr/>
        <p:txBody>
          <a:bodyPr/>
          <a:lstStyle/>
          <a:p>
            <a:r>
              <a:rPr lang="en-US" sz="2400" dirty="0" err="1"/>
              <a:t>Iconosquare</a:t>
            </a:r>
            <a:r>
              <a:rPr lang="en-US" sz="2400" dirty="0"/>
              <a:t> is a tool that allows you to track your progress on </a:t>
            </a:r>
            <a:r>
              <a:rPr lang="en-US" sz="2400" dirty="0" err="1"/>
              <a:t>Instagram</a:t>
            </a:r>
            <a:r>
              <a:rPr lang="en-US" sz="2400" dirty="0"/>
              <a:t>. </a:t>
            </a:r>
            <a:r>
              <a:rPr lang="en-US" sz="2400" dirty="0" err="1"/>
              <a:t>Iconosquare</a:t>
            </a:r>
            <a:r>
              <a:rPr lang="en-US" sz="2400" dirty="0"/>
              <a:t> will allow you to discover at a glance your growth in followers, the performance of your latest posts, your engagement rate and other useful information so you can do more of what works and less of what doesn’t. Plus, </a:t>
            </a:r>
            <a:r>
              <a:rPr lang="en-US" sz="2400" dirty="0" err="1"/>
              <a:t>Iconosquare</a:t>
            </a:r>
            <a:r>
              <a:rPr lang="en-US" sz="2400" dirty="0"/>
              <a:t> gives you a daily report by email and this tool also looks for influencers in your industry for you to connect with and leverage</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27</a:t>
            </a:fld>
            <a:endParaRPr lang="en-GB" altLang="en-US"/>
          </a:p>
        </p:txBody>
      </p:sp>
    </p:spTree>
    <p:extLst>
      <p:ext uri="{BB962C8B-B14F-4D97-AF65-F5344CB8AC3E}">
        <p14:creationId xmlns:p14="http://schemas.microsoft.com/office/powerpoint/2010/main" val="11340235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en-US" dirty="0" err="1"/>
              <a:t>Picflow</a:t>
            </a:r>
            <a:endParaRPr lang="en-US" dirty="0"/>
          </a:p>
        </p:txBody>
      </p:sp>
      <p:sp>
        <p:nvSpPr>
          <p:cNvPr id="3" name="Content Placeholder 2"/>
          <p:cNvSpPr>
            <a:spLocks noGrp="1"/>
          </p:cNvSpPr>
          <p:nvPr>
            <p:ph idx="1"/>
          </p:nvPr>
        </p:nvSpPr>
        <p:spPr>
          <a:xfrm>
            <a:off x="457200" y="1268760"/>
            <a:ext cx="8229600" cy="4248473"/>
          </a:xfrm>
        </p:spPr>
        <p:txBody>
          <a:bodyPr/>
          <a:lstStyle/>
          <a:p>
            <a:r>
              <a:rPr lang="en-US" sz="2400" dirty="0" err="1"/>
              <a:t>Picflow</a:t>
            </a:r>
            <a:r>
              <a:rPr lang="en-US" sz="2400" dirty="0"/>
              <a:t> is an </a:t>
            </a:r>
            <a:r>
              <a:rPr lang="en-US" sz="2400" dirty="0" err="1"/>
              <a:t>Instagram</a:t>
            </a:r>
            <a:r>
              <a:rPr lang="en-US" sz="2400" dirty="0"/>
              <a:t> application that allows you to create more interesting, more engaging and more eye-catching </a:t>
            </a:r>
            <a:r>
              <a:rPr lang="en-US" sz="2400" dirty="0" err="1"/>
              <a:t>Instagram</a:t>
            </a:r>
            <a:r>
              <a:rPr lang="en-US" sz="2400" dirty="0"/>
              <a:t> posts, as it turns your pictures into slideshows and you can add background music to them too. Simply install </a:t>
            </a:r>
            <a:r>
              <a:rPr lang="en-US" sz="2400" dirty="0" err="1"/>
              <a:t>Picflow</a:t>
            </a:r>
            <a:r>
              <a:rPr lang="en-US" sz="2400" dirty="0"/>
              <a:t> on your phone, upload the images you want to create a slideshow with, add the background music and then click on “preview” to see it before it gets published on </a:t>
            </a:r>
            <a:r>
              <a:rPr lang="en-US" sz="2400" dirty="0" err="1"/>
              <a:t>Instagram</a:t>
            </a:r>
            <a:r>
              <a:rPr lang="en-US" sz="2400" dirty="0"/>
              <a:t>. There’s also a paid version of this </a:t>
            </a:r>
            <a:r>
              <a:rPr lang="en-US" sz="2400" dirty="0" err="1"/>
              <a:t>Instagram</a:t>
            </a:r>
            <a:r>
              <a:rPr lang="en-US" sz="2400" dirty="0"/>
              <a:t> application which removes the </a:t>
            </a:r>
            <a:r>
              <a:rPr lang="en-US" sz="2400" dirty="0" err="1"/>
              <a:t>Picflow</a:t>
            </a:r>
            <a:r>
              <a:rPr lang="en-US" sz="2400" dirty="0"/>
              <a:t> watermark on your slideshow and also offers more transition options.</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28</a:t>
            </a:fld>
            <a:endParaRPr lang="en-GB" altLang="en-US"/>
          </a:p>
        </p:txBody>
      </p:sp>
    </p:spTree>
    <p:extLst>
      <p:ext uri="{BB962C8B-B14F-4D97-AF65-F5344CB8AC3E}">
        <p14:creationId xmlns:p14="http://schemas.microsoft.com/office/powerpoint/2010/main" val="22559606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Websta</a:t>
            </a:r>
            <a:endParaRPr lang="en-US" dirty="0"/>
          </a:p>
        </p:txBody>
      </p:sp>
      <p:sp>
        <p:nvSpPr>
          <p:cNvPr id="3" name="Content Placeholder 2"/>
          <p:cNvSpPr>
            <a:spLocks noGrp="1"/>
          </p:cNvSpPr>
          <p:nvPr>
            <p:ph idx="1"/>
          </p:nvPr>
        </p:nvSpPr>
        <p:spPr/>
        <p:txBody>
          <a:bodyPr/>
          <a:lstStyle/>
          <a:p>
            <a:r>
              <a:rPr lang="en-US" dirty="0"/>
              <a:t>Although </a:t>
            </a:r>
            <a:r>
              <a:rPr lang="en-US" dirty="0" err="1"/>
              <a:t>Websta.me</a:t>
            </a:r>
            <a:r>
              <a:rPr lang="en-US" dirty="0"/>
              <a:t> has many features, the one that is very useful is the “top </a:t>
            </a:r>
            <a:r>
              <a:rPr lang="en-US" dirty="0" err="1"/>
              <a:t>hashtags</a:t>
            </a:r>
            <a:r>
              <a:rPr lang="en-US" dirty="0"/>
              <a:t>” feature. It allows you to see the 100 most popular </a:t>
            </a:r>
            <a:r>
              <a:rPr lang="en-US" dirty="0" err="1"/>
              <a:t>hashtags</a:t>
            </a:r>
            <a:r>
              <a:rPr lang="en-US" dirty="0"/>
              <a:t> on </a:t>
            </a:r>
            <a:r>
              <a:rPr lang="en-US" dirty="0" err="1"/>
              <a:t>Instagram</a:t>
            </a:r>
            <a:r>
              <a:rPr lang="en-US" dirty="0"/>
              <a:t> for you to include in your posts. It also allows you to see which </a:t>
            </a:r>
            <a:r>
              <a:rPr lang="en-US" dirty="0" err="1"/>
              <a:t>hashtags</a:t>
            </a:r>
            <a:r>
              <a:rPr lang="en-US" dirty="0"/>
              <a:t> are the most popular in your industry. </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29</a:t>
            </a:fld>
            <a:endParaRPr lang="en-GB" altLang="en-US"/>
          </a:p>
        </p:txBody>
      </p:sp>
    </p:spTree>
    <p:extLst>
      <p:ext uri="{BB962C8B-B14F-4D97-AF65-F5344CB8AC3E}">
        <p14:creationId xmlns:p14="http://schemas.microsoft.com/office/powerpoint/2010/main" val="12498416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lstStyle/>
          <a:p>
            <a:r>
              <a:rPr lang="en-US" dirty="0"/>
              <a:t>Quick</a:t>
            </a:r>
          </a:p>
        </p:txBody>
      </p:sp>
      <p:sp>
        <p:nvSpPr>
          <p:cNvPr id="3" name="Content Placeholder 2"/>
          <p:cNvSpPr>
            <a:spLocks noGrp="1"/>
          </p:cNvSpPr>
          <p:nvPr>
            <p:ph idx="1"/>
          </p:nvPr>
        </p:nvSpPr>
        <p:spPr>
          <a:xfrm>
            <a:off x="457200" y="908720"/>
            <a:ext cx="8229600" cy="4608513"/>
          </a:xfrm>
        </p:spPr>
        <p:txBody>
          <a:bodyPr/>
          <a:lstStyle/>
          <a:p>
            <a:r>
              <a:rPr lang="en-US" sz="2400" dirty="0"/>
              <a:t>Quick is an app that allows you to add text to photos. Once you’ve installed the app, allow it to access your phone images, then tap on the image you want to add text to, then crop the image if you want - or skip that part, double tap on the image to start typing the text you want to add, then choose the text font you want to apply, drag the text where you want it to be on the image and choose your text </a:t>
            </a:r>
            <a:r>
              <a:rPr lang="en-US" sz="2400" dirty="0" err="1"/>
              <a:t>colour</a:t>
            </a:r>
            <a:r>
              <a:rPr lang="en-US" sz="2400" dirty="0"/>
              <a:t>. Once you’re done, click on share and publish it on </a:t>
            </a:r>
            <a:r>
              <a:rPr lang="en-US" sz="2400" dirty="0" err="1"/>
              <a:t>Instagram</a:t>
            </a:r>
            <a:r>
              <a:rPr lang="en-US" sz="2400" dirty="0"/>
              <a:t>. The paid version of this app removes the Quick watermark and also includes more text font options.</a:t>
            </a:r>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30</a:t>
            </a:fld>
            <a:endParaRPr lang="en-GB" altLang="en-US"/>
          </a:p>
        </p:txBody>
      </p:sp>
    </p:spTree>
    <p:extLst>
      <p:ext uri="{BB962C8B-B14F-4D97-AF65-F5344CB8AC3E}">
        <p14:creationId xmlns:p14="http://schemas.microsoft.com/office/powerpoint/2010/main" val="2712056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Gleam</a:t>
            </a:r>
          </a:p>
        </p:txBody>
      </p:sp>
      <p:sp>
        <p:nvSpPr>
          <p:cNvPr id="3" name="Content Placeholder 2"/>
          <p:cNvSpPr>
            <a:spLocks noGrp="1"/>
          </p:cNvSpPr>
          <p:nvPr>
            <p:ph idx="1"/>
          </p:nvPr>
        </p:nvSpPr>
        <p:spPr/>
        <p:txBody>
          <a:bodyPr/>
          <a:lstStyle/>
          <a:p>
            <a:r>
              <a:rPr lang="en-US" dirty="0"/>
              <a:t>Gleam allows you to set up </a:t>
            </a:r>
            <a:r>
              <a:rPr lang="en-US" dirty="0" err="1"/>
              <a:t>Instagram</a:t>
            </a:r>
            <a:r>
              <a:rPr lang="en-US" dirty="0"/>
              <a:t> contests to increase engagement, brand awareness and grow your mailing list. Simply click on “competitions”, then select “</a:t>
            </a:r>
            <a:r>
              <a:rPr lang="en-US" dirty="0" err="1" smtClean="0"/>
              <a:t>Instagram</a:t>
            </a:r>
            <a:r>
              <a:rPr lang="en-US" dirty="0" smtClean="0"/>
              <a:t>”</a:t>
            </a:r>
            <a:endParaRPr lang="en-US"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31</a:t>
            </a:fld>
            <a:endParaRPr lang="en-GB" altLang="en-US"/>
          </a:p>
        </p:txBody>
      </p:sp>
    </p:spTree>
    <p:extLst>
      <p:ext uri="{BB962C8B-B14F-4D97-AF65-F5344CB8AC3E}">
        <p14:creationId xmlns:p14="http://schemas.microsoft.com/office/powerpoint/2010/main" val="14761880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lstStyle/>
          <a:p>
            <a:r>
              <a:rPr lang="en-US" dirty="0" err="1" smtClean="0"/>
              <a:t>Youtube</a:t>
            </a:r>
            <a:r>
              <a:rPr lang="en-US" dirty="0" smtClean="0"/>
              <a:t> Marketing tools</a:t>
            </a:r>
            <a:endParaRPr lang="en-US" dirty="0"/>
          </a:p>
        </p:txBody>
      </p:sp>
      <p:sp>
        <p:nvSpPr>
          <p:cNvPr id="3" name="Content Placeholder 2"/>
          <p:cNvSpPr>
            <a:spLocks noGrp="1"/>
          </p:cNvSpPr>
          <p:nvPr>
            <p:ph idx="1"/>
          </p:nvPr>
        </p:nvSpPr>
        <p:spPr>
          <a:xfrm>
            <a:off x="457200" y="908720"/>
            <a:ext cx="8229600" cy="4608513"/>
          </a:xfrm>
        </p:spPr>
        <p:txBody>
          <a:bodyPr/>
          <a:lstStyle/>
          <a:p>
            <a:r>
              <a:rPr lang="en-US" sz="2000" b="1" dirty="0"/>
              <a:t>VidIQ</a:t>
            </a:r>
          </a:p>
          <a:p>
            <a:r>
              <a:rPr lang="en-US" sz="2000" dirty="0"/>
              <a:t>This YouTube-certified tool helps brands maximize their video marketing potential. Instead of the number of subscribers, this tool places a huge emphasis on metrics like tags, watch-time, and social media shares</a:t>
            </a:r>
            <a:r>
              <a:rPr lang="en-US" sz="2000" dirty="0" smtClean="0"/>
              <a:t>.</a:t>
            </a:r>
          </a:p>
          <a:p>
            <a:r>
              <a:rPr lang="en-US" sz="2000" b="1" dirty="0"/>
              <a:t>Agorapulse</a:t>
            </a:r>
          </a:p>
          <a:p>
            <a:r>
              <a:rPr lang="en-US" sz="2000" dirty="0"/>
              <a:t>This social media management tool has some great features to manage your YouTube channel. It enables users to monitor their accounts, spot nasty trolls, and engage with their fans in real-time</a:t>
            </a:r>
            <a:r>
              <a:rPr lang="en-US" sz="2000" dirty="0" smtClean="0"/>
              <a:t>.</a:t>
            </a:r>
          </a:p>
          <a:p>
            <a:r>
              <a:rPr lang="en-US" sz="2000" b="1" dirty="0"/>
              <a:t>Canva</a:t>
            </a:r>
          </a:p>
          <a:p>
            <a:r>
              <a:rPr lang="en-US" sz="2000" dirty="0" err="1"/>
              <a:t>Canva</a:t>
            </a:r>
            <a:r>
              <a:rPr lang="en-US" sz="2000" dirty="0"/>
              <a:t> is a tool that is also used in </a:t>
            </a:r>
            <a:r>
              <a:rPr lang="en-US" sz="2000" dirty="0" err="1"/>
              <a:t>youtube</a:t>
            </a:r>
            <a:r>
              <a:rPr lang="en-US" sz="2000" dirty="0"/>
              <a:t> marketing as it allows you to create beautiful professional-quality featured images for your content. Their interface is pretty simple and intuitive that allows you to create good-looking banners in various layouts and fonts.</a:t>
            </a:r>
          </a:p>
          <a:p>
            <a:endParaRPr lang="en-US" sz="2000" dirty="0"/>
          </a:p>
          <a:p>
            <a:endParaRPr lang="en-US" dirty="0"/>
          </a:p>
          <a:p>
            <a:endParaRPr lang="en-US"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32</a:t>
            </a:fld>
            <a:endParaRPr lang="en-GB" altLang="en-US"/>
          </a:p>
        </p:txBody>
      </p:sp>
    </p:spTree>
    <p:extLst>
      <p:ext uri="{BB962C8B-B14F-4D97-AF65-F5344CB8AC3E}">
        <p14:creationId xmlns:p14="http://schemas.microsoft.com/office/powerpoint/2010/main" val="38161902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lstStyle/>
          <a:p>
            <a:r>
              <a:rPr lang="en-US" dirty="0" err="1" smtClean="0"/>
              <a:t>Youtube</a:t>
            </a:r>
            <a:r>
              <a:rPr lang="en-US" dirty="0" smtClean="0"/>
              <a:t> Marketing tools</a:t>
            </a:r>
            <a:endParaRPr lang="en-US" dirty="0"/>
          </a:p>
        </p:txBody>
      </p:sp>
      <p:sp>
        <p:nvSpPr>
          <p:cNvPr id="3" name="Content Placeholder 2"/>
          <p:cNvSpPr>
            <a:spLocks noGrp="1"/>
          </p:cNvSpPr>
          <p:nvPr>
            <p:ph idx="1"/>
          </p:nvPr>
        </p:nvSpPr>
        <p:spPr>
          <a:xfrm>
            <a:off x="457200" y="1052736"/>
            <a:ext cx="8229600" cy="4464497"/>
          </a:xfrm>
        </p:spPr>
        <p:txBody>
          <a:bodyPr/>
          <a:lstStyle/>
          <a:p>
            <a:pPr marL="0" indent="0">
              <a:buNone/>
            </a:pPr>
            <a:r>
              <a:rPr lang="en-US" sz="2000" b="1" dirty="0" err="1" smtClean="0"/>
              <a:t>TubeBuddy</a:t>
            </a:r>
            <a:endParaRPr lang="en-US" sz="2000" b="1" dirty="0"/>
          </a:p>
          <a:p>
            <a:r>
              <a:rPr lang="en-US" sz="2000" dirty="0" err="1"/>
              <a:t>TubeBuddy</a:t>
            </a:r>
            <a:r>
              <a:rPr lang="en-US" sz="2000" dirty="0"/>
              <a:t> is a tool for managing your YouTube channel with ease. You can directly integrate this free browser extension and mobile app into your YouTube channel.</a:t>
            </a:r>
          </a:p>
          <a:p>
            <a:r>
              <a:rPr lang="en-US" sz="2000" b="1" dirty="0"/>
              <a:t>BuzzSumo</a:t>
            </a:r>
          </a:p>
          <a:p>
            <a:r>
              <a:rPr lang="en-US" sz="2000" dirty="0"/>
              <a:t>A key challenge that most content creators are faced with is coming up with topics for their content. Something that’s relevant to your audiences. Essentially, something that’s trending.</a:t>
            </a:r>
          </a:p>
          <a:p>
            <a:r>
              <a:rPr lang="en-US" sz="2000" b="1" dirty="0"/>
              <a:t>Vyond</a:t>
            </a:r>
          </a:p>
          <a:p>
            <a:r>
              <a:rPr lang="en-US" sz="2000" dirty="0" err="1"/>
              <a:t>Vyond</a:t>
            </a:r>
            <a:r>
              <a:rPr lang="en-US" sz="2000" dirty="0"/>
              <a:t> is a platform that allows you to create animated videos in a simple, easy, and hassle-free way. With plans starting at $39/month, you can create professional-quality videos with simple drag-and-drop actions.</a:t>
            </a:r>
          </a:p>
          <a:p>
            <a:endParaRPr lang="en-US"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33</a:t>
            </a:fld>
            <a:endParaRPr lang="en-GB" altLang="en-US"/>
          </a:p>
        </p:txBody>
      </p:sp>
    </p:spTree>
    <p:extLst>
      <p:ext uri="{BB962C8B-B14F-4D97-AF65-F5344CB8AC3E}">
        <p14:creationId xmlns:p14="http://schemas.microsoft.com/office/powerpoint/2010/main" val="12657215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lstStyle/>
          <a:p>
            <a:r>
              <a:rPr lang="en-US" dirty="0" err="1"/>
              <a:t>Youtube</a:t>
            </a:r>
            <a:r>
              <a:rPr lang="en-US" dirty="0"/>
              <a:t> Marketing tools</a:t>
            </a:r>
          </a:p>
        </p:txBody>
      </p:sp>
      <p:sp>
        <p:nvSpPr>
          <p:cNvPr id="3" name="Content Placeholder 2"/>
          <p:cNvSpPr>
            <a:spLocks noGrp="1"/>
          </p:cNvSpPr>
          <p:nvPr>
            <p:ph idx="1"/>
          </p:nvPr>
        </p:nvSpPr>
        <p:spPr>
          <a:xfrm>
            <a:off x="179512" y="980728"/>
            <a:ext cx="8784976" cy="4824536"/>
          </a:xfrm>
        </p:spPr>
        <p:txBody>
          <a:bodyPr/>
          <a:lstStyle/>
          <a:p>
            <a:r>
              <a:rPr lang="en-US" sz="2000" b="1" dirty="0"/>
              <a:t>Tubics</a:t>
            </a:r>
          </a:p>
          <a:p>
            <a:r>
              <a:rPr lang="en-US" sz="2000" dirty="0"/>
              <a:t>Want to get more views on your YouTube videos? You need to ace your SEO game. That’s what </a:t>
            </a:r>
            <a:r>
              <a:rPr lang="en-US" sz="2000" dirty="0" err="1"/>
              <a:t>Tubics</a:t>
            </a:r>
            <a:r>
              <a:rPr lang="en-US" sz="2000" dirty="0"/>
              <a:t> can help you with. Using this tool, you can get keyword suggestions, gain SEO insights, and get a real-time content analysis.</a:t>
            </a:r>
          </a:p>
          <a:p>
            <a:r>
              <a:rPr lang="en-US" sz="2000" b="1" dirty="0"/>
              <a:t>CoSchedule</a:t>
            </a:r>
          </a:p>
          <a:p>
            <a:r>
              <a:rPr lang="en-US" sz="2000" dirty="0"/>
              <a:t>There are many </a:t>
            </a:r>
            <a:r>
              <a:rPr lang="en-US" sz="2000" dirty="0" err="1"/>
              <a:t>youtube</a:t>
            </a:r>
            <a:r>
              <a:rPr lang="en-US" sz="2000" dirty="0"/>
              <a:t> marketers who focus on the core content so much that they forget some of the basics. For instance, the headline of your video is just as important, if not more. After all, this is what will help your content get discovered in searches</a:t>
            </a:r>
            <a:r>
              <a:rPr lang="en-US" sz="2000" dirty="0" smtClean="0"/>
              <a:t>.</a:t>
            </a:r>
          </a:p>
          <a:p>
            <a:r>
              <a:rPr lang="en-US" sz="2000" b="1" dirty="0"/>
              <a:t>Biteable</a:t>
            </a:r>
          </a:p>
          <a:p>
            <a:r>
              <a:rPr lang="en-US" sz="2000" dirty="0"/>
              <a:t>This video making tool can take your YouTube content to the next level. Using this tool, you can create animations and professional-looking videos easily. From explainer videos to animated services videos, and onboarding videos, you can make it all with </a:t>
            </a:r>
            <a:r>
              <a:rPr lang="en-US" sz="2000" dirty="0" err="1"/>
              <a:t>Biteable</a:t>
            </a:r>
            <a:r>
              <a:rPr lang="en-US" sz="2000" dirty="0"/>
              <a:t>.</a:t>
            </a:r>
          </a:p>
          <a:p>
            <a:endParaRPr lang="en-US" dirty="0"/>
          </a:p>
          <a:p>
            <a:endParaRPr lang="en-US"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34</a:t>
            </a:fld>
            <a:endParaRPr lang="en-GB" altLang="en-US"/>
          </a:p>
        </p:txBody>
      </p:sp>
    </p:spTree>
    <p:extLst>
      <p:ext uri="{BB962C8B-B14F-4D97-AF65-F5344CB8AC3E}">
        <p14:creationId xmlns:p14="http://schemas.microsoft.com/office/powerpoint/2010/main" val="15664962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a:t>
            </a:r>
            <a:endParaRPr lang="en-US" dirty="0"/>
          </a:p>
        </p:txBody>
      </p:sp>
      <p:sp>
        <p:nvSpPr>
          <p:cNvPr id="3" name="Content Placeholder 2"/>
          <p:cNvSpPr>
            <a:spLocks noGrp="1"/>
          </p:cNvSpPr>
          <p:nvPr>
            <p:ph idx="1"/>
          </p:nvPr>
        </p:nvSpPr>
        <p:spPr/>
        <p:txBody>
          <a:bodyPr/>
          <a:lstStyle/>
          <a:p>
            <a:r>
              <a:rPr lang="en-US" dirty="0" err="1" smtClean="0"/>
              <a:t>www.facebook.com</a:t>
            </a:r>
            <a:endParaRPr lang="en-US" dirty="0" smtClean="0"/>
          </a:p>
          <a:p>
            <a:r>
              <a:rPr lang="en-US" dirty="0" err="1" smtClean="0"/>
              <a:t>www.instagram.com</a:t>
            </a:r>
            <a:endParaRPr lang="en-US" dirty="0" smtClean="0"/>
          </a:p>
          <a:p>
            <a:r>
              <a:rPr lang="en-US" dirty="0" err="1" smtClean="0">
                <a:hlinkClick r:id="rId2"/>
              </a:rPr>
              <a:t>www.google.com</a:t>
            </a:r>
            <a:endParaRPr lang="en-US" dirty="0" smtClean="0"/>
          </a:p>
          <a:p>
            <a:r>
              <a:rPr lang="en-US" dirty="0" err="1" smtClean="0"/>
              <a:t>www.youtube.com</a:t>
            </a:r>
            <a:endParaRPr lang="en-US" dirty="0" smtClean="0"/>
          </a:p>
          <a:p>
            <a:endParaRPr lang="en-US"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29/06/20</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35</a:t>
            </a:fld>
            <a:endParaRPr lang="en-GB" altLang="en-US"/>
          </a:p>
        </p:txBody>
      </p:sp>
    </p:spTree>
    <p:extLst>
      <p:ext uri="{BB962C8B-B14F-4D97-AF65-F5344CB8AC3E}">
        <p14:creationId xmlns:p14="http://schemas.microsoft.com/office/powerpoint/2010/main" val="2223203837"/>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2608</TotalTime>
  <Words>3324</Words>
  <Application>Microsoft Macintosh PowerPoint</Application>
  <PresentationFormat>On-screen Show (4:3)</PresentationFormat>
  <Paragraphs>188</Paragraphs>
  <Slides>35</Slides>
  <Notes>0</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20140311PresentationUWTSDTemplate</vt:lpstr>
      <vt:lpstr>Module Code LCMB7010</vt:lpstr>
      <vt:lpstr>Topic </vt:lpstr>
      <vt:lpstr>1. Google adSense</vt:lpstr>
      <vt:lpstr>2. Google AdWords </vt:lpstr>
      <vt:lpstr>3. Google AdWords Keyword Tool </vt:lpstr>
      <vt:lpstr>Google Alerts</vt:lpstr>
      <vt:lpstr>Google Analytics </vt:lpstr>
      <vt:lpstr>Google Blogger </vt:lpstr>
      <vt:lpstr>Google DoubleClick Ad Planner</vt:lpstr>
      <vt:lpstr>Google Gadgets </vt:lpstr>
      <vt:lpstr>Google Insights </vt:lpstr>
      <vt:lpstr>Google Webmaster Tools </vt:lpstr>
      <vt:lpstr>Facebook tools for Marketing  </vt:lpstr>
      <vt:lpstr>Making the Most of Your Facebook Business Page </vt:lpstr>
      <vt:lpstr>Facebook Advertising: Classic Ads </vt:lpstr>
      <vt:lpstr>Hosting Facebook Contests </vt:lpstr>
      <vt:lpstr>Facebook Promoted Posts </vt:lpstr>
      <vt:lpstr>Sponsored Stories </vt:lpstr>
      <vt:lpstr>Facebook Open Graph </vt:lpstr>
      <vt:lpstr>Facebook Exchange (FBX) </vt:lpstr>
      <vt:lpstr>Instagram</vt:lpstr>
      <vt:lpstr>Like potion </vt:lpstr>
      <vt:lpstr>Schedugram</vt:lpstr>
      <vt:lpstr>Repost</vt:lpstr>
      <vt:lpstr>Facebook ads</vt:lpstr>
      <vt:lpstr>Crowdfire</vt:lpstr>
      <vt:lpstr>Iconosquare</vt:lpstr>
      <vt:lpstr>Picflow</vt:lpstr>
      <vt:lpstr>Websta</vt:lpstr>
      <vt:lpstr>Quick</vt:lpstr>
      <vt:lpstr>Gleam</vt:lpstr>
      <vt:lpstr>Youtube Marketing tools</vt:lpstr>
      <vt:lpstr>Youtube Marketing tools</vt:lpstr>
      <vt:lpstr>Youtube Marketing tools</vt:lpstr>
      <vt:lpstr>Reference</vt:lpstr>
    </vt:vector>
  </TitlesOfParts>
  <Company>University of Wales Lampeter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Md Sadeque Imam Shaikh</cp:lastModifiedBy>
  <cp:revision>167</cp:revision>
  <cp:lastPrinted>2018-07-09T15:27:01Z</cp:lastPrinted>
  <dcterms:created xsi:type="dcterms:W3CDTF">2002-10-07T19:43:58Z</dcterms:created>
  <dcterms:modified xsi:type="dcterms:W3CDTF">2020-06-29T13:03:40Z</dcterms:modified>
</cp:coreProperties>
</file>