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handoutMasterIdLst>
    <p:handoutMasterId r:id="rId10"/>
  </p:handoutMasterIdLst>
  <p:sldIdLst>
    <p:sldId id="257" r:id="rId2"/>
    <p:sldId id="258" r:id="rId3"/>
    <p:sldId id="259" r:id="rId4"/>
    <p:sldId id="260" r:id="rId5"/>
    <p:sldId id="263" r:id="rId6"/>
    <p:sldId id="267" r:id="rId7"/>
    <p:sldId id="268" r:id="rId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911" autoAdjust="0"/>
  </p:normalViewPr>
  <p:slideViewPr>
    <p:cSldViewPr snapToGrid="0">
      <p:cViewPr varScale="1">
        <p:scale>
          <a:sx n="99" d="100"/>
          <a:sy n="99" d="100"/>
        </p:scale>
        <p:origin x="1032" y="72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12/11/2024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38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12/11/2024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6363d508e90e0705a935f36d/MAI-Vol2-_Part_i_Accessible_.pdf" TargetMode="External"/><Relationship Id="rId3" Type="http://schemas.openxmlformats.org/officeDocument/2006/relationships/hyperlink" Target="https://www.bbc.co.uk/news/uk-england-manchester-61433878" TargetMode="External"/><Relationship Id="rId7" Type="http://schemas.openxmlformats.org/officeDocument/2006/relationships/hyperlink" Target="https://www.governmentevents.co.uk/ge-insights/the-importance-of-police-community-relationships-strategies/#:~:text=Crime%20Prevention%20and%20Reduction:%20Positive,between%20police%20and%20the%20communit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areersinblue.co.uk/partnership-working-why-is-this-important/#:~:text=Partnership%20Working%20why%20is%20it,lawful%20to%20share%20the%20information" TargetMode="External"/><Relationship Id="rId5" Type="http://schemas.openxmlformats.org/officeDocument/2006/relationships/hyperlink" Target="https://www.college.police.uk/guidance/problem-solving-policing" TargetMode="External"/><Relationship Id="rId4" Type="http://schemas.openxmlformats.org/officeDocument/2006/relationships/hyperlink" Target="https://www.btp.police.uk/news/btp/news/england/london-forces-launch-safer-together-campaign-to-increase-public-safety-on-this-christmas-transport-network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ds.police.uk/new-app-rolled-out-to-help-frontline-officers-deal-with-foreign-national-cases/" TargetMode="External"/><Relationship Id="rId2" Type="http://schemas.openxmlformats.org/officeDocument/2006/relationships/hyperlink" Target="https://policinginsight.com/feature/opinion/what-psychology-tells-us-about-the-failure-of-the-emergency-services-at-the-manchester-arena-bombing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open.edu/openlearn/mod/oucontent/view.php?id=64889&amp;section=1" TargetMode="External"/><Relationship Id="rId4" Type="http://schemas.openxmlformats.org/officeDocument/2006/relationships/hyperlink" Target="https://www.police1.com/chiefs-sheriffs/articles/teamwork-in-public-safety-key-attributes-and-strategies-for-success-29KqS8z3zX8P7yJg/#:~:text=Interdependence:%20As%20the%20researchers%20pointed,the%20calm%20after%20the%20stor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3400" b="1" dirty="0">
                <a:effectLst/>
              </a:rPr>
              <a:t>Collaboration in action: The critical role of teamwork in achieving success</a:t>
            </a:r>
            <a:endParaRPr lang="en-GB" sz="3400" dirty="0"/>
          </a:p>
        </p:txBody>
      </p:sp>
      <p:pic>
        <p:nvPicPr>
          <p:cNvPr id="1026" name="Picture 2" descr="London forces launch &quot;Safer Together&quot; campaign to increase public safety on  the transport network | British Transport Police">
            <a:extLst>
              <a:ext uri="{FF2B5EF4-FFF2-40B4-BE49-F238E27FC236}">
                <a16:creationId xmlns:a16="http://schemas.microsoft.com/office/drawing/2014/main" id="{AD1AD5DE-55D1-CDDD-3D04-77AD73077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293366"/>
            <a:ext cx="5384800" cy="42539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6197602" y="3065503"/>
            <a:ext cx="5384800" cy="2096433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dirty="0">
                <a:solidFill>
                  <a:schemeClr val="tx1"/>
                </a:solidFill>
              </a:rPr>
              <a:t>Sean Ramsey (2003476)</a:t>
            </a:r>
          </a:p>
          <a:p>
            <a:pPr marL="109728" indent="0" rtl="0">
              <a:buNone/>
            </a:pPr>
            <a:r>
              <a:rPr lang="en-GB" dirty="0">
                <a:solidFill>
                  <a:schemeClr val="tx1"/>
                </a:solidFill>
              </a:rPr>
              <a:t>University of Wales Trinity Saint David</a:t>
            </a:r>
          </a:p>
          <a:p>
            <a:pPr marL="109728" indent="0" rtl="0">
              <a:buNone/>
            </a:pPr>
            <a:r>
              <a:rPr lang="en-GB" dirty="0">
                <a:solidFill>
                  <a:schemeClr val="tx1"/>
                </a:solidFill>
              </a:rPr>
              <a:t>Professional Policing (BMPL4014)</a:t>
            </a:r>
          </a:p>
          <a:p>
            <a:pPr marL="109728" indent="0" rtl="0">
              <a:buNone/>
            </a:pPr>
            <a:r>
              <a:rPr lang="en-GB" dirty="0">
                <a:solidFill>
                  <a:schemeClr val="tx1"/>
                </a:solidFill>
              </a:rPr>
              <a:t>November 2024</a:t>
            </a:r>
          </a:p>
          <a:p>
            <a:pPr rtl="0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20BCC8-4389-0E1C-0D36-4264E52A97A4}"/>
              </a:ext>
            </a:extLst>
          </p:cNvPr>
          <p:cNvSpPr txBox="1"/>
          <p:nvPr/>
        </p:nvSpPr>
        <p:spPr>
          <a:xfrm>
            <a:off x="1499135" y="6488668"/>
            <a:ext cx="36600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(British Transport Police, 2021)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387" y="727710"/>
            <a:ext cx="11097929" cy="877824"/>
          </a:xfrm>
        </p:spPr>
        <p:txBody>
          <a:bodyPr rtlCol="0" anchor="b">
            <a:noAutofit/>
          </a:bodyPr>
          <a:lstStyle/>
          <a:p>
            <a:pPr lvl="0"/>
            <a:r>
              <a:rPr lang="en-GB" sz="3200" b="1" dirty="0">
                <a:effectLst/>
              </a:rPr>
              <a:t>The fundamental principles of teamwork and collaboration</a:t>
            </a:r>
          </a:p>
        </p:txBody>
      </p:sp>
      <p:pic>
        <p:nvPicPr>
          <p:cNvPr id="2051" name="Picture 3" descr="New app rolled out to help frontline officers deal with foreign national  cases – Police Digital Service">
            <a:extLst>
              <a:ext uri="{FF2B5EF4-FFF2-40B4-BE49-F238E27FC236}">
                <a16:creationId xmlns:a16="http://schemas.microsoft.com/office/drawing/2014/main" id="{1AABF369-13F1-B723-3F31-8B41F85885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387" y="1936526"/>
            <a:ext cx="5213883" cy="29849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470119F-9325-E1C2-19F2-62EB8AEC2A38}"/>
              </a:ext>
            </a:extLst>
          </p:cNvPr>
          <p:cNvSpPr>
            <a:spLocks noGrp="1" noChangeArrowheads="1"/>
          </p:cNvSpPr>
          <p:nvPr>
            <p:ph type="body" idx="2"/>
          </p:nvPr>
        </p:nvSpPr>
        <p:spPr bwMode="auto">
          <a:xfrm>
            <a:off x="5755908" y="1713297"/>
            <a:ext cx="6436092" cy="487800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To properly carry out their tasks, maintain public safety, and build community trust, police officers must</a:t>
            </a:r>
            <a:r>
              <a:rPr lang="en-US" altLang="en-US" sz="2000" dirty="0">
                <a:solidFill>
                  <a:schemeClr val="tx1"/>
                </a:solidFill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collaborate and work as a team.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following are the fundamental principles of teamwork and collaboration in police work: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Effective Communication 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solidFill>
                  <a:schemeClr val="tx1"/>
                </a:solidFill>
              </a:rPr>
              <a:t>Trust and Respect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2000" dirty="0">
                <a:solidFill>
                  <a:schemeClr val="tx1"/>
                </a:solidFill>
              </a:rPr>
              <a:t>Problem-Solving and Decision-Making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solidFill>
                  <a:schemeClr val="tx1"/>
                </a:solidFill>
              </a:rPr>
              <a:t>Shared Goals and Objectives 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solidFill>
                  <a:schemeClr val="tx1"/>
                </a:solidFill>
              </a:rPr>
              <a:t>Role Clarity and Responsibility 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>
              <a:solidFill>
                <a:schemeClr val="tx1"/>
              </a:solidFill>
            </a:endParaRPr>
          </a:p>
          <a:p>
            <a:pPr marL="0"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2000" dirty="0">
                <a:solidFill>
                  <a:schemeClr val="tx1"/>
                </a:solidFill>
              </a:rPr>
              <a:t>(Woods et al. P. 118-120, 2024)</a:t>
            </a:r>
          </a:p>
          <a:p>
            <a:pPr marL="0"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2000" dirty="0">
                <a:solidFill>
                  <a:schemeClr val="tx1"/>
                </a:solidFill>
              </a:rPr>
              <a:t>(College of Policing, 2022)</a:t>
            </a: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dirty="0"/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876DAB-F59F-5FC0-4189-B4E94DA31FCB}"/>
              </a:ext>
            </a:extLst>
          </p:cNvPr>
          <p:cNvSpPr txBox="1"/>
          <p:nvPr/>
        </p:nvSpPr>
        <p:spPr>
          <a:xfrm>
            <a:off x="1441382" y="5067800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(Police Digital Service, 2021)</a:t>
            </a:r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055" y="905898"/>
            <a:ext cx="11713945" cy="1218398"/>
          </a:xfrm>
        </p:spPr>
        <p:txBody>
          <a:bodyPr rtlCol="0">
            <a:normAutofit/>
          </a:bodyPr>
          <a:lstStyle/>
          <a:p>
            <a:pPr lvl="0">
              <a:lnSpc>
                <a:spcPct val="200000"/>
              </a:lnSpc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The challenges of teamwork and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838" y="2264796"/>
            <a:ext cx="10972800" cy="4325112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>
                <a:solidFill>
                  <a:schemeClr val="tx1"/>
                </a:solidFill>
              </a:rPr>
              <a:t>Pressure in Critical Situations</a:t>
            </a:r>
          </a:p>
          <a:p>
            <a:pPr rtl="0"/>
            <a:r>
              <a:rPr lang="en-GB" sz="2400" dirty="0">
                <a:solidFill>
                  <a:schemeClr val="tx1"/>
                </a:solidFill>
              </a:rPr>
              <a:t>The Manchester Arena Bombing:</a:t>
            </a:r>
          </a:p>
          <a:p>
            <a:pPr rtl="0"/>
            <a:r>
              <a:rPr lang="en-GB" sz="2400" dirty="0">
                <a:solidFill>
                  <a:schemeClr val="tx1"/>
                </a:solidFill>
              </a:rPr>
              <a:t>Lack of Communication and Coordination</a:t>
            </a:r>
          </a:p>
          <a:p>
            <a:pPr rtl="0"/>
            <a:r>
              <a:rPr lang="en-GB" sz="2400" dirty="0">
                <a:solidFill>
                  <a:schemeClr val="tx1"/>
                </a:solidFill>
              </a:rPr>
              <a:t>Poor Planning and Preparation </a:t>
            </a:r>
          </a:p>
          <a:p>
            <a:pPr rtl="0"/>
            <a:r>
              <a:rPr lang="en-GB" sz="2400" dirty="0">
                <a:solidFill>
                  <a:schemeClr val="tx1"/>
                </a:solidFill>
              </a:rPr>
              <a:t>Poor decision making</a:t>
            </a:r>
          </a:p>
          <a:p>
            <a:pPr rtl="0"/>
            <a:r>
              <a:rPr lang="en-GB" sz="2400" dirty="0">
                <a:solidFill>
                  <a:schemeClr val="tx1"/>
                </a:solidFill>
              </a:rPr>
              <a:t>Insufficient training </a:t>
            </a:r>
          </a:p>
          <a:p>
            <a:pPr rtl="0"/>
            <a:endParaRPr lang="en-GB" sz="2400" dirty="0">
              <a:solidFill>
                <a:schemeClr val="tx1"/>
              </a:solidFill>
            </a:endParaRPr>
          </a:p>
          <a:p>
            <a:pPr marL="109728" indent="0" rtl="0">
              <a:buNone/>
            </a:pPr>
            <a:r>
              <a:rPr lang="en-GB" sz="2400" dirty="0">
                <a:solidFill>
                  <a:schemeClr val="tx1"/>
                </a:solidFill>
              </a:rPr>
              <a:t>(Manchester Arena Inquiry Volume 2: Emergency Response, 2022) </a:t>
            </a:r>
          </a:p>
          <a:p>
            <a:pPr marL="109728" indent="0" rtl="0">
              <a:buNone/>
            </a:pPr>
            <a:r>
              <a:rPr lang="en-GB" sz="2400" dirty="0">
                <a:solidFill>
                  <a:schemeClr val="tx1"/>
                </a:solidFill>
              </a:rPr>
              <a:t>(Power, 2022)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495F73-327A-60BD-6F68-1E2CF02EF4BE}"/>
              </a:ext>
            </a:extLst>
          </p:cNvPr>
          <p:cNvSpPr txBox="1">
            <a:spLocks/>
          </p:cNvSpPr>
          <p:nvPr/>
        </p:nvSpPr>
        <p:spPr>
          <a:xfrm>
            <a:off x="762000" y="24018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>
                  <a:lumMod val="75000"/>
                </a:schemeClr>
              </a:buClr>
              <a:buFont typeface="Georgia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>
                  <a:lumMod val="75000"/>
                </a:schemeClr>
              </a:buClr>
              <a:buFont typeface="Georgia"/>
              <a:buChar char="▫"/>
              <a:defRPr kumimoji="0" sz="2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5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Manchester Arena bomb family 'living the best lives they can' - BBC News">
            <a:extLst>
              <a:ext uri="{FF2B5EF4-FFF2-40B4-BE49-F238E27FC236}">
                <a16:creationId xmlns:a16="http://schemas.microsoft.com/office/drawing/2014/main" id="{5441A38E-15AD-5FAA-C988-1562B3DFD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844" y="1949767"/>
            <a:ext cx="4648201" cy="261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83C71B-EEA5-FD9E-33A8-202892BE1364}"/>
              </a:ext>
            </a:extLst>
          </p:cNvPr>
          <p:cNvSpPr txBox="1"/>
          <p:nvPr/>
        </p:nvSpPr>
        <p:spPr>
          <a:xfrm>
            <a:off x="9263913" y="4564380"/>
            <a:ext cx="2521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(BBC, 2022)</a:t>
            </a:r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133" y="873492"/>
            <a:ext cx="11303267" cy="1066800"/>
          </a:xfrm>
        </p:spPr>
        <p:txBody>
          <a:bodyPr rtlCol="0">
            <a:normAutofit fontScale="90000"/>
          </a:bodyPr>
          <a:lstStyle/>
          <a:p>
            <a:pPr lvl="0">
              <a:lnSpc>
                <a:spcPct val="200000"/>
              </a:lnSpc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How effective teamwork contributes to the achievement of shared goals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315DDB5-F9C9-7C55-AD6D-4C1AFB5A0F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934996"/>
            <a:ext cx="12192000" cy="421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key component of a successful police </a:t>
            </a:r>
            <a:r>
              <a:rPr lang="en-US" altLang="en-US" sz="2000" dirty="0">
                <a:solidFill>
                  <a:schemeClr val="tx1"/>
                </a:solidFill>
              </a:rPr>
              <a:t>service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is effective teamwork, which helps greatly in achieving shared goals. This</a:t>
            </a:r>
            <a:r>
              <a:rPr kumimoji="0" lang="en-US" altLang="en-US" sz="20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</a:rPr>
              <a:t> 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how: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2000" dirty="0">
                <a:solidFill>
                  <a:schemeClr val="tx1"/>
                </a:solidFill>
              </a:rPr>
              <a:t>Enhanced Efficiency and Effectiveness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2000" dirty="0">
                <a:solidFill>
                  <a:schemeClr val="tx1"/>
                </a:solidFill>
              </a:rPr>
              <a:t>Increased Morale and Job Satisfaction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2000" dirty="0">
                <a:solidFill>
                  <a:schemeClr val="tx1"/>
                </a:solidFill>
              </a:rPr>
              <a:t>Enhanced Public Perception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Supports Mental Well-being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Strong Leadership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Community Policing Teams - the Tottenham Riots 2011)</a:t>
            </a:r>
            <a:endParaRPr lang="en-GB" sz="2000" kern="100" dirty="0">
              <a:solidFill>
                <a:schemeClr val="tx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Farrell,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(</a:t>
            </a:r>
            <a:r>
              <a:rPr lang="en-US" altLang="en-US" sz="1800" dirty="0" err="1">
                <a:solidFill>
                  <a:schemeClr val="tx1"/>
                </a:solidFill>
                <a:latin typeface="Arial" panose="020B0604020202020204" pitchFamily="34" charset="0"/>
              </a:rPr>
              <a:t>Scism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, 2023)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(The Open University, 2016)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(Government Events,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F1CC419-8A2C-D01A-CD48-773FC1CD224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7589562"/>
              </p:ext>
            </p:extLst>
          </p:nvPr>
        </p:nvGraphicFramePr>
        <p:xfrm>
          <a:off x="6269854" y="3032089"/>
          <a:ext cx="5694348" cy="29233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4684847" imgH="2405811" progId="Paint.Picture">
                  <p:embed/>
                </p:oleObj>
              </mc:Choice>
              <mc:Fallback>
                <p:oleObj name="Bitmap Image" r:id="rId3" imgW="4684847" imgH="2405811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269854" y="3032089"/>
                        <a:ext cx="5694348" cy="29233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5944ED4A-D6A7-7D4F-A523-9EFB32DCD4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24463" y="442762"/>
            <a:ext cx="4413475" cy="63469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92230"/>
            <a:ext cx="10972800" cy="772428"/>
          </a:xfrm>
        </p:spPr>
        <p:txBody>
          <a:bodyPr rtlCol="0">
            <a:normAutofit/>
          </a:bodyPr>
          <a:lstStyle/>
          <a:p>
            <a:pPr rtl="0"/>
            <a:r>
              <a:rPr lang="en-GB" sz="3200" u="sng" dirty="0"/>
              <a:t>Reference list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half" idx="1"/>
          </p:nvPr>
        </p:nvSpPr>
        <p:spPr>
          <a:xfrm>
            <a:off x="125129" y="1161770"/>
            <a:ext cx="12224083" cy="5133152"/>
          </a:xfrm>
        </p:spPr>
        <p:txBody>
          <a:bodyPr rtlCol="0">
            <a:normAutofit fontScale="25000" lnSpcReduction="20000"/>
          </a:bodyPr>
          <a:lstStyle/>
          <a:p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BBC, (22 May 2022), Image of the Manchester Arena bombing</a:t>
            </a:r>
          </a:p>
          <a:p>
            <a:pPr marL="109728" indent="0">
              <a:buNone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https://www.bbc.co.uk/news/uk-england-manchester-61433878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 November 2024)</a:t>
            </a:r>
            <a:endParaRPr lang="en-GB" sz="5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5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Transport Police. (3</a:t>
            </a:r>
            <a:r>
              <a:rPr lang="en-GB" sz="56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December 2021). London forces launch "Safer Together" campaign to increase public safety on the transport network. Image available at: </a:t>
            </a: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https://www.btp.police.uk/news/btp/news/england/london-forces-launch-safer-together-campaign-to-increase-public-safety-on-this-christmas-transport-network/</a:t>
            </a: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11 November 2024) </a:t>
            </a:r>
            <a:endParaRPr lang="en-GB" sz="56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5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 (19 October 2022) </a:t>
            </a:r>
            <a:r>
              <a:rPr lang="en-GB" sz="5600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Problem-solving policing. </a:t>
            </a:r>
          </a:p>
          <a:p>
            <a:pPr marL="109728" indent="0">
              <a:buNone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https://www.college.police.uk/guidance/problem-solving-policing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 November 2024)</a:t>
            </a:r>
          </a:p>
          <a:p>
            <a:endParaRPr lang="en-GB" sz="5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Farrell, C. (5 September 2024). Careers in Blue. Policing &amp; Partnership Working – Why is this important.</a:t>
            </a:r>
          </a:p>
          <a:p>
            <a:pPr marL="109728" indent="0">
              <a:buNone/>
            </a:pP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https://careersinblue.co.uk/partnership-working-why-is-this-important/#:~:text=Partnership%20Working%20why%20is%20it,lawful%20to%20share%20the%20information</a:t>
            </a: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09728" indent="0">
              <a:buNone/>
            </a:pPr>
            <a:r>
              <a:rPr lang="en-GB" sz="56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12 November 2024)</a:t>
            </a:r>
          </a:p>
          <a:p>
            <a:pPr marL="109728" indent="0">
              <a:buNone/>
            </a:pPr>
            <a:endParaRPr lang="en-GB" sz="5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Government Events. (June 2024). Police-Community Relationships: Importance &amp; Strategies. </a:t>
            </a:r>
          </a:p>
          <a:p>
            <a:pPr marL="109728" indent="0">
              <a:buNone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https://www.governmentevents.co.uk/ge-insights/the-importance-of-police-community-relationships-strategies/#:~:text=Crime%20Prevention%20and%20Reduction:%20Positive,between%20police%20and%20the%20community</a:t>
            </a: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109728" indent="0">
              <a:buNone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 12 November 2024)</a:t>
            </a:r>
          </a:p>
          <a:p>
            <a:pPr marL="109728" indent="0">
              <a:buNone/>
            </a:pPr>
            <a:endParaRPr lang="en-GB" sz="5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Manchester Arena Inquiry Volume 2: Emergency Response (November 2022), Report of the Public Inquiry into the Attack on Manchester Arena on 22nd May 2017. </a:t>
            </a:r>
          </a:p>
          <a:p>
            <a:pPr marL="109728" indent="0"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https://assets.publishing.service.gov.uk/media/6363d508e90e0705a935f36d/MAI-Vol2-_Part_i_Accessible_.pdf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56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 11 November 2024)</a:t>
            </a:r>
          </a:p>
          <a:p>
            <a:pPr marL="109728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4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i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13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B26D785-3335-7052-B984-DBCDE4F9DD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213" y="1190646"/>
            <a:ext cx="11877574" cy="4341875"/>
          </a:xfrm>
        </p:spPr>
        <p:txBody>
          <a:bodyPr rtlCol="0"/>
          <a:lstStyle/>
          <a:p>
            <a:pPr>
              <a:buFont typeface="Arial" panose="020B0604020202020204" pitchFamily="34" charset="0"/>
              <a:buChar char="•"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i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25A30C6-5DE5-A915-61EF-5FAEE2C4A876}"/>
              </a:ext>
            </a:extLst>
          </p:cNvPr>
          <p:cNvSpPr txBox="1">
            <a:spLocks/>
          </p:cNvSpPr>
          <p:nvPr/>
        </p:nvSpPr>
        <p:spPr>
          <a:xfrm>
            <a:off x="86628" y="805635"/>
            <a:ext cx="12105372" cy="5614415"/>
          </a:xfrm>
          <a:prstGeom prst="rect">
            <a:avLst/>
          </a:prstGeom>
        </p:spPr>
        <p:txBody>
          <a:bodyPr vert="horz" rtlCol="0">
            <a:normAutofit fontScale="25000" lnSpcReduction="2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>
                  <a:lumMod val="75000"/>
                </a:schemeClr>
              </a:buClr>
              <a:buFont typeface="Georgia"/>
              <a:buChar char="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>
                  <a:lumMod val="75000"/>
                </a:schemeClr>
              </a:buClr>
              <a:buFont typeface="Georgia"/>
              <a:buChar char="▫"/>
              <a:defRPr kumimoji="0" sz="1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5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200" kern="100" dirty="0">
                <a:latin typeface="Arial" panose="020B0604020202020204" pitchFamily="34" charset="0"/>
                <a:cs typeface="Times New Roman" panose="02020603050405020304" pitchFamily="18" charset="0"/>
              </a:rPr>
              <a:t>Power, N. (23 November 2022). </a:t>
            </a:r>
            <a:r>
              <a:rPr lang="en-GB" sz="7200" kern="100" dirty="0" err="1">
                <a:latin typeface="Arial" panose="020B0604020202020204" pitchFamily="34" charset="0"/>
                <a:cs typeface="Times New Roman" panose="02020603050405020304" pitchFamily="18" charset="0"/>
              </a:rPr>
              <a:t>PolicingInsight</a:t>
            </a:r>
            <a:r>
              <a:rPr lang="en-GB" sz="7200" kern="100" dirty="0">
                <a:latin typeface="Arial" panose="020B06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7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psychology tells us about the failure of the emergency services at the Manchester Arena bombing</a:t>
            </a: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https://policinginsight.com/feature/opinion/what-psychology-tells-us-about-the-failure-of-the-emergency-services-at-the-manchester-arena-bombing/</a:t>
            </a: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11 November 2024) </a:t>
            </a:r>
          </a:p>
          <a:p>
            <a:pPr marL="109728" indent="0">
              <a:buNone/>
            </a:pPr>
            <a:endParaRPr lang="en-GB" sz="72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72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Police Digital Service. (15 February 2021). Image of radio and phone.</a:t>
            </a:r>
          </a:p>
          <a:p>
            <a:pPr marL="109728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https://pds.police.uk/new-app-rolled-out-to-help-frontline-officers-deal-with-foreign-national-cases/</a:t>
            </a:r>
            <a:endParaRPr lang="en-GB" sz="72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11 November 2024) </a:t>
            </a:r>
          </a:p>
          <a:p>
            <a:pPr marL="109728" indent="0">
              <a:buNone/>
            </a:pPr>
            <a:endParaRPr lang="en-GB" sz="72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Scism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, M. Rex. (17 October 2023). Police1. Teamwork in public safety: Key attributes and strategies for success. </a:t>
            </a:r>
          </a:p>
          <a:p>
            <a:pPr marL="109728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https://www.police1.com/chiefs-sheriffs/articles/teamwork-in-public-safety-key-attributes-and-strategies-for-success-29KqS8z3zX8P7yJg/#:~:text=Interdependence:%20As%20the%20researchers%20pointed,the%20calm%20after%20the%20storm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09728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(Accessed 12 November 2024)</a:t>
            </a:r>
          </a:p>
          <a:p>
            <a:pPr marL="109728" indent="0">
              <a:buNone/>
            </a:pPr>
            <a:endParaRPr lang="en-GB" sz="72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Open University. (31 October 2016). Team-working in the police service. </a:t>
            </a:r>
          </a:p>
          <a:p>
            <a:pPr marL="109728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https://www.open.edu/openlearn/mod/oucontent/view.php?id=64889&amp;section=1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7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12 November 2024)</a:t>
            </a:r>
          </a:p>
          <a:p>
            <a:pPr marL="109728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Wood, D. Dickens, T. Davis, C. Bradshaw, S. Parker-McLeod, J. (eds.) (2024) 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Blackstone’s Handbook for Policing Students 2024 Edition: 18. </a:t>
            </a:r>
            <a:r>
              <a:rPr lang="en-GB" sz="7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Pages 118-120.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7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Oxford University Press</a:t>
            </a:r>
            <a:endParaRPr lang="en-GB" sz="72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GB" sz="5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5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09728" indent="0">
              <a:buFont typeface="Georgia"/>
              <a:buNone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Font typeface="Georgia"/>
              <a:buNone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i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7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{17ACE007-A220-43A1-9FD5-9196548C9C40}tf03460604_win32</Template>
  <TotalTime>584</TotalTime>
  <Words>821</Words>
  <Application>Microsoft Office PowerPoint</Application>
  <PresentationFormat>Widescreen</PresentationFormat>
  <Paragraphs>111</Paragraphs>
  <Slides>7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Aptos</vt:lpstr>
      <vt:lpstr>Arial</vt:lpstr>
      <vt:lpstr>Calibri</vt:lpstr>
      <vt:lpstr>Georgia</vt:lpstr>
      <vt:lpstr>Times New Roman</vt:lpstr>
      <vt:lpstr>Wingdings 2</vt:lpstr>
      <vt:lpstr>Training presentation</vt:lpstr>
      <vt:lpstr>Paintbrush Picture</vt:lpstr>
      <vt:lpstr>Collaboration in action: The critical role of teamwork in achieving success</vt:lpstr>
      <vt:lpstr>The fundamental principles of teamwork and collaboration</vt:lpstr>
      <vt:lpstr>The challenges of teamwork and collaboration</vt:lpstr>
      <vt:lpstr>How effective teamwork contributes to the achievement of shared goals</vt:lpstr>
      <vt:lpstr>PowerPoint Presentation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Sean Ramsey (2003476)</dc:creator>
  <cp:lastModifiedBy>Sean Ramsey (2003476)</cp:lastModifiedBy>
  <cp:revision>15</cp:revision>
  <dcterms:created xsi:type="dcterms:W3CDTF">2024-11-11T13:46:37Z</dcterms:created>
  <dcterms:modified xsi:type="dcterms:W3CDTF">2024-11-12T18:13:34Z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