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59" r:id="rId4"/>
    <p:sldId id="260" r:id="rId5"/>
    <p:sldId id="261" r:id="rId6"/>
    <p:sldId id="262" r:id="rId7"/>
    <p:sldId id="263" r:id="rId8"/>
    <p:sldId id="264" r:id="rId9"/>
    <p:sldId id="265" r:id="rId10"/>
    <p:sldId id="266" r:id="rId11"/>
    <p:sldId id="267"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E0C3E18-3E0A-4909-B40B-8D178228BC7B}" v="32" dt="2020-07-31T17:06:22.731"/>
    <p1510:client id="{F1582866-A51E-638B-B567-74D0338B6C6F}" v="4" dt="2020-08-07T18:07:16.85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93" autoAdjust="0"/>
    <p:restoredTop sz="94660"/>
  </p:normalViewPr>
  <p:slideViewPr>
    <p:cSldViewPr snapToGrid="0">
      <p:cViewPr varScale="1">
        <p:scale>
          <a:sx n="43" d="100"/>
          <a:sy n="43" d="100"/>
        </p:scale>
        <p:origin x="48" y="38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E1A06-8754-4870-9E44-E39BADAD984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527F020-BBC3-49BB-91C2-5B2CBD64B3C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67C0C22-EBDA-4130-87AE-CB28BC19B077}"/>
              </a:ext>
            </a:extLst>
          </p:cNvPr>
          <p:cNvSpPr>
            <a:spLocks noGrp="1"/>
          </p:cNvSpPr>
          <p:nvPr>
            <p:ph type="dt" sz="half" idx="10"/>
          </p:nvPr>
        </p:nvSpPr>
        <p:spPr/>
        <p:txBody>
          <a:bodyPr/>
          <a:lstStyle/>
          <a:p>
            <a:fld id="{82EDB8D0-98ED-4B86-9D5F-E61ADC70144D}" type="datetimeFigureOut">
              <a:rPr lang="en-US" smtClean="0"/>
              <a:t>8/7/2020</a:t>
            </a:fld>
            <a:endParaRPr lang="en-US" dirty="0"/>
          </a:p>
        </p:txBody>
      </p:sp>
      <p:sp>
        <p:nvSpPr>
          <p:cNvPr id="5" name="Footer Placeholder 4">
            <a:extLst>
              <a:ext uri="{FF2B5EF4-FFF2-40B4-BE49-F238E27FC236}">
                <a16:creationId xmlns:a16="http://schemas.microsoft.com/office/drawing/2014/main" id="{E2A419A8-07CA-4A4C-AEC2-C40D4D50AF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FA7B86-E610-42EA-B4DC-C2F44778527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8A7BA06D-B3FF-4E91-8639-B4569AE3AA23}"/>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Arc 7">
            <a:extLst>
              <a:ext uri="{FF2B5EF4-FFF2-40B4-BE49-F238E27FC236}">
                <a16:creationId xmlns:a16="http://schemas.microsoft.com/office/drawing/2014/main" id="{2B30C86D-5A07-48BC-9C9D-6F9A2DB1E9E1}"/>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223344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FF209-11EE-4A3F-9685-A155FECD0DC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A47AF11-F208-4FDA-9E19-D6CA3472134E}"/>
              </a:ext>
            </a:extLst>
          </p:cNvPr>
          <p:cNvSpPr>
            <a:spLocks noGrp="1"/>
          </p:cNvSpPr>
          <p:nvPr>
            <p:ph idx="1"/>
          </p:nvPr>
        </p:nvSpPr>
        <p:spPr>
          <a:xfrm>
            <a:off x="838200" y="1825625"/>
            <a:ext cx="10515600" cy="38597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E82FA1-02B7-467E-9F16-D178149407C5}"/>
              </a:ext>
            </a:extLst>
          </p:cNvPr>
          <p:cNvSpPr>
            <a:spLocks noGrp="1"/>
          </p:cNvSpPr>
          <p:nvPr>
            <p:ph type="dt" sz="half" idx="10"/>
          </p:nvPr>
        </p:nvSpPr>
        <p:spPr/>
        <p:txBody>
          <a:bodyPr/>
          <a:lstStyle/>
          <a:p>
            <a:fld id="{82EDB8D0-98ED-4B86-9D5F-E61ADC70144D}" type="datetimeFigureOut">
              <a:rPr lang="en-US" smtClean="0"/>
              <a:t>8/7/2020</a:t>
            </a:fld>
            <a:endParaRPr lang="en-US" dirty="0"/>
          </a:p>
        </p:txBody>
      </p:sp>
      <p:sp>
        <p:nvSpPr>
          <p:cNvPr id="5" name="Footer Placeholder 4">
            <a:extLst>
              <a:ext uri="{FF2B5EF4-FFF2-40B4-BE49-F238E27FC236}">
                <a16:creationId xmlns:a16="http://schemas.microsoft.com/office/drawing/2014/main" id="{6D389247-FB8A-4494-859B-B3754B02A5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CA5B62-3338-46A5-B381-A63B88CB0DDA}"/>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23DA7759-3209-4FE2-96D1-4EEDD81E9EA0}"/>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41460DAD-8769-4C9F-9C8C-BB0443909D76}"/>
              </a:ext>
            </a:extLst>
          </p:cNvPr>
          <p:cNvSpPr/>
          <p:nvPr/>
        </p:nvSpPr>
        <p:spPr>
          <a:xfrm flipH="1">
            <a:off x="12353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760330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C0001-5D76-45A0-A9F4-7172BDDD5D2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E1462C4-0E4B-4DB7-A8BF-FE55142760A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AA5F313-1240-47AE-A026-7F349292B5CA}"/>
              </a:ext>
            </a:extLst>
          </p:cNvPr>
          <p:cNvSpPr>
            <a:spLocks noGrp="1"/>
          </p:cNvSpPr>
          <p:nvPr>
            <p:ph type="dt" sz="half" idx="10"/>
          </p:nvPr>
        </p:nvSpPr>
        <p:spPr/>
        <p:txBody>
          <a:bodyPr/>
          <a:lstStyle/>
          <a:p>
            <a:fld id="{82EDB8D0-98ED-4B86-9D5F-E61ADC70144D}" type="datetimeFigureOut">
              <a:rPr lang="en-US" smtClean="0"/>
              <a:t>8/7/2020</a:t>
            </a:fld>
            <a:endParaRPr lang="en-US"/>
          </a:p>
        </p:txBody>
      </p:sp>
      <p:sp>
        <p:nvSpPr>
          <p:cNvPr id="5" name="Footer Placeholder 4">
            <a:extLst>
              <a:ext uri="{FF2B5EF4-FFF2-40B4-BE49-F238E27FC236}">
                <a16:creationId xmlns:a16="http://schemas.microsoft.com/office/drawing/2014/main" id="{22448158-6132-4335-B8E1-F6A8963837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94C5B6-1598-48B4-9B3A-3078FDBE90B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9" name="Freeform: Shape 8">
            <a:extLst>
              <a:ext uri="{FF2B5EF4-FFF2-40B4-BE49-F238E27FC236}">
                <a16:creationId xmlns:a16="http://schemas.microsoft.com/office/drawing/2014/main" id="{FEDBDD32-D3EE-4848-A112-BA814D4631CD}"/>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Arc 9">
            <a:extLst>
              <a:ext uri="{FF2B5EF4-FFF2-40B4-BE49-F238E27FC236}">
                <a16:creationId xmlns:a16="http://schemas.microsoft.com/office/drawing/2014/main" id="{61350361-843C-49D0-BD6A-ECDBA3842BA0}"/>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752583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BFD05-2CB2-4A7E-89E7-57615BA82B4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F9532B8-D460-476D-816F-725E8D96C0A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6F7120F-70AF-4ED5-B364-3AA55C6B44B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3D8B65F-F709-469F-9961-4D01896CAA12}"/>
              </a:ext>
            </a:extLst>
          </p:cNvPr>
          <p:cNvSpPr>
            <a:spLocks noGrp="1"/>
          </p:cNvSpPr>
          <p:nvPr>
            <p:ph type="dt" sz="half" idx="10"/>
          </p:nvPr>
        </p:nvSpPr>
        <p:spPr/>
        <p:txBody>
          <a:bodyPr/>
          <a:lstStyle/>
          <a:p>
            <a:fld id="{82EDB8D0-98ED-4B86-9D5F-E61ADC70144D}" type="datetimeFigureOut">
              <a:rPr lang="en-US" smtClean="0"/>
              <a:t>8/7/2020</a:t>
            </a:fld>
            <a:endParaRPr lang="en-US"/>
          </a:p>
        </p:txBody>
      </p:sp>
      <p:sp>
        <p:nvSpPr>
          <p:cNvPr id="6" name="Footer Placeholder 5">
            <a:extLst>
              <a:ext uri="{FF2B5EF4-FFF2-40B4-BE49-F238E27FC236}">
                <a16:creationId xmlns:a16="http://schemas.microsoft.com/office/drawing/2014/main" id="{B781C6BC-B23D-48BC-AD44-654DDB8D012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100D60B-86A1-479D-BCE8-06D2C3DBC94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B4EC5136-99DA-40B5-8F79-5C3A56D38BA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4F8FB775-26C4-41BA-837C-4478D48D215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197152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2983E-E761-4429-9203-7FE8B2DB67E4}"/>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921E9B7-62BE-49BA-AC6B-55250D66277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C41A3FD-B90A-4C31-BD6B-581F9E2E0E5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0D1D55-B722-4968-B171-AF3B462DDAD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71085A8-02C2-4E7F-935E-5AEECBAD19B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A8A5018-8A77-40E8-B159-4894ECF228B1}"/>
              </a:ext>
            </a:extLst>
          </p:cNvPr>
          <p:cNvSpPr>
            <a:spLocks noGrp="1"/>
          </p:cNvSpPr>
          <p:nvPr>
            <p:ph type="dt" sz="half" idx="10"/>
          </p:nvPr>
        </p:nvSpPr>
        <p:spPr/>
        <p:txBody>
          <a:bodyPr/>
          <a:lstStyle/>
          <a:p>
            <a:fld id="{82EDB8D0-98ED-4B86-9D5F-E61ADC70144D}" type="datetimeFigureOut">
              <a:rPr lang="en-US" smtClean="0"/>
              <a:t>8/7/2020</a:t>
            </a:fld>
            <a:endParaRPr lang="en-US"/>
          </a:p>
        </p:txBody>
      </p:sp>
      <p:sp>
        <p:nvSpPr>
          <p:cNvPr id="8" name="Footer Placeholder 7">
            <a:extLst>
              <a:ext uri="{FF2B5EF4-FFF2-40B4-BE49-F238E27FC236}">
                <a16:creationId xmlns:a16="http://schemas.microsoft.com/office/drawing/2014/main" id="{8AD79441-8908-4461-9FDD-BCE6388370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8D29F7D-B101-4950-A2C0-F350FB26D45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10" name="Freeform: Shape 9">
            <a:extLst>
              <a:ext uri="{FF2B5EF4-FFF2-40B4-BE49-F238E27FC236}">
                <a16:creationId xmlns:a16="http://schemas.microsoft.com/office/drawing/2014/main" id="{862D7398-9A79-4B24-9C7D-F0DEED57C70B}"/>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C07F28CD-1873-4E36-A064-2D25E0A8501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831608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11BF3-02E8-4EB7-818E-652B82CF2C9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54D3190-B78C-42F1-9D62-F523886BBE51}"/>
              </a:ext>
            </a:extLst>
          </p:cNvPr>
          <p:cNvSpPr>
            <a:spLocks noGrp="1"/>
          </p:cNvSpPr>
          <p:nvPr>
            <p:ph type="dt" sz="half" idx="10"/>
          </p:nvPr>
        </p:nvSpPr>
        <p:spPr/>
        <p:txBody>
          <a:bodyPr/>
          <a:lstStyle/>
          <a:p>
            <a:fld id="{82EDB8D0-98ED-4B86-9D5F-E61ADC70144D}" type="datetimeFigureOut">
              <a:rPr lang="en-US" smtClean="0"/>
              <a:t>8/7/2020</a:t>
            </a:fld>
            <a:endParaRPr lang="en-US"/>
          </a:p>
        </p:txBody>
      </p:sp>
      <p:sp>
        <p:nvSpPr>
          <p:cNvPr id="4" name="Footer Placeholder 3">
            <a:extLst>
              <a:ext uri="{FF2B5EF4-FFF2-40B4-BE49-F238E27FC236}">
                <a16:creationId xmlns:a16="http://schemas.microsoft.com/office/drawing/2014/main" id="{EA381C40-F9FC-4D58-8508-F0632DF5A01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01CBCC-4CC2-49BD-B155-01E0F4D798B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6" name="Freeform: Shape 5">
            <a:extLst>
              <a:ext uri="{FF2B5EF4-FFF2-40B4-BE49-F238E27FC236}">
                <a16:creationId xmlns:a16="http://schemas.microsoft.com/office/drawing/2014/main" id="{DC13EF9C-0B5A-4364-91AA-E5DD5B536E54}"/>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Freeform: Shape 6">
            <a:extLst>
              <a:ext uri="{FF2B5EF4-FFF2-40B4-BE49-F238E27FC236}">
                <a16:creationId xmlns:a16="http://schemas.microsoft.com/office/drawing/2014/main" id="{8F674475-6327-490A-BD7F-084F5C07F2E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544476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024287-C9B9-48AC-8E4D-A282DE2F44F5}"/>
              </a:ext>
            </a:extLst>
          </p:cNvPr>
          <p:cNvSpPr>
            <a:spLocks noGrp="1"/>
          </p:cNvSpPr>
          <p:nvPr>
            <p:ph type="dt" sz="half" idx="10"/>
          </p:nvPr>
        </p:nvSpPr>
        <p:spPr/>
        <p:txBody>
          <a:bodyPr/>
          <a:lstStyle/>
          <a:p>
            <a:fld id="{82EDB8D0-98ED-4B86-9D5F-E61ADC70144D}" type="datetimeFigureOut">
              <a:rPr lang="en-US" smtClean="0"/>
              <a:t>8/7/2020</a:t>
            </a:fld>
            <a:endParaRPr lang="en-US"/>
          </a:p>
        </p:txBody>
      </p:sp>
      <p:sp>
        <p:nvSpPr>
          <p:cNvPr id="3" name="Footer Placeholder 2">
            <a:extLst>
              <a:ext uri="{FF2B5EF4-FFF2-40B4-BE49-F238E27FC236}">
                <a16:creationId xmlns:a16="http://schemas.microsoft.com/office/drawing/2014/main" id="{2D34C9A2-75A7-4164-B3B8-E6A9D60BA0B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CBE73CE-2859-4D49-A9EC-26AF3FBDF6A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5" name="Freeform: Shape 4">
            <a:extLst>
              <a:ext uri="{FF2B5EF4-FFF2-40B4-BE49-F238E27FC236}">
                <a16:creationId xmlns:a16="http://schemas.microsoft.com/office/drawing/2014/main" id="{AA5ED585-FEBB-4DAD-84C0-97BEE6C360C3}"/>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Freeform: Shape 5">
            <a:extLst>
              <a:ext uri="{FF2B5EF4-FFF2-40B4-BE49-F238E27FC236}">
                <a16:creationId xmlns:a16="http://schemas.microsoft.com/office/drawing/2014/main" id="{EF6AC352-A720-4DB3-87CA-A33B0607CA2F}"/>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053465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FC812-4DB6-4F98-9404-29C191D3BAD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2F0855E-0CD6-47DD-B648-4C84C783D78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D50082B-17D7-4D61-8AEB-81517D85D2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70783-FF31-4C4E-9196-EB169B209747}"/>
              </a:ext>
            </a:extLst>
          </p:cNvPr>
          <p:cNvSpPr>
            <a:spLocks noGrp="1"/>
          </p:cNvSpPr>
          <p:nvPr>
            <p:ph type="dt" sz="half" idx="10"/>
          </p:nvPr>
        </p:nvSpPr>
        <p:spPr/>
        <p:txBody>
          <a:bodyPr/>
          <a:lstStyle/>
          <a:p>
            <a:fld id="{82EDB8D0-98ED-4B86-9D5F-E61ADC70144D}" type="datetimeFigureOut">
              <a:rPr lang="en-US" smtClean="0"/>
              <a:t>8/7/2020</a:t>
            </a:fld>
            <a:endParaRPr lang="en-US"/>
          </a:p>
        </p:txBody>
      </p:sp>
      <p:sp>
        <p:nvSpPr>
          <p:cNvPr id="6" name="Footer Placeholder 5">
            <a:extLst>
              <a:ext uri="{FF2B5EF4-FFF2-40B4-BE49-F238E27FC236}">
                <a16:creationId xmlns:a16="http://schemas.microsoft.com/office/drawing/2014/main" id="{7D92E260-747D-40FD-A062-9DD5E6835AB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87E50A0-1E05-49C5-88C9-46267751201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2C155C63-9F58-4422-B669-F9748628067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385DBA62-0EDB-47AA-86C7-90463BC9B308}"/>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903825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D7521-E43D-41D1-B458-26B20DC6DD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2472CF2-2653-4B98-A416-D7A0A860ECE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6EF87F5-0B10-4AC7-9599-F088C5E796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A07CB7-0520-4D64-B76C-C31AC557832D}"/>
              </a:ext>
            </a:extLst>
          </p:cNvPr>
          <p:cNvSpPr>
            <a:spLocks noGrp="1"/>
          </p:cNvSpPr>
          <p:nvPr>
            <p:ph type="dt" sz="half" idx="10"/>
          </p:nvPr>
        </p:nvSpPr>
        <p:spPr/>
        <p:txBody>
          <a:bodyPr/>
          <a:lstStyle/>
          <a:p>
            <a:fld id="{82EDB8D0-98ED-4B86-9D5F-E61ADC70144D}" type="datetimeFigureOut">
              <a:rPr lang="en-US" smtClean="0"/>
              <a:t>8/7/2020</a:t>
            </a:fld>
            <a:endParaRPr lang="en-US"/>
          </a:p>
        </p:txBody>
      </p:sp>
      <p:sp>
        <p:nvSpPr>
          <p:cNvPr id="6" name="Footer Placeholder 5">
            <a:extLst>
              <a:ext uri="{FF2B5EF4-FFF2-40B4-BE49-F238E27FC236}">
                <a16:creationId xmlns:a16="http://schemas.microsoft.com/office/drawing/2014/main" id="{92EEB226-AD45-45DF-AAB5-5513AE732A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E96AEB-9481-4CCE-B110-FEDD334835B8}"/>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6BA9707F-7BCE-464F-BF45-E216527084EE}"/>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BC589723-2CC8-49D1-B4E1-36FECED6A2D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662929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6E5D1-6D19-4E7F-9B4E-42326B7716F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AD2A06C-F91A-4ADC-9CD2-61F0A4D7EE1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643AA9A-2280-4F63-8B3D-20742AE6901F}"/>
              </a:ext>
            </a:extLst>
          </p:cNvPr>
          <p:cNvSpPr>
            <a:spLocks noGrp="1"/>
          </p:cNvSpPr>
          <p:nvPr>
            <p:ph type="dt" sz="half" idx="10"/>
          </p:nvPr>
        </p:nvSpPr>
        <p:spPr/>
        <p:txBody>
          <a:bodyPr/>
          <a:lstStyle/>
          <a:p>
            <a:fld id="{82EDB8D0-98ED-4B86-9D5F-E61ADC70144D}" type="datetimeFigureOut">
              <a:rPr lang="en-US" smtClean="0"/>
              <a:t>8/7/2020</a:t>
            </a:fld>
            <a:endParaRPr lang="en-US"/>
          </a:p>
        </p:txBody>
      </p:sp>
      <p:sp>
        <p:nvSpPr>
          <p:cNvPr id="5" name="Footer Placeholder 4">
            <a:extLst>
              <a:ext uri="{FF2B5EF4-FFF2-40B4-BE49-F238E27FC236}">
                <a16:creationId xmlns:a16="http://schemas.microsoft.com/office/drawing/2014/main" id="{E40D986B-E58E-43B6-8A80-FFA9D8F748F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2140D36-2E71-4F27-967F-7A3E4C6EE19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C1609904-5327-4D2C-A445-B270A00F3B5F}"/>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30FC7BEC-08C5-4D95-9C84-B48BC8AD1C9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804337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1FEA3D-0C7F-45CD-B6A0-942F707B3632}"/>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E8B8A12-BCE6-4D03-A637-1DEC8924BEF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749755-9FF4-428A-AEB7-1A6477466741}"/>
              </a:ext>
            </a:extLst>
          </p:cNvPr>
          <p:cNvSpPr>
            <a:spLocks noGrp="1"/>
          </p:cNvSpPr>
          <p:nvPr>
            <p:ph type="dt" sz="half" idx="10"/>
          </p:nvPr>
        </p:nvSpPr>
        <p:spPr/>
        <p:txBody>
          <a:bodyPr/>
          <a:lstStyle/>
          <a:p>
            <a:fld id="{82EDB8D0-98ED-4B86-9D5F-E61ADC70144D}" type="datetimeFigureOut">
              <a:rPr lang="en-US" smtClean="0"/>
              <a:t>8/7/2020</a:t>
            </a:fld>
            <a:endParaRPr lang="en-US"/>
          </a:p>
        </p:txBody>
      </p:sp>
      <p:sp>
        <p:nvSpPr>
          <p:cNvPr id="5" name="Footer Placeholder 4">
            <a:extLst>
              <a:ext uri="{FF2B5EF4-FFF2-40B4-BE49-F238E27FC236}">
                <a16:creationId xmlns:a16="http://schemas.microsoft.com/office/drawing/2014/main" id="{A5141836-11E2-49FD-877D-53B74514A9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D24C42-4B05-4EEF-BE14-29041EC9C0E5}"/>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5BADDEB1-F604-408B-B02A-A2814606E6AF}"/>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D8DF7987-332F-4D6C-81C3-990F39C76C96}"/>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442014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EC5685-19F1-49DA-ADE5-D5D32F1659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FFC0A4D-22A1-4554-B5DE-887974F4DF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99D5CDC-F2CE-410E-AD13-DDC235C71C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cap="none" spc="0" baseline="0">
                <a:solidFill>
                  <a:schemeClr val="tx1">
                    <a:tint val="75000"/>
                  </a:schemeClr>
                </a:solidFill>
                <a:latin typeface="+mn-lt"/>
              </a:defRPr>
            </a:lvl1pPr>
          </a:lstStyle>
          <a:p>
            <a:fld id="{82EDB8D0-98ED-4B86-9D5F-E61ADC70144D}" type="datetimeFigureOut">
              <a:rPr lang="en-US" smtClean="0"/>
              <a:pPr/>
              <a:t>8/7/2020</a:t>
            </a:fld>
            <a:endParaRPr lang="en-US" dirty="0"/>
          </a:p>
        </p:txBody>
      </p:sp>
      <p:sp>
        <p:nvSpPr>
          <p:cNvPr id="5" name="Footer Placeholder 4">
            <a:extLst>
              <a:ext uri="{FF2B5EF4-FFF2-40B4-BE49-F238E27FC236}">
                <a16:creationId xmlns:a16="http://schemas.microsoft.com/office/drawing/2014/main" id="{9340CD45-794A-4BB0-A427-0CE61AEAF48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cap="none" spc="0" baseline="0">
                <a:solidFill>
                  <a:schemeClr val="tx1">
                    <a:tint val="75000"/>
                  </a:schemeClr>
                </a:solidFill>
                <a:latin typeface="+mn-lt"/>
              </a:defRPr>
            </a:lvl1pPr>
          </a:lstStyle>
          <a:p>
            <a:endParaRPr lang="en-US"/>
          </a:p>
        </p:txBody>
      </p:sp>
      <p:sp>
        <p:nvSpPr>
          <p:cNvPr id="6" name="Slide Number Placeholder 5">
            <a:extLst>
              <a:ext uri="{FF2B5EF4-FFF2-40B4-BE49-F238E27FC236}">
                <a16:creationId xmlns:a16="http://schemas.microsoft.com/office/drawing/2014/main" id="{FCB3AB91-9588-4071-92D2-364F4A6ED0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cap="none" spc="0" baseline="0">
                <a:solidFill>
                  <a:schemeClr val="tx1">
                    <a:tint val="75000"/>
                  </a:schemeClr>
                </a:solidFill>
                <a:latin typeface="+mn-lt"/>
              </a:defRPr>
            </a:lvl1pPr>
          </a:lstStyle>
          <a:p>
            <a:fld id="{4854181D-6920-4594-9A5D-6CE56DC9F8B2}" type="slidenum">
              <a:rPr lang="en-US" smtClean="0"/>
              <a:pPr/>
              <a:t>‹#›</a:t>
            </a:fld>
            <a:endParaRPr lang="en-US"/>
          </a:p>
        </p:txBody>
      </p:sp>
    </p:spTree>
    <p:extLst>
      <p:ext uri="{BB962C8B-B14F-4D97-AF65-F5344CB8AC3E}">
        <p14:creationId xmlns:p14="http://schemas.microsoft.com/office/powerpoint/2010/main" val="1780884951"/>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105DD40-AD5A-435E-BE78-1E95207A2F4E}"/>
              </a:ext>
            </a:extLst>
          </p:cNvPr>
          <p:cNvSpPr>
            <a:spLocks noGrp="1"/>
          </p:cNvSpPr>
          <p:nvPr>
            <p:ph type="ctrTitle"/>
          </p:nvPr>
        </p:nvSpPr>
        <p:spPr>
          <a:xfrm>
            <a:off x="1351722" y="2146852"/>
            <a:ext cx="9144000" cy="2211250"/>
          </a:xfrm>
        </p:spPr>
        <p:txBody>
          <a:bodyPr/>
          <a:lstStyle/>
          <a:p>
            <a:r>
              <a:rPr lang="en-GB" dirty="0">
                <a:ea typeface="+mj-lt"/>
                <a:cs typeface="+mj-lt"/>
              </a:rPr>
              <a:t>Ffion </a:t>
            </a:r>
            <a:r>
              <a:rPr lang="en-IN" dirty="0">
                <a:ea typeface="+mj-lt"/>
                <a:cs typeface="+mj-lt"/>
              </a:rPr>
              <a:t>Limited </a:t>
            </a:r>
            <a:endParaRPr lang="bg-BG" dirty="0"/>
          </a:p>
        </p:txBody>
      </p:sp>
    </p:spTree>
    <p:extLst>
      <p:ext uri="{BB962C8B-B14F-4D97-AF65-F5344CB8AC3E}">
        <p14:creationId xmlns:p14="http://schemas.microsoft.com/office/powerpoint/2010/main" val="10228000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74EF1E-52FB-4947-B518-AC0F83C21801}"/>
              </a:ext>
            </a:extLst>
          </p:cNvPr>
          <p:cNvSpPr>
            <a:spLocks noGrp="1"/>
          </p:cNvSpPr>
          <p:nvPr>
            <p:ph type="title"/>
          </p:nvPr>
        </p:nvSpPr>
        <p:spPr/>
        <p:txBody>
          <a:bodyPr/>
          <a:lstStyle/>
          <a:p>
            <a:pPr algn="ctr"/>
            <a:r>
              <a:rPr lang="en-GB" dirty="0"/>
              <a:t>Contents</a:t>
            </a:r>
            <a:endParaRPr lang="en-IN" dirty="0"/>
          </a:p>
        </p:txBody>
      </p:sp>
      <p:sp>
        <p:nvSpPr>
          <p:cNvPr id="3" name="Content Placeholder 2">
            <a:extLst>
              <a:ext uri="{FF2B5EF4-FFF2-40B4-BE49-F238E27FC236}">
                <a16:creationId xmlns:a16="http://schemas.microsoft.com/office/drawing/2014/main" id="{8359F3F4-B0C7-46C1-9B0A-8DA3A271551D}"/>
              </a:ext>
            </a:extLst>
          </p:cNvPr>
          <p:cNvSpPr>
            <a:spLocks noGrp="1"/>
          </p:cNvSpPr>
          <p:nvPr>
            <p:ph idx="1"/>
          </p:nvPr>
        </p:nvSpPr>
        <p:spPr/>
        <p:txBody>
          <a:bodyPr/>
          <a:lstStyle/>
          <a:p>
            <a:r>
              <a:rPr lang="en-GB" dirty="0"/>
              <a:t>Financial analysis of Ffion </a:t>
            </a:r>
            <a:r>
              <a:rPr lang="en-IN" dirty="0"/>
              <a:t>Limited </a:t>
            </a:r>
          </a:p>
          <a:p>
            <a:r>
              <a:rPr lang="en-GB" dirty="0"/>
              <a:t>Knowledge from Ratio Analysis</a:t>
            </a:r>
          </a:p>
          <a:p>
            <a:r>
              <a:rPr lang="en-GB" dirty="0"/>
              <a:t>Benefits and Limitations of Ratio Analysis</a:t>
            </a:r>
          </a:p>
        </p:txBody>
      </p:sp>
    </p:spTree>
    <p:extLst>
      <p:ext uri="{BB962C8B-B14F-4D97-AF65-F5344CB8AC3E}">
        <p14:creationId xmlns:p14="http://schemas.microsoft.com/office/powerpoint/2010/main" val="25695890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7DA1F35B-C8F7-4A5A-9339-7DA4D785B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Arc 23">
            <a:extLst>
              <a:ext uri="{FF2B5EF4-FFF2-40B4-BE49-F238E27FC236}">
                <a16:creationId xmlns:a16="http://schemas.microsoft.com/office/drawing/2014/main" id="{B2D4AD41-40DA-4A81-92F5-B6E3BA1ED8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746107">
            <a:off x="8175088" y="457951"/>
            <a:ext cx="2987899" cy="2987899"/>
          </a:xfrm>
          <a:prstGeom prst="arc">
            <a:avLst>
              <a:gd name="adj1" fmla="val 14612914"/>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431F4D9-F1DA-4EA0-98BF-B4BB87427FE4}"/>
              </a:ext>
            </a:extLst>
          </p:cNvPr>
          <p:cNvSpPr>
            <a:spLocks noGrp="1"/>
          </p:cNvSpPr>
          <p:nvPr>
            <p:ph type="title"/>
          </p:nvPr>
        </p:nvSpPr>
        <p:spPr>
          <a:xfrm>
            <a:off x="838200" y="365125"/>
            <a:ext cx="10515600" cy="1325563"/>
          </a:xfrm>
        </p:spPr>
        <p:txBody>
          <a:bodyPr>
            <a:normAutofit/>
          </a:bodyPr>
          <a:lstStyle/>
          <a:p>
            <a:pPr algn="ctr"/>
            <a:r>
              <a:rPr lang="en-GB" dirty="0"/>
              <a:t>Financial analysis statement of Ffion Ltd</a:t>
            </a:r>
            <a:endParaRPr lang="en-IN" dirty="0"/>
          </a:p>
        </p:txBody>
      </p:sp>
      <p:graphicFrame>
        <p:nvGraphicFramePr>
          <p:cNvPr id="4" name="Content Placeholder 3">
            <a:extLst>
              <a:ext uri="{FF2B5EF4-FFF2-40B4-BE49-F238E27FC236}">
                <a16:creationId xmlns:a16="http://schemas.microsoft.com/office/drawing/2014/main" id="{3DFF8F61-69D7-4C88-8EFD-1F1048217FF9}"/>
              </a:ext>
            </a:extLst>
          </p:cNvPr>
          <p:cNvGraphicFramePr>
            <a:graphicFrameLocks noGrp="1"/>
          </p:cNvGraphicFramePr>
          <p:nvPr>
            <p:ph idx="1"/>
            <p:extLst>
              <p:ext uri="{D42A27DB-BD31-4B8C-83A1-F6EECF244321}">
                <p14:modId xmlns:p14="http://schemas.microsoft.com/office/powerpoint/2010/main" val="3278843502"/>
              </p:ext>
            </p:extLst>
          </p:nvPr>
        </p:nvGraphicFramePr>
        <p:xfrm>
          <a:off x="838200" y="1845878"/>
          <a:ext cx="10515601" cy="3892416"/>
        </p:xfrm>
        <a:graphic>
          <a:graphicData uri="http://schemas.openxmlformats.org/drawingml/2006/table">
            <a:tbl>
              <a:tblPr firstRow="1" firstCol="1" bandRow="1">
                <a:noFill/>
                <a:tableStyleId>{5C22544A-7EE6-4342-B048-85BDC9FD1C3A}</a:tableStyleId>
              </a:tblPr>
              <a:tblGrid>
                <a:gridCol w="2717555">
                  <a:extLst>
                    <a:ext uri="{9D8B030D-6E8A-4147-A177-3AD203B41FA5}">
                      <a16:colId xmlns:a16="http://schemas.microsoft.com/office/drawing/2014/main" val="814796417"/>
                    </a:ext>
                  </a:extLst>
                </a:gridCol>
                <a:gridCol w="3771340">
                  <a:extLst>
                    <a:ext uri="{9D8B030D-6E8A-4147-A177-3AD203B41FA5}">
                      <a16:colId xmlns:a16="http://schemas.microsoft.com/office/drawing/2014/main" val="3152858363"/>
                    </a:ext>
                  </a:extLst>
                </a:gridCol>
                <a:gridCol w="2013353">
                  <a:extLst>
                    <a:ext uri="{9D8B030D-6E8A-4147-A177-3AD203B41FA5}">
                      <a16:colId xmlns:a16="http://schemas.microsoft.com/office/drawing/2014/main" val="974476193"/>
                    </a:ext>
                  </a:extLst>
                </a:gridCol>
                <a:gridCol w="2013353">
                  <a:extLst>
                    <a:ext uri="{9D8B030D-6E8A-4147-A177-3AD203B41FA5}">
                      <a16:colId xmlns:a16="http://schemas.microsoft.com/office/drawing/2014/main" val="1428752625"/>
                    </a:ext>
                  </a:extLst>
                </a:gridCol>
              </a:tblGrid>
              <a:tr h="309360">
                <a:tc>
                  <a:txBody>
                    <a:bodyPr/>
                    <a:lstStyle/>
                    <a:p>
                      <a:pPr algn="ctr">
                        <a:lnSpc>
                          <a:spcPct val="150000"/>
                        </a:lnSpc>
                        <a:spcAft>
                          <a:spcPts val="1000"/>
                        </a:spcAft>
                      </a:pPr>
                      <a:r>
                        <a:rPr lang="en-IN" sz="800" b="1">
                          <a:solidFill>
                            <a:srgbClr val="FFFFFF"/>
                          </a:solidFill>
                          <a:effectLst/>
                        </a:rPr>
                        <a:t>Ratios</a:t>
                      </a:r>
                      <a:endParaRPr lang="en-IN" sz="800" b="1">
                        <a:solidFill>
                          <a:srgbClr val="FFFFFF"/>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04371" marR="62622" marT="62622" marB="62622">
                    <a:lnL w="38100" cap="flat" cmpd="sng" algn="ctr">
                      <a:noFill/>
                      <a:prstDash val="solid"/>
                    </a:lnL>
                    <a:lnR w="38100" cap="flat" cmpd="sng" algn="ctr">
                      <a:solidFill>
                        <a:srgbClr val="FFFFFF"/>
                      </a:solidFill>
                      <a:prstDash val="solid"/>
                    </a:lnR>
                    <a:lnT w="38100" cap="flat" cmpd="sng" algn="ctr">
                      <a:noFill/>
                      <a:prstDash val="solid"/>
                    </a:lnT>
                    <a:lnB w="38100" cap="flat" cmpd="sng" algn="ctr">
                      <a:solidFill>
                        <a:srgbClr val="FFFFFF"/>
                      </a:solidFill>
                      <a:prstDash val="solid"/>
                    </a:lnB>
                    <a:solidFill>
                      <a:srgbClr val="636B68">
                        <a:alpha val="69804"/>
                      </a:srgbClr>
                    </a:solidFill>
                  </a:tcPr>
                </a:tc>
                <a:tc>
                  <a:txBody>
                    <a:bodyPr/>
                    <a:lstStyle/>
                    <a:p>
                      <a:pPr algn="ctr">
                        <a:lnSpc>
                          <a:spcPct val="150000"/>
                        </a:lnSpc>
                        <a:spcAft>
                          <a:spcPts val="1000"/>
                        </a:spcAft>
                      </a:pPr>
                      <a:r>
                        <a:rPr lang="en-IN" sz="800" b="1">
                          <a:solidFill>
                            <a:srgbClr val="FFFFFF"/>
                          </a:solidFill>
                          <a:effectLst/>
                        </a:rPr>
                        <a:t>Formulae</a:t>
                      </a:r>
                      <a:endParaRPr lang="en-IN" sz="800" b="1">
                        <a:solidFill>
                          <a:srgbClr val="FFFFFF"/>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04371" marR="62622" marT="62622" marB="62622">
                    <a:lnL w="38100" cap="flat" cmpd="sng" algn="ctr">
                      <a:solidFill>
                        <a:srgbClr val="FFFFFF"/>
                      </a:solidFill>
                      <a:prstDash val="solid"/>
                    </a:lnL>
                    <a:lnR w="38100" cap="flat" cmpd="sng" algn="ctr">
                      <a:solidFill>
                        <a:srgbClr val="FFFFFF"/>
                      </a:solidFill>
                      <a:prstDash val="solid"/>
                    </a:lnR>
                    <a:lnT w="38100" cap="flat" cmpd="sng" algn="ctr">
                      <a:noFill/>
                      <a:prstDash val="solid"/>
                    </a:lnT>
                    <a:lnB w="38100" cap="flat" cmpd="sng" algn="ctr">
                      <a:solidFill>
                        <a:srgbClr val="FFFFFF"/>
                      </a:solidFill>
                      <a:prstDash val="solid"/>
                    </a:lnB>
                    <a:solidFill>
                      <a:srgbClr val="636B68">
                        <a:alpha val="69804"/>
                      </a:srgbClr>
                    </a:solidFill>
                  </a:tcPr>
                </a:tc>
                <a:tc>
                  <a:txBody>
                    <a:bodyPr/>
                    <a:lstStyle/>
                    <a:p>
                      <a:pPr algn="ctr">
                        <a:lnSpc>
                          <a:spcPct val="150000"/>
                        </a:lnSpc>
                        <a:spcAft>
                          <a:spcPts val="1000"/>
                        </a:spcAft>
                      </a:pPr>
                      <a:r>
                        <a:rPr lang="en-IN" sz="800" b="1">
                          <a:solidFill>
                            <a:srgbClr val="FFFFFF"/>
                          </a:solidFill>
                          <a:effectLst/>
                        </a:rPr>
                        <a:t>2017</a:t>
                      </a:r>
                      <a:endParaRPr lang="en-IN" sz="800" b="1">
                        <a:solidFill>
                          <a:srgbClr val="FFFFFF"/>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04371" marR="62622" marT="62622" marB="62622">
                    <a:lnL w="38100" cap="flat" cmpd="sng" algn="ctr">
                      <a:solidFill>
                        <a:srgbClr val="FFFFFF"/>
                      </a:solidFill>
                      <a:prstDash val="solid"/>
                    </a:lnL>
                    <a:lnR w="38100" cap="flat" cmpd="sng" algn="ctr">
                      <a:solidFill>
                        <a:srgbClr val="FFFFFF"/>
                      </a:solidFill>
                      <a:prstDash val="solid"/>
                    </a:lnR>
                    <a:lnT w="38100" cap="flat" cmpd="sng" algn="ctr">
                      <a:noFill/>
                      <a:prstDash val="solid"/>
                    </a:lnT>
                    <a:lnB w="38100" cap="flat" cmpd="sng" algn="ctr">
                      <a:solidFill>
                        <a:srgbClr val="FFFFFF"/>
                      </a:solidFill>
                      <a:prstDash val="solid"/>
                    </a:lnB>
                    <a:solidFill>
                      <a:srgbClr val="636B68">
                        <a:alpha val="69804"/>
                      </a:srgbClr>
                    </a:solidFill>
                  </a:tcPr>
                </a:tc>
                <a:tc>
                  <a:txBody>
                    <a:bodyPr/>
                    <a:lstStyle/>
                    <a:p>
                      <a:pPr algn="ctr">
                        <a:lnSpc>
                          <a:spcPct val="150000"/>
                        </a:lnSpc>
                        <a:spcAft>
                          <a:spcPts val="1000"/>
                        </a:spcAft>
                      </a:pPr>
                      <a:r>
                        <a:rPr lang="en-IN" sz="800" b="1">
                          <a:solidFill>
                            <a:srgbClr val="FFFFFF"/>
                          </a:solidFill>
                          <a:effectLst/>
                        </a:rPr>
                        <a:t>2018</a:t>
                      </a:r>
                      <a:endParaRPr lang="en-IN" sz="800" b="1">
                        <a:solidFill>
                          <a:srgbClr val="FFFFFF"/>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04371" marR="62622" marT="62622" marB="62622">
                    <a:lnL w="38100" cap="flat" cmpd="sng" algn="ctr">
                      <a:solidFill>
                        <a:srgbClr val="FFFFFF"/>
                      </a:solidFill>
                      <a:prstDash val="solid"/>
                    </a:lnL>
                    <a:lnR w="38100" cap="flat" cmpd="sng" algn="ctr">
                      <a:noFill/>
                      <a:prstDash val="solid"/>
                    </a:lnR>
                    <a:lnT w="38100" cap="flat" cmpd="sng" algn="ctr">
                      <a:no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2297829669"/>
                  </a:ext>
                </a:extLst>
              </a:tr>
              <a:tr h="584892">
                <a:tc>
                  <a:txBody>
                    <a:bodyPr/>
                    <a:lstStyle/>
                    <a:p>
                      <a:pPr algn="just">
                        <a:lnSpc>
                          <a:spcPct val="150000"/>
                        </a:lnSpc>
                        <a:spcAft>
                          <a:spcPts val="1000"/>
                        </a:spcAft>
                      </a:pPr>
                      <a:r>
                        <a:rPr lang="en-IN" sz="800" b="1">
                          <a:solidFill>
                            <a:srgbClr val="FFFFFF"/>
                          </a:solidFill>
                          <a:effectLst/>
                        </a:rPr>
                        <a:t>Gross Profit Margin (%)</a:t>
                      </a:r>
                      <a:endParaRPr lang="en-IN" sz="800" b="1">
                        <a:solidFill>
                          <a:srgbClr val="FFFFFF"/>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04371" marR="62622" marT="62622" marB="62622">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636B68">
                        <a:alpha val="69804"/>
                      </a:srgbClr>
                    </a:solidFill>
                  </a:tcPr>
                </a:tc>
                <a:tc>
                  <a:txBody>
                    <a:bodyPr/>
                    <a:lstStyle/>
                    <a:p>
                      <a:pPr algn="just">
                        <a:lnSpc>
                          <a:spcPct val="150000"/>
                        </a:lnSpc>
                        <a:spcAft>
                          <a:spcPts val="1000"/>
                        </a:spcAft>
                      </a:pPr>
                      <a:r>
                        <a:rPr lang="en-IN" sz="800">
                          <a:solidFill>
                            <a:schemeClr val="tx1">
                              <a:lumMod val="85000"/>
                              <a:lumOff val="15000"/>
                            </a:schemeClr>
                          </a:solidFill>
                          <a:effectLst/>
                        </a:rPr>
                        <a:t>(Gross profit/ Sales) * 100</a:t>
                      </a:r>
                      <a:endParaRPr lang="en-IN" sz="80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04371" marR="62622" marT="62622" marB="62622">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tc>
                  <a:txBody>
                    <a:bodyPr/>
                    <a:lstStyle/>
                    <a:p>
                      <a:pPr algn="just">
                        <a:lnSpc>
                          <a:spcPct val="150000"/>
                        </a:lnSpc>
                        <a:spcAft>
                          <a:spcPts val="1000"/>
                        </a:spcAft>
                      </a:pPr>
                      <a:r>
                        <a:rPr lang="en-IN" sz="800">
                          <a:solidFill>
                            <a:schemeClr val="tx1">
                              <a:lumMod val="85000"/>
                              <a:lumOff val="15000"/>
                            </a:schemeClr>
                          </a:solidFill>
                          <a:effectLst/>
                        </a:rPr>
                        <a:t>(2100/9000) * 100 </a:t>
                      </a:r>
                    </a:p>
                    <a:p>
                      <a:pPr algn="just">
                        <a:lnSpc>
                          <a:spcPct val="150000"/>
                        </a:lnSpc>
                        <a:spcAft>
                          <a:spcPts val="1000"/>
                        </a:spcAft>
                      </a:pPr>
                      <a:r>
                        <a:rPr lang="en-IN" sz="800">
                          <a:solidFill>
                            <a:schemeClr val="tx1">
                              <a:lumMod val="85000"/>
                              <a:lumOff val="15000"/>
                            </a:schemeClr>
                          </a:solidFill>
                          <a:effectLst/>
                        </a:rPr>
                        <a:t>= 23.33%</a:t>
                      </a:r>
                      <a:endParaRPr lang="en-IN" sz="80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04371" marR="62622" marT="62622" marB="62622">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tc>
                  <a:txBody>
                    <a:bodyPr/>
                    <a:lstStyle/>
                    <a:p>
                      <a:pPr algn="just">
                        <a:lnSpc>
                          <a:spcPct val="150000"/>
                        </a:lnSpc>
                        <a:spcAft>
                          <a:spcPts val="1000"/>
                        </a:spcAft>
                      </a:pPr>
                      <a:r>
                        <a:rPr lang="en-IN" sz="800">
                          <a:solidFill>
                            <a:schemeClr val="tx1">
                              <a:lumMod val="85000"/>
                              <a:lumOff val="15000"/>
                            </a:schemeClr>
                          </a:solidFill>
                          <a:effectLst/>
                        </a:rPr>
                        <a:t>(1850/9500) * 100 </a:t>
                      </a:r>
                    </a:p>
                    <a:p>
                      <a:pPr algn="just">
                        <a:lnSpc>
                          <a:spcPct val="150000"/>
                        </a:lnSpc>
                        <a:spcAft>
                          <a:spcPts val="1000"/>
                        </a:spcAft>
                      </a:pPr>
                      <a:r>
                        <a:rPr lang="en-IN" sz="800">
                          <a:solidFill>
                            <a:schemeClr val="tx1">
                              <a:lumMod val="85000"/>
                              <a:lumOff val="15000"/>
                            </a:schemeClr>
                          </a:solidFill>
                          <a:effectLst/>
                        </a:rPr>
                        <a:t>= 19.47%</a:t>
                      </a:r>
                      <a:endParaRPr lang="en-IN" sz="80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04371" marR="62622" marT="62622" marB="62622">
                    <a:lnL w="38100" cap="flat" cmpd="sng" algn="ctr">
                      <a:solidFill>
                        <a:srgbClr val="FFFFFF"/>
                      </a:solidFill>
                      <a:prstDash val="solid"/>
                    </a:lnL>
                    <a:lnR w="38100" cap="flat" cmpd="sng" algn="ctr">
                      <a:no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extLst>
                  <a:ext uri="{0D108BD9-81ED-4DB2-BD59-A6C34878D82A}">
                    <a16:rowId xmlns:a16="http://schemas.microsoft.com/office/drawing/2014/main" val="4279217583"/>
                  </a:ext>
                </a:extLst>
              </a:tr>
              <a:tr h="584892">
                <a:tc>
                  <a:txBody>
                    <a:bodyPr/>
                    <a:lstStyle/>
                    <a:p>
                      <a:pPr algn="just">
                        <a:lnSpc>
                          <a:spcPct val="150000"/>
                        </a:lnSpc>
                        <a:spcAft>
                          <a:spcPts val="1000"/>
                        </a:spcAft>
                      </a:pPr>
                      <a:r>
                        <a:rPr lang="en-IN" sz="800" b="1">
                          <a:solidFill>
                            <a:srgbClr val="FFFFFF"/>
                          </a:solidFill>
                          <a:effectLst/>
                        </a:rPr>
                        <a:t>Net Profit Margin (%)</a:t>
                      </a:r>
                      <a:endParaRPr lang="en-IN" sz="800" b="1">
                        <a:solidFill>
                          <a:srgbClr val="FFFFFF"/>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04371" marR="62622" marT="62622" marB="62622">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636B68">
                        <a:alpha val="69804"/>
                      </a:srgbClr>
                    </a:solidFill>
                  </a:tcPr>
                </a:tc>
                <a:tc>
                  <a:txBody>
                    <a:bodyPr/>
                    <a:lstStyle/>
                    <a:p>
                      <a:pPr algn="just">
                        <a:lnSpc>
                          <a:spcPct val="150000"/>
                        </a:lnSpc>
                        <a:spcAft>
                          <a:spcPts val="1000"/>
                        </a:spcAft>
                      </a:pPr>
                      <a:r>
                        <a:rPr lang="en-IN" sz="800" dirty="0">
                          <a:solidFill>
                            <a:schemeClr val="tx1">
                              <a:lumMod val="85000"/>
                              <a:lumOff val="15000"/>
                            </a:schemeClr>
                          </a:solidFill>
                          <a:effectLst/>
                        </a:rPr>
                        <a:t>(Net profit/ Sales) * 100</a:t>
                      </a:r>
                      <a:endParaRPr lang="en-IN" sz="800" dirty="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04371" marR="62622" marT="62622" marB="62622">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lgn="just">
                        <a:lnSpc>
                          <a:spcPct val="150000"/>
                        </a:lnSpc>
                        <a:spcAft>
                          <a:spcPts val="1000"/>
                        </a:spcAft>
                      </a:pPr>
                      <a:r>
                        <a:rPr lang="en-IN" sz="800">
                          <a:solidFill>
                            <a:schemeClr val="tx1">
                              <a:lumMod val="85000"/>
                              <a:lumOff val="15000"/>
                            </a:schemeClr>
                          </a:solidFill>
                          <a:effectLst/>
                        </a:rPr>
                        <a:t>(623/9000) * 100 </a:t>
                      </a:r>
                    </a:p>
                    <a:p>
                      <a:pPr algn="just">
                        <a:lnSpc>
                          <a:spcPct val="150000"/>
                        </a:lnSpc>
                        <a:spcAft>
                          <a:spcPts val="1000"/>
                        </a:spcAft>
                      </a:pPr>
                      <a:r>
                        <a:rPr lang="en-IN" sz="800">
                          <a:solidFill>
                            <a:schemeClr val="tx1">
                              <a:lumMod val="85000"/>
                              <a:lumOff val="15000"/>
                            </a:schemeClr>
                          </a:solidFill>
                          <a:effectLst/>
                        </a:rPr>
                        <a:t>= 6.92%</a:t>
                      </a:r>
                      <a:endParaRPr lang="en-IN" sz="80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04371" marR="62622" marT="62622" marB="62622">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lgn="just">
                        <a:lnSpc>
                          <a:spcPct val="150000"/>
                        </a:lnSpc>
                        <a:spcAft>
                          <a:spcPts val="1000"/>
                        </a:spcAft>
                      </a:pPr>
                      <a:r>
                        <a:rPr lang="en-IN" sz="800">
                          <a:solidFill>
                            <a:schemeClr val="tx1">
                              <a:lumMod val="85000"/>
                              <a:lumOff val="15000"/>
                            </a:schemeClr>
                          </a:solidFill>
                          <a:effectLst/>
                        </a:rPr>
                        <a:t>(307/9000) * 100 </a:t>
                      </a:r>
                    </a:p>
                    <a:p>
                      <a:pPr algn="just">
                        <a:lnSpc>
                          <a:spcPct val="150000"/>
                        </a:lnSpc>
                        <a:spcAft>
                          <a:spcPts val="1000"/>
                        </a:spcAft>
                      </a:pPr>
                      <a:r>
                        <a:rPr lang="en-IN" sz="800">
                          <a:solidFill>
                            <a:schemeClr val="tx1">
                              <a:lumMod val="85000"/>
                              <a:lumOff val="15000"/>
                            </a:schemeClr>
                          </a:solidFill>
                          <a:effectLst/>
                        </a:rPr>
                        <a:t>= 3.41%</a:t>
                      </a:r>
                      <a:endParaRPr lang="en-IN" sz="80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04371" marR="62622" marT="62622" marB="62622">
                    <a:lnL w="38100" cap="flat" cmpd="sng" algn="ctr">
                      <a:solidFill>
                        <a:srgbClr val="FFFFFF"/>
                      </a:solidFill>
                      <a:prstDash val="solid"/>
                    </a:lnL>
                    <a:lnR w="12700" cmpd="sng">
                      <a:no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extLst>
                  <a:ext uri="{0D108BD9-81ED-4DB2-BD59-A6C34878D82A}">
                    <a16:rowId xmlns:a16="http://schemas.microsoft.com/office/drawing/2014/main" val="3310913956"/>
                  </a:ext>
                </a:extLst>
              </a:tr>
              <a:tr h="584892">
                <a:tc>
                  <a:txBody>
                    <a:bodyPr/>
                    <a:lstStyle/>
                    <a:p>
                      <a:pPr algn="just">
                        <a:lnSpc>
                          <a:spcPct val="150000"/>
                        </a:lnSpc>
                        <a:spcAft>
                          <a:spcPts val="1000"/>
                        </a:spcAft>
                      </a:pPr>
                      <a:r>
                        <a:rPr lang="en-IN" sz="800" b="1">
                          <a:solidFill>
                            <a:srgbClr val="FFFFFF"/>
                          </a:solidFill>
                          <a:effectLst/>
                        </a:rPr>
                        <a:t>Return on Capital Employed (%)</a:t>
                      </a:r>
                      <a:endParaRPr lang="en-IN" sz="800" b="1">
                        <a:solidFill>
                          <a:srgbClr val="FFFFFF"/>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04371" marR="62622" marT="62622" marB="62622">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636B68">
                        <a:alpha val="69804"/>
                      </a:srgbClr>
                    </a:solidFill>
                  </a:tcPr>
                </a:tc>
                <a:tc>
                  <a:txBody>
                    <a:bodyPr/>
                    <a:lstStyle/>
                    <a:p>
                      <a:pPr algn="just">
                        <a:lnSpc>
                          <a:spcPct val="150000"/>
                        </a:lnSpc>
                        <a:spcAft>
                          <a:spcPts val="1000"/>
                        </a:spcAft>
                      </a:pPr>
                      <a:r>
                        <a:rPr lang="en-IN" sz="800" dirty="0">
                          <a:solidFill>
                            <a:schemeClr val="tx1">
                              <a:lumMod val="85000"/>
                              <a:lumOff val="15000"/>
                            </a:schemeClr>
                          </a:solidFill>
                          <a:effectLst/>
                        </a:rPr>
                        <a:t>(Operating profit/ Capital Employed) * 100</a:t>
                      </a:r>
                      <a:endParaRPr lang="en-IN" sz="800" dirty="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04371" marR="62622" marT="62622" marB="62622">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tc>
                  <a:txBody>
                    <a:bodyPr/>
                    <a:lstStyle/>
                    <a:p>
                      <a:pPr algn="just">
                        <a:lnSpc>
                          <a:spcPct val="150000"/>
                        </a:lnSpc>
                        <a:spcAft>
                          <a:spcPts val="1000"/>
                        </a:spcAft>
                      </a:pPr>
                      <a:r>
                        <a:rPr lang="en-IN" sz="800">
                          <a:solidFill>
                            <a:schemeClr val="tx1">
                              <a:lumMod val="85000"/>
                              <a:lumOff val="15000"/>
                            </a:schemeClr>
                          </a:solidFill>
                          <a:effectLst/>
                        </a:rPr>
                        <a:t>(623/ 2684) * 100 </a:t>
                      </a:r>
                    </a:p>
                    <a:p>
                      <a:pPr algn="just">
                        <a:lnSpc>
                          <a:spcPct val="150000"/>
                        </a:lnSpc>
                        <a:spcAft>
                          <a:spcPts val="1000"/>
                        </a:spcAft>
                      </a:pPr>
                      <a:r>
                        <a:rPr lang="en-IN" sz="800">
                          <a:solidFill>
                            <a:schemeClr val="tx1">
                              <a:lumMod val="85000"/>
                              <a:lumOff val="15000"/>
                            </a:schemeClr>
                          </a:solidFill>
                          <a:effectLst/>
                        </a:rPr>
                        <a:t>= 23.21%</a:t>
                      </a:r>
                      <a:endParaRPr lang="en-IN" sz="80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04371" marR="62622" marT="62622" marB="62622">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tc>
                  <a:txBody>
                    <a:bodyPr/>
                    <a:lstStyle/>
                    <a:p>
                      <a:pPr algn="just">
                        <a:lnSpc>
                          <a:spcPct val="150000"/>
                        </a:lnSpc>
                        <a:spcAft>
                          <a:spcPts val="1000"/>
                        </a:spcAft>
                      </a:pPr>
                      <a:r>
                        <a:rPr lang="en-IN" sz="800">
                          <a:solidFill>
                            <a:schemeClr val="tx1">
                              <a:lumMod val="85000"/>
                              <a:lumOff val="15000"/>
                            </a:schemeClr>
                          </a:solidFill>
                          <a:effectLst/>
                        </a:rPr>
                        <a:t>(307/3014) * 100 </a:t>
                      </a:r>
                    </a:p>
                    <a:p>
                      <a:pPr algn="just">
                        <a:lnSpc>
                          <a:spcPct val="150000"/>
                        </a:lnSpc>
                        <a:spcAft>
                          <a:spcPts val="1000"/>
                        </a:spcAft>
                      </a:pPr>
                      <a:r>
                        <a:rPr lang="en-IN" sz="800">
                          <a:solidFill>
                            <a:schemeClr val="tx1">
                              <a:lumMod val="85000"/>
                              <a:lumOff val="15000"/>
                            </a:schemeClr>
                          </a:solidFill>
                          <a:effectLst/>
                        </a:rPr>
                        <a:t>= 10.18%</a:t>
                      </a:r>
                      <a:endParaRPr lang="en-IN" sz="80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04371" marR="62622" marT="62622" marB="62622">
                    <a:lnL w="38100" cap="flat" cmpd="sng" algn="ctr">
                      <a:solidFill>
                        <a:srgbClr val="FFFFFF"/>
                      </a:solidFill>
                      <a:prstDash val="solid"/>
                    </a:lnL>
                    <a:lnR w="38100" cap="flat" cmpd="sng" algn="ctr">
                      <a:no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extLst>
                  <a:ext uri="{0D108BD9-81ED-4DB2-BD59-A6C34878D82A}">
                    <a16:rowId xmlns:a16="http://schemas.microsoft.com/office/drawing/2014/main" val="1729397697"/>
                  </a:ext>
                </a:extLst>
              </a:tr>
              <a:tr h="584892">
                <a:tc>
                  <a:txBody>
                    <a:bodyPr/>
                    <a:lstStyle/>
                    <a:p>
                      <a:pPr algn="just">
                        <a:lnSpc>
                          <a:spcPct val="150000"/>
                        </a:lnSpc>
                        <a:spcAft>
                          <a:spcPts val="1000"/>
                        </a:spcAft>
                      </a:pPr>
                      <a:r>
                        <a:rPr lang="en-IN" sz="800" b="1">
                          <a:solidFill>
                            <a:srgbClr val="FFFFFF"/>
                          </a:solidFill>
                          <a:effectLst/>
                        </a:rPr>
                        <a:t>Current ratio </a:t>
                      </a:r>
                      <a:endParaRPr lang="en-IN" sz="800" b="1">
                        <a:solidFill>
                          <a:srgbClr val="FFFFFF"/>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04371" marR="62622" marT="62622" marB="62622">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636B68">
                        <a:alpha val="69804"/>
                      </a:srgbClr>
                    </a:solidFill>
                  </a:tcPr>
                </a:tc>
                <a:tc>
                  <a:txBody>
                    <a:bodyPr/>
                    <a:lstStyle/>
                    <a:p>
                      <a:pPr algn="just">
                        <a:lnSpc>
                          <a:spcPct val="150000"/>
                        </a:lnSpc>
                        <a:spcAft>
                          <a:spcPts val="1000"/>
                        </a:spcAft>
                      </a:pPr>
                      <a:r>
                        <a:rPr lang="en-IN" sz="800">
                          <a:solidFill>
                            <a:schemeClr val="tx1">
                              <a:lumMod val="85000"/>
                              <a:lumOff val="15000"/>
                            </a:schemeClr>
                          </a:solidFill>
                          <a:effectLst/>
                        </a:rPr>
                        <a:t>Current Assets/ Current Liabilities </a:t>
                      </a:r>
                      <a:endParaRPr lang="en-IN" sz="80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04371" marR="62622" marT="62622" marB="62622">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lgn="just">
                        <a:lnSpc>
                          <a:spcPct val="150000"/>
                        </a:lnSpc>
                        <a:spcAft>
                          <a:spcPts val="1000"/>
                        </a:spcAft>
                      </a:pPr>
                      <a:r>
                        <a:rPr lang="en-IN" sz="800">
                          <a:solidFill>
                            <a:schemeClr val="tx1">
                              <a:lumMod val="85000"/>
                              <a:lumOff val="15000"/>
                            </a:schemeClr>
                          </a:solidFill>
                          <a:effectLst/>
                        </a:rPr>
                        <a:t>1839/855 </a:t>
                      </a:r>
                    </a:p>
                    <a:p>
                      <a:pPr algn="just">
                        <a:lnSpc>
                          <a:spcPct val="150000"/>
                        </a:lnSpc>
                        <a:spcAft>
                          <a:spcPts val="1000"/>
                        </a:spcAft>
                      </a:pPr>
                      <a:r>
                        <a:rPr lang="en-IN" sz="800">
                          <a:solidFill>
                            <a:schemeClr val="tx1">
                              <a:lumMod val="85000"/>
                              <a:lumOff val="15000"/>
                            </a:schemeClr>
                          </a:solidFill>
                          <a:effectLst/>
                        </a:rPr>
                        <a:t>= 2.15</a:t>
                      </a:r>
                      <a:endParaRPr lang="en-IN" sz="80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04371" marR="62622" marT="62622" marB="62622">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lgn="just">
                        <a:lnSpc>
                          <a:spcPct val="150000"/>
                        </a:lnSpc>
                        <a:spcAft>
                          <a:spcPts val="1000"/>
                        </a:spcAft>
                      </a:pPr>
                      <a:r>
                        <a:rPr lang="en-IN" sz="800">
                          <a:solidFill>
                            <a:schemeClr val="tx1">
                              <a:lumMod val="85000"/>
                              <a:lumOff val="15000"/>
                            </a:schemeClr>
                          </a:solidFill>
                          <a:effectLst/>
                        </a:rPr>
                        <a:t>2152/888 </a:t>
                      </a:r>
                    </a:p>
                    <a:p>
                      <a:pPr algn="just">
                        <a:lnSpc>
                          <a:spcPct val="150000"/>
                        </a:lnSpc>
                        <a:spcAft>
                          <a:spcPts val="1000"/>
                        </a:spcAft>
                      </a:pPr>
                      <a:r>
                        <a:rPr lang="en-IN" sz="800">
                          <a:solidFill>
                            <a:schemeClr val="tx1">
                              <a:lumMod val="85000"/>
                              <a:lumOff val="15000"/>
                            </a:schemeClr>
                          </a:solidFill>
                          <a:effectLst/>
                        </a:rPr>
                        <a:t>= 2.42</a:t>
                      </a:r>
                      <a:endParaRPr lang="en-IN" sz="80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04371" marR="62622" marT="62622" marB="62622">
                    <a:lnL w="38100" cap="flat" cmpd="sng" algn="ctr">
                      <a:solidFill>
                        <a:srgbClr val="FFFFFF"/>
                      </a:solidFill>
                      <a:prstDash val="solid"/>
                    </a:lnL>
                    <a:lnR w="12700" cmpd="sng">
                      <a:no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extLst>
                  <a:ext uri="{0D108BD9-81ED-4DB2-BD59-A6C34878D82A}">
                    <a16:rowId xmlns:a16="http://schemas.microsoft.com/office/drawing/2014/main" val="1264871513"/>
                  </a:ext>
                </a:extLst>
              </a:tr>
              <a:tr h="584892">
                <a:tc>
                  <a:txBody>
                    <a:bodyPr/>
                    <a:lstStyle/>
                    <a:p>
                      <a:pPr algn="just">
                        <a:lnSpc>
                          <a:spcPct val="150000"/>
                        </a:lnSpc>
                        <a:spcAft>
                          <a:spcPts val="1000"/>
                        </a:spcAft>
                      </a:pPr>
                      <a:r>
                        <a:rPr lang="en-IN" sz="800" b="1">
                          <a:solidFill>
                            <a:srgbClr val="FFFFFF"/>
                          </a:solidFill>
                          <a:effectLst/>
                        </a:rPr>
                        <a:t>Quick Ratio</a:t>
                      </a:r>
                      <a:endParaRPr lang="en-IN" sz="800" b="1">
                        <a:solidFill>
                          <a:srgbClr val="FFFFFF"/>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04371" marR="62622" marT="62622" marB="62622">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636B68">
                        <a:alpha val="69804"/>
                      </a:srgbClr>
                    </a:solidFill>
                  </a:tcPr>
                </a:tc>
                <a:tc>
                  <a:txBody>
                    <a:bodyPr/>
                    <a:lstStyle/>
                    <a:p>
                      <a:pPr algn="just">
                        <a:lnSpc>
                          <a:spcPct val="150000"/>
                        </a:lnSpc>
                        <a:spcAft>
                          <a:spcPts val="1000"/>
                        </a:spcAft>
                      </a:pPr>
                      <a:r>
                        <a:rPr lang="en-IN" sz="800">
                          <a:solidFill>
                            <a:schemeClr val="tx1">
                              <a:lumMod val="85000"/>
                              <a:lumOff val="15000"/>
                            </a:schemeClr>
                          </a:solidFill>
                          <a:effectLst/>
                        </a:rPr>
                        <a:t>Current assets – inventory/ Current liabilities </a:t>
                      </a:r>
                      <a:endParaRPr lang="en-IN" sz="80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04371" marR="62622" marT="62622" marB="62622">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tc>
                  <a:txBody>
                    <a:bodyPr/>
                    <a:lstStyle/>
                    <a:p>
                      <a:pPr algn="just">
                        <a:lnSpc>
                          <a:spcPct val="150000"/>
                        </a:lnSpc>
                        <a:spcAft>
                          <a:spcPts val="1000"/>
                        </a:spcAft>
                      </a:pPr>
                      <a:r>
                        <a:rPr lang="en-IN" sz="800">
                          <a:solidFill>
                            <a:schemeClr val="tx1">
                              <a:lumMod val="85000"/>
                              <a:lumOff val="15000"/>
                            </a:schemeClr>
                          </a:solidFill>
                          <a:effectLst/>
                        </a:rPr>
                        <a:t>(1839 – 700)/ 855</a:t>
                      </a:r>
                    </a:p>
                    <a:p>
                      <a:pPr algn="just">
                        <a:lnSpc>
                          <a:spcPct val="150000"/>
                        </a:lnSpc>
                        <a:spcAft>
                          <a:spcPts val="1000"/>
                        </a:spcAft>
                      </a:pPr>
                      <a:r>
                        <a:rPr lang="en-IN" sz="800">
                          <a:solidFill>
                            <a:schemeClr val="tx1">
                              <a:lumMod val="85000"/>
                              <a:lumOff val="15000"/>
                            </a:schemeClr>
                          </a:solidFill>
                          <a:effectLst/>
                        </a:rPr>
                        <a:t> = 1.33</a:t>
                      </a:r>
                      <a:endParaRPr lang="en-IN" sz="80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04371" marR="62622" marT="62622" marB="62622">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tc>
                  <a:txBody>
                    <a:bodyPr/>
                    <a:lstStyle/>
                    <a:p>
                      <a:pPr algn="just">
                        <a:lnSpc>
                          <a:spcPct val="150000"/>
                        </a:lnSpc>
                        <a:spcAft>
                          <a:spcPts val="1000"/>
                        </a:spcAft>
                      </a:pPr>
                      <a:r>
                        <a:rPr lang="en-IN" sz="800">
                          <a:solidFill>
                            <a:schemeClr val="tx1">
                              <a:lumMod val="85000"/>
                              <a:lumOff val="15000"/>
                            </a:schemeClr>
                          </a:solidFill>
                          <a:effectLst/>
                        </a:rPr>
                        <a:t>(2152 – 750) / 888</a:t>
                      </a:r>
                    </a:p>
                    <a:p>
                      <a:pPr algn="just">
                        <a:lnSpc>
                          <a:spcPct val="150000"/>
                        </a:lnSpc>
                        <a:spcAft>
                          <a:spcPts val="1000"/>
                        </a:spcAft>
                      </a:pPr>
                      <a:r>
                        <a:rPr lang="en-IN" sz="800">
                          <a:solidFill>
                            <a:schemeClr val="tx1">
                              <a:lumMod val="85000"/>
                              <a:lumOff val="15000"/>
                            </a:schemeClr>
                          </a:solidFill>
                          <a:effectLst/>
                        </a:rPr>
                        <a:t>= 1.58</a:t>
                      </a:r>
                      <a:endParaRPr lang="en-IN" sz="80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04371" marR="62622" marT="62622" marB="62622">
                    <a:lnL w="38100" cap="flat" cmpd="sng" algn="ctr">
                      <a:solidFill>
                        <a:srgbClr val="FFFFFF"/>
                      </a:solidFill>
                      <a:prstDash val="solid"/>
                    </a:lnL>
                    <a:lnR w="38100" cap="flat" cmpd="sng" algn="ctr">
                      <a:no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extLst>
                  <a:ext uri="{0D108BD9-81ED-4DB2-BD59-A6C34878D82A}">
                    <a16:rowId xmlns:a16="http://schemas.microsoft.com/office/drawing/2014/main" val="2853022647"/>
                  </a:ext>
                </a:extLst>
              </a:tr>
              <a:tr h="584892">
                <a:tc>
                  <a:txBody>
                    <a:bodyPr/>
                    <a:lstStyle/>
                    <a:p>
                      <a:pPr algn="just">
                        <a:lnSpc>
                          <a:spcPct val="150000"/>
                        </a:lnSpc>
                        <a:spcAft>
                          <a:spcPts val="1000"/>
                        </a:spcAft>
                      </a:pPr>
                      <a:r>
                        <a:rPr lang="en-IN" sz="800" b="1">
                          <a:solidFill>
                            <a:srgbClr val="FFFFFF"/>
                          </a:solidFill>
                          <a:effectLst/>
                        </a:rPr>
                        <a:t>Debt to Equity Ratio</a:t>
                      </a:r>
                    </a:p>
                    <a:p>
                      <a:pPr algn="just">
                        <a:lnSpc>
                          <a:spcPct val="150000"/>
                        </a:lnSpc>
                        <a:spcAft>
                          <a:spcPts val="1000"/>
                        </a:spcAft>
                      </a:pPr>
                      <a:r>
                        <a:rPr lang="en-IN" sz="800" b="1" u="none" strike="noStrike">
                          <a:solidFill>
                            <a:srgbClr val="FFFFFF"/>
                          </a:solidFill>
                          <a:effectLst/>
                        </a:rPr>
                        <a:t> </a:t>
                      </a:r>
                      <a:endParaRPr lang="en-IN" sz="800" b="1">
                        <a:solidFill>
                          <a:srgbClr val="FFFFFF"/>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04371" marR="62622" marT="62622" marB="62622">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noFill/>
                      <a:prstDash val="solid"/>
                    </a:lnB>
                    <a:solidFill>
                      <a:srgbClr val="636B68">
                        <a:alpha val="69804"/>
                      </a:srgbClr>
                    </a:solidFill>
                  </a:tcPr>
                </a:tc>
                <a:tc>
                  <a:txBody>
                    <a:bodyPr/>
                    <a:lstStyle/>
                    <a:p>
                      <a:pPr algn="just">
                        <a:lnSpc>
                          <a:spcPct val="150000"/>
                        </a:lnSpc>
                        <a:spcAft>
                          <a:spcPts val="1000"/>
                        </a:spcAft>
                      </a:pPr>
                      <a:r>
                        <a:rPr lang="en-IN" sz="800">
                          <a:solidFill>
                            <a:schemeClr val="tx1">
                              <a:lumMod val="85000"/>
                              <a:lumOff val="15000"/>
                            </a:schemeClr>
                          </a:solidFill>
                          <a:effectLst/>
                        </a:rPr>
                        <a:t>Total Debt/ Shareholders’ Equity </a:t>
                      </a:r>
                      <a:endParaRPr lang="en-IN" sz="80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04371" marR="62622" marT="62622" marB="62622">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12700" cmpd="sng">
                      <a:noFill/>
                      <a:prstDash val="solid"/>
                    </a:lnB>
                    <a:solidFill>
                      <a:srgbClr val="878E8B">
                        <a:alpha val="30196"/>
                      </a:srgbClr>
                    </a:solidFill>
                  </a:tcPr>
                </a:tc>
                <a:tc>
                  <a:txBody>
                    <a:bodyPr/>
                    <a:lstStyle/>
                    <a:p>
                      <a:pPr algn="just">
                        <a:lnSpc>
                          <a:spcPct val="150000"/>
                        </a:lnSpc>
                        <a:spcAft>
                          <a:spcPts val="1000"/>
                        </a:spcAft>
                      </a:pPr>
                      <a:r>
                        <a:rPr lang="en-IN" sz="800">
                          <a:solidFill>
                            <a:schemeClr val="tx1">
                              <a:lumMod val="85000"/>
                              <a:lumOff val="15000"/>
                            </a:schemeClr>
                          </a:solidFill>
                          <a:effectLst/>
                        </a:rPr>
                        <a:t>150/2534</a:t>
                      </a:r>
                    </a:p>
                    <a:p>
                      <a:pPr algn="just">
                        <a:lnSpc>
                          <a:spcPct val="150000"/>
                        </a:lnSpc>
                        <a:spcAft>
                          <a:spcPts val="1000"/>
                        </a:spcAft>
                      </a:pPr>
                      <a:r>
                        <a:rPr lang="en-IN" sz="800">
                          <a:solidFill>
                            <a:schemeClr val="tx1">
                              <a:lumMod val="85000"/>
                              <a:lumOff val="15000"/>
                            </a:schemeClr>
                          </a:solidFill>
                          <a:effectLst/>
                        </a:rPr>
                        <a:t>= 0.06</a:t>
                      </a:r>
                      <a:endParaRPr lang="en-IN" sz="80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04371" marR="62622" marT="62622" marB="62622">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12700" cmpd="sng">
                      <a:noFill/>
                      <a:prstDash val="solid"/>
                    </a:lnB>
                    <a:solidFill>
                      <a:srgbClr val="878E8B">
                        <a:alpha val="30196"/>
                      </a:srgbClr>
                    </a:solidFill>
                  </a:tcPr>
                </a:tc>
                <a:tc>
                  <a:txBody>
                    <a:bodyPr/>
                    <a:lstStyle/>
                    <a:p>
                      <a:pPr algn="just">
                        <a:lnSpc>
                          <a:spcPct val="150000"/>
                        </a:lnSpc>
                        <a:spcAft>
                          <a:spcPts val="1000"/>
                        </a:spcAft>
                      </a:pPr>
                      <a:r>
                        <a:rPr lang="en-IN" sz="800" dirty="0">
                          <a:solidFill>
                            <a:schemeClr val="tx1">
                              <a:lumMod val="85000"/>
                              <a:lumOff val="15000"/>
                            </a:schemeClr>
                          </a:solidFill>
                          <a:effectLst/>
                        </a:rPr>
                        <a:t>150/2864 </a:t>
                      </a:r>
                    </a:p>
                    <a:p>
                      <a:pPr algn="just">
                        <a:lnSpc>
                          <a:spcPct val="150000"/>
                        </a:lnSpc>
                        <a:spcAft>
                          <a:spcPts val="1000"/>
                        </a:spcAft>
                      </a:pPr>
                      <a:r>
                        <a:rPr lang="en-IN" sz="800" dirty="0">
                          <a:solidFill>
                            <a:schemeClr val="tx1">
                              <a:lumMod val="85000"/>
                              <a:lumOff val="15000"/>
                            </a:schemeClr>
                          </a:solidFill>
                          <a:effectLst/>
                        </a:rPr>
                        <a:t>= 0.05</a:t>
                      </a:r>
                      <a:endParaRPr lang="en-IN" sz="800" dirty="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04371" marR="62622" marT="62622" marB="62622">
                    <a:lnL w="38100" cap="flat" cmpd="sng" algn="ctr">
                      <a:solidFill>
                        <a:srgbClr val="FFFFFF"/>
                      </a:solidFill>
                      <a:prstDash val="solid"/>
                    </a:lnL>
                    <a:lnR w="12700" cmpd="sng">
                      <a:noFill/>
                      <a:prstDash val="solid"/>
                    </a:lnR>
                    <a:lnT w="38100" cap="flat" cmpd="sng" algn="ctr">
                      <a:solidFill>
                        <a:srgbClr val="FFFFFF"/>
                      </a:solidFill>
                      <a:prstDash val="solid"/>
                    </a:lnT>
                    <a:lnB w="12700" cmpd="sng">
                      <a:noFill/>
                      <a:prstDash val="solid"/>
                    </a:lnB>
                    <a:solidFill>
                      <a:srgbClr val="878E8B">
                        <a:alpha val="30196"/>
                      </a:srgbClr>
                    </a:solidFill>
                  </a:tcPr>
                </a:tc>
                <a:extLst>
                  <a:ext uri="{0D108BD9-81ED-4DB2-BD59-A6C34878D82A}">
                    <a16:rowId xmlns:a16="http://schemas.microsoft.com/office/drawing/2014/main" val="1526039138"/>
                  </a:ext>
                </a:extLst>
              </a:tr>
            </a:tbl>
          </a:graphicData>
        </a:graphic>
      </p:graphicFrame>
    </p:spTree>
    <p:extLst>
      <p:ext uri="{BB962C8B-B14F-4D97-AF65-F5344CB8AC3E}">
        <p14:creationId xmlns:p14="http://schemas.microsoft.com/office/powerpoint/2010/main" val="5254648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D9DA1B-4960-47EA-BF06-D1454960490E}"/>
              </a:ext>
            </a:extLst>
          </p:cNvPr>
          <p:cNvSpPr>
            <a:spLocks noGrp="1"/>
          </p:cNvSpPr>
          <p:nvPr>
            <p:ph type="title"/>
          </p:nvPr>
        </p:nvSpPr>
        <p:spPr/>
        <p:txBody>
          <a:bodyPr/>
          <a:lstStyle/>
          <a:p>
            <a:r>
              <a:rPr lang="en-GB" b="1" dirty="0"/>
              <a:t>Financial Analysis Trends</a:t>
            </a:r>
            <a:br>
              <a:rPr lang="en-IN" b="1" dirty="0"/>
            </a:br>
            <a:endParaRPr lang="en-IN" b="1" dirty="0"/>
          </a:p>
        </p:txBody>
      </p:sp>
      <p:sp>
        <p:nvSpPr>
          <p:cNvPr id="3" name="Content Placeholder 2">
            <a:extLst>
              <a:ext uri="{FF2B5EF4-FFF2-40B4-BE49-F238E27FC236}">
                <a16:creationId xmlns:a16="http://schemas.microsoft.com/office/drawing/2014/main" id="{734DE4DD-F9BF-4F35-8E0D-848CEA628639}"/>
              </a:ext>
            </a:extLst>
          </p:cNvPr>
          <p:cNvSpPr>
            <a:spLocks noGrp="1"/>
          </p:cNvSpPr>
          <p:nvPr>
            <p:ph idx="1"/>
          </p:nvPr>
        </p:nvSpPr>
        <p:spPr/>
        <p:txBody>
          <a:bodyPr>
            <a:normAutofit fontScale="85000" lnSpcReduction="20000"/>
          </a:bodyPr>
          <a:lstStyle/>
          <a:p>
            <a:r>
              <a:rPr lang="en-GB" b="1" dirty="0"/>
              <a:t>Profitability</a:t>
            </a:r>
          </a:p>
          <a:p>
            <a:r>
              <a:rPr lang="en-GB" dirty="0"/>
              <a:t>The financial analysis shows that Ffion Ltd company has low gross margin in 2018 compared to 2017. Compared to the net profit of 2017, the 2018 net profit margin has decreased. The former net profit margin is 6.92%, whereas it is </a:t>
            </a:r>
            <a:r>
              <a:rPr lang="en-IN" dirty="0"/>
              <a:t>3.41% in 2019. It clearly shows that the profitability has decreased considerably.</a:t>
            </a:r>
          </a:p>
          <a:p>
            <a:r>
              <a:rPr lang="en-IN" dirty="0"/>
              <a:t>The analysis shows that sales have increased from 2017 to 2018, gross profit has reduced considerably.</a:t>
            </a:r>
          </a:p>
          <a:p>
            <a:r>
              <a:rPr lang="en-IN" dirty="0"/>
              <a:t>Ffion Ltd company’s net profit margin in 2017 has been 623 whereas it has been reduced to 307 in 2018. </a:t>
            </a:r>
          </a:p>
          <a:p>
            <a:r>
              <a:rPr lang="en-IN" dirty="0"/>
              <a:t>The company has poor profit, it would be risky in future. The company needs to focus on company profit.</a:t>
            </a:r>
          </a:p>
          <a:p>
            <a:endParaRPr lang="en-GB" dirty="0"/>
          </a:p>
        </p:txBody>
      </p:sp>
    </p:spTree>
    <p:extLst>
      <p:ext uri="{BB962C8B-B14F-4D97-AF65-F5344CB8AC3E}">
        <p14:creationId xmlns:p14="http://schemas.microsoft.com/office/powerpoint/2010/main" val="39649493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8C1D97-2F7D-4337-9E77-A3FCB40A68BC}"/>
              </a:ext>
            </a:extLst>
          </p:cNvPr>
          <p:cNvSpPr>
            <a:spLocks noGrp="1"/>
          </p:cNvSpPr>
          <p:nvPr>
            <p:ph type="title"/>
          </p:nvPr>
        </p:nvSpPr>
        <p:spPr/>
        <p:txBody>
          <a:bodyPr/>
          <a:lstStyle/>
          <a:p>
            <a:r>
              <a:rPr lang="en-GB" b="1" dirty="0"/>
              <a:t>Financial Analysis Trends</a:t>
            </a:r>
            <a:endParaRPr lang="en-IN" dirty="0"/>
          </a:p>
        </p:txBody>
      </p:sp>
      <p:sp>
        <p:nvSpPr>
          <p:cNvPr id="3" name="Content Placeholder 2">
            <a:extLst>
              <a:ext uri="{FF2B5EF4-FFF2-40B4-BE49-F238E27FC236}">
                <a16:creationId xmlns:a16="http://schemas.microsoft.com/office/drawing/2014/main" id="{233AF53F-450A-4112-8E4B-4A53F0F8A3F0}"/>
              </a:ext>
            </a:extLst>
          </p:cNvPr>
          <p:cNvSpPr>
            <a:spLocks noGrp="1"/>
          </p:cNvSpPr>
          <p:nvPr>
            <p:ph idx="1"/>
          </p:nvPr>
        </p:nvSpPr>
        <p:spPr/>
        <p:txBody>
          <a:bodyPr/>
          <a:lstStyle/>
          <a:p>
            <a:r>
              <a:rPr lang="en-GB" b="1" dirty="0"/>
              <a:t>Liquidity</a:t>
            </a:r>
          </a:p>
          <a:p>
            <a:r>
              <a:rPr lang="en-IN" dirty="0"/>
              <a:t>The company’s liquidity rate has improved to some extent in 2018 compared to 2017.</a:t>
            </a:r>
          </a:p>
          <a:p>
            <a:r>
              <a:rPr lang="en-GB" dirty="0"/>
              <a:t>Current assets have increased in 2018 from 2017, from 1839 to 2152. On the other hand, current liability is nearly similar, in 2017 it was 855, in 2018 it was 888.</a:t>
            </a:r>
            <a:endParaRPr lang="en-IN" dirty="0"/>
          </a:p>
          <a:p>
            <a:r>
              <a:rPr lang="en-GB" dirty="0"/>
              <a:t>The company has the ability to pay the short-term liabilities such as wage or salary.</a:t>
            </a:r>
            <a:endParaRPr lang="en-IN" dirty="0"/>
          </a:p>
          <a:p>
            <a:endParaRPr lang="en-IN" dirty="0"/>
          </a:p>
          <a:p>
            <a:endParaRPr lang="en-IN" dirty="0"/>
          </a:p>
        </p:txBody>
      </p:sp>
    </p:spTree>
    <p:extLst>
      <p:ext uri="{BB962C8B-B14F-4D97-AF65-F5344CB8AC3E}">
        <p14:creationId xmlns:p14="http://schemas.microsoft.com/office/powerpoint/2010/main" val="21627398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53D6EC-0F64-4AC4-8A28-1EE1C3821850}"/>
              </a:ext>
            </a:extLst>
          </p:cNvPr>
          <p:cNvSpPr>
            <a:spLocks noGrp="1"/>
          </p:cNvSpPr>
          <p:nvPr>
            <p:ph type="title"/>
          </p:nvPr>
        </p:nvSpPr>
        <p:spPr/>
        <p:txBody>
          <a:bodyPr/>
          <a:lstStyle/>
          <a:p>
            <a:r>
              <a:rPr lang="en-GB" b="1" dirty="0"/>
              <a:t>Financial Analysis Trends</a:t>
            </a:r>
            <a:endParaRPr lang="en-IN" dirty="0"/>
          </a:p>
        </p:txBody>
      </p:sp>
      <p:sp>
        <p:nvSpPr>
          <p:cNvPr id="3" name="Content Placeholder 2">
            <a:extLst>
              <a:ext uri="{FF2B5EF4-FFF2-40B4-BE49-F238E27FC236}">
                <a16:creationId xmlns:a16="http://schemas.microsoft.com/office/drawing/2014/main" id="{E3018732-D9AB-464F-9965-BF594DE1F123}"/>
              </a:ext>
            </a:extLst>
          </p:cNvPr>
          <p:cNvSpPr>
            <a:spLocks noGrp="1"/>
          </p:cNvSpPr>
          <p:nvPr>
            <p:ph idx="1"/>
          </p:nvPr>
        </p:nvSpPr>
        <p:spPr/>
        <p:txBody>
          <a:bodyPr/>
          <a:lstStyle/>
          <a:p>
            <a:r>
              <a:rPr lang="en-GB" b="1" dirty="0"/>
              <a:t>Gearing of the hotel </a:t>
            </a:r>
          </a:p>
          <a:p>
            <a:r>
              <a:rPr lang="en-GB" dirty="0"/>
              <a:t>In 2017, it was 0.06 and in 2018 it was 0.05</a:t>
            </a:r>
            <a:endParaRPr lang="en-IN" dirty="0"/>
          </a:p>
          <a:p>
            <a:r>
              <a:rPr lang="en-GB" dirty="0"/>
              <a:t>Gearing ratio of the company has remained same</a:t>
            </a:r>
            <a:endParaRPr lang="en-IN" dirty="0"/>
          </a:p>
          <a:p>
            <a:r>
              <a:rPr lang="en-GB" dirty="0"/>
              <a:t>Possibility of enhancing financial leverage</a:t>
            </a:r>
            <a:endParaRPr lang="en-IN" dirty="0"/>
          </a:p>
          <a:p>
            <a:endParaRPr lang="en-IN" b="1" dirty="0"/>
          </a:p>
        </p:txBody>
      </p:sp>
    </p:spTree>
    <p:extLst>
      <p:ext uri="{BB962C8B-B14F-4D97-AF65-F5344CB8AC3E}">
        <p14:creationId xmlns:p14="http://schemas.microsoft.com/office/powerpoint/2010/main" val="4111664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FAEE4-5342-4BC5-9567-E3E082FBEF8D}"/>
              </a:ext>
            </a:extLst>
          </p:cNvPr>
          <p:cNvSpPr>
            <a:spLocks noGrp="1"/>
          </p:cNvSpPr>
          <p:nvPr>
            <p:ph type="title"/>
          </p:nvPr>
        </p:nvSpPr>
        <p:spPr/>
        <p:txBody>
          <a:bodyPr/>
          <a:lstStyle/>
          <a:p>
            <a:r>
              <a:rPr lang="en-GB" b="1" dirty="0"/>
              <a:t>Knowledge from Ratio Analysis</a:t>
            </a:r>
            <a:endParaRPr lang="en-IN" dirty="0"/>
          </a:p>
        </p:txBody>
      </p:sp>
      <p:sp>
        <p:nvSpPr>
          <p:cNvPr id="3" name="Content Placeholder 2">
            <a:extLst>
              <a:ext uri="{FF2B5EF4-FFF2-40B4-BE49-F238E27FC236}">
                <a16:creationId xmlns:a16="http://schemas.microsoft.com/office/drawing/2014/main" id="{7A6205DE-9B98-4100-97E2-B483249CBBE7}"/>
              </a:ext>
            </a:extLst>
          </p:cNvPr>
          <p:cNvSpPr>
            <a:spLocks noGrp="1"/>
          </p:cNvSpPr>
          <p:nvPr>
            <p:ph idx="1"/>
          </p:nvPr>
        </p:nvSpPr>
        <p:spPr/>
        <p:txBody>
          <a:bodyPr>
            <a:normAutofit fontScale="85000" lnSpcReduction="10000"/>
          </a:bodyPr>
          <a:lstStyle/>
          <a:p>
            <a:r>
              <a:rPr lang="en-GB" dirty="0"/>
              <a:t>Understanding financial ratios help is necessary for stakeholders. It helps comparing and assessing profits, loss, potential risks and opportunities</a:t>
            </a:r>
            <a:endParaRPr lang="en-IN" dirty="0"/>
          </a:p>
          <a:p>
            <a:r>
              <a:rPr lang="en-GB" dirty="0"/>
              <a:t>It helps in estimation of balance sheets, income sheets in future</a:t>
            </a:r>
            <a:endParaRPr lang="en-IN" dirty="0"/>
          </a:p>
          <a:p>
            <a:r>
              <a:rPr lang="en-GB" dirty="0"/>
              <a:t>It would help in understanding efficiency of the hotel chain</a:t>
            </a:r>
            <a:endParaRPr lang="en-IN" dirty="0"/>
          </a:p>
          <a:p>
            <a:r>
              <a:rPr lang="en-GB" dirty="0"/>
              <a:t>Ratios of operating and gross margins would be helpful to understand the company’s ability for generating profit through sales</a:t>
            </a:r>
            <a:endParaRPr lang="en-IN" dirty="0"/>
          </a:p>
          <a:p>
            <a:r>
              <a:rPr lang="en-GB" dirty="0"/>
              <a:t>It helps to consider forecasting and planning for future business prospects</a:t>
            </a:r>
            <a:endParaRPr lang="en-IN" dirty="0"/>
          </a:p>
          <a:p>
            <a:r>
              <a:rPr lang="en-GB" dirty="0"/>
              <a:t>Liquidity ratios would help to understand the stability to achieve financial obligations for short-term</a:t>
            </a:r>
            <a:endParaRPr lang="en-IN" dirty="0"/>
          </a:p>
          <a:p>
            <a:endParaRPr lang="en-IN" dirty="0"/>
          </a:p>
        </p:txBody>
      </p:sp>
    </p:spTree>
    <p:extLst>
      <p:ext uri="{BB962C8B-B14F-4D97-AF65-F5344CB8AC3E}">
        <p14:creationId xmlns:p14="http://schemas.microsoft.com/office/powerpoint/2010/main" val="41303545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7FDE7F-E704-4A66-92B7-402FFE7FB9AE}"/>
              </a:ext>
            </a:extLst>
          </p:cNvPr>
          <p:cNvSpPr>
            <a:spLocks noGrp="1"/>
          </p:cNvSpPr>
          <p:nvPr>
            <p:ph type="title"/>
          </p:nvPr>
        </p:nvSpPr>
        <p:spPr/>
        <p:txBody>
          <a:bodyPr/>
          <a:lstStyle/>
          <a:p>
            <a:r>
              <a:rPr lang="en-GB" b="1" dirty="0"/>
              <a:t>Knowledge from Ratio Analysis </a:t>
            </a:r>
            <a:r>
              <a:rPr lang="en-GB" b="1" dirty="0" err="1"/>
              <a:t>continud</a:t>
            </a:r>
            <a:endParaRPr lang="en-IN" dirty="0"/>
          </a:p>
        </p:txBody>
      </p:sp>
      <p:sp>
        <p:nvSpPr>
          <p:cNvPr id="3" name="Content Placeholder 2">
            <a:extLst>
              <a:ext uri="{FF2B5EF4-FFF2-40B4-BE49-F238E27FC236}">
                <a16:creationId xmlns:a16="http://schemas.microsoft.com/office/drawing/2014/main" id="{E10630E8-34C0-407E-83CD-C1C7DFDB6CD6}"/>
              </a:ext>
            </a:extLst>
          </p:cNvPr>
          <p:cNvSpPr>
            <a:spLocks noGrp="1"/>
          </p:cNvSpPr>
          <p:nvPr>
            <p:ph idx="1"/>
          </p:nvPr>
        </p:nvSpPr>
        <p:spPr/>
        <p:txBody>
          <a:bodyPr>
            <a:normAutofit fontScale="70000" lnSpcReduction="20000"/>
          </a:bodyPr>
          <a:lstStyle/>
          <a:p>
            <a:r>
              <a:rPr lang="en-GB" dirty="0"/>
              <a:t>Current ratio helps in measuring liquidity. Short-term assets refer to inventory and so on</a:t>
            </a:r>
            <a:endParaRPr lang="en-IN" dirty="0"/>
          </a:p>
          <a:p>
            <a:r>
              <a:rPr lang="en-GB" dirty="0"/>
              <a:t>The hotel company needs to have detailed knowledge about current ratio that includes current assets and liabilities, helps in decision making about various factors such as wage or salary, short-term equipment expense</a:t>
            </a:r>
            <a:endParaRPr lang="en-IN" dirty="0"/>
          </a:p>
          <a:p>
            <a:r>
              <a:rPr lang="en-GB" dirty="0"/>
              <a:t>It helps to consider change in budgeting, financial planning, possible company risks and so on</a:t>
            </a:r>
            <a:endParaRPr lang="en-IN" dirty="0"/>
          </a:p>
          <a:p>
            <a:r>
              <a:rPr lang="en-GB" dirty="0"/>
              <a:t>Ratio analysis would be helpful in understanding leverage of the hotel management</a:t>
            </a:r>
            <a:endParaRPr lang="en-IN" dirty="0"/>
          </a:p>
          <a:p>
            <a:r>
              <a:rPr lang="en-GB" dirty="0"/>
              <a:t>Financial ratios enable a company to conduct peer comparison</a:t>
            </a:r>
            <a:endParaRPr lang="en-IN" dirty="0"/>
          </a:p>
          <a:p>
            <a:r>
              <a:rPr lang="en-GB" dirty="0"/>
              <a:t>Ratio analysis enables a company to perform SWOT analysis.</a:t>
            </a:r>
            <a:endParaRPr lang="en-IN" dirty="0"/>
          </a:p>
          <a:p>
            <a:r>
              <a:rPr lang="en-GB" dirty="0"/>
              <a:t>It helps in understanding a company’s trend line, ability to perform or not in coming years</a:t>
            </a:r>
            <a:endParaRPr lang="en-IN" dirty="0"/>
          </a:p>
          <a:p>
            <a:r>
              <a:rPr lang="en-GB" dirty="0"/>
              <a:t>Ratio analysis is important to perform financial analysis</a:t>
            </a:r>
            <a:endParaRPr lang="en-IN" dirty="0"/>
          </a:p>
          <a:p>
            <a:endParaRPr lang="en-IN" b="1" dirty="0"/>
          </a:p>
        </p:txBody>
      </p:sp>
    </p:spTree>
    <p:extLst>
      <p:ext uri="{BB962C8B-B14F-4D97-AF65-F5344CB8AC3E}">
        <p14:creationId xmlns:p14="http://schemas.microsoft.com/office/powerpoint/2010/main" val="37588543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90E0E9-6117-4A55-942D-4B29EA2EF565}"/>
              </a:ext>
            </a:extLst>
          </p:cNvPr>
          <p:cNvSpPr>
            <a:spLocks noGrp="1"/>
          </p:cNvSpPr>
          <p:nvPr>
            <p:ph type="title"/>
          </p:nvPr>
        </p:nvSpPr>
        <p:spPr/>
        <p:txBody>
          <a:bodyPr/>
          <a:lstStyle/>
          <a:p>
            <a:r>
              <a:rPr lang="en-GB" b="1" dirty="0"/>
              <a:t>Benefits of Ratio Analysis</a:t>
            </a:r>
            <a:endParaRPr lang="en-IN" dirty="0"/>
          </a:p>
        </p:txBody>
      </p:sp>
      <p:sp>
        <p:nvSpPr>
          <p:cNvPr id="3" name="Content Placeholder 2">
            <a:extLst>
              <a:ext uri="{FF2B5EF4-FFF2-40B4-BE49-F238E27FC236}">
                <a16:creationId xmlns:a16="http://schemas.microsoft.com/office/drawing/2014/main" id="{C8D4E0A1-3E76-4582-B925-2212E2B6C5B6}"/>
              </a:ext>
            </a:extLst>
          </p:cNvPr>
          <p:cNvSpPr>
            <a:spLocks noGrp="1"/>
          </p:cNvSpPr>
          <p:nvPr>
            <p:ph idx="1"/>
          </p:nvPr>
        </p:nvSpPr>
        <p:spPr/>
        <p:txBody>
          <a:bodyPr>
            <a:normAutofit fontScale="70000" lnSpcReduction="20000"/>
          </a:bodyPr>
          <a:lstStyle/>
          <a:p>
            <a:r>
              <a:rPr lang="en-GB" dirty="0"/>
              <a:t>1. Financial planning and forecasting</a:t>
            </a:r>
            <a:endParaRPr lang="en-IN" dirty="0"/>
          </a:p>
          <a:p>
            <a:r>
              <a:rPr lang="en-GB" dirty="0"/>
              <a:t>2. Budgeting </a:t>
            </a:r>
            <a:endParaRPr lang="en-IN" dirty="0"/>
          </a:p>
          <a:p>
            <a:r>
              <a:rPr lang="en-GB" dirty="0"/>
              <a:t>3. Operating efficiency </a:t>
            </a:r>
            <a:endParaRPr lang="en-IN" dirty="0"/>
          </a:p>
          <a:p>
            <a:r>
              <a:rPr lang="en-GB" dirty="0"/>
              <a:t>4. Communication</a:t>
            </a:r>
            <a:endParaRPr lang="en-IN" dirty="0"/>
          </a:p>
          <a:p>
            <a:r>
              <a:rPr lang="en-GB" dirty="0"/>
              <a:t>5. Cost of cost and performance</a:t>
            </a:r>
            <a:endParaRPr lang="en-IN" dirty="0"/>
          </a:p>
          <a:p>
            <a:r>
              <a:rPr lang="en-GB" dirty="0"/>
              <a:t>6. Comparison between peer firms</a:t>
            </a:r>
            <a:endParaRPr lang="en-IN" dirty="0"/>
          </a:p>
          <a:p>
            <a:r>
              <a:rPr lang="en-GB" dirty="0"/>
              <a:t>7. Identification of liquidity position</a:t>
            </a:r>
            <a:endParaRPr lang="en-IN" dirty="0"/>
          </a:p>
          <a:p>
            <a:r>
              <a:rPr lang="en-GB" dirty="0"/>
              <a:t>8. Solvency position for long-term</a:t>
            </a:r>
            <a:endParaRPr lang="en-IN" dirty="0"/>
          </a:p>
          <a:p>
            <a:r>
              <a:rPr lang="en-GB" dirty="0"/>
              <a:t>9. Profitability</a:t>
            </a:r>
            <a:endParaRPr lang="en-IN" dirty="0"/>
          </a:p>
          <a:p>
            <a:r>
              <a:rPr lang="en-GB" dirty="0"/>
              <a:t>10. Decision making </a:t>
            </a:r>
            <a:endParaRPr lang="en-IN" dirty="0"/>
          </a:p>
          <a:p>
            <a:r>
              <a:rPr lang="en-GB" dirty="0"/>
              <a:t>11. Financial statement </a:t>
            </a:r>
            <a:endParaRPr lang="en-IN" dirty="0"/>
          </a:p>
          <a:p>
            <a:endParaRPr lang="en-IN" dirty="0"/>
          </a:p>
        </p:txBody>
      </p:sp>
    </p:spTree>
    <p:extLst>
      <p:ext uri="{BB962C8B-B14F-4D97-AF65-F5344CB8AC3E}">
        <p14:creationId xmlns:p14="http://schemas.microsoft.com/office/powerpoint/2010/main" val="5705927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B990B2-F887-4B72-B3CA-C71C4A3699AF}"/>
              </a:ext>
            </a:extLst>
          </p:cNvPr>
          <p:cNvSpPr>
            <a:spLocks noGrp="1"/>
          </p:cNvSpPr>
          <p:nvPr>
            <p:ph type="title"/>
          </p:nvPr>
        </p:nvSpPr>
        <p:spPr/>
        <p:txBody>
          <a:bodyPr/>
          <a:lstStyle/>
          <a:p>
            <a:r>
              <a:rPr lang="en-GB" b="1" dirty="0"/>
              <a:t>Limitations of Ratio Analysis</a:t>
            </a:r>
            <a:br>
              <a:rPr lang="en-IN" dirty="0"/>
            </a:br>
            <a:endParaRPr lang="en-IN" dirty="0"/>
          </a:p>
        </p:txBody>
      </p:sp>
      <p:sp>
        <p:nvSpPr>
          <p:cNvPr id="3" name="Content Placeholder 2">
            <a:extLst>
              <a:ext uri="{FF2B5EF4-FFF2-40B4-BE49-F238E27FC236}">
                <a16:creationId xmlns:a16="http://schemas.microsoft.com/office/drawing/2014/main" id="{A6223578-DDAC-4089-AF25-F55C350F4560}"/>
              </a:ext>
            </a:extLst>
          </p:cNvPr>
          <p:cNvSpPr>
            <a:spLocks noGrp="1"/>
          </p:cNvSpPr>
          <p:nvPr>
            <p:ph idx="1"/>
          </p:nvPr>
        </p:nvSpPr>
        <p:spPr/>
        <p:txBody>
          <a:bodyPr>
            <a:normAutofit fontScale="92500" lnSpcReduction="20000"/>
          </a:bodyPr>
          <a:lstStyle/>
          <a:p>
            <a:r>
              <a:rPr lang="en-GB" dirty="0"/>
              <a:t>1.Hisotrical information</a:t>
            </a:r>
            <a:endParaRPr lang="en-IN" dirty="0"/>
          </a:p>
          <a:p>
            <a:r>
              <a:rPr lang="en-GB" dirty="0"/>
              <a:t>2. Shortcomings in financial statements </a:t>
            </a:r>
            <a:endParaRPr lang="en-IN" dirty="0"/>
          </a:p>
          <a:p>
            <a:r>
              <a:rPr lang="en-GB" dirty="0"/>
              <a:t>3. Difference in accounting policies </a:t>
            </a:r>
            <a:endParaRPr lang="en-IN" dirty="0"/>
          </a:p>
          <a:p>
            <a:r>
              <a:rPr lang="en-GB" dirty="0"/>
              <a:t>4. The issue of standard comparison</a:t>
            </a:r>
            <a:endParaRPr lang="en-IN" dirty="0"/>
          </a:p>
          <a:p>
            <a:r>
              <a:rPr lang="en-GB" dirty="0"/>
              <a:t>5. Quantitative analysis</a:t>
            </a:r>
            <a:endParaRPr lang="en-IN" dirty="0"/>
          </a:p>
          <a:p>
            <a:r>
              <a:rPr lang="en-GB" dirty="0"/>
              <a:t>6. Price level change</a:t>
            </a:r>
            <a:endParaRPr lang="en-IN" dirty="0"/>
          </a:p>
          <a:p>
            <a:r>
              <a:rPr lang="en-GB" dirty="0"/>
              <a:t>7. Causal relationship </a:t>
            </a:r>
            <a:endParaRPr lang="en-IN" dirty="0"/>
          </a:p>
          <a:p>
            <a:r>
              <a:rPr lang="en-GB" dirty="0"/>
              <a:t>8. Ratios present one variable picture</a:t>
            </a:r>
            <a:endParaRPr lang="en-IN" dirty="0"/>
          </a:p>
          <a:p>
            <a:r>
              <a:rPr lang="en-GB" dirty="0"/>
              <a:t>9. Seasonal factors</a:t>
            </a:r>
            <a:endParaRPr lang="en-IN" dirty="0"/>
          </a:p>
          <a:p>
            <a:endParaRPr lang="en-IN" dirty="0"/>
          </a:p>
        </p:txBody>
      </p:sp>
    </p:spTree>
    <p:extLst>
      <p:ext uri="{BB962C8B-B14F-4D97-AF65-F5344CB8AC3E}">
        <p14:creationId xmlns:p14="http://schemas.microsoft.com/office/powerpoint/2010/main" val="9412568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hank You Images, Stock Photos &amp; Vectors | Shutterstock">
            <a:extLst>
              <a:ext uri="{FF2B5EF4-FFF2-40B4-BE49-F238E27FC236}">
                <a16:creationId xmlns:a16="http://schemas.microsoft.com/office/drawing/2014/main" id="{7F31FBF8-83F4-4ED6-A307-AFB74373B0D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443163" y="1155368"/>
            <a:ext cx="7305674" cy="48509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51024532"/>
      </p:ext>
    </p:extLst>
  </p:cSld>
  <p:clrMapOvr>
    <a:masterClrMapping/>
  </p:clrMapOvr>
</p:sld>
</file>

<file path=ppt/theme/theme1.xml><?xml version="1.0" encoding="utf-8"?>
<a:theme xmlns:a="http://schemas.openxmlformats.org/drawingml/2006/main" name="ShapesVTI">
  <a:themeElements>
    <a:clrScheme name="Office">
      <a:dk1>
        <a:srgbClr val="000000"/>
      </a:dk1>
      <a:lt1>
        <a:srgbClr val="FFFFFF"/>
      </a:lt1>
      <a:dk2>
        <a:srgbClr val="632E62"/>
      </a:dk2>
      <a:lt2>
        <a:srgbClr val="EAE5EB"/>
      </a:lt2>
      <a:accent1>
        <a:srgbClr val="92278F"/>
      </a:accent1>
      <a:accent2>
        <a:srgbClr val="9B57D3"/>
      </a:accent2>
      <a:accent3>
        <a:srgbClr val="755DD9"/>
      </a:accent3>
      <a:accent4>
        <a:srgbClr val="665EB8"/>
      </a:accent4>
      <a:accent5>
        <a:srgbClr val="45A5ED"/>
      </a:accent5>
      <a:accent6>
        <a:srgbClr val="5982DB"/>
      </a:accent6>
      <a:hlink>
        <a:srgbClr val="0066FF"/>
      </a:hlink>
      <a:folHlink>
        <a:srgbClr val="666699"/>
      </a:folHlink>
    </a:clrScheme>
    <a:fontScheme name="Festival">
      <a:majorFont>
        <a:latin typeface="Tw Cen M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hapesVTI" id="{C78D20FD-A872-4243-8597-B534C62538FF}" vid="{7CAFCCF9-7834-41D6-B6AB-7D225A18A4E9}"/>
    </a:ext>
  </a:extLst>
</a:theme>
</file>

<file path=docProps/app.xml><?xml version="1.0" encoding="utf-8"?>
<Properties xmlns="http://schemas.openxmlformats.org/officeDocument/2006/extended-properties" xmlns:vt="http://schemas.openxmlformats.org/officeDocument/2006/docPropsVTypes">
  <TotalTime>177</TotalTime>
  <Words>728</Words>
  <Application>Microsoft Office PowerPoint</Application>
  <PresentationFormat>Широк екран</PresentationFormat>
  <Paragraphs>100</Paragraphs>
  <Slides>11</Slides>
  <Notes>0</Notes>
  <HiddenSlides>0</HiddenSlides>
  <MMClips>0</MMClips>
  <ScaleCrop>false</ScaleCrop>
  <HeadingPairs>
    <vt:vector size="4" baseType="variant">
      <vt:variant>
        <vt:lpstr>Тема</vt:lpstr>
      </vt:variant>
      <vt:variant>
        <vt:i4>1</vt:i4>
      </vt:variant>
      <vt:variant>
        <vt:lpstr>Заглавия на слайдовете</vt:lpstr>
      </vt:variant>
      <vt:variant>
        <vt:i4>11</vt:i4>
      </vt:variant>
    </vt:vector>
  </HeadingPairs>
  <TitlesOfParts>
    <vt:vector size="12" baseType="lpstr">
      <vt:lpstr>ShapesVTI</vt:lpstr>
      <vt:lpstr>Ffion Limited </vt:lpstr>
      <vt:lpstr>Contents</vt:lpstr>
      <vt:lpstr>Financial analysis statement of Ffion Ltd</vt:lpstr>
      <vt:lpstr>Financial Analysis Trends </vt:lpstr>
      <vt:lpstr>Financial Analysis Trends</vt:lpstr>
      <vt:lpstr>Financial Analysis Trends</vt:lpstr>
      <vt:lpstr>Knowledge from Ratio Analysis</vt:lpstr>
      <vt:lpstr>Knowledge from Ratio Analysis continud</vt:lpstr>
      <vt:lpstr>Benefits of Ratio Analysis</vt:lpstr>
      <vt:lpstr>Limitations of Ratio Analysis </vt:lpstr>
      <vt:lpstr>Презентация на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Sharmistha J</dc:creator>
  <cp:lastModifiedBy>Sharmistha J</cp:lastModifiedBy>
  <cp:revision>5</cp:revision>
  <dcterms:created xsi:type="dcterms:W3CDTF">2020-07-31T14:07:56Z</dcterms:created>
  <dcterms:modified xsi:type="dcterms:W3CDTF">2020-08-07T18:09:17Z</dcterms:modified>
</cp:coreProperties>
</file>