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257" r:id="rId6"/>
    <p:sldId id="259" r:id="rId7"/>
    <p:sldId id="288" r:id="rId8"/>
    <p:sldId id="260" r:id="rId9"/>
    <p:sldId id="262" r:id="rId10"/>
    <p:sldId id="263" r:id="rId11"/>
    <p:sldId id="261" r:id="rId12"/>
    <p:sldId id="265" r:id="rId13"/>
    <p:sldId id="268" r:id="rId14"/>
    <p:sldId id="273" r:id="rId15"/>
    <p:sldId id="270" r:id="rId16"/>
    <p:sldId id="272" r:id="rId17"/>
    <p:sldId id="279" r:id="rId18"/>
    <p:sldId id="274" r:id="rId19"/>
    <p:sldId id="275" r:id="rId20"/>
    <p:sldId id="282" r:id="rId21"/>
    <p:sldId id="291" r:id="rId22"/>
    <p:sldId id="292" r:id="rId23"/>
    <p:sldId id="276" r:id="rId24"/>
    <p:sldId id="277" r:id="rId25"/>
    <p:sldId id="283" r:id="rId26"/>
    <p:sldId id="284" r:id="rId27"/>
    <p:sldId id="289" r:id="rId28"/>
    <p:sldId id="285" r:id="rId29"/>
    <p:sldId id="293" r:id="rId30"/>
    <p:sldId id="294"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8" d="100"/>
          <a:sy n="48" d="100"/>
        </p:scale>
        <p:origin x="1339"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08/06/2020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AFFFF-30A9-476C-9F01-FC1DE18C752C}" type="datetimeFigureOut">
              <a:rPr lang="en-GB" smtClean="0"/>
              <a:t>08/06/2020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1BE41D-BA27-482D-82D0-8D18FD5B0C3A}" type="slidenum">
              <a:rPr lang="en-GB" smtClean="0"/>
              <a:t>‹#›</a:t>
            </a:fld>
            <a:endParaRPr lang="en-GB"/>
          </a:p>
        </p:txBody>
      </p:sp>
    </p:spTree>
    <p:extLst>
      <p:ext uri="{BB962C8B-B14F-4D97-AF65-F5344CB8AC3E}">
        <p14:creationId xmlns:p14="http://schemas.microsoft.com/office/powerpoint/2010/main" val="3875846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337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After studying this chapter, you should be able to do the following:</a:t>
            </a:r>
          </a:p>
          <a:p>
            <a:r>
              <a:rPr lang="en-US" sz="1200" b="1" i="0" u="none" strike="noStrike" kern="1200" baseline="0" dirty="0">
                <a:solidFill>
                  <a:schemeClr val="tx1"/>
                </a:solidFill>
                <a:latin typeface="+mn-lt"/>
                <a:ea typeface="MS PGothic" pitchFamily="34" charset="-128"/>
                <a:cs typeface="ＭＳ Ｐゴシック" pitchFamily="42" charset="-128"/>
              </a:rPr>
              <a:t>1. </a:t>
            </a:r>
            <a:r>
              <a:rPr lang="en-US" sz="1200" b="0" i="0" u="none" strike="noStrike" kern="1200" baseline="0" dirty="0">
                <a:solidFill>
                  <a:schemeClr val="tx1"/>
                </a:solidFill>
                <a:latin typeface="+mn-lt"/>
                <a:ea typeface="MS PGothic" pitchFamily="34" charset="-128"/>
                <a:cs typeface="ＭＳ Ｐゴシック" pitchFamily="42" charset="-128"/>
              </a:rPr>
              <a:t>Describe the nature and role of vision statements in strategic management.</a:t>
            </a:r>
          </a:p>
          <a:p>
            <a:r>
              <a:rPr lang="en-US" sz="1200" b="1" i="0" u="none" strike="noStrike" kern="1200" baseline="0" dirty="0">
                <a:solidFill>
                  <a:schemeClr val="tx1"/>
                </a:solidFill>
                <a:latin typeface="+mn-lt"/>
                <a:ea typeface="MS PGothic" pitchFamily="34" charset="-128"/>
                <a:cs typeface="ＭＳ Ｐゴシック" pitchFamily="42" charset="-128"/>
              </a:rPr>
              <a:t>2. </a:t>
            </a:r>
            <a:r>
              <a:rPr lang="en-US" sz="1200" b="0" i="0" u="none" strike="noStrike" kern="1200" baseline="0" dirty="0">
                <a:solidFill>
                  <a:schemeClr val="tx1"/>
                </a:solidFill>
                <a:latin typeface="+mn-lt"/>
                <a:ea typeface="MS PGothic" pitchFamily="34" charset="-128"/>
                <a:cs typeface="ＭＳ Ｐゴシック" pitchFamily="42" charset="-128"/>
              </a:rPr>
              <a:t>Describe the nature and role of mission statements in strategic management.</a:t>
            </a:r>
          </a:p>
          <a:p>
            <a:r>
              <a:rPr lang="en-US" sz="1200" b="1" i="0" u="none" strike="noStrike" kern="1200" baseline="0" dirty="0">
                <a:solidFill>
                  <a:schemeClr val="tx1"/>
                </a:solidFill>
                <a:latin typeface="+mn-lt"/>
                <a:ea typeface="MS PGothic" pitchFamily="34" charset="-128"/>
                <a:cs typeface="ＭＳ Ｐゴシック" pitchFamily="42" charset="-128"/>
              </a:rPr>
              <a:t>3. </a:t>
            </a:r>
            <a:r>
              <a:rPr lang="en-US" sz="1200" b="0" i="0" u="none" strike="noStrike" kern="1200" baseline="0" dirty="0">
                <a:solidFill>
                  <a:schemeClr val="tx1"/>
                </a:solidFill>
                <a:latin typeface="+mn-lt"/>
                <a:ea typeface="MS PGothic" pitchFamily="34" charset="-128"/>
                <a:cs typeface="ＭＳ Ｐゴシック" pitchFamily="42" charset="-128"/>
              </a:rPr>
              <a:t>Discuss the process of developing a vision and mission statement.</a:t>
            </a:r>
          </a:p>
          <a:p>
            <a:r>
              <a:rPr lang="en-US" sz="1200" b="1" i="0" u="none" strike="noStrike" kern="1200" baseline="0" dirty="0">
                <a:solidFill>
                  <a:schemeClr val="tx1"/>
                </a:solidFill>
                <a:latin typeface="+mn-lt"/>
                <a:ea typeface="MS PGothic" pitchFamily="34" charset="-128"/>
                <a:cs typeface="ＭＳ Ｐゴシック" pitchFamily="42" charset="-128"/>
              </a:rPr>
              <a:t>4. </a:t>
            </a:r>
            <a:r>
              <a:rPr lang="en-US" sz="1200" b="0" i="0" u="none" strike="noStrike" kern="1200" baseline="0" dirty="0">
                <a:solidFill>
                  <a:schemeClr val="tx1"/>
                </a:solidFill>
                <a:latin typeface="+mn-lt"/>
                <a:ea typeface="MS PGothic" pitchFamily="34" charset="-128"/>
                <a:cs typeface="ＭＳ Ｐゴシック" pitchFamily="42" charset="-128"/>
              </a:rPr>
              <a:t>Discuss how clear vision and mission statements can benefit other strategic-management activities.</a:t>
            </a:r>
          </a:p>
          <a:p>
            <a:r>
              <a:rPr lang="en-US" sz="1200" b="1" i="0" u="none" strike="noStrike" kern="1200" baseline="0" dirty="0">
                <a:solidFill>
                  <a:schemeClr val="tx1"/>
                </a:solidFill>
                <a:latin typeface="+mn-lt"/>
                <a:ea typeface="MS PGothic" pitchFamily="34" charset="-128"/>
                <a:cs typeface="ＭＳ Ｐゴシック" pitchFamily="42" charset="-128"/>
              </a:rPr>
              <a:t>5. </a:t>
            </a:r>
            <a:r>
              <a:rPr lang="en-US" sz="1200" b="0" i="0" u="none" strike="noStrike" kern="1200" baseline="0" dirty="0">
                <a:solidFill>
                  <a:schemeClr val="tx1"/>
                </a:solidFill>
                <a:latin typeface="+mn-lt"/>
                <a:ea typeface="MS PGothic" pitchFamily="34" charset="-128"/>
                <a:cs typeface="ＭＳ Ｐゴシック" pitchFamily="42" charset="-128"/>
              </a:rPr>
              <a:t>Describe the characteristics of a good mission statement.</a:t>
            </a:r>
          </a:p>
          <a:p>
            <a:r>
              <a:rPr lang="en-US" sz="1200" b="1" i="0" u="none" strike="noStrike" kern="1200" baseline="0" dirty="0">
                <a:solidFill>
                  <a:schemeClr val="tx1"/>
                </a:solidFill>
                <a:latin typeface="+mn-lt"/>
                <a:ea typeface="MS PGothic" pitchFamily="34" charset="-128"/>
                <a:cs typeface="ＭＳ Ｐゴシック" pitchFamily="42" charset="-128"/>
              </a:rPr>
              <a:t>6. </a:t>
            </a:r>
            <a:r>
              <a:rPr lang="en-US" sz="1200" b="0" i="0" u="none" strike="noStrike" kern="1200" baseline="0" dirty="0">
                <a:solidFill>
                  <a:schemeClr val="tx1"/>
                </a:solidFill>
                <a:latin typeface="+mn-lt"/>
                <a:ea typeface="MS PGothic" pitchFamily="34" charset="-128"/>
                <a:cs typeface="ＭＳ Ｐゴシック" pitchFamily="42" charset="-128"/>
              </a:rPr>
              <a:t>Identify the components of mission statements.</a:t>
            </a:r>
          </a:p>
          <a:p>
            <a:r>
              <a:rPr lang="en-US" sz="1200" b="1" i="0" u="none" strike="noStrike" kern="1200" baseline="0" dirty="0">
                <a:solidFill>
                  <a:schemeClr val="tx1"/>
                </a:solidFill>
                <a:latin typeface="+mn-lt"/>
                <a:ea typeface="MS PGothic" pitchFamily="34" charset="-128"/>
                <a:cs typeface="ＭＳ Ｐゴシック" pitchFamily="42" charset="-128"/>
              </a:rPr>
              <a:t>7. </a:t>
            </a:r>
            <a:r>
              <a:rPr lang="en-US" sz="1200" b="0" i="0" u="none" strike="noStrike" kern="1200" baseline="0" dirty="0">
                <a:solidFill>
                  <a:schemeClr val="tx1"/>
                </a:solidFill>
                <a:latin typeface="+mn-lt"/>
                <a:ea typeface="MS PGothic" pitchFamily="34" charset="-128"/>
                <a:cs typeface="ＭＳ Ｐゴシック" pitchFamily="42" charset="-128"/>
              </a:rPr>
              <a:t>Evaluate mission statements of different organizations and write effective vision and mission statements.</a:t>
            </a:r>
            <a:endParaRPr lang="en-US" altLang="en-US" dirty="0"/>
          </a:p>
        </p:txBody>
      </p:sp>
      <p:sp>
        <p:nvSpPr>
          <p:cNvPr id="337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B723EA03-629F-4E4F-B5A7-2CF5849B06D5}" type="slidenum">
              <a:rPr lang="en-US" altLang="en-US" sz="1200"/>
              <a:pPr eaLnBrk="1" hangingPunct="1"/>
              <a:t>2</a:t>
            </a:fld>
            <a:endParaRPr lang="en-US" altLang="en-US" sz="1200" dirty="0"/>
          </a:p>
        </p:txBody>
      </p:sp>
    </p:spTree>
    <p:extLst>
      <p:ext uri="{BB962C8B-B14F-4D97-AF65-F5344CB8AC3E}">
        <p14:creationId xmlns:p14="http://schemas.microsoft.com/office/powerpoint/2010/main" val="319798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It is especially important for managers and executives in any organization to agree on the basic vision that the firm strives to achieve in the long term.</a:t>
            </a:r>
            <a:endParaRPr lang="en-US" b="0"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3</a:t>
            </a:fld>
            <a:endParaRPr lang="en-US" altLang="en-US" dirty="0"/>
          </a:p>
        </p:txBody>
      </p:sp>
    </p:spTree>
    <p:extLst>
      <p:ext uri="{BB962C8B-B14F-4D97-AF65-F5344CB8AC3E}">
        <p14:creationId xmlns:p14="http://schemas.microsoft.com/office/powerpoint/2010/main" val="4153923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Many organizations have both a vision and mission statement, but the vision statement should be established first and foremost.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4</a:t>
            </a:fld>
            <a:endParaRPr lang="en-US" altLang="en-US" dirty="0"/>
          </a:p>
        </p:txBody>
      </p:sp>
    </p:spTree>
    <p:extLst>
      <p:ext uri="{BB962C8B-B14F-4D97-AF65-F5344CB8AC3E}">
        <p14:creationId xmlns:p14="http://schemas.microsoft.com/office/powerpoint/2010/main" val="1706450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Table 2-1 provides examples of vision statements with comments from the textbook author.</a:t>
            </a:r>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5</a:t>
            </a:fld>
            <a:endParaRPr lang="en-US" altLang="en-US" dirty="0"/>
          </a:p>
        </p:txBody>
      </p:sp>
    </p:spTree>
    <p:extLst>
      <p:ext uri="{BB962C8B-B14F-4D97-AF65-F5344CB8AC3E}">
        <p14:creationId xmlns:p14="http://schemas.microsoft.com/office/powerpoint/2010/main" val="1761802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An enduring statement of purpose that distinguishes one organization from other similar enterprises, the mission statement is a declaration of an organization’s “reason for being.”</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6</a:t>
            </a:fld>
            <a:endParaRPr lang="en-US" altLang="en-US" dirty="0"/>
          </a:p>
        </p:txBody>
      </p:sp>
    </p:spTree>
    <p:extLst>
      <p:ext uri="{BB962C8B-B14F-4D97-AF65-F5344CB8AC3E}">
        <p14:creationId xmlns:p14="http://schemas.microsoft.com/office/powerpoint/2010/main" val="2086977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All organizations have a reason for being, even if strategists have not consciously transformed this reason into writing.</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7</a:t>
            </a:fld>
            <a:endParaRPr lang="en-US" altLang="en-US" dirty="0"/>
          </a:p>
        </p:txBody>
      </p:sp>
    </p:spTree>
    <p:extLst>
      <p:ext uri="{BB962C8B-B14F-4D97-AF65-F5344CB8AC3E}">
        <p14:creationId xmlns:p14="http://schemas.microsoft.com/office/powerpoint/2010/main" val="27818555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dirty="0"/>
              <a:t>Relationships among major components of the strategic-management process are shown in the model, which appears in all chapters with appropriate areas shaded to show the particular focus of each chapter.</a:t>
            </a:r>
          </a:p>
          <a:p>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8</a:t>
            </a:fld>
            <a:endParaRPr lang="en-US" altLang="en-US" dirty="0"/>
          </a:p>
        </p:txBody>
      </p:sp>
    </p:spTree>
    <p:extLst>
      <p:ext uri="{BB962C8B-B14F-4D97-AF65-F5344CB8AC3E}">
        <p14:creationId xmlns:p14="http://schemas.microsoft.com/office/powerpoint/2010/main" val="2351268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Clear vision and mission statements are needed before alternative strategies can be formulated and implemented. As many managers as possible should be involved in the process of developing these statements because, through involvement, people become committed to an organization.</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9</a:t>
            </a:fld>
            <a:endParaRPr lang="en-US" altLang="en-US" dirty="0"/>
          </a:p>
        </p:txBody>
      </p:sp>
    </p:spTree>
    <p:extLst>
      <p:ext uri="{BB962C8B-B14F-4D97-AF65-F5344CB8AC3E}">
        <p14:creationId xmlns:p14="http://schemas.microsoft.com/office/powerpoint/2010/main" val="41566415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King and Cleland recommend that organizations carefully develop a written mission statement in order to reap the following benefits:</a:t>
            </a:r>
          </a:p>
          <a:p>
            <a:r>
              <a:rPr lang="en-US" sz="1200" b="1" i="0" u="none" strike="noStrike" kern="1200" baseline="0" dirty="0">
                <a:solidFill>
                  <a:schemeClr val="tx1"/>
                </a:solidFill>
                <a:latin typeface="+mn-lt"/>
                <a:ea typeface="MS PGothic" pitchFamily="34" charset="-128"/>
                <a:cs typeface="ＭＳ Ｐゴシック" pitchFamily="42" charset="-128"/>
              </a:rPr>
              <a:t>1. </a:t>
            </a:r>
            <a:r>
              <a:rPr lang="en-US" sz="1200" b="0" i="0" u="none" strike="noStrike" kern="1200" baseline="0" dirty="0">
                <a:solidFill>
                  <a:schemeClr val="tx1"/>
                </a:solidFill>
                <a:latin typeface="+mn-lt"/>
                <a:ea typeface="MS PGothic" pitchFamily="34" charset="-128"/>
                <a:cs typeface="ＭＳ Ｐゴシック" pitchFamily="42" charset="-128"/>
              </a:rPr>
              <a:t>To make sure all employees/managers understand the firm’s purpose or reason for being.</a:t>
            </a:r>
          </a:p>
          <a:p>
            <a:r>
              <a:rPr lang="en-US" sz="1200" b="1" i="0" u="none" strike="noStrike" kern="1200" baseline="0" dirty="0">
                <a:solidFill>
                  <a:schemeClr val="tx1"/>
                </a:solidFill>
                <a:latin typeface="+mn-lt"/>
                <a:ea typeface="MS PGothic" pitchFamily="34" charset="-128"/>
                <a:cs typeface="ＭＳ Ｐゴシック" pitchFamily="42" charset="-128"/>
              </a:rPr>
              <a:t>2. </a:t>
            </a:r>
            <a:r>
              <a:rPr lang="en-US" sz="1200" b="0" i="0" u="none" strike="noStrike" kern="1200" baseline="0" dirty="0">
                <a:solidFill>
                  <a:schemeClr val="tx1"/>
                </a:solidFill>
                <a:latin typeface="+mn-lt"/>
                <a:ea typeface="MS PGothic" pitchFamily="34" charset="-128"/>
                <a:cs typeface="ＭＳ Ｐゴシック" pitchFamily="42" charset="-128"/>
              </a:rPr>
              <a:t>To provide a basis for prioritization of key internal and external factors utilized to formulate feasible strategies.</a:t>
            </a:r>
          </a:p>
          <a:p>
            <a:r>
              <a:rPr lang="en-US" sz="1200" b="1" i="0" u="none" strike="noStrike" kern="1200" baseline="0" dirty="0">
                <a:solidFill>
                  <a:schemeClr val="tx1"/>
                </a:solidFill>
                <a:latin typeface="+mn-lt"/>
                <a:ea typeface="MS PGothic" pitchFamily="34" charset="-128"/>
                <a:cs typeface="ＭＳ Ｐゴシック" pitchFamily="42" charset="-128"/>
              </a:rPr>
              <a:t>3. </a:t>
            </a:r>
            <a:r>
              <a:rPr lang="en-US" sz="1200" b="0" i="0" u="none" strike="noStrike" kern="1200" baseline="0" dirty="0">
                <a:solidFill>
                  <a:schemeClr val="tx1"/>
                </a:solidFill>
                <a:latin typeface="+mn-lt"/>
                <a:ea typeface="MS PGothic" pitchFamily="34" charset="-128"/>
                <a:cs typeface="ＭＳ Ｐゴシック" pitchFamily="42" charset="-128"/>
              </a:rPr>
              <a:t>To provide a basis for the allocation of resources.</a:t>
            </a:r>
          </a:p>
          <a:p>
            <a:r>
              <a:rPr lang="en-US" sz="1200" b="1" i="0" u="none" strike="noStrike" kern="1200" baseline="0" dirty="0">
                <a:solidFill>
                  <a:schemeClr val="tx1"/>
                </a:solidFill>
                <a:latin typeface="+mn-lt"/>
                <a:ea typeface="MS PGothic" pitchFamily="34" charset="-128"/>
                <a:cs typeface="ＭＳ Ｐゴシック" pitchFamily="42" charset="-128"/>
              </a:rPr>
              <a:t>4. </a:t>
            </a:r>
            <a:r>
              <a:rPr lang="en-US" sz="1200" b="0" i="0" u="none" strike="noStrike" kern="1200" baseline="0" dirty="0">
                <a:solidFill>
                  <a:schemeClr val="tx1"/>
                </a:solidFill>
                <a:latin typeface="+mn-lt"/>
                <a:ea typeface="MS PGothic" pitchFamily="34" charset="-128"/>
                <a:cs typeface="ＭＳ Ｐゴシック" pitchFamily="42" charset="-128"/>
              </a:rPr>
              <a:t>To provide a basis for organizing work, departments, activities, and segments around a common purpose.</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10</a:t>
            </a:fld>
            <a:endParaRPr lang="en-US" altLang="en-US" dirty="0"/>
          </a:p>
        </p:txBody>
      </p:sp>
    </p:spTree>
    <p:extLst>
      <p:ext uri="{BB962C8B-B14F-4D97-AF65-F5344CB8AC3E}">
        <p14:creationId xmlns:p14="http://schemas.microsoft.com/office/powerpoint/2010/main" val="1196403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Ten benefits of having a clear mission and vision are provided in Table 2-2.</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11</a:t>
            </a:fld>
            <a:endParaRPr lang="en-US" altLang="en-US" dirty="0"/>
          </a:p>
        </p:txBody>
      </p:sp>
    </p:spTree>
    <p:extLst>
      <p:ext uri="{BB962C8B-B14F-4D97-AF65-F5344CB8AC3E}">
        <p14:creationId xmlns:p14="http://schemas.microsoft.com/office/powerpoint/2010/main" val="33997797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mission statement is a declaration of attitude and outlook. It usually is broad in scope for at least two major reasons. First, a good mission statement allows for the generation and consideration of a range of feasible alternative objectives and strategies without unduly stifling management creativity.</a:t>
            </a:r>
          </a:p>
          <a:p>
            <a:r>
              <a:rPr lang="en-US" sz="1200" b="0" i="0" u="none" strike="noStrike" kern="1200" baseline="0" dirty="0">
                <a:solidFill>
                  <a:schemeClr val="tx1"/>
                </a:solidFill>
                <a:latin typeface="+mn-lt"/>
                <a:ea typeface="MS PGothic" pitchFamily="34" charset="-128"/>
                <a:cs typeface="ＭＳ Ｐゴシック" pitchFamily="42" charset="-128"/>
              </a:rPr>
              <a:t>Second, a mission statement needs to be broad to reconcile differences effectively among, and appeal to, an organization’s diverse stakeholders, the individuals and groups of individuals who have a special stake or claim on the company.</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12</a:t>
            </a:fld>
            <a:endParaRPr lang="en-US" altLang="en-US" dirty="0"/>
          </a:p>
        </p:txBody>
      </p:sp>
    </p:spTree>
    <p:extLst>
      <p:ext uri="{BB962C8B-B14F-4D97-AF65-F5344CB8AC3E}">
        <p14:creationId xmlns:p14="http://schemas.microsoft.com/office/powerpoint/2010/main" val="41440720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Stakeholders are the individuals and groups of individuals who have a special stake or claim on the company.</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13</a:t>
            </a:fld>
            <a:endParaRPr lang="en-US" altLang="en-US" dirty="0"/>
          </a:p>
        </p:txBody>
      </p:sp>
    </p:spTree>
    <p:extLst>
      <p:ext uri="{BB962C8B-B14F-4D97-AF65-F5344CB8AC3E}">
        <p14:creationId xmlns:p14="http://schemas.microsoft.com/office/powerpoint/2010/main" val="37464908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As indicated in Table 2-3, there are several characteristics of an effective mission statement.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14</a:t>
            </a:fld>
            <a:endParaRPr lang="en-US" altLang="en-US" dirty="0"/>
          </a:p>
        </p:txBody>
      </p:sp>
    </p:spTree>
    <p:extLst>
      <p:ext uri="{BB962C8B-B14F-4D97-AF65-F5344CB8AC3E}">
        <p14:creationId xmlns:p14="http://schemas.microsoft.com/office/powerpoint/2010/main" val="37198142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An effective mission statement describes an organization’s purpose, customers, products or services, markets, philosophy, and basic technology. According to Vern McGinnis, a mission statement should:</a:t>
            </a:r>
          </a:p>
          <a:p>
            <a:r>
              <a:rPr lang="en-US" sz="1200" b="0" i="0" u="none" strike="noStrike" kern="1200" baseline="0" dirty="0">
                <a:solidFill>
                  <a:schemeClr val="tx1"/>
                </a:solidFill>
                <a:latin typeface="+mn-lt"/>
                <a:ea typeface="MS PGothic" pitchFamily="34" charset="-128"/>
                <a:cs typeface="ＭＳ Ｐゴシック" pitchFamily="42" charset="-128"/>
              </a:rPr>
              <a:t>(1) define what the organization is and what the organization aspires to be, </a:t>
            </a:r>
          </a:p>
          <a:p>
            <a:r>
              <a:rPr lang="en-US" sz="1200" b="0" i="0" u="none" strike="noStrike" kern="1200" baseline="0" dirty="0">
                <a:solidFill>
                  <a:schemeClr val="tx1"/>
                </a:solidFill>
                <a:latin typeface="+mn-lt"/>
                <a:ea typeface="MS PGothic" pitchFamily="34" charset="-128"/>
                <a:cs typeface="ＭＳ Ｐゴシック" pitchFamily="42" charset="-128"/>
              </a:rPr>
              <a:t>(2) be limited enough to exclude some ventures and broad enough to allow for creative growth, </a:t>
            </a:r>
          </a:p>
          <a:p>
            <a:r>
              <a:rPr lang="en-US" sz="1200" b="0" i="0" u="none" strike="noStrike" kern="1200" baseline="0" dirty="0">
                <a:solidFill>
                  <a:schemeClr val="tx1"/>
                </a:solidFill>
                <a:latin typeface="+mn-lt"/>
                <a:ea typeface="MS PGothic" pitchFamily="34" charset="-128"/>
                <a:cs typeface="ＭＳ Ｐゴシック" pitchFamily="42" charset="-128"/>
              </a:rPr>
              <a:t>(3) distinguish a given organization from all others, </a:t>
            </a:r>
          </a:p>
          <a:p>
            <a:r>
              <a:rPr lang="en-US" sz="1200" b="0" i="0" u="none" strike="noStrike" kern="1200" baseline="0" dirty="0">
                <a:solidFill>
                  <a:schemeClr val="tx1"/>
                </a:solidFill>
                <a:latin typeface="+mn-lt"/>
                <a:ea typeface="MS PGothic" pitchFamily="34" charset="-128"/>
                <a:cs typeface="ＭＳ Ｐゴシック" pitchFamily="42" charset="-128"/>
              </a:rPr>
              <a:t>(4) serve as a framework for evaluating both current and prospective activities, and </a:t>
            </a:r>
          </a:p>
          <a:p>
            <a:r>
              <a:rPr lang="en-US" sz="1200" b="0" i="0" u="none" strike="noStrike" kern="1200" baseline="0" dirty="0">
                <a:solidFill>
                  <a:schemeClr val="tx1"/>
                </a:solidFill>
                <a:latin typeface="+mn-lt"/>
                <a:ea typeface="MS PGothic" pitchFamily="34" charset="-128"/>
                <a:cs typeface="ＭＳ Ｐゴシック" pitchFamily="42" charset="-128"/>
              </a:rPr>
              <a:t>(5) be stated in terms sufficiently clear to be widely understood throughout the organization.</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15</a:t>
            </a:fld>
            <a:endParaRPr lang="en-US" altLang="en-US" dirty="0"/>
          </a:p>
        </p:txBody>
      </p:sp>
    </p:spTree>
    <p:extLst>
      <p:ext uri="{BB962C8B-B14F-4D97-AF65-F5344CB8AC3E}">
        <p14:creationId xmlns:p14="http://schemas.microsoft.com/office/powerpoint/2010/main" val="6846567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mission statement should reflect the anticipations of customers. Rather than developing a product and then trying to find a market, the operating philosophy of organizations should be to identify customers’ needs and then provide a product or service to fulfill those needs.</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17</a:t>
            </a:fld>
            <a:endParaRPr lang="en-US" altLang="en-US" dirty="0"/>
          </a:p>
        </p:txBody>
      </p:sp>
    </p:spTree>
    <p:extLst>
      <p:ext uri="{BB962C8B-B14F-4D97-AF65-F5344CB8AC3E}">
        <p14:creationId xmlns:p14="http://schemas.microsoft.com/office/powerpoint/2010/main" val="38259510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rial" panose="020B0604020202020204" pitchFamily="34" charset="0"/>
                <a:cs typeface="Arial" panose="020B0604020202020204" pitchFamily="34" charset="0"/>
              </a:rPr>
              <a:t>The utility statements on the</a:t>
            </a:r>
            <a:r>
              <a:rPr lang="en-US" sz="1200" baseline="0" dirty="0">
                <a:latin typeface="Arial" panose="020B0604020202020204" pitchFamily="34" charset="0"/>
                <a:cs typeface="Arial" panose="020B0604020202020204" pitchFamily="34" charset="0"/>
              </a:rPr>
              <a:t> next 2 slides</a:t>
            </a:r>
            <a:r>
              <a:rPr lang="en-US" sz="1200" dirty="0">
                <a:latin typeface="Arial" panose="020B0604020202020204" pitchFamily="34" charset="0"/>
                <a:cs typeface="Arial" panose="020B0604020202020204" pitchFamily="34" charset="0"/>
              </a:rPr>
              <a:t> are relevant in developing a mission statement.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18</a:t>
            </a:fld>
            <a:endParaRPr lang="en-US" altLang="en-US" dirty="0"/>
          </a:p>
        </p:txBody>
      </p:sp>
    </p:spTree>
    <p:extLst>
      <p:ext uri="{BB962C8B-B14F-4D97-AF65-F5344CB8AC3E}">
        <p14:creationId xmlns:p14="http://schemas.microsoft.com/office/powerpoint/2010/main" val="8800896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rial" panose="020B0604020202020204" pitchFamily="34" charset="0"/>
                <a:cs typeface="Arial" panose="020B0604020202020204" pitchFamily="34" charset="0"/>
              </a:rPr>
              <a:t>The utility statements on these</a:t>
            </a:r>
            <a:r>
              <a:rPr lang="en-US" sz="1200" baseline="0" dirty="0">
                <a:latin typeface="Arial" panose="020B0604020202020204" pitchFamily="34" charset="0"/>
                <a:cs typeface="Arial" panose="020B0604020202020204" pitchFamily="34" charset="0"/>
              </a:rPr>
              <a:t> two slides</a:t>
            </a:r>
            <a:r>
              <a:rPr lang="en-US" sz="1200" dirty="0">
                <a:latin typeface="Arial" panose="020B0604020202020204" pitchFamily="34" charset="0"/>
                <a:cs typeface="Arial" panose="020B0604020202020204" pitchFamily="34" charset="0"/>
              </a:rPr>
              <a:t> are relevant in developing a mission statement.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19</a:t>
            </a:fld>
            <a:endParaRPr lang="en-US" altLang="en-US" dirty="0"/>
          </a:p>
        </p:txBody>
      </p:sp>
    </p:spTree>
    <p:extLst>
      <p:ext uri="{BB962C8B-B14F-4D97-AF65-F5344CB8AC3E}">
        <p14:creationId xmlns:p14="http://schemas.microsoft.com/office/powerpoint/2010/main" val="8800896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Mission statements can and do vary in length, content, format, and specificity. Most practitioners and academicians of strategic management feel that an effective statement should include the nine mission statement components presented on these two slides.</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20</a:t>
            </a:fld>
            <a:endParaRPr lang="en-US" altLang="en-US" dirty="0"/>
          </a:p>
        </p:txBody>
      </p:sp>
    </p:spTree>
    <p:extLst>
      <p:ext uri="{BB962C8B-B14F-4D97-AF65-F5344CB8AC3E}">
        <p14:creationId xmlns:p14="http://schemas.microsoft.com/office/powerpoint/2010/main" val="12579773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837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i="1" dirty="0"/>
              <a:t>Note: </a:t>
            </a:r>
            <a:r>
              <a:rPr lang="en-US" altLang="en-US" dirty="0"/>
              <a:t>The numbers in parentheses correspond to the nine components listed on page 49. </a:t>
            </a:r>
            <a:r>
              <a:rPr lang="en-US" sz="1200" b="0" i="0" u="none" strike="noStrike" kern="1200" baseline="0" dirty="0">
                <a:solidFill>
                  <a:schemeClr val="tx1"/>
                </a:solidFill>
                <a:latin typeface="+mn-lt"/>
                <a:ea typeface="MS PGothic" pitchFamily="34" charset="-128"/>
                <a:cs typeface="ＭＳ Ｐゴシック" pitchFamily="42" charset="-128"/>
              </a:rPr>
              <a:t>Perhaps the best way to develop a skill for writing and evaluating mission statements is to study actual company missions. Thus, Table 2-5 provides a component-by-component critique of two actual mission statements from PepsiCo and Royal Caribbean.</a:t>
            </a:r>
            <a:endParaRPr lang="en-US" altLang="en-US" dirty="0"/>
          </a:p>
        </p:txBody>
      </p:sp>
      <p:sp>
        <p:nvSpPr>
          <p:cNvPr id="5837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AF2DB063-8B73-461A-8596-815C0901DC88}" type="slidenum">
              <a:rPr lang="en-US" altLang="en-US" sz="1200"/>
              <a:pPr eaLnBrk="1" hangingPunct="1"/>
              <a:t>22</a:t>
            </a:fld>
            <a:endParaRPr lang="en-US" altLang="en-US" sz="1200" dirty="0"/>
          </a:p>
        </p:txBody>
      </p:sp>
    </p:spTree>
    <p:extLst>
      <p:ext uri="{BB962C8B-B14F-4D97-AF65-F5344CB8AC3E}">
        <p14:creationId xmlns:p14="http://schemas.microsoft.com/office/powerpoint/2010/main" val="28564591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Royal Caribbean statement includes only six of the nine components, comprises 86 words total, and lacks a customer perspective. The Royal Caribbean statement merely includes the word </a:t>
            </a:r>
            <a:r>
              <a:rPr lang="en-US" sz="1200" b="0" i="1" u="none" strike="noStrike" kern="1200" baseline="0" dirty="0">
                <a:solidFill>
                  <a:schemeClr val="tx1"/>
                </a:solidFill>
                <a:latin typeface="+mn-lt"/>
                <a:ea typeface="MS PGothic" pitchFamily="34" charset="-128"/>
                <a:cs typeface="ＭＳ Ｐゴシック" pitchFamily="42" charset="-128"/>
              </a:rPr>
              <a:t>customer(s)</a:t>
            </a:r>
            <a:r>
              <a:rPr lang="en-US" sz="1200" b="0" i="0" u="none" strike="noStrike" kern="1200" baseline="0" dirty="0">
                <a:solidFill>
                  <a:schemeClr val="tx1"/>
                </a:solidFill>
                <a:latin typeface="+mn-lt"/>
                <a:ea typeface="MS PGothic" pitchFamily="34" charset="-128"/>
                <a:cs typeface="ＭＳ Ｐゴシック" pitchFamily="42" charset="-128"/>
              </a:rPr>
              <a:t>, which is inadequate to be considered written from a customer perspective.</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23</a:t>
            </a:fld>
            <a:endParaRPr lang="en-US" altLang="en-US" dirty="0"/>
          </a:p>
        </p:txBody>
      </p:sp>
    </p:spTree>
    <p:extLst>
      <p:ext uri="{BB962C8B-B14F-4D97-AF65-F5344CB8AC3E}">
        <p14:creationId xmlns:p14="http://schemas.microsoft.com/office/powerpoint/2010/main" val="32279784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Proposed, exemplary mission statements for Avon and L’Oreal are provided in Table 2-7. These rival firms have uniquely different competitive advantages in that Avon utilizes door-to-door sales representatives to gain competitive advantage, whereas L’Oreal markets products in thousands of retail outlets. The proposed Avon and L’Oreal statements have the characteristics described earlier, and include the nine components written from a customer perspective.</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24</a:t>
            </a:fld>
            <a:endParaRPr lang="en-US" altLang="en-US" dirty="0"/>
          </a:p>
        </p:txBody>
      </p:sp>
    </p:spTree>
    <p:extLst>
      <p:ext uri="{BB962C8B-B14F-4D97-AF65-F5344CB8AC3E}">
        <p14:creationId xmlns:p14="http://schemas.microsoft.com/office/powerpoint/2010/main" val="24060705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GB" dirty="0">
                <a:solidFill>
                  <a:schemeClr val="bg1"/>
                </a:solidFill>
              </a:rPr>
              <a:t>Understanding visions and missions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Learning Objectives</a:t>
            </a:r>
          </a:p>
        </p:txBody>
      </p:sp>
      <p:sp>
        <p:nvSpPr>
          <p:cNvPr id="32770" name="Content Placeholder 2"/>
          <p:cNvSpPr>
            <a:spLocks noGrp="1"/>
          </p:cNvSpPr>
          <p:nvPr>
            <p:ph idx="1"/>
          </p:nvPr>
        </p:nvSpPr>
        <p:spPr/>
        <p:txBody>
          <a:bodyPr>
            <a:noAutofit/>
          </a:bodyPr>
          <a:lstStyle/>
          <a:p>
            <a:pPr marL="457200" indent="-457200">
              <a:buNone/>
            </a:pPr>
            <a:r>
              <a:rPr lang="en-US" sz="2200" b="1" dirty="0">
                <a:solidFill>
                  <a:srgbClr val="00B0F0"/>
                </a:solidFill>
                <a:latin typeface="Arial" panose="020B0604020202020204" pitchFamily="34" charset="0"/>
                <a:cs typeface="Arial" panose="020B0604020202020204" pitchFamily="34" charset="0"/>
              </a:rPr>
              <a:t>1. </a:t>
            </a:r>
            <a:r>
              <a:rPr lang="en-US" sz="2200" dirty="0">
                <a:latin typeface="Arial" panose="020B0604020202020204" pitchFamily="34" charset="0"/>
                <a:cs typeface="Arial" panose="020B0604020202020204" pitchFamily="34" charset="0"/>
              </a:rPr>
              <a:t>Describe the nature and role of vision statements in strategic management.</a:t>
            </a:r>
          </a:p>
          <a:p>
            <a:pPr marL="457200" indent="-457200">
              <a:buNone/>
            </a:pPr>
            <a:r>
              <a:rPr lang="en-US" sz="2200" b="1" dirty="0">
                <a:solidFill>
                  <a:srgbClr val="00B0F0"/>
                </a:solidFill>
                <a:latin typeface="Arial" panose="020B0604020202020204" pitchFamily="34" charset="0"/>
                <a:cs typeface="Arial" panose="020B0604020202020204" pitchFamily="34" charset="0"/>
              </a:rPr>
              <a:t>2. </a:t>
            </a:r>
            <a:r>
              <a:rPr lang="en-US" sz="2200" dirty="0">
                <a:latin typeface="Arial" panose="020B0604020202020204" pitchFamily="34" charset="0"/>
                <a:cs typeface="Arial" panose="020B0604020202020204" pitchFamily="34" charset="0"/>
              </a:rPr>
              <a:t>Describe the nature and role of mission statements in strategic management.</a:t>
            </a:r>
          </a:p>
          <a:p>
            <a:pPr marL="457200" indent="-457200">
              <a:buNone/>
            </a:pPr>
            <a:r>
              <a:rPr lang="en-US" sz="2200" b="1" dirty="0">
                <a:solidFill>
                  <a:srgbClr val="00B0F0"/>
                </a:solidFill>
                <a:latin typeface="Arial" panose="020B0604020202020204" pitchFamily="34" charset="0"/>
                <a:cs typeface="Arial" panose="020B0604020202020204" pitchFamily="34" charset="0"/>
              </a:rPr>
              <a:t>3. </a:t>
            </a:r>
            <a:r>
              <a:rPr lang="en-US" sz="2200" dirty="0">
                <a:latin typeface="Arial" panose="020B0604020202020204" pitchFamily="34" charset="0"/>
                <a:cs typeface="Arial" panose="020B0604020202020204" pitchFamily="34" charset="0"/>
              </a:rPr>
              <a:t>Discuss the process of developing a vision and mission statement.</a:t>
            </a:r>
          </a:p>
          <a:p>
            <a:pPr marL="457200" indent="-457200">
              <a:buNone/>
            </a:pPr>
            <a:r>
              <a:rPr lang="en-US" sz="2200" b="1" dirty="0">
                <a:solidFill>
                  <a:srgbClr val="00B0F0"/>
                </a:solidFill>
                <a:latin typeface="Arial" panose="020B0604020202020204" pitchFamily="34" charset="0"/>
                <a:cs typeface="Arial" panose="020B0604020202020204" pitchFamily="34" charset="0"/>
              </a:rPr>
              <a:t>4. </a:t>
            </a:r>
            <a:r>
              <a:rPr lang="en-US" sz="2200" dirty="0">
                <a:latin typeface="Arial" panose="020B0604020202020204" pitchFamily="34" charset="0"/>
                <a:cs typeface="Arial" panose="020B0604020202020204" pitchFamily="34" charset="0"/>
              </a:rPr>
              <a:t>Discuss how clear vision and mission statements can benefit other strategic-management activities.</a:t>
            </a:r>
          </a:p>
          <a:p>
            <a:pPr marL="457200" indent="-457200">
              <a:buNone/>
            </a:pPr>
            <a:r>
              <a:rPr lang="en-US" sz="2200" b="1" dirty="0">
                <a:solidFill>
                  <a:srgbClr val="00B0F0"/>
                </a:solidFill>
                <a:latin typeface="Arial" panose="020B0604020202020204" pitchFamily="34" charset="0"/>
                <a:cs typeface="Arial" panose="020B0604020202020204" pitchFamily="34" charset="0"/>
              </a:rPr>
              <a:t>5. </a:t>
            </a:r>
            <a:r>
              <a:rPr lang="en-US" sz="2200" dirty="0">
                <a:latin typeface="Arial" panose="020B0604020202020204" pitchFamily="34" charset="0"/>
                <a:cs typeface="Arial" panose="020B0604020202020204" pitchFamily="34" charset="0"/>
              </a:rPr>
              <a:t>Describe the characteristics of a good mission statement.</a:t>
            </a:r>
          </a:p>
          <a:p>
            <a:pPr marL="457200" indent="-457200">
              <a:buNone/>
            </a:pPr>
            <a:r>
              <a:rPr lang="en-US" sz="2200" b="1" dirty="0">
                <a:solidFill>
                  <a:srgbClr val="00B0F0"/>
                </a:solidFill>
                <a:latin typeface="Arial" panose="020B0604020202020204" pitchFamily="34" charset="0"/>
                <a:cs typeface="Arial" panose="020B0604020202020204" pitchFamily="34" charset="0"/>
              </a:rPr>
              <a:t>6. </a:t>
            </a:r>
            <a:r>
              <a:rPr lang="en-US" sz="2200" dirty="0">
                <a:latin typeface="Arial" panose="020B0604020202020204" pitchFamily="34" charset="0"/>
                <a:cs typeface="Arial" panose="020B0604020202020204" pitchFamily="34" charset="0"/>
              </a:rPr>
              <a:t>Identify the components of mission statements.</a:t>
            </a:r>
          </a:p>
          <a:p>
            <a:pPr marL="457200" indent="-457200">
              <a:buNone/>
            </a:pPr>
            <a:r>
              <a:rPr lang="en-US" sz="2200" b="1" dirty="0">
                <a:solidFill>
                  <a:srgbClr val="00B0F0"/>
                </a:solidFill>
                <a:latin typeface="Arial" panose="020B0604020202020204" pitchFamily="34" charset="0"/>
                <a:cs typeface="Arial" panose="020B0604020202020204" pitchFamily="34" charset="0"/>
              </a:rPr>
              <a:t>7. </a:t>
            </a:r>
            <a:r>
              <a:rPr lang="en-US" sz="2200" dirty="0">
                <a:latin typeface="Arial" panose="020B0604020202020204" pitchFamily="34" charset="0"/>
                <a:cs typeface="Arial" panose="020B0604020202020204" pitchFamily="34" charset="0"/>
              </a:rPr>
              <a:t>Evaluate mission statements of different organizations and write effective vision and mission statements.</a:t>
            </a:r>
            <a:endParaRPr lang="en-US" altLang="en-US" sz="2200" dirty="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a:t>2-</a:t>
            </a:r>
            <a:fld id="{D64C076A-7DEE-4D2A-9014-6F99A9B2A051}" type="slidenum">
              <a:rPr lang="en-US" altLang="en-US" smtClean="0"/>
              <a:pPr/>
              <a:t>2</a:t>
            </a:fld>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Vision Statement</a:t>
            </a:r>
          </a:p>
        </p:txBody>
      </p:sp>
      <p:sp>
        <p:nvSpPr>
          <p:cNvPr id="34818" name="Content Placeholder 2"/>
          <p:cNvSpPr>
            <a:spLocks noGrp="1"/>
          </p:cNvSpPr>
          <p:nvPr>
            <p:ph idx="1"/>
          </p:nvPr>
        </p:nvSpPr>
        <p:spPr/>
        <p:txBody>
          <a:bodyPr/>
          <a:lstStyle/>
          <a:p>
            <a:pPr marL="0" indent="0">
              <a:buNone/>
            </a:pPr>
            <a:endParaRPr lang="en-US" altLang="en-US" sz="4400" dirty="0">
              <a:solidFill>
                <a:schemeClr val="tx1"/>
              </a:solidFill>
              <a:latin typeface="Arial" pitchFamily="34" charset="0"/>
              <a:cs typeface="Arial" pitchFamily="34" charset="0"/>
            </a:endParaRPr>
          </a:p>
          <a:p>
            <a:pPr marL="0" indent="0" algn="ctr">
              <a:buNone/>
            </a:pPr>
            <a:r>
              <a:rPr lang="en-US" altLang="en-US" sz="4400" dirty="0">
                <a:solidFill>
                  <a:schemeClr val="tx1"/>
                </a:solidFill>
                <a:latin typeface="Arial" pitchFamily="34" charset="0"/>
                <a:cs typeface="Arial" pitchFamily="34" charset="0"/>
              </a:rPr>
              <a:t>A </a:t>
            </a:r>
            <a:r>
              <a:rPr lang="en-US" altLang="en-US" sz="4400" b="1" dirty="0">
                <a:solidFill>
                  <a:schemeClr val="tx1"/>
                </a:solidFill>
                <a:latin typeface="Arial" pitchFamily="34" charset="0"/>
                <a:cs typeface="Arial" pitchFamily="34" charset="0"/>
              </a:rPr>
              <a:t>vision statement </a:t>
            </a:r>
            <a:r>
              <a:rPr lang="en-US" altLang="en-US" sz="4400" dirty="0">
                <a:solidFill>
                  <a:schemeClr val="tx1"/>
                </a:solidFill>
                <a:latin typeface="Arial" pitchFamily="34" charset="0"/>
                <a:cs typeface="Arial" pitchFamily="34" charset="0"/>
              </a:rPr>
              <a:t>should answer the basic question</a:t>
            </a:r>
            <a:r>
              <a:rPr lang="en-US" altLang="en-US" sz="4400" dirty="0">
                <a:latin typeface="Arial" pitchFamily="34" charset="0"/>
                <a:cs typeface="Arial" pitchFamily="34" charset="0"/>
              </a:rPr>
              <a:t>: </a:t>
            </a:r>
          </a:p>
          <a:p>
            <a:pPr marL="0" indent="0" algn="ctr">
              <a:buNone/>
            </a:pPr>
            <a:endParaRPr lang="en-US" altLang="en-US" sz="4400" dirty="0">
              <a:latin typeface="Arial" pitchFamily="34" charset="0"/>
              <a:cs typeface="Arial" pitchFamily="34" charset="0"/>
            </a:endParaRPr>
          </a:p>
          <a:p>
            <a:pPr marL="0" indent="0" algn="ctr">
              <a:buNone/>
            </a:pPr>
            <a:r>
              <a:rPr lang="ja-JP" altLang="en-US" sz="4400" dirty="0">
                <a:solidFill>
                  <a:schemeClr val="tx1"/>
                </a:solidFill>
                <a:latin typeface="Arial" pitchFamily="34" charset="0"/>
                <a:cs typeface="Arial" pitchFamily="34" charset="0"/>
              </a:rPr>
              <a:t>“</a:t>
            </a:r>
            <a:r>
              <a:rPr lang="en-US" altLang="ja-JP" sz="4400" dirty="0">
                <a:solidFill>
                  <a:schemeClr val="tx1"/>
                </a:solidFill>
                <a:latin typeface="Arial" pitchFamily="34" charset="0"/>
                <a:cs typeface="Arial" pitchFamily="34" charset="0"/>
              </a:rPr>
              <a:t>What do we want to become?</a:t>
            </a:r>
            <a:r>
              <a:rPr lang="ja-JP" altLang="en-US" dirty="0">
                <a:solidFill>
                  <a:schemeClr val="tx1"/>
                </a:solidFill>
                <a:latin typeface="Arial" pitchFamily="34" charset="0"/>
                <a:cs typeface="Arial" pitchFamily="34" charset="0"/>
              </a:rPr>
              <a:t>”</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a:t>2-</a:t>
            </a:r>
            <a:fld id="{D64C076A-7DEE-4D2A-9014-6F99A9B2A051}" type="slidenum">
              <a:rPr lang="en-US" altLang="en-US" smtClean="0"/>
              <a:pPr/>
              <a:t>3</a:t>
            </a:fld>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a:defRPr/>
            </a:pPr>
            <a:r>
              <a:rPr lang="en-US" altLang="en-US" dirty="0">
                <a:solidFill>
                  <a:schemeClr val="tx1"/>
                </a:solidFill>
                <a:latin typeface="Arial" charset="0"/>
                <a:ea typeface="+mj-ea"/>
                <a:cs typeface="Arial" charset="0"/>
              </a:rPr>
              <a:t>What Do We Want to Become?</a:t>
            </a:r>
          </a:p>
        </p:txBody>
      </p:sp>
      <p:sp>
        <p:nvSpPr>
          <p:cNvPr id="35842" name="Content Placeholder 2"/>
          <p:cNvSpPr>
            <a:spLocks noGrp="1"/>
          </p:cNvSpPr>
          <p:nvPr>
            <p:ph idx="1"/>
          </p:nvPr>
        </p:nvSpPr>
        <p:spPr>
          <a:xfrm>
            <a:off x="457200" y="2057400"/>
            <a:ext cx="8229600" cy="4068763"/>
          </a:xfrm>
        </p:spPr>
        <p:txBody>
          <a:bodyPr/>
          <a:lstStyle/>
          <a:p>
            <a:r>
              <a:rPr lang="en-US" altLang="en-US" dirty="0">
                <a:solidFill>
                  <a:schemeClr val="tx1"/>
                </a:solidFill>
                <a:latin typeface="Arial" pitchFamily="34" charset="0"/>
                <a:cs typeface="Arial" pitchFamily="34" charset="0"/>
              </a:rPr>
              <a:t>The </a:t>
            </a:r>
            <a:r>
              <a:rPr lang="en-US" altLang="en-US" b="1" dirty="0">
                <a:solidFill>
                  <a:schemeClr val="tx1"/>
                </a:solidFill>
                <a:latin typeface="Arial" pitchFamily="34" charset="0"/>
                <a:cs typeface="Arial" pitchFamily="34" charset="0"/>
              </a:rPr>
              <a:t>vision statement </a:t>
            </a:r>
            <a:r>
              <a:rPr lang="en-US" altLang="en-US" dirty="0">
                <a:solidFill>
                  <a:schemeClr val="tx1"/>
                </a:solidFill>
                <a:latin typeface="Arial" pitchFamily="34" charset="0"/>
                <a:cs typeface="Arial" pitchFamily="34" charset="0"/>
              </a:rPr>
              <a:t>should be short, preferably one sentence, and as many managers as possible should have input into developing the statement.</a:t>
            </a:r>
          </a:p>
          <a:p>
            <a:endParaRPr lang="en-US" altLang="en-US" dirty="0">
              <a:solidFill>
                <a:schemeClr val="tx1"/>
              </a:solidFill>
              <a:latin typeface="Arial" pitchFamily="34" charset="0"/>
              <a:cs typeface="Arial" pitchFamily="34" charset="0"/>
            </a:endParaRPr>
          </a:p>
          <a:p>
            <a:r>
              <a:rPr lang="en-US" dirty="0">
                <a:latin typeface="Arial" panose="020B0604020202020204" pitchFamily="34" charset="0"/>
                <a:cs typeface="Arial" panose="020B0604020202020204" pitchFamily="34" charset="0"/>
              </a:rPr>
              <a:t>The </a:t>
            </a:r>
            <a:r>
              <a:rPr lang="en-US" b="1" dirty="0">
                <a:latin typeface="Arial" panose="020B0604020202020204" pitchFamily="34" charset="0"/>
                <a:cs typeface="Arial" panose="020B0604020202020204" pitchFamily="34" charset="0"/>
              </a:rPr>
              <a:t>vision statement </a:t>
            </a:r>
            <a:r>
              <a:rPr lang="en-US" dirty="0">
                <a:latin typeface="Arial" panose="020B0604020202020204" pitchFamily="34" charset="0"/>
                <a:cs typeface="Arial" panose="020B0604020202020204" pitchFamily="34" charset="0"/>
              </a:rPr>
              <a:t>should reveal the type of business the firm engages.</a:t>
            </a:r>
            <a:endParaRPr lang="en-US" altLang="en-US" dirty="0">
              <a:latin typeface="Arial" pitchFamily="34" charset="0"/>
              <a:cs typeface="Arial" pitchFamily="34" charset="0"/>
            </a:endParaRPr>
          </a:p>
          <a:p>
            <a:pPr>
              <a:buFont typeface="Franklin Gothic Book" pitchFamily="-84" charset="0"/>
              <a:buChar char="►"/>
            </a:pP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4</a:t>
            </a:fld>
            <a:endParaRPr lang="en-US"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Vision Statement Examples</a:t>
            </a:r>
          </a:p>
        </p:txBody>
      </p:sp>
      <p:sp>
        <p:nvSpPr>
          <p:cNvPr id="2" name="Content Placeholder 1"/>
          <p:cNvSpPr>
            <a:spLocks noGrp="1"/>
          </p:cNvSpPr>
          <p:nvPr>
            <p:ph idx="1"/>
          </p:nvPr>
        </p:nvSpPr>
        <p:spPr>
          <a:xfrm>
            <a:off x="457200" y="1600200"/>
            <a:ext cx="8382000" cy="4525963"/>
          </a:xfrm>
        </p:spPr>
        <p:txBody>
          <a:bodyPr>
            <a:normAutofit fontScale="92500" lnSpcReduction="10000"/>
          </a:bodyPr>
          <a:lstStyle/>
          <a:p>
            <a:r>
              <a:rPr lang="en-US" b="1" dirty="0"/>
              <a:t>General Motors’ </a:t>
            </a:r>
            <a:r>
              <a:rPr lang="en-US" dirty="0"/>
              <a:t>vision is to be the world leader in transportation products and related services. </a:t>
            </a:r>
            <a:r>
              <a:rPr lang="en-US" i="1" dirty="0"/>
              <a:t>(Author comment: Good statement)</a:t>
            </a:r>
            <a:endParaRPr lang="en-US" dirty="0"/>
          </a:p>
          <a:p>
            <a:r>
              <a:rPr lang="en-US" b="1" dirty="0"/>
              <a:t>PepsiCo’s </a:t>
            </a:r>
            <a:r>
              <a:rPr lang="en-US" dirty="0"/>
              <a:t>responsibility is to continually improve all aspects of the world in which we operate—environment, social, economic—creating a better tomorrow than today. </a:t>
            </a:r>
            <a:r>
              <a:rPr lang="en-US" i="1" dirty="0"/>
              <a:t>(Author comment: Statement is too vague; it should reveal how the firm’s food and beverage business benefits people)</a:t>
            </a:r>
            <a:endParaRPr lang="en-US" dirty="0"/>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a:t>2-</a:t>
            </a:r>
            <a:fld id="{D64C076A-7DEE-4D2A-9014-6F99A9B2A051}" type="slidenum">
              <a:rPr lang="en-US" altLang="en-US" smtClean="0"/>
              <a:pPr/>
              <a:t>5</a:t>
            </a:fld>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Mission Statement</a:t>
            </a:r>
          </a:p>
        </p:txBody>
      </p:sp>
      <p:sp>
        <p:nvSpPr>
          <p:cNvPr id="37890" name="Content Placeholder 2"/>
          <p:cNvSpPr>
            <a:spLocks noGrp="1"/>
          </p:cNvSpPr>
          <p:nvPr>
            <p:ph idx="1"/>
          </p:nvPr>
        </p:nvSpPr>
        <p:spPr/>
        <p:txBody>
          <a:bodyPr>
            <a:normAutofit lnSpcReduction="10000"/>
          </a:bodyPr>
          <a:lstStyle/>
          <a:p>
            <a:pPr marL="403225" indent="-403225"/>
            <a:r>
              <a:rPr lang="en-US" altLang="en-US" sz="3600" dirty="0">
                <a:latin typeface="Arial" pitchFamily="34" charset="0"/>
                <a:cs typeface="Arial" pitchFamily="34" charset="0"/>
              </a:rPr>
              <a:t>A</a:t>
            </a:r>
            <a:r>
              <a:rPr lang="en-US" altLang="en-US" sz="3600" dirty="0">
                <a:solidFill>
                  <a:schemeClr val="tx1"/>
                </a:solidFill>
                <a:latin typeface="Arial" pitchFamily="34" charset="0"/>
                <a:cs typeface="Arial" pitchFamily="34" charset="0"/>
              </a:rPr>
              <a:t> declaration of an organization</a:t>
            </a:r>
            <a:r>
              <a:rPr lang="en-US" altLang="ja-JP" sz="3600" dirty="0">
                <a:solidFill>
                  <a:schemeClr val="tx1"/>
                </a:solidFill>
                <a:latin typeface="Arial" pitchFamily="34" charset="0"/>
                <a:cs typeface="Arial" pitchFamily="34" charset="0"/>
              </a:rPr>
              <a:t>'s </a:t>
            </a:r>
            <a:r>
              <a:rPr lang="ja-JP" altLang="en-US" sz="3600" dirty="0">
                <a:solidFill>
                  <a:schemeClr val="tx1"/>
                </a:solidFill>
                <a:latin typeface="Arial" pitchFamily="34" charset="0"/>
                <a:cs typeface="Arial" pitchFamily="34" charset="0"/>
              </a:rPr>
              <a:t>“</a:t>
            </a:r>
            <a:r>
              <a:rPr lang="en-US" altLang="ja-JP" sz="3600" dirty="0">
                <a:solidFill>
                  <a:schemeClr val="tx1"/>
                </a:solidFill>
                <a:latin typeface="Arial" pitchFamily="34" charset="0"/>
                <a:cs typeface="Arial" pitchFamily="34" charset="0"/>
              </a:rPr>
              <a:t>reason for being.</a:t>
            </a:r>
            <a:r>
              <a:rPr lang="ja-JP" altLang="en-US" sz="3600" dirty="0">
                <a:solidFill>
                  <a:schemeClr val="tx1"/>
                </a:solidFill>
                <a:latin typeface="Arial" pitchFamily="34" charset="0"/>
                <a:cs typeface="Arial" pitchFamily="34" charset="0"/>
              </a:rPr>
              <a:t>”</a:t>
            </a:r>
            <a:r>
              <a:rPr lang="en-US" altLang="ja-JP" sz="3600" dirty="0">
                <a:solidFill>
                  <a:schemeClr val="tx1"/>
                </a:solidFill>
                <a:latin typeface="Arial" pitchFamily="34" charset="0"/>
                <a:cs typeface="Arial" pitchFamily="34" charset="0"/>
              </a:rPr>
              <a:t> </a:t>
            </a:r>
          </a:p>
          <a:p>
            <a:pPr marL="403225" indent="-403225"/>
            <a:r>
              <a:rPr lang="en-US" altLang="en-US" sz="3600" dirty="0">
                <a:latin typeface="Arial" pitchFamily="34" charset="0"/>
                <a:cs typeface="Arial" pitchFamily="34" charset="0"/>
              </a:rPr>
              <a:t>It a</a:t>
            </a:r>
            <a:r>
              <a:rPr lang="en-US" altLang="en-US" sz="3600" dirty="0">
                <a:solidFill>
                  <a:schemeClr val="tx1"/>
                </a:solidFill>
                <a:latin typeface="Arial" pitchFamily="34" charset="0"/>
                <a:cs typeface="Arial" pitchFamily="34" charset="0"/>
              </a:rPr>
              <a:t>nswers the pivotal question </a:t>
            </a:r>
            <a:r>
              <a:rPr lang="ja-JP" altLang="en-US" sz="3600" dirty="0">
                <a:solidFill>
                  <a:schemeClr val="tx1"/>
                </a:solidFill>
                <a:latin typeface="Arial" pitchFamily="34" charset="0"/>
                <a:cs typeface="Arial" pitchFamily="34" charset="0"/>
              </a:rPr>
              <a:t>“</a:t>
            </a:r>
            <a:r>
              <a:rPr lang="en-US" altLang="ja-JP" sz="3600" dirty="0">
                <a:solidFill>
                  <a:schemeClr val="tx1"/>
                </a:solidFill>
                <a:latin typeface="Arial" pitchFamily="34" charset="0"/>
                <a:cs typeface="Arial" pitchFamily="34" charset="0"/>
              </a:rPr>
              <a:t>What is our business?</a:t>
            </a:r>
            <a:r>
              <a:rPr lang="ja-JP" altLang="en-US" sz="3600" dirty="0">
                <a:solidFill>
                  <a:schemeClr val="tx1"/>
                </a:solidFill>
                <a:latin typeface="Arial" pitchFamily="34" charset="0"/>
                <a:cs typeface="Arial" pitchFamily="34" charset="0"/>
              </a:rPr>
              <a:t>”</a:t>
            </a:r>
            <a:r>
              <a:rPr lang="en-US" altLang="ja-JP" sz="3600" dirty="0">
                <a:solidFill>
                  <a:schemeClr val="tx1"/>
                </a:solidFill>
                <a:latin typeface="Arial" pitchFamily="34" charset="0"/>
                <a:cs typeface="Arial" pitchFamily="34" charset="0"/>
              </a:rPr>
              <a:t> </a:t>
            </a:r>
          </a:p>
          <a:p>
            <a:pPr marL="403225" indent="-403225"/>
            <a:r>
              <a:rPr lang="en-US" altLang="en-US" sz="3600" dirty="0">
                <a:latin typeface="Arial" pitchFamily="34" charset="0"/>
                <a:cs typeface="Arial" pitchFamily="34" charset="0"/>
              </a:rPr>
              <a:t>It is e</a:t>
            </a:r>
            <a:r>
              <a:rPr lang="en-US" altLang="en-US" sz="3600" dirty="0">
                <a:solidFill>
                  <a:schemeClr val="tx1"/>
                </a:solidFill>
                <a:latin typeface="Arial" pitchFamily="34" charset="0"/>
                <a:cs typeface="Arial" pitchFamily="34" charset="0"/>
              </a:rPr>
              <a:t>ssential for effectively establishing objectives and formulating strategies.</a:t>
            </a: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6</a:t>
            </a:fld>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Mission Statement</a:t>
            </a:r>
          </a:p>
        </p:txBody>
      </p:sp>
      <p:sp>
        <p:nvSpPr>
          <p:cNvPr id="19459" name="Content Placeholder 2"/>
          <p:cNvSpPr>
            <a:spLocks noGrp="1"/>
          </p:cNvSpPr>
          <p:nvPr>
            <p:ph idx="1"/>
          </p:nvPr>
        </p:nvSpPr>
        <p:spPr/>
        <p:txBody>
          <a:bodyPr>
            <a:normAutofit lnSpcReduction="10000"/>
          </a:bodyPr>
          <a:lstStyle/>
          <a:p>
            <a:pPr>
              <a:defRPr/>
            </a:pPr>
            <a:endParaRPr lang="en-US" altLang="en-US" dirty="0">
              <a:solidFill>
                <a:schemeClr val="tx1"/>
              </a:solidFill>
              <a:latin typeface="Arial" charset="0"/>
              <a:ea typeface="+mn-ea"/>
              <a:cs typeface="Arial" charset="0"/>
            </a:endParaRPr>
          </a:p>
          <a:p>
            <a:pPr>
              <a:defRPr/>
            </a:pPr>
            <a:r>
              <a:rPr lang="en-US" altLang="en-US" dirty="0">
                <a:solidFill>
                  <a:schemeClr val="tx1"/>
                </a:solidFill>
                <a:latin typeface="Arial" charset="0"/>
                <a:ea typeface="+mn-ea"/>
                <a:cs typeface="Arial" charset="0"/>
              </a:rPr>
              <a:t>It reveals what an organization wants to be and whom it wants to serve</a:t>
            </a:r>
          </a:p>
          <a:p>
            <a:pPr marL="0" indent="0">
              <a:buNone/>
              <a:defRPr/>
            </a:pPr>
            <a:endParaRPr lang="en-US" altLang="en-US" dirty="0">
              <a:solidFill>
                <a:schemeClr val="tx1"/>
              </a:solidFill>
              <a:latin typeface="Arial" charset="0"/>
              <a:ea typeface="+mn-ea"/>
              <a:cs typeface="Arial" charset="0"/>
            </a:endParaRPr>
          </a:p>
          <a:p>
            <a:pPr>
              <a:defRPr/>
            </a:pPr>
            <a:r>
              <a:rPr lang="en-US" altLang="en-US" dirty="0">
                <a:latin typeface="Arial" charset="0"/>
                <a:cs typeface="Arial" charset="0"/>
              </a:rPr>
              <a:t>It is a</a:t>
            </a:r>
            <a:r>
              <a:rPr lang="en-US" altLang="en-US" dirty="0">
                <a:solidFill>
                  <a:schemeClr val="tx1"/>
                </a:solidFill>
                <a:latin typeface="Arial" charset="0"/>
                <a:ea typeface="+mn-ea"/>
                <a:cs typeface="Arial" charset="0"/>
              </a:rPr>
              <a:t>lso called a creed statement, a statement of purpose, a statement of philosophy, a statement of beliefs, and a statement of business principles</a:t>
            </a: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7</a:t>
            </a:fld>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457200" y="152400"/>
            <a:ext cx="8229600" cy="1371600"/>
          </a:xfrm>
        </p:spPr>
        <p:txBody>
          <a:bodyPr>
            <a:normAutofit/>
          </a:bodyPr>
          <a:lstStyle/>
          <a:p>
            <a:pPr eaLnBrk="1" hangingPunct="1">
              <a:defRPr/>
            </a:pPr>
            <a:r>
              <a:rPr lang="en-US" altLang="en-US" sz="3600" dirty="0">
                <a:solidFill>
                  <a:schemeClr val="tx1"/>
                </a:solidFill>
                <a:latin typeface="Arial" charset="0"/>
                <a:ea typeface="+mj-ea"/>
                <a:cs typeface="Arial" charset="0"/>
              </a:rPr>
              <a:t>A Comprehensive Strategic-Management Model</a:t>
            </a:r>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8</a:t>
            </a:fld>
            <a:endParaRPr lang="en-US" altLang="en-US" dirty="0"/>
          </a:p>
        </p:txBody>
      </p:sp>
      <p:pic>
        <p:nvPicPr>
          <p:cNvPr id="2" name="Picture 1" descr="fig02_01.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1371600"/>
            <a:ext cx="8763000" cy="51054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a:defRPr/>
            </a:pPr>
            <a:r>
              <a:rPr lang="en-US" altLang="en-US" dirty="0">
                <a:solidFill>
                  <a:schemeClr val="tx1"/>
                </a:solidFill>
                <a:latin typeface="Arial" charset="0"/>
                <a:ea typeface="+mj-ea"/>
                <a:cs typeface="Arial" charset="0"/>
              </a:rPr>
              <a:t>Developing Vision </a:t>
            </a:r>
            <a:r>
              <a:rPr lang="en-US" altLang="en-US" dirty="0">
                <a:latin typeface="Arial" charset="0"/>
                <a:cs typeface="Arial" charset="0"/>
              </a:rPr>
              <a:t>&amp;</a:t>
            </a:r>
            <a:r>
              <a:rPr lang="en-US" altLang="en-US" dirty="0">
                <a:solidFill>
                  <a:schemeClr val="tx1"/>
                </a:solidFill>
                <a:latin typeface="Arial" charset="0"/>
                <a:ea typeface="+mj-ea"/>
                <a:cs typeface="Arial" charset="0"/>
              </a:rPr>
              <a:t> Mission Statements</a:t>
            </a:r>
          </a:p>
        </p:txBody>
      </p:sp>
      <p:sp>
        <p:nvSpPr>
          <p:cNvPr id="22531" name="Content Placeholder 2"/>
          <p:cNvSpPr>
            <a:spLocks noGrp="1"/>
          </p:cNvSpPr>
          <p:nvPr>
            <p:ph idx="1"/>
          </p:nvPr>
        </p:nvSpPr>
        <p:spPr>
          <a:xfrm>
            <a:off x="457200" y="1752600"/>
            <a:ext cx="8458200" cy="4525963"/>
          </a:xfrm>
        </p:spPr>
        <p:txBody>
          <a:bodyPr>
            <a:noAutofit/>
          </a:bodyPr>
          <a:lstStyle/>
          <a:p>
            <a:pPr marL="0" indent="0">
              <a:buNone/>
              <a:defRPr/>
            </a:pPr>
            <a:r>
              <a:rPr lang="en-US" sz="2400" dirty="0">
                <a:latin typeface="Arial" panose="020B0604020202020204" pitchFamily="34" charset="0"/>
                <a:cs typeface="Arial" panose="020B0604020202020204" pitchFamily="34" charset="0"/>
              </a:rPr>
              <a:t>A widely used approach includes:</a:t>
            </a:r>
          </a:p>
          <a:p>
            <a:pPr>
              <a:defRPr/>
            </a:pPr>
            <a:r>
              <a:rPr lang="en-US" altLang="en-US" sz="2400" dirty="0">
                <a:solidFill>
                  <a:schemeClr val="tx1"/>
                </a:solidFill>
                <a:latin typeface="Arial" panose="020B0604020202020204" pitchFamily="34" charset="0"/>
                <a:cs typeface="Arial" panose="020B0604020202020204" pitchFamily="34" charset="0"/>
              </a:rPr>
              <a:t>Select several articles about these statements and ask all managers to read these as background information. </a:t>
            </a:r>
          </a:p>
          <a:p>
            <a:pPr>
              <a:defRPr/>
            </a:pPr>
            <a:r>
              <a:rPr lang="en-US" altLang="en-US" sz="2400" dirty="0">
                <a:solidFill>
                  <a:schemeClr val="tx1"/>
                </a:solidFill>
                <a:latin typeface="Arial" panose="020B0604020202020204" pitchFamily="34" charset="0"/>
                <a:cs typeface="Arial" panose="020B0604020202020204" pitchFamily="34" charset="0"/>
              </a:rPr>
              <a:t>Ask managers themselves to prepare a vision and mission statement for the organization.</a:t>
            </a:r>
          </a:p>
          <a:p>
            <a:r>
              <a:rPr lang="en-US" sz="2400" dirty="0">
                <a:latin typeface="Arial" panose="020B0604020202020204" pitchFamily="34" charset="0"/>
                <a:cs typeface="Arial" panose="020B0604020202020204" pitchFamily="34" charset="0"/>
              </a:rPr>
              <a:t>A facilitator or committee of top managers should then merge these statements into a single document and distribute the draft statements to all managers. </a:t>
            </a:r>
          </a:p>
          <a:p>
            <a:r>
              <a:rPr lang="en-US" sz="2400" dirty="0">
                <a:latin typeface="Arial" panose="020B0604020202020204" pitchFamily="34" charset="0"/>
                <a:cs typeface="Arial" panose="020B0604020202020204" pitchFamily="34" charset="0"/>
              </a:rPr>
              <a:t>A request for modifications, additions, and deletions is needed next, along with a meeting to revise the document.</a:t>
            </a:r>
            <a:endParaRPr lang="en-US" altLang="en-US" sz="2400" dirty="0">
              <a:solidFill>
                <a:schemeClr val="tx1"/>
              </a:solidFill>
              <a:latin typeface="Arial" panose="020B0604020202020204" pitchFamily="34" charset="0"/>
              <a:cs typeface="Arial" panose="020B0604020202020204" pitchFamily="34" charset="0"/>
            </a:endParaRP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9</a:t>
            </a:fld>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fontScale="90000"/>
          </a:bodyPr>
          <a:lstStyle/>
          <a:p>
            <a:pPr>
              <a:defRPr/>
            </a:pPr>
            <a:r>
              <a:rPr lang="en-US" altLang="en-US" dirty="0">
                <a:solidFill>
                  <a:schemeClr val="tx1"/>
                </a:solidFill>
                <a:latin typeface="Arial" charset="0"/>
                <a:ea typeface="+mj-ea"/>
                <a:cs typeface="Arial" charset="0"/>
              </a:rPr>
              <a:t>Importance of Vision and </a:t>
            </a:r>
            <a:br>
              <a:rPr lang="en-US" altLang="en-US" dirty="0">
                <a:solidFill>
                  <a:schemeClr val="tx1"/>
                </a:solidFill>
                <a:latin typeface="Arial" charset="0"/>
                <a:ea typeface="+mj-ea"/>
                <a:cs typeface="Arial" charset="0"/>
              </a:rPr>
            </a:br>
            <a:r>
              <a:rPr lang="en-US" altLang="en-US" dirty="0">
                <a:solidFill>
                  <a:schemeClr val="tx1"/>
                </a:solidFill>
                <a:latin typeface="Arial" charset="0"/>
                <a:ea typeface="+mj-ea"/>
                <a:cs typeface="Arial" charset="0"/>
              </a:rPr>
              <a:t>Mission Statements</a:t>
            </a:r>
          </a:p>
        </p:txBody>
      </p:sp>
      <p:sp>
        <p:nvSpPr>
          <p:cNvPr id="44034" name="Content Placeholder 2"/>
          <p:cNvSpPr>
            <a:spLocks noGrp="1"/>
          </p:cNvSpPr>
          <p:nvPr>
            <p:ph idx="1"/>
          </p:nvPr>
        </p:nvSpPr>
        <p:spPr/>
        <p:txBody>
          <a:bodyPr>
            <a:normAutofit fontScale="85000" lnSpcReduction="10000"/>
          </a:bodyPr>
          <a:lstStyle/>
          <a:p>
            <a:r>
              <a:rPr lang="en-US" dirty="0">
                <a:latin typeface="Arial" panose="020B0604020202020204" pitchFamily="34" charset="0"/>
                <a:cs typeface="Arial" panose="020B0604020202020204" pitchFamily="34" charset="0"/>
              </a:rPr>
              <a:t>To make sure all employees/managers understand the firm’s purpose or reason for being.</a:t>
            </a:r>
          </a:p>
          <a:p>
            <a:r>
              <a:rPr lang="en-US" dirty="0">
                <a:latin typeface="Arial" panose="020B0604020202020204" pitchFamily="34" charset="0"/>
                <a:cs typeface="Arial" panose="020B0604020202020204" pitchFamily="34" charset="0"/>
              </a:rPr>
              <a:t>To provide a basis for prioritization of key internal and external factors utilized to formulate feasible strategies.</a:t>
            </a:r>
          </a:p>
          <a:p>
            <a:r>
              <a:rPr lang="en-US" dirty="0">
                <a:latin typeface="Arial" panose="020B0604020202020204" pitchFamily="34" charset="0"/>
                <a:cs typeface="Arial" panose="020B0604020202020204" pitchFamily="34" charset="0"/>
              </a:rPr>
              <a:t>To provide a basis for the allocation of resources.</a:t>
            </a:r>
          </a:p>
          <a:p>
            <a:r>
              <a:rPr lang="en-US" dirty="0">
                <a:latin typeface="Arial" panose="020B0604020202020204" pitchFamily="34" charset="0"/>
                <a:cs typeface="Arial" panose="020B0604020202020204" pitchFamily="34" charset="0"/>
              </a:rPr>
              <a:t>To provide a basis for organizing work, departments, activities, and segments around a common purpose.</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10</a:t>
            </a:fld>
            <a:endParaRPr lang="en-US"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pPr>
              <a:defRPr/>
            </a:pPr>
            <a:r>
              <a:rPr lang="en-US" altLang="en-US" dirty="0">
                <a:solidFill>
                  <a:schemeClr val="tx1"/>
                </a:solidFill>
                <a:latin typeface="Arial" charset="0"/>
                <a:ea typeface="+mj-ea"/>
                <a:cs typeface="Arial" charset="0"/>
              </a:rPr>
              <a:t>Benefits of Having a Clear Mission and Vision</a:t>
            </a:r>
          </a:p>
        </p:txBody>
      </p:sp>
      <p:pic>
        <p:nvPicPr>
          <p:cNvPr id="4608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138" y="1828800"/>
            <a:ext cx="8677275" cy="42767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11</a:t>
            </a:fld>
            <a:endParaRPr lang="en-US"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a:defRPr/>
            </a:pPr>
            <a:r>
              <a:rPr lang="en-US" altLang="en-US" dirty="0">
                <a:solidFill>
                  <a:schemeClr val="tx1"/>
                </a:solidFill>
                <a:latin typeface="Arial" charset="0"/>
                <a:ea typeface="+mj-ea"/>
                <a:cs typeface="Arial" charset="0"/>
              </a:rPr>
              <a:t>Characteristics of a Mission Statement</a:t>
            </a:r>
          </a:p>
        </p:txBody>
      </p:sp>
      <p:sp>
        <p:nvSpPr>
          <p:cNvPr id="27651" name="Content Placeholder 2"/>
          <p:cNvSpPr>
            <a:spLocks noGrp="1"/>
          </p:cNvSpPr>
          <p:nvPr>
            <p:ph idx="1"/>
          </p:nvPr>
        </p:nvSpPr>
        <p:spPr>
          <a:xfrm>
            <a:off x="457200" y="1600200"/>
            <a:ext cx="8382000" cy="4525963"/>
          </a:xfrm>
        </p:spPr>
        <p:txBody>
          <a:bodyPr>
            <a:normAutofit fontScale="92500"/>
          </a:bodyPr>
          <a:lstStyle/>
          <a:p>
            <a:pPr>
              <a:defRPr/>
            </a:pPr>
            <a:r>
              <a:rPr lang="en-US" altLang="en-US" dirty="0">
                <a:solidFill>
                  <a:schemeClr val="tx1"/>
                </a:solidFill>
                <a:latin typeface="Arial" charset="0"/>
                <a:ea typeface="+mn-ea"/>
                <a:cs typeface="Arial" charset="0"/>
              </a:rPr>
              <a:t>A good mission statement allows for the generation and consideration of a range of feasible alternative objectives and strategies without unduly stifling management creativity.</a:t>
            </a:r>
          </a:p>
          <a:p>
            <a:pPr marL="0" indent="0">
              <a:buNone/>
              <a:defRPr/>
            </a:pPr>
            <a:endParaRPr lang="en-US" altLang="en-US" dirty="0">
              <a:solidFill>
                <a:schemeClr val="tx1"/>
              </a:solidFill>
              <a:latin typeface="Arial" charset="0"/>
              <a:ea typeface="+mn-ea"/>
              <a:cs typeface="Arial" charset="0"/>
            </a:endParaRPr>
          </a:p>
          <a:p>
            <a:pPr>
              <a:defRPr/>
            </a:pPr>
            <a:r>
              <a:rPr lang="en-US" altLang="en-US" dirty="0">
                <a:latin typeface="Arial" pitchFamily="34" charset="0"/>
                <a:cs typeface="Arial" pitchFamily="34" charset="0"/>
              </a:rPr>
              <a:t>A mission statement needs to be broad to reconcile differences effectively among, and appeal to, an organization</a:t>
            </a:r>
            <a:r>
              <a:rPr lang="en-US" altLang="ja-JP" dirty="0">
                <a:latin typeface="Arial" pitchFamily="34" charset="0"/>
                <a:cs typeface="Arial" pitchFamily="34" charset="0"/>
              </a:rPr>
              <a:t>'s diverse stakeholders</a:t>
            </a:r>
            <a:endParaRPr lang="en-US" altLang="en-US" dirty="0">
              <a:latin typeface="Arial" pitchFamily="34" charset="0"/>
              <a:cs typeface="Arial" pitchFamily="34" charset="0"/>
            </a:endParaRPr>
          </a:p>
          <a:p>
            <a:pPr marL="0" indent="0">
              <a:buNone/>
              <a:defRPr/>
            </a:pPr>
            <a:endParaRPr lang="en-US" altLang="en-US" dirty="0">
              <a:solidFill>
                <a:schemeClr val="tx1"/>
              </a:solidFill>
              <a:latin typeface="Arial" charset="0"/>
              <a:ea typeface="+mn-ea"/>
              <a:cs typeface="Arial" charset="0"/>
            </a:endParaRP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12</a:t>
            </a:fld>
            <a:endParaRPr lang="en-US"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fontScale="90000"/>
          </a:bodyPr>
          <a:lstStyle/>
          <a:p>
            <a:pPr>
              <a:defRPr/>
            </a:pPr>
            <a:r>
              <a:rPr lang="en-US" altLang="en-US" dirty="0">
                <a:solidFill>
                  <a:schemeClr val="tx1"/>
                </a:solidFill>
                <a:latin typeface="Arial" charset="0"/>
                <a:ea typeface="+mj-ea"/>
                <a:cs typeface="Arial" charset="0"/>
              </a:rPr>
              <a:t>Characteristics of a Mission Statement</a:t>
            </a:r>
          </a:p>
        </p:txBody>
      </p:sp>
      <p:sp>
        <p:nvSpPr>
          <p:cNvPr id="29699" name="Content Placeholder 2"/>
          <p:cNvSpPr>
            <a:spLocks noGrp="1"/>
          </p:cNvSpPr>
          <p:nvPr>
            <p:ph idx="1"/>
          </p:nvPr>
        </p:nvSpPr>
        <p:spPr/>
        <p:txBody>
          <a:bodyPr>
            <a:normAutofit lnSpcReduction="10000"/>
          </a:bodyPr>
          <a:lstStyle/>
          <a:p>
            <a:pPr marL="0" indent="0">
              <a:buNone/>
              <a:defRPr/>
            </a:pPr>
            <a:r>
              <a:rPr lang="en-US" altLang="en-US" b="1" dirty="0">
                <a:solidFill>
                  <a:schemeClr val="tx1"/>
                </a:solidFill>
                <a:latin typeface="Arial" charset="0"/>
                <a:ea typeface="+mn-ea"/>
                <a:cs typeface="Arial" charset="0"/>
              </a:rPr>
              <a:t>Stakeholders</a:t>
            </a:r>
            <a:r>
              <a:rPr lang="en-US" altLang="en-US" dirty="0">
                <a:solidFill>
                  <a:schemeClr val="tx1"/>
                </a:solidFill>
                <a:latin typeface="Arial" charset="0"/>
                <a:ea typeface="+mn-ea"/>
                <a:cs typeface="Arial" charset="0"/>
              </a:rPr>
              <a:t> </a:t>
            </a:r>
          </a:p>
          <a:p>
            <a:pPr lvl="1">
              <a:defRPr/>
            </a:pPr>
            <a:r>
              <a:rPr lang="en-US" altLang="en-US" sz="3200" dirty="0">
                <a:solidFill>
                  <a:schemeClr val="tx1"/>
                </a:solidFill>
                <a:latin typeface="Arial" charset="0"/>
                <a:ea typeface="+mn-ea"/>
                <a:cs typeface="Arial" charset="0"/>
              </a:rPr>
              <a:t>include employees, managers, stockholders, boards of directors, customers, suppliers, distributors, creditors, governments (local, state, federal, and foreign), unions, competitors, environmental groups, and the general public.</a:t>
            </a: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13</a:t>
            </a:fld>
            <a:endParaRPr lang="en-US"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normAutofit fontScale="90000"/>
          </a:bodyPr>
          <a:lstStyle/>
          <a:p>
            <a:pPr>
              <a:defRPr/>
            </a:pPr>
            <a:r>
              <a:rPr lang="en-US" altLang="en-US" dirty="0">
                <a:solidFill>
                  <a:schemeClr val="tx1"/>
                </a:solidFill>
                <a:latin typeface="Arial" charset="0"/>
                <a:ea typeface="+mj-ea"/>
                <a:cs typeface="Arial" charset="0"/>
              </a:rPr>
              <a:t>Characteristics of a </a:t>
            </a:r>
            <a:br>
              <a:rPr lang="en-US" altLang="en-US" dirty="0">
                <a:solidFill>
                  <a:schemeClr val="tx1"/>
                </a:solidFill>
                <a:latin typeface="Arial" charset="0"/>
                <a:ea typeface="+mj-ea"/>
                <a:cs typeface="Arial" charset="0"/>
              </a:rPr>
            </a:br>
            <a:r>
              <a:rPr lang="en-US" altLang="en-US" dirty="0">
                <a:solidFill>
                  <a:schemeClr val="tx1"/>
                </a:solidFill>
                <a:latin typeface="Arial" charset="0"/>
                <a:ea typeface="+mj-ea"/>
                <a:cs typeface="Arial" charset="0"/>
              </a:rPr>
              <a:t>Mission Statement</a:t>
            </a: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14</a:t>
            </a:fld>
            <a:endParaRPr lang="en-US" altLang="en-US" dirty="0"/>
          </a:p>
        </p:txBody>
      </p:sp>
      <p:sp>
        <p:nvSpPr>
          <p:cNvPr id="5" name="Rectangle 4"/>
          <p:cNvSpPr/>
          <p:nvPr/>
        </p:nvSpPr>
        <p:spPr>
          <a:xfrm>
            <a:off x="381000" y="1524000"/>
            <a:ext cx="8458200" cy="4893647"/>
          </a:xfrm>
          <a:prstGeom prst="rect">
            <a:avLst/>
          </a:prstGeom>
        </p:spPr>
        <p:txBody>
          <a:bodyPr wrap="square">
            <a:spAutoFit/>
          </a:bodyPr>
          <a:lstStyle/>
          <a:p>
            <a:pPr marL="350838" indent="-350838"/>
            <a:r>
              <a:rPr lang="en-US" sz="2400" dirty="0">
                <a:latin typeface="Arial" panose="020B0604020202020204" pitchFamily="34" charset="0"/>
                <a:cs typeface="Arial" panose="020B0604020202020204" pitchFamily="34" charset="0"/>
              </a:rPr>
              <a:t>1. Broad in scope; does not include monetary amounts, numbers, percentages, ratios, or objectives</a:t>
            </a:r>
          </a:p>
          <a:p>
            <a:pPr marL="350838" indent="-350838"/>
            <a:r>
              <a:rPr lang="en-US" sz="2400" dirty="0">
                <a:latin typeface="Arial" panose="020B0604020202020204" pitchFamily="34" charset="0"/>
                <a:cs typeface="Arial" panose="020B0604020202020204" pitchFamily="34" charset="0"/>
              </a:rPr>
              <a:t>2. Fewer than 150 words in length</a:t>
            </a:r>
          </a:p>
          <a:p>
            <a:pPr marL="350838" indent="-350838"/>
            <a:r>
              <a:rPr lang="en-US" sz="2400" dirty="0">
                <a:latin typeface="Arial" panose="020B0604020202020204" pitchFamily="34" charset="0"/>
                <a:cs typeface="Arial" panose="020B0604020202020204" pitchFamily="34" charset="0"/>
              </a:rPr>
              <a:t>3. Inspiring</a:t>
            </a:r>
          </a:p>
          <a:p>
            <a:pPr marL="350838" indent="-350838"/>
            <a:r>
              <a:rPr lang="en-US" sz="2400" dirty="0">
                <a:latin typeface="Arial" panose="020B0604020202020204" pitchFamily="34" charset="0"/>
                <a:cs typeface="Arial" panose="020B0604020202020204" pitchFamily="34" charset="0"/>
              </a:rPr>
              <a:t>4. Identifies the utility of a firm’s products</a:t>
            </a:r>
          </a:p>
          <a:p>
            <a:pPr marL="350838" indent="-350838"/>
            <a:r>
              <a:rPr lang="en-US" sz="2400" dirty="0">
                <a:latin typeface="Arial" panose="020B0604020202020204" pitchFamily="34" charset="0"/>
                <a:cs typeface="Arial" panose="020B0604020202020204" pitchFamily="34" charset="0"/>
              </a:rPr>
              <a:t>5. Reveals that the firm is socially responsible</a:t>
            </a:r>
          </a:p>
          <a:p>
            <a:pPr marL="350838" indent="-350838"/>
            <a:r>
              <a:rPr lang="en-US" sz="2400" dirty="0">
                <a:latin typeface="Arial" panose="020B0604020202020204" pitchFamily="34" charset="0"/>
                <a:cs typeface="Arial" panose="020B0604020202020204" pitchFamily="34" charset="0"/>
              </a:rPr>
              <a:t>6. Reveals that the firm is environmentally responsible</a:t>
            </a:r>
          </a:p>
          <a:p>
            <a:pPr marL="350838" indent="-350838"/>
            <a:r>
              <a:rPr lang="en-US" sz="2400" dirty="0">
                <a:latin typeface="Arial" panose="020B0604020202020204" pitchFamily="34" charset="0"/>
                <a:cs typeface="Arial" panose="020B0604020202020204" pitchFamily="34" charset="0"/>
              </a:rPr>
              <a:t>7. Includes nine components: customers, products or services, markets, technology, concern for survival/growth/profits, philosophy, self-concept, concern for public image, concern for employees</a:t>
            </a:r>
          </a:p>
          <a:p>
            <a:pPr marL="350838" indent="-350838"/>
            <a:r>
              <a:rPr lang="en-US" sz="2400" dirty="0">
                <a:latin typeface="Arial" panose="020B0604020202020204" pitchFamily="34" charset="0"/>
                <a:cs typeface="Arial" panose="020B0604020202020204" pitchFamily="34" charset="0"/>
              </a:rPr>
              <a:t>8. Reconciliatory</a:t>
            </a:r>
          </a:p>
          <a:p>
            <a:pPr marL="350838" indent="-350838"/>
            <a:r>
              <a:rPr lang="en-US" sz="2400" dirty="0">
                <a:latin typeface="Arial" panose="020B0604020202020204" pitchFamily="34" charset="0"/>
                <a:cs typeface="Arial" panose="020B0604020202020204" pitchFamily="34" charset="0"/>
              </a:rPr>
              <a:t>9. Enduring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a:defRPr/>
            </a:pPr>
            <a:r>
              <a:rPr lang="en-US" altLang="en-US" dirty="0">
                <a:solidFill>
                  <a:schemeClr val="tx1"/>
                </a:solidFill>
                <a:latin typeface="Arial" charset="0"/>
                <a:ea typeface="+mj-ea"/>
                <a:cs typeface="Arial" charset="0"/>
              </a:rPr>
              <a:t>A Customer Orientation</a:t>
            </a:r>
          </a:p>
        </p:txBody>
      </p:sp>
      <p:sp>
        <p:nvSpPr>
          <p:cNvPr id="51202" name="Content Placeholder 2"/>
          <p:cNvSpPr>
            <a:spLocks noGrp="1"/>
          </p:cNvSpPr>
          <p:nvPr>
            <p:ph idx="1"/>
          </p:nvPr>
        </p:nvSpPr>
        <p:spPr/>
        <p:txBody>
          <a:bodyPr>
            <a:normAutofit lnSpcReduction="10000"/>
          </a:bodyPr>
          <a:lstStyle/>
          <a:p>
            <a:pPr marL="0" indent="0">
              <a:buFont typeface="Wingdings" pitchFamily="2" charset="2"/>
              <a:buNone/>
            </a:pPr>
            <a:r>
              <a:rPr lang="en-US" altLang="en-US" dirty="0">
                <a:solidFill>
                  <a:schemeClr val="tx1"/>
                </a:solidFill>
                <a:latin typeface="Arial" pitchFamily="34" charset="0"/>
                <a:cs typeface="Arial" pitchFamily="34" charset="0"/>
              </a:rPr>
              <a:t>A mission statement should: </a:t>
            </a:r>
          </a:p>
          <a:p>
            <a:r>
              <a:rPr lang="en-US" altLang="en-US" dirty="0">
                <a:solidFill>
                  <a:schemeClr val="tx1"/>
                </a:solidFill>
                <a:latin typeface="Arial" pitchFamily="34" charset="0"/>
                <a:cs typeface="Arial" pitchFamily="34" charset="0"/>
              </a:rPr>
              <a:t>define what the organization is and what the organization aspires to be</a:t>
            </a:r>
          </a:p>
          <a:p>
            <a:r>
              <a:rPr lang="en-US" altLang="en-US" dirty="0">
                <a:solidFill>
                  <a:schemeClr val="tx1"/>
                </a:solidFill>
                <a:latin typeface="Arial" pitchFamily="34" charset="0"/>
                <a:cs typeface="Arial" pitchFamily="34" charset="0"/>
              </a:rPr>
              <a:t>be limited enough to exclude some ventures and broad enough to allow for creative growth</a:t>
            </a:r>
          </a:p>
          <a:p>
            <a:r>
              <a:rPr lang="en-US" altLang="en-US" dirty="0">
                <a:solidFill>
                  <a:schemeClr val="tx1"/>
                </a:solidFill>
                <a:latin typeface="Arial" pitchFamily="34" charset="0"/>
                <a:cs typeface="Arial" pitchFamily="34" charset="0"/>
              </a:rPr>
              <a:t>distinguish a given organization from all others</a:t>
            </a:r>
          </a:p>
          <a:p>
            <a:pPr marL="0" indent="0">
              <a:buFont typeface="Franklin Gothic Book" pitchFamily="-84" charset="0"/>
              <a:buChar char="►"/>
            </a:pP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15</a:t>
            </a:fld>
            <a:endParaRPr lang="en-US"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a:defRPr/>
            </a:pPr>
            <a:r>
              <a:rPr lang="en-US" altLang="en-US" dirty="0">
                <a:solidFill>
                  <a:schemeClr val="tx1"/>
                </a:solidFill>
                <a:latin typeface="Arial" charset="0"/>
                <a:ea typeface="+mj-ea"/>
                <a:cs typeface="Arial" charset="0"/>
              </a:rPr>
              <a:t>A Customer Orientation</a:t>
            </a:r>
          </a:p>
        </p:txBody>
      </p:sp>
      <p:sp>
        <p:nvSpPr>
          <p:cNvPr id="32771" name="Content Placeholder 2"/>
          <p:cNvSpPr>
            <a:spLocks noGrp="1"/>
          </p:cNvSpPr>
          <p:nvPr>
            <p:ph idx="1"/>
          </p:nvPr>
        </p:nvSpPr>
        <p:spPr/>
        <p:txBody>
          <a:bodyPr/>
          <a:lstStyle/>
          <a:p>
            <a:pPr marL="0" indent="0">
              <a:buFont typeface="Wingdings" pitchFamily="2" charset="2"/>
              <a:buNone/>
              <a:defRPr/>
            </a:pPr>
            <a:r>
              <a:rPr lang="en-US" altLang="en-US" dirty="0">
                <a:solidFill>
                  <a:schemeClr val="tx1"/>
                </a:solidFill>
                <a:latin typeface="Arial" charset="0"/>
                <a:ea typeface="+mn-ea"/>
                <a:cs typeface="Arial" charset="0"/>
              </a:rPr>
              <a:t>A mission statement should also:</a:t>
            </a:r>
          </a:p>
          <a:p>
            <a:pPr marL="0" indent="0">
              <a:buFont typeface="Wingdings" pitchFamily="2" charset="2"/>
              <a:buNone/>
              <a:defRPr/>
            </a:pPr>
            <a:endParaRPr lang="en-US" altLang="en-US" dirty="0">
              <a:solidFill>
                <a:schemeClr val="tx1"/>
              </a:solidFill>
              <a:latin typeface="Arial" charset="0"/>
              <a:ea typeface="+mn-ea"/>
              <a:cs typeface="Arial" charset="0"/>
            </a:endParaRPr>
          </a:p>
          <a:p>
            <a:pPr marL="457200" indent="-457200">
              <a:defRPr/>
            </a:pPr>
            <a:r>
              <a:rPr lang="en-US" altLang="en-US" dirty="0">
                <a:solidFill>
                  <a:schemeClr val="tx1"/>
                </a:solidFill>
                <a:latin typeface="Arial" charset="0"/>
                <a:ea typeface="+mn-ea"/>
                <a:cs typeface="Arial" charset="0"/>
              </a:rPr>
              <a:t>serve as a framework for evaluating both current and prospective activities</a:t>
            </a:r>
          </a:p>
          <a:p>
            <a:pPr marL="457200" indent="-457200">
              <a:defRPr/>
            </a:pPr>
            <a:r>
              <a:rPr lang="en-US" altLang="en-US" dirty="0">
                <a:solidFill>
                  <a:schemeClr val="tx1"/>
                </a:solidFill>
                <a:latin typeface="Arial" charset="0"/>
                <a:ea typeface="+mn-ea"/>
                <a:cs typeface="Arial" charset="0"/>
              </a:rPr>
              <a:t>be stated in terms sufficiently clear to be widely understood throughout the organization</a:t>
            </a: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16</a:t>
            </a:fld>
            <a:endParaRPr lang="en-US"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a:defRPr/>
            </a:pPr>
            <a:r>
              <a:rPr lang="en-US" altLang="en-US" dirty="0">
                <a:solidFill>
                  <a:schemeClr val="tx1"/>
                </a:solidFill>
                <a:latin typeface="Arial" charset="0"/>
                <a:ea typeface="+mj-ea"/>
                <a:cs typeface="Arial" charset="0"/>
              </a:rPr>
              <a:t>A Customer Orientation</a:t>
            </a:r>
          </a:p>
        </p:txBody>
      </p:sp>
      <p:sp>
        <p:nvSpPr>
          <p:cNvPr id="53250" name="Content Placeholder 2"/>
          <p:cNvSpPr>
            <a:spLocks noGrp="1"/>
          </p:cNvSpPr>
          <p:nvPr>
            <p:ph idx="1"/>
          </p:nvPr>
        </p:nvSpPr>
        <p:spPr/>
        <p:txBody>
          <a:bodyPr/>
          <a:lstStyle/>
          <a:p>
            <a:r>
              <a:rPr lang="en-US" altLang="en-US" dirty="0">
                <a:solidFill>
                  <a:schemeClr val="tx1"/>
                </a:solidFill>
                <a:latin typeface="Arial" pitchFamily="34" charset="0"/>
                <a:cs typeface="Arial" pitchFamily="34" charset="0"/>
              </a:rPr>
              <a:t>A good mission statement reflects the anticipations of customers.</a:t>
            </a:r>
          </a:p>
          <a:p>
            <a:pPr marL="0" indent="0">
              <a:buNone/>
            </a:pPr>
            <a:endParaRPr lang="en-US" altLang="en-US" dirty="0">
              <a:solidFill>
                <a:schemeClr val="tx1"/>
              </a:solidFill>
              <a:latin typeface="Arial" pitchFamily="34" charset="0"/>
              <a:cs typeface="Arial" pitchFamily="34" charset="0"/>
            </a:endParaRPr>
          </a:p>
          <a:p>
            <a:r>
              <a:rPr lang="en-US" altLang="en-US" dirty="0">
                <a:solidFill>
                  <a:schemeClr val="tx1"/>
                </a:solidFill>
                <a:latin typeface="Arial" pitchFamily="34" charset="0"/>
                <a:cs typeface="Arial" pitchFamily="34" charset="0"/>
              </a:rPr>
              <a:t>The operating philosophy of organizations should be to identify customers</a:t>
            </a:r>
            <a:r>
              <a:rPr lang="en-US" altLang="ja-JP" dirty="0">
                <a:solidFill>
                  <a:schemeClr val="tx1"/>
                </a:solidFill>
                <a:latin typeface="Arial" pitchFamily="34" charset="0"/>
                <a:cs typeface="Arial" pitchFamily="34" charset="0"/>
              </a:rPr>
              <a:t>' needs and then provide a product or service to fulfill those needs.</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17</a:t>
            </a:fld>
            <a:endParaRPr lang="en-US"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Considerations</a:t>
            </a:r>
          </a:p>
        </p:txBody>
      </p:sp>
      <p:sp>
        <p:nvSpPr>
          <p:cNvPr id="3" name="Content Placeholder 2"/>
          <p:cNvSpPr>
            <a:spLocks noGrp="1"/>
          </p:cNvSpPr>
          <p:nvPr>
            <p:ph idx="1"/>
          </p:nvPr>
        </p:nvSpPr>
        <p:spPr>
          <a:xfrm>
            <a:off x="228600" y="1600200"/>
            <a:ext cx="8686800" cy="4724400"/>
          </a:xfrm>
        </p:spPr>
        <p:txBody>
          <a:bodyPr>
            <a:noAutofit/>
          </a:bodyPr>
          <a:lstStyle/>
          <a:p>
            <a:r>
              <a:rPr lang="en-US" sz="2800" dirty="0">
                <a:latin typeface="Arial" panose="020B0604020202020204" pitchFamily="34" charset="0"/>
                <a:cs typeface="Arial" panose="020B0604020202020204" pitchFamily="34" charset="0"/>
              </a:rPr>
              <a:t>Do not offer me things.</a:t>
            </a:r>
          </a:p>
          <a:p>
            <a:r>
              <a:rPr lang="en-US" sz="2800" dirty="0">
                <a:latin typeface="Arial" panose="020B0604020202020204" pitchFamily="34" charset="0"/>
                <a:cs typeface="Arial" panose="020B0604020202020204" pitchFamily="34" charset="0"/>
              </a:rPr>
              <a:t>Do not offer me clothes. Offer me attractive looks.</a:t>
            </a:r>
          </a:p>
          <a:p>
            <a:r>
              <a:rPr lang="en-US" sz="2800" dirty="0">
                <a:latin typeface="Arial" panose="020B0604020202020204" pitchFamily="34" charset="0"/>
                <a:cs typeface="Arial" panose="020B0604020202020204" pitchFamily="34" charset="0"/>
              </a:rPr>
              <a:t>Do not offer me shoes. Offer me comfort for my feet and the pleasure of walking.</a:t>
            </a:r>
          </a:p>
          <a:p>
            <a:r>
              <a:rPr lang="en-US" sz="2800" dirty="0">
                <a:latin typeface="Arial" panose="020B0604020202020204" pitchFamily="34" charset="0"/>
                <a:cs typeface="Arial" panose="020B0604020202020204" pitchFamily="34" charset="0"/>
              </a:rPr>
              <a:t>Do not offer me a house. Offer me security, comfort, and a place that is clean and happy.</a:t>
            </a:r>
          </a:p>
          <a:p>
            <a:r>
              <a:rPr lang="en-US" sz="2800" dirty="0">
                <a:latin typeface="Arial" panose="020B0604020202020204" pitchFamily="34" charset="0"/>
                <a:cs typeface="Arial" panose="020B0604020202020204" pitchFamily="34" charset="0"/>
              </a:rPr>
              <a:t>Do not offer me books. Offer me hours of pleasure and the benefit of knowledge.</a:t>
            </a:r>
          </a:p>
          <a:p>
            <a:r>
              <a:rPr lang="en-US" sz="2800" dirty="0">
                <a:latin typeface="Arial" panose="020B0604020202020204" pitchFamily="34" charset="0"/>
                <a:cs typeface="Arial" panose="020B0604020202020204" pitchFamily="34" charset="0"/>
              </a:rPr>
              <a:t>Do not offer me CDs. Offer me leisure and the sound of music.</a:t>
            </a:r>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18</a:t>
            </a:fld>
            <a:endParaRPr lang="en-US" altLang="en-US" dirty="0"/>
          </a:p>
        </p:txBody>
      </p:sp>
      <p:sp>
        <p:nvSpPr>
          <p:cNvPr id="5" name="Footer Placeholder 4"/>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Tree>
    <p:extLst>
      <p:ext uri="{BB962C8B-B14F-4D97-AF65-F5344CB8AC3E}">
        <p14:creationId xmlns:p14="http://schemas.microsoft.com/office/powerpoint/2010/main" val="3179084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Considerations</a:t>
            </a:r>
          </a:p>
        </p:txBody>
      </p:sp>
      <p:sp>
        <p:nvSpPr>
          <p:cNvPr id="3" name="Content Placeholder 2"/>
          <p:cNvSpPr>
            <a:spLocks noGrp="1"/>
          </p:cNvSpPr>
          <p:nvPr>
            <p:ph idx="1"/>
          </p:nvPr>
        </p:nvSpPr>
        <p:spPr>
          <a:xfrm>
            <a:off x="228600" y="1600200"/>
            <a:ext cx="8686800" cy="4724400"/>
          </a:xfrm>
        </p:spPr>
        <p:txBody>
          <a:bodyPr>
            <a:noAutofit/>
          </a:bodyPr>
          <a:lstStyle/>
          <a:p>
            <a:r>
              <a:rPr lang="en-US" dirty="0">
                <a:latin typeface="Arial" panose="020B0604020202020204" pitchFamily="34" charset="0"/>
                <a:cs typeface="Arial" panose="020B0604020202020204" pitchFamily="34" charset="0"/>
              </a:rPr>
              <a:t>Do not offer me tools. Offer me the benefits and the pleasure that come from making beautiful things.</a:t>
            </a:r>
          </a:p>
          <a:p>
            <a:r>
              <a:rPr lang="en-US" dirty="0">
                <a:latin typeface="Arial" panose="020B0604020202020204" pitchFamily="34" charset="0"/>
                <a:cs typeface="Arial" panose="020B0604020202020204" pitchFamily="34" charset="0"/>
              </a:rPr>
              <a:t>Do not offer me furniture. Offer me comfort and the quietness of a cozy place.</a:t>
            </a:r>
          </a:p>
          <a:p>
            <a:r>
              <a:rPr lang="en-US" dirty="0">
                <a:latin typeface="Arial" panose="020B0604020202020204" pitchFamily="34" charset="0"/>
                <a:cs typeface="Arial" panose="020B0604020202020204" pitchFamily="34" charset="0"/>
              </a:rPr>
              <a:t>Do not offer me things. Offer me ideas, emotions, ambience, feelings, and benefits.</a:t>
            </a:r>
          </a:p>
          <a:p>
            <a:r>
              <a:rPr lang="en-US" dirty="0">
                <a:latin typeface="Arial" panose="020B0604020202020204" pitchFamily="34" charset="0"/>
                <a:cs typeface="Arial" panose="020B0604020202020204" pitchFamily="34" charset="0"/>
              </a:rPr>
              <a:t>Please, do not offer me </a:t>
            </a:r>
            <a:r>
              <a:rPr lang="en-US" i="1" dirty="0">
                <a:latin typeface="Arial" panose="020B0604020202020204" pitchFamily="34" charset="0"/>
                <a:cs typeface="Arial" panose="020B0604020202020204" pitchFamily="34" charset="0"/>
              </a:rPr>
              <a:t>things</a:t>
            </a:r>
            <a:r>
              <a:rPr lang="en-US" dirty="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19</a:t>
            </a:fld>
            <a:endParaRPr lang="en-US" altLang="en-US" dirty="0"/>
          </a:p>
        </p:txBody>
      </p:sp>
      <p:sp>
        <p:nvSpPr>
          <p:cNvPr id="5" name="Footer Placeholder 4"/>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Tree>
    <p:extLst>
      <p:ext uri="{BB962C8B-B14F-4D97-AF65-F5344CB8AC3E}">
        <p14:creationId xmlns:p14="http://schemas.microsoft.com/office/powerpoint/2010/main" val="1609048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normAutofit/>
          </a:bodyPr>
          <a:lstStyle/>
          <a:p>
            <a:pPr>
              <a:defRPr/>
            </a:pPr>
            <a:r>
              <a:rPr lang="en-US" altLang="en-US" dirty="0">
                <a:solidFill>
                  <a:schemeClr val="tx1"/>
                </a:solidFill>
                <a:latin typeface="Arial" charset="0"/>
                <a:ea typeface="+mj-ea"/>
                <a:cs typeface="Arial" charset="0"/>
              </a:rPr>
              <a:t>Mission Statement Components</a:t>
            </a:r>
          </a:p>
        </p:txBody>
      </p:sp>
      <p:sp>
        <p:nvSpPr>
          <p:cNvPr id="54274" name="Content Placeholder 2"/>
          <p:cNvSpPr>
            <a:spLocks noGrp="1"/>
          </p:cNvSpPr>
          <p:nvPr>
            <p:ph idx="1"/>
          </p:nvPr>
        </p:nvSpPr>
        <p:spPr/>
        <p:txBody>
          <a:bodyPr>
            <a:normAutofit fontScale="85000" lnSpcReduction="10000"/>
          </a:bodyPr>
          <a:lstStyle/>
          <a:p>
            <a:pPr marL="579438" indent="-579438">
              <a:buNone/>
            </a:pPr>
            <a:r>
              <a:rPr lang="en-US" b="1" dirty="0">
                <a:latin typeface="Arial" panose="020B0604020202020204" pitchFamily="34" charset="0"/>
                <a:cs typeface="Arial" panose="020B0604020202020204" pitchFamily="34" charset="0"/>
              </a:rPr>
              <a:t>1. Customers</a:t>
            </a:r>
            <a:r>
              <a:rPr lang="en-US" dirty="0">
                <a:latin typeface="Arial" panose="020B0604020202020204" pitchFamily="34" charset="0"/>
                <a:cs typeface="Arial" panose="020B0604020202020204" pitchFamily="34" charset="0"/>
              </a:rPr>
              <a:t>—Who are the firm’s customers?</a:t>
            </a:r>
          </a:p>
          <a:p>
            <a:pPr marL="579438" indent="-579438">
              <a:buNone/>
            </a:pPr>
            <a:r>
              <a:rPr lang="en-US" b="1" dirty="0">
                <a:latin typeface="Arial" panose="020B0604020202020204" pitchFamily="34" charset="0"/>
                <a:cs typeface="Arial" panose="020B0604020202020204" pitchFamily="34" charset="0"/>
              </a:rPr>
              <a:t>2. Products or services</a:t>
            </a:r>
            <a:r>
              <a:rPr lang="en-US" dirty="0">
                <a:latin typeface="Arial" panose="020B0604020202020204" pitchFamily="34" charset="0"/>
                <a:cs typeface="Arial" panose="020B0604020202020204" pitchFamily="34" charset="0"/>
              </a:rPr>
              <a:t>—What are the firm’s major products or services?</a:t>
            </a:r>
          </a:p>
          <a:p>
            <a:pPr marL="579438" indent="-579438">
              <a:buNone/>
            </a:pPr>
            <a:r>
              <a:rPr lang="en-US" b="1" dirty="0">
                <a:latin typeface="Arial" panose="020B0604020202020204" pitchFamily="34" charset="0"/>
                <a:cs typeface="Arial" panose="020B0604020202020204" pitchFamily="34" charset="0"/>
              </a:rPr>
              <a:t>3. Markets</a:t>
            </a:r>
            <a:r>
              <a:rPr lang="en-US" dirty="0">
                <a:latin typeface="Arial" panose="020B0604020202020204" pitchFamily="34" charset="0"/>
                <a:cs typeface="Arial" panose="020B0604020202020204" pitchFamily="34" charset="0"/>
              </a:rPr>
              <a:t>—Geographically, where does the firm compete?</a:t>
            </a:r>
          </a:p>
          <a:p>
            <a:pPr marL="579438" indent="-579438">
              <a:buNone/>
            </a:pPr>
            <a:r>
              <a:rPr lang="en-US" b="1" dirty="0">
                <a:latin typeface="Arial" panose="020B0604020202020204" pitchFamily="34" charset="0"/>
                <a:cs typeface="Arial" panose="020B0604020202020204" pitchFamily="34" charset="0"/>
              </a:rPr>
              <a:t>4. Technology</a:t>
            </a:r>
            <a:r>
              <a:rPr lang="en-US" dirty="0">
                <a:latin typeface="Arial" panose="020B0604020202020204" pitchFamily="34" charset="0"/>
                <a:cs typeface="Arial" panose="020B0604020202020204" pitchFamily="34" charset="0"/>
              </a:rPr>
              <a:t>—Is the firm technologically current?</a:t>
            </a:r>
          </a:p>
          <a:p>
            <a:pPr marL="579438" indent="-579438">
              <a:buNone/>
            </a:pPr>
            <a:r>
              <a:rPr lang="en-US" b="1" dirty="0">
                <a:latin typeface="Arial" panose="020B0604020202020204" pitchFamily="34" charset="0"/>
                <a:cs typeface="Arial" panose="020B0604020202020204" pitchFamily="34" charset="0"/>
              </a:rPr>
              <a:t>5. Survival, growth, and profitability</a:t>
            </a:r>
            <a:r>
              <a:rPr lang="en-US" dirty="0">
                <a:latin typeface="Arial" panose="020B0604020202020204" pitchFamily="34" charset="0"/>
                <a:cs typeface="Arial" panose="020B0604020202020204" pitchFamily="34" charset="0"/>
              </a:rPr>
              <a:t>—Is the firm committed to growth and financial soundness? </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20</a:t>
            </a:fld>
            <a:endParaRPr lang="en-US"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a:bodyPr>
          <a:lstStyle/>
          <a:p>
            <a:pPr>
              <a:defRPr/>
            </a:pPr>
            <a:r>
              <a:rPr lang="en-US" altLang="en-US" dirty="0">
                <a:solidFill>
                  <a:schemeClr val="tx1"/>
                </a:solidFill>
                <a:latin typeface="Arial" charset="0"/>
                <a:ea typeface="+mj-ea"/>
                <a:cs typeface="Arial" charset="0"/>
              </a:rPr>
              <a:t>Mission Statement Components</a:t>
            </a:r>
          </a:p>
        </p:txBody>
      </p:sp>
      <p:sp>
        <p:nvSpPr>
          <p:cNvPr id="55298" name="Content Placeholder 2"/>
          <p:cNvSpPr>
            <a:spLocks noGrp="1"/>
          </p:cNvSpPr>
          <p:nvPr>
            <p:ph idx="1"/>
          </p:nvPr>
        </p:nvSpPr>
        <p:spPr/>
        <p:txBody>
          <a:bodyPr>
            <a:normAutofit fontScale="85000" lnSpcReduction="10000"/>
          </a:bodyPr>
          <a:lstStyle/>
          <a:p>
            <a:pPr marL="579438" indent="-579438">
              <a:buNone/>
            </a:pPr>
            <a:r>
              <a:rPr lang="en-US" b="1" dirty="0">
                <a:latin typeface="Arial" panose="020B0604020202020204" pitchFamily="34" charset="0"/>
                <a:cs typeface="Arial" panose="020B0604020202020204" pitchFamily="34" charset="0"/>
              </a:rPr>
              <a:t>6. Philosophy</a:t>
            </a:r>
            <a:r>
              <a:rPr lang="en-US" dirty="0">
                <a:latin typeface="Arial" panose="020B0604020202020204" pitchFamily="34" charset="0"/>
                <a:cs typeface="Arial" panose="020B0604020202020204" pitchFamily="34" charset="0"/>
              </a:rPr>
              <a:t>—What are the basic beliefs, values, aspirations, and ethical priorities of the firm?</a:t>
            </a:r>
          </a:p>
          <a:p>
            <a:pPr marL="579438" indent="-579438">
              <a:buNone/>
            </a:pPr>
            <a:r>
              <a:rPr lang="en-US" b="1" dirty="0">
                <a:latin typeface="Arial" panose="020B0604020202020204" pitchFamily="34" charset="0"/>
                <a:cs typeface="Arial" panose="020B0604020202020204" pitchFamily="34" charset="0"/>
              </a:rPr>
              <a:t>7. Self-concept (distinctive competence)</a:t>
            </a:r>
            <a:r>
              <a:rPr lang="en-US" dirty="0">
                <a:latin typeface="Arial" panose="020B0604020202020204" pitchFamily="34" charset="0"/>
                <a:cs typeface="Arial" panose="020B0604020202020204" pitchFamily="34" charset="0"/>
              </a:rPr>
              <a:t>—What is the firm’s major competitive advantage?</a:t>
            </a:r>
          </a:p>
          <a:p>
            <a:pPr marL="579438" indent="-579438">
              <a:buNone/>
            </a:pPr>
            <a:r>
              <a:rPr lang="en-US" b="1" dirty="0">
                <a:latin typeface="Arial" panose="020B0604020202020204" pitchFamily="34" charset="0"/>
                <a:cs typeface="Arial" panose="020B0604020202020204" pitchFamily="34" charset="0"/>
              </a:rPr>
              <a:t>8. Public image</a:t>
            </a:r>
            <a:r>
              <a:rPr lang="en-US" dirty="0">
                <a:latin typeface="Arial" panose="020B0604020202020204" pitchFamily="34" charset="0"/>
                <a:cs typeface="Arial" panose="020B0604020202020204" pitchFamily="34" charset="0"/>
              </a:rPr>
              <a:t>—Is the firm responsive to social, community, and environmental concerns?</a:t>
            </a:r>
          </a:p>
          <a:p>
            <a:pPr marL="579438" indent="-579438">
              <a:buNone/>
            </a:pPr>
            <a:r>
              <a:rPr lang="en-US" b="1" dirty="0">
                <a:latin typeface="Arial" panose="020B0604020202020204" pitchFamily="34" charset="0"/>
                <a:cs typeface="Arial" panose="020B0604020202020204" pitchFamily="34" charset="0"/>
              </a:rPr>
              <a:t>9. Employees</a:t>
            </a:r>
            <a:r>
              <a:rPr lang="en-US" dirty="0">
                <a:latin typeface="Arial" panose="020B0604020202020204" pitchFamily="34" charset="0"/>
                <a:cs typeface="Arial" panose="020B0604020202020204" pitchFamily="34" charset="0"/>
              </a:rPr>
              <a:t>—Are employees a valuable asset of the firm?</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21</a:t>
            </a:fld>
            <a:endParaRPr lang="en-US"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defRPr/>
            </a:pPr>
            <a:r>
              <a:rPr lang="en-US" altLang="en-US" dirty="0">
                <a:solidFill>
                  <a:schemeClr val="tx1"/>
                </a:solidFill>
                <a:latin typeface="Arial" charset="0"/>
                <a:ea typeface="+mj-ea"/>
                <a:cs typeface="Arial" charset="0"/>
              </a:rPr>
              <a:t>Example Mission Statements</a:t>
            </a: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22</a:t>
            </a:fld>
            <a:endParaRPr lang="en-US" altLang="en-US" dirty="0"/>
          </a:p>
        </p:txBody>
      </p:sp>
      <p:sp>
        <p:nvSpPr>
          <p:cNvPr id="5" name="Content Placeholder 4"/>
          <p:cNvSpPr>
            <a:spLocks noGrp="1"/>
          </p:cNvSpPr>
          <p:nvPr>
            <p:ph idx="1"/>
          </p:nvPr>
        </p:nvSpPr>
        <p:spPr>
          <a:xfrm>
            <a:off x="152400" y="1600200"/>
            <a:ext cx="8763000" cy="4648200"/>
          </a:xfrm>
        </p:spPr>
        <p:txBody>
          <a:bodyPr>
            <a:normAutofit fontScale="85000" lnSpcReduction="20000"/>
          </a:bodyPr>
          <a:lstStyle/>
          <a:p>
            <a:pPr marL="0" indent="0">
              <a:buNone/>
            </a:pPr>
            <a:r>
              <a:rPr lang="en-US" b="1" dirty="0">
                <a:latin typeface="Arial" panose="020B0604020202020204" pitchFamily="34" charset="0"/>
                <a:cs typeface="Arial" panose="020B0604020202020204" pitchFamily="34" charset="0"/>
              </a:rPr>
              <a:t>PepsiCo</a:t>
            </a:r>
          </a:p>
          <a:p>
            <a:r>
              <a:rPr lang="en-US" dirty="0">
                <a:latin typeface="Arial" panose="020B0604020202020204" pitchFamily="34" charset="0"/>
                <a:cs typeface="Arial" panose="020B0604020202020204" pitchFamily="34" charset="0"/>
              </a:rPr>
              <a:t>We aspire to make PepsiCo the world’s (3) premier consumer products company, focused on convenient foods and beverages (2). We seek to produce healthy financial rewards for investors (5) as we provide opportunities for growth and enrichment to our employees (9), our business partners and the communities (8) in which we operate. And in everything we do, we strive to act with honesty, openness, fairness and integrity (6). </a:t>
            </a:r>
          </a:p>
          <a:p>
            <a:r>
              <a:rPr lang="en-US" i="1" dirty="0">
                <a:latin typeface="Arial" panose="020B0604020202020204" pitchFamily="34" charset="0"/>
                <a:cs typeface="Arial" panose="020B0604020202020204" pitchFamily="34" charset="0"/>
              </a:rPr>
              <a:t>Author comment: Statement lacks three components: Customers (1), Technology (4), and Distinctive Competence (7); 62 words</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a:defRPr/>
            </a:pPr>
            <a:r>
              <a:rPr lang="en-US" altLang="en-US" dirty="0">
                <a:solidFill>
                  <a:schemeClr val="tx1"/>
                </a:solidFill>
                <a:latin typeface="Arial" charset="0"/>
                <a:ea typeface="+mj-ea"/>
                <a:cs typeface="Arial" charset="0"/>
              </a:rPr>
              <a:t>Example Mission Statements</a:t>
            </a: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23</a:t>
            </a:fld>
            <a:endParaRPr lang="en-US" altLang="en-US" dirty="0"/>
          </a:p>
        </p:txBody>
      </p:sp>
      <p:sp>
        <p:nvSpPr>
          <p:cNvPr id="5" name="Content Placeholder 4"/>
          <p:cNvSpPr>
            <a:spLocks noGrp="1"/>
          </p:cNvSpPr>
          <p:nvPr>
            <p:ph idx="1"/>
          </p:nvPr>
        </p:nvSpPr>
        <p:spPr>
          <a:xfrm>
            <a:off x="228600" y="1600200"/>
            <a:ext cx="8686800" cy="4724400"/>
          </a:xfrm>
        </p:spPr>
        <p:txBody>
          <a:bodyPr>
            <a:normAutofit fontScale="77500" lnSpcReduction="20000"/>
          </a:bodyPr>
          <a:lstStyle/>
          <a:p>
            <a:pPr marL="0" indent="0">
              <a:buNone/>
            </a:pPr>
            <a:r>
              <a:rPr lang="en-US" b="1" dirty="0">
                <a:latin typeface="Arial" panose="020B0604020202020204" pitchFamily="34" charset="0"/>
                <a:cs typeface="Arial" panose="020B0604020202020204" pitchFamily="34" charset="0"/>
              </a:rPr>
              <a:t>Royal Caribbean</a:t>
            </a:r>
          </a:p>
          <a:p>
            <a:r>
              <a:rPr lang="en-US" sz="3100" dirty="0">
                <a:latin typeface="Arial" panose="020B0604020202020204" pitchFamily="34" charset="0"/>
                <a:cs typeface="Arial" panose="020B0604020202020204" pitchFamily="34" charset="0"/>
              </a:rPr>
              <a:t>We are loyal to Royal Caribbean and Celebrity and strive for continuous improvement in everything we do. We always provide service with a friendly greeting and a smile (7). We anticipate the needs of our customers and make all efforts to exceed our customers’ expectations. We take ownership of any problem that is brought to our attention. We engage in conduct that enhances our corporate reputation and employee morale (9). We are committed to act in the highest ethical manner and respect the rights and dignity of others (6). </a:t>
            </a:r>
          </a:p>
          <a:p>
            <a:r>
              <a:rPr lang="en-US" sz="3100" i="1" dirty="0">
                <a:latin typeface="Arial" panose="020B0604020202020204" pitchFamily="34" charset="0"/>
                <a:cs typeface="Arial" panose="020B0604020202020204" pitchFamily="34" charset="0"/>
              </a:rPr>
              <a:t>Author comment: Statement lacks six components: Customers (1), Products/Services (2), Markets (3), Technology (4), Survival/Growth/Profits (5), and Public Image (8); 86 words</a:t>
            </a:r>
            <a:endParaRPr lang="en-US" sz="3100" dirty="0">
              <a:latin typeface="Arial" panose="020B0604020202020204" pitchFamily="34" charset="0"/>
              <a:cs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p:cNvSpPr>
          <p:nvPr>
            <p:ph type="title"/>
          </p:nvPr>
        </p:nvSpPr>
        <p:spPr/>
        <p:txBody>
          <a:bodyPr>
            <a:normAutofit fontScale="90000"/>
          </a:bodyPr>
          <a:lstStyle/>
          <a:p>
            <a:pPr>
              <a:defRPr/>
            </a:pPr>
            <a:r>
              <a:rPr lang="en-US" altLang="en-US" dirty="0">
                <a:solidFill>
                  <a:schemeClr val="tx1"/>
                </a:solidFill>
                <a:latin typeface="Arial" charset="0"/>
                <a:ea typeface="+mj-ea"/>
                <a:cs typeface="Arial" charset="0"/>
              </a:rPr>
              <a:t>Exemplary Proposed Mission Statement</a:t>
            </a: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24</a:t>
            </a:fld>
            <a:endParaRPr lang="en-US" altLang="en-US" dirty="0"/>
          </a:p>
        </p:txBody>
      </p:sp>
      <p:sp>
        <p:nvSpPr>
          <p:cNvPr id="5" name="Content Placeholder 4"/>
          <p:cNvSpPr>
            <a:spLocks noGrp="1"/>
          </p:cNvSpPr>
          <p:nvPr>
            <p:ph idx="1"/>
          </p:nvPr>
        </p:nvSpPr>
        <p:spPr/>
        <p:txBody>
          <a:bodyPr>
            <a:normAutofit fontScale="77500" lnSpcReduction="20000"/>
          </a:bodyPr>
          <a:lstStyle/>
          <a:p>
            <a:pPr marL="0" indent="0">
              <a:buNone/>
            </a:pPr>
            <a:r>
              <a:rPr lang="en-US" b="1" dirty="0">
                <a:latin typeface="Arial" panose="020B0604020202020204" pitchFamily="34" charset="0"/>
                <a:cs typeface="Arial" panose="020B0604020202020204" pitchFamily="34" charset="0"/>
              </a:rPr>
              <a:t>Avon</a:t>
            </a:r>
          </a:p>
          <a:p>
            <a:r>
              <a:rPr lang="en-US" dirty="0">
                <a:latin typeface="Arial" panose="020B0604020202020204" pitchFamily="34" charset="0"/>
                <a:cs typeface="Arial" panose="020B0604020202020204" pitchFamily="34" charset="0"/>
              </a:rPr>
              <a:t>Our mission is to provide women (1) quality fragrances, cosmetics, and jewelry (2) at reasonable prices backed by outstanding customer service provided by our thousands of door-to-door sales representatives (7, 9) operating globally (3). We use the latest technology (4) to profitably develop and market products desired by women all over the world (5). Avon representatives put integrity first (6) in setting a good example in every community (8) they operate—as they sell beauty. </a:t>
            </a:r>
            <a:r>
              <a:rPr lang="en-US" i="1" dirty="0">
                <a:latin typeface="Arial" panose="020B0604020202020204" pitchFamily="34" charset="0"/>
                <a:cs typeface="Arial" panose="020B0604020202020204" pitchFamily="34" charset="0"/>
              </a:rPr>
              <a:t>(58 words)</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a:defRPr/>
            </a:pPr>
            <a:r>
              <a:rPr lang="en-US" altLang="en-US" dirty="0">
                <a:latin typeface="Arial" charset="0"/>
                <a:cs typeface="Arial" charset="0"/>
              </a:rPr>
              <a:t>Exemplary Proposed Mission Statement</a:t>
            </a:r>
            <a:endParaRPr lang="en-US" altLang="en-US" dirty="0">
              <a:solidFill>
                <a:schemeClr val="tx1"/>
              </a:solidFill>
              <a:latin typeface="Arial" charset="0"/>
              <a:ea typeface="+mj-ea"/>
              <a:cs typeface="Arial" charset="0"/>
            </a:endParaRPr>
          </a:p>
        </p:txBody>
      </p:sp>
      <p:sp>
        <p:nvSpPr>
          <p:cNvPr id="3" name="Footer Placeholder 2"/>
          <p:cNvSpPr>
            <a:spLocks noGrp="1"/>
          </p:cNvSpPr>
          <p:nvPr>
            <p:ph type="ftr" sz="quarter" idx="13"/>
          </p:nvPr>
        </p:nvSpPr>
        <p:spPr>
          <a:xfrm>
            <a:off x="3048000" y="63246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D64C076A-7DEE-4D2A-9014-6F99A9B2A051}" type="slidenum">
              <a:rPr lang="en-US" altLang="en-US" smtClean="0"/>
              <a:pPr/>
              <a:t>25</a:t>
            </a:fld>
            <a:endParaRPr lang="en-US" altLang="en-US" dirty="0"/>
          </a:p>
        </p:txBody>
      </p:sp>
      <p:sp>
        <p:nvSpPr>
          <p:cNvPr id="5" name="Content Placeholder 4"/>
          <p:cNvSpPr>
            <a:spLocks noGrp="1"/>
          </p:cNvSpPr>
          <p:nvPr>
            <p:ph idx="1"/>
          </p:nvPr>
        </p:nvSpPr>
        <p:spPr>
          <a:xfrm>
            <a:off x="457200" y="1600200"/>
            <a:ext cx="8534400" cy="4724400"/>
          </a:xfrm>
        </p:spPr>
        <p:txBody>
          <a:bodyPr>
            <a:normAutofit fontScale="85000" lnSpcReduction="20000"/>
          </a:bodyPr>
          <a:lstStyle/>
          <a:p>
            <a:pPr marL="0" indent="0">
              <a:buNone/>
            </a:pPr>
            <a:r>
              <a:rPr lang="en-US" b="1" dirty="0">
                <a:latin typeface="Arial" panose="020B0604020202020204" pitchFamily="34" charset="0"/>
                <a:cs typeface="Arial" panose="020B0604020202020204" pitchFamily="34" charset="0"/>
              </a:rPr>
              <a:t>L’Oreal</a:t>
            </a:r>
          </a:p>
          <a:p>
            <a:r>
              <a:rPr lang="en-US" dirty="0">
                <a:latin typeface="Arial" panose="020B0604020202020204" pitchFamily="34" charset="0"/>
                <a:cs typeface="Arial" panose="020B0604020202020204" pitchFamily="34" charset="0"/>
              </a:rPr>
              <a:t>Our mission is to design, produce, and distribute the world’s best fragrances, perfumes, and personal care products (2) to women, men, and children (1) by utilizing the latest technological improvements (4). We empower our highly creative team of researchers to develop safe, eco-friendly (7) products that will enable our firm to profitably grow (5) through thousands of retail outlets. We strive to be one of the most socially responsible (8) firms on the planet (3) and appreciate our employees (9) making that happen, while following the “golden rule” in all that we do (6). (</a:t>
            </a:r>
            <a:r>
              <a:rPr lang="en-US" i="1" dirty="0">
                <a:latin typeface="Arial" panose="020B0604020202020204" pitchFamily="34" charset="0"/>
                <a:cs typeface="Arial" panose="020B0604020202020204" pitchFamily="34" charset="0"/>
              </a:rPr>
              <a:t>85 words)</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DB1F6-33C7-4FB1-907D-3E3670911D09}"/>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C96B0AF9-A62B-4BD4-878A-EB1BC0205486}"/>
              </a:ext>
            </a:extLst>
          </p:cNvPr>
          <p:cNvSpPr>
            <a:spLocks noGrp="1"/>
          </p:cNvSpPr>
          <p:nvPr>
            <p:ph idx="1"/>
          </p:nvPr>
        </p:nvSpPr>
        <p:spPr/>
        <p:txBody>
          <a:bodyPr/>
          <a:lstStyle/>
          <a:p>
            <a:r>
              <a:rPr lang="en-GB" dirty="0"/>
              <a:t>Please consider the case study that you have selected for your assessment, and try to highlight their key vision and mission as an organisation. </a:t>
            </a:r>
          </a:p>
          <a:p>
            <a:endParaRPr lang="en-GB" dirty="0"/>
          </a:p>
          <a:p>
            <a:r>
              <a:rPr lang="en-GB" dirty="0"/>
              <a:t>Consider how this might influence your strategic direction. </a:t>
            </a:r>
          </a:p>
        </p:txBody>
      </p:sp>
    </p:spTree>
    <p:extLst>
      <p:ext uri="{BB962C8B-B14F-4D97-AF65-F5344CB8AC3E}">
        <p14:creationId xmlns:p14="http://schemas.microsoft.com/office/powerpoint/2010/main" val="5317414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66347-F4D4-429D-9385-9C470354996C}"/>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959F77D1-6FAA-4F88-B915-19B58D7C7C11}"/>
              </a:ext>
            </a:extLst>
          </p:cNvPr>
          <p:cNvSpPr>
            <a:spLocks noGrp="1"/>
          </p:cNvSpPr>
          <p:nvPr>
            <p:ph idx="1"/>
          </p:nvPr>
        </p:nvSpPr>
        <p:spPr/>
        <p:txBody>
          <a:bodyPr>
            <a:normAutofit fontScale="77500" lnSpcReduction="20000"/>
          </a:bodyPr>
          <a:lstStyle/>
          <a:p>
            <a:r>
              <a:rPr lang="en-US" b="1" dirty="0"/>
              <a:t>Chapter 3 from: David, F. R., &amp; David, F. R., 2017. </a:t>
            </a:r>
            <a:r>
              <a:rPr lang="en-US" b="1" i="1" dirty="0"/>
              <a:t>Strategic management: A competitive advantage approach, concepts and cases</a:t>
            </a:r>
            <a:r>
              <a:rPr lang="en-US" b="1" dirty="0"/>
              <a:t>. 16th ed. Boston, MA: Pearson.</a:t>
            </a:r>
          </a:p>
          <a:p>
            <a:r>
              <a:rPr lang="en-US" dirty="0"/>
              <a:t>Thompson, A., </a:t>
            </a:r>
            <a:r>
              <a:rPr lang="en-US" dirty="0" err="1"/>
              <a:t>Peteraf</a:t>
            </a:r>
            <a:r>
              <a:rPr lang="en-US" dirty="0"/>
              <a:t>, M., Gamble, J. and Strickland, A., 2016. </a:t>
            </a:r>
            <a:r>
              <a:rPr lang="en-US" i="1" dirty="0"/>
              <a:t>Crafting And Executing Strategy: The Quest For Competitive Advantage, Concepts And Cases</a:t>
            </a:r>
            <a:r>
              <a:rPr lang="en-US" dirty="0"/>
              <a:t>. 20th ed. New York: McGraw-Hill Education.</a:t>
            </a:r>
          </a:p>
          <a:p>
            <a:r>
              <a:rPr lang="en-US" dirty="0"/>
              <a:t>Slack, N., Brandon-Jones, A., Johnston, R. and Betts, A., 2015. </a:t>
            </a:r>
            <a:r>
              <a:rPr lang="en-US" i="1" dirty="0"/>
              <a:t>Operations And Process Management - Principles And Practice For Strategic Impact</a:t>
            </a:r>
            <a:r>
              <a:rPr lang="en-US" dirty="0"/>
              <a:t>. 4th ed. Harlow, United Kingdom: Pearson Education Limited.</a:t>
            </a:r>
          </a:p>
          <a:p>
            <a:endParaRPr lang="en-US" dirty="0"/>
          </a:p>
        </p:txBody>
      </p:sp>
    </p:spTree>
    <p:extLst>
      <p:ext uri="{BB962C8B-B14F-4D97-AF65-F5344CB8AC3E}">
        <p14:creationId xmlns:p14="http://schemas.microsoft.com/office/powerpoint/2010/main" val="39949097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67</TotalTime>
  <Words>2919</Words>
  <Application>Microsoft Office PowerPoint</Application>
  <PresentationFormat>On-screen Show (4:3)</PresentationFormat>
  <Paragraphs>225</Paragraphs>
  <Slides>27</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Franklin Gothic Book</vt:lpstr>
      <vt:lpstr>Myriad Pro</vt:lpstr>
      <vt:lpstr>Wingdings</vt:lpstr>
      <vt:lpstr>20140311PresentationUWTSDTemplate</vt:lpstr>
      <vt:lpstr>Understanding visions and missions </vt:lpstr>
      <vt:lpstr>Learning Objectives</vt:lpstr>
      <vt:lpstr>Vision Statement</vt:lpstr>
      <vt:lpstr>What Do We Want to Become?</vt:lpstr>
      <vt:lpstr>Vision Statement Examples</vt:lpstr>
      <vt:lpstr>Mission Statement</vt:lpstr>
      <vt:lpstr>Mission Statement</vt:lpstr>
      <vt:lpstr>A Comprehensive Strategic-Management Model</vt:lpstr>
      <vt:lpstr>Developing Vision &amp; Mission Statements</vt:lpstr>
      <vt:lpstr>Importance of Vision and  Mission Statements</vt:lpstr>
      <vt:lpstr>Benefits of Having a Clear Mission and Vision</vt:lpstr>
      <vt:lpstr>Characteristics of a Mission Statement</vt:lpstr>
      <vt:lpstr>Characteristics of a Mission Statement</vt:lpstr>
      <vt:lpstr>Characteristics of a  Mission Statement</vt:lpstr>
      <vt:lpstr>A Customer Orientation</vt:lpstr>
      <vt:lpstr>A Customer Orientation</vt:lpstr>
      <vt:lpstr>A Customer Orientation</vt:lpstr>
      <vt:lpstr>Considerations</vt:lpstr>
      <vt:lpstr>Considerations</vt:lpstr>
      <vt:lpstr>Mission Statement Components</vt:lpstr>
      <vt:lpstr>Mission Statement Components</vt:lpstr>
      <vt:lpstr>Example Mission Statements</vt:lpstr>
      <vt:lpstr>Example Mission Statements</vt:lpstr>
      <vt:lpstr>Exemplary Proposed Mission Statement</vt:lpstr>
      <vt:lpstr>Exemplary Proposed Mission Statement</vt:lpstr>
      <vt:lpstr>Activity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Husam Helmi</cp:lastModifiedBy>
  <cp:revision>8</cp:revision>
  <dcterms:created xsi:type="dcterms:W3CDTF">2015-04-14T15:21:28Z</dcterms:created>
  <dcterms:modified xsi:type="dcterms:W3CDTF">2020-06-08T16:50:05Z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