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5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4" d="100"/>
          <a:sy n="8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7061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6" y="2354670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559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883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957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918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2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2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1076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6890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173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312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720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127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80130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35837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27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51784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4226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3907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6201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3F5A8DD-A92E-4368-BDA4-C961FDB63A90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7DE861C-BCB2-4456-926F-EAA72254D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287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856" r:id="rId11"/>
    <p:sldLayoutId id="2147483857" r:id="rId12"/>
    <p:sldLayoutId id="2147483858" r:id="rId13"/>
    <p:sldLayoutId id="2147483859" r:id="rId14"/>
    <p:sldLayoutId id="2147483860" r:id="rId15"/>
    <p:sldLayoutId id="2147483861" r:id="rId16"/>
    <p:sldLayoutId id="214748386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83FBC-BF1A-6AA1-DF38-4377E7713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53718"/>
            <a:ext cx="9144000" cy="132556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u="sng" dirty="0">
                <a:latin typeface="+mn-lt"/>
              </a:rPr>
              <a:t>BA International Hotel Management</a:t>
            </a:r>
            <a:br>
              <a:rPr lang="en-GB" sz="1400" dirty="0">
                <a:latin typeface="+mn-lt"/>
              </a:rPr>
            </a:br>
            <a:br>
              <a:rPr lang="en-GB" sz="1400" dirty="0">
                <a:latin typeface="+mn-lt"/>
              </a:rPr>
            </a:br>
            <a:r>
              <a:rPr lang="en-GB" sz="2200" dirty="0">
                <a:latin typeface="+mn-lt"/>
              </a:rPr>
              <a:t>Module: BMIH5003 </a:t>
            </a:r>
            <a:br>
              <a:rPr lang="en-GB" sz="2200" dirty="0">
                <a:latin typeface="+mn-lt"/>
              </a:rPr>
            </a:br>
            <a:r>
              <a:rPr lang="en-GB" sz="2200" dirty="0">
                <a:latin typeface="+mn-lt"/>
              </a:rPr>
              <a:t>Foreign Languages and Cultural Awareness</a:t>
            </a:r>
            <a:br>
              <a:rPr lang="en-GB" sz="1800" dirty="0">
                <a:latin typeface="+mn-lt"/>
              </a:rPr>
            </a:br>
            <a:br>
              <a:rPr lang="en-GB" sz="1800" dirty="0">
                <a:latin typeface="+mn-lt"/>
              </a:rPr>
            </a:br>
            <a:r>
              <a:rPr lang="en-GB" sz="2000" u="sng" dirty="0">
                <a:solidFill>
                  <a:schemeClr val="accent1"/>
                </a:solidFill>
                <a:latin typeface="+mn-lt"/>
              </a:rPr>
              <a:t>Module tutors: Rodrigo F. Aguilera</a:t>
            </a:r>
          </a:p>
        </p:txBody>
      </p:sp>
      <p:pic>
        <p:nvPicPr>
          <p:cNvPr id="6" name="Picture 5" descr="uwtsd-logo-bilingual">
            <a:extLst>
              <a:ext uri="{FF2B5EF4-FFF2-40B4-BE49-F238E27FC236}">
                <a16:creationId xmlns:a16="http://schemas.microsoft.com/office/drawing/2014/main" id="{52A9027C-2A18-68A3-5456-EB4A860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445" y="160581"/>
            <a:ext cx="2303780" cy="76644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91B7F1-7150-EB49-B84A-2C4D4FB30CD4}"/>
              </a:ext>
            </a:extLst>
          </p:cNvPr>
          <p:cNvSpPr txBox="1">
            <a:spLocks/>
          </p:cNvSpPr>
          <p:nvPr/>
        </p:nvSpPr>
        <p:spPr>
          <a:xfrm>
            <a:off x="0" y="2766219"/>
            <a:ext cx="9144000" cy="13255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dirty="0">
                <a:solidFill>
                  <a:srgbClr val="00206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CAUTION SIGN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2EA7DCF-BEE7-CA62-D5F4-7EDFC1C73386}"/>
              </a:ext>
            </a:extLst>
          </p:cNvPr>
          <p:cNvSpPr txBox="1">
            <a:spLocks/>
          </p:cNvSpPr>
          <p:nvPr/>
        </p:nvSpPr>
        <p:spPr>
          <a:xfrm>
            <a:off x="4572000" y="5504282"/>
            <a:ext cx="4057650" cy="4943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>
                <a:solidFill>
                  <a:srgbClr val="0070C0"/>
                </a:solidFill>
                <a:latin typeface="+mn-lt"/>
              </a:rPr>
              <a:t>Submitted By: Mohammed Ripon Miah</a:t>
            </a:r>
          </a:p>
          <a:p>
            <a:r>
              <a:rPr lang="en-GB" sz="1800" dirty="0">
                <a:solidFill>
                  <a:srgbClr val="0070C0"/>
                </a:solidFill>
                <a:latin typeface="+mn-lt"/>
              </a:rPr>
              <a:t>	       1709524</a:t>
            </a:r>
          </a:p>
        </p:txBody>
      </p:sp>
    </p:spTree>
    <p:extLst>
      <p:ext uri="{BB962C8B-B14F-4D97-AF65-F5344CB8AC3E}">
        <p14:creationId xmlns:p14="http://schemas.microsoft.com/office/powerpoint/2010/main" val="3417394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00B94A6-41D9-92CB-4887-817B92BBA299}"/>
              </a:ext>
            </a:extLst>
          </p:cNvPr>
          <p:cNvGrpSpPr/>
          <p:nvPr/>
        </p:nvGrpSpPr>
        <p:grpSpPr>
          <a:xfrm>
            <a:off x="4639938" y="1771868"/>
            <a:ext cx="2926722" cy="3304746"/>
            <a:chOff x="4639938" y="1531620"/>
            <a:chExt cx="2983872" cy="3817620"/>
          </a:xfrm>
        </p:grpSpPr>
        <p:pic>
          <p:nvPicPr>
            <p:cNvPr id="3" name="Picture 2" descr="A picture containing indoor, metal, table&#10;&#10;Description automatically generated">
              <a:extLst>
                <a:ext uri="{FF2B5EF4-FFF2-40B4-BE49-F238E27FC236}">
                  <a16:creationId xmlns:a16="http://schemas.microsoft.com/office/drawing/2014/main" id="{DA84E834-3803-514A-36F0-9248EC1289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29480" y="1531620"/>
              <a:ext cx="2894330" cy="3817620"/>
            </a:xfrm>
            <a:prstGeom prst="rect">
              <a:avLst/>
            </a:prstGeom>
          </p:spPr>
        </p:pic>
        <p:pic>
          <p:nvPicPr>
            <p:cNvPr id="7" name="Picture 6" descr="A picture containing text, clipart&#10;&#10;Description automatically generated">
              <a:extLst>
                <a:ext uri="{FF2B5EF4-FFF2-40B4-BE49-F238E27FC236}">
                  <a16:creationId xmlns:a16="http://schemas.microsoft.com/office/drawing/2014/main" id="{54465626-3FA9-F69E-9B83-3A53357972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5035" t="2568"/>
            <a:stretch/>
          </p:blipFill>
          <p:spPr>
            <a:xfrm>
              <a:off x="4639938" y="2646856"/>
              <a:ext cx="2023752" cy="1737979"/>
            </a:xfrm>
            <a:prstGeom prst="triangle">
              <a:avLst/>
            </a:prstGeom>
          </p:spPr>
        </p:pic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7294C95-2863-98E6-2276-A92BB60021C6}"/>
              </a:ext>
            </a:extLst>
          </p:cNvPr>
          <p:cNvGrpSpPr/>
          <p:nvPr/>
        </p:nvGrpSpPr>
        <p:grpSpPr>
          <a:xfrm>
            <a:off x="2160270" y="3599286"/>
            <a:ext cx="2537460" cy="1477328"/>
            <a:chOff x="2034540" y="3599286"/>
            <a:chExt cx="2537460" cy="1477328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265E354-628B-CA30-49A9-27AE9545EECC}"/>
                </a:ext>
              </a:extLst>
            </p:cNvPr>
            <p:cNvGrpSpPr/>
            <p:nvPr/>
          </p:nvGrpSpPr>
          <p:grpSpPr>
            <a:xfrm>
              <a:off x="2034540" y="3599286"/>
              <a:ext cx="2537460" cy="1477328"/>
              <a:chOff x="2034540" y="3646170"/>
              <a:chExt cx="2537460" cy="1200329"/>
            </a:xfrm>
          </p:grpSpPr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28091A4B-0965-D8F1-6A6F-79F83CBB0FD7}"/>
                  </a:ext>
                </a:extLst>
              </p:cNvPr>
              <p:cNvSpPr txBox="1"/>
              <p:nvPr/>
            </p:nvSpPr>
            <p:spPr>
              <a:xfrm>
                <a:off x="2034540" y="3646170"/>
                <a:ext cx="2537460" cy="1200329"/>
              </a:xfrm>
              <a:prstGeom prst="rect">
                <a:avLst/>
              </a:prstGeom>
              <a:solidFill>
                <a:srgbClr val="FF99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endParaRPr lang="en-GB" b="1" dirty="0"/>
              </a:p>
              <a:p>
                <a:pPr algn="ctr"/>
                <a:endParaRPr lang="en-GB" b="1" dirty="0"/>
              </a:p>
              <a:p>
                <a:pPr algn="ctr"/>
                <a:r>
                  <a:rPr lang="en-GB" b="1" dirty="0"/>
                  <a:t>DON’T ENTER POOL WITH DIARRHEA</a:t>
                </a:r>
              </a:p>
            </p:txBody>
          </p:sp>
          <p:sp>
            <p:nvSpPr>
              <p:cNvPr id="20" name="Flowchart: Terminator 19">
                <a:extLst>
                  <a:ext uri="{FF2B5EF4-FFF2-40B4-BE49-F238E27FC236}">
                    <a16:creationId xmlns:a16="http://schemas.microsoft.com/office/drawing/2014/main" id="{5C849355-8187-3F8F-4984-CA34E43C6E78}"/>
                  </a:ext>
                </a:extLst>
              </p:cNvPr>
              <p:cNvSpPr/>
              <p:nvPr/>
            </p:nvSpPr>
            <p:spPr>
              <a:xfrm>
                <a:off x="2045970" y="3697605"/>
                <a:ext cx="2491739" cy="347901"/>
              </a:xfrm>
              <a:prstGeom prst="flowChartTerminator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b="1" dirty="0">
                    <a:solidFill>
                      <a:srgbClr val="FFC000"/>
                    </a:solidFill>
                  </a:rPr>
                  <a:t>WARNING</a:t>
                </a:r>
              </a:p>
            </p:txBody>
          </p:sp>
        </p:grpSp>
        <p:pic>
          <p:nvPicPr>
            <p:cNvPr id="11" name="Picture 10" descr="Icon&#10;&#10;Description automatically generated">
              <a:extLst>
                <a:ext uri="{FF2B5EF4-FFF2-40B4-BE49-F238E27FC236}">
                  <a16:creationId xmlns:a16="http://schemas.microsoft.com/office/drawing/2014/main" id="{705140D0-1114-2BE6-1B4F-868E41F16A5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98383" y="3696315"/>
              <a:ext cx="320828" cy="292158"/>
            </a:xfrm>
            <a:prstGeom prst="triangle">
              <a:avLst/>
            </a:prstGeom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B7CF003-0904-18F3-1D9B-B4D7127DC4C8}"/>
              </a:ext>
            </a:extLst>
          </p:cNvPr>
          <p:cNvGrpSpPr/>
          <p:nvPr/>
        </p:nvGrpSpPr>
        <p:grpSpPr>
          <a:xfrm>
            <a:off x="2160270" y="1771868"/>
            <a:ext cx="2537460" cy="1477328"/>
            <a:chOff x="2034540" y="3599284"/>
            <a:chExt cx="2537460" cy="1477328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31271647-8EFE-205D-A78A-84242EBBAE40}"/>
                </a:ext>
              </a:extLst>
            </p:cNvPr>
            <p:cNvGrpSpPr/>
            <p:nvPr/>
          </p:nvGrpSpPr>
          <p:grpSpPr>
            <a:xfrm>
              <a:off x="2034540" y="3599284"/>
              <a:ext cx="2537460" cy="1477328"/>
              <a:chOff x="2034540" y="3646168"/>
              <a:chExt cx="2537460" cy="1200329"/>
            </a:xfrm>
          </p:grpSpPr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0A095A0E-8A7A-B5D0-68AC-906569CE0C15}"/>
                  </a:ext>
                </a:extLst>
              </p:cNvPr>
              <p:cNvSpPr txBox="1"/>
              <p:nvPr/>
            </p:nvSpPr>
            <p:spPr>
              <a:xfrm>
                <a:off x="2034540" y="3646168"/>
                <a:ext cx="2537460" cy="1200329"/>
              </a:xfrm>
              <a:prstGeom prst="rect">
                <a:avLst/>
              </a:prstGeom>
              <a:solidFill>
                <a:srgbClr val="FF99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endParaRPr lang="en-GB" b="1" dirty="0"/>
              </a:p>
              <a:p>
                <a:pPr algn="ctr"/>
                <a:endParaRPr lang="en-GB" b="1" dirty="0"/>
              </a:p>
              <a:p>
                <a:pPr algn="ctr"/>
                <a:r>
                  <a:rPr lang="en-GB" b="1" dirty="0"/>
                  <a:t>NO INGRESAR LA PISCINA CON DIARREA</a:t>
                </a:r>
              </a:p>
            </p:txBody>
          </p:sp>
          <p:sp>
            <p:nvSpPr>
              <p:cNvPr id="26" name="Flowchart: Terminator 25">
                <a:extLst>
                  <a:ext uri="{FF2B5EF4-FFF2-40B4-BE49-F238E27FC236}">
                    <a16:creationId xmlns:a16="http://schemas.microsoft.com/office/drawing/2014/main" id="{0B0C0C18-8342-E606-5006-4CD248F8CFBE}"/>
                  </a:ext>
                </a:extLst>
              </p:cNvPr>
              <p:cNvSpPr/>
              <p:nvPr/>
            </p:nvSpPr>
            <p:spPr>
              <a:xfrm>
                <a:off x="2045970" y="3697605"/>
                <a:ext cx="2491739" cy="347901"/>
              </a:xfrm>
              <a:prstGeom prst="flowChartTerminator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b="1" dirty="0">
                    <a:solidFill>
                      <a:srgbClr val="FFC000"/>
                    </a:solidFill>
                  </a:rPr>
                  <a:t>    ADVERTENCIA</a:t>
                </a:r>
              </a:p>
            </p:txBody>
          </p:sp>
        </p:grpSp>
        <p:pic>
          <p:nvPicPr>
            <p:cNvPr id="24" name="Picture 23" descr="Icon&#10;&#10;Description automatically generated">
              <a:extLst>
                <a:ext uri="{FF2B5EF4-FFF2-40B4-BE49-F238E27FC236}">
                  <a16:creationId xmlns:a16="http://schemas.microsoft.com/office/drawing/2014/main" id="{F2099C33-727A-7A49-08CD-6E3E611D985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95513" y="3696315"/>
              <a:ext cx="320828" cy="292158"/>
            </a:xfrm>
            <a:prstGeom prst="triangle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63958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205</TotalTime>
  <Words>49</Words>
  <Application>Microsoft Office PowerPoint</Application>
  <PresentationFormat>On-screen Show (4:3)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Aharoni</vt:lpstr>
      <vt:lpstr>Arial</vt:lpstr>
      <vt:lpstr>Garamond</vt:lpstr>
      <vt:lpstr>Organic</vt:lpstr>
      <vt:lpstr>BA International Hotel Management  Module: BMIH5003  Foreign Languages and Cultural Awareness  Module tutors: Rodrigo F.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Miah</dc:creator>
  <cp:lastModifiedBy>Mohammed Miah</cp:lastModifiedBy>
  <cp:revision>87</cp:revision>
  <dcterms:created xsi:type="dcterms:W3CDTF">2022-05-16T21:01:49Z</dcterms:created>
  <dcterms:modified xsi:type="dcterms:W3CDTF">2022-06-21T12:00:58Z</dcterms:modified>
</cp:coreProperties>
</file>