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22"/>
  </p:notesMasterIdLst>
  <p:sldIdLst>
    <p:sldId id="256" r:id="rId2"/>
    <p:sldId id="402" r:id="rId3"/>
    <p:sldId id="403" r:id="rId4"/>
    <p:sldId id="387" r:id="rId5"/>
    <p:sldId id="352" r:id="rId6"/>
    <p:sldId id="366" r:id="rId7"/>
    <p:sldId id="389" r:id="rId8"/>
    <p:sldId id="391" r:id="rId9"/>
    <p:sldId id="390" r:id="rId10"/>
    <p:sldId id="404" r:id="rId11"/>
    <p:sldId id="393" r:id="rId12"/>
    <p:sldId id="394" r:id="rId13"/>
    <p:sldId id="395" r:id="rId14"/>
    <p:sldId id="396" r:id="rId15"/>
    <p:sldId id="399" r:id="rId16"/>
    <p:sldId id="397" r:id="rId17"/>
    <p:sldId id="398" r:id="rId18"/>
    <p:sldId id="400" r:id="rId19"/>
    <p:sldId id="401" r:id="rId20"/>
    <p:sldId id="264" r:id="rId2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venir Next LT Pro" panose="020B05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79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2954CD-890D-49CC-B04A-DB96DDEA33CB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09E7A64-C4B3-42FB-815E-DF98C21AD893}">
      <dgm:prSet/>
      <dgm:spPr/>
      <dgm:t>
        <a:bodyPr/>
        <a:lstStyle/>
        <a:p>
          <a:r>
            <a:rPr lang="en-GB" dirty="0"/>
            <a:t>Critical thinking – what does it mean and how do we do it?</a:t>
          </a:r>
          <a:endParaRPr lang="en-US" dirty="0"/>
        </a:p>
      </dgm:t>
    </dgm:pt>
    <dgm:pt modelId="{79187465-547B-4851-B1BC-07519061EEAA}" type="parTrans" cxnId="{E375D948-2925-4396-BBBF-30EC33545C3B}">
      <dgm:prSet/>
      <dgm:spPr/>
      <dgm:t>
        <a:bodyPr/>
        <a:lstStyle/>
        <a:p>
          <a:endParaRPr lang="en-US"/>
        </a:p>
      </dgm:t>
    </dgm:pt>
    <dgm:pt modelId="{10CFC2DB-D66F-41C5-8AC6-36811F7E455E}" type="sibTrans" cxnId="{E375D948-2925-4396-BBBF-30EC33545C3B}">
      <dgm:prSet/>
      <dgm:spPr/>
      <dgm:t>
        <a:bodyPr/>
        <a:lstStyle/>
        <a:p>
          <a:endParaRPr lang="en-US"/>
        </a:p>
      </dgm:t>
    </dgm:pt>
    <dgm:pt modelId="{0E467B06-4FCF-47F7-9B10-BC11412FB5D3}">
      <dgm:prSet/>
      <dgm:spPr/>
      <dgm:t>
        <a:bodyPr/>
        <a:lstStyle/>
        <a:p>
          <a:r>
            <a:rPr lang="en-GB"/>
            <a:t>Giving you things to think about, tips, and tools, to build your confidence</a:t>
          </a:r>
          <a:endParaRPr lang="en-US"/>
        </a:p>
      </dgm:t>
    </dgm:pt>
    <dgm:pt modelId="{51FC20CB-76DA-4408-9CA8-1C2E54DAF7E2}" type="parTrans" cxnId="{9FA15432-8CCD-4EA8-AA25-3951821A676B}">
      <dgm:prSet/>
      <dgm:spPr/>
      <dgm:t>
        <a:bodyPr/>
        <a:lstStyle/>
        <a:p>
          <a:endParaRPr lang="en-US"/>
        </a:p>
      </dgm:t>
    </dgm:pt>
    <dgm:pt modelId="{DA610987-D0D4-4F54-B6D9-2132C5C6DEDF}" type="sibTrans" cxnId="{9FA15432-8CCD-4EA8-AA25-3951821A676B}">
      <dgm:prSet/>
      <dgm:spPr/>
      <dgm:t>
        <a:bodyPr/>
        <a:lstStyle/>
        <a:p>
          <a:endParaRPr lang="en-US"/>
        </a:p>
      </dgm:t>
    </dgm:pt>
    <dgm:pt modelId="{6FA83FDF-B867-43C3-8782-2EB3D4DCF8BC}" type="pres">
      <dgm:prSet presAssocID="{8D2954CD-890D-49CC-B04A-DB96DDEA33CB}" presName="vert0" presStyleCnt="0">
        <dgm:presLayoutVars>
          <dgm:dir/>
          <dgm:animOne val="branch"/>
          <dgm:animLvl val="lvl"/>
        </dgm:presLayoutVars>
      </dgm:prSet>
      <dgm:spPr/>
    </dgm:pt>
    <dgm:pt modelId="{B66ACC7B-51C3-48BD-965F-05E2560B05C4}" type="pres">
      <dgm:prSet presAssocID="{B09E7A64-C4B3-42FB-815E-DF98C21AD893}" presName="thickLine" presStyleLbl="alignNode1" presStyleIdx="0" presStyleCnt="2"/>
      <dgm:spPr/>
    </dgm:pt>
    <dgm:pt modelId="{62B7307A-1148-4F14-ACEE-B44B2135CD01}" type="pres">
      <dgm:prSet presAssocID="{B09E7A64-C4B3-42FB-815E-DF98C21AD893}" presName="horz1" presStyleCnt="0"/>
      <dgm:spPr/>
    </dgm:pt>
    <dgm:pt modelId="{AE5EEF3C-6415-42F7-B73A-894A8D3DEE63}" type="pres">
      <dgm:prSet presAssocID="{B09E7A64-C4B3-42FB-815E-DF98C21AD893}" presName="tx1" presStyleLbl="revTx" presStyleIdx="0" presStyleCnt="2"/>
      <dgm:spPr/>
    </dgm:pt>
    <dgm:pt modelId="{54203069-33F5-4875-BA28-ADF29C9BD53D}" type="pres">
      <dgm:prSet presAssocID="{B09E7A64-C4B3-42FB-815E-DF98C21AD893}" presName="vert1" presStyleCnt="0"/>
      <dgm:spPr/>
    </dgm:pt>
    <dgm:pt modelId="{A9187086-8691-4871-80D9-D08C42D4C513}" type="pres">
      <dgm:prSet presAssocID="{0E467B06-4FCF-47F7-9B10-BC11412FB5D3}" presName="thickLine" presStyleLbl="alignNode1" presStyleIdx="1" presStyleCnt="2"/>
      <dgm:spPr/>
    </dgm:pt>
    <dgm:pt modelId="{EE2275FE-FF9C-4859-8F98-F0B0B6E93583}" type="pres">
      <dgm:prSet presAssocID="{0E467B06-4FCF-47F7-9B10-BC11412FB5D3}" presName="horz1" presStyleCnt="0"/>
      <dgm:spPr/>
    </dgm:pt>
    <dgm:pt modelId="{6E1BF86D-0108-4CC0-AE0F-4747E2EC87F0}" type="pres">
      <dgm:prSet presAssocID="{0E467B06-4FCF-47F7-9B10-BC11412FB5D3}" presName="tx1" presStyleLbl="revTx" presStyleIdx="1" presStyleCnt="2"/>
      <dgm:spPr/>
    </dgm:pt>
    <dgm:pt modelId="{46AFC83E-767E-4A52-9429-414FCD6D0336}" type="pres">
      <dgm:prSet presAssocID="{0E467B06-4FCF-47F7-9B10-BC11412FB5D3}" presName="vert1" presStyleCnt="0"/>
      <dgm:spPr/>
    </dgm:pt>
  </dgm:ptLst>
  <dgm:cxnLst>
    <dgm:cxn modelId="{CC547420-FD4D-4F8D-890C-C1714D5965D4}" type="presOf" srcId="{8D2954CD-890D-49CC-B04A-DB96DDEA33CB}" destId="{6FA83FDF-B867-43C3-8782-2EB3D4DCF8BC}" srcOrd="0" destOrd="0" presId="urn:microsoft.com/office/officeart/2008/layout/LinedList"/>
    <dgm:cxn modelId="{9FA15432-8CCD-4EA8-AA25-3951821A676B}" srcId="{8D2954CD-890D-49CC-B04A-DB96DDEA33CB}" destId="{0E467B06-4FCF-47F7-9B10-BC11412FB5D3}" srcOrd="1" destOrd="0" parTransId="{51FC20CB-76DA-4408-9CA8-1C2E54DAF7E2}" sibTransId="{DA610987-D0D4-4F54-B6D9-2132C5C6DEDF}"/>
    <dgm:cxn modelId="{E375D948-2925-4396-BBBF-30EC33545C3B}" srcId="{8D2954CD-890D-49CC-B04A-DB96DDEA33CB}" destId="{B09E7A64-C4B3-42FB-815E-DF98C21AD893}" srcOrd="0" destOrd="0" parTransId="{79187465-547B-4851-B1BC-07519061EEAA}" sibTransId="{10CFC2DB-D66F-41C5-8AC6-36811F7E455E}"/>
    <dgm:cxn modelId="{63EB266E-7728-4A4E-9C8A-BFCE58045623}" type="presOf" srcId="{0E467B06-4FCF-47F7-9B10-BC11412FB5D3}" destId="{6E1BF86D-0108-4CC0-AE0F-4747E2EC87F0}" srcOrd="0" destOrd="0" presId="urn:microsoft.com/office/officeart/2008/layout/LinedList"/>
    <dgm:cxn modelId="{6C6A4894-35DA-4CBA-8790-F583B0B7A6A5}" type="presOf" srcId="{B09E7A64-C4B3-42FB-815E-DF98C21AD893}" destId="{AE5EEF3C-6415-42F7-B73A-894A8D3DEE63}" srcOrd="0" destOrd="0" presId="urn:microsoft.com/office/officeart/2008/layout/LinedList"/>
    <dgm:cxn modelId="{E4158272-BD12-429F-AE14-24F37D860903}" type="presParOf" srcId="{6FA83FDF-B867-43C3-8782-2EB3D4DCF8BC}" destId="{B66ACC7B-51C3-48BD-965F-05E2560B05C4}" srcOrd="0" destOrd="0" presId="urn:microsoft.com/office/officeart/2008/layout/LinedList"/>
    <dgm:cxn modelId="{3690292D-2EC0-4DCD-8AB3-2CE3946B4779}" type="presParOf" srcId="{6FA83FDF-B867-43C3-8782-2EB3D4DCF8BC}" destId="{62B7307A-1148-4F14-ACEE-B44B2135CD01}" srcOrd="1" destOrd="0" presId="urn:microsoft.com/office/officeart/2008/layout/LinedList"/>
    <dgm:cxn modelId="{BB8DFEA2-D6D8-49AF-ACB6-586F18033C8A}" type="presParOf" srcId="{62B7307A-1148-4F14-ACEE-B44B2135CD01}" destId="{AE5EEF3C-6415-42F7-B73A-894A8D3DEE63}" srcOrd="0" destOrd="0" presId="urn:microsoft.com/office/officeart/2008/layout/LinedList"/>
    <dgm:cxn modelId="{F77C1619-216B-4C55-8B91-8CBB33115BE1}" type="presParOf" srcId="{62B7307A-1148-4F14-ACEE-B44B2135CD01}" destId="{54203069-33F5-4875-BA28-ADF29C9BD53D}" srcOrd="1" destOrd="0" presId="urn:microsoft.com/office/officeart/2008/layout/LinedList"/>
    <dgm:cxn modelId="{B76A26EA-DD48-4FE3-B17D-4F1501683C9F}" type="presParOf" srcId="{6FA83FDF-B867-43C3-8782-2EB3D4DCF8BC}" destId="{A9187086-8691-4871-80D9-D08C42D4C513}" srcOrd="2" destOrd="0" presId="urn:microsoft.com/office/officeart/2008/layout/LinedList"/>
    <dgm:cxn modelId="{17B9FD26-50C3-4CA9-9E14-17E0427DE1D4}" type="presParOf" srcId="{6FA83FDF-B867-43C3-8782-2EB3D4DCF8BC}" destId="{EE2275FE-FF9C-4859-8F98-F0B0B6E93583}" srcOrd="3" destOrd="0" presId="urn:microsoft.com/office/officeart/2008/layout/LinedList"/>
    <dgm:cxn modelId="{F9279482-55AB-45E8-A73A-6E349CE3CA15}" type="presParOf" srcId="{EE2275FE-FF9C-4859-8F98-F0B0B6E93583}" destId="{6E1BF86D-0108-4CC0-AE0F-4747E2EC87F0}" srcOrd="0" destOrd="0" presId="urn:microsoft.com/office/officeart/2008/layout/LinedList"/>
    <dgm:cxn modelId="{1E46B640-3CEE-4855-B749-35D83D817C3D}" type="presParOf" srcId="{EE2275FE-FF9C-4859-8F98-F0B0B6E93583}" destId="{46AFC83E-767E-4A52-9429-414FCD6D033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6ACC7B-51C3-48BD-965F-05E2560B05C4}">
      <dsp:nvSpPr>
        <dsp:cNvPr id="0" name=""/>
        <dsp:cNvSpPr/>
      </dsp:nvSpPr>
      <dsp:spPr>
        <a:xfrm>
          <a:off x="0" y="0"/>
          <a:ext cx="547354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5EEF3C-6415-42F7-B73A-894A8D3DEE63}">
      <dsp:nvSpPr>
        <dsp:cNvPr id="0" name=""/>
        <dsp:cNvSpPr/>
      </dsp:nvSpPr>
      <dsp:spPr>
        <a:xfrm>
          <a:off x="0" y="0"/>
          <a:ext cx="5473546" cy="24890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Critical thinking – what does it mean and how do we do it?</a:t>
          </a:r>
          <a:endParaRPr lang="en-US" sz="3900" kern="1200" dirty="0"/>
        </a:p>
      </dsp:txBody>
      <dsp:txXfrm>
        <a:off x="0" y="0"/>
        <a:ext cx="5473546" cy="2489028"/>
      </dsp:txXfrm>
    </dsp:sp>
    <dsp:sp modelId="{A9187086-8691-4871-80D9-D08C42D4C513}">
      <dsp:nvSpPr>
        <dsp:cNvPr id="0" name=""/>
        <dsp:cNvSpPr/>
      </dsp:nvSpPr>
      <dsp:spPr>
        <a:xfrm>
          <a:off x="0" y="2489028"/>
          <a:ext cx="5473546" cy="0"/>
        </a:xfrm>
        <a:prstGeom prst="line">
          <a:avLst/>
        </a:prstGeom>
        <a:solidFill>
          <a:schemeClr val="accent2">
            <a:hueOff val="10288398"/>
            <a:satOff val="-6286"/>
            <a:lumOff val="-34702"/>
            <a:alphaOff val="0"/>
          </a:schemeClr>
        </a:solidFill>
        <a:ln w="12700" cap="flat" cmpd="sng" algn="ctr">
          <a:solidFill>
            <a:schemeClr val="accent2">
              <a:hueOff val="10288398"/>
              <a:satOff val="-6286"/>
              <a:lumOff val="-347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1BF86D-0108-4CC0-AE0F-4747E2EC87F0}">
      <dsp:nvSpPr>
        <dsp:cNvPr id="0" name=""/>
        <dsp:cNvSpPr/>
      </dsp:nvSpPr>
      <dsp:spPr>
        <a:xfrm>
          <a:off x="0" y="2489028"/>
          <a:ext cx="5473546" cy="24890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Giving you things to think about, tips, and tools, to build your confidence</a:t>
          </a:r>
          <a:endParaRPr lang="en-US" sz="3900" kern="1200"/>
        </a:p>
      </dsp:txBody>
      <dsp:txXfrm>
        <a:off x="0" y="2489028"/>
        <a:ext cx="5473546" cy="24890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F33FCB1-E239-4912-44E9-445BB7B809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99EBEA-9954-C17E-4846-49C0EA99041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1AD7006-5BFA-4242-8AA4-D5634EFB7A09}" type="datetimeFigureOut">
              <a:rPr lang="en-GB"/>
              <a:pPr>
                <a:defRPr/>
              </a:pPr>
              <a:t>05/12/2025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AB5A200-DA39-AF91-10D7-B559E6CE2FB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E3A5962-1B74-8355-4A1B-C59A54CA94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3776A-83C4-B8F0-3A26-92A18A5BDE3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AF2F71-8592-C417-F1E9-B1DE4EAD2D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5A24961-AB59-43DD-A8E7-A7B97D002D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125969-1E8B-AD6B-231C-969B82C57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A1311-AC0F-4815-8027-0BD2BD86F9E0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D5913D-34CA-F381-204D-EFA0F439D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F4C9B-81AB-E5EF-437C-7512A3597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F1FFD-679C-4E95-8532-92D02EA56E2E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5788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70C5E-C089-4F5C-A4A6-8266C74B4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4B84B-C8DC-4753-BCF9-A1ADFE7F03B7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8FF67-C213-9D08-1ABF-295EBBE80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71A07-C320-0464-A7EB-FF25C70B1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24B3A-0792-42D0-98F1-F1D9C4DF58CC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05573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1CF08-05A3-D5E3-4393-712A36718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25E3E-EED6-421D-85F5-D1C33088868C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AAB88C-4917-F947-999F-3B7F1957F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8D535-CF1F-6A33-4411-623E46419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9849F-B23B-424F-A250-012D85BBA622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79583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EB2848-BF60-3E44-97FC-04B1F5537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25DD0-0050-4CAB-9596-71F122DB9FF1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EB5FA13-64A9-4A85-EF59-7A1A7CE95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227A917-052E-AC51-48CC-6C812DF48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62520-D391-4EFD-B555-6282D1EF85AE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01722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315288E5-A9E8-E912-4A3B-F5DA118A4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8C4A4-A948-4C4C-B863-165E525341BC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06FF3BB-DEF5-F697-9E52-48E7AED32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65F42B1-58F7-CC8E-E32E-7BAE0BFA0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BDDD2-FD65-437E-BFC9-988958314C20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3938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5F1CB2D-4AF0-88F9-EAB7-964C7F24E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67FED-97A1-4F60-8550-7427B8484182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926677F-46EB-B071-46C5-B587FC34B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9B74F8C-7FC3-D932-2DF5-03116799E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4C975-CD7A-4B18-AE41-F37F5E334B3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8175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5D5C1F6-0F96-ACA9-23C9-180942493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1661D-4648-4C38-81A3-5714E2EC05CF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70B8585-4D49-85F7-793F-02341990E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8FB319E-0650-874B-E5DE-F55121C87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D9F9B-72DE-4B50-906D-66B21EDC5C0B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0194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36FC226-100E-BC2E-3684-6B05B8096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F96CA-A3CC-4DAC-B01B-3F4C251B8351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984C1D4-2371-9A85-8CE5-445D087A9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62B8B9-DEDA-8EC6-0968-7BA708C0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0E355-53DA-46B1-A886-0470CC7F9C3B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5914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526C5F3-EA87-B1FA-4076-B1462DB27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03223-E7D3-458F-8BC5-960A3F5C6840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5D257BE-D07C-C146-12D7-A235D7846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7D9494A-964C-2824-3614-17249AFB7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742BB-A3A3-4B05-826D-CF530068E021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38710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31ED0B-EF3D-5002-E3FB-379EA5279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BE6AF-B6B3-493E-9186-FFEA4C1AAA41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FE180-2CE7-A4C6-2E1C-D1242F861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3B508-94B3-4083-DE64-BC4EC19CC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1390E-ABC3-4548-A5CC-09E0034D05A9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67908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C5FB8C-F9CC-B1A6-77DD-42F16A91E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2DD75-6CC8-4E67-A7D5-701141050925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4A18DD-05AB-7D14-D682-28AD872CE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3B1A1C-0E6A-536E-8F3D-097BAAE03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7ED88-207E-4C7E-BAC4-78089CABC873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9260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C0D397C-D804-8961-694D-5C3CAEEF7B3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Freeform: Shape 7" descr="&quot;&quot;">
            <a:extLst>
              <a:ext uri="{FF2B5EF4-FFF2-40B4-BE49-F238E27FC236}">
                <a16:creationId xmlns:a16="http://schemas.microsoft.com/office/drawing/2014/main" id="{9ABE63F2-368F-0C43-5331-BE519D70D727}"/>
              </a:ext>
            </a:extLst>
          </p:cNvPr>
          <p:cNvSpPr/>
          <p:nvPr/>
        </p:nvSpPr>
        <p:spPr>
          <a:xfrm>
            <a:off x="0" y="233363"/>
            <a:ext cx="9559925" cy="6624637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Title Placeholder 1">
            <a:extLst>
              <a:ext uri="{FF2B5EF4-FFF2-40B4-BE49-F238E27FC236}">
                <a16:creationId xmlns:a16="http://schemas.microsoft.com/office/drawing/2014/main" id="{068B05B5-C130-A65A-1D81-898DE862B0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557213"/>
            <a:ext cx="109728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id="{23FA09A9-8162-8CD9-9998-FB9676AECC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2106613"/>
            <a:ext cx="10972800" cy="403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73E156-41B3-C17C-9B9D-F449519A19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lang="en-US" sz="800" kern="1200" cap="all" spc="20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pPr>
              <a:defRPr/>
            </a:pPr>
            <a:fld id="{1D507857-69F9-4CF6-AF00-2EC180E2F656}" type="datetime1">
              <a:rPr lang="en-US"/>
              <a:pPr>
                <a:defRPr/>
              </a:pPr>
              <a:t>12/5/2025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E4155D-2D8B-EB64-2622-989680B1D8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lang="en-US" sz="800" kern="1200" cap="all" spc="20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FAC89D-A8F7-74EF-6056-547359CEB9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lang="en-US" sz="800" kern="1200" cap="all" spc="20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pPr>
              <a:defRPr/>
            </a:pPr>
            <a:fld id="{EE8C99A6-9A6F-4A4F-B5EB-85CF9D517534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osterama" panose="020B0504020200020000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osterama" panose="020B0504020200020000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osterama" panose="020B0504020200020000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osterama" panose="020B0504020200020000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osterama" panose="020B0504020200020000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osterama" panose="020B0504020200020000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osterama" panose="020B0504020200020000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osterama" panose="020B0504020200020000" pitchFamily="34" charset="0"/>
        </a:defRPr>
      </a:lvl9pPr>
    </p:titleStyle>
    <p:bodyStyle>
      <a:lvl1pPr algn="l" rtl="0" eaLnBrk="0" fontAlgn="base" hangingPunct="0">
        <a:lnSpc>
          <a:spcPct val="110000"/>
        </a:lnSpc>
        <a:spcBef>
          <a:spcPts val="1000"/>
        </a:spcBef>
        <a:spcAft>
          <a:spcPct val="0"/>
        </a:spcAft>
        <a:buClr>
          <a:srgbClr val="EC4E70"/>
        </a:buClr>
        <a:buFont typeface="Avenir Next LT Pro" panose="020B0504020202020204" pitchFamily="34" charset="0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algn="l" rtl="0" eaLnBrk="0" fontAlgn="base" hangingPunct="0">
        <a:lnSpc>
          <a:spcPct val="110000"/>
        </a:lnSpc>
        <a:spcBef>
          <a:spcPts val="500"/>
        </a:spcBef>
        <a:spcAft>
          <a:spcPct val="0"/>
        </a:spcAft>
        <a:buClr>
          <a:srgbClr val="EC4E70"/>
        </a:buClr>
        <a:buFont typeface="Avenir Next LT Pro" panose="020B0504020202020204" pitchFamily="34" charset="0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algn="l" rtl="0" eaLnBrk="0" fontAlgn="base" hangingPunct="0">
        <a:lnSpc>
          <a:spcPct val="110000"/>
        </a:lnSpc>
        <a:spcBef>
          <a:spcPts val="500"/>
        </a:spcBef>
        <a:spcAft>
          <a:spcPct val="0"/>
        </a:spcAft>
        <a:buClr>
          <a:srgbClr val="EC4E70"/>
        </a:buClr>
        <a:buFont typeface="Avenir Next LT Pro" panose="020B0504020202020204" pitchFamily="34" charset="0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algn="l" rtl="0" eaLnBrk="0" fontAlgn="base" hangingPunct="0">
        <a:lnSpc>
          <a:spcPct val="110000"/>
        </a:lnSpc>
        <a:spcBef>
          <a:spcPts val="500"/>
        </a:spcBef>
        <a:spcAft>
          <a:spcPct val="0"/>
        </a:spcAft>
        <a:buClr>
          <a:srgbClr val="EC4E70"/>
        </a:buClr>
        <a:buFont typeface="Avenir Next LT Pro" panose="020B0504020202020204" pitchFamily="34" charset="0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algn="l" rtl="0" eaLnBrk="0" fontAlgn="base" hangingPunct="0">
        <a:lnSpc>
          <a:spcPct val="110000"/>
        </a:lnSpc>
        <a:spcBef>
          <a:spcPts val="500"/>
        </a:spcBef>
        <a:spcAft>
          <a:spcPct val="0"/>
        </a:spcAft>
        <a:buClr>
          <a:srgbClr val="EC4E70"/>
        </a:buClr>
        <a:buFont typeface="Avenir Next LT Pro" panose="020B0504020202020204" pitchFamily="34" charset="0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Background Fill" descr="&quot;&quot;">
            <a:extLst>
              <a:ext uri="{FF2B5EF4-FFF2-40B4-BE49-F238E27FC236}">
                <a16:creationId xmlns:a16="http://schemas.microsoft.com/office/drawing/2014/main" id="{4CA93A1A-AC0B-ED28-6E8A-569C2826467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40" name="Rectangle 1039" descr="&quot;&quot;">
            <a:extLst>
              <a:ext uri="{FF2B5EF4-FFF2-40B4-BE49-F238E27FC236}">
                <a16:creationId xmlns:a16="http://schemas.microsoft.com/office/drawing/2014/main" id="{C24AA267-4066-4EF7-2F9A-C48E90F4C1A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DA7435-9C69-A574-8094-79D9BB2277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868363"/>
            <a:ext cx="5597525" cy="2820987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GB" sz="3800" dirty="0"/>
              <a:t>HPFY3001: Academic Skills</a:t>
            </a:r>
            <a:br>
              <a:rPr lang="en-GB" sz="3800" dirty="0"/>
            </a:br>
            <a:br>
              <a:rPr lang="en-GB" sz="3800" dirty="0"/>
            </a:br>
            <a:r>
              <a:rPr lang="en-GB" sz="3800" dirty="0"/>
              <a:t>Critical Thinking</a:t>
            </a:r>
          </a:p>
        </p:txBody>
      </p:sp>
      <p:sp>
        <p:nvSpPr>
          <p:cNvPr id="3077" name="Subtitle 2">
            <a:extLst>
              <a:ext uri="{FF2B5EF4-FFF2-40B4-BE49-F238E27FC236}">
                <a16:creationId xmlns:a16="http://schemas.microsoft.com/office/drawing/2014/main" id="{6EC174A4-DCF2-09D4-D522-379CDA0FA20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09600" y="3902075"/>
            <a:ext cx="5597525" cy="2239963"/>
          </a:xfrm>
        </p:spPr>
        <p:txBody>
          <a:bodyPr/>
          <a:lstStyle/>
          <a:p>
            <a:pPr eaLnBrk="1" hangingPunct="1"/>
            <a:r>
              <a:rPr lang="en-GB" altLang="en-US"/>
              <a:t>Dr Rhian Elinor Keyse</a:t>
            </a:r>
          </a:p>
          <a:p>
            <a:pPr eaLnBrk="1" hangingPunct="1"/>
            <a:r>
              <a:rPr lang="en-GB" altLang="en-US"/>
              <a:t>Lecturer in Global Historical Studies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1778DC-7E20-C70D-4E8E-0FFD5E4BE1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592" r="26878"/>
          <a:stretch/>
        </p:blipFill>
        <p:spPr>
          <a:xfrm>
            <a:off x="6480316" y="1"/>
            <a:ext cx="5726654" cy="6857999"/>
          </a:xfrm>
          <a:custGeom>
            <a:avLst/>
            <a:gdLst/>
            <a:ahLst/>
            <a:cxnLst/>
            <a:rect l="l" t="t" r="r" b="b"/>
            <a:pathLst>
              <a:path w="5726654" h="6857999">
                <a:moveTo>
                  <a:pt x="615191" y="3536634"/>
                </a:moveTo>
                <a:cubicBezTo>
                  <a:pt x="896629" y="3536634"/>
                  <a:pt x="1124779" y="3764784"/>
                  <a:pt x="1124779" y="4046222"/>
                </a:cubicBezTo>
                <a:cubicBezTo>
                  <a:pt x="1124779" y="4327660"/>
                  <a:pt x="896629" y="4555810"/>
                  <a:pt x="615191" y="4555810"/>
                </a:cubicBezTo>
                <a:cubicBezTo>
                  <a:pt x="333753" y="4555810"/>
                  <a:pt x="105603" y="4327660"/>
                  <a:pt x="105603" y="4046222"/>
                </a:cubicBezTo>
                <a:cubicBezTo>
                  <a:pt x="105603" y="3764784"/>
                  <a:pt x="333753" y="3536634"/>
                  <a:pt x="615191" y="3536634"/>
                </a:cubicBezTo>
                <a:close/>
                <a:moveTo>
                  <a:pt x="1497781" y="0"/>
                </a:moveTo>
                <a:lnTo>
                  <a:pt x="5726654" y="0"/>
                </a:lnTo>
                <a:lnTo>
                  <a:pt x="5726654" y="6857999"/>
                </a:lnTo>
                <a:lnTo>
                  <a:pt x="311758" y="6857999"/>
                </a:lnTo>
                <a:lnTo>
                  <a:pt x="314131" y="6707669"/>
                </a:lnTo>
                <a:cubicBezTo>
                  <a:pt x="335133" y="6366408"/>
                  <a:pt x="433652" y="6019041"/>
                  <a:pt x="599703" y="5670857"/>
                </a:cubicBezTo>
                <a:cubicBezTo>
                  <a:pt x="770258" y="5311555"/>
                  <a:pt x="1010814" y="4986831"/>
                  <a:pt x="1211434" y="4641254"/>
                </a:cubicBezTo>
                <a:cubicBezTo>
                  <a:pt x="1493037" y="4154455"/>
                  <a:pt x="1511836" y="3622743"/>
                  <a:pt x="1053042" y="3164268"/>
                </a:cubicBezTo>
                <a:cubicBezTo>
                  <a:pt x="881978" y="2993263"/>
                  <a:pt x="700423" y="2805522"/>
                  <a:pt x="607049" y="2589404"/>
                </a:cubicBezTo>
                <a:cubicBezTo>
                  <a:pt x="366280" y="2032157"/>
                  <a:pt x="541126" y="1508060"/>
                  <a:pt x="1054916" y="1068098"/>
                </a:cubicBezTo>
                <a:cubicBezTo>
                  <a:pt x="1261028" y="891534"/>
                  <a:pt x="1489689" y="709487"/>
                  <a:pt x="1502878" y="419994"/>
                </a:cubicBezTo>
                <a:cubicBezTo>
                  <a:pt x="1506390" y="341909"/>
                  <a:pt x="1507263" y="263519"/>
                  <a:pt x="1505905" y="184995"/>
                </a:cubicBezTo>
                <a:close/>
                <a:moveTo>
                  <a:pt x="14544" y="0"/>
                </a:moveTo>
                <a:lnTo>
                  <a:pt x="879353" y="0"/>
                </a:lnTo>
                <a:lnTo>
                  <a:pt x="892054" y="78051"/>
                </a:lnTo>
                <a:cubicBezTo>
                  <a:pt x="904493" y="285270"/>
                  <a:pt x="770272" y="479620"/>
                  <a:pt x="561941" y="535442"/>
                </a:cubicBezTo>
                <a:cubicBezTo>
                  <a:pt x="323847" y="599239"/>
                  <a:pt x="79117" y="457944"/>
                  <a:pt x="15320" y="219851"/>
                </a:cubicBezTo>
                <a:cubicBezTo>
                  <a:pt x="-630" y="160328"/>
                  <a:pt x="-3761" y="100390"/>
                  <a:pt x="4235" y="42968"/>
                </a:cubicBezTo>
                <a:close/>
              </a:path>
            </a:pathLst>
          </a:custGeom>
        </p:spPr>
      </p:pic>
    </p:spTree>
  </p:cSld>
  <p:clrMapOvr>
    <a:masterClrMapping/>
  </p:clrMapOvr>
  <p:transition spd="slow" advTm="34606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C3A24-DB28-FFC8-1259-A70F49322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3: Academic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C1C73-ED11-06EF-0C5C-D07ADF6762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450 words</a:t>
            </a:r>
          </a:p>
          <a:p>
            <a:r>
              <a:rPr lang="en-GB" dirty="0"/>
              <a:t>Due 18 January 2026, 23:59 PM</a:t>
            </a:r>
          </a:p>
          <a:p>
            <a:r>
              <a:rPr lang="en-GB" dirty="0"/>
              <a:t>22.5% of portfolio</a:t>
            </a:r>
          </a:p>
          <a:p>
            <a:r>
              <a:rPr lang="en-GB" dirty="0"/>
              <a:t>Choose one journal article on the topic of your choice – it can be from your list of scholarly literature produced in Block 1, or an additional item. Read it, and produce a 450 word summary, reflecting on why you selected the item, what it tells you about your topic of interest, and how useful it was for your understanding. </a:t>
            </a:r>
          </a:p>
        </p:txBody>
      </p:sp>
    </p:spTree>
    <p:extLst>
      <p:ext uri="{BB962C8B-B14F-4D97-AF65-F5344CB8AC3E}">
        <p14:creationId xmlns:p14="http://schemas.microsoft.com/office/powerpoint/2010/main" val="8063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766"/>
    </mc:Choice>
    <mc:Fallback>
      <p:transition spd="slow" advTm="1757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79F609-1B64-0977-7F46-C158D6BB9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B2C2F-7AB8-773B-098B-62BDC3172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Assignment 3: Academic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011FBA-CAE5-D680-D7F3-AB7B9113DC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Questions you will want to consider:  </a:t>
            </a:r>
          </a:p>
          <a:p>
            <a:r>
              <a:rPr lang="en-GB" sz="1800" dirty="0"/>
              <a:t>Who is the author? When are they writing? What kind of work is it?  </a:t>
            </a:r>
          </a:p>
          <a:p>
            <a:r>
              <a:rPr lang="en-GB" sz="1800" dirty="0"/>
              <a:t>What is the text about?  What are the author’s main arguments?  </a:t>
            </a:r>
          </a:p>
          <a:p>
            <a:r>
              <a:rPr lang="en-GB" sz="1800" dirty="0"/>
              <a:t>Does the author have a particular theoretical perspective?  </a:t>
            </a:r>
          </a:p>
          <a:p>
            <a:r>
              <a:rPr lang="en-GB" sz="1800" dirty="0"/>
              <a:t>What sources is the text based upon?  </a:t>
            </a:r>
          </a:p>
          <a:p>
            <a:r>
              <a:rPr lang="en-GB" sz="1800" dirty="0"/>
              <a:t>When was it written? In what historical and social context?  </a:t>
            </a:r>
          </a:p>
          <a:p>
            <a:r>
              <a:rPr lang="en-GB" sz="1800" dirty="0"/>
              <a:t>What are the strengths and weaknesses of the argument and approach?  </a:t>
            </a:r>
          </a:p>
          <a:p>
            <a:r>
              <a:rPr lang="en-GB" sz="1800" dirty="0"/>
              <a:t>How does it relate to other things you have read on the topic – does it contradict or support them?  </a:t>
            </a:r>
          </a:p>
          <a:p>
            <a:r>
              <a:rPr lang="en-GB" sz="1800" dirty="0"/>
              <a:t>How is it useful for your research?  </a:t>
            </a:r>
          </a:p>
          <a:p>
            <a:r>
              <a:rPr lang="en-GB" sz="1800" dirty="0"/>
              <a:t>This should be properly referenced and include a bibliography.  </a:t>
            </a:r>
          </a:p>
        </p:txBody>
      </p:sp>
    </p:spTree>
    <p:extLst>
      <p:ext uri="{BB962C8B-B14F-4D97-AF65-F5344CB8AC3E}">
        <p14:creationId xmlns:p14="http://schemas.microsoft.com/office/powerpoint/2010/main" val="3521717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674"/>
    </mc:Choice>
    <mc:Fallback>
      <p:transition spd="slow" advTm="17067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D9E6557-0E93-4B4F-8AD1-1A7E3870C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6B84358-2894-45F1-8753-B1EC1E593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28517" y="-2"/>
            <a:ext cx="7742945" cy="6858001"/>
          </a:xfrm>
          <a:custGeom>
            <a:avLst/>
            <a:gdLst>
              <a:gd name="connsiteX0" fmla="*/ 615190 w 7742945"/>
              <a:gd name="connsiteY0" fmla="*/ 3536636 h 6858001"/>
              <a:gd name="connsiteX1" fmla="*/ 1124778 w 7742945"/>
              <a:gd name="connsiteY1" fmla="*/ 4046224 h 6858001"/>
              <a:gd name="connsiteX2" fmla="*/ 615190 w 7742945"/>
              <a:gd name="connsiteY2" fmla="*/ 4555812 h 6858001"/>
              <a:gd name="connsiteX3" fmla="*/ 105602 w 7742945"/>
              <a:gd name="connsiteY3" fmla="*/ 4046224 h 6858001"/>
              <a:gd name="connsiteX4" fmla="*/ 615190 w 7742945"/>
              <a:gd name="connsiteY4" fmla="*/ 3536636 h 6858001"/>
              <a:gd name="connsiteX5" fmla="*/ 14543 w 7742945"/>
              <a:gd name="connsiteY5" fmla="*/ 1 h 6858001"/>
              <a:gd name="connsiteX6" fmla="*/ 879351 w 7742945"/>
              <a:gd name="connsiteY6" fmla="*/ 1 h 6858001"/>
              <a:gd name="connsiteX7" fmla="*/ 892053 w 7742945"/>
              <a:gd name="connsiteY7" fmla="*/ 78053 h 6858001"/>
              <a:gd name="connsiteX8" fmla="*/ 561940 w 7742945"/>
              <a:gd name="connsiteY8" fmla="*/ 535444 h 6858001"/>
              <a:gd name="connsiteX9" fmla="*/ 15319 w 7742945"/>
              <a:gd name="connsiteY9" fmla="*/ 219853 h 6858001"/>
              <a:gd name="connsiteX10" fmla="*/ 4234 w 7742945"/>
              <a:gd name="connsiteY10" fmla="*/ 42970 h 6858001"/>
              <a:gd name="connsiteX11" fmla="*/ 2617781 w 7742945"/>
              <a:gd name="connsiteY11" fmla="*/ 0 h 6858001"/>
              <a:gd name="connsiteX12" fmla="*/ 7742945 w 7742945"/>
              <a:gd name="connsiteY12" fmla="*/ 0 h 6858001"/>
              <a:gd name="connsiteX13" fmla="*/ 7742945 w 7742945"/>
              <a:gd name="connsiteY13" fmla="*/ 6858000 h 6858001"/>
              <a:gd name="connsiteX14" fmla="*/ 5726653 w 7742945"/>
              <a:gd name="connsiteY14" fmla="*/ 6858000 h 6858001"/>
              <a:gd name="connsiteX15" fmla="*/ 5726653 w 7742945"/>
              <a:gd name="connsiteY15" fmla="*/ 6858001 h 6858001"/>
              <a:gd name="connsiteX16" fmla="*/ 311757 w 7742945"/>
              <a:gd name="connsiteY16" fmla="*/ 6858001 h 6858001"/>
              <a:gd name="connsiteX17" fmla="*/ 314130 w 7742945"/>
              <a:gd name="connsiteY17" fmla="*/ 6707671 h 6858001"/>
              <a:gd name="connsiteX18" fmla="*/ 599702 w 7742945"/>
              <a:gd name="connsiteY18" fmla="*/ 5670859 h 6858001"/>
              <a:gd name="connsiteX19" fmla="*/ 1211433 w 7742945"/>
              <a:gd name="connsiteY19" fmla="*/ 4641256 h 6858001"/>
              <a:gd name="connsiteX20" fmla="*/ 1053041 w 7742945"/>
              <a:gd name="connsiteY20" fmla="*/ 3164270 h 6858001"/>
              <a:gd name="connsiteX21" fmla="*/ 607048 w 7742945"/>
              <a:gd name="connsiteY21" fmla="*/ 2589406 h 6858001"/>
              <a:gd name="connsiteX22" fmla="*/ 1054915 w 7742945"/>
              <a:gd name="connsiteY22" fmla="*/ 1068100 h 6858001"/>
              <a:gd name="connsiteX23" fmla="*/ 1502877 w 7742945"/>
              <a:gd name="connsiteY23" fmla="*/ 419996 h 6858001"/>
              <a:gd name="connsiteX24" fmla="*/ 1505904 w 7742945"/>
              <a:gd name="connsiteY24" fmla="*/ 184997 h 6858001"/>
              <a:gd name="connsiteX25" fmla="*/ 1497780 w 7742945"/>
              <a:gd name="connsiteY25" fmla="*/ 1 h 6858001"/>
              <a:gd name="connsiteX26" fmla="*/ 2617781 w 7742945"/>
              <a:gd name="connsiteY26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742945" h="6858001">
                <a:moveTo>
                  <a:pt x="615190" y="3536636"/>
                </a:moveTo>
                <a:cubicBezTo>
                  <a:pt x="896628" y="3536636"/>
                  <a:pt x="1124778" y="3764786"/>
                  <a:pt x="1124778" y="4046224"/>
                </a:cubicBezTo>
                <a:cubicBezTo>
                  <a:pt x="1124778" y="4327662"/>
                  <a:pt x="896628" y="4555812"/>
                  <a:pt x="615190" y="4555812"/>
                </a:cubicBezTo>
                <a:cubicBezTo>
                  <a:pt x="333752" y="4555812"/>
                  <a:pt x="105602" y="4327662"/>
                  <a:pt x="105602" y="4046224"/>
                </a:cubicBezTo>
                <a:cubicBezTo>
                  <a:pt x="105602" y="3764786"/>
                  <a:pt x="333752" y="3536636"/>
                  <a:pt x="615190" y="3536636"/>
                </a:cubicBezTo>
                <a:close/>
                <a:moveTo>
                  <a:pt x="14543" y="1"/>
                </a:moveTo>
                <a:lnTo>
                  <a:pt x="879351" y="1"/>
                </a:lnTo>
                <a:lnTo>
                  <a:pt x="892053" y="78053"/>
                </a:lnTo>
                <a:cubicBezTo>
                  <a:pt x="904492" y="285272"/>
                  <a:pt x="770271" y="479622"/>
                  <a:pt x="561940" y="535444"/>
                </a:cubicBezTo>
                <a:cubicBezTo>
                  <a:pt x="323846" y="599241"/>
                  <a:pt x="79116" y="457946"/>
                  <a:pt x="15319" y="219853"/>
                </a:cubicBezTo>
                <a:cubicBezTo>
                  <a:pt x="-631" y="160330"/>
                  <a:pt x="-3762" y="100392"/>
                  <a:pt x="4234" y="42970"/>
                </a:cubicBezTo>
                <a:close/>
                <a:moveTo>
                  <a:pt x="2617781" y="0"/>
                </a:moveTo>
                <a:lnTo>
                  <a:pt x="7742945" y="0"/>
                </a:lnTo>
                <a:lnTo>
                  <a:pt x="7742945" y="6858000"/>
                </a:lnTo>
                <a:lnTo>
                  <a:pt x="5726653" y="6858000"/>
                </a:lnTo>
                <a:lnTo>
                  <a:pt x="5726653" y="6858001"/>
                </a:lnTo>
                <a:lnTo>
                  <a:pt x="311757" y="6858001"/>
                </a:lnTo>
                <a:lnTo>
                  <a:pt x="314130" y="6707671"/>
                </a:lnTo>
                <a:cubicBezTo>
                  <a:pt x="335132" y="6366410"/>
                  <a:pt x="433651" y="6019043"/>
                  <a:pt x="599702" y="5670859"/>
                </a:cubicBezTo>
                <a:cubicBezTo>
                  <a:pt x="770257" y="5311557"/>
                  <a:pt x="1010813" y="4986833"/>
                  <a:pt x="1211433" y="4641256"/>
                </a:cubicBezTo>
                <a:cubicBezTo>
                  <a:pt x="1493036" y="4154457"/>
                  <a:pt x="1511835" y="3622745"/>
                  <a:pt x="1053041" y="3164270"/>
                </a:cubicBezTo>
                <a:cubicBezTo>
                  <a:pt x="881977" y="2993265"/>
                  <a:pt x="700422" y="2805524"/>
                  <a:pt x="607048" y="2589406"/>
                </a:cubicBezTo>
                <a:cubicBezTo>
                  <a:pt x="366279" y="2032159"/>
                  <a:pt x="541125" y="1508062"/>
                  <a:pt x="1054915" y="1068100"/>
                </a:cubicBezTo>
                <a:cubicBezTo>
                  <a:pt x="1261027" y="891536"/>
                  <a:pt x="1489688" y="709489"/>
                  <a:pt x="1502877" y="419996"/>
                </a:cubicBezTo>
                <a:cubicBezTo>
                  <a:pt x="1506389" y="341911"/>
                  <a:pt x="1507262" y="263521"/>
                  <a:pt x="1505904" y="184997"/>
                </a:cubicBezTo>
                <a:lnTo>
                  <a:pt x="1497780" y="1"/>
                </a:lnTo>
                <a:lnTo>
                  <a:pt x="2617781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A18E7A-8C14-806C-E03A-840A289C0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271" y="810563"/>
            <a:ext cx="3705572" cy="5409262"/>
          </a:xfrm>
        </p:spPr>
        <p:txBody>
          <a:bodyPr anchor="t">
            <a:normAutofit/>
          </a:bodyPr>
          <a:lstStyle/>
          <a:p>
            <a:r>
              <a:rPr lang="en-GB" dirty="0"/>
              <a:t>In this session: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4A882DD-FCC1-C34D-5DE0-14833A260D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0256712"/>
              </p:ext>
            </p:extLst>
          </p:nvPr>
        </p:nvGraphicFramePr>
        <p:xfrm>
          <a:off x="6156183" y="594069"/>
          <a:ext cx="5473546" cy="4978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82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012"/>
    </mc:Choice>
    <mc:Fallback>
      <p:transition spd="slow" advTm="3101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3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5" name="Rectangle 6154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6146" name="Title 1">
            <a:extLst>
              <a:ext uri="{FF2B5EF4-FFF2-40B4-BE49-F238E27FC236}">
                <a16:creationId xmlns:a16="http://schemas.microsoft.com/office/drawing/2014/main" id="{56868F6D-B2D8-4E22-1A37-69D58E6D71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1" y="552782"/>
            <a:ext cx="4606456" cy="1154711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3400" dirty="0"/>
              <a:t>What do we mean by ‘critical thinking’?</a:t>
            </a:r>
          </a:p>
        </p:txBody>
      </p:sp>
      <p:sp>
        <p:nvSpPr>
          <p:cNvPr id="6150" name="Content Placeholder 6149">
            <a:extLst>
              <a:ext uri="{FF2B5EF4-FFF2-40B4-BE49-F238E27FC236}">
                <a16:creationId xmlns:a16="http://schemas.microsoft.com/office/drawing/2014/main" id="{164BB343-A94B-A082-9E31-D191CB8D8D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4594537" cy="3174788"/>
          </a:xfrm>
        </p:spPr>
        <p:txBody>
          <a:bodyPr anchor="t">
            <a:normAutofit/>
          </a:bodyPr>
          <a:lstStyle/>
          <a:p>
            <a:endParaRPr lang="en-US"/>
          </a:p>
        </p:txBody>
      </p:sp>
      <p:pic>
        <p:nvPicPr>
          <p:cNvPr id="3" name="Content Placeholder 2" descr="Question mark on green pastel background">
            <a:extLst>
              <a:ext uri="{FF2B5EF4-FFF2-40B4-BE49-F238E27FC236}">
                <a16:creationId xmlns:a16="http://schemas.microsoft.com/office/drawing/2014/main" id="{7C663DCF-D014-3E59-1E21-8EA1B1742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47" r="1" b="1"/>
          <a:stretch/>
        </p:blipFill>
        <p:spPr>
          <a:xfrm>
            <a:off x="5879198" y="490264"/>
            <a:ext cx="6312802" cy="6367736"/>
          </a:xfrm>
          <a:custGeom>
            <a:avLst/>
            <a:gdLst/>
            <a:ahLst/>
            <a:cxnLst/>
            <a:rect l="l" t="t" r="r" b="b"/>
            <a:pathLst>
              <a:path w="6312802" h="6367736">
                <a:moveTo>
                  <a:pt x="789715" y="708127"/>
                </a:moveTo>
                <a:cubicBezTo>
                  <a:pt x="845978" y="711650"/>
                  <a:pt x="901296" y="724302"/>
                  <a:pt x="953475" y="745602"/>
                </a:cubicBezTo>
                <a:cubicBezTo>
                  <a:pt x="1173612" y="834890"/>
                  <a:pt x="1309905" y="1073925"/>
                  <a:pt x="1278834" y="1315681"/>
                </a:cubicBezTo>
                <a:cubicBezTo>
                  <a:pt x="1233750" y="1669869"/>
                  <a:pt x="880524" y="1881517"/>
                  <a:pt x="560369" y="1747304"/>
                </a:cubicBezTo>
                <a:cubicBezTo>
                  <a:pt x="338151" y="1654256"/>
                  <a:pt x="204742" y="1408974"/>
                  <a:pt x="242538" y="1164574"/>
                </a:cubicBezTo>
                <a:cubicBezTo>
                  <a:pt x="286421" y="880774"/>
                  <a:pt x="529219" y="692590"/>
                  <a:pt x="789715" y="708127"/>
                </a:cubicBezTo>
                <a:close/>
                <a:moveTo>
                  <a:pt x="2877121" y="364348"/>
                </a:moveTo>
                <a:cubicBezTo>
                  <a:pt x="2901561" y="365790"/>
                  <a:pt x="2925601" y="371235"/>
                  <a:pt x="2948310" y="380363"/>
                </a:cubicBezTo>
                <a:cubicBezTo>
                  <a:pt x="3044405" y="419202"/>
                  <a:pt x="3103503" y="523063"/>
                  <a:pt x="3089970" y="628607"/>
                </a:cubicBezTo>
                <a:cubicBezTo>
                  <a:pt x="3070190" y="782758"/>
                  <a:pt x="2916600" y="874848"/>
                  <a:pt x="2777343" y="816472"/>
                </a:cubicBezTo>
                <a:cubicBezTo>
                  <a:pt x="2680608" y="775952"/>
                  <a:pt x="2622552" y="669287"/>
                  <a:pt x="2639048" y="562863"/>
                </a:cubicBezTo>
                <a:cubicBezTo>
                  <a:pt x="2658106" y="439382"/>
                  <a:pt x="2763810" y="357542"/>
                  <a:pt x="2877121" y="364348"/>
                </a:cubicBezTo>
                <a:close/>
                <a:moveTo>
                  <a:pt x="5725514" y="29060"/>
                </a:moveTo>
                <a:lnTo>
                  <a:pt x="5748657" y="29701"/>
                </a:lnTo>
                <a:cubicBezTo>
                  <a:pt x="5935681" y="36387"/>
                  <a:pt x="6081789" y="65616"/>
                  <a:pt x="6194082" y="113315"/>
                </a:cubicBezTo>
                <a:lnTo>
                  <a:pt x="6312802" y="183322"/>
                </a:lnTo>
                <a:lnTo>
                  <a:pt x="6312802" y="6367736"/>
                </a:lnTo>
                <a:lnTo>
                  <a:pt x="3171877" y="6367736"/>
                </a:lnTo>
                <a:lnTo>
                  <a:pt x="3171635" y="6367591"/>
                </a:lnTo>
                <a:lnTo>
                  <a:pt x="2683232" y="6367591"/>
                </a:lnTo>
                <a:lnTo>
                  <a:pt x="2683031" y="6367736"/>
                </a:lnTo>
                <a:lnTo>
                  <a:pt x="1006759" y="6367736"/>
                </a:lnTo>
                <a:lnTo>
                  <a:pt x="1017798" y="6253705"/>
                </a:lnTo>
                <a:cubicBezTo>
                  <a:pt x="1043303" y="6019815"/>
                  <a:pt x="1065826" y="5776617"/>
                  <a:pt x="897420" y="5565130"/>
                </a:cubicBezTo>
                <a:cubicBezTo>
                  <a:pt x="700507" y="5318087"/>
                  <a:pt x="491822" y="5428997"/>
                  <a:pt x="271526" y="5130943"/>
                </a:cubicBezTo>
                <a:cubicBezTo>
                  <a:pt x="108646" y="4910648"/>
                  <a:pt x="-26366" y="4708290"/>
                  <a:pt x="39940" y="4415201"/>
                </a:cubicBezTo>
                <a:cubicBezTo>
                  <a:pt x="128666" y="4023216"/>
                  <a:pt x="467878" y="3870268"/>
                  <a:pt x="464356" y="3587268"/>
                </a:cubicBezTo>
                <a:cubicBezTo>
                  <a:pt x="460351" y="3247094"/>
                  <a:pt x="43943" y="3178950"/>
                  <a:pt x="3183" y="2791128"/>
                </a:cubicBezTo>
                <a:cubicBezTo>
                  <a:pt x="-23403" y="2538162"/>
                  <a:pt x="118896" y="2235225"/>
                  <a:pt x="343758" y="2095087"/>
                </a:cubicBezTo>
                <a:cubicBezTo>
                  <a:pt x="758163" y="1836512"/>
                  <a:pt x="1225342" y="2272862"/>
                  <a:pt x="1543093" y="2013487"/>
                </a:cubicBezTo>
                <a:cubicBezTo>
                  <a:pt x="1732879" y="1858534"/>
                  <a:pt x="1763790" y="1542064"/>
                  <a:pt x="1726873" y="1342749"/>
                </a:cubicBezTo>
                <a:cubicBezTo>
                  <a:pt x="1656484" y="963255"/>
                  <a:pt x="1345299" y="901114"/>
                  <a:pt x="1356831" y="612032"/>
                </a:cubicBezTo>
                <a:cubicBezTo>
                  <a:pt x="1365319" y="397180"/>
                  <a:pt x="1547578" y="171600"/>
                  <a:pt x="1773239" y="121551"/>
                </a:cubicBezTo>
                <a:cubicBezTo>
                  <a:pt x="1804789" y="114503"/>
                  <a:pt x="1837013" y="110980"/>
                  <a:pt x="1869333" y="110980"/>
                </a:cubicBezTo>
                <a:cubicBezTo>
                  <a:pt x="2087466" y="110980"/>
                  <a:pt x="2259155" y="271137"/>
                  <a:pt x="2312167" y="320866"/>
                </a:cubicBezTo>
                <a:cubicBezTo>
                  <a:pt x="2563133" y="555255"/>
                  <a:pt x="2364538" y="842498"/>
                  <a:pt x="2568899" y="1194363"/>
                </a:cubicBezTo>
                <a:cubicBezTo>
                  <a:pt x="2600650" y="1246494"/>
                  <a:pt x="2637078" y="1295662"/>
                  <a:pt x="2677726" y="1341226"/>
                </a:cubicBezTo>
                <a:cubicBezTo>
                  <a:pt x="2757804" y="1432276"/>
                  <a:pt x="2906990" y="1416261"/>
                  <a:pt x="2964327" y="1310316"/>
                </a:cubicBezTo>
                <a:cubicBezTo>
                  <a:pt x="3059059" y="1135183"/>
                  <a:pt x="3149628" y="938831"/>
                  <a:pt x="3333248" y="887741"/>
                </a:cubicBezTo>
                <a:cubicBezTo>
                  <a:pt x="3690239" y="788365"/>
                  <a:pt x="3902767" y="1378543"/>
                  <a:pt x="4272730" y="1307994"/>
                </a:cubicBezTo>
                <a:cubicBezTo>
                  <a:pt x="4426320" y="1278686"/>
                  <a:pt x="4515368" y="1152802"/>
                  <a:pt x="4596327" y="996810"/>
                </a:cubicBezTo>
                <a:cubicBezTo>
                  <a:pt x="4618829" y="953326"/>
                  <a:pt x="4640770" y="907521"/>
                  <a:pt x="4663272" y="860676"/>
                </a:cubicBezTo>
                <a:cubicBezTo>
                  <a:pt x="4732781" y="613153"/>
                  <a:pt x="4835282" y="115946"/>
                  <a:pt x="5572324" y="40189"/>
                </a:cubicBezTo>
                <a:cubicBezTo>
                  <a:pt x="5622910" y="31543"/>
                  <a:pt x="5674208" y="27859"/>
                  <a:pt x="5725514" y="29060"/>
                </a:cubicBezTo>
                <a:close/>
                <a:moveTo>
                  <a:pt x="4169348" y="793"/>
                </a:moveTo>
                <a:cubicBezTo>
                  <a:pt x="4219966" y="3995"/>
                  <a:pt x="4269734" y="15368"/>
                  <a:pt x="4316693" y="34505"/>
                </a:cubicBezTo>
                <a:cubicBezTo>
                  <a:pt x="4514808" y="114584"/>
                  <a:pt x="4637488" y="329676"/>
                  <a:pt x="4609540" y="547569"/>
                </a:cubicBezTo>
                <a:cubicBezTo>
                  <a:pt x="4568620" y="865801"/>
                  <a:pt x="4251108" y="1055907"/>
                  <a:pt x="3962986" y="935790"/>
                </a:cubicBezTo>
                <a:cubicBezTo>
                  <a:pt x="3762790" y="852028"/>
                  <a:pt x="3642672" y="631491"/>
                  <a:pt x="3676946" y="411355"/>
                </a:cubicBezTo>
                <a:cubicBezTo>
                  <a:pt x="3716424" y="155985"/>
                  <a:pt x="3934959" y="-13061"/>
                  <a:pt x="4169348" y="793"/>
                </a:cubicBez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781"/>
    </mc:Choice>
    <mc:Fallback>
      <p:transition spd="slow" advTm="4278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7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79" name="Rectangle 7178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7170" name="Title 1">
            <a:extLst>
              <a:ext uri="{FF2B5EF4-FFF2-40B4-BE49-F238E27FC236}">
                <a16:creationId xmlns:a16="http://schemas.microsoft.com/office/drawing/2014/main" id="{DF6CDF0B-E185-9BC8-4872-C3AAF0F619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552782"/>
            <a:ext cx="5369169" cy="159190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4100" dirty="0"/>
              <a:t>What do we mean by ‘critical thinking’? Some definitions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A23ABD59-DAE1-E10B-487B-90FB036556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0198" y="2391994"/>
            <a:ext cx="5355276" cy="419871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dirty="0"/>
              <a:t>“the objective analysis and evaluation of an issue in order to form a judgment”</a:t>
            </a:r>
          </a:p>
          <a:p>
            <a:pPr marL="0" indent="0">
              <a:buNone/>
            </a:pPr>
            <a:r>
              <a:rPr lang="en-US" altLang="en-US" dirty="0"/>
              <a:t>Oxford English Dictionary</a:t>
            </a:r>
          </a:p>
          <a:p>
            <a:pPr marL="0" indent="0">
              <a:buNone/>
            </a:pPr>
            <a:endParaRPr lang="en-GB" altLang="en-US" dirty="0"/>
          </a:p>
        </p:txBody>
      </p:sp>
      <p:pic>
        <p:nvPicPr>
          <p:cNvPr id="7173" name="Picture 7172" descr="Different colored question marks">
            <a:extLst>
              <a:ext uri="{FF2B5EF4-FFF2-40B4-BE49-F238E27FC236}">
                <a16:creationId xmlns:a16="http://schemas.microsoft.com/office/drawing/2014/main" id="{8955C89C-E762-E4F0-ECD7-CE7ABF44455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408" r="27794"/>
          <a:stretch/>
        </p:blipFill>
        <p:spPr>
          <a:xfrm>
            <a:off x="6364448" y="10"/>
            <a:ext cx="5827552" cy="6857990"/>
          </a:xfrm>
          <a:custGeom>
            <a:avLst/>
            <a:gdLst/>
            <a:ahLst/>
            <a:cxnLst/>
            <a:rect l="l" t="t" r="r" b="b"/>
            <a:pathLst>
              <a:path w="5827552" h="6858000">
                <a:moveTo>
                  <a:pt x="391440" y="4232571"/>
                </a:moveTo>
                <a:cubicBezTo>
                  <a:pt x="581049" y="4232571"/>
                  <a:pt x="734757" y="4386279"/>
                  <a:pt x="734757" y="4575888"/>
                </a:cubicBezTo>
                <a:cubicBezTo>
                  <a:pt x="734757" y="4765497"/>
                  <a:pt x="581049" y="4919205"/>
                  <a:pt x="391440" y="4919205"/>
                </a:cubicBezTo>
                <a:cubicBezTo>
                  <a:pt x="201831" y="4919205"/>
                  <a:pt x="48123" y="4765497"/>
                  <a:pt x="48123" y="4575888"/>
                </a:cubicBezTo>
                <a:cubicBezTo>
                  <a:pt x="48123" y="4386279"/>
                  <a:pt x="201831" y="4232571"/>
                  <a:pt x="391440" y="4232571"/>
                </a:cubicBezTo>
                <a:close/>
                <a:moveTo>
                  <a:pt x="247368" y="1806694"/>
                </a:moveTo>
                <a:cubicBezTo>
                  <a:pt x="383986" y="1806694"/>
                  <a:pt x="494736" y="1917444"/>
                  <a:pt x="494736" y="2054062"/>
                </a:cubicBezTo>
                <a:cubicBezTo>
                  <a:pt x="494736" y="2190680"/>
                  <a:pt x="383986" y="2301430"/>
                  <a:pt x="247368" y="2301430"/>
                </a:cubicBezTo>
                <a:cubicBezTo>
                  <a:pt x="110750" y="2301430"/>
                  <a:pt x="0" y="2190680"/>
                  <a:pt x="0" y="2054062"/>
                </a:cubicBezTo>
                <a:cubicBezTo>
                  <a:pt x="0" y="1917444"/>
                  <a:pt x="110750" y="1806694"/>
                  <a:pt x="247368" y="1806694"/>
                </a:cubicBezTo>
                <a:close/>
                <a:moveTo>
                  <a:pt x="247369" y="1294715"/>
                </a:moveTo>
                <a:cubicBezTo>
                  <a:pt x="326938" y="1294715"/>
                  <a:pt x="391441" y="1359218"/>
                  <a:pt x="391441" y="1438787"/>
                </a:cubicBezTo>
                <a:cubicBezTo>
                  <a:pt x="391441" y="1518356"/>
                  <a:pt x="326938" y="1582859"/>
                  <a:pt x="247369" y="1582859"/>
                </a:cubicBezTo>
                <a:cubicBezTo>
                  <a:pt x="167800" y="1582859"/>
                  <a:pt x="103297" y="1518356"/>
                  <a:pt x="103297" y="1438787"/>
                </a:cubicBezTo>
                <a:cubicBezTo>
                  <a:pt x="103297" y="1359218"/>
                  <a:pt x="167800" y="1294715"/>
                  <a:pt x="247369" y="1294715"/>
                </a:cubicBezTo>
                <a:close/>
                <a:moveTo>
                  <a:pt x="480671" y="0"/>
                </a:moveTo>
                <a:lnTo>
                  <a:pt x="5827552" y="0"/>
                </a:lnTo>
                <a:lnTo>
                  <a:pt x="5827552" y="6858000"/>
                </a:lnTo>
                <a:lnTo>
                  <a:pt x="5825818" y="6858000"/>
                </a:lnTo>
                <a:lnTo>
                  <a:pt x="236731" y="6858000"/>
                </a:lnTo>
                <a:lnTo>
                  <a:pt x="225831" y="6841105"/>
                </a:lnTo>
                <a:cubicBezTo>
                  <a:pt x="35993" y="6490332"/>
                  <a:pt x="58970" y="6027176"/>
                  <a:pt x="314550" y="5720066"/>
                </a:cubicBezTo>
                <a:cubicBezTo>
                  <a:pt x="1530043" y="4259025"/>
                  <a:pt x="615593" y="4079388"/>
                  <a:pt x="503588" y="3464278"/>
                </a:cubicBezTo>
                <a:cubicBezTo>
                  <a:pt x="330606" y="2514465"/>
                  <a:pt x="722867" y="2276432"/>
                  <a:pt x="675681" y="1809180"/>
                </a:cubicBezTo>
                <a:cubicBezTo>
                  <a:pt x="624359" y="1301070"/>
                  <a:pt x="219491" y="1102027"/>
                  <a:pt x="245003" y="646882"/>
                </a:cubicBezTo>
                <a:cubicBezTo>
                  <a:pt x="249830" y="424885"/>
                  <a:pt x="318025" y="228632"/>
                  <a:pt x="431196" y="64140"/>
                </a:cubicBez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027"/>
    </mc:Choice>
    <mc:Fallback>
      <p:transition spd="slow" advTm="51027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C48F90-AFD5-4232-AE7D-27B956BF7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C96EE1-9524-4300-BFAC-56AA55EB49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855747" y="-1"/>
            <a:ext cx="6336253" cy="6858001"/>
          </a:xfrm>
          <a:custGeom>
            <a:avLst/>
            <a:gdLst>
              <a:gd name="connsiteX0" fmla="*/ 5721063 w 6336253"/>
              <a:gd name="connsiteY0" fmla="*/ 3536635 h 6858001"/>
              <a:gd name="connsiteX1" fmla="*/ 6230651 w 6336253"/>
              <a:gd name="connsiteY1" fmla="*/ 4046223 h 6858001"/>
              <a:gd name="connsiteX2" fmla="*/ 5721063 w 6336253"/>
              <a:gd name="connsiteY2" fmla="*/ 4555811 h 6858001"/>
              <a:gd name="connsiteX3" fmla="*/ 5211475 w 6336253"/>
              <a:gd name="connsiteY3" fmla="*/ 4046223 h 6858001"/>
              <a:gd name="connsiteX4" fmla="*/ 5721063 w 6336253"/>
              <a:gd name="connsiteY4" fmla="*/ 3536635 h 6858001"/>
              <a:gd name="connsiteX5" fmla="*/ 5456902 w 6336253"/>
              <a:gd name="connsiteY5" fmla="*/ 0 h 6858001"/>
              <a:gd name="connsiteX6" fmla="*/ 6321710 w 6336253"/>
              <a:gd name="connsiteY6" fmla="*/ 0 h 6858001"/>
              <a:gd name="connsiteX7" fmla="*/ 6332019 w 6336253"/>
              <a:gd name="connsiteY7" fmla="*/ 42969 h 6858001"/>
              <a:gd name="connsiteX8" fmla="*/ 6320934 w 6336253"/>
              <a:gd name="connsiteY8" fmla="*/ 219852 h 6858001"/>
              <a:gd name="connsiteX9" fmla="*/ 5774313 w 6336253"/>
              <a:gd name="connsiteY9" fmla="*/ 535443 h 6858001"/>
              <a:gd name="connsiteX10" fmla="*/ 5444200 w 6336253"/>
              <a:gd name="connsiteY10" fmla="*/ 78052 h 6858001"/>
              <a:gd name="connsiteX11" fmla="*/ 609600 w 6336253"/>
              <a:gd name="connsiteY11" fmla="*/ 0 h 6858001"/>
              <a:gd name="connsiteX12" fmla="*/ 1171409 w 6336253"/>
              <a:gd name="connsiteY12" fmla="*/ 0 h 6858001"/>
              <a:gd name="connsiteX13" fmla="*/ 4838473 w 6336253"/>
              <a:gd name="connsiteY13" fmla="*/ 0 h 6858001"/>
              <a:gd name="connsiteX14" fmla="*/ 4830349 w 6336253"/>
              <a:gd name="connsiteY14" fmla="*/ 184996 h 6858001"/>
              <a:gd name="connsiteX15" fmla="*/ 4833376 w 6336253"/>
              <a:gd name="connsiteY15" fmla="*/ 419995 h 6858001"/>
              <a:gd name="connsiteX16" fmla="*/ 5281338 w 6336253"/>
              <a:gd name="connsiteY16" fmla="*/ 1068099 h 6858001"/>
              <a:gd name="connsiteX17" fmla="*/ 5729205 w 6336253"/>
              <a:gd name="connsiteY17" fmla="*/ 2589405 h 6858001"/>
              <a:gd name="connsiteX18" fmla="*/ 5283212 w 6336253"/>
              <a:gd name="connsiteY18" fmla="*/ 3164269 h 6858001"/>
              <a:gd name="connsiteX19" fmla="*/ 5124820 w 6336253"/>
              <a:gd name="connsiteY19" fmla="*/ 4641255 h 6858001"/>
              <a:gd name="connsiteX20" fmla="*/ 5736551 w 6336253"/>
              <a:gd name="connsiteY20" fmla="*/ 5670858 h 6858001"/>
              <a:gd name="connsiteX21" fmla="*/ 6022123 w 6336253"/>
              <a:gd name="connsiteY21" fmla="*/ 6707670 h 6858001"/>
              <a:gd name="connsiteX22" fmla="*/ 6024496 w 6336253"/>
              <a:gd name="connsiteY22" fmla="*/ 6858000 h 6858001"/>
              <a:gd name="connsiteX23" fmla="*/ 2242268 w 6336253"/>
              <a:gd name="connsiteY23" fmla="*/ 6858000 h 6858001"/>
              <a:gd name="connsiteX24" fmla="*/ 2242268 w 6336253"/>
              <a:gd name="connsiteY24" fmla="*/ 6858001 h 6858001"/>
              <a:gd name="connsiteX25" fmla="*/ 0 w 6336253"/>
              <a:gd name="connsiteY25" fmla="*/ 6858001 h 6858001"/>
              <a:gd name="connsiteX26" fmla="*/ 0 w 6336253"/>
              <a:gd name="connsiteY26" fmla="*/ 1 h 6858001"/>
              <a:gd name="connsiteX27" fmla="*/ 609600 w 6336253"/>
              <a:gd name="connsiteY27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36253" h="6858001">
                <a:moveTo>
                  <a:pt x="5721063" y="3536635"/>
                </a:moveTo>
                <a:cubicBezTo>
                  <a:pt x="6002501" y="3536635"/>
                  <a:pt x="6230651" y="3764785"/>
                  <a:pt x="6230651" y="4046223"/>
                </a:cubicBezTo>
                <a:cubicBezTo>
                  <a:pt x="6230651" y="4327661"/>
                  <a:pt x="6002501" y="4555811"/>
                  <a:pt x="5721063" y="4555811"/>
                </a:cubicBezTo>
                <a:cubicBezTo>
                  <a:pt x="5439625" y="4555811"/>
                  <a:pt x="5211475" y="4327661"/>
                  <a:pt x="5211475" y="4046223"/>
                </a:cubicBezTo>
                <a:cubicBezTo>
                  <a:pt x="5211475" y="3764785"/>
                  <a:pt x="5439625" y="3536635"/>
                  <a:pt x="5721063" y="3536635"/>
                </a:cubicBezTo>
                <a:close/>
                <a:moveTo>
                  <a:pt x="5456902" y="0"/>
                </a:moveTo>
                <a:lnTo>
                  <a:pt x="6321710" y="0"/>
                </a:lnTo>
                <a:lnTo>
                  <a:pt x="6332019" y="42969"/>
                </a:lnTo>
                <a:cubicBezTo>
                  <a:pt x="6340015" y="100391"/>
                  <a:pt x="6336884" y="160329"/>
                  <a:pt x="6320934" y="219852"/>
                </a:cubicBezTo>
                <a:cubicBezTo>
                  <a:pt x="6257137" y="457945"/>
                  <a:pt x="6012407" y="599240"/>
                  <a:pt x="5774313" y="535443"/>
                </a:cubicBezTo>
                <a:cubicBezTo>
                  <a:pt x="5565982" y="479621"/>
                  <a:pt x="5431761" y="285271"/>
                  <a:pt x="5444200" y="78052"/>
                </a:cubicBezTo>
                <a:close/>
                <a:moveTo>
                  <a:pt x="609600" y="0"/>
                </a:moveTo>
                <a:lnTo>
                  <a:pt x="1171409" y="0"/>
                </a:lnTo>
                <a:lnTo>
                  <a:pt x="4838473" y="0"/>
                </a:lnTo>
                <a:lnTo>
                  <a:pt x="4830349" y="184996"/>
                </a:lnTo>
                <a:cubicBezTo>
                  <a:pt x="4828991" y="263520"/>
                  <a:pt x="4829864" y="341910"/>
                  <a:pt x="4833376" y="419995"/>
                </a:cubicBezTo>
                <a:cubicBezTo>
                  <a:pt x="4846565" y="709488"/>
                  <a:pt x="5075226" y="891535"/>
                  <a:pt x="5281338" y="1068099"/>
                </a:cubicBezTo>
                <a:cubicBezTo>
                  <a:pt x="5795128" y="1508061"/>
                  <a:pt x="5969974" y="2032158"/>
                  <a:pt x="5729205" y="2589405"/>
                </a:cubicBezTo>
                <a:cubicBezTo>
                  <a:pt x="5635831" y="2805523"/>
                  <a:pt x="5454276" y="2993264"/>
                  <a:pt x="5283212" y="3164269"/>
                </a:cubicBezTo>
                <a:cubicBezTo>
                  <a:pt x="4824418" y="3622744"/>
                  <a:pt x="4843217" y="4154456"/>
                  <a:pt x="5124820" y="4641255"/>
                </a:cubicBezTo>
                <a:cubicBezTo>
                  <a:pt x="5325440" y="4986832"/>
                  <a:pt x="5565996" y="5311556"/>
                  <a:pt x="5736551" y="5670858"/>
                </a:cubicBezTo>
                <a:cubicBezTo>
                  <a:pt x="5902602" y="6019042"/>
                  <a:pt x="6001121" y="6366409"/>
                  <a:pt x="6022123" y="6707670"/>
                </a:cubicBezTo>
                <a:lnTo>
                  <a:pt x="6024496" y="6858000"/>
                </a:lnTo>
                <a:lnTo>
                  <a:pt x="2242268" y="6858000"/>
                </a:lnTo>
                <a:lnTo>
                  <a:pt x="2242268" y="6858001"/>
                </a:lnTo>
                <a:lnTo>
                  <a:pt x="0" y="6858001"/>
                </a:lnTo>
                <a:lnTo>
                  <a:pt x="0" y="1"/>
                </a:lnTo>
                <a:lnTo>
                  <a:pt x="609600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D047B-0840-6E0B-1569-07D361B46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545870" cy="16585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What do we mean by ‘critical thinking’? Some 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C5338-2F88-376A-8967-660465064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548521"/>
            <a:ext cx="5545867" cy="3470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“</a:t>
            </a:r>
            <a:r>
              <a:rPr lang="en-US" b="1" dirty="0"/>
              <a:t>Active, persistent</a:t>
            </a:r>
            <a:r>
              <a:rPr lang="en-US" dirty="0"/>
              <a:t>, and </a:t>
            </a:r>
            <a:r>
              <a:rPr lang="en-US" b="1" dirty="0"/>
              <a:t>careful consideration </a:t>
            </a:r>
            <a:r>
              <a:rPr lang="en-US" dirty="0"/>
              <a:t>of any belief or supposed form of knowledge in the light of the grounds that support it, and the further conclusions to which it tends, constitutes </a:t>
            </a:r>
            <a:r>
              <a:rPr lang="en-US" b="1" dirty="0"/>
              <a:t>reflective thought</a:t>
            </a:r>
            <a:r>
              <a:rPr lang="en-US" dirty="0"/>
              <a:t>.”</a:t>
            </a:r>
          </a:p>
          <a:p>
            <a:pPr marL="0" indent="0">
              <a:buNone/>
            </a:pPr>
            <a:r>
              <a:rPr lang="en-US" dirty="0"/>
              <a:t>- John Dewey, US philosopher and educationalist (1859—1952) in </a:t>
            </a:r>
            <a:r>
              <a:rPr lang="en-US" i="1" dirty="0"/>
              <a:t>How We Think </a:t>
            </a:r>
            <a:r>
              <a:rPr lang="en-US" dirty="0"/>
              <a:t>(1910)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E3A1BE-5CB4-8A5C-F8AA-2434DEF123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937" y="663959"/>
            <a:ext cx="3507641" cy="5355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03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462"/>
    </mc:Choice>
    <mc:Fallback>
      <p:transition spd="slow" advTm="7346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C48F90-AFD5-4232-AE7D-27B956BF7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C96EE1-9524-4300-BFAC-56AA55EB49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855747" y="-1"/>
            <a:ext cx="6336253" cy="6858001"/>
          </a:xfrm>
          <a:custGeom>
            <a:avLst/>
            <a:gdLst>
              <a:gd name="connsiteX0" fmla="*/ 5721063 w 6336253"/>
              <a:gd name="connsiteY0" fmla="*/ 3536635 h 6858001"/>
              <a:gd name="connsiteX1" fmla="*/ 6230651 w 6336253"/>
              <a:gd name="connsiteY1" fmla="*/ 4046223 h 6858001"/>
              <a:gd name="connsiteX2" fmla="*/ 5721063 w 6336253"/>
              <a:gd name="connsiteY2" fmla="*/ 4555811 h 6858001"/>
              <a:gd name="connsiteX3" fmla="*/ 5211475 w 6336253"/>
              <a:gd name="connsiteY3" fmla="*/ 4046223 h 6858001"/>
              <a:gd name="connsiteX4" fmla="*/ 5721063 w 6336253"/>
              <a:gd name="connsiteY4" fmla="*/ 3536635 h 6858001"/>
              <a:gd name="connsiteX5" fmla="*/ 5456902 w 6336253"/>
              <a:gd name="connsiteY5" fmla="*/ 0 h 6858001"/>
              <a:gd name="connsiteX6" fmla="*/ 6321710 w 6336253"/>
              <a:gd name="connsiteY6" fmla="*/ 0 h 6858001"/>
              <a:gd name="connsiteX7" fmla="*/ 6332019 w 6336253"/>
              <a:gd name="connsiteY7" fmla="*/ 42969 h 6858001"/>
              <a:gd name="connsiteX8" fmla="*/ 6320934 w 6336253"/>
              <a:gd name="connsiteY8" fmla="*/ 219852 h 6858001"/>
              <a:gd name="connsiteX9" fmla="*/ 5774313 w 6336253"/>
              <a:gd name="connsiteY9" fmla="*/ 535443 h 6858001"/>
              <a:gd name="connsiteX10" fmla="*/ 5444200 w 6336253"/>
              <a:gd name="connsiteY10" fmla="*/ 78052 h 6858001"/>
              <a:gd name="connsiteX11" fmla="*/ 609600 w 6336253"/>
              <a:gd name="connsiteY11" fmla="*/ 0 h 6858001"/>
              <a:gd name="connsiteX12" fmla="*/ 1171409 w 6336253"/>
              <a:gd name="connsiteY12" fmla="*/ 0 h 6858001"/>
              <a:gd name="connsiteX13" fmla="*/ 4838473 w 6336253"/>
              <a:gd name="connsiteY13" fmla="*/ 0 h 6858001"/>
              <a:gd name="connsiteX14" fmla="*/ 4830349 w 6336253"/>
              <a:gd name="connsiteY14" fmla="*/ 184996 h 6858001"/>
              <a:gd name="connsiteX15" fmla="*/ 4833376 w 6336253"/>
              <a:gd name="connsiteY15" fmla="*/ 419995 h 6858001"/>
              <a:gd name="connsiteX16" fmla="*/ 5281338 w 6336253"/>
              <a:gd name="connsiteY16" fmla="*/ 1068099 h 6858001"/>
              <a:gd name="connsiteX17" fmla="*/ 5729205 w 6336253"/>
              <a:gd name="connsiteY17" fmla="*/ 2589405 h 6858001"/>
              <a:gd name="connsiteX18" fmla="*/ 5283212 w 6336253"/>
              <a:gd name="connsiteY18" fmla="*/ 3164269 h 6858001"/>
              <a:gd name="connsiteX19" fmla="*/ 5124820 w 6336253"/>
              <a:gd name="connsiteY19" fmla="*/ 4641255 h 6858001"/>
              <a:gd name="connsiteX20" fmla="*/ 5736551 w 6336253"/>
              <a:gd name="connsiteY20" fmla="*/ 5670858 h 6858001"/>
              <a:gd name="connsiteX21" fmla="*/ 6022123 w 6336253"/>
              <a:gd name="connsiteY21" fmla="*/ 6707670 h 6858001"/>
              <a:gd name="connsiteX22" fmla="*/ 6024496 w 6336253"/>
              <a:gd name="connsiteY22" fmla="*/ 6858000 h 6858001"/>
              <a:gd name="connsiteX23" fmla="*/ 2242268 w 6336253"/>
              <a:gd name="connsiteY23" fmla="*/ 6858000 h 6858001"/>
              <a:gd name="connsiteX24" fmla="*/ 2242268 w 6336253"/>
              <a:gd name="connsiteY24" fmla="*/ 6858001 h 6858001"/>
              <a:gd name="connsiteX25" fmla="*/ 0 w 6336253"/>
              <a:gd name="connsiteY25" fmla="*/ 6858001 h 6858001"/>
              <a:gd name="connsiteX26" fmla="*/ 0 w 6336253"/>
              <a:gd name="connsiteY26" fmla="*/ 1 h 6858001"/>
              <a:gd name="connsiteX27" fmla="*/ 609600 w 6336253"/>
              <a:gd name="connsiteY27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36253" h="6858001">
                <a:moveTo>
                  <a:pt x="5721063" y="3536635"/>
                </a:moveTo>
                <a:cubicBezTo>
                  <a:pt x="6002501" y="3536635"/>
                  <a:pt x="6230651" y="3764785"/>
                  <a:pt x="6230651" y="4046223"/>
                </a:cubicBezTo>
                <a:cubicBezTo>
                  <a:pt x="6230651" y="4327661"/>
                  <a:pt x="6002501" y="4555811"/>
                  <a:pt x="5721063" y="4555811"/>
                </a:cubicBezTo>
                <a:cubicBezTo>
                  <a:pt x="5439625" y="4555811"/>
                  <a:pt x="5211475" y="4327661"/>
                  <a:pt x="5211475" y="4046223"/>
                </a:cubicBezTo>
                <a:cubicBezTo>
                  <a:pt x="5211475" y="3764785"/>
                  <a:pt x="5439625" y="3536635"/>
                  <a:pt x="5721063" y="3536635"/>
                </a:cubicBezTo>
                <a:close/>
                <a:moveTo>
                  <a:pt x="5456902" y="0"/>
                </a:moveTo>
                <a:lnTo>
                  <a:pt x="6321710" y="0"/>
                </a:lnTo>
                <a:lnTo>
                  <a:pt x="6332019" y="42969"/>
                </a:lnTo>
                <a:cubicBezTo>
                  <a:pt x="6340015" y="100391"/>
                  <a:pt x="6336884" y="160329"/>
                  <a:pt x="6320934" y="219852"/>
                </a:cubicBezTo>
                <a:cubicBezTo>
                  <a:pt x="6257137" y="457945"/>
                  <a:pt x="6012407" y="599240"/>
                  <a:pt x="5774313" y="535443"/>
                </a:cubicBezTo>
                <a:cubicBezTo>
                  <a:pt x="5565982" y="479621"/>
                  <a:pt x="5431761" y="285271"/>
                  <a:pt x="5444200" y="78052"/>
                </a:cubicBezTo>
                <a:close/>
                <a:moveTo>
                  <a:pt x="609600" y="0"/>
                </a:moveTo>
                <a:lnTo>
                  <a:pt x="1171409" y="0"/>
                </a:lnTo>
                <a:lnTo>
                  <a:pt x="4838473" y="0"/>
                </a:lnTo>
                <a:lnTo>
                  <a:pt x="4830349" y="184996"/>
                </a:lnTo>
                <a:cubicBezTo>
                  <a:pt x="4828991" y="263520"/>
                  <a:pt x="4829864" y="341910"/>
                  <a:pt x="4833376" y="419995"/>
                </a:cubicBezTo>
                <a:cubicBezTo>
                  <a:pt x="4846565" y="709488"/>
                  <a:pt x="5075226" y="891535"/>
                  <a:pt x="5281338" y="1068099"/>
                </a:cubicBezTo>
                <a:cubicBezTo>
                  <a:pt x="5795128" y="1508061"/>
                  <a:pt x="5969974" y="2032158"/>
                  <a:pt x="5729205" y="2589405"/>
                </a:cubicBezTo>
                <a:cubicBezTo>
                  <a:pt x="5635831" y="2805523"/>
                  <a:pt x="5454276" y="2993264"/>
                  <a:pt x="5283212" y="3164269"/>
                </a:cubicBezTo>
                <a:cubicBezTo>
                  <a:pt x="4824418" y="3622744"/>
                  <a:pt x="4843217" y="4154456"/>
                  <a:pt x="5124820" y="4641255"/>
                </a:cubicBezTo>
                <a:cubicBezTo>
                  <a:pt x="5325440" y="4986832"/>
                  <a:pt x="5565996" y="5311556"/>
                  <a:pt x="5736551" y="5670858"/>
                </a:cubicBezTo>
                <a:cubicBezTo>
                  <a:pt x="5902602" y="6019042"/>
                  <a:pt x="6001121" y="6366409"/>
                  <a:pt x="6022123" y="6707670"/>
                </a:cubicBezTo>
                <a:lnTo>
                  <a:pt x="6024496" y="6858000"/>
                </a:lnTo>
                <a:lnTo>
                  <a:pt x="2242268" y="6858000"/>
                </a:lnTo>
                <a:lnTo>
                  <a:pt x="2242268" y="6858001"/>
                </a:lnTo>
                <a:lnTo>
                  <a:pt x="0" y="6858001"/>
                </a:lnTo>
                <a:lnTo>
                  <a:pt x="0" y="1"/>
                </a:lnTo>
                <a:lnTo>
                  <a:pt x="609600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D047B-0840-6E0B-1569-07D361B46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545870" cy="16585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What do we mean by ‘critical thinking’? Some 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C5338-2F88-376A-8967-660465064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548521"/>
            <a:ext cx="5545867" cy="347061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000" dirty="0"/>
              <a:t>“The essence of critical thinking is </a:t>
            </a:r>
            <a:r>
              <a:rPr lang="en-US" sz="2000" b="1" dirty="0"/>
              <a:t>suspended judgment</a:t>
            </a:r>
            <a:r>
              <a:rPr lang="en-US" sz="2000" dirty="0"/>
              <a:t>; and the essence of this suspense is </a:t>
            </a:r>
            <a:r>
              <a:rPr lang="en-US" sz="2000" b="1" dirty="0"/>
              <a:t>inquiry to determine the nature of the problem before proceeding to attempts at its solution</a:t>
            </a:r>
            <a:r>
              <a:rPr lang="en-US" sz="2000" dirty="0"/>
              <a:t>. This, more than any other thing, </a:t>
            </a:r>
            <a:r>
              <a:rPr lang="en-US" sz="2000" b="1" dirty="0"/>
              <a:t>transforms mere inference into tested inference</a:t>
            </a:r>
            <a:r>
              <a:rPr lang="en-US" sz="2000" dirty="0"/>
              <a:t>, suggested conclusions into proof.”</a:t>
            </a:r>
          </a:p>
          <a:p>
            <a:pPr algn="just"/>
            <a:r>
              <a:rPr lang="en-US" dirty="0"/>
              <a:t>- John Dewey, US philosopher and educationalist (1859—1952) in </a:t>
            </a:r>
            <a:r>
              <a:rPr lang="en-US" i="1" dirty="0"/>
              <a:t>How We Think </a:t>
            </a:r>
            <a:r>
              <a:rPr lang="en-US" dirty="0"/>
              <a:t>(1910)</a:t>
            </a:r>
            <a:endParaRPr lang="en-GB" dirty="0"/>
          </a:p>
          <a:p>
            <a:pPr marL="0" indent="0" algn="just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E3A1BE-5CB4-8A5C-F8AA-2434DEF123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937" y="663959"/>
            <a:ext cx="3507641" cy="5355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656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339"/>
    </mc:Choice>
    <mc:Fallback>
      <p:transition spd="slow" advTm="10633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59483-22F9-E9A6-B876-1084EB5CA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Dewey’s Process of Inquiry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18ECB-C2A3-EE82-739F-9C079E8F7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dirty="0">
                <a:solidFill>
                  <a:srgbClr val="1A1A1A"/>
                </a:solidFill>
              </a:rPr>
              <a:t>A</a:t>
            </a:r>
            <a:r>
              <a:rPr lang="en-US" b="0" i="0" dirty="0">
                <a:solidFill>
                  <a:srgbClr val="1A1A1A"/>
                </a:solidFill>
                <a:effectLst/>
              </a:rPr>
              <a:t>n intellectualization of the difficulty or perplexity into a </a:t>
            </a:r>
            <a:r>
              <a:rPr lang="en-US" b="1" dirty="0">
                <a:solidFill>
                  <a:srgbClr val="1A1A1A"/>
                </a:solidFill>
                <a:effectLst/>
              </a:rPr>
              <a:t>problem</a:t>
            </a:r>
            <a:r>
              <a:rPr lang="en-US" b="0" i="0" dirty="0">
                <a:solidFill>
                  <a:srgbClr val="1A1A1A"/>
                </a:solidFill>
                <a:effectLst/>
              </a:rPr>
              <a:t> to be solved, a question for which the answer must  be sought</a:t>
            </a:r>
          </a:p>
          <a:p>
            <a:pPr marL="457200" indent="-457200">
              <a:buFont typeface="Avenir Next LT Pro" panose="020B0504020202020204" pitchFamily="34" charset="0"/>
              <a:buAutoNum type="arabicPeriod"/>
            </a:pPr>
            <a:r>
              <a:rPr lang="en-GB" b="1" dirty="0"/>
              <a:t>Suggestions</a:t>
            </a:r>
            <a:r>
              <a:rPr lang="en-GB" dirty="0"/>
              <a:t>: </a:t>
            </a:r>
            <a:r>
              <a:rPr lang="en-US" b="0" dirty="0">
                <a:solidFill>
                  <a:srgbClr val="1A1A1A"/>
                </a:solidFill>
                <a:effectLst/>
              </a:rPr>
              <a:t>in which the mind leaps forward to a possible solution</a:t>
            </a:r>
            <a:endParaRPr lang="en-US" b="0" i="0" dirty="0">
              <a:solidFill>
                <a:srgbClr val="1A1A1A"/>
              </a:solidFill>
              <a:effectLst/>
            </a:endParaRPr>
          </a:p>
          <a:p>
            <a:pPr marL="457200" indent="-457200">
              <a:buAutoNum type="arabicPeriod"/>
            </a:pPr>
            <a:r>
              <a:rPr lang="en-US" dirty="0">
                <a:solidFill>
                  <a:srgbClr val="1A1A1A"/>
                </a:solidFill>
              </a:rPr>
              <a:t>T</a:t>
            </a:r>
            <a:r>
              <a:rPr lang="en-US" b="0" i="0" dirty="0">
                <a:solidFill>
                  <a:srgbClr val="1A1A1A"/>
                </a:solidFill>
                <a:effectLst/>
              </a:rPr>
              <a:t>he use of one suggestion after another as a leading idea, or </a:t>
            </a:r>
            <a:r>
              <a:rPr lang="en-US" b="1" dirty="0">
                <a:solidFill>
                  <a:srgbClr val="1A1A1A"/>
                </a:solidFill>
                <a:effectLst/>
              </a:rPr>
              <a:t>hypothesis</a:t>
            </a:r>
            <a:r>
              <a:rPr lang="en-US" b="0" i="0" dirty="0">
                <a:solidFill>
                  <a:srgbClr val="1A1A1A"/>
                </a:solidFill>
                <a:effectLst/>
              </a:rPr>
              <a:t>, to initiate and guide observation and other operations in 	collection of factual material</a:t>
            </a:r>
          </a:p>
          <a:p>
            <a:pPr marL="457200" indent="-457200">
              <a:buAutoNum type="arabicPeriod"/>
            </a:pPr>
            <a:r>
              <a:rPr lang="en-US" b="0" i="0" dirty="0">
                <a:solidFill>
                  <a:srgbClr val="1A1A1A"/>
                </a:solidFill>
                <a:effectLst/>
              </a:rPr>
              <a:t>The mental elaboration of the idea or supposition as an idea or supposition (</a:t>
            </a:r>
            <a:r>
              <a:rPr lang="en-US" b="1" dirty="0">
                <a:solidFill>
                  <a:srgbClr val="1A1A1A"/>
                </a:solidFill>
                <a:effectLst/>
              </a:rPr>
              <a:t>reasoning</a:t>
            </a:r>
            <a:r>
              <a:rPr lang="en-US" b="0" i="0" dirty="0">
                <a:solidFill>
                  <a:srgbClr val="1A1A1A"/>
                </a:solidFill>
                <a:effectLst/>
              </a:rPr>
              <a:t>)</a:t>
            </a:r>
          </a:p>
          <a:p>
            <a:pPr marL="457200" indent="-457200">
              <a:buAutoNum type="arabicPeriod"/>
            </a:pPr>
            <a:r>
              <a:rPr lang="en-US" b="1" i="0" dirty="0">
                <a:solidFill>
                  <a:srgbClr val="1A1A1A"/>
                </a:solidFill>
                <a:effectLst/>
              </a:rPr>
              <a:t>Testing</a:t>
            </a:r>
            <a:r>
              <a:rPr lang="en-US" i="0" dirty="0">
                <a:solidFill>
                  <a:srgbClr val="1A1A1A"/>
                </a:solidFill>
                <a:effectLst/>
              </a:rPr>
              <a:t> the hypothesis</a:t>
            </a:r>
          </a:p>
          <a:p>
            <a:pPr marL="457200" indent="-457200">
              <a:buAutoNum type="arabicPeriod"/>
            </a:pPr>
            <a:r>
              <a:rPr lang="en-US" b="1" i="0" dirty="0" err="1">
                <a:solidFill>
                  <a:srgbClr val="1A1A1A"/>
                </a:solidFill>
                <a:effectLst/>
              </a:rPr>
              <a:t>Criticise</a:t>
            </a:r>
            <a:r>
              <a:rPr lang="en-US" b="1" i="0" dirty="0">
                <a:solidFill>
                  <a:srgbClr val="1A1A1A"/>
                </a:solidFill>
                <a:effectLst/>
              </a:rPr>
              <a:t> </a:t>
            </a:r>
            <a:r>
              <a:rPr lang="en-US" i="0" dirty="0">
                <a:solidFill>
                  <a:srgbClr val="1A1A1A"/>
                </a:solidFill>
                <a:effectLst/>
              </a:rPr>
              <a:t>the results</a:t>
            </a:r>
          </a:p>
          <a:p>
            <a:pPr marL="457200" indent="-457200">
              <a:buAutoNum type="arabicPeriod"/>
            </a:pPr>
            <a:r>
              <a:rPr lang="en-US" b="1" dirty="0">
                <a:solidFill>
                  <a:srgbClr val="1A1A1A"/>
                </a:solidFill>
              </a:rPr>
              <a:t>Accept </a:t>
            </a:r>
            <a:r>
              <a:rPr lang="en-US" dirty="0">
                <a:solidFill>
                  <a:srgbClr val="1A1A1A"/>
                </a:solidFill>
              </a:rPr>
              <a:t>the results, or continue the study</a:t>
            </a:r>
            <a:endParaRPr lang="en-US" b="1" i="0" dirty="0">
              <a:solidFill>
                <a:srgbClr val="1A1A1A"/>
              </a:solidFill>
              <a:effectLst/>
            </a:endParaRPr>
          </a:p>
          <a:p>
            <a:pPr marL="457200" indent="-45720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2097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976"/>
    </mc:Choice>
    <mc:Fallback>
      <p:transition spd="slow" advTm="22997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40815-320D-120F-C216-7998E12C1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Dewey’s Process of Inquiry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57E3F-6307-2EBE-2D98-80E4DA2236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Youtube</a:t>
            </a:r>
            <a:r>
              <a:rPr lang="en-GB" dirty="0"/>
              <a:t> Video on Moodle</a:t>
            </a:r>
          </a:p>
        </p:txBody>
      </p:sp>
    </p:spTree>
    <p:extLst>
      <p:ext uri="{BB962C8B-B14F-4D97-AF65-F5344CB8AC3E}">
        <p14:creationId xmlns:p14="http://schemas.microsoft.com/office/powerpoint/2010/main" val="20994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05"/>
    </mc:Choice>
    <mc:Fallback>
      <p:transition spd="slow" advTm="5180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C48F90-AFD5-4232-AE7D-27B956BF7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3C96EE1-9524-4300-BFAC-56AA55EB49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855747" y="-1"/>
            <a:ext cx="6336253" cy="6858001"/>
          </a:xfrm>
          <a:custGeom>
            <a:avLst/>
            <a:gdLst>
              <a:gd name="connsiteX0" fmla="*/ 5721063 w 6336253"/>
              <a:gd name="connsiteY0" fmla="*/ 3536635 h 6858001"/>
              <a:gd name="connsiteX1" fmla="*/ 6230651 w 6336253"/>
              <a:gd name="connsiteY1" fmla="*/ 4046223 h 6858001"/>
              <a:gd name="connsiteX2" fmla="*/ 5721063 w 6336253"/>
              <a:gd name="connsiteY2" fmla="*/ 4555811 h 6858001"/>
              <a:gd name="connsiteX3" fmla="*/ 5211475 w 6336253"/>
              <a:gd name="connsiteY3" fmla="*/ 4046223 h 6858001"/>
              <a:gd name="connsiteX4" fmla="*/ 5721063 w 6336253"/>
              <a:gd name="connsiteY4" fmla="*/ 3536635 h 6858001"/>
              <a:gd name="connsiteX5" fmla="*/ 5456902 w 6336253"/>
              <a:gd name="connsiteY5" fmla="*/ 0 h 6858001"/>
              <a:gd name="connsiteX6" fmla="*/ 6321710 w 6336253"/>
              <a:gd name="connsiteY6" fmla="*/ 0 h 6858001"/>
              <a:gd name="connsiteX7" fmla="*/ 6332019 w 6336253"/>
              <a:gd name="connsiteY7" fmla="*/ 42969 h 6858001"/>
              <a:gd name="connsiteX8" fmla="*/ 6320934 w 6336253"/>
              <a:gd name="connsiteY8" fmla="*/ 219852 h 6858001"/>
              <a:gd name="connsiteX9" fmla="*/ 5774313 w 6336253"/>
              <a:gd name="connsiteY9" fmla="*/ 535443 h 6858001"/>
              <a:gd name="connsiteX10" fmla="*/ 5444200 w 6336253"/>
              <a:gd name="connsiteY10" fmla="*/ 78052 h 6858001"/>
              <a:gd name="connsiteX11" fmla="*/ 609600 w 6336253"/>
              <a:gd name="connsiteY11" fmla="*/ 0 h 6858001"/>
              <a:gd name="connsiteX12" fmla="*/ 1171409 w 6336253"/>
              <a:gd name="connsiteY12" fmla="*/ 0 h 6858001"/>
              <a:gd name="connsiteX13" fmla="*/ 4838473 w 6336253"/>
              <a:gd name="connsiteY13" fmla="*/ 0 h 6858001"/>
              <a:gd name="connsiteX14" fmla="*/ 4830349 w 6336253"/>
              <a:gd name="connsiteY14" fmla="*/ 184996 h 6858001"/>
              <a:gd name="connsiteX15" fmla="*/ 4833376 w 6336253"/>
              <a:gd name="connsiteY15" fmla="*/ 419995 h 6858001"/>
              <a:gd name="connsiteX16" fmla="*/ 5281338 w 6336253"/>
              <a:gd name="connsiteY16" fmla="*/ 1068099 h 6858001"/>
              <a:gd name="connsiteX17" fmla="*/ 5729205 w 6336253"/>
              <a:gd name="connsiteY17" fmla="*/ 2589405 h 6858001"/>
              <a:gd name="connsiteX18" fmla="*/ 5283212 w 6336253"/>
              <a:gd name="connsiteY18" fmla="*/ 3164269 h 6858001"/>
              <a:gd name="connsiteX19" fmla="*/ 5124820 w 6336253"/>
              <a:gd name="connsiteY19" fmla="*/ 4641255 h 6858001"/>
              <a:gd name="connsiteX20" fmla="*/ 5736551 w 6336253"/>
              <a:gd name="connsiteY20" fmla="*/ 5670858 h 6858001"/>
              <a:gd name="connsiteX21" fmla="*/ 6022123 w 6336253"/>
              <a:gd name="connsiteY21" fmla="*/ 6707670 h 6858001"/>
              <a:gd name="connsiteX22" fmla="*/ 6024496 w 6336253"/>
              <a:gd name="connsiteY22" fmla="*/ 6858000 h 6858001"/>
              <a:gd name="connsiteX23" fmla="*/ 2242268 w 6336253"/>
              <a:gd name="connsiteY23" fmla="*/ 6858000 h 6858001"/>
              <a:gd name="connsiteX24" fmla="*/ 2242268 w 6336253"/>
              <a:gd name="connsiteY24" fmla="*/ 6858001 h 6858001"/>
              <a:gd name="connsiteX25" fmla="*/ 0 w 6336253"/>
              <a:gd name="connsiteY25" fmla="*/ 6858001 h 6858001"/>
              <a:gd name="connsiteX26" fmla="*/ 0 w 6336253"/>
              <a:gd name="connsiteY26" fmla="*/ 1 h 6858001"/>
              <a:gd name="connsiteX27" fmla="*/ 609600 w 6336253"/>
              <a:gd name="connsiteY27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336253" h="6858001">
                <a:moveTo>
                  <a:pt x="5721063" y="3536635"/>
                </a:moveTo>
                <a:cubicBezTo>
                  <a:pt x="6002501" y="3536635"/>
                  <a:pt x="6230651" y="3764785"/>
                  <a:pt x="6230651" y="4046223"/>
                </a:cubicBezTo>
                <a:cubicBezTo>
                  <a:pt x="6230651" y="4327661"/>
                  <a:pt x="6002501" y="4555811"/>
                  <a:pt x="5721063" y="4555811"/>
                </a:cubicBezTo>
                <a:cubicBezTo>
                  <a:pt x="5439625" y="4555811"/>
                  <a:pt x="5211475" y="4327661"/>
                  <a:pt x="5211475" y="4046223"/>
                </a:cubicBezTo>
                <a:cubicBezTo>
                  <a:pt x="5211475" y="3764785"/>
                  <a:pt x="5439625" y="3536635"/>
                  <a:pt x="5721063" y="3536635"/>
                </a:cubicBezTo>
                <a:close/>
                <a:moveTo>
                  <a:pt x="5456902" y="0"/>
                </a:moveTo>
                <a:lnTo>
                  <a:pt x="6321710" y="0"/>
                </a:lnTo>
                <a:lnTo>
                  <a:pt x="6332019" y="42969"/>
                </a:lnTo>
                <a:cubicBezTo>
                  <a:pt x="6340015" y="100391"/>
                  <a:pt x="6336884" y="160329"/>
                  <a:pt x="6320934" y="219852"/>
                </a:cubicBezTo>
                <a:cubicBezTo>
                  <a:pt x="6257137" y="457945"/>
                  <a:pt x="6012407" y="599240"/>
                  <a:pt x="5774313" y="535443"/>
                </a:cubicBezTo>
                <a:cubicBezTo>
                  <a:pt x="5565982" y="479621"/>
                  <a:pt x="5431761" y="285271"/>
                  <a:pt x="5444200" y="78052"/>
                </a:cubicBezTo>
                <a:close/>
                <a:moveTo>
                  <a:pt x="609600" y="0"/>
                </a:moveTo>
                <a:lnTo>
                  <a:pt x="1171409" y="0"/>
                </a:lnTo>
                <a:lnTo>
                  <a:pt x="4838473" y="0"/>
                </a:lnTo>
                <a:lnTo>
                  <a:pt x="4830349" y="184996"/>
                </a:lnTo>
                <a:cubicBezTo>
                  <a:pt x="4828991" y="263520"/>
                  <a:pt x="4829864" y="341910"/>
                  <a:pt x="4833376" y="419995"/>
                </a:cubicBezTo>
                <a:cubicBezTo>
                  <a:pt x="4846565" y="709488"/>
                  <a:pt x="5075226" y="891535"/>
                  <a:pt x="5281338" y="1068099"/>
                </a:cubicBezTo>
                <a:cubicBezTo>
                  <a:pt x="5795128" y="1508061"/>
                  <a:pt x="5969974" y="2032158"/>
                  <a:pt x="5729205" y="2589405"/>
                </a:cubicBezTo>
                <a:cubicBezTo>
                  <a:pt x="5635831" y="2805523"/>
                  <a:pt x="5454276" y="2993264"/>
                  <a:pt x="5283212" y="3164269"/>
                </a:cubicBezTo>
                <a:cubicBezTo>
                  <a:pt x="4824418" y="3622744"/>
                  <a:pt x="4843217" y="4154456"/>
                  <a:pt x="5124820" y="4641255"/>
                </a:cubicBezTo>
                <a:cubicBezTo>
                  <a:pt x="5325440" y="4986832"/>
                  <a:pt x="5565996" y="5311556"/>
                  <a:pt x="5736551" y="5670858"/>
                </a:cubicBezTo>
                <a:cubicBezTo>
                  <a:pt x="5902602" y="6019042"/>
                  <a:pt x="6001121" y="6366409"/>
                  <a:pt x="6022123" y="6707670"/>
                </a:cubicBezTo>
                <a:lnTo>
                  <a:pt x="6024496" y="6858000"/>
                </a:lnTo>
                <a:lnTo>
                  <a:pt x="2242268" y="6858000"/>
                </a:lnTo>
                <a:lnTo>
                  <a:pt x="2242268" y="6858001"/>
                </a:lnTo>
                <a:lnTo>
                  <a:pt x="0" y="6858001"/>
                </a:lnTo>
                <a:lnTo>
                  <a:pt x="0" y="1"/>
                </a:lnTo>
                <a:lnTo>
                  <a:pt x="609600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D047B-0840-6E0B-1569-07D361B46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545870" cy="16585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 dirty="0"/>
              <a:t>Critical versus uncritical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C5338-2F88-376A-8967-660465064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548521"/>
            <a:ext cx="5545867" cy="347061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sz="2000" dirty="0"/>
              <a:t>“If the suggestion that occurs is at once accepted, we have uncritical thinking, the minimum of reflection. </a:t>
            </a:r>
            <a:r>
              <a:rPr lang="en-US" sz="2000" b="1" dirty="0"/>
              <a:t>To turn the thing over in mind, to reflect, means to hunt for additional evidence, for new data, that will develop the suggestion</a:t>
            </a:r>
            <a:r>
              <a:rPr lang="en-US" sz="2000" dirty="0"/>
              <a:t>, and will either, as we say, bear it out or else make obvious its absurdity and irrelevance.”</a:t>
            </a:r>
            <a:endParaRPr lang="en-GB" sz="2000" dirty="0"/>
          </a:p>
          <a:p>
            <a:pPr algn="just"/>
            <a:r>
              <a:rPr lang="en-US" dirty="0"/>
              <a:t>- John Dewey, US philosopher and educationalist (1859—1952) in </a:t>
            </a:r>
            <a:r>
              <a:rPr lang="en-US" i="1" dirty="0"/>
              <a:t>How We Think </a:t>
            </a:r>
            <a:r>
              <a:rPr lang="en-US" dirty="0"/>
              <a:t>(1910)</a:t>
            </a:r>
            <a:endParaRPr lang="en-GB" dirty="0"/>
          </a:p>
          <a:p>
            <a:pPr marL="0" indent="0" algn="just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E3A1BE-5CB4-8A5C-F8AA-2434DEF123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937" y="663959"/>
            <a:ext cx="3507641" cy="5355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7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437"/>
    </mc:Choice>
    <mc:Fallback>
      <p:transition spd="slow" advTm="9843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3E913-4EA2-786D-F3A2-C4403752A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 more simply…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497A3-E641-0349-FAB7-2D49E17555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0" dirty="0">
                <a:solidFill>
                  <a:srgbClr val="16192B"/>
                </a:solidFill>
                <a:effectLst/>
                <a:latin typeface="Haas Grot Text Web"/>
              </a:rPr>
              <a:t>Critical thinking is: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i="0" dirty="0">
                <a:solidFill>
                  <a:srgbClr val="16192B"/>
                </a:solidFill>
                <a:effectLst/>
                <a:latin typeface="Haas Grot Text Web"/>
              </a:rPr>
              <a:t>Clear</a:t>
            </a:r>
            <a:r>
              <a:rPr lang="en-GB" dirty="0">
                <a:solidFill>
                  <a:srgbClr val="16192B"/>
                </a:solidFill>
                <a:latin typeface="Haas Grot Text Web"/>
              </a:rPr>
              <a:t>, reasonable, and reflective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Fo</a:t>
            </a:r>
            <a:r>
              <a:rPr lang="en-GB" dirty="0">
                <a:solidFill>
                  <a:srgbClr val="16192B"/>
                </a:solidFill>
                <a:latin typeface="Haas Grot Text Web"/>
              </a:rPr>
              <a:t>cus on deciding what to believe or 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  <a:latin typeface="Haas Grot Text Web"/>
              </a:rPr>
              <a:t>Asks questions like “How do we know?” or “is this true in every case?”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Is sceptical and challenges our assumptions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Probes new areas, looking for new knowledge, clarification, and solutions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Is evaluative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  <a:latin typeface="Haas Grot Text Web"/>
              </a:rPr>
              <a:t>Distinguishes between facts and opinions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8447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241"/>
    </mc:Choice>
    <mc:Fallback>
      <p:transition spd="slow" advTm="11524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02B20-1202-E6B7-FF45-8CB1552D6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Features of critical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2DF00A-B917-CA44-9367-4942F907A4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</a:rPr>
              <a:t>Curiosity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</a:rPr>
              <a:t>Examining our own beliefs and acknowledging where we don’t know or understand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</a:rPr>
              <a:t>Being open to changing our mind with new evidence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6192B"/>
                </a:solidFill>
                <a:effectLst/>
              </a:rPr>
              <a:t>Thinking about biases – our own and other people’s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6192B"/>
                </a:solidFill>
              </a:rPr>
              <a:t>Not simply memorising or accepting what we’re told</a:t>
            </a:r>
            <a:endParaRPr lang="en-GB" b="0" i="0" dirty="0">
              <a:solidFill>
                <a:srgbClr val="16192B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37384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228"/>
    </mc:Choice>
    <mc:Fallback>
      <p:transition spd="slow" advTm="6422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37BA41E-6983-E9DE-D609-9110F64331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47" y="25374"/>
            <a:ext cx="5092505" cy="683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719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554"/>
    </mc:Choice>
    <mc:Fallback>
      <p:transition spd="slow" advTm="9055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08379-6061-5831-3ADF-E85C704C8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questions to think about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A872C-D30B-9C8F-ECE7-0526A77249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What is the main point of this paper/ article/ paragraph/ report/ blog?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Why was it written?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When was it written?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Has the context changed since it was written?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Is the evidence presented robust?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How did the authors come to their conclusions?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Do you agree with the conclusions?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What does this add to our knowledge?</a:t>
            </a:r>
          </a:p>
        </p:txBody>
      </p:sp>
    </p:spTree>
    <p:extLst>
      <p:ext uri="{BB962C8B-B14F-4D97-AF65-F5344CB8AC3E}">
        <p14:creationId xmlns:p14="http://schemas.microsoft.com/office/powerpoint/2010/main" val="226035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544"/>
    </mc:Choice>
    <mc:Fallback>
      <p:transition spd="slow" advTm="8454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456C8-9E75-612B-F177-FC03FBA6D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2E4829-F267-B4DA-9798-A0A11961A0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and applying your knowledge</a:t>
            </a:r>
          </a:p>
          <a:p>
            <a:r>
              <a:rPr lang="en-GB" dirty="0"/>
              <a:t>Evaluating and critiquing evidence</a:t>
            </a:r>
          </a:p>
          <a:p>
            <a:r>
              <a:rPr lang="en-GB" dirty="0"/>
              <a:t>Assess evidence and make justifiable assessments – assessing strengths, weaknesses, and reliability</a:t>
            </a:r>
          </a:p>
        </p:txBody>
      </p:sp>
    </p:spTree>
    <p:extLst>
      <p:ext uri="{BB962C8B-B14F-4D97-AF65-F5344CB8AC3E}">
        <p14:creationId xmlns:p14="http://schemas.microsoft.com/office/powerpoint/2010/main" val="159822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323"/>
    </mc:Choice>
    <mc:Fallback>
      <p:transition spd="slow" advTm="5732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C4E55-5D7F-394A-A630-F62EBF56A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 thinking: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8EBCE-8315-8AE5-29CF-429F20DEA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Analysis – breaking things up into parts, investigating the parts, examining relationships between them.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How was the research conducted?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Why are these theories discussed?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What are the alternative methods and theories?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What are the contributing factors to the problem?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How might one factor influence another?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What if one factor is removed or changed?</a:t>
            </a:r>
          </a:p>
        </p:txBody>
      </p:sp>
    </p:spTree>
    <p:extLst>
      <p:ext uri="{BB962C8B-B14F-4D97-AF65-F5344CB8AC3E}">
        <p14:creationId xmlns:p14="http://schemas.microsoft.com/office/powerpoint/2010/main" val="1577691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955"/>
    </mc:Choice>
    <mc:Fallback>
      <p:transition spd="slow" advTm="66955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1E3B4-E3B7-C97F-2809-456BFB235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 thinking: Evaluation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D8179-C626-5EEC-E311-C6F352815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Evaluation – looking beyond face value, assessing strengths, weaknesses, advantages and limitations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What do I think about this?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How is this relevant to the problem?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How does this compare to other work I’ve read?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8325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418"/>
    </mc:Choice>
    <mc:Fallback>
      <p:transition spd="slow" advTm="87418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BE017-6A5A-02E0-869D-81FB062D5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 thinking: Synthesis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B1C6B9-D434-75DE-02F4-AAFA16AF7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Synthesis – solving problems, bringing ideas together, taking what you’ve read and comparing it to other material in order to make an evidence-based assessment of the topic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You already do all these things! Product reviews – comments and numerical ratings (triangulation of qualitative and quantitative data.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865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301"/>
    </mc:Choice>
    <mc:Fallback>
      <p:transition spd="slow" advTm="10830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descr="&quot;&quot;">
            <a:extLst>
              <a:ext uri="{FF2B5EF4-FFF2-40B4-BE49-F238E27FC236}">
                <a16:creationId xmlns:a16="http://schemas.microsoft.com/office/drawing/2014/main" id="{33CF987A-3A11-81DA-9CB0-24E41C5712E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Freeform: Shape 9" descr="&quot;&quot;">
            <a:extLst>
              <a:ext uri="{FF2B5EF4-FFF2-40B4-BE49-F238E27FC236}">
                <a16:creationId xmlns:a16="http://schemas.microsoft.com/office/drawing/2014/main" id="{8A7A90BC-4B15-DC60-F17A-7A455812DD8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233363"/>
            <a:ext cx="9559925" cy="6624637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Rectangle 11" descr="&quot;&quot;">
            <a:extLst>
              <a:ext uri="{FF2B5EF4-FFF2-40B4-BE49-F238E27FC236}">
                <a16:creationId xmlns:a16="http://schemas.microsoft.com/office/drawing/2014/main" id="{B1613FF3-1067-DEE1-4BF6-39057F81B16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2"/>
              </a:solidFill>
            </a:endParaRPr>
          </a:p>
        </p:txBody>
      </p:sp>
      <p:sp>
        <p:nvSpPr>
          <p:cNvPr id="14" name="Rectangle 13" descr="&quot;&quot;">
            <a:extLst>
              <a:ext uri="{FF2B5EF4-FFF2-40B4-BE49-F238E27FC236}">
                <a16:creationId xmlns:a16="http://schemas.microsoft.com/office/drawing/2014/main" id="{5718D2F7-2CFF-4487-122D-595509AB90C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30726" name="Picture 3" descr="Different coloured question marks">
            <a:extLst>
              <a:ext uri="{FF2B5EF4-FFF2-40B4-BE49-F238E27FC236}">
                <a16:creationId xmlns:a16="http://schemas.microsoft.com/office/drawing/2014/main" id="{B5BFA459-8EF5-715D-B135-5455E60D5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0" r="19533"/>
          <a:stretch>
            <a:fillRect/>
          </a:stretch>
        </p:blipFill>
        <p:spPr bwMode="auto">
          <a:xfrm>
            <a:off x="4286250" y="0"/>
            <a:ext cx="790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 useBgFill="1">
        <p:nvSpPr>
          <p:cNvPr id="16" name="Freeform: Shape 15" descr="&quot;&quot;">
            <a:extLst>
              <a:ext uri="{FF2B5EF4-FFF2-40B4-BE49-F238E27FC236}">
                <a16:creationId xmlns:a16="http://schemas.microsoft.com/office/drawing/2014/main" id="{D64E01CF-CCE1-70B5-2629-EB0BD0CAA79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5592763" cy="6858000"/>
          </a:xfrm>
          <a:custGeom>
            <a:avLst/>
            <a:gdLst>
              <a:gd name="connsiteX0" fmla="*/ 4912746 w 5592970"/>
              <a:gd name="connsiteY0" fmla="*/ 2355321 h 6897159"/>
              <a:gd name="connsiteX1" fmla="*/ 4714738 w 5592970"/>
              <a:gd name="connsiteY1" fmla="*/ 2553329 h 6897159"/>
              <a:gd name="connsiteX2" fmla="*/ 4912746 w 5592970"/>
              <a:gd name="connsiteY2" fmla="*/ 2751337 h 6897159"/>
              <a:gd name="connsiteX3" fmla="*/ 5110754 w 5592970"/>
              <a:gd name="connsiteY3" fmla="*/ 2553329 h 6897159"/>
              <a:gd name="connsiteX4" fmla="*/ 4912746 w 5592970"/>
              <a:gd name="connsiteY4" fmla="*/ 2355321 h 6897159"/>
              <a:gd name="connsiteX5" fmla="*/ 4769785 w 5592970"/>
              <a:gd name="connsiteY5" fmla="*/ 1301525 h 6897159"/>
              <a:gd name="connsiteX6" fmla="*/ 4358192 w 5592970"/>
              <a:gd name="connsiteY6" fmla="*/ 1713118 h 6897159"/>
              <a:gd name="connsiteX7" fmla="*/ 4769785 w 5592970"/>
              <a:gd name="connsiteY7" fmla="*/ 2124711 h 6897159"/>
              <a:gd name="connsiteX8" fmla="*/ 5181378 w 5592970"/>
              <a:gd name="connsiteY8" fmla="*/ 1713118 h 6897159"/>
              <a:gd name="connsiteX9" fmla="*/ 4769785 w 5592970"/>
              <a:gd name="connsiteY9" fmla="*/ 1301525 h 6897159"/>
              <a:gd name="connsiteX10" fmla="*/ 1485712 w 5592970"/>
              <a:gd name="connsiteY10" fmla="*/ 0 h 6897159"/>
              <a:gd name="connsiteX11" fmla="*/ 1911850 w 5592970"/>
              <a:gd name="connsiteY11" fmla="*/ 0 h 6897159"/>
              <a:gd name="connsiteX12" fmla="*/ 4693359 w 5592970"/>
              <a:gd name="connsiteY12" fmla="*/ 0 h 6897159"/>
              <a:gd name="connsiteX13" fmla="*/ 4687196 w 5592970"/>
              <a:gd name="connsiteY13" fmla="*/ 186052 h 6897159"/>
              <a:gd name="connsiteX14" fmla="*/ 4689492 w 5592970"/>
              <a:gd name="connsiteY14" fmla="*/ 422393 h 6897159"/>
              <a:gd name="connsiteX15" fmla="*/ 5029277 w 5592970"/>
              <a:gd name="connsiteY15" fmla="*/ 1074198 h 6897159"/>
              <a:gd name="connsiteX16" fmla="*/ 5368989 w 5592970"/>
              <a:gd name="connsiteY16" fmla="*/ 2604190 h 6897159"/>
              <a:gd name="connsiteX17" fmla="*/ 5030698 w 5592970"/>
              <a:gd name="connsiteY17" fmla="*/ 3182337 h 6897159"/>
              <a:gd name="connsiteX18" fmla="*/ 4910556 w 5592970"/>
              <a:gd name="connsiteY18" fmla="*/ 4667756 h 6897159"/>
              <a:gd name="connsiteX19" fmla="*/ 5374561 w 5592970"/>
              <a:gd name="connsiteY19" fmla="*/ 5703238 h 6897159"/>
              <a:gd name="connsiteX20" fmla="*/ 5591170 w 5592970"/>
              <a:gd name="connsiteY20" fmla="*/ 6745970 h 6897159"/>
              <a:gd name="connsiteX21" fmla="*/ 5592970 w 5592970"/>
              <a:gd name="connsiteY21" fmla="*/ 6897158 h 6897159"/>
              <a:gd name="connsiteX22" fmla="*/ 2734191 w 5592970"/>
              <a:gd name="connsiteY22" fmla="*/ 6897158 h 6897159"/>
              <a:gd name="connsiteX23" fmla="*/ 2734191 w 5592970"/>
              <a:gd name="connsiteY23" fmla="*/ 6897159 h 6897159"/>
              <a:gd name="connsiteX24" fmla="*/ 0 w 5592970"/>
              <a:gd name="connsiteY24" fmla="*/ 6897159 h 6897159"/>
              <a:gd name="connsiteX25" fmla="*/ 0 w 5592970"/>
              <a:gd name="connsiteY25" fmla="*/ 1 h 6897159"/>
              <a:gd name="connsiteX26" fmla="*/ 1485712 w 5592970"/>
              <a:gd name="connsiteY26" fmla="*/ 1 h 6897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592970" h="6897159">
                <a:moveTo>
                  <a:pt x="4912746" y="2355321"/>
                </a:moveTo>
                <a:cubicBezTo>
                  <a:pt x="4803389" y="2355321"/>
                  <a:pt x="4714738" y="2443972"/>
                  <a:pt x="4714738" y="2553329"/>
                </a:cubicBezTo>
                <a:cubicBezTo>
                  <a:pt x="4714738" y="2662686"/>
                  <a:pt x="4803389" y="2751337"/>
                  <a:pt x="4912746" y="2751337"/>
                </a:cubicBezTo>
                <a:cubicBezTo>
                  <a:pt x="5022103" y="2751337"/>
                  <a:pt x="5110754" y="2662686"/>
                  <a:pt x="5110754" y="2553329"/>
                </a:cubicBezTo>
                <a:cubicBezTo>
                  <a:pt x="5110754" y="2443972"/>
                  <a:pt x="5022103" y="2355321"/>
                  <a:pt x="4912746" y="2355321"/>
                </a:cubicBezTo>
                <a:close/>
                <a:moveTo>
                  <a:pt x="4769785" y="1301525"/>
                </a:moveTo>
                <a:cubicBezTo>
                  <a:pt x="4542468" y="1301525"/>
                  <a:pt x="4358192" y="1485801"/>
                  <a:pt x="4358192" y="1713118"/>
                </a:cubicBezTo>
                <a:cubicBezTo>
                  <a:pt x="4358192" y="1940435"/>
                  <a:pt x="4542468" y="2124711"/>
                  <a:pt x="4769785" y="2124711"/>
                </a:cubicBezTo>
                <a:cubicBezTo>
                  <a:pt x="4997102" y="2124711"/>
                  <a:pt x="5181378" y="1940435"/>
                  <a:pt x="5181378" y="1713118"/>
                </a:cubicBezTo>
                <a:cubicBezTo>
                  <a:pt x="5181378" y="1485801"/>
                  <a:pt x="4997102" y="1301525"/>
                  <a:pt x="4769785" y="1301525"/>
                </a:cubicBezTo>
                <a:close/>
                <a:moveTo>
                  <a:pt x="1485712" y="0"/>
                </a:moveTo>
                <a:lnTo>
                  <a:pt x="1911850" y="0"/>
                </a:lnTo>
                <a:lnTo>
                  <a:pt x="4693359" y="0"/>
                </a:lnTo>
                <a:lnTo>
                  <a:pt x="4687196" y="186052"/>
                </a:lnTo>
                <a:cubicBezTo>
                  <a:pt x="4686166" y="265025"/>
                  <a:pt x="4686829" y="343862"/>
                  <a:pt x="4689492" y="422393"/>
                </a:cubicBezTo>
                <a:cubicBezTo>
                  <a:pt x="4699496" y="713539"/>
                  <a:pt x="4872938" y="896626"/>
                  <a:pt x="5029277" y="1074198"/>
                </a:cubicBezTo>
                <a:cubicBezTo>
                  <a:pt x="5418992" y="1516672"/>
                  <a:pt x="5551614" y="2043761"/>
                  <a:pt x="5368989" y="2604190"/>
                </a:cubicBezTo>
                <a:cubicBezTo>
                  <a:pt x="5298163" y="2821542"/>
                  <a:pt x="5160452" y="3010355"/>
                  <a:pt x="5030698" y="3182337"/>
                </a:cubicBezTo>
                <a:cubicBezTo>
                  <a:pt x="4682698" y="3643429"/>
                  <a:pt x="4696957" y="4178177"/>
                  <a:pt x="4910556" y="4667756"/>
                </a:cubicBezTo>
                <a:cubicBezTo>
                  <a:pt x="5062728" y="5015306"/>
                  <a:pt x="5245193" y="5341884"/>
                  <a:pt x="5374561" y="5703238"/>
                </a:cubicBezTo>
                <a:cubicBezTo>
                  <a:pt x="5500512" y="6053410"/>
                  <a:pt x="5575240" y="6402760"/>
                  <a:pt x="5591170" y="6745970"/>
                </a:cubicBezTo>
                <a:lnTo>
                  <a:pt x="5592970" y="6897158"/>
                </a:lnTo>
                <a:lnTo>
                  <a:pt x="2734191" y="6897158"/>
                </a:lnTo>
                <a:lnTo>
                  <a:pt x="2734191" y="6897159"/>
                </a:lnTo>
                <a:lnTo>
                  <a:pt x="0" y="6897159"/>
                </a:lnTo>
                <a:lnTo>
                  <a:pt x="0" y="1"/>
                </a:lnTo>
                <a:lnTo>
                  <a:pt x="1485712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728" name="Title 1">
            <a:extLst>
              <a:ext uri="{FF2B5EF4-FFF2-40B4-BE49-F238E27FC236}">
                <a16:creationId xmlns:a16="http://schemas.microsoft.com/office/drawing/2014/main" id="{5357715C-F7C2-3200-0327-0C94D7CAAF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0563" y="1122363"/>
            <a:ext cx="3541712" cy="2387600"/>
          </a:xfrm>
        </p:spPr>
        <p:txBody>
          <a:bodyPr/>
          <a:lstStyle/>
          <a:p>
            <a:pPr eaLnBrk="1" hangingPunct="1"/>
            <a:r>
              <a:rPr lang="en-US" altLang="en-US" sz="5000"/>
              <a:t>Over to you: any questions?</a:t>
            </a:r>
          </a:p>
        </p:txBody>
      </p:sp>
    </p:spTree>
  </p:cSld>
  <p:clrMapOvr>
    <a:masterClrMapping/>
  </p:clrMapOvr>
  <p:transition spd="slow" advTm="51800"/>
</p:sld>
</file>

<file path=ppt/theme/theme1.xml><?xml version="1.0" encoding="utf-8"?>
<a:theme xmlns:a="http://schemas.openxmlformats.org/drawingml/2006/main" name="SplashVTI">
  <a:themeElements>
    <a:clrScheme name="Custom 11">
      <a:dk1>
        <a:srgbClr val="262626"/>
      </a:dk1>
      <a:lt1>
        <a:sysClr val="window" lastClr="FFFFFF"/>
      </a:lt1>
      <a:dk2>
        <a:srgbClr val="2F333D"/>
      </a:dk2>
      <a:lt2>
        <a:srgbClr val="E9F3F3"/>
      </a:lt2>
      <a:accent1>
        <a:srgbClr val="1EBE9B"/>
      </a:accent1>
      <a:accent2>
        <a:srgbClr val="FD8686"/>
      </a:accent2>
      <a:accent3>
        <a:srgbClr val="0AC8AD"/>
      </a:accent3>
      <a:accent4>
        <a:srgbClr val="E69500"/>
      </a:accent4>
      <a:accent5>
        <a:srgbClr val="EC4E70"/>
      </a:accent5>
      <a:accent6>
        <a:srgbClr val="794DFF"/>
      </a:accent6>
      <a:hlink>
        <a:srgbClr val="3E8FF1"/>
      </a:hlink>
      <a:folHlink>
        <a:srgbClr val="939393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1022</Words>
  <Application>Microsoft Office PowerPoint</Application>
  <PresentationFormat>Widescreen</PresentationFormat>
  <Paragraphs>90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Haas Grot Text Web</vt:lpstr>
      <vt:lpstr>Aptos</vt:lpstr>
      <vt:lpstr>Arial</vt:lpstr>
      <vt:lpstr>Avenir Next LT Pro</vt:lpstr>
      <vt:lpstr>Posterama</vt:lpstr>
      <vt:lpstr>Source Sans Pro</vt:lpstr>
      <vt:lpstr>SplashVTI</vt:lpstr>
      <vt:lpstr>HPFY3001: Academic Skills  Critical Thinking</vt:lpstr>
      <vt:lpstr>Assignment 3: Academic Reading</vt:lpstr>
      <vt:lpstr>Assignment 3: Academic Reading</vt:lpstr>
      <vt:lpstr>In this session:</vt:lpstr>
      <vt:lpstr>What do we mean by ‘critical thinking’?</vt:lpstr>
      <vt:lpstr>What do we mean by ‘critical thinking’? Some definitions</vt:lpstr>
      <vt:lpstr>What do we mean by ‘critical thinking’? Some definitions</vt:lpstr>
      <vt:lpstr>What do we mean by ‘critical thinking’? Some definitions</vt:lpstr>
      <vt:lpstr>Dewey’s Process of Inquiry</vt:lpstr>
      <vt:lpstr>Dewey’s Process of Inquiry</vt:lpstr>
      <vt:lpstr>Critical versus uncritical thinking</vt:lpstr>
      <vt:lpstr>Put more simply…</vt:lpstr>
      <vt:lpstr>Features of critical thinking</vt:lpstr>
      <vt:lpstr>PowerPoint Presentation</vt:lpstr>
      <vt:lpstr>Other questions to think about</vt:lpstr>
      <vt:lpstr>Why?</vt:lpstr>
      <vt:lpstr>Critical thinking: Analysis</vt:lpstr>
      <vt:lpstr>Critical thinking: Evaluation</vt:lpstr>
      <vt:lpstr>Critical thinking: Synthesis </vt:lpstr>
      <vt:lpstr>Over to you: any questions?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Rhian Keyse</dc:creator>
  <cp:lastModifiedBy>Rhian Keyse</cp:lastModifiedBy>
  <cp:revision>23</cp:revision>
  <dcterms:created xsi:type="dcterms:W3CDTF">2024-09-11T12:44:55Z</dcterms:created>
  <dcterms:modified xsi:type="dcterms:W3CDTF">2025-12-06T09:21:12Z</dcterms:modified>
</cp:coreProperties>
</file>