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2"/>
  </p:notesMasterIdLst>
  <p:handoutMasterIdLst>
    <p:handoutMasterId r:id="rId43"/>
  </p:handoutMasterIdLst>
  <p:sldIdLst>
    <p:sldId id="277" r:id="rId2"/>
    <p:sldId id="466" r:id="rId3"/>
    <p:sldId id="507" r:id="rId4"/>
    <p:sldId id="467" r:id="rId5"/>
    <p:sldId id="468" r:id="rId6"/>
    <p:sldId id="469" r:id="rId7"/>
    <p:sldId id="470" r:id="rId8"/>
    <p:sldId id="471" r:id="rId9"/>
    <p:sldId id="472" r:id="rId10"/>
    <p:sldId id="474" r:id="rId11"/>
    <p:sldId id="475" r:id="rId12"/>
    <p:sldId id="476" r:id="rId13"/>
    <p:sldId id="477" r:id="rId14"/>
    <p:sldId id="478" r:id="rId15"/>
    <p:sldId id="479" r:id="rId16"/>
    <p:sldId id="480" r:id="rId17"/>
    <p:sldId id="481" r:id="rId18"/>
    <p:sldId id="482" r:id="rId19"/>
    <p:sldId id="483" r:id="rId20"/>
    <p:sldId id="484" r:id="rId21"/>
    <p:sldId id="486" r:id="rId22"/>
    <p:sldId id="487" r:id="rId23"/>
    <p:sldId id="488" r:id="rId24"/>
    <p:sldId id="489" r:id="rId25"/>
    <p:sldId id="490" r:id="rId26"/>
    <p:sldId id="491" r:id="rId27"/>
    <p:sldId id="492" r:id="rId28"/>
    <p:sldId id="493" r:id="rId29"/>
    <p:sldId id="494" r:id="rId30"/>
    <p:sldId id="495" r:id="rId31"/>
    <p:sldId id="496" r:id="rId32"/>
    <p:sldId id="497" r:id="rId33"/>
    <p:sldId id="498" r:id="rId34"/>
    <p:sldId id="501" r:id="rId35"/>
    <p:sldId id="502" r:id="rId36"/>
    <p:sldId id="503" r:id="rId37"/>
    <p:sldId id="504" r:id="rId38"/>
    <p:sldId id="505" r:id="rId39"/>
    <p:sldId id="506" r:id="rId40"/>
    <p:sldId id="352" r:id="rId4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55" autoAdjust="0"/>
    <p:restoredTop sz="93433" autoAdjust="0"/>
  </p:normalViewPr>
  <p:slideViewPr>
    <p:cSldViewPr>
      <p:cViewPr varScale="1">
        <p:scale>
          <a:sx n="68" d="100"/>
          <a:sy n="68" d="100"/>
        </p:scale>
        <p:origin x="13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q0B9_ffVN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wmf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LCBB6002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International 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</a:t>
            </a:r>
            <a:r>
              <a:rPr lang="en-GB" altLang="en-US" dirty="0" smtClean="0">
                <a:solidFill>
                  <a:schemeClr val="accent2"/>
                </a:solidFill>
              </a:rPr>
              <a:t>8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 smtClean="0">
                <a:solidFill>
                  <a:schemeClr val="accent2"/>
                </a:solidFill>
              </a:rPr>
              <a:t>Lecture 8.2   </a:t>
            </a:r>
          </a:p>
          <a:p>
            <a:pPr eaLnBrk="1" hangingPunct="1"/>
            <a:r>
              <a:rPr lang="en-US" altLang="en-US" b="1" dirty="0" smtClean="0">
                <a:solidFill>
                  <a:srgbClr val="FFFF00"/>
                </a:solidFill>
              </a:rPr>
              <a:t>Currency Derivatives</a:t>
            </a:r>
            <a:endParaRPr lang="en-GB" altLang="en-US" b="1" dirty="0">
              <a:solidFill>
                <a:srgbClr val="FFFF00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6" name="Rectangle 6"/>
          <p:cNvSpPr>
            <a:spLocks noGrp="1" noChangeArrowheads="1"/>
          </p:cNvSpPr>
          <p:nvPr>
            <p:ph type="title"/>
          </p:nvPr>
        </p:nvSpPr>
        <p:spPr>
          <a:xfrm>
            <a:off x="1043608" y="188640"/>
            <a:ext cx="6629400" cy="803176"/>
          </a:xfrm>
        </p:spPr>
        <p:txBody>
          <a:bodyPr/>
          <a:lstStyle/>
          <a:p>
            <a:r>
              <a:rPr lang="en-US" altLang="en-US" sz="3200" dirty="0" smtClean="0"/>
              <a:t>Session </a:t>
            </a:r>
            <a:r>
              <a:rPr lang="en-US" altLang="en-US" sz="3200" dirty="0"/>
              <a:t>Objectives</a:t>
            </a:r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755576" y="991816"/>
            <a:ext cx="7772400" cy="39624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To explain how forward contracts 		are used for hedging based on anticipated exchange rate movements; 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To explain how currency futures contracts and currency options contracts are used for hedging or speculation based on anticipated exchange rate movements.</a:t>
            </a:r>
          </a:p>
        </p:txBody>
      </p:sp>
    </p:spTree>
    <p:extLst>
      <p:ext uri="{BB962C8B-B14F-4D97-AF65-F5344CB8AC3E}">
        <p14:creationId xmlns:p14="http://schemas.microsoft.com/office/powerpoint/2010/main" val="24848183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7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76672"/>
          </a:xfrm>
        </p:spPr>
        <p:txBody>
          <a:bodyPr/>
          <a:lstStyle/>
          <a:p>
            <a:r>
              <a:rPr lang="en-GB" sz="1200" dirty="0" smtClean="0">
                <a:solidFill>
                  <a:srgbClr val="FF0000"/>
                </a:solidFill>
              </a:rPr>
              <a:t>Watch the video clip on this slide and explain what currency derivative is (10 Minutes)</a:t>
            </a:r>
            <a:endParaRPr lang="en-GB" sz="1200" dirty="0">
              <a:solidFill>
                <a:srgbClr val="FF0000"/>
              </a:solidFill>
            </a:endParaRPr>
          </a:p>
        </p:txBody>
      </p:sp>
      <p:pic>
        <p:nvPicPr>
          <p:cNvPr id="6" name="9q0B9_ffVNg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476672"/>
            <a:ext cx="9144000" cy="5256584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28/11/2021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43704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7" name="Rectangle 5"/>
          <p:cNvSpPr>
            <a:spLocks noGrp="1" noChangeArrowheads="1"/>
          </p:cNvSpPr>
          <p:nvPr>
            <p:ph type="title"/>
          </p:nvPr>
        </p:nvSpPr>
        <p:spPr>
          <a:xfrm>
            <a:off x="827584" y="188640"/>
            <a:ext cx="6629400" cy="504056"/>
          </a:xfrm>
        </p:spPr>
        <p:txBody>
          <a:bodyPr/>
          <a:lstStyle/>
          <a:p>
            <a:r>
              <a:rPr lang="en-US" altLang="en-US" sz="3200" dirty="0"/>
              <a:t>Forward Market</a:t>
            </a:r>
          </a:p>
        </p:txBody>
      </p:sp>
      <p:sp>
        <p:nvSpPr>
          <p:cNvPr id="100358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539552" y="1124744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The forward market facilitates the trading of forward contracts on currencies.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A </a:t>
            </a:r>
            <a:r>
              <a:rPr lang="en-US" altLang="en-US" i="1" dirty="0">
                <a:solidFill>
                  <a:srgbClr val="CC0000"/>
                </a:solidFill>
              </a:rPr>
              <a:t>forward contract</a:t>
            </a:r>
            <a:r>
              <a:rPr lang="en-US" altLang="en-US" dirty="0"/>
              <a:t> is an agreement between a corporation and a commercial bank to exchange a specified amount of a currency at a specified exchange rate (called the </a:t>
            </a:r>
            <a:r>
              <a:rPr lang="en-US" altLang="en-US" i="1" dirty="0">
                <a:solidFill>
                  <a:srgbClr val="CC0000"/>
                </a:solidFill>
              </a:rPr>
              <a:t>forward rate</a:t>
            </a:r>
            <a:r>
              <a:rPr lang="en-US" altLang="en-US" dirty="0"/>
              <a:t>) on a specified date in the future.</a:t>
            </a:r>
          </a:p>
        </p:txBody>
      </p:sp>
    </p:spTree>
    <p:extLst>
      <p:ext uri="{BB962C8B-B14F-4D97-AF65-F5344CB8AC3E}">
        <p14:creationId xmlns:p14="http://schemas.microsoft.com/office/powerpoint/2010/main" val="379238581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03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8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6" name="Rectangle 4"/>
          <p:cNvSpPr>
            <a:spLocks noGrp="1" noChangeArrowheads="1"/>
          </p:cNvSpPr>
          <p:nvPr>
            <p:ph type="title"/>
          </p:nvPr>
        </p:nvSpPr>
        <p:spPr>
          <a:xfrm>
            <a:off x="899592" y="116632"/>
            <a:ext cx="6629400" cy="648072"/>
          </a:xfrm>
          <a:noFill/>
          <a:ln/>
        </p:spPr>
        <p:txBody>
          <a:bodyPr/>
          <a:lstStyle/>
          <a:p>
            <a:r>
              <a:rPr lang="en-US" altLang="en-US" sz="3200" dirty="0"/>
              <a:t>Forward Market</a:t>
            </a:r>
          </a:p>
        </p:txBody>
      </p:sp>
      <p:sp>
        <p:nvSpPr>
          <p:cNvPr id="15155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39552" y="980728"/>
            <a:ext cx="8229600" cy="3917032"/>
          </a:xfrm>
          <a:noFill/>
          <a:ln/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When MNCs anticipate future need or future receipt of a foreign currency, they can set up forward contracts to lock in the exchange rate.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Forward contracts are often valued at $1 million or more, and are not normally used by consumers or small firms.</a:t>
            </a:r>
          </a:p>
        </p:txBody>
      </p:sp>
    </p:spTree>
    <p:extLst>
      <p:ext uri="{BB962C8B-B14F-4D97-AF65-F5344CB8AC3E}">
        <p14:creationId xmlns:p14="http://schemas.microsoft.com/office/powerpoint/2010/main" val="2167089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15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15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557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539552" y="944891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As with the case of spot rates, there is a bid/ask spread on forward rates.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Forward rates may also contain a premium or discount.</a:t>
            </a:r>
          </a:p>
          <a:p>
            <a:pPr lvl="1"/>
            <a:r>
              <a:rPr lang="en-US" altLang="en-US" dirty="0"/>
              <a:t>If the forward rate exceeds the existing spot rate, it contains a </a:t>
            </a:r>
            <a:r>
              <a:rPr lang="en-US" altLang="en-US" i="1" dirty="0">
                <a:solidFill>
                  <a:srgbClr val="CC0000"/>
                </a:solidFill>
              </a:rPr>
              <a:t>premium</a:t>
            </a:r>
            <a:r>
              <a:rPr lang="en-US" altLang="en-US" dirty="0"/>
              <a:t>.</a:t>
            </a:r>
          </a:p>
          <a:p>
            <a:pPr lvl="1"/>
            <a:r>
              <a:rPr lang="en-US" altLang="en-US" dirty="0"/>
              <a:t>If the forward rate is less than the existing spot rate, it contains a </a:t>
            </a:r>
            <a:r>
              <a:rPr lang="en-US" altLang="en-US" i="1" dirty="0">
                <a:solidFill>
                  <a:srgbClr val="CC0000"/>
                </a:solidFill>
              </a:rPr>
              <a:t>discount</a:t>
            </a:r>
            <a:r>
              <a:rPr lang="en-US" altLang="en-US" dirty="0"/>
              <a:t>.</a:t>
            </a:r>
          </a:p>
        </p:txBody>
      </p:sp>
      <p:sp>
        <p:nvSpPr>
          <p:cNvPr id="152580" name="Rectangle 1028"/>
          <p:cNvSpPr>
            <a:spLocks noGrp="1" noChangeArrowheads="1"/>
          </p:cNvSpPr>
          <p:nvPr>
            <p:ph type="title"/>
          </p:nvPr>
        </p:nvSpPr>
        <p:spPr>
          <a:xfrm>
            <a:off x="827584" y="188640"/>
            <a:ext cx="6629400" cy="731168"/>
          </a:xfrm>
          <a:noFill/>
          <a:ln/>
        </p:spPr>
        <p:txBody>
          <a:bodyPr/>
          <a:lstStyle/>
          <a:p>
            <a:r>
              <a:rPr lang="en-US" altLang="en-US" sz="3200" dirty="0"/>
              <a:t>Forward Market</a:t>
            </a:r>
          </a:p>
        </p:txBody>
      </p:sp>
    </p:spTree>
    <p:extLst>
      <p:ext uri="{BB962C8B-B14F-4D97-AF65-F5344CB8AC3E}">
        <p14:creationId xmlns:p14="http://schemas.microsoft.com/office/powerpoint/2010/main" val="1522186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6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11560" y="620688"/>
            <a:ext cx="8229600" cy="504056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  <a:tabLst>
                <a:tab pos="2057400" algn="l"/>
                <a:tab pos="2228850" algn="l"/>
                <a:tab pos="5600700" algn="l"/>
              </a:tabLst>
            </a:pPr>
            <a:r>
              <a:rPr lang="en-US" altLang="en-US" dirty="0" err="1" smtClean="0"/>
              <a:t>Annualised</a:t>
            </a:r>
            <a:r>
              <a:rPr lang="en-US" altLang="en-US" dirty="0" smtClean="0"/>
              <a:t> </a:t>
            </a:r>
            <a:r>
              <a:rPr lang="en-US" altLang="en-US" dirty="0"/>
              <a:t>forward premium/discount </a:t>
            </a:r>
          </a:p>
          <a:p>
            <a:pPr lvl="1">
              <a:buFontTx/>
              <a:buNone/>
              <a:tabLst>
                <a:tab pos="2057400" algn="l"/>
                <a:tab pos="2228850" algn="l"/>
                <a:tab pos="5600700" algn="l"/>
              </a:tabLst>
            </a:pPr>
            <a:r>
              <a:rPr lang="en-US" altLang="en-US" sz="4400" b="1" baseline="-30000" dirty="0"/>
              <a:t>=</a:t>
            </a:r>
            <a:r>
              <a:rPr lang="en-US" altLang="en-US" b="1" dirty="0"/>
              <a:t>  </a:t>
            </a:r>
            <a:r>
              <a:rPr lang="en-US" altLang="en-US" b="1" u="sng" dirty="0"/>
              <a:t>forward rate – spot rate</a:t>
            </a:r>
            <a:r>
              <a:rPr lang="en-US" altLang="en-US" b="1" dirty="0"/>
              <a:t>  </a:t>
            </a:r>
            <a:r>
              <a:rPr lang="en-US" altLang="en-US" sz="4400" b="1" baseline="-30000" dirty="0">
                <a:sym typeface="Symbol" panose="05050102010706020507" pitchFamily="18" charset="2"/>
              </a:rPr>
              <a:t></a:t>
            </a:r>
            <a:r>
              <a:rPr lang="en-US" altLang="en-US" b="1" dirty="0">
                <a:sym typeface="Symbol" panose="05050102010706020507" pitchFamily="18" charset="2"/>
              </a:rPr>
              <a:t>  </a:t>
            </a:r>
            <a:r>
              <a:rPr lang="en-US" altLang="en-US" b="1" u="sng" dirty="0">
                <a:sym typeface="Symbol" panose="05050102010706020507" pitchFamily="18" charset="2"/>
              </a:rPr>
              <a:t>360</a:t>
            </a:r>
            <a:endParaRPr lang="en-US" altLang="en-US" b="1" dirty="0"/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2057400" algn="l"/>
                <a:tab pos="2228850" algn="l"/>
                <a:tab pos="5600700" algn="l"/>
              </a:tabLst>
            </a:pPr>
            <a:r>
              <a:rPr lang="en-US" altLang="en-US" b="1" dirty="0"/>
              <a:t>			spot rate	</a:t>
            </a:r>
            <a:r>
              <a:rPr lang="en-US" altLang="en-US" b="1" i="1" dirty="0"/>
              <a:t>n</a:t>
            </a:r>
            <a:endParaRPr lang="en-US" altLang="en-US" b="1" dirty="0"/>
          </a:p>
          <a:p>
            <a:pPr lvl="1">
              <a:buFontTx/>
              <a:buNone/>
              <a:tabLst>
                <a:tab pos="2057400" algn="l"/>
                <a:tab pos="2228850" algn="l"/>
                <a:tab pos="5600700" algn="l"/>
              </a:tabLst>
            </a:pPr>
            <a:r>
              <a:rPr lang="en-US" altLang="en-US" dirty="0"/>
              <a:t>where </a:t>
            </a:r>
            <a:r>
              <a:rPr lang="en-US" altLang="en-US" i="1" dirty="0"/>
              <a:t>n</a:t>
            </a:r>
            <a:r>
              <a:rPr lang="en-US" altLang="en-US" dirty="0"/>
              <a:t> is the number of days to maturity</a:t>
            </a:r>
          </a:p>
          <a:p>
            <a:pPr>
              <a:buFont typeface="Wingdings" panose="05000000000000000000" pitchFamily="2" charset="2"/>
              <a:buChar char="§"/>
              <a:tabLst>
                <a:tab pos="2057400" algn="l"/>
                <a:tab pos="2228850" algn="l"/>
                <a:tab pos="5600700" algn="l"/>
              </a:tabLst>
            </a:pPr>
            <a:r>
              <a:rPr lang="en-US" altLang="en-US" dirty="0"/>
              <a:t>Example:	Suppose £ spot rate = $1.681, 		90-day £ forward rate = $1.677.</a:t>
            </a:r>
          </a:p>
          <a:p>
            <a:pPr>
              <a:buFontTx/>
              <a:buNone/>
              <a:tabLst>
                <a:tab pos="2057400" algn="l"/>
                <a:tab pos="2228850" algn="l"/>
                <a:tab pos="5600700" algn="l"/>
              </a:tabLst>
            </a:pPr>
            <a:r>
              <a:rPr lang="en-US" altLang="en-US" dirty="0"/>
              <a:t>	</a:t>
            </a:r>
            <a:r>
              <a:rPr lang="en-US" altLang="en-US" u="sng" dirty="0"/>
              <a:t>$1.677 – $1.681</a:t>
            </a:r>
            <a:r>
              <a:rPr lang="en-US" altLang="en-US" dirty="0"/>
              <a:t>  </a:t>
            </a:r>
            <a:r>
              <a:rPr lang="en-US" altLang="en-US" sz="4400" baseline="-30000" dirty="0"/>
              <a:t>x</a:t>
            </a:r>
            <a:r>
              <a:rPr lang="en-US" altLang="en-US" dirty="0"/>
              <a:t>  </a:t>
            </a:r>
            <a:r>
              <a:rPr lang="en-US" altLang="en-US" u="sng" dirty="0"/>
              <a:t>360</a:t>
            </a:r>
            <a:r>
              <a:rPr lang="en-US" altLang="en-US" dirty="0"/>
              <a:t>  </a:t>
            </a:r>
            <a:r>
              <a:rPr lang="en-US" altLang="en-US" sz="4400" baseline="-30000" dirty="0"/>
              <a:t>=  – 0.95%</a:t>
            </a:r>
            <a:endParaRPr lang="en-US" altLang="en-US" dirty="0"/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2057400" algn="l"/>
                <a:tab pos="2228850" algn="l"/>
                <a:tab pos="5600700" algn="l"/>
              </a:tabLst>
            </a:pPr>
            <a:r>
              <a:rPr lang="en-US" altLang="en-US" b="1" dirty="0"/>
              <a:t>	   $1.681	              90</a:t>
            </a:r>
          </a:p>
          <a:p>
            <a:pPr>
              <a:buFontTx/>
              <a:buNone/>
              <a:tabLst>
                <a:tab pos="2057400" algn="l"/>
                <a:tab pos="2228850" algn="l"/>
                <a:tab pos="5600700" algn="l"/>
              </a:tabLst>
            </a:pPr>
            <a:r>
              <a:rPr lang="en-US" altLang="en-US" dirty="0"/>
              <a:t>	So, forward discount = 0.95%</a:t>
            </a:r>
          </a:p>
        </p:txBody>
      </p:sp>
      <p:sp>
        <p:nvSpPr>
          <p:cNvPr id="102408" name="Rectangle 8"/>
          <p:cNvSpPr>
            <a:spLocks noGrp="1" noChangeArrowheads="1"/>
          </p:cNvSpPr>
          <p:nvPr>
            <p:ph type="title"/>
          </p:nvPr>
        </p:nvSpPr>
        <p:spPr>
          <a:xfrm>
            <a:off x="827584" y="35565"/>
            <a:ext cx="6629400" cy="585123"/>
          </a:xfrm>
          <a:noFill/>
          <a:ln/>
        </p:spPr>
        <p:txBody>
          <a:bodyPr/>
          <a:lstStyle/>
          <a:p>
            <a:r>
              <a:rPr lang="en-US" altLang="en-US" sz="3200" dirty="0"/>
              <a:t>Forward Market</a:t>
            </a:r>
          </a:p>
        </p:txBody>
      </p:sp>
    </p:spTree>
    <p:extLst>
      <p:ext uri="{BB962C8B-B14F-4D97-AF65-F5344CB8AC3E}">
        <p14:creationId xmlns:p14="http://schemas.microsoft.com/office/powerpoint/2010/main" val="10456576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024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024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24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024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024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024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024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6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8" name="Rectangle 8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The forward premium/discount reflects the difference between the home interest rate and the foreign interest rate, so as to prevent arbitrage.</a:t>
            </a:r>
          </a:p>
        </p:txBody>
      </p:sp>
      <p:sp>
        <p:nvSpPr>
          <p:cNvPr id="153610" name="Rectangle 10"/>
          <p:cNvSpPr>
            <a:spLocks noGrp="1" noChangeArrowheads="1"/>
          </p:cNvSpPr>
          <p:nvPr>
            <p:ph type="title"/>
          </p:nvPr>
        </p:nvSpPr>
        <p:spPr>
          <a:xfrm>
            <a:off x="1257300" y="188640"/>
            <a:ext cx="6629400" cy="659160"/>
          </a:xfrm>
          <a:noFill/>
          <a:ln/>
        </p:spPr>
        <p:txBody>
          <a:bodyPr/>
          <a:lstStyle/>
          <a:p>
            <a:r>
              <a:rPr lang="en-US" altLang="en-US" sz="3200" dirty="0"/>
              <a:t>Forward Market</a:t>
            </a:r>
          </a:p>
        </p:txBody>
      </p:sp>
    </p:spTree>
    <p:extLst>
      <p:ext uri="{BB962C8B-B14F-4D97-AF65-F5344CB8AC3E}">
        <p14:creationId xmlns:p14="http://schemas.microsoft.com/office/powerpoint/2010/main" val="747046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36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08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251520" y="980728"/>
            <a:ext cx="8589640" cy="4464496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A </a:t>
            </a:r>
            <a:r>
              <a:rPr lang="en-US" altLang="en-US" i="1" dirty="0">
                <a:solidFill>
                  <a:srgbClr val="CC0000"/>
                </a:solidFill>
              </a:rPr>
              <a:t>non-deliverable forward contract (NDF)</a:t>
            </a:r>
            <a:r>
              <a:rPr lang="en-US" altLang="en-US" dirty="0"/>
              <a:t> is a forward contract whereby there is no actual exchange of currencies. Instead, a net payment is made by one party to the other based on the contracted rate and the market rate on the day of settlement.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Although NDFs do not involve actual delivery, they can effectively hedge expected foreign currency cash flows.</a:t>
            </a:r>
          </a:p>
        </p:txBody>
      </p:sp>
      <p:sp>
        <p:nvSpPr>
          <p:cNvPr id="104456" name="Rectangle 8"/>
          <p:cNvSpPr>
            <a:spLocks noGrp="1" noChangeArrowheads="1"/>
          </p:cNvSpPr>
          <p:nvPr>
            <p:ph type="title"/>
          </p:nvPr>
        </p:nvSpPr>
        <p:spPr>
          <a:xfrm>
            <a:off x="827584" y="188640"/>
            <a:ext cx="6629400" cy="659160"/>
          </a:xfrm>
          <a:noFill/>
          <a:ln/>
        </p:spPr>
        <p:txBody>
          <a:bodyPr/>
          <a:lstStyle/>
          <a:p>
            <a:r>
              <a:rPr lang="en-US" altLang="en-US" sz="3200" dirty="0"/>
              <a:t>Forward Market</a:t>
            </a:r>
          </a:p>
        </p:txBody>
      </p:sp>
    </p:spTree>
    <p:extLst>
      <p:ext uri="{BB962C8B-B14F-4D97-AF65-F5344CB8AC3E}">
        <p14:creationId xmlns:p14="http://schemas.microsoft.com/office/powerpoint/2010/main" val="35411310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44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44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4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01" name="Rectangle 5"/>
          <p:cNvSpPr>
            <a:spLocks noGrp="1" noChangeArrowheads="1"/>
          </p:cNvSpPr>
          <p:nvPr>
            <p:ph type="title"/>
          </p:nvPr>
        </p:nvSpPr>
        <p:spPr>
          <a:xfrm>
            <a:off x="1115616" y="332656"/>
            <a:ext cx="6629400" cy="515144"/>
          </a:xfrm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  <p:sp>
        <p:nvSpPr>
          <p:cNvPr id="106502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971600" y="1052736"/>
            <a:ext cx="7924800" cy="41148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i="1" dirty="0">
                <a:solidFill>
                  <a:srgbClr val="CC0000"/>
                </a:solidFill>
              </a:rPr>
              <a:t>Currency futures contracts</a:t>
            </a:r>
            <a:r>
              <a:rPr lang="en-US" altLang="en-US" dirty="0"/>
              <a:t> specify a standard volume of a particular currency to be exchanged on a specific settlement date, typically the third Wednesdays in March, June, September, and December.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They are used by MNCs to hedge their currency positions, and by speculators who hope to capitalize on their expectations of exchange rate movements.</a:t>
            </a:r>
          </a:p>
        </p:txBody>
      </p:sp>
    </p:spTree>
    <p:extLst>
      <p:ext uri="{BB962C8B-B14F-4D97-AF65-F5344CB8AC3E}">
        <p14:creationId xmlns:p14="http://schemas.microsoft.com/office/powerpoint/2010/main" val="246861822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65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650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6502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8" name="Rectangle 4"/>
          <p:cNvSpPr>
            <a:spLocks noGrp="1" noChangeArrowheads="1"/>
          </p:cNvSpPr>
          <p:nvPr>
            <p:ph type="title"/>
          </p:nvPr>
        </p:nvSpPr>
        <p:spPr>
          <a:xfrm>
            <a:off x="1115616" y="188640"/>
            <a:ext cx="6629400" cy="659160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  <p:sp>
        <p:nvSpPr>
          <p:cNvPr id="154629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539552" y="980728"/>
            <a:ext cx="8229600" cy="3917032"/>
          </a:xfrm>
          <a:noFill/>
          <a:ln/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The contracts can be traded by firms or individuals through brokers on the trading floor of an exchange (e.g. Chicago Mercantile Exchange), on automated trading systems (e.g. GLOBEX), or over-the-counter.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Participants in the currency futures market need to establish and maintain a margin when they take a position.</a:t>
            </a:r>
          </a:p>
        </p:txBody>
      </p:sp>
    </p:spTree>
    <p:extLst>
      <p:ext uri="{BB962C8B-B14F-4D97-AF65-F5344CB8AC3E}">
        <p14:creationId xmlns:p14="http://schemas.microsoft.com/office/powerpoint/2010/main" val="1591947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46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46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629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304800" y="980728"/>
            <a:ext cx="8534400" cy="4114800"/>
          </a:xfrm>
        </p:spPr>
        <p:txBody>
          <a:bodyPr/>
          <a:lstStyle/>
          <a:p>
            <a:pPr marL="0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b="0" dirty="0"/>
              <a:t>	</a:t>
            </a:r>
            <a:r>
              <a:rPr lang="en-US" altLang="en-US" sz="2800" b="0" i="1" u="sng" dirty="0"/>
              <a:t>Forward Markets</a:t>
            </a:r>
            <a:r>
              <a:rPr lang="en-US" altLang="en-US" sz="2800" b="0" dirty="0"/>
              <a:t>	</a:t>
            </a:r>
            <a:r>
              <a:rPr lang="en-US" altLang="en-US" sz="2800" b="0" i="1" u="sng" dirty="0"/>
              <a:t>Futures Markets</a:t>
            </a:r>
            <a:endParaRPr lang="en-US" altLang="en-US" sz="2800" b="0" dirty="0"/>
          </a:p>
          <a:p>
            <a:pPr marL="0" indent="0">
              <a:lnSpc>
                <a:spcPct val="90000"/>
              </a:lnSpc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sz="2800" b="0" i="1" dirty="0"/>
              <a:t>Contract size</a:t>
            </a:r>
            <a:r>
              <a:rPr lang="en-US" altLang="en-US" sz="2800" b="0" dirty="0"/>
              <a:t>	</a:t>
            </a:r>
            <a:r>
              <a:rPr lang="en-US" altLang="en-US" sz="2800" b="0" dirty="0" err="1" smtClean="0"/>
              <a:t>Customised</a:t>
            </a:r>
            <a:r>
              <a:rPr lang="en-US" altLang="en-US" sz="2800" b="0" dirty="0"/>
              <a:t>.	</a:t>
            </a:r>
            <a:r>
              <a:rPr lang="en-US" altLang="en-US" sz="2800" b="0" dirty="0" err="1" smtClean="0"/>
              <a:t>Standardised</a:t>
            </a:r>
            <a:r>
              <a:rPr lang="en-US" altLang="en-US" sz="2800" b="0" dirty="0"/>
              <a:t>.</a:t>
            </a:r>
          </a:p>
          <a:p>
            <a:pPr marL="0" indent="0">
              <a:lnSpc>
                <a:spcPct val="90000"/>
              </a:lnSpc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sz="2800" b="0" i="1" dirty="0"/>
              <a:t>Delivery date</a:t>
            </a:r>
            <a:r>
              <a:rPr lang="en-US" altLang="en-US" sz="2800" b="0" dirty="0"/>
              <a:t>	</a:t>
            </a:r>
            <a:r>
              <a:rPr lang="en-US" altLang="en-US" sz="2800" b="0" dirty="0" err="1" smtClean="0"/>
              <a:t>Customised</a:t>
            </a:r>
            <a:r>
              <a:rPr lang="en-US" altLang="en-US" sz="2800" b="0" dirty="0"/>
              <a:t>.	</a:t>
            </a:r>
            <a:r>
              <a:rPr lang="en-US" altLang="en-US" sz="2800" b="0" dirty="0" err="1" smtClean="0"/>
              <a:t>Standardised</a:t>
            </a:r>
            <a:r>
              <a:rPr lang="en-US" altLang="en-US" sz="2800" b="0" dirty="0"/>
              <a:t>.</a:t>
            </a:r>
          </a:p>
          <a:p>
            <a:pPr marL="0" indent="0">
              <a:lnSpc>
                <a:spcPct val="90000"/>
              </a:lnSpc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sz="2800" b="0" i="1" dirty="0"/>
              <a:t>Participants</a:t>
            </a:r>
            <a:r>
              <a:rPr lang="en-US" altLang="en-US" sz="2800" b="0" dirty="0"/>
              <a:t>	Banks, brokers,	Banks, brokers,</a:t>
            </a:r>
          </a:p>
          <a:p>
            <a:pPr marL="228600" lvl="1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dirty="0"/>
              <a:t>	MNCs. Public	MNCs. Qualified</a:t>
            </a:r>
          </a:p>
          <a:p>
            <a:pPr marL="228600" lvl="1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dirty="0"/>
              <a:t>	speculation not	public speculation</a:t>
            </a:r>
          </a:p>
          <a:p>
            <a:pPr marL="228600" lvl="1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dirty="0"/>
              <a:t>	encouraged.	encouraged.</a:t>
            </a:r>
          </a:p>
          <a:p>
            <a:pPr marL="0" indent="0">
              <a:lnSpc>
                <a:spcPct val="90000"/>
              </a:lnSpc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sz="2800" b="0" i="1" dirty="0"/>
              <a:t>Security</a:t>
            </a:r>
            <a:r>
              <a:rPr lang="en-US" altLang="en-US" sz="2800" b="0" dirty="0"/>
              <a:t>	Compensating	Small security</a:t>
            </a:r>
          </a:p>
          <a:p>
            <a:pPr marL="228600" lvl="1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i="1" dirty="0"/>
              <a:t>deposit</a:t>
            </a:r>
            <a:r>
              <a:rPr lang="en-US" altLang="en-US" dirty="0"/>
              <a:t>	bank balances or	deposit required.</a:t>
            </a:r>
          </a:p>
          <a:p>
            <a:pPr marL="228600" lvl="1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dirty="0"/>
              <a:t>	credit lines needed.</a:t>
            </a:r>
            <a:endParaRPr lang="en-US" altLang="en-US" b="1" dirty="0"/>
          </a:p>
        </p:txBody>
      </p:sp>
      <p:sp>
        <p:nvSpPr>
          <p:cNvPr id="155652" name="Rectangle 1028"/>
          <p:cNvSpPr>
            <a:spLocks noGrp="1" noChangeArrowheads="1"/>
          </p:cNvSpPr>
          <p:nvPr>
            <p:ph type="title"/>
          </p:nvPr>
        </p:nvSpPr>
        <p:spPr>
          <a:xfrm>
            <a:off x="1257300" y="116632"/>
            <a:ext cx="6629400" cy="659160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</p:spTree>
    <p:extLst>
      <p:ext uri="{BB962C8B-B14F-4D97-AF65-F5344CB8AC3E}">
        <p14:creationId xmlns:p14="http://schemas.microsoft.com/office/powerpoint/2010/main" val="15415208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704" name="Rectangle 8"/>
          <p:cNvSpPr>
            <a:spLocks noChangeArrowheads="1"/>
          </p:cNvSpPr>
          <p:nvPr/>
        </p:nvSpPr>
        <p:spPr bwMode="auto">
          <a:xfrm>
            <a:off x="304800" y="2514600"/>
            <a:ext cx="8534400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tabLst>
                <a:tab pos="3771900" algn="ctr"/>
                <a:tab pos="6858000" algn="ctr"/>
              </a:tabLs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22860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tabLst>
                <a:tab pos="3771900" algn="ctr"/>
                <a:tab pos="68580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tabLst>
                <a:tab pos="3771900" algn="ctr"/>
                <a:tab pos="68580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r>
              <a:rPr lang="en-US" altLang="en-US" b="0" i="1" dirty="0">
                <a:latin typeface="+mj-lt"/>
              </a:rPr>
              <a:t>Clearing</a:t>
            </a:r>
            <a:r>
              <a:rPr lang="en-US" altLang="en-US" b="0" dirty="0">
                <a:latin typeface="+mj-lt"/>
              </a:rPr>
              <a:t>	Handled by	Handled by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i="1" dirty="0">
                <a:latin typeface="+mj-lt"/>
              </a:rPr>
              <a:t>operation</a:t>
            </a:r>
            <a:r>
              <a:rPr lang="en-US" altLang="en-US" b="0" dirty="0">
                <a:latin typeface="+mj-lt"/>
              </a:rPr>
              <a:t>	individual banks	exchange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dirty="0">
                <a:latin typeface="+mj-lt"/>
              </a:rPr>
              <a:t>	&amp; brokers.	clearinghouse.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dirty="0">
                <a:latin typeface="+mj-lt"/>
              </a:rPr>
              <a:t>		Daily settlements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dirty="0">
                <a:latin typeface="+mj-lt"/>
              </a:rPr>
              <a:t>		to market prices</a:t>
            </a:r>
            <a:r>
              <a:rPr lang="en-US" altLang="en-US" b="0" dirty="0"/>
              <a:t>.</a:t>
            </a:r>
          </a:p>
        </p:txBody>
      </p:sp>
      <p:sp>
        <p:nvSpPr>
          <p:cNvPr id="157700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304800" y="4572000"/>
            <a:ext cx="8534400" cy="1524000"/>
          </a:xfrm>
          <a:noFill/>
          <a:ln/>
        </p:spPr>
        <p:txBody>
          <a:bodyPr/>
          <a:lstStyle/>
          <a:p>
            <a:pPr marL="0" indent="0">
              <a:lnSpc>
                <a:spcPct val="90000"/>
              </a:lnSpc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b="0" i="1" dirty="0"/>
              <a:t>Marketplace</a:t>
            </a:r>
            <a:r>
              <a:rPr lang="en-US" altLang="en-US" b="0" dirty="0"/>
              <a:t>	Worldwide	Central exchange</a:t>
            </a:r>
          </a:p>
          <a:p>
            <a:pPr marL="228600" lvl="1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dirty="0"/>
              <a:t>	telephone	floor with global</a:t>
            </a:r>
          </a:p>
          <a:p>
            <a:pPr marL="228600" lvl="1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dirty="0"/>
              <a:t>	network.	communications.</a:t>
            </a:r>
          </a:p>
        </p:txBody>
      </p:sp>
      <p:sp>
        <p:nvSpPr>
          <p:cNvPr id="157701" name="Rectangle 5"/>
          <p:cNvSpPr>
            <a:spLocks noGrp="1" noChangeArrowheads="1"/>
          </p:cNvSpPr>
          <p:nvPr>
            <p:ph type="title"/>
          </p:nvPr>
        </p:nvSpPr>
        <p:spPr>
          <a:xfrm>
            <a:off x="1403648" y="91977"/>
            <a:ext cx="6629400" cy="1143000"/>
          </a:xfrm>
          <a:noFill/>
          <a:ln/>
        </p:spPr>
        <p:txBody>
          <a:bodyPr/>
          <a:lstStyle/>
          <a:p>
            <a:r>
              <a:rPr lang="en-US" altLang="en-US" dirty="0"/>
              <a:t>Currency Futures Market</a:t>
            </a:r>
          </a:p>
        </p:txBody>
      </p:sp>
      <p:sp>
        <p:nvSpPr>
          <p:cNvPr id="157703" name="Rectangle 7"/>
          <p:cNvSpPr>
            <a:spLocks noChangeArrowheads="1"/>
          </p:cNvSpPr>
          <p:nvPr/>
        </p:nvSpPr>
        <p:spPr bwMode="auto">
          <a:xfrm>
            <a:off x="304800" y="1981200"/>
            <a:ext cx="85344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tabLst>
                <a:tab pos="3771900" algn="ctr"/>
                <a:tab pos="6858000" algn="ctr"/>
              </a:tabLs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22860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tabLst>
                <a:tab pos="3771900" algn="ctr"/>
                <a:tab pos="68580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tabLst>
                <a:tab pos="3771900" algn="ctr"/>
                <a:tab pos="68580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dirty="0"/>
              <a:t>	</a:t>
            </a:r>
            <a:r>
              <a:rPr lang="en-US" altLang="en-US" b="0" i="1" u="sng" dirty="0"/>
              <a:t>Forward Markets</a:t>
            </a:r>
            <a:r>
              <a:rPr lang="en-US" altLang="en-US" b="0" dirty="0"/>
              <a:t>	</a:t>
            </a:r>
            <a:r>
              <a:rPr lang="en-US" altLang="en-US" b="0" i="1" u="sng" dirty="0"/>
              <a:t>Futures Markets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3048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77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77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77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577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704" grpId="0" autoUpdateAnimBg="0"/>
      <p:bldP spid="157700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4" name="Rectangle 1028"/>
          <p:cNvSpPr>
            <a:spLocks noChangeArrowheads="1"/>
          </p:cNvSpPr>
          <p:nvPr/>
        </p:nvSpPr>
        <p:spPr bwMode="auto">
          <a:xfrm>
            <a:off x="304800" y="2514600"/>
            <a:ext cx="8534400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tabLst>
                <a:tab pos="3771900" algn="ctr"/>
                <a:tab pos="6858000" algn="ctr"/>
              </a:tabLs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22860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tabLst>
                <a:tab pos="3771900" algn="ctr"/>
                <a:tab pos="68580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tabLst>
                <a:tab pos="3771900" algn="ctr"/>
                <a:tab pos="68580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r>
              <a:rPr lang="en-US" altLang="en-US" b="0" i="1" dirty="0">
                <a:latin typeface="+mj-lt"/>
              </a:rPr>
              <a:t>Regulation</a:t>
            </a:r>
            <a:r>
              <a:rPr lang="en-US" altLang="en-US" b="0" dirty="0">
                <a:latin typeface="+mj-lt"/>
              </a:rPr>
              <a:t>	Self-regulating.	Commodity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i="1" dirty="0">
                <a:latin typeface="+mj-lt"/>
              </a:rPr>
              <a:t>	</a:t>
            </a:r>
            <a:r>
              <a:rPr lang="en-US" altLang="en-US" b="0" dirty="0">
                <a:latin typeface="+mj-lt"/>
              </a:rPr>
              <a:t>	Futures Trading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dirty="0">
                <a:latin typeface="+mj-lt"/>
              </a:rPr>
              <a:t>		Commission,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dirty="0">
                <a:latin typeface="+mj-lt"/>
              </a:rPr>
              <a:t>		National Futures</a:t>
            </a:r>
          </a:p>
          <a:p>
            <a:pPr lvl="1"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 dirty="0">
                <a:latin typeface="+mj-lt"/>
              </a:rPr>
              <a:t>		Association.</a:t>
            </a:r>
          </a:p>
        </p:txBody>
      </p:sp>
      <p:sp>
        <p:nvSpPr>
          <p:cNvPr id="158725" name="Rectangle 1029"/>
          <p:cNvSpPr>
            <a:spLocks noGrp="1" noChangeArrowheads="1"/>
          </p:cNvSpPr>
          <p:nvPr>
            <p:ph type="body" idx="1"/>
          </p:nvPr>
        </p:nvSpPr>
        <p:spPr>
          <a:xfrm>
            <a:off x="304800" y="4572000"/>
            <a:ext cx="8534400" cy="1524000"/>
          </a:xfrm>
          <a:noFill/>
          <a:ln/>
        </p:spPr>
        <p:txBody>
          <a:bodyPr/>
          <a:lstStyle/>
          <a:p>
            <a:pPr marL="0" indent="0">
              <a:lnSpc>
                <a:spcPct val="90000"/>
              </a:lnSpc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sz="2800" b="0" i="1" dirty="0"/>
              <a:t>Liquidation</a:t>
            </a:r>
            <a:r>
              <a:rPr lang="en-US" altLang="en-US" sz="2800" b="0" dirty="0"/>
              <a:t>	Mostly settled by	Mostly settled by</a:t>
            </a:r>
          </a:p>
          <a:p>
            <a:pPr marL="228600" lvl="1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dirty="0"/>
              <a:t>	actual delivery.	offset.</a:t>
            </a:r>
          </a:p>
          <a:p>
            <a:pPr marL="0" indent="0">
              <a:lnSpc>
                <a:spcPct val="90000"/>
              </a:lnSpc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sz="2800" b="0" i="1" dirty="0"/>
              <a:t>Transaction</a:t>
            </a:r>
            <a:r>
              <a:rPr lang="en-US" altLang="en-US" sz="2800" b="0" dirty="0"/>
              <a:t>	Bank’s bid/ask	Negotiated</a:t>
            </a:r>
          </a:p>
          <a:p>
            <a:pPr marL="228600" lvl="1" indent="0">
              <a:lnSpc>
                <a:spcPct val="90000"/>
              </a:lnSpc>
              <a:spcBef>
                <a:spcPct val="0"/>
              </a:spcBef>
              <a:buFontTx/>
              <a:buNone/>
              <a:tabLst>
                <a:tab pos="3771900" algn="ctr"/>
                <a:tab pos="6858000" algn="ctr"/>
              </a:tabLst>
            </a:pPr>
            <a:r>
              <a:rPr lang="en-US" altLang="en-US" i="1" dirty="0"/>
              <a:t>Costs</a:t>
            </a:r>
            <a:r>
              <a:rPr lang="en-US" altLang="en-US" dirty="0"/>
              <a:t>	spread.	brokerage fees.</a:t>
            </a:r>
          </a:p>
        </p:txBody>
      </p:sp>
      <p:sp>
        <p:nvSpPr>
          <p:cNvPr id="158726" name="Rectangle 1030"/>
          <p:cNvSpPr>
            <a:spLocks noGrp="1" noChangeArrowheads="1"/>
          </p:cNvSpPr>
          <p:nvPr>
            <p:ph type="title"/>
          </p:nvPr>
        </p:nvSpPr>
        <p:spPr>
          <a:xfrm>
            <a:off x="1259632" y="244016"/>
            <a:ext cx="6629400" cy="731168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  <p:sp>
        <p:nvSpPr>
          <p:cNvPr id="158728" name="Rectangle 1032"/>
          <p:cNvSpPr>
            <a:spLocks noChangeArrowheads="1"/>
          </p:cNvSpPr>
          <p:nvPr/>
        </p:nvSpPr>
        <p:spPr bwMode="auto">
          <a:xfrm>
            <a:off x="304800" y="1981200"/>
            <a:ext cx="8534400" cy="68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488" tIns="44450" rIns="90488" bIns="44450"/>
          <a:lstStyle>
            <a:lvl1pPr algn="l">
              <a:lnSpc>
                <a:spcPct val="105000"/>
              </a:lnSpc>
              <a:spcBef>
                <a:spcPct val="30000"/>
              </a:spcBef>
              <a:buSzPct val="119000"/>
              <a:buChar char="•"/>
              <a:tabLst>
                <a:tab pos="3771900" algn="ctr"/>
                <a:tab pos="6858000" algn="ctr"/>
              </a:tabLs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228600" algn="l">
              <a:lnSpc>
                <a:spcPct val="105000"/>
              </a:lnSpc>
              <a:spcBef>
                <a:spcPct val="5000"/>
              </a:spcBef>
              <a:buSzPct val="79000"/>
              <a:buChar char="¤"/>
              <a:tabLst>
                <a:tab pos="3771900" algn="ctr"/>
                <a:tab pos="68580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>
              <a:lnSpc>
                <a:spcPct val="105000"/>
              </a:lnSpc>
              <a:spcBef>
                <a:spcPct val="5000"/>
              </a:spcBef>
              <a:buSzPct val="119000"/>
              <a:buChar char="­"/>
              <a:tabLst>
                <a:tab pos="3771900" algn="ctr"/>
                <a:tab pos="6858000" algn="ctr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>
              <a:lnSpc>
                <a:spcPct val="105000"/>
              </a:lnSpc>
              <a:spcBef>
                <a:spcPct val="5000"/>
              </a:spcBef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lnSpc>
                <a:spcPct val="105000"/>
              </a:lnSpc>
              <a:spcBef>
                <a:spcPct val="5000"/>
              </a:spcBef>
              <a:spcAft>
                <a:spcPct val="0"/>
              </a:spcAft>
              <a:buChar char="»"/>
              <a:tabLst>
                <a:tab pos="3771900" algn="ctr"/>
                <a:tab pos="6858000" algn="ctr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buFontTx/>
              <a:buNone/>
            </a:pPr>
            <a:r>
              <a:rPr lang="en-US" altLang="en-US" b="0"/>
              <a:t>	</a:t>
            </a:r>
            <a:r>
              <a:rPr lang="en-US" altLang="en-US" b="0" i="1" u="sng"/>
              <a:t>Forward Markets</a:t>
            </a:r>
            <a:r>
              <a:rPr lang="en-US" altLang="en-US" b="0"/>
              <a:t>	</a:t>
            </a:r>
            <a:r>
              <a:rPr lang="en-US" altLang="en-US" b="0" i="1" u="sng"/>
              <a:t>Futures Markets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53597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8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87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587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587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587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8724" grpId="0" autoUpdateAnimBg="0"/>
      <p:bldP spid="158725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5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83568" y="991816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Normally, the price of a currency futures contract is similar to the forward rate for a given currency and settlement date, but differs from the spot rate when the interest rates on the two currencies differ.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These relationships are enforced by the potential arbitrage activities that would occur otherwise. </a:t>
            </a:r>
          </a:p>
        </p:txBody>
      </p:sp>
      <p:sp>
        <p:nvSpPr>
          <p:cNvPr id="108552" name="Rectangle 8"/>
          <p:cNvSpPr>
            <a:spLocks noGrp="1" noChangeArrowheads="1"/>
          </p:cNvSpPr>
          <p:nvPr>
            <p:ph type="title"/>
          </p:nvPr>
        </p:nvSpPr>
        <p:spPr>
          <a:xfrm>
            <a:off x="1115616" y="188640"/>
            <a:ext cx="6629400" cy="803176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</p:spTree>
    <p:extLst>
      <p:ext uri="{BB962C8B-B14F-4D97-AF65-F5344CB8AC3E}">
        <p14:creationId xmlns:p14="http://schemas.microsoft.com/office/powerpoint/2010/main" val="230556542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85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85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8550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7" name="Rectangle 2051"/>
          <p:cNvSpPr>
            <a:spLocks noGrp="1" noChangeArrowheads="1"/>
          </p:cNvSpPr>
          <p:nvPr>
            <p:ph type="body" idx="1"/>
          </p:nvPr>
        </p:nvSpPr>
        <p:spPr>
          <a:xfrm>
            <a:off x="755576" y="1124744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Currency futures contracts have no credit risk since they are guaranteed by the exchange clearinghouse.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To minimize its risk in such a guarantee, the exchange imposes margin requirements to cover fluctuations in the value of the contracts.</a:t>
            </a:r>
          </a:p>
          <a:p>
            <a:endParaRPr lang="en-US" altLang="en-US" dirty="0"/>
          </a:p>
        </p:txBody>
      </p:sp>
      <p:sp>
        <p:nvSpPr>
          <p:cNvPr id="159748" name="Rectangle 2052"/>
          <p:cNvSpPr>
            <a:spLocks noGrp="1" noChangeArrowheads="1"/>
          </p:cNvSpPr>
          <p:nvPr>
            <p:ph type="title"/>
          </p:nvPr>
        </p:nvSpPr>
        <p:spPr>
          <a:xfrm>
            <a:off x="1475656" y="260649"/>
            <a:ext cx="6629400" cy="648072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</p:spTree>
    <p:extLst>
      <p:ext uri="{BB962C8B-B14F-4D97-AF65-F5344CB8AC3E}">
        <p14:creationId xmlns:p14="http://schemas.microsoft.com/office/powerpoint/2010/main" val="7844440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00100" y="1080493"/>
            <a:ext cx="7772400" cy="160020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Speculators often sell currency futures when they expect the underlying currency to depreciate, and vice versa.</a:t>
            </a:r>
          </a:p>
        </p:txBody>
      </p:sp>
      <p:sp>
        <p:nvSpPr>
          <p:cNvPr id="160772" name="Rectangle 4"/>
          <p:cNvSpPr>
            <a:spLocks noGrp="1" noChangeArrowheads="1"/>
          </p:cNvSpPr>
          <p:nvPr>
            <p:ph type="title"/>
          </p:nvPr>
        </p:nvSpPr>
        <p:spPr>
          <a:xfrm>
            <a:off x="1187624" y="198041"/>
            <a:ext cx="6629400" cy="515144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  <p:grpSp>
        <p:nvGrpSpPr>
          <p:cNvPr id="160783" name="Group 15"/>
          <p:cNvGrpSpPr>
            <a:grpSpLocks/>
          </p:cNvGrpSpPr>
          <p:nvPr/>
        </p:nvGrpSpPr>
        <p:grpSpPr bwMode="auto">
          <a:xfrm>
            <a:off x="533400" y="3505200"/>
            <a:ext cx="2819400" cy="2363788"/>
            <a:chOff x="336" y="2208"/>
            <a:chExt cx="1776" cy="1489"/>
          </a:xfrm>
        </p:grpSpPr>
        <p:sp>
          <p:nvSpPr>
            <p:cNvPr id="160774" name="Text Box 6"/>
            <p:cNvSpPr txBox="1">
              <a:spLocks noChangeArrowheads="1"/>
            </p:cNvSpPr>
            <p:nvPr/>
          </p:nvSpPr>
          <p:spPr bwMode="auto">
            <a:xfrm>
              <a:off x="336" y="2592"/>
              <a:ext cx="1776" cy="110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342900" indent="-342900"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Arial" panose="020B0604020202020204" pitchFamily="34" charset="0"/>
                </a:rPr>
                <a:t>1.</a:t>
              </a:r>
              <a:r>
                <a:rPr lang="en-US" altLang="en-US" dirty="0">
                  <a:latin typeface="+mj-lt"/>
                </a:rPr>
                <a:t>	Contract to sell 500,000 pesos  @ $.09/peso ($45,000) on June 17.</a:t>
              </a:r>
            </a:p>
          </p:txBody>
        </p:sp>
        <p:sp>
          <p:nvSpPr>
            <p:cNvPr id="160778" name="Text Box 10"/>
            <p:cNvSpPr txBox="1">
              <a:spLocks noChangeArrowheads="1"/>
            </p:cNvSpPr>
            <p:nvPr/>
          </p:nvSpPr>
          <p:spPr bwMode="auto">
            <a:xfrm>
              <a:off x="816" y="2208"/>
              <a:ext cx="510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j-lt"/>
                </a:rPr>
                <a:t>April 4</a:t>
              </a:r>
            </a:p>
          </p:txBody>
        </p:sp>
      </p:grpSp>
      <p:grpSp>
        <p:nvGrpSpPr>
          <p:cNvPr id="160786" name="Group 18"/>
          <p:cNvGrpSpPr>
            <a:grpSpLocks/>
          </p:cNvGrpSpPr>
          <p:nvPr/>
        </p:nvGrpSpPr>
        <p:grpSpPr bwMode="auto">
          <a:xfrm>
            <a:off x="609600" y="3886200"/>
            <a:ext cx="8077200" cy="228600"/>
            <a:chOff x="384" y="2448"/>
            <a:chExt cx="5088" cy="144"/>
          </a:xfrm>
        </p:grpSpPr>
        <p:pic>
          <p:nvPicPr>
            <p:cNvPr id="160776" name="Picture 8" descr="C:\Program Files\Microsoft Office\Clipart\Lines\Green and Black Stripe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4" y="2496"/>
              <a:ext cx="4992" cy="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0777" name="AutoShape 9"/>
            <p:cNvSpPr>
              <a:spLocks noChangeArrowheads="1"/>
            </p:cNvSpPr>
            <p:nvPr/>
          </p:nvSpPr>
          <p:spPr bwMode="auto">
            <a:xfrm rot="5400000">
              <a:off x="5328" y="244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chemeClr val="folHlink"/>
            </a:solidFill>
            <a:ln w="9525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60787" name="Group 19"/>
          <p:cNvGrpSpPr>
            <a:grpSpLocks/>
          </p:cNvGrpSpPr>
          <p:nvPr/>
        </p:nvGrpSpPr>
        <p:grpSpPr bwMode="auto">
          <a:xfrm>
            <a:off x="5410200" y="3505201"/>
            <a:ext cx="3352800" cy="3146426"/>
            <a:chOff x="3408" y="2208"/>
            <a:chExt cx="2112" cy="1982"/>
          </a:xfrm>
        </p:grpSpPr>
        <p:sp>
          <p:nvSpPr>
            <p:cNvPr id="160779" name="Text Box 11"/>
            <p:cNvSpPr txBox="1">
              <a:spLocks noChangeArrowheads="1"/>
            </p:cNvSpPr>
            <p:nvPr/>
          </p:nvSpPr>
          <p:spPr bwMode="auto">
            <a:xfrm>
              <a:off x="3408" y="2592"/>
              <a:ext cx="2112" cy="6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342900" indent="-342900"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Arial" panose="020B0604020202020204" pitchFamily="34" charset="0"/>
                </a:rPr>
                <a:t>2.	</a:t>
              </a:r>
              <a:r>
                <a:rPr lang="en-US" altLang="en-US" dirty="0">
                  <a:latin typeface="+mj-lt"/>
                </a:rPr>
                <a:t>Buy 500,000 pesos  @ $.08/peso ($40,000) from the spot market.</a:t>
              </a:r>
            </a:p>
          </p:txBody>
        </p:sp>
        <p:sp>
          <p:nvSpPr>
            <p:cNvPr id="160781" name="Text Box 13"/>
            <p:cNvSpPr txBox="1">
              <a:spLocks noChangeArrowheads="1"/>
            </p:cNvSpPr>
            <p:nvPr/>
          </p:nvSpPr>
          <p:spPr bwMode="auto">
            <a:xfrm>
              <a:off x="3984" y="2208"/>
              <a:ext cx="584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j-lt"/>
                </a:rPr>
                <a:t>June 17</a:t>
              </a:r>
            </a:p>
          </p:txBody>
        </p:sp>
        <p:sp>
          <p:nvSpPr>
            <p:cNvPr id="160782" name="Text Box 14"/>
            <p:cNvSpPr txBox="1">
              <a:spLocks noChangeArrowheads="1"/>
            </p:cNvSpPr>
            <p:nvPr/>
          </p:nvSpPr>
          <p:spPr bwMode="auto">
            <a:xfrm>
              <a:off x="3408" y="3504"/>
              <a:ext cx="2112" cy="6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342900" indent="-342900"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Arial" panose="020B0604020202020204" pitchFamily="34" charset="0"/>
                </a:rPr>
                <a:t>3</a:t>
              </a:r>
              <a:r>
                <a:rPr lang="en-US" altLang="en-US" dirty="0">
                  <a:latin typeface="+mj-lt"/>
                </a:rPr>
                <a:t>.	Sell the pesos to fulfill contract.</a:t>
              </a:r>
            </a:p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+mj-lt"/>
                </a:rPr>
                <a:t>	Gain $5,000</a:t>
              </a:r>
              <a:r>
                <a:rPr lang="en-US" altLang="en-US" dirty="0">
                  <a:latin typeface="Arial" panose="020B0604020202020204" pitchFamily="34" charset="0"/>
                </a:rPr>
                <a:t>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31124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607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0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60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Currency futures may be purchased by MNCs to hedge foreign currency payables, or sold to hedge receivables.</a:t>
            </a:r>
          </a:p>
        </p:txBody>
      </p:sp>
      <p:sp>
        <p:nvSpPr>
          <p:cNvPr id="161796" name="Rectangle 4"/>
          <p:cNvSpPr>
            <a:spLocks noGrp="1" noChangeArrowheads="1"/>
          </p:cNvSpPr>
          <p:nvPr>
            <p:ph type="title"/>
          </p:nvPr>
        </p:nvSpPr>
        <p:spPr>
          <a:xfrm>
            <a:off x="1524000" y="163300"/>
            <a:ext cx="6629400" cy="805534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  <p:grpSp>
        <p:nvGrpSpPr>
          <p:cNvPr id="161808" name="Group 16"/>
          <p:cNvGrpSpPr>
            <a:grpSpLocks/>
          </p:cNvGrpSpPr>
          <p:nvPr/>
        </p:nvGrpSpPr>
        <p:grpSpPr bwMode="auto">
          <a:xfrm>
            <a:off x="533400" y="3505200"/>
            <a:ext cx="3048000" cy="2695575"/>
            <a:chOff x="336" y="2208"/>
            <a:chExt cx="1920" cy="1698"/>
          </a:xfrm>
        </p:grpSpPr>
        <p:sp>
          <p:nvSpPr>
            <p:cNvPr id="161799" name="Text Box 7"/>
            <p:cNvSpPr txBox="1">
              <a:spLocks noChangeArrowheads="1"/>
            </p:cNvSpPr>
            <p:nvPr/>
          </p:nvSpPr>
          <p:spPr bwMode="auto">
            <a:xfrm>
              <a:off x="336" y="2592"/>
              <a:ext cx="1920" cy="13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342900" indent="-342900"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Arial" panose="020B0604020202020204" pitchFamily="34" charset="0"/>
                </a:rPr>
                <a:t>1.	</a:t>
              </a:r>
              <a:r>
                <a:rPr lang="en-US" altLang="en-US" dirty="0">
                  <a:latin typeface="+mj-lt"/>
                </a:rPr>
                <a:t>Expect to receive 500,000 pesos. Contract to sell 500,000 pesos  @ $.09/peso on June 17. </a:t>
              </a:r>
            </a:p>
          </p:txBody>
        </p:sp>
        <p:sp>
          <p:nvSpPr>
            <p:cNvPr id="161800" name="Text Box 8"/>
            <p:cNvSpPr txBox="1">
              <a:spLocks noChangeArrowheads="1"/>
            </p:cNvSpPr>
            <p:nvPr/>
          </p:nvSpPr>
          <p:spPr bwMode="auto">
            <a:xfrm>
              <a:off x="960" y="2208"/>
              <a:ext cx="510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n-lt"/>
                </a:rPr>
                <a:t>April 4</a:t>
              </a:r>
            </a:p>
          </p:txBody>
        </p:sp>
      </p:grpSp>
      <p:grpSp>
        <p:nvGrpSpPr>
          <p:cNvPr id="161801" name="Group 9"/>
          <p:cNvGrpSpPr>
            <a:grpSpLocks/>
          </p:cNvGrpSpPr>
          <p:nvPr/>
        </p:nvGrpSpPr>
        <p:grpSpPr bwMode="auto">
          <a:xfrm>
            <a:off x="609600" y="3886200"/>
            <a:ext cx="8077200" cy="228600"/>
            <a:chOff x="384" y="2448"/>
            <a:chExt cx="5088" cy="144"/>
          </a:xfrm>
        </p:grpSpPr>
        <p:pic>
          <p:nvPicPr>
            <p:cNvPr id="161802" name="Picture 10" descr="C:\Program Files\Microsoft Office\Clipart\Lines\Green and Black Stripe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4" y="2496"/>
              <a:ext cx="4992" cy="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1803" name="AutoShape 11"/>
            <p:cNvSpPr>
              <a:spLocks noChangeArrowheads="1"/>
            </p:cNvSpPr>
            <p:nvPr/>
          </p:nvSpPr>
          <p:spPr bwMode="auto">
            <a:xfrm rot="5400000">
              <a:off x="5328" y="244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chemeClr val="folHlink"/>
            </a:solidFill>
            <a:ln w="9525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61809" name="Group 17"/>
          <p:cNvGrpSpPr>
            <a:grpSpLocks/>
          </p:cNvGrpSpPr>
          <p:nvPr/>
        </p:nvGrpSpPr>
        <p:grpSpPr bwMode="auto">
          <a:xfrm>
            <a:off x="5410200" y="3505201"/>
            <a:ext cx="3352800" cy="2205038"/>
            <a:chOff x="3408" y="2208"/>
            <a:chExt cx="2112" cy="1389"/>
          </a:xfrm>
        </p:grpSpPr>
        <p:sp>
          <p:nvSpPr>
            <p:cNvPr id="161805" name="Text Box 13"/>
            <p:cNvSpPr txBox="1">
              <a:spLocks noChangeArrowheads="1"/>
            </p:cNvSpPr>
            <p:nvPr/>
          </p:nvSpPr>
          <p:spPr bwMode="auto">
            <a:xfrm>
              <a:off x="3408" y="2592"/>
              <a:ext cx="2112" cy="4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342900" indent="-342900"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Arial" panose="020B0604020202020204" pitchFamily="34" charset="0"/>
                </a:rPr>
                <a:t>2.</a:t>
              </a:r>
              <a:r>
                <a:rPr lang="en-US" altLang="en-US" dirty="0">
                  <a:latin typeface="+mj-lt"/>
                </a:rPr>
                <a:t>	Receive 500,000 pesos as expected</a:t>
              </a:r>
              <a:r>
                <a:rPr lang="en-US" altLang="en-US" dirty="0">
                  <a:latin typeface="Arial" panose="020B0604020202020204" pitchFamily="34" charset="0"/>
                </a:rPr>
                <a:t>.</a:t>
              </a:r>
            </a:p>
          </p:txBody>
        </p:sp>
        <p:sp>
          <p:nvSpPr>
            <p:cNvPr id="161806" name="Text Box 14"/>
            <p:cNvSpPr txBox="1">
              <a:spLocks noChangeArrowheads="1"/>
            </p:cNvSpPr>
            <p:nvPr/>
          </p:nvSpPr>
          <p:spPr bwMode="auto">
            <a:xfrm>
              <a:off x="3984" y="2208"/>
              <a:ext cx="584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j-lt"/>
                </a:rPr>
                <a:t>June 17</a:t>
              </a:r>
            </a:p>
          </p:txBody>
        </p:sp>
        <p:sp>
          <p:nvSpPr>
            <p:cNvPr id="161807" name="Text Box 15"/>
            <p:cNvSpPr txBox="1">
              <a:spLocks noChangeArrowheads="1"/>
            </p:cNvSpPr>
            <p:nvPr/>
          </p:nvSpPr>
          <p:spPr bwMode="auto">
            <a:xfrm>
              <a:off x="3408" y="3120"/>
              <a:ext cx="2112" cy="4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342900" indent="-342900"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Arial" panose="020B0604020202020204" pitchFamily="34" charset="0"/>
                </a:rPr>
                <a:t>3.</a:t>
              </a:r>
              <a:r>
                <a:rPr lang="en-US" altLang="en-US" dirty="0">
                  <a:latin typeface="+mn-lt"/>
                </a:rPr>
                <a:t>	Sell the pesos at the locked-in rate.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1435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61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18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61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412776"/>
            <a:ext cx="8229600" cy="2154461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Holders of futures contracts can close out their positions by selling similar futures contracts. Sellers may also close out their positions by purchasing similar contracts.</a:t>
            </a:r>
          </a:p>
        </p:txBody>
      </p:sp>
      <p:sp>
        <p:nvSpPr>
          <p:cNvPr id="162820" name="Rectangle 4"/>
          <p:cNvSpPr>
            <a:spLocks noGrp="1" noChangeArrowheads="1"/>
          </p:cNvSpPr>
          <p:nvPr>
            <p:ph type="title"/>
          </p:nvPr>
        </p:nvSpPr>
        <p:spPr>
          <a:xfrm>
            <a:off x="1259632" y="175593"/>
            <a:ext cx="6629400" cy="589111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  <p:grpSp>
        <p:nvGrpSpPr>
          <p:cNvPr id="162834" name="Group 18"/>
          <p:cNvGrpSpPr>
            <a:grpSpLocks/>
          </p:cNvGrpSpPr>
          <p:nvPr/>
        </p:nvGrpSpPr>
        <p:grpSpPr bwMode="auto">
          <a:xfrm>
            <a:off x="533400" y="3962400"/>
            <a:ext cx="2362200" cy="2695575"/>
            <a:chOff x="336" y="2448"/>
            <a:chExt cx="1488" cy="1698"/>
          </a:xfrm>
        </p:grpSpPr>
        <p:sp>
          <p:nvSpPr>
            <p:cNvPr id="162823" name="Text Box 7"/>
            <p:cNvSpPr txBox="1">
              <a:spLocks noChangeArrowheads="1"/>
            </p:cNvSpPr>
            <p:nvPr/>
          </p:nvSpPr>
          <p:spPr bwMode="auto">
            <a:xfrm>
              <a:off x="336" y="2832"/>
              <a:ext cx="1488" cy="13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342900" indent="-342900"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Arial" panose="020B0604020202020204" pitchFamily="34" charset="0"/>
                </a:rPr>
                <a:t>1.	</a:t>
              </a:r>
              <a:r>
                <a:rPr lang="en-US" altLang="en-US" dirty="0">
                  <a:latin typeface="+mj-lt"/>
                </a:rPr>
                <a:t>Contract to buy A$100,000 @ $.53/A$ ($53,000) on March 19</a:t>
              </a:r>
              <a:r>
                <a:rPr lang="en-US" altLang="en-US" dirty="0">
                  <a:latin typeface="Arial" panose="020B0604020202020204" pitchFamily="34" charset="0"/>
                </a:rPr>
                <a:t>.</a:t>
              </a:r>
            </a:p>
          </p:txBody>
        </p:sp>
        <p:sp>
          <p:nvSpPr>
            <p:cNvPr id="162824" name="Text Box 8"/>
            <p:cNvSpPr txBox="1">
              <a:spLocks noChangeArrowheads="1"/>
            </p:cNvSpPr>
            <p:nvPr/>
          </p:nvSpPr>
          <p:spPr bwMode="auto">
            <a:xfrm>
              <a:off x="576" y="2448"/>
              <a:ext cx="770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j-lt"/>
                </a:rPr>
                <a:t>January 10</a:t>
              </a:r>
            </a:p>
          </p:txBody>
        </p:sp>
      </p:grpSp>
      <p:grpSp>
        <p:nvGrpSpPr>
          <p:cNvPr id="162825" name="Group 9"/>
          <p:cNvGrpSpPr>
            <a:grpSpLocks/>
          </p:cNvGrpSpPr>
          <p:nvPr/>
        </p:nvGrpSpPr>
        <p:grpSpPr bwMode="auto">
          <a:xfrm>
            <a:off x="609600" y="4343400"/>
            <a:ext cx="8077200" cy="228600"/>
            <a:chOff x="384" y="2448"/>
            <a:chExt cx="5088" cy="144"/>
          </a:xfrm>
        </p:grpSpPr>
        <p:pic>
          <p:nvPicPr>
            <p:cNvPr id="162826" name="Picture 10" descr="C:\Program Files\Microsoft Office\Clipart\Lines\Green and Black Stripe.gi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4" y="2496"/>
              <a:ext cx="4992" cy="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2827" name="AutoShape 11"/>
            <p:cNvSpPr>
              <a:spLocks noChangeArrowheads="1"/>
            </p:cNvSpPr>
            <p:nvPr/>
          </p:nvSpPr>
          <p:spPr bwMode="auto">
            <a:xfrm rot="5400000">
              <a:off x="5328" y="2448"/>
              <a:ext cx="144" cy="144"/>
            </a:xfrm>
            <a:prstGeom prst="triangle">
              <a:avLst>
                <a:gd name="adj" fmla="val 50000"/>
              </a:avLst>
            </a:prstGeom>
            <a:solidFill>
              <a:schemeClr val="folHlink"/>
            </a:solidFill>
            <a:ln w="9525">
              <a:solidFill>
                <a:schemeClr val="folHlink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62836" name="Group 20"/>
          <p:cNvGrpSpPr>
            <a:grpSpLocks/>
          </p:cNvGrpSpPr>
          <p:nvPr/>
        </p:nvGrpSpPr>
        <p:grpSpPr bwMode="auto">
          <a:xfrm>
            <a:off x="6172200" y="3962400"/>
            <a:ext cx="2590800" cy="2695575"/>
            <a:chOff x="3888" y="2448"/>
            <a:chExt cx="1632" cy="1698"/>
          </a:xfrm>
        </p:grpSpPr>
        <p:sp>
          <p:nvSpPr>
            <p:cNvPr id="162829" name="Text Box 13"/>
            <p:cNvSpPr txBox="1">
              <a:spLocks noChangeArrowheads="1"/>
            </p:cNvSpPr>
            <p:nvPr/>
          </p:nvSpPr>
          <p:spPr bwMode="auto">
            <a:xfrm>
              <a:off x="3888" y="2832"/>
              <a:ext cx="1632" cy="131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342900" indent="-342900"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Arial" panose="020B0604020202020204" pitchFamily="34" charset="0"/>
                </a:rPr>
                <a:t>3.	</a:t>
              </a:r>
              <a:r>
                <a:rPr lang="en-US" altLang="en-US" dirty="0">
                  <a:latin typeface="+mj-lt"/>
                </a:rPr>
                <a:t>Incurs $3000 loss from offsetting positions in futures contracts</a:t>
              </a:r>
              <a:r>
                <a:rPr lang="en-US" altLang="en-US" dirty="0">
                  <a:latin typeface="Arial" panose="020B0604020202020204" pitchFamily="34" charset="0"/>
                </a:rPr>
                <a:t>.</a:t>
              </a:r>
            </a:p>
          </p:txBody>
        </p:sp>
        <p:sp>
          <p:nvSpPr>
            <p:cNvPr id="162830" name="Text Box 14"/>
            <p:cNvSpPr txBox="1">
              <a:spLocks noChangeArrowheads="1"/>
            </p:cNvSpPr>
            <p:nvPr/>
          </p:nvSpPr>
          <p:spPr bwMode="auto">
            <a:xfrm>
              <a:off x="4224" y="2448"/>
              <a:ext cx="677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j-lt"/>
                </a:rPr>
                <a:t>March 19</a:t>
              </a:r>
            </a:p>
          </p:txBody>
        </p:sp>
      </p:grpSp>
      <p:grpSp>
        <p:nvGrpSpPr>
          <p:cNvPr id="162835" name="Group 19"/>
          <p:cNvGrpSpPr>
            <a:grpSpLocks/>
          </p:cNvGrpSpPr>
          <p:nvPr/>
        </p:nvGrpSpPr>
        <p:grpSpPr bwMode="auto">
          <a:xfrm>
            <a:off x="3429000" y="3962401"/>
            <a:ext cx="2362200" cy="2363788"/>
            <a:chOff x="2160" y="2448"/>
            <a:chExt cx="1488" cy="1489"/>
          </a:xfrm>
        </p:grpSpPr>
        <p:sp>
          <p:nvSpPr>
            <p:cNvPr id="162832" name="Text Box 16"/>
            <p:cNvSpPr txBox="1">
              <a:spLocks noChangeArrowheads="1"/>
            </p:cNvSpPr>
            <p:nvPr/>
          </p:nvSpPr>
          <p:spPr bwMode="auto">
            <a:xfrm>
              <a:off x="2160" y="2832"/>
              <a:ext cx="1488" cy="110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marL="342900" indent="-342900"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Arial" panose="020B0604020202020204" pitchFamily="34" charset="0"/>
                </a:rPr>
                <a:t>2.	</a:t>
              </a:r>
              <a:r>
                <a:rPr lang="en-US" altLang="en-US" dirty="0">
                  <a:latin typeface="+mj-lt"/>
                </a:rPr>
                <a:t>Contract to sell A$100,000 @ $.50/A$ ($50,000) on March 19.</a:t>
              </a:r>
            </a:p>
          </p:txBody>
        </p:sp>
        <p:sp>
          <p:nvSpPr>
            <p:cNvPr id="162833" name="Text Box 17"/>
            <p:cNvSpPr txBox="1">
              <a:spLocks noChangeArrowheads="1"/>
            </p:cNvSpPr>
            <p:nvPr/>
          </p:nvSpPr>
          <p:spPr bwMode="auto">
            <a:xfrm>
              <a:off x="2352" y="2448"/>
              <a:ext cx="835" cy="2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dirty="0">
                  <a:latin typeface="+mj-lt"/>
                </a:rPr>
                <a:t>February 15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546556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62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62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62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62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600" name="Rectangle 1032"/>
          <p:cNvSpPr>
            <a:spLocks noGrp="1" noChangeArrowheads="1"/>
          </p:cNvSpPr>
          <p:nvPr>
            <p:ph type="body" idx="1"/>
          </p:nvPr>
        </p:nvSpPr>
        <p:spPr>
          <a:xfrm>
            <a:off x="683568" y="1052736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Most currency futures contracts are closed out before their settlement dates.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Brokers who fulfill orders to buy or sell futures contracts earn a transaction or brokerage fee in the form of the bid/ask spread.</a:t>
            </a:r>
          </a:p>
        </p:txBody>
      </p:sp>
      <p:sp>
        <p:nvSpPr>
          <p:cNvPr id="110602" name="Rectangle 1034"/>
          <p:cNvSpPr>
            <a:spLocks noGrp="1" noChangeArrowheads="1"/>
          </p:cNvSpPr>
          <p:nvPr>
            <p:ph type="title"/>
          </p:nvPr>
        </p:nvSpPr>
        <p:spPr>
          <a:xfrm>
            <a:off x="1257300" y="188640"/>
            <a:ext cx="6629400" cy="731168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Futures Market</a:t>
            </a:r>
          </a:p>
        </p:txBody>
      </p:sp>
    </p:spTree>
    <p:extLst>
      <p:ext uri="{BB962C8B-B14F-4D97-AF65-F5344CB8AC3E}">
        <p14:creationId xmlns:p14="http://schemas.microsoft.com/office/powerpoint/2010/main" val="33984810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06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06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600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4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1143000" y="188640"/>
            <a:ext cx="6858000" cy="659160"/>
          </a:xfrm>
        </p:spPr>
        <p:txBody>
          <a:bodyPr/>
          <a:lstStyle/>
          <a:p>
            <a:r>
              <a:rPr lang="en-US" altLang="en-US" sz="3200" dirty="0"/>
              <a:t>Currency Options Market</a:t>
            </a:r>
          </a:p>
        </p:txBody>
      </p:sp>
      <p:sp>
        <p:nvSpPr>
          <p:cNvPr id="163843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611560" y="1052736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A currency option is another type of contract that can be purchased or sold by speculators and firms.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The standard options that are traded on an exchange through brokers are guaranteed, but require margin maintenance.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U.S. option exchanges (e.g. Chicago Board Options Exchange) are regulated by the Securities and Exchange Commission.</a:t>
            </a:r>
          </a:p>
        </p:txBody>
      </p:sp>
    </p:spTree>
    <p:extLst>
      <p:ext uri="{BB962C8B-B14F-4D97-AF65-F5344CB8AC3E}">
        <p14:creationId xmlns:p14="http://schemas.microsoft.com/office/powerpoint/2010/main" val="36134336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705" name="Rectangle 17"/>
          <p:cNvSpPr>
            <a:spLocks noGrp="1" noChangeArrowheads="1"/>
          </p:cNvSpPr>
          <p:nvPr>
            <p:ph type="body" idx="1"/>
          </p:nvPr>
        </p:nvSpPr>
        <p:spPr>
          <a:xfrm>
            <a:off x="539552" y="1124744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In addition to the exchanges, there is an over-the-counter market where commercial banks and brokerage firms offer customized currency options.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There are no credit guarantees for these OTC options, so some form of collateral may be required.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Currency options are classified as either calls or puts.</a:t>
            </a:r>
          </a:p>
        </p:txBody>
      </p:sp>
      <p:sp>
        <p:nvSpPr>
          <p:cNvPr id="114707" name="Rectangle 19"/>
          <p:cNvSpPr>
            <a:spLocks noGrp="1" noChangeArrowheads="1"/>
          </p:cNvSpPr>
          <p:nvPr>
            <p:ph type="title"/>
          </p:nvPr>
        </p:nvSpPr>
        <p:spPr>
          <a:xfrm>
            <a:off x="827584" y="188640"/>
            <a:ext cx="6858000" cy="731168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Options Market</a:t>
            </a:r>
          </a:p>
        </p:txBody>
      </p:sp>
    </p:spTree>
    <p:extLst>
      <p:ext uri="{BB962C8B-B14F-4D97-AF65-F5344CB8AC3E}">
        <p14:creationId xmlns:p14="http://schemas.microsoft.com/office/powerpoint/2010/main" val="18670655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47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47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7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147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4705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7504" y="1196752"/>
            <a:ext cx="8695928" cy="4752528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  <a:tabLst>
                <a:tab pos="3086100" algn="l"/>
              </a:tabLst>
            </a:pPr>
            <a:r>
              <a:rPr lang="en-US" altLang="en-US" dirty="0"/>
              <a:t>A </a:t>
            </a:r>
            <a:r>
              <a:rPr lang="en-US" altLang="en-US" i="1" dirty="0">
                <a:solidFill>
                  <a:srgbClr val="CC0000"/>
                </a:solidFill>
              </a:rPr>
              <a:t>currency call option</a:t>
            </a:r>
            <a:r>
              <a:rPr lang="en-US" altLang="en-US" dirty="0"/>
              <a:t> grants the holder the right to buy a specific currency at a specific price (called the </a:t>
            </a:r>
            <a:r>
              <a:rPr lang="en-US" altLang="en-US" i="1" dirty="0">
                <a:solidFill>
                  <a:srgbClr val="CC0000"/>
                </a:solidFill>
              </a:rPr>
              <a:t>exercise</a:t>
            </a:r>
            <a:r>
              <a:rPr lang="en-US" altLang="en-US" dirty="0"/>
              <a:t> or </a:t>
            </a:r>
            <a:r>
              <a:rPr lang="en-US" altLang="en-US" i="1" dirty="0">
                <a:solidFill>
                  <a:srgbClr val="CC0000"/>
                </a:solidFill>
              </a:rPr>
              <a:t>strike</a:t>
            </a:r>
            <a:r>
              <a:rPr lang="en-US" altLang="en-US" dirty="0"/>
              <a:t> price) within a specific period of time. </a:t>
            </a:r>
          </a:p>
          <a:p>
            <a:pPr>
              <a:buFont typeface="Wingdings" panose="05000000000000000000" pitchFamily="2" charset="2"/>
              <a:buChar char="§"/>
              <a:tabLst>
                <a:tab pos="3086100" algn="l"/>
              </a:tabLst>
            </a:pPr>
            <a:r>
              <a:rPr lang="en-US" altLang="en-US" dirty="0"/>
              <a:t>A call option is </a:t>
            </a:r>
          </a:p>
          <a:p>
            <a:pPr lvl="1">
              <a:tabLst>
                <a:tab pos="3086100" algn="l"/>
              </a:tabLst>
            </a:pPr>
            <a:r>
              <a:rPr lang="en-US" altLang="en-US" b="1" i="1" dirty="0">
                <a:solidFill>
                  <a:srgbClr val="CC0000"/>
                </a:solidFill>
              </a:rPr>
              <a:t>in the money</a:t>
            </a:r>
            <a:r>
              <a:rPr lang="en-US" altLang="en-US" b="1" dirty="0"/>
              <a:t>	if spot rate &gt; strike price, </a:t>
            </a:r>
          </a:p>
          <a:p>
            <a:pPr lvl="1">
              <a:tabLst>
                <a:tab pos="3086100" algn="l"/>
              </a:tabLst>
            </a:pPr>
            <a:r>
              <a:rPr lang="en-US" altLang="en-US" b="1" i="1" dirty="0">
                <a:solidFill>
                  <a:srgbClr val="CC0000"/>
                </a:solidFill>
              </a:rPr>
              <a:t>at the money</a:t>
            </a:r>
            <a:r>
              <a:rPr lang="en-US" altLang="en-US" b="1" dirty="0"/>
              <a:t>	if spot rate = strike price, </a:t>
            </a:r>
          </a:p>
          <a:p>
            <a:pPr lvl="1">
              <a:tabLst>
                <a:tab pos="3086100" algn="l"/>
              </a:tabLst>
            </a:pPr>
            <a:r>
              <a:rPr lang="en-US" altLang="en-US" b="1" i="1" dirty="0">
                <a:solidFill>
                  <a:srgbClr val="CC0000"/>
                </a:solidFill>
              </a:rPr>
              <a:t>out of the money</a:t>
            </a:r>
            <a:endParaRPr lang="en-US" altLang="en-US" b="1" dirty="0"/>
          </a:p>
          <a:p>
            <a:pPr lvl="1">
              <a:buFontTx/>
              <a:buNone/>
              <a:tabLst>
                <a:tab pos="3086100" algn="l"/>
              </a:tabLst>
            </a:pPr>
            <a:r>
              <a:rPr lang="en-US" altLang="en-US" b="1" dirty="0"/>
              <a:t>		if spot rate &lt; strike price.</a:t>
            </a:r>
            <a:endParaRPr lang="en-US" altLang="en-US" dirty="0"/>
          </a:p>
        </p:txBody>
      </p:sp>
      <p:sp>
        <p:nvSpPr>
          <p:cNvPr id="164868" name="Rectangle 4"/>
          <p:cNvSpPr>
            <a:spLocks noGrp="1" noChangeArrowheads="1"/>
          </p:cNvSpPr>
          <p:nvPr>
            <p:ph type="title"/>
          </p:nvPr>
        </p:nvSpPr>
        <p:spPr>
          <a:xfrm>
            <a:off x="1259632" y="188640"/>
            <a:ext cx="6858000" cy="803176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Call Options</a:t>
            </a:r>
          </a:p>
        </p:txBody>
      </p:sp>
    </p:spTree>
    <p:extLst>
      <p:ext uri="{BB962C8B-B14F-4D97-AF65-F5344CB8AC3E}">
        <p14:creationId xmlns:p14="http://schemas.microsoft.com/office/powerpoint/2010/main" val="35069848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4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179512" y="1052736"/>
            <a:ext cx="8661648" cy="4176464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Option owners can sell or exercise their options. They can also choose to let their options expire. At most, they will lose the premiums they paid for their options.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dirty="0"/>
              <a:t>Call option premiums will be higher when:</a:t>
            </a:r>
          </a:p>
          <a:p>
            <a:pPr lvl="1"/>
            <a:r>
              <a:rPr lang="en-US" altLang="en-US" dirty="0"/>
              <a:t>(spot price – strike price) is larger;</a:t>
            </a:r>
          </a:p>
          <a:p>
            <a:pPr lvl="1"/>
            <a:r>
              <a:rPr lang="en-US" altLang="en-US" dirty="0"/>
              <a:t>the time to expiration date is longer; and</a:t>
            </a:r>
          </a:p>
          <a:p>
            <a:pPr lvl="1"/>
            <a:r>
              <a:rPr lang="en-US" altLang="en-US" dirty="0"/>
              <a:t>the variability of the currency is greater.</a:t>
            </a:r>
          </a:p>
        </p:txBody>
      </p:sp>
      <p:sp>
        <p:nvSpPr>
          <p:cNvPr id="116746" name="Rectangle 10"/>
          <p:cNvSpPr>
            <a:spLocks noGrp="1" noChangeArrowheads="1"/>
          </p:cNvSpPr>
          <p:nvPr>
            <p:ph type="title"/>
          </p:nvPr>
        </p:nvSpPr>
        <p:spPr>
          <a:xfrm>
            <a:off x="971600" y="188640"/>
            <a:ext cx="6858000" cy="731168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Call Options</a:t>
            </a:r>
          </a:p>
        </p:txBody>
      </p:sp>
    </p:spTree>
    <p:extLst>
      <p:ext uri="{BB962C8B-B14F-4D97-AF65-F5344CB8AC3E}">
        <p14:creationId xmlns:p14="http://schemas.microsoft.com/office/powerpoint/2010/main" val="142383954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67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67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1674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1674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674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6744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3832" y="1124744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Firms with open positions in foreign currencies may use currency call options to cover those positions.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They may purchase currency call options</a:t>
            </a:r>
          </a:p>
          <a:p>
            <a:pPr lvl="1"/>
            <a:r>
              <a:rPr lang="en-US" altLang="en-US" dirty="0"/>
              <a:t>to hedge future payables;</a:t>
            </a:r>
          </a:p>
          <a:p>
            <a:pPr lvl="1"/>
            <a:r>
              <a:rPr lang="en-US" altLang="en-US" dirty="0"/>
              <a:t>to hedge potential expenses when bidding on projects; and</a:t>
            </a:r>
          </a:p>
          <a:p>
            <a:pPr lvl="1"/>
            <a:r>
              <a:rPr lang="en-US" altLang="en-US" dirty="0"/>
              <a:t>to hedge potential costs when attempting to acquire other firms.</a:t>
            </a:r>
          </a:p>
        </p:txBody>
      </p:sp>
      <p:sp>
        <p:nvSpPr>
          <p:cNvPr id="166916" name="Rectangle 4"/>
          <p:cNvSpPr>
            <a:spLocks noGrp="1" noChangeArrowheads="1"/>
          </p:cNvSpPr>
          <p:nvPr>
            <p:ph type="title"/>
          </p:nvPr>
        </p:nvSpPr>
        <p:spPr>
          <a:xfrm>
            <a:off x="1259632" y="188640"/>
            <a:ext cx="6858000" cy="731168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Call Options</a:t>
            </a:r>
          </a:p>
        </p:txBody>
      </p:sp>
    </p:spTree>
    <p:extLst>
      <p:ext uri="{BB962C8B-B14F-4D97-AF65-F5344CB8AC3E}">
        <p14:creationId xmlns:p14="http://schemas.microsoft.com/office/powerpoint/2010/main" val="27779910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052736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  <a:tabLst>
                <a:tab pos="2000250" algn="l"/>
              </a:tabLst>
            </a:pPr>
            <a:r>
              <a:rPr lang="en-US" altLang="en-US" sz="2800" dirty="0"/>
              <a:t>Speculators who expect a foreign currency to appreciate can purchase call options on that currency. </a:t>
            </a:r>
          </a:p>
          <a:p>
            <a:pPr lvl="1">
              <a:tabLst>
                <a:tab pos="2000250" algn="l"/>
              </a:tabLst>
            </a:pPr>
            <a:r>
              <a:rPr lang="en-US" altLang="en-US" dirty="0"/>
              <a:t>Profit =	selling price – buying (strike) price 	– option premium</a:t>
            </a:r>
          </a:p>
          <a:p>
            <a:pPr>
              <a:buFont typeface="Wingdings" panose="05000000000000000000" pitchFamily="2" charset="2"/>
              <a:buChar char="§"/>
              <a:tabLst>
                <a:tab pos="2000250" algn="l"/>
              </a:tabLst>
            </a:pPr>
            <a:r>
              <a:rPr lang="en-US" altLang="en-US" sz="2800" dirty="0"/>
              <a:t>They may also sell (write) call options on a currency that they expect to depreciate.</a:t>
            </a:r>
          </a:p>
          <a:p>
            <a:pPr lvl="1">
              <a:tabLst>
                <a:tab pos="2000250" algn="l"/>
              </a:tabLst>
            </a:pPr>
            <a:r>
              <a:rPr lang="en-US" altLang="en-US" dirty="0"/>
              <a:t>Profit = option premium – buying price		+ selling (strike) price</a:t>
            </a:r>
          </a:p>
        </p:txBody>
      </p:sp>
      <p:sp>
        <p:nvSpPr>
          <p:cNvPr id="167940" name="Rectangle 4"/>
          <p:cNvSpPr>
            <a:spLocks noGrp="1" noChangeArrowheads="1"/>
          </p:cNvSpPr>
          <p:nvPr>
            <p:ph type="title"/>
          </p:nvPr>
        </p:nvSpPr>
        <p:spPr>
          <a:xfrm>
            <a:off x="1143000" y="188640"/>
            <a:ext cx="6858000" cy="659160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Call Options</a:t>
            </a:r>
          </a:p>
        </p:txBody>
      </p:sp>
    </p:spTree>
    <p:extLst>
      <p:ext uri="{BB962C8B-B14F-4D97-AF65-F5344CB8AC3E}">
        <p14:creationId xmlns:p14="http://schemas.microsoft.com/office/powerpoint/2010/main" val="7983915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980728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  <a:tabLst>
                <a:tab pos="3257550" algn="l"/>
              </a:tabLst>
            </a:pPr>
            <a:r>
              <a:rPr lang="en-US" altLang="en-US" dirty="0"/>
              <a:t>The purchaser of a call option will break even when</a:t>
            </a:r>
          </a:p>
          <a:p>
            <a:pPr lvl="1">
              <a:buFontTx/>
              <a:buNone/>
              <a:tabLst>
                <a:tab pos="3257550" algn="l"/>
              </a:tabLst>
            </a:pPr>
            <a:r>
              <a:rPr lang="en-US" altLang="en-US" b="1" dirty="0"/>
              <a:t>   selling price =	buying (strike) price </a:t>
            </a:r>
          </a:p>
          <a:p>
            <a:pPr lvl="1">
              <a:buFontTx/>
              <a:buNone/>
              <a:tabLst>
                <a:tab pos="3257550" algn="l"/>
              </a:tabLst>
            </a:pPr>
            <a:r>
              <a:rPr lang="en-US" altLang="en-US" b="1" dirty="0"/>
              <a:t>		+ option premium</a:t>
            </a:r>
          </a:p>
          <a:p>
            <a:pPr>
              <a:buFont typeface="Wingdings" panose="05000000000000000000" pitchFamily="2" charset="2"/>
              <a:buChar char="§"/>
              <a:tabLst>
                <a:tab pos="3257550" algn="l"/>
              </a:tabLst>
            </a:pPr>
            <a:r>
              <a:rPr lang="en-US" altLang="en-US" dirty="0"/>
              <a:t>The seller (writer) of a call option will break even when</a:t>
            </a:r>
          </a:p>
          <a:p>
            <a:pPr lvl="1">
              <a:buFontTx/>
              <a:buNone/>
              <a:tabLst>
                <a:tab pos="3257550" algn="l"/>
              </a:tabLst>
            </a:pPr>
            <a:r>
              <a:rPr lang="en-US" altLang="en-US" dirty="0"/>
              <a:t>   </a:t>
            </a:r>
            <a:r>
              <a:rPr lang="en-US" altLang="en-US" b="1" dirty="0"/>
              <a:t>buying price = selling (strike) price</a:t>
            </a:r>
          </a:p>
          <a:p>
            <a:pPr lvl="1">
              <a:buFontTx/>
              <a:buNone/>
              <a:tabLst>
                <a:tab pos="3257550" algn="l"/>
              </a:tabLst>
            </a:pPr>
            <a:r>
              <a:rPr lang="en-US" altLang="en-US" b="1" dirty="0"/>
              <a:t>		+ option premium</a:t>
            </a:r>
            <a:endParaRPr lang="en-US" altLang="en-US" dirty="0"/>
          </a:p>
        </p:txBody>
      </p:sp>
      <p:sp>
        <p:nvSpPr>
          <p:cNvPr id="168964" name="Rectangle 4"/>
          <p:cNvSpPr>
            <a:spLocks noGrp="1" noChangeArrowheads="1"/>
          </p:cNvSpPr>
          <p:nvPr>
            <p:ph type="title"/>
          </p:nvPr>
        </p:nvSpPr>
        <p:spPr>
          <a:xfrm>
            <a:off x="899592" y="188640"/>
            <a:ext cx="6858000" cy="515144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Call Options</a:t>
            </a:r>
          </a:p>
        </p:txBody>
      </p:sp>
    </p:spTree>
    <p:extLst>
      <p:ext uri="{BB962C8B-B14F-4D97-AF65-F5344CB8AC3E}">
        <p14:creationId xmlns:p14="http://schemas.microsoft.com/office/powerpoint/2010/main" val="183260339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8" name="Rectangle 1028"/>
          <p:cNvSpPr>
            <a:spLocks noGrp="1" noChangeArrowheads="1"/>
          </p:cNvSpPr>
          <p:nvPr>
            <p:ph type="body" idx="1"/>
          </p:nvPr>
        </p:nvSpPr>
        <p:spPr>
          <a:xfrm>
            <a:off x="179512" y="1124744"/>
            <a:ext cx="8661648" cy="4752528"/>
          </a:xfrm>
          <a:noFill/>
          <a:ln/>
        </p:spPr>
        <p:txBody>
          <a:bodyPr/>
          <a:lstStyle/>
          <a:p>
            <a:pPr>
              <a:buFont typeface="Wingdings" panose="05000000000000000000" pitchFamily="2" charset="2"/>
              <a:buChar char="§"/>
              <a:tabLst>
                <a:tab pos="3086100" algn="l"/>
              </a:tabLst>
            </a:pPr>
            <a:r>
              <a:rPr lang="en-US" altLang="en-US" dirty="0"/>
              <a:t>A </a:t>
            </a:r>
            <a:r>
              <a:rPr lang="en-US" altLang="en-US" i="1" dirty="0">
                <a:solidFill>
                  <a:srgbClr val="CC0000"/>
                </a:solidFill>
              </a:rPr>
              <a:t>currency put option</a:t>
            </a:r>
            <a:r>
              <a:rPr lang="en-US" altLang="en-US" dirty="0"/>
              <a:t> grants the holder the right to sell a specific currency at a specific price (the </a:t>
            </a:r>
            <a:r>
              <a:rPr lang="en-US" altLang="en-US" i="1" dirty="0">
                <a:solidFill>
                  <a:srgbClr val="CC0000"/>
                </a:solidFill>
              </a:rPr>
              <a:t>strike</a:t>
            </a:r>
            <a:r>
              <a:rPr lang="en-US" altLang="en-US" dirty="0"/>
              <a:t> price) within a specific period of time. </a:t>
            </a:r>
          </a:p>
          <a:p>
            <a:pPr>
              <a:buFont typeface="Wingdings" panose="05000000000000000000" pitchFamily="2" charset="2"/>
              <a:buChar char="§"/>
              <a:tabLst>
                <a:tab pos="3086100" algn="l"/>
              </a:tabLst>
            </a:pPr>
            <a:r>
              <a:rPr lang="en-US" altLang="en-US" dirty="0"/>
              <a:t>A put option is </a:t>
            </a:r>
          </a:p>
          <a:p>
            <a:pPr lvl="1">
              <a:tabLst>
                <a:tab pos="3086100" algn="l"/>
              </a:tabLst>
            </a:pPr>
            <a:r>
              <a:rPr lang="en-US" altLang="en-US" b="1" i="1" dirty="0">
                <a:solidFill>
                  <a:srgbClr val="CC0000"/>
                </a:solidFill>
              </a:rPr>
              <a:t>in the money</a:t>
            </a:r>
            <a:r>
              <a:rPr lang="en-US" altLang="en-US" b="1" dirty="0"/>
              <a:t>	if spot rate &lt; strike price, </a:t>
            </a:r>
          </a:p>
          <a:p>
            <a:pPr lvl="1">
              <a:tabLst>
                <a:tab pos="3086100" algn="l"/>
              </a:tabLst>
            </a:pPr>
            <a:r>
              <a:rPr lang="en-US" altLang="en-US" b="1" i="1" dirty="0">
                <a:solidFill>
                  <a:srgbClr val="CC0000"/>
                </a:solidFill>
              </a:rPr>
              <a:t>at the money</a:t>
            </a:r>
            <a:r>
              <a:rPr lang="en-US" altLang="en-US" b="1" dirty="0"/>
              <a:t>	if spot rate = strike price, </a:t>
            </a:r>
          </a:p>
          <a:p>
            <a:pPr lvl="1">
              <a:tabLst>
                <a:tab pos="3086100" algn="l"/>
              </a:tabLst>
            </a:pPr>
            <a:r>
              <a:rPr lang="en-US" altLang="en-US" b="1" i="1" dirty="0">
                <a:solidFill>
                  <a:srgbClr val="CC0000"/>
                </a:solidFill>
              </a:rPr>
              <a:t>out of the money</a:t>
            </a:r>
            <a:endParaRPr lang="en-US" altLang="en-US" b="1" dirty="0"/>
          </a:p>
          <a:p>
            <a:pPr lvl="1">
              <a:buFontTx/>
              <a:buNone/>
              <a:tabLst>
                <a:tab pos="3086100" algn="l"/>
              </a:tabLst>
            </a:pPr>
            <a:r>
              <a:rPr lang="en-US" altLang="en-US" b="1" dirty="0"/>
              <a:t>		if spot rate &gt; strike price.</a:t>
            </a:r>
            <a:endParaRPr lang="en-US" altLang="en-US" dirty="0"/>
          </a:p>
        </p:txBody>
      </p:sp>
      <p:sp>
        <p:nvSpPr>
          <p:cNvPr id="169989" name="Rectangle 1029"/>
          <p:cNvSpPr>
            <a:spLocks noGrp="1" noChangeArrowheads="1"/>
          </p:cNvSpPr>
          <p:nvPr>
            <p:ph type="title"/>
          </p:nvPr>
        </p:nvSpPr>
        <p:spPr>
          <a:xfrm>
            <a:off x="1257300" y="188640"/>
            <a:ext cx="6629400" cy="731168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Put Options</a:t>
            </a:r>
          </a:p>
        </p:txBody>
      </p:sp>
    </p:spTree>
    <p:extLst>
      <p:ext uri="{BB962C8B-B14F-4D97-AF65-F5344CB8AC3E}">
        <p14:creationId xmlns:p14="http://schemas.microsoft.com/office/powerpoint/2010/main" val="196605736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6" name="Rectangle 1032"/>
          <p:cNvSpPr>
            <a:spLocks noGrp="1" noChangeArrowheads="1"/>
          </p:cNvSpPr>
          <p:nvPr>
            <p:ph type="body" idx="1"/>
          </p:nvPr>
        </p:nvSpPr>
        <p:spPr>
          <a:xfrm>
            <a:off x="611560" y="1268760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Put option premiums will be higher when:</a:t>
            </a:r>
          </a:p>
          <a:p>
            <a:pPr lvl="1"/>
            <a:r>
              <a:rPr lang="en-US" altLang="en-US" dirty="0"/>
              <a:t>(strike price – spot rate) is larger;</a:t>
            </a:r>
          </a:p>
          <a:p>
            <a:pPr lvl="1"/>
            <a:r>
              <a:rPr lang="en-US" altLang="en-US" dirty="0"/>
              <a:t>the time to expiration date is longer; and</a:t>
            </a:r>
          </a:p>
          <a:p>
            <a:pPr lvl="1"/>
            <a:r>
              <a:rPr lang="en-US" altLang="en-US" dirty="0"/>
              <a:t>the variability of the currency is greater.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Corporations with open foreign currency positions may use currency put options to cover their positions. </a:t>
            </a:r>
          </a:p>
          <a:p>
            <a:pPr lvl="1"/>
            <a:r>
              <a:rPr lang="en-US" altLang="en-US" dirty="0"/>
              <a:t>For example, firms  may purchase put options to hedge future receivables.</a:t>
            </a:r>
          </a:p>
        </p:txBody>
      </p:sp>
      <p:sp>
        <p:nvSpPr>
          <p:cNvPr id="124952" name="Rectangle 1048"/>
          <p:cNvSpPr>
            <a:spLocks noGrp="1" noChangeArrowheads="1"/>
          </p:cNvSpPr>
          <p:nvPr>
            <p:ph type="title"/>
          </p:nvPr>
        </p:nvSpPr>
        <p:spPr>
          <a:xfrm>
            <a:off x="1257300" y="260648"/>
            <a:ext cx="6629400" cy="803176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Put Options</a:t>
            </a:r>
          </a:p>
        </p:txBody>
      </p:sp>
    </p:spTree>
    <p:extLst>
      <p:ext uri="{BB962C8B-B14F-4D97-AF65-F5344CB8AC3E}">
        <p14:creationId xmlns:p14="http://schemas.microsoft.com/office/powerpoint/2010/main" val="334091367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49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249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249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249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249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249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4936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611560" y="958959"/>
            <a:ext cx="8229600" cy="3917032"/>
          </a:xfrm>
          <a:noFill/>
          <a:ln/>
        </p:spPr>
        <p:txBody>
          <a:bodyPr/>
          <a:lstStyle/>
          <a:p>
            <a:pPr>
              <a:buFont typeface="Wingdings" panose="05000000000000000000" pitchFamily="2" charset="2"/>
              <a:buChar char="§"/>
              <a:tabLst>
                <a:tab pos="2000250" algn="l"/>
              </a:tabLst>
            </a:pPr>
            <a:r>
              <a:rPr lang="en-US" altLang="en-US" sz="2800" dirty="0"/>
              <a:t>Speculators who expect a foreign currency to depreciate can purchase put options on that currency. </a:t>
            </a:r>
          </a:p>
          <a:p>
            <a:pPr lvl="1">
              <a:tabLst>
                <a:tab pos="2000250" algn="l"/>
              </a:tabLst>
            </a:pPr>
            <a:r>
              <a:rPr lang="en-US" altLang="en-US" dirty="0"/>
              <a:t>Profit =	selling (strike) price – buying price 	– option premium</a:t>
            </a:r>
          </a:p>
          <a:p>
            <a:pPr>
              <a:buFont typeface="Wingdings" panose="05000000000000000000" pitchFamily="2" charset="2"/>
              <a:buChar char="§"/>
              <a:tabLst>
                <a:tab pos="2000250" algn="l"/>
              </a:tabLst>
            </a:pPr>
            <a:r>
              <a:rPr lang="en-US" altLang="en-US" sz="2800" dirty="0"/>
              <a:t>They may also sell (write) put options on a currency that they expect to appreciate.</a:t>
            </a:r>
          </a:p>
          <a:p>
            <a:pPr lvl="1">
              <a:tabLst>
                <a:tab pos="2000250" algn="l"/>
              </a:tabLst>
            </a:pPr>
            <a:r>
              <a:rPr lang="en-US" altLang="en-US" dirty="0"/>
              <a:t>Profit = option premium + selling price		– buying (strike) price</a:t>
            </a:r>
          </a:p>
        </p:txBody>
      </p:sp>
      <p:sp>
        <p:nvSpPr>
          <p:cNvPr id="171013" name="Rectangle 5"/>
          <p:cNvSpPr>
            <a:spLocks noGrp="1" noChangeArrowheads="1"/>
          </p:cNvSpPr>
          <p:nvPr>
            <p:ph type="title"/>
          </p:nvPr>
        </p:nvSpPr>
        <p:spPr>
          <a:xfrm>
            <a:off x="1115616" y="188640"/>
            <a:ext cx="6629400" cy="803176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Put Options</a:t>
            </a:r>
          </a:p>
        </p:txBody>
      </p:sp>
    </p:spTree>
    <p:extLst>
      <p:ext uri="{BB962C8B-B14F-4D97-AF65-F5344CB8AC3E}">
        <p14:creationId xmlns:p14="http://schemas.microsoft.com/office/powerpoint/2010/main" val="4248876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10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710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710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710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1012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84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611560" y="1124744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One possible speculative strategy for volatile currencies is to purchase both a put option and a call option at the same exercise price. This is called a </a:t>
            </a:r>
            <a:r>
              <a:rPr lang="en-US" altLang="en-US" sz="2800" i="1" dirty="0">
                <a:solidFill>
                  <a:srgbClr val="CC0000"/>
                </a:solidFill>
              </a:rPr>
              <a:t>straddle</a:t>
            </a:r>
            <a:r>
              <a:rPr lang="en-US" altLang="en-US" sz="2800" dirty="0"/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By purchasing both options, the speculator may gain if the currency moves substantially in either direction, or if it moves in one direction followed by the other.</a:t>
            </a:r>
          </a:p>
        </p:txBody>
      </p:sp>
      <p:sp>
        <p:nvSpPr>
          <p:cNvPr id="126986" name="Rectangle 10"/>
          <p:cNvSpPr>
            <a:spLocks noGrp="1" noChangeArrowheads="1"/>
          </p:cNvSpPr>
          <p:nvPr>
            <p:ph type="title"/>
          </p:nvPr>
        </p:nvSpPr>
        <p:spPr>
          <a:xfrm>
            <a:off x="1257300" y="188640"/>
            <a:ext cx="6629400" cy="659160"/>
          </a:xfrm>
          <a:noFill/>
          <a:ln/>
        </p:spPr>
        <p:txBody>
          <a:bodyPr/>
          <a:lstStyle/>
          <a:p>
            <a:r>
              <a:rPr lang="en-US" altLang="en-US" sz="3200" dirty="0"/>
              <a:t>Currency Put Options</a:t>
            </a:r>
          </a:p>
        </p:txBody>
      </p:sp>
    </p:spTree>
    <p:extLst>
      <p:ext uri="{BB962C8B-B14F-4D97-AF65-F5344CB8AC3E}">
        <p14:creationId xmlns:p14="http://schemas.microsoft.com/office/powerpoint/2010/main" val="2650366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698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69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84" grpId="0" build="p" autoUpdateAnimBg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88912"/>
            <a:ext cx="9144000" cy="717550"/>
          </a:xfrm>
        </p:spPr>
        <p:txBody>
          <a:bodyPr/>
          <a:lstStyle/>
          <a:p>
            <a:r>
              <a:rPr lang="en-US" altLang="en-US" sz="3200" dirty="0"/>
              <a:t>Contingency Graphs for Currency Options</a:t>
            </a:r>
            <a:endParaRPr lang="en-US" altLang="en-US" dirty="0"/>
          </a:p>
        </p:txBody>
      </p:sp>
      <p:grpSp>
        <p:nvGrpSpPr>
          <p:cNvPr id="172113" name="Group 81"/>
          <p:cNvGrpSpPr>
            <a:grpSpLocks/>
          </p:cNvGrpSpPr>
          <p:nvPr/>
        </p:nvGrpSpPr>
        <p:grpSpPr bwMode="auto">
          <a:xfrm>
            <a:off x="228600" y="1447800"/>
            <a:ext cx="4267200" cy="4953000"/>
            <a:chOff x="144" y="912"/>
            <a:chExt cx="2688" cy="3120"/>
          </a:xfrm>
        </p:grpSpPr>
        <p:grpSp>
          <p:nvGrpSpPr>
            <p:cNvPr id="172112" name="Group 80"/>
            <p:cNvGrpSpPr>
              <a:grpSpLocks/>
            </p:cNvGrpSpPr>
            <p:nvPr/>
          </p:nvGrpSpPr>
          <p:grpSpPr bwMode="auto">
            <a:xfrm>
              <a:off x="144" y="1776"/>
              <a:ext cx="2592" cy="2256"/>
              <a:chOff x="144" y="1728"/>
              <a:chExt cx="2592" cy="2256"/>
            </a:xfrm>
          </p:grpSpPr>
          <p:sp>
            <p:nvSpPr>
              <p:cNvPr id="172075" name="Line 43"/>
              <p:cNvSpPr>
                <a:spLocks noChangeShapeType="1"/>
              </p:cNvSpPr>
              <p:nvPr/>
            </p:nvSpPr>
            <p:spPr bwMode="auto">
              <a:xfrm>
                <a:off x="768" y="2160"/>
                <a:ext cx="0" cy="1824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2076" name="Line 44"/>
              <p:cNvSpPr>
                <a:spLocks noChangeShapeType="1"/>
              </p:cNvSpPr>
              <p:nvPr/>
            </p:nvSpPr>
            <p:spPr bwMode="auto">
              <a:xfrm>
                <a:off x="960" y="3024"/>
                <a:ext cx="1728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2077" name="Line 45"/>
              <p:cNvSpPr>
                <a:spLocks noChangeShapeType="1"/>
              </p:cNvSpPr>
              <p:nvPr/>
            </p:nvSpPr>
            <p:spPr bwMode="auto">
              <a:xfrm>
                <a:off x="768" y="2640"/>
                <a:ext cx="48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2078" name="Line 46"/>
              <p:cNvSpPr>
                <a:spLocks noChangeShapeType="1"/>
              </p:cNvSpPr>
              <p:nvPr/>
            </p:nvSpPr>
            <p:spPr bwMode="auto">
              <a:xfrm>
                <a:off x="768" y="2256"/>
                <a:ext cx="48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2079" name="Line 47"/>
              <p:cNvSpPr>
                <a:spLocks noChangeShapeType="1"/>
              </p:cNvSpPr>
              <p:nvPr/>
            </p:nvSpPr>
            <p:spPr bwMode="auto">
              <a:xfrm>
                <a:off x="768" y="3408"/>
                <a:ext cx="48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2080" name="Line 48"/>
              <p:cNvSpPr>
                <a:spLocks noChangeShapeType="1"/>
              </p:cNvSpPr>
              <p:nvPr/>
            </p:nvSpPr>
            <p:spPr bwMode="auto">
              <a:xfrm>
                <a:off x="768" y="3792"/>
                <a:ext cx="48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2081" name="Line 49"/>
              <p:cNvSpPr>
                <a:spLocks noChangeShapeType="1"/>
              </p:cNvSpPr>
              <p:nvPr/>
            </p:nvSpPr>
            <p:spPr bwMode="auto">
              <a:xfrm>
                <a:off x="1872" y="3024"/>
                <a:ext cx="0" cy="48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2082" name="Line 50"/>
              <p:cNvSpPr>
                <a:spLocks noChangeShapeType="1"/>
              </p:cNvSpPr>
              <p:nvPr/>
            </p:nvSpPr>
            <p:spPr bwMode="auto">
              <a:xfrm>
                <a:off x="1584" y="3024"/>
                <a:ext cx="0" cy="48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2083" name="Line 51"/>
              <p:cNvSpPr>
                <a:spLocks noChangeShapeType="1"/>
              </p:cNvSpPr>
              <p:nvPr/>
            </p:nvSpPr>
            <p:spPr bwMode="auto">
              <a:xfrm>
                <a:off x="1296" y="3024"/>
                <a:ext cx="0" cy="48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2084" name="Line 52"/>
              <p:cNvSpPr>
                <a:spLocks noChangeShapeType="1"/>
              </p:cNvSpPr>
              <p:nvPr/>
            </p:nvSpPr>
            <p:spPr bwMode="auto">
              <a:xfrm>
                <a:off x="2160" y="3024"/>
                <a:ext cx="0" cy="48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2085" name="Line 53"/>
              <p:cNvSpPr>
                <a:spLocks noChangeShapeType="1"/>
              </p:cNvSpPr>
              <p:nvPr/>
            </p:nvSpPr>
            <p:spPr bwMode="auto">
              <a:xfrm>
                <a:off x="2448" y="3024"/>
                <a:ext cx="0" cy="48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2086" name="Text Box 54"/>
              <p:cNvSpPr txBox="1">
                <a:spLocks noChangeArrowheads="1"/>
              </p:cNvSpPr>
              <p:nvPr/>
            </p:nvSpPr>
            <p:spPr bwMode="auto">
              <a:xfrm>
                <a:off x="240" y="2544"/>
                <a:ext cx="520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algn="r"/>
                <a:r>
                  <a:rPr lang="en-US" altLang="en-US" sz="2000"/>
                  <a:t>+$.02</a:t>
                </a:r>
              </a:p>
            </p:txBody>
          </p:sp>
          <p:sp>
            <p:nvSpPr>
              <p:cNvPr id="172087" name="Text Box 55"/>
              <p:cNvSpPr txBox="1">
                <a:spLocks noChangeArrowheads="1"/>
              </p:cNvSpPr>
              <p:nvPr/>
            </p:nvSpPr>
            <p:spPr bwMode="auto">
              <a:xfrm>
                <a:off x="240" y="2160"/>
                <a:ext cx="520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algn="r"/>
                <a:r>
                  <a:rPr lang="en-US" altLang="en-US" sz="2000"/>
                  <a:t>+$.04</a:t>
                </a:r>
              </a:p>
            </p:txBody>
          </p:sp>
          <p:sp>
            <p:nvSpPr>
              <p:cNvPr id="172088" name="Text Box 56"/>
              <p:cNvSpPr txBox="1">
                <a:spLocks noChangeArrowheads="1"/>
              </p:cNvSpPr>
              <p:nvPr/>
            </p:nvSpPr>
            <p:spPr bwMode="auto">
              <a:xfrm>
                <a:off x="258" y="3264"/>
                <a:ext cx="502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algn="r"/>
                <a:r>
                  <a:rPr lang="en-US" altLang="en-US" sz="2000"/>
                  <a:t>-</a:t>
                </a:r>
                <a:r>
                  <a:rPr lang="en-US" altLang="en-US" sz="1000"/>
                  <a:t> </a:t>
                </a:r>
                <a:r>
                  <a:rPr lang="en-US" altLang="en-US" sz="2000"/>
                  <a:t>$.02</a:t>
                </a:r>
              </a:p>
            </p:txBody>
          </p:sp>
          <p:sp>
            <p:nvSpPr>
              <p:cNvPr id="172092" name="Text Box 60"/>
              <p:cNvSpPr txBox="1">
                <a:spLocks noChangeArrowheads="1"/>
              </p:cNvSpPr>
              <p:nvPr/>
            </p:nvSpPr>
            <p:spPr bwMode="auto">
              <a:xfrm>
                <a:off x="258" y="3648"/>
                <a:ext cx="502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algn="r"/>
                <a:r>
                  <a:rPr lang="en-US" altLang="en-US" sz="2000"/>
                  <a:t>-</a:t>
                </a:r>
                <a:r>
                  <a:rPr lang="en-US" altLang="en-US" sz="1000"/>
                  <a:t> </a:t>
                </a:r>
                <a:r>
                  <a:rPr lang="en-US" altLang="en-US" sz="2000"/>
                  <a:t>$.04</a:t>
                </a:r>
              </a:p>
            </p:txBody>
          </p:sp>
          <p:sp>
            <p:nvSpPr>
              <p:cNvPr id="172093" name="Text Box 61"/>
              <p:cNvSpPr txBox="1">
                <a:spLocks noChangeArrowheads="1"/>
              </p:cNvSpPr>
              <p:nvPr/>
            </p:nvSpPr>
            <p:spPr bwMode="auto">
              <a:xfrm>
                <a:off x="555" y="2880"/>
                <a:ext cx="205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 algn="r"/>
                <a:r>
                  <a:rPr lang="en-US" altLang="en-US" sz="2000"/>
                  <a:t>0</a:t>
                </a:r>
              </a:p>
            </p:txBody>
          </p:sp>
          <p:sp>
            <p:nvSpPr>
              <p:cNvPr id="172094" name="Line 62"/>
              <p:cNvSpPr>
                <a:spLocks noChangeShapeType="1"/>
              </p:cNvSpPr>
              <p:nvPr/>
            </p:nvSpPr>
            <p:spPr bwMode="auto">
              <a:xfrm flipH="1">
                <a:off x="768" y="3024"/>
                <a:ext cx="48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2095" name="Line 63"/>
              <p:cNvSpPr>
                <a:spLocks noChangeShapeType="1"/>
              </p:cNvSpPr>
              <p:nvPr/>
            </p:nvSpPr>
            <p:spPr bwMode="auto">
              <a:xfrm flipH="1">
                <a:off x="864" y="2928"/>
                <a:ext cx="48" cy="192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2096" name="Line 64"/>
              <p:cNvSpPr>
                <a:spLocks noChangeShapeType="1"/>
              </p:cNvSpPr>
              <p:nvPr/>
            </p:nvSpPr>
            <p:spPr bwMode="auto">
              <a:xfrm>
                <a:off x="816" y="3024"/>
                <a:ext cx="48" cy="96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2097" name="Line 65"/>
              <p:cNvSpPr>
                <a:spLocks noChangeShapeType="1"/>
              </p:cNvSpPr>
              <p:nvPr/>
            </p:nvSpPr>
            <p:spPr bwMode="auto">
              <a:xfrm>
                <a:off x="912" y="2928"/>
                <a:ext cx="48" cy="96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172098" name="Text Box 66"/>
              <p:cNvSpPr txBox="1">
                <a:spLocks noChangeArrowheads="1"/>
              </p:cNvSpPr>
              <p:nvPr/>
            </p:nvSpPr>
            <p:spPr bwMode="auto">
              <a:xfrm>
                <a:off x="1008" y="3072"/>
                <a:ext cx="516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sz="2000"/>
                  <a:t>$1.46</a:t>
                </a:r>
              </a:p>
            </p:txBody>
          </p:sp>
          <p:sp>
            <p:nvSpPr>
              <p:cNvPr id="172099" name="Text Box 67"/>
              <p:cNvSpPr txBox="1">
                <a:spLocks noChangeArrowheads="1"/>
              </p:cNvSpPr>
              <p:nvPr/>
            </p:nvSpPr>
            <p:spPr bwMode="auto">
              <a:xfrm>
                <a:off x="1584" y="3072"/>
                <a:ext cx="516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sz="2000"/>
                  <a:t>$1.50</a:t>
                </a:r>
              </a:p>
            </p:txBody>
          </p:sp>
          <p:sp>
            <p:nvSpPr>
              <p:cNvPr id="172100" name="Text Box 68"/>
              <p:cNvSpPr txBox="1">
                <a:spLocks noChangeArrowheads="1"/>
              </p:cNvSpPr>
              <p:nvPr/>
            </p:nvSpPr>
            <p:spPr bwMode="auto">
              <a:xfrm>
                <a:off x="2160" y="3072"/>
                <a:ext cx="516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r>
                  <a:rPr lang="en-US" altLang="en-US" sz="2000"/>
                  <a:t>$1.54</a:t>
                </a:r>
              </a:p>
            </p:txBody>
          </p:sp>
          <p:sp>
            <p:nvSpPr>
              <p:cNvPr id="172104" name="Text Box 72"/>
              <p:cNvSpPr txBox="1">
                <a:spLocks noChangeArrowheads="1"/>
              </p:cNvSpPr>
              <p:nvPr/>
            </p:nvSpPr>
            <p:spPr bwMode="auto">
              <a:xfrm>
                <a:off x="144" y="1728"/>
                <a:ext cx="878" cy="40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lnSpc>
                    <a:spcPct val="90000"/>
                  </a:lnSpc>
                </a:pPr>
                <a:r>
                  <a:rPr lang="en-US" altLang="en-US" sz="2000"/>
                  <a:t>Net Profit per Unit</a:t>
                </a:r>
              </a:p>
            </p:txBody>
          </p:sp>
          <p:sp>
            <p:nvSpPr>
              <p:cNvPr id="172106" name="Text Box 74"/>
              <p:cNvSpPr txBox="1">
                <a:spLocks noChangeArrowheads="1"/>
              </p:cNvSpPr>
              <p:nvPr/>
            </p:nvSpPr>
            <p:spPr bwMode="auto">
              <a:xfrm>
                <a:off x="2112" y="3312"/>
                <a:ext cx="624" cy="57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/>
              <a:p>
                <a:pPr>
                  <a:lnSpc>
                    <a:spcPct val="90000"/>
                  </a:lnSpc>
                </a:pPr>
                <a:r>
                  <a:rPr lang="en-US" altLang="en-US" sz="2000"/>
                  <a:t>Future Spot Rate</a:t>
                </a:r>
              </a:p>
            </p:txBody>
          </p:sp>
        </p:grpSp>
        <p:sp>
          <p:nvSpPr>
            <p:cNvPr id="172108" name="Line 76"/>
            <p:cNvSpPr>
              <a:spLocks noChangeShapeType="1"/>
            </p:cNvSpPr>
            <p:nvPr/>
          </p:nvSpPr>
          <p:spPr bwMode="auto">
            <a:xfrm>
              <a:off x="768" y="3456"/>
              <a:ext cx="1104" cy="0"/>
            </a:xfrm>
            <a:prstGeom prst="line">
              <a:avLst/>
            </a:prstGeom>
            <a:noFill/>
            <a:ln w="571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09" name="Line 77"/>
            <p:cNvSpPr>
              <a:spLocks noChangeShapeType="1"/>
            </p:cNvSpPr>
            <p:nvPr/>
          </p:nvSpPr>
          <p:spPr bwMode="auto">
            <a:xfrm flipV="1">
              <a:off x="1872" y="2544"/>
              <a:ext cx="672" cy="912"/>
            </a:xfrm>
            <a:prstGeom prst="line">
              <a:avLst/>
            </a:prstGeom>
            <a:noFill/>
            <a:ln w="571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10" name="Text Box 78"/>
            <p:cNvSpPr txBox="1">
              <a:spLocks noChangeArrowheads="1"/>
            </p:cNvSpPr>
            <p:nvPr/>
          </p:nvSpPr>
          <p:spPr bwMode="auto">
            <a:xfrm>
              <a:off x="288" y="912"/>
              <a:ext cx="254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u="sng"/>
                <a:t>For Buyer of £ Call Option</a:t>
              </a:r>
            </a:p>
          </p:txBody>
        </p:sp>
        <p:sp>
          <p:nvSpPr>
            <p:cNvPr id="172111" name="Text Box 79"/>
            <p:cNvSpPr txBox="1">
              <a:spLocks noChangeArrowheads="1"/>
            </p:cNvSpPr>
            <p:nvPr/>
          </p:nvSpPr>
          <p:spPr bwMode="auto">
            <a:xfrm>
              <a:off x="624" y="1248"/>
              <a:ext cx="1878" cy="4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>
                  <a:latin typeface="Arial" panose="020B0604020202020204" pitchFamily="34" charset="0"/>
                </a:rPr>
                <a:t>Strike price	= $1.50</a:t>
              </a:r>
            </a:p>
            <a:p>
              <a:pPr>
                <a:lnSpc>
                  <a:spcPct val="90000"/>
                </a:lnSpc>
              </a:pPr>
              <a:r>
                <a:rPr lang="en-US" altLang="en-US">
                  <a:latin typeface="Arial" panose="020B0604020202020204" pitchFamily="34" charset="0"/>
                </a:rPr>
                <a:t>Premium	= $  .02</a:t>
              </a:r>
            </a:p>
          </p:txBody>
        </p:sp>
      </p:grpSp>
      <p:grpSp>
        <p:nvGrpSpPr>
          <p:cNvPr id="172145" name="Group 113"/>
          <p:cNvGrpSpPr>
            <a:grpSpLocks/>
          </p:cNvGrpSpPr>
          <p:nvPr/>
        </p:nvGrpSpPr>
        <p:grpSpPr bwMode="auto">
          <a:xfrm>
            <a:off x="4572000" y="1447800"/>
            <a:ext cx="4267200" cy="4953000"/>
            <a:chOff x="2880" y="912"/>
            <a:chExt cx="2688" cy="3120"/>
          </a:xfrm>
        </p:grpSpPr>
        <p:sp>
          <p:nvSpPr>
            <p:cNvPr id="172116" name="Line 84"/>
            <p:cNvSpPr>
              <a:spLocks noChangeShapeType="1"/>
            </p:cNvSpPr>
            <p:nvPr/>
          </p:nvSpPr>
          <p:spPr bwMode="auto">
            <a:xfrm>
              <a:off x="3504" y="2208"/>
              <a:ext cx="0" cy="1824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17" name="Line 85"/>
            <p:cNvSpPr>
              <a:spLocks noChangeShapeType="1"/>
            </p:cNvSpPr>
            <p:nvPr/>
          </p:nvSpPr>
          <p:spPr bwMode="auto">
            <a:xfrm>
              <a:off x="3696" y="3072"/>
              <a:ext cx="172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18" name="Line 86"/>
            <p:cNvSpPr>
              <a:spLocks noChangeShapeType="1"/>
            </p:cNvSpPr>
            <p:nvPr/>
          </p:nvSpPr>
          <p:spPr bwMode="auto">
            <a:xfrm>
              <a:off x="3504" y="2688"/>
              <a:ext cx="4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19" name="Line 87"/>
            <p:cNvSpPr>
              <a:spLocks noChangeShapeType="1"/>
            </p:cNvSpPr>
            <p:nvPr/>
          </p:nvSpPr>
          <p:spPr bwMode="auto">
            <a:xfrm>
              <a:off x="3504" y="2304"/>
              <a:ext cx="4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20" name="Line 88"/>
            <p:cNvSpPr>
              <a:spLocks noChangeShapeType="1"/>
            </p:cNvSpPr>
            <p:nvPr/>
          </p:nvSpPr>
          <p:spPr bwMode="auto">
            <a:xfrm>
              <a:off x="3504" y="3456"/>
              <a:ext cx="4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21" name="Line 89"/>
            <p:cNvSpPr>
              <a:spLocks noChangeShapeType="1"/>
            </p:cNvSpPr>
            <p:nvPr/>
          </p:nvSpPr>
          <p:spPr bwMode="auto">
            <a:xfrm>
              <a:off x="3504" y="3840"/>
              <a:ext cx="4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22" name="Line 90"/>
            <p:cNvSpPr>
              <a:spLocks noChangeShapeType="1"/>
            </p:cNvSpPr>
            <p:nvPr/>
          </p:nvSpPr>
          <p:spPr bwMode="auto">
            <a:xfrm>
              <a:off x="4608" y="3072"/>
              <a:ext cx="0" cy="4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23" name="Line 91"/>
            <p:cNvSpPr>
              <a:spLocks noChangeShapeType="1"/>
            </p:cNvSpPr>
            <p:nvPr/>
          </p:nvSpPr>
          <p:spPr bwMode="auto">
            <a:xfrm>
              <a:off x="4320" y="3072"/>
              <a:ext cx="0" cy="4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24" name="Line 92"/>
            <p:cNvSpPr>
              <a:spLocks noChangeShapeType="1"/>
            </p:cNvSpPr>
            <p:nvPr/>
          </p:nvSpPr>
          <p:spPr bwMode="auto">
            <a:xfrm>
              <a:off x="4032" y="3072"/>
              <a:ext cx="0" cy="4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25" name="Line 93"/>
            <p:cNvSpPr>
              <a:spLocks noChangeShapeType="1"/>
            </p:cNvSpPr>
            <p:nvPr/>
          </p:nvSpPr>
          <p:spPr bwMode="auto">
            <a:xfrm>
              <a:off x="4896" y="3072"/>
              <a:ext cx="0" cy="4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26" name="Line 94"/>
            <p:cNvSpPr>
              <a:spLocks noChangeShapeType="1"/>
            </p:cNvSpPr>
            <p:nvPr/>
          </p:nvSpPr>
          <p:spPr bwMode="auto">
            <a:xfrm>
              <a:off x="5184" y="3072"/>
              <a:ext cx="0" cy="4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27" name="Text Box 95"/>
            <p:cNvSpPr txBox="1">
              <a:spLocks noChangeArrowheads="1"/>
            </p:cNvSpPr>
            <p:nvPr/>
          </p:nvSpPr>
          <p:spPr bwMode="auto">
            <a:xfrm>
              <a:off x="2976" y="2592"/>
              <a:ext cx="52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+$.02</a:t>
              </a:r>
            </a:p>
          </p:txBody>
        </p:sp>
        <p:sp>
          <p:nvSpPr>
            <p:cNvPr id="172128" name="Text Box 96"/>
            <p:cNvSpPr txBox="1">
              <a:spLocks noChangeArrowheads="1"/>
            </p:cNvSpPr>
            <p:nvPr/>
          </p:nvSpPr>
          <p:spPr bwMode="auto">
            <a:xfrm>
              <a:off x="2976" y="2208"/>
              <a:ext cx="52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+$.04</a:t>
              </a:r>
            </a:p>
          </p:txBody>
        </p:sp>
        <p:sp>
          <p:nvSpPr>
            <p:cNvPr id="172129" name="Text Box 97"/>
            <p:cNvSpPr txBox="1">
              <a:spLocks noChangeArrowheads="1"/>
            </p:cNvSpPr>
            <p:nvPr/>
          </p:nvSpPr>
          <p:spPr bwMode="auto">
            <a:xfrm>
              <a:off x="2994" y="3312"/>
              <a:ext cx="50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-</a:t>
              </a:r>
              <a:r>
                <a:rPr lang="en-US" altLang="en-US" sz="1000"/>
                <a:t> </a:t>
              </a:r>
              <a:r>
                <a:rPr lang="en-US" altLang="en-US" sz="2000"/>
                <a:t>$.02</a:t>
              </a:r>
            </a:p>
          </p:txBody>
        </p:sp>
        <p:sp>
          <p:nvSpPr>
            <p:cNvPr id="172130" name="Text Box 98"/>
            <p:cNvSpPr txBox="1">
              <a:spLocks noChangeArrowheads="1"/>
            </p:cNvSpPr>
            <p:nvPr/>
          </p:nvSpPr>
          <p:spPr bwMode="auto">
            <a:xfrm>
              <a:off x="2994" y="3696"/>
              <a:ext cx="50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-</a:t>
              </a:r>
              <a:r>
                <a:rPr lang="en-US" altLang="en-US" sz="1000"/>
                <a:t> </a:t>
              </a:r>
              <a:r>
                <a:rPr lang="en-US" altLang="en-US" sz="2000"/>
                <a:t>$.04</a:t>
              </a:r>
            </a:p>
          </p:txBody>
        </p:sp>
        <p:sp>
          <p:nvSpPr>
            <p:cNvPr id="172131" name="Text Box 99"/>
            <p:cNvSpPr txBox="1">
              <a:spLocks noChangeArrowheads="1"/>
            </p:cNvSpPr>
            <p:nvPr/>
          </p:nvSpPr>
          <p:spPr bwMode="auto">
            <a:xfrm>
              <a:off x="3291" y="2928"/>
              <a:ext cx="20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0</a:t>
              </a:r>
            </a:p>
          </p:txBody>
        </p:sp>
        <p:sp>
          <p:nvSpPr>
            <p:cNvPr id="172132" name="Line 100"/>
            <p:cNvSpPr>
              <a:spLocks noChangeShapeType="1"/>
            </p:cNvSpPr>
            <p:nvPr/>
          </p:nvSpPr>
          <p:spPr bwMode="auto">
            <a:xfrm flipH="1">
              <a:off x="3504" y="3072"/>
              <a:ext cx="4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33" name="Line 101"/>
            <p:cNvSpPr>
              <a:spLocks noChangeShapeType="1"/>
            </p:cNvSpPr>
            <p:nvPr/>
          </p:nvSpPr>
          <p:spPr bwMode="auto">
            <a:xfrm flipH="1">
              <a:off x="3600" y="2976"/>
              <a:ext cx="48" cy="192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34" name="Line 102"/>
            <p:cNvSpPr>
              <a:spLocks noChangeShapeType="1"/>
            </p:cNvSpPr>
            <p:nvPr/>
          </p:nvSpPr>
          <p:spPr bwMode="auto">
            <a:xfrm>
              <a:off x="3552" y="3072"/>
              <a:ext cx="48" cy="96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35" name="Line 103"/>
            <p:cNvSpPr>
              <a:spLocks noChangeShapeType="1"/>
            </p:cNvSpPr>
            <p:nvPr/>
          </p:nvSpPr>
          <p:spPr bwMode="auto">
            <a:xfrm>
              <a:off x="3648" y="2976"/>
              <a:ext cx="48" cy="96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36" name="Text Box 104"/>
            <p:cNvSpPr txBox="1">
              <a:spLocks noChangeArrowheads="1"/>
            </p:cNvSpPr>
            <p:nvPr/>
          </p:nvSpPr>
          <p:spPr bwMode="auto">
            <a:xfrm>
              <a:off x="3744" y="3120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$1.46</a:t>
              </a:r>
            </a:p>
          </p:txBody>
        </p:sp>
        <p:sp>
          <p:nvSpPr>
            <p:cNvPr id="172137" name="Text Box 105"/>
            <p:cNvSpPr txBox="1">
              <a:spLocks noChangeArrowheads="1"/>
            </p:cNvSpPr>
            <p:nvPr/>
          </p:nvSpPr>
          <p:spPr bwMode="auto">
            <a:xfrm>
              <a:off x="4320" y="3120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$1.50</a:t>
              </a:r>
            </a:p>
          </p:txBody>
        </p:sp>
        <p:sp>
          <p:nvSpPr>
            <p:cNvPr id="172138" name="Text Box 106"/>
            <p:cNvSpPr txBox="1">
              <a:spLocks noChangeArrowheads="1"/>
            </p:cNvSpPr>
            <p:nvPr/>
          </p:nvSpPr>
          <p:spPr bwMode="auto">
            <a:xfrm>
              <a:off x="4896" y="3120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$1.54</a:t>
              </a:r>
            </a:p>
          </p:txBody>
        </p:sp>
        <p:sp>
          <p:nvSpPr>
            <p:cNvPr id="172139" name="Text Box 107"/>
            <p:cNvSpPr txBox="1">
              <a:spLocks noChangeArrowheads="1"/>
            </p:cNvSpPr>
            <p:nvPr/>
          </p:nvSpPr>
          <p:spPr bwMode="auto">
            <a:xfrm>
              <a:off x="2880" y="1776"/>
              <a:ext cx="878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 sz="2000"/>
                <a:t>Net Profit per Unit</a:t>
              </a:r>
            </a:p>
          </p:txBody>
        </p:sp>
        <p:sp>
          <p:nvSpPr>
            <p:cNvPr id="172140" name="Text Box 108"/>
            <p:cNvSpPr txBox="1">
              <a:spLocks noChangeArrowheads="1"/>
            </p:cNvSpPr>
            <p:nvPr/>
          </p:nvSpPr>
          <p:spPr bwMode="auto">
            <a:xfrm>
              <a:off x="4848" y="2448"/>
              <a:ext cx="624" cy="5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 sz="2000"/>
                <a:t>Future Spot Rate</a:t>
              </a:r>
            </a:p>
          </p:txBody>
        </p:sp>
        <p:sp>
          <p:nvSpPr>
            <p:cNvPr id="172141" name="Line 109"/>
            <p:cNvSpPr>
              <a:spLocks noChangeShapeType="1"/>
            </p:cNvSpPr>
            <p:nvPr/>
          </p:nvSpPr>
          <p:spPr bwMode="auto">
            <a:xfrm>
              <a:off x="3504" y="2688"/>
              <a:ext cx="1104" cy="0"/>
            </a:xfrm>
            <a:prstGeom prst="line">
              <a:avLst/>
            </a:prstGeom>
            <a:noFill/>
            <a:ln w="571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42" name="Line 110"/>
            <p:cNvSpPr>
              <a:spLocks noChangeShapeType="1"/>
            </p:cNvSpPr>
            <p:nvPr/>
          </p:nvSpPr>
          <p:spPr bwMode="auto">
            <a:xfrm>
              <a:off x="4608" y="2688"/>
              <a:ext cx="672" cy="912"/>
            </a:xfrm>
            <a:prstGeom prst="line">
              <a:avLst/>
            </a:prstGeom>
            <a:noFill/>
            <a:ln w="571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2143" name="Text Box 111"/>
            <p:cNvSpPr txBox="1">
              <a:spLocks noChangeArrowheads="1"/>
            </p:cNvSpPr>
            <p:nvPr/>
          </p:nvSpPr>
          <p:spPr bwMode="auto">
            <a:xfrm>
              <a:off x="3024" y="912"/>
              <a:ext cx="254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u="sng"/>
                <a:t>For Seller of £ Call Option</a:t>
              </a:r>
            </a:p>
          </p:txBody>
        </p:sp>
        <p:sp>
          <p:nvSpPr>
            <p:cNvPr id="172144" name="Text Box 112"/>
            <p:cNvSpPr txBox="1">
              <a:spLocks noChangeArrowheads="1"/>
            </p:cNvSpPr>
            <p:nvPr/>
          </p:nvSpPr>
          <p:spPr bwMode="auto">
            <a:xfrm>
              <a:off x="3360" y="1248"/>
              <a:ext cx="1878" cy="4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>
                  <a:latin typeface="Arial" panose="020B0604020202020204" pitchFamily="34" charset="0"/>
                </a:rPr>
                <a:t>Strike price	= $1.50</a:t>
              </a:r>
            </a:p>
            <a:p>
              <a:pPr>
                <a:lnSpc>
                  <a:spcPct val="90000"/>
                </a:lnSpc>
              </a:pPr>
              <a:r>
                <a:rPr lang="en-US" altLang="en-US">
                  <a:latin typeface="Arial" panose="020B0604020202020204" pitchFamily="34" charset="0"/>
                </a:rPr>
                <a:t>Premium	= $  .02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83876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2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2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060" name="Rectangle 4"/>
          <p:cNvSpPr>
            <a:spLocks noGrp="1" noChangeArrowheads="1"/>
          </p:cNvSpPr>
          <p:nvPr>
            <p:ph type="title"/>
          </p:nvPr>
        </p:nvSpPr>
        <p:spPr>
          <a:xfrm>
            <a:off x="0" y="304800"/>
            <a:ext cx="9144000" cy="717550"/>
          </a:xfrm>
          <a:noFill/>
          <a:ln/>
        </p:spPr>
        <p:txBody>
          <a:bodyPr/>
          <a:lstStyle/>
          <a:p>
            <a:r>
              <a:rPr lang="en-US" altLang="en-US" sz="3200" dirty="0"/>
              <a:t>Contingency Graphs for Currency Options</a:t>
            </a:r>
            <a:endParaRPr lang="en-US" altLang="en-US" dirty="0"/>
          </a:p>
        </p:txBody>
      </p:sp>
      <p:grpSp>
        <p:nvGrpSpPr>
          <p:cNvPr id="173137" name="Group 81"/>
          <p:cNvGrpSpPr>
            <a:grpSpLocks/>
          </p:cNvGrpSpPr>
          <p:nvPr/>
        </p:nvGrpSpPr>
        <p:grpSpPr bwMode="auto">
          <a:xfrm>
            <a:off x="4572000" y="1447800"/>
            <a:ext cx="4267200" cy="4953000"/>
            <a:chOff x="2880" y="912"/>
            <a:chExt cx="2688" cy="3120"/>
          </a:xfrm>
        </p:grpSpPr>
        <p:sp>
          <p:nvSpPr>
            <p:cNvPr id="173093" name="Line 37"/>
            <p:cNvSpPr>
              <a:spLocks noChangeShapeType="1"/>
            </p:cNvSpPr>
            <p:nvPr/>
          </p:nvSpPr>
          <p:spPr bwMode="auto">
            <a:xfrm>
              <a:off x="3504" y="2208"/>
              <a:ext cx="0" cy="1824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94" name="Line 38"/>
            <p:cNvSpPr>
              <a:spLocks noChangeShapeType="1"/>
            </p:cNvSpPr>
            <p:nvPr/>
          </p:nvSpPr>
          <p:spPr bwMode="auto">
            <a:xfrm>
              <a:off x="3696" y="3072"/>
              <a:ext cx="172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95" name="Line 39"/>
            <p:cNvSpPr>
              <a:spLocks noChangeShapeType="1"/>
            </p:cNvSpPr>
            <p:nvPr/>
          </p:nvSpPr>
          <p:spPr bwMode="auto">
            <a:xfrm>
              <a:off x="3504" y="2688"/>
              <a:ext cx="4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96" name="Line 40"/>
            <p:cNvSpPr>
              <a:spLocks noChangeShapeType="1"/>
            </p:cNvSpPr>
            <p:nvPr/>
          </p:nvSpPr>
          <p:spPr bwMode="auto">
            <a:xfrm>
              <a:off x="3504" y="2304"/>
              <a:ext cx="4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97" name="Line 41"/>
            <p:cNvSpPr>
              <a:spLocks noChangeShapeType="1"/>
            </p:cNvSpPr>
            <p:nvPr/>
          </p:nvSpPr>
          <p:spPr bwMode="auto">
            <a:xfrm>
              <a:off x="3504" y="3456"/>
              <a:ext cx="4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98" name="Line 42"/>
            <p:cNvSpPr>
              <a:spLocks noChangeShapeType="1"/>
            </p:cNvSpPr>
            <p:nvPr/>
          </p:nvSpPr>
          <p:spPr bwMode="auto">
            <a:xfrm>
              <a:off x="3504" y="3840"/>
              <a:ext cx="4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99" name="Line 43"/>
            <p:cNvSpPr>
              <a:spLocks noChangeShapeType="1"/>
            </p:cNvSpPr>
            <p:nvPr/>
          </p:nvSpPr>
          <p:spPr bwMode="auto">
            <a:xfrm>
              <a:off x="4608" y="3072"/>
              <a:ext cx="0" cy="4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100" name="Line 44"/>
            <p:cNvSpPr>
              <a:spLocks noChangeShapeType="1"/>
            </p:cNvSpPr>
            <p:nvPr/>
          </p:nvSpPr>
          <p:spPr bwMode="auto">
            <a:xfrm>
              <a:off x="4320" y="3072"/>
              <a:ext cx="0" cy="4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101" name="Line 45"/>
            <p:cNvSpPr>
              <a:spLocks noChangeShapeType="1"/>
            </p:cNvSpPr>
            <p:nvPr/>
          </p:nvSpPr>
          <p:spPr bwMode="auto">
            <a:xfrm>
              <a:off x="4032" y="3072"/>
              <a:ext cx="0" cy="4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102" name="Line 46"/>
            <p:cNvSpPr>
              <a:spLocks noChangeShapeType="1"/>
            </p:cNvSpPr>
            <p:nvPr/>
          </p:nvSpPr>
          <p:spPr bwMode="auto">
            <a:xfrm>
              <a:off x="4896" y="3072"/>
              <a:ext cx="0" cy="4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103" name="Line 47"/>
            <p:cNvSpPr>
              <a:spLocks noChangeShapeType="1"/>
            </p:cNvSpPr>
            <p:nvPr/>
          </p:nvSpPr>
          <p:spPr bwMode="auto">
            <a:xfrm>
              <a:off x="5184" y="3072"/>
              <a:ext cx="0" cy="4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104" name="Text Box 48"/>
            <p:cNvSpPr txBox="1">
              <a:spLocks noChangeArrowheads="1"/>
            </p:cNvSpPr>
            <p:nvPr/>
          </p:nvSpPr>
          <p:spPr bwMode="auto">
            <a:xfrm>
              <a:off x="2976" y="2592"/>
              <a:ext cx="52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+$.02</a:t>
              </a:r>
            </a:p>
          </p:txBody>
        </p:sp>
        <p:sp>
          <p:nvSpPr>
            <p:cNvPr id="173105" name="Text Box 49"/>
            <p:cNvSpPr txBox="1">
              <a:spLocks noChangeArrowheads="1"/>
            </p:cNvSpPr>
            <p:nvPr/>
          </p:nvSpPr>
          <p:spPr bwMode="auto">
            <a:xfrm>
              <a:off x="2976" y="2208"/>
              <a:ext cx="52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+$.04</a:t>
              </a:r>
            </a:p>
          </p:txBody>
        </p:sp>
        <p:sp>
          <p:nvSpPr>
            <p:cNvPr id="173106" name="Text Box 50"/>
            <p:cNvSpPr txBox="1">
              <a:spLocks noChangeArrowheads="1"/>
            </p:cNvSpPr>
            <p:nvPr/>
          </p:nvSpPr>
          <p:spPr bwMode="auto">
            <a:xfrm>
              <a:off x="2994" y="3312"/>
              <a:ext cx="50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-</a:t>
              </a:r>
              <a:r>
                <a:rPr lang="en-US" altLang="en-US" sz="1000"/>
                <a:t> </a:t>
              </a:r>
              <a:r>
                <a:rPr lang="en-US" altLang="en-US" sz="2000"/>
                <a:t>$.02</a:t>
              </a:r>
            </a:p>
          </p:txBody>
        </p:sp>
        <p:sp>
          <p:nvSpPr>
            <p:cNvPr id="173107" name="Text Box 51"/>
            <p:cNvSpPr txBox="1">
              <a:spLocks noChangeArrowheads="1"/>
            </p:cNvSpPr>
            <p:nvPr/>
          </p:nvSpPr>
          <p:spPr bwMode="auto">
            <a:xfrm>
              <a:off x="2994" y="3696"/>
              <a:ext cx="50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-</a:t>
              </a:r>
              <a:r>
                <a:rPr lang="en-US" altLang="en-US" sz="1000"/>
                <a:t> </a:t>
              </a:r>
              <a:r>
                <a:rPr lang="en-US" altLang="en-US" sz="2000"/>
                <a:t>$.04</a:t>
              </a:r>
            </a:p>
          </p:txBody>
        </p:sp>
        <p:sp>
          <p:nvSpPr>
            <p:cNvPr id="173108" name="Text Box 52"/>
            <p:cNvSpPr txBox="1">
              <a:spLocks noChangeArrowheads="1"/>
            </p:cNvSpPr>
            <p:nvPr/>
          </p:nvSpPr>
          <p:spPr bwMode="auto">
            <a:xfrm>
              <a:off x="3291" y="2928"/>
              <a:ext cx="20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0</a:t>
              </a:r>
            </a:p>
          </p:txBody>
        </p:sp>
        <p:sp>
          <p:nvSpPr>
            <p:cNvPr id="173109" name="Line 53"/>
            <p:cNvSpPr>
              <a:spLocks noChangeShapeType="1"/>
            </p:cNvSpPr>
            <p:nvPr/>
          </p:nvSpPr>
          <p:spPr bwMode="auto">
            <a:xfrm flipH="1">
              <a:off x="3504" y="3072"/>
              <a:ext cx="4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110" name="Line 54"/>
            <p:cNvSpPr>
              <a:spLocks noChangeShapeType="1"/>
            </p:cNvSpPr>
            <p:nvPr/>
          </p:nvSpPr>
          <p:spPr bwMode="auto">
            <a:xfrm flipH="1">
              <a:off x="3600" y="2976"/>
              <a:ext cx="48" cy="192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111" name="Line 55"/>
            <p:cNvSpPr>
              <a:spLocks noChangeShapeType="1"/>
            </p:cNvSpPr>
            <p:nvPr/>
          </p:nvSpPr>
          <p:spPr bwMode="auto">
            <a:xfrm>
              <a:off x="3552" y="3072"/>
              <a:ext cx="48" cy="96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112" name="Line 56"/>
            <p:cNvSpPr>
              <a:spLocks noChangeShapeType="1"/>
            </p:cNvSpPr>
            <p:nvPr/>
          </p:nvSpPr>
          <p:spPr bwMode="auto">
            <a:xfrm>
              <a:off x="3648" y="2976"/>
              <a:ext cx="48" cy="96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113" name="Text Box 57"/>
            <p:cNvSpPr txBox="1">
              <a:spLocks noChangeArrowheads="1"/>
            </p:cNvSpPr>
            <p:nvPr/>
          </p:nvSpPr>
          <p:spPr bwMode="auto">
            <a:xfrm>
              <a:off x="3744" y="3120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$1.46</a:t>
              </a:r>
            </a:p>
          </p:txBody>
        </p:sp>
        <p:sp>
          <p:nvSpPr>
            <p:cNvPr id="173114" name="Text Box 58"/>
            <p:cNvSpPr txBox="1">
              <a:spLocks noChangeArrowheads="1"/>
            </p:cNvSpPr>
            <p:nvPr/>
          </p:nvSpPr>
          <p:spPr bwMode="auto">
            <a:xfrm>
              <a:off x="4320" y="3120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$1.50</a:t>
              </a:r>
            </a:p>
          </p:txBody>
        </p:sp>
        <p:sp>
          <p:nvSpPr>
            <p:cNvPr id="173115" name="Text Box 59"/>
            <p:cNvSpPr txBox="1">
              <a:spLocks noChangeArrowheads="1"/>
            </p:cNvSpPr>
            <p:nvPr/>
          </p:nvSpPr>
          <p:spPr bwMode="auto">
            <a:xfrm>
              <a:off x="4896" y="3120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$1.54</a:t>
              </a:r>
            </a:p>
          </p:txBody>
        </p:sp>
        <p:sp>
          <p:nvSpPr>
            <p:cNvPr id="173116" name="Text Box 60"/>
            <p:cNvSpPr txBox="1">
              <a:spLocks noChangeArrowheads="1"/>
            </p:cNvSpPr>
            <p:nvPr/>
          </p:nvSpPr>
          <p:spPr bwMode="auto">
            <a:xfrm>
              <a:off x="2880" y="1776"/>
              <a:ext cx="878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 sz="2000"/>
                <a:t>Net Profit per Unit</a:t>
              </a:r>
            </a:p>
          </p:txBody>
        </p:sp>
        <p:sp>
          <p:nvSpPr>
            <p:cNvPr id="173117" name="Text Box 61"/>
            <p:cNvSpPr txBox="1">
              <a:spLocks noChangeArrowheads="1"/>
            </p:cNvSpPr>
            <p:nvPr/>
          </p:nvSpPr>
          <p:spPr bwMode="auto">
            <a:xfrm>
              <a:off x="4848" y="3360"/>
              <a:ext cx="624" cy="5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 sz="2000"/>
                <a:t>Future Spot Rate</a:t>
              </a:r>
            </a:p>
          </p:txBody>
        </p:sp>
        <p:sp>
          <p:nvSpPr>
            <p:cNvPr id="173118" name="Line 62"/>
            <p:cNvSpPr>
              <a:spLocks noChangeShapeType="1"/>
            </p:cNvSpPr>
            <p:nvPr/>
          </p:nvSpPr>
          <p:spPr bwMode="auto">
            <a:xfrm>
              <a:off x="4608" y="2496"/>
              <a:ext cx="816" cy="0"/>
            </a:xfrm>
            <a:prstGeom prst="line">
              <a:avLst/>
            </a:prstGeom>
            <a:noFill/>
            <a:ln w="571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120" name="Text Box 64"/>
            <p:cNvSpPr txBox="1">
              <a:spLocks noChangeArrowheads="1"/>
            </p:cNvSpPr>
            <p:nvPr/>
          </p:nvSpPr>
          <p:spPr bwMode="auto">
            <a:xfrm>
              <a:off x="3024" y="912"/>
              <a:ext cx="254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u="sng"/>
                <a:t>For Seller of £ Put Option</a:t>
              </a:r>
            </a:p>
          </p:txBody>
        </p:sp>
        <p:sp>
          <p:nvSpPr>
            <p:cNvPr id="173121" name="Text Box 65"/>
            <p:cNvSpPr txBox="1">
              <a:spLocks noChangeArrowheads="1"/>
            </p:cNvSpPr>
            <p:nvPr/>
          </p:nvSpPr>
          <p:spPr bwMode="auto">
            <a:xfrm>
              <a:off x="3360" y="1248"/>
              <a:ext cx="1878" cy="4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>
                  <a:latin typeface="Arial" panose="020B0604020202020204" pitchFamily="34" charset="0"/>
                </a:rPr>
                <a:t>Strike price	= $1.50</a:t>
              </a:r>
            </a:p>
            <a:p>
              <a:pPr>
                <a:lnSpc>
                  <a:spcPct val="90000"/>
                </a:lnSpc>
              </a:pPr>
              <a:r>
                <a:rPr lang="en-US" altLang="en-US">
                  <a:latin typeface="Arial" panose="020B0604020202020204" pitchFamily="34" charset="0"/>
                </a:rPr>
                <a:t>Premium	= $  .03</a:t>
              </a:r>
            </a:p>
          </p:txBody>
        </p:sp>
        <p:sp>
          <p:nvSpPr>
            <p:cNvPr id="173130" name="Line 74"/>
            <p:cNvSpPr>
              <a:spLocks noChangeShapeType="1"/>
            </p:cNvSpPr>
            <p:nvPr/>
          </p:nvSpPr>
          <p:spPr bwMode="auto">
            <a:xfrm flipV="1">
              <a:off x="3792" y="2496"/>
              <a:ext cx="816" cy="1104"/>
            </a:xfrm>
            <a:prstGeom prst="line">
              <a:avLst/>
            </a:prstGeom>
            <a:noFill/>
            <a:ln w="571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131" name="Line 75"/>
            <p:cNvSpPr>
              <a:spLocks noChangeShapeType="1"/>
            </p:cNvSpPr>
            <p:nvPr/>
          </p:nvSpPr>
          <p:spPr bwMode="auto">
            <a:xfrm>
              <a:off x="4608" y="2496"/>
              <a:ext cx="0" cy="576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132" name="Line 76"/>
            <p:cNvSpPr>
              <a:spLocks noChangeShapeType="1"/>
            </p:cNvSpPr>
            <p:nvPr/>
          </p:nvSpPr>
          <p:spPr bwMode="auto">
            <a:xfrm flipH="1">
              <a:off x="3504" y="2496"/>
              <a:ext cx="1104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73135" name="Group 79"/>
          <p:cNvGrpSpPr>
            <a:grpSpLocks/>
          </p:cNvGrpSpPr>
          <p:nvPr/>
        </p:nvGrpSpPr>
        <p:grpSpPr bwMode="auto">
          <a:xfrm>
            <a:off x="228600" y="1447800"/>
            <a:ext cx="4267200" cy="4953000"/>
            <a:chOff x="144" y="912"/>
            <a:chExt cx="2688" cy="3120"/>
          </a:xfrm>
        </p:grpSpPr>
        <p:sp>
          <p:nvSpPr>
            <p:cNvPr id="173063" name="Line 7"/>
            <p:cNvSpPr>
              <a:spLocks noChangeShapeType="1"/>
            </p:cNvSpPr>
            <p:nvPr/>
          </p:nvSpPr>
          <p:spPr bwMode="auto">
            <a:xfrm>
              <a:off x="768" y="2208"/>
              <a:ext cx="0" cy="1824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64" name="Line 8"/>
            <p:cNvSpPr>
              <a:spLocks noChangeShapeType="1"/>
            </p:cNvSpPr>
            <p:nvPr/>
          </p:nvSpPr>
          <p:spPr bwMode="auto">
            <a:xfrm>
              <a:off x="960" y="3072"/>
              <a:ext cx="172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65" name="Line 9"/>
            <p:cNvSpPr>
              <a:spLocks noChangeShapeType="1"/>
            </p:cNvSpPr>
            <p:nvPr/>
          </p:nvSpPr>
          <p:spPr bwMode="auto">
            <a:xfrm>
              <a:off x="768" y="2688"/>
              <a:ext cx="4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66" name="Line 10"/>
            <p:cNvSpPr>
              <a:spLocks noChangeShapeType="1"/>
            </p:cNvSpPr>
            <p:nvPr/>
          </p:nvSpPr>
          <p:spPr bwMode="auto">
            <a:xfrm>
              <a:off x="768" y="2304"/>
              <a:ext cx="4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67" name="Line 11"/>
            <p:cNvSpPr>
              <a:spLocks noChangeShapeType="1"/>
            </p:cNvSpPr>
            <p:nvPr/>
          </p:nvSpPr>
          <p:spPr bwMode="auto">
            <a:xfrm>
              <a:off x="768" y="3456"/>
              <a:ext cx="4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68" name="Line 12"/>
            <p:cNvSpPr>
              <a:spLocks noChangeShapeType="1"/>
            </p:cNvSpPr>
            <p:nvPr/>
          </p:nvSpPr>
          <p:spPr bwMode="auto">
            <a:xfrm>
              <a:off x="768" y="3840"/>
              <a:ext cx="4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69" name="Line 13"/>
            <p:cNvSpPr>
              <a:spLocks noChangeShapeType="1"/>
            </p:cNvSpPr>
            <p:nvPr/>
          </p:nvSpPr>
          <p:spPr bwMode="auto">
            <a:xfrm>
              <a:off x="1872" y="3072"/>
              <a:ext cx="0" cy="4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70" name="Line 14"/>
            <p:cNvSpPr>
              <a:spLocks noChangeShapeType="1"/>
            </p:cNvSpPr>
            <p:nvPr/>
          </p:nvSpPr>
          <p:spPr bwMode="auto">
            <a:xfrm>
              <a:off x="1584" y="3072"/>
              <a:ext cx="0" cy="4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71" name="Line 15"/>
            <p:cNvSpPr>
              <a:spLocks noChangeShapeType="1"/>
            </p:cNvSpPr>
            <p:nvPr/>
          </p:nvSpPr>
          <p:spPr bwMode="auto">
            <a:xfrm>
              <a:off x="1296" y="3072"/>
              <a:ext cx="0" cy="4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72" name="Line 16"/>
            <p:cNvSpPr>
              <a:spLocks noChangeShapeType="1"/>
            </p:cNvSpPr>
            <p:nvPr/>
          </p:nvSpPr>
          <p:spPr bwMode="auto">
            <a:xfrm>
              <a:off x="2160" y="3072"/>
              <a:ext cx="0" cy="4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73" name="Line 17"/>
            <p:cNvSpPr>
              <a:spLocks noChangeShapeType="1"/>
            </p:cNvSpPr>
            <p:nvPr/>
          </p:nvSpPr>
          <p:spPr bwMode="auto">
            <a:xfrm>
              <a:off x="2448" y="3072"/>
              <a:ext cx="0" cy="4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74" name="Text Box 18"/>
            <p:cNvSpPr txBox="1">
              <a:spLocks noChangeArrowheads="1"/>
            </p:cNvSpPr>
            <p:nvPr/>
          </p:nvSpPr>
          <p:spPr bwMode="auto">
            <a:xfrm>
              <a:off x="240" y="2592"/>
              <a:ext cx="52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+$.02</a:t>
              </a:r>
            </a:p>
          </p:txBody>
        </p:sp>
        <p:sp>
          <p:nvSpPr>
            <p:cNvPr id="173075" name="Text Box 19"/>
            <p:cNvSpPr txBox="1">
              <a:spLocks noChangeArrowheads="1"/>
            </p:cNvSpPr>
            <p:nvPr/>
          </p:nvSpPr>
          <p:spPr bwMode="auto">
            <a:xfrm>
              <a:off x="240" y="2208"/>
              <a:ext cx="52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+$.04</a:t>
              </a:r>
            </a:p>
          </p:txBody>
        </p:sp>
        <p:sp>
          <p:nvSpPr>
            <p:cNvPr id="173076" name="Text Box 20"/>
            <p:cNvSpPr txBox="1">
              <a:spLocks noChangeArrowheads="1"/>
            </p:cNvSpPr>
            <p:nvPr/>
          </p:nvSpPr>
          <p:spPr bwMode="auto">
            <a:xfrm>
              <a:off x="258" y="3312"/>
              <a:ext cx="50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-</a:t>
              </a:r>
              <a:r>
                <a:rPr lang="en-US" altLang="en-US" sz="1000"/>
                <a:t> </a:t>
              </a:r>
              <a:r>
                <a:rPr lang="en-US" altLang="en-US" sz="2000"/>
                <a:t>$.02</a:t>
              </a:r>
            </a:p>
          </p:txBody>
        </p:sp>
        <p:sp>
          <p:nvSpPr>
            <p:cNvPr id="173077" name="Text Box 21"/>
            <p:cNvSpPr txBox="1">
              <a:spLocks noChangeArrowheads="1"/>
            </p:cNvSpPr>
            <p:nvPr/>
          </p:nvSpPr>
          <p:spPr bwMode="auto">
            <a:xfrm>
              <a:off x="258" y="3696"/>
              <a:ext cx="502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-</a:t>
              </a:r>
              <a:r>
                <a:rPr lang="en-US" altLang="en-US" sz="1000"/>
                <a:t> </a:t>
              </a:r>
              <a:r>
                <a:rPr lang="en-US" altLang="en-US" sz="2000"/>
                <a:t>$.04</a:t>
              </a:r>
            </a:p>
          </p:txBody>
        </p:sp>
        <p:sp>
          <p:nvSpPr>
            <p:cNvPr id="173078" name="Text Box 22"/>
            <p:cNvSpPr txBox="1">
              <a:spLocks noChangeArrowheads="1"/>
            </p:cNvSpPr>
            <p:nvPr/>
          </p:nvSpPr>
          <p:spPr bwMode="auto">
            <a:xfrm>
              <a:off x="555" y="2928"/>
              <a:ext cx="20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0</a:t>
              </a:r>
            </a:p>
          </p:txBody>
        </p:sp>
        <p:sp>
          <p:nvSpPr>
            <p:cNvPr id="173079" name="Line 23"/>
            <p:cNvSpPr>
              <a:spLocks noChangeShapeType="1"/>
            </p:cNvSpPr>
            <p:nvPr/>
          </p:nvSpPr>
          <p:spPr bwMode="auto">
            <a:xfrm flipH="1">
              <a:off x="768" y="3072"/>
              <a:ext cx="4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80" name="Line 24"/>
            <p:cNvSpPr>
              <a:spLocks noChangeShapeType="1"/>
            </p:cNvSpPr>
            <p:nvPr/>
          </p:nvSpPr>
          <p:spPr bwMode="auto">
            <a:xfrm flipH="1">
              <a:off x="864" y="2976"/>
              <a:ext cx="48" cy="192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81" name="Line 25"/>
            <p:cNvSpPr>
              <a:spLocks noChangeShapeType="1"/>
            </p:cNvSpPr>
            <p:nvPr/>
          </p:nvSpPr>
          <p:spPr bwMode="auto">
            <a:xfrm>
              <a:off x="816" y="3072"/>
              <a:ext cx="48" cy="96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82" name="Line 26"/>
            <p:cNvSpPr>
              <a:spLocks noChangeShapeType="1"/>
            </p:cNvSpPr>
            <p:nvPr/>
          </p:nvSpPr>
          <p:spPr bwMode="auto">
            <a:xfrm>
              <a:off x="912" y="2976"/>
              <a:ext cx="48" cy="96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83" name="Text Box 27"/>
            <p:cNvSpPr txBox="1">
              <a:spLocks noChangeArrowheads="1"/>
            </p:cNvSpPr>
            <p:nvPr/>
          </p:nvSpPr>
          <p:spPr bwMode="auto">
            <a:xfrm>
              <a:off x="1008" y="3120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$1.46</a:t>
              </a:r>
            </a:p>
          </p:txBody>
        </p:sp>
        <p:sp>
          <p:nvSpPr>
            <p:cNvPr id="173084" name="Text Box 28"/>
            <p:cNvSpPr txBox="1">
              <a:spLocks noChangeArrowheads="1"/>
            </p:cNvSpPr>
            <p:nvPr/>
          </p:nvSpPr>
          <p:spPr bwMode="auto">
            <a:xfrm>
              <a:off x="1584" y="3120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$1.50</a:t>
              </a:r>
            </a:p>
          </p:txBody>
        </p:sp>
        <p:sp>
          <p:nvSpPr>
            <p:cNvPr id="173085" name="Text Box 29"/>
            <p:cNvSpPr txBox="1">
              <a:spLocks noChangeArrowheads="1"/>
            </p:cNvSpPr>
            <p:nvPr/>
          </p:nvSpPr>
          <p:spPr bwMode="auto">
            <a:xfrm>
              <a:off x="2160" y="3120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$1.54</a:t>
              </a:r>
            </a:p>
          </p:txBody>
        </p:sp>
        <p:sp>
          <p:nvSpPr>
            <p:cNvPr id="173086" name="Text Box 30"/>
            <p:cNvSpPr txBox="1">
              <a:spLocks noChangeArrowheads="1"/>
            </p:cNvSpPr>
            <p:nvPr/>
          </p:nvSpPr>
          <p:spPr bwMode="auto">
            <a:xfrm>
              <a:off x="144" y="1776"/>
              <a:ext cx="878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 sz="2000"/>
                <a:t>Net Profit per Unit</a:t>
              </a:r>
            </a:p>
          </p:txBody>
        </p:sp>
        <p:sp>
          <p:nvSpPr>
            <p:cNvPr id="173087" name="Text Box 31"/>
            <p:cNvSpPr txBox="1">
              <a:spLocks noChangeArrowheads="1"/>
            </p:cNvSpPr>
            <p:nvPr/>
          </p:nvSpPr>
          <p:spPr bwMode="auto">
            <a:xfrm>
              <a:off x="2112" y="2448"/>
              <a:ext cx="624" cy="57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 sz="2000"/>
                <a:t>Future Spot Rate</a:t>
              </a:r>
            </a:p>
          </p:txBody>
        </p:sp>
        <p:sp>
          <p:nvSpPr>
            <p:cNvPr id="173088" name="Line 32"/>
            <p:cNvSpPr>
              <a:spLocks noChangeShapeType="1"/>
            </p:cNvSpPr>
            <p:nvPr/>
          </p:nvSpPr>
          <p:spPr bwMode="auto">
            <a:xfrm>
              <a:off x="1872" y="3648"/>
              <a:ext cx="768" cy="0"/>
            </a:xfrm>
            <a:prstGeom prst="line">
              <a:avLst/>
            </a:prstGeom>
            <a:noFill/>
            <a:ln w="571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89" name="Line 33"/>
            <p:cNvSpPr>
              <a:spLocks noChangeShapeType="1"/>
            </p:cNvSpPr>
            <p:nvPr/>
          </p:nvSpPr>
          <p:spPr bwMode="auto">
            <a:xfrm flipH="1" flipV="1">
              <a:off x="1056" y="2544"/>
              <a:ext cx="816" cy="1104"/>
            </a:xfrm>
            <a:prstGeom prst="line">
              <a:avLst/>
            </a:prstGeom>
            <a:noFill/>
            <a:ln w="571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090" name="Text Box 34"/>
            <p:cNvSpPr txBox="1">
              <a:spLocks noChangeArrowheads="1"/>
            </p:cNvSpPr>
            <p:nvPr/>
          </p:nvSpPr>
          <p:spPr bwMode="auto">
            <a:xfrm>
              <a:off x="288" y="912"/>
              <a:ext cx="254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US" altLang="en-US" u="sng"/>
                <a:t>For Buyer of £ Put Option</a:t>
              </a:r>
            </a:p>
          </p:txBody>
        </p:sp>
        <p:sp>
          <p:nvSpPr>
            <p:cNvPr id="173091" name="Text Box 35"/>
            <p:cNvSpPr txBox="1">
              <a:spLocks noChangeArrowheads="1"/>
            </p:cNvSpPr>
            <p:nvPr/>
          </p:nvSpPr>
          <p:spPr bwMode="auto">
            <a:xfrm>
              <a:off x="624" y="1248"/>
              <a:ext cx="1878" cy="4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algn="l"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1771650" algn="l"/>
                </a:tabLs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>
                  <a:latin typeface="Arial" panose="020B0604020202020204" pitchFamily="34" charset="0"/>
                </a:rPr>
                <a:t>Strike price	= $1.50</a:t>
              </a:r>
            </a:p>
            <a:p>
              <a:pPr>
                <a:lnSpc>
                  <a:spcPct val="90000"/>
                </a:lnSpc>
              </a:pPr>
              <a:r>
                <a:rPr lang="en-US" altLang="en-US">
                  <a:latin typeface="Arial" panose="020B0604020202020204" pitchFamily="34" charset="0"/>
                </a:rPr>
                <a:t>Premium	= $  .03</a:t>
              </a:r>
            </a:p>
          </p:txBody>
        </p:sp>
        <p:sp>
          <p:nvSpPr>
            <p:cNvPr id="173133" name="Line 77"/>
            <p:cNvSpPr>
              <a:spLocks noChangeShapeType="1"/>
            </p:cNvSpPr>
            <p:nvPr/>
          </p:nvSpPr>
          <p:spPr bwMode="auto">
            <a:xfrm flipH="1">
              <a:off x="768" y="3648"/>
              <a:ext cx="1104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3134" name="Line 78"/>
            <p:cNvSpPr>
              <a:spLocks noChangeShapeType="1"/>
            </p:cNvSpPr>
            <p:nvPr/>
          </p:nvSpPr>
          <p:spPr bwMode="auto">
            <a:xfrm>
              <a:off x="1872" y="3360"/>
              <a:ext cx="0" cy="28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974451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3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3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2800" dirty="0"/>
              <a:t>Conditional Currency Options</a:t>
            </a:r>
          </a:p>
        </p:txBody>
      </p:sp>
      <p:sp>
        <p:nvSpPr>
          <p:cNvPr id="13312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A currency option may be structured such that the premium is conditioned on the actual currency movement over the period of concern.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Suppose a conditional put option on £ has an exercise price of $1.70, and a </a:t>
            </a:r>
            <a:r>
              <a:rPr lang="en-US" altLang="en-US" sz="2800" i="1" dirty="0">
                <a:solidFill>
                  <a:srgbClr val="CC0000"/>
                </a:solidFill>
              </a:rPr>
              <a:t>trigger</a:t>
            </a:r>
            <a:r>
              <a:rPr lang="en-US" altLang="en-US" sz="2800" dirty="0"/>
              <a:t> of $1.74. The premium will have to be paid only if the £’s value exceeds the trigger value.</a:t>
            </a:r>
          </a:p>
        </p:txBody>
      </p:sp>
    </p:spTree>
    <p:extLst>
      <p:ext uri="{BB962C8B-B14F-4D97-AF65-F5344CB8AC3E}">
        <p14:creationId xmlns:p14="http://schemas.microsoft.com/office/powerpoint/2010/main" val="95743196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3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3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5" grpId="0" build="p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1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652463"/>
          </a:xfrm>
        </p:spPr>
        <p:txBody>
          <a:bodyPr/>
          <a:lstStyle/>
          <a:p>
            <a:r>
              <a:rPr lang="en-US" altLang="en-US" sz="3200" dirty="0"/>
              <a:t>Conditional Currency Options</a:t>
            </a:r>
          </a:p>
        </p:txBody>
      </p:sp>
      <p:sp>
        <p:nvSpPr>
          <p:cNvPr id="175108" name="Rectangle 4"/>
          <p:cNvSpPr>
            <a:spLocks noChangeArrowheads="1"/>
          </p:cNvSpPr>
          <p:nvPr/>
        </p:nvSpPr>
        <p:spPr bwMode="auto">
          <a:xfrm>
            <a:off x="1066800" y="1371600"/>
            <a:ext cx="6950173" cy="800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2200" dirty="0">
                <a:latin typeface="Arial" panose="020B0604020202020204" pitchFamily="34" charset="0"/>
              </a:rPr>
              <a:t>	</a:t>
            </a:r>
            <a:r>
              <a:rPr lang="en-US" altLang="en-US" sz="2200" u="sng" dirty="0">
                <a:latin typeface="+mj-lt"/>
              </a:rPr>
              <a:t>Option Type</a:t>
            </a:r>
            <a:r>
              <a:rPr lang="en-US" altLang="en-US" sz="2200" dirty="0">
                <a:latin typeface="+mj-lt"/>
              </a:rPr>
              <a:t>	</a:t>
            </a:r>
            <a:r>
              <a:rPr lang="en-US" altLang="en-US" sz="2200" u="sng" dirty="0">
                <a:latin typeface="+mj-lt"/>
              </a:rPr>
              <a:t>Exercise Price</a:t>
            </a:r>
            <a:r>
              <a:rPr lang="en-US" altLang="en-US" sz="2200" dirty="0">
                <a:latin typeface="+mj-lt"/>
              </a:rPr>
              <a:t>	</a:t>
            </a:r>
            <a:r>
              <a:rPr lang="en-US" altLang="en-US" sz="2200" u="sng" dirty="0">
                <a:latin typeface="+mj-lt"/>
              </a:rPr>
              <a:t>Trigger</a:t>
            </a:r>
            <a:r>
              <a:rPr lang="en-US" altLang="en-US" sz="2200" dirty="0">
                <a:latin typeface="+mj-lt"/>
              </a:rPr>
              <a:t>	</a:t>
            </a:r>
            <a:r>
              <a:rPr lang="en-US" altLang="en-US" sz="2200" u="sng" dirty="0">
                <a:latin typeface="+mj-lt"/>
              </a:rPr>
              <a:t>Premium</a:t>
            </a:r>
            <a:endParaRPr lang="en-US" altLang="en-US" sz="2200" dirty="0">
              <a:latin typeface="+mj-lt"/>
            </a:endParaRPr>
          </a:p>
          <a:p>
            <a:pPr>
              <a:spcBef>
                <a:spcPct val="10000"/>
              </a:spcBef>
            </a:pPr>
            <a:r>
              <a:rPr lang="en-US" altLang="en-US" sz="2200" dirty="0">
                <a:latin typeface="+mj-lt"/>
              </a:rPr>
              <a:t>	basic put	$1.70	-	$0.02</a:t>
            </a:r>
          </a:p>
        </p:txBody>
      </p:sp>
      <p:grpSp>
        <p:nvGrpSpPr>
          <p:cNvPr id="175157" name="Group 53"/>
          <p:cNvGrpSpPr>
            <a:grpSpLocks/>
          </p:cNvGrpSpPr>
          <p:nvPr/>
        </p:nvGrpSpPr>
        <p:grpSpPr bwMode="auto">
          <a:xfrm>
            <a:off x="762000" y="2667000"/>
            <a:ext cx="7607300" cy="3978275"/>
            <a:chOff x="672" y="1680"/>
            <a:chExt cx="4792" cy="2506"/>
          </a:xfrm>
        </p:grpSpPr>
        <p:sp>
          <p:nvSpPr>
            <p:cNvPr id="175113" name="Line 9"/>
            <p:cNvSpPr>
              <a:spLocks noChangeShapeType="1"/>
            </p:cNvSpPr>
            <p:nvPr/>
          </p:nvSpPr>
          <p:spPr bwMode="auto">
            <a:xfrm>
              <a:off x="1440" y="1680"/>
              <a:ext cx="0" cy="201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14" name="Line 10"/>
            <p:cNvSpPr>
              <a:spLocks noChangeShapeType="1"/>
            </p:cNvSpPr>
            <p:nvPr/>
          </p:nvSpPr>
          <p:spPr bwMode="auto">
            <a:xfrm>
              <a:off x="1728" y="3888"/>
              <a:ext cx="3216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15" name="Line 11"/>
            <p:cNvSpPr>
              <a:spLocks noChangeShapeType="1"/>
            </p:cNvSpPr>
            <p:nvPr/>
          </p:nvSpPr>
          <p:spPr bwMode="auto">
            <a:xfrm>
              <a:off x="1584" y="3888"/>
              <a:ext cx="48" cy="9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16" name="Line 12"/>
            <p:cNvSpPr>
              <a:spLocks noChangeShapeType="1"/>
            </p:cNvSpPr>
            <p:nvPr/>
          </p:nvSpPr>
          <p:spPr bwMode="auto">
            <a:xfrm flipV="1">
              <a:off x="1632" y="3792"/>
              <a:ext cx="48" cy="19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17" name="Line 13"/>
            <p:cNvSpPr>
              <a:spLocks noChangeShapeType="1"/>
            </p:cNvSpPr>
            <p:nvPr/>
          </p:nvSpPr>
          <p:spPr bwMode="auto">
            <a:xfrm>
              <a:off x="1680" y="3792"/>
              <a:ext cx="48" cy="9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18" name="Line 14"/>
            <p:cNvSpPr>
              <a:spLocks noChangeShapeType="1"/>
            </p:cNvSpPr>
            <p:nvPr/>
          </p:nvSpPr>
          <p:spPr bwMode="auto">
            <a:xfrm flipH="1">
              <a:off x="1440" y="3888"/>
              <a:ext cx="14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19" name="Line 15"/>
            <p:cNvSpPr>
              <a:spLocks noChangeShapeType="1"/>
            </p:cNvSpPr>
            <p:nvPr/>
          </p:nvSpPr>
          <p:spPr bwMode="auto">
            <a:xfrm>
              <a:off x="2064" y="3888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20" name="Line 16"/>
            <p:cNvSpPr>
              <a:spLocks noChangeShapeType="1"/>
            </p:cNvSpPr>
            <p:nvPr/>
          </p:nvSpPr>
          <p:spPr bwMode="auto">
            <a:xfrm>
              <a:off x="2400" y="3888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21" name="Line 17"/>
            <p:cNvSpPr>
              <a:spLocks noChangeShapeType="1"/>
            </p:cNvSpPr>
            <p:nvPr/>
          </p:nvSpPr>
          <p:spPr bwMode="auto">
            <a:xfrm>
              <a:off x="2736" y="3888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22" name="Line 18"/>
            <p:cNvSpPr>
              <a:spLocks noChangeShapeType="1"/>
            </p:cNvSpPr>
            <p:nvPr/>
          </p:nvSpPr>
          <p:spPr bwMode="auto">
            <a:xfrm>
              <a:off x="3072" y="3888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23" name="Line 19"/>
            <p:cNvSpPr>
              <a:spLocks noChangeShapeType="1"/>
            </p:cNvSpPr>
            <p:nvPr/>
          </p:nvSpPr>
          <p:spPr bwMode="auto">
            <a:xfrm>
              <a:off x="3408" y="3888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24" name="Line 20"/>
            <p:cNvSpPr>
              <a:spLocks noChangeShapeType="1"/>
            </p:cNvSpPr>
            <p:nvPr/>
          </p:nvSpPr>
          <p:spPr bwMode="auto">
            <a:xfrm>
              <a:off x="3744" y="3888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25" name="Line 21"/>
            <p:cNvSpPr>
              <a:spLocks noChangeShapeType="1"/>
            </p:cNvSpPr>
            <p:nvPr/>
          </p:nvSpPr>
          <p:spPr bwMode="auto">
            <a:xfrm>
              <a:off x="4080" y="3888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26" name="Line 22"/>
            <p:cNvSpPr>
              <a:spLocks noChangeShapeType="1"/>
            </p:cNvSpPr>
            <p:nvPr/>
          </p:nvSpPr>
          <p:spPr bwMode="auto">
            <a:xfrm>
              <a:off x="4416" y="3888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27" name="Text Box 23"/>
            <p:cNvSpPr txBox="1">
              <a:spLocks noChangeArrowheads="1"/>
            </p:cNvSpPr>
            <p:nvPr/>
          </p:nvSpPr>
          <p:spPr bwMode="auto">
            <a:xfrm>
              <a:off x="1776" y="3936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$1.66</a:t>
              </a:r>
            </a:p>
          </p:txBody>
        </p:sp>
        <p:sp>
          <p:nvSpPr>
            <p:cNvPr id="175128" name="Text Box 24"/>
            <p:cNvSpPr txBox="1">
              <a:spLocks noChangeArrowheads="1"/>
            </p:cNvSpPr>
            <p:nvPr/>
          </p:nvSpPr>
          <p:spPr bwMode="auto">
            <a:xfrm>
              <a:off x="2448" y="3936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$1.70</a:t>
              </a:r>
            </a:p>
          </p:txBody>
        </p:sp>
        <p:sp>
          <p:nvSpPr>
            <p:cNvPr id="175129" name="Text Box 25"/>
            <p:cNvSpPr txBox="1">
              <a:spLocks noChangeArrowheads="1"/>
            </p:cNvSpPr>
            <p:nvPr/>
          </p:nvSpPr>
          <p:spPr bwMode="auto">
            <a:xfrm>
              <a:off x="3120" y="3936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$1.74</a:t>
              </a:r>
            </a:p>
          </p:txBody>
        </p:sp>
        <p:sp>
          <p:nvSpPr>
            <p:cNvPr id="175130" name="Text Box 26"/>
            <p:cNvSpPr txBox="1">
              <a:spLocks noChangeArrowheads="1"/>
            </p:cNvSpPr>
            <p:nvPr/>
          </p:nvSpPr>
          <p:spPr bwMode="auto">
            <a:xfrm>
              <a:off x="3792" y="3936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$1.78</a:t>
              </a:r>
            </a:p>
          </p:txBody>
        </p:sp>
        <p:sp>
          <p:nvSpPr>
            <p:cNvPr id="175131" name="Text Box 27"/>
            <p:cNvSpPr txBox="1">
              <a:spLocks noChangeArrowheads="1"/>
            </p:cNvSpPr>
            <p:nvPr/>
          </p:nvSpPr>
          <p:spPr bwMode="auto">
            <a:xfrm>
              <a:off x="4464" y="3936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$1.82</a:t>
              </a:r>
            </a:p>
          </p:txBody>
        </p:sp>
        <p:sp>
          <p:nvSpPr>
            <p:cNvPr id="175132" name="Line 28"/>
            <p:cNvSpPr>
              <a:spLocks noChangeShapeType="1"/>
            </p:cNvSpPr>
            <p:nvPr/>
          </p:nvSpPr>
          <p:spPr bwMode="auto">
            <a:xfrm>
              <a:off x="4752" y="3888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34" name="Line 30"/>
            <p:cNvSpPr>
              <a:spLocks noChangeShapeType="1"/>
            </p:cNvSpPr>
            <p:nvPr/>
          </p:nvSpPr>
          <p:spPr bwMode="auto">
            <a:xfrm flipH="1" flipV="1">
              <a:off x="1344" y="3792"/>
              <a:ext cx="96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35" name="Line 31"/>
            <p:cNvSpPr>
              <a:spLocks noChangeShapeType="1"/>
            </p:cNvSpPr>
            <p:nvPr/>
          </p:nvSpPr>
          <p:spPr bwMode="auto">
            <a:xfrm flipV="1">
              <a:off x="1344" y="3744"/>
              <a:ext cx="192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36" name="Line 32"/>
            <p:cNvSpPr>
              <a:spLocks noChangeShapeType="1"/>
            </p:cNvSpPr>
            <p:nvPr/>
          </p:nvSpPr>
          <p:spPr bwMode="auto">
            <a:xfrm flipH="1" flipV="1">
              <a:off x="1440" y="3696"/>
              <a:ext cx="96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37" name="Line 33"/>
            <p:cNvSpPr>
              <a:spLocks noChangeShapeType="1"/>
            </p:cNvSpPr>
            <p:nvPr/>
          </p:nvSpPr>
          <p:spPr bwMode="auto">
            <a:xfrm>
              <a:off x="1440" y="3840"/>
              <a:ext cx="0" cy="4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39" name="Line 35"/>
            <p:cNvSpPr>
              <a:spLocks noChangeShapeType="1"/>
            </p:cNvSpPr>
            <p:nvPr/>
          </p:nvSpPr>
          <p:spPr bwMode="auto">
            <a:xfrm>
              <a:off x="1440" y="3552"/>
              <a:ext cx="4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40" name="Line 36"/>
            <p:cNvSpPr>
              <a:spLocks noChangeShapeType="1"/>
            </p:cNvSpPr>
            <p:nvPr/>
          </p:nvSpPr>
          <p:spPr bwMode="auto">
            <a:xfrm>
              <a:off x="1440" y="3264"/>
              <a:ext cx="4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41" name="Line 37"/>
            <p:cNvSpPr>
              <a:spLocks noChangeShapeType="1"/>
            </p:cNvSpPr>
            <p:nvPr/>
          </p:nvSpPr>
          <p:spPr bwMode="auto">
            <a:xfrm>
              <a:off x="1440" y="2976"/>
              <a:ext cx="4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42" name="Line 38"/>
            <p:cNvSpPr>
              <a:spLocks noChangeShapeType="1"/>
            </p:cNvSpPr>
            <p:nvPr/>
          </p:nvSpPr>
          <p:spPr bwMode="auto">
            <a:xfrm>
              <a:off x="1440" y="2688"/>
              <a:ext cx="4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43" name="Line 39"/>
            <p:cNvSpPr>
              <a:spLocks noChangeShapeType="1"/>
            </p:cNvSpPr>
            <p:nvPr/>
          </p:nvSpPr>
          <p:spPr bwMode="auto">
            <a:xfrm>
              <a:off x="1440" y="2400"/>
              <a:ext cx="4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44" name="Line 40"/>
            <p:cNvSpPr>
              <a:spLocks noChangeShapeType="1"/>
            </p:cNvSpPr>
            <p:nvPr/>
          </p:nvSpPr>
          <p:spPr bwMode="auto">
            <a:xfrm>
              <a:off x="1440" y="2112"/>
              <a:ext cx="4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45" name="Text Box 41"/>
            <p:cNvSpPr txBox="1">
              <a:spLocks noChangeArrowheads="1"/>
            </p:cNvSpPr>
            <p:nvPr/>
          </p:nvSpPr>
          <p:spPr bwMode="auto">
            <a:xfrm>
              <a:off x="912" y="3456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$1.66</a:t>
              </a:r>
            </a:p>
          </p:txBody>
        </p:sp>
        <p:sp>
          <p:nvSpPr>
            <p:cNvPr id="175146" name="Text Box 42"/>
            <p:cNvSpPr txBox="1">
              <a:spLocks noChangeArrowheads="1"/>
            </p:cNvSpPr>
            <p:nvPr/>
          </p:nvSpPr>
          <p:spPr bwMode="auto">
            <a:xfrm>
              <a:off x="912" y="3168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$1.68</a:t>
              </a:r>
            </a:p>
          </p:txBody>
        </p:sp>
        <p:sp>
          <p:nvSpPr>
            <p:cNvPr id="175147" name="Text Box 43"/>
            <p:cNvSpPr txBox="1">
              <a:spLocks noChangeArrowheads="1"/>
            </p:cNvSpPr>
            <p:nvPr/>
          </p:nvSpPr>
          <p:spPr bwMode="auto">
            <a:xfrm>
              <a:off x="912" y="2880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$1.70</a:t>
              </a:r>
            </a:p>
          </p:txBody>
        </p:sp>
        <p:sp>
          <p:nvSpPr>
            <p:cNvPr id="175148" name="Text Box 44"/>
            <p:cNvSpPr txBox="1">
              <a:spLocks noChangeArrowheads="1"/>
            </p:cNvSpPr>
            <p:nvPr/>
          </p:nvSpPr>
          <p:spPr bwMode="auto">
            <a:xfrm>
              <a:off x="912" y="2592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$1.72</a:t>
              </a:r>
            </a:p>
          </p:txBody>
        </p:sp>
        <p:sp>
          <p:nvSpPr>
            <p:cNvPr id="175149" name="Text Box 45"/>
            <p:cNvSpPr txBox="1">
              <a:spLocks noChangeArrowheads="1"/>
            </p:cNvSpPr>
            <p:nvPr/>
          </p:nvSpPr>
          <p:spPr bwMode="auto">
            <a:xfrm>
              <a:off x="912" y="2304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$1.74</a:t>
              </a:r>
            </a:p>
          </p:txBody>
        </p:sp>
        <p:sp>
          <p:nvSpPr>
            <p:cNvPr id="175150" name="Text Box 46"/>
            <p:cNvSpPr txBox="1">
              <a:spLocks noChangeArrowheads="1"/>
            </p:cNvSpPr>
            <p:nvPr/>
          </p:nvSpPr>
          <p:spPr bwMode="auto">
            <a:xfrm>
              <a:off x="912" y="2016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$1.76</a:t>
              </a:r>
            </a:p>
          </p:txBody>
        </p:sp>
        <p:sp>
          <p:nvSpPr>
            <p:cNvPr id="175151" name="Text Box 47"/>
            <p:cNvSpPr txBox="1">
              <a:spLocks noChangeArrowheads="1"/>
            </p:cNvSpPr>
            <p:nvPr/>
          </p:nvSpPr>
          <p:spPr bwMode="auto">
            <a:xfrm>
              <a:off x="912" y="1728"/>
              <a:ext cx="516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/>
              <a:r>
                <a:rPr lang="en-US" altLang="en-US" sz="2000"/>
                <a:t>$1.78</a:t>
              </a:r>
            </a:p>
          </p:txBody>
        </p:sp>
        <p:sp>
          <p:nvSpPr>
            <p:cNvPr id="175153" name="Line 49"/>
            <p:cNvSpPr>
              <a:spLocks noChangeShapeType="1"/>
            </p:cNvSpPr>
            <p:nvPr/>
          </p:nvSpPr>
          <p:spPr bwMode="auto">
            <a:xfrm>
              <a:off x="1440" y="1824"/>
              <a:ext cx="4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55" name="Text Box 51"/>
            <p:cNvSpPr txBox="1">
              <a:spLocks noChangeArrowheads="1"/>
            </p:cNvSpPr>
            <p:nvPr/>
          </p:nvSpPr>
          <p:spPr bwMode="auto">
            <a:xfrm rot="-5400000">
              <a:off x="-88" y="2580"/>
              <a:ext cx="1770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US" altLang="en-US" sz="2000"/>
                <a:t>Net Amount Received</a:t>
              </a:r>
            </a:p>
          </p:txBody>
        </p:sp>
        <p:sp>
          <p:nvSpPr>
            <p:cNvPr id="175156" name="Text Box 52"/>
            <p:cNvSpPr txBox="1">
              <a:spLocks noChangeArrowheads="1"/>
            </p:cNvSpPr>
            <p:nvPr/>
          </p:nvSpPr>
          <p:spPr bwMode="auto">
            <a:xfrm>
              <a:off x="4992" y="3696"/>
              <a:ext cx="472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 sz="2000"/>
                <a:t>Spot</a:t>
              </a:r>
            </a:p>
            <a:p>
              <a:pPr>
                <a:lnSpc>
                  <a:spcPct val="90000"/>
                </a:lnSpc>
              </a:pPr>
              <a:r>
                <a:rPr lang="en-US" altLang="en-US" sz="2000"/>
                <a:t>Rate</a:t>
              </a:r>
            </a:p>
          </p:txBody>
        </p:sp>
      </p:grpSp>
      <p:grpSp>
        <p:nvGrpSpPr>
          <p:cNvPr id="175176" name="Group 72"/>
          <p:cNvGrpSpPr>
            <a:grpSpLocks/>
          </p:cNvGrpSpPr>
          <p:nvPr/>
        </p:nvGrpSpPr>
        <p:grpSpPr bwMode="auto">
          <a:xfrm>
            <a:off x="1981200" y="2743200"/>
            <a:ext cx="4724400" cy="3429000"/>
            <a:chOff x="1248" y="1728"/>
            <a:chExt cx="2976" cy="2160"/>
          </a:xfrm>
        </p:grpSpPr>
        <p:sp>
          <p:nvSpPr>
            <p:cNvPr id="175159" name="Line 55"/>
            <p:cNvSpPr>
              <a:spLocks noChangeShapeType="1"/>
            </p:cNvSpPr>
            <p:nvPr/>
          </p:nvSpPr>
          <p:spPr bwMode="auto">
            <a:xfrm>
              <a:off x="2544" y="3264"/>
              <a:ext cx="0" cy="624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60" name="Line 56"/>
            <p:cNvSpPr>
              <a:spLocks noChangeShapeType="1"/>
            </p:cNvSpPr>
            <p:nvPr/>
          </p:nvSpPr>
          <p:spPr bwMode="auto">
            <a:xfrm>
              <a:off x="1248" y="3264"/>
              <a:ext cx="1296" cy="0"/>
            </a:xfrm>
            <a:prstGeom prst="line">
              <a:avLst/>
            </a:prstGeom>
            <a:noFill/>
            <a:ln w="57150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68" name="Line 64"/>
            <p:cNvSpPr>
              <a:spLocks noChangeShapeType="1"/>
            </p:cNvSpPr>
            <p:nvPr/>
          </p:nvSpPr>
          <p:spPr bwMode="auto">
            <a:xfrm flipV="1">
              <a:off x="2544" y="1824"/>
              <a:ext cx="1680" cy="1440"/>
            </a:xfrm>
            <a:prstGeom prst="line">
              <a:avLst/>
            </a:prstGeom>
            <a:noFill/>
            <a:ln w="57150">
              <a:solidFill>
                <a:schemeClr val="accent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71" name="Text Box 67"/>
            <p:cNvSpPr txBox="1">
              <a:spLocks noChangeArrowheads="1"/>
            </p:cNvSpPr>
            <p:nvPr/>
          </p:nvSpPr>
          <p:spPr bwMode="auto">
            <a:xfrm>
              <a:off x="3264" y="1728"/>
              <a:ext cx="629" cy="4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>
                  <a:solidFill>
                    <a:schemeClr val="accent2"/>
                  </a:solidFill>
                </a:rPr>
                <a:t>Basic</a:t>
              </a:r>
            </a:p>
            <a:p>
              <a:pPr>
                <a:lnSpc>
                  <a:spcPct val="90000"/>
                </a:lnSpc>
              </a:pPr>
              <a:r>
                <a:rPr lang="en-US" altLang="en-US">
                  <a:solidFill>
                    <a:schemeClr val="accent2"/>
                  </a:solidFill>
                </a:rPr>
                <a:t>Put</a:t>
              </a:r>
            </a:p>
          </p:txBody>
        </p:sp>
      </p:grpSp>
      <p:grpSp>
        <p:nvGrpSpPr>
          <p:cNvPr id="175177" name="Group 73"/>
          <p:cNvGrpSpPr>
            <a:grpSpLocks/>
          </p:cNvGrpSpPr>
          <p:nvPr/>
        </p:nvGrpSpPr>
        <p:grpSpPr bwMode="auto">
          <a:xfrm>
            <a:off x="1981200" y="3352800"/>
            <a:ext cx="5972175" cy="2819400"/>
            <a:chOff x="1248" y="2112"/>
            <a:chExt cx="3762" cy="1776"/>
          </a:xfrm>
        </p:grpSpPr>
        <p:sp>
          <p:nvSpPr>
            <p:cNvPr id="175158" name="Line 54"/>
            <p:cNvSpPr>
              <a:spLocks noChangeShapeType="1"/>
            </p:cNvSpPr>
            <p:nvPr/>
          </p:nvSpPr>
          <p:spPr bwMode="auto">
            <a:xfrm>
              <a:off x="1248" y="2976"/>
              <a:ext cx="1296" cy="0"/>
            </a:xfrm>
            <a:prstGeom prst="line">
              <a:avLst/>
            </a:prstGeom>
            <a:noFill/>
            <a:ln w="57150">
              <a:solidFill>
                <a:srgbClr val="CC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61" name="Line 57"/>
            <p:cNvSpPr>
              <a:spLocks noChangeShapeType="1"/>
            </p:cNvSpPr>
            <p:nvPr/>
          </p:nvSpPr>
          <p:spPr bwMode="auto">
            <a:xfrm>
              <a:off x="3216" y="2400"/>
              <a:ext cx="0" cy="148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62" name="Line 58"/>
            <p:cNvSpPr>
              <a:spLocks noChangeShapeType="1"/>
            </p:cNvSpPr>
            <p:nvPr/>
          </p:nvSpPr>
          <p:spPr bwMode="auto">
            <a:xfrm>
              <a:off x="1248" y="2400"/>
              <a:ext cx="1968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63" name="Line 59"/>
            <p:cNvSpPr>
              <a:spLocks noChangeShapeType="1"/>
            </p:cNvSpPr>
            <p:nvPr/>
          </p:nvSpPr>
          <p:spPr bwMode="auto">
            <a:xfrm flipV="1">
              <a:off x="2544" y="2400"/>
              <a:ext cx="672" cy="576"/>
            </a:xfrm>
            <a:prstGeom prst="line">
              <a:avLst/>
            </a:prstGeom>
            <a:noFill/>
            <a:ln w="57150">
              <a:solidFill>
                <a:srgbClr val="CC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64" name="Line 60"/>
            <p:cNvSpPr>
              <a:spLocks noChangeShapeType="1"/>
            </p:cNvSpPr>
            <p:nvPr/>
          </p:nvSpPr>
          <p:spPr bwMode="auto">
            <a:xfrm>
              <a:off x="2544" y="2976"/>
              <a:ext cx="672" cy="0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67" name="Line 63"/>
            <p:cNvSpPr>
              <a:spLocks noChangeShapeType="1"/>
            </p:cNvSpPr>
            <p:nvPr/>
          </p:nvSpPr>
          <p:spPr bwMode="auto">
            <a:xfrm flipV="1">
              <a:off x="3216" y="2112"/>
              <a:ext cx="1008" cy="864"/>
            </a:xfrm>
            <a:prstGeom prst="line">
              <a:avLst/>
            </a:prstGeom>
            <a:noFill/>
            <a:ln w="57150">
              <a:solidFill>
                <a:srgbClr val="CC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5172" name="Text Box 68"/>
            <p:cNvSpPr txBox="1">
              <a:spLocks noChangeArrowheads="1"/>
            </p:cNvSpPr>
            <p:nvPr/>
          </p:nvSpPr>
          <p:spPr bwMode="auto">
            <a:xfrm>
              <a:off x="3840" y="2448"/>
              <a:ext cx="1170" cy="4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>
                  <a:solidFill>
                    <a:srgbClr val="CC0000"/>
                  </a:solidFill>
                </a:rPr>
                <a:t>Conditional</a:t>
              </a:r>
            </a:p>
            <a:p>
              <a:pPr>
                <a:lnSpc>
                  <a:spcPct val="90000"/>
                </a:lnSpc>
              </a:pPr>
              <a:r>
                <a:rPr lang="en-US" altLang="en-US">
                  <a:solidFill>
                    <a:srgbClr val="CC0000"/>
                  </a:solidFill>
                </a:rPr>
                <a:t>Put</a:t>
              </a:r>
            </a:p>
          </p:txBody>
        </p:sp>
        <p:sp>
          <p:nvSpPr>
            <p:cNvPr id="175173" name="Text Box 69"/>
            <p:cNvSpPr txBox="1">
              <a:spLocks noChangeArrowheads="1"/>
            </p:cNvSpPr>
            <p:nvPr/>
          </p:nvSpPr>
          <p:spPr bwMode="auto">
            <a:xfrm>
              <a:off x="1632" y="2496"/>
              <a:ext cx="1170" cy="47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>
                  <a:solidFill>
                    <a:srgbClr val="CC0000"/>
                  </a:solidFill>
                </a:rPr>
                <a:t>Conditional</a:t>
              </a:r>
            </a:p>
            <a:p>
              <a:pPr>
                <a:lnSpc>
                  <a:spcPct val="90000"/>
                </a:lnSpc>
              </a:pPr>
              <a:r>
                <a:rPr lang="en-US" altLang="en-US">
                  <a:solidFill>
                    <a:srgbClr val="CC0000"/>
                  </a:solidFill>
                </a:rPr>
                <a:t>Put</a:t>
              </a:r>
            </a:p>
          </p:txBody>
        </p:sp>
        <p:sp>
          <p:nvSpPr>
            <p:cNvPr id="175174" name="Line 70"/>
            <p:cNvSpPr>
              <a:spLocks noChangeShapeType="1"/>
            </p:cNvSpPr>
            <p:nvPr/>
          </p:nvSpPr>
          <p:spPr bwMode="auto">
            <a:xfrm>
              <a:off x="2544" y="2976"/>
              <a:ext cx="0" cy="288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75175" name="Rectangle 71"/>
          <p:cNvSpPr>
            <a:spLocks noChangeArrowheads="1"/>
          </p:cNvSpPr>
          <p:nvPr/>
        </p:nvSpPr>
        <p:spPr bwMode="auto">
          <a:xfrm>
            <a:off x="1066800" y="2057400"/>
            <a:ext cx="6732613" cy="428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>
            <a:spAutoFit/>
          </a:bodyPr>
          <a:lstStyle>
            <a:lvl1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algn="l"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1028700" algn="ctr"/>
                <a:tab pos="3086100" algn="ctr"/>
                <a:tab pos="4800600" algn="ctr"/>
                <a:tab pos="6172200" algn="ctr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 sz="2200" dirty="0">
                <a:latin typeface="Arial" panose="020B0604020202020204" pitchFamily="34" charset="0"/>
              </a:rPr>
              <a:t>	</a:t>
            </a:r>
            <a:r>
              <a:rPr lang="en-US" altLang="en-US" sz="2200" dirty="0">
                <a:latin typeface="+mj-lt"/>
              </a:rPr>
              <a:t>conditional put	$1.70	$1.74	$0.04</a:t>
            </a:r>
          </a:p>
        </p:txBody>
      </p:sp>
    </p:spTree>
    <p:extLst>
      <p:ext uri="{BB962C8B-B14F-4D97-AF65-F5344CB8AC3E}">
        <p14:creationId xmlns:p14="http://schemas.microsoft.com/office/powerpoint/2010/main" val="1065686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5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75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75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75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75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5108" grpId="0" autoUpdateAnimBg="0"/>
      <p:bldP spid="175175" grpId="0" autoUpdateAnimBg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8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noFill/>
          <a:ln/>
        </p:spPr>
        <p:txBody>
          <a:bodyPr/>
          <a:lstStyle/>
          <a:p>
            <a:r>
              <a:rPr lang="en-US" altLang="en-US" sz="3200" dirty="0"/>
              <a:t>Conditional Currency Options</a:t>
            </a:r>
          </a:p>
        </p:txBody>
      </p:sp>
      <p:sp>
        <p:nvSpPr>
          <p:cNvPr id="17408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611560" y="1124744"/>
            <a:ext cx="8229600" cy="3917032"/>
          </a:xfrm>
          <a:noFill/>
          <a:ln/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Similarly, a conditional call option on £ may specify an exercise price of $1.70, and a trigger of $1.67. The premium will have to be paid only if the £’s value falls below the trigger value.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In both cases, the payment of the premium is avoided conditionally at the cost of a higher premium.</a:t>
            </a:r>
          </a:p>
        </p:txBody>
      </p:sp>
    </p:spTree>
    <p:extLst>
      <p:ext uri="{BB962C8B-B14F-4D97-AF65-F5344CB8AC3E}">
        <p14:creationId xmlns:p14="http://schemas.microsoft.com/office/powerpoint/2010/main" val="842641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40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40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85" grpId="0" build="p" autoUpdateAnimBg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21" name="Rectangle 2053"/>
          <p:cNvSpPr>
            <a:spLocks noGrp="1" noChangeArrowheads="1"/>
          </p:cNvSpPr>
          <p:nvPr>
            <p:ph type="title"/>
          </p:nvPr>
        </p:nvSpPr>
        <p:spPr>
          <a:xfrm>
            <a:off x="1763688" y="116632"/>
            <a:ext cx="6324600" cy="648072"/>
          </a:xfrm>
        </p:spPr>
        <p:txBody>
          <a:bodyPr/>
          <a:lstStyle/>
          <a:p>
            <a:r>
              <a:rPr lang="en-US" altLang="en-US" sz="3200" dirty="0"/>
              <a:t>European Currency Options</a:t>
            </a:r>
          </a:p>
        </p:txBody>
      </p:sp>
      <p:sp>
        <p:nvSpPr>
          <p:cNvPr id="137222" name="Rectangle 2054"/>
          <p:cNvSpPr>
            <a:spLocks noGrp="1" noChangeArrowheads="1"/>
          </p:cNvSpPr>
          <p:nvPr>
            <p:ph type="body" idx="1"/>
          </p:nvPr>
        </p:nvSpPr>
        <p:spPr>
          <a:xfrm>
            <a:off x="611560" y="1052736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European-style currency options are similar to American-style options except that they can only be exercised on the expiration date.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For firms that purchase options to hedge future cash flows, this loss in terms of flexibility is probably not an issue. Hence, if their premiums are lower, European-style currency options may be preferred.</a:t>
            </a:r>
          </a:p>
        </p:txBody>
      </p:sp>
    </p:spTree>
    <p:extLst>
      <p:ext uri="{BB962C8B-B14F-4D97-AF65-F5344CB8AC3E}">
        <p14:creationId xmlns:p14="http://schemas.microsoft.com/office/powerpoint/2010/main" val="398228994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7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72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7222" grpId="0" build="p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8" name="Rectangle 102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3200" dirty="0"/>
              <a:t>Efficiency of </a:t>
            </a:r>
            <a:r>
              <a:rPr lang="en-US" altLang="en-US" sz="3200" dirty="0" smtClean="0"/>
              <a:t> Currency </a:t>
            </a:r>
            <a:r>
              <a:rPr lang="en-US" altLang="en-US" sz="3200" dirty="0"/>
              <a:t>Futures and Options</a:t>
            </a:r>
          </a:p>
        </p:txBody>
      </p:sp>
      <p:sp>
        <p:nvSpPr>
          <p:cNvPr id="139269" name="Rectangle 1029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8229600" cy="391703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If foreign exchange markets are efficient, speculation in the currency futures and options markets should not consistently generate abnormally large profits.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800" dirty="0"/>
              <a:t>A speculative strategy requires the speculator to incur risk. On the other hand, corporations use the futures and options markets to reduce their exposure to fluctuating exchange rates.</a:t>
            </a:r>
          </a:p>
        </p:txBody>
      </p:sp>
    </p:spTree>
    <p:extLst>
      <p:ext uri="{BB962C8B-B14F-4D97-AF65-F5344CB8AC3E}">
        <p14:creationId xmlns:p14="http://schemas.microsoft.com/office/powerpoint/2010/main" val="31613404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9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9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269" grpId="0" build="p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2" name="Rectangle 4"/>
          <p:cNvSpPr>
            <a:spLocks noGrp="1" noChangeArrowheads="1"/>
          </p:cNvSpPr>
          <p:nvPr>
            <p:ph type="title"/>
          </p:nvPr>
        </p:nvSpPr>
        <p:spPr>
          <a:xfrm>
            <a:off x="19100" y="121568"/>
            <a:ext cx="9144000" cy="685800"/>
          </a:xfrm>
          <a:noFill/>
          <a:ln/>
        </p:spPr>
        <p:txBody>
          <a:bodyPr/>
          <a:lstStyle/>
          <a:p>
            <a:r>
              <a:rPr lang="en-US" altLang="en-US" sz="2800" dirty="0"/>
              <a:t>Impact of Currency Derivatives on an MNC’s Value</a:t>
            </a:r>
            <a:endParaRPr lang="en-US" altLang="en-US" sz="4000" b="0" dirty="0"/>
          </a:p>
        </p:txBody>
      </p:sp>
      <p:grpSp>
        <p:nvGrpSpPr>
          <p:cNvPr id="94235" name="Group 27"/>
          <p:cNvGrpSpPr>
            <a:grpSpLocks/>
          </p:cNvGrpSpPr>
          <p:nvPr/>
        </p:nvGrpSpPr>
        <p:grpSpPr bwMode="auto">
          <a:xfrm>
            <a:off x="251520" y="980728"/>
            <a:ext cx="8568952" cy="5118100"/>
            <a:chOff x="624" y="864"/>
            <a:chExt cx="4704" cy="3224"/>
          </a:xfrm>
        </p:grpSpPr>
        <p:grpSp>
          <p:nvGrpSpPr>
            <p:cNvPr id="94214" name="Group 6"/>
            <p:cNvGrpSpPr>
              <a:grpSpLocks/>
            </p:cNvGrpSpPr>
            <p:nvPr/>
          </p:nvGrpSpPr>
          <p:grpSpPr bwMode="auto">
            <a:xfrm>
              <a:off x="624" y="1584"/>
              <a:ext cx="4704" cy="2504"/>
              <a:chOff x="624" y="1344"/>
              <a:chExt cx="4704" cy="2504"/>
            </a:xfrm>
          </p:grpSpPr>
          <p:sp>
            <p:nvSpPr>
              <p:cNvPr id="94215" name="Rectangle 7"/>
              <p:cNvSpPr>
                <a:spLocks noChangeArrowheads="1"/>
              </p:cNvSpPr>
              <p:nvPr/>
            </p:nvSpPr>
            <p:spPr bwMode="auto">
              <a:xfrm>
                <a:off x="816" y="1344"/>
                <a:ext cx="4080" cy="1344"/>
              </a:xfrm>
              <a:prstGeom prst="rect">
                <a:avLst/>
              </a:prstGeom>
              <a:solidFill>
                <a:srgbClr val="006B61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94216" name="Rectangle 8"/>
              <p:cNvSpPr>
                <a:spLocks noChangeArrowheads="1"/>
              </p:cNvSpPr>
              <p:nvPr/>
            </p:nvSpPr>
            <p:spPr bwMode="auto">
              <a:xfrm>
                <a:off x="864" y="1392"/>
                <a:ext cx="4080" cy="1344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6B6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aphicFrame>
            <p:nvGraphicFramePr>
              <p:cNvPr id="94217" name="Object 9">
                <a:hlinkClick r:id="" action="ppaction://ole?verb=0"/>
              </p:cNvPr>
              <p:cNvGraphicFramePr>
                <a:graphicFrameLocks/>
              </p:cNvGraphicFramePr>
              <p:nvPr/>
            </p:nvGraphicFramePr>
            <p:xfrm>
              <a:off x="1056" y="1392"/>
              <a:ext cx="3648" cy="1368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9223" name="Equation" r:id="rId3" imgW="2438280" imgH="914400" progId="Equation.3">
                      <p:embed/>
                    </p:oleObj>
                  </mc:Choice>
                  <mc:Fallback>
                    <p:oleObj name="Equation" r:id="rId3" imgW="2438280" imgH="914400" progId="Equation.3">
                      <p:embed/>
                      <p:pic>
                        <p:nvPicPr>
                          <p:cNvPr id="94217" name="Object 9">
                            <a:hlinkClick r:id="" action="ppaction://ole?verb=0"/>
                          </p:cNvPr>
                          <p:cNvPicPr>
                            <a:picLocks noChangeArrowheads="1"/>
                          </p:cNvPicPr>
                          <p:nvPr/>
                        </p:nvPicPr>
                        <p:blipFill>
                          <a:blip r:embed="rId4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056" y="1392"/>
                            <a:ext cx="3648" cy="1368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solidFill>
                                  <a:schemeClr val="accent1"/>
                                </a:soli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>
                                <a:solidFill>
                                  <a:schemeClr val="tx1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chemeClr val="bg2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94218" name="Rectangle 10"/>
              <p:cNvSpPr>
                <a:spLocks noChangeArrowheads="1"/>
              </p:cNvSpPr>
              <p:nvPr/>
            </p:nvSpPr>
            <p:spPr bwMode="auto">
              <a:xfrm>
                <a:off x="624" y="2832"/>
                <a:ext cx="4704" cy="1016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lIns="90488" tIns="44450" rIns="90488" bIns="44450">
                <a:spAutoFit/>
              </a:bodyPr>
              <a:lstStyle>
                <a:lvl1pPr marL="1314450" indent="-1314450" algn="l">
                  <a:tabLst>
                    <a:tab pos="514350" algn="ctr"/>
                    <a:tab pos="1085850" algn="l"/>
                    <a:tab pos="1314450" algn="l"/>
                  </a:tabLs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1485900" algn="l">
                  <a:tabLst>
                    <a:tab pos="514350" algn="ctr"/>
                    <a:tab pos="1085850" algn="l"/>
                    <a:tab pos="1314450" algn="l"/>
                  </a:tabLs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600200" algn="l">
                  <a:tabLst>
                    <a:tab pos="514350" algn="ctr"/>
                    <a:tab pos="1085850" algn="l"/>
                    <a:tab pos="1314450" algn="l"/>
                  </a:tabLs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algn="l">
                  <a:tabLst>
                    <a:tab pos="514350" algn="ctr"/>
                    <a:tab pos="1085850" algn="l"/>
                    <a:tab pos="1314450" algn="l"/>
                  </a:tabLs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algn="l">
                  <a:tabLst>
                    <a:tab pos="514350" algn="ctr"/>
                    <a:tab pos="1085850" algn="l"/>
                    <a:tab pos="1314450" algn="l"/>
                  </a:tabLs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eaLnBrk="0" fontAlgn="base" hangingPunct="0">
                  <a:spcBef>
                    <a:spcPct val="0"/>
                  </a:spcBef>
                  <a:spcAft>
                    <a:spcPct val="0"/>
                  </a:spcAft>
                  <a:tabLst>
                    <a:tab pos="514350" algn="ctr"/>
                    <a:tab pos="1085850" algn="l"/>
                    <a:tab pos="1314450" algn="l"/>
                  </a:tabLs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eaLnBrk="0" fontAlgn="base" hangingPunct="0">
                  <a:spcBef>
                    <a:spcPct val="0"/>
                  </a:spcBef>
                  <a:spcAft>
                    <a:spcPct val="0"/>
                  </a:spcAft>
                  <a:tabLst>
                    <a:tab pos="514350" algn="ctr"/>
                    <a:tab pos="1085850" algn="l"/>
                    <a:tab pos="1314450" algn="l"/>
                  </a:tabLs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eaLnBrk="0" fontAlgn="base" hangingPunct="0">
                  <a:spcBef>
                    <a:spcPct val="0"/>
                  </a:spcBef>
                  <a:spcAft>
                    <a:spcPct val="0"/>
                  </a:spcAft>
                  <a:tabLst>
                    <a:tab pos="514350" algn="ctr"/>
                    <a:tab pos="1085850" algn="l"/>
                    <a:tab pos="1314450" algn="l"/>
                  </a:tabLs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eaLnBrk="0" fontAlgn="base" hangingPunct="0">
                  <a:spcBef>
                    <a:spcPct val="0"/>
                  </a:spcBef>
                  <a:spcAft>
                    <a:spcPct val="0"/>
                  </a:spcAft>
                  <a:tabLst>
                    <a:tab pos="514350" algn="ctr"/>
                    <a:tab pos="1085850" algn="l"/>
                    <a:tab pos="1314450" algn="l"/>
                  </a:tabLs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US" altLang="en-US" sz="2000" dirty="0">
                    <a:latin typeface="Arial" panose="020B0604020202020204" pitchFamily="34" charset="0"/>
                  </a:rPr>
                  <a:t>	</a:t>
                </a:r>
                <a:r>
                  <a:rPr lang="en-US" altLang="en-US" sz="2000" dirty="0">
                    <a:latin typeface="+mj-lt"/>
                  </a:rPr>
                  <a:t>E (</a:t>
                </a:r>
                <a:r>
                  <a:rPr lang="en-US" altLang="en-US" sz="2000" dirty="0" err="1">
                    <a:latin typeface="+mj-lt"/>
                  </a:rPr>
                  <a:t>CF</a:t>
                </a:r>
                <a:r>
                  <a:rPr lang="en-US" altLang="en-US" sz="2000" i="1" baseline="-25000" dirty="0" err="1">
                    <a:latin typeface="+mj-lt"/>
                  </a:rPr>
                  <a:t>j,t</a:t>
                </a:r>
                <a:r>
                  <a:rPr lang="en-US" altLang="en-US" sz="2000" i="1" baseline="-25000" dirty="0">
                    <a:latin typeface="+mj-lt"/>
                  </a:rPr>
                  <a:t> </a:t>
                </a:r>
                <a:r>
                  <a:rPr lang="en-US" altLang="en-US" sz="2000" dirty="0">
                    <a:latin typeface="+mj-lt"/>
                  </a:rPr>
                  <a:t>)	=	expected cash flows in currency </a:t>
                </a:r>
                <a:r>
                  <a:rPr lang="en-US" altLang="en-US" sz="2000" i="1" dirty="0">
                    <a:latin typeface="+mj-lt"/>
                  </a:rPr>
                  <a:t>j</a:t>
                </a:r>
                <a:r>
                  <a:rPr lang="en-US" altLang="en-US" sz="2000" dirty="0">
                    <a:latin typeface="+mj-lt"/>
                  </a:rPr>
                  <a:t> to be received by the U.S. parent at the end of period </a:t>
                </a:r>
                <a:r>
                  <a:rPr lang="en-US" altLang="en-US" sz="2000" i="1" dirty="0">
                    <a:latin typeface="+mj-lt"/>
                  </a:rPr>
                  <a:t>t</a:t>
                </a:r>
                <a:endParaRPr lang="en-US" altLang="en-US" sz="2000" dirty="0">
                  <a:latin typeface="+mj-lt"/>
                </a:endParaRPr>
              </a:p>
              <a:p>
                <a:r>
                  <a:rPr lang="en-US" altLang="en-US" sz="2000" dirty="0">
                    <a:latin typeface="+mj-lt"/>
                  </a:rPr>
                  <a:t>	E (</a:t>
                </a:r>
                <a:r>
                  <a:rPr lang="en-US" altLang="en-US" sz="2000" dirty="0" err="1">
                    <a:latin typeface="+mj-lt"/>
                  </a:rPr>
                  <a:t>ER</a:t>
                </a:r>
                <a:r>
                  <a:rPr lang="en-US" altLang="en-US" sz="2000" i="1" baseline="-25000" dirty="0" err="1">
                    <a:latin typeface="+mj-lt"/>
                  </a:rPr>
                  <a:t>j,t</a:t>
                </a:r>
                <a:r>
                  <a:rPr lang="en-US" altLang="en-US" sz="2000" i="1" baseline="-25000" dirty="0">
                    <a:latin typeface="+mj-lt"/>
                  </a:rPr>
                  <a:t> </a:t>
                </a:r>
                <a:r>
                  <a:rPr lang="en-US" altLang="en-US" sz="2000" dirty="0">
                    <a:latin typeface="+mj-lt"/>
                  </a:rPr>
                  <a:t>)	=	expected exchange rate at which currency </a:t>
                </a:r>
                <a:r>
                  <a:rPr lang="en-US" altLang="en-US" sz="2000" i="1" dirty="0">
                    <a:latin typeface="+mj-lt"/>
                  </a:rPr>
                  <a:t>j</a:t>
                </a:r>
                <a:r>
                  <a:rPr lang="en-US" altLang="en-US" sz="2000" dirty="0">
                    <a:latin typeface="+mj-lt"/>
                  </a:rPr>
                  <a:t> can be converted to dollars at the end of period </a:t>
                </a:r>
                <a:r>
                  <a:rPr lang="en-US" altLang="en-US" sz="2000" i="1" dirty="0">
                    <a:latin typeface="+mj-lt"/>
                  </a:rPr>
                  <a:t>t</a:t>
                </a:r>
                <a:endParaRPr lang="en-US" altLang="en-US" sz="2000" dirty="0">
                  <a:latin typeface="+mj-lt"/>
                </a:endParaRPr>
              </a:p>
              <a:p>
                <a:r>
                  <a:rPr lang="en-US" altLang="en-US" sz="2000" i="1" dirty="0">
                    <a:latin typeface="+mj-lt"/>
                  </a:rPr>
                  <a:t>	k	</a:t>
                </a:r>
                <a:r>
                  <a:rPr lang="en-US" altLang="en-US" sz="2000" dirty="0">
                    <a:latin typeface="+mj-lt"/>
                  </a:rPr>
                  <a:t>=	weighted average cost of capital of the parent</a:t>
                </a:r>
              </a:p>
            </p:txBody>
          </p:sp>
        </p:grpSp>
        <p:sp>
          <p:nvSpPr>
            <p:cNvPr id="94219" name="Rectangle 11"/>
            <p:cNvSpPr>
              <a:spLocks noChangeArrowheads="1"/>
            </p:cNvSpPr>
            <p:nvPr/>
          </p:nvSpPr>
          <p:spPr bwMode="auto">
            <a:xfrm>
              <a:off x="3312" y="864"/>
              <a:ext cx="1536" cy="480"/>
            </a:xfrm>
            <a:prstGeom prst="rect">
              <a:avLst/>
            </a:prstGeom>
            <a:solidFill>
              <a:srgbClr val="006B61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0" name="Rectangle 12"/>
            <p:cNvSpPr>
              <a:spLocks noChangeArrowheads="1"/>
            </p:cNvSpPr>
            <p:nvPr/>
          </p:nvSpPr>
          <p:spPr bwMode="auto">
            <a:xfrm>
              <a:off x="3360" y="912"/>
              <a:ext cx="1536" cy="480"/>
            </a:xfrm>
            <a:prstGeom prst="rect">
              <a:avLst/>
            </a:prstGeom>
            <a:solidFill>
              <a:srgbClr val="FFFFFF"/>
            </a:solidFill>
            <a:ln w="12700">
              <a:solidFill>
                <a:srgbClr val="006B6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4221" name="Rectangle 13"/>
            <p:cNvSpPr>
              <a:spLocks noChangeArrowheads="1"/>
            </p:cNvSpPr>
            <p:nvPr/>
          </p:nvSpPr>
          <p:spPr bwMode="auto">
            <a:xfrm>
              <a:off x="3360" y="960"/>
              <a:ext cx="1536" cy="4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90488" tIns="44450" rIns="90488" bIns="44450"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US" altLang="en-US" sz="2000" dirty="0">
                  <a:latin typeface="+mj-lt"/>
                </a:rPr>
                <a:t>Currency Futures</a:t>
              </a:r>
            </a:p>
            <a:p>
              <a:pPr>
                <a:lnSpc>
                  <a:spcPct val="90000"/>
                </a:lnSpc>
              </a:pPr>
              <a:r>
                <a:rPr lang="en-US" altLang="en-US" sz="2000" dirty="0">
                  <a:latin typeface="+mj-lt"/>
                </a:rPr>
                <a:t>Currency Options</a:t>
              </a:r>
            </a:p>
          </p:txBody>
        </p:sp>
        <p:sp>
          <p:nvSpPr>
            <p:cNvPr id="94222" name="Line 14"/>
            <p:cNvSpPr>
              <a:spLocks noChangeShapeType="1"/>
            </p:cNvSpPr>
            <p:nvPr/>
          </p:nvSpPr>
          <p:spPr bwMode="auto">
            <a:xfrm>
              <a:off x="4128" y="1392"/>
              <a:ext cx="0" cy="432"/>
            </a:xfrm>
            <a:prstGeom prst="line">
              <a:avLst/>
            </a:prstGeom>
            <a:noFill/>
            <a:ln w="38100">
              <a:solidFill>
                <a:srgbClr val="000000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672621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4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1063228"/>
            <a:ext cx="6172200" cy="475562"/>
          </a:xfrm>
        </p:spPr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Any Questions?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5E06-DFE2-4834-8B1E-DFEB6E36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5899" y="4471127"/>
            <a:ext cx="6172200" cy="561510"/>
          </a:xfrm>
        </p:spPr>
        <p:txBody>
          <a:bodyPr/>
          <a:lstStyle/>
          <a:p>
            <a:pPr marL="0" indent="0" algn="ctr">
              <a:buNone/>
            </a:pPr>
            <a:r>
              <a:rPr lang="en-GB" sz="3300" dirty="0">
                <a:solidFill>
                  <a:srgbClr val="FFC000"/>
                </a:solidFill>
                <a:ea typeface="+mn-lt"/>
                <a:cs typeface="+mn-lt"/>
              </a:rPr>
              <a:t>Thank you!</a:t>
            </a:r>
            <a:endParaRPr lang="en-US" sz="3300" dirty="0">
              <a:solidFill>
                <a:srgbClr val="FFC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28/11/2021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50E941-99E4-4403-A917-B30FF69A9617}" type="slidenum">
              <a:rPr lang="en-GB" altLang="en-US"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40</a:t>
            </a:fld>
            <a:endParaRPr lang="en-GB" altLang="en-US"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857250"/>
            <a:ext cx="9143999" cy="3407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00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2633</TotalTime>
  <Words>1647</Words>
  <Application>Microsoft Office PowerPoint</Application>
  <PresentationFormat>On-screen Show (4:3)</PresentationFormat>
  <Paragraphs>270</Paragraphs>
  <Slides>40</Slides>
  <Notes>0</Notes>
  <HiddenSlides>0</HiddenSlides>
  <MMClips>1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Arial</vt:lpstr>
      <vt:lpstr>Myriad Pro</vt:lpstr>
      <vt:lpstr>Symbol</vt:lpstr>
      <vt:lpstr>Verdana</vt:lpstr>
      <vt:lpstr>Wingdings</vt:lpstr>
      <vt:lpstr>20140311PresentationUWTSDTemplate</vt:lpstr>
      <vt:lpstr>Equation</vt:lpstr>
      <vt:lpstr>LCBB6002</vt:lpstr>
      <vt:lpstr>Session Objectives</vt:lpstr>
      <vt:lpstr>Watch the video clip on this slide and explain what currency derivative is (10 Minutes)</vt:lpstr>
      <vt:lpstr>Forward Market</vt:lpstr>
      <vt:lpstr>Forward Market</vt:lpstr>
      <vt:lpstr>Forward Market</vt:lpstr>
      <vt:lpstr>Forward Market</vt:lpstr>
      <vt:lpstr>Forward Market</vt:lpstr>
      <vt:lpstr>Forward Market</vt:lpstr>
      <vt:lpstr>Currency Futures Market</vt:lpstr>
      <vt:lpstr>Currency Futures Market</vt:lpstr>
      <vt:lpstr>Currency Futures Market</vt:lpstr>
      <vt:lpstr>Currency Futures Market</vt:lpstr>
      <vt:lpstr>Currency Futures Market</vt:lpstr>
      <vt:lpstr>Currency Futures Market</vt:lpstr>
      <vt:lpstr>Currency Futures Market</vt:lpstr>
      <vt:lpstr>Currency Futures Market</vt:lpstr>
      <vt:lpstr>Currency Futures Market</vt:lpstr>
      <vt:lpstr>Currency Futures Market</vt:lpstr>
      <vt:lpstr>Currency Futures Market</vt:lpstr>
      <vt:lpstr>Currency Options Market</vt:lpstr>
      <vt:lpstr>Currency Options Market</vt:lpstr>
      <vt:lpstr>Currency Call Options</vt:lpstr>
      <vt:lpstr>Currency Call Options</vt:lpstr>
      <vt:lpstr>Currency Call Options</vt:lpstr>
      <vt:lpstr>Currency Call Options</vt:lpstr>
      <vt:lpstr>Currency Call Options</vt:lpstr>
      <vt:lpstr>Currency Put Options</vt:lpstr>
      <vt:lpstr>Currency Put Options</vt:lpstr>
      <vt:lpstr>Currency Put Options</vt:lpstr>
      <vt:lpstr>Currency Put Options</vt:lpstr>
      <vt:lpstr>Contingency Graphs for Currency Options</vt:lpstr>
      <vt:lpstr>Contingency Graphs for Currency Options</vt:lpstr>
      <vt:lpstr>Conditional Currency Options</vt:lpstr>
      <vt:lpstr>Conditional Currency Options</vt:lpstr>
      <vt:lpstr>Conditional Currency Options</vt:lpstr>
      <vt:lpstr>European Currency Options</vt:lpstr>
      <vt:lpstr>Efficiency of  Currency Futures and Options</vt:lpstr>
      <vt:lpstr>Impact of Currency Derivatives on an MNC’s Value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Administrator</cp:lastModifiedBy>
  <cp:revision>213</cp:revision>
  <cp:lastPrinted>2018-07-09T15:27:01Z</cp:lastPrinted>
  <dcterms:created xsi:type="dcterms:W3CDTF">2002-10-07T19:43:58Z</dcterms:created>
  <dcterms:modified xsi:type="dcterms:W3CDTF">2021-11-28T09:44:58Z</dcterms:modified>
</cp:coreProperties>
</file>