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7"/>
  </p:notesMasterIdLst>
  <p:sldIdLst>
    <p:sldId id="256" r:id="rId2"/>
    <p:sldId id="257" r:id="rId3"/>
    <p:sldId id="258" r:id="rId4"/>
    <p:sldId id="259" r:id="rId5"/>
    <p:sldId id="260" r:id="rId6"/>
    <p:sldId id="261" r:id="rId7"/>
    <p:sldId id="301"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302" r:id="rId30"/>
    <p:sldId id="284" r:id="rId31"/>
    <p:sldId id="285" r:id="rId32"/>
    <p:sldId id="286" r:id="rId33"/>
    <p:sldId id="287" r:id="rId34"/>
    <p:sldId id="288" r:id="rId35"/>
    <p:sldId id="289" r:id="rId36"/>
    <p:sldId id="290" r:id="rId37"/>
    <p:sldId id="291" r:id="rId38"/>
    <p:sldId id="292" r:id="rId39"/>
    <p:sldId id="293" r:id="rId40"/>
    <p:sldId id="295" r:id="rId41"/>
    <p:sldId id="296" r:id="rId42"/>
    <p:sldId id="297" r:id="rId43"/>
    <p:sldId id="298" r:id="rId44"/>
    <p:sldId id="299" r:id="rId45"/>
    <p:sldId id="300" r:id="rId46"/>
    <p:sldId id="303" r:id="rId47"/>
    <p:sldId id="304" r:id="rId48"/>
    <p:sldId id="305" r:id="rId49"/>
    <p:sldId id="306" r:id="rId50"/>
    <p:sldId id="307" r:id="rId51"/>
    <p:sldId id="308" r:id="rId52"/>
    <p:sldId id="309" r:id="rId53"/>
    <p:sldId id="310" r:id="rId54"/>
    <p:sldId id="311" r:id="rId55"/>
    <p:sldId id="312"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48B0DB-9B61-4AC7-AF2E-8113868DC6D7}" type="datetimeFigureOut">
              <a:rPr lang="en-GB" smtClean="0"/>
              <a:t>25/11/2016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8BF746C-FEA4-4F75-A448-7C07F954C2C7}" type="slidenum">
              <a:rPr lang="en-GB" smtClean="0"/>
              <a:t>‹#›</a:t>
            </a:fld>
            <a:endParaRPr lang="en-GB"/>
          </a:p>
        </p:txBody>
      </p:sp>
    </p:spTree>
    <p:extLst>
      <p:ext uri="{BB962C8B-B14F-4D97-AF65-F5344CB8AC3E}">
        <p14:creationId xmlns:p14="http://schemas.microsoft.com/office/powerpoint/2010/main" val="1307967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8BF746C-FEA4-4F75-A448-7C07F954C2C7}" type="slidenum">
              <a:rPr lang="en-GB" smtClean="0"/>
              <a:t>45</a:t>
            </a:fld>
            <a:endParaRPr lang="en-GB"/>
          </a:p>
        </p:txBody>
      </p:sp>
    </p:spTree>
    <p:extLst>
      <p:ext uri="{BB962C8B-B14F-4D97-AF65-F5344CB8AC3E}">
        <p14:creationId xmlns:p14="http://schemas.microsoft.com/office/powerpoint/2010/main" val="212428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148617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3576321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C3D54E4-9E2A-44FA-AE51-CFC5735D314F}" type="datetimeFigureOut">
              <a:rPr lang="en-GB" smtClean="0"/>
              <a:t>25/11/2016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2242992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C3D54E4-9E2A-44FA-AE51-CFC5735D314F}" type="datetimeFigureOut">
              <a:rPr lang="en-GB" smtClean="0"/>
              <a:t>25/11/2016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4168266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C3D54E4-9E2A-44FA-AE51-CFC5735D314F}" type="datetimeFigureOut">
              <a:rPr lang="en-GB" smtClean="0"/>
              <a:t>25/11/2016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115382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C3D54E4-9E2A-44FA-AE51-CFC5735D314F}" type="datetimeFigureOut">
              <a:rPr lang="en-GB" smtClean="0"/>
              <a:t>25/11/2016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1126033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3D54E4-9E2A-44FA-AE51-CFC5735D314F}" type="datetimeFigureOut">
              <a:rPr lang="en-GB" smtClean="0"/>
              <a:t>25/11/2016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579902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3D54E4-9E2A-44FA-AE51-CFC5735D314F}" type="datetimeFigureOut">
              <a:rPr lang="en-GB" smtClean="0"/>
              <a:t>25/11/2016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30064343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C3D54E4-9E2A-44FA-AE51-CFC5735D314F}" type="datetimeFigureOut">
              <a:rPr lang="en-GB" smtClean="0"/>
              <a:t>25/11/2016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251223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387540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C3D54E4-9E2A-44FA-AE51-CFC5735D314F}" type="datetimeFigureOut">
              <a:rPr lang="en-GB" smtClean="0"/>
              <a:t>25/11/2016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1DDF86-3CEA-478E-8101-9DEBFAFAD9F5}" type="slidenum">
              <a:rPr lang="en-GB" smtClean="0"/>
              <a:t>‹#›</a:t>
            </a:fld>
            <a:endParaRPr lang="en-GB"/>
          </a:p>
        </p:txBody>
      </p:sp>
    </p:spTree>
    <p:extLst>
      <p:ext uri="{BB962C8B-B14F-4D97-AF65-F5344CB8AC3E}">
        <p14:creationId xmlns:p14="http://schemas.microsoft.com/office/powerpoint/2010/main" val="22206022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3D54E4-9E2A-44FA-AE51-CFC5735D314F}" type="datetimeFigureOut">
              <a:rPr lang="en-GB" smtClean="0"/>
              <a:t>25/11/2016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1DDF86-3CEA-478E-8101-9DEBFAFAD9F5}" type="slidenum">
              <a:rPr lang="en-GB" smtClean="0"/>
              <a:t>‹#›</a:t>
            </a:fld>
            <a:endParaRPr lang="en-GB"/>
          </a:p>
        </p:txBody>
      </p:sp>
    </p:spTree>
    <p:extLst>
      <p:ext uri="{BB962C8B-B14F-4D97-AF65-F5344CB8AC3E}">
        <p14:creationId xmlns:p14="http://schemas.microsoft.com/office/powerpoint/2010/main" val="27933637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Biofuels</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2535199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a:t>
            </a:r>
            <a:endParaRPr lang="en-GB" dirty="0"/>
          </a:p>
        </p:txBody>
      </p:sp>
      <p:sp>
        <p:nvSpPr>
          <p:cNvPr id="3" name="Content Placeholder 2"/>
          <p:cNvSpPr>
            <a:spLocks noGrp="1"/>
          </p:cNvSpPr>
          <p:nvPr>
            <p:ph idx="1"/>
          </p:nvPr>
        </p:nvSpPr>
        <p:spPr/>
        <p:txBody>
          <a:bodyPr/>
          <a:lstStyle/>
          <a:p>
            <a:r>
              <a:rPr lang="en-GB" dirty="0" smtClean="0"/>
              <a:t>Can be produced from straight vegetable oil, animal oil/fats, tallow and waste cooking oil</a:t>
            </a:r>
          </a:p>
          <a:p>
            <a:r>
              <a:rPr lang="en-GB" dirty="0" smtClean="0"/>
              <a:t>The process used to convert these oils to biodiesel is called trans-esterification</a:t>
            </a:r>
          </a:p>
          <a:p>
            <a:r>
              <a:rPr lang="en-GB" dirty="0" smtClean="0"/>
              <a:t>The largest possible source of suitable oil comes from oil crops such as rape </a:t>
            </a:r>
            <a:r>
              <a:rPr lang="en-GB" dirty="0" err="1" smtClean="0"/>
              <a:t>seeed</a:t>
            </a:r>
            <a:r>
              <a:rPr lang="en-GB" dirty="0" smtClean="0"/>
              <a:t>, palm or </a:t>
            </a:r>
            <a:r>
              <a:rPr lang="en-GB" dirty="0" err="1" smtClean="0"/>
              <a:t>soyabean</a:t>
            </a:r>
            <a:endParaRPr lang="en-GB" dirty="0"/>
          </a:p>
        </p:txBody>
      </p:sp>
    </p:spTree>
    <p:extLst>
      <p:ext uri="{BB962C8B-B14F-4D97-AF65-F5344CB8AC3E}">
        <p14:creationId xmlns:p14="http://schemas.microsoft.com/office/powerpoint/2010/main" val="18891561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a:t>
            </a:r>
            <a:endParaRPr lang="en-GB" dirty="0"/>
          </a:p>
        </p:txBody>
      </p:sp>
      <p:sp>
        <p:nvSpPr>
          <p:cNvPr id="3" name="Content Placeholder 2"/>
          <p:cNvSpPr>
            <a:spLocks noGrp="1"/>
          </p:cNvSpPr>
          <p:nvPr>
            <p:ph idx="1"/>
          </p:nvPr>
        </p:nvSpPr>
        <p:spPr/>
        <p:txBody>
          <a:bodyPr/>
          <a:lstStyle/>
          <a:p>
            <a:r>
              <a:rPr lang="en-GB" dirty="0" smtClean="0"/>
              <a:t>Most biodiesel at present is produced from waste vegetable oil sourced from restaurants and food producers</a:t>
            </a:r>
          </a:p>
          <a:p>
            <a:r>
              <a:rPr lang="en-GB" dirty="0" smtClean="0"/>
              <a:t>Raw oil is too expensive after the costs of converting it to biodiesel are taken into account</a:t>
            </a:r>
            <a:endParaRPr lang="en-GB" dirty="0"/>
          </a:p>
        </p:txBody>
      </p:sp>
    </p:spTree>
    <p:extLst>
      <p:ext uri="{BB962C8B-B14F-4D97-AF65-F5344CB8AC3E}">
        <p14:creationId xmlns:p14="http://schemas.microsoft.com/office/powerpoint/2010/main" val="11899070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Biodiesel</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It is a renewable energy source</a:t>
            </a:r>
          </a:p>
          <a:p>
            <a:pPr marL="514350" indent="-514350">
              <a:buAutoNum type="arabicPeriod"/>
            </a:pPr>
            <a:r>
              <a:rPr lang="en-GB" dirty="0" smtClean="0"/>
              <a:t>Less polluting than petroleum diesel</a:t>
            </a:r>
          </a:p>
          <a:p>
            <a:pPr marL="514350" indent="-514350">
              <a:buAutoNum type="arabicPeriod"/>
            </a:pPr>
            <a:r>
              <a:rPr lang="en-GB" dirty="0" smtClean="0"/>
              <a:t>The lack of sulphur in 100% biodiesel extends the life of catalytic converters</a:t>
            </a:r>
          </a:p>
          <a:p>
            <a:pPr marL="514350" indent="-514350">
              <a:buAutoNum type="arabicPeriod"/>
            </a:pPr>
            <a:r>
              <a:rPr lang="en-GB" dirty="0" smtClean="0"/>
              <a:t>Biodiesel can also be blended with other energy resources and oil</a:t>
            </a:r>
          </a:p>
          <a:p>
            <a:pPr marL="514350" indent="-514350">
              <a:buAutoNum type="arabicPeriod"/>
            </a:pPr>
            <a:r>
              <a:rPr lang="en-GB" dirty="0" smtClean="0"/>
              <a:t>Can also be used in existing oil heating systems and diesel engines</a:t>
            </a:r>
            <a:endParaRPr lang="en-GB" dirty="0"/>
          </a:p>
        </p:txBody>
      </p:sp>
    </p:spTree>
    <p:extLst>
      <p:ext uri="{BB962C8B-B14F-4D97-AF65-F5344CB8AC3E}">
        <p14:creationId xmlns:p14="http://schemas.microsoft.com/office/powerpoint/2010/main" val="186689746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Biodiesel</a:t>
            </a:r>
            <a:endParaRPr lang="en-GB" dirty="0"/>
          </a:p>
        </p:txBody>
      </p:sp>
      <p:sp>
        <p:nvSpPr>
          <p:cNvPr id="3" name="Content Placeholder 2"/>
          <p:cNvSpPr>
            <a:spLocks noGrp="1"/>
          </p:cNvSpPr>
          <p:nvPr>
            <p:ph idx="1"/>
          </p:nvPr>
        </p:nvSpPr>
        <p:spPr>
          <a:xfrm>
            <a:off x="457200" y="1600200"/>
            <a:ext cx="8229600" cy="4876800"/>
          </a:xfrm>
        </p:spPr>
        <p:txBody>
          <a:bodyPr>
            <a:normAutofit/>
          </a:bodyPr>
          <a:lstStyle/>
          <a:p>
            <a:pPr marL="514350" indent="-514350">
              <a:buAutoNum type="arabicPeriod"/>
            </a:pPr>
            <a:r>
              <a:rPr lang="en-GB" dirty="0" smtClean="0"/>
              <a:t>Currently biodiesel is about one and a half times more expensive than petroleum diesel fuel</a:t>
            </a:r>
          </a:p>
          <a:p>
            <a:pPr marL="514350" indent="-514350">
              <a:buAutoNum type="arabicPeriod"/>
            </a:pPr>
            <a:r>
              <a:rPr lang="en-GB" dirty="0" smtClean="0"/>
              <a:t>Can harm rubber hoses in some engines</a:t>
            </a:r>
          </a:p>
          <a:p>
            <a:pPr marL="514350" indent="-514350">
              <a:buAutoNum type="arabicPeriod"/>
            </a:pPr>
            <a:r>
              <a:rPr lang="en-GB" dirty="0" smtClean="0"/>
              <a:t>Requires energy to produce biodiesel fuel from soya crops, plus there is the energy of sowing, fertilising and harvesting</a:t>
            </a:r>
          </a:p>
          <a:p>
            <a:pPr marL="514350" indent="-514350">
              <a:buAutoNum type="arabicPeriod"/>
            </a:pPr>
            <a:r>
              <a:rPr lang="en-GB" dirty="0" smtClean="0"/>
              <a:t>Biodiesel fuel distribution infrastructure needs improvement</a:t>
            </a:r>
            <a:endParaRPr lang="en-GB" dirty="0"/>
          </a:p>
        </p:txBody>
      </p:sp>
    </p:spTree>
    <p:extLst>
      <p:ext uri="{BB962C8B-B14F-4D97-AF65-F5344CB8AC3E}">
        <p14:creationId xmlns:p14="http://schemas.microsoft.com/office/powerpoint/2010/main" val="41785028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Benefits</a:t>
            </a:r>
            <a:endParaRPr lang="en-GB" dirty="0"/>
          </a:p>
        </p:txBody>
      </p:sp>
      <p:sp>
        <p:nvSpPr>
          <p:cNvPr id="3" name="Content Placeholder 2"/>
          <p:cNvSpPr>
            <a:spLocks noGrp="1"/>
          </p:cNvSpPr>
          <p:nvPr>
            <p:ph idx="1"/>
          </p:nvPr>
        </p:nvSpPr>
        <p:spPr/>
        <p:txBody>
          <a:bodyPr/>
          <a:lstStyle/>
          <a:p>
            <a:r>
              <a:rPr lang="en-GB" dirty="0" smtClean="0"/>
              <a:t>It is described as carbon neutral</a:t>
            </a:r>
          </a:p>
          <a:p>
            <a:r>
              <a:rPr lang="en-GB" dirty="0" smtClean="0"/>
              <a:t>This means that the fuel produces no net output of carbon in the form of CO</a:t>
            </a:r>
            <a:r>
              <a:rPr lang="en-GB" baseline="-25000" dirty="0" smtClean="0"/>
              <a:t>2</a:t>
            </a:r>
            <a:endParaRPr lang="en-GB" dirty="0" smtClean="0"/>
          </a:p>
          <a:p>
            <a:r>
              <a:rPr lang="en-GB" dirty="0" smtClean="0"/>
              <a:t>This effect occurs because when the oil crop grows it absorbs the same amount of CO</a:t>
            </a:r>
            <a:r>
              <a:rPr lang="en-GB" baseline="-25000" dirty="0" smtClean="0"/>
              <a:t>2</a:t>
            </a:r>
            <a:r>
              <a:rPr lang="en-GB" dirty="0" smtClean="0"/>
              <a:t> as is released when the fuel is combusted</a:t>
            </a:r>
            <a:endParaRPr lang="en-GB" dirty="0"/>
          </a:p>
        </p:txBody>
      </p:sp>
    </p:spTree>
    <p:extLst>
      <p:ext uri="{BB962C8B-B14F-4D97-AF65-F5344CB8AC3E}">
        <p14:creationId xmlns:p14="http://schemas.microsoft.com/office/powerpoint/2010/main" val="28466319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Biodiesel</a:t>
            </a:r>
            <a:endParaRPr lang="en-GB" dirty="0"/>
          </a:p>
        </p:txBody>
      </p:sp>
      <p:sp>
        <p:nvSpPr>
          <p:cNvPr id="3" name="Content Placeholder 2"/>
          <p:cNvSpPr>
            <a:spLocks noGrp="1"/>
          </p:cNvSpPr>
          <p:nvPr>
            <p:ph idx="1"/>
          </p:nvPr>
        </p:nvSpPr>
        <p:spPr/>
        <p:txBody>
          <a:bodyPr/>
          <a:lstStyle/>
          <a:p>
            <a:r>
              <a:rPr lang="en-GB" dirty="0" smtClean="0"/>
              <a:t>Biodiesel is biodegradable and completely non-toxic, meaning spillages represent far less of a risk than fossil diesel spillages</a:t>
            </a:r>
          </a:p>
          <a:p>
            <a:r>
              <a:rPr lang="en-GB" dirty="0" smtClean="0"/>
              <a:t>Biodiesel has a higher flash point than fossil diesel and so is safer in the event of a crash</a:t>
            </a:r>
            <a:endParaRPr lang="en-GB" dirty="0"/>
          </a:p>
        </p:txBody>
      </p:sp>
    </p:spTree>
    <p:extLst>
      <p:ext uri="{BB962C8B-B14F-4D97-AF65-F5344CB8AC3E}">
        <p14:creationId xmlns:p14="http://schemas.microsoft.com/office/powerpoint/2010/main" val="3909294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Environmental Impact Biodiesel</a:t>
            </a:r>
            <a:endParaRPr lang="en-GB" dirty="0"/>
          </a:p>
        </p:txBody>
      </p:sp>
      <p:sp>
        <p:nvSpPr>
          <p:cNvPr id="3" name="Content Placeholder 2"/>
          <p:cNvSpPr>
            <a:spLocks noGrp="1"/>
          </p:cNvSpPr>
          <p:nvPr>
            <p:ph idx="1"/>
          </p:nvPr>
        </p:nvSpPr>
        <p:spPr/>
        <p:txBody>
          <a:bodyPr/>
          <a:lstStyle/>
          <a:p>
            <a:r>
              <a:rPr lang="en-GB" dirty="0" smtClean="0"/>
              <a:t>Unfortunately, when looking at the life cycle of biodiesel there are several areas where CO is released during the production of fertiliser, esterification process, solvent extraction of the oil, refining, drying and transportation</a:t>
            </a:r>
            <a:endParaRPr lang="en-GB" dirty="0"/>
          </a:p>
        </p:txBody>
      </p:sp>
    </p:spTree>
    <p:extLst>
      <p:ext uri="{BB962C8B-B14F-4D97-AF65-F5344CB8AC3E}">
        <p14:creationId xmlns:p14="http://schemas.microsoft.com/office/powerpoint/2010/main" val="41254883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 CO</a:t>
            </a:r>
            <a:r>
              <a:rPr lang="en-GB" baseline="-25000" dirty="0" smtClean="0"/>
              <a:t>2</a:t>
            </a:r>
            <a:r>
              <a:rPr lang="en-GB" dirty="0" smtClean="0"/>
              <a:t> Emissions</a:t>
            </a:r>
            <a:endParaRPr lang="en-GB" dirty="0"/>
          </a:p>
        </p:txBody>
      </p:sp>
      <p:sp>
        <p:nvSpPr>
          <p:cNvPr id="3" name="Content Placeholder 2"/>
          <p:cNvSpPr>
            <a:spLocks noGrp="1"/>
          </p:cNvSpPr>
          <p:nvPr>
            <p:ph idx="1"/>
          </p:nvPr>
        </p:nvSpPr>
        <p:spPr/>
        <p:txBody>
          <a:bodyPr>
            <a:normAutofit lnSpcReduction="10000"/>
          </a:bodyPr>
          <a:lstStyle/>
          <a:p>
            <a:r>
              <a:rPr lang="en-GB" dirty="0" smtClean="0"/>
              <a:t>Most of the emissions come from the esterification process, the production of fertiliser and the extraction of the oil from the seed</a:t>
            </a:r>
          </a:p>
          <a:p>
            <a:r>
              <a:rPr lang="en-GB" dirty="0" smtClean="0"/>
              <a:t>These CO emissions are not always produced directly from the process but taken from the energy requirements</a:t>
            </a:r>
          </a:p>
          <a:p>
            <a:r>
              <a:rPr lang="en-GB" dirty="0" smtClean="0"/>
              <a:t>What this means is that the energy a process uses has an associated emission</a:t>
            </a:r>
            <a:endParaRPr lang="en-GB" dirty="0"/>
          </a:p>
        </p:txBody>
      </p:sp>
    </p:spTree>
    <p:extLst>
      <p:ext uri="{BB962C8B-B14F-4D97-AF65-F5344CB8AC3E}">
        <p14:creationId xmlns:p14="http://schemas.microsoft.com/office/powerpoint/2010/main" val="238805510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 CO</a:t>
            </a:r>
            <a:r>
              <a:rPr lang="en-GB" baseline="-25000" dirty="0" smtClean="0"/>
              <a:t>2</a:t>
            </a:r>
            <a:r>
              <a:rPr lang="en-GB" dirty="0" smtClean="0"/>
              <a:t> Emissions</a:t>
            </a:r>
            <a:endParaRPr lang="en-GB" dirty="0"/>
          </a:p>
        </p:txBody>
      </p:sp>
      <p:sp>
        <p:nvSpPr>
          <p:cNvPr id="3" name="Content Placeholder 2"/>
          <p:cNvSpPr>
            <a:spLocks noGrp="1"/>
          </p:cNvSpPr>
          <p:nvPr>
            <p:ph idx="1"/>
          </p:nvPr>
        </p:nvSpPr>
        <p:spPr/>
        <p:txBody>
          <a:bodyPr/>
          <a:lstStyle/>
          <a:p>
            <a:r>
              <a:rPr lang="en-GB" dirty="0" smtClean="0"/>
              <a:t>For example, electricity used in the esterification process may well come from a coal power plant, so the amount of electricity used can be related to the amount CO</a:t>
            </a:r>
            <a:r>
              <a:rPr lang="en-GB" baseline="-25000" dirty="0" smtClean="0"/>
              <a:t>2</a:t>
            </a:r>
            <a:r>
              <a:rPr lang="en-GB" dirty="0" smtClean="0"/>
              <a:t> released from the plant</a:t>
            </a:r>
          </a:p>
          <a:p>
            <a:r>
              <a:rPr lang="en-GB" dirty="0" smtClean="0"/>
              <a:t>It was found for every ton of biodiesel produced 916± 52kg CO</a:t>
            </a:r>
            <a:r>
              <a:rPr lang="en-GB" baseline="-25000" dirty="0" smtClean="0"/>
              <a:t>2</a:t>
            </a:r>
            <a:r>
              <a:rPr lang="en-GB" dirty="0" smtClean="0"/>
              <a:t> was released into the atmosphere</a:t>
            </a:r>
            <a:endParaRPr lang="en-GB" dirty="0"/>
          </a:p>
        </p:txBody>
      </p:sp>
    </p:spTree>
    <p:extLst>
      <p:ext uri="{BB962C8B-B14F-4D97-AF65-F5344CB8AC3E}">
        <p14:creationId xmlns:p14="http://schemas.microsoft.com/office/powerpoint/2010/main" val="41841663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a:t>
            </a:r>
            <a:r>
              <a:rPr lang="en-GB" baseline="-25000" dirty="0" smtClean="0"/>
              <a:t>2</a:t>
            </a:r>
            <a:r>
              <a:rPr lang="en-GB" dirty="0" smtClean="0"/>
              <a:t> Emissions for Conventional Biodiesel Production</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1000" y="1447799"/>
            <a:ext cx="8534399" cy="4800601"/>
          </a:xfrm>
        </p:spPr>
      </p:pic>
    </p:spTree>
    <p:extLst>
      <p:ext uri="{BB962C8B-B14F-4D97-AF65-F5344CB8AC3E}">
        <p14:creationId xmlns:p14="http://schemas.microsoft.com/office/powerpoint/2010/main" val="31031448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Energy Requirements</a:t>
            </a:r>
            <a:endParaRPr lang="en-GB" dirty="0"/>
          </a:p>
        </p:txBody>
      </p:sp>
      <p:sp>
        <p:nvSpPr>
          <p:cNvPr id="3" name="Content Placeholder 2"/>
          <p:cNvSpPr>
            <a:spLocks noGrp="1"/>
          </p:cNvSpPr>
          <p:nvPr>
            <p:ph idx="1"/>
          </p:nvPr>
        </p:nvSpPr>
        <p:spPr/>
        <p:txBody>
          <a:bodyPr>
            <a:normAutofit lnSpcReduction="10000"/>
          </a:bodyPr>
          <a:lstStyle/>
          <a:p>
            <a:r>
              <a:rPr lang="en-GB" dirty="0" smtClean="0"/>
              <a:t>By quantifying the amount of energy required to produce biodiesel it is possible not only to see what processes require the most energy, but also to establish an energy balance over the life cycle</a:t>
            </a:r>
          </a:p>
          <a:p>
            <a:r>
              <a:rPr lang="en-GB" dirty="0" smtClean="0"/>
              <a:t>In other words the energy out against the energy you put in</a:t>
            </a:r>
          </a:p>
          <a:p>
            <a:r>
              <a:rPr lang="en-GB" dirty="0" smtClean="0"/>
              <a:t>For every ton of biodiesel produced 16,269±  896 MJ of energy is required</a:t>
            </a:r>
          </a:p>
        </p:txBody>
      </p:sp>
    </p:spTree>
    <p:extLst>
      <p:ext uri="{BB962C8B-B14F-4D97-AF65-F5344CB8AC3E}">
        <p14:creationId xmlns:p14="http://schemas.microsoft.com/office/powerpoint/2010/main" val="38117311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Primary Energy Inputs for Biodiesel Production from Oilseed Rape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8600" y="1600200"/>
            <a:ext cx="8610600" cy="5105399"/>
          </a:xfrm>
        </p:spPr>
      </p:pic>
    </p:spTree>
    <p:extLst>
      <p:ext uri="{BB962C8B-B14F-4D97-AF65-F5344CB8AC3E}">
        <p14:creationId xmlns:p14="http://schemas.microsoft.com/office/powerpoint/2010/main" val="12726249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Energy Requirements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A ton of biodiesel will contain around 40,800 MJ of energy</a:t>
            </a:r>
          </a:p>
          <a:p>
            <a:pPr marL="0" indent="0">
              <a:buNone/>
            </a:pPr>
            <a:r>
              <a:rPr lang="en-GB" dirty="0" smtClean="0"/>
              <a:t>Energy Balance = Energy Out/Energy In</a:t>
            </a:r>
          </a:p>
          <a:p>
            <a:pPr marL="0" indent="0">
              <a:buNone/>
            </a:pPr>
            <a:r>
              <a:rPr lang="en-GB" dirty="0" smtClean="0"/>
              <a:t>= 40,800 / 16269</a:t>
            </a:r>
          </a:p>
          <a:p>
            <a:pPr marL="0" indent="0">
              <a:buNone/>
            </a:pPr>
            <a:r>
              <a:rPr lang="en-GB" dirty="0" smtClean="0"/>
              <a:t>= 2.5</a:t>
            </a:r>
          </a:p>
          <a:p>
            <a:pPr marL="0" indent="0">
              <a:buNone/>
            </a:pPr>
            <a:r>
              <a:rPr lang="en-GB" dirty="0" smtClean="0"/>
              <a:t>For these numbers to mean anything there has to be something against which to compare them.  In the case of biodiesel this would be the LCA of fossil diesel</a:t>
            </a:r>
            <a:endParaRPr lang="en-GB" dirty="0"/>
          </a:p>
        </p:txBody>
      </p:sp>
    </p:spTree>
    <p:extLst>
      <p:ext uri="{BB962C8B-B14F-4D97-AF65-F5344CB8AC3E}">
        <p14:creationId xmlns:p14="http://schemas.microsoft.com/office/powerpoint/2010/main" val="12409820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Biodiesel/Fossil Diesel LCA Comparison</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each MJ of biodiesel produced 0.025kg of CO</a:t>
            </a:r>
            <a:r>
              <a:rPr lang="en-GB" baseline="-25000" dirty="0" smtClean="0"/>
              <a:t>2</a:t>
            </a:r>
            <a:r>
              <a:rPr lang="en-GB" dirty="0" smtClean="0"/>
              <a:t> is released</a:t>
            </a:r>
          </a:p>
          <a:p>
            <a:r>
              <a:rPr lang="en-GB" dirty="0" smtClean="0"/>
              <a:t>For each MJ of fossil diesel produced 0.087kg of CO</a:t>
            </a:r>
            <a:r>
              <a:rPr lang="en-GB" baseline="-25000" dirty="0" smtClean="0"/>
              <a:t>2</a:t>
            </a:r>
            <a:r>
              <a:rPr lang="en-GB" dirty="0" smtClean="0"/>
              <a:t> is released</a:t>
            </a:r>
          </a:p>
          <a:p>
            <a:r>
              <a:rPr lang="en-GB" dirty="0" smtClean="0"/>
              <a:t>From this it is possible to work out the emissions savings from the introduction of biodiesel produced in the UK</a:t>
            </a:r>
          </a:p>
          <a:p>
            <a:r>
              <a:rPr lang="en-GB" dirty="0" smtClean="0"/>
              <a:t>Using 50% of the land set aside in the UK it is possible to produce enough biodiesel to displace 2% of current UK diesel consumption by volume</a:t>
            </a:r>
            <a:endParaRPr lang="en-GB" dirty="0"/>
          </a:p>
        </p:txBody>
      </p:sp>
    </p:spTree>
    <p:extLst>
      <p:ext uri="{BB962C8B-B14F-4D97-AF65-F5344CB8AC3E}">
        <p14:creationId xmlns:p14="http://schemas.microsoft.com/office/powerpoint/2010/main" val="18811360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Emission Savings from Biodiesel</a:t>
            </a:r>
            <a:endParaRPr lang="en-GB" dirty="0"/>
          </a:p>
        </p:txBody>
      </p:sp>
      <p:sp>
        <p:nvSpPr>
          <p:cNvPr id="3" name="Content Placeholder 2"/>
          <p:cNvSpPr>
            <a:spLocks noGrp="1"/>
          </p:cNvSpPr>
          <p:nvPr>
            <p:ph idx="1"/>
          </p:nvPr>
        </p:nvSpPr>
        <p:spPr/>
        <p:txBody>
          <a:bodyPr/>
          <a:lstStyle/>
          <a:p>
            <a:pPr marL="0" indent="0">
              <a:buNone/>
            </a:pPr>
            <a:r>
              <a:rPr lang="en-GB" dirty="0" smtClean="0"/>
              <a:t>2% of current diesel consumption</a:t>
            </a:r>
          </a:p>
          <a:p>
            <a:pPr marL="0" indent="0">
              <a:buNone/>
            </a:pPr>
            <a:r>
              <a:rPr lang="en-GB" dirty="0"/>
              <a:t> </a:t>
            </a:r>
            <a:r>
              <a:rPr lang="en-GB" dirty="0" smtClean="0"/>
              <a:t>= 0.38 billion litres</a:t>
            </a:r>
          </a:p>
          <a:p>
            <a:pPr marL="0" indent="0">
              <a:buNone/>
            </a:pPr>
            <a:r>
              <a:rPr lang="en-GB" dirty="0" smtClean="0"/>
              <a:t>Energy in 0.38 billion litres of diesel = 0.38 x 45.1</a:t>
            </a:r>
          </a:p>
          <a:p>
            <a:pPr marL="0" indent="0">
              <a:buNone/>
            </a:pPr>
            <a:r>
              <a:rPr lang="en-GB" dirty="0" smtClean="0"/>
              <a:t>= 17.1 billion MJ</a:t>
            </a:r>
          </a:p>
          <a:p>
            <a:pPr marL="0" indent="0">
              <a:buNone/>
            </a:pPr>
            <a:r>
              <a:rPr lang="en-GB" dirty="0" smtClean="0"/>
              <a:t>Emission from 0.38 billion litres of diesel</a:t>
            </a:r>
          </a:p>
          <a:p>
            <a:pPr marL="0" indent="0">
              <a:buNone/>
            </a:pPr>
            <a:r>
              <a:rPr lang="en-GB" dirty="0" smtClean="0"/>
              <a:t>= 17.1 x 0.087 = 1.49 billion Kg of CO</a:t>
            </a:r>
            <a:r>
              <a:rPr lang="en-GB" baseline="-25000" dirty="0" smtClean="0"/>
              <a:t>2</a:t>
            </a:r>
            <a:endParaRPr lang="en-GB" dirty="0"/>
          </a:p>
        </p:txBody>
      </p:sp>
    </p:spTree>
    <p:extLst>
      <p:ext uri="{BB962C8B-B14F-4D97-AF65-F5344CB8AC3E}">
        <p14:creationId xmlns:p14="http://schemas.microsoft.com/office/powerpoint/2010/main" val="41146608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Emission Savings from Biodiesel</a:t>
            </a:r>
          </a:p>
        </p:txBody>
      </p:sp>
      <p:sp>
        <p:nvSpPr>
          <p:cNvPr id="3" name="Content Placeholder 2"/>
          <p:cNvSpPr>
            <a:spLocks noGrp="1"/>
          </p:cNvSpPr>
          <p:nvPr>
            <p:ph idx="1"/>
          </p:nvPr>
        </p:nvSpPr>
        <p:spPr/>
        <p:txBody>
          <a:bodyPr/>
          <a:lstStyle/>
          <a:p>
            <a:pPr marL="0" indent="0">
              <a:buNone/>
            </a:pPr>
            <a:r>
              <a:rPr lang="en-GB" dirty="0" smtClean="0"/>
              <a:t>Emissions from 17.1 billion MJ worth of biodiesel = 17.1 x 0.025 = 0.43 billion Kg of CO</a:t>
            </a:r>
            <a:r>
              <a:rPr lang="en-GB" baseline="-25000" dirty="0" smtClean="0"/>
              <a:t>2</a:t>
            </a:r>
            <a:endParaRPr lang="en-GB" dirty="0" smtClean="0"/>
          </a:p>
          <a:p>
            <a:pPr marL="0" indent="0">
              <a:buNone/>
            </a:pPr>
            <a:endParaRPr lang="en-GB" dirty="0"/>
          </a:p>
          <a:p>
            <a:pPr marL="0" indent="0">
              <a:buNone/>
            </a:pPr>
            <a:r>
              <a:rPr lang="en-GB" dirty="0" smtClean="0"/>
              <a:t>Total CO</a:t>
            </a:r>
            <a:r>
              <a:rPr lang="en-GB" baseline="-25000" dirty="0" smtClean="0"/>
              <a:t>2</a:t>
            </a:r>
            <a:r>
              <a:rPr lang="en-GB" dirty="0" smtClean="0"/>
              <a:t> emissions savings = 1.49 – 0.43</a:t>
            </a:r>
          </a:p>
          <a:p>
            <a:pPr marL="0" indent="0">
              <a:buNone/>
            </a:pPr>
            <a:r>
              <a:rPr lang="en-GB" dirty="0" smtClean="0"/>
              <a:t>= 1.06 billion kg of CO</a:t>
            </a:r>
            <a:r>
              <a:rPr lang="en-GB" baseline="-25000" dirty="0" smtClean="0"/>
              <a:t>2</a:t>
            </a:r>
            <a:r>
              <a:rPr lang="en-GB" dirty="0" smtClean="0"/>
              <a:t> every year over full life     cycle</a:t>
            </a:r>
            <a:endParaRPr lang="en-GB" dirty="0"/>
          </a:p>
        </p:txBody>
      </p:sp>
    </p:spTree>
    <p:extLst>
      <p:ext uri="{BB962C8B-B14F-4D97-AF65-F5344CB8AC3E}">
        <p14:creationId xmlns:p14="http://schemas.microsoft.com/office/powerpoint/2010/main" val="18182799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a:t>
            </a:r>
            <a:endParaRPr lang="en-GB" dirty="0"/>
          </a:p>
        </p:txBody>
      </p:sp>
      <p:sp>
        <p:nvSpPr>
          <p:cNvPr id="3" name="Content Placeholder 2"/>
          <p:cNvSpPr>
            <a:spLocks noGrp="1"/>
          </p:cNvSpPr>
          <p:nvPr>
            <p:ph idx="1"/>
          </p:nvPr>
        </p:nvSpPr>
        <p:spPr/>
        <p:txBody>
          <a:bodyPr/>
          <a:lstStyle/>
          <a:p>
            <a:pPr marL="0" indent="0">
              <a:buNone/>
            </a:pPr>
            <a:r>
              <a:rPr lang="en-GB" dirty="0" smtClean="0"/>
              <a:t>Three basic routes to biodiesel production from oils and fats: -</a:t>
            </a:r>
          </a:p>
          <a:p>
            <a:pPr marL="514350" indent="-514350">
              <a:buAutoNum type="arabicPeriod"/>
            </a:pPr>
            <a:r>
              <a:rPr lang="en-GB" dirty="0" smtClean="0"/>
              <a:t>Base Catalysed transesterification of the oil</a:t>
            </a:r>
          </a:p>
          <a:p>
            <a:pPr marL="514350" indent="-514350">
              <a:buAutoNum type="arabicPeriod"/>
            </a:pPr>
            <a:r>
              <a:rPr lang="en-GB" dirty="0" smtClean="0"/>
              <a:t>Direct acid catalysed transesterification of the oil</a:t>
            </a:r>
          </a:p>
          <a:p>
            <a:pPr marL="514350" indent="-514350">
              <a:buAutoNum type="arabicPeriod"/>
            </a:pPr>
            <a:r>
              <a:rPr lang="en-GB" dirty="0" smtClean="0"/>
              <a:t>Conversion of the oil to its fatty acids and then to biodiesel</a:t>
            </a:r>
            <a:endParaRPr lang="en-GB" dirty="0"/>
          </a:p>
        </p:txBody>
      </p:sp>
    </p:spTree>
    <p:extLst>
      <p:ext uri="{BB962C8B-B14F-4D97-AF65-F5344CB8AC3E}">
        <p14:creationId xmlns:p14="http://schemas.microsoft.com/office/powerpoint/2010/main" val="108348947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lstStyle/>
          <a:p>
            <a:r>
              <a:rPr lang="en-GB" dirty="0" smtClean="0"/>
              <a:t>Almost all biodiesel is produced using base catalysed transesterification as it is the most economical process requiring only low temperatures and pressures and producing a 98% yield</a:t>
            </a:r>
          </a:p>
          <a:p>
            <a:r>
              <a:rPr lang="en-GB" dirty="0" smtClean="0"/>
              <a:t>The transesterification process is the reaction of triglyceride (fat/oil) with an alcohol to form esters and glycerol</a:t>
            </a:r>
            <a:endParaRPr lang="en-GB" dirty="0"/>
          </a:p>
        </p:txBody>
      </p:sp>
    </p:spTree>
    <p:extLst>
      <p:ext uri="{BB962C8B-B14F-4D97-AF65-F5344CB8AC3E}">
        <p14:creationId xmlns:p14="http://schemas.microsoft.com/office/powerpoint/2010/main" val="12964919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lstStyle/>
          <a:p>
            <a:r>
              <a:rPr lang="en-GB" dirty="0" smtClean="0"/>
              <a:t>A triglyceride has a glycerine molecule as its base with three long chain fatty acids attached</a:t>
            </a:r>
          </a:p>
          <a:p>
            <a:r>
              <a:rPr lang="en-GB" dirty="0" smtClean="0"/>
              <a:t>The characteristics of the fat are determined by the nature of the fatty acids attached to the glycerine</a:t>
            </a:r>
          </a:p>
          <a:p>
            <a:r>
              <a:rPr lang="en-GB" dirty="0" smtClean="0"/>
              <a:t>The </a:t>
            </a:r>
            <a:r>
              <a:rPr lang="en-GB" dirty="0"/>
              <a:t>n</a:t>
            </a:r>
            <a:r>
              <a:rPr lang="en-GB" dirty="0" smtClean="0"/>
              <a:t>ature of the fatty acids can in turn affect the characteristics of the biodiesel</a:t>
            </a:r>
            <a:endParaRPr lang="en-GB" dirty="0"/>
          </a:p>
        </p:txBody>
      </p:sp>
    </p:spTree>
    <p:extLst>
      <p:ext uri="{BB962C8B-B14F-4D97-AF65-F5344CB8AC3E}">
        <p14:creationId xmlns:p14="http://schemas.microsoft.com/office/powerpoint/2010/main" val="104762233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normAutofit lnSpcReduction="10000"/>
          </a:bodyPr>
          <a:lstStyle/>
          <a:p>
            <a:r>
              <a:rPr lang="en-GB" dirty="0" smtClean="0"/>
              <a:t>During esterification process, the triglyceride is reacted with alcohol in the presence of a catalyst, using usually sodium hydroxide</a:t>
            </a:r>
          </a:p>
          <a:p>
            <a:r>
              <a:rPr lang="en-GB" dirty="0" smtClean="0"/>
              <a:t>The alcohol reacts with the fatty acids to form the mon-alkyl ester, or biodiesel and crude glycerol</a:t>
            </a:r>
          </a:p>
          <a:p>
            <a:r>
              <a:rPr lang="en-GB" dirty="0" smtClean="0"/>
              <a:t>In most production methanol or ethanol is the alcohol used and is base catalysed by either potassium or sodium hydroxide</a:t>
            </a:r>
            <a:endParaRPr lang="en-GB" dirty="0"/>
          </a:p>
        </p:txBody>
      </p:sp>
    </p:spTree>
    <p:extLst>
      <p:ext uri="{BB962C8B-B14F-4D97-AF65-F5344CB8AC3E}">
        <p14:creationId xmlns:p14="http://schemas.microsoft.com/office/powerpoint/2010/main" val="5246424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a:xfrm>
            <a:off x="457200" y="1600200"/>
            <a:ext cx="8229600" cy="4953000"/>
          </a:xfrm>
        </p:spPr>
        <p:txBody>
          <a:bodyPr>
            <a:normAutofit fontScale="92500" lnSpcReduction="10000"/>
          </a:bodyPr>
          <a:lstStyle/>
          <a:p>
            <a:r>
              <a:rPr lang="en-GB" dirty="0" smtClean="0"/>
              <a:t>The reaction between the fat or oil and the alcohol is a reversible reaction and so the alcohol must be added in excess to drive the reaction towards the right and ensure complete conversion</a:t>
            </a:r>
          </a:p>
          <a:p>
            <a:r>
              <a:rPr lang="en-GB" dirty="0" smtClean="0"/>
              <a:t>A successful transesterification reaction is signified by the separation of the ester and glycerol layers after the reaction time</a:t>
            </a:r>
          </a:p>
          <a:p>
            <a:r>
              <a:rPr lang="en-GB" dirty="0" smtClean="0"/>
              <a:t>The heavier, co-product, glycerol settles out and may be sold as it is or it may be purified for use in other industries</a:t>
            </a:r>
            <a:endParaRPr lang="en-GB" dirty="0"/>
          </a:p>
        </p:txBody>
      </p:sp>
    </p:spTree>
    <p:extLst>
      <p:ext uri="{BB962C8B-B14F-4D97-AF65-F5344CB8AC3E}">
        <p14:creationId xmlns:p14="http://schemas.microsoft.com/office/powerpoint/2010/main" val="237930259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p:txBody>
          <a:bodyPr/>
          <a:lstStyle/>
          <a:p>
            <a:pPr marL="0" indent="0">
              <a:buNone/>
            </a:pPr>
            <a:r>
              <a:rPr lang="en-GB" dirty="0"/>
              <a:t/>
            </a:r>
            <a:br>
              <a:rPr lang="en-GB" dirty="0"/>
            </a:b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2000" y="1600200"/>
            <a:ext cx="7620000" cy="4648200"/>
          </a:xfrm>
          <a:prstGeom prst="rect">
            <a:avLst/>
          </a:prstGeom>
        </p:spPr>
      </p:pic>
    </p:spTree>
    <p:extLst>
      <p:ext uri="{BB962C8B-B14F-4D97-AF65-F5344CB8AC3E}">
        <p14:creationId xmlns:p14="http://schemas.microsoft.com/office/powerpoint/2010/main" val="141103014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a:t>
            </a:r>
          </a:p>
        </p:txBody>
      </p:sp>
      <p:sp>
        <p:nvSpPr>
          <p:cNvPr id="3" name="Content Placeholder 2"/>
          <p:cNvSpPr>
            <a:spLocks noGrp="1"/>
          </p:cNvSpPr>
          <p:nvPr>
            <p:ph idx="1"/>
          </p:nvPr>
        </p:nvSpPr>
        <p:spPr>
          <a:xfrm>
            <a:off x="457200" y="1600200"/>
            <a:ext cx="8229600" cy="5029200"/>
          </a:xfrm>
        </p:spPr>
        <p:txBody>
          <a:bodyPr>
            <a:normAutofit fontScale="92500"/>
          </a:bodyPr>
          <a:lstStyle/>
          <a:p>
            <a:r>
              <a:rPr lang="en-GB" dirty="0" smtClean="0"/>
              <a:t>Straight vegetable oil can be used directly as a fossil diesel substitute, however using this fuel can lead to some fairly serious engine problems</a:t>
            </a:r>
          </a:p>
          <a:p>
            <a:r>
              <a:rPr lang="en-GB" dirty="0" smtClean="0"/>
              <a:t>Due to its relatively high viscosity this leads to poor atomisation of the fuel, incomplete combustion, coking of fuel injectors, ring carbonisation, and accumulation of fuel in the lubricating oil</a:t>
            </a:r>
            <a:endParaRPr lang="en-GB" dirty="0"/>
          </a:p>
          <a:p>
            <a:r>
              <a:rPr lang="en-GB" dirty="0" smtClean="0"/>
              <a:t>The best method for solving these problems is the transesterification of the oil</a:t>
            </a:r>
            <a:endParaRPr lang="en-GB" dirty="0"/>
          </a:p>
        </p:txBody>
      </p:sp>
    </p:spTree>
    <p:extLst>
      <p:ext uri="{BB962C8B-B14F-4D97-AF65-F5344CB8AC3E}">
        <p14:creationId xmlns:p14="http://schemas.microsoft.com/office/powerpoint/2010/main" val="17209540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Combustion Benefits Transesterification of the oil</a:t>
            </a:r>
            <a:endParaRPr lang="en-GB" dirty="0"/>
          </a:p>
        </p:txBody>
      </p:sp>
      <p:sp>
        <p:nvSpPr>
          <p:cNvPr id="3" name="Content Placeholder 2"/>
          <p:cNvSpPr>
            <a:spLocks noGrp="1"/>
          </p:cNvSpPr>
          <p:nvPr>
            <p:ph idx="1"/>
          </p:nvPr>
        </p:nvSpPr>
        <p:spPr/>
        <p:txBody>
          <a:bodyPr/>
          <a:lstStyle/>
          <a:p>
            <a:r>
              <a:rPr lang="en-GB" dirty="0" smtClean="0"/>
              <a:t>Lowered viscosity</a:t>
            </a:r>
          </a:p>
          <a:p>
            <a:r>
              <a:rPr lang="en-GB" dirty="0" smtClean="0"/>
              <a:t>Complete removal of triglycerides</a:t>
            </a:r>
          </a:p>
          <a:p>
            <a:r>
              <a:rPr lang="en-GB" dirty="0" smtClean="0"/>
              <a:t>Lowered boiling point</a:t>
            </a:r>
          </a:p>
          <a:p>
            <a:r>
              <a:rPr lang="en-GB" dirty="0" smtClean="0"/>
              <a:t>Lowered flash point</a:t>
            </a:r>
          </a:p>
          <a:p>
            <a:r>
              <a:rPr lang="en-GB" dirty="0" smtClean="0"/>
              <a:t>Lowered pour point</a:t>
            </a:r>
            <a:endParaRPr lang="en-GB" dirty="0"/>
          </a:p>
        </p:txBody>
      </p:sp>
    </p:spTree>
    <p:extLst>
      <p:ext uri="{BB962C8B-B14F-4D97-AF65-F5344CB8AC3E}">
        <p14:creationId xmlns:p14="http://schemas.microsoft.com/office/powerpoint/2010/main" val="262678589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Production Process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3400" y="1447800"/>
            <a:ext cx="8153400" cy="4953000"/>
          </a:xfrm>
        </p:spPr>
      </p:pic>
    </p:spTree>
    <p:extLst>
      <p:ext uri="{BB962C8B-B14F-4D97-AF65-F5344CB8AC3E}">
        <p14:creationId xmlns:p14="http://schemas.microsoft.com/office/powerpoint/2010/main" val="9705197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Biodiesel Production Process</a:t>
            </a:r>
          </a:p>
        </p:txBody>
      </p:sp>
      <p:sp>
        <p:nvSpPr>
          <p:cNvPr id="3" name="Content Placeholder 2"/>
          <p:cNvSpPr>
            <a:spLocks noGrp="1"/>
          </p:cNvSpPr>
          <p:nvPr>
            <p:ph idx="1"/>
          </p:nvPr>
        </p:nvSpPr>
        <p:spPr/>
        <p:txBody>
          <a:bodyPr/>
          <a:lstStyle/>
          <a:p>
            <a:pPr marL="0" indent="0">
              <a:buNone/>
            </a:pPr>
            <a:r>
              <a:rPr lang="en-GB" dirty="0" smtClean="0"/>
              <a:t>Production process key steps: -</a:t>
            </a:r>
          </a:p>
          <a:p>
            <a:r>
              <a:rPr lang="en-GB" dirty="0" smtClean="0"/>
              <a:t>Mixing of alcohol and catalyst</a:t>
            </a:r>
          </a:p>
          <a:p>
            <a:r>
              <a:rPr lang="en-GB" dirty="0" smtClean="0"/>
              <a:t>Separation</a:t>
            </a:r>
          </a:p>
          <a:p>
            <a:r>
              <a:rPr lang="en-GB" dirty="0" smtClean="0"/>
              <a:t>Alcohol removal</a:t>
            </a:r>
          </a:p>
          <a:p>
            <a:r>
              <a:rPr lang="en-GB" dirty="0" smtClean="0"/>
              <a:t>Glycerin neutralisation</a:t>
            </a:r>
          </a:p>
          <a:p>
            <a:r>
              <a:rPr lang="en-GB" dirty="0" smtClean="0"/>
              <a:t>Methyl ester wash</a:t>
            </a:r>
          </a:p>
          <a:p>
            <a:r>
              <a:rPr lang="en-GB" dirty="0" smtClean="0"/>
              <a:t>Product quality</a:t>
            </a:r>
            <a:endParaRPr lang="en-GB" dirty="0"/>
          </a:p>
        </p:txBody>
      </p:sp>
    </p:spTree>
    <p:extLst>
      <p:ext uri="{BB962C8B-B14F-4D97-AF65-F5344CB8AC3E}">
        <p14:creationId xmlns:p14="http://schemas.microsoft.com/office/powerpoint/2010/main" val="268066574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Mixing of Alcohol and Catalyst</a:t>
            </a:r>
            <a:endParaRPr lang="en-GB" dirty="0"/>
          </a:p>
        </p:txBody>
      </p:sp>
      <p:sp>
        <p:nvSpPr>
          <p:cNvPr id="3" name="Content Placeholder 2"/>
          <p:cNvSpPr>
            <a:spLocks noGrp="1"/>
          </p:cNvSpPr>
          <p:nvPr>
            <p:ph idx="1"/>
          </p:nvPr>
        </p:nvSpPr>
        <p:spPr/>
        <p:txBody>
          <a:bodyPr/>
          <a:lstStyle/>
          <a:p>
            <a:r>
              <a:rPr lang="en-GB" dirty="0" smtClean="0"/>
              <a:t>The catalyst is dissolved in the alcohol and alcohol/catalyst mix charged into a closed reaction vessel and the oil or fat is added</a:t>
            </a:r>
          </a:p>
          <a:p>
            <a:r>
              <a:rPr lang="en-GB" dirty="0" smtClean="0"/>
              <a:t>The system is totally closed to the atmosphere to prevent the loss of alcohol</a:t>
            </a:r>
          </a:p>
          <a:p>
            <a:r>
              <a:rPr lang="en-GB" dirty="0" smtClean="0"/>
              <a:t>The reaction mix is kept just above the boiling point of the alcohol to speed up the reaction time</a:t>
            </a:r>
            <a:endParaRPr lang="en-GB" dirty="0"/>
          </a:p>
        </p:txBody>
      </p:sp>
    </p:spTree>
    <p:extLst>
      <p:ext uri="{BB962C8B-B14F-4D97-AF65-F5344CB8AC3E}">
        <p14:creationId xmlns:p14="http://schemas.microsoft.com/office/powerpoint/2010/main" val="3553535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Mixing of Alcohol and Catalyst</a:t>
            </a:r>
          </a:p>
        </p:txBody>
      </p:sp>
      <p:sp>
        <p:nvSpPr>
          <p:cNvPr id="3" name="Content Placeholder 2"/>
          <p:cNvSpPr>
            <a:spLocks noGrp="1"/>
          </p:cNvSpPr>
          <p:nvPr>
            <p:ph idx="1"/>
          </p:nvPr>
        </p:nvSpPr>
        <p:spPr/>
        <p:txBody>
          <a:bodyPr>
            <a:normAutofit lnSpcReduction="10000"/>
          </a:bodyPr>
          <a:lstStyle/>
          <a:p>
            <a:r>
              <a:rPr lang="en-GB" dirty="0" smtClean="0"/>
              <a:t>Excess alcohol is normally used to ensure total conversion of the fat or oil to its esters</a:t>
            </a:r>
          </a:p>
          <a:p>
            <a:r>
              <a:rPr lang="en-GB" dirty="0" smtClean="0"/>
              <a:t>Care must be taken to monitor the amount of water and free fatty acids in the incoming oil or fat</a:t>
            </a:r>
          </a:p>
          <a:p>
            <a:r>
              <a:rPr lang="en-GB" dirty="0" smtClean="0"/>
              <a:t>If the free fatty acid level or water level is too high it may cause problems with soap formation and the separation of the glycerin by product downstream</a:t>
            </a:r>
            <a:endParaRPr lang="en-GB" dirty="0"/>
          </a:p>
        </p:txBody>
      </p:sp>
    </p:spTree>
    <p:extLst>
      <p:ext uri="{BB962C8B-B14F-4D97-AF65-F5344CB8AC3E}">
        <p14:creationId xmlns:p14="http://schemas.microsoft.com/office/powerpoint/2010/main" val="40545588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Separation</a:t>
            </a:r>
            <a:endParaRPr lang="en-GB" dirty="0"/>
          </a:p>
        </p:txBody>
      </p:sp>
      <p:sp>
        <p:nvSpPr>
          <p:cNvPr id="3" name="Content Placeholder 2"/>
          <p:cNvSpPr>
            <a:spLocks noGrp="1"/>
          </p:cNvSpPr>
          <p:nvPr>
            <p:ph idx="1"/>
          </p:nvPr>
        </p:nvSpPr>
        <p:spPr/>
        <p:txBody>
          <a:bodyPr/>
          <a:lstStyle/>
          <a:p>
            <a:r>
              <a:rPr lang="en-GB" dirty="0" smtClean="0"/>
              <a:t>Once the reaction is complete, two major products exist; glycerin and biodiesel</a:t>
            </a:r>
          </a:p>
          <a:p>
            <a:r>
              <a:rPr lang="en-GB" dirty="0" smtClean="0"/>
              <a:t>Each has a substantial amount of the excess methanol that was used in the reaction</a:t>
            </a:r>
          </a:p>
          <a:p>
            <a:r>
              <a:rPr lang="en-GB" dirty="0" smtClean="0"/>
              <a:t>The glycerin phase is more dense than biodiesel phase and the two can be gravity separated with glycerin simply drawn off the bottom of the settling vessel</a:t>
            </a:r>
            <a:endParaRPr lang="en-GB" dirty="0"/>
          </a:p>
        </p:txBody>
      </p:sp>
    </p:spTree>
    <p:extLst>
      <p:ext uri="{BB962C8B-B14F-4D97-AF65-F5344CB8AC3E}">
        <p14:creationId xmlns:p14="http://schemas.microsoft.com/office/powerpoint/2010/main" val="4554195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Alcohol Removal</a:t>
            </a:r>
            <a:endParaRPr lang="en-GB" dirty="0"/>
          </a:p>
        </p:txBody>
      </p:sp>
      <p:sp>
        <p:nvSpPr>
          <p:cNvPr id="3" name="Content Placeholder 2"/>
          <p:cNvSpPr>
            <a:spLocks noGrp="1"/>
          </p:cNvSpPr>
          <p:nvPr>
            <p:ph idx="1"/>
          </p:nvPr>
        </p:nvSpPr>
        <p:spPr/>
        <p:txBody>
          <a:bodyPr/>
          <a:lstStyle/>
          <a:p>
            <a:r>
              <a:rPr lang="en-GB" dirty="0" smtClean="0"/>
              <a:t>Once the glycerin and biodiesel phases have been separated, the excess alcohol in each phase is removed with a flash evaporation process or by distillation</a:t>
            </a:r>
          </a:p>
          <a:p>
            <a:r>
              <a:rPr lang="en-GB" dirty="0" smtClean="0"/>
              <a:t>In other systems, the alcohol is removed and the mixture neutralised before the glycerin and esters have been separated</a:t>
            </a:r>
            <a:endParaRPr lang="en-GB" dirty="0"/>
          </a:p>
        </p:txBody>
      </p:sp>
    </p:spTree>
    <p:extLst>
      <p:ext uri="{BB962C8B-B14F-4D97-AF65-F5344CB8AC3E}">
        <p14:creationId xmlns:p14="http://schemas.microsoft.com/office/powerpoint/2010/main" val="62855384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Alcohol Removal</a:t>
            </a:r>
            <a:endParaRPr lang="en-GB" dirty="0"/>
          </a:p>
        </p:txBody>
      </p:sp>
      <p:sp>
        <p:nvSpPr>
          <p:cNvPr id="3" name="Content Placeholder 2"/>
          <p:cNvSpPr>
            <a:spLocks noGrp="1"/>
          </p:cNvSpPr>
          <p:nvPr>
            <p:ph idx="1"/>
          </p:nvPr>
        </p:nvSpPr>
        <p:spPr/>
        <p:txBody>
          <a:bodyPr/>
          <a:lstStyle/>
          <a:p>
            <a:r>
              <a:rPr lang="en-GB" dirty="0" smtClean="0"/>
              <a:t>In either case, the alcohol is recovered using distillation and is re-used</a:t>
            </a:r>
          </a:p>
          <a:p>
            <a:r>
              <a:rPr lang="en-GB" dirty="0" smtClean="0"/>
              <a:t>Care must be taken to ensure no water accumulates in the recovered alcohol stream</a:t>
            </a:r>
            <a:endParaRPr lang="en-GB" dirty="0"/>
          </a:p>
        </p:txBody>
      </p:sp>
    </p:spTree>
    <p:extLst>
      <p:ext uri="{BB962C8B-B14F-4D97-AF65-F5344CB8AC3E}">
        <p14:creationId xmlns:p14="http://schemas.microsoft.com/office/powerpoint/2010/main" val="5798351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Glycerin Neutralisation</a:t>
            </a:r>
            <a:endParaRPr lang="en-GB" dirty="0"/>
          </a:p>
        </p:txBody>
      </p:sp>
      <p:sp>
        <p:nvSpPr>
          <p:cNvPr id="3" name="Content Placeholder 2"/>
          <p:cNvSpPr>
            <a:spLocks noGrp="1"/>
          </p:cNvSpPr>
          <p:nvPr>
            <p:ph idx="1"/>
          </p:nvPr>
        </p:nvSpPr>
        <p:spPr/>
        <p:txBody>
          <a:bodyPr/>
          <a:lstStyle/>
          <a:p>
            <a:r>
              <a:rPr lang="en-GB" dirty="0" smtClean="0"/>
              <a:t>The glycerin by-product contains unused catalyst and soaps that are neutralised with an acid and sent to storage as crude glycerin</a:t>
            </a:r>
          </a:p>
          <a:p>
            <a:r>
              <a:rPr lang="en-GB" dirty="0" smtClean="0"/>
              <a:t>In some cases the salt formed during this phase is recovered for use as fertiliser</a:t>
            </a:r>
          </a:p>
          <a:p>
            <a:r>
              <a:rPr lang="en-GB" dirty="0" smtClean="0"/>
              <a:t>Water and alcohol are removed to produce 80 – 88% pure glycerin that is ready to be sold as crude glycerin</a:t>
            </a:r>
            <a:endParaRPr lang="en-GB" dirty="0"/>
          </a:p>
        </p:txBody>
      </p:sp>
    </p:spTree>
    <p:extLst>
      <p:ext uri="{BB962C8B-B14F-4D97-AF65-F5344CB8AC3E}">
        <p14:creationId xmlns:p14="http://schemas.microsoft.com/office/powerpoint/2010/main" val="1871894417"/>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Methyl Ester Wash</a:t>
            </a:r>
            <a:endParaRPr lang="en-GB" dirty="0"/>
          </a:p>
        </p:txBody>
      </p:sp>
      <p:sp>
        <p:nvSpPr>
          <p:cNvPr id="3" name="Content Placeholder 2"/>
          <p:cNvSpPr>
            <a:spLocks noGrp="1"/>
          </p:cNvSpPr>
          <p:nvPr>
            <p:ph idx="1"/>
          </p:nvPr>
        </p:nvSpPr>
        <p:spPr/>
        <p:txBody>
          <a:bodyPr/>
          <a:lstStyle/>
          <a:p>
            <a:r>
              <a:rPr lang="en-GB" dirty="0" smtClean="0"/>
              <a:t>Once separated from the glycerin, the biodiesel is sometimes purified by washing gently with warm water to remove residual catalyst or soaps, dried, and sent to storage</a:t>
            </a:r>
          </a:p>
          <a:p>
            <a:r>
              <a:rPr lang="en-GB" dirty="0" smtClean="0"/>
              <a:t>This is normally the end of the production process resulting in a clear amber-yellow liquid with a viscosity similar to petroleum diesel</a:t>
            </a:r>
            <a:endParaRPr lang="en-GB" dirty="0"/>
          </a:p>
        </p:txBody>
      </p:sp>
    </p:spTree>
    <p:extLst>
      <p:ext uri="{BB962C8B-B14F-4D97-AF65-F5344CB8AC3E}">
        <p14:creationId xmlns:p14="http://schemas.microsoft.com/office/powerpoint/2010/main" val="123111385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from Algae</a:t>
            </a:r>
            <a:endParaRPr lang="en-GB" dirty="0"/>
          </a:p>
        </p:txBody>
      </p:sp>
      <p:sp>
        <p:nvSpPr>
          <p:cNvPr id="3" name="Content Placeholder 2"/>
          <p:cNvSpPr>
            <a:spLocks noGrp="1"/>
          </p:cNvSpPr>
          <p:nvPr>
            <p:ph idx="1"/>
          </p:nvPr>
        </p:nvSpPr>
        <p:spPr/>
        <p:txBody>
          <a:bodyPr/>
          <a:lstStyle/>
          <a:p>
            <a:r>
              <a:rPr lang="en-GB" dirty="0" smtClean="0"/>
              <a:t>Algae, like corn, soya beans, and other plants, use photosynthesis to convert solar energy into chemical energy</a:t>
            </a:r>
          </a:p>
          <a:p>
            <a:r>
              <a:rPr lang="en-GB" dirty="0" smtClean="0"/>
              <a:t>They store this energy in the form of oils, carbohydrates, and proteins</a:t>
            </a:r>
          </a:p>
          <a:p>
            <a:r>
              <a:rPr lang="en-GB" dirty="0" smtClean="0"/>
              <a:t>The plant oil can be converted to biodiesel; hence biodiesel is a form of solar energy</a:t>
            </a:r>
            <a:endParaRPr lang="en-GB" dirty="0"/>
          </a:p>
        </p:txBody>
      </p:sp>
    </p:spTree>
    <p:extLst>
      <p:ext uri="{BB962C8B-B14F-4D97-AF65-F5344CB8AC3E}">
        <p14:creationId xmlns:p14="http://schemas.microsoft.com/office/powerpoint/2010/main" val="373366830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from Algae</a:t>
            </a:r>
            <a:endParaRPr lang="en-GB" dirty="0"/>
          </a:p>
        </p:txBody>
      </p:sp>
      <p:sp>
        <p:nvSpPr>
          <p:cNvPr id="3" name="Content Placeholder 2"/>
          <p:cNvSpPr>
            <a:spLocks noGrp="1"/>
          </p:cNvSpPr>
          <p:nvPr>
            <p:ph idx="1"/>
          </p:nvPr>
        </p:nvSpPr>
        <p:spPr/>
        <p:txBody>
          <a:bodyPr/>
          <a:lstStyle/>
          <a:p>
            <a:r>
              <a:rPr lang="en-GB" dirty="0" smtClean="0"/>
              <a:t>The more efficient a particular plant is at converting that solar energy into chemical energy, the better it is from a biodiesel perspective</a:t>
            </a:r>
          </a:p>
          <a:p>
            <a:r>
              <a:rPr lang="en-GB" dirty="0" smtClean="0"/>
              <a:t>Algae are amongst the most photosynthetically efficient plants on earth</a:t>
            </a:r>
            <a:endParaRPr lang="en-GB" dirty="0"/>
          </a:p>
        </p:txBody>
      </p:sp>
    </p:spTree>
    <p:extLst>
      <p:ext uri="{BB962C8B-B14F-4D97-AF65-F5344CB8AC3E}">
        <p14:creationId xmlns:p14="http://schemas.microsoft.com/office/powerpoint/2010/main" val="93685985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Technology</a:t>
            </a:r>
            <a:endParaRPr lang="en-GB" dirty="0"/>
          </a:p>
        </p:txBody>
      </p:sp>
      <p:sp>
        <p:nvSpPr>
          <p:cNvPr id="3" name="Content Placeholder 2"/>
          <p:cNvSpPr>
            <a:spLocks noGrp="1"/>
          </p:cNvSpPr>
          <p:nvPr>
            <p:ph idx="1"/>
          </p:nvPr>
        </p:nvSpPr>
        <p:spPr/>
        <p:txBody>
          <a:bodyPr>
            <a:normAutofit lnSpcReduction="10000"/>
          </a:bodyPr>
          <a:lstStyle/>
          <a:p>
            <a:r>
              <a:rPr lang="en-GB" dirty="0" smtClean="0"/>
              <a:t>They have the potential to produce more oil per acre than any other feedstock being used to make biodiesel</a:t>
            </a:r>
          </a:p>
          <a:p>
            <a:r>
              <a:rPr lang="en-GB" dirty="0" smtClean="0"/>
              <a:t>They can be grown on land that’s unsuitable for food crops</a:t>
            </a:r>
          </a:p>
          <a:p>
            <a:r>
              <a:rPr lang="en-GB" dirty="0" smtClean="0"/>
              <a:t>Many species exhibit rapid growth and high productivity and many species can be induced to accumulate substantial amounts of lipids, often greater than 60% of their dry biomass</a:t>
            </a:r>
            <a:endParaRPr lang="en-GB" dirty="0"/>
          </a:p>
        </p:txBody>
      </p:sp>
    </p:spTree>
    <p:extLst>
      <p:ext uri="{BB962C8B-B14F-4D97-AF65-F5344CB8AC3E}">
        <p14:creationId xmlns:p14="http://schemas.microsoft.com/office/powerpoint/2010/main" val="37617951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Technology</a:t>
            </a:r>
            <a:endParaRPr lang="en-GB" dirty="0"/>
          </a:p>
        </p:txBody>
      </p:sp>
      <p:sp>
        <p:nvSpPr>
          <p:cNvPr id="3" name="Content Placeholder 2"/>
          <p:cNvSpPr>
            <a:spLocks noGrp="1"/>
          </p:cNvSpPr>
          <p:nvPr>
            <p:ph idx="1"/>
          </p:nvPr>
        </p:nvSpPr>
        <p:spPr/>
        <p:txBody>
          <a:bodyPr/>
          <a:lstStyle/>
          <a:p>
            <a:pPr marL="0" indent="0">
              <a:buNone/>
            </a:pPr>
            <a:r>
              <a:rPr lang="en-GB" dirty="0" smtClean="0"/>
              <a:t>Industrial reactors for algae culture are: -</a:t>
            </a:r>
          </a:p>
          <a:p>
            <a:pPr marL="0" indent="0">
              <a:buNone/>
            </a:pPr>
            <a:endParaRPr lang="en-GB" dirty="0"/>
          </a:p>
          <a:p>
            <a:r>
              <a:rPr lang="en-GB" dirty="0" smtClean="0"/>
              <a:t>Open ponds</a:t>
            </a:r>
          </a:p>
          <a:p>
            <a:r>
              <a:rPr lang="en-GB" dirty="0" smtClean="0"/>
              <a:t>Photo bioreactors</a:t>
            </a:r>
          </a:p>
          <a:p>
            <a:r>
              <a:rPr lang="en-GB" dirty="0" smtClean="0"/>
              <a:t>Closed systems </a:t>
            </a:r>
            <a:endParaRPr lang="en-GB" dirty="0"/>
          </a:p>
        </p:txBody>
      </p:sp>
    </p:spTree>
    <p:extLst>
      <p:ext uri="{BB962C8B-B14F-4D97-AF65-F5344CB8AC3E}">
        <p14:creationId xmlns:p14="http://schemas.microsoft.com/office/powerpoint/2010/main" val="381283750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Open Pond Systems</a:t>
            </a:r>
            <a:endParaRPr lang="en-GB" dirty="0"/>
          </a:p>
        </p:txBody>
      </p:sp>
      <p:sp>
        <p:nvSpPr>
          <p:cNvPr id="3" name="Content Placeholder 2"/>
          <p:cNvSpPr>
            <a:spLocks noGrp="1"/>
          </p:cNvSpPr>
          <p:nvPr>
            <p:ph idx="1"/>
          </p:nvPr>
        </p:nvSpPr>
        <p:spPr>
          <a:xfrm>
            <a:off x="457200" y="1600200"/>
            <a:ext cx="8229600" cy="5029200"/>
          </a:xfrm>
        </p:spPr>
        <p:txBody>
          <a:bodyPr>
            <a:normAutofit lnSpcReduction="10000"/>
          </a:bodyPr>
          <a:lstStyle/>
          <a:p>
            <a:r>
              <a:rPr lang="en-GB" dirty="0" smtClean="0"/>
              <a:t>Are shallow ponds in which algae are cultivated</a:t>
            </a:r>
          </a:p>
          <a:p>
            <a:r>
              <a:rPr lang="en-GB" dirty="0" smtClean="0"/>
              <a:t>Nutrients can be provided through run off water from nearby land areas or by channelling the water from sewage/water treatment plants</a:t>
            </a:r>
          </a:p>
          <a:p>
            <a:r>
              <a:rPr lang="en-GB" dirty="0" smtClean="0"/>
              <a:t>The open pond cultures are economically more favourable, but raise the issues of land use, water availability, and appropriate climatic conditions</a:t>
            </a:r>
            <a:endParaRPr lang="en-GB" dirty="0"/>
          </a:p>
        </p:txBody>
      </p:sp>
    </p:spTree>
    <p:extLst>
      <p:ext uri="{BB962C8B-B14F-4D97-AF65-F5344CB8AC3E}">
        <p14:creationId xmlns:p14="http://schemas.microsoft.com/office/powerpoint/2010/main" val="122769161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Photo Bioreactors</a:t>
            </a:r>
            <a:endParaRPr lang="en-GB" dirty="0"/>
          </a:p>
        </p:txBody>
      </p:sp>
      <p:sp>
        <p:nvSpPr>
          <p:cNvPr id="3" name="Content Placeholder 2"/>
          <p:cNvSpPr>
            <a:spLocks noGrp="1"/>
          </p:cNvSpPr>
          <p:nvPr>
            <p:ph idx="1"/>
          </p:nvPr>
        </p:nvSpPr>
        <p:spPr/>
        <p:txBody>
          <a:bodyPr/>
          <a:lstStyle/>
          <a:p>
            <a:r>
              <a:rPr lang="en-GB" dirty="0" smtClean="0"/>
              <a:t>Are different types of tanks or closed systems in which algae are cultivated</a:t>
            </a:r>
          </a:p>
          <a:p>
            <a:r>
              <a:rPr lang="en-GB" dirty="0" smtClean="0"/>
              <a:t>Micro algae production in closed photo bioreactors is highly expensive</a:t>
            </a:r>
          </a:p>
          <a:p>
            <a:r>
              <a:rPr lang="en-GB" dirty="0" smtClean="0"/>
              <a:t>High oil species of micro algae cultured in growth optimised conditions of photo bioreactors have the potential to yield 19,000 to 57,000 litres of oil per acre per year</a:t>
            </a:r>
            <a:endParaRPr lang="en-GB" dirty="0"/>
          </a:p>
        </p:txBody>
      </p:sp>
    </p:spTree>
    <p:extLst>
      <p:ext uri="{BB962C8B-B14F-4D97-AF65-F5344CB8AC3E}">
        <p14:creationId xmlns:p14="http://schemas.microsoft.com/office/powerpoint/2010/main" val="139918293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Photo Bioreactors</a:t>
            </a:r>
          </a:p>
        </p:txBody>
      </p:sp>
      <p:sp>
        <p:nvSpPr>
          <p:cNvPr id="3" name="Content Placeholder 2"/>
          <p:cNvSpPr>
            <a:spLocks noGrp="1"/>
          </p:cNvSpPr>
          <p:nvPr>
            <p:ph idx="1"/>
          </p:nvPr>
        </p:nvSpPr>
        <p:spPr/>
        <p:txBody>
          <a:bodyPr>
            <a:normAutofit lnSpcReduction="10000"/>
          </a:bodyPr>
          <a:lstStyle/>
          <a:p>
            <a:r>
              <a:rPr lang="en-GB" dirty="0" smtClean="0"/>
              <a:t>Have the ability to produce algae while performing beneficial tasks, such as scrubbing power plant flue gases or removing nutrients from wastewater</a:t>
            </a:r>
          </a:p>
          <a:p>
            <a:r>
              <a:rPr lang="en-GB" dirty="0" smtClean="0"/>
              <a:t>Offer a closed culture environment, which is protected from direct fallout and relatively safe from invading micro organisms</a:t>
            </a:r>
          </a:p>
          <a:p>
            <a:r>
              <a:rPr lang="en-GB" dirty="0" smtClean="0"/>
              <a:t>An ideal biomass production system should use the freely available sunlight</a:t>
            </a:r>
            <a:endParaRPr lang="en-GB" dirty="0"/>
          </a:p>
        </p:txBody>
      </p:sp>
    </p:spTree>
    <p:extLst>
      <p:ext uri="{BB962C8B-B14F-4D97-AF65-F5344CB8AC3E}">
        <p14:creationId xmlns:p14="http://schemas.microsoft.com/office/powerpoint/2010/main" val="44438350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Biodiesel from Algae</a:t>
            </a:r>
            <a:endParaRPr lang="en-GB" dirty="0"/>
          </a:p>
        </p:txBody>
      </p:sp>
      <p:sp>
        <p:nvSpPr>
          <p:cNvPr id="3" name="Content Placeholder 2"/>
          <p:cNvSpPr>
            <a:spLocks noGrp="1"/>
          </p:cNvSpPr>
          <p:nvPr>
            <p:ph idx="1"/>
          </p:nvPr>
        </p:nvSpPr>
        <p:spPr/>
        <p:txBody>
          <a:bodyPr/>
          <a:lstStyle/>
          <a:p>
            <a:r>
              <a:rPr lang="en-GB" dirty="0" smtClean="0"/>
              <a:t>The process for producing oils requires light, carbon dioxide, water and inorganic nutrients</a:t>
            </a:r>
          </a:p>
          <a:p>
            <a:r>
              <a:rPr lang="en-GB" dirty="0" smtClean="0"/>
              <a:t>The latter are mainly nitrates, phosphates, iron and some trace elements</a:t>
            </a:r>
          </a:p>
          <a:p>
            <a:r>
              <a:rPr lang="en-GB" dirty="0" smtClean="0"/>
              <a:t>Therefore producing 100 tons of algal biomass fixes roughly 183 tons of carbon dioxide</a:t>
            </a:r>
          </a:p>
          <a:p>
            <a:r>
              <a:rPr lang="en-GB" dirty="0" smtClean="0"/>
              <a:t>Optimal temperature for growing many micro algae is between 293 and 303K</a:t>
            </a:r>
            <a:endParaRPr lang="en-GB" dirty="0"/>
          </a:p>
        </p:txBody>
      </p:sp>
    </p:spTree>
    <p:extLst>
      <p:ext uri="{BB962C8B-B14F-4D97-AF65-F5344CB8AC3E}">
        <p14:creationId xmlns:p14="http://schemas.microsoft.com/office/powerpoint/2010/main" val="271879117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Oil Extraction Methods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Expeller/press</a:t>
            </a:r>
          </a:p>
          <a:p>
            <a:pPr marL="514350" indent="-514350">
              <a:buAutoNum type="arabicPeriod"/>
            </a:pPr>
            <a:r>
              <a:rPr lang="en-GB" dirty="0" smtClean="0"/>
              <a:t>Solvent extraction with hexane</a:t>
            </a:r>
          </a:p>
          <a:p>
            <a:pPr marL="514350" indent="-514350">
              <a:buAutoNum type="arabicPeriod"/>
            </a:pPr>
            <a:r>
              <a:rPr lang="en-GB" dirty="0" smtClean="0"/>
              <a:t>Super critical fluid extraction</a:t>
            </a:r>
            <a:endParaRPr lang="en-GB" dirty="0"/>
          </a:p>
        </p:txBody>
      </p:sp>
    </p:spTree>
    <p:extLst>
      <p:ext uri="{BB962C8B-B14F-4D97-AF65-F5344CB8AC3E}">
        <p14:creationId xmlns:p14="http://schemas.microsoft.com/office/powerpoint/2010/main" val="9613664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Oil Extraction</a:t>
            </a:r>
            <a:endParaRPr lang="en-GB" dirty="0"/>
          </a:p>
        </p:txBody>
      </p:sp>
      <p:sp>
        <p:nvSpPr>
          <p:cNvPr id="3" name="Content Placeholder 2"/>
          <p:cNvSpPr>
            <a:spLocks noGrp="1"/>
          </p:cNvSpPr>
          <p:nvPr>
            <p:ph idx="1"/>
          </p:nvPr>
        </p:nvSpPr>
        <p:spPr/>
        <p:txBody>
          <a:bodyPr/>
          <a:lstStyle/>
          <a:p>
            <a:r>
              <a:rPr lang="en-GB" dirty="0" smtClean="0"/>
              <a:t>Use a press to extract a large percentage (70 – 75%) of the oils out of algae</a:t>
            </a:r>
          </a:p>
          <a:p>
            <a:r>
              <a:rPr lang="en-GB" dirty="0" smtClean="0"/>
              <a:t>Super critical fluid extraction is far more efficient than traditional solvent separation methods</a:t>
            </a:r>
          </a:p>
          <a:p>
            <a:r>
              <a:rPr lang="en-GB" dirty="0" smtClean="0"/>
              <a:t>Super critical fluids are selective, thus providing the high purity and </a:t>
            </a:r>
            <a:r>
              <a:rPr lang="en-GB" smtClean="0"/>
              <a:t>product concentrations</a:t>
            </a:r>
            <a:endParaRPr lang="en-GB" dirty="0"/>
          </a:p>
        </p:txBody>
      </p:sp>
    </p:spTree>
    <p:extLst>
      <p:ext uri="{BB962C8B-B14F-4D97-AF65-F5344CB8AC3E}">
        <p14:creationId xmlns:p14="http://schemas.microsoft.com/office/powerpoint/2010/main" val="4168175923"/>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Oil Extraction</a:t>
            </a:r>
            <a:endParaRPr lang="en-GB" dirty="0"/>
          </a:p>
        </p:txBody>
      </p:sp>
      <p:sp>
        <p:nvSpPr>
          <p:cNvPr id="3" name="Content Placeholder 2"/>
          <p:cNvSpPr>
            <a:spLocks noGrp="1"/>
          </p:cNvSpPr>
          <p:nvPr>
            <p:ph idx="1"/>
          </p:nvPr>
        </p:nvSpPr>
        <p:spPr/>
        <p:txBody>
          <a:bodyPr>
            <a:normAutofit lnSpcReduction="10000"/>
          </a:bodyPr>
          <a:lstStyle/>
          <a:p>
            <a:r>
              <a:rPr lang="en-GB" dirty="0" smtClean="0"/>
              <a:t>In super critical fluid extraction carbon dioxide is liquefied under pressure and heated to the point that it has the properties of both a liquid and a gas</a:t>
            </a:r>
          </a:p>
          <a:p>
            <a:r>
              <a:rPr lang="en-GB" dirty="0" smtClean="0"/>
              <a:t>The liquefied fluid then acts as the solvent in extracting the oil</a:t>
            </a:r>
          </a:p>
          <a:p>
            <a:r>
              <a:rPr lang="en-GB" dirty="0" smtClean="0"/>
              <a:t>After oil extraction from algae, the remaining biomass fraction can be used as a high protein feed for </a:t>
            </a:r>
            <a:r>
              <a:rPr lang="en-GB" dirty="0" err="1" smtClean="0"/>
              <a:t>limestock</a:t>
            </a:r>
            <a:endParaRPr lang="en-GB" dirty="0"/>
          </a:p>
        </p:txBody>
      </p:sp>
    </p:spTree>
    <p:extLst>
      <p:ext uri="{BB962C8B-B14F-4D97-AF65-F5344CB8AC3E}">
        <p14:creationId xmlns:p14="http://schemas.microsoft.com/office/powerpoint/2010/main" val="3263814660"/>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Production of Biodiesel</a:t>
            </a:r>
            <a:endParaRPr lang="en-GB" dirty="0"/>
          </a:p>
        </p:txBody>
      </p:sp>
      <p:pic>
        <p:nvPicPr>
          <p:cNvPr id="5" name="Content Placeholder 4"/>
          <p:cNvPicPr>
            <a:picLocks noGrp="1" noChangeAspect="1"/>
          </p:cNvPicPr>
          <p:nvPr>
            <p:ph idx="1"/>
          </p:nvPr>
        </p:nvPicPr>
        <p:blipFill>
          <a:blip r:embed="rId2"/>
          <a:stretch>
            <a:fillRect/>
          </a:stretch>
        </p:blipFill>
        <p:spPr>
          <a:xfrm>
            <a:off x="762000" y="1828800"/>
            <a:ext cx="7239000" cy="4267199"/>
          </a:xfrm>
          <a:prstGeom prst="rect">
            <a:avLst/>
          </a:prstGeom>
        </p:spPr>
      </p:pic>
    </p:spTree>
    <p:extLst>
      <p:ext uri="{BB962C8B-B14F-4D97-AF65-F5344CB8AC3E}">
        <p14:creationId xmlns:p14="http://schemas.microsoft.com/office/powerpoint/2010/main" val="325496135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a:t>
            </a:r>
            <a:r>
              <a:rPr lang="en-GB" smtClean="0"/>
              <a:t>Biomass Cultivation</a:t>
            </a:r>
            <a:endParaRPr lang="en-GB"/>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smtClean="0"/>
              <a:t>Algae biomass can be produced at extremely high volumes and yield a higher percentage of oil</a:t>
            </a:r>
          </a:p>
          <a:p>
            <a:pPr marL="514350" indent="-514350">
              <a:buAutoNum type="arabicPeriod"/>
            </a:pPr>
            <a:r>
              <a:rPr lang="en-GB" dirty="0" smtClean="0"/>
              <a:t>Algae oil has limited market competition</a:t>
            </a:r>
          </a:p>
          <a:p>
            <a:pPr marL="514350" indent="-514350">
              <a:buAutoNum type="arabicPeriod"/>
            </a:pPr>
            <a:r>
              <a:rPr lang="en-GB" dirty="0" smtClean="0"/>
              <a:t>Can be cultivated on marginal land, fresh water, or sea water</a:t>
            </a:r>
          </a:p>
          <a:p>
            <a:pPr marL="514350" indent="-514350">
              <a:buAutoNum type="arabicPeriod"/>
            </a:pPr>
            <a:r>
              <a:rPr lang="en-GB" dirty="0" smtClean="0"/>
              <a:t>Innovations to algae production allow it to become more productive while consuming waste </a:t>
            </a:r>
            <a:r>
              <a:rPr lang="en-GB" dirty="0" smtClean="0"/>
              <a:t>resources</a:t>
            </a:r>
            <a:endParaRPr lang="en-GB" dirty="0"/>
          </a:p>
        </p:txBody>
      </p:sp>
    </p:spTree>
    <p:extLst>
      <p:ext uri="{BB962C8B-B14F-4D97-AF65-F5344CB8AC3E}">
        <p14:creationId xmlns:p14="http://schemas.microsoft.com/office/powerpoint/2010/main" val="78908407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Production</a:t>
            </a:r>
            <a:endParaRPr lang="en-GB" dirty="0"/>
          </a:p>
        </p:txBody>
      </p:sp>
      <p:sp>
        <p:nvSpPr>
          <p:cNvPr id="3" name="Content Placeholder 2"/>
          <p:cNvSpPr>
            <a:spLocks noGrp="1"/>
          </p:cNvSpPr>
          <p:nvPr>
            <p:ph idx="1"/>
          </p:nvPr>
        </p:nvSpPr>
        <p:spPr/>
        <p:txBody>
          <a:bodyPr/>
          <a:lstStyle/>
          <a:p>
            <a:r>
              <a:rPr lang="en-GB" dirty="0" smtClean="0"/>
              <a:t>Algae are very efficient solar energy converters and they can produce a great variety of metabolites</a:t>
            </a:r>
          </a:p>
          <a:p>
            <a:r>
              <a:rPr lang="en-GB" dirty="0" smtClean="0"/>
              <a:t>The culture of algae can yield 30-50% oil</a:t>
            </a:r>
          </a:p>
          <a:p>
            <a:r>
              <a:rPr lang="en-GB" dirty="0" smtClean="0"/>
              <a:t>Oil production is based on claims that 47,000 – 308,000 L/hectare/ year of oil could be produced using algae</a:t>
            </a:r>
          </a:p>
          <a:p>
            <a:r>
              <a:rPr lang="en-GB" dirty="0" smtClean="0"/>
              <a:t>The calculated cost per barrel would be $20</a:t>
            </a:r>
            <a:endParaRPr lang="en-GB" dirty="0"/>
          </a:p>
        </p:txBody>
      </p:sp>
    </p:spTree>
    <p:extLst>
      <p:ext uri="{BB962C8B-B14F-4D97-AF65-F5344CB8AC3E}">
        <p14:creationId xmlns:p14="http://schemas.microsoft.com/office/powerpoint/2010/main" val="47090745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Algae Production</a:t>
            </a:r>
            <a:endParaRPr lang="en-GB" dirty="0"/>
          </a:p>
        </p:txBody>
      </p:sp>
      <p:sp>
        <p:nvSpPr>
          <p:cNvPr id="3" name="Content Placeholder 2"/>
          <p:cNvSpPr>
            <a:spLocks noGrp="1"/>
          </p:cNvSpPr>
          <p:nvPr>
            <p:ph idx="1"/>
          </p:nvPr>
        </p:nvSpPr>
        <p:spPr/>
        <p:txBody>
          <a:bodyPr/>
          <a:lstStyle/>
          <a:p>
            <a:r>
              <a:rPr lang="en-GB" dirty="0" smtClean="0"/>
              <a:t>Algae require large quantities of nitrogen fertiliser and water, plus significant fossil energy inputs for the functioning system</a:t>
            </a:r>
          </a:p>
          <a:p>
            <a:r>
              <a:rPr lang="en-GB" dirty="0" smtClean="0"/>
              <a:t>Harvesting the algae from tanks and separating the oil from the algae are difficult and energy intensive processes</a:t>
            </a:r>
            <a:endParaRPr lang="en-GB" dirty="0"/>
          </a:p>
        </p:txBody>
      </p:sp>
    </p:spTree>
    <p:extLst>
      <p:ext uri="{BB962C8B-B14F-4D97-AF65-F5344CB8AC3E}">
        <p14:creationId xmlns:p14="http://schemas.microsoft.com/office/powerpoint/2010/main" val="406612879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Economics of Biodiesel from Algae</a:t>
            </a:r>
            <a:endParaRPr lang="en-GB" dirty="0"/>
          </a:p>
        </p:txBody>
      </p:sp>
      <p:sp>
        <p:nvSpPr>
          <p:cNvPr id="3" name="Content Placeholder 2"/>
          <p:cNvSpPr>
            <a:spLocks noGrp="1"/>
          </p:cNvSpPr>
          <p:nvPr>
            <p:ph idx="1"/>
          </p:nvPr>
        </p:nvSpPr>
        <p:spPr/>
        <p:txBody>
          <a:bodyPr/>
          <a:lstStyle/>
          <a:p>
            <a:pPr marL="0" indent="0">
              <a:buNone/>
            </a:pPr>
            <a:r>
              <a:rPr lang="en-GB" b="1" u="sng" dirty="0" smtClean="0"/>
              <a:t>Critical Issues Include</a:t>
            </a:r>
            <a:r>
              <a:rPr lang="en-GB" dirty="0" smtClean="0"/>
              <a:t>: -</a:t>
            </a:r>
          </a:p>
          <a:p>
            <a:pPr marL="514350" indent="-514350">
              <a:buAutoNum type="arabicParenBoth"/>
            </a:pPr>
            <a:r>
              <a:rPr lang="en-GB" dirty="0" smtClean="0"/>
              <a:t>The potential biomass yield that can be obtained by cultivating macro or micro algae</a:t>
            </a:r>
          </a:p>
          <a:p>
            <a:pPr marL="514350" indent="-514350">
              <a:buAutoNum type="arabicParenBoth"/>
            </a:pPr>
            <a:r>
              <a:rPr lang="en-GB" dirty="0" smtClean="0"/>
              <a:t>Production costs of the biomass and derived products</a:t>
            </a:r>
          </a:p>
          <a:p>
            <a:pPr marL="514350" indent="-514350">
              <a:buAutoNum type="arabicParenBoth"/>
            </a:pPr>
            <a:endParaRPr lang="en-GB" dirty="0"/>
          </a:p>
        </p:txBody>
      </p:sp>
    </p:spTree>
    <p:extLst>
      <p:ext uri="{BB962C8B-B14F-4D97-AF65-F5344CB8AC3E}">
        <p14:creationId xmlns:p14="http://schemas.microsoft.com/office/powerpoint/2010/main" val="2988890750"/>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Economics of Biodiesel from Algae</a:t>
            </a:r>
          </a:p>
        </p:txBody>
      </p:sp>
      <p:sp>
        <p:nvSpPr>
          <p:cNvPr id="3" name="Content Placeholder 2"/>
          <p:cNvSpPr>
            <a:spLocks noGrp="1"/>
          </p:cNvSpPr>
          <p:nvPr>
            <p:ph idx="1"/>
          </p:nvPr>
        </p:nvSpPr>
        <p:spPr/>
        <p:txBody>
          <a:bodyPr/>
          <a:lstStyle/>
          <a:p>
            <a:pPr marL="0" indent="0">
              <a:buNone/>
            </a:pPr>
            <a:r>
              <a:rPr lang="en-GB" dirty="0" smtClean="0"/>
              <a:t>Estimates of costs are based on three parameters</a:t>
            </a:r>
          </a:p>
          <a:p>
            <a:pPr marL="514350" indent="-514350">
              <a:buAutoNum type="arabicParenBoth"/>
            </a:pPr>
            <a:r>
              <a:rPr lang="en-GB" dirty="0" smtClean="0"/>
              <a:t>Photosynthetic Efficiency</a:t>
            </a:r>
          </a:p>
          <a:p>
            <a:pPr marL="514350" indent="-514350">
              <a:buAutoNum type="arabicParenBoth"/>
            </a:pPr>
            <a:r>
              <a:rPr lang="en-GB" dirty="0" smtClean="0"/>
              <a:t>Assumptions on Scale-up</a:t>
            </a:r>
          </a:p>
          <a:p>
            <a:pPr marL="514350" indent="-514350">
              <a:buAutoNum type="arabicParenBoth"/>
            </a:pPr>
            <a:r>
              <a:rPr lang="en-GB" dirty="0" smtClean="0"/>
              <a:t>Long-term cultivation</a:t>
            </a:r>
            <a:endParaRPr lang="en-GB" dirty="0"/>
          </a:p>
        </p:txBody>
      </p:sp>
    </p:spTree>
    <p:extLst>
      <p:ext uri="{BB962C8B-B14F-4D97-AF65-F5344CB8AC3E}">
        <p14:creationId xmlns:p14="http://schemas.microsoft.com/office/powerpoint/2010/main" val="820403874"/>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Production Costs Reduction</a:t>
            </a:r>
            <a:endParaRPr lang="en-GB" dirty="0"/>
          </a:p>
        </p:txBody>
      </p:sp>
      <p:sp>
        <p:nvSpPr>
          <p:cNvPr id="3" name="Content Placeholder 2"/>
          <p:cNvSpPr>
            <a:spLocks noGrp="1"/>
          </p:cNvSpPr>
          <p:nvPr>
            <p:ph idx="1"/>
          </p:nvPr>
        </p:nvSpPr>
        <p:spPr/>
        <p:txBody>
          <a:bodyPr/>
          <a:lstStyle/>
          <a:p>
            <a:pPr marL="0" indent="0">
              <a:buNone/>
            </a:pPr>
            <a:r>
              <a:rPr lang="en-GB" b="1" u="sng" dirty="0" smtClean="0"/>
              <a:t>Possible through</a:t>
            </a:r>
            <a:r>
              <a:rPr lang="en-GB" dirty="0" smtClean="0"/>
              <a:t>:</a:t>
            </a:r>
          </a:p>
          <a:p>
            <a:pPr marL="514350" indent="-514350">
              <a:buAutoNum type="arabicParenBoth"/>
            </a:pPr>
            <a:r>
              <a:rPr lang="en-GB" dirty="0" smtClean="0"/>
              <a:t>Genetic Engineering</a:t>
            </a:r>
          </a:p>
          <a:p>
            <a:pPr marL="514350" indent="-514350">
              <a:buAutoNum type="arabicParenBoth"/>
            </a:pPr>
            <a:r>
              <a:rPr lang="en-GB" dirty="0" smtClean="0"/>
              <a:t>Development of low cost harvesting processes</a:t>
            </a:r>
          </a:p>
          <a:p>
            <a:pPr marL="514350" indent="-514350">
              <a:buAutoNum type="arabicParenBoth"/>
            </a:pPr>
            <a:r>
              <a:rPr lang="en-GB" dirty="0" smtClean="0"/>
              <a:t>Improvements on photo bioreactors</a:t>
            </a:r>
          </a:p>
          <a:p>
            <a:pPr marL="514350" indent="-514350">
              <a:buAutoNum type="arabicParenBoth"/>
            </a:pPr>
            <a:r>
              <a:rPr lang="en-GB" dirty="0" smtClean="0"/>
              <a:t>Integration of co-production of higher value products/processes are other alternatives in reducing algae oil production costs</a:t>
            </a:r>
            <a:endParaRPr lang="en-GB" dirty="0"/>
          </a:p>
        </p:txBody>
      </p:sp>
    </p:spTree>
    <p:extLst>
      <p:ext uri="{BB962C8B-B14F-4D97-AF65-F5344CB8AC3E}">
        <p14:creationId xmlns:p14="http://schemas.microsoft.com/office/powerpoint/2010/main" val="164216063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Advantages of Biodiesel from Algae Oil</a:t>
            </a:r>
            <a:endParaRPr lang="en-GB" dirty="0"/>
          </a:p>
        </p:txBody>
      </p:sp>
      <p:sp>
        <p:nvSpPr>
          <p:cNvPr id="3" name="Content Placeholder 2"/>
          <p:cNvSpPr>
            <a:spLocks noGrp="1"/>
          </p:cNvSpPr>
          <p:nvPr>
            <p:ph idx="1"/>
          </p:nvPr>
        </p:nvSpPr>
        <p:spPr/>
        <p:txBody>
          <a:bodyPr/>
          <a:lstStyle/>
          <a:p>
            <a:r>
              <a:rPr lang="en-GB" dirty="0" smtClean="0"/>
              <a:t>Rapid growth rates</a:t>
            </a:r>
          </a:p>
          <a:p>
            <a:r>
              <a:rPr lang="en-GB" dirty="0" smtClean="0"/>
              <a:t>Grows practically anywhere</a:t>
            </a:r>
          </a:p>
          <a:p>
            <a:r>
              <a:rPr lang="en-GB" dirty="0" smtClean="0"/>
              <a:t>A high yield per acre</a:t>
            </a:r>
          </a:p>
          <a:p>
            <a:r>
              <a:rPr lang="en-GB" dirty="0" smtClean="0"/>
              <a:t>No need to use crops such as palms to produce oil</a:t>
            </a:r>
          </a:p>
          <a:p>
            <a:r>
              <a:rPr lang="en-GB" dirty="0" smtClean="0"/>
              <a:t>Algae biofuel contains no sulphur</a:t>
            </a:r>
          </a:p>
          <a:p>
            <a:r>
              <a:rPr lang="en-GB" dirty="0" smtClean="0"/>
              <a:t>Certain species of algae can be harvested daily</a:t>
            </a:r>
            <a:endParaRPr lang="en-GB" dirty="0"/>
          </a:p>
        </p:txBody>
      </p:sp>
    </p:spTree>
    <p:extLst>
      <p:ext uri="{BB962C8B-B14F-4D97-AF65-F5344CB8AC3E}">
        <p14:creationId xmlns:p14="http://schemas.microsoft.com/office/powerpoint/2010/main" val="951810954"/>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Advantages of Biodiesel from Algae Oil</a:t>
            </a:r>
          </a:p>
        </p:txBody>
      </p:sp>
      <p:sp>
        <p:nvSpPr>
          <p:cNvPr id="3" name="Content Placeholder 2"/>
          <p:cNvSpPr>
            <a:spLocks noGrp="1"/>
          </p:cNvSpPr>
          <p:nvPr>
            <p:ph idx="1"/>
          </p:nvPr>
        </p:nvSpPr>
        <p:spPr/>
        <p:txBody>
          <a:bodyPr/>
          <a:lstStyle/>
          <a:p>
            <a:r>
              <a:rPr lang="en-GB" dirty="0" smtClean="0"/>
              <a:t>Algae biofuel is non-toxic</a:t>
            </a:r>
          </a:p>
          <a:p>
            <a:r>
              <a:rPr lang="en-GB" dirty="0" smtClean="0"/>
              <a:t>Algae biofuel is highly biodegradable</a:t>
            </a:r>
          </a:p>
          <a:p>
            <a:r>
              <a:rPr lang="en-GB" dirty="0" smtClean="0"/>
              <a:t>Algae oil extracts can be used as livestock feed and even processed into ethanol</a:t>
            </a:r>
          </a:p>
          <a:p>
            <a:r>
              <a:rPr lang="en-GB" dirty="0" smtClean="0"/>
              <a:t>High levels of poly-</a:t>
            </a:r>
            <a:r>
              <a:rPr lang="en-GB" dirty="0" err="1" smtClean="0"/>
              <a:t>unsaturates</a:t>
            </a:r>
            <a:r>
              <a:rPr lang="en-GB" dirty="0" smtClean="0"/>
              <a:t> in algae biodiesel is suitable for cold weather climates</a:t>
            </a:r>
          </a:p>
          <a:p>
            <a:r>
              <a:rPr lang="en-GB" dirty="0" smtClean="0"/>
              <a:t>Can reduce carbon emissions based on where it’s grown</a:t>
            </a:r>
            <a:endParaRPr lang="en-GB" dirty="0"/>
          </a:p>
        </p:txBody>
      </p:sp>
    </p:spTree>
    <p:extLst>
      <p:ext uri="{BB962C8B-B14F-4D97-AF65-F5344CB8AC3E}">
        <p14:creationId xmlns:p14="http://schemas.microsoft.com/office/powerpoint/2010/main" val="3949543039"/>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Disadvantages </a:t>
            </a:r>
            <a:r>
              <a:rPr lang="en-GB" dirty="0"/>
              <a:t>of Biodiesel from </a:t>
            </a:r>
            <a:r>
              <a:rPr lang="en-GB" dirty="0" smtClean="0"/>
              <a:t/>
            </a:r>
            <a:br>
              <a:rPr lang="en-GB" dirty="0" smtClean="0"/>
            </a:br>
            <a:r>
              <a:rPr lang="en-GB" dirty="0" smtClean="0"/>
              <a:t>Algae </a:t>
            </a:r>
            <a:r>
              <a:rPr lang="en-GB" dirty="0"/>
              <a:t>Oil</a:t>
            </a:r>
          </a:p>
        </p:txBody>
      </p:sp>
      <p:sp>
        <p:nvSpPr>
          <p:cNvPr id="3" name="Content Placeholder 2"/>
          <p:cNvSpPr>
            <a:spLocks noGrp="1"/>
          </p:cNvSpPr>
          <p:nvPr>
            <p:ph idx="1"/>
          </p:nvPr>
        </p:nvSpPr>
        <p:spPr/>
        <p:txBody>
          <a:bodyPr/>
          <a:lstStyle/>
          <a:p>
            <a:r>
              <a:rPr lang="en-GB" dirty="0" smtClean="0"/>
              <a:t>Produces unstable biodiesel with many polyunsaturates</a:t>
            </a:r>
          </a:p>
          <a:p>
            <a:r>
              <a:rPr lang="en-GB" dirty="0" smtClean="0"/>
              <a:t>Biodiesel performs poorly compared to it’s mainstream alternative</a:t>
            </a:r>
          </a:p>
          <a:p>
            <a:r>
              <a:rPr lang="en-GB" dirty="0" smtClean="0"/>
              <a:t>Relatively new technology</a:t>
            </a:r>
            <a:endParaRPr lang="en-GB" dirty="0"/>
          </a:p>
        </p:txBody>
      </p:sp>
    </p:spTree>
    <p:extLst>
      <p:ext uri="{BB962C8B-B14F-4D97-AF65-F5344CB8AC3E}">
        <p14:creationId xmlns:p14="http://schemas.microsoft.com/office/powerpoint/2010/main" val="7367918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25583</TotalTime>
  <Words>2382</Words>
  <Application>Microsoft Office PowerPoint</Application>
  <PresentationFormat>On-screen Show (4:3)</PresentationFormat>
  <Paragraphs>225</Paragraphs>
  <Slides>55</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55</vt:i4>
      </vt:variant>
    </vt:vector>
  </HeadingPairs>
  <TitlesOfParts>
    <vt:vector size="58" baseType="lpstr">
      <vt:lpstr>Arial</vt:lpstr>
      <vt:lpstr>Calibri</vt:lpstr>
      <vt:lpstr>Office Theme</vt:lpstr>
      <vt:lpstr>Biofuels</vt:lpstr>
      <vt:lpstr>Biodiesel</vt:lpstr>
      <vt:lpstr>Biodiesel</vt:lpstr>
      <vt:lpstr>Advantages of Biodiesel</vt:lpstr>
      <vt:lpstr>Disadvantages of Biodiesel</vt:lpstr>
      <vt:lpstr>Biodiesel Benefits</vt:lpstr>
      <vt:lpstr>Benefits of Biodiesel</vt:lpstr>
      <vt:lpstr>Environmental Impact Biodiesel</vt:lpstr>
      <vt:lpstr>Biodiesel Production CO2 Emissions</vt:lpstr>
      <vt:lpstr>Biodiesel Production CO2 Emissions</vt:lpstr>
      <vt:lpstr>CO2 Emissions for Conventional Biodiesel Production</vt:lpstr>
      <vt:lpstr>Biodiesel Energy Requirements</vt:lpstr>
      <vt:lpstr>Primary Energy Inputs for Biodiesel Production from Oilseed Rape</vt:lpstr>
      <vt:lpstr>Biodiesel Energy Requirements</vt:lpstr>
      <vt:lpstr>Biodiesel/Fossil Diesel LCA Comparison</vt:lpstr>
      <vt:lpstr>Emission Savings from Biodiesel</vt:lpstr>
      <vt:lpstr>Emission Savings from Biodiesel</vt:lpstr>
      <vt:lpstr>Biodiesel Production</vt:lpstr>
      <vt:lpstr>Biodiesel Production</vt:lpstr>
      <vt:lpstr>Biodiesel Production</vt:lpstr>
      <vt:lpstr>Biodiesel Production</vt:lpstr>
      <vt:lpstr>Biodiesel Production</vt:lpstr>
      <vt:lpstr>Biodiesel Production</vt:lpstr>
      <vt:lpstr>Biodiesel Production</vt:lpstr>
      <vt:lpstr>Combustion Benefits Transesterification of the oil</vt:lpstr>
      <vt:lpstr>Biodiesel Production Process</vt:lpstr>
      <vt:lpstr>Biodiesel Production Process</vt:lpstr>
      <vt:lpstr>Mixing of Alcohol and Catalyst</vt:lpstr>
      <vt:lpstr>Mixing of Alcohol and Catalyst</vt:lpstr>
      <vt:lpstr>Separation</vt:lpstr>
      <vt:lpstr>Alcohol Removal</vt:lpstr>
      <vt:lpstr>Alcohol Removal</vt:lpstr>
      <vt:lpstr>Glycerin Neutralisation</vt:lpstr>
      <vt:lpstr>Methyl Ester Wash</vt:lpstr>
      <vt:lpstr>Biodiesel from Algae</vt:lpstr>
      <vt:lpstr>Biodiesel from Algae</vt:lpstr>
      <vt:lpstr>Algae Technology</vt:lpstr>
      <vt:lpstr>Algae Technology</vt:lpstr>
      <vt:lpstr>Open Pond Systems</vt:lpstr>
      <vt:lpstr>Photo Bioreactors</vt:lpstr>
      <vt:lpstr>Photo Bioreactors</vt:lpstr>
      <vt:lpstr>Biodiesel from Algae</vt:lpstr>
      <vt:lpstr>Oil Extraction Methods</vt:lpstr>
      <vt:lpstr>Oil Extraction</vt:lpstr>
      <vt:lpstr>Oil Extraction</vt:lpstr>
      <vt:lpstr>Production of Biodiesel</vt:lpstr>
      <vt:lpstr>Algae Biomass Cultivation</vt:lpstr>
      <vt:lpstr>Algae Production</vt:lpstr>
      <vt:lpstr>Algae Production</vt:lpstr>
      <vt:lpstr>Economics of Biodiesel from Algae</vt:lpstr>
      <vt:lpstr>Economics of Biodiesel from Algae</vt:lpstr>
      <vt:lpstr>Production Costs Reduction</vt:lpstr>
      <vt:lpstr>Advantages of Biodiesel from Algae Oil</vt:lpstr>
      <vt:lpstr>Advantages of Biodiesel from Algae Oil</vt:lpstr>
      <vt:lpstr>Disadvantages of Biodiesel from  Algae Oil</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Biofuels</dc:title>
  <dc:creator>Andrew Thorn</dc:creator>
  <cp:lastModifiedBy>Andrew Thorn</cp:lastModifiedBy>
  <cp:revision>34</cp:revision>
  <dcterms:created xsi:type="dcterms:W3CDTF">2016-10-16T00:30:18Z</dcterms:created>
  <dcterms:modified xsi:type="dcterms:W3CDTF">2016-11-25T11:00:39Z</dcterms:modified>
</cp:coreProperties>
</file>