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48" r:id="rId4"/>
  </p:sldMasterIdLst>
  <p:notesMasterIdLst>
    <p:notesMasterId r:id="rId19"/>
  </p:notesMasterIdLst>
  <p:sldIdLst>
    <p:sldId id="256" r:id="rId5"/>
    <p:sldId id="278" r:id="rId6"/>
    <p:sldId id="279" r:id="rId7"/>
    <p:sldId id="280" r:id="rId8"/>
    <p:sldId id="281" r:id="rId9"/>
    <p:sldId id="282" r:id="rId10"/>
    <p:sldId id="283" r:id="rId11"/>
    <p:sldId id="284" r:id="rId12"/>
    <p:sldId id="285" r:id="rId13"/>
    <p:sldId id="286" r:id="rId14"/>
    <p:sldId id="287" r:id="rId15"/>
    <p:sldId id="288" r:id="rId16"/>
    <p:sldId id="289" r:id="rId17"/>
    <p:sldId id="290"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78" d="100"/>
          <a:sy n="78" d="100"/>
        </p:scale>
        <p:origin x="835" y="62"/>
      </p:cViewPr>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52ADB1-275D-430A-89EE-5C7E6CFF6FF2}" type="datetimeFigureOut">
              <a:rPr lang="en-US" smtClean="0"/>
              <a:t>10/23/2022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725628-3A68-42F4-BA86-981817953149}" type="slidenum">
              <a:rPr lang="en-US" smtClean="0"/>
              <a:t>‹#›</a:t>
            </a:fld>
            <a:endParaRPr lang="en-US" dirty="0"/>
          </a:p>
        </p:txBody>
      </p:sp>
    </p:spTree>
    <p:extLst>
      <p:ext uri="{BB962C8B-B14F-4D97-AF65-F5344CB8AC3E}">
        <p14:creationId xmlns:p14="http://schemas.microsoft.com/office/powerpoint/2010/main" val="6492586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Managing people is the basic activity of management. Every manager must need to manage their people. In every organization, managers need to do lots of activities for employee retention, motivation and engagement. There are some other activities like the relationship between culture and organizational structure, leadership roles, behavioural approaches and many more which a manager must need to know for managing people. In this assignment, a proper description will be found of managers and their activities. The importance of these activities in an organization like Marks and Spencer will also be mentioned.</a:t>
            </a:r>
            <a:endParaRPr lang="en-GB" dirty="0"/>
          </a:p>
        </p:txBody>
      </p:sp>
      <p:sp>
        <p:nvSpPr>
          <p:cNvPr id="4" name="Slide Number Placeholder 3"/>
          <p:cNvSpPr>
            <a:spLocks noGrp="1"/>
          </p:cNvSpPr>
          <p:nvPr>
            <p:ph type="sldNum" sz="quarter" idx="10"/>
          </p:nvPr>
        </p:nvSpPr>
        <p:spPr/>
        <p:txBody>
          <a:bodyPr/>
          <a:lstStyle/>
          <a:p>
            <a:fld id="{4B725628-3A68-42F4-BA86-981817953149}" type="slidenum">
              <a:rPr lang="en-US" smtClean="0"/>
              <a:t>3</a:t>
            </a:fld>
            <a:endParaRPr lang="en-US" dirty="0"/>
          </a:p>
        </p:txBody>
      </p:sp>
    </p:spTree>
    <p:extLst>
      <p:ext uri="{BB962C8B-B14F-4D97-AF65-F5344CB8AC3E}">
        <p14:creationId xmlns:p14="http://schemas.microsoft.com/office/powerpoint/2010/main" val="8263758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ability to retain employees in an organization by serving the employees is known as the employee retention process. Generally, every organization follows some retention strategies for their employees. Employees always want the highest payment on their capability basis. In this competitive business world, all organizations want to get the best employees in their organization (</a:t>
            </a:r>
            <a:r>
              <a:rPr lang="en-US" sz="1200" kern="1200" dirty="0">
                <a:solidFill>
                  <a:schemeClr val="tx1"/>
                </a:solidFill>
                <a:effectLst/>
                <a:latin typeface="+mn-lt"/>
                <a:ea typeface="+mn-ea"/>
                <a:cs typeface="+mn-cs"/>
              </a:rPr>
              <a:t>James and Mathew, 2019)</a:t>
            </a:r>
            <a:r>
              <a:rPr lang="en-GB" sz="1200" kern="1200" dirty="0">
                <a:solidFill>
                  <a:schemeClr val="tx1"/>
                </a:solidFill>
                <a:effectLst/>
                <a:latin typeface="+mn-lt"/>
                <a:ea typeface="+mn-ea"/>
                <a:cs typeface="+mn-cs"/>
              </a:rPr>
              <a:t>. That's why paying competitive rates is one of the best strategies that an organization followed. Creating career advancement opportunities is another strategy that an organization can follow. Making meaningful connections, recognising, a healthy work-life, and offering a flexible workplace are some of the examples of retention strategies. Organization life Marks and Spencer can use these.</a:t>
            </a:r>
            <a:endParaRPr lang="en-GB" dirty="0"/>
          </a:p>
        </p:txBody>
      </p:sp>
      <p:sp>
        <p:nvSpPr>
          <p:cNvPr id="4" name="Slide Number Placeholder 3"/>
          <p:cNvSpPr>
            <a:spLocks noGrp="1"/>
          </p:cNvSpPr>
          <p:nvPr>
            <p:ph type="sldNum" sz="quarter" idx="10"/>
          </p:nvPr>
        </p:nvSpPr>
        <p:spPr/>
        <p:txBody>
          <a:bodyPr/>
          <a:lstStyle/>
          <a:p>
            <a:fld id="{4B725628-3A68-42F4-BA86-981817953149}" type="slidenum">
              <a:rPr lang="en-US" smtClean="0"/>
              <a:t>4</a:t>
            </a:fld>
            <a:endParaRPr lang="en-US" dirty="0"/>
          </a:p>
        </p:txBody>
      </p:sp>
    </p:spTree>
    <p:extLst>
      <p:ext uri="{BB962C8B-B14F-4D97-AF65-F5344CB8AC3E}">
        <p14:creationId xmlns:p14="http://schemas.microsoft.com/office/powerpoint/2010/main" val="26062686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Employee enthusiasm is highly dependent on motivation. For getting the highest efficiency from the employees, the organization need to motivate its employees (</a:t>
            </a:r>
            <a:r>
              <a:rPr lang="en-US" sz="1200" kern="1200" dirty="0" err="1">
                <a:solidFill>
                  <a:schemeClr val="tx1"/>
                </a:solidFill>
                <a:effectLst/>
                <a:latin typeface="+mn-lt"/>
                <a:ea typeface="+mn-ea"/>
                <a:cs typeface="+mn-cs"/>
              </a:rPr>
              <a:t>Ochola</a:t>
            </a:r>
            <a:r>
              <a:rPr lang="en-US" sz="1200" kern="1200" dirty="0">
                <a:solidFill>
                  <a:schemeClr val="tx1"/>
                </a:solidFill>
                <a:effectLst/>
                <a:latin typeface="+mn-lt"/>
                <a:ea typeface="+mn-ea"/>
                <a:cs typeface="+mn-cs"/>
              </a:rPr>
              <a:t>, 2018)</a:t>
            </a:r>
            <a:r>
              <a:rPr lang="en-GB" sz="1200" kern="1200" dirty="0">
                <a:solidFill>
                  <a:schemeClr val="tx1"/>
                </a:solidFill>
                <a:effectLst/>
                <a:latin typeface="+mn-lt"/>
                <a:ea typeface="+mn-ea"/>
                <a:cs typeface="+mn-cs"/>
              </a:rPr>
              <a:t>. There are different types of motivational strategies that an organization like Marks and Spencer can use. Celebrating milestones is one of the motivational strategies. Providing meaningful feedback is another strategy that can motivate employees. Job security is also considered a motivational strategy. The HR department of Marks and Spencer can use these strategies for motivating their employees. There are also some other motivational strategies. Like Trust, Reward system, career advancement and Happiness.</a:t>
            </a:r>
            <a:endParaRPr lang="en-GB" dirty="0"/>
          </a:p>
        </p:txBody>
      </p:sp>
      <p:sp>
        <p:nvSpPr>
          <p:cNvPr id="4" name="Slide Number Placeholder 3"/>
          <p:cNvSpPr>
            <a:spLocks noGrp="1"/>
          </p:cNvSpPr>
          <p:nvPr>
            <p:ph type="sldNum" sz="quarter" idx="10"/>
          </p:nvPr>
        </p:nvSpPr>
        <p:spPr/>
        <p:txBody>
          <a:bodyPr/>
          <a:lstStyle/>
          <a:p>
            <a:fld id="{4B725628-3A68-42F4-BA86-981817953149}" type="slidenum">
              <a:rPr lang="en-US" smtClean="0"/>
              <a:t>5</a:t>
            </a:fld>
            <a:endParaRPr lang="en-US" dirty="0"/>
          </a:p>
        </p:txBody>
      </p:sp>
    </p:spTree>
    <p:extLst>
      <p:ext uri="{BB962C8B-B14F-4D97-AF65-F5344CB8AC3E}">
        <p14:creationId xmlns:p14="http://schemas.microsoft.com/office/powerpoint/2010/main" val="38805276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emotional connection of the employees with the organization is known as employee engagement. Employee engagement is one of the impactful activities for organizations. Because with engagement, employees do their work willingly which is more important than anything (</a:t>
            </a:r>
            <a:r>
              <a:rPr lang="en-US" sz="1200" kern="1200" dirty="0">
                <a:solidFill>
                  <a:schemeClr val="tx1"/>
                </a:solidFill>
                <a:effectLst/>
                <a:latin typeface="+mn-lt"/>
                <a:ea typeface="+mn-ea"/>
                <a:cs typeface="+mn-cs"/>
              </a:rPr>
              <a:t>Shuck and </a:t>
            </a:r>
            <a:r>
              <a:rPr lang="en-US" sz="1200" kern="1200" dirty="0" err="1">
                <a:solidFill>
                  <a:schemeClr val="tx1"/>
                </a:solidFill>
                <a:effectLst/>
                <a:latin typeface="+mn-lt"/>
                <a:ea typeface="+mn-ea"/>
                <a:cs typeface="+mn-cs"/>
              </a:rPr>
              <a:t>Wollard</a:t>
            </a:r>
            <a:r>
              <a:rPr lang="en-US" sz="1200" kern="1200" dirty="0">
                <a:solidFill>
                  <a:schemeClr val="tx1"/>
                </a:solidFill>
                <a:effectLst/>
                <a:latin typeface="+mn-lt"/>
                <a:ea typeface="+mn-ea"/>
                <a:cs typeface="+mn-cs"/>
              </a:rPr>
              <a:t>, 2017)</a:t>
            </a:r>
            <a:r>
              <a:rPr lang="en-GB" sz="1200" kern="1200" dirty="0">
                <a:solidFill>
                  <a:schemeClr val="tx1"/>
                </a:solidFill>
                <a:effectLst/>
                <a:latin typeface="+mn-lt"/>
                <a:ea typeface="+mn-ea"/>
                <a:cs typeface="+mn-cs"/>
              </a:rPr>
              <a:t>. There are lots of strategies that help an organization build employee engagement. Upholding the company`s core values is one of the best strategies. Providing growth opportunities is another impactful strategy in employee engagement. Organizations like Marks and Spencer can use different types of strategies. Recognition of top performers, promoting transference, and holding employees accountable can be on their list. </a:t>
            </a:r>
            <a:endParaRPr lang="en-GB" dirty="0"/>
          </a:p>
        </p:txBody>
      </p:sp>
      <p:sp>
        <p:nvSpPr>
          <p:cNvPr id="4" name="Slide Number Placeholder 3"/>
          <p:cNvSpPr>
            <a:spLocks noGrp="1"/>
          </p:cNvSpPr>
          <p:nvPr>
            <p:ph type="sldNum" sz="quarter" idx="10"/>
          </p:nvPr>
        </p:nvSpPr>
        <p:spPr/>
        <p:txBody>
          <a:bodyPr/>
          <a:lstStyle/>
          <a:p>
            <a:fld id="{4B725628-3A68-42F4-BA86-981817953149}" type="slidenum">
              <a:rPr lang="en-US" smtClean="0"/>
              <a:t>6</a:t>
            </a:fld>
            <a:endParaRPr lang="en-US" dirty="0"/>
          </a:p>
        </p:txBody>
      </p:sp>
    </p:spTree>
    <p:extLst>
      <p:ext uri="{BB962C8B-B14F-4D97-AF65-F5344CB8AC3E}">
        <p14:creationId xmlns:p14="http://schemas.microsoft.com/office/powerpoint/2010/main" val="15821501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Organizational structure is one of the core formations of an organization. An organization's culture is highly dependable on the organization`s structure. There are different types of structures. But every organization has its structure based on its culture (</a:t>
            </a:r>
            <a:r>
              <a:rPr lang="en-US" sz="1200" kern="1200" dirty="0" err="1">
                <a:solidFill>
                  <a:schemeClr val="tx1"/>
                </a:solidFill>
                <a:effectLst/>
                <a:latin typeface="+mn-lt"/>
                <a:ea typeface="+mn-ea"/>
                <a:cs typeface="+mn-cs"/>
              </a:rPr>
              <a:t>Janićijević</a:t>
            </a:r>
            <a:r>
              <a:rPr lang="en-US" sz="1200" kern="1200" dirty="0">
                <a:solidFill>
                  <a:schemeClr val="tx1"/>
                </a:solidFill>
                <a:effectLst/>
                <a:latin typeface="+mn-lt"/>
                <a:ea typeface="+mn-ea"/>
                <a:cs typeface="+mn-cs"/>
              </a:rPr>
              <a:t>, 2019)</a:t>
            </a:r>
            <a:r>
              <a:rPr lang="en-GB" sz="1200" kern="1200" dirty="0">
                <a:solidFill>
                  <a:schemeClr val="tx1"/>
                </a:solidFill>
                <a:effectLst/>
                <a:latin typeface="+mn-lt"/>
                <a:ea typeface="+mn-ea"/>
                <a:cs typeface="+mn-cs"/>
              </a:rPr>
              <a:t>. Culture and structure are correlated with each other. People are another core part of an organization. Their responsibility and power are highly dependent on culture and the organization`s structure. That's why, when an organization like Marks and Spencer wants to allocate its power to its employees, it needs to consider the organization`s structure and culture.</a:t>
            </a:r>
            <a:endParaRPr lang="en-GB" dirty="0"/>
          </a:p>
        </p:txBody>
      </p:sp>
      <p:sp>
        <p:nvSpPr>
          <p:cNvPr id="4" name="Slide Number Placeholder 3"/>
          <p:cNvSpPr>
            <a:spLocks noGrp="1"/>
          </p:cNvSpPr>
          <p:nvPr>
            <p:ph type="sldNum" sz="quarter" idx="10"/>
          </p:nvPr>
        </p:nvSpPr>
        <p:spPr/>
        <p:txBody>
          <a:bodyPr/>
          <a:lstStyle/>
          <a:p>
            <a:fld id="{4B725628-3A68-42F4-BA86-981817953149}" type="slidenum">
              <a:rPr lang="en-US" smtClean="0"/>
              <a:t>7</a:t>
            </a:fld>
            <a:endParaRPr lang="en-US" dirty="0"/>
          </a:p>
        </p:txBody>
      </p:sp>
    </p:spTree>
    <p:extLst>
      <p:ext uri="{BB962C8B-B14F-4D97-AF65-F5344CB8AC3E}">
        <p14:creationId xmlns:p14="http://schemas.microsoft.com/office/powerpoint/2010/main" val="40612929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Every organization tries to ensure effective leaders in their organization (</a:t>
            </a:r>
            <a:r>
              <a:rPr lang="en-US" sz="1200" kern="1200" dirty="0">
                <a:solidFill>
                  <a:schemeClr val="tx1"/>
                </a:solidFill>
                <a:effectLst/>
                <a:latin typeface="+mn-lt"/>
                <a:ea typeface="+mn-ea"/>
                <a:cs typeface="+mn-cs"/>
              </a:rPr>
              <a:t>Barrow, 2020)</a:t>
            </a:r>
            <a:r>
              <a:rPr lang="en-GB" sz="1200" kern="1200" dirty="0">
                <a:solidFill>
                  <a:schemeClr val="tx1"/>
                </a:solidFill>
                <a:effectLst/>
                <a:latin typeface="+mn-lt"/>
                <a:ea typeface="+mn-ea"/>
                <a:cs typeface="+mn-cs"/>
              </a:rPr>
              <a:t>. That's why they focus on different factors of leadership. Like self-confidence, responsibility, energy, innovation, critical thinking ability and many more. But some common variables help to make an effective leader. These are ambition, credibility, competency, expressiveness, sensitivity and self-awareness. For making leaders, Marks and Spencer organization trained their employees based on this capability.</a:t>
            </a:r>
            <a:endParaRPr lang="en-GB" dirty="0"/>
          </a:p>
        </p:txBody>
      </p:sp>
      <p:sp>
        <p:nvSpPr>
          <p:cNvPr id="4" name="Slide Number Placeholder 3"/>
          <p:cNvSpPr>
            <a:spLocks noGrp="1"/>
          </p:cNvSpPr>
          <p:nvPr>
            <p:ph type="sldNum" sz="quarter" idx="10"/>
          </p:nvPr>
        </p:nvSpPr>
        <p:spPr/>
        <p:txBody>
          <a:bodyPr/>
          <a:lstStyle/>
          <a:p>
            <a:fld id="{4B725628-3A68-42F4-BA86-981817953149}" type="slidenum">
              <a:rPr lang="en-US" smtClean="0"/>
              <a:t>8</a:t>
            </a:fld>
            <a:endParaRPr lang="en-US" dirty="0"/>
          </a:p>
        </p:txBody>
      </p:sp>
    </p:spTree>
    <p:extLst>
      <p:ext uri="{BB962C8B-B14F-4D97-AF65-F5344CB8AC3E}">
        <p14:creationId xmlns:p14="http://schemas.microsoft.com/office/powerpoint/2010/main" val="37939222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manager always needs to diversify work for his organization. There is no boundary between a manager`s work. But there are some common words that a manager must need to do in his workplace. Planning, organizing, motivating, leading, problem-solving and controlling are some of the common works that a manager must need to do (</a:t>
            </a:r>
            <a:r>
              <a:rPr lang="en-US" sz="1200" kern="1200" dirty="0" err="1">
                <a:solidFill>
                  <a:schemeClr val="tx1"/>
                </a:solidFill>
                <a:effectLst/>
                <a:latin typeface="+mn-lt"/>
                <a:ea typeface="+mn-ea"/>
                <a:cs typeface="+mn-cs"/>
              </a:rPr>
              <a:t>Weick</a:t>
            </a:r>
            <a:r>
              <a:rPr lang="en-US" sz="1200" kern="1200" dirty="0">
                <a:solidFill>
                  <a:schemeClr val="tx1"/>
                </a:solidFill>
                <a:effectLst/>
                <a:latin typeface="+mn-lt"/>
                <a:ea typeface="+mn-ea"/>
                <a:cs typeface="+mn-cs"/>
              </a:rPr>
              <a:t>, 2014)</a:t>
            </a:r>
            <a:r>
              <a:rPr lang="en-GB" sz="1200" kern="1200" dirty="0">
                <a:solidFill>
                  <a:schemeClr val="tx1"/>
                </a:solidFill>
                <a:effectLst/>
                <a:latin typeface="+mn-lt"/>
                <a:ea typeface="+mn-ea"/>
                <a:cs typeface="+mn-cs"/>
              </a:rPr>
              <a:t>. All the managers from the top level to the bottom level of Marks and Spencer are also doing these activities.</a:t>
            </a:r>
            <a:endParaRPr lang="en-GB" dirty="0"/>
          </a:p>
        </p:txBody>
      </p:sp>
      <p:sp>
        <p:nvSpPr>
          <p:cNvPr id="4" name="Slide Number Placeholder 3"/>
          <p:cNvSpPr>
            <a:spLocks noGrp="1"/>
          </p:cNvSpPr>
          <p:nvPr>
            <p:ph type="sldNum" sz="quarter" idx="10"/>
          </p:nvPr>
        </p:nvSpPr>
        <p:spPr/>
        <p:txBody>
          <a:bodyPr/>
          <a:lstStyle/>
          <a:p>
            <a:fld id="{4B725628-3A68-42F4-BA86-981817953149}" type="slidenum">
              <a:rPr lang="en-US" smtClean="0"/>
              <a:t>9</a:t>
            </a:fld>
            <a:endParaRPr lang="en-US" dirty="0"/>
          </a:p>
        </p:txBody>
      </p:sp>
    </p:spTree>
    <p:extLst>
      <p:ext uri="{BB962C8B-B14F-4D97-AF65-F5344CB8AC3E}">
        <p14:creationId xmlns:p14="http://schemas.microsoft.com/office/powerpoint/2010/main" val="2469307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leader is the person who leads a group of people from the front of that team. There are lots of roles that a leader does. But there are some common roles that every leader from an organization like Marks and Spencer follows these roles. Motivating, mentoring, teaching, communicating, navigating and many more.</a:t>
            </a:r>
            <a:endParaRPr lang="en-GB" dirty="0"/>
          </a:p>
        </p:txBody>
      </p:sp>
      <p:sp>
        <p:nvSpPr>
          <p:cNvPr id="4" name="Slide Number Placeholder 3"/>
          <p:cNvSpPr>
            <a:spLocks noGrp="1"/>
          </p:cNvSpPr>
          <p:nvPr>
            <p:ph type="sldNum" sz="quarter" idx="10"/>
          </p:nvPr>
        </p:nvSpPr>
        <p:spPr/>
        <p:txBody>
          <a:bodyPr/>
          <a:lstStyle/>
          <a:p>
            <a:fld id="{4B725628-3A68-42F4-BA86-981817953149}" type="slidenum">
              <a:rPr lang="en-US" smtClean="0"/>
              <a:t>10</a:t>
            </a:fld>
            <a:endParaRPr lang="en-US" dirty="0"/>
          </a:p>
        </p:txBody>
      </p:sp>
    </p:spTree>
    <p:extLst>
      <p:ext uri="{BB962C8B-B14F-4D97-AF65-F5344CB8AC3E}">
        <p14:creationId xmlns:p14="http://schemas.microsoft.com/office/powerpoint/2010/main" val="3000735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Most organizations overlook this behavioural approach to management. Normally, organizations give their attention to classical approaches where production is the main perspective (</a:t>
            </a:r>
            <a:r>
              <a:rPr lang="en-US" sz="1200" kern="1200" dirty="0" err="1">
                <a:solidFill>
                  <a:schemeClr val="tx1"/>
                </a:solidFill>
                <a:effectLst/>
                <a:latin typeface="+mn-lt"/>
                <a:ea typeface="+mn-ea"/>
                <a:cs typeface="+mn-cs"/>
              </a:rPr>
              <a:t>Pettinger</a:t>
            </a:r>
            <a:r>
              <a:rPr lang="en-US" sz="1200" kern="1200" dirty="0">
                <a:solidFill>
                  <a:schemeClr val="tx1"/>
                </a:solidFill>
                <a:effectLst/>
                <a:latin typeface="+mn-lt"/>
                <a:ea typeface="+mn-ea"/>
                <a:cs typeface="+mn-cs"/>
              </a:rPr>
              <a:t>, 2015)</a:t>
            </a:r>
            <a:r>
              <a:rPr lang="en-GB" sz="1200" kern="1200" dirty="0">
                <a:solidFill>
                  <a:schemeClr val="tx1"/>
                </a:solidFill>
                <a:effectLst/>
                <a:latin typeface="+mn-lt"/>
                <a:ea typeface="+mn-ea"/>
                <a:cs typeface="+mn-cs"/>
              </a:rPr>
              <a:t>. But now these days, organizations give their full attention to these behavioural approaches. There are some common behavioural approaches. The human relation approach and behavioural science approach are examples. </a:t>
            </a:r>
            <a:endParaRPr lang="en-GB" dirty="0"/>
          </a:p>
        </p:txBody>
      </p:sp>
      <p:sp>
        <p:nvSpPr>
          <p:cNvPr id="4" name="Slide Number Placeholder 3"/>
          <p:cNvSpPr>
            <a:spLocks noGrp="1"/>
          </p:cNvSpPr>
          <p:nvPr>
            <p:ph type="sldNum" sz="quarter" idx="10"/>
          </p:nvPr>
        </p:nvSpPr>
        <p:spPr/>
        <p:txBody>
          <a:bodyPr/>
          <a:lstStyle/>
          <a:p>
            <a:fld id="{4B725628-3A68-42F4-BA86-981817953149}" type="slidenum">
              <a:rPr lang="en-US" smtClean="0"/>
              <a:t>11</a:t>
            </a:fld>
            <a:endParaRPr lang="en-US" dirty="0"/>
          </a:p>
        </p:txBody>
      </p:sp>
    </p:spTree>
    <p:extLst>
      <p:ext uri="{BB962C8B-B14F-4D97-AF65-F5344CB8AC3E}">
        <p14:creationId xmlns:p14="http://schemas.microsoft.com/office/powerpoint/2010/main" val="2476077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every workplace, an individual`s behaviour is highly impactful on organizational performance. That's why the organization needs to consider these factors. Individual behavioural factors are classified into three categories. These are physical factors (age, health, illness, pain, influence), personal and emotional factors (personality, beliefs, expectations and emotions) and finally life experience factors (family, culture, friends). </a:t>
            </a:r>
            <a:endParaRPr lang="en-GB" dirty="0"/>
          </a:p>
        </p:txBody>
      </p:sp>
      <p:sp>
        <p:nvSpPr>
          <p:cNvPr id="4" name="Slide Number Placeholder 3"/>
          <p:cNvSpPr>
            <a:spLocks noGrp="1"/>
          </p:cNvSpPr>
          <p:nvPr>
            <p:ph type="sldNum" sz="quarter" idx="10"/>
          </p:nvPr>
        </p:nvSpPr>
        <p:spPr/>
        <p:txBody>
          <a:bodyPr/>
          <a:lstStyle/>
          <a:p>
            <a:fld id="{4B725628-3A68-42F4-BA86-981817953149}" type="slidenum">
              <a:rPr lang="en-US" smtClean="0"/>
              <a:t>12</a:t>
            </a:fld>
            <a:endParaRPr lang="en-US" dirty="0"/>
          </a:p>
        </p:txBody>
      </p:sp>
    </p:spTree>
    <p:extLst>
      <p:ext uri="{BB962C8B-B14F-4D97-AF65-F5344CB8AC3E}">
        <p14:creationId xmlns:p14="http://schemas.microsoft.com/office/powerpoint/2010/main" val="7941162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For getting organizational success, managers' work and their effectiveness are mandatory for every organization. Employee retention, employee engagement, employee motivation and coordination of culture and organizational structure are highly needed for any organization. If a manager or leader who has an appropriate behavioural approach efficiently ensures these activities, the organization will easily have achieved its objectives. That's why organization like Marks and Spencer should follow these strategies and roles for getting their success. </a:t>
            </a:r>
            <a:endParaRPr lang="en-GB" dirty="0"/>
          </a:p>
        </p:txBody>
      </p:sp>
      <p:sp>
        <p:nvSpPr>
          <p:cNvPr id="4" name="Slide Number Placeholder 3"/>
          <p:cNvSpPr>
            <a:spLocks noGrp="1"/>
          </p:cNvSpPr>
          <p:nvPr>
            <p:ph type="sldNum" sz="quarter" idx="10"/>
          </p:nvPr>
        </p:nvSpPr>
        <p:spPr/>
        <p:txBody>
          <a:bodyPr/>
          <a:lstStyle/>
          <a:p>
            <a:fld id="{4B725628-3A68-42F4-BA86-981817953149}" type="slidenum">
              <a:rPr lang="en-US" smtClean="0"/>
              <a:t>13</a:t>
            </a:fld>
            <a:endParaRPr lang="en-US" dirty="0"/>
          </a:p>
        </p:txBody>
      </p:sp>
    </p:spTree>
    <p:extLst>
      <p:ext uri="{BB962C8B-B14F-4D97-AF65-F5344CB8AC3E}">
        <p14:creationId xmlns:p14="http://schemas.microsoft.com/office/powerpoint/2010/main" val="5103485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7005E26E-BCB2-4FD5-8FD5-81A5EAE94C21}" type="datetime1">
              <a:rPr lang="en-US" smtClean="0"/>
              <a:t>10/23/2022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585C470-CD19-455C-B830-6D252EAD7FE5}" type="datetime1">
              <a:rPr lang="en-US" smtClean="0"/>
              <a:t>10/23/2022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F85C43C-50D9-4F49-A136-0EFF292F93ED}" type="datetime1">
              <a:rPr lang="en-US" smtClean="0"/>
              <a:t>10/23/2022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53B1A3-0AEF-4064-A724-D27D660C8653}" type="datetime1">
              <a:rPr lang="en-US" smtClean="0"/>
              <a:t>10/23/2022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7D5D0F2-BF66-4A24-9384-A0129B196518}" type="datetime1">
              <a:rPr lang="en-US" smtClean="0"/>
              <a:t>10/23/2022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C318A6C-4F6B-48D2-BDB0-D7413B3FDB0A}" type="datetime1">
              <a:rPr lang="en-US" smtClean="0"/>
              <a:t>10/23/2022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F01ECED-6ECE-4989-B917-9D4D7E6D3C76}" type="datetime1">
              <a:rPr lang="en-US" smtClean="0"/>
              <a:t>10/23/2022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3B570E1-CB40-488E-8C6F-EF4211DFFCB0}" type="datetime1">
              <a:rPr lang="en-US" smtClean="0"/>
              <a:t>10/23/2022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1CEB6AF-9F5C-43BE-879E-CB9514111250}" type="datetime1">
              <a:rPr lang="en-US" smtClean="0"/>
              <a:t>10/23/2022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C2E9B8-0487-42E4-B571-744A3D775783}" type="datetime1">
              <a:rPr lang="en-US" smtClean="0"/>
              <a:t>10/23/2022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52E32D-1E84-43FD-8158-FFFE757EB0E8}" type="datetime1">
              <a:rPr lang="en-US" smtClean="0"/>
              <a:t>10/23/2022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E7EE424C-FCA3-4EDD-B274-8E055D649B7D}" type="datetime1">
              <a:rPr lang="en-US" smtClean="0"/>
              <a:t>10/23/2022</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FAB73BC-B049-4115-A692-8D63A059BFB8}" type="slidenum">
              <a:rPr lang="en-US" dirty="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8" r:id="rId10"/>
    <p:sldLayoutId id="2147483659" r:id="rId11"/>
  </p:sldLayoutIdLst>
  <p:hf sldNum="0" hdr="0" ftr="0" dt="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230BD1B1-AA22-48F1-B3ED-579CD284605D}"/>
              </a:ext>
              <a:ext uri="{C183D7F6-B498-43B3-948B-1728B52AA6E4}">
                <adec:decorative xmlns:adec="http://schemas.microsoft.com/office/drawing/2017/decorative" val="1"/>
              </a:ext>
            </a:extLst>
          </p:cNvPr>
          <p:cNvPicPr>
            <a:picLocks noChangeAspect="1"/>
          </p:cNvPicPr>
          <p:nvPr/>
        </p:nvPicPr>
        <p:blipFill rotWithShape="1">
          <a:blip r:embed="rId2"/>
          <a:srcRect r="52444" b="-1"/>
          <a:stretch/>
        </p:blipFill>
        <p:spPr>
          <a:xfrm>
            <a:off x="2231922" y="1256421"/>
            <a:ext cx="9960077" cy="5602553"/>
          </a:xfrm>
          <a:prstGeom prst="rect">
            <a:avLst/>
          </a:prstGeom>
        </p:spPr>
      </p:pic>
      <p:sp>
        <p:nvSpPr>
          <p:cNvPr id="21" name="Rectangle 20">
            <a:extLst>
              <a:ext uri="{FF2B5EF4-FFF2-40B4-BE49-F238E27FC236}">
                <a16:creationId xmlns:a16="http://schemas.microsoft.com/office/drawing/2014/main" id="{EAA48FC5-3C83-4F1B-BC33-DF0B588F8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6786" y="3064931"/>
            <a:ext cx="8295215" cy="2488568"/>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E3D84FB-5D02-47D2-98FD-4F01A02E2AEA}"/>
              </a:ext>
            </a:extLst>
          </p:cNvPr>
          <p:cNvSpPr>
            <a:spLocks noGrp="1"/>
          </p:cNvSpPr>
          <p:nvPr>
            <p:ph type="ctrTitle"/>
          </p:nvPr>
        </p:nvSpPr>
        <p:spPr>
          <a:xfrm>
            <a:off x="4309349" y="3429000"/>
            <a:ext cx="7501651" cy="1090938"/>
          </a:xfrm>
        </p:spPr>
        <p:txBody>
          <a:bodyPr anchor="b">
            <a:normAutofit/>
          </a:bodyPr>
          <a:lstStyle/>
          <a:p>
            <a:pPr algn="l"/>
            <a:r>
              <a:rPr lang="en-US" dirty="0">
                <a:solidFill>
                  <a:srgbClr val="FFFFFF"/>
                </a:solidFill>
              </a:rPr>
              <a:t>Managing people</a:t>
            </a:r>
          </a:p>
        </p:txBody>
      </p:sp>
      <p:cxnSp>
        <p:nvCxnSpPr>
          <p:cNvPr id="23" name="Straight Connector 22">
            <a:extLst>
              <a:ext uri="{FF2B5EF4-FFF2-40B4-BE49-F238E27FC236}">
                <a16:creationId xmlns:a16="http://schemas.microsoft.com/office/drawing/2014/main" id="{62F01714-1A39-4194-BD47-8A9960C599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09349" y="4666480"/>
            <a:ext cx="6832499" cy="0"/>
          </a:xfrm>
          <a:prstGeom prst="line">
            <a:avLst/>
          </a:prstGeom>
          <a:ln w="22225">
            <a:solidFill>
              <a:srgbClr val="4AC4E3"/>
            </a:solidFill>
          </a:ln>
        </p:spPr>
        <p:style>
          <a:lnRef idx="3">
            <a:schemeClr val="accent1"/>
          </a:lnRef>
          <a:fillRef idx="0">
            <a:schemeClr val="accent1"/>
          </a:fillRef>
          <a:effectRef idx="2">
            <a:schemeClr val="accent1"/>
          </a:effectRef>
          <a:fontRef idx="minor">
            <a:schemeClr val="tx1"/>
          </a:fontRef>
        </p:style>
      </p:cxnSp>
      <p:sp>
        <p:nvSpPr>
          <p:cNvPr id="3" name="Текстово поле 2">
            <a:extLst>
              <a:ext uri="{FF2B5EF4-FFF2-40B4-BE49-F238E27FC236}">
                <a16:creationId xmlns:a16="http://schemas.microsoft.com/office/drawing/2014/main" id="{B51E7102-93EF-C3CA-6F82-D3774DB8DA79}"/>
              </a:ext>
            </a:extLst>
          </p:cNvPr>
          <p:cNvSpPr txBox="1"/>
          <p:nvPr/>
        </p:nvSpPr>
        <p:spPr>
          <a:xfrm>
            <a:off x="2164996" y="222860"/>
            <a:ext cx="9271819" cy="923330"/>
          </a:xfrm>
          <a:prstGeom prst="rect">
            <a:avLst/>
          </a:prstGeom>
          <a:noFill/>
        </p:spPr>
        <p:txBody>
          <a:bodyPr wrap="square" rtlCol="0">
            <a:spAutoFit/>
          </a:bodyPr>
          <a:lstStyle/>
          <a:p>
            <a:r>
              <a:rPr lang="en-GB"/>
              <a:t>LCBB5004 MANAGING PEOPLE</a:t>
            </a:r>
          </a:p>
          <a:p>
            <a:r>
              <a:rPr lang="en-GB"/>
              <a:t>Student Name: Aleksandar Petrov 2112978</a:t>
            </a:r>
          </a:p>
          <a:p>
            <a:r>
              <a:rPr lang="en-GB"/>
              <a:t>Lecturer Name: Samuel Ofori</a:t>
            </a:r>
            <a:endParaRPr lang="en-GB" dirty="0"/>
          </a:p>
        </p:txBody>
      </p:sp>
    </p:spTree>
    <p:extLst>
      <p:ext uri="{BB962C8B-B14F-4D97-AF65-F5344CB8AC3E}">
        <p14:creationId xmlns:p14="http://schemas.microsoft.com/office/powerpoint/2010/main" val="28062570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p:cNvSpPr>
            <a:spLocks noChangeArrowheads="1"/>
          </p:cNvSpPr>
          <p:nvPr/>
        </p:nvSpPr>
        <p:spPr bwMode="auto">
          <a:xfrm>
            <a:off x="1117600" y="502735"/>
            <a:ext cx="11836400" cy="52937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kumimoji="0" lang="en-US" altLang="en-US" sz="3200" b="0" i="0" strike="noStrike" cap="none" normalizeH="0" baseline="0" dirty="0">
                <a:ln>
                  <a:noFill/>
                </a:ln>
                <a:effectLst/>
                <a:latin typeface="Times New Roman" panose="02020603050405020304" pitchFamily="18" charset="0"/>
                <a:ea typeface="Times New Roman" panose="02020603050405020304" pitchFamily="18" charset="0"/>
                <a:cs typeface="Times New Roman" panose="02020603050405020304" pitchFamily="18" charset="0"/>
              </a:rPr>
              <a:t>Table of Contents</a:t>
            </a:r>
            <a:endParaRPr kumimoji="0" lang="en-GB" altLang="en-US" sz="1200" b="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kumimoji="0" lang="en-GB" altLang="en-US" sz="2400" b="0" i="0"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Introduction</a:t>
            </a:r>
            <a:endParaRPr kumimoji="0" lang="en-GB" altLang="en-US" sz="1200" b="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kumimoji="0" lang="en-GB" altLang="en-US" sz="2400" b="0" i="0"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Strategies for employee retention</a:t>
            </a:r>
            <a:endParaRPr kumimoji="0" lang="en-GB" altLang="en-US" sz="1200" b="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kumimoji="0" lang="en-GB" altLang="en-US" sz="2400" b="0" i="0"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Strategies for employee motivation</a:t>
            </a:r>
            <a:endParaRPr kumimoji="0" lang="en-GB" altLang="en-US" sz="1200" b="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kumimoji="0" lang="en-GB" altLang="en-US" sz="2400" b="0" i="0"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Strategies for employee engagement</a:t>
            </a:r>
            <a:endParaRPr kumimoji="0" lang="en-GB" altLang="en-US" sz="1200" b="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kumimoji="0" lang="en-GB" altLang="en-US" sz="2400" b="0" i="0"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Relationship with people and organizational structure and culture</a:t>
            </a:r>
            <a:endParaRPr kumimoji="0" lang="en-GB" altLang="en-US" sz="1200" b="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kumimoji="0" lang="en-GB" altLang="en-US" sz="2400" b="0" i="0"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Variables of effective leadership and management</a:t>
            </a:r>
            <a:endParaRPr kumimoji="0" lang="en-GB" altLang="en-US" sz="1200" b="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kumimoji="0" lang="en-GB" altLang="en-US" sz="2400" b="0" i="0"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Nature of managerial works</a:t>
            </a:r>
            <a:endParaRPr kumimoji="0" lang="en-GB" altLang="en-US" sz="1200" b="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kumimoji="0" lang="en-GB" altLang="en-US" sz="2400" b="0" i="0"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Role of leadership</a:t>
            </a:r>
            <a:endParaRPr kumimoji="0" lang="en-GB" altLang="en-US" sz="1200" b="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kumimoji="0" lang="en-GB" altLang="en-US" sz="2400" b="0" i="0"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The behavioural approach to management</a:t>
            </a:r>
            <a:endParaRPr kumimoji="0" lang="en-GB" altLang="en-US" sz="1200" b="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kumimoji="0" lang="en-GB" altLang="en-US" sz="2400" b="0" i="0"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Variable that affect an individual's behaviour</a:t>
            </a:r>
            <a:endParaRPr kumimoji="0" lang="en-GB" altLang="en-US" sz="1200" b="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kumimoji="0" lang="en-GB" altLang="en-US" sz="2400" b="0" i="0"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Conclusion</a:t>
            </a:r>
            <a:endParaRPr kumimoji="0" lang="en-GB" altLang="en-US" sz="1200" b="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kumimoji="0" lang="en-GB" altLang="en-US" sz="2400" b="0" i="0"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Reference</a:t>
            </a:r>
            <a:endParaRPr kumimoji="0" lang="en-GB" altLang="en-US" sz="1200" b="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endParaRPr kumimoji="0" lang="en-GB" altLang="en-US" sz="18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36924693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Introduction</a:t>
            </a:r>
            <a:endParaRPr lang="en-GB" dirty="0"/>
          </a:p>
        </p:txBody>
      </p:sp>
      <p:sp>
        <p:nvSpPr>
          <p:cNvPr id="3" name="Content Placeholder 2"/>
          <p:cNvSpPr>
            <a:spLocks noGrp="1"/>
          </p:cNvSpPr>
          <p:nvPr>
            <p:ph idx="1"/>
          </p:nvPr>
        </p:nvSpPr>
        <p:spPr>
          <a:xfrm>
            <a:off x="1345861" y="2084832"/>
            <a:ext cx="10202672" cy="4023360"/>
          </a:xfrm>
        </p:spPr>
        <p:txBody>
          <a:bodyPr>
            <a:normAutofit/>
          </a:bodyPr>
          <a:lstStyle/>
          <a:p>
            <a:pPr algn="just"/>
            <a:r>
              <a:rPr lang="en-GB" sz="3600" dirty="0">
                <a:latin typeface="Times New Roman" panose="02020603050405020304" pitchFamily="18" charset="0"/>
                <a:cs typeface="Times New Roman" panose="02020603050405020304" pitchFamily="18" charset="0"/>
              </a:rPr>
              <a:t>Managing people is the basic activity of management. Every manager must need to manage their people. In every organization, managers need to do lots of activities for employee retention, motivation and engagement.</a:t>
            </a:r>
          </a:p>
        </p:txBody>
      </p:sp>
    </p:spTree>
    <p:extLst>
      <p:ext uri="{BB962C8B-B14F-4D97-AF65-F5344CB8AC3E}">
        <p14:creationId xmlns:p14="http://schemas.microsoft.com/office/powerpoint/2010/main" val="6591815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Strategies for employee retention</a:t>
            </a:r>
            <a:endParaRPr lang="en-GB" dirty="0"/>
          </a:p>
        </p:txBody>
      </p:sp>
      <p:sp>
        <p:nvSpPr>
          <p:cNvPr id="3" name="Content Placeholder 2"/>
          <p:cNvSpPr>
            <a:spLocks noGrp="1"/>
          </p:cNvSpPr>
          <p:nvPr>
            <p:ph idx="1"/>
          </p:nvPr>
        </p:nvSpPr>
        <p:spPr/>
        <p:txBody>
          <a:bodyPr>
            <a:normAutofit/>
          </a:bodyPr>
          <a:lstStyle/>
          <a:p>
            <a:pPr>
              <a:buFont typeface="Wingdings" panose="05000000000000000000" pitchFamily="2" charset="2"/>
              <a:buChar char="v"/>
            </a:pPr>
            <a:r>
              <a:rPr lang="en-US" sz="3600" dirty="0">
                <a:latin typeface="Times New Roman" panose="02020603050405020304" pitchFamily="18" charset="0"/>
                <a:cs typeface="Times New Roman" panose="02020603050405020304" pitchFamily="18" charset="0"/>
              </a:rPr>
              <a:t>Paying competitive rates</a:t>
            </a:r>
          </a:p>
          <a:p>
            <a:pPr>
              <a:buFont typeface="Wingdings" panose="05000000000000000000" pitchFamily="2" charset="2"/>
              <a:buChar char="v"/>
            </a:pPr>
            <a:r>
              <a:rPr lang="en-GB" sz="3600" dirty="0">
                <a:latin typeface="Times New Roman" panose="02020603050405020304" pitchFamily="18" charset="0"/>
                <a:cs typeface="Times New Roman" panose="02020603050405020304" pitchFamily="18" charset="0"/>
              </a:rPr>
              <a:t>Creating career advancement opportunities </a:t>
            </a:r>
          </a:p>
          <a:p>
            <a:pPr>
              <a:buFont typeface="Wingdings" panose="05000000000000000000" pitchFamily="2" charset="2"/>
              <a:buChar char="v"/>
            </a:pPr>
            <a:r>
              <a:rPr lang="en-GB" sz="3600" dirty="0">
                <a:latin typeface="Times New Roman" panose="02020603050405020304" pitchFamily="18" charset="0"/>
                <a:cs typeface="Times New Roman" panose="02020603050405020304" pitchFamily="18" charset="0"/>
              </a:rPr>
              <a:t>Making meaningful connections</a:t>
            </a:r>
          </a:p>
          <a:p>
            <a:pPr>
              <a:buFont typeface="Wingdings" panose="05000000000000000000" pitchFamily="2" charset="2"/>
              <a:buChar char="v"/>
            </a:pPr>
            <a:r>
              <a:rPr lang="en-GB" sz="3600" dirty="0">
                <a:latin typeface="Times New Roman" panose="02020603050405020304" pitchFamily="18" charset="0"/>
                <a:cs typeface="Times New Roman" panose="02020603050405020304" pitchFamily="18" charset="0"/>
              </a:rPr>
              <a:t>A healthy work-life</a:t>
            </a:r>
            <a:endParaRPr lang="en-US" sz="3600" dirty="0">
              <a:latin typeface="Times New Roman" panose="02020603050405020304" pitchFamily="18" charset="0"/>
              <a:cs typeface="Times New Roman" panose="02020603050405020304" pitchFamily="18" charset="0"/>
            </a:endParaRPr>
          </a:p>
        </p:txBody>
      </p:sp>
      <p:sp>
        <p:nvSpPr>
          <p:cNvPr id="4" name="Rectangle 3"/>
          <p:cNvSpPr/>
          <p:nvPr/>
        </p:nvSpPr>
        <p:spPr>
          <a:xfrm>
            <a:off x="8285077" y="4768334"/>
            <a:ext cx="2670346" cy="369332"/>
          </a:xfrm>
          <a:prstGeom prst="rect">
            <a:avLst/>
          </a:prstGeom>
        </p:spPr>
        <p:txBody>
          <a:bodyPr wrap="none">
            <a:spAutoFit/>
          </a:bodyPr>
          <a:lstStyle/>
          <a:p>
            <a:r>
              <a:rPr lang="en-GB" dirty="0">
                <a:latin typeface="Times New Roman" panose="02020603050405020304" pitchFamily="18" charset="0"/>
                <a:ea typeface="Calibri" panose="020F0502020204030204" pitchFamily="34" charset="0"/>
              </a:rPr>
              <a:t>(</a:t>
            </a:r>
            <a:r>
              <a:rPr lang="en-US" dirty="0">
                <a:latin typeface="Times New Roman" panose="02020603050405020304" pitchFamily="18" charset="0"/>
                <a:ea typeface="Calibri" panose="020F0502020204030204" pitchFamily="34" charset="0"/>
              </a:rPr>
              <a:t>James and Mathew, 2019)</a:t>
            </a:r>
            <a:endParaRPr lang="en-GB" dirty="0"/>
          </a:p>
        </p:txBody>
      </p:sp>
    </p:spTree>
    <p:extLst>
      <p:ext uri="{BB962C8B-B14F-4D97-AF65-F5344CB8AC3E}">
        <p14:creationId xmlns:p14="http://schemas.microsoft.com/office/powerpoint/2010/main" val="36832726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Strategies for employee motivation </a:t>
            </a:r>
            <a:endParaRPr lang="en-GB" dirty="0"/>
          </a:p>
        </p:txBody>
      </p:sp>
      <p:sp>
        <p:nvSpPr>
          <p:cNvPr id="3" name="Content Placeholder 2"/>
          <p:cNvSpPr>
            <a:spLocks noGrp="1"/>
          </p:cNvSpPr>
          <p:nvPr>
            <p:ph idx="1"/>
          </p:nvPr>
        </p:nvSpPr>
        <p:spPr/>
        <p:txBody>
          <a:bodyPr>
            <a:normAutofit/>
          </a:bodyPr>
          <a:lstStyle/>
          <a:p>
            <a:pPr>
              <a:buFont typeface="Wingdings" panose="05000000000000000000" pitchFamily="2" charset="2"/>
              <a:buChar char="v"/>
            </a:pPr>
            <a:r>
              <a:rPr lang="en-GB" sz="3600" dirty="0">
                <a:latin typeface="Times New Roman" panose="02020603050405020304" pitchFamily="18" charset="0"/>
                <a:cs typeface="Times New Roman" panose="02020603050405020304" pitchFamily="18" charset="0"/>
              </a:rPr>
              <a:t>Celebrating milestones.</a:t>
            </a:r>
          </a:p>
          <a:p>
            <a:pPr>
              <a:buFont typeface="Wingdings" panose="05000000000000000000" pitchFamily="2" charset="2"/>
              <a:buChar char="v"/>
            </a:pPr>
            <a:r>
              <a:rPr lang="en-GB" sz="3600" dirty="0">
                <a:latin typeface="Times New Roman" panose="02020603050405020304" pitchFamily="18" charset="0"/>
                <a:cs typeface="Times New Roman" panose="02020603050405020304" pitchFamily="18" charset="0"/>
              </a:rPr>
              <a:t>Providing meaningful feedback.</a:t>
            </a:r>
          </a:p>
          <a:p>
            <a:pPr>
              <a:buFont typeface="Wingdings" panose="05000000000000000000" pitchFamily="2" charset="2"/>
              <a:buChar char="v"/>
            </a:pPr>
            <a:r>
              <a:rPr lang="en-GB" sz="3600" dirty="0">
                <a:latin typeface="Times New Roman" panose="02020603050405020304" pitchFamily="18" charset="0"/>
                <a:cs typeface="Times New Roman" panose="02020603050405020304" pitchFamily="18" charset="0"/>
              </a:rPr>
              <a:t>Job security</a:t>
            </a:r>
          </a:p>
          <a:p>
            <a:pPr>
              <a:buFont typeface="Wingdings" panose="05000000000000000000" pitchFamily="2" charset="2"/>
              <a:buChar char="v"/>
            </a:pPr>
            <a:r>
              <a:rPr lang="en-GB" sz="3600" dirty="0">
                <a:latin typeface="Times New Roman" panose="02020603050405020304" pitchFamily="18" charset="0"/>
                <a:cs typeface="Times New Roman" panose="02020603050405020304" pitchFamily="18" charset="0"/>
              </a:rPr>
              <a:t>Career advancement </a:t>
            </a:r>
          </a:p>
        </p:txBody>
      </p:sp>
      <p:sp>
        <p:nvSpPr>
          <p:cNvPr id="4" name="Rectangle 3"/>
          <p:cNvSpPr/>
          <p:nvPr/>
        </p:nvSpPr>
        <p:spPr>
          <a:xfrm>
            <a:off x="8333708" y="5187434"/>
            <a:ext cx="1582484" cy="369332"/>
          </a:xfrm>
          <a:prstGeom prst="rect">
            <a:avLst/>
          </a:prstGeom>
        </p:spPr>
        <p:txBody>
          <a:bodyPr wrap="none">
            <a:spAutoFit/>
          </a:bodyPr>
          <a:lstStyle/>
          <a:p>
            <a:r>
              <a:rPr lang="en-GB" dirty="0">
                <a:latin typeface="Times New Roman" panose="02020603050405020304" pitchFamily="18" charset="0"/>
                <a:ea typeface="Calibri" panose="020F0502020204030204" pitchFamily="34" charset="0"/>
              </a:rPr>
              <a:t>(</a:t>
            </a:r>
            <a:r>
              <a:rPr lang="en-US" dirty="0" err="1">
                <a:latin typeface="Times New Roman" panose="02020603050405020304" pitchFamily="18" charset="0"/>
                <a:ea typeface="Calibri" panose="020F0502020204030204" pitchFamily="34" charset="0"/>
              </a:rPr>
              <a:t>Ochola</a:t>
            </a:r>
            <a:r>
              <a:rPr lang="en-US" dirty="0">
                <a:latin typeface="Times New Roman" panose="02020603050405020304" pitchFamily="18" charset="0"/>
                <a:ea typeface="Calibri" panose="020F0502020204030204" pitchFamily="34" charset="0"/>
              </a:rPr>
              <a:t>, 2018)</a:t>
            </a:r>
            <a:endParaRPr lang="en-GB" dirty="0"/>
          </a:p>
        </p:txBody>
      </p:sp>
    </p:spTree>
    <p:extLst>
      <p:ext uri="{BB962C8B-B14F-4D97-AF65-F5344CB8AC3E}">
        <p14:creationId xmlns:p14="http://schemas.microsoft.com/office/powerpoint/2010/main" val="9226019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Strategies for employee engagement </a:t>
            </a:r>
            <a:endParaRPr lang="en-GB" dirty="0"/>
          </a:p>
        </p:txBody>
      </p:sp>
      <p:sp>
        <p:nvSpPr>
          <p:cNvPr id="3" name="Content Placeholder 2"/>
          <p:cNvSpPr>
            <a:spLocks noGrp="1"/>
          </p:cNvSpPr>
          <p:nvPr>
            <p:ph idx="1"/>
          </p:nvPr>
        </p:nvSpPr>
        <p:spPr/>
        <p:txBody>
          <a:bodyPr>
            <a:normAutofit/>
          </a:bodyPr>
          <a:lstStyle/>
          <a:p>
            <a:pPr>
              <a:buFont typeface="Wingdings" panose="05000000000000000000" pitchFamily="2" charset="2"/>
              <a:buChar char="v"/>
            </a:pPr>
            <a:r>
              <a:rPr lang="en-GB" sz="3600" dirty="0">
                <a:latin typeface="Times New Roman" panose="02020603050405020304" pitchFamily="18" charset="0"/>
                <a:cs typeface="Times New Roman" panose="02020603050405020304" pitchFamily="18" charset="0"/>
              </a:rPr>
              <a:t>Upholding the company`s core values </a:t>
            </a:r>
          </a:p>
          <a:p>
            <a:pPr>
              <a:buFont typeface="Wingdings" panose="05000000000000000000" pitchFamily="2" charset="2"/>
              <a:buChar char="v"/>
            </a:pPr>
            <a:r>
              <a:rPr lang="en-GB" sz="3600" dirty="0">
                <a:latin typeface="Times New Roman" panose="02020603050405020304" pitchFamily="18" charset="0"/>
                <a:cs typeface="Times New Roman" panose="02020603050405020304" pitchFamily="18" charset="0"/>
              </a:rPr>
              <a:t>Providing growth opportunities</a:t>
            </a:r>
          </a:p>
          <a:p>
            <a:pPr>
              <a:buFont typeface="Wingdings" panose="05000000000000000000" pitchFamily="2" charset="2"/>
              <a:buChar char="v"/>
            </a:pPr>
            <a:r>
              <a:rPr lang="en-GB" sz="3600" dirty="0">
                <a:latin typeface="Times New Roman" panose="02020603050405020304" pitchFamily="18" charset="0"/>
                <a:cs typeface="Times New Roman" panose="02020603050405020304" pitchFamily="18" charset="0"/>
              </a:rPr>
              <a:t>Recognition of top performers</a:t>
            </a:r>
          </a:p>
          <a:p>
            <a:pPr>
              <a:buFont typeface="Wingdings" panose="05000000000000000000" pitchFamily="2" charset="2"/>
              <a:buChar char="v"/>
            </a:pPr>
            <a:r>
              <a:rPr lang="en-GB" sz="3600" dirty="0">
                <a:latin typeface="Times New Roman" panose="02020603050405020304" pitchFamily="18" charset="0"/>
                <a:cs typeface="Times New Roman" panose="02020603050405020304" pitchFamily="18" charset="0"/>
              </a:rPr>
              <a:t>promoting transference. </a:t>
            </a:r>
          </a:p>
        </p:txBody>
      </p:sp>
      <p:sp>
        <p:nvSpPr>
          <p:cNvPr id="4" name="Rectangle 3"/>
          <p:cNvSpPr/>
          <p:nvPr/>
        </p:nvSpPr>
        <p:spPr>
          <a:xfrm>
            <a:off x="8625379" y="4596884"/>
            <a:ext cx="2675541" cy="369332"/>
          </a:xfrm>
          <a:prstGeom prst="rect">
            <a:avLst/>
          </a:prstGeom>
        </p:spPr>
        <p:txBody>
          <a:bodyPr wrap="none">
            <a:spAutoFit/>
          </a:bodyPr>
          <a:lstStyle/>
          <a:p>
            <a:r>
              <a:rPr lang="en-GB" dirty="0">
                <a:latin typeface="Times New Roman" panose="02020603050405020304" pitchFamily="18" charset="0"/>
                <a:ea typeface="Calibri" panose="020F0502020204030204" pitchFamily="34" charset="0"/>
              </a:rPr>
              <a:t>(</a:t>
            </a:r>
            <a:r>
              <a:rPr lang="en-US" dirty="0">
                <a:latin typeface="Times New Roman" panose="02020603050405020304" pitchFamily="18" charset="0"/>
                <a:ea typeface="Calibri" panose="020F0502020204030204" pitchFamily="34" charset="0"/>
              </a:rPr>
              <a:t>Shuck and </a:t>
            </a:r>
            <a:r>
              <a:rPr lang="en-US" dirty="0" err="1">
                <a:latin typeface="Times New Roman" panose="02020603050405020304" pitchFamily="18" charset="0"/>
                <a:ea typeface="Calibri" panose="020F0502020204030204" pitchFamily="34" charset="0"/>
              </a:rPr>
              <a:t>Wollard</a:t>
            </a:r>
            <a:r>
              <a:rPr lang="en-US" dirty="0">
                <a:latin typeface="Times New Roman" panose="02020603050405020304" pitchFamily="18" charset="0"/>
                <a:ea typeface="Calibri" panose="020F0502020204030204" pitchFamily="34" charset="0"/>
              </a:rPr>
              <a:t>, 2017)</a:t>
            </a:r>
            <a:endParaRPr lang="en-GB" dirty="0"/>
          </a:p>
        </p:txBody>
      </p:sp>
    </p:spTree>
    <p:extLst>
      <p:ext uri="{BB962C8B-B14F-4D97-AF65-F5344CB8AC3E}">
        <p14:creationId xmlns:p14="http://schemas.microsoft.com/office/powerpoint/2010/main" val="5509451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Relationship with people and organizational structure and culture</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24128" y="2084832"/>
            <a:ext cx="10373375" cy="3335866"/>
          </a:xfrm>
        </p:spPr>
      </p:pic>
      <p:sp>
        <p:nvSpPr>
          <p:cNvPr id="5" name="Rectangle 4"/>
          <p:cNvSpPr/>
          <p:nvPr/>
        </p:nvSpPr>
        <p:spPr>
          <a:xfrm>
            <a:off x="2704287" y="5615000"/>
            <a:ext cx="7272184" cy="646331"/>
          </a:xfrm>
          <a:prstGeom prst="rect">
            <a:avLst/>
          </a:prstGeom>
        </p:spPr>
        <p:txBody>
          <a:bodyPr wrap="none">
            <a:spAutoFit/>
          </a:bodyPr>
          <a:lstStyle/>
          <a:p>
            <a:pPr algn="ctr"/>
            <a:r>
              <a:rPr lang="en-GB" dirty="0">
                <a:solidFill>
                  <a:srgbClr val="111111"/>
                </a:solidFill>
                <a:latin typeface="Roboto"/>
              </a:rPr>
              <a:t>Figure: The relationship between organizational structure and culture.</a:t>
            </a:r>
          </a:p>
          <a:p>
            <a:pPr algn="ctr"/>
            <a:r>
              <a:rPr lang="en-US" dirty="0">
                <a:solidFill>
                  <a:srgbClr val="111111"/>
                </a:solidFill>
                <a:latin typeface="Roboto"/>
              </a:rPr>
              <a:t>Source: (</a:t>
            </a:r>
            <a:r>
              <a:rPr lang="en-US" dirty="0" err="1">
                <a:solidFill>
                  <a:srgbClr val="111111"/>
                </a:solidFill>
                <a:latin typeface="Roboto"/>
              </a:rPr>
              <a:t>Researchgate</a:t>
            </a:r>
            <a:r>
              <a:rPr lang="en-US" dirty="0">
                <a:solidFill>
                  <a:srgbClr val="111111"/>
                </a:solidFill>
                <a:latin typeface="Roboto"/>
              </a:rPr>
              <a:t>, 2019)</a:t>
            </a:r>
            <a:endParaRPr lang="en-GB" dirty="0"/>
          </a:p>
        </p:txBody>
      </p:sp>
    </p:spTree>
    <p:extLst>
      <p:ext uri="{BB962C8B-B14F-4D97-AF65-F5344CB8AC3E}">
        <p14:creationId xmlns:p14="http://schemas.microsoft.com/office/powerpoint/2010/main" val="7126084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Variables of effective leadership and management</a:t>
            </a:r>
            <a:endParaRPr lang="en-GB" dirty="0"/>
          </a:p>
        </p:txBody>
      </p:sp>
      <p:sp>
        <p:nvSpPr>
          <p:cNvPr id="3" name="Content Placeholder 2"/>
          <p:cNvSpPr>
            <a:spLocks noGrp="1"/>
          </p:cNvSpPr>
          <p:nvPr>
            <p:ph idx="1"/>
          </p:nvPr>
        </p:nvSpPr>
        <p:spPr>
          <a:xfrm>
            <a:off x="1295061" y="2084832"/>
            <a:ext cx="10710672" cy="4023360"/>
          </a:xfrm>
        </p:spPr>
        <p:txBody>
          <a:bodyPr>
            <a:normAutofit/>
          </a:bodyPr>
          <a:lstStyle/>
          <a:p>
            <a:pPr>
              <a:buFont typeface="Wingdings" panose="05000000000000000000" pitchFamily="2" charset="2"/>
              <a:buChar char="q"/>
            </a:pPr>
            <a:r>
              <a:rPr lang="en-GB" sz="3600" dirty="0">
                <a:latin typeface="Times New Roman" panose="02020603050405020304" pitchFamily="18" charset="0"/>
                <a:cs typeface="Times New Roman" panose="02020603050405020304" pitchFamily="18" charset="0"/>
              </a:rPr>
              <a:t> Ambition. </a:t>
            </a:r>
          </a:p>
          <a:p>
            <a:pPr>
              <a:buFont typeface="Wingdings" panose="05000000000000000000" pitchFamily="2" charset="2"/>
              <a:buChar char="q"/>
            </a:pPr>
            <a:r>
              <a:rPr lang="en-GB" sz="3600" dirty="0">
                <a:latin typeface="Times New Roman" panose="02020603050405020304" pitchFamily="18" charset="0"/>
                <a:cs typeface="Times New Roman" panose="02020603050405020304" pitchFamily="18" charset="0"/>
              </a:rPr>
              <a:t> Credibility. </a:t>
            </a:r>
          </a:p>
          <a:p>
            <a:pPr>
              <a:buFont typeface="Wingdings" panose="05000000000000000000" pitchFamily="2" charset="2"/>
              <a:buChar char="q"/>
            </a:pPr>
            <a:r>
              <a:rPr lang="en-GB" sz="3600" dirty="0">
                <a:latin typeface="Times New Roman" panose="02020603050405020304" pitchFamily="18" charset="0"/>
                <a:cs typeface="Times New Roman" panose="02020603050405020304" pitchFamily="18" charset="0"/>
              </a:rPr>
              <a:t> Competency. </a:t>
            </a:r>
          </a:p>
          <a:p>
            <a:pPr>
              <a:buFont typeface="Wingdings" panose="05000000000000000000" pitchFamily="2" charset="2"/>
              <a:buChar char="q"/>
            </a:pPr>
            <a:r>
              <a:rPr lang="en-GB" sz="3600" dirty="0">
                <a:latin typeface="Times New Roman" panose="02020603050405020304" pitchFamily="18" charset="0"/>
                <a:cs typeface="Times New Roman" panose="02020603050405020304" pitchFamily="18" charset="0"/>
              </a:rPr>
              <a:t> Expressiveness. </a:t>
            </a:r>
          </a:p>
          <a:p>
            <a:pPr>
              <a:buFont typeface="Wingdings" panose="05000000000000000000" pitchFamily="2" charset="2"/>
              <a:buChar char="q"/>
            </a:pPr>
            <a:r>
              <a:rPr lang="en-GB" sz="3600" dirty="0">
                <a:latin typeface="Times New Roman" panose="02020603050405020304" pitchFamily="18" charset="0"/>
                <a:cs typeface="Times New Roman" panose="02020603050405020304" pitchFamily="18" charset="0"/>
              </a:rPr>
              <a:t> Sensitivity and </a:t>
            </a:r>
          </a:p>
          <a:p>
            <a:pPr>
              <a:buFont typeface="Wingdings" panose="05000000000000000000" pitchFamily="2" charset="2"/>
              <a:buChar char="q"/>
            </a:pPr>
            <a:r>
              <a:rPr lang="en-GB" sz="3600" dirty="0">
                <a:latin typeface="Times New Roman" panose="02020603050405020304" pitchFamily="18" charset="0"/>
                <a:cs typeface="Times New Roman" panose="02020603050405020304" pitchFamily="18" charset="0"/>
              </a:rPr>
              <a:t>Self-awareness.</a:t>
            </a:r>
          </a:p>
        </p:txBody>
      </p:sp>
      <p:sp>
        <p:nvSpPr>
          <p:cNvPr id="4" name="Rectangle 3"/>
          <p:cNvSpPr/>
          <p:nvPr/>
        </p:nvSpPr>
        <p:spPr>
          <a:xfrm>
            <a:off x="8976086" y="4654034"/>
            <a:ext cx="1593128" cy="369332"/>
          </a:xfrm>
          <a:prstGeom prst="rect">
            <a:avLst/>
          </a:prstGeom>
        </p:spPr>
        <p:txBody>
          <a:bodyPr wrap="none">
            <a:spAutoFit/>
          </a:bodyPr>
          <a:lstStyle/>
          <a:p>
            <a:r>
              <a:rPr lang="en-GB" dirty="0">
                <a:latin typeface="Times New Roman" panose="02020603050405020304" pitchFamily="18" charset="0"/>
                <a:ea typeface="Calibri" panose="020F0502020204030204" pitchFamily="34" charset="0"/>
              </a:rPr>
              <a:t>(</a:t>
            </a:r>
            <a:r>
              <a:rPr lang="en-US" dirty="0">
                <a:latin typeface="Times New Roman" panose="02020603050405020304" pitchFamily="18" charset="0"/>
                <a:ea typeface="Calibri" panose="020F0502020204030204" pitchFamily="34" charset="0"/>
              </a:rPr>
              <a:t>Barrow, 2020)</a:t>
            </a:r>
            <a:endParaRPr lang="en-GB" dirty="0"/>
          </a:p>
        </p:txBody>
      </p:sp>
    </p:spTree>
    <p:extLst>
      <p:ext uri="{BB962C8B-B14F-4D97-AF65-F5344CB8AC3E}">
        <p14:creationId xmlns:p14="http://schemas.microsoft.com/office/powerpoint/2010/main" val="42851110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Nature of managerial works</a:t>
            </a:r>
            <a:endParaRPr lang="en-GB" dirty="0"/>
          </a:p>
        </p:txBody>
      </p:sp>
      <p:sp>
        <p:nvSpPr>
          <p:cNvPr id="3" name="Content Placeholder 2"/>
          <p:cNvSpPr>
            <a:spLocks noGrp="1"/>
          </p:cNvSpPr>
          <p:nvPr>
            <p:ph idx="1"/>
          </p:nvPr>
        </p:nvSpPr>
        <p:spPr>
          <a:xfrm>
            <a:off x="1379728" y="1845733"/>
            <a:ext cx="9720073" cy="4023360"/>
          </a:xfrm>
        </p:spPr>
        <p:txBody>
          <a:bodyPr>
            <a:normAutofit/>
          </a:bodyPr>
          <a:lstStyle/>
          <a:p>
            <a:pPr>
              <a:buFont typeface="Wingdings" panose="05000000000000000000" pitchFamily="2" charset="2"/>
              <a:buChar char="q"/>
            </a:pPr>
            <a:r>
              <a:rPr lang="en-GB" sz="3600" dirty="0">
                <a:latin typeface="Times New Roman" panose="02020603050405020304" pitchFamily="18" charset="0"/>
                <a:cs typeface="Times New Roman" panose="02020603050405020304" pitchFamily="18" charset="0"/>
              </a:rPr>
              <a:t> Planning. </a:t>
            </a:r>
          </a:p>
          <a:p>
            <a:pPr>
              <a:buFont typeface="Wingdings" panose="05000000000000000000" pitchFamily="2" charset="2"/>
              <a:buChar char="q"/>
            </a:pPr>
            <a:r>
              <a:rPr lang="en-GB" sz="3600" dirty="0">
                <a:latin typeface="Times New Roman" panose="02020603050405020304" pitchFamily="18" charset="0"/>
                <a:cs typeface="Times New Roman" panose="02020603050405020304" pitchFamily="18" charset="0"/>
              </a:rPr>
              <a:t> Organizing </a:t>
            </a:r>
          </a:p>
          <a:p>
            <a:pPr>
              <a:buFont typeface="Wingdings" panose="05000000000000000000" pitchFamily="2" charset="2"/>
              <a:buChar char="q"/>
            </a:pPr>
            <a:r>
              <a:rPr lang="en-GB" sz="3600" dirty="0">
                <a:latin typeface="Times New Roman" panose="02020603050405020304" pitchFamily="18" charset="0"/>
                <a:cs typeface="Times New Roman" panose="02020603050405020304" pitchFamily="18" charset="0"/>
              </a:rPr>
              <a:t> Motivating. </a:t>
            </a:r>
          </a:p>
          <a:p>
            <a:pPr>
              <a:buFont typeface="Wingdings" panose="05000000000000000000" pitchFamily="2" charset="2"/>
              <a:buChar char="q"/>
            </a:pPr>
            <a:r>
              <a:rPr lang="en-GB" sz="3600" dirty="0">
                <a:latin typeface="Times New Roman" panose="02020603050405020304" pitchFamily="18" charset="0"/>
                <a:cs typeface="Times New Roman" panose="02020603050405020304" pitchFamily="18" charset="0"/>
              </a:rPr>
              <a:t> Leading. </a:t>
            </a:r>
          </a:p>
          <a:p>
            <a:pPr>
              <a:buFont typeface="Wingdings" panose="05000000000000000000" pitchFamily="2" charset="2"/>
              <a:buChar char="q"/>
            </a:pPr>
            <a:r>
              <a:rPr lang="en-GB" sz="3600" dirty="0">
                <a:latin typeface="Times New Roman" panose="02020603050405020304" pitchFamily="18" charset="0"/>
                <a:cs typeface="Times New Roman" panose="02020603050405020304" pitchFamily="18" charset="0"/>
              </a:rPr>
              <a:t> Problem-solving and </a:t>
            </a:r>
          </a:p>
          <a:p>
            <a:pPr>
              <a:buFont typeface="Wingdings" panose="05000000000000000000" pitchFamily="2" charset="2"/>
              <a:buChar char="q"/>
            </a:pPr>
            <a:r>
              <a:rPr lang="en-GB" sz="3600" dirty="0">
                <a:latin typeface="Times New Roman" panose="02020603050405020304" pitchFamily="18" charset="0"/>
                <a:cs typeface="Times New Roman" panose="02020603050405020304" pitchFamily="18" charset="0"/>
              </a:rPr>
              <a:t> Controlling </a:t>
            </a:r>
          </a:p>
        </p:txBody>
      </p:sp>
      <p:sp>
        <p:nvSpPr>
          <p:cNvPr id="4" name="Rectangle 3"/>
          <p:cNvSpPr/>
          <p:nvPr/>
        </p:nvSpPr>
        <p:spPr>
          <a:xfrm>
            <a:off x="8603601" y="3857413"/>
            <a:ext cx="1499898" cy="369332"/>
          </a:xfrm>
          <a:prstGeom prst="rect">
            <a:avLst/>
          </a:prstGeom>
        </p:spPr>
        <p:txBody>
          <a:bodyPr wrap="none">
            <a:spAutoFit/>
          </a:bodyPr>
          <a:lstStyle/>
          <a:p>
            <a:r>
              <a:rPr lang="en-GB" dirty="0">
                <a:latin typeface="Times New Roman" panose="02020603050405020304" pitchFamily="18" charset="0"/>
                <a:ea typeface="Calibri" panose="020F0502020204030204" pitchFamily="34" charset="0"/>
              </a:rPr>
              <a:t>(</a:t>
            </a:r>
            <a:r>
              <a:rPr lang="en-US" dirty="0" err="1">
                <a:latin typeface="Times New Roman" panose="02020603050405020304" pitchFamily="18" charset="0"/>
                <a:ea typeface="Calibri" panose="020F0502020204030204" pitchFamily="34" charset="0"/>
              </a:rPr>
              <a:t>Weick</a:t>
            </a:r>
            <a:r>
              <a:rPr lang="en-US" dirty="0">
                <a:latin typeface="Times New Roman" panose="02020603050405020304" pitchFamily="18" charset="0"/>
                <a:ea typeface="Calibri" panose="020F0502020204030204" pitchFamily="34" charset="0"/>
              </a:rPr>
              <a:t>, 2014)</a:t>
            </a:r>
            <a:endParaRPr lang="en-GB" dirty="0"/>
          </a:p>
        </p:txBody>
      </p:sp>
    </p:spTree>
    <p:extLst>
      <p:ext uri="{BB962C8B-B14F-4D97-AF65-F5344CB8AC3E}">
        <p14:creationId xmlns:p14="http://schemas.microsoft.com/office/powerpoint/2010/main" val="30090595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Role of leadership</a:t>
            </a:r>
            <a:endParaRPr lang="en-GB" dirty="0"/>
          </a:p>
        </p:txBody>
      </p:sp>
      <p:sp>
        <p:nvSpPr>
          <p:cNvPr id="3" name="Content Placeholder 2"/>
          <p:cNvSpPr>
            <a:spLocks noGrp="1"/>
          </p:cNvSpPr>
          <p:nvPr>
            <p:ph idx="1"/>
          </p:nvPr>
        </p:nvSpPr>
        <p:spPr>
          <a:xfrm>
            <a:off x="1599861" y="1862667"/>
            <a:ext cx="9720073" cy="4023360"/>
          </a:xfrm>
        </p:spPr>
        <p:txBody>
          <a:bodyPr>
            <a:normAutofit/>
          </a:bodyPr>
          <a:lstStyle/>
          <a:p>
            <a:pPr>
              <a:buFont typeface="Wingdings" panose="05000000000000000000" pitchFamily="2" charset="2"/>
              <a:buChar char="q"/>
            </a:pPr>
            <a:r>
              <a:rPr lang="en-US" sz="3600" dirty="0">
                <a:latin typeface="Times New Roman" panose="02020603050405020304" pitchFamily="18" charset="0"/>
                <a:cs typeface="Times New Roman" panose="02020603050405020304" pitchFamily="18" charset="0"/>
              </a:rPr>
              <a:t> </a:t>
            </a:r>
            <a:r>
              <a:rPr lang="en-GB" sz="3600" dirty="0">
                <a:latin typeface="Times New Roman" panose="02020603050405020304" pitchFamily="18" charset="0"/>
                <a:cs typeface="Times New Roman" panose="02020603050405020304" pitchFamily="18" charset="0"/>
              </a:rPr>
              <a:t>Motivating. </a:t>
            </a:r>
          </a:p>
          <a:p>
            <a:pPr>
              <a:buFont typeface="Wingdings" panose="05000000000000000000" pitchFamily="2" charset="2"/>
              <a:buChar char="q"/>
            </a:pPr>
            <a:r>
              <a:rPr lang="en-GB" sz="3600" dirty="0">
                <a:latin typeface="Times New Roman" panose="02020603050405020304" pitchFamily="18" charset="0"/>
                <a:cs typeface="Times New Roman" panose="02020603050405020304" pitchFamily="18" charset="0"/>
              </a:rPr>
              <a:t> Mentoring. </a:t>
            </a:r>
          </a:p>
          <a:p>
            <a:pPr>
              <a:buFont typeface="Wingdings" panose="05000000000000000000" pitchFamily="2" charset="2"/>
              <a:buChar char="q"/>
            </a:pPr>
            <a:r>
              <a:rPr lang="en-GB" sz="3600" dirty="0">
                <a:latin typeface="Times New Roman" panose="02020603050405020304" pitchFamily="18" charset="0"/>
                <a:cs typeface="Times New Roman" panose="02020603050405020304" pitchFamily="18" charset="0"/>
              </a:rPr>
              <a:t> Teaching. </a:t>
            </a:r>
          </a:p>
          <a:p>
            <a:pPr>
              <a:buFont typeface="Wingdings" panose="05000000000000000000" pitchFamily="2" charset="2"/>
              <a:buChar char="q"/>
            </a:pPr>
            <a:r>
              <a:rPr lang="en-GB" sz="3600" dirty="0">
                <a:latin typeface="Times New Roman" panose="02020603050405020304" pitchFamily="18" charset="0"/>
                <a:cs typeface="Times New Roman" panose="02020603050405020304" pitchFamily="18" charset="0"/>
              </a:rPr>
              <a:t>Communicating. </a:t>
            </a:r>
          </a:p>
          <a:p>
            <a:pPr>
              <a:buFont typeface="Wingdings" panose="05000000000000000000" pitchFamily="2" charset="2"/>
              <a:buChar char="q"/>
            </a:pPr>
            <a:r>
              <a:rPr lang="en-GB" sz="3600" dirty="0">
                <a:latin typeface="Times New Roman" panose="02020603050405020304" pitchFamily="18" charset="0"/>
                <a:cs typeface="Times New Roman" panose="02020603050405020304" pitchFamily="18" charset="0"/>
              </a:rPr>
              <a:t> Navigating </a:t>
            </a:r>
          </a:p>
        </p:txBody>
      </p:sp>
    </p:spTree>
    <p:extLst>
      <p:ext uri="{BB962C8B-B14F-4D97-AF65-F5344CB8AC3E}">
        <p14:creationId xmlns:p14="http://schemas.microsoft.com/office/powerpoint/2010/main" val="1230384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Principles and Practices of Management and Organizational Behavior - ppt  downloa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129665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10275176" y="5891377"/>
            <a:ext cx="1739964" cy="369332"/>
          </a:xfrm>
          <a:prstGeom prst="rect">
            <a:avLst/>
          </a:prstGeom>
        </p:spPr>
        <p:txBody>
          <a:bodyPr wrap="none">
            <a:spAutoFit/>
          </a:bodyPr>
          <a:lstStyle/>
          <a:p>
            <a:r>
              <a:rPr lang="en-GB" dirty="0">
                <a:latin typeface="Times New Roman" panose="02020603050405020304" pitchFamily="18" charset="0"/>
                <a:ea typeface="Calibri" panose="020F0502020204030204" pitchFamily="34" charset="0"/>
              </a:rPr>
              <a:t>(</a:t>
            </a:r>
            <a:r>
              <a:rPr lang="en-US" dirty="0" err="1">
                <a:latin typeface="Times New Roman" panose="02020603050405020304" pitchFamily="18" charset="0"/>
                <a:ea typeface="Calibri" panose="020F0502020204030204" pitchFamily="34" charset="0"/>
              </a:rPr>
              <a:t>Pettinger</a:t>
            </a:r>
            <a:r>
              <a:rPr lang="en-US" dirty="0">
                <a:latin typeface="Times New Roman" panose="02020603050405020304" pitchFamily="18" charset="0"/>
                <a:ea typeface="Calibri" panose="020F0502020204030204" pitchFamily="34" charset="0"/>
              </a:rPr>
              <a:t>, 2015)</a:t>
            </a:r>
            <a:endParaRPr lang="en-GB" dirty="0"/>
          </a:p>
        </p:txBody>
      </p:sp>
    </p:spTree>
    <p:extLst>
      <p:ext uri="{BB962C8B-B14F-4D97-AF65-F5344CB8AC3E}">
        <p14:creationId xmlns:p14="http://schemas.microsoft.com/office/powerpoint/2010/main" val="21756378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Variable that affect an individual's behaviour </a:t>
            </a:r>
          </a:p>
        </p:txBody>
      </p:sp>
      <p:sp>
        <p:nvSpPr>
          <p:cNvPr id="3" name="Content Placeholder 2"/>
          <p:cNvSpPr>
            <a:spLocks noGrp="1"/>
          </p:cNvSpPr>
          <p:nvPr>
            <p:ph idx="1"/>
          </p:nvPr>
        </p:nvSpPr>
        <p:spPr>
          <a:xfrm>
            <a:off x="1024128" y="2084832"/>
            <a:ext cx="10084139" cy="4023360"/>
          </a:xfrm>
        </p:spPr>
        <p:txBody>
          <a:bodyPr>
            <a:noAutofit/>
          </a:bodyPr>
          <a:lstStyle/>
          <a:p>
            <a:pPr>
              <a:buFont typeface="Wingdings" panose="05000000000000000000" pitchFamily="2" charset="2"/>
              <a:buChar char="q"/>
            </a:pPr>
            <a:r>
              <a:rPr lang="en-US" sz="3200" dirty="0">
                <a:latin typeface="Times New Roman" panose="02020603050405020304" pitchFamily="18" charset="0"/>
                <a:cs typeface="Times New Roman" panose="02020603050405020304" pitchFamily="18" charset="0"/>
              </a:rPr>
              <a:t> </a:t>
            </a:r>
            <a:r>
              <a:rPr lang="en-GB" sz="3200" dirty="0">
                <a:latin typeface="Times New Roman" panose="02020603050405020304" pitchFamily="18" charset="0"/>
                <a:cs typeface="Times New Roman" panose="02020603050405020304" pitchFamily="18" charset="0"/>
              </a:rPr>
              <a:t>Physical factors</a:t>
            </a:r>
          </a:p>
          <a:p>
            <a:pPr marL="0" indent="0">
              <a:buNone/>
            </a:pPr>
            <a:endParaRPr lang="en-GB" sz="3200" dirty="0">
              <a:latin typeface="Times New Roman" panose="02020603050405020304" pitchFamily="18" charset="0"/>
              <a:cs typeface="Times New Roman" panose="02020603050405020304" pitchFamily="18" charset="0"/>
            </a:endParaRPr>
          </a:p>
          <a:p>
            <a:pPr>
              <a:buFont typeface="Wingdings" panose="05000000000000000000" pitchFamily="2" charset="2"/>
              <a:buChar char="q"/>
            </a:pPr>
            <a:r>
              <a:rPr lang="en-GB" sz="3200" dirty="0">
                <a:latin typeface="Times New Roman" panose="02020603050405020304" pitchFamily="18" charset="0"/>
                <a:cs typeface="Times New Roman" panose="02020603050405020304" pitchFamily="18" charset="0"/>
              </a:rPr>
              <a:t> Personal and emotional factors </a:t>
            </a:r>
          </a:p>
          <a:p>
            <a:pPr marL="0" indent="0">
              <a:buNone/>
            </a:pPr>
            <a:endParaRPr lang="en-GB" sz="3200" dirty="0">
              <a:latin typeface="Times New Roman" panose="02020603050405020304" pitchFamily="18" charset="0"/>
              <a:cs typeface="Times New Roman" panose="02020603050405020304" pitchFamily="18" charset="0"/>
            </a:endParaRPr>
          </a:p>
          <a:p>
            <a:pPr marL="0" indent="0">
              <a:buNone/>
            </a:pPr>
            <a:endParaRPr lang="en-GB" sz="3200" dirty="0">
              <a:latin typeface="Times New Roman" panose="02020603050405020304" pitchFamily="18" charset="0"/>
              <a:cs typeface="Times New Roman" panose="02020603050405020304" pitchFamily="18" charset="0"/>
            </a:endParaRPr>
          </a:p>
          <a:p>
            <a:pPr>
              <a:buFont typeface="Wingdings" panose="05000000000000000000" pitchFamily="2" charset="2"/>
              <a:buChar char="q"/>
            </a:pPr>
            <a:r>
              <a:rPr lang="en-GB" sz="3200" dirty="0">
                <a:latin typeface="Times New Roman" panose="02020603050405020304" pitchFamily="18" charset="0"/>
                <a:cs typeface="Times New Roman" panose="02020603050405020304" pitchFamily="18" charset="0"/>
              </a:rPr>
              <a:t> life experience factors </a:t>
            </a:r>
          </a:p>
          <a:p>
            <a:pPr marL="0" indent="0">
              <a:buNone/>
            </a:pPr>
            <a:r>
              <a:rPr lang="en-US" sz="3200" dirty="0">
                <a:latin typeface="Times New Roman" panose="02020603050405020304" pitchFamily="18" charset="0"/>
                <a:cs typeface="Times New Roman" panose="02020603050405020304" pitchFamily="18" charset="0"/>
              </a:rPr>
              <a:t>       </a:t>
            </a:r>
            <a:endParaRPr lang="en-GB" sz="3200" dirty="0">
              <a:latin typeface="Times New Roman" panose="02020603050405020304" pitchFamily="18" charset="0"/>
              <a:cs typeface="Times New Roman" panose="02020603050405020304" pitchFamily="18" charset="0"/>
            </a:endParaRPr>
          </a:p>
        </p:txBody>
      </p:sp>
      <p:graphicFrame>
        <p:nvGraphicFramePr>
          <p:cNvPr id="6" name="Table 5"/>
          <p:cNvGraphicFramePr>
            <a:graphicFrameLocks noGrp="1"/>
          </p:cNvGraphicFramePr>
          <p:nvPr>
            <p:extLst>
              <p:ext uri="{D42A27DB-BD31-4B8C-83A1-F6EECF244321}">
                <p14:modId xmlns:p14="http://schemas.microsoft.com/office/powerpoint/2010/main" val="4018349547"/>
              </p:ext>
            </p:extLst>
          </p:nvPr>
        </p:nvGraphicFramePr>
        <p:xfrm>
          <a:off x="1540933" y="2658532"/>
          <a:ext cx="8127999" cy="645499"/>
        </p:xfrm>
        <a:graphic>
          <a:graphicData uri="http://schemas.openxmlformats.org/drawingml/2006/table">
            <a:tbl>
              <a:tblPr firstRow="1" bandRow="1">
                <a:tableStyleId>{7DF18680-E054-41AD-8BC1-D1AEF772440D}</a:tableStyleId>
              </a:tblPr>
              <a:tblGrid>
                <a:gridCol w="2709333">
                  <a:extLst>
                    <a:ext uri="{9D8B030D-6E8A-4147-A177-3AD203B41FA5}">
                      <a16:colId xmlns:a16="http://schemas.microsoft.com/office/drawing/2014/main" val="2253677854"/>
                    </a:ext>
                  </a:extLst>
                </a:gridCol>
                <a:gridCol w="2709333">
                  <a:extLst>
                    <a:ext uri="{9D8B030D-6E8A-4147-A177-3AD203B41FA5}">
                      <a16:colId xmlns:a16="http://schemas.microsoft.com/office/drawing/2014/main" val="472589219"/>
                    </a:ext>
                  </a:extLst>
                </a:gridCol>
                <a:gridCol w="2709333">
                  <a:extLst>
                    <a:ext uri="{9D8B030D-6E8A-4147-A177-3AD203B41FA5}">
                      <a16:colId xmlns:a16="http://schemas.microsoft.com/office/drawing/2014/main" val="1022450279"/>
                    </a:ext>
                  </a:extLst>
                </a:gridCol>
              </a:tblGrid>
              <a:tr h="645499">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2800" dirty="0">
                          <a:solidFill>
                            <a:srgbClr val="FFFF00"/>
                          </a:solidFill>
                          <a:latin typeface="Times New Roman" panose="02020603050405020304" pitchFamily="18" charset="0"/>
                          <a:cs typeface="Times New Roman" panose="02020603050405020304" pitchFamily="18" charset="0"/>
                        </a:rPr>
                        <a:t>Age</a:t>
                      </a:r>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2800" dirty="0">
                          <a:solidFill>
                            <a:srgbClr val="FFFF00"/>
                          </a:solidFill>
                          <a:latin typeface="Times New Roman" panose="02020603050405020304" pitchFamily="18" charset="0"/>
                          <a:cs typeface="Times New Roman" panose="02020603050405020304" pitchFamily="18" charset="0"/>
                        </a:rPr>
                        <a:t>Health</a:t>
                      </a:r>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2800" dirty="0">
                          <a:solidFill>
                            <a:srgbClr val="FFFF00"/>
                          </a:solidFill>
                          <a:latin typeface="Times New Roman" panose="02020603050405020304" pitchFamily="18" charset="0"/>
                          <a:cs typeface="Times New Roman" panose="02020603050405020304" pitchFamily="18" charset="0"/>
                        </a:rPr>
                        <a:t>Illness</a:t>
                      </a:r>
                    </a:p>
                  </a:txBody>
                  <a:tcPr/>
                </a:tc>
                <a:extLst>
                  <a:ext uri="{0D108BD9-81ED-4DB2-BD59-A6C34878D82A}">
                    <a16:rowId xmlns:a16="http://schemas.microsoft.com/office/drawing/2014/main" val="1633557508"/>
                  </a:ext>
                </a:extLst>
              </a:tr>
            </a:tbl>
          </a:graphicData>
        </a:graphic>
      </p:graphicFrame>
      <p:graphicFrame>
        <p:nvGraphicFramePr>
          <p:cNvPr id="7" name="Table 6"/>
          <p:cNvGraphicFramePr>
            <a:graphicFrameLocks noGrp="1"/>
          </p:cNvGraphicFramePr>
          <p:nvPr>
            <p:extLst>
              <p:ext uri="{D42A27DB-BD31-4B8C-83A1-F6EECF244321}">
                <p14:modId xmlns:p14="http://schemas.microsoft.com/office/powerpoint/2010/main" val="3510477680"/>
              </p:ext>
            </p:extLst>
          </p:nvPr>
        </p:nvGraphicFramePr>
        <p:xfrm>
          <a:off x="1540931" y="4042324"/>
          <a:ext cx="8127999" cy="944880"/>
        </p:xfrm>
        <a:graphic>
          <a:graphicData uri="http://schemas.openxmlformats.org/drawingml/2006/table">
            <a:tbl>
              <a:tblPr firstRow="1" bandRow="1">
                <a:tableStyleId>{7DF18680-E054-41AD-8BC1-D1AEF772440D}</a:tableStyleId>
              </a:tblPr>
              <a:tblGrid>
                <a:gridCol w="2709333">
                  <a:extLst>
                    <a:ext uri="{9D8B030D-6E8A-4147-A177-3AD203B41FA5}">
                      <a16:colId xmlns:a16="http://schemas.microsoft.com/office/drawing/2014/main" val="2253677854"/>
                    </a:ext>
                  </a:extLst>
                </a:gridCol>
                <a:gridCol w="2709333">
                  <a:extLst>
                    <a:ext uri="{9D8B030D-6E8A-4147-A177-3AD203B41FA5}">
                      <a16:colId xmlns:a16="http://schemas.microsoft.com/office/drawing/2014/main" val="472589219"/>
                    </a:ext>
                  </a:extLst>
                </a:gridCol>
                <a:gridCol w="2709333">
                  <a:extLst>
                    <a:ext uri="{9D8B030D-6E8A-4147-A177-3AD203B41FA5}">
                      <a16:colId xmlns:a16="http://schemas.microsoft.com/office/drawing/2014/main" val="1022450279"/>
                    </a:ext>
                  </a:extLst>
                </a:gridCol>
              </a:tblGrid>
              <a:tr h="645499">
                <a:tc>
                  <a:txBody>
                    <a:bodyPr/>
                    <a:lstStyle/>
                    <a:p>
                      <a:pPr marL="0" indent="0">
                        <a:buNone/>
                      </a:pPr>
                      <a:r>
                        <a:rPr lang="en-GB" sz="2800" dirty="0">
                          <a:latin typeface="Times New Roman" panose="02020603050405020304" pitchFamily="18" charset="0"/>
                          <a:cs typeface="Times New Roman" panose="02020603050405020304" pitchFamily="18" charset="0"/>
                        </a:rPr>
                        <a:t>Personality</a:t>
                      </a:r>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2800" dirty="0">
                          <a:latin typeface="Times New Roman" panose="02020603050405020304" pitchFamily="18" charset="0"/>
                          <a:cs typeface="Times New Roman" panose="02020603050405020304" pitchFamily="18" charset="0"/>
                        </a:rPr>
                        <a:t>Beliefs </a:t>
                      </a:r>
                      <a:endParaRPr lang="en-GB" sz="2800" dirty="0">
                        <a:solidFill>
                          <a:srgbClr val="FFFF00"/>
                        </a:solidFill>
                        <a:latin typeface="Times New Roman" panose="02020603050405020304" pitchFamily="18" charset="0"/>
                        <a:cs typeface="Times New Roman" panose="02020603050405020304" pitchFamily="18" charset="0"/>
                      </a:endParaRPr>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2800" dirty="0">
                          <a:latin typeface="Times New Roman" panose="02020603050405020304" pitchFamily="18" charset="0"/>
                          <a:cs typeface="Times New Roman" panose="02020603050405020304" pitchFamily="18" charset="0"/>
                        </a:rPr>
                        <a:t>Expectations and emotions</a:t>
                      </a:r>
                      <a:endParaRPr lang="en-GB" sz="2800" dirty="0">
                        <a:solidFill>
                          <a:srgbClr val="FFFF00"/>
                        </a:solidFill>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633557508"/>
                  </a:ext>
                </a:extLst>
              </a:tr>
            </a:tbl>
          </a:graphicData>
        </a:graphic>
      </p:graphicFrame>
      <p:graphicFrame>
        <p:nvGraphicFramePr>
          <p:cNvPr id="8" name="Table 7"/>
          <p:cNvGraphicFramePr>
            <a:graphicFrameLocks noGrp="1"/>
          </p:cNvGraphicFramePr>
          <p:nvPr>
            <p:extLst>
              <p:ext uri="{D42A27DB-BD31-4B8C-83A1-F6EECF244321}">
                <p14:modId xmlns:p14="http://schemas.microsoft.com/office/powerpoint/2010/main" val="470407344"/>
              </p:ext>
            </p:extLst>
          </p:nvPr>
        </p:nvGraphicFramePr>
        <p:xfrm>
          <a:off x="1540932" y="5737012"/>
          <a:ext cx="8127999" cy="645499"/>
        </p:xfrm>
        <a:graphic>
          <a:graphicData uri="http://schemas.openxmlformats.org/drawingml/2006/table">
            <a:tbl>
              <a:tblPr firstRow="1" bandRow="1">
                <a:tableStyleId>{00A15C55-8517-42AA-B614-E9B94910E393}</a:tableStyleId>
              </a:tblPr>
              <a:tblGrid>
                <a:gridCol w="2709333">
                  <a:extLst>
                    <a:ext uri="{9D8B030D-6E8A-4147-A177-3AD203B41FA5}">
                      <a16:colId xmlns:a16="http://schemas.microsoft.com/office/drawing/2014/main" val="2253677854"/>
                    </a:ext>
                  </a:extLst>
                </a:gridCol>
                <a:gridCol w="2709333">
                  <a:extLst>
                    <a:ext uri="{9D8B030D-6E8A-4147-A177-3AD203B41FA5}">
                      <a16:colId xmlns:a16="http://schemas.microsoft.com/office/drawing/2014/main" val="472589219"/>
                    </a:ext>
                  </a:extLst>
                </a:gridCol>
                <a:gridCol w="2709333">
                  <a:extLst>
                    <a:ext uri="{9D8B030D-6E8A-4147-A177-3AD203B41FA5}">
                      <a16:colId xmlns:a16="http://schemas.microsoft.com/office/drawing/2014/main" val="1022450279"/>
                    </a:ext>
                  </a:extLst>
                </a:gridCol>
              </a:tblGrid>
              <a:tr h="645499">
                <a:tc>
                  <a:txBody>
                    <a:bodyPr/>
                    <a:lstStyle/>
                    <a:p>
                      <a:pPr marL="0" indent="0">
                        <a:buNone/>
                      </a:pPr>
                      <a:r>
                        <a:rPr lang="en-GB" sz="2800" dirty="0"/>
                        <a:t>Family,</a:t>
                      </a:r>
                      <a:endParaRPr lang="en-GB" sz="2800" dirty="0">
                        <a:solidFill>
                          <a:srgbClr val="002060"/>
                        </a:solidFill>
                        <a:latin typeface="Times New Roman" panose="02020603050405020304" pitchFamily="18" charset="0"/>
                        <a:cs typeface="Times New Roman" panose="02020603050405020304" pitchFamily="18" charset="0"/>
                      </a:endParaRPr>
                    </a:p>
                  </a:txBody>
                  <a:tcPr/>
                </a:tc>
                <a:tc>
                  <a:txBody>
                    <a:bodyPr/>
                    <a:lstStyle/>
                    <a:p>
                      <a:pPr marL="0" indent="0">
                        <a:buNone/>
                      </a:pPr>
                      <a:r>
                        <a:rPr lang="en-GB" sz="2800" dirty="0"/>
                        <a:t> Culture, </a:t>
                      </a:r>
                      <a:endParaRPr lang="en-GB" sz="2800" dirty="0">
                        <a:solidFill>
                          <a:srgbClr val="002060"/>
                        </a:solidFill>
                        <a:latin typeface="Times New Roman" panose="02020603050405020304" pitchFamily="18" charset="0"/>
                        <a:cs typeface="Times New Roman" panose="02020603050405020304" pitchFamily="18" charset="0"/>
                      </a:endParaRPr>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2800" dirty="0"/>
                        <a:t>Friends</a:t>
                      </a:r>
                      <a:endParaRPr lang="en-GB" sz="2800" dirty="0">
                        <a:solidFill>
                          <a:srgbClr val="002060"/>
                        </a:solidFill>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633557508"/>
                  </a:ext>
                </a:extLst>
              </a:tr>
            </a:tbl>
          </a:graphicData>
        </a:graphic>
      </p:graphicFrame>
    </p:spTree>
    <p:extLst>
      <p:ext uri="{BB962C8B-B14F-4D97-AF65-F5344CB8AC3E}">
        <p14:creationId xmlns:p14="http://schemas.microsoft.com/office/powerpoint/2010/main" val="6516374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Conclusion</a:t>
            </a:r>
            <a:endParaRPr lang="en-GB" dirty="0"/>
          </a:p>
        </p:txBody>
      </p:sp>
      <p:sp>
        <p:nvSpPr>
          <p:cNvPr id="3" name="Content Placeholder 2"/>
          <p:cNvSpPr>
            <a:spLocks noGrp="1"/>
          </p:cNvSpPr>
          <p:nvPr>
            <p:ph idx="1"/>
          </p:nvPr>
        </p:nvSpPr>
        <p:spPr/>
        <p:txBody>
          <a:bodyPr>
            <a:normAutofit/>
          </a:bodyPr>
          <a:lstStyle/>
          <a:p>
            <a:pPr algn="just"/>
            <a:r>
              <a:rPr lang="en-GB" sz="3600" dirty="0">
                <a:latin typeface="Times New Roman" panose="02020603050405020304" pitchFamily="18" charset="0"/>
                <a:cs typeface="Times New Roman" panose="02020603050405020304" pitchFamily="18" charset="0"/>
              </a:rPr>
              <a:t>For getting organizational success, managers' work and their effectiveness are mandatory for every organization. Employee retention, employee engagement, employee motivation and coordination of culture and organizational structure are highly needed for any organization. </a:t>
            </a:r>
          </a:p>
        </p:txBody>
      </p:sp>
    </p:spTree>
    <p:extLst>
      <p:ext uri="{BB962C8B-B14F-4D97-AF65-F5344CB8AC3E}">
        <p14:creationId xmlns:p14="http://schemas.microsoft.com/office/powerpoint/2010/main" val="1311181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a:t>
            </a:r>
            <a:endParaRPr lang="en-GB" dirty="0"/>
          </a:p>
        </p:txBody>
      </p:sp>
      <p:sp>
        <p:nvSpPr>
          <p:cNvPr id="3" name="Content Placeholder 2"/>
          <p:cNvSpPr>
            <a:spLocks noGrp="1"/>
          </p:cNvSpPr>
          <p:nvPr>
            <p:ph idx="1"/>
          </p:nvPr>
        </p:nvSpPr>
        <p:spPr>
          <a:xfrm>
            <a:off x="1024127" y="1879600"/>
            <a:ext cx="9720073" cy="4023360"/>
          </a:xfrm>
        </p:spPr>
        <p:txBody>
          <a:bodyPr>
            <a:normAutofit/>
          </a:bodyPr>
          <a:lstStyle/>
          <a:p>
            <a:r>
              <a:rPr lang="en-US" sz="1200" dirty="0">
                <a:latin typeface="Times New Roman" panose="02020603050405020304" pitchFamily="18" charset="0"/>
                <a:cs typeface="Times New Roman" panose="02020603050405020304" pitchFamily="18" charset="0"/>
              </a:rPr>
              <a:t>James, L. and Mathew, L., 2019. Employee retention strategies: IT industry. </a:t>
            </a:r>
            <a:r>
              <a:rPr lang="en-US" sz="1200" i="1" dirty="0">
                <a:latin typeface="Times New Roman" panose="02020603050405020304" pitchFamily="18" charset="0"/>
                <a:cs typeface="Times New Roman" panose="02020603050405020304" pitchFamily="18" charset="0"/>
              </a:rPr>
              <a:t>SCMS Journal of Indian Management</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9</a:t>
            </a:r>
            <a:r>
              <a:rPr lang="en-US" sz="1200" dirty="0">
                <a:latin typeface="Times New Roman" panose="02020603050405020304" pitchFamily="18" charset="0"/>
                <a:cs typeface="Times New Roman" panose="02020603050405020304" pitchFamily="18" charset="0"/>
              </a:rPr>
              <a:t>(3), p.79.</a:t>
            </a:r>
          </a:p>
          <a:p>
            <a:r>
              <a:rPr lang="en-US" sz="1200" dirty="0" err="1">
                <a:latin typeface="Times New Roman" panose="02020603050405020304" pitchFamily="18" charset="0"/>
                <a:cs typeface="Times New Roman" panose="02020603050405020304" pitchFamily="18" charset="0"/>
              </a:rPr>
              <a:t>Ochola</a:t>
            </a:r>
            <a:r>
              <a:rPr lang="en-US" sz="1200" dirty="0">
                <a:latin typeface="Times New Roman" panose="02020603050405020304" pitchFamily="18" charset="0"/>
                <a:cs typeface="Times New Roman" panose="02020603050405020304" pitchFamily="18" charset="0"/>
              </a:rPr>
              <a:t>, G.O., 2018. Employee motivation, An organizational performance improvement strategy (A review on influence of employee motivation on organizational performance). </a:t>
            </a:r>
            <a:r>
              <a:rPr lang="en-US" sz="1200" i="1" dirty="0">
                <a:latin typeface="Times New Roman" panose="02020603050405020304" pitchFamily="18" charset="0"/>
                <a:cs typeface="Times New Roman" panose="02020603050405020304" pitchFamily="18" charset="0"/>
              </a:rPr>
              <a:t>JOJ Sciences</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1</a:t>
            </a:r>
            <a:r>
              <a:rPr lang="en-US" sz="1200" dirty="0">
                <a:latin typeface="Times New Roman" panose="02020603050405020304" pitchFamily="18" charset="0"/>
                <a:cs typeface="Times New Roman" panose="02020603050405020304" pitchFamily="18" charset="0"/>
              </a:rPr>
              <a:t>(5), pp.120-125.</a:t>
            </a:r>
          </a:p>
          <a:p>
            <a:r>
              <a:rPr lang="en-US" sz="1200" dirty="0">
                <a:latin typeface="Times New Roman" panose="02020603050405020304" pitchFamily="18" charset="0"/>
                <a:cs typeface="Times New Roman" panose="02020603050405020304" pitchFamily="18" charset="0"/>
              </a:rPr>
              <a:t>Shuck, B. and </a:t>
            </a:r>
            <a:r>
              <a:rPr lang="en-US" sz="1200" dirty="0" err="1">
                <a:latin typeface="Times New Roman" panose="02020603050405020304" pitchFamily="18" charset="0"/>
                <a:cs typeface="Times New Roman" panose="02020603050405020304" pitchFamily="18" charset="0"/>
              </a:rPr>
              <a:t>Wollard</a:t>
            </a:r>
            <a:r>
              <a:rPr lang="en-US" sz="1200" dirty="0">
                <a:latin typeface="Times New Roman" panose="02020603050405020304" pitchFamily="18" charset="0"/>
                <a:cs typeface="Times New Roman" panose="02020603050405020304" pitchFamily="18" charset="0"/>
              </a:rPr>
              <a:t>, K., 2017. Employee engagement and HRD: A seminal review of the foundations. </a:t>
            </a:r>
            <a:r>
              <a:rPr lang="en-US" sz="1200" i="1" dirty="0">
                <a:latin typeface="Times New Roman" panose="02020603050405020304" pitchFamily="18" charset="0"/>
                <a:cs typeface="Times New Roman" panose="02020603050405020304" pitchFamily="18" charset="0"/>
              </a:rPr>
              <a:t>Human resource development review</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9</a:t>
            </a:r>
            <a:r>
              <a:rPr lang="en-US" sz="1200" dirty="0">
                <a:latin typeface="Times New Roman" panose="02020603050405020304" pitchFamily="18" charset="0"/>
                <a:cs typeface="Times New Roman" panose="02020603050405020304" pitchFamily="18" charset="0"/>
              </a:rPr>
              <a:t>(1), pp.89-110.</a:t>
            </a:r>
          </a:p>
          <a:p>
            <a:r>
              <a:rPr lang="en-US" sz="1200" dirty="0" err="1">
                <a:latin typeface="Times New Roman" panose="02020603050405020304" pitchFamily="18" charset="0"/>
                <a:cs typeface="Times New Roman" panose="02020603050405020304" pitchFamily="18" charset="0"/>
              </a:rPr>
              <a:t>Janićijević</a:t>
            </a:r>
            <a:r>
              <a:rPr lang="en-US" sz="1200" dirty="0">
                <a:latin typeface="Times New Roman" panose="02020603050405020304" pitchFamily="18" charset="0"/>
                <a:cs typeface="Times New Roman" panose="02020603050405020304" pitchFamily="18" charset="0"/>
              </a:rPr>
              <a:t>, N., 2019. The mutual impact of organizational culture and structure. </a:t>
            </a:r>
            <a:r>
              <a:rPr lang="en-US" sz="1200" i="1" dirty="0">
                <a:latin typeface="Times New Roman" panose="02020603050405020304" pitchFamily="18" charset="0"/>
                <a:cs typeface="Times New Roman" panose="02020603050405020304" pitchFamily="18" charset="0"/>
              </a:rPr>
              <a:t>Economic annals</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58</a:t>
            </a:r>
            <a:r>
              <a:rPr lang="en-US" sz="1200" dirty="0">
                <a:latin typeface="Times New Roman" panose="02020603050405020304" pitchFamily="18" charset="0"/>
                <a:cs typeface="Times New Roman" panose="02020603050405020304" pitchFamily="18" charset="0"/>
              </a:rPr>
              <a:t>(198), pp.35-60.</a:t>
            </a:r>
          </a:p>
          <a:p>
            <a:r>
              <a:rPr lang="en-US" sz="1200" dirty="0">
                <a:latin typeface="Times New Roman" panose="02020603050405020304" pitchFamily="18" charset="0"/>
                <a:cs typeface="Times New Roman" panose="02020603050405020304" pitchFamily="18" charset="0"/>
              </a:rPr>
              <a:t>Barrow, J.C., 2020. The variables of leadership: A review and conceptual framework. </a:t>
            </a:r>
            <a:r>
              <a:rPr lang="en-US" sz="1200" i="1" dirty="0">
                <a:latin typeface="Times New Roman" panose="02020603050405020304" pitchFamily="18" charset="0"/>
                <a:cs typeface="Times New Roman" panose="02020603050405020304" pitchFamily="18" charset="0"/>
              </a:rPr>
              <a:t>Academy of management Review</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2</a:t>
            </a:r>
            <a:r>
              <a:rPr lang="en-US" sz="1200" dirty="0">
                <a:latin typeface="Times New Roman" panose="02020603050405020304" pitchFamily="18" charset="0"/>
                <a:cs typeface="Times New Roman" panose="02020603050405020304" pitchFamily="18" charset="0"/>
              </a:rPr>
              <a:t>(2), pp.231-251.</a:t>
            </a:r>
          </a:p>
          <a:p>
            <a:r>
              <a:rPr lang="en-US" sz="1200" dirty="0" err="1">
                <a:latin typeface="Times New Roman" panose="02020603050405020304" pitchFamily="18" charset="0"/>
                <a:cs typeface="Times New Roman" panose="02020603050405020304" pitchFamily="18" charset="0"/>
              </a:rPr>
              <a:t>Weick</a:t>
            </a:r>
            <a:r>
              <a:rPr lang="en-US" sz="1200" dirty="0">
                <a:latin typeface="Times New Roman" panose="02020603050405020304" pitchFamily="18" charset="0"/>
                <a:cs typeface="Times New Roman" panose="02020603050405020304" pitchFamily="18" charset="0"/>
              </a:rPr>
              <a:t>, K.E., 2014. The Nature of Managerial Work.</a:t>
            </a:r>
          </a:p>
          <a:p>
            <a:r>
              <a:rPr lang="en-US" sz="1200" dirty="0" err="1">
                <a:latin typeface="Times New Roman" panose="02020603050405020304" pitchFamily="18" charset="0"/>
                <a:cs typeface="Times New Roman" panose="02020603050405020304" pitchFamily="18" charset="0"/>
              </a:rPr>
              <a:t>Pettinger</a:t>
            </a:r>
            <a:r>
              <a:rPr lang="en-US" sz="1200" dirty="0">
                <a:latin typeface="Times New Roman" panose="02020603050405020304" pitchFamily="18" charset="0"/>
                <a:cs typeface="Times New Roman" panose="02020603050405020304" pitchFamily="18" charset="0"/>
              </a:rPr>
              <a:t>, R., 2015. Standards: A </a:t>
            </a:r>
            <a:r>
              <a:rPr lang="en-US" sz="1200" dirty="0" err="1">
                <a:latin typeface="Times New Roman" panose="02020603050405020304" pitchFamily="18" charset="0"/>
                <a:cs typeface="Times New Roman" panose="02020603050405020304" pitchFamily="18" charset="0"/>
              </a:rPr>
              <a:t>Behavioural</a:t>
            </a:r>
            <a:r>
              <a:rPr lang="en-US" sz="1200" dirty="0">
                <a:latin typeface="Times New Roman" panose="02020603050405020304" pitchFamily="18" charset="0"/>
                <a:cs typeface="Times New Roman" panose="02020603050405020304" pitchFamily="18" charset="0"/>
              </a:rPr>
              <a:t> Approach to Management. In </a:t>
            </a:r>
            <a:r>
              <a:rPr lang="en-US" sz="1200" i="1" dirty="0">
                <a:latin typeface="Times New Roman" panose="02020603050405020304" pitchFamily="18" charset="0"/>
                <a:cs typeface="Times New Roman" panose="02020603050405020304" pitchFamily="18" charset="0"/>
              </a:rPr>
              <a:t>The True Value of CSR</a:t>
            </a:r>
            <a:r>
              <a:rPr lang="en-US" sz="1200" dirty="0">
                <a:latin typeface="Times New Roman" panose="02020603050405020304" pitchFamily="18" charset="0"/>
                <a:cs typeface="Times New Roman" panose="02020603050405020304" pitchFamily="18" charset="0"/>
              </a:rPr>
              <a:t> (pp. 264-279). Palgrave Macmillan, London.</a:t>
            </a:r>
            <a:endParaRPr lang="en-GB" sz="1200" dirty="0">
              <a:latin typeface="Times New Roman" panose="02020603050405020304" pitchFamily="18" charset="0"/>
              <a:cs typeface="Times New Roman" panose="02020603050405020304" pitchFamily="18" charset="0"/>
            </a:endParaRPr>
          </a:p>
        </p:txBody>
      </p:sp>
      <p:sp>
        <p:nvSpPr>
          <p:cNvPr id="5" name="Текстово поле 4">
            <a:extLst>
              <a:ext uri="{FF2B5EF4-FFF2-40B4-BE49-F238E27FC236}">
                <a16:creationId xmlns:a16="http://schemas.microsoft.com/office/drawing/2014/main" id="{6B10C83E-018C-75B7-8DFB-A1FC76C6AB9F}"/>
              </a:ext>
            </a:extLst>
          </p:cNvPr>
          <p:cNvSpPr txBox="1"/>
          <p:nvPr/>
        </p:nvSpPr>
        <p:spPr>
          <a:xfrm>
            <a:off x="1024126" y="4670773"/>
            <a:ext cx="6096000" cy="415498"/>
          </a:xfrm>
          <a:prstGeom prst="rect">
            <a:avLst/>
          </a:prstGeom>
          <a:noFill/>
        </p:spPr>
        <p:txBody>
          <a:bodyPr wrap="square">
            <a:spAutoFit/>
          </a:bodyPr>
          <a:lstStyle/>
          <a:p>
            <a:r>
              <a:rPr lang="en-GB" sz="1050" dirty="0">
                <a:latin typeface="Arial" panose="020B0604020202020204" pitchFamily="34" charset="0"/>
                <a:cs typeface="Arial" panose="020B0604020202020204" pitchFamily="34" charset="0"/>
              </a:rPr>
              <a:t>https://www.researchgate.net/publication/297746878_A_Study_on_the_Relationship_between_Organizational_Culture_and_Organizational_Performance_and_a_Model_Suggestion</a:t>
            </a:r>
            <a:endParaRPr lang="bg-BG" sz="10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1110664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88A2F88-55C5-4ED1-9541-807C65424763}">
  <ds:schemaRefs>
    <ds:schemaRef ds:uri="http://schemas.openxmlformats.org/package/2006/metadata/core-properties"/>
    <ds:schemaRef ds:uri="16c05727-aa75-4e4a-9b5f-8a80a1165891"/>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purl.org/dc/terms/"/>
    <ds:schemaRef ds:uri="71af3243-3dd4-4a8d-8c0d-dd76da1f02a5"/>
    <ds:schemaRef ds:uri="http://www.w3.org/XML/1998/namespace"/>
    <ds:schemaRef ds:uri="http://purl.org/dc/dcmitype/"/>
  </ds:schemaRefs>
</ds:datastoreItem>
</file>

<file path=customXml/itemProps2.xml><?xml version="1.0" encoding="utf-8"?>
<ds:datastoreItem xmlns:ds="http://schemas.openxmlformats.org/officeDocument/2006/customXml" ds:itemID="{B61EAB5F-88FC-4FAE-AE3C-037A3C365EB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F44C90D-2A62-4985-9618-3460247437B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Integral design</Template>
  <TotalTime>0</TotalTime>
  <Words>1628</Words>
  <Application>Microsoft Office PowerPoint</Application>
  <PresentationFormat>Широк екран</PresentationFormat>
  <Paragraphs>113</Paragraphs>
  <Slides>14</Slides>
  <Notes>11</Notes>
  <HiddenSlides>0</HiddenSlides>
  <MMClips>0</MMClips>
  <ScaleCrop>false</ScaleCrop>
  <HeadingPairs>
    <vt:vector size="6" baseType="variant">
      <vt:variant>
        <vt:lpstr>Използвани шрифтове</vt:lpstr>
      </vt:variant>
      <vt:variant>
        <vt:i4>8</vt:i4>
      </vt:variant>
      <vt:variant>
        <vt:lpstr>Тема</vt:lpstr>
      </vt:variant>
      <vt:variant>
        <vt:i4>1</vt:i4>
      </vt:variant>
      <vt:variant>
        <vt:lpstr>Заглавия на слайдовете</vt:lpstr>
      </vt:variant>
      <vt:variant>
        <vt:i4>14</vt:i4>
      </vt:variant>
    </vt:vector>
  </HeadingPairs>
  <TitlesOfParts>
    <vt:vector size="23" baseType="lpstr">
      <vt:lpstr>Arial</vt:lpstr>
      <vt:lpstr>Calibri</vt:lpstr>
      <vt:lpstr>Roboto</vt:lpstr>
      <vt:lpstr>Times New Roman</vt:lpstr>
      <vt:lpstr>Tw Cen MT</vt:lpstr>
      <vt:lpstr>Tw Cen MT Condensed</vt:lpstr>
      <vt:lpstr>Wingdings</vt:lpstr>
      <vt:lpstr>Wingdings 3</vt:lpstr>
      <vt:lpstr>Integral</vt:lpstr>
      <vt:lpstr>Managing people</vt:lpstr>
      <vt:lpstr>Презентация на PowerPoint</vt:lpstr>
      <vt:lpstr>Introduction</vt:lpstr>
      <vt:lpstr>Strategies for employee retention</vt:lpstr>
      <vt:lpstr>Strategies for employee motivation </vt:lpstr>
      <vt:lpstr>Strategies for employee engagement </vt:lpstr>
      <vt:lpstr>Relationship with people and organizational structure and culture</vt:lpstr>
      <vt:lpstr>Variables of effective leadership and management</vt:lpstr>
      <vt:lpstr>Nature of managerial works</vt:lpstr>
      <vt:lpstr>Role of leadership</vt:lpstr>
      <vt:lpstr>Презентация на PowerPoint</vt:lpstr>
      <vt:lpstr>Variable that affect an individual's behaviour </vt:lpstr>
      <vt:lpstr>Conclusion</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2022-10-02T11:36:12Z</dcterms:created>
  <dcterms:modified xsi:type="dcterms:W3CDTF">2022-10-23T17:13:50Z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