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58" r:id="rId4"/>
    <p:sldId id="259" r:id="rId5"/>
    <p:sldId id="281" r:id="rId6"/>
    <p:sldId id="285" r:id="rId7"/>
    <p:sldId id="260" r:id="rId8"/>
    <p:sldId id="261" r:id="rId9"/>
    <p:sldId id="262" r:id="rId10"/>
    <p:sldId id="263" r:id="rId11"/>
    <p:sldId id="264" r:id="rId12"/>
    <p:sldId id="279" r:id="rId13"/>
    <p:sldId id="288" r:id="rId14"/>
    <p:sldId id="277" r:id="rId15"/>
    <p:sldId id="276" r:id="rId16"/>
    <p:sldId id="280" r:id="rId17"/>
    <p:sldId id="265" r:id="rId18"/>
    <p:sldId id="289" r:id="rId19"/>
    <p:sldId id="268" r:id="rId20"/>
    <p:sldId id="286" r:id="rId21"/>
    <p:sldId id="269" r:id="rId22"/>
    <p:sldId id="270" r:id="rId23"/>
    <p:sldId id="290" r:id="rId24"/>
    <p:sldId id="272" r:id="rId25"/>
    <p:sldId id="291" r:id="rId26"/>
    <p:sldId id="292" r:id="rId27"/>
    <p:sldId id="274" r:id="rId28"/>
    <p:sldId id="275" r:id="rId29"/>
    <p:sldId id="278" r:id="rId30"/>
    <p:sldId id="282" r:id="rId31"/>
    <p:sldId id="283" r:id="rId32"/>
    <p:sldId id="284" r:id="rId33"/>
    <p:sldId id="300" r:id="rId34"/>
    <p:sldId id="301" r:id="rId35"/>
    <p:sldId id="302" r:id="rId36"/>
    <p:sldId id="303" r:id="rId37"/>
    <p:sldId id="26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46099B-D9ED-4F60-1B8E-8521F16105A0}" v="31" dt="2025-10-09T10:23:38.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553" autoAdjust="0"/>
  </p:normalViewPr>
  <p:slideViewPr>
    <p:cSldViewPr snapToGrid="0">
      <p:cViewPr varScale="1">
        <p:scale>
          <a:sx n="50" d="100"/>
          <a:sy n="50" d="100"/>
        </p:scale>
        <p:origin x="12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AD46099B-D9ED-4F60-1B8E-8521F16105A0}"/>
    <pc:docChg chg="addSld delSld modSld">
      <pc:chgData name="Wynne Jones (IMH)" userId="S::w.w.jones@uwtsd.ac.uk::b8ae0356-1604-4797-9d33-e7aaf078d969" providerId="AD" clId="Web-{AD46099B-D9ED-4F60-1B8E-8521F16105A0}" dt="2025-10-09T10:23:38.895" v="33"/>
      <pc:docMkLst>
        <pc:docMk/>
      </pc:docMkLst>
      <pc:sldChg chg="add del">
        <pc:chgData name="Wynne Jones (IMH)" userId="S::w.w.jones@uwtsd.ac.uk::b8ae0356-1604-4797-9d33-e7aaf078d969" providerId="AD" clId="Web-{AD46099B-D9ED-4F60-1B8E-8521F16105A0}" dt="2025-10-09T10:23:38.895" v="33"/>
        <pc:sldMkLst>
          <pc:docMk/>
          <pc:sldMk cId="3435809035" sldId="267"/>
        </pc:sldMkLst>
      </pc:sldChg>
      <pc:sldChg chg="add del">
        <pc:chgData name="Wynne Jones (IMH)" userId="S::w.w.jones@uwtsd.ac.uk::b8ae0356-1604-4797-9d33-e7aaf078d969" providerId="AD" clId="Web-{AD46099B-D9ED-4F60-1B8E-8521F16105A0}" dt="2025-10-09T10:21:25.971" v="15"/>
        <pc:sldMkLst>
          <pc:docMk/>
          <pc:sldMk cId="116553961" sldId="293"/>
        </pc:sldMkLst>
      </pc:sldChg>
      <pc:sldChg chg="add del">
        <pc:chgData name="Wynne Jones (IMH)" userId="S::w.w.jones@uwtsd.ac.uk::b8ae0356-1604-4797-9d33-e7aaf078d969" providerId="AD" clId="Web-{AD46099B-D9ED-4F60-1B8E-8521F16105A0}" dt="2025-10-09T10:21:51.581" v="19"/>
        <pc:sldMkLst>
          <pc:docMk/>
          <pc:sldMk cId="2544587901" sldId="294"/>
        </pc:sldMkLst>
      </pc:sldChg>
      <pc:sldChg chg="add del">
        <pc:chgData name="Wynne Jones (IMH)" userId="S::w.w.jones@uwtsd.ac.uk::b8ae0356-1604-4797-9d33-e7aaf078d969" providerId="AD" clId="Web-{AD46099B-D9ED-4F60-1B8E-8521F16105A0}" dt="2025-10-09T10:21:36.674" v="16"/>
        <pc:sldMkLst>
          <pc:docMk/>
          <pc:sldMk cId="457792109" sldId="295"/>
        </pc:sldMkLst>
      </pc:sldChg>
      <pc:sldChg chg="add del">
        <pc:chgData name="Wynne Jones (IMH)" userId="S::w.w.jones@uwtsd.ac.uk::b8ae0356-1604-4797-9d33-e7aaf078d969" providerId="AD" clId="Web-{AD46099B-D9ED-4F60-1B8E-8521F16105A0}" dt="2025-10-09T10:21:53.221" v="20"/>
        <pc:sldMkLst>
          <pc:docMk/>
          <pc:sldMk cId="3897556987" sldId="296"/>
        </pc:sldMkLst>
      </pc:sldChg>
      <pc:sldChg chg="add del">
        <pc:chgData name="Wynne Jones (IMH)" userId="S::w.w.jones@uwtsd.ac.uk::b8ae0356-1604-4797-9d33-e7aaf078d969" providerId="AD" clId="Web-{AD46099B-D9ED-4F60-1B8E-8521F16105A0}" dt="2025-10-09T10:21:44.205" v="17"/>
        <pc:sldMkLst>
          <pc:docMk/>
          <pc:sldMk cId="719038080" sldId="297"/>
        </pc:sldMkLst>
      </pc:sldChg>
      <pc:sldChg chg="add del">
        <pc:chgData name="Wynne Jones (IMH)" userId="S::w.w.jones@uwtsd.ac.uk::b8ae0356-1604-4797-9d33-e7aaf078d969" providerId="AD" clId="Web-{AD46099B-D9ED-4F60-1B8E-8521F16105A0}" dt="2025-10-09T10:21:46.971" v="18"/>
        <pc:sldMkLst>
          <pc:docMk/>
          <pc:sldMk cId="3092120620" sldId="298"/>
        </pc:sldMkLst>
      </pc:sldChg>
      <pc:sldChg chg="add del">
        <pc:chgData name="Wynne Jones (IMH)" userId="S::w.w.jones@uwtsd.ac.uk::b8ae0356-1604-4797-9d33-e7aaf078d969" providerId="AD" clId="Web-{AD46099B-D9ED-4F60-1B8E-8521F16105A0}" dt="2025-10-09T10:21:55.612" v="21"/>
        <pc:sldMkLst>
          <pc:docMk/>
          <pc:sldMk cId="2059041949" sldId="299"/>
        </pc:sldMkLst>
      </pc:sldChg>
      <pc:sldChg chg="addSp modSp add">
        <pc:chgData name="Wynne Jones (IMH)" userId="S::w.w.jones@uwtsd.ac.uk::b8ae0356-1604-4797-9d33-e7aaf078d969" providerId="AD" clId="Web-{AD46099B-D9ED-4F60-1B8E-8521F16105A0}" dt="2025-10-09T10:22:01.456" v="22"/>
        <pc:sldMkLst>
          <pc:docMk/>
          <pc:sldMk cId="4007417034" sldId="300"/>
        </pc:sldMkLst>
        <pc:spChg chg="add">
          <ac:chgData name="Wynne Jones (IMH)" userId="S::w.w.jones@uwtsd.ac.uk::b8ae0356-1604-4797-9d33-e7aaf078d969" providerId="AD" clId="Web-{AD46099B-D9ED-4F60-1B8E-8521F16105A0}" dt="2025-10-09T10:22:01.456" v="22"/>
          <ac:spMkLst>
            <pc:docMk/>
            <pc:sldMk cId="4007417034" sldId="300"/>
            <ac:spMk id="9" creationId="{AB8C311F-7253-4AED-9701-7FC0708C41C7}"/>
          </ac:spMkLst>
        </pc:spChg>
        <pc:spChg chg="add">
          <ac:chgData name="Wynne Jones (IMH)" userId="S::w.w.jones@uwtsd.ac.uk::b8ae0356-1604-4797-9d33-e7aaf078d969" providerId="AD" clId="Web-{AD46099B-D9ED-4F60-1B8E-8521F16105A0}" dt="2025-10-09T10:22:01.456" v="22"/>
          <ac:spMkLst>
            <pc:docMk/>
            <pc:sldMk cId="4007417034" sldId="300"/>
            <ac:spMk id="11" creationId="{E2384209-CB15-4CDF-9D31-C44FD9A3F20D}"/>
          </ac:spMkLst>
        </pc:spChg>
        <pc:spChg chg="add">
          <ac:chgData name="Wynne Jones (IMH)" userId="S::w.w.jones@uwtsd.ac.uk::b8ae0356-1604-4797-9d33-e7aaf078d969" providerId="AD" clId="Web-{AD46099B-D9ED-4F60-1B8E-8521F16105A0}" dt="2025-10-09T10:22:01.456" v="22"/>
          <ac:spMkLst>
            <pc:docMk/>
            <pc:sldMk cId="4007417034" sldId="300"/>
            <ac:spMk id="13" creationId="{2633B3B5-CC90-43F0-8714-D31D1F3F0209}"/>
          </ac:spMkLst>
        </pc:spChg>
        <pc:spChg chg="add">
          <ac:chgData name="Wynne Jones (IMH)" userId="S::w.w.jones@uwtsd.ac.uk::b8ae0356-1604-4797-9d33-e7aaf078d969" providerId="AD" clId="Web-{AD46099B-D9ED-4F60-1B8E-8521F16105A0}" dt="2025-10-09T10:22:01.456" v="22"/>
          <ac:spMkLst>
            <pc:docMk/>
            <pc:sldMk cId="4007417034" sldId="300"/>
            <ac:spMk id="15" creationId="{A8D57A06-A426-446D-B02C-A2DC6B62E45E}"/>
          </ac:spMkLst>
        </pc:spChg>
        <pc:picChg chg="mod">
          <ac:chgData name="Wynne Jones (IMH)" userId="S::w.w.jones@uwtsd.ac.uk::b8ae0356-1604-4797-9d33-e7aaf078d969" providerId="AD" clId="Web-{AD46099B-D9ED-4F60-1B8E-8521F16105A0}" dt="2025-10-09T10:22:01.456" v="22"/>
          <ac:picMkLst>
            <pc:docMk/>
            <pc:sldMk cId="4007417034" sldId="300"/>
            <ac:picMk id="4" creationId="{C0925FDB-B7E6-BBC0-C689-B8E87A046571}"/>
          </ac:picMkLst>
        </pc:picChg>
      </pc:sldChg>
      <pc:sldChg chg="addSp modSp add">
        <pc:chgData name="Wynne Jones (IMH)" userId="S::w.w.jones@uwtsd.ac.uk::b8ae0356-1604-4797-9d33-e7aaf078d969" providerId="AD" clId="Web-{AD46099B-D9ED-4F60-1B8E-8521F16105A0}" dt="2025-10-09T10:22:08.472" v="23"/>
        <pc:sldMkLst>
          <pc:docMk/>
          <pc:sldMk cId="1627406075" sldId="301"/>
        </pc:sldMkLst>
        <pc:spChg chg="mod">
          <ac:chgData name="Wynne Jones (IMH)" userId="S::w.w.jones@uwtsd.ac.uk::b8ae0356-1604-4797-9d33-e7aaf078d969" providerId="AD" clId="Web-{AD46099B-D9ED-4F60-1B8E-8521F16105A0}" dt="2025-10-09T10:22:08.472" v="23"/>
          <ac:spMkLst>
            <pc:docMk/>
            <pc:sldMk cId="1627406075" sldId="301"/>
            <ac:spMk id="2" creationId="{11D20976-B407-ECAA-1F47-55C0185A99D5}"/>
          </ac:spMkLst>
        </pc:spChg>
        <pc:spChg chg="mod">
          <ac:chgData name="Wynne Jones (IMH)" userId="S::w.w.jones@uwtsd.ac.uk::b8ae0356-1604-4797-9d33-e7aaf078d969" providerId="AD" clId="Web-{AD46099B-D9ED-4F60-1B8E-8521F16105A0}" dt="2025-10-09T10:22:08.472" v="23"/>
          <ac:spMkLst>
            <pc:docMk/>
            <pc:sldMk cId="1627406075" sldId="301"/>
            <ac:spMk id="3" creationId="{C60A9E2F-5707-BF25-A8FD-909CC2C877FE}"/>
          </ac:spMkLst>
        </pc:spChg>
        <pc:spChg chg="add">
          <ac:chgData name="Wynne Jones (IMH)" userId="S::w.w.jones@uwtsd.ac.uk::b8ae0356-1604-4797-9d33-e7aaf078d969" providerId="AD" clId="Web-{AD46099B-D9ED-4F60-1B8E-8521F16105A0}" dt="2025-10-09T10:22:08.472" v="23"/>
          <ac:spMkLst>
            <pc:docMk/>
            <pc:sldMk cId="1627406075" sldId="301"/>
            <ac:spMk id="9" creationId="{04812C46-200A-4DEB-A05E-3ED6C68C2387}"/>
          </ac:spMkLst>
        </pc:spChg>
        <pc:spChg chg="add">
          <ac:chgData name="Wynne Jones (IMH)" userId="S::w.w.jones@uwtsd.ac.uk::b8ae0356-1604-4797-9d33-e7aaf078d969" providerId="AD" clId="Web-{AD46099B-D9ED-4F60-1B8E-8521F16105A0}" dt="2025-10-09T10:22:08.472" v="23"/>
          <ac:spMkLst>
            <pc:docMk/>
            <pc:sldMk cId="1627406075" sldId="301"/>
            <ac:spMk id="11" creationId="{D1EA859B-E555-4109-94F3-6700E046E008}"/>
          </ac:spMkLst>
        </pc:spChg>
        <pc:picChg chg="mod">
          <ac:chgData name="Wynne Jones (IMH)" userId="S::w.w.jones@uwtsd.ac.uk::b8ae0356-1604-4797-9d33-e7aaf078d969" providerId="AD" clId="Web-{AD46099B-D9ED-4F60-1B8E-8521F16105A0}" dt="2025-10-09T10:22:08.472" v="23"/>
          <ac:picMkLst>
            <pc:docMk/>
            <pc:sldMk cId="1627406075" sldId="301"/>
            <ac:picMk id="4" creationId="{85723C81-3E09-9EC0-3F1B-A60BFE9F0194}"/>
          </ac:picMkLst>
        </pc:picChg>
      </pc:sldChg>
      <pc:sldChg chg="addSp delSp add mod setBg">
        <pc:chgData name="Wynne Jones (IMH)" userId="S::w.w.jones@uwtsd.ac.uk::b8ae0356-1604-4797-9d33-e7aaf078d969" providerId="AD" clId="Web-{AD46099B-D9ED-4F60-1B8E-8521F16105A0}" dt="2025-10-09T10:22:17.409" v="24"/>
        <pc:sldMkLst>
          <pc:docMk/>
          <pc:sldMk cId="1137333151" sldId="302"/>
        </pc:sldMkLst>
        <pc:spChg chg="del">
          <ac:chgData name="Wynne Jones (IMH)" userId="S::w.w.jones@uwtsd.ac.uk::b8ae0356-1604-4797-9d33-e7aaf078d969" providerId="AD" clId="Web-{AD46099B-D9ED-4F60-1B8E-8521F16105A0}" dt="2025-10-09T10:22:17.409" v="24"/>
          <ac:spMkLst>
            <pc:docMk/>
            <pc:sldMk cId="1137333151" sldId="302"/>
            <ac:spMk id="3" creationId="{2FBD2F64-6E16-4C1E-BE10-733CDB0EC022}"/>
          </ac:spMkLst>
        </pc:spChg>
        <pc:spChg chg="add">
          <ac:chgData name="Wynne Jones (IMH)" userId="S::w.w.jones@uwtsd.ac.uk::b8ae0356-1604-4797-9d33-e7aaf078d969" providerId="AD" clId="Web-{AD46099B-D9ED-4F60-1B8E-8521F16105A0}" dt="2025-10-09T10:22:17.409" v="24"/>
          <ac:spMkLst>
            <pc:docMk/>
            <pc:sldMk cId="1137333151" sldId="302"/>
            <ac:spMk id="9" creationId="{BACC6370-2D7E-4714-9D71-7542949D7D5D}"/>
          </ac:spMkLst>
        </pc:spChg>
        <pc:spChg chg="add">
          <ac:chgData name="Wynne Jones (IMH)" userId="S::w.w.jones@uwtsd.ac.uk::b8ae0356-1604-4797-9d33-e7aaf078d969" providerId="AD" clId="Web-{AD46099B-D9ED-4F60-1B8E-8521F16105A0}" dt="2025-10-09T10:22:17.409" v="24"/>
          <ac:spMkLst>
            <pc:docMk/>
            <pc:sldMk cId="1137333151" sldId="302"/>
            <ac:spMk id="11" creationId="{256B2C21-A230-48C0-8DF1-C46611373C44}"/>
          </ac:spMkLst>
        </pc:spChg>
        <pc:spChg chg="add">
          <ac:chgData name="Wynne Jones (IMH)" userId="S::w.w.jones@uwtsd.ac.uk::b8ae0356-1604-4797-9d33-e7aaf078d969" providerId="AD" clId="Web-{AD46099B-D9ED-4F60-1B8E-8521F16105A0}" dt="2025-10-09T10:22:17.409" v="24"/>
          <ac:spMkLst>
            <pc:docMk/>
            <pc:sldMk cId="1137333151" sldId="302"/>
            <ac:spMk id="13" creationId="{3847E18C-932D-4C95-AABA-FEC7C9499AD7}"/>
          </ac:spMkLst>
        </pc:spChg>
        <pc:spChg chg="add">
          <ac:chgData name="Wynne Jones (IMH)" userId="S::w.w.jones@uwtsd.ac.uk::b8ae0356-1604-4797-9d33-e7aaf078d969" providerId="AD" clId="Web-{AD46099B-D9ED-4F60-1B8E-8521F16105A0}" dt="2025-10-09T10:22:17.409" v="24"/>
          <ac:spMkLst>
            <pc:docMk/>
            <pc:sldMk cId="1137333151" sldId="302"/>
            <ac:spMk id="15" creationId="{3150CB11-0C61-439E-910F-5787759E72A0}"/>
          </ac:spMkLst>
        </pc:spChg>
        <pc:spChg chg="add">
          <ac:chgData name="Wynne Jones (IMH)" userId="S::w.w.jones@uwtsd.ac.uk::b8ae0356-1604-4797-9d33-e7aaf078d969" providerId="AD" clId="Web-{AD46099B-D9ED-4F60-1B8E-8521F16105A0}" dt="2025-10-09T10:22:17.409" v="24"/>
          <ac:spMkLst>
            <pc:docMk/>
            <pc:sldMk cId="1137333151" sldId="302"/>
            <ac:spMk id="17" creationId="{43F8A58B-5155-44CE-A5FF-7647B47D0A7A}"/>
          </ac:spMkLst>
        </pc:spChg>
        <pc:spChg chg="add">
          <ac:chgData name="Wynne Jones (IMH)" userId="S::w.w.jones@uwtsd.ac.uk::b8ae0356-1604-4797-9d33-e7aaf078d969" providerId="AD" clId="Web-{AD46099B-D9ED-4F60-1B8E-8521F16105A0}" dt="2025-10-09T10:22:17.409" v="24"/>
          <ac:spMkLst>
            <pc:docMk/>
            <pc:sldMk cId="1137333151" sldId="302"/>
            <ac:spMk id="19" creationId="{443F2ACA-E6D6-4028-82DD-F03C262D5DE6}"/>
          </ac:spMkLst>
        </pc:spChg>
        <pc:graphicFrameChg chg="add">
          <ac:chgData name="Wynne Jones (IMH)" userId="S::w.w.jones@uwtsd.ac.uk::b8ae0356-1604-4797-9d33-e7aaf078d969" providerId="AD" clId="Web-{AD46099B-D9ED-4F60-1B8E-8521F16105A0}" dt="2025-10-09T10:22:17.409" v="24"/>
          <ac:graphicFrameMkLst>
            <pc:docMk/>
            <pc:sldMk cId="1137333151" sldId="302"/>
            <ac:graphicFrameMk id="5" creationId="{89300EC6-2BEB-C68D-1B86-047EAFDC1A3D}"/>
          </ac:graphicFrameMkLst>
        </pc:graphicFrameChg>
      </pc:sldChg>
      <pc:sldChg chg="addSp modSp add">
        <pc:chgData name="Wynne Jones (IMH)" userId="S::w.w.jones@uwtsd.ac.uk::b8ae0356-1604-4797-9d33-e7aaf078d969" providerId="AD" clId="Web-{AD46099B-D9ED-4F60-1B8E-8521F16105A0}" dt="2025-10-09T10:22:27.456" v="25"/>
        <pc:sldMkLst>
          <pc:docMk/>
          <pc:sldMk cId="2607561195" sldId="303"/>
        </pc:sldMkLst>
        <pc:spChg chg="mod">
          <ac:chgData name="Wynne Jones (IMH)" userId="S::w.w.jones@uwtsd.ac.uk::b8ae0356-1604-4797-9d33-e7aaf078d969" providerId="AD" clId="Web-{AD46099B-D9ED-4F60-1B8E-8521F16105A0}" dt="2025-10-09T10:22:27.456" v="25"/>
          <ac:spMkLst>
            <pc:docMk/>
            <pc:sldMk cId="2607561195" sldId="303"/>
            <ac:spMk id="2" creationId="{3019EF26-03FD-D6D2-3F47-B5F09288ECB0}"/>
          </ac:spMkLst>
        </pc:spChg>
        <pc:spChg chg="mod">
          <ac:chgData name="Wynne Jones (IMH)" userId="S::w.w.jones@uwtsd.ac.uk::b8ae0356-1604-4797-9d33-e7aaf078d969" providerId="AD" clId="Web-{AD46099B-D9ED-4F60-1B8E-8521F16105A0}" dt="2025-10-09T10:22:27.456" v="25"/>
          <ac:spMkLst>
            <pc:docMk/>
            <pc:sldMk cId="2607561195" sldId="303"/>
            <ac:spMk id="3" creationId="{7C391725-B241-5FE8-4AAE-A5ED625C5D1E}"/>
          </ac:spMkLst>
        </pc:spChg>
        <pc:spChg chg="add">
          <ac:chgData name="Wynne Jones (IMH)" userId="S::w.w.jones@uwtsd.ac.uk::b8ae0356-1604-4797-9d33-e7aaf078d969" providerId="AD" clId="Web-{AD46099B-D9ED-4F60-1B8E-8521F16105A0}" dt="2025-10-09T10:22:27.456" v="25"/>
          <ac:spMkLst>
            <pc:docMk/>
            <pc:sldMk cId="2607561195" sldId="303"/>
            <ac:spMk id="9" creationId="{B66D7F65-E9B6-4775-8355-D095CC73C1C8}"/>
          </ac:spMkLst>
        </pc:spChg>
        <pc:spChg chg="add">
          <ac:chgData name="Wynne Jones (IMH)" userId="S::w.w.jones@uwtsd.ac.uk::b8ae0356-1604-4797-9d33-e7aaf078d969" providerId="AD" clId="Web-{AD46099B-D9ED-4F60-1B8E-8521F16105A0}" dt="2025-10-09T10:22:27.456" v="25"/>
          <ac:spMkLst>
            <pc:docMk/>
            <pc:sldMk cId="2607561195" sldId="303"/>
            <ac:spMk id="11" creationId="{61707E60-CEC9-4661-AA82-69242EB4BDC3}"/>
          </ac:spMkLst>
        </pc:spChg>
        <pc:spChg chg="add">
          <ac:chgData name="Wynne Jones (IMH)" userId="S::w.w.jones@uwtsd.ac.uk::b8ae0356-1604-4797-9d33-e7aaf078d969" providerId="AD" clId="Web-{AD46099B-D9ED-4F60-1B8E-8521F16105A0}" dt="2025-10-09T10:22:27.456" v="25"/>
          <ac:spMkLst>
            <pc:docMk/>
            <pc:sldMk cId="2607561195" sldId="303"/>
            <ac:spMk id="13" creationId="{8F035CD8-AE30-4146-96F2-036B0CE5E4F3}"/>
          </ac:spMkLst>
        </pc:spChg>
        <pc:picChg chg="mod">
          <ac:chgData name="Wynne Jones (IMH)" userId="S::w.w.jones@uwtsd.ac.uk::b8ae0356-1604-4797-9d33-e7aaf078d969" providerId="AD" clId="Web-{AD46099B-D9ED-4F60-1B8E-8521F16105A0}" dt="2025-10-09T10:22:27.456" v="25"/>
          <ac:picMkLst>
            <pc:docMk/>
            <pc:sldMk cId="2607561195" sldId="303"/>
            <ac:picMk id="4" creationId="{034342CD-F511-E543-8696-1EC7B244E1D8}"/>
          </ac:picMkLst>
        </pc:picChg>
      </pc:sldChg>
      <pc:sldChg chg="add del">
        <pc:chgData name="Wynne Jones (IMH)" userId="S::w.w.jones@uwtsd.ac.uk::b8ae0356-1604-4797-9d33-e7aaf078d969" providerId="AD" clId="Web-{AD46099B-D9ED-4F60-1B8E-8521F16105A0}" dt="2025-10-09T10:23:35.317" v="32"/>
        <pc:sldMkLst>
          <pc:docMk/>
          <pc:sldMk cId="1175801207" sldId="304"/>
        </pc:sldMkLst>
      </pc:sldChg>
      <pc:sldChg chg="add del">
        <pc:chgData name="Wynne Jones (IMH)" userId="S::w.w.jones@uwtsd.ac.uk::b8ae0356-1604-4797-9d33-e7aaf078d969" providerId="AD" clId="Web-{AD46099B-D9ED-4F60-1B8E-8521F16105A0}" dt="2025-10-09T10:23:22.942" v="30"/>
        <pc:sldMkLst>
          <pc:docMk/>
          <pc:sldMk cId="286557785" sldId="305"/>
        </pc:sldMkLst>
      </pc:sldChg>
      <pc:sldChg chg="add del">
        <pc:chgData name="Wynne Jones (IMH)" userId="S::w.w.jones@uwtsd.ac.uk::b8ae0356-1604-4797-9d33-e7aaf078d969" providerId="AD" clId="Web-{AD46099B-D9ED-4F60-1B8E-8521F16105A0}" dt="2025-10-09T10:23:29.364" v="31"/>
        <pc:sldMkLst>
          <pc:docMk/>
          <pc:sldMk cId="811681053" sldId="306"/>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D40EC7-C32D-4740-865F-6C3A292164BB}" type="doc">
      <dgm:prSet loTypeId="urn:microsoft.com/office/officeart/2005/8/layout/hierarchy1" loCatId="hierarchy" qsTypeId="urn:microsoft.com/office/officeart/2005/8/quickstyle/simple1#1" qsCatId="simple" csTypeId="urn:microsoft.com/office/officeart/2005/8/colors/accent1_2#1" csCatId="accent1" phldr="1"/>
      <dgm:spPr/>
      <dgm:t>
        <a:bodyPr/>
        <a:lstStyle/>
        <a:p>
          <a:endParaRPr lang="en-US"/>
        </a:p>
      </dgm:t>
    </dgm:pt>
    <dgm:pt modelId="{37629427-6550-4061-A1C5-67C76E158933}">
      <dgm:prSet custT="1"/>
      <dgm:spPr/>
      <dgm:t>
        <a:bodyPr/>
        <a:lstStyle/>
        <a:p>
          <a:r>
            <a:rPr lang="en-GB" sz="2000" dirty="0"/>
            <a:t>Fraud is when trickery is used to gain a dishonest advantage, which is often financial, over another person. </a:t>
          </a:r>
          <a:endParaRPr lang="en-US" sz="2000" dirty="0"/>
        </a:p>
      </dgm:t>
    </dgm:pt>
    <dgm:pt modelId="{CB443324-7AAD-435E-BD56-BC2B45A07DB8}" type="parTrans" cxnId="{E91007D2-D3EB-494E-866B-A0F3FE971036}">
      <dgm:prSet/>
      <dgm:spPr/>
      <dgm:t>
        <a:bodyPr/>
        <a:lstStyle/>
        <a:p>
          <a:endParaRPr lang="en-US"/>
        </a:p>
      </dgm:t>
    </dgm:pt>
    <dgm:pt modelId="{06A30195-8556-4D47-A87E-62095B5A4777}" type="sibTrans" cxnId="{E91007D2-D3EB-494E-866B-A0F3FE971036}">
      <dgm:prSet/>
      <dgm:spPr/>
      <dgm:t>
        <a:bodyPr/>
        <a:lstStyle/>
        <a:p>
          <a:endParaRPr lang="en-US"/>
        </a:p>
      </dgm:t>
    </dgm:pt>
    <dgm:pt modelId="{9EB0206F-2A9A-43EE-B87F-FC4240B90934}">
      <dgm:prSet custT="1"/>
      <dgm:spPr/>
      <dgm:t>
        <a:bodyPr/>
        <a:lstStyle/>
        <a:p>
          <a:r>
            <a:rPr lang="en-GB" sz="2000" dirty="0"/>
            <a:t>NCA (2024) describes Fraud as the most commonly experienced crime in the UK, affecting UK society economically and socially. </a:t>
          </a:r>
          <a:endParaRPr lang="en-US" sz="2000" dirty="0"/>
        </a:p>
      </dgm:t>
    </dgm:pt>
    <dgm:pt modelId="{ECDD3E2C-00A8-4D79-86BE-F2D910362F2E}" type="parTrans" cxnId="{85E7A3EE-8501-432F-9540-BA625A811929}">
      <dgm:prSet/>
      <dgm:spPr/>
      <dgm:t>
        <a:bodyPr/>
        <a:lstStyle/>
        <a:p>
          <a:endParaRPr lang="en-US"/>
        </a:p>
      </dgm:t>
    </dgm:pt>
    <dgm:pt modelId="{654258E2-AA6D-46F1-B667-A1D7A2FED76F}" type="sibTrans" cxnId="{85E7A3EE-8501-432F-9540-BA625A811929}">
      <dgm:prSet/>
      <dgm:spPr/>
      <dgm:t>
        <a:bodyPr/>
        <a:lstStyle/>
        <a:p>
          <a:endParaRPr lang="en-US"/>
        </a:p>
      </dgm:t>
    </dgm:pt>
    <dgm:pt modelId="{27BD9BC8-2A26-4B81-90F6-132FB59A5ED0}">
      <dgm:prSet custT="1"/>
      <dgm:spPr/>
      <dgm:t>
        <a:bodyPr/>
        <a:lstStyle/>
        <a:p>
          <a:r>
            <a:rPr lang="en-GB" sz="2000" b="0" i="0" dirty="0"/>
            <a:t>The CSEW (Crime Survey of England and Wales) estimates only 13% of cases being reported to Action Fraud or the police by victims</a:t>
          </a:r>
          <a:endParaRPr lang="en-US" sz="2000" dirty="0"/>
        </a:p>
      </dgm:t>
    </dgm:pt>
    <dgm:pt modelId="{0C506B55-9E61-412C-A215-C49F43B59D00}" type="parTrans" cxnId="{89825DDC-D125-41E9-97D5-0BAEEA18077F}">
      <dgm:prSet/>
      <dgm:spPr/>
      <dgm:t>
        <a:bodyPr/>
        <a:lstStyle/>
        <a:p>
          <a:endParaRPr lang="en-US"/>
        </a:p>
      </dgm:t>
    </dgm:pt>
    <dgm:pt modelId="{8E9ED9B3-0514-4962-82FA-BC8774F3C2C8}" type="sibTrans" cxnId="{89825DDC-D125-41E9-97D5-0BAEEA18077F}">
      <dgm:prSet/>
      <dgm:spPr/>
      <dgm:t>
        <a:bodyPr/>
        <a:lstStyle/>
        <a:p>
          <a:endParaRPr lang="en-US"/>
        </a:p>
      </dgm:t>
    </dgm:pt>
    <dgm:pt modelId="{3F588796-DABC-4ED2-8FC4-CC951045C573}" type="pres">
      <dgm:prSet presAssocID="{C1D40EC7-C32D-4740-865F-6C3A292164BB}" presName="hierChild1" presStyleCnt="0">
        <dgm:presLayoutVars>
          <dgm:chPref val="1"/>
          <dgm:dir/>
          <dgm:animOne val="branch"/>
          <dgm:animLvl val="lvl"/>
          <dgm:resizeHandles/>
        </dgm:presLayoutVars>
      </dgm:prSet>
      <dgm:spPr/>
    </dgm:pt>
    <dgm:pt modelId="{3E6D95AE-732E-4289-9593-2315F1C3A81F}" type="pres">
      <dgm:prSet presAssocID="{37629427-6550-4061-A1C5-67C76E158933}" presName="hierRoot1" presStyleCnt="0"/>
      <dgm:spPr/>
    </dgm:pt>
    <dgm:pt modelId="{5D1100EE-72BD-40A5-AB46-46457986A44C}" type="pres">
      <dgm:prSet presAssocID="{37629427-6550-4061-A1C5-67C76E158933}" presName="composite" presStyleCnt="0"/>
      <dgm:spPr/>
    </dgm:pt>
    <dgm:pt modelId="{E32E6A72-EBEE-427A-A716-6DF14EBDE212}" type="pres">
      <dgm:prSet presAssocID="{37629427-6550-4061-A1C5-67C76E158933}" presName="background" presStyleLbl="node0" presStyleIdx="0" presStyleCnt="3"/>
      <dgm:spPr/>
    </dgm:pt>
    <dgm:pt modelId="{A7234CEA-9429-4B05-8843-25F5C53A96D8}" type="pres">
      <dgm:prSet presAssocID="{37629427-6550-4061-A1C5-67C76E158933}" presName="text" presStyleLbl="fgAcc0" presStyleIdx="0" presStyleCnt="3" custScaleX="125938" custScaleY="189041">
        <dgm:presLayoutVars>
          <dgm:chPref val="3"/>
        </dgm:presLayoutVars>
      </dgm:prSet>
      <dgm:spPr/>
    </dgm:pt>
    <dgm:pt modelId="{BCB125E0-5421-42BF-9963-B1A8FEAC63B1}" type="pres">
      <dgm:prSet presAssocID="{37629427-6550-4061-A1C5-67C76E158933}" presName="hierChild2" presStyleCnt="0"/>
      <dgm:spPr/>
    </dgm:pt>
    <dgm:pt modelId="{DC1553AB-135D-4AED-B823-EE399B95885D}" type="pres">
      <dgm:prSet presAssocID="{9EB0206F-2A9A-43EE-B87F-FC4240B90934}" presName="hierRoot1" presStyleCnt="0"/>
      <dgm:spPr/>
    </dgm:pt>
    <dgm:pt modelId="{8A479A8A-7BB2-4914-BD96-9E5236908FC2}" type="pres">
      <dgm:prSet presAssocID="{9EB0206F-2A9A-43EE-B87F-FC4240B90934}" presName="composite" presStyleCnt="0"/>
      <dgm:spPr/>
    </dgm:pt>
    <dgm:pt modelId="{46B8D036-4DA2-4180-80D3-F541EE779E32}" type="pres">
      <dgm:prSet presAssocID="{9EB0206F-2A9A-43EE-B87F-FC4240B90934}" presName="background" presStyleLbl="node0" presStyleIdx="1" presStyleCnt="3"/>
      <dgm:spPr/>
    </dgm:pt>
    <dgm:pt modelId="{ED2CBB59-0AC2-4151-97D5-B144AF8C1C47}" type="pres">
      <dgm:prSet presAssocID="{9EB0206F-2A9A-43EE-B87F-FC4240B90934}" presName="text" presStyleLbl="fgAcc0" presStyleIdx="1" presStyleCnt="3" custScaleX="189471" custScaleY="205759">
        <dgm:presLayoutVars>
          <dgm:chPref val="3"/>
        </dgm:presLayoutVars>
      </dgm:prSet>
      <dgm:spPr/>
    </dgm:pt>
    <dgm:pt modelId="{FFC0E6F8-9038-477C-A4C8-EBDBB9534AC9}" type="pres">
      <dgm:prSet presAssocID="{9EB0206F-2A9A-43EE-B87F-FC4240B90934}" presName="hierChild2" presStyleCnt="0"/>
      <dgm:spPr/>
    </dgm:pt>
    <dgm:pt modelId="{03A99AF7-2D49-4F50-A68D-ADF32D63B5FB}" type="pres">
      <dgm:prSet presAssocID="{27BD9BC8-2A26-4B81-90F6-132FB59A5ED0}" presName="hierRoot1" presStyleCnt="0"/>
      <dgm:spPr/>
    </dgm:pt>
    <dgm:pt modelId="{55391BDC-67DE-4B20-9A2A-05B46BF1DB44}" type="pres">
      <dgm:prSet presAssocID="{27BD9BC8-2A26-4B81-90F6-132FB59A5ED0}" presName="composite" presStyleCnt="0"/>
      <dgm:spPr/>
    </dgm:pt>
    <dgm:pt modelId="{8B7EF127-6817-4680-B8AC-3A5B70ABBE80}" type="pres">
      <dgm:prSet presAssocID="{27BD9BC8-2A26-4B81-90F6-132FB59A5ED0}" presName="background" presStyleLbl="node0" presStyleIdx="2" presStyleCnt="3"/>
      <dgm:spPr/>
    </dgm:pt>
    <dgm:pt modelId="{BDAEC732-EF70-4120-8F1C-982FDEB33EBB}" type="pres">
      <dgm:prSet presAssocID="{27BD9BC8-2A26-4B81-90F6-132FB59A5ED0}" presName="text" presStyleLbl="fgAcc0" presStyleIdx="2" presStyleCnt="3" custScaleX="148415" custScaleY="222401">
        <dgm:presLayoutVars>
          <dgm:chPref val="3"/>
        </dgm:presLayoutVars>
      </dgm:prSet>
      <dgm:spPr/>
    </dgm:pt>
    <dgm:pt modelId="{EAA02871-186E-4C04-8E4F-152C6E7BA8EB}" type="pres">
      <dgm:prSet presAssocID="{27BD9BC8-2A26-4B81-90F6-132FB59A5ED0}" presName="hierChild2" presStyleCnt="0"/>
      <dgm:spPr/>
    </dgm:pt>
  </dgm:ptLst>
  <dgm:cxnLst>
    <dgm:cxn modelId="{785A9B07-E529-4F35-B1B8-72DAAE9FACA8}" type="presOf" srcId="{27BD9BC8-2A26-4B81-90F6-132FB59A5ED0}" destId="{BDAEC732-EF70-4120-8F1C-982FDEB33EBB}" srcOrd="0" destOrd="0" presId="urn:microsoft.com/office/officeart/2005/8/layout/hierarchy1"/>
    <dgm:cxn modelId="{382CBF2D-2E2E-49EC-B3FF-BBB4727AB159}" type="presOf" srcId="{C1D40EC7-C32D-4740-865F-6C3A292164BB}" destId="{3F588796-DABC-4ED2-8FC4-CC951045C573}" srcOrd="0" destOrd="0" presId="urn:microsoft.com/office/officeart/2005/8/layout/hierarchy1"/>
    <dgm:cxn modelId="{3FA1528A-91B3-441E-9779-5EC032747FBB}" type="presOf" srcId="{37629427-6550-4061-A1C5-67C76E158933}" destId="{A7234CEA-9429-4B05-8843-25F5C53A96D8}" srcOrd="0" destOrd="0" presId="urn:microsoft.com/office/officeart/2005/8/layout/hierarchy1"/>
    <dgm:cxn modelId="{C36EB0D1-B824-4463-8172-324D2A1E1087}" type="presOf" srcId="{9EB0206F-2A9A-43EE-B87F-FC4240B90934}" destId="{ED2CBB59-0AC2-4151-97D5-B144AF8C1C47}" srcOrd="0" destOrd="0" presId="urn:microsoft.com/office/officeart/2005/8/layout/hierarchy1"/>
    <dgm:cxn modelId="{E91007D2-D3EB-494E-866B-A0F3FE971036}" srcId="{C1D40EC7-C32D-4740-865F-6C3A292164BB}" destId="{37629427-6550-4061-A1C5-67C76E158933}" srcOrd="0" destOrd="0" parTransId="{CB443324-7AAD-435E-BD56-BC2B45A07DB8}" sibTransId="{06A30195-8556-4D47-A87E-62095B5A4777}"/>
    <dgm:cxn modelId="{89825DDC-D125-41E9-97D5-0BAEEA18077F}" srcId="{C1D40EC7-C32D-4740-865F-6C3A292164BB}" destId="{27BD9BC8-2A26-4B81-90F6-132FB59A5ED0}" srcOrd="2" destOrd="0" parTransId="{0C506B55-9E61-412C-A215-C49F43B59D00}" sibTransId="{8E9ED9B3-0514-4962-82FA-BC8774F3C2C8}"/>
    <dgm:cxn modelId="{85E7A3EE-8501-432F-9540-BA625A811929}" srcId="{C1D40EC7-C32D-4740-865F-6C3A292164BB}" destId="{9EB0206F-2A9A-43EE-B87F-FC4240B90934}" srcOrd="1" destOrd="0" parTransId="{ECDD3E2C-00A8-4D79-86BE-F2D910362F2E}" sibTransId="{654258E2-AA6D-46F1-B667-A1D7A2FED76F}"/>
    <dgm:cxn modelId="{38F6D9AD-6FF5-47F8-A860-25EE51D4A2E4}" type="presParOf" srcId="{3F588796-DABC-4ED2-8FC4-CC951045C573}" destId="{3E6D95AE-732E-4289-9593-2315F1C3A81F}" srcOrd="0" destOrd="0" presId="urn:microsoft.com/office/officeart/2005/8/layout/hierarchy1"/>
    <dgm:cxn modelId="{90E7BEA3-5046-46AA-BE08-C9D18DE6E4BB}" type="presParOf" srcId="{3E6D95AE-732E-4289-9593-2315F1C3A81F}" destId="{5D1100EE-72BD-40A5-AB46-46457986A44C}" srcOrd="0" destOrd="0" presId="urn:microsoft.com/office/officeart/2005/8/layout/hierarchy1"/>
    <dgm:cxn modelId="{791A922A-768D-4816-874E-97A1B234DD36}" type="presParOf" srcId="{5D1100EE-72BD-40A5-AB46-46457986A44C}" destId="{E32E6A72-EBEE-427A-A716-6DF14EBDE212}" srcOrd="0" destOrd="0" presId="urn:microsoft.com/office/officeart/2005/8/layout/hierarchy1"/>
    <dgm:cxn modelId="{9F840DD2-41A9-4181-9DB7-F367B25A57D6}" type="presParOf" srcId="{5D1100EE-72BD-40A5-AB46-46457986A44C}" destId="{A7234CEA-9429-4B05-8843-25F5C53A96D8}" srcOrd="1" destOrd="0" presId="urn:microsoft.com/office/officeart/2005/8/layout/hierarchy1"/>
    <dgm:cxn modelId="{6C5C0CDA-C119-49F0-AD1E-BF88FD198F5F}" type="presParOf" srcId="{3E6D95AE-732E-4289-9593-2315F1C3A81F}" destId="{BCB125E0-5421-42BF-9963-B1A8FEAC63B1}" srcOrd="1" destOrd="0" presId="urn:microsoft.com/office/officeart/2005/8/layout/hierarchy1"/>
    <dgm:cxn modelId="{ED92F878-4B9A-475D-AC40-A12D37C86BE2}" type="presParOf" srcId="{3F588796-DABC-4ED2-8FC4-CC951045C573}" destId="{DC1553AB-135D-4AED-B823-EE399B95885D}" srcOrd="1" destOrd="0" presId="urn:microsoft.com/office/officeart/2005/8/layout/hierarchy1"/>
    <dgm:cxn modelId="{7AB7BEB3-EE81-4174-9428-AA60CC031F2C}" type="presParOf" srcId="{DC1553AB-135D-4AED-B823-EE399B95885D}" destId="{8A479A8A-7BB2-4914-BD96-9E5236908FC2}" srcOrd="0" destOrd="0" presId="urn:microsoft.com/office/officeart/2005/8/layout/hierarchy1"/>
    <dgm:cxn modelId="{698DEB19-1915-4D02-977F-14DA6B155DCC}" type="presParOf" srcId="{8A479A8A-7BB2-4914-BD96-9E5236908FC2}" destId="{46B8D036-4DA2-4180-80D3-F541EE779E32}" srcOrd="0" destOrd="0" presId="urn:microsoft.com/office/officeart/2005/8/layout/hierarchy1"/>
    <dgm:cxn modelId="{44927720-87D7-4916-8103-2A8596450BEF}" type="presParOf" srcId="{8A479A8A-7BB2-4914-BD96-9E5236908FC2}" destId="{ED2CBB59-0AC2-4151-97D5-B144AF8C1C47}" srcOrd="1" destOrd="0" presId="urn:microsoft.com/office/officeart/2005/8/layout/hierarchy1"/>
    <dgm:cxn modelId="{FE167CD3-DBCE-4856-BCD4-7AF0ECC3177E}" type="presParOf" srcId="{DC1553AB-135D-4AED-B823-EE399B95885D}" destId="{FFC0E6F8-9038-477C-A4C8-EBDBB9534AC9}" srcOrd="1" destOrd="0" presId="urn:microsoft.com/office/officeart/2005/8/layout/hierarchy1"/>
    <dgm:cxn modelId="{93AAB156-6FB5-47C6-BF19-ED23C119C9E8}" type="presParOf" srcId="{3F588796-DABC-4ED2-8FC4-CC951045C573}" destId="{03A99AF7-2D49-4F50-A68D-ADF32D63B5FB}" srcOrd="2" destOrd="0" presId="urn:microsoft.com/office/officeart/2005/8/layout/hierarchy1"/>
    <dgm:cxn modelId="{739DE4F5-6E51-41E8-923F-5F01FFAB8C6F}" type="presParOf" srcId="{03A99AF7-2D49-4F50-A68D-ADF32D63B5FB}" destId="{55391BDC-67DE-4B20-9A2A-05B46BF1DB44}" srcOrd="0" destOrd="0" presId="urn:microsoft.com/office/officeart/2005/8/layout/hierarchy1"/>
    <dgm:cxn modelId="{6A271ECF-50AC-4CE2-9075-F3F8F5D9624D}" type="presParOf" srcId="{55391BDC-67DE-4B20-9A2A-05B46BF1DB44}" destId="{8B7EF127-6817-4680-B8AC-3A5B70ABBE80}" srcOrd="0" destOrd="0" presId="urn:microsoft.com/office/officeart/2005/8/layout/hierarchy1"/>
    <dgm:cxn modelId="{590505E5-E55B-4759-BC4E-CEDF379484B3}" type="presParOf" srcId="{55391BDC-67DE-4B20-9A2A-05B46BF1DB44}" destId="{BDAEC732-EF70-4120-8F1C-982FDEB33EBB}" srcOrd="1" destOrd="0" presId="urn:microsoft.com/office/officeart/2005/8/layout/hierarchy1"/>
    <dgm:cxn modelId="{BD718A83-920E-46EE-84FB-7E6E4F7D3C58}" type="presParOf" srcId="{03A99AF7-2D49-4F50-A68D-ADF32D63B5FB}" destId="{EAA02871-186E-4C04-8E4F-152C6E7BA8E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566BBD-7A90-4781-BB63-0BB351C25A56}" type="doc">
      <dgm:prSet loTypeId="urn:microsoft.com/office/officeart/2005/8/layout/hierarchy1" loCatId="hierarchy" qsTypeId="urn:microsoft.com/office/officeart/2005/8/quickstyle/simple1#2" qsCatId="simple" csTypeId="urn:microsoft.com/office/officeart/2005/8/colors/accent1_2#2" csCatId="accent1" phldr="1"/>
      <dgm:spPr/>
      <dgm:t>
        <a:bodyPr/>
        <a:lstStyle/>
        <a:p>
          <a:endParaRPr lang="en-US"/>
        </a:p>
      </dgm:t>
    </dgm:pt>
    <dgm:pt modelId="{0DFCAE1A-495D-4D84-8B5D-2849BD43517A}">
      <dgm:prSet/>
      <dgm:spPr/>
      <dgm:t>
        <a:bodyPr/>
        <a:lstStyle/>
        <a:p>
          <a:r>
            <a:rPr lang="en-GB" b="0" i="0" dirty="0"/>
            <a:t>Fraud offences increased by 31% (to 4.2 M offences) compared with the year ending March 2024. 3.2 M offences were bank/Credit Card a 30% increase and 23% increase in retail/consumer fraud. </a:t>
          </a:r>
          <a:endParaRPr lang="en-US" dirty="0"/>
        </a:p>
      </dgm:t>
    </dgm:pt>
    <dgm:pt modelId="{D77869A0-905B-4007-AF6C-27D1CF683DF9}" type="parTrans" cxnId="{1746983D-37F1-4E7D-8072-A22F485CCEB0}">
      <dgm:prSet/>
      <dgm:spPr/>
      <dgm:t>
        <a:bodyPr/>
        <a:lstStyle/>
        <a:p>
          <a:endParaRPr lang="en-US"/>
        </a:p>
      </dgm:t>
    </dgm:pt>
    <dgm:pt modelId="{F86223F8-70A2-4D3D-905F-B9313DC9CC48}" type="sibTrans" cxnId="{1746983D-37F1-4E7D-8072-A22F485CCEB0}">
      <dgm:prSet/>
      <dgm:spPr/>
      <dgm:t>
        <a:bodyPr/>
        <a:lstStyle/>
        <a:p>
          <a:endParaRPr lang="en-US"/>
        </a:p>
      </dgm:t>
    </dgm:pt>
    <dgm:pt modelId="{C616F5A5-13D3-4EA9-B4F1-D2E4675B435C}">
      <dgm:prSet/>
      <dgm:spPr/>
      <dgm:t>
        <a:bodyPr/>
        <a:lstStyle/>
        <a:p>
          <a:r>
            <a:rPr lang="en-GB" b="0" i="0" dirty="0">
              <a:solidFill>
                <a:srgbClr val="323132"/>
              </a:solidFill>
              <a:effectLst/>
              <a:latin typeface="Open Sans" pitchFamily="2" charset="0"/>
            </a:rPr>
            <a:t>692,000 incidents of computer misuse in year ending (YE) March 2025. </a:t>
          </a:r>
        </a:p>
        <a:p>
          <a:r>
            <a:rPr lang="en-GB" b="0" i="0" dirty="0">
              <a:solidFill>
                <a:srgbClr val="323132"/>
              </a:solidFill>
              <a:effectLst/>
              <a:latin typeface="Open Sans" pitchFamily="2" charset="0"/>
            </a:rPr>
            <a:t>This was a 32% decrease compared with the previous year's survey</a:t>
          </a:r>
          <a:r>
            <a:rPr lang="en-GB" b="0" i="0" dirty="0"/>
            <a:t>.</a:t>
          </a:r>
          <a:endParaRPr lang="en-US" dirty="0"/>
        </a:p>
      </dgm:t>
    </dgm:pt>
    <dgm:pt modelId="{213DEC44-D927-4A6F-B5D5-BA2BE103BCA4}" type="parTrans" cxnId="{C033D9C0-FE2E-4660-8A41-F5681A6A05E2}">
      <dgm:prSet/>
      <dgm:spPr/>
      <dgm:t>
        <a:bodyPr/>
        <a:lstStyle/>
        <a:p>
          <a:endParaRPr lang="en-US"/>
        </a:p>
      </dgm:t>
    </dgm:pt>
    <dgm:pt modelId="{96FA7208-8B43-4645-8CCE-711C8A6A35D3}" type="sibTrans" cxnId="{C033D9C0-FE2E-4660-8A41-F5681A6A05E2}">
      <dgm:prSet/>
      <dgm:spPr/>
      <dgm:t>
        <a:bodyPr/>
        <a:lstStyle/>
        <a:p>
          <a:endParaRPr lang="en-US"/>
        </a:p>
      </dgm:t>
    </dgm:pt>
    <dgm:pt modelId="{34751165-2117-4E16-81B3-50C2A5D4833C}">
      <dgm:prSet/>
      <dgm:spPr/>
      <dgm:t>
        <a:bodyPr/>
        <a:lstStyle/>
        <a:p>
          <a:r>
            <a:rPr lang="en-GB" b="0" i="0" dirty="0"/>
            <a:t>Computer misuse increased by </a:t>
          </a:r>
          <a:r>
            <a:rPr lang="en-GB" b="0" i="0" dirty="0">
              <a:solidFill>
                <a:srgbClr val="323132"/>
              </a:solidFill>
              <a:effectLst/>
              <a:latin typeface="Open Sans" pitchFamily="2" charset="0"/>
            </a:rPr>
            <a:t>36% increase in offences referred by Action Fraud for YE March 2025 (to 55,576 offences) compared with YE March 2024 (40,832 offences).</a:t>
          </a:r>
          <a:endParaRPr lang="en-US" dirty="0"/>
        </a:p>
      </dgm:t>
    </dgm:pt>
    <dgm:pt modelId="{59DA5C85-C322-448C-A48D-7D027D0661C9}" type="parTrans" cxnId="{67FEF3F6-9410-4F27-9EF8-EFD451E4ED18}">
      <dgm:prSet/>
      <dgm:spPr/>
      <dgm:t>
        <a:bodyPr/>
        <a:lstStyle/>
        <a:p>
          <a:endParaRPr lang="en-US"/>
        </a:p>
      </dgm:t>
    </dgm:pt>
    <dgm:pt modelId="{AFAFEDC0-BFFE-43D6-888B-AA2846D001D8}" type="sibTrans" cxnId="{67FEF3F6-9410-4F27-9EF8-EFD451E4ED18}">
      <dgm:prSet/>
      <dgm:spPr/>
      <dgm:t>
        <a:bodyPr/>
        <a:lstStyle/>
        <a:p>
          <a:endParaRPr lang="en-US"/>
        </a:p>
      </dgm:t>
    </dgm:pt>
    <dgm:pt modelId="{4D8500B8-BD1B-4E46-AA9E-CCF889779198}" type="pres">
      <dgm:prSet presAssocID="{BE566BBD-7A90-4781-BB63-0BB351C25A56}" presName="hierChild1" presStyleCnt="0">
        <dgm:presLayoutVars>
          <dgm:chPref val="1"/>
          <dgm:dir/>
          <dgm:animOne val="branch"/>
          <dgm:animLvl val="lvl"/>
          <dgm:resizeHandles/>
        </dgm:presLayoutVars>
      </dgm:prSet>
      <dgm:spPr/>
    </dgm:pt>
    <dgm:pt modelId="{7AB7BDB5-D6C6-4DD0-9147-ACDE6C42A05E}" type="pres">
      <dgm:prSet presAssocID="{0DFCAE1A-495D-4D84-8B5D-2849BD43517A}" presName="hierRoot1" presStyleCnt="0"/>
      <dgm:spPr/>
    </dgm:pt>
    <dgm:pt modelId="{4B62A88A-3C16-4190-B40A-44ADE2C30272}" type="pres">
      <dgm:prSet presAssocID="{0DFCAE1A-495D-4D84-8B5D-2849BD43517A}" presName="composite" presStyleCnt="0"/>
      <dgm:spPr/>
    </dgm:pt>
    <dgm:pt modelId="{82F5DE26-BBE6-4F58-8A0E-44820C032A36}" type="pres">
      <dgm:prSet presAssocID="{0DFCAE1A-495D-4D84-8B5D-2849BD43517A}" presName="background" presStyleLbl="node0" presStyleIdx="0" presStyleCnt="3"/>
      <dgm:spPr/>
    </dgm:pt>
    <dgm:pt modelId="{40A67F20-D645-43AC-BA80-9CB25B4B7C44}" type="pres">
      <dgm:prSet presAssocID="{0DFCAE1A-495D-4D84-8B5D-2849BD43517A}" presName="text" presStyleLbl="fgAcc0" presStyleIdx="0" presStyleCnt="3">
        <dgm:presLayoutVars>
          <dgm:chPref val="3"/>
        </dgm:presLayoutVars>
      </dgm:prSet>
      <dgm:spPr/>
    </dgm:pt>
    <dgm:pt modelId="{F4C9CE66-DC38-4BB0-8BEE-E549834C62B1}" type="pres">
      <dgm:prSet presAssocID="{0DFCAE1A-495D-4D84-8B5D-2849BD43517A}" presName="hierChild2" presStyleCnt="0"/>
      <dgm:spPr/>
    </dgm:pt>
    <dgm:pt modelId="{CBA33D52-10B0-4024-AB8C-4773FCD1BAD2}" type="pres">
      <dgm:prSet presAssocID="{C616F5A5-13D3-4EA9-B4F1-D2E4675B435C}" presName="hierRoot1" presStyleCnt="0"/>
      <dgm:spPr/>
    </dgm:pt>
    <dgm:pt modelId="{D459B7B9-842C-4DC4-86D0-D773E00727DF}" type="pres">
      <dgm:prSet presAssocID="{C616F5A5-13D3-4EA9-B4F1-D2E4675B435C}" presName="composite" presStyleCnt="0"/>
      <dgm:spPr/>
    </dgm:pt>
    <dgm:pt modelId="{9CC031BA-44F1-45E4-8C1A-2251C581A3F6}" type="pres">
      <dgm:prSet presAssocID="{C616F5A5-13D3-4EA9-B4F1-D2E4675B435C}" presName="background" presStyleLbl="node0" presStyleIdx="1" presStyleCnt="3"/>
      <dgm:spPr/>
    </dgm:pt>
    <dgm:pt modelId="{4FC88B62-D251-4B2E-96C1-8759541917C7}" type="pres">
      <dgm:prSet presAssocID="{C616F5A5-13D3-4EA9-B4F1-D2E4675B435C}" presName="text" presStyleLbl="fgAcc0" presStyleIdx="1" presStyleCnt="3">
        <dgm:presLayoutVars>
          <dgm:chPref val="3"/>
        </dgm:presLayoutVars>
      </dgm:prSet>
      <dgm:spPr/>
    </dgm:pt>
    <dgm:pt modelId="{079BFA61-CE10-4808-8D72-39BDE765AE14}" type="pres">
      <dgm:prSet presAssocID="{C616F5A5-13D3-4EA9-B4F1-D2E4675B435C}" presName="hierChild2" presStyleCnt="0"/>
      <dgm:spPr/>
    </dgm:pt>
    <dgm:pt modelId="{479CF3D3-9E57-409A-B0B6-C03771CEE2BF}" type="pres">
      <dgm:prSet presAssocID="{34751165-2117-4E16-81B3-50C2A5D4833C}" presName="hierRoot1" presStyleCnt="0"/>
      <dgm:spPr/>
    </dgm:pt>
    <dgm:pt modelId="{9CE3C612-0807-4799-8D3D-F2203EABD108}" type="pres">
      <dgm:prSet presAssocID="{34751165-2117-4E16-81B3-50C2A5D4833C}" presName="composite" presStyleCnt="0"/>
      <dgm:spPr/>
    </dgm:pt>
    <dgm:pt modelId="{47EB9B6A-8269-4CE1-83B8-A3EE84309BB4}" type="pres">
      <dgm:prSet presAssocID="{34751165-2117-4E16-81B3-50C2A5D4833C}" presName="background" presStyleLbl="node0" presStyleIdx="2" presStyleCnt="3"/>
      <dgm:spPr/>
    </dgm:pt>
    <dgm:pt modelId="{DFB2EC0F-2CDA-4AB7-873C-3C86E0198E93}" type="pres">
      <dgm:prSet presAssocID="{34751165-2117-4E16-81B3-50C2A5D4833C}" presName="text" presStyleLbl="fgAcc0" presStyleIdx="2" presStyleCnt="3">
        <dgm:presLayoutVars>
          <dgm:chPref val="3"/>
        </dgm:presLayoutVars>
      </dgm:prSet>
      <dgm:spPr/>
    </dgm:pt>
    <dgm:pt modelId="{5C296A9D-01D0-4E75-A7D1-A5C8E78B6448}" type="pres">
      <dgm:prSet presAssocID="{34751165-2117-4E16-81B3-50C2A5D4833C}" presName="hierChild2" presStyleCnt="0"/>
      <dgm:spPr/>
    </dgm:pt>
  </dgm:ptLst>
  <dgm:cxnLst>
    <dgm:cxn modelId="{1E9AFB03-3461-48E2-8E2B-076E3C57C70B}" type="presOf" srcId="{BE566BBD-7A90-4781-BB63-0BB351C25A56}" destId="{4D8500B8-BD1B-4E46-AA9E-CCF889779198}" srcOrd="0" destOrd="0" presId="urn:microsoft.com/office/officeart/2005/8/layout/hierarchy1"/>
    <dgm:cxn modelId="{1746983D-37F1-4E7D-8072-A22F485CCEB0}" srcId="{BE566BBD-7A90-4781-BB63-0BB351C25A56}" destId="{0DFCAE1A-495D-4D84-8B5D-2849BD43517A}" srcOrd="0" destOrd="0" parTransId="{D77869A0-905B-4007-AF6C-27D1CF683DF9}" sibTransId="{F86223F8-70A2-4D3D-905F-B9313DC9CC48}"/>
    <dgm:cxn modelId="{18928871-4B6F-4DD0-84E5-8AFEE8219D22}" type="presOf" srcId="{0DFCAE1A-495D-4D84-8B5D-2849BD43517A}" destId="{40A67F20-D645-43AC-BA80-9CB25B4B7C44}" srcOrd="0" destOrd="0" presId="urn:microsoft.com/office/officeart/2005/8/layout/hierarchy1"/>
    <dgm:cxn modelId="{EE2D28A6-72E1-482D-B37B-A1C6A67D9EFF}" type="presOf" srcId="{C616F5A5-13D3-4EA9-B4F1-D2E4675B435C}" destId="{4FC88B62-D251-4B2E-96C1-8759541917C7}" srcOrd="0" destOrd="0" presId="urn:microsoft.com/office/officeart/2005/8/layout/hierarchy1"/>
    <dgm:cxn modelId="{A56719BD-4750-46B9-9898-8DB71A7C61C4}" type="presOf" srcId="{34751165-2117-4E16-81B3-50C2A5D4833C}" destId="{DFB2EC0F-2CDA-4AB7-873C-3C86E0198E93}" srcOrd="0" destOrd="0" presId="urn:microsoft.com/office/officeart/2005/8/layout/hierarchy1"/>
    <dgm:cxn modelId="{C033D9C0-FE2E-4660-8A41-F5681A6A05E2}" srcId="{BE566BBD-7A90-4781-BB63-0BB351C25A56}" destId="{C616F5A5-13D3-4EA9-B4F1-D2E4675B435C}" srcOrd="1" destOrd="0" parTransId="{213DEC44-D927-4A6F-B5D5-BA2BE103BCA4}" sibTransId="{96FA7208-8B43-4645-8CCE-711C8A6A35D3}"/>
    <dgm:cxn modelId="{67FEF3F6-9410-4F27-9EF8-EFD451E4ED18}" srcId="{BE566BBD-7A90-4781-BB63-0BB351C25A56}" destId="{34751165-2117-4E16-81B3-50C2A5D4833C}" srcOrd="2" destOrd="0" parTransId="{59DA5C85-C322-448C-A48D-7D027D0661C9}" sibTransId="{AFAFEDC0-BFFE-43D6-888B-AA2846D001D8}"/>
    <dgm:cxn modelId="{9B162DE2-3CFC-4B42-9B63-708D1B34D0D7}" type="presParOf" srcId="{4D8500B8-BD1B-4E46-AA9E-CCF889779198}" destId="{7AB7BDB5-D6C6-4DD0-9147-ACDE6C42A05E}" srcOrd="0" destOrd="0" presId="urn:microsoft.com/office/officeart/2005/8/layout/hierarchy1"/>
    <dgm:cxn modelId="{BDA2A1F0-4503-496F-AB4D-9FA0F124B031}" type="presParOf" srcId="{7AB7BDB5-D6C6-4DD0-9147-ACDE6C42A05E}" destId="{4B62A88A-3C16-4190-B40A-44ADE2C30272}" srcOrd="0" destOrd="0" presId="urn:microsoft.com/office/officeart/2005/8/layout/hierarchy1"/>
    <dgm:cxn modelId="{D007A62E-88C8-49D0-9BFC-F482924991A7}" type="presParOf" srcId="{4B62A88A-3C16-4190-B40A-44ADE2C30272}" destId="{82F5DE26-BBE6-4F58-8A0E-44820C032A36}" srcOrd="0" destOrd="0" presId="urn:microsoft.com/office/officeart/2005/8/layout/hierarchy1"/>
    <dgm:cxn modelId="{14C84BA6-6E32-48B6-BA0D-B501BE7D5FC3}" type="presParOf" srcId="{4B62A88A-3C16-4190-B40A-44ADE2C30272}" destId="{40A67F20-D645-43AC-BA80-9CB25B4B7C44}" srcOrd="1" destOrd="0" presId="urn:microsoft.com/office/officeart/2005/8/layout/hierarchy1"/>
    <dgm:cxn modelId="{68D7DB98-A063-4C42-9EAF-B9DED9D4D242}" type="presParOf" srcId="{7AB7BDB5-D6C6-4DD0-9147-ACDE6C42A05E}" destId="{F4C9CE66-DC38-4BB0-8BEE-E549834C62B1}" srcOrd="1" destOrd="0" presId="urn:microsoft.com/office/officeart/2005/8/layout/hierarchy1"/>
    <dgm:cxn modelId="{EB7C0497-C860-44A4-BBB3-D2D3916BFC67}" type="presParOf" srcId="{4D8500B8-BD1B-4E46-AA9E-CCF889779198}" destId="{CBA33D52-10B0-4024-AB8C-4773FCD1BAD2}" srcOrd="1" destOrd="0" presId="urn:microsoft.com/office/officeart/2005/8/layout/hierarchy1"/>
    <dgm:cxn modelId="{2984A5B9-C09D-4922-B5A6-0C53F77D5F05}" type="presParOf" srcId="{CBA33D52-10B0-4024-AB8C-4773FCD1BAD2}" destId="{D459B7B9-842C-4DC4-86D0-D773E00727DF}" srcOrd="0" destOrd="0" presId="urn:microsoft.com/office/officeart/2005/8/layout/hierarchy1"/>
    <dgm:cxn modelId="{26600A58-C54A-457F-B8D4-BA37A86A09FF}" type="presParOf" srcId="{D459B7B9-842C-4DC4-86D0-D773E00727DF}" destId="{9CC031BA-44F1-45E4-8C1A-2251C581A3F6}" srcOrd="0" destOrd="0" presId="urn:microsoft.com/office/officeart/2005/8/layout/hierarchy1"/>
    <dgm:cxn modelId="{3211B55F-B485-4DF7-A30C-408336FDF56A}" type="presParOf" srcId="{D459B7B9-842C-4DC4-86D0-D773E00727DF}" destId="{4FC88B62-D251-4B2E-96C1-8759541917C7}" srcOrd="1" destOrd="0" presId="urn:microsoft.com/office/officeart/2005/8/layout/hierarchy1"/>
    <dgm:cxn modelId="{38DA1E00-45E8-4E59-AE99-14FC86F006CA}" type="presParOf" srcId="{CBA33D52-10B0-4024-AB8C-4773FCD1BAD2}" destId="{079BFA61-CE10-4808-8D72-39BDE765AE14}" srcOrd="1" destOrd="0" presId="urn:microsoft.com/office/officeart/2005/8/layout/hierarchy1"/>
    <dgm:cxn modelId="{5ED19DFC-4E78-4FB7-A487-87E2ACE69594}" type="presParOf" srcId="{4D8500B8-BD1B-4E46-AA9E-CCF889779198}" destId="{479CF3D3-9E57-409A-B0B6-C03771CEE2BF}" srcOrd="2" destOrd="0" presId="urn:microsoft.com/office/officeart/2005/8/layout/hierarchy1"/>
    <dgm:cxn modelId="{34EE60FA-7B23-4400-B742-B661FF7326E5}" type="presParOf" srcId="{479CF3D3-9E57-409A-B0B6-C03771CEE2BF}" destId="{9CE3C612-0807-4799-8D3D-F2203EABD108}" srcOrd="0" destOrd="0" presId="urn:microsoft.com/office/officeart/2005/8/layout/hierarchy1"/>
    <dgm:cxn modelId="{EACB6397-ED4A-4174-9426-112CCFFF9F62}" type="presParOf" srcId="{9CE3C612-0807-4799-8D3D-F2203EABD108}" destId="{47EB9B6A-8269-4CE1-83B8-A3EE84309BB4}" srcOrd="0" destOrd="0" presId="urn:microsoft.com/office/officeart/2005/8/layout/hierarchy1"/>
    <dgm:cxn modelId="{4DE37E61-B994-49EB-93CF-688574EB92D0}" type="presParOf" srcId="{9CE3C612-0807-4799-8D3D-F2203EABD108}" destId="{DFB2EC0F-2CDA-4AB7-873C-3C86E0198E93}" srcOrd="1" destOrd="0" presId="urn:microsoft.com/office/officeart/2005/8/layout/hierarchy1"/>
    <dgm:cxn modelId="{674C1258-A071-4AEC-A675-C461B4ABCA83}" type="presParOf" srcId="{479CF3D3-9E57-409A-B0B6-C03771CEE2BF}" destId="{5C296A9D-01D0-4E75-A7D1-A5C8E78B64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99E9BA-9152-49B0-885B-0B5E94E2D814}" type="doc">
      <dgm:prSet loTypeId="urn:microsoft.com/office/officeart/2018/5/layout/IconCircleLabelList" loCatId="icon" qsTypeId="urn:microsoft.com/office/officeart/2005/8/quickstyle/simple1#3" qsCatId="simple" csTypeId="urn:microsoft.com/office/officeart/2005/8/colors/accent1_2#3" csCatId="accent1" phldr="1"/>
      <dgm:spPr/>
      <dgm:t>
        <a:bodyPr/>
        <a:lstStyle/>
        <a:p>
          <a:endParaRPr lang="en-US"/>
        </a:p>
      </dgm:t>
    </dgm:pt>
    <dgm:pt modelId="{0BCA1BEF-6196-47B2-B33C-FE967E43D513}">
      <dgm:prSet custT="1"/>
      <dgm:spPr/>
      <dgm:t>
        <a:bodyPr/>
        <a:lstStyle/>
        <a:p>
          <a:pPr>
            <a:lnSpc>
              <a:spcPct val="100000"/>
            </a:lnSpc>
            <a:defRPr cap="all"/>
          </a:pPr>
          <a:r>
            <a:rPr lang="en-GB" sz="1400" dirty="0">
              <a:solidFill>
                <a:schemeClr val="tx1"/>
              </a:solidFill>
            </a:rPr>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400" dirty="0">
            <a:solidFill>
              <a:schemeClr val="tx1"/>
            </a:solidFill>
          </a:endParaRPr>
        </a:p>
      </dgm:t>
    </dgm:pt>
    <dgm:pt modelId="{C768470D-C7A7-4FDB-B478-B241241A9BB1}" type="parTrans" cxnId="{F2CBE5F1-8A3C-4138-B429-2B4CD449F634}">
      <dgm:prSet/>
      <dgm:spPr/>
      <dgm:t>
        <a:bodyPr/>
        <a:lstStyle/>
        <a:p>
          <a:endParaRPr lang="en-US"/>
        </a:p>
      </dgm:t>
    </dgm:pt>
    <dgm:pt modelId="{2CD70130-1671-4DCC-A24C-F123AD5489A7}" type="sibTrans" cxnId="{F2CBE5F1-8A3C-4138-B429-2B4CD449F634}">
      <dgm:prSet/>
      <dgm:spPr/>
      <dgm:t>
        <a:bodyPr/>
        <a:lstStyle/>
        <a:p>
          <a:endParaRPr lang="en-US"/>
        </a:p>
      </dgm:t>
    </dgm:pt>
    <dgm:pt modelId="{5738C4EA-0E0E-429C-9838-B8E3841D5088}">
      <dgm:prSet custT="1"/>
      <dgm:spPr/>
      <dgm:t>
        <a:bodyPr/>
        <a:lstStyle/>
        <a:p>
          <a:pPr>
            <a:lnSpc>
              <a:spcPct val="100000"/>
            </a:lnSpc>
            <a:defRPr cap="all"/>
          </a:pPr>
          <a:r>
            <a:rPr lang="en-GB" sz="1600" dirty="0">
              <a:solidFill>
                <a:schemeClr val="bg1"/>
              </a:solidFill>
            </a:rPr>
            <a:t>A representation is false if</a:t>
          </a:r>
          <a:r>
            <a:rPr lang="en-GB" sz="1600" u="sng" dirty="0">
              <a:solidFill>
                <a:schemeClr val="bg1"/>
              </a:solidFill>
            </a:rPr>
            <a:t>:  </a:t>
          </a:r>
        </a:p>
        <a:p>
          <a:pPr>
            <a:lnSpc>
              <a:spcPct val="100000"/>
            </a:lnSpc>
            <a:defRPr cap="all"/>
          </a:pPr>
          <a:r>
            <a:rPr lang="en-GB" sz="1600" u="sng" dirty="0">
              <a:solidFill>
                <a:schemeClr val="bg1"/>
              </a:solidFill>
            </a:rPr>
            <a:t>it is untrue or misleading</a:t>
          </a:r>
          <a:r>
            <a:rPr lang="en-GB" sz="1600" dirty="0">
              <a:solidFill>
                <a:schemeClr val="bg1"/>
              </a:solidFill>
            </a:rPr>
            <a:t> and  </a:t>
          </a:r>
          <a:r>
            <a:rPr lang="en-GB" sz="1600" u="sng" dirty="0">
              <a:solidFill>
                <a:schemeClr val="bg1"/>
              </a:solidFill>
            </a:rPr>
            <a:t>the person making it knows that it is or might be either untrue or misleading.</a:t>
          </a:r>
          <a:endParaRPr lang="en-US" sz="1600" u="sng" dirty="0">
            <a:solidFill>
              <a:schemeClr val="bg1"/>
            </a:solidFill>
          </a:endParaRPr>
        </a:p>
      </dgm:t>
    </dgm:pt>
    <dgm:pt modelId="{E41A74C7-DFDB-4B07-B92F-54E25E25D5E4}" type="parTrans" cxnId="{57AA9A9B-9099-4C8B-8B5C-791299C450AC}">
      <dgm:prSet/>
      <dgm:spPr/>
      <dgm:t>
        <a:bodyPr/>
        <a:lstStyle/>
        <a:p>
          <a:endParaRPr lang="en-US"/>
        </a:p>
      </dgm:t>
    </dgm:pt>
    <dgm:pt modelId="{D177EE49-04E6-4834-8C3B-0E42D342551B}" type="sibTrans" cxnId="{57AA9A9B-9099-4C8B-8B5C-791299C450AC}">
      <dgm:prSet/>
      <dgm:spPr/>
      <dgm:t>
        <a:bodyPr/>
        <a:lstStyle/>
        <a:p>
          <a:endParaRPr lang="en-US"/>
        </a:p>
      </dgm:t>
    </dgm:pt>
    <dgm:pt modelId="{34FA7DD9-0B60-4FF2-B3EF-DB234FE3D58F}">
      <dgm:prSet custT="1"/>
      <dgm:spPr/>
      <dgm:t>
        <a:bodyPr/>
        <a:lstStyle/>
        <a:p>
          <a:pPr>
            <a:lnSpc>
              <a:spcPct val="100000"/>
            </a:lnSpc>
            <a:defRPr cap="all"/>
          </a:pPr>
          <a:r>
            <a:rPr lang="en-GB" sz="1600" dirty="0">
              <a:solidFill>
                <a:schemeClr val="bg1"/>
              </a:solidFill>
            </a:rPr>
            <a:t>Gain or Loss </a:t>
          </a:r>
        </a:p>
        <a:p>
          <a:pPr>
            <a:lnSpc>
              <a:spcPct val="100000"/>
            </a:lnSpc>
            <a:defRPr cap="all"/>
          </a:pPr>
          <a:r>
            <a:rPr lang="en-GB" sz="1600" dirty="0">
              <a:solidFill>
                <a:schemeClr val="bg1"/>
              </a:solidFill>
            </a:rPr>
            <a:t>Recent case law makes it clear that the suspect must intend that the false representation will cause the gain or loss.</a:t>
          </a:r>
          <a:endParaRPr lang="en-US" sz="1600" dirty="0">
            <a:solidFill>
              <a:schemeClr val="bg1"/>
            </a:solidFill>
          </a:endParaRPr>
        </a:p>
      </dgm:t>
    </dgm:pt>
    <dgm:pt modelId="{82531B05-48A2-4415-8C62-071A5A956EAC}" type="parTrans" cxnId="{0D1848EF-52E7-4B6A-BA77-FF9106B428B5}">
      <dgm:prSet/>
      <dgm:spPr/>
      <dgm:t>
        <a:bodyPr/>
        <a:lstStyle/>
        <a:p>
          <a:endParaRPr lang="en-US"/>
        </a:p>
      </dgm:t>
    </dgm:pt>
    <dgm:pt modelId="{5FE122E4-B84F-4B7C-A220-FD199DCFB2E7}" type="sibTrans" cxnId="{0D1848EF-52E7-4B6A-BA77-FF9106B428B5}">
      <dgm:prSet/>
      <dgm:spPr/>
      <dgm:t>
        <a:bodyPr/>
        <a:lstStyle/>
        <a:p>
          <a:endParaRPr lang="en-US"/>
        </a:p>
      </dgm:t>
    </dgm:pt>
    <dgm:pt modelId="{A16C68B4-B702-4368-B97F-6DB0C61B3529}" type="pres">
      <dgm:prSet presAssocID="{9899E9BA-9152-49B0-885B-0B5E94E2D814}" presName="root" presStyleCnt="0">
        <dgm:presLayoutVars>
          <dgm:dir/>
          <dgm:resizeHandles val="exact"/>
        </dgm:presLayoutVars>
      </dgm:prSet>
      <dgm:spPr/>
    </dgm:pt>
    <dgm:pt modelId="{40A98267-B9BC-4769-B55A-31243B273B7D}" type="pres">
      <dgm:prSet presAssocID="{0BCA1BEF-6196-47B2-B33C-FE967E43D513}" presName="compNode" presStyleCnt="0"/>
      <dgm:spPr/>
    </dgm:pt>
    <dgm:pt modelId="{23E2EA22-52CA-4F72-BED3-CCDD07DD9D0B}" type="pres">
      <dgm:prSet presAssocID="{0BCA1BEF-6196-47B2-B33C-FE967E43D513}" presName="iconBgRect" presStyleLbl="bgShp" presStyleIdx="0" presStyleCnt="3"/>
      <dgm:spPr/>
    </dgm:pt>
    <dgm:pt modelId="{DB292FA8-A0EA-4518-A27A-80464B704441}" type="pres">
      <dgm:prSet presAssocID="{0BCA1BEF-6196-47B2-B33C-FE967E43D51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Judge"/>
        </a:ext>
      </dgm:extLst>
    </dgm:pt>
    <dgm:pt modelId="{3871D128-DDDB-4F41-BD6F-5B90C1B68AD0}" type="pres">
      <dgm:prSet presAssocID="{0BCA1BEF-6196-47B2-B33C-FE967E43D513}" presName="spaceRect" presStyleCnt="0"/>
      <dgm:spPr/>
    </dgm:pt>
    <dgm:pt modelId="{3CF67FF1-0ED1-48BC-B0F4-A7BB7D358159}" type="pres">
      <dgm:prSet presAssocID="{0BCA1BEF-6196-47B2-B33C-FE967E43D513}" presName="textRect" presStyleLbl="revTx" presStyleIdx="0" presStyleCnt="3">
        <dgm:presLayoutVars>
          <dgm:chMax val="1"/>
          <dgm:chPref val="1"/>
        </dgm:presLayoutVars>
      </dgm:prSet>
      <dgm:spPr/>
    </dgm:pt>
    <dgm:pt modelId="{7DE6DB8B-7081-4A61-BB10-E9DAF0460028}" type="pres">
      <dgm:prSet presAssocID="{2CD70130-1671-4DCC-A24C-F123AD5489A7}" presName="sibTrans" presStyleCnt="0"/>
      <dgm:spPr/>
    </dgm:pt>
    <dgm:pt modelId="{56C4F3DE-F1DB-42A4-8C68-472345814202}" type="pres">
      <dgm:prSet presAssocID="{5738C4EA-0E0E-429C-9838-B8E3841D5088}" presName="compNode" presStyleCnt="0"/>
      <dgm:spPr/>
    </dgm:pt>
    <dgm:pt modelId="{CBB4CA57-0025-4CE9-BF39-152CAB124894}" type="pres">
      <dgm:prSet presAssocID="{5738C4EA-0E0E-429C-9838-B8E3841D5088}" presName="iconBgRect" presStyleLbl="bgShp" presStyleIdx="1" presStyleCnt="3"/>
      <dgm:spPr/>
    </dgm:pt>
    <dgm:pt modelId="{518AB083-5A4B-4CDF-BD04-D754CF73B044}" type="pres">
      <dgm:prSet presAssocID="{5738C4EA-0E0E-429C-9838-B8E3841D508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otes"/>
        </a:ext>
      </dgm:extLst>
    </dgm:pt>
    <dgm:pt modelId="{830DCE52-906C-49E5-970B-70543FCB7481}" type="pres">
      <dgm:prSet presAssocID="{5738C4EA-0E0E-429C-9838-B8E3841D5088}" presName="spaceRect" presStyleCnt="0"/>
      <dgm:spPr/>
    </dgm:pt>
    <dgm:pt modelId="{A1EC57BD-EB54-4E03-9861-6E976C428926}" type="pres">
      <dgm:prSet presAssocID="{5738C4EA-0E0E-429C-9838-B8E3841D5088}" presName="textRect" presStyleLbl="revTx" presStyleIdx="1" presStyleCnt="3">
        <dgm:presLayoutVars>
          <dgm:chMax val="1"/>
          <dgm:chPref val="1"/>
        </dgm:presLayoutVars>
      </dgm:prSet>
      <dgm:spPr/>
    </dgm:pt>
    <dgm:pt modelId="{6335382C-54FB-40CA-BCAB-A1F08DEA74B8}" type="pres">
      <dgm:prSet presAssocID="{D177EE49-04E6-4834-8C3B-0E42D342551B}" presName="sibTrans" presStyleCnt="0"/>
      <dgm:spPr/>
    </dgm:pt>
    <dgm:pt modelId="{08AA3890-A42B-43D8-A0CE-6D3B32A8FBF4}" type="pres">
      <dgm:prSet presAssocID="{34FA7DD9-0B60-4FF2-B3EF-DB234FE3D58F}" presName="compNode" presStyleCnt="0"/>
      <dgm:spPr/>
    </dgm:pt>
    <dgm:pt modelId="{F55C2D49-F752-4AED-A45D-FEE4F8163B85}" type="pres">
      <dgm:prSet presAssocID="{34FA7DD9-0B60-4FF2-B3EF-DB234FE3D58F}" presName="iconBgRect" presStyleLbl="bgShp" presStyleIdx="2" presStyleCnt="3"/>
      <dgm:spPr/>
    </dgm:pt>
    <dgm:pt modelId="{77041532-0ED8-4AB8-B493-251C81B823CF}" type="pres">
      <dgm:prSet presAssocID="{34FA7DD9-0B60-4FF2-B3EF-DB234FE3D58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Irritant"/>
        </a:ext>
      </dgm:extLst>
    </dgm:pt>
    <dgm:pt modelId="{837F6786-0D83-4DA3-8656-11FE0B655178}" type="pres">
      <dgm:prSet presAssocID="{34FA7DD9-0B60-4FF2-B3EF-DB234FE3D58F}" presName="spaceRect" presStyleCnt="0"/>
      <dgm:spPr/>
    </dgm:pt>
    <dgm:pt modelId="{1AD00D9C-BF48-4611-8D01-8D06CC7AAFB5}" type="pres">
      <dgm:prSet presAssocID="{34FA7DD9-0B60-4FF2-B3EF-DB234FE3D58F}" presName="textRect" presStyleLbl="revTx" presStyleIdx="2" presStyleCnt="3">
        <dgm:presLayoutVars>
          <dgm:chMax val="1"/>
          <dgm:chPref val="1"/>
        </dgm:presLayoutVars>
      </dgm:prSet>
      <dgm:spPr/>
    </dgm:pt>
  </dgm:ptLst>
  <dgm:cxnLst>
    <dgm:cxn modelId="{2753E235-2A46-4243-80AD-AAAF78354BE9}" type="presOf" srcId="{0BCA1BEF-6196-47B2-B33C-FE967E43D513}" destId="{3CF67FF1-0ED1-48BC-B0F4-A7BB7D358159}" srcOrd="0" destOrd="0" presId="urn:microsoft.com/office/officeart/2018/5/layout/IconCircleLabelList"/>
    <dgm:cxn modelId="{57AA9A9B-9099-4C8B-8B5C-791299C450AC}" srcId="{9899E9BA-9152-49B0-885B-0B5E94E2D814}" destId="{5738C4EA-0E0E-429C-9838-B8E3841D5088}" srcOrd="1" destOrd="0" parTransId="{E41A74C7-DFDB-4B07-B92F-54E25E25D5E4}" sibTransId="{D177EE49-04E6-4834-8C3B-0E42D342551B}"/>
    <dgm:cxn modelId="{C45D6CDD-1867-4D25-B7BD-5F07E9914D6E}" type="presOf" srcId="{34FA7DD9-0B60-4FF2-B3EF-DB234FE3D58F}" destId="{1AD00D9C-BF48-4611-8D01-8D06CC7AAFB5}" srcOrd="0" destOrd="0" presId="urn:microsoft.com/office/officeart/2018/5/layout/IconCircleLabelList"/>
    <dgm:cxn modelId="{0D1848EF-52E7-4B6A-BA77-FF9106B428B5}" srcId="{9899E9BA-9152-49B0-885B-0B5E94E2D814}" destId="{34FA7DD9-0B60-4FF2-B3EF-DB234FE3D58F}" srcOrd="2" destOrd="0" parTransId="{82531B05-48A2-4415-8C62-071A5A956EAC}" sibTransId="{5FE122E4-B84F-4B7C-A220-FD199DCFB2E7}"/>
    <dgm:cxn modelId="{F2CBE5F1-8A3C-4138-B429-2B4CD449F634}" srcId="{9899E9BA-9152-49B0-885B-0B5E94E2D814}" destId="{0BCA1BEF-6196-47B2-B33C-FE967E43D513}" srcOrd="0" destOrd="0" parTransId="{C768470D-C7A7-4FDB-B478-B241241A9BB1}" sibTransId="{2CD70130-1671-4DCC-A24C-F123AD5489A7}"/>
    <dgm:cxn modelId="{2FD880F2-3FD0-49A3-AFC7-479D0C8AB51E}" type="presOf" srcId="{9899E9BA-9152-49B0-885B-0B5E94E2D814}" destId="{A16C68B4-B702-4368-B97F-6DB0C61B3529}" srcOrd="0" destOrd="0" presId="urn:microsoft.com/office/officeart/2018/5/layout/IconCircleLabelList"/>
    <dgm:cxn modelId="{DFE787F6-5FF9-48CD-9C36-AC80E4A4B9E9}" type="presOf" srcId="{5738C4EA-0E0E-429C-9838-B8E3841D5088}" destId="{A1EC57BD-EB54-4E03-9861-6E976C428926}" srcOrd="0" destOrd="0" presId="urn:microsoft.com/office/officeart/2018/5/layout/IconCircleLabelList"/>
    <dgm:cxn modelId="{8A1AF88B-56E7-44DE-826D-8EF800FAB850}" type="presParOf" srcId="{A16C68B4-B702-4368-B97F-6DB0C61B3529}" destId="{40A98267-B9BC-4769-B55A-31243B273B7D}" srcOrd="0" destOrd="0" presId="urn:microsoft.com/office/officeart/2018/5/layout/IconCircleLabelList"/>
    <dgm:cxn modelId="{2AD7966E-CFB6-458F-A8F7-4CF24E681AFC}" type="presParOf" srcId="{40A98267-B9BC-4769-B55A-31243B273B7D}" destId="{23E2EA22-52CA-4F72-BED3-CCDD07DD9D0B}" srcOrd="0" destOrd="0" presId="urn:microsoft.com/office/officeart/2018/5/layout/IconCircleLabelList"/>
    <dgm:cxn modelId="{21352224-D86B-43EB-BBD7-1692657336EC}" type="presParOf" srcId="{40A98267-B9BC-4769-B55A-31243B273B7D}" destId="{DB292FA8-A0EA-4518-A27A-80464B704441}" srcOrd="1" destOrd="0" presId="urn:microsoft.com/office/officeart/2018/5/layout/IconCircleLabelList"/>
    <dgm:cxn modelId="{B3FA5023-E5E1-435C-B8DF-96EAE054CD69}" type="presParOf" srcId="{40A98267-B9BC-4769-B55A-31243B273B7D}" destId="{3871D128-DDDB-4F41-BD6F-5B90C1B68AD0}" srcOrd="2" destOrd="0" presId="urn:microsoft.com/office/officeart/2018/5/layout/IconCircleLabelList"/>
    <dgm:cxn modelId="{33D569A3-4E9A-4D5B-9F70-5079FAAC3B09}" type="presParOf" srcId="{40A98267-B9BC-4769-B55A-31243B273B7D}" destId="{3CF67FF1-0ED1-48BC-B0F4-A7BB7D358159}" srcOrd="3" destOrd="0" presId="urn:microsoft.com/office/officeart/2018/5/layout/IconCircleLabelList"/>
    <dgm:cxn modelId="{0A153DBD-B179-42E3-B33E-F327DE7F51A4}" type="presParOf" srcId="{A16C68B4-B702-4368-B97F-6DB0C61B3529}" destId="{7DE6DB8B-7081-4A61-BB10-E9DAF0460028}" srcOrd="1" destOrd="0" presId="urn:microsoft.com/office/officeart/2018/5/layout/IconCircleLabelList"/>
    <dgm:cxn modelId="{164A4380-5379-417A-BA5A-E3BC5D51E83B}" type="presParOf" srcId="{A16C68B4-B702-4368-B97F-6DB0C61B3529}" destId="{56C4F3DE-F1DB-42A4-8C68-472345814202}" srcOrd="2" destOrd="0" presId="urn:microsoft.com/office/officeart/2018/5/layout/IconCircleLabelList"/>
    <dgm:cxn modelId="{B8AFA3EB-947C-47E2-A6CF-E57B7C9D779B}" type="presParOf" srcId="{56C4F3DE-F1DB-42A4-8C68-472345814202}" destId="{CBB4CA57-0025-4CE9-BF39-152CAB124894}" srcOrd="0" destOrd="0" presId="urn:microsoft.com/office/officeart/2018/5/layout/IconCircleLabelList"/>
    <dgm:cxn modelId="{C0850644-4582-4FAD-847E-26DA68147594}" type="presParOf" srcId="{56C4F3DE-F1DB-42A4-8C68-472345814202}" destId="{518AB083-5A4B-4CDF-BD04-D754CF73B044}" srcOrd="1" destOrd="0" presId="urn:microsoft.com/office/officeart/2018/5/layout/IconCircleLabelList"/>
    <dgm:cxn modelId="{7D558368-3DDE-4517-9A79-34E736E85F97}" type="presParOf" srcId="{56C4F3DE-F1DB-42A4-8C68-472345814202}" destId="{830DCE52-906C-49E5-970B-70543FCB7481}" srcOrd="2" destOrd="0" presId="urn:microsoft.com/office/officeart/2018/5/layout/IconCircleLabelList"/>
    <dgm:cxn modelId="{097D8BE1-398D-4CB0-BA5B-FCB1DEB9CC58}" type="presParOf" srcId="{56C4F3DE-F1DB-42A4-8C68-472345814202}" destId="{A1EC57BD-EB54-4E03-9861-6E976C428926}" srcOrd="3" destOrd="0" presId="urn:microsoft.com/office/officeart/2018/5/layout/IconCircleLabelList"/>
    <dgm:cxn modelId="{C444A958-F98B-4967-89BC-4272E7FEA489}" type="presParOf" srcId="{A16C68B4-B702-4368-B97F-6DB0C61B3529}" destId="{6335382C-54FB-40CA-BCAB-A1F08DEA74B8}" srcOrd="3" destOrd="0" presId="urn:microsoft.com/office/officeart/2018/5/layout/IconCircleLabelList"/>
    <dgm:cxn modelId="{AECC66C8-E5DB-48DC-93D5-123E4A40C00B}" type="presParOf" srcId="{A16C68B4-B702-4368-B97F-6DB0C61B3529}" destId="{08AA3890-A42B-43D8-A0CE-6D3B32A8FBF4}" srcOrd="4" destOrd="0" presId="urn:microsoft.com/office/officeart/2018/5/layout/IconCircleLabelList"/>
    <dgm:cxn modelId="{9E0A7EAA-268E-45DC-A18C-9615EC181F1C}" type="presParOf" srcId="{08AA3890-A42B-43D8-A0CE-6D3B32A8FBF4}" destId="{F55C2D49-F752-4AED-A45D-FEE4F8163B85}" srcOrd="0" destOrd="0" presId="urn:microsoft.com/office/officeart/2018/5/layout/IconCircleLabelList"/>
    <dgm:cxn modelId="{3055B62E-D40E-42B0-928F-3BA092FD3E02}" type="presParOf" srcId="{08AA3890-A42B-43D8-A0CE-6D3B32A8FBF4}" destId="{77041532-0ED8-4AB8-B493-251C81B823CF}" srcOrd="1" destOrd="0" presId="urn:microsoft.com/office/officeart/2018/5/layout/IconCircleLabelList"/>
    <dgm:cxn modelId="{8B379129-88F7-4AF9-A99E-50328259DD4F}" type="presParOf" srcId="{08AA3890-A42B-43D8-A0CE-6D3B32A8FBF4}" destId="{837F6786-0D83-4DA3-8656-11FE0B655178}" srcOrd="2" destOrd="0" presId="urn:microsoft.com/office/officeart/2018/5/layout/IconCircleLabelList"/>
    <dgm:cxn modelId="{83715FE2-7BE1-494B-863E-1F71A0F02972}" type="presParOf" srcId="{08AA3890-A42B-43D8-A0CE-6D3B32A8FBF4}" destId="{1AD00D9C-BF48-4611-8D01-8D06CC7AAFB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D7A14D-9F8B-4E5B-9D09-F2B867736EEF}" type="doc">
      <dgm:prSet loTypeId="urn:microsoft.com/office/officeart/2005/8/layout/vProcess5" loCatId="process" qsTypeId="urn:microsoft.com/office/officeart/2005/8/quickstyle/simple1#4" qsCatId="simple" csTypeId="urn:microsoft.com/office/officeart/2005/8/colors/colorful2#1" csCatId="colorful" phldr="1"/>
      <dgm:spPr/>
      <dgm:t>
        <a:bodyPr/>
        <a:lstStyle/>
        <a:p>
          <a:endParaRPr lang="en-US"/>
        </a:p>
      </dgm:t>
    </dgm:pt>
    <dgm:pt modelId="{8035E126-4D13-4B66-9E7A-B5DD83747746}">
      <dgm:prSet/>
      <dgm:spPr/>
      <dgm:t>
        <a:bodyPr/>
        <a:lstStyle/>
        <a:p>
          <a:r>
            <a:rPr lang="en-GB" b="0" i="0" dirty="0"/>
            <a:t>A person is guilty of an offence under this section if he obtains services for himself or another by a dishonest act, </a:t>
          </a:r>
          <a:endParaRPr lang="en-US" dirty="0"/>
        </a:p>
      </dgm:t>
    </dgm:pt>
    <dgm:pt modelId="{9B9CEFB2-D06F-46C2-88FF-EFBD42160783}" type="parTrans" cxnId="{F507031E-5CE5-45B9-9D7C-C6813159114A}">
      <dgm:prSet/>
      <dgm:spPr/>
      <dgm:t>
        <a:bodyPr/>
        <a:lstStyle/>
        <a:p>
          <a:endParaRPr lang="en-US"/>
        </a:p>
      </dgm:t>
    </dgm:pt>
    <dgm:pt modelId="{FE3329DC-7C75-44E6-9B20-95235D4525EE}" type="sibTrans" cxnId="{F507031E-5CE5-45B9-9D7C-C6813159114A}">
      <dgm:prSet/>
      <dgm:spPr/>
      <dgm:t>
        <a:bodyPr/>
        <a:lstStyle/>
        <a:p>
          <a:endParaRPr lang="en-US"/>
        </a:p>
      </dgm:t>
    </dgm:pt>
    <dgm:pt modelId="{F8ACFFD1-FF4B-4248-B74D-162E3E615C60}" type="pres">
      <dgm:prSet presAssocID="{D6D7A14D-9F8B-4E5B-9D09-F2B867736EEF}" presName="outerComposite" presStyleCnt="0">
        <dgm:presLayoutVars>
          <dgm:chMax val="5"/>
          <dgm:dir/>
          <dgm:resizeHandles val="exact"/>
        </dgm:presLayoutVars>
      </dgm:prSet>
      <dgm:spPr/>
    </dgm:pt>
    <dgm:pt modelId="{FC4FB85C-5017-4A4E-AE08-4CA71C0DFC0A}" type="pres">
      <dgm:prSet presAssocID="{D6D7A14D-9F8B-4E5B-9D09-F2B867736EEF}" presName="dummyMaxCanvas" presStyleCnt="0">
        <dgm:presLayoutVars/>
      </dgm:prSet>
      <dgm:spPr/>
    </dgm:pt>
    <dgm:pt modelId="{2BAEF28B-97B5-4E70-BDDB-395419D2F736}" type="pres">
      <dgm:prSet presAssocID="{D6D7A14D-9F8B-4E5B-9D09-F2B867736EEF}" presName="OneNode_1" presStyleLbl="node1" presStyleIdx="0" presStyleCnt="1">
        <dgm:presLayoutVars>
          <dgm:bulletEnabled val="1"/>
        </dgm:presLayoutVars>
      </dgm:prSet>
      <dgm:spPr/>
    </dgm:pt>
  </dgm:ptLst>
  <dgm:cxnLst>
    <dgm:cxn modelId="{F507031E-5CE5-45B9-9D7C-C6813159114A}" srcId="{D6D7A14D-9F8B-4E5B-9D09-F2B867736EEF}" destId="{8035E126-4D13-4B66-9E7A-B5DD83747746}" srcOrd="0" destOrd="0" parTransId="{9B9CEFB2-D06F-46C2-88FF-EFBD42160783}" sibTransId="{FE3329DC-7C75-44E6-9B20-95235D4525EE}"/>
    <dgm:cxn modelId="{6E57A5CA-F4D8-489B-8ED8-E017D227EFEC}" type="presOf" srcId="{8035E126-4D13-4B66-9E7A-B5DD83747746}" destId="{2BAEF28B-97B5-4E70-BDDB-395419D2F736}" srcOrd="0" destOrd="0" presId="urn:microsoft.com/office/officeart/2005/8/layout/vProcess5"/>
    <dgm:cxn modelId="{8489D7DE-F50D-488D-AA40-17F7F490A05B}" type="presOf" srcId="{D6D7A14D-9F8B-4E5B-9D09-F2B867736EEF}" destId="{F8ACFFD1-FF4B-4248-B74D-162E3E615C60}" srcOrd="0" destOrd="0" presId="urn:microsoft.com/office/officeart/2005/8/layout/vProcess5"/>
    <dgm:cxn modelId="{F0D8A8D1-FEDC-4C48-816A-EB430EBC453A}" type="presParOf" srcId="{F8ACFFD1-FF4B-4248-B74D-162E3E615C60}" destId="{FC4FB85C-5017-4A4E-AE08-4CA71C0DFC0A}" srcOrd="0" destOrd="0" presId="urn:microsoft.com/office/officeart/2005/8/layout/vProcess5"/>
    <dgm:cxn modelId="{B54E19C3-4CC9-4F04-97C5-5BA3ECCC10A0}" type="presParOf" srcId="{F8ACFFD1-FF4B-4248-B74D-162E3E615C60}" destId="{2BAEF28B-97B5-4E70-BDDB-395419D2F736}"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3F2055-83D1-462A-A9A8-0C9D99382E2A}" type="doc">
      <dgm:prSet loTypeId="urn:microsoft.com/office/officeart/2016/7/layout/BasicLinearProcessNumbered" loCatId="process" qsTypeId="urn:microsoft.com/office/officeart/2005/8/quickstyle/simple1#5" qsCatId="simple" csTypeId="urn:microsoft.com/office/officeart/2005/8/colors/accent1_2#4" csCatId="accent1"/>
      <dgm:spPr/>
      <dgm:t>
        <a:bodyPr/>
        <a:lstStyle/>
        <a:p>
          <a:endParaRPr lang="en-US"/>
        </a:p>
      </dgm:t>
    </dgm:pt>
    <dgm:pt modelId="{FF2125FA-EACD-4A36-8AFF-598DE131E410}">
      <dgm:prSet/>
      <dgm:spPr/>
      <dgm:t>
        <a:bodyPr/>
        <a:lstStyle/>
        <a:p>
          <a:r>
            <a:rPr lang="en-GB"/>
            <a:t>Section 11 is an additional offence for when a service is obtained by dishonest means. If services have been provided e.g. a taxi ride where there is no gain or loss of property.</a:t>
          </a:r>
          <a:endParaRPr lang="en-US"/>
        </a:p>
      </dgm:t>
    </dgm:pt>
    <dgm:pt modelId="{49AF8E4A-E1AE-4B0A-A2B8-3671F8F67AC0}" type="parTrans" cxnId="{EB4486AE-583B-4698-965B-43FCDE5957A9}">
      <dgm:prSet/>
      <dgm:spPr/>
      <dgm:t>
        <a:bodyPr/>
        <a:lstStyle/>
        <a:p>
          <a:endParaRPr lang="en-US"/>
        </a:p>
      </dgm:t>
    </dgm:pt>
    <dgm:pt modelId="{F7222A73-C86E-4F17-A39A-DE5CE77293CE}" type="sibTrans" cxnId="{EB4486AE-583B-4698-965B-43FCDE5957A9}">
      <dgm:prSet phldrT="1" phldr="0"/>
      <dgm:spPr/>
      <dgm:t>
        <a:bodyPr/>
        <a:lstStyle/>
        <a:p>
          <a:r>
            <a:rPr lang="en-US"/>
            <a:t>1</a:t>
          </a:r>
        </a:p>
      </dgm:t>
    </dgm:pt>
    <dgm:pt modelId="{9D4665A2-18F0-4F92-A6D4-07AD843E0C0D}">
      <dgm:prSet/>
      <dgm:spPr/>
      <dgm:t>
        <a:bodyPr/>
        <a:lstStyle/>
        <a:p>
          <a:r>
            <a:rPr lang="en-GB"/>
            <a:t>This service must be a type for which payment is required and could include bus rides, haircuts and a stay in a hotel room.</a:t>
          </a:r>
          <a:endParaRPr lang="en-US"/>
        </a:p>
      </dgm:t>
    </dgm:pt>
    <dgm:pt modelId="{94371061-37F1-4AC5-A796-8B514DE7A6A5}" type="parTrans" cxnId="{91ADF2CF-460D-4DDE-BEF0-A6799BBE87B4}">
      <dgm:prSet/>
      <dgm:spPr/>
      <dgm:t>
        <a:bodyPr/>
        <a:lstStyle/>
        <a:p>
          <a:endParaRPr lang="en-US"/>
        </a:p>
      </dgm:t>
    </dgm:pt>
    <dgm:pt modelId="{63BC193D-030F-47B2-BD23-5E01DC40A412}" type="sibTrans" cxnId="{91ADF2CF-460D-4DDE-BEF0-A6799BBE87B4}">
      <dgm:prSet phldrT="2" phldr="0"/>
      <dgm:spPr/>
      <dgm:t>
        <a:bodyPr/>
        <a:lstStyle/>
        <a:p>
          <a:r>
            <a:rPr lang="en-US"/>
            <a:t>2</a:t>
          </a:r>
        </a:p>
      </dgm:t>
    </dgm:pt>
    <dgm:pt modelId="{ACA8820E-E867-4ACA-8BE9-06BEB706C80E}">
      <dgm:prSet/>
      <dgm:spPr/>
      <dgm:t>
        <a:bodyPr/>
        <a:lstStyle/>
        <a:p>
          <a:r>
            <a:rPr lang="en-GB"/>
            <a:t>The service must be obtained through a dishonest act, and this would include using a false credit card for example. </a:t>
          </a:r>
          <a:endParaRPr lang="en-US"/>
        </a:p>
      </dgm:t>
    </dgm:pt>
    <dgm:pt modelId="{208EB277-EB01-44E9-B54C-1571696F3C99}" type="parTrans" cxnId="{FC1AE6A7-5BC8-4E2F-848D-B4DC662333F3}">
      <dgm:prSet/>
      <dgm:spPr/>
      <dgm:t>
        <a:bodyPr/>
        <a:lstStyle/>
        <a:p>
          <a:endParaRPr lang="en-US"/>
        </a:p>
      </dgm:t>
    </dgm:pt>
    <dgm:pt modelId="{0641DD78-94F3-4427-A83A-A678990A21DE}" type="sibTrans" cxnId="{FC1AE6A7-5BC8-4E2F-848D-B4DC662333F3}">
      <dgm:prSet phldrT="3" phldr="0"/>
      <dgm:spPr/>
      <dgm:t>
        <a:bodyPr/>
        <a:lstStyle/>
        <a:p>
          <a:r>
            <a:rPr lang="en-US"/>
            <a:t>3</a:t>
          </a:r>
        </a:p>
      </dgm:t>
    </dgm:pt>
    <dgm:pt modelId="{C580A7B6-9A03-4CBA-81C5-D272DE8C51C5}" type="pres">
      <dgm:prSet presAssocID="{AB3F2055-83D1-462A-A9A8-0C9D99382E2A}" presName="Name0" presStyleCnt="0">
        <dgm:presLayoutVars>
          <dgm:animLvl val="lvl"/>
          <dgm:resizeHandles val="exact"/>
        </dgm:presLayoutVars>
      </dgm:prSet>
      <dgm:spPr/>
    </dgm:pt>
    <dgm:pt modelId="{41FBB2A5-AC4F-4F2C-AA35-D1F31957D216}" type="pres">
      <dgm:prSet presAssocID="{FF2125FA-EACD-4A36-8AFF-598DE131E410}" presName="compositeNode" presStyleCnt="0">
        <dgm:presLayoutVars>
          <dgm:bulletEnabled val="1"/>
        </dgm:presLayoutVars>
      </dgm:prSet>
      <dgm:spPr/>
    </dgm:pt>
    <dgm:pt modelId="{A20A993C-0285-49D9-A0FD-18A86297EA77}" type="pres">
      <dgm:prSet presAssocID="{FF2125FA-EACD-4A36-8AFF-598DE131E410}" presName="bgRect" presStyleLbl="bgAccFollowNode1" presStyleIdx="0" presStyleCnt="3"/>
      <dgm:spPr/>
    </dgm:pt>
    <dgm:pt modelId="{7F9293E4-F06B-48EC-85E4-AA27E573D09B}" type="pres">
      <dgm:prSet presAssocID="{F7222A73-C86E-4F17-A39A-DE5CE77293CE}" presName="sibTransNodeCircle" presStyleLbl="alignNode1" presStyleIdx="0" presStyleCnt="6">
        <dgm:presLayoutVars>
          <dgm:chMax val="0"/>
          <dgm:bulletEnabled/>
        </dgm:presLayoutVars>
      </dgm:prSet>
      <dgm:spPr/>
    </dgm:pt>
    <dgm:pt modelId="{D9619095-E227-4BE4-B399-C7D57906C127}" type="pres">
      <dgm:prSet presAssocID="{FF2125FA-EACD-4A36-8AFF-598DE131E410}" presName="bottomLine" presStyleLbl="alignNode1" presStyleIdx="1" presStyleCnt="6">
        <dgm:presLayoutVars/>
      </dgm:prSet>
      <dgm:spPr/>
    </dgm:pt>
    <dgm:pt modelId="{68B85947-8684-4BA5-BED6-1F84A8C1B626}" type="pres">
      <dgm:prSet presAssocID="{FF2125FA-EACD-4A36-8AFF-598DE131E410}" presName="nodeText" presStyleLbl="bgAccFollowNode1" presStyleIdx="0" presStyleCnt="3">
        <dgm:presLayoutVars>
          <dgm:bulletEnabled val="1"/>
        </dgm:presLayoutVars>
      </dgm:prSet>
      <dgm:spPr/>
    </dgm:pt>
    <dgm:pt modelId="{36373E1B-5F3B-41ED-B8AB-57419321749C}" type="pres">
      <dgm:prSet presAssocID="{F7222A73-C86E-4F17-A39A-DE5CE77293CE}" presName="sibTrans" presStyleCnt="0"/>
      <dgm:spPr/>
    </dgm:pt>
    <dgm:pt modelId="{2E602BDA-EAF6-43E1-9426-15892AA3A70C}" type="pres">
      <dgm:prSet presAssocID="{9D4665A2-18F0-4F92-A6D4-07AD843E0C0D}" presName="compositeNode" presStyleCnt="0">
        <dgm:presLayoutVars>
          <dgm:bulletEnabled val="1"/>
        </dgm:presLayoutVars>
      </dgm:prSet>
      <dgm:spPr/>
    </dgm:pt>
    <dgm:pt modelId="{A7533FCD-CDC5-42FD-A767-D242E802BF16}" type="pres">
      <dgm:prSet presAssocID="{9D4665A2-18F0-4F92-A6D4-07AD843E0C0D}" presName="bgRect" presStyleLbl="bgAccFollowNode1" presStyleIdx="1" presStyleCnt="3"/>
      <dgm:spPr/>
    </dgm:pt>
    <dgm:pt modelId="{FBDBEE67-8EFE-4979-AAC9-704BCF423E74}" type="pres">
      <dgm:prSet presAssocID="{63BC193D-030F-47B2-BD23-5E01DC40A412}" presName="sibTransNodeCircle" presStyleLbl="alignNode1" presStyleIdx="2" presStyleCnt="6">
        <dgm:presLayoutVars>
          <dgm:chMax val="0"/>
          <dgm:bulletEnabled/>
        </dgm:presLayoutVars>
      </dgm:prSet>
      <dgm:spPr/>
    </dgm:pt>
    <dgm:pt modelId="{64546942-B0A2-4667-ADB7-8E89E8B40589}" type="pres">
      <dgm:prSet presAssocID="{9D4665A2-18F0-4F92-A6D4-07AD843E0C0D}" presName="bottomLine" presStyleLbl="alignNode1" presStyleIdx="3" presStyleCnt="6">
        <dgm:presLayoutVars/>
      </dgm:prSet>
      <dgm:spPr/>
    </dgm:pt>
    <dgm:pt modelId="{C50C1C7A-C06E-494E-A02B-BA365857D0F0}" type="pres">
      <dgm:prSet presAssocID="{9D4665A2-18F0-4F92-A6D4-07AD843E0C0D}" presName="nodeText" presStyleLbl="bgAccFollowNode1" presStyleIdx="1" presStyleCnt="3">
        <dgm:presLayoutVars>
          <dgm:bulletEnabled val="1"/>
        </dgm:presLayoutVars>
      </dgm:prSet>
      <dgm:spPr/>
    </dgm:pt>
    <dgm:pt modelId="{B496CAE3-0772-4844-896D-BD63AF6538FE}" type="pres">
      <dgm:prSet presAssocID="{63BC193D-030F-47B2-BD23-5E01DC40A412}" presName="sibTrans" presStyleCnt="0"/>
      <dgm:spPr/>
    </dgm:pt>
    <dgm:pt modelId="{43F5C08D-D259-4D04-98BB-7111BB2412C7}" type="pres">
      <dgm:prSet presAssocID="{ACA8820E-E867-4ACA-8BE9-06BEB706C80E}" presName="compositeNode" presStyleCnt="0">
        <dgm:presLayoutVars>
          <dgm:bulletEnabled val="1"/>
        </dgm:presLayoutVars>
      </dgm:prSet>
      <dgm:spPr/>
    </dgm:pt>
    <dgm:pt modelId="{9241ADB7-7213-4882-A7AA-C55956523DD1}" type="pres">
      <dgm:prSet presAssocID="{ACA8820E-E867-4ACA-8BE9-06BEB706C80E}" presName="bgRect" presStyleLbl="bgAccFollowNode1" presStyleIdx="2" presStyleCnt="3"/>
      <dgm:spPr/>
    </dgm:pt>
    <dgm:pt modelId="{10E5CAE9-9932-4C4C-8433-BF12C93F430A}" type="pres">
      <dgm:prSet presAssocID="{0641DD78-94F3-4427-A83A-A678990A21DE}" presName="sibTransNodeCircle" presStyleLbl="alignNode1" presStyleIdx="4" presStyleCnt="6">
        <dgm:presLayoutVars>
          <dgm:chMax val="0"/>
          <dgm:bulletEnabled/>
        </dgm:presLayoutVars>
      </dgm:prSet>
      <dgm:spPr/>
    </dgm:pt>
    <dgm:pt modelId="{6EB6B3BF-FB1C-4B0F-ACA5-1C89FDFBD3E8}" type="pres">
      <dgm:prSet presAssocID="{ACA8820E-E867-4ACA-8BE9-06BEB706C80E}" presName="bottomLine" presStyleLbl="alignNode1" presStyleIdx="5" presStyleCnt="6">
        <dgm:presLayoutVars/>
      </dgm:prSet>
      <dgm:spPr/>
    </dgm:pt>
    <dgm:pt modelId="{CE53D0C7-3D5E-48E9-890A-1DF297C363AF}" type="pres">
      <dgm:prSet presAssocID="{ACA8820E-E867-4ACA-8BE9-06BEB706C80E}" presName="nodeText" presStyleLbl="bgAccFollowNode1" presStyleIdx="2" presStyleCnt="3">
        <dgm:presLayoutVars>
          <dgm:bulletEnabled val="1"/>
        </dgm:presLayoutVars>
      </dgm:prSet>
      <dgm:spPr/>
    </dgm:pt>
  </dgm:ptLst>
  <dgm:cxnLst>
    <dgm:cxn modelId="{00DA5128-59F1-47C5-AAE8-0F38351512F7}" type="presOf" srcId="{F7222A73-C86E-4F17-A39A-DE5CE77293CE}" destId="{7F9293E4-F06B-48EC-85E4-AA27E573D09B}" srcOrd="0" destOrd="0" presId="urn:microsoft.com/office/officeart/2016/7/layout/BasicLinearProcessNumbered"/>
    <dgm:cxn modelId="{6D3B5E29-48BE-43CD-906C-4395B3165D61}" type="presOf" srcId="{9D4665A2-18F0-4F92-A6D4-07AD843E0C0D}" destId="{A7533FCD-CDC5-42FD-A767-D242E802BF16}" srcOrd="0" destOrd="0" presId="urn:microsoft.com/office/officeart/2016/7/layout/BasicLinearProcessNumbered"/>
    <dgm:cxn modelId="{ADEE9A5E-4FAA-4161-B7DA-CDF00F2F6A31}" type="presOf" srcId="{FF2125FA-EACD-4A36-8AFF-598DE131E410}" destId="{A20A993C-0285-49D9-A0FD-18A86297EA77}" srcOrd="0" destOrd="0" presId="urn:microsoft.com/office/officeart/2016/7/layout/BasicLinearProcessNumbered"/>
    <dgm:cxn modelId="{A628894B-0B09-49E4-862D-A8472AD7A3D0}" type="presOf" srcId="{9D4665A2-18F0-4F92-A6D4-07AD843E0C0D}" destId="{C50C1C7A-C06E-494E-A02B-BA365857D0F0}" srcOrd="1" destOrd="0" presId="urn:microsoft.com/office/officeart/2016/7/layout/BasicLinearProcessNumbered"/>
    <dgm:cxn modelId="{36B7F08A-23AB-4305-AC17-093CD84E951B}" type="presOf" srcId="{0641DD78-94F3-4427-A83A-A678990A21DE}" destId="{10E5CAE9-9932-4C4C-8433-BF12C93F430A}" srcOrd="0" destOrd="0" presId="urn:microsoft.com/office/officeart/2016/7/layout/BasicLinearProcessNumbered"/>
    <dgm:cxn modelId="{FC1AE6A7-5BC8-4E2F-848D-B4DC662333F3}" srcId="{AB3F2055-83D1-462A-A9A8-0C9D99382E2A}" destId="{ACA8820E-E867-4ACA-8BE9-06BEB706C80E}" srcOrd="2" destOrd="0" parTransId="{208EB277-EB01-44E9-B54C-1571696F3C99}" sibTransId="{0641DD78-94F3-4427-A83A-A678990A21DE}"/>
    <dgm:cxn modelId="{CD39A6AD-621B-4A43-9272-E88F3A18366E}" type="presOf" srcId="{FF2125FA-EACD-4A36-8AFF-598DE131E410}" destId="{68B85947-8684-4BA5-BED6-1F84A8C1B626}" srcOrd="1" destOrd="0" presId="urn:microsoft.com/office/officeart/2016/7/layout/BasicLinearProcessNumbered"/>
    <dgm:cxn modelId="{EB4486AE-583B-4698-965B-43FCDE5957A9}" srcId="{AB3F2055-83D1-462A-A9A8-0C9D99382E2A}" destId="{FF2125FA-EACD-4A36-8AFF-598DE131E410}" srcOrd="0" destOrd="0" parTransId="{49AF8E4A-E1AE-4B0A-A2B8-3671F8F67AC0}" sibTransId="{F7222A73-C86E-4F17-A39A-DE5CE77293CE}"/>
    <dgm:cxn modelId="{0BD8CCBC-69B6-407A-A0B2-489798E496F6}" type="presOf" srcId="{AB3F2055-83D1-462A-A9A8-0C9D99382E2A}" destId="{C580A7B6-9A03-4CBA-81C5-D272DE8C51C5}" srcOrd="0" destOrd="0" presId="urn:microsoft.com/office/officeart/2016/7/layout/BasicLinearProcessNumbered"/>
    <dgm:cxn modelId="{91ADF2CF-460D-4DDE-BEF0-A6799BBE87B4}" srcId="{AB3F2055-83D1-462A-A9A8-0C9D99382E2A}" destId="{9D4665A2-18F0-4F92-A6D4-07AD843E0C0D}" srcOrd="1" destOrd="0" parTransId="{94371061-37F1-4AC5-A796-8B514DE7A6A5}" sibTransId="{63BC193D-030F-47B2-BD23-5E01DC40A412}"/>
    <dgm:cxn modelId="{A99D9DD8-198C-426A-A900-526DB837297D}" type="presOf" srcId="{63BC193D-030F-47B2-BD23-5E01DC40A412}" destId="{FBDBEE67-8EFE-4979-AAC9-704BCF423E74}" srcOrd="0" destOrd="0" presId="urn:microsoft.com/office/officeart/2016/7/layout/BasicLinearProcessNumbered"/>
    <dgm:cxn modelId="{B97940E7-0987-45DA-948A-535BB93A75C1}" type="presOf" srcId="{ACA8820E-E867-4ACA-8BE9-06BEB706C80E}" destId="{CE53D0C7-3D5E-48E9-890A-1DF297C363AF}" srcOrd="1" destOrd="0" presId="urn:microsoft.com/office/officeart/2016/7/layout/BasicLinearProcessNumbered"/>
    <dgm:cxn modelId="{7A850EE9-5ABD-4C59-A52F-A2F7C253949B}" type="presOf" srcId="{ACA8820E-E867-4ACA-8BE9-06BEB706C80E}" destId="{9241ADB7-7213-4882-A7AA-C55956523DD1}" srcOrd="0" destOrd="0" presId="urn:microsoft.com/office/officeart/2016/7/layout/BasicLinearProcessNumbered"/>
    <dgm:cxn modelId="{E51EC525-BE81-441A-BFB7-896400B40E7C}" type="presParOf" srcId="{C580A7B6-9A03-4CBA-81C5-D272DE8C51C5}" destId="{41FBB2A5-AC4F-4F2C-AA35-D1F31957D216}" srcOrd="0" destOrd="0" presId="urn:microsoft.com/office/officeart/2016/7/layout/BasicLinearProcessNumbered"/>
    <dgm:cxn modelId="{18E0789F-D654-4AEA-83FE-BBDF4D2957F5}" type="presParOf" srcId="{41FBB2A5-AC4F-4F2C-AA35-D1F31957D216}" destId="{A20A993C-0285-49D9-A0FD-18A86297EA77}" srcOrd="0" destOrd="0" presId="urn:microsoft.com/office/officeart/2016/7/layout/BasicLinearProcessNumbered"/>
    <dgm:cxn modelId="{AB33FA39-A4F5-454B-A817-49E0EC95573F}" type="presParOf" srcId="{41FBB2A5-AC4F-4F2C-AA35-D1F31957D216}" destId="{7F9293E4-F06B-48EC-85E4-AA27E573D09B}" srcOrd="1" destOrd="0" presId="urn:microsoft.com/office/officeart/2016/7/layout/BasicLinearProcessNumbered"/>
    <dgm:cxn modelId="{2209B0CB-6413-4A06-9E80-FC55B7997E8B}" type="presParOf" srcId="{41FBB2A5-AC4F-4F2C-AA35-D1F31957D216}" destId="{D9619095-E227-4BE4-B399-C7D57906C127}" srcOrd="2" destOrd="0" presId="urn:microsoft.com/office/officeart/2016/7/layout/BasicLinearProcessNumbered"/>
    <dgm:cxn modelId="{9B5CBEB9-1A0A-4C74-BEE9-7132FE507838}" type="presParOf" srcId="{41FBB2A5-AC4F-4F2C-AA35-D1F31957D216}" destId="{68B85947-8684-4BA5-BED6-1F84A8C1B626}" srcOrd="3" destOrd="0" presId="urn:microsoft.com/office/officeart/2016/7/layout/BasicLinearProcessNumbered"/>
    <dgm:cxn modelId="{AC9C7EE9-35F2-43F9-9CAF-4985B3A92BBE}" type="presParOf" srcId="{C580A7B6-9A03-4CBA-81C5-D272DE8C51C5}" destId="{36373E1B-5F3B-41ED-B8AB-57419321749C}" srcOrd="1" destOrd="0" presId="urn:microsoft.com/office/officeart/2016/7/layout/BasicLinearProcessNumbered"/>
    <dgm:cxn modelId="{860B6AFF-365E-4DC8-8DB5-71D569262751}" type="presParOf" srcId="{C580A7B6-9A03-4CBA-81C5-D272DE8C51C5}" destId="{2E602BDA-EAF6-43E1-9426-15892AA3A70C}" srcOrd="2" destOrd="0" presId="urn:microsoft.com/office/officeart/2016/7/layout/BasicLinearProcessNumbered"/>
    <dgm:cxn modelId="{092CE7F0-A285-4CD8-8B96-551648BA2EA8}" type="presParOf" srcId="{2E602BDA-EAF6-43E1-9426-15892AA3A70C}" destId="{A7533FCD-CDC5-42FD-A767-D242E802BF16}" srcOrd="0" destOrd="0" presId="urn:microsoft.com/office/officeart/2016/7/layout/BasicLinearProcessNumbered"/>
    <dgm:cxn modelId="{9A7CE42E-2B15-40AB-AA5C-E497BFC163E7}" type="presParOf" srcId="{2E602BDA-EAF6-43E1-9426-15892AA3A70C}" destId="{FBDBEE67-8EFE-4979-AAC9-704BCF423E74}" srcOrd="1" destOrd="0" presId="urn:microsoft.com/office/officeart/2016/7/layout/BasicLinearProcessNumbered"/>
    <dgm:cxn modelId="{D6B1F685-326E-4922-B2B1-10E2A4E148EC}" type="presParOf" srcId="{2E602BDA-EAF6-43E1-9426-15892AA3A70C}" destId="{64546942-B0A2-4667-ADB7-8E89E8B40589}" srcOrd="2" destOrd="0" presId="urn:microsoft.com/office/officeart/2016/7/layout/BasicLinearProcessNumbered"/>
    <dgm:cxn modelId="{8A3031A1-A874-438B-9EF5-7036712D5AA2}" type="presParOf" srcId="{2E602BDA-EAF6-43E1-9426-15892AA3A70C}" destId="{C50C1C7A-C06E-494E-A02B-BA365857D0F0}" srcOrd="3" destOrd="0" presId="urn:microsoft.com/office/officeart/2016/7/layout/BasicLinearProcessNumbered"/>
    <dgm:cxn modelId="{21E722BE-816D-49F9-A5DD-CCFA7AA78DD1}" type="presParOf" srcId="{C580A7B6-9A03-4CBA-81C5-D272DE8C51C5}" destId="{B496CAE3-0772-4844-896D-BD63AF6538FE}" srcOrd="3" destOrd="0" presId="urn:microsoft.com/office/officeart/2016/7/layout/BasicLinearProcessNumbered"/>
    <dgm:cxn modelId="{E225609F-AA90-4EAC-A01D-28CE294F6F5A}" type="presParOf" srcId="{C580A7B6-9A03-4CBA-81C5-D272DE8C51C5}" destId="{43F5C08D-D259-4D04-98BB-7111BB2412C7}" srcOrd="4" destOrd="0" presId="urn:microsoft.com/office/officeart/2016/7/layout/BasicLinearProcessNumbered"/>
    <dgm:cxn modelId="{838652CD-DC0F-4072-B5D1-98678B1F0624}" type="presParOf" srcId="{43F5C08D-D259-4D04-98BB-7111BB2412C7}" destId="{9241ADB7-7213-4882-A7AA-C55956523DD1}" srcOrd="0" destOrd="0" presId="urn:microsoft.com/office/officeart/2016/7/layout/BasicLinearProcessNumbered"/>
    <dgm:cxn modelId="{C21A6DD0-8150-4D38-BA08-278AE54EC38D}" type="presParOf" srcId="{43F5C08D-D259-4D04-98BB-7111BB2412C7}" destId="{10E5CAE9-9932-4C4C-8433-BF12C93F430A}" srcOrd="1" destOrd="0" presId="urn:microsoft.com/office/officeart/2016/7/layout/BasicLinearProcessNumbered"/>
    <dgm:cxn modelId="{182CCE88-377D-4492-A3FB-33B7D9794D46}" type="presParOf" srcId="{43F5C08D-D259-4D04-98BB-7111BB2412C7}" destId="{6EB6B3BF-FB1C-4B0F-ACA5-1C89FDFBD3E8}" srcOrd="2" destOrd="0" presId="urn:microsoft.com/office/officeart/2016/7/layout/BasicLinearProcessNumbered"/>
    <dgm:cxn modelId="{7F4E1011-14DA-4685-9F47-122DD86617DC}" type="presParOf" srcId="{43F5C08D-D259-4D04-98BB-7111BB2412C7}" destId="{CE53D0C7-3D5E-48E9-890A-1DF297C363A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CB7FC9-74DB-49E7-B070-700829E8533B}" type="doc">
      <dgm:prSet loTypeId="urn:microsoft.com/office/officeart/2005/8/layout/vList2" loCatId="list" qsTypeId="urn:microsoft.com/office/officeart/2005/8/quickstyle/simple4#1" qsCatId="simple" csTypeId="urn:microsoft.com/office/officeart/2005/8/colors/colorful2#2" csCatId="colorful" phldr="1"/>
      <dgm:spPr/>
      <dgm:t>
        <a:bodyPr/>
        <a:lstStyle/>
        <a:p>
          <a:endParaRPr lang="en-US"/>
        </a:p>
      </dgm:t>
    </dgm:pt>
    <dgm:pt modelId="{A7FEAF5A-4ECC-4A65-BF08-2926B1C311D4}">
      <dgm:prSet custT="1"/>
      <dgm:spPr/>
      <dgm:t>
        <a:bodyPr/>
        <a:lstStyle/>
        <a:p>
          <a:r>
            <a:rPr lang="en-GB" sz="1800" b="1" i="0" dirty="0"/>
            <a:t>Making off without payment.</a:t>
          </a:r>
          <a:endParaRPr lang="en-US" sz="1800" dirty="0"/>
        </a:p>
      </dgm:t>
    </dgm:pt>
    <dgm:pt modelId="{62E7BCD2-E50F-463A-8526-B33EC2A18393}" type="parTrans" cxnId="{089D94AF-D2A0-483D-9B20-0F04E871577F}">
      <dgm:prSet/>
      <dgm:spPr/>
      <dgm:t>
        <a:bodyPr/>
        <a:lstStyle/>
        <a:p>
          <a:endParaRPr lang="en-US"/>
        </a:p>
      </dgm:t>
    </dgm:pt>
    <dgm:pt modelId="{B518A8CD-10FA-4AF6-88FB-3955214CB94C}" type="sibTrans" cxnId="{089D94AF-D2A0-483D-9B20-0F04E871577F}">
      <dgm:prSet/>
      <dgm:spPr/>
      <dgm:t>
        <a:bodyPr/>
        <a:lstStyle/>
        <a:p>
          <a:endParaRPr lang="en-US"/>
        </a:p>
      </dgm:t>
    </dgm:pt>
    <dgm:pt modelId="{5F5B0F40-114C-4EA0-B966-B4BD9DF73231}">
      <dgm:prSet custT="1"/>
      <dgm:spPr/>
      <dgm:t>
        <a:bodyPr/>
        <a:lstStyle/>
        <a:p>
          <a:r>
            <a:rPr lang="en-GB" sz="1800" b="0" i="0" dirty="0"/>
            <a:t>(1) Subject to subsection (3) below, a person who, knowing that payment on the spot for any goods supplied or service done is required or expected from him, dishonestly makes off without having paid as required or expected and with intent to avoid payment of the amount due shall be guilty of an offence.</a:t>
          </a:r>
          <a:endParaRPr lang="en-US" sz="1800" dirty="0"/>
        </a:p>
      </dgm:t>
    </dgm:pt>
    <dgm:pt modelId="{47CBEF21-999B-4E26-AFB8-93D93CDD20AA}" type="parTrans" cxnId="{5472F7A7-29C3-46E5-B2A5-4A4E56A66399}">
      <dgm:prSet/>
      <dgm:spPr/>
      <dgm:t>
        <a:bodyPr/>
        <a:lstStyle/>
        <a:p>
          <a:endParaRPr lang="en-US"/>
        </a:p>
      </dgm:t>
    </dgm:pt>
    <dgm:pt modelId="{B554404C-ACCD-4443-8E20-D07820CEE537}" type="sibTrans" cxnId="{5472F7A7-29C3-46E5-B2A5-4A4E56A66399}">
      <dgm:prSet/>
      <dgm:spPr/>
      <dgm:t>
        <a:bodyPr/>
        <a:lstStyle/>
        <a:p>
          <a:endParaRPr lang="en-US"/>
        </a:p>
      </dgm:t>
    </dgm:pt>
    <dgm:pt modelId="{18FB9D86-AF52-45CF-AF68-444D25E905FB}">
      <dgm:prSet custT="1"/>
      <dgm:spPr/>
      <dgm:t>
        <a:bodyPr/>
        <a:lstStyle/>
        <a:p>
          <a:r>
            <a:rPr lang="en-GB" sz="1800" b="0" i="0" dirty="0"/>
            <a:t>(2) For purposes of this section “payment on the spot” includes payment at the time of collecting goods on which work has been done or in respect of which service has been provided.</a:t>
          </a:r>
          <a:endParaRPr lang="en-US" sz="1800" dirty="0"/>
        </a:p>
      </dgm:t>
    </dgm:pt>
    <dgm:pt modelId="{C5BD55EC-7840-445A-B7B8-CC6EA37C679C}" type="parTrans" cxnId="{A6C16FF8-F845-423B-8D57-FA91A3B6BE9C}">
      <dgm:prSet/>
      <dgm:spPr/>
      <dgm:t>
        <a:bodyPr/>
        <a:lstStyle/>
        <a:p>
          <a:endParaRPr lang="en-US"/>
        </a:p>
      </dgm:t>
    </dgm:pt>
    <dgm:pt modelId="{AF41551D-4C7B-49B5-A97E-A9B4E0E29D79}" type="sibTrans" cxnId="{A6C16FF8-F845-423B-8D57-FA91A3B6BE9C}">
      <dgm:prSet/>
      <dgm:spPr/>
      <dgm:t>
        <a:bodyPr/>
        <a:lstStyle/>
        <a:p>
          <a:endParaRPr lang="en-US"/>
        </a:p>
      </dgm:t>
    </dgm:pt>
    <dgm:pt modelId="{A27ED4F5-AF36-4B7F-AB2D-6CAE48613ECD}">
      <dgm:prSet custT="1"/>
      <dgm:spPr/>
      <dgm:t>
        <a:bodyPr/>
        <a:lstStyle/>
        <a:p>
          <a:r>
            <a:rPr lang="en-GB" sz="1800" b="0" i="0" dirty="0"/>
            <a:t>(3) Subsection (1) above shall not apply where the supply of the goods or the doing of the service is contrary to law, or where the service done is such that payment is not legally enforceable.</a:t>
          </a:r>
          <a:endParaRPr lang="en-US" sz="1800" dirty="0"/>
        </a:p>
      </dgm:t>
    </dgm:pt>
    <dgm:pt modelId="{A25214FA-9742-424B-8438-84368B985C1E}" type="parTrans" cxnId="{745A1808-3F62-454E-836F-B90547060E29}">
      <dgm:prSet/>
      <dgm:spPr/>
      <dgm:t>
        <a:bodyPr/>
        <a:lstStyle/>
        <a:p>
          <a:endParaRPr lang="en-US"/>
        </a:p>
      </dgm:t>
    </dgm:pt>
    <dgm:pt modelId="{B26DB918-DD95-4CEC-B73F-3C766C626F1D}" type="sibTrans" cxnId="{745A1808-3F62-454E-836F-B90547060E29}">
      <dgm:prSet/>
      <dgm:spPr/>
      <dgm:t>
        <a:bodyPr/>
        <a:lstStyle/>
        <a:p>
          <a:endParaRPr lang="en-US"/>
        </a:p>
      </dgm:t>
    </dgm:pt>
    <dgm:pt modelId="{0751078E-BCC0-49E0-9C42-D7A82ECFD88E}" type="pres">
      <dgm:prSet presAssocID="{A2CB7FC9-74DB-49E7-B070-700829E8533B}" presName="linear" presStyleCnt="0">
        <dgm:presLayoutVars>
          <dgm:animLvl val="lvl"/>
          <dgm:resizeHandles val="exact"/>
        </dgm:presLayoutVars>
      </dgm:prSet>
      <dgm:spPr/>
    </dgm:pt>
    <dgm:pt modelId="{F0F296B1-F3F0-45E0-839B-87F646B7D11A}" type="pres">
      <dgm:prSet presAssocID="{A7FEAF5A-4ECC-4A65-BF08-2926B1C311D4}" presName="parentText" presStyleLbl="node1" presStyleIdx="0" presStyleCnt="4">
        <dgm:presLayoutVars>
          <dgm:chMax val="0"/>
          <dgm:bulletEnabled val="1"/>
        </dgm:presLayoutVars>
      </dgm:prSet>
      <dgm:spPr/>
    </dgm:pt>
    <dgm:pt modelId="{6A16C986-5A80-4EB6-8F40-545F6569F870}" type="pres">
      <dgm:prSet presAssocID="{B518A8CD-10FA-4AF6-88FB-3955214CB94C}" presName="spacer" presStyleCnt="0"/>
      <dgm:spPr/>
    </dgm:pt>
    <dgm:pt modelId="{388B2F26-0C32-429C-8F29-1FD753D8B6A7}" type="pres">
      <dgm:prSet presAssocID="{5F5B0F40-114C-4EA0-B966-B4BD9DF73231}" presName="parentText" presStyleLbl="node1" presStyleIdx="1" presStyleCnt="4">
        <dgm:presLayoutVars>
          <dgm:chMax val="0"/>
          <dgm:bulletEnabled val="1"/>
        </dgm:presLayoutVars>
      </dgm:prSet>
      <dgm:spPr/>
    </dgm:pt>
    <dgm:pt modelId="{61B69EA0-377E-4E27-BF46-9C263A99B4AF}" type="pres">
      <dgm:prSet presAssocID="{B554404C-ACCD-4443-8E20-D07820CEE537}" presName="spacer" presStyleCnt="0"/>
      <dgm:spPr/>
    </dgm:pt>
    <dgm:pt modelId="{DC619270-2F89-4D1F-B9AA-5565962115C9}" type="pres">
      <dgm:prSet presAssocID="{18FB9D86-AF52-45CF-AF68-444D25E905FB}" presName="parentText" presStyleLbl="node1" presStyleIdx="2" presStyleCnt="4">
        <dgm:presLayoutVars>
          <dgm:chMax val="0"/>
          <dgm:bulletEnabled val="1"/>
        </dgm:presLayoutVars>
      </dgm:prSet>
      <dgm:spPr/>
    </dgm:pt>
    <dgm:pt modelId="{EE06758E-F362-49FB-9155-350F824D59A6}" type="pres">
      <dgm:prSet presAssocID="{AF41551D-4C7B-49B5-A97E-A9B4E0E29D79}" presName="spacer" presStyleCnt="0"/>
      <dgm:spPr/>
    </dgm:pt>
    <dgm:pt modelId="{E08EDFFB-1CB5-4D20-87B2-E46323C3B517}" type="pres">
      <dgm:prSet presAssocID="{A27ED4F5-AF36-4B7F-AB2D-6CAE48613ECD}" presName="parentText" presStyleLbl="node1" presStyleIdx="3" presStyleCnt="4">
        <dgm:presLayoutVars>
          <dgm:chMax val="0"/>
          <dgm:bulletEnabled val="1"/>
        </dgm:presLayoutVars>
      </dgm:prSet>
      <dgm:spPr/>
    </dgm:pt>
  </dgm:ptLst>
  <dgm:cxnLst>
    <dgm:cxn modelId="{745A1808-3F62-454E-836F-B90547060E29}" srcId="{A2CB7FC9-74DB-49E7-B070-700829E8533B}" destId="{A27ED4F5-AF36-4B7F-AB2D-6CAE48613ECD}" srcOrd="3" destOrd="0" parTransId="{A25214FA-9742-424B-8438-84368B985C1E}" sibTransId="{B26DB918-DD95-4CEC-B73F-3C766C626F1D}"/>
    <dgm:cxn modelId="{4312EA63-C967-4654-A994-22151006EE5A}" type="presOf" srcId="{18FB9D86-AF52-45CF-AF68-444D25E905FB}" destId="{DC619270-2F89-4D1F-B9AA-5565962115C9}" srcOrd="0" destOrd="0" presId="urn:microsoft.com/office/officeart/2005/8/layout/vList2"/>
    <dgm:cxn modelId="{CD8D1045-F06F-4EA3-B34A-E055B23006B6}" type="presOf" srcId="{A27ED4F5-AF36-4B7F-AB2D-6CAE48613ECD}" destId="{E08EDFFB-1CB5-4D20-87B2-E46323C3B517}" srcOrd="0" destOrd="0" presId="urn:microsoft.com/office/officeart/2005/8/layout/vList2"/>
    <dgm:cxn modelId="{F7FDA94F-8BD1-4227-9F46-6997A73F0260}" type="presOf" srcId="{A7FEAF5A-4ECC-4A65-BF08-2926B1C311D4}" destId="{F0F296B1-F3F0-45E0-839B-87F646B7D11A}" srcOrd="0" destOrd="0" presId="urn:microsoft.com/office/officeart/2005/8/layout/vList2"/>
    <dgm:cxn modelId="{40474157-CAC6-42F5-B10F-A5427E0D0836}" type="presOf" srcId="{5F5B0F40-114C-4EA0-B966-B4BD9DF73231}" destId="{388B2F26-0C32-429C-8F29-1FD753D8B6A7}" srcOrd="0" destOrd="0" presId="urn:microsoft.com/office/officeart/2005/8/layout/vList2"/>
    <dgm:cxn modelId="{5472F7A7-29C3-46E5-B2A5-4A4E56A66399}" srcId="{A2CB7FC9-74DB-49E7-B070-700829E8533B}" destId="{5F5B0F40-114C-4EA0-B966-B4BD9DF73231}" srcOrd="1" destOrd="0" parTransId="{47CBEF21-999B-4E26-AFB8-93D93CDD20AA}" sibTransId="{B554404C-ACCD-4443-8E20-D07820CEE537}"/>
    <dgm:cxn modelId="{089D94AF-D2A0-483D-9B20-0F04E871577F}" srcId="{A2CB7FC9-74DB-49E7-B070-700829E8533B}" destId="{A7FEAF5A-4ECC-4A65-BF08-2926B1C311D4}" srcOrd="0" destOrd="0" parTransId="{62E7BCD2-E50F-463A-8526-B33EC2A18393}" sibTransId="{B518A8CD-10FA-4AF6-88FB-3955214CB94C}"/>
    <dgm:cxn modelId="{53A3A4C5-BD38-406F-BA8E-D76BD6CD8188}" type="presOf" srcId="{A2CB7FC9-74DB-49E7-B070-700829E8533B}" destId="{0751078E-BCC0-49E0-9C42-D7A82ECFD88E}" srcOrd="0" destOrd="0" presId="urn:microsoft.com/office/officeart/2005/8/layout/vList2"/>
    <dgm:cxn modelId="{A6C16FF8-F845-423B-8D57-FA91A3B6BE9C}" srcId="{A2CB7FC9-74DB-49E7-B070-700829E8533B}" destId="{18FB9D86-AF52-45CF-AF68-444D25E905FB}" srcOrd="2" destOrd="0" parTransId="{C5BD55EC-7840-445A-B7B8-CC6EA37C679C}" sibTransId="{AF41551D-4C7B-49B5-A97E-A9B4E0E29D79}"/>
    <dgm:cxn modelId="{CB825B1B-ED53-4D48-AFFF-610845D078BE}" type="presParOf" srcId="{0751078E-BCC0-49E0-9C42-D7A82ECFD88E}" destId="{F0F296B1-F3F0-45E0-839B-87F646B7D11A}" srcOrd="0" destOrd="0" presId="urn:microsoft.com/office/officeart/2005/8/layout/vList2"/>
    <dgm:cxn modelId="{71986550-7505-41B0-A7EE-E01E5FE1A518}" type="presParOf" srcId="{0751078E-BCC0-49E0-9C42-D7A82ECFD88E}" destId="{6A16C986-5A80-4EB6-8F40-545F6569F870}" srcOrd="1" destOrd="0" presId="urn:microsoft.com/office/officeart/2005/8/layout/vList2"/>
    <dgm:cxn modelId="{384D64B8-2AC9-4001-9E19-94A7510DF0A3}" type="presParOf" srcId="{0751078E-BCC0-49E0-9C42-D7A82ECFD88E}" destId="{388B2F26-0C32-429C-8F29-1FD753D8B6A7}" srcOrd="2" destOrd="0" presId="urn:microsoft.com/office/officeart/2005/8/layout/vList2"/>
    <dgm:cxn modelId="{0467F2D9-8678-4A56-B235-536FEC351032}" type="presParOf" srcId="{0751078E-BCC0-49E0-9C42-D7A82ECFD88E}" destId="{61B69EA0-377E-4E27-BF46-9C263A99B4AF}" srcOrd="3" destOrd="0" presId="urn:microsoft.com/office/officeart/2005/8/layout/vList2"/>
    <dgm:cxn modelId="{6179B08A-B9A6-4588-9542-A96E0E96487A}" type="presParOf" srcId="{0751078E-BCC0-49E0-9C42-D7A82ECFD88E}" destId="{DC619270-2F89-4D1F-B9AA-5565962115C9}" srcOrd="4" destOrd="0" presId="urn:microsoft.com/office/officeart/2005/8/layout/vList2"/>
    <dgm:cxn modelId="{DF515B4D-BEEA-4F71-A741-AAC2D1157A37}" type="presParOf" srcId="{0751078E-BCC0-49E0-9C42-D7A82ECFD88E}" destId="{EE06758E-F362-49FB-9155-350F824D59A6}" srcOrd="5" destOrd="0" presId="urn:microsoft.com/office/officeart/2005/8/layout/vList2"/>
    <dgm:cxn modelId="{506EF079-8077-45FF-B1CC-78B3E28EBB48}" type="presParOf" srcId="{0751078E-BCC0-49E0-9C42-D7A82ECFD88E}" destId="{E08EDFFB-1CB5-4D20-87B2-E46323C3B5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01D7AE-B9E1-49CE-BD71-95B78C5CBBDF}" type="doc">
      <dgm:prSet loTypeId="urn:microsoft.com/office/officeart/2005/8/layout/vProcess5" loCatId="process" qsTypeId="urn:microsoft.com/office/officeart/2005/8/quickstyle/simple1#6" qsCatId="simple" csTypeId="urn:microsoft.com/office/officeart/2005/8/colors/colorful1#1" csCatId="colorful" phldr="1"/>
      <dgm:spPr/>
      <dgm:t>
        <a:bodyPr/>
        <a:lstStyle/>
        <a:p>
          <a:endParaRPr lang="en-US"/>
        </a:p>
      </dgm:t>
    </dgm:pt>
    <dgm:pt modelId="{7DD6CC6B-B740-4AA2-BBFD-EEDA5ECCB882}">
      <dgm:prSet/>
      <dgm:spPr/>
      <dgm:t>
        <a:bodyPr/>
        <a:lstStyle/>
        <a:p>
          <a:r>
            <a:rPr lang="en-GB" i="0" dirty="0"/>
            <a:t>The National Fraud Intelligence Bureau (NFIB) sits alongside Report Fraud within the City of London Police which is the National policing lead for economic crime.</a:t>
          </a:r>
          <a:endParaRPr lang="en-US" dirty="0"/>
        </a:p>
      </dgm:t>
    </dgm:pt>
    <dgm:pt modelId="{72D6FD55-8301-49FC-850B-65F34AB379B4}" type="parTrans" cxnId="{6783F6AA-A6BF-4DEE-8531-F1ED2CCB2688}">
      <dgm:prSet/>
      <dgm:spPr/>
      <dgm:t>
        <a:bodyPr/>
        <a:lstStyle/>
        <a:p>
          <a:endParaRPr lang="en-US"/>
        </a:p>
      </dgm:t>
    </dgm:pt>
    <dgm:pt modelId="{3F3502DB-0295-4370-8606-1C0476C17A7D}" type="sibTrans" cxnId="{6783F6AA-A6BF-4DEE-8531-F1ED2CCB2688}">
      <dgm:prSet/>
      <dgm:spPr/>
      <dgm:t>
        <a:bodyPr/>
        <a:lstStyle/>
        <a:p>
          <a:endParaRPr lang="en-US"/>
        </a:p>
      </dgm:t>
    </dgm:pt>
    <dgm:pt modelId="{6106A1BB-671C-4CD3-9114-DC0439158B74}">
      <dgm:prSet/>
      <dgm:spPr/>
      <dgm:t>
        <a:bodyPr/>
        <a:lstStyle/>
        <a:p>
          <a:r>
            <a:rPr lang="en-GB" i="0" dirty="0"/>
            <a:t>The NFIB receives all the Report Fraud’s reports. Millions of reports of fraud and cybercrime are used by the NFIB to identify serial offenders, organised crime groups and find emerging crime types.</a:t>
          </a:r>
          <a:endParaRPr lang="en-US" dirty="0"/>
        </a:p>
      </dgm:t>
    </dgm:pt>
    <dgm:pt modelId="{DC75F293-A4F4-4D84-BA76-8BC3C7AE2C5E}" type="parTrans" cxnId="{342A27F3-C401-4415-AED7-D2B1BF7FBBE2}">
      <dgm:prSet/>
      <dgm:spPr/>
      <dgm:t>
        <a:bodyPr/>
        <a:lstStyle/>
        <a:p>
          <a:endParaRPr lang="en-US"/>
        </a:p>
      </dgm:t>
    </dgm:pt>
    <dgm:pt modelId="{B65649C7-5012-4373-ADDC-28719E9E7D17}" type="sibTrans" cxnId="{342A27F3-C401-4415-AED7-D2B1BF7FBBE2}">
      <dgm:prSet/>
      <dgm:spPr/>
      <dgm:t>
        <a:bodyPr/>
        <a:lstStyle/>
        <a:p>
          <a:endParaRPr lang="en-US"/>
        </a:p>
      </dgm:t>
    </dgm:pt>
    <dgm:pt modelId="{9920AC28-FD2C-4D13-99E3-996F320BB1B2}">
      <dgm:prSet/>
      <dgm:spPr/>
      <dgm:t>
        <a:bodyPr/>
        <a:lstStyle/>
        <a:p>
          <a:r>
            <a:rPr lang="en-GB" i="0" dirty="0"/>
            <a:t>Data matching allows reports from different parts of the country to be linked through analysis, identifying the criminals behind the frauds.</a:t>
          </a:r>
          <a:endParaRPr lang="en-US" dirty="0"/>
        </a:p>
      </dgm:t>
    </dgm:pt>
    <dgm:pt modelId="{C548698D-C753-4224-BE61-469C4D0F8DBD}" type="parTrans" cxnId="{012560AC-8EFC-4031-972F-DB32CE23CECF}">
      <dgm:prSet/>
      <dgm:spPr/>
      <dgm:t>
        <a:bodyPr/>
        <a:lstStyle/>
        <a:p>
          <a:endParaRPr lang="en-US"/>
        </a:p>
      </dgm:t>
    </dgm:pt>
    <dgm:pt modelId="{A1C59C8E-C9D9-4C02-96B1-14E422DA6A51}" type="sibTrans" cxnId="{012560AC-8EFC-4031-972F-DB32CE23CECF}">
      <dgm:prSet/>
      <dgm:spPr/>
      <dgm:t>
        <a:bodyPr/>
        <a:lstStyle/>
        <a:p>
          <a:endParaRPr lang="en-US"/>
        </a:p>
      </dgm:t>
    </dgm:pt>
    <dgm:pt modelId="{DDD1D33B-7AFD-463F-B42F-9BB80E03A99D}" type="pres">
      <dgm:prSet presAssocID="{A001D7AE-B9E1-49CE-BD71-95B78C5CBBDF}" presName="outerComposite" presStyleCnt="0">
        <dgm:presLayoutVars>
          <dgm:chMax val="5"/>
          <dgm:dir/>
          <dgm:resizeHandles val="exact"/>
        </dgm:presLayoutVars>
      </dgm:prSet>
      <dgm:spPr/>
    </dgm:pt>
    <dgm:pt modelId="{570139AD-F550-4A3A-9656-FD26EED332B5}" type="pres">
      <dgm:prSet presAssocID="{A001D7AE-B9E1-49CE-BD71-95B78C5CBBDF}" presName="dummyMaxCanvas" presStyleCnt="0">
        <dgm:presLayoutVars/>
      </dgm:prSet>
      <dgm:spPr/>
    </dgm:pt>
    <dgm:pt modelId="{9201CC76-B46C-4B11-A346-8CAA5101F7B4}" type="pres">
      <dgm:prSet presAssocID="{A001D7AE-B9E1-49CE-BD71-95B78C5CBBDF}" presName="ThreeNodes_1" presStyleLbl="node1" presStyleIdx="0" presStyleCnt="3">
        <dgm:presLayoutVars>
          <dgm:bulletEnabled val="1"/>
        </dgm:presLayoutVars>
      </dgm:prSet>
      <dgm:spPr/>
    </dgm:pt>
    <dgm:pt modelId="{776ABE15-FFE4-42AF-91FE-0CFA35B57C20}" type="pres">
      <dgm:prSet presAssocID="{A001D7AE-B9E1-49CE-BD71-95B78C5CBBDF}" presName="ThreeNodes_2" presStyleLbl="node1" presStyleIdx="1" presStyleCnt="3">
        <dgm:presLayoutVars>
          <dgm:bulletEnabled val="1"/>
        </dgm:presLayoutVars>
      </dgm:prSet>
      <dgm:spPr/>
    </dgm:pt>
    <dgm:pt modelId="{ADFA05AD-D4A9-4026-96AE-9E136EB4B1DD}" type="pres">
      <dgm:prSet presAssocID="{A001D7AE-B9E1-49CE-BD71-95B78C5CBBDF}" presName="ThreeNodes_3" presStyleLbl="node1" presStyleIdx="2" presStyleCnt="3">
        <dgm:presLayoutVars>
          <dgm:bulletEnabled val="1"/>
        </dgm:presLayoutVars>
      </dgm:prSet>
      <dgm:spPr/>
    </dgm:pt>
    <dgm:pt modelId="{D0A4A987-A7E1-4519-976F-19933604F57C}" type="pres">
      <dgm:prSet presAssocID="{A001D7AE-B9E1-49CE-BD71-95B78C5CBBDF}" presName="ThreeConn_1-2" presStyleLbl="fgAccFollowNode1" presStyleIdx="0" presStyleCnt="2">
        <dgm:presLayoutVars>
          <dgm:bulletEnabled val="1"/>
        </dgm:presLayoutVars>
      </dgm:prSet>
      <dgm:spPr/>
    </dgm:pt>
    <dgm:pt modelId="{182C6FA9-1947-45FC-B1B5-8EF4A73E42ED}" type="pres">
      <dgm:prSet presAssocID="{A001D7AE-B9E1-49CE-BD71-95B78C5CBBDF}" presName="ThreeConn_2-3" presStyleLbl="fgAccFollowNode1" presStyleIdx="1" presStyleCnt="2">
        <dgm:presLayoutVars>
          <dgm:bulletEnabled val="1"/>
        </dgm:presLayoutVars>
      </dgm:prSet>
      <dgm:spPr/>
    </dgm:pt>
    <dgm:pt modelId="{7A815B60-87BA-468D-ADC9-C796C683E796}" type="pres">
      <dgm:prSet presAssocID="{A001D7AE-B9E1-49CE-BD71-95B78C5CBBDF}" presName="ThreeNodes_1_text" presStyleLbl="node1" presStyleIdx="2" presStyleCnt="3">
        <dgm:presLayoutVars>
          <dgm:bulletEnabled val="1"/>
        </dgm:presLayoutVars>
      </dgm:prSet>
      <dgm:spPr/>
    </dgm:pt>
    <dgm:pt modelId="{F2E9AC09-1D1D-4F5C-94DB-D4605538FFE1}" type="pres">
      <dgm:prSet presAssocID="{A001D7AE-B9E1-49CE-BD71-95B78C5CBBDF}" presName="ThreeNodes_2_text" presStyleLbl="node1" presStyleIdx="2" presStyleCnt="3">
        <dgm:presLayoutVars>
          <dgm:bulletEnabled val="1"/>
        </dgm:presLayoutVars>
      </dgm:prSet>
      <dgm:spPr/>
    </dgm:pt>
    <dgm:pt modelId="{0A615198-FE01-47D0-81D2-BAE02CCEA692}" type="pres">
      <dgm:prSet presAssocID="{A001D7AE-B9E1-49CE-BD71-95B78C5CBBDF}" presName="ThreeNodes_3_text" presStyleLbl="node1" presStyleIdx="2" presStyleCnt="3">
        <dgm:presLayoutVars>
          <dgm:bulletEnabled val="1"/>
        </dgm:presLayoutVars>
      </dgm:prSet>
      <dgm:spPr/>
    </dgm:pt>
  </dgm:ptLst>
  <dgm:cxnLst>
    <dgm:cxn modelId="{7E87A138-002C-43EB-B032-EAA33A827A7C}" type="presOf" srcId="{6106A1BB-671C-4CD3-9114-DC0439158B74}" destId="{776ABE15-FFE4-42AF-91FE-0CFA35B57C20}" srcOrd="0" destOrd="0" presId="urn:microsoft.com/office/officeart/2005/8/layout/vProcess5"/>
    <dgm:cxn modelId="{7EB9D772-F1E9-4FEC-9F91-9467AA49ED64}" type="presOf" srcId="{7DD6CC6B-B740-4AA2-BBFD-EEDA5ECCB882}" destId="{9201CC76-B46C-4B11-A346-8CAA5101F7B4}" srcOrd="0" destOrd="0" presId="urn:microsoft.com/office/officeart/2005/8/layout/vProcess5"/>
    <dgm:cxn modelId="{B7EC497E-139A-4BFB-9D50-192FA6C77DF9}" type="presOf" srcId="{7DD6CC6B-B740-4AA2-BBFD-EEDA5ECCB882}" destId="{7A815B60-87BA-468D-ADC9-C796C683E796}" srcOrd="1" destOrd="0" presId="urn:microsoft.com/office/officeart/2005/8/layout/vProcess5"/>
    <dgm:cxn modelId="{5C33218D-0D44-4C4C-892B-90EEDD151290}" type="presOf" srcId="{A001D7AE-B9E1-49CE-BD71-95B78C5CBBDF}" destId="{DDD1D33B-7AFD-463F-B42F-9BB80E03A99D}" srcOrd="0" destOrd="0" presId="urn:microsoft.com/office/officeart/2005/8/layout/vProcess5"/>
    <dgm:cxn modelId="{9F845492-DFEF-40C1-B9B6-1AA5153ED863}" type="presOf" srcId="{9920AC28-FD2C-4D13-99E3-996F320BB1B2}" destId="{0A615198-FE01-47D0-81D2-BAE02CCEA692}" srcOrd="1" destOrd="0" presId="urn:microsoft.com/office/officeart/2005/8/layout/vProcess5"/>
    <dgm:cxn modelId="{DD09FEA8-BD00-495A-97C2-19CE17A3B822}" type="presOf" srcId="{9920AC28-FD2C-4D13-99E3-996F320BB1B2}" destId="{ADFA05AD-D4A9-4026-96AE-9E136EB4B1DD}" srcOrd="0" destOrd="0" presId="urn:microsoft.com/office/officeart/2005/8/layout/vProcess5"/>
    <dgm:cxn modelId="{6783F6AA-A6BF-4DEE-8531-F1ED2CCB2688}" srcId="{A001D7AE-B9E1-49CE-BD71-95B78C5CBBDF}" destId="{7DD6CC6B-B740-4AA2-BBFD-EEDA5ECCB882}" srcOrd="0" destOrd="0" parTransId="{72D6FD55-8301-49FC-850B-65F34AB379B4}" sibTransId="{3F3502DB-0295-4370-8606-1C0476C17A7D}"/>
    <dgm:cxn modelId="{012560AC-8EFC-4031-972F-DB32CE23CECF}" srcId="{A001D7AE-B9E1-49CE-BD71-95B78C5CBBDF}" destId="{9920AC28-FD2C-4D13-99E3-996F320BB1B2}" srcOrd="2" destOrd="0" parTransId="{C548698D-C753-4224-BE61-469C4D0F8DBD}" sibTransId="{A1C59C8E-C9D9-4C02-96B1-14E422DA6A51}"/>
    <dgm:cxn modelId="{DD2380AC-646E-4F16-B2A4-850789CEC0B6}" type="presOf" srcId="{3F3502DB-0295-4370-8606-1C0476C17A7D}" destId="{D0A4A987-A7E1-4519-976F-19933604F57C}" srcOrd="0" destOrd="0" presId="urn:microsoft.com/office/officeart/2005/8/layout/vProcess5"/>
    <dgm:cxn modelId="{10DE88CB-7E17-40E1-A244-BA48B279CA1D}" type="presOf" srcId="{6106A1BB-671C-4CD3-9114-DC0439158B74}" destId="{F2E9AC09-1D1D-4F5C-94DB-D4605538FFE1}" srcOrd="1" destOrd="0" presId="urn:microsoft.com/office/officeart/2005/8/layout/vProcess5"/>
    <dgm:cxn modelId="{342A27F3-C401-4415-AED7-D2B1BF7FBBE2}" srcId="{A001D7AE-B9E1-49CE-BD71-95B78C5CBBDF}" destId="{6106A1BB-671C-4CD3-9114-DC0439158B74}" srcOrd="1" destOrd="0" parTransId="{DC75F293-A4F4-4D84-BA76-8BC3C7AE2C5E}" sibTransId="{B65649C7-5012-4373-ADDC-28719E9E7D17}"/>
    <dgm:cxn modelId="{C0A2D4FD-F1D7-4F08-86B7-078E1B3BA276}" type="presOf" srcId="{B65649C7-5012-4373-ADDC-28719E9E7D17}" destId="{182C6FA9-1947-45FC-B1B5-8EF4A73E42ED}" srcOrd="0" destOrd="0" presId="urn:microsoft.com/office/officeart/2005/8/layout/vProcess5"/>
    <dgm:cxn modelId="{3AFD579B-AA98-44B4-8F78-D08221ECFFF9}" type="presParOf" srcId="{DDD1D33B-7AFD-463F-B42F-9BB80E03A99D}" destId="{570139AD-F550-4A3A-9656-FD26EED332B5}" srcOrd="0" destOrd="0" presId="urn:microsoft.com/office/officeart/2005/8/layout/vProcess5"/>
    <dgm:cxn modelId="{2B8075C9-FF56-4FDF-8D43-D46CA87789A8}" type="presParOf" srcId="{DDD1D33B-7AFD-463F-B42F-9BB80E03A99D}" destId="{9201CC76-B46C-4B11-A346-8CAA5101F7B4}" srcOrd="1" destOrd="0" presId="urn:microsoft.com/office/officeart/2005/8/layout/vProcess5"/>
    <dgm:cxn modelId="{BC5755FA-4886-48F7-AE1E-E6EC0736B8ED}" type="presParOf" srcId="{DDD1D33B-7AFD-463F-B42F-9BB80E03A99D}" destId="{776ABE15-FFE4-42AF-91FE-0CFA35B57C20}" srcOrd="2" destOrd="0" presId="urn:microsoft.com/office/officeart/2005/8/layout/vProcess5"/>
    <dgm:cxn modelId="{97A05216-7DA5-4EEE-BCD0-A1AF460FD5BD}" type="presParOf" srcId="{DDD1D33B-7AFD-463F-B42F-9BB80E03A99D}" destId="{ADFA05AD-D4A9-4026-96AE-9E136EB4B1DD}" srcOrd="3" destOrd="0" presId="urn:microsoft.com/office/officeart/2005/8/layout/vProcess5"/>
    <dgm:cxn modelId="{F6C33DA5-5AA2-4E76-8ED0-53F17A1DC47C}" type="presParOf" srcId="{DDD1D33B-7AFD-463F-B42F-9BB80E03A99D}" destId="{D0A4A987-A7E1-4519-976F-19933604F57C}" srcOrd="4" destOrd="0" presId="urn:microsoft.com/office/officeart/2005/8/layout/vProcess5"/>
    <dgm:cxn modelId="{06F9D63A-9383-466F-8EA4-155FC0168404}" type="presParOf" srcId="{DDD1D33B-7AFD-463F-B42F-9BB80E03A99D}" destId="{182C6FA9-1947-45FC-B1B5-8EF4A73E42ED}" srcOrd="5" destOrd="0" presId="urn:microsoft.com/office/officeart/2005/8/layout/vProcess5"/>
    <dgm:cxn modelId="{6AE12FF4-A4B0-48AA-80A3-23C72D14235B}" type="presParOf" srcId="{DDD1D33B-7AFD-463F-B42F-9BB80E03A99D}" destId="{7A815B60-87BA-468D-ADC9-C796C683E796}" srcOrd="6" destOrd="0" presId="urn:microsoft.com/office/officeart/2005/8/layout/vProcess5"/>
    <dgm:cxn modelId="{4DB8E667-7816-4D67-B5E4-D8AAFBDE5A6E}" type="presParOf" srcId="{DDD1D33B-7AFD-463F-B42F-9BB80E03A99D}" destId="{F2E9AC09-1D1D-4F5C-94DB-D4605538FFE1}" srcOrd="7" destOrd="0" presId="urn:microsoft.com/office/officeart/2005/8/layout/vProcess5"/>
    <dgm:cxn modelId="{3DCE66FF-173F-4720-ABC5-F41855C8556C}" type="presParOf" srcId="{DDD1D33B-7AFD-463F-B42F-9BB80E03A99D}" destId="{0A615198-FE01-47D0-81D2-BAE02CCEA692}"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4A3044-CA1C-424D-9133-BB3EE3284BAD}" type="doc">
      <dgm:prSet loTypeId="urn:microsoft.com/office/officeart/2005/8/layout/list1" loCatId="list" qsTypeId="urn:microsoft.com/office/officeart/2005/8/quickstyle/simple4#2" qsCatId="simple" csTypeId="urn:microsoft.com/office/officeart/2005/8/colors/colorful2#3" csCatId="colorful"/>
      <dgm:spPr/>
      <dgm:t>
        <a:bodyPr/>
        <a:lstStyle/>
        <a:p>
          <a:endParaRPr lang="en-US"/>
        </a:p>
      </dgm:t>
    </dgm:pt>
    <dgm:pt modelId="{E9FE6DDD-AE5E-49DC-BBAA-D83EA1965DB0}">
      <dgm:prSet/>
      <dgm:spPr/>
      <dgm:t>
        <a:bodyPr/>
        <a:lstStyle/>
        <a:p>
          <a:r>
            <a:rPr lang="en-US"/>
            <a:t>Perpetrators tactics: </a:t>
          </a:r>
        </a:p>
      </dgm:t>
    </dgm:pt>
    <dgm:pt modelId="{CD733FB3-7683-447F-858C-4BC3E9F81501}" type="parTrans" cxnId="{462595AD-47BE-4B19-B210-88BDFB2A78ED}">
      <dgm:prSet/>
      <dgm:spPr/>
      <dgm:t>
        <a:bodyPr/>
        <a:lstStyle/>
        <a:p>
          <a:endParaRPr lang="en-US"/>
        </a:p>
      </dgm:t>
    </dgm:pt>
    <dgm:pt modelId="{68FA36C3-3C16-4BFF-850F-24A14936FFB1}" type="sibTrans" cxnId="{462595AD-47BE-4B19-B210-88BDFB2A78ED}">
      <dgm:prSet/>
      <dgm:spPr/>
      <dgm:t>
        <a:bodyPr/>
        <a:lstStyle/>
        <a:p>
          <a:endParaRPr lang="en-US"/>
        </a:p>
      </dgm:t>
    </dgm:pt>
    <dgm:pt modelId="{9B4B8F6A-ABA7-4965-99EB-12EA1179D9BB}">
      <dgm:prSet/>
      <dgm:spPr/>
      <dgm:t>
        <a:bodyPr/>
        <a:lstStyle/>
        <a:p>
          <a:r>
            <a:rPr lang="en-US"/>
            <a:t>access to the victim’s bank accounts.</a:t>
          </a:r>
        </a:p>
      </dgm:t>
    </dgm:pt>
    <dgm:pt modelId="{88DECE9F-AEDC-4FB1-89DB-25FDF0717F36}" type="parTrans" cxnId="{72CD6687-9784-4EB5-B626-8C6799FA823A}">
      <dgm:prSet/>
      <dgm:spPr/>
      <dgm:t>
        <a:bodyPr/>
        <a:lstStyle/>
        <a:p>
          <a:endParaRPr lang="en-US"/>
        </a:p>
      </dgm:t>
    </dgm:pt>
    <dgm:pt modelId="{700C3DA8-880F-459B-AA30-FD98AC31A020}" type="sibTrans" cxnId="{72CD6687-9784-4EB5-B626-8C6799FA823A}">
      <dgm:prSet/>
      <dgm:spPr/>
      <dgm:t>
        <a:bodyPr/>
        <a:lstStyle/>
        <a:p>
          <a:endParaRPr lang="en-US"/>
        </a:p>
      </dgm:t>
    </dgm:pt>
    <dgm:pt modelId="{E5F94786-08AF-4A11-B0DD-81717B2E7455}">
      <dgm:prSet/>
      <dgm:spPr/>
      <dgm:t>
        <a:bodyPr/>
        <a:lstStyle/>
        <a:p>
          <a:r>
            <a:rPr lang="en-US"/>
            <a:t>loans to be taken out, or investments made, on their behalf.</a:t>
          </a:r>
        </a:p>
      </dgm:t>
    </dgm:pt>
    <dgm:pt modelId="{0E1CC339-6E5C-4BE8-9EB2-F8826E6B0D9C}" type="parTrans" cxnId="{936BC67D-849E-4DDF-A99E-73BFFBE16D5B}">
      <dgm:prSet/>
      <dgm:spPr/>
      <dgm:t>
        <a:bodyPr/>
        <a:lstStyle/>
        <a:p>
          <a:endParaRPr lang="en-US"/>
        </a:p>
      </dgm:t>
    </dgm:pt>
    <dgm:pt modelId="{6DC9FEAA-DA13-42A4-B134-192CB37527A5}" type="sibTrans" cxnId="{936BC67D-849E-4DDF-A99E-73BFFBE16D5B}">
      <dgm:prSet/>
      <dgm:spPr/>
      <dgm:t>
        <a:bodyPr/>
        <a:lstStyle/>
        <a:p>
          <a:endParaRPr lang="en-US"/>
        </a:p>
      </dgm:t>
    </dgm:pt>
    <dgm:pt modelId="{18DAFCAC-F9D1-4849-806E-03608648A0EF}">
      <dgm:prSet/>
      <dgm:spPr/>
      <dgm:t>
        <a:bodyPr/>
        <a:lstStyle/>
        <a:p>
          <a:r>
            <a:rPr lang="en-US"/>
            <a:t>copies of the victim’s personal documents, like a passport.</a:t>
          </a:r>
        </a:p>
      </dgm:t>
    </dgm:pt>
    <dgm:pt modelId="{8DB9CA2B-029D-49B6-A504-8171E81E6703}" type="parTrans" cxnId="{7ACA7FD5-784E-4CD8-B1D3-2C9848AF707A}">
      <dgm:prSet/>
      <dgm:spPr/>
      <dgm:t>
        <a:bodyPr/>
        <a:lstStyle/>
        <a:p>
          <a:endParaRPr lang="en-US"/>
        </a:p>
      </dgm:t>
    </dgm:pt>
    <dgm:pt modelId="{24FD1A8A-8B9F-4E45-9678-91AEA98021E7}" type="sibTrans" cxnId="{7ACA7FD5-784E-4CD8-B1D3-2C9848AF707A}">
      <dgm:prSet/>
      <dgm:spPr/>
      <dgm:t>
        <a:bodyPr/>
        <a:lstStyle/>
        <a:p>
          <a:endParaRPr lang="en-US"/>
        </a:p>
      </dgm:t>
    </dgm:pt>
    <dgm:pt modelId="{4D75AC98-614D-40C5-BB44-C89ADF43C28D}">
      <dgm:prSet/>
      <dgm:spPr/>
      <dgm:t>
        <a:bodyPr/>
        <a:lstStyle/>
        <a:p>
          <a:r>
            <a:rPr lang="en-US"/>
            <a:t>gift card codes.</a:t>
          </a:r>
        </a:p>
      </dgm:t>
    </dgm:pt>
    <dgm:pt modelId="{9EAEE381-ED04-4851-867E-AF7270BEA81B}" type="parTrans" cxnId="{F4E9D252-F657-4D7A-A273-E9F7039EB0FF}">
      <dgm:prSet/>
      <dgm:spPr/>
      <dgm:t>
        <a:bodyPr/>
        <a:lstStyle/>
        <a:p>
          <a:endParaRPr lang="en-US"/>
        </a:p>
      </dgm:t>
    </dgm:pt>
    <dgm:pt modelId="{FAD8A9BF-C626-4A44-ABD0-5BF0CE4FE1C4}" type="sibTrans" cxnId="{F4E9D252-F657-4D7A-A273-E9F7039EB0FF}">
      <dgm:prSet/>
      <dgm:spPr/>
      <dgm:t>
        <a:bodyPr/>
        <a:lstStyle/>
        <a:p>
          <a:endParaRPr lang="en-US"/>
        </a:p>
      </dgm:t>
    </dgm:pt>
    <dgm:pt modelId="{C3472A40-4188-4FD2-8CF9-4DA9A5E118CF}">
      <dgm:prSet/>
      <dgm:spPr/>
      <dgm:t>
        <a:bodyPr/>
        <a:lstStyle/>
        <a:p>
          <a:r>
            <a:rPr lang="en-US"/>
            <a:t>the victim to receive and/or send parcels (College of Policing, 2024). </a:t>
          </a:r>
        </a:p>
      </dgm:t>
    </dgm:pt>
    <dgm:pt modelId="{B052C440-CA07-4B77-B4EB-AE92AB9312E2}" type="parTrans" cxnId="{8809FE27-5A3F-4650-BB6D-F651916F168E}">
      <dgm:prSet/>
      <dgm:spPr/>
      <dgm:t>
        <a:bodyPr/>
        <a:lstStyle/>
        <a:p>
          <a:endParaRPr lang="en-US"/>
        </a:p>
      </dgm:t>
    </dgm:pt>
    <dgm:pt modelId="{AA4E644A-7537-453E-8C33-F38359FA659C}" type="sibTrans" cxnId="{8809FE27-5A3F-4650-BB6D-F651916F168E}">
      <dgm:prSet/>
      <dgm:spPr/>
      <dgm:t>
        <a:bodyPr/>
        <a:lstStyle/>
        <a:p>
          <a:endParaRPr lang="en-US"/>
        </a:p>
      </dgm:t>
    </dgm:pt>
    <dgm:pt modelId="{5A5D4398-5390-4C0B-841F-7F4B19B7489D}" type="pres">
      <dgm:prSet presAssocID="{6F4A3044-CA1C-424D-9133-BB3EE3284BAD}" presName="linear" presStyleCnt="0">
        <dgm:presLayoutVars>
          <dgm:dir/>
          <dgm:animLvl val="lvl"/>
          <dgm:resizeHandles val="exact"/>
        </dgm:presLayoutVars>
      </dgm:prSet>
      <dgm:spPr/>
    </dgm:pt>
    <dgm:pt modelId="{7A1F39BD-A39F-4FE3-B781-9712D0C21CDE}" type="pres">
      <dgm:prSet presAssocID="{E9FE6DDD-AE5E-49DC-BBAA-D83EA1965DB0}" presName="parentLin" presStyleCnt="0"/>
      <dgm:spPr/>
    </dgm:pt>
    <dgm:pt modelId="{DFD41C26-CF61-4365-9881-81019D8BF1C9}" type="pres">
      <dgm:prSet presAssocID="{E9FE6DDD-AE5E-49DC-BBAA-D83EA1965DB0}" presName="parentLeftMargin" presStyleLbl="node1" presStyleIdx="0" presStyleCnt="2"/>
      <dgm:spPr/>
    </dgm:pt>
    <dgm:pt modelId="{7C24B699-2D75-4522-B614-9AAF9439F906}" type="pres">
      <dgm:prSet presAssocID="{E9FE6DDD-AE5E-49DC-BBAA-D83EA1965DB0}" presName="parentText" presStyleLbl="node1" presStyleIdx="0" presStyleCnt="2">
        <dgm:presLayoutVars>
          <dgm:chMax val="0"/>
          <dgm:bulletEnabled val="1"/>
        </dgm:presLayoutVars>
      </dgm:prSet>
      <dgm:spPr/>
    </dgm:pt>
    <dgm:pt modelId="{7B58DAE8-9621-4E4E-8F5A-647AA1C2DD3B}" type="pres">
      <dgm:prSet presAssocID="{E9FE6DDD-AE5E-49DC-BBAA-D83EA1965DB0}" presName="negativeSpace" presStyleCnt="0"/>
      <dgm:spPr/>
    </dgm:pt>
    <dgm:pt modelId="{0F53B33B-97AD-4872-9917-717E2712002D}" type="pres">
      <dgm:prSet presAssocID="{E9FE6DDD-AE5E-49DC-BBAA-D83EA1965DB0}" presName="childText" presStyleLbl="conFgAcc1" presStyleIdx="0" presStyleCnt="2">
        <dgm:presLayoutVars>
          <dgm:bulletEnabled val="1"/>
        </dgm:presLayoutVars>
      </dgm:prSet>
      <dgm:spPr/>
    </dgm:pt>
    <dgm:pt modelId="{7A289898-C0E8-4EC0-A2CB-35E1C39488BA}" type="pres">
      <dgm:prSet presAssocID="{68FA36C3-3C16-4BFF-850F-24A14936FFB1}" presName="spaceBetweenRectangles" presStyleCnt="0"/>
      <dgm:spPr/>
    </dgm:pt>
    <dgm:pt modelId="{4CF25A90-4035-4705-9EB4-F074141CAED0}" type="pres">
      <dgm:prSet presAssocID="{9B4B8F6A-ABA7-4965-99EB-12EA1179D9BB}" presName="parentLin" presStyleCnt="0"/>
      <dgm:spPr/>
    </dgm:pt>
    <dgm:pt modelId="{5439FF3D-00D8-4B3D-B7A4-ADE94909499F}" type="pres">
      <dgm:prSet presAssocID="{9B4B8F6A-ABA7-4965-99EB-12EA1179D9BB}" presName="parentLeftMargin" presStyleLbl="node1" presStyleIdx="0" presStyleCnt="2"/>
      <dgm:spPr/>
    </dgm:pt>
    <dgm:pt modelId="{EF8DA5B2-1D37-4DD9-96E8-8A5026FD8FA8}" type="pres">
      <dgm:prSet presAssocID="{9B4B8F6A-ABA7-4965-99EB-12EA1179D9BB}" presName="parentText" presStyleLbl="node1" presStyleIdx="1" presStyleCnt="2">
        <dgm:presLayoutVars>
          <dgm:chMax val="0"/>
          <dgm:bulletEnabled val="1"/>
        </dgm:presLayoutVars>
      </dgm:prSet>
      <dgm:spPr/>
    </dgm:pt>
    <dgm:pt modelId="{8F7F038F-B317-486A-9035-08DF56D05836}" type="pres">
      <dgm:prSet presAssocID="{9B4B8F6A-ABA7-4965-99EB-12EA1179D9BB}" presName="negativeSpace" presStyleCnt="0"/>
      <dgm:spPr/>
    </dgm:pt>
    <dgm:pt modelId="{93469766-5A93-48AD-89AD-2039A327E43C}" type="pres">
      <dgm:prSet presAssocID="{9B4B8F6A-ABA7-4965-99EB-12EA1179D9BB}" presName="childText" presStyleLbl="conFgAcc1" presStyleIdx="1" presStyleCnt="2">
        <dgm:presLayoutVars>
          <dgm:bulletEnabled val="1"/>
        </dgm:presLayoutVars>
      </dgm:prSet>
      <dgm:spPr/>
    </dgm:pt>
  </dgm:ptLst>
  <dgm:cxnLst>
    <dgm:cxn modelId="{DF294502-F782-426B-BBA3-34DE2FAD54D7}" type="presOf" srcId="{E9FE6DDD-AE5E-49DC-BBAA-D83EA1965DB0}" destId="{DFD41C26-CF61-4365-9881-81019D8BF1C9}" srcOrd="0" destOrd="0" presId="urn:microsoft.com/office/officeart/2005/8/layout/list1"/>
    <dgm:cxn modelId="{4E460E18-D2D4-447C-A22C-1DD7B84EAD08}" type="presOf" srcId="{9B4B8F6A-ABA7-4965-99EB-12EA1179D9BB}" destId="{5439FF3D-00D8-4B3D-B7A4-ADE94909499F}" srcOrd="0" destOrd="0" presId="urn:microsoft.com/office/officeart/2005/8/layout/list1"/>
    <dgm:cxn modelId="{8809FE27-5A3F-4650-BB6D-F651916F168E}" srcId="{9B4B8F6A-ABA7-4965-99EB-12EA1179D9BB}" destId="{C3472A40-4188-4FD2-8CF9-4DA9A5E118CF}" srcOrd="3" destOrd="0" parTransId="{B052C440-CA07-4B77-B4EB-AE92AB9312E2}" sibTransId="{AA4E644A-7537-453E-8C33-F38359FA659C}"/>
    <dgm:cxn modelId="{6BAF1034-8015-467C-BCDE-0A73815FE697}" type="presOf" srcId="{E9FE6DDD-AE5E-49DC-BBAA-D83EA1965DB0}" destId="{7C24B699-2D75-4522-B614-9AAF9439F906}" srcOrd="1" destOrd="0" presId="urn:microsoft.com/office/officeart/2005/8/layout/list1"/>
    <dgm:cxn modelId="{D8AE0660-961B-4C5D-AD02-4192FC661346}" type="presOf" srcId="{9B4B8F6A-ABA7-4965-99EB-12EA1179D9BB}" destId="{EF8DA5B2-1D37-4DD9-96E8-8A5026FD8FA8}" srcOrd="1" destOrd="0" presId="urn:microsoft.com/office/officeart/2005/8/layout/list1"/>
    <dgm:cxn modelId="{256CD365-64B7-4373-AA73-00669748E7BA}" type="presOf" srcId="{E5F94786-08AF-4A11-B0DD-81717B2E7455}" destId="{93469766-5A93-48AD-89AD-2039A327E43C}" srcOrd="0" destOrd="0" presId="urn:microsoft.com/office/officeart/2005/8/layout/list1"/>
    <dgm:cxn modelId="{F4E9D252-F657-4D7A-A273-E9F7039EB0FF}" srcId="{9B4B8F6A-ABA7-4965-99EB-12EA1179D9BB}" destId="{4D75AC98-614D-40C5-BB44-C89ADF43C28D}" srcOrd="2" destOrd="0" parTransId="{9EAEE381-ED04-4851-867E-AF7270BEA81B}" sibTransId="{FAD8A9BF-C626-4A44-ABD0-5BF0CE4FE1C4}"/>
    <dgm:cxn modelId="{936BC67D-849E-4DDF-A99E-73BFFBE16D5B}" srcId="{9B4B8F6A-ABA7-4965-99EB-12EA1179D9BB}" destId="{E5F94786-08AF-4A11-B0DD-81717B2E7455}" srcOrd="0" destOrd="0" parTransId="{0E1CC339-6E5C-4BE8-9EB2-F8826E6B0D9C}" sibTransId="{6DC9FEAA-DA13-42A4-B134-192CB37527A5}"/>
    <dgm:cxn modelId="{72CD6687-9784-4EB5-B626-8C6799FA823A}" srcId="{6F4A3044-CA1C-424D-9133-BB3EE3284BAD}" destId="{9B4B8F6A-ABA7-4965-99EB-12EA1179D9BB}" srcOrd="1" destOrd="0" parTransId="{88DECE9F-AEDC-4FB1-89DB-25FDF0717F36}" sibTransId="{700C3DA8-880F-459B-AA30-FD98AC31A020}"/>
    <dgm:cxn modelId="{34292FAB-0D60-4885-925E-36C425E98509}" type="presOf" srcId="{4D75AC98-614D-40C5-BB44-C89ADF43C28D}" destId="{93469766-5A93-48AD-89AD-2039A327E43C}" srcOrd="0" destOrd="2" presId="urn:microsoft.com/office/officeart/2005/8/layout/list1"/>
    <dgm:cxn modelId="{462595AD-47BE-4B19-B210-88BDFB2A78ED}" srcId="{6F4A3044-CA1C-424D-9133-BB3EE3284BAD}" destId="{E9FE6DDD-AE5E-49DC-BBAA-D83EA1965DB0}" srcOrd="0" destOrd="0" parTransId="{CD733FB3-7683-447F-858C-4BC3E9F81501}" sibTransId="{68FA36C3-3C16-4BFF-850F-24A14936FFB1}"/>
    <dgm:cxn modelId="{4B07CED3-2EC4-4630-9E2A-0C28AEB98FDA}" type="presOf" srcId="{C3472A40-4188-4FD2-8CF9-4DA9A5E118CF}" destId="{93469766-5A93-48AD-89AD-2039A327E43C}" srcOrd="0" destOrd="3" presId="urn:microsoft.com/office/officeart/2005/8/layout/list1"/>
    <dgm:cxn modelId="{7ACA7FD5-784E-4CD8-B1D3-2C9848AF707A}" srcId="{9B4B8F6A-ABA7-4965-99EB-12EA1179D9BB}" destId="{18DAFCAC-F9D1-4849-806E-03608648A0EF}" srcOrd="1" destOrd="0" parTransId="{8DB9CA2B-029D-49B6-A504-8171E81E6703}" sibTransId="{24FD1A8A-8B9F-4E45-9678-91AEA98021E7}"/>
    <dgm:cxn modelId="{D684E8DA-D3EA-420E-A199-B6CDAC27BB63}" type="presOf" srcId="{18DAFCAC-F9D1-4849-806E-03608648A0EF}" destId="{93469766-5A93-48AD-89AD-2039A327E43C}" srcOrd="0" destOrd="1" presId="urn:microsoft.com/office/officeart/2005/8/layout/list1"/>
    <dgm:cxn modelId="{729DF9E3-A977-4F56-863E-957A58C36EA8}" type="presOf" srcId="{6F4A3044-CA1C-424D-9133-BB3EE3284BAD}" destId="{5A5D4398-5390-4C0B-841F-7F4B19B7489D}" srcOrd="0" destOrd="0" presId="urn:microsoft.com/office/officeart/2005/8/layout/list1"/>
    <dgm:cxn modelId="{795EC8AB-D74B-4621-B966-D6637C9422C0}" type="presParOf" srcId="{5A5D4398-5390-4C0B-841F-7F4B19B7489D}" destId="{7A1F39BD-A39F-4FE3-B781-9712D0C21CDE}" srcOrd="0" destOrd="0" presId="urn:microsoft.com/office/officeart/2005/8/layout/list1"/>
    <dgm:cxn modelId="{D0C2A9C9-928A-45C1-92BB-89FE98747E1D}" type="presParOf" srcId="{7A1F39BD-A39F-4FE3-B781-9712D0C21CDE}" destId="{DFD41C26-CF61-4365-9881-81019D8BF1C9}" srcOrd="0" destOrd="0" presId="urn:microsoft.com/office/officeart/2005/8/layout/list1"/>
    <dgm:cxn modelId="{A7CB710B-FD68-45F1-B32A-27FC42BBEA90}" type="presParOf" srcId="{7A1F39BD-A39F-4FE3-B781-9712D0C21CDE}" destId="{7C24B699-2D75-4522-B614-9AAF9439F906}" srcOrd="1" destOrd="0" presId="urn:microsoft.com/office/officeart/2005/8/layout/list1"/>
    <dgm:cxn modelId="{55FC2054-4874-4591-91C1-1F00E2DB1781}" type="presParOf" srcId="{5A5D4398-5390-4C0B-841F-7F4B19B7489D}" destId="{7B58DAE8-9621-4E4E-8F5A-647AA1C2DD3B}" srcOrd="1" destOrd="0" presId="urn:microsoft.com/office/officeart/2005/8/layout/list1"/>
    <dgm:cxn modelId="{F725505E-C93D-48DC-B96A-DA8B281B90CB}" type="presParOf" srcId="{5A5D4398-5390-4C0B-841F-7F4B19B7489D}" destId="{0F53B33B-97AD-4872-9917-717E2712002D}" srcOrd="2" destOrd="0" presId="urn:microsoft.com/office/officeart/2005/8/layout/list1"/>
    <dgm:cxn modelId="{334AC3CE-2226-4996-B562-DF81EFBDCF2E}" type="presParOf" srcId="{5A5D4398-5390-4C0B-841F-7F4B19B7489D}" destId="{7A289898-C0E8-4EC0-A2CB-35E1C39488BA}" srcOrd="3" destOrd="0" presId="urn:microsoft.com/office/officeart/2005/8/layout/list1"/>
    <dgm:cxn modelId="{F4031FAF-FB44-4E09-B2E7-9D701BC568D5}" type="presParOf" srcId="{5A5D4398-5390-4C0B-841F-7F4B19B7489D}" destId="{4CF25A90-4035-4705-9EB4-F074141CAED0}" srcOrd="4" destOrd="0" presId="urn:microsoft.com/office/officeart/2005/8/layout/list1"/>
    <dgm:cxn modelId="{A36BCF96-D7D4-42AF-BB8F-24B9F4965533}" type="presParOf" srcId="{4CF25A90-4035-4705-9EB4-F074141CAED0}" destId="{5439FF3D-00D8-4B3D-B7A4-ADE94909499F}" srcOrd="0" destOrd="0" presId="urn:microsoft.com/office/officeart/2005/8/layout/list1"/>
    <dgm:cxn modelId="{2E53C3A4-E4BF-4807-8A2A-26367C38166C}" type="presParOf" srcId="{4CF25A90-4035-4705-9EB4-F074141CAED0}" destId="{EF8DA5B2-1D37-4DD9-96E8-8A5026FD8FA8}" srcOrd="1" destOrd="0" presId="urn:microsoft.com/office/officeart/2005/8/layout/list1"/>
    <dgm:cxn modelId="{F13139EC-63AC-4AE6-A277-BCC5D2372FB6}" type="presParOf" srcId="{5A5D4398-5390-4C0B-841F-7F4B19B7489D}" destId="{8F7F038F-B317-486A-9035-08DF56D05836}" srcOrd="5" destOrd="0" presId="urn:microsoft.com/office/officeart/2005/8/layout/list1"/>
    <dgm:cxn modelId="{538BED30-B835-40A8-9043-9B6C750A8FBF}" type="presParOf" srcId="{5A5D4398-5390-4C0B-841F-7F4B19B7489D}" destId="{93469766-5A93-48AD-89AD-2039A327E43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E6A72-EBEE-427A-A716-6DF14EBDE212}">
      <dsp:nvSpPr>
        <dsp:cNvPr id="0" name=""/>
        <dsp:cNvSpPr/>
      </dsp:nvSpPr>
      <dsp:spPr>
        <a:xfrm>
          <a:off x="1616" y="10393"/>
          <a:ext cx="2648971" cy="25249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34CEA-9429-4B05-8843-25F5C53A96D8}">
      <dsp:nvSpPr>
        <dsp:cNvPr id="0" name=""/>
        <dsp:cNvSpPr/>
      </dsp:nvSpPr>
      <dsp:spPr>
        <a:xfrm>
          <a:off x="235326" y="232417"/>
          <a:ext cx="2648971" cy="25249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Fraud is when trickery is used to gain a dishonest advantage, which is often financial, over another person. </a:t>
          </a:r>
          <a:endParaRPr lang="en-US" sz="2000" kern="1200" dirty="0"/>
        </a:p>
      </dsp:txBody>
      <dsp:txXfrm>
        <a:off x="309279" y="306370"/>
        <a:ext cx="2501065" cy="2377029"/>
      </dsp:txXfrm>
    </dsp:sp>
    <dsp:sp modelId="{46B8D036-4DA2-4180-80D3-F541EE779E32}">
      <dsp:nvSpPr>
        <dsp:cNvPr id="0" name=""/>
        <dsp:cNvSpPr/>
      </dsp:nvSpPr>
      <dsp:spPr>
        <a:xfrm>
          <a:off x="3118008" y="10393"/>
          <a:ext cx="3985320" cy="274823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CBB59-0AC2-4151-97D5-B144AF8C1C47}">
      <dsp:nvSpPr>
        <dsp:cNvPr id="0" name=""/>
        <dsp:cNvSpPr/>
      </dsp:nvSpPr>
      <dsp:spPr>
        <a:xfrm>
          <a:off x="3351719" y="232417"/>
          <a:ext cx="3985320" cy="274823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NCA (2024) describes Fraud as the most commonly experienced crime in the UK, affecting UK society economically and socially. </a:t>
          </a:r>
          <a:endParaRPr lang="en-US" sz="2000" kern="1200" dirty="0"/>
        </a:p>
      </dsp:txBody>
      <dsp:txXfrm>
        <a:off x="3432212" y="312910"/>
        <a:ext cx="3824334" cy="2587244"/>
      </dsp:txXfrm>
    </dsp:sp>
    <dsp:sp modelId="{8B7EF127-6817-4680-B8AC-3A5B70ABBE80}">
      <dsp:nvSpPr>
        <dsp:cNvPr id="0" name=""/>
        <dsp:cNvSpPr/>
      </dsp:nvSpPr>
      <dsp:spPr>
        <a:xfrm>
          <a:off x="7570750" y="10393"/>
          <a:ext cx="3121751" cy="297051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AEC732-EF70-4120-8F1C-982FDEB33EBB}">
      <dsp:nvSpPr>
        <dsp:cNvPr id="0" name=""/>
        <dsp:cNvSpPr/>
      </dsp:nvSpPr>
      <dsp:spPr>
        <a:xfrm>
          <a:off x="7804461" y="232417"/>
          <a:ext cx="3121751" cy="297051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The CSEW (Crime Survey of England and Wales) estimates only 13% of cases being reported to Action Fraud or the police by victims</a:t>
          </a:r>
          <a:endParaRPr lang="en-US" sz="2000" kern="1200" dirty="0"/>
        </a:p>
      </dsp:txBody>
      <dsp:txXfrm>
        <a:off x="7891464" y="319420"/>
        <a:ext cx="2947745" cy="2796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5DE26-BBE6-4F58-8A0E-44820C032A36}">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67F20-D645-43AC-BA80-9CB25B4B7C4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Fraud offences increased by 31% (to 4.2 M offences) compared with the year ending March 2024. 3.2 M offences were bank/Credit Card a 30% increase and 23% increase in retail/consumer fraud. </a:t>
          </a:r>
          <a:endParaRPr lang="en-US" sz="1600" kern="1200" dirty="0"/>
        </a:p>
      </dsp:txBody>
      <dsp:txXfrm>
        <a:off x="398656" y="1088253"/>
        <a:ext cx="2959127" cy="1837317"/>
      </dsp:txXfrm>
    </dsp:sp>
    <dsp:sp modelId="{9CC031BA-44F1-45E4-8C1A-2251C581A3F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C88B62-D251-4B2E-96C1-8759541917C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rgbClr val="323132"/>
              </a:solidFill>
              <a:effectLst/>
              <a:latin typeface="Open Sans" pitchFamily="2" charset="0"/>
            </a:rPr>
            <a:t>692,000 incidents of computer misuse in year ending (YE) March 2025. </a:t>
          </a:r>
        </a:p>
        <a:p>
          <a:pPr marL="0" lvl="0" indent="0" algn="ctr" defTabSz="711200">
            <a:lnSpc>
              <a:spcPct val="90000"/>
            </a:lnSpc>
            <a:spcBef>
              <a:spcPct val="0"/>
            </a:spcBef>
            <a:spcAft>
              <a:spcPct val="35000"/>
            </a:spcAft>
            <a:buNone/>
          </a:pPr>
          <a:r>
            <a:rPr lang="en-GB" sz="1600" b="0" i="0" kern="1200" dirty="0">
              <a:solidFill>
                <a:srgbClr val="323132"/>
              </a:solidFill>
              <a:effectLst/>
              <a:latin typeface="Open Sans" pitchFamily="2" charset="0"/>
            </a:rPr>
            <a:t>This was a 32% decrease compared with the previous year's survey</a:t>
          </a:r>
          <a:r>
            <a:rPr lang="en-GB" sz="1600" b="0" i="0" kern="1200" dirty="0"/>
            <a:t>.</a:t>
          </a:r>
          <a:endParaRPr lang="en-US" sz="1600" kern="1200" dirty="0"/>
        </a:p>
      </dsp:txBody>
      <dsp:txXfrm>
        <a:off x="4155097" y="1088253"/>
        <a:ext cx="2959127" cy="1837317"/>
      </dsp:txXfrm>
    </dsp:sp>
    <dsp:sp modelId="{47EB9B6A-8269-4CE1-83B8-A3EE84309BB4}">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2EC0F-2CDA-4AB7-873C-3C86E0198E93}">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Computer misuse increased by </a:t>
          </a:r>
          <a:r>
            <a:rPr lang="en-GB" sz="1600" b="0" i="0" kern="1200" dirty="0">
              <a:solidFill>
                <a:srgbClr val="323132"/>
              </a:solidFill>
              <a:effectLst/>
              <a:latin typeface="Open Sans" pitchFamily="2" charset="0"/>
            </a:rPr>
            <a:t>36% increase in offences referred by Action Fraud for YE March 2025 (to 55,576 offences) compared with YE March 2024 (40,832 offences).</a:t>
          </a:r>
          <a:endParaRPr lang="en-US" sz="1600" kern="1200" dirty="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2EA22-52CA-4F72-BED3-CCDD07DD9D0B}">
      <dsp:nvSpPr>
        <dsp:cNvPr id="0" name=""/>
        <dsp:cNvSpPr/>
      </dsp:nvSpPr>
      <dsp:spPr>
        <a:xfrm>
          <a:off x="679050"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92FA8-A0EA-4518-A27A-80464B704441}">
      <dsp:nvSpPr>
        <dsp:cNvPr id="0" name=""/>
        <dsp:cNvSpPr/>
      </dsp:nvSpPr>
      <dsp:spPr>
        <a:xfrm>
          <a:off x="1081237" y="1074999"/>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67FF1-0ED1-48BC-B0F4-A7BB7D358159}">
      <dsp:nvSpPr>
        <dsp:cNvPr id="0" name=""/>
        <dsp:cNvSpPr/>
      </dsp:nvSpPr>
      <dsp:spPr>
        <a:xfrm>
          <a:off x="75768"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solidFill>
                <a:schemeClr val="tx1"/>
              </a:solidFill>
            </a:rPr>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400" kern="1200" dirty="0">
            <a:solidFill>
              <a:schemeClr val="tx1"/>
            </a:solidFill>
          </a:endParaRPr>
        </a:p>
      </dsp:txBody>
      <dsp:txXfrm>
        <a:off x="75768" y="3147811"/>
        <a:ext cx="3093750" cy="1974375"/>
      </dsp:txXfrm>
    </dsp:sp>
    <dsp:sp modelId="{CBB4CA57-0025-4CE9-BF39-152CAB124894}">
      <dsp:nvSpPr>
        <dsp:cNvPr id="0" name=""/>
        <dsp:cNvSpPr/>
      </dsp:nvSpPr>
      <dsp:spPr>
        <a:xfrm>
          <a:off x="4314206"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B083-5A4B-4CDF-BD04-D754CF73B044}">
      <dsp:nvSpPr>
        <dsp:cNvPr id="0" name=""/>
        <dsp:cNvSpPr/>
      </dsp:nvSpPr>
      <dsp:spPr>
        <a:xfrm>
          <a:off x="4716393" y="1074999"/>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C57BD-EB54-4E03-9861-6E976C428926}">
      <dsp:nvSpPr>
        <dsp:cNvPr id="0" name=""/>
        <dsp:cNvSpPr/>
      </dsp:nvSpPr>
      <dsp:spPr>
        <a:xfrm>
          <a:off x="3710925"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solidFill>
                <a:schemeClr val="bg1"/>
              </a:solidFill>
            </a:rPr>
            <a:t>A representation is false if</a:t>
          </a:r>
          <a:r>
            <a:rPr lang="en-GB" sz="1600" u="sng" kern="1200" dirty="0">
              <a:solidFill>
                <a:schemeClr val="bg1"/>
              </a:solidFill>
            </a:rPr>
            <a:t>:  </a:t>
          </a:r>
        </a:p>
        <a:p>
          <a:pPr marL="0" lvl="0" indent="0" algn="ctr" defTabSz="711200">
            <a:lnSpc>
              <a:spcPct val="100000"/>
            </a:lnSpc>
            <a:spcBef>
              <a:spcPct val="0"/>
            </a:spcBef>
            <a:spcAft>
              <a:spcPct val="35000"/>
            </a:spcAft>
            <a:buNone/>
            <a:defRPr cap="all"/>
          </a:pPr>
          <a:r>
            <a:rPr lang="en-GB" sz="1600" u="sng" kern="1200" dirty="0">
              <a:solidFill>
                <a:schemeClr val="bg1"/>
              </a:solidFill>
            </a:rPr>
            <a:t>it is untrue or misleading</a:t>
          </a:r>
          <a:r>
            <a:rPr lang="en-GB" sz="1600" kern="1200" dirty="0">
              <a:solidFill>
                <a:schemeClr val="bg1"/>
              </a:solidFill>
            </a:rPr>
            <a:t> and  </a:t>
          </a:r>
          <a:r>
            <a:rPr lang="en-GB" sz="1600" u="sng" kern="1200" dirty="0">
              <a:solidFill>
                <a:schemeClr val="bg1"/>
              </a:solidFill>
            </a:rPr>
            <a:t>the person making it knows that it is or might be either untrue or misleading.</a:t>
          </a:r>
          <a:endParaRPr lang="en-US" sz="1600" u="sng" kern="1200" dirty="0">
            <a:solidFill>
              <a:schemeClr val="bg1"/>
            </a:solidFill>
          </a:endParaRPr>
        </a:p>
      </dsp:txBody>
      <dsp:txXfrm>
        <a:off x="3710925" y="3147811"/>
        <a:ext cx="3093750" cy="1974375"/>
      </dsp:txXfrm>
    </dsp:sp>
    <dsp:sp modelId="{F55C2D49-F752-4AED-A45D-FEE4F8163B85}">
      <dsp:nvSpPr>
        <dsp:cNvPr id="0" name=""/>
        <dsp:cNvSpPr/>
      </dsp:nvSpPr>
      <dsp:spPr>
        <a:xfrm>
          <a:off x="7949362" y="67281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1532-0ED8-4AB8-B493-251C81B823CF}">
      <dsp:nvSpPr>
        <dsp:cNvPr id="0" name=""/>
        <dsp:cNvSpPr/>
      </dsp:nvSpPr>
      <dsp:spPr>
        <a:xfrm>
          <a:off x="8351550" y="1074999"/>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00D9C-BF48-4611-8D01-8D06CC7AAFB5}">
      <dsp:nvSpPr>
        <dsp:cNvPr id="0" name=""/>
        <dsp:cNvSpPr/>
      </dsp:nvSpPr>
      <dsp:spPr>
        <a:xfrm>
          <a:off x="7346081" y="3147811"/>
          <a:ext cx="3093750" cy="197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solidFill>
                <a:schemeClr val="bg1"/>
              </a:solidFill>
            </a:rPr>
            <a:t>Gain or Loss </a:t>
          </a:r>
        </a:p>
        <a:p>
          <a:pPr marL="0" lvl="0" indent="0" algn="ctr" defTabSz="711200">
            <a:lnSpc>
              <a:spcPct val="100000"/>
            </a:lnSpc>
            <a:spcBef>
              <a:spcPct val="0"/>
            </a:spcBef>
            <a:spcAft>
              <a:spcPct val="35000"/>
            </a:spcAft>
            <a:buNone/>
            <a:defRPr cap="all"/>
          </a:pPr>
          <a:r>
            <a:rPr lang="en-GB" sz="1600" kern="1200" dirty="0">
              <a:solidFill>
                <a:schemeClr val="bg1"/>
              </a:solidFill>
            </a:rPr>
            <a:t>Recent case law makes it clear that the suspect must intend that the false representation will cause the gain or loss.</a:t>
          </a:r>
          <a:endParaRPr lang="en-US" sz="1600" kern="1200" dirty="0">
            <a:solidFill>
              <a:schemeClr val="bg1"/>
            </a:solidFill>
          </a:endParaRPr>
        </a:p>
      </dsp:txBody>
      <dsp:txXfrm>
        <a:off x="7346081" y="3147811"/>
        <a:ext cx="3093750" cy="19743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EF28B-97B5-4E70-BDDB-395419D2F736}">
      <dsp:nvSpPr>
        <dsp:cNvPr id="0" name=""/>
        <dsp:cNvSpPr/>
      </dsp:nvSpPr>
      <dsp:spPr>
        <a:xfrm>
          <a:off x="0" y="922351"/>
          <a:ext cx="10927829" cy="18447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0" i="0" kern="1200" dirty="0"/>
            <a:t>A person is guilty of an offence under this section if he obtains services for himself or another by a dishonest act, </a:t>
          </a:r>
          <a:endParaRPr lang="en-US" sz="3500" kern="1200" dirty="0"/>
        </a:p>
      </dsp:txBody>
      <dsp:txXfrm>
        <a:off x="54029" y="976380"/>
        <a:ext cx="10819771" cy="17366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93C-0285-49D9-A0FD-18A86297EA77}">
      <dsp:nvSpPr>
        <dsp:cNvPr id="0" name=""/>
        <dsp:cNvSpPr/>
      </dsp:nvSpPr>
      <dsp:spPr>
        <a:xfrm>
          <a:off x="0"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Section 11 is an additional offence for when a service is obtained by dishonest means. If services have been provided e.g. a taxi ride where there is no gain or loss of property.</a:t>
          </a:r>
          <a:endParaRPr lang="en-US" sz="1900" kern="1200"/>
        </a:p>
      </dsp:txBody>
      <dsp:txXfrm>
        <a:off x="0" y="1653508"/>
        <a:ext cx="3286125" cy="2610802"/>
      </dsp:txXfrm>
    </dsp:sp>
    <dsp:sp modelId="{7F9293E4-F06B-48EC-85E4-AA27E573D09B}">
      <dsp:nvSpPr>
        <dsp:cNvPr id="0" name=""/>
        <dsp:cNvSpPr/>
      </dsp:nvSpPr>
      <dsp:spPr>
        <a:xfrm>
          <a:off x="990361"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9619095-E227-4BE4-B399-C7D57906C127}">
      <dsp:nvSpPr>
        <dsp:cNvPr id="0" name=""/>
        <dsp:cNvSpPr/>
      </dsp:nvSpPr>
      <dsp:spPr>
        <a:xfrm>
          <a:off x="0"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33FCD-CDC5-42FD-A767-D242E802BF16}">
      <dsp:nvSpPr>
        <dsp:cNvPr id="0" name=""/>
        <dsp:cNvSpPr/>
      </dsp:nvSpPr>
      <dsp:spPr>
        <a:xfrm>
          <a:off x="3614737"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This service must be a type for which payment is required and could include bus rides, haircuts and a stay in a hotel room.</a:t>
          </a:r>
          <a:endParaRPr lang="en-US" sz="1900" kern="1200"/>
        </a:p>
      </dsp:txBody>
      <dsp:txXfrm>
        <a:off x="3614737" y="1653508"/>
        <a:ext cx="3286125" cy="2610802"/>
      </dsp:txXfrm>
    </dsp:sp>
    <dsp:sp modelId="{FBDBEE67-8EFE-4979-AAC9-704BCF423E74}">
      <dsp:nvSpPr>
        <dsp:cNvPr id="0" name=""/>
        <dsp:cNvSpPr/>
      </dsp:nvSpPr>
      <dsp:spPr>
        <a:xfrm>
          <a:off x="4605099"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64546942-B0A2-4667-ADB7-8E89E8B40589}">
      <dsp:nvSpPr>
        <dsp:cNvPr id="0" name=""/>
        <dsp:cNvSpPr/>
      </dsp:nvSpPr>
      <dsp:spPr>
        <a:xfrm>
          <a:off x="3614737"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1ADB7-7213-4882-A7AA-C55956523DD1}">
      <dsp:nvSpPr>
        <dsp:cNvPr id="0" name=""/>
        <dsp:cNvSpPr/>
      </dsp:nvSpPr>
      <dsp:spPr>
        <a:xfrm>
          <a:off x="7229475"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The service must be obtained through a dishonest act, and this would include using a false credit card for example. </a:t>
          </a:r>
          <a:endParaRPr lang="en-US" sz="1900" kern="1200"/>
        </a:p>
      </dsp:txBody>
      <dsp:txXfrm>
        <a:off x="7229475" y="1653508"/>
        <a:ext cx="3286125" cy="2610802"/>
      </dsp:txXfrm>
    </dsp:sp>
    <dsp:sp modelId="{10E5CAE9-9932-4C4C-8433-BF12C93F430A}">
      <dsp:nvSpPr>
        <dsp:cNvPr id="0" name=""/>
        <dsp:cNvSpPr/>
      </dsp:nvSpPr>
      <dsp:spPr>
        <a:xfrm>
          <a:off x="8219836"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6EB6B3BF-FB1C-4B0F-ACA5-1C89FDFBD3E8}">
      <dsp:nvSpPr>
        <dsp:cNvPr id="0" name=""/>
        <dsp:cNvSpPr/>
      </dsp:nvSpPr>
      <dsp:spPr>
        <a:xfrm>
          <a:off x="7229475"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296B1-F3F0-45E0-839B-87F646B7D11A}">
      <dsp:nvSpPr>
        <dsp:cNvPr id="0" name=""/>
        <dsp:cNvSpPr/>
      </dsp:nvSpPr>
      <dsp:spPr>
        <a:xfrm>
          <a:off x="0" y="2276"/>
          <a:ext cx="7598979" cy="1315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t>Making off without payment.</a:t>
          </a:r>
          <a:endParaRPr lang="en-US" sz="1800" kern="1200" dirty="0"/>
        </a:p>
      </dsp:txBody>
      <dsp:txXfrm>
        <a:off x="64212" y="66488"/>
        <a:ext cx="7470555" cy="1186974"/>
      </dsp:txXfrm>
    </dsp:sp>
    <dsp:sp modelId="{388B2F26-0C32-429C-8F29-1FD753D8B6A7}">
      <dsp:nvSpPr>
        <dsp:cNvPr id="0" name=""/>
        <dsp:cNvSpPr/>
      </dsp:nvSpPr>
      <dsp:spPr>
        <a:xfrm>
          <a:off x="0" y="1331962"/>
          <a:ext cx="7598979" cy="1315398"/>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(1) Subject to subsection (3) below, a person who, knowing that payment on the spot for any goods supplied or service done is required or expected from him, dishonestly makes off without having paid as required or expected and with intent to avoid payment of the amount due shall be guilty of an offence.</a:t>
          </a:r>
          <a:endParaRPr lang="en-US" sz="1800" kern="1200" dirty="0"/>
        </a:p>
      </dsp:txBody>
      <dsp:txXfrm>
        <a:off x="64212" y="1396174"/>
        <a:ext cx="7470555" cy="1186974"/>
      </dsp:txXfrm>
    </dsp:sp>
    <dsp:sp modelId="{DC619270-2F89-4D1F-B9AA-5565962115C9}">
      <dsp:nvSpPr>
        <dsp:cNvPr id="0" name=""/>
        <dsp:cNvSpPr/>
      </dsp:nvSpPr>
      <dsp:spPr>
        <a:xfrm>
          <a:off x="0" y="2661648"/>
          <a:ext cx="7598979" cy="1315398"/>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(2) For purposes of this section “payment on the spot” includes payment at the time of collecting goods on which work has been done or in respect of which service has been provided.</a:t>
          </a:r>
          <a:endParaRPr lang="en-US" sz="1800" kern="1200" dirty="0"/>
        </a:p>
      </dsp:txBody>
      <dsp:txXfrm>
        <a:off x="64212" y="2725860"/>
        <a:ext cx="7470555" cy="1186974"/>
      </dsp:txXfrm>
    </dsp:sp>
    <dsp:sp modelId="{E08EDFFB-1CB5-4D20-87B2-E46323C3B517}">
      <dsp:nvSpPr>
        <dsp:cNvPr id="0" name=""/>
        <dsp:cNvSpPr/>
      </dsp:nvSpPr>
      <dsp:spPr>
        <a:xfrm>
          <a:off x="0" y="3991335"/>
          <a:ext cx="7598979" cy="1315398"/>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(3) Subsection (1) above shall not apply where the supply of the goods or the doing of the service is contrary to law, or where the service done is such that payment is not legally enforceable.</a:t>
          </a:r>
          <a:endParaRPr lang="en-US" sz="1800" kern="1200" dirty="0"/>
        </a:p>
      </dsp:txBody>
      <dsp:txXfrm>
        <a:off x="64212" y="4055547"/>
        <a:ext cx="7470555" cy="11869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1CC76-B46C-4B11-A346-8CAA5101F7B4}">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dirty="0"/>
            <a:t>The National Fraud Intelligence Bureau (NFIB) sits alongside Report Fraud within the City of London Police which is the National policing lead for economic crime.</a:t>
          </a:r>
          <a:endParaRPr lang="en-US" sz="1900" kern="1200" dirty="0"/>
        </a:p>
      </dsp:txBody>
      <dsp:txXfrm>
        <a:off x="38234" y="38234"/>
        <a:ext cx="7529629" cy="1228933"/>
      </dsp:txXfrm>
    </dsp:sp>
    <dsp:sp modelId="{776ABE15-FFE4-42AF-91FE-0CFA35B57C20}">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dirty="0"/>
            <a:t>The NFIB receives all the Report Fraud’s reports. Millions of reports of fraud and cybercrime are used by the NFIB to identify serial offenders, organised crime groups and find emerging crime types.</a:t>
          </a:r>
          <a:endParaRPr lang="en-US" sz="1900" kern="1200" dirty="0"/>
        </a:p>
      </dsp:txBody>
      <dsp:txXfrm>
        <a:off x="826903" y="1561202"/>
        <a:ext cx="7224611" cy="1228933"/>
      </dsp:txXfrm>
    </dsp:sp>
    <dsp:sp modelId="{ADFA05AD-D4A9-4026-96AE-9E136EB4B1DD}">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0" kern="1200" dirty="0"/>
            <a:t>Data matching allows reports from different parts of the country to be linked through analysis, identifying the criminals behind the frauds.</a:t>
          </a:r>
          <a:endParaRPr lang="en-US" sz="1900" kern="1200" dirty="0"/>
        </a:p>
      </dsp:txBody>
      <dsp:txXfrm>
        <a:off x="1615573" y="3084170"/>
        <a:ext cx="7224611" cy="1228933"/>
      </dsp:txXfrm>
    </dsp:sp>
    <dsp:sp modelId="{D0A4A987-A7E1-4519-976F-19933604F57C}">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182C6FA9-1947-45FC-B1B5-8EF4A73E42ED}">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53B33B-97AD-4872-9917-717E2712002D}">
      <dsp:nvSpPr>
        <dsp:cNvPr id="0" name=""/>
        <dsp:cNvSpPr/>
      </dsp:nvSpPr>
      <dsp:spPr>
        <a:xfrm>
          <a:off x="0" y="1066459"/>
          <a:ext cx="6666833" cy="50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C24B699-2D75-4522-B614-9AAF9439F906}">
      <dsp:nvSpPr>
        <dsp:cNvPr id="0" name=""/>
        <dsp:cNvSpPr/>
      </dsp:nvSpPr>
      <dsp:spPr>
        <a:xfrm>
          <a:off x="333341" y="771259"/>
          <a:ext cx="4666783" cy="590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Perpetrators tactics: </a:t>
          </a:r>
        </a:p>
      </dsp:txBody>
      <dsp:txXfrm>
        <a:off x="362162" y="800080"/>
        <a:ext cx="4609141" cy="532758"/>
      </dsp:txXfrm>
    </dsp:sp>
    <dsp:sp modelId="{93469766-5A93-48AD-89AD-2039A327E43C}">
      <dsp:nvSpPr>
        <dsp:cNvPr id="0" name=""/>
        <dsp:cNvSpPr/>
      </dsp:nvSpPr>
      <dsp:spPr>
        <a:xfrm>
          <a:off x="0" y="1973659"/>
          <a:ext cx="6666833" cy="27090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16560" rIns="51742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a:t>loans to be taken out, or investments made, on their behalf.</a:t>
          </a:r>
        </a:p>
        <a:p>
          <a:pPr marL="228600" lvl="1" indent="-228600" algn="l" defTabSz="889000">
            <a:lnSpc>
              <a:spcPct val="90000"/>
            </a:lnSpc>
            <a:spcBef>
              <a:spcPct val="0"/>
            </a:spcBef>
            <a:spcAft>
              <a:spcPct val="15000"/>
            </a:spcAft>
            <a:buChar char="•"/>
          </a:pPr>
          <a:r>
            <a:rPr lang="en-US" sz="2000" kern="1200"/>
            <a:t>copies of the victim’s personal documents, like a passport.</a:t>
          </a:r>
        </a:p>
        <a:p>
          <a:pPr marL="228600" lvl="1" indent="-228600" algn="l" defTabSz="889000">
            <a:lnSpc>
              <a:spcPct val="90000"/>
            </a:lnSpc>
            <a:spcBef>
              <a:spcPct val="0"/>
            </a:spcBef>
            <a:spcAft>
              <a:spcPct val="15000"/>
            </a:spcAft>
            <a:buChar char="•"/>
          </a:pPr>
          <a:r>
            <a:rPr lang="en-US" sz="2000" kern="1200"/>
            <a:t>gift card codes.</a:t>
          </a:r>
        </a:p>
        <a:p>
          <a:pPr marL="228600" lvl="1" indent="-228600" algn="l" defTabSz="889000">
            <a:lnSpc>
              <a:spcPct val="90000"/>
            </a:lnSpc>
            <a:spcBef>
              <a:spcPct val="0"/>
            </a:spcBef>
            <a:spcAft>
              <a:spcPct val="15000"/>
            </a:spcAft>
            <a:buChar char="•"/>
          </a:pPr>
          <a:r>
            <a:rPr lang="en-US" sz="2000" kern="1200"/>
            <a:t>the victim to receive and/or send parcels (College of Policing, 2024). </a:t>
          </a:r>
        </a:p>
      </dsp:txBody>
      <dsp:txXfrm>
        <a:off x="0" y="1973659"/>
        <a:ext cx="6666833" cy="2709000"/>
      </dsp:txXfrm>
    </dsp:sp>
    <dsp:sp modelId="{EF8DA5B2-1D37-4DD9-96E8-8A5026FD8FA8}">
      <dsp:nvSpPr>
        <dsp:cNvPr id="0" name=""/>
        <dsp:cNvSpPr/>
      </dsp:nvSpPr>
      <dsp:spPr>
        <a:xfrm>
          <a:off x="333341" y="1678459"/>
          <a:ext cx="4666783" cy="5904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89000">
            <a:lnSpc>
              <a:spcPct val="90000"/>
            </a:lnSpc>
            <a:spcBef>
              <a:spcPct val="0"/>
            </a:spcBef>
            <a:spcAft>
              <a:spcPct val="35000"/>
            </a:spcAft>
            <a:buNone/>
          </a:pPr>
          <a:r>
            <a:rPr lang="en-US" sz="2000" kern="1200"/>
            <a:t>access to the victim’s bank accounts.</a:t>
          </a:r>
        </a:p>
      </dsp:txBody>
      <dsp:txXfrm>
        <a:off x="362162" y="1707280"/>
        <a:ext cx="4609141"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8115C-375B-4F92-89CE-8990252C34F7}" type="datetimeFigureOut">
              <a:rPr lang="en-GB" smtClean="0"/>
              <a:t>04/10/2026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2FAE7-0E66-4B77-ABAD-A98ECBED5217}" type="slidenum">
              <a:rPr lang="en-GB" smtClean="0"/>
              <a:t>‹#›</a:t>
            </a:fld>
            <a:endParaRPr lang="en-GB"/>
          </a:p>
        </p:txBody>
      </p:sp>
    </p:spTree>
    <p:extLst>
      <p:ext uri="{BB962C8B-B14F-4D97-AF65-F5344CB8AC3E}">
        <p14:creationId xmlns:p14="http://schemas.microsoft.com/office/powerpoint/2010/main" val="262983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legislation.gov.uk/ukpga/2006/35/section/6#commentary-key-0cca2077bb72ddd4a0c93d4bcb8658ba"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14042"/>
                </a:solidFill>
                <a:effectLst/>
                <a:highlight>
                  <a:srgbClr val="FFFFFF"/>
                </a:highlight>
                <a:latin typeface="Open Sans" panose="020B0606030504020204" pitchFamily="34" charset="0"/>
              </a:rPr>
              <a:t>This was largely driven by substantial increases in both ‘consumer and retail fraud’</a:t>
            </a:r>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6</a:t>
            </a:fld>
            <a:endParaRPr lang="en-GB"/>
          </a:p>
        </p:txBody>
      </p:sp>
    </p:spTree>
    <p:extLst>
      <p:ext uri="{BB962C8B-B14F-4D97-AF65-F5344CB8AC3E}">
        <p14:creationId xmlns:p14="http://schemas.microsoft.com/office/powerpoint/2010/main" val="2974940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7</a:t>
            </a:fld>
            <a:endParaRPr lang="en-GB"/>
          </a:p>
        </p:txBody>
      </p:sp>
    </p:spTree>
    <p:extLst>
      <p:ext uri="{BB962C8B-B14F-4D97-AF65-F5344CB8AC3E}">
        <p14:creationId xmlns:p14="http://schemas.microsoft.com/office/powerpoint/2010/main" val="3845330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10</a:t>
            </a:fld>
            <a:endParaRPr lang="en-GB"/>
          </a:p>
        </p:txBody>
      </p:sp>
    </p:spTree>
    <p:extLst>
      <p:ext uri="{BB962C8B-B14F-4D97-AF65-F5344CB8AC3E}">
        <p14:creationId xmlns:p14="http://schemas.microsoft.com/office/powerpoint/2010/main" val="3348392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benefit fraud, mortgage or loan fraud, or qualification fraud</a:t>
            </a:r>
          </a:p>
        </p:txBody>
      </p:sp>
      <p:sp>
        <p:nvSpPr>
          <p:cNvPr id="4" name="Slide Number Placeholder 3"/>
          <p:cNvSpPr>
            <a:spLocks noGrp="1"/>
          </p:cNvSpPr>
          <p:nvPr>
            <p:ph type="sldNum" sz="quarter" idx="5"/>
          </p:nvPr>
        </p:nvSpPr>
        <p:spPr/>
        <p:txBody>
          <a:bodyPr/>
          <a:lstStyle/>
          <a:p>
            <a:fld id="{E5F2FAE7-0E66-4B77-ABAD-A98ECBED5217}" type="slidenum">
              <a:rPr lang="en-GB" smtClean="0"/>
              <a:t>11</a:t>
            </a:fld>
            <a:endParaRPr lang="en-GB"/>
          </a:p>
        </p:txBody>
      </p:sp>
    </p:spTree>
    <p:extLst>
      <p:ext uri="{BB962C8B-B14F-4D97-AF65-F5344CB8AC3E}">
        <p14:creationId xmlns:p14="http://schemas.microsoft.com/office/powerpoint/2010/main" val="763848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12</a:t>
            </a:fld>
            <a:endParaRPr lang="en-GB"/>
          </a:p>
        </p:txBody>
      </p:sp>
    </p:spTree>
    <p:extLst>
      <p:ext uri="{BB962C8B-B14F-4D97-AF65-F5344CB8AC3E}">
        <p14:creationId xmlns:p14="http://schemas.microsoft.com/office/powerpoint/2010/main" val="1497190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Dishonestly is not defined in the Act, but in case law it has been held to relate to the test of whether the dishonesty would challenge the standards of a reasonable and honest person. The current definition of dishonesty was established in R v Ghosh 1982. This also applies to Section 3 and Section 4. </a:t>
            </a:r>
          </a:p>
          <a:p>
            <a:endParaRPr lang="en-GB" dirty="0"/>
          </a:p>
          <a:p>
            <a:r>
              <a:rPr lang="en-GB" dirty="0"/>
              <a:t>The case of Ivey v Genting Casinos (UK) Ltd (trading as Crockfords) 2017,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The principal objection to the second leg of the rule was that the less the defendant's standards conformed to what society in general expected, the less likely he was to be held criminally responsible for his behaviour</a:t>
            </a: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14</a:t>
            </a:fld>
            <a:endParaRPr lang="en-GB"/>
          </a:p>
        </p:txBody>
      </p:sp>
    </p:spTree>
    <p:extLst>
      <p:ext uri="{BB962C8B-B14F-4D97-AF65-F5344CB8AC3E}">
        <p14:creationId xmlns:p14="http://schemas.microsoft.com/office/powerpoint/2010/main" val="288650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16</a:t>
            </a:fld>
            <a:endParaRPr lang="en-GB"/>
          </a:p>
        </p:txBody>
      </p:sp>
    </p:spTree>
    <p:extLst>
      <p:ext uri="{BB962C8B-B14F-4D97-AF65-F5344CB8AC3E}">
        <p14:creationId xmlns:p14="http://schemas.microsoft.com/office/powerpoint/2010/main" val="2762771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insurance fraud, employment disclosure (failing to disclose criminal record) financial (solicitor hiding conflict of interest in house sale) Dr using NHS resources for private patients,  </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17</a:t>
            </a:fld>
            <a:endParaRPr lang="en-GB"/>
          </a:p>
        </p:txBody>
      </p:sp>
    </p:spTree>
    <p:extLst>
      <p:ext uri="{BB962C8B-B14F-4D97-AF65-F5344CB8AC3E}">
        <p14:creationId xmlns:p14="http://schemas.microsoft.com/office/powerpoint/2010/main" val="2264797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20</a:t>
            </a:fld>
            <a:endParaRPr lang="en-GB"/>
          </a:p>
        </p:txBody>
      </p:sp>
    </p:spTree>
    <p:extLst>
      <p:ext uri="{BB962C8B-B14F-4D97-AF65-F5344CB8AC3E}">
        <p14:creationId xmlns:p14="http://schemas.microsoft.com/office/powerpoint/2010/main" val="1380235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F1</a:t>
            </a:r>
            <a:r>
              <a:rPr lang="en-GB" b="0" i="0" dirty="0">
                <a:solidFill>
                  <a:srgbClr val="1E1E1E"/>
                </a:solidFill>
                <a:effectLst/>
                <a:highlight>
                  <a:srgbClr val="FFFFFF"/>
                </a:highlight>
                <a:latin typeface="arial" panose="020B0604020202020204" pitchFamily="34" charset="0"/>
              </a:rPr>
              <a:t>the general limit in a magistrates’ court</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or to a fine not exceeding the statutory maximum (or to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5 years or to a fine (or to both).</a:t>
            </a:r>
          </a:p>
          <a:p>
            <a:pPr algn="l"/>
            <a:endParaRPr lang="en-GB" b="0" i="0" dirty="0">
              <a:solidFill>
                <a:srgbClr val="1E1E1E"/>
              </a:solidFill>
              <a:effectLst/>
              <a:highlight>
                <a:srgbClr val="FFFFFF"/>
              </a:highlight>
              <a:latin typeface="arial" panose="020B0604020202020204" pitchFamily="34" charset="0"/>
            </a:endParaRPr>
          </a:p>
          <a:p>
            <a:pPr algn="l"/>
            <a:endParaRPr lang="en-GB" b="0" i="0" dirty="0">
              <a:solidFill>
                <a:srgbClr val="1E1E1E"/>
              </a:solidFill>
              <a:effectLst/>
              <a:highlight>
                <a:srgbClr val="FFFFFF"/>
              </a:highlight>
              <a:latin typeface="arial" panose="020B0604020202020204" pitchFamily="34" charset="0"/>
            </a:endParaRPr>
          </a:p>
          <a:p>
            <a:pPr algn="l"/>
            <a:r>
              <a:rPr lang="en-GB" dirty="0"/>
              <a:t>This offence is similar to the offence of going equipped. The articles can include clothing to imitate company representatives, mechanisms to slow down electricity meters, as well as false identity cards, credit cards, cheque books, till receipts passports and driving licences. It may also include a computer programme or data held in an electronic form.</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21</a:t>
            </a:fld>
            <a:endParaRPr lang="en-GB"/>
          </a:p>
        </p:txBody>
      </p:sp>
    </p:spTree>
    <p:extLst>
      <p:ext uri="{BB962C8B-B14F-4D97-AF65-F5344CB8AC3E}">
        <p14:creationId xmlns:p14="http://schemas.microsoft.com/office/powerpoint/2010/main" val="150027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Summary: maximum 6 months imprisonment and/or fine Indictment: maximum 10 years imprisonment and/or fine </a:t>
            </a:r>
          </a:p>
        </p:txBody>
      </p:sp>
      <p:sp>
        <p:nvSpPr>
          <p:cNvPr id="4" name="Slide Number Placeholder 3"/>
          <p:cNvSpPr>
            <a:spLocks noGrp="1"/>
          </p:cNvSpPr>
          <p:nvPr>
            <p:ph type="sldNum" sz="quarter" idx="5"/>
          </p:nvPr>
        </p:nvSpPr>
        <p:spPr/>
        <p:txBody>
          <a:bodyPr/>
          <a:lstStyle/>
          <a:p>
            <a:fld id="{E5F2FAE7-0E66-4B77-ABAD-A98ECBED5217}" type="slidenum">
              <a:rPr lang="en-GB" smtClean="0"/>
              <a:t>22</a:t>
            </a:fld>
            <a:endParaRPr lang="en-GB"/>
          </a:p>
        </p:txBody>
      </p:sp>
    </p:spTree>
    <p:extLst>
      <p:ext uri="{BB962C8B-B14F-4D97-AF65-F5344CB8AC3E}">
        <p14:creationId xmlns:p14="http://schemas.microsoft.com/office/powerpoint/2010/main" val="3694412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23</a:t>
            </a:fld>
            <a:endParaRPr lang="en-GB"/>
          </a:p>
        </p:txBody>
      </p:sp>
    </p:spTree>
    <p:extLst>
      <p:ext uri="{BB962C8B-B14F-4D97-AF65-F5344CB8AC3E}">
        <p14:creationId xmlns:p14="http://schemas.microsoft.com/office/powerpoint/2010/main" val="3138758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intend either not to make any payment or not to make payment in full.</a:t>
            </a:r>
          </a:p>
        </p:txBody>
      </p:sp>
      <p:sp>
        <p:nvSpPr>
          <p:cNvPr id="4" name="Slide Number Placeholder 3"/>
          <p:cNvSpPr>
            <a:spLocks noGrp="1"/>
          </p:cNvSpPr>
          <p:nvPr>
            <p:ph type="sldNum" sz="quarter" idx="5"/>
          </p:nvPr>
        </p:nvSpPr>
        <p:spPr/>
        <p:txBody>
          <a:bodyPr/>
          <a:lstStyle/>
          <a:p>
            <a:fld id="{E5F2FAE7-0E66-4B77-ABAD-A98ECBED5217}" type="slidenum">
              <a:rPr lang="en-GB" smtClean="0"/>
              <a:t>24</a:t>
            </a:fld>
            <a:endParaRPr lang="en-GB"/>
          </a:p>
        </p:txBody>
      </p:sp>
    </p:spTree>
    <p:extLst>
      <p:ext uri="{BB962C8B-B14F-4D97-AF65-F5344CB8AC3E}">
        <p14:creationId xmlns:p14="http://schemas.microsoft.com/office/powerpoint/2010/main" val="541275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25</a:t>
            </a:fld>
            <a:endParaRPr lang="en-GB"/>
          </a:p>
        </p:txBody>
      </p:sp>
    </p:spTree>
    <p:extLst>
      <p:ext uri="{BB962C8B-B14F-4D97-AF65-F5344CB8AC3E}">
        <p14:creationId xmlns:p14="http://schemas.microsoft.com/office/powerpoint/2010/main" val="4154232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27</a:t>
            </a:fld>
            <a:endParaRPr lang="en-GB"/>
          </a:p>
        </p:txBody>
      </p:sp>
    </p:spTree>
    <p:extLst>
      <p:ext uri="{BB962C8B-B14F-4D97-AF65-F5344CB8AC3E}">
        <p14:creationId xmlns:p14="http://schemas.microsoft.com/office/powerpoint/2010/main" val="1359059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 can also direct victims to the correct agency to report a fraud to depending on the nature of it. </a:t>
            </a:r>
          </a:p>
        </p:txBody>
      </p:sp>
      <p:sp>
        <p:nvSpPr>
          <p:cNvPr id="4" name="Slide Number Placeholder 3"/>
          <p:cNvSpPr>
            <a:spLocks noGrp="1"/>
          </p:cNvSpPr>
          <p:nvPr>
            <p:ph type="sldNum" sz="quarter" idx="5"/>
          </p:nvPr>
        </p:nvSpPr>
        <p:spPr/>
        <p:txBody>
          <a:bodyPr/>
          <a:lstStyle/>
          <a:p>
            <a:fld id="{E5F2FAE7-0E66-4B77-ABAD-A98ECBED5217}" type="slidenum">
              <a:rPr lang="en-GB" smtClean="0"/>
              <a:t>30</a:t>
            </a:fld>
            <a:endParaRPr lang="en-GB"/>
          </a:p>
        </p:txBody>
      </p:sp>
    </p:spTree>
    <p:extLst>
      <p:ext uri="{BB962C8B-B14F-4D97-AF65-F5344CB8AC3E}">
        <p14:creationId xmlns:p14="http://schemas.microsoft.com/office/powerpoint/2010/main" val="3132133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31</a:t>
            </a:fld>
            <a:endParaRPr lang="en-GB"/>
          </a:p>
        </p:txBody>
      </p:sp>
    </p:spTree>
    <p:extLst>
      <p:ext uri="{BB962C8B-B14F-4D97-AF65-F5344CB8AC3E}">
        <p14:creationId xmlns:p14="http://schemas.microsoft.com/office/powerpoint/2010/main" val="26808897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32</a:t>
            </a:fld>
            <a:endParaRPr lang="en-GB"/>
          </a:p>
        </p:txBody>
      </p:sp>
    </p:spTree>
    <p:extLst>
      <p:ext uri="{BB962C8B-B14F-4D97-AF65-F5344CB8AC3E}">
        <p14:creationId xmlns:p14="http://schemas.microsoft.com/office/powerpoint/2010/main" val="18938079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What is it?</a:t>
            </a:r>
          </a:p>
        </p:txBody>
      </p:sp>
      <p:sp>
        <p:nvSpPr>
          <p:cNvPr id="4" name="Slide Number Placeholder 3"/>
          <p:cNvSpPr>
            <a:spLocks noGrp="1"/>
          </p:cNvSpPr>
          <p:nvPr>
            <p:ph type="sldNum" sz="quarter" idx="5"/>
          </p:nvPr>
        </p:nvSpPr>
        <p:spPr/>
        <p:txBody>
          <a:bodyPr/>
          <a:lstStyle/>
          <a:p>
            <a:fld id="{C470328C-795E-4774-8B18-3A727FEF09D8}" type="slidenum">
              <a:rPr lang="en-GB" smtClean="0"/>
              <a:t>33</a:t>
            </a:fld>
            <a:endParaRPr lang="en-GB"/>
          </a:p>
        </p:txBody>
      </p:sp>
    </p:spTree>
    <p:extLst>
      <p:ext uri="{BB962C8B-B14F-4D97-AF65-F5344CB8AC3E}">
        <p14:creationId xmlns:p14="http://schemas.microsoft.com/office/powerpoint/2010/main" val="24303258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37</a:t>
            </a:fld>
            <a:endParaRPr lang="en-GB"/>
          </a:p>
        </p:txBody>
      </p:sp>
    </p:spTree>
    <p:extLst>
      <p:ext uri="{BB962C8B-B14F-4D97-AF65-F5344CB8AC3E}">
        <p14:creationId xmlns:p14="http://schemas.microsoft.com/office/powerpoint/2010/main" val="1953755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A094-4121-18FC-4FAA-C405FAD10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B0E4F3-66B7-6318-0497-FDEE063108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765C94-99F5-F4A4-5B29-0A49F80D92D1}"/>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5" name="Footer Placeholder 4">
            <a:extLst>
              <a:ext uri="{FF2B5EF4-FFF2-40B4-BE49-F238E27FC236}">
                <a16:creationId xmlns:a16="http://schemas.microsoft.com/office/drawing/2014/main" id="{5858E00A-F078-EC4B-C303-C6BD9CCCC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13DFA-1374-025C-EC78-FF66F789E783}"/>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1591158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0A540-325F-12E6-C670-DC0D0D44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3C0F3-CDB2-73E7-1F62-0E715834C3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7059A-3266-390E-B90C-1D31E061E2C9}"/>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5" name="Footer Placeholder 4">
            <a:extLst>
              <a:ext uri="{FF2B5EF4-FFF2-40B4-BE49-F238E27FC236}">
                <a16:creationId xmlns:a16="http://schemas.microsoft.com/office/drawing/2014/main" id="{6A07AC0F-E31A-2D5C-F04B-F5471708E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9F5A7F-CFAA-247B-F0A7-95A51D454F3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372805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E9F8-6471-24D6-2A5E-F759EB8356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052027-282B-EEFF-77A4-C3A76D95AD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91354-C598-E64E-4CF6-AEFA0537F7B3}"/>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5" name="Footer Placeholder 4">
            <a:extLst>
              <a:ext uri="{FF2B5EF4-FFF2-40B4-BE49-F238E27FC236}">
                <a16:creationId xmlns:a16="http://schemas.microsoft.com/office/drawing/2014/main" id="{D7B19F05-D94A-9759-566D-6369D9929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40689-499F-1E68-D2EC-3BB158769886}"/>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661641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998B-4DF0-B4D3-D32B-676F42C50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6C359D-F800-EADE-32FD-DB1349059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6860F-8957-6E5E-FB7C-57701C176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2BDA9-6496-268A-AD8F-2234F3CBAA47}"/>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6" name="Footer Placeholder 5">
            <a:extLst>
              <a:ext uri="{FF2B5EF4-FFF2-40B4-BE49-F238E27FC236}">
                <a16:creationId xmlns:a16="http://schemas.microsoft.com/office/drawing/2014/main" id="{77121911-E4D4-101C-9E34-810A885BC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B5048-A606-1D4B-BEC0-0987D03CC75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4015924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48D-0DB9-2F85-E6B8-991549C3E9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DD293-F077-BA39-7F36-4F0CC402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093DCB-2C30-CAAD-D9D4-FEBB4D39C1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CB0283-0801-C120-5A4B-C99E61388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BF927-932A-EC8D-3D89-07C201D0DC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BAEC16-75F3-DCA1-E80F-9128579013AC}"/>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8" name="Footer Placeholder 7">
            <a:extLst>
              <a:ext uri="{FF2B5EF4-FFF2-40B4-BE49-F238E27FC236}">
                <a16:creationId xmlns:a16="http://schemas.microsoft.com/office/drawing/2014/main" id="{B5061532-8DA3-1BBD-E188-572D2C6918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654089-8658-4488-38A4-ED371EC60A5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703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99D-36F5-DA7D-1BF3-3977DF0AE7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C18A6-0B84-4DA4-6C00-F2665FD1E8DD}"/>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4" name="Footer Placeholder 3">
            <a:extLst>
              <a:ext uri="{FF2B5EF4-FFF2-40B4-BE49-F238E27FC236}">
                <a16:creationId xmlns:a16="http://schemas.microsoft.com/office/drawing/2014/main" id="{83288A94-FA77-F8D7-F34C-AC4700B3FD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9F4C3B-F075-E31C-0620-8A430FEE0D1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2972050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44737-EDA7-7B12-31E3-62D1ADCD53E7}"/>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3" name="Footer Placeholder 2">
            <a:extLst>
              <a:ext uri="{FF2B5EF4-FFF2-40B4-BE49-F238E27FC236}">
                <a16:creationId xmlns:a16="http://schemas.microsoft.com/office/drawing/2014/main" id="{F931DDA3-1B28-D718-0CAE-5353727036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9FAE1D-C24B-8768-2BD7-D4723C7A45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22514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CCAD-BF74-C7B8-8776-60A284E661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920D28-66D6-4E00-B3F9-890FDB48DC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A07565-8E90-C21F-924C-753FBBA8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D5FAB1-297A-D049-BBC7-E3A7958DFD38}"/>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6" name="Footer Placeholder 5">
            <a:extLst>
              <a:ext uri="{FF2B5EF4-FFF2-40B4-BE49-F238E27FC236}">
                <a16:creationId xmlns:a16="http://schemas.microsoft.com/office/drawing/2014/main" id="{AC214C78-B321-0B88-C98C-7F6A4A644D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8D6E8-0D80-26AA-86BF-D662A88A45C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89332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C1CC-90F4-5C6F-6640-67AB7DEA6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A5AAB-1D5A-A137-FD48-EE8FA4538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761A5-B64E-52C4-8B8B-4545F7338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2DA9B-3D97-FB69-74C3-8370771879B1}"/>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6" name="Footer Placeholder 5">
            <a:extLst>
              <a:ext uri="{FF2B5EF4-FFF2-40B4-BE49-F238E27FC236}">
                <a16:creationId xmlns:a16="http://schemas.microsoft.com/office/drawing/2014/main" id="{C8C1F106-EFF6-0491-D905-8A9E8E00F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0609E-F9A5-DAFB-5C05-66231A89C074}"/>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0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2DC3-8D9D-C5AA-578F-0FC7756348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D4E97A-83D7-D30C-C9FD-81CDD18BCA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7D1F5-1A34-3BD4-B043-142DBDC72120}"/>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5" name="Footer Placeholder 4">
            <a:extLst>
              <a:ext uri="{FF2B5EF4-FFF2-40B4-BE49-F238E27FC236}">
                <a16:creationId xmlns:a16="http://schemas.microsoft.com/office/drawing/2014/main" id="{95A4CE8B-AD04-334A-2664-1C6C86135C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6B3D3-FAAB-525F-B668-76575F0076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577052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96BF8-1584-69D3-44A0-4C3DCF8F5F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565D78-2BB5-6621-AB1D-E211AA569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6A680-7012-C199-54B1-AA4066B4A850}"/>
              </a:ext>
            </a:extLst>
          </p:cNvPr>
          <p:cNvSpPr>
            <a:spLocks noGrp="1"/>
          </p:cNvSpPr>
          <p:nvPr>
            <p:ph type="dt" sz="half" idx="10"/>
          </p:nvPr>
        </p:nvSpPr>
        <p:spPr/>
        <p:txBody>
          <a:bodyPr/>
          <a:lstStyle/>
          <a:p>
            <a:fld id="{154BE61E-ED53-4FD6-9007-C5CA02EC27C8}" type="datetimeFigureOut">
              <a:rPr lang="en-GB" smtClean="0"/>
              <a:t>04/10/2026</a:t>
            </a:fld>
            <a:endParaRPr lang="en-GB"/>
          </a:p>
        </p:txBody>
      </p:sp>
      <p:sp>
        <p:nvSpPr>
          <p:cNvPr id="5" name="Footer Placeholder 4">
            <a:extLst>
              <a:ext uri="{FF2B5EF4-FFF2-40B4-BE49-F238E27FC236}">
                <a16:creationId xmlns:a16="http://schemas.microsoft.com/office/drawing/2014/main" id="{9C704A5F-BFC9-F193-54AD-18785F021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CAF64-8AA6-0709-4E9B-B8CBDFC5E405}"/>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7114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A1973D-605C-9C4E-F130-0A3A6CF83C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031D3-E86F-5A6B-6973-A76C305AD4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C9CF5-F595-B704-5441-D41403A9F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4BE61E-ED53-4FD6-9007-C5CA02EC27C8}" type="datetimeFigureOut">
              <a:rPr lang="en-GB" smtClean="0"/>
              <a:t>04/10/2026</a:t>
            </a:fld>
            <a:endParaRPr lang="en-GB"/>
          </a:p>
        </p:txBody>
      </p:sp>
      <p:sp>
        <p:nvSpPr>
          <p:cNvPr id="5" name="Footer Placeholder 4">
            <a:extLst>
              <a:ext uri="{FF2B5EF4-FFF2-40B4-BE49-F238E27FC236}">
                <a16:creationId xmlns:a16="http://schemas.microsoft.com/office/drawing/2014/main" id="{77587D73-32CC-A692-8C8A-5530ADAA1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5010A0-36CB-8151-E463-E0BDD3450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922FDA-215D-4165-8BAE-DC4A1D7CF913}" type="slidenum">
              <a:rPr lang="en-GB" smtClean="0"/>
              <a:t>‹#›</a:t>
            </a:fld>
            <a:endParaRPr lang="en-GB"/>
          </a:p>
        </p:txBody>
      </p:sp>
    </p:spTree>
    <p:extLst>
      <p:ext uri="{BB962C8B-B14F-4D97-AF65-F5344CB8AC3E}">
        <p14:creationId xmlns:p14="http://schemas.microsoft.com/office/powerpoint/2010/main" val="2100510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BzxBwosjYs8?feature=oembed" TargetMode="Externa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0.jpeg"/><Relationship Id="rId7" Type="http://schemas.openxmlformats.org/officeDocument/2006/relationships/diagramColors" Target="../diagrams/colors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CBFC93-F787-5133-694A-B2B41CE07045}"/>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Introduction to the </a:t>
            </a:r>
            <a:r>
              <a:rPr lang="en-GB" sz="4800">
                <a:solidFill>
                  <a:srgbClr val="FFFFFF"/>
                </a:solidFill>
              </a:rPr>
              <a:t>Fraud Act 2006</a:t>
            </a:r>
            <a:br>
              <a:rPr lang="en-GB" sz="4800">
                <a:solidFill>
                  <a:srgbClr val="FFFFFF"/>
                </a:solidFill>
              </a:rPr>
            </a:br>
            <a:r>
              <a:rPr lang="en-GB" sz="4800">
                <a:solidFill>
                  <a:srgbClr val="FFFFFF"/>
                </a:solidFill>
              </a:rPr>
              <a:t>Wynne Jones</a:t>
            </a:r>
            <a:endParaRPr lang="en-GB" sz="4800" dirty="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4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069D9-7F68-16D5-A599-0F503DB578F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Aims and Objectives</a:t>
            </a:r>
          </a:p>
        </p:txBody>
      </p:sp>
      <p:sp>
        <p:nvSpPr>
          <p:cNvPr id="3" name="Content Placeholder 2">
            <a:extLst>
              <a:ext uri="{FF2B5EF4-FFF2-40B4-BE49-F238E27FC236}">
                <a16:creationId xmlns:a16="http://schemas.microsoft.com/office/drawing/2014/main" id="{FE5E8982-A9FA-D364-645E-ABECE6E5C889}"/>
              </a:ext>
            </a:extLst>
          </p:cNvPr>
          <p:cNvSpPr>
            <a:spLocks noGrp="1"/>
          </p:cNvSpPr>
          <p:nvPr>
            <p:ph idx="1"/>
          </p:nvPr>
        </p:nvSpPr>
        <p:spPr>
          <a:xfrm>
            <a:off x="6503158" y="649480"/>
            <a:ext cx="4862447" cy="5546047"/>
          </a:xfrm>
        </p:spPr>
        <p:txBody>
          <a:bodyPr anchor="ctr">
            <a:normAutofit/>
          </a:bodyPr>
          <a:lstStyle/>
          <a:p>
            <a:pPr marL="0" indent="0">
              <a:buAutoNum type="arabicPeriod"/>
            </a:pPr>
            <a:r>
              <a:rPr lang="en-GB" sz="2400" dirty="0"/>
              <a:t>Identify the legislation relating to Fraud offences. (Secs, 2,3,4,6,11 and Making off without Payment – Sec 3 Theft Act 1978)</a:t>
            </a:r>
          </a:p>
          <a:p>
            <a:pPr marL="0" indent="0">
              <a:buNone/>
            </a:pPr>
            <a:r>
              <a:rPr lang="en-GB" sz="2400" dirty="0"/>
              <a:t> 2. Describe the impact of Fraud on (vulnerable and non-vulnerable) victims</a:t>
            </a:r>
          </a:p>
          <a:p>
            <a:pPr marL="0" indent="0">
              <a:buNone/>
            </a:pPr>
            <a:r>
              <a:rPr lang="en-GB" sz="2400" dirty="0"/>
              <a:t> 3. Explain how the police deal with initial reports of Fraud</a:t>
            </a:r>
          </a:p>
          <a:p>
            <a:pPr marL="0" indent="0">
              <a:buNone/>
            </a:pPr>
            <a:r>
              <a:rPr lang="en-GB" sz="2400" dirty="0"/>
              <a:t> 4. Apply legislation covered in the lesson to complete scenarios.</a:t>
            </a:r>
          </a:p>
        </p:txBody>
      </p:sp>
    </p:spTree>
    <p:extLst>
      <p:ext uri="{BB962C8B-B14F-4D97-AF65-F5344CB8AC3E}">
        <p14:creationId xmlns:p14="http://schemas.microsoft.com/office/powerpoint/2010/main" val="678433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D82CE2-EC98-2423-12D4-D5C667558A6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Fraud?</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97F3048-B986-6CF2-DFAC-8139B839088A}"/>
              </a:ext>
            </a:extLst>
          </p:cNvPr>
          <p:cNvPicPr>
            <a:picLocks noGrp="1" noChangeAspect="1"/>
          </p:cNvPicPr>
          <p:nvPr>
            <p:ph idx="1"/>
          </p:nvPr>
        </p:nvPicPr>
        <p:blipFill>
          <a:blip r:embed="rId2"/>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365853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9C080B-9E8F-C0FB-3891-448BECF0BE2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Fraud</a:t>
            </a:r>
          </a:p>
        </p:txBody>
      </p:sp>
      <p:graphicFrame>
        <p:nvGraphicFramePr>
          <p:cNvPr id="5" name="Content Placeholder 2">
            <a:extLst>
              <a:ext uri="{FF2B5EF4-FFF2-40B4-BE49-F238E27FC236}">
                <a16:creationId xmlns:a16="http://schemas.microsoft.com/office/drawing/2014/main" id="{0CDA38AA-591D-4157-5BC5-6EC41332A9B4}"/>
              </a:ext>
            </a:extLst>
          </p:cNvPr>
          <p:cNvGraphicFramePr>
            <a:graphicFrameLocks noGrp="1"/>
          </p:cNvGraphicFramePr>
          <p:nvPr>
            <p:ph idx="1"/>
            <p:extLst>
              <p:ext uri="{D42A27DB-BD31-4B8C-83A1-F6EECF244321}">
                <p14:modId xmlns:p14="http://schemas.microsoft.com/office/powerpoint/2010/main" val="1861729636"/>
              </p:ext>
            </p:extLst>
          </p:nvPr>
        </p:nvGraphicFramePr>
        <p:xfrm>
          <a:off x="644056" y="2615979"/>
          <a:ext cx="10927829" cy="3213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72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E5C1B-C17E-1946-DE13-3C3FA579630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Statistics</a:t>
            </a:r>
          </a:p>
        </p:txBody>
      </p:sp>
      <p:graphicFrame>
        <p:nvGraphicFramePr>
          <p:cNvPr id="5" name="Content Placeholder 2">
            <a:extLst>
              <a:ext uri="{FF2B5EF4-FFF2-40B4-BE49-F238E27FC236}">
                <a16:creationId xmlns:a16="http://schemas.microsoft.com/office/drawing/2014/main" id="{4BCC4CB0-D7E3-83A3-3069-FDAF8A88EDD4}"/>
              </a:ext>
            </a:extLst>
          </p:cNvPr>
          <p:cNvGraphicFramePr>
            <a:graphicFrameLocks noGrp="1"/>
          </p:cNvGraphicFramePr>
          <p:nvPr>
            <p:ph idx="1"/>
            <p:extLst>
              <p:ext uri="{D42A27DB-BD31-4B8C-83A1-F6EECF244321}">
                <p14:modId xmlns:p14="http://schemas.microsoft.com/office/powerpoint/2010/main" val="207586061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74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EEFB2-BDBF-66B9-1DAC-1639E5C11CD2}"/>
              </a:ext>
            </a:extLst>
          </p:cNvPr>
          <p:cNvSpPr>
            <a:spLocks noGrp="1"/>
          </p:cNvSpPr>
          <p:nvPr>
            <p:ph type="title"/>
          </p:nvPr>
        </p:nvSpPr>
        <p:spPr>
          <a:xfrm>
            <a:off x="5596501" y="489509"/>
            <a:ext cx="5754896" cy="765134"/>
          </a:xfrm>
        </p:spPr>
        <p:txBody>
          <a:bodyPr anchor="b">
            <a:normAutofit/>
          </a:bodyPr>
          <a:lstStyle/>
          <a:p>
            <a:r>
              <a:rPr lang="en-GB" sz="4000" dirty="0"/>
              <a:t>Covid and Fraud</a:t>
            </a:r>
          </a:p>
        </p:txBody>
      </p:sp>
      <p:pic>
        <p:nvPicPr>
          <p:cNvPr id="5" name="Picture 4">
            <a:extLst>
              <a:ext uri="{FF2B5EF4-FFF2-40B4-BE49-F238E27FC236}">
                <a16:creationId xmlns:a16="http://schemas.microsoft.com/office/drawing/2014/main" id="{B6A1CC6E-0747-B263-E9B1-6B89EF2D48C7}"/>
              </a:ext>
            </a:extLst>
          </p:cNvPr>
          <p:cNvPicPr>
            <a:picLocks noChangeAspect="1"/>
          </p:cNvPicPr>
          <p:nvPr/>
        </p:nvPicPr>
        <p:blipFill>
          <a:blip r:embed="rId3"/>
          <a:srcRect r="9851" b="-3"/>
          <a:stretch/>
        </p:blipFill>
        <p:spPr>
          <a:xfrm>
            <a:off x="1068130" y="1335052"/>
            <a:ext cx="3876165" cy="3756200"/>
          </a:xfrm>
          <a:prstGeom prst="rect">
            <a:avLst/>
          </a:prstGeom>
        </p:spPr>
      </p:pic>
      <p:sp>
        <p:nvSpPr>
          <p:cNvPr id="3" name="Content Placeholder 2">
            <a:extLst>
              <a:ext uri="{FF2B5EF4-FFF2-40B4-BE49-F238E27FC236}">
                <a16:creationId xmlns:a16="http://schemas.microsoft.com/office/drawing/2014/main" id="{6F4A02E3-1C63-C887-4CF3-C6C58ABF2E3B}"/>
              </a:ext>
            </a:extLst>
          </p:cNvPr>
          <p:cNvSpPr>
            <a:spLocks noGrp="1"/>
          </p:cNvSpPr>
          <p:nvPr>
            <p:ph idx="1"/>
          </p:nvPr>
        </p:nvSpPr>
        <p:spPr>
          <a:xfrm>
            <a:off x="5596502" y="1485900"/>
            <a:ext cx="5754896" cy="4117458"/>
          </a:xfrm>
        </p:spPr>
        <p:txBody>
          <a:bodyPr anchor="t">
            <a:noAutofit/>
          </a:bodyPr>
          <a:lstStyle/>
          <a:p>
            <a:pPr marL="0" indent="0">
              <a:buNone/>
            </a:pPr>
            <a:r>
              <a:rPr lang="en-GB" sz="2400" i="0" dirty="0">
                <a:effectLst/>
                <a:highlight>
                  <a:srgbClr val="FFFFFF"/>
                </a:highlight>
                <a:latin typeface="Arial" panose="020B0604020202020204" pitchFamily="34" charset="0"/>
                <a:cs typeface="Arial" panose="020B0604020202020204" pitchFamily="34" charset="0"/>
              </a:rPr>
              <a:t>The coronavirus pandemic and government instructions to limit social contact have had a significant impact on patterns of crime.</a:t>
            </a:r>
          </a:p>
          <a:p>
            <a:pPr marL="0" indent="0">
              <a:buNone/>
            </a:pPr>
            <a:r>
              <a:rPr lang="en-GB" sz="2400" dirty="0">
                <a:highlight>
                  <a:srgbClr val="FFFFFF"/>
                </a:highlight>
                <a:latin typeface="Arial" panose="020B0604020202020204" pitchFamily="34" charset="0"/>
                <a:cs typeface="Arial" panose="020B0604020202020204" pitchFamily="34" charset="0"/>
              </a:rPr>
              <a:t>Crimes such as robbery and theft decreased in contrast Fraud and computer misuse offences increased.</a:t>
            </a:r>
          </a:p>
          <a:p>
            <a:pPr marL="0" indent="0">
              <a:buNone/>
            </a:pPr>
            <a:r>
              <a:rPr lang="en-GB" sz="2400" dirty="0">
                <a:highlight>
                  <a:srgbClr val="FFFFFF"/>
                </a:highlight>
                <a:latin typeface="Arial" panose="020B0604020202020204" pitchFamily="34" charset="0"/>
                <a:cs typeface="Arial" panose="020B0604020202020204" pitchFamily="34" charset="0"/>
              </a:rPr>
              <a:t>C</a:t>
            </a:r>
            <a:r>
              <a:rPr lang="en-GB" sz="2400" i="0" dirty="0">
                <a:effectLst/>
                <a:highlight>
                  <a:srgbClr val="FFFFFF"/>
                </a:highlight>
                <a:latin typeface="Arial" panose="020B0604020202020204" pitchFamily="34" charset="0"/>
                <a:cs typeface="Arial" panose="020B0604020202020204" pitchFamily="34" charset="0"/>
              </a:rPr>
              <a:t>rime survey for England and Wales showed a 32% increase in fraud incidents in the year ending June 2021.</a:t>
            </a:r>
            <a:endParaRPr lang="en-GB" sz="2400" dirty="0">
              <a:highlight>
                <a:srgbClr val="FFFFFF"/>
              </a:highlight>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Suspects taking advantage of changes to public behaviour (Office for National Statistics, 2021)</a:t>
            </a:r>
          </a:p>
        </p:txBody>
      </p:sp>
      <p:sp>
        <p:nvSpPr>
          <p:cNvPr id="30" name="Rectangle 2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9065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A7A56A0-ED12-8CB1-A513-1565A0DD7865}"/>
              </a:ext>
            </a:extLst>
          </p:cNvPr>
          <p:cNvPicPr>
            <a:picLocks noGrp="1" noChangeAspect="1"/>
          </p:cNvPicPr>
          <p:nvPr>
            <p:ph idx="1"/>
          </p:nvPr>
        </p:nvPicPr>
        <p:blipFill>
          <a:blip r:embed="rId3"/>
          <a:stretch>
            <a:fillRect/>
          </a:stretch>
        </p:blipFill>
        <p:spPr>
          <a:xfrm>
            <a:off x="457200" y="609600"/>
            <a:ext cx="11277600" cy="5638800"/>
          </a:xfrm>
          <a:prstGeom prst="rect">
            <a:avLst/>
          </a:prstGeom>
        </p:spPr>
      </p:pic>
    </p:spTree>
    <p:extLst>
      <p:ext uri="{BB962C8B-B14F-4D97-AF65-F5344CB8AC3E}">
        <p14:creationId xmlns:p14="http://schemas.microsoft.com/office/powerpoint/2010/main" val="115419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5596501" y="489508"/>
            <a:ext cx="5754896" cy="1667569"/>
          </a:xfrm>
        </p:spPr>
        <p:txBody>
          <a:bodyPr anchor="b">
            <a:normAutofit/>
          </a:bodyPr>
          <a:lstStyle/>
          <a:p>
            <a:r>
              <a:rPr lang="en-GB" sz="4000"/>
              <a:t>Fraud Act 2006</a:t>
            </a:r>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2"/>
          <a:stretch>
            <a:fillRect/>
          </a:stretch>
        </p:blipFill>
        <p:spPr>
          <a:xfrm>
            <a:off x="480558" y="2306650"/>
            <a:ext cx="5115943" cy="3197463"/>
          </a:xfrm>
          <a:prstGeom prst="rect">
            <a:avLst/>
          </a:prstGeom>
        </p:spPr>
      </p:pic>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5596502" y="2405894"/>
            <a:ext cx="5754896" cy="3197464"/>
          </a:xfrm>
        </p:spPr>
        <p:txBody>
          <a:bodyPr anchor="t">
            <a:normAutofit/>
          </a:bodyPr>
          <a:lstStyle/>
          <a:p>
            <a:r>
              <a:rPr lang="en-GB" sz="2000" dirty="0"/>
              <a:t>Section 1 of the Fraud Act 2006 states that the offence of Fraud can be committed in 3 distinctive ways.</a:t>
            </a:r>
          </a:p>
          <a:p>
            <a:endParaRPr lang="en-GB" sz="2000" dirty="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8930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3BB12-18FC-BC1B-DDF4-C07AA3F9DF12}"/>
              </a:ext>
            </a:extLst>
          </p:cNvPr>
          <p:cNvSpPr>
            <a:spLocks noGrp="1"/>
          </p:cNvSpPr>
          <p:nvPr>
            <p:ph type="title"/>
          </p:nvPr>
        </p:nvSpPr>
        <p:spPr>
          <a:xfrm>
            <a:off x="5596501" y="489508"/>
            <a:ext cx="5754896" cy="1667569"/>
          </a:xfrm>
        </p:spPr>
        <p:txBody>
          <a:bodyPr anchor="b">
            <a:normAutofit/>
          </a:bodyPr>
          <a:lstStyle/>
          <a:p>
            <a:r>
              <a:rPr lang="en-GB" sz="4000"/>
              <a:t>Intent</a:t>
            </a:r>
          </a:p>
        </p:txBody>
      </p:sp>
      <p:pic>
        <p:nvPicPr>
          <p:cNvPr id="5" name="Picture 4">
            <a:extLst>
              <a:ext uri="{FF2B5EF4-FFF2-40B4-BE49-F238E27FC236}">
                <a16:creationId xmlns:a16="http://schemas.microsoft.com/office/drawing/2014/main" id="{55DA958A-04D8-D1C0-9078-164CEAE2DC9F}"/>
              </a:ext>
            </a:extLst>
          </p:cNvPr>
          <p:cNvPicPr>
            <a:picLocks noChangeAspect="1"/>
          </p:cNvPicPr>
          <p:nvPr/>
        </p:nvPicPr>
        <p:blipFill>
          <a:blip r:embed="rId2"/>
          <a:stretch>
            <a:fillRect/>
          </a:stretch>
        </p:blipFill>
        <p:spPr>
          <a:xfrm>
            <a:off x="1068130" y="1494476"/>
            <a:ext cx="3876165" cy="3437353"/>
          </a:xfrm>
          <a:prstGeom prst="rect">
            <a:avLst/>
          </a:prstGeom>
        </p:spPr>
      </p:pic>
      <p:sp>
        <p:nvSpPr>
          <p:cNvPr id="3" name="Content Placeholder 2">
            <a:extLst>
              <a:ext uri="{FF2B5EF4-FFF2-40B4-BE49-F238E27FC236}">
                <a16:creationId xmlns:a16="http://schemas.microsoft.com/office/drawing/2014/main" id="{3A67C292-83F6-B005-5298-71F0580F14E1}"/>
              </a:ext>
            </a:extLst>
          </p:cNvPr>
          <p:cNvSpPr>
            <a:spLocks noGrp="1"/>
          </p:cNvSpPr>
          <p:nvPr>
            <p:ph idx="1"/>
          </p:nvPr>
        </p:nvSpPr>
        <p:spPr>
          <a:xfrm>
            <a:off x="5596502" y="2405894"/>
            <a:ext cx="5754896" cy="3197464"/>
          </a:xfrm>
        </p:spPr>
        <p:txBody>
          <a:bodyPr anchor="t">
            <a:normAutofit/>
          </a:bodyPr>
          <a:lstStyle/>
          <a:p>
            <a:pPr marL="0" indent="0">
              <a:buNone/>
            </a:pPr>
            <a:r>
              <a:rPr lang="en-GB" sz="2400" dirty="0"/>
              <a:t>For all these offences the intent remains the same:</a:t>
            </a:r>
          </a:p>
          <a:p>
            <a:endParaRPr lang="en-GB" sz="2400" dirty="0"/>
          </a:p>
          <a:p>
            <a:pPr marL="0" indent="0">
              <a:lnSpc>
                <a:spcPct val="150000"/>
              </a:lnSpc>
              <a:buNone/>
            </a:pPr>
            <a:r>
              <a:rPr lang="en-GB" sz="2400" dirty="0"/>
              <a:t>• To make a gain for himself or another </a:t>
            </a:r>
          </a:p>
          <a:p>
            <a:pPr marL="0" indent="0">
              <a:lnSpc>
                <a:spcPct val="150000"/>
              </a:lnSpc>
              <a:buNone/>
            </a:pPr>
            <a:r>
              <a:rPr lang="en-GB" sz="2400" dirty="0"/>
              <a:t>• To cause a loss to another </a:t>
            </a:r>
          </a:p>
          <a:p>
            <a:pPr marL="0" indent="0">
              <a:lnSpc>
                <a:spcPct val="150000"/>
              </a:lnSpc>
              <a:buNone/>
            </a:pPr>
            <a:r>
              <a:rPr lang="en-GB" sz="2400" dirty="0"/>
              <a:t>• Or to expose another to risk of loss</a:t>
            </a:r>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7692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a:xfrm>
            <a:off x="190500" y="586855"/>
            <a:ext cx="3477588" cy="4861445"/>
          </a:xfrm>
        </p:spPr>
        <p:txBody>
          <a:bodyPr anchor="b">
            <a:no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solidFill>
                  <a:schemeClr val="bg1"/>
                </a:solidFill>
              </a:rPr>
              <a:t>Fraud Act 2006 Sec. 2</a:t>
            </a:r>
            <a:br>
              <a:rPr lang="en-GB" dirty="0">
                <a:solidFill>
                  <a:schemeClr val="bg1"/>
                </a:solidFill>
              </a:rPr>
            </a:br>
            <a:r>
              <a:rPr kumimoji="0" lang="en-GB" i="0" u="none" strike="noStrike" kern="1200" cap="none" spc="0" normalizeH="0" baseline="0" noProof="0" dirty="0">
                <a:ln>
                  <a:noFill/>
                </a:ln>
                <a:solidFill>
                  <a:schemeClr val="bg1"/>
                </a:solidFill>
                <a:effectLst/>
                <a:uLnTx/>
                <a:uFillTx/>
                <a:ea typeface="+mn-ea"/>
                <a:cs typeface="+mn-cs"/>
              </a:rPr>
              <a:t>Fraud by false representation</a:t>
            </a:r>
            <a:br>
              <a:rPr kumimoji="0" lang="en-GB" b="1"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a:xfrm>
            <a:off x="4810259" y="649480"/>
            <a:ext cx="6555347" cy="5546047"/>
          </a:xfrm>
        </p:spPr>
        <p:txBody>
          <a:bodyPr anchor="ctr">
            <a:normAutofit/>
          </a:bodyPr>
          <a:lstStyle/>
          <a:p>
            <a:pPr marL="0" indent="0">
              <a:buNone/>
            </a:pPr>
            <a:endParaRPr lang="en-GB" sz="2000" b="1" i="0" dirty="0">
              <a:effectLst/>
              <a:latin typeface="arial" panose="020B0604020202020204" pitchFamily="34" charset="0"/>
            </a:endParaRPr>
          </a:p>
          <a:p>
            <a:pPr marL="0" indent="0">
              <a:lnSpc>
                <a:spcPct val="150000"/>
              </a:lnSpc>
              <a:buNone/>
            </a:pPr>
            <a:r>
              <a:rPr lang="en-GB" sz="2400" b="0" i="0" dirty="0">
                <a:effectLst/>
                <a:highlight>
                  <a:srgbClr val="FFFFFF"/>
                </a:highlight>
                <a:latin typeface="arial" panose="020B0604020202020204" pitchFamily="34" charset="0"/>
              </a:rPr>
              <a:t>A person is in breach of this section if he—</a:t>
            </a:r>
          </a:p>
          <a:p>
            <a:pPr marL="0" indent="0">
              <a:lnSpc>
                <a:spcPct val="150000"/>
              </a:lnSpc>
              <a:buNone/>
            </a:pPr>
            <a:r>
              <a:rPr lang="en-GB" sz="2400" b="0" i="0" dirty="0">
                <a:effectLst/>
                <a:highlight>
                  <a:srgbClr val="FFFFFF"/>
                </a:highlight>
                <a:latin typeface="arial" panose="020B0604020202020204" pitchFamily="34" charset="0"/>
              </a:rPr>
              <a:t>(a)dishonestly makes a false representation, and</a:t>
            </a:r>
          </a:p>
          <a:p>
            <a:pPr marL="0" indent="0">
              <a:lnSpc>
                <a:spcPct val="150000"/>
              </a:lnSpc>
              <a:buNone/>
            </a:pPr>
            <a:r>
              <a:rPr lang="en-GB" sz="2400" b="0" i="0" dirty="0">
                <a:effectLst/>
                <a:highlight>
                  <a:srgbClr val="FFFFFF"/>
                </a:highlight>
                <a:latin typeface="arial" panose="020B0604020202020204" pitchFamily="34" charset="0"/>
              </a:rPr>
              <a:t>(b) intends, by making the representation—</a:t>
            </a:r>
          </a:p>
          <a:p>
            <a:pPr marL="0" indent="0">
              <a:lnSpc>
                <a:spcPct val="150000"/>
              </a:lnSpc>
              <a:buNone/>
            </a:pPr>
            <a:r>
              <a:rPr lang="en-GB" sz="2400" b="0" i="0" dirty="0">
                <a:effectLst/>
                <a:highlight>
                  <a:srgbClr val="FFFFFF"/>
                </a:highlight>
                <a:latin typeface="arial" panose="020B0604020202020204" pitchFamily="34" charset="0"/>
              </a:rPr>
              <a:t>(</a:t>
            </a:r>
            <a:r>
              <a:rPr lang="en-GB" sz="2400" b="0" i="0" dirty="0" err="1">
                <a:effectLst/>
                <a:highlight>
                  <a:srgbClr val="FFFFFF"/>
                </a:highlight>
                <a:latin typeface="arial" panose="020B0604020202020204" pitchFamily="34" charset="0"/>
              </a:rPr>
              <a:t>i</a:t>
            </a:r>
            <a:r>
              <a:rPr lang="en-GB" sz="2400" b="0" i="0" dirty="0">
                <a:effectLst/>
                <a:highlight>
                  <a:srgbClr val="FFFFFF"/>
                </a:highlight>
                <a:latin typeface="arial" panose="020B0604020202020204" pitchFamily="34" charset="0"/>
              </a:rPr>
              <a:t>) to make a gain for himself or another, or</a:t>
            </a:r>
          </a:p>
          <a:p>
            <a:pPr marL="0" indent="0">
              <a:lnSpc>
                <a:spcPct val="150000"/>
              </a:lnSpc>
              <a:buNone/>
            </a:pPr>
            <a:r>
              <a:rPr lang="en-GB" sz="2400" b="0" i="0" dirty="0">
                <a:effectLst/>
                <a:highlight>
                  <a:srgbClr val="FFFFFF"/>
                </a:highlight>
                <a:latin typeface="arial" panose="020B0604020202020204" pitchFamily="34" charset="0"/>
              </a:rPr>
              <a:t>(ii) to cause loss to another or to expose another to a risk of loss.</a:t>
            </a:r>
          </a:p>
          <a:p>
            <a:endParaRPr lang="en-GB" sz="2000" dirty="0"/>
          </a:p>
        </p:txBody>
      </p:sp>
    </p:spTree>
    <p:extLst>
      <p:ext uri="{BB962C8B-B14F-4D97-AF65-F5344CB8AC3E}">
        <p14:creationId xmlns:p14="http://schemas.microsoft.com/office/powerpoint/2010/main" val="272940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a:xfrm>
            <a:off x="4134811" y="247650"/>
            <a:ext cx="7230796" cy="6362700"/>
          </a:xfrm>
        </p:spPr>
        <p:txBody>
          <a:bodyPr anchor="ctr">
            <a:normAutofit/>
          </a:bodyPr>
          <a:lstStyle/>
          <a:p>
            <a:pPr>
              <a:lnSpc>
                <a:spcPct val="150000"/>
              </a:lnSpc>
            </a:pPr>
            <a:r>
              <a:rPr lang="en-GB" sz="2400" b="0" i="0" dirty="0">
                <a:effectLst/>
                <a:highlight>
                  <a:srgbClr val="FFFFFF"/>
                </a:highlight>
                <a:latin typeface="arial" panose="020B0604020202020204" pitchFamily="34" charset="0"/>
              </a:rPr>
              <a:t>A representation is false if—</a:t>
            </a:r>
          </a:p>
          <a:p>
            <a:pPr>
              <a:lnSpc>
                <a:spcPct val="150000"/>
              </a:lnSpc>
            </a:pPr>
            <a:r>
              <a:rPr lang="en-GB" sz="2400" b="0" i="0" dirty="0">
                <a:effectLst/>
                <a:highlight>
                  <a:srgbClr val="FFFFFF"/>
                </a:highlight>
                <a:latin typeface="arial" panose="020B0604020202020204" pitchFamily="34" charset="0"/>
              </a:rPr>
              <a:t>(a) it is </a:t>
            </a:r>
            <a:r>
              <a:rPr lang="en-GB" sz="2400" b="0" i="0" dirty="0">
                <a:effectLst/>
                <a:highlight>
                  <a:srgbClr val="FFFF00"/>
                </a:highlight>
                <a:latin typeface="arial" panose="020B0604020202020204" pitchFamily="34" charset="0"/>
              </a:rPr>
              <a:t>untrue or misleading, </a:t>
            </a:r>
            <a:r>
              <a:rPr lang="en-GB" sz="2400" b="0" i="0" dirty="0">
                <a:effectLst/>
                <a:highlight>
                  <a:srgbClr val="FFFFFF"/>
                </a:highlight>
                <a:latin typeface="arial" panose="020B0604020202020204" pitchFamily="34" charset="0"/>
              </a:rPr>
              <a:t>and</a:t>
            </a:r>
          </a:p>
          <a:p>
            <a:pPr>
              <a:lnSpc>
                <a:spcPct val="150000"/>
              </a:lnSpc>
            </a:pPr>
            <a:r>
              <a:rPr lang="en-GB" sz="2400" b="0" i="0" dirty="0">
                <a:effectLst/>
                <a:highlight>
                  <a:srgbClr val="FFFFFF"/>
                </a:highlight>
                <a:latin typeface="arial" panose="020B0604020202020204" pitchFamily="34" charset="0"/>
              </a:rPr>
              <a:t>(b) the person making it knows that it is, or might be, untrue or misleading.</a:t>
            </a:r>
          </a:p>
          <a:p>
            <a:pPr>
              <a:lnSpc>
                <a:spcPct val="150000"/>
              </a:lnSpc>
            </a:pPr>
            <a:r>
              <a:rPr lang="en-GB" sz="2400" b="0" i="0" dirty="0">
                <a:effectLst/>
                <a:highlight>
                  <a:srgbClr val="FFFFFF"/>
                </a:highlight>
                <a:latin typeface="arial" panose="020B0604020202020204" pitchFamily="34" charset="0"/>
              </a:rPr>
              <a:t>(3) “Representation” means any representation as to </a:t>
            </a:r>
            <a:r>
              <a:rPr lang="en-GB" sz="2400" b="0" i="0" dirty="0">
                <a:effectLst/>
                <a:highlight>
                  <a:srgbClr val="FFFF00"/>
                </a:highlight>
                <a:latin typeface="arial" panose="020B0604020202020204" pitchFamily="34" charset="0"/>
              </a:rPr>
              <a:t>fact or law, </a:t>
            </a:r>
            <a:r>
              <a:rPr lang="en-GB" sz="2400" b="0" i="0" dirty="0">
                <a:effectLst/>
                <a:highlight>
                  <a:srgbClr val="FFFFFF"/>
                </a:highlight>
                <a:latin typeface="arial" panose="020B0604020202020204" pitchFamily="34" charset="0"/>
              </a:rPr>
              <a:t>including a representation as to the state of mind of—</a:t>
            </a:r>
          </a:p>
          <a:p>
            <a:pPr>
              <a:lnSpc>
                <a:spcPct val="150000"/>
              </a:lnSpc>
            </a:pPr>
            <a:r>
              <a:rPr lang="en-GB" sz="2400" b="0" i="0" dirty="0">
                <a:effectLst/>
                <a:highlight>
                  <a:srgbClr val="FFFFFF"/>
                </a:highlight>
                <a:latin typeface="arial" panose="020B0604020202020204" pitchFamily="34" charset="0"/>
              </a:rPr>
              <a:t>(a) the person making the representation, or</a:t>
            </a:r>
          </a:p>
          <a:p>
            <a:pPr>
              <a:lnSpc>
                <a:spcPct val="150000"/>
              </a:lnSpc>
            </a:pPr>
            <a:r>
              <a:rPr lang="en-GB" sz="2400" b="0" i="0" dirty="0">
                <a:effectLst/>
                <a:highlight>
                  <a:srgbClr val="FFFFFF"/>
                </a:highlight>
                <a:latin typeface="arial" panose="020B0604020202020204" pitchFamily="34" charset="0"/>
              </a:rPr>
              <a:t>(b) any other person.</a:t>
            </a:r>
          </a:p>
          <a:p>
            <a:pPr>
              <a:lnSpc>
                <a:spcPct val="150000"/>
              </a:lnSpc>
            </a:pPr>
            <a:r>
              <a:rPr lang="en-GB" sz="2400" b="0" i="0" dirty="0">
                <a:effectLst/>
                <a:highlight>
                  <a:srgbClr val="FFFFFF"/>
                </a:highlight>
                <a:latin typeface="arial" panose="020B0604020202020204" pitchFamily="34" charset="0"/>
              </a:rPr>
              <a:t>(4) A representation may be express or implied.</a:t>
            </a:r>
          </a:p>
          <a:p>
            <a:endParaRPr lang="en-GB" sz="2000" dirty="0"/>
          </a:p>
        </p:txBody>
      </p:sp>
    </p:spTree>
    <p:extLst>
      <p:ext uri="{BB962C8B-B14F-4D97-AF65-F5344CB8AC3E}">
        <p14:creationId xmlns:p14="http://schemas.microsoft.com/office/powerpoint/2010/main" val="33747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A1640F5-D0DA-E86D-6F85-87DE99320E29}"/>
              </a:ext>
            </a:extLst>
          </p:cNvPr>
          <p:cNvSpPr txBox="1"/>
          <p:nvPr/>
        </p:nvSpPr>
        <p:spPr>
          <a:xfrm>
            <a:off x="0" y="823722"/>
            <a:ext cx="4026419" cy="5209696"/>
          </a:xfrm>
          <a:prstGeom prst="rect">
            <a:avLst/>
          </a:prstGeom>
          <a:noFill/>
        </p:spPr>
        <p:txBody>
          <a:bodyPr wrap="square" rtlCol="0">
            <a:spAutoFit/>
          </a:bodyPr>
          <a:lstStyle/>
          <a:p>
            <a:pPr>
              <a:lnSpc>
                <a:spcPct val="150000"/>
              </a:lnSpc>
            </a:pPr>
            <a:r>
              <a:rPr lang="en-GB" sz="3200" b="1" dirty="0"/>
              <a:t>As to fact or Law</a:t>
            </a:r>
          </a:p>
          <a:p>
            <a:pPr>
              <a:lnSpc>
                <a:spcPct val="150000"/>
              </a:lnSpc>
            </a:pPr>
            <a:endParaRPr lang="en-GB" sz="2400" dirty="0"/>
          </a:p>
          <a:p>
            <a:pPr>
              <a:lnSpc>
                <a:spcPct val="150000"/>
              </a:lnSpc>
            </a:pPr>
            <a:r>
              <a:rPr lang="en-GB" sz="2400" dirty="0"/>
              <a:t>As to fact – saying something is one thing when in fact it is another</a:t>
            </a:r>
          </a:p>
          <a:p>
            <a:pPr>
              <a:lnSpc>
                <a:spcPct val="150000"/>
              </a:lnSpc>
            </a:pPr>
            <a:endParaRPr lang="en-GB" sz="2400" dirty="0"/>
          </a:p>
          <a:p>
            <a:pPr>
              <a:lnSpc>
                <a:spcPct val="150000"/>
              </a:lnSpc>
            </a:pPr>
            <a:r>
              <a:rPr lang="en-GB" sz="2400" dirty="0"/>
              <a:t>As to Law – suggesting that someone must do something because it is law. </a:t>
            </a:r>
          </a:p>
        </p:txBody>
      </p:sp>
      <p:pic>
        <p:nvPicPr>
          <p:cNvPr id="7" name="Picture 6">
            <a:extLst>
              <a:ext uri="{FF2B5EF4-FFF2-40B4-BE49-F238E27FC236}">
                <a16:creationId xmlns:a16="http://schemas.microsoft.com/office/drawing/2014/main" id="{65B4C226-2C09-C949-F451-F05517A94514}"/>
              </a:ext>
            </a:extLst>
          </p:cNvPr>
          <p:cNvPicPr>
            <a:picLocks noChangeAspect="1"/>
          </p:cNvPicPr>
          <p:nvPr/>
        </p:nvPicPr>
        <p:blipFill>
          <a:blip r:embed="rId3"/>
          <a:stretch>
            <a:fillRect/>
          </a:stretch>
        </p:blipFill>
        <p:spPr>
          <a:xfrm>
            <a:off x="5584379" y="1839455"/>
            <a:ext cx="5057775" cy="3581400"/>
          </a:xfrm>
          <a:prstGeom prst="rect">
            <a:avLst/>
          </a:prstGeom>
        </p:spPr>
      </p:pic>
    </p:spTree>
    <p:extLst>
      <p:ext uri="{BB962C8B-B14F-4D97-AF65-F5344CB8AC3E}">
        <p14:creationId xmlns:p14="http://schemas.microsoft.com/office/powerpoint/2010/main" val="253532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103D4-4372-1AD4-273C-D55D3BB078C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 </a:t>
            </a:r>
          </a:p>
        </p:txBody>
      </p:sp>
      <p:sp>
        <p:nvSpPr>
          <p:cNvPr id="3" name="Content Placeholder 2">
            <a:extLst>
              <a:ext uri="{FF2B5EF4-FFF2-40B4-BE49-F238E27FC236}">
                <a16:creationId xmlns:a16="http://schemas.microsoft.com/office/drawing/2014/main" id="{2855D133-0A54-A3C1-FAD6-2548D75CDF41}"/>
              </a:ext>
            </a:extLst>
          </p:cNvPr>
          <p:cNvSpPr>
            <a:spLocks noGrp="1"/>
          </p:cNvSpPr>
          <p:nvPr>
            <p:ph idx="1"/>
          </p:nvPr>
        </p:nvSpPr>
        <p:spPr>
          <a:xfrm>
            <a:off x="4810259" y="649480"/>
            <a:ext cx="6555347" cy="5546047"/>
          </a:xfrm>
        </p:spPr>
        <p:txBody>
          <a:bodyPr anchor="ctr">
            <a:normAutofit/>
          </a:bodyPr>
          <a:lstStyle/>
          <a:p>
            <a:pPr marL="0" indent="0">
              <a:buNone/>
            </a:pPr>
            <a:r>
              <a:rPr lang="en-GB" sz="2400" dirty="0"/>
              <a:t>What is ‘dishonesty’?</a:t>
            </a:r>
          </a:p>
          <a:p>
            <a:endParaRPr lang="en-GB" sz="2400" dirty="0"/>
          </a:p>
          <a:p>
            <a:pPr marL="0" indent="0">
              <a:buNone/>
            </a:pPr>
            <a:r>
              <a:rPr lang="en-GB" sz="2400" dirty="0"/>
              <a:t>(See R V Ghosh and R V Ivey)</a:t>
            </a:r>
          </a:p>
        </p:txBody>
      </p:sp>
    </p:spTree>
    <p:extLst>
      <p:ext uri="{BB962C8B-B14F-4D97-AF65-F5344CB8AC3E}">
        <p14:creationId xmlns:p14="http://schemas.microsoft.com/office/powerpoint/2010/main" val="74767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5D6462-F4B6-3752-0F36-AAD8BABB3083}"/>
              </a:ext>
            </a:extLst>
          </p:cNvPr>
          <p:cNvGraphicFramePr>
            <a:graphicFrameLocks noGrp="1"/>
          </p:cNvGraphicFramePr>
          <p:nvPr>
            <p:ph idx="1"/>
            <p:extLst>
              <p:ext uri="{D42A27DB-BD31-4B8C-83A1-F6EECF244321}">
                <p14:modId xmlns:p14="http://schemas.microsoft.com/office/powerpoint/2010/main" val="2534488869"/>
              </p:ext>
            </p:extLst>
          </p:nvPr>
        </p:nvGraphicFramePr>
        <p:xfrm>
          <a:off x="838200" y="381965"/>
          <a:ext cx="10515600" cy="5794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7602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837CD-5702-EF33-E9F4-3E3CBF69ECDA}"/>
              </a:ext>
            </a:extLst>
          </p:cNvPr>
          <p:cNvSpPr>
            <a:spLocks noGrp="1"/>
          </p:cNvSpPr>
          <p:nvPr>
            <p:ph type="title"/>
          </p:nvPr>
        </p:nvSpPr>
        <p:spPr>
          <a:xfrm>
            <a:off x="1063932" y="276798"/>
            <a:ext cx="3876165" cy="1667569"/>
          </a:xfrm>
        </p:spPr>
        <p:txBody>
          <a:bodyPr anchor="b">
            <a:normAutofit fontScale="90000"/>
          </a:bodyPr>
          <a:lstStyle/>
          <a:p>
            <a:br>
              <a:rPr lang="en-GB" sz="2800" b="0" i="0" dirty="0">
                <a:effectLst/>
                <a:highlight>
                  <a:srgbClr val="FDFDFD"/>
                </a:highlight>
                <a:latin typeface="ReithSerif"/>
              </a:rPr>
            </a:br>
            <a:r>
              <a:rPr lang="en-GB" sz="2800" b="0" i="0" dirty="0">
                <a:effectLst/>
                <a:highlight>
                  <a:srgbClr val="FDFDFD"/>
                </a:highlight>
                <a:latin typeface="ReithSerif"/>
              </a:rPr>
              <a:t>Universal Credit: Gang guilty of large £53.9m benefit fraud</a:t>
            </a:r>
            <a:br>
              <a:rPr lang="en-GB" sz="2800" b="0" i="0" dirty="0">
                <a:effectLst/>
                <a:highlight>
                  <a:srgbClr val="FDFDFD"/>
                </a:highlight>
                <a:latin typeface="ReithSerif"/>
              </a:rPr>
            </a:br>
            <a:endParaRPr lang="en-GB" sz="2800" dirty="0"/>
          </a:p>
        </p:txBody>
      </p:sp>
      <p:pic>
        <p:nvPicPr>
          <p:cNvPr id="5" name="Picture 4">
            <a:extLst>
              <a:ext uri="{FF2B5EF4-FFF2-40B4-BE49-F238E27FC236}">
                <a16:creationId xmlns:a16="http://schemas.microsoft.com/office/drawing/2014/main" id="{E7E73106-8E2D-7C9E-4204-FAE3244027A5}"/>
              </a:ext>
            </a:extLst>
          </p:cNvPr>
          <p:cNvPicPr>
            <a:picLocks noChangeAspect="1"/>
          </p:cNvPicPr>
          <p:nvPr/>
        </p:nvPicPr>
        <p:blipFill>
          <a:blip r:embed="rId2"/>
          <a:stretch>
            <a:fillRect/>
          </a:stretch>
        </p:blipFill>
        <p:spPr>
          <a:xfrm>
            <a:off x="1068130" y="2195659"/>
            <a:ext cx="3876165" cy="2034986"/>
          </a:xfrm>
          <a:prstGeom prst="rect">
            <a:avLst/>
          </a:prstGeom>
        </p:spPr>
      </p:pic>
      <p:sp>
        <p:nvSpPr>
          <p:cNvPr id="3" name="Content Placeholder 2">
            <a:extLst>
              <a:ext uri="{FF2B5EF4-FFF2-40B4-BE49-F238E27FC236}">
                <a16:creationId xmlns:a16="http://schemas.microsoft.com/office/drawing/2014/main" id="{9009A6E9-839F-490C-2A48-FE478DBA0845}"/>
              </a:ext>
            </a:extLst>
          </p:cNvPr>
          <p:cNvSpPr>
            <a:spLocks noGrp="1"/>
          </p:cNvSpPr>
          <p:nvPr>
            <p:ph idx="1"/>
          </p:nvPr>
        </p:nvSpPr>
        <p:spPr>
          <a:xfrm>
            <a:off x="5539352" y="596927"/>
            <a:ext cx="6195448" cy="3197464"/>
          </a:xfrm>
        </p:spPr>
        <p:txBody>
          <a:bodyPr anchor="t">
            <a:noAutofit/>
          </a:bodyPr>
          <a:lstStyle/>
          <a:p>
            <a:pPr marL="0" indent="0">
              <a:lnSpc>
                <a:spcPct val="150000"/>
              </a:lnSpc>
              <a:buNone/>
            </a:pPr>
            <a:r>
              <a:rPr lang="en-GB" sz="2400" i="0" dirty="0">
                <a:effectLst/>
                <a:highlight>
                  <a:srgbClr val="FDFDFD"/>
                </a:highlight>
              </a:rPr>
              <a:t>Five members of an organised gang have been convicted of what has been described by the Crown Prosecution Service (CPS) as the largest case of benefit fraud in England and Wales. They each admitted to stealing more than £50m</a:t>
            </a:r>
            <a:r>
              <a:rPr lang="en-GB" sz="2400" dirty="0">
                <a:highlight>
                  <a:srgbClr val="FDFDFD"/>
                </a:highlight>
              </a:rPr>
              <a:t>.</a:t>
            </a:r>
          </a:p>
          <a:p>
            <a:pPr marL="0" indent="0">
              <a:lnSpc>
                <a:spcPct val="150000"/>
              </a:lnSpc>
              <a:buNone/>
            </a:pPr>
            <a:r>
              <a:rPr lang="en-GB" sz="2400" i="0" dirty="0">
                <a:effectLst/>
                <a:highlight>
                  <a:srgbClr val="FDFDFD"/>
                </a:highlight>
              </a:rPr>
              <a:t>The investigation identified three "benefit factories" in the Wood Green area of north London where repeated false claims for benefits originated.</a:t>
            </a:r>
            <a:endParaRPr lang="en-GB" sz="2400" dirty="0"/>
          </a:p>
        </p:txBody>
      </p:sp>
      <p:sp>
        <p:nvSpPr>
          <p:cNvPr id="17" name="Rectangle 1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003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8E93AB75-E222-56EB-CD58-42AF99DF8B30}"/>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kern="1200">
                <a:solidFill>
                  <a:schemeClr val="tx1"/>
                </a:solidFill>
                <a:latin typeface="+mj-lt"/>
                <a:ea typeface="+mj-ea"/>
                <a:cs typeface="+mj-cs"/>
              </a:rPr>
              <a:t>Case study example</a:t>
            </a:r>
          </a:p>
        </p:txBody>
      </p:sp>
      <p:pic>
        <p:nvPicPr>
          <p:cNvPr id="4" name="Online Media 3" title="Britain's 'biggest-ever' benefit fraud gang guilty of claiming more than £50m in Universal Credit">
            <a:hlinkClick r:id="" action="ppaction://media"/>
            <a:extLst>
              <a:ext uri="{FF2B5EF4-FFF2-40B4-BE49-F238E27FC236}">
                <a16:creationId xmlns:a16="http://schemas.microsoft.com/office/drawing/2014/main" id="{3AD2521F-6FF6-286F-104E-3C6DF3F0E2F6}"/>
              </a:ext>
            </a:extLst>
          </p:cNvPr>
          <p:cNvPicPr>
            <a:picLocks noGrp="1" noRot="1" noChangeAspect="1"/>
          </p:cNvPicPr>
          <p:nvPr>
            <p:ph idx="1"/>
            <a:videoFile r:link="rId1"/>
          </p:nvPr>
        </p:nvPicPr>
        <p:blipFill>
          <a:blip r:embed="rId4"/>
          <a:stretch>
            <a:fillRect/>
          </a:stretch>
        </p:blipFill>
        <p:spPr>
          <a:xfrm>
            <a:off x="2436846" y="2072640"/>
            <a:ext cx="7306433" cy="4128135"/>
          </a:xfrm>
          <a:prstGeom prst="rect">
            <a:avLst/>
          </a:prstGeom>
        </p:spPr>
      </p:pic>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5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333EC-998E-76A9-B504-029E48DF7D73}"/>
              </a:ext>
            </a:extLst>
          </p:cNvPr>
          <p:cNvSpPr>
            <a:spLocks noGrp="1"/>
          </p:cNvSpPr>
          <p:nvPr>
            <p:ph type="title"/>
          </p:nvPr>
        </p:nvSpPr>
        <p:spPr>
          <a:xfrm>
            <a:off x="466722" y="586855"/>
            <a:ext cx="3201366" cy="5521401"/>
          </a:xfrm>
        </p:spPr>
        <p:txBody>
          <a:bodyPr anchor="b">
            <a:no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solidFill>
                  <a:schemeClr val="bg1"/>
                </a:solidFill>
              </a:rPr>
              <a:t>Fraud Act 2006 Section 3</a:t>
            </a:r>
            <a:br>
              <a:rPr lang="en-GB" dirty="0">
                <a:solidFill>
                  <a:schemeClr val="bg1"/>
                </a:solidFill>
              </a:rPr>
            </a:br>
            <a:r>
              <a:rPr kumimoji="0" lang="en-GB" i="0" u="none" strike="noStrike" kern="1200" cap="none" spc="0" normalizeH="0" baseline="0" noProof="0" dirty="0">
                <a:ln>
                  <a:noFill/>
                </a:ln>
                <a:solidFill>
                  <a:schemeClr val="bg1"/>
                </a:solidFill>
                <a:effectLst/>
                <a:uLnTx/>
                <a:uFillTx/>
                <a:ea typeface="+mn-ea"/>
                <a:cs typeface="+mn-cs"/>
              </a:rPr>
              <a:t>Fraud by failing to disclose information</a:t>
            </a:r>
            <a:br>
              <a:rPr kumimoji="0" lang="en-GB" b="1"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3" name="Content Placeholder 2">
            <a:extLst>
              <a:ext uri="{FF2B5EF4-FFF2-40B4-BE49-F238E27FC236}">
                <a16:creationId xmlns:a16="http://schemas.microsoft.com/office/drawing/2014/main" id="{8EDB26A1-EACF-D409-FC31-21F5B68EB4F4}"/>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400" b="0" i="0" dirty="0">
                <a:effectLst/>
                <a:highlight>
                  <a:srgbClr val="FFFFFF"/>
                </a:highlight>
              </a:rPr>
              <a:t>A person is in breach of this section if he—</a:t>
            </a:r>
          </a:p>
          <a:p>
            <a:pPr marL="0" indent="0">
              <a:lnSpc>
                <a:spcPct val="150000"/>
              </a:lnSpc>
              <a:buNone/>
            </a:pPr>
            <a:r>
              <a:rPr lang="en-GB" sz="2400" b="0" i="0" dirty="0">
                <a:effectLst/>
                <a:highlight>
                  <a:srgbClr val="FFFFFF"/>
                </a:highlight>
              </a:rPr>
              <a:t>(a) dishonestly fails to disclose to another person information which he is under a legal duty to disclose, and</a:t>
            </a:r>
          </a:p>
          <a:p>
            <a:pPr marL="0" indent="0">
              <a:lnSpc>
                <a:spcPct val="150000"/>
              </a:lnSpc>
              <a:buNone/>
            </a:pPr>
            <a:r>
              <a:rPr lang="en-GB" sz="2400" b="0" i="0" dirty="0">
                <a:effectLst/>
                <a:highlight>
                  <a:srgbClr val="FFFFFF"/>
                </a:highlight>
              </a:rPr>
              <a:t>(b) intends, by failing to disclose the information—</a:t>
            </a:r>
          </a:p>
          <a:p>
            <a:pPr marL="0" indent="0">
              <a:lnSpc>
                <a:spcPct val="150000"/>
              </a:lnSpc>
              <a:buNone/>
            </a:pPr>
            <a:r>
              <a:rPr lang="en-GB" sz="2400" b="0" i="0" dirty="0">
                <a:effectLst/>
                <a:highlight>
                  <a:srgbClr val="FFFFFF"/>
                </a:highlight>
              </a:rPr>
              <a:t>(</a:t>
            </a:r>
            <a:r>
              <a:rPr lang="en-GB" sz="2400" b="0" i="0" dirty="0" err="1">
                <a:effectLst/>
                <a:highlight>
                  <a:srgbClr val="FFFFFF"/>
                </a:highlight>
              </a:rPr>
              <a:t>i</a:t>
            </a:r>
            <a:r>
              <a:rPr lang="en-GB" sz="2400" b="0" i="0" dirty="0">
                <a:effectLst/>
                <a:highlight>
                  <a:srgbClr val="FFFFFF"/>
                </a:highlight>
              </a:rPr>
              <a:t>) to make a gain for himself or another, or</a:t>
            </a:r>
          </a:p>
          <a:p>
            <a:pPr marL="0" indent="0">
              <a:lnSpc>
                <a:spcPct val="150000"/>
              </a:lnSpc>
              <a:buNone/>
            </a:pPr>
            <a:r>
              <a:rPr lang="en-GB" sz="2400" b="0" i="0" dirty="0">
                <a:effectLst/>
                <a:highlight>
                  <a:srgbClr val="FFFFFF"/>
                </a:highlight>
              </a:rPr>
              <a:t>(ii) to cause loss to another or to expose another to a risk of loss.</a:t>
            </a:r>
          </a:p>
          <a:p>
            <a:endParaRPr lang="en-GB" sz="2000" dirty="0"/>
          </a:p>
        </p:txBody>
      </p:sp>
    </p:spTree>
    <p:extLst>
      <p:ext uri="{BB962C8B-B14F-4D97-AF65-F5344CB8AC3E}">
        <p14:creationId xmlns:p14="http://schemas.microsoft.com/office/powerpoint/2010/main" val="3837546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E8043-5900-112C-5851-DDB362C940FE}"/>
              </a:ext>
            </a:extLst>
          </p:cNvPr>
          <p:cNvSpPr>
            <a:spLocks noGrp="1"/>
          </p:cNvSpPr>
          <p:nvPr>
            <p:ph type="title"/>
          </p:nvPr>
        </p:nvSpPr>
        <p:spPr>
          <a:xfrm>
            <a:off x="466722" y="586855"/>
            <a:ext cx="3201366" cy="3387497"/>
          </a:xfrm>
        </p:spPr>
        <p:txBody>
          <a:bodyPr anchor="b">
            <a:normAutofit/>
          </a:bodyPr>
          <a:lstStyle/>
          <a:p>
            <a:pPr algn="r"/>
            <a:r>
              <a:rPr kumimoji="0" lang="en-US" sz="3600" b="0" i="0" u="none" strike="noStrike" kern="1200" cap="none" spc="0" normalizeH="0" baseline="0" noProof="0" dirty="0">
                <a:ln>
                  <a:noFill/>
                </a:ln>
                <a:solidFill>
                  <a:srgbClr val="FFFFFF"/>
                </a:solidFill>
                <a:effectLst/>
                <a:uLnTx/>
                <a:uFillTx/>
                <a:ea typeface="+mj-ea"/>
                <a:cs typeface="+mj-cs"/>
              </a:rPr>
              <a:t>Fraud Act 2006 Section 4</a:t>
            </a:r>
            <a:br>
              <a:rPr kumimoji="0" lang="en-US" sz="3600" b="0" i="0" u="none" strike="noStrike" kern="1200" cap="none" spc="0" normalizeH="0" baseline="0" noProof="0" dirty="0">
                <a:ln>
                  <a:noFill/>
                </a:ln>
                <a:solidFill>
                  <a:srgbClr val="FFFFFF"/>
                </a:solidFill>
                <a:effectLst/>
                <a:uLnTx/>
                <a:uFillTx/>
                <a:ea typeface="+mj-ea"/>
                <a:cs typeface="+mj-cs"/>
              </a:rPr>
            </a:br>
            <a:r>
              <a:rPr kumimoji="0" lang="en-US" sz="3600" b="0" i="0" u="none" strike="noStrike" kern="1200" cap="none" spc="0" normalizeH="0" baseline="0" noProof="0" dirty="0">
                <a:ln>
                  <a:noFill/>
                </a:ln>
                <a:solidFill>
                  <a:srgbClr val="FFFFFF"/>
                </a:solidFill>
                <a:effectLst/>
                <a:uLnTx/>
                <a:uFillTx/>
                <a:ea typeface="+mj-ea"/>
                <a:cs typeface="+mj-cs"/>
              </a:rPr>
              <a:t> </a:t>
            </a:r>
            <a:br>
              <a:rPr kumimoji="0" lang="en-US" sz="3600" b="0" i="0" u="none" strike="noStrike" kern="1200" cap="none" spc="0" normalizeH="0" baseline="0" noProof="0" dirty="0">
                <a:ln>
                  <a:noFill/>
                </a:ln>
                <a:solidFill>
                  <a:srgbClr val="FFFFFF"/>
                </a:solidFill>
                <a:effectLst/>
                <a:uLnTx/>
                <a:uFillTx/>
                <a:ea typeface="+mj-ea"/>
                <a:cs typeface="+mj-cs"/>
              </a:rPr>
            </a:br>
            <a:r>
              <a:rPr kumimoji="0" lang="en-GB" sz="3600" i="0" u="none" strike="noStrike" kern="1200" cap="none" spc="0" normalizeH="0" baseline="0" noProof="0" dirty="0">
                <a:ln>
                  <a:noFill/>
                </a:ln>
                <a:solidFill>
                  <a:srgbClr val="FFFFFF"/>
                </a:solidFill>
                <a:effectLst/>
                <a:uLnTx/>
                <a:uFillTx/>
                <a:ea typeface="+mn-ea"/>
                <a:cs typeface="+mn-cs"/>
              </a:rPr>
              <a:t>Fraud by abuse of position</a:t>
            </a:r>
            <a:endParaRPr lang="en-GB" sz="3600" dirty="0">
              <a:solidFill>
                <a:srgbClr val="FFFFFF"/>
              </a:solidFill>
            </a:endParaRPr>
          </a:p>
        </p:txBody>
      </p:sp>
      <p:sp>
        <p:nvSpPr>
          <p:cNvPr id="3" name="Content Placeholder 2">
            <a:extLst>
              <a:ext uri="{FF2B5EF4-FFF2-40B4-BE49-F238E27FC236}">
                <a16:creationId xmlns:a16="http://schemas.microsoft.com/office/drawing/2014/main" id="{81D3BEA7-6702-C8FA-B34B-56A20878091E}"/>
              </a:ext>
            </a:extLst>
          </p:cNvPr>
          <p:cNvSpPr>
            <a:spLocks noGrp="1"/>
          </p:cNvSpPr>
          <p:nvPr>
            <p:ph idx="1"/>
          </p:nvPr>
        </p:nvSpPr>
        <p:spPr>
          <a:xfrm>
            <a:off x="4134810" y="209550"/>
            <a:ext cx="7904789" cy="6419850"/>
          </a:xfrm>
        </p:spPr>
        <p:txBody>
          <a:bodyPr anchor="ctr">
            <a:normAutofit fontScale="70000" lnSpcReduction="20000"/>
          </a:bodyPr>
          <a:lstStyle/>
          <a:p>
            <a:pPr marL="0" indent="0">
              <a:lnSpc>
                <a:spcPct val="170000"/>
              </a:lnSpc>
              <a:buNone/>
            </a:pPr>
            <a:br>
              <a:rPr lang="en-GB" sz="2000" b="1" i="0" dirty="0">
                <a:effectLst/>
                <a:latin typeface="arial" panose="020B0604020202020204" pitchFamily="34" charset="0"/>
              </a:rPr>
            </a:br>
            <a:r>
              <a:rPr lang="en-GB" sz="3100" b="0" i="0" dirty="0">
                <a:effectLst/>
                <a:latin typeface="Aptos" panose="020B0004020202020204" pitchFamily="34" charset="0"/>
              </a:rPr>
              <a:t>(1) A person is in breach of this section if he—</a:t>
            </a:r>
          </a:p>
          <a:p>
            <a:pPr marL="0" indent="0">
              <a:lnSpc>
                <a:spcPct val="170000"/>
              </a:lnSpc>
              <a:buNone/>
            </a:pPr>
            <a:r>
              <a:rPr lang="en-GB" sz="3100" b="0" i="0" dirty="0">
                <a:effectLst/>
                <a:latin typeface="Aptos" panose="020B0004020202020204" pitchFamily="34" charset="0"/>
              </a:rPr>
              <a:t>(a) occupies a position in which he is expected to safeguard, or not to act against, the financial interests of another person,</a:t>
            </a:r>
          </a:p>
          <a:p>
            <a:pPr marL="0" indent="0">
              <a:lnSpc>
                <a:spcPct val="170000"/>
              </a:lnSpc>
              <a:buNone/>
            </a:pPr>
            <a:r>
              <a:rPr lang="en-GB" sz="3100" b="0" i="0" dirty="0">
                <a:effectLst/>
                <a:latin typeface="Aptos" panose="020B0004020202020204" pitchFamily="34" charset="0"/>
              </a:rPr>
              <a:t>(b) dishonestly </a:t>
            </a:r>
            <a:r>
              <a:rPr lang="en-GB" sz="3100" b="0" i="0" dirty="0">
                <a:effectLst/>
                <a:highlight>
                  <a:srgbClr val="FFFF00"/>
                </a:highlight>
                <a:latin typeface="Aptos" panose="020B0004020202020204" pitchFamily="34" charset="0"/>
              </a:rPr>
              <a:t>abuses</a:t>
            </a:r>
            <a:r>
              <a:rPr lang="en-GB" sz="3100" b="0" i="0" dirty="0">
                <a:effectLst/>
                <a:latin typeface="Aptos" panose="020B0004020202020204" pitchFamily="34" charset="0"/>
              </a:rPr>
              <a:t> that position, and</a:t>
            </a:r>
          </a:p>
          <a:p>
            <a:pPr marL="0" indent="0">
              <a:lnSpc>
                <a:spcPct val="170000"/>
              </a:lnSpc>
              <a:buNone/>
            </a:pPr>
            <a:r>
              <a:rPr lang="en-GB" sz="3100" b="0" i="0" dirty="0">
                <a:effectLst/>
                <a:latin typeface="Aptos" panose="020B0004020202020204" pitchFamily="34" charset="0"/>
              </a:rPr>
              <a:t>(c) intends, by means of the abuse of that position—</a:t>
            </a:r>
          </a:p>
          <a:p>
            <a:pPr marL="0" indent="0">
              <a:lnSpc>
                <a:spcPct val="170000"/>
              </a:lnSpc>
              <a:buNone/>
            </a:pPr>
            <a:r>
              <a:rPr lang="en-GB" sz="3100" b="0" i="0" dirty="0">
                <a:effectLst/>
                <a:latin typeface="Aptos" panose="020B0004020202020204" pitchFamily="34" charset="0"/>
              </a:rPr>
              <a:t>(</a:t>
            </a:r>
            <a:r>
              <a:rPr lang="en-GB" sz="3100" b="0" i="0" dirty="0" err="1">
                <a:effectLst/>
                <a:latin typeface="Aptos" panose="020B0004020202020204" pitchFamily="34" charset="0"/>
              </a:rPr>
              <a:t>i</a:t>
            </a:r>
            <a:r>
              <a:rPr lang="en-GB" sz="3100" b="0" i="0" dirty="0">
                <a:effectLst/>
                <a:latin typeface="Aptos" panose="020B0004020202020204" pitchFamily="34" charset="0"/>
              </a:rPr>
              <a:t>) to make a gain for himself or another, or</a:t>
            </a:r>
          </a:p>
          <a:p>
            <a:pPr marL="0" indent="0">
              <a:lnSpc>
                <a:spcPct val="170000"/>
              </a:lnSpc>
              <a:buNone/>
            </a:pPr>
            <a:r>
              <a:rPr lang="en-GB" sz="3100" b="0" i="0" dirty="0">
                <a:effectLst/>
                <a:latin typeface="Aptos" panose="020B0004020202020204" pitchFamily="34" charset="0"/>
              </a:rPr>
              <a:t>(ii) to cause loss to another or to expose another to a risk of loss.</a:t>
            </a:r>
          </a:p>
          <a:p>
            <a:pPr marL="0" indent="0">
              <a:lnSpc>
                <a:spcPct val="170000"/>
              </a:lnSpc>
              <a:buNone/>
            </a:pPr>
            <a:r>
              <a:rPr lang="en-GB" sz="3100" b="0" i="0" dirty="0">
                <a:effectLst/>
                <a:latin typeface="Aptos" panose="020B0004020202020204" pitchFamily="34" charset="0"/>
              </a:rPr>
              <a:t>(2) A person may be regarded as having abused his position even though his conduct consisted of an omission rather than an act.</a:t>
            </a:r>
          </a:p>
          <a:p>
            <a:endParaRPr lang="en-GB" sz="2000" dirty="0"/>
          </a:p>
        </p:txBody>
      </p:sp>
    </p:spTree>
    <p:extLst>
      <p:ext uri="{BB962C8B-B14F-4D97-AF65-F5344CB8AC3E}">
        <p14:creationId xmlns:p14="http://schemas.microsoft.com/office/powerpoint/2010/main" val="3151108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44075-2034-8660-B4BE-92302645BE9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4 example: </a:t>
            </a:r>
          </a:p>
        </p:txBody>
      </p:sp>
      <p:sp>
        <p:nvSpPr>
          <p:cNvPr id="3" name="Content Placeholder 2">
            <a:extLst>
              <a:ext uri="{FF2B5EF4-FFF2-40B4-BE49-F238E27FC236}">
                <a16:creationId xmlns:a16="http://schemas.microsoft.com/office/drawing/2014/main" id="{892C23FF-3207-041B-3B82-F825C24143E9}"/>
              </a:ext>
            </a:extLst>
          </p:cNvPr>
          <p:cNvSpPr>
            <a:spLocks noGrp="1"/>
          </p:cNvSpPr>
          <p:nvPr>
            <p:ph idx="1"/>
          </p:nvPr>
        </p:nvSpPr>
        <p:spPr>
          <a:xfrm>
            <a:off x="4082499" y="649480"/>
            <a:ext cx="3890142" cy="5546047"/>
          </a:xfrm>
        </p:spPr>
        <p:txBody>
          <a:bodyPr anchor="ctr">
            <a:normAutofit/>
          </a:bodyPr>
          <a:lstStyle/>
          <a:p>
            <a:pPr marL="0" indent="0">
              <a:buNone/>
            </a:pPr>
            <a:r>
              <a:rPr lang="en-GB" sz="2400" dirty="0"/>
              <a:t>Abuse is not defined in law but is held to have a normal everyday meaning. It can be an act or a failure to act.</a:t>
            </a:r>
          </a:p>
          <a:p>
            <a:endParaRPr lang="en-GB" sz="2400" dirty="0"/>
          </a:p>
          <a:p>
            <a:pPr marL="0" indent="0">
              <a:buNone/>
            </a:pPr>
            <a:r>
              <a:rPr lang="en-GB" sz="2400" dirty="0"/>
              <a:t>e.g. a person who has access to the bank account of a vulnerable relative and takes money for their own use, or where house mates pool money to pay bills and one of them is entrusted to pay the bills but instead uses the money to go on holiday.</a:t>
            </a:r>
          </a:p>
        </p:txBody>
      </p:sp>
      <p:pic>
        <p:nvPicPr>
          <p:cNvPr id="14" name="Picture 13" descr="Old wrinkled hands with some coins">
            <a:extLst>
              <a:ext uri="{FF2B5EF4-FFF2-40B4-BE49-F238E27FC236}">
                <a16:creationId xmlns:a16="http://schemas.microsoft.com/office/drawing/2014/main" id="{73746C81-8CF5-8B75-241A-790AF5016880}"/>
              </a:ext>
            </a:extLst>
          </p:cNvPr>
          <p:cNvPicPr>
            <a:picLocks noChangeAspect="1"/>
          </p:cNvPicPr>
          <p:nvPr/>
        </p:nvPicPr>
        <p:blipFill>
          <a:blip r:embed="rId2"/>
          <a:srcRect l="19628" r="40636"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1762049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6516D-F7EB-7665-9040-6819BE06D15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Case Study 2021 Rhian Horsey</a:t>
            </a:r>
          </a:p>
        </p:txBody>
      </p:sp>
      <p:sp>
        <p:nvSpPr>
          <p:cNvPr id="3" name="Content Placeholder 2">
            <a:extLst>
              <a:ext uri="{FF2B5EF4-FFF2-40B4-BE49-F238E27FC236}">
                <a16:creationId xmlns:a16="http://schemas.microsoft.com/office/drawing/2014/main" id="{5F76514A-F44F-C987-EBB5-D5BF61A5FDF6}"/>
              </a:ext>
            </a:extLst>
          </p:cNvPr>
          <p:cNvSpPr>
            <a:spLocks noGrp="1"/>
          </p:cNvSpPr>
          <p:nvPr>
            <p:ph idx="1"/>
          </p:nvPr>
        </p:nvSpPr>
        <p:spPr>
          <a:xfrm>
            <a:off x="4134811" y="649480"/>
            <a:ext cx="3837830" cy="5546047"/>
          </a:xfrm>
        </p:spPr>
        <p:txBody>
          <a:bodyPr anchor="ctr">
            <a:normAutofit/>
          </a:bodyPr>
          <a:lstStyle/>
          <a:p>
            <a:pPr marL="0" indent="0">
              <a:buNone/>
            </a:pPr>
            <a:r>
              <a:rPr lang="en-GB" sz="2400" dirty="0"/>
              <a:t>Carer defrauded 100-year-old victim out of £226k. </a:t>
            </a:r>
          </a:p>
          <a:p>
            <a:pPr marL="0" indent="0">
              <a:buNone/>
            </a:pPr>
            <a:r>
              <a:rPr lang="en-GB" sz="2400" dirty="0"/>
              <a:t>Bank statements showed substantial cash withdrawals.</a:t>
            </a:r>
          </a:p>
          <a:p>
            <a:pPr marL="0" indent="0">
              <a:buNone/>
            </a:pPr>
            <a:r>
              <a:rPr lang="en-GB" sz="2400" b="0" i="0" dirty="0">
                <a:effectLst/>
                <a:highlight>
                  <a:srgbClr val="FFFFFF"/>
                </a:highlight>
              </a:rPr>
              <a:t>Numerous cheques had also been written out to Horsey.</a:t>
            </a:r>
          </a:p>
          <a:p>
            <a:pPr marL="0" indent="0">
              <a:buNone/>
            </a:pPr>
            <a:r>
              <a:rPr lang="en-GB" sz="2400" b="0" i="0" dirty="0">
                <a:effectLst/>
                <a:highlight>
                  <a:srgbClr val="FFFFFF"/>
                </a:highlight>
              </a:rPr>
              <a:t>She had mortgage arrears, spent £41,000 on cruises and £15,000 renting coastal cottages and woodland retreats.</a:t>
            </a:r>
            <a:endParaRPr lang="en-GB" sz="2400" dirty="0"/>
          </a:p>
        </p:txBody>
      </p:sp>
      <p:pic>
        <p:nvPicPr>
          <p:cNvPr id="5" name="Picture 4">
            <a:extLst>
              <a:ext uri="{FF2B5EF4-FFF2-40B4-BE49-F238E27FC236}">
                <a16:creationId xmlns:a16="http://schemas.microsoft.com/office/drawing/2014/main" id="{1C52A52B-80C8-8DC5-F2B3-3E369E8B7312}"/>
              </a:ext>
            </a:extLst>
          </p:cNvPr>
          <p:cNvPicPr>
            <a:picLocks noChangeAspect="1"/>
          </p:cNvPicPr>
          <p:nvPr/>
        </p:nvPicPr>
        <p:blipFill>
          <a:blip r:embed="rId3"/>
          <a:srcRect l="15814" r="25449" b="1"/>
          <a:stretch>
            <a:fillRect/>
          </a:stretch>
        </p:blipFill>
        <p:spPr>
          <a:xfrm>
            <a:off x="8109502" y="10"/>
            <a:ext cx="4082498" cy="6857990"/>
          </a:xfrm>
          <a:prstGeom prst="rect">
            <a:avLst/>
          </a:prstGeom>
        </p:spPr>
      </p:pic>
    </p:spTree>
    <p:extLst>
      <p:ext uri="{BB962C8B-B14F-4D97-AF65-F5344CB8AC3E}">
        <p14:creationId xmlns:p14="http://schemas.microsoft.com/office/powerpoint/2010/main" val="4014316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73DDF9D-E27C-4E23-A1E8-CA352535F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10138"/>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F03378-5E46-D5BF-1161-8422B6B9C270}"/>
              </a:ext>
            </a:extLst>
          </p:cNvPr>
          <p:cNvPicPr>
            <a:picLocks noChangeAspect="1"/>
          </p:cNvPicPr>
          <p:nvPr/>
        </p:nvPicPr>
        <p:blipFill>
          <a:blip r:embed="rId3"/>
          <a:srcRect r="-1" b="12030"/>
          <a:stretch>
            <a:fillRect/>
          </a:stretch>
        </p:blipFill>
        <p:spPr>
          <a:xfrm>
            <a:off x="8331957" y="-10138"/>
            <a:ext cx="3860043" cy="3457378"/>
          </a:xfrm>
          <a:prstGeom prst="rect">
            <a:avLst/>
          </a:prstGeom>
        </p:spPr>
      </p:pic>
      <p:sp>
        <p:nvSpPr>
          <p:cNvPr id="35" name="Rectangle 3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F24D35-D14A-09BC-EA1C-C5B0F8C08CBF}"/>
              </a:ext>
            </a:extLst>
          </p:cNvPr>
          <p:cNvSpPr>
            <a:spLocks noGrp="1"/>
          </p:cNvSpPr>
          <p:nvPr>
            <p:ph type="title"/>
          </p:nvPr>
        </p:nvSpPr>
        <p:spPr>
          <a:xfrm>
            <a:off x="631065" y="457200"/>
            <a:ext cx="3020560" cy="5581649"/>
          </a:xfrm>
        </p:spPr>
        <p:txBody>
          <a:bodyPr anchor="b">
            <a:normAutofit fontScale="9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3600" dirty="0">
                <a:solidFill>
                  <a:srgbClr val="FFFFFF"/>
                </a:solidFill>
              </a:rPr>
              <a:t>Fraud Act </a:t>
            </a:r>
            <a:r>
              <a:rPr lang="en-GB" sz="3600" dirty="0">
                <a:solidFill>
                  <a:schemeClr val="bg1"/>
                </a:solidFill>
              </a:rPr>
              <a:t>Section 6</a:t>
            </a:r>
            <a:br>
              <a:rPr lang="en-GB" sz="3600" dirty="0">
                <a:solidFill>
                  <a:schemeClr val="bg1"/>
                </a:solidFill>
              </a:rPr>
            </a:br>
            <a:br>
              <a:rPr lang="en-GB" sz="3600" dirty="0">
                <a:solidFill>
                  <a:schemeClr val="bg1"/>
                </a:solidFill>
              </a:rPr>
            </a:br>
            <a:r>
              <a:rPr kumimoji="0" lang="en-GB" sz="3600" i="0" u="none" strike="noStrike" kern="1200" cap="none" spc="0" normalizeH="0" baseline="0" noProof="0" dirty="0">
                <a:ln>
                  <a:noFill/>
                </a:ln>
                <a:solidFill>
                  <a:schemeClr val="bg1"/>
                </a:solidFill>
                <a:effectLst/>
                <a:uLnTx/>
                <a:uFillTx/>
                <a:ea typeface="+mn-ea"/>
                <a:cs typeface="+mn-cs"/>
              </a:rPr>
              <a:t>Possession etc. of articles for use in frauds</a:t>
            </a:r>
            <a:br>
              <a:rPr kumimoji="0" lang="en-GB" sz="4900" i="0" u="none" strike="noStrike" kern="1200" cap="none" spc="0" normalizeH="0" baseline="0" noProof="0" dirty="0">
                <a:ln>
                  <a:noFill/>
                </a:ln>
                <a:solidFill>
                  <a:schemeClr val="bg1"/>
                </a:solidFill>
                <a:effectLst/>
                <a:uLnTx/>
                <a:uFillTx/>
                <a:ea typeface="+mn-ea"/>
                <a:cs typeface="+mn-cs"/>
              </a:rPr>
            </a:br>
            <a:endParaRPr lang="en-GB" sz="4900" dirty="0">
              <a:solidFill>
                <a:schemeClr val="bg1"/>
              </a:solidFill>
            </a:endParaRPr>
          </a:p>
        </p:txBody>
      </p:sp>
      <p:sp>
        <p:nvSpPr>
          <p:cNvPr id="3" name="Content Placeholder 2">
            <a:extLst>
              <a:ext uri="{FF2B5EF4-FFF2-40B4-BE49-F238E27FC236}">
                <a16:creationId xmlns:a16="http://schemas.microsoft.com/office/drawing/2014/main" id="{26EA5A3B-AEC5-AD08-58C3-F474E5F20369}"/>
              </a:ext>
            </a:extLst>
          </p:cNvPr>
          <p:cNvSpPr>
            <a:spLocks noGrp="1"/>
          </p:cNvSpPr>
          <p:nvPr>
            <p:ph idx="1"/>
          </p:nvPr>
        </p:nvSpPr>
        <p:spPr>
          <a:xfrm>
            <a:off x="4282692" y="10138"/>
            <a:ext cx="3912404" cy="6837723"/>
          </a:xfrm>
        </p:spPr>
        <p:txBody>
          <a:bodyPr anchor="ctr">
            <a:normAutofit/>
          </a:bodyPr>
          <a:lstStyle/>
          <a:p>
            <a:pPr marL="0" indent="0">
              <a:lnSpc>
                <a:spcPct val="150000"/>
              </a:lnSpc>
              <a:buNone/>
            </a:pPr>
            <a:endParaRPr lang="en-GB" sz="2400" b="1" i="0" dirty="0">
              <a:effectLst/>
              <a:latin typeface="arial" panose="020B0604020202020204" pitchFamily="34" charset="0"/>
            </a:endParaRPr>
          </a:p>
          <a:p>
            <a:pPr marL="0" indent="0">
              <a:lnSpc>
                <a:spcPct val="150000"/>
              </a:lnSpc>
              <a:buNone/>
            </a:pPr>
            <a:r>
              <a:rPr lang="en-GB" sz="2400" b="0" i="0" dirty="0">
                <a:effectLst/>
                <a:highlight>
                  <a:srgbClr val="FFFFFF"/>
                </a:highlight>
                <a:latin typeface="arial" panose="020B0604020202020204" pitchFamily="34" charset="0"/>
              </a:rPr>
              <a:t>(1) A person is guilty of an offence if he has in his possession or under his control any article for use in the course of or in connection with any fraud.</a:t>
            </a:r>
          </a:p>
          <a:p>
            <a:endParaRPr lang="en-GB" sz="2000" dirty="0"/>
          </a:p>
        </p:txBody>
      </p:sp>
      <p:pic>
        <p:nvPicPr>
          <p:cNvPr id="7" name="Picture 6">
            <a:extLst>
              <a:ext uri="{FF2B5EF4-FFF2-40B4-BE49-F238E27FC236}">
                <a16:creationId xmlns:a16="http://schemas.microsoft.com/office/drawing/2014/main" id="{8EB2AAAB-7E08-700D-9D12-A456C222B8E2}"/>
              </a:ext>
            </a:extLst>
          </p:cNvPr>
          <p:cNvPicPr>
            <a:picLocks noChangeAspect="1"/>
          </p:cNvPicPr>
          <p:nvPr/>
        </p:nvPicPr>
        <p:blipFill>
          <a:blip r:embed="rId4"/>
          <a:srcRect r="28124" b="-1"/>
          <a:stretch>
            <a:fillRect/>
          </a:stretch>
        </p:blipFill>
        <p:spPr>
          <a:xfrm>
            <a:off x="8331957" y="3420897"/>
            <a:ext cx="3860043" cy="3437103"/>
          </a:xfrm>
          <a:prstGeom prst="rect">
            <a:avLst/>
          </a:prstGeom>
        </p:spPr>
      </p:pic>
    </p:spTree>
    <p:extLst>
      <p:ext uri="{BB962C8B-B14F-4D97-AF65-F5344CB8AC3E}">
        <p14:creationId xmlns:p14="http://schemas.microsoft.com/office/powerpoint/2010/main" val="3539451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A7130-0EE2-5D70-F541-85E99E791F58}"/>
              </a:ext>
            </a:extLst>
          </p:cNvPr>
          <p:cNvSpPr>
            <a:spLocks noGrp="1"/>
          </p:cNvSpPr>
          <p:nvPr>
            <p:ph type="title"/>
          </p:nvPr>
        </p:nvSpPr>
        <p:spPr>
          <a:xfrm>
            <a:off x="466722" y="586855"/>
            <a:ext cx="3201366" cy="5759757"/>
          </a:xfrm>
        </p:spPr>
        <p:txBody>
          <a:bodyPr anchor="b">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3600" dirty="0">
                <a:solidFill>
                  <a:schemeClr val="bg1"/>
                </a:solidFill>
              </a:rPr>
              <a:t>Fraud Act Section 7</a:t>
            </a:r>
            <a:br>
              <a:rPr lang="en-GB" sz="3600" dirty="0">
                <a:solidFill>
                  <a:schemeClr val="bg1"/>
                </a:solidFill>
              </a:rPr>
            </a:br>
            <a:r>
              <a:rPr kumimoji="0" lang="en-GB" sz="3600" i="0" u="none" strike="noStrike" kern="1200" cap="none" spc="0" normalizeH="0" baseline="0" noProof="0" dirty="0">
                <a:ln>
                  <a:noFill/>
                </a:ln>
                <a:solidFill>
                  <a:schemeClr val="bg1"/>
                </a:solidFill>
                <a:effectLst/>
                <a:uLnTx/>
                <a:uFillTx/>
                <a:ea typeface="+mn-ea"/>
                <a:cs typeface="+mn-cs"/>
              </a:rPr>
              <a:t>Making or supplying articles for use in frauds</a:t>
            </a:r>
            <a:br>
              <a:rPr kumimoji="0" lang="en-GB" sz="3600" i="0" u="none" strike="noStrike" kern="1200" cap="none" spc="0" normalizeH="0" baseline="0" noProof="0" dirty="0">
                <a:ln>
                  <a:noFill/>
                </a:ln>
                <a:solidFill>
                  <a:schemeClr val="bg1"/>
                </a:solidFill>
                <a:effectLst/>
                <a:uLnTx/>
                <a:uFillTx/>
                <a:ea typeface="+mn-ea"/>
                <a:cs typeface="+mn-cs"/>
              </a:rPr>
            </a:br>
            <a:endParaRPr lang="en-GB" sz="3600" dirty="0">
              <a:solidFill>
                <a:schemeClr val="bg1"/>
              </a:solidFill>
            </a:endParaRPr>
          </a:p>
        </p:txBody>
      </p:sp>
      <p:sp>
        <p:nvSpPr>
          <p:cNvPr id="3" name="Content Placeholder 2">
            <a:extLst>
              <a:ext uri="{FF2B5EF4-FFF2-40B4-BE49-F238E27FC236}">
                <a16:creationId xmlns:a16="http://schemas.microsoft.com/office/drawing/2014/main" id="{8EDC1466-2508-D662-BA04-3C48D2E4782D}"/>
              </a:ext>
            </a:extLst>
          </p:cNvPr>
          <p:cNvSpPr>
            <a:spLocks noGrp="1"/>
          </p:cNvSpPr>
          <p:nvPr>
            <p:ph idx="1"/>
          </p:nvPr>
        </p:nvSpPr>
        <p:spPr>
          <a:xfrm>
            <a:off x="4810259" y="649480"/>
            <a:ext cx="6555347" cy="5546047"/>
          </a:xfrm>
        </p:spPr>
        <p:txBody>
          <a:bodyPr anchor="ctr">
            <a:normAutofit/>
          </a:bodyPr>
          <a:lstStyle/>
          <a:p>
            <a:pPr marL="0" indent="0">
              <a:buNone/>
            </a:pPr>
            <a:endParaRPr lang="en-GB" sz="2000" b="1" i="0" dirty="0">
              <a:effectLst/>
              <a:latin typeface="arial" panose="020B0604020202020204" pitchFamily="34" charset="0"/>
            </a:endParaRPr>
          </a:p>
          <a:p>
            <a:pPr marL="0" indent="0">
              <a:lnSpc>
                <a:spcPct val="150000"/>
              </a:lnSpc>
              <a:buNone/>
            </a:pPr>
            <a:r>
              <a:rPr lang="en-GB" sz="2400" b="0" i="0" dirty="0">
                <a:effectLst/>
                <a:highlight>
                  <a:srgbClr val="FFFFFF"/>
                </a:highlight>
              </a:rPr>
              <a:t>(1) A person is guilty of an offence if he makes, adapts, supplies or offers to supply any article—</a:t>
            </a:r>
          </a:p>
          <a:p>
            <a:pPr marL="0" indent="0">
              <a:lnSpc>
                <a:spcPct val="150000"/>
              </a:lnSpc>
              <a:buNone/>
            </a:pPr>
            <a:r>
              <a:rPr lang="en-GB" sz="2400" b="0" i="0" dirty="0">
                <a:effectLst/>
                <a:highlight>
                  <a:srgbClr val="FFFFFF"/>
                </a:highlight>
              </a:rPr>
              <a:t>(a) knowing that it is designed or adapted for use in the course of or in connection with fraud, or</a:t>
            </a:r>
          </a:p>
          <a:p>
            <a:pPr marL="0" indent="0">
              <a:lnSpc>
                <a:spcPct val="150000"/>
              </a:lnSpc>
              <a:buNone/>
            </a:pPr>
            <a:r>
              <a:rPr lang="en-GB" sz="2400" b="0" i="0" dirty="0">
                <a:effectLst/>
                <a:highlight>
                  <a:srgbClr val="FFFFFF"/>
                </a:highlight>
              </a:rPr>
              <a:t>(b) intending it to be used to commit, or assist in the commission of, fraud.</a:t>
            </a:r>
          </a:p>
          <a:p>
            <a:endParaRPr lang="en-GB" sz="2000" dirty="0"/>
          </a:p>
        </p:txBody>
      </p:sp>
    </p:spTree>
    <p:extLst>
      <p:ext uri="{BB962C8B-B14F-4D97-AF65-F5344CB8AC3E}">
        <p14:creationId xmlns:p14="http://schemas.microsoft.com/office/powerpoint/2010/main" val="3716977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BE343E-0992-730C-738D-14B7A0317452}"/>
              </a:ext>
            </a:extLst>
          </p:cNvPr>
          <p:cNvSpPr>
            <a:spLocks noGrp="1"/>
          </p:cNvSpPr>
          <p:nvPr>
            <p:ph type="title"/>
          </p:nvPr>
        </p:nvSpPr>
        <p:spPr>
          <a:xfrm>
            <a:off x="1383564" y="348865"/>
            <a:ext cx="9718111" cy="1576446"/>
          </a:xfrm>
        </p:spPr>
        <p:txBody>
          <a:bodyPr anchor="ctr">
            <a:normAutofit/>
          </a:bodyPr>
          <a:lstStyle/>
          <a:p>
            <a:r>
              <a:rPr kumimoji="0" lang="en-US" sz="4000" b="0" i="0" u="none" strike="noStrike" kern="1200" cap="none" spc="0" normalizeH="0" baseline="0" noProof="0">
                <a:ln>
                  <a:noFill/>
                </a:ln>
                <a:solidFill>
                  <a:srgbClr val="FFFFFF"/>
                </a:solidFill>
                <a:effectLst/>
                <a:uLnTx/>
                <a:uFillTx/>
                <a:latin typeface="Aptos Display" panose="02110004020202020204"/>
                <a:ea typeface="+mj-ea"/>
                <a:cs typeface="+mj-cs"/>
              </a:rPr>
              <a:t>Fraud Act 2006 Section 11</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8CFF2010-3500-447B-63A6-41CEF3DA2DE9}"/>
              </a:ext>
            </a:extLst>
          </p:cNvPr>
          <p:cNvGraphicFramePr>
            <a:graphicFrameLocks noGrp="1"/>
          </p:cNvGraphicFramePr>
          <p:nvPr>
            <p:ph idx="1"/>
            <p:extLst>
              <p:ext uri="{D42A27DB-BD31-4B8C-83A1-F6EECF244321}">
                <p14:modId xmlns:p14="http://schemas.microsoft.com/office/powerpoint/2010/main" val="250376318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30299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BA508-6F61-6323-9A81-1AA047CD0F9A}"/>
              </a:ext>
            </a:extLst>
          </p:cNvPr>
          <p:cNvSpPr>
            <a:spLocks noGrp="1"/>
          </p:cNvSpPr>
          <p:nvPr>
            <p:ph type="title"/>
          </p:nvPr>
        </p:nvSpPr>
        <p:spPr/>
        <p:txBody>
          <a:bodyPr/>
          <a:lstStyle/>
          <a:p>
            <a:r>
              <a:rPr lang="en-GB" dirty="0"/>
              <a:t>Section 11 cont.</a:t>
            </a:r>
          </a:p>
        </p:txBody>
      </p:sp>
      <p:graphicFrame>
        <p:nvGraphicFramePr>
          <p:cNvPr id="7" name="Content Placeholder 2">
            <a:extLst>
              <a:ext uri="{FF2B5EF4-FFF2-40B4-BE49-F238E27FC236}">
                <a16:creationId xmlns:a16="http://schemas.microsoft.com/office/drawing/2014/main" id="{3D3D993E-3505-B0CC-06DE-75EB4579BD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8116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EBF7C-5DF4-5915-561E-9BEF05C1DF8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Making Off without payment</a:t>
            </a:r>
          </a:p>
        </p:txBody>
      </p:sp>
      <p:graphicFrame>
        <p:nvGraphicFramePr>
          <p:cNvPr id="5" name="Content Placeholder 2">
            <a:extLst>
              <a:ext uri="{FF2B5EF4-FFF2-40B4-BE49-F238E27FC236}">
                <a16:creationId xmlns:a16="http://schemas.microsoft.com/office/drawing/2014/main" id="{9A7E69EE-4822-C60E-4E35-01186E88FA7A}"/>
              </a:ext>
            </a:extLst>
          </p:cNvPr>
          <p:cNvGraphicFramePr>
            <a:graphicFrameLocks noGrp="1"/>
          </p:cNvGraphicFramePr>
          <p:nvPr>
            <p:ph idx="1"/>
            <p:extLst>
              <p:ext uri="{D42A27DB-BD31-4B8C-83A1-F6EECF244321}">
                <p14:modId xmlns:p14="http://schemas.microsoft.com/office/powerpoint/2010/main" val="417898298"/>
              </p:ext>
            </p:extLst>
          </p:nvPr>
        </p:nvGraphicFramePr>
        <p:xfrm>
          <a:off x="4288221" y="895350"/>
          <a:ext cx="7598979" cy="5309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9110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348D77-1D73-9DD6-A12C-70D9C755421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Impact of Fraud on Vulnerable Victims</a:t>
            </a:r>
          </a:p>
        </p:txBody>
      </p:sp>
      <p:pic>
        <p:nvPicPr>
          <p:cNvPr id="4" name="Content Placeholder 3">
            <a:extLst>
              <a:ext uri="{FF2B5EF4-FFF2-40B4-BE49-F238E27FC236}">
                <a16:creationId xmlns:a16="http://schemas.microsoft.com/office/drawing/2014/main" id="{3B930868-C6EA-18C3-905E-E36F674672E7}"/>
              </a:ext>
            </a:extLst>
          </p:cNvPr>
          <p:cNvPicPr>
            <a:picLocks noGrp="1" noChangeAspect="1"/>
          </p:cNvPicPr>
          <p:nvPr>
            <p:ph idx="1"/>
          </p:nvPr>
        </p:nvPicPr>
        <p:blipFill>
          <a:blip r:embed="rId2"/>
          <a:stretch>
            <a:fillRect/>
          </a:stretch>
        </p:blipFill>
        <p:spPr>
          <a:xfrm>
            <a:off x="4241442" y="1541273"/>
            <a:ext cx="7486734" cy="3775453"/>
          </a:xfrm>
          <a:prstGeom prst="rect">
            <a:avLst/>
          </a:prstGeom>
        </p:spPr>
      </p:pic>
    </p:spTree>
    <p:extLst>
      <p:ext uri="{BB962C8B-B14F-4D97-AF65-F5344CB8AC3E}">
        <p14:creationId xmlns:p14="http://schemas.microsoft.com/office/powerpoint/2010/main" val="4272574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544818-ACE0-78D6-C745-BC426BF3B8C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the impact of fraud?</a:t>
            </a:r>
          </a:p>
        </p:txBody>
      </p:sp>
      <p:pic>
        <p:nvPicPr>
          <p:cNvPr id="4" name="Content Placeholder 4">
            <a:extLst>
              <a:ext uri="{FF2B5EF4-FFF2-40B4-BE49-F238E27FC236}">
                <a16:creationId xmlns:a16="http://schemas.microsoft.com/office/drawing/2014/main" id="{D1D5A349-759E-0AE3-AD52-9BB135868D00}"/>
              </a:ext>
            </a:extLst>
          </p:cNvPr>
          <p:cNvPicPr>
            <a:picLocks noGrp="1" noChangeAspect="1"/>
          </p:cNvPicPr>
          <p:nvPr>
            <p:ph idx="1"/>
          </p:nvPr>
        </p:nvPicPr>
        <p:blipFill>
          <a:blip r:embed="rId3"/>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2617896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51DCD-5352-2416-4249-5B479169049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Lasting Impacts of Fraud</a:t>
            </a:r>
          </a:p>
        </p:txBody>
      </p:sp>
      <p:sp>
        <p:nvSpPr>
          <p:cNvPr id="3" name="Content Placeholder 2">
            <a:extLst>
              <a:ext uri="{FF2B5EF4-FFF2-40B4-BE49-F238E27FC236}">
                <a16:creationId xmlns:a16="http://schemas.microsoft.com/office/drawing/2014/main" id="{F70CA7F1-E3EA-E879-02C2-94EC1B1DF0E0}"/>
              </a:ext>
            </a:extLst>
          </p:cNvPr>
          <p:cNvSpPr>
            <a:spLocks noGrp="1"/>
          </p:cNvSpPr>
          <p:nvPr>
            <p:ph idx="1"/>
          </p:nvPr>
        </p:nvSpPr>
        <p:spPr>
          <a:xfrm>
            <a:off x="4581727" y="649480"/>
            <a:ext cx="3025303" cy="5546047"/>
          </a:xfrm>
        </p:spPr>
        <p:txBody>
          <a:bodyPr anchor="ctr">
            <a:normAutofit/>
          </a:bodyPr>
          <a:lstStyle/>
          <a:p>
            <a:pPr marL="0" indent="0">
              <a:buNone/>
            </a:pPr>
            <a:r>
              <a:rPr lang="en-GB" sz="2000"/>
              <a:t>Direct and indirect economic loss to companies (financial loss and reputational loss). </a:t>
            </a:r>
          </a:p>
          <a:p>
            <a:pPr marL="0" indent="0">
              <a:buNone/>
            </a:pPr>
            <a:endParaRPr lang="en-GB" sz="2000"/>
          </a:p>
          <a:p>
            <a:pPr marL="0" indent="0">
              <a:buNone/>
            </a:pPr>
            <a:r>
              <a:rPr lang="en-GB" sz="2000"/>
              <a:t>• Loss of business. </a:t>
            </a:r>
          </a:p>
          <a:p>
            <a:pPr marL="0" indent="0">
              <a:buNone/>
            </a:pPr>
            <a:endParaRPr lang="en-GB" sz="2000"/>
          </a:p>
          <a:p>
            <a:pPr marL="0" indent="0">
              <a:buNone/>
            </a:pPr>
            <a:r>
              <a:rPr lang="en-GB" sz="2000"/>
              <a:t>• Companies become more vulnerable due to the weaknesses in their systems and processes.</a:t>
            </a:r>
          </a:p>
          <a:p>
            <a:pPr marL="0" indent="0">
              <a:buNone/>
            </a:pPr>
            <a:endParaRPr lang="en-GB" sz="2000"/>
          </a:p>
          <a:p>
            <a:pPr marL="0" indent="0">
              <a:buNone/>
            </a:pPr>
            <a:r>
              <a:rPr lang="en-GB" sz="2000"/>
              <a:t> • Loss of jobs/redundant.</a:t>
            </a:r>
          </a:p>
        </p:txBody>
      </p:sp>
      <p:pic>
        <p:nvPicPr>
          <p:cNvPr id="7" name="Graphic 6" descr="Bar Graph with Downward Trend">
            <a:extLst>
              <a:ext uri="{FF2B5EF4-FFF2-40B4-BE49-F238E27FC236}">
                <a16:creationId xmlns:a16="http://schemas.microsoft.com/office/drawing/2014/main" id="{0122E6D9-49E5-1F59-D8B1-F288172ABE5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476578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55FA-29B8-0AB2-B909-8BAF859D9B8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Long term &amp; Short-term Impacts on Victims</a:t>
            </a:r>
          </a:p>
        </p:txBody>
      </p:sp>
      <p:sp>
        <p:nvSpPr>
          <p:cNvPr id="3" name="Content Placeholder 2">
            <a:extLst>
              <a:ext uri="{FF2B5EF4-FFF2-40B4-BE49-F238E27FC236}">
                <a16:creationId xmlns:a16="http://schemas.microsoft.com/office/drawing/2014/main" id="{2ECA2AA8-9A44-F3E7-AE51-F17DC0E7087F}"/>
              </a:ext>
            </a:extLst>
          </p:cNvPr>
          <p:cNvSpPr>
            <a:spLocks noGrp="1"/>
          </p:cNvSpPr>
          <p:nvPr>
            <p:ph idx="1"/>
          </p:nvPr>
        </p:nvSpPr>
        <p:spPr>
          <a:xfrm>
            <a:off x="4134811" y="649480"/>
            <a:ext cx="3837830" cy="5546047"/>
          </a:xfrm>
        </p:spPr>
        <p:txBody>
          <a:bodyPr anchor="ctr">
            <a:normAutofit/>
          </a:bodyPr>
          <a:lstStyle/>
          <a:p>
            <a:r>
              <a:rPr lang="en-GB" sz="2000" dirty="0"/>
              <a:t>Ill health – Emotional and psychological effects, as they are susceptible to stress due to financial problems.</a:t>
            </a:r>
          </a:p>
          <a:p>
            <a:r>
              <a:rPr lang="en-GB" sz="2000" dirty="0"/>
              <a:t>Financial loss.</a:t>
            </a:r>
          </a:p>
          <a:p>
            <a:r>
              <a:rPr lang="en-GB" sz="2000" dirty="0"/>
              <a:t>Relationship problems.</a:t>
            </a:r>
          </a:p>
          <a:p>
            <a:r>
              <a:rPr lang="en-GB" sz="2000" dirty="0"/>
              <a:t>Feel embarrassed/ sense of shame.</a:t>
            </a:r>
          </a:p>
          <a:p>
            <a:r>
              <a:rPr lang="en-GB" sz="2000" dirty="0"/>
              <a:t>Victims feel vulnerable, and depressed in the most extreme circumstances suicidal</a:t>
            </a:r>
          </a:p>
          <a:p>
            <a:endParaRPr lang="en-GB" sz="2000" dirty="0"/>
          </a:p>
          <a:p>
            <a:endParaRPr lang="en-GB" sz="2000" dirty="0"/>
          </a:p>
        </p:txBody>
      </p:sp>
      <p:pic>
        <p:nvPicPr>
          <p:cNvPr id="7" name="Picture 6" descr="A person lying on her back under a cloud of rain&#10;&#10;Description automatically generated">
            <a:extLst>
              <a:ext uri="{FF2B5EF4-FFF2-40B4-BE49-F238E27FC236}">
                <a16:creationId xmlns:a16="http://schemas.microsoft.com/office/drawing/2014/main" id="{5C167D91-0559-0F02-304A-627DABF4602A}"/>
              </a:ext>
            </a:extLst>
          </p:cNvPr>
          <p:cNvPicPr>
            <a:picLocks noChangeAspect="1"/>
          </p:cNvPicPr>
          <p:nvPr/>
        </p:nvPicPr>
        <p:blipFill>
          <a:blip r:embed="rId2"/>
          <a:srcRect l="18387" r="28288"/>
          <a:stretch>
            <a:fillRect/>
          </a:stretch>
        </p:blipFill>
        <p:spPr>
          <a:xfrm>
            <a:off x="8109502" y="10"/>
            <a:ext cx="4082498" cy="6857990"/>
          </a:xfrm>
          <a:prstGeom prst="rect">
            <a:avLst/>
          </a:prstGeom>
        </p:spPr>
      </p:pic>
    </p:spTree>
    <p:extLst>
      <p:ext uri="{BB962C8B-B14F-4D97-AF65-F5344CB8AC3E}">
        <p14:creationId xmlns:p14="http://schemas.microsoft.com/office/powerpoint/2010/main" val="2535155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D904B-DEF4-CFA6-B170-341DD7426A06}"/>
              </a:ext>
            </a:extLst>
          </p:cNvPr>
          <p:cNvSpPr>
            <a:spLocks noGrp="1"/>
          </p:cNvSpPr>
          <p:nvPr>
            <p:ph type="title"/>
          </p:nvPr>
        </p:nvSpPr>
        <p:spPr>
          <a:xfrm>
            <a:off x="1289305" y="3415754"/>
            <a:ext cx="9471956" cy="1137111"/>
          </a:xfrm>
        </p:spPr>
        <p:txBody>
          <a:bodyPr>
            <a:normAutofit/>
          </a:bodyPr>
          <a:lstStyle/>
          <a:p>
            <a:r>
              <a:rPr lang="en-GB" sz="5400" dirty="0"/>
              <a:t>Report Fraud</a:t>
            </a:r>
          </a:p>
        </p:txBody>
      </p:sp>
      <p:sp>
        <p:nvSpPr>
          <p:cNvPr id="3" name="Content Placeholder 2">
            <a:extLst>
              <a:ext uri="{FF2B5EF4-FFF2-40B4-BE49-F238E27FC236}">
                <a16:creationId xmlns:a16="http://schemas.microsoft.com/office/drawing/2014/main" id="{18F3B4CB-AC40-6F8E-9718-1646BF2A3855}"/>
              </a:ext>
            </a:extLst>
          </p:cNvPr>
          <p:cNvSpPr>
            <a:spLocks noGrp="1"/>
          </p:cNvSpPr>
          <p:nvPr>
            <p:ph idx="1"/>
          </p:nvPr>
        </p:nvSpPr>
        <p:spPr>
          <a:xfrm>
            <a:off x="1289304" y="4612943"/>
            <a:ext cx="7745969" cy="1408222"/>
          </a:xfrm>
        </p:spPr>
        <p:txBody>
          <a:bodyPr anchor="t">
            <a:normAutofit/>
          </a:bodyPr>
          <a:lstStyle/>
          <a:p>
            <a:r>
              <a:rPr lang="en-GB" sz="1700" dirty="0"/>
              <a:t>Victims can report a suspected fraud to Action Fraud via online or telephone. </a:t>
            </a:r>
          </a:p>
          <a:p>
            <a:r>
              <a:rPr lang="en-GB" sz="1700" dirty="0"/>
              <a:t>Report Fraud is the UK’s national reporting centre for fraud and cybercrime. </a:t>
            </a:r>
          </a:p>
          <a:p>
            <a:r>
              <a:rPr lang="en-GB" sz="1700" dirty="0"/>
              <a:t>A crime reference number will be provided, and all reports are then passed to the National Fraud Intelligence Bureau ( AF does not investigate. </a:t>
            </a:r>
          </a:p>
        </p:txBody>
      </p:sp>
      <p:pic>
        <p:nvPicPr>
          <p:cNvPr id="6" name="Picture 5">
            <a:extLst>
              <a:ext uri="{FF2B5EF4-FFF2-40B4-BE49-F238E27FC236}">
                <a16:creationId xmlns:a16="http://schemas.microsoft.com/office/drawing/2014/main" id="{A42D9FDC-850A-7F31-07B2-6E11968F8425}"/>
              </a:ext>
            </a:extLst>
          </p:cNvPr>
          <p:cNvPicPr>
            <a:picLocks noChangeAspect="1"/>
          </p:cNvPicPr>
          <p:nvPr/>
        </p:nvPicPr>
        <p:blipFill>
          <a:blip r:embed="rId3"/>
          <a:stretch>
            <a:fillRect/>
          </a:stretch>
        </p:blipFill>
        <p:spPr>
          <a:xfrm>
            <a:off x="1475730" y="783251"/>
            <a:ext cx="5113756" cy="2472528"/>
          </a:xfrm>
          <a:prstGeom prst="rect">
            <a:avLst/>
          </a:prstGeom>
        </p:spPr>
      </p:pic>
    </p:spTree>
    <p:extLst>
      <p:ext uri="{BB962C8B-B14F-4D97-AF65-F5344CB8AC3E}">
        <p14:creationId xmlns:p14="http://schemas.microsoft.com/office/powerpoint/2010/main" val="20557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AB238245-E726-F730-91BB-929D238D6524}"/>
              </a:ext>
            </a:extLst>
          </p:cNvPr>
          <p:cNvPicPr>
            <a:picLocks noChangeAspect="1"/>
          </p:cNvPicPr>
          <p:nvPr/>
        </p:nvPicPr>
        <p:blipFill>
          <a:blip r:embed="rId3">
            <a:duotone>
              <a:schemeClr val="bg2">
                <a:shade val="45000"/>
                <a:satMod val="135000"/>
              </a:schemeClr>
              <a:prstClr val="white"/>
            </a:duotone>
          </a:blip>
          <a:srcRect t="4311" b="11420"/>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FA0F2-BD23-A756-BD68-170E4DBBC1B2}"/>
              </a:ext>
            </a:extLst>
          </p:cNvPr>
          <p:cNvSpPr>
            <a:spLocks noGrp="1"/>
          </p:cNvSpPr>
          <p:nvPr>
            <p:ph type="title"/>
          </p:nvPr>
        </p:nvSpPr>
        <p:spPr>
          <a:xfrm>
            <a:off x="838200" y="365125"/>
            <a:ext cx="10515600" cy="1325563"/>
          </a:xfrm>
        </p:spPr>
        <p:txBody>
          <a:bodyPr>
            <a:normAutofit/>
          </a:bodyPr>
          <a:lstStyle/>
          <a:p>
            <a:r>
              <a:rPr lang="en-GB" dirty="0"/>
              <a:t>National Fraud Intelligence Bureau NFIB</a:t>
            </a:r>
          </a:p>
        </p:txBody>
      </p:sp>
      <p:graphicFrame>
        <p:nvGraphicFramePr>
          <p:cNvPr id="13" name="Content Placeholder 2">
            <a:extLst>
              <a:ext uri="{FF2B5EF4-FFF2-40B4-BE49-F238E27FC236}">
                <a16:creationId xmlns:a16="http://schemas.microsoft.com/office/drawing/2014/main" id="{622174E1-A8E8-9110-F5FF-686DC7D3D9A3}"/>
              </a:ext>
            </a:extLst>
          </p:cNvPr>
          <p:cNvGraphicFramePr>
            <a:graphicFrameLocks noGrp="1"/>
          </p:cNvGraphicFramePr>
          <p:nvPr>
            <p:ph idx="1"/>
            <p:extLst>
              <p:ext uri="{D42A27DB-BD31-4B8C-83A1-F6EECF244321}">
                <p14:modId xmlns:p14="http://schemas.microsoft.com/office/powerpoint/2010/main" val="2945931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52638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3947B-1116-B2A8-EDCF-ECB20098BF6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NFIB Contd. </a:t>
            </a:r>
          </a:p>
        </p:txBody>
      </p:sp>
      <p:sp>
        <p:nvSpPr>
          <p:cNvPr id="3" name="Content Placeholder 2">
            <a:extLst>
              <a:ext uri="{FF2B5EF4-FFF2-40B4-BE49-F238E27FC236}">
                <a16:creationId xmlns:a16="http://schemas.microsoft.com/office/drawing/2014/main" id="{6ACD6B3F-0F97-F86C-F8CE-41729D4B0070}"/>
              </a:ext>
            </a:extLst>
          </p:cNvPr>
          <p:cNvSpPr>
            <a:spLocks noGrp="1"/>
          </p:cNvSpPr>
          <p:nvPr>
            <p:ph idx="1"/>
          </p:nvPr>
        </p:nvSpPr>
        <p:spPr>
          <a:xfrm>
            <a:off x="4134811" y="649480"/>
            <a:ext cx="3837830" cy="5546047"/>
          </a:xfrm>
        </p:spPr>
        <p:txBody>
          <a:bodyPr anchor="ctr">
            <a:normAutofit/>
          </a:bodyPr>
          <a:lstStyle/>
          <a:p>
            <a:pPr marL="0" indent="0">
              <a:buNone/>
            </a:pPr>
            <a:r>
              <a:rPr lang="en-GB" sz="2000" b="0" i="0" dirty="0">
                <a:effectLst/>
                <a:highlight>
                  <a:srgbClr val="FFFFFF"/>
                </a:highlight>
                <a:latin typeface="Open Sans" panose="020B0606030504020204" pitchFamily="34" charset="0"/>
              </a:rPr>
              <a:t>Reports are sent to local police forces for investigation.</a:t>
            </a:r>
          </a:p>
          <a:p>
            <a:pPr marL="0" indent="0">
              <a:buNone/>
            </a:pPr>
            <a:r>
              <a:rPr lang="en-GB" sz="2000" b="0" i="0" dirty="0">
                <a:effectLst/>
                <a:highlight>
                  <a:srgbClr val="FFFFFF"/>
                </a:highlight>
                <a:latin typeface="Open Sans" panose="020B0606030504020204" pitchFamily="34" charset="0"/>
              </a:rPr>
              <a:t>Bank accounts, websites and phone numbers which are used by fraudsters can be taken down by the NFIB</a:t>
            </a:r>
            <a:r>
              <a:rPr lang="en-GB" sz="2000" dirty="0">
                <a:highlight>
                  <a:srgbClr val="FFFFFF"/>
                </a:highlight>
                <a:latin typeface="Open Sans" panose="020B0606030504020204" pitchFamily="34" charset="0"/>
              </a:rPr>
              <a:t>.</a:t>
            </a:r>
          </a:p>
          <a:p>
            <a:pPr marL="0" indent="0">
              <a:buNone/>
            </a:pPr>
            <a:r>
              <a:rPr lang="en-GB" sz="2000" b="0" i="0" dirty="0">
                <a:effectLst/>
                <a:highlight>
                  <a:srgbClr val="FFFFFF"/>
                </a:highlight>
                <a:latin typeface="Open Sans" panose="020B0606030504020204" pitchFamily="34" charset="0"/>
              </a:rPr>
              <a:t>Not every report results in an investigation, but every report helps to build a clear picture.</a:t>
            </a:r>
          </a:p>
          <a:p>
            <a:endParaRPr lang="en-GB" sz="2000" dirty="0"/>
          </a:p>
          <a:p>
            <a:endParaRPr lang="en-GB" sz="2000" dirty="0"/>
          </a:p>
        </p:txBody>
      </p:sp>
      <p:pic>
        <p:nvPicPr>
          <p:cNvPr id="5" name="Picture 4">
            <a:extLst>
              <a:ext uri="{FF2B5EF4-FFF2-40B4-BE49-F238E27FC236}">
                <a16:creationId xmlns:a16="http://schemas.microsoft.com/office/drawing/2014/main" id="{36F926FC-F57A-2575-9D8E-DC4E40D97F4C}"/>
              </a:ext>
            </a:extLst>
          </p:cNvPr>
          <p:cNvPicPr>
            <a:picLocks noChangeAspect="1"/>
          </p:cNvPicPr>
          <p:nvPr/>
        </p:nvPicPr>
        <p:blipFill>
          <a:blip r:embed="rId3"/>
          <a:srcRect l="20395" r="44037" b="2"/>
          <a:stretch>
            <a:fillRect/>
          </a:stretch>
        </p:blipFill>
        <p:spPr>
          <a:xfrm>
            <a:off x="8109502" y="10"/>
            <a:ext cx="4082498" cy="6857990"/>
          </a:xfrm>
          <a:prstGeom prst="rect">
            <a:avLst/>
          </a:prstGeom>
        </p:spPr>
      </p:pic>
    </p:spTree>
    <p:extLst>
      <p:ext uri="{BB962C8B-B14F-4D97-AF65-F5344CB8AC3E}">
        <p14:creationId xmlns:p14="http://schemas.microsoft.com/office/powerpoint/2010/main" val="3113711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red heart shaped locks with white text&#10;&#10;Description automatically generated">
            <a:extLst>
              <a:ext uri="{FF2B5EF4-FFF2-40B4-BE49-F238E27FC236}">
                <a16:creationId xmlns:a16="http://schemas.microsoft.com/office/drawing/2014/main" id="{C0925FDB-B7E6-BBC0-C689-B8E87A046571}"/>
              </a:ext>
            </a:extLst>
          </p:cNvPr>
          <p:cNvPicPr>
            <a:picLocks noGrp="1" noChangeAspect="1"/>
          </p:cNvPicPr>
          <p:nvPr>
            <p:ph idx="1"/>
          </p:nvPr>
        </p:nvPicPr>
        <p:blipFill>
          <a:blip r:embed="rId3"/>
          <a:srcRect t="192" r="1" b="21"/>
          <a:stretch/>
        </p:blipFill>
        <p:spPr>
          <a:xfrm>
            <a:off x="1651054" y="457200"/>
            <a:ext cx="8889892" cy="5943600"/>
          </a:xfrm>
          <a:prstGeom prst="rect">
            <a:avLst/>
          </a:prstGeom>
        </p:spPr>
      </p:pic>
    </p:spTree>
    <p:extLst>
      <p:ext uri="{BB962C8B-B14F-4D97-AF65-F5344CB8AC3E}">
        <p14:creationId xmlns:p14="http://schemas.microsoft.com/office/powerpoint/2010/main" val="40074170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eart in a mousetrap&#10;&#10;Description automatically generated">
            <a:extLst>
              <a:ext uri="{FF2B5EF4-FFF2-40B4-BE49-F238E27FC236}">
                <a16:creationId xmlns:a16="http://schemas.microsoft.com/office/drawing/2014/main" id="{85723C81-3E09-9EC0-3F1B-A60BFE9F0194}"/>
              </a:ext>
            </a:extLst>
          </p:cNvPr>
          <p:cNvPicPr>
            <a:picLocks noChangeAspect="1"/>
          </p:cNvPicPr>
          <p:nvPr/>
        </p:nvPicPr>
        <p:blipFill>
          <a:blip r:embed="rId2"/>
          <a:srcRect t="734" b="4386"/>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20976-B407-ECAA-1F47-55C0185A99D5}"/>
              </a:ext>
            </a:extLst>
          </p:cNvPr>
          <p:cNvSpPr>
            <a:spLocks noGrp="1"/>
          </p:cNvSpPr>
          <p:nvPr>
            <p:ph type="title"/>
          </p:nvPr>
        </p:nvSpPr>
        <p:spPr>
          <a:xfrm>
            <a:off x="838200" y="365125"/>
            <a:ext cx="3822189" cy="1899912"/>
          </a:xfrm>
        </p:spPr>
        <p:txBody>
          <a:bodyPr>
            <a:normAutofit/>
          </a:bodyPr>
          <a:lstStyle/>
          <a:p>
            <a:r>
              <a:rPr lang="en-US" sz="4000"/>
              <a:t>Romance Fraud</a:t>
            </a:r>
          </a:p>
        </p:txBody>
      </p:sp>
      <p:sp>
        <p:nvSpPr>
          <p:cNvPr id="3" name="Content Placeholder 2">
            <a:extLst>
              <a:ext uri="{FF2B5EF4-FFF2-40B4-BE49-F238E27FC236}">
                <a16:creationId xmlns:a16="http://schemas.microsoft.com/office/drawing/2014/main" id="{C60A9E2F-5707-BF25-A8FD-909CC2C877FE}"/>
              </a:ext>
            </a:extLst>
          </p:cNvPr>
          <p:cNvSpPr>
            <a:spLocks noGrp="1"/>
          </p:cNvSpPr>
          <p:nvPr>
            <p:ph idx="1"/>
          </p:nvPr>
        </p:nvSpPr>
        <p:spPr>
          <a:xfrm>
            <a:off x="838200" y="1886857"/>
            <a:ext cx="3822189" cy="4290106"/>
          </a:xfrm>
        </p:spPr>
        <p:txBody>
          <a:bodyPr vert="horz" lIns="91440" tIns="45720" rIns="91440" bIns="45720" rtlCol="0">
            <a:normAutofit/>
          </a:bodyPr>
          <a:lstStyle/>
          <a:p>
            <a:r>
              <a:rPr lang="en-US" sz="2000" dirty="0"/>
              <a:t>Fake profiles are used to form relationships with the victim. </a:t>
            </a:r>
          </a:p>
          <a:p>
            <a:r>
              <a:rPr lang="en-US" sz="2000" dirty="0"/>
              <a:t>The aim is to obtain monies or personal information from the victim.</a:t>
            </a:r>
          </a:p>
          <a:p>
            <a:r>
              <a:rPr lang="en-US" sz="2000" dirty="0"/>
              <a:t>Can take place via dating sites or other social media platforms. </a:t>
            </a:r>
          </a:p>
          <a:p>
            <a:r>
              <a:rPr lang="en-US" sz="2000" dirty="0"/>
              <a:t>The process can take weeks with perpetrators working to achieve the victim's trust. </a:t>
            </a:r>
          </a:p>
        </p:txBody>
      </p:sp>
    </p:spTree>
    <p:extLst>
      <p:ext uri="{BB962C8B-B14F-4D97-AF65-F5344CB8AC3E}">
        <p14:creationId xmlns:p14="http://schemas.microsoft.com/office/powerpoint/2010/main" val="1627406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300EC6-2BEB-C68D-1B86-047EAFDC1A3D}"/>
              </a:ext>
            </a:extLst>
          </p:cNvPr>
          <p:cNvGraphicFramePr>
            <a:graphicFrameLocks noGrp="1"/>
          </p:cNvGraphicFramePr>
          <p:nvPr>
            <p:ph idx="1"/>
            <p:extLst>
              <p:ext uri="{D42A27DB-BD31-4B8C-83A1-F6EECF244321}">
                <p14:modId xmlns:p14="http://schemas.microsoft.com/office/powerpoint/2010/main" val="18593212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73331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9EF26-03FD-D6D2-3F47-B5F09288ECB0}"/>
              </a:ext>
            </a:extLst>
          </p:cNvPr>
          <p:cNvSpPr>
            <a:spLocks noGrp="1"/>
          </p:cNvSpPr>
          <p:nvPr>
            <p:ph type="title"/>
          </p:nvPr>
        </p:nvSpPr>
        <p:spPr>
          <a:xfrm>
            <a:off x="1136396" y="502021"/>
            <a:ext cx="6173262" cy="1655483"/>
          </a:xfrm>
        </p:spPr>
        <p:txBody>
          <a:bodyPr anchor="b">
            <a:normAutofit/>
          </a:bodyPr>
          <a:lstStyle/>
          <a:p>
            <a:r>
              <a:rPr lang="en-US" sz="4000"/>
              <a:t>Red flags</a:t>
            </a:r>
          </a:p>
        </p:txBody>
      </p:sp>
      <p:sp>
        <p:nvSpPr>
          <p:cNvPr id="3" name="Content Placeholder 2">
            <a:extLst>
              <a:ext uri="{FF2B5EF4-FFF2-40B4-BE49-F238E27FC236}">
                <a16:creationId xmlns:a16="http://schemas.microsoft.com/office/drawing/2014/main" id="{7C391725-B241-5FE8-4AAE-A5ED625C5D1E}"/>
              </a:ext>
            </a:extLst>
          </p:cNvPr>
          <p:cNvSpPr>
            <a:spLocks noGrp="1"/>
          </p:cNvSpPr>
          <p:nvPr>
            <p:ph idx="1"/>
          </p:nvPr>
        </p:nvSpPr>
        <p:spPr>
          <a:xfrm>
            <a:off x="1136397" y="2408518"/>
            <a:ext cx="6173262" cy="3535083"/>
          </a:xfrm>
        </p:spPr>
        <p:txBody>
          <a:bodyPr vert="horz" lIns="91440" tIns="45720" rIns="91440" bIns="45720" rtlCol="0">
            <a:normAutofit/>
          </a:bodyPr>
          <a:lstStyle/>
          <a:p>
            <a:r>
              <a:rPr lang="en-US" sz="2000">
                <a:latin typeface="Arial"/>
                <a:cs typeface="Arial"/>
              </a:rPr>
              <a:t>Excuses made not to speak to victim via video or in person.</a:t>
            </a:r>
          </a:p>
          <a:p>
            <a:r>
              <a:rPr lang="en-US" sz="2000">
                <a:latin typeface="Arial"/>
                <a:cs typeface="Arial"/>
              </a:rPr>
              <a:t>Claims that they work away or are abroad.</a:t>
            </a:r>
          </a:p>
          <a:p>
            <a:r>
              <a:rPr lang="en-US" sz="2000">
                <a:latin typeface="Arial"/>
                <a:cs typeface="Arial"/>
              </a:rPr>
              <a:t>Use of emotive issues to gain sympathy from the victim who then tries to help them. </a:t>
            </a:r>
          </a:p>
        </p:txBody>
      </p:sp>
      <p:pic>
        <p:nvPicPr>
          <p:cNvPr id="4" name="Picture 3" descr="A hand holding a red flag&#10;&#10;Description automatically generated">
            <a:extLst>
              <a:ext uri="{FF2B5EF4-FFF2-40B4-BE49-F238E27FC236}">
                <a16:creationId xmlns:a16="http://schemas.microsoft.com/office/drawing/2014/main" id="{034342CD-F511-E543-8696-1EC7B244E1D8}"/>
              </a:ext>
            </a:extLst>
          </p:cNvPr>
          <p:cNvPicPr>
            <a:picLocks noChangeAspect="1"/>
          </p:cNvPicPr>
          <p:nvPr/>
        </p:nvPicPr>
        <p:blipFill>
          <a:blip r:embed="rId2"/>
          <a:srcRect r="2289" b="3"/>
          <a:stretch>
            <a:fillRect/>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75611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59000C6-CFD9-E870-0CBA-F93F3AF928C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Any Questions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Picture 4" descr="Many question marks on black background">
            <a:extLst>
              <a:ext uri="{FF2B5EF4-FFF2-40B4-BE49-F238E27FC236}">
                <a16:creationId xmlns:a16="http://schemas.microsoft.com/office/drawing/2014/main" id="{1E1FDD26-6917-DA62-AB73-7FBF452FEBA7}"/>
              </a:ext>
            </a:extLst>
          </p:cNvPr>
          <p:cNvPicPr>
            <a:picLocks noChangeAspect="1"/>
          </p:cNvPicPr>
          <p:nvPr/>
        </p:nvPicPr>
        <p:blipFill>
          <a:blip r:embed="rId3"/>
          <a:srcRect t="7787"/>
          <a:stretch/>
        </p:blipFill>
        <p:spPr>
          <a:xfrm>
            <a:off x="4502428" y="1396760"/>
            <a:ext cx="7225748" cy="4064479"/>
          </a:xfrm>
          <a:prstGeom prst="rect">
            <a:avLst/>
          </a:prstGeom>
        </p:spPr>
      </p:pic>
    </p:spTree>
    <p:extLst>
      <p:ext uri="{BB962C8B-B14F-4D97-AF65-F5344CB8AC3E}">
        <p14:creationId xmlns:p14="http://schemas.microsoft.com/office/powerpoint/2010/main" val="3607214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513</TotalTime>
  <Words>2477</Words>
  <Application>Microsoft Office PowerPoint</Application>
  <PresentationFormat>Widescreen</PresentationFormat>
  <Paragraphs>187</Paragraphs>
  <Slides>37</Slides>
  <Notes>20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Aptos</vt:lpstr>
      <vt:lpstr>Aptos Display</vt:lpstr>
      <vt:lpstr>arial</vt:lpstr>
      <vt:lpstr>arial</vt:lpstr>
      <vt:lpstr>Calibri</vt:lpstr>
      <vt:lpstr>Open Sans</vt:lpstr>
      <vt:lpstr>ReithSerif</vt:lpstr>
      <vt:lpstr>Office Theme</vt:lpstr>
      <vt:lpstr>Introduction to the Fraud Act 2006 Wynne Jones</vt:lpstr>
      <vt:lpstr>Aims and Objectives</vt:lpstr>
      <vt:lpstr>What is Fraud? </vt:lpstr>
      <vt:lpstr>Fraud</vt:lpstr>
      <vt:lpstr>Statistics</vt:lpstr>
      <vt:lpstr>Covid and Fraud</vt:lpstr>
      <vt:lpstr>PowerPoint Presentation</vt:lpstr>
      <vt:lpstr>Fraud Act 2006</vt:lpstr>
      <vt:lpstr>Intent</vt:lpstr>
      <vt:lpstr>Fraud Act 2006 Sec. 2 Fraud by false representation </vt:lpstr>
      <vt:lpstr>Representation </vt:lpstr>
      <vt:lpstr>PowerPoint Presentation</vt:lpstr>
      <vt:lpstr>Task </vt:lpstr>
      <vt:lpstr>PowerPoint Presentation</vt:lpstr>
      <vt:lpstr> Universal Credit: Gang guilty of large £53.9m benefit fraud </vt:lpstr>
      <vt:lpstr>Case study example</vt:lpstr>
      <vt:lpstr>Fraud Act 2006 Section 3 Fraud by failing to disclose information </vt:lpstr>
      <vt:lpstr>Fraud Act 2006 Section 4   Fraud by abuse of position</vt:lpstr>
      <vt:lpstr>Section 4 example: </vt:lpstr>
      <vt:lpstr>Case Study 2021 Rhian Horsey</vt:lpstr>
      <vt:lpstr>Fraud Act Section 6  Possession etc. of articles for use in frauds </vt:lpstr>
      <vt:lpstr>Fraud Act Section 7 Making or supplying articles for use in frauds </vt:lpstr>
      <vt:lpstr>Fraud Act 2006 Section 11</vt:lpstr>
      <vt:lpstr>Section 11 cont.</vt:lpstr>
      <vt:lpstr>Making Off without payment</vt:lpstr>
      <vt:lpstr>Impact of Fraud on Vulnerable Victims</vt:lpstr>
      <vt:lpstr>What is the impact of fraud?</vt:lpstr>
      <vt:lpstr>Lasting Impacts of Fraud</vt:lpstr>
      <vt:lpstr>Long term &amp; Short-term Impacts on Victims</vt:lpstr>
      <vt:lpstr>Report Fraud</vt:lpstr>
      <vt:lpstr>National Fraud Intelligence Bureau NFIB</vt:lpstr>
      <vt:lpstr>NFIB Contd. </vt:lpstr>
      <vt:lpstr>PowerPoint Presentation</vt:lpstr>
      <vt:lpstr>Romance Fraud</vt:lpstr>
      <vt:lpstr>PowerPoint Presentation</vt:lpstr>
      <vt:lpstr>Red flags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cp:lastModifiedBy>
  <cp:revision>25</cp:revision>
  <dcterms:created xsi:type="dcterms:W3CDTF">2024-08-07T12:32:23Z</dcterms:created>
  <dcterms:modified xsi:type="dcterms:W3CDTF">2026-10-04T17:44:50Z</dcterms:modified>
</cp:coreProperties>
</file>