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73" r:id="rId2"/>
    <p:sldId id="274" r:id="rId3"/>
    <p:sldId id="259" r:id="rId4"/>
    <p:sldId id="275" r:id="rId5"/>
    <p:sldId id="261" r:id="rId6"/>
    <p:sldId id="257" r:id="rId7"/>
    <p:sldId id="258" r:id="rId8"/>
    <p:sldId id="264" r:id="rId9"/>
    <p:sldId id="265" r:id="rId10"/>
    <p:sldId id="266" r:id="rId11"/>
    <p:sldId id="267" r:id="rId12"/>
    <p:sldId id="268" r:id="rId13"/>
    <p:sldId id="285" r:id="rId14"/>
    <p:sldId id="281" r:id="rId15"/>
    <p:sldId id="286" r:id="rId16"/>
    <p:sldId id="279" r:id="rId17"/>
    <p:sldId id="280" r:id="rId1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38DD1-1EA1-4F9F-BA93-140E31015876}" type="datetimeFigureOut">
              <a:rPr lang="en-GB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E762C4-F2FE-4648-8C5C-D542FD3E0A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5707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7CAD1-6EAE-49F9-8B35-66C6D21FDD20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FDC381-8C16-4BE6-BB67-F3F81A6D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689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88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FDC381-8C16-4BE6-BB67-F3F81A6DC02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359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12F8D14-67A0-4C0F-8A2D-22400D8974EA}" type="datetimeFigureOut">
              <a:rPr lang="en-US" smtClean="0"/>
              <a:t>10/15/2018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4683EB7-37A7-485F-BD93-8A475D85B6C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hwb.wales.gov.uk/Resources/browse?sort=recommendation&amp;language=en&amp;category=Focus%20on%20Science&amp;tags=Year%20of%20Science&amp;tags=Focus%20on%20Science" TargetMode="External"/><Relationship Id="rId2" Type="http://schemas.openxmlformats.org/officeDocument/2006/relationships/hyperlink" Target="https://www.stem.org.uk/cross-curricular-topics-resourc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restawards.org/all-star-activities/" TargetMode="External"/><Relationship Id="rId4" Type="http://schemas.openxmlformats.org/officeDocument/2006/relationships/hyperlink" Target="http://enews.pearson.com/rsps/m/mpTHYqT802Zy92SrPzlAxY3qNv741vaqoJbN1vmV1cQ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907217"/>
          </a:xfrm>
        </p:spPr>
        <p:txBody>
          <a:bodyPr>
            <a:normAutofit/>
          </a:bodyPr>
          <a:lstStyle/>
          <a:p>
            <a:r>
              <a:rPr lang="en-GB" sz="2200" dirty="0" smtClean="0"/>
              <a:t>ECAD4006 Science: Lecture 4                                   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542270"/>
            <a:ext cx="6400800" cy="409653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Picture 3" descr="science-experiment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1542267"/>
            <a:ext cx="6410377" cy="4807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57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Familiarisation with school science</a:t>
            </a:r>
          </a:p>
          <a:p>
            <a:r>
              <a:rPr lang="en-GB" dirty="0" smtClean="0"/>
              <a:t>Interaction with science skills</a:t>
            </a:r>
          </a:p>
          <a:p>
            <a:r>
              <a:rPr lang="en-GB" dirty="0" smtClean="0"/>
              <a:t>Fostering observation skills</a:t>
            </a:r>
          </a:p>
          <a:p>
            <a:r>
              <a:rPr lang="en-GB" b="1" i="1" dirty="0" smtClean="0"/>
              <a:t>Asking questions</a:t>
            </a:r>
          </a:p>
          <a:p>
            <a:r>
              <a:rPr lang="en-GB" b="1" i="1" dirty="0" smtClean="0"/>
              <a:t>Ways to finding out the answers to questions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Lecture 1,2,3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37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Reflection</a:t>
            </a:r>
            <a:r>
              <a:rPr lang="en-GB" dirty="0"/>
              <a:t>..?</a:t>
            </a:r>
            <a:endParaRPr lang="en-US" dirty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109728" indent="0"/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3100" dirty="0" smtClean="0"/>
              <a:t>Warm Up:   </a:t>
            </a:r>
            <a:r>
              <a:rPr lang="en-GB" sz="2200" dirty="0" smtClean="0"/>
              <a:t>SOLIDS         </a:t>
            </a:r>
            <a:r>
              <a:rPr lang="en-GB" sz="2200" i="1" dirty="0" smtClean="0"/>
              <a:t>L   I  Q  U   I D   S                                        G </a:t>
            </a:r>
            <a:r>
              <a:rPr lang="en-GB" sz="2200" dirty="0" smtClean="0"/>
              <a:t>                  A                     </a:t>
            </a:r>
            <a:r>
              <a:rPr lang="en-GB" sz="2200" i="1" dirty="0" smtClean="0"/>
              <a:t>S</a:t>
            </a:r>
            <a:r>
              <a:rPr lang="en-GB" sz="2200" dirty="0" smtClean="0"/>
              <a:t>                            </a:t>
            </a:r>
            <a:r>
              <a:rPr lang="en-GB" sz="2200" i="1" dirty="0" smtClean="0"/>
              <a:t>E </a:t>
            </a:r>
            <a:r>
              <a:rPr lang="en-GB" sz="2200" dirty="0" smtClean="0"/>
              <a:t>                   S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pic>
        <p:nvPicPr>
          <p:cNvPr id="2050" name="Picture 2" descr="Water is so important to us that we give it different names depending on it's state. Here are all three states together - solid ice, liquid water and gaseous vapour (invisible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64904"/>
            <a:ext cx="3024336" cy="381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 descr="111078343.png"/>
          <p:cNvPicPr>
            <a:picLocks noGrp="1" noChangeAspect="1"/>
          </p:cNvPicPr>
          <p:nvPr/>
        </p:nvPicPr>
        <p:blipFill>
          <a:blip r:embed="rId4"/>
          <a:srcRect l="-18187" r="-18187"/>
          <a:stretch>
            <a:fillRect/>
          </a:stretch>
        </p:blipFill>
        <p:spPr>
          <a:xfrm>
            <a:off x="1691680" y="1556792"/>
            <a:ext cx="8229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212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Activity: Questions about water 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can we find the answers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Hand out: Simplified science enquiry glossary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r>
              <a:rPr lang="en-GB" sz="1100" dirty="0" smtClean="0"/>
              <a:t>AKSIS</a:t>
            </a:r>
            <a:endParaRPr lang="en-US" sz="11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Questions are the stimulus for science enquiry </a:t>
            </a:r>
            <a:endParaRPr lang="en-US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75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Encouraging thinking and talking together - elicitation of ideas and prior knowledge using </a:t>
            </a:r>
            <a:r>
              <a:rPr lang="en-GB" sz="2400" b="1" i="1" dirty="0" smtClean="0"/>
              <a:t>Concept Cartoons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What happens when a candle burns?</a:t>
            </a:r>
          </a:p>
          <a:p>
            <a:endParaRPr lang="en-GB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CANDLES</a:t>
            </a:r>
            <a:endParaRPr lang="en-US" dirty="0"/>
          </a:p>
        </p:txBody>
      </p:sp>
      <p:sp>
        <p:nvSpPr>
          <p:cNvPr id="4" name="AutoShape 2" descr="Image result for candl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80928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501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experiment </a:t>
            </a:r>
            <a:r>
              <a:rPr lang="en-US" dirty="0"/>
              <a:t>with different everyday objects and use their senses to sort them into groups according to simple </a:t>
            </a:r>
            <a:r>
              <a:rPr lang="en-US" i="1" dirty="0"/>
              <a:t>features</a:t>
            </a:r>
          </a:p>
          <a:p>
            <a:r>
              <a:rPr lang="en-US" dirty="0"/>
              <a:t>experiment with different everyday materials and use their senses to sort them into groups according to simple </a:t>
            </a:r>
            <a:r>
              <a:rPr lang="en-US" i="1" dirty="0"/>
              <a:t>properties</a:t>
            </a:r>
          </a:p>
          <a:p>
            <a:r>
              <a:rPr lang="en-US" dirty="0"/>
              <a:t>develop an awareness of, and be able to distinguish between, made and natural materials</a:t>
            </a:r>
          </a:p>
          <a:p>
            <a:r>
              <a:rPr lang="en-US" dirty="0"/>
              <a:t>understand how some everyday materials change in shape when stretched, squashed, bent and twisted</a:t>
            </a:r>
            <a:r>
              <a:rPr lang="en-US" dirty="0" smtClean="0"/>
              <a:t>, (i.e. respond to forces) </a:t>
            </a:r>
            <a:r>
              <a:rPr lang="en-US" dirty="0"/>
              <a:t>and when heated or </a:t>
            </a:r>
            <a:r>
              <a:rPr lang="en-US" dirty="0" smtClean="0"/>
              <a:t>cooled</a:t>
            </a:r>
          </a:p>
          <a:p>
            <a:pPr lvl="8"/>
            <a:r>
              <a:rPr lang="en-US" dirty="0" smtClean="0"/>
              <a:t>Pass the crazy soa</a:t>
            </a:r>
            <a:r>
              <a:rPr lang="en-US" dirty="0"/>
              <a:t>p</a:t>
            </a:r>
            <a:endParaRPr lang="en-US" dirty="0"/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 smtClean="0"/>
              <a:t>K&amp;U </a:t>
            </a:r>
            <a:r>
              <a:rPr lang="en-US" dirty="0" smtClean="0"/>
              <a:t>World: </a:t>
            </a:r>
            <a:r>
              <a:rPr lang="en-US" b="1" dirty="0" smtClean="0"/>
              <a:t>Myself and non-living things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830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daily and annual movements of </a:t>
            </a:r>
            <a:r>
              <a:rPr lang="en-US" dirty="0" smtClean="0"/>
              <a:t>the Earth </a:t>
            </a:r>
            <a:r>
              <a:rPr lang="en-US" dirty="0"/>
              <a:t>and their effect on day and </a:t>
            </a:r>
            <a:r>
              <a:rPr lang="en-US" dirty="0" smtClean="0"/>
              <a:t>year length</a:t>
            </a:r>
          </a:p>
          <a:p>
            <a:pPr marL="624078" indent="-514350">
              <a:buFont typeface="+mj-lt"/>
              <a:buAutoNum type="arabicPeriod"/>
            </a:pPr>
            <a:r>
              <a:rPr lang="en-US" dirty="0" smtClean="0"/>
              <a:t>the </a:t>
            </a:r>
            <a:r>
              <a:rPr lang="en-US" dirty="0"/>
              <a:t>relative positions and key features of </a:t>
            </a:r>
            <a:r>
              <a:rPr lang="en-US" dirty="0" smtClean="0"/>
              <a:t>the Sun </a:t>
            </a:r>
            <a:r>
              <a:rPr lang="en-US" dirty="0"/>
              <a:t>and planets in the solar </a:t>
            </a:r>
            <a:r>
              <a:rPr lang="en-US" dirty="0" smtClean="0"/>
              <a:t>system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a </a:t>
            </a:r>
            <a:r>
              <a:rPr lang="en-US" b="1" dirty="0"/>
              <a:t>comparison of the features and </a:t>
            </a:r>
            <a:r>
              <a:rPr lang="en-US" b="1" dirty="0" smtClean="0"/>
              <a:t>properties of </a:t>
            </a:r>
            <a:r>
              <a:rPr lang="en-US" b="1" dirty="0"/>
              <a:t>some natural and made </a:t>
            </a:r>
            <a:r>
              <a:rPr lang="en-US" b="1" dirty="0" smtClean="0"/>
              <a:t>materials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the </a:t>
            </a:r>
            <a:r>
              <a:rPr lang="en-US" b="1" dirty="0"/>
              <a:t>properties of materials relating to </a:t>
            </a:r>
            <a:r>
              <a:rPr lang="en-US" b="1" dirty="0" smtClean="0"/>
              <a:t>their uses</a:t>
            </a:r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how </a:t>
            </a:r>
            <a:r>
              <a:rPr lang="en-US" b="1" dirty="0"/>
              <a:t>some materials are formed </a:t>
            </a:r>
            <a:r>
              <a:rPr lang="en-US" b="1" dirty="0" smtClean="0"/>
              <a:t>or produced</a:t>
            </a:r>
            <a:endParaRPr lang="en-US" b="1" dirty="0"/>
          </a:p>
          <a:p>
            <a:pPr marL="624078" indent="-514350">
              <a:buFont typeface="+mj-lt"/>
              <a:buAutoNum type="arabicPeriod"/>
            </a:pPr>
            <a:r>
              <a:rPr lang="en-US" b="1" dirty="0" smtClean="0"/>
              <a:t>a </a:t>
            </a:r>
            <a:r>
              <a:rPr lang="en-US" b="1" dirty="0"/>
              <a:t>consideration of what waste is </a:t>
            </a:r>
            <a:r>
              <a:rPr lang="en-US" b="1" dirty="0" smtClean="0"/>
              <a:t>and what </a:t>
            </a:r>
            <a:r>
              <a:rPr lang="en-US" b="1" dirty="0"/>
              <a:t>happens to local waste that </a:t>
            </a:r>
            <a:r>
              <a:rPr lang="en-US" b="1" dirty="0" smtClean="0"/>
              <a:t>can be </a:t>
            </a:r>
            <a:r>
              <a:rPr lang="en-US" b="1" dirty="0"/>
              <a:t>recycled and that which cannot </a:t>
            </a:r>
            <a:r>
              <a:rPr lang="en-US" b="1" dirty="0" smtClean="0"/>
              <a:t>be recycled</a:t>
            </a:r>
            <a:endParaRPr lang="en-US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KS2: The sustainable Earth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55762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Using all appropriate senses.</a:t>
            </a:r>
          </a:p>
          <a:p>
            <a:pPr>
              <a:lnSpc>
                <a:spcPct val="90000"/>
              </a:lnSpc>
            </a:pPr>
            <a:r>
              <a:rPr lang="en-GB" altLang="en-US" sz="2800" b="1" i="1" dirty="0"/>
              <a:t>Describing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 observations</a:t>
            </a:r>
            <a:r>
              <a:rPr lang="en-GB" altLang="en-US" sz="2800" dirty="0"/>
              <a:t>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Noting similarities and </a:t>
            </a:r>
            <a:r>
              <a:rPr lang="en-GB" altLang="en-US" sz="2800" dirty="0" smtClean="0"/>
              <a:t>differences </a:t>
            </a:r>
            <a:r>
              <a:rPr lang="en-GB" altLang="en-US" sz="2800" b="1" i="1" dirty="0" smtClean="0"/>
              <a:t>Comparing</a:t>
            </a:r>
            <a:r>
              <a:rPr lang="en-GB" altLang="en-US" sz="2800" dirty="0" smtClean="0"/>
              <a:t> </a:t>
            </a:r>
            <a:r>
              <a:rPr lang="en-GB" altLang="en-US" sz="2800" dirty="0"/>
              <a:t>– lighter than, harder than etc.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Noting the unexpected.</a:t>
            </a:r>
          </a:p>
          <a:p>
            <a:pPr>
              <a:lnSpc>
                <a:spcPct val="90000"/>
              </a:lnSpc>
            </a:pPr>
            <a:r>
              <a:rPr lang="en-GB" altLang="en-US" sz="2800" b="1" i="1" dirty="0"/>
              <a:t>Describing</a:t>
            </a:r>
            <a:r>
              <a:rPr lang="en-GB" altLang="en-US" sz="2800" dirty="0"/>
              <a:t> </a:t>
            </a:r>
            <a:r>
              <a:rPr lang="en-GB" altLang="en-US" sz="2800" dirty="0" smtClean="0"/>
              <a:t> patterns</a:t>
            </a:r>
            <a:r>
              <a:rPr lang="en-GB" altLang="en-US" sz="2800" dirty="0"/>
              <a:t>.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Identifying where and when examples fit into a stated pattern (</a:t>
            </a:r>
            <a:r>
              <a:rPr lang="en-GB" altLang="en-US" sz="2800" b="1" i="1" dirty="0"/>
              <a:t>explaining</a:t>
            </a:r>
            <a:r>
              <a:rPr lang="en-GB" altLang="en-US" sz="2800" dirty="0"/>
              <a:t>)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Classifying – sorting according to one/ several attributes; recognizing criteria used for sorting; devising own criteria for sorting (</a:t>
            </a:r>
            <a:r>
              <a:rPr lang="en-GB" altLang="en-US" sz="2800" b="1" i="1" dirty="0"/>
              <a:t>explaining</a:t>
            </a:r>
            <a:r>
              <a:rPr lang="en-GB" altLang="en-US" sz="2800" dirty="0"/>
              <a:t>).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Reminder: Indicators </a:t>
            </a:r>
            <a:r>
              <a:rPr lang="en-GB" altLang="en-US" dirty="0"/>
              <a:t>for Observing as a skill that can be planned for.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303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608" y="1700809"/>
            <a:ext cx="8229600" cy="403244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 smtClean="0"/>
              <a:t>Physical </a:t>
            </a:r>
            <a:r>
              <a:rPr lang="en-GB" altLang="en-US" dirty="0"/>
              <a:t>state?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Material?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Origin?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Characteristic properties</a:t>
            </a:r>
            <a:r>
              <a:rPr lang="en-GB" altLang="en-US" dirty="0" smtClean="0"/>
              <a:t>? How they behave when…?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Many properties of materials are defined by their response to </a:t>
            </a:r>
            <a:r>
              <a:rPr lang="en-GB" altLang="en-US" b="1" i="1" dirty="0" smtClean="0"/>
              <a:t>forces</a:t>
            </a:r>
            <a:r>
              <a:rPr lang="en-GB" altLang="en-US" dirty="0" smtClean="0"/>
              <a:t> – hardness; strength; elasticity; stiffness; toughness etc.</a:t>
            </a:r>
            <a:endParaRPr lang="en-GB" alt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3100" dirty="0" smtClean="0"/>
              <a:t/>
            </a:r>
            <a:br>
              <a:rPr lang="en-GB" altLang="en-US" sz="3100" dirty="0" smtClean="0"/>
            </a:br>
            <a:r>
              <a:rPr lang="en-GB" altLang="en-US" sz="3100" dirty="0" smtClean="0"/>
              <a:t>A </a:t>
            </a:r>
            <a:r>
              <a:rPr lang="en-GB" altLang="en-US" sz="3100" dirty="0"/>
              <a:t>variety of properties can be used to differentiate between objects to classify them:</a:t>
            </a:r>
            <a:r>
              <a:rPr lang="en-GB" altLang="en-US" dirty="0"/>
              <a:t/>
            </a:r>
            <a:br>
              <a:rPr lang="en-GB" alt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220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 b="1" dirty="0"/>
              <a:t>Compositional – metal, plastic, wood, stone, glass</a:t>
            </a:r>
          </a:p>
          <a:p>
            <a:r>
              <a:rPr lang="en-GB" altLang="en-US" sz="2800" b="1" dirty="0"/>
              <a:t>Functional – building, food, it holds things, to write on, we use to…</a:t>
            </a:r>
          </a:p>
          <a:p>
            <a:r>
              <a:rPr lang="en-GB" altLang="en-US" sz="2800" b="1" dirty="0"/>
              <a:t>Locational – found in the kitchen, from the beach, in a drawer etc.</a:t>
            </a:r>
          </a:p>
          <a:p>
            <a:r>
              <a:rPr lang="en-GB" altLang="en-US" sz="2800" b="1" dirty="0"/>
              <a:t>Observable properties – hard, soft, crackly, heavy, bendy, stretchy etc.</a:t>
            </a:r>
          </a:p>
          <a:p>
            <a:r>
              <a:rPr lang="en-GB" altLang="en-US" sz="2800" b="1" dirty="0"/>
              <a:t>Manufactured or “made”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use: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489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b="1" dirty="0" smtClean="0"/>
              <a:t>There </a:t>
            </a:r>
            <a:r>
              <a:rPr lang="en-GB" altLang="en-US" sz="2800" b="1" dirty="0"/>
              <a:t>are many opportunities to challenge </a:t>
            </a:r>
            <a:r>
              <a:rPr lang="en-GB" altLang="en-US" sz="2800" b="1" dirty="0" smtClean="0"/>
              <a:t>pupils </a:t>
            </a:r>
            <a:r>
              <a:rPr lang="en-GB" altLang="en-US" sz="2800" b="1" dirty="0"/>
              <a:t>to find the answers to investigable questions.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Which </a:t>
            </a:r>
            <a:r>
              <a:rPr lang="en-GB" altLang="en-US" sz="2800" b="1" dirty="0"/>
              <a:t>material is the strongest? </a:t>
            </a:r>
            <a:r>
              <a:rPr lang="en-GB" altLang="en-US" sz="2800" b="1" dirty="0" err="1" smtClean="0"/>
              <a:t>stretchiest</a:t>
            </a:r>
            <a:r>
              <a:rPr lang="en-GB" altLang="en-US" sz="2800" b="1" dirty="0" smtClean="0"/>
              <a:t>?  hardest? most </a:t>
            </a:r>
            <a:r>
              <a:rPr lang="en-GB" altLang="en-US" sz="2800" b="1" dirty="0"/>
              <a:t>absorbent? most waterproof? best for keeping warm? etc.</a:t>
            </a:r>
          </a:p>
          <a:p>
            <a:pPr>
              <a:lnSpc>
                <a:spcPct val="90000"/>
              </a:lnSpc>
            </a:pPr>
            <a:endParaRPr lang="en-GB" altLang="en-US" sz="2800" b="1" dirty="0" smtClean="0"/>
          </a:p>
          <a:p>
            <a:pPr>
              <a:lnSpc>
                <a:spcPct val="90000"/>
              </a:lnSpc>
            </a:pPr>
            <a:r>
              <a:rPr lang="en-GB" altLang="en-US" sz="2800" b="1" dirty="0" smtClean="0"/>
              <a:t>These </a:t>
            </a:r>
            <a:r>
              <a:rPr lang="en-GB" altLang="en-US" sz="2800" b="1" dirty="0"/>
              <a:t>can be introduced as problem solving activities that require pupils to find out the answer by scientific enquiry.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400" dirty="0"/>
              <a:t>Linking properties of materials to every day use.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223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2596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Which brand is the best?</a:t>
            </a:r>
          </a:p>
          <a:p>
            <a:r>
              <a:rPr lang="en-GB" sz="2000" dirty="0" smtClean="0"/>
              <a:t>A focus upon accuracy of measurement.</a:t>
            </a:r>
          </a:p>
          <a:p>
            <a:r>
              <a:rPr lang="en-GB" sz="2000" dirty="0" smtClean="0"/>
              <a:t>Refer to guidance sheet: Giving the pupils a plan to follow to guarantee that they can </a:t>
            </a:r>
            <a:r>
              <a:rPr lang="en-GB" sz="2000" i="1" dirty="0" smtClean="0"/>
              <a:t>develop and reflect.</a:t>
            </a:r>
            <a:endParaRPr lang="en-US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Paper Towels </a:t>
            </a:r>
            <a:r>
              <a:rPr lang="en-GB" i="1" dirty="0"/>
              <a:t>Fair Test </a:t>
            </a:r>
            <a:r>
              <a:rPr lang="en-GB" dirty="0"/>
              <a:t>Enquiry</a:t>
            </a:r>
            <a:br>
              <a:rPr lang="en-GB" dirty="0"/>
            </a:br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8920"/>
            <a:ext cx="5256584" cy="369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84291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is your prediction/ hypothesis?</a:t>
            </a:r>
          </a:p>
          <a:p>
            <a:r>
              <a:rPr lang="en-GB" dirty="0"/>
              <a:t>Fair test question?</a:t>
            </a:r>
          </a:p>
          <a:p>
            <a:r>
              <a:rPr lang="en-GB" dirty="0"/>
              <a:t>Type of graph?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Record your results in a table and plot your results using a graph.</a:t>
            </a:r>
          </a:p>
          <a:p>
            <a:r>
              <a:rPr lang="en-GB" dirty="0"/>
              <a:t>Use your graph to compare the brands by noting numerical data.</a:t>
            </a:r>
          </a:p>
          <a:p>
            <a:r>
              <a:rPr lang="en-GB" dirty="0" smtClean="0"/>
              <a:t>Write </a:t>
            </a:r>
            <a:r>
              <a:rPr lang="en-GB" dirty="0"/>
              <a:t>a brief report to recommend to buyers why they should choose a particular brand of paper </a:t>
            </a:r>
            <a:r>
              <a:rPr lang="en-GB" dirty="0" smtClean="0"/>
              <a:t>towels.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368925"/>
            <a:ext cx="8229600" cy="1143000"/>
          </a:xfrm>
        </p:spPr>
        <p:txBody>
          <a:bodyPr/>
          <a:lstStyle/>
          <a:p>
            <a:r>
              <a:rPr lang="en-GB" dirty="0"/>
              <a:t>Plan, Develop, Reflect</a:t>
            </a:r>
          </a:p>
        </p:txBody>
      </p:sp>
    </p:spTree>
    <p:extLst>
      <p:ext uri="{BB962C8B-B14F-4D97-AF65-F5344CB8AC3E}">
        <p14:creationId xmlns:p14="http://schemas.microsoft.com/office/powerpoint/2010/main" val="3403727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Materials </a:t>
            </a:r>
            <a:r>
              <a:rPr lang="en-GB" dirty="0"/>
              <a:t>experiences to </a:t>
            </a:r>
            <a:r>
              <a:rPr lang="en-GB" dirty="0" smtClean="0"/>
              <a:t>try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 smtClean="0"/>
              <a:t>Gloop; Jelly </a:t>
            </a:r>
            <a:r>
              <a:rPr lang="en-GB" dirty="0" err="1" smtClean="0"/>
              <a:t>baff</a:t>
            </a:r>
            <a:r>
              <a:rPr lang="en-GB" dirty="0" smtClean="0"/>
              <a:t>; Magic snow; </a:t>
            </a:r>
            <a:r>
              <a:rPr lang="en-GB" dirty="0" err="1" smtClean="0"/>
              <a:t>Galium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073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TIDY UP TIME!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An important consideration as a teacher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087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u="sng" dirty="0" smtClean="0"/>
              <a:t>STEM </a:t>
            </a:r>
            <a:r>
              <a:rPr lang="en-GB" u="sng" dirty="0"/>
              <a:t>LINKS 2017</a:t>
            </a:r>
            <a:endParaRPr lang="en-GB" dirty="0"/>
          </a:p>
          <a:p>
            <a:r>
              <a:rPr lang="en-GB" u="sng" dirty="0">
                <a:hlinkClick r:id="rId2"/>
              </a:rPr>
              <a:t>https://</a:t>
            </a:r>
            <a:r>
              <a:rPr lang="en-GB" u="sng" dirty="0" smtClean="0">
                <a:hlinkClick r:id="rId2"/>
              </a:rPr>
              <a:t>www.stem.org.uk/cross-curricular-topics-resources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HWB </a:t>
            </a:r>
            <a:r>
              <a:rPr lang="en-GB" u="sng" dirty="0"/>
              <a:t>SCIENCE</a:t>
            </a:r>
            <a:endParaRPr lang="en-GB" dirty="0"/>
          </a:p>
          <a:p>
            <a:r>
              <a:rPr lang="en-GB" u="sng" dirty="0">
                <a:hlinkClick r:id="rId3"/>
              </a:rPr>
              <a:t>http://hwb.wales.gov.uk/Resources/browse?sort=recommendation&amp;language=en&amp;category=Focus%20on%20Science&amp;tags=Year%20of%20Science&amp;tags=Focus%20on%20Science</a:t>
            </a:r>
            <a:endParaRPr lang="en-GB" dirty="0"/>
          </a:p>
          <a:p>
            <a:pPr marL="109728" indent="0">
              <a:buNone/>
            </a:pPr>
            <a:r>
              <a:rPr lang="en-GB" u="sng" dirty="0" smtClean="0"/>
              <a:t>The Crunch</a:t>
            </a:r>
          </a:p>
          <a:p>
            <a:r>
              <a:rPr lang="en-GB" b="1" u="sng" dirty="0" smtClean="0">
                <a:hlinkClick r:id="rId4"/>
              </a:rPr>
              <a:t>thecrunch.wellcome.ac.uk/schools</a:t>
            </a:r>
            <a:endParaRPr lang="en-GB" b="1" u="sng" dirty="0" smtClean="0"/>
          </a:p>
          <a:p>
            <a:pPr marL="109728" indent="0">
              <a:buNone/>
            </a:pPr>
            <a:r>
              <a:rPr lang="en-GB" b="1" u="sng" dirty="0" smtClean="0"/>
              <a:t>Crest Star Science</a:t>
            </a:r>
          </a:p>
          <a:p>
            <a:r>
              <a:rPr lang="en-GB" dirty="0">
                <a:hlinkClick r:id="rId5"/>
              </a:rPr>
              <a:t>http://www.crestawards.org/all-star-activities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endParaRPr lang="en-GB" dirty="0"/>
          </a:p>
          <a:p>
            <a:pPr marL="109728" indent="0">
              <a:buNone/>
            </a:pPr>
            <a:endParaRPr lang="en-GB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Essential links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96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sz="2800" dirty="0"/>
              <a:t>Goldsworthy, A. &amp; </a:t>
            </a:r>
            <a:r>
              <a:rPr lang="en-GB" sz="2800" dirty="0" err="1"/>
              <a:t>Ponchoud</a:t>
            </a:r>
            <a:r>
              <a:rPr lang="en-GB" sz="2800" dirty="0"/>
              <a:t>, R</a:t>
            </a:r>
            <a:r>
              <a:rPr lang="en-GB" sz="2800" dirty="0" smtClean="0"/>
              <a:t>. </a:t>
            </a:r>
            <a:r>
              <a:rPr lang="en-GB" sz="2800" dirty="0"/>
              <a:t>(2008) </a:t>
            </a:r>
            <a:r>
              <a:rPr lang="en-GB" sz="2800" i="1" dirty="0"/>
              <a:t>Science Enquiry Games.</a:t>
            </a:r>
            <a:r>
              <a:rPr lang="en-GB" sz="2800" dirty="0"/>
              <a:t> </a:t>
            </a:r>
            <a:r>
              <a:rPr lang="en-GB" sz="2800" dirty="0" err="1" smtClean="0"/>
              <a:t>Sandbach</a:t>
            </a:r>
            <a:r>
              <a:rPr lang="en-GB" sz="2800" dirty="0" smtClean="0"/>
              <a:t>: </a:t>
            </a:r>
            <a:r>
              <a:rPr lang="en-GB" sz="2800" dirty="0" err="1"/>
              <a:t>Millgate</a:t>
            </a:r>
            <a:r>
              <a:rPr lang="en-GB" sz="2800" dirty="0"/>
              <a:t> House</a:t>
            </a:r>
            <a:r>
              <a:rPr lang="en-GB" sz="2800" dirty="0" smtClean="0"/>
              <a:t>.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Goldsworthy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A. and 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Feasey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 R.(1997) 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Making sense of primary science investigations.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Hatfield: ASE.</a:t>
            </a:r>
            <a:r>
              <a:rPr lang="en-US" sz="2800" dirty="0"/>
              <a:t> </a:t>
            </a:r>
          </a:p>
          <a:p>
            <a:r>
              <a:rPr lang="en-GB" sz="2800" dirty="0" smtClean="0">
                <a:latin typeface="Arial" pitchFamily="34" charset="0"/>
                <a:cs typeface="Arial" pitchFamily="34" charset="0"/>
              </a:rPr>
              <a:t>Harlen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W. (2009) “Enquiry and good science teaching”,</a:t>
            </a:r>
            <a:r>
              <a:rPr lang="en-GB" sz="2800" i="1" dirty="0">
                <a:latin typeface="Arial" pitchFamily="34" charset="0"/>
                <a:cs typeface="Arial" pitchFamily="34" charset="0"/>
              </a:rPr>
              <a:t> Primary Science,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106, January, p5-8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GB" sz="2800" dirty="0">
                <a:latin typeface="Arial" pitchFamily="34" charset="0"/>
                <a:cs typeface="Arial" pitchFamily="34" charset="0"/>
              </a:rPr>
              <a:t> Ward, H. and </a:t>
            </a:r>
            <a:r>
              <a:rPr lang="en-GB" sz="2800" dirty="0" err="1">
                <a:latin typeface="Arial" pitchFamily="34" charset="0"/>
                <a:cs typeface="Arial" pitchFamily="34" charset="0"/>
              </a:rPr>
              <a:t>Roden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, J. (2016)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Teaching Science in The Primary Classroom.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London: Sage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Turner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(2011)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It’s not fair – or is it? A guide to developing children’s ideas through primary science enquiry.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Hatfield: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ASE.</a:t>
            </a:r>
          </a:p>
          <a:p>
            <a:pPr marL="109728" indent="0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68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596</TotalTime>
  <Words>781</Words>
  <Application>Microsoft Office PowerPoint</Application>
  <PresentationFormat>On-screen Show (4:3)</PresentationFormat>
  <Paragraphs>110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ECAD4006 Science: Lecture 4                                    </vt:lpstr>
      <vt:lpstr>Recap Lecture 1,2,3</vt:lpstr>
      <vt:lpstr> Warm Up:   SOLIDS         L   I  Q  U   I D   S                                        G                   A                     S                            E                    S </vt:lpstr>
      <vt:lpstr>Questions are the stimulus for science enquiry </vt:lpstr>
      <vt:lpstr>CANDLES</vt:lpstr>
      <vt:lpstr> K&amp;U World: Myself and non-living things </vt:lpstr>
      <vt:lpstr>KS2: The sustainable Earth</vt:lpstr>
      <vt:lpstr>Reminder: Indicators for Observing as a skill that can be planned for.</vt:lpstr>
      <vt:lpstr> A variety of properties can be used to differentiate between objects to classify them: </vt:lpstr>
      <vt:lpstr>Children use:</vt:lpstr>
      <vt:lpstr>Linking properties of materials to every day use.</vt:lpstr>
      <vt:lpstr>Paper Towels Fair Test Enquiry </vt:lpstr>
      <vt:lpstr>Plan, Develop, Reflect</vt:lpstr>
      <vt:lpstr>PowerPoint Presentation</vt:lpstr>
      <vt:lpstr>PowerPoint Presentation</vt:lpstr>
      <vt:lpstr>Essential links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Ceri Lewis</cp:lastModifiedBy>
  <cp:revision>31</cp:revision>
  <cp:lastPrinted>2017-10-03T11:37:08Z</cp:lastPrinted>
  <dcterms:created xsi:type="dcterms:W3CDTF">2015-10-14T12:23:57Z</dcterms:created>
  <dcterms:modified xsi:type="dcterms:W3CDTF">2018-10-15T13:33:02Z</dcterms:modified>
</cp:coreProperties>
</file>