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83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27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23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77.xml" ContentType="application/vnd.openxmlformats-officedocument.presentationml.slide+xml"/>
  <Override PartName="/ppt/viewProps.xml" ContentType="application/vnd.openxmlformats-officedocument.presentationml.viewProp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48.xml" ContentType="application/vnd.openxmlformats-officedocument.presentationml.slide+xml"/>
  <Override PartName="/ppt/slides/slide66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slides/slide7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Override PartName="/ppt/slides/slide80.xml" ContentType="application/vnd.openxmlformats-officedocument.presentationml.slide+xml"/>
  <Override PartName="/ppt/slides/slide82.xml" ContentType="application/vnd.openxmlformats-officedocument.presentationml.slide+xml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37.xml" ContentType="application/vnd.openxmlformats-officedocument.presentationml.notesSlid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slides/slide78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notesSlides/notesSlide25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slides/slide79.xml" ContentType="application/vnd.openxmlformats-officedocument.presentationml.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slides/slide75.xml" ContentType="application/vnd.openxmlformats-officedocument.presentationml.slide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69" r:id="rId1"/>
  </p:sldMasterIdLst>
  <p:notesMasterIdLst>
    <p:notesMasterId r:id="rId85"/>
  </p:notesMasterIdLst>
  <p:handoutMasterIdLst>
    <p:handoutMasterId r:id="rId86"/>
  </p:handoutMasterIdLst>
  <p:sldIdLst>
    <p:sldId id="376" r:id="rId2"/>
    <p:sldId id="257" r:id="rId3"/>
    <p:sldId id="564" r:id="rId4"/>
    <p:sldId id="565" r:id="rId5"/>
    <p:sldId id="434" r:id="rId6"/>
    <p:sldId id="458" r:id="rId7"/>
    <p:sldId id="464" r:id="rId8"/>
    <p:sldId id="556" r:id="rId9"/>
    <p:sldId id="283" r:id="rId10"/>
    <p:sldId id="378" r:id="rId11"/>
    <p:sldId id="292" r:id="rId12"/>
    <p:sldId id="387" r:id="rId13"/>
    <p:sldId id="384" r:id="rId14"/>
    <p:sldId id="389" r:id="rId15"/>
    <p:sldId id="391" r:id="rId16"/>
    <p:sldId id="393" r:id="rId17"/>
    <p:sldId id="395" r:id="rId18"/>
    <p:sldId id="397" r:id="rId19"/>
    <p:sldId id="399" r:id="rId20"/>
    <p:sldId id="401" r:id="rId21"/>
    <p:sldId id="403" r:id="rId22"/>
    <p:sldId id="558" r:id="rId23"/>
    <p:sldId id="520" r:id="rId24"/>
    <p:sldId id="521" r:id="rId25"/>
    <p:sldId id="522" r:id="rId26"/>
    <p:sldId id="523" r:id="rId27"/>
    <p:sldId id="524" r:id="rId28"/>
    <p:sldId id="525" r:id="rId29"/>
    <p:sldId id="526" r:id="rId30"/>
    <p:sldId id="527" r:id="rId31"/>
    <p:sldId id="528" r:id="rId32"/>
    <p:sldId id="529" r:id="rId33"/>
    <p:sldId id="530" r:id="rId34"/>
    <p:sldId id="531" r:id="rId35"/>
    <p:sldId id="532" r:id="rId36"/>
    <p:sldId id="533" r:id="rId37"/>
    <p:sldId id="534" r:id="rId38"/>
    <p:sldId id="535" r:id="rId39"/>
    <p:sldId id="536" r:id="rId40"/>
    <p:sldId id="537" r:id="rId41"/>
    <p:sldId id="538" r:id="rId42"/>
    <p:sldId id="539" r:id="rId43"/>
    <p:sldId id="540" r:id="rId44"/>
    <p:sldId id="541" r:id="rId45"/>
    <p:sldId id="560" r:id="rId46"/>
    <p:sldId id="428" r:id="rId47"/>
    <p:sldId id="557" r:id="rId48"/>
    <p:sldId id="432" r:id="rId49"/>
    <p:sldId id="422" r:id="rId50"/>
    <p:sldId id="410" r:id="rId51"/>
    <p:sldId id="340" r:id="rId52"/>
    <p:sldId id="341" r:id="rId53"/>
    <p:sldId id="343" r:id="rId54"/>
    <p:sldId id="344" r:id="rId55"/>
    <p:sldId id="345" r:id="rId56"/>
    <p:sldId id="346" r:id="rId57"/>
    <p:sldId id="348" r:id="rId58"/>
    <p:sldId id="349" r:id="rId59"/>
    <p:sldId id="350" r:id="rId60"/>
    <p:sldId id="351" r:id="rId61"/>
    <p:sldId id="352" r:id="rId62"/>
    <p:sldId id="353" r:id="rId63"/>
    <p:sldId id="355" r:id="rId64"/>
    <p:sldId id="356" r:id="rId65"/>
    <p:sldId id="411" r:id="rId66"/>
    <p:sldId id="488" r:id="rId67"/>
    <p:sldId id="489" r:id="rId68"/>
    <p:sldId id="499" r:id="rId69"/>
    <p:sldId id="545" r:id="rId70"/>
    <p:sldId id="502" r:id="rId71"/>
    <p:sldId id="546" r:id="rId72"/>
    <p:sldId id="505" r:id="rId73"/>
    <p:sldId id="547" r:id="rId74"/>
    <p:sldId id="548" r:id="rId75"/>
    <p:sldId id="510" r:id="rId76"/>
    <p:sldId id="551" r:id="rId77"/>
    <p:sldId id="552" r:id="rId78"/>
    <p:sldId id="553" r:id="rId79"/>
    <p:sldId id="563" r:id="rId80"/>
    <p:sldId id="562" r:id="rId81"/>
    <p:sldId id="444" r:id="rId82"/>
    <p:sldId id="360" r:id="rId83"/>
    <p:sldId id="555" r:id="rId84"/>
  </p:sldIdLst>
  <p:sldSz cx="9144000" cy="6858000" type="letter"/>
  <p:notesSz cx="7315200" cy="96012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</p:showPr>
  <p:clrMru>
    <a:srgbClr val="009900"/>
    <a:srgbClr val="FF0000"/>
    <a:srgbClr val="000066"/>
    <a:srgbClr val="003366"/>
    <a:srgbClr val="00FFFF"/>
    <a:srgbClr val="FFFF00"/>
    <a:srgbClr val="4D4D4D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8214" autoAdjust="0"/>
    <p:restoredTop sz="98543" autoAdjust="0"/>
  </p:normalViewPr>
  <p:slideViewPr>
    <p:cSldViewPr snapToGrid="0">
      <p:cViewPr>
        <p:scale>
          <a:sx n="66" d="100"/>
          <a:sy n="66" d="100"/>
        </p:scale>
        <p:origin x="-1188" y="-11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581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tableStyles" Target="tableStyles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handoutMaster" Target="handoutMasters/handoutMaster1.xml"/></Relationships>
</file>

<file path=ppt/_rels/viewProps.xml.rels><?xml version="1.0" encoding="UTF-8" standalone="yes"?>
<Relationships xmlns="http://schemas.openxmlformats.org/package/2006/relationships"><Relationship Id="rId3" Type="http://schemas.openxmlformats.org/officeDocument/2006/relationships/slide" Target="slides/slide81.xml"/><Relationship Id="rId2" Type="http://schemas.openxmlformats.org/officeDocument/2006/relationships/slide" Target="slides/slide48.xml"/><Relationship Id="rId1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119" tIns="0" rIns="19119" bIns="0" numCol="1" anchor="t" anchorCtr="0" compatLnSpc="1">
            <a:prstTxWarp prst="textNoShape">
              <a:avLst/>
            </a:prstTxWarp>
          </a:bodyPr>
          <a:lstStyle>
            <a:lvl1pPr defTabSz="917575" eaLnBrk="0" hangingPunct="0">
              <a:defRPr sz="1000" b="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4963" y="0"/>
            <a:ext cx="3170237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119" tIns="0" rIns="19119" bIns="0" numCol="1" anchor="t" anchorCtr="0" compatLnSpc="1">
            <a:prstTxWarp prst="textNoShape">
              <a:avLst/>
            </a:prstTxWarp>
          </a:bodyPr>
          <a:lstStyle>
            <a:lvl1pPr algn="r" defTabSz="917575" eaLnBrk="0" hangingPunct="0">
              <a:defRPr sz="1000" b="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20188"/>
            <a:ext cx="3170238" cy="48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119" tIns="0" rIns="19119" bIns="0" numCol="1" anchor="b" anchorCtr="0" compatLnSpc="1">
            <a:prstTxWarp prst="textNoShape">
              <a:avLst/>
            </a:prstTxWarp>
          </a:bodyPr>
          <a:lstStyle>
            <a:lvl1pPr defTabSz="917575" eaLnBrk="0" hangingPunct="0">
              <a:defRPr sz="1000" b="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4963" y="9120188"/>
            <a:ext cx="3170237" cy="48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119" tIns="0" rIns="19119" bIns="0" numCol="1" anchor="b" anchorCtr="0" compatLnSpc="1">
            <a:prstTxWarp prst="textNoShape">
              <a:avLst/>
            </a:prstTxWarp>
          </a:bodyPr>
          <a:lstStyle>
            <a:lvl1pPr algn="r" defTabSz="917575" eaLnBrk="0" hangingPunct="0">
              <a:defRPr sz="1000" b="0" i="1">
                <a:solidFill>
                  <a:schemeClr val="tx2"/>
                </a:solidFill>
              </a:defRPr>
            </a:lvl1pPr>
          </a:lstStyle>
          <a:p>
            <a:fld id="{64FAF0D1-FED7-43F9-875F-FACC0F363D5B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71438" y="103188"/>
            <a:ext cx="315118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406" tIns="46204" rIns="92406" bIns="46204" anchor="ctr">
            <a:spAutoFit/>
          </a:bodyPr>
          <a:lstStyle/>
          <a:p>
            <a:pPr defTabSz="917575" eaLnBrk="0" hangingPunct="0"/>
            <a:r>
              <a:rPr lang="en-US" sz="1400" b="0">
                <a:solidFill>
                  <a:schemeClr val="tx2"/>
                </a:solidFill>
              </a:rPr>
              <a:t>Computer Science Monash University</a:t>
            </a:r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71438" y="9194800"/>
            <a:ext cx="9715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406" tIns="46204" rIns="92406" bIns="46204" anchor="ctr">
            <a:spAutoFit/>
          </a:bodyPr>
          <a:lstStyle/>
          <a:p>
            <a:pPr defTabSz="917575" eaLnBrk="0" hangingPunct="0"/>
            <a:fld id="{EA8B8192-901D-4B48-B840-8126237F6460}" type="datetime1">
              <a:rPr lang="en-US" sz="1400" b="0">
                <a:solidFill>
                  <a:schemeClr val="tx2"/>
                </a:solidFill>
              </a:rPr>
              <a:pPr defTabSz="917575" eaLnBrk="0" hangingPunct="0"/>
              <a:t>2/6/2012</a:t>
            </a:fld>
            <a:endParaRPr lang="en-US" sz="1400" b="0">
              <a:solidFill>
                <a:schemeClr val="tx2"/>
              </a:solidFill>
            </a:endParaRPr>
          </a:p>
        </p:txBody>
      </p:sp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6843713" y="9194800"/>
            <a:ext cx="400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406" tIns="46204" rIns="92406" bIns="46204" anchor="ctr">
            <a:spAutoFit/>
          </a:bodyPr>
          <a:lstStyle/>
          <a:p>
            <a:pPr algn="r" defTabSz="917575" eaLnBrk="0" hangingPunct="0"/>
            <a:fld id="{D0E9B5CB-D49E-4C69-B140-887241938FC2}" type="slidenum">
              <a:rPr lang="en-US" sz="1400" b="0">
                <a:solidFill>
                  <a:schemeClr val="tx2"/>
                </a:solidFill>
              </a:rPr>
              <a:pPr algn="r" defTabSz="917575" eaLnBrk="0" hangingPunct="0"/>
              <a:t>‹#›</a:t>
            </a:fld>
            <a:endParaRPr lang="en-US" sz="1400" b="0">
              <a:solidFill>
                <a:schemeClr val="tx2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119" tIns="0" rIns="19119" bIns="0" numCol="1" anchor="t" anchorCtr="0" compatLnSpc="1">
            <a:prstTxWarp prst="textNoShape">
              <a:avLst/>
            </a:prstTxWarp>
          </a:bodyPr>
          <a:lstStyle>
            <a:lvl1pPr defTabSz="765175" eaLnBrk="0" hangingPunct="0">
              <a:defRPr sz="1000" b="0" i="1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4963" y="0"/>
            <a:ext cx="3170237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119" tIns="0" rIns="19119" bIns="0" numCol="1" anchor="t" anchorCtr="0" compatLnSpc="1">
            <a:prstTxWarp prst="textNoShape">
              <a:avLst/>
            </a:prstTxWarp>
          </a:bodyPr>
          <a:lstStyle>
            <a:lvl1pPr algn="r" defTabSz="765175" eaLnBrk="0" hangingPunct="0">
              <a:defRPr sz="1000" b="0" i="1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8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119" tIns="0" rIns="19119" bIns="0" numCol="1" anchor="b" anchorCtr="0" compatLnSpc="1">
            <a:prstTxWarp prst="textNoShape">
              <a:avLst/>
            </a:prstTxWarp>
          </a:bodyPr>
          <a:lstStyle>
            <a:lvl1pPr defTabSz="765175" eaLnBrk="0" hangingPunct="0">
              <a:defRPr sz="1000" b="0" i="1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4963" y="9120188"/>
            <a:ext cx="3170237" cy="48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119" tIns="0" rIns="19119" bIns="0" numCol="1" anchor="b" anchorCtr="0" compatLnSpc="1">
            <a:prstTxWarp prst="textNoShape">
              <a:avLst/>
            </a:prstTxWarp>
          </a:bodyPr>
          <a:lstStyle>
            <a:lvl1pPr algn="r" defTabSz="765175" eaLnBrk="0" hangingPunct="0">
              <a:defRPr sz="1000" b="0" i="1">
                <a:latin typeface="Times New Roman" pitchFamily="18" charset="0"/>
              </a:defRPr>
            </a:lvl1pPr>
          </a:lstStyle>
          <a:p>
            <a:fld id="{C9ED1D4B-5CE1-4D33-800A-EE0545046338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60888"/>
            <a:ext cx="53689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406" tIns="46204" rIns="92406" bIns="4620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notes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055" name="Rectangle 7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60475" y="722313"/>
            <a:ext cx="4795838" cy="35972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</p:spPr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9A8EF48-303A-454A-B2F9-BFE869B392D4}" type="slidenum">
              <a:rPr lang="en-US"/>
              <a:pPr/>
              <a:t>2</a:t>
            </a:fld>
            <a:endParaRPr lang="en-US"/>
          </a:p>
        </p:txBody>
      </p:sp>
      <p:sp>
        <p:nvSpPr>
          <p:cNvPr id="7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3116F6-5061-4AD6-B5F4-1F1EAA171E3A}" type="slidenum">
              <a:rPr lang="en-US"/>
              <a:pPr/>
              <a:t>5</a:t>
            </a:fld>
            <a:endParaRPr lang="en-US"/>
          </a:p>
        </p:txBody>
      </p:sp>
      <p:sp>
        <p:nvSpPr>
          <p:cNvPr id="401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40141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B75B4B-3C6B-4E8B-B456-519C79AC734E}" type="slidenum">
              <a:rPr lang="en-US"/>
              <a:pPr/>
              <a:t>7</a:t>
            </a:fld>
            <a:endParaRPr lang="en-US"/>
          </a:p>
        </p:txBody>
      </p:sp>
      <p:sp>
        <p:nvSpPr>
          <p:cNvPr id="451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45158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E99C2E4-AD52-44FD-A58B-9F13022B976A}" type="slidenum">
              <a:rPr lang="en-US"/>
              <a:pPr/>
              <a:t>8</a:t>
            </a:fld>
            <a:endParaRPr lang="en-US"/>
          </a:p>
        </p:txBody>
      </p:sp>
      <p:sp>
        <p:nvSpPr>
          <p:cNvPr id="615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1542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B8647FF-2C35-4F80-9866-86588BC496D8}" type="slidenum">
              <a:rPr lang="en-US"/>
              <a:pPr/>
              <a:t>9</a:t>
            </a:fld>
            <a:endParaRPr lang="en-US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b="1"/>
              <a:t>Divide</a:t>
            </a:r>
            <a:r>
              <a:rPr lang="en-US"/>
              <a:t>: if </a:t>
            </a:r>
            <a:r>
              <a:rPr lang="en-GB"/>
              <a:t>the initial array </a:t>
            </a:r>
            <a:r>
              <a:rPr lang="en-US"/>
              <a:t>A</a:t>
            </a:r>
            <a:r>
              <a:rPr lang="en-US" i="1"/>
              <a:t> </a:t>
            </a:r>
            <a:r>
              <a:rPr lang="en-US"/>
              <a:t>has at leas</a:t>
            </a:r>
            <a:r>
              <a:rPr lang="da-DK"/>
              <a:t>t</a:t>
            </a:r>
            <a:r>
              <a:rPr lang="en-US"/>
              <a:t> two elements (nothing needs to be done if </a:t>
            </a:r>
            <a:r>
              <a:rPr lang="en-US" i="1"/>
              <a:t>A </a:t>
            </a:r>
            <a:r>
              <a:rPr lang="en-US"/>
              <a:t>has zero or one elements), divide A into two subarrays each containing about half of the elements of A. </a:t>
            </a:r>
          </a:p>
          <a:p>
            <a:r>
              <a:rPr lang="en-US" b="1"/>
              <a:t>Conquer</a:t>
            </a:r>
            <a:r>
              <a:rPr lang="en-US"/>
              <a:t>: sort the two subarrays using Merge Sort.</a:t>
            </a:r>
          </a:p>
          <a:p>
            <a:r>
              <a:rPr lang="en-US" b="1"/>
              <a:t>Combine</a:t>
            </a:r>
            <a:r>
              <a:rPr lang="en-US"/>
              <a:t>: merging the two sorted subarray into  one sorted array</a:t>
            </a:r>
          </a:p>
          <a:p>
            <a:endParaRPr lang="en-AU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161F2A-1924-4DDC-B411-63681D324A51}" type="slidenum">
              <a:rPr lang="en-US"/>
              <a:pPr/>
              <a:t>11</a:t>
            </a:fld>
            <a:endParaRPr lang="en-US"/>
          </a:p>
        </p:txBody>
      </p:sp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EC7BBA7-52FF-4063-ACAB-3C119343524E}" type="slidenum">
              <a:rPr lang="en-US"/>
              <a:pPr/>
              <a:t>12</a:t>
            </a:fld>
            <a:endParaRPr lang="en-US"/>
          </a:p>
        </p:txBody>
      </p:sp>
      <p:sp>
        <p:nvSpPr>
          <p:cNvPr id="309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9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A08318A-07B6-40B8-ABB9-5C2A47D58714}" type="slidenum">
              <a:rPr lang="en-US"/>
              <a:pPr/>
              <a:t>13</a:t>
            </a:fld>
            <a:endParaRPr lang="en-US"/>
          </a:p>
        </p:txBody>
      </p:sp>
      <p:sp>
        <p:nvSpPr>
          <p:cNvPr id="303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3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5CFDE2B-DCB7-4BF8-8947-8040A2FF3AA3}" type="slidenum">
              <a:rPr lang="en-US"/>
              <a:pPr/>
              <a:t>14</a:t>
            </a:fld>
            <a:endParaRPr lang="en-US"/>
          </a:p>
        </p:txBody>
      </p:sp>
      <p:sp>
        <p:nvSpPr>
          <p:cNvPr id="319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9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B80ED76-2F7F-45A7-B03B-F461A7B4EC06}" type="slidenum">
              <a:rPr lang="en-US"/>
              <a:pPr/>
              <a:t>15</a:t>
            </a:fld>
            <a:endParaRPr lang="en-US"/>
          </a:p>
        </p:txBody>
      </p:sp>
      <p:sp>
        <p:nvSpPr>
          <p:cNvPr id="323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3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39C082C-5402-4754-B3CE-4513C3046F3A}" type="slidenum">
              <a:rPr lang="en-US"/>
              <a:pPr/>
              <a:t>16</a:t>
            </a:fld>
            <a:endParaRPr lang="en-US"/>
          </a:p>
        </p:txBody>
      </p:sp>
      <p:sp>
        <p:nvSpPr>
          <p:cNvPr id="327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952BBCC-5F88-49DC-A781-88359C8ABCDD}" type="slidenum">
              <a:rPr lang="en-US"/>
              <a:pPr/>
              <a:t>17</a:t>
            </a:fld>
            <a:endParaRPr lang="en-US"/>
          </a:p>
        </p:txBody>
      </p:sp>
      <p:sp>
        <p:nvSpPr>
          <p:cNvPr id="331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17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C3A54AF-D9E9-4782-AB2C-CDE0C6D1E342}" type="slidenum">
              <a:rPr lang="en-US"/>
              <a:pPr/>
              <a:t>18</a:t>
            </a:fld>
            <a:endParaRPr lang="en-US"/>
          </a:p>
        </p:txBody>
      </p:sp>
      <p:sp>
        <p:nvSpPr>
          <p:cNvPr id="335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5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C92F615-ED7A-4DD1-A212-40E63DD17318}" type="slidenum">
              <a:rPr lang="en-US"/>
              <a:pPr/>
              <a:t>19</a:t>
            </a:fld>
            <a:endParaRPr lang="en-US"/>
          </a:p>
        </p:txBody>
      </p:sp>
      <p:sp>
        <p:nvSpPr>
          <p:cNvPr id="339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9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4C6E18E-4B80-4177-8022-7E1603354542}" type="slidenum">
              <a:rPr lang="en-US"/>
              <a:pPr/>
              <a:t>20</a:t>
            </a:fld>
            <a:endParaRPr lang="en-US"/>
          </a:p>
        </p:txBody>
      </p:sp>
      <p:sp>
        <p:nvSpPr>
          <p:cNvPr id="344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4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22F94E8-3523-4707-A7FA-63E17B54A136}" type="slidenum">
              <a:rPr lang="en-US"/>
              <a:pPr/>
              <a:t>21</a:t>
            </a:fld>
            <a:endParaRPr lang="en-US"/>
          </a:p>
        </p:txBody>
      </p:sp>
      <p:sp>
        <p:nvSpPr>
          <p:cNvPr id="348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A84050C-D2FB-4FEC-8547-1C78A099F562}" type="slidenum">
              <a:rPr lang="en-US"/>
              <a:pPr/>
              <a:t>46</a:t>
            </a:fld>
            <a:endParaRPr lang="en-US"/>
          </a:p>
        </p:txBody>
      </p:sp>
      <p:sp>
        <p:nvSpPr>
          <p:cNvPr id="389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891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/>
              <a:t>This is typically the method that you would naturally use when sorting a pile of books, CDs cards, etc.</a:t>
            </a:r>
          </a:p>
          <a:p>
            <a:endParaRPr lang="en-US"/>
          </a:p>
          <a:p>
            <a:r>
              <a:rPr lang="en-US" altLang="zh-TW"/>
              <a:t>Best Case: Ω(n ㏒ n)</a:t>
            </a:r>
          </a:p>
          <a:p>
            <a:r>
              <a:rPr lang="en-US" altLang="zh-TW"/>
              <a:t>Worst Case: Ο(n ㏒ n)</a:t>
            </a:r>
          </a:p>
          <a:p>
            <a:r>
              <a:rPr lang="en-US" altLang="zh-TW"/>
              <a:t>Running Time: Θ(n ㏒ n)</a:t>
            </a:r>
          </a:p>
          <a:p>
            <a:r>
              <a:rPr lang="en-US" altLang="zh-TW"/>
              <a:t>Advantage</a:t>
            </a:r>
          </a:p>
          <a:p>
            <a:pPr lvl="1"/>
            <a:r>
              <a:rPr lang="en-US" altLang="zh-TW"/>
              <a:t>Stable running time</a:t>
            </a:r>
          </a:p>
          <a:p>
            <a:pPr lvl="1"/>
            <a:r>
              <a:rPr lang="en-US" altLang="zh-TW"/>
              <a:t>Fast running time</a:t>
            </a:r>
          </a:p>
          <a:p>
            <a:r>
              <a:rPr lang="en-US" altLang="zh-TW"/>
              <a:t>Disadvantage</a:t>
            </a:r>
          </a:p>
          <a:p>
            <a:pPr lvl="1"/>
            <a:r>
              <a:rPr lang="en-US" altLang="zh-TW"/>
              <a:t> Need extra memory space for merge step</a:t>
            </a:r>
            <a:endParaRPr lang="en-US"/>
          </a:p>
          <a:p>
            <a:endParaRPr lang="en-AU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D724D7C-5A1B-41C1-9A29-30EDE53E2842}" type="slidenum">
              <a:rPr lang="en-US"/>
              <a:pPr/>
              <a:t>47</a:t>
            </a:fld>
            <a:endParaRPr lang="en-US"/>
          </a:p>
        </p:txBody>
      </p:sp>
      <p:sp>
        <p:nvSpPr>
          <p:cNvPr id="617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1747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DFF0436-0C8F-43DB-9471-40775C54C4B3}" type="slidenum">
              <a:rPr lang="en-US"/>
              <a:pPr/>
              <a:t>48</a:t>
            </a:fld>
            <a:endParaRPr lang="en-US"/>
          </a:p>
        </p:txBody>
      </p:sp>
      <p:sp>
        <p:nvSpPr>
          <p:cNvPr id="560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0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da-DK" sz="1600"/>
              <a:t>since sorting is done in place</a:t>
            </a:r>
          </a:p>
          <a:p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925D88A-BA92-457C-81B0-F6E617AA7B52}" type="slidenum">
              <a:rPr lang="en-US"/>
              <a:pPr/>
              <a:t>49</a:t>
            </a:fld>
            <a:endParaRPr lang="en-US"/>
          </a:p>
        </p:txBody>
      </p:sp>
      <p:sp>
        <p:nvSpPr>
          <p:cNvPr id="376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7683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33A9270-974B-44AD-895B-632B1681BE63}" type="slidenum">
              <a:rPr lang="en-US"/>
              <a:pPr/>
              <a:t>50</a:t>
            </a:fld>
            <a:endParaRPr lang="en-US"/>
          </a:p>
        </p:txBody>
      </p:sp>
      <p:sp>
        <p:nvSpPr>
          <p:cNvPr id="391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1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da-DK" sz="1400" b="1"/>
              <a:t>Divide</a:t>
            </a:r>
            <a:r>
              <a:rPr lang="da-DK" sz="1400"/>
              <a:t>: partition array into 2 subarrays such that elements in the lower part &lt;= elements in the higher part</a:t>
            </a:r>
          </a:p>
          <a:p>
            <a:pPr lvl="1"/>
            <a:r>
              <a:rPr lang="en-US" sz="1000"/>
              <a:t>1.	If the number of elements to be sorted is 0 or 1, then return</a:t>
            </a:r>
          </a:p>
          <a:p>
            <a:pPr lvl="1"/>
            <a:r>
              <a:rPr lang="en-US" sz="1000"/>
              <a:t>2.	Pick any element, </a:t>
            </a:r>
            <a:r>
              <a:rPr lang="en-US" sz="1000" i="1"/>
              <a:t>v</a:t>
            </a:r>
            <a:r>
              <a:rPr lang="en-US" sz="1000"/>
              <a:t> (this is called the </a:t>
            </a:r>
            <a:r>
              <a:rPr lang="en-US" sz="1000" i="1"/>
              <a:t>pivot</a:t>
            </a:r>
            <a:r>
              <a:rPr lang="en-US" sz="1000"/>
              <a:t>)</a:t>
            </a:r>
          </a:p>
          <a:p>
            <a:pPr lvl="1"/>
            <a:r>
              <a:rPr lang="en-US" sz="1000"/>
              <a:t>3.	Partition the other elements into two disjoint sets, </a:t>
            </a:r>
            <a:r>
              <a:rPr lang="en-US" sz="1000" i="1">
                <a:sym typeface="Symbol" pitchFamily="18" charset="2"/>
              </a:rPr>
              <a:t>S</a:t>
            </a:r>
            <a:r>
              <a:rPr lang="en-US" sz="1000" baseline="-25000">
                <a:sym typeface="Symbol" pitchFamily="18" charset="2"/>
              </a:rPr>
              <a:t>1</a:t>
            </a:r>
            <a:r>
              <a:rPr lang="en-US" sz="1000"/>
              <a:t> of elements </a:t>
            </a:r>
            <a:r>
              <a:rPr lang="en-US" sz="1000">
                <a:sym typeface="Symbol" pitchFamily="18" charset="2"/>
              </a:rPr>
              <a:t> </a:t>
            </a:r>
            <a:r>
              <a:rPr lang="en-US" sz="1000" i="1">
                <a:sym typeface="Symbol" pitchFamily="18" charset="2"/>
              </a:rPr>
              <a:t>v</a:t>
            </a:r>
            <a:r>
              <a:rPr lang="en-US" sz="1000">
                <a:sym typeface="Symbol" pitchFamily="18" charset="2"/>
              </a:rPr>
              <a:t>, and </a:t>
            </a:r>
            <a:r>
              <a:rPr lang="en-US" sz="1000" i="1">
                <a:sym typeface="Symbol" pitchFamily="18" charset="2"/>
              </a:rPr>
              <a:t>S</a:t>
            </a:r>
            <a:r>
              <a:rPr lang="en-US" sz="1000" baseline="-25000">
                <a:sym typeface="Symbol" pitchFamily="18" charset="2"/>
              </a:rPr>
              <a:t>2</a:t>
            </a:r>
            <a:r>
              <a:rPr lang="en-US" sz="1000">
                <a:sym typeface="Symbol" pitchFamily="18" charset="2"/>
              </a:rPr>
              <a:t> of elements &gt; </a:t>
            </a:r>
            <a:r>
              <a:rPr lang="en-US" sz="1000" i="1">
                <a:sym typeface="Symbol" pitchFamily="18" charset="2"/>
              </a:rPr>
              <a:t>v</a:t>
            </a:r>
            <a:endParaRPr lang="en-US" sz="1000">
              <a:sym typeface="Symbol" pitchFamily="18" charset="2"/>
            </a:endParaRPr>
          </a:p>
          <a:p>
            <a:pPr lvl="1"/>
            <a:endParaRPr lang="da-DK" sz="1400"/>
          </a:p>
          <a:p>
            <a:pPr lvl="1"/>
            <a:r>
              <a:rPr lang="da-DK" sz="1400" b="1"/>
              <a:t>Conquer</a:t>
            </a:r>
            <a:r>
              <a:rPr lang="da-DK" sz="1400"/>
              <a:t>: recursively sort the 2 subarrays</a:t>
            </a:r>
          </a:p>
          <a:p>
            <a:pPr lvl="1"/>
            <a:r>
              <a:rPr lang="da-DK" sz="1400" b="1"/>
              <a:t>Combine</a:t>
            </a:r>
            <a:r>
              <a:rPr lang="da-DK" sz="1400"/>
              <a:t>: trivial since sorting is done in place</a:t>
            </a:r>
          </a:p>
          <a:p>
            <a:pPr lvl="1"/>
            <a:r>
              <a:rPr lang="en-US" sz="1000">
                <a:sym typeface="Symbol" pitchFamily="18" charset="2"/>
              </a:rPr>
              <a:t>Return QuickSort (</a:t>
            </a:r>
            <a:r>
              <a:rPr lang="en-US" sz="1000" i="1">
                <a:sym typeface="Symbol" pitchFamily="18" charset="2"/>
              </a:rPr>
              <a:t>S</a:t>
            </a:r>
            <a:r>
              <a:rPr lang="en-US" sz="1000" baseline="-25000">
                <a:sym typeface="Symbol" pitchFamily="18" charset="2"/>
              </a:rPr>
              <a:t>1</a:t>
            </a:r>
            <a:r>
              <a:rPr lang="en-US" sz="1000">
                <a:sym typeface="Symbol" pitchFamily="18" charset="2"/>
              </a:rPr>
              <a:t>) followed by </a:t>
            </a:r>
            <a:r>
              <a:rPr lang="en-US" sz="1000" i="1">
                <a:sym typeface="Symbol" pitchFamily="18" charset="2"/>
              </a:rPr>
              <a:t>v</a:t>
            </a:r>
            <a:r>
              <a:rPr lang="en-US" sz="1000">
                <a:sym typeface="Symbol" pitchFamily="18" charset="2"/>
              </a:rPr>
              <a:t> followed by QuickSort (</a:t>
            </a:r>
            <a:r>
              <a:rPr lang="en-US" sz="1000" i="1">
                <a:sym typeface="Symbol" pitchFamily="18" charset="2"/>
              </a:rPr>
              <a:t>S</a:t>
            </a:r>
            <a:r>
              <a:rPr lang="en-US" sz="1000" baseline="-25000">
                <a:sym typeface="Symbol" pitchFamily="18" charset="2"/>
              </a:rPr>
              <a:t>2</a:t>
            </a:r>
            <a:r>
              <a:rPr lang="en-US" sz="1000">
                <a:sym typeface="Symbol" pitchFamily="18" charset="2"/>
              </a:rPr>
              <a:t>)</a:t>
            </a:r>
          </a:p>
          <a:p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7D2B0B5-5703-4BA9-8566-ED3C04C3B746}" type="slidenum">
              <a:rPr lang="en-US"/>
              <a:pPr/>
              <a:t>51</a:t>
            </a:fld>
            <a:endParaRPr lang="en-US"/>
          </a:p>
        </p:txBody>
      </p:sp>
      <p:sp>
        <p:nvSpPr>
          <p:cNvPr id="184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843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BA7C1D6-B210-496C-B84C-01C559CF31AA}" type="slidenum">
              <a:rPr lang="en-US"/>
              <a:pPr/>
              <a:t>52</a:t>
            </a:fld>
            <a:endParaRPr lang="en-US"/>
          </a:p>
        </p:txBody>
      </p:sp>
      <p:sp>
        <p:nvSpPr>
          <p:cNvPr id="186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8637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CCE17ED-0E3C-4B05-A0BB-8CDE9F8C0E17}" type="slidenum">
              <a:rPr lang="en-US"/>
              <a:pPr/>
              <a:t>53</a:t>
            </a:fld>
            <a:endParaRPr lang="en-US"/>
          </a:p>
        </p:txBody>
      </p:sp>
      <p:sp>
        <p:nvSpPr>
          <p:cNvPr id="190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904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A6832E0-F319-41F0-AFFF-AE0F058E31C7}" type="slidenum">
              <a:rPr lang="en-US"/>
              <a:pPr/>
              <a:t>54</a:t>
            </a:fld>
            <a:endParaRPr lang="en-US"/>
          </a:p>
        </p:txBody>
      </p:sp>
      <p:sp>
        <p:nvSpPr>
          <p:cNvPr id="192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9251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9CC7C5-0CC6-41C6-9D29-C5DE652B3845}" type="slidenum">
              <a:rPr lang="en-US"/>
              <a:pPr/>
              <a:t>55</a:t>
            </a:fld>
            <a:endParaRPr lang="en-US"/>
          </a:p>
        </p:txBody>
      </p:sp>
      <p:sp>
        <p:nvSpPr>
          <p:cNvPr id="194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9456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0C36C8-0A05-4A15-8462-C6D2D8A376CF}" type="slidenum">
              <a:rPr lang="en-US"/>
              <a:pPr/>
              <a:t>56</a:t>
            </a:fld>
            <a:endParaRPr lang="en-US"/>
          </a:p>
        </p:txBody>
      </p:sp>
      <p:sp>
        <p:nvSpPr>
          <p:cNvPr id="196610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96611" name="Rectangle 1027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8DBCCB3-BC50-4FF6-851E-5D8F5A745AE5}" type="slidenum">
              <a:rPr lang="en-US"/>
              <a:pPr/>
              <a:t>57</a:t>
            </a:fld>
            <a:endParaRPr lang="en-US"/>
          </a:p>
        </p:txBody>
      </p:sp>
      <p:sp>
        <p:nvSpPr>
          <p:cNvPr id="200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20070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F553D3-3542-4F79-BBCD-7CBDAC59D00E}" type="slidenum">
              <a:rPr lang="en-US"/>
              <a:pPr/>
              <a:t>58</a:t>
            </a:fld>
            <a:endParaRPr lang="en-US"/>
          </a:p>
        </p:txBody>
      </p:sp>
      <p:sp>
        <p:nvSpPr>
          <p:cNvPr id="202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20275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81445DB-0C51-4D75-888F-B319F39456BE}" type="slidenum">
              <a:rPr lang="en-US"/>
              <a:pPr/>
              <a:t>59</a:t>
            </a:fld>
            <a:endParaRPr lang="en-US"/>
          </a:p>
        </p:txBody>
      </p:sp>
      <p:sp>
        <p:nvSpPr>
          <p:cNvPr id="204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20480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1B865AE-2E6D-4806-9EE8-839013DF802D}" type="slidenum">
              <a:rPr lang="en-US"/>
              <a:pPr/>
              <a:t>60</a:t>
            </a:fld>
            <a:endParaRPr lang="en-US"/>
          </a:p>
        </p:txBody>
      </p:sp>
      <p:sp>
        <p:nvSpPr>
          <p:cNvPr id="206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20685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1EAEFAB-2CB8-4FF0-9485-EE531AE8206B}" type="slidenum">
              <a:rPr lang="en-US"/>
              <a:pPr/>
              <a:t>61</a:t>
            </a:fld>
            <a:endParaRPr lang="en-US"/>
          </a:p>
        </p:txBody>
      </p:sp>
      <p:sp>
        <p:nvSpPr>
          <p:cNvPr id="208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20889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9D848A-2C45-4EE4-B759-5F6F0DFCDB74}" type="slidenum">
              <a:rPr lang="en-US"/>
              <a:pPr/>
              <a:t>62</a:t>
            </a:fld>
            <a:endParaRPr lang="en-US"/>
          </a:p>
        </p:txBody>
      </p:sp>
      <p:sp>
        <p:nvSpPr>
          <p:cNvPr id="210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21094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7018A4-E521-46D5-9CEB-8E2EC2E845B3}" type="slidenum">
              <a:rPr lang="en-US"/>
              <a:pPr/>
              <a:t>63</a:t>
            </a:fld>
            <a:endParaRPr lang="en-US"/>
          </a:p>
        </p:txBody>
      </p:sp>
      <p:sp>
        <p:nvSpPr>
          <p:cNvPr id="215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2150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22EF57-2218-4C7D-9E2F-6A550EE7C41D}" type="slidenum">
              <a:rPr lang="en-US"/>
              <a:pPr/>
              <a:t>64</a:t>
            </a:fld>
            <a:endParaRPr lang="en-US"/>
          </a:p>
        </p:txBody>
      </p:sp>
      <p:sp>
        <p:nvSpPr>
          <p:cNvPr id="217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21709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5D8738-F92E-440E-8F58-26349D6DA936}" type="slidenum">
              <a:rPr lang="en-US"/>
              <a:pPr/>
              <a:t>82</a:t>
            </a:fld>
            <a:endParaRPr lang="en-US"/>
          </a:p>
        </p:txBody>
      </p:sp>
      <p:sp>
        <p:nvSpPr>
          <p:cNvPr id="2252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2252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lvl="1"/>
            <a:r>
              <a:rPr lang="da-DK"/>
              <a:t>no specific input triggers worst-case behavior</a:t>
            </a:r>
          </a:p>
          <a:p>
            <a:pPr lvl="1"/>
            <a:r>
              <a:rPr lang="da-DK"/>
              <a:t>the worst-case is only determined by the output of the random-number generator</a:t>
            </a:r>
          </a:p>
          <a:p>
            <a:pPr lvl="1"/>
            <a:endParaRPr lang="da-DK"/>
          </a:p>
          <a:p>
            <a:r>
              <a:rPr lang="en-US" altLang="zh-TW"/>
              <a:t>Disadvantage:</a:t>
            </a:r>
          </a:p>
          <a:p>
            <a:pPr lvl="1"/>
            <a:r>
              <a:rPr lang="en-US" altLang="zh-TW"/>
              <a:t>Unstable in running time</a:t>
            </a:r>
          </a:p>
          <a:p>
            <a:pPr lvl="1"/>
            <a:r>
              <a:rPr lang="en-US" altLang="zh-TW"/>
              <a:t>Finding “pivot” element is a big issue!</a:t>
            </a:r>
          </a:p>
          <a:p>
            <a:pPr lvl="1"/>
            <a:endParaRPr lang="en-AU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D85B98-9AE6-4C72-BAA6-5211F35348E5}" type="slidenum">
              <a:rPr lang="en-US"/>
              <a:pPr/>
              <a:t>83</a:t>
            </a:fld>
            <a:endParaRPr lang="en-US"/>
          </a:p>
        </p:txBody>
      </p:sp>
      <p:sp>
        <p:nvSpPr>
          <p:cNvPr id="613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133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lvl="1"/>
            <a:r>
              <a:rPr lang="da-DK"/>
              <a:t>no specific input triggers worst-case behavior</a:t>
            </a:r>
          </a:p>
          <a:p>
            <a:pPr lvl="1"/>
            <a:r>
              <a:rPr lang="da-DK"/>
              <a:t>the worst-case is only determined by the output of the random-number generator</a:t>
            </a:r>
          </a:p>
          <a:p>
            <a:pPr lvl="1"/>
            <a:endParaRPr lang="da-DK"/>
          </a:p>
          <a:p>
            <a:r>
              <a:rPr lang="en-US" altLang="zh-TW"/>
              <a:t>Disadvantage:</a:t>
            </a:r>
          </a:p>
          <a:p>
            <a:pPr lvl="1"/>
            <a:r>
              <a:rPr lang="en-US" altLang="zh-TW"/>
              <a:t>Unstable in running time</a:t>
            </a:r>
          </a:p>
          <a:p>
            <a:pPr lvl="1"/>
            <a:r>
              <a:rPr lang="en-US" altLang="zh-TW"/>
              <a:t>Finding “pivot” element is a big issue!</a:t>
            </a:r>
          </a:p>
          <a:p>
            <a:pPr lvl="1"/>
            <a:endParaRPr lang="en-AU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698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569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en-US" altLang="en-US"/>
              <a:t>Click to edit Master title style</a:t>
            </a:r>
          </a:p>
        </p:txBody>
      </p:sp>
      <p:sp>
        <p:nvSpPr>
          <p:cNvPr id="28570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r>
              <a:rPr lang="en-US" altLang="en-US"/>
              <a:t>Click to edit Master subtitle style</a:t>
            </a:r>
          </a:p>
        </p:txBody>
      </p:sp>
      <p:sp>
        <p:nvSpPr>
          <p:cNvPr id="285701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43700198-F9F6-4549-B0D4-5D1599C3E89F}" type="datetime1">
              <a:rPr lang="en-US"/>
              <a:pPr/>
              <a:t>2/6/2012</a:t>
            </a:fld>
            <a:endParaRPr lang="en-US" altLang="en-US"/>
          </a:p>
        </p:txBody>
      </p:sp>
      <p:sp>
        <p:nvSpPr>
          <p:cNvPr id="285702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CSE1303 Part A</a:t>
            </a:r>
          </a:p>
        </p:txBody>
      </p:sp>
      <p:sp>
        <p:nvSpPr>
          <p:cNvPr id="285703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15F346B3-B5B2-428C-A1E1-49F6B12D21AB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285704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285705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06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07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08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09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10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11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12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13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14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15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16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17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18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19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20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21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22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23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24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25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26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27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28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29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30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31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32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33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34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5735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85736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261C9DF-B832-4996-9607-8457F56D6DEB}" type="datetime1">
              <a:rPr lang="en-US"/>
              <a:pPr/>
              <a:t>2/6/2012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CSE1303 Part 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EE8C7E-C393-4CAF-AC1A-F8554C3DF359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1688A92-2A65-479D-99F6-E2DA7EAAF8A9}" type="datetime1">
              <a:rPr lang="en-US"/>
              <a:pPr/>
              <a:t>2/6/2012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CSE1303 Part 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158BE3-0B22-430F-82CD-3F739A7AD3EC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57313"/>
            <a:ext cx="4038600" cy="47736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357313"/>
            <a:ext cx="4038600" cy="47736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C48187-504B-4D9E-9A93-A202BAF60A18}" type="datetime1">
              <a:rPr lang="en-US"/>
              <a:pPr/>
              <a:t>2/6/2012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CSE1303 Part 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E77F13-1B52-4DE0-A8E2-B16576FE088A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76233ED-6E10-413B-A7B0-694251148A1D}" type="datetime1">
              <a:rPr lang="en-US"/>
              <a:pPr/>
              <a:t>2/6/2012</a:t>
            </a:fld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CSE1303 Part A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5189F8-EFC2-4F48-92A9-9C84F7F2EC2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9766B6-84E8-4702-8FDC-1093BAA762A5}" type="datetime1">
              <a:rPr lang="en-US"/>
              <a:pPr/>
              <a:t>2/6/2012</a:t>
            </a:fld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CSE1303 Part A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64267E-96E5-435B-83EB-252D1C826C96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375C7C-235E-4AE7-B010-5BC4408B88F9}" type="datetime1">
              <a:rPr lang="en-US"/>
              <a:pPr/>
              <a:t>2/6/2012</a:t>
            </a:fld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CSE1303 Part 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FE4775-DC44-4590-9727-9CAA9CF87DE1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9A5FE21-8728-4626-A10F-830E2166A9F3}" type="datetime1">
              <a:rPr lang="en-US"/>
              <a:pPr/>
              <a:t>2/6/2012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CSE1303 Part 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4101B-4D58-4311-8B6D-9D305CE481E8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8586455-25EC-496D-A98F-8413467DFDE0}" type="datetime1">
              <a:rPr lang="en-US"/>
              <a:pPr/>
              <a:t>2/6/2012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CSE1303 Part 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C0823B-3010-49FD-B272-2E80E91C3EB3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156494B-86C9-4D47-8D28-0C33204F932C}" type="datetime1">
              <a:rPr lang="en-US"/>
              <a:pPr/>
              <a:t>2/6/2012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CSE1303 Part 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9EE5FD-8EE0-4255-BEF8-3D2F91AD921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15113" y="319088"/>
            <a:ext cx="2071687" cy="581183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98463" y="319088"/>
            <a:ext cx="6064250" cy="581183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B172639-B686-4344-9822-AB4D3736ACB3}" type="datetime1">
              <a:rPr lang="en-US"/>
              <a:pPr/>
              <a:t>2/6/2012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CSE1303 Part 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FD8B8D-0D4B-40D4-98F3-C2FDA1B4B61D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398463" y="319088"/>
            <a:ext cx="8288337" cy="581183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982CE4A-13FD-42FB-86F6-E606127F6B2C}" type="datetime1">
              <a:rPr lang="en-US"/>
              <a:pPr/>
              <a:t>2/6/2012</a:t>
            </a:fld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CSE1303 Part A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C481D59-90F7-4305-A491-A6DC60FBB703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463" y="319088"/>
            <a:ext cx="7543800" cy="758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357313"/>
            <a:ext cx="4038600" cy="47736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357313"/>
            <a:ext cx="4038600" cy="23098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819525"/>
            <a:ext cx="4038600" cy="2311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7E622F6-4FC5-4966-AE4F-E174E77A9958}" type="datetime1">
              <a:rPr lang="en-US"/>
              <a:pPr/>
              <a:t>2/6/2012</a:t>
            </a:fld>
            <a:endParaRPr lang="en-US" alt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CSE1303 Part A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B31DD538-6DA3-4B13-988A-74293FB305EE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463" y="319088"/>
            <a:ext cx="7543800" cy="758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357313"/>
            <a:ext cx="4038600" cy="47736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357313"/>
            <a:ext cx="4038600" cy="47736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CB2E41F9-C422-4C7D-8E86-F2D75D6D4A7F}" type="datetime1">
              <a:rPr lang="en-US"/>
              <a:pPr/>
              <a:t>2/6/2012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CSE1303 Part 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CEFDE3E-1BEC-427E-A5A8-3EE27DB2F864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4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98463" y="319088"/>
            <a:ext cx="75438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284676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357313"/>
            <a:ext cx="8229600" cy="477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84677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b="0"/>
            </a:lvl1pPr>
          </a:lstStyle>
          <a:p>
            <a:fld id="{892F78DE-F598-4DE6-83A1-0AAF8D150895}" type="datetime1">
              <a:rPr lang="en-US"/>
              <a:pPr/>
              <a:t>2/6/2012</a:t>
            </a:fld>
            <a:endParaRPr lang="en-US" altLang="en-US"/>
          </a:p>
        </p:txBody>
      </p:sp>
      <p:sp>
        <p:nvSpPr>
          <p:cNvPr id="284678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b="0"/>
            </a:lvl1pPr>
          </a:lstStyle>
          <a:p>
            <a:r>
              <a:rPr lang="en-US" altLang="en-US"/>
              <a:t>CSE1303 Part A</a:t>
            </a:r>
          </a:p>
        </p:txBody>
      </p:sp>
      <p:sp>
        <p:nvSpPr>
          <p:cNvPr id="28467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b="0"/>
            </a:lvl1pPr>
          </a:lstStyle>
          <a:p>
            <a:fld id="{B0C1B473-4732-46ED-BEF7-8031D9C6F34C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284680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284681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82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83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84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85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86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87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88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89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90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91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92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93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94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95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96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97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98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699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700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701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702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703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704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705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706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707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708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709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710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4711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</p:sldLayoutIdLst>
  <p:timing>
    <p:tnLst>
      <p:par>
        <p:cTn id="1" dur="indefinite" restart="never" nodeType="tmRoot"/>
      </p:par>
    </p:tnLst>
  </p:timing>
  <p:hf hdr="0" ftr="0" dt="0"/>
  <p:txStyles>
    <p:titleStyle>
      <a:lvl1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  <a:cs typeface="+mn-cs"/>
        </a:defRPr>
      </a:lvl2pPr>
      <a:lvl3pPr marL="987425" indent="-2936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  <a:cs typeface="+mn-cs"/>
        </a:defRPr>
      </a:lvl3pPr>
      <a:lvl4pPr marL="1281113" indent="-2921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15986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2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58775" y="641350"/>
            <a:ext cx="6781800" cy="1381125"/>
          </a:xfrm>
        </p:spPr>
        <p:txBody>
          <a:bodyPr/>
          <a:lstStyle/>
          <a:p>
            <a:r>
              <a:rPr lang="en-US"/>
              <a:t>Sorting Algorithms</a:t>
            </a:r>
          </a:p>
        </p:txBody>
      </p:sp>
      <p:sp>
        <p:nvSpPr>
          <p:cNvPr id="286725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435725" cy="26082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 smtClean="0"/>
              <a:t>Insertion Sort</a:t>
            </a:r>
          </a:p>
          <a:p>
            <a:pPr>
              <a:lnSpc>
                <a:spcPct val="90000"/>
              </a:lnSpc>
            </a:pPr>
            <a:r>
              <a:rPr lang="en-US" sz="2800" dirty="0" smtClean="0"/>
              <a:t>Bubble Sort</a:t>
            </a:r>
          </a:p>
          <a:p>
            <a:pPr>
              <a:lnSpc>
                <a:spcPct val="90000"/>
              </a:lnSpc>
            </a:pPr>
            <a:r>
              <a:rPr lang="en-US" sz="2800" dirty="0" smtClean="0"/>
              <a:t>Merge </a:t>
            </a:r>
            <a:r>
              <a:rPr lang="en-US" sz="2800" dirty="0"/>
              <a:t>Sort 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Quick Sort</a:t>
            </a:r>
          </a:p>
          <a:p>
            <a:pPr>
              <a:lnSpc>
                <a:spcPct val="90000"/>
              </a:lnSpc>
            </a:pPr>
            <a:endParaRPr lang="en-US" sz="2400" dirty="0"/>
          </a:p>
          <a:p>
            <a:pPr>
              <a:lnSpc>
                <a:spcPct val="90000"/>
              </a:lnSpc>
            </a:pPr>
            <a:r>
              <a:rPr lang="en-US" sz="2400" dirty="0" err="1"/>
              <a:t>Hairong</a:t>
            </a:r>
            <a:r>
              <a:rPr lang="en-US" sz="2400" dirty="0"/>
              <a:t> </a:t>
            </a:r>
            <a:r>
              <a:rPr lang="en-US" sz="2400" dirty="0" smtClean="0"/>
              <a:t>Zhao and others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FE834-E002-4779-AE90-0FB7E608FA4B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2075" tIns="46038" rIns="92075" bIns="46038" anchor="ctr"/>
          <a:lstStyle/>
          <a:p>
            <a:r>
              <a:rPr lang="en-US"/>
              <a:t>Overview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lIns="92075" tIns="46038" rIns="92075" bIns="46038"/>
          <a:lstStyle/>
          <a:p>
            <a:pPr>
              <a:lnSpc>
                <a:spcPct val="90000"/>
              </a:lnSpc>
            </a:pPr>
            <a:r>
              <a:rPr lang="en-US" sz="3200" dirty="0" smtClean="0"/>
              <a:t>Insertion Sort</a:t>
            </a:r>
          </a:p>
          <a:p>
            <a:pPr>
              <a:lnSpc>
                <a:spcPct val="90000"/>
              </a:lnSpc>
            </a:pPr>
            <a:endParaRPr lang="en-US" sz="3200" dirty="0" smtClean="0"/>
          </a:p>
          <a:p>
            <a:pPr>
              <a:lnSpc>
                <a:spcPct val="90000"/>
              </a:lnSpc>
            </a:pPr>
            <a:r>
              <a:rPr lang="en-US" sz="3200" dirty="0" smtClean="0"/>
              <a:t>Bubble </a:t>
            </a:r>
            <a:r>
              <a:rPr lang="en-US" sz="3200" dirty="0" smtClean="0"/>
              <a:t>Sort</a:t>
            </a:r>
          </a:p>
          <a:p>
            <a:endParaRPr lang="en-US" dirty="0" smtClean="0"/>
          </a:p>
          <a:p>
            <a:r>
              <a:rPr lang="en-US" dirty="0" smtClean="0"/>
              <a:t>Divide </a:t>
            </a:r>
            <a:r>
              <a:rPr lang="en-US" dirty="0"/>
              <a:t>and Conquer</a:t>
            </a:r>
          </a:p>
          <a:p>
            <a:endParaRPr lang="en-US" dirty="0"/>
          </a:p>
          <a:p>
            <a:r>
              <a:rPr lang="en-US" dirty="0"/>
              <a:t>Merge Sort</a:t>
            </a:r>
          </a:p>
          <a:p>
            <a:endParaRPr lang="en-US" dirty="0"/>
          </a:p>
          <a:p>
            <a:r>
              <a:rPr lang="en-US" dirty="0"/>
              <a:t>Quick Sort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5"/>
          <p:cNvGrpSpPr>
            <a:grpSpLocks/>
          </p:cNvGrpSpPr>
          <p:nvPr/>
        </p:nvGrpSpPr>
        <p:grpSpPr bwMode="auto">
          <a:xfrm>
            <a:off x="914400" y="1143000"/>
            <a:ext cx="685800" cy="5486400"/>
            <a:chOff x="1104" y="432"/>
            <a:chExt cx="432" cy="3456"/>
          </a:xfrm>
        </p:grpSpPr>
        <p:sp>
          <p:nvSpPr>
            <p:cNvPr id="2382" name="Rectangle 66"/>
            <p:cNvSpPr>
              <a:spLocks noChangeArrowheads="1"/>
            </p:cNvSpPr>
            <p:nvPr/>
          </p:nvSpPr>
          <p:spPr bwMode="auto">
            <a:xfrm>
              <a:off x="1104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383" name="Rectangle 67"/>
            <p:cNvSpPr>
              <a:spLocks noChangeArrowheads="1"/>
            </p:cNvSpPr>
            <p:nvPr/>
          </p:nvSpPr>
          <p:spPr bwMode="auto">
            <a:xfrm>
              <a:off x="1104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384" name="Rectangle 68"/>
            <p:cNvSpPr>
              <a:spLocks noChangeArrowheads="1"/>
            </p:cNvSpPr>
            <p:nvPr/>
          </p:nvSpPr>
          <p:spPr bwMode="auto">
            <a:xfrm>
              <a:off x="1104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385" name="Rectangle 69"/>
            <p:cNvSpPr>
              <a:spLocks noChangeArrowheads="1"/>
            </p:cNvSpPr>
            <p:nvPr/>
          </p:nvSpPr>
          <p:spPr bwMode="auto">
            <a:xfrm>
              <a:off x="1104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386" name="Rectangle 70"/>
            <p:cNvSpPr>
              <a:spLocks noChangeArrowheads="1"/>
            </p:cNvSpPr>
            <p:nvPr/>
          </p:nvSpPr>
          <p:spPr bwMode="auto">
            <a:xfrm>
              <a:off x="1104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387" name="Rectangle 71"/>
            <p:cNvSpPr>
              <a:spLocks noChangeArrowheads="1"/>
            </p:cNvSpPr>
            <p:nvPr/>
          </p:nvSpPr>
          <p:spPr bwMode="auto">
            <a:xfrm>
              <a:off x="1104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388" name="Rectangle 72"/>
            <p:cNvSpPr>
              <a:spLocks noChangeArrowheads="1"/>
            </p:cNvSpPr>
            <p:nvPr/>
          </p:nvSpPr>
          <p:spPr bwMode="auto">
            <a:xfrm>
              <a:off x="1104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  <p:sp>
          <p:nvSpPr>
            <p:cNvPr id="2389" name="Rectangle 73"/>
            <p:cNvSpPr>
              <a:spLocks noChangeArrowheads="1"/>
            </p:cNvSpPr>
            <p:nvPr/>
          </p:nvSpPr>
          <p:spPr bwMode="auto">
            <a:xfrm>
              <a:off x="1104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390" name="Rectangle 74"/>
            <p:cNvSpPr>
              <a:spLocks noChangeArrowheads="1"/>
            </p:cNvSpPr>
            <p:nvPr/>
          </p:nvSpPr>
          <p:spPr bwMode="auto">
            <a:xfrm>
              <a:off x="1104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</p:grpSp>
      <p:grpSp>
        <p:nvGrpSpPr>
          <p:cNvPr id="3" name="Group 84"/>
          <p:cNvGrpSpPr>
            <a:grpSpLocks/>
          </p:cNvGrpSpPr>
          <p:nvPr/>
        </p:nvGrpSpPr>
        <p:grpSpPr bwMode="auto">
          <a:xfrm>
            <a:off x="914400" y="1143000"/>
            <a:ext cx="685800" cy="5486400"/>
            <a:chOff x="480" y="432"/>
            <a:chExt cx="432" cy="3456"/>
          </a:xfrm>
        </p:grpSpPr>
        <p:sp>
          <p:nvSpPr>
            <p:cNvPr id="2373" name="Rectangle 3"/>
            <p:cNvSpPr>
              <a:spLocks noChangeArrowheads="1"/>
            </p:cNvSpPr>
            <p:nvPr/>
          </p:nvSpPr>
          <p:spPr bwMode="auto">
            <a:xfrm>
              <a:off x="480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374" name="Rectangle 4"/>
            <p:cNvSpPr>
              <a:spLocks noChangeArrowheads="1"/>
            </p:cNvSpPr>
            <p:nvPr/>
          </p:nvSpPr>
          <p:spPr bwMode="auto">
            <a:xfrm>
              <a:off x="480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375" name="Rectangle 5"/>
            <p:cNvSpPr>
              <a:spLocks noChangeArrowheads="1"/>
            </p:cNvSpPr>
            <p:nvPr/>
          </p:nvSpPr>
          <p:spPr bwMode="auto">
            <a:xfrm>
              <a:off x="480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376" name="Rectangle 6"/>
            <p:cNvSpPr>
              <a:spLocks noChangeArrowheads="1"/>
            </p:cNvSpPr>
            <p:nvPr/>
          </p:nvSpPr>
          <p:spPr bwMode="auto">
            <a:xfrm>
              <a:off x="480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377" name="Rectangle 7"/>
            <p:cNvSpPr>
              <a:spLocks noChangeArrowheads="1"/>
            </p:cNvSpPr>
            <p:nvPr/>
          </p:nvSpPr>
          <p:spPr bwMode="auto">
            <a:xfrm>
              <a:off x="480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378" name="Rectangle 8"/>
            <p:cNvSpPr>
              <a:spLocks noChangeArrowheads="1"/>
            </p:cNvSpPr>
            <p:nvPr/>
          </p:nvSpPr>
          <p:spPr bwMode="auto">
            <a:xfrm>
              <a:off x="480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379" name="Rectangle 9"/>
            <p:cNvSpPr>
              <a:spLocks noChangeArrowheads="1"/>
            </p:cNvSpPr>
            <p:nvPr/>
          </p:nvSpPr>
          <p:spPr bwMode="auto">
            <a:xfrm>
              <a:off x="480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  <p:sp>
          <p:nvSpPr>
            <p:cNvPr id="2380" name="Rectangle 10"/>
            <p:cNvSpPr>
              <a:spLocks noChangeArrowheads="1"/>
            </p:cNvSpPr>
            <p:nvPr/>
          </p:nvSpPr>
          <p:spPr bwMode="auto">
            <a:xfrm>
              <a:off x="480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381" name="Rectangle 11"/>
            <p:cNvSpPr>
              <a:spLocks noChangeArrowheads="1"/>
            </p:cNvSpPr>
            <p:nvPr/>
          </p:nvSpPr>
          <p:spPr bwMode="auto">
            <a:xfrm>
              <a:off x="480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</p:grpSp>
      <p:grpSp>
        <p:nvGrpSpPr>
          <p:cNvPr id="4" name="Group 86"/>
          <p:cNvGrpSpPr>
            <a:grpSpLocks/>
          </p:cNvGrpSpPr>
          <p:nvPr/>
        </p:nvGrpSpPr>
        <p:grpSpPr bwMode="auto">
          <a:xfrm>
            <a:off x="914400" y="1143000"/>
            <a:ext cx="685800" cy="5486400"/>
            <a:chOff x="1728" y="432"/>
            <a:chExt cx="432" cy="3456"/>
          </a:xfrm>
        </p:grpSpPr>
        <p:sp>
          <p:nvSpPr>
            <p:cNvPr id="2364" name="Rectangle 12"/>
            <p:cNvSpPr>
              <a:spLocks noChangeArrowheads="1"/>
            </p:cNvSpPr>
            <p:nvPr/>
          </p:nvSpPr>
          <p:spPr bwMode="auto">
            <a:xfrm>
              <a:off x="17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365" name="Rectangle 13"/>
            <p:cNvSpPr>
              <a:spLocks noChangeArrowheads="1"/>
            </p:cNvSpPr>
            <p:nvPr/>
          </p:nvSpPr>
          <p:spPr bwMode="auto">
            <a:xfrm>
              <a:off x="17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366" name="Rectangle 14"/>
            <p:cNvSpPr>
              <a:spLocks noChangeArrowheads="1"/>
            </p:cNvSpPr>
            <p:nvPr/>
          </p:nvSpPr>
          <p:spPr bwMode="auto">
            <a:xfrm>
              <a:off x="17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367" name="Rectangle 15"/>
            <p:cNvSpPr>
              <a:spLocks noChangeArrowheads="1"/>
            </p:cNvSpPr>
            <p:nvPr/>
          </p:nvSpPr>
          <p:spPr bwMode="auto">
            <a:xfrm>
              <a:off x="17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368" name="Rectangle 16"/>
            <p:cNvSpPr>
              <a:spLocks noChangeArrowheads="1"/>
            </p:cNvSpPr>
            <p:nvPr/>
          </p:nvSpPr>
          <p:spPr bwMode="auto">
            <a:xfrm>
              <a:off x="17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369" name="Rectangle 17"/>
            <p:cNvSpPr>
              <a:spLocks noChangeArrowheads="1"/>
            </p:cNvSpPr>
            <p:nvPr/>
          </p:nvSpPr>
          <p:spPr bwMode="auto">
            <a:xfrm>
              <a:off x="17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370" name="Rectangle 18"/>
            <p:cNvSpPr>
              <a:spLocks noChangeArrowheads="1"/>
            </p:cNvSpPr>
            <p:nvPr/>
          </p:nvSpPr>
          <p:spPr bwMode="auto">
            <a:xfrm>
              <a:off x="17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371" name="Rectangle 19"/>
            <p:cNvSpPr>
              <a:spLocks noChangeArrowheads="1"/>
            </p:cNvSpPr>
            <p:nvPr/>
          </p:nvSpPr>
          <p:spPr bwMode="auto">
            <a:xfrm>
              <a:off x="17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  <p:sp>
          <p:nvSpPr>
            <p:cNvPr id="2372" name="Rectangle 20"/>
            <p:cNvSpPr>
              <a:spLocks noChangeArrowheads="1"/>
            </p:cNvSpPr>
            <p:nvPr/>
          </p:nvSpPr>
          <p:spPr bwMode="auto">
            <a:xfrm>
              <a:off x="17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</p:grpSp>
      <p:grpSp>
        <p:nvGrpSpPr>
          <p:cNvPr id="5" name="Group 87"/>
          <p:cNvGrpSpPr>
            <a:grpSpLocks/>
          </p:cNvGrpSpPr>
          <p:nvPr/>
        </p:nvGrpSpPr>
        <p:grpSpPr bwMode="auto">
          <a:xfrm>
            <a:off x="914400" y="1143000"/>
            <a:ext cx="685800" cy="5486400"/>
            <a:chOff x="2256" y="432"/>
            <a:chExt cx="432" cy="3456"/>
          </a:xfrm>
        </p:grpSpPr>
        <p:sp>
          <p:nvSpPr>
            <p:cNvPr id="2355" name="Rectangle 21"/>
            <p:cNvSpPr>
              <a:spLocks noChangeArrowheads="1"/>
            </p:cNvSpPr>
            <p:nvPr/>
          </p:nvSpPr>
          <p:spPr bwMode="auto">
            <a:xfrm>
              <a:off x="2256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356" name="Rectangle 22"/>
            <p:cNvSpPr>
              <a:spLocks noChangeArrowheads="1"/>
            </p:cNvSpPr>
            <p:nvPr/>
          </p:nvSpPr>
          <p:spPr bwMode="auto">
            <a:xfrm>
              <a:off x="2256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357" name="Rectangle 23"/>
            <p:cNvSpPr>
              <a:spLocks noChangeArrowheads="1"/>
            </p:cNvSpPr>
            <p:nvPr/>
          </p:nvSpPr>
          <p:spPr bwMode="auto">
            <a:xfrm>
              <a:off x="2256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358" name="Rectangle 24"/>
            <p:cNvSpPr>
              <a:spLocks noChangeArrowheads="1"/>
            </p:cNvSpPr>
            <p:nvPr/>
          </p:nvSpPr>
          <p:spPr bwMode="auto">
            <a:xfrm>
              <a:off x="2256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359" name="Rectangle 25"/>
            <p:cNvSpPr>
              <a:spLocks noChangeArrowheads="1"/>
            </p:cNvSpPr>
            <p:nvPr/>
          </p:nvSpPr>
          <p:spPr bwMode="auto">
            <a:xfrm>
              <a:off x="2256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360" name="Rectangle 26"/>
            <p:cNvSpPr>
              <a:spLocks noChangeArrowheads="1"/>
            </p:cNvSpPr>
            <p:nvPr/>
          </p:nvSpPr>
          <p:spPr bwMode="auto">
            <a:xfrm>
              <a:off x="2256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361" name="Rectangle 27"/>
            <p:cNvSpPr>
              <a:spLocks noChangeArrowheads="1"/>
            </p:cNvSpPr>
            <p:nvPr/>
          </p:nvSpPr>
          <p:spPr bwMode="auto">
            <a:xfrm>
              <a:off x="2256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362" name="Rectangle 28"/>
            <p:cNvSpPr>
              <a:spLocks noChangeArrowheads="1"/>
            </p:cNvSpPr>
            <p:nvPr/>
          </p:nvSpPr>
          <p:spPr bwMode="auto">
            <a:xfrm>
              <a:off x="2256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  <p:sp>
          <p:nvSpPr>
            <p:cNvPr id="2363" name="Rectangle 29"/>
            <p:cNvSpPr>
              <a:spLocks noChangeArrowheads="1"/>
            </p:cNvSpPr>
            <p:nvPr/>
          </p:nvSpPr>
          <p:spPr bwMode="auto">
            <a:xfrm>
              <a:off x="2256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</p:grpSp>
      <p:grpSp>
        <p:nvGrpSpPr>
          <p:cNvPr id="6" name="Group 88"/>
          <p:cNvGrpSpPr>
            <a:grpSpLocks/>
          </p:cNvGrpSpPr>
          <p:nvPr/>
        </p:nvGrpSpPr>
        <p:grpSpPr bwMode="auto">
          <a:xfrm>
            <a:off x="914400" y="1143000"/>
            <a:ext cx="685800" cy="5486400"/>
            <a:chOff x="2928" y="432"/>
            <a:chExt cx="432" cy="3456"/>
          </a:xfrm>
        </p:grpSpPr>
        <p:sp>
          <p:nvSpPr>
            <p:cNvPr id="2346" name="Rectangle 30"/>
            <p:cNvSpPr>
              <a:spLocks noChangeArrowheads="1"/>
            </p:cNvSpPr>
            <p:nvPr/>
          </p:nvSpPr>
          <p:spPr bwMode="auto">
            <a:xfrm>
              <a:off x="29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347" name="Rectangle 31"/>
            <p:cNvSpPr>
              <a:spLocks noChangeArrowheads="1"/>
            </p:cNvSpPr>
            <p:nvPr/>
          </p:nvSpPr>
          <p:spPr bwMode="auto">
            <a:xfrm>
              <a:off x="29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348" name="Rectangle 32"/>
            <p:cNvSpPr>
              <a:spLocks noChangeArrowheads="1"/>
            </p:cNvSpPr>
            <p:nvPr/>
          </p:nvSpPr>
          <p:spPr bwMode="auto">
            <a:xfrm>
              <a:off x="29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349" name="Rectangle 33"/>
            <p:cNvSpPr>
              <a:spLocks noChangeArrowheads="1"/>
            </p:cNvSpPr>
            <p:nvPr/>
          </p:nvSpPr>
          <p:spPr bwMode="auto">
            <a:xfrm>
              <a:off x="29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350" name="Rectangle 34"/>
            <p:cNvSpPr>
              <a:spLocks noChangeArrowheads="1"/>
            </p:cNvSpPr>
            <p:nvPr/>
          </p:nvSpPr>
          <p:spPr bwMode="auto">
            <a:xfrm>
              <a:off x="29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351" name="Rectangle 35"/>
            <p:cNvSpPr>
              <a:spLocks noChangeArrowheads="1"/>
            </p:cNvSpPr>
            <p:nvPr/>
          </p:nvSpPr>
          <p:spPr bwMode="auto">
            <a:xfrm>
              <a:off x="29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352" name="Rectangle 36"/>
            <p:cNvSpPr>
              <a:spLocks noChangeArrowheads="1"/>
            </p:cNvSpPr>
            <p:nvPr/>
          </p:nvSpPr>
          <p:spPr bwMode="auto">
            <a:xfrm>
              <a:off x="29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353" name="Rectangle 37"/>
            <p:cNvSpPr>
              <a:spLocks noChangeArrowheads="1"/>
            </p:cNvSpPr>
            <p:nvPr/>
          </p:nvSpPr>
          <p:spPr bwMode="auto">
            <a:xfrm>
              <a:off x="29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  <p:sp>
          <p:nvSpPr>
            <p:cNvPr id="2354" name="Rectangle 38"/>
            <p:cNvSpPr>
              <a:spLocks noChangeArrowheads="1"/>
            </p:cNvSpPr>
            <p:nvPr/>
          </p:nvSpPr>
          <p:spPr bwMode="auto">
            <a:xfrm>
              <a:off x="29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</p:grpSp>
      <p:grpSp>
        <p:nvGrpSpPr>
          <p:cNvPr id="7" name="Group 89"/>
          <p:cNvGrpSpPr>
            <a:grpSpLocks/>
          </p:cNvGrpSpPr>
          <p:nvPr/>
        </p:nvGrpSpPr>
        <p:grpSpPr bwMode="auto">
          <a:xfrm>
            <a:off x="914400" y="1143000"/>
            <a:ext cx="685800" cy="5486400"/>
            <a:chOff x="3744" y="432"/>
            <a:chExt cx="432" cy="3456"/>
          </a:xfrm>
        </p:grpSpPr>
        <p:sp>
          <p:nvSpPr>
            <p:cNvPr id="2337" name="Rectangle 39"/>
            <p:cNvSpPr>
              <a:spLocks noChangeArrowheads="1"/>
            </p:cNvSpPr>
            <p:nvPr/>
          </p:nvSpPr>
          <p:spPr bwMode="auto">
            <a:xfrm>
              <a:off x="3744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338" name="Rectangle 40"/>
            <p:cNvSpPr>
              <a:spLocks noChangeArrowheads="1"/>
            </p:cNvSpPr>
            <p:nvPr/>
          </p:nvSpPr>
          <p:spPr bwMode="auto">
            <a:xfrm>
              <a:off x="3744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339" name="Rectangle 41"/>
            <p:cNvSpPr>
              <a:spLocks noChangeArrowheads="1"/>
            </p:cNvSpPr>
            <p:nvPr/>
          </p:nvSpPr>
          <p:spPr bwMode="auto">
            <a:xfrm>
              <a:off x="3744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340" name="Rectangle 42"/>
            <p:cNvSpPr>
              <a:spLocks noChangeArrowheads="1"/>
            </p:cNvSpPr>
            <p:nvPr/>
          </p:nvSpPr>
          <p:spPr bwMode="auto">
            <a:xfrm>
              <a:off x="3744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341" name="Rectangle 43"/>
            <p:cNvSpPr>
              <a:spLocks noChangeArrowheads="1"/>
            </p:cNvSpPr>
            <p:nvPr/>
          </p:nvSpPr>
          <p:spPr bwMode="auto">
            <a:xfrm>
              <a:off x="3744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342" name="Rectangle 44"/>
            <p:cNvSpPr>
              <a:spLocks noChangeArrowheads="1"/>
            </p:cNvSpPr>
            <p:nvPr/>
          </p:nvSpPr>
          <p:spPr bwMode="auto">
            <a:xfrm>
              <a:off x="3744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343" name="Rectangle 45"/>
            <p:cNvSpPr>
              <a:spLocks noChangeArrowheads="1"/>
            </p:cNvSpPr>
            <p:nvPr/>
          </p:nvSpPr>
          <p:spPr bwMode="auto">
            <a:xfrm>
              <a:off x="3744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344" name="Rectangle 46"/>
            <p:cNvSpPr>
              <a:spLocks noChangeArrowheads="1"/>
            </p:cNvSpPr>
            <p:nvPr/>
          </p:nvSpPr>
          <p:spPr bwMode="auto">
            <a:xfrm>
              <a:off x="3744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  <p:sp>
          <p:nvSpPr>
            <p:cNvPr id="2345" name="Rectangle 47"/>
            <p:cNvSpPr>
              <a:spLocks noChangeArrowheads="1"/>
            </p:cNvSpPr>
            <p:nvPr/>
          </p:nvSpPr>
          <p:spPr bwMode="auto">
            <a:xfrm>
              <a:off x="3744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</p:grpSp>
      <p:grpSp>
        <p:nvGrpSpPr>
          <p:cNvPr id="8" name="Group 90"/>
          <p:cNvGrpSpPr>
            <a:grpSpLocks/>
          </p:cNvGrpSpPr>
          <p:nvPr/>
        </p:nvGrpSpPr>
        <p:grpSpPr bwMode="auto">
          <a:xfrm>
            <a:off x="914400" y="1143000"/>
            <a:ext cx="685800" cy="5486400"/>
            <a:chOff x="4320" y="432"/>
            <a:chExt cx="432" cy="3456"/>
          </a:xfrm>
        </p:grpSpPr>
        <p:sp>
          <p:nvSpPr>
            <p:cNvPr id="2328" name="Rectangle 48"/>
            <p:cNvSpPr>
              <a:spLocks noChangeArrowheads="1"/>
            </p:cNvSpPr>
            <p:nvPr/>
          </p:nvSpPr>
          <p:spPr bwMode="auto">
            <a:xfrm>
              <a:off x="4320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329" name="Rectangle 49"/>
            <p:cNvSpPr>
              <a:spLocks noChangeArrowheads="1"/>
            </p:cNvSpPr>
            <p:nvPr/>
          </p:nvSpPr>
          <p:spPr bwMode="auto">
            <a:xfrm>
              <a:off x="4320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330" name="Rectangle 50"/>
            <p:cNvSpPr>
              <a:spLocks noChangeArrowheads="1"/>
            </p:cNvSpPr>
            <p:nvPr/>
          </p:nvSpPr>
          <p:spPr bwMode="auto">
            <a:xfrm>
              <a:off x="4320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331" name="Rectangle 51"/>
            <p:cNvSpPr>
              <a:spLocks noChangeArrowheads="1"/>
            </p:cNvSpPr>
            <p:nvPr/>
          </p:nvSpPr>
          <p:spPr bwMode="auto">
            <a:xfrm>
              <a:off x="4320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332" name="Rectangle 52"/>
            <p:cNvSpPr>
              <a:spLocks noChangeArrowheads="1"/>
            </p:cNvSpPr>
            <p:nvPr/>
          </p:nvSpPr>
          <p:spPr bwMode="auto">
            <a:xfrm>
              <a:off x="4320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333" name="Rectangle 53"/>
            <p:cNvSpPr>
              <a:spLocks noChangeArrowheads="1"/>
            </p:cNvSpPr>
            <p:nvPr/>
          </p:nvSpPr>
          <p:spPr bwMode="auto">
            <a:xfrm>
              <a:off x="4320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334" name="Rectangle 54"/>
            <p:cNvSpPr>
              <a:spLocks noChangeArrowheads="1"/>
            </p:cNvSpPr>
            <p:nvPr/>
          </p:nvSpPr>
          <p:spPr bwMode="auto">
            <a:xfrm>
              <a:off x="4320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335" name="Rectangle 55"/>
            <p:cNvSpPr>
              <a:spLocks noChangeArrowheads="1"/>
            </p:cNvSpPr>
            <p:nvPr/>
          </p:nvSpPr>
          <p:spPr bwMode="auto">
            <a:xfrm>
              <a:off x="4320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  <p:sp>
          <p:nvSpPr>
            <p:cNvPr id="2336" name="Rectangle 56"/>
            <p:cNvSpPr>
              <a:spLocks noChangeArrowheads="1"/>
            </p:cNvSpPr>
            <p:nvPr/>
          </p:nvSpPr>
          <p:spPr bwMode="auto">
            <a:xfrm>
              <a:off x="4320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</p:grpSp>
      <p:grpSp>
        <p:nvGrpSpPr>
          <p:cNvPr id="9" name="Group 91"/>
          <p:cNvGrpSpPr>
            <a:grpSpLocks/>
          </p:cNvGrpSpPr>
          <p:nvPr/>
        </p:nvGrpSpPr>
        <p:grpSpPr bwMode="auto">
          <a:xfrm>
            <a:off x="914400" y="1143000"/>
            <a:ext cx="685800" cy="5486400"/>
            <a:chOff x="4800" y="432"/>
            <a:chExt cx="432" cy="3456"/>
          </a:xfrm>
        </p:grpSpPr>
        <p:sp>
          <p:nvSpPr>
            <p:cNvPr id="2319" name="Rectangle 57"/>
            <p:cNvSpPr>
              <a:spLocks noChangeArrowheads="1"/>
            </p:cNvSpPr>
            <p:nvPr/>
          </p:nvSpPr>
          <p:spPr bwMode="auto">
            <a:xfrm>
              <a:off x="4800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320" name="Rectangle 58"/>
            <p:cNvSpPr>
              <a:spLocks noChangeArrowheads="1"/>
            </p:cNvSpPr>
            <p:nvPr/>
          </p:nvSpPr>
          <p:spPr bwMode="auto">
            <a:xfrm>
              <a:off x="4800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321" name="Rectangle 59"/>
            <p:cNvSpPr>
              <a:spLocks noChangeArrowheads="1"/>
            </p:cNvSpPr>
            <p:nvPr/>
          </p:nvSpPr>
          <p:spPr bwMode="auto">
            <a:xfrm>
              <a:off x="4800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322" name="Rectangle 60"/>
            <p:cNvSpPr>
              <a:spLocks noChangeArrowheads="1"/>
            </p:cNvSpPr>
            <p:nvPr/>
          </p:nvSpPr>
          <p:spPr bwMode="auto">
            <a:xfrm>
              <a:off x="4800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323" name="Rectangle 61"/>
            <p:cNvSpPr>
              <a:spLocks noChangeArrowheads="1"/>
            </p:cNvSpPr>
            <p:nvPr/>
          </p:nvSpPr>
          <p:spPr bwMode="auto">
            <a:xfrm>
              <a:off x="4800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324" name="Rectangle 62"/>
            <p:cNvSpPr>
              <a:spLocks noChangeArrowheads="1"/>
            </p:cNvSpPr>
            <p:nvPr/>
          </p:nvSpPr>
          <p:spPr bwMode="auto">
            <a:xfrm>
              <a:off x="4800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325" name="Rectangle 63"/>
            <p:cNvSpPr>
              <a:spLocks noChangeArrowheads="1"/>
            </p:cNvSpPr>
            <p:nvPr/>
          </p:nvSpPr>
          <p:spPr bwMode="auto">
            <a:xfrm>
              <a:off x="4800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326" name="Rectangle 64"/>
            <p:cNvSpPr>
              <a:spLocks noChangeArrowheads="1"/>
            </p:cNvSpPr>
            <p:nvPr/>
          </p:nvSpPr>
          <p:spPr bwMode="auto">
            <a:xfrm>
              <a:off x="4800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  <p:sp>
          <p:nvSpPr>
            <p:cNvPr id="2327" name="Rectangle 65"/>
            <p:cNvSpPr>
              <a:spLocks noChangeArrowheads="1"/>
            </p:cNvSpPr>
            <p:nvPr/>
          </p:nvSpPr>
          <p:spPr bwMode="auto">
            <a:xfrm>
              <a:off x="4800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</p:grpSp>
      <p:grpSp>
        <p:nvGrpSpPr>
          <p:cNvPr id="10" name="Group 92"/>
          <p:cNvGrpSpPr>
            <a:grpSpLocks/>
          </p:cNvGrpSpPr>
          <p:nvPr/>
        </p:nvGrpSpPr>
        <p:grpSpPr bwMode="auto">
          <a:xfrm>
            <a:off x="914400" y="1143000"/>
            <a:ext cx="685800" cy="5486400"/>
            <a:chOff x="5328" y="432"/>
            <a:chExt cx="432" cy="3456"/>
          </a:xfrm>
        </p:grpSpPr>
        <p:sp>
          <p:nvSpPr>
            <p:cNvPr id="2310" name="Rectangle 75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311" name="Rectangle 76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312" name="Rectangle 77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313" name="Rectangle 78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314" name="Rectangle 79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315" name="Rectangle 80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316" name="Rectangle 81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317" name="Rectangle 82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  <p:sp>
          <p:nvSpPr>
            <p:cNvPr id="2318" name="Rectangle 83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</p:grpSp>
      <p:grpSp>
        <p:nvGrpSpPr>
          <p:cNvPr id="11" name="Group 93"/>
          <p:cNvGrpSpPr>
            <a:grpSpLocks/>
          </p:cNvGrpSpPr>
          <p:nvPr/>
        </p:nvGrpSpPr>
        <p:grpSpPr bwMode="auto">
          <a:xfrm>
            <a:off x="1828800" y="1143000"/>
            <a:ext cx="685800" cy="5486400"/>
            <a:chOff x="5328" y="432"/>
            <a:chExt cx="432" cy="3456"/>
          </a:xfrm>
        </p:grpSpPr>
        <p:sp>
          <p:nvSpPr>
            <p:cNvPr id="2301" name="Rectangle 9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302" name="Rectangle 9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303" name="Rectangle 9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304" name="Rectangle 9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305" name="Rectangle 9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306" name="Rectangle 9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307" name="Rectangle 10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308" name="Rectangle 10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  <p:sp>
          <p:nvSpPr>
            <p:cNvPr id="2309" name="Rectangle 10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1828800" y="1143000"/>
            <a:ext cx="685800" cy="5486400"/>
            <a:chOff x="5328" y="432"/>
            <a:chExt cx="432" cy="3456"/>
          </a:xfrm>
        </p:grpSpPr>
        <p:sp>
          <p:nvSpPr>
            <p:cNvPr id="2292" name="Rectangle 10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293" name="Rectangle 10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294" name="Rectangle 10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295" name="Rectangle 10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296" name="Rectangle 10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297" name="Rectangle 10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298" name="Rectangle 11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299" name="Rectangle 11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300" name="Rectangle 11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13" name="Group 113"/>
          <p:cNvGrpSpPr>
            <a:grpSpLocks/>
          </p:cNvGrpSpPr>
          <p:nvPr/>
        </p:nvGrpSpPr>
        <p:grpSpPr bwMode="auto">
          <a:xfrm>
            <a:off x="1828800" y="1143000"/>
            <a:ext cx="685800" cy="5486400"/>
            <a:chOff x="5328" y="432"/>
            <a:chExt cx="432" cy="3456"/>
          </a:xfrm>
        </p:grpSpPr>
        <p:sp>
          <p:nvSpPr>
            <p:cNvPr id="2283" name="Rectangle 11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284" name="Rectangle 11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285" name="Rectangle 11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286" name="Rectangle 11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287" name="Rectangle 11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288" name="Rectangle 11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289" name="Rectangle 12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290" name="Rectangle 12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291" name="Rectangle 12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14" name="Group 123"/>
          <p:cNvGrpSpPr>
            <a:grpSpLocks/>
          </p:cNvGrpSpPr>
          <p:nvPr/>
        </p:nvGrpSpPr>
        <p:grpSpPr bwMode="auto">
          <a:xfrm>
            <a:off x="1828800" y="1143000"/>
            <a:ext cx="685800" cy="5486400"/>
            <a:chOff x="5328" y="432"/>
            <a:chExt cx="432" cy="3456"/>
          </a:xfrm>
        </p:grpSpPr>
        <p:sp>
          <p:nvSpPr>
            <p:cNvPr id="2274" name="Rectangle 12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275" name="Rectangle 12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276" name="Rectangle 12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277" name="Rectangle 12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278" name="Rectangle 12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279" name="Rectangle 12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280" name="Rectangle 13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281" name="Rectangle 13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282" name="Rectangle 13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15" name="Group 133"/>
          <p:cNvGrpSpPr>
            <a:grpSpLocks/>
          </p:cNvGrpSpPr>
          <p:nvPr/>
        </p:nvGrpSpPr>
        <p:grpSpPr bwMode="auto">
          <a:xfrm>
            <a:off x="1828800" y="1143000"/>
            <a:ext cx="685800" cy="5486400"/>
            <a:chOff x="5328" y="432"/>
            <a:chExt cx="432" cy="3456"/>
          </a:xfrm>
        </p:grpSpPr>
        <p:sp>
          <p:nvSpPr>
            <p:cNvPr id="2265" name="Rectangle 13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266" name="Rectangle 13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267" name="Rectangle 13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268" name="Rectangle 13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269" name="Rectangle 13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270" name="Rectangle 13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271" name="Rectangle 14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272" name="Rectangle 14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273" name="Rectangle 14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16" name="Group 143"/>
          <p:cNvGrpSpPr>
            <a:grpSpLocks/>
          </p:cNvGrpSpPr>
          <p:nvPr/>
        </p:nvGrpSpPr>
        <p:grpSpPr bwMode="auto">
          <a:xfrm>
            <a:off x="1828800" y="1143000"/>
            <a:ext cx="685800" cy="5486400"/>
            <a:chOff x="5328" y="432"/>
            <a:chExt cx="432" cy="3456"/>
          </a:xfrm>
        </p:grpSpPr>
        <p:sp>
          <p:nvSpPr>
            <p:cNvPr id="2256" name="Rectangle 14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257" name="Rectangle 14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258" name="Rectangle 14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259" name="Rectangle 14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260" name="Rectangle 14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261" name="Rectangle 14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262" name="Rectangle 15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263" name="Rectangle 15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264" name="Rectangle 15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17" name="Group 153"/>
          <p:cNvGrpSpPr>
            <a:grpSpLocks/>
          </p:cNvGrpSpPr>
          <p:nvPr/>
        </p:nvGrpSpPr>
        <p:grpSpPr bwMode="auto">
          <a:xfrm>
            <a:off x="1828800" y="1143000"/>
            <a:ext cx="685800" cy="5486400"/>
            <a:chOff x="5328" y="432"/>
            <a:chExt cx="432" cy="3456"/>
          </a:xfrm>
        </p:grpSpPr>
        <p:sp>
          <p:nvSpPr>
            <p:cNvPr id="2247" name="Rectangle 15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248" name="Rectangle 15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249" name="Rectangle 15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250" name="Rectangle 15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251" name="Rectangle 15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252" name="Rectangle 15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253" name="Rectangle 16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254" name="Rectangle 16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255" name="Rectangle 16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18" name="Group 163"/>
          <p:cNvGrpSpPr>
            <a:grpSpLocks/>
          </p:cNvGrpSpPr>
          <p:nvPr/>
        </p:nvGrpSpPr>
        <p:grpSpPr bwMode="auto">
          <a:xfrm>
            <a:off x="1828800" y="1143000"/>
            <a:ext cx="685800" cy="5486400"/>
            <a:chOff x="5328" y="432"/>
            <a:chExt cx="432" cy="3456"/>
          </a:xfrm>
        </p:grpSpPr>
        <p:sp>
          <p:nvSpPr>
            <p:cNvPr id="2238" name="Rectangle 16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239" name="Rectangle 16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240" name="Rectangle 16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241" name="Rectangle 16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242" name="Rectangle 16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243" name="Rectangle 16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244" name="Rectangle 17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245" name="Rectangle 17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246" name="Rectangle 17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19" name="Group 323"/>
          <p:cNvGrpSpPr>
            <a:grpSpLocks/>
          </p:cNvGrpSpPr>
          <p:nvPr/>
        </p:nvGrpSpPr>
        <p:grpSpPr bwMode="auto">
          <a:xfrm>
            <a:off x="2743200" y="1143000"/>
            <a:ext cx="685800" cy="5486400"/>
            <a:chOff x="5328" y="432"/>
            <a:chExt cx="432" cy="3456"/>
          </a:xfrm>
        </p:grpSpPr>
        <p:sp>
          <p:nvSpPr>
            <p:cNvPr id="2229" name="Rectangle 32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230" name="Rectangle 32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231" name="Rectangle 32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232" name="Rectangle 32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233" name="Rectangle 32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234" name="Rectangle 32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235" name="Rectangle 33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236" name="Rectangle 33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237" name="Rectangle 33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20" name="Group 333"/>
          <p:cNvGrpSpPr>
            <a:grpSpLocks/>
          </p:cNvGrpSpPr>
          <p:nvPr/>
        </p:nvGrpSpPr>
        <p:grpSpPr bwMode="auto">
          <a:xfrm>
            <a:off x="2743200" y="1143000"/>
            <a:ext cx="685800" cy="5486400"/>
            <a:chOff x="5328" y="432"/>
            <a:chExt cx="432" cy="3456"/>
          </a:xfrm>
        </p:grpSpPr>
        <p:sp>
          <p:nvSpPr>
            <p:cNvPr id="2220" name="Rectangle 33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221" name="Rectangle 33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222" name="Rectangle 33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223" name="Rectangle 33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224" name="Rectangle 33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225" name="Rectangle 33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226" name="Rectangle 34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227" name="Rectangle 34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228" name="Rectangle 34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21" name="Group 343"/>
          <p:cNvGrpSpPr>
            <a:grpSpLocks/>
          </p:cNvGrpSpPr>
          <p:nvPr/>
        </p:nvGrpSpPr>
        <p:grpSpPr bwMode="auto">
          <a:xfrm>
            <a:off x="2743200" y="1143000"/>
            <a:ext cx="685800" cy="5486400"/>
            <a:chOff x="5328" y="432"/>
            <a:chExt cx="432" cy="3456"/>
          </a:xfrm>
        </p:grpSpPr>
        <p:sp>
          <p:nvSpPr>
            <p:cNvPr id="2211" name="Rectangle 34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212" name="Rectangle 34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213" name="Rectangle 34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214" name="Rectangle 34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215" name="Rectangle 34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216" name="Rectangle 34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217" name="Rectangle 35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218" name="Rectangle 35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219" name="Rectangle 35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22" name="Group 353"/>
          <p:cNvGrpSpPr>
            <a:grpSpLocks/>
          </p:cNvGrpSpPr>
          <p:nvPr/>
        </p:nvGrpSpPr>
        <p:grpSpPr bwMode="auto">
          <a:xfrm>
            <a:off x="2743200" y="1143000"/>
            <a:ext cx="685800" cy="5486400"/>
            <a:chOff x="5328" y="432"/>
            <a:chExt cx="432" cy="3456"/>
          </a:xfrm>
        </p:grpSpPr>
        <p:sp>
          <p:nvSpPr>
            <p:cNvPr id="2202" name="Rectangle 35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203" name="Rectangle 35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204" name="Rectangle 35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205" name="Rectangle 35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206" name="Rectangle 35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207" name="Rectangle 35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208" name="Rectangle 36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209" name="Rectangle 36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210" name="Rectangle 36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23" name="Group 363"/>
          <p:cNvGrpSpPr>
            <a:grpSpLocks/>
          </p:cNvGrpSpPr>
          <p:nvPr/>
        </p:nvGrpSpPr>
        <p:grpSpPr bwMode="auto">
          <a:xfrm>
            <a:off x="2743200" y="1143000"/>
            <a:ext cx="685800" cy="5486400"/>
            <a:chOff x="5328" y="432"/>
            <a:chExt cx="432" cy="3456"/>
          </a:xfrm>
        </p:grpSpPr>
        <p:sp>
          <p:nvSpPr>
            <p:cNvPr id="2193" name="Rectangle 36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194" name="Rectangle 36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195" name="Rectangle 36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196" name="Rectangle 36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197" name="Rectangle 36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198" name="Rectangle 36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199" name="Rectangle 37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200" name="Rectangle 37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201" name="Rectangle 37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24" name="Group 373"/>
          <p:cNvGrpSpPr>
            <a:grpSpLocks/>
          </p:cNvGrpSpPr>
          <p:nvPr/>
        </p:nvGrpSpPr>
        <p:grpSpPr bwMode="auto">
          <a:xfrm>
            <a:off x="2743200" y="1143000"/>
            <a:ext cx="685800" cy="5486400"/>
            <a:chOff x="5328" y="432"/>
            <a:chExt cx="432" cy="3456"/>
          </a:xfrm>
        </p:grpSpPr>
        <p:sp>
          <p:nvSpPr>
            <p:cNvPr id="2184" name="Rectangle 37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185" name="Rectangle 37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186" name="Rectangle 37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187" name="Rectangle 37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188" name="Rectangle 37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189" name="Rectangle 37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190" name="Rectangle 38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191" name="Rectangle 38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192" name="Rectangle 38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25" name="Group 383"/>
          <p:cNvGrpSpPr>
            <a:grpSpLocks/>
          </p:cNvGrpSpPr>
          <p:nvPr/>
        </p:nvGrpSpPr>
        <p:grpSpPr bwMode="auto">
          <a:xfrm>
            <a:off x="2743200" y="1143000"/>
            <a:ext cx="685800" cy="5486400"/>
            <a:chOff x="5328" y="432"/>
            <a:chExt cx="432" cy="3456"/>
          </a:xfrm>
        </p:grpSpPr>
        <p:sp>
          <p:nvSpPr>
            <p:cNvPr id="2175" name="Rectangle 38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176" name="Rectangle 38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177" name="Rectangle 38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178" name="Rectangle 38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179" name="Rectangle 38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180" name="Rectangle 38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181" name="Rectangle 39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182" name="Rectangle 39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183" name="Rectangle 39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26" name="Group 403"/>
          <p:cNvGrpSpPr>
            <a:grpSpLocks/>
          </p:cNvGrpSpPr>
          <p:nvPr/>
        </p:nvGrpSpPr>
        <p:grpSpPr bwMode="auto">
          <a:xfrm>
            <a:off x="3657600" y="1143000"/>
            <a:ext cx="685800" cy="5486400"/>
            <a:chOff x="5328" y="432"/>
            <a:chExt cx="432" cy="3456"/>
          </a:xfrm>
        </p:grpSpPr>
        <p:sp>
          <p:nvSpPr>
            <p:cNvPr id="2166" name="Rectangle 40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167" name="Rectangle 40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168" name="Rectangle 40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169" name="Rectangle 40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170" name="Rectangle 40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171" name="Rectangle 40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172" name="Rectangle 41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173" name="Rectangle 41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174" name="Rectangle 41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27" name="Group 423"/>
          <p:cNvGrpSpPr>
            <a:grpSpLocks/>
          </p:cNvGrpSpPr>
          <p:nvPr/>
        </p:nvGrpSpPr>
        <p:grpSpPr bwMode="auto">
          <a:xfrm>
            <a:off x="3657600" y="1143000"/>
            <a:ext cx="685800" cy="5486400"/>
            <a:chOff x="5328" y="432"/>
            <a:chExt cx="432" cy="3456"/>
          </a:xfrm>
        </p:grpSpPr>
        <p:sp>
          <p:nvSpPr>
            <p:cNvPr id="2157" name="Rectangle 42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158" name="Rectangle 42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159" name="Rectangle 42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160" name="Rectangle 42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161" name="Rectangle 42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162" name="Rectangle 42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163" name="Rectangle 43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164" name="Rectangle 43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165" name="Rectangle 43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28" name="Group 433"/>
          <p:cNvGrpSpPr>
            <a:grpSpLocks/>
          </p:cNvGrpSpPr>
          <p:nvPr/>
        </p:nvGrpSpPr>
        <p:grpSpPr bwMode="auto">
          <a:xfrm>
            <a:off x="4572000" y="1143000"/>
            <a:ext cx="685800" cy="5486400"/>
            <a:chOff x="5328" y="432"/>
            <a:chExt cx="432" cy="3456"/>
          </a:xfrm>
        </p:grpSpPr>
        <p:sp>
          <p:nvSpPr>
            <p:cNvPr id="2148" name="Rectangle 43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149" name="Rectangle 43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150" name="Rectangle 43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151" name="Rectangle 43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152" name="Rectangle 43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153" name="Rectangle 43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154" name="Rectangle 44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155" name="Rectangle 44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156" name="Rectangle 44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29" name="Group 443"/>
          <p:cNvGrpSpPr>
            <a:grpSpLocks/>
          </p:cNvGrpSpPr>
          <p:nvPr/>
        </p:nvGrpSpPr>
        <p:grpSpPr bwMode="auto">
          <a:xfrm>
            <a:off x="4572000" y="1143000"/>
            <a:ext cx="685800" cy="5486400"/>
            <a:chOff x="5328" y="432"/>
            <a:chExt cx="432" cy="3456"/>
          </a:xfrm>
        </p:grpSpPr>
        <p:sp>
          <p:nvSpPr>
            <p:cNvPr id="2139" name="Rectangle 44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140" name="Rectangle 44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141" name="Rectangle 44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142" name="Rectangle 44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143" name="Rectangle 44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144" name="Rectangle 44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145" name="Rectangle 45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146" name="Rectangle 45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147" name="Rectangle 45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30" name="Group 453"/>
          <p:cNvGrpSpPr>
            <a:grpSpLocks/>
          </p:cNvGrpSpPr>
          <p:nvPr/>
        </p:nvGrpSpPr>
        <p:grpSpPr bwMode="auto">
          <a:xfrm>
            <a:off x="5486400" y="1143000"/>
            <a:ext cx="685800" cy="5486400"/>
            <a:chOff x="5328" y="432"/>
            <a:chExt cx="432" cy="3456"/>
          </a:xfrm>
        </p:grpSpPr>
        <p:sp>
          <p:nvSpPr>
            <p:cNvPr id="2130" name="Rectangle 45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131" name="Rectangle 45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132" name="Rectangle 45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133" name="Rectangle 45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134" name="Rectangle 45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135" name="Rectangle 45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136" name="Rectangle 46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137" name="Rectangle 46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138" name="Rectangle 46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31" name="Group 463"/>
          <p:cNvGrpSpPr>
            <a:grpSpLocks/>
          </p:cNvGrpSpPr>
          <p:nvPr/>
        </p:nvGrpSpPr>
        <p:grpSpPr bwMode="auto">
          <a:xfrm>
            <a:off x="5486400" y="1143000"/>
            <a:ext cx="685800" cy="5486400"/>
            <a:chOff x="5328" y="432"/>
            <a:chExt cx="432" cy="3456"/>
          </a:xfrm>
        </p:grpSpPr>
        <p:sp>
          <p:nvSpPr>
            <p:cNvPr id="2121" name="Rectangle 46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122" name="Rectangle 46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123" name="Rectangle 46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124" name="Rectangle 46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125" name="Rectangle 46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126" name="Rectangle 46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127" name="Rectangle 47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128" name="Rectangle 47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129" name="Rectangle 47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2391" name="Group 473"/>
          <p:cNvGrpSpPr>
            <a:grpSpLocks/>
          </p:cNvGrpSpPr>
          <p:nvPr/>
        </p:nvGrpSpPr>
        <p:grpSpPr bwMode="auto">
          <a:xfrm>
            <a:off x="6400800" y="1143000"/>
            <a:ext cx="685800" cy="5486400"/>
            <a:chOff x="5328" y="432"/>
            <a:chExt cx="432" cy="3456"/>
          </a:xfrm>
        </p:grpSpPr>
        <p:sp>
          <p:nvSpPr>
            <p:cNvPr id="2112" name="Rectangle 47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113" name="Rectangle 47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114" name="Rectangle 47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115" name="Rectangle 47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116" name="Rectangle 47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117" name="Rectangle 47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118" name="Rectangle 48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119" name="Rectangle 48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120" name="Rectangle 48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2392" name="Group 483"/>
          <p:cNvGrpSpPr>
            <a:grpSpLocks/>
          </p:cNvGrpSpPr>
          <p:nvPr/>
        </p:nvGrpSpPr>
        <p:grpSpPr bwMode="auto">
          <a:xfrm>
            <a:off x="6400800" y="1143000"/>
            <a:ext cx="685800" cy="5486400"/>
            <a:chOff x="5328" y="432"/>
            <a:chExt cx="432" cy="3456"/>
          </a:xfrm>
        </p:grpSpPr>
        <p:sp>
          <p:nvSpPr>
            <p:cNvPr id="2103" name="Rectangle 48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104" name="Rectangle 48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105" name="Rectangle 48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106" name="Rectangle 48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107" name="Rectangle 48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108" name="Rectangle 48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109" name="Rectangle 49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110" name="Rectangle 49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111" name="Rectangle 49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2393" name="Group 493"/>
          <p:cNvGrpSpPr>
            <a:grpSpLocks/>
          </p:cNvGrpSpPr>
          <p:nvPr/>
        </p:nvGrpSpPr>
        <p:grpSpPr bwMode="auto">
          <a:xfrm>
            <a:off x="7315200" y="1143000"/>
            <a:ext cx="685800" cy="5486400"/>
            <a:chOff x="5328" y="432"/>
            <a:chExt cx="432" cy="3456"/>
          </a:xfrm>
        </p:grpSpPr>
        <p:sp>
          <p:nvSpPr>
            <p:cNvPr id="2094" name="Rectangle 49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095" name="Rectangle 49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096" name="Rectangle 49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097" name="Rectangle 49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098" name="Rectangle 49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099" name="Rectangle 49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100" name="Rectangle 50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101" name="Rectangle 50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  <p:sp>
          <p:nvSpPr>
            <p:cNvPr id="2102" name="Rectangle 50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</p:grpSp>
      <p:grpSp>
        <p:nvGrpSpPr>
          <p:cNvPr id="2394" name="Group 503"/>
          <p:cNvGrpSpPr>
            <a:grpSpLocks/>
          </p:cNvGrpSpPr>
          <p:nvPr/>
        </p:nvGrpSpPr>
        <p:grpSpPr bwMode="auto">
          <a:xfrm>
            <a:off x="7315200" y="1143000"/>
            <a:ext cx="685800" cy="5486400"/>
            <a:chOff x="5328" y="432"/>
            <a:chExt cx="432" cy="3456"/>
          </a:xfrm>
        </p:grpSpPr>
        <p:sp>
          <p:nvSpPr>
            <p:cNvPr id="2085" name="Rectangle 504"/>
            <p:cNvSpPr>
              <a:spLocks noChangeArrowheads="1"/>
            </p:cNvSpPr>
            <p:nvPr/>
          </p:nvSpPr>
          <p:spPr bwMode="auto">
            <a:xfrm>
              <a:off x="5328" y="43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45</a:t>
              </a:r>
            </a:p>
          </p:txBody>
        </p:sp>
        <p:sp>
          <p:nvSpPr>
            <p:cNvPr id="2086" name="Rectangle 505"/>
            <p:cNvSpPr>
              <a:spLocks noChangeArrowheads="1"/>
            </p:cNvSpPr>
            <p:nvPr/>
          </p:nvSpPr>
          <p:spPr bwMode="auto">
            <a:xfrm>
              <a:off x="5328" y="81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40</a:t>
              </a:r>
            </a:p>
          </p:txBody>
        </p:sp>
        <p:sp>
          <p:nvSpPr>
            <p:cNvPr id="2087" name="Rectangle 506"/>
            <p:cNvSpPr>
              <a:spLocks noChangeArrowheads="1"/>
            </p:cNvSpPr>
            <p:nvPr/>
          </p:nvSpPr>
          <p:spPr bwMode="auto">
            <a:xfrm>
              <a:off x="5328" y="120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22</a:t>
              </a:r>
            </a:p>
          </p:txBody>
        </p:sp>
        <p:sp>
          <p:nvSpPr>
            <p:cNvPr id="2088" name="Rectangle 507"/>
            <p:cNvSpPr>
              <a:spLocks noChangeArrowheads="1"/>
            </p:cNvSpPr>
            <p:nvPr/>
          </p:nvSpPr>
          <p:spPr bwMode="auto">
            <a:xfrm>
              <a:off x="5328" y="158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15</a:t>
              </a:r>
            </a:p>
          </p:txBody>
        </p:sp>
        <p:sp>
          <p:nvSpPr>
            <p:cNvPr id="2089" name="Rectangle 508"/>
            <p:cNvSpPr>
              <a:spLocks noChangeArrowheads="1"/>
            </p:cNvSpPr>
            <p:nvPr/>
          </p:nvSpPr>
          <p:spPr bwMode="auto">
            <a:xfrm>
              <a:off x="5328" y="1968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14</a:t>
              </a:r>
            </a:p>
          </p:txBody>
        </p:sp>
        <p:sp>
          <p:nvSpPr>
            <p:cNvPr id="2090" name="Rectangle 509"/>
            <p:cNvSpPr>
              <a:spLocks noChangeArrowheads="1"/>
            </p:cNvSpPr>
            <p:nvPr/>
          </p:nvSpPr>
          <p:spPr bwMode="auto">
            <a:xfrm>
              <a:off x="5328" y="2352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12</a:t>
              </a:r>
            </a:p>
          </p:txBody>
        </p:sp>
        <p:sp>
          <p:nvSpPr>
            <p:cNvPr id="2091" name="Rectangle 510"/>
            <p:cNvSpPr>
              <a:spLocks noChangeArrowheads="1"/>
            </p:cNvSpPr>
            <p:nvPr/>
          </p:nvSpPr>
          <p:spPr bwMode="auto">
            <a:xfrm>
              <a:off x="5328" y="2736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8</a:t>
              </a:r>
            </a:p>
          </p:txBody>
        </p:sp>
        <p:sp>
          <p:nvSpPr>
            <p:cNvPr id="2092" name="Rectangle 511"/>
            <p:cNvSpPr>
              <a:spLocks noChangeArrowheads="1"/>
            </p:cNvSpPr>
            <p:nvPr/>
          </p:nvSpPr>
          <p:spPr bwMode="auto">
            <a:xfrm>
              <a:off x="5328" y="3120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5</a:t>
              </a:r>
            </a:p>
          </p:txBody>
        </p:sp>
        <p:sp>
          <p:nvSpPr>
            <p:cNvPr id="2093" name="Rectangle 512"/>
            <p:cNvSpPr>
              <a:spLocks noChangeArrowheads="1"/>
            </p:cNvSpPr>
            <p:nvPr/>
          </p:nvSpPr>
          <p:spPr bwMode="auto">
            <a:xfrm>
              <a:off x="5328" y="3504"/>
              <a:ext cx="432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/>
                <a:t>3</a:t>
              </a:r>
            </a:p>
          </p:txBody>
        </p:sp>
      </p:grpSp>
      <p:sp>
        <p:nvSpPr>
          <p:cNvPr id="2084" name="Text Box 513"/>
          <p:cNvSpPr txBox="1">
            <a:spLocks noChangeArrowheads="1"/>
          </p:cNvSpPr>
          <p:nvPr/>
        </p:nvSpPr>
        <p:spPr bwMode="auto">
          <a:xfrm>
            <a:off x="685800" y="304800"/>
            <a:ext cx="579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 u="sng">
                <a:solidFill>
                  <a:schemeClr val="accent2"/>
                </a:solidFill>
              </a:rPr>
              <a:t>Bubble Sort in Action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2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2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2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2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1524000" y="381000"/>
            <a:ext cx="63246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b="1">
                <a:solidFill>
                  <a:schemeClr val="accent2"/>
                </a:solidFill>
              </a:rPr>
              <a:t>Insertion Sort</a:t>
            </a:r>
          </a:p>
        </p:txBody>
      </p:sp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381000" y="1143000"/>
            <a:ext cx="8458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>
                <a:solidFill>
                  <a:schemeClr val="accent2"/>
                </a:solidFill>
              </a:rPr>
              <a:t>Insertion sort is the strategy used by the card player who picks up the card he or she is dealt one at a time and inserts it into his or her existing hand</a:t>
            </a:r>
          </a:p>
        </p:txBody>
      </p:sp>
      <p:sp>
        <p:nvSpPr>
          <p:cNvPr id="21509" name="Text Box 5"/>
          <p:cNvSpPr txBox="1">
            <a:spLocks noChangeArrowheads="1"/>
          </p:cNvSpPr>
          <p:nvPr/>
        </p:nvSpPr>
        <p:spPr bwMode="auto">
          <a:xfrm>
            <a:off x="457200" y="2057400"/>
            <a:ext cx="8077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>
                <a:solidFill>
                  <a:srgbClr val="FF0000"/>
                </a:solidFill>
              </a:rPr>
              <a:t>A snapshot of the algorithm at an intermediate stage:</a:t>
            </a:r>
          </a:p>
        </p:txBody>
      </p:sp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228600" y="2514600"/>
            <a:ext cx="8686800" cy="1143000"/>
            <a:chOff x="144" y="1584"/>
            <a:chExt cx="5472" cy="720"/>
          </a:xfrm>
        </p:grpSpPr>
        <p:sp>
          <p:nvSpPr>
            <p:cNvPr id="3124" name="Rectangle 4"/>
            <p:cNvSpPr>
              <a:spLocks noChangeArrowheads="1"/>
            </p:cNvSpPr>
            <p:nvPr/>
          </p:nvSpPr>
          <p:spPr bwMode="auto">
            <a:xfrm>
              <a:off x="480" y="1824"/>
              <a:ext cx="4800" cy="48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25" name="Text Box 6"/>
            <p:cNvSpPr txBox="1">
              <a:spLocks noChangeArrowheads="1"/>
            </p:cNvSpPr>
            <p:nvPr/>
          </p:nvSpPr>
          <p:spPr bwMode="auto">
            <a:xfrm>
              <a:off x="144" y="1872"/>
              <a:ext cx="384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2400" b="1">
                  <a:solidFill>
                    <a:schemeClr val="accent2"/>
                  </a:solidFill>
                </a:rPr>
                <a:t>A:</a:t>
              </a:r>
            </a:p>
          </p:txBody>
        </p:sp>
        <p:sp>
          <p:nvSpPr>
            <p:cNvPr id="3126" name="Text Box 7"/>
            <p:cNvSpPr txBox="1">
              <a:spLocks noChangeArrowheads="1"/>
            </p:cNvSpPr>
            <p:nvPr/>
          </p:nvSpPr>
          <p:spPr bwMode="auto">
            <a:xfrm>
              <a:off x="480" y="1584"/>
              <a:ext cx="288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400" b="1"/>
                <a:t>low</a:t>
              </a:r>
            </a:p>
          </p:txBody>
        </p:sp>
        <p:sp>
          <p:nvSpPr>
            <p:cNvPr id="3127" name="Line 8"/>
            <p:cNvSpPr>
              <a:spLocks noChangeShapeType="1"/>
            </p:cNvSpPr>
            <p:nvPr/>
          </p:nvSpPr>
          <p:spPr bwMode="auto">
            <a:xfrm flipV="1">
              <a:off x="5280" y="1584"/>
              <a:ext cx="0" cy="3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28" name="Text Box 9"/>
            <p:cNvSpPr txBox="1">
              <a:spLocks noChangeArrowheads="1"/>
            </p:cNvSpPr>
            <p:nvPr/>
          </p:nvSpPr>
          <p:spPr bwMode="auto">
            <a:xfrm>
              <a:off x="5280" y="1584"/>
              <a:ext cx="33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400" b="1"/>
                <a:t>high</a:t>
              </a:r>
            </a:p>
          </p:txBody>
        </p:sp>
      </p:grpSp>
      <p:grpSp>
        <p:nvGrpSpPr>
          <p:cNvPr id="3" name="Group 13"/>
          <p:cNvGrpSpPr>
            <a:grpSpLocks/>
          </p:cNvGrpSpPr>
          <p:nvPr/>
        </p:nvGrpSpPr>
        <p:grpSpPr bwMode="auto">
          <a:xfrm>
            <a:off x="4343400" y="2514600"/>
            <a:ext cx="304800" cy="1143000"/>
            <a:chOff x="2736" y="1584"/>
            <a:chExt cx="192" cy="720"/>
          </a:xfrm>
        </p:grpSpPr>
        <p:sp>
          <p:nvSpPr>
            <p:cNvPr id="3122" name="Line 11"/>
            <p:cNvSpPr>
              <a:spLocks noChangeShapeType="1"/>
            </p:cNvSpPr>
            <p:nvPr/>
          </p:nvSpPr>
          <p:spPr bwMode="auto">
            <a:xfrm>
              <a:off x="2736" y="158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23" name="Text Box 12"/>
            <p:cNvSpPr txBox="1">
              <a:spLocks noChangeArrowheads="1"/>
            </p:cNvSpPr>
            <p:nvPr/>
          </p:nvSpPr>
          <p:spPr bwMode="auto">
            <a:xfrm>
              <a:off x="2736" y="1584"/>
              <a:ext cx="19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600" b="1"/>
                <a:t>i</a:t>
              </a:r>
            </a:p>
          </p:txBody>
        </p:sp>
      </p:grpSp>
      <p:sp>
        <p:nvSpPr>
          <p:cNvPr id="21518" name="Text Box 14"/>
          <p:cNvSpPr txBox="1">
            <a:spLocks noChangeArrowheads="1"/>
          </p:cNvSpPr>
          <p:nvPr/>
        </p:nvSpPr>
        <p:spPr bwMode="auto">
          <a:xfrm>
            <a:off x="1600200" y="3048000"/>
            <a:ext cx="1905000" cy="3968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/>
              <a:t>front segment</a:t>
            </a:r>
          </a:p>
        </p:txBody>
      </p:sp>
      <p:sp>
        <p:nvSpPr>
          <p:cNvPr id="21520" name="Text Box 16"/>
          <p:cNvSpPr txBox="1">
            <a:spLocks noChangeArrowheads="1"/>
          </p:cNvSpPr>
          <p:nvPr/>
        </p:nvSpPr>
        <p:spPr bwMode="auto">
          <a:xfrm>
            <a:off x="4953000" y="3048000"/>
            <a:ext cx="2895600" cy="3968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000"/>
              <a:t>back segment</a:t>
            </a:r>
          </a:p>
        </p:txBody>
      </p:sp>
      <p:sp>
        <p:nvSpPr>
          <p:cNvPr id="21521" name="Text Box 17"/>
          <p:cNvSpPr txBox="1">
            <a:spLocks noChangeArrowheads="1"/>
          </p:cNvSpPr>
          <p:nvPr/>
        </p:nvSpPr>
        <p:spPr bwMode="auto">
          <a:xfrm>
            <a:off x="914400" y="3886200"/>
            <a:ext cx="3352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000"/>
              <a:t>sorted in ascending order</a:t>
            </a:r>
          </a:p>
        </p:txBody>
      </p:sp>
      <p:sp>
        <p:nvSpPr>
          <p:cNvPr id="21522" name="Text Box 18"/>
          <p:cNvSpPr txBox="1">
            <a:spLocks noChangeArrowheads="1"/>
          </p:cNvSpPr>
          <p:nvPr/>
        </p:nvSpPr>
        <p:spPr bwMode="auto">
          <a:xfrm>
            <a:off x="4648200" y="3886200"/>
            <a:ext cx="40386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/>
              <a:t>unsorted, some elements in the back segment may be less than some (or all) elements in the front segment</a:t>
            </a:r>
          </a:p>
        </p:txBody>
      </p:sp>
      <p:sp>
        <p:nvSpPr>
          <p:cNvPr id="21523" name="Rectangle 19"/>
          <p:cNvSpPr>
            <a:spLocks noChangeArrowheads="1"/>
          </p:cNvSpPr>
          <p:nvPr/>
        </p:nvSpPr>
        <p:spPr bwMode="auto">
          <a:xfrm>
            <a:off x="457200" y="2057400"/>
            <a:ext cx="6248400" cy="381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4" name="Text Box 20"/>
          <p:cNvSpPr txBox="1">
            <a:spLocks noChangeArrowheads="1"/>
          </p:cNvSpPr>
          <p:nvPr/>
        </p:nvSpPr>
        <p:spPr bwMode="auto">
          <a:xfrm>
            <a:off x="457200" y="1905000"/>
            <a:ext cx="8686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>
                <a:solidFill>
                  <a:srgbClr val="FF0000"/>
                </a:solidFill>
              </a:rPr>
              <a:t>Strategy</a:t>
            </a:r>
            <a:r>
              <a:rPr lang="en-US" sz="2000" b="1">
                <a:solidFill>
                  <a:srgbClr val="FF0000"/>
                </a:solidFill>
              </a:rPr>
              <a:t>: </a:t>
            </a:r>
            <a:r>
              <a:rPr lang="en-US" sz="1800"/>
              <a:t>put the element, call it </a:t>
            </a:r>
            <a:r>
              <a:rPr lang="en-US" sz="1800" b="1"/>
              <a:t>x</a:t>
            </a:r>
            <a:r>
              <a:rPr lang="en-US" sz="1800"/>
              <a:t>, at index</a:t>
            </a:r>
            <a:r>
              <a:rPr lang="en-US" sz="1800" b="1"/>
              <a:t> i</a:t>
            </a:r>
            <a:r>
              <a:rPr lang="en-US" sz="1800"/>
              <a:t> into its proper place in the front seg</a:t>
            </a:r>
            <a:r>
              <a:rPr lang="en-US" sz="2000"/>
              <a:t>ment</a:t>
            </a:r>
          </a:p>
        </p:txBody>
      </p:sp>
      <p:sp>
        <p:nvSpPr>
          <p:cNvPr id="21525" name="Rectangle 21"/>
          <p:cNvSpPr>
            <a:spLocks noChangeArrowheads="1"/>
          </p:cNvSpPr>
          <p:nvPr/>
        </p:nvSpPr>
        <p:spPr bwMode="auto">
          <a:xfrm>
            <a:off x="1524000" y="3048000"/>
            <a:ext cx="1676400" cy="381000"/>
          </a:xfrm>
          <a:prstGeom prst="rect">
            <a:avLst/>
          </a:prstGeom>
          <a:solidFill>
            <a:srgbClr val="FFFFFF"/>
          </a:solidFill>
          <a:ln w="9525">
            <a:solidFill>
              <a:srgbClr val="FFFF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6" name="Rectangle 22"/>
          <p:cNvSpPr>
            <a:spLocks noChangeArrowheads="1"/>
          </p:cNvSpPr>
          <p:nvPr/>
        </p:nvSpPr>
        <p:spPr bwMode="auto">
          <a:xfrm>
            <a:off x="1143000" y="3962400"/>
            <a:ext cx="7620000" cy="1371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en-US"/>
          </a:p>
        </p:txBody>
      </p:sp>
      <p:grpSp>
        <p:nvGrpSpPr>
          <p:cNvPr id="4" name="Group 26"/>
          <p:cNvGrpSpPr>
            <a:grpSpLocks/>
          </p:cNvGrpSpPr>
          <p:nvPr/>
        </p:nvGrpSpPr>
        <p:grpSpPr bwMode="auto">
          <a:xfrm>
            <a:off x="838200" y="4572000"/>
            <a:ext cx="1981200" cy="457200"/>
            <a:chOff x="528" y="2880"/>
            <a:chExt cx="1248" cy="288"/>
          </a:xfrm>
        </p:grpSpPr>
        <p:sp>
          <p:nvSpPr>
            <p:cNvPr id="3120" name="Text Box 23"/>
            <p:cNvSpPr txBox="1">
              <a:spLocks noChangeArrowheads="1"/>
            </p:cNvSpPr>
            <p:nvPr/>
          </p:nvSpPr>
          <p:spPr bwMode="auto">
            <a:xfrm>
              <a:off x="528" y="2880"/>
              <a:ext cx="91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2000" b="1"/>
                <a:t>temp </a:t>
              </a:r>
            </a:p>
          </p:txBody>
        </p:sp>
        <p:sp>
          <p:nvSpPr>
            <p:cNvPr id="3121" name="Rectangle 24"/>
            <p:cNvSpPr>
              <a:spLocks noChangeArrowheads="1"/>
            </p:cNvSpPr>
            <p:nvPr/>
          </p:nvSpPr>
          <p:spPr bwMode="auto">
            <a:xfrm>
              <a:off x="1152" y="2880"/>
              <a:ext cx="624" cy="28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1529" name="Text Box 25"/>
          <p:cNvSpPr txBox="1">
            <a:spLocks noChangeArrowheads="1"/>
          </p:cNvSpPr>
          <p:nvPr/>
        </p:nvSpPr>
        <p:spPr bwMode="auto">
          <a:xfrm>
            <a:off x="4343400" y="3048000"/>
            <a:ext cx="457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/>
              <a:t>x</a:t>
            </a:r>
          </a:p>
        </p:txBody>
      </p:sp>
      <p:sp>
        <p:nvSpPr>
          <p:cNvPr id="21531" name="Text Box 27"/>
          <p:cNvSpPr txBox="1">
            <a:spLocks noChangeArrowheads="1"/>
          </p:cNvSpPr>
          <p:nvPr/>
        </p:nvSpPr>
        <p:spPr bwMode="auto">
          <a:xfrm>
            <a:off x="4114800" y="3810000"/>
            <a:ext cx="45720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>
                <a:solidFill>
                  <a:schemeClr val="accent2"/>
                </a:solidFill>
              </a:rPr>
              <a:t>1.  Copy A[i] into local variable temp</a:t>
            </a:r>
          </a:p>
        </p:txBody>
      </p:sp>
      <p:sp>
        <p:nvSpPr>
          <p:cNvPr id="21532" name="Text Box 28"/>
          <p:cNvSpPr txBox="1">
            <a:spLocks noChangeArrowheads="1"/>
          </p:cNvSpPr>
          <p:nvPr/>
        </p:nvSpPr>
        <p:spPr bwMode="auto">
          <a:xfrm>
            <a:off x="2133600" y="4648200"/>
            <a:ext cx="304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b="1"/>
              <a:t>x</a:t>
            </a:r>
          </a:p>
        </p:txBody>
      </p:sp>
      <p:sp>
        <p:nvSpPr>
          <p:cNvPr id="21533" name="Text Box 29"/>
          <p:cNvSpPr txBox="1">
            <a:spLocks noChangeArrowheads="1"/>
          </p:cNvSpPr>
          <p:nvPr/>
        </p:nvSpPr>
        <p:spPr bwMode="auto">
          <a:xfrm>
            <a:off x="4495800" y="4191000"/>
            <a:ext cx="388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>
                <a:solidFill>
                  <a:schemeClr val="accent2"/>
                </a:solidFill>
              </a:rPr>
              <a:t>This creates a “hole” at index i</a:t>
            </a:r>
          </a:p>
        </p:txBody>
      </p:sp>
      <p:sp>
        <p:nvSpPr>
          <p:cNvPr id="21534" name="Rectangle 30"/>
          <p:cNvSpPr>
            <a:spLocks noChangeArrowheads="1"/>
          </p:cNvSpPr>
          <p:nvPr/>
        </p:nvSpPr>
        <p:spPr bwMode="auto">
          <a:xfrm>
            <a:off x="4419600" y="2971800"/>
            <a:ext cx="152400" cy="609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37" name="Text Box 33"/>
          <p:cNvSpPr txBox="1">
            <a:spLocks noChangeArrowheads="1"/>
          </p:cNvSpPr>
          <p:nvPr/>
        </p:nvSpPr>
        <p:spPr bwMode="auto">
          <a:xfrm>
            <a:off x="4191000" y="4572000"/>
            <a:ext cx="4114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>
                <a:solidFill>
                  <a:schemeClr val="accent2"/>
                </a:solidFill>
              </a:rPr>
              <a:t>2.  Set index j = i - 1</a:t>
            </a:r>
          </a:p>
        </p:txBody>
      </p:sp>
      <p:sp>
        <p:nvSpPr>
          <p:cNvPr id="21538" name="Text Box 34"/>
          <p:cNvSpPr txBox="1">
            <a:spLocks noChangeArrowheads="1"/>
          </p:cNvSpPr>
          <p:nvPr/>
        </p:nvSpPr>
        <p:spPr bwMode="auto">
          <a:xfrm>
            <a:off x="4114800" y="2514600"/>
            <a:ext cx="3048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b="1"/>
              <a:t>j</a:t>
            </a:r>
          </a:p>
        </p:txBody>
      </p:sp>
      <p:sp>
        <p:nvSpPr>
          <p:cNvPr id="21539" name="Text Box 35"/>
          <p:cNvSpPr txBox="1">
            <a:spLocks noChangeArrowheads="1"/>
          </p:cNvSpPr>
          <p:nvPr/>
        </p:nvSpPr>
        <p:spPr bwMode="auto">
          <a:xfrm>
            <a:off x="4191000" y="5029200"/>
            <a:ext cx="4267200" cy="66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lnSpc>
                <a:spcPct val="70000"/>
              </a:lnSpc>
              <a:spcBef>
                <a:spcPct val="50000"/>
              </a:spcBef>
            </a:pPr>
            <a:r>
              <a:rPr lang="en-US" sz="2000" b="1">
                <a:solidFill>
                  <a:schemeClr val="accent2"/>
                </a:solidFill>
              </a:rPr>
              <a:t>3.   while(temp &lt; A[j])</a:t>
            </a:r>
          </a:p>
          <a:p>
            <a:pPr marL="457200" indent="-457200">
              <a:lnSpc>
                <a:spcPct val="70000"/>
              </a:lnSpc>
              <a:spcBef>
                <a:spcPct val="50000"/>
              </a:spcBef>
            </a:pPr>
            <a:r>
              <a:rPr lang="en-US" sz="2000" b="1">
                <a:solidFill>
                  <a:schemeClr val="accent2"/>
                </a:solidFill>
              </a:rPr>
              <a:t>            A[j+1] = A[j];</a:t>
            </a:r>
          </a:p>
        </p:txBody>
      </p:sp>
      <p:sp>
        <p:nvSpPr>
          <p:cNvPr id="21540" name="Text Box 36"/>
          <p:cNvSpPr txBox="1">
            <a:spLocks noChangeArrowheads="1"/>
          </p:cNvSpPr>
          <p:nvPr/>
        </p:nvSpPr>
        <p:spPr bwMode="auto">
          <a:xfrm>
            <a:off x="4572000" y="5715000"/>
            <a:ext cx="45720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>
                <a:solidFill>
                  <a:schemeClr val="accent2"/>
                </a:solidFill>
              </a:rPr>
              <a:t>This effectively moves the “hole” left</a:t>
            </a:r>
          </a:p>
        </p:txBody>
      </p:sp>
      <p:sp>
        <p:nvSpPr>
          <p:cNvPr id="21541" name="Rectangle 37"/>
          <p:cNvSpPr>
            <a:spLocks noChangeArrowheads="1"/>
          </p:cNvSpPr>
          <p:nvPr/>
        </p:nvSpPr>
        <p:spPr bwMode="auto">
          <a:xfrm>
            <a:off x="4114800" y="2971800"/>
            <a:ext cx="152400" cy="609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42" name="Rectangle 38"/>
          <p:cNvSpPr>
            <a:spLocks noChangeArrowheads="1"/>
          </p:cNvSpPr>
          <p:nvPr/>
        </p:nvSpPr>
        <p:spPr bwMode="auto">
          <a:xfrm>
            <a:off x="3886200" y="2971800"/>
            <a:ext cx="152400" cy="609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43" name="Rectangle 39"/>
          <p:cNvSpPr>
            <a:spLocks noChangeArrowheads="1"/>
          </p:cNvSpPr>
          <p:nvPr/>
        </p:nvSpPr>
        <p:spPr bwMode="auto">
          <a:xfrm>
            <a:off x="3657600" y="2971800"/>
            <a:ext cx="152400" cy="609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1545" name="Rectangle 41"/>
          <p:cNvSpPr>
            <a:spLocks noChangeArrowheads="1"/>
          </p:cNvSpPr>
          <p:nvPr/>
        </p:nvSpPr>
        <p:spPr bwMode="auto">
          <a:xfrm>
            <a:off x="4114800" y="2971800"/>
            <a:ext cx="152400" cy="609600"/>
          </a:xfrm>
          <a:prstGeom prst="rect">
            <a:avLst/>
          </a:prstGeom>
          <a:solidFill>
            <a:srgbClr val="FFFFFF"/>
          </a:solidFill>
          <a:ln w="9525">
            <a:solidFill>
              <a:srgbClr val="FFFF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46" name="Rectangle 42"/>
          <p:cNvSpPr>
            <a:spLocks noChangeArrowheads="1"/>
          </p:cNvSpPr>
          <p:nvPr/>
        </p:nvSpPr>
        <p:spPr bwMode="auto">
          <a:xfrm>
            <a:off x="3886200" y="2971800"/>
            <a:ext cx="228600" cy="609600"/>
          </a:xfrm>
          <a:prstGeom prst="rect">
            <a:avLst/>
          </a:prstGeom>
          <a:solidFill>
            <a:srgbClr val="FFFFFF"/>
          </a:solidFill>
          <a:ln w="9525">
            <a:solidFill>
              <a:srgbClr val="FFFF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47" name="Text Box 43"/>
          <p:cNvSpPr txBox="1">
            <a:spLocks noChangeArrowheads="1"/>
          </p:cNvSpPr>
          <p:nvPr/>
        </p:nvSpPr>
        <p:spPr bwMode="auto">
          <a:xfrm>
            <a:off x="4267200" y="6096000"/>
            <a:ext cx="45720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>
                <a:solidFill>
                  <a:schemeClr val="accent2"/>
                </a:solidFill>
              </a:rPr>
              <a:t>4.  Found place for x.  A[j] = temp</a:t>
            </a:r>
          </a:p>
        </p:txBody>
      </p:sp>
      <p:sp>
        <p:nvSpPr>
          <p:cNvPr id="21548" name="Rectangle 44"/>
          <p:cNvSpPr>
            <a:spLocks noChangeArrowheads="1"/>
          </p:cNvSpPr>
          <p:nvPr/>
        </p:nvSpPr>
        <p:spPr bwMode="auto">
          <a:xfrm>
            <a:off x="4114800" y="2514600"/>
            <a:ext cx="152400" cy="3048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49" name="Text Box 45"/>
          <p:cNvSpPr txBox="1">
            <a:spLocks noChangeArrowheads="1"/>
          </p:cNvSpPr>
          <p:nvPr/>
        </p:nvSpPr>
        <p:spPr bwMode="auto">
          <a:xfrm>
            <a:off x="3886200" y="2514600"/>
            <a:ext cx="3810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b="1"/>
              <a:t>j</a:t>
            </a:r>
          </a:p>
        </p:txBody>
      </p:sp>
      <p:sp>
        <p:nvSpPr>
          <p:cNvPr id="21550" name="Rectangle 46"/>
          <p:cNvSpPr>
            <a:spLocks noChangeArrowheads="1"/>
          </p:cNvSpPr>
          <p:nvPr/>
        </p:nvSpPr>
        <p:spPr bwMode="auto">
          <a:xfrm>
            <a:off x="3886200" y="2514600"/>
            <a:ext cx="152400" cy="3048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51" name="Text Box 47"/>
          <p:cNvSpPr txBox="1">
            <a:spLocks noChangeArrowheads="1"/>
          </p:cNvSpPr>
          <p:nvPr/>
        </p:nvSpPr>
        <p:spPr bwMode="auto">
          <a:xfrm>
            <a:off x="3581400" y="2514600"/>
            <a:ext cx="2286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b="1"/>
              <a:t>j</a:t>
            </a:r>
          </a:p>
        </p:txBody>
      </p:sp>
      <p:sp>
        <p:nvSpPr>
          <p:cNvPr id="21552" name="Text Box 48"/>
          <p:cNvSpPr txBox="1">
            <a:spLocks noChangeArrowheads="1"/>
          </p:cNvSpPr>
          <p:nvPr/>
        </p:nvSpPr>
        <p:spPr bwMode="auto">
          <a:xfrm>
            <a:off x="3581400" y="3048000"/>
            <a:ext cx="304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b="1"/>
              <a:t>x</a:t>
            </a:r>
          </a:p>
        </p:txBody>
      </p:sp>
      <p:sp>
        <p:nvSpPr>
          <p:cNvPr id="21553" name="Text Box 49"/>
          <p:cNvSpPr txBox="1">
            <a:spLocks noChangeArrowheads="1"/>
          </p:cNvSpPr>
          <p:nvPr/>
        </p:nvSpPr>
        <p:spPr bwMode="auto">
          <a:xfrm>
            <a:off x="4267200" y="6477000"/>
            <a:ext cx="4876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>
                <a:solidFill>
                  <a:schemeClr val="accent2"/>
                </a:solidFill>
              </a:rPr>
              <a:t>5.  Increment i – front segment grows by 1</a:t>
            </a:r>
          </a:p>
        </p:txBody>
      </p:sp>
      <p:sp>
        <p:nvSpPr>
          <p:cNvPr id="21544" name="Rectangle 40"/>
          <p:cNvSpPr>
            <a:spLocks noChangeArrowheads="1"/>
          </p:cNvSpPr>
          <p:nvPr/>
        </p:nvSpPr>
        <p:spPr bwMode="auto">
          <a:xfrm>
            <a:off x="4419600" y="2971800"/>
            <a:ext cx="152400" cy="609600"/>
          </a:xfrm>
          <a:prstGeom prst="rect">
            <a:avLst/>
          </a:prstGeom>
          <a:solidFill>
            <a:srgbClr val="FFFFFF"/>
          </a:solidFill>
          <a:ln w="9525">
            <a:solidFill>
              <a:srgbClr val="FFFF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" name="Group 59"/>
          <p:cNvGrpSpPr>
            <a:grpSpLocks/>
          </p:cNvGrpSpPr>
          <p:nvPr/>
        </p:nvGrpSpPr>
        <p:grpSpPr bwMode="auto">
          <a:xfrm>
            <a:off x="4191000" y="2438400"/>
            <a:ext cx="685800" cy="1219200"/>
            <a:chOff x="2640" y="1536"/>
            <a:chExt cx="432" cy="768"/>
          </a:xfrm>
        </p:grpSpPr>
        <p:sp>
          <p:nvSpPr>
            <p:cNvPr id="3116" name="Rectangle 51"/>
            <p:cNvSpPr>
              <a:spLocks noChangeArrowheads="1"/>
            </p:cNvSpPr>
            <p:nvPr/>
          </p:nvSpPr>
          <p:spPr bwMode="auto">
            <a:xfrm>
              <a:off x="2688" y="1824"/>
              <a:ext cx="96" cy="48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FFFFFF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17" name="Rectangle 50"/>
            <p:cNvSpPr>
              <a:spLocks noChangeArrowheads="1"/>
            </p:cNvSpPr>
            <p:nvPr/>
          </p:nvSpPr>
          <p:spPr bwMode="auto">
            <a:xfrm>
              <a:off x="2688" y="1536"/>
              <a:ext cx="240" cy="28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18" name="Line 52"/>
            <p:cNvSpPr>
              <a:spLocks noChangeShapeType="1"/>
            </p:cNvSpPr>
            <p:nvPr/>
          </p:nvSpPr>
          <p:spPr bwMode="auto">
            <a:xfrm>
              <a:off x="2640" y="1824"/>
              <a:ext cx="43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19" name="Line 53"/>
            <p:cNvSpPr>
              <a:spLocks noChangeShapeType="1"/>
            </p:cNvSpPr>
            <p:nvPr/>
          </p:nvSpPr>
          <p:spPr bwMode="auto">
            <a:xfrm>
              <a:off x="2640" y="2304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58"/>
          <p:cNvGrpSpPr>
            <a:grpSpLocks/>
          </p:cNvGrpSpPr>
          <p:nvPr/>
        </p:nvGrpSpPr>
        <p:grpSpPr bwMode="auto">
          <a:xfrm>
            <a:off x="4648200" y="2514600"/>
            <a:ext cx="381000" cy="1143000"/>
            <a:chOff x="2928" y="1584"/>
            <a:chExt cx="240" cy="720"/>
          </a:xfrm>
        </p:grpSpPr>
        <p:sp>
          <p:nvSpPr>
            <p:cNvPr id="3114" name="Line 55"/>
            <p:cNvSpPr>
              <a:spLocks noChangeShapeType="1"/>
            </p:cNvSpPr>
            <p:nvPr/>
          </p:nvSpPr>
          <p:spPr bwMode="auto">
            <a:xfrm flipV="1">
              <a:off x="2928" y="1632"/>
              <a:ext cx="0" cy="67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15" name="Text Box 56"/>
            <p:cNvSpPr txBox="1">
              <a:spLocks noChangeArrowheads="1"/>
            </p:cNvSpPr>
            <p:nvPr/>
          </p:nvSpPr>
          <p:spPr bwMode="auto">
            <a:xfrm>
              <a:off x="2928" y="1584"/>
              <a:ext cx="24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600" b="1"/>
                <a:t>i</a:t>
              </a:r>
            </a:p>
          </p:txBody>
        </p:sp>
      </p:grpSp>
      <p:sp>
        <p:nvSpPr>
          <p:cNvPr id="21564" name="Text Box 60"/>
          <p:cNvSpPr txBox="1">
            <a:spLocks noChangeArrowheads="1"/>
          </p:cNvSpPr>
          <p:nvPr/>
        </p:nvSpPr>
        <p:spPr bwMode="auto">
          <a:xfrm>
            <a:off x="457200" y="5410200"/>
            <a:ext cx="36576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>
                <a:solidFill>
                  <a:srgbClr val="FF0000"/>
                </a:solidFill>
              </a:rPr>
              <a:t>Implementation of this algorithm is left as an exercise.</a:t>
            </a:r>
          </a:p>
        </p:txBody>
      </p:sp>
      <p:sp>
        <p:nvSpPr>
          <p:cNvPr id="21565" name="Rectangle 61"/>
          <p:cNvSpPr>
            <a:spLocks noChangeArrowheads="1"/>
          </p:cNvSpPr>
          <p:nvPr/>
        </p:nvSpPr>
        <p:spPr bwMode="auto">
          <a:xfrm>
            <a:off x="685800" y="4267200"/>
            <a:ext cx="2514600" cy="990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1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1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1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21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1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21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21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3500"/>
                            </p:stCondLst>
                            <p:childTnLst>
                              <p:par>
                                <p:cTn id="7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21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6" dur="500"/>
                                        <p:tgtEl>
                                          <p:spTgt spid="21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21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000"/>
                            </p:stCondLst>
                            <p:childTnLst>
                              <p:par>
                                <p:cTn id="9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3500"/>
                            </p:stCondLst>
                            <p:childTnLst>
                              <p:par>
                                <p:cTn id="9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4000"/>
                            </p:stCondLst>
                            <p:childTnLst>
                              <p:par>
                                <p:cTn id="9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500"/>
                            </p:stCondLst>
                            <p:childTnLst>
                              <p:par>
                                <p:cTn id="10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000"/>
                            </p:stCondLst>
                            <p:childTnLst>
                              <p:par>
                                <p:cTn id="10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500"/>
                            </p:stCondLst>
                            <p:childTnLst>
                              <p:par>
                                <p:cTn id="10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8000"/>
                            </p:stCondLst>
                            <p:childTnLst>
                              <p:par>
                                <p:cTn id="11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0500"/>
                            </p:stCondLst>
                            <p:childTnLst>
                              <p:par>
                                <p:cTn id="1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1000"/>
                            </p:stCondLst>
                            <p:childTnLst>
                              <p:par>
                                <p:cTn id="1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150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500"/>
                                        <p:tgtEl>
                                          <p:spTgt spid="21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500"/>
                            </p:stCondLst>
                            <p:childTnLst>
                              <p:par>
                                <p:cTn id="12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3" dur="500"/>
                                        <p:tgtEl>
                                          <p:spTgt spid="21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500"/>
                            </p:stCondLst>
                            <p:childTnLst>
                              <p:par>
                                <p:cTn id="13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2000"/>
                            </p:stCondLst>
                            <p:childTnLst>
                              <p:par>
                                <p:cTn id="13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2500"/>
                            </p:stCondLst>
                            <p:childTnLst>
                              <p:par>
                                <p:cTn id="1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21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1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autoUpdateAnimBg="0"/>
      <p:bldP spid="21509" grpId="0" autoUpdateAnimBg="0"/>
      <p:bldP spid="21518" grpId="0" animBg="1" autoUpdateAnimBg="0"/>
      <p:bldP spid="21520" grpId="0" animBg="1" autoUpdateAnimBg="0"/>
      <p:bldP spid="21521" grpId="0" autoUpdateAnimBg="0"/>
      <p:bldP spid="21522" grpId="0" autoUpdateAnimBg="0"/>
      <p:bldP spid="21523" grpId="0" animBg="1"/>
      <p:bldP spid="21524" grpId="0" autoUpdateAnimBg="0"/>
      <p:bldP spid="21525" grpId="0" animBg="1"/>
      <p:bldP spid="21526" grpId="0" animBg="1" autoUpdateAnimBg="0"/>
      <p:bldP spid="21529" grpId="0" autoUpdateAnimBg="0"/>
      <p:bldP spid="21531" grpId="0" autoUpdateAnimBg="0"/>
      <p:bldP spid="21532" grpId="0" autoUpdateAnimBg="0"/>
      <p:bldP spid="21533" grpId="0" autoUpdateAnimBg="0"/>
      <p:bldP spid="21534" grpId="0" animBg="1"/>
      <p:bldP spid="21537" grpId="0" autoUpdateAnimBg="0"/>
      <p:bldP spid="21538" grpId="0" autoUpdateAnimBg="0"/>
      <p:bldP spid="21539" grpId="0" autoUpdateAnimBg="0"/>
      <p:bldP spid="21540" grpId="0" autoUpdateAnimBg="0"/>
      <p:bldP spid="21541" grpId="0" animBg="1"/>
      <p:bldP spid="21542" grpId="0" animBg="1"/>
      <p:bldP spid="21543" grpId="0" animBg="1" autoUpdateAnimBg="0"/>
      <p:bldP spid="21545" grpId="0" animBg="1"/>
      <p:bldP spid="21546" grpId="0" animBg="1"/>
      <p:bldP spid="21547" grpId="0" autoUpdateAnimBg="0"/>
      <p:bldP spid="21548" grpId="0" animBg="1"/>
      <p:bldP spid="21549" grpId="0" autoUpdateAnimBg="0"/>
      <p:bldP spid="21550" grpId="0" animBg="1"/>
      <p:bldP spid="21551" grpId="0" autoUpdateAnimBg="0"/>
      <p:bldP spid="21552" grpId="0" autoUpdateAnimBg="0"/>
      <p:bldP spid="21553" grpId="0" autoUpdateAnimBg="0"/>
      <p:bldP spid="21544" grpId="0" animBg="1"/>
      <p:bldP spid="21564" grpId="0" autoUpdateAnimBg="0"/>
      <p:bldP spid="2156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31E5F-A26E-4F49-ADB5-2AEFFEFAF9AC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400391" name="Rectangle 7"/>
          <p:cNvSpPr>
            <a:spLocks noChangeArrowheads="1"/>
          </p:cNvSpPr>
          <p:nvPr/>
        </p:nvSpPr>
        <p:spPr bwMode="auto">
          <a:xfrm>
            <a:off x="685800" y="152400"/>
            <a:ext cx="7772400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 anchor="ctr"/>
          <a:lstStyle/>
          <a:p>
            <a:r>
              <a:rPr lang="en-US" sz="3900">
                <a:solidFill>
                  <a:schemeClr val="tx2"/>
                </a:solidFill>
              </a:rPr>
              <a:t>Divide and Conquer</a:t>
            </a:r>
          </a:p>
        </p:txBody>
      </p:sp>
      <p:sp>
        <p:nvSpPr>
          <p:cNvPr id="400399" name="Rectangle 15"/>
          <p:cNvSpPr>
            <a:spLocks noChangeArrowheads="1"/>
          </p:cNvSpPr>
          <p:nvPr/>
        </p:nvSpPr>
        <p:spPr bwMode="auto">
          <a:xfrm>
            <a:off x="298450" y="1262063"/>
            <a:ext cx="7912100" cy="447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457200" indent="-457200">
              <a:buClr>
                <a:schemeClr val="tx1"/>
              </a:buClr>
              <a:buFontTx/>
              <a:buAutoNum type="arabicPeriod"/>
            </a:pPr>
            <a:r>
              <a:rPr lang="da-DK" sz="3200">
                <a:solidFill>
                  <a:schemeClr val="accent1"/>
                </a:solidFill>
              </a:rPr>
              <a:t>Base Case</a:t>
            </a:r>
            <a:r>
              <a:rPr lang="da-DK" sz="3200" b="0"/>
              <a:t>, solve the problem </a:t>
            </a:r>
            <a:r>
              <a:rPr lang="da-DK" sz="3200">
                <a:solidFill>
                  <a:srgbClr val="0000FF"/>
                </a:solidFill>
              </a:rPr>
              <a:t>directly</a:t>
            </a:r>
            <a:r>
              <a:rPr lang="da-DK" sz="3200" b="0"/>
              <a:t> if it is small enough</a:t>
            </a:r>
          </a:p>
          <a:p>
            <a:pPr marL="457200" indent="-457200">
              <a:buClr>
                <a:schemeClr val="tx1"/>
              </a:buClr>
              <a:buFontTx/>
              <a:buAutoNum type="arabicPeriod"/>
            </a:pPr>
            <a:endParaRPr lang="da-DK" sz="3200" b="0"/>
          </a:p>
          <a:p>
            <a:pPr marL="457200" indent="-457200">
              <a:buClr>
                <a:schemeClr val="tx1"/>
              </a:buClr>
              <a:buFontTx/>
              <a:buAutoNum type="arabicPeriod"/>
            </a:pPr>
            <a:r>
              <a:rPr lang="da-DK" sz="3200">
                <a:solidFill>
                  <a:srgbClr val="FF0000"/>
                </a:solidFill>
              </a:rPr>
              <a:t>Divide</a:t>
            </a:r>
            <a:r>
              <a:rPr lang="da-DK" sz="3200" b="0"/>
              <a:t> the problem into two or more </a:t>
            </a:r>
            <a:r>
              <a:rPr lang="da-DK" sz="3200">
                <a:solidFill>
                  <a:srgbClr val="0000FF"/>
                </a:solidFill>
              </a:rPr>
              <a:t>similar and smaller</a:t>
            </a:r>
            <a:r>
              <a:rPr lang="da-DK" sz="3200" b="0"/>
              <a:t> subproblems</a:t>
            </a:r>
          </a:p>
          <a:p>
            <a:pPr marL="457200" indent="-457200">
              <a:buClr>
                <a:schemeClr val="tx1"/>
              </a:buClr>
            </a:pPr>
            <a:r>
              <a:rPr lang="da-DK" sz="3200" b="0"/>
              <a:t> </a:t>
            </a:r>
          </a:p>
          <a:p>
            <a:pPr marL="457200" indent="-457200">
              <a:buClr>
                <a:schemeClr val="tx1"/>
              </a:buClr>
              <a:buFontTx/>
              <a:buAutoNum type="arabicPeriod" startAt="3"/>
            </a:pPr>
            <a:r>
              <a:rPr lang="da-DK" sz="3200">
                <a:solidFill>
                  <a:srgbClr val="009900"/>
                </a:solidFill>
              </a:rPr>
              <a:t>Recursively</a:t>
            </a:r>
            <a:r>
              <a:rPr lang="da-DK" sz="3200" b="0"/>
              <a:t> solve the subproblems </a:t>
            </a:r>
          </a:p>
          <a:p>
            <a:pPr marL="457200" indent="-457200">
              <a:buClr>
                <a:schemeClr val="tx1"/>
              </a:buClr>
              <a:buFontTx/>
              <a:buAutoNum type="arabicPeriod" startAt="3"/>
            </a:pPr>
            <a:endParaRPr lang="da-DK" sz="3200" b="0"/>
          </a:p>
          <a:p>
            <a:pPr marL="457200" indent="-457200">
              <a:buClr>
                <a:schemeClr val="tx1"/>
              </a:buClr>
              <a:buFontTx/>
              <a:buAutoNum type="arabicPeriod" startAt="3"/>
            </a:pPr>
            <a:r>
              <a:rPr lang="da-DK" sz="3200">
                <a:solidFill>
                  <a:srgbClr val="FF3300"/>
                </a:solidFill>
              </a:rPr>
              <a:t>Combine</a:t>
            </a:r>
            <a:r>
              <a:rPr lang="da-DK" sz="3200" b="0"/>
              <a:t> solutions to the subproblems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3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3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3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3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FF1F-1663-49FB-BB22-1B7FE2491B21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437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14338" y="412750"/>
            <a:ext cx="7543800" cy="728663"/>
          </a:xfrm>
        </p:spPr>
        <p:txBody>
          <a:bodyPr/>
          <a:lstStyle/>
          <a:p>
            <a:r>
              <a:rPr lang="en-US"/>
              <a:t>Divide and Conquer - Sort</a:t>
            </a:r>
          </a:p>
        </p:txBody>
      </p:sp>
      <p:sp>
        <p:nvSpPr>
          <p:cNvPr id="437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71613"/>
            <a:ext cx="8229600" cy="465931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600"/>
              <a:t>Problem: </a:t>
            </a:r>
          </a:p>
          <a:p>
            <a:r>
              <a:rPr lang="en-US" sz="2600"/>
              <a:t>Input:    A[left..right] – </a:t>
            </a:r>
            <a:r>
              <a:rPr lang="en-US" sz="2600" b="1">
                <a:solidFill>
                  <a:srgbClr val="009900"/>
                </a:solidFill>
              </a:rPr>
              <a:t>unsorted</a:t>
            </a:r>
            <a:r>
              <a:rPr lang="en-US" sz="2600"/>
              <a:t> array of integers</a:t>
            </a:r>
          </a:p>
          <a:p>
            <a:pPr>
              <a:buFont typeface="Wingdings" pitchFamily="2" charset="2"/>
              <a:buNone/>
            </a:pPr>
            <a:r>
              <a:rPr lang="en-US" sz="2600"/>
              <a:t>                 </a:t>
            </a:r>
          </a:p>
          <a:p>
            <a:r>
              <a:rPr lang="en-US" sz="2600"/>
              <a:t>Output:</a:t>
            </a:r>
            <a:r>
              <a:rPr lang="en-US"/>
              <a:t> </a:t>
            </a:r>
            <a:r>
              <a:rPr lang="en-US" sz="2600"/>
              <a:t>A[left..right] – </a:t>
            </a:r>
            <a:r>
              <a:rPr lang="en-US" sz="2600" b="1">
                <a:solidFill>
                  <a:srgbClr val="FF3300"/>
                </a:solidFill>
              </a:rPr>
              <a:t>sorted </a:t>
            </a:r>
            <a:r>
              <a:rPr lang="en-US" sz="2600"/>
              <a:t>in non-decreasing order</a:t>
            </a:r>
          </a:p>
          <a:p>
            <a:pPr>
              <a:buFont typeface="Wingdings" pitchFamily="2" charset="2"/>
              <a:buNone/>
            </a:pPr>
            <a:endParaRPr lang="en-US" sz="2600"/>
          </a:p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699D0-9A38-4FEF-B3FA-C827F335B988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450567" name="Rectangle 7"/>
          <p:cNvSpPr>
            <a:spLocks noChangeArrowheads="1"/>
          </p:cNvSpPr>
          <p:nvPr/>
        </p:nvSpPr>
        <p:spPr bwMode="auto">
          <a:xfrm>
            <a:off x="685800" y="152400"/>
            <a:ext cx="7772400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 anchor="ctr"/>
          <a:lstStyle/>
          <a:p>
            <a:r>
              <a:rPr lang="en-US" sz="3900">
                <a:solidFill>
                  <a:schemeClr val="tx2"/>
                </a:solidFill>
              </a:rPr>
              <a:t>Divide and Conquer - Sort</a:t>
            </a:r>
          </a:p>
        </p:txBody>
      </p:sp>
      <p:sp>
        <p:nvSpPr>
          <p:cNvPr id="450574" name="Rectangle 14"/>
          <p:cNvSpPr>
            <a:spLocks noChangeArrowheads="1"/>
          </p:cNvSpPr>
          <p:nvPr/>
        </p:nvSpPr>
        <p:spPr bwMode="auto">
          <a:xfrm>
            <a:off x="209550" y="942975"/>
            <a:ext cx="8759825" cy="481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90513" indent="-290513">
              <a:buClr>
                <a:schemeClr val="tx1"/>
              </a:buClr>
              <a:buFontTx/>
              <a:buAutoNum type="arabicPeriod"/>
            </a:pPr>
            <a:r>
              <a:rPr lang="da-DK" sz="2800">
                <a:solidFill>
                  <a:schemeClr val="accent1"/>
                </a:solidFill>
              </a:rPr>
              <a:t>  Base case</a:t>
            </a:r>
            <a:r>
              <a:rPr lang="da-DK" sz="2800"/>
              <a:t> </a:t>
            </a:r>
          </a:p>
          <a:p>
            <a:pPr marL="1079500" lvl="1" indent="-457200">
              <a:buClr>
                <a:schemeClr val="tx1"/>
              </a:buClr>
            </a:pPr>
            <a:r>
              <a:rPr lang="da-DK" sz="2800" b="0"/>
              <a:t>   at most one element (left ≥ right),  return</a:t>
            </a:r>
          </a:p>
          <a:p>
            <a:pPr marL="290513" indent="-290513">
              <a:spcBef>
                <a:spcPct val="50000"/>
              </a:spcBef>
              <a:buClr>
                <a:schemeClr val="tx1"/>
              </a:buClr>
              <a:buFontTx/>
              <a:buAutoNum type="arabicPeriod"/>
            </a:pPr>
            <a:r>
              <a:rPr lang="da-DK" sz="2800"/>
              <a:t> </a:t>
            </a:r>
            <a:r>
              <a:rPr lang="da-DK" sz="2800">
                <a:solidFill>
                  <a:schemeClr val="accent1"/>
                </a:solidFill>
              </a:rPr>
              <a:t> </a:t>
            </a:r>
            <a:r>
              <a:rPr lang="da-DK" sz="2800">
                <a:solidFill>
                  <a:srgbClr val="0000FF"/>
                </a:solidFill>
              </a:rPr>
              <a:t>Divide</a:t>
            </a:r>
            <a:r>
              <a:rPr lang="da-DK" sz="2800" b="0"/>
              <a:t> </a:t>
            </a:r>
            <a:r>
              <a:rPr lang="da-DK" sz="2800" b="0">
                <a:solidFill>
                  <a:srgbClr val="FF0000"/>
                </a:solidFill>
              </a:rPr>
              <a:t>A</a:t>
            </a:r>
            <a:r>
              <a:rPr lang="da-DK" sz="2800" b="0"/>
              <a:t> into two</a:t>
            </a:r>
            <a:r>
              <a:rPr lang="da-DK" sz="2000"/>
              <a:t> </a:t>
            </a:r>
            <a:r>
              <a:rPr lang="da-DK" sz="2800" b="0"/>
              <a:t>subarrays: FirstPart, SecondPart</a:t>
            </a:r>
          </a:p>
          <a:p>
            <a:pPr marL="1549400" lvl="2" indent="-457200">
              <a:buClr>
                <a:schemeClr val="tx1"/>
              </a:buClr>
            </a:pPr>
            <a:r>
              <a:rPr lang="da-DK" sz="2800" b="0"/>
              <a:t>    Two Subproblems:</a:t>
            </a:r>
          </a:p>
          <a:p>
            <a:pPr marL="2120900" lvl="3" indent="-457200">
              <a:buClr>
                <a:schemeClr val="tx1"/>
              </a:buClr>
            </a:pPr>
            <a:r>
              <a:rPr lang="da-DK" sz="2400" b="0"/>
              <a:t>  sort the FirstPart </a:t>
            </a:r>
          </a:p>
          <a:p>
            <a:pPr marL="2120900" lvl="3" indent="-457200">
              <a:buClr>
                <a:schemeClr val="tx1"/>
              </a:buClr>
            </a:pPr>
            <a:r>
              <a:rPr lang="da-DK" sz="2400" b="0"/>
              <a:t>  sort the SecondPart</a:t>
            </a:r>
            <a:r>
              <a:rPr lang="da-DK" sz="2800" b="0"/>
              <a:t>      </a:t>
            </a:r>
          </a:p>
          <a:p>
            <a:pPr marL="290513" indent="-290513">
              <a:spcBef>
                <a:spcPct val="50000"/>
              </a:spcBef>
              <a:buFontTx/>
              <a:buAutoNum type="arabicPeriod"/>
            </a:pPr>
            <a:r>
              <a:rPr lang="da-DK" sz="2800" b="0"/>
              <a:t>  </a:t>
            </a:r>
            <a:r>
              <a:rPr lang="da-DK" sz="2800">
                <a:solidFill>
                  <a:srgbClr val="009900"/>
                </a:solidFill>
              </a:rPr>
              <a:t>Recursively</a:t>
            </a:r>
            <a:endParaRPr lang="da-DK" sz="2800" b="0"/>
          </a:p>
          <a:p>
            <a:pPr marL="2120900" lvl="3" indent="-457200"/>
            <a:r>
              <a:rPr lang="da-DK" sz="2400" b="0"/>
              <a:t>  sort FirstPart</a:t>
            </a:r>
          </a:p>
          <a:p>
            <a:pPr marL="2120900" lvl="3" indent="-457200"/>
            <a:r>
              <a:rPr lang="da-DK" sz="2400" b="0"/>
              <a:t>  sort SecondPart</a:t>
            </a:r>
          </a:p>
          <a:p>
            <a:pPr marL="290513" indent="-290513">
              <a:spcBef>
                <a:spcPct val="50000"/>
              </a:spcBef>
              <a:buFontTx/>
              <a:buAutoNum type="arabicPeriod"/>
            </a:pPr>
            <a:r>
              <a:rPr lang="da-DK" sz="2800" b="0"/>
              <a:t>  </a:t>
            </a:r>
            <a:r>
              <a:rPr lang="da-DK" sz="2800">
                <a:solidFill>
                  <a:srgbClr val="FF3300"/>
                </a:solidFill>
              </a:rPr>
              <a:t>Combine</a:t>
            </a:r>
            <a:r>
              <a:rPr lang="da-DK" sz="2800" b="0"/>
              <a:t> </a:t>
            </a:r>
            <a:r>
              <a:rPr lang="da-DK" sz="2800" b="0">
                <a:solidFill>
                  <a:srgbClr val="0000FF"/>
                </a:solidFill>
              </a:rPr>
              <a:t>sorted</a:t>
            </a:r>
            <a:r>
              <a:rPr lang="da-DK" sz="2800" b="0"/>
              <a:t> FirstPart  and </a:t>
            </a:r>
            <a:r>
              <a:rPr lang="da-DK" sz="2800" b="0">
                <a:solidFill>
                  <a:srgbClr val="0000FF"/>
                </a:solidFill>
              </a:rPr>
              <a:t>sorted</a:t>
            </a:r>
            <a:r>
              <a:rPr lang="da-DK" sz="2800" b="0"/>
              <a:t> SecondPart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7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998DB-DEAA-4672-A174-C367ACB98411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61440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2075" tIns="46038" rIns="92075" bIns="46038" anchor="ctr"/>
          <a:lstStyle/>
          <a:p>
            <a:r>
              <a:rPr lang="en-US"/>
              <a:t>Overview</a:t>
            </a:r>
          </a:p>
        </p:txBody>
      </p:sp>
      <p:sp>
        <p:nvSpPr>
          <p:cNvPr id="6144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lIns="92075" tIns="46038" rIns="92075" bIns="46038"/>
          <a:lstStyle/>
          <a:p>
            <a:r>
              <a:rPr lang="en-US"/>
              <a:t>Divide and Conquer</a:t>
            </a:r>
          </a:p>
          <a:p>
            <a:endParaRPr lang="en-US"/>
          </a:p>
          <a:p>
            <a:r>
              <a:rPr lang="en-US" b="1">
                <a:solidFill>
                  <a:srgbClr val="FF0000"/>
                </a:solidFill>
              </a:rPr>
              <a:t>Merge Sort</a:t>
            </a:r>
          </a:p>
          <a:p>
            <a:endParaRPr lang="en-US" b="1">
              <a:solidFill>
                <a:srgbClr val="FF0000"/>
              </a:solidFill>
            </a:endParaRPr>
          </a:p>
          <a:p>
            <a:r>
              <a:rPr lang="en-US"/>
              <a:t>Quick Sort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7564B-B4A7-46F6-A799-BAF1FA1907EB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17488"/>
            <a:ext cx="7772400" cy="925512"/>
          </a:xfrm>
          <a:noFill/>
          <a:ln/>
        </p:spPr>
        <p:txBody>
          <a:bodyPr lIns="92075" tIns="46038" rIns="92075" bIns="46038" anchor="ctr"/>
          <a:lstStyle/>
          <a:p>
            <a:r>
              <a:rPr lang="en-US"/>
              <a:t>Merge Sort: Idea</a:t>
            </a:r>
          </a:p>
        </p:txBody>
      </p:sp>
      <p:sp>
        <p:nvSpPr>
          <p:cNvPr id="60419" name="Rectangle 3"/>
          <p:cNvSpPr>
            <a:spLocks noChangeArrowheads="1"/>
          </p:cNvSpPr>
          <p:nvPr/>
        </p:nvSpPr>
        <p:spPr bwMode="auto">
          <a:xfrm>
            <a:off x="2865438" y="1793875"/>
            <a:ext cx="4178300" cy="6731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20" name="Line 4"/>
          <p:cNvSpPr>
            <a:spLocks noChangeShapeType="1"/>
          </p:cNvSpPr>
          <p:nvPr/>
        </p:nvSpPr>
        <p:spPr bwMode="auto">
          <a:xfrm>
            <a:off x="4916488" y="1787525"/>
            <a:ext cx="0" cy="685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0421" name="Group 5"/>
          <p:cNvGrpSpPr>
            <a:grpSpLocks/>
          </p:cNvGrpSpPr>
          <p:nvPr/>
        </p:nvGrpSpPr>
        <p:grpSpPr bwMode="auto">
          <a:xfrm>
            <a:off x="1368425" y="2503488"/>
            <a:ext cx="2432050" cy="1365250"/>
            <a:chOff x="724" y="1872"/>
            <a:chExt cx="1532" cy="860"/>
          </a:xfrm>
        </p:grpSpPr>
        <p:sp>
          <p:nvSpPr>
            <p:cNvPr id="60422" name="Rectangle 6"/>
            <p:cNvSpPr>
              <a:spLocks noChangeArrowheads="1"/>
            </p:cNvSpPr>
            <p:nvPr/>
          </p:nvSpPr>
          <p:spPr bwMode="auto">
            <a:xfrm>
              <a:off x="724" y="2308"/>
              <a:ext cx="1288" cy="424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23" name="Line 7"/>
            <p:cNvSpPr>
              <a:spLocks noChangeShapeType="1"/>
            </p:cNvSpPr>
            <p:nvPr/>
          </p:nvSpPr>
          <p:spPr bwMode="auto">
            <a:xfrm flipH="1">
              <a:off x="1248" y="1920"/>
              <a:ext cx="1008" cy="336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24" name="Rectangle 8"/>
            <p:cNvSpPr>
              <a:spLocks noChangeArrowheads="1"/>
            </p:cNvSpPr>
            <p:nvPr/>
          </p:nvSpPr>
          <p:spPr bwMode="auto">
            <a:xfrm>
              <a:off x="817" y="1872"/>
              <a:ext cx="912" cy="28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endParaRPr lang="en-US" sz="2400" b="0"/>
            </a:p>
          </p:txBody>
        </p:sp>
      </p:grpSp>
      <p:grpSp>
        <p:nvGrpSpPr>
          <p:cNvPr id="60425" name="Group 9"/>
          <p:cNvGrpSpPr>
            <a:grpSpLocks/>
          </p:cNvGrpSpPr>
          <p:nvPr/>
        </p:nvGrpSpPr>
        <p:grpSpPr bwMode="auto">
          <a:xfrm>
            <a:off x="5907088" y="2397125"/>
            <a:ext cx="2813050" cy="1365250"/>
            <a:chOff x="3552" y="1824"/>
            <a:chExt cx="1772" cy="860"/>
          </a:xfrm>
        </p:grpSpPr>
        <p:sp>
          <p:nvSpPr>
            <p:cNvPr id="60426" name="Rectangle 10"/>
            <p:cNvSpPr>
              <a:spLocks noChangeArrowheads="1"/>
            </p:cNvSpPr>
            <p:nvPr/>
          </p:nvSpPr>
          <p:spPr bwMode="auto">
            <a:xfrm>
              <a:off x="4036" y="2260"/>
              <a:ext cx="1288" cy="424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27" name="Line 11"/>
            <p:cNvSpPr>
              <a:spLocks noChangeShapeType="1"/>
            </p:cNvSpPr>
            <p:nvPr/>
          </p:nvSpPr>
          <p:spPr bwMode="auto">
            <a:xfrm>
              <a:off x="3552" y="1920"/>
              <a:ext cx="1104" cy="288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28" name="Rectangle 12"/>
            <p:cNvSpPr>
              <a:spLocks noChangeArrowheads="1"/>
            </p:cNvSpPr>
            <p:nvPr/>
          </p:nvSpPr>
          <p:spPr bwMode="auto">
            <a:xfrm>
              <a:off x="4369" y="1824"/>
              <a:ext cx="912" cy="28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endParaRPr lang="en-US" sz="2400" b="0"/>
            </a:p>
          </p:txBody>
        </p:sp>
      </p:grpSp>
      <p:grpSp>
        <p:nvGrpSpPr>
          <p:cNvPr id="60429" name="Group 13"/>
          <p:cNvGrpSpPr>
            <a:grpSpLocks/>
          </p:cNvGrpSpPr>
          <p:nvPr/>
        </p:nvGrpSpPr>
        <p:grpSpPr bwMode="auto">
          <a:xfrm>
            <a:off x="2325688" y="3844925"/>
            <a:ext cx="5562600" cy="1593850"/>
            <a:chOff x="1296" y="2736"/>
            <a:chExt cx="3504" cy="1004"/>
          </a:xfrm>
        </p:grpSpPr>
        <p:sp>
          <p:nvSpPr>
            <p:cNvPr id="60430" name="Rectangle 14"/>
            <p:cNvSpPr>
              <a:spLocks noChangeArrowheads="1"/>
            </p:cNvSpPr>
            <p:nvPr/>
          </p:nvSpPr>
          <p:spPr bwMode="auto">
            <a:xfrm>
              <a:off x="1732" y="3316"/>
              <a:ext cx="2632" cy="424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31" name="Line 15"/>
            <p:cNvSpPr>
              <a:spLocks noChangeShapeType="1"/>
            </p:cNvSpPr>
            <p:nvPr/>
          </p:nvSpPr>
          <p:spPr bwMode="auto">
            <a:xfrm>
              <a:off x="1296" y="2784"/>
              <a:ext cx="1728" cy="336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32" name="Line 16"/>
            <p:cNvSpPr>
              <a:spLocks noChangeShapeType="1"/>
            </p:cNvSpPr>
            <p:nvPr/>
          </p:nvSpPr>
          <p:spPr bwMode="auto">
            <a:xfrm flipH="1">
              <a:off x="3024" y="2784"/>
              <a:ext cx="1776" cy="336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33" name="Line 17"/>
            <p:cNvSpPr>
              <a:spLocks noChangeShapeType="1"/>
            </p:cNvSpPr>
            <p:nvPr/>
          </p:nvSpPr>
          <p:spPr bwMode="auto">
            <a:xfrm>
              <a:off x="3024" y="3120"/>
              <a:ext cx="0" cy="144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34" name="Rectangle 18"/>
            <p:cNvSpPr>
              <a:spLocks noChangeArrowheads="1"/>
            </p:cNvSpPr>
            <p:nvPr/>
          </p:nvSpPr>
          <p:spPr bwMode="auto">
            <a:xfrm>
              <a:off x="2641" y="2736"/>
              <a:ext cx="864" cy="28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2400">
                  <a:solidFill>
                    <a:srgbClr val="FF3300"/>
                  </a:solidFill>
                </a:rPr>
                <a:t>Merge</a:t>
              </a:r>
            </a:p>
          </p:txBody>
        </p:sp>
      </p:grpSp>
      <p:sp>
        <p:nvSpPr>
          <p:cNvPr id="60435" name="Text Box 19"/>
          <p:cNvSpPr txBox="1">
            <a:spLocks noChangeArrowheads="1"/>
          </p:cNvSpPr>
          <p:nvPr/>
        </p:nvSpPr>
        <p:spPr bwMode="auto">
          <a:xfrm>
            <a:off x="100013" y="2649538"/>
            <a:ext cx="19558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rIns="0">
            <a:spAutoFit/>
          </a:bodyPr>
          <a:lstStyle/>
          <a:p>
            <a:pPr algn="ctr"/>
            <a:r>
              <a:rPr lang="en-US" sz="2400">
                <a:solidFill>
                  <a:srgbClr val="0000FF"/>
                </a:solidFill>
              </a:rPr>
              <a:t>Recursively sort</a:t>
            </a:r>
          </a:p>
        </p:txBody>
      </p:sp>
      <p:sp>
        <p:nvSpPr>
          <p:cNvPr id="60436" name="Text Box 20"/>
          <p:cNvSpPr txBox="1">
            <a:spLocks noChangeArrowheads="1"/>
          </p:cNvSpPr>
          <p:nvPr/>
        </p:nvSpPr>
        <p:spPr bwMode="auto">
          <a:xfrm>
            <a:off x="590550" y="160496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en-US"/>
          </a:p>
        </p:txBody>
      </p:sp>
      <p:sp>
        <p:nvSpPr>
          <p:cNvPr id="60438" name="Text Box 22"/>
          <p:cNvSpPr txBox="1">
            <a:spLocks noChangeArrowheads="1"/>
          </p:cNvSpPr>
          <p:nvPr/>
        </p:nvSpPr>
        <p:spPr bwMode="auto">
          <a:xfrm>
            <a:off x="303213" y="1730375"/>
            <a:ext cx="174148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>
                <a:solidFill>
                  <a:srgbClr val="009900"/>
                </a:solidFill>
              </a:rPr>
              <a:t>Divide into</a:t>
            </a:r>
          </a:p>
          <a:p>
            <a:r>
              <a:rPr lang="en-US" sz="2400">
                <a:solidFill>
                  <a:srgbClr val="009900"/>
                </a:solidFill>
              </a:rPr>
              <a:t>two halves</a:t>
            </a:r>
          </a:p>
        </p:txBody>
      </p:sp>
      <p:sp>
        <p:nvSpPr>
          <p:cNvPr id="61444" name="Rectangle 1028"/>
          <p:cNvSpPr>
            <a:spLocks noChangeArrowheads="1"/>
          </p:cNvSpPr>
          <p:nvPr/>
        </p:nvSpPr>
        <p:spPr bwMode="auto">
          <a:xfrm>
            <a:off x="3381375" y="1944688"/>
            <a:ext cx="11430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da-DK" sz="2000" b="0"/>
              <a:t>FirstPart</a:t>
            </a:r>
            <a:endParaRPr lang="en-US" sz="2000" b="0"/>
          </a:p>
        </p:txBody>
      </p:sp>
      <p:sp>
        <p:nvSpPr>
          <p:cNvPr id="61445" name="Rectangle 1029"/>
          <p:cNvSpPr>
            <a:spLocks noChangeArrowheads="1"/>
          </p:cNvSpPr>
          <p:nvPr/>
        </p:nvSpPr>
        <p:spPr bwMode="auto">
          <a:xfrm>
            <a:off x="5375275" y="1949450"/>
            <a:ext cx="15113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da-DK" sz="2000" b="0"/>
              <a:t>SecondPart</a:t>
            </a:r>
            <a:endParaRPr lang="en-US" sz="2000" b="0"/>
          </a:p>
        </p:txBody>
      </p:sp>
      <p:sp>
        <p:nvSpPr>
          <p:cNvPr id="61446" name="Rectangle 1030"/>
          <p:cNvSpPr>
            <a:spLocks noChangeArrowheads="1"/>
          </p:cNvSpPr>
          <p:nvPr/>
        </p:nvSpPr>
        <p:spPr bwMode="auto">
          <a:xfrm>
            <a:off x="1763713" y="3316288"/>
            <a:ext cx="11430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da-DK" sz="2000" b="0"/>
              <a:t>FirstPart</a:t>
            </a:r>
            <a:endParaRPr lang="en-US" sz="2000" b="0"/>
          </a:p>
        </p:txBody>
      </p:sp>
      <p:sp>
        <p:nvSpPr>
          <p:cNvPr id="61447" name="Rectangle 1031"/>
          <p:cNvSpPr>
            <a:spLocks noChangeArrowheads="1"/>
          </p:cNvSpPr>
          <p:nvPr/>
        </p:nvSpPr>
        <p:spPr bwMode="auto">
          <a:xfrm>
            <a:off x="6935788" y="3233738"/>
            <a:ext cx="15113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da-DK" sz="2000" b="0"/>
              <a:t>SecondPart</a:t>
            </a:r>
            <a:endParaRPr lang="en-US" sz="2000" b="0"/>
          </a:p>
        </p:txBody>
      </p:sp>
      <p:sp>
        <p:nvSpPr>
          <p:cNvPr id="61448" name="Text Box 1032"/>
          <p:cNvSpPr txBox="1">
            <a:spLocks noChangeArrowheads="1"/>
          </p:cNvSpPr>
          <p:nvPr/>
        </p:nvSpPr>
        <p:spPr bwMode="auto">
          <a:xfrm>
            <a:off x="2344738" y="1843088"/>
            <a:ext cx="420687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800" b="0"/>
              <a:t>A</a:t>
            </a:r>
          </a:p>
        </p:txBody>
      </p:sp>
      <p:sp>
        <p:nvSpPr>
          <p:cNvPr id="61449" name="Text Box 1033"/>
          <p:cNvSpPr txBox="1">
            <a:spLocks noChangeArrowheads="1"/>
          </p:cNvSpPr>
          <p:nvPr/>
        </p:nvSpPr>
        <p:spPr bwMode="auto">
          <a:xfrm>
            <a:off x="873125" y="4872038"/>
            <a:ext cx="21431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800">
                <a:solidFill>
                  <a:schemeClr val="accent1"/>
                </a:solidFill>
              </a:rPr>
              <a:t>A is sorted!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3" dur="500"/>
                                        <p:tgtEl>
                                          <p:spTgt spid="60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31" dur="500"/>
                                        <p:tgtEl>
                                          <p:spTgt spid="60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39" dur="500"/>
                                        <p:tgtEl>
                                          <p:spTgt spid="60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0" grpId="0" animBg="1"/>
      <p:bldP spid="60435" grpId="0"/>
      <p:bldP spid="60438" grpId="0"/>
      <p:bldP spid="61444" grpId="0"/>
      <p:bldP spid="61445" grpId="0"/>
      <p:bldP spid="61446" grpId="0"/>
      <p:bldP spid="61447" grpId="0"/>
      <p:bldP spid="6144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58AD1-B35A-4A06-9C60-DD90F0D168AA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289794" name="Rectangle 2"/>
          <p:cNvSpPr>
            <a:spLocks noGrp="1" noChangeArrowheads="1"/>
          </p:cNvSpPr>
          <p:nvPr>
            <p:ph type="title"/>
          </p:nvPr>
        </p:nvSpPr>
        <p:spPr>
          <a:xfrm>
            <a:off x="414338" y="252413"/>
            <a:ext cx="7543800" cy="976312"/>
          </a:xfrm>
        </p:spPr>
        <p:txBody>
          <a:bodyPr/>
          <a:lstStyle/>
          <a:p>
            <a:r>
              <a:rPr lang="en-US"/>
              <a:t>Merge Sort: Algorithm	</a:t>
            </a:r>
          </a:p>
        </p:txBody>
      </p:sp>
      <p:sp>
        <p:nvSpPr>
          <p:cNvPr id="289797" name="Rectangle 5"/>
          <p:cNvSpPr>
            <a:spLocks noChangeArrowheads="1"/>
          </p:cNvSpPr>
          <p:nvPr/>
        </p:nvSpPr>
        <p:spPr bwMode="auto">
          <a:xfrm>
            <a:off x="533400" y="1379538"/>
            <a:ext cx="7924800" cy="487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457200" indent="-457200">
              <a:lnSpc>
                <a:spcPct val="140000"/>
              </a:lnSpc>
            </a:pPr>
            <a:r>
              <a:rPr lang="en-US" sz="2800">
                <a:solidFill>
                  <a:srgbClr val="0000FF"/>
                </a:solidFill>
                <a:latin typeface="Times New Roman" pitchFamily="18" charset="0"/>
              </a:rPr>
              <a:t>Merge-Sort</a:t>
            </a:r>
            <a:r>
              <a:rPr lang="en-US" sz="2800">
                <a:latin typeface="Times New Roman" pitchFamily="18" charset="0"/>
              </a:rPr>
              <a:t> </a:t>
            </a:r>
            <a:r>
              <a:rPr lang="en-US" sz="2800" b="0">
                <a:latin typeface="Times New Roman" pitchFamily="18" charset="0"/>
              </a:rPr>
              <a:t>(A, left, right)</a:t>
            </a:r>
            <a:endParaRPr lang="en-GB" sz="2800" b="0">
              <a:latin typeface="Times New Roman" pitchFamily="18" charset="0"/>
            </a:endParaRPr>
          </a:p>
          <a:p>
            <a:pPr marL="457200" indent="-457200">
              <a:lnSpc>
                <a:spcPct val="140000"/>
              </a:lnSpc>
            </a:pPr>
            <a:r>
              <a:rPr lang="en-US" sz="2800">
                <a:latin typeface="Times New Roman" pitchFamily="18" charset="0"/>
              </a:rPr>
              <a:t>   if     </a:t>
            </a:r>
            <a:r>
              <a:rPr lang="en-US" sz="2800" b="0">
                <a:solidFill>
                  <a:srgbClr val="FF0000"/>
                </a:solidFill>
                <a:latin typeface="Times New Roman" pitchFamily="18" charset="0"/>
              </a:rPr>
              <a:t>left </a:t>
            </a:r>
            <a:r>
              <a:rPr lang="en-US" sz="2800" b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≥</a:t>
            </a:r>
            <a:r>
              <a:rPr lang="en-US" sz="2800" b="0">
                <a:solidFill>
                  <a:srgbClr val="FF0000"/>
                </a:solidFill>
                <a:latin typeface="Times New Roman" pitchFamily="18" charset="0"/>
              </a:rPr>
              <a:t> right</a:t>
            </a:r>
            <a:r>
              <a:rPr lang="en-US" sz="2800" b="0">
                <a:latin typeface="Times New Roman" pitchFamily="18" charset="0"/>
              </a:rPr>
              <a:t>   return</a:t>
            </a:r>
          </a:p>
          <a:p>
            <a:pPr marL="457200" indent="-457200">
              <a:lnSpc>
                <a:spcPct val="140000"/>
              </a:lnSpc>
            </a:pPr>
            <a:r>
              <a:rPr lang="en-US" sz="2800" b="0">
                <a:latin typeface="Times New Roman" pitchFamily="18" charset="0"/>
              </a:rPr>
              <a:t>  </a:t>
            </a:r>
            <a:r>
              <a:rPr lang="en-US" sz="2800">
                <a:latin typeface="Times New Roman" pitchFamily="18" charset="0"/>
              </a:rPr>
              <a:t>else</a:t>
            </a:r>
          </a:p>
          <a:p>
            <a:pPr marL="1371600" lvl="2" indent="-457200">
              <a:lnSpc>
                <a:spcPct val="140000"/>
              </a:lnSpc>
            </a:pPr>
            <a:r>
              <a:rPr lang="en-GB" sz="2800" b="0">
                <a:latin typeface="Times New Roman" pitchFamily="18" charset="0"/>
              </a:rPr>
              <a:t>middle </a:t>
            </a:r>
            <a:r>
              <a:rPr lang="en-GB" sz="2800" b="0">
                <a:latin typeface="Times New Roman" pitchFamily="18" charset="0"/>
                <a:cs typeface="Times New Roman" pitchFamily="18" charset="0"/>
              </a:rPr>
              <a:t>←</a:t>
            </a:r>
            <a:r>
              <a:rPr lang="en-US" sz="2800" b="0">
                <a:latin typeface="cmsy10" pitchFamily="34" charset="0"/>
              </a:rPr>
              <a:t> b</a:t>
            </a:r>
            <a:r>
              <a:rPr lang="en-US" sz="2800" b="0">
                <a:latin typeface="Times New Roman" pitchFamily="18" charset="0"/>
              </a:rPr>
              <a:t>(left+right)/2</a:t>
            </a:r>
            <a:r>
              <a:rPr lang="en-US" sz="2800" b="0">
                <a:latin typeface="Times New Roman" pitchFamily="18" charset="0"/>
                <a:sym typeface="Symbol" pitchFamily="18" charset="2"/>
              </a:rPr>
              <a:t></a:t>
            </a:r>
          </a:p>
          <a:p>
            <a:pPr marL="1371600" lvl="2" indent="-457200">
              <a:lnSpc>
                <a:spcPct val="140000"/>
              </a:lnSpc>
            </a:pPr>
            <a:r>
              <a:rPr lang="en-GB" sz="2800">
                <a:solidFill>
                  <a:srgbClr val="0000FF"/>
                </a:solidFill>
                <a:latin typeface="Times New Roman" pitchFamily="18" charset="0"/>
              </a:rPr>
              <a:t>Merge-Sort</a:t>
            </a:r>
            <a:r>
              <a:rPr lang="en-GB" sz="2800" b="0">
                <a:latin typeface="Times New Roman" pitchFamily="18" charset="0"/>
              </a:rPr>
              <a:t>(A, left, middle)</a:t>
            </a:r>
          </a:p>
          <a:p>
            <a:pPr marL="1371600" lvl="2" indent="-457200">
              <a:lnSpc>
                <a:spcPct val="140000"/>
              </a:lnSpc>
            </a:pPr>
            <a:r>
              <a:rPr lang="en-GB" sz="2800">
                <a:solidFill>
                  <a:srgbClr val="0000FF"/>
                </a:solidFill>
                <a:latin typeface="Times New Roman" pitchFamily="18" charset="0"/>
              </a:rPr>
              <a:t>Merge-Sort</a:t>
            </a:r>
            <a:r>
              <a:rPr lang="en-GB" sz="2800" b="0">
                <a:latin typeface="Times New Roman" pitchFamily="18" charset="0"/>
              </a:rPr>
              <a:t>(A, middle+1, right)</a:t>
            </a:r>
          </a:p>
          <a:p>
            <a:pPr marL="1371600" lvl="2" indent="-457200">
              <a:lnSpc>
                <a:spcPct val="140000"/>
              </a:lnSpc>
            </a:pPr>
            <a:r>
              <a:rPr lang="en-GB" sz="2800">
                <a:solidFill>
                  <a:srgbClr val="FF3300"/>
                </a:solidFill>
                <a:latin typeface="Times New Roman" pitchFamily="18" charset="0"/>
              </a:rPr>
              <a:t>Merge</a:t>
            </a:r>
            <a:r>
              <a:rPr lang="en-GB" sz="2800" b="0">
                <a:solidFill>
                  <a:srgbClr val="FF3300"/>
                </a:solidFill>
                <a:latin typeface="Times New Roman" pitchFamily="18" charset="0"/>
              </a:rPr>
              <a:t>(A, left, middle, right)</a:t>
            </a:r>
          </a:p>
          <a:p>
            <a:pPr marL="457200" indent="-457200">
              <a:lnSpc>
                <a:spcPct val="140000"/>
              </a:lnSpc>
            </a:pPr>
            <a:r>
              <a:rPr lang="en-GB" sz="2800" b="0">
                <a:solidFill>
                  <a:srgbClr val="FF3300"/>
                </a:solidFill>
                <a:latin typeface="Times New Roman" pitchFamily="18" charset="0"/>
              </a:rPr>
              <a:t>   </a:t>
            </a:r>
            <a:endParaRPr lang="en-US" sz="2800">
              <a:latin typeface="Times New Roman" pitchFamily="18" charset="0"/>
            </a:endParaRPr>
          </a:p>
        </p:txBody>
      </p:sp>
      <p:sp>
        <p:nvSpPr>
          <p:cNvPr id="289800" name="AutoShape 8"/>
          <p:cNvSpPr>
            <a:spLocks noChangeArrowheads="1"/>
          </p:cNvSpPr>
          <p:nvPr/>
        </p:nvSpPr>
        <p:spPr bwMode="auto">
          <a:xfrm>
            <a:off x="6488113" y="3930650"/>
            <a:ext cx="1928812" cy="490538"/>
          </a:xfrm>
          <a:prstGeom prst="wedgeRectCallout">
            <a:avLst>
              <a:gd name="adj1" fmla="val -72389"/>
              <a:gd name="adj2" fmla="val 5453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en-US"/>
              <a:t>Recursive Call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7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7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7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7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7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980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89CD8-C095-413B-BE0A-75442A48574E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80917" name="Rectangle 1045"/>
          <p:cNvSpPr>
            <a:spLocks noChangeArrowheads="1"/>
          </p:cNvSpPr>
          <p:nvPr/>
        </p:nvSpPr>
        <p:spPr bwMode="auto">
          <a:xfrm>
            <a:off x="4470400" y="4881563"/>
            <a:ext cx="381000" cy="685800"/>
          </a:xfrm>
          <a:prstGeom prst="rect">
            <a:avLst/>
          </a:prstGeom>
          <a:solidFill>
            <a:srgbClr val="FF0000"/>
          </a:solidFill>
          <a:ln w="254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bIns="0" anchor="ctr"/>
          <a:lstStyle/>
          <a:p>
            <a:pPr algn="ctr" eaLnBrk="0" hangingPunct="0"/>
            <a:endParaRPr lang="en-AU" sz="2400" b="0">
              <a:solidFill>
                <a:srgbClr val="FF0000"/>
              </a:solidFill>
            </a:endParaRPr>
          </a:p>
        </p:txBody>
      </p:sp>
      <p:sp>
        <p:nvSpPr>
          <p:cNvPr id="80923" name="Rectangle 1051"/>
          <p:cNvSpPr>
            <a:spLocks noChangeArrowheads="1"/>
          </p:cNvSpPr>
          <p:nvPr/>
        </p:nvSpPr>
        <p:spPr bwMode="auto">
          <a:xfrm>
            <a:off x="3552825" y="6134100"/>
            <a:ext cx="1989138" cy="4572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A[middle]</a:t>
            </a:r>
          </a:p>
        </p:txBody>
      </p:sp>
      <p:sp>
        <p:nvSpPr>
          <p:cNvPr id="80899" name="Rectangle 1027"/>
          <p:cNvSpPr>
            <a:spLocks noChangeArrowheads="1"/>
          </p:cNvSpPr>
          <p:nvPr/>
        </p:nvSpPr>
        <p:spPr bwMode="auto">
          <a:xfrm>
            <a:off x="2413000" y="4881563"/>
            <a:ext cx="381000" cy="685800"/>
          </a:xfrm>
          <a:prstGeom prst="rect">
            <a:avLst/>
          </a:prstGeom>
          <a:solidFill>
            <a:srgbClr val="009900"/>
          </a:solidFill>
          <a:ln w="254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bIns="0" anchor="ctr"/>
          <a:lstStyle/>
          <a:p>
            <a:endParaRPr lang="en-GB"/>
          </a:p>
        </p:txBody>
      </p:sp>
      <p:sp>
        <p:nvSpPr>
          <p:cNvPr id="80909" name="Rectangle 1037"/>
          <p:cNvSpPr>
            <a:spLocks noChangeArrowheads="1"/>
          </p:cNvSpPr>
          <p:nvPr/>
        </p:nvSpPr>
        <p:spPr bwMode="auto">
          <a:xfrm>
            <a:off x="1749425" y="6132513"/>
            <a:ext cx="1752600" cy="4572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A[left]</a:t>
            </a:r>
          </a:p>
        </p:txBody>
      </p:sp>
      <p:sp>
        <p:nvSpPr>
          <p:cNvPr id="80901" name="Rectangle 1029"/>
          <p:cNvSpPr>
            <a:spLocks noChangeArrowheads="1"/>
          </p:cNvSpPr>
          <p:nvPr/>
        </p:nvSpPr>
        <p:spPr bwMode="auto">
          <a:xfrm>
            <a:off x="2419350" y="4887913"/>
            <a:ext cx="4178300" cy="6731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Line 1030"/>
          <p:cNvSpPr>
            <a:spLocks noChangeShapeType="1"/>
          </p:cNvSpPr>
          <p:nvPr/>
        </p:nvSpPr>
        <p:spPr bwMode="auto">
          <a:xfrm>
            <a:off x="4470400" y="4881563"/>
            <a:ext cx="1588" cy="685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1" name="AutoShape 1039"/>
          <p:cNvSpPr>
            <a:spLocks/>
          </p:cNvSpPr>
          <p:nvPr/>
        </p:nvSpPr>
        <p:spPr bwMode="auto">
          <a:xfrm rot="16200000" flipV="1">
            <a:off x="3222625" y="3538538"/>
            <a:ext cx="457200" cy="2057400"/>
          </a:xfrm>
          <a:prstGeom prst="rightBrace">
            <a:avLst>
              <a:gd name="adj1" fmla="val 37500"/>
              <a:gd name="adj2" fmla="val 50000"/>
            </a:avLst>
          </a:prstGeom>
          <a:noFill/>
          <a:ln w="57150">
            <a:solidFill>
              <a:srgbClr val="009900"/>
            </a:solidFill>
            <a:round/>
            <a:headEnd type="none" w="sm" len="sm"/>
            <a:tailEnd type="none" w="sm" len="sm"/>
          </a:ln>
          <a:effectLst/>
        </p:spPr>
        <p:txBody>
          <a:bodyPr wrap="none" bIns="0" anchor="ctr"/>
          <a:lstStyle/>
          <a:p>
            <a:endParaRPr lang="en-GB"/>
          </a:p>
        </p:txBody>
      </p:sp>
      <p:sp>
        <p:nvSpPr>
          <p:cNvPr id="80912" name="Rectangle 1040"/>
          <p:cNvSpPr>
            <a:spLocks noChangeArrowheads="1"/>
          </p:cNvSpPr>
          <p:nvPr/>
        </p:nvSpPr>
        <p:spPr bwMode="auto">
          <a:xfrm>
            <a:off x="2398713" y="3570288"/>
            <a:ext cx="2057400" cy="822325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40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Sorted</a:t>
            </a:r>
            <a:r>
              <a:rPr lang="en-US" sz="24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 </a:t>
            </a:r>
            <a:r>
              <a:rPr lang="en-US" sz="2400">
                <a:solidFill>
                  <a:srgbClr val="0099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FirstPart</a:t>
            </a:r>
          </a:p>
        </p:txBody>
      </p:sp>
      <p:sp>
        <p:nvSpPr>
          <p:cNvPr id="80913" name="AutoShape 1041"/>
          <p:cNvSpPr>
            <a:spLocks/>
          </p:cNvSpPr>
          <p:nvPr/>
        </p:nvSpPr>
        <p:spPr bwMode="auto">
          <a:xfrm rot="16200000" flipV="1">
            <a:off x="5346700" y="3538538"/>
            <a:ext cx="457200" cy="2057400"/>
          </a:xfrm>
          <a:prstGeom prst="rightBrace">
            <a:avLst>
              <a:gd name="adj1" fmla="val 37500"/>
              <a:gd name="adj2" fmla="val 50000"/>
            </a:avLst>
          </a:prstGeom>
          <a:noFill/>
          <a:ln w="571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 wrap="none" bIns="0" anchor="ctr"/>
          <a:lstStyle/>
          <a:p>
            <a:endParaRPr lang="en-GB"/>
          </a:p>
        </p:txBody>
      </p:sp>
      <p:sp>
        <p:nvSpPr>
          <p:cNvPr id="80914" name="Rectangle 1042"/>
          <p:cNvSpPr>
            <a:spLocks noChangeArrowheads="1"/>
          </p:cNvSpPr>
          <p:nvPr/>
        </p:nvSpPr>
        <p:spPr bwMode="auto">
          <a:xfrm>
            <a:off x="4470400" y="3529013"/>
            <a:ext cx="2438400" cy="822325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40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Sorted </a:t>
            </a:r>
            <a:r>
              <a:rPr lang="en-US" sz="24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SecondPart</a:t>
            </a:r>
          </a:p>
        </p:txBody>
      </p:sp>
      <p:sp>
        <p:nvSpPr>
          <p:cNvPr id="80936" name="Rectangle 1064"/>
          <p:cNvSpPr>
            <a:spLocks noGrp="1" noChangeArrowheads="1"/>
          </p:cNvSpPr>
          <p:nvPr>
            <p:ph type="title"/>
          </p:nvPr>
        </p:nvSpPr>
        <p:spPr>
          <a:xfrm>
            <a:off x="231775" y="219075"/>
            <a:ext cx="7772400" cy="881063"/>
          </a:xfrm>
          <a:noFill/>
          <a:ln/>
        </p:spPr>
        <p:txBody>
          <a:bodyPr lIns="92075" tIns="46038" rIns="92075" bIns="46038" anchor="ctr"/>
          <a:lstStyle/>
          <a:p>
            <a:r>
              <a:rPr lang="en-US"/>
              <a:t>Merge-Sort: Merge</a:t>
            </a:r>
          </a:p>
        </p:txBody>
      </p:sp>
      <p:sp>
        <p:nvSpPr>
          <p:cNvPr id="80939" name="Rectangle 1067"/>
          <p:cNvSpPr>
            <a:spLocks noChangeArrowheads="1"/>
          </p:cNvSpPr>
          <p:nvPr/>
        </p:nvSpPr>
        <p:spPr bwMode="auto">
          <a:xfrm>
            <a:off x="4846638" y="4905375"/>
            <a:ext cx="1755775" cy="655638"/>
          </a:xfrm>
          <a:prstGeom prst="rect">
            <a:avLst/>
          </a:prstGeom>
          <a:solidFill>
            <a:srgbClr val="FF0000"/>
          </a:solidFill>
          <a:ln w="254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bIns="0" anchor="ctr"/>
          <a:lstStyle/>
          <a:p>
            <a:pPr algn="ctr" eaLnBrk="0" hangingPunct="0"/>
            <a:endParaRPr lang="en-AU" sz="2400" b="0">
              <a:solidFill>
                <a:srgbClr val="FF0000"/>
              </a:solidFill>
            </a:endParaRPr>
          </a:p>
        </p:txBody>
      </p:sp>
      <p:sp>
        <p:nvSpPr>
          <p:cNvPr id="80940" name="Rectangle 1068"/>
          <p:cNvSpPr>
            <a:spLocks noChangeArrowheads="1"/>
          </p:cNvSpPr>
          <p:nvPr/>
        </p:nvSpPr>
        <p:spPr bwMode="auto">
          <a:xfrm>
            <a:off x="5622925" y="6115050"/>
            <a:ext cx="1843088" cy="4572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4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A[right]</a:t>
            </a:r>
          </a:p>
        </p:txBody>
      </p:sp>
      <p:sp>
        <p:nvSpPr>
          <p:cNvPr id="80941" name="Rectangle 1069"/>
          <p:cNvSpPr>
            <a:spLocks noChangeArrowheads="1"/>
          </p:cNvSpPr>
          <p:nvPr/>
        </p:nvSpPr>
        <p:spPr bwMode="auto">
          <a:xfrm>
            <a:off x="2670175" y="4903788"/>
            <a:ext cx="1797050" cy="650875"/>
          </a:xfrm>
          <a:prstGeom prst="rect">
            <a:avLst/>
          </a:prstGeom>
          <a:solidFill>
            <a:srgbClr val="009900"/>
          </a:solidFill>
          <a:ln w="254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bIns="0" anchor="ctr"/>
          <a:lstStyle/>
          <a:p>
            <a:pPr algn="ctr" eaLnBrk="0" hangingPunct="0"/>
            <a:endParaRPr lang="en-AU" sz="2400" b="0">
              <a:solidFill>
                <a:srgbClr val="FF0000"/>
              </a:solidFill>
            </a:endParaRPr>
          </a:p>
        </p:txBody>
      </p:sp>
      <p:sp>
        <p:nvSpPr>
          <p:cNvPr id="80942" name="Rectangle 1070"/>
          <p:cNvSpPr>
            <a:spLocks noChangeArrowheads="1"/>
          </p:cNvSpPr>
          <p:nvPr/>
        </p:nvSpPr>
        <p:spPr bwMode="auto">
          <a:xfrm>
            <a:off x="2262188" y="2876550"/>
            <a:ext cx="189865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merge</a:t>
            </a:r>
          </a:p>
        </p:txBody>
      </p:sp>
      <p:grpSp>
        <p:nvGrpSpPr>
          <p:cNvPr id="80943" name="Group 1071"/>
          <p:cNvGrpSpPr>
            <a:grpSpLocks/>
          </p:cNvGrpSpPr>
          <p:nvPr/>
        </p:nvGrpSpPr>
        <p:grpSpPr bwMode="auto">
          <a:xfrm>
            <a:off x="2427288" y="1906588"/>
            <a:ext cx="4191000" cy="685800"/>
            <a:chOff x="1737" y="3384"/>
            <a:chExt cx="2640" cy="432"/>
          </a:xfrm>
        </p:grpSpPr>
        <p:sp>
          <p:nvSpPr>
            <p:cNvPr id="80944" name="Rectangle 1072"/>
            <p:cNvSpPr>
              <a:spLocks noChangeArrowheads="1"/>
            </p:cNvSpPr>
            <p:nvPr/>
          </p:nvSpPr>
          <p:spPr bwMode="auto">
            <a:xfrm>
              <a:off x="1977" y="3384"/>
              <a:ext cx="240" cy="432"/>
            </a:xfrm>
            <a:prstGeom prst="rect">
              <a:avLst/>
            </a:prstGeom>
            <a:solidFill>
              <a:srgbClr val="009900"/>
            </a:solidFill>
            <a:ln w="254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80945" name="Rectangle 1073"/>
            <p:cNvSpPr>
              <a:spLocks noChangeArrowheads="1"/>
            </p:cNvSpPr>
            <p:nvPr/>
          </p:nvSpPr>
          <p:spPr bwMode="auto">
            <a:xfrm>
              <a:off x="1737" y="3384"/>
              <a:ext cx="240" cy="432"/>
            </a:xfrm>
            <a:prstGeom prst="rect">
              <a:avLst/>
            </a:prstGeom>
            <a:solidFill>
              <a:srgbClr val="FF0000"/>
            </a:solidFill>
            <a:ln w="254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80946" name="Rectangle 1074"/>
            <p:cNvSpPr>
              <a:spLocks noChangeArrowheads="1"/>
            </p:cNvSpPr>
            <p:nvPr/>
          </p:nvSpPr>
          <p:spPr bwMode="auto">
            <a:xfrm>
              <a:off x="2217" y="3384"/>
              <a:ext cx="240" cy="432"/>
            </a:xfrm>
            <a:prstGeom prst="rect">
              <a:avLst/>
            </a:prstGeom>
            <a:solidFill>
              <a:srgbClr val="FF0000"/>
            </a:solidFill>
            <a:ln w="254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80947" name="Rectangle 1075"/>
            <p:cNvSpPr>
              <a:spLocks noChangeArrowheads="1"/>
            </p:cNvSpPr>
            <p:nvPr/>
          </p:nvSpPr>
          <p:spPr bwMode="auto">
            <a:xfrm>
              <a:off x="2457" y="3384"/>
              <a:ext cx="240" cy="432"/>
            </a:xfrm>
            <a:prstGeom prst="rect">
              <a:avLst/>
            </a:prstGeom>
            <a:solidFill>
              <a:srgbClr val="FF0000"/>
            </a:solidFill>
            <a:ln w="254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80948" name="Rectangle 1076"/>
            <p:cNvSpPr>
              <a:spLocks noChangeArrowheads="1"/>
            </p:cNvSpPr>
            <p:nvPr/>
          </p:nvSpPr>
          <p:spPr bwMode="auto">
            <a:xfrm>
              <a:off x="2697" y="3384"/>
              <a:ext cx="240" cy="432"/>
            </a:xfrm>
            <a:prstGeom prst="rect">
              <a:avLst/>
            </a:prstGeom>
            <a:solidFill>
              <a:srgbClr val="009900"/>
            </a:solidFill>
            <a:ln w="254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80949" name="Rectangle 1077"/>
            <p:cNvSpPr>
              <a:spLocks noChangeArrowheads="1"/>
            </p:cNvSpPr>
            <p:nvPr/>
          </p:nvSpPr>
          <p:spPr bwMode="auto">
            <a:xfrm>
              <a:off x="2937" y="3384"/>
              <a:ext cx="240" cy="432"/>
            </a:xfrm>
            <a:prstGeom prst="rect">
              <a:avLst/>
            </a:prstGeom>
            <a:solidFill>
              <a:srgbClr val="009900"/>
            </a:solidFill>
            <a:ln w="254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80950" name="Rectangle 1078"/>
            <p:cNvSpPr>
              <a:spLocks noChangeArrowheads="1"/>
            </p:cNvSpPr>
            <p:nvPr/>
          </p:nvSpPr>
          <p:spPr bwMode="auto">
            <a:xfrm>
              <a:off x="3177" y="3384"/>
              <a:ext cx="240" cy="432"/>
            </a:xfrm>
            <a:prstGeom prst="rect">
              <a:avLst/>
            </a:prstGeom>
            <a:solidFill>
              <a:srgbClr val="009900"/>
            </a:solidFill>
            <a:ln w="254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80951" name="Rectangle 1079"/>
            <p:cNvSpPr>
              <a:spLocks noChangeArrowheads="1"/>
            </p:cNvSpPr>
            <p:nvPr/>
          </p:nvSpPr>
          <p:spPr bwMode="auto">
            <a:xfrm>
              <a:off x="3417" y="3384"/>
              <a:ext cx="240" cy="432"/>
            </a:xfrm>
            <a:prstGeom prst="rect">
              <a:avLst/>
            </a:prstGeom>
            <a:solidFill>
              <a:srgbClr val="FF0000"/>
            </a:solidFill>
            <a:ln w="254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80952" name="Rectangle 1080"/>
            <p:cNvSpPr>
              <a:spLocks noChangeArrowheads="1"/>
            </p:cNvSpPr>
            <p:nvPr/>
          </p:nvSpPr>
          <p:spPr bwMode="auto">
            <a:xfrm>
              <a:off x="3657" y="3384"/>
              <a:ext cx="240" cy="432"/>
            </a:xfrm>
            <a:prstGeom prst="rect">
              <a:avLst/>
            </a:prstGeom>
            <a:solidFill>
              <a:srgbClr val="009900"/>
            </a:solidFill>
            <a:ln w="254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80953" name="Rectangle 1081"/>
            <p:cNvSpPr>
              <a:spLocks noChangeArrowheads="1"/>
            </p:cNvSpPr>
            <p:nvPr/>
          </p:nvSpPr>
          <p:spPr bwMode="auto">
            <a:xfrm>
              <a:off x="3897" y="3384"/>
              <a:ext cx="240" cy="432"/>
            </a:xfrm>
            <a:prstGeom prst="rect">
              <a:avLst/>
            </a:prstGeom>
            <a:solidFill>
              <a:srgbClr val="009900"/>
            </a:solidFill>
            <a:ln w="254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80954" name="Rectangle 1082"/>
            <p:cNvSpPr>
              <a:spLocks noChangeArrowheads="1"/>
            </p:cNvSpPr>
            <p:nvPr/>
          </p:nvSpPr>
          <p:spPr bwMode="auto">
            <a:xfrm>
              <a:off x="4137" y="3384"/>
              <a:ext cx="240" cy="432"/>
            </a:xfrm>
            <a:prstGeom prst="rect">
              <a:avLst/>
            </a:prstGeom>
            <a:solidFill>
              <a:srgbClr val="FF0000"/>
            </a:solidFill>
            <a:ln w="254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80955" name="Rectangle 1083"/>
            <p:cNvSpPr>
              <a:spLocks noChangeArrowheads="1"/>
            </p:cNvSpPr>
            <p:nvPr/>
          </p:nvSpPr>
          <p:spPr bwMode="auto">
            <a:xfrm>
              <a:off x="1741" y="3388"/>
              <a:ext cx="2632" cy="424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0956" name="Rectangle 1084"/>
          <p:cNvSpPr>
            <a:spLocks noChangeArrowheads="1"/>
          </p:cNvSpPr>
          <p:nvPr/>
        </p:nvSpPr>
        <p:spPr bwMode="auto">
          <a:xfrm>
            <a:off x="1685925" y="2055813"/>
            <a:ext cx="646113" cy="51911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80957" name="AutoShape 1085"/>
          <p:cNvSpPr>
            <a:spLocks noChangeArrowheads="1"/>
          </p:cNvSpPr>
          <p:nvPr/>
        </p:nvSpPr>
        <p:spPr bwMode="auto">
          <a:xfrm flipV="1">
            <a:off x="4311650" y="2662238"/>
            <a:ext cx="406400" cy="1625600"/>
          </a:xfrm>
          <a:prstGeom prst="downArrow">
            <a:avLst>
              <a:gd name="adj1" fmla="val 50000"/>
              <a:gd name="adj2" fmla="val 100000"/>
            </a:avLst>
          </a:prstGeom>
          <a:solidFill>
            <a:schemeClr val="tx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64" name="Line 1092"/>
          <p:cNvSpPr>
            <a:spLocks noChangeShapeType="1"/>
          </p:cNvSpPr>
          <p:nvPr/>
        </p:nvSpPr>
        <p:spPr bwMode="auto">
          <a:xfrm flipH="1" flipV="1">
            <a:off x="2441575" y="5635625"/>
            <a:ext cx="14288" cy="420688"/>
          </a:xfrm>
          <a:prstGeom prst="line">
            <a:avLst/>
          </a:prstGeom>
          <a:noFill/>
          <a:ln w="38100">
            <a:solidFill>
              <a:srgbClr val="009900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80965" name="Line 1093"/>
          <p:cNvSpPr>
            <a:spLocks noChangeShapeType="1"/>
          </p:cNvSpPr>
          <p:nvPr/>
        </p:nvSpPr>
        <p:spPr bwMode="auto">
          <a:xfrm flipV="1">
            <a:off x="4284663" y="5678488"/>
            <a:ext cx="0" cy="449262"/>
          </a:xfrm>
          <a:prstGeom prst="line">
            <a:avLst/>
          </a:prstGeom>
          <a:noFill/>
          <a:ln w="38100">
            <a:solidFill>
              <a:srgbClr val="009900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80966" name="Line 1094"/>
          <p:cNvSpPr>
            <a:spLocks noChangeShapeType="1"/>
          </p:cNvSpPr>
          <p:nvPr/>
        </p:nvSpPr>
        <p:spPr bwMode="auto">
          <a:xfrm flipV="1">
            <a:off x="6430963" y="5637213"/>
            <a:ext cx="0" cy="406400"/>
          </a:xfrm>
          <a:prstGeom prst="line">
            <a:avLst/>
          </a:prstGeom>
          <a:noFill/>
          <a:ln w="38100">
            <a:solidFill>
              <a:srgbClr val="FF0000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80967" name="Rectangle 1095"/>
          <p:cNvSpPr>
            <a:spLocks noChangeArrowheads="1"/>
          </p:cNvSpPr>
          <p:nvPr/>
        </p:nvSpPr>
        <p:spPr bwMode="auto">
          <a:xfrm>
            <a:off x="1766888" y="4994275"/>
            <a:ext cx="646112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80968" name="AutoShape 1096"/>
          <p:cNvSpPr>
            <a:spLocks/>
          </p:cNvSpPr>
          <p:nvPr/>
        </p:nvSpPr>
        <p:spPr bwMode="auto">
          <a:xfrm rot="16200000" flipV="1">
            <a:off x="4316412" y="-403224"/>
            <a:ext cx="442913" cy="4132262"/>
          </a:xfrm>
          <a:prstGeom prst="rightBrace">
            <a:avLst>
              <a:gd name="adj1" fmla="val 77748"/>
              <a:gd name="adj2" fmla="val 50000"/>
            </a:avLst>
          </a:prstGeom>
          <a:noFill/>
          <a:ln w="57150">
            <a:solidFill>
              <a:schemeClr val="accent1"/>
            </a:solidFill>
            <a:round/>
            <a:headEnd type="none" w="sm" len="sm"/>
            <a:tailEnd type="none" w="sm" len="sm"/>
          </a:ln>
          <a:effectLst/>
        </p:spPr>
        <p:txBody>
          <a:bodyPr wrap="none" bIns="0" anchor="ctr"/>
          <a:lstStyle/>
          <a:p>
            <a:endParaRPr lang="en-GB"/>
          </a:p>
        </p:txBody>
      </p:sp>
      <p:sp>
        <p:nvSpPr>
          <p:cNvPr id="80969" name="Rectangle 1097"/>
          <p:cNvSpPr>
            <a:spLocks noChangeArrowheads="1"/>
          </p:cNvSpPr>
          <p:nvPr/>
        </p:nvSpPr>
        <p:spPr bwMode="auto">
          <a:xfrm>
            <a:off x="3262313" y="1084263"/>
            <a:ext cx="2438400" cy="4572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40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Sorted</a:t>
            </a:r>
            <a:endParaRPr lang="en-US" sz="240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urier New" pitchFamily="49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80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42" grpId="0" autoUpdateAnimBg="0"/>
      <p:bldP spid="80956" grpId="0"/>
      <p:bldP spid="80957" grpId="0" animBg="1"/>
      <p:bldP spid="80968" grpId="0" animBg="1"/>
      <p:bldP spid="8096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D0241-4308-465C-BDBF-EC00645AF766}" type="slidenum">
              <a:rPr lang="en-US" altLang="en-US"/>
              <a:pPr/>
              <a:t>12</a:t>
            </a:fld>
            <a:endParaRPr lang="en-US" altLang="en-US"/>
          </a:p>
        </p:txBody>
      </p:sp>
      <p:grpSp>
        <p:nvGrpSpPr>
          <p:cNvPr id="308308" name="Group 84"/>
          <p:cNvGrpSpPr>
            <a:grpSpLocks/>
          </p:cNvGrpSpPr>
          <p:nvPr/>
        </p:nvGrpSpPr>
        <p:grpSpPr bwMode="auto">
          <a:xfrm>
            <a:off x="590550" y="4343400"/>
            <a:ext cx="6862763" cy="1784350"/>
            <a:chOff x="372" y="2736"/>
            <a:chExt cx="4323" cy="1124"/>
          </a:xfrm>
        </p:grpSpPr>
        <p:grpSp>
          <p:nvGrpSpPr>
            <p:cNvPr id="308272" name="Group 48"/>
            <p:cNvGrpSpPr>
              <a:grpSpLocks/>
            </p:cNvGrpSpPr>
            <p:nvPr/>
          </p:nvGrpSpPr>
          <p:grpSpPr bwMode="auto">
            <a:xfrm>
              <a:off x="3159" y="3080"/>
              <a:ext cx="1536" cy="275"/>
              <a:chOff x="3159" y="3080"/>
              <a:chExt cx="1536" cy="275"/>
            </a:xfrm>
          </p:grpSpPr>
          <p:sp>
            <p:nvSpPr>
              <p:cNvPr id="308249" name="Text Box 25"/>
              <p:cNvSpPr txBox="1">
                <a:spLocks noChangeArrowheads="1"/>
              </p:cNvSpPr>
              <p:nvPr/>
            </p:nvSpPr>
            <p:spPr bwMode="auto">
              <a:xfrm>
                <a:off x="3159" y="3080"/>
                <a:ext cx="384" cy="275"/>
              </a:xfrm>
              <a:prstGeom prst="rect">
                <a:avLst/>
              </a:prstGeom>
              <a:solidFill>
                <a:schemeClr val="bg1"/>
              </a:solidFill>
              <a:ln w="25400">
                <a:solidFill>
                  <a:schemeClr val="hlink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bIns="0"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AU" sz="2400" b="0">
                    <a:solidFill>
                      <a:schemeClr val="bg1"/>
                    </a:solidFill>
                  </a:rPr>
                  <a:t>6</a:t>
                </a:r>
              </a:p>
            </p:txBody>
          </p:sp>
          <p:sp>
            <p:nvSpPr>
              <p:cNvPr id="308250" name="Text Box 26"/>
              <p:cNvSpPr txBox="1">
                <a:spLocks noChangeArrowheads="1"/>
              </p:cNvSpPr>
              <p:nvPr/>
            </p:nvSpPr>
            <p:spPr bwMode="auto">
              <a:xfrm>
                <a:off x="3543" y="3080"/>
                <a:ext cx="384" cy="275"/>
              </a:xfrm>
              <a:prstGeom prst="rect">
                <a:avLst/>
              </a:prstGeom>
              <a:solidFill>
                <a:schemeClr val="bg1"/>
              </a:solidFill>
              <a:ln w="25400">
                <a:solidFill>
                  <a:schemeClr val="hlink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bIns="0"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AU" sz="2400" b="0">
                    <a:solidFill>
                      <a:schemeClr val="bg1"/>
                    </a:solidFill>
                  </a:rPr>
                  <a:t>10</a:t>
                </a:r>
              </a:p>
            </p:txBody>
          </p:sp>
          <p:sp>
            <p:nvSpPr>
              <p:cNvPr id="308251" name="Text Box 27"/>
              <p:cNvSpPr txBox="1">
                <a:spLocks noChangeArrowheads="1"/>
              </p:cNvSpPr>
              <p:nvPr/>
            </p:nvSpPr>
            <p:spPr bwMode="auto">
              <a:xfrm>
                <a:off x="3927" y="3080"/>
                <a:ext cx="384" cy="275"/>
              </a:xfrm>
              <a:prstGeom prst="rect">
                <a:avLst/>
              </a:prstGeom>
              <a:solidFill>
                <a:schemeClr val="bg1"/>
              </a:solidFill>
              <a:ln w="25400">
                <a:solidFill>
                  <a:schemeClr val="hlink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bIns="0"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AU" sz="2400" b="0">
                    <a:solidFill>
                      <a:schemeClr val="bg1"/>
                    </a:solidFill>
                  </a:rPr>
                  <a:t>14</a:t>
                </a:r>
              </a:p>
            </p:txBody>
          </p:sp>
          <p:sp>
            <p:nvSpPr>
              <p:cNvPr id="308252" name="Text Box 28"/>
              <p:cNvSpPr txBox="1">
                <a:spLocks noChangeArrowheads="1"/>
              </p:cNvSpPr>
              <p:nvPr/>
            </p:nvSpPr>
            <p:spPr bwMode="auto">
              <a:xfrm>
                <a:off x="4311" y="3080"/>
                <a:ext cx="384" cy="275"/>
              </a:xfrm>
              <a:prstGeom prst="rect">
                <a:avLst/>
              </a:prstGeom>
              <a:solidFill>
                <a:schemeClr val="bg1"/>
              </a:solidFill>
              <a:ln w="25400">
                <a:solidFill>
                  <a:schemeClr val="hlink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bIns="0"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AU" sz="2400" b="0">
                    <a:solidFill>
                      <a:schemeClr val="bg1"/>
                    </a:solidFill>
                  </a:rPr>
                  <a:t>22</a:t>
                </a:r>
              </a:p>
            </p:txBody>
          </p:sp>
        </p:grpSp>
        <p:grpSp>
          <p:nvGrpSpPr>
            <p:cNvPr id="308271" name="Group 47"/>
            <p:cNvGrpSpPr>
              <a:grpSpLocks/>
            </p:cNvGrpSpPr>
            <p:nvPr/>
          </p:nvGrpSpPr>
          <p:grpSpPr bwMode="auto">
            <a:xfrm>
              <a:off x="576" y="3071"/>
              <a:ext cx="1536" cy="275"/>
              <a:chOff x="576" y="3071"/>
              <a:chExt cx="1536" cy="275"/>
            </a:xfrm>
          </p:grpSpPr>
          <p:sp>
            <p:nvSpPr>
              <p:cNvPr id="308243" name="Text Box 19"/>
              <p:cNvSpPr txBox="1">
                <a:spLocks noChangeArrowheads="1"/>
              </p:cNvSpPr>
              <p:nvPr/>
            </p:nvSpPr>
            <p:spPr bwMode="auto">
              <a:xfrm>
                <a:off x="576" y="3071"/>
                <a:ext cx="384" cy="275"/>
              </a:xfrm>
              <a:prstGeom prst="rect">
                <a:avLst/>
              </a:prstGeom>
              <a:solidFill>
                <a:schemeClr val="bg1"/>
              </a:solidFill>
              <a:ln w="25400">
                <a:solidFill>
                  <a:schemeClr val="hlink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bIns="0"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AU" sz="2400" b="0">
                    <a:solidFill>
                      <a:schemeClr val="bg1"/>
                    </a:solidFill>
                  </a:rPr>
                  <a:t>3</a:t>
                </a:r>
              </a:p>
            </p:txBody>
          </p:sp>
          <p:sp>
            <p:nvSpPr>
              <p:cNvPr id="308244" name="Text Box 20"/>
              <p:cNvSpPr txBox="1">
                <a:spLocks noChangeArrowheads="1"/>
              </p:cNvSpPr>
              <p:nvPr/>
            </p:nvSpPr>
            <p:spPr bwMode="auto">
              <a:xfrm>
                <a:off x="960" y="3071"/>
                <a:ext cx="384" cy="275"/>
              </a:xfrm>
              <a:prstGeom prst="rect">
                <a:avLst/>
              </a:prstGeom>
              <a:solidFill>
                <a:schemeClr val="bg1"/>
              </a:solidFill>
              <a:ln w="25400">
                <a:solidFill>
                  <a:schemeClr val="hlink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bIns="0"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AU" sz="2400" b="0">
                    <a:solidFill>
                      <a:schemeClr val="bg1"/>
                    </a:solidFill>
                  </a:rPr>
                  <a:t>5</a:t>
                </a:r>
              </a:p>
            </p:txBody>
          </p:sp>
          <p:sp>
            <p:nvSpPr>
              <p:cNvPr id="308245" name="Text Box 21"/>
              <p:cNvSpPr txBox="1">
                <a:spLocks noChangeArrowheads="1"/>
              </p:cNvSpPr>
              <p:nvPr/>
            </p:nvSpPr>
            <p:spPr bwMode="auto">
              <a:xfrm>
                <a:off x="1344" y="3071"/>
                <a:ext cx="384" cy="275"/>
              </a:xfrm>
              <a:prstGeom prst="rect">
                <a:avLst/>
              </a:prstGeom>
              <a:solidFill>
                <a:schemeClr val="bg1"/>
              </a:solidFill>
              <a:ln w="25400">
                <a:solidFill>
                  <a:schemeClr val="hlink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bIns="0"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AU" sz="2400" b="0">
                    <a:solidFill>
                      <a:schemeClr val="bg1"/>
                    </a:solidFill>
                  </a:rPr>
                  <a:t>15</a:t>
                </a:r>
              </a:p>
            </p:txBody>
          </p:sp>
          <p:sp>
            <p:nvSpPr>
              <p:cNvPr id="308246" name="Text Box 22"/>
              <p:cNvSpPr txBox="1">
                <a:spLocks noChangeArrowheads="1"/>
              </p:cNvSpPr>
              <p:nvPr/>
            </p:nvSpPr>
            <p:spPr bwMode="auto">
              <a:xfrm>
                <a:off x="1728" y="3071"/>
                <a:ext cx="384" cy="275"/>
              </a:xfrm>
              <a:prstGeom prst="rect">
                <a:avLst/>
              </a:prstGeom>
              <a:solidFill>
                <a:schemeClr val="bg1"/>
              </a:solidFill>
              <a:ln w="25400">
                <a:solidFill>
                  <a:schemeClr val="hlink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bIns="0"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AU" sz="2400" b="0">
                    <a:solidFill>
                      <a:schemeClr val="bg1"/>
                    </a:solidFill>
                  </a:rPr>
                  <a:t>28</a:t>
                </a:r>
              </a:p>
            </p:txBody>
          </p:sp>
        </p:grpSp>
        <p:sp>
          <p:nvSpPr>
            <p:cNvPr id="308240" name="Rectangle 16"/>
            <p:cNvSpPr>
              <a:spLocks noChangeArrowheads="1"/>
            </p:cNvSpPr>
            <p:nvPr/>
          </p:nvSpPr>
          <p:spPr bwMode="auto">
            <a:xfrm>
              <a:off x="372" y="2750"/>
              <a:ext cx="269" cy="327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0" tIns="46038" rIns="0" bIns="46038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2800">
                  <a:solidFill>
                    <a:schemeClr val="tx2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Courier New" pitchFamily="49" charset="0"/>
                </a:rPr>
                <a:t>L:</a:t>
              </a:r>
            </a:p>
          </p:txBody>
        </p:sp>
        <p:sp>
          <p:nvSpPr>
            <p:cNvPr id="308255" name="Rectangle 31"/>
            <p:cNvSpPr>
              <a:spLocks noChangeArrowheads="1"/>
            </p:cNvSpPr>
            <p:nvPr/>
          </p:nvSpPr>
          <p:spPr bwMode="auto">
            <a:xfrm>
              <a:off x="3044" y="2736"/>
              <a:ext cx="269" cy="327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0" tIns="46038" rIns="0" bIns="46038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2800">
                  <a:solidFill>
                    <a:schemeClr val="tx2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Courier New" pitchFamily="49" charset="0"/>
                </a:rPr>
                <a:t>R:</a:t>
              </a:r>
            </a:p>
          </p:txBody>
        </p:sp>
        <p:sp>
          <p:nvSpPr>
            <p:cNvPr id="308302" name="AutoShape 78"/>
            <p:cNvSpPr>
              <a:spLocks noChangeArrowheads="1"/>
            </p:cNvSpPr>
            <p:nvPr/>
          </p:nvSpPr>
          <p:spPr bwMode="auto">
            <a:xfrm rot="-3401296">
              <a:off x="2323" y="3268"/>
              <a:ext cx="115" cy="485"/>
            </a:xfrm>
            <a:prstGeom prst="upArrow">
              <a:avLst>
                <a:gd name="adj1" fmla="val 50000"/>
                <a:gd name="adj2" fmla="val 105435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304" name="Rectangle 80"/>
            <p:cNvSpPr>
              <a:spLocks noChangeArrowheads="1"/>
            </p:cNvSpPr>
            <p:nvPr/>
          </p:nvSpPr>
          <p:spPr bwMode="auto">
            <a:xfrm>
              <a:off x="2002" y="3629"/>
              <a:ext cx="13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>
                  <a:solidFill>
                    <a:schemeClr val="tx2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Temporary Arrays</a:t>
              </a:r>
            </a:p>
          </p:txBody>
        </p:sp>
        <p:sp>
          <p:nvSpPr>
            <p:cNvPr id="308305" name="AutoShape 81"/>
            <p:cNvSpPr>
              <a:spLocks noChangeArrowheads="1"/>
            </p:cNvSpPr>
            <p:nvPr/>
          </p:nvSpPr>
          <p:spPr bwMode="auto">
            <a:xfrm rot="3401296" flipH="1">
              <a:off x="2826" y="3236"/>
              <a:ext cx="140" cy="485"/>
            </a:xfrm>
            <a:prstGeom prst="upArrow">
              <a:avLst>
                <a:gd name="adj1" fmla="val 50000"/>
                <a:gd name="adj2" fmla="val 8660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08281" name="Group 57"/>
          <p:cNvGrpSpPr>
            <a:grpSpLocks/>
          </p:cNvGrpSpPr>
          <p:nvPr/>
        </p:nvGrpSpPr>
        <p:grpSpPr bwMode="auto">
          <a:xfrm>
            <a:off x="1550988" y="2719388"/>
            <a:ext cx="4870450" cy="444500"/>
            <a:chOff x="894" y="1037"/>
            <a:chExt cx="3068" cy="280"/>
          </a:xfrm>
        </p:grpSpPr>
        <p:sp>
          <p:nvSpPr>
            <p:cNvPr id="308273" name="Text Box 49"/>
            <p:cNvSpPr txBox="1">
              <a:spLocks noChangeArrowheads="1"/>
            </p:cNvSpPr>
            <p:nvPr/>
          </p:nvSpPr>
          <p:spPr bwMode="auto">
            <a:xfrm>
              <a:off x="1274" y="1037"/>
              <a:ext cx="384" cy="275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>
                  <a:solidFill>
                    <a:schemeClr val="bg1"/>
                  </a:solidFill>
                </a:rPr>
                <a:t>5</a:t>
              </a:r>
            </a:p>
          </p:txBody>
        </p:sp>
        <p:sp>
          <p:nvSpPr>
            <p:cNvPr id="308274" name="Text Box 50"/>
            <p:cNvSpPr txBox="1">
              <a:spLocks noChangeArrowheads="1"/>
            </p:cNvSpPr>
            <p:nvPr/>
          </p:nvSpPr>
          <p:spPr bwMode="auto">
            <a:xfrm>
              <a:off x="1658" y="1037"/>
              <a:ext cx="384" cy="275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>
                  <a:solidFill>
                    <a:schemeClr val="bg1"/>
                  </a:solidFill>
                </a:rPr>
                <a:t>15</a:t>
              </a:r>
            </a:p>
          </p:txBody>
        </p:sp>
        <p:sp>
          <p:nvSpPr>
            <p:cNvPr id="308275" name="Text Box 51"/>
            <p:cNvSpPr txBox="1">
              <a:spLocks noChangeArrowheads="1"/>
            </p:cNvSpPr>
            <p:nvPr/>
          </p:nvSpPr>
          <p:spPr bwMode="auto">
            <a:xfrm>
              <a:off x="2042" y="1037"/>
              <a:ext cx="384" cy="275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>
                  <a:solidFill>
                    <a:schemeClr val="bg1"/>
                  </a:solidFill>
                </a:rPr>
                <a:t>28</a:t>
              </a:r>
            </a:p>
          </p:txBody>
        </p:sp>
        <p:sp>
          <p:nvSpPr>
            <p:cNvPr id="308276" name="Text Box 52"/>
            <p:cNvSpPr txBox="1">
              <a:spLocks noChangeArrowheads="1"/>
            </p:cNvSpPr>
            <p:nvPr/>
          </p:nvSpPr>
          <p:spPr bwMode="auto">
            <a:xfrm>
              <a:off x="2426" y="1037"/>
              <a:ext cx="384" cy="275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>
                  <a:solidFill>
                    <a:schemeClr val="bg1"/>
                  </a:solidFill>
                </a:rPr>
                <a:t>30</a:t>
              </a:r>
            </a:p>
          </p:txBody>
        </p:sp>
        <p:sp>
          <p:nvSpPr>
            <p:cNvPr id="308277" name="Text Box 53"/>
            <p:cNvSpPr txBox="1">
              <a:spLocks noChangeArrowheads="1"/>
            </p:cNvSpPr>
            <p:nvPr/>
          </p:nvSpPr>
          <p:spPr bwMode="auto">
            <a:xfrm>
              <a:off x="2810" y="1037"/>
              <a:ext cx="384" cy="275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>
                  <a:solidFill>
                    <a:schemeClr val="bg1"/>
                  </a:solidFill>
                </a:rPr>
                <a:t>6</a:t>
              </a:r>
            </a:p>
          </p:txBody>
        </p:sp>
        <p:sp>
          <p:nvSpPr>
            <p:cNvPr id="308278" name="Text Box 54"/>
            <p:cNvSpPr txBox="1">
              <a:spLocks noChangeArrowheads="1"/>
            </p:cNvSpPr>
            <p:nvPr/>
          </p:nvSpPr>
          <p:spPr bwMode="auto">
            <a:xfrm>
              <a:off x="3194" y="1037"/>
              <a:ext cx="384" cy="275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>
                  <a:solidFill>
                    <a:schemeClr val="bg1"/>
                  </a:solidFill>
                </a:rPr>
                <a:t>10</a:t>
              </a:r>
            </a:p>
          </p:txBody>
        </p:sp>
        <p:sp>
          <p:nvSpPr>
            <p:cNvPr id="308279" name="Text Box 55"/>
            <p:cNvSpPr txBox="1">
              <a:spLocks noChangeArrowheads="1"/>
            </p:cNvSpPr>
            <p:nvPr/>
          </p:nvSpPr>
          <p:spPr bwMode="auto">
            <a:xfrm>
              <a:off x="3578" y="1037"/>
              <a:ext cx="384" cy="275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>
                  <a:solidFill>
                    <a:schemeClr val="bg1"/>
                  </a:solidFill>
                </a:rPr>
                <a:t>14</a:t>
              </a:r>
            </a:p>
          </p:txBody>
        </p:sp>
        <p:sp>
          <p:nvSpPr>
            <p:cNvPr id="308280" name="Text Box 56"/>
            <p:cNvSpPr txBox="1">
              <a:spLocks noChangeArrowheads="1"/>
            </p:cNvSpPr>
            <p:nvPr/>
          </p:nvSpPr>
          <p:spPr bwMode="auto">
            <a:xfrm>
              <a:off x="894" y="1042"/>
              <a:ext cx="384" cy="275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>
                  <a:solidFill>
                    <a:schemeClr val="bg1"/>
                  </a:solidFill>
                </a:rPr>
                <a:t>5</a:t>
              </a:r>
            </a:p>
          </p:txBody>
        </p:sp>
      </p:grpSp>
      <p:sp>
        <p:nvSpPr>
          <p:cNvPr id="3082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en-US"/>
              <a:t>Merge-Sort: Merge Example</a:t>
            </a:r>
            <a:endParaRPr lang="en-AU"/>
          </a:p>
        </p:txBody>
      </p:sp>
      <p:grpSp>
        <p:nvGrpSpPr>
          <p:cNvPr id="308269" name="Group 45"/>
          <p:cNvGrpSpPr>
            <a:grpSpLocks/>
          </p:cNvGrpSpPr>
          <p:nvPr/>
        </p:nvGrpSpPr>
        <p:grpSpPr bwMode="auto">
          <a:xfrm>
            <a:off x="1536700" y="2717800"/>
            <a:ext cx="2438400" cy="436563"/>
            <a:chOff x="968" y="1721"/>
            <a:chExt cx="1536" cy="275"/>
          </a:xfrm>
        </p:grpSpPr>
        <p:sp>
          <p:nvSpPr>
            <p:cNvPr id="308229" name="Text Box 5"/>
            <p:cNvSpPr txBox="1">
              <a:spLocks noChangeArrowheads="1"/>
            </p:cNvSpPr>
            <p:nvPr/>
          </p:nvSpPr>
          <p:spPr bwMode="auto">
            <a:xfrm>
              <a:off x="968" y="1721"/>
              <a:ext cx="384" cy="275"/>
            </a:xfrm>
            <a:prstGeom prst="rect">
              <a:avLst/>
            </a:prstGeom>
            <a:solidFill>
              <a:srgbClr val="009900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>
                  <a:solidFill>
                    <a:schemeClr val="bg1"/>
                  </a:solidFill>
                </a:rPr>
                <a:t>2</a:t>
              </a:r>
            </a:p>
          </p:txBody>
        </p:sp>
        <p:sp>
          <p:nvSpPr>
            <p:cNvPr id="308230" name="Text Box 6"/>
            <p:cNvSpPr txBox="1">
              <a:spLocks noChangeArrowheads="1"/>
            </p:cNvSpPr>
            <p:nvPr/>
          </p:nvSpPr>
          <p:spPr bwMode="auto">
            <a:xfrm>
              <a:off x="1352" y="1721"/>
              <a:ext cx="384" cy="275"/>
            </a:xfrm>
            <a:prstGeom prst="rect">
              <a:avLst/>
            </a:prstGeom>
            <a:solidFill>
              <a:srgbClr val="009900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>
                  <a:solidFill>
                    <a:schemeClr val="bg1"/>
                  </a:solidFill>
                </a:rPr>
                <a:t>3</a:t>
              </a:r>
            </a:p>
          </p:txBody>
        </p:sp>
        <p:sp>
          <p:nvSpPr>
            <p:cNvPr id="308231" name="Text Box 7"/>
            <p:cNvSpPr txBox="1">
              <a:spLocks noChangeArrowheads="1"/>
            </p:cNvSpPr>
            <p:nvPr/>
          </p:nvSpPr>
          <p:spPr bwMode="auto">
            <a:xfrm>
              <a:off x="1736" y="1721"/>
              <a:ext cx="384" cy="275"/>
            </a:xfrm>
            <a:prstGeom prst="rect">
              <a:avLst/>
            </a:prstGeom>
            <a:solidFill>
              <a:srgbClr val="009900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>
                  <a:solidFill>
                    <a:schemeClr val="bg1"/>
                  </a:solidFill>
                </a:rPr>
                <a:t>7</a:t>
              </a:r>
            </a:p>
          </p:txBody>
        </p:sp>
        <p:sp>
          <p:nvSpPr>
            <p:cNvPr id="308232" name="Text Box 8"/>
            <p:cNvSpPr txBox="1">
              <a:spLocks noChangeArrowheads="1"/>
            </p:cNvSpPr>
            <p:nvPr/>
          </p:nvSpPr>
          <p:spPr bwMode="auto">
            <a:xfrm>
              <a:off x="2120" y="1721"/>
              <a:ext cx="384" cy="275"/>
            </a:xfrm>
            <a:prstGeom prst="rect">
              <a:avLst/>
            </a:prstGeom>
            <a:solidFill>
              <a:srgbClr val="009900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308270" name="Group 46"/>
          <p:cNvGrpSpPr>
            <a:grpSpLocks/>
          </p:cNvGrpSpPr>
          <p:nvPr/>
        </p:nvGrpSpPr>
        <p:grpSpPr bwMode="auto">
          <a:xfrm>
            <a:off x="3975100" y="2717800"/>
            <a:ext cx="2438400" cy="436563"/>
            <a:chOff x="2504" y="1721"/>
            <a:chExt cx="1536" cy="275"/>
          </a:xfrm>
        </p:grpSpPr>
        <p:sp>
          <p:nvSpPr>
            <p:cNvPr id="308234" name="Text Box 10"/>
            <p:cNvSpPr txBox="1">
              <a:spLocks noChangeArrowheads="1"/>
            </p:cNvSpPr>
            <p:nvPr/>
          </p:nvSpPr>
          <p:spPr bwMode="auto">
            <a:xfrm>
              <a:off x="2504" y="1721"/>
              <a:ext cx="384" cy="275"/>
            </a:xfrm>
            <a:prstGeom prst="rect">
              <a:avLst/>
            </a:prstGeom>
            <a:solidFill>
              <a:srgbClr val="FF0000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>
                  <a:solidFill>
                    <a:schemeClr val="bg1"/>
                  </a:solidFill>
                </a:rPr>
                <a:t>1</a:t>
              </a:r>
            </a:p>
          </p:txBody>
        </p:sp>
        <p:sp>
          <p:nvSpPr>
            <p:cNvPr id="308235" name="Text Box 11"/>
            <p:cNvSpPr txBox="1">
              <a:spLocks noChangeArrowheads="1"/>
            </p:cNvSpPr>
            <p:nvPr/>
          </p:nvSpPr>
          <p:spPr bwMode="auto">
            <a:xfrm>
              <a:off x="2888" y="1721"/>
              <a:ext cx="384" cy="275"/>
            </a:xfrm>
            <a:prstGeom prst="rect">
              <a:avLst/>
            </a:prstGeom>
            <a:solidFill>
              <a:srgbClr val="FF0000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>
                  <a:solidFill>
                    <a:schemeClr val="bg1"/>
                  </a:solidFill>
                </a:rPr>
                <a:t>4</a:t>
              </a:r>
            </a:p>
          </p:txBody>
        </p:sp>
        <p:sp>
          <p:nvSpPr>
            <p:cNvPr id="308236" name="Text Box 12"/>
            <p:cNvSpPr txBox="1">
              <a:spLocks noChangeArrowheads="1"/>
            </p:cNvSpPr>
            <p:nvPr/>
          </p:nvSpPr>
          <p:spPr bwMode="auto">
            <a:xfrm>
              <a:off x="3272" y="1721"/>
              <a:ext cx="384" cy="275"/>
            </a:xfrm>
            <a:prstGeom prst="rect">
              <a:avLst/>
            </a:prstGeom>
            <a:solidFill>
              <a:srgbClr val="FF0000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>
                  <a:solidFill>
                    <a:schemeClr val="bg1"/>
                  </a:solidFill>
                </a:rPr>
                <a:t>5</a:t>
              </a:r>
            </a:p>
          </p:txBody>
        </p:sp>
        <p:sp>
          <p:nvSpPr>
            <p:cNvPr id="308237" name="Text Box 13"/>
            <p:cNvSpPr txBox="1">
              <a:spLocks noChangeArrowheads="1"/>
            </p:cNvSpPr>
            <p:nvPr/>
          </p:nvSpPr>
          <p:spPr bwMode="auto">
            <a:xfrm>
              <a:off x="3656" y="1721"/>
              <a:ext cx="384" cy="275"/>
            </a:xfrm>
            <a:prstGeom prst="rect">
              <a:avLst/>
            </a:prstGeom>
            <a:solidFill>
              <a:srgbClr val="FF0000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>
                  <a:solidFill>
                    <a:schemeClr val="bg1"/>
                  </a:solidFill>
                </a:rPr>
                <a:t>6</a:t>
              </a:r>
            </a:p>
          </p:txBody>
        </p:sp>
      </p:grpSp>
      <p:sp>
        <p:nvSpPr>
          <p:cNvPr id="308293" name="Rectangle 69"/>
          <p:cNvSpPr>
            <a:spLocks noChangeArrowheads="1"/>
          </p:cNvSpPr>
          <p:nvPr/>
        </p:nvSpPr>
        <p:spPr bwMode="auto">
          <a:xfrm>
            <a:off x="669925" y="2663825"/>
            <a:ext cx="635000" cy="4572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4 0.03537 L -0.06962 0.31445 " pathEditMode="relative" ptsTypes="AA">
                                      <p:cBhvr>
                                        <p:cTn id="10" dur="2000" fill="hold"/>
                                        <p:tgtEl>
                                          <p:spTgt spid="3082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3 0.01919 L 0.11406 0.3172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082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" y="1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543D1-86FF-4E39-A780-AD9B3EFD4B9C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3020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en-US"/>
              <a:t>Merge-Sort: Merge Example</a:t>
            </a:r>
            <a:endParaRPr lang="en-AU"/>
          </a:p>
        </p:txBody>
      </p:sp>
      <p:sp>
        <p:nvSpPr>
          <p:cNvPr id="302084" name="Text Box 4"/>
          <p:cNvSpPr txBox="1">
            <a:spLocks noChangeArrowheads="1"/>
          </p:cNvSpPr>
          <p:nvPr/>
        </p:nvSpPr>
        <p:spPr bwMode="auto">
          <a:xfrm>
            <a:off x="14414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02085" name="Text Box 5"/>
          <p:cNvSpPr txBox="1">
            <a:spLocks noChangeArrowheads="1"/>
          </p:cNvSpPr>
          <p:nvPr/>
        </p:nvSpPr>
        <p:spPr bwMode="auto">
          <a:xfrm>
            <a:off x="20510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02086" name="Text Box 6"/>
          <p:cNvSpPr txBox="1">
            <a:spLocks noChangeArrowheads="1"/>
          </p:cNvSpPr>
          <p:nvPr/>
        </p:nvSpPr>
        <p:spPr bwMode="auto">
          <a:xfrm>
            <a:off x="26606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15</a:t>
            </a:r>
          </a:p>
        </p:txBody>
      </p:sp>
      <p:sp>
        <p:nvSpPr>
          <p:cNvPr id="302087" name="Text Box 7"/>
          <p:cNvSpPr txBox="1">
            <a:spLocks noChangeArrowheads="1"/>
          </p:cNvSpPr>
          <p:nvPr/>
        </p:nvSpPr>
        <p:spPr bwMode="auto">
          <a:xfrm>
            <a:off x="32702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28</a:t>
            </a:r>
          </a:p>
        </p:txBody>
      </p:sp>
      <p:sp>
        <p:nvSpPr>
          <p:cNvPr id="302088" name="Text Box 8"/>
          <p:cNvSpPr txBox="1">
            <a:spLocks noChangeArrowheads="1"/>
          </p:cNvSpPr>
          <p:nvPr/>
        </p:nvSpPr>
        <p:spPr bwMode="auto">
          <a:xfrm>
            <a:off x="38798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30</a:t>
            </a:r>
          </a:p>
        </p:txBody>
      </p:sp>
      <p:sp>
        <p:nvSpPr>
          <p:cNvPr id="302090" name="Text Box 10"/>
          <p:cNvSpPr txBox="1">
            <a:spLocks noChangeArrowheads="1"/>
          </p:cNvSpPr>
          <p:nvPr/>
        </p:nvSpPr>
        <p:spPr bwMode="auto">
          <a:xfrm>
            <a:off x="44894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02091" name="Text Box 11"/>
          <p:cNvSpPr txBox="1">
            <a:spLocks noChangeArrowheads="1"/>
          </p:cNvSpPr>
          <p:nvPr/>
        </p:nvSpPr>
        <p:spPr bwMode="auto">
          <a:xfrm>
            <a:off x="50990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02092" name="Text Box 12"/>
          <p:cNvSpPr txBox="1">
            <a:spLocks noChangeArrowheads="1"/>
          </p:cNvSpPr>
          <p:nvPr/>
        </p:nvSpPr>
        <p:spPr bwMode="auto">
          <a:xfrm>
            <a:off x="57086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02096" name="Rectangle 16"/>
          <p:cNvSpPr>
            <a:spLocks noChangeArrowheads="1"/>
          </p:cNvSpPr>
          <p:nvPr/>
        </p:nvSpPr>
        <p:spPr bwMode="auto">
          <a:xfrm>
            <a:off x="590550" y="4365625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L:</a:t>
            </a:r>
          </a:p>
        </p:txBody>
      </p:sp>
      <p:sp>
        <p:nvSpPr>
          <p:cNvPr id="302098" name="Rectangle 18"/>
          <p:cNvSpPr>
            <a:spLocks noChangeArrowheads="1"/>
          </p:cNvSpPr>
          <p:nvPr/>
        </p:nvSpPr>
        <p:spPr bwMode="auto">
          <a:xfrm>
            <a:off x="984250" y="2147888"/>
            <a:ext cx="635000" cy="4572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302116" name="Text Box 36"/>
          <p:cNvSpPr txBox="1">
            <a:spLocks noChangeArrowheads="1"/>
          </p:cNvSpPr>
          <p:nvPr/>
        </p:nvSpPr>
        <p:spPr bwMode="auto">
          <a:xfrm>
            <a:off x="9144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02118" name="Text Box 38"/>
          <p:cNvSpPr txBox="1">
            <a:spLocks noChangeArrowheads="1"/>
          </p:cNvSpPr>
          <p:nvPr/>
        </p:nvSpPr>
        <p:spPr bwMode="auto">
          <a:xfrm>
            <a:off x="1533525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15</a:t>
            </a:r>
          </a:p>
        </p:txBody>
      </p:sp>
      <p:sp>
        <p:nvSpPr>
          <p:cNvPr id="302119" name="Text Box 39"/>
          <p:cNvSpPr txBox="1">
            <a:spLocks noChangeArrowheads="1"/>
          </p:cNvSpPr>
          <p:nvPr/>
        </p:nvSpPr>
        <p:spPr bwMode="auto">
          <a:xfrm>
            <a:off x="2143125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28</a:t>
            </a:r>
          </a:p>
        </p:txBody>
      </p:sp>
      <p:sp>
        <p:nvSpPr>
          <p:cNvPr id="302120" name="Text Box 40"/>
          <p:cNvSpPr txBox="1">
            <a:spLocks noChangeArrowheads="1"/>
          </p:cNvSpPr>
          <p:nvPr/>
        </p:nvSpPr>
        <p:spPr bwMode="auto">
          <a:xfrm>
            <a:off x="2752725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30</a:t>
            </a:r>
          </a:p>
        </p:txBody>
      </p:sp>
      <p:sp>
        <p:nvSpPr>
          <p:cNvPr id="302124" name="Text Box 44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02125" name="Text Box 45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02126" name="Text Box 46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02127" name="Text Box 47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22</a:t>
            </a:r>
          </a:p>
        </p:txBody>
      </p:sp>
      <p:sp>
        <p:nvSpPr>
          <p:cNvPr id="302132" name="Rectangle 52"/>
          <p:cNvSpPr>
            <a:spLocks noChangeArrowheads="1"/>
          </p:cNvSpPr>
          <p:nvPr/>
        </p:nvSpPr>
        <p:spPr bwMode="auto">
          <a:xfrm>
            <a:off x="4832350" y="4343400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R:</a:t>
            </a:r>
          </a:p>
        </p:txBody>
      </p:sp>
      <p:sp>
        <p:nvSpPr>
          <p:cNvPr id="302135" name="Text Box 55"/>
          <p:cNvSpPr txBox="1">
            <a:spLocks noChangeArrowheads="1"/>
          </p:cNvSpPr>
          <p:nvPr/>
        </p:nvSpPr>
        <p:spPr bwMode="auto">
          <a:xfrm>
            <a:off x="1074738" y="5797550"/>
            <a:ext cx="4381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lIns="0" r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9900"/>
                </a:solidFill>
              </a:rPr>
              <a:t>i=0</a:t>
            </a:r>
          </a:p>
        </p:txBody>
      </p:sp>
      <p:sp>
        <p:nvSpPr>
          <p:cNvPr id="302136" name="Text Box 56"/>
          <p:cNvSpPr txBox="1">
            <a:spLocks noChangeArrowheads="1"/>
          </p:cNvSpPr>
          <p:nvPr/>
        </p:nvSpPr>
        <p:spPr bwMode="auto">
          <a:xfrm>
            <a:off x="5073650" y="5818188"/>
            <a:ext cx="684213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FF0000"/>
                </a:solidFill>
              </a:rPr>
              <a:t>j=0</a:t>
            </a:r>
          </a:p>
        </p:txBody>
      </p:sp>
      <p:sp>
        <p:nvSpPr>
          <p:cNvPr id="302138" name="Text Box 58"/>
          <p:cNvSpPr txBox="1">
            <a:spLocks noChangeArrowheads="1"/>
          </p:cNvSpPr>
          <p:nvPr/>
        </p:nvSpPr>
        <p:spPr bwMode="auto">
          <a:xfrm>
            <a:off x="1465263" y="3403600"/>
            <a:ext cx="7429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00FF"/>
                </a:solidFill>
              </a:rPr>
              <a:t>k=0</a:t>
            </a:r>
          </a:p>
        </p:txBody>
      </p:sp>
      <p:sp>
        <p:nvSpPr>
          <p:cNvPr id="302145" name="Text Box 65"/>
          <p:cNvSpPr txBox="1">
            <a:spLocks noChangeArrowheads="1"/>
          </p:cNvSpPr>
          <p:nvPr/>
        </p:nvSpPr>
        <p:spPr bwMode="auto">
          <a:xfrm>
            <a:off x="9144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02147" name="Text Box 67"/>
          <p:cNvSpPr txBox="1">
            <a:spLocks noChangeArrowheads="1"/>
          </p:cNvSpPr>
          <p:nvPr/>
        </p:nvSpPr>
        <p:spPr bwMode="auto">
          <a:xfrm>
            <a:off x="1533525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02148" name="Text Box 68"/>
          <p:cNvSpPr txBox="1">
            <a:spLocks noChangeArrowheads="1"/>
          </p:cNvSpPr>
          <p:nvPr/>
        </p:nvSpPr>
        <p:spPr bwMode="auto">
          <a:xfrm>
            <a:off x="2143125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302149" name="Text Box 69"/>
          <p:cNvSpPr txBox="1">
            <a:spLocks noChangeArrowheads="1"/>
          </p:cNvSpPr>
          <p:nvPr/>
        </p:nvSpPr>
        <p:spPr bwMode="auto">
          <a:xfrm>
            <a:off x="2752725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302151" name="Text Box 71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02152" name="Text Box 72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02153" name="Text Box 73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02154" name="Text Box 74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02157" name="Text Box 77"/>
          <p:cNvSpPr txBox="1">
            <a:spLocks noChangeArrowheads="1"/>
          </p:cNvSpPr>
          <p:nvPr/>
        </p:nvSpPr>
        <p:spPr bwMode="auto">
          <a:xfrm>
            <a:off x="1447800" y="2627313"/>
            <a:ext cx="609600" cy="436562"/>
          </a:xfrm>
          <a:prstGeom prst="rect">
            <a:avLst/>
          </a:prstGeom>
          <a:solidFill>
            <a:srgbClr val="4D4D4D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endParaRPr lang="en-AU" sz="2400" b="0">
              <a:solidFill>
                <a:schemeClr val="bg1"/>
              </a:solidFill>
            </a:endParaRPr>
          </a:p>
        </p:txBody>
      </p:sp>
      <p:sp>
        <p:nvSpPr>
          <p:cNvPr id="302158" name="Text Box 78"/>
          <p:cNvSpPr txBox="1">
            <a:spLocks noChangeArrowheads="1"/>
          </p:cNvSpPr>
          <p:nvPr/>
        </p:nvSpPr>
        <p:spPr bwMode="auto">
          <a:xfrm>
            <a:off x="1443038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02159" name="AutoShape 79"/>
          <p:cNvSpPr>
            <a:spLocks noChangeArrowheads="1"/>
          </p:cNvSpPr>
          <p:nvPr/>
        </p:nvSpPr>
        <p:spPr bwMode="auto">
          <a:xfrm>
            <a:off x="1174750" y="5384800"/>
            <a:ext cx="233363" cy="449263"/>
          </a:xfrm>
          <a:prstGeom prst="upArrow">
            <a:avLst>
              <a:gd name="adj1" fmla="val 50000"/>
              <a:gd name="adj2" fmla="val 48129"/>
            </a:avLst>
          </a:prstGeom>
          <a:solidFill>
            <a:srgbClr val="00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2160" name="AutoShape 80"/>
          <p:cNvSpPr>
            <a:spLocks noChangeArrowheads="1"/>
          </p:cNvSpPr>
          <p:nvPr/>
        </p:nvSpPr>
        <p:spPr bwMode="auto">
          <a:xfrm>
            <a:off x="5268913" y="5384800"/>
            <a:ext cx="231775" cy="420688"/>
          </a:xfrm>
          <a:prstGeom prst="upArrow">
            <a:avLst>
              <a:gd name="adj1" fmla="val 50000"/>
              <a:gd name="adj2" fmla="val 4537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2161" name="AutoShape 81"/>
          <p:cNvSpPr>
            <a:spLocks noChangeArrowheads="1"/>
          </p:cNvSpPr>
          <p:nvPr/>
        </p:nvSpPr>
        <p:spPr bwMode="auto">
          <a:xfrm>
            <a:off x="1727200" y="3092450"/>
            <a:ext cx="188913" cy="347663"/>
          </a:xfrm>
          <a:prstGeom prst="upArrow">
            <a:avLst>
              <a:gd name="adj1" fmla="val 50000"/>
              <a:gd name="adj2" fmla="val 46008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F5DD2-AA02-47A7-8923-7637C2E1C297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3184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en-US"/>
              <a:t>Merge-Sort: Merge Example</a:t>
            </a:r>
            <a:endParaRPr lang="en-AU"/>
          </a:p>
        </p:txBody>
      </p:sp>
      <p:sp>
        <p:nvSpPr>
          <p:cNvPr id="318467" name="Text Box 3"/>
          <p:cNvSpPr txBox="1">
            <a:spLocks noChangeArrowheads="1"/>
          </p:cNvSpPr>
          <p:nvPr/>
        </p:nvSpPr>
        <p:spPr bwMode="auto">
          <a:xfrm>
            <a:off x="14414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18468" name="Text Box 4"/>
          <p:cNvSpPr txBox="1">
            <a:spLocks noChangeArrowheads="1"/>
          </p:cNvSpPr>
          <p:nvPr/>
        </p:nvSpPr>
        <p:spPr bwMode="auto">
          <a:xfrm>
            <a:off x="20510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18469" name="Text Box 5"/>
          <p:cNvSpPr txBox="1">
            <a:spLocks noChangeArrowheads="1"/>
          </p:cNvSpPr>
          <p:nvPr/>
        </p:nvSpPr>
        <p:spPr bwMode="auto">
          <a:xfrm>
            <a:off x="26606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15</a:t>
            </a:r>
          </a:p>
        </p:txBody>
      </p:sp>
      <p:sp>
        <p:nvSpPr>
          <p:cNvPr id="318470" name="Text Box 6"/>
          <p:cNvSpPr txBox="1">
            <a:spLocks noChangeArrowheads="1"/>
          </p:cNvSpPr>
          <p:nvPr/>
        </p:nvSpPr>
        <p:spPr bwMode="auto">
          <a:xfrm>
            <a:off x="32702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28</a:t>
            </a:r>
          </a:p>
        </p:txBody>
      </p:sp>
      <p:sp>
        <p:nvSpPr>
          <p:cNvPr id="318471" name="Text Box 7"/>
          <p:cNvSpPr txBox="1">
            <a:spLocks noChangeArrowheads="1"/>
          </p:cNvSpPr>
          <p:nvPr/>
        </p:nvSpPr>
        <p:spPr bwMode="auto">
          <a:xfrm>
            <a:off x="38798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30</a:t>
            </a:r>
          </a:p>
        </p:txBody>
      </p:sp>
      <p:sp>
        <p:nvSpPr>
          <p:cNvPr id="318473" name="Text Box 9"/>
          <p:cNvSpPr txBox="1">
            <a:spLocks noChangeArrowheads="1"/>
          </p:cNvSpPr>
          <p:nvPr/>
        </p:nvSpPr>
        <p:spPr bwMode="auto">
          <a:xfrm>
            <a:off x="44894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18474" name="Text Box 10"/>
          <p:cNvSpPr txBox="1">
            <a:spLocks noChangeArrowheads="1"/>
          </p:cNvSpPr>
          <p:nvPr/>
        </p:nvSpPr>
        <p:spPr bwMode="auto">
          <a:xfrm>
            <a:off x="50990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18475" name="Text Box 11"/>
          <p:cNvSpPr txBox="1">
            <a:spLocks noChangeArrowheads="1"/>
          </p:cNvSpPr>
          <p:nvPr/>
        </p:nvSpPr>
        <p:spPr bwMode="auto">
          <a:xfrm>
            <a:off x="57086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18479" name="Rectangle 15"/>
          <p:cNvSpPr>
            <a:spLocks noChangeArrowheads="1"/>
          </p:cNvSpPr>
          <p:nvPr/>
        </p:nvSpPr>
        <p:spPr bwMode="auto">
          <a:xfrm>
            <a:off x="590550" y="4365625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L:</a:t>
            </a:r>
          </a:p>
        </p:txBody>
      </p:sp>
      <p:sp>
        <p:nvSpPr>
          <p:cNvPr id="318480" name="Rectangle 16"/>
          <p:cNvSpPr>
            <a:spLocks noChangeArrowheads="1"/>
          </p:cNvSpPr>
          <p:nvPr/>
        </p:nvSpPr>
        <p:spPr bwMode="auto">
          <a:xfrm>
            <a:off x="984250" y="2147888"/>
            <a:ext cx="635000" cy="4572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318482" name="Text Box 18"/>
          <p:cNvSpPr txBox="1">
            <a:spLocks noChangeArrowheads="1"/>
          </p:cNvSpPr>
          <p:nvPr/>
        </p:nvSpPr>
        <p:spPr bwMode="auto">
          <a:xfrm>
            <a:off x="9144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18483" name="Text Box 19"/>
          <p:cNvSpPr txBox="1">
            <a:spLocks noChangeArrowheads="1"/>
          </p:cNvSpPr>
          <p:nvPr/>
        </p:nvSpPr>
        <p:spPr bwMode="auto">
          <a:xfrm>
            <a:off x="15240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18484" name="Text Box 20"/>
          <p:cNvSpPr txBox="1">
            <a:spLocks noChangeArrowheads="1"/>
          </p:cNvSpPr>
          <p:nvPr/>
        </p:nvSpPr>
        <p:spPr bwMode="auto">
          <a:xfrm>
            <a:off x="21336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15</a:t>
            </a:r>
          </a:p>
        </p:txBody>
      </p:sp>
      <p:sp>
        <p:nvSpPr>
          <p:cNvPr id="318485" name="Text Box 21"/>
          <p:cNvSpPr txBox="1">
            <a:spLocks noChangeArrowheads="1"/>
          </p:cNvSpPr>
          <p:nvPr/>
        </p:nvSpPr>
        <p:spPr bwMode="auto">
          <a:xfrm>
            <a:off x="27432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28</a:t>
            </a:r>
          </a:p>
        </p:txBody>
      </p:sp>
      <p:sp>
        <p:nvSpPr>
          <p:cNvPr id="318488" name="Text Box 24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18489" name="Text Box 25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18490" name="Text Box 26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18491" name="Text Box 27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22</a:t>
            </a:r>
          </a:p>
        </p:txBody>
      </p:sp>
      <p:sp>
        <p:nvSpPr>
          <p:cNvPr id="318494" name="Rectangle 30"/>
          <p:cNvSpPr>
            <a:spLocks noChangeArrowheads="1"/>
          </p:cNvSpPr>
          <p:nvPr/>
        </p:nvSpPr>
        <p:spPr bwMode="auto">
          <a:xfrm>
            <a:off x="4832350" y="4343400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R:</a:t>
            </a:r>
          </a:p>
        </p:txBody>
      </p:sp>
      <p:sp>
        <p:nvSpPr>
          <p:cNvPr id="318502" name="Text Box 38"/>
          <p:cNvSpPr txBox="1">
            <a:spLocks noChangeArrowheads="1"/>
          </p:cNvSpPr>
          <p:nvPr/>
        </p:nvSpPr>
        <p:spPr bwMode="auto">
          <a:xfrm>
            <a:off x="1958975" y="3417888"/>
            <a:ext cx="7429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00FF"/>
                </a:solidFill>
              </a:rPr>
              <a:t>k=1</a:t>
            </a:r>
          </a:p>
        </p:txBody>
      </p:sp>
      <p:sp>
        <p:nvSpPr>
          <p:cNvPr id="318505" name="Text Box 41"/>
          <p:cNvSpPr txBox="1">
            <a:spLocks noChangeArrowheads="1"/>
          </p:cNvSpPr>
          <p:nvPr/>
        </p:nvSpPr>
        <p:spPr bwMode="auto">
          <a:xfrm>
            <a:off x="9144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18506" name="Text Box 42"/>
          <p:cNvSpPr txBox="1">
            <a:spLocks noChangeArrowheads="1"/>
          </p:cNvSpPr>
          <p:nvPr/>
        </p:nvSpPr>
        <p:spPr bwMode="auto">
          <a:xfrm>
            <a:off x="15240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18507" name="Text Box 43"/>
          <p:cNvSpPr txBox="1">
            <a:spLocks noChangeArrowheads="1"/>
          </p:cNvSpPr>
          <p:nvPr/>
        </p:nvSpPr>
        <p:spPr bwMode="auto">
          <a:xfrm>
            <a:off x="21336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318508" name="Text Box 44"/>
          <p:cNvSpPr txBox="1">
            <a:spLocks noChangeArrowheads="1"/>
          </p:cNvSpPr>
          <p:nvPr/>
        </p:nvSpPr>
        <p:spPr bwMode="auto">
          <a:xfrm>
            <a:off x="27432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318511" name="Text Box 47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18512" name="Text Box 48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18513" name="Text Box 49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18514" name="Text Box 50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18517" name="Text Box 53"/>
          <p:cNvSpPr txBox="1">
            <a:spLocks noChangeArrowheads="1"/>
          </p:cNvSpPr>
          <p:nvPr/>
        </p:nvSpPr>
        <p:spPr bwMode="auto">
          <a:xfrm>
            <a:off x="2035175" y="2633663"/>
            <a:ext cx="609600" cy="436562"/>
          </a:xfrm>
          <a:prstGeom prst="rect">
            <a:avLst/>
          </a:prstGeom>
          <a:solidFill>
            <a:srgbClr val="4D4D4D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endParaRPr lang="en-AU" sz="2400" b="0">
              <a:solidFill>
                <a:schemeClr val="bg1"/>
              </a:solidFill>
            </a:endParaRPr>
          </a:p>
        </p:txBody>
      </p:sp>
      <p:sp>
        <p:nvSpPr>
          <p:cNvPr id="318518" name="Text Box 54"/>
          <p:cNvSpPr txBox="1">
            <a:spLocks noChangeArrowheads="1"/>
          </p:cNvSpPr>
          <p:nvPr/>
        </p:nvSpPr>
        <p:spPr bwMode="auto">
          <a:xfrm>
            <a:off x="2046288" y="26273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18521" name="AutoShape 57"/>
          <p:cNvSpPr>
            <a:spLocks noChangeArrowheads="1"/>
          </p:cNvSpPr>
          <p:nvPr/>
        </p:nvSpPr>
        <p:spPr bwMode="auto">
          <a:xfrm>
            <a:off x="2235200" y="3106738"/>
            <a:ext cx="188913" cy="347662"/>
          </a:xfrm>
          <a:prstGeom prst="upArrow">
            <a:avLst>
              <a:gd name="adj1" fmla="val 50000"/>
              <a:gd name="adj2" fmla="val 46008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522" name="Text Box 58"/>
          <p:cNvSpPr txBox="1">
            <a:spLocks noChangeArrowheads="1"/>
          </p:cNvSpPr>
          <p:nvPr/>
        </p:nvSpPr>
        <p:spPr bwMode="auto">
          <a:xfrm>
            <a:off x="1074738" y="5797550"/>
            <a:ext cx="4381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lIns="0" r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9900"/>
                </a:solidFill>
              </a:rPr>
              <a:t>i=0</a:t>
            </a:r>
          </a:p>
        </p:txBody>
      </p:sp>
      <p:sp>
        <p:nvSpPr>
          <p:cNvPr id="318523" name="AutoShape 59"/>
          <p:cNvSpPr>
            <a:spLocks noChangeArrowheads="1"/>
          </p:cNvSpPr>
          <p:nvPr/>
        </p:nvSpPr>
        <p:spPr bwMode="auto">
          <a:xfrm>
            <a:off x="1174750" y="5384800"/>
            <a:ext cx="233363" cy="449263"/>
          </a:xfrm>
          <a:prstGeom prst="upArrow">
            <a:avLst>
              <a:gd name="adj1" fmla="val 50000"/>
              <a:gd name="adj2" fmla="val 48129"/>
            </a:avLst>
          </a:prstGeom>
          <a:solidFill>
            <a:srgbClr val="00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524" name="Text Box 60"/>
          <p:cNvSpPr txBox="1">
            <a:spLocks noChangeArrowheads="1"/>
          </p:cNvSpPr>
          <p:nvPr/>
        </p:nvSpPr>
        <p:spPr bwMode="auto">
          <a:xfrm>
            <a:off x="5683250" y="5818188"/>
            <a:ext cx="684213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FF0000"/>
                </a:solidFill>
              </a:rPr>
              <a:t>j=1</a:t>
            </a:r>
          </a:p>
        </p:txBody>
      </p:sp>
      <p:sp>
        <p:nvSpPr>
          <p:cNvPr id="318525" name="AutoShape 61"/>
          <p:cNvSpPr>
            <a:spLocks noChangeArrowheads="1"/>
          </p:cNvSpPr>
          <p:nvPr/>
        </p:nvSpPr>
        <p:spPr bwMode="auto">
          <a:xfrm>
            <a:off x="5907088" y="5399088"/>
            <a:ext cx="231775" cy="420687"/>
          </a:xfrm>
          <a:prstGeom prst="upArrow">
            <a:avLst>
              <a:gd name="adj1" fmla="val 50000"/>
              <a:gd name="adj2" fmla="val 4537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851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C6FEA-EFE5-4F7D-9D4E-B03FCA23E457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3225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en-US"/>
              <a:t>Merge-Sort: Merge Example</a:t>
            </a:r>
            <a:endParaRPr lang="en-AU"/>
          </a:p>
        </p:txBody>
      </p:sp>
      <p:sp>
        <p:nvSpPr>
          <p:cNvPr id="322563" name="Text Box 3"/>
          <p:cNvSpPr txBox="1">
            <a:spLocks noChangeArrowheads="1"/>
          </p:cNvSpPr>
          <p:nvPr/>
        </p:nvSpPr>
        <p:spPr bwMode="auto">
          <a:xfrm>
            <a:off x="14414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22564" name="Text Box 4"/>
          <p:cNvSpPr txBox="1">
            <a:spLocks noChangeArrowheads="1"/>
          </p:cNvSpPr>
          <p:nvPr/>
        </p:nvSpPr>
        <p:spPr bwMode="auto">
          <a:xfrm>
            <a:off x="2051050" y="263207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22565" name="Text Box 5"/>
          <p:cNvSpPr txBox="1">
            <a:spLocks noChangeArrowheads="1"/>
          </p:cNvSpPr>
          <p:nvPr/>
        </p:nvSpPr>
        <p:spPr bwMode="auto">
          <a:xfrm>
            <a:off x="26606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15</a:t>
            </a:r>
          </a:p>
        </p:txBody>
      </p:sp>
      <p:sp>
        <p:nvSpPr>
          <p:cNvPr id="322566" name="Text Box 6"/>
          <p:cNvSpPr txBox="1">
            <a:spLocks noChangeArrowheads="1"/>
          </p:cNvSpPr>
          <p:nvPr/>
        </p:nvSpPr>
        <p:spPr bwMode="auto">
          <a:xfrm>
            <a:off x="32702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28</a:t>
            </a:r>
          </a:p>
        </p:txBody>
      </p:sp>
      <p:sp>
        <p:nvSpPr>
          <p:cNvPr id="322567" name="Text Box 7"/>
          <p:cNvSpPr txBox="1">
            <a:spLocks noChangeArrowheads="1"/>
          </p:cNvSpPr>
          <p:nvPr/>
        </p:nvSpPr>
        <p:spPr bwMode="auto">
          <a:xfrm>
            <a:off x="38798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30</a:t>
            </a:r>
          </a:p>
        </p:txBody>
      </p:sp>
      <p:sp>
        <p:nvSpPr>
          <p:cNvPr id="322569" name="Text Box 9"/>
          <p:cNvSpPr txBox="1">
            <a:spLocks noChangeArrowheads="1"/>
          </p:cNvSpPr>
          <p:nvPr/>
        </p:nvSpPr>
        <p:spPr bwMode="auto">
          <a:xfrm>
            <a:off x="44894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22570" name="Text Box 10"/>
          <p:cNvSpPr txBox="1">
            <a:spLocks noChangeArrowheads="1"/>
          </p:cNvSpPr>
          <p:nvPr/>
        </p:nvSpPr>
        <p:spPr bwMode="auto">
          <a:xfrm>
            <a:off x="50990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22571" name="Text Box 11"/>
          <p:cNvSpPr txBox="1">
            <a:spLocks noChangeArrowheads="1"/>
          </p:cNvSpPr>
          <p:nvPr/>
        </p:nvSpPr>
        <p:spPr bwMode="auto">
          <a:xfrm>
            <a:off x="57086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22575" name="Rectangle 15"/>
          <p:cNvSpPr>
            <a:spLocks noChangeArrowheads="1"/>
          </p:cNvSpPr>
          <p:nvPr/>
        </p:nvSpPr>
        <p:spPr bwMode="auto">
          <a:xfrm>
            <a:off x="590550" y="4365625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L:</a:t>
            </a:r>
          </a:p>
        </p:txBody>
      </p:sp>
      <p:sp>
        <p:nvSpPr>
          <p:cNvPr id="322576" name="Rectangle 16"/>
          <p:cNvSpPr>
            <a:spLocks noChangeArrowheads="1"/>
          </p:cNvSpPr>
          <p:nvPr/>
        </p:nvSpPr>
        <p:spPr bwMode="auto">
          <a:xfrm>
            <a:off x="984250" y="2147888"/>
            <a:ext cx="635000" cy="4572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322584" name="Text Box 24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22585" name="Text Box 25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22586" name="Text Box 26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22587" name="Text Box 27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22</a:t>
            </a:r>
          </a:p>
        </p:txBody>
      </p:sp>
      <p:sp>
        <p:nvSpPr>
          <p:cNvPr id="322590" name="Rectangle 30"/>
          <p:cNvSpPr>
            <a:spLocks noChangeArrowheads="1"/>
          </p:cNvSpPr>
          <p:nvPr/>
        </p:nvSpPr>
        <p:spPr bwMode="auto">
          <a:xfrm>
            <a:off x="4832350" y="4343400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R:</a:t>
            </a:r>
          </a:p>
        </p:txBody>
      </p:sp>
      <p:sp>
        <p:nvSpPr>
          <p:cNvPr id="322593" name="Text Box 33"/>
          <p:cNvSpPr txBox="1">
            <a:spLocks noChangeArrowheads="1"/>
          </p:cNvSpPr>
          <p:nvPr/>
        </p:nvSpPr>
        <p:spPr bwMode="auto">
          <a:xfrm>
            <a:off x="1554163" y="5797550"/>
            <a:ext cx="4381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lIns="0" r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9900"/>
                </a:solidFill>
              </a:rPr>
              <a:t>i=1</a:t>
            </a:r>
          </a:p>
        </p:txBody>
      </p:sp>
      <p:sp>
        <p:nvSpPr>
          <p:cNvPr id="322598" name="Text Box 38"/>
          <p:cNvSpPr txBox="1">
            <a:spLocks noChangeArrowheads="1"/>
          </p:cNvSpPr>
          <p:nvPr/>
        </p:nvSpPr>
        <p:spPr bwMode="auto">
          <a:xfrm>
            <a:off x="2598738" y="3359150"/>
            <a:ext cx="7429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00FF"/>
                </a:solidFill>
              </a:rPr>
              <a:t>k=2</a:t>
            </a:r>
          </a:p>
        </p:txBody>
      </p:sp>
      <p:sp>
        <p:nvSpPr>
          <p:cNvPr id="322601" name="Text Box 41"/>
          <p:cNvSpPr txBox="1">
            <a:spLocks noChangeArrowheads="1"/>
          </p:cNvSpPr>
          <p:nvPr/>
        </p:nvSpPr>
        <p:spPr bwMode="auto">
          <a:xfrm>
            <a:off x="871538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22602" name="Text Box 42"/>
          <p:cNvSpPr txBox="1">
            <a:spLocks noChangeArrowheads="1"/>
          </p:cNvSpPr>
          <p:nvPr/>
        </p:nvSpPr>
        <p:spPr bwMode="auto">
          <a:xfrm>
            <a:off x="1481138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22603" name="Text Box 43"/>
          <p:cNvSpPr txBox="1">
            <a:spLocks noChangeArrowheads="1"/>
          </p:cNvSpPr>
          <p:nvPr/>
        </p:nvSpPr>
        <p:spPr bwMode="auto">
          <a:xfrm>
            <a:off x="2090738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322604" name="Text Box 44"/>
          <p:cNvSpPr txBox="1">
            <a:spLocks noChangeArrowheads="1"/>
          </p:cNvSpPr>
          <p:nvPr/>
        </p:nvSpPr>
        <p:spPr bwMode="auto">
          <a:xfrm>
            <a:off x="2700338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322607" name="Text Box 47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22608" name="Text Box 48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22609" name="Text Box 49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22610" name="Text Box 50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22613" name="Text Box 53"/>
          <p:cNvSpPr txBox="1">
            <a:spLocks noChangeArrowheads="1"/>
          </p:cNvSpPr>
          <p:nvPr/>
        </p:nvSpPr>
        <p:spPr bwMode="auto">
          <a:xfrm>
            <a:off x="2660650" y="2633663"/>
            <a:ext cx="609600" cy="436562"/>
          </a:xfrm>
          <a:prstGeom prst="rect">
            <a:avLst/>
          </a:prstGeom>
          <a:solidFill>
            <a:srgbClr val="4D4D4D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endParaRPr lang="en-AU" sz="2400" b="0">
              <a:solidFill>
                <a:schemeClr val="bg1"/>
              </a:solidFill>
            </a:endParaRPr>
          </a:p>
        </p:txBody>
      </p:sp>
      <p:sp>
        <p:nvSpPr>
          <p:cNvPr id="322615" name="AutoShape 55"/>
          <p:cNvSpPr>
            <a:spLocks noChangeArrowheads="1"/>
          </p:cNvSpPr>
          <p:nvPr/>
        </p:nvSpPr>
        <p:spPr bwMode="auto">
          <a:xfrm>
            <a:off x="1725613" y="5341938"/>
            <a:ext cx="233362" cy="449262"/>
          </a:xfrm>
          <a:prstGeom prst="upArrow">
            <a:avLst>
              <a:gd name="adj1" fmla="val 50000"/>
              <a:gd name="adj2" fmla="val 48129"/>
            </a:avLst>
          </a:prstGeom>
          <a:solidFill>
            <a:srgbClr val="00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2617" name="AutoShape 57"/>
          <p:cNvSpPr>
            <a:spLocks noChangeArrowheads="1"/>
          </p:cNvSpPr>
          <p:nvPr/>
        </p:nvSpPr>
        <p:spPr bwMode="auto">
          <a:xfrm>
            <a:off x="2859088" y="3063875"/>
            <a:ext cx="188912" cy="347663"/>
          </a:xfrm>
          <a:prstGeom prst="upArrow">
            <a:avLst>
              <a:gd name="adj1" fmla="val 50000"/>
              <a:gd name="adj2" fmla="val 46009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2618" name="Text Box 58"/>
          <p:cNvSpPr txBox="1">
            <a:spLocks noChangeArrowheads="1"/>
          </p:cNvSpPr>
          <p:nvPr/>
        </p:nvSpPr>
        <p:spPr bwMode="auto">
          <a:xfrm>
            <a:off x="2670175" y="26273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22619" name="Text Box 59"/>
          <p:cNvSpPr txBox="1">
            <a:spLocks noChangeArrowheads="1"/>
          </p:cNvSpPr>
          <p:nvPr/>
        </p:nvSpPr>
        <p:spPr bwMode="auto">
          <a:xfrm>
            <a:off x="5683250" y="5818188"/>
            <a:ext cx="684213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FF0000"/>
                </a:solidFill>
              </a:rPr>
              <a:t>j=1</a:t>
            </a:r>
          </a:p>
        </p:txBody>
      </p:sp>
      <p:sp>
        <p:nvSpPr>
          <p:cNvPr id="322620" name="AutoShape 60"/>
          <p:cNvSpPr>
            <a:spLocks noChangeArrowheads="1"/>
          </p:cNvSpPr>
          <p:nvPr/>
        </p:nvSpPr>
        <p:spPr bwMode="auto">
          <a:xfrm>
            <a:off x="5907088" y="5399088"/>
            <a:ext cx="231775" cy="420687"/>
          </a:xfrm>
          <a:prstGeom prst="upArrow">
            <a:avLst>
              <a:gd name="adj1" fmla="val 50000"/>
              <a:gd name="adj2" fmla="val 4537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261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753-42AF-4062-A45E-1911E2245939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3266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en-US"/>
              <a:t>Merge-Sort: Merge Example</a:t>
            </a:r>
            <a:endParaRPr lang="en-AU"/>
          </a:p>
        </p:txBody>
      </p:sp>
      <p:sp>
        <p:nvSpPr>
          <p:cNvPr id="326659" name="Text Box 3"/>
          <p:cNvSpPr txBox="1">
            <a:spLocks noChangeArrowheads="1"/>
          </p:cNvSpPr>
          <p:nvPr/>
        </p:nvSpPr>
        <p:spPr bwMode="auto">
          <a:xfrm>
            <a:off x="14414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26660" name="Text Box 4"/>
          <p:cNvSpPr txBox="1">
            <a:spLocks noChangeArrowheads="1"/>
          </p:cNvSpPr>
          <p:nvPr/>
        </p:nvSpPr>
        <p:spPr bwMode="auto">
          <a:xfrm>
            <a:off x="2051050" y="263207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26661" name="Text Box 5"/>
          <p:cNvSpPr txBox="1">
            <a:spLocks noChangeArrowheads="1"/>
          </p:cNvSpPr>
          <p:nvPr/>
        </p:nvSpPr>
        <p:spPr bwMode="auto">
          <a:xfrm>
            <a:off x="2660650" y="263207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26662" name="Text Box 6"/>
          <p:cNvSpPr txBox="1">
            <a:spLocks noChangeArrowheads="1"/>
          </p:cNvSpPr>
          <p:nvPr/>
        </p:nvSpPr>
        <p:spPr bwMode="auto">
          <a:xfrm>
            <a:off x="3270250" y="2632075"/>
            <a:ext cx="609600" cy="436563"/>
          </a:xfrm>
          <a:prstGeom prst="rect">
            <a:avLst/>
          </a:prstGeom>
          <a:solidFill>
            <a:srgbClr val="4D4D4D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endParaRPr lang="en-AU" sz="2400" b="0">
              <a:solidFill>
                <a:schemeClr val="bg1"/>
              </a:solidFill>
            </a:endParaRPr>
          </a:p>
        </p:txBody>
      </p:sp>
      <p:sp>
        <p:nvSpPr>
          <p:cNvPr id="326663" name="Text Box 7"/>
          <p:cNvSpPr txBox="1">
            <a:spLocks noChangeArrowheads="1"/>
          </p:cNvSpPr>
          <p:nvPr/>
        </p:nvSpPr>
        <p:spPr bwMode="auto">
          <a:xfrm>
            <a:off x="38798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endParaRPr lang="en-AU" sz="2400" b="0">
              <a:solidFill>
                <a:schemeClr val="bg1"/>
              </a:solidFill>
            </a:endParaRPr>
          </a:p>
        </p:txBody>
      </p:sp>
      <p:sp>
        <p:nvSpPr>
          <p:cNvPr id="326665" name="Text Box 9"/>
          <p:cNvSpPr txBox="1">
            <a:spLocks noChangeArrowheads="1"/>
          </p:cNvSpPr>
          <p:nvPr/>
        </p:nvSpPr>
        <p:spPr bwMode="auto">
          <a:xfrm>
            <a:off x="44894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26666" name="Text Box 10"/>
          <p:cNvSpPr txBox="1">
            <a:spLocks noChangeArrowheads="1"/>
          </p:cNvSpPr>
          <p:nvPr/>
        </p:nvSpPr>
        <p:spPr bwMode="auto">
          <a:xfrm>
            <a:off x="50990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26667" name="Text Box 11"/>
          <p:cNvSpPr txBox="1">
            <a:spLocks noChangeArrowheads="1"/>
          </p:cNvSpPr>
          <p:nvPr/>
        </p:nvSpPr>
        <p:spPr bwMode="auto">
          <a:xfrm>
            <a:off x="57086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26671" name="Rectangle 15"/>
          <p:cNvSpPr>
            <a:spLocks noChangeArrowheads="1"/>
          </p:cNvSpPr>
          <p:nvPr/>
        </p:nvSpPr>
        <p:spPr bwMode="auto">
          <a:xfrm>
            <a:off x="590550" y="4365625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L:</a:t>
            </a:r>
          </a:p>
        </p:txBody>
      </p:sp>
      <p:sp>
        <p:nvSpPr>
          <p:cNvPr id="326672" name="Rectangle 16"/>
          <p:cNvSpPr>
            <a:spLocks noChangeArrowheads="1"/>
          </p:cNvSpPr>
          <p:nvPr/>
        </p:nvSpPr>
        <p:spPr bwMode="auto">
          <a:xfrm>
            <a:off x="984250" y="2147888"/>
            <a:ext cx="635000" cy="4572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326680" name="Text Box 24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26681" name="Text Box 25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26682" name="Text Box 26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26683" name="Text Box 27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22</a:t>
            </a:r>
          </a:p>
        </p:txBody>
      </p:sp>
      <p:sp>
        <p:nvSpPr>
          <p:cNvPr id="326686" name="Rectangle 30"/>
          <p:cNvSpPr>
            <a:spLocks noChangeArrowheads="1"/>
          </p:cNvSpPr>
          <p:nvPr/>
        </p:nvSpPr>
        <p:spPr bwMode="auto">
          <a:xfrm>
            <a:off x="4832350" y="4343400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R:</a:t>
            </a:r>
          </a:p>
        </p:txBody>
      </p:sp>
      <p:sp>
        <p:nvSpPr>
          <p:cNvPr id="326689" name="Text Box 33"/>
          <p:cNvSpPr txBox="1">
            <a:spLocks noChangeArrowheads="1"/>
          </p:cNvSpPr>
          <p:nvPr/>
        </p:nvSpPr>
        <p:spPr bwMode="auto">
          <a:xfrm>
            <a:off x="2208213" y="5840413"/>
            <a:ext cx="4381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lIns="0" r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9900"/>
                </a:solidFill>
              </a:rPr>
              <a:t>i=2</a:t>
            </a:r>
          </a:p>
        </p:txBody>
      </p:sp>
      <p:sp>
        <p:nvSpPr>
          <p:cNvPr id="326692" name="Text Box 36"/>
          <p:cNvSpPr txBox="1">
            <a:spLocks noChangeArrowheads="1"/>
          </p:cNvSpPr>
          <p:nvPr/>
        </p:nvSpPr>
        <p:spPr bwMode="auto">
          <a:xfrm>
            <a:off x="5683250" y="5818188"/>
            <a:ext cx="684213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FF0000"/>
                </a:solidFill>
              </a:rPr>
              <a:t>j=1</a:t>
            </a:r>
          </a:p>
        </p:txBody>
      </p:sp>
      <p:sp>
        <p:nvSpPr>
          <p:cNvPr id="326694" name="Text Box 38"/>
          <p:cNvSpPr txBox="1">
            <a:spLocks noChangeArrowheads="1"/>
          </p:cNvSpPr>
          <p:nvPr/>
        </p:nvSpPr>
        <p:spPr bwMode="auto">
          <a:xfrm>
            <a:off x="3208338" y="3387725"/>
            <a:ext cx="7429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00FF"/>
                </a:solidFill>
              </a:rPr>
              <a:t>k=3</a:t>
            </a:r>
          </a:p>
        </p:txBody>
      </p:sp>
      <p:sp>
        <p:nvSpPr>
          <p:cNvPr id="326697" name="Text Box 41"/>
          <p:cNvSpPr txBox="1">
            <a:spLocks noChangeArrowheads="1"/>
          </p:cNvSpPr>
          <p:nvPr/>
        </p:nvSpPr>
        <p:spPr bwMode="auto">
          <a:xfrm>
            <a:off x="885825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26698" name="Text Box 42"/>
          <p:cNvSpPr txBox="1">
            <a:spLocks noChangeArrowheads="1"/>
          </p:cNvSpPr>
          <p:nvPr/>
        </p:nvSpPr>
        <p:spPr bwMode="auto">
          <a:xfrm>
            <a:off x="1495425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26699" name="Text Box 43"/>
          <p:cNvSpPr txBox="1">
            <a:spLocks noChangeArrowheads="1"/>
          </p:cNvSpPr>
          <p:nvPr/>
        </p:nvSpPr>
        <p:spPr bwMode="auto">
          <a:xfrm>
            <a:off x="2105025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326700" name="Text Box 44"/>
          <p:cNvSpPr txBox="1">
            <a:spLocks noChangeArrowheads="1"/>
          </p:cNvSpPr>
          <p:nvPr/>
        </p:nvSpPr>
        <p:spPr bwMode="auto">
          <a:xfrm>
            <a:off x="2714625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326703" name="Text Box 47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26704" name="Text Box 48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26705" name="Text Box 49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26706" name="Text Box 50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26710" name="Text Box 54"/>
          <p:cNvSpPr txBox="1">
            <a:spLocks noChangeArrowheads="1"/>
          </p:cNvSpPr>
          <p:nvPr/>
        </p:nvSpPr>
        <p:spPr bwMode="auto">
          <a:xfrm>
            <a:off x="3279775" y="263842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26711" name="AutoShape 55"/>
          <p:cNvSpPr>
            <a:spLocks noChangeArrowheads="1"/>
          </p:cNvSpPr>
          <p:nvPr/>
        </p:nvSpPr>
        <p:spPr bwMode="auto">
          <a:xfrm>
            <a:off x="2379663" y="5384800"/>
            <a:ext cx="233362" cy="449263"/>
          </a:xfrm>
          <a:prstGeom prst="upArrow">
            <a:avLst>
              <a:gd name="adj1" fmla="val 50000"/>
              <a:gd name="adj2" fmla="val 48129"/>
            </a:avLst>
          </a:prstGeom>
          <a:solidFill>
            <a:srgbClr val="00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6712" name="AutoShape 56"/>
          <p:cNvSpPr>
            <a:spLocks noChangeArrowheads="1"/>
          </p:cNvSpPr>
          <p:nvPr/>
        </p:nvSpPr>
        <p:spPr bwMode="auto">
          <a:xfrm>
            <a:off x="5907088" y="5399088"/>
            <a:ext cx="231775" cy="420687"/>
          </a:xfrm>
          <a:prstGeom prst="upArrow">
            <a:avLst>
              <a:gd name="adj1" fmla="val 50000"/>
              <a:gd name="adj2" fmla="val 4537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6713" name="AutoShape 57"/>
          <p:cNvSpPr>
            <a:spLocks noChangeArrowheads="1"/>
          </p:cNvSpPr>
          <p:nvPr/>
        </p:nvSpPr>
        <p:spPr bwMode="auto">
          <a:xfrm>
            <a:off x="3482975" y="3092450"/>
            <a:ext cx="188913" cy="347663"/>
          </a:xfrm>
          <a:prstGeom prst="upArrow">
            <a:avLst>
              <a:gd name="adj1" fmla="val 50000"/>
              <a:gd name="adj2" fmla="val 46008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67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EA402-12E4-41AB-8FAC-0883C6317EAB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3307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en-US"/>
              <a:t>Merge-Sort: Merge Example</a:t>
            </a:r>
            <a:endParaRPr lang="en-AU"/>
          </a:p>
        </p:txBody>
      </p:sp>
      <p:sp>
        <p:nvSpPr>
          <p:cNvPr id="330755" name="Text Box 3"/>
          <p:cNvSpPr txBox="1">
            <a:spLocks noChangeArrowheads="1"/>
          </p:cNvSpPr>
          <p:nvPr/>
        </p:nvSpPr>
        <p:spPr bwMode="auto">
          <a:xfrm>
            <a:off x="14414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30756" name="Text Box 4"/>
          <p:cNvSpPr txBox="1">
            <a:spLocks noChangeArrowheads="1"/>
          </p:cNvSpPr>
          <p:nvPr/>
        </p:nvSpPr>
        <p:spPr bwMode="auto">
          <a:xfrm>
            <a:off x="2051050" y="263207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30757" name="Text Box 5"/>
          <p:cNvSpPr txBox="1">
            <a:spLocks noChangeArrowheads="1"/>
          </p:cNvSpPr>
          <p:nvPr/>
        </p:nvSpPr>
        <p:spPr bwMode="auto">
          <a:xfrm>
            <a:off x="2660650" y="263207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30758" name="Text Box 6"/>
          <p:cNvSpPr txBox="1">
            <a:spLocks noChangeArrowheads="1"/>
          </p:cNvSpPr>
          <p:nvPr/>
        </p:nvSpPr>
        <p:spPr bwMode="auto">
          <a:xfrm>
            <a:off x="32702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30761" name="Text Box 9"/>
          <p:cNvSpPr txBox="1">
            <a:spLocks noChangeArrowheads="1"/>
          </p:cNvSpPr>
          <p:nvPr/>
        </p:nvSpPr>
        <p:spPr bwMode="auto">
          <a:xfrm>
            <a:off x="44894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30762" name="Text Box 10"/>
          <p:cNvSpPr txBox="1">
            <a:spLocks noChangeArrowheads="1"/>
          </p:cNvSpPr>
          <p:nvPr/>
        </p:nvSpPr>
        <p:spPr bwMode="auto">
          <a:xfrm>
            <a:off x="50990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30763" name="Text Box 11"/>
          <p:cNvSpPr txBox="1">
            <a:spLocks noChangeArrowheads="1"/>
          </p:cNvSpPr>
          <p:nvPr/>
        </p:nvSpPr>
        <p:spPr bwMode="auto">
          <a:xfrm>
            <a:off x="57086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30767" name="Rectangle 15"/>
          <p:cNvSpPr>
            <a:spLocks noChangeArrowheads="1"/>
          </p:cNvSpPr>
          <p:nvPr/>
        </p:nvSpPr>
        <p:spPr bwMode="auto">
          <a:xfrm>
            <a:off x="590550" y="4365625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L:</a:t>
            </a:r>
          </a:p>
        </p:txBody>
      </p:sp>
      <p:sp>
        <p:nvSpPr>
          <p:cNvPr id="330768" name="Rectangle 16"/>
          <p:cNvSpPr>
            <a:spLocks noChangeArrowheads="1"/>
          </p:cNvSpPr>
          <p:nvPr/>
        </p:nvSpPr>
        <p:spPr bwMode="auto">
          <a:xfrm>
            <a:off x="984250" y="2147888"/>
            <a:ext cx="635000" cy="4572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330776" name="Text Box 24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30777" name="Text Box 25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30778" name="Text Box 26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30779" name="Text Box 27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22</a:t>
            </a:r>
          </a:p>
        </p:txBody>
      </p:sp>
      <p:sp>
        <p:nvSpPr>
          <p:cNvPr id="330782" name="Rectangle 30"/>
          <p:cNvSpPr>
            <a:spLocks noChangeArrowheads="1"/>
          </p:cNvSpPr>
          <p:nvPr/>
        </p:nvSpPr>
        <p:spPr bwMode="auto">
          <a:xfrm>
            <a:off x="4832350" y="4343400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R:</a:t>
            </a:r>
          </a:p>
        </p:txBody>
      </p:sp>
      <p:sp>
        <p:nvSpPr>
          <p:cNvPr id="330788" name="Text Box 36"/>
          <p:cNvSpPr txBox="1">
            <a:spLocks noChangeArrowheads="1"/>
          </p:cNvSpPr>
          <p:nvPr/>
        </p:nvSpPr>
        <p:spPr bwMode="auto">
          <a:xfrm>
            <a:off x="6248400" y="5861050"/>
            <a:ext cx="684213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FF0000"/>
                </a:solidFill>
              </a:rPr>
              <a:t>j=2</a:t>
            </a:r>
          </a:p>
        </p:txBody>
      </p:sp>
      <p:sp>
        <p:nvSpPr>
          <p:cNvPr id="330790" name="Text Box 38"/>
          <p:cNvSpPr txBox="1">
            <a:spLocks noChangeArrowheads="1"/>
          </p:cNvSpPr>
          <p:nvPr/>
        </p:nvSpPr>
        <p:spPr bwMode="auto">
          <a:xfrm>
            <a:off x="3817938" y="3402013"/>
            <a:ext cx="7429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00FF"/>
                </a:solidFill>
              </a:rPr>
              <a:t>k=4</a:t>
            </a:r>
          </a:p>
        </p:txBody>
      </p:sp>
      <p:sp>
        <p:nvSpPr>
          <p:cNvPr id="330793" name="Text Box 41"/>
          <p:cNvSpPr txBox="1">
            <a:spLocks noChangeArrowheads="1"/>
          </p:cNvSpPr>
          <p:nvPr/>
        </p:nvSpPr>
        <p:spPr bwMode="auto">
          <a:xfrm>
            <a:off x="942975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30794" name="Text Box 42"/>
          <p:cNvSpPr txBox="1">
            <a:spLocks noChangeArrowheads="1"/>
          </p:cNvSpPr>
          <p:nvPr/>
        </p:nvSpPr>
        <p:spPr bwMode="auto">
          <a:xfrm>
            <a:off x="1552575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30795" name="Text Box 43"/>
          <p:cNvSpPr txBox="1">
            <a:spLocks noChangeArrowheads="1"/>
          </p:cNvSpPr>
          <p:nvPr/>
        </p:nvSpPr>
        <p:spPr bwMode="auto">
          <a:xfrm>
            <a:off x="2162175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330796" name="Text Box 44"/>
          <p:cNvSpPr txBox="1">
            <a:spLocks noChangeArrowheads="1"/>
          </p:cNvSpPr>
          <p:nvPr/>
        </p:nvSpPr>
        <p:spPr bwMode="auto">
          <a:xfrm>
            <a:off x="2771775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330799" name="Text Box 47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30800" name="Text Box 48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30801" name="Text Box 49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30802" name="Text Box 50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30808" name="AutoShape 56"/>
          <p:cNvSpPr>
            <a:spLocks noChangeArrowheads="1"/>
          </p:cNvSpPr>
          <p:nvPr/>
        </p:nvSpPr>
        <p:spPr bwMode="auto">
          <a:xfrm>
            <a:off x="6488113" y="5384800"/>
            <a:ext cx="231775" cy="420688"/>
          </a:xfrm>
          <a:prstGeom prst="upArrow">
            <a:avLst>
              <a:gd name="adj1" fmla="val 50000"/>
              <a:gd name="adj2" fmla="val 4537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0809" name="AutoShape 57"/>
          <p:cNvSpPr>
            <a:spLocks noChangeArrowheads="1"/>
          </p:cNvSpPr>
          <p:nvPr/>
        </p:nvSpPr>
        <p:spPr bwMode="auto">
          <a:xfrm>
            <a:off x="4165600" y="3078163"/>
            <a:ext cx="188913" cy="347662"/>
          </a:xfrm>
          <a:prstGeom prst="upArrow">
            <a:avLst>
              <a:gd name="adj1" fmla="val 50000"/>
              <a:gd name="adj2" fmla="val 46008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0810" name="Text Box 58"/>
          <p:cNvSpPr txBox="1">
            <a:spLocks noChangeArrowheads="1"/>
          </p:cNvSpPr>
          <p:nvPr/>
        </p:nvSpPr>
        <p:spPr bwMode="auto">
          <a:xfrm>
            <a:off x="2208213" y="5840413"/>
            <a:ext cx="4381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lIns="0" r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9900"/>
                </a:solidFill>
              </a:rPr>
              <a:t>i=2</a:t>
            </a:r>
          </a:p>
        </p:txBody>
      </p:sp>
      <p:sp>
        <p:nvSpPr>
          <p:cNvPr id="330811" name="AutoShape 59"/>
          <p:cNvSpPr>
            <a:spLocks noChangeArrowheads="1"/>
          </p:cNvSpPr>
          <p:nvPr/>
        </p:nvSpPr>
        <p:spPr bwMode="auto">
          <a:xfrm>
            <a:off x="2379663" y="5384800"/>
            <a:ext cx="233362" cy="449263"/>
          </a:xfrm>
          <a:prstGeom prst="upArrow">
            <a:avLst>
              <a:gd name="adj1" fmla="val 50000"/>
              <a:gd name="adj2" fmla="val 48129"/>
            </a:avLst>
          </a:prstGeom>
          <a:solidFill>
            <a:srgbClr val="00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0812" name="Text Box 60"/>
          <p:cNvSpPr txBox="1">
            <a:spLocks noChangeArrowheads="1"/>
          </p:cNvSpPr>
          <p:nvPr/>
        </p:nvSpPr>
        <p:spPr bwMode="auto">
          <a:xfrm>
            <a:off x="3868738" y="2640013"/>
            <a:ext cx="609600" cy="436562"/>
          </a:xfrm>
          <a:prstGeom prst="rect">
            <a:avLst/>
          </a:prstGeom>
          <a:solidFill>
            <a:srgbClr val="4D4D4D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endParaRPr lang="en-AU" sz="2400" b="0">
              <a:solidFill>
                <a:schemeClr val="bg1"/>
              </a:solidFill>
            </a:endParaRPr>
          </a:p>
        </p:txBody>
      </p:sp>
      <p:sp>
        <p:nvSpPr>
          <p:cNvPr id="330806" name="Text Box 54"/>
          <p:cNvSpPr txBox="1">
            <a:spLocks noChangeArrowheads="1"/>
          </p:cNvSpPr>
          <p:nvPr/>
        </p:nvSpPr>
        <p:spPr bwMode="auto">
          <a:xfrm>
            <a:off x="3875088" y="2636838"/>
            <a:ext cx="609600" cy="436562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080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BBF23-8EE6-4A3A-B2F3-87548D0A0AD6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33485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en-US"/>
              <a:t>Merge-Sort: Merge Example</a:t>
            </a:r>
            <a:endParaRPr lang="en-AU"/>
          </a:p>
        </p:txBody>
      </p:sp>
      <p:sp>
        <p:nvSpPr>
          <p:cNvPr id="334851" name="Text Box 3"/>
          <p:cNvSpPr txBox="1">
            <a:spLocks noChangeArrowheads="1"/>
          </p:cNvSpPr>
          <p:nvPr/>
        </p:nvSpPr>
        <p:spPr bwMode="auto">
          <a:xfrm>
            <a:off x="14414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34852" name="Text Box 4"/>
          <p:cNvSpPr txBox="1">
            <a:spLocks noChangeArrowheads="1"/>
          </p:cNvSpPr>
          <p:nvPr/>
        </p:nvSpPr>
        <p:spPr bwMode="auto">
          <a:xfrm>
            <a:off x="2051050" y="263207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34853" name="Text Box 5"/>
          <p:cNvSpPr txBox="1">
            <a:spLocks noChangeArrowheads="1"/>
          </p:cNvSpPr>
          <p:nvPr/>
        </p:nvSpPr>
        <p:spPr bwMode="auto">
          <a:xfrm>
            <a:off x="2660650" y="263207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34854" name="Text Box 6"/>
          <p:cNvSpPr txBox="1">
            <a:spLocks noChangeArrowheads="1"/>
          </p:cNvSpPr>
          <p:nvPr/>
        </p:nvSpPr>
        <p:spPr bwMode="auto">
          <a:xfrm>
            <a:off x="32702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34855" name="Text Box 7"/>
          <p:cNvSpPr txBox="1">
            <a:spLocks noChangeArrowheads="1"/>
          </p:cNvSpPr>
          <p:nvPr/>
        </p:nvSpPr>
        <p:spPr bwMode="auto">
          <a:xfrm>
            <a:off x="38798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34857" name="Text Box 9"/>
          <p:cNvSpPr txBox="1">
            <a:spLocks noChangeArrowheads="1"/>
          </p:cNvSpPr>
          <p:nvPr/>
        </p:nvSpPr>
        <p:spPr bwMode="auto">
          <a:xfrm>
            <a:off x="44894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34858" name="Text Box 10"/>
          <p:cNvSpPr txBox="1">
            <a:spLocks noChangeArrowheads="1"/>
          </p:cNvSpPr>
          <p:nvPr/>
        </p:nvSpPr>
        <p:spPr bwMode="auto">
          <a:xfrm>
            <a:off x="50990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34859" name="Text Box 11"/>
          <p:cNvSpPr txBox="1">
            <a:spLocks noChangeArrowheads="1"/>
          </p:cNvSpPr>
          <p:nvPr/>
        </p:nvSpPr>
        <p:spPr bwMode="auto">
          <a:xfrm>
            <a:off x="57086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34863" name="Rectangle 15"/>
          <p:cNvSpPr>
            <a:spLocks noChangeArrowheads="1"/>
          </p:cNvSpPr>
          <p:nvPr/>
        </p:nvSpPr>
        <p:spPr bwMode="auto">
          <a:xfrm>
            <a:off x="590550" y="4365625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L:</a:t>
            </a:r>
          </a:p>
        </p:txBody>
      </p:sp>
      <p:sp>
        <p:nvSpPr>
          <p:cNvPr id="334864" name="Rectangle 16"/>
          <p:cNvSpPr>
            <a:spLocks noChangeArrowheads="1"/>
          </p:cNvSpPr>
          <p:nvPr/>
        </p:nvSpPr>
        <p:spPr bwMode="auto">
          <a:xfrm>
            <a:off x="984250" y="2147888"/>
            <a:ext cx="635000" cy="4572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334872" name="Text Box 24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34873" name="Text Box 25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34874" name="Text Box 26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34875" name="Text Box 27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22</a:t>
            </a:r>
          </a:p>
        </p:txBody>
      </p:sp>
      <p:sp>
        <p:nvSpPr>
          <p:cNvPr id="334878" name="Rectangle 30"/>
          <p:cNvSpPr>
            <a:spLocks noChangeArrowheads="1"/>
          </p:cNvSpPr>
          <p:nvPr/>
        </p:nvSpPr>
        <p:spPr bwMode="auto">
          <a:xfrm>
            <a:off x="4832350" y="4343400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R:</a:t>
            </a:r>
          </a:p>
        </p:txBody>
      </p:sp>
      <p:sp>
        <p:nvSpPr>
          <p:cNvPr id="334881" name="Text Box 33"/>
          <p:cNvSpPr txBox="1">
            <a:spLocks noChangeArrowheads="1"/>
          </p:cNvSpPr>
          <p:nvPr/>
        </p:nvSpPr>
        <p:spPr bwMode="auto">
          <a:xfrm>
            <a:off x="2208213" y="5840413"/>
            <a:ext cx="4381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lIns="0" r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9900"/>
                </a:solidFill>
              </a:rPr>
              <a:t>i=2</a:t>
            </a:r>
          </a:p>
        </p:txBody>
      </p:sp>
      <p:sp>
        <p:nvSpPr>
          <p:cNvPr id="334884" name="Text Box 36"/>
          <p:cNvSpPr txBox="1">
            <a:spLocks noChangeArrowheads="1"/>
          </p:cNvSpPr>
          <p:nvPr/>
        </p:nvSpPr>
        <p:spPr bwMode="auto">
          <a:xfrm>
            <a:off x="6886575" y="5875338"/>
            <a:ext cx="684213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FF0000"/>
                </a:solidFill>
              </a:rPr>
              <a:t>j=3</a:t>
            </a:r>
          </a:p>
        </p:txBody>
      </p:sp>
      <p:sp>
        <p:nvSpPr>
          <p:cNvPr id="334886" name="Text Box 38"/>
          <p:cNvSpPr txBox="1">
            <a:spLocks noChangeArrowheads="1"/>
          </p:cNvSpPr>
          <p:nvPr/>
        </p:nvSpPr>
        <p:spPr bwMode="auto">
          <a:xfrm>
            <a:off x="4471988" y="3417888"/>
            <a:ext cx="7429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00FF"/>
                </a:solidFill>
              </a:rPr>
              <a:t>k=5</a:t>
            </a:r>
          </a:p>
        </p:txBody>
      </p:sp>
      <p:sp>
        <p:nvSpPr>
          <p:cNvPr id="334889" name="Text Box 41"/>
          <p:cNvSpPr txBox="1">
            <a:spLocks noChangeArrowheads="1"/>
          </p:cNvSpPr>
          <p:nvPr/>
        </p:nvSpPr>
        <p:spPr bwMode="auto">
          <a:xfrm>
            <a:off x="871538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34890" name="Text Box 42"/>
          <p:cNvSpPr txBox="1">
            <a:spLocks noChangeArrowheads="1"/>
          </p:cNvSpPr>
          <p:nvPr/>
        </p:nvSpPr>
        <p:spPr bwMode="auto">
          <a:xfrm>
            <a:off x="1481138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34891" name="Text Box 43"/>
          <p:cNvSpPr txBox="1">
            <a:spLocks noChangeArrowheads="1"/>
          </p:cNvSpPr>
          <p:nvPr/>
        </p:nvSpPr>
        <p:spPr bwMode="auto">
          <a:xfrm>
            <a:off x="2090738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334892" name="Text Box 44"/>
          <p:cNvSpPr txBox="1">
            <a:spLocks noChangeArrowheads="1"/>
          </p:cNvSpPr>
          <p:nvPr/>
        </p:nvSpPr>
        <p:spPr bwMode="auto">
          <a:xfrm>
            <a:off x="2700338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334895" name="Text Box 47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34896" name="Text Box 48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34897" name="Text Box 49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34898" name="Text Box 50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34901" name="Text Box 53"/>
          <p:cNvSpPr txBox="1">
            <a:spLocks noChangeArrowheads="1"/>
          </p:cNvSpPr>
          <p:nvPr/>
        </p:nvSpPr>
        <p:spPr bwMode="auto">
          <a:xfrm>
            <a:off x="4486275" y="2632075"/>
            <a:ext cx="609600" cy="436563"/>
          </a:xfrm>
          <a:prstGeom prst="rect">
            <a:avLst/>
          </a:prstGeom>
          <a:solidFill>
            <a:srgbClr val="4D4D4D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endParaRPr lang="en-AU" sz="2400" b="0">
              <a:solidFill>
                <a:schemeClr val="bg1"/>
              </a:solidFill>
            </a:endParaRPr>
          </a:p>
        </p:txBody>
      </p:sp>
      <p:sp>
        <p:nvSpPr>
          <p:cNvPr id="334902" name="Text Box 54"/>
          <p:cNvSpPr txBox="1">
            <a:spLocks noChangeArrowheads="1"/>
          </p:cNvSpPr>
          <p:nvPr/>
        </p:nvSpPr>
        <p:spPr bwMode="auto">
          <a:xfrm>
            <a:off x="4489450" y="2630488"/>
            <a:ext cx="609600" cy="436562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34903" name="AutoShape 55"/>
          <p:cNvSpPr>
            <a:spLocks noChangeArrowheads="1"/>
          </p:cNvSpPr>
          <p:nvPr/>
        </p:nvSpPr>
        <p:spPr bwMode="auto">
          <a:xfrm>
            <a:off x="2379663" y="5384800"/>
            <a:ext cx="233362" cy="449263"/>
          </a:xfrm>
          <a:prstGeom prst="upArrow">
            <a:avLst>
              <a:gd name="adj1" fmla="val 50000"/>
              <a:gd name="adj2" fmla="val 48129"/>
            </a:avLst>
          </a:prstGeom>
          <a:solidFill>
            <a:srgbClr val="00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4904" name="AutoShape 56"/>
          <p:cNvSpPr>
            <a:spLocks noChangeArrowheads="1"/>
          </p:cNvSpPr>
          <p:nvPr/>
        </p:nvSpPr>
        <p:spPr bwMode="auto">
          <a:xfrm>
            <a:off x="7083425" y="5399088"/>
            <a:ext cx="231775" cy="420687"/>
          </a:xfrm>
          <a:prstGeom prst="upArrow">
            <a:avLst>
              <a:gd name="adj1" fmla="val 50000"/>
              <a:gd name="adj2" fmla="val 4537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4905" name="AutoShape 57"/>
          <p:cNvSpPr>
            <a:spLocks noChangeArrowheads="1"/>
          </p:cNvSpPr>
          <p:nvPr/>
        </p:nvSpPr>
        <p:spPr bwMode="auto">
          <a:xfrm>
            <a:off x="4746625" y="3121025"/>
            <a:ext cx="188913" cy="347663"/>
          </a:xfrm>
          <a:prstGeom prst="upArrow">
            <a:avLst>
              <a:gd name="adj1" fmla="val 50000"/>
              <a:gd name="adj2" fmla="val 46008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4901" grpId="0" animBg="1"/>
      <p:bldP spid="33490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C250A-C0C0-4289-9316-59F31653949E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3389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en-US"/>
              <a:t>Merge-Sort: Merge Example</a:t>
            </a:r>
            <a:endParaRPr lang="en-AU"/>
          </a:p>
        </p:txBody>
      </p:sp>
      <p:sp>
        <p:nvSpPr>
          <p:cNvPr id="338947" name="Text Box 3"/>
          <p:cNvSpPr txBox="1">
            <a:spLocks noChangeArrowheads="1"/>
          </p:cNvSpPr>
          <p:nvPr/>
        </p:nvSpPr>
        <p:spPr bwMode="auto">
          <a:xfrm>
            <a:off x="14414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38948" name="Text Box 4"/>
          <p:cNvSpPr txBox="1">
            <a:spLocks noChangeArrowheads="1"/>
          </p:cNvSpPr>
          <p:nvPr/>
        </p:nvSpPr>
        <p:spPr bwMode="auto">
          <a:xfrm>
            <a:off x="2051050" y="263207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38949" name="Text Box 5"/>
          <p:cNvSpPr txBox="1">
            <a:spLocks noChangeArrowheads="1"/>
          </p:cNvSpPr>
          <p:nvPr/>
        </p:nvSpPr>
        <p:spPr bwMode="auto">
          <a:xfrm>
            <a:off x="2660650" y="263207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38950" name="Text Box 6"/>
          <p:cNvSpPr txBox="1">
            <a:spLocks noChangeArrowheads="1"/>
          </p:cNvSpPr>
          <p:nvPr/>
        </p:nvSpPr>
        <p:spPr bwMode="auto">
          <a:xfrm>
            <a:off x="32702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38951" name="Text Box 7"/>
          <p:cNvSpPr txBox="1">
            <a:spLocks noChangeArrowheads="1"/>
          </p:cNvSpPr>
          <p:nvPr/>
        </p:nvSpPr>
        <p:spPr bwMode="auto">
          <a:xfrm>
            <a:off x="38798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38953" name="Text Box 9"/>
          <p:cNvSpPr txBox="1">
            <a:spLocks noChangeArrowheads="1"/>
          </p:cNvSpPr>
          <p:nvPr/>
        </p:nvSpPr>
        <p:spPr bwMode="auto">
          <a:xfrm>
            <a:off x="44894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38955" name="Text Box 11"/>
          <p:cNvSpPr txBox="1">
            <a:spLocks noChangeArrowheads="1"/>
          </p:cNvSpPr>
          <p:nvPr/>
        </p:nvSpPr>
        <p:spPr bwMode="auto">
          <a:xfrm>
            <a:off x="57086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38959" name="Rectangle 15"/>
          <p:cNvSpPr>
            <a:spLocks noChangeArrowheads="1"/>
          </p:cNvSpPr>
          <p:nvPr/>
        </p:nvSpPr>
        <p:spPr bwMode="auto">
          <a:xfrm>
            <a:off x="590550" y="4365625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L:</a:t>
            </a:r>
          </a:p>
        </p:txBody>
      </p:sp>
      <p:sp>
        <p:nvSpPr>
          <p:cNvPr id="338960" name="Rectangle 16"/>
          <p:cNvSpPr>
            <a:spLocks noChangeArrowheads="1"/>
          </p:cNvSpPr>
          <p:nvPr/>
        </p:nvSpPr>
        <p:spPr bwMode="auto">
          <a:xfrm>
            <a:off x="984250" y="2147888"/>
            <a:ext cx="635000" cy="4572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338968" name="Text Box 24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38969" name="Text Box 25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38970" name="Text Box 26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38971" name="Text Box 27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22</a:t>
            </a:r>
          </a:p>
        </p:txBody>
      </p:sp>
      <p:sp>
        <p:nvSpPr>
          <p:cNvPr id="338974" name="Rectangle 30"/>
          <p:cNvSpPr>
            <a:spLocks noChangeArrowheads="1"/>
          </p:cNvSpPr>
          <p:nvPr/>
        </p:nvSpPr>
        <p:spPr bwMode="auto">
          <a:xfrm>
            <a:off x="4832350" y="4343400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R:</a:t>
            </a:r>
          </a:p>
        </p:txBody>
      </p:sp>
      <p:sp>
        <p:nvSpPr>
          <p:cNvPr id="338982" name="Text Box 38"/>
          <p:cNvSpPr txBox="1">
            <a:spLocks noChangeArrowheads="1"/>
          </p:cNvSpPr>
          <p:nvPr/>
        </p:nvSpPr>
        <p:spPr bwMode="auto">
          <a:xfrm>
            <a:off x="5067300" y="3460750"/>
            <a:ext cx="7429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00FF"/>
                </a:solidFill>
              </a:rPr>
              <a:t>k=6</a:t>
            </a:r>
          </a:p>
        </p:txBody>
      </p:sp>
      <p:sp>
        <p:nvSpPr>
          <p:cNvPr id="338985" name="Text Box 41"/>
          <p:cNvSpPr txBox="1">
            <a:spLocks noChangeArrowheads="1"/>
          </p:cNvSpPr>
          <p:nvPr/>
        </p:nvSpPr>
        <p:spPr bwMode="auto">
          <a:xfrm>
            <a:off x="958850" y="486092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38986" name="Text Box 42"/>
          <p:cNvSpPr txBox="1">
            <a:spLocks noChangeArrowheads="1"/>
          </p:cNvSpPr>
          <p:nvPr/>
        </p:nvSpPr>
        <p:spPr bwMode="auto">
          <a:xfrm>
            <a:off x="1568450" y="486092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38987" name="Text Box 43"/>
          <p:cNvSpPr txBox="1">
            <a:spLocks noChangeArrowheads="1"/>
          </p:cNvSpPr>
          <p:nvPr/>
        </p:nvSpPr>
        <p:spPr bwMode="auto">
          <a:xfrm>
            <a:off x="2178050" y="486092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338988" name="Text Box 44"/>
          <p:cNvSpPr txBox="1">
            <a:spLocks noChangeArrowheads="1"/>
          </p:cNvSpPr>
          <p:nvPr/>
        </p:nvSpPr>
        <p:spPr bwMode="auto">
          <a:xfrm>
            <a:off x="2787650" y="486092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338991" name="Text Box 47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38992" name="Text Box 48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38993" name="Text Box 49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38994" name="Text Box 50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38997" name="Text Box 53"/>
          <p:cNvSpPr txBox="1">
            <a:spLocks noChangeArrowheads="1"/>
          </p:cNvSpPr>
          <p:nvPr/>
        </p:nvSpPr>
        <p:spPr bwMode="auto">
          <a:xfrm>
            <a:off x="5094288" y="2632075"/>
            <a:ext cx="609600" cy="436563"/>
          </a:xfrm>
          <a:prstGeom prst="rect">
            <a:avLst/>
          </a:prstGeom>
          <a:solidFill>
            <a:srgbClr val="4D4D4D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endParaRPr lang="en-AU" sz="2400" b="0">
              <a:solidFill>
                <a:schemeClr val="bg1"/>
              </a:solidFill>
            </a:endParaRPr>
          </a:p>
        </p:txBody>
      </p:sp>
      <p:sp>
        <p:nvSpPr>
          <p:cNvPr id="338998" name="Text Box 54"/>
          <p:cNvSpPr txBox="1">
            <a:spLocks noChangeArrowheads="1"/>
          </p:cNvSpPr>
          <p:nvPr/>
        </p:nvSpPr>
        <p:spPr bwMode="auto">
          <a:xfrm>
            <a:off x="5091113" y="2624138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339001" name="AutoShape 57"/>
          <p:cNvSpPr>
            <a:spLocks noChangeArrowheads="1"/>
          </p:cNvSpPr>
          <p:nvPr/>
        </p:nvSpPr>
        <p:spPr bwMode="auto">
          <a:xfrm>
            <a:off x="5297488" y="3136900"/>
            <a:ext cx="188912" cy="347663"/>
          </a:xfrm>
          <a:prstGeom prst="upArrow">
            <a:avLst>
              <a:gd name="adj1" fmla="val 50000"/>
              <a:gd name="adj2" fmla="val 46009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9024" name="Text Box 80"/>
          <p:cNvSpPr txBox="1">
            <a:spLocks noChangeArrowheads="1"/>
          </p:cNvSpPr>
          <p:nvPr/>
        </p:nvSpPr>
        <p:spPr bwMode="auto">
          <a:xfrm>
            <a:off x="2208213" y="5840413"/>
            <a:ext cx="4381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lIns="0" r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9900"/>
                </a:solidFill>
              </a:rPr>
              <a:t>i=2</a:t>
            </a:r>
          </a:p>
        </p:txBody>
      </p:sp>
      <p:sp>
        <p:nvSpPr>
          <p:cNvPr id="339025" name="AutoShape 81"/>
          <p:cNvSpPr>
            <a:spLocks noChangeArrowheads="1"/>
          </p:cNvSpPr>
          <p:nvPr/>
        </p:nvSpPr>
        <p:spPr bwMode="auto">
          <a:xfrm>
            <a:off x="2379663" y="5384800"/>
            <a:ext cx="233362" cy="449263"/>
          </a:xfrm>
          <a:prstGeom prst="upArrow">
            <a:avLst>
              <a:gd name="adj1" fmla="val 50000"/>
              <a:gd name="adj2" fmla="val 48129"/>
            </a:avLst>
          </a:prstGeom>
          <a:solidFill>
            <a:srgbClr val="00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9026" name="Text Box 82"/>
          <p:cNvSpPr txBox="1">
            <a:spLocks noChangeArrowheads="1"/>
          </p:cNvSpPr>
          <p:nvPr/>
        </p:nvSpPr>
        <p:spPr bwMode="auto">
          <a:xfrm>
            <a:off x="7504113" y="5859463"/>
            <a:ext cx="684212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FF0000"/>
                </a:solidFill>
              </a:rPr>
              <a:t>j=4</a:t>
            </a:r>
          </a:p>
        </p:txBody>
      </p:sp>
      <p:sp>
        <p:nvSpPr>
          <p:cNvPr id="339027" name="AutoShape 83"/>
          <p:cNvSpPr>
            <a:spLocks noChangeArrowheads="1"/>
          </p:cNvSpPr>
          <p:nvPr/>
        </p:nvSpPr>
        <p:spPr bwMode="auto">
          <a:xfrm>
            <a:off x="7716838" y="5370513"/>
            <a:ext cx="231775" cy="420687"/>
          </a:xfrm>
          <a:prstGeom prst="upArrow">
            <a:avLst>
              <a:gd name="adj1" fmla="val 50000"/>
              <a:gd name="adj2" fmla="val 4537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99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17EE7-036B-48D1-BC62-EDD37D75039E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3430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en-US"/>
              <a:t>Merge-Sort: Merge Example</a:t>
            </a:r>
            <a:endParaRPr lang="en-AU"/>
          </a:p>
        </p:txBody>
      </p:sp>
      <p:sp>
        <p:nvSpPr>
          <p:cNvPr id="343043" name="Text Box 3"/>
          <p:cNvSpPr txBox="1">
            <a:spLocks noChangeArrowheads="1"/>
          </p:cNvSpPr>
          <p:nvPr/>
        </p:nvSpPr>
        <p:spPr bwMode="auto">
          <a:xfrm>
            <a:off x="14414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43044" name="Text Box 4"/>
          <p:cNvSpPr txBox="1">
            <a:spLocks noChangeArrowheads="1"/>
          </p:cNvSpPr>
          <p:nvPr/>
        </p:nvSpPr>
        <p:spPr bwMode="auto">
          <a:xfrm>
            <a:off x="2051050" y="263207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43045" name="Text Box 5"/>
          <p:cNvSpPr txBox="1">
            <a:spLocks noChangeArrowheads="1"/>
          </p:cNvSpPr>
          <p:nvPr/>
        </p:nvSpPr>
        <p:spPr bwMode="auto">
          <a:xfrm>
            <a:off x="2660650" y="263207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43046" name="Text Box 6"/>
          <p:cNvSpPr txBox="1">
            <a:spLocks noChangeArrowheads="1"/>
          </p:cNvSpPr>
          <p:nvPr/>
        </p:nvSpPr>
        <p:spPr bwMode="auto">
          <a:xfrm>
            <a:off x="32702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43047" name="Text Box 7"/>
          <p:cNvSpPr txBox="1">
            <a:spLocks noChangeArrowheads="1"/>
          </p:cNvSpPr>
          <p:nvPr/>
        </p:nvSpPr>
        <p:spPr bwMode="auto">
          <a:xfrm>
            <a:off x="38798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43049" name="Text Box 9"/>
          <p:cNvSpPr txBox="1">
            <a:spLocks noChangeArrowheads="1"/>
          </p:cNvSpPr>
          <p:nvPr/>
        </p:nvSpPr>
        <p:spPr bwMode="auto">
          <a:xfrm>
            <a:off x="44894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43050" name="Text Box 10"/>
          <p:cNvSpPr txBox="1">
            <a:spLocks noChangeArrowheads="1"/>
          </p:cNvSpPr>
          <p:nvPr/>
        </p:nvSpPr>
        <p:spPr bwMode="auto">
          <a:xfrm>
            <a:off x="5099050" y="263207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343051" name="Text Box 11"/>
          <p:cNvSpPr txBox="1">
            <a:spLocks noChangeArrowheads="1"/>
          </p:cNvSpPr>
          <p:nvPr/>
        </p:nvSpPr>
        <p:spPr bwMode="auto">
          <a:xfrm>
            <a:off x="5708650" y="2632075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43055" name="Rectangle 15"/>
          <p:cNvSpPr>
            <a:spLocks noChangeArrowheads="1"/>
          </p:cNvSpPr>
          <p:nvPr/>
        </p:nvSpPr>
        <p:spPr bwMode="auto">
          <a:xfrm>
            <a:off x="590550" y="4365625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L:</a:t>
            </a:r>
          </a:p>
        </p:txBody>
      </p:sp>
      <p:sp>
        <p:nvSpPr>
          <p:cNvPr id="343056" name="Rectangle 16"/>
          <p:cNvSpPr>
            <a:spLocks noChangeArrowheads="1"/>
          </p:cNvSpPr>
          <p:nvPr/>
        </p:nvSpPr>
        <p:spPr bwMode="auto">
          <a:xfrm>
            <a:off x="984250" y="2147888"/>
            <a:ext cx="635000" cy="4572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343058" name="Text Box 18"/>
          <p:cNvSpPr txBox="1">
            <a:spLocks noChangeArrowheads="1"/>
          </p:cNvSpPr>
          <p:nvPr/>
        </p:nvSpPr>
        <p:spPr bwMode="auto">
          <a:xfrm>
            <a:off x="9144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43059" name="Text Box 19"/>
          <p:cNvSpPr txBox="1">
            <a:spLocks noChangeArrowheads="1"/>
          </p:cNvSpPr>
          <p:nvPr/>
        </p:nvSpPr>
        <p:spPr bwMode="auto">
          <a:xfrm>
            <a:off x="15240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43060" name="Text Box 20"/>
          <p:cNvSpPr txBox="1">
            <a:spLocks noChangeArrowheads="1"/>
          </p:cNvSpPr>
          <p:nvPr/>
        </p:nvSpPr>
        <p:spPr bwMode="auto">
          <a:xfrm>
            <a:off x="21336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15</a:t>
            </a:r>
          </a:p>
        </p:txBody>
      </p:sp>
      <p:sp>
        <p:nvSpPr>
          <p:cNvPr id="343061" name="Text Box 21"/>
          <p:cNvSpPr txBox="1">
            <a:spLocks noChangeArrowheads="1"/>
          </p:cNvSpPr>
          <p:nvPr/>
        </p:nvSpPr>
        <p:spPr bwMode="auto">
          <a:xfrm>
            <a:off x="27432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28</a:t>
            </a:r>
          </a:p>
        </p:txBody>
      </p:sp>
      <p:sp>
        <p:nvSpPr>
          <p:cNvPr id="343064" name="Text Box 24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43065" name="Text Box 25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43066" name="Text Box 26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43067" name="Text Box 27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22</a:t>
            </a:r>
          </a:p>
        </p:txBody>
      </p:sp>
      <p:sp>
        <p:nvSpPr>
          <p:cNvPr id="343070" name="Rectangle 30"/>
          <p:cNvSpPr>
            <a:spLocks noChangeArrowheads="1"/>
          </p:cNvSpPr>
          <p:nvPr/>
        </p:nvSpPr>
        <p:spPr bwMode="auto">
          <a:xfrm>
            <a:off x="4832350" y="4343400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R:</a:t>
            </a:r>
          </a:p>
        </p:txBody>
      </p:sp>
      <p:sp>
        <p:nvSpPr>
          <p:cNvPr id="343081" name="Text Box 41"/>
          <p:cNvSpPr txBox="1">
            <a:spLocks noChangeArrowheads="1"/>
          </p:cNvSpPr>
          <p:nvPr/>
        </p:nvSpPr>
        <p:spPr bwMode="auto">
          <a:xfrm>
            <a:off x="9144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43082" name="Text Box 42"/>
          <p:cNvSpPr txBox="1">
            <a:spLocks noChangeArrowheads="1"/>
          </p:cNvSpPr>
          <p:nvPr/>
        </p:nvSpPr>
        <p:spPr bwMode="auto">
          <a:xfrm>
            <a:off x="15240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43083" name="Text Box 43"/>
          <p:cNvSpPr txBox="1">
            <a:spLocks noChangeArrowheads="1"/>
          </p:cNvSpPr>
          <p:nvPr/>
        </p:nvSpPr>
        <p:spPr bwMode="auto">
          <a:xfrm>
            <a:off x="21336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343084" name="Text Box 44"/>
          <p:cNvSpPr txBox="1">
            <a:spLocks noChangeArrowheads="1"/>
          </p:cNvSpPr>
          <p:nvPr/>
        </p:nvSpPr>
        <p:spPr bwMode="auto">
          <a:xfrm>
            <a:off x="27432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343087" name="Text Box 47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43088" name="Text Box 48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43089" name="Text Box 49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43090" name="Text Box 50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43093" name="Text Box 53"/>
          <p:cNvSpPr txBox="1">
            <a:spLocks noChangeArrowheads="1"/>
          </p:cNvSpPr>
          <p:nvPr/>
        </p:nvSpPr>
        <p:spPr bwMode="auto">
          <a:xfrm>
            <a:off x="5702300" y="2630488"/>
            <a:ext cx="609600" cy="436562"/>
          </a:xfrm>
          <a:prstGeom prst="rect">
            <a:avLst/>
          </a:prstGeom>
          <a:solidFill>
            <a:srgbClr val="4D4D4D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endParaRPr lang="en-AU" sz="2400" b="0">
              <a:solidFill>
                <a:schemeClr val="bg1"/>
              </a:solidFill>
            </a:endParaRPr>
          </a:p>
        </p:txBody>
      </p:sp>
      <p:sp>
        <p:nvSpPr>
          <p:cNvPr id="343094" name="Text Box 54"/>
          <p:cNvSpPr txBox="1">
            <a:spLocks noChangeArrowheads="1"/>
          </p:cNvSpPr>
          <p:nvPr/>
        </p:nvSpPr>
        <p:spPr bwMode="auto">
          <a:xfrm>
            <a:off x="5716588" y="26273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343095" name="Text Box 55"/>
          <p:cNvSpPr txBox="1">
            <a:spLocks noChangeArrowheads="1"/>
          </p:cNvSpPr>
          <p:nvPr/>
        </p:nvSpPr>
        <p:spPr bwMode="auto">
          <a:xfrm>
            <a:off x="2914650" y="5840413"/>
            <a:ext cx="4381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lIns="0" r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9900"/>
                </a:solidFill>
              </a:rPr>
              <a:t>i=3</a:t>
            </a:r>
          </a:p>
        </p:txBody>
      </p:sp>
      <p:sp>
        <p:nvSpPr>
          <p:cNvPr id="343096" name="Text Box 56"/>
          <p:cNvSpPr txBox="1">
            <a:spLocks noChangeArrowheads="1"/>
          </p:cNvSpPr>
          <p:nvPr/>
        </p:nvSpPr>
        <p:spPr bwMode="auto">
          <a:xfrm>
            <a:off x="7504113" y="5859463"/>
            <a:ext cx="684212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FF0000"/>
                </a:solidFill>
              </a:rPr>
              <a:t>j=4</a:t>
            </a:r>
          </a:p>
        </p:txBody>
      </p:sp>
      <p:sp>
        <p:nvSpPr>
          <p:cNvPr id="343097" name="Text Box 57"/>
          <p:cNvSpPr txBox="1">
            <a:spLocks noChangeArrowheads="1"/>
          </p:cNvSpPr>
          <p:nvPr/>
        </p:nvSpPr>
        <p:spPr bwMode="auto">
          <a:xfrm>
            <a:off x="5743575" y="3444875"/>
            <a:ext cx="7429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00FF"/>
                </a:solidFill>
              </a:rPr>
              <a:t>k=7</a:t>
            </a:r>
          </a:p>
        </p:txBody>
      </p:sp>
      <p:sp>
        <p:nvSpPr>
          <p:cNvPr id="343098" name="AutoShape 58"/>
          <p:cNvSpPr>
            <a:spLocks noChangeArrowheads="1"/>
          </p:cNvSpPr>
          <p:nvPr/>
        </p:nvSpPr>
        <p:spPr bwMode="auto">
          <a:xfrm>
            <a:off x="2998788" y="5368925"/>
            <a:ext cx="233362" cy="449263"/>
          </a:xfrm>
          <a:prstGeom prst="upArrow">
            <a:avLst>
              <a:gd name="adj1" fmla="val 50000"/>
              <a:gd name="adj2" fmla="val 48129"/>
            </a:avLst>
          </a:prstGeom>
          <a:solidFill>
            <a:srgbClr val="00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3099" name="AutoShape 59"/>
          <p:cNvSpPr>
            <a:spLocks noChangeArrowheads="1"/>
          </p:cNvSpPr>
          <p:nvPr/>
        </p:nvSpPr>
        <p:spPr bwMode="auto">
          <a:xfrm>
            <a:off x="7716838" y="5370513"/>
            <a:ext cx="231775" cy="420687"/>
          </a:xfrm>
          <a:prstGeom prst="upArrow">
            <a:avLst>
              <a:gd name="adj1" fmla="val 50000"/>
              <a:gd name="adj2" fmla="val 4537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3100" name="AutoShape 60"/>
          <p:cNvSpPr>
            <a:spLocks noChangeArrowheads="1"/>
          </p:cNvSpPr>
          <p:nvPr/>
        </p:nvSpPr>
        <p:spPr bwMode="auto">
          <a:xfrm>
            <a:off x="5973763" y="3121025"/>
            <a:ext cx="188912" cy="347663"/>
          </a:xfrm>
          <a:prstGeom prst="upArrow">
            <a:avLst>
              <a:gd name="adj1" fmla="val 50000"/>
              <a:gd name="adj2" fmla="val 46009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309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119FE-7A27-46F5-8D42-8128CE86939E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347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en-US"/>
              <a:t>Merge-Sort: Merge Example</a:t>
            </a:r>
            <a:endParaRPr lang="en-AU"/>
          </a:p>
        </p:txBody>
      </p:sp>
      <p:sp>
        <p:nvSpPr>
          <p:cNvPr id="347139" name="Text Box 3"/>
          <p:cNvSpPr txBox="1">
            <a:spLocks noChangeArrowheads="1"/>
          </p:cNvSpPr>
          <p:nvPr/>
        </p:nvSpPr>
        <p:spPr bwMode="auto">
          <a:xfrm>
            <a:off x="14414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47140" name="Text Box 4"/>
          <p:cNvSpPr txBox="1">
            <a:spLocks noChangeArrowheads="1"/>
          </p:cNvSpPr>
          <p:nvPr/>
        </p:nvSpPr>
        <p:spPr bwMode="auto">
          <a:xfrm>
            <a:off x="2051050" y="263207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47141" name="Text Box 5"/>
          <p:cNvSpPr txBox="1">
            <a:spLocks noChangeArrowheads="1"/>
          </p:cNvSpPr>
          <p:nvPr/>
        </p:nvSpPr>
        <p:spPr bwMode="auto">
          <a:xfrm>
            <a:off x="2660650" y="263207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47142" name="Text Box 6"/>
          <p:cNvSpPr txBox="1">
            <a:spLocks noChangeArrowheads="1"/>
          </p:cNvSpPr>
          <p:nvPr/>
        </p:nvSpPr>
        <p:spPr bwMode="auto">
          <a:xfrm>
            <a:off x="32702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47143" name="Text Box 7"/>
          <p:cNvSpPr txBox="1">
            <a:spLocks noChangeArrowheads="1"/>
          </p:cNvSpPr>
          <p:nvPr/>
        </p:nvSpPr>
        <p:spPr bwMode="auto">
          <a:xfrm>
            <a:off x="38798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47145" name="Text Box 9"/>
          <p:cNvSpPr txBox="1">
            <a:spLocks noChangeArrowheads="1"/>
          </p:cNvSpPr>
          <p:nvPr/>
        </p:nvSpPr>
        <p:spPr bwMode="auto">
          <a:xfrm>
            <a:off x="4489450" y="2632075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47146" name="Text Box 10"/>
          <p:cNvSpPr txBox="1">
            <a:spLocks noChangeArrowheads="1"/>
          </p:cNvSpPr>
          <p:nvPr/>
        </p:nvSpPr>
        <p:spPr bwMode="auto">
          <a:xfrm>
            <a:off x="5099050" y="263207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347147" name="Text Box 11"/>
          <p:cNvSpPr txBox="1">
            <a:spLocks noChangeArrowheads="1"/>
          </p:cNvSpPr>
          <p:nvPr/>
        </p:nvSpPr>
        <p:spPr bwMode="auto">
          <a:xfrm>
            <a:off x="5708650" y="2632075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347151" name="Rectangle 15"/>
          <p:cNvSpPr>
            <a:spLocks noChangeArrowheads="1"/>
          </p:cNvSpPr>
          <p:nvPr/>
        </p:nvSpPr>
        <p:spPr bwMode="auto">
          <a:xfrm>
            <a:off x="590550" y="4365625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L:</a:t>
            </a:r>
          </a:p>
        </p:txBody>
      </p:sp>
      <p:sp>
        <p:nvSpPr>
          <p:cNvPr id="347152" name="Rectangle 16"/>
          <p:cNvSpPr>
            <a:spLocks noChangeArrowheads="1"/>
          </p:cNvSpPr>
          <p:nvPr/>
        </p:nvSpPr>
        <p:spPr bwMode="auto">
          <a:xfrm>
            <a:off x="984250" y="2147888"/>
            <a:ext cx="635000" cy="4572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347154" name="Text Box 18"/>
          <p:cNvSpPr txBox="1">
            <a:spLocks noChangeArrowheads="1"/>
          </p:cNvSpPr>
          <p:nvPr/>
        </p:nvSpPr>
        <p:spPr bwMode="auto">
          <a:xfrm>
            <a:off x="9144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47155" name="Text Box 19"/>
          <p:cNvSpPr txBox="1">
            <a:spLocks noChangeArrowheads="1"/>
          </p:cNvSpPr>
          <p:nvPr/>
        </p:nvSpPr>
        <p:spPr bwMode="auto">
          <a:xfrm>
            <a:off x="15240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47156" name="Text Box 20"/>
          <p:cNvSpPr txBox="1">
            <a:spLocks noChangeArrowheads="1"/>
          </p:cNvSpPr>
          <p:nvPr/>
        </p:nvSpPr>
        <p:spPr bwMode="auto">
          <a:xfrm>
            <a:off x="21336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15</a:t>
            </a:r>
          </a:p>
        </p:txBody>
      </p:sp>
      <p:sp>
        <p:nvSpPr>
          <p:cNvPr id="347157" name="Text Box 21"/>
          <p:cNvSpPr txBox="1">
            <a:spLocks noChangeArrowheads="1"/>
          </p:cNvSpPr>
          <p:nvPr/>
        </p:nvSpPr>
        <p:spPr bwMode="auto">
          <a:xfrm>
            <a:off x="27432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28</a:t>
            </a:r>
          </a:p>
        </p:txBody>
      </p:sp>
      <p:sp>
        <p:nvSpPr>
          <p:cNvPr id="347160" name="Text Box 24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47161" name="Text Box 25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47162" name="Text Box 26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14</a:t>
            </a:r>
          </a:p>
        </p:txBody>
      </p:sp>
      <p:sp>
        <p:nvSpPr>
          <p:cNvPr id="347163" name="Text Box 27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22</a:t>
            </a:r>
          </a:p>
        </p:txBody>
      </p:sp>
      <p:sp>
        <p:nvSpPr>
          <p:cNvPr id="347166" name="Rectangle 30"/>
          <p:cNvSpPr>
            <a:spLocks noChangeArrowheads="1"/>
          </p:cNvSpPr>
          <p:nvPr/>
        </p:nvSpPr>
        <p:spPr bwMode="auto">
          <a:xfrm>
            <a:off x="4832350" y="4343400"/>
            <a:ext cx="427038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0" tIns="46038" rIns="0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R:</a:t>
            </a:r>
          </a:p>
        </p:txBody>
      </p:sp>
      <p:sp>
        <p:nvSpPr>
          <p:cNvPr id="347177" name="Text Box 41"/>
          <p:cNvSpPr txBox="1">
            <a:spLocks noChangeArrowheads="1"/>
          </p:cNvSpPr>
          <p:nvPr/>
        </p:nvSpPr>
        <p:spPr bwMode="auto">
          <a:xfrm>
            <a:off x="9144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47178" name="Text Box 42"/>
          <p:cNvSpPr txBox="1">
            <a:spLocks noChangeArrowheads="1"/>
          </p:cNvSpPr>
          <p:nvPr/>
        </p:nvSpPr>
        <p:spPr bwMode="auto">
          <a:xfrm>
            <a:off x="15240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47179" name="Text Box 43"/>
          <p:cNvSpPr txBox="1">
            <a:spLocks noChangeArrowheads="1"/>
          </p:cNvSpPr>
          <p:nvPr/>
        </p:nvSpPr>
        <p:spPr bwMode="auto">
          <a:xfrm>
            <a:off x="21336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347180" name="Text Box 44"/>
          <p:cNvSpPr txBox="1">
            <a:spLocks noChangeArrowheads="1"/>
          </p:cNvSpPr>
          <p:nvPr/>
        </p:nvSpPr>
        <p:spPr bwMode="auto">
          <a:xfrm>
            <a:off x="2743200" y="48752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347183" name="Text Box 47"/>
          <p:cNvSpPr txBox="1">
            <a:spLocks noChangeArrowheads="1"/>
          </p:cNvSpPr>
          <p:nvPr/>
        </p:nvSpPr>
        <p:spPr bwMode="auto">
          <a:xfrm>
            <a:off x="50149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47184" name="Text Box 48"/>
          <p:cNvSpPr txBox="1">
            <a:spLocks noChangeArrowheads="1"/>
          </p:cNvSpPr>
          <p:nvPr/>
        </p:nvSpPr>
        <p:spPr bwMode="auto">
          <a:xfrm>
            <a:off x="56245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47185" name="Text Box 49"/>
          <p:cNvSpPr txBox="1">
            <a:spLocks noChangeArrowheads="1"/>
          </p:cNvSpPr>
          <p:nvPr/>
        </p:nvSpPr>
        <p:spPr bwMode="auto">
          <a:xfrm>
            <a:off x="62341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47186" name="Text Box 50"/>
          <p:cNvSpPr txBox="1">
            <a:spLocks noChangeArrowheads="1"/>
          </p:cNvSpPr>
          <p:nvPr/>
        </p:nvSpPr>
        <p:spPr bwMode="auto">
          <a:xfrm>
            <a:off x="6843713" y="48895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47191" name="Text Box 55"/>
          <p:cNvSpPr txBox="1">
            <a:spLocks noChangeArrowheads="1"/>
          </p:cNvSpPr>
          <p:nvPr/>
        </p:nvSpPr>
        <p:spPr bwMode="auto">
          <a:xfrm>
            <a:off x="3500438" y="5842000"/>
            <a:ext cx="4381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lIns="0" r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9900"/>
                </a:solidFill>
              </a:rPr>
              <a:t>i=4</a:t>
            </a:r>
          </a:p>
        </p:txBody>
      </p:sp>
      <p:sp>
        <p:nvSpPr>
          <p:cNvPr id="347192" name="Text Box 56"/>
          <p:cNvSpPr txBox="1">
            <a:spLocks noChangeArrowheads="1"/>
          </p:cNvSpPr>
          <p:nvPr/>
        </p:nvSpPr>
        <p:spPr bwMode="auto">
          <a:xfrm>
            <a:off x="7524750" y="5772150"/>
            <a:ext cx="684213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FF0000"/>
                </a:solidFill>
              </a:rPr>
              <a:t>j=4</a:t>
            </a:r>
          </a:p>
        </p:txBody>
      </p:sp>
      <p:sp>
        <p:nvSpPr>
          <p:cNvPr id="347193" name="Text Box 57"/>
          <p:cNvSpPr txBox="1">
            <a:spLocks noChangeArrowheads="1"/>
          </p:cNvSpPr>
          <p:nvPr/>
        </p:nvSpPr>
        <p:spPr bwMode="auto">
          <a:xfrm>
            <a:off x="6315075" y="3430588"/>
            <a:ext cx="7429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>
                <a:solidFill>
                  <a:srgbClr val="0000FF"/>
                </a:solidFill>
              </a:rPr>
              <a:t>k=8</a:t>
            </a:r>
          </a:p>
        </p:txBody>
      </p:sp>
      <p:sp>
        <p:nvSpPr>
          <p:cNvPr id="347194" name="AutoShape 58"/>
          <p:cNvSpPr>
            <a:spLocks noChangeArrowheads="1"/>
          </p:cNvSpPr>
          <p:nvPr/>
        </p:nvSpPr>
        <p:spPr bwMode="auto">
          <a:xfrm>
            <a:off x="3584575" y="5370513"/>
            <a:ext cx="233363" cy="449262"/>
          </a:xfrm>
          <a:prstGeom prst="upArrow">
            <a:avLst>
              <a:gd name="adj1" fmla="val 50000"/>
              <a:gd name="adj2" fmla="val 48129"/>
            </a:avLst>
          </a:prstGeom>
          <a:solidFill>
            <a:srgbClr val="00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7195" name="AutoShape 59"/>
          <p:cNvSpPr>
            <a:spLocks noChangeArrowheads="1"/>
          </p:cNvSpPr>
          <p:nvPr/>
        </p:nvSpPr>
        <p:spPr bwMode="auto">
          <a:xfrm>
            <a:off x="7735888" y="5354638"/>
            <a:ext cx="231775" cy="420687"/>
          </a:xfrm>
          <a:prstGeom prst="upArrow">
            <a:avLst>
              <a:gd name="adj1" fmla="val 50000"/>
              <a:gd name="adj2" fmla="val 4537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7196" name="AutoShape 60"/>
          <p:cNvSpPr>
            <a:spLocks noChangeArrowheads="1"/>
          </p:cNvSpPr>
          <p:nvPr/>
        </p:nvSpPr>
        <p:spPr bwMode="auto">
          <a:xfrm>
            <a:off x="6545263" y="3106738"/>
            <a:ext cx="188912" cy="347662"/>
          </a:xfrm>
          <a:prstGeom prst="upArrow">
            <a:avLst>
              <a:gd name="adj1" fmla="val 50000"/>
              <a:gd name="adj2" fmla="val 46008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B5E21-FDE3-4C75-B5B6-3677E773FBD7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6184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8463" y="282575"/>
            <a:ext cx="8229600" cy="5630863"/>
          </a:xfrm>
        </p:spPr>
        <p:txBody>
          <a:bodyPr/>
          <a:lstStyle/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r>
              <a:rPr lang="en-US" altLang="zh-TW" sz="2400" b="1" dirty="0">
                <a:latin typeface="Courier New" pitchFamily="49" charset="0"/>
                <a:ea typeface="新細明體" pitchFamily="18" charset="-120"/>
              </a:rPr>
              <a:t>Merge(A, left, middle, right)</a:t>
            </a:r>
            <a:endParaRPr lang="en-US" altLang="zh-TW" sz="2000" b="1" dirty="0">
              <a:solidFill>
                <a:srgbClr val="FF0000"/>
              </a:solidFill>
              <a:latin typeface="Courier New" pitchFamily="49" charset="0"/>
              <a:ea typeface="新細明體" pitchFamily="18" charset="-120"/>
            </a:endParaRP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altLang="zh-TW" sz="2000" b="1" dirty="0">
                <a:solidFill>
                  <a:srgbClr val="FF0000"/>
                </a:solidFill>
                <a:latin typeface="Courier New" pitchFamily="49" charset="0"/>
                <a:ea typeface="新細明體" pitchFamily="18" charset="-120"/>
              </a:rPr>
              <a:t>n</a:t>
            </a:r>
            <a:r>
              <a:rPr lang="en-US" altLang="zh-TW" sz="2000" b="1" baseline="-25000" dirty="0">
                <a:solidFill>
                  <a:srgbClr val="FF0000"/>
                </a:solidFill>
                <a:latin typeface="Courier New" pitchFamily="49" charset="0"/>
                <a:ea typeface="新細明體" pitchFamily="18" charset="-120"/>
              </a:rPr>
              <a:t>1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 ← middle – left + 1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altLang="zh-TW" sz="2000" b="1" dirty="0">
                <a:solidFill>
                  <a:srgbClr val="FF0000"/>
                </a:solidFill>
                <a:latin typeface="Courier New" pitchFamily="49" charset="0"/>
                <a:ea typeface="新細明體" pitchFamily="18" charset="-120"/>
              </a:rPr>
              <a:t>n</a:t>
            </a:r>
            <a:r>
              <a:rPr lang="en-US" altLang="zh-TW" sz="2000" b="1" baseline="-25000" dirty="0">
                <a:solidFill>
                  <a:srgbClr val="FF0000"/>
                </a:solidFill>
                <a:latin typeface="Courier New" pitchFamily="49" charset="0"/>
                <a:ea typeface="新細明體" pitchFamily="18" charset="-120"/>
              </a:rPr>
              <a:t>2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 ← right – middle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altLang="zh-TW" sz="2000" b="1" dirty="0">
                <a:solidFill>
                  <a:srgbClr val="0000FF"/>
                </a:solidFill>
                <a:latin typeface="Courier New" pitchFamily="49" charset="0"/>
                <a:ea typeface="新細明體" pitchFamily="18" charset="-120"/>
              </a:rPr>
              <a:t>create array L[n</a:t>
            </a:r>
            <a:r>
              <a:rPr lang="en-US" altLang="zh-TW" sz="2000" b="1" baseline="-25000" dirty="0">
                <a:solidFill>
                  <a:srgbClr val="0000FF"/>
                </a:solidFill>
                <a:latin typeface="Courier New" pitchFamily="49" charset="0"/>
                <a:ea typeface="新細明體" pitchFamily="18" charset="-120"/>
              </a:rPr>
              <a:t>1</a:t>
            </a:r>
            <a:r>
              <a:rPr lang="en-US" altLang="zh-TW" sz="2000" b="1" dirty="0">
                <a:solidFill>
                  <a:srgbClr val="0000FF"/>
                </a:solidFill>
                <a:latin typeface="Courier New" pitchFamily="49" charset="0"/>
                <a:ea typeface="新細明體" pitchFamily="18" charset="-120"/>
              </a:rPr>
              <a:t>], R[n</a:t>
            </a:r>
            <a:r>
              <a:rPr lang="en-US" altLang="zh-TW" sz="2000" b="1" baseline="-25000" dirty="0">
                <a:solidFill>
                  <a:srgbClr val="0000FF"/>
                </a:solidFill>
                <a:latin typeface="Courier New" pitchFamily="49" charset="0"/>
                <a:ea typeface="新細明體" pitchFamily="18" charset="-120"/>
              </a:rPr>
              <a:t>2</a:t>
            </a:r>
            <a:r>
              <a:rPr lang="en-US" altLang="zh-TW" sz="2000" b="1" dirty="0">
                <a:solidFill>
                  <a:srgbClr val="0000FF"/>
                </a:solidFill>
                <a:latin typeface="Courier New" pitchFamily="49" charset="0"/>
                <a:ea typeface="新細明體" pitchFamily="18" charset="-120"/>
              </a:rPr>
              <a:t>]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for </a:t>
            </a:r>
            <a:r>
              <a:rPr lang="en-US" altLang="zh-TW" sz="2000" b="1" dirty="0" err="1">
                <a:latin typeface="Courier New" pitchFamily="49" charset="0"/>
                <a:ea typeface="新細明體" pitchFamily="18" charset="-120"/>
              </a:rPr>
              <a:t>i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 ← 0 to n</a:t>
            </a:r>
            <a:r>
              <a:rPr lang="en-US" altLang="zh-TW" sz="2000" b="1" baseline="-25000" dirty="0">
                <a:latin typeface="Courier New" pitchFamily="49" charset="0"/>
                <a:ea typeface="新細明體" pitchFamily="18" charset="-120"/>
              </a:rPr>
              <a:t>1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-1 do L[</a:t>
            </a:r>
            <a:r>
              <a:rPr lang="en-US" altLang="zh-TW" sz="2000" b="1" dirty="0" err="1">
                <a:latin typeface="Courier New" pitchFamily="49" charset="0"/>
                <a:ea typeface="新細明體" pitchFamily="18" charset="-120"/>
              </a:rPr>
              <a:t>i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] ← A[left +</a:t>
            </a:r>
            <a:r>
              <a:rPr lang="en-US" altLang="zh-TW" sz="2000" b="1" dirty="0" err="1">
                <a:latin typeface="Courier New" pitchFamily="49" charset="0"/>
                <a:ea typeface="新細明體" pitchFamily="18" charset="-120"/>
              </a:rPr>
              <a:t>i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]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for j ← 0 to n</a:t>
            </a:r>
            <a:r>
              <a:rPr lang="en-US" altLang="zh-TW" sz="2000" b="1" baseline="-25000" dirty="0">
                <a:latin typeface="Courier New" pitchFamily="49" charset="0"/>
                <a:ea typeface="新細明體" pitchFamily="18" charset="-120"/>
              </a:rPr>
              <a:t>2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-1 do R[j] ← A[</a:t>
            </a:r>
            <a:r>
              <a:rPr lang="en-US" altLang="zh-TW" sz="2000" b="1" dirty="0" err="1">
                <a:latin typeface="Courier New" pitchFamily="49" charset="0"/>
                <a:ea typeface="新細明體" pitchFamily="18" charset="-120"/>
              </a:rPr>
              <a:t>middle+j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]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k ← </a:t>
            </a:r>
            <a:r>
              <a:rPr lang="en-US" altLang="zh-TW" sz="2000" b="1" dirty="0" err="1">
                <a:latin typeface="Courier New" pitchFamily="49" charset="0"/>
                <a:ea typeface="新細明體" pitchFamily="18" charset="-120"/>
              </a:rPr>
              <a:t>i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 ← j ← 0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while </a:t>
            </a:r>
            <a:r>
              <a:rPr lang="en-US" altLang="zh-TW" sz="2000" b="1" dirty="0" err="1">
                <a:latin typeface="Courier New" pitchFamily="49" charset="0"/>
                <a:ea typeface="新細明體" pitchFamily="18" charset="-120"/>
              </a:rPr>
              <a:t>i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 &lt; n</a:t>
            </a:r>
            <a:r>
              <a:rPr lang="en-US" altLang="zh-TW" sz="2000" b="1" baseline="-25000" dirty="0">
                <a:latin typeface="Courier New" pitchFamily="49" charset="0"/>
                <a:ea typeface="新細明體" pitchFamily="18" charset="-120"/>
              </a:rPr>
              <a:t>1 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&amp;</a:t>
            </a:r>
            <a:r>
              <a:rPr lang="en-US" altLang="zh-TW" sz="2000" b="1" baseline="-25000" dirty="0">
                <a:latin typeface="Courier New" pitchFamily="49" charset="0"/>
                <a:ea typeface="新細明體" pitchFamily="18" charset="-120"/>
              </a:rPr>
              <a:t> 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 j &lt; n</a:t>
            </a:r>
            <a:r>
              <a:rPr lang="en-US" altLang="zh-TW" sz="2000" b="1" baseline="-25000" dirty="0">
                <a:latin typeface="Courier New" pitchFamily="49" charset="0"/>
                <a:ea typeface="新細明體" pitchFamily="18" charset="-120"/>
              </a:rPr>
              <a:t>2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 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	  if </a:t>
            </a:r>
            <a:r>
              <a:rPr lang="en-US" altLang="zh-TW" sz="2000" b="1" dirty="0">
                <a:solidFill>
                  <a:srgbClr val="FF3300"/>
                </a:solidFill>
                <a:latin typeface="Courier New" pitchFamily="49" charset="0"/>
                <a:ea typeface="新細明體" pitchFamily="18" charset="-120"/>
              </a:rPr>
              <a:t>L[</a:t>
            </a:r>
            <a:r>
              <a:rPr lang="en-US" altLang="zh-TW" sz="2000" b="1" dirty="0" err="1">
                <a:solidFill>
                  <a:srgbClr val="FF3300"/>
                </a:solidFill>
                <a:latin typeface="Courier New" pitchFamily="49" charset="0"/>
                <a:ea typeface="新細明體" pitchFamily="18" charset="-120"/>
              </a:rPr>
              <a:t>i</a:t>
            </a:r>
            <a:r>
              <a:rPr lang="en-US" altLang="zh-TW" sz="2000" b="1" dirty="0">
                <a:solidFill>
                  <a:srgbClr val="FF3300"/>
                </a:solidFill>
                <a:latin typeface="Courier New" pitchFamily="49" charset="0"/>
                <a:ea typeface="新細明體" pitchFamily="18" charset="-120"/>
              </a:rPr>
              <a:t>] &lt; R[j]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 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		A[k++] ← L[</a:t>
            </a:r>
            <a:r>
              <a:rPr lang="en-US" altLang="zh-TW" sz="2000" b="1" dirty="0" err="1">
                <a:latin typeface="Courier New" pitchFamily="49" charset="0"/>
                <a:ea typeface="新細明體" pitchFamily="18" charset="-120"/>
              </a:rPr>
              <a:t>i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++]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	  else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		A[k++] ← R[j++]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while </a:t>
            </a:r>
            <a:r>
              <a:rPr lang="en-US" altLang="zh-TW" sz="2000" b="1" dirty="0" err="1">
                <a:latin typeface="Courier New" pitchFamily="49" charset="0"/>
                <a:ea typeface="新細明體" pitchFamily="18" charset="-120"/>
              </a:rPr>
              <a:t>i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 &lt; n</a:t>
            </a:r>
            <a:r>
              <a:rPr lang="en-US" altLang="zh-TW" sz="2000" b="1" baseline="-25000" dirty="0">
                <a:latin typeface="Courier New" pitchFamily="49" charset="0"/>
                <a:ea typeface="新細明體" pitchFamily="18" charset="-120"/>
              </a:rPr>
              <a:t>1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	A[k++] ← L[</a:t>
            </a:r>
            <a:r>
              <a:rPr lang="en-US" altLang="zh-TW" sz="2000" b="1" dirty="0" err="1">
                <a:latin typeface="Courier New" pitchFamily="49" charset="0"/>
                <a:ea typeface="新細明體" pitchFamily="18" charset="-120"/>
              </a:rPr>
              <a:t>i</a:t>
            </a: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++]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while j &lt; n</a:t>
            </a:r>
            <a:r>
              <a:rPr lang="en-US" altLang="zh-TW" sz="2000" b="1" baseline="-25000" dirty="0">
                <a:latin typeface="Courier New" pitchFamily="49" charset="0"/>
                <a:ea typeface="新細明體" pitchFamily="18" charset="-120"/>
              </a:rPr>
              <a:t>2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altLang="zh-TW" sz="2000" b="1" dirty="0">
                <a:latin typeface="Courier New" pitchFamily="49" charset="0"/>
                <a:ea typeface="新細明體" pitchFamily="18" charset="-120"/>
              </a:rPr>
              <a:t>	A[k++] ← R[j++]</a:t>
            </a:r>
          </a:p>
        </p:txBody>
      </p:sp>
      <p:sp>
        <p:nvSpPr>
          <p:cNvPr id="618501" name="Text Box 5"/>
          <p:cNvSpPr txBox="1">
            <a:spLocks noChangeArrowheads="1"/>
          </p:cNvSpPr>
          <p:nvPr/>
        </p:nvSpPr>
        <p:spPr bwMode="auto">
          <a:xfrm>
            <a:off x="4297363" y="5448300"/>
            <a:ext cx="3930650" cy="11922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n = n</a:t>
            </a:r>
            <a:r>
              <a:rPr lang="en-US" baseline="-25000"/>
              <a:t>1</a:t>
            </a:r>
            <a:r>
              <a:rPr lang="en-US"/>
              <a:t>+n</a:t>
            </a:r>
            <a:r>
              <a:rPr lang="en-US" baseline="-25000"/>
              <a:t>2</a:t>
            </a:r>
          </a:p>
          <a:p>
            <a:pPr>
              <a:spcBef>
                <a:spcPct val="50000"/>
              </a:spcBef>
            </a:pPr>
            <a:r>
              <a:rPr lang="en-US"/>
              <a:t>Space: n</a:t>
            </a:r>
          </a:p>
          <a:p>
            <a:pPr>
              <a:spcBef>
                <a:spcPct val="50000"/>
              </a:spcBef>
            </a:pPr>
            <a:r>
              <a:rPr lang="en-US"/>
              <a:t>Time :  c</a:t>
            </a:r>
            <a:r>
              <a:rPr lang="en-US">
                <a:sym typeface="Symbol" pitchFamily="18" charset="2"/>
              </a:rPr>
              <a:t>n</a:t>
            </a:r>
            <a:r>
              <a:rPr lang="en-US"/>
              <a:t> for some constant 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4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4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4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4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4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4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4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4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4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49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50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5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5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8501" grpId="0" uiExpand="1" build="allAtOnce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77CA1-96C4-495E-8DA8-5B6EAD2FFEB0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572418" name="AutoShape 2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2419" name="AutoShape 3"/>
          <p:cNvSpPr>
            <a:spLocks noChangeArrowheads="1"/>
          </p:cNvSpPr>
          <p:nvPr/>
        </p:nvSpPr>
        <p:spPr bwMode="auto">
          <a:xfrm>
            <a:off x="1295400" y="1600200"/>
            <a:ext cx="60198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6          2          8         4        3         7           5          1</a:t>
            </a:r>
          </a:p>
        </p:txBody>
      </p:sp>
      <p:sp>
        <p:nvSpPr>
          <p:cNvPr id="572420" name="AutoShape 4"/>
          <p:cNvSpPr>
            <a:spLocks noChangeArrowheads="1"/>
          </p:cNvSpPr>
          <p:nvPr/>
        </p:nvSpPr>
        <p:spPr bwMode="auto">
          <a:xfrm>
            <a:off x="1292225" y="1593850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6          2          8         4</a:t>
            </a:r>
          </a:p>
        </p:txBody>
      </p:sp>
      <p:sp>
        <p:nvSpPr>
          <p:cNvPr id="572421" name="AutoShape 5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72422" name="Rectangle 6"/>
          <p:cNvSpPr>
            <a:spLocks noGrp="1" noChangeArrowheads="1"/>
          </p:cNvSpPr>
          <p:nvPr>
            <p:ph type="title"/>
          </p:nvPr>
        </p:nvSpPr>
        <p:spPr>
          <a:xfrm>
            <a:off x="398463" y="319088"/>
            <a:ext cx="7543800" cy="584200"/>
          </a:xfrm>
        </p:spPr>
        <p:txBody>
          <a:bodyPr/>
          <a:lstStyle/>
          <a:p>
            <a:r>
              <a:rPr lang="en-US" sz="3100"/>
              <a:t>Merge-Sort(A, 0, 7)</a:t>
            </a:r>
          </a:p>
        </p:txBody>
      </p:sp>
      <p:sp>
        <p:nvSpPr>
          <p:cNvPr id="572423" name="Text Box 7"/>
          <p:cNvSpPr txBox="1">
            <a:spLocks noChangeArrowheads="1"/>
          </p:cNvSpPr>
          <p:nvPr/>
        </p:nvSpPr>
        <p:spPr bwMode="auto">
          <a:xfrm>
            <a:off x="361950" y="1058863"/>
            <a:ext cx="132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Divide</a:t>
            </a:r>
          </a:p>
        </p:txBody>
      </p:sp>
      <p:sp>
        <p:nvSpPr>
          <p:cNvPr id="572424" name="Text Box 8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2419" grpId="0" animBg="1"/>
      <p:bldP spid="572420" grpId="0" animBg="1"/>
      <p:bldP spid="572421" grpId="0" animBg="1"/>
      <p:bldP spid="57242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1A134-556B-4C4E-903F-75E697477715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573442" name="AutoShape 2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573443" name="AutoShape 3"/>
          <p:cNvCxnSpPr>
            <a:cxnSpLocks noChangeShapeType="1"/>
            <a:stCxn id="573442" idx="0"/>
            <a:endCxn id="573444" idx="2"/>
          </p:cNvCxnSpPr>
          <p:nvPr/>
        </p:nvCxnSpPr>
        <p:spPr bwMode="auto">
          <a:xfrm flipV="1">
            <a:off x="2627313" y="1973263"/>
            <a:ext cx="1677987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73444" name="AutoShape 4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3445" name="AutoShape 5"/>
          <p:cNvSpPr>
            <a:spLocks noChangeArrowheads="1"/>
          </p:cNvSpPr>
          <p:nvPr/>
        </p:nvSpPr>
        <p:spPr bwMode="auto">
          <a:xfrm>
            <a:off x="1265238" y="2741613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6          2          8         4</a:t>
            </a:r>
          </a:p>
        </p:txBody>
      </p:sp>
      <p:sp>
        <p:nvSpPr>
          <p:cNvPr id="573446" name="AutoShape 6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73447" name="AutoShape 7"/>
          <p:cNvSpPr>
            <a:spLocks noChangeArrowheads="1"/>
          </p:cNvSpPr>
          <p:nvPr/>
        </p:nvSpPr>
        <p:spPr bwMode="auto">
          <a:xfrm>
            <a:off x="1273175" y="2738438"/>
            <a:ext cx="1173163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6          2</a:t>
            </a:r>
          </a:p>
        </p:txBody>
      </p:sp>
      <p:sp>
        <p:nvSpPr>
          <p:cNvPr id="573448" name="AutoShape 8"/>
          <p:cNvSpPr>
            <a:spLocks noChangeArrowheads="1"/>
          </p:cNvSpPr>
          <p:nvPr/>
        </p:nvSpPr>
        <p:spPr bwMode="auto">
          <a:xfrm>
            <a:off x="2792413" y="2727325"/>
            <a:ext cx="1143000" cy="320675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8          4</a:t>
            </a:r>
          </a:p>
        </p:txBody>
      </p:sp>
      <p:sp>
        <p:nvSpPr>
          <p:cNvPr id="573450" name="Text Box 10"/>
          <p:cNvSpPr txBox="1">
            <a:spLocks noChangeArrowheads="1"/>
          </p:cNvSpPr>
          <p:nvPr/>
        </p:nvSpPr>
        <p:spPr bwMode="auto">
          <a:xfrm>
            <a:off x="361950" y="1058863"/>
            <a:ext cx="2901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0, 3)</a:t>
            </a:r>
          </a:p>
        </p:txBody>
      </p:sp>
      <p:sp>
        <p:nvSpPr>
          <p:cNvPr id="573451" name="Text Box 11"/>
          <p:cNvSpPr txBox="1">
            <a:spLocks noChangeArrowheads="1"/>
          </p:cNvSpPr>
          <p:nvPr/>
        </p:nvSpPr>
        <p:spPr bwMode="auto">
          <a:xfrm>
            <a:off x="3116263" y="1049338"/>
            <a:ext cx="15097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divide</a:t>
            </a:r>
          </a:p>
        </p:txBody>
      </p:sp>
      <p:sp>
        <p:nvSpPr>
          <p:cNvPr id="573452" name="Text Box 12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73453" name="Rectangle 13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45" grpId="0" animBg="1"/>
      <p:bldP spid="573447" grpId="0" animBg="1"/>
      <p:bldP spid="57344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0C6FF-1B79-4C98-A68A-F3BA44A63F99}" type="slidenum">
              <a:rPr lang="en-US" altLang="en-US"/>
              <a:pPr/>
              <a:t>25</a:t>
            </a:fld>
            <a:endParaRPr lang="en-US" altLang="en-US"/>
          </a:p>
        </p:txBody>
      </p:sp>
      <p:cxnSp>
        <p:nvCxnSpPr>
          <p:cNvPr id="574466" name="AutoShape 2"/>
          <p:cNvCxnSpPr>
            <a:cxnSpLocks noChangeShapeType="1"/>
            <a:stCxn id="574468" idx="0"/>
            <a:endCxn id="574467" idx="2"/>
          </p:cNvCxnSpPr>
          <p:nvPr/>
        </p:nvCxnSpPr>
        <p:spPr bwMode="auto">
          <a:xfrm flipV="1">
            <a:off x="1876425" y="3108325"/>
            <a:ext cx="750888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74467" name="AutoShape 3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4468" name="AutoShape 4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574469" name="AutoShape 5"/>
          <p:cNvCxnSpPr>
            <a:cxnSpLocks noChangeShapeType="1"/>
            <a:stCxn id="574467" idx="0"/>
            <a:endCxn id="574470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74470" name="AutoShape 6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4471" name="AutoShape 7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74472" name="AutoShape 8"/>
          <p:cNvSpPr>
            <a:spLocks noChangeArrowheads="1"/>
          </p:cNvSpPr>
          <p:nvPr/>
        </p:nvSpPr>
        <p:spPr bwMode="auto">
          <a:xfrm>
            <a:off x="2835275" y="2713038"/>
            <a:ext cx="1143000" cy="320675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8          4</a:t>
            </a:r>
          </a:p>
        </p:txBody>
      </p:sp>
      <p:sp>
        <p:nvSpPr>
          <p:cNvPr id="574473" name="AutoShape 9"/>
          <p:cNvSpPr>
            <a:spLocks noChangeArrowheads="1"/>
          </p:cNvSpPr>
          <p:nvPr/>
        </p:nvSpPr>
        <p:spPr bwMode="auto">
          <a:xfrm>
            <a:off x="1295400" y="4037013"/>
            <a:ext cx="1173163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6          2</a:t>
            </a:r>
          </a:p>
        </p:txBody>
      </p:sp>
      <p:sp>
        <p:nvSpPr>
          <p:cNvPr id="574474" name="AutoShape 10"/>
          <p:cNvSpPr>
            <a:spLocks noChangeArrowheads="1"/>
          </p:cNvSpPr>
          <p:nvPr/>
        </p:nvSpPr>
        <p:spPr bwMode="auto">
          <a:xfrm>
            <a:off x="1309688" y="4029075"/>
            <a:ext cx="3048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6</a:t>
            </a:r>
          </a:p>
        </p:txBody>
      </p:sp>
      <p:sp>
        <p:nvSpPr>
          <p:cNvPr id="574475" name="AutoShape 11"/>
          <p:cNvSpPr>
            <a:spLocks noChangeArrowheads="1"/>
          </p:cNvSpPr>
          <p:nvPr/>
        </p:nvSpPr>
        <p:spPr bwMode="auto">
          <a:xfrm>
            <a:off x="2163763" y="4022725"/>
            <a:ext cx="3048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2</a:t>
            </a:r>
          </a:p>
        </p:txBody>
      </p:sp>
      <p:sp>
        <p:nvSpPr>
          <p:cNvPr id="574476" name="Text Box 12"/>
          <p:cNvSpPr txBox="1">
            <a:spLocks noChangeArrowheads="1"/>
          </p:cNvSpPr>
          <p:nvPr/>
        </p:nvSpPr>
        <p:spPr bwMode="auto">
          <a:xfrm>
            <a:off x="361950" y="1058863"/>
            <a:ext cx="3179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0, 1)</a:t>
            </a:r>
          </a:p>
        </p:txBody>
      </p:sp>
      <p:sp>
        <p:nvSpPr>
          <p:cNvPr id="574477" name="Text Box 13"/>
          <p:cNvSpPr txBox="1">
            <a:spLocks noChangeArrowheads="1"/>
          </p:cNvSpPr>
          <p:nvPr/>
        </p:nvSpPr>
        <p:spPr bwMode="auto">
          <a:xfrm>
            <a:off x="3090863" y="1049338"/>
            <a:ext cx="15097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divide</a:t>
            </a:r>
          </a:p>
        </p:txBody>
      </p:sp>
      <p:sp>
        <p:nvSpPr>
          <p:cNvPr id="574479" name="Text Box 15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74480" name="Rectangle 16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4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4473" grpId="0" animBg="1"/>
      <p:bldP spid="574474" grpId="0" animBg="1"/>
      <p:bldP spid="57447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F748-CF08-4564-8A90-6E3E14A75A58}" type="slidenum">
              <a:rPr lang="en-US" altLang="en-US"/>
              <a:pPr/>
              <a:t>26</a:t>
            </a:fld>
            <a:endParaRPr lang="en-US" altLang="en-US"/>
          </a:p>
        </p:txBody>
      </p:sp>
      <p:cxnSp>
        <p:nvCxnSpPr>
          <p:cNvPr id="575490" name="AutoShape 2"/>
          <p:cNvCxnSpPr>
            <a:cxnSpLocks noChangeShapeType="1"/>
            <a:stCxn id="575493" idx="0"/>
            <a:endCxn id="575492" idx="2"/>
          </p:cNvCxnSpPr>
          <p:nvPr/>
        </p:nvCxnSpPr>
        <p:spPr bwMode="auto">
          <a:xfrm flipV="1">
            <a:off x="1876425" y="3108325"/>
            <a:ext cx="750888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cxnSp>
        <p:nvCxnSpPr>
          <p:cNvPr id="575491" name="AutoShape 3"/>
          <p:cNvCxnSpPr>
            <a:cxnSpLocks noChangeShapeType="1"/>
            <a:stCxn id="575494" idx="0"/>
            <a:endCxn id="575493" idx="2"/>
          </p:cNvCxnSpPr>
          <p:nvPr/>
        </p:nvCxnSpPr>
        <p:spPr bwMode="auto">
          <a:xfrm flipV="1">
            <a:off x="1447800" y="4403725"/>
            <a:ext cx="428625" cy="6064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75492" name="AutoShape 4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5493" name="AutoShape 5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5494" name="AutoShape 6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75495" name="AutoShape 7"/>
          <p:cNvCxnSpPr>
            <a:cxnSpLocks noChangeShapeType="1"/>
            <a:stCxn id="575492" idx="0"/>
            <a:endCxn id="575496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75496" name="AutoShape 8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5497" name="AutoShape 9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75498" name="AutoShape 10"/>
          <p:cNvSpPr>
            <a:spLocks noChangeArrowheads="1"/>
          </p:cNvSpPr>
          <p:nvPr/>
        </p:nvSpPr>
        <p:spPr bwMode="auto">
          <a:xfrm>
            <a:off x="2835275" y="2713038"/>
            <a:ext cx="1143000" cy="320675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8          4</a:t>
            </a:r>
          </a:p>
        </p:txBody>
      </p:sp>
      <p:sp>
        <p:nvSpPr>
          <p:cNvPr id="575499" name="AutoShape 11"/>
          <p:cNvSpPr>
            <a:spLocks noChangeArrowheads="1"/>
          </p:cNvSpPr>
          <p:nvPr/>
        </p:nvSpPr>
        <p:spPr bwMode="auto">
          <a:xfrm>
            <a:off x="1295400" y="5089525"/>
            <a:ext cx="3048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6</a:t>
            </a:r>
          </a:p>
        </p:txBody>
      </p:sp>
      <p:sp>
        <p:nvSpPr>
          <p:cNvPr id="575500" name="AutoShape 12"/>
          <p:cNvSpPr>
            <a:spLocks noChangeArrowheads="1"/>
          </p:cNvSpPr>
          <p:nvPr/>
        </p:nvSpPr>
        <p:spPr bwMode="auto">
          <a:xfrm>
            <a:off x="2163763" y="4022725"/>
            <a:ext cx="3048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2</a:t>
            </a:r>
          </a:p>
        </p:txBody>
      </p:sp>
      <p:sp>
        <p:nvSpPr>
          <p:cNvPr id="575502" name="Text Box 14"/>
          <p:cNvSpPr txBox="1">
            <a:spLocks noChangeArrowheads="1"/>
          </p:cNvSpPr>
          <p:nvPr/>
        </p:nvSpPr>
        <p:spPr bwMode="auto">
          <a:xfrm>
            <a:off x="361950" y="1058863"/>
            <a:ext cx="325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0, 0)</a:t>
            </a:r>
          </a:p>
        </p:txBody>
      </p:sp>
      <p:sp>
        <p:nvSpPr>
          <p:cNvPr id="575503" name="Text Box 15"/>
          <p:cNvSpPr txBox="1">
            <a:spLocks noChangeArrowheads="1"/>
          </p:cNvSpPr>
          <p:nvPr/>
        </p:nvSpPr>
        <p:spPr bwMode="auto">
          <a:xfrm>
            <a:off x="3133725" y="1035050"/>
            <a:ext cx="22209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base case</a:t>
            </a:r>
          </a:p>
        </p:txBody>
      </p:sp>
      <p:sp>
        <p:nvSpPr>
          <p:cNvPr id="575504" name="Text Box 16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75505" name="Rectangle 17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C323F-0257-48BF-9516-646DF641959F}" type="slidenum">
              <a:rPr lang="en-US" altLang="en-US"/>
              <a:pPr/>
              <a:t>27</a:t>
            </a:fld>
            <a:endParaRPr lang="en-US" altLang="en-US"/>
          </a:p>
        </p:txBody>
      </p:sp>
      <p:cxnSp>
        <p:nvCxnSpPr>
          <p:cNvPr id="576514" name="AutoShape 2"/>
          <p:cNvCxnSpPr>
            <a:cxnSpLocks noChangeShapeType="1"/>
            <a:stCxn id="576517" idx="0"/>
            <a:endCxn id="576516" idx="2"/>
          </p:cNvCxnSpPr>
          <p:nvPr/>
        </p:nvCxnSpPr>
        <p:spPr bwMode="auto">
          <a:xfrm flipV="1">
            <a:off x="1876425" y="3108325"/>
            <a:ext cx="750888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cxnSp>
        <p:nvCxnSpPr>
          <p:cNvPr id="576515" name="AutoShape 3"/>
          <p:cNvCxnSpPr>
            <a:cxnSpLocks noChangeShapeType="1"/>
            <a:stCxn id="576518" idx="0"/>
            <a:endCxn id="576517" idx="2"/>
          </p:cNvCxnSpPr>
          <p:nvPr/>
        </p:nvCxnSpPr>
        <p:spPr bwMode="auto">
          <a:xfrm flipV="1">
            <a:off x="1447800" y="4408488"/>
            <a:ext cx="428625" cy="6064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576516" name="AutoShape 4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6517" name="AutoShape 5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6518" name="AutoShape 6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76519" name="AutoShape 7"/>
          <p:cNvCxnSpPr>
            <a:cxnSpLocks noChangeShapeType="1"/>
            <a:stCxn id="576516" idx="0"/>
            <a:endCxn id="576520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76520" name="AutoShape 8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6521" name="AutoShape 9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76522" name="AutoShape 10"/>
          <p:cNvSpPr>
            <a:spLocks noChangeArrowheads="1"/>
          </p:cNvSpPr>
          <p:nvPr/>
        </p:nvSpPr>
        <p:spPr bwMode="auto">
          <a:xfrm>
            <a:off x="2835275" y="2713038"/>
            <a:ext cx="1143000" cy="320675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8          4</a:t>
            </a:r>
          </a:p>
        </p:txBody>
      </p:sp>
      <p:sp>
        <p:nvSpPr>
          <p:cNvPr id="576523" name="AutoShape 11"/>
          <p:cNvSpPr>
            <a:spLocks noChangeArrowheads="1"/>
          </p:cNvSpPr>
          <p:nvPr/>
        </p:nvSpPr>
        <p:spPr bwMode="auto">
          <a:xfrm>
            <a:off x="1309688" y="40370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6</a:t>
            </a:r>
          </a:p>
        </p:txBody>
      </p:sp>
      <p:sp>
        <p:nvSpPr>
          <p:cNvPr id="576524" name="AutoShape 12"/>
          <p:cNvSpPr>
            <a:spLocks noChangeArrowheads="1"/>
          </p:cNvSpPr>
          <p:nvPr/>
        </p:nvSpPr>
        <p:spPr bwMode="auto">
          <a:xfrm>
            <a:off x="2163763" y="4022725"/>
            <a:ext cx="3048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2</a:t>
            </a:r>
          </a:p>
        </p:txBody>
      </p:sp>
      <p:sp>
        <p:nvSpPr>
          <p:cNvPr id="576526" name="Text Box 14"/>
          <p:cNvSpPr txBox="1">
            <a:spLocks noChangeArrowheads="1"/>
          </p:cNvSpPr>
          <p:nvPr/>
        </p:nvSpPr>
        <p:spPr bwMode="auto">
          <a:xfrm>
            <a:off x="361950" y="1058863"/>
            <a:ext cx="48339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0, 0), return</a:t>
            </a:r>
          </a:p>
        </p:txBody>
      </p:sp>
      <p:sp>
        <p:nvSpPr>
          <p:cNvPr id="576527" name="Text Box 15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76528" name="Rectangle 16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ACFCF-B2EA-4814-B213-D97A4C022E5B}" type="slidenum">
              <a:rPr lang="en-US" altLang="en-US"/>
              <a:pPr/>
              <a:t>28</a:t>
            </a:fld>
            <a:endParaRPr lang="en-US" altLang="en-US"/>
          </a:p>
        </p:txBody>
      </p:sp>
      <p:cxnSp>
        <p:nvCxnSpPr>
          <p:cNvPr id="577538" name="AutoShape 2"/>
          <p:cNvCxnSpPr>
            <a:cxnSpLocks noChangeShapeType="1"/>
            <a:stCxn id="577542" idx="0"/>
            <a:endCxn id="577541" idx="2"/>
          </p:cNvCxnSpPr>
          <p:nvPr/>
        </p:nvCxnSpPr>
        <p:spPr bwMode="auto">
          <a:xfrm flipV="1">
            <a:off x="1876425" y="3108325"/>
            <a:ext cx="750888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cxnSp>
        <p:nvCxnSpPr>
          <p:cNvPr id="577539" name="AutoShape 3"/>
          <p:cNvCxnSpPr>
            <a:cxnSpLocks noChangeShapeType="1"/>
            <a:stCxn id="577543" idx="0"/>
            <a:endCxn id="577542" idx="2"/>
          </p:cNvCxnSpPr>
          <p:nvPr/>
        </p:nvCxnSpPr>
        <p:spPr bwMode="auto">
          <a:xfrm flipV="1">
            <a:off x="1447800" y="4403725"/>
            <a:ext cx="428625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77540" name="AutoShape 4"/>
          <p:cNvCxnSpPr>
            <a:cxnSpLocks noChangeShapeType="1"/>
            <a:stCxn id="577542" idx="2"/>
            <a:endCxn id="577544" idx="0"/>
          </p:cNvCxnSpPr>
          <p:nvPr/>
        </p:nvCxnSpPr>
        <p:spPr bwMode="auto">
          <a:xfrm>
            <a:off x="1876425" y="4403725"/>
            <a:ext cx="438150" cy="6064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/>
            <a:tailEnd type="stealth" w="lg" len="lg"/>
          </a:ln>
          <a:effectLst/>
        </p:spPr>
      </p:cxnSp>
      <p:sp>
        <p:nvSpPr>
          <p:cNvPr id="577541" name="AutoShape 5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7542" name="AutoShape 6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7543" name="AutoShape 7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77544" name="AutoShape 8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77545" name="AutoShape 9"/>
          <p:cNvCxnSpPr>
            <a:cxnSpLocks noChangeShapeType="1"/>
            <a:stCxn id="577541" idx="0"/>
            <a:endCxn id="577546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77546" name="AutoShape 10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7547" name="AutoShape 11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77548" name="AutoShape 12"/>
          <p:cNvSpPr>
            <a:spLocks noChangeArrowheads="1"/>
          </p:cNvSpPr>
          <p:nvPr/>
        </p:nvSpPr>
        <p:spPr bwMode="auto">
          <a:xfrm>
            <a:off x="2835275" y="2713038"/>
            <a:ext cx="1143000" cy="320675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8          4</a:t>
            </a:r>
          </a:p>
        </p:txBody>
      </p:sp>
      <p:sp>
        <p:nvSpPr>
          <p:cNvPr id="577549" name="AutoShape 13"/>
          <p:cNvSpPr>
            <a:spLocks noChangeArrowheads="1"/>
          </p:cNvSpPr>
          <p:nvPr/>
        </p:nvSpPr>
        <p:spPr bwMode="auto">
          <a:xfrm>
            <a:off x="1309688" y="40370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6</a:t>
            </a:r>
          </a:p>
        </p:txBody>
      </p:sp>
      <p:sp>
        <p:nvSpPr>
          <p:cNvPr id="577550" name="AutoShape 14"/>
          <p:cNvSpPr>
            <a:spLocks noChangeArrowheads="1"/>
          </p:cNvSpPr>
          <p:nvPr/>
        </p:nvSpPr>
        <p:spPr bwMode="auto">
          <a:xfrm>
            <a:off x="2178050" y="5103813"/>
            <a:ext cx="3048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2</a:t>
            </a:r>
          </a:p>
        </p:txBody>
      </p:sp>
      <p:sp>
        <p:nvSpPr>
          <p:cNvPr id="577552" name="Text Box 16"/>
          <p:cNvSpPr txBox="1">
            <a:spLocks noChangeArrowheads="1"/>
          </p:cNvSpPr>
          <p:nvPr/>
        </p:nvSpPr>
        <p:spPr bwMode="auto">
          <a:xfrm>
            <a:off x="361950" y="1058863"/>
            <a:ext cx="31067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1, 1)</a:t>
            </a:r>
          </a:p>
        </p:txBody>
      </p:sp>
      <p:sp>
        <p:nvSpPr>
          <p:cNvPr id="577553" name="Text Box 17"/>
          <p:cNvSpPr txBox="1">
            <a:spLocks noChangeArrowheads="1"/>
          </p:cNvSpPr>
          <p:nvPr/>
        </p:nvSpPr>
        <p:spPr bwMode="auto">
          <a:xfrm>
            <a:off x="3087688" y="1019175"/>
            <a:ext cx="22209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base case</a:t>
            </a:r>
          </a:p>
        </p:txBody>
      </p:sp>
      <p:sp>
        <p:nvSpPr>
          <p:cNvPr id="577554" name="Text Box 18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77555" name="Rectangle 19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8DA6B-C533-406C-91F8-5AD62FE81A14}" type="slidenum">
              <a:rPr lang="en-US" altLang="en-US"/>
              <a:pPr/>
              <a:t>29</a:t>
            </a:fld>
            <a:endParaRPr lang="en-US" altLang="en-US"/>
          </a:p>
        </p:txBody>
      </p:sp>
      <p:cxnSp>
        <p:nvCxnSpPr>
          <p:cNvPr id="578562" name="AutoShape 2"/>
          <p:cNvCxnSpPr>
            <a:cxnSpLocks noChangeShapeType="1"/>
            <a:stCxn id="578566" idx="0"/>
            <a:endCxn id="578565" idx="2"/>
          </p:cNvCxnSpPr>
          <p:nvPr/>
        </p:nvCxnSpPr>
        <p:spPr bwMode="auto">
          <a:xfrm flipV="1">
            <a:off x="1876425" y="3108325"/>
            <a:ext cx="750888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cxnSp>
        <p:nvCxnSpPr>
          <p:cNvPr id="578563" name="AutoShape 3"/>
          <p:cNvCxnSpPr>
            <a:cxnSpLocks noChangeShapeType="1"/>
            <a:stCxn id="578567" idx="0"/>
            <a:endCxn id="578566" idx="2"/>
          </p:cNvCxnSpPr>
          <p:nvPr/>
        </p:nvCxnSpPr>
        <p:spPr bwMode="auto">
          <a:xfrm flipV="1">
            <a:off x="1447800" y="4408488"/>
            <a:ext cx="428625" cy="6064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78564" name="AutoShape 4"/>
          <p:cNvCxnSpPr>
            <a:cxnSpLocks noChangeShapeType="1"/>
            <a:stCxn id="578566" idx="2"/>
            <a:endCxn id="578568" idx="0"/>
          </p:cNvCxnSpPr>
          <p:nvPr/>
        </p:nvCxnSpPr>
        <p:spPr bwMode="auto">
          <a:xfrm>
            <a:off x="1876425" y="4408488"/>
            <a:ext cx="438150" cy="6064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578565" name="AutoShape 5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8566" name="AutoShape 6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8567" name="AutoShape 7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78568" name="AutoShape 8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78569" name="AutoShape 9"/>
          <p:cNvCxnSpPr>
            <a:cxnSpLocks noChangeShapeType="1"/>
            <a:stCxn id="578565" idx="0"/>
            <a:endCxn id="578570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78570" name="AutoShape 10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8571" name="AutoShape 11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78572" name="AutoShape 12"/>
          <p:cNvSpPr>
            <a:spLocks noChangeArrowheads="1"/>
          </p:cNvSpPr>
          <p:nvPr/>
        </p:nvSpPr>
        <p:spPr bwMode="auto">
          <a:xfrm>
            <a:off x="2835275" y="2713038"/>
            <a:ext cx="1143000" cy="320675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8          4</a:t>
            </a:r>
          </a:p>
        </p:txBody>
      </p:sp>
      <p:sp>
        <p:nvSpPr>
          <p:cNvPr id="578573" name="AutoShape 13"/>
          <p:cNvSpPr>
            <a:spLocks noChangeArrowheads="1"/>
          </p:cNvSpPr>
          <p:nvPr/>
        </p:nvSpPr>
        <p:spPr bwMode="auto">
          <a:xfrm>
            <a:off x="1309688" y="40370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6</a:t>
            </a:r>
          </a:p>
        </p:txBody>
      </p:sp>
      <p:sp>
        <p:nvSpPr>
          <p:cNvPr id="578574" name="AutoShape 14"/>
          <p:cNvSpPr>
            <a:spLocks noChangeArrowheads="1"/>
          </p:cNvSpPr>
          <p:nvPr/>
        </p:nvSpPr>
        <p:spPr bwMode="auto">
          <a:xfrm>
            <a:off x="2162175" y="4021138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2</a:t>
            </a:r>
          </a:p>
        </p:txBody>
      </p:sp>
      <p:sp>
        <p:nvSpPr>
          <p:cNvPr id="578576" name="Text Box 16"/>
          <p:cNvSpPr txBox="1">
            <a:spLocks noChangeArrowheads="1"/>
          </p:cNvSpPr>
          <p:nvPr/>
        </p:nvSpPr>
        <p:spPr bwMode="auto">
          <a:xfrm>
            <a:off x="361950" y="1058863"/>
            <a:ext cx="45577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1, 1), return</a:t>
            </a:r>
          </a:p>
        </p:txBody>
      </p:sp>
      <p:sp>
        <p:nvSpPr>
          <p:cNvPr id="578577" name="Text Box 17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78578" name="Rectangle 18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0421F-144D-49CD-B136-45F4D3694F44}" type="slidenum">
              <a:rPr lang="en-US" altLang="en-US"/>
              <a:pPr/>
              <a:t>30</a:t>
            </a:fld>
            <a:endParaRPr lang="en-US" altLang="en-US"/>
          </a:p>
        </p:txBody>
      </p:sp>
      <p:cxnSp>
        <p:nvCxnSpPr>
          <p:cNvPr id="579586" name="AutoShape 2"/>
          <p:cNvCxnSpPr>
            <a:cxnSpLocks noChangeShapeType="1"/>
            <a:stCxn id="579590" idx="0"/>
            <a:endCxn id="579589" idx="2"/>
          </p:cNvCxnSpPr>
          <p:nvPr/>
        </p:nvCxnSpPr>
        <p:spPr bwMode="auto">
          <a:xfrm flipV="1">
            <a:off x="1876425" y="3108325"/>
            <a:ext cx="750888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cxnSp>
        <p:nvCxnSpPr>
          <p:cNvPr id="579587" name="AutoShape 3"/>
          <p:cNvCxnSpPr>
            <a:cxnSpLocks noChangeShapeType="1"/>
            <a:stCxn id="579591" idx="0"/>
            <a:endCxn id="579590" idx="2"/>
          </p:cNvCxnSpPr>
          <p:nvPr/>
        </p:nvCxnSpPr>
        <p:spPr bwMode="auto">
          <a:xfrm flipV="1">
            <a:off x="1447800" y="4408488"/>
            <a:ext cx="428625" cy="6064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79588" name="AutoShape 4"/>
          <p:cNvCxnSpPr>
            <a:cxnSpLocks noChangeShapeType="1"/>
            <a:stCxn id="579590" idx="2"/>
            <a:endCxn id="579592" idx="0"/>
          </p:cNvCxnSpPr>
          <p:nvPr/>
        </p:nvCxnSpPr>
        <p:spPr bwMode="auto">
          <a:xfrm>
            <a:off x="1876425" y="4408488"/>
            <a:ext cx="438150" cy="6064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579589" name="AutoShape 5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9590" name="AutoShape 6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9591" name="AutoShape 7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79592" name="AutoShape 8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79593" name="AutoShape 9"/>
          <p:cNvCxnSpPr>
            <a:cxnSpLocks noChangeShapeType="1"/>
            <a:stCxn id="579589" idx="0"/>
            <a:endCxn id="579594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79594" name="AutoShape 10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79595" name="AutoShape 11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79596" name="AutoShape 12"/>
          <p:cNvSpPr>
            <a:spLocks noChangeArrowheads="1"/>
          </p:cNvSpPr>
          <p:nvPr/>
        </p:nvSpPr>
        <p:spPr bwMode="auto">
          <a:xfrm>
            <a:off x="2835275" y="2713038"/>
            <a:ext cx="1143000" cy="320675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8          4</a:t>
            </a:r>
          </a:p>
        </p:txBody>
      </p:sp>
      <p:sp>
        <p:nvSpPr>
          <p:cNvPr id="579597" name="AutoShape 13"/>
          <p:cNvSpPr>
            <a:spLocks noChangeArrowheads="1"/>
          </p:cNvSpPr>
          <p:nvPr/>
        </p:nvSpPr>
        <p:spPr bwMode="auto">
          <a:xfrm>
            <a:off x="1281113" y="4008438"/>
            <a:ext cx="1143000" cy="320675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2          6</a:t>
            </a:r>
          </a:p>
        </p:txBody>
      </p:sp>
      <p:sp>
        <p:nvSpPr>
          <p:cNvPr id="579599" name="Text Box 15"/>
          <p:cNvSpPr txBox="1">
            <a:spLocks noChangeArrowheads="1"/>
          </p:cNvSpPr>
          <p:nvPr/>
        </p:nvSpPr>
        <p:spPr bwMode="auto">
          <a:xfrm>
            <a:off x="361950" y="1058863"/>
            <a:ext cx="3730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Merge(A, 0, 0, 1)</a:t>
            </a:r>
          </a:p>
        </p:txBody>
      </p:sp>
      <p:sp>
        <p:nvSpPr>
          <p:cNvPr id="579600" name="Text Box 16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79601" name="Rectangle 17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FBDB5-6EEE-4F02-8D50-A8A386D75655}" type="slidenum">
              <a:rPr lang="en-US" altLang="en-US"/>
              <a:pPr/>
              <a:t>31</a:t>
            </a:fld>
            <a:endParaRPr lang="en-US" altLang="en-US"/>
          </a:p>
        </p:txBody>
      </p:sp>
      <p:cxnSp>
        <p:nvCxnSpPr>
          <p:cNvPr id="580610" name="AutoShape 2"/>
          <p:cNvCxnSpPr>
            <a:cxnSpLocks noChangeShapeType="1"/>
            <a:stCxn id="580614" idx="0"/>
            <a:endCxn id="580613" idx="2"/>
          </p:cNvCxnSpPr>
          <p:nvPr/>
        </p:nvCxnSpPr>
        <p:spPr bwMode="auto">
          <a:xfrm flipV="1">
            <a:off x="1876425" y="3113088"/>
            <a:ext cx="750888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0611" name="AutoShape 3"/>
          <p:cNvCxnSpPr>
            <a:cxnSpLocks noChangeShapeType="1"/>
            <a:stCxn id="580615" idx="0"/>
            <a:endCxn id="580614" idx="2"/>
          </p:cNvCxnSpPr>
          <p:nvPr/>
        </p:nvCxnSpPr>
        <p:spPr bwMode="auto">
          <a:xfrm flipV="1">
            <a:off x="1447800" y="4403725"/>
            <a:ext cx="428625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0612" name="AutoShape 4"/>
          <p:cNvCxnSpPr>
            <a:cxnSpLocks noChangeShapeType="1"/>
            <a:stCxn id="580614" idx="2"/>
            <a:endCxn id="580616" idx="0"/>
          </p:cNvCxnSpPr>
          <p:nvPr/>
        </p:nvCxnSpPr>
        <p:spPr bwMode="auto">
          <a:xfrm>
            <a:off x="1876425" y="4403725"/>
            <a:ext cx="43815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580613" name="AutoShape 5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0614" name="AutoShape 6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0615" name="AutoShape 7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0616" name="AutoShape 8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80617" name="AutoShape 9"/>
          <p:cNvCxnSpPr>
            <a:cxnSpLocks noChangeShapeType="1"/>
            <a:stCxn id="580613" idx="0"/>
            <a:endCxn id="580618" idx="2"/>
          </p:cNvCxnSpPr>
          <p:nvPr/>
        </p:nvCxnSpPr>
        <p:spPr bwMode="auto">
          <a:xfrm flipV="1">
            <a:off x="2627313" y="1973263"/>
            <a:ext cx="1677987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80618" name="AutoShape 10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0619" name="AutoShape 11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80620" name="AutoShape 12"/>
          <p:cNvSpPr>
            <a:spLocks noChangeArrowheads="1"/>
          </p:cNvSpPr>
          <p:nvPr/>
        </p:nvSpPr>
        <p:spPr bwMode="auto">
          <a:xfrm>
            <a:off x="2835275" y="2713038"/>
            <a:ext cx="1143000" cy="320675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8          4</a:t>
            </a:r>
          </a:p>
        </p:txBody>
      </p:sp>
      <p:sp>
        <p:nvSpPr>
          <p:cNvPr id="580621" name="AutoShape 13"/>
          <p:cNvSpPr>
            <a:spLocks noChangeArrowheads="1"/>
          </p:cNvSpPr>
          <p:nvPr/>
        </p:nvSpPr>
        <p:spPr bwMode="auto">
          <a:xfrm>
            <a:off x="1295400" y="2727325"/>
            <a:ext cx="1143000" cy="320675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2          6</a:t>
            </a:r>
          </a:p>
        </p:txBody>
      </p:sp>
      <p:sp>
        <p:nvSpPr>
          <p:cNvPr id="580623" name="Text Box 15"/>
          <p:cNvSpPr txBox="1">
            <a:spLocks noChangeArrowheads="1"/>
          </p:cNvSpPr>
          <p:nvPr/>
        </p:nvSpPr>
        <p:spPr bwMode="auto">
          <a:xfrm>
            <a:off x="361950" y="1058863"/>
            <a:ext cx="57038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0, 1), return</a:t>
            </a:r>
          </a:p>
        </p:txBody>
      </p:sp>
      <p:sp>
        <p:nvSpPr>
          <p:cNvPr id="580624" name="Text Box 16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80625" name="Rectangle 17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BD53-103A-46B2-849C-6107559631D3}" type="slidenum">
              <a:rPr lang="en-US" altLang="en-US"/>
              <a:pPr/>
              <a:t>32</a:t>
            </a:fld>
            <a:endParaRPr lang="en-US" altLang="en-US"/>
          </a:p>
        </p:txBody>
      </p:sp>
      <p:cxnSp>
        <p:nvCxnSpPr>
          <p:cNvPr id="581634" name="AutoShape 2"/>
          <p:cNvCxnSpPr>
            <a:cxnSpLocks noChangeShapeType="1"/>
            <a:stCxn id="581639" idx="0"/>
            <a:endCxn id="581638" idx="2"/>
          </p:cNvCxnSpPr>
          <p:nvPr/>
        </p:nvCxnSpPr>
        <p:spPr bwMode="auto">
          <a:xfrm flipV="1">
            <a:off x="1876425" y="3108325"/>
            <a:ext cx="750888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1635" name="AutoShape 3"/>
          <p:cNvCxnSpPr>
            <a:cxnSpLocks noChangeShapeType="1"/>
            <a:stCxn id="581640" idx="0"/>
            <a:endCxn id="581638" idx="2"/>
          </p:cNvCxnSpPr>
          <p:nvPr/>
        </p:nvCxnSpPr>
        <p:spPr bwMode="auto">
          <a:xfrm flipH="1" flipV="1">
            <a:off x="2627313" y="3108325"/>
            <a:ext cx="974725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81636" name="AutoShape 4"/>
          <p:cNvCxnSpPr>
            <a:cxnSpLocks noChangeShapeType="1"/>
            <a:stCxn id="581641" idx="0"/>
            <a:endCxn id="581639" idx="2"/>
          </p:cNvCxnSpPr>
          <p:nvPr/>
        </p:nvCxnSpPr>
        <p:spPr bwMode="auto">
          <a:xfrm flipV="1">
            <a:off x="1447800" y="4403725"/>
            <a:ext cx="428625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1637" name="AutoShape 5"/>
          <p:cNvCxnSpPr>
            <a:cxnSpLocks noChangeShapeType="1"/>
            <a:stCxn id="581639" idx="2"/>
            <a:endCxn id="581642" idx="0"/>
          </p:cNvCxnSpPr>
          <p:nvPr/>
        </p:nvCxnSpPr>
        <p:spPr bwMode="auto">
          <a:xfrm>
            <a:off x="1876425" y="4403725"/>
            <a:ext cx="43815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581638" name="AutoShape 6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1639" name="AutoShape 7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1640" name="AutoShape 8"/>
          <p:cNvSpPr>
            <a:spLocks noChangeArrowheads="1"/>
          </p:cNvSpPr>
          <p:nvPr/>
        </p:nvSpPr>
        <p:spPr bwMode="auto">
          <a:xfrm>
            <a:off x="2955925" y="3962400"/>
            <a:ext cx="12906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1641" name="AutoShape 9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1642" name="AutoShape 10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81643" name="AutoShape 11"/>
          <p:cNvCxnSpPr>
            <a:cxnSpLocks noChangeShapeType="1"/>
            <a:stCxn id="581638" idx="0"/>
            <a:endCxn id="581644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81644" name="AutoShape 12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1645" name="AutoShape 13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81646" name="AutoShape 14"/>
          <p:cNvSpPr>
            <a:spLocks noChangeArrowheads="1"/>
          </p:cNvSpPr>
          <p:nvPr/>
        </p:nvSpPr>
        <p:spPr bwMode="auto">
          <a:xfrm>
            <a:off x="3017838" y="4022725"/>
            <a:ext cx="1143000" cy="320675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8          4</a:t>
            </a:r>
          </a:p>
        </p:txBody>
      </p:sp>
      <p:sp>
        <p:nvSpPr>
          <p:cNvPr id="581647" name="AutoShape 15"/>
          <p:cNvSpPr>
            <a:spLocks noChangeArrowheads="1"/>
          </p:cNvSpPr>
          <p:nvPr/>
        </p:nvSpPr>
        <p:spPr bwMode="auto">
          <a:xfrm>
            <a:off x="1295400" y="2727325"/>
            <a:ext cx="1143000" cy="320675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2          6</a:t>
            </a:r>
          </a:p>
        </p:txBody>
      </p:sp>
      <p:sp>
        <p:nvSpPr>
          <p:cNvPr id="581649" name="Text Box 17"/>
          <p:cNvSpPr txBox="1">
            <a:spLocks noChangeArrowheads="1"/>
          </p:cNvSpPr>
          <p:nvPr/>
        </p:nvSpPr>
        <p:spPr bwMode="auto">
          <a:xfrm>
            <a:off x="361950" y="1058863"/>
            <a:ext cx="2989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2, 3)</a:t>
            </a:r>
          </a:p>
        </p:txBody>
      </p:sp>
      <p:sp>
        <p:nvSpPr>
          <p:cNvPr id="581650" name="AutoShape 18"/>
          <p:cNvSpPr>
            <a:spLocks noChangeArrowheads="1"/>
          </p:cNvSpPr>
          <p:nvPr/>
        </p:nvSpPr>
        <p:spPr bwMode="auto">
          <a:xfrm>
            <a:off x="3841750" y="4005263"/>
            <a:ext cx="350838" cy="3349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sp>
        <p:nvSpPr>
          <p:cNvPr id="581651" name="AutoShape 19"/>
          <p:cNvSpPr>
            <a:spLocks noChangeArrowheads="1"/>
          </p:cNvSpPr>
          <p:nvPr/>
        </p:nvSpPr>
        <p:spPr bwMode="auto">
          <a:xfrm>
            <a:off x="3017838" y="4006850"/>
            <a:ext cx="350837" cy="334963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</a:t>
            </a:r>
          </a:p>
        </p:txBody>
      </p:sp>
      <p:sp>
        <p:nvSpPr>
          <p:cNvPr id="581652" name="Text Box 20"/>
          <p:cNvSpPr txBox="1">
            <a:spLocks noChangeArrowheads="1"/>
          </p:cNvSpPr>
          <p:nvPr/>
        </p:nvSpPr>
        <p:spPr bwMode="auto">
          <a:xfrm>
            <a:off x="3113088" y="1047750"/>
            <a:ext cx="15097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divide</a:t>
            </a:r>
          </a:p>
        </p:txBody>
      </p:sp>
      <p:sp>
        <p:nvSpPr>
          <p:cNvPr id="581653" name="Text Box 21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81654" name="Rectangle 22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1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1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1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16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1646" grpId="0" animBg="1"/>
      <p:bldP spid="581650" grpId="0" animBg="1"/>
      <p:bldP spid="581651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ACE81-A179-4F29-9AE7-EC4DE9A1984E}" type="slidenum">
              <a:rPr lang="en-US" altLang="en-US"/>
              <a:pPr/>
              <a:t>33</a:t>
            </a:fld>
            <a:endParaRPr lang="en-US" altLang="en-US"/>
          </a:p>
        </p:txBody>
      </p:sp>
      <p:cxnSp>
        <p:nvCxnSpPr>
          <p:cNvPr id="582658" name="AutoShape 2"/>
          <p:cNvCxnSpPr>
            <a:cxnSpLocks noChangeShapeType="1"/>
            <a:stCxn id="582664" idx="0"/>
            <a:endCxn id="582663" idx="2"/>
          </p:cNvCxnSpPr>
          <p:nvPr/>
        </p:nvCxnSpPr>
        <p:spPr bwMode="auto">
          <a:xfrm flipV="1">
            <a:off x="1876425" y="3108325"/>
            <a:ext cx="750888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2659" name="AutoShape 3"/>
          <p:cNvCxnSpPr>
            <a:cxnSpLocks noChangeShapeType="1"/>
            <a:stCxn id="582665" idx="0"/>
            <a:endCxn id="582663" idx="2"/>
          </p:cNvCxnSpPr>
          <p:nvPr/>
        </p:nvCxnSpPr>
        <p:spPr bwMode="auto">
          <a:xfrm flipH="1" flipV="1">
            <a:off x="2627313" y="3108325"/>
            <a:ext cx="974725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82660" name="AutoShape 4"/>
          <p:cNvCxnSpPr>
            <a:cxnSpLocks noChangeShapeType="1"/>
            <a:stCxn id="582666" idx="0"/>
            <a:endCxn id="582664" idx="2"/>
          </p:cNvCxnSpPr>
          <p:nvPr/>
        </p:nvCxnSpPr>
        <p:spPr bwMode="auto">
          <a:xfrm flipV="1">
            <a:off x="1447800" y="4403725"/>
            <a:ext cx="428625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2661" name="AutoShape 5"/>
          <p:cNvCxnSpPr>
            <a:cxnSpLocks noChangeShapeType="1"/>
            <a:stCxn id="582668" idx="0"/>
            <a:endCxn id="582665" idx="2"/>
          </p:cNvCxnSpPr>
          <p:nvPr/>
        </p:nvCxnSpPr>
        <p:spPr bwMode="auto">
          <a:xfrm flipV="1">
            <a:off x="3119438" y="4403725"/>
            <a:ext cx="482600" cy="6064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82662" name="AutoShape 6"/>
          <p:cNvCxnSpPr>
            <a:cxnSpLocks noChangeShapeType="1"/>
            <a:stCxn id="582664" idx="2"/>
            <a:endCxn id="582667" idx="0"/>
          </p:cNvCxnSpPr>
          <p:nvPr/>
        </p:nvCxnSpPr>
        <p:spPr bwMode="auto">
          <a:xfrm>
            <a:off x="1876425" y="4403725"/>
            <a:ext cx="43815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582663" name="AutoShape 7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2664" name="AutoShape 8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2665" name="AutoShape 9"/>
          <p:cNvSpPr>
            <a:spLocks noChangeArrowheads="1"/>
          </p:cNvSpPr>
          <p:nvPr/>
        </p:nvSpPr>
        <p:spPr bwMode="auto">
          <a:xfrm>
            <a:off x="2955925" y="3962400"/>
            <a:ext cx="1290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2666" name="AutoShape 10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2667" name="AutoShape 11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2668" name="AutoShape 12"/>
          <p:cNvSpPr>
            <a:spLocks noChangeArrowheads="1"/>
          </p:cNvSpPr>
          <p:nvPr/>
        </p:nvSpPr>
        <p:spPr bwMode="auto">
          <a:xfrm>
            <a:off x="2895600" y="5029200"/>
            <a:ext cx="447675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82669" name="AutoShape 13"/>
          <p:cNvCxnSpPr>
            <a:cxnSpLocks noChangeShapeType="1"/>
            <a:stCxn id="582663" idx="0"/>
            <a:endCxn id="582670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82670" name="AutoShape 14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2671" name="AutoShape 15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82672" name="AutoShape 16"/>
          <p:cNvSpPr>
            <a:spLocks noChangeArrowheads="1"/>
          </p:cNvSpPr>
          <p:nvPr/>
        </p:nvSpPr>
        <p:spPr bwMode="auto">
          <a:xfrm>
            <a:off x="3841750" y="4005263"/>
            <a:ext cx="350838" cy="3349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sp>
        <p:nvSpPr>
          <p:cNvPr id="582673" name="AutoShape 17"/>
          <p:cNvSpPr>
            <a:spLocks noChangeArrowheads="1"/>
          </p:cNvSpPr>
          <p:nvPr/>
        </p:nvSpPr>
        <p:spPr bwMode="auto">
          <a:xfrm>
            <a:off x="1295400" y="2727325"/>
            <a:ext cx="1143000" cy="320675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2          6</a:t>
            </a:r>
          </a:p>
        </p:txBody>
      </p:sp>
      <p:sp>
        <p:nvSpPr>
          <p:cNvPr id="582674" name="AutoShape 18"/>
          <p:cNvSpPr>
            <a:spLocks noChangeArrowheads="1"/>
          </p:cNvSpPr>
          <p:nvPr/>
        </p:nvSpPr>
        <p:spPr bwMode="auto">
          <a:xfrm>
            <a:off x="2941638" y="5073650"/>
            <a:ext cx="350837" cy="334963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</a:t>
            </a:r>
          </a:p>
        </p:txBody>
      </p:sp>
      <p:sp>
        <p:nvSpPr>
          <p:cNvPr id="582676" name="Text Box 20"/>
          <p:cNvSpPr txBox="1">
            <a:spLocks noChangeArrowheads="1"/>
          </p:cNvSpPr>
          <p:nvPr/>
        </p:nvSpPr>
        <p:spPr bwMode="auto">
          <a:xfrm>
            <a:off x="361950" y="1058863"/>
            <a:ext cx="51958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2, 2), base case</a:t>
            </a:r>
          </a:p>
        </p:txBody>
      </p:sp>
      <p:sp>
        <p:nvSpPr>
          <p:cNvPr id="582677" name="Text Box 21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82678" name="Rectangle 22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444A-BEBE-460E-9EC4-5C7D6626B14D}" type="slidenum">
              <a:rPr lang="en-US" altLang="en-US"/>
              <a:pPr/>
              <a:t>34</a:t>
            </a:fld>
            <a:endParaRPr lang="en-US" altLang="en-US"/>
          </a:p>
        </p:txBody>
      </p:sp>
      <p:cxnSp>
        <p:nvCxnSpPr>
          <p:cNvPr id="583682" name="AutoShape 2"/>
          <p:cNvCxnSpPr>
            <a:cxnSpLocks noChangeShapeType="1"/>
            <a:stCxn id="583688" idx="0"/>
            <a:endCxn id="583687" idx="2"/>
          </p:cNvCxnSpPr>
          <p:nvPr/>
        </p:nvCxnSpPr>
        <p:spPr bwMode="auto">
          <a:xfrm flipV="1">
            <a:off x="1876425" y="3108325"/>
            <a:ext cx="750888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3683" name="AutoShape 3"/>
          <p:cNvCxnSpPr>
            <a:cxnSpLocks noChangeShapeType="1"/>
            <a:stCxn id="583689" idx="0"/>
            <a:endCxn id="583687" idx="2"/>
          </p:cNvCxnSpPr>
          <p:nvPr/>
        </p:nvCxnSpPr>
        <p:spPr bwMode="auto">
          <a:xfrm flipH="1" flipV="1">
            <a:off x="2627313" y="3108325"/>
            <a:ext cx="974725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83684" name="AutoShape 4"/>
          <p:cNvCxnSpPr>
            <a:cxnSpLocks noChangeShapeType="1"/>
            <a:stCxn id="583690" idx="0"/>
            <a:endCxn id="583688" idx="2"/>
          </p:cNvCxnSpPr>
          <p:nvPr/>
        </p:nvCxnSpPr>
        <p:spPr bwMode="auto">
          <a:xfrm flipV="1">
            <a:off x="1447800" y="4403725"/>
            <a:ext cx="428625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3685" name="AutoShape 5"/>
          <p:cNvCxnSpPr>
            <a:cxnSpLocks noChangeShapeType="1"/>
            <a:stCxn id="583692" idx="0"/>
            <a:endCxn id="583689" idx="2"/>
          </p:cNvCxnSpPr>
          <p:nvPr/>
        </p:nvCxnSpPr>
        <p:spPr bwMode="auto">
          <a:xfrm flipV="1">
            <a:off x="3119438" y="4408488"/>
            <a:ext cx="482600" cy="6064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3686" name="AutoShape 6"/>
          <p:cNvCxnSpPr>
            <a:cxnSpLocks noChangeShapeType="1"/>
            <a:stCxn id="583688" idx="2"/>
            <a:endCxn id="583691" idx="0"/>
          </p:cNvCxnSpPr>
          <p:nvPr/>
        </p:nvCxnSpPr>
        <p:spPr bwMode="auto">
          <a:xfrm>
            <a:off x="1876425" y="4403725"/>
            <a:ext cx="43815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583687" name="AutoShape 7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3688" name="AutoShape 8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3689" name="AutoShape 9"/>
          <p:cNvSpPr>
            <a:spLocks noChangeArrowheads="1"/>
          </p:cNvSpPr>
          <p:nvPr/>
        </p:nvSpPr>
        <p:spPr bwMode="auto">
          <a:xfrm>
            <a:off x="2955925" y="3962400"/>
            <a:ext cx="12906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3690" name="AutoShape 10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3691" name="AutoShape 11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3692" name="AutoShape 12"/>
          <p:cNvSpPr>
            <a:spLocks noChangeArrowheads="1"/>
          </p:cNvSpPr>
          <p:nvPr/>
        </p:nvSpPr>
        <p:spPr bwMode="auto">
          <a:xfrm>
            <a:off x="2895600" y="5029200"/>
            <a:ext cx="447675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83693" name="AutoShape 13"/>
          <p:cNvCxnSpPr>
            <a:cxnSpLocks noChangeShapeType="1"/>
            <a:stCxn id="583687" idx="0"/>
            <a:endCxn id="583694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83694" name="AutoShape 14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3695" name="AutoShape 15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83696" name="AutoShape 16"/>
          <p:cNvSpPr>
            <a:spLocks noChangeArrowheads="1"/>
          </p:cNvSpPr>
          <p:nvPr/>
        </p:nvSpPr>
        <p:spPr bwMode="auto">
          <a:xfrm>
            <a:off x="3841750" y="4005263"/>
            <a:ext cx="350838" cy="3349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sp>
        <p:nvSpPr>
          <p:cNvPr id="583697" name="AutoShape 17"/>
          <p:cNvSpPr>
            <a:spLocks noChangeArrowheads="1"/>
          </p:cNvSpPr>
          <p:nvPr/>
        </p:nvSpPr>
        <p:spPr bwMode="auto">
          <a:xfrm>
            <a:off x="1295400" y="2727325"/>
            <a:ext cx="1143000" cy="320675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2          6</a:t>
            </a:r>
          </a:p>
        </p:txBody>
      </p:sp>
      <p:sp>
        <p:nvSpPr>
          <p:cNvPr id="583698" name="AutoShape 18"/>
          <p:cNvSpPr>
            <a:spLocks noChangeArrowheads="1"/>
          </p:cNvSpPr>
          <p:nvPr/>
        </p:nvSpPr>
        <p:spPr bwMode="auto">
          <a:xfrm>
            <a:off x="3017838" y="4006850"/>
            <a:ext cx="350837" cy="334963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</a:t>
            </a:r>
          </a:p>
        </p:txBody>
      </p:sp>
      <p:sp>
        <p:nvSpPr>
          <p:cNvPr id="583700" name="Text Box 20"/>
          <p:cNvSpPr txBox="1">
            <a:spLocks noChangeArrowheads="1"/>
          </p:cNvSpPr>
          <p:nvPr/>
        </p:nvSpPr>
        <p:spPr bwMode="auto">
          <a:xfrm>
            <a:off x="361950" y="1058863"/>
            <a:ext cx="6502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2, 2),</a:t>
            </a:r>
            <a:r>
              <a:rPr lang="en-US"/>
              <a:t> </a:t>
            </a:r>
            <a:r>
              <a:rPr lang="en-US" sz="2400">
                <a:solidFill>
                  <a:srgbClr val="009900"/>
                </a:solidFill>
              </a:rPr>
              <a:t>return</a:t>
            </a:r>
          </a:p>
        </p:txBody>
      </p:sp>
      <p:sp>
        <p:nvSpPr>
          <p:cNvPr id="583701" name="Text Box 21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83702" name="Rectangle 22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F42D8-1899-467E-B06B-CE30F64AFF3A}" type="slidenum">
              <a:rPr lang="en-US" altLang="en-US"/>
              <a:pPr/>
              <a:t>35</a:t>
            </a:fld>
            <a:endParaRPr lang="en-US" altLang="en-US"/>
          </a:p>
        </p:txBody>
      </p:sp>
      <p:cxnSp>
        <p:nvCxnSpPr>
          <p:cNvPr id="584706" name="AutoShape 2"/>
          <p:cNvCxnSpPr>
            <a:cxnSpLocks noChangeShapeType="1"/>
            <a:stCxn id="584713" idx="0"/>
            <a:endCxn id="584712" idx="2"/>
          </p:cNvCxnSpPr>
          <p:nvPr/>
        </p:nvCxnSpPr>
        <p:spPr bwMode="auto">
          <a:xfrm flipV="1">
            <a:off x="1876425" y="3108325"/>
            <a:ext cx="750888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4707" name="AutoShape 3"/>
          <p:cNvCxnSpPr>
            <a:cxnSpLocks noChangeShapeType="1"/>
            <a:stCxn id="584714" idx="0"/>
            <a:endCxn id="584712" idx="2"/>
          </p:cNvCxnSpPr>
          <p:nvPr/>
        </p:nvCxnSpPr>
        <p:spPr bwMode="auto">
          <a:xfrm flipH="1" flipV="1">
            <a:off x="2627313" y="3108325"/>
            <a:ext cx="974725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84708" name="AutoShape 4"/>
          <p:cNvCxnSpPr>
            <a:cxnSpLocks noChangeShapeType="1"/>
            <a:stCxn id="584715" idx="0"/>
            <a:endCxn id="584713" idx="2"/>
          </p:cNvCxnSpPr>
          <p:nvPr/>
        </p:nvCxnSpPr>
        <p:spPr bwMode="auto">
          <a:xfrm flipV="1">
            <a:off x="1447800" y="4403725"/>
            <a:ext cx="428625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4709" name="AutoShape 5"/>
          <p:cNvCxnSpPr>
            <a:cxnSpLocks noChangeShapeType="1"/>
            <a:stCxn id="584717" idx="0"/>
            <a:endCxn id="584714" idx="2"/>
          </p:cNvCxnSpPr>
          <p:nvPr/>
        </p:nvCxnSpPr>
        <p:spPr bwMode="auto">
          <a:xfrm flipV="1">
            <a:off x="3119438" y="4403725"/>
            <a:ext cx="48260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4710" name="AutoShape 6"/>
          <p:cNvCxnSpPr>
            <a:cxnSpLocks noChangeShapeType="1"/>
            <a:stCxn id="584713" idx="2"/>
            <a:endCxn id="584716" idx="0"/>
          </p:cNvCxnSpPr>
          <p:nvPr/>
        </p:nvCxnSpPr>
        <p:spPr bwMode="auto">
          <a:xfrm>
            <a:off x="1876425" y="4403725"/>
            <a:ext cx="43815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84711" name="AutoShape 7"/>
          <p:cNvCxnSpPr>
            <a:cxnSpLocks noChangeShapeType="1"/>
            <a:stCxn id="584714" idx="2"/>
            <a:endCxn id="584718" idx="0"/>
          </p:cNvCxnSpPr>
          <p:nvPr/>
        </p:nvCxnSpPr>
        <p:spPr bwMode="auto">
          <a:xfrm>
            <a:off x="3602038" y="4403725"/>
            <a:ext cx="427037" cy="6064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584712" name="AutoShape 8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4713" name="AutoShape 9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4714" name="AutoShape 10"/>
          <p:cNvSpPr>
            <a:spLocks noChangeArrowheads="1"/>
          </p:cNvSpPr>
          <p:nvPr/>
        </p:nvSpPr>
        <p:spPr bwMode="auto">
          <a:xfrm>
            <a:off x="2955925" y="3962400"/>
            <a:ext cx="1290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4715" name="AutoShape 11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4716" name="AutoShape 12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4717" name="AutoShape 13"/>
          <p:cNvSpPr>
            <a:spLocks noChangeArrowheads="1"/>
          </p:cNvSpPr>
          <p:nvPr/>
        </p:nvSpPr>
        <p:spPr bwMode="auto">
          <a:xfrm>
            <a:off x="2895600" y="5029200"/>
            <a:ext cx="447675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4718" name="AutoShape 14"/>
          <p:cNvSpPr>
            <a:spLocks noChangeArrowheads="1"/>
          </p:cNvSpPr>
          <p:nvPr/>
        </p:nvSpPr>
        <p:spPr bwMode="auto">
          <a:xfrm>
            <a:off x="3810000" y="5029200"/>
            <a:ext cx="436563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84719" name="AutoShape 15"/>
          <p:cNvCxnSpPr>
            <a:cxnSpLocks noChangeShapeType="1"/>
            <a:stCxn id="584712" idx="0"/>
            <a:endCxn id="584720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84720" name="AutoShape 16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4721" name="AutoShape 17"/>
          <p:cNvSpPr>
            <a:spLocks noChangeArrowheads="1"/>
          </p:cNvSpPr>
          <p:nvPr/>
        </p:nvSpPr>
        <p:spPr bwMode="auto">
          <a:xfrm>
            <a:off x="3857625" y="5072063"/>
            <a:ext cx="350838" cy="3349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sp>
        <p:nvSpPr>
          <p:cNvPr id="584722" name="AutoShape 18"/>
          <p:cNvSpPr>
            <a:spLocks noChangeArrowheads="1"/>
          </p:cNvSpPr>
          <p:nvPr/>
        </p:nvSpPr>
        <p:spPr bwMode="auto">
          <a:xfrm>
            <a:off x="1295400" y="2727325"/>
            <a:ext cx="1143000" cy="320675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2          6</a:t>
            </a:r>
          </a:p>
        </p:txBody>
      </p:sp>
      <p:sp>
        <p:nvSpPr>
          <p:cNvPr id="584723" name="AutoShape 19"/>
          <p:cNvSpPr>
            <a:spLocks noChangeArrowheads="1"/>
          </p:cNvSpPr>
          <p:nvPr/>
        </p:nvSpPr>
        <p:spPr bwMode="auto">
          <a:xfrm>
            <a:off x="3017838" y="4006850"/>
            <a:ext cx="350837" cy="334963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</a:t>
            </a:r>
          </a:p>
        </p:txBody>
      </p:sp>
      <p:sp>
        <p:nvSpPr>
          <p:cNvPr id="584725" name="Text Box 21"/>
          <p:cNvSpPr txBox="1">
            <a:spLocks noChangeArrowheads="1"/>
          </p:cNvSpPr>
          <p:nvPr/>
        </p:nvSpPr>
        <p:spPr bwMode="auto">
          <a:xfrm>
            <a:off x="361950" y="1058863"/>
            <a:ext cx="5689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3, 3), base case</a:t>
            </a:r>
          </a:p>
        </p:txBody>
      </p:sp>
      <p:sp>
        <p:nvSpPr>
          <p:cNvPr id="584726" name="Text Box 22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84727" name="Rectangle 23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717F-716F-4E74-88E1-2BB93902A62B}" type="slidenum">
              <a:rPr lang="en-US" altLang="en-US"/>
              <a:pPr/>
              <a:t>36</a:t>
            </a:fld>
            <a:endParaRPr lang="en-US" altLang="en-US"/>
          </a:p>
        </p:txBody>
      </p:sp>
      <p:cxnSp>
        <p:nvCxnSpPr>
          <p:cNvPr id="585730" name="AutoShape 2"/>
          <p:cNvCxnSpPr>
            <a:cxnSpLocks noChangeShapeType="1"/>
            <a:stCxn id="585737" idx="0"/>
            <a:endCxn id="585736" idx="2"/>
          </p:cNvCxnSpPr>
          <p:nvPr/>
        </p:nvCxnSpPr>
        <p:spPr bwMode="auto">
          <a:xfrm flipV="1">
            <a:off x="1876425" y="3108325"/>
            <a:ext cx="750888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5731" name="AutoShape 3"/>
          <p:cNvCxnSpPr>
            <a:cxnSpLocks noChangeShapeType="1"/>
            <a:stCxn id="585738" idx="0"/>
            <a:endCxn id="585736" idx="2"/>
          </p:cNvCxnSpPr>
          <p:nvPr/>
        </p:nvCxnSpPr>
        <p:spPr bwMode="auto">
          <a:xfrm flipH="1" flipV="1">
            <a:off x="2627313" y="3108325"/>
            <a:ext cx="974725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85732" name="AutoShape 4"/>
          <p:cNvCxnSpPr>
            <a:cxnSpLocks noChangeShapeType="1"/>
            <a:stCxn id="585739" idx="0"/>
            <a:endCxn id="585737" idx="2"/>
          </p:cNvCxnSpPr>
          <p:nvPr/>
        </p:nvCxnSpPr>
        <p:spPr bwMode="auto">
          <a:xfrm flipV="1">
            <a:off x="1447800" y="4403725"/>
            <a:ext cx="428625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5733" name="AutoShape 5"/>
          <p:cNvCxnSpPr>
            <a:cxnSpLocks noChangeShapeType="1"/>
            <a:stCxn id="585741" idx="0"/>
            <a:endCxn id="585738" idx="2"/>
          </p:cNvCxnSpPr>
          <p:nvPr/>
        </p:nvCxnSpPr>
        <p:spPr bwMode="auto">
          <a:xfrm flipV="1">
            <a:off x="3119438" y="4408488"/>
            <a:ext cx="482600" cy="6064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5734" name="AutoShape 6"/>
          <p:cNvCxnSpPr>
            <a:cxnSpLocks noChangeShapeType="1"/>
            <a:stCxn id="585737" idx="2"/>
            <a:endCxn id="585740" idx="0"/>
          </p:cNvCxnSpPr>
          <p:nvPr/>
        </p:nvCxnSpPr>
        <p:spPr bwMode="auto">
          <a:xfrm>
            <a:off x="1876425" y="4403725"/>
            <a:ext cx="43815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85735" name="AutoShape 7"/>
          <p:cNvCxnSpPr>
            <a:cxnSpLocks noChangeShapeType="1"/>
            <a:stCxn id="585738" idx="2"/>
            <a:endCxn id="585742" idx="0"/>
          </p:cNvCxnSpPr>
          <p:nvPr/>
        </p:nvCxnSpPr>
        <p:spPr bwMode="auto">
          <a:xfrm>
            <a:off x="3602038" y="4408488"/>
            <a:ext cx="427037" cy="6064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585736" name="AutoShape 8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5737" name="AutoShape 9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5738" name="AutoShape 10"/>
          <p:cNvSpPr>
            <a:spLocks noChangeArrowheads="1"/>
          </p:cNvSpPr>
          <p:nvPr/>
        </p:nvSpPr>
        <p:spPr bwMode="auto">
          <a:xfrm>
            <a:off x="2955925" y="3962400"/>
            <a:ext cx="12906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5739" name="AutoShape 11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5740" name="AutoShape 12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5741" name="AutoShape 13"/>
          <p:cNvSpPr>
            <a:spLocks noChangeArrowheads="1"/>
          </p:cNvSpPr>
          <p:nvPr/>
        </p:nvSpPr>
        <p:spPr bwMode="auto">
          <a:xfrm>
            <a:off x="2895600" y="5029200"/>
            <a:ext cx="447675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5742" name="AutoShape 14"/>
          <p:cNvSpPr>
            <a:spLocks noChangeArrowheads="1"/>
          </p:cNvSpPr>
          <p:nvPr/>
        </p:nvSpPr>
        <p:spPr bwMode="auto">
          <a:xfrm>
            <a:off x="3810000" y="5029200"/>
            <a:ext cx="43656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85743" name="AutoShape 15"/>
          <p:cNvCxnSpPr>
            <a:cxnSpLocks noChangeShapeType="1"/>
            <a:stCxn id="585736" idx="0"/>
            <a:endCxn id="585744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85744" name="AutoShape 16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5745" name="AutoShape 17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85746" name="AutoShape 18"/>
          <p:cNvSpPr>
            <a:spLocks noChangeArrowheads="1"/>
          </p:cNvSpPr>
          <p:nvPr/>
        </p:nvSpPr>
        <p:spPr bwMode="auto">
          <a:xfrm>
            <a:off x="3811588" y="4005263"/>
            <a:ext cx="350837" cy="334962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sp>
        <p:nvSpPr>
          <p:cNvPr id="585747" name="AutoShape 19"/>
          <p:cNvSpPr>
            <a:spLocks noChangeArrowheads="1"/>
          </p:cNvSpPr>
          <p:nvPr/>
        </p:nvSpPr>
        <p:spPr bwMode="auto">
          <a:xfrm>
            <a:off x="1295400" y="2727325"/>
            <a:ext cx="1143000" cy="320675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2          6</a:t>
            </a:r>
          </a:p>
        </p:txBody>
      </p:sp>
      <p:sp>
        <p:nvSpPr>
          <p:cNvPr id="585748" name="AutoShape 20"/>
          <p:cNvSpPr>
            <a:spLocks noChangeArrowheads="1"/>
          </p:cNvSpPr>
          <p:nvPr/>
        </p:nvSpPr>
        <p:spPr bwMode="auto">
          <a:xfrm>
            <a:off x="3017838" y="4006850"/>
            <a:ext cx="350837" cy="334963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</a:t>
            </a:r>
          </a:p>
        </p:txBody>
      </p:sp>
      <p:sp>
        <p:nvSpPr>
          <p:cNvPr id="585750" name="Text Box 22"/>
          <p:cNvSpPr txBox="1">
            <a:spLocks noChangeArrowheads="1"/>
          </p:cNvSpPr>
          <p:nvPr/>
        </p:nvSpPr>
        <p:spPr bwMode="auto">
          <a:xfrm>
            <a:off x="361950" y="1058863"/>
            <a:ext cx="41798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3, 3), return</a:t>
            </a:r>
          </a:p>
        </p:txBody>
      </p:sp>
      <p:sp>
        <p:nvSpPr>
          <p:cNvPr id="585751" name="Text Box 23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85752" name="Rectangle 24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2C788-C73B-4479-8D3F-7178AB1F08B9}" type="slidenum">
              <a:rPr lang="en-US" altLang="en-US"/>
              <a:pPr/>
              <a:t>37</a:t>
            </a:fld>
            <a:endParaRPr lang="en-US" altLang="en-US"/>
          </a:p>
        </p:txBody>
      </p:sp>
      <p:cxnSp>
        <p:nvCxnSpPr>
          <p:cNvPr id="586754" name="AutoShape 2"/>
          <p:cNvCxnSpPr>
            <a:cxnSpLocks noChangeShapeType="1"/>
            <a:stCxn id="586761" idx="0"/>
            <a:endCxn id="586760" idx="2"/>
          </p:cNvCxnSpPr>
          <p:nvPr/>
        </p:nvCxnSpPr>
        <p:spPr bwMode="auto">
          <a:xfrm flipV="1">
            <a:off x="1876425" y="3108325"/>
            <a:ext cx="750888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6755" name="AutoShape 3"/>
          <p:cNvCxnSpPr>
            <a:cxnSpLocks noChangeShapeType="1"/>
            <a:stCxn id="586762" idx="0"/>
            <a:endCxn id="586760" idx="2"/>
          </p:cNvCxnSpPr>
          <p:nvPr/>
        </p:nvCxnSpPr>
        <p:spPr bwMode="auto">
          <a:xfrm flipH="1" flipV="1">
            <a:off x="2627313" y="3108325"/>
            <a:ext cx="974725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86756" name="AutoShape 4"/>
          <p:cNvCxnSpPr>
            <a:cxnSpLocks noChangeShapeType="1"/>
            <a:stCxn id="586763" idx="0"/>
            <a:endCxn id="586761" idx="2"/>
          </p:cNvCxnSpPr>
          <p:nvPr/>
        </p:nvCxnSpPr>
        <p:spPr bwMode="auto">
          <a:xfrm flipV="1">
            <a:off x="1447800" y="4403725"/>
            <a:ext cx="428625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6757" name="AutoShape 5"/>
          <p:cNvCxnSpPr>
            <a:cxnSpLocks noChangeShapeType="1"/>
            <a:stCxn id="586765" idx="0"/>
            <a:endCxn id="586762" idx="2"/>
          </p:cNvCxnSpPr>
          <p:nvPr/>
        </p:nvCxnSpPr>
        <p:spPr bwMode="auto">
          <a:xfrm flipV="1">
            <a:off x="3119438" y="4408488"/>
            <a:ext cx="482600" cy="6064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6758" name="AutoShape 6"/>
          <p:cNvCxnSpPr>
            <a:cxnSpLocks noChangeShapeType="1"/>
            <a:stCxn id="586761" idx="2"/>
            <a:endCxn id="586764" idx="0"/>
          </p:cNvCxnSpPr>
          <p:nvPr/>
        </p:nvCxnSpPr>
        <p:spPr bwMode="auto">
          <a:xfrm>
            <a:off x="1876425" y="4403725"/>
            <a:ext cx="43815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86759" name="AutoShape 7"/>
          <p:cNvCxnSpPr>
            <a:cxnSpLocks noChangeShapeType="1"/>
            <a:stCxn id="586762" idx="2"/>
            <a:endCxn id="586766" idx="0"/>
          </p:cNvCxnSpPr>
          <p:nvPr/>
        </p:nvCxnSpPr>
        <p:spPr bwMode="auto">
          <a:xfrm>
            <a:off x="3602038" y="4408488"/>
            <a:ext cx="427037" cy="6064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586760" name="AutoShape 8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6761" name="AutoShape 9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6762" name="AutoShape 10"/>
          <p:cNvSpPr>
            <a:spLocks noChangeArrowheads="1"/>
          </p:cNvSpPr>
          <p:nvPr/>
        </p:nvSpPr>
        <p:spPr bwMode="auto">
          <a:xfrm>
            <a:off x="2955925" y="3962400"/>
            <a:ext cx="12906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6763" name="AutoShape 11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6764" name="AutoShape 12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6765" name="AutoShape 13"/>
          <p:cNvSpPr>
            <a:spLocks noChangeArrowheads="1"/>
          </p:cNvSpPr>
          <p:nvPr/>
        </p:nvSpPr>
        <p:spPr bwMode="auto">
          <a:xfrm>
            <a:off x="2895600" y="5029200"/>
            <a:ext cx="447675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6766" name="AutoShape 14"/>
          <p:cNvSpPr>
            <a:spLocks noChangeArrowheads="1"/>
          </p:cNvSpPr>
          <p:nvPr/>
        </p:nvSpPr>
        <p:spPr bwMode="auto">
          <a:xfrm>
            <a:off x="3810000" y="5029200"/>
            <a:ext cx="43656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86767" name="AutoShape 15"/>
          <p:cNvCxnSpPr>
            <a:cxnSpLocks noChangeShapeType="1"/>
            <a:stCxn id="586760" idx="0"/>
            <a:endCxn id="586768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86768" name="AutoShape 16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6769" name="AutoShape 17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86770" name="AutoShape 18"/>
          <p:cNvSpPr>
            <a:spLocks noChangeArrowheads="1"/>
          </p:cNvSpPr>
          <p:nvPr/>
        </p:nvSpPr>
        <p:spPr bwMode="auto">
          <a:xfrm>
            <a:off x="1295400" y="2727325"/>
            <a:ext cx="1143000" cy="320675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2          6</a:t>
            </a:r>
          </a:p>
        </p:txBody>
      </p:sp>
      <p:sp>
        <p:nvSpPr>
          <p:cNvPr id="586771" name="AutoShape 19"/>
          <p:cNvSpPr>
            <a:spLocks noChangeArrowheads="1"/>
          </p:cNvSpPr>
          <p:nvPr/>
        </p:nvSpPr>
        <p:spPr bwMode="auto">
          <a:xfrm>
            <a:off x="3017838" y="4006850"/>
            <a:ext cx="1128712" cy="334963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4         8</a:t>
            </a:r>
          </a:p>
        </p:txBody>
      </p:sp>
      <p:sp>
        <p:nvSpPr>
          <p:cNvPr id="586773" name="Text Box 21"/>
          <p:cNvSpPr txBox="1">
            <a:spLocks noChangeArrowheads="1"/>
          </p:cNvSpPr>
          <p:nvPr/>
        </p:nvSpPr>
        <p:spPr bwMode="auto">
          <a:xfrm>
            <a:off x="361950" y="1058863"/>
            <a:ext cx="41798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Merge(A, 2, 2, 3)</a:t>
            </a:r>
          </a:p>
        </p:txBody>
      </p:sp>
      <p:sp>
        <p:nvSpPr>
          <p:cNvPr id="586774" name="Text Box 22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86775" name="Rectangle 23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75093-F7F5-42DA-9959-E0169AB223B5}" type="slidenum">
              <a:rPr lang="en-US" altLang="en-US"/>
              <a:pPr/>
              <a:t>38</a:t>
            </a:fld>
            <a:endParaRPr lang="en-US" altLang="en-US"/>
          </a:p>
        </p:txBody>
      </p:sp>
      <p:cxnSp>
        <p:nvCxnSpPr>
          <p:cNvPr id="587778" name="AutoShape 2"/>
          <p:cNvCxnSpPr>
            <a:cxnSpLocks noChangeShapeType="1"/>
            <a:stCxn id="587785" idx="0"/>
            <a:endCxn id="587784" idx="2"/>
          </p:cNvCxnSpPr>
          <p:nvPr/>
        </p:nvCxnSpPr>
        <p:spPr bwMode="auto">
          <a:xfrm flipV="1">
            <a:off x="1876425" y="3113088"/>
            <a:ext cx="750888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7779" name="AutoShape 3"/>
          <p:cNvCxnSpPr>
            <a:cxnSpLocks noChangeShapeType="1"/>
            <a:stCxn id="587786" idx="0"/>
            <a:endCxn id="587784" idx="2"/>
          </p:cNvCxnSpPr>
          <p:nvPr/>
        </p:nvCxnSpPr>
        <p:spPr bwMode="auto">
          <a:xfrm flipH="1" flipV="1">
            <a:off x="2627313" y="3113088"/>
            <a:ext cx="974725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7780" name="AutoShape 4"/>
          <p:cNvCxnSpPr>
            <a:cxnSpLocks noChangeShapeType="1"/>
            <a:stCxn id="587787" idx="0"/>
            <a:endCxn id="587785" idx="2"/>
          </p:cNvCxnSpPr>
          <p:nvPr/>
        </p:nvCxnSpPr>
        <p:spPr bwMode="auto">
          <a:xfrm flipV="1">
            <a:off x="1447800" y="4403725"/>
            <a:ext cx="428625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7781" name="AutoShape 5"/>
          <p:cNvCxnSpPr>
            <a:cxnSpLocks noChangeShapeType="1"/>
            <a:stCxn id="587789" idx="0"/>
            <a:endCxn id="587786" idx="2"/>
          </p:cNvCxnSpPr>
          <p:nvPr/>
        </p:nvCxnSpPr>
        <p:spPr bwMode="auto">
          <a:xfrm flipV="1">
            <a:off x="3119438" y="4403725"/>
            <a:ext cx="48260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7782" name="AutoShape 6"/>
          <p:cNvCxnSpPr>
            <a:cxnSpLocks noChangeShapeType="1"/>
            <a:stCxn id="587785" idx="2"/>
            <a:endCxn id="587788" idx="0"/>
          </p:cNvCxnSpPr>
          <p:nvPr/>
        </p:nvCxnSpPr>
        <p:spPr bwMode="auto">
          <a:xfrm>
            <a:off x="1876425" y="4403725"/>
            <a:ext cx="43815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87783" name="AutoShape 7"/>
          <p:cNvCxnSpPr>
            <a:cxnSpLocks noChangeShapeType="1"/>
            <a:stCxn id="587786" idx="2"/>
            <a:endCxn id="587790" idx="0"/>
          </p:cNvCxnSpPr>
          <p:nvPr/>
        </p:nvCxnSpPr>
        <p:spPr bwMode="auto">
          <a:xfrm>
            <a:off x="3602038" y="4403725"/>
            <a:ext cx="427037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587784" name="AutoShape 8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7785" name="AutoShape 9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7786" name="AutoShape 10"/>
          <p:cNvSpPr>
            <a:spLocks noChangeArrowheads="1"/>
          </p:cNvSpPr>
          <p:nvPr/>
        </p:nvSpPr>
        <p:spPr bwMode="auto">
          <a:xfrm>
            <a:off x="2955925" y="3962400"/>
            <a:ext cx="1290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7787" name="AutoShape 11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7788" name="AutoShape 12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7789" name="AutoShape 13"/>
          <p:cNvSpPr>
            <a:spLocks noChangeArrowheads="1"/>
          </p:cNvSpPr>
          <p:nvPr/>
        </p:nvSpPr>
        <p:spPr bwMode="auto">
          <a:xfrm>
            <a:off x="2895600" y="5029200"/>
            <a:ext cx="447675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7790" name="AutoShape 14"/>
          <p:cNvSpPr>
            <a:spLocks noChangeArrowheads="1"/>
          </p:cNvSpPr>
          <p:nvPr/>
        </p:nvSpPr>
        <p:spPr bwMode="auto">
          <a:xfrm>
            <a:off x="3810000" y="5029200"/>
            <a:ext cx="43656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87791" name="AutoShape 15"/>
          <p:cNvCxnSpPr>
            <a:cxnSpLocks noChangeShapeType="1"/>
            <a:stCxn id="587784" idx="0"/>
            <a:endCxn id="587792" idx="2"/>
          </p:cNvCxnSpPr>
          <p:nvPr/>
        </p:nvCxnSpPr>
        <p:spPr bwMode="auto">
          <a:xfrm flipV="1">
            <a:off x="2627313" y="1973263"/>
            <a:ext cx="1677987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87792" name="AutoShape 16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7793" name="AutoShape 17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87794" name="AutoShape 18"/>
          <p:cNvSpPr>
            <a:spLocks noChangeArrowheads="1"/>
          </p:cNvSpPr>
          <p:nvPr/>
        </p:nvSpPr>
        <p:spPr bwMode="auto">
          <a:xfrm>
            <a:off x="1295400" y="2727325"/>
            <a:ext cx="1143000" cy="320675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2          6</a:t>
            </a:r>
          </a:p>
        </p:txBody>
      </p:sp>
      <p:sp>
        <p:nvSpPr>
          <p:cNvPr id="587795" name="AutoShape 19"/>
          <p:cNvSpPr>
            <a:spLocks noChangeArrowheads="1"/>
          </p:cNvSpPr>
          <p:nvPr/>
        </p:nvSpPr>
        <p:spPr bwMode="auto">
          <a:xfrm>
            <a:off x="2849563" y="2709863"/>
            <a:ext cx="1128712" cy="334962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4         8</a:t>
            </a:r>
          </a:p>
        </p:txBody>
      </p:sp>
      <p:sp>
        <p:nvSpPr>
          <p:cNvPr id="587797" name="Text Box 21"/>
          <p:cNvSpPr txBox="1">
            <a:spLocks noChangeArrowheads="1"/>
          </p:cNvSpPr>
          <p:nvPr/>
        </p:nvSpPr>
        <p:spPr bwMode="auto">
          <a:xfrm>
            <a:off x="361950" y="1058863"/>
            <a:ext cx="41798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2, 3), return</a:t>
            </a:r>
          </a:p>
        </p:txBody>
      </p:sp>
      <p:sp>
        <p:nvSpPr>
          <p:cNvPr id="587798" name="Text Box 22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87799" name="Rectangle 23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44CE6-6593-431C-9A28-0A1F62DECE3A}" type="slidenum">
              <a:rPr lang="en-US" altLang="en-US"/>
              <a:pPr/>
              <a:t>39</a:t>
            </a:fld>
            <a:endParaRPr lang="en-US" altLang="en-US"/>
          </a:p>
        </p:txBody>
      </p:sp>
      <p:cxnSp>
        <p:nvCxnSpPr>
          <p:cNvPr id="588802" name="AutoShape 2"/>
          <p:cNvCxnSpPr>
            <a:cxnSpLocks noChangeShapeType="1"/>
            <a:stCxn id="588809" idx="0"/>
            <a:endCxn id="588808" idx="2"/>
          </p:cNvCxnSpPr>
          <p:nvPr/>
        </p:nvCxnSpPr>
        <p:spPr bwMode="auto">
          <a:xfrm flipV="1">
            <a:off x="1876425" y="3113088"/>
            <a:ext cx="750888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8803" name="AutoShape 3"/>
          <p:cNvCxnSpPr>
            <a:cxnSpLocks noChangeShapeType="1"/>
            <a:stCxn id="588810" idx="0"/>
            <a:endCxn id="588808" idx="2"/>
          </p:cNvCxnSpPr>
          <p:nvPr/>
        </p:nvCxnSpPr>
        <p:spPr bwMode="auto">
          <a:xfrm flipH="1" flipV="1">
            <a:off x="2627313" y="3113088"/>
            <a:ext cx="974725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8804" name="AutoShape 4"/>
          <p:cNvCxnSpPr>
            <a:cxnSpLocks noChangeShapeType="1"/>
            <a:stCxn id="588811" idx="0"/>
            <a:endCxn id="588809" idx="2"/>
          </p:cNvCxnSpPr>
          <p:nvPr/>
        </p:nvCxnSpPr>
        <p:spPr bwMode="auto">
          <a:xfrm flipV="1">
            <a:off x="1447800" y="4403725"/>
            <a:ext cx="428625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8805" name="AutoShape 5"/>
          <p:cNvCxnSpPr>
            <a:cxnSpLocks noChangeShapeType="1"/>
            <a:stCxn id="588813" idx="0"/>
            <a:endCxn id="588810" idx="2"/>
          </p:cNvCxnSpPr>
          <p:nvPr/>
        </p:nvCxnSpPr>
        <p:spPr bwMode="auto">
          <a:xfrm flipV="1">
            <a:off x="3119438" y="4403725"/>
            <a:ext cx="48260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8806" name="AutoShape 6"/>
          <p:cNvCxnSpPr>
            <a:cxnSpLocks noChangeShapeType="1"/>
            <a:stCxn id="588809" idx="2"/>
            <a:endCxn id="588812" idx="0"/>
          </p:cNvCxnSpPr>
          <p:nvPr/>
        </p:nvCxnSpPr>
        <p:spPr bwMode="auto">
          <a:xfrm>
            <a:off x="1876425" y="4403725"/>
            <a:ext cx="43815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88807" name="AutoShape 7"/>
          <p:cNvCxnSpPr>
            <a:cxnSpLocks noChangeShapeType="1"/>
            <a:stCxn id="588810" idx="2"/>
            <a:endCxn id="588814" idx="0"/>
          </p:cNvCxnSpPr>
          <p:nvPr/>
        </p:nvCxnSpPr>
        <p:spPr bwMode="auto">
          <a:xfrm>
            <a:off x="3602038" y="4403725"/>
            <a:ext cx="427037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588808" name="AutoShape 8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8809" name="AutoShape 9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8810" name="AutoShape 10"/>
          <p:cNvSpPr>
            <a:spLocks noChangeArrowheads="1"/>
          </p:cNvSpPr>
          <p:nvPr/>
        </p:nvSpPr>
        <p:spPr bwMode="auto">
          <a:xfrm>
            <a:off x="2955925" y="3962400"/>
            <a:ext cx="1290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8811" name="AutoShape 11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8812" name="AutoShape 12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8813" name="AutoShape 13"/>
          <p:cNvSpPr>
            <a:spLocks noChangeArrowheads="1"/>
          </p:cNvSpPr>
          <p:nvPr/>
        </p:nvSpPr>
        <p:spPr bwMode="auto">
          <a:xfrm>
            <a:off x="2895600" y="5029200"/>
            <a:ext cx="447675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8814" name="AutoShape 14"/>
          <p:cNvSpPr>
            <a:spLocks noChangeArrowheads="1"/>
          </p:cNvSpPr>
          <p:nvPr/>
        </p:nvSpPr>
        <p:spPr bwMode="auto">
          <a:xfrm>
            <a:off x="3810000" y="5029200"/>
            <a:ext cx="43656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88815" name="AutoShape 15"/>
          <p:cNvCxnSpPr>
            <a:cxnSpLocks noChangeShapeType="1"/>
            <a:stCxn id="588808" idx="0"/>
            <a:endCxn id="588816" idx="2"/>
          </p:cNvCxnSpPr>
          <p:nvPr/>
        </p:nvCxnSpPr>
        <p:spPr bwMode="auto">
          <a:xfrm flipV="1">
            <a:off x="2627313" y="1973263"/>
            <a:ext cx="1677987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88816" name="AutoShape 16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8817" name="AutoShape 17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88818" name="AutoShape 18"/>
          <p:cNvSpPr>
            <a:spLocks noChangeArrowheads="1"/>
          </p:cNvSpPr>
          <p:nvPr/>
        </p:nvSpPr>
        <p:spPr bwMode="auto">
          <a:xfrm>
            <a:off x="1295400" y="2727325"/>
            <a:ext cx="2681288" cy="320675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2          4           6        8</a:t>
            </a:r>
          </a:p>
        </p:txBody>
      </p:sp>
      <p:sp>
        <p:nvSpPr>
          <p:cNvPr id="588820" name="Text Box 20"/>
          <p:cNvSpPr txBox="1">
            <a:spLocks noChangeArrowheads="1"/>
          </p:cNvSpPr>
          <p:nvPr/>
        </p:nvSpPr>
        <p:spPr bwMode="auto">
          <a:xfrm>
            <a:off x="361950" y="1058863"/>
            <a:ext cx="41798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Merge(A, 0, 1, 3)</a:t>
            </a:r>
          </a:p>
        </p:txBody>
      </p:sp>
      <p:sp>
        <p:nvSpPr>
          <p:cNvPr id="588821" name="Text Box 21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88822" name="Rectangle 22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3FC16-F38B-45EE-A1D0-B8039142FD45}" type="slidenum">
              <a:rPr lang="en-US" altLang="en-US"/>
              <a:pPr/>
              <a:t>40</a:t>
            </a:fld>
            <a:endParaRPr lang="en-US" altLang="en-US"/>
          </a:p>
        </p:txBody>
      </p:sp>
      <p:cxnSp>
        <p:nvCxnSpPr>
          <p:cNvPr id="589826" name="AutoShape 2"/>
          <p:cNvCxnSpPr>
            <a:cxnSpLocks noChangeShapeType="1"/>
            <a:stCxn id="589833" idx="0"/>
            <a:endCxn id="589832" idx="2"/>
          </p:cNvCxnSpPr>
          <p:nvPr/>
        </p:nvCxnSpPr>
        <p:spPr bwMode="auto">
          <a:xfrm flipV="1">
            <a:off x="1876425" y="3108325"/>
            <a:ext cx="750888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9827" name="AutoShape 3"/>
          <p:cNvCxnSpPr>
            <a:cxnSpLocks noChangeShapeType="1"/>
            <a:stCxn id="589834" idx="0"/>
            <a:endCxn id="589832" idx="2"/>
          </p:cNvCxnSpPr>
          <p:nvPr/>
        </p:nvCxnSpPr>
        <p:spPr bwMode="auto">
          <a:xfrm flipH="1" flipV="1">
            <a:off x="2627313" y="3108325"/>
            <a:ext cx="974725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9828" name="AutoShape 4"/>
          <p:cNvCxnSpPr>
            <a:cxnSpLocks noChangeShapeType="1"/>
            <a:stCxn id="589835" idx="0"/>
            <a:endCxn id="589833" idx="2"/>
          </p:cNvCxnSpPr>
          <p:nvPr/>
        </p:nvCxnSpPr>
        <p:spPr bwMode="auto">
          <a:xfrm flipV="1">
            <a:off x="1447800" y="4403725"/>
            <a:ext cx="428625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9829" name="AutoShape 5"/>
          <p:cNvCxnSpPr>
            <a:cxnSpLocks noChangeShapeType="1"/>
            <a:stCxn id="589837" idx="0"/>
            <a:endCxn id="589834" idx="2"/>
          </p:cNvCxnSpPr>
          <p:nvPr/>
        </p:nvCxnSpPr>
        <p:spPr bwMode="auto">
          <a:xfrm flipV="1">
            <a:off x="3119438" y="4403725"/>
            <a:ext cx="48260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89830" name="AutoShape 6"/>
          <p:cNvCxnSpPr>
            <a:cxnSpLocks noChangeShapeType="1"/>
            <a:stCxn id="589833" idx="2"/>
            <a:endCxn id="589836" idx="0"/>
          </p:cNvCxnSpPr>
          <p:nvPr/>
        </p:nvCxnSpPr>
        <p:spPr bwMode="auto">
          <a:xfrm>
            <a:off x="1876425" y="4403725"/>
            <a:ext cx="43815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89831" name="AutoShape 7"/>
          <p:cNvCxnSpPr>
            <a:cxnSpLocks noChangeShapeType="1"/>
            <a:stCxn id="589834" idx="2"/>
            <a:endCxn id="589838" idx="0"/>
          </p:cNvCxnSpPr>
          <p:nvPr/>
        </p:nvCxnSpPr>
        <p:spPr bwMode="auto">
          <a:xfrm>
            <a:off x="3602038" y="4403725"/>
            <a:ext cx="427037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589832" name="AutoShape 8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9833" name="AutoShape 9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9834" name="AutoShape 10"/>
          <p:cNvSpPr>
            <a:spLocks noChangeArrowheads="1"/>
          </p:cNvSpPr>
          <p:nvPr/>
        </p:nvSpPr>
        <p:spPr bwMode="auto">
          <a:xfrm>
            <a:off x="2955925" y="3962400"/>
            <a:ext cx="1290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9835" name="AutoShape 11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9836" name="AutoShape 12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9837" name="AutoShape 13"/>
          <p:cNvSpPr>
            <a:spLocks noChangeArrowheads="1"/>
          </p:cNvSpPr>
          <p:nvPr/>
        </p:nvSpPr>
        <p:spPr bwMode="auto">
          <a:xfrm>
            <a:off x="2895600" y="5029200"/>
            <a:ext cx="447675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89838" name="AutoShape 14"/>
          <p:cNvSpPr>
            <a:spLocks noChangeArrowheads="1"/>
          </p:cNvSpPr>
          <p:nvPr/>
        </p:nvSpPr>
        <p:spPr bwMode="auto">
          <a:xfrm>
            <a:off x="3810000" y="5029200"/>
            <a:ext cx="43656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89839" name="AutoShape 15"/>
          <p:cNvCxnSpPr>
            <a:cxnSpLocks noChangeShapeType="1"/>
            <a:stCxn id="589832" idx="0"/>
            <a:endCxn id="589840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589840" name="AutoShape 16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89841" name="AutoShape 17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3          7          5         1</a:t>
            </a:r>
          </a:p>
        </p:txBody>
      </p:sp>
      <p:sp>
        <p:nvSpPr>
          <p:cNvPr id="589842" name="AutoShape 18"/>
          <p:cNvSpPr>
            <a:spLocks noChangeArrowheads="1"/>
          </p:cNvSpPr>
          <p:nvPr/>
        </p:nvSpPr>
        <p:spPr bwMode="auto">
          <a:xfrm>
            <a:off x="1311275" y="1584325"/>
            <a:ext cx="2681288" cy="320675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2          4           6        8</a:t>
            </a:r>
          </a:p>
        </p:txBody>
      </p:sp>
      <p:sp>
        <p:nvSpPr>
          <p:cNvPr id="589844" name="Text Box 20"/>
          <p:cNvSpPr txBox="1">
            <a:spLocks noChangeArrowheads="1"/>
          </p:cNvSpPr>
          <p:nvPr/>
        </p:nvSpPr>
        <p:spPr bwMode="auto">
          <a:xfrm>
            <a:off x="361950" y="1058863"/>
            <a:ext cx="41798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0, 3), return</a:t>
            </a:r>
          </a:p>
        </p:txBody>
      </p:sp>
      <p:sp>
        <p:nvSpPr>
          <p:cNvPr id="589845" name="Text Box 21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89846" name="Rectangle 22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4385-02D1-47C8-B7A3-492BE22F417E}" type="slidenum">
              <a:rPr lang="en-US" altLang="en-US"/>
              <a:pPr/>
              <a:t>41</a:t>
            </a:fld>
            <a:endParaRPr lang="en-US" altLang="en-US"/>
          </a:p>
        </p:txBody>
      </p:sp>
      <p:cxnSp>
        <p:nvCxnSpPr>
          <p:cNvPr id="590850" name="AutoShape 2"/>
          <p:cNvCxnSpPr>
            <a:cxnSpLocks noChangeShapeType="1"/>
            <a:stCxn id="590858" idx="0"/>
            <a:endCxn id="590856" idx="2"/>
          </p:cNvCxnSpPr>
          <p:nvPr/>
        </p:nvCxnSpPr>
        <p:spPr bwMode="auto">
          <a:xfrm flipV="1">
            <a:off x="1876425" y="3108325"/>
            <a:ext cx="750888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0851" name="AutoShape 3"/>
          <p:cNvCxnSpPr>
            <a:cxnSpLocks noChangeShapeType="1"/>
            <a:stCxn id="590859" idx="0"/>
            <a:endCxn id="590856" idx="2"/>
          </p:cNvCxnSpPr>
          <p:nvPr/>
        </p:nvCxnSpPr>
        <p:spPr bwMode="auto">
          <a:xfrm flipH="1" flipV="1">
            <a:off x="2627313" y="3108325"/>
            <a:ext cx="974725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0852" name="AutoShape 4"/>
          <p:cNvCxnSpPr>
            <a:cxnSpLocks noChangeShapeType="1"/>
            <a:stCxn id="590860" idx="0"/>
            <a:endCxn id="590858" idx="2"/>
          </p:cNvCxnSpPr>
          <p:nvPr/>
        </p:nvCxnSpPr>
        <p:spPr bwMode="auto">
          <a:xfrm flipV="1">
            <a:off x="1447800" y="4403725"/>
            <a:ext cx="428625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0853" name="AutoShape 5"/>
          <p:cNvCxnSpPr>
            <a:cxnSpLocks noChangeShapeType="1"/>
            <a:stCxn id="590862" idx="0"/>
            <a:endCxn id="590859" idx="2"/>
          </p:cNvCxnSpPr>
          <p:nvPr/>
        </p:nvCxnSpPr>
        <p:spPr bwMode="auto">
          <a:xfrm flipV="1">
            <a:off x="3119438" y="4403725"/>
            <a:ext cx="48260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0854" name="AutoShape 6"/>
          <p:cNvCxnSpPr>
            <a:cxnSpLocks noChangeShapeType="1"/>
            <a:stCxn id="590858" idx="2"/>
            <a:endCxn id="590861" idx="0"/>
          </p:cNvCxnSpPr>
          <p:nvPr/>
        </p:nvCxnSpPr>
        <p:spPr bwMode="auto">
          <a:xfrm>
            <a:off x="1876425" y="4403725"/>
            <a:ext cx="43815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90855" name="AutoShape 7"/>
          <p:cNvCxnSpPr>
            <a:cxnSpLocks noChangeShapeType="1"/>
            <a:stCxn id="590859" idx="2"/>
            <a:endCxn id="590863" idx="0"/>
          </p:cNvCxnSpPr>
          <p:nvPr/>
        </p:nvCxnSpPr>
        <p:spPr bwMode="auto">
          <a:xfrm>
            <a:off x="3602038" y="4403725"/>
            <a:ext cx="427037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590856" name="AutoShape 8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0857" name="AutoShape 9"/>
          <p:cNvSpPr>
            <a:spLocks noChangeArrowheads="1"/>
          </p:cNvSpPr>
          <p:nvPr/>
        </p:nvSpPr>
        <p:spPr bwMode="auto">
          <a:xfrm>
            <a:off x="4714875" y="2667000"/>
            <a:ext cx="270668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0858" name="AutoShape 10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0859" name="AutoShape 11"/>
          <p:cNvSpPr>
            <a:spLocks noChangeArrowheads="1"/>
          </p:cNvSpPr>
          <p:nvPr/>
        </p:nvSpPr>
        <p:spPr bwMode="auto">
          <a:xfrm>
            <a:off x="2955925" y="3962400"/>
            <a:ext cx="1290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0860" name="AutoShape 12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0861" name="AutoShape 13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0862" name="AutoShape 14"/>
          <p:cNvSpPr>
            <a:spLocks noChangeArrowheads="1"/>
          </p:cNvSpPr>
          <p:nvPr/>
        </p:nvSpPr>
        <p:spPr bwMode="auto">
          <a:xfrm>
            <a:off x="2895600" y="5029200"/>
            <a:ext cx="447675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0863" name="AutoShape 15"/>
          <p:cNvSpPr>
            <a:spLocks noChangeArrowheads="1"/>
          </p:cNvSpPr>
          <p:nvPr/>
        </p:nvSpPr>
        <p:spPr bwMode="auto">
          <a:xfrm>
            <a:off x="3810000" y="5029200"/>
            <a:ext cx="43656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90864" name="AutoShape 16"/>
          <p:cNvCxnSpPr>
            <a:cxnSpLocks noChangeShapeType="1"/>
            <a:stCxn id="590856" idx="0"/>
            <a:endCxn id="590866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0865" name="AutoShape 17"/>
          <p:cNvCxnSpPr>
            <a:cxnSpLocks noChangeShapeType="1"/>
            <a:stCxn id="590857" idx="0"/>
            <a:endCxn id="590866" idx="2"/>
          </p:cNvCxnSpPr>
          <p:nvPr/>
        </p:nvCxnSpPr>
        <p:spPr bwMode="auto">
          <a:xfrm flipH="1" flipV="1">
            <a:off x="4305300" y="1973263"/>
            <a:ext cx="1763713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90866" name="AutoShape 18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0867" name="AutoShape 19"/>
          <p:cNvSpPr>
            <a:spLocks noChangeArrowheads="1"/>
          </p:cNvSpPr>
          <p:nvPr/>
        </p:nvSpPr>
        <p:spPr bwMode="auto">
          <a:xfrm>
            <a:off x="4770438" y="2740025"/>
            <a:ext cx="2590800" cy="290513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3         7         5         1</a:t>
            </a:r>
          </a:p>
        </p:txBody>
      </p:sp>
      <p:sp>
        <p:nvSpPr>
          <p:cNvPr id="590868" name="AutoShape 20"/>
          <p:cNvSpPr>
            <a:spLocks noChangeArrowheads="1"/>
          </p:cNvSpPr>
          <p:nvPr/>
        </p:nvSpPr>
        <p:spPr bwMode="auto">
          <a:xfrm>
            <a:off x="1311275" y="1584325"/>
            <a:ext cx="2681288" cy="320675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2          4           6        8</a:t>
            </a:r>
          </a:p>
        </p:txBody>
      </p:sp>
      <p:sp>
        <p:nvSpPr>
          <p:cNvPr id="590870" name="Text Box 22"/>
          <p:cNvSpPr txBox="1">
            <a:spLocks noChangeArrowheads="1"/>
          </p:cNvSpPr>
          <p:nvPr/>
        </p:nvSpPr>
        <p:spPr bwMode="auto">
          <a:xfrm>
            <a:off x="361950" y="1058863"/>
            <a:ext cx="44989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4, 7)</a:t>
            </a:r>
          </a:p>
        </p:txBody>
      </p:sp>
      <p:sp>
        <p:nvSpPr>
          <p:cNvPr id="590871" name="Text Box 23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90872" name="Rectangle 24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2805D-FEA3-4E18-8864-CE9AF8621F21}" type="slidenum">
              <a:rPr lang="en-US" altLang="en-US"/>
              <a:pPr/>
              <a:t>42</a:t>
            </a:fld>
            <a:endParaRPr lang="en-US" altLang="en-US"/>
          </a:p>
        </p:txBody>
      </p:sp>
      <p:cxnSp>
        <p:nvCxnSpPr>
          <p:cNvPr id="591874" name="AutoShape 2"/>
          <p:cNvCxnSpPr>
            <a:cxnSpLocks noChangeShapeType="1"/>
            <a:stCxn id="591882" idx="0"/>
            <a:endCxn id="591880" idx="2"/>
          </p:cNvCxnSpPr>
          <p:nvPr/>
        </p:nvCxnSpPr>
        <p:spPr bwMode="auto">
          <a:xfrm flipV="1">
            <a:off x="1876425" y="3108325"/>
            <a:ext cx="750888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1875" name="AutoShape 3"/>
          <p:cNvCxnSpPr>
            <a:cxnSpLocks noChangeShapeType="1"/>
            <a:stCxn id="591883" idx="0"/>
            <a:endCxn id="591880" idx="2"/>
          </p:cNvCxnSpPr>
          <p:nvPr/>
        </p:nvCxnSpPr>
        <p:spPr bwMode="auto">
          <a:xfrm flipH="1" flipV="1">
            <a:off x="2627313" y="3108325"/>
            <a:ext cx="974725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1876" name="AutoShape 4"/>
          <p:cNvCxnSpPr>
            <a:cxnSpLocks noChangeShapeType="1"/>
            <a:stCxn id="591886" idx="0"/>
            <a:endCxn id="591882" idx="2"/>
          </p:cNvCxnSpPr>
          <p:nvPr/>
        </p:nvCxnSpPr>
        <p:spPr bwMode="auto">
          <a:xfrm flipV="1">
            <a:off x="1447800" y="4403725"/>
            <a:ext cx="428625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1877" name="AutoShape 5"/>
          <p:cNvCxnSpPr>
            <a:cxnSpLocks noChangeShapeType="1"/>
            <a:stCxn id="591888" idx="0"/>
            <a:endCxn id="591883" idx="2"/>
          </p:cNvCxnSpPr>
          <p:nvPr/>
        </p:nvCxnSpPr>
        <p:spPr bwMode="auto">
          <a:xfrm flipV="1">
            <a:off x="3119438" y="4403725"/>
            <a:ext cx="48260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1878" name="AutoShape 6"/>
          <p:cNvCxnSpPr>
            <a:cxnSpLocks noChangeShapeType="1"/>
            <a:stCxn id="591882" idx="2"/>
            <a:endCxn id="591887" idx="0"/>
          </p:cNvCxnSpPr>
          <p:nvPr/>
        </p:nvCxnSpPr>
        <p:spPr bwMode="auto">
          <a:xfrm>
            <a:off x="1876425" y="4403725"/>
            <a:ext cx="43815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91879" name="AutoShape 7"/>
          <p:cNvCxnSpPr>
            <a:cxnSpLocks noChangeShapeType="1"/>
            <a:stCxn id="591883" idx="2"/>
            <a:endCxn id="591889" idx="0"/>
          </p:cNvCxnSpPr>
          <p:nvPr/>
        </p:nvCxnSpPr>
        <p:spPr bwMode="auto">
          <a:xfrm>
            <a:off x="3602038" y="4403725"/>
            <a:ext cx="427037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591880" name="AutoShape 8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1881" name="AutoShape 9"/>
          <p:cNvSpPr>
            <a:spLocks noChangeArrowheads="1"/>
          </p:cNvSpPr>
          <p:nvPr/>
        </p:nvSpPr>
        <p:spPr bwMode="auto">
          <a:xfrm>
            <a:off x="4714875" y="2667000"/>
            <a:ext cx="270668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1882" name="AutoShape 10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1883" name="AutoShape 11"/>
          <p:cNvSpPr>
            <a:spLocks noChangeArrowheads="1"/>
          </p:cNvSpPr>
          <p:nvPr/>
        </p:nvSpPr>
        <p:spPr bwMode="auto">
          <a:xfrm>
            <a:off x="2955925" y="3962400"/>
            <a:ext cx="1290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1884" name="AutoShape 12"/>
          <p:cNvSpPr>
            <a:spLocks noChangeArrowheads="1"/>
          </p:cNvSpPr>
          <p:nvPr/>
        </p:nvSpPr>
        <p:spPr bwMode="auto">
          <a:xfrm>
            <a:off x="4465638" y="3976688"/>
            <a:ext cx="1420812" cy="42703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1885" name="AutoShape 13"/>
          <p:cNvSpPr>
            <a:spLocks noChangeArrowheads="1"/>
          </p:cNvSpPr>
          <p:nvPr/>
        </p:nvSpPr>
        <p:spPr bwMode="auto">
          <a:xfrm>
            <a:off x="6096000" y="3962400"/>
            <a:ext cx="13858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1886" name="AutoShape 14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1887" name="AutoShape 15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1888" name="AutoShape 16"/>
          <p:cNvSpPr>
            <a:spLocks noChangeArrowheads="1"/>
          </p:cNvSpPr>
          <p:nvPr/>
        </p:nvSpPr>
        <p:spPr bwMode="auto">
          <a:xfrm>
            <a:off x="2895600" y="5029200"/>
            <a:ext cx="447675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1889" name="AutoShape 17"/>
          <p:cNvSpPr>
            <a:spLocks noChangeArrowheads="1"/>
          </p:cNvSpPr>
          <p:nvPr/>
        </p:nvSpPr>
        <p:spPr bwMode="auto">
          <a:xfrm>
            <a:off x="3810000" y="5029200"/>
            <a:ext cx="43656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1890" name="AutoShape 18"/>
          <p:cNvSpPr>
            <a:spLocks noChangeArrowheads="1"/>
          </p:cNvSpPr>
          <p:nvPr/>
        </p:nvSpPr>
        <p:spPr bwMode="auto">
          <a:xfrm>
            <a:off x="4625975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1891" name="AutoShape 19"/>
          <p:cNvSpPr>
            <a:spLocks noChangeArrowheads="1"/>
          </p:cNvSpPr>
          <p:nvPr/>
        </p:nvSpPr>
        <p:spPr bwMode="auto">
          <a:xfrm>
            <a:off x="5464175" y="5029200"/>
            <a:ext cx="4397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1892" name="AutoShape 20"/>
          <p:cNvSpPr>
            <a:spLocks noChangeArrowheads="1"/>
          </p:cNvSpPr>
          <p:nvPr/>
        </p:nvSpPr>
        <p:spPr bwMode="auto">
          <a:xfrm>
            <a:off x="6218238" y="5029200"/>
            <a:ext cx="447675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1893" name="AutoShape 21"/>
          <p:cNvSpPr>
            <a:spLocks noChangeArrowheads="1"/>
          </p:cNvSpPr>
          <p:nvPr/>
        </p:nvSpPr>
        <p:spPr bwMode="auto">
          <a:xfrm>
            <a:off x="6985000" y="4997450"/>
            <a:ext cx="43656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91894" name="AutoShape 22"/>
          <p:cNvCxnSpPr>
            <a:cxnSpLocks noChangeShapeType="1"/>
            <a:stCxn id="591884" idx="0"/>
            <a:endCxn id="591881" idx="2"/>
          </p:cNvCxnSpPr>
          <p:nvPr/>
        </p:nvCxnSpPr>
        <p:spPr bwMode="auto">
          <a:xfrm flipV="1">
            <a:off x="5176838" y="3113088"/>
            <a:ext cx="892175" cy="849312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/>
            <a:tailEnd type="triangle" w="med" len="med"/>
          </a:ln>
          <a:effectLst/>
        </p:spPr>
      </p:cxnSp>
      <p:cxnSp>
        <p:nvCxnSpPr>
          <p:cNvPr id="591895" name="AutoShape 23"/>
          <p:cNvCxnSpPr>
            <a:cxnSpLocks noChangeShapeType="1"/>
            <a:stCxn id="591885" idx="0"/>
            <a:endCxn id="591881" idx="2"/>
          </p:cNvCxnSpPr>
          <p:nvPr/>
        </p:nvCxnSpPr>
        <p:spPr bwMode="auto">
          <a:xfrm flipH="1" flipV="1">
            <a:off x="6069013" y="3113088"/>
            <a:ext cx="720725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/>
            <a:tailEnd type="stealth" w="lg" len="lg"/>
          </a:ln>
          <a:effectLst/>
        </p:spPr>
      </p:cxnSp>
      <p:cxnSp>
        <p:nvCxnSpPr>
          <p:cNvPr id="591896" name="AutoShape 24"/>
          <p:cNvCxnSpPr>
            <a:cxnSpLocks noChangeShapeType="1"/>
            <a:stCxn id="591890" idx="0"/>
            <a:endCxn id="591884" idx="2"/>
          </p:cNvCxnSpPr>
          <p:nvPr/>
        </p:nvCxnSpPr>
        <p:spPr bwMode="auto">
          <a:xfrm flipV="1">
            <a:off x="4854575" y="4418013"/>
            <a:ext cx="322263" cy="59690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/>
            <a:tailEnd type="stealth" w="lg" len="lg"/>
          </a:ln>
          <a:effectLst/>
        </p:spPr>
      </p:cxnSp>
      <p:cxnSp>
        <p:nvCxnSpPr>
          <p:cNvPr id="591897" name="AutoShape 25"/>
          <p:cNvCxnSpPr>
            <a:cxnSpLocks noChangeShapeType="1"/>
            <a:stCxn id="591892" idx="0"/>
            <a:endCxn id="591885" idx="2"/>
          </p:cNvCxnSpPr>
          <p:nvPr/>
        </p:nvCxnSpPr>
        <p:spPr bwMode="auto">
          <a:xfrm flipV="1">
            <a:off x="6442075" y="4403725"/>
            <a:ext cx="347663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/>
            <a:tailEnd type="stealth" w="lg" len="lg"/>
          </a:ln>
          <a:effectLst/>
        </p:spPr>
      </p:cxnSp>
      <p:cxnSp>
        <p:nvCxnSpPr>
          <p:cNvPr id="591898" name="AutoShape 26"/>
          <p:cNvCxnSpPr>
            <a:cxnSpLocks noChangeShapeType="1"/>
            <a:stCxn id="591884" idx="2"/>
            <a:endCxn id="591891" idx="0"/>
          </p:cNvCxnSpPr>
          <p:nvPr/>
        </p:nvCxnSpPr>
        <p:spPr bwMode="auto">
          <a:xfrm>
            <a:off x="5176838" y="4418013"/>
            <a:ext cx="508000" cy="59690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cxnSp>
        <p:nvCxnSpPr>
          <p:cNvPr id="591899" name="AutoShape 27"/>
          <p:cNvCxnSpPr>
            <a:cxnSpLocks noChangeShapeType="1"/>
            <a:stCxn id="591885" idx="2"/>
            <a:endCxn id="591893" idx="0"/>
          </p:cNvCxnSpPr>
          <p:nvPr/>
        </p:nvCxnSpPr>
        <p:spPr bwMode="auto">
          <a:xfrm>
            <a:off x="6789738" y="4403725"/>
            <a:ext cx="414337" cy="57943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cxnSp>
        <p:nvCxnSpPr>
          <p:cNvPr id="591900" name="AutoShape 28"/>
          <p:cNvCxnSpPr>
            <a:cxnSpLocks noChangeShapeType="1"/>
            <a:stCxn id="591880" idx="0"/>
            <a:endCxn id="591902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1901" name="AutoShape 29"/>
          <p:cNvCxnSpPr>
            <a:cxnSpLocks noChangeShapeType="1"/>
            <a:stCxn id="591881" idx="0"/>
            <a:endCxn id="591902" idx="2"/>
          </p:cNvCxnSpPr>
          <p:nvPr/>
        </p:nvCxnSpPr>
        <p:spPr bwMode="auto">
          <a:xfrm flipH="1" flipV="1">
            <a:off x="4305300" y="1973263"/>
            <a:ext cx="1763713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91902" name="AutoShape 30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1903" name="AutoShape 31"/>
          <p:cNvSpPr>
            <a:spLocks noChangeArrowheads="1"/>
          </p:cNvSpPr>
          <p:nvPr/>
        </p:nvSpPr>
        <p:spPr bwMode="auto">
          <a:xfrm>
            <a:off x="4770438" y="2740025"/>
            <a:ext cx="2590800" cy="290513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1         3         5         7</a:t>
            </a:r>
          </a:p>
        </p:txBody>
      </p:sp>
      <p:sp>
        <p:nvSpPr>
          <p:cNvPr id="591904" name="AutoShape 32"/>
          <p:cNvSpPr>
            <a:spLocks noChangeArrowheads="1"/>
          </p:cNvSpPr>
          <p:nvPr/>
        </p:nvSpPr>
        <p:spPr bwMode="auto">
          <a:xfrm>
            <a:off x="1311275" y="1584325"/>
            <a:ext cx="2681288" cy="320675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2          4           6        8</a:t>
            </a:r>
          </a:p>
        </p:txBody>
      </p:sp>
      <p:sp>
        <p:nvSpPr>
          <p:cNvPr id="591906" name="Text Box 34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91907" name="Text Box 35"/>
          <p:cNvSpPr txBox="1">
            <a:spLocks noChangeArrowheads="1"/>
          </p:cNvSpPr>
          <p:nvPr/>
        </p:nvSpPr>
        <p:spPr bwMode="auto">
          <a:xfrm>
            <a:off x="361950" y="1058863"/>
            <a:ext cx="44989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 (A, 4, 5, 7)</a:t>
            </a:r>
          </a:p>
        </p:txBody>
      </p:sp>
      <p:sp>
        <p:nvSpPr>
          <p:cNvPr id="591908" name="Rectangle 36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02AF9-1607-4A75-942C-93793D2A442C}" type="slidenum">
              <a:rPr lang="en-US" altLang="en-US"/>
              <a:pPr/>
              <a:t>43</a:t>
            </a:fld>
            <a:endParaRPr lang="en-US" altLang="en-US"/>
          </a:p>
        </p:txBody>
      </p:sp>
      <p:cxnSp>
        <p:nvCxnSpPr>
          <p:cNvPr id="592898" name="AutoShape 2"/>
          <p:cNvCxnSpPr>
            <a:cxnSpLocks noChangeShapeType="1"/>
            <a:stCxn id="592906" idx="0"/>
            <a:endCxn id="592904" idx="2"/>
          </p:cNvCxnSpPr>
          <p:nvPr/>
        </p:nvCxnSpPr>
        <p:spPr bwMode="auto">
          <a:xfrm flipV="1">
            <a:off x="1876425" y="3108325"/>
            <a:ext cx="750888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2899" name="AutoShape 3"/>
          <p:cNvCxnSpPr>
            <a:cxnSpLocks noChangeShapeType="1"/>
            <a:stCxn id="592907" idx="0"/>
            <a:endCxn id="592904" idx="2"/>
          </p:cNvCxnSpPr>
          <p:nvPr/>
        </p:nvCxnSpPr>
        <p:spPr bwMode="auto">
          <a:xfrm flipH="1" flipV="1">
            <a:off x="2627313" y="3108325"/>
            <a:ext cx="974725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2900" name="AutoShape 4"/>
          <p:cNvCxnSpPr>
            <a:cxnSpLocks noChangeShapeType="1"/>
            <a:stCxn id="592910" idx="0"/>
            <a:endCxn id="592906" idx="2"/>
          </p:cNvCxnSpPr>
          <p:nvPr/>
        </p:nvCxnSpPr>
        <p:spPr bwMode="auto">
          <a:xfrm flipV="1">
            <a:off x="1447800" y="4403725"/>
            <a:ext cx="428625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2901" name="AutoShape 5"/>
          <p:cNvCxnSpPr>
            <a:cxnSpLocks noChangeShapeType="1"/>
            <a:stCxn id="592912" idx="0"/>
            <a:endCxn id="592907" idx="2"/>
          </p:cNvCxnSpPr>
          <p:nvPr/>
        </p:nvCxnSpPr>
        <p:spPr bwMode="auto">
          <a:xfrm flipV="1">
            <a:off x="3119438" y="4403725"/>
            <a:ext cx="48260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2902" name="AutoShape 6"/>
          <p:cNvCxnSpPr>
            <a:cxnSpLocks noChangeShapeType="1"/>
            <a:stCxn id="592906" idx="2"/>
            <a:endCxn id="592911" idx="0"/>
          </p:cNvCxnSpPr>
          <p:nvPr/>
        </p:nvCxnSpPr>
        <p:spPr bwMode="auto">
          <a:xfrm>
            <a:off x="1876425" y="4403725"/>
            <a:ext cx="43815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92903" name="AutoShape 7"/>
          <p:cNvCxnSpPr>
            <a:cxnSpLocks noChangeShapeType="1"/>
            <a:stCxn id="592907" idx="2"/>
            <a:endCxn id="592913" idx="0"/>
          </p:cNvCxnSpPr>
          <p:nvPr/>
        </p:nvCxnSpPr>
        <p:spPr bwMode="auto">
          <a:xfrm>
            <a:off x="3602038" y="4403725"/>
            <a:ext cx="427037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592904" name="AutoShape 8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2905" name="AutoShape 9"/>
          <p:cNvSpPr>
            <a:spLocks noChangeArrowheads="1"/>
          </p:cNvSpPr>
          <p:nvPr/>
        </p:nvSpPr>
        <p:spPr bwMode="auto">
          <a:xfrm>
            <a:off x="4714875" y="2667000"/>
            <a:ext cx="27066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2906" name="AutoShape 10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2907" name="AutoShape 11"/>
          <p:cNvSpPr>
            <a:spLocks noChangeArrowheads="1"/>
          </p:cNvSpPr>
          <p:nvPr/>
        </p:nvSpPr>
        <p:spPr bwMode="auto">
          <a:xfrm>
            <a:off x="2955925" y="3962400"/>
            <a:ext cx="1290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2908" name="AutoShape 12"/>
          <p:cNvSpPr>
            <a:spLocks noChangeArrowheads="1"/>
          </p:cNvSpPr>
          <p:nvPr/>
        </p:nvSpPr>
        <p:spPr bwMode="auto">
          <a:xfrm>
            <a:off x="4465638" y="3976688"/>
            <a:ext cx="1420812" cy="42703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2909" name="AutoShape 13"/>
          <p:cNvSpPr>
            <a:spLocks noChangeArrowheads="1"/>
          </p:cNvSpPr>
          <p:nvPr/>
        </p:nvSpPr>
        <p:spPr bwMode="auto">
          <a:xfrm>
            <a:off x="6096000" y="3962400"/>
            <a:ext cx="13858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2910" name="AutoShape 14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2911" name="AutoShape 15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2912" name="AutoShape 16"/>
          <p:cNvSpPr>
            <a:spLocks noChangeArrowheads="1"/>
          </p:cNvSpPr>
          <p:nvPr/>
        </p:nvSpPr>
        <p:spPr bwMode="auto">
          <a:xfrm>
            <a:off x="2895600" y="5029200"/>
            <a:ext cx="447675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2913" name="AutoShape 17"/>
          <p:cNvSpPr>
            <a:spLocks noChangeArrowheads="1"/>
          </p:cNvSpPr>
          <p:nvPr/>
        </p:nvSpPr>
        <p:spPr bwMode="auto">
          <a:xfrm>
            <a:off x="3810000" y="5029200"/>
            <a:ext cx="43656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2914" name="AutoShape 18"/>
          <p:cNvSpPr>
            <a:spLocks noChangeArrowheads="1"/>
          </p:cNvSpPr>
          <p:nvPr/>
        </p:nvSpPr>
        <p:spPr bwMode="auto">
          <a:xfrm>
            <a:off x="4625975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2915" name="AutoShape 19"/>
          <p:cNvSpPr>
            <a:spLocks noChangeArrowheads="1"/>
          </p:cNvSpPr>
          <p:nvPr/>
        </p:nvSpPr>
        <p:spPr bwMode="auto">
          <a:xfrm>
            <a:off x="5464175" y="5029200"/>
            <a:ext cx="4397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2916" name="AutoShape 20"/>
          <p:cNvSpPr>
            <a:spLocks noChangeArrowheads="1"/>
          </p:cNvSpPr>
          <p:nvPr/>
        </p:nvSpPr>
        <p:spPr bwMode="auto">
          <a:xfrm>
            <a:off x="6218238" y="5029200"/>
            <a:ext cx="447675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2917" name="AutoShape 21"/>
          <p:cNvSpPr>
            <a:spLocks noChangeArrowheads="1"/>
          </p:cNvSpPr>
          <p:nvPr/>
        </p:nvSpPr>
        <p:spPr bwMode="auto">
          <a:xfrm>
            <a:off x="6985000" y="4997450"/>
            <a:ext cx="43656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92918" name="AutoShape 22"/>
          <p:cNvCxnSpPr>
            <a:cxnSpLocks noChangeShapeType="1"/>
            <a:stCxn id="592908" idx="0"/>
            <a:endCxn id="592905" idx="2"/>
          </p:cNvCxnSpPr>
          <p:nvPr/>
        </p:nvCxnSpPr>
        <p:spPr bwMode="auto">
          <a:xfrm flipV="1">
            <a:off x="5176838" y="3108325"/>
            <a:ext cx="892175" cy="85407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/>
            <a:tailEnd type="triangle" w="med" len="med"/>
          </a:ln>
          <a:effectLst/>
        </p:spPr>
      </p:cxnSp>
      <p:cxnSp>
        <p:nvCxnSpPr>
          <p:cNvPr id="592919" name="AutoShape 23"/>
          <p:cNvCxnSpPr>
            <a:cxnSpLocks noChangeShapeType="1"/>
            <a:stCxn id="592909" idx="0"/>
            <a:endCxn id="592905" idx="2"/>
          </p:cNvCxnSpPr>
          <p:nvPr/>
        </p:nvCxnSpPr>
        <p:spPr bwMode="auto">
          <a:xfrm flipH="1" flipV="1">
            <a:off x="6069013" y="3108325"/>
            <a:ext cx="720725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/>
            <a:tailEnd type="stealth" w="lg" len="lg"/>
          </a:ln>
          <a:effectLst/>
        </p:spPr>
      </p:cxnSp>
      <p:cxnSp>
        <p:nvCxnSpPr>
          <p:cNvPr id="592920" name="AutoShape 24"/>
          <p:cNvCxnSpPr>
            <a:cxnSpLocks noChangeShapeType="1"/>
            <a:stCxn id="592914" idx="0"/>
            <a:endCxn id="592908" idx="2"/>
          </p:cNvCxnSpPr>
          <p:nvPr/>
        </p:nvCxnSpPr>
        <p:spPr bwMode="auto">
          <a:xfrm flipV="1">
            <a:off x="4854575" y="4418013"/>
            <a:ext cx="322263" cy="59690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/>
            <a:tailEnd type="stealth" w="lg" len="lg"/>
          </a:ln>
          <a:effectLst/>
        </p:spPr>
      </p:cxnSp>
      <p:cxnSp>
        <p:nvCxnSpPr>
          <p:cNvPr id="592921" name="AutoShape 25"/>
          <p:cNvCxnSpPr>
            <a:cxnSpLocks noChangeShapeType="1"/>
            <a:stCxn id="592916" idx="0"/>
            <a:endCxn id="592909" idx="2"/>
          </p:cNvCxnSpPr>
          <p:nvPr/>
        </p:nvCxnSpPr>
        <p:spPr bwMode="auto">
          <a:xfrm flipV="1">
            <a:off x="6442075" y="4403725"/>
            <a:ext cx="347663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/>
            <a:tailEnd type="stealth" w="lg" len="lg"/>
          </a:ln>
          <a:effectLst/>
        </p:spPr>
      </p:cxnSp>
      <p:cxnSp>
        <p:nvCxnSpPr>
          <p:cNvPr id="592922" name="AutoShape 26"/>
          <p:cNvCxnSpPr>
            <a:cxnSpLocks noChangeShapeType="1"/>
            <a:stCxn id="592908" idx="2"/>
            <a:endCxn id="592915" idx="0"/>
          </p:cNvCxnSpPr>
          <p:nvPr/>
        </p:nvCxnSpPr>
        <p:spPr bwMode="auto">
          <a:xfrm>
            <a:off x="5176838" y="4418013"/>
            <a:ext cx="508000" cy="59690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cxnSp>
        <p:nvCxnSpPr>
          <p:cNvPr id="592923" name="AutoShape 27"/>
          <p:cNvCxnSpPr>
            <a:cxnSpLocks noChangeShapeType="1"/>
            <a:stCxn id="592909" idx="2"/>
            <a:endCxn id="592917" idx="0"/>
          </p:cNvCxnSpPr>
          <p:nvPr/>
        </p:nvCxnSpPr>
        <p:spPr bwMode="auto">
          <a:xfrm>
            <a:off x="6789738" y="4403725"/>
            <a:ext cx="414337" cy="57943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cxnSp>
        <p:nvCxnSpPr>
          <p:cNvPr id="592924" name="AutoShape 28"/>
          <p:cNvCxnSpPr>
            <a:cxnSpLocks noChangeShapeType="1"/>
            <a:stCxn id="592904" idx="0"/>
            <a:endCxn id="592926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2925" name="AutoShape 29"/>
          <p:cNvCxnSpPr>
            <a:cxnSpLocks noChangeShapeType="1"/>
            <a:stCxn id="592905" idx="0"/>
            <a:endCxn id="592926" idx="2"/>
          </p:cNvCxnSpPr>
          <p:nvPr/>
        </p:nvCxnSpPr>
        <p:spPr bwMode="auto">
          <a:xfrm flipH="1" flipV="1">
            <a:off x="4305300" y="1973263"/>
            <a:ext cx="1763713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592926" name="AutoShape 30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2927" name="AutoShape 31"/>
          <p:cNvSpPr>
            <a:spLocks noChangeArrowheads="1"/>
          </p:cNvSpPr>
          <p:nvPr/>
        </p:nvSpPr>
        <p:spPr bwMode="auto">
          <a:xfrm>
            <a:off x="4740275" y="1597025"/>
            <a:ext cx="2590800" cy="290513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1         3         5         7</a:t>
            </a:r>
          </a:p>
        </p:txBody>
      </p:sp>
      <p:sp>
        <p:nvSpPr>
          <p:cNvPr id="592928" name="AutoShape 32"/>
          <p:cNvSpPr>
            <a:spLocks noChangeArrowheads="1"/>
          </p:cNvSpPr>
          <p:nvPr/>
        </p:nvSpPr>
        <p:spPr bwMode="auto">
          <a:xfrm>
            <a:off x="1311275" y="1584325"/>
            <a:ext cx="2681288" cy="320675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2          4           6        8</a:t>
            </a:r>
          </a:p>
        </p:txBody>
      </p:sp>
      <p:sp>
        <p:nvSpPr>
          <p:cNvPr id="592930" name="Text Box 34"/>
          <p:cNvSpPr txBox="1">
            <a:spLocks noChangeArrowheads="1"/>
          </p:cNvSpPr>
          <p:nvPr/>
        </p:nvSpPr>
        <p:spPr bwMode="auto">
          <a:xfrm>
            <a:off x="361950" y="1058863"/>
            <a:ext cx="41798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4, 7), return</a:t>
            </a:r>
          </a:p>
        </p:txBody>
      </p:sp>
      <p:sp>
        <p:nvSpPr>
          <p:cNvPr id="592931" name="Text Box 35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92932" name="Rectangle 36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2F905-E89A-406B-AB0E-118E8C74BEBC}" type="slidenum">
              <a:rPr lang="en-US" altLang="en-US"/>
              <a:pPr/>
              <a:t>44</a:t>
            </a:fld>
            <a:endParaRPr lang="en-US" altLang="en-US"/>
          </a:p>
        </p:txBody>
      </p:sp>
      <p:cxnSp>
        <p:nvCxnSpPr>
          <p:cNvPr id="593922" name="AutoShape 2"/>
          <p:cNvCxnSpPr>
            <a:cxnSpLocks noChangeShapeType="1"/>
            <a:stCxn id="593930" idx="0"/>
            <a:endCxn id="593928" idx="2"/>
          </p:cNvCxnSpPr>
          <p:nvPr/>
        </p:nvCxnSpPr>
        <p:spPr bwMode="auto">
          <a:xfrm flipV="1">
            <a:off x="1876425" y="3108325"/>
            <a:ext cx="750888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3923" name="AutoShape 3"/>
          <p:cNvCxnSpPr>
            <a:cxnSpLocks noChangeShapeType="1"/>
            <a:stCxn id="593931" idx="0"/>
            <a:endCxn id="593928" idx="2"/>
          </p:cNvCxnSpPr>
          <p:nvPr/>
        </p:nvCxnSpPr>
        <p:spPr bwMode="auto">
          <a:xfrm flipH="1" flipV="1">
            <a:off x="2627313" y="3108325"/>
            <a:ext cx="974725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3924" name="AutoShape 4"/>
          <p:cNvCxnSpPr>
            <a:cxnSpLocks noChangeShapeType="1"/>
            <a:stCxn id="593934" idx="0"/>
            <a:endCxn id="593930" idx="2"/>
          </p:cNvCxnSpPr>
          <p:nvPr/>
        </p:nvCxnSpPr>
        <p:spPr bwMode="auto">
          <a:xfrm flipV="1">
            <a:off x="1447800" y="4403725"/>
            <a:ext cx="428625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3925" name="AutoShape 5"/>
          <p:cNvCxnSpPr>
            <a:cxnSpLocks noChangeShapeType="1"/>
            <a:stCxn id="593936" idx="0"/>
            <a:endCxn id="593931" idx="2"/>
          </p:cNvCxnSpPr>
          <p:nvPr/>
        </p:nvCxnSpPr>
        <p:spPr bwMode="auto">
          <a:xfrm flipV="1">
            <a:off x="3119438" y="4403725"/>
            <a:ext cx="48260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3926" name="AutoShape 6"/>
          <p:cNvCxnSpPr>
            <a:cxnSpLocks noChangeShapeType="1"/>
            <a:stCxn id="593930" idx="2"/>
            <a:endCxn id="593935" idx="0"/>
          </p:cNvCxnSpPr>
          <p:nvPr/>
        </p:nvCxnSpPr>
        <p:spPr bwMode="auto">
          <a:xfrm>
            <a:off x="1876425" y="4403725"/>
            <a:ext cx="438150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93927" name="AutoShape 7"/>
          <p:cNvCxnSpPr>
            <a:cxnSpLocks noChangeShapeType="1"/>
            <a:stCxn id="593931" idx="2"/>
            <a:endCxn id="593937" idx="0"/>
          </p:cNvCxnSpPr>
          <p:nvPr/>
        </p:nvCxnSpPr>
        <p:spPr bwMode="auto">
          <a:xfrm>
            <a:off x="3602038" y="4403725"/>
            <a:ext cx="427037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593928" name="AutoShape 8"/>
          <p:cNvSpPr>
            <a:spLocks noChangeArrowheads="1"/>
          </p:cNvSpPr>
          <p:nvPr/>
        </p:nvSpPr>
        <p:spPr bwMode="auto">
          <a:xfrm>
            <a:off x="1219200" y="2667000"/>
            <a:ext cx="2814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3929" name="AutoShape 9"/>
          <p:cNvSpPr>
            <a:spLocks noChangeArrowheads="1"/>
          </p:cNvSpPr>
          <p:nvPr/>
        </p:nvSpPr>
        <p:spPr bwMode="auto">
          <a:xfrm>
            <a:off x="4714875" y="2667000"/>
            <a:ext cx="27066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3930" name="AutoShape 10"/>
          <p:cNvSpPr>
            <a:spLocks noChangeArrowheads="1"/>
          </p:cNvSpPr>
          <p:nvPr/>
        </p:nvSpPr>
        <p:spPr bwMode="auto">
          <a:xfrm>
            <a:off x="1219200" y="3962400"/>
            <a:ext cx="131445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3931" name="AutoShape 11"/>
          <p:cNvSpPr>
            <a:spLocks noChangeArrowheads="1"/>
          </p:cNvSpPr>
          <p:nvPr/>
        </p:nvSpPr>
        <p:spPr bwMode="auto">
          <a:xfrm>
            <a:off x="2955925" y="3962400"/>
            <a:ext cx="12906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3932" name="AutoShape 12"/>
          <p:cNvSpPr>
            <a:spLocks noChangeArrowheads="1"/>
          </p:cNvSpPr>
          <p:nvPr/>
        </p:nvSpPr>
        <p:spPr bwMode="auto">
          <a:xfrm>
            <a:off x="4465638" y="3976688"/>
            <a:ext cx="1420812" cy="42703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3933" name="AutoShape 13"/>
          <p:cNvSpPr>
            <a:spLocks noChangeArrowheads="1"/>
          </p:cNvSpPr>
          <p:nvPr/>
        </p:nvSpPr>
        <p:spPr bwMode="auto">
          <a:xfrm>
            <a:off x="6096000" y="3962400"/>
            <a:ext cx="13858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3934" name="AutoShape 14"/>
          <p:cNvSpPr>
            <a:spLocks noChangeArrowheads="1"/>
          </p:cNvSpPr>
          <p:nvPr/>
        </p:nvSpPr>
        <p:spPr bwMode="auto">
          <a:xfrm>
            <a:off x="1219200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3935" name="AutoShape 15"/>
          <p:cNvSpPr>
            <a:spLocks noChangeArrowheads="1"/>
          </p:cNvSpPr>
          <p:nvPr/>
        </p:nvSpPr>
        <p:spPr bwMode="auto">
          <a:xfrm>
            <a:off x="2093913" y="5029200"/>
            <a:ext cx="439737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3936" name="AutoShape 16"/>
          <p:cNvSpPr>
            <a:spLocks noChangeArrowheads="1"/>
          </p:cNvSpPr>
          <p:nvPr/>
        </p:nvSpPr>
        <p:spPr bwMode="auto">
          <a:xfrm>
            <a:off x="2895600" y="5029200"/>
            <a:ext cx="447675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3937" name="AutoShape 17"/>
          <p:cNvSpPr>
            <a:spLocks noChangeArrowheads="1"/>
          </p:cNvSpPr>
          <p:nvPr/>
        </p:nvSpPr>
        <p:spPr bwMode="auto">
          <a:xfrm>
            <a:off x="3810000" y="5029200"/>
            <a:ext cx="43656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3938" name="AutoShape 18"/>
          <p:cNvSpPr>
            <a:spLocks noChangeArrowheads="1"/>
          </p:cNvSpPr>
          <p:nvPr/>
        </p:nvSpPr>
        <p:spPr bwMode="auto">
          <a:xfrm>
            <a:off x="4625975" y="5029200"/>
            <a:ext cx="457200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3939" name="AutoShape 19"/>
          <p:cNvSpPr>
            <a:spLocks noChangeArrowheads="1"/>
          </p:cNvSpPr>
          <p:nvPr/>
        </p:nvSpPr>
        <p:spPr bwMode="auto">
          <a:xfrm>
            <a:off x="5464175" y="5029200"/>
            <a:ext cx="43973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3940" name="AutoShape 20"/>
          <p:cNvSpPr>
            <a:spLocks noChangeArrowheads="1"/>
          </p:cNvSpPr>
          <p:nvPr/>
        </p:nvSpPr>
        <p:spPr bwMode="auto">
          <a:xfrm>
            <a:off x="6218238" y="5029200"/>
            <a:ext cx="447675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593941" name="AutoShape 21"/>
          <p:cNvSpPr>
            <a:spLocks noChangeArrowheads="1"/>
          </p:cNvSpPr>
          <p:nvPr/>
        </p:nvSpPr>
        <p:spPr bwMode="auto">
          <a:xfrm>
            <a:off x="6985000" y="4997450"/>
            <a:ext cx="43656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93942" name="AutoShape 22"/>
          <p:cNvCxnSpPr>
            <a:cxnSpLocks noChangeShapeType="1"/>
            <a:stCxn id="593932" idx="0"/>
            <a:endCxn id="593929" idx="2"/>
          </p:cNvCxnSpPr>
          <p:nvPr/>
        </p:nvCxnSpPr>
        <p:spPr bwMode="auto">
          <a:xfrm flipV="1">
            <a:off x="5176838" y="3108325"/>
            <a:ext cx="892175" cy="85407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/>
            <a:tailEnd type="triangle" w="med" len="med"/>
          </a:ln>
          <a:effectLst/>
        </p:spPr>
      </p:cxnSp>
      <p:cxnSp>
        <p:nvCxnSpPr>
          <p:cNvPr id="593943" name="AutoShape 23"/>
          <p:cNvCxnSpPr>
            <a:cxnSpLocks noChangeShapeType="1"/>
            <a:stCxn id="593933" idx="0"/>
            <a:endCxn id="593929" idx="2"/>
          </p:cNvCxnSpPr>
          <p:nvPr/>
        </p:nvCxnSpPr>
        <p:spPr bwMode="auto">
          <a:xfrm flipH="1" flipV="1">
            <a:off x="6069013" y="3108325"/>
            <a:ext cx="720725" cy="8397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/>
            <a:tailEnd type="stealth" w="lg" len="lg"/>
          </a:ln>
          <a:effectLst/>
        </p:spPr>
      </p:cxnSp>
      <p:cxnSp>
        <p:nvCxnSpPr>
          <p:cNvPr id="593944" name="AutoShape 24"/>
          <p:cNvCxnSpPr>
            <a:cxnSpLocks noChangeShapeType="1"/>
            <a:stCxn id="593938" idx="0"/>
            <a:endCxn id="593932" idx="2"/>
          </p:cNvCxnSpPr>
          <p:nvPr/>
        </p:nvCxnSpPr>
        <p:spPr bwMode="auto">
          <a:xfrm flipV="1">
            <a:off x="4854575" y="4418013"/>
            <a:ext cx="322263" cy="59690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/>
            <a:tailEnd type="stealth" w="lg" len="lg"/>
          </a:ln>
          <a:effectLst/>
        </p:spPr>
      </p:cxnSp>
      <p:cxnSp>
        <p:nvCxnSpPr>
          <p:cNvPr id="593945" name="AutoShape 25"/>
          <p:cNvCxnSpPr>
            <a:cxnSpLocks noChangeShapeType="1"/>
            <a:stCxn id="593940" idx="0"/>
            <a:endCxn id="593933" idx="2"/>
          </p:cNvCxnSpPr>
          <p:nvPr/>
        </p:nvCxnSpPr>
        <p:spPr bwMode="auto">
          <a:xfrm flipV="1">
            <a:off x="6442075" y="4403725"/>
            <a:ext cx="347663" cy="61118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/>
            <a:tailEnd type="stealth" w="lg" len="lg"/>
          </a:ln>
          <a:effectLst/>
        </p:spPr>
      </p:cxnSp>
      <p:cxnSp>
        <p:nvCxnSpPr>
          <p:cNvPr id="593946" name="AutoShape 26"/>
          <p:cNvCxnSpPr>
            <a:cxnSpLocks noChangeShapeType="1"/>
            <a:stCxn id="593932" idx="2"/>
            <a:endCxn id="593939" idx="0"/>
          </p:cNvCxnSpPr>
          <p:nvPr/>
        </p:nvCxnSpPr>
        <p:spPr bwMode="auto">
          <a:xfrm>
            <a:off x="5176838" y="4418013"/>
            <a:ext cx="508000" cy="59690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cxnSp>
        <p:nvCxnSpPr>
          <p:cNvPr id="593947" name="AutoShape 27"/>
          <p:cNvCxnSpPr>
            <a:cxnSpLocks noChangeShapeType="1"/>
            <a:stCxn id="593933" idx="2"/>
            <a:endCxn id="593941" idx="0"/>
          </p:cNvCxnSpPr>
          <p:nvPr/>
        </p:nvCxnSpPr>
        <p:spPr bwMode="auto">
          <a:xfrm>
            <a:off x="6789738" y="4403725"/>
            <a:ext cx="414337" cy="579438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cxnSp>
        <p:nvCxnSpPr>
          <p:cNvPr id="593948" name="AutoShape 28"/>
          <p:cNvCxnSpPr>
            <a:cxnSpLocks noChangeShapeType="1"/>
            <a:stCxn id="593928" idx="0"/>
            <a:endCxn id="593950" idx="2"/>
          </p:cNvCxnSpPr>
          <p:nvPr/>
        </p:nvCxnSpPr>
        <p:spPr bwMode="auto">
          <a:xfrm flipV="1">
            <a:off x="2627313" y="1973263"/>
            <a:ext cx="1677987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93949" name="AutoShape 29"/>
          <p:cNvCxnSpPr>
            <a:cxnSpLocks noChangeShapeType="1"/>
            <a:stCxn id="593929" idx="0"/>
            <a:endCxn id="593950" idx="2"/>
          </p:cNvCxnSpPr>
          <p:nvPr/>
        </p:nvCxnSpPr>
        <p:spPr bwMode="auto">
          <a:xfrm flipH="1" flipV="1">
            <a:off x="4305300" y="1973263"/>
            <a:ext cx="1763713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med" len="med"/>
          </a:ln>
          <a:effectLst/>
        </p:spPr>
      </p:cxnSp>
      <p:sp>
        <p:nvSpPr>
          <p:cNvPr id="593950" name="AutoShape 30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93951" name="AutoShape 31"/>
          <p:cNvSpPr>
            <a:spLocks noChangeArrowheads="1"/>
          </p:cNvSpPr>
          <p:nvPr/>
        </p:nvSpPr>
        <p:spPr bwMode="auto">
          <a:xfrm>
            <a:off x="1311275" y="1614488"/>
            <a:ext cx="6003925" cy="274637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1          2          3        4             5          6        7          8</a:t>
            </a:r>
          </a:p>
        </p:txBody>
      </p:sp>
      <p:sp>
        <p:nvSpPr>
          <p:cNvPr id="593953" name="Text Box 33"/>
          <p:cNvSpPr txBox="1">
            <a:spLocks noChangeArrowheads="1"/>
          </p:cNvSpPr>
          <p:nvPr/>
        </p:nvSpPr>
        <p:spPr bwMode="auto">
          <a:xfrm>
            <a:off x="361950" y="1058863"/>
            <a:ext cx="41798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Merge(A, 0, 3, 7)</a:t>
            </a:r>
          </a:p>
        </p:txBody>
      </p:sp>
      <p:sp>
        <p:nvSpPr>
          <p:cNvPr id="593954" name="Text Box 34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593955" name="Rectangle 35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100">
                <a:solidFill>
                  <a:schemeClr val="tx2"/>
                </a:solidFill>
              </a:rPr>
              <a:t>Merge-Sort(A, 0, 7)</a:t>
            </a:r>
          </a:p>
        </p:txBody>
      </p:sp>
      <p:sp>
        <p:nvSpPr>
          <p:cNvPr id="593956" name="Text Box 36"/>
          <p:cNvSpPr txBox="1">
            <a:spLocks noChangeArrowheads="1"/>
          </p:cNvSpPr>
          <p:nvPr/>
        </p:nvSpPr>
        <p:spPr bwMode="auto">
          <a:xfrm>
            <a:off x="268288" y="1008063"/>
            <a:ext cx="4179887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Merge-Sort(A, 0, 7), done!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6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B6897-62C5-483F-BB11-A4F41B63731F}" type="slidenum">
              <a:rPr lang="en-US" altLang="en-US"/>
              <a:pPr/>
              <a:t>45</a:t>
            </a:fld>
            <a:endParaRPr lang="en-US" altLang="en-US"/>
          </a:p>
        </p:txBody>
      </p:sp>
      <p:cxnSp>
        <p:nvCxnSpPr>
          <p:cNvPr id="620547" name="AutoShape 3"/>
          <p:cNvCxnSpPr>
            <a:cxnSpLocks noChangeShapeType="1"/>
            <a:stCxn id="620555" idx="0"/>
            <a:endCxn id="620553" idx="2"/>
          </p:cNvCxnSpPr>
          <p:nvPr/>
        </p:nvCxnSpPr>
        <p:spPr bwMode="auto">
          <a:xfrm flipV="1">
            <a:off x="1303338" y="2493963"/>
            <a:ext cx="495300" cy="5016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20548" name="AutoShape 4"/>
          <p:cNvCxnSpPr>
            <a:cxnSpLocks noChangeShapeType="1"/>
            <a:stCxn id="620556" idx="0"/>
            <a:endCxn id="620553" idx="2"/>
          </p:cNvCxnSpPr>
          <p:nvPr/>
        </p:nvCxnSpPr>
        <p:spPr bwMode="auto">
          <a:xfrm flipH="1" flipV="1">
            <a:off x="1798638" y="2493963"/>
            <a:ext cx="641350" cy="5016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20549" name="AutoShape 5"/>
          <p:cNvCxnSpPr>
            <a:cxnSpLocks noChangeShapeType="1"/>
            <a:stCxn id="620559" idx="0"/>
            <a:endCxn id="620601" idx="2"/>
          </p:cNvCxnSpPr>
          <p:nvPr/>
        </p:nvCxnSpPr>
        <p:spPr bwMode="auto">
          <a:xfrm flipV="1">
            <a:off x="1020763" y="4402138"/>
            <a:ext cx="201612" cy="2127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20550" name="AutoShape 6"/>
          <p:cNvCxnSpPr>
            <a:cxnSpLocks noChangeShapeType="1"/>
            <a:stCxn id="620561" idx="0"/>
            <a:endCxn id="620602" idx="2"/>
          </p:cNvCxnSpPr>
          <p:nvPr/>
        </p:nvCxnSpPr>
        <p:spPr bwMode="auto">
          <a:xfrm flipV="1">
            <a:off x="2122488" y="4379913"/>
            <a:ext cx="268287" cy="2349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20551" name="AutoShape 7"/>
          <p:cNvCxnSpPr>
            <a:cxnSpLocks noChangeShapeType="1"/>
            <a:stCxn id="620601" idx="2"/>
            <a:endCxn id="620560" idx="0"/>
          </p:cNvCxnSpPr>
          <p:nvPr/>
        </p:nvCxnSpPr>
        <p:spPr bwMode="auto">
          <a:xfrm>
            <a:off x="1222375" y="4402138"/>
            <a:ext cx="369888" cy="2127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620552" name="AutoShape 8"/>
          <p:cNvCxnSpPr>
            <a:cxnSpLocks noChangeShapeType="1"/>
            <a:stCxn id="620602" idx="2"/>
            <a:endCxn id="620562" idx="0"/>
          </p:cNvCxnSpPr>
          <p:nvPr/>
        </p:nvCxnSpPr>
        <p:spPr bwMode="auto">
          <a:xfrm>
            <a:off x="2390775" y="4379913"/>
            <a:ext cx="331788" cy="2349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620553" name="AutoShape 9"/>
          <p:cNvSpPr>
            <a:spLocks noChangeArrowheads="1"/>
          </p:cNvSpPr>
          <p:nvPr/>
        </p:nvSpPr>
        <p:spPr bwMode="auto">
          <a:xfrm>
            <a:off x="869950" y="2135188"/>
            <a:ext cx="1855788" cy="34448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20554" name="AutoShape 10"/>
          <p:cNvSpPr>
            <a:spLocks noChangeArrowheads="1"/>
          </p:cNvSpPr>
          <p:nvPr/>
        </p:nvSpPr>
        <p:spPr bwMode="auto">
          <a:xfrm>
            <a:off x="3175000" y="2135188"/>
            <a:ext cx="1784350" cy="34448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20555" name="AutoShape 11"/>
          <p:cNvSpPr>
            <a:spLocks noChangeArrowheads="1"/>
          </p:cNvSpPr>
          <p:nvPr/>
        </p:nvSpPr>
        <p:spPr bwMode="auto">
          <a:xfrm>
            <a:off x="869950" y="3009900"/>
            <a:ext cx="866775" cy="34448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20556" name="AutoShape 12"/>
          <p:cNvSpPr>
            <a:spLocks noChangeArrowheads="1"/>
          </p:cNvSpPr>
          <p:nvPr/>
        </p:nvSpPr>
        <p:spPr bwMode="auto">
          <a:xfrm>
            <a:off x="2014538" y="3009900"/>
            <a:ext cx="850900" cy="34448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20557" name="AutoShape 13"/>
          <p:cNvSpPr>
            <a:spLocks noChangeArrowheads="1"/>
          </p:cNvSpPr>
          <p:nvPr/>
        </p:nvSpPr>
        <p:spPr bwMode="auto">
          <a:xfrm>
            <a:off x="3009900" y="3021013"/>
            <a:ext cx="936625" cy="34448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20558" name="AutoShape 14"/>
          <p:cNvSpPr>
            <a:spLocks noChangeArrowheads="1"/>
          </p:cNvSpPr>
          <p:nvPr/>
        </p:nvSpPr>
        <p:spPr bwMode="auto">
          <a:xfrm>
            <a:off x="4084638" y="3009900"/>
            <a:ext cx="914400" cy="34448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20559" name="AutoShape 15"/>
          <p:cNvSpPr>
            <a:spLocks noChangeArrowheads="1"/>
          </p:cNvSpPr>
          <p:nvPr/>
        </p:nvSpPr>
        <p:spPr bwMode="auto">
          <a:xfrm>
            <a:off x="869950" y="4629150"/>
            <a:ext cx="301625" cy="34448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620560" name="AutoShape 16"/>
          <p:cNvSpPr>
            <a:spLocks noChangeArrowheads="1"/>
          </p:cNvSpPr>
          <p:nvPr/>
        </p:nvSpPr>
        <p:spPr bwMode="auto">
          <a:xfrm>
            <a:off x="1446213" y="4629150"/>
            <a:ext cx="290512" cy="34448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620561" name="AutoShape 17"/>
          <p:cNvSpPr>
            <a:spLocks noChangeArrowheads="1"/>
          </p:cNvSpPr>
          <p:nvPr/>
        </p:nvSpPr>
        <p:spPr bwMode="auto">
          <a:xfrm>
            <a:off x="1974850" y="4629150"/>
            <a:ext cx="295275" cy="34448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620562" name="AutoShape 18"/>
          <p:cNvSpPr>
            <a:spLocks noChangeArrowheads="1"/>
          </p:cNvSpPr>
          <p:nvPr/>
        </p:nvSpPr>
        <p:spPr bwMode="auto">
          <a:xfrm>
            <a:off x="2578100" y="4629150"/>
            <a:ext cx="287338" cy="34448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620567" name="AutoShape 23"/>
          <p:cNvCxnSpPr>
            <a:cxnSpLocks noChangeShapeType="1"/>
            <a:stCxn id="620557" idx="0"/>
            <a:endCxn id="620554" idx="2"/>
          </p:cNvCxnSpPr>
          <p:nvPr/>
        </p:nvCxnSpPr>
        <p:spPr bwMode="auto">
          <a:xfrm flipV="1">
            <a:off x="3478213" y="2493963"/>
            <a:ext cx="588962" cy="512762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/>
            <a:tailEnd type="triangle" w="med" len="med"/>
          </a:ln>
          <a:effectLst/>
        </p:spPr>
      </p:cxnSp>
      <p:cxnSp>
        <p:nvCxnSpPr>
          <p:cNvPr id="620568" name="AutoShape 24"/>
          <p:cNvCxnSpPr>
            <a:cxnSpLocks noChangeShapeType="1"/>
            <a:stCxn id="620558" idx="0"/>
            <a:endCxn id="620554" idx="2"/>
          </p:cNvCxnSpPr>
          <p:nvPr/>
        </p:nvCxnSpPr>
        <p:spPr bwMode="auto">
          <a:xfrm flipH="1" flipV="1">
            <a:off x="4067175" y="2493963"/>
            <a:ext cx="474663" cy="5016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/>
            <a:tailEnd type="stealth" w="lg" len="lg"/>
          </a:ln>
          <a:effectLst/>
        </p:spPr>
      </p:cxnSp>
      <p:cxnSp>
        <p:nvCxnSpPr>
          <p:cNvPr id="620569" name="AutoShape 25"/>
          <p:cNvCxnSpPr>
            <a:cxnSpLocks noChangeShapeType="1"/>
          </p:cNvCxnSpPr>
          <p:nvPr/>
        </p:nvCxnSpPr>
        <p:spPr bwMode="auto">
          <a:xfrm flipH="1" flipV="1">
            <a:off x="1300163" y="3336925"/>
            <a:ext cx="360362" cy="414338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dash"/>
            <a:round/>
            <a:headEnd/>
            <a:tailEnd type="stealth" w="lg" len="lg"/>
          </a:ln>
          <a:effectLst/>
        </p:spPr>
      </p:cxnSp>
      <p:cxnSp>
        <p:nvCxnSpPr>
          <p:cNvPr id="620570" name="AutoShape 26"/>
          <p:cNvCxnSpPr>
            <a:cxnSpLocks noChangeShapeType="1"/>
          </p:cNvCxnSpPr>
          <p:nvPr/>
        </p:nvCxnSpPr>
        <p:spPr bwMode="auto">
          <a:xfrm flipH="1" flipV="1">
            <a:off x="3556000" y="3370263"/>
            <a:ext cx="333375" cy="373062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dash"/>
            <a:round/>
            <a:headEnd/>
            <a:tailEnd type="stealth" w="lg" len="lg"/>
          </a:ln>
          <a:effectLst/>
        </p:spPr>
      </p:cxnSp>
      <p:cxnSp>
        <p:nvCxnSpPr>
          <p:cNvPr id="620571" name="AutoShape 27"/>
          <p:cNvCxnSpPr>
            <a:cxnSpLocks noChangeShapeType="1"/>
          </p:cNvCxnSpPr>
          <p:nvPr/>
        </p:nvCxnSpPr>
        <p:spPr bwMode="auto">
          <a:xfrm flipH="1">
            <a:off x="1027113" y="3349625"/>
            <a:ext cx="274637" cy="412750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dash"/>
            <a:round/>
            <a:headEnd type="stealth" w="lg" len="lg"/>
            <a:tailEnd/>
          </a:ln>
          <a:effectLst/>
        </p:spPr>
      </p:cxnSp>
      <p:cxnSp>
        <p:nvCxnSpPr>
          <p:cNvPr id="620572" name="AutoShape 28"/>
          <p:cNvCxnSpPr>
            <a:cxnSpLocks noChangeShapeType="1"/>
          </p:cNvCxnSpPr>
          <p:nvPr/>
        </p:nvCxnSpPr>
        <p:spPr bwMode="auto">
          <a:xfrm flipH="1">
            <a:off x="3365500" y="3370263"/>
            <a:ext cx="204788" cy="365125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dash"/>
            <a:round/>
            <a:headEnd type="stealth" w="lg" len="lg"/>
            <a:tailEnd/>
          </a:ln>
          <a:effectLst/>
        </p:spPr>
      </p:cxnSp>
      <p:cxnSp>
        <p:nvCxnSpPr>
          <p:cNvPr id="620573" name="AutoShape 29"/>
          <p:cNvCxnSpPr>
            <a:cxnSpLocks noChangeShapeType="1"/>
            <a:stCxn id="620553" idx="0"/>
            <a:endCxn id="620575" idx="2"/>
          </p:cNvCxnSpPr>
          <p:nvPr/>
        </p:nvCxnSpPr>
        <p:spPr bwMode="auto">
          <a:xfrm flipV="1">
            <a:off x="1798638" y="1763713"/>
            <a:ext cx="1106487" cy="3571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20574" name="AutoShape 30"/>
          <p:cNvCxnSpPr>
            <a:cxnSpLocks noChangeShapeType="1"/>
            <a:stCxn id="620554" idx="0"/>
            <a:endCxn id="620575" idx="2"/>
          </p:cNvCxnSpPr>
          <p:nvPr/>
        </p:nvCxnSpPr>
        <p:spPr bwMode="auto">
          <a:xfrm flipH="1" flipV="1">
            <a:off x="2905125" y="1763713"/>
            <a:ext cx="1162050" cy="3571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med" len="med"/>
          </a:ln>
          <a:effectLst/>
        </p:spPr>
      </p:cxnSp>
      <p:sp>
        <p:nvSpPr>
          <p:cNvPr id="620575" name="AutoShape 31"/>
          <p:cNvSpPr>
            <a:spLocks noChangeArrowheads="1"/>
          </p:cNvSpPr>
          <p:nvPr/>
        </p:nvSpPr>
        <p:spPr bwMode="auto">
          <a:xfrm>
            <a:off x="869950" y="1397000"/>
            <a:ext cx="4068763" cy="34766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20576" name="Rectangle 32"/>
          <p:cNvSpPr>
            <a:spLocks noChangeArrowheads="1"/>
          </p:cNvSpPr>
          <p:nvPr/>
        </p:nvSpPr>
        <p:spPr bwMode="auto">
          <a:xfrm>
            <a:off x="398463" y="319088"/>
            <a:ext cx="75438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 anchor="ctr"/>
          <a:lstStyle/>
          <a:p>
            <a:r>
              <a:rPr lang="en-US" sz="3900">
                <a:solidFill>
                  <a:schemeClr val="tx2"/>
                </a:solidFill>
              </a:rPr>
              <a:t>Merge-Sort Analysis</a:t>
            </a:r>
          </a:p>
        </p:txBody>
      </p:sp>
      <p:sp>
        <p:nvSpPr>
          <p:cNvPr id="620578" name="Line 34"/>
          <p:cNvSpPr>
            <a:spLocks noChangeShapeType="1"/>
          </p:cNvSpPr>
          <p:nvPr/>
        </p:nvSpPr>
        <p:spPr bwMode="auto">
          <a:xfrm>
            <a:off x="5240338" y="1516063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620579" name="Text Box 35"/>
          <p:cNvSpPr txBox="1">
            <a:spLocks noChangeArrowheads="1"/>
          </p:cNvSpPr>
          <p:nvPr/>
        </p:nvSpPr>
        <p:spPr bwMode="auto">
          <a:xfrm>
            <a:off x="6049963" y="1349375"/>
            <a:ext cx="13541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/>
              <a:t>              cn</a:t>
            </a:r>
          </a:p>
        </p:txBody>
      </p:sp>
      <p:sp>
        <p:nvSpPr>
          <p:cNvPr id="620580" name="Line 36"/>
          <p:cNvSpPr>
            <a:spLocks noChangeShapeType="1"/>
          </p:cNvSpPr>
          <p:nvPr/>
        </p:nvSpPr>
        <p:spPr bwMode="auto">
          <a:xfrm>
            <a:off x="5264150" y="2239963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620581" name="Text Box 37"/>
          <p:cNvSpPr txBox="1">
            <a:spLocks noChangeArrowheads="1"/>
          </p:cNvSpPr>
          <p:nvPr/>
        </p:nvSpPr>
        <p:spPr bwMode="auto">
          <a:xfrm>
            <a:off x="5857875" y="2058988"/>
            <a:ext cx="1555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>
                <a:solidFill>
                  <a:srgbClr val="0000FF"/>
                </a:solidFill>
              </a:rPr>
              <a:t>2 </a:t>
            </a:r>
            <a:r>
              <a:rPr lang="en-US"/>
              <a:t>× </a:t>
            </a:r>
            <a:r>
              <a:rPr lang="en-US">
                <a:solidFill>
                  <a:srgbClr val="FF0000"/>
                </a:solidFill>
              </a:rPr>
              <a:t>cn/2</a:t>
            </a:r>
            <a:r>
              <a:rPr lang="en-US"/>
              <a:t> = cn</a:t>
            </a:r>
          </a:p>
        </p:txBody>
      </p:sp>
      <p:sp>
        <p:nvSpPr>
          <p:cNvPr id="620582" name="Line 38"/>
          <p:cNvSpPr>
            <a:spLocks noChangeShapeType="1"/>
          </p:cNvSpPr>
          <p:nvPr/>
        </p:nvSpPr>
        <p:spPr bwMode="auto">
          <a:xfrm>
            <a:off x="5314950" y="3179763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620583" name="Text Box 39"/>
          <p:cNvSpPr txBox="1">
            <a:spLocks noChangeArrowheads="1"/>
          </p:cNvSpPr>
          <p:nvPr/>
        </p:nvSpPr>
        <p:spPr bwMode="auto">
          <a:xfrm>
            <a:off x="5908675" y="2998788"/>
            <a:ext cx="1555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>
                <a:solidFill>
                  <a:srgbClr val="0000FF"/>
                </a:solidFill>
              </a:rPr>
              <a:t>4</a:t>
            </a:r>
            <a:r>
              <a:rPr lang="en-US"/>
              <a:t> × </a:t>
            </a:r>
            <a:r>
              <a:rPr lang="en-US">
                <a:solidFill>
                  <a:srgbClr val="FF0000"/>
                </a:solidFill>
              </a:rPr>
              <a:t>cn/4</a:t>
            </a:r>
            <a:r>
              <a:rPr lang="en-US"/>
              <a:t> = cn</a:t>
            </a:r>
          </a:p>
        </p:txBody>
      </p:sp>
      <p:sp>
        <p:nvSpPr>
          <p:cNvPr id="620584" name="Oval 40"/>
          <p:cNvSpPr>
            <a:spLocks noChangeArrowheads="1"/>
          </p:cNvSpPr>
          <p:nvPr/>
        </p:nvSpPr>
        <p:spPr bwMode="auto">
          <a:xfrm>
            <a:off x="5635625" y="3422650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0585" name="Oval 41"/>
          <p:cNvSpPr>
            <a:spLocks noChangeArrowheads="1"/>
          </p:cNvSpPr>
          <p:nvPr/>
        </p:nvSpPr>
        <p:spPr bwMode="auto">
          <a:xfrm>
            <a:off x="5643563" y="3617913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0586" name="Oval 42"/>
          <p:cNvSpPr>
            <a:spLocks noChangeArrowheads="1"/>
          </p:cNvSpPr>
          <p:nvPr/>
        </p:nvSpPr>
        <p:spPr bwMode="auto">
          <a:xfrm>
            <a:off x="5640388" y="3813175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0587" name="AutoShape 43"/>
          <p:cNvSpPr>
            <a:spLocks/>
          </p:cNvSpPr>
          <p:nvPr/>
        </p:nvSpPr>
        <p:spPr bwMode="auto">
          <a:xfrm>
            <a:off x="7389813" y="1457325"/>
            <a:ext cx="203200" cy="3019425"/>
          </a:xfrm>
          <a:prstGeom prst="rightBrace">
            <a:avLst>
              <a:gd name="adj1" fmla="val 123828"/>
              <a:gd name="adj2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0588" name="Line 44"/>
          <p:cNvSpPr>
            <a:spLocks noChangeShapeType="1"/>
          </p:cNvSpPr>
          <p:nvPr/>
        </p:nvSpPr>
        <p:spPr bwMode="auto">
          <a:xfrm>
            <a:off x="5294313" y="4102100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620589" name="Text Box 45"/>
          <p:cNvSpPr txBox="1">
            <a:spLocks noChangeArrowheads="1"/>
          </p:cNvSpPr>
          <p:nvPr/>
        </p:nvSpPr>
        <p:spPr bwMode="auto">
          <a:xfrm>
            <a:off x="5902325" y="3832225"/>
            <a:ext cx="1555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>
                <a:solidFill>
                  <a:srgbClr val="0000FF"/>
                </a:solidFill>
              </a:rPr>
              <a:t>n/2</a:t>
            </a:r>
            <a:r>
              <a:rPr lang="en-US"/>
              <a:t> × </a:t>
            </a:r>
            <a:r>
              <a:rPr lang="en-US">
                <a:solidFill>
                  <a:srgbClr val="FF0000"/>
                </a:solidFill>
              </a:rPr>
              <a:t>2c</a:t>
            </a:r>
            <a:r>
              <a:rPr lang="en-US"/>
              <a:t> = cn</a:t>
            </a:r>
          </a:p>
        </p:txBody>
      </p:sp>
      <p:sp>
        <p:nvSpPr>
          <p:cNvPr id="620590" name="Text Box 46"/>
          <p:cNvSpPr txBox="1">
            <a:spLocks noChangeArrowheads="1"/>
          </p:cNvSpPr>
          <p:nvPr/>
        </p:nvSpPr>
        <p:spPr bwMode="auto">
          <a:xfrm>
            <a:off x="7639050" y="2778125"/>
            <a:ext cx="1428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log n levels</a:t>
            </a:r>
          </a:p>
        </p:txBody>
      </p:sp>
      <p:sp>
        <p:nvSpPr>
          <p:cNvPr id="620591" name="Rectangle 47"/>
          <p:cNvSpPr>
            <a:spLocks noChangeArrowheads="1"/>
          </p:cNvSpPr>
          <p:nvPr/>
        </p:nvSpPr>
        <p:spPr bwMode="auto">
          <a:xfrm>
            <a:off x="542925" y="5140325"/>
            <a:ext cx="70691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Clr>
                <a:schemeClr val="tx2"/>
              </a:buClr>
              <a:buFontTx/>
              <a:buChar char="•"/>
            </a:pPr>
            <a:r>
              <a:rPr lang="en-US" sz="2800" b="0"/>
              <a:t>  </a:t>
            </a:r>
            <a:r>
              <a:rPr lang="en-US" sz="2800" b="0">
                <a:solidFill>
                  <a:srgbClr val="FF0000"/>
                </a:solidFill>
              </a:rPr>
              <a:t>Total running time:</a:t>
            </a:r>
            <a:r>
              <a:rPr lang="en-US" sz="2800" b="0"/>
              <a:t> </a:t>
            </a:r>
            <a:r>
              <a:rPr lang="en-US" sz="2800" b="0">
                <a:sym typeface="Symbol" pitchFamily="18" charset="2"/>
              </a:rPr>
              <a:t>(</a:t>
            </a:r>
            <a:r>
              <a:rPr lang="en-US" sz="2800" b="0"/>
              <a:t>nlogn)</a:t>
            </a:r>
          </a:p>
          <a:p>
            <a:pPr>
              <a:buClr>
                <a:schemeClr val="tx2"/>
              </a:buClr>
              <a:buFontTx/>
              <a:buChar char="•"/>
            </a:pPr>
            <a:r>
              <a:rPr lang="en-US" sz="2800" b="0"/>
              <a:t>  </a:t>
            </a:r>
            <a:r>
              <a:rPr lang="en-US" sz="2800" b="0">
                <a:solidFill>
                  <a:srgbClr val="FF0000"/>
                </a:solidFill>
              </a:rPr>
              <a:t>Total </a:t>
            </a:r>
            <a:r>
              <a:rPr lang="en-US" sz="2600" b="0">
                <a:solidFill>
                  <a:srgbClr val="FF0000"/>
                </a:solidFill>
              </a:rPr>
              <a:t>Space:</a:t>
            </a:r>
            <a:r>
              <a:rPr lang="en-US" sz="2600" b="0"/>
              <a:t> </a:t>
            </a:r>
            <a:r>
              <a:rPr lang="en-US" sz="2600" b="0">
                <a:sym typeface="Symbol" pitchFamily="18" charset="2"/>
              </a:rPr>
              <a:t></a:t>
            </a:r>
            <a:r>
              <a:rPr lang="en-US" sz="2600" b="0"/>
              <a:t> (n)</a:t>
            </a:r>
          </a:p>
        </p:txBody>
      </p:sp>
      <p:sp>
        <p:nvSpPr>
          <p:cNvPr id="620592" name="Text Box 48"/>
          <p:cNvSpPr txBox="1">
            <a:spLocks noChangeArrowheads="1"/>
          </p:cNvSpPr>
          <p:nvPr/>
        </p:nvSpPr>
        <p:spPr bwMode="auto">
          <a:xfrm>
            <a:off x="5961063" y="4645025"/>
            <a:ext cx="1746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Total: cn log n</a:t>
            </a:r>
          </a:p>
        </p:txBody>
      </p:sp>
      <p:sp>
        <p:nvSpPr>
          <p:cNvPr id="620594" name="Text Box 50"/>
          <p:cNvSpPr txBox="1">
            <a:spLocks noChangeArrowheads="1"/>
          </p:cNvSpPr>
          <p:nvPr/>
        </p:nvSpPr>
        <p:spPr bwMode="auto">
          <a:xfrm>
            <a:off x="2722563" y="1406525"/>
            <a:ext cx="322262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n</a:t>
            </a:r>
          </a:p>
        </p:txBody>
      </p:sp>
      <p:sp>
        <p:nvSpPr>
          <p:cNvPr id="620595" name="Text Box 51"/>
          <p:cNvSpPr txBox="1">
            <a:spLocks noChangeArrowheads="1"/>
          </p:cNvSpPr>
          <p:nvPr/>
        </p:nvSpPr>
        <p:spPr bwMode="auto">
          <a:xfrm>
            <a:off x="1625600" y="2184400"/>
            <a:ext cx="5111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n/2</a:t>
            </a:r>
          </a:p>
        </p:txBody>
      </p:sp>
      <p:sp>
        <p:nvSpPr>
          <p:cNvPr id="620596" name="Text Box 52"/>
          <p:cNvSpPr txBox="1">
            <a:spLocks noChangeArrowheads="1"/>
          </p:cNvSpPr>
          <p:nvPr/>
        </p:nvSpPr>
        <p:spPr bwMode="auto">
          <a:xfrm>
            <a:off x="3883025" y="2176463"/>
            <a:ext cx="51117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n/2</a:t>
            </a:r>
          </a:p>
        </p:txBody>
      </p:sp>
      <p:sp>
        <p:nvSpPr>
          <p:cNvPr id="620597" name="Text Box 53"/>
          <p:cNvSpPr txBox="1">
            <a:spLocks noChangeArrowheads="1"/>
          </p:cNvSpPr>
          <p:nvPr/>
        </p:nvSpPr>
        <p:spPr bwMode="auto">
          <a:xfrm>
            <a:off x="1074738" y="3057525"/>
            <a:ext cx="5111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n/4</a:t>
            </a:r>
          </a:p>
        </p:txBody>
      </p:sp>
      <p:sp>
        <p:nvSpPr>
          <p:cNvPr id="620598" name="Text Box 54"/>
          <p:cNvSpPr txBox="1">
            <a:spLocks noChangeArrowheads="1"/>
          </p:cNvSpPr>
          <p:nvPr/>
        </p:nvSpPr>
        <p:spPr bwMode="auto">
          <a:xfrm>
            <a:off x="2206625" y="3041650"/>
            <a:ext cx="5111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n/4</a:t>
            </a:r>
          </a:p>
        </p:txBody>
      </p:sp>
      <p:sp>
        <p:nvSpPr>
          <p:cNvPr id="620599" name="Text Box 55"/>
          <p:cNvSpPr txBox="1">
            <a:spLocks noChangeArrowheads="1"/>
          </p:cNvSpPr>
          <p:nvPr/>
        </p:nvSpPr>
        <p:spPr bwMode="auto">
          <a:xfrm>
            <a:off x="3244850" y="3063875"/>
            <a:ext cx="5111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n/4</a:t>
            </a:r>
          </a:p>
        </p:txBody>
      </p:sp>
      <p:sp>
        <p:nvSpPr>
          <p:cNvPr id="620600" name="Text Box 56"/>
          <p:cNvSpPr txBox="1">
            <a:spLocks noChangeArrowheads="1"/>
          </p:cNvSpPr>
          <p:nvPr/>
        </p:nvSpPr>
        <p:spPr bwMode="auto">
          <a:xfrm>
            <a:off x="4318000" y="3048000"/>
            <a:ext cx="5111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n/4</a:t>
            </a:r>
          </a:p>
        </p:txBody>
      </p:sp>
      <p:sp>
        <p:nvSpPr>
          <p:cNvPr id="620601" name="AutoShape 57"/>
          <p:cNvSpPr>
            <a:spLocks noChangeArrowheads="1"/>
          </p:cNvSpPr>
          <p:nvPr/>
        </p:nvSpPr>
        <p:spPr bwMode="auto">
          <a:xfrm>
            <a:off x="876300" y="4043363"/>
            <a:ext cx="692150" cy="34448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20602" name="AutoShape 58"/>
          <p:cNvSpPr>
            <a:spLocks noChangeArrowheads="1"/>
          </p:cNvSpPr>
          <p:nvPr/>
        </p:nvSpPr>
        <p:spPr bwMode="auto">
          <a:xfrm>
            <a:off x="2044700" y="4021138"/>
            <a:ext cx="692150" cy="34448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620607" name="AutoShape 63"/>
          <p:cNvCxnSpPr>
            <a:cxnSpLocks noChangeShapeType="1"/>
            <a:stCxn id="620612" idx="0"/>
            <a:endCxn id="620615" idx="2"/>
          </p:cNvCxnSpPr>
          <p:nvPr/>
        </p:nvCxnSpPr>
        <p:spPr bwMode="auto">
          <a:xfrm flipV="1">
            <a:off x="4303713" y="4360863"/>
            <a:ext cx="268287" cy="2349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20609" name="AutoShape 65"/>
          <p:cNvCxnSpPr>
            <a:cxnSpLocks noChangeShapeType="1"/>
            <a:stCxn id="620615" idx="2"/>
            <a:endCxn id="620613" idx="0"/>
          </p:cNvCxnSpPr>
          <p:nvPr/>
        </p:nvCxnSpPr>
        <p:spPr bwMode="auto">
          <a:xfrm>
            <a:off x="4572000" y="4360863"/>
            <a:ext cx="331788" cy="2349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620612" name="AutoShape 68"/>
          <p:cNvSpPr>
            <a:spLocks noChangeArrowheads="1"/>
          </p:cNvSpPr>
          <p:nvPr/>
        </p:nvSpPr>
        <p:spPr bwMode="auto">
          <a:xfrm>
            <a:off x="4156075" y="4610100"/>
            <a:ext cx="295275" cy="34448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620613" name="AutoShape 69"/>
          <p:cNvSpPr>
            <a:spLocks noChangeArrowheads="1"/>
          </p:cNvSpPr>
          <p:nvPr/>
        </p:nvSpPr>
        <p:spPr bwMode="auto">
          <a:xfrm>
            <a:off x="4759325" y="4610100"/>
            <a:ext cx="287338" cy="34448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620615" name="AutoShape 71"/>
          <p:cNvSpPr>
            <a:spLocks noChangeArrowheads="1"/>
          </p:cNvSpPr>
          <p:nvPr/>
        </p:nvSpPr>
        <p:spPr bwMode="auto">
          <a:xfrm>
            <a:off x="4225925" y="4002088"/>
            <a:ext cx="692150" cy="34448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20617" name="Text Box 73"/>
          <p:cNvSpPr txBox="1">
            <a:spLocks noChangeArrowheads="1"/>
          </p:cNvSpPr>
          <p:nvPr/>
        </p:nvSpPr>
        <p:spPr bwMode="auto">
          <a:xfrm>
            <a:off x="1084263" y="4027488"/>
            <a:ext cx="311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2</a:t>
            </a:r>
          </a:p>
        </p:txBody>
      </p:sp>
      <p:sp>
        <p:nvSpPr>
          <p:cNvPr id="620618" name="Text Box 74"/>
          <p:cNvSpPr txBox="1">
            <a:spLocks noChangeArrowheads="1"/>
          </p:cNvSpPr>
          <p:nvPr/>
        </p:nvSpPr>
        <p:spPr bwMode="auto">
          <a:xfrm>
            <a:off x="2244725" y="4029075"/>
            <a:ext cx="311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2</a:t>
            </a:r>
          </a:p>
        </p:txBody>
      </p:sp>
      <p:cxnSp>
        <p:nvCxnSpPr>
          <p:cNvPr id="620619" name="AutoShape 75"/>
          <p:cNvCxnSpPr>
            <a:cxnSpLocks noChangeShapeType="1"/>
          </p:cNvCxnSpPr>
          <p:nvPr/>
        </p:nvCxnSpPr>
        <p:spPr bwMode="auto">
          <a:xfrm flipH="1" flipV="1">
            <a:off x="4564063" y="3349625"/>
            <a:ext cx="333375" cy="373063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dash"/>
            <a:round/>
            <a:headEnd/>
            <a:tailEnd type="stealth" w="lg" len="lg"/>
          </a:ln>
          <a:effectLst/>
        </p:spPr>
      </p:cxnSp>
      <p:cxnSp>
        <p:nvCxnSpPr>
          <p:cNvPr id="620620" name="AutoShape 76"/>
          <p:cNvCxnSpPr>
            <a:cxnSpLocks noChangeShapeType="1"/>
          </p:cNvCxnSpPr>
          <p:nvPr/>
        </p:nvCxnSpPr>
        <p:spPr bwMode="auto">
          <a:xfrm flipH="1">
            <a:off x="4373563" y="3349625"/>
            <a:ext cx="204787" cy="365125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dash"/>
            <a:round/>
            <a:headEnd type="stealth" w="lg" len="lg"/>
            <a:tailEnd/>
          </a:ln>
          <a:effectLst/>
        </p:spPr>
      </p:cxnSp>
      <p:cxnSp>
        <p:nvCxnSpPr>
          <p:cNvPr id="620621" name="AutoShape 77"/>
          <p:cNvCxnSpPr>
            <a:cxnSpLocks noChangeShapeType="1"/>
          </p:cNvCxnSpPr>
          <p:nvPr/>
        </p:nvCxnSpPr>
        <p:spPr bwMode="auto">
          <a:xfrm flipH="1" flipV="1">
            <a:off x="2387600" y="3376613"/>
            <a:ext cx="333375" cy="373062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dash"/>
            <a:round/>
            <a:headEnd/>
            <a:tailEnd type="stealth" w="lg" len="lg"/>
          </a:ln>
          <a:effectLst/>
        </p:spPr>
      </p:cxnSp>
      <p:cxnSp>
        <p:nvCxnSpPr>
          <p:cNvPr id="620622" name="AutoShape 78"/>
          <p:cNvCxnSpPr>
            <a:cxnSpLocks noChangeShapeType="1"/>
          </p:cNvCxnSpPr>
          <p:nvPr/>
        </p:nvCxnSpPr>
        <p:spPr bwMode="auto">
          <a:xfrm flipH="1">
            <a:off x="2197100" y="3376613"/>
            <a:ext cx="204788" cy="365125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dash"/>
            <a:round/>
            <a:headEnd type="stealth" w="lg" len="lg"/>
            <a:tailEnd/>
          </a:ln>
          <a:effectLst/>
        </p:spPr>
      </p:cxnSp>
      <p:sp>
        <p:nvSpPr>
          <p:cNvPr id="620624" name="Text Box 80"/>
          <p:cNvSpPr txBox="1">
            <a:spLocks noChangeArrowheads="1"/>
          </p:cNvSpPr>
          <p:nvPr/>
        </p:nvSpPr>
        <p:spPr bwMode="auto">
          <a:xfrm>
            <a:off x="4414838" y="4006850"/>
            <a:ext cx="311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2</a:t>
            </a:r>
          </a:p>
        </p:txBody>
      </p:sp>
      <p:sp>
        <p:nvSpPr>
          <p:cNvPr id="620625" name="Oval 81"/>
          <p:cNvSpPr>
            <a:spLocks noChangeArrowheads="1"/>
          </p:cNvSpPr>
          <p:nvPr/>
        </p:nvSpPr>
        <p:spPr bwMode="auto">
          <a:xfrm>
            <a:off x="3355975" y="4257675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0626" name="Oval 82"/>
          <p:cNvSpPr>
            <a:spLocks noChangeArrowheads="1"/>
          </p:cNvSpPr>
          <p:nvPr/>
        </p:nvSpPr>
        <p:spPr bwMode="auto">
          <a:xfrm>
            <a:off x="3117850" y="4256088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0627" name="Oval 83"/>
          <p:cNvSpPr>
            <a:spLocks noChangeArrowheads="1"/>
          </p:cNvSpPr>
          <p:nvPr/>
        </p:nvSpPr>
        <p:spPr bwMode="auto">
          <a:xfrm>
            <a:off x="3549650" y="4256088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A419B-9B9F-4EDB-A229-56F903738BDF}" type="slidenum">
              <a:rPr lang="en-US" altLang="en-US"/>
              <a:pPr/>
              <a:t>46</a:t>
            </a:fld>
            <a:endParaRPr lang="en-US" altLang="en-US"/>
          </a:p>
        </p:txBody>
      </p:sp>
      <p:sp>
        <p:nvSpPr>
          <p:cNvPr id="388098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2075" tIns="46038" rIns="92075" bIns="46038" anchor="ctr"/>
          <a:lstStyle/>
          <a:p>
            <a:r>
              <a:rPr lang="en-US"/>
              <a:t>Merge-Sort Summary</a:t>
            </a:r>
          </a:p>
        </p:txBody>
      </p:sp>
      <p:sp>
        <p:nvSpPr>
          <p:cNvPr id="388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357313"/>
            <a:ext cx="7623175" cy="4773612"/>
          </a:xfrm>
          <a:noFill/>
          <a:ln/>
        </p:spPr>
        <p:txBody>
          <a:bodyPr lIns="92075" tIns="46038" rIns="92075" bIns="46038"/>
          <a:lstStyle/>
          <a:p>
            <a:pPr>
              <a:buFont typeface="Wingdings" pitchFamily="2" charset="2"/>
              <a:buNone/>
            </a:pPr>
            <a:r>
              <a:rPr lang="en-US" sz="2600"/>
              <a:t>Approach: divide and conquer</a:t>
            </a:r>
          </a:p>
          <a:p>
            <a:pPr>
              <a:buFont typeface="Wingdings" pitchFamily="2" charset="2"/>
              <a:buNone/>
            </a:pPr>
            <a:r>
              <a:rPr lang="en-US" sz="2600"/>
              <a:t>Time </a:t>
            </a:r>
          </a:p>
          <a:p>
            <a:pPr lvl="1"/>
            <a:r>
              <a:rPr lang="en-US" sz="2200"/>
              <a:t>  Most of the work is in the merging</a:t>
            </a:r>
          </a:p>
          <a:p>
            <a:pPr lvl="1"/>
            <a:r>
              <a:rPr lang="en-US" sz="2200"/>
              <a:t>  Total time: </a:t>
            </a:r>
            <a:r>
              <a:rPr lang="en-US" sz="2200">
                <a:sym typeface="Symbol" pitchFamily="18" charset="2"/>
              </a:rPr>
              <a:t></a:t>
            </a:r>
            <a:r>
              <a:rPr lang="en-US" sz="2200"/>
              <a:t>(n log n)</a:t>
            </a:r>
          </a:p>
          <a:p>
            <a:pPr>
              <a:buFont typeface="Wingdings" pitchFamily="2" charset="2"/>
              <a:buNone/>
            </a:pPr>
            <a:r>
              <a:rPr lang="en-US" sz="2600"/>
              <a:t>Space: </a:t>
            </a:r>
          </a:p>
          <a:p>
            <a:pPr lvl="1"/>
            <a:r>
              <a:rPr lang="en-US" sz="2200">
                <a:sym typeface="Symbol" pitchFamily="18" charset="2"/>
              </a:rPr>
              <a:t></a:t>
            </a:r>
            <a:r>
              <a:rPr lang="en-US" sz="2200"/>
              <a:t>(n), more space than other sorts.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15D8B-2A83-41B4-8BB6-5AE09EA54D74}" type="slidenum">
              <a:rPr lang="en-US" altLang="en-US"/>
              <a:pPr/>
              <a:t>47</a:t>
            </a:fld>
            <a:endParaRPr lang="en-US" altLang="en-US"/>
          </a:p>
        </p:txBody>
      </p:sp>
      <p:sp>
        <p:nvSpPr>
          <p:cNvPr id="61645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2075" tIns="46038" rIns="92075" bIns="46038" anchor="ctr"/>
          <a:lstStyle/>
          <a:p>
            <a:r>
              <a:rPr lang="en-US"/>
              <a:t>Overview</a:t>
            </a:r>
          </a:p>
        </p:txBody>
      </p:sp>
      <p:sp>
        <p:nvSpPr>
          <p:cNvPr id="6164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lIns="92075" tIns="46038" rIns="92075" bIns="46038"/>
          <a:lstStyle/>
          <a:p>
            <a:r>
              <a:rPr lang="en-US"/>
              <a:t>Divide and Conquer</a:t>
            </a:r>
          </a:p>
          <a:p>
            <a:endParaRPr lang="en-US"/>
          </a:p>
          <a:p>
            <a:r>
              <a:rPr lang="en-US"/>
              <a:t>Merge Sort</a:t>
            </a:r>
          </a:p>
          <a:p>
            <a:endParaRPr lang="en-US"/>
          </a:p>
          <a:p>
            <a:r>
              <a:rPr lang="en-US" b="1">
                <a:solidFill>
                  <a:srgbClr val="FF0000"/>
                </a:solidFill>
              </a:rPr>
              <a:t>Quick Sort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FCBAC-BCD5-4C5D-A8BA-E800EA0257FC}" type="slidenum">
              <a:rPr lang="en-US" altLang="en-US"/>
              <a:pPr/>
              <a:t>48</a:t>
            </a:fld>
            <a:endParaRPr lang="en-US" altLang="en-US"/>
          </a:p>
        </p:txBody>
      </p:sp>
      <p:sp>
        <p:nvSpPr>
          <p:cNvPr id="395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98463" y="425450"/>
            <a:ext cx="7543800" cy="447675"/>
          </a:xfrm>
        </p:spPr>
        <p:txBody>
          <a:bodyPr/>
          <a:lstStyle/>
          <a:p>
            <a:r>
              <a:rPr lang="da-DK"/>
              <a:t>Quick Sort</a:t>
            </a:r>
          </a:p>
        </p:txBody>
      </p:sp>
      <p:sp>
        <p:nvSpPr>
          <p:cNvPr id="395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5600" y="1081088"/>
            <a:ext cx="8491538" cy="4962525"/>
          </a:xfrm>
        </p:spPr>
        <p:txBody>
          <a:bodyPr/>
          <a:lstStyle/>
          <a:p>
            <a:pPr marL="400050" indent="-400050">
              <a:lnSpc>
                <a:spcPct val="90000"/>
              </a:lnSpc>
            </a:pPr>
            <a:r>
              <a:rPr lang="da-DK" b="1">
                <a:solidFill>
                  <a:srgbClr val="FF0000"/>
                </a:solidFill>
              </a:rPr>
              <a:t>Divide</a:t>
            </a:r>
            <a:r>
              <a:rPr lang="da-DK">
                <a:solidFill>
                  <a:srgbClr val="FF0000"/>
                </a:solidFill>
              </a:rPr>
              <a:t>:</a:t>
            </a:r>
            <a:r>
              <a:rPr lang="da-DK" sz="3400"/>
              <a:t> </a:t>
            </a:r>
            <a:endParaRPr lang="en-US" sz="3300"/>
          </a:p>
          <a:p>
            <a:pPr marL="1257300" lvl="2" indent="-342900"/>
            <a:r>
              <a:rPr lang="en-US" sz="2500"/>
              <a:t>Pick any element </a:t>
            </a:r>
            <a:r>
              <a:rPr lang="en-US" sz="2500" b="1">
                <a:solidFill>
                  <a:srgbClr val="0000FF"/>
                </a:solidFill>
              </a:rPr>
              <a:t>p</a:t>
            </a:r>
            <a:r>
              <a:rPr lang="en-US" sz="2500"/>
              <a:t> as the </a:t>
            </a:r>
            <a:r>
              <a:rPr lang="en-US" sz="2500" b="1">
                <a:solidFill>
                  <a:srgbClr val="0000FF"/>
                </a:solidFill>
              </a:rPr>
              <a:t>pivot</a:t>
            </a:r>
            <a:r>
              <a:rPr lang="en-US" sz="2500"/>
              <a:t>, e.g, the first element</a:t>
            </a:r>
          </a:p>
          <a:p>
            <a:pPr marL="1257300" lvl="2" indent="-342900"/>
            <a:r>
              <a:rPr lang="en-US" sz="2500"/>
              <a:t>Partition the remaining elements into </a:t>
            </a:r>
          </a:p>
          <a:p>
            <a:pPr marL="2133600" lvl="4" indent="-304800">
              <a:buFont typeface="Wingdings" pitchFamily="2" charset="2"/>
              <a:buNone/>
            </a:pPr>
            <a:r>
              <a:rPr lang="en-US" b="1">
                <a:solidFill>
                  <a:srgbClr val="0000FF"/>
                </a:solidFill>
                <a:sym typeface="Symbol" pitchFamily="18" charset="2"/>
              </a:rPr>
              <a:t>FirstPart,</a:t>
            </a:r>
            <a:r>
              <a:rPr lang="en-US" b="1" i="1">
                <a:solidFill>
                  <a:srgbClr val="0000FF"/>
                </a:solidFill>
                <a:sym typeface="Symbol" pitchFamily="18" charset="2"/>
              </a:rPr>
              <a:t>     </a:t>
            </a:r>
            <a:r>
              <a:rPr lang="en-US" b="1"/>
              <a:t>which contains all elements</a:t>
            </a:r>
            <a:r>
              <a:rPr lang="en-US" b="1">
                <a:solidFill>
                  <a:srgbClr val="0000FF"/>
                </a:solidFill>
              </a:rPr>
              <a:t> </a:t>
            </a:r>
            <a:r>
              <a:rPr lang="en-US" b="1">
                <a:solidFill>
                  <a:srgbClr val="0000FF"/>
                </a:solidFill>
                <a:sym typeface="Symbol" pitchFamily="18" charset="2"/>
              </a:rPr>
              <a:t>&lt; p</a:t>
            </a:r>
            <a:endParaRPr lang="en-US">
              <a:sym typeface="Symbol" pitchFamily="18" charset="2"/>
            </a:endParaRPr>
          </a:p>
          <a:p>
            <a:pPr marL="2133600" lvl="4" indent="-304800">
              <a:buFont typeface="Wingdings" pitchFamily="2" charset="2"/>
              <a:buNone/>
            </a:pPr>
            <a:r>
              <a:rPr lang="en-US" b="1">
                <a:solidFill>
                  <a:srgbClr val="FF0000"/>
                </a:solidFill>
                <a:sym typeface="Symbol" pitchFamily="18" charset="2"/>
              </a:rPr>
              <a:t>SecondPart, </a:t>
            </a:r>
            <a:r>
              <a:rPr lang="en-US" b="1">
                <a:sym typeface="Symbol" pitchFamily="18" charset="2"/>
              </a:rPr>
              <a:t>which contains all elements</a:t>
            </a:r>
            <a:r>
              <a:rPr lang="en-US" b="1">
                <a:solidFill>
                  <a:srgbClr val="FF0000"/>
                </a:solidFill>
                <a:sym typeface="Symbol" pitchFamily="18" charset="2"/>
              </a:rPr>
              <a:t> ≥ p</a:t>
            </a:r>
          </a:p>
          <a:p>
            <a:pPr marL="2133600" lvl="4" indent="-304800">
              <a:lnSpc>
                <a:spcPct val="90000"/>
              </a:lnSpc>
              <a:buFont typeface="Wingdings" pitchFamily="2" charset="2"/>
              <a:buNone/>
            </a:pPr>
            <a:endParaRPr lang="da-DK" sz="3300" b="1">
              <a:solidFill>
                <a:srgbClr val="FF0000"/>
              </a:solidFill>
            </a:endParaRPr>
          </a:p>
          <a:p>
            <a:pPr marL="400050" indent="-400050">
              <a:lnSpc>
                <a:spcPct val="90000"/>
              </a:lnSpc>
            </a:pPr>
            <a:r>
              <a:rPr lang="da-DK" b="1">
                <a:solidFill>
                  <a:srgbClr val="009900"/>
                </a:solidFill>
              </a:rPr>
              <a:t>Recursively </a:t>
            </a:r>
            <a:r>
              <a:rPr lang="da-DK" b="1">
                <a:solidFill>
                  <a:srgbClr val="FF0000"/>
                </a:solidFill>
              </a:rPr>
              <a:t>sort</a:t>
            </a:r>
            <a:r>
              <a:rPr lang="da-DK"/>
              <a:t> the </a:t>
            </a:r>
            <a:r>
              <a:rPr lang="en-US" sz="2600">
                <a:solidFill>
                  <a:srgbClr val="0000FF"/>
                </a:solidFill>
                <a:sym typeface="Symbol" pitchFamily="18" charset="2"/>
              </a:rPr>
              <a:t>FirstPart</a:t>
            </a:r>
            <a:r>
              <a:rPr lang="en-US" sz="2600">
                <a:sym typeface="Symbol" pitchFamily="18" charset="2"/>
              </a:rPr>
              <a:t> and </a:t>
            </a:r>
            <a:r>
              <a:rPr lang="en-US" sz="2600">
                <a:solidFill>
                  <a:srgbClr val="FF0000"/>
                </a:solidFill>
                <a:sym typeface="Symbol" pitchFamily="18" charset="2"/>
              </a:rPr>
              <a:t>SecondPart</a:t>
            </a:r>
            <a:endParaRPr lang="da-DK">
              <a:solidFill>
                <a:srgbClr val="FF0000"/>
              </a:solidFill>
            </a:endParaRPr>
          </a:p>
          <a:p>
            <a:pPr marL="400050" indent="-400050">
              <a:lnSpc>
                <a:spcPct val="90000"/>
              </a:lnSpc>
            </a:pPr>
            <a:endParaRPr lang="da-DK" b="1"/>
          </a:p>
          <a:p>
            <a:pPr marL="400050" indent="-400050">
              <a:lnSpc>
                <a:spcPct val="90000"/>
              </a:lnSpc>
            </a:pPr>
            <a:r>
              <a:rPr lang="da-DK" b="1">
                <a:solidFill>
                  <a:schemeClr val="accent1"/>
                </a:solidFill>
              </a:rPr>
              <a:t>Combine</a:t>
            </a:r>
            <a:r>
              <a:rPr lang="da-DK">
                <a:solidFill>
                  <a:schemeClr val="accent1"/>
                </a:solidFill>
              </a:rPr>
              <a:t>:</a:t>
            </a:r>
            <a:r>
              <a:rPr lang="da-DK"/>
              <a:t> no work is necessary since sorting</a:t>
            </a:r>
          </a:p>
          <a:p>
            <a:pPr marL="400050" indent="-400050">
              <a:lnSpc>
                <a:spcPct val="90000"/>
              </a:lnSpc>
              <a:buFont typeface="Wingdings" pitchFamily="2" charset="2"/>
              <a:buNone/>
            </a:pPr>
            <a:r>
              <a:rPr lang="da-DK"/>
              <a:t>           is done in place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7F1FF-54FB-4981-BF6D-A285F7FAF4FB}" type="slidenum">
              <a:rPr lang="en-US" altLang="en-US"/>
              <a:pPr/>
              <a:t>49</a:t>
            </a:fld>
            <a:endParaRPr lang="en-US" altLang="en-US"/>
          </a:p>
        </p:txBody>
      </p:sp>
      <p:sp>
        <p:nvSpPr>
          <p:cNvPr id="37581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2075" tIns="46038" rIns="92075" bIns="46038" anchor="ctr"/>
          <a:lstStyle/>
          <a:p>
            <a:r>
              <a:rPr lang="en-US"/>
              <a:t>Quick Sort</a:t>
            </a:r>
          </a:p>
        </p:txBody>
      </p:sp>
      <p:sp>
        <p:nvSpPr>
          <p:cNvPr id="375811" name="Rectangle 3"/>
          <p:cNvSpPr>
            <a:spLocks noChangeArrowheads="1"/>
          </p:cNvSpPr>
          <p:nvPr/>
        </p:nvSpPr>
        <p:spPr bwMode="auto">
          <a:xfrm>
            <a:off x="1751013" y="1333500"/>
            <a:ext cx="5626100" cy="7493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bIns="0" anchor="ctr"/>
          <a:lstStyle/>
          <a:p>
            <a:endParaRPr lang="en-GB"/>
          </a:p>
        </p:txBody>
      </p:sp>
      <p:sp>
        <p:nvSpPr>
          <p:cNvPr id="375813" name="Rectangle 5"/>
          <p:cNvSpPr>
            <a:spLocks noChangeArrowheads="1"/>
          </p:cNvSpPr>
          <p:nvPr/>
        </p:nvSpPr>
        <p:spPr bwMode="auto">
          <a:xfrm>
            <a:off x="1744663" y="3079750"/>
            <a:ext cx="1806575" cy="747713"/>
          </a:xfrm>
          <a:prstGeom prst="rect">
            <a:avLst/>
          </a:prstGeom>
          <a:solidFill>
            <a:srgbClr val="009900"/>
          </a:solidFill>
          <a:ln w="254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bIns="0" anchor="ctr"/>
          <a:lstStyle/>
          <a:p>
            <a:endParaRPr lang="en-GB"/>
          </a:p>
        </p:txBody>
      </p:sp>
      <p:sp>
        <p:nvSpPr>
          <p:cNvPr id="375814" name="Rectangle 6"/>
          <p:cNvSpPr>
            <a:spLocks noChangeArrowheads="1"/>
          </p:cNvSpPr>
          <p:nvPr/>
        </p:nvSpPr>
        <p:spPr bwMode="auto">
          <a:xfrm>
            <a:off x="1876425" y="3198813"/>
            <a:ext cx="1370013" cy="5334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3200" b="0"/>
              <a:t> </a:t>
            </a:r>
            <a:r>
              <a:rPr lang="en-US" sz="3200" b="0">
                <a:solidFill>
                  <a:schemeClr val="bg1"/>
                </a:solidFill>
              </a:rPr>
              <a:t>x &lt; p</a:t>
            </a:r>
          </a:p>
        </p:txBody>
      </p:sp>
      <p:grpSp>
        <p:nvGrpSpPr>
          <p:cNvPr id="375815" name="Group 7"/>
          <p:cNvGrpSpPr>
            <a:grpSpLocks/>
          </p:cNvGrpSpPr>
          <p:nvPr/>
        </p:nvGrpSpPr>
        <p:grpSpPr bwMode="auto">
          <a:xfrm>
            <a:off x="3559175" y="3079750"/>
            <a:ext cx="533400" cy="762000"/>
            <a:chOff x="2640" y="2352"/>
            <a:chExt cx="336" cy="480"/>
          </a:xfrm>
        </p:grpSpPr>
        <p:sp>
          <p:nvSpPr>
            <p:cNvPr id="375816" name="Line 8"/>
            <p:cNvSpPr>
              <a:spLocks noChangeShapeType="1"/>
            </p:cNvSpPr>
            <p:nvPr/>
          </p:nvSpPr>
          <p:spPr bwMode="auto">
            <a:xfrm>
              <a:off x="2640" y="2352"/>
              <a:ext cx="0" cy="48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375817" name="Line 9"/>
            <p:cNvSpPr>
              <a:spLocks noChangeShapeType="1"/>
            </p:cNvSpPr>
            <p:nvPr/>
          </p:nvSpPr>
          <p:spPr bwMode="auto">
            <a:xfrm>
              <a:off x="2976" y="2352"/>
              <a:ext cx="0" cy="48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375818" name="Rectangle 10"/>
            <p:cNvSpPr>
              <a:spLocks noChangeArrowheads="1"/>
            </p:cNvSpPr>
            <p:nvPr/>
          </p:nvSpPr>
          <p:spPr bwMode="auto">
            <a:xfrm>
              <a:off x="2689" y="2400"/>
              <a:ext cx="240" cy="336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0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3200" b="0"/>
                <a:t>p</a:t>
              </a:r>
            </a:p>
          </p:txBody>
        </p:sp>
      </p:grpSp>
      <p:grpSp>
        <p:nvGrpSpPr>
          <p:cNvPr id="375819" name="Group 11"/>
          <p:cNvGrpSpPr>
            <a:grpSpLocks/>
          </p:cNvGrpSpPr>
          <p:nvPr/>
        </p:nvGrpSpPr>
        <p:grpSpPr bwMode="auto">
          <a:xfrm>
            <a:off x="4086225" y="3079750"/>
            <a:ext cx="3297238" cy="747713"/>
            <a:chOff x="2976" y="2352"/>
            <a:chExt cx="1776" cy="480"/>
          </a:xfrm>
        </p:grpSpPr>
        <p:sp>
          <p:nvSpPr>
            <p:cNvPr id="375820" name="Rectangle 12"/>
            <p:cNvSpPr>
              <a:spLocks noChangeArrowheads="1"/>
            </p:cNvSpPr>
            <p:nvPr/>
          </p:nvSpPr>
          <p:spPr bwMode="auto">
            <a:xfrm>
              <a:off x="2976" y="2352"/>
              <a:ext cx="1776" cy="480"/>
            </a:xfrm>
            <a:prstGeom prst="rect">
              <a:avLst/>
            </a:prstGeom>
            <a:solidFill>
              <a:srgbClr val="FF0000"/>
            </a:solidFill>
            <a:ln w="254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375821" name="Rectangle 13"/>
            <p:cNvSpPr>
              <a:spLocks noChangeArrowheads="1"/>
            </p:cNvSpPr>
            <p:nvPr/>
          </p:nvSpPr>
          <p:spPr bwMode="auto">
            <a:xfrm>
              <a:off x="3408" y="2400"/>
              <a:ext cx="863" cy="342"/>
            </a:xfrm>
            <a:prstGeom prst="rect">
              <a:avLst/>
            </a:prstGeom>
            <a:solidFill>
              <a:srgbClr val="FF00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0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3200" b="0">
                  <a:solidFill>
                    <a:schemeClr val="bg1"/>
                  </a:solidFill>
                </a:rPr>
                <a:t>p ≤ x</a:t>
              </a:r>
            </a:p>
          </p:txBody>
        </p:sp>
      </p:grpSp>
      <p:grpSp>
        <p:nvGrpSpPr>
          <p:cNvPr id="375822" name="Group 14"/>
          <p:cNvGrpSpPr>
            <a:grpSpLocks/>
          </p:cNvGrpSpPr>
          <p:nvPr/>
        </p:nvGrpSpPr>
        <p:grpSpPr bwMode="auto">
          <a:xfrm>
            <a:off x="1744663" y="2165350"/>
            <a:ext cx="6173787" cy="1663700"/>
            <a:chOff x="1200" y="1776"/>
            <a:chExt cx="3889" cy="1048"/>
          </a:xfrm>
        </p:grpSpPr>
        <p:sp>
          <p:nvSpPr>
            <p:cNvPr id="375823" name="Rectangle 15"/>
            <p:cNvSpPr>
              <a:spLocks noChangeArrowheads="1"/>
            </p:cNvSpPr>
            <p:nvPr/>
          </p:nvSpPr>
          <p:spPr bwMode="auto">
            <a:xfrm>
              <a:off x="1200" y="2352"/>
              <a:ext cx="3544" cy="472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grpSp>
          <p:nvGrpSpPr>
            <p:cNvPr id="375824" name="Group 16"/>
            <p:cNvGrpSpPr>
              <a:grpSpLocks/>
            </p:cNvGrpSpPr>
            <p:nvPr/>
          </p:nvGrpSpPr>
          <p:grpSpPr bwMode="auto">
            <a:xfrm>
              <a:off x="2832" y="1776"/>
              <a:ext cx="2257" cy="528"/>
              <a:chOff x="2832" y="1776"/>
              <a:chExt cx="2257" cy="528"/>
            </a:xfrm>
          </p:grpSpPr>
          <p:sp>
            <p:nvSpPr>
              <p:cNvPr id="375825" name="Line 17"/>
              <p:cNvSpPr>
                <a:spLocks noChangeShapeType="1"/>
              </p:cNvSpPr>
              <p:nvPr/>
            </p:nvSpPr>
            <p:spPr bwMode="auto">
              <a:xfrm>
                <a:off x="2832" y="1776"/>
                <a:ext cx="0" cy="528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 type="none" w="sm" len="sm"/>
                <a:tailEnd type="stealth" w="med" len="lg"/>
              </a:ln>
              <a:effectLst/>
            </p:spPr>
            <p:txBody>
              <a:bodyPr wrap="none" bIns="0" anchor="ctr"/>
              <a:lstStyle/>
              <a:p>
                <a:endParaRPr lang="en-GB"/>
              </a:p>
            </p:txBody>
          </p:sp>
          <p:sp>
            <p:nvSpPr>
              <p:cNvPr id="375826" name="Rectangle 18"/>
              <p:cNvSpPr>
                <a:spLocks noChangeArrowheads="1"/>
              </p:cNvSpPr>
              <p:nvPr/>
            </p:nvSpPr>
            <p:spPr bwMode="auto">
              <a:xfrm>
                <a:off x="2977" y="1824"/>
                <a:ext cx="2112" cy="298"/>
              </a:xfrm>
              <a:prstGeom prst="rect">
                <a:avLst/>
              </a:prstGeom>
              <a:noFill/>
              <a:ln w="25400">
                <a:noFill/>
                <a:miter lim="800000"/>
                <a:headEnd/>
                <a:tailEnd/>
              </a:ln>
              <a:effectLst/>
            </p:spPr>
            <p:txBody>
              <a:bodyPr lIns="92075" tIns="46038" rIns="92075" bIns="0"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US" sz="2800" b="0"/>
                  <a:t>Partition</a:t>
                </a:r>
              </a:p>
            </p:txBody>
          </p:sp>
        </p:grpSp>
      </p:grpSp>
      <p:sp>
        <p:nvSpPr>
          <p:cNvPr id="375836" name="Rectangle 28"/>
          <p:cNvSpPr>
            <a:spLocks noChangeArrowheads="1"/>
          </p:cNvSpPr>
          <p:nvPr/>
        </p:nvSpPr>
        <p:spPr bwMode="auto">
          <a:xfrm>
            <a:off x="1760538" y="2630488"/>
            <a:ext cx="1882775" cy="36671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>
                <a:solidFill>
                  <a:srgbClr val="009900"/>
                </a:solidFill>
              </a:rPr>
              <a:t>FirstPart</a:t>
            </a:r>
          </a:p>
        </p:txBody>
      </p:sp>
      <p:sp>
        <p:nvSpPr>
          <p:cNvPr id="375838" name="Rectangle 30"/>
          <p:cNvSpPr>
            <a:spLocks noChangeArrowheads="1"/>
          </p:cNvSpPr>
          <p:nvPr/>
        </p:nvSpPr>
        <p:spPr bwMode="auto">
          <a:xfrm>
            <a:off x="4397375" y="2673350"/>
            <a:ext cx="2909888" cy="3667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>
                <a:solidFill>
                  <a:srgbClr val="FF0000"/>
                </a:solidFill>
              </a:rPr>
              <a:t>SecondPart</a:t>
            </a:r>
          </a:p>
        </p:txBody>
      </p:sp>
      <p:grpSp>
        <p:nvGrpSpPr>
          <p:cNvPr id="375843" name="Group 35"/>
          <p:cNvGrpSpPr>
            <a:grpSpLocks/>
          </p:cNvGrpSpPr>
          <p:nvPr/>
        </p:nvGrpSpPr>
        <p:grpSpPr bwMode="auto">
          <a:xfrm>
            <a:off x="1758950" y="1344613"/>
            <a:ext cx="533400" cy="762000"/>
            <a:chOff x="2640" y="2352"/>
            <a:chExt cx="336" cy="480"/>
          </a:xfrm>
        </p:grpSpPr>
        <p:sp>
          <p:nvSpPr>
            <p:cNvPr id="375844" name="Line 36"/>
            <p:cNvSpPr>
              <a:spLocks noChangeShapeType="1"/>
            </p:cNvSpPr>
            <p:nvPr/>
          </p:nvSpPr>
          <p:spPr bwMode="auto">
            <a:xfrm>
              <a:off x="2640" y="2352"/>
              <a:ext cx="0" cy="48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375845" name="Line 37"/>
            <p:cNvSpPr>
              <a:spLocks noChangeShapeType="1"/>
            </p:cNvSpPr>
            <p:nvPr/>
          </p:nvSpPr>
          <p:spPr bwMode="auto">
            <a:xfrm>
              <a:off x="2976" y="2352"/>
              <a:ext cx="0" cy="48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375846" name="Rectangle 38"/>
            <p:cNvSpPr>
              <a:spLocks noChangeArrowheads="1"/>
            </p:cNvSpPr>
            <p:nvPr/>
          </p:nvSpPr>
          <p:spPr bwMode="auto">
            <a:xfrm>
              <a:off x="2689" y="2400"/>
              <a:ext cx="240" cy="336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0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3200" b="0"/>
                <a:t>p</a:t>
              </a:r>
            </a:p>
          </p:txBody>
        </p:sp>
      </p:grpSp>
      <p:sp>
        <p:nvSpPr>
          <p:cNvPr id="375848" name="AutoShape 40"/>
          <p:cNvSpPr>
            <a:spLocks noChangeArrowheads="1"/>
          </p:cNvSpPr>
          <p:nvPr/>
        </p:nvSpPr>
        <p:spPr bwMode="auto">
          <a:xfrm>
            <a:off x="185738" y="1892300"/>
            <a:ext cx="1363662" cy="747713"/>
          </a:xfrm>
          <a:prstGeom prst="wedgeRectCallout">
            <a:avLst>
              <a:gd name="adj1" fmla="val 62574"/>
              <a:gd name="adj2" fmla="val -77602"/>
            </a:avLst>
          </a:prstGeom>
          <a:solidFill>
            <a:schemeClr val="accent1"/>
          </a:solidFill>
          <a:ln w="25400">
            <a:solidFill>
              <a:schemeClr val="bg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bIns="0" anchor="ctr"/>
          <a:lstStyle/>
          <a:p>
            <a:pPr algn="ctr" eaLnBrk="0" hangingPunct="0"/>
            <a:r>
              <a:rPr lang="en-AU" sz="3200">
                <a:solidFill>
                  <a:schemeClr val="bg1"/>
                </a:solidFill>
              </a:rPr>
              <a:t>pivot</a:t>
            </a:r>
            <a:endParaRPr lang="en-AU" sz="2400" b="0">
              <a:solidFill>
                <a:schemeClr val="tx2"/>
              </a:solidFill>
            </a:endParaRPr>
          </a:p>
        </p:txBody>
      </p:sp>
      <p:sp>
        <p:nvSpPr>
          <p:cNvPr id="375849" name="Text Box 41"/>
          <p:cNvSpPr txBox="1">
            <a:spLocks noChangeArrowheads="1"/>
          </p:cNvSpPr>
          <p:nvPr/>
        </p:nvSpPr>
        <p:spPr bwMode="auto">
          <a:xfrm>
            <a:off x="1058863" y="1438275"/>
            <a:ext cx="6540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800"/>
              <a:t>A:</a:t>
            </a:r>
          </a:p>
        </p:txBody>
      </p:sp>
      <p:grpSp>
        <p:nvGrpSpPr>
          <p:cNvPr id="375861" name="Group 53"/>
          <p:cNvGrpSpPr>
            <a:grpSpLocks/>
          </p:cNvGrpSpPr>
          <p:nvPr/>
        </p:nvGrpSpPr>
        <p:grpSpPr bwMode="auto">
          <a:xfrm>
            <a:off x="4298950" y="3873500"/>
            <a:ext cx="3540125" cy="1098550"/>
            <a:chOff x="2832" y="1776"/>
            <a:chExt cx="2257" cy="528"/>
          </a:xfrm>
        </p:grpSpPr>
        <p:sp>
          <p:nvSpPr>
            <p:cNvPr id="375862" name="Line 54"/>
            <p:cNvSpPr>
              <a:spLocks noChangeShapeType="1"/>
            </p:cNvSpPr>
            <p:nvPr/>
          </p:nvSpPr>
          <p:spPr bwMode="auto">
            <a:xfrm>
              <a:off x="2832" y="1776"/>
              <a:ext cx="0" cy="528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stealth" w="med" len="lg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375863" name="Rectangle 55"/>
            <p:cNvSpPr>
              <a:spLocks noChangeArrowheads="1"/>
            </p:cNvSpPr>
            <p:nvPr/>
          </p:nvSpPr>
          <p:spPr bwMode="auto">
            <a:xfrm>
              <a:off x="2977" y="1824"/>
              <a:ext cx="2112" cy="227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0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2800" b="0"/>
                <a:t>Recursive call</a:t>
              </a:r>
            </a:p>
          </p:txBody>
        </p:sp>
      </p:grpSp>
      <p:grpSp>
        <p:nvGrpSpPr>
          <p:cNvPr id="375866" name="Group 58"/>
          <p:cNvGrpSpPr>
            <a:grpSpLocks/>
          </p:cNvGrpSpPr>
          <p:nvPr/>
        </p:nvGrpSpPr>
        <p:grpSpPr bwMode="auto">
          <a:xfrm>
            <a:off x="1722438" y="4457700"/>
            <a:ext cx="5638800" cy="1317625"/>
            <a:chOff x="1085" y="2897"/>
            <a:chExt cx="3552" cy="830"/>
          </a:xfrm>
        </p:grpSpPr>
        <p:sp>
          <p:nvSpPr>
            <p:cNvPr id="375850" name="Rectangle 42"/>
            <p:cNvSpPr>
              <a:spLocks noChangeArrowheads="1"/>
            </p:cNvSpPr>
            <p:nvPr/>
          </p:nvSpPr>
          <p:spPr bwMode="auto">
            <a:xfrm>
              <a:off x="1085" y="3241"/>
              <a:ext cx="1138" cy="471"/>
            </a:xfrm>
            <a:prstGeom prst="rect">
              <a:avLst/>
            </a:prstGeom>
            <a:solidFill>
              <a:srgbClr val="009900"/>
            </a:solidFill>
            <a:ln w="254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375851" name="Rectangle 43"/>
            <p:cNvSpPr>
              <a:spLocks noChangeArrowheads="1"/>
            </p:cNvSpPr>
            <p:nvPr/>
          </p:nvSpPr>
          <p:spPr bwMode="auto">
            <a:xfrm>
              <a:off x="1168" y="3316"/>
              <a:ext cx="863" cy="336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0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3200" b="0"/>
                <a:t> </a:t>
              </a:r>
              <a:r>
                <a:rPr lang="en-US" sz="3200" b="0">
                  <a:solidFill>
                    <a:schemeClr val="bg1"/>
                  </a:solidFill>
                </a:rPr>
                <a:t>x &lt; p</a:t>
              </a:r>
            </a:p>
          </p:txBody>
        </p:sp>
        <p:grpSp>
          <p:nvGrpSpPr>
            <p:cNvPr id="375852" name="Group 44"/>
            <p:cNvGrpSpPr>
              <a:grpSpLocks/>
            </p:cNvGrpSpPr>
            <p:nvPr/>
          </p:nvGrpSpPr>
          <p:grpSpPr bwMode="auto">
            <a:xfrm>
              <a:off x="2228" y="3241"/>
              <a:ext cx="336" cy="480"/>
              <a:chOff x="2640" y="2352"/>
              <a:chExt cx="336" cy="480"/>
            </a:xfrm>
          </p:grpSpPr>
          <p:sp>
            <p:nvSpPr>
              <p:cNvPr id="375853" name="Line 45"/>
              <p:cNvSpPr>
                <a:spLocks noChangeShapeType="1"/>
              </p:cNvSpPr>
              <p:nvPr/>
            </p:nvSpPr>
            <p:spPr bwMode="auto">
              <a:xfrm>
                <a:off x="2640" y="2352"/>
                <a:ext cx="0" cy="48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  <a:effectLst/>
            </p:spPr>
            <p:txBody>
              <a:bodyPr wrap="none" bIns="0" anchor="ctr"/>
              <a:lstStyle/>
              <a:p>
                <a:endParaRPr lang="en-GB"/>
              </a:p>
            </p:txBody>
          </p:sp>
          <p:sp>
            <p:nvSpPr>
              <p:cNvPr id="375854" name="Line 46"/>
              <p:cNvSpPr>
                <a:spLocks noChangeShapeType="1"/>
              </p:cNvSpPr>
              <p:nvPr/>
            </p:nvSpPr>
            <p:spPr bwMode="auto">
              <a:xfrm>
                <a:off x="2976" y="2352"/>
                <a:ext cx="0" cy="48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  <a:effectLst/>
            </p:spPr>
            <p:txBody>
              <a:bodyPr wrap="none" bIns="0" anchor="ctr"/>
              <a:lstStyle/>
              <a:p>
                <a:endParaRPr lang="en-GB"/>
              </a:p>
            </p:txBody>
          </p:sp>
          <p:sp>
            <p:nvSpPr>
              <p:cNvPr id="375855" name="Rectangle 47"/>
              <p:cNvSpPr>
                <a:spLocks noChangeArrowheads="1"/>
              </p:cNvSpPr>
              <p:nvPr/>
            </p:nvSpPr>
            <p:spPr bwMode="auto">
              <a:xfrm>
                <a:off x="2689" y="2400"/>
                <a:ext cx="240" cy="336"/>
              </a:xfrm>
              <a:prstGeom prst="rect">
                <a:avLst/>
              </a:prstGeom>
              <a:noFill/>
              <a:ln w="25400">
                <a:noFill/>
                <a:miter lim="800000"/>
                <a:headEnd/>
                <a:tailEnd/>
              </a:ln>
              <a:effectLst/>
            </p:spPr>
            <p:txBody>
              <a:bodyPr lIns="92075" tIns="46038" rIns="92075" bIns="0"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US" sz="3200" b="0"/>
                  <a:t>p</a:t>
                </a:r>
              </a:p>
            </p:txBody>
          </p:sp>
        </p:grpSp>
        <p:grpSp>
          <p:nvGrpSpPr>
            <p:cNvPr id="375856" name="Group 48"/>
            <p:cNvGrpSpPr>
              <a:grpSpLocks/>
            </p:cNvGrpSpPr>
            <p:nvPr/>
          </p:nvGrpSpPr>
          <p:grpSpPr bwMode="auto">
            <a:xfrm>
              <a:off x="2560" y="3241"/>
              <a:ext cx="2077" cy="471"/>
              <a:chOff x="2976" y="2352"/>
              <a:chExt cx="1776" cy="480"/>
            </a:xfrm>
          </p:grpSpPr>
          <p:sp>
            <p:nvSpPr>
              <p:cNvPr id="375857" name="Rectangle 49"/>
              <p:cNvSpPr>
                <a:spLocks noChangeArrowheads="1"/>
              </p:cNvSpPr>
              <p:nvPr/>
            </p:nvSpPr>
            <p:spPr bwMode="auto">
              <a:xfrm>
                <a:off x="2976" y="2352"/>
                <a:ext cx="1776" cy="480"/>
              </a:xfrm>
              <a:prstGeom prst="rect">
                <a:avLst/>
              </a:prstGeom>
              <a:solidFill>
                <a:srgbClr val="FF0000"/>
              </a:solidFill>
              <a:ln w="254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bIns="0" anchor="ctr"/>
              <a:lstStyle/>
              <a:p>
                <a:endParaRPr lang="en-GB"/>
              </a:p>
            </p:txBody>
          </p:sp>
          <p:sp>
            <p:nvSpPr>
              <p:cNvPr id="375858" name="Rectangle 50"/>
              <p:cNvSpPr>
                <a:spLocks noChangeArrowheads="1"/>
              </p:cNvSpPr>
              <p:nvPr/>
            </p:nvSpPr>
            <p:spPr bwMode="auto">
              <a:xfrm>
                <a:off x="3408" y="2400"/>
                <a:ext cx="863" cy="342"/>
              </a:xfrm>
              <a:prstGeom prst="rect">
                <a:avLst/>
              </a:prstGeom>
              <a:solidFill>
                <a:srgbClr val="FF0000"/>
              </a:solidFill>
              <a:ln w="25400">
                <a:noFill/>
                <a:miter lim="800000"/>
                <a:headEnd/>
                <a:tailEnd/>
              </a:ln>
              <a:effectLst/>
            </p:spPr>
            <p:txBody>
              <a:bodyPr lIns="92075" tIns="46038" rIns="92075" bIns="0"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US" sz="3200" b="0">
                    <a:solidFill>
                      <a:schemeClr val="bg1"/>
                    </a:solidFill>
                  </a:rPr>
                  <a:t>p ≤ x</a:t>
                </a:r>
              </a:p>
            </p:txBody>
          </p:sp>
        </p:grpSp>
        <p:sp>
          <p:nvSpPr>
            <p:cNvPr id="375860" name="Rectangle 52"/>
            <p:cNvSpPr>
              <a:spLocks noChangeArrowheads="1"/>
            </p:cNvSpPr>
            <p:nvPr/>
          </p:nvSpPr>
          <p:spPr bwMode="auto">
            <a:xfrm>
              <a:off x="1085" y="3255"/>
              <a:ext cx="3544" cy="472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375864" name="Rectangle 56"/>
            <p:cNvSpPr>
              <a:spLocks noChangeArrowheads="1"/>
            </p:cNvSpPr>
            <p:nvPr/>
          </p:nvSpPr>
          <p:spPr bwMode="auto">
            <a:xfrm>
              <a:off x="1114" y="2897"/>
              <a:ext cx="1186" cy="336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algn="ctr" eaLnBrk="0" hangingPunct="0">
                <a:lnSpc>
                  <a:spcPct val="50000"/>
                </a:lnSpc>
                <a:spcBef>
                  <a:spcPct val="60000"/>
                </a:spcBef>
              </a:pPr>
              <a:r>
                <a:rPr lang="en-US">
                  <a:solidFill>
                    <a:srgbClr val="0000FF"/>
                  </a:solidFill>
                </a:rPr>
                <a:t>Sorted</a:t>
              </a:r>
            </a:p>
            <a:p>
              <a:pPr algn="ctr" eaLnBrk="0" hangingPunct="0">
                <a:lnSpc>
                  <a:spcPct val="50000"/>
                </a:lnSpc>
                <a:spcBef>
                  <a:spcPct val="60000"/>
                </a:spcBef>
              </a:pPr>
              <a:r>
                <a:rPr lang="en-US">
                  <a:solidFill>
                    <a:srgbClr val="009900"/>
                  </a:solidFill>
                </a:rPr>
                <a:t>FirstPart</a:t>
              </a:r>
            </a:p>
          </p:txBody>
        </p:sp>
        <p:sp>
          <p:nvSpPr>
            <p:cNvPr id="375865" name="Rectangle 57"/>
            <p:cNvSpPr>
              <a:spLocks noChangeArrowheads="1"/>
            </p:cNvSpPr>
            <p:nvPr/>
          </p:nvSpPr>
          <p:spPr bwMode="auto">
            <a:xfrm>
              <a:off x="2994" y="2916"/>
              <a:ext cx="1230" cy="353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algn="ctr" eaLnBrk="0" hangingPunct="0">
                <a:lnSpc>
                  <a:spcPct val="60000"/>
                </a:lnSpc>
                <a:spcBef>
                  <a:spcPct val="50000"/>
                </a:spcBef>
              </a:pPr>
              <a:r>
                <a:rPr lang="en-US">
                  <a:solidFill>
                    <a:srgbClr val="0000FF"/>
                  </a:solidFill>
                </a:rPr>
                <a:t>Sorted</a:t>
              </a:r>
            </a:p>
            <a:p>
              <a:pPr algn="ctr" eaLnBrk="0" hangingPunct="0">
                <a:lnSpc>
                  <a:spcPct val="60000"/>
                </a:lnSpc>
                <a:spcBef>
                  <a:spcPct val="50000"/>
                </a:spcBef>
              </a:pPr>
              <a:r>
                <a:rPr lang="en-US">
                  <a:solidFill>
                    <a:srgbClr val="FF0000"/>
                  </a:solidFill>
                </a:rPr>
                <a:t>SecondPart</a:t>
              </a:r>
            </a:p>
          </p:txBody>
        </p:sp>
      </p:grpSp>
      <p:sp>
        <p:nvSpPr>
          <p:cNvPr id="375867" name="AutoShape 59"/>
          <p:cNvSpPr>
            <a:spLocks/>
          </p:cNvSpPr>
          <p:nvPr/>
        </p:nvSpPr>
        <p:spPr bwMode="auto">
          <a:xfrm rot="5400000">
            <a:off x="4338638" y="3359150"/>
            <a:ext cx="442912" cy="5570538"/>
          </a:xfrm>
          <a:prstGeom prst="rightBrace">
            <a:avLst>
              <a:gd name="adj1" fmla="val 104809"/>
              <a:gd name="adj2" fmla="val 50000"/>
            </a:avLst>
          </a:prstGeom>
          <a:noFill/>
          <a:ln w="57150">
            <a:solidFill>
              <a:schemeClr val="accent1"/>
            </a:solidFill>
            <a:round/>
            <a:headEnd type="none" w="sm" len="sm"/>
            <a:tailEnd type="none" w="sm" len="sm"/>
          </a:ln>
          <a:effectLst/>
        </p:spPr>
        <p:txBody>
          <a:bodyPr wrap="none" bIns="0" anchor="ctr"/>
          <a:lstStyle/>
          <a:p>
            <a:endParaRPr lang="en-GB"/>
          </a:p>
        </p:txBody>
      </p:sp>
      <p:sp>
        <p:nvSpPr>
          <p:cNvPr id="375868" name="Rectangle 60"/>
          <p:cNvSpPr>
            <a:spLocks noChangeArrowheads="1"/>
          </p:cNvSpPr>
          <p:nvPr/>
        </p:nvSpPr>
        <p:spPr bwMode="auto">
          <a:xfrm>
            <a:off x="4252913" y="6203950"/>
            <a:ext cx="2438400" cy="4572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40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Sorted</a:t>
            </a:r>
            <a:endParaRPr lang="en-US" sz="240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urier New" pitchFamily="49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5813" grpId="0" animBg="1"/>
      <p:bldP spid="375814" grpId="0"/>
      <p:bldP spid="375836" grpId="0"/>
      <p:bldP spid="375838" grpId="0"/>
      <p:bldP spid="375867" grpId="0" animBg="1"/>
      <p:bldP spid="375868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277CB-3744-4A15-AC58-2B06B0EA7E9A}" type="slidenum">
              <a:rPr lang="en-US" altLang="en-US"/>
              <a:pPr/>
              <a:t>50</a:t>
            </a:fld>
            <a:endParaRPr lang="en-US" altLang="en-US"/>
          </a:p>
        </p:txBody>
      </p:sp>
      <p:sp>
        <p:nvSpPr>
          <p:cNvPr id="361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>
                <a:ea typeface="新細明體" pitchFamily="18" charset="-120"/>
              </a:rPr>
              <a:t>Quick Sort</a:t>
            </a:r>
          </a:p>
        </p:txBody>
      </p:sp>
      <p:sp>
        <p:nvSpPr>
          <p:cNvPr id="361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57313"/>
            <a:ext cx="8461375" cy="477361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zh-TW" sz="2500" b="1">
                <a:solidFill>
                  <a:srgbClr val="0000FF"/>
                </a:solidFill>
                <a:latin typeface="Courier New" pitchFamily="49" charset="0"/>
                <a:ea typeface="新細明體" pitchFamily="18" charset="-120"/>
              </a:rPr>
              <a:t>Quick-Sort</a:t>
            </a: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(A, left, right)</a:t>
            </a:r>
          </a:p>
          <a:p>
            <a:pPr>
              <a:buFont typeface="Wingdings" pitchFamily="2" charset="2"/>
              <a:buNone/>
            </a:pPr>
            <a:r>
              <a:rPr lang="en-US" altLang="zh-TW" sz="2500">
                <a:latin typeface="Courier New" pitchFamily="49" charset="0"/>
                <a:ea typeface="新細明體" pitchFamily="18" charset="-120"/>
              </a:rPr>
              <a:t>	</a:t>
            </a: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if</a:t>
            </a:r>
            <a:r>
              <a:rPr lang="en-US" altLang="zh-TW" sz="2500">
                <a:latin typeface="Courier New" pitchFamily="49" charset="0"/>
                <a:ea typeface="新細明體" pitchFamily="18" charset="-120"/>
              </a:rPr>
              <a:t>    </a:t>
            </a: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left </a:t>
            </a:r>
            <a:r>
              <a:rPr lang="en-US" altLang="zh-TW" sz="2500" b="1">
                <a:latin typeface="Courier New" pitchFamily="49" charset="0"/>
                <a:ea typeface="新細明體" pitchFamily="18" charset="-120"/>
                <a:cs typeface="Courier New" pitchFamily="49" charset="0"/>
              </a:rPr>
              <a:t>≥ </a:t>
            </a: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right  return</a:t>
            </a:r>
          </a:p>
          <a:p>
            <a:pPr>
              <a:buFont typeface="Wingdings" pitchFamily="2" charset="2"/>
              <a:buNone/>
            </a:pP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  else</a:t>
            </a:r>
          </a:p>
          <a:p>
            <a:pPr>
              <a:buFont typeface="Wingdings" pitchFamily="2" charset="2"/>
              <a:buNone/>
            </a:pP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		   middle ← </a:t>
            </a:r>
            <a:r>
              <a:rPr lang="en-US" altLang="zh-TW" sz="2500" b="1">
                <a:solidFill>
                  <a:srgbClr val="FF0000"/>
                </a:solidFill>
                <a:latin typeface="Courier New" pitchFamily="49" charset="0"/>
                <a:ea typeface="新細明體" pitchFamily="18" charset="-120"/>
              </a:rPr>
              <a:t>Partition</a:t>
            </a: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(A, left, right)</a:t>
            </a:r>
          </a:p>
          <a:p>
            <a:pPr>
              <a:buFont typeface="Wingdings" pitchFamily="2" charset="2"/>
              <a:buNone/>
            </a:pP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		   </a:t>
            </a:r>
            <a:r>
              <a:rPr lang="en-US" altLang="zh-TW" sz="2500" b="1">
                <a:solidFill>
                  <a:srgbClr val="0000FF"/>
                </a:solidFill>
                <a:latin typeface="Courier New" pitchFamily="49" charset="0"/>
                <a:ea typeface="新細明體" pitchFamily="18" charset="-120"/>
              </a:rPr>
              <a:t>Quick-Sort</a:t>
            </a: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(A, left, middle–1 )</a:t>
            </a:r>
          </a:p>
          <a:p>
            <a:pPr>
              <a:buFont typeface="Wingdings" pitchFamily="2" charset="2"/>
              <a:buNone/>
            </a:pP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		   </a:t>
            </a:r>
            <a:r>
              <a:rPr lang="en-US" altLang="zh-TW" sz="2500" b="1">
                <a:solidFill>
                  <a:srgbClr val="0000FF"/>
                </a:solidFill>
                <a:latin typeface="Courier New" pitchFamily="49" charset="0"/>
                <a:ea typeface="新細明體" pitchFamily="18" charset="-120"/>
              </a:rPr>
              <a:t>Quick-Sort</a:t>
            </a: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(A, middle+1, right)</a:t>
            </a:r>
          </a:p>
          <a:p>
            <a:pPr>
              <a:buFont typeface="Wingdings" pitchFamily="2" charset="2"/>
              <a:buNone/>
            </a:pPr>
            <a:r>
              <a:rPr lang="en-US" altLang="zh-TW" sz="2500">
                <a:latin typeface="Courier New" pitchFamily="49" charset="0"/>
                <a:ea typeface="新細明體" pitchFamily="18" charset="-120"/>
              </a:rPr>
              <a:t>  </a:t>
            </a: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end if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CCE13-A818-4103-A6AD-C8989140D475}" type="slidenum">
              <a:rPr lang="en-US" altLang="en-US"/>
              <a:pPr/>
              <a:t>51</a:t>
            </a:fld>
            <a:endParaRPr lang="en-US" altLang="en-US"/>
          </a:p>
        </p:txBody>
      </p:sp>
      <p:sp>
        <p:nvSpPr>
          <p:cNvPr id="1832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US"/>
              <a:t>Partition</a:t>
            </a:r>
          </a:p>
        </p:txBody>
      </p:sp>
      <p:grpSp>
        <p:nvGrpSpPr>
          <p:cNvPr id="183347" name="Group 51"/>
          <p:cNvGrpSpPr>
            <a:grpSpLocks/>
          </p:cNvGrpSpPr>
          <p:nvPr/>
        </p:nvGrpSpPr>
        <p:grpSpPr bwMode="auto">
          <a:xfrm>
            <a:off x="892175" y="1262063"/>
            <a:ext cx="6616700" cy="685800"/>
            <a:chOff x="800" y="1296"/>
            <a:chExt cx="4168" cy="432"/>
          </a:xfrm>
        </p:grpSpPr>
        <p:sp>
          <p:nvSpPr>
            <p:cNvPr id="183307" name="Rectangle 11"/>
            <p:cNvSpPr>
              <a:spLocks noChangeArrowheads="1"/>
            </p:cNvSpPr>
            <p:nvPr/>
          </p:nvSpPr>
          <p:spPr bwMode="auto">
            <a:xfrm>
              <a:off x="800" y="1300"/>
              <a:ext cx="4168" cy="424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3310" name="Line 14"/>
            <p:cNvSpPr>
              <a:spLocks noChangeShapeType="1"/>
            </p:cNvSpPr>
            <p:nvPr/>
          </p:nvSpPr>
          <p:spPr bwMode="auto">
            <a:xfrm>
              <a:off x="1084" y="1296"/>
              <a:ext cx="0" cy="432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3311" name="Rectangle 15"/>
            <p:cNvSpPr>
              <a:spLocks noChangeArrowheads="1"/>
            </p:cNvSpPr>
            <p:nvPr/>
          </p:nvSpPr>
          <p:spPr bwMode="auto">
            <a:xfrm>
              <a:off x="800" y="1348"/>
              <a:ext cx="288" cy="365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3200" b="0"/>
                <a:t>p</a:t>
              </a:r>
            </a:p>
          </p:txBody>
        </p:sp>
      </p:grpSp>
      <p:grpSp>
        <p:nvGrpSpPr>
          <p:cNvPr id="183349" name="Group 53"/>
          <p:cNvGrpSpPr>
            <a:grpSpLocks/>
          </p:cNvGrpSpPr>
          <p:nvPr/>
        </p:nvGrpSpPr>
        <p:grpSpPr bwMode="auto">
          <a:xfrm>
            <a:off x="739775" y="5013325"/>
            <a:ext cx="6623050" cy="687388"/>
            <a:chOff x="877" y="2797"/>
            <a:chExt cx="4172" cy="433"/>
          </a:xfrm>
        </p:grpSpPr>
        <p:sp>
          <p:nvSpPr>
            <p:cNvPr id="183326" name="Rectangle 30"/>
            <p:cNvSpPr>
              <a:spLocks noChangeArrowheads="1"/>
            </p:cNvSpPr>
            <p:nvPr/>
          </p:nvSpPr>
          <p:spPr bwMode="auto">
            <a:xfrm>
              <a:off x="3527" y="2797"/>
              <a:ext cx="1522" cy="432"/>
            </a:xfrm>
            <a:prstGeom prst="rect">
              <a:avLst/>
            </a:prstGeom>
            <a:solidFill>
              <a:srgbClr val="FF0000"/>
            </a:solidFill>
            <a:ln w="12700">
              <a:solidFill>
                <a:schemeClr val="bg1"/>
              </a:solidFill>
              <a:miter lim="800000"/>
              <a:headEnd/>
              <a:tailEnd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183327" name="Rectangle 31"/>
            <p:cNvSpPr>
              <a:spLocks noChangeArrowheads="1"/>
            </p:cNvSpPr>
            <p:nvPr/>
          </p:nvSpPr>
          <p:spPr bwMode="auto">
            <a:xfrm>
              <a:off x="1156" y="2798"/>
              <a:ext cx="2418" cy="432"/>
            </a:xfrm>
            <a:prstGeom prst="rect">
              <a:avLst/>
            </a:prstGeom>
            <a:solidFill>
              <a:srgbClr val="0099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bIns="0" anchor="ctr"/>
            <a:lstStyle/>
            <a:p>
              <a:pPr algn="ctr"/>
              <a:endParaRPr lang="en-US"/>
            </a:p>
          </p:txBody>
        </p:sp>
        <p:sp>
          <p:nvSpPr>
            <p:cNvPr id="183328" name="Rectangle 32"/>
            <p:cNvSpPr>
              <a:spLocks noChangeArrowheads="1"/>
            </p:cNvSpPr>
            <p:nvPr/>
          </p:nvSpPr>
          <p:spPr bwMode="auto">
            <a:xfrm>
              <a:off x="877" y="2797"/>
              <a:ext cx="4168" cy="432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3330" name="Rectangle 34"/>
            <p:cNvSpPr>
              <a:spLocks noChangeArrowheads="1"/>
            </p:cNvSpPr>
            <p:nvPr/>
          </p:nvSpPr>
          <p:spPr bwMode="auto">
            <a:xfrm>
              <a:off x="922" y="2841"/>
              <a:ext cx="288" cy="365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3200" b="0"/>
                <a:t>p</a:t>
              </a:r>
            </a:p>
          </p:txBody>
        </p:sp>
        <p:sp>
          <p:nvSpPr>
            <p:cNvPr id="183331" name="Rectangle 35"/>
            <p:cNvSpPr>
              <a:spLocks noChangeArrowheads="1"/>
            </p:cNvSpPr>
            <p:nvPr/>
          </p:nvSpPr>
          <p:spPr bwMode="auto">
            <a:xfrm>
              <a:off x="1877" y="2836"/>
              <a:ext cx="767" cy="365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3200" b="0"/>
                <a:t>x &lt; p</a:t>
              </a:r>
            </a:p>
          </p:txBody>
        </p:sp>
        <p:sp>
          <p:nvSpPr>
            <p:cNvPr id="183332" name="Rectangle 36"/>
            <p:cNvSpPr>
              <a:spLocks noChangeArrowheads="1"/>
            </p:cNvSpPr>
            <p:nvPr/>
          </p:nvSpPr>
          <p:spPr bwMode="auto">
            <a:xfrm>
              <a:off x="3823" y="2836"/>
              <a:ext cx="915" cy="36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3200" b="0"/>
                <a:t>p ≤ x</a:t>
              </a:r>
            </a:p>
          </p:txBody>
        </p:sp>
      </p:grpSp>
      <p:grpSp>
        <p:nvGrpSpPr>
          <p:cNvPr id="183348" name="Group 52"/>
          <p:cNvGrpSpPr>
            <a:grpSpLocks/>
          </p:cNvGrpSpPr>
          <p:nvPr/>
        </p:nvGrpSpPr>
        <p:grpSpPr bwMode="auto">
          <a:xfrm>
            <a:off x="877888" y="2982913"/>
            <a:ext cx="6629400" cy="698500"/>
            <a:chOff x="864" y="2156"/>
            <a:chExt cx="4176" cy="440"/>
          </a:xfrm>
        </p:grpSpPr>
        <p:sp>
          <p:nvSpPr>
            <p:cNvPr id="183315" name="Rectangle 19"/>
            <p:cNvSpPr>
              <a:spLocks noChangeArrowheads="1"/>
            </p:cNvSpPr>
            <p:nvPr/>
          </p:nvSpPr>
          <p:spPr bwMode="auto">
            <a:xfrm>
              <a:off x="2452" y="2160"/>
              <a:ext cx="1584" cy="432"/>
            </a:xfrm>
            <a:prstGeom prst="rect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183317" name="Rectangle 21"/>
            <p:cNvSpPr>
              <a:spLocks noChangeArrowheads="1"/>
            </p:cNvSpPr>
            <p:nvPr/>
          </p:nvSpPr>
          <p:spPr bwMode="auto">
            <a:xfrm>
              <a:off x="864" y="2160"/>
              <a:ext cx="4168" cy="432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3318" name="Line 22"/>
            <p:cNvSpPr>
              <a:spLocks noChangeShapeType="1"/>
            </p:cNvSpPr>
            <p:nvPr/>
          </p:nvSpPr>
          <p:spPr bwMode="auto">
            <a:xfrm>
              <a:off x="1148" y="2156"/>
              <a:ext cx="0" cy="436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3319" name="Line 23"/>
            <p:cNvSpPr>
              <a:spLocks noChangeShapeType="1"/>
            </p:cNvSpPr>
            <p:nvPr/>
          </p:nvSpPr>
          <p:spPr bwMode="auto">
            <a:xfrm>
              <a:off x="2448" y="2160"/>
              <a:ext cx="0" cy="436"/>
            </a:xfrm>
            <a:prstGeom prst="line">
              <a:avLst/>
            </a:prstGeom>
            <a:noFill/>
            <a:ln w="12700">
              <a:solidFill>
                <a:schemeClr val="bg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3320" name="Rectangle 24"/>
            <p:cNvSpPr>
              <a:spLocks noChangeArrowheads="1"/>
            </p:cNvSpPr>
            <p:nvPr/>
          </p:nvSpPr>
          <p:spPr bwMode="auto">
            <a:xfrm>
              <a:off x="909" y="2204"/>
              <a:ext cx="288" cy="365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3200" b="0"/>
                <a:t>p</a:t>
              </a:r>
            </a:p>
          </p:txBody>
        </p:sp>
        <p:sp>
          <p:nvSpPr>
            <p:cNvPr id="183321" name="Line 25"/>
            <p:cNvSpPr>
              <a:spLocks noChangeShapeType="1"/>
            </p:cNvSpPr>
            <p:nvPr/>
          </p:nvSpPr>
          <p:spPr bwMode="auto">
            <a:xfrm>
              <a:off x="4032" y="2160"/>
              <a:ext cx="0" cy="436"/>
            </a:xfrm>
            <a:prstGeom prst="line">
              <a:avLst/>
            </a:prstGeom>
            <a:noFill/>
            <a:ln w="12700">
              <a:solidFill>
                <a:schemeClr val="bg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3323" name="Rectangle 27"/>
            <p:cNvSpPr>
              <a:spLocks noChangeArrowheads="1"/>
            </p:cNvSpPr>
            <p:nvPr/>
          </p:nvSpPr>
          <p:spPr bwMode="auto">
            <a:xfrm>
              <a:off x="2833" y="2208"/>
              <a:ext cx="915" cy="36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3200" b="0"/>
                <a:t>p ≤ x</a:t>
              </a:r>
            </a:p>
          </p:txBody>
        </p:sp>
        <p:sp>
          <p:nvSpPr>
            <p:cNvPr id="183324" name="Rectangle 28"/>
            <p:cNvSpPr>
              <a:spLocks noChangeArrowheads="1"/>
            </p:cNvSpPr>
            <p:nvPr/>
          </p:nvSpPr>
          <p:spPr bwMode="auto">
            <a:xfrm>
              <a:off x="4032" y="2160"/>
              <a:ext cx="1008" cy="432"/>
            </a:xfrm>
            <a:prstGeom prst="rect">
              <a:avLst/>
            </a:prstGeom>
            <a:solidFill>
              <a:schemeClr val="bg2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183316" name="Rectangle 20"/>
            <p:cNvSpPr>
              <a:spLocks noChangeArrowheads="1"/>
            </p:cNvSpPr>
            <p:nvPr/>
          </p:nvSpPr>
          <p:spPr bwMode="auto">
            <a:xfrm>
              <a:off x="1152" y="2161"/>
              <a:ext cx="1296" cy="432"/>
            </a:xfrm>
            <a:prstGeom prst="rect">
              <a:avLst/>
            </a:prstGeom>
            <a:solidFill>
              <a:srgbClr val="0099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183322" name="Rectangle 26"/>
            <p:cNvSpPr>
              <a:spLocks noChangeArrowheads="1"/>
            </p:cNvSpPr>
            <p:nvPr/>
          </p:nvSpPr>
          <p:spPr bwMode="auto">
            <a:xfrm>
              <a:off x="1449" y="2180"/>
              <a:ext cx="767" cy="365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3200" b="0"/>
                <a:t>x &lt; p</a:t>
              </a:r>
            </a:p>
          </p:txBody>
        </p:sp>
      </p:grpSp>
      <p:sp>
        <p:nvSpPr>
          <p:cNvPr id="197659" name="Rectangle 1051"/>
          <p:cNvSpPr>
            <a:spLocks noChangeArrowheads="1"/>
          </p:cNvSpPr>
          <p:nvPr/>
        </p:nvSpPr>
        <p:spPr bwMode="auto">
          <a:xfrm>
            <a:off x="4575175" y="5013325"/>
            <a:ext cx="434975" cy="681038"/>
          </a:xfrm>
          <a:prstGeom prst="rect">
            <a:avLst/>
          </a:prstGeom>
          <a:solidFill>
            <a:srgbClr val="009900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7666" name="AutoShape 1058"/>
          <p:cNvSpPr>
            <a:spLocks noChangeArrowheads="1"/>
          </p:cNvSpPr>
          <p:nvPr/>
        </p:nvSpPr>
        <p:spPr bwMode="auto">
          <a:xfrm flipV="1">
            <a:off x="5967413" y="3738563"/>
            <a:ext cx="295275" cy="596900"/>
          </a:xfrm>
          <a:prstGeom prst="downArrow">
            <a:avLst>
              <a:gd name="adj1" fmla="val 50000"/>
              <a:gd name="adj2" fmla="val 101085"/>
            </a:avLst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7667" name="AutoShape 1059"/>
          <p:cNvSpPr>
            <a:spLocks noChangeArrowheads="1"/>
          </p:cNvSpPr>
          <p:nvPr/>
        </p:nvSpPr>
        <p:spPr bwMode="auto">
          <a:xfrm>
            <a:off x="3036888" y="2308225"/>
            <a:ext cx="368300" cy="611188"/>
          </a:xfrm>
          <a:prstGeom prst="downArrow">
            <a:avLst>
              <a:gd name="adj1" fmla="val 50000"/>
              <a:gd name="adj2" fmla="val 82982"/>
            </a:avLst>
          </a:prstGeom>
          <a:solidFill>
            <a:srgbClr val="0099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7668" name="Rectangle 1060"/>
          <p:cNvSpPr>
            <a:spLocks noChangeArrowheads="1"/>
          </p:cNvSpPr>
          <p:nvPr/>
        </p:nvSpPr>
        <p:spPr bwMode="auto">
          <a:xfrm>
            <a:off x="211138" y="1339850"/>
            <a:ext cx="627062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197669" name="Rectangle 1061"/>
          <p:cNvSpPr>
            <a:spLocks noChangeArrowheads="1"/>
          </p:cNvSpPr>
          <p:nvPr/>
        </p:nvSpPr>
        <p:spPr bwMode="auto">
          <a:xfrm>
            <a:off x="233363" y="3114675"/>
            <a:ext cx="627062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197670" name="Rectangle 1062"/>
          <p:cNvSpPr>
            <a:spLocks noChangeArrowheads="1"/>
          </p:cNvSpPr>
          <p:nvPr/>
        </p:nvSpPr>
        <p:spPr bwMode="auto">
          <a:xfrm>
            <a:off x="247650" y="4775200"/>
            <a:ext cx="627063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197671" name="Rectangle 1063"/>
          <p:cNvSpPr>
            <a:spLocks noChangeArrowheads="1"/>
          </p:cNvSpPr>
          <p:nvPr/>
        </p:nvSpPr>
        <p:spPr bwMode="auto">
          <a:xfrm>
            <a:off x="5916613" y="2990850"/>
            <a:ext cx="434975" cy="681038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7672" name="Rectangle 1064"/>
          <p:cNvSpPr>
            <a:spLocks noChangeArrowheads="1"/>
          </p:cNvSpPr>
          <p:nvPr/>
        </p:nvSpPr>
        <p:spPr bwMode="auto">
          <a:xfrm>
            <a:off x="6351588" y="2990850"/>
            <a:ext cx="434975" cy="681038"/>
          </a:xfrm>
          <a:prstGeom prst="rect">
            <a:avLst/>
          </a:prstGeom>
          <a:solidFill>
            <a:srgbClr val="009900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7673" name="Rectangle 1065"/>
          <p:cNvSpPr>
            <a:spLocks noChangeArrowheads="1"/>
          </p:cNvSpPr>
          <p:nvPr/>
        </p:nvSpPr>
        <p:spPr bwMode="auto">
          <a:xfrm>
            <a:off x="3398838" y="2997200"/>
            <a:ext cx="434975" cy="681038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7674" name="Rectangle 1066"/>
          <p:cNvSpPr>
            <a:spLocks noChangeArrowheads="1"/>
          </p:cNvSpPr>
          <p:nvPr/>
        </p:nvSpPr>
        <p:spPr bwMode="auto">
          <a:xfrm>
            <a:off x="6343650" y="2984500"/>
            <a:ext cx="434975" cy="681038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7675" name="Rectangle 1067"/>
          <p:cNvSpPr>
            <a:spLocks noChangeArrowheads="1"/>
          </p:cNvSpPr>
          <p:nvPr/>
        </p:nvSpPr>
        <p:spPr bwMode="auto">
          <a:xfrm>
            <a:off x="3390900" y="2990850"/>
            <a:ext cx="434975" cy="681038"/>
          </a:xfrm>
          <a:prstGeom prst="rect">
            <a:avLst/>
          </a:prstGeom>
          <a:solidFill>
            <a:srgbClr val="009900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7676" name="Rectangle 1068"/>
          <p:cNvSpPr>
            <a:spLocks noChangeArrowheads="1"/>
          </p:cNvSpPr>
          <p:nvPr/>
        </p:nvSpPr>
        <p:spPr bwMode="auto">
          <a:xfrm>
            <a:off x="4583113" y="5014913"/>
            <a:ext cx="434975" cy="681037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3200" b="0"/>
              <a:t>p</a:t>
            </a:r>
          </a:p>
        </p:txBody>
      </p:sp>
      <p:sp>
        <p:nvSpPr>
          <p:cNvPr id="197679" name="Rectangle 1071"/>
          <p:cNvSpPr>
            <a:spLocks noChangeArrowheads="1"/>
          </p:cNvSpPr>
          <p:nvPr/>
        </p:nvSpPr>
        <p:spPr bwMode="auto">
          <a:xfrm>
            <a:off x="738188" y="5014913"/>
            <a:ext cx="434975" cy="681037"/>
          </a:xfrm>
          <a:prstGeom prst="rect">
            <a:avLst/>
          </a:prstGeom>
          <a:solidFill>
            <a:srgbClr val="009900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7680" name="AutoShape 1072"/>
          <p:cNvSpPr>
            <a:spLocks noChangeArrowheads="1"/>
          </p:cNvSpPr>
          <p:nvPr/>
        </p:nvSpPr>
        <p:spPr bwMode="auto">
          <a:xfrm>
            <a:off x="4625975" y="4327525"/>
            <a:ext cx="368300" cy="611188"/>
          </a:xfrm>
          <a:prstGeom prst="downArrow">
            <a:avLst>
              <a:gd name="adj1" fmla="val 50000"/>
              <a:gd name="adj2" fmla="val 82982"/>
            </a:avLst>
          </a:prstGeom>
          <a:solidFill>
            <a:srgbClr val="0099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7681" name="AutoShape 1073"/>
          <p:cNvSpPr>
            <a:spLocks noChangeArrowheads="1"/>
          </p:cNvSpPr>
          <p:nvPr/>
        </p:nvSpPr>
        <p:spPr bwMode="auto">
          <a:xfrm flipV="1">
            <a:off x="7353300" y="5707063"/>
            <a:ext cx="295275" cy="596900"/>
          </a:xfrm>
          <a:prstGeom prst="downArrow">
            <a:avLst>
              <a:gd name="adj1" fmla="val 50000"/>
              <a:gd name="adj2" fmla="val 101085"/>
            </a:avLst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7683" name="AutoShape 1075"/>
          <p:cNvSpPr>
            <a:spLocks noChangeArrowheads="1"/>
          </p:cNvSpPr>
          <p:nvPr/>
        </p:nvSpPr>
        <p:spPr bwMode="auto">
          <a:xfrm flipV="1">
            <a:off x="6453188" y="3717925"/>
            <a:ext cx="295275" cy="596900"/>
          </a:xfrm>
          <a:prstGeom prst="downArrow">
            <a:avLst>
              <a:gd name="adj1" fmla="val 50000"/>
              <a:gd name="adj2" fmla="val 101085"/>
            </a:avLst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7684" name="AutoShape 1076"/>
          <p:cNvSpPr>
            <a:spLocks noChangeArrowheads="1"/>
          </p:cNvSpPr>
          <p:nvPr/>
        </p:nvSpPr>
        <p:spPr bwMode="auto">
          <a:xfrm>
            <a:off x="3451225" y="2300288"/>
            <a:ext cx="368300" cy="611187"/>
          </a:xfrm>
          <a:prstGeom prst="downArrow">
            <a:avLst>
              <a:gd name="adj1" fmla="val 50000"/>
              <a:gd name="adj2" fmla="val 82982"/>
            </a:avLst>
          </a:prstGeom>
          <a:solidFill>
            <a:srgbClr val="0099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7685" name="AutoShape 1077"/>
          <p:cNvSpPr>
            <a:spLocks noChangeArrowheads="1"/>
          </p:cNvSpPr>
          <p:nvPr/>
        </p:nvSpPr>
        <p:spPr bwMode="auto">
          <a:xfrm flipV="1">
            <a:off x="6837363" y="3725863"/>
            <a:ext cx="295275" cy="596900"/>
          </a:xfrm>
          <a:prstGeom prst="downArrow">
            <a:avLst>
              <a:gd name="adj1" fmla="val 50000"/>
              <a:gd name="adj2" fmla="val 101085"/>
            </a:avLst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7687" name="AutoShape 1079"/>
          <p:cNvSpPr>
            <a:spLocks noChangeArrowheads="1"/>
          </p:cNvSpPr>
          <p:nvPr/>
        </p:nvSpPr>
        <p:spPr bwMode="auto">
          <a:xfrm flipV="1">
            <a:off x="1381125" y="1984375"/>
            <a:ext cx="295275" cy="596900"/>
          </a:xfrm>
          <a:prstGeom prst="downArrow">
            <a:avLst>
              <a:gd name="adj1" fmla="val 50000"/>
              <a:gd name="adj2" fmla="val 101085"/>
            </a:avLst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97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97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97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5" dur="500"/>
                                        <p:tgtEl>
                                          <p:spTgt spid="197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7659" grpId="0" animBg="1"/>
      <p:bldP spid="197666" grpId="0" animBg="1"/>
      <p:bldP spid="197666" grpId="1" animBg="1"/>
      <p:bldP spid="197667" grpId="0" animBg="1"/>
      <p:bldP spid="197667" grpId="1" animBg="1"/>
      <p:bldP spid="197669" grpId="0"/>
      <p:bldP spid="197670" grpId="0"/>
      <p:bldP spid="197671" grpId="0" animBg="1"/>
      <p:bldP spid="197672" grpId="0" animBg="1"/>
      <p:bldP spid="197673" grpId="0" animBg="1"/>
      <p:bldP spid="197674" grpId="0" animBg="1"/>
      <p:bldP spid="197675" grpId="0" animBg="1"/>
      <p:bldP spid="197676" grpId="0" animBg="1"/>
      <p:bldP spid="197679" grpId="0" animBg="1"/>
      <p:bldP spid="197680" grpId="0" animBg="1"/>
      <p:bldP spid="197681" grpId="0" animBg="1"/>
      <p:bldP spid="197683" grpId="0" animBg="1"/>
      <p:bldP spid="197683" grpId="1" animBg="1"/>
      <p:bldP spid="197684" grpId="0" animBg="1"/>
      <p:bldP spid="197685" grpId="0" animBg="1"/>
      <p:bldP spid="197687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BA913-A34F-45F9-BAFB-42430F43FE66}" type="slidenum">
              <a:rPr lang="en-US" altLang="en-US"/>
              <a:pPr/>
              <a:t>52</a:t>
            </a:fld>
            <a:endParaRPr lang="en-US" altLang="en-US"/>
          </a:p>
        </p:txBody>
      </p:sp>
      <p:sp>
        <p:nvSpPr>
          <p:cNvPr id="18534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US"/>
              <a:t>Partition Example</a:t>
            </a:r>
          </a:p>
        </p:txBody>
      </p:sp>
      <p:sp>
        <p:nvSpPr>
          <p:cNvPr id="185378" name="Rectangle 1058"/>
          <p:cNvSpPr>
            <a:spLocks noChangeArrowheads="1"/>
          </p:cNvSpPr>
          <p:nvPr/>
        </p:nvSpPr>
        <p:spPr bwMode="auto">
          <a:xfrm>
            <a:off x="152400" y="2819400"/>
            <a:ext cx="16002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185379" name="Text Box 1059"/>
          <p:cNvSpPr txBox="1">
            <a:spLocks noChangeArrowheads="1"/>
          </p:cNvSpPr>
          <p:nvPr/>
        </p:nvSpPr>
        <p:spPr bwMode="auto">
          <a:xfrm>
            <a:off x="1752600" y="2895600"/>
            <a:ext cx="609600" cy="436563"/>
          </a:xfrm>
          <a:prstGeom prst="rect">
            <a:avLst/>
          </a:prstGeom>
          <a:solidFill>
            <a:srgbClr val="000066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185380" name="Text Box 1060"/>
          <p:cNvSpPr txBox="1">
            <a:spLocks noChangeArrowheads="1"/>
          </p:cNvSpPr>
          <p:nvPr/>
        </p:nvSpPr>
        <p:spPr bwMode="auto">
          <a:xfrm>
            <a:off x="23622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8</a:t>
            </a:r>
          </a:p>
        </p:txBody>
      </p:sp>
      <p:sp>
        <p:nvSpPr>
          <p:cNvPr id="185381" name="Text Box 1061"/>
          <p:cNvSpPr txBox="1">
            <a:spLocks noChangeArrowheads="1"/>
          </p:cNvSpPr>
          <p:nvPr/>
        </p:nvSpPr>
        <p:spPr bwMode="auto">
          <a:xfrm>
            <a:off x="29718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6</a:t>
            </a:r>
          </a:p>
        </p:txBody>
      </p:sp>
      <p:sp>
        <p:nvSpPr>
          <p:cNvPr id="185382" name="Text Box 1062"/>
          <p:cNvSpPr txBox="1">
            <a:spLocks noChangeArrowheads="1"/>
          </p:cNvSpPr>
          <p:nvPr/>
        </p:nvSpPr>
        <p:spPr bwMode="auto">
          <a:xfrm>
            <a:off x="35814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3</a:t>
            </a:r>
          </a:p>
        </p:txBody>
      </p:sp>
      <p:sp>
        <p:nvSpPr>
          <p:cNvPr id="185383" name="Text Box 1063"/>
          <p:cNvSpPr txBox="1">
            <a:spLocks noChangeArrowheads="1"/>
          </p:cNvSpPr>
          <p:nvPr/>
        </p:nvSpPr>
        <p:spPr bwMode="auto">
          <a:xfrm>
            <a:off x="41910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5</a:t>
            </a:r>
          </a:p>
        </p:txBody>
      </p:sp>
      <p:sp>
        <p:nvSpPr>
          <p:cNvPr id="185384" name="Text Box 1064"/>
          <p:cNvSpPr txBox="1">
            <a:spLocks noChangeArrowheads="1"/>
          </p:cNvSpPr>
          <p:nvPr/>
        </p:nvSpPr>
        <p:spPr bwMode="auto">
          <a:xfrm>
            <a:off x="48006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1</a:t>
            </a:r>
          </a:p>
        </p:txBody>
      </p:sp>
      <p:sp>
        <p:nvSpPr>
          <p:cNvPr id="185385" name="Text Box 1065"/>
          <p:cNvSpPr txBox="1">
            <a:spLocks noChangeArrowheads="1"/>
          </p:cNvSpPr>
          <p:nvPr/>
        </p:nvSpPr>
        <p:spPr bwMode="auto">
          <a:xfrm>
            <a:off x="54102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7</a:t>
            </a:r>
          </a:p>
        </p:txBody>
      </p:sp>
      <p:sp>
        <p:nvSpPr>
          <p:cNvPr id="185386" name="Text Box 1066"/>
          <p:cNvSpPr txBox="1">
            <a:spLocks noChangeArrowheads="1"/>
          </p:cNvSpPr>
          <p:nvPr/>
        </p:nvSpPr>
        <p:spPr bwMode="auto">
          <a:xfrm>
            <a:off x="60198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C97FF-428D-4E97-A16D-96309D4FDE44}" type="slidenum">
              <a:rPr lang="en-US" altLang="en-US"/>
              <a:pPr/>
              <a:t>53</a:t>
            </a:fld>
            <a:endParaRPr lang="en-US" altLang="en-US"/>
          </a:p>
        </p:txBody>
      </p:sp>
      <p:sp>
        <p:nvSpPr>
          <p:cNvPr id="18944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US"/>
              <a:t>Partition Example</a:t>
            </a:r>
          </a:p>
        </p:txBody>
      </p:sp>
      <p:sp>
        <p:nvSpPr>
          <p:cNvPr id="189444" name="Rectangle 4"/>
          <p:cNvSpPr>
            <a:spLocks noChangeArrowheads="1"/>
          </p:cNvSpPr>
          <p:nvPr/>
        </p:nvSpPr>
        <p:spPr bwMode="auto">
          <a:xfrm>
            <a:off x="152400" y="2819400"/>
            <a:ext cx="16002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189447" name="Text Box 7"/>
          <p:cNvSpPr txBox="1">
            <a:spLocks noChangeArrowheads="1"/>
          </p:cNvSpPr>
          <p:nvPr/>
        </p:nvSpPr>
        <p:spPr bwMode="auto">
          <a:xfrm>
            <a:off x="1752600" y="2895600"/>
            <a:ext cx="609600" cy="436563"/>
          </a:xfrm>
          <a:prstGeom prst="rect">
            <a:avLst/>
          </a:prstGeom>
          <a:solidFill>
            <a:srgbClr val="000066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189448" name="Text Box 8"/>
          <p:cNvSpPr txBox="1">
            <a:spLocks noChangeArrowheads="1"/>
          </p:cNvSpPr>
          <p:nvPr/>
        </p:nvSpPr>
        <p:spPr bwMode="auto">
          <a:xfrm>
            <a:off x="23622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8</a:t>
            </a:r>
          </a:p>
        </p:txBody>
      </p:sp>
      <p:sp>
        <p:nvSpPr>
          <p:cNvPr id="189449" name="Text Box 9"/>
          <p:cNvSpPr txBox="1">
            <a:spLocks noChangeArrowheads="1"/>
          </p:cNvSpPr>
          <p:nvPr/>
        </p:nvSpPr>
        <p:spPr bwMode="auto">
          <a:xfrm>
            <a:off x="29718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6</a:t>
            </a:r>
          </a:p>
        </p:txBody>
      </p:sp>
      <p:sp>
        <p:nvSpPr>
          <p:cNvPr id="189450" name="Text Box 10"/>
          <p:cNvSpPr txBox="1">
            <a:spLocks noChangeArrowheads="1"/>
          </p:cNvSpPr>
          <p:nvPr/>
        </p:nvSpPr>
        <p:spPr bwMode="auto">
          <a:xfrm>
            <a:off x="35814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3</a:t>
            </a:r>
          </a:p>
        </p:txBody>
      </p:sp>
      <p:sp>
        <p:nvSpPr>
          <p:cNvPr id="189451" name="Text Box 11"/>
          <p:cNvSpPr txBox="1">
            <a:spLocks noChangeArrowheads="1"/>
          </p:cNvSpPr>
          <p:nvPr/>
        </p:nvSpPr>
        <p:spPr bwMode="auto">
          <a:xfrm>
            <a:off x="41910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5</a:t>
            </a:r>
          </a:p>
        </p:txBody>
      </p:sp>
      <p:sp>
        <p:nvSpPr>
          <p:cNvPr id="189452" name="Text Box 12"/>
          <p:cNvSpPr txBox="1">
            <a:spLocks noChangeArrowheads="1"/>
          </p:cNvSpPr>
          <p:nvPr/>
        </p:nvSpPr>
        <p:spPr bwMode="auto">
          <a:xfrm>
            <a:off x="48006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1</a:t>
            </a:r>
          </a:p>
        </p:txBody>
      </p:sp>
      <p:sp>
        <p:nvSpPr>
          <p:cNvPr id="189453" name="Text Box 13"/>
          <p:cNvSpPr txBox="1">
            <a:spLocks noChangeArrowheads="1"/>
          </p:cNvSpPr>
          <p:nvPr/>
        </p:nvSpPr>
        <p:spPr bwMode="auto">
          <a:xfrm>
            <a:off x="54102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7</a:t>
            </a:r>
          </a:p>
        </p:txBody>
      </p:sp>
      <p:sp>
        <p:nvSpPr>
          <p:cNvPr id="189454" name="Text Box 14"/>
          <p:cNvSpPr txBox="1">
            <a:spLocks noChangeArrowheads="1"/>
          </p:cNvSpPr>
          <p:nvPr/>
        </p:nvSpPr>
        <p:spPr bwMode="auto">
          <a:xfrm>
            <a:off x="60198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2</a:t>
            </a:r>
          </a:p>
        </p:txBody>
      </p:sp>
      <p:sp>
        <p:nvSpPr>
          <p:cNvPr id="189459" name="AutoShape 19"/>
          <p:cNvSpPr>
            <a:spLocks noChangeArrowheads="1"/>
          </p:cNvSpPr>
          <p:nvPr/>
        </p:nvSpPr>
        <p:spPr bwMode="auto">
          <a:xfrm>
            <a:off x="1905000" y="2209800"/>
            <a:ext cx="368300" cy="596900"/>
          </a:xfrm>
          <a:prstGeom prst="downArrow">
            <a:avLst>
              <a:gd name="adj1" fmla="val 50000"/>
              <a:gd name="adj2" fmla="val 81042"/>
            </a:avLst>
          </a:prstGeom>
          <a:solidFill>
            <a:srgbClr val="0099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9460" name="Rectangle 20"/>
          <p:cNvSpPr>
            <a:spLocks noChangeArrowheads="1"/>
          </p:cNvSpPr>
          <p:nvPr/>
        </p:nvSpPr>
        <p:spPr bwMode="auto">
          <a:xfrm>
            <a:off x="1636713" y="1676400"/>
            <a:ext cx="931862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>
                <a:solidFill>
                  <a:srgbClr val="0099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i=0</a:t>
            </a:r>
          </a:p>
        </p:txBody>
      </p:sp>
      <p:sp>
        <p:nvSpPr>
          <p:cNvPr id="201752" name="AutoShape 1048"/>
          <p:cNvSpPr>
            <a:spLocks noChangeArrowheads="1"/>
          </p:cNvSpPr>
          <p:nvPr/>
        </p:nvSpPr>
        <p:spPr bwMode="auto">
          <a:xfrm flipV="1">
            <a:off x="2438400" y="3429000"/>
            <a:ext cx="368300" cy="596900"/>
          </a:xfrm>
          <a:prstGeom prst="downArrow">
            <a:avLst>
              <a:gd name="adj1" fmla="val 50000"/>
              <a:gd name="adj2" fmla="val 81042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rot="10800000" wrap="none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01753" name="Rectangle 1049"/>
          <p:cNvSpPr>
            <a:spLocks noChangeArrowheads="1"/>
          </p:cNvSpPr>
          <p:nvPr/>
        </p:nvSpPr>
        <p:spPr bwMode="auto">
          <a:xfrm>
            <a:off x="1371600" y="4038600"/>
            <a:ext cx="25146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j=1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2F38B-F3EE-43E6-81ED-C828A73AC0BF}" type="slidenum">
              <a:rPr lang="en-US" altLang="en-US"/>
              <a:pPr/>
              <a:t>54</a:t>
            </a:fld>
            <a:endParaRPr lang="en-US" altLang="en-US"/>
          </a:p>
        </p:txBody>
      </p:sp>
      <p:sp>
        <p:nvSpPr>
          <p:cNvPr id="19149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US"/>
              <a:t>Partition Example</a:t>
            </a:r>
          </a:p>
        </p:txBody>
      </p:sp>
      <p:sp>
        <p:nvSpPr>
          <p:cNvPr id="191492" name="Rectangle 1028"/>
          <p:cNvSpPr>
            <a:spLocks noChangeArrowheads="1"/>
          </p:cNvSpPr>
          <p:nvPr/>
        </p:nvSpPr>
        <p:spPr bwMode="auto">
          <a:xfrm>
            <a:off x="152400" y="2819400"/>
            <a:ext cx="16002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191493" name="AutoShape 1029"/>
          <p:cNvSpPr>
            <a:spLocks noChangeArrowheads="1"/>
          </p:cNvSpPr>
          <p:nvPr/>
        </p:nvSpPr>
        <p:spPr bwMode="auto">
          <a:xfrm flipV="1">
            <a:off x="2438400" y="3429000"/>
            <a:ext cx="368300" cy="596900"/>
          </a:xfrm>
          <a:prstGeom prst="downArrow">
            <a:avLst>
              <a:gd name="adj1" fmla="val 50000"/>
              <a:gd name="adj2" fmla="val 81042"/>
            </a:avLst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rot="10800000" wrap="none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91494" name="Rectangle 1030"/>
          <p:cNvSpPr>
            <a:spLocks noChangeArrowheads="1"/>
          </p:cNvSpPr>
          <p:nvPr/>
        </p:nvSpPr>
        <p:spPr bwMode="auto">
          <a:xfrm>
            <a:off x="1371600" y="4038600"/>
            <a:ext cx="25146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j=1</a:t>
            </a:r>
          </a:p>
        </p:txBody>
      </p:sp>
      <p:sp>
        <p:nvSpPr>
          <p:cNvPr id="191495" name="Text Box 1031"/>
          <p:cNvSpPr txBox="1">
            <a:spLocks noChangeArrowheads="1"/>
          </p:cNvSpPr>
          <p:nvPr/>
        </p:nvSpPr>
        <p:spPr bwMode="auto">
          <a:xfrm>
            <a:off x="1752600" y="2895600"/>
            <a:ext cx="609600" cy="436563"/>
          </a:xfrm>
          <a:prstGeom prst="rect">
            <a:avLst/>
          </a:prstGeom>
          <a:solidFill>
            <a:srgbClr val="000066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191496" name="Text Box 1032"/>
          <p:cNvSpPr txBox="1">
            <a:spLocks noChangeArrowheads="1"/>
          </p:cNvSpPr>
          <p:nvPr/>
        </p:nvSpPr>
        <p:spPr bwMode="auto">
          <a:xfrm>
            <a:off x="23622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8</a:t>
            </a:r>
          </a:p>
        </p:txBody>
      </p:sp>
      <p:sp>
        <p:nvSpPr>
          <p:cNvPr id="191497" name="Text Box 1033"/>
          <p:cNvSpPr txBox="1">
            <a:spLocks noChangeArrowheads="1"/>
          </p:cNvSpPr>
          <p:nvPr/>
        </p:nvSpPr>
        <p:spPr bwMode="auto">
          <a:xfrm>
            <a:off x="29718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6</a:t>
            </a:r>
          </a:p>
        </p:txBody>
      </p:sp>
      <p:sp>
        <p:nvSpPr>
          <p:cNvPr id="191498" name="Text Box 1034"/>
          <p:cNvSpPr txBox="1">
            <a:spLocks noChangeArrowheads="1"/>
          </p:cNvSpPr>
          <p:nvPr/>
        </p:nvSpPr>
        <p:spPr bwMode="auto">
          <a:xfrm>
            <a:off x="35814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3</a:t>
            </a:r>
          </a:p>
        </p:txBody>
      </p:sp>
      <p:sp>
        <p:nvSpPr>
          <p:cNvPr id="191499" name="Text Box 1035"/>
          <p:cNvSpPr txBox="1">
            <a:spLocks noChangeArrowheads="1"/>
          </p:cNvSpPr>
          <p:nvPr/>
        </p:nvSpPr>
        <p:spPr bwMode="auto">
          <a:xfrm>
            <a:off x="41910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5</a:t>
            </a:r>
          </a:p>
        </p:txBody>
      </p:sp>
      <p:sp>
        <p:nvSpPr>
          <p:cNvPr id="191500" name="Text Box 1036"/>
          <p:cNvSpPr txBox="1">
            <a:spLocks noChangeArrowheads="1"/>
          </p:cNvSpPr>
          <p:nvPr/>
        </p:nvSpPr>
        <p:spPr bwMode="auto">
          <a:xfrm>
            <a:off x="48006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1</a:t>
            </a:r>
          </a:p>
        </p:txBody>
      </p:sp>
      <p:sp>
        <p:nvSpPr>
          <p:cNvPr id="191501" name="Text Box 1037"/>
          <p:cNvSpPr txBox="1">
            <a:spLocks noChangeArrowheads="1"/>
          </p:cNvSpPr>
          <p:nvPr/>
        </p:nvSpPr>
        <p:spPr bwMode="auto">
          <a:xfrm>
            <a:off x="54102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7</a:t>
            </a:r>
          </a:p>
        </p:txBody>
      </p:sp>
      <p:sp>
        <p:nvSpPr>
          <p:cNvPr id="191502" name="Text Box 1038"/>
          <p:cNvSpPr txBox="1">
            <a:spLocks noChangeArrowheads="1"/>
          </p:cNvSpPr>
          <p:nvPr/>
        </p:nvSpPr>
        <p:spPr bwMode="auto">
          <a:xfrm>
            <a:off x="60198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2</a:t>
            </a:r>
          </a:p>
        </p:txBody>
      </p:sp>
      <p:sp>
        <p:nvSpPr>
          <p:cNvPr id="191506" name="AutoShape 1042"/>
          <p:cNvSpPr>
            <a:spLocks noChangeArrowheads="1"/>
          </p:cNvSpPr>
          <p:nvPr/>
        </p:nvSpPr>
        <p:spPr bwMode="auto">
          <a:xfrm>
            <a:off x="1905000" y="2209800"/>
            <a:ext cx="368300" cy="596900"/>
          </a:xfrm>
          <a:prstGeom prst="downArrow">
            <a:avLst>
              <a:gd name="adj1" fmla="val 50000"/>
              <a:gd name="adj2" fmla="val 81042"/>
            </a:avLst>
          </a:prstGeom>
          <a:solidFill>
            <a:srgbClr val="0099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1507" name="Rectangle 1043"/>
          <p:cNvSpPr>
            <a:spLocks noChangeArrowheads="1"/>
          </p:cNvSpPr>
          <p:nvPr/>
        </p:nvSpPr>
        <p:spPr bwMode="auto">
          <a:xfrm>
            <a:off x="1636713" y="1676400"/>
            <a:ext cx="931862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>
                <a:solidFill>
                  <a:srgbClr val="0099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i=0</a:t>
            </a:r>
          </a:p>
        </p:txBody>
      </p:sp>
      <p:sp>
        <p:nvSpPr>
          <p:cNvPr id="191508" name="Text Box 1044"/>
          <p:cNvSpPr txBox="1">
            <a:spLocks noChangeArrowheads="1"/>
          </p:cNvSpPr>
          <p:nvPr/>
        </p:nvSpPr>
        <p:spPr bwMode="auto">
          <a:xfrm>
            <a:off x="2366963" y="2897188"/>
            <a:ext cx="609600" cy="436562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2D945-2210-4D1B-996D-7DB6F7A603F0}" type="slidenum">
              <a:rPr lang="en-US" altLang="en-US"/>
              <a:pPr/>
              <a:t>55</a:t>
            </a:fld>
            <a:endParaRPr lang="en-US" altLang="en-US"/>
          </a:p>
        </p:txBody>
      </p:sp>
      <p:sp>
        <p:nvSpPr>
          <p:cNvPr id="19353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US"/>
              <a:t>Partition Example</a:t>
            </a:r>
          </a:p>
        </p:txBody>
      </p:sp>
      <p:sp>
        <p:nvSpPr>
          <p:cNvPr id="193540" name="Rectangle 4"/>
          <p:cNvSpPr>
            <a:spLocks noChangeArrowheads="1"/>
          </p:cNvSpPr>
          <p:nvPr/>
        </p:nvSpPr>
        <p:spPr bwMode="auto">
          <a:xfrm>
            <a:off x="0" y="2819400"/>
            <a:ext cx="17526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193544" name="Text Box 8"/>
          <p:cNvSpPr txBox="1">
            <a:spLocks noChangeArrowheads="1"/>
          </p:cNvSpPr>
          <p:nvPr/>
        </p:nvSpPr>
        <p:spPr bwMode="auto">
          <a:xfrm>
            <a:off x="1752600" y="2895600"/>
            <a:ext cx="609600" cy="436563"/>
          </a:xfrm>
          <a:prstGeom prst="rect">
            <a:avLst/>
          </a:prstGeom>
          <a:solidFill>
            <a:srgbClr val="000066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193545" name="Text Box 9"/>
          <p:cNvSpPr txBox="1">
            <a:spLocks noChangeArrowheads="1"/>
          </p:cNvSpPr>
          <p:nvPr/>
        </p:nvSpPr>
        <p:spPr bwMode="auto">
          <a:xfrm>
            <a:off x="23622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8</a:t>
            </a:r>
          </a:p>
        </p:txBody>
      </p:sp>
      <p:sp>
        <p:nvSpPr>
          <p:cNvPr id="193546" name="Text Box 10"/>
          <p:cNvSpPr txBox="1">
            <a:spLocks noChangeArrowheads="1"/>
          </p:cNvSpPr>
          <p:nvPr/>
        </p:nvSpPr>
        <p:spPr bwMode="auto">
          <a:xfrm>
            <a:off x="29718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6</a:t>
            </a:r>
          </a:p>
        </p:txBody>
      </p:sp>
      <p:sp>
        <p:nvSpPr>
          <p:cNvPr id="193547" name="Text Box 11"/>
          <p:cNvSpPr txBox="1">
            <a:spLocks noChangeArrowheads="1"/>
          </p:cNvSpPr>
          <p:nvPr/>
        </p:nvSpPr>
        <p:spPr bwMode="auto">
          <a:xfrm>
            <a:off x="35814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3</a:t>
            </a:r>
          </a:p>
        </p:txBody>
      </p:sp>
      <p:sp>
        <p:nvSpPr>
          <p:cNvPr id="193548" name="Text Box 12"/>
          <p:cNvSpPr txBox="1">
            <a:spLocks noChangeArrowheads="1"/>
          </p:cNvSpPr>
          <p:nvPr/>
        </p:nvSpPr>
        <p:spPr bwMode="auto">
          <a:xfrm>
            <a:off x="41910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5</a:t>
            </a:r>
          </a:p>
        </p:txBody>
      </p:sp>
      <p:sp>
        <p:nvSpPr>
          <p:cNvPr id="193549" name="Text Box 13"/>
          <p:cNvSpPr txBox="1">
            <a:spLocks noChangeArrowheads="1"/>
          </p:cNvSpPr>
          <p:nvPr/>
        </p:nvSpPr>
        <p:spPr bwMode="auto">
          <a:xfrm>
            <a:off x="48006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1</a:t>
            </a:r>
          </a:p>
        </p:txBody>
      </p:sp>
      <p:sp>
        <p:nvSpPr>
          <p:cNvPr id="193550" name="Text Box 14"/>
          <p:cNvSpPr txBox="1">
            <a:spLocks noChangeArrowheads="1"/>
          </p:cNvSpPr>
          <p:nvPr/>
        </p:nvSpPr>
        <p:spPr bwMode="auto">
          <a:xfrm>
            <a:off x="54102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7</a:t>
            </a:r>
          </a:p>
        </p:txBody>
      </p:sp>
      <p:sp>
        <p:nvSpPr>
          <p:cNvPr id="193551" name="Text Box 15"/>
          <p:cNvSpPr txBox="1">
            <a:spLocks noChangeArrowheads="1"/>
          </p:cNvSpPr>
          <p:nvPr/>
        </p:nvSpPr>
        <p:spPr bwMode="auto">
          <a:xfrm>
            <a:off x="60198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2</a:t>
            </a:r>
          </a:p>
        </p:txBody>
      </p:sp>
      <p:sp>
        <p:nvSpPr>
          <p:cNvPr id="193557" name="Text Box 21"/>
          <p:cNvSpPr txBox="1">
            <a:spLocks noChangeArrowheads="1"/>
          </p:cNvSpPr>
          <p:nvPr/>
        </p:nvSpPr>
        <p:spPr bwMode="auto">
          <a:xfrm>
            <a:off x="2986088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6</a:t>
            </a:r>
          </a:p>
        </p:txBody>
      </p:sp>
      <p:sp>
        <p:nvSpPr>
          <p:cNvPr id="193558" name="AutoShape 22"/>
          <p:cNvSpPr>
            <a:spLocks noChangeArrowheads="1"/>
          </p:cNvSpPr>
          <p:nvPr/>
        </p:nvSpPr>
        <p:spPr bwMode="auto">
          <a:xfrm>
            <a:off x="1905000" y="2209800"/>
            <a:ext cx="368300" cy="596900"/>
          </a:xfrm>
          <a:prstGeom prst="downArrow">
            <a:avLst>
              <a:gd name="adj1" fmla="val 50000"/>
              <a:gd name="adj2" fmla="val 81042"/>
            </a:avLst>
          </a:prstGeom>
          <a:solidFill>
            <a:srgbClr val="0099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3559" name="Rectangle 23"/>
          <p:cNvSpPr>
            <a:spLocks noChangeArrowheads="1"/>
          </p:cNvSpPr>
          <p:nvPr/>
        </p:nvSpPr>
        <p:spPr bwMode="auto">
          <a:xfrm>
            <a:off x="1636713" y="1676400"/>
            <a:ext cx="931862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>
                <a:solidFill>
                  <a:srgbClr val="0099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i=0</a:t>
            </a:r>
          </a:p>
        </p:txBody>
      </p:sp>
      <p:sp>
        <p:nvSpPr>
          <p:cNvPr id="205848" name="AutoShape 1048"/>
          <p:cNvSpPr>
            <a:spLocks noChangeArrowheads="1"/>
          </p:cNvSpPr>
          <p:nvPr/>
        </p:nvSpPr>
        <p:spPr bwMode="auto">
          <a:xfrm flipV="1">
            <a:off x="3124200" y="3429000"/>
            <a:ext cx="368300" cy="596900"/>
          </a:xfrm>
          <a:prstGeom prst="downArrow">
            <a:avLst>
              <a:gd name="adj1" fmla="val 50000"/>
              <a:gd name="adj2" fmla="val 81042"/>
            </a:avLst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rot="10800000" wrap="none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05849" name="Rectangle 1049"/>
          <p:cNvSpPr>
            <a:spLocks noChangeArrowheads="1"/>
          </p:cNvSpPr>
          <p:nvPr/>
        </p:nvSpPr>
        <p:spPr bwMode="auto">
          <a:xfrm>
            <a:off x="2057400" y="4038600"/>
            <a:ext cx="25146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j=2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3557" grpId="0" animBg="1" autoUpdateAnimBg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72B07-6F34-439A-B088-CC189F6286AC}" type="slidenum">
              <a:rPr lang="en-US" altLang="en-US"/>
              <a:pPr/>
              <a:t>56</a:t>
            </a:fld>
            <a:endParaRPr lang="en-US" altLang="en-US"/>
          </a:p>
        </p:txBody>
      </p:sp>
      <p:sp>
        <p:nvSpPr>
          <p:cNvPr id="19558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US"/>
              <a:t>Partition Example</a:t>
            </a:r>
          </a:p>
        </p:txBody>
      </p:sp>
      <p:sp>
        <p:nvSpPr>
          <p:cNvPr id="195588" name="Rectangle 1028"/>
          <p:cNvSpPr>
            <a:spLocks noChangeArrowheads="1"/>
          </p:cNvSpPr>
          <p:nvPr/>
        </p:nvSpPr>
        <p:spPr bwMode="auto">
          <a:xfrm>
            <a:off x="152400" y="2819400"/>
            <a:ext cx="16002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195592" name="Text Box 1032"/>
          <p:cNvSpPr txBox="1">
            <a:spLocks noChangeArrowheads="1"/>
          </p:cNvSpPr>
          <p:nvPr/>
        </p:nvSpPr>
        <p:spPr bwMode="auto">
          <a:xfrm>
            <a:off x="1752600" y="2895600"/>
            <a:ext cx="609600" cy="436563"/>
          </a:xfrm>
          <a:prstGeom prst="rect">
            <a:avLst/>
          </a:prstGeom>
          <a:solidFill>
            <a:srgbClr val="000066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195593" name="Text Box 1033"/>
          <p:cNvSpPr txBox="1">
            <a:spLocks noChangeArrowheads="1"/>
          </p:cNvSpPr>
          <p:nvPr/>
        </p:nvSpPr>
        <p:spPr bwMode="auto">
          <a:xfrm>
            <a:off x="2347913" y="2897188"/>
            <a:ext cx="609600" cy="436562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8</a:t>
            </a:r>
          </a:p>
        </p:txBody>
      </p:sp>
      <p:sp>
        <p:nvSpPr>
          <p:cNvPr id="195594" name="Text Box 1034"/>
          <p:cNvSpPr txBox="1">
            <a:spLocks noChangeArrowheads="1"/>
          </p:cNvSpPr>
          <p:nvPr/>
        </p:nvSpPr>
        <p:spPr bwMode="auto">
          <a:xfrm>
            <a:off x="29718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6</a:t>
            </a:r>
          </a:p>
        </p:txBody>
      </p:sp>
      <p:sp>
        <p:nvSpPr>
          <p:cNvPr id="195595" name="Text Box 1035"/>
          <p:cNvSpPr txBox="1">
            <a:spLocks noChangeArrowheads="1"/>
          </p:cNvSpPr>
          <p:nvPr/>
        </p:nvSpPr>
        <p:spPr bwMode="auto">
          <a:xfrm>
            <a:off x="35814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3</a:t>
            </a:r>
          </a:p>
        </p:txBody>
      </p:sp>
      <p:sp>
        <p:nvSpPr>
          <p:cNvPr id="195596" name="Text Box 1036"/>
          <p:cNvSpPr txBox="1">
            <a:spLocks noChangeArrowheads="1"/>
          </p:cNvSpPr>
          <p:nvPr/>
        </p:nvSpPr>
        <p:spPr bwMode="auto">
          <a:xfrm>
            <a:off x="41910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5</a:t>
            </a:r>
          </a:p>
        </p:txBody>
      </p:sp>
      <p:sp>
        <p:nvSpPr>
          <p:cNvPr id="195597" name="Text Box 1037"/>
          <p:cNvSpPr txBox="1">
            <a:spLocks noChangeArrowheads="1"/>
          </p:cNvSpPr>
          <p:nvPr/>
        </p:nvSpPr>
        <p:spPr bwMode="auto">
          <a:xfrm>
            <a:off x="48006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1</a:t>
            </a:r>
          </a:p>
        </p:txBody>
      </p:sp>
      <p:sp>
        <p:nvSpPr>
          <p:cNvPr id="195598" name="Text Box 1038"/>
          <p:cNvSpPr txBox="1">
            <a:spLocks noChangeArrowheads="1"/>
          </p:cNvSpPr>
          <p:nvPr/>
        </p:nvSpPr>
        <p:spPr bwMode="auto">
          <a:xfrm>
            <a:off x="54102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7</a:t>
            </a:r>
          </a:p>
        </p:txBody>
      </p:sp>
      <p:sp>
        <p:nvSpPr>
          <p:cNvPr id="195599" name="Text Box 1039"/>
          <p:cNvSpPr txBox="1">
            <a:spLocks noChangeArrowheads="1"/>
          </p:cNvSpPr>
          <p:nvPr/>
        </p:nvSpPr>
        <p:spPr bwMode="auto">
          <a:xfrm>
            <a:off x="60198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2</a:t>
            </a:r>
          </a:p>
        </p:txBody>
      </p:sp>
      <p:sp>
        <p:nvSpPr>
          <p:cNvPr id="195603" name="AutoShape 1043"/>
          <p:cNvSpPr>
            <a:spLocks noChangeArrowheads="1"/>
          </p:cNvSpPr>
          <p:nvPr/>
        </p:nvSpPr>
        <p:spPr bwMode="auto">
          <a:xfrm>
            <a:off x="1905000" y="2209800"/>
            <a:ext cx="368300" cy="596900"/>
          </a:xfrm>
          <a:prstGeom prst="downArrow">
            <a:avLst>
              <a:gd name="adj1" fmla="val 50000"/>
              <a:gd name="adj2" fmla="val 81042"/>
            </a:avLst>
          </a:prstGeom>
          <a:solidFill>
            <a:srgbClr val="0099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5604" name="Rectangle 1044"/>
          <p:cNvSpPr>
            <a:spLocks noChangeArrowheads="1"/>
          </p:cNvSpPr>
          <p:nvPr/>
        </p:nvSpPr>
        <p:spPr bwMode="auto">
          <a:xfrm>
            <a:off x="1592263" y="1676400"/>
            <a:ext cx="1165225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>
                <a:solidFill>
                  <a:srgbClr val="0099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i=0</a:t>
            </a:r>
          </a:p>
        </p:txBody>
      </p:sp>
      <p:sp>
        <p:nvSpPr>
          <p:cNvPr id="195605" name="Text Box 1045"/>
          <p:cNvSpPr txBox="1">
            <a:spLocks noChangeArrowheads="1"/>
          </p:cNvSpPr>
          <p:nvPr/>
        </p:nvSpPr>
        <p:spPr bwMode="auto">
          <a:xfrm>
            <a:off x="3584575" y="2897188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3</a:t>
            </a:r>
          </a:p>
        </p:txBody>
      </p:sp>
      <p:grpSp>
        <p:nvGrpSpPr>
          <p:cNvPr id="195607" name="Group 1047"/>
          <p:cNvGrpSpPr>
            <a:grpSpLocks/>
          </p:cNvGrpSpPr>
          <p:nvPr/>
        </p:nvGrpSpPr>
        <p:grpSpPr bwMode="auto">
          <a:xfrm>
            <a:off x="2347913" y="2900363"/>
            <a:ext cx="1828800" cy="436562"/>
            <a:chOff x="1488" y="1824"/>
            <a:chExt cx="1152" cy="275"/>
          </a:xfrm>
        </p:grpSpPr>
        <p:sp>
          <p:nvSpPr>
            <p:cNvPr id="195608" name="Text Box 1048"/>
            <p:cNvSpPr txBox="1">
              <a:spLocks noChangeArrowheads="1"/>
            </p:cNvSpPr>
            <p:nvPr/>
          </p:nvSpPr>
          <p:spPr bwMode="auto">
            <a:xfrm>
              <a:off x="2256" y="1824"/>
              <a:ext cx="384" cy="275"/>
            </a:xfrm>
            <a:prstGeom prst="rect">
              <a:avLst/>
            </a:prstGeom>
            <a:solidFill>
              <a:srgbClr val="FF0000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/>
                <a:t>8</a:t>
              </a:r>
            </a:p>
          </p:txBody>
        </p:sp>
        <p:sp>
          <p:nvSpPr>
            <p:cNvPr id="195609" name="Text Box 1049"/>
            <p:cNvSpPr txBox="1">
              <a:spLocks noChangeArrowheads="1"/>
            </p:cNvSpPr>
            <p:nvPr/>
          </p:nvSpPr>
          <p:spPr bwMode="auto">
            <a:xfrm>
              <a:off x="1488" y="1824"/>
              <a:ext cx="384" cy="275"/>
            </a:xfrm>
            <a:prstGeom prst="rect">
              <a:avLst/>
            </a:prstGeom>
            <a:solidFill>
              <a:srgbClr val="009900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/>
                <a:t>3</a:t>
              </a:r>
            </a:p>
          </p:txBody>
        </p:sp>
      </p:grpSp>
      <p:sp>
        <p:nvSpPr>
          <p:cNvPr id="195610" name="AutoShape 1050"/>
          <p:cNvSpPr>
            <a:spLocks noChangeArrowheads="1"/>
          </p:cNvSpPr>
          <p:nvPr/>
        </p:nvSpPr>
        <p:spPr bwMode="auto">
          <a:xfrm flipV="1">
            <a:off x="3686175" y="3398838"/>
            <a:ext cx="368300" cy="596900"/>
          </a:xfrm>
          <a:prstGeom prst="downArrow">
            <a:avLst>
              <a:gd name="adj1" fmla="val 50000"/>
              <a:gd name="adj2" fmla="val 81042"/>
            </a:avLst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rot="10800000" wrap="none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95611" name="Rectangle 1051"/>
          <p:cNvSpPr>
            <a:spLocks noChangeArrowheads="1"/>
          </p:cNvSpPr>
          <p:nvPr/>
        </p:nvSpPr>
        <p:spPr bwMode="auto">
          <a:xfrm>
            <a:off x="2605088" y="4008438"/>
            <a:ext cx="2514600" cy="51911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j=3</a:t>
            </a:r>
          </a:p>
        </p:txBody>
      </p:sp>
      <p:grpSp>
        <p:nvGrpSpPr>
          <p:cNvPr id="195612" name="Group 1052"/>
          <p:cNvGrpSpPr>
            <a:grpSpLocks/>
          </p:cNvGrpSpPr>
          <p:nvPr/>
        </p:nvGrpSpPr>
        <p:grpSpPr bwMode="auto">
          <a:xfrm>
            <a:off x="1447800" y="1676400"/>
            <a:ext cx="2514600" cy="1130300"/>
            <a:chOff x="528" y="1056"/>
            <a:chExt cx="1584" cy="712"/>
          </a:xfrm>
        </p:grpSpPr>
        <p:sp>
          <p:nvSpPr>
            <p:cNvPr id="195613" name="AutoShape 1053"/>
            <p:cNvSpPr>
              <a:spLocks noChangeArrowheads="1"/>
            </p:cNvSpPr>
            <p:nvPr/>
          </p:nvSpPr>
          <p:spPr bwMode="auto">
            <a:xfrm>
              <a:off x="1200" y="1392"/>
              <a:ext cx="232" cy="376"/>
            </a:xfrm>
            <a:prstGeom prst="downArrow">
              <a:avLst>
                <a:gd name="adj1" fmla="val 50000"/>
                <a:gd name="adj2" fmla="val 81042"/>
              </a:avLst>
            </a:prstGeom>
            <a:solidFill>
              <a:srgbClr val="0099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5614" name="Rectangle 1054"/>
            <p:cNvSpPr>
              <a:spLocks noChangeArrowheads="1"/>
            </p:cNvSpPr>
            <p:nvPr/>
          </p:nvSpPr>
          <p:spPr bwMode="auto">
            <a:xfrm>
              <a:off x="528" y="1056"/>
              <a:ext cx="1584" cy="327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800">
                  <a:solidFill>
                    <a:srgbClr val="0099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Courier New" pitchFamily="49" charset="0"/>
                </a:rPr>
                <a:t>i=1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9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5603" grpId="0" animBg="1"/>
      <p:bldP spid="195605" grpId="0" animBg="1" autoUpdateAnimBg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3B2F7-FB02-47AA-BDD9-C0C7B11FBBCA}" type="slidenum">
              <a:rPr lang="en-US" altLang="en-US"/>
              <a:pPr/>
              <a:t>57</a:t>
            </a:fld>
            <a:endParaRPr lang="en-US" altLang="en-US"/>
          </a:p>
        </p:txBody>
      </p:sp>
      <p:sp>
        <p:nvSpPr>
          <p:cNvPr id="19968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US"/>
              <a:t>Partition Example</a:t>
            </a:r>
          </a:p>
        </p:txBody>
      </p:sp>
      <p:sp>
        <p:nvSpPr>
          <p:cNvPr id="199684" name="Rectangle 1028"/>
          <p:cNvSpPr>
            <a:spLocks noChangeArrowheads="1"/>
          </p:cNvSpPr>
          <p:nvPr/>
        </p:nvSpPr>
        <p:spPr bwMode="auto">
          <a:xfrm>
            <a:off x="152400" y="2819400"/>
            <a:ext cx="16002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199688" name="Text Box 1032"/>
          <p:cNvSpPr txBox="1">
            <a:spLocks noChangeArrowheads="1"/>
          </p:cNvSpPr>
          <p:nvPr/>
        </p:nvSpPr>
        <p:spPr bwMode="auto">
          <a:xfrm>
            <a:off x="1752600" y="2895600"/>
            <a:ext cx="609600" cy="436563"/>
          </a:xfrm>
          <a:prstGeom prst="rect">
            <a:avLst/>
          </a:prstGeom>
          <a:solidFill>
            <a:srgbClr val="000066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199689" name="Text Box 1033"/>
          <p:cNvSpPr txBox="1">
            <a:spLocks noChangeArrowheads="1"/>
          </p:cNvSpPr>
          <p:nvPr/>
        </p:nvSpPr>
        <p:spPr bwMode="auto">
          <a:xfrm>
            <a:off x="2362200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3</a:t>
            </a:r>
          </a:p>
        </p:txBody>
      </p:sp>
      <p:sp>
        <p:nvSpPr>
          <p:cNvPr id="199690" name="Text Box 1034"/>
          <p:cNvSpPr txBox="1">
            <a:spLocks noChangeArrowheads="1"/>
          </p:cNvSpPr>
          <p:nvPr/>
        </p:nvSpPr>
        <p:spPr bwMode="auto">
          <a:xfrm>
            <a:off x="29718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6</a:t>
            </a:r>
          </a:p>
        </p:txBody>
      </p:sp>
      <p:sp>
        <p:nvSpPr>
          <p:cNvPr id="199691" name="Text Box 1035"/>
          <p:cNvSpPr txBox="1">
            <a:spLocks noChangeArrowheads="1"/>
          </p:cNvSpPr>
          <p:nvPr/>
        </p:nvSpPr>
        <p:spPr bwMode="auto">
          <a:xfrm>
            <a:off x="35814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8</a:t>
            </a:r>
          </a:p>
        </p:txBody>
      </p:sp>
      <p:sp>
        <p:nvSpPr>
          <p:cNvPr id="199692" name="Text Box 1036"/>
          <p:cNvSpPr txBox="1">
            <a:spLocks noChangeArrowheads="1"/>
          </p:cNvSpPr>
          <p:nvPr/>
        </p:nvSpPr>
        <p:spPr bwMode="auto">
          <a:xfrm>
            <a:off x="4191000" y="2895600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5</a:t>
            </a:r>
          </a:p>
        </p:txBody>
      </p:sp>
      <p:sp>
        <p:nvSpPr>
          <p:cNvPr id="199693" name="Text Box 1037"/>
          <p:cNvSpPr txBox="1">
            <a:spLocks noChangeArrowheads="1"/>
          </p:cNvSpPr>
          <p:nvPr/>
        </p:nvSpPr>
        <p:spPr bwMode="auto">
          <a:xfrm>
            <a:off x="48006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1</a:t>
            </a:r>
          </a:p>
        </p:txBody>
      </p:sp>
      <p:sp>
        <p:nvSpPr>
          <p:cNvPr id="199694" name="Text Box 1038"/>
          <p:cNvSpPr txBox="1">
            <a:spLocks noChangeArrowheads="1"/>
          </p:cNvSpPr>
          <p:nvPr/>
        </p:nvSpPr>
        <p:spPr bwMode="auto">
          <a:xfrm>
            <a:off x="54102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7</a:t>
            </a:r>
          </a:p>
        </p:txBody>
      </p:sp>
      <p:sp>
        <p:nvSpPr>
          <p:cNvPr id="199695" name="Text Box 1039"/>
          <p:cNvSpPr txBox="1">
            <a:spLocks noChangeArrowheads="1"/>
          </p:cNvSpPr>
          <p:nvPr/>
        </p:nvSpPr>
        <p:spPr bwMode="auto">
          <a:xfrm>
            <a:off x="60198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2</a:t>
            </a:r>
          </a:p>
        </p:txBody>
      </p:sp>
      <p:grpSp>
        <p:nvGrpSpPr>
          <p:cNvPr id="199699" name="Group 1043"/>
          <p:cNvGrpSpPr>
            <a:grpSpLocks/>
          </p:cNvGrpSpPr>
          <p:nvPr/>
        </p:nvGrpSpPr>
        <p:grpSpPr bwMode="auto">
          <a:xfrm>
            <a:off x="1447800" y="1676400"/>
            <a:ext cx="2514600" cy="1130300"/>
            <a:chOff x="528" y="1056"/>
            <a:chExt cx="1584" cy="712"/>
          </a:xfrm>
        </p:grpSpPr>
        <p:sp>
          <p:nvSpPr>
            <p:cNvPr id="199700" name="AutoShape 1044"/>
            <p:cNvSpPr>
              <a:spLocks noChangeArrowheads="1"/>
            </p:cNvSpPr>
            <p:nvPr/>
          </p:nvSpPr>
          <p:spPr bwMode="auto">
            <a:xfrm>
              <a:off x="1200" y="1392"/>
              <a:ext cx="232" cy="376"/>
            </a:xfrm>
            <a:prstGeom prst="downArrow">
              <a:avLst>
                <a:gd name="adj1" fmla="val 50000"/>
                <a:gd name="adj2" fmla="val 81042"/>
              </a:avLst>
            </a:prstGeom>
            <a:solidFill>
              <a:srgbClr val="0099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9701" name="Rectangle 1045"/>
            <p:cNvSpPr>
              <a:spLocks noChangeArrowheads="1"/>
            </p:cNvSpPr>
            <p:nvPr/>
          </p:nvSpPr>
          <p:spPr bwMode="auto">
            <a:xfrm>
              <a:off x="528" y="1056"/>
              <a:ext cx="1584" cy="327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800">
                  <a:solidFill>
                    <a:srgbClr val="0099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Courier New" pitchFamily="49" charset="0"/>
                </a:rPr>
                <a:t>i=1</a:t>
              </a:r>
            </a:p>
          </p:txBody>
        </p:sp>
      </p:grpSp>
      <p:sp>
        <p:nvSpPr>
          <p:cNvPr id="199702" name="Text Box 1046"/>
          <p:cNvSpPr txBox="1">
            <a:spLocks noChangeArrowheads="1"/>
          </p:cNvSpPr>
          <p:nvPr/>
        </p:nvSpPr>
        <p:spPr bwMode="auto">
          <a:xfrm>
            <a:off x="4191000" y="2909888"/>
            <a:ext cx="609600" cy="436562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5</a:t>
            </a:r>
          </a:p>
        </p:txBody>
      </p:sp>
      <p:sp>
        <p:nvSpPr>
          <p:cNvPr id="199704" name="AutoShape 1048"/>
          <p:cNvSpPr>
            <a:spLocks noChangeArrowheads="1"/>
          </p:cNvSpPr>
          <p:nvPr/>
        </p:nvSpPr>
        <p:spPr bwMode="auto">
          <a:xfrm flipV="1">
            <a:off x="4368800" y="3384550"/>
            <a:ext cx="368300" cy="596900"/>
          </a:xfrm>
          <a:prstGeom prst="downArrow">
            <a:avLst>
              <a:gd name="adj1" fmla="val 50000"/>
              <a:gd name="adj2" fmla="val 81042"/>
            </a:avLst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rot="10800000" wrap="none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99705" name="Rectangle 1049"/>
          <p:cNvSpPr>
            <a:spLocks noChangeArrowheads="1"/>
          </p:cNvSpPr>
          <p:nvPr/>
        </p:nvSpPr>
        <p:spPr bwMode="auto">
          <a:xfrm>
            <a:off x="3302000" y="3994150"/>
            <a:ext cx="25146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j=4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702" grpId="0" animBg="1" autoUpdateAnimBg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5784B-7FB1-44DC-B6FB-1E0DDBF49772}" type="slidenum">
              <a:rPr lang="en-US" altLang="en-US"/>
              <a:pPr/>
              <a:t>58</a:t>
            </a:fld>
            <a:endParaRPr lang="en-US" altLang="en-US"/>
          </a:p>
        </p:txBody>
      </p:sp>
      <p:sp>
        <p:nvSpPr>
          <p:cNvPr id="20173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US"/>
              <a:t>Partition Example</a:t>
            </a:r>
          </a:p>
        </p:txBody>
      </p:sp>
      <p:sp>
        <p:nvSpPr>
          <p:cNvPr id="201732" name="Rectangle 4"/>
          <p:cNvSpPr>
            <a:spLocks noChangeArrowheads="1"/>
          </p:cNvSpPr>
          <p:nvPr/>
        </p:nvSpPr>
        <p:spPr bwMode="auto">
          <a:xfrm>
            <a:off x="152400" y="2819400"/>
            <a:ext cx="16002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201736" name="Text Box 8"/>
          <p:cNvSpPr txBox="1">
            <a:spLocks noChangeArrowheads="1"/>
          </p:cNvSpPr>
          <p:nvPr/>
        </p:nvSpPr>
        <p:spPr bwMode="auto">
          <a:xfrm>
            <a:off x="1752600" y="2895600"/>
            <a:ext cx="609600" cy="436563"/>
          </a:xfrm>
          <a:prstGeom prst="rect">
            <a:avLst/>
          </a:prstGeom>
          <a:solidFill>
            <a:srgbClr val="000066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201737" name="Text Box 9"/>
          <p:cNvSpPr txBox="1">
            <a:spLocks noChangeArrowheads="1"/>
          </p:cNvSpPr>
          <p:nvPr/>
        </p:nvSpPr>
        <p:spPr bwMode="auto">
          <a:xfrm>
            <a:off x="2362200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3</a:t>
            </a:r>
          </a:p>
        </p:txBody>
      </p:sp>
      <p:sp>
        <p:nvSpPr>
          <p:cNvPr id="201738" name="Text Box 10"/>
          <p:cNvSpPr txBox="1">
            <a:spLocks noChangeArrowheads="1"/>
          </p:cNvSpPr>
          <p:nvPr/>
        </p:nvSpPr>
        <p:spPr bwMode="auto">
          <a:xfrm>
            <a:off x="29718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6</a:t>
            </a:r>
          </a:p>
        </p:txBody>
      </p:sp>
      <p:sp>
        <p:nvSpPr>
          <p:cNvPr id="201739" name="Text Box 11"/>
          <p:cNvSpPr txBox="1">
            <a:spLocks noChangeArrowheads="1"/>
          </p:cNvSpPr>
          <p:nvPr/>
        </p:nvSpPr>
        <p:spPr bwMode="auto">
          <a:xfrm>
            <a:off x="35814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8</a:t>
            </a:r>
          </a:p>
        </p:txBody>
      </p:sp>
      <p:sp>
        <p:nvSpPr>
          <p:cNvPr id="201740" name="Text Box 12"/>
          <p:cNvSpPr txBox="1">
            <a:spLocks noChangeArrowheads="1"/>
          </p:cNvSpPr>
          <p:nvPr/>
        </p:nvSpPr>
        <p:spPr bwMode="auto">
          <a:xfrm>
            <a:off x="41910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5</a:t>
            </a:r>
          </a:p>
        </p:txBody>
      </p:sp>
      <p:sp>
        <p:nvSpPr>
          <p:cNvPr id="201741" name="Text Box 13"/>
          <p:cNvSpPr txBox="1">
            <a:spLocks noChangeArrowheads="1"/>
          </p:cNvSpPr>
          <p:nvPr/>
        </p:nvSpPr>
        <p:spPr bwMode="auto">
          <a:xfrm>
            <a:off x="48006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1</a:t>
            </a:r>
          </a:p>
        </p:txBody>
      </p:sp>
      <p:sp>
        <p:nvSpPr>
          <p:cNvPr id="201742" name="Text Box 14"/>
          <p:cNvSpPr txBox="1">
            <a:spLocks noChangeArrowheads="1"/>
          </p:cNvSpPr>
          <p:nvPr/>
        </p:nvSpPr>
        <p:spPr bwMode="auto">
          <a:xfrm>
            <a:off x="54102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7</a:t>
            </a:r>
          </a:p>
        </p:txBody>
      </p:sp>
      <p:sp>
        <p:nvSpPr>
          <p:cNvPr id="201743" name="Text Box 15"/>
          <p:cNvSpPr txBox="1">
            <a:spLocks noChangeArrowheads="1"/>
          </p:cNvSpPr>
          <p:nvPr/>
        </p:nvSpPr>
        <p:spPr bwMode="auto">
          <a:xfrm>
            <a:off x="60198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2</a:t>
            </a:r>
          </a:p>
        </p:txBody>
      </p:sp>
      <p:grpSp>
        <p:nvGrpSpPr>
          <p:cNvPr id="201747" name="Group 19"/>
          <p:cNvGrpSpPr>
            <a:grpSpLocks/>
          </p:cNvGrpSpPr>
          <p:nvPr/>
        </p:nvGrpSpPr>
        <p:grpSpPr bwMode="auto">
          <a:xfrm>
            <a:off x="1447800" y="1676400"/>
            <a:ext cx="2514600" cy="1130300"/>
            <a:chOff x="528" y="1056"/>
            <a:chExt cx="1584" cy="712"/>
          </a:xfrm>
        </p:grpSpPr>
        <p:sp>
          <p:nvSpPr>
            <p:cNvPr id="201748" name="AutoShape 20"/>
            <p:cNvSpPr>
              <a:spLocks noChangeArrowheads="1"/>
            </p:cNvSpPr>
            <p:nvPr/>
          </p:nvSpPr>
          <p:spPr bwMode="auto">
            <a:xfrm>
              <a:off x="1200" y="1392"/>
              <a:ext cx="232" cy="376"/>
            </a:xfrm>
            <a:prstGeom prst="downArrow">
              <a:avLst>
                <a:gd name="adj1" fmla="val 50000"/>
                <a:gd name="adj2" fmla="val 81042"/>
              </a:avLst>
            </a:prstGeom>
            <a:solidFill>
              <a:srgbClr val="0099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1749" name="Rectangle 21"/>
            <p:cNvSpPr>
              <a:spLocks noChangeArrowheads="1"/>
            </p:cNvSpPr>
            <p:nvPr/>
          </p:nvSpPr>
          <p:spPr bwMode="auto">
            <a:xfrm>
              <a:off x="528" y="1056"/>
              <a:ext cx="1584" cy="327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800">
                  <a:solidFill>
                    <a:srgbClr val="0099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Courier New" pitchFamily="49" charset="0"/>
                </a:rPr>
                <a:t>i=1</a:t>
              </a:r>
            </a:p>
          </p:txBody>
        </p:sp>
      </p:grpSp>
      <p:sp>
        <p:nvSpPr>
          <p:cNvPr id="201750" name="Text Box 22"/>
          <p:cNvSpPr txBox="1">
            <a:spLocks noChangeArrowheads="1"/>
          </p:cNvSpPr>
          <p:nvPr/>
        </p:nvSpPr>
        <p:spPr bwMode="auto">
          <a:xfrm>
            <a:off x="4814888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1</a:t>
            </a:r>
          </a:p>
        </p:txBody>
      </p:sp>
      <p:sp>
        <p:nvSpPr>
          <p:cNvPr id="216090" name="AutoShape 26"/>
          <p:cNvSpPr>
            <a:spLocks noChangeArrowheads="1"/>
          </p:cNvSpPr>
          <p:nvPr/>
        </p:nvSpPr>
        <p:spPr bwMode="auto">
          <a:xfrm flipV="1">
            <a:off x="4935538" y="3400425"/>
            <a:ext cx="368300" cy="596900"/>
          </a:xfrm>
          <a:prstGeom prst="downArrow">
            <a:avLst>
              <a:gd name="adj1" fmla="val 50000"/>
              <a:gd name="adj2" fmla="val 81042"/>
            </a:avLst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rot="10800000" wrap="none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16091" name="Rectangle 27"/>
          <p:cNvSpPr>
            <a:spLocks noChangeArrowheads="1"/>
          </p:cNvSpPr>
          <p:nvPr/>
        </p:nvSpPr>
        <p:spPr bwMode="auto">
          <a:xfrm>
            <a:off x="3868738" y="4010025"/>
            <a:ext cx="25146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j=5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1750" grpId="0" animBg="1" autoUpdateAnimBg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711B9-76A0-440B-908F-B6D9025B3053}" type="slidenum">
              <a:rPr lang="en-US" altLang="en-US"/>
              <a:pPr/>
              <a:t>59</a:t>
            </a:fld>
            <a:endParaRPr lang="en-US" altLang="en-US"/>
          </a:p>
        </p:txBody>
      </p:sp>
      <p:sp>
        <p:nvSpPr>
          <p:cNvPr id="20377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US"/>
              <a:t>Partition Example</a:t>
            </a:r>
          </a:p>
        </p:txBody>
      </p:sp>
      <p:sp>
        <p:nvSpPr>
          <p:cNvPr id="203780" name="Rectangle 1028"/>
          <p:cNvSpPr>
            <a:spLocks noChangeArrowheads="1"/>
          </p:cNvSpPr>
          <p:nvPr/>
        </p:nvSpPr>
        <p:spPr bwMode="auto">
          <a:xfrm>
            <a:off x="152400" y="2819400"/>
            <a:ext cx="16002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203784" name="Text Box 1032"/>
          <p:cNvSpPr txBox="1">
            <a:spLocks noChangeArrowheads="1"/>
          </p:cNvSpPr>
          <p:nvPr/>
        </p:nvSpPr>
        <p:spPr bwMode="auto">
          <a:xfrm>
            <a:off x="1752600" y="2895600"/>
            <a:ext cx="609600" cy="436563"/>
          </a:xfrm>
          <a:prstGeom prst="rect">
            <a:avLst/>
          </a:prstGeom>
          <a:solidFill>
            <a:srgbClr val="000066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203785" name="Text Box 1033"/>
          <p:cNvSpPr txBox="1">
            <a:spLocks noChangeArrowheads="1"/>
          </p:cNvSpPr>
          <p:nvPr/>
        </p:nvSpPr>
        <p:spPr bwMode="auto">
          <a:xfrm>
            <a:off x="2362200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3</a:t>
            </a:r>
          </a:p>
        </p:txBody>
      </p:sp>
      <p:sp>
        <p:nvSpPr>
          <p:cNvPr id="203786" name="Text Box 1034"/>
          <p:cNvSpPr txBox="1">
            <a:spLocks noChangeArrowheads="1"/>
          </p:cNvSpPr>
          <p:nvPr/>
        </p:nvSpPr>
        <p:spPr bwMode="auto">
          <a:xfrm>
            <a:off x="29718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6</a:t>
            </a:r>
          </a:p>
        </p:txBody>
      </p:sp>
      <p:sp>
        <p:nvSpPr>
          <p:cNvPr id="203787" name="Text Box 1035"/>
          <p:cNvSpPr txBox="1">
            <a:spLocks noChangeArrowheads="1"/>
          </p:cNvSpPr>
          <p:nvPr/>
        </p:nvSpPr>
        <p:spPr bwMode="auto">
          <a:xfrm>
            <a:off x="35814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8</a:t>
            </a:r>
          </a:p>
        </p:txBody>
      </p:sp>
      <p:sp>
        <p:nvSpPr>
          <p:cNvPr id="203788" name="Text Box 1036"/>
          <p:cNvSpPr txBox="1">
            <a:spLocks noChangeArrowheads="1"/>
          </p:cNvSpPr>
          <p:nvPr/>
        </p:nvSpPr>
        <p:spPr bwMode="auto">
          <a:xfrm>
            <a:off x="41910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5</a:t>
            </a:r>
          </a:p>
        </p:txBody>
      </p:sp>
      <p:sp>
        <p:nvSpPr>
          <p:cNvPr id="203789" name="Text Box 1037"/>
          <p:cNvSpPr txBox="1">
            <a:spLocks noChangeArrowheads="1"/>
          </p:cNvSpPr>
          <p:nvPr/>
        </p:nvSpPr>
        <p:spPr bwMode="auto">
          <a:xfrm>
            <a:off x="4800600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1</a:t>
            </a:r>
          </a:p>
        </p:txBody>
      </p:sp>
      <p:sp>
        <p:nvSpPr>
          <p:cNvPr id="203790" name="Text Box 1038"/>
          <p:cNvSpPr txBox="1">
            <a:spLocks noChangeArrowheads="1"/>
          </p:cNvSpPr>
          <p:nvPr/>
        </p:nvSpPr>
        <p:spPr bwMode="auto">
          <a:xfrm>
            <a:off x="5410200" y="2895600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7</a:t>
            </a:r>
          </a:p>
        </p:txBody>
      </p:sp>
      <p:sp>
        <p:nvSpPr>
          <p:cNvPr id="203791" name="Text Box 1039"/>
          <p:cNvSpPr txBox="1">
            <a:spLocks noChangeArrowheads="1"/>
          </p:cNvSpPr>
          <p:nvPr/>
        </p:nvSpPr>
        <p:spPr bwMode="auto">
          <a:xfrm>
            <a:off x="60198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2</a:t>
            </a:r>
          </a:p>
        </p:txBody>
      </p:sp>
      <p:grpSp>
        <p:nvGrpSpPr>
          <p:cNvPr id="203795" name="Group 1043"/>
          <p:cNvGrpSpPr>
            <a:grpSpLocks/>
          </p:cNvGrpSpPr>
          <p:nvPr/>
        </p:nvGrpSpPr>
        <p:grpSpPr bwMode="auto">
          <a:xfrm>
            <a:off x="2057400" y="1676400"/>
            <a:ext cx="2514600" cy="1130300"/>
            <a:chOff x="528" y="1056"/>
            <a:chExt cx="1584" cy="712"/>
          </a:xfrm>
        </p:grpSpPr>
        <p:sp>
          <p:nvSpPr>
            <p:cNvPr id="203796" name="AutoShape 1044"/>
            <p:cNvSpPr>
              <a:spLocks noChangeArrowheads="1"/>
            </p:cNvSpPr>
            <p:nvPr/>
          </p:nvSpPr>
          <p:spPr bwMode="auto">
            <a:xfrm>
              <a:off x="1200" y="1392"/>
              <a:ext cx="232" cy="376"/>
            </a:xfrm>
            <a:prstGeom prst="downArrow">
              <a:avLst>
                <a:gd name="adj1" fmla="val 50000"/>
                <a:gd name="adj2" fmla="val 81042"/>
              </a:avLst>
            </a:prstGeom>
            <a:solidFill>
              <a:srgbClr val="009900"/>
            </a:solidFill>
            <a:ln w="12700">
              <a:solidFill>
                <a:srgbClr val="0099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3797" name="Rectangle 1045"/>
            <p:cNvSpPr>
              <a:spLocks noChangeArrowheads="1"/>
            </p:cNvSpPr>
            <p:nvPr/>
          </p:nvSpPr>
          <p:spPr bwMode="auto">
            <a:xfrm>
              <a:off x="528" y="1056"/>
              <a:ext cx="1584" cy="327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800">
                  <a:solidFill>
                    <a:srgbClr val="0099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Courier New" pitchFamily="49" charset="0"/>
                </a:rPr>
                <a:t>i=2</a:t>
              </a:r>
            </a:p>
          </p:txBody>
        </p:sp>
      </p:grpSp>
      <p:grpSp>
        <p:nvGrpSpPr>
          <p:cNvPr id="203798" name="Group 1046"/>
          <p:cNvGrpSpPr>
            <a:grpSpLocks/>
          </p:cNvGrpSpPr>
          <p:nvPr/>
        </p:nvGrpSpPr>
        <p:grpSpPr bwMode="auto">
          <a:xfrm>
            <a:off x="2986088" y="2890838"/>
            <a:ext cx="2438400" cy="436562"/>
            <a:chOff x="1872" y="1824"/>
            <a:chExt cx="1536" cy="275"/>
          </a:xfrm>
        </p:grpSpPr>
        <p:sp>
          <p:nvSpPr>
            <p:cNvPr id="203799" name="Text Box 1047"/>
            <p:cNvSpPr txBox="1">
              <a:spLocks noChangeArrowheads="1"/>
            </p:cNvSpPr>
            <p:nvPr/>
          </p:nvSpPr>
          <p:spPr bwMode="auto">
            <a:xfrm>
              <a:off x="1872" y="1824"/>
              <a:ext cx="384" cy="275"/>
            </a:xfrm>
            <a:prstGeom prst="rect">
              <a:avLst/>
            </a:prstGeom>
            <a:solidFill>
              <a:srgbClr val="009900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/>
                <a:t>1</a:t>
              </a:r>
            </a:p>
          </p:txBody>
        </p:sp>
        <p:sp>
          <p:nvSpPr>
            <p:cNvPr id="203800" name="Text Box 1048"/>
            <p:cNvSpPr txBox="1">
              <a:spLocks noChangeArrowheads="1"/>
            </p:cNvSpPr>
            <p:nvPr/>
          </p:nvSpPr>
          <p:spPr bwMode="auto">
            <a:xfrm>
              <a:off x="3024" y="1824"/>
              <a:ext cx="384" cy="275"/>
            </a:xfrm>
            <a:prstGeom prst="rect">
              <a:avLst/>
            </a:prstGeom>
            <a:solidFill>
              <a:srgbClr val="FF0000"/>
            </a:solidFill>
            <a:ln w="25400">
              <a:solidFill>
                <a:schemeClr val="hlink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bIns="0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AU" sz="2400" b="0"/>
                <a:t>6</a:t>
              </a:r>
            </a:p>
          </p:txBody>
        </p:sp>
      </p:grpSp>
      <p:sp>
        <p:nvSpPr>
          <p:cNvPr id="203801" name="AutoShape 1049"/>
          <p:cNvSpPr>
            <a:spLocks noChangeArrowheads="1"/>
          </p:cNvSpPr>
          <p:nvPr/>
        </p:nvSpPr>
        <p:spPr bwMode="auto">
          <a:xfrm flipV="1">
            <a:off x="4919663" y="3400425"/>
            <a:ext cx="368300" cy="596900"/>
          </a:xfrm>
          <a:prstGeom prst="downArrow">
            <a:avLst>
              <a:gd name="adj1" fmla="val 50000"/>
              <a:gd name="adj2" fmla="val 81042"/>
            </a:avLst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rot="10800000" wrap="none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03802" name="Rectangle 1050"/>
          <p:cNvSpPr>
            <a:spLocks noChangeArrowheads="1"/>
          </p:cNvSpPr>
          <p:nvPr/>
        </p:nvSpPr>
        <p:spPr bwMode="auto">
          <a:xfrm>
            <a:off x="3852863" y="4010025"/>
            <a:ext cx="25146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j=5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3CA2-7DA4-45F7-8716-3018FC94E6EB}" type="slidenum">
              <a:rPr lang="en-US" altLang="en-US"/>
              <a:pPr/>
              <a:t>60</a:t>
            </a:fld>
            <a:endParaRPr lang="en-US" altLang="en-US"/>
          </a:p>
        </p:txBody>
      </p:sp>
      <p:sp>
        <p:nvSpPr>
          <p:cNvPr id="20582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US"/>
              <a:t>Partition Example</a:t>
            </a:r>
          </a:p>
        </p:txBody>
      </p:sp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152400" y="2819400"/>
            <a:ext cx="16002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205832" name="Text Box 8"/>
          <p:cNvSpPr txBox="1">
            <a:spLocks noChangeArrowheads="1"/>
          </p:cNvSpPr>
          <p:nvPr/>
        </p:nvSpPr>
        <p:spPr bwMode="auto">
          <a:xfrm>
            <a:off x="1752600" y="2895600"/>
            <a:ext cx="609600" cy="436563"/>
          </a:xfrm>
          <a:prstGeom prst="rect">
            <a:avLst/>
          </a:prstGeom>
          <a:solidFill>
            <a:srgbClr val="000066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205833" name="Text Box 9"/>
          <p:cNvSpPr txBox="1">
            <a:spLocks noChangeArrowheads="1"/>
          </p:cNvSpPr>
          <p:nvPr/>
        </p:nvSpPr>
        <p:spPr bwMode="auto">
          <a:xfrm>
            <a:off x="2362200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3</a:t>
            </a:r>
          </a:p>
        </p:txBody>
      </p:sp>
      <p:sp>
        <p:nvSpPr>
          <p:cNvPr id="205834" name="Text Box 10"/>
          <p:cNvSpPr txBox="1">
            <a:spLocks noChangeArrowheads="1"/>
          </p:cNvSpPr>
          <p:nvPr/>
        </p:nvSpPr>
        <p:spPr bwMode="auto">
          <a:xfrm>
            <a:off x="35814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8</a:t>
            </a:r>
          </a:p>
        </p:txBody>
      </p:sp>
      <p:sp>
        <p:nvSpPr>
          <p:cNvPr id="205835" name="Text Box 11"/>
          <p:cNvSpPr txBox="1">
            <a:spLocks noChangeArrowheads="1"/>
          </p:cNvSpPr>
          <p:nvPr/>
        </p:nvSpPr>
        <p:spPr bwMode="auto">
          <a:xfrm>
            <a:off x="41910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5</a:t>
            </a:r>
          </a:p>
        </p:txBody>
      </p:sp>
      <p:sp>
        <p:nvSpPr>
          <p:cNvPr id="205836" name="Text Box 12"/>
          <p:cNvSpPr txBox="1">
            <a:spLocks noChangeArrowheads="1"/>
          </p:cNvSpPr>
          <p:nvPr/>
        </p:nvSpPr>
        <p:spPr bwMode="auto">
          <a:xfrm>
            <a:off x="5410200" y="2895600"/>
            <a:ext cx="609600" cy="436563"/>
          </a:xfrm>
          <a:prstGeom prst="rect">
            <a:avLst/>
          </a:prstGeom>
          <a:solidFill>
            <a:schemeClr val="bg1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7</a:t>
            </a:r>
          </a:p>
        </p:txBody>
      </p:sp>
      <p:sp>
        <p:nvSpPr>
          <p:cNvPr id="205837" name="Text Box 13"/>
          <p:cNvSpPr txBox="1">
            <a:spLocks noChangeArrowheads="1"/>
          </p:cNvSpPr>
          <p:nvPr/>
        </p:nvSpPr>
        <p:spPr bwMode="auto">
          <a:xfrm>
            <a:off x="60198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2</a:t>
            </a:r>
          </a:p>
        </p:txBody>
      </p:sp>
      <p:grpSp>
        <p:nvGrpSpPr>
          <p:cNvPr id="205841" name="Group 17"/>
          <p:cNvGrpSpPr>
            <a:grpSpLocks/>
          </p:cNvGrpSpPr>
          <p:nvPr/>
        </p:nvGrpSpPr>
        <p:grpSpPr bwMode="auto">
          <a:xfrm>
            <a:off x="2057400" y="1676400"/>
            <a:ext cx="2514600" cy="1130300"/>
            <a:chOff x="528" y="1056"/>
            <a:chExt cx="1584" cy="712"/>
          </a:xfrm>
        </p:grpSpPr>
        <p:sp>
          <p:nvSpPr>
            <p:cNvPr id="205842" name="AutoShape 18"/>
            <p:cNvSpPr>
              <a:spLocks noChangeArrowheads="1"/>
            </p:cNvSpPr>
            <p:nvPr/>
          </p:nvSpPr>
          <p:spPr bwMode="auto">
            <a:xfrm>
              <a:off x="1200" y="1392"/>
              <a:ext cx="232" cy="376"/>
            </a:xfrm>
            <a:prstGeom prst="downArrow">
              <a:avLst>
                <a:gd name="adj1" fmla="val 50000"/>
                <a:gd name="adj2" fmla="val 81042"/>
              </a:avLst>
            </a:prstGeom>
            <a:solidFill>
              <a:srgbClr val="0099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843" name="Rectangle 19"/>
            <p:cNvSpPr>
              <a:spLocks noChangeArrowheads="1"/>
            </p:cNvSpPr>
            <p:nvPr/>
          </p:nvSpPr>
          <p:spPr bwMode="auto">
            <a:xfrm>
              <a:off x="528" y="1056"/>
              <a:ext cx="1584" cy="327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800">
                  <a:solidFill>
                    <a:srgbClr val="0099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Courier New" pitchFamily="49" charset="0"/>
                </a:rPr>
                <a:t>i=2</a:t>
              </a:r>
            </a:p>
          </p:txBody>
        </p:sp>
      </p:grpSp>
      <p:sp>
        <p:nvSpPr>
          <p:cNvPr id="205844" name="Text Box 20"/>
          <p:cNvSpPr txBox="1">
            <a:spLocks noChangeArrowheads="1"/>
          </p:cNvSpPr>
          <p:nvPr/>
        </p:nvSpPr>
        <p:spPr bwMode="auto">
          <a:xfrm>
            <a:off x="2971800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1</a:t>
            </a:r>
          </a:p>
        </p:txBody>
      </p:sp>
      <p:sp>
        <p:nvSpPr>
          <p:cNvPr id="205845" name="Text Box 21"/>
          <p:cNvSpPr txBox="1">
            <a:spLocks noChangeArrowheads="1"/>
          </p:cNvSpPr>
          <p:nvPr/>
        </p:nvSpPr>
        <p:spPr bwMode="auto">
          <a:xfrm>
            <a:off x="48006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6</a:t>
            </a:r>
          </a:p>
        </p:txBody>
      </p:sp>
      <p:sp>
        <p:nvSpPr>
          <p:cNvPr id="205846" name="Text Box 22"/>
          <p:cNvSpPr txBox="1">
            <a:spLocks noChangeArrowheads="1"/>
          </p:cNvSpPr>
          <p:nvPr/>
        </p:nvSpPr>
        <p:spPr bwMode="auto">
          <a:xfrm>
            <a:off x="5410200" y="2894013"/>
            <a:ext cx="609600" cy="436562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7</a:t>
            </a:r>
          </a:p>
        </p:txBody>
      </p:sp>
      <p:sp>
        <p:nvSpPr>
          <p:cNvPr id="408578" name="AutoShape 2"/>
          <p:cNvSpPr>
            <a:spLocks noChangeArrowheads="1"/>
          </p:cNvSpPr>
          <p:nvPr/>
        </p:nvSpPr>
        <p:spPr bwMode="auto">
          <a:xfrm flipV="1">
            <a:off x="5530850" y="3400425"/>
            <a:ext cx="368300" cy="596900"/>
          </a:xfrm>
          <a:prstGeom prst="downArrow">
            <a:avLst>
              <a:gd name="adj1" fmla="val 50000"/>
              <a:gd name="adj2" fmla="val 81042"/>
            </a:avLst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rot="10800000" wrap="none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408579" name="Rectangle 3"/>
          <p:cNvSpPr>
            <a:spLocks noChangeArrowheads="1"/>
          </p:cNvSpPr>
          <p:nvPr/>
        </p:nvSpPr>
        <p:spPr bwMode="auto">
          <a:xfrm>
            <a:off x="4464050" y="4010025"/>
            <a:ext cx="25146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j=6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46" grpId="0" animBg="1" autoUpdateAnimBg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B7054-FB54-40B9-9AA8-40B45798EC2E}" type="slidenum">
              <a:rPr lang="en-US" altLang="en-US"/>
              <a:pPr/>
              <a:t>61</a:t>
            </a:fld>
            <a:endParaRPr lang="en-US" altLang="en-US"/>
          </a:p>
        </p:txBody>
      </p:sp>
      <p:sp>
        <p:nvSpPr>
          <p:cNvPr id="20787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US"/>
              <a:t>Partition Example</a:t>
            </a:r>
          </a:p>
        </p:txBody>
      </p:sp>
      <p:sp>
        <p:nvSpPr>
          <p:cNvPr id="207876" name="Rectangle 1028"/>
          <p:cNvSpPr>
            <a:spLocks noChangeArrowheads="1"/>
          </p:cNvSpPr>
          <p:nvPr/>
        </p:nvSpPr>
        <p:spPr bwMode="auto">
          <a:xfrm>
            <a:off x="152400" y="2819400"/>
            <a:ext cx="16002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207880" name="Text Box 1032"/>
          <p:cNvSpPr txBox="1">
            <a:spLocks noChangeArrowheads="1"/>
          </p:cNvSpPr>
          <p:nvPr/>
        </p:nvSpPr>
        <p:spPr bwMode="auto">
          <a:xfrm>
            <a:off x="1752600" y="2895600"/>
            <a:ext cx="609600" cy="436563"/>
          </a:xfrm>
          <a:prstGeom prst="rect">
            <a:avLst/>
          </a:prstGeom>
          <a:solidFill>
            <a:srgbClr val="000066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207881" name="Text Box 1033"/>
          <p:cNvSpPr txBox="1">
            <a:spLocks noChangeArrowheads="1"/>
          </p:cNvSpPr>
          <p:nvPr/>
        </p:nvSpPr>
        <p:spPr bwMode="auto">
          <a:xfrm>
            <a:off x="2362200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3</a:t>
            </a:r>
          </a:p>
        </p:txBody>
      </p:sp>
      <p:sp>
        <p:nvSpPr>
          <p:cNvPr id="207882" name="Text Box 1034"/>
          <p:cNvSpPr txBox="1">
            <a:spLocks noChangeArrowheads="1"/>
          </p:cNvSpPr>
          <p:nvPr/>
        </p:nvSpPr>
        <p:spPr bwMode="auto">
          <a:xfrm>
            <a:off x="35814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8</a:t>
            </a:r>
          </a:p>
        </p:txBody>
      </p:sp>
      <p:sp>
        <p:nvSpPr>
          <p:cNvPr id="207883" name="Text Box 1035"/>
          <p:cNvSpPr txBox="1">
            <a:spLocks noChangeArrowheads="1"/>
          </p:cNvSpPr>
          <p:nvPr/>
        </p:nvSpPr>
        <p:spPr bwMode="auto">
          <a:xfrm>
            <a:off x="41910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5</a:t>
            </a:r>
          </a:p>
        </p:txBody>
      </p:sp>
      <p:sp>
        <p:nvSpPr>
          <p:cNvPr id="207884" name="Text Box 1036"/>
          <p:cNvSpPr txBox="1">
            <a:spLocks noChangeArrowheads="1"/>
          </p:cNvSpPr>
          <p:nvPr/>
        </p:nvSpPr>
        <p:spPr bwMode="auto">
          <a:xfrm>
            <a:off x="54102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7</a:t>
            </a:r>
          </a:p>
        </p:txBody>
      </p:sp>
      <p:sp>
        <p:nvSpPr>
          <p:cNvPr id="207885" name="Text Box 1037"/>
          <p:cNvSpPr txBox="1">
            <a:spLocks noChangeArrowheads="1"/>
          </p:cNvSpPr>
          <p:nvPr/>
        </p:nvSpPr>
        <p:spPr bwMode="auto">
          <a:xfrm>
            <a:off x="6019800" y="2895600"/>
            <a:ext cx="609600" cy="436563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2</a:t>
            </a:r>
          </a:p>
        </p:txBody>
      </p:sp>
      <p:grpSp>
        <p:nvGrpSpPr>
          <p:cNvPr id="207889" name="Group 1041"/>
          <p:cNvGrpSpPr>
            <a:grpSpLocks/>
          </p:cNvGrpSpPr>
          <p:nvPr/>
        </p:nvGrpSpPr>
        <p:grpSpPr bwMode="auto">
          <a:xfrm>
            <a:off x="2057400" y="1676400"/>
            <a:ext cx="2514600" cy="1130300"/>
            <a:chOff x="528" y="1056"/>
            <a:chExt cx="1584" cy="712"/>
          </a:xfrm>
        </p:grpSpPr>
        <p:sp>
          <p:nvSpPr>
            <p:cNvPr id="207890" name="AutoShape 1042"/>
            <p:cNvSpPr>
              <a:spLocks noChangeArrowheads="1"/>
            </p:cNvSpPr>
            <p:nvPr/>
          </p:nvSpPr>
          <p:spPr bwMode="auto">
            <a:xfrm>
              <a:off x="1200" y="1392"/>
              <a:ext cx="232" cy="376"/>
            </a:xfrm>
            <a:prstGeom prst="downArrow">
              <a:avLst>
                <a:gd name="adj1" fmla="val 50000"/>
                <a:gd name="adj2" fmla="val 81042"/>
              </a:avLst>
            </a:prstGeom>
            <a:solidFill>
              <a:srgbClr val="0099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7891" name="Rectangle 1043"/>
            <p:cNvSpPr>
              <a:spLocks noChangeArrowheads="1"/>
            </p:cNvSpPr>
            <p:nvPr/>
          </p:nvSpPr>
          <p:spPr bwMode="auto">
            <a:xfrm>
              <a:off x="528" y="1056"/>
              <a:ext cx="1584" cy="327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800">
                  <a:solidFill>
                    <a:srgbClr val="0099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Courier New" pitchFamily="49" charset="0"/>
                </a:rPr>
                <a:t>i=2</a:t>
              </a:r>
            </a:p>
          </p:txBody>
        </p:sp>
      </p:grpSp>
      <p:sp>
        <p:nvSpPr>
          <p:cNvPr id="207892" name="Text Box 1044"/>
          <p:cNvSpPr txBox="1">
            <a:spLocks noChangeArrowheads="1"/>
          </p:cNvSpPr>
          <p:nvPr/>
        </p:nvSpPr>
        <p:spPr bwMode="auto">
          <a:xfrm>
            <a:off x="2971800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1</a:t>
            </a:r>
          </a:p>
        </p:txBody>
      </p:sp>
      <p:sp>
        <p:nvSpPr>
          <p:cNvPr id="207893" name="Text Box 1045"/>
          <p:cNvSpPr txBox="1">
            <a:spLocks noChangeArrowheads="1"/>
          </p:cNvSpPr>
          <p:nvPr/>
        </p:nvSpPr>
        <p:spPr bwMode="auto">
          <a:xfrm>
            <a:off x="4800600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6</a:t>
            </a:r>
          </a:p>
        </p:txBody>
      </p:sp>
      <p:sp>
        <p:nvSpPr>
          <p:cNvPr id="207895" name="Text Box 1047"/>
          <p:cNvSpPr txBox="1">
            <a:spLocks noChangeArrowheads="1"/>
          </p:cNvSpPr>
          <p:nvPr/>
        </p:nvSpPr>
        <p:spPr bwMode="auto">
          <a:xfrm>
            <a:off x="6027738" y="288925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2</a:t>
            </a:r>
          </a:p>
        </p:txBody>
      </p:sp>
      <p:sp>
        <p:nvSpPr>
          <p:cNvPr id="207898" name="Text Box 1050"/>
          <p:cNvSpPr txBox="1">
            <a:spLocks noChangeArrowheads="1"/>
          </p:cNvSpPr>
          <p:nvPr/>
        </p:nvSpPr>
        <p:spPr bwMode="auto">
          <a:xfrm>
            <a:off x="3590925" y="2890838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2</a:t>
            </a:r>
          </a:p>
        </p:txBody>
      </p:sp>
      <p:sp>
        <p:nvSpPr>
          <p:cNvPr id="207899" name="Text Box 1051"/>
          <p:cNvSpPr txBox="1">
            <a:spLocks noChangeArrowheads="1"/>
          </p:cNvSpPr>
          <p:nvPr/>
        </p:nvSpPr>
        <p:spPr bwMode="auto">
          <a:xfrm>
            <a:off x="6013450" y="288925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8</a:t>
            </a:r>
          </a:p>
        </p:txBody>
      </p:sp>
      <p:grpSp>
        <p:nvGrpSpPr>
          <p:cNvPr id="207900" name="Group 1052"/>
          <p:cNvGrpSpPr>
            <a:grpSpLocks/>
          </p:cNvGrpSpPr>
          <p:nvPr/>
        </p:nvGrpSpPr>
        <p:grpSpPr bwMode="auto">
          <a:xfrm>
            <a:off x="2689225" y="1654175"/>
            <a:ext cx="2514600" cy="1130300"/>
            <a:chOff x="528" y="1056"/>
            <a:chExt cx="1584" cy="712"/>
          </a:xfrm>
        </p:grpSpPr>
        <p:sp>
          <p:nvSpPr>
            <p:cNvPr id="207901" name="AutoShape 1053"/>
            <p:cNvSpPr>
              <a:spLocks noChangeArrowheads="1"/>
            </p:cNvSpPr>
            <p:nvPr/>
          </p:nvSpPr>
          <p:spPr bwMode="auto">
            <a:xfrm>
              <a:off x="1200" y="1392"/>
              <a:ext cx="232" cy="376"/>
            </a:xfrm>
            <a:prstGeom prst="downArrow">
              <a:avLst>
                <a:gd name="adj1" fmla="val 50000"/>
                <a:gd name="adj2" fmla="val 81042"/>
              </a:avLst>
            </a:prstGeom>
            <a:solidFill>
              <a:srgbClr val="0099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7902" name="Rectangle 1054"/>
            <p:cNvSpPr>
              <a:spLocks noChangeArrowheads="1"/>
            </p:cNvSpPr>
            <p:nvPr/>
          </p:nvSpPr>
          <p:spPr bwMode="auto">
            <a:xfrm>
              <a:off x="528" y="1056"/>
              <a:ext cx="1584" cy="327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800">
                  <a:solidFill>
                    <a:srgbClr val="0099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Courier New" pitchFamily="49" charset="0"/>
                </a:rPr>
                <a:t>i=3</a:t>
              </a:r>
            </a:p>
          </p:txBody>
        </p:sp>
      </p:grpSp>
      <p:sp>
        <p:nvSpPr>
          <p:cNvPr id="207903" name="AutoShape 1055"/>
          <p:cNvSpPr>
            <a:spLocks noChangeArrowheads="1"/>
          </p:cNvSpPr>
          <p:nvPr/>
        </p:nvSpPr>
        <p:spPr bwMode="auto">
          <a:xfrm flipV="1">
            <a:off x="6140450" y="3413125"/>
            <a:ext cx="368300" cy="596900"/>
          </a:xfrm>
          <a:prstGeom prst="downArrow">
            <a:avLst>
              <a:gd name="adj1" fmla="val 50000"/>
              <a:gd name="adj2" fmla="val 81042"/>
            </a:avLst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rot="10800000" wrap="none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07904" name="Rectangle 1056"/>
          <p:cNvSpPr>
            <a:spLocks noChangeArrowheads="1"/>
          </p:cNvSpPr>
          <p:nvPr/>
        </p:nvSpPr>
        <p:spPr bwMode="auto">
          <a:xfrm>
            <a:off x="5073650" y="4022725"/>
            <a:ext cx="25146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j=7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07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07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895" grpId="0" animBg="1"/>
      <p:bldP spid="207898" grpId="0" animBg="1"/>
      <p:bldP spid="207899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BA21A7-1112-4A1D-854F-47423A21F3B7}" type="slidenum">
              <a:rPr lang="en-US" altLang="en-US"/>
              <a:pPr/>
              <a:t>62</a:t>
            </a:fld>
            <a:endParaRPr lang="en-US" altLang="en-US"/>
          </a:p>
        </p:txBody>
      </p:sp>
      <p:sp>
        <p:nvSpPr>
          <p:cNvPr id="20992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US"/>
              <a:t>Partition Example</a:t>
            </a:r>
          </a:p>
        </p:txBody>
      </p:sp>
      <p:sp>
        <p:nvSpPr>
          <p:cNvPr id="209924" name="Rectangle 4"/>
          <p:cNvSpPr>
            <a:spLocks noChangeArrowheads="1"/>
          </p:cNvSpPr>
          <p:nvPr/>
        </p:nvSpPr>
        <p:spPr bwMode="auto">
          <a:xfrm>
            <a:off x="152400" y="2819400"/>
            <a:ext cx="16002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209927" name="Text Box 7"/>
          <p:cNvSpPr txBox="1">
            <a:spLocks noChangeArrowheads="1"/>
          </p:cNvSpPr>
          <p:nvPr/>
        </p:nvSpPr>
        <p:spPr bwMode="auto">
          <a:xfrm>
            <a:off x="1752600" y="2895600"/>
            <a:ext cx="609600" cy="436563"/>
          </a:xfrm>
          <a:prstGeom prst="rect">
            <a:avLst/>
          </a:prstGeom>
          <a:solidFill>
            <a:srgbClr val="000066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209928" name="Text Box 8"/>
          <p:cNvSpPr txBox="1">
            <a:spLocks noChangeArrowheads="1"/>
          </p:cNvSpPr>
          <p:nvPr/>
        </p:nvSpPr>
        <p:spPr bwMode="auto">
          <a:xfrm>
            <a:off x="2362200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3</a:t>
            </a:r>
          </a:p>
        </p:txBody>
      </p:sp>
      <p:sp>
        <p:nvSpPr>
          <p:cNvPr id="209929" name="Text Box 9"/>
          <p:cNvSpPr txBox="1">
            <a:spLocks noChangeArrowheads="1"/>
          </p:cNvSpPr>
          <p:nvPr/>
        </p:nvSpPr>
        <p:spPr bwMode="auto">
          <a:xfrm>
            <a:off x="3581400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2</a:t>
            </a:r>
          </a:p>
        </p:txBody>
      </p:sp>
      <p:sp>
        <p:nvSpPr>
          <p:cNvPr id="209931" name="Text Box 11"/>
          <p:cNvSpPr txBox="1">
            <a:spLocks noChangeArrowheads="1"/>
          </p:cNvSpPr>
          <p:nvPr/>
        </p:nvSpPr>
        <p:spPr bwMode="auto">
          <a:xfrm>
            <a:off x="4824413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6</a:t>
            </a:r>
          </a:p>
        </p:txBody>
      </p:sp>
      <p:sp>
        <p:nvSpPr>
          <p:cNvPr id="209932" name="Text Box 12"/>
          <p:cNvSpPr txBox="1">
            <a:spLocks noChangeArrowheads="1"/>
          </p:cNvSpPr>
          <p:nvPr/>
        </p:nvSpPr>
        <p:spPr bwMode="auto">
          <a:xfrm>
            <a:off x="5434013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7</a:t>
            </a:r>
          </a:p>
        </p:txBody>
      </p:sp>
      <p:sp>
        <p:nvSpPr>
          <p:cNvPr id="209933" name="Text Box 13"/>
          <p:cNvSpPr txBox="1">
            <a:spLocks noChangeArrowheads="1"/>
          </p:cNvSpPr>
          <p:nvPr/>
        </p:nvSpPr>
        <p:spPr bwMode="auto">
          <a:xfrm>
            <a:off x="6043613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8</a:t>
            </a:r>
          </a:p>
        </p:txBody>
      </p:sp>
      <p:grpSp>
        <p:nvGrpSpPr>
          <p:cNvPr id="209936" name="Group 16"/>
          <p:cNvGrpSpPr>
            <a:grpSpLocks/>
          </p:cNvGrpSpPr>
          <p:nvPr/>
        </p:nvGrpSpPr>
        <p:grpSpPr bwMode="auto">
          <a:xfrm>
            <a:off x="2608263" y="1676400"/>
            <a:ext cx="2514600" cy="1130300"/>
            <a:chOff x="528" y="1056"/>
            <a:chExt cx="1584" cy="712"/>
          </a:xfrm>
        </p:grpSpPr>
        <p:sp>
          <p:nvSpPr>
            <p:cNvPr id="209937" name="AutoShape 17"/>
            <p:cNvSpPr>
              <a:spLocks noChangeArrowheads="1"/>
            </p:cNvSpPr>
            <p:nvPr/>
          </p:nvSpPr>
          <p:spPr bwMode="auto">
            <a:xfrm>
              <a:off x="1200" y="1392"/>
              <a:ext cx="232" cy="376"/>
            </a:xfrm>
            <a:prstGeom prst="downArrow">
              <a:avLst>
                <a:gd name="adj1" fmla="val 50000"/>
                <a:gd name="adj2" fmla="val 81042"/>
              </a:avLst>
            </a:prstGeom>
            <a:solidFill>
              <a:srgbClr val="0099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9938" name="Rectangle 18"/>
            <p:cNvSpPr>
              <a:spLocks noChangeArrowheads="1"/>
            </p:cNvSpPr>
            <p:nvPr/>
          </p:nvSpPr>
          <p:spPr bwMode="auto">
            <a:xfrm>
              <a:off x="528" y="1056"/>
              <a:ext cx="1584" cy="327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800">
                  <a:solidFill>
                    <a:srgbClr val="0099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Courier New" pitchFamily="49" charset="0"/>
                </a:rPr>
                <a:t>i=3</a:t>
              </a:r>
            </a:p>
          </p:txBody>
        </p:sp>
      </p:grpSp>
      <p:sp>
        <p:nvSpPr>
          <p:cNvPr id="209939" name="Text Box 19"/>
          <p:cNvSpPr txBox="1">
            <a:spLocks noChangeArrowheads="1"/>
          </p:cNvSpPr>
          <p:nvPr/>
        </p:nvSpPr>
        <p:spPr bwMode="auto">
          <a:xfrm>
            <a:off x="2971800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1</a:t>
            </a:r>
          </a:p>
        </p:txBody>
      </p:sp>
      <p:sp>
        <p:nvSpPr>
          <p:cNvPr id="209940" name="Text Box 20"/>
          <p:cNvSpPr txBox="1">
            <a:spLocks noChangeArrowheads="1"/>
          </p:cNvSpPr>
          <p:nvPr/>
        </p:nvSpPr>
        <p:spPr bwMode="auto">
          <a:xfrm>
            <a:off x="4214813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5</a:t>
            </a:r>
          </a:p>
        </p:txBody>
      </p:sp>
      <p:sp>
        <p:nvSpPr>
          <p:cNvPr id="407556" name="AutoShape 4"/>
          <p:cNvSpPr>
            <a:spLocks noChangeArrowheads="1"/>
          </p:cNvSpPr>
          <p:nvPr/>
        </p:nvSpPr>
        <p:spPr bwMode="auto">
          <a:xfrm flipV="1">
            <a:off x="6648450" y="3327400"/>
            <a:ext cx="368300" cy="596900"/>
          </a:xfrm>
          <a:prstGeom prst="downArrow">
            <a:avLst>
              <a:gd name="adj1" fmla="val 50000"/>
              <a:gd name="adj2" fmla="val 81042"/>
            </a:avLst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rot="10800000" wrap="none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407557" name="Rectangle 5"/>
          <p:cNvSpPr>
            <a:spLocks noChangeArrowheads="1"/>
          </p:cNvSpPr>
          <p:nvPr/>
        </p:nvSpPr>
        <p:spPr bwMode="auto">
          <a:xfrm>
            <a:off x="5581650" y="3937000"/>
            <a:ext cx="25146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j=8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06513-849A-44EC-B65E-E82BA955F3D2}" type="slidenum">
              <a:rPr lang="en-US" altLang="en-US"/>
              <a:pPr/>
              <a:t>63</a:t>
            </a:fld>
            <a:endParaRPr lang="en-US" altLang="en-US"/>
          </a:p>
        </p:txBody>
      </p:sp>
      <p:sp>
        <p:nvSpPr>
          <p:cNvPr id="21401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US"/>
              <a:t>Partition Example</a:t>
            </a:r>
          </a:p>
        </p:txBody>
      </p:sp>
      <p:sp>
        <p:nvSpPr>
          <p:cNvPr id="214020" name="Rectangle 1028"/>
          <p:cNvSpPr>
            <a:spLocks noChangeArrowheads="1"/>
          </p:cNvSpPr>
          <p:nvPr/>
        </p:nvSpPr>
        <p:spPr bwMode="auto">
          <a:xfrm>
            <a:off x="152400" y="2819400"/>
            <a:ext cx="16002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214021" name="Text Box 1029"/>
          <p:cNvSpPr txBox="1">
            <a:spLocks noChangeArrowheads="1"/>
          </p:cNvSpPr>
          <p:nvPr/>
        </p:nvSpPr>
        <p:spPr bwMode="auto">
          <a:xfrm>
            <a:off x="1752600" y="2895600"/>
            <a:ext cx="609600" cy="436563"/>
          </a:xfrm>
          <a:prstGeom prst="rect">
            <a:avLst/>
          </a:prstGeom>
          <a:solidFill>
            <a:schemeClr val="tx2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214022" name="Text Box 1030"/>
          <p:cNvSpPr txBox="1">
            <a:spLocks noChangeArrowheads="1"/>
          </p:cNvSpPr>
          <p:nvPr/>
        </p:nvSpPr>
        <p:spPr bwMode="auto">
          <a:xfrm>
            <a:off x="2913063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1</a:t>
            </a:r>
          </a:p>
        </p:txBody>
      </p:sp>
      <p:sp>
        <p:nvSpPr>
          <p:cNvPr id="214025" name="Text Box 1033"/>
          <p:cNvSpPr txBox="1">
            <a:spLocks noChangeArrowheads="1"/>
          </p:cNvSpPr>
          <p:nvPr/>
        </p:nvSpPr>
        <p:spPr bwMode="auto">
          <a:xfrm>
            <a:off x="4767263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6</a:t>
            </a:r>
          </a:p>
        </p:txBody>
      </p:sp>
      <p:sp>
        <p:nvSpPr>
          <p:cNvPr id="214026" name="Text Box 1034"/>
          <p:cNvSpPr txBox="1">
            <a:spLocks noChangeArrowheads="1"/>
          </p:cNvSpPr>
          <p:nvPr/>
        </p:nvSpPr>
        <p:spPr bwMode="auto">
          <a:xfrm>
            <a:off x="5376863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7</a:t>
            </a:r>
          </a:p>
        </p:txBody>
      </p:sp>
      <p:sp>
        <p:nvSpPr>
          <p:cNvPr id="214027" name="Text Box 1035"/>
          <p:cNvSpPr txBox="1">
            <a:spLocks noChangeArrowheads="1"/>
          </p:cNvSpPr>
          <p:nvPr/>
        </p:nvSpPr>
        <p:spPr bwMode="auto">
          <a:xfrm>
            <a:off x="5986463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8</a:t>
            </a:r>
          </a:p>
        </p:txBody>
      </p:sp>
      <p:grpSp>
        <p:nvGrpSpPr>
          <p:cNvPr id="214030" name="Group 1038"/>
          <p:cNvGrpSpPr>
            <a:grpSpLocks/>
          </p:cNvGrpSpPr>
          <p:nvPr/>
        </p:nvGrpSpPr>
        <p:grpSpPr bwMode="auto">
          <a:xfrm>
            <a:off x="2536825" y="1647825"/>
            <a:ext cx="2514600" cy="1130300"/>
            <a:chOff x="528" y="1056"/>
            <a:chExt cx="1584" cy="712"/>
          </a:xfrm>
        </p:grpSpPr>
        <p:sp>
          <p:nvSpPr>
            <p:cNvPr id="214031" name="AutoShape 1039"/>
            <p:cNvSpPr>
              <a:spLocks noChangeArrowheads="1"/>
            </p:cNvSpPr>
            <p:nvPr/>
          </p:nvSpPr>
          <p:spPr bwMode="auto">
            <a:xfrm>
              <a:off x="1200" y="1392"/>
              <a:ext cx="232" cy="376"/>
            </a:xfrm>
            <a:prstGeom prst="downArrow">
              <a:avLst>
                <a:gd name="adj1" fmla="val 50000"/>
                <a:gd name="adj2" fmla="val 81042"/>
              </a:avLst>
            </a:prstGeom>
            <a:solidFill>
              <a:srgbClr val="0099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4032" name="Rectangle 1040"/>
            <p:cNvSpPr>
              <a:spLocks noChangeArrowheads="1"/>
            </p:cNvSpPr>
            <p:nvPr/>
          </p:nvSpPr>
          <p:spPr bwMode="auto">
            <a:xfrm>
              <a:off x="528" y="1056"/>
              <a:ext cx="1584" cy="327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800">
                  <a:solidFill>
                    <a:srgbClr val="0099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Courier New" pitchFamily="49" charset="0"/>
                </a:rPr>
                <a:t>i=3</a:t>
              </a:r>
            </a:p>
          </p:txBody>
        </p:sp>
      </p:grpSp>
      <p:sp>
        <p:nvSpPr>
          <p:cNvPr id="214033" name="Text Box 1041"/>
          <p:cNvSpPr txBox="1">
            <a:spLocks noChangeArrowheads="1"/>
          </p:cNvSpPr>
          <p:nvPr/>
        </p:nvSpPr>
        <p:spPr bwMode="auto">
          <a:xfrm>
            <a:off x="3522663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2</a:t>
            </a:r>
          </a:p>
        </p:txBody>
      </p:sp>
      <p:sp>
        <p:nvSpPr>
          <p:cNvPr id="214034" name="Text Box 1042"/>
          <p:cNvSpPr txBox="1">
            <a:spLocks noChangeArrowheads="1"/>
          </p:cNvSpPr>
          <p:nvPr/>
        </p:nvSpPr>
        <p:spPr bwMode="auto">
          <a:xfrm>
            <a:off x="4157663" y="2895600"/>
            <a:ext cx="609600" cy="436563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5</a:t>
            </a:r>
          </a:p>
        </p:txBody>
      </p:sp>
      <p:sp>
        <p:nvSpPr>
          <p:cNvPr id="214036" name="Text Box 1044"/>
          <p:cNvSpPr txBox="1">
            <a:spLocks noChangeArrowheads="1"/>
          </p:cNvSpPr>
          <p:nvPr/>
        </p:nvSpPr>
        <p:spPr bwMode="auto">
          <a:xfrm>
            <a:off x="3536950" y="2882900"/>
            <a:ext cx="609600" cy="436563"/>
          </a:xfrm>
          <a:prstGeom prst="rect">
            <a:avLst/>
          </a:prstGeom>
          <a:solidFill>
            <a:srgbClr val="000066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214037" name="Text Box 1045"/>
          <p:cNvSpPr txBox="1">
            <a:spLocks noChangeArrowheads="1"/>
          </p:cNvSpPr>
          <p:nvPr/>
        </p:nvSpPr>
        <p:spPr bwMode="auto">
          <a:xfrm>
            <a:off x="1751013" y="2897188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2</a:t>
            </a:r>
            <a:endParaRPr lang="en-AU" sz="2400"/>
          </a:p>
        </p:txBody>
      </p:sp>
      <p:sp>
        <p:nvSpPr>
          <p:cNvPr id="214045" name="Text Box 1053"/>
          <p:cNvSpPr txBox="1">
            <a:spLocks noChangeArrowheads="1"/>
          </p:cNvSpPr>
          <p:nvPr/>
        </p:nvSpPr>
        <p:spPr bwMode="auto">
          <a:xfrm>
            <a:off x="2362200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3</a:t>
            </a:r>
          </a:p>
        </p:txBody>
      </p:sp>
      <p:cxnSp>
        <p:nvCxnSpPr>
          <p:cNvPr id="214046" name="AutoShape 1054"/>
          <p:cNvCxnSpPr>
            <a:cxnSpLocks noChangeShapeType="1"/>
            <a:stCxn id="214021" idx="2"/>
            <a:endCxn id="214033" idx="2"/>
          </p:cNvCxnSpPr>
          <p:nvPr/>
        </p:nvCxnSpPr>
        <p:spPr bwMode="auto">
          <a:xfrm rot="16200000" flipH="1">
            <a:off x="2941638" y="2460625"/>
            <a:ext cx="1587" cy="1770063"/>
          </a:xfrm>
          <a:prstGeom prst="curvedConnector3">
            <a:avLst>
              <a:gd name="adj1" fmla="val 13600000"/>
            </a:avLst>
          </a:prstGeom>
          <a:noFill/>
          <a:ln w="28575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ffectLst/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14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1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4036" grpId="0" animBg="1"/>
      <p:bldP spid="214037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7C0D1-A50B-4524-BBB6-F4BA69B8C9E3}" type="slidenum">
              <a:rPr lang="en-US" altLang="en-US"/>
              <a:pPr/>
              <a:t>64</a:t>
            </a:fld>
            <a:endParaRPr lang="en-US" altLang="en-US"/>
          </a:p>
        </p:txBody>
      </p:sp>
      <p:sp>
        <p:nvSpPr>
          <p:cNvPr id="216067" name="Rectangle 3"/>
          <p:cNvSpPr>
            <a:spLocks noChangeArrowheads="1"/>
          </p:cNvSpPr>
          <p:nvPr/>
        </p:nvSpPr>
        <p:spPr bwMode="auto">
          <a:xfrm>
            <a:off x="152400" y="2819400"/>
            <a:ext cx="1600200" cy="5191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rPr>
              <a:t>A:</a:t>
            </a:r>
          </a:p>
        </p:txBody>
      </p:sp>
      <p:sp>
        <p:nvSpPr>
          <p:cNvPr id="216069" name="Text Box 5"/>
          <p:cNvSpPr txBox="1">
            <a:spLocks noChangeArrowheads="1"/>
          </p:cNvSpPr>
          <p:nvPr/>
        </p:nvSpPr>
        <p:spPr bwMode="auto">
          <a:xfrm>
            <a:off x="2362200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3</a:t>
            </a:r>
          </a:p>
        </p:txBody>
      </p:sp>
      <p:sp>
        <p:nvSpPr>
          <p:cNvPr id="216072" name="Text Box 8"/>
          <p:cNvSpPr txBox="1">
            <a:spLocks noChangeArrowheads="1"/>
          </p:cNvSpPr>
          <p:nvPr/>
        </p:nvSpPr>
        <p:spPr bwMode="auto">
          <a:xfrm>
            <a:off x="4808538" y="2900363"/>
            <a:ext cx="609600" cy="436562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6</a:t>
            </a:r>
          </a:p>
        </p:txBody>
      </p:sp>
      <p:sp>
        <p:nvSpPr>
          <p:cNvPr id="216073" name="Text Box 9"/>
          <p:cNvSpPr txBox="1">
            <a:spLocks noChangeArrowheads="1"/>
          </p:cNvSpPr>
          <p:nvPr/>
        </p:nvSpPr>
        <p:spPr bwMode="auto">
          <a:xfrm>
            <a:off x="5418138" y="2900363"/>
            <a:ext cx="609600" cy="436562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7</a:t>
            </a:r>
          </a:p>
        </p:txBody>
      </p:sp>
      <p:sp>
        <p:nvSpPr>
          <p:cNvPr id="216074" name="Text Box 10"/>
          <p:cNvSpPr txBox="1">
            <a:spLocks noChangeArrowheads="1"/>
          </p:cNvSpPr>
          <p:nvPr/>
        </p:nvSpPr>
        <p:spPr bwMode="auto">
          <a:xfrm>
            <a:off x="6027738" y="2900363"/>
            <a:ext cx="609600" cy="436562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8</a:t>
            </a:r>
          </a:p>
        </p:txBody>
      </p:sp>
      <p:sp>
        <p:nvSpPr>
          <p:cNvPr id="216077" name="Text Box 13"/>
          <p:cNvSpPr txBox="1">
            <a:spLocks noChangeArrowheads="1"/>
          </p:cNvSpPr>
          <p:nvPr/>
        </p:nvSpPr>
        <p:spPr bwMode="auto">
          <a:xfrm>
            <a:off x="2971800" y="2895600"/>
            <a:ext cx="609600" cy="436563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1</a:t>
            </a:r>
          </a:p>
        </p:txBody>
      </p:sp>
      <p:sp>
        <p:nvSpPr>
          <p:cNvPr id="216078" name="Text Box 14"/>
          <p:cNvSpPr txBox="1">
            <a:spLocks noChangeArrowheads="1"/>
          </p:cNvSpPr>
          <p:nvPr/>
        </p:nvSpPr>
        <p:spPr bwMode="auto">
          <a:xfrm>
            <a:off x="4198938" y="2900363"/>
            <a:ext cx="609600" cy="436562"/>
          </a:xfrm>
          <a:prstGeom prst="rect">
            <a:avLst/>
          </a:prstGeom>
          <a:solidFill>
            <a:srgbClr val="FF00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5</a:t>
            </a:r>
          </a:p>
        </p:txBody>
      </p:sp>
      <p:sp>
        <p:nvSpPr>
          <p:cNvPr id="216080" name="Text Box 16"/>
          <p:cNvSpPr txBox="1">
            <a:spLocks noChangeArrowheads="1"/>
          </p:cNvSpPr>
          <p:nvPr/>
        </p:nvSpPr>
        <p:spPr bwMode="auto">
          <a:xfrm>
            <a:off x="3579813" y="2894013"/>
            <a:ext cx="609600" cy="436562"/>
          </a:xfrm>
          <a:prstGeom prst="rect">
            <a:avLst/>
          </a:prstGeom>
          <a:solidFill>
            <a:srgbClr val="000066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216081" name="Text Box 17"/>
          <p:cNvSpPr txBox="1">
            <a:spLocks noChangeArrowheads="1"/>
          </p:cNvSpPr>
          <p:nvPr/>
        </p:nvSpPr>
        <p:spPr bwMode="auto">
          <a:xfrm>
            <a:off x="1751013" y="2894013"/>
            <a:ext cx="609600" cy="436562"/>
          </a:xfrm>
          <a:prstGeom prst="rect">
            <a:avLst/>
          </a:prstGeom>
          <a:solidFill>
            <a:srgbClr val="009900"/>
          </a:solidFill>
          <a:ln w="254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</p:spPr>
        <p:txBody>
          <a:bodyPr bIns="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AU" sz="2400" b="0"/>
              <a:t>2</a:t>
            </a:r>
            <a:endParaRPr lang="en-AU" sz="2400"/>
          </a:p>
        </p:txBody>
      </p:sp>
      <p:grpSp>
        <p:nvGrpSpPr>
          <p:cNvPr id="216082" name="Group 18"/>
          <p:cNvGrpSpPr>
            <a:grpSpLocks/>
          </p:cNvGrpSpPr>
          <p:nvPr/>
        </p:nvGrpSpPr>
        <p:grpSpPr bwMode="auto">
          <a:xfrm>
            <a:off x="1752600" y="3389313"/>
            <a:ext cx="1800225" cy="914400"/>
            <a:chOff x="1085" y="2064"/>
            <a:chExt cx="1536" cy="576"/>
          </a:xfrm>
        </p:grpSpPr>
        <p:sp>
          <p:nvSpPr>
            <p:cNvPr id="216083" name="AutoShape 19"/>
            <p:cNvSpPr>
              <a:spLocks/>
            </p:cNvSpPr>
            <p:nvPr/>
          </p:nvSpPr>
          <p:spPr bwMode="auto">
            <a:xfrm rot="5400000">
              <a:off x="1709" y="1440"/>
              <a:ext cx="288" cy="1536"/>
            </a:xfrm>
            <a:prstGeom prst="rightBrace">
              <a:avLst>
                <a:gd name="adj1" fmla="val 44444"/>
                <a:gd name="adj2" fmla="val 50000"/>
              </a:avLst>
            </a:prstGeom>
            <a:noFill/>
            <a:ln w="57150">
              <a:solidFill>
                <a:srgbClr val="009900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216084" name="Rectangle 20"/>
            <p:cNvSpPr>
              <a:spLocks noChangeArrowheads="1"/>
            </p:cNvSpPr>
            <p:nvPr/>
          </p:nvSpPr>
          <p:spPr bwMode="auto">
            <a:xfrm>
              <a:off x="1392" y="2352"/>
              <a:ext cx="911" cy="28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400"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x &lt; 4</a:t>
              </a:r>
              <a:endPara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endParaRPr>
            </a:p>
          </p:txBody>
        </p:sp>
      </p:grpSp>
      <p:grpSp>
        <p:nvGrpSpPr>
          <p:cNvPr id="216085" name="Group 21"/>
          <p:cNvGrpSpPr>
            <a:grpSpLocks/>
          </p:cNvGrpSpPr>
          <p:nvPr/>
        </p:nvGrpSpPr>
        <p:grpSpPr bwMode="auto">
          <a:xfrm>
            <a:off x="4216400" y="3394075"/>
            <a:ext cx="2347913" cy="914400"/>
            <a:chOff x="1085" y="2064"/>
            <a:chExt cx="1536" cy="576"/>
          </a:xfrm>
        </p:grpSpPr>
        <p:sp>
          <p:nvSpPr>
            <p:cNvPr id="216086" name="AutoShape 22"/>
            <p:cNvSpPr>
              <a:spLocks/>
            </p:cNvSpPr>
            <p:nvPr/>
          </p:nvSpPr>
          <p:spPr bwMode="auto">
            <a:xfrm rot="5400000">
              <a:off x="1709" y="1440"/>
              <a:ext cx="288" cy="1536"/>
            </a:xfrm>
            <a:prstGeom prst="rightBrace">
              <a:avLst>
                <a:gd name="adj1" fmla="val 44444"/>
                <a:gd name="adj2" fmla="val 50000"/>
              </a:avLst>
            </a:prstGeom>
            <a:noFill/>
            <a:ln w="5715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bIns="0" anchor="ctr"/>
            <a:lstStyle/>
            <a:p>
              <a:endParaRPr lang="en-GB"/>
            </a:p>
          </p:txBody>
        </p:sp>
        <p:sp>
          <p:nvSpPr>
            <p:cNvPr id="216087" name="Rectangle 23"/>
            <p:cNvSpPr>
              <a:spLocks noChangeArrowheads="1"/>
            </p:cNvSpPr>
            <p:nvPr/>
          </p:nvSpPr>
          <p:spPr bwMode="auto">
            <a:xfrm>
              <a:off x="1392" y="2352"/>
              <a:ext cx="911" cy="28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lIns="92075" tIns="46038" rIns="92075" bIns="46038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400"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4 ≤ x</a:t>
              </a:r>
              <a:endPara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Courier New" pitchFamily="49" charset="0"/>
              </a:endParaRPr>
            </a:p>
          </p:txBody>
        </p:sp>
      </p:grpSp>
      <p:sp>
        <p:nvSpPr>
          <p:cNvPr id="216088" name="AutoShape 24"/>
          <p:cNvSpPr>
            <a:spLocks noChangeArrowheads="1"/>
          </p:cNvSpPr>
          <p:nvPr/>
        </p:nvSpPr>
        <p:spPr bwMode="auto">
          <a:xfrm>
            <a:off x="3740150" y="1401763"/>
            <a:ext cx="3287713" cy="1066800"/>
          </a:xfrm>
          <a:prstGeom prst="wedgeRectCallout">
            <a:avLst>
              <a:gd name="adj1" fmla="val -48505"/>
              <a:gd name="adj2" fmla="val 86458"/>
            </a:avLst>
          </a:prstGeom>
          <a:solidFill>
            <a:schemeClr val="accent1"/>
          </a:solidFill>
          <a:ln w="25400">
            <a:solidFill>
              <a:schemeClr val="bg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bIns="0" anchor="ctr"/>
          <a:lstStyle/>
          <a:p>
            <a:pPr algn="ctr" eaLnBrk="0" hangingPunct="0"/>
            <a:r>
              <a:rPr lang="en-AU" sz="2800"/>
              <a:t>pivot in</a:t>
            </a:r>
          </a:p>
          <a:p>
            <a:pPr algn="ctr" eaLnBrk="0" hangingPunct="0"/>
            <a:r>
              <a:rPr lang="en-AU" sz="2800"/>
              <a:t>correct position</a:t>
            </a:r>
            <a:endParaRPr lang="en-AU" sz="2000" b="0"/>
          </a:p>
        </p:txBody>
      </p:sp>
      <p:sp>
        <p:nvSpPr>
          <p:cNvPr id="216089" name="Rectangle 25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US"/>
              <a:t>Partition Example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6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6088" grpId="0" animBg="1" autoUpdateAnimBg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C562C-3A21-4171-B39F-B0CA6C9A3C1F}" type="slidenum">
              <a:rPr lang="en-US" altLang="en-US"/>
              <a:pPr/>
              <a:t>65</a:t>
            </a:fld>
            <a:endParaRPr lang="en-US" altLang="en-US"/>
          </a:p>
        </p:txBody>
      </p:sp>
      <p:sp>
        <p:nvSpPr>
          <p:cNvPr id="3624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609600"/>
            <a:ext cx="7742238" cy="5064125"/>
          </a:xfrm>
        </p:spPr>
        <p:txBody>
          <a:bodyPr/>
          <a:lstStyle/>
          <a:p>
            <a:pPr marL="571500" indent="-571500">
              <a:buFont typeface="Wingdings" pitchFamily="2" charset="2"/>
              <a:buNone/>
            </a:pP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Partition(A, left, right)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	x ← A[left]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	i ← left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	for j ← left+1 to right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		if </a:t>
            </a:r>
            <a:r>
              <a:rPr lang="en-US" altLang="zh-TW" sz="2500" b="1">
                <a:solidFill>
                  <a:srgbClr val="FF3300"/>
                </a:solidFill>
                <a:latin typeface="Courier New" pitchFamily="49" charset="0"/>
                <a:ea typeface="新細明體" pitchFamily="18" charset="-120"/>
              </a:rPr>
              <a:t>A[j] &lt; x</a:t>
            </a: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 then 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			i ← i + 1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			swap(A[i], A[j])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		end if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	end for j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	swap(A[i], A[left])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en-US" altLang="zh-TW" sz="2500" b="1">
                <a:latin typeface="Courier New" pitchFamily="49" charset="0"/>
                <a:ea typeface="新細明體" pitchFamily="18" charset="-120"/>
              </a:rPr>
              <a:t>	return i</a:t>
            </a:r>
          </a:p>
        </p:txBody>
      </p:sp>
      <p:sp>
        <p:nvSpPr>
          <p:cNvPr id="362501" name="Text Box 5"/>
          <p:cNvSpPr txBox="1">
            <a:spLocks noChangeArrowheads="1"/>
          </p:cNvSpPr>
          <p:nvPr/>
        </p:nvSpPr>
        <p:spPr bwMode="auto">
          <a:xfrm>
            <a:off x="1227138" y="5722938"/>
            <a:ext cx="4414837" cy="9159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/>
              <a:t>n =  right – left +1 </a:t>
            </a:r>
          </a:p>
          <a:p>
            <a:r>
              <a:rPr lang="en-US"/>
              <a:t>Time:   </a:t>
            </a:r>
            <a:r>
              <a:rPr lang="en-US">
                <a:sym typeface="Symbol" pitchFamily="18" charset="2"/>
              </a:rPr>
              <a:t>cn</a:t>
            </a:r>
            <a:r>
              <a:rPr lang="en-US"/>
              <a:t> for some constant c </a:t>
            </a:r>
          </a:p>
          <a:p>
            <a:r>
              <a:rPr lang="en-US"/>
              <a:t>Space:  </a:t>
            </a:r>
            <a:r>
              <a:rPr lang="en-US">
                <a:sym typeface="Symbol" pitchFamily="18" charset="2"/>
              </a:rPr>
              <a:t>constant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4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4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2501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41D95-99B3-4958-9459-ADEE67493DC4}" type="slidenum">
              <a:rPr lang="en-US" altLang="en-US"/>
              <a:pPr/>
              <a:t>66</a:t>
            </a:fld>
            <a:endParaRPr lang="en-US" altLang="en-US"/>
          </a:p>
        </p:txBody>
      </p:sp>
      <p:sp>
        <p:nvSpPr>
          <p:cNvPr id="484382" name="AutoShape 30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484383" name="AutoShape 31"/>
          <p:cNvSpPr>
            <a:spLocks noChangeArrowheads="1"/>
          </p:cNvSpPr>
          <p:nvPr/>
        </p:nvSpPr>
        <p:spPr bwMode="auto">
          <a:xfrm>
            <a:off x="1295400" y="1600200"/>
            <a:ext cx="60198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4          8          6         3         5         1           7          2</a:t>
            </a:r>
          </a:p>
        </p:txBody>
      </p:sp>
      <p:grpSp>
        <p:nvGrpSpPr>
          <p:cNvPr id="484393" name="Group 41"/>
          <p:cNvGrpSpPr>
            <a:grpSpLocks/>
          </p:cNvGrpSpPr>
          <p:nvPr/>
        </p:nvGrpSpPr>
        <p:grpSpPr bwMode="auto">
          <a:xfrm>
            <a:off x="1306513" y="1581150"/>
            <a:ext cx="5992812" cy="323850"/>
            <a:chOff x="831" y="639"/>
            <a:chExt cx="3702" cy="204"/>
          </a:xfrm>
        </p:grpSpPr>
        <p:sp>
          <p:nvSpPr>
            <p:cNvPr id="484390" name="AutoShape 38"/>
            <p:cNvSpPr>
              <a:spLocks noChangeArrowheads="1"/>
            </p:cNvSpPr>
            <p:nvPr/>
          </p:nvSpPr>
          <p:spPr bwMode="auto">
            <a:xfrm>
              <a:off x="831" y="639"/>
              <a:ext cx="1241" cy="192"/>
            </a:xfrm>
            <a:prstGeom prst="roundRect">
              <a:avLst>
                <a:gd name="adj" fmla="val 16667"/>
              </a:avLst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2          3          1</a:t>
              </a:r>
            </a:p>
          </p:txBody>
        </p:sp>
        <p:sp>
          <p:nvSpPr>
            <p:cNvPr id="484391" name="AutoShape 39"/>
            <p:cNvSpPr>
              <a:spLocks noChangeArrowheads="1"/>
            </p:cNvSpPr>
            <p:nvPr/>
          </p:nvSpPr>
          <p:spPr bwMode="auto">
            <a:xfrm>
              <a:off x="2853" y="651"/>
              <a:ext cx="1680" cy="192"/>
            </a:xfrm>
            <a:prstGeom prst="roundRect">
              <a:avLst>
                <a:gd name="adj" fmla="val 16667"/>
              </a:avLst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5          6          7         8</a:t>
              </a:r>
            </a:p>
          </p:txBody>
        </p:sp>
        <p:sp>
          <p:nvSpPr>
            <p:cNvPr id="484392" name="AutoShape 40"/>
            <p:cNvSpPr>
              <a:spLocks noChangeArrowheads="1"/>
            </p:cNvSpPr>
            <p:nvPr/>
          </p:nvSpPr>
          <p:spPr bwMode="auto">
            <a:xfrm>
              <a:off x="2369" y="643"/>
              <a:ext cx="192" cy="192"/>
            </a:xfrm>
            <a:prstGeom prst="roundRect">
              <a:avLst>
                <a:gd name="adj" fmla="val 16667"/>
              </a:avLst>
            </a:prstGeom>
            <a:solidFill>
              <a:srgbClr val="009900"/>
            </a:solidFill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4</a:t>
              </a:r>
            </a:p>
          </p:txBody>
        </p:sp>
      </p:grpSp>
      <p:sp>
        <p:nvSpPr>
          <p:cNvPr id="484400" name="Rectangle 48"/>
          <p:cNvSpPr>
            <a:spLocks noGrp="1" noChangeArrowheads="1"/>
          </p:cNvSpPr>
          <p:nvPr>
            <p:ph type="title"/>
          </p:nvPr>
        </p:nvSpPr>
        <p:spPr>
          <a:xfrm>
            <a:off x="398463" y="319088"/>
            <a:ext cx="7543800" cy="584200"/>
          </a:xfrm>
          <a:noFill/>
          <a:ln/>
        </p:spPr>
        <p:txBody>
          <a:bodyPr/>
          <a:lstStyle/>
          <a:p>
            <a:r>
              <a:rPr lang="en-US"/>
              <a:t>Quick-Sort(A, 0, 7)</a:t>
            </a:r>
          </a:p>
        </p:txBody>
      </p:sp>
      <p:sp>
        <p:nvSpPr>
          <p:cNvPr id="484401" name="Text Box 49"/>
          <p:cNvSpPr txBox="1">
            <a:spLocks noChangeArrowheads="1"/>
          </p:cNvSpPr>
          <p:nvPr/>
        </p:nvSpPr>
        <p:spPr bwMode="auto">
          <a:xfrm>
            <a:off x="361950" y="1058863"/>
            <a:ext cx="2089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Partition</a:t>
            </a:r>
          </a:p>
        </p:txBody>
      </p:sp>
      <p:sp>
        <p:nvSpPr>
          <p:cNvPr id="484402" name="Text Box 50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4383" grpId="0" animBg="1"/>
      <p:bldP spid="484401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4D131-FB4F-43B5-B169-BEFA0A7FA263}" type="slidenum">
              <a:rPr lang="en-US" altLang="en-US"/>
              <a:pPr/>
              <a:t>67</a:t>
            </a:fld>
            <a:endParaRPr lang="en-US" altLang="en-US"/>
          </a:p>
        </p:txBody>
      </p:sp>
      <p:sp>
        <p:nvSpPr>
          <p:cNvPr id="485384" name="AutoShape 8"/>
          <p:cNvSpPr>
            <a:spLocks noChangeArrowheads="1"/>
          </p:cNvSpPr>
          <p:nvPr/>
        </p:nvSpPr>
        <p:spPr bwMode="auto">
          <a:xfrm>
            <a:off x="1219200" y="2667000"/>
            <a:ext cx="21034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485404" name="AutoShape 28"/>
          <p:cNvCxnSpPr>
            <a:cxnSpLocks noChangeShapeType="1"/>
            <a:stCxn id="485384" idx="0"/>
            <a:endCxn id="485406" idx="2"/>
          </p:cNvCxnSpPr>
          <p:nvPr/>
        </p:nvCxnSpPr>
        <p:spPr bwMode="auto">
          <a:xfrm flipV="1">
            <a:off x="2271713" y="1973263"/>
            <a:ext cx="2033587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485406" name="AutoShape 30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485407" name="AutoShape 31"/>
          <p:cNvSpPr>
            <a:spLocks noChangeArrowheads="1"/>
          </p:cNvSpPr>
          <p:nvPr/>
        </p:nvSpPr>
        <p:spPr bwMode="auto">
          <a:xfrm>
            <a:off x="1276350" y="2741613"/>
            <a:ext cx="1970088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2          3          1</a:t>
            </a:r>
          </a:p>
        </p:txBody>
      </p:sp>
      <p:sp>
        <p:nvSpPr>
          <p:cNvPr id="485408" name="AutoShape 32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5          6          7         8</a:t>
            </a:r>
          </a:p>
        </p:txBody>
      </p:sp>
      <p:sp>
        <p:nvSpPr>
          <p:cNvPr id="485410" name="AutoShape 34"/>
          <p:cNvSpPr>
            <a:spLocks noChangeArrowheads="1"/>
          </p:cNvSpPr>
          <p:nvPr/>
        </p:nvSpPr>
        <p:spPr bwMode="auto">
          <a:xfrm>
            <a:off x="3659188" y="15859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grpSp>
        <p:nvGrpSpPr>
          <p:cNvPr id="485423" name="Group 47"/>
          <p:cNvGrpSpPr>
            <a:grpSpLocks/>
          </p:cNvGrpSpPr>
          <p:nvPr/>
        </p:nvGrpSpPr>
        <p:grpSpPr bwMode="auto">
          <a:xfrm>
            <a:off x="1350963" y="2738438"/>
            <a:ext cx="1814512" cy="304800"/>
            <a:chOff x="851" y="1725"/>
            <a:chExt cx="1143" cy="192"/>
          </a:xfrm>
        </p:grpSpPr>
        <p:sp>
          <p:nvSpPr>
            <p:cNvPr id="485424" name="AutoShape 48"/>
            <p:cNvSpPr>
              <a:spLocks noChangeArrowheads="1"/>
            </p:cNvSpPr>
            <p:nvPr/>
          </p:nvSpPr>
          <p:spPr bwMode="auto">
            <a:xfrm>
              <a:off x="1315" y="1730"/>
              <a:ext cx="226" cy="183"/>
            </a:xfrm>
            <a:prstGeom prst="roundRect">
              <a:avLst>
                <a:gd name="adj" fmla="val 16667"/>
              </a:avLst>
            </a:prstGeom>
            <a:solidFill>
              <a:srgbClr val="009900"/>
            </a:solidFill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2 </a:t>
              </a:r>
            </a:p>
          </p:txBody>
        </p:sp>
        <p:sp>
          <p:nvSpPr>
            <p:cNvPr id="485425" name="AutoShape 49"/>
            <p:cNvSpPr>
              <a:spLocks noChangeArrowheads="1"/>
            </p:cNvSpPr>
            <p:nvPr/>
          </p:nvSpPr>
          <p:spPr bwMode="auto">
            <a:xfrm>
              <a:off x="851" y="1725"/>
              <a:ext cx="192" cy="192"/>
            </a:xfrm>
            <a:prstGeom prst="roundRect">
              <a:avLst>
                <a:gd name="adj" fmla="val 16667"/>
              </a:avLst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1</a:t>
              </a:r>
            </a:p>
          </p:txBody>
        </p:sp>
        <p:sp>
          <p:nvSpPr>
            <p:cNvPr id="485426" name="AutoShape 50"/>
            <p:cNvSpPr>
              <a:spLocks noChangeArrowheads="1"/>
            </p:cNvSpPr>
            <p:nvPr/>
          </p:nvSpPr>
          <p:spPr bwMode="auto">
            <a:xfrm>
              <a:off x="1802" y="1725"/>
              <a:ext cx="192" cy="192"/>
            </a:xfrm>
            <a:prstGeom prst="roundRect">
              <a:avLst>
                <a:gd name="adj" fmla="val 16667"/>
              </a:avLst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3</a:t>
              </a:r>
            </a:p>
          </p:txBody>
        </p:sp>
      </p:grpSp>
      <p:sp>
        <p:nvSpPr>
          <p:cNvPr id="485433" name="Rectangle 57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900">
                <a:solidFill>
                  <a:schemeClr val="tx2"/>
                </a:solidFill>
              </a:rPr>
              <a:t>Quick-Sort(A, 0, 7)</a:t>
            </a:r>
          </a:p>
        </p:txBody>
      </p:sp>
      <p:sp>
        <p:nvSpPr>
          <p:cNvPr id="485434" name="Text Box 58"/>
          <p:cNvSpPr txBox="1">
            <a:spLocks noChangeArrowheads="1"/>
          </p:cNvSpPr>
          <p:nvPr/>
        </p:nvSpPr>
        <p:spPr bwMode="auto">
          <a:xfrm>
            <a:off x="361950" y="1058863"/>
            <a:ext cx="3133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Quick-Sort(A, 0, 2)</a:t>
            </a:r>
          </a:p>
        </p:txBody>
      </p:sp>
      <p:sp>
        <p:nvSpPr>
          <p:cNvPr id="485435" name="Text Box 59"/>
          <p:cNvSpPr txBox="1">
            <a:spLocks noChangeArrowheads="1"/>
          </p:cNvSpPr>
          <p:nvPr/>
        </p:nvSpPr>
        <p:spPr bwMode="auto">
          <a:xfrm>
            <a:off x="720725" y="1530350"/>
            <a:ext cx="42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A:</a:t>
            </a:r>
          </a:p>
        </p:txBody>
      </p:sp>
      <p:sp>
        <p:nvSpPr>
          <p:cNvPr id="485436" name="Text Box 60"/>
          <p:cNvSpPr txBox="1">
            <a:spLocks noChangeArrowheads="1"/>
          </p:cNvSpPr>
          <p:nvPr/>
        </p:nvSpPr>
        <p:spPr bwMode="auto">
          <a:xfrm>
            <a:off x="3052763" y="1036638"/>
            <a:ext cx="22336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partition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5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5407" grpId="0" animBg="1"/>
      <p:bldP spid="485436" grpId="0" autoUpdateAnimBg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A561-88E8-4913-8A28-F405C28FA845}" type="slidenum">
              <a:rPr lang="en-US" altLang="en-US"/>
              <a:pPr/>
              <a:t>68</a:t>
            </a:fld>
            <a:endParaRPr lang="en-US" altLang="en-US"/>
          </a:p>
        </p:txBody>
      </p:sp>
      <p:cxnSp>
        <p:nvCxnSpPr>
          <p:cNvPr id="496642" name="AutoShape 2"/>
          <p:cNvCxnSpPr>
            <a:cxnSpLocks noChangeShapeType="1"/>
            <a:stCxn id="496646" idx="0"/>
            <a:endCxn id="496644" idx="2"/>
          </p:cNvCxnSpPr>
          <p:nvPr/>
        </p:nvCxnSpPr>
        <p:spPr bwMode="auto">
          <a:xfrm flipV="1">
            <a:off x="1435100" y="3113088"/>
            <a:ext cx="836613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496644" name="AutoShape 4"/>
          <p:cNvSpPr>
            <a:spLocks noChangeArrowheads="1"/>
          </p:cNvSpPr>
          <p:nvPr/>
        </p:nvSpPr>
        <p:spPr bwMode="auto">
          <a:xfrm>
            <a:off x="1219200" y="2667000"/>
            <a:ext cx="21034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496646" name="AutoShape 6"/>
          <p:cNvSpPr>
            <a:spLocks noChangeArrowheads="1"/>
          </p:cNvSpPr>
          <p:nvPr/>
        </p:nvSpPr>
        <p:spPr bwMode="auto">
          <a:xfrm>
            <a:off x="1219200" y="3962400"/>
            <a:ext cx="43021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496660" name="AutoShape 20"/>
          <p:cNvCxnSpPr>
            <a:cxnSpLocks noChangeShapeType="1"/>
            <a:stCxn id="496644" idx="0"/>
            <a:endCxn id="496662" idx="2"/>
          </p:cNvCxnSpPr>
          <p:nvPr/>
        </p:nvCxnSpPr>
        <p:spPr bwMode="auto">
          <a:xfrm flipV="1">
            <a:off x="2271713" y="1973263"/>
            <a:ext cx="2033587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496662" name="AutoShape 22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496663" name="AutoShape 23"/>
          <p:cNvSpPr>
            <a:spLocks noChangeArrowheads="1"/>
          </p:cNvSpPr>
          <p:nvPr/>
        </p:nvSpPr>
        <p:spPr bwMode="auto">
          <a:xfrm>
            <a:off x="2087563" y="2755900"/>
            <a:ext cx="358775" cy="290513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</a:t>
            </a:r>
          </a:p>
        </p:txBody>
      </p:sp>
      <p:sp>
        <p:nvSpPr>
          <p:cNvPr id="496664" name="AutoShape 24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5          6          7         8</a:t>
            </a:r>
          </a:p>
        </p:txBody>
      </p:sp>
      <p:sp>
        <p:nvSpPr>
          <p:cNvPr id="496665" name="AutoShape 25"/>
          <p:cNvSpPr>
            <a:spLocks noChangeArrowheads="1"/>
          </p:cNvSpPr>
          <p:nvPr/>
        </p:nvSpPr>
        <p:spPr bwMode="auto">
          <a:xfrm>
            <a:off x="3659188" y="15859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sp>
        <p:nvSpPr>
          <p:cNvPr id="496667" name="AutoShape 27"/>
          <p:cNvSpPr>
            <a:spLocks noChangeArrowheads="1"/>
          </p:cNvSpPr>
          <p:nvPr/>
        </p:nvSpPr>
        <p:spPr bwMode="auto">
          <a:xfrm>
            <a:off x="1285875" y="4032250"/>
            <a:ext cx="3048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1</a:t>
            </a:r>
          </a:p>
        </p:txBody>
      </p:sp>
      <p:sp>
        <p:nvSpPr>
          <p:cNvPr id="496668" name="AutoShape 28"/>
          <p:cNvSpPr>
            <a:spLocks noChangeArrowheads="1"/>
          </p:cNvSpPr>
          <p:nvPr/>
        </p:nvSpPr>
        <p:spPr bwMode="auto">
          <a:xfrm>
            <a:off x="1322388" y="2733675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1</a:t>
            </a:r>
          </a:p>
        </p:txBody>
      </p:sp>
      <p:cxnSp>
        <p:nvCxnSpPr>
          <p:cNvPr id="496669" name="AutoShape 29"/>
          <p:cNvCxnSpPr>
            <a:cxnSpLocks noChangeShapeType="1"/>
          </p:cNvCxnSpPr>
          <p:nvPr/>
        </p:nvCxnSpPr>
        <p:spPr bwMode="auto">
          <a:xfrm flipV="1">
            <a:off x="1443038" y="3105150"/>
            <a:ext cx="836612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496690" name="AutoShape 50"/>
          <p:cNvSpPr>
            <a:spLocks noChangeArrowheads="1"/>
          </p:cNvSpPr>
          <p:nvPr/>
        </p:nvSpPr>
        <p:spPr bwMode="auto">
          <a:xfrm>
            <a:off x="2889250" y="2719388"/>
            <a:ext cx="3048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3</a:t>
            </a:r>
          </a:p>
        </p:txBody>
      </p:sp>
      <p:sp>
        <p:nvSpPr>
          <p:cNvPr id="496691" name="Rectangle 51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900">
                <a:solidFill>
                  <a:schemeClr val="tx2"/>
                </a:solidFill>
              </a:rPr>
              <a:t>Quick-Sort(A, 0, 7)</a:t>
            </a:r>
          </a:p>
        </p:txBody>
      </p:sp>
      <p:sp>
        <p:nvSpPr>
          <p:cNvPr id="496692" name="Text Box 52"/>
          <p:cNvSpPr txBox="1">
            <a:spLocks noChangeArrowheads="1"/>
          </p:cNvSpPr>
          <p:nvPr/>
        </p:nvSpPr>
        <p:spPr bwMode="auto">
          <a:xfrm>
            <a:off x="361950" y="1058863"/>
            <a:ext cx="2901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Quick-Sort(A, 0, 0)</a:t>
            </a:r>
          </a:p>
        </p:txBody>
      </p:sp>
      <p:sp>
        <p:nvSpPr>
          <p:cNvPr id="496693" name="Text Box 53"/>
          <p:cNvSpPr txBox="1">
            <a:spLocks noChangeArrowheads="1"/>
          </p:cNvSpPr>
          <p:nvPr/>
        </p:nvSpPr>
        <p:spPr bwMode="auto">
          <a:xfrm>
            <a:off x="3052763" y="1065213"/>
            <a:ext cx="22336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base case</a:t>
            </a:r>
          </a:p>
        </p:txBody>
      </p:sp>
      <p:sp>
        <p:nvSpPr>
          <p:cNvPr id="496697" name="Text Box 57"/>
          <p:cNvSpPr txBox="1">
            <a:spLocks noChangeArrowheads="1"/>
          </p:cNvSpPr>
          <p:nvPr/>
        </p:nvSpPr>
        <p:spPr bwMode="auto">
          <a:xfrm>
            <a:off x="3063875" y="1073150"/>
            <a:ext cx="22336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return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6693" grpId="0"/>
      <p:bldP spid="496697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EFB90-1396-4E6B-8649-0BB89BA8F122}" type="slidenum">
              <a:rPr lang="en-US" altLang="en-US"/>
              <a:pPr/>
              <a:t>69</a:t>
            </a:fld>
            <a:endParaRPr lang="en-US" altLang="en-US"/>
          </a:p>
        </p:txBody>
      </p:sp>
      <p:sp>
        <p:nvSpPr>
          <p:cNvPr id="600067" name="AutoShape 3"/>
          <p:cNvSpPr>
            <a:spLocks noChangeArrowheads="1"/>
          </p:cNvSpPr>
          <p:nvPr/>
        </p:nvSpPr>
        <p:spPr bwMode="auto">
          <a:xfrm>
            <a:off x="1219200" y="2667000"/>
            <a:ext cx="21034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0068" name="AutoShape 4"/>
          <p:cNvSpPr>
            <a:spLocks noChangeArrowheads="1"/>
          </p:cNvSpPr>
          <p:nvPr/>
        </p:nvSpPr>
        <p:spPr bwMode="auto">
          <a:xfrm>
            <a:off x="1219200" y="3962400"/>
            <a:ext cx="43021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600069" name="AutoShape 5"/>
          <p:cNvCxnSpPr>
            <a:cxnSpLocks noChangeShapeType="1"/>
            <a:stCxn id="600067" idx="0"/>
            <a:endCxn id="600070" idx="2"/>
          </p:cNvCxnSpPr>
          <p:nvPr/>
        </p:nvCxnSpPr>
        <p:spPr bwMode="auto">
          <a:xfrm flipV="1">
            <a:off x="2271713" y="1973263"/>
            <a:ext cx="2033587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600070" name="AutoShape 6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0071" name="AutoShape 7"/>
          <p:cNvSpPr>
            <a:spLocks noChangeArrowheads="1"/>
          </p:cNvSpPr>
          <p:nvPr/>
        </p:nvSpPr>
        <p:spPr bwMode="auto">
          <a:xfrm>
            <a:off x="2087563" y="2755900"/>
            <a:ext cx="358775" cy="290513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2 </a:t>
            </a:r>
          </a:p>
        </p:txBody>
      </p:sp>
      <p:sp>
        <p:nvSpPr>
          <p:cNvPr id="600072" name="AutoShape 8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5          6          7         8</a:t>
            </a:r>
          </a:p>
        </p:txBody>
      </p:sp>
      <p:sp>
        <p:nvSpPr>
          <p:cNvPr id="600073" name="AutoShape 9"/>
          <p:cNvSpPr>
            <a:spLocks noChangeArrowheads="1"/>
          </p:cNvSpPr>
          <p:nvPr/>
        </p:nvSpPr>
        <p:spPr bwMode="auto">
          <a:xfrm>
            <a:off x="3659188" y="15859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sp>
        <p:nvSpPr>
          <p:cNvPr id="600075" name="AutoShape 11"/>
          <p:cNvSpPr>
            <a:spLocks noChangeArrowheads="1"/>
          </p:cNvSpPr>
          <p:nvPr/>
        </p:nvSpPr>
        <p:spPr bwMode="auto">
          <a:xfrm>
            <a:off x="1322388" y="2733675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1</a:t>
            </a:r>
          </a:p>
        </p:txBody>
      </p:sp>
      <p:cxnSp>
        <p:nvCxnSpPr>
          <p:cNvPr id="600076" name="AutoShape 12"/>
          <p:cNvCxnSpPr>
            <a:cxnSpLocks noChangeShapeType="1"/>
            <a:stCxn id="600068" idx="0"/>
            <a:endCxn id="600071" idx="2"/>
          </p:cNvCxnSpPr>
          <p:nvPr/>
        </p:nvCxnSpPr>
        <p:spPr bwMode="auto">
          <a:xfrm flipV="1">
            <a:off x="1435100" y="3055938"/>
            <a:ext cx="831850" cy="89217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grpSp>
        <p:nvGrpSpPr>
          <p:cNvPr id="600077" name="Group 13"/>
          <p:cNvGrpSpPr>
            <a:grpSpLocks/>
          </p:cNvGrpSpPr>
          <p:nvPr/>
        </p:nvGrpSpPr>
        <p:grpSpPr bwMode="auto">
          <a:xfrm>
            <a:off x="2287588" y="3111500"/>
            <a:ext cx="1117600" cy="1276350"/>
            <a:chOff x="1431" y="1961"/>
            <a:chExt cx="704" cy="804"/>
          </a:xfrm>
        </p:grpSpPr>
        <p:cxnSp>
          <p:nvCxnSpPr>
            <p:cNvPr id="600078" name="AutoShape 14"/>
            <p:cNvCxnSpPr>
              <a:cxnSpLocks noChangeShapeType="1"/>
              <a:stCxn id="600079" idx="0"/>
            </p:cNvCxnSpPr>
            <p:nvPr/>
          </p:nvCxnSpPr>
          <p:spPr bwMode="auto">
            <a:xfrm flipH="1" flipV="1">
              <a:off x="1431" y="1961"/>
              <a:ext cx="568" cy="526"/>
            </a:xfrm>
            <a:prstGeom prst="straightConnector1">
              <a:avLst/>
            </a:prstGeom>
            <a:noFill/>
            <a:ln w="28575">
              <a:solidFill>
                <a:srgbClr val="0000FF"/>
              </a:solidFill>
              <a:round/>
              <a:headEnd type="stealth" w="lg" len="lg"/>
              <a:tailEnd type="none" w="lg" len="lg"/>
            </a:ln>
            <a:effectLst/>
          </p:spPr>
        </p:cxnSp>
        <p:sp>
          <p:nvSpPr>
            <p:cNvPr id="600079" name="AutoShape 15"/>
            <p:cNvSpPr>
              <a:spLocks noChangeArrowheads="1"/>
            </p:cNvSpPr>
            <p:nvPr/>
          </p:nvSpPr>
          <p:spPr bwMode="auto">
            <a:xfrm>
              <a:off x="1862" y="2496"/>
              <a:ext cx="273" cy="269"/>
            </a:xfrm>
            <a:prstGeom prst="roundRect">
              <a:avLst>
                <a:gd name="adj" fmla="val 16667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en-US" b="0">
                <a:solidFill>
                  <a:schemeClr val="accent1"/>
                </a:solidFill>
                <a:latin typeface="Tahoma" pitchFamily="34" charset="0"/>
              </a:endParaRPr>
            </a:p>
          </p:txBody>
        </p:sp>
        <p:sp>
          <p:nvSpPr>
            <p:cNvPr id="600080" name="AutoShape 16"/>
            <p:cNvSpPr>
              <a:spLocks noChangeArrowheads="1"/>
            </p:cNvSpPr>
            <p:nvPr/>
          </p:nvSpPr>
          <p:spPr bwMode="auto">
            <a:xfrm>
              <a:off x="1903" y="2534"/>
              <a:ext cx="192" cy="192"/>
            </a:xfrm>
            <a:prstGeom prst="roundRect">
              <a:avLst>
                <a:gd name="adj" fmla="val 16667"/>
              </a:avLst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3</a:t>
              </a:r>
            </a:p>
          </p:txBody>
        </p:sp>
        <p:sp>
          <p:nvSpPr>
            <p:cNvPr id="600081" name="AutoShape 17"/>
            <p:cNvSpPr>
              <a:spLocks noChangeArrowheads="1"/>
            </p:cNvSpPr>
            <p:nvPr/>
          </p:nvSpPr>
          <p:spPr bwMode="auto">
            <a:xfrm>
              <a:off x="1908" y="2539"/>
              <a:ext cx="192" cy="192"/>
            </a:xfrm>
            <a:prstGeom prst="roundRect">
              <a:avLst>
                <a:gd name="adj" fmla="val 16667"/>
              </a:avLst>
            </a:prstGeom>
            <a:solidFill>
              <a:schemeClr val="bg1"/>
            </a:solidFill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3</a:t>
              </a:r>
            </a:p>
          </p:txBody>
        </p:sp>
      </p:grpSp>
      <p:sp>
        <p:nvSpPr>
          <p:cNvPr id="600083" name="Rectangle 19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900">
                <a:solidFill>
                  <a:schemeClr val="tx2"/>
                </a:solidFill>
              </a:rPr>
              <a:t>Quick-Sort(A, 0, 7)</a:t>
            </a:r>
          </a:p>
        </p:txBody>
      </p:sp>
      <p:sp>
        <p:nvSpPr>
          <p:cNvPr id="600084" name="Text Box 20"/>
          <p:cNvSpPr txBox="1">
            <a:spLocks noChangeArrowheads="1"/>
          </p:cNvSpPr>
          <p:nvPr/>
        </p:nvSpPr>
        <p:spPr bwMode="auto">
          <a:xfrm>
            <a:off x="361950" y="1058863"/>
            <a:ext cx="2901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Quick-Sort(A, 1, 1)</a:t>
            </a:r>
          </a:p>
        </p:txBody>
      </p:sp>
      <p:sp>
        <p:nvSpPr>
          <p:cNvPr id="600085" name="Text Box 21"/>
          <p:cNvSpPr txBox="1">
            <a:spLocks noChangeArrowheads="1"/>
          </p:cNvSpPr>
          <p:nvPr/>
        </p:nvSpPr>
        <p:spPr bwMode="auto">
          <a:xfrm>
            <a:off x="3052763" y="1065213"/>
            <a:ext cx="22336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base case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EE8EC-0C48-4D84-998D-7074E9F32E3F}" type="slidenum">
              <a:rPr lang="en-US" altLang="en-US"/>
              <a:pPr/>
              <a:t>70</a:t>
            </a:fld>
            <a:endParaRPr lang="en-US" altLang="en-US"/>
          </a:p>
        </p:txBody>
      </p:sp>
      <p:cxnSp>
        <p:nvCxnSpPr>
          <p:cNvPr id="499714" name="AutoShape 2"/>
          <p:cNvCxnSpPr>
            <a:cxnSpLocks noChangeShapeType="1"/>
          </p:cNvCxnSpPr>
          <p:nvPr/>
        </p:nvCxnSpPr>
        <p:spPr bwMode="auto">
          <a:xfrm flipV="1">
            <a:off x="1449388" y="3113088"/>
            <a:ext cx="836612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499715" name="AutoShape 3"/>
          <p:cNvCxnSpPr>
            <a:cxnSpLocks noChangeShapeType="1"/>
            <a:stCxn id="499719" idx="0"/>
            <a:endCxn id="499716" idx="2"/>
          </p:cNvCxnSpPr>
          <p:nvPr/>
        </p:nvCxnSpPr>
        <p:spPr bwMode="auto">
          <a:xfrm flipH="1" flipV="1">
            <a:off x="2271713" y="3113088"/>
            <a:ext cx="901700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499716" name="AutoShape 4"/>
          <p:cNvSpPr>
            <a:spLocks noChangeArrowheads="1"/>
          </p:cNvSpPr>
          <p:nvPr/>
        </p:nvSpPr>
        <p:spPr bwMode="auto">
          <a:xfrm>
            <a:off x="1219200" y="2667000"/>
            <a:ext cx="21034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499718" name="AutoShape 6"/>
          <p:cNvSpPr>
            <a:spLocks noChangeArrowheads="1"/>
          </p:cNvSpPr>
          <p:nvPr/>
        </p:nvSpPr>
        <p:spPr bwMode="auto">
          <a:xfrm>
            <a:off x="1219200" y="3962400"/>
            <a:ext cx="43021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499719" name="AutoShape 7"/>
          <p:cNvSpPr>
            <a:spLocks noChangeArrowheads="1"/>
          </p:cNvSpPr>
          <p:nvPr/>
        </p:nvSpPr>
        <p:spPr bwMode="auto">
          <a:xfrm>
            <a:off x="2955925" y="3962400"/>
            <a:ext cx="4333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499732" name="AutoShape 20"/>
          <p:cNvCxnSpPr>
            <a:cxnSpLocks noChangeShapeType="1"/>
            <a:stCxn id="499716" idx="0"/>
            <a:endCxn id="499734" idx="2"/>
          </p:cNvCxnSpPr>
          <p:nvPr/>
        </p:nvCxnSpPr>
        <p:spPr bwMode="auto">
          <a:xfrm flipV="1">
            <a:off x="2271713" y="1973263"/>
            <a:ext cx="2033587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499734" name="AutoShape 22"/>
          <p:cNvSpPr>
            <a:spLocks noChangeArrowheads="1"/>
          </p:cNvSpPr>
          <p:nvPr/>
        </p:nvSpPr>
        <p:spPr bwMode="auto">
          <a:xfrm>
            <a:off x="1219200" y="1495425"/>
            <a:ext cx="6172200" cy="45878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499736" name="AutoShape 24"/>
          <p:cNvSpPr>
            <a:spLocks noChangeArrowheads="1"/>
          </p:cNvSpPr>
          <p:nvPr/>
        </p:nvSpPr>
        <p:spPr bwMode="auto">
          <a:xfrm>
            <a:off x="4632325" y="1584325"/>
            <a:ext cx="2667000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5          6          7         8</a:t>
            </a:r>
          </a:p>
        </p:txBody>
      </p:sp>
      <p:sp>
        <p:nvSpPr>
          <p:cNvPr id="499737" name="AutoShape 25"/>
          <p:cNvSpPr>
            <a:spLocks noChangeArrowheads="1"/>
          </p:cNvSpPr>
          <p:nvPr/>
        </p:nvSpPr>
        <p:spPr bwMode="auto">
          <a:xfrm>
            <a:off x="3659188" y="15859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grpSp>
        <p:nvGrpSpPr>
          <p:cNvPr id="499746" name="Group 34"/>
          <p:cNvGrpSpPr>
            <a:grpSpLocks/>
          </p:cNvGrpSpPr>
          <p:nvPr/>
        </p:nvGrpSpPr>
        <p:grpSpPr bwMode="auto">
          <a:xfrm>
            <a:off x="1285875" y="1552575"/>
            <a:ext cx="2027238" cy="377825"/>
            <a:chOff x="792" y="3190"/>
            <a:chExt cx="1277" cy="238"/>
          </a:xfrm>
        </p:grpSpPr>
        <p:grpSp>
          <p:nvGrpSpPr>
            <p:cNvPr id="499741" name="Group 29"/>
            <p:cNvGrpSpPr>
              <a:grpSpLocks/>
            </p:cNvGrpSpPr>
            <p:nvPr/>
          </p:nvGrpSpPr>
          <p:grpSpPr bwMode="auto">
            <a:xfrm>
              <a:off x="824" y="3214"/>
              <a:ext cx="1203" cy="194"/>
              <a:chOff x="828" y="1727"/>
              <a:chExt cx="1203" cy="194"/>
            </a:xfrm>
          </p:grpSpPr>
          <p:sp>
            <p:nvSpPr>
              <p:cNvPr id="499742" name="AutoShape 30"/>
              <p:cNvSpPr>
                <a:spLocks noChangeArrowheads="1"/>
              </p:cNvSpPr>
              <p:nvPr/>
            </p:nvSpPr>
            <p:spPr bwMode="auto">
              <a:xfrm>
                <a:off x="1315" y="1736"/>
                <a:ext cx="226" cy="183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2 </a:t>
                </a:r>
              </a:p>
            </p:txBody>
          </p:sp>
          <p:sp>
            <p:nvSpPr>
              <p:cNvPr id="499743" name="AutoShape 31"/>
              <p:cNvSpPr>
                <a:spLocks noChangeArrowheads="1"/>
              </p:cNvSpPr>
              <p:nvPr/>
            </p:nvSpPr>
            <p:spPr bwMode="auto">
              <a:xfrm>
                <a:off x="828" y="1727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1</a:t>
                </a:r>
              </a:p>
            </p:txBody>
          </p:sp>
          <p:sp>
            <p:nvSpPr>
              <p:cNvPr id="499744" name="AutoShape 32"/>
              <p:cNvSpPr>
                <a:spLocks noChangeArrowheads="1"/>
              </p:cNvSpPr>
              <p:nvPr/>
            </p:nvSpPr>
            <p:spPr bwMode="auto">
              <a:xfrm>
                <a:off x="1839" y="1729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3</a:t>
                </a:r>
              </a:p>
            </p:txBody>
          </p:sp>
        </p:grpSp>
        <p:sp>
          <p:nvSpPr>
            <p:cNvPr id="499745" name="AutoShape 33"/>
            <p:cNvSpPr>
              <a:spLocks noChangeArrowheads="1"/>
            </p:cNvSpPr>
            <p:nvPr/>
          </p:nvSpPr>
          <p:spPr bwMode="auto">
            <a:xfrm>
              <a:off x="792" y="3190"/>
              <a:ext cx="1277" cy="238"/>
            </a:xfrm>
            <a:prstGeom prst="roundRect">
              <a:avLst>
                <a:gd name="adj" fmla="val 16667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>
                <a:solidFill>
                  <a:srgbClr val="FF3300"/>
                </a:solidFill>
                <a:latin typeface="Tahoma" pitchFamily="34" charset="0"/>
              </a:endParaRPr>
            </a:p>
          </p:txBody>
        </p:sp>
      </p:grpSp>
      <p:grpSp>
        <p:nvGrpSpPr>
          <p:cNvPr id="499766" name="Group 54"/>
          <p:cNvGrpSpPr>
            <a:grpSpLocks/>
          </p:cNvGrpSpPr>
          <p:nvPr/>
        </p:nvGrpSpPr>
        <p:grpSpPr bwMode="auto">
          <a:xfrm>
            <a:off x="1322388" y="2736850"/>
            <a:ext cx="1909762" cy="307975"/>
            <a:chOff x="828" y="1727"/>
            <a:chExt cx="1203" cy="194"/>
          </a:xfrm>
        </p:grpSpPr>
        <p:sp>
          <p:nvSpPr>
            <p:cNvPr id="499767" name="AutoShape 55"/>
            <p:cNvSpPr>
              <a:spLocks noChangeArrowheads="1"/>
            </p:cNvSpPr>
            <p:nvPr/>
          </p:nvSpPr>
          <p:spPr bwMode="auto">
            <a:xfrm>
              <a:off x="1315" y="1736"/>
              <a:ext cx="226" cy="183"/>
            </a:xfrm>
            <a:prstGeom prst="roundRect">
              <a:avLst>
                <a:gd name="adj" fmla="val 16667"/>
              </a:avLst>
            </a:prstGeom>
            <a:solidFill>
              <a:srgbClr val="009900"/>
            </a:solidFill>
            <a:ln w="2857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2 </a:t>
              </a:r>
            </a:p>
          </p:txBody>
        </p:sp>
        <p:sp>
          <p:nvSpPr>
            <p:cNvPr id="499768" name="AutoShape 56"/>
            <p:cNvSpPr>
              <a:spLocks noChangeArrowheads="1"/>
            </p:cNvSpPr>
            <p:nvPr/>
          </p:nvSpPr>
          <p:spPr bwMode="auto">
            <a:xfrm>
              <a:off x="828" y="1727"/>
              <a:ext cx="192" cy="192"/>
            </a:xfrm>
            <a:prstGeom prst="roundRect">
              <a:avLst>
                <a:gd name="adj" fmla="val 16667"/>
              </a:avLst>
            </a:prstGeom>
            <a:solidFill>
              <a:srgbClr val="009900"/>
            </a:solidFill>
            <a:ln w="2857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1</a:t>
              </a:r>
            </a:p>
          </p:txBody>
        </p:sp>
        <p:sp>
          <p:nvSpPr>
            <p:cNvPr id="499769" name="AutoShape 57"/>
            <p:cNvSpPr>
              <a:spLocks noChangeArrowheads="1"/>
            </p:cNvSpPr>
            <p:nvPr/>
          </p:nvSpPr>
          <p:spPr bwMode="auto">
            <a:xfrm>
              <a:off x="1839" y="1729"/>
              <a:ext cx="192" cy="192"/>
            </a:xfrm>
            <a:prstGeom prst="roundRect">
              <a:avLst>
                <a:gd name="adj" fmla="val 16667"/>
              </a:avLst>
            </a:prstGeom>
            <a:solidFill>
              <a:srgbClr val="009900"/>
            </a:solidFill>
            <a:ln w="2857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3</a:t>
              </a:r>
            </a:p>
          </p:txBody>
        </p:sp>
      </p:grpSp>
      <p:sp>
        <p:nvSpPr>
          <p:cNvPr id="499770" name="Rectangle 58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900">
                <a:solidFill>
                  <a:schemeClr val="tx2"/>
                </a:solidFill>
              </a:rPr>
              <a:t>Quick-Sort(A, 0, 7)</a:t>
            </a:r>
          </a:p>
        </p:txBody>
      </p:sp>
      <p:sp>
        <p:nvSpPr>
          <p:cNvPr id="499771" name="Text Box 59"/>
          <p:cNvSpPr txBox="1">
            <a:spLocks noChangeArrowheads="1"/>
          </p:cNvSpPr>
          <p:nvPr/>
        </p:nvSpPr>
        <p:spPr bwMode="auto">
          <a:xfrm>
            <a:off x="361950" y="1058863"/>
            <a:ext cx="4121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Quick-Sort(A, 2, 2),</a:t>
            </a:r>
            <a:r>
              <a:rPr lang="en-US">
                <a:solidFill>
                  <a:srgbClr val="009900"/>
                </a:solidFill>
              </a:rPr>
              <a:t> </a:t>
            </a:r>
            <a:r>
              <a:rPr lang="en-US" sz="2400">
                <a:solidFill>
                  <a:srgbClr val="009900"/>
                </a:solidFill>
              </a:rPr>
              <a:t>return</a:t>
            </a:r>
          </a:p>
        </p:txBody>
      </p:sp>
      <p:sp>
        <p:nvSpPr>
          <p:cNvPr id="499774" name="Text Box 62"/>
          <p:cNvSpPr txBox="1">
            <a:spLocks noChangeArrowheads="1"/>
          </p:cNvSpPr>
          <p:nvPr/>
        </p:nvSpPr>
        <p:spPr bwMode="auto">
          <a:xfrm>
            <a:off x="450850" y="1019175"/>
            <a:ext cx="40767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Quick-Sort(A, 0, 2), return</a:t>
            </a:r>
            <a:endParaRPr lang="en-US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9771" grpId="0"/>
      <p:bldP spid="499774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A7C4-ED84-4227-B33E-9C187C1A9AEE}" type="slidenum">
              <a:rPr lang="en-US" altLang="en-US"/>
              <a:pPr/>
              <a:t>71</a:t>
            </a:fld>
            <a:endParaRPr lang="en-US" altLang="en-US"/>
          </a:p>
        </p:txBody>
      </p:sp>
      <p:cxnSp>
        <p:nvCxnSpPr>
          <p:cNvPr id="601090" name="AutoShape 2"/>
          <p:cNvCxnSpPr>
            <a:cxnSpLocks noChangeShapeType="1"/>
          </p:cNvCxnSpPr>
          <p:nvPr/>
        </p:nvCxnSpPr>
        <p:spPr bwMode="auto">
          <a:xfrm flipV="1">
            <a:off x="1449388" y="3113088"/>
            <a:ext cx="836612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01091" name="AutoShape 3"/>
          <p:cNvCxnSpPr>
            <a:cxnSpLocks noChangeShapeType="1"/>
            <a:stCxn id="601094" idx="0"/>
            <a:endCxn id="601092" idx="2"/>
          </p:cNvCxnSpPr>
          <p:nvPr/>
        </p:nvCxnSpPr>
        <p:spPr bwMode="auto">
          <a:xfrm flipH="1" flipV="1">
            <a:off x="2271713" y="3113088"/>
            <a:ext cx="901700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601092" name="AutoShape 4"/>
          <p:cNvSpPr>
            <a:spLocks noChangeArrowheads="1"/>
          </p:cNvSpPr>
          <p:nvPr/>
        </p:nvSpPr>
        <p:spPr bwMode="auto">
          <a:xfrm>
            <a:off x="1219200" y="2667000"/>
            <a:ext cx="21034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1093" name="AutoShape 5"/>
          <p:cNvSpPr>
            <a:spLocks noChangeArrowheads="1"/>
          </p:cNvSpPr>
          <p:nvPr/>
        </p:nvSpPr>
        <p:spPr bwMode="auto">
          <a:xfrm>
            <a:off x="1219200" y="3962400"/>
            <a:ext cx="43021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1094" name="AutoShape 6"/>
          <p:cNvSpPr>
            <a:spLocks noChangeArrowheads="1"/>
          </p:cNvSpPr>
          <p:nvPr/>
        </p:nvSpPr>
        <p:spPr bwMode="auto">
          <a:xfrm>
            <a:off x="2955925" y="3962400"/>
            <a:ext cx="4333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601095" name="AutoShape 7"/>
          <p:cNvCxnSpPr>
            <a:cxnSpLocks noChangeShapeType="1"/>
            <a:stCxn id="601092" idx="0"/>
            <a:endCxn id="601096" idx="2"/>
          </p:cNvCxnSpPr>
          <p:nvPr/>
        </p:nvCxnSpPr>
        <p:spPr bwMode="auto">
          <a:xfrm flipV="1">
            <a:off x="2271713" y="1973263"/>
            <a:ext cx="2033587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601096" name="AutoShape 8"/>
          <p:cNvSpPr>
            <a:spLocks noChangeArrowheads="1"/>
          </p:cNvSpPr>
          <p:nvPr/>
        </p:nvSpPr>
        <p:spPr bwMode="auto">
          <a:xfrm>
            <a:off x="1219200" y="1495425"/>
            <a:ext cx="6172200" cy="45878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1098" name="AutoShape 10"/>
          <p:cNvSpPr>
            <a:spLocks noChangeArrowheads="1"/>
          </p:cNvSpPr>
          <p:nvPr/>
        </p:nvSpPr>
        <p:spPr bwMode="auto">
          <a:xfrm>
            <a:off x="3659188" y="15859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grpSp>
        <p:nvGrpSpPr>
          <p:cNvPr id="601099" name="Group 11"/>
          <p:cNvGrpSpPr>
            <a:grpSpLocks/>
          </p:cNvGrpSpPr>
          <p:nvPr/>
        </p:nvGrpSpPr>
        <p:grpSpPr bwMode="auto">
          <a:xfrm>
            <a:off x="1285875" y="1552575"/>
            <a:ext cx="2027238" cy="377825"/>
            <a:chOff x="792" y="3190"/>
            <a:chExt cx="1277" cy="238"/>
          </a:xfrm>
        </p:grpSpPr>
        <p:grpSp>
          <p:nvGrpSpPr>
            <p:cNvPr id="601100" name="Group 12"/>
            <p:cNvGrpSpPr>
              <a:grpSpLocks/>
            </p:cNvGrpSpPr>
            <p:nvPr/>
          </p:nvGrpSpPr>
          <p:grpSpPr bwMode="auto">
            <a:xfrm>
              <a:off x="824" y="3214"/>
              <a:ext cx="1203" cy="194"/>
              <a:chOff x="828" y="1727"/>
              <a:chExt cx="1203" cy="194"/>
            </a:xfrm>
          </p:grpSpPr>
          <p:sp>
            <p:nvSpPr>
              <p:cNvPr id="601101" name="AutoShape 13"/>
              <p:cNvSpPr>
                <a:spLocks noChangeArrowheads="1"/>
              </p:cNvSpPr>
              <p:nvPr/>
            </p:nvSpPr>
            <p:spPr bwMode="auto">
              <a:xfrm>
                <a:off x="1315" y="1736"/>
                <a:ext cx="226" cy="183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2 </a:t>
                </a:r>
              </a:p>
            </p:txBody>
          </p:sp>
          <p:sp>
            <p:nvSpPr>
              <p:cNvPr id="601102" name="AutoShape 14"/>
              <p:cNvSpPr>
                <a:spLocks noChangeArrowheads="1"/>
              </p:cNvSpPr>
              <p:nvPr/>
            </p:nvSpPr>
            <p:spPr bwMode="auto">
              <a:xfrm>
                <a:off x="828" y="1727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1</a:t>
                </a:r>
              </a:p>
            </p:txBody>
          </p:sp>
          <p:sp>
            <p:nvSpPr>
              <p:cNvPr id="601103" name="AutoShape 15"/>
              <p:cNvSpPr>
                <a:spLocks noChangeArrowheads="1"/>
              </p:cNvSpPr>
              <p:nvPr/>
            </p:nvSpPr>
            <p:spPr bwMode="auto">
              <a:xfrm>
                <a:off x="1839" y="1729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3</a:t>
                </a:r>
              </a:p>
            </p:txBody>
          </p:sp>
        </p:grpSp>
        <p:sp>
          <p:nvSpPr>
            <p:cNvPr id="601104" name="AutoShape 16"/>
            <p:cNvSpPr>
              <a:spLocks noChangeArrowheads="1"/>
            </p:cNvSpPr>
            <p:nvPr/>
          </p:nvSpPr>
          <p:spPr bwMode="auto">
            <a:xfrm>
              <a:off x="792" y="3190"/>
              <a:ext cx="1277" cy="238"/>
            </a:xfrm>
            <a:prstGeom prst="roundRect">
              <a:avLst>
                <a:gd name="adj" fmla="val 16667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>
                <a:solidFill>
                  <a:srgbClr val="FF3300"/>
                </a:solidFill>
                <a:latin typeface="Tahoma" pitchFamily="34" charset="0"/>
              </a:endParaRPr>
            </a:p>
          </p:txBody>
        </p:sp>
      </p:grpSp>
      <p:grpSp>
        <p:nvGrpSpPr>
          <p:cNvPr id="601105" name="Group 17"/>
          <p:cNvGrpSpPr>
            <a:grpSpLocks/>
          </p:cNvGrpSpPr>
          <p:nvPr/>
        </p:nvGrpSpPr>
        <p:grpSpPr bwMode="auto">
          <a:xfrm>
            <a:off x="4276725" y="1973263"/>
            <a:ext cx="3116263" cy="1120775"/>
            <a:chOff x="2712" y="1243"/>
            <a:chExt cx="1963" cy="706"/>
          </a:xfrm>
        </p:grpSpPr>
        <p:sp>
          <p:nvSpPr>
            <p:cNvPr id="601106" name="AutoShape 18"/>
            <p:cNvSpPr>
              <a:spLocks noChangeArrowheads="1"/>
            </p:cNvSpPr>
            <p:nvPr/>
          </p:nvSpPr>
          <p:spPr bwMode="auto">
            <a:xfrm>
              <a:off x="2970" y="1680"/>
              <a:ext cx="1705" cy="269"/>
            </a:xfrm>
            <a:prstGeom prst="roundRect">
              <a:avLst>
                <a:gd name="adj" fmla="val 16667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en-US" b="0">
                <a:solidFill>
                  <a:schemeClr val="accent1"/>
                </a:solidFill>
                <a:latin typeface="Tahoma" pitchFamily="34" charset="0"/>
              </a:endParaRPr>
            </a:p>
          </p:txBody>
        </p:sp>
        <p:cxnSp>
          <p:nvCxnSpPr>
            <p:cNvPr id="601107" name="AutoShape 19"/>
            <p:cNvCxnSpPr>
              <a:cxnSpLocks noChangeShapeType="1"/>
              <a:stCxn id="601106" idx="0"/>
            </p:cNvCxnSpPr>
            <p:nvPr/>
          </p:nvCxnSpPr>
          <p:spPr bwMode="auto">
            <a:xfrm flipH="1" flipV="1">
              <a:off x="2712" y="1243"/>
              <a:ext cx="1111" cy="428"/>
            </a:xfrm>
            <a:prstGeom prst="straightConnector1">
              <a:avLst/>
            </a:prstGeom>
            <a:noFill/>
            <a:ln w="28575">
              <a:solidFill>
                <a:srgbClr val="0000FF"/>
              </a:solidFill>
              <a:round/>
              <a:headEnd type="stealth" w="lg" len="lg"/>
              <a:tailEnd/>
            </a:ln>
            <a:effectLst/>
          </p:spPr>
        </p:cxnSp>
        <p:sp>
          <p:nvSpPr>
            <p:cNvPr id="601108" name="AutoShape 20"/>
            <p:cNvSpPr>
              <a:spLocks noChangeArrowheads="1"/>
            </p:cNvSpPr>
            <p:nvPr/>
          </p:nvSpPr>
          <p:spPr bwMode="auto">
            <a:xfrm>
              <a:off x="2991" y="1720"/>
              <a:ext cx="1644" cy="192"/>
            </a:xfrm>
            <a:prstGeom prst="roundRect">
              <a:avLst>
                <a:gd name="adj" fmla="val 16667"/>
              </a:avLst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5          6          7        8</a:t>
              </a:r>
            </a:p>
          </p:txBody>
        </p:sp>
      </p:grpSp>
      <p:grpSp>
        <p:nvGrpSpPr>
          <p:cNvPr id="601109" name="Group 21"/>
          <p:cNvGrpSpPr>
            <a:grpSpLocks/>
          </p:cNvGrpSpPr>
          <p:nvPr/>
        </p:nvGrpSpPr>
        <p:grpSpPr bwMode="auto">
          <a:xfrm>
            <a:off x="4314825" y="1982788"/>
            <a:ext cx="3116263" cy="1120775"/>
            <a:chOff x="2712" y="1243"/>
            <a:chExt cx="1963" cy="706"/>
          </a:xfrm>
        </p:grpSpPr>
        <p:sp>
          <p:nvSpPr>
            <p:cNvPr id="601110" name="AutoShape 22"/>
            <p:cNvSpPr>
              <a:spLocks noChangeArrowheads="1"/>
            </p:cNvSpPr>
            <p:nvPr/>
          </p:nvSpPr>
          <p:spPr bwMode="auto">
            <a:xfrm>
              <a:off x="2970" y="1680"/>
              <a:ext cx="1705" cy="269"/>
            </a:xfrm>
            <a:prstGeom prst="roundRect">
              <a:avLst>
                <a:gd name="adj" fmla="val 16667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en-US" b="0">
                <a:solidFill>
                  <a:schemeClr val="accent1"/>
                </a:solidFill>
                <a:latin typeface="Tahoma" pitchFamily="34" charset="0"/>
              </a:endParaRPr>
            </a:p>
          </p:txBody>
        </p:sp>
        <p:cxnSp>
          <p:nvCxnSpPr>
            <p:cNvPr id="601111" name="AutoShape 23"/>
            <p:cNvCxnSpPr>
              <a:cxnSpLocks noChangeShapeType="1"/>
              <a:stCxn id="601110" idx="0"/>
            </p:cNvCxnSpPr>
            <p:nvPr/>
          </p:nvCxnSpPr>
          <p:spPr bwMode="auto">
            <a:xfrm flipH="1" flipV="1">
              <a:off x="2712" y="1243"/>
              <a:ext cx="1111" cy="428"/>
            </a:xfrm>
            <a:prstGeom prst="straightConnector1">
              <a:avLst/>
            </a:prstGeom>
            <a:noFill/>
            <a:ln w="28575">
              <a:solidFill>
                <a:srgbClr val="0000FF"/>
              </a:solidFill>
              <a:round/>
              <a:headEnd type="stealth" w="lg" len="lg"/>
              <a:tailEnd/>
            </a:ln>
            <a:effectLst/>
          </p:spPr>
        </p:cxnSp>
        <p:sp>
          <p:nvSpPr>
            <p:cNvPr id="601112" name="AutoShape 24"/>
            <p:cNvSpPr>
              <a:spLocks noChangeArrowheads="1"/>
            </p:cNvSpPr>
            <p:nvPr/>
          </p:nvSpPr>
          <p:spPr bwMode="auto">
            <a:xfrm>
              <a:off x="3486" y="1720"/>
              <a:ext cx="1141" cy="192"/>
            </a:xfrm>
            <a:prstGeom prst="roundRect">
              <a:avLst>
                <a:gd name="adj" fmla="val 16667"/>
              </a:avLst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6          7        8</a:t>
              </a:r>
            </a:p>
          </p:txBody>
        </p:sp>
        <p:sp>
          <p:nvSpPr>
            <p:cNvPr id="601113" name="AutoShape 25"/>
            <p:cNvSpPr>
              <a:spLocks noChangeArrowheads="1"/>
            </p:cNvSpPr>
            <p:nvPr/>
          </p:nvSpPr>
          <p:spPr bwMode="auto">
            <a:xfrm>
              <a:off x="3032" y="1725"/>
              <a:ext cx="192" cy="192"/>
            </a:xfrm>
            <a:prstGeom prst="roundRect">
              <a:avLst>
                <a:gd name="adj" fmla="val 16667"/>
              </a:avLst>
            </a:prstGeom>
            <a:solidFill>
              <a:srgbClr val="009900"/>
            </a:solidFill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5</a:t>
              </a:r>
            </a:p>
          </p:txBody>
        </p:sp>
      </p:grpSp>
      <p:sp>
        <p:nvSpPr>
          <p:cNvPr id="601118" name="Rectangle 30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900">
                <a:solidFill>
                  <a:schemeClr val="tx2"/>
                </a:solidFill>
              </a:rPr>
              <a:t>Quick-Sort(A, 0, 7)</a:t>
            </a:r>
          </a:p>
        </p:txBody>
      </p:sp>
      <p:sp>
        <p:nvSpPr>
          <p:cNvPr id="601119" name="Text Box 31"/>
          <p:cNvSpPr txBox="1">
            <a:spLocks noChangeArrowheads="1"/>
          </p:cNvSpPr>
          <p:nvPr/>
        </p:nvSpPr>
        <p:spPr bwMode="auto">
          <a:xfrm>
            <a:off x="361950" y="1058863"/>
            <a:ext cx="4121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Quick-Sort(A, 2, 2),</a:t>
            </a:r>
            <a:r>
              <a:rPr lang="en-US">
                <a:solidFill>
                  <a:srgbClr val="009900"/>
                </a:solidFill>
              </a:rPr>
              <a:t> </a:t>
            </a:r>
            <a:r>
              <a:rPr lang="en-US" sz="2400">
                <a:solidFill>
                  <a:srgbClr val="009900"/>
                </a:solidFill>
              </a:rPr>
              <a:t>return</a:t>
            </a:r>
          </a:p>
        </p:txBody>
      </p:sp>
      <p:sp>
        <p:nvSpPr>
          <p:cNvPr id="601120" name="Text Box 32"/>
          <p:cNvSpPr txBox="1">
            <a:spLocks noChangeArrowheads="1"/>
          </p:cNvSpPr>
          <p:nvPr/>
        </p:nvSpPr>
        <p:spPr bwMode="auto">
          <a:xfrm>
            <a:off x="450850" y="1019175"/>
            <a:ext cx="40767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Quick-Sort(A, 4, 7)</a:t>
            </a:r>
            <a:endParaRPr lang="en-US" sz="2400"/>
          </a:p>
        </p:txBody>
      </p:sp>
      <p:sp>
        <p:nvSpPr>
          <p:cNvPr id="601121" name="Text Box 33"/>
          <p:cNvSpPr txBox="1">
            <a:spLocks noChangeArrowheads="1"/>
          </p:cNvSpPr>
          <p:nvPr/>
        </p:nvSpPr>
        <p:spPr bwMode="auto">
          <a:xfrm>
            <a:off x="3154363" y="1036638"/>
            <a:ext cx="22336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partition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1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1121" grpId="0" autoUpdateAnimBg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A472E-D8CF-4FCD-B9DF-AEED784DA5E9}" type="slidenum">
              <a:rPr lang="en-US" altLang="en-US"/>
              <a:pPr/>
              <a:t>72</a:t>
            </a:fld>
            <a:endParaRPr lang="en-US" altLang="en-US"/>
          </a:p>
        </p:txBody>
      </p:sp>
      <p:cxnSp>
        <p:nvCxnSpPr>
          <p:cNvPr id="502786" name="AutoShape 2"/>
          <p:cNvCxnSpPr>
            <a:cxnSpLocks noChangeShapeType="1"/>
          </p:cNvCxnSpPr>
          <p:nvPr/>
        </p:nvCxnSpPr>
        <p:spPr bwMode="auto">
          <a:xfrm flipV="1">
            <a:off x="1449388" y="3113088"/>
            <a:ext cx="836612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02787" name="AutoShape 3"/>
          <p:cNvCxnSpPr>
            <a:cxnSpLocks noChangeShapeType="1"/>
            <a:stCxn id="502791" idx="0"/>
            <a:endCxn id="502788" idx="2"/>
          </p:cNvCxnSpPr>
          <p:nvPr/>
        </p:nvCxnSpPr>
        <p:spPr bwMode="auto">
          <a:xfrm flipH="1" flipV="1">
            <a:off x="2271713" y="3113088"/>
            <a:ext cx="901700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502788" name="AutoShape 4"/>
          <p:cNvSpPr>
            <a:spLocks noChangeArrowheads="1"/>
          </p:cNvSpPr>
          <p:nvPr/>
        </p:nvSpPr>
        <p:spPr bwMode="auto">
          <a:xfrm>
            <a:off x="1219200" y="2667000"/>
            <a:ext cx="21034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02789" name="AutoShape 5"/>
          <p:cNvSpPr>
            <a:spLocks noChangeArrowheads="1"/>
          </p:cNvSpPr>
          <p:nvPr/>
        </p:nvSpPr>
        <p:spPr bwMode="auto">
          <a:xfrm>
            <a:off x="4714875" y="2667000"/>
            <a:ext cx="27066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02790" name="AutoShape 6"/>
          <p:cNvSpPr>
            <a:spLocks noChangeArrowheads="1"/>
          </p:cNvSpPr>
          <p:nvPr/>
        </p:nvSpPr>
        <p:spPr bwMode="auto">
          <a:xfrm>
            <a:off x="1219200" y="3962400"/>
            <a:ext cx="43021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02791" name="AutoShape 7"/>
          <p:cNvSpPr>
            <a:spLocks noChangeArrowheads="1"/>
          </p:cNvSpPr>
          <p:nvPr/>
        </p:nvSpPr>
        <p:spPr bwMode="auto">
          <a:xfrm>
            <a:off x="2955925" y="3962400"/>
            <a:ext cx="4333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02792" name="AutoShape 8"/>
          <p:cNvSpPr>
            <a:spLocks noChangeArrowheads="1"/>
          </p:cNvSpPr>
          <p:nvPr/>
        </p:nvSpPr>
        <p:spPr bwMode="auto">
          <a:xfrm>
            <a:off x="5575300" y="3976688"/>
            <a:ext cx="1981200" cy="42703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502795" name="AutoShape 11"/>
          <p:cNvCxnSpPr>
            <a:cxnSpLocks noChangeShapeType="1"/>
            <a:stCxn id="502792" idx="0"/>
            <a:endCxn id="502789" idx="2"/>
          </p:cNvCxnSpPr>
          <p:nvPr/>
        </p:nvCxnSpPr>
        <p:spPr bwMode="auto">
          <a:xfrm flipH="1" flipV="1">
            <a:off x="6069013" y="3108325"/>
            <a:ext cx="496887" cy="85407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cxnSp>
        <p:nvCxnSpPr>
          <p:cNvPr id="502798" name="AutoShape 14"/>
          <p:cNvCxnSpPr>
            <a:cxnSpLocks noChangeShapeType="1"/>
            <a:stCxn id="502788" idx="0"/>
            <a:endCxn id="502800" idx="2"/>
          </p:cNvCxnSpPr>
          <p:nvPr/>
        </p:nvCxnSpPr>
        <p:spPr bwMode="auto">
          <a:xfrm flipV="1">
            <a:off x="2271713" y="1973263"/>
            <a:ext cx="2033587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02799" name="AutoShape 15"/>
          <p:cNvCxnSpPr>
            <a:cxnSpLocks noChangeShapeType="1"/>
            <a:stCxn id="502789" idx="0"/>
            <a:endCxn id="502800" idx="2"/>
          </p:cNvCxnSpPr>
          <p:nvPr/>
        </p:nvCxnSpPr>
        <p:spPr bwMode="auto">
          <a:xfrm flipH="1" flipV="1">
            <a:off x="4305300" y="1973263"/>
            <a:ext cx="1763713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02800" name="AutoShape 16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02803" name="AutoShape 19"/>
          <p:cNvSpPr>
            <a:spLocks noChangeArrowheads="1"/>
          </p:cNvSpPr>
          <p:nvPr/>
        </p:nvSpPr>
        <p:spPr bwMode="auto">
          <a:xfrm>
            <a:off x="3659188" y="15859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sp>
        <p:nvSpPr>
          <p:cNvPr id="502806" name="AutoShape 22"/>
          <p:cNvSpPr>
            <a:spLocks noChangeArrowheads="1"/>
          </p:cNvSpPr>
          <p:nvPr/>
        </p:nvSpPr>
        <p:spPr bwMode="auto">
          <a:xfrm>
            <a:off x="4813300" y="2738438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5</a:t>
            </a:r>
          </a:p>
        </p:txBody>
      </p:sp>
      <p:sp>
        <p:nvSpPr>
          <p:cNvPr id="502807" name="AutoShape 23"/>
          <p:cNvSpPr>
            <a:spLocks noChangeArrowheads="1"/>
          </p:cNvSpPr>
          <p:nvPr/>
        </p:nvSpPr>
        <p:spPr bwMode="auto">
          <a:xfrm>
            <a:off x="5645150" y="4030663"/>
            <a:ext cx="1811338" cy="304800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6          7        8</a:t>
            </a:r>
          </a:p>
        </p:txBody>
      </p:sp>
      <p:grpSp>
        <p:nvGrpSpPr>
          <p:cNvPr id="502808" name="Group 24"/>
          <p:cNvGrpSpPr>
            <a:grpSpLocks/>
          </p:cNvGrpSpPr>
          <p:nvPr/>
        </p:nvGrpSpPr>
        <p:grpSpPr bwMode="auto">
          <a:xfrm>
            <a:off x="5662613" y="4024313"/>
            <a:ext cx="1793875" cy="304800"/>
            <a:chOff x="3567" y="2535"/>
            <a:chExt cx="1130" cy="192"/>
          </a:xfrm>
        </p:grpSpPr>
        <p:sp>
          <p:nvSpPr>
            <p:cNvPr id="502809" name="AutoShape 25"/>
            <p:cNvSpPr>
              <a:spLocks noChangeArrowheads="1"/>
            </p:cNvSpPr>
            <p:nvPr/>
          </p:nvSpPr>
          <p:spPr bwMode="auto">
            <a:xfrm>
              <a:off x="4060" y="2539"/>
              <a:ext cx="637" cy="183"/>
            </a:xfrm>
            <a:prstGeom prst="roundRect">
              <a:avLst>
                <a:gd name="adj" fmla="val 16667"/>
              </a:avLst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7        8</a:t>
              </a:r>
            </a:p>
          </p:txBody>
        </p:sp>
        <p:sp>
          <p:nvSpPr>
            <p:cNvPr id="502810" name="AutoShape 26"/>
            <p:cNvSpPr>
              <a:spLocks noChangeArrowheads="1"/>
            </p:cNvSpPr>
            <p:nvPr/>
          </p:nvSpPr>
          <p:spPr bwMode="auto">
            <a:xfrm>
              <a:off x="3567" y="2535"/>
              <a:ext cx="192" cy="192"/>
            </a:xfrm>
            <a:prstGeom prst="roundRect">
              <a:avLst>
                <a:gd name="adj" fmla="val 16667"/>
              </a:avLst>
            </a:prstGeom>
            <a:solidFill>
              <a:srgbClr val="009900"/>
            </a:solidFill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6</a:t>
              </a:r>
            </a:p>
          </p:txBody>
        </p:sp>
      </p:grpSp>
      <p:sp>
        <p:nvSpPr>
          <p:cNvPr id="502817" name="AutoShape 33"/>
          <p:cNvSpPr>
            <a:spLocks noChangeArrowheads="1"/>
          </p:cNvSpPr>
          <p:nvPr/>
        </p:nvSpPr>
        <p:spPr bwMode="auto">
          <a:xfrm>
            <a:off x="5648325" y="40243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6</a:t>
            </a:r>
          </a:p>
        </p:txBody>
      </p:sp>
      <p:grpSp>
        <p:nvGrpSpPr>
          <p:cNvPr id="502826" name="Group 42"/>
          <p:cNvGrpSpPr>
            <a:grpSpLocks/>
          </p:cNvGrpSpPr>
          <p:nvPr/>
        </p:nvGrpSpPr>
        <p:grpSpPr bwMode="auto">
          <a:xfrm>
            <a:off x="1285875" y="1552575"/>
            <a:ext cx="2027238" cy="377825"/>
            <a:chOff x="792" y="3190"/>
            <a:chExt cx="1277" cy="238"/>
          </a:xfrm>
        </p:grpSpPr>
        <p:grpSp>
          <p:nvGrpSpPr>
            <p:cNvPr id="502827" name="Group 43"/>
            <p:cNvGrpSpPr>
              <a:grpSpLocks/>
            </p:cNvGrpSpPr>
            <p:nvPr/>
          </p:nvGrpSpPr>
          <p:grpSpPr bwMode="auto">
            <a:xfrm>
              <a:off x="824" y="3214"/>
              <a:ext cx="1203" cy="194"/>
              <a:chOff x="828" y="1727"/>
              <a:chExt cx="1203" cy="194"/>
            </a:xfrm>
          </p:grpSpPr>
          <p:sp>
            <p:nvSpPr>
              <p:cNvPr id="502828" name="AutoShape 44"/>
              <p:cNvSpPr>
                <a:spLocks noChangeArrowheads="1"/>
              </p:cNvSpPr>
              <p:nvPr/>
            </p:nvSpPr>
            <p:spPr bwMode="auto">
              <a:xfrm>
                <a:off x="1315" y="1736"/>
                <a:ext cx="226" cy="183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2 </a:t>
                </a:r>
              </a:p>
            </p:txBody>
          </p:sp>
          <p:sp>
            <p:nvSpPr>
              <p:cNvPr id="502829" name="AutoShape 45"/>
              <p:cNvSpPr>
                <a:spLocks noChangeArrowheads="1"/>
              </p:cNvSpPr>
              <p:nvPr/>
            </p:nvSpPr>
            <p:spPr bwMode="auto">
              <a:xfrm>
                <a:off x="828" y="1727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1</a:t>
                </a:r>
              </a:p>
            </p:txBody>
          </p:sp>
          <p:sp>
            <p:nvSpPr>
              <p:cNvPr id="502830" name="AutoShape 46"/>
              <p:cNvSpPr>
                <a:spLocks noChangeArrowheads="1"/>
              </p:cNvSpPr>
              <p:nvPr/>
            </p:nvSpPr>
            <p:spPr bwMode="auto">
              <a:xfrm>
                <a:off x="1839" y="1729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3</a:t>
                </a:r>
              </a:p>
            </p:txBody>
          </p:sp>
        </p:grpSp>
        <p:sp>
          <p:nvSpPr>
            <p:cNvPr id="502831" name="AutoShape 47"/>
            <p:cNvSpPr>
              <a:spLocks noChangeArrowheads="1"/>
            </p:cNvSpPr>
            <p:nvPr/>
          </p:nvSpPr>
          <p:spPr bwMode="auto">
            <a:xfrm>
              <a:off x="792" y="3190"/>
              <a:ext cx="1277" cy="238"/>
            </a:xfrm>
            <a:prstGeom prst="roundRect">
              <a:avLst>
                <a:gd name="adj" fmla="val 16667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>
                <a:solidFill>
                  <a:srgbClr val="FF3300"/>
                </a:solidFill>
                <a:latin typeface="Tahoma" pitchFamily="34" charset="0"/>
              </a:endParaRPr>
            </a:p>
          </p:txBody>
        </p:sp>
      </p:grpSp>
      <p:sp>
        <p:nvSpPr>
          <p:cNvPr id="502832" name="Rectangle 48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900">
                <a:solidFill>
                  <a:schemeClr val="tx2"/>
                </a:solidFill>
              </a:rPr>
              <a:t>Quick-Sort(A, 0, 7)</a:t>
            </a:r>
          </a:p>
        </p:txBody>
      </p:sp>
      <p:sp>
        <p:nvSpPr>
          <p:cNvPr id="502833" name="Text Box 49"/>
          <p:cNvSpPr txBox="1">
            <a:spLocks noChangeArrowheads="1"/>
          </p:cNvSpPr>
          <p:nvPr/>
        </p:nvSpPr>
        <p:spPr bwMode="auto">
          <a:xfrm>
            <a:off x="450850" y="1019175"/>
            <a:ext cx="40767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Quick-Sort(A, 5, 7)</a:t>
            </a:r>
            <a:endParaRPr lang="en-US" sz="2400"/>
          </a:p>
        </p:txBody>
      </p:sp>
      <p:sp>
        <p:nvSpPr>
          <p:cNvPr id="502834" name="Text Box 50"/>
          <p:cNvSpPr txBox="1">
            <a:spLocks noChangeArrowheads="1"/>
          </p:cNvSpPr>
          <p:nvPr/>
        </p:nvSpPr>
        <p:spPr bwMode="auto">
          <a:xfrm>
            <a:off x="3154363" y="1036638"/>
            <a:ext cx="22336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partition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2807" grpId="0" animBg="1"/>
      <p:bldP spid="502817" grpId="0" animBg="1"/>
      <p:bldP spid="502834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7DC17-D44E-4ADE-8C6E-647879E1317C}" type="slidenum">
              <a:rPr lang="en-US" altLang="en-US"/>
              <a:pPr/>
              <a:t>73</a:t>
            </a:fld>
            <a:endParaRPr lang="en-US" altLang="en-US"/>
          </a:p>
        </p:txBody>
      </p:sp>
      <p:cxnSp>
        <p:nvCxnSpPr>
          <p:cNvPr id="602114" name="AutoShape 2"/>
          <p:cNvCxnSpPr>
            <a:cxnSpLocks noChangeShapeType="1"/>
          </p:cNvCxnSpPr>
          <p:nvPr/>
        </p:nvCxnSpPr>
        <p:spPr bwMode="auto">
          <a:xfrm flipV="1">
            <a:off x="1449388" y="3113088"/>
            <a:ext cx="836612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02115" name="AutoShape 3"/>
          <p:cNvCxnSpPr>
            <a:cxnSpLocks noChangeShapeType="1"/>
            <a:stCxn id="602119" idx="0"/>
            <a:endCxn id="602116" idx="2"/>
          </p:cNvCxnSpPr>
          <p:nvPr/>
        </p:nvCxnSpPr>
        <p:spPr bwMode="auto">
          <a:xfrm flipH="1" flipV="1">
            <a:off x="2271713" y="3113088"/>
            <a:ext cx="901700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602116" name="AutoShape 4"/>
          <p:cNvSpPr>
            <a:spLocks noChangeArrowheads="1"/>
          </p:cNvSpPr>
          <p:nvPr/>
        </p:nvSpPr>
        <p:spPr bwMode="auto">
          <a:xfrm>
            <a:off x="1219200" y="2667000"/>
            <a:ext cx="21034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2117" name="AutoShape 5"/>
          <p:cNvSpPr>
            <a:spLocks noChangeArrowheads="1"/>
          </p:cNvSpPr>
          <p:nvPr/>
        </p:nvSpPr>
        <p:spPr bwMode="auto">
          <a:xfrm>
            <a:off x="4714875" y="2667000"/>
            <a:ext cx="27066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2118" name="AutoShape 6"/>
          <p:cNvSpPr>
            <a:spLocks noChangeArrowheads="1"/>
          </p:cNvSpPr>
          <p:nvPr/>
        </p:nvSpPr>
        <p:spPr bwMode="auto">
          <a:xfrm>
            <a:off x="1219200" y="3962400"/>
            <a:ext cx="43021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2119" name="AutoShape 7"/>
          <p:cNvSpPr>
            <a:spLocks noChangeArrowheads="1"/>
          </p:cNvSpPr>
          <p:nvPr/>
        </p:nvSpPr>
        <p:spPr bwMode="auto">
          <a:xfrm>
            <a:off x="2955925" y="3962400"/>
            <a:ext cx="4333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2120" name="AutoShape 8"/>
          <p:cNvSpPr>
            <a:spLocks noChangeArrowheads="1"/>
          </p:cNvSpPr>
          <p:nvPr/>
        </p:nvSpPr>
        <p:spPr bwMode="auto">
          <a:xfrm>
            <a:off x="5575300" y="3976688"/>
            <a:ext cx="1981200" cy="42703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602121" name="AutoShape 9"/>
          <p:cNvCxnSpPr>
            <a:cxnSpLocks noChangeShapeType="1"/>
            <a:stCxn id="602120" idx="0"/>
            <a:endCxn id="602117" idx="2"/>
          </p:cNvCxnSpPr>
          <p:nvPr/>
        </p:nvCxnSpPr>
        <p:spPr bwMode="auto">
          <a:xfrm flipH="1" flipV="1">
            <a:off x="6069013" y="3108325"/>
            <a:ext cx="496887" cy="85407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cxnSp>
        <p:nvCxnSpPr>
          <p:cNvPr id="602122" name="AutoShape 10"/>
          <p:cNvCxnSpPr>
            <a:cxnSpLocks noChangeShapeType="1"/>
            <a:stCxn id="602116" idx="0"/>
            <a:endCxn id="602124" idx="2"/>
          </p:cNvCxnSpPr>
          <p:nvPr/>
        </p:nvCxnSpPr>
        <p:spPr bwMode="auto">
          <a:xfrm flipV="1">
            <a:off x="2271713" y="1973263"/>
            <a:ext cx="2033587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02123" name="AutoShape 11"/>
          <p:cNvCxnSpPr>
            <a:cxnSpLocks noChangeShapeType="1"/>
            <a:stCxn id="602117" idx="0"/>
            <a:endCxn id="602124" idx="2"/>
          </p:cNvCxnSpPr>
          <p:nvPr/>
        </p:nvCxnSpPr>
        <p:spPr bwMode="auto">
          <a:xfrm flipH="1" flipV="1">
            <a:off x="4305300" y="1973263"/>
            <a:ext cx="1763713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602124" name="AutoShape 12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2125" name="AutoShape 13"/>
          <p:cNvSpPr>
            <a:spLocks noChangeArrowheads="1"/>
          </p:cNvSpPr>
          <p:nvPr/>
        </p:nvSpPr>
        <p:spPr bwMode="auto">
          <a:xfrm>
            <a:off x="3659188" y="15859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sp>
        <p:nvSpPr>
          <p:cNvPr id="602126" name="AutoShape 14"/>
          <p:cNvSpPr>
            <a:spLocks noChangeArrowheads="1"/>
          </p:cNvSpPr>
          <p:nvPr/>
        </p:nvSpPr>
        <p:spPr bwMode="auto">
          <a:xfrm>
            <a:off x="4813300" y="2738438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5</a:t>
            </a:r>
          </a:p>
        </p:txBody>
      </p:sp>
      <p:sp>
        <p:nvSpPr>
          <p:cNvPr id="602130" name="AutoShape 18"/>
          <p:cNvSpPr>
            <a:spLocks noChangeArrowheads="1"/>
          </p:cNvSpPr>
          <p:nvPr/>
        </p:nvSpPr>
        <p:spPr bwMode="auto">
          <a:xfrm>
            <a:off x="5691188" y="4038600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6</a:t>
            </a:r>
          </a:p>
        </p:txBody>
      </p:sp>
      <p:sp>
        <p:nvSpPr>
          <p:cNvPr id="602131" name="AutoShape 19"/>
          <p:cNvSpPr>
            <a:spLocks noChangeArrowheads="1"/>
          </p:cNvSpPr>
          <p:nvPr/>
        </p:nvSpPr>
        <p:spPr bwMode="auto">
          <a:xfrm>
            <a:off x="6527800" y="4805363"/>
            <a:ext cx="1227138" cy="42703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602132" name="AutoShape 20"/>
          <p:cNvCxnSpPr>
            <a:cxnSpLocks noChangeShapeType="1"/>
            <a:stCxn id="602131" idx="0"/>
          </p:cNvCxnSpPr>
          <p:nvPr/>
        </p:nvCxnSpPr>
        <p:spPr bwMode="auto">
          <a:xfrm flipH="1" flipV="1">
            <a:off x="6650038" y="4446588"/>
            <a:ext cx="492125" cy="3444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602133" name="AutoShape 21"/>
          <p:cNvSpPr>
            <a:spLocks noChangeArrowheads="1"/>
          </p:cNvSpPr>
          <p:nvPr/>
        </p:nvSpPr>
        <p:spPr bwMode="auto">
          <a:xfrm>
            <a:off x="6608763" y="4879975"/>
            <a:ext cx="1011237" cy="290513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7        8</a:t>
            </a:r>
          </a:p>
        </p:txBody>
      </p:sp>
      <p:sp>
        <p:nvSpPr>
          <p:cNvPr id="602135" name="AutoShape 23"/>
          <p:cNvSpPr>
            <a:spLocks noChangeArrowheads="1"/>
          </p:cNvSpPr>
          <p:nvPr/>
        </p:nvSpPr>
        <p:spPr bwMode="auto">
          <a:xfrm>
            <a:off x="7219950" y="4883150"/>
            <a:ext cx="371475" cy="276225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</a:t>
            </a:r>
          </a:p>
        </p:txBody>
      </p:sp>
      <p:sp>
        <p:nvSpPr>
          <p:cNvPr id="602136" name="AutoShape 24"/>
          <p:cNvSpPr>
            <a:spLocks noChangeArrowheads="1"/>
          </p:cNvSpPr>
          <p:nvPr/>
        </p:nvSpPr>
        <p:spPr bwMode="auto">
          <a:xfrm>
            <a:off x="6627813" y="4876800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7</a:t>
            </a:r>
          </a:p>
        </p:txBody>
      </p:sp>
      <p:grpSp>
        <p:nvGrpSpPr>
          <p:cNvPr id="602140" name="Group 28"/>
          <p:cNvGrpSpPr>
            <a:grpSpLocks/>
          </p:cNvGrpSpPr>
          <p:nvPr/>
        </p:nvGrpSpPr>
        <p:grpSpPr bwMode="auto">
          <a:xfrm>
            <a:off x="1285875" y="1552575"/>
            <a:ext cx="2027238" cy="377825"/>
            <a:chOff x="792" y="3190"/>
            <a:chExt cx="1277" cy="238"/>
          </a:xfrm>
        </p:grpSpPr>
        <p:grpSp>
          <p:nvGrpSpPr>
            <p:cNvPr id="602141" name="Group 29"/>
            <p:cNvGrpSpPr>
              <a:grpSpLocks/>
            </p:cNvGrpSpPr>
            <p:nvPr/>
          </p:nvGrpSpPr>
          <p:grpSpPr bwMode="auto">
            <a:xfrm>
              <a:off x="824" y="3214"/>
              <a:ext cx="1203" cy="194"/>
              <a:chOff x="828" y="1727"/>
              <a:chExt cx="1203" cy="194"/>
            </a:xfrm>
          </p:grpSpPr>
          <p:sp>
            <p:nvSpPr>
              <p:cNvPr id="602142" name="AutoShape 30"/>
              <p:cNvSpPr>
                <a:spLocks noChangeArrowheads="1"/>
              </p:cNvSpPr>
              <p:nvPr/>
            </p:nvSpPr>
            <p:spPr bwMode="auto">
              <a:xfrm>
                <a:off x="1315" y="1736"/>
                <a:ext cx="226" cy="183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2 </a:t>
                </a:r>
              </a:p>
            </p:txBody>
          </p:sp>
          <p:sp>
            <p:nvSpPr>
              <p:cNvPr id="602143" name="AutoShape 31"/>
              <p:cNvSpPr>
                <a:spLocks noChangeArrowheads="1"/>
              </p:cNvSpPr>
              <p:nvPr/>
            </p:nvSpPr>
            <p:spPr bwMode="auto">
              <a:xfrm>
                <a:off x="828" y="1727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1</a:t>
                </a:r>
              </a:p>
            </p:txBody>
          </p:sp>
          <p:sp>
            <p:nvSpPr>
              <p:cNvPr id="602144" name="AutoShape 32"/>
              <p:cNvSpPr>
                <a:spLocks noChangeArrowheads="1"/>
              </p:cNvSpPr>
              <p:nvPr/>
            </p:nvSpPr>
            <p:spPr bwMode="auto">
              <a:xfrm>
                <a:off x="1839" y="1729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3</a:t>
                </a:r>
              </a:p>
            </p:txBody>
          </p:sp>
        </p:grpSp>
        <p:sp>
          <p:nvSpPr>
            <p:cNvPr id="602145" name="AutoShape 33"/>
            <p:cNvSpPr>
              <a:spLocks noChangeArrowheads="1"/>
            </p:cNvSpPr>
            <p:nvPr/>
          </p:nvSpPr>
          <p:spPr bwMode="auto">
            <a:xfrm>
              <a:off x="792" y="3190"/>
              <a:ext cx="1277" cy="238"/>
            </a:xfrm>
            <a:prstGeom prst="roundRect">
              <a:avLst>
                <a:gd name="adj" fmla="val 16667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>
                <a:solidFill>
                  <a:srgbClr val="FF3300"/>
                </a:solidFill>
                <a:latin typeface="Tahoma" pitchFamily="34" charset="0"/>
              </a:endParaRPr>
            </a:p>
          </p:txBody>
        </p:sp>
      </p:grpSp>
      <p:sp>
        <p:nvSpPr>
          <p:cNvPr id="602146" name="Rectangle 34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900">
                <a:solidFill>
                  <a:schemeClr val="tx2"/>
                </a:solidFill>
              </a:rPr>
              <a:t>Quick-Sort(A, 0, 7)</a:t>
            </a:r>
          </a:p>
        </p:txBody>
      </p:sp>
      <p:sp>
        <p:nvSpPr>
          <p:cNvPr id="602147" name="Text Box 35"/>
          <p:cNvSpPr txBox="1">
            <a:spLocks noChangeArrowheads="1"/>
          </p:cNvSpPr>
          <p:nvPr/>
        </p:nvSpPr>
        <p:spPr bwMode="auto">
          <a:xfrm>
            <a:off x="450850" y="1019175"/>
            <a:ext cx="493395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Quick-Sort(A, 6, 7)</a:t>
            </a:r>
            <a:endParaRPr lang="en-US" sz="2400"/>
          </a:p>
        </p:txBody>
      </p:sp>
      <p:sp>
        <p:nvSpPr>
          <p:cNvPr id="602149" name="Text Box 37"/>
          <p:cNvSpPr txBox="1">
            <a:spLocks noChangeArrowheads="1"/>
          </p:cNvSpPr>
          <p:nvPr/>
        </p:nvSpPr>
        <p:spPr bwMode="auto">
          <a:xfrm>
            <a:off x="3154363" y="1036638"/>
            <a:ext cx="22336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partition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2133" grpId="1" animBg="1"/>
      <p:bldP spid="602135" grpId="0" animBg="1"/>
      <p:bldP spid="602136" grpId="0" animBg="1"/>
      <p:bldP spid="602149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0D0D9-BB79-404F-B10F-044042E9A760}" type="slidenum">
              <a:rPr lang="en-US" altLang="en-US"/>
              <a:pPr/>
              <a:t>74</a:t>
            </a:fld>
            <a:endParaRPr lang="en-US" altLang="en-US"/>
          </a:p>
        </p:txBody>
      </p:sp>
      <p:cxnSp>
        <p:nvCxnSpPr>
          <p:cNvPr id="604162" name="AutoShape 2"/>
          <p:cNvCxnSpPr>
            <a:cxnSpLocks noChangeShapeType="1"/>
          </p:cNvCxnSpPr>
          <p:nvPr/>
        </p:nvCxnSpPr>
        <p:spPr bwMode="auto">
          <a:xfrm flipV="1">
            <a:off x="1449388" y="3113088"/>
            <a:ext cx="836612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04163" name="AutoShape 3"/>
          <p:cNvCxnSpPr>
            <a:cxnSpLocks noChangeShapeType="1"/>
            <a:stCxn id="604167" idx="0"/>
            <a:endCxn id="604164" idx="2"/>
          </p:cNvCxnSpPr>
          <p:nvPr/>
        </p:nvCxnSpPr>
        <p:spPr bwMode="auto">
          <a:xfrm flipH="1" flipV="1">
            <a:off x="2271713" y="3113088"/>
            <a:ext cx="901700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604164" name="AutoShape 4"/>
          <p:cNvSpPr>
            <a:spLocks noChangeArrowheads="1"/>
          </p:cNvSpPr>
          <p:nvPr/>
        </p:nvSpPr>
        <p:spPr bwMode="auto">
          <a:xfrm>
            <a:off x="1219200" y="2667000"/>
            <a:ext cx="21034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4165" name="AutoShape 5"/>
          <p:cNvSpPr>
            <a:spLocks noChangeArrowheads="1"/>
          </p:cNvSpPr>
          <p:nvPr/>
        </p:nvSpPr>
        <p:spPr bwMode="auto">
          <a:xfrm>
            <a:off x="4714875" y="2667000"/>
            <a:ext cx="27066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4166" name="AutoShape 6"/>
          <p:cNvSpPr>
            <a:spLocks noChangeArrowheads="1"/>
          </p:cNvSpPr>
          <p:nvPr/>
        </p:nvSpPr>
        <p:spPr bwMode="auto">
          <a:xfrm>
            <a:off x="1219200" y="3962400"/>
            <a:ext cx="43021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4167" name="AutoShape 7"/>
          <p:cNvSpPr>
            <a:spLocks noChangeArrowheads="1"/>
          </p:cNvSpPr>
          <p:nvPr/>
        </p:nvSpPr>
        <p:spPr bwMode="auto">
          <a:xfrm>
            <a:off x="2955925" y="3962400"/>
            <a:ext cx="4333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4168" name="AutoShape 8"/>
          <p:cNvSpPr>
            <a:spLocks noChangeArrowheads="1"/>
          </p:cNvSpPr>
          <p:nvPr/>
        </p:nvSpPr>
        <p:spPr bwMode="auto">
          <a:xfrm>
            <a:off x="5575300" y="3976688"/>
            <a:ext cx="1981200" cy="42703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604169" name="AutoShape 9"/>
          <p:cNvCxnSpPr>
            <a:cxnSpLocks noChangeShapeType="1"/>
            <a:stCxn id="604168" idx="0"/>
            <a:endCxn id="604165" idx="2"/>
          </p:cNvCxnSpPr>
          <p:nvPr/>
        </p:nvCxnSpPr>
        <p:spPr bwMode="auto">
          <a:xfrm flipH="1" flipV="1">
            <a:off x="6069013" y="3108325"/>
            <a:ext cx="496887" cy="85407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cxnSp>
        <p:nvCxnSpPr>
          <p:cNvPr id="604170" name="AutoShape 10"/>
          <p:cNvCxnSpPr>
            <a:cxnSpLocks noChangeShapeType="1"/>
            <a:stCxn id="604164" idx="0"/>
            <a:endCxn id="604172" idx="2"/>
          </p:cNvCxnSpPr>
          <p:nvPr/>
        </p:nvCxnSpPr>
        <p:spPr bwMode="auto">
          <a:xfrm flipV="1">
            <a:off x="2271713" y="1973263"/>
            <a:ext cx="2033587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04171" name="AutoShape 11"/>
          <p:cNvCxnSpPr>
            <a:cxnSpLocks noChangeShapeType="1"/>
            <a:stCxn id="604165" idx="0"/>
            <a:endCxn id="604172" idx="2"/>
          </p:cNvCxnSpPr>
          <p:nvPr/>
        </p:nvCxnSpPr>
        <p:spPr bwMode="auto">
          <a:xfrm flipH="1" flipV="1">
            <a:off x="4305300" y="1973263"/>
            <a:ext cx="1763713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604172" name="AutoShape 12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4173" name="AutoShape 13"/>
          <p:cNvSpPr>
            <a:spLocks noChangeArrowheads="1"/>
          </p:cNvSpPr>
          <p:nvPr/>
        </p:nvSpPr>
        <p:spPr bwMode="auto">
          <a:xfrm>
            <a:off x="3659188" y="15859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sp>
        <p:nvSpPr>
          <p:cNvPr id="604174" name="AutoShape 14"/>
          <p:cNvSpPr>
            <a:spLocks noChangeArrowheads="1"/>
          </p:cNvSpPr>
          <p:nvPr/>
        </p:nvSpPr>
        <p:spPr bwMode="auto">
          <a:xfrm>
            <a:off x="4813300" y="2738438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5</a:t>
            </a:r>
          </a:p>
        </p:txBody>
      </p:sp>
      <p:sp>
        <p:nvSpPr>
          <p:cNvPr id="604175" name="AutoShape 15"/>
          <p:cNvSpPr>
            <a:spLocks noChangeArrowheads="1"/>
          </p:cNvSpPr>
          <p:nvPr/>
        </p:nvSpPr>
        <p:spPr bwMode="auto">
          <a:xfrm>
            <a:off x="5691188" y="4038600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6</a:t>
            </a:r>
          </a:p>
        </p:txBody>
      </p:sp>
      <p:sp>
        <p:nvSpPr>
          <p:cNvPr id="604176" name="AutoShape 16"/>
          <p:cNvSpPr>
            <a:spLocks noChangeArrowheads="1"/>
          </p:cNvSpPr>
          <p:nvPr/>
        </p:nvSpPr>
        <p:spPr bwMode="auto">
          <a:xfrm>
            <a:off x="6527800" y="4805363"/>
            <a:ext cx="1227138" cy="42703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604177" name="AutoShape 17"/>
          <p:cNvCxnSpPr>
            <a:cxnSpLocks noChangeShapeType="1"/>
            <a:stCxn id="604176" idx="0"/>
          </p:cNvCxnSpPr>
          <p:nvPr/>
        </p:nvCxnSpPr>
        <p:spPr bwMode="auto">
          <a:xfrm flipH="1" flipV="1">
            <a:off x="6650038" y="4446588"/>
            <a:ext cx="492125" cy="3444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604180" name="AutoShape 20"/>
          <p:cNvSpPr>
            <a:spLocks noChangeArrowheads="1"/>
          </p:cNvSpPr>
          <p:nvPr/>
        </p:nvSpPr>
        <p:spPr bwMode="auto">
          <a:xfrm>
            <a:off x="6627813" y="4876800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7</a:t>
            </a:r>
          </a:p>
        </p:txBody>
      </p:sp>
      <p:grpSp>
        <p:nvGrpSpPr>
          <p:cNvPr id="604181" name="Group 21"/>
          <p:cNvGrpSpPr>
            <a:grpSpLocks/>
          </p:cNvGrpSpPr>
          <p:nvPr/>
        </p:nvGrpSpPr>
        <p:grpSpPr bwMode="auto">
          <a:xfrm>
            <a:off x="1285875" y="1552575"/>
            <a:ext cx="2027238" cy="377825"/>
            <a:chOff x="792" y="3190"/>
            <a:chExt cx="1277" cy="238"/>
          </a:xfrm>
        </p:grpSpPr>
        <p:grpSp>
          <p:nvGrpSpPr>
            <p:cNvPr id="604182" name="Group 22"/>
            <p:cNvGrpSpPr>
              <a:grpSpLocks/>
            </p:cNvGrpSpPr>
            <p:nvPr/>
          </p:nvGrpSpPr>
          <p:grpSpPr bwMode="auto">
            <a:xfrm>
              <a:off x="824" y="3214"/>
              <a:ext cx="1203" cy="194"/>
              <a:chOff x="828" y="1727"/>
              <a:chExt cx="1203" cy="194"/>
            </a:xfrm>
          </p:grpSpPr>
          <p:sp>
            <p:nvSpPr>
              <p:cNvPr id="604183" name="AutoShape 23"/>
              <p:cNvSpPr>
                <a:spLocks noChangeArrowheads="1"/>
              </p:cNvSpPr>
              <p:nvPr/>
            </p:nvSpPr>
            <p:spPr bwMode="auto">
              <a:xfrm>
                <a:off x="1315" y="1736"/>
                <a:ext cx="226" cy="183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2 </a:t>
                </a:r>
              </a:p>
            </p:txBody>
          </p:sp>
          <p:sp>
            <p:nvSpPr>
              <p:cNvPr id="604184" name="AutoShape 24"/>
              <p:cNvSpPr>
                <a:spLocks noChangeArrowheads="1"/>
              </p:cNvSpPr>
              <p:nvPr/>
            </p:nvSpPr>
            <p:spPr bwMode="auto">
              <a:xfrm>
                <a:off x="828" y="1727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1</a:t>
                </a:r>
              </a:p>
            </p:txBody>
          </p:sp>
          <p:sp>
            <p:nvSpPr>
              <p:cNvPr id="604185" name="AutoShape 25"/>
              <p:cNvSpPr>
                <a:spLocks noChangeArrowheads="1"/>
              </p:cNvSpPr>
              <p:nvPr/>
            </p:nvSpPr>
            <p:spPr bwMode="auto">
              <a:xfrm>
                <a:off x="1839" y="1729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3</a:t>
                </a:r>
              </a:p>
            </p:txBody>
          </p:sp>
        </p:grpSp>
        <p:sp>
          <p:nvSpPr>
            <p:cNvPr id="604186" name="AutoShape 26"/>
            <p:cNvSpPr>
              <a:spLocks noChangeArrowheads="1"/>
            </p:cNvSpPr>
            <p:nvPr/>
          </p:nvSpPr>
          <p:spPr bwMode="auto">
            <a:xfrm>
              <a:off x="792" y="3190"/>
              <a:ext cx="1277" cy="238"/>
            </a:xfrm>
            <a:prstGeom prst="roundRect">
              <a:avLst>
                <a:gd name="adj" fmla="val 16667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>
                <a:solidFill>
                  <a:srgbClr val="FF3300"/>
                </a:solidFill>
                <a:latin typeface="Tahoma" pitchFamily="34" charset="0"/>
              </a:endParaRPr>
            </a:p>
          </p:txBody>
        </p:sp>
      </p:grpSp>
      <p:sp>
        <p:nvSpPr>
          <p:cNvPr id="604187" name="Rectangle 27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900">
                <a:solidFill>
                  <a:schemeClr val="tx2"/>
                </a:solidFill>
              </a:rPr>
              <a:t>Quick-Sort(A, 0, 7)</a:t>
            </a:r>
          </a:p>
        </p:txBody>
      </p:sp>
      <p:sp>
        <p:nvSpPr>
          <p:cNvPr id="604188" name="Text Box 28"/>
          <p:cNvSpPr txBox="1">
            <a:spLocks noChangeArrowheads="1"/>
          </p:cNvSpPr>
          <p:nvPr/>
        </p:nvSpPr>
        <p:spPr bwMode="auto">
          <a:xfrm>
            <a:off x="450850" y="1019175"/>
            <a:ext cx="51943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Quick-Sort(A, 7, 7)</a:t>
            </a:r>
            <a:endParaRPr lang="en-US" sz="2400"/>
          </a:p>
        </p:txBody>
      </p:sp>
      <p:cxnSp>
        <p:nvCxnSpPr>
          <p:cNvPr id="604191" name="AutoShape 31"/>
          <p:cNvCxnSpPr>
            <a:cxnSpLocks noChangeShapeType="1"/>
          </p:cNvCxnSpPr>
          <p:nvPr/>
        </p:nvCxnSpPr>
        <p:spPr bwMode="auto">
          <a:xfrm>
            <a:off x="7058025" y="5218113"/>
            <a:ext cx="420688" cy="45243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604192" name="AutoShape 32"/>
          <p:cNvSpPr>
            <a:spLocks noChangeArrowheads="1"/>
          </p:cNvSpPr>
          <p:nvPr/>
        </p:nvSpPr>
        <p:spPr bwMode="auto">
          <a:xfrm>
            <a:off x="7313613" y="5711825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8</a:t>
            </a:r>
          </a:p>
        </p:txBody>
      </p:sp>
      <p:cxnSp>
        <p:nvCxnSpPr>
          <p:cNvPr id="604194" name="AutoShape 34"/>
          <p:cNvCxnSpPr>
            <a:cxnSpLocks noChangeShapeType="1"/>
          </p:cNvCxnSpPr>
          <p:nvPr/>
        </p:nvCxnSpPr>
        <p:spPr bwMode="auto">
          <a:xfrm>
            <a:off x="7053263" y="5211763"/>
            <a:ext cx="420687" cy="45243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604195" name="Text Box 35"/>
          <p:cNvSpPr txBox="1">
            <a:spLocks noChangeArrowheads="1"/>
          </p:cNvSpPr>
          <p:nvPr/>
        </p:nvSpPr>
        <p:spPr bwMode="auto">
          <a:xfrm>
            <a:off x="3194050" y="990600"/>
            <a:ext cx="22336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return</a:t>
            </a:r>
          </a:p>
        </p:txBody>
      </p:sp>
      <p:sp>
        <p:nvSpPr>
          <p:cNvPr id="604196" name="Text Box 36"/>
          <p:cNvSpPr txBox="1">
            <a:spLocks noChangeArrowheads="1"/>
          </p:cNvSpPr>
          <p:nvPr/>
        </p:nvSpPr>
        <p:spPr bwMode="auto">
          <a:xfrm>
            <a:off x="3189288" y="998538"/>
            <a:ext cx="22336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base case</a:t>
            </a:r>
          </a:p>
        </p:txBody>
      </p:sp>
      <p:sp>
        <p:nvSpPr>
          <p:cNvPr id="604197" name="AutoShape 37"/>
          <p:cNvSpPr>
            <a:spLocks noChangeArrowheads="1"/>
          </p:cNvSpPr>
          <p:nvPr/>
        </p:nvSpPr>
        <p:spPr bwMode="auto">
          <a:xfrm>
            <a:off x="7307263" y="4894263"/>
            <a:ext cx="342900" cy="261937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</a:t>
            </a:r>
          </a:p>
        </p:txBody>
      </p:sp>
      <p:sp>
        <p:nvSpPr>
          <p:cNvPr id="604193" name="AutoShape 33"/>
          <p:cNvSpPr>
            <a:spLocks noChangeArrowheads="1"/>
          </p:cNvSpPr>
          <p:nvPr/>
        </p:nvSpPr>
        <p:spPr bwMode="auto">
          <a:xfrm>
            <a:off x="7242175" y="5661025"/>
            <a:ext cx="43656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2" grpId="0" animBg="1"/>
      <p:bldP spid="604195" grpId="0"/>
      <p:bldP spid="604196" grpId="0"/>
      <p:bldP spid="604197" grpId="0" animBg="1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0E335-6FF7-4922-9247-19C85F908956}" type="slidenum">
              <a:rPr lang="en-US" altLang="en-US"/>
              <a:pPr/>
              <a:t>75</a:t>
            </a:fld>
            <a:endParaRPr lang="en-US" altLang="en-US"/>
          </a:p>
        </p:txBody>
      </p:sp>
      <p:cxnSp>
        <p:nvCxnSpPr>
          <p:cNvPr id="507906" name="AutoShape 2"/>
          <p:cNvCxnSpPr>
            <a:cxnSpLocks noChangeShapeType="1"/>
          </p:cNvCxnSpPr>
          <p:nvPr/>
        </p:nvCxnSpPr>
        <p:spPr bwMode="auto">
          <a:xfrm flipV="1">
            <a:off x="1449388" y="3113088"/>
            <a:ext cx="836612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07907" name="AutoShape 3"/>
          <p:cNvCxnSpPr>
            <a:cxnSpLocks noChangeShapeType="1"/>
            <a:stCxn id="507911" idx="0"/>
            <a:endCxn id="507908" idx="2"/>
          </p:cNvCxnSpPr>
          <p:nvPr/>
        </p:nvCxnSpPr>
        <p:spPr bwMode="auto">
          <a:xfrm flipH="1" flipV="1">
            <a:off x="2271713" y="3113088"/>
            <a:ext cx="901700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507908" name="AutoShape 4"/>
          <p:cNvSpPr>
            <a:spLocks noChangeArrowheads="1"/>
          </p:cNvSpPr>
          <p:nvPr/>
        </p:nvSpPr>
        <p:spPr bwMode="auto">
          <a:xfrm>
            <a:off x="1219200" y="2667000"/>
            <a:ext cx="21034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07909" name="AutoShape 5"/>
          <p:cNvSpPr>
            <a:spLocks noChangeArrowheads="1"/>
          </p:cNvSpPr>
          <p:nvPr/>
        </p:nvSpPr>
        <p:spPr bwMode="auto">
          <a:xfrm>
            <a:off x="4714875" y="2667000"/>
            <a:ext cx="27066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07910" name="AutoShape 6"/>
          <p:cNvSpPr>
            <a:spLocks noChangeArrowheads="1"/>
          </p:cNvSpPr>
          <p:nvPr/>
        </p:nvSpPr>
        <p:spPr bwMode="auto">
          <a:xfrm>
            <a:off x="1219200" y="3962400"/>
            <a:ext cx="43021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07911" name="AutoShape 7"/>
          <p:cNvSpPr>
            <a:spLocks noChangeArrowheads="1"/>
          </p:cNvSpPr>
          <p:nvPr/>
        </p:nvSpPr>
        <p:spPr bwMode="auto">
          <a:xfrm>
            <a:off x="2955925" y="3962400"/>
            <a:ext cx="4333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07912" name="AutoShape 8"/>
          <p:cNvSpPr>
            <a:spLocks noChangeArrowheads="1"/>
          </p:cNvSpPr>
          <p:nvPr/>
        </p:nvSpPr>
        <p:spPr bwMode="auto">
          <a:xfrm>
            <a:off x="5575300" y="3976688"/>
            <a:ext cx="1981200" cy="42703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507913" name="AutoShape 9"/>
          <p:cNvCxnSpPr>
            <a:cxnSpLocks noChangeShapeType="1"/>
            <a:stCxn id="507912" idx="0"/>
            <a:endCxn id="507909" idx="2"/>
          </p:cNvCxnSpPr>
          <p:nvPr/>
        </p:nvCxnSpPr>
        <p:spPr bwMode="auto">
          <a:xfrm flipH="1" flipV="1">
            <a:off x="6069013" y="3108325"/>
            <a:ext cx="496887" cy="85407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cxnSp>
        <p:nvCxnSpPr>
          <p:cNvPr id="507914" name="AutoShape 10"/>
          <p:cNvCxnSpPr>
            <a:cxnSpLocks noChangeShapeType="1"/>
            <a:stCxn id="507908" idx="0"/>
            <a:endCxn id="507916" idx="2"/>
          </p:cNvCxnSpPr>
          <p:nvPr/>
        </p:nvCxnSpPr>
        <p:spPr bwMode="auto">
          <a:xfrm flipV="1">
            <a:off x="2271713" y="1973263"/>
            <a:ext cx="2033587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507915" name="AutoShape 11"/>
          <p:cNvCxnSpPr>
            <a:cxnSpLocks noChangeShapeType="1"/>
            <a:stCxn id="507909" idx="0"/>
            <a:endCxn id="507916" idx="2"/>
          </p:cNvCxnSpPr>
          <p:nvPr/>
        </p:nvCxnSpPr>
        <p:spPr bwMode="auto">
          <a:xfrm flipH="1" flipV="1">
            <a:off x="4305300" y="1973263"/>
            <a:ext cx="1763713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507916" name="AutoShape 12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07918" name="AutoShape 14"/>
          <p:cNvSpPr>
            <a:spLocks noChangeArrowheads="1"/>
          </p:cNvSpPr>
          <p:nvPr/>
        </p:nvSpPr>
        <p:spPr bwMode="auto">
          <a:xfrm>
            <a:off x="3659188" y="15859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sp>
        <p:nvSpPr>
          <p:cNvPr id="507921" name="AutoShape 17"/>
          <p:cNvSpPr>
            <a:spLocks noChangeArrowheads="1"/>
          </p:cNvSpPr>
          <p:nvPr/>
        </p:nvSpPr>
        <p:spPr bwMode="auto">
          <a:xfrm>
            <a:off x="4813300" y="2738438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5</a:t>
            </a:r>
          </a:p>
        </p:txBody>
      </p:sp>
      <p:sp>
        <p:nvSpPr>
          <p:cNvPr id="507922" name="AutoShape 18"/>
          <p:cNvSpPr>
            <a:spLocks noChangeArrowheads="1"/>
          </p:cNvSpPr>
          <p:nvPr/>
        </p:nvSpPr>
        <p:spPr bwMode="auto">
          <a:xfrm>
            <a:off x="5662613" y="40243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6</a:t>
            </a:r>
          </a:p>
        </p:txBody>
      </p:sp>
      <p:sp>
        <p:nvSpPr>
          <p:cNvPr id="507923" name="AutoShape 19"/>
          <p:cNvSpPr>
            <a:spLocks noChangeArrowheads="1"/>
          </p:cNvSpPr>
          <p:nvPr/>
        </p:nvSpPr>
        <p:spPr bwMode="auto">
          <a:xfrm>
            <a:off x="6443663" y="4776788"/>
            <a:ext cx="1227137" cy="42703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507927" name="AutoShape 23"/>
          <p:cNvSpPr>
            <a:spLocks noChangeArrowheads="1"/>
          </p:cNvSpPr>
          <p:nvPr/>
        </p:nvSpPr>
        <p:spPr bwMode="auto">
          <a:xfrm>
            <a:off x="7275513" y="5692775"/>
            <a:ext cx="436562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507928" name="AutoShape 24"/>
          <p:cNvCxnSpPr>
            <a:cxnSpLocks noChangeShapeType="1"/>
            <a:stCxn id="507923" idx="2"/>
          </p:cNvCxnSpPr>
          <p:nvPr/>
        </p:nvCxnSpPr>
        <p:spPr bwMode="auto">
          <a:xfrm>
            <a:off x="7058025" y="5218113"/>
            <a:ext cx="420688" cy="45243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507930" name="AutoShape 26"/>
          <p:cNvCxnSpPr>
            <a:cxnSpLocks noChangeShapeType="1"/>
            <a:stCxn id="507923" idx="0"/>
            <a:endCxn id="507932" idx="2"/>
          </p:cNvCxnSpPr>
          <p:nvPr/>
        </p:nvCxnSpPr>
        <p:spPr bwMode="auto">
          <a:xfrm flipH="1" flipV="1">
            <a:off x="6613525" y="4367213"/>
            <a:ext cx="444500" cy="3952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507931" name="AutoShape 27"/>
          <p:cNvSpPr>
            <a:spLocks noChangeArrowheads="1"/>
          </p:cNvSpPr>
          <p:nvPr/>
        </p:nvSpPr>
        <p:spPr bwMode="auto">
          <a:xfrm>
            <a:off x="7081838" y="4073525"/>
            <a:ext cx="342900" cy="261938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US">
                <a:solidFill>
                  <a:srgbClr val="FF3300"/>
                </a:solidFill>
                <a:latin typeface="Tahoma" pitchFamily="34" charset="0"/>
              </a:rPr>
              <a:t>8</a:t>
            </a:r>
          </a:p>
        </p:txBody>
      </p:sp>
      <p:sp>
        <p:nvSpPr>
          <p:cNvPr id="507932" name="AutoShape 28"/>
          <p:cNvSpPr>
            <a:spLocks noChangeArrowheads="1"/>
          </p:cNvSpPr>
          <p:nvPr/>
        </p:nvSpPr>
        <p:spPr bwMode="auto">
          <a:xfrm>
            <a:off x="6461125" y="4052888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7</a:t>
            </a:r>
          </a:p>
        </p:txBody>
      </p:sp>
      <p:grpSp>
        <p:nvGrpSpPr>
          <p:cNvPr id="507949" name="Group 45"/>
          <p:cNvGrpSpPr>
            <a:grpSpLocks/>
          </p:cNvGrpSpPr>
          <p:nvPr/>
        </p:nvGrpSpPr>
        <p:grpSpPr bwMode="auto">
          <a:xfrm>
            <a:off x="1285875" y="1552575"/>
            <a:ext cx="2027238" cy="377825"/>
            <a:chOff x="792" y="3190"/>
            <a:chExt cx="1277" cy="238"/>
          </a:xfrm>
        </p:grpSpPr>
        <p:grpSp>
          <p:nvGrpSpPr>
            <p:cNvPr id="507950" name="Group 46"/>
            <p:cNvGrpSpPr>
              <a:grpSpLocks/>
            </p:cNvGrpSpPr>
            <p:nvPr/>
          </p:nvGrpSpPr>
          <p:grpSpPr bwMode="auto">
            <a:xfrm>
              <a:off x="824" y="3214"/>
              <a:ext cx="1203" cy="194"/>
              <a:chOff x="828" y="1727"/>
              <a:chExt cx="1203" cy="194"/>
            </a:xfrm>
          </p:grpSpPr>
          <p:sp>
            <p:nvSpPr>
              <p:cNvPr id="507951" name="AutoShape 47"/>
              <p:cNvSpPr>
                <a:spLocks noChangeArrowheads="1"/>
              </p:cNvSpPr>
              <p:nvPr/>
            </p:nvSpPr>
            <p:spPr bwMode="auto">
              <a:xfrm>
                <a:off x="1315" y="1736"/>
                <a:ext cx="226" cy="183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2 </a:t>
                </a:r>
              </a:p>
            </p:txBody>
          </p:sp>
          <p:sp>
            <p:nvSpPr>
              <p:cNvPr id="507952" name="AutoShape 48"/>
              <p:cNvSpPr>
                <a:spLocks noChangeArrowheads="1"/>
              </p:cNvSpPr>
              <p:nvPr/>
            </p:nvSpPr>
            <p:spPr bwMode="auto">
              <a:xfrm>
                <a:off x="828" y="1727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1</a:t>
                </a:r>
              </a:p>
            </p:txBody>
          </p:sp>
          <p:sp>
            <p:nvSpPr>
              <p:cNvPr id="507953" name="AutoShape 49"/>
              <p:cNvSpPr>
                <a:spLocks noChangeArrowheads="1"/>
              </p:cNvSpPr>
              <p:nvPr/>
            </p:nvSpPr>
            <p:spPr bwMode="auto">
              <a:xfrm>
                <a:off x="1839" y="1729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3</a:t>
                </a:r>
              </a:p>
            </p:txBody>
          </p:sp>
        </p:grpSp>
        <p:sp>
          <p:nvSpPr>
            <p:cNvPr id="507954" name="AutoShape 50"/>
            <p:cNvSpPr>
              <a:spLocks noChangeArrowheads="1"/>
            </p:cNvSpPr>
            <p:nvPr/>
          </p:nvSpPr>
          <p:spPr bwMode="auto">
            <a:xfrm>
              <a:off x="792" y="3190"/>
              <a:ext cx="1277" cy="238"/>
            </a:xfrm>
            <a:prstGeom prst="roundRect">
              <a:avLst>
                <a:gd name="adj" fmla="val 16667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>
                <a:solidFill>
                  <a:srgbClr val="FF3300"/>
                </a:solidFill>
                <a:latin typeface="Tahoma" pitchFamily="34" charset="0"/>
              </a:endParaRPr>
            </a:p>
          </p:txBody>
        </p:sp>
      </p:grpSp>
      <p:sp>
        <p:nvSpPr>
          <p:cNvPr id="507960" name="AutoShape 56"/>
          <p:cNvSpPr>
            <a:spLocks noChangeArrowheads="1"/>
          </p:cNvSpPr>
          <p:nvPr/>
        </p:nvSpPr>
        <p:spPr bwMode="auto">
          <a:xfrm>
            <a:off x="6372225" y="4011613"/>
            <a:ext cx="1112838" cy="377825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>
              <a:solidFill>
                <a:srgbClr val="FF3300"/>
              </a:solidFill>
              <a:latin typeface="Tahoma" pitchFamily="34" charset="0"/>
            </a:endParaRPr>
          </a:p>
        </p:txBody>
      </p:sp>
      <p:sp>
        <p:nvSpPr>
          <p:cNvPr id="507973" name="Rectangle 69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900">
                <a:solidFill>
                  <a:schemeClr val="tx2"/>
                </a:solidFill>
              </a:rPr>
              <a:t>Quick-Sort(A, 0, 7)</a:t>
            </a:r>
          </a:p>
        </p:txBody>
      </p:sp>
      <p:sp>
        <p:nvSpPr>
          <p:cNvPr id="507974" name="Text Box 70"/>
          <p:cNvSpPr txBox="1">
            <a:spLocks noChangeArrowheads="1"/>
          </p:cNvSpPr>
          <p:nvPr/>
        </p:nvSpPr>
        <p:spPr bwMode="auto">
          <a:xfrm>
            <a:off x="450850" y="1019175"/>
            <a:ext cx="30607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Quick-Sort(A, 6, 7)</a:t>
            </a:r>
            <a:endParaRPr lang="en-US" sz="2400"/>
          </a:p>
        </p:txBody>
      </p:sp>
      <p:sp>
        <p:nvSpPr>
          <p:cNvPr id="507975" name="Text Box 71"/>
          <p:cNvSpPr txBox="1">
            <a:spLocks noChangeArrowheads="1"/>
          </p:cNvSpPr>
          <p:nvPr/>
        </p:nvSpPr>
        <p:spPr bwMode="auto">
          <a:xfrm>
            <a:off x="3194050" y="990600"/>
            <a:ext cx="22336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return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4AFD2-7A0B-4ACC-B67B-D4AF85DC080C}" type="slidenum">
              <a:rPr lang="en-US" altLang="en-US"/>
              <a:pPr/>
              <a:t>76</a:t>
            </a:fld>
            <a:endParaRPr lang="en-US" altLang="en-US"/>
          </a:p>
        </p:txBody>
      </p:sp>
      <p:cxnSp>
        <p:nvCxnSpPr>
          <p:cNvPr id="607234" name="AutoShape 2"/>
          <p:cNvCxnSpPr>
            <a:cxnSpLocks noChangeShapeType="1"/>
          </p:cNvCxnSpPr>
          <p:nvPr/>
        </p:nvCxnSpPr>
        <p:spPr bwMode="auto">
          <a:xfrm flipV="1">
            <a:off x="1449388" y="3113088"/>
            <a:ext cx="836612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07235" name="AutoShape 3"/>
          <p:cNvCxnSpPr>
            <a:cxnSpLocks noChangeShapeType="1"/>
            <a:stCxn id="607239" idx="0"/>
            <a:endCxn id="607236" idx="2"/>
          </p:cNvCxnSpPr>
          <p:nvPr/>
        </p:nvCxnSpPr>
        <p:spPr bwMode="auto">
          <a:xfrm flipH="1" flipV="1">
            <a:off x="2271713" y="3113088"/>
            <a:ext cx="901700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607236" name="AutoShape 4"/>
          <p:cNvSpPr>
            <a:spLocks noChangeArrowheads="1"/>
          </p:cNvSpPr>
          <p:nvPr/>
        </p:nvSpPr>
        <p:spPr bwMode="auto">
          <a:xfrm>
            <a:off x="1219200" y="2667000"/>
            <a:ext cx="21034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7237" name="AutoShape 5"/>
          <p:cNvSpPr>
            <a:spLocks noChangeArrowheads="1"/>
          </p:cNvSpPr>
          <p:nvPr/>
        </p:nvSpPr>
        <p:spPr bwMode="auto">
          <a:xfrm>
            <a:off x="4714875" y="2667000"/>
            <a:ext cx="27066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7238" name="AutoShape 6"/>
          <p:cNvSpPr>
            <a:spLocks noChangeArrowheads="1"/>
          </p:cNvSpPr>
          <p:nvPr/>
        </p:nvSpPr>
        <p:spPr bwMode="auto">
          <a:xfrm>
            <a:off x="1219200" y="3962400"/>
            <a:ext cx="43021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7239" name="AutoShape 7"/>
          <p:cNvSpPr>
            <a:spLocks noChangeArrowheads="1"/>
          </p:cNvSpPr>
          <p:nvPr/>
        </p:nvSpPr>
        <p:spPr bwMode="auto">
          <a:xfrm>
            <a:off x="2955925" y="3962400"/>
            <a:ext cx="4333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607242" name="AutoShape 10"/>
          <p:cNvCxnSpPr>
            <a:cxnSpLocks noChangeShapeType="1"/>
            <a:stCxn id="607236" idx="0"/>
            <a:endCxn id="607244" idx="2"/>
          </p:cNvCxnSpPr>
          <p:nvPr/>
        </p:nvCxnSpPr>
        <p:spPr bwMode="auto">
          <a:xfrm flipV="1">
            <a:off x="2271713" y="1973263"/>
            <a:ext cx="2033587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07243" name="AutoShape 11"/>
          <p:cNvCxnSpPr>
            <a:cxnSpLocks noChangeShapeType="1"/>
            <a:stCxn id="607237" idx="0"/>
            <a:endCxn id="607244" idx="2"/>
          </p:cNvCxnSpPr>
          <p:nvPr/>
        </p:nvCxnSpPr>
        <p:spPr bwMode="auto">
          <a:xfrm flipH="1" flipV="1">
            <a:off x="4305300" y="1973263"/>
            <a:ext cx="1763713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607244" name="AutoShape 12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7245" name="AutoShape 13"/>
          <p:cNvSpPr>
            <a:spLocks noChangeArrowheads="1"/>
          </p:cNvSpPr>
          <p:nvPr/>
        </p:nvSpPr>
        <p:spPr bwMode="auto">
          <a:xfrm>
            <a:off x="3659188" y="15859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sp>
        <p:nvSpPr>
          <p:cNvPr id="607246" name="AutoShape 14"/>
          <p:cNvSpPr>
            <a:spLocks noChangeArrowheads="1"/>
          </p:cNvSpPr>
          <p:nvPr/>
        </p:nvSpPr>
        <p:spPr bwMode="auto">
          <a:xfrm>
            <a:off x="4813300" y="2738438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5</a:t>
            </a:r>
          </a:p>
        </p:txBody>
      </p:sp>
      <p:sp>
        <p:nvSpPr>
          <p:cNvPr id="607248" name="AutoShape 16"/>
          <p:cNvSpPr>
            <a:spLocks noChangeArrowheads="1"/>
          </p:cNvSpPr>
          <p:nvPr/>
        </p:nvSpPr>
        <p:spPr bwMode="auto">
          <a:xfrm>
            <a:off x="6443663" y="4776788"/>
            <a:ext cx="1227137" cy="42703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7249" name="AutoShape 17"/>
          <p:cNvSpPr>
            <a:spLocks noChangeArrowheads="1"/>
          </p:cNvSpPr>
          <p:nvPr/>
        </p:nvSpPr>
        <p:spPr bwMode="auto">
          <a:xfrm>
            <a:off x="7275513" y="5692775"/>
            <a:ext cx="436562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607250" name="AutoShape 18"/>
          <p:cNvCxnSpPr>
            <a:cxnSpLocks noChangeShapeType="1"/>
            <a:stCxn id="607248" idx="2"/>
          </p:cNvCxnSpPr>
          <p:nvPr/>
        </p:nvCxnSpPr>
        <p:spPr bwMode="auto">
          <a:xfrm>
            <a:off x="7058025" y="5218113"/>
            <a:ext cx="420688" cy="45243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607251" name="AutoShape 19"/>
          <p:cNvCxnSpPr>
            <a:cxnSpLocks noChangeShapeType="1"/>
            <a:stCxn id="607248" idx="0"/>
            <a:endCxn id="607265" idx="2"/>
          </p:cNvCxnSpPr>
          <p:nvPr/>
        </p:nvCxnSpPr>
        <p:spPr bwMode="auto">
          <a:xfrm flipH="1" flipV="1">
            <a:off x="6599238" y="4338638"/>
            <a:ext cx="458787" cy="423862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grpSp>
        <p:nvGrpSpPr>
          <p:cNvPr id="607254" name="Group 22"/>
          <p:cNvGrpSpPr>
            <a:grpSpLocks/>
          </p:cNvGrpSpPr>
          <p:nvPr/>
        </p:nvGrpSpPr>
        <p:grpSpPr bwMode="auto">
          <a:xfrm>
            <a:off x="1285875" y="1552575"/>
            <a:ext cx="2027238" cy="377825"/>
            <a:chOff x="792" y="3190"/>
            <a:chExt cx="1277" cy="238"/>
          </a:xfrm>
        </p:grpSpPr>
        <p:grpSp>
          <p:nvGrpSpPr>
            <p:cNvPr id="607255" name="Group 23"/>
            <p:cNvGrpSpPr>
              <a:grpSpLocks/>
            </p:cNvGrpSpPr>
            <p:nvPr/>
          </p:nvGrpSpPr>
          <p:grpSpPr bwMode="auto">
            <a:xfrm>
              <a:off x="824" y="3214"/>
              <a:ext cx="1203" cy="194"/>
              <a:chOff x="828" y="1727"/>
              <a:chExt cx="1203" cy="194"/>
            </a:xfrm>
          </p:grpSpPr>
          <p:sp>
            <p:nvSpPr>
              <p:cNvPr id="607256" name="AutoShape 24"/>
              <p:cNvSpPr>
                <a:spLocks noChangeArrowheads="1"/>
              </p:cNvSpPr>
              <p:nvPr/>
            </p:nvSpPr>
            <p:spPr bwMode="auto">
              <a:xfrm>
                <a:off x="1315" y="1736"/>
                <a:ext cx="226" cy="183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2 </a:t>
                </a:r>
              </a:p>
            </p:txBody>
          </p:sp>
          <p:sp>
            <p:nvSpPr>
              <p:cNvPr id="607257" name="AutoShape 25"/>
              <p:cNvSpPr>
                <a:spLocks noChangeArrowheads="1"/>
              </p:cNvSpPr>
              <p:nvPr/>
            </p:nvSpPr>
            <p:spPr bwMode="auto">
              <a:xfrm>
                <a:off x="828" y="1727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1</a:t>
                </a:r>
              </a:p>
            </p:txBody>
          </p:sp>
          <p:sp>
            <p:nvSpPr>
              <p:cNvPr id="607258" name="AutoShape 26"/>
              <p:cNvSpPr>
                <a:spLocks noChangeArrowheads="1"/>
              </p:cNvSpPr>
              <p:nvPr/>
            </p:nvSpPr>
            <p:spPr bwMode="auto">
              <a:xfrm>
                <a:off x="1839" y="1729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3</a:t>
                </a:r>
              </a:p>
            </p:txBody>
          </p:sp>
        </p:grpSp>
        <p:sp>
          <p:nvSpPr>
            <p:cNvPr id="607259" name="AutoShape 27"/>
            <p:cNvSpPr>
              <a:spLocks noChangeArrowheads="1"/>
            </p:cNvSpPr>
            <p:nvPr/>
          </p:nvSpPr>
          <p:spPr bwMode="auto">
            <a:xfrm>
              <a:off x="792" y="3190"/>
              <a:ext cx="1277" cy="238"/>
            </a:xfrm>
            <a:prstGeom prst="roundRect">
              <a:avLst>
                <a:gd name="adj" fmla="val 16667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>
                <a:solidFill>
                  <a:srgbClr val="FF3300"/>
                </a:solidFill>
                <a:latin typeface="Tahoma" pitchFamily="34" charset="0"/>
              </a:endParaRPr>
            </a:p>
          </p:txBody>
        </p:sp>
      </p:grpSp>
      <p:sp>
        <p:nvSpPr>
          <p:cNvPr id="607261" name="Rectangle 29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900">
                <a:solidFill>
                  <a:schemeClr val="tx2"/>
                </a:solidFill>
              </a:rPr>
              <a:t>Quick-Sort(A, 0, 7)</a:t>
            </a:r>
          </a:p>
        </p:txBody>
      </p:sp>
      <p:sp>
        <p:nvSpPr>
          <p:cNvPr id="607262" name="Text Box 30"/>
          <p:cNvSpPr txBox="1">
            <a:spLocks noChangeArrowheads="1"/>
          </p:cNvSpPr>
          <p:nvPr/>
        </p:nvSpPr>
        <p:spPr bwMode="auto">
          <a:xfrm>
            <a:off x="450850" y="1019175"/>
            <a:ext cx="30607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Quick-Sort(A, 5, 7)</a:t>
            </a:r>
            <a:endParaRPr lang="en-US" sz="2400"/>
          </a:p>
        </p:txBody>
      </p:sp>
      <p:sp>
        <p:nvSpPr>
          <p:cNvPr id="607263" name="Text Box 31"/>
          <p:cNvSpPr txBox="1">
            <a:spLocks noChangeArrowheads="1"/>
          </p:cNvSpPr>
          <p:nvPr/>
        </p:nvSpPr>
        <p:spPr bwMode="auto">
          <a:xfrm>
            <a:off x="3194050" y="990600"/>
            <a:ext cx="22336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return</a:t>
            </a:r>
          </a:p>
        </p:txBody>
      </p:sp>
      <p:sp>
        <p:nvSpPr>
          <p:cNvPr id="607265" name="AutoShape 33"/>
          <p:cNvSpPr>
            <a:spLocks noChangeArrowheads="1"/>
          </p:cNvSpPr>
          <p:nvPr/>
        </p:nvSpPr>
        <p:spPr bwMode="auto">
          <a:xfrm>
            <a:off x="5608638" y="3897313"/>
            <a:ext cx="1981200" cy="42703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607266" name="AutoShape 34"/>
          <p:cNvCxnSpPr>
            <a:cxnSpLocks noChangeShapeType="1"/>
            <a:stCxn id="607265" idx="0"/>
            <a:endCxn id="607237" idx="2"/>
          </p:cNvCxnSpPr>
          <p:nvPr/>
        </p:nvCxnSpPr>
        <p:spPr bwMode="auto">
          <a:xfrm flipH="1" flipV="1">
            <a:off x="6069013" y="3108325"/>
            <a:ext cx="530225" cy="77470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grpSp>
        <p:nvGrpSpPr>
          <p:cNvPr id="607267" name="Group 35"/>
          <p:cNvGrpSpPr>
            <a:grpSpLocks/>
          </p:cNvGrpSpPr>
          <p:nvPr/>
        </p:nvGrpSpPr>
        <p:grpSpPr bwMode="auto">
          <a:xfrm>
            <a:off x="5505450" y="2735263"/>
            <a:ext cx="1790700" cy="319087"/>
            <a:chOff x="1715" y="3783"/>
            <a:chExt cx="1128" cy="201"/>
          </a:xfrm>
        </p:grpSpPr>
        <p:sp>
          <p:nvSpPr>
            <p:cNvPr id="607268" name="AutoShape 36"/>
            <p:cNvSpPr>
              <a:spLocks noChangeArrowheads="1"/>
            </p:cNvSpPr>
            <p:nvPr/>
          </p:nvSpPr>
          <p:spPr bwMode="auto">
            <a:xfrm>
              <a:off x="1715" y="3783"/>
              <a:ext cx="192" cy="192"/>
            </a:xfrm>
            <a:prstGeom prst="roundRect">
              <a:avLst>
                <a:gd name="adj" fmla="val 16667"/>
              </a:avLst>
            </a:prstGeom>
            <a:solidFill>
              <a:srgbClr val="009900"/>
            </a:solidFill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6</a:t>
              </a:r>
            </a:p>
          </p:txBody>
        </p:sp>
        <p:sp>
          <p:nvSpPr>
            <p:cNvPr id="607269" name="AutoShape 37"/>
            <p:cNvSpPr>
              <a:spLocks noChangeArrowheads="1"/>
            </p:cNvSpPr>
            <p:nvPr/>
          </p:nvSpPr>
          <p:spPr bwMode="auto">
            <a:xfrm>
              <a:off x="2627" y="3805"/>
              <a:ext cx="216" cy="165"/>
            </a:xfrm>
            <a:prstGeom prst="roundRect">
              <a:avLst>
                <a:gd name="adj" fmla="val 16667"/>
              </a:avLst>
            </a:prstGeom>
            <a:solidFill>
              <a:srgbClr val="009900"/>
            </a:solidFill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8</a:t>
              </a:r>
            </a:p>
          </p:txBody>
        </p:sp>
        <p:sp>
          <p:nvSpPr>
            <p:cNvPr id="607270" name="AutoShape 38"/>
            <p:cNvSpPr>
              <a:spLocks noChangeArrowheads="1"/>
            </p:cNvSpPr>
            <p:nvPr/>
          </p:nvSpPr>
          <p:spPr bwMode="auto">
            <a:xfrm>
              <a:off x="2236" y="3792"/>
              <a:ext cx="192" cy="192"/>
            </a:xfrm>
            <a:prstGeom prst="roundRect">
              <a:avLst>
                <a:gd name="adj" fmla="val 16667"/>
              </a:avLst>
            </a:prstGeom>
            <a:solidFill>
              <a:srgbClr val="009900"/>
            </a:solidFill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7</a:t>
              </a:r>
            </a:p>
          </p:txBody>
        </p:sp>
      </p:grpSp>
      <p:sp>
        <p:nvSpPr>
          <p:cNvPr id="607271" name="AutoShape 39"/>
          <p:cNvSpPr>
            <a:spLocks noChangeArrowheads="1"/>
          </p:cNvSpPr>
          <p:nvPr/>
        </p:nvSpPr>
        <p:spPr bwMode="auto">
          <a:xfrm>
            <a:off x="5440363" y="2700338"/>
            <a:ext cx="1925637" cy="377825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>
              <a:solidFill>
                <a:srgbClr val="FF3300"/>
              </a:solidFill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B8514-2AEE-4721-9BD0-CE1BE7A3BE87}" type="slidenum">
              <a:rPr lang="en-US" altLang="en-US"/>
              <a:pPr/>
              <a:t>77</a:t>
            </a:fld>
            <a:endParaRPr lang="en-US" altLang="en-US"/>
          </a:p>
        </p:txBody>
      </p:sp>
      <p:cxnSp>
        <p:nvCxnSpPr>
          <p:cNvPr id="608258" name="AutoShape 2"/>
          <p:cNvCxnSpPr>
            <a:cxnSpLocks noChangeShapeType="1"/>
          </p:cNvCxnSpPr>
          <p:nvPr/>
        </p:nvCxnSpPr>
        <p:spPr bwMode="auto">
          <a:xfrm flipV="1">
            <a:off x="1449388" y="3113088"/>
            <a:ext cx="836612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08259" name="AutoShape 3"/>
          <p:cNvCxnSpPr>
            <a:cxnSpLocks noChangeShapeType="1"/>
            <a:stCxn id="608263" idx="0"/>
            <a:endCxn id="608260" idx="2"/>
          </p:cNvCxnSpPr>
          <p:nvPr/>
        </p:nvCxnSpPr>
        <p:spPr bwMode="auto">
          <a:xfrm flipH="1" flipV="1">
            <a:off x="2271713" y="3113088"/>
            <a:ext cx="901700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608260" name="AutoShape 4"/>
          <p:cNvSpPr>
            <a:spLocks noChangeArrowheads="1"/>
          </p:cNvSpPr>
          <p:nvPr/>
        </p:nvSpPr>
        <p:spPr bwMode="auto">
          <a:xfrm>
            <a:off x="1219200" y="2667000"/>
            <a:ext cx="21034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8261" name="AutoShape 5"/>
          <p:cNvSpPr>
            <a:spLocks noChangeArrowheads="1"/>
          </p:cNvSpPr>
          <p:nvPr/>
        </p:nvSpPr>
        <p:spPr bwMode="auto">
          <a:xfrm>
            <a:off x="4714875" y="2667000"/>
            <a:ext cx="27066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8262" name="AutoShape 6"/>
          <p:cNvSpPr>
            <a:spLocks noChangeArrowheads="1"/>
          </p:cNvSpPr>
          <p:nvPr/>
        </p:nvSpPr>
        <p:spPr bwMode="auto">
          <a:xfrm>
            <a:off x="1219200" y="3962400"/>
            <a:ext cx="43021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8263" name="AutoShape 7"/>
          <p:cNvSpPr>
            <a:spLocks noChangeArrowheads="1"/>
          </p:cNvSpPr>
          <p:nvPr/>
        </p:nvSpPr>
        <p:spPr bwMode="auto">
          <a:xfrm>
            <a:off x="2955925" y="3962400"/>
            <a:ext cx="4333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608264" name="AutoShape 8"/>
          <p:cNvCxnSpPr>
            <a:cxnSpLocks noChangeShapeType="1"/>
            <a:stCxn id="608260" idx="0"/>
            <a:endCxn id="608266" idx="2"/>
          </p:cNvCxnSpPr>
          <p:nvPr/>
        </p:nvCxnSpPr>
        <p:spPr bwMode="auto">
          <a:xfrm flipV="1">
            <a:off x="2271713" y="1973263"/>
            <a:ext cx="2033587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08265" name="AutoShape 9"/>
          <p:cNvCxnSpPr>
            <a:cxnSpLocks noChangeShapeType="1"/>
            <a:stCxn id="608261" idx="0"/>
            <a:endCxn id="608266" idx="2"/>
          </p:cNvCxnSpPr>
          <p:nvPr/>
        </p:nvCxnSpPr>
        <p:spPr bwMode="auto">
          <a:xfrm flipH="1" flipV="1">
            <a:off x="4305300" y="1973263"/>
            <a:ext cx="1763713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608266" name="AutoShape 10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8267" name="AutoShape 11"/>
          <p:cNvSpPr>
            <a:spLocks noChangeArrowheads="1"/>
          </p:cNvSpPr>
          <p:nvPr/>
        </p:nvSpPr>
        <p:spPr bwMode="auto">
          <a:xfrm>
            <a:off x="3659188" y="15859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sp>
        <p:nvSpPr>
          <p:cNvPr id="608269" name="AutoShape 13"/>
          <p:cNvSpPr>
            <a:spLocks noChangeArrowheads="1"/>
          </p:cNvSpPr>
          <p:nvPr/>
        </p:nvSpPr>
        <p:spPr bwMode="auto">
          <a:xfrm>
            <a:off x="6443663" y="4776788"/>
            <a:ext cx="1227137" cy="42703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8270" name="AutoShape 14"/>
          <p:cNvSpPr>
            <a:spLocks noChangeArrowheads="1"/>
          </p:cNvSpPr>
          <p:nvPr/>
        </p:nvSpPr>
        <p:spPr bwMode="auto">
          <a:xfrm>
            <a:off x="7275513" y="5692775"/>
            <a:ext cx="436562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608271" name="AutoShape 15"/>
          <p:cNvCxnSpPr>
            <a:cxnSpLocks noChangeShapeType="1"/>
            <a:stCxn id="608269" idx="2"/>
          </p:cNvCxnSpPr>
          <p:nvPr/>
        </p:nvCxnSpPr>
        <p:spPr bwMode="auto">
          <a:xfrm>
            <a:off x="7058025" y="5218113"/>
            <a:ext cx="420688" cy="45243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608272" name="AutoShape 16"/>
          <p:cNvCxnSpPr>
            <a:cxnSpLocks noChangeShapeType="1"/>
            <a:stCxn id="608269" idx="0"/>
            <a:endCxn id="608282" idx="2"/>
          </p:cNvCxnSpPr>
          <p:nvPr/>
        </p:nvCxnSpPr>
        <p:spPr bwMode="auto">
          <a:xfrm flipH="1" flipV="1">
            <a:off x="6599238" y="4338638"/>
            <a:ext cx="458787" cy="423862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grpSp>
        <p:nvGrpSpPr>
          <p:cNvPr id="608273" name="Group 17"/>
          <p:cNvGrpSpPr>
            <a:grpSpLocks/>
          </p:cNvGrpSpPr>
          <p:nvPr/>
        </p:nvGrpSpPr>
        <p:grpSpPr bwMode="auto">
          <a:xfrm>
            <a:off x="1285875" y="1552575"/>
            <a:ext cx="2027238" cy="377825"/>
            <a:chOff x="792" y="3190"/>
            <a:chExt cx="1277" cy="238"/>
          </a:xfrm>
        </p:grpSpPr>
        <p:grpSp>
          <p:nvGrpSpPr>
            <p:cNvPr id="608274" name="Group 18"/>
            <p:cNvGrpSpPr>
              <a:grpSpLocks/>
            </p:cNvGrpSpPr>
            <p:nvPr/>
          </p:nvGrpSpPr>
          <p:grpSpPr bwMode="auto">
            <a:xfrm>
              <a:off x="824" y="3214"/>
              <a:ext cx="1203" cy="194"/>
              <a:chOff x="828" y="1727"/>
              <a:chExt cx="1203" cy="194"/>
            </a:xfrm>
          </p:grpSpPr>
          <p:sp>
            <p:nvSpPr>
              <p:cNvPr id="608275" name="AutoShape 19"/>
              <p:cNvSpPr>
                <a:spLocks noChangeArrowheads="1"/>
              </p:cNvSpPr>
              <p:nvPr/>
            </p:nvSpPr>
            <p:spPr bwMode="auto">
              <a:xfrm>
                <a:off x="1315" y="1736"/>
                <a:ext cx="226" cy="183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2 </a:t>
                </a:r>
              </a:p>
            </p:txBody>
          </p:sp>
          <p:sp>
            <p:nvSpPr>
              <p:cNvPr id="608276" name="AutoShape 20"/>
              <p:cNvSpPr>
                <a:spLocks noChangeArrowheads="1"/>
              </p:cNvSpPr>
              <p:nvPr/>
            </p:nvSpPr>
            <p:spPr bwMode="auto">
              <a:xfrm>
                <a:off x="828" y="1727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1</a:t>
                </a:r>
              </a:p>
            </p:txBody>
          </p:sp>
          <p:sp>
            <p:nvSpPr>
              <p:cNvPr id="608277" name="AutoShape 21"/>
              <p:cNvSpPr>
                <a:spLocks noChangeArrowheads="1"/>
              </p:cNvSpPr>
              <p:nvPr/>
            </p:nvSpPr>
            <p:spPr bwMode="auto">
              <a:xfrm>
                <a:off x="1839" y="1729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3</a:t>
                </a:r>
              </a:p>
            </p:txBody>
          </p:sp>
        </p:grpSp>
        <p:sp>
          <p:nvSpPr>
            <p:cNvPr id="608278" name="AutoShape 22"/>
            <p:cNvSpPr>
              <a:spLocks noChangeArrowheads="1"/>
            </p:cNvSpPr>
            <p:nvPr/>
          </p:nvSpPr>
          <p:spPr bwMode="auto">
            <a:xfrm>
              <a:off x="792" y="3190"/>
              <a:ext cx="1277" cy="238"/>
            </a:xfrm>
            <a:prstGeom prst="roundRect">
              <a:avLst>
                <a:gd name="adj" fmla="val 16667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>
                <a:solidFill>
                  <a:srgbClr val="FF3300"/>
                </a:solidFill>
                <a:latin typeface="Tahoma" pitchFamily="34" charset="0"/>
              </a:endParaRPr>
            </a:p>
          </p:txBody>
        </p:sp>
      </p:grpSp>
      <p:sp>
        <p:nvSpPr>
          <p:cNvPr id="608279" name="Rectangle 23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900">
                <a:solidFill>
                  <a:schemeClr val="tx2"/>
                </a:solidFill>
              </a:rPr>
              <a:t>Quick-Sort(A, 0, 7)</a:t>
            </a:r>
          </a:p>
        </p:txBody>
      </p:sp>
      <p:sp>
        <p:nvSpPr>
          <p:cNvPr id="608280" name="Text Box 24"/>
          <p:cNvSpPr txBox="1">
            <a:spLocks noChangeArrowheads="1"/>
          </p:cNvSpPr>
          <p:nvPr/>
        </p:nvSpPr>
        <p:spPr bwMode="auto">
          <a:xfrm>
            <a:off x="450850" y="1019175"/>
            <a:ext cx="30607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Quick-Sort(A, 4, 7)</a:t>
            </a:r>
            <a:endParaRPr lang="en-US" sz="2400"/>
          </a:p>
        </p:txBody>
      </p:sp>
      <p:sp>
        <p:nvSpPr>
          <p:cNvPr id="608281" name="Text Box 25"/>
          <p:cNvSpPr txBox="1">
            <a:spLocks noChangeArrowheads="1"/>
          </p:cNvSpPr>
          <p:nvPr/>
        </p:nvSpPr>
        <p:spPr bwMode="auto">
          <a:xfrm>
            <a:off x="3194050" y="990600"/>
            <a:ext cx="22336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return</a:t>
            </a:r>
          </a:p>
        </p:txBody>
      </p:sp>
      <p:sp>
        <p:nvSpPr>
          <p:cNvPr id="608282" name="AutoShape 26"/>
          <p:cNvSpPr>
            <a:spLocks noChangeArrowheads="1"/>
          </p:cNvSpPr>
          <p:nvPr/>
        </p:nvSpPr>
        <p:spPr bwMode="auto">
          <a:xfrm>
            <a:off x="5608638" y="3897313"/>
            <a:ext cx="1981200" cy="42703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608283" name="AutoShape 27"/>
          <p:cNvCxnSpPr>
            <a:cxnSpLocks noChangeShapeType="1"/>
            <a:stCxn id="608282" idx="0"/>
            <a:endCxn id="608261" idx="2"/>
          </p:cNvCxnSpPr>
          <p:nvPr/>
        </p:nvCxnSpPr>
        <p:spPr bwMode="auto">
          <a:xfrm flipH="1" flipV="1">
            <a:off x="6069013" y="3108325"/>
            <a:ext cx="530225" cy="77470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grpSp>
        <p:nvGrpSpPr>
          <p:cNvPr id="608289" name="Group 33"/>
          <p:cNvGrpSpPr>
            <a:grpSpLocks/>
          </p:cNvGrpSpPr>
          <p:nvPr/>
        </p:nvGrpSpPr>
        <p:grpSpPr bwMode="auto">
          <a:xfrm>
            <a:off x="4713288" y="1571625"/>
            <a:ext cx="2559050" cy="319088"/>
            <a:chOff x="2771" y="427"/>
            <a:chExt cx="1612" cy="201"/>
          </a:xfrm>
        </p:grpSpPr>
        <p:sp>
          <p:nvSpPr>
            <p:cNvPr id="608290" name="AutoShape 34"/>
            <p:cNvSpPr>
              <a:spLocks noChangeArrowheads="1"/>
            </p:cNvSpPr>
            <p:nvPr/>
          </p:nvSpPr>
          <p:spPr bwMode="auto">
            <a:xfrm>
              <a:off x="2771" y="432"/>
              <a:ext cx="192" cy="192"/>
            </a:xfrm>
            <a:prstGeom prst="roundRect">
              <a:avLst>
                <a:gd name="adj" fmla="val 16667"/>
              </a:avLst>
            </a:prstGeom>
            <a:solidFill>
              <a:srgbClr val="009900"/>
            </a:solidFill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5</a:t>
              </a:r>
            </a:p>
          </p:txBody>
        </p:sp>
        <p:grpSp>
          <p:nvGrpSpPr>
            <p:cNvPr id="608291" name="Group 35"/>
            <p:cNvGrpSpPr>
              <a:grpSpLocks/>
            </p:cNvGrpSpPr>
            <p:nvPr/>
          </p:nvGrpSpPr>
          <p:grpSpPr bwMode="auto">
            <a:xfrm>
              <a:off x="3255" y="427"/>
              <a:ext cx="1128" cy="201"/>
              <a:chOff x="1715" y="3783"/>
              <a:chExt cx="1128" cy="201"/>
            </a:xfrm>
          </p:grpSpPr>
          <p:sp>
            <p:nvSpPr>
              <p:cNvPr id="608292" name="AutoShape 36"/>
              <p:cNvSpPr>
                <a:spLocks noChangeArrowheads="1"/>
              </p:cNvSpPr>
              <p:nvPr/>
            </p:nvSpPr>
            <p:spPr bwMode="auto">
              <a:xfrm>
                <a:off x="1715" y="3783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1905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6</a:t>
                </a:r>
              </a:p>
            </p:txBody>
          </p:sp>
          <p:sp>
            <p:nvSpPr>
              <p:cNvPr id="608293" name="AutoShape 37"/>
              <p:cNvSpPr>
                <a:spLocks noChangeArrowheads="1"/>
              </p:cNvSpPr>
              <p:nvPr/>
            </p:nvSpPr>
            <p:spPr bwMode="auto">
              <a:xfrm>
                <a:off x="2627" y="3805"/>
                <a:ext cx="216" cy="165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1905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8</a:t>
                </a:r>
              </a:p>
            </p:txBody>
          </p:sp>
          <p:sp>
            <p:nvSpPr>
              <p:cNvPr id="608294" name="AutoShape 38"/>
              <p:cNvSpPr>
                <a:spLocks noChangeArrowheads="1"/>
              </p:cNvSpPr>
              <p:nvPr/>
            </p:nvSpPr>
            <p:spPr bwMode="auto">
              <a:xfrm>
                <a:off x="2236" y="3792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1905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7</a:t>
                </a:r>
              </a:p>
            </p:txBody>
          </p:sp>
        </p:grpSp>
      </p:grpSp>
      <p:sp>
        <p:nvSpPr>
          <p:cNvPr id="608295" name="AutoShape 39"/>
          <p:cNvSpPr>
            <a:spLocks noChangeArrowheads="1"/>
          </p:cNvSpPr>
          <p:nvPr/>
        </p:nvSpPr>
        <p:spPr bwMode="auto">
          <a:xfrm>
            <a:off x="4683125" y="1539875"/>
            <a:ext cx="2651125" cy="377825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>
              <a:solidFill>
                <a:srgbClr val="FF3300"/>
              </a:solidFill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C2070-5B00-4A20-B3BC-EE6FE6FFC15F}" type="slidenum">
              <a:rPr lang="en-US" altLang="en-US"/>
              <a:pPr/>
              <a:t>78</a:t>
            </a:fld>
            <a:endParaRPr lang="en-US" altLang="en-US"/>
          </a:p>
        </p:txBody>
      </p:sp>
      <p:cxnSp>
        <p:nvCxnSpPr>
          <p:cNvPr id="609282" name="AutoShape 2"/>
          <p:cNvCxnSpPr>
            <a:cxnSpLocks noChangeShapeType="1"/>
          </p:cNvCxnSpPr>
          <p:nvPr/>
        </p:nvCxnSpPr>
        <p:spPr bwMode="auto">
          <a:xfrm flipV="1">
            <a:off x="1449388" y="3113088"/>
            <a:ext cx="836612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09283" name="AutoShape 3"/>
          <p:cNvCxnSpPr>
            <a:cxnSpLocks noChangeShapeType="1"/>
            <a:stCxn id="609287" idx="0"/>
            <a:endCxn id="609284" idx="2"/>
          </p:cNvCxnSpPr>
          <p:nvPr/>
        </p:nvCxnSpPr>
        <p:spPr bwMode="auto">
          <a:xfrm flipH="1" flipV="1">
            <a:off x="2271713" y="3113088"/>
            <a:ext cx="901700" cy="8350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609284" name="AutoShape 4"/>
          <p:cNvSpPr>
            <a:spLocks noChangeArrowheads="1"/>
          </p:cNvSpPr>
          <p:nvPr/>
        </p:nvSpPr>
        <p:spPr bwMode="auto">
          <a:xfrm>
            <a:off x="1219200" y="2667000"/>
            <a:ext cx="2103438" cy="427038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9285" name="AutoShape 5"/>
          <p:cNvSpPr>
            <a:spLocks noChangeArrowheads="1"/>
          </p:cNvSpPr>
          <p:nvPr/>
        </p:nvSpPr>
        <p:spPr bwMode="auto">
          <a:xfrm>
            <a:off x="4714875" y="2667000"/>
            <a:ext cx="27066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9286" name="AutoShape 6"/>
          <p:cNvSpPr>
            <a:spLocks noChangeArrowheads="1"/>
          </p:cNvSpPr>
          <p:nvPr/>
        </p:nvSpPr>
        <p:spPr bwMode="auto">
          <a:xfrm>
            <a:off x="1219200" y="3962400"/>
            <a:ext cx="430213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9287" name="AutoShape 7"/>
          <p:cNvSpPr>
            <a:spLocks noChangeArrowheads="1"/>
          </p:cNvSpPr>
          <p:nvPr/>
        </p:nvSpPr>
        <p:spPr bwMode="auto">
          <a:xfrm>
            <a:off x="2955925" y="3962400"/>
            <a:ext cx="433388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609288" name="AutoShape 8"/>
          <p:cNvCxnSpPr>
            <a:cxnSpLocks noChangeShapeType="1"/>
            <a:stCxn id="609284" idx="0"/>
            <a:endCxn id="609290" idx="2"/>
          </p:cNvCxnSpPr>
          <p:nvPr/>
        </p:nvCxnSpPr>
        <p:spPr bwMode="auto">
          <a:xfrm flipV="1">
            <a:off x="2271713" y="1973263"/>
            <a:ext cx="2033587" cy="6746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cxnSp>
        <p:nvCxnSpPr>
          <p:cNvPr id="609289" name="AutoShape 9"/>
          <p:cNvCxnSpPr>
            <a:cxnSpLocks noChangeShapeType="1"/>
            <a:stCxn id="609285" idx="0"/>
            <a:endCxn id="609290" idx="2"/>
          </p:cNvCxnSpPr>
          <p:nvPr/>
        </p:nvCxnSpPr>
        <p:spPr bwMode="auto">
          <a:xfrm flipH="1" flipV="1">
            <a:off x="4305300" y="1973263"/>
            <a:ext cx="1763713" cy="6794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609290" name="AutoShape 10"/>
          <p:cNvSpPr>
            <a:spLocks noChangeArrowheads="1"/>
          </p:cNvSpPr>
          <p:nvPr/>
        </p:nvSpPr>
        <p:spPr bwMode="auto">
          <a:xfrm>
            <a:off x="1219200" y="1524000"/>
            <a:ext cx="6172200" cy="43021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9291" name="AutoShape 11"/>
          <p:cNvSpPr>
            <a:spLocks noChangeArrowheads="1"/>
          </p:cNvSpPr>
          <p:nvPr/>
        </p:nvSpPr>
        <p:spPr bwMode="auto">
          <a:xfrm>
            <a:off x="3659188" y="1585913"/>
            <a:ext cx="304800" cy="304800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 w="1905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>
                <a:solidFill>
                  <a:srgbClr val="FF3300"/>
                </a:solidFill>
                <a:latin typeface="Tahoma" pitchFamily="34" charset="0"/>
              </a:rPr>
              <a:t>4</a:t>
            </a:r>
          </a:p>
        </p:txBody>
      </p:sp>
      <p:sp>
        <p:nvSpPr>
          <p:cNvPr id="609292" name="AutoShape 12"/>
          <p:cNvSpPr>
            <a:spLocks noChangeArrowheads="1"/>
          </p:cNvSpPr>
          <p:nvPr/>
        </p:nvSpPr>
        <p:spPr bwMode="auto">
          <a:xfrm>
            <a:off x="6443663" y="4776788"/>
            <a:ext cx="1227137" cy="42703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09293" name="AutoShape 13"/>
          <p:cNvSpPr>
            <a:spLocks noChangeArrowheads="1"/>
          </p:cNvSpPr>
          <p:nvPr/>
        </p:nvSpPr>
        <p:spPr bwMode="auto">
          <a:xfrm>
            <a:off x="7275513" y="5692775"/>
            <a:ext cx="436562" cy="42703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609294" name="AutoShape 14"/>
          <p:cNvCxnSpPr>
            <a:cxnSpLocks noChangeShapeType="1"/>
            <a:stCxn id="609292" idx="2"/>
          </p:cNvCxnSpPr>
          <p:nvPr/>
        </p:nvCxnSpPr>
        <p:spPr bwMode="auto">
          <a:xfrm>
            <a:off x="7058025" y="5218113"/>
            <a:ext cx="420688" cy="45243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609295" name="AutoShape 15"/>
          <p:cNvCxnSpPr>
            <a:cxnSpLocks noChangeShapeType="1"/>
            <a:stCxn id="609292" idx="0"/>
            <a:endCxn id="609305" idx="2"/>
          </p:cNvCxnSpPr>
          <p:nvPr/>
        </p:nvCxnSpPr>
        <p:spPr bwMode="auto">
          <a:xfrm flipH="1" flipV="1">
            <a:off x="6599238" y="4338638"/>
            <a:ext cx="458787" cy="423862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grpSp>
        <p:nvGrpSpPr>
          <p:cNvPr id="609296" name="Group 16"/>
          <p:cNvGrpSpPr>
            <a:grpSpLocks/>
          </p:cNvGrpSpPr>
          <p:nvPr/>
        </p:nvGrpSpPr>
        <p:grpSpPr bwMode="auto">
          <a:xfrm>
            <a:off x="1285875" y="1552575"/>
            <a:ext cx="2027238" cy="377825"/>
            <a:chOff x="792" y="3190"/>
            <a:chExt cx="1277" cy="238"/>
          </a:xfrm>
        </p:grpSpPr>
        <p:grpSp>
          <p:nvGrpSpPr>
            <p:cNvPr id="609297" name="Group 17"/>
            <p:cNvGrpSpPr>
              <a:grpSpLocks/>
            </p:cNvGrpSpPr>
            <p:nvPr/>
          </p:nvGrpSpPr>
          <p:grpSpPr bwMode="auto">
            <a:xfrm>
              <a:off x="824" y="3214"/>
              <a:ext cx="1203" cy="194"/>
              <a:chOff x="828" y="1727"/>
              <a:chExt cx="1203" cy="194"/>
            </a:xfrm>
          </p:grpSpPr>
          <p:sp>
            <p:nvSpPr>
              <p:cNvPr id="609298" name="AutoShape 18"/>
              <p:cNvSpPr>
                <a:spLocks noChangeArrowheads="1"/>
              </p:cNvSpPr>
              <p:nvPr/>
            </p:nvSpPr>
            <p:spPr bwMode="auto">
              <a:xfrm>
                <a:off x="1315" y="1736"/>
                <a:ext cx="226" cy="183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2 </a:t>
                </a:r>
              </a:p>
            </p:txBody>
          </p:sp>
          <p:sp>
            <p:nvSpPr>
              <p:cNvPr id="609299" name="AutoShape 19"/>
              <p:cNvSpPr>
                <a:spLocks noChangeArrowheads="1"/>
              </p:cNvSpPr>
              <p:nvPr/>
            </p:nvSpPr>
            <p:spPr bwMode="auto">
              <a:xfrm>
                <a:off x="828" y="1727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1</a:t>
                </a:r>
              </a:p>
            </p:txBody>
          </p:sp>
          <p:sp>
            <p:nvSpPr>
              <p:cNvPr id="609300" name="AutoShape 20"/>
              <p:cNvSpPr>
                <a:spLocks noChangeArrowheads="1"/>
              </p:cNvSpPr>
              <p:nvPr/>
            </p:nvSpPr>
            <p:spPr bwMode="auto">
              <a:xfrm>
                <a:off x="1839" y="1729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2857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3</a:t>
                </a:r>
              </a:p>
            </p:txBody>
          </p:sp>
        </p:grpSp>
        <p:sp>
          <p:nvSpPr>
            <p:cNvPr id="609301" name="AutoShape 21"/>
            <p:cNvSpPr>
              <a:spLocks noChangeArrowheads="1"/>
            </p:cNvSpPr>
            <p:nvPr/>
          </p:nvSpPr>
          <p:spPr bwMode="auto">
            <a:xfrm>
              <a:off x="792" y="3190"/>
              <a:ext cx="1277" cy="238"/>
            </a:xfrm>
            <a:prstGeom prst="roundRect">
              <a:avLst>
                <a:gd name="adj" fmla="val 16667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>
                <a:solidFill>
                  <a:srgbClr val="FF3300"/>
                </a:solidFill>
                <a:latin typeface="Tahoma" pitchFamily="34" charset="0"/>
              </a:endParaRPr>
            </a:p>
          </p:txBody>
        </p:sp>
      </p:grpSp>
      <p:sp>
        <p:nvSpPr>
          <p:cNvPr id="609302" name="Rectangle 22"/>
          <p:cNvSpPr>
            <a:spLocks noChangeArrowheads="1"/>
          </p:cNvSpPr>
          <p:nvPr/>
        </p:nvSpPr>
        <p:spPr bwMode="auto">
          <a:xfrm>
            <a:off x="398463" y="319088"/>
            <a:ext cx="754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en-US" sz="3900">
                <a:solidFill>
                  <a:schemeClr val="tx2"/>
                </a:solidFill>
              </a:rPr>
              <a:t>Quick-Sort(A, 0, 7)</a:t>
            </a:r>
          </a:p>
        </p:txBody>
      </p:sp>
      <p:sp>
        <p:nvSpPr>
          <p:cNvPr id="609303" name="Text Box 23"/>
          <p:cNvSpPr txBox="1">
            <a:spLocks noChangeArrowheads="1"/>
          </p:cNvSpPr>
          <p:nvPr/>
        </p:nvSpPr>
        <p:spPr bwMode="auto">
          <a:xfrm>
            <a:off x="450850" y="1019175"/>
            <a:ext cx="30607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Quick-Sort(A, 0, 7)</a:t>
            </a:r>
            <a:endParaRPr lang="en-US" sz="2400"/>
          </a:p>
        </p:txBody>
      </p:sp>
      <p:sp>
        <p:nvSpPr>
          <p:cNvPr id="609304" name="Text Box 24"/>
          <p:cNvSpPr txBox="1">
            <a:spLocks noChangeArrowheads="1"/>
          </p:cNvSpPr>
          <p:nvPr/>
        </p:nvSpPr>
        <p:spPr bwMode="auto">
          <a:xfrm>
            <a:off x="3194050" y="990600"/>
            <a:ext cx="22336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>
                <a:solidFill>
                  <a:srgbClr val="009900"/>
                </a:solidFill>
              </a:rPr>
              <a:t>, </a:t>
            </a:r>
            <a:r>
              <a:rPr lang="en-US" sz="2400">
                <a:solidFill>
                  <a:srgbClr val="FF0000"/>
                </a:solidFill>
              </a:rPr>
              <a:t>done!</a:t>
            </a:r>
          </a:p>
        </p:txBody>
      </p:sp>
      <p:sp>
        <p:nvSpPr>
          <p:cNvPr id="609305" name="AutoShape 25"/>
          <p:cNvSpPr>
            <a:spLocks noChangeArrowheads="1"/>
          </p:cNvSpPr>
          <p:nvPr/>
        </p:nvSpPr>
        <p:spPr bwMode="auto">
          <a:xfrm>
            <a:off x="5608638" y="3897313"/>
            <a:ext cx="1981200" cy="42703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609306" name="AutoShape 26"/>
          <p:cNvCxnSpPr>
            <a:cxnSpLocks noChangeShapeType="1"/>
            <a:stCxn id="609305" idx="0"/>
            <a:endCxn id="609285" idx="2"/>
          </p:cNvCxnSpPr>
          <p:nvPr/>
        </p:nvCxnSpPr>
        <p:spPr bwMode="auto">
          <a:xfrm flipH="1" flipV="1">
            <a:off x="6069013" y="3108325"/>
            <a:ext cx="530225" cy="77470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grpSp>
        <p:nvGrpSpPr>
          <p:cNvPr id="609307" name="Group 27"/>
          <p:cNvGrpSpPr>
            <a:grpSpLocks/>
          </p:cNvGrpSpPr>
          <p:nvPr/>
        </p:nvGrpSpPr>
        <p:grpSpPr bwMode="auto">
          <a:xfrm>
            <a:off x="4713288" y="1571625"/>
            <a:ext cx="2559050" cy="319088"/>
            <a:chOff x="2771" y="427"/>
            <a:chExt cx="1612" cy="201"/>
          </a:xfrm>
        </p:grpSpPr>
        <p:sp>
          <p:nvSpPr>
            <p:cNvPr id="609308" name="AutoShape 28"/>
            <p:cNvSpPr>
              <a:spLocks noChangeArrowheads="1"/>
            </p:cNvSpPr>
            <p:nvPr/>
          </p:nvSpPr>
          <p:spPr bwMode="auto">
            <a:xfrm>
              <a:off x="2771" y="432"/>
              <a:ext cx="192" cy="192"/>
            </a:xfrm>
            <a:prstGeom prst="roundRect">
              <a:avLst>
                <a:gd name="adj" fmla="val 16667"/>
              </a:avLst>
            </a:prstGeom>
            <a:solidFill>
              <a:srgbClr val="009900"/>
            </a:solidFill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US">
                  <a:solidFill>
                    <a:srgbClr val="FF3300"/>
                  </a:solidFill>
                  <a:latin typeface="Tahoma" pitchFamily="34" charset="0"/>
                </a:rPr>
                <a:t>5</a:t>
              </a:r>
            </a:p>
          </p:txBody>
        </p:sp>
        <p:grpSp>
          <p:nvGrpSpPr>
            <p:cNvPr id="609309" name="Group 29"/>
            <p:cNvGrpSpPr>
              <a:grpSpLocks/>
            </p:cNvGrpSpPr>
            <p:nvPr/>
          </p:nvGrpSpPr>
          <p:grpSpPr bwMode="auto">
            <a:xfrm>
              <a:off x="3255" y="427"/>
              <a:ext cx="1128" cy="201"/>
              <a:chOff x="1715" y="3783"/>
              <a:chExt cx="1128" cy="201"/>
            </a:xfrm>
          </p:grpSpPr>
          <p:sp>
            <p:nvSpPr>
              <p:cNvPr id="609310" name="AutoShape 30"/>
              <p:cNvSpPr>
                <a:spLocks noChangeArrowheads="1"/>
              </p:cNvSpPr>
              <p:nvPr/>
            </p:nvSpPr>
            <p:spPr bwMode="auto">
              <a:xfrm>
                <a:off x="1715" y="3783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1905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6</a:t>
                </a:r>
              </a:p>
            </p:txBody>
          </p:sp>
          <p:sp>
            <p:nvSpPr>
              <p:cNvPr id="609311" name="AutoShape 31"/>
              <p:cNvSpPr>
                <a:spLocks noChangeArrowheads="1"/>
              </p:cNvSpPr>
              <p:nvPr/>
            </p:nvSpPr>
            <p:spPr bwMode="auto">
              <a:xfrm>
                <a:off x="2627" y="3805"/>
                <a:ext cx="216" cy="165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1905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8</a:t>
                </a:r>
              </a:p>
            </p:txBody>
          </p:sp>
          <p:sp>
            <p:nvSpPr>
              <p:cNvPr id="609312" name="AutoShape 32"/>
              <p:cNvSpPr>
                <a:spLocks noChangeArrowheads="1"/>
              </p:cNvSpPr>
              <p:nvPr/>
            </p:nvSpPr>
            <p:spPr bwMode="auto">
              <a:xfrm>
                <a:off x="2236" y="3792"/>
                <a:ext cx="192" cy="192"/>
              </a:xfrm>
              <a:prstGeom prst="roundRect">
                <a:avLst>
                  <a:gd name="adj" fmla="val 16667"/>
                </a:avLst>
              </a:prstGeom>
              <a:solidFill>
                <a:srgbClr val="009900"/>
              </a:solidFill>
              <a:ln w="1905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>
                    <a:solidFill>
                      <a:srgbClr val="FF3300"/>
                    </a:solidFill>
                    <a:latin typeface="Tahoma" pitchFamily="34" charset="0"/>
                  </a:rPr>
                  <a:t>7</a:t>
                </a:r>
              </a:p>
            </p:txBody>
          </p:sp>
        </p:grpSp>
      </p:grpSp>
      <p:sp>
        <p:nvSpPr>
          <p:cNvPr id="609313" name="AutoShape 33"/>
          <p:cNvSpPr>
            <a:spLocks noChangeArrowheads="1"/>
          </p:cNvSpPr>
          <p:nvPr/>
        </p:nvSpPr>
        <p:spPr bwMode="auto">
          <a:xfrm>
            <a:off x="4683125" y="1539875"/>
            <a:ext cx="2651125" cy="377825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>
              <a:solidFill>
                <a:srgbClr val="FF3300"/>
              </a:solidFill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5A814-F06C-4799-AEC1-90879D00B884}" type="slidenum">
              <a:rPr lang="en-US" altLang="en-US"/>
              <a:pPr/>
              <a:t>79</a:t>
            </a:fld>
            <a:endParaRPr lang="en-US" altLang="en-US"/>
          </a:p>
        </p:txBody>
      </p:sp>
      <p:sp>
        <p:nvSpPr>
          <p:cNvPr id="623665" name="Text Box 49"/>
          <p:cNvSpPr txBox="1">
            <a:spLocks noChangeArrowheads="1"/>
          </p:cNvSpPr>
          <p:nvPr/>
        </p:nvSpPr>
        <p:spPr bwMode="auto">
          <a:xfrm>
            <a:off x="7007225" y="53482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en-US"/>
          </a:p>
        </p:txBody>
      </p:sp>
      <p:sp>
        <p:nvSpPr>
          <p:cNvPr id="623673" name="Rectangle 57"/>
          <p:cNvSpPr>
            <a:spLocks noChangeArrowheads="1"/>
          </p:cNvSpPr>
          <p:nvPr/>
        </p:nvSpPr>
        <p:spPr bwMode="auto">
          <a:xfrm>
            <a:off x="398463" y="319088"/>
            <a:ext cx="75438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da-DK" sz="3900">
                <a:solidFill>
                  <a:schemeClr val="tx2"/>
                </a:solidFill>
              </a:rPr>
              <a:t> Quick-Sort: Best Case</a:t>
            </a:r>
          </a:p>
        </p:txBody>
      </p:sp>
      <p:sp>
        <p:nvSpPr>
          <p:cNvPr id="623674" name="Rectangle 58"/>
          <p:cNvSpPr>
            <a:spLocks noChangeArrowheads="1"/>
          </p:cNvSpPr>
          <p:nvPr/>
        </p:nvSpPr>
        <p:spPr bwMode="auto">
          <a:xfrm>
            <a:off x="414338" y="1154113"/>
            <a:ext cx="8229600" cy="477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da-DK" sz="3000" b="0"/>
              <a:t>Even Partition</a:t>
            </a:r>
          </a:p>
        </p:txBody>
      </p:sp>
      <p:sp>
        <p:nvSpPr>
          <p:cNvPr id="623675" name="Rectangle 59"/>
          <p:cNvSpPr>
            <a:spLocks noChangeArrowheads="1"/>
          </p:cNvSpPr>
          <p:nvPr/>
        </p:nvSpPr>
        <p:spPr bwMode="auto">
          <a:xfrm>
            <a:off x="5246688" y="5873750"/>
            <a:ext cx="2698750" cy="3905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da-DK" sz="2000" b="0"/>
              <a:t>Total time: </a:t>
            </a:r>
            <a:r>
              <a:rPr lang="da-DK" sz="2000" b="0">
                <a:sym typeface="Symbol" pitchFamily="18" charset="2"/>
              </a:rPr>
              <a:t>(nlogn)</a:t>
            </a:r>
          </a:p>
        </p:txBody>
      </p:sp>
      <p:grpSp>
        <p:nvGrpSpPr>
          <p:cNvPr id="623728" name="Group 112"/>
          <p:cNvGrpSpPr>
            <a:grpSpLocks/>
          </p:cNvGrpSpPr>
          <p:nvPr/>
        </p:nvGrpSpPr>
        <p:grpSpPr bwMode="auto">
          <a:xfrm>
            <a:off x="712788" y="1806575"/>
            <a:ext cx="8389937" cy="3924300"/>
            <a:chOff x="449" y="1138"/>
            <a:chExt cx="5285" cy="2472"/>
          </a:xfrm>
        </p:grpSpPr>
        <p:grpSp>
          <p:nvGrpSpPr>
            <p:cNvPr id="623727" name="Group 111"/>
            <p:cNvGrpSpPr>
              <a:grpSpLocks/>
            </p:cNvGrpSpPr>
            <p:nvPr/>
          </p:nvGrpSpPr>
          <p:grpSpPr bwMode="auto">
            <a:xfrm>
              <a:off x="3202" y="1138"/>
              <a:ext cx="2532" cy="2020"/>
              <a:chOff x="3202" y="1138"/>
              <a:chExt cx="2532" cy="2020"/>
            </a:xfrm>
          </p:grpSpPr>
          <p:grpSp>
            <p:nvGrpSpPr>
              <p:cNvPr id="623726" name="Group 110"/>
              <p:cNvGrpSpPr>
                <a:grpSpLocks/>
              </p:cNvGrpSpPr>
              <p:nvPr/>
            </p:nvGrpSpPr>
            <p:grpSpPr bwMode="auto">
              <a:xfrm>
                <a:off x="3202" y="1138"/>
                <a:ext cx="1591" cy="2020"/>
                <a:chOff x="3202" y="1138"/>
                <a:chExt cx="1591" cy="2020"/>
              </a:xfrm>
            </p:grpSpPr>
            <p:sp>
              <p:nvSpPr>
                <p:cNvPr id="623650" name="Line 34"/>
                <p:cNvSpPr>
                  <a:spLocks noChangeShapeType="1"/>
                </p:cNvSpPr>
                <p:nvPr/>
              </p:nvSpPr>
              <p:spPr bwMode="auto">
                <a:xfrm>
                  <a:off x="3202" y="1243"/>
                  <a:ext cx="384" cy="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headEnd/>
                  <a:tailEnd type="triangle" w="med" len="med"/>
                </a:ln>
                <a:effectLst/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623651" name="Text Box 35"/>
                <p:cNvSpPr txBox="1">
                  <a:spLocks noChangeArrowheads="1"/>
                </p:cNvSpPr>
                <p:nvPr/>
              </p:nvSpPr>
              <p:spPr bwMode="auto">
                <a:xfrm>
                  <a:off x="3712" y="1138"/>
                  <a:ext cx="853" cy="231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>
                  <a:spAutoFit/>
                </a:bodyPr>
                <a:lstStyle/>
                <a:p>
                  <a:r>
                    <a:rPr lang="en-US"/>
                    <a:t>              cn</a:t>
                  </a:r>
                </a:p>
              </p:txBody>
            </p:sp>
            <p:sp>
              <p:nvSpPr>
                <p:cNvPr id="623652" name="Line 36"/>
                <p:cNvSpPr>
                  <a:spLocks noChangeShapeType="1"/>
                </p:cNvSpPr>
                <p:nvPr/>
              </p:nvSpPr>
              <p:spPr bwMode="auto">
                <a:xfrm>
                  <a:off x="3217" y="1735"/>
                  <a:ext cx="384" cy="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headEnd/>
                  <a:tailEnd type="triangle" w="med" len="med"/>
                </a:ln>
                <a:effectLst/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623653" name="Text Box 37"/>
                <p:cNvSpPr txBox="1">
                  <a:spLocks noChangeArrowheads="1"/>
                </p:cNvSpPr>
                <p:nvPr/>
              </p:nvSpPr>
              <p:spPr bwMode="auto">
                <a:xfrm>
                  <a:off x="3591" y="1621"/>
                  <a:ext cx="980" cy="231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>
                  <a:spAutoFit/>
                </a:bodyPr>
                <a:lstStyle/>
                <a:p>
                  <a:r>
                    <a:rPr lang="en-US">
                      <a:solidFill>
                        <a:srgbClr val="0000FF"/>
                      </a:solidFill>
                    </a:rPr>
                    <a:t>2 </a:t>
                  </a:r>
                  <a:r>
                    <a:rPr lang="en-US"/>
                    <a:t>× </a:t>
                  </a:r>
                  <a:r>
                    <a:rPr lang="en-US">
                      <a:solidFill>
                        <a:srgbClr val="FF0000"/>
                      </a:solidFill>
                    </a:rPr>
                    <a:t>cn/2</a:t>
                  </a:r>
                  <a:r>
                    <a:rPr lang="en-US"/>
                    <a:t> = cn</a:t>
                  </a:r>
                </a:p>
              </p:txBody>
            </p:sp>
            <p:sp>
              <p:nvSpPr>
                <p:cNvPr id="623654" name="Line 38"/>
                <p:cNvSpPr>
                  <a:spLocks noChangeShapeType="1"/>
                </p:cNvSpPr>
                <p:nvPr/>
              </p:nvSpPr>
              <p:spPr bwMode="auto">
                <a:xfrm>
                  <a:off x="3249" y="2309"/>
                  <a:ext cx="384" cy="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headEnd/>
                  <a:tailEnd type="triangle" w="med" len="med"/>
                </a:ln>
                <a:effectLst/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623655" name="Text Box 39"/>
                <p:cNvSpPr txBox="1">
                  <a:spLocks noChangeArrowheads="1"/>
                </p:cNvSpPr>
                <p:nvPr/>
              </p:nvSpPr>
              <p:spPr bwMode="auto">
                <a:xfrm>
                  <a:off x="3623" y="2195"/>
                  <a:ext cx="892" cy="231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>
                  <a:spAutoFit/>
                </a:bodyPr>
                <a:lstStyle/>
                <a:p>
                  <a:r>
                    <a:rPr lang="en-US">
                      <a:solidFill>
                        <a:srgbClr val="0000FF"/>
                      </a:solidFill>
                    </a:rPr>
                    <a:t>4</a:t>
                  </a:r>
                  <a:r>
                    <a:rPr lang="en-US"/>
                    <a:t> × </a:t>
                  </a:r>
                  <a:r>
                    <a:rPr lang="en-US">
                      <a:solidFill>
                        <a:srgbClr val="FF0000"/>
                      </a:solidFill>
                    </a:rPr>
                    <a:t>c/4</a:t>
                  </a:r>
                  <a:r>
                    <a:rPr lang="en-US"/>
                    <a:t> = cn</a:t>
                  </a:r>
                </a:p>
              </p:txBody>
            </p:sp>
            <p:sp>
              <p:nvSpPr>
                <p:cNvPr id="623656" name="Oval 40"/>
                <p:cNvSpPr>
                  <a:spLocks noChangeArrowheads="1"/>
                </p:cNvSpPr>
                <p:nvPr/>
              </p:nvSpPr>
              <p:spPr bwMode="auto">
                <a:xfrm>
                  <a:off x="3277" y="2660"/>
                  <a:ext cx="56" cy="56"/>
                </a:xfrm>
                <a:prstGeom prst="ellipse">
                  <a:avLst/>
                </a:pr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23657" name="Oval 41"/>
                <p:cNvSpPr>
                  <a:spLocks noChangeArrowheads="1"/>
                </p:cNvSpPr>
                <p:nvPr/>
              </p:nvSpPr>
              <p:spPr bwMode="auto">
                <a:xfrm>
                  <a:off x="3282" y="2783"/>
                  <a:ext cx="56" cy="56"/>
                </a:xfrm>
                <a:prstGeom prst="ellipse">
                  <a:avLst/>
                </a:pr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23658" name="Oval 42"/>
                <p:cNvSpPr>
                  <a:spLocks noChangeArrowheads="1"/>
                </p:cNvSpPr>
                <p:nvPr/>
              </p:nvSpPr>
              <p:spPr bwMode="auto">
                <a:xfrm>
                  <a:off x="3280" y="2906"/>
                  <a:ext cx="56" cy="56"/>
                </a:xfrm>
                <a:prstGeom prst="ellipse">
                  <a:avLst/>
                </a:pr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23659" name="AutoShape 43"/>
                <p:cNvSpPr>
                  <a:spLocks/>
                </p:cNvSpPr>
                <p:nvPr/>
              </p:nvSpPr>
              <p:spPr bwMode="auto">
                <a:xfrm>
                  <a:off x="4665" y="1224"/>
                  <a:ext cx="128" cy="1902"/>
                </a:xfrm>
                <a:prstGeom prst="rightBrace">
                  <a:avLst>
                    <a:gd name="adj1" fmla="val 123828"/>
                    <a:gd name="adj2" fmla="val 50000"/>
                  </a:avLst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23660" name="Line 44"/>
                <p:cNvSpPr>
                  <a:spLocks noChangeShapeType="1"/>
                </p:cNvSpPr>
                <p:nvPr/>
              </p:nvSpPr>
              <p:spPr bwMode="auto">
                <a:xfrm>
                  <a:off x="3236" y="3097"/>
                  <a:ext cx="384" cy="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headEnd/>
                  <a:tailEnd type="triangle" w="med" len="med"/>
                </a:ln>
                <a:effectLst/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623661" name="Text Box 45"/>
                <p:cNvSpPr txBox="1">
                  <a:spLocks noChangeArrowheads="1"/>
                </p:cNvSpPr>
                <p:nvPr/>
              </p:nvSpPr>
              <p:spPr bwMode="auto">
                <a:xfrm>
                  <a:off x="3619" y="2927"/>
                  <a:ext cx="980" cy="231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none">
                  <a:spAutoFit/>
                </a:bodyPr>
                <a:lstStyle/>
                <a:p>
                  <a:r>
                    <a:rPr lang="en-US">
                      <a:solidFill>
                        <a:srgbClr val="0000FF"/>
                      </a:solidFill>
                    </a:rPr>
                    <a:t>n/3</a:t>
                  </a:r>
                  <a:r>
                    <a:rPr lang="en-US"/>
                    <a:t> × </a:t>
                  </a:r>
                  <a:r>
                    <a:rPr lang="en-US">
                      <a:solidFill>
                        <a:srgbClr val="FF0000"/>
                      </a:solidFill>
                    </a:rPr>
                    <a:t>3c</a:t>
                  </a:r>
                  <a:r>
                    <a:rPr lang="en-US"/>
                    <a:t> = cn</a:t>
                  </a:r>
                </a:p>
              </p:txBody>
            </p:sp>
          </p:grpSp>
          <p:sp>
            <p:nvSpPr>
              <p:cNvPr id="623662" name="Text Box 46"/>
              <p:cNvSpPr txBox="1">
                <a:spLocks noChangeArrowheads="1"/>
              </p:cNvSpPr>
              <p:nvPr/>
            </p:nvSpPr>
            <p:spPr bwMode="auto">
              <a:xfrm>
                <a:off x="4834" y="1997"/>
                <a:ext cx="900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/>
                  <a:t>log n levels</a:t>
                </a:r>
              </a:p>
            </p:txBody>
          </p:sp>
        </p:grpSp>
        <p:grpSp>
          <p:nvGrpSpPr>
            <p:cNvPr id="623725" name="Group 109"/>
            <p:cNvGrpSpPr>
              <a:grpSpLocks/>
            </p:cNvGrpSpPr>
            <p:nvPr/>
          </p:nvGrpSpPr>
          <p:grpSpPr bwMode="auto">
            <a:xfrm>
              <a:off x="449" y="1168"/>
              <a:ext cx="2649" cy="2442"/>
              <a:chOff x="449" y="1168"/>
              <a:chExt cx="2649" cy="2442"/>
            </a:xfrm>
          </p:grpSpPr>
          <p:cxnSp>
            <p:nvCxnSpPr>
              <p:cNvPr id="623619" name="AutoShape 3"/>
              <p:cNvCxnSpPr>
                <a:cxnSpLocks noChangeShapeType="1"/>
                <a:stCxn id="623627" idx="0"/>
                <a:endCxn id="623625" idx="2"/>
              </p:cNvCxnSpPr>
              <p:nvPr/>
            </p:nvCxnSpPr>
            <p:spPr bwMode="auto">
              <a:xfrm flipV="1">
                <a:off x="722" y="1814"/>
                <a:ext cx="312" cy="334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round/>
                <a:headEnd type="stealth" w="lg" len="lg"/>
                <a:tailEnd type="none" w="lg" len="lg"/>
              </a:ln>
              <a:effectLst/>
            </p:spPr>
          </p:cxnSp>
          <p:cxnSp>
            <p:nvCxnSpPr>
              <p:cNvPr id="623620" name="AutoShape 4"/>
              <p:cNvCxnSpPr>
                <a:cxnSpLocks noChangeShapeType="1"/>
                <a:stCxn id="623628" idx="0"/>
                <a:endCxn id="623625" idx="2"/>
              </p:cNvCxnSpPr>
              <p:nvPr/>
            </p:nvCxnSpPr>
            <p:spPr bwMode="auto">
              <a:xfrm flipH="1" flipV="1">
                <a:off x="1034" y="1814"/>
                <a:ext cx="404" cy="334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round/>
                <a:headEnd type="stealth" w="lg" len="lg"/>
                <a:tailEnd type="none" w="lg" len="lg"/>
              </a:ln>
              <a:effectLst/>
            </p:spPr>
          </p:cxnSp>
          <p:sp>
            <p:nvSpPr>
              <p:cNvPr id="623625" name="AutoShape 9"/>
              <p:cNvSpPr>
                <a:spLocks noChangeArrowheads="1"/>
              </p:cNvSpPr>
              <p:nvPr/>
            </p:nvSpPr>
            <p:spPr bwMode="auto">
              <a:xfrm>
                <a:off x="449" y="1588"/>
                <a:ext cx="1169" cy="217"/>
              </a:xfrm>
              <a:prstGeom prst="roundRect">
                <a:avLst>
                  <a:gd name="adj" fmla="val 16667"/>
                </a:avLst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en-US" b="0">
                  <a:solidFill>
                    <a:schemeClr val="accent1"/>
                  </a:solidFill>
                  <a:latin typeface="Tahoma" pitchFamily="34" charset="0"/>
                </a:endParaRPr>
              </a:p>
            </p:txBody>
          </p:sp>
          <p:sp>
            <p:nvSpPr>
              <p:cNvPr id="623626" name="AutoShape 10"/>
              <p:cNvSpPr>
                <a:spLocks noChangeArrowheads="1"/>
              </p:cNvSpPr>
              <p:nvPr/>
            </p:nvSpPr>
            <p:spPr bwMode="auto">
              <a:xfrm>
                <a:off x="1901" y="1588"/>
                <a:ext cx="1124" cy="217"/>
              </a:xfrm>
              <a:prstGeom prst="roundRect">
                <a:avLst>
                  <a:gd name="adj" fmla="val 16667"/>
                </a:avLst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en-US" b="0">
                  <a:solidFill>
                    <a:schemeClr val="accent1"/>
                  </a:solidFill>
                  <a:latin typeface="Tahoma" pitchFamily="34" charset="0"/>
                </a:endParaRPr>
              </a:p>
            </p:txBody>
          </p:sp>
          <p:sp>
            <p:nvSpPr>
              <p:cNvPr id="623627" name="AutoShape 11"/>
              <p:cNvSpPr>
                <a:spLocks noChangeArrowheads="1"/>
              </p:cNvSpPr>
              <p:nvPr/>
            </p:nvSpPr>
            <p:spPr bwMode="auto">
              <a:xfrm>
                <a:off x="449" y="2157"/>
                <a:ext cx="546" cy="217"/>
              </a:xfrm>
              <a:prstGeom prst="roundRect">
                <a:avLst>
                  <a:gd name="adj" fmla="val 16667"/>
                </a:avLst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en-US" b="0">
                  <a:solidFill>
                    <a:schemeClr val="accent1"/>
                  </a:solidFill>
                  <a:latin typeface="Tahoma" pitchFamily="34" charset="0"/>
                </a:endParaRPr>
              </a:p>
            </p:txBody>
          </p:sp>
          <p:sp>
            <p:nvSpPr>
              <p:cNvPr id="623628" name="AutoShape 12"/>
              <p:cNvSpPr>
                <a:spLocks noChangeArrowheads="1"/>
              </p:cNvSpPr>
              <p:nvPr/>
            </p:nvSpPr>
            <p:spPr bwMode="auto">
              <a:xfrm>
                <a:off x="1170" y="2157"/>
                <a:ext cx="536" cy="217"/>
              </a:xfrm>
              <a:prstGeom prst="roundRect">
                <a:avLst>
                  <a:gd name="adj" fmla="val 16667"/>
                </a:avLst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en-US" b="0">
                  <a:solidFill>
                    <a:schemeClr val="accent1"/>
                  </a:solidFill>
                  <a:latin typeface="Tahoma" pitchFamily="34" charset="0"/>
                </a:endParaRPr>
              </a:p>
            </p:txBody>
          </p:sp>
          <p:sp>
            <p:nvSpPr>
              <p:cNvPr id="623629" name="AutoShape 13"/>
              <p:cNvSpPr>
                <a:spLocks noChangeArrowheads="1"/>
              </p:cNvSpPr>
              <p:nvPr/>
            </p:nvSpPr>
            <p:spPr bwMode="auto">
              <a:xfrm>
                <a:off x="1797" y="2164"/>
                <a:ext cx="590" cy="217"/>
              </a:xfrm>
              <a:prstGeom prst="roundRect">
                <a:avLst>
                  <a:gd name="adj" fmla="val 16667"/>
                </a:avLst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en-US" b="0">
                  <a:solidFill>
                    <a:schemeClr val="accent1"/>
                  </a:solidFill>
                  <a:latin typeface="Tahoma" pitchFamily="34" charset="0"/>
                </a:endParaRPr>
              </a:p>
            </p:txBody>
          </p:sp>
          <p:sp>
            <p:nvSpPr>
              <p:cNvPr id="623630" name="AutoShape 14"/>
              <p:cNvSpPr>
                <a:spLocks noChangeArrowheads="1"/>
              </p:cNvSpPr>
              <p:nvPr/>
            </p:nvSpPr>
            <p:spPr bwMode="auto">
              <a:xfrm>
                <a:off x="2474" y="2157"/>
                <a:ext cx="576" cy="217"/>
              </a:xfrm>
              <a:prstGeom prst="roundRect">
                <a:avLst>
                  <a:gd name="adj" fmla="val 16667"/>
                </a:avLst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en-US" b="0">
                  <a:solidFill>
                    <a:schemeClr val="accent1"/>
                  </a:solidFill>
                  <a:latin typeface="Tahoma" pitchFamily="34" charset="0"/>
                </a:endParaRPr>
              </a:p>
            </p:txBody>
          </p:sp>
          <p:cxnSp>
            <p:nvCxnSpPr>
              <p:cNvPr id="623639" name="AutoShape 23"/>
              <p:cNvCxnSpPr>
                <a:cxnSpLocks noChangeShapeType="1"/>
                <a:stCxn id="623629" idx="0"/>
                <a:endCxn id="623626" idx="2"/>
              </p:cNvCxnSpPr>
              <p:nvPr/>
            </p:nvCxnSpPr>
            <p:spPr bwMode="auto">
              <a:xfrm flipV="1">
                <a:off x="2092" y="1814"/>
                <a:ext cx="371" cy="341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round/>
                <a:headEnd type="stealth" w="lg" len="lg"/>
                <a:tailEnd type="none" w="lg" len="lg"/>
              </a:ln>
              <a:effectLst/>
            </p:spPr>
          </p:cxnSp>
          <p:cxnSp>
            <p:nvCxnSpPr>
              <p:cNvPr id="623640" name="AutoShape 24"/>
              <p:cNvCxnSpPr>
                <a:cxnSpLocks noChangeShapeType="1"/>
                <a:stCxn id="623630" idx="0"/>
                <a:endCxn id="623626" idx="2"/>
              </p:cNvCxnSpPr>
              <p:nvPr/>
            </p:nvCxnSpPr>
            <p:spPr bwMode="auto">
              <a:xfrm flipH="1" flipV="1">
                <a:off x="2463" y="1814"/>
                <a:ext cx="299" cy="334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round/>
                <a:headEnd type="stealth" w="lg" len="lg"/>
                <a:tailEnd type="none" w="lg" len="lg"/>
              </a:ln>
              <a:effectLst/>
            </p:spPr>
          </p:cxnSp>
          <p:cxnSp>
            <p:nvCxnSpPr>
              <p:cNvPr id="623645" name="AutoShape 29"/>
              <p:cNvCxnSpPr>
                <a:cxnSpLocks noChangeShapeType="1"/>
                <a:stCxn id="623625" idx="0"/>
                <a:endCxn id="623647" idx="2"/>
              </p:cNvCxnSpPr>
              <p:nvPr/>
            </p:nvCxnSpPr>
            <p:spPr bwMode="auto">
              <a:xfrm flipV="1">
                <a:off x="1034" y="1399"/>
                <a:ext cx="697" cy="180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round/>
                <a:headEnd type="stealth" w="lg" len="lg"/>
                <a:tailEnd type="none" w="lg" len="lg"/>
              </a:ln>
              <a:effectLst/>
            </p:spPr>
          </p:cxnSp>
          <p:cxnSp>
            <p:nvCxnSpPr>
              <p:cNvPr id="623646" name="AutoShape 30"/>
              <p:cNvCxnSpPr>
                <a:cxnSpLocks noChangeShapeType="1"/>
                <a:stCxn id="623626" idx="0"/>
                <a:endCxn id="623647" idx="2"/>
              </p:cNvCxnSpPr>
              <p:nvPr/>
            </p:nvCxnSpPr>
            <p:spPr bwMode="auto">
              <a:xfrm flipH="1" flipV="1">
                <a:off x="1731" y="1399"/>
                <a:ext cx="732" cy="180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round/>
                <a:headEnd type="stealth" w="lg" len="lg"/>
                <a:tailEnd/>
              </a:ln>
              <a:effectLst/>
            </p:spPr>
          </p:cxnSp>
          <p:sp>
            <p:nvSpPr>
              <p:cNvPr id="623647" name="AutoShape 31"/>
              <p:cNvSpPr>
                <a:spLocks noChangeArrowheads="1"/>
              </p:cNvSpPr>
              <p:nvPr/>
            </p:nvSpPr>
            <p:spPr bwMode="auto">
              <a:xfrm>
                <a:off x="449" y="1168"/>
                <a:ext cx="2563" cy="219"/>
              </a:xfrm>
              <a:prstGeom prst="roundRect">
                <a:avLst>
                  <a:gd name="adj" fmla="val 16667"/>
                </a:avLst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en-US" b="0">
                  <a:solidFill>
                    <a:schemeClr val="accent1"/>
                  </a:solidFill>
                  <a:latin typeface="Tahoma" pitchFamily="34" charset="0"/>
                </a:endParaRPr>
              </a:p>
            </p:txBody>
          </p:sp>
          <p:sp>
            <p:nvSpPr>
              <p:cNvPr id="623666" name="Text Box 50"/>
              <p:cNvSpPr txBox="1">
                <a:spLocks noChangeArrowheads="1"/>
              </p:cNvSpPr>
              <p:nvPr/>
            </p:nvSpPr>
            <p:spPr bwMode="auto">
              <a:xfrm>
                <a:off x="1616" y="1174"/>
                <a:ext cx="203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/>
                  <a:t>n</a:t>
                </a:r>
              </a:p>
            </p:txBody>
          </p:sp>
          <p:sp>
            <p:nvSpPr>
              <p:cNvPr id="623667" name="Text Box 51"/>
              <p:cNvSpPr txBox="1">
                <a:spLocks noChangeArrowheads="1"/>
              </p:cNvSpPr>
              <p:nvPr/>
            </p:nvSpPr>
            <p:spPr bwMode="auto">
              <a:xfrm>
                <a:off x="953" y="1619"/>
                <a:ext cx="276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/>
                  <a:t>n/2</a:t>
                </a:r>
              </a:p>
            </p:txBody>
          </p:sp>
          <p:sp>
            <p:nvSpPr>
              <p:cNvPr id="623668" name="Text Box 52"/>
              <p:cNvSpPr txBox="1">
                <a:spLocks noChangeArrowheads="1"/>
              </p:cNvSpPr>
              <p:nvPr/>
            </p:nvSpPr>
            <p:spPr bwMode="auto">
              <a:xfrm>
                <a:off x="2347" y="1614"/>
                <a:ext cx="441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/>
                  <a:t>n/2</a:t>
                </a:r>
              </a:p>
            </p:txBody>
          </p:sp>
          <p:sp>
            <p:nvSpPr>
              <p:cNvPr id="623672" name="Text Box 56"/>
              <p:cNvSpPr txBox="1">
                <a:spLocks noChangeArrowheads="1"/>
              </p:cNvSpPr>
              <p:nvPr/>
            </p:nvSpPr>
            <p:spPr bwMode="auto">
              <a:xfrm>
                <a:off x="2628" y="2181"/>
                <a:ext cx="267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/>
                  <a:t>n/4</a:t>
                </a:r>
              </a:p>
            </p:txBody>
          </p:sp>
          <p:cxnSp>
            <p:nvCxnSpPr>
              <p:cNvPr id="623676" name="AutoShape 60"/>
              <p:cNvCxnSpPr>
                <a:cxnSpLocks noChangeShapeType="1"/>
              </p:cNvCxnSpPr>
              <p:nvPr/>
            </p:nvCxnSpPr>
            <p:spPr bwMode="auto">
              <a:xfrm flipV="1">
                <a:off x="563" y="2372"/>
                <a:ext cx="178" cy="311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prstDash val="lgDash"/>
                <a:round/>
                <a:headEnd type="stealth" w="lg" len="lg"/>
                <a:tailEnd type="none" w="lg" len="lg"/>
              </a:ln>
              <a:effectLst/>
            </p:spPr>
          </p:cxnSp>
          <p:cxnSp>
            <p:nvCxnSpPr>
              <p:cNvPr id="623677" name="AutoShape 61"/>
              <p:cNvCxnSpPr>
                <a:cxnSpLocks noChangeShapeType="1"/>
              </p:cNvCxnSpPr>
              <p:nvPr/>
            </p:nvCxnSpPr>
            <p:spPr bwMode="auto">
              <a:xfrm>
                <a:off x="741" y="2372"/>
                <a:ext cx="182" cy="311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prstDash val="lgDash"/>
                <a:round/>
                <a:headEnd type="none" w="lg" len="lg"/>
                <a:tailEnd type="stealth" w="lg" len="lg"/>
              </a:ln>
              <a:effectLst/>
            </p:spPr>
          </p:cxnSp>
          <p:cxnSp>
            <p:nvCxnSpPr>
              <p:cNvPr id="623678" name="AutoShape 62"/>
              <p:cNvCxnSpPr>
                <a:cxnSpLocks noChangeShapeType="1"/>
              </p:cNvCxnSpPr>
              <p:nvPr/>
            </p:nvCxnSpPr>
            <p:spPr bwMode="auto">
              <a:xfrm flipV="1">
                <a:off x="1246" y="2371"/>
                <a:ext cx="178" cy="311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prstDash val="lgDash"/>
                <a:round/>
                <a:headEnd type="stealth" w="lg" len="lg"/>
                <a:tailEnd type="none" w="lg" len="lg"/>
              </a:ln>
              <a:effectLst/>
            </p:spPr>
          </p:cxnSp>
          <p:cxnSp>
            <p:nvCxnSpPr>
              <p:cNvPr id="623679" name="AutoShape 63"/>
              <p:cNvCxnSpPr>
                <a:cxnSpLocks noChangeShapeType="1"/>
              </p:cNvCxnSpPr>
              <p:nvPr/>
            </p:nvCxnSpPr>
            <p:spPr bwMode="auto">
              <a:xfrm>
                <a:off x="1424" y="2371"/>
                <a:ext cx="182" cy="311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prstDash val="lgDash"/>
                <a:round/>
                <a:headEnd type="none" w="lg" len="lg"/>
                <a:tailEnd type="stealth" w="lg" len="lg"/>
              </a:ln>
              <a:effectLst/>
            </p:spPr>
          </p:cxnSp>
          <p:cxnSp>
            <p:nvCxnSpPr>
              <p:cNvPr id="623680" name="AutoShape 64"/>
              <p:cNvCxnSpPr>
                <a:cxnSpLocks noChangeShapeType="1"/>
              </p:cNvCxnSpPr>
              <p:nvPr/>
            </p:nvCxnSpPr>
            <p:spPr bwMode="auto">
              <a:xfrm flipV="1">
                <a:off x="1886" y="2379"/>
                <a:ext cx="178" cy="311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prstDash val="lgDash"/>
                <a:round/>
                <a:headEnd type="stealth" w="lg" len="lg"/>
                <a:tailEnd type="none" w="lg" len="lg"/>
              </a:ln>
              <a:effectLst/>
            </p:spPr>
          </p:cxnSp>
          <p:cxnSp>
            <p:nvCxnSpPr>
              <p:cNvPr id="623681" name="AutoShape 65"/>
              <p:cNvCxnSpPr>
                <a:cxnSpLocks noChangeShapeType="1"/>
              </p:cNvCxnSpPr>
              <p:nvPr/>
            </p:nvCxnSpPr>
            <p:spPr bwMode="auto">
              <a:xfrm>
                <a:off x="2064" y="2379"/>
                <a:ext cx="182" cy="311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prstDash val="lgDash"/>
                <a:round/>
                <a:headEnd type="none" w="lg" len="lg"/>
                <a:tailEnd type="stealth" w="lg" len="lg"/>
              </a:ln>
              <a:effectLst/>
            </p:spPr>
          </p:cxnSp>
          <p:cxnSp>
            <p:nvCxnSpPr>
              <p:cNvPr id="623682" name="AutoShape 66"/>
              <p:cNvCxnSpPr>
                <a:cxnSpLocks noChangeShapeType="1"/>
              </p:cNvCxnSpPr>
              <p:nvPr/>
            </p:nvCxnSpPr>
            <p:spPr bwMode="auto">
              <a:xfrm flipV="1">
                <a:off x="2570" y="2379"/>
                <a:ext cx="178" cy="311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prstDash val="lgDash"/>
                <a:round/>
                <a:headEnd type="stealth" w="lg" len="lg"/>
                <a:tailEnd type="none" w="lg" len="lg"/>
              </a:ln>
              <a:effectLst/>
            </p:spPr>
          </p:cxnSp>
          <p:cxnSp>
            <p:nvCxnSpPr>
              <p:cNvPr id="623683" name="AutoShape 67"/>
              <p:cNvCxnSpPr>
                <a:cxnSpLocks noChangeShapeType="1"/>
              </p:cNvCxnSpPr>
              <p:nvPr/>
            </p:nvCxnSpPr>
            <p:spPr bwMode="auto">
              <a:xfrm>
                <a:off x="2766" y="2361"/>
                <a:ext cx="182" cy="311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prstDash val="lgDash"/>
                <a:round/>
                <a:headEnd type="none" w="lg" len="lg"/>
                <a:tailEnd type="stealth" w="lg" len="lg"/>
              </a:ln>
              <a:effectLst/>
            </p:spPr>
          </p:cxnSp>
          <p:sp>
            <p:nvSpPr>
              <p:cNvPr id="623693" name="AutoShape 77"/>
              <p:cNvSpPr>
                <a:spLocks noChangeArrowheads="1"/>
              </p:cNvSpPr>
              <p:nvPr/>
            </p:nvSpPr>
            <p:spPr bwMode="auto">
              <a:xfrm>
                <a:off x="453" y="3024"/>
                <a:ext cx="436" cy="217"/>
              </a:xfrm>
              <a:prstGeom prst="roundRect">
                <a:avLst>
                  <a:gd name="adj" fmla="val 16667"/>
                </a:avLst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en-US" b="0">
                  <a:solidFill>
                    <a:schemeClr val="accent1"/>
                  </a:solidFill>
                  <a:latin typeface="Tahoma" pitchFamily="34" charset="0"/>
                </a:endParaRPr>
              </a:p>
            </p:txBody>
          </p:sp>
          <p:sp>
            <p:nvSpPr>
              <p:cNvPr id="623694" name="AutoShape 78"/>
              <p:cNvSpPr>
                <a:spLocks noChangeArrowheads="1"/>
              </p:cNvSpPr>
              <p:nvPr/>
            </p:nvSpPr>
            <p:spPr bwMode="auto">
              <a:xfrm>
                <a:off x="1189" y="3010"/>
                <a:ext cx="436" cy="217"/>
              </a:xfrm>
              <a:prstGeom prst="roundRect">
                <a:avLst>
                  <a:gd name="adj" fmla="val 16667"/>
                </a:avLst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en-US" b="0">
                  <a:solidFill>
                    <a:schemeClr val="accent1"/>
                  </a:solidFill>
                  <a:latin typeface="Tahoma" pitchFamily="34" charset="0"/>
                </a:endParaRPr>
              </a:p>
            </p:txBody>
          </p:sp>
          <p:sp>
            <p:nvSpPr>
              <p:cNvPr id="623699" name="AutoShape 83"/>
              <p:cNvSpPr>
                <a:spLocks noChangeArrowheads="1"/>
              </p:cNvSpPr>
              <p:nvPr/>
            </p:nvSpPr>
            <p:spPr bwMode="auto">
              <a:xfrm>
                <a:off x="2563" y="2998"/>
                <a:ext cx="436" cy="217"/>
              </a:xfrm>
              <a:prstGeom prst="roundRect">
                <a:avLst>
                  <a:gd name="adj" fmla="val 16667"/>
                </a:avLst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en-US" b="0">
                  <a:solidFill>
                    <a:schemeClr val="accent1"/>
                  </a:solidFill>
                  <a:latin typeface="Tahoma" pitchFamily="34" charset="0"/>
                </a:endParaRPr>
              </a:p>
            </p:txBody>
          </p:sp>
          <p:sp>
            <p:nvSpPr>
              <p:cNvPr id="623700" name="Text Box 84"/>
              <p:cNvSpPr txBox="1">
                <a:spLocks noChangeArrowheads="1"/>
              </p:cNvSpPr>
              <p:nvPr/>
            </p:nvSpPr>
            <p:spPr bwMode="auto">
              <a:xfrm>
                <a:off x="584" y="3014"/>
                <a:ext cx="196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/>
                  <a:t>3</a:t>
                </a:r>
              </a:p>
            </p:txBody>
          </p:sp>
          <p:sp>
            <p:nvSpPr>
              <p:cNvPr id="623701" name="Text Box 85"/>
              <p:cNvSpPr txBox="1">
                <a:spLocks noChangeArrowheads="1"/>
              </p:cNvSpPr>
              <p:nvPr/>
            </p:nvSpPr>
            <p:spPr bwMode="auto">
              <a:xfrm>
                <a:off x="1315" y="3015"/>
                <a:ext cx="196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/>
                  <a:t>3</a:t>
                </a:r>
              </a:p>
            </p:txBody>
          </p:sp>
          <p:sp>
            <p:nvSpPr>
              <p:cNvPr id="623702" name="Text Box 86"/>
              <p:cNvSpPr txBox="1">
                <a:spLocks noChangeArrowheads="1"/>
              </p:cNvSpPr>
              <p:nvPr/>
            </p:nvSpPr>
            <p:spPr bwMode="auto">
              <a:xfrm>
                <a:off x="2682" y="3001"/>
                <a:ext cx="196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/>
                  <a:t>3</a:t>
                </a:r>
              </a:p>
            </p:txBody>
          </p:sp>
          <p:sp>
            <p:nvSpPr>
              <p:cNvPr id="623703" name="Oval 87"/>
              <p:cNvSpPr>
                <a:spLocks noChangeArrowheads="1"/>
              </p:cNvSpPr>
              <p:nvPr/>
            </p:nvSpPr>
            <p:spPr bwMode="auto">
              <a:xfrm>
                <a:off x="2015" y="3159"/>
                <a:ext cx="56" cy="56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23704" name="Oval 88"/>
              <p:cNvSpPr>
                <a:spLocks noChangeArrowheads="1"/>
              </p:cNvSpPr>
              <p:nvPr/>
            </p:nvSpPr>
            <p:spPr bwMode="auto">
              <a:xfrm>
                <a:off x="1865" y="3158"/>
                <a:ext cx="56" cy="56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23705" name="Oval 89"/>
              <p:cNvSpPr>
                <a:spLocks noChangeArrowheads="1"/>
              </p:cNvSpPr>
              <p:nvPr/>
            </p:nvSpPr>
            <p:spPr bwMode="auto">
              <a:xfrm>
                <a:off x="2137" y="3158"/>
                <a:ext cx="56" cy="56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23710" name="Text Box 94"/>
              <p:cNvSpPr txBox="1">
                <a:spLocks noChangeArrowheads="1"/>
              </p:cNvSpPr>
              <p:nvPr/>
            </p:nvSpPr>
            <p:spPr bwMode="auto">
              <a:xfrm>
                <a:off x="1947" y="2203"/>
                <a:ext cx="267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/>
                  <a:t>n/4</a:t>
                </a:r>
              </a:p>
            </p:txBody>
          </p:sp>
          <p:sp>
            <p:nvSpPr>
              <p:cNvPr id="623711" name="Text Box 95"/>
              <p:cNvSpPr txBox="1">
                <a:spLocks noChangeArrowheads="1"/>
              </p:cNvSpPr>
              <p:nvPr/>
            </p:nvSpPr>
            <p:spPr bwMode="auto">
              <a:xfrm>
                <a:off x="1280" y="2176"/>
                <a:ext cx="267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/>
                  <a:t>n/4</a:t>
                </a:r>
              </a:p>
            </p:txBody>
          </p:sp>
          <p:sp>
            <p:nvSpPr>
              <p:cNvPr id="623712" name="Text Box 96"/>
              <p:cNvSpPr txBox="1">
                <a:spLocks noChangeArrowheads="1"/>
              </p:cNvSpPr>
              <p:nvPr/>
            </p:nvSpPr>
            <p:spPr bwMode="auto">
              <a:xfrm>
                <a:off x="585" y="2186"/>
                <a:ext cx="267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/>
                  <a:t>n/4</a:t>
                </a:r>
              </a:p>
            </p:txBody>
          </p:sp>
          <p:cxnSp>
            <p:nvCxnSpPr>
              <p:cNvPr id="623713" name="AutoShape 97"/>
              <p:cNvCxnSpPr>
                <a:cxnSpLocks noChangeShapeType="1"/>
                <a:stCxn id="623717" idx="0"/>
              </p:cNvCxnSpPr>
              <p:nvPr/>
            </p:nvCxnSpPr>
            <p:spPr bwMode="auto">
              <a:xfrm flipV="1">
                <a:off x="562" y="3250"/>
                <a:ext cx="127" cy="134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round/>
                <a:headEnd type="stealth" w="lg" len="lg"/>
                <a:tailEnd type="none" w="lg" len="lg"/>
              </a:ln>
              <a:effectLst/>
            </p:spPr>
          </p:cxnSp>
          <p:cxnSp>
            <p:nvCxnSpPr>
              <p:cNvPr id="623714" name="AutoShape 98"/>
              <p:cNvCxnSpPr>
                <a:cxnSpLocks noChangeShapeType="1"/>
                <a:stCxn id="623719" idx="0"/>
              </p:cNvCxnSpPr>
              <p:nvPr/>
            </p:nvCxnSpPr>
            <p:spPr bwMode="auto">
              <a:xfrm flipV="1">
                <a:off x="1256" y="3236"/>
                <a:ext cx="169" cy="148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round/>
                <a:headEnd type="stealth" w="lg" len="lg"/>
                <a:tailEnd type="none" w="lg" len="lg"/>
              </a:ln>
              <a:effectLst/>
            </p:spPr>
          </p:cxnSp>
          <p:cxnSp>
            <p:nvCxnSpPr>
              <p:cNvPr id="623715" name="AutoShape 99"/>
              <p:cNvCxnSpPr>
                <a:cxnSpLocks noChangeShapeType="1"/>
                <a:endCxn id="623718" idx="0"/>
              </p:cNvCxnSpPr>
              <p:nvPr/>
            </p:nvCxnSpPr>
            <p:spPr bwMode="auto">
              <a:xfrm>
                <a:off x="689" y="3250"/>
                <a:ext cx="233" cy="134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round/>
                <a:headEnd type="none" w="lg" len="lg"/>
                <a:tailEnd type="stealth" w="lg" len="lg"/>
              </a:ln>
              <a:effectLst/>
            </p:spPr>
          </p:cxnSp>
          <p:cxnSp>
            <p:nvCxnSpPr>
              <p:cNvPr id="623716" name="AutoShape 100"/>
              <p:cNvCxnSpPr>
                <a:cxnSpLocks noChangeShapeType="1"/>
                <a:endCxn id="623720" idx="0"/>
              </p:cNvCxnSpPr>
              <p:nvPr/>
            </p:nvCxnSpPr>
            <p:spPr bwMode="auto">
              <a:xfrm>
                <a:off x="1425" y="3236"/>
                <a:ext cx="209" cy="148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round/>
                <a:headEnd type="none" w="lg" len="lg"/>
                <a:tailEnd type="stealth" w="lg" len="lg"/>
              </a:ln>
              <a:effectLst/>
            </p:spPr>
          </p:cxnSp>
          <p:sp>
            <p:nvSpPr>
              <p:cNvPr id="623717" name="AutoShape 101"/>
              <p:cNvSpPr>
                <a:spLocks noChangeArrowheads="1"/>
              </p:cNvSpPr>
              <p:nvPr/>
            </p:nvSpPr>
            <p:spPr bwMode="auto">
              <a:xfrm>
                <a:off x="467" y="3393"/>
                <a:ext cx="190" cy="217"/>
              </a:xfrm>
              <a:prstGeom prst="roundRect">
                <a:avLst>
                  <a:gd name="adj" fmla="val 16667"/>
                </a:avLst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en-US" b="0">
                  <a:solidFill>
                    <a:schemeClr val="folHlink"/>
                  </a:solidFill>
                  <a:latin typeface="Tahoma" pitchFamily="34" charset="0"/>
                </a:endParaRPr>
              </a:p>
            </p:txBody>
          </p:sp>
          <p:sp>
            <p:nvSpPr>
              <p:cNvPr id="623718" name="AutoShape 102"/>
              <p:cNvSpPr>
                <a:spLocks noChangeArrowheads="1"/>
              </p:cNvSpPr>
              <p:nvPr/>
            </p:nvSpPr>
            <p:spPr bwMode="auto">
              <a:xfrm>
                <a:off x="830" y="3393"/>
                <a:ext cx="183" cy="217"/>
              </a:xfrm>
              <a:prstGeom prst="roundRect">
                <a:avLst>
                  <a:gd name="adj" fmla="val 16667"/>
                </a:avLst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en-US" b="0">
                  <a:solidFill>
                    <a:schemeClr val="folHlink"/>
                  </a:solidFill>
                  <a:latin typeface="Tahoma" pitchFamily="34" charset="0"/>
                </a:endParaRPr>
              </a:p>
            </p:txBody>
          </p:sp>
          <p:sp>
            <p:nvSpPr>
              <p:cNvPr id="623719" name="AutoShape 103"/>
              <p:cNvSpPr>
                <a:spLocks noChangeArrowheads="1"/>
              </p:cNvSpPr>
              <p:nvPr/>
            </p:nvSpPr>
            <p:spPr bwMode="auto">
              <a:xfrm>
                <a:off x="1163" y="3393"/>
                <a:ext cx="186" cy="217"/>
              </a:xfrm>
              <a:prstGeom prst="roundRect">
                <a:avLst>
                  <a:gd name="adj" fmla="val 16667"/>
                </a:avLst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en-US" b="0">
                  <a:solidFill>
                    <a:schemeClr val="folHlink"/>
                  </a:solidFill>
                  <a:latin typeface="Tahoma" pitchFamily="34" charset="0"/>
                </a:endParaRPr>
              </a:p>
            </p:txBody>
          </p:sp>
          <p:sp>
            <p:nvSpPr>
              <p:cNvPr id="623720" name="AutoShape 104"/>
              <p:cNvSpPr>
                <a:spLocks noChangeArrowheads="1"/>
              </p:cNvSpPr>
              <p:nvPr/>
            </p:nvSpPr>
            <p:spPr bwMode="auto">
              <a:xfrm>
                <a:off x="1543" y="3393"/>
                <a:ext cx="181" cy="217"/>
              </a:xfrm>
              <a:prstGeom prst="roundRect">
                <a:avLst>
                  <a:gd name="adj" fmla="val 16667"/>
                </a:avLst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en-US" b="0">
                  <a:solidFill>
                    <a:schemeClr val="folHlink"/>
                  </a:solidFill>
                  <a:latin typeface="Tahoma" pitchFamily="34" charset="0"/>
                </a:endParaRPr>
              </a:p>
            </p:txBody>
          </p:sp>
          <p:cxnSp>
            <p:nvCxnSpPr>
              <p:cNvPr id="623721" name="AutoShape 105"/>
              <p:cNvCxnSpPr>
                <a:cxnSpLocks noChangeShapeType="1"/>
                <a:stCxn id="623723" idx="0"/>
              </p:cNvCxnSpPr>
              <p:nvPr/>
            </p:nvCxnSpPr>
            <p:spPr bwMode="auto">
              <a:xfrm flipV="1">
                <a:off x="2630" y="3224"/>
                <a:ext cx="169" cy="148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round/>
                <a:headEnd type="stealth" w="lg" len="lg"/>
                <a:tailEnd type="none" w="lg" len="lg"/>
              </a:ln>
              <a:effectLst/>
            </p:spPr>
          </p:cxnSp>
          <p:cxnSp>
            <p:nvCxnSpPr>
              <p:cNvPr id="623722" name="AutoShape 106"/>
              <p:cNvCxnSpPr>
                <a:cxnSpLocks noChangeShapeType="1"/>
                <a:endCxn id="623724" idx="0"/>
              </p:cNvCxnSpPr>
              <p:nvPr/>
            </p:nvCxnSpPr>
            <p:spPr bwMode="auto">
              <a:xfrm>
                <a:off x="2799" y="3224"/>
                <a:ext cx="209" cy="148"/>
              </a:xfrm>
              <a:prstGeom prst="straightConnector1">
                <a:avLst/>
              </a:prstGeom>
              <a:noFill/>
              <a:ln w="28575">
                <a:solidFill>
                  <a:srgbClr val="0000FF"/>
                </a:solidFill>
                <a:round/>
                <a:headEnd type="none" w="lg" len="lg"/>
                <a:tailEnd type="stealth" w="lg" len="lg"/>
              </a:ln>
              <a:effectLst/>
            </p:spPr>
          </p:cxnSp>
          <p:sp>
            <p:nvSpPr>
              <p:cNvPr id="623723" name="AutoShape 107"/>
              <p:cNvSpPr>
                <a:spLocks noChangeArrowheads="1"/>
              </p:cNvSpPr>
              <p:nvPr/>
            </p:nvSpPr>
            <p:spPr bwMode="auto">
              <a:xfrm>
                <a:off x="2537" y="3381"/>
                <a:ext cx="186" cy="217"/>
              </a:xfrm>
              <a:prstGeom prst="roundRect">
                <a:avLst>
                  <a:gd name="adj" fmla="val 16667"/>
                </a:avLst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en-US" b="0">
                  <a:solidFill>
                    <a:schemeClr val="folHlink"/>
                  </a:solidFill>
                  <a:latin typeface="Tahoma" pitchFamily="34" charset="0"/>
                </a:endParaRPr>
              </a:p>
            </p:txBody>
          </p:sp>
          <p:sp>
            <p:nvSpPr>
              <p:cNvPr id="623724" name="AutoShape 108"/>
              <p:cNvSpPr>
                <a:spLocks noChangeArrowheads="1"/>
              </p:cNvSpPr>
              <p:nvPr/>
            </p:nvSpPr>
            <p:spPr bwMode="auto">
              <a:xfrm>
                <a:off x="2917" y="3381"/>
                <a:ext cx="181" cy="217"/>
              </a:xfrm>
              <a:prstGeom prst="roundRect">
                <a:avLst>
                  <a:gd name="adj" fmla="val 16667"/>
                </a:avLst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en-US" b="0">
                  <a:solidFill>
                    <a:schemeClr val="folHlink"/>
                  </a:solidFill>
                  <a:latin typeface="Tahoma" pitchFamily="34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3675" grpId="0" animBg="1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0EF62-B6CB-4766-922A-FEF4675C4878}" type="slidenum">
              <a:rPr lang="en-US" altLang="en-US"/>
              <a:pPr/>
              <a:t>80</a:t>
            </a:fld>
            <a:endParaRPr lang="en-US" altLang="en-US"/>
          </a:p>
        </p:txBody>
      </p:sp>
      <p:sp>
        <p:nvSpPr>
          <p:cNvPr id="622604" name="AutoShape 12"/>
          <p:cNvSpPr>
            <a:spLocks noChangeArrowheads="1"/>
          </p:cNvSpPr>
          <p:nvPr/>
        </p:nvSpPr>
        <p:spPr bwMode="auto">
          <a:xfrm>
            <a:off x="1689100" y="2625725"/>
            <a:ext cx="3438525" cy="34448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22608" name="AutoShape 16"/>
          <p:cNvSpPr>
            <a:spLocks noChangeArrowheads="1"/>
          </p:cNvSpPr>
          <p:nvPr/>
        </p:nvSpPr>
        <p:spPr bwMode="auto">
          <a:xfrm>
            <a:off x="2132013" y="3352800"/>
            <a:ext cx="3003550" cy="34448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22616" name="AutoShape 24"/>
          <p:cNvSpPr>
            <a:spLocks noChangeArrowheads="1"/>
          </p:cNvSpPr>
          <p:nvPr/>
        </p:nvSpPr>
        <p:spPr bwMode="auto">
          <a:xfrm>
            <a:off x="4084638" y="4273550"/>
            <a:ext cx="1041400" cy="34448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622618" name="AutoShape 26"/>
          <p:cNvCxnSpPr>
            <a:cxnSpLocks noChangeShapeType="1"/>
            <a:stCxn id="622608" idx="0"/>
            <a:endCxn id="622604" idx="2"/>
          </p:cNvCxnSpPr>
          <p:nvPr/>
        </p:nvCxnSpPr>
        <p:spPr bwMode="auto">
          <a:xfrm flipH="1" flipV="1">
            <a:off x="3408363" y="2984500"/>
            <a:ext cx="225425" cy="354013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622620" name="AutoShape 28"/>
          <p:cNvCxnSpPr>
            <a:cxnSpLocks noChangeShapeType="1"/>
            <a:stCxn id="622647" idx="2"/>
            <a:endCxn id="622648" idx="0"/>
          </p:cNvCxnSpPr>
          <p:nvPr/>
        </p:nvCxnSpPr>
        <p:spPr bwMode="auto">
          <a:xfrm>
            <a:off x="4624388" y="4598988"/>
            <a:ext cx="271462" cy="35083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/>
            <a:tailEnd type="stealth" w="lg" len="lg"/>
          </a:ln>
          <a:effectLst/>
        </p:spPr>
      </p:cxnSp>
      <p:cxnSp>
        <p:nvCxnSpPr>
          <p:cNvPr id="622622" name="AutoShape 30"/>
          <p:cNvCxnSpPr>
            <a:cxnSpLocks noChangeShapeType="1"/>
            <a:stCxn id="622608" idx="2"/>
            <a:endCxn id="622616" idx="0"/>
          </p:cNvCxnSpPr>
          <p:nvPr/>
        </p:nvCxnSpPr>
        <p:spPr bwMode="auto">
          <a:xfrm>
            <a:off x="3633788" y="3711575"/>
            <a:ext cx="971550" cy="547688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dash"/>
            <a:round/>
            <a:headEnd type="none" w="lg" len="lg"/>
            <a:tailEnd type="stealth" w="lg" len="lg"/>
          </a:ln>
          <a:effectLst/>
        </p:spPr>
      </p:cxnSp>
      <p:cxnSp>
        <p:nvCxnSpPr>
          <p:cNvPr id="622624" name="AutoShape 32"/>
          <p:cNvCxnSpPr>
            <a:cxnSpLocks noChangeShapeType="1"/>
            <a:stCxn id="622604" idx="0"/>
            <a:endCxn id="622625" idx="2"/>
          </p:cNvCxnSpPr>
          <p:nvPr/>
        </p:nvCxnSpPr>
        <p:spPr bwMode="auto">
          <a:xfrm flipH="1" flipV="1">
            <a:off x="3057525" y="2373313"/>
            <a:ext cx="350838" cy="2381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622625" name="AutoShape 33"/>
          <p:cNvSpPr>
            <a:spLocks noChangeArrowheads="1"/>
          </p:cNvSpPr>
          <p:nvPr/>
        </p:nvSpPr>
        <p:spPr bwMode="auto">
          <a:xfrm>
            <a:off x="1022350" y="2006600"/>
            <a:ext cx="4068763" cy="34766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622627" name="Line 35"/>
          <p:cNvSpPr>
            <a:spLocks noChangeShapeType="1"/>
          </p:cNvSpPr>
          <p:nvPr/>
        </p:nvSpPr>
        <p:spPr bwMode="auto">
          <a:xfrm>
            <a:off x="5392738" y="2125663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622628" name="Text Box 36"/>
          <p:cNvSpPr txBox="1">
            <a:spLocks noChangeArrowheads="1"/>
          </p:cNvSpPr>
          <p:nvPr/>
        </p:nvSpPr>
        <p:spPr bwMode="auto">
          <a:xfrm>
            <a:off x="6202363" y="1958975"/>
            <a:ext cx="13541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/>
              <a:t>              cn</a:t>
            </a:r>
          </a:p>
        </p:txBody>
      </p:sp>
      <p:sp>
        <p:nvSpPr>
          <p:cNvPr id="622629" name="Line 37"/>
          <p:cNvSpPr>
            <a:spLocks noChangeShapeType="1"/>
          </p:cNvSpPr>
          <p:nvPr/>
        </p:nvSpPr>
        <p:spPr bwMode="auto">
          <a:xfrm>
            <a:off x="5416550" y="2806700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622630" name="Text Box 38"/>
          <p:cNvSpPr txBox="1">
            <a:spLocks noChangeArrowheads="1"/>
          </p:cNvSpPr>
          <p:nvPr/>
        </p:nvSpPr>
        <p:spPr bwMode="auto">
          <a:xfrm>
            <a:off x="6778625" y="2582863"/>
            <a:ext cx="806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c(n-1)</a:t>
            </a:r>
          </a:p>
        </p:txBody>
      </p:sp>
      <p:sp>
        <p:nvSpPr>
          <p:cNvPr id="622631" name="Line 39"/>
          <p:cNvSpPr>
            <a:spLocks noChangeShapeType="1"/>
          </p:cNvSpPr>
          <p:nvPr/>
        </p:nvSpPr>
        <p:spPr bwMode="auto">
          <a:xfrm>
            <a:off x="5467350" y="4360863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622632" name="Text Box 40"/>
          <p:cNvSpPr txBox="1">
            <a:spLocks noChangeArrowheads="1"/>
          </p:cNvSpPr>
          <p:nvPr/>
        </p:nvSpPr>
        <p:spPr bwMode="auto">
          <a:xfrm>
            <a:off x="7105650" y="4151313"/>
            <a:ext cx="43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3c</a:t>
            </a:r>
          </a:p>
        </p:txBody>
      </p:sp>
      <p:sp>
        <p:nvSpPr>
          <p:cNvPr id="622633" name="Oval 41"/>
          <p:cNvSpPr>
            <a:spLocks noChangeArrowheads="1"/>
          </p:cNvSpPr>
          <p:nvPr/>
        </p:nvSpPr>
        <p:spPr bwMode="auto">
          <a:xfrm>
            <a:off x="5664200" y="3678238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2634" name="Oval 42"/>
          <p:cNvSpPr>
            <a:spLocks noChangeArrowheads="1"/>
          </p:cNvSpPr>
          <p:nvPr/>
        </p:nvSpPr>
        <p:spPr bwMode="auto">
          <a:xfrm>
            <a:off x="5664200" y="3887788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2635" name="Oval 43"/>
          <p:cNvSpPr>
            <a:spLocks noChangeArrowheads="1"/>
          </p:cNvSpPr>
          <p:nvPr/>
        </p:nvSpPr>
        <p:spPr bwMode="auto">
          <a:xfrm>
            <a:off x="5664200" y="4065588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2636" name="AutoShape 44"/>
          <p:cNvSpPr>
            <a:spLocks/>
          </p:cNvSpPr>
          <p:nvPr/>
        </p:nvSpPr>
        <p:spPr bwMode="auto">
          <a:xfrm>
            <a:off x="7542213" y="2066925"/>
            <a:ext cx="203200" cy="3019425"/>
          </a:xfrm>
          <a:prstGeom prst="rightBrace">
            <a:avLst>
              <a:gd name="adj1" fmla="val 123828"/>
              <a:gd name="adj2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2637" name="Line 45"/>
          <p:cNvSpPr>
            <a:spLocks noChangeShapeType="1"/>
          </p:cNvSpPr>
          <p:nvPr/>
        </p:nvSpPr>
        <p:spPr bwMode="auto">
          <a:xfrm>
            <a:off x="5446713" y="5183188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622638" name="Text Box 46"/>
          <p:cNvSpPr txBox="1">
            <a:spLocks noChangeArrowheads="1"/>
          </p:cNvSpPr>
          <p:nvPr/>
        </p:nvSpPr>
        <p:spPr bwMode="auto">
          <a:xfrm>
            <a:off x="7097713" y="4970463"/>
            <a:ext cx="43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2c</a:t>
            </a:r>
          </a:p>
        </p:txBody>
      </p:sp>
      <p:sp>
        <p:nvSpPr>
          <p:cNvPr id="622640" name="Text Box 48"/>
          <p:cNvSpPr txBox="1">
            <a:spLocks noChangeArrowheads="1"/>
          </p:cNvSpPr>
          <p:nvPr/>
        </p:nvSpPr>
        <p:spPr bwMode="auto">
          <a:xfrm>
            <a:off x="2874963" y="2016125"/>
            <a:ext cx="322262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n</a:t>
            </a:r>
          </a:p>
        </p:txBody>
      </p:sp>
      <p:sp>
        <p:nvSpPr>
          <p:cNvPr id="622642" name="Text Box 50"/>
          <p:cNvSpPr txBox="1">
            <a:spLocks noChangeArrowheads="1"/>
          </p:cNvSpPr>
          <p:nvPr/>
        </p:nvSpPr>
        <p:spPr bwMode="auto">
          <a:xfrm>
            <a:off x="3309938" y="2667000"/>
            <a:ext cx="5111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n-1</a:t>
            </a:r>
          </a:p>
        </p:txBody>
      </p:sp>
      <p:sp>
        <p:nvSpPr>
          <p:cNvPr id="622646" name="Text Box 54"/>
          <p:cNvSpPr txBox="1">
            <a:spLocks noChangeArrowheads="1"/>
          </p:cNvSpPr>
          <p:nvPr/>
        </p:nvSpPr>
        <p:spPr bwMode="auto">
          <a:xfrm>
            <a:off x="3513138" y="3376613"/>
            <a:ext cx="51117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n-2</a:t>
            </a:r>
          </a:p>
        </p:txBody>
      </p:sp>
      <p:sp>
        <p:nvSpPr>
          <p:cNvPr id="622647" name="Text Box 55"/>
          <p:cNvSpPr txBox="1">
            <a:spLocks noChangeArrowheads="1"/>
          </p:cNvSpPr>
          <p:nvPr/>
        </p:nvSpPr>
        <p:spPr bwMode="auto">
          <a:xfrm>
            <a:off x="4491038" y="4324350"/>
            <a:ext cx="265112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3</a:t>
            </a:r>
          </a:p>
        </p:txBody>
      </p:sp>
      <p:sp>
        <p:nvSpPr>
          <p:cNvPr id="622648" name="AutoShape 56"/>
          <p:cNvSpPr>
            <a:spLocks noChangeArrowheads="1"/>
          </p:cNvSpPr>
          <p:nvPr/>
        </p:nvSpPr>
        <p:spPr bwMode="auto">
          <a:xfrm>
            <a:off x="4584700" y="4964113"/>
            <a:ext cx="620713" cy="34448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sp>
        <p:nvSpPr>
          <p:cNvPr id="622649" name="Text Box 57"/>
          <p:cNvSpPr txBox="1">
            <a:spLocks noChangeArrowheads="1"/>
          </p:cNvSpPr>
          <p:nvPr/>
        </p:nvSpPr>
        <p:spPr bwMode="auto">
          <a:xfrm>
            <a:off x="4787900" y="5013325"/>
            <a:ext cx="26511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2</a:t>
            </a:r>
          </a:p>
        </p:txBody>
      </p:sp>
      <p:sp>
        <p:nvSpPr>
          <p:cNvPr id="622650" name="Line 58"/>
          <p:cNvSpPr>
            <a:spLocks noChangeShapeType="1"/>
          </p:cNvSpPr>
          <p:nvPr/>
        </p:nvSpPr>
        <p:spPr bwMode="auto">
          <a:xfrm>
            <a:off x="5438775" y="3509963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622651" name="Text Box 59"/>
          <p:cNvSpPr txBox="1">
            <a:spLocks noChangeArrowheads="1"/>
          </p:cNvSpPr>
          <p:nvPr/>
        </p:nvSpPr>
        <p:spPr bwMode="auto">
          <a:xfrm>
            <a:off x="6800850" y="3286125"/>
            <a:ext cx="806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c(n-2)</a:t>
            </a:r>
          </a:p>
        </p:txBody>
      </p:sp>
      <p:sp>
        <p:nvSpPr>
          <p:cNvPr id="622652" name="Rectangle 60"/>
          <p:cNvSpPr>
            <a:spLocks noChangeArrowheads="1"/>
          </p:cNvSpPr>
          <p:nvPr/>
        </p:nvSpPr>
        <p:spPr bwMode="auto">
          <a:xfrm>
            <a:off x="422275" y="4475163"/>
            <a:ext cx="3527425" cy="114617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da-DK" sz="2000" b="0"/>
              <a:t>Happens only if  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da-DK" sz="2000" b="0"/>
              <a:t>input is sortd 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da-DK" sz="2000" b="0"/>
              <a:t>input is reversely sorted</a:t>
            </a:r>
          </a:p>
        </p:txBody>
      </p:sp>
      <p:sp>
        <p:nvSpPr>
          <p:cNvPr id="622653" name="Rectangle 61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da-DK"/>
              <a:t>Quick-Sort: Worst Case</a:t>
            </a:r>
          </a:p>
        </p:txBody>
      </p:sp>
      <p:sp>
        <p:nvSpPr>
          <p:cNvPr id="622654" name="Rectangle 62"/>
          <p:cNvSpPr>
            <a:spLocks noChangeArrowheads="1"/>
          </p:cNvSpPr>
          <p:nvPr/>
        </p:nvSpPr>
        <p:spPr bwMode="auto">
          <a:xfrm>
            <a:off x="371475" y="1139825"/>
            <a:ext cx="8229600" cy="636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da-DK" sz="3000" b="0"/>
              <a:t>Unbalanced Partition</a:t>
            </a:r>
          </a:p>
        </p:txBody>
      </p:sp>
      <p:sp>
        <p:nvSpPr>
          <p:cNvPr id="622655" name="Oval 63"/>
          <p:cNvSpPr>
            <a:spLocks noChangeArrowheads="1"/>
          </p:cNvSpPr>
          <p:nvPr/>
        </p:nvSpPr>
        <p:spPr bwMode="auto">
          <a:xfrm>
            <a:off x="7331075" y="3687763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2656" name="Oval 64"/>
          <p:cNvSpPr>
            <a:spLocks noChangeArrowheads="1"/>
          </p:cNvSpPr>
          <p:nvPr/>
        </p:nvSpPr>
        <p:spPr bwMode="auto">
          <a:xfrm>
            <a:off x="7331075" y="3897313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2657" name="Oval 65"/>
          <p:cNvSpPr>
            <a:spLocks noChangeArrowheads="1"/>
          </p:cNvSpPr>
          <p:nvPr/>
        </p:nvSpPr>
        <p:spPr bwMode="auto">
          <a:xfrm>
            <a:off x="7331075" y="4075113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2658" name="Rectangle 66"/>
          <p:cNvSpPr>
            <a:spLocks noChangeArrowheads="1"/>
          </p:cNvSpPr>
          <p:nvPr/>
        </p:nvSpPr>
        <p:spPr bwMode="auto">
          <a:xfrm>
            <a:off x="5943600" y="5483225"/>
            <a:ext cx="2147888" cy="3905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da-DK" sz="2000" b="0"/>
              <a:t>Total time: </a:t>
            </a:r>
            <a:r>
              <a:rPr lang="da-DK" sz="2000" b="0">
                <a:sym typeface="Symbol" pitchFamily="18" charset="2"/>
              </a:rPr>
              <a:t>(n</a:t>
            </a:r>
            <a:r>
              <a:rPr lang="da-DK" sz="2000" b="0" baseline="30000">
                <a:sym typeface="Symbol" pitchFamily="18" charset="2"/>
              </a:rPr>
              <a:t>2</a:t>
            </a:r>
            <a:r>
              <a:rPr lang="da-DK" sz="2000" b="0">
                <a:sym typeface="Symbol" pitchFamily="18" charset="2"/>
              </a:rPr>
              <a:t>)</a:t>
            </a:r>
          </a:p>
        </p:txBody>
      </p:sp>
      <p:cxnSp>
        <p:nvCxnSpPr>
          <p:cNvPr id="622659" name="AutoShape 67"/>
          <p:cNvCxnSpPr>
            <a:cxnSpLocks noChangeShapeType="1"/>
            <a:stCxn id="622649" idx="2"/>
            <a:endCxn id="622660" idx="0"/>
          </p:cNvCxnSpPr>
          <p:nvPr/>
        </p:nvCxnSpPr>
        <p:spPr bwMode="auto">
          <a:xfrm>
            <a:off x="4921250" y="5287963"/>
            <a:ext cx="268288" cy="2508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622660" name="AutoShape 68"/>
          <p:cNvSpPr>
            <a:spLocks noChangeArrowheads="1"/>
          </p:cNvSpPr>
          <p:nvPr/>
        </p:nvSpPr>
        <p:spPr bwMode="auto">
          <a:xfrm>
            <a:off x="5045075" y="5553075"/>
            <a:ext cx="287338" cy="34448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2652" grpId="0" animBg="1"/>
      <p:bldP spid="622658" grpId="0" animBg="1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8C0E5-26D5-4F3F-B43A-AC61A63B9B01}" type="slidenum">
              <a:rPr lang="en-US" altLang="en-US"/>
              <a:pPr/>
              <a:t>81</a:t>
            </a:fld>
            <a:endParaRPr lang="en-US" altLang="en-US"/>
          </a:p>
        </p:txBody>
      </p:sp>
      <p:sp>
        <p:nvSpPr>
          <p:cNvPr id="419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98463" y="446088"/>
            <a:ext cx="7543800" cy="563562"/>
          </a:xfrm>
        </p:spPr>
        <p:txBody>
          <a:bodyPr/>
          <a:lstStyle/>
          <a:p>
            <a:r>
              <a:rPr lang="da-DK"/>
              <a:t>Quick-Sort: an Average Case</a:t>
            </a:r>
          </a:p>
        </p:txBody>
      </p:sp>
      <p:sp>
        <p:nvSpPr>
          <p:cNvPr id="419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3950"/>
            <a:ext cx="8229600" cy="5006975"/>
          </a:xfrm>
        </p:spPr>
        <p:txBody>
          <a:bodyPr/>
          <a:lstStyle/>
          <a:p>
            <a:r>
              <a:rPr lang="da-DK"/>
              <a:t>Suppose the split is 1/10 : 9/10</a:t>
            </a:r>
          </a:p>
        </p:txBody>
      </p:sp>
      <p:sp>
        <p:nvSpPr>
          <p:cNvPr id="419898" name="Rectangle 58"/>
          <p:cNvSpPr>
            <a:spLocks noChangeArrowheads="1"/>
          </p:cNvSpPr>
          <p:nvPr/>
        </p:nvSpPr>
        <p:spPr bwMode="auto">
          <a:xfrm>
            <a:off x="398463" y="446088"/>
            <a:ext cx="7543800" cy="56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r>
              <a:rPr lang="da-DK" sz="3900">
                <a:solidFill>
                  <a:schemeClr val="tx2"/>
                </a:solidFill>
              </a:rPr>
              <a:t>Quick-Sort: an Average Case</a:t>
            </a:r>
          </a:p>
        </p:txBody>
      </p:sp>
      <p:cxnSp>
        <p:nvCxnSpPr>
          <p:cNvPr id="419899" name="AutoShape 59"/>
          <p:cNvCxnSpPr>
            <a:cxnSpLocks noChangeShapeType="1"/>
            <a:stCxn id="419907" idx="0"/>
            <a:endCxn id="419905" idx="2"/>
          </p:cNvCxnSpPr>
          <p:nvPr/>
        </p:nvCxnSpPr>
        <p:spPr bwMode="auto">
          <a:xfrm flipV="1">
            <a:off x="2317750" y="3022600"/>
            <a:ext cx="312738" cy="67310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419900" name="AutoShape 60"/>
          <p:cNvCxnSpPr>
            <a:cxnSpLocks noChangeShapeType="1"/>
            <a:stCxn id="419908" idx="0"/>
            <a:endCxn id="419905" idx="2"/>
          </p:cNvCxnSpPr>
          <p:nvPr/>
        </p:nvCxnSpPr>
        <p:spPr bwMode="auto">
          <a:xfrm flipH="1" flipV="1">
            <a:off x="2630488" y="3022600"/>
            <a:ext cx="817562" cy="67310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sp>
        <p:nvSpPr>
          <p:cNvPr id="419905" name="AutoShape 65"/>
          <p:cNvSpPr>
            <a:spLocks noChangeArrowheads="1"/>
          </p:cNvSpPr>
          <p:nvPr/>
        </p:nvSpPr>
        <p:spPr bwMode="auto">
          <a:xfrm>
            <a:off x="1898650" y="2663825"/>
            <a:ext cx="1463675" cy="34448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419906" name="AutoShape 66"/>
          <p:cNvSpPr>
            <a:spLocks noChangeArrowheads="1"/>
          </p:cNvSpPr>
          <p:nvPr/>
        </p:nvSpPr>
        <p:spPr bwMode="auto">
          <a:xfrm>
            <a:off x="4144963" y="2662238"/>
            <a:ext cx="2554287" cy="34448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419907" name="AutoShape 67"/>
          <p:cNvSpPr>
            <a:spLocks noChangeArrowheads="1"/>
          </p:cNvSpPr>
          <p:nvPr/>
        </p:nvSpPr>
        <p:spPr bwMode="auto">
          <a:xfrm>
            <a:off x="1898650" y="3709988"/>
            <a:ext cx="838200" cy="34448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419908" name="AutoShape 68"/>
          <p:cNvSpPr>
            <a:spLocks noChangeArrowheads="1"/>
          </p:cNvSpPr>
          <p:nvPr/>
        </p:nvSpPr>
        <p:spPr bwMode="auto">
          <a:xfrm>
            <a:off x="3071813" y="3709988"/>
            <a:ext cx="750887" cy="34448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419909" name="AutoShape 69"/>
          <p:cNvSpPr>
            <a:spLocks noChangeArrowheads="1"/>
          </p:cNvSpPr>
          <p:nvPr/>
        </p:nvSpPr>
        <p:spPr bwMode="auto">
          <a:xfrm>
            <a:off x="4240213" y="3719513"/>
            <a:ext cx="1023937" cy="34448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419910" name="AutoShape 70"/>
          <p:cNvSpPr>
            <a:spLocks noChangeArrowheads="1"/>
          </p:cNvSpPr>
          <p:nvPr/>
        </p:nvSpPr>
        <p:spPr bwMode="auto">
          <a:xfrm>
            <a:off x="5564188" y="3722688"/>
            <a:ext cx="1333500" cy="34448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cxnSp>
        <p:nvCxnSpPr>
          <p:cNvPr id="419919" name="AutoShape 79"/>
          <p:cNvCxnSpPr>
            <a:cxnSpLocks noChangeShapeType="1"/>
            <a:stCxn id="419909" idx="0"/>
            <a:endCxn id="419906" idx="2"/>
          </p:cNvCxnSpPr>
          <p:nvPr/>
        </p:nvCxnSpPr>
        <p:spPr bwMode="auto">
          <a:xfrm flipV="1">
            <a:off x="4752975" y="3021013"/>
            <a:ext cx="669925" cy="684212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419920" name="AutoShape 80"/>
          <p:cNvCxnSpPr>
            <a:cxnSpLocks noChangeShapeType="1"/>
            <a:stCxn id="419910" idx="0"/>
            <a:endCxn id="419906" idx="2"/>
          </p:cNvCxnSpPr>
          <p:nvPr/>
        </p:nvCxnSpPr>
        <p:spPr bwMode="auto">
          <a:xfrm flipH="1" flipV="1">
            <a:off x="5422900" y="3021013"/>
            <a:ext cx="808038" cy="68738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419925" name="AutoShape 85"/>
          <p:cNvCxnSpPr>
            <a:cxnSpLocks noChangeShapeType="1"/>
            <a:stCxn id="419905" idx="0"/>
            <a:endCxn id="419927" idx="2"/>
          </p:cNvCxnSpPr>
          <p:nvPr/>
        </p:nvCxnSpPr>
        <p:spPr bwMode="auto">
          <a:xfrm flipV="1">
            <a:off x="2630488" y="2220913"/>
            <a:ext cx="1665287" cy="428625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 type="none" w="lg" len="lg"/>
          </a:ln>
          <a:effectLst/>
        </p:spPr>
      </p:cxnSp>
      <p:cxnSp>
        <p:nvCxnSpPr>
          <p:cNvPr id="419926" name="AutoShape 86"/>
          <p:cNvCxnSpPr>
            <a:cxnSpLocks noChangeShapeType="1"/>
            <a:stCxn id="419906" idx="0"/>
            <a:endCxn id="419927" idx="2"/>
          </p:cNvCxnSpPr>
          <p:nvPr/>
        </p:nvCxnSpPr>
        <p:spPr bwMode="auto">
          <a:xfrm flipH="1" flipV="1">
            <a:off x="4295775" y="2220913"/>
            <a:ext cx="1127125" cy="427037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stealth" w="lg" len="lg"/>
            <a:tailEnd/>
          </a:ln>
          <a:effectLst/>
        </p:spPr>
      </p:cxnSp>
      <p:sp>
        <p:nvSpPr>
          <p:cNvPr id="419927" name="AutoShape 87"/>
          <p:cNvSpPr>
            <a:spLocks noChangeArrowheads="1"/>
          </p:cNvSpPr>
          <p:nvPr/>
        </p:nvSpPr>
        <p:spPr bwMode="auto">
          <a:xfrm>
            <a:off x="1898650" y="1854200"/>
            <a:ext cx="4794250" cy="347663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419928" name="Line 88"/>
          <p:cNvSpPr>
            <a:spLocks noChangeShapeType="1"/>
          </p:cNvSpPr>
          <p:nvPr/>
        </p:nvSpPr>
        <p:spPr bwMode="auto">
          <a:xfrm>
            <a:off x="7083425" y="1973263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419929" name="Text Box 89"/>
          <p:cNvSpPr txBox="1">
            <a:spLocks noChangeArrowheads="1"/>
          </p:cNvSpPr>
          <p:nvPr/>
        </p:nvSpPr>
        <p:spPr bwMode="auto">
          <a:xfrm>
            <a:off x="7092950" y="1806575"/>
            <a:ext cx="13541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/>
              <a:t>              cn</a:t>
            </a:r>
          </a:p>
        </p:txBody>
      </p:sp>
      <p:sp>
        <p:nvSpPr>
          <p:cNvPr id="419930" name="Line 90"/>
          <p:cNvSpPr>
            <a:spLocks noChangeShapeType="1"/>
          </p:cNvSpPr>
          <p:nvPr/>
        </p:nvSpPr>
        <p:spPr bwMode="auto">
          <a:xfrm>
            <a:off x="7107238" y="2882900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419931" name="Text Box 91"/>
          <p:cNvSpPr txBox="1">
            <a:spLocks noChangeArrowheads="1"/>
          </p:cNvSpPr>
          <p:nvPr/>
        </p:nvSpPr>
        <p:spPr bwMode="auto">
          <a:xfrm>
            <a:off x="8004175" y="2643188"/>
            <a:ext cx="450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cn</a:t>
            </a:r>
          </a:p>
        </p:txBody>
      </p:sp>
      <p:sp>
        <p:nvSpPr>
          <p:cNvPr id="419932" name="Line 92"/>
          <p:cNvSpPr>
            <a:spLocks noChangeShapeType="1"/>
          </p:cNvSpPr>
          <p:nvPr/>
        </p:nvSpPr>
        <p:spPr bwMode="auto">
          <a:xfrm>
            <a:off x="7158038" y="3994150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419933" name="Text Box 93"/>
          <p:cNvSpPr txBox="1">
            <a:spLocks noChangeArrowheads="1"/>
          </p:cNvSpPr>
          <p:nvPr/>
        </p:nvSpPr>
        <p:spPr bwMode="auto">
          <a:xfrm>
            <a:off x="8010525" y="3813175"/>
            <a:ext cx="450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cn</a:t>
            </a:r>
          </a:p>
        </p:txBody>
      </p:sp>
      <p:sp>
        <p:nvSpPr>
          <p:cNvPr id="419934" name="Oval 94"/>
          <p:cNvSpPr>
            <a:spLocks noChangeArrowheads="1"/>
          </p:cNvSpPr>
          <p:nvPr/>
        </p:nvSpPr>
        <p:spPr bwMode="auto">
          <a:xfrm>
            <a:off x="7373938" y="4394200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35" name="Oval 95"/>
          <p:cNvSpPr>
            <a:spLocks noChangeArrowheads="1"/>
          </p:cNvSpPr>
          <p:nvPr/>
        </p:nvSpPr>
        <p:spPr bwMode="auto">
          <a:xfrm>
            <a:off x="7381875" y="4589463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36" name="Oval 96"/>
          <p:cNvSpPr>
            <a:spLocks noChangeArrowheads="1"/>
          </p:cNvSpPr>
          <p:nvPr/>
        </p:nvSpPr>
        <p:spPr bwMode="auto">
          <a:xfrm>
            <a:off x="7378700" y="4784725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37" name="AutoShape 97"/>
          <p:cNvSpPr>
            <a:spLocks/>
          </p:cNvSpPr>
          <p:nvPr/>
        </p:nvSpPr>
        <p:spPr bwMode="auto">
          <a:xfrm rot="10800000">
            <a:off x="712788" y="1985963"/>
            <a:ext cx="231775" cy="3933825"/>
          </a:xfrm>
          <a:prstGeom prst="rightBrace">
            <a:avLst>
              <a:gd name="adj1" fmla="val 141438"/>
              <a:gd name="adj2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38" name="Line 98"/>
          <p:cNvSpPr>
            <a:spLocks noChangeShapeType="1"/>
          </p:cNvSpPr>
          <p:nvPr/>
        </p:nvSpPr>
        <p:spPr bwMode="auto">
          <a:xfrm>
            <a:off x="7137400" y="5280025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419939" name="Text Box 99"/>
          <p:cNvSpPr txBox="1">
            <a:spLocks noChangeArrowheads="1"/>
          </p:cNvSpPr>
          <p:nvPr/>
        </p:nvSpPr>
        <p:spPr bwMode="auto">
          <a:xfrm>
            <a:off x="7904163" y="5067300"/>
            <a:ext cx="576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≤cn</a:t>
            </a:r>
          </a:p>
        </p:txBody>
      </p:sp>
      <p:sp>
        <p:nvSpPr>
          <p:cNvPr id="419940" name="Text Box 100"/>
          <p:cNvSpPr txBox="1">
            <a:spLocks noChangeArrowheads="1"/>
          </p:cNvSpPr>
          <p:nvPr/>
        </p:nvSpPr>
        <p:spPr bwMode="auto">
          <a:xfrm>
            <a:off x="8207375" y="53482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en-US"/>
          </a:p>
        </p:txBody>
      </p:sp>
      <p:sp>
        <p:nvSpPr>
          <p:cNvPr id="419941" name="Text Box 101"/>
          <p:cNvSpPr txBox="1">
            <a:spLocks noChangeArrowheads="1"/>
          </p:cNvSpPr>
          <p:nvPr/>
        </p:nvSpPr>
        <p:spPr bwMode="auto">
          <a:xfrm>
            <a:off x="3751263" y="1863725"/>
            <a:ext cx="322262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n</a:t>
            </a:r>
          </a:p>
        </p:txBody>
      </p:sp>
      <p:sp>
        <p:nvSpPr>
          <p:cNvPr id="419942" name="Text Box 102"/>
          <p:cNvSpPr txBox="1">
            <a:spLocks noChangeArrowheads="1"/>
          </p:cNvSpPr>
          <p:nvPr/>
        </p:nvSpPr>
        <p:spPr bwMode="auto">
          <a:xfrm>
            <a:off x="2117725" y="2698750"/>
            <a:ext cx="84455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0.1n</a:t>
            </a:r>
          </a:p>
        </p:txBody>
      </p:sp>
      <p:sp>
        <p:nvSpPr>
          <p:cNvPr id="419943" name="Text Box 103"/>
          <p:cNvSpPr txBox="1">
            <a:spLocks noChangeArrowheads="1"/>
          </p:cNvSpPr>
          <p:nvPr/>
        </p:nvSpPr>
        <p:spPr bwMode="auto">
          <a:xfrm>
            <a:off x="4940300" y="2717800"/>
            <a:ext cx="5111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0.9n</a:t>
            </a:r>
          </a:p>
        </p:txBody>
      </p:sp>
      <p:sp>
        <p:nvSpPr>
          <p:cNvPr id="419944" name="Text Box 104"/>
          <p:cNvSpPr txBox="1">
            <a:spLocks noChangeArrowheads="1"/>
          </p:cNvSpPr>
          <p:nvPr/>
        </p:nvSpPr>
        <p:spPr bwMode="auto">
          <a:xfrm>
            <a:off x="2103438" y="3757613"/>
            <a:ext cx="78740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0.01n</a:t>
            </a:r>
          </a:p>
        </p:txBody>
      </p:sp>
      <p:sp>
        <p:nvSpPr>
          <p:cNvPr id="419945" name="Text Box 105"/>
          <p:cNvSpPr txBox="1">
            <a:spLocks noChangeArrowheads="1"/>
          </p:cNvSpPr>
          <p:nvPr/>
        </p:nvSpPr>
        <p:spPr bwMode="auto">
          <a:xfrm>
            <a:off x="3087688" y="3741738"/>
            <a:ext cx="81597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0.09n</a:t>
            </a:r>
          </a:p>
        </p:txBody>
      </p:sp>
      <p:sp>
        <p:nvSpPr>
          <p:cNvPr id="419946" name="Text Box 106"/>
          <p:cNvSpPr txBox="1">
            <a:spLocks noChangeArrowheads="1"/>
          </p:cNvSpPr>
          <p:nvPr/>
        </p:nvSpPr>
        <p:spPr bwMode="auto">
          <a:xfrm>
            <a:off x="4591050" y="3759200"/>
            <a:ext cx="68738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0.09n</a:t>
            </a:r>
          </a:p>
        </p:txBody>
      </p:sp>
      <p:sp>
        <p:nvSpPr>
          <p:cNvPr id="419947" name="Rectangle 107"/>
          <p:cNvSpPr>
            <a:spLocks noChangeArrowheads="1"/>
          </p:cNvSpPr>
          <p:nvPr/>
        </p:nvSpPr>
        <p:spPr bwMode="auto">
          <a:xfrm>
            <a:off x="2878138" y="6064250"/>
            <a:ext cx="2698750" cy="3905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da-DK" sz="2000" b="0"/>
              <a:t>Total time: </a:t>
            </a:r>
            <a:r>
              <a:rPr lang="da-DK" sz="2000" b="0">
                <a:sym typeface="Symbol" pitchFamily="18" charset="2"/>
              </a:rPr>
              <a:t>(nlogn)</a:t>
            </a:r>
          </a:p>
        </p:txBody>
      </p:sp>
      <p:sp>
        <p:nvSpPr>
          <p:cNvPr id="419948" name="Text Box 108"/>
          <p:cNvSpPr txBox="1">
            <a:spLocks noChangeArrowheads="1"/>
          </p:cNvSpPr>
          <p:nvPr/>
        </p:nvSpPr>
        <p:spPr bwMode="auto">
          <a:xfrm>
            <a:off x="5992813" y="3736975"/>
            <a:ext cx="6445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0.81n</a:t>
            </a:r>
          </a:p>
        </p:txBody>
      </p:sp>
      <p:cxnSp>
        <p:nvCxnSpPr>
          <p:cNvPr id="419955" name="AutoShape 115"/>
          <p:cNvCxnSpPr>
            <a:cxnSpLocks noChangeShapeType="1"/>
          </p:cNvCxnSpPr>
          <p:nvPr/>
        </p:nvCxnSpPr>
        <p:spPr bwMode="auto">
          <a:xfrm flipV="1">
            <a:off x="2092325" y="4065588"/>
            <a:ext cx="282575" cy="493712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lgDash"/>
            <a:round/>
            <a:headEnd type="stealth" w="lg" len="lg"/>
            <a:tailEnd type="none" w="lg" len="lg"/>
          </a:ln>
          <a:effectLst/>
        </p:spPr>
      </p:cxnSp>
      <p:cxnSp>
        <p:nvCxnSpPr>
          <p:cNvPr id="419956" name="AutoShape 116"/>
          <p:cNvCxnSpPr>
            <a:cxnSpLocks noChangeShapeType="1"/>
          </p:cNvCxnSpPr>
          <p:nvPr/>
        </p:nvCxnSpPr>
        <p:spPr bwMode="auto">
          <a:xfrm>
            <a:off x="2374900" y="4065588"/>
            <a:ext cx="288925" cy="493712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lgDash"/>
            <a:round/>
            <a:headEnd type="none" w="lg" len="lg"/>
            <a:tailEnd type="stealth" w="lg" len="lg"/>
          </a:ln>
          <a:effectLst/>
        </p:spPr>
      </p:cxnSp>
      <p:cxnSp>
        <p:nvCxnSpPr>
          <p:cNvPr id="419959" name="AutoShape 119"/>
          <p:cNvCxnSpPr>
            <a:cxnSpLocks noChangeShapeType="1"/>
          </p:cNvCxnSpPr>
          <p:nvPr/>
        </p:nvCxnSpPr>
        <p:spPr bwMode="auto">
          <a:xfrm flipV="1">
            <a:off x="3133725" y="4064000"/>
            <a:ext cx="282575" cy="493713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lgDash"/>
            <a:round/>
            <a:headEnd type="stealth" w="lg" len="lg"/>
            <a:tailEnd type="none" w="lg" len="lg"/>
          </a:ln>
          <a:effectLst/>
        </p:spPr>
      </p:cxnSp>
      <p:cxnSp>
        <p:nvCxnSpPr>
          <p:cNvPr id="419960" name="AutoShape 120"/>
          <p:cNvCxnSpPr>
            <a:cxnSpLocks noChangeShapeType="1"/>
          </p:cNvCxnSpPr>
          <p:nvPr/>
        </p:nvCxnSpPr>
        <p:spPr bwMode="auto">
          <a:xfrm>
            <a:off x="3416300" y="4064000"/>
            <a:ext cx="288925" cy="493713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lgDash"/>
            <a:round/>
            <a:headEnd type="none" w="lg" len="lg"/>
            <a:tailEnd type="stealth" w="lg" len="lg"/>
          </a:ln>
          <a:effectLst/>
        </p:spPr>
      </p:cxnSp>
      <p:cxnSp>
        <p:nvCxnSpPr>
          <p:cNvPr id="419961" name="AutoShape 121"/>
          <p:cNvCxnSpPr>
            <a:cxnSpLocks noChangeShapeType="1"/>
          </p:cNvCxnSpPr>
          <p:nvPr/>
        </p:nvCxnSpPr>
        <p:spPr bwMode="auto">
          <a:xfrm flipV="1">
            <a:off x="4614863" y="4078288"/>
            <a:ext cx="282575" cy="493712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lgDash"/>
            <a:round/>
            <a:headEnd type="stealth" w="lg" len="lg"/>
            <a:tailEnd type="none" w="lg" len="lg"/>
          </a:ln>
          <a:effectLst/>
        </p:spPr>
      </p:cxnSp>
      <p:cxnSp>
        <p:nvCxnSpPr>
          <p:cNvPr id="419962" name="AutoShape 122"/>
          <p:cNvCxnSpPr>
            <a:cxnSpLocks noChangeShapeType="1"/>
          </p:cNvCxnSpPr>
          <p:nvPr/>
        </p:nvCxnSpPr>
        <p:spPr bwMode="auto">
          <a:xfrm>
            <a:off x="4897438" y="4078288"/>
            <a:ext cx="288925" cy="493712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lgDash"/>
            <a:round/>
            <a:headEnd type="none" w="lg" len="lg"/>
            <a:tailEnd type="stealth" w="lg" len="lg"/>
          </a:ln>
          <a:effectLst/>
        </p:spPr>
      </p:cxnSp>
      <p:cxnSp>
        <p:nvCxnSpPr>
          <p:cNvPr id="419963" name="AutoShape 123"/>
          <p:cNvCxnSpPr>
            <a:cxnSpLocks noChangeShapeType="1"/>
          </p:cNvCxnSpPr>
          <p:nvPr/>
        </p:nvCxnSpPr>
        <p:spPr bwMode="auto">
          <a:xfrm flipV="1">
            <a:off x="5930900" y="4092575"/>
            <a:ext cx="282575" cy="493713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lgDash"/>
            <a:round/>
            <a:headEnd type="stealth" w="lg" len="lg"/>
            <a:tailEnd type="none" w="lg" len="lg"/>
          </a:ln>
          <a:effectLst/>
        </p:spPr>
      </p:cxnSp>
      <p:cxnSp>
        <p:nvCxnSpPr>
          <p:cNvPr id="419964" name="AutoShape 124"/>
          <p:cNvCxnSpPr>
            <a:cxnSpLocks noChangeShapeType="1"/>
          </p:cNvCxnSpPr>
          <p:nvPr/>
        </p:nvCxnSpPr>
        <p:spPr bwMode="auto">
          <a:xfrm>
            <a:off x="6213475" y="4092575"/>
            <a:ext cx="288925" cy="493713"/>
          </a:xfrm>
          <a:prstGeom prst="straightConnector1">
            <a:avLst/>
          </a:prstGeom>
          <a:noFill/>
          <a:ln w="28575">
            <a:solidFill>
              <a:srgbClr val="0000FF"/>
            </a:solidFill>
            <a:prstDash val="lgDash"/>
            <a:round/>
            <a:headEnd type="none" w="lg" len="lg"/>
            <a:tailEnd type="stealth" w="lg" len="lg"/>
          </a:ln>
          <a:effectLst/>
        </p:spPr>
      </p:cxnSp>
      <p:sp>
        <p:nvSpPr>
          <p:cNvPr id="419965" name="AutoShape 125"/>
          <p:cNvSpPr>
            <a:spLocks noChangeArrowheads="1"/>
          </p:cNvSpPr>
          <p:nvPr/>
        </p:nvSpPr>
        <p:spPr bwMode="auto">
          <a:xfrm>
            <a:off x="1808163" y="4919663"/>
            <a:ext cx="460375" cy="34448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419969" name="Text Box 129"/>
          <p:cNvSpPr txBox="1">
            <a:spLocks noChangeArrowheads="1"/>
          </p:cNvSpPr>
          <p:nvPr/>
        </p:nvSpPr>
        <p:spPr bwMode="auto">
          <a:xfrm>
            <a:off x="1911350" y="4953000"/>
            <a:ext cx="3079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2</a:t>
            </a:r>
          </a:p>
        </p:txBody>
      </p:sp>
      <p:sp>
        <p:nvSpPr>
          <p:cNvPr id="419981" name="Oval 141"/>
          <p:cNvSpPr>
            <a:spLocks noChangeArrowheads="1"/>
          </p:cNvSpPr>
          <p:nvPr/>
        </p:nvSpPr>
        <p:spPr bwMode="auto">
          <a:xfrm>
            <a:off x="6496050" y="4999038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82" name="Oval 142"/>
          <p:cNvSpPr>
            <a:spLocks noChangeArrowheads="1"/>
          </p:cNvSpPr>
          <p:nvPr/>
        </p:nvSpPr>
        <p:spPr bwMode="auto">
          <a:xfrm>
            <a:off x="6503988" y="5194300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83" name="Oval 143"/>
          <p:cNvSpPr>
            <a:spLocks noChangeArrowheads="1"/>
          </p:cNvSpPr>
          <p:nvPr/>
        </p:nvSpPr>
        <p:spPr bwMode="auto">
          <a:xfrm>
            <a:off x="6500813" y="5389563"/>
            <a:ext cx="88900" cy="88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84" name="AutoShape 144"/>
          <p:cNvSpPr>
            <a:spLocks noChangeArrowheads="1"/>
          </p:cNvSpPr>
          <p:nvPr/>
        </p:nvSpPr>
        <p:spPr bwMode="auto">
          <a:xfrm>
            <a:off x="6445250" y="5729288"/>
            <a:ext cx="460375" cy="34448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accent1"/>
              </a:solidFill>
              <a:latin typeface="Tahoma" pitchFamily="34" charset="0"/>
            </a:endParaRPr>
          </a:p>
        </p:txBody>
      </p:sp>
      <p:sp>
        <p:nvSpPr>
          <p:cNvPr id="419985" name="Text Box 145"/>
          <p:cNvSpPr txBox="1">
            <a:spLocks noChangeArrowheads="1"/>
          </p:cNvSpPr>
          <p:nvPr/>
        </p:nvSpPr>
        <p:spPr bwMode="auto">
          <a:xfrm>
            <a:off x="6548438" y="5762625"/>
            <a:ext cx="3079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/>
              <a:t>2</a:t>
            </a:r>
          </a:p>
        </p:txBody>
      </p:sp>
      <p:sp>
        <p:nvSpPr>
          <p:cNvPr id="419986" name="AutoShape 146"/>
          <p:cNvSpPr>
            <a:spLocks/>
          </p:cNvSpPr>
          <p:nvPr/>
        </p:nvSpPr>
        <p:spPr bwMode="auto">
          <a:xfrm>
            <a:off x="1595438" y="1887538"/>
            <a:ext cx="187325" cy="3206750"/>
          </a:xfrm>
          <a:prstGeom prst="leftBrace">
            <a:avLst>
              <a:gd name="adj1" fmla="val 142655"/>
              <a:gd name="adj2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87" name="Text Box 147"/>
          <p:cNvSpPr txBox="1">
            <a:spLocks noChangeArrowheads="1"/>
          </p:cNvSpPr>
          <p:nvPr/>
        </p:nvSpPr>
        <p:spPr bwMode="auto">
          <a:xfrm>
            <a:off x="879475" y="3608388"/>
            <a:ext cx="8350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log</a:t>
            </a:r>
            <a:r>
              <a:rPr lang="en-US" baseline="-25000"/>
              <a:t>10</a:t>
            </a:r>
            <a:r>
              <a:rPr lang="en-US"/>
              <a:t>n</a:t>
            </a:r>
          </a:p>
        </p:txBody>
      </p:sp>
      <p:sp>
        <p:nvSpPr>
          <p:cNvPr id="419988" name="Text Box 148"/>
          <p:cNvSpPr txBox="1">
            <a:spLocks noChangeArrowheads="1"/>
          </p:cNvSpPr>
          <p:nvPr/>
        </p:nvSpPr>
        <p:spPr bwMode="auto">
          <a:xfrm>
            <a:off x="0" y="4487863"/>
            <a:ext cx="9620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log</a:t>
            </a:r>
            <a:r>
              <a:rPr lang="en-US" baseline="-25000"/>
              <a:t>10/9</a:t>
            </a:r>
            <a:r>
              <a:rPr lang="en-US"/>
              <a:t>n</a:t>
            </a:r>
          </a:p>
        </p:txBody>
      </p:sp>
      <p:sp>
        <p:nvSpPr>
          <p:cNvPr id="419989" name="Line 149"/>
          <p:cNvSpPr>
            <a:spLocks noChangeShapeType="1"/>
          </p:cNvSpPr>
          <p:nvPr/>
        </p:nvSpPr>
        <p:spPr bwMode="auto">
          <a:xfrm>
            <a:off x="7173913" y="5913438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419990" name="Text Box 150"/>
          <p:cNvSpPr txBox="1">
            <a:spLocks noChangeArrowheads="1"/>
          </p:cNvSpPr>
          <p:nvPr/>
        </p:nvSpPr>
        <p:spPr bwMode="auto">
          <a:xfrm>
            <a:off x="7940675" y="5700713"/>
            <a:ext cx="5762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/>
              <a:t>≤cn</a:t>
            </a:r>
          </a:p>
        </p:txBody>
      </p:sp>
      <p:cxnSp>
        <p:nvCxnSpPr>
          <p:cNvPr id="419991" name="AutoShape 151"/>
          <p:cNvCxnSpPr>
            <a:cxnSpLocks noChangeShapeType="1"/>
            <a:stCxn id="419965" idx="2"/>
            <a:endCxn id="419992" idx="0"/>
          </p:cNvCxnSpPr>
          <p:nvPr/>
        </p:nvCxnSpPr>
        <p:spPr bwMode="auto">
          <a:xfrm>
            <a:off x="2038350" y="5278438"/>
            <a:ext cx="298450" cy="234950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419992" name="AutoShape 152"/>
          <p:cNvSpPr>
            <a:spLocks noChangeArrowheads="1"/>
          </p:cNvSpPr>
          <p:nvPr/>
        </p:nvSpPr>
        <p:spPr bwMode="auto">
          <a:xfrm>
            <a:off x="2192338" y="5527675"/>
            <a:ext cx="287337" cy="344488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  <p:cxnSp>
        <p:nvCxnSpPr>
          <p:cNvPr id="419993" name="AutoShape 153"/>
          <p:cNvCxnSpPr>
            <a:cxnSpLocks noChangeShapeType="1"/>
            <a:stCxn id="419984" idx="2"/>
            <a:endCxn id="419994" idx="0"/>
          </p:cNvCxnSpPr>
          <p:nvPr/>
        </p:nvCxnSpPr>
        <p:spPr bwMode="auto">
          <a:xfrm>
            <a:off x="6675438" y="6088063"/>
            <a:ext cx="247650" cy="239712"/>
          </a:xfrm>
          <a:prstGeom prst="straightConnector1">
            <a:avLst/>
          </a:prstGeom>
          <a:noFill/>
          <a:ln w="28575">
            <a:solidFill>
              <a:srgbClr val="0000FF"/>
            </a:solidFill>
            <a:round/>
            <a:headEnd type="none" w="lg" len="lg"/>
            <a:tailEnd type="stealth" w="lg" len="lg"/>
          </a:ln>
          <a:effectLst/>
        </p:spPr>
      </p:cxnSp>
      <p:sp>
        <p:nvSpPr>
          <p:cNvPr id="419994" name="AutoShape 154"/>
          <p:cNvSpPr>
            <a:spLocks noChangeArrowheads="1"/>
          </p:cNvSpPr>
          <p:nvPr/>
        </p:nvSpPr>
        <p:spPr bwMode="auto">
          <a:xfrm>
            <a:off x="6778625" y="6342063"/>
            <a:ext cx="287338" cy="344487"/>
          </a:xfrm>
          <a:prstGeom prst="roundRect">
            <a:avLst>
              <a:gd name="adj" fmla="val 16667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0">
              <a:solidFill>
                <a:schemeClr val="folHlink"/>
              </a:solidFill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47" grpId="0" animBg="1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A6B33-6FDF-4078-A268-F57D0DFC1BE6}" type="slidenum">
              <a:rPr lang="en-US" altLang="en-US"/>
              <a:pPr/>
              <a:t>82</a:t>
            </a:fld>
            <a:endParaRPr lang="en-US" altLang="en-US"/>
          </a:p>
        </p:txBody>
      </p:sp>
      <p:sp>
        <p:nvSpPr>
          <p:cNvPr id="224258" name="Rectangle 1026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2075" tIns="46038" rIns="92075" bIns="46038" anchor="ctr"/>
          <a:lstStyle/>
          <a:p>
            <a:r>
              <a:rPr lang="en-US"/>
              <a:t>Quick-Sort Summary</a:t>
            </a:r>
          </a:p>
        </p:txBody>
      </p:sp>
      <p:sp>
        <p:nvSpPr>
          <p:cNvPr id="22425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414338" y="1341438"/>
            <a:ext cx="8229600" cy="4411662"/>
          </a:xfrm>
          <a:noFill/>
          <a:ln/>
        </p:spPr>
        <p:txBody>
          <a:bodyPr lIns="92075" tIns="46038" rIns="92075" bIns="46038"/>
          <a:lstStyle/>
          <a:p>
            <a:r>
              <a:rPr lang="da-DK"/>
              <a:t>Time </a:t>
            </a:r>
          </a:p>
          <a:p>
            <a:pPr lvl="1"/>
            <a:r>
              <a:rPr lang="en-US"/>
              <a:t>Most of the work done in partitioning.</a:t>
            </a:r>
          </a:p>
          <a:p>
            <a:pPr lvl="1"/>
            <a:r>
              <a:rPr lang="en-US"/>
              <a:t>Average case takes </a:t>
            </a:r>
            <a:r>
              <a:rPr lang="en-US" b="1">
                <a:sym typeface="Symbol" pitchFamily="18" charset="2"/>
              </a:rPr>
              <a:t></a:t>
            </a:r>
            <a:r>
              <a:rPr lang="en-US" b="1"/>
              <a:t>(n log(n))</a:t>
            </a:r>
            <a:r>
              <a:rPr lang="en-US"/>
              <a:t> time.</a:t>
            </a:r>
          </a:p>
          <a:p>
            <a:pPr lvl="1"/>
            <a:r>
              <a:rPr lang="en-US"/>
              <a:t>Worst case takes </a:t>
            </a:r>
            <a:r>
              <a:rPr lang="en-US" b="1">
                <a:sym typeface="Symbol" pitchFamily="18" charset="2"/>
              </a:rPr>
              <a:t></a:t>
            </a:r>
            <a:r>
              <a:rPr lang="en-US" b="1"/>
              <a:t>(n</a:t>
            </a:r>
            <a:r>
              <a:rPr lang="en-US" b="1" baseline="30000"/>
              <a:t>2</a:t>
            </a:r>
            <a:r>
              <a:rPr lang="en-US" b="1"/>
              <a:t>)</a:t>
            </a:r>
            <a:r>
              <a:rPr lang="en-US"/>
              <a:t> time</a:t>
            </a:r>
            <a:endParaRPr lang="da-DK" sz="3000"/>
          </a:p>
          <a:p>
            <a:pPr>
              <a:buFont typeface="Wingdings" pitchFamily="2" charset="2"/>
              <a:buNone/>
            </a:pPr>
            <a:r>
              <a:rPr lang="da-DK"/>
              <a:t>Space</a:t>
            </a:r>
          </a:p>
          <a:p>
            <a:pPr lvl="1"/>
            <a:r>
              <a:rPr lang="da-DK"/>
              <a:t>Sorts in-place, i.e., does not require additional space</a:t>
            </a:r>
          </a:p>
          <a:p>
            <a:pPr lvl="1"/>
            <a:endParaRPr lang="da-DK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4747-F235-446C-BAB8-311F6A934E4A}" type="slidenum">
              <a:rPr lang="en-US" altLang="en-US"/>
              <a:pPr/>
              <a:t>83</a:t>
            </a:fld>
            <a:endParaRPr lang="en-US" altLang="en-US"/>
          </a:p>
        </p:txBody>
      </p:sp>
      <p:sp>
        <p:nvSpPr>
          <p:cNvPr id="612354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2075" tIns="46038" rIns="92075" bIns="46038" anchor="ctr"/>
          <a:lstStyle/>
          <a:p>
            <a:r>
              <a:rPr lang="en-US"/>
              <a:t>Summary</a:t>
            </a:r>
          </a:p>
        </p:txBody>
      </p:sp>
      <p:sp>
        <p:nvSpPr>
          <p:cNvPr id="6123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4338" y="1196975"/>
            <a:ext cx="8229600" cy="5137150"/>
          </a:xfrm>
          <a:noFill/>
          <a:ln/>
        </p:spPr>
        <p:txBody>
          <a:bodyPr lIns="92075" tIns="46038" rIns="92075" bIns="46038"/>
          <a:lstStyle/>
          <a:p>
            <a:pPr>
              <a:lnSpc>
                <a:spcPct val="90000"/>
              </a:lnSpc>
            </a:pPr>
            <a:r>
              <a:rPr lang="da-DK" dirty="0" smtClean="0"/>
              <a:t>Buble sort and insertion sort </a:t>
            </a:r>
            <a:r>
              <a:rPr lang="en-US" dirty="0" smtClean="0"/>
              <a:t>takes </a:t>
            </a:r>
            <a:r>
              <a:rPr lang="en-US" b="1" dirty="0" smtClean="0">
                <a:sym typeface="Symbol" pitchFamily="18" charset="2"/>
              </a:rPr>
              <a:t></a:t>
            </a:r>
            <a:r>
              <a:rPr lang="en-US" b="1" dirty="0" smtClean="0"/>
              <a:t>(n</a:t>
            </a:r>
            <a:r>
              <a:rPr lang="en-US" b="1" baseline="30000" dirty="0" smtClean="0"/>
              <a:t>2</a:t>
            </a:r>
            <a:r>
              <a:rPr lang="en-US" b="1" dirty="0" smtClean="0"/>
              <a:t>)</a:t>
            </a:r>
            <a:r>
              <a:rPr lang="en-US" dirty="0" smtClean="0"/>
              <a:t> time </a:t>
            </a:r>
            <a:endParaRPr lang="en-US" dirty="0" smtClean="0"/>
          </a:p>
          <a:p>
            <a:pPr>
              <a:lnSpc>
                <a:spcPct val="90000"/>
              </a:lnSpc>
            </a:pPr>
            <a:r>
              <a:rPr lang="da-DK" dirty="0" smtClean="0"/>
              <a:t>Divide </a:t>
            </a:r>
            <a:r>
              <a:rPr lang="da-DK" dirty="0"/>
              <a:t>and Conquer</a:t>
            </a:r>
          </a:p>
          <a:p>
            <a:pPr>
              <a:lnSpc>
                <a:spcPct val="140000"/>
              </a:lnSpc>
            </a:pPr>
            <a:r>
              <a:rPr lang="da-DK" dirty="0"/>
              <a:t>Merge-Sort 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Most of the work done in Merging</a:t>
            </a:r>
          </a:p>
          <a:p>
            <a:pPr lvl="1">
              <a:lnSpc>
                <a:spcPct val="90000"/>
              </a:lnSpc>
            </a:pPr>
            <a:r>
              <a:rPr lang="en-US" b="1" dirty="0">
                <a:sym typeface="Symbol" pitchFamily="18" charset="2"/>
              </a:rPr>
              <a:t></a:t>
            </a:r>
            <a:r>
              <a:rPr lang="en-US" b="1" dirty="0"/>
              <a:t>(n log(n))</a:t>
            </a:r>
            <a:r>
              <a:rPr lang="en-US" dirty="0"/>
              <a:t> time</a:t>
            </a:r>
          </a:p>
          <a:p>
            <a:pPr lvl="1">
              <a:lnSpc>
                <a:spcPct val="90000"/>
              </a:lnSpc>
            </a:pPr>
            <a:r>
              <a:rPr lang="en-US" b="1" dirty="0">
                <a:sym typeface="Symbol" pitchFamily="18" charset="2"/>
              </a:rPr>
              <a:t>(n) space</a:t>
            </a:r>
          </a:p>
          <a:p>
            <a:pPr>
              <a:lnSpc>
                <a:spcPct val="150000"/>
              </a:lnSpc>
            </a:pPr>
            <a:r>
              <a:rPr lang="en-US" dirty="0"/>
              <a:t>Quick-Sort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Most of the work done in partitioning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Average case takes </a:t>
            </a:r>
            <a:r>
              <a:rPr lang="en-US" b="1" dirty="0">
                <a:sym typeface="Symbol" pitchFamily="18" charset="2"/>
              </a:rPr>
              <a:t></a:t>
            </a:r>
            <a:r>
              <a:rPr lang="en-US" b="1" dirty="0"/>
              <a:t>(n log(n))</a:t>
            </a:r>
            <a:r>
              <a:rPr lang="en-US" dirty="0"/>
              <a:t> time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Worst case takes </a:t>
            </a:r>
            <a:r>
              <a:rPr lang="en-US" b="1" dirty="0">
                <a:sym typeface="Symbol" pitchFamily="18" charset="2"/>
              </a:rPr>
              <a:t></a:t>
            </a:r>
            <a:r>
              <a:rPr lang="en-US" b="1" dirty="0"/>
              <a:t>(n</a:t>
            </a:r>
            <a:r>
              <a:rPr lang="en-US" b="1" baseline="30000" dirty="0"/>
              <a:t>2</a:t>
            </a:r>
            <a:r>
              <a:rPr lang="en-US" b="1" dirty="0"/>
              <a:t>)</a:t>
            </a:r>
            <a:r>
              <a:rPr lang="en-US" dirty="0"/>
              <a:t> time</a:t>
            </a:r>
          </a:p>
          <a:p>
            <a:pPr lvl="1">
              <a:lnSpc>
                <a:spcPct val="90000"/>
              </a:lnSpc>
            </a:pPr>
            <a:r>
              <a:rPr lang="en-US" b="1" dirty="0">
                <a:sym typeface="Symbol" pitchFamily="18" charset="2"/>
              </a:rPr>
              <a:t>(1) space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Network">
  <a:themeElements>
    <a:clrScheme name="Network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Network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Network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Blends</Template>
  <TotalTime>59197747</TotalTime>
  <Pages>14</Pages>
  <Words>3050</Words>
  <Application>Microsoft PowerPoint 4.0</Application>
  <PresentationFormat>Letter Paper (8.5x11 in)</PresentationFormat>
  <Paragraphs>1499</Paragraphs>
  <Slides>83</Slides>
  <Notes>37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83</vt:i4>
      </vt:variant>
    </vt:vector>
  </HeadingPairs>
  <TitlesOfParts>
    <vt:vector size="84" baseType="lpstr">
      <vt:lpstr>Network</vt:lpstr>
      <vt:lpstr>Sorting Algorithms</vt:lpstr>
      <vt:lpstr>Overview</vt:lpstr>
      <vt:lpstr>Slide 3</vt:lpstr>
      <vt:lpstr>Slide 4</vt:lpstr>
      <vt:lpstr>Slide 5</vt:lpstr>
      <vt:lpstr>Divide and Conquer - Sort</vt:lpstr>
      <vt:lpstr>Slide 7</vt:lpstr>
      <vt:lpstr>Overview</vt:lpstr>
      <vt:lpstr>Merge Sort: Idea</vt:lpstr>
      <vt:lpstr>Merge Sort: Algorithm </vt:lpstr>
      <vt:lpstr>Merge-Sort: Merge</vt:lpstr>
      <vt:lpstr>Merge-Sort: Merge Example</vt:lpstr>
      <vt:lpstr>Merge-Sort: Merge Example</vt:lpstr>
      <vt:lpstr>Merge-Sort: Merge Example</vt:lpstr>
      <vt:lpstr>Merge-Sort: Merge Example</vt:lpstr>
      <vt:lpstr>Merge-Sort: Merge Example</vt:lpstr>
      <vt:lpstr>Merge-Sort: Merge Example</vt:lpstr>
      <vt:lpstr>Merge-Sort: Merge Example</vt:lpstr>
      <vt:lpstr>Merge-Sort: Merge Example</vt:lpstr>
      <vt:lpstr>Merge-Sort: Merge Example</vt:lpstr>
      <vt:lpstr>Merge-Sort: Merge Example</vt:lpstr>
      <vt:lpstr>Slide 22</vt:lpstr>
      <vt:lpstr>Merge-Sort(A, 0, 7)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Merge-Sort Summary</vt:lpstr>
      <vt:lpstr>Overview</vt:lpstr>
      <vt:lpstr>Quick Sort</vt:lpstr>
      <vt:lpstr>Quick Sort</vt:lpstr>
      <vt:lpstr>Quick Sort</vt:lpstr>
      <vt:lpstr>Partition</vt:lpstr>
      <vt:lpstr>Partition Example</vt:lpstr>
      <vt:lpstr>Partition Example</vt:lpstr>
      <vt:lpstr>Partition Example</vt:lpstr>
      <vt:lpstr>Partition Example</vt:lpstr>
      <vt:lpstr>Partition Example</vt:lpstr>
      <vt:lpstr>Partition Example</vt:lpstr>
      <vt:lpstr>Partition Example</vt:lpstr>
      <vt:lpstr>Partition Example</vt:lpstr>
      <vt:lpstr>Partition Example</vt:lpstr>
      <vt:lpstr>Partition Example</vt:lpstr>
      <vt:lpstr>Partition Example</vt:lpstr>
      <vt:lpstr>Partition Example</vt:lpstr>
      <vt:lpstr>Partition Example</vt:lpstr>
      <vt:lpstr>Slide 65</vt:lpstr>
      <vt:lpstr>Quick-Sort(A, 0, 7)</vt:lpstr>
      <vt:lpstr>Slide 67</vt:lpstr>
      <vt:lpstr>Slide 68</vt:lpstr>
      <vt:lpstr>Slide 69</vt:lpstr>
      <vt:lpstr>Slide 70</vt:lpstr>
      <vt:lpstr>Slide 71</vt:lpstr>
      <vt:lpstr>Slide 72</vt:lpstr>
      <vt:lpstr>Slide 73</vt:lpstr>
      <vt:lpstr>Slide 74</vt:lpstr>
      <vt:lpstr>Slide 75</vt:lpstr>
      <vt:lpstr>Slide 76</vt:lpstr>
      <vt:lpstr>Slide 77</vt:lpstr>
      <vt:lpstr>Slide 78</vt:lpstr>
      <vt:lpstr>Slide 79</vt:lpstr>
      <vt:lpstr>Quick-Sort: Worst Case</vt:lpstr>
      <vt:lpstr>Quick-Sort: an Average Case</vt:lpstr>
      <vt:lpstr>Quick-Sort Summary</vt:lpstr>
      <vt:lpstr>Summary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Sorting Algorithms</dc:title>
  <dc:creator>Dickers, Gordon</dc:creator>
  <cp:lastModifiedBy>sc-gd</cp:lastModifiedBy>
  <cp:revision>481</cp:revision>
  <cp:lastPrinted>1999-10-10T23:10:48Z</cp:lastPrinted>
  <dcterms:created xsi:type="dcterms:W3CDTF">1997-06-07T07:17:56Z</dcterms:created>
  <dcterms:modified xsi:type="dcterms:W3CDTF">2012-02-06T12:45:14Z</dcterms:modified>
</cp:coreProperties>
</file>