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314" r:id="rId4"/>
    <p:sldId id="315" r:id="rId5"/>
    <p:sldId id="259" r:id="rId6"/>
    <p:sldId id="260" r:id="rId7"/>
    <p:sldId id="262" r:id="rId8"/>
    <p:sldId id="316" r:id="rId9"/>
    <p:sldId id="264" r:id="rId10"/>
    <p:sldId id="318" r:id="rId11"/>
    <p:sldId id="317" r:id="rId12"/>
    <p:sldId id="301" r:id="rId13"/>
    <p:sldId id="26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114" y="4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#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#3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#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#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A04193-9E25-472F-A5E3-D02CF03F58D5}" type="doc">
      <dgm:prSet loTypeId="urn:microsoft.com/office/officeart/2016/7/layout/VerticalSolidActionList" loCatId="List" qsTypeId="urn:microsoft.com/office/officeart/2005/8/quickstyle/simple4#1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5EC4AC33-3C31-4F2A-8886-1D0FBFB817A1}">
      <dgm:prSet/>
      <dgm:spPr/>
      <dgm:t>
        <a:bodyPr/>
        <a:lstStyle/>
        <a:p>
          <a:r>
            <a:rPr lang="en-US"/>
            <a:t>Explore</a:t>
          </a:r>
        </a:p>
      </dgm:t>
    </dgm:pt>
    <dgm:pt modelId="{9CB0785B-223B-4F62-A188-5EB23ACE40AF}" type="parTrans" cxnId="{CB2FF8C5-8C38-4AC5-91E4-5AB60D3CB12A}">
      <dgm:prSet/>
      <dgm:spPr/>
      <dgm:t>
        <a:bodyPr/>
        <a:lstStyle/>
        <a:p>
          <a:endParaRPr lang="en-US"/>
        </a:p>
      </dgm:t>
    </dgm:pt>
    <dgm:pt modelId="{9590E297-6144-4D60-B2B8-8966D351465D}" type="sibTrans" cxnId="{CB2FF8C5-8C38-4AC5-91E4-5AB60D3CB12A}">
      <dgm:prSet/>
      <dgm:spPr/>
      <dgm:t>
        <a:bodyPr/>
        <a:lstStyle/>
        <a:p>
          <a:endParaRPr lang="en-US"/>
        </a:p>
      </dgm:t>
    </dgm:pt>
    <dgm:pt modelId="{84D6887E-3B5D-4D7F-A373-81AE97646C22}">
      <dgm:prSet/>
      <dgm:spPr/>
      <dgm:t>
        <a:bodyPr/>
        <a:lstStyle/>
        <a:p>
          <a:r>
            <a:rPr lang="en-US"/>
            <a:t>Explore the development of ‘Trust’ on international business communications</a:t>
          </a:r>
        </a:p>
      </dgm:t>
    </dgm:pt>
    <dgm:pt modelId="{AA14F228-195D-4C51-9617-8CC50A8BABFF}" type="parTrans" cxnId="{72259A6F-5FEB-4A8D-93F7-BAC122F9E897}">
      <dgm:prSet/>
      <dgm:spPr/>
      <dgm:t>
        <a:bodyPr/>
        <a:lstStyle/>
        <a:p>
          <a:endParaRPr lang="en-US"/>
        </a:p>
      </dgm:t>
    </dgm:pt>
    <dgm:pt modelId="{A6A8CED2-4BF3-4B1C-8FA7-0687DED36914}" type="sibTrans" cxnId="{72259A6F-5FEB-4A8D-93F7-BAC122F9E897}">
      <dgm:prSet/>
      <dgm:spPr/>
      <dgm:t>
        <a:bodyPr/>
        <a:lstStyle/>
        <a:p>
          <a:endParaRPr lang="en-US"/>
        </a:p>
      </dgm:t>
    </dgm:pt>
    <dgm:pt modelId="{CD7983E4-2B68-4836-A002-9F9EF029971B}">
      <dgm:prSet/>
      <dgm:spPr/>
      <dgm:t>
        <a:bodyPr/>
        <a:lstStyle/>
        <a:p>
          <a:r>
            <a:rPr lang="en-US"/>
            <a:t>Look</a:t>
          </a:r>
        </a:p>
      </dgm:t>
    </dgm:pt>
    <dgm:pt modelId="{049A245A-F474-42FD-919E-A84C4A33A254}" type="parTrans" cxnId="{8A083820-5DB1-4FA1-9B60-28B67C80B3C1}">
      <dgm:prSet/>
      <dgm:spPr/>
      <dgm:t>
        <a:bodyPr/>
        <a:lstStyle/>
        <a:p>
          <a:endParaRPr lang="en-US"/>
        </a:p>
      </dgm:t>
    </dgm:pt>
    <dgm:pt modelId="{95C2B1AA-93AA-496C-B95F-F00B941929D3}" type="sibTrans" cxnId="{8A083820-5DB1-4FA1-9B60-28B67C80B3C1}">
      <dgm:prSet/>
      <dgm:spPr/>
      <dgm:t>
        <a:bodyPr/>
        <a:lstStyle/>
        <a:p>
          <a:endParaRPr lang="en-US"/>
        </a:p>
      </dgm:t>
    </dgm:pt>
    <dgm:pt modelId="{B6E12936-7FFA-4BD6-B42B-9C3199016A5D}">
      <dgm:prSet/>
      <dgm:spPr/>
      <dgm:t>
        <a:bodyPr/>
        <a:lstStyle/>
        <a:p>
          <a:r>
            <a:rPr lang="en-US"/>
            <a:t>Look at the importance of relationship building and networking across cultures</a:t>
          </a:r>
        </a:p>
      </dgm:t>
    </dgm:pt>
    <dgm:pt modelId="{9D2F7CF8-90B4-4031-B34C-2B549576EC58}" type="parTrans" cxnId="{D7AC703D-EFF1-4F93-B0D1-B1EA1B88042E}">
      <dgm:prSet/>
      <dgm:spPr/>
      <dgm:t>
        <a:bodyPr/>
        <a:lstStyle/>
        <a:p>
          <a:endParaRPr lang="en-US"/>
        </a:p>
      </dgm:t>
    </dgm:pt>
    <dgm:pt modelId="{D718D1BF-6A98-460F-94AC-6B6EE0EC0109}" type="sibTrans" cxnId="{D7AC703D-EFF1-4F93-B0D1-B1EA1B88042E}">
      <dgm:prSet/>
      <dgm:spPr/>
      <dgm:t>
        <a:bodyPr/>
        <a:lstStyle/>
        <a:p>
          <a:endParaRPr lang="en-US"/>
        </a:p>
      </dgm:t>
    </dgm:pt>
    <dgm:pt modelId="{6AD87FC5-88CB-48AC-A11B-2BBADAFFAB69}">
      <dgm:prSet/>
      <dgm:spPr/>
      <dgm:t>
        <a:bodyPr/>
        <a:lstStyle/>
        <a:p>
          <a:r>
            <a:rPr lang="en-US"/>
            <a:t>Discuss</a:t>
          </a:r>
        </a:p>
      </dgm:t>
    </dgm:pt>
    <dgm:pt modelId="{11402B43-2E03-4D00-BAD6-34E34712BD2D}" type="parTrans" cxnId="{4580D471-CE00-400C-8025-BBE11B755AF0}">
      <dgm:prSet/>
      <dgm:spPr/>
      <dgm:t>
        <a:bodyPr/>
        <a:lstStyle/>
        <a:p>
          <a:endParaRPr lang="en-US"/>
        </a:p>
      </dgm:t>
    </dgm:pt>
    <dgm:pt modelId="{2D852361-1ACD-4541-8217-2F963971FC13}" type="sibTrans" cxnId="{4580D471-CE00-400C-8025-BBE11B755AF0}">
      <dgm:prSet/>
      <dgm:spPr/>
      <dgm:t>
        <a:bodyPr/>
        <a:lstStyle/>
        <a:p>
          <a:endParaRPr lang="en-US"/>
        </a:p>
      </dgm:t>
    </dgm:pt>
    <dgm:pt modelId="{B0820A7A-82A4-4D27-A2F3-4771E12C3021}">
      <dgm:prSet/>
      <dgm:spPr/>
      <dgm:t>
        <a:bodyPr/>
        <a:lstStyle/>
        <a:p>
          <a:r>
            <a:rPr lang="en-US"/>
            <a:t>Discuss the role of hierarchies in different cultures</a:t>
          </a:r>
        </a:p>
      </dgm:t>
    </dgm:pt>
    <dgm:pt modelId="{38776B03-B577-4745-ADC0-4D6D557D32BB}" type="parTrans" cxnId="{656ED185-EE29-401F-92FA-76A58E55AD92}">
      <dgm:prSet/>
      <dgm:spPr/>
      <dgm:t>
        <a:bodyPr/>
        <a:lstStyle/>
        <a:p>
          <a:endParaRPr lang="en-US"/>
        </a:p>
      </dgm:t>
    </dgm:pt>
    <dgm:pt modelId="{D9763C04-7A36-4319-85A3-3F48B33FDE56}" type="sibTrans" cxnId="{656ED185-EE29-401F-92FA-76A58E55AD92}">
      <dgm:prSet/>
      <dgm:spPr/>
      <dgm:t>
        <a:bodyPr/>
        <a:lstStyle/>
        <a:p>
          <a:endParaRPr lang="en-US"/>
        </a:p>
      </dgm:t>
    </dgm:pt>
    <dgm:pt modelId="{78651F50-4307-4330-AC53-3A9AB5A76567}" type="pres">
      <dgm:prSet presAssocID="{85A04193-9E25-472F-A5E3-D02CF03F58D5}" presName="Name0" presStyleCnt="0">
        <dgm:presLayoutVars>
          <dgm:dir/>
          <dgm:animLvl val="lvl"/>
          <dgm:resizeHandles val="exact"/>
        </dgm:presLayoutVars>
      </dgm:prSet>
      <dgm:spPr/>
    </dgm:pt>
    <dgm:pt modelId="{90382A35-C374-4E27-A681-156EEFE764E7}" type="pres">
      <dgm:prSet presAssocID="{5EC4AC33-3C31-4F2A-8886-1D0FBFB817A1}" presName="linNode" presStyleCnt="0"/>
      <dgm:spPr/>
    </dgm:pt>
    <dgm:pt modelId="{4DAC0DCD-D551-447F-9CFE-AA1AABFB5B78}" type="pres">
      <dgm:prSet presAssocID="{5EC4AC33-3C31-4F2A-8886-1D0FBFB817A1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F65A8BB5-7025-42E4-8B3D-8FBAA11C37C4}" type="pres">
      <dgm:prSet presAssocID="{5EC4AC33-3C31-4F2A-8886-1D0FBFB817A1}" presName="descendantText" presStyleLbl="alignAccFollowNode1" presStyleIdx="0" presStyleCnt="3">
        <dgm:presLayoutVars>
          <dgm:bulletEnabled/>
        </dgm:presLayoutVars>
      </dgm:prSet>
      <dgm:spPr/>
    </dgm:pt>
    <dgm:pt modelId="{59813C2E-2637-4FB3-B86F-9CE3FF4448C5}" type="pres">
      <dgm:prSet presAssocID="{9590E297-6144-4D60-B2B8-8966D351465D}" presName="sp" presStyleCnt="0"/>
      <dgm:spPr/>
    </dgm:pt>
    <dgm:pt modelId="{87ACB51D-827F-4D02-94A7-84BFA2631AE1}" type="pres">
      <dgm:prSet presAssocID="{CD7983E4-2B68-4836-A002-9F9EF029971B}" presName="linNode" presStyleCnt="0"/>
      <dgm:spPr/>
    </dgm:pt>
    <dgm:pt modelId="{515D3D7F-2B27-4333-A6B2-373B3E3C0053}" type="pres">
      <dgm:prSet presAssocID="{CD7983E4-2B68-4836-A002-9F9EF029971B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862F2095-B62B-44FD-883D-78595AAC2E9E}" type="pres">
      <dgm:prSet presAssocID="{CD7983E4-2B68-4836-A002-9F9EF029971B}" presName="descendantText" presStyleLbl="alignAccFollowNode1" presStyleIdx="1" presStyleCnt="3">
        <dgm:presLayoutVars>
          <dgm:bulletEnabled/>
        </dgm:presLayoutVars>
      </dgm:prSet>
      <dgm:spPr/>
    </dgm:pt>
    <dgm:pt modelId="{B62736AA-81A0-4AA5-BF7C-4A5614FFA45D}" type="pres">
      <dgm:prSet presAssocID="{95C2B1AA-93AA-496C-B95F-F00B941929D3}" presName="sp" presStyleCnt="0"/>
      <dgm:spPr/>
    </dgm:pt>
    <dgm:pt modelId="{54FC9233-1D80-4180-9892-7EC12FC241C3}" type="pres">
      <dgm:prSet presAssocID="{6AD87FC5-88CB-48AC-A11B-2BBADAFFAB69}" presName="linNode" presStyleCnt="0"/>
      <dgm:spPr/>
    </dgm:pt>
    <dgm:pt modelId="{AEB6362F-13AB-4098-98AF-D8AF28A3A08F}" type="pres">
      <dgm:prSet presAssocID="{6AD87FC5-88CB-48AC-A11B-2BBADAFFAB69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3CFD96B9-2710-42D1-8125-7E0234348F75}" type="pres">
      <dgm:prSet presAssocID="{6AD87FC5-88CB-48AC-A11B-2BBADAFFAB69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8A083820-5DB1-4FA1-9B60-28B67C80B3C1}" srcId="{85A04193-9E25-472F-A5E3-D02CF03F58D5}" destId="{CD7983E4-2B68-4836-A002-9F9EF029971B}" srcOrd="1" destOrd="0" parTransId="{049A245A-F474-42FD-919E-A84C4A33A254}" sibTransId="{95C2B1AA-93AA-496C-B95F-F00B941929D3}"/>
    <dgm:cxn modelId="{8D2FAA2A-5DF2-48FB-8301-615AA1D82253}" type="presOf" srcId="{6AD87FC5-88CB-48AC-A11B-2BBADAFFAB69}" destId="{AEB6362F-13AB-4098-98AF-D8AF28A3A08F}" srcOrd="0" destOrd="0" presId="urn:microsoft.com/office/officeart/2016/7/layout/VerticalSolidActionList"/>
    <dgm:cxn modelId="{D7AC703D-EFF1-4F93-B0D1-B1EA1B88042E}" srcId="{CD7983E4-2B68-4836-A002-9F9EF029971B}" destId="{B6E12936-7FFA-4BD6-B42B-9C3199016A5D}" srcOrd="0" destOrd="0" parTransId="{9D2F7CF8-90B4-4031-B34C-2B549576EC58}" sibTransId="{D718D1BF-6A98-460F-94AC-6B6EE0EC0109}"/>
    <dgm:cxn modelId="{72259A6F-5FEB-4A8D-93F7-BAC122F9E897}" srcId="{5EC4AC33-3C31-4F2A-8886-1D0FBFB817A1}" destId="{84D6887E-3B5D-4D7F-A373-81AE97646C22}" srcOrd="0" destOrd="0" parTransId="{AA14F228-195D-4C51-9617-8CC50A8BABFF}" sibTransId="{A6A8CED2-4BF3-4B1C-8FA7-0687DED36914}"/>
    <dgm:cxn modelId="{4580D471-CE00-400C-8025-BBE11B755AF0}" srcId="{85A04193-9E25-472F-A5E3-D02CF03F58D5}" destId="{6AD87FC5-88CB-48AC-A11B-2BBADAFFAB69}" srcOrd="2" destOrd="0" parTransId="{11402B43-2E03-4D00-BAD6-34E34712BD2D}" sibTransId="{2D852361-1ACD-4541-8217-2F963971FC13}"/>
    <dgm:cxn modelId="{656ED185-EE29-401F-92FA-76A58E55AD92}" srcId="{6AD87FC5-88CB-48AC-A11B-2BBADAFFAB69}" destId="{B0820A7A-82A4-4D27-A2F3-4771E12C3021}" srcOrd="0" destOrd="0" parTransId="{38776B03-B577-4745-ADC0-4D6D557D32BB}" sibTransId="{D9763C04-7A36-4319-85A3-3F48B33FDE56}"/>
    <dgm:cxn modelId="{02FFF2AD-B17F-497A-9F1E-F2244EB3603C}" type="presOf" srcId="{B6E12936-7FFA-4BD6-B42B-9C3199016A5D}" destId="{862F2095-B62B-44FD-883D-78595AAC2E9E}" srcOrd="0" destOrd="0" presId="urn:microsoft.com/office/officeart/2016/7/layout/VerticalSolidActionList"/>
    <dgm:cxn modelId="{5DC99FAF-B26D-478B-B906-4EE5B678D46A}" type="presOf" srcId="{5EC4AC33-3C31-4F2A-8886-1D0FBFB817A1}" destId="{4DAC0DCD-D551-447F-9CFE-AA1AABFB5B78}" srcOrd="0" destOrd="0" presId="urn:microsoft.com/office/officeart/2016/7/layout/VerticalSolidActionList"/>
    <dgm:cxn modelId="{B39F0BB0-2DDA-495D-9A26-12C335056EC4}" type="presOf" srcId="{85A04193-9E25-472F-A5E3-D02CF03F58D5}" destId="{78651F50-4307-4330-AC53-3A9AB5A76567}" srcOrd="0" destOrd="0" presId="urn:microsoft.com/office/officeart/2016/7/layout/VerticalSolidActionList"/>
    <dgm:cxn modelId="{4B0625BB-AE40-491D-AE94-A6EF1FAC7405}" type="presOf" srcId="{B0820A7A-82A4-4D27-A2F3-4771E12C3021}" destId="{3CFD96B9-2710-42D1-8125-7E0234348F75}" srcOrd="0" destOrd="0" presId="urn:microsoft.com/office/officeart/2016/7/layout/VerticalSolidActionList"/>
    <dgm:cxn modelId="{CB2FF8C5-8C38-4AC5-91E4-5AB60D3CB12A}" srcId="{85A04193-9E25-472F-A5E3-D02CF03F58D5}" destId="{5EC4AC33-3C31-4F2A-8886-1D0FBFB817A1}" srcOrd="0" destOrd="0" parTransId="{9CB0785B-223B-4F62-A188-5EB23ACE40AF}" sibTransId="{9590E297-6144-4D60-B2B8-8966D351465D}"/>
    <dgm:cxn modelId="{565F72E7-EC14-497A-BC3F-155F132475D6}" type="presOf" srcId="{84D6887E-3B5D-4D7F-A373-81AE97646C22}" destId="{F65A8BB5-7025-42E4-8B3D-8FBAA11C37C4}" srcOrd="0" destOrd="0" presId="urn:microsoft.com/office/officeart/2016/7/layout/VerticalSolidActionList"/>
    <dgm:cxn modelId="{2691AFF2-BE1A-4CD4-B046-3B23C125311F}" type="presOf" srcId="{CD7983E4-2B68-4836-A002-9F9EF029971B}" destId="{515D3D7F-2B27-4333-A6B2-373B3E3C0053}" srcOrd="0" destOrd="0" presId="urn:microsoft.com/office/officeart/2016/7/layout/VerticalSolidActionList"/>
    <dgm:cxn modelId="{29DC4237-A7B8-4C32-8F5B-19C597BD38E5}" type="presParOf" srcId="{78651F50-4307-4330-AC53-3A9AB5A76567}" destId="{90382A35-C374-4E27-A681-156EEFE764E7}" srcOrd="0" destOrd="0" presId="urn:microsoft.com/office/officeart/2016/7/layout/VerticalSolidActionList"/>
    <dgm:cxn modelId="{4048BE33-5857-4C70-841E-823B0A2F5C92}" type="presParOf" srcId="{90382A35-C374-4E27-A681-156EEFE764E7}" destId="{4DAC0DCD-D551-447F-9CFE-AA1AABFB5B78}" srcOrd="0" destOrd="0" presId="urn:microsoft.com/office/officeart/2016/7/layout/VerticalSolidActionList"/>
    <dgm:cxn modelId="{8006DB2F-F9F7-4DEB-9969-DCDADE2B48E8}" type="presParOf" srcId="{90382A35-C374-4E27-A681-156EEFE764E7}" destId="{F65A8BB5-7025-42E4-8B3D-8FBAA11C37C4}" srcOrd="1" destOrd="0" presId="urn:microsoft.com/office/officeart/2016/7/layout/VerticalSolidActionList"/>
    <dgm:cxn modelId="{76979D23-F7F1-4D98-AC08-91CFDE52B1C5}" type="presParOf" srcId="{78651F50-4307-4330-AC53-3A9AB5A76567}" destId="{59813C2E-2637-4FB3-B86F-9CE3FF4448C5}" srcOrd="1" destOrd="0" presId="urn:microsoft.com/office/officeart/2016/7/layout/VerticalSolidActionList"/>
    <dgm:cxn modelId="{4CFA4BF2-3480-409A-B005-7F471A0C1C20}" type="presParOf" srcId="{78651F50-4307-4330-AC53-3A9AB5A76567}" destId="{87ACB51D-827F-4D02-94A7-84BFA2631AE1}" srcOrd="2" destOrd="0" presId="urn:microsoft.com/office/officeart/2016/7/layout/VerticalSolidActionList"/>
    <dgm:cxn modelId="{10B3235C-CC04-4623-9531-5AD467341972}" type="presParOf" srcId="{87ACB51D-827F-4D02-94A7-84BFA2631AE1}" destId="{515D3D7F-2B27-4333-A6B2-373B3E3C0053}" srcOrd="0" destOrd="0" presId="urn:microsoft.com/office/officeart/2016/7/layout/VerticalSolidActionList"/>
    <dgm:cxn modelId="{EA788754-9C8F-40AD-8EAD-C25E762D9F2F}" type="presParOf" srcId="{87ACB51D-827F-4D02-94A7-84BFA2631AE1}" destId="{862F2095-B62B-44FD-883D-78595AAC2E9E}" srcOrd="1" destOrd="0" presId="urn:microsoft.com/office/officeart/2016/7/layout/VerticalSolidActionList"/>
    <dgm:cxn modelId="{8AC6502F-5018-445E-986C-189DDAED5AF1}" type="presParOf" srcId="{78651F50-4307-4330-AC53-3A9AB5A76567}" destId="{B62736AA-81A0-4AA5-BF7C-4A5614FFA45D}" srcOrd="3" destOrd="0" presId="urn:microsoft.com/office/officeart/2016/7/layout/VerticalSolidActionList"/>
    <dgm:cxn modelId="{ED732FE1-15C7-45DD-AE93-A83E552AF067}" type="presParOf" srcId="{78651F50-4307-4330-AC53-3A9AB5A76567}" destId="{54FC9233-1D80-4180-9892-7EC12FC241C3}" srcOrd="4" destOrd="0" presId="urn:microsoft.com/office/officeart/2016/7/layout/VerticalSolidActionList"/>
    <dgm:cxn modelId="{88AF505C-BC4A-4030-9C2F-1A458B6E011F}" type="presParOf" srcId="{54FC9233-1D80-4180-9892-7EC12FC241C3}" destId="{AEB6362F-13AB-4098-98AF-D8AF28A3A08F}" srcOrd="0" destOrd="0" presId="urn:microsoft.com/office/officeart/2016/7/layout/VerticalSolidActionList"/>
    <dgm:cxn modelId="{1ECF68BA-05E1-491D-93E5-5792C02FA02A}" type="presParOf" srcId="{54FC9233-1D80-4180-9892-7EC12FC241C3}" destId="{3CFD96B9-2710-42D1-8125-7E0234348F75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A04193-9E25-472F-A5E3-D02CF03F58D5}" type="doc">
      <dgm:prSet loTypeId="urn:microsoft.com/office/officeart/2016/7/layout/VerticalSolidActionList" loCatId="List" qsTypeId="urn:microsoft.com/office/officeart/2005/8/quickstyle/simple4#2" qsCatId="simple" csTypeId="urn:microsoft.com/office/officeart/2005/8/colors/colorful5#2" csCatId="colorful"/>
      <dgm:spPr/>
      <dgm:t>
        <a:bodyPr/>
        <a:lstStyle/>
        <a:p>
          <a:endParaRPr lang="en-US"/>
        </a:p>
      </dgm:t>
    </dgm:pt>
    <dgm:pt modelId="{78651F50-4307-4330-AC53-3A9AB5A76567}" type="pres">
      <dgm:prSet presAssocID="{85A04193-9E25-472F-A5E3-D02CF03F58D5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B39F0BB0-2DDA-495D-9A26-12C335056EC4}" type="presOf" srcId="{85A04193-9E25-472F-A5E3-D02CF03F58D5}" destId="{78651F50-4307-4330-AC53-3A9AB5A76567}" srcOrd="0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A04193-9E25-472F-A5E3-D02CF03F58D5}" type="doc">
      <dgm:prSet loTypeId="urn:microsoft.com/office/officeart/2016/7/layout/VerticalSolidActionList" loCatId="List" qsTypeId="urn:microsoft.com/office/officeart/2005/8/quickstyle/simple4#3" qsCatId="simple" csTypeId="urn:microsoft.com/office/officeart/2005/8/colors/colorful5#3" csCatId="colorful"/>
      <dgm:spPr/>
      <dgm:t>
        <a:bodyPr/>
        <a:lstStyle/>
        <a:p>
          <a:endParaRPr lang="en-US"/>
        </a:p>
      </dgm:t>
    </dgm:pt>
    <dgm:pt modelId="{78651F50-4307-4330-AC53-3A9AB5A76567}" type="pres">
      <dgm:prSet presAssocID="{85A04193-9E25-472F-A5E3-D02CF03F58D5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B39F0BB0-2DDA-495D-9A26-12C335056EC4}" type="presOf" srcId="{85A04193-9E25-472F-A5E3-D02CF03F58D5}" destId="{78651F50-4307-4330-AC53-3A9AB5A76567}" srcOrd="0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CE0DC2-9397-435B-89D1-992280B5D52E}" type="doc">
      <dgm:prSet loTypeId="urn:microsoft.com/office/officeart/2008/layout/LinedList" loCatId="list" qsTypeId="urn:microsoft.com/office/officeart/2005/8/quickstyle/simple4#4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D6A9C030-CAA6-4B0E-823A-92D0F078C619}">
      <dgm:prSet/>
      <dgm:spPr/>
      <dgm:t>
        <a:bodyPr/>
        <a:lstStyle/>
        <a:p>
          <a:r>
            <a:rPr lang="en-GB"/>
            <a:t>“An expectation that a party can be relied on </a:t>
          </a:r>
          <a:r>
            <a:rPr lang="en-GB" b="1"/>
            <a:t>to keep to agreements</a:t>
          </a:r>
          <a:r>
            <a:rPr lang="en-GB"/>
            <a:t>, </a:t>
          </a:r>
          <a:r>
            <a:rPr lang="en-GB" b="1"/>
            <a:t>will perform its role competently </a:t>
          </a:r>
          <a:r>
            <a:rPr lang="en-GB"/>
            <a:t>and that the party </a:t>
          </a:r>
          <a:r>
            <a:rPr lang="en-GB" b="1"/>
            <a:t>will behave honourably </a:t>
          </a:r>
          <a:r>
            <a:rPr lang="en-GB"/>
            <a:t>even where no exploit promises or performance guarantees have been made.”</a:t>
          </a:r>
          <a:endParaRPr lang="en-US"/>
        </a:p>
      </dgm:t>
    </dgm:pt>
    <dgm:pt modelId="{F14C3E25-12DF-47B9-9D6E-5D89080F854A}" type="parTrans" cxnId="{094D7CEA-6157-4045-824A-86E5F26EFAEE}">
      <dgm:prSet/>
      <dgm:spPr/>
      <dgm:t>
        <a:bodyPr/>
        <a:lstStyle/>
        <a:p>
          <a:endParaRPr lang="en-US"/>
        </a:p>
      </dgm:t>
    </dgm:pt>
    <dgm:pt modelId="{990C5991-897A-433F-9DFE-9A916829DB4B}" type="sibTrans" cxnId="{094D7CEA-6157-4045-824A-86E5F26EFAEE}">
      <dgm:prSet/>
      <dgm:spPr/>
      <dgm:t>
        <a:bodyPr/>
        <a:lstStyle/>
        <a:p>
          <a:endParaRPr lang="en-US"/>
        </a:p>
      </dgm:t>
    </dgm:pt>
    <dgm:pt modelId="{FE5B4C07-CEBD-451A-A160-2F35D9CF6A7D}">
      <dgm:prSet/>
      <dgm:spPr/>
      <dgm:t>
        <a:bodyPr/>
        <a:lstStyle/>
        <a:p>
          <a:r>
            <a:rPr lang="en-GB"/>
            <a:t>Boersma et al, Trust in international joint venture relationships,Journal of Business Research 56 (2003) 1031 – 1042</a:t>
          </a:r>
          <a:endParaRPr lang="en-US"/>
        </a:p>
      </dgm:t>
    </dgm:pt>
    <dgm:pt modelId="{9E513969-BD10-4036-8C47-D4EBEEB74388}" type="parTrans" cxnId="{BDC4EB8F-FA38-4FEB-9848-9F75680B443F}">
      <dgm:prSet/>
      <dgm:spPr/>
      <dgm:t>
        <a:bodyPr/>
        <a:lstStyle/>
        <a:p>
          <a:endParaRPr lang="en-US"/>
        </a:p>
      </dgm:t>
    </dgm:pt>
    <dgm:pt modelId="{CDDBE608-A5E3-4ACC-AB4D-D04DFBDF9887}" type="sibTrans" cxnId="{BDC4EB8F-FA38-4FEB-9848-9F75680B443F}">
      <dgm:prSet/>
      <dgm:spPr/>
      <dgm:t>
        <a:bodyPr/>
        <a:lstStyle/>
        <a:p>
          <a:endParaRPr lang="en-US"/>
        </a:p>
      </dgm:t>
    </dgm:pt>
    <dgm:pt modelId="{143B11A9-A663-45F9-8A34-15EA21B7FE48}" type="pres">
      <dgm:prSet presAssocID="{79CE0DC2-9397-435B-89D1-992280B5D52E}" presName="vert0" presStyleCnt="0">
        <dgm:presLayoutVars>
          <dgm:dir/>
          <dgm:animOne val="branch"/>
          <dgm:animLvl val="lvl"/>
        </dgm:presLayoutVars>
      </dgm:prSet>
      <dgm:spPr/>
    </dgm:pt>
    <dgm:pt modelId="{E61C02E7-93FB-4696-87FB-C1548FC0A12C}" type="pres">
      <dgm:prSet presAssocID="{D6A9C030-CAA6-4B0E-823A-92D0F078C619}" presName="thickLine" presStyleLbl="alignNode1" presStyleIdx="0" presStyleCnt="2"/>
      <dgm:spPr/>
    </dgm:pt>
    <dgm:pt modelId="{49BA32B8-4FE0-4E15-BA8B-FE4E31E42F68}" type="pres">
      <dgm:prSet presAssocID="{D6A9C030-CAA6-4B0E-823A-92D0F078C619}" presName="horz1" presStyleCnt="0"/>
      <dgm:spPr/>
    </dgm:pt>
    <dgm:pt modelId="{7ABC5EBD-D295-4F1D-BA53-6AF432AB7C6A}" type="pres">
      <dgm:prSet presAssocID="{D6A9C030-CAA6-4B0E-823A-92D0F078C619}" presName="tx1" presStyleLbl="revTx" presStyleIdx="0" presStyleCnt="2"/>
      <dgm:spPr/>
    </dgm:pt>
    <dgm:pt modelId="{0E1F5108-62C8-4F13-8813-74E3CE9A23BC}" type="pres">
      <dgm:prSet presAssocID="{D6A9C030-CAA6-4B0E-823A-92D0F078C619}" presName="vert1" presStyleCnt="0"/>
      <dgm:spPr/>
    </dgm:pt>
    <dgm:pt modelId="{A15F5112-222F-41FB-B9B7-95189972C937}" type="pres">
      <dgm:prSet presAssocID="{FE5B4C07-CEBD-451A-A160-2F35D9CF6A7D}" presName="thickLine" presStyleLbl="alignNode1" presStyleIdx="1" presStyleCnt="2"/>
      <dgm:spPr/>
    </dgm:pt>
    <dgm:pt modelId="{6D43A67C-58CF-4C9C-976F-6A45E6569DFA}" type="pres">
      <dgm:prSet presAssocID="{FE5B4C07-CEBD-451A-A160-2F35D9CF6A7D}" presName="horz1" presStyleCnt="0"/>
      <dgm:spPr/>
    </dgm:pt>
    <dgm:pt modelId="{E719D4CF-F46F-419D-B24C-5280F3677E06}" type="pres">
      <dgm:prSet presAssocID="{FE5B4C07-CEBD-451A-A160-2F35D9CF6A7D}" presName="tx1" presStyleLbl="revTx" presStyleIdx="1" presStyleCnt="2"/>
      <dgm:spPr/>
    </dgm:pt>
    <dgm:pt modelId="{3FB88B11-8909-498F-A9CA-B3635D17443B}" type="pres">
      <dgm:prSet presAssocID="{FE5B4C07-CEBD-451A-A160-2F35D9CF6A7D}" presName="vert1" presStyleCnt="0"/>
      <dgm:spPr/>
    </dgm:pt>
  </dgm:ptLst>
  <dgm:cxnLst>
    <dgm:cxn modelId="{62DF400F-31AF-4FF0-8B45-B4B7B953CDE6}" type="presOf" srcId="{FE5B4C07-CEBD-451A-A160-2F35D9CF6A7D}" destId="{E719D4CF-F46F-419D-B24C-5280F3677E06}" srcOrd="0" destOrd="0" presId="urn:microsoft.com/office/officeart/2008/layout/LinedList"/>
    <dgm:cxn modelId="{8CDC7729-269C-4320-9FE6-4A6C6EBC9CEE}" type="presOf" srcId="{79CE0DC2-9397-435B-89D1-992280B5D52E}" destId="{143B11A9-A663-45F9-8A34-15EA21B7FE48}" srcOrd="0" destOrd="0" presId="urn:microsoft.com/office/officeart/2008/layout/LinedList"/>
    <dgm:cxn modelId="{BDC4EB8F-FA38-4FEB-9848-9F75680B443F}" srcId="{79CE0DC2-9397-435B-89D1-992280B5D52E}" destId="{FE5B4C07-CEBD-451A-A160-2F35D9CF6A7D}" srcOrd="1" destOrd="0" parTransId="{9E513969-BD10-4036-8C47-D4EBEEB74388}" sibTransId="{CDDBE608-A5E3-4ACC-AB4D-D04DFBDF9887}"/>
    <dgm:cxn modelId="{39DD59A6-11C4-4536-B271-E7E826C8D759}" type="presOf" srcId="{D6A9C030-CAA6-4B0E-823A-92D0F078C619}" destId="{7ABC5EBD-D295-4F1D-BA53-6AF432AB7C6A}" srcOrd="0" destOrd="0" presId="urn:microsoft.com/office/officeart/2008/layout/LinedList"/>
    <dgm:cxn modelId="{094D7CEA-6157-4045-824A-86E5F26EFAEE}" srcId="{79CE0DC2-9397-435B-89D1-992280B5D52E}" destId="{D6A9C030-CAA6-4B0E-823A-92D0F078C619}" srcOrd="0" destOrd="0" parTransId="{F14C3E25-12DF-47B9-9D6E-5D89080F854A}" sibTransId="{990C5991-897A-433F-9DFE-9A916829DB4B}"/>
    <dgm:cxn modelId="{89D27D62-C7DB-4EC4-89E7-F2AD28CFB264}" type="presParOf" srcId="{143B11A9-A663-45F9-8A34-15EA21B7FE48}" destId="{E61C02E7-93FB-4696-87FB-C1548FC0A12C}" srcOrd="0" destOrd="0" presId="urn:microsoft.com/office/officeart/2008/layout/LinedList"/>
    <dgm:cxn modelId="{0987806B-7CBD-4B87-A9BD-28436B4F33FF}" type="presParOf" srcId="{143B11A9-A663-45F9-8A34-15EA21B7FE48}" destId="{49BA32B8-4FE0-4E15-BA8B-FE4E31E42F68}" srcOrd="1" destOrd="0" presId="urn:microsoft.com/office/officeart/2008/layout/LinedList"/>
    <dgm:cxn modelId="{E39C693F-B8D9-4A80-80A4-8B1337A8E0EB}" type="presParOf" srcId="{49BA32B8-4FE0-4E15-BA8B-FE4E31E42F68}" destId="{7ABC5EBD-D295-4F1D-BA53-6AF432AB7C6A}" srcOrd="0" destOrd="0" presId="urn:microsoft.com/office/officeart/2008/layout/LinedList"/>
    <dgm:cxn modelId="{F11CBEBC-5C8B-418B-B49B-8690632FAC0D}" type="presParOf" srcId="{49BA32B8-4FE0-4E15-BA8B-FE4E31E42F68}" destId="{0E1F5108-62C8-4F13-8813-74E3CE9A23BC}" srcOrd="1" destOrd="0" presId="urn:microsoft.com/office/officeart/2008/layout/LinedList"/>
    <dgm:cxn modelId="{014FED85-B3A7-40FA-B623-006995019F32}" type="presParOf" srcId="{143B11A9-A663-45F9-8A34-15EA21B7FE48}" destId="{A15F5112-222F-41FB-B9B7-95189972C937}" srcOrd="2" destOrd="0" presId="urn:microsoft.com/office/officeart/2008/layout/LinedList"/>
    <dgm:cxn modelId="{6FDF0598-1B71-4D26-A8F0-2160290619B3}" type="presParOf" srcId="{143B11A9-A663-45F9-8A34-15EA21B7FE48}" destId="{6D43A67C-58CF-4C9C-976F-6A45E6569DFA}" srcOrd="3" destOrd="0" presId="urn:microsoft.com/office/officeart/2008/layout/LinedList"/>
    <dgm:cxn modelId="{E66696EC-94B2-4494-98C7-0C5636E6164D}" type="presParOf" srcId="{6D43A67C-58CF-4C9C-976F-6A45E6569DFA}" destId="{E719D4CF-F46F-419D-B24C-5280F3677E06}" srcOrd="0" destOrd="0" presId="urn:microsoft.com/office/officeart/2008/layout/LinedList"/>
    <dgm:cxn modelId="{1D832BA6-05E8-415C-8019-666D59FEC755}" type="presParOf" srcId="{6D43A67C-58CF-4C9C-976F-6A45E6569DFA}" destId="{3FB88B11-8909-498F-A9CA-B3635D17443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39E2B05-85F3-4D45-A0C5-0834BACD772D}" type="doc">
      <dgm:prSet loTypeId="urn:microsoft.com/office/officeart/2005/8/layout/default" loCatId="list" qsTypeId="urn:microsoft.com/office/officeart/2005/8/quickstyle/simple1#1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B44EB167-E8A0-433B-AF2E-A074AFB1B013}">
      <dgm:prSet/>
      <dgm:spPr/>
      <dgm:t>
        <a:bodyPr/>
        <a:lstStyle/>
        <a:p>
          <a:r>
            <a:rPr lang="en-GB" dirty="0"/>
            <a:t>Westerners base trust on rules and regulations which are applied to all (Universalism)</a:t>
          </a:r>
          <a:endParaRPr lang="en-US" dirty="0"/>
        </a:p>
      </dgm:t>
    </dgm:pt>
    <dgm:pt modelId="{BF80E746-B300-4E7E-8372-A54C410A34A3}" type="parTrans" cxnId="{204EE19C-25A9-4FB7-8AE8-47B34D6F3527}">
      <dgm:prSet/>
      <dgm:spPr/>
      <dgm:t>
        <a:bodyPr/>
        <a:lstStyle/>
        <a:p>
          <a:endParaRPr lang="en-US"/>
        </a:p>
      </dgm:t>
    </dgm:pt>
    <dgm:pt modelId="{93FE600C-5007-4866-A846-FA6D32DF9227}" type="sibTrans" cxnId="{204EE19C-25A9-4FB7-8AE8-47B34D6F3527}">
      <dgm:prSet/>
      <dgm:spPr/>
      <dgm:t>
        <a:bodyPr/>
        <a:lstStyle/>
        <a:p>
          <a:endParaRPr lang="en-US"/>
        </a:p>
      </dgm:t>
    </dgm:pt>
    <dgm:pt modelId="{45782390-6E10-4DAD-BB63-81AA9AAC34F7}">
      <dgm:prSet/>
      <dgm:spPr/>
      <dgm:t>
        <a:bodyPr/>
        <a:lstStyle/>
        <a:p>
          <a:r>
            <a:rPr lang="en-GB"/>
            <a:t>People in many other parts of the world trust their friends and family because legal systems were/are unreliable </a:t>
          </a:r>
          <a:endParaRPr lang="en-US"/>
        </a:p>
      </dgm:t>
    </dgm:pt>
    <dgm:pt modelId="{11CFB1FA-22D3-4355-8BA8-29F1222F932D}" type="parTrans" cxnId="{DC982AC5-93F0-47F9-B2A1-FC3729AEE756}">
      <dgm:prSet/>
      <dgm:spPr/>
      <dgm:t>
        <a:bodyPr/>
        <a:lstStyle/>
        <a:p>
          <a:endParaRPr lang="en-US"/>
        </a:p>
      </dgm:t>
    </dgm:pt>
    <dgm:pt modelId="{8EC73E6C-24E0-4716-96E7-C67E522BD9F8}" type="sibTrans" cxnId="{DC982AC5-93F0-47F9-B2A1-FC3729AEE756}">
      <dgm:prSet/>
      <dgm:spPr/>
      <dgm:t>
        <a:bodyPr/>
        <a:lstStyle/>
        <a:p>
          <a:endParaRPr lang="en-US"/>
        </a:p>
      </dgm:t>
    </dgm:pt>
    <dgm:pt modelId="{382911D0-FBEA-431C-ACE4-BD38FC374CD5}">
      <dgm:prSet/>
      <dgm:spPr/>
      <dgm:t>
        <a:bodyPr/>
        <a:lstStyle/>
        <a:p>
          <a:r>
            <a:rPr lang="en-GB"/>
            <a:t>Westerners base their business on formal deals that are written up as detailed contracts and enforced by a legal system. </a:t>
          </a:r>
          <a:endParaRPr lang="en-US"/>
        </a:p>
      </dgm:t>
    </dgm:pt>
    <dgm:pt modelId="{E33AF044-6A9F-41D1-9CDD-CF8EEFC2C864}" type="parTrans" cxnId="{0ECE6B62-AC07-4079-81C5-ADE592053DC3}">
      <dgm:prSet/>
      <dgm:spPr/>
      <dgm:t>
        <a:bodyPr/>
        <a:lstStyle/>
        <a:p>
          <a:endParaRPr lang="en-US"/>
        </a:p>
      </dgm:t>
    </dgm:pt>
    <dgm:pt modelId="{CEC7EC7F-5479-4655-BBFF-CE02B71B7A5A}" type="sibTrans" cxnId="{0ECE6B62-AC07-4079-81C5-ADE592053DC3}">
      <dgm:prSet/>
      <dgm:spPr/>
      <dgm:t>
        <a:bodyPr/>
        <a:lstStyle/>
        <a:p>
          <a:endParaRPr lang="en-US"/>
        </a:p>
      </dgm:t>
    </dgm:pt>
    <dgm:pt modelId="{5F37E684-2397-4F4B-A0AF-68222ABF413B}">
      <dgm:prSet/>
      <dgm:spPr/>
      <dgm:t>
        <a:bodyPr/>
        <a:lstStyle/>
        <a:p>
          <a:r>
            <a:rPr lang="en-GB"/>
            <a:t>Other cultures use human relationships as the foundation for business, and these relationships are based on personal honor, filial duty, friendship, or long-term mutually beneficial behaviour (favours).“</a:t>
          </a:r>
          <a:endParaRPr lang="en-US"/>
        </a:p>
      </dgm:t>
    </dgm:pt>
    <dgm:pt modelId="{E7330261-51AA-4ABA-B597-65E692EB993E}" type="parTrans" cxnId="{57C2C0D3-D9D4-4BD3-AB8E-757EBE75C659}">
      <dgm:prSet/>
      <dgm:spPr/>
      <dgm:t>
        <a:bodyPr/>
        <a:lstStyle/>
        <a:p>
          <a:endParaRPr lang="en-US"/>
        </a:p>
      </dgm:t>
    </dgm:pt>
    <dgm:pt modelId="{C9520962-BE82-48FF-80C1-A4FDFC1CC6D3}" type="sibTrans" cxnId="{57C2C0D3-D9D4-4BD3-AB8E-757EBE75C659}">
      <dgm:prSet/>
      <dgm:spPr/>
      <dgm:t>
        <a:bodyPr/>
        <a:lstStyle/>
        <a:p>
          <a:endParaRPr lang="en-US"/>
        </a:p>
      </dgm:t>
    </dgm:pt>
    <dgm:pt modelId="{13DBF10A-D42B-4FFE-A7E5-78D3585C48FB}">
      <dgm:prSet/>
      <dgm:spPr/>
      <dgm:t>
        <a:bodyPr/>
        <a:lstStyle/>
        <a:p>
          <a:r>
            <a:rPr lang="en-GB"/>
            <a:t>Using relationships with friends and family for business and treating them differently may seem unethical to a Westerner but is seen as morally correct in other cultures.</a:t>
          </a:r>
          <a:endParaRPr lang="en-US"/>
        </a:p>
      </dgm:t>
    </dgm:pt>
    <dgm:pt modelId="{4A6607C2-27AD-44E1-BA99-43AE0470A343}" type="parTrans" cxnId="{6CC21BA9-69E3-4637-BBCD-A33E77F2926C}">
      <dgm:prSet/>
      <dgm:spPr/>
      <dgm:t>
        <a:bodyPr/>
        <a:lstStyle/>
        <a:p>
          <a:endParaRPr lang="en-US"/>
        </a:p>
      </dgm:t>
    </dgm:pt>
    <dgm:pt modelId="{6D9F6B97-FFFE-4DB8-8150-D50E53AA43D2}" type="sibTrans" cxnId="{6CC21BA9-69E3-4637-BBCD-A33E77F2926C}">
      <dgm:prSet/>
      <dgm:spPr/>
      <dgm:t>
        <a:bodyPr/>
        <a:lstStyle/>
        <a:p>
          <a:endParaRPr lang="en-US"/>
        </a:p>
      </dgm:t>
    </dgm:pt>
    <dgm:pt modelId="{945FEB1F-DA7B-4103-A5AB-5D5FCBA4175F}" type="pres">
      <dgm:prSet presAssocID="{739E2B05-85F3-4D45-A0C5-0834BACD772D}" presName="diagram" presStyleCnt="0">
        <dgm:presLayoutVars>
          <dgm:dir/>
          <dgm:resizeHandles val="exact"/>
        </dgm:presLayoutVars>
      </dgm:prSet>
      <dgm:spPr/>
    </dgm:pt>
    <dgm:pt modelId="{4FE6FF2D-0ED6-442D-8203-02A6B7D2AB8E}" type="pres">
      <dgm:prSet presAssocID="{B44EB167-E8A0-433B-AF2E-A074AFB1B013}" presName="node" presStyleLbl="node1" presStyleIdx="0" presStyleCnt="5">
        <dgm:presLayoutVars>
          <dgm:bulletEnabled val="1"/>
        </dgm:presLayoutVars>
      </dgm:prSet>
      <dgm:spPr/>
    </dgm:pt>
    <dgm:pt modelId="{F4D89F31-C3E1-43D9-8C7A-1A90947E993A}" type="pres">
      <dgm:prSet presAssocID="{93FE600C-5007-4866-A846-FA6D32DF9227}" presName="sibTrans" presStyleCnt="0"/>
      <dgm:spPr/>
    </dgm:pt>
    <dgm:pt modelId="{54954B3A-64AB-426A-BA42-A8490EA031A3}" type="pres">
      <dgm:prSet presAssocID="{45782390-6E10-4DAD-BB63-81AA9AAC34F7}" presName="node" presStyleLbl="node1" presStyleIdx="1" presStyleCnt="5">
        <dgm:presLayoutVars>
          <dgm:bulletEnabled val="1"/>
        </dgm:presLayoutVars>
      </dgm:prSet>
      <dgm:spPr/>
    </dgm:pt>
    <dgm:pt modelId="{6A1F9553-43CD-4659-BF27-804678E1AAE3}" type="pres">
      <dgm:prSet presAssocID="{8EC73E6C-24E0-4716-96E7-C67E522BD9F8}" presName="sibTrans" presStyleCnt="0"/>
      <dgm:spPr/>
    </dgm:pt>
    <dgm:pt modelId="{101E1313-9DCE-43A6-9445-12F2D1089DC6}" type="pres">
      <dgm:prSet presAssocID="{382911D0-FBEA-431C-ACE4-BD38FC374CD5}" presName="node" presStyleLbl="node1" presStyleIdx="2" presStyleCnt="5">
        <dgm:presLayoutVars>
          <dgm:bulletEnabled val="1"/>
        </dgm:presLayoutVars>
      </dgm:prSet>
      <dgm:spPr/>
    </dgm:pt>
    <dgm:pt modelId="{5B5FFF43-AD29-4BB5-82E4-DA49F7EBE0C9}" type="pres">
      <dgm:prSet presAssocID="{CEC7EC7F-5479-4655-BBFF-CE02B71B7A5A}" presName="sibTrans" presStyleCnt="0"/>
      <dgm:spPr/>
    </dgm:pt>
    <dgm:pt modelId="{BC3BD12C-12F7-4E85-A7BC-9370E4644790}" type="pres">
      <dgm:prSet presAssocID="{5F37E684-2397-4F4B-A0AF-68222ABF413B}" presName="node" presStyleLbl="node1" presStyleIdx="3" presStyleCnt="5">
        <dgm:presLayoutVars>
          <dgm:bulletEnabled val="1"/>
        </dgm:presLayoutVars>
      </dgm:prSet>
      <dgm:spPr/>
    </dgm:pt>
    <dgm:pt modelId="{E815678D-2ADA-4246-925D-98D085D1F608}" type="pres">
      <dgm:prSet presAssocID="{C9520962-BE82-48FF-80C1-A4FDFC1CC6D3}" presName="sibTrans" presStyleCnt="0"/>
      <dgm:spPr/>
    </dgm:pt>
    <dgm:pt modelId="{F43B55A7-8FA9-4B35-B407-B4207E01B579}" type="pres">
      <dgm:prSet presAssocID="{13DBF10A-D42B-4FFE-A7E5-78D3585C48FB}" presName="node" presStyleLbl="node1" presStyleIdx="4" presStyleCnt="5">
        <dgm:presLayoutVars>
          <dgm:bulletEnabled val="1"/>
        </dgm:presLayoutVars>
      </dgm:prSet>
      <dgm:spPr/>
    </dgm:pt>
  </dgm:ptLst>
  <dgm:cxnLst>
    <dgm:cxn modelId="{2D630F04-43E6-40AF-8F8E-39F832128CB8}" type="presOf" srcId="{5F37E684-2397-4F4B-A0AF-68222ABF413B}" destId="{BC3BD12C-12F7-4E85-A7BC-9370E4644790}" srcOrd="0" destOrd="0" presId="urn:microsoft.com/office/officeart/2005/8/layout/default"/>
    <dgm:cxn modelId="{BD81C51D-95C4-457E-88F1-BA5C032BEA14}" type="presOf" srcId="{13DBF10A-D42B-4FFE-A7E5-78D3585C48FB}" destId="{F43B55A7-8FA9-4B35-B407-B4207E01B579}" srcOrd="0" destOrd="0" presId="urn:microsoft.com/office/officeart/2005/8/layout/default"/>
    <dgm:cxn modelId="{0ECE6B62-AC07-4079-81C5-ADE592053DC3}" srcId="{739E2B05-85F3-4D45-A0C5-0834BACD772D}" destId="{382911D0-FBEA-431C-ACE4-BD38FC374CD5}" srcOrd="2" destOrd="0" parTransId="{E33AF044-6A9F-41D1-9CDD-CF8EEFC2C864}" sibTransId="{CEC7EC7F-5479-4655-BBFF-CE02B71B7A5A}"/>
    <dgm:cxn modelId="{9CB15846-64F5-45FB-8F43-932C0C9846C9}" type="presOf" srcId="{45782390-6E10-4DAD-BB63-81AA9AAC34F7}" destId="{54954B3A-64AB-426A-BA42-A8490EA031A3}" srcOrd="0" destOrd="0" presId="urn:microsoft.com/office/officeart/2005/8/layout/default"/>
    <dgm:cxn modelId="{9F4E4275-D29F-4580-B72A-C28D82BB3867}" type="presOf" srcId="{382911D0-FBEA-431C-ACE4-BD38FC374CD5}" destId="{101E1313-9DCE-43A6-9445-12F2D1089DC6}" srcOrd="0" destOrd="0" presId="urn:microsoft.com/office/officeart/2005/8/layout/default"/>
    <dgm:cxn modelId="{366D0A94-3F76-4B81-97CA-B0CD963F871F}" type="presOf" srcId="{B44EB167-E8A0-433B-AF2E-A074AFB1B013}" destId="{4FE6FF2D-0ED6-442D-8203-02A6B7D2AB8E}" srcOrd="0" destOrd="0" presId="urn:microsoft.com/office/officeart/2005/8/layout/default"/>
    <dgm:cxn modelId="{204EE19C-25A9-4FB7-8AE8-47B34D6F3527}" srcId="{739E2B05-85F3-4D45-A0C5-0834BACD772D}" destId="{B44EB167-E8A0-433B-AF2E-A074AFB1B013}" srcOrd="0" destOrd="0" parTransId="{BF80E746-B300-4E7E-8372-A54C410A34A3}" sibTransId="{93FE600C-5007-4866-A846-FA6D32DF9227}"/>
    <dgm:cxn modelId="{301655A2-5914-466E-9889-BA68B2D06C62}" type="presOf" srcId="{739E2B05-85F3-4D45-A0C5-0834BACD772D}" destId="{945FEB1F-DA7B-4103-A5AB-5D5FCBA4175F}" srcOrd="0" destOrd="0" presId="urn:microsoft.com/office/officeart/2005/8/layout/default"/>
    <dgm:cxn modelId="{6CC21BA9-69E3-4637-BBCD-A33E77F2926C}" srcId="{739E2B05-85F3-4D45-A0C5-0834BACD772D}" destId="{13DBF10A-D42B-4FFE-A7E5-78D3585C48FB}" srcOrd="4" destOrd="0" parTransId="{4A6607C2-27AD-44E1-BA99-43AE0470A343}" sibTransId="{6D9F6B97-FFFE-4DB8-8150-D50E53AA43D2}"/>
    <dgm:cxn modelId="{DC982AC5-93F0-47F9-B2A1-FC3729AEE756}" srcId="{739E2B05-85F3-4D45-A0C5-0834BACD772D}" destId="{45782390-6E10-4DAD-BB63-81AA9AAC34F7}" srcOrd="1" destOrd="0" parTransId="{11CFB1FA-22D3-4355-8BA8-29F1222F932D}" sibTransId="{8EC73E6C-24E0-4716-96E7-C67E522BD9F8}"/>
    <dgm:cxn modelId="{57C2C0D3-D9D4-4BD3-AB8E-757EBE75C659}" srcId="{739E2B05-85F3-4D45-A0C5-0834BACD772D}" destId="{5F37E684-2397-4F4B-A0AF-68222ABF413B}" srcOrd="3" destOrd="0" parTransId="{E7330261-51AA-4ABA-B597-65E692EB993E}" sibTransId="{C9520962-BE82-48FF-80C1-A4FDFC1CC6D3}"/>
    <dgm:cxn modelId="{82E10753-B092-4C87-BDD1-EE20F5E813BC}" type="presParOf" srcId="{945FEB1F-DA7B-4103-A5AB-5D5FCBA4175F}" destId="{4FE6FF2D-0ED6-442D-8203-02A6B7D2AB8E}" srcOrd="0" destOrd="0" presId="urn:microsoft.com/office/officeart/2005/8/layout/default"/>
    <dgm:cxn modelId="{65401D96-5548-455A-9096-9815F16C1DC0}" type="presParOf" srcId="{945FEB1F-DA7B-4103-A5AB-5D5FCBA4175F}" destId="{F4D89F31-C3E1-43D9-8C7A-1A90947E993A}" srcOrd="1" destOrd="0" presId="urn:microsoft.com/office/officeart/2005/8/layout/default"/>
    <dgm:cxn modelId="{18074909-80A1-4079-B08D-C0C79BB86D82}" type="presParOf" srcId="{945FEB1F-DA7B-4103-A5AB-5D5FCBA4175F}" destId="{54954B3A-64AB-426A-BA42-A8490EA031A3}" srcOrd="2" destOrd="0" presId="urn:microsoft.com/office/officeart/2005/8/layout/default"/>
    <dgm:cxn modelId="{F6140A23-BB23-478A-AFAE-F71C3633EDCF}" type="presParOf" srcId="{945FEB1F-DA7B-4103-A5AB-5D5FCBA4175F}" destId="{6A1F9553-43CD-4659-BF27-804678E1AAE3}" srcOrd="3" destOrd="0" presId="urn:microsoft.com/office/officeart/2005/8/layout/default"/>
    <dgm:cxn modelId="{DE5363EF-91C2-4D8A-B758-734745667B63}" type="presParOf" srcId="{945FEB1F-DA7B-4103-A5AB-5D5FCBA4175F}" destId="{101E1313-9DCE-43A6-9445-12F2D1089DC6}" srcOrd="4" destOrd="0" presId="urn:microsoft.com/office/officeart/2005/8/layout/default"/>
    <dgm:cxn modelId="{36B5BD61-7A79-47A9-BE10-53FA5F0FE7B1}" type="presParOf" srcId="{945FEB1F-DA7B-4103-A5AB-5D5FCBA4175F}" destId="{5B5FFF43-AD29-4BB5-82E4-DA49F7EBE0C9}" srcOrd="5" destOrd="0" presId="urn:microsoft.com/office/officeart/2005/8/layout/default"/>
    <dgm:cxn modelId="{326EBB94-7E51-4ADC-99EC-E482896496EB}" type="presParOf" srcId="{945FEB1F-DA7B-4103-A5AB-5D5FCBA4175F}" destId="{BC3BD12C-12F7-4E85-A7BC-9370E4644790}" srcOrd="6" destOrd="0" presId="urn:microsoft.com/office/officeart/2005/8/layout/default"/>
    <dgm:cxn modelId="{05C8FF4F-4693-43F0-9A71-9CD494AFFA48}" type="presParOf" srcId="{945FEB1F-DA7B-4103-A5AB-5D5FCBA4175F}" destId="{E815678D-2ADA-4246-925D-98D085D1F608}" srcOrd="7" destOrd="0" presId="urn:microsoft.com/office/officeart/2005/8/layout/default"/>
    <dgm:cxn modelId="{DB2A1EBB-71BE-4B6A-BAF9-8C958188B361}" type="presParOf" srcId="{945FEB1F-DA7B-4103-A5AB-5D5FCBA4175F}" destId="{F43B55A7-8FA9-4B35-B407-B4207E01B57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5A04193-9E25-472F-A5E3-D02CF03F58D5}" type="doc">
      <dgm:prSet loTypeId="urn:microsoft.com/office/officeart/2016/7/layout/VerticalSolidActionList" loCatId="List" qsTypeId="urn:microsoft.com/office/officeart/2005/8/quickstyle/simple4#5" qsCatId="simple" csTypeId="urn:microsoft.com/office/officeart/2005/8/colors/colorful5#4" csCatId="colorful"/>
      <dgm:spPr/>
      <dgm:t>
        <a:bodyPr/>
        <a:lstStyle/>
        <a:p>
          <a:endParaRPr lang="en-US"/>
        </a:p>
      </dgm:t>
    </dgm:pt>
    <dgm:pt modelId="{78651F50-4307-4330-AC53-3A9AB5A76567}" type="pres">
      <dgm:prSet presAssocID="{85A04193-9E25-472F-A5E3-D02CF03F58D5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B39F0BB0-2DDA-495D-9A26-12C335056EC4}" type="presOf" srcId="{85A04193-9E25-472F-A5E3-D02CF03F58D5}" destId="{78651F50-4307-4330-AC53-3A9AB5A76567}" srcOrd="0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5A04193-9E25-472F-A5E3-D02CF03F58D5}" type="doc">
      <dgm:prSet loTypeId="urn:microsoft.com/office/officeart/2016/7/layout/VerticalSolidActionList" loCatId="List" qsTypeId="urn:microsoft.com/office/officeart/2005/8/quickstyle/simple4#6" qsCatId="simple" csTypeId="urn:microsoft.com/office/officeart/2005/8/colors/colorful5#5" csCatId="colorful"/>
      <dgm:spPr/>
      <dgm:t>
        <a:bodyPr/>
        <a:lstStyle/>
        <a:p>
          <a:endParaRPr lang="en-US"/>
        </a:p>
      </dgm:t>
    </dgm:pt>
    <dgm:pt modelId="{78651F50-4307-4330-AC53-3A9AB5A76567}" type="pres">
      <dgm:prSet presAssocID="{85A04193-9E25-472F-A5E3-D02CF03F58D5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B39F0BB0-2DDA-495D-9A26-12C335056EC4}" type="presOf" srcId="{85A04193-9E25-472F-A5E3-D02CF03F58D5}" destId="{78651F50-4307-4330-AC53-3A9AB5A76567}" srcOrd="0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5A8BB5-7025-42E4-8B3D-8FBAA11C37C4}">
      <dsp:nvSpPr>
        <dsp:cNvPr id="0" name=""/>
        <dsp:cNvSpPr/>
      </dsp:nvSpPr>
      <dsp:spPr>
        <a:xfrm>
          <a:off x="1333366" y="1704"/>
          <a:ext cx="5333466" cy="174695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443728" rIns="103484" bIns="44372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Explore the development of ‘Trust’ on international business communications</a:t>
          </a:r>
        </a:p>
      </dsp:txBody>
      <dsp:txXfrm>
        <a:off x="1333366" y="1704"/>
        <a:ext cx="5333466" cy="1746958"/>
      </dsp:txXfrm>
    </dsp:sp>
    <dsp:sp modelId="{4DAC0DCD-D551-447F-9CFE-AA1AABFB5B78}">
      <dsp:nvSpPr>
        <dsp:cNvPr id="0" name=""/>
        <dsp:cNvSpPr/>
      </dsp:nvSpPr>
      <dsp:spPr>
        <a:xfrm>
          <a:off x="0" y="1704"/>
          <a:ext cx="1333366" cy="174695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72561" rIns="70557" bIns="172561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Explore</a:t>
          </a:r>
        </a:p>
      </dsp:txBody>
      <dsp:txXfrm>
        <a:off x="0" y="1704"/>
        <a:ext cx="1333366" cy="1746958"/>
      </dsp:txXfrm>
    </dsp:sp>
    <dsp:sp modelId="{862F2095-B62B-44FD-883D-78595AAC2E9E}">
      <dsp:nvSpPr>
        <dsp:cNvPr id="0" name=""/>
        <dsp:cNvSpPr/>
      </dsp:nvSpPr>
      <dsp:spPr>
        <a:xfrm>
          <a:off x="1333366" y="1853480"/>
          <a:ext cx="5333466" cy="1746958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443728" rIns="103484" bIns="44372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Look at the importance of relationship building and networking across cultures</a:t>
          </a:r>
        </a:p>
      </dsp:txBody>
      <dsp:txXfrm>
        <a:off x="1333366" y="1853480"/>
        <a:ext cx="5333466" cy="1746958"/>
      </dsp:txXfrm>
    </dsp:sp>
    <dsp:sp modelId="{515D3D7F-2B27-4333-A6B2-373B3E3C0053}">
      <dsp:nvSpPr>
        <dsp:cNvPr id="0" name=""/>
        <dsp:cNvSpPr/>
      </dsp:nvSpPr>
      <dsp:spPr>
        <a:xfrm>
          <a:off x="0" y="1853480"/>
          <a:ext cx="1333366" cy="1746958"/>
        </a:xfrm>
        <a:prstGeom prst="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72561" rIns="70557" bIns="172561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Look</a:t>
          </a:r>
        </a:p>
      </dsp:txBody>
      <dsp:txXfrm>
        <a:off x="0" y="1853480"/>
        <a:ext cx="1333366" cy="1746958"/>
      </dsp:txXfrm>
    </dsp:sp>
    <dsp:sp modelId="{3CFD96B9-2710-42D1-8125-7E0234348F75}">
      <dsp:nvSpPr>
        <dsp:cNvPr id="0" name=""/>
        <dsp:cNvSpPr/>
      </dsp:nvSpPr>
      <dsp:spPr>
        <a:xfrm>
          <a:off x="1333366" y="3705256"/>
          <a:ext cx="5333466" cy="1746958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443728" rIns="103484" bIns="44372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Discuss the role of hierarchies in different cultures</a:t>
          </a:r>
        </a:p>
      </dsp:txBody>
      <dsp:txXfrm>
        <a:off x="1333366" y="3705256"/>
        <a:ext cx="5333466" cy="1746958"/>
      </dsp:txXfrm>
    </dsp:sp>
    <dsp:sp modelId="{AEB6362F-13AB-4098-98AF-D8AF28A3A08F}">
      <dsp:nvSpPr>
        <dsp:cNvPr id="0" name=""/>
        <dsp:cNvSpPr/>
      </dsp:nvSpPr>
      <dsp:spPr>
        <a:xfrm>
          <a:off x="0" y="3705256"/>
          <a:ext cx="1333366" cy="1746958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72561" rIns="70557" bIns="172561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Discuss</a:t>
          </a:r>
        </a:p>
      </dsp:txBody>
      <dsp:txXfrm>
        <a:off x="0" y="3705256"/>
        <a:ext cx="1333366" cy="17469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1C02E7-93FB-4696-87FB-C1548FC0A12C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BC5EBD-D295-4F1D-BA53-6AF432AB7C6A}">
      <dsp:nvSpPr>
        <dsp:cNvPr id="0" name=""/>
        <dsp:cNvSpPr/>
      </dsp:nvSpPr>
      <dsp:spPr>
        <a:xfrm>
          <a:off x="0" y="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“An expectation that a party can be relied on </a:t>
          </a:r>
          <a:r>
            <a:rPr lang="en-GB" sz="2900" b="1" kern="1200"/>
            <a:t>to keep to agreements</a:t>
          </a:r>
          <a:r>
            <a:rPr lang="en-GB" sz="2900" kern="1200"/>
            <a:t>, </a:t>
          </a:r>
          <a:r>
            <a:rPr lang="en-GB" sz="2900" b="1" kern="1200"/>
            <a:t>will perform its role competently </a:t>
          </a:r>
          <a:r>
            <a:rPr lang="en-GB" sz="2900" kern="1200"/>
            <a:t>and that the party </a:t>
          </a:r>
          <a:r>
            <a:rPr lang="en-GB" sz="2900" b="1" kern="1200"/>
            <a:t>will behave honourably </a:t>
          </a:r>
          <a:r>
            <a:rPr lang="en-GB" sz="2900" kern="1200"/>
            <a:t>even where no exploit promises or performance guarantees have been made.”</a:t>
          </a:r>
          <a:endParaRPr lang="en-US" sz="2900" kern="1200"/>
        </a:p>
      </dsp:txBody>
      <dsp:txXfrm>
        <a:off x="0" y="0"/>
        <a:ext cx="6666833" cy="2726960"/>
      </dsp:txXfrm>
    </dsp:sp>
    <dsp:sp modelId="{A15F5112-222F-41FB-B9B7-95189972C937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19D4CF-F46F-419D-B24C-5280F3677E06}">
      <dsp:nvSpPr>
        <dsp:cNvPr id="0" name=""/>
        <dsp:cNvSpPr/>
      </dsp:nvSpPr>
      <dsp:spPr>
        <a:xfrm>
          <a:off x="0" y="272696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Boersma et al, Trust in international joint venture relationships,Journal of Business Research 56 (2003) 1031 – 1042</a:t>
          </a:r>
          <a:endParaRPr lang="en-US" sz="2900" kern="1200"/>
        </a:p>
      </dsp:txBody>
      <dsp:txXfrm>
        <a:off x="0" y="2726960"/>
        <a:ext cx="6666833" cy="27269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E6FF2D-0ED6-442D-8203-02A6B7D2AB8E}">
      <dsp:nvSpPr>
        <dsp:cNvPr id="0" name=""/>
        <dsp:cNvSpPr/>
      </dsp:nvSpPr>
      <dsp:spPr>
        <a:xfrm>
          <a:off x="0" y="619844"/>
          <a:ext cx="3071316" cy="1842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Westerners base trust on rules and regulations which are applied to all (Universalism)</a:t>
          </a:r>
          <a:endParaRPr lang="en-US" sz="1700" kern="1200" dirty="0"/>
        </a:p>
      </dsp:txBody>
      <dsp:txXfrm>
        <a:off x="0" y="619844"/>
        <a:ext cx="3071316" cy="1842789"/>
      </dsp:txXfrm>
    </dsp:sp>
    <dsp:sp modelId="{54954B3A-64AB-426A-BA42-A8490EA031A3}">
      <dsp:nvSpPr>
        <dsp:cNvPr id="0" name=""/>
        <dsp:cNvSpPr/>
      </dsp:nvSpPr>
      <dsp:spPr>
        <a:xfrm>
          <a:off x="3378447" y="619844"/>
          <a:ext cx="3071316" cy="1842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People in many other parts of the world trust their friends and family because legal systems were/are unreliable </a:t>
          </a:r>
          <a:endParaRPr lang="en-US" sz="1700" kern="1200"/>
        </a:p>
      </dsp:txBody>
      <dsp:txXfrm>
        <a:off x="3378447" y="619844"/>
        <a:ext cx="3071316" cy="1842789"/>
      </dsp:txXfrm>
    </dsp:sp>
    <dsp:sp modelId="{101E1313-9DCE-43A6-9445-12F2D1089DC6}">
      <dsp:nvSpPr>
        <dsp:cNvPr id="0" name=""/>
        <dsp:cNvSpPr/>
      </dsp:nvSpPr>
      <dsp:spPr>
        <a:xfrm>
          <a:off x="6756895" y="619844"/>
          <a:ext cx="3071316" cy="1842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Westerners base their business on formal deals that are written up as detailed contracts and enforced by a legal system. </a:t>
          </a:r>
          <a:endParaRPr lang="en-US" sz="1700" kern="1200"/>
        </a:p>
      </dsp:txBody>
      <dsp:txXfrm>
        <a:off x="6756895" y="619844"/>
        <a:ext cx="3071316" cy="1842789"/>
      </dsp:txXfrm>
    </dsp:sp>
    <dsp:sp modelId="{BC3BD12C-12F7-4E85-A7BC-9370E4644790}">
      <dsp:nvSpPr>
        <dsp:cNvPr id="0" name=""/>
        <dsp:cNvSpPr/>
      </dsp:nvSpPr>
      <dsp:spPr>
        <a:xfrm>
          <a:off x="1689223" y="2769765"/>
          <a:ext cx="3071316" cy="1842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Other cultures use human relationships as the foundation for business, and these relationships are based on personal honor, filial duty, friendship, or long-term mutually beneficial behaviour (favours).“</a:t>
          </a:r>
          <a:endParaRPr lang="en-US" sz="1700" kern="1200"/>
        </a:p>
      </dsp:txBody>
      <dsp:txXfrm>
        <a:off x="1689223" y="2769765"/>
        <a:ext cx="3071316" cy="1842789"/>
      </dsp:txXfrm>
    </dsp:sp>
    <dsp:sp modelId="{F43B55A7-8FA9-4B35-B407-B4207E01B579}">
      <dsp:nvSpPr>
        <dsp:cNvPr id="0" name=""/>
        <dsp:cNvSpPr/>
      </dsp:nvSpPr>
      <dsp:spPr>
        <a:xfrm>
          <a:off x="5067671" y="2769765"/>
          <a:ext cx="3071316" cy="1842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Using relationships with friends and family for business and treating them differently may seem unethical to a Westerner but is seen as morally correct in other cultures.</a:t>
          </a:r>
          <a:endParaRPr lang="en-US" sz="1700" kern="1200"/>
        </a:p>
      </dsp:txBody>
      <dsp:txXfrm>
        <a:off x="5067671" y="2769765"/>
        <a:ext cx="3071316" cy="18427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#2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#3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#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#5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#6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51E2BE-189D-417C-AE09-37A0E7C1443D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D8C456-481E-45C7-8653-3E52B4066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56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904F0-D950-9A02-E93D-8E2C0C18CF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BCD010-DB41-12E9-D8BB-3386049AD3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FE7E6-9D00-67E3-DAE4-E2E6753CF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52B62B-9661-6D41-765E-20CD63819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E75822-77AE-7EB1-4BBD-980AFBD45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71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97EAF-617E-A22A-30B7-AD2C6D0D1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8B982-B0DE-3CEB-816D-E758BD248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3B0C9C-5FCB-446E-0F85-541EB7400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290CE-B08D-8CFF-68CE-7BB879FA2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1A2AB-B380-EF49-E891-5FBAEF7EA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62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509CE-1856-FE4B-2FD4-956F596D7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AB8AE-40BB-E3E9-D445-464F3860E4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727604-252A-F1EA-0A0F-B573EAF6D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2A553-E4AB-E425-FB7C-71A45968C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A280D-9EF8-1495-F35A-BCFA2777F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885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590E2-DE2B-727E-6813-74A41541B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F6EC9-8880-4915-B487-560BC68EDF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BF777E-CA71-BD12-EE91-EA1FCBDAC8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E63E9A-9A6A-2547-2356-C03391FD2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57CE0-B61A-7EDD-89BD-2E3680085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A5DB2D-4CED-4372-23D1-66935E776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51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7439D-F900-E65D-DD4B-F33824130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800228-CA94-654A-ED2A-1961D23FF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4D7E31-AE3A-8AFA-A3F2-02BA922411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B698EE-01E7-BE10-24FE-AC4D290D15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7A4920-CF06-C77B-56DE-8347F37E93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47AFAD-A33D-A6F0-220D-69CEAAA4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7BFA63-7D2B-1BF5-97EC-B52461D8E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4B67E4-4A2F-B30B-F6ED-704BA1346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453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13A03-5C61-14F0-4097-F7AA28D1C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0C55ED-14D1-D660-700B-E6CA75CAF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20D5B7-33AA-DFFD-5875-A3B38CE96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6DB6F5-9834-2D16-844B-4C8D494B5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465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98771B-A570-E5F9-D6F1-C0A048E9B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C06A7B-3AA2-DCDA-181F-E0A0D382E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8A567D-B4D1-547F-CA54-D71E4967F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959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1DC8A-5BC9-0AD6-41E2-B3F9EA8C7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A7FDF-0B29-1D1E-BFCD-F8042102B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B63C53-01D7-DABB-876F-8CB2E6EBBE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BA1DE6-35B6-2634-B0C1-3758978A3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00301B-B471-4498-A39A-801F87E21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CC3497-9E6F-F639-64F5-C5F0E16BF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316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77F74-4860-CC30-C159-576761C0A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BEB209-3F99-890C-4484-3ECB773DD9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A1318-7FAD-7F76-63D3-FC3F17E2A8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27C810-1D63-BFF3-EFCD-3D5ECF5AF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163D8C-349C-FA83-2ECE-94940C49A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984CE-9512-B8C1-4C9D-EA08A2188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55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BB5DC-BBA7-E1CF-F2BA-08CCB611A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C5C720-6C86-F475-BB72-2817C195E6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5B3E6-8AD9-07B7-F2B3-2F0A38E22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26EF4D-ED1E-9242-1922-FEAB5539B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10BFC-36F4-8231-F3BA-D24C7F122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252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0B0CAC-A3A6-070B-3ACF-1311E18221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366D51-4602-7C3D-95E5-4543A043BF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C0FF4-B3ED-E782-9484-3C109EA90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C347D-3EA7-48FD-8CBB-1DE3E43F7D7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A0947-4E76-13AE-8523-6391BA6B4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66659-77F7-CE45-76EF-425AE8374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359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823D93-9050-9E1B-5D3E-9C6A91C35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F73620-924C-F6C4-2592-93C979DC8E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A2BD6-3259-0172-E5EE-775CA65B68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AC347D-3EA7-48FD-8CBB-1DE3E43F7D7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71A30E-37C4-AE7B-CD33-26AC224980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1D8AF-C1D8-7ACE-035B-CC32F82F91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8910B-04D3-44D4-98D5-A6E434432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69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deready.ca/2015/trade-takeaways/5-considerations-building-strong-international-business-relationships/" TargetMode="External"/><Relationship Id="rId2" Type="http://schemas.openxmlformats.org/officeDocument/2006/relationships/hyperlink" Target="https://www.khaleejtimes.com/business/nepotism-versus-wasta-in-business-globalisat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orldlearnerchinese.com/content/what-guanx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6EE4FD-480F-42A5-9FEB-DA630457C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A187062F-BE14-42FC-B06A-607DB2384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42688" y="1766812"/>
            <a:ext cx="822493" cy="4232692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731FE21B-2A45-4BF5-8B03-E1234198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42689" y="1423780"/>
            <a:ext cx="687754" cy="3820236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2DC5A94D-79ED-48F5-9DC5-96CBB507C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183243" y="1239381"/>
            <a:ext cx="347200" cy="369970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93A3D4BE-AF25-4F9A-9C29-1145CCE24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183242" y="1230651"/>
            <a:ext cx="10208658" cy="35310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49D11-6254-B170-9726-BE5F95AA18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0997" y="1607809"/>
            <a:ext cx="9236026" cy="2876680"/>
          </a:xfrm>
        </p:spPr>
        <p:txBody>
          <a:bodyPr anchor="b">
            <a:normAutofit/>
          </a:bodyPr>
          <a:lstStyle/>
          <a:p>
            <a:pPr algn="l"/>
            <a:r>
              <a:rPr lang="en-GB" sz="6600" dirty="0">
                <a:solidFill>
                  <a:srgbClr val="FFFFFF"/>
                </a:solidFill>
              </a:rPr>
              <a:t>Week 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CC8C34-0AF6-A90A-DC39-EAE01C2C51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87499" y="4810308"/>
            <a:ext cx="9003022" cy="1076551"/>
          </a:xfrm>
        </p:spPr>
        <p:txBody>
          <a:bodyPr>
            <a:normAutofit/>
          </a:bodyPr>
          <a:lstStyle/>
          <a:p>
            <a:pPr algn="l"/>
            <a:r>
              <a:rPr lang="en-GB"/>
              <a:t>Welcome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608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This week, we will: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0FF22-9893-D8F8-BD77-DDE40F7A05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5551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4922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859061"/>
          </a:xfrm>
        </p:spPr>
        <p:txBody>
          <a:bodyPr anchor="b">
            <a:normAutofit/>
          </a:bodyPr>
          <a:lstStyle/>
          <a:p>
            <a:r>
              <a:rPr lang="en-GB" sz="4000" b="1" u="sng" dirty="0">
                <a:solidFill>
                  <a:schemeClr val="bg1"/>
                </a:solidFill>
              </a:rPr>
              <a:t>Class Task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How would you define TRUST?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0FF22-9893-D8F8-BD77-DDE40F7A05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432261"/>
              </p:ext>
            </p:extLst>
          </p:nvPr>
        </p:nvGraphicFramePr>
        <p:xfrm flipH="1">
          <a:off x="11867744" y="6527260"/>
          <a:ext cx="45719" cy="97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6DAB9DA-C20B-86FB-FC4B-518976787EA8}"/>
              </a:ext>
            </a:extLst>
          </p:cNvPr>
          <p:cNvSpPr txBox="1"/>
          <p:nvPr/>
        </p:nvSpPr>
        <p:spPr>
          <a:xfrm>
            <a:off x="4905051" y="1683757"/>
            <a:ext cx="656386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Work together with two other people: </a:t>
            </a:r>
          </a:p>
          <a:p>
            <a:endParaRPr lang="en-GB" sz="2800" dirty="0"/>
          </a:p>
          <a:p>
            <a:r>
              <a:rPr lang="en-GB" sz="2800" dirty="0"/>
              <a:t>Write your definition of trust on a piece of paper.</a:t>
            </a:r>
          </a:p>
          <a:p>
            <a:endParaRPr lang="en-GB" sz="2800" dirty="0"/>
          </a:p>
          <a:p>
            <a:r>
              <a:rPr lang="en-GB" sz="2800" dirty="0"/>
              <a:t>Identify three reasons why TRUST is important in international business communications</a:t>
            </a:r>
            <a:br>
              <a:rPr lang="en-GB" sz="2800" dirty="0"/>
            </a:br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918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859061"/>
          </a:xfrm>
        </p:spPr>
        <p:txBody>
          <a:bodyPr anchor="b">
            <a:normAutofit/>
          </a:bodyPr>
          <a:lstStyle/>
          <a:p>
            <a:r>
              <a:rPr lang="en-GB" sz="4000" b="1" u="sng" dirty="0">
                <a:solidFill>
                  <a:schemeClr val="bg1"/>
                </a:solidFill>
              </a:rPr>
              <a:t>Class Task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How would you define TRUST?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0FF22-9893-D8F8-BD77-DDE40F7A05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 flipH="1">
          <a:off x="11867744" y="6527260"/>
          <a:ext cx="45719" cy="97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6DAB9DA-C20B-86FB-FC4B-518976787EA8}"/>
              </a:ext>
            </a:extLst>
          </p:cNvPr>
          <p:cNvSpPr txBox="1"/>
          <p:nvPr/>
        </p:nvSpPr>
        <p:spPr>
          <a:xfrm>
            <a:off x="4905051" y="1683757"/>
            <a:ext cx="656386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Work together with two other people: </a:t>
            </a:r>
          </a:p>
          <a:p>
            <a:endParaRPr lang="en-GB" sz="2800" dirty="0"/>
          </a:p>
          <a:p>
            <a:r>
              <a:rPr lang="en-GB" sz="2800" dirty="0"/>
              <a:t>Write your definition of trust on a piece of paper.</a:t>
            </a:r>
          </a:p>
          <a:p>
            <a:endParaRPr lang="en-GB" sz="2800" dirty="0"/>
          </a:p>
          <a:p>
            <a:r>
              <a:rPr lang="en-GB" sz="2800" dirty="0"/>
              <a:t>Identify three reasons why TRUST is important in international business communications</a:t>
            </a:r>
            <a:br>
              <a:rPr lang="en-GB" sz="2800" dirty="0"/>
            </a:br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58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Trust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A4A2F6-5119-FCB8-0AAB-FC2718F446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659717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9832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+mn-lt"/>
              </a:rPr>
              <a:t>Different types of trust?</a:t>
            </a:r>
          </a:p>
        </p:txBody>
      </p:sp>
      <p:sp>
        <p:nvSpPr>
          <p:cNvPr id="4" name="Oval Callout 3"/>
          <p:cNvSpPr/>
          <p:nvPr/>
        </p:nvSpPr>
        <p:spPr>
          <a:xfrm>
            <a:off x="127146" y="1746819"/>
            <a:ext cx="4605091" cy="3690813"/>
          </a:xfrm>
          <a:prstGeom prst="wedgeEllipseCallout">
            <a:avLst>
              <a:gd name="adj1" fmla="val 70252"/>
              <a:gd name="adj2" fmla="val -22354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49224">
              <a:spcAft>
                <a:spcPts val="600"/>
              </a:spcAft>
            </a:pPr>
            <a:r>
              <a:rPr lang="en-GB" sz="2000" kern="1200" dirty="0" err="1">
                <a:solidFill>
                  <a:schemeClr val="lt1"/>
                </a:solidFill>
                <a:latin typeface="+mn-lt"/>
                <a:ea typeface="+mn-ea"/>
                <a:cs typeface="+mn-cs"/>
              </a:rPr>
              <a:t>Sviazi</a:t>
            </a: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 (Russia) is “a social network that involves giving and receiving </a:t>
            </a:r>
            <a:r>
              <a:rPr lang="en-GB" sz="2000" kern="1200" dirty="0" err="1">
                <a:solidFill>
                  <a:schemeClr val="lt1"/>
                </a:solidFill>
                <a:latin typeface="+mn-lt"/>
                <a:ea typeface="+mn-ea"/>
                <a:cs typeface="+mn-cs"/>
              </a:rPr>
              <a:t>favors</a:t>
            </a: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 in order to get things done or to obtain access to funds or state property” (Berger et al, 2017)</a:t>
            </a:r>
            <a:endParaRPr lang="en-GB" sz="2000" dirty="0"/>
          </a:p>
        </p:txBody>
      </p:sp>
      <p:sp>
        <p:nvSpPr>
          <p:cNvPr id="5" name="Oval Callout 4"/>
          <p:cNvSpPr/>
          <p:nvPr/>
        </p:nvSpPr>
        <p:spPr>
          <a:xfrm>
            <a:off x="6387737" y="1575459"/>
            <a:ext cx="5677117" cy="3114107"/>
          </a:xfrm>
          <a:prstGeom prst="wedgeEllipseCallout">
            <a:avLst>
              <a:gd name="adj1" fmla="val -90658"/>
              <a:gd name="adj2" fmla="val -33115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defTabSz="649224">
              <a:spcAft>
                <a:spcPts val="600"/>
              </a:spcAft>
            </a:pPr>
            <a:r>
              <a:rPr lang="en-GB" altLang="ja-JP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“</a:t>
            </a:r>
            <a:r>
              <a:rPr lang="ja-JP" altLang="en-US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关系 </a:t>
            </a:r>
            <a:r>
              <a:rPr lang="en-US" altLang="ja-JP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/ </a:t>
            </a:r>
            <a:r>
              <a:rPr lang="en-GB" altLang="ja-JP" sz="2000" kern="1200" dirty="0" err="1">
                <a:solidFill>
                  <a:schemeClr val="lt1"/>
                </a:solidFill>
                <a:latin typeface="+mn-lt"/>
                <a:ea typeface="+mn-ea"/>
                <a:cs typeface="+mn-cs"/>
              </a:rPr>
              <a:t>G</a:t>
            </a:r>
            <a:r>
              <a:rPr lang="en-GB" sz="2000" kern="1200" dirty="0" err="1">
                <a:solidFill>
                  <a:schemeClr val="lt1"/>
                </a:solidFill>
                <a:latin typeface="+mn-lt"/>
                <a:ea typeface="+mn-ea"/>
                <a:cs typeface="+mn-cs"/>
              </a:rPr>
              <a:t>uānxi</a:t>
            </a: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 is a general Chinese term used to</a:t>
            </a:r>
          </a:p>
          <a:p>
            <a:pPr defTabSz="649224">
              <a:spcAft>
                <a:spcPts val="600"/>
              </a:spcAft>
            </a:pP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 describe relationships that may result in the exchanges of </a:t>
            </a:r>
            <a:r>
              <a:rPr lang="en-GB" sz="2000" kern="1200" dirty="0" err="1">
                <a:solidFill>
                  <a:schemeClr val="lt1"/>
                </a:solidFill>
                <a:latin typeface="+mn-lt"/>
                <a:ea typeface="+mn-ea"/>
                <a:cs typeface="+mn-cs"/>
              </a:rPr>
              <a:t>favors</a:t>
            </a: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 or "connections" that are beneficial for the parties involved” (World Learner Chinese)</a:t>
            </a:r>
            <a:endParaRPr lang="en-GB" sz="2000" dirty="0"/>
          </a:p>
        </p:txBody>
      </p:sp>
      <p:sp>
        <p:nvSpPr>
          <p:cNvPr id="6" name="Oval Callout 5"/>
          <p:cNvSpPr/>
          <p:nvPr/>
        </p:nvSpPr>
        <p:spPr>
          <a:xfrm>
            <a:off x="3187337" y="4598127"/>
            <a:ext cx="8351520" cy="2260102"/>
          </a:xfrm>
          <a:prstGeom prst="wedgeEllipseCallout">
            <a:avLst>
              <a:gd name="adj1" fmla="val -24647"/>
              <a:gd name="adj2" fmla="val -111481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49224">
              <a:spcAft>
                <a:spcPts val="600"/>
              </a:spcAft>
            </a:pP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Middle east: “Wasta refers to the advantage and benefits one gains from being part of a particular group or having connections. …Wasta is meant to forward the interests of the individual and contribute to the betterment of the whole group. (</a:t>
            </a:r>
            <a:r>
              <a:rPr lang="en-GB" sz="2000" kern="1200" dirty="0" err="1">
                <a:solidFill>
                  <a:schemeClr val="lt1"/>
                </a:solidFill>
                <a:latin typeface="+mn-lt"/>
                <a:ea typeface="+mn-ea"/>
                <a:cs typeface="+mn-cs"/>
              </a:rPr>
              <a:t>Tashakova</a:t>
            </a:r>
            <a:r>
              <a:rPr lang="en-GB" sz="2000" kern="1200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, 2015) 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85362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But: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67E7DF-3849-8851-0745-49BAF26E83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76401" y="1329267"/>
          <a:ext cx="9828212" cy="5232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7430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859061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+mn-lt"/>
              </a:rPr>
              <a:t>Where are these differences coming from?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0FF22-9893-D8F8-BD77-DDE40F7A05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 flipH="1">
          <a:off x="11867744" y="6527260"/>
          <a:ext cx="45719" cy="97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6DAB9DA-C20B-86FB-FC4B-518976787EA8}"/>
              </a:ext>
            </a:extLst>
          </p:cNvPr>
          <p:cNvSpPr txBox="1"/>
          <p:nvPr/>
        </p:nvSpPr>
        <p:spPr>
          <a:xfrm>
            <a:off x="4487451" y="1005840"/>
            <a:ext cx="6981460" cy="55707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4000" dirty="0"/>
              <a:t>Individualism/Collectivism( Hofstede, Trompenaars)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endParaRPr lang="en-GB" sz="4000" dirty="0"/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4000" dirty="0"/>
              <a:t>High context/low context (Hall)</a:t>
            </a:r>
          </a:p>
          <a:p>
            <a:endParaRPr lang="en-GB" sz="4000" dirty="0"/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4000" dirty="0"/>
              <a:t>Particularism/Universalism (Trompenaars)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338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128689"/>
          </a:xfrm>
        </p:spPr>
        <p:txBody>
          <a:bodyPr anchor="b">
            <a:normAutofit/>
          </a:bodyPr>
          <a:lstStyle/>
          <a:p>
            <a:r>
              <a:rPr lang="en-GB" sz="4600" b="1" dirty="0">
                <a:latin typeface="+mn-lt"/>
              </a:rPr>
              <a:t>How to build successful business relations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876" y="2093976"/>
            <a:ext cx="7285782" cy="4525485"/>
          </a:xfrm>
        </p:spPr>
        <p:txBody>
          <a:bodyPr anchor="t">
            <a:normAutofit fontScale="85000" lnSpcReduction="20000"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Focus on building credibility with your global business partners </a:t>
            </a:r>
          </a:p>
          <a:p>
            <a:pPr marL="800100" lvl="1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You’re credible if you’re honest, transparent and tell it like it is. </a:t>
            </a:r>
          </a:p>
          <a:p>
            <a:pPr marL="800100" lvl="1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Set the right expectations so you can always follow-through </a:t>
            </a:r>
          </a:p>
          <a:p>
            <a:pPr marL="800100" lvl="1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Don’t assume there’s understanding; ensure that everyone understands what is being promised. </a:t>
            </a:r>
          </a:p>
          <a:p>
            <a:pPr marL="800100" lvl="1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Listen to your global business partners and adapt your offerings accordingly </a:t>
            </a:r>
          </a:p>
          <a:p>
            <a:pPr marL="800100" lvl="1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Listen to your global partners and ensure that you align your offerings with their goals. You have to be able to answer their question, “What’s in it for me?”. </a:t>
            </a:r>
          </a:p>
          <a:p>
            <a:pPr>
              <a:spcBef>
                <a:spcPts val="600"/>
              </a:spcBef>
            </a:pPr>
            <a:endParaRPr lang="en-GB" sz="1200" dirty="0"/>
          </a:p>
          <a:p>
            <a:pPr marL="0" indent="0">
              <a:buNone/>
            </a:pPr>
            <a:r>
              <a:rPr lang="en-GB" sz="1000" dirty="0"/>
              <a:t>Adapted from: http://www.tradeready.ca/2015/trade-takeaways/5-considerations-building-strong-international-business-relationships</a:t>
            </a:r>
            <a:r>
              <a:rPr lang="en-GB" sz="1200" dirty="0"/>
              <a:t>/</a:t>
            </a:r>
          </a:p>
          <a:p>
            <a:pPr>
              <a:spcBef>
                <a:spcPts val="600"/>
              </a:spcBef>
            </a:pPr>
            <a:endParaRPr lang="en-GB" sz="2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7" r="9621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06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b="1" dirty="0">
                <a:latin typeface="+mn-lt"/>
              </a:rPr>
              <a:t>How to build successful business relations (</a:t>
            </a:r>
            <a:r>
              <a:rPr lang="en-GB" sz="4600" b="1" dirty="0" err="1">
                <a:latin typeface="+mn-lt"/>
              </a:rPr>
              <a:t>cont</a:t>
            </a:r>
            <a:r>
              <a:rPr lang="en-GB" sz="4600" b="1" dirty="0">
                <a:latin typeface="+mn-lt"/>
              </a:rPr>
              <a:t>)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/>
              <a:t>Share any knowledge that will help your partnerships succeed.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/>
              <a:t>Ask for referrals from people you already trust. Recommendations can go a long way to establish an initial relationship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/>
              <a:t>Build trust - it leads to successful business transactions which are repeated for many years. It is the foundation for long, lasting and fruitful relationships.</a:t>
            </a:r>
          </a:p>
          <a:p>
            <a:pPr>
              <a:spcBef>
                <a:spcPts val="600"/>
              </a:spcBef>
            </a:pPr>
            <a:endParaRPr lang="en-GB" sz="2200"/>
          </a:p>
          <a:p>
            <a:pPr>
              <a:spcBef>
                <a:spcPts val="600"/>
              </a:spcBef>
            </a:pPr>
            <a:endParaRPr lang="en-GB" sz="22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7" r="9621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234142" y="6139822"/>
            <a:ext cx="31760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sz="800" dirty="0"/>
              <a:t>Adapted from: http://www.tradeready.ca/2015/trade-takeaways/5-considerations-building-strong-international-business-relationships</a:t>
            </a:r>
          </a:p>
        </p:txBody>
      </p:sp>
    </p:spTree>
    <p:extLst>
      <p:ext uri="{BB962C8B-B14F-4D97-AF65-F5344CB8AC3E}">
        <p14:creationId xmlns:p14="http://schemas.microsoft.com/office/powerpoint/2010/main" val="2292677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7"/>
            <a:ext cx="3115265" cy="898670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+mn-lt"/>
              </a:rPr>
              <a:t>In 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0FF22-9893-D8F8-BD77-DDE40F7A05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 flipH="1">
          <a:off x="11867744" y="6527260"/>
          <a:ext cx="45719" cy="97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6DAB9DA-C20B-86FB-FC4B-518976787EA8}"/>
              </a:ext>
            </a:extLst>
          </p:cNvPr>
          <p:cNvSpPr txBox="1"/>
          <p:nvPr/>
        </p:nvSpPr>
        <p:spPr>
          <a:xfrm>
            <a:off x="4487451" y="1005840"/>
            <a:ext cx="7426012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Successful international business relationships depend on the development of trust</a:t>
            </a:r>
          </a:p>
          <a:p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The basis of trust is culturally different. In Western contexts, rules and regulations applied to all form the basis of business relationships.</a:t>
            </a:r>
          </a:p>
          <a:p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In many other cultures, relationship networks based on the exchange of favours are a key element of trust building.</a:t>
            </a:r>
          </a:p>
          <a:p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 These cultural differences need to be acknowledged and managed in order to build trust between business partners</a:t>
            </a:r>
          </a:p>
        </p:txBody>
      </p:sp>
    </p:spTree>
    <p:extLst>
      <p:ext uri="{BB962C8B-B14F-4D97-AF65-F5344CB8AC3E}">
        <p14:creationId xmlns:p14="http://schemas.microsoft.com/office/powerpoint/2010/main" val="2605439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EE25F5-EC2A-F132-9A4C-3D822D81F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  <a:t>Any Questions?</a:t>
            </a:r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AC10698C-86F2-4D34-B035-9F5F6ECB82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50"/>
          <a:stretch/>
        </p:blipFill>
        <p:spPr>
          <a:xfrm>
            <a:off x="4502428" y="1396758"/>
            <a:ext cx="7225748" cy="4064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4825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BERGER, Ron, HERSTEIN, Ram, SILBIGER, </a:t>
            </a:r>
            <a:r>
              <a:rPr lang="en-GB" dirty="0" err="1"/>
              <a:t>Avi</a:t>
            </a:r>
            <a:r>
              <a:rPr lang="en-GB" dirty="0"/>
              <a:t> and BARNES, Bradley (2017). Developing international business relationships in a Russian context. Management International Review, 57 (3), 441-471. </a:t>
            </a:r>
          </a:p>
          <a:p>
            <a:r>
              <a:rPr lang="en-GB" dirty="0" err="1"/>
              <a:t>Boersma</a:t>
            </a:r>
            <a:r>
              <a:rPr lang="en-GB" dirty="0"/>
              <a:t> et al, Trust in international joint venture </a:t>
            </a:r>
            <a:r>
              <a:rPr lang="en-GB" dirty="0" err="1"/>
              <a:t>relationships,Journal</a:t>
            </a:r>
            <a:r>
              <a:rPr lang="en-GB" dirty="0"/>
              <a:t> of Business Research 56 (2003) 1031 – 1042</a:t>
            </a:r>
          </a:p>
          <a:p>
            <a:r>
              <a:rPr lang="en-GB" dirty="0" err="1"/>
              <a:t>Tashakova</a:t>
            </a:r>
            <a:r>
              <a:rPr lang="en-GB" dirty="0"/>
              <a:t> (2015) Nepotism versus </a:t>
            </a:r>
            <a:r>
              <a:rPr lang="en-GB" dirty="0" err="1"/>
              <a:t>wasta</a:t>
            </a:r>
            <a:r>
              <a:rPr lang="en-GB" dirty="0"/>
              <a:t> in business globalisation</a:t>
            </a:r>
          </a:p>
          <a:p>
            <a:pPr marL="355600" indent="0">
              <a:buNone/>
            </a:pPr>
            <a:r>
              <a:rPr lang="en-GB" dirty="0">
                <a:hlinkClick r:id="rId2"/>
              </a:rPr>
              <a:t>https://www.khaleejtimes.com/business/nepotism-versus-wasta-in-business-globalisation</a:t>
            </a:r>
            <a:endParaRPr lang="en-GB" dirty="0"/>
          </a:p>
          <a:p>
            <a:r>
              <a:rPr lang="en-GB" dirty="0">
                <a:hlinkClick r:id="rId3"/>
              </a:rPr>
              <a:t>http://www.tradeready.ca/2015/trade-takeaways/5-considerations-building-strong-international-business-relationships/</a:t>
            </a:r>
            <a:endParaRPr lang="en-GB" dirty="0"/>
          </a:p>
          <a:p>
            <a:r>
              <a:rPr lang="en-GB" dirty="0"/>
              <a:t>World Learner Chinese </a:t>
            </a:r>
            <a:r>
              <a:rPr lang="en-GB" dirty="0">
                <a:hlinkClick r:id="rId4"/>
              </a:rPr>
              <a:t>http://www.worldlearnerchinese.com/content/what-guanxi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759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0</TotalTime>
  <Words>849</Words>
  <Application>Microsoft Office PowerPoint</Application>
  <PresentationFormat>Widescreen</PresentationFormat>
  <Paragraphs>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Week 4</vt:lpstr>
      <vt:lpstr>This week, we will:</vt:lpstr>
      <vt:lpstr>Class Task  How would you define TRUST?</vt:lpstr>
      <vt:lpstr>Class Task  How would you define TRUST?</vt:lpstr>
      <vt:lpstr>Trust</vt:lpstr>
      <vt:lpstr>Different types of trust?</vt:lpstr>
      <vt:lpstr>But:</vt:lpstr>
      <vt:lpstr>Where are these differences coming from?</vt:lpstr>
      <vt:lpstr>How to build successful business relations </vt:lpstr>
      <vt:lpstr>How to build successful business relations (cont)</vt:lpstr>
      <vt:lpstr>In summary</vt:lpstr>
      <vt:lpstr>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</dc:title>
  <dc:creator>Lisa Knight</dc:creator>
  <cp:lastModifiedBy>Jaliya De Silva</cp:lastModifiedBy>
  <cp:revision>26</cp:revision>
  <dcterms:created xsi:type="dcterms:W3CDTF">2022-10-03T13:55:11Z</dcterms:created>
  <dcterms:modified xsi:type="dcterms:W3CDTF">2026-10-21T14:56:48Z</dcterms:modified>
</cp:coreProperties>
</file>