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5"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p:scale>
          <a:sx n="50" d="100"/>
          <a:sy n="50" d="100"/>
        </p:scale>
        <p:origin x="756" y="9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F1E880-BBD1-4842-B657-2CC4BE1FA4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101B7C-10D6-4470-98E1-6CE3C04B6A94}">
      <dgm:prSet/>
      <dgm:spPr/>
      <dgm:t>
        <a:bodyPr/>
        <a:lstStyle/>
        <a:p>
          <a:r>
            <a:rPr lang="en-GB"/>
            <a:t>Re-cap – Communication</a:t>
          </a:r>
          <a:endParaRPr lang="en-US"/>
        </a:p>
      </dgm:t>
    </dgm:pt>
    <dgm:pt modelId="{BAC178CE-C242-4B48-90FF-0214EA42A6AB}" type="parTrans" cxnId="{74552836-F407-49AA-B509-EA539916A2AE}">
      <dgm:prSet/>
      <dgm:spPr/>
      <dgm:t>
        <a:bodyPr/>
        <a:lstStyle/>
        <a:p>
          <a:endParaRPr lang="en-US"/>
        </a:p>
      </dgm:t>
    </dgm:pt>
    <dgm:pt modelId="{F6D33990-8BAB-452B-B03A-BE943FA0D924}" type="sibTrans" cxnId="{74552836-F407-49AA-B509-EA539916A2AE}">
      <dgm:prSet/>
      <dgm:spPr/>
      <dgm:t>
        <a:bodyPr/>
        <a:lstStyle/>
        <a:p>
          <a:endParaRPr lang="en-US"/>
        </a:p>
      </dgm:t>
    </dgm:pt>
    <dgm:pt modelId="{0E89DC29-F483-4318-9948-3BC387529DD0}">
      <dgm:prSet/>
      <dgm:spPr/>
      <dgm:t>
        <a:bodyPr/>
        <a:lstStyle/>
        <a:p>
          <a:r>
            <a:rPr lang="en-GB"/>
            <a:t>Understanding Decision Making</a:t>
          </a:r>
          <a:endParaRPr lang="en-US"/>
        </a:p>
      </dgm:t>
    </dgm:pt>
    <dgm:pt modelId="{42EA6CA7-401B-43D1-BA9E-5C46E817DB11}" type="parTrans" cxnId="{EDC32612-B628-4860-99FE-1DA1B689271C}">
      <dgm:prSet/>
      <dgm:spPr/>
      <dgm:t>
        <a:bodyPr/>
        <a:lstStyle/>
        <a:p>
          <a:endParaRPr lang="en-US"/>
        </a:p>
      </dgm:t>
    </dgm:pt>
    <dgm:pt modelId="{69E33A49-DA24-42B1-A5AC-962951096D14}" type="sibTrans" cxnId="{EDC32612-B628-4860-99FE-1DA1B689271C}">
      <dgm:prSet/>
      <dgm:spPr/>
      <dgm:t>
        <a:bodyPr/>
        <a:lstStyle/>
        <a:p>
          <a:endParaRPr lang="en-US"/>
        </a:p>
      </dgm:t>
    </dgm:pt>
    <dgm:pt modelId="{B021872C-5EE2-4693-BEC6-3C7AB463D718}">
      <dgm:prSet/>
      <dgm:spPr/>
      <dgm:t>
        <a:bodyPr/>
        <a:lstStyle/>
        <a:p>
          <a:r>
            <a:rPr lang="en-GB"/>
            <a:t>Hillsborough Disaster</a:t>
          </a:r>
          <a:endParaRPr lang="en-US"/>
        </a:p>
      </dgm:t>
    </dgm:pt>
    <dgm:pt modelId="{18832C6C-6282-4F69-A193-A5959D37F5CF}" type="parTrans" cxnId="{ACD948CD-B2D7-4D64-82E0-65166E12D25E}">
      <dgm:prSet/>
      <dgm:spPr/>
      <dgm:t>
        <a:bodyPr/>
        <a:lstStyle/>
        <a:p>
          <a:endParaRPr lang="en-US"/>
        </a:p>
      </dgm:t>
    </dgm:pt>
    <dgm:pt modelId="{C7473861-60A6-4C70-A12A-95A1D79910D1}" type="sibTrans" cxnId="{ACD948CD-B2D7-4D64-82E0-65166E12D25E}">
      <dgm:prSet/>
      <dgm:spPr/>
      <dgm:t>
        <a:bodyPr/>
        <a:lstStyle/>
        <a:p>
          <a:endParaRPr lang="en-US"/>
        </a:p>
      </dgm:t>
    </dgm:pt>
    <dgm:pt modelId="{5AD923C9-4C65-4999-8082-E1421F0AAAAC}">
      <dgm:prSet/>
      <dgm:spPr/>
      <dgm:t>
        <a:bodyPr/>
        <a:lstStyle/>
        <a:p>
          <a:r>
            <a:rPr lang="en-GB"/>
            <a:t>Contemporary Decision Making</a:t>
          </a:r>
          <a:endParaRPr lang="en-US"/>
        </a:p>
      </dgm:t>
    </dgm:pt>
    <dgm:pt modelId="{A2C43B1A-909C-4C2E-AA71-05B0D018EBE0}" type="parTrans" cxnId="{2905654B-1ED2-4522-AF65-A357F91B0E9E}">
      <dgm:prSet/>
      <dgm:spPr/>
      <dgm:t>
        <a:bodyPr/>
        <a:lstStyle/>
        <a:p>
          <a:endParaRPr lang="en-US"/>
        </a:p>
      </dgm:t>
    </dgm:pt>
    <dgm:pt modelId="{6B2B261C-1C17-4272-BAA6-9DF79A1C86B8}" type="sibTrans" cxnId="{2905654B-1ED2-4522-AF65-A357F91B0E9E}">
      <dgm:prSet/>
      <dgm:spPr/>
      <dgm:t>
        <a:bodyPr/>
        <a:lstStyle/>
        <a:p>
          <a:endParaRPr lang="en-US"/>
        </a:p>
      </dgm:t>
    </dgm:pt>
    <dgm:pt modelId="{0E02D4F8-5D01-40DA-B80B-7F8024C5B5E0}">
      <dgm:prSet/>
      <dgm:spPr/>
      <dgm:t>
        <a:bodyPr/>
        <a:lstStyle/>
        <a:p>
          <a:r>
            <a:rPr lang="en-GB"/>
            <a:t>Senior Investigation Officers</a:t>
          </a:r>
          <a:endParaRPr lang="en-US"/>
        </a:p>
      </dgm:t>
    </dgm:pt>
    <dgm:pt modelId="{128AEC78-344B-4017-9ED7-C249B9023AEA}" type="parTrans" cxnId="{7CD1C57D-880D-495F-82C6-B7E69355F24C}">
      <dgm:prSet/>
      <dgm:spPr/>
      <dgm:t>
        <a:bodyPr/>
        <a:lstStyle/>
        <a:p>
          <a:endParaRPr lang="en-US"/>
        </a:p>
      </dgm:t>
    </dgm:pt>
    <dgm:pt modelId="{E0C4A1D3-265C-44ED-9106-8276182B2D07}" type="sibTrans" cxnId="{7CD1C57D-880D-495F-82C6-B7E69355F24C}">
      <dgm:prSet/>
      <dgm:spPr/>
      <dgm:t>
        <a:bodyPr/>
        <a:lstStyle/>
        <a:p>
          <a:endParaRPr lang="en-US"/>
        </a:p>
      </dgm:t>
    </dgm:pt>
    <dgm:pt modelId="{4263C190-CC40-4FDA-AE68-BC3CFCAACC8A}">
      <dgm:prSet/>
      <dgm:spPr/>
      <dgm:t>
        <a:bodyPr/>
        <a:lstStyle/>
        <a:p>
          <a:r>
            <a:rPr lang="en-GB"/>
            <a:t>NDM &amp; CIAPOR</a:t>
          </a:r>
          <a:endParaRPr lang="en-US"/>
        </a:p>
      </dgm:t>
    </dgm:pt>
    <dgm:pt modelId="{C00A6D00-5333-408C-BE32-F26E178211FB}" type="parTrans" cxnId="{994119FD-592B-4BEB-B2D1-1094E8CF4D24}">
      <dgm:prSet/>
      <dgm:spPr/>
      <dgm:t>
        <a:bodyPr/>
        <a:lstStyle/>
        <a:p>
          <a:endParaRPr lang="en-US"/>
        </a:p>
      </dgm:t>
    </dgm:pt>
    <dgm:pt modelId="{92AB793C-C52F-4E3F-8305-46D22356C7A0}" type="sibTrans" cxnId="{994119FD-592B-4BEB-B2D1-1094E8CF4D24}">
      <dgm:prSet/>
      <dgm:spPr/>
      <dgm:t>
        <a:bodyPr/>
        <a:lstStyle/>
        <a:p>
          <a:endParaRPr lang="en-US"/>
        </a:p>
      </dgm:t>
    </dgm:pt>
    <dgm:pt modelId="{EB958F7D-002E-4C7A-8B55-5DC2E61B6C63}">
      <dgm:prSet/>
      <dgm:spPr/>
      <dgm:t>
        <a:bodyPr/>
        <a:lstStyle/>
        <a:p>
          <a:r>
            <a:rPr lang="en-GB"/>
            <a:t>Yorkshire Ripper</a:t>
          </a:r>
          <a:endParaRPr lang="en-US"/>
        </a:p>
      </dgm:t>
    </dgm:pt>
    <dgm:pt modelId="{1ABCA763-9C83-4A32-A576-B971B7E01307}" type="parTrans" cxnId="{340BA8B5-04B0-4B3C-BE37-F60BB1C8350D}">
      <dgm:prSet/>
      <dgm:spPr/>
      <dgm:t>
        <a:bodyPr/>
        <a:lstStyle/>
        <a:p>
          <a:endParaRPr lang="en-US"/>
        </a:p>
      </dgm:t>
    </dgm:pt>
    <dgm:pt modelId="{44F1D126-29BF-4820-9208-59A9C408678C}" type="sibTrans" cxnId="{340BA8B5-04B0-4B3C-BE37-F60BB1C8350D}">
      <dgm:prSet/>
      <dgm:spPr/>
      <dgm:t>
        <a:bodyPr/>
        <a:lstStyle/>
        <a:p>
          <a:endParaRPr lang="en-US"/>
        </a:p>
      </dgm:t>
    </dgm:pt>
    <dgm:pt modelId="{C3CB279C-E87C-4CB4-AC18-2B9EEE489B3E}">
      <dgm:prSet/>
      <dgm:spPr/>
      <dgm:t>
        <a:bodyPr/>
        <a:lstStyle/>
        <a:p>
          <a:r>
            <a:rPr lang="en-GB"/>
            <a:t>Conclusions</a:t>
          </a:r>
          <a:endParaRPr lang="en-US"/>
        </a:p>
      </dgm:t>
    </dgm:pt>
    <dgm:pt modelId="{F5103E3F-97F4-46E4-9EBA-90A2C586A8D7}" type="parTrans" cxnId="{B1A5F354-3F7C-49DE-9092-6CD1978B5F4C}">
      <dgm:prSet/>
      <dgm:spPr/>
      <dgm:t>
        <a:bodyPr/>
        <a:lstStyle/>
        <a:p>
          <a:endParaRPr lang="en-US"/>
        </a:p>
      </dgm:t>
    </dgm:pt>
    <dgm:pt modelId="{611E5F7C-CB2E-4C0C-AEC7-CE1FBA164012}" type="sibTrans" cxnId="{B1A5F354-3F7C-49DE-9092-6CD1978B5F4C}">
      <dgm:prSet/>
      <dgm:spPr/>
      <dgm:t>
        <a:bodyPr/>
        <a:lstStyle/>
        <a:p>
          <a:endParaRPr lang="en-US"/>
        </a:p>
      </dgm:t>
    </dgm:pt>
    <dgm:pt modelId="{1B6C605C-C677-4527-A621-7D2640029804}" type="pres">
      <dgm:prSet presAssocID="{DBF1E880-BBD1-4842-B657-2CC4BE1FA403}" presName="linear" presStyleCnt="0">
        <dgm:presLayoutVars>
          <dgm:animLvl val="lvl"/>
          <dgm:resizeHandles val="exact"/>
        </dgm:presLayoutVars>
      </dgm:prSet>
      <dgm:spPr/>
    </dgm:pt>
    <dgm:pt modelId="{D273E989-CFF2-4749-8139-4503994785E6}" type="pres">
      <dgm:prSet presAssocID="{9D101B7C-10D6-4470-98E1-6CE3C04B6A94}" presName="parentText" presStyleLbl="node1" presStyleIdx="0" presStyleCnt="8">
        <dgm:presLayoutVars>
          <dgm:chMax val="0"/>
          <dgm:bulletEnabled val="1"/>
        </dgm:presLayoutVars>
      </dgm:prSet>
      <dgm:spPr/>
    </dgm:pt>
    <dgm:pt modelId="{696796F7-FD89-4FA4-88F7-C524E4E5EC08}" type="pres">
      <dgm:prSet presAssocID="{F6D33990-8BAB-452B-B03A-BE943FA0D924}" presName="spacer" presStyleCnt="0"/>
      <dgm:spPr/>
    </dgm:pt>
    <dgm:pt modelId="{370D8FA7-1C87-4AF6-B0B1-64265D7E66F7}" type="pres">
      <dgm:prSet presAssocID="{0E89DC29-F483-4318-9948-3BC387529DD0}" presName="parentText" presStyleLbl="node1" presStyleIdx="1" presStyleCnt="8">
        <dgm:presLayoutVars>
          <dgm:chMax val="0"/>
          <dgm:bulletEnabled val="1"/>
        </dgm:presLayoutVars>
      </dgm:prSet>
      <dgm:spPr/>
    </dgm:pt>
    <dgm:pt modelId="{85BD33FF-BD4C-4BF6-B482-9910005649F3}" type="pres">
      <dgm:prSet presAssocID="{69E33A49-DA24-42B1-A5AC-962951096D14}" presName="spacer" presStyleCnt="0"/>
      <dgm:spPr/>
    </dgm:pt>
    <dgm:pt modelId="{1A99BBE9-DE37-410E-B54C-226C601452C9}" type="pres">
      <dgm:prSet presAssocID="{B021872C-5EE2-4693-BEC6-3C7AB463D718}" presName="parentText" presStyleLbl="node1" presStyleIdx="2" presStyleCnt="8">
        <dgm:presLayoutVars>
          <dgm:chMax val="0"/>
          <dgm:bulletEnabled val="1"/>
        </dgm:presLayoutVars>
      </dgm:prSet>
      <dgm:spPr/>
    </dgm:pt>
    <dgm:pt modelId="{6C76E93E-4C9C-497F-BDCB-B5815BC5B350}" type="pres">
      <dgm:prSet presAssocID="{C7473861-60A6-4C70-A12A-95A1D79910D1}" presName="spacer" presStyleCnt="0"/>
      <dgm:spPr/>
    </dgm:pt>
    <dgm:pt modelId="{67280B23-40A1-47B5-8A53-DF97D36B60BD}" type="pres">
      <dgm:prSet presAssocID="{5AD923C9-4C65-4999-8082-E1421F0AAAAC}" presName="parentText" presStyleLbl="node1" presStyleIdx="3" presStyleCnt="8">
        <dgm:presLayoutVars>
          <dgm:chMax val="0"/>
          <dgm:bulletEnabled val="1"/>
        </dgm:presLayoutVars>
      </dgm:prSet>
      <dgm:spPr/>
    </dgm:pt>
    <dgm:pt modelId="{26ACC255-41B0-4A5C-A4E4-D4A78FA20FFB}" type="pres">
      <dgm:prSet presAssocID="{6B2B261C-1C17-4272-BAA6-9DF79A1C86B8}" presName="spacer" presStyleCnt="0"/>
      <dgm:spPr/>
    </dgm:pt>
    <dgm:pt modelId="{91B1EDCB-2678-437C-AABC-6EB5BBE244E6}" type="pres">
      <dgm:prSet presAssocID="{0E02D4F8-5D01-40DA-B80B-7F8024C5B5E0}" presName="parentText" presStyleLbl="node1" presStyleIdx="4" presStyleCnt="8">
        <dgm:presLayoutVars>
          <dgm:chMax val="0"/>
          <dgm:bulletEnabled val="1"/>
        </dgm:presLayoutVars>
      </dgm:prSet>
      <dgm:spPr/>
    </dgm:pt>
    <dgm:pt modelId="{AE929350-D912-4A9A-B5DE-55EF63ABA972}" type="pres">
      <dgm:prSet presAssocID="{E0C4A1D3-265C-44ED-9106-8276182B2D07}" presName="spacer" presStyleCnt="0"/>
      <dgm:spPr/>
    </dgm:pt>
    <dgm:pt modelId="{D46F79D7-581C-426C-91EE-635B7C637C77}" type="pres">
      <dgm:prSet presAssocID="{4263C190-CC40-4FDA-AE68-BC3CFCAACC8A}" presName="parentText" presStyleLbl="node1" presStyleIdx="5" presStyleCnt="8">
        <dgm:presLayoutVars>
          <dgm:chMax val="0"/>
          <dgm:bulletEnabled val="1"/>
        </dgm:presLayoutVars>
      </dgm:prSet>
      <dgm:spPr/>
    </dgm:pt>
    <dgm:pt modelId="{EA498F97-205D-4D75-9D1F-8A6BF20687AB}" type="pres">
      <dgm:prSet presAssocID="{92AB793C-C52F-4E3F-8305-46D22356C7A0}" presName="spacer" presStyleCnt="0"/>
      <dgm:spPr/>
    </dgm:pt>
    <dgm:pt modelId="{BB1DB1AE-392D-41B8-8F31-931D9ACAE42C}" type="pres">
      <dgm:prSet presAssocID="{EB958F7D-002E-4C7A-8B55-5DC2E61B6C63}" presName="parentText" presStyleLbl="node1" presStyleIdx="6" presStyleCnt="8">
        <dgm:presLayoutVars>
          <dgm:chMax val="0"/>
          <dgm:bulletEnabled val="1"/>
        </dgm:presLayoutVars>
      </dgm:prSet>
      <dgm:spPr/>
    </dgm:pt>
    <dgm:pt modelId="{2E1C4B2B-05D1-47C8-BEED-91EC733BFEDC}" type="pres">
      <dgm:prSet presAssocID="{44F1D126-29BF-4820-9208-59A9C408678C}" presName="spacer" presStyleCnt="0"/>
      <dgm:spPr/>
    </dgm:pt>
    <dgm:pt modelId="{9FD13FB7-4406-40B2-94BE-16FEA4DC2FF8}" type="pres">
      <dgm:prSet presAssocID="{C3CB279C-E87C-4CB4-AC18-2B9EEE489B3E}" presName="parentText" presStyleLbl="node1" presStyleIdx="7" presStyleCnt="8">
        <dgm:presLayoutVars>
          <dgm:chMax val="0"/>
          <dgm:bulletEnabled val="1"/>
        </dgm:presLayoutVars>
      </dgm:prSet>
      <dgm:spPr/>
    </dgm:pt>
  </dgm:ptLst>
  <dgm:cxnLst>
    <dgm:cxn modelId="{9D539802-7F1C-42B6-9A09-4517EDF16BC5}" type="presOf" srcId="{9D101B7C-10D6-4470-98E1-6CE3C04B6A94}" destId="{D273E989-CFF2-4749-8139-4503994785E6}" srcOrd="0" destOrd="0" presId="urn:microsoft.com/office/officeart/2005/8/layout/vList2"/>
    <dgm:cxn modelId="{2A06EF07-F217-4D47-995A-BCFB4AA4C14F}" type="presOf" srcId="{B021872C-5EE2-4693-BEC6-3C7AB463D718}" destId="{1A99BBE9-DE37-410E-B54C-226C601452C9}" srcOrd="0" destOrd="0" presId="urn:microsoft.com/office/officeart/2005/8/layout/vList2"/>
    <dgm:cxn modelId="{EDC32612-B628-4860-99FE-1DA1B689271C}" srcId="{DBF1E880-BBD1-4842-B657-2CC4BE1FA403}" destId="{0E89DC29-F483-4318-9948-3BC387529DD0}" srcOrd="1" destOrd="0" parTransId="{42EA6CA7-401B-43D1-BA9E-5C46E817DB11}" sibTransId="{69E33A49-DA24-42B1-A5AC-962951096D14}"/>
    <dgm:cxn modelId="{4A62B416-6A5F-48DF-8FB9-81A317C9F62E}" type="presOf" srcId="{5AD923C9-4C65-4999-8082-E1421F0AAAAC}" destId="{67280B23-40A1-47B5-8A53-DF97D36B60BD}" srcOrd="0" destOrd="0" presId="urn:microsoft.com/office/officeart/2005/8/layout/vList2"/>
    <dgm:cxn modelId="{897CA71D-1023-452C-997B-F8BBBBB98CA7}" type="presOf" srcId="{DBF1E880-BBD1-4842-B657-2CC4BE1FA403}" destId="{1B6C605C-C677-4527-A621-7D2640029804}" srcOrd="0" destOrd="0" presId="urn:microsoft.com/office/officeart/2005/8/layout/vList2"/>
    <dgm:cxn modelId="{1E6B322E-EF94-4B5B-963C-E72BEB8771D7}" type="presOf" srcId="{4263C190-CC40-4FDA-AE68-BC3CFCAACC8A}" destId="{D46F79D7-581C-426C-91EE-635B7C637C77}" srcOrd="0" destOrd="0" presId="urn:microsoft.com/office/officeart/2005/8/layout/vList2"/>
    <dgm:cxn modelId="{74552836-F407-49AA-B509-EA539916A2AE}" srcId="{DBF1E880-BBD1-4842-B657-2CC4BE1FA403}" destId="{9D101B7C-10D6-4470-98E1-6CE3C04B6A94}" srcOrd="0" destOrd="0" parTransId="{BAC178CE-C242-4B48-90FF-0214EA42A6AB}" sibTransId="{F6D33990-8BAB-452B-B03A-BE943FA0D924}"/>
    <dgm:cxn modelId="{2905654B-1ED2-4522-AF65-A357F91B0E9E}" srcId="{DBF1E880-BBD1-4842-B657-2CC4BE1FA403}" destId="{5AD923C9-4C65-4999-8082-E1421F0AAAAC}" srcOrd="3" destOrd="0" parTransId="{A2C43B1A-909C-4C2E-AA71-05B0D018EBE0}" sibTransId="{6B2B261C-1C17-4272-BAA6-9DF79A1C86B8}"/>
    <dgm:cxn modelId="{B1A5F354-3F7C-49DE-9092-6CD1978B5F4C}" srcId="{DBF1E880-BBD1-4842-B657-2CC4BE1FA403}" destId="{C3CB279C-E87C-4CB4-AC18-2B9EEE489B3E}" srcOrd="7" destOrd="0" parTransId="{F5103E3F-97F4-46E4-9EBA-90A2C586A8D7}" sibTransId="{611E5F7C-CB2E-4C0C-AEC7-CE1FBA164012}"/>
    <dgm:cxn modelId="{7CD1C57D-880D-495F-82C6-B7E69355F24C}" srcId="{DBF1E880-BBD1-4842-B657-2CC4BE1FA403}" destId="{0E02D4F8-5D01-40DA-B80B-7F8024C5B5E0}" srcOrd="4" destOrd="0" parTransId="{128AEC78-344B-4017-9ED7-C249B9023AEA}" sibTransId="{E0C4A1D3-265C-44ED-9106-8276182B2D07}"/>
    <dgm:cxn modelId="{340BA8B5-04B0-4B3C-BE37-F60BB1C8350D}" srcId="{DBF1E880-BBD1-4842-B657-2CC4BE1FA403}" destId="{EB958F7D-002E-4C7A-8B55-5DC2E61B6C63}" srcOrd="6" destOrd="0" parTransId="{1ABCA763-9C83-4A32-A576-B971B7E01307}" sibTransId="{44F1D126-29BF-4820-9208-59A9C408678C}"/>
    <dgm:cxn modelId="{ACD948CD-B2D7-4D64-82E0-65166E12D25E}" srcId="{DBF1E880-BBD1-4842-B657-2CC4BE1FA403}" destId="{B021872C-5EE2-4693-BEC6-3C7AB463D718}" srcOrd="2" destOrd="0" parTransId="{18832C6C-6282-4F69-A193-A5959D37F5CF}" sibTransId="{C7473861-60A6-4C70-A12A-95A1D79910D1}"/>
    <dgm:cxn modelId="{3E7B14D0-C246-4F3A-AA68-F140E40E4519}" type="presOf" srcId="{C3CB279C-E87C-4CB4-AC18-2B9EEE489B3E}" destId="{9FD13FB7-4406-40B2-94BE-16FEA4DC2FF8}" srcOrd="0" destOrd="0" presId="urn:microsoft.com/office/officeart/2005/8/layout/vList2"/>
    <dgm:cxn modelId="{973A1DD1-DC20-4A4A-94E0-11CB0E78E1F9}" type="presOf" srcId="{0E02D4F8-5D01-40DA-B80B-7F8024C5B5E0}" destId="{91B1EDCB-2678-437C-AABC-6EB5BBE244E6}" srcOrd="0" destOrd="0" presId="urn:microsoft.com/office/officeart/2005/8/layout/vList2"/>
    <dgm:cxn modelId="{7512C1D4-3FC1-4C3C-BF75-D16A9D4EE867}" type="presOf" srcId="{EB958F7D-002E-4C7A-8B55-5DC2E61B6C63}" destId="{BB1DB1AE-392D-41B8-8F31-931D9ACAE42C}" srcOrd="0" destOrd="0" presId="urn:microsoft.com/office/officeart/2005/8/layout/vList2"/>
    <dgm:cxn modelId="{7CB9BFF8-013F-49D6-9D9F-57A119DAF6C4}" type="presOf" srcId="{0E89DC29-F483-4318-9948-3BC387529DD0}" destId="{370D8FA7-1C87-4AF6-B0B1-64265D7E66F7}" srcOrd="0" destOrd="0" presId="urn:microsoft.com/office/officeart/2005/8/layout/vList2"/>
    <dgm:cxn modelId="{994119FD-592B-4BEB-B2D1-1094E8CF4D24}" srcId="{DBF1E880-BBD1-4842-B657-2CC4BE1FA403}" destId="{4263C190-CC40-4FDA-AE68-BC3CFCAACC8A}" srcOrd="5" destOrd="0" parTransId="{C00A6D00-5333-408C-BE32-F26E178211FB}" sibTransId="{92AB793C-C52F-4E3F-8305-46D22356C7A0}"/>
    <dgm:cxn modelId="{D1EA91A3-7AC3-43A4-AEBC-03E13BB1FC1E}" type="presParOf" srcId="{1B6C605C-C677-4527-A621-7D2640029804}" destId="{D273E989-CFF2-4749-8139-4503994785E6}" srcOrd="0" destOrd="0" presId="urn:microsoft.com/office/officeart/2005/8/layout/vList2"/>
    <dgm:cxn modelId="{88875601-C1CF-4181-AE5B-FBE335EFCDF4}" type="presParOf" srcId="{1B6C605C-C677-4527-A621-7D2640029804}" destId="{696796F7-FD89-4FA4-88F7-C524E4E5EC08}" srcOrd="1" destOrd="0" presId="urn:microsoft.com/office/officeart/2005/8/layout/vList2"/>
    <dgm:cxn modelId="{1A9BA7B1-2E35-4C4E-9D35-7DA37DD3C339}" type="presParOf" srcId="{1B6C605C-C677-4527-A621-7D2640029804}" destId="{370D8FA7-1C87-4AF6-B0B1-64265D7E66F7}" srcOrd="2" destOrd="0" presId="urn:microsoft.com/office/officeart/2005/8/layout/vList2"/>
    <dgm:cxn modelId="{6ED04C69-2656-400A-BDC3-6F394D40B569}" type="presParOf" srcId="{1B6C605C-C677-4527-A621-7D2640029804}" destId="{85BD33FF-BD4C-4BF6-B482-9910005649F3}" srcOrd="3" destOrd="0" presId="urn:microsoft.com/office/officeart/2005/8/layout/vList2"/>
    <dgm:cxn modelId="{69E9D071-6595-460A-9239-C73621A61E68}" type="presParOf" srcId="{1B6C605C-C677-4527-A621-7D2640029804}" destId="{1A99BBE9-DE37-410E-B54C-226C601452C9}" srcOrd="4" destOrd="0" presId="urn:microsoft.com/office/officeart/2005/8/layout/vList2"/>
    <dgm:cxn modelId="{8B681D56-C503-44DB-9D03-35AD9DCB75E1}" type="presParOf" srcId="{1B6C605C-C677-4527-A621-7D2640029804}" destId="{6C76E93E-4C9C-497F-BDCB-B5815BC5B350}" srcOrd="5" destOrd="0" presId="urn:microsoft.com/office/officeart/2005/8/layout/vList2"/>
    <dgm:cxn modelId="{B1B8B16F-9649-4385-9D3A-B21FE61CBD51}" type="presParOf" srcId="{1B6C605C-C677-4527-A621-7D2640029804}" destId="{67280B23-40A1-47B5-8A53-DF97D36B60BD}" srcOrd="6" destOrd="0" presId="urn:microsoft.com/office/officeart/2005/8/layout/vList2"/>
    <dgm:cxn modelId="{7683BA0F-7194-4A0F-B9D7-3A23F722B99F}" type="presParOf" srcId="{1B6C605C-C677-4527-A621-7D2640029804}" destId="{26ACC255-41B0-4A5C-A4E4-D4A78FA20FFB}" srcOrd="7" destOrd="0" presId="urn:microsoft.com/office/officeart/2005/8/layout/vList2"/>
    <dgm:cxn modelId="{2E3699D2-5DB7-4613-8BD6-79416525FD01}" type="presParOf" srcId="{1B6C605C-C677-4527-A621-7D2640029804}" destId="{91B1EDCB-2678-437C-AABC-6EB5BBE244E6}" srcOrd="8" destOrd="0" presId="urn:microsoft.com/office/officeart/2005/8/layout/vList2"/>
    <dgm:cxn modelId="{748F69B3-0B22-44D9-8ED4-2CBB8CAF9208}" type="presParOf" srcId="{1B6C605C-C677-4527-A621-7D2640029804}" destId="{AE929350-D912-4A9A-B5DE-55EF63ABA972}" srcOrd="9" destOrd="0" presId="urn:microsoft.com/office/officeart/2005/8/layout/vList2"/>
    <dgm:cxn modelId="{C6707C6A-B5F1-450A-B353-25C4D52F8470}" type="presParOf" srcId="{1B6C605C-C677-4527-A621-7D2640029804}" destId="{D46F79D7-581C-426C-91EE-635B7C637C77}" srcOrd="10" destOrd="0" presId="urn:microsoft.com/office/officeart/2005/8/layout/vList2"/>
    <dgm:cxn modelId="{024939BE-935B-4546-8F7C-3FCD06F1DC57}" type="presParOf" srcId="{1B6C605C-C677-4527-A621-7D2640029804}" destId="{EA498F97-205D-4D75-9D1F-8A6BF20687AB}" srcOrd="11" destOrd="0" presId="urn:microsoft.com/office/officeart/2005/8/layout/vList2"/>
    <dgm:cxn modelId="{8036D16F-BB80-470E-9DC1-90F158680CC2}" type="presParOf" srcId="{1B6C605C-C677-4527-A621-7D2640029804}" destId="{BB1DB1AE-392D-41B8-8F31-931D9ACAE42C}" srcOrd="12" destOrd="0" presId="urn:microsoft.com/office/officeart/2005/8/layout/vList2"/>
    <dgm:cxn modelId="{893CC54E-BE8E-42C7-916F-B6860899F21B}" type="presParOf" srcId="{1B6C605C-C677-4527-A621-7D2640029804}" destId="{2E1C4B2B-05D1-47C8-BEED-91EC733BFEDC}" srcOrd="13" destOrd="0" presId="urn:microsoft.com/office/officeart/2005/8/layout/vList2"/>
    <dgm:cxn modelId="{4EAAE80B-6CFF-4EE3-ACAD-E9CEB3778E2A}" type="presParOf" srcId="{1B6C605C-C677-4527-A621-7D2640029804}" destId="{9FD13FB7-4406-40B2-94BE-16FEA4DC2FF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3972E3-4293-4FF3-B16D-42BBE64DBB7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F4E12AB-349E-42A9-9A85-D31AC8A8274C}">
      <dgm:prSet/>
      <dgm:spPr/>
      <dgm:t>
        <a:bodyPr/>
        <a:lstStyle/>
        <a:p>
          <a:r>
            <a:rPr lang="en-GB"/>
            <a:t>A key component of policing</a:t>
          </a:r>
          <a:endParaRPr lang="en-US"/>
        </a:p>
      </dgm:t>
    </dgm:pt>
    <dgm:pt modelId="{4E920CE3-A869-4E3C-A948-FF464B7CB35E}" type="parTrans" cxnId="{46005211-4E84-4879-BD6C-C716FDFB20A5}">
      <dgm:prSet/>
      <dgm:spPr/>
      <dgm:t>
        <a:bodyPr/>
        <a:lstStyle/>
        <a:p>
          <a:endParaRPr lang="en-US"/>
        </a:p>
      </dgm:t>
    </dgm:pt>
    <dgm:pt modelId="{EA51885D-E7A3-4C6C-A00D-C0FAD2E9F3DF}" type="sibTrans" cxnId="{46005211-4E84-4879-BD6C-C716FDFB20A5}">
      <dgm:prSet/>
      <dgm:spPr/>
      <dgm:t>
        <a:bodyPr/>
        <a:lstStyle/>
        <a:p>
          <a:endParaRPr lang="en-US"/>
        </a:p>
      </dgm:t>
    </dgm:pt>
    <dgm:pt modelId="{A9DAA7BF-049A-42AD-B9C3-BC08113F1B71}">
      <dgm:prSet/>
      <dgm:spPr/>
      <dgm:t>
        <a:bodyPr/>
        <a:lstStyle/>
        <a:p>
          <a:r>
            <a:rPr lang="en-GB"/>
            <a:t>Takes many forms on many mediums</a:t>
          </a:r>
          <a:endParaRPr lang="en-US"/>
        </a:p>
      </dgm:t>
    </dgm:pt>
    <dgm:pt modelId="{24DBBB95-0B91-41CD-AF47-A9AF6CA70411}" type="parTrans" cxnId="{E7DB3839-D9D7-4927-BFE1-0C0AB5BF2074}">
      <dgm:prSet/>
      <dgm:spPr/>
      <dgm:t>
        <a:bodyPr/>
        <a:lstStyle/>
        <a:p>
          <a:endParaRPr lang="en-US"/>
        </a:p>
      </dgm:t>
    </dgm:pt>
    <dgm:pt modelId="{C1E897BD-F851-4AA8-B4D1-CE85ABDA8A37}" type="sibTrans" cxnId="{E7DB3839-D9D7-4927-BFE1-0C0AB5BF2074}">
      <dgm:prSet/>
      <dgm:spPr/>
      <dgm:t>
        <a:bodyPr/>
        <a:lstStyle/>
        <a:p>
          <a:endParaRPr lang="en-US"/>
        </a:p>
      </dgm:t>
    </dgm:pt>
    <dgm:pt modelId="{CC7024C1-3A21-4744-8F48-811C0DF90DD3}">
      <dgm:prSet/>
      <dgm:spPr/>
      <dgm:t>
        <a:bodyPr/>
        <a:lstStyle/>
        <a:p>
          <a:r>
            <a:rPr lang="en-GB"/>
            <a:t>Rapport and Professional standards are crucial for engaging the public (Policing by Consent)</a:t>
          </a:r>
          <a:endParaRPr lang="en-US"/>
        </a:p>
      </dgm:t>
    </dgm:pt>
    <dgm:pt modelId="{93823DA8-328B-424F-AA7F-BDF6FD7B9697}" type="parTrans" cxnId="{3574BD24-C505-46AA-9710-DDA63EF8ECF0}">
      <dgm:prSet/>
      <dgm:spPr/>
      <dgm:t>
        <a:bodyPr/>
        <a:lstStyle/>
        <a:p>
          <a:endParaRPr lang="en-US"/>
        </a:p>
      </dgm:t>
    </dgm:pt>
    <dgm:pt modelId="{7BDA1D75-12CE-4FAC-A125-51960E2026B8}" type="sibTrans" cxnId="{3574BD24-C505-46AA-9710-DDA63EF8ECF0}">
      <dgm:prSet/>
      <dgm:spPr/>
      <dgm:t>
        <a:bodyPr/>
        <a:lstStyle/>
        <a:p>
          <a:endParaRPr lang="en-US"/>
        </a:p>
      </dgm:t>
    </dgm:pt>
    <dgm:pt modelId="{222AFE1B-A8D5-419C-B700-63F4C0561F7A}">
      <dgm:prSet/>
      <dgm:spPr/>
      <dgm:t>
        <a:bodyPr/>
        <a:lstStyle/>
        <a:p>
          <a:r>
            <a:rPr lang="en-GB"/>
            <a:t>Communication is two way. Taking in information (from offenders, victims, the situation) is as important as the information you provide</a:t>
          </a:r>
          <a:endParaRPr lang="en-US"/>
        </a:p>
      </dgm:t>
    </dgm:pt>
    <dgm:pt modelId="{8E089F50-1C1D-4EB6-931A-A8BA64ADE9B0}" type="parTrans" cxnId="{895B3112-F20B-49E8-B942-5221301C27CD}">
      <dgm:prSet/>
      <dgm:spPr/>
      <dgm:t>
        <a:bodyPr/>
        <a:lstStyle/>
        <a:p>
          <a:endParaRPr lang="en-US"/>
        </a:p>
      </dgm:t>
    </dgm:pt>
    <dgm:pt modelId="{F20EC6B2-CE41-43D6-B5C4-95C9FBAF41E3}" type="sibTrans" cxnId="{895B3112-F20B-49E8-B942-5221301C27CD}">
      <dgm:prSet/>
      <dgm:spPr/>
      <dgm:t>
        <a:bodyPr/>
        <a:lstStyle/>
        <a:p>
          <a:endParaRPr lang="en-US"/>
        </a:p>
      </dgm:t>
    </dgm:pt>
    <dgm:pt modelId="{250E7C91-4197-4858-8198-C2DF4F537506}">
      <dgm:prSet/>
      <dgm:spPr/>
      <dgm:t>
        <a:bodyPr/>
        <a:lstStyle/>
        <a:p>
          <a:r>
            <a:rPr lang="en-GB"/>
            <a:t>Problem Solving and Conflict Management require situational awareness and a decision model grounded in the code of ethics</a:t>
          </a:r>
          <a:endParaRPr lang="en-US"/>
        </a:p>
      </dgm:t>
    </dgm:pt>
    <dgm:pt modelId="{80B4E699-86EE-4EE0-94BF-3A3A9E94B125}" type="parTrans" cxnId="{9D472D6E-4E22-49AE-9CEA-C0A1A931E4CE}">
      <dgm:prSet/>
      <dgm:spPr/>
      <dgm:t>
        <a:bodyPr/>
        <a:lstStyle/>
        <a:p>
          <a:endParaRPr lang="en-US"/>
        </a:p>
      </dgm:t>
    </dgm:pt>
    <dgm:pt modelId="{9C4B2237-DFB9-4113-999C-919089576E47}" type="sibTrans" cxnId="{9D472D6E-4E22-49AE-9CEA-C0A1A931E4CE}">
      <dgm:prSet/>
      <dgm:spPr/>
      <dgm:t>
        <a:bodyPr/>
        <a:lstStyle/>
        <a:p>
          <a:endParaRPr lang="en-US"/>
        </a:p>
      </dgm:t>
    </dgm:pt>
    <dgm:pt modelId="{8731748B-EFBF-4834-BECA-A6B0A12FE26C}" type="pres">
      <dgm:prSet presAssocID="{593972E3-4293-4FF3-B16D-42BBE64DBB70}" presName="diagram" presStyleCnt="0">
        <dgm:presLayoutVars>
          <dgm:dir/>
          <dgm:resizeHandles val="exact"/>
        </dgm:presLayoutVars>
      </dgm:prSet>
      <dgm:spPr/>
    </dgm:pt>
    <dgm:pt modelId="{60B5521D-260A-4A2F-A67A-CCAE84177711}" type="pres">
      <dgm:prSet presAssocID="{1F4E12AB-349E-42A9-9A85-D31AC8A8274C}" presName="node" presStyleLbl="node1" presStyleIdx="0" presStyleCnt="5">
        <dgm:presLayoutVars>
          <dgm:bulletEnabled val="1"/>
        </dgm:presLayoutVars>
      </dgm:prSet>
      <dgm:spPr/>
    </dgm:pt>
    <dgm:pt modelId="{5949C567-3175-4024-8895-0B8C6E83C6E4}" type="pres">
      <dgm:prSet presAssocID="{EA51885D-E7A3-4C6C-A00D-C0FAD2E9F3DF}" presName="sibTrans" presStyleCnt="0"/>
      <dgm:spPr/>
    </dgm:pt>
    <dgm:pt modelId="{68EDE3C1-C4DC-498B-A412-C04C53ED50C1}" type="pres">
      <dgm:prSet presAssocID="{A9DAA7BF-049A-42AD-B9C3-BC08113F1B71}" presName="node" presStyleLbl="node1" presStyleIdx="1" presStyleCnt="5">
        <dgm:presLayoutVars>
          <dgm:bulletEnabled val="1"/>
        </dgm:presLayoutVars>
      </dgm:prSet>
      <dgm:spPr/>
    </dgm:pt>
    <dgm:pt modelId="{B4F2BDF5-AED0-4149-8F43-225751F5516A}" type="pres">
      <dgm:prSet presAssocID="{C1E897BD-F851-4AA8-B4D1-CE85ABDA8A37}" presName="sibTrans" presStyleCnt="0"/>
      <dgm:spPr/>
    </dgm:pt>
    <dgm:pt modelId="{1DDA0928-1ACD-42DE-8F5F-EB30BFAF7A43}" type="pres">
      <dgm:prSet presAssocID="{CC7024C1-3A21-4744-8F48-811C0DF90DD3}" presName="node" presStyleLbl="node1" presStyleIdx="2" presStyleCnt="5">
        <dgm:presLayoutVars>
          <dgm:bulletEnabled val="1"/>
        </dgm:presLayoutVars>
      </dgm:prSet>
      <dgm:spPr/>
    </dgm:pt>
    <dgm:pt modelId="{96FCCFED-0467-4EA7-85AC-06D64141771E}" type="pres">
      <dgm:prSet presAssocID="{7BDA1D75-12CE-4FAC-A125-51960E2026B8}" presName="sibTrans" presStyleCnt="0"/>
      <dgm:spPr/>
    </dgm:pt>
    <dgm:pt modelId="{862F3645-9626-41FA-A2BA-6DA6B46BAB83}" type="pres">
      <dgm:prSet presAssocID="{222AFE1B-A8D5-419C-B700-63F4C0561F7A}" presName="node" presStyleLbl="node1" presStyleIdx="3" presStyleCnt="5">
        <dgm:presLayoutVars>
          <dgm:bulletEnabled val="1"/>
        </dgm:presLayoutVars>
      </dgm:prSet>
      <dgm:spPr/>
    </dgm:pt>
    <dgm:pt modelId="{D2C63999-B692-4415-B08F-879364D742F8}" type="pres">
      <dgm:prSet presAssocID="{F20EC6B2-CE41-43D6-B5C4-95C9FBAF41E3}" presName="sibTrans" presStyleCnt="0"/>
      <dgm:spPr/>
    </dgm:pt>
    <dgm:pt modelId="{2B6B3248-7F7B-4443-9B72-21A3FAA327B6}" type="pres">
      <dgm:prSet presAssocID="{250E7C91-4197-4858-8198-C2DF4F537506}" presName="node" presStyleLbl="node1" presStyleIdx="4" presStyleCnt="5">
        <dgm:presLayoutVars>
          <dgm:bulletEnabled val="1"/>
        </dgm:presLayoutVars>
      </dgm:prSet>
      <dgm:spPr/>
    </dgm:pt>
  </dgm:ptLst>
  <dgm:cxnLst>
    <dgm:cxn modelId="{46005211-4E84-4879-BD6C-C716FDFB20A5}" srcId="{593972E3-4293-4FF3-B16D-42BBE64DBB70}" destId="{1F4E12AB-349E-42A9-9A85-D31AC8A8274C}" srcOrd="0" destOrd="0" parTransId="{4E920CE3-A869-4E3C-A948-FF464B7CB35E}" sibTransId="{EA51885D-E7A3-4C6C-A00D-C0FAD2E9F3DF}"/>
    <dgm:cxn modelId="{895B3112-F20B-49E8-B942-5221301C27CD}" srcId="{593972E3-4293-4FF3-B16D-42BBE64DBB70}" destId="{222AFE1B-A8D5-419C-B700-63F4C0561F7A}" srcOrd="3" destOrd="0" parTransId="{8E089F50-1C1D-4EB6-931A-A8BA64ADE9B0}" sibTransId="{F20EC6B2-CE41-43D6-B5C4-95C9FBAF41E3}"/>
    <dgm:cxn modelId="{8F98E921-D983-4E76-9AFA-5516FAB6CA07}" type="presOf" srcId="{1F4E12AB-349E-42A9-9A85-D31AC8A8274C}" destId="{60B5521D-260A-4A2F-A67A-CCAE84177711}" srcOrd="0" destOrd="0" presId="urn:microsoft.com/office/officeart/2005/8/layout/default"/>
    <dgm:cxn modelId="{3574BD24-C505-46AA-9710-DDA63EF8ECF0}" srcId="{593972E3-4293-4FF3-B16D-42BBE64DBB70}" destId="{CC7024C1-3A21-4744-8F48-811C0DF90DD3}" srcOrd="2" destOrd="0" parTransId="{93823DA8-328B-424F-AA7F-BDF6FD7B9697}" sibTransId="{7BDA1D75-12CE-4FAC-A125-51960E2026B8}"/>
    <dgm:cxn modelId="{D082E525-089D-44B5-B575-71E6F0CB2FAE}" type="presOf" srcId="{593972E3-4293-4FF3-B16D-42BBE64DBB70}" destId="{8731748B-EFBF-4834-BECA-A6B0A12FE26C}" srcOrd="0" destOrd="0" presId="urn:microsoft.com/office/officeart/2005/8/layout/default"/>
    <dgm:cxn modelId="{E7DB3839-D9D7-4927-BFE1-0C0AB5BF2074}" srcId="{593972E3-4293-4FF3-B16D-42BBE64DBB70}" destId="{A9DAA7BF-049A-42AD-B9C3-BC08113F1B71}" srcOrd="1" destOrd="0" parTransId="{24DBBB95-0B91-41CD-AF47-A9AF6CA70411}" sibTransId="{C1E897BD-F851-4AA8-B4D1-CE85ABDA8A37}"/>
    <dgm:cxn modelId="{9D472D6E-4E22-49AE-9CEA-C0A1A931E4CE}" srcId="{593972E3-4293-4FF3-B16D-42BBE64DBB70}" destId="{250E7C91-4197-4858-8198-C2DF4F537506}" srcOrd="4" destOrd="0" parTransId="{80B4E699-86EE-4EE0-94BF-3A3A9E94B125}" sibTransId="{9C4B2237-DFB9-4113-999C-919089576E47}"/>
    <dgm:cxn modelId="{8FB9FBA3-FFF1-4DAB-A42A-CE596A23D199}" type="presOf" srcId="{250E7C91-4197-4858-8198-C2DF4F537506}" destId="{2B6B3248-7F7B-4443-9B72-21A3FAA327B6}" srcOrd="0" destOrd="0" presId="urn:microsoft.com/office/officeart/2005/8/layout/default"/>
    <dgm:cxn modelId="{E27BB2CB-56AA-428A-B7C6-65974929B213}" type="presOf" srcId="{CC7024C1-3A21-4744-8F48-811C0DF90DD3}" destId="{1DDA0928-1ACD-42DE-8F5F-EB30BFAF7A43}" srcOrd="0" destOrd="0" presId="urn:microsoft.com/office/officeart/2005/8/layout/default"/>
    <dgm:cxn modelId="{EEB483D0-79A7-4317-8C04-37C0F8322193}" type="presOf" srcId="{A9DAA7BF-049A-42AD-B9C3-BC08113F1B71}" destId="{68EDE3C1-C4DC-498B-A412-C04C53ED50C1}" srcOrd="0" destOrd="0" presId="urn:microsoft.com/office/officeart/2005/8/layout/default"/>
    <dgm:cxn modelId="{F1291DD9-4D4E-4329-8303-06CE3F3E023D}" type="presOf" srcId="{222AFE1B-A8D5-419C-B700-63F4C0561F7A}" destId="{862F3645-9626-41FA-A2BA-6DA6B46BAB83}" srcOrd="0" destOrd="0" presId="urn:microsoft.com/office/officeart/2005/8/layout/default"/>
    <dgm:cxn modelId="{A458BB77-DC3D-4B94-8486-F292878FD9A7}" type="presParOf" srcId="{8731748B-EFBF-4834-BECA-A6B0A12FE26C}" destId="{60B5521D-260A-4A2F-A67A-CCAE84177711}" srcOrd="0" destOrd="0" presId="urn:microsoft.com/office/officeart/2005/8/layout/default"/>
    <dgm:cxn modelId="{2F737896-2AEC-40EA-ADA2-0364A7DEBA97}" type="presParOf" srcId="{8731748B-EFBF-4834-BECA-A6B0A12FE26C}" destId="{5949C567-3175-4024-8895-0B8C6E83C6E4}" srcOrd="1" destOrd="0" presId="urn:microsoft.com/office/officeart/2005/8/layout/default"/>
    <dgm:cxn modelId="{874F0DB9-88CA-41BE-81E5-151D0E2C7712}" type="presParOf" srcId="{8731748B-EFBF-4834-BECA-A6B0A12FE26C}" destId="{68EDE3C1-C4DC-498B-A412-C04C53ED50C1}" srcOrd="2" destOrd="0" presId="urn:microsoft.com/office/officeart/2005/8/layout/default"/>
    <dgm:cxn modelId="{67B368FB-F9E1-4C22-86EC-E66869573946}" type="presParOf" srcId="{8731748B-EFBF-4834-BECA-A6B0A12FE26C}" destId="{B4F2BDF5-AED0-4149-8F43-225751F5516A}" srcOrd="3" destOrd="0" presId="urn:microsoft.com/office/officeart/2005/8/layout/default"/>
    <dgm:cxn modelId="{D3CBFE9D-FE03-41BF-8696-03C1EC3E668D}" type="presParOf" srcId="{8731748B-EFBF-4834-BECA-A6B0A12FE26C}" destId="{1DDA0928-1ACD-42DE-8F5F-EB30BFAF7A43}" srcOrd="4" destOrd="0" presId="urn:microsoft.com/office/officeart/2005/8/layout/default"/>
    <dgm:cxn modelId="{FEBD6BF3-C75C-43E5-BE3F-0FF146ADFDAD}" type="presParOf" srcId="{8731748B-EFBF-4834-BECA-A6B0A12FE26C}" destId="{96FCCFED-0467-4EA7-85AC-06D64141771E}" srcOrd="5" destOrd="0" presId="urn:microsoft.com/office/officeart/2005/8/layout/default"/>
    <dgm:cxn modelId="{4006A075-11B1-4660-8DB9-5CA00D90A5E6}" type="presParOf" srcId="{8731748B-EFBF-4834-BECA-A6B0A12FE26C}" destId="{862F3645-9626-41FA-A2BA-6DA6B46BAB83}" srcOrd="6" destOrd="0" presId="urn:microsoft.com/office/officeart/2005/8/layout/default"/>
    <dgm:cxn modelId="{2AFE0B76-1990-4E73-AD77-0B1B13D5DBA5}" type="presParOf" srcId="{8731748B-EFBF-4834-BECA-A6B0A12FE26C}" destId="{D2C63999-B692-4415-B08F-879364D742F8}" srcOrd="7" destOrd="0" presId="urn:microsoft.com/office/officeart/2005/8/layout/default"/>
    <dgm:cxn modelId="{BC4BE20B-D3CA-4B64-84F3-8DE9D04EB996}" type="presParOf" srcId="{8731748B-EFBF-4834-BECA-A6B0A12FE26C}" destId="{2B6B3248-7F7B-4443-9B72-21A3FAA327B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F210AA-68EE-41D7-825F-6995A6F073C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01C4724-E6E0-4B22-ADA1-8CD2793C6305}">
      <dgm:prSet/>
      <dgm:spPr/>
      <dgm:t>
        <a:bodyPr/>
        <a:lstStyle/>
        <a:p>
          <a:pPr>
            <a:defRPr cap="all"/>
          </a:pPr>
          <a:r>
            <a:rPr lang="en-US"/>
            <a:t>Code of Ethics – Principles and standards of professional behaviour</a:t>
          </a:r>
        </a:p>
      </dgm:t>
    </dgm:pt>
    <dgm:pt modelId="{46968D0E-4583-4537-9E93-A76EB2FAE0FE}" type="parTrans" cxnId="{7E0136C0-530C-4304-B4CF-C8B462C06264}">
      <dgm:prSet/>
      <dgm:spPr/>
      <dgm:t>
        <a:bodyPr/>
        <a:lstStyle/>
        <a:p>
          <a:endParaRPr lang="en-US"/>
        </a:p>
      </dgm:t>
    </dgm:pt>
    <dgm:pt modelId="{2DA492FC-5C05-4D0F-9FBE-BD0FB40B13CC}" type="sibTrans" cxnId="{7E0136C0-530C-4304-B4CF-C8B462C06264}">
      <dgm:prSet/>
      <dgm:spPr/>
      <dgm:t>
        <a:bodyPr/>
        <a:lstStyle/>
        <a:p>
          <a:endParaRPr lang="en-US"/>
        </a:p>
      </dgm:t>
    </dgm:pt>
    <dgm:pt modelId="{806E7A60-4F56-472C-8569-BF2868829676}">
      <dgm:prSet/>
      <dgm:spPr/>
      <dgm:t>
        <a:bodyPr/>
        <a:lstStyle/>
        <a:p>
          <a:pPr>
            <a:defRPr cap="all"/>
          </a:pPr>
          <a:r>
            <a:rPr lang="en-US"/>
            <a:t>Information – Gather information and intelligence</a:t>
          </a:r>
        </a:p>
      </dgm:t>
    </dgm:pt>
    <dgm:pt modelId="{16AA7A40-D4F5-4065-80C0-D67BBC6AE140}" type="parTrans" cxnId="{C803D44F-2376-46E3-B4A4-7DD3F5815A36}">
      <dgm:prSet/>
      <dgm:spPr/>
      <dgm:t>
        <a:bodyPr/>
        <a:lstStyle/>
        <a:p>
          <a:endParaRPr lang="en-US"/>
        </a:p>
      </dgm:t>
    </dgm:pt>
    <dgm:pt modelId="{C4C69ABA-1EE4-4F77-98B9-1516A54005AD}" type="sibTrans" cxnId="{C803D44F-2376-46E3-B4A4-7DD3F5815A36}">
      <dgm:prSet/>
      <dgm:spPr/>
      <dgm:t>
        <a:bodyPr/>
        <a:lstStyle/>
        <a:p>
          <a:endParaRPr lang="en-US"/>
        </a:p>
      </dgm:t>
    </dgm:pt>
    <dgm:pt modelId="{084FF1F9-DED9-46F6-AD3B-6F077E666745}">
      <dgm:prSet/>
      <dgm:spPr/>
      <dgm:t>
        <a:bodyPr/>
        <a:lstStyle/>
        <a:p>
          <a:pPr>
            <a:defRPr cap="all"/>
          </a:pPr>
          <a:r>
            <a:rPr lang="en-US"/>
            <a:t>Assessment – Assess threat and risk and develop a working strategy</a:t>
          </a:r>
        </a:p>
      </dgm:t>
    </dgm:pt>
    <dgm:pt modelId="{D86B8ED2-6D48-4B96-814F-3EDD230B578C}" type="parTrans" cxnId="{8F8FB0AA-96F5-4FF1-A2D4-170E79655866}">
      <dgm:prSet/>
      <dgm:spPr/>
      <dgm:t>
        <a:bodyPr/>
        <a:lstStyle/>
        <a:p>
          <a:endParaRPr lang="en-US"/>
        </a:p>
      </dgm:t>
    </dgm:pt>
    <dgm:pt modelId="{879D4C41-E583-46C6-8370-285056E773AC}" type="sibTrans" cxnId="{8F8FB0AA-96F5-4FF1-A2D4-170E79655866}">
      <dgm:prSet/>
      <dgm:spPr/>
      <dgm:t>
        <a:bodyPr/>
        <a:lstStyle/>
        <a:p>
          <a:endParaRPr lang="en-US"/>
        </a:p>
      </dgm:t>
    </dgm:pt>
    <dgm:pt modelId="{169F5508-6EE6-4280-B451-67FB79A94C03}">
      <dgm:prSet/>
      <dgm:spPr/>
      <dgm:t>
        <a:bodyPr/>
        <a:lstStyle/>
        <a:p>
          <a:pPr>
            <a:defRPr cap="all"/>
          </a:pPr>
          <a:r>
            <a:rPr lang="en-US"/>
            <a:t>Powers and policy – Consider powers and policy</a:t>
          </a:r>
        </a:p>
      </dgm:t>
    </dgm:pt>
    <dgm:pt modelId="{F4DAC65C-B05F-4E5A-8D47-86E7A34B1B32}" type="parTrans" cxnId="{7C0D65EB-A99B-4059-918E-1DECD323AEC2}">
      <dgm:prSet/>
      <dgm:spPr/>
      <dgm:t>
        <a:bodyPr/>
        <a:lstStyle/>
        <a:p>
          <a:endParaRPr lang="en-US"/>
        </a:p>
      </dgm:t>
    </dgm:pt>
    <dgm:pt modelId="{07CD531A-211B-4D2A-AE18-0CB2B8A0157E}" type="sibTrans" cxnId="{7C0D65EB-A99B-4059-918E-1DECD323AEC2}">
      <dgm:prSet/>
      <dgm:spPr/>
      <dgm:t>
        <a:bodyPr/>
        <a:lstStyle/>
        <a:p>
          <a:endParaRPr lang="en-US"/>
        </a:p>
      </dgm:t>
    </dgm:pt>
    <dgm:pt modelId="{6BC62FAE-0579-4329-A014-F4D55DE0166B}">
      <dgm:prSet/>
      <dgm:spPr/>
      <dgm:t>
        <a:bodyPr/>
        <a:lstStyle/>
        <a:p>
          <a:pPr>
            <a:defRPr cap="all"/>
          </a:pPr>
          <a:r>
            <a:rPr lang="en-US"/>
            <a:t>Options – Identify options and contingencies</a:t>
          </a:r>
        </a:p>
      </dgm:t>
    </dgm:pt>
    <dgm:pt modelId="{93EA54E0-CA81-4807-93B5-8FCC7C0C5B07}" type="parTrans" cxnId="{E31F31F5-8B76-4EE5-B347-A3ADEC381985}">
      <dgm:prSet/>
      <dgm:spPr/>
      <dgm:t>
        <a:bodyPr/>
        <a:lstStyle/>
        <a:p>
          <a:endParaRPr lang="en-US"/>
        </a:p>
      </dgm:t>
    </dgm:pt>
    <dgm:pt modelId="{D1CDAA90-BA1F-4B14-B0CB-955979B05889}" type="sibTrans" cxnId="{E31F31F5-8B76-4EE5-B347-A3ADEC381985}">
      <dgm:prSet/>
      <dgm:spPr/>
      <dgm:t>
        <a:bodyPr/>
        <a:lstStyle/>
        <a:p>
          <a:endParaRPr lang="en-US"/>
        </a:p>
      </dgm:t>
    </dgm:pt>
    <dgm:pt modelId="{36752339-5E6F-4CD2-B2CE-F256F2577892}">
      <dgm:prSet/>
      <dgm:spPr/>
      <dgm:t>
        <a:bodyPr/>
        <a:lstStyle/>
        <a:p>
          <a:pPr>
            <a:defRPr cap="all"/>
          </a:pPr>
          <a:r>
            <a:rPr lang="en-US"/>
            <a:t>Action and review – Take action and review what happened</a:t>
          </a:r>
        </a:p>
      </dgm:t>
    </dgm:pt>
    <dgm:pt modelId="{DBEA2109-DB98-436F-A8FC-AF924633E29D}" type="parTrans" cxnId="{C9B9E652-FBE4-4845-8FEC-13B075131314}">
      <dgm:prSet/>
      <dgm:spPr/>
      <dgm:t>
        <a:bodyPr/>
        <a:lstStyle/>
        <a:p>
          <a:endParaRPr lang="en-US"/>
        </a:p>
      </dgm:t>
    </dgm:pt>
    <dgm:pt modelId="{92F0DDCC-B108-453A-93A5-78D61D1A7E2E}" type="sibTrans" cxnId="{C9B9E652-FBE4-4845-8FEC-13B075131314}">
      <dgm:prSet/>
      <dgm:spPr/>
      <dgm:t>
        <a:bodyPr/>
        <a:lstStyle/>
        <a:p>
          <a:endParaRPr lang="en-US"/>
        </a:p>
      </dgm:t>
    </dgm:pt>
    <dgm:pt modelId="{E59B5473-84FE-4A98-9E41-836D5AA7B16A}" type="pres">
      <dgm:prSet presAssocID="{43F210AA-68EE-41D7-825F-6995A6F073CC}" presName="root" presStyleCnt="0">
        <dgm:presLayoutVars>
          <dgm:dir/>
          <dgm:resizeHandles val="exact"/>
        </dgm:presLayoutVars>
      </dgm:prSet>
      <dgm:spPr/>
    </dgm:pt>
    <dgm:pt modelId="{A4B1A4DC-AEF1-4276-BC05-4A817DDB2642}" type="pres">
      <dgm:prSet presAssocID="{F01C4724-E6E0-4B22-ADA1-8CD2793C6305}" presName="compNode" presStyleCnt="0"/>
      <dgm:spPr/>
    </dgm:pt>
    <dgm:pt modelId="{5AB208C0-0E1D-405A-85B5-6D6C198FDEC8}" type="pres">
      <dgm:prSet presAssocID="{F01C4724-E6E0-4B22-ADA1-8CD2793C6305}" presName="iconBgRect" presStyleLbl="bgShp" presStyleIdx="0" presStyleCnt="6"/>
      <dgm:spPr/>
    </dgm:pt>
    <dgm:pt modelId="{7E1FA642-5871-4AAA-8CB5-336EA776AAB5}" type="pres">
      <dgm:prSet presAssocID="{F01C4724-E6E0-4B22-ADA1-8CD2793C630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5016672-8BBB-42AD-A06B-3B3786B7527E}" type="pres">
      <dgm:prSet presAssocID="{F01C4724-E6E0-4B22-ADA1-8CD2793C6305}" presName="spaceRect" presStyleCnt="0"/>
      <dgm:spPr/>
    </dgm:pt>
    <dgm:pt modelId="{5B58D4F3-2D70-44C6-83E2-41DF2AC8E764}" type="pres">
      <dgm:prSet presAssocID="{F01C4724-E6E0-4B22-ADA1-8CD2793C6305}" presName="textRect" presStyleLbl="revTx" presStyleIdx="0" presStyleCnt="6">
        <dgm:presLayoutVars>
          <dgm:chMax val="1"/>
          <dgm:chPref val="1"/>
        </dgm:presLayoutVars>
      </dgm:prSet>
      <dgm:spPr/>
    </dgm:pt>
    <dgm:pt modelId="{2D9DBED0-A5D9-4823-9E63-0A38192342C5}" type="pres">
      <dgm:prSet presAssocID="{2DA492FC-5C05-4D0F-9FBE-BD0FB40B13CC}" presName="sibTrans" presStyleCnt="0"/>
      <dgm:spPr/>
    </dgm:pt>
    <dgm:pt modelId="{CE54EC7E-2675-420F-9347-2840DA537147}" type="pres">
      <dgm:prSet presAssocID="{806E7A60-4F56-472C-8569-BF2868829676}" presName="compNode" presStyleCnt="0"/>
      <dgm:spPr/>
    </dgm:pt>
    <dgm:pt modelId="{8AC0C582-E11C-4514-BA25-ED1F6F6DB2D1}" type="pres">
      <dgm:prSet presAssocID="{806E7A60-4F56-472C-8569-BF2868829676}" presName="iconBgRect" presStyleLbl="bgShp" presStyleIdx="1" presStyleCnt="6"/>
      <dgm:spPr/>
    </dgm:pt>
    <dgm:pt modelId="{08E6DA66-3D36-43FD-BA89-03CE7E336981}" type="pres">
      <dgm:prSet presAssocID="{806E7A60-4F56-472C-8569-BF286882967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search"/>
        </a:ext>
      </dgm:extLst>
    </dgm:pt>
    <dgm:pt modelId="{EFE255CD-F33D-4437-8B68-75B412D9D24A}" type="pres">
      <dgm:prSet presAssocID="{806E7A60-4F56-472C-8569-BF2868829676}" presName="spaceRect" presStyleCnt="0"/>
      <dgm:spPr/>
    </dgm:pt>
    <dgm:pt modelId="{84BC8BBA-C14F-4273-9BD7-13885D83DEFB}" type="pres">
      <dgm:prSet presAssocID="{806E7A60-4F56-472C-8569-BF2868829676}" presName="textRect" presStyleLbl="revTx" presStyleIdx="1" presStyleCnt="6">
        <dgm:presLayoutVars>
          <dgm:chMax val="1"/>
          <dgm:chPref val="1"/>
        </dgm:presLayoutVars>
      </dgm:prSet>
      <dgm:spPr/>
    </dgm:pt>
    <dgm:pt modelId="{53FDE9D1-1ED4-4150-932E-4FA8355288E0}" type="pres">
      <dgm:prSet presAssocID="{C4C69ABA-1EE4-4F77-98B9-1516A54005AD}" presName="sibTrans" presStyleCnt="0"/>
      <dgm:spPr/>
    </dgm:pt>
    <dgm:pt modelId="{5672148E-798C-481F-A589-5C026F62652F}" type="pres">
      <dgm:prSet presAssocID="{084FF1F9-DED9-46F6-AD3B-6F077E666745}" presName="compNode" presStyleCnt="0"/>
      <dgm:spPr/>
    </dgm:pt>
    <dgm:pt modelId="{341AD1CB-5526-4ED1-B805-0BD65C519303}" type="pres">
      <dgm:prSet presAssocID="{084FF1F9-DED9-46F6-AD3B-6F077E666745}" presName="iconBgRect" presStyleLbl="bgShp" presStyleIdx="2" presStyleCnt="6"/>
      <dgm:spPr/>
    </dgm:pt>
    <dgm:pt modelId="{5D83946D-06DA-47F4-B132-0F734A4203D9}" type="pres">
      <dgm:prSet presAssocID="{084FF1F9-DED9-46F6-AD3B-6F077E6667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8493E6E6-50F5-40D9-8FAB-A098428BFF53}" type="pres">
      <dgm:prSet presAssocID="{084FF1F9-DED9-46F6-AD3B-6F077E666745}" presName="spaceRect" presStyleCnt="0"/>
      <dgm:spPr/>
    </dgm:pt>
    <dgm:pt modelId="{AAA53231-4BE9-4032-B408-DA62AFE0C7BF}" type="pres">
      <dgm:prSet presAssocID="{084FF1F9-DED9-46F6-AD3B-6F077E666745}" presName="textRect" presStyleLbl="revTx" presStyleIdx="2" presStyleCnt="6">
        <dgm:presLayoutVars>
          <dgm:chMax val="1"/>
          <dgm:chPref val="1"/>
        </dgm:presLayoutVars>
      </dgm:prSet>
      <dgm:spPr/>
    </dgm:pt>
    <dgm:pt modelId="{D07F9722-F396-4330-9312-06A4F6F5EB17}" type="pres">
      <dgm:prSet presAssocID="{879D4C41-E583-46C6-8370-285056E773AC}" presName="sibTrans" presStyleCnt="0"/>
      <dgm:spPr/>
    </dgm:pt>
    <dgm:pt modelId="{BD0D930E-4132-4ABC-9DF7-FA9BF663AB74}" type="pres">
      <dgm:prSet presAssocID="{169F5508-6EE6-4280-B451-67FB79A94C03}" presName="compNode" presStyleCnt="0"/>
      <dgm:spPr/>
    </dgm:pt>
    <dgm:pt modelId="{01C5F216-6A3C-47F8-999A-418BD008F41B}" type="pres">
      <dgm:prSet presAssocID="{169F5508-6EE6-4280-B451-67FB79A94C03}" presName="iconBgRect" presStyleLbl="bgShp" presStyleIdx="3" presStyleCnt="6"/>
      <dgm:spPr/>
    </dgm:pt>
    <dgm:pt modelId="{DCC8EA47-BAAE-4CA3-B066-51947C37E293}" type="pres">
      <dgm:prSet presAssocID="{169F5508-6EE6-4280-B451-67FB79A94C0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017CE109-935B-4DA4-A0EB-4E77543C8A2A}" type="pres">
      <dgm:prSet presAssocID="{169F5508-6EE6-4280-B451-67FB79A94C03}" presName="spaceRect" presStyleCnt="0"/>
      <dgm:spPr/>
    </dgm:pt>
    <dgm:pt modelId="{8AD0055A-485F-4A06-83F2-A38E27B70694}" type="pres">
      <dgm:prSet presAssocID="{169F5508-6EE6-4280-B451-67FB79A94C03}" presName="textRect" presStyleLbl="revTx" presStyleIdx="3" presStyleCnt="6">
        <dgm:presLayoutVars>
          <dgm:chMax val="1"/>
          <dgm:chPref val="1"/>
        </dgm:presLayoutVars>
      </dgm:prSet>
      <dgm:spPr/>
    </dgm:pt>
    <dgm:pt modelId="{5256ED7D-EB4B-4DCA-AEE3-DAC9A39A1C77}" type="pres">
      <dgm:prSet presAssocID="{07CD531A-211B-4D2A-AE18-0CB2B8A0157E}" presName="sibTrans" presStyleCnt="0"/>
      <dgm:spPr/>
    </dgm:pt>
    <dgm:pt modelId="{4424D0AD-54A5-4258-8BA8-58D79CA7CB59}" type="pres">
      <dgm:prSet presAssocID="{6BC62FAE-0579-4329-A014-F4D55DE0166B}" presName="compNode" presStyleCnt="0"/>
      <dgm:spPr/>
    </dgm:pt>
    <dgm:pt modelId="{349A133B-F6E4-4ADB-AD1C-C6F85653EF9F}" type="pres">
      <dgm:prSet presAssocID="{6BC62FAE-0579-4329-A014-F4D55DE0166B}" presName="iconBgRect" presStyleLbl="bgShp" presStyleIdx="4" presStyleCnt="6"/>
      <dgm:spPr/>
    </dgm:pt>
    <dgm:pt modelId="{726D67E5-7A2B-4410-8D83-840D07139424}" type="pres">
      <dgm:prSet presAssocID="{6BC62FAE-0579-4329-A014-F4D55DE0166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3D80BAB8-B610-4D85-A98A-7F8055A3FCEA}" type="pres">
      <dgm:prSet presAssocID="{6BC62FAE-0579-4329-A014-F4D55DE0166B}" presName="spaceRect" presStyleCnt="0"/>
      <dgm:spPr/>
    </dgm:pt>
    <dgm:pt modelId="{792AD03A-3A2B-4A85-B38D-B340DE61BF9F}" type="pres">
      <dgm:prSet presAssocID="{6BC62FAE-0579-4329-A014-F4D55DE0166B}" presName="textRect" presStyleLbl="revTx" presStyleIdx="4" presStyleCnt="6">
        <dgm:presLayoutVars>
          <dgm:chMax val="1"/>
          <dgm:chPref val="1"/>
        </dgm:presLayoutVars>
      </dgm:prSet>
      <dgm:spPr/>
    </dgm:pt>
    <dgm:pt modelId="{985EBA3C-CEFC-46EA-A69E-DB342B481A2F}" type="pres">
      <dgm:prSet presAssocID="{D1CDAA90-BA1F-4B14-B0CB-955979B05889}" presName="sibTrans" presStyleCnt="0"/>
      <dgm:spPr/>
    </dgm:pt>
    <dgm:pt modelId="{AFCCBCE8-A884-40DA-8E38-1FCDA97B62CD}" type="pres">
      <dgm:prSet presAssocID="{36752339-5E6F-4CD2-B2CE-F256F2577892}" presName="compNode" presStyleCnt="0"/>
      <dgm:spPr/>
    </dgm:pt>
    <dgm:pt modelId="{28B8F8B6-7D54-4A07-BEC6-B149F00E2AC8}" type="pres">
      <dgm:prSet presAssocID="{36752339-5E6F-4CD2-B2CE-F256F2577892}" presName="iconBgRect" presStyleLbl="bgShp" presStyleIdx="5" presStyleCnt="6"/>
      <dgm:spPr/>
    </dgm:pt>
    <dgm:pt modelId="{FE5DE76A-67E9-4EE4-B306-37C22A43BDFD}" type="pres">
      <dgm:prSet presAssocID="{36752339-5E6F-4CD2-B2CE-F256F257789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B25AC69A-C98B-4665-A4AD-717AC1C95830}" type="pres">
      <dgm:prSet presAssocID="{36752339-5E6F-4CD2-B2CE-F256F2577892}" presName="spaceRect" presStyleCnt="0"/>
      <dgm:spPr/>
    </dgm:pt>
    <dgm:pt modelId="{5FB4BA5C-A939-420C-9161-1CCF162DED24}" type="pres">
      <dgm:prSet presAssocID="{36752339-5E6F-4CD2-B2CE-F256F2577892}" presName="textRect" presStyleLbl="revTx" presStyleIdx="5" presStyleCnt="6">
        <dgm:presLayoutVars>
          <dgm:chMax val="1"/>
          <dgm:chPref val="1"/>
        </dgm:presLayoutVars>
      </dgm:prSet>
      <dgm:spPr/>
    </dgm:pt>
  </dgm:ptLst>
  <dgm:cxnLst>
    <dgm:cxn modelId="{B978ED2C-6D88-4809-98CC-862EFBEC27AA}" type="presOf" srcId="{084FF1F9-DED9-46F6-AD3B-6F077E666745}" destId="{AAA53231-4BE9-4032-B408-DA62AFE0C7BF}" srcOrd="0" destOrd="0" presId="urn:microsoft.com/office/officeart/2018/5/layout/IconCircleLabelList"/>
    <dgm:cxn modelId="{10211F6E-3C2D-4522-A464-987A17118185}" type="presOf" srcId="{6BC62FAE-0579-4329-A014-F4D55DE0166B}" destId="{792AD03A-3A2B-4A85-B38D-B340DE61BF9F}" srcOrd="0" destOrd="0" presId="urn:microsoft.com/office/officeart/2018/5/layout/IconCircleLabelList"/>
    <dgm:cxn modelId="{C803D44F-2376-46E3-B4A4-7DD3F5815A36}" srcId="{43F210AA-68EE-41D7-825F-6995A6F073CC}" destId="{806E7A60-4F56-472C-8569-BF2868829676}" srcOrd="1" destOrd="0" parTransId="{16AA7A40-D4F5-4065-80C0-D67BBC6AE140}" sibTransId="{C4C69ABA-1EE4-4F77-98B9-1516A54005AD}"/>
    <dgm:cxn modelId="{C9B9E652-FBE4-4845-8FEC-13B075131314}" srcId="{43F210AA-68EE-41D7-825F-6995A6F073CC}" destId="{36752339-5E6F-4CD2-B2CE-F256F2577892}" srcOrd="5" destOrd="0" parTransId="{DBEA2109-DB98-436F-A8FC-AF924633E29D}" sibTransId="{92F0DDCC-B108-453A-93A5-78D61D1A7E2E}"/>
    <dgm:cxn modelId="{6E53F485-2ABB-4EDA-8A6B-98A29A917340}" type="presOf" srcId="{169F5508-6EE6-4280-B451-67FB79A94C03}" destId="{8AD0055A-485F-4A06-83F2-A38E27B70694}" srcOrd="0" destOrd="0" presId="urn:microsoft.com/office/officeart/2018/5/layout/IconCircleLabelList"/>
    <dgm:cxn modelId="{8F8FB0AA-96F5-4FF1-A2D4-170E79655866}" srcId="{43F210AA-68EE-41D7-825F-6995A6F073CC}" destId="{084FF1F9-DED9-46F6-AD3B-6F077E666745}" srcOrd="2" destOrd="0" parTransId="{D86B8ED2-6D48-4B96-814F-3EDD230B578C}" sibTransId="{879D4C41-E583-46C6-8370-285056E773AC}"/>
    <dgm:cxn modelId="{71FC5CB0-FEED-4FF5-BE27-6E689497B8E8}" type="presOf" srcId="{806E7A60-4F56-472C-8569-BF2868829676}" destId="{84BC8BBA-C14F-4273-9BD7-13885D83DEFB}" srcOrd="0" destOrd="0" presId="urn:microsoft.com/office/officeart/2018/5/layout/IconCircleLabelList"/>
    <dgm:cxn modelId="{DC8F8CB2-F643-44ED-BBBA-C07320B81469}" type="presOf" srcId="{36752339-5E6F-4CD2-B2CE-F256F2577892}" destId="{5FB4BA5C-A939-420C-9161-1CCF162DED24}" srcOrd="0" destOrd="0" presId="urn:microsoft.com/office/officeart/2018/5/layout/IconCircleLabelList"/>
    <dgm:cxn modelId="{7E0136C0-530C-4304-B4CF-C8B462C06264}" srcId="{43F210AA-68EE-41D7-825F-6995A6F073CC}" destId="{F01C4724-E6E0-4B22-ADA1-8CD2793C6305}" srcOrd="0" destOrd="0" parTransId="{46968D0E-4583-4537-9E93-A76EB2FAE0FE}" sibTransId="{2DA492FC-5C05-4D0F-9FBE-BD0FB40B13CC}"/>
    <dgm:cxn modelId="{A4CB6FC2-8FB9-4F08-B7BB-F459D01642D1}" type="presOf" srcId="{F01C4724-E6E0-4B22-ADA1-8CD2793C6305}" destId="{5B58D4F3-2D70-44C6-83E2-41DF2AC8E764}" srcOrd="0" destOrd="0" presId="urn:microsoft.com/office/officeart/2018/5/layout/IconCircleLabelList"/>
    <dgm:cxn modelId="{7C0D65EB-A99B-4059-918E-1DECD323AEC2}" srcId="{43F210AA-68EE-41D7-825F-6995A6F073CC}" destId="{169F5508-6EE6-4280-B451-67FB79A94C03}" srcOrd="3" destOrd="0" parTransId="{F4DAC65C-B05F-4E5A-8D47-86E7A34B1B32}" sibTransId="{07CD531A-211B-4D2A-AE18-0CB2B8A0157E}"/>
    <dgm:cxn modelId="{B22F23F2-3E20-4BA6-8E49-A3F507E3092E}" type="presOf" srcId="{43F210AA-68EE-41D7-825F-6995A6F073CC}" destId="{E59B5473-84FE-4A98-9E41-836D5AA7B16A}" srcOrd="0" destOrd="0" presId="urn:microsoft.com/office/officeart/2018/5/layout/IconCircleLabelList"/>
    <dgm:cxn modelId="{E31F31F5-8B76-4EE5-B347-A3ADEC381985}" srcId="{43F210AA-68EE-41D7-825F-6995A6F073CC}" destId="{6BC62FAE-0579-4329-A014-F4D55DE0166B}" srcOrd="4" destOrd="0" parTransId="{93EA54E0-CA81-4807-93B5-8FCC7C0C5B07}" sibTransId="{D1CDAA90-BA1F-4B14-B0CB-955979B05889}"/>
    <dgm:cxn modelId="{9EA6B92A-2B53-43DE-98A2-0BC04A301D18}" type="presParOf" srcId="{E59B5473-84FE-4A98-9E41-836D5AA7B16A}" destId="{A4B1A4DC-AEF1-4276-BC05-4A817DDB2642}" srcOrd="0" destOrd="0" presId="urn:microsoft.com/office/officeart/2018/5/layout/IconCircleLabelList"/>
    <dgm:cxn modelId="{3172AF7C-27A6-44C5-8E94-2C98DC118060}" type="presParOf" srcId="{A4B1A4DC-AEF1-4276-BC05-4A817DDB2642}" destId="{5AB208C0-0E1D-405A-85B5-6D6C198FDEC8}" srcOrd="0" destOrd="0" presId="urn:microsoft.com/office/officeart/2018/5/layout/IconCircleLabelList"/>
    <dgm:cxn modelId="{8E6F611D-A4EC-4909-9099-42BC58417463}" type="presParOf" srcId="{A4B1A4DC-AEF1-4276-BC05-4A817DDB2642}" destId="{7E1FA642-5871-4AAA-8CB5-336EA776AAB5}" srcOrd="1" destOrd="0" presId="urn:microsoft.com/office/officeart/2018/5/layout/IconCircleLabelList"/>
    <dgm:cxn modelId="{DEFC8521-9790-46F0-AF83-4040BACC86A0}" type="presParOf" srcId="{A4B1A4DC-AEF1-4276-BC05-4A817DDB2642}" destId="{D5016672-8BBB-42AD-A06B-3B3786B7527E}" srcOrd="2" destOrd="0" presId="urn:microsoft.com/office/officeart/2018/5/layout/IconCircleLabelList"/>
    <dgm:cxn modelId="{2154B0F3-1124-4777-BF8A-EC6BA3FE29CC}" type="presParOf" srcId="{A4B1A4DC-AEF1-4276-BC05-4A817DDB2642}" destId="{5B58D4F3-2D70-44C6-83E2-41DF2AC8E764}" srcOrd="3" destOrd="0" presId="urn:microsoft.com/office/officeart/2018/5/layout/IconCircleLabelList"/>
    <dgm:cxn modelId="{2D4B8E98-BEBA-4177-9CAA-CAEFE3720CF9}" type="presParOf" srcId="{E59B5473-84FE-4A98-9E41-836D5AA7B16A}" destId="{2D9DBED0-A5D9-4823-9E63-0A38192342C5}" srcOrd="1" destOrd="0" presId="urn:microsoft.com/office/officeart/2018/5/layout/IconCircleLabelList"/>
    <dgm:cxn modelId="{5E161DB5-7750-4827-909F-D24ECE0C3E6B}" type="presParOf" srcId="{E59B5473-84FE-4A98-9E41-836D5AA7B16A}" destId="{CE54EC7E-2675-420F-9347-2840DA537147}" srcOrd="2" destOrd="0" presId="urn:microsoft.com/office/officeart/2018/5/layout/IconCircleLabelList"/>
    <dgm:cxn modelId="{07A50AFE-3A7A-4B67-8106-3B8157A3E105}" type="presParOf" srcId="{CE54EC7E-2675-420F-9347-2840DA537147}" destId="{8AC0C582-E11C-4514-BA25-ED1F6F6DB2D1}" srcOrd="0" destOrd="0" presId="urn:microsoft.com/office/officeart/2018/5/layout/IconCircleLabelList"/>
    <dgm:cxn modelId="{646BDE88-8926-4C0B-BB66-932B056BCE41}" type="presParOf" srcId="{CE54EC7E-2675-420F-9347-2840DA537147}" destId="{08E6DA66-3D36-43FD-BA89-03CE7E336981}" srcOrd="1" destOrd="0" presId="urn:microsoft.com/office/officeart/2018/5/layout/IconCircleLabelList"/>
    <dgm:cxn modelId="{1CF6DC8B-7914-4D68-B2C6-8D26A302E833}" type="presParOf" srcId="{CE54EC7E-2675-420F-9347-2840DA537147}" destId="{EFE255CD-F33D-4437-8B68-75B412D9D24A}" srcOrd="2" destOrd="0" presId="urn:microsoft.com/office/officeart/2018/5/layout/IconCircleLabelList"/>
    <dgm:cxn modelId="{70267A8E-33BF-4680-8352-258B01938C4E}" type="presParOf" srcId="{CE54EC7E-2675-420F-9347-2840DA537147}" destId="{84BC8BBA-C14F-4273-9BD7-13885D83DEFB}" srcOrd="3" destOrd="0" presId="urn:microsoft.com/office/officeart/2018/5/layout/IconCircleLabelList"/>
    <dgm:cxn modelId="{62838E9E-077A-48B0-82E2-C8F93BD82019}" type="presParOf" srcId="{E59B5473-84FE-4A98-9E41-836D5AA7B16A}" destId="{53FDE9D1-1ED4-4150-932E-4FA8355288E0}" srcOrd="3" destOrd="0" presId="urn:microsoft.com/office/officeart/2018/5/layout/IconCircleLabelList"/>
    <dgm:cxn modelId="{056058B7-F98E-4857-AE8F-98C6AFFD2949}" type="presParOf" srcId="{E59B5473-84FE-4A98-9E41-836D5AA7B16A}" destId="{5672148E-798C-481F-A589-5C026F62652F}" srcOrd="4" destOrd="0" presId="urn:microsoft.com/office/officeart/2018/5/layout/IconCircleLabelList"/>
    <dgm:cxn modelId="{55DC4650-214E-46C3-83FC-26D5893792E1}" type="presParOf" srcId="{5672148E-798C-481F-A589-5C026F62652F}" destId="{341AD1CB-5526-4ED1-B805-0BD65C519303}" srcOrd="0" destOrd="0" presId="urn:microsoft.com/office/officeart/2018/5/layout/IconCircleLabelList"/>
    <dgm:cxn modelId="{8E466819-3926-48AA-ACC9-4B7397931A93}" type="presParOf" srcId="{5672148E-798C-481F-A589-5C026F62652F}" destId="{5D83946D-06DA-47F4-B132-0F734A4203D9}" srcOrd="1" destOrd="0" presId="urn:microsoft.com/office/officeart/2018/5/layout/IconCircleLabelList"/>
    <dgm:cxn modelId="{CF628C31-DF2B-4178-BC4B-89984679FA3D}" type="presParOf" srcId="{5672148E-798C-481F-A589-5C026F62652F}" destId="{8493E6E6-50F5-40D9-8FAB-A098428BFF53}" srcOrd="2" destOrd="0" presId="urn:microsoft.com/office/officeart/2018/5/layout/IconCircleLabelList"/>
    <dgm:cxn modelId="{02F16FA0-96F8-482B-AF79-3058A52CC9E1}" type="presParOf" srcId="{5672148E-798C-481F-A589-5C026F62652F}" destId="{AAA53231-4BE9-4032-B408-DA62AFE0C7BF}" srcOrd="3" destOrd="0" presId="urn:microsoft.com/office/officeart/2018/5/layout/IconCircleLabelList"/>
    <dgm:cxn modelId="{0FE332A5-C96D-4849-8503-AA55C8CE1E38}" type="presParOf" srcId="{E59B5473-84FE-4A98-9E41-836D5AA7B16A}" destId="{D07F9722-F396-4330-9312-06A4F6F5EB17}" srcOrd="5" destOrd="0" presId="urn:microsoft.com/office/officeart/2018/5/layout/IconCircleLabelList"/>
    <dgm:cxn modelId="{5038CA80-4B3A-4866-810E-AE1B5E2D9688}" type="presParOf" srcId="{E59B5473-84FE-4A98-9E41-836D5AA7B16A}" destId="{BD0D930E-4132-4ABC-9DF7-FA9BF663AB74}" srcOrd="6" destOrd="0" presId="urn:microsoft.com/office/officeart/2018/5/layout/IconCircleLabelList"/>
    <dgm:cxn modelId="{3CB3BFDD-F003-4BD4-919D-87234EACB88F}" type="presParOf" srcId="{BD0D930E-4132-4ABC-9DF7-FA9BF663AB74}" destId="{01C5F216-6A3C-47F8-999A-418BD008F41B}" srcOrd="0" destOrd="0" presId="urn:microsoft.com/office/officeart/2018/5/layout/IconCircleLabelList"/>
    <dgm:cxn modelId="{C0A643A4-DD54-4C3F-AC3D-D81A666BCD4E}" type="presParOf" srcId="{BD0D930E-4132-4ABC-9DF7-FA9BF663AB74}" destId="{DCC8EA47-BAAE-4CA3-B066-51947C37E293}" srcOrd="1" destOrd="0" presId="urn:microsoft.com/office/officeart/2018/5/layout/IconCircleLabelList"/>
    <dgm:cxn modelId="{8C7C84A7-26EC-45CF-856E-5024F3133F91}" type="presParOf" srcId="{BD0D930E-4132-4ABC-9DF7-FA9BF663AB74}" destId="{017CE109-935B-4DA4-A0EB-4E77543C8A2A}" srcOrd="2" destOrd="0" presId="urn:microsoft.com/office/officeart/2018/5/layout/IconCircleLabelList"/>
    <dgm:cxn modelId="{21807A35-4B94-4D20-AB66-9FB090186E62}" type="presParOf" srcId="{BD0D930E-4132-4ABC-9DF7-FA9BF663AB74}" destId="{8AD0055A-485F-4A06-83F2-A38E27B70694}" srcOrd="3" destOrd="0" presId="urn:microsoft.com/office/officeart/2018/5/layout/IconCircleLabelList"/>
    <dgm:cxn modelId="{3592E652-13C0-4A06-AC85-66EACB15826A}" type="presParOf" srcId="{E59B5473-84FE-4A98-9E41-836D5AA7B16A}" destId="{5256ED7D-EB4B-4DCA-AEE3-DAC9A39A1C77}" srcOrd="7" destOrd="0" presId="urn:microsoft.com/office/officeart/2018/5/layout/IconCircleLabelList"/>
    <dgm:cxn modelId="{6B7669C8-F985-4867-A8C8-9AFE841AE19E}" type="presParOf" srcId="{E59B5473-84FE-4A98-9E41-836D5AA7B16A}" destId="{4424D0AD-54A5-4258-8BA8-58D79CA7CB59}" srcOrd="8" destOrd="0" presId="urn:microsoft.com/office/officeart/2018/5/layout/IconCircleLabelList"/>
    <dgm:cxn modelId="{1A5F63EE-24A2-42B0-95E5-19514F529B89}" type="presParOf" srcId="{4424D0AD-54A5-4258-8BA8-58D79CA7CB59}" destId="{349A133B-F6E4-4ADB-AD1C-C6F85653EF9F}" srcOrd="0" destOrd="0" presId="urn:microsoft.com/office/officeart/2018/5/layout/IconCircleLabelList"/>
    <dgm:cxn modelId="{E16FC795-72F0-4510-9B47-BB9C4D646DF5}" type="presParOf" srcId="{4424D0AD-54A5-4258-8BA8-58D79CA7CB59}" destId="{726D67E5-7A2B-4410-8D83-840D07139424}" srcOrd="1" destOrd="0" presId="urn:microsoft.com/office/officeart/2018/5/layout/IconCircleLabelList"/>
    <dgm:cxn modelId="{BA49A7BA-90DF-4700-99C3-18E800A826CD}" type="presParOf" srcId="{4424D0AD-54A5-4258-8BA8-58D79CA7CB59}" destId="{3D80BAB8-B610-4D85-A98A-7F8055A3FCEA}" srcOrd="2" destOrd="0" presId="urn:microsoft.com/office/officeart/2018/5/layout/IconCircleLabelList"/>
    <dgm:cxn modelId="{6670F8EB-CCB4-4132-8CC3-49AC7899A326}" type="presParOf" srcId="{4424D0AD-54A5-4258-8BA8-58D79CA7CB59}" destId="{792AD03A-3A2B-4A85-B38D-B340DE61BF9F}" srcOrd="3" destOrd="0" presId="urn:microsoft.com/office/officeart/2018/5/layout/IconCircleLabelList"/>
    <dgm:cxn modelId="{F06767A9-2796-4496-912F-1EEE0D399925}" type="presParOf" srcId="{E59B5473-84FE-4A98-9E41-836D5AA7B16A}" destId="{985EBA3C-CEFC-46EA-A69E-DB342B481A2F}" srcOrd="9" destOrd="0" presId="urn:microsoft.com/office/officeart/2018/5/layout/IconCircleLabelList"/>
    <dgm:cxn modelId="{C2B11689-A714-4E30-8ABC-3BA98F2C5614}" type="presParOf" srcId="{E59B5473-84FE-4A98-9E41-836D5AA7B16A}" destId="{AFCCBCE8-A884-40DA-8E38-1FCDA97B62CD}" srcOrd="10" destOrd="0" presId="urn:microsoft.com/office/officeart/2018/5/layout/IconCircleLabelList"/>
    <dgm:cxn modelId="{DC3F736E-951E-4B33-93FA-EFB9F87F3633}" type="presParOf" srcId="{AFCCBCE8-A884-40DA-8E38-1FCDA97B62CD}" destId="{28B8F8B6-7D54-4A07-BEC6-B149F00E2AC8}" srcOrd="0" destOrd="0" presId="urn:microsoft.com/office/officeart/2018/5/layout/IconCircleLabelList"/>
    <dgm:cxn modelId="{BD5CA93D-6D08-41AC-95A1-5C8704DF7DC2}" type="presParOf" srcId="{AFCCBCE8-A884-40DA-8E38-1FCDA97B62CD}" destId="{FE5DE76A-67E9-4EE4-B306-37C22A43BDFD}" srcOrd="1" destOrd="0" presId="urn:microsoft.com/office/officeart/2018/5/layout/IconCircleLabelList"/>
    <dgm:cxn modelId="{FD8E37E9-23FE-4A4B-B7B3-E15152D0FFAF}" type="presParOf" srcId="{AFCCBCE8-A884-40DA-8E38-1FCDA97B62CD}" destId="{B25AC69A-C98B-4665-A4AD-717AC1C95830}" srcOrd="2" destOrd="0" presId="urn:microsoft.com/office/officeart/2018/5/layout/IconCircleLabelList"/>
    <dgm:cxn modelId="{9FF58E4A-C9D6-4F9A-AD77-BE45C114BE4A}" type="presParOf" srcId="{AFCCBCE8-A884-40DA-8E38-1FCDA97B62CD}" destId="{5FB4BA5C-A939-420C-9161-1CCF162DED2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B74396-12BD-4711-B5D2-C6FA396F84E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BEC7B70-56C8-43F0-9470-8A678C01BA04}">
      <dgm:prSet/>
      <dgm:spPr/>
      <dgm:t>
        <a:bodyPr/>
        <a:lstStyle/>
        <a:p>
          <a:r>
            <a:rPr lang="en-US"/>
            <a:t>Are actions consistent with the Code of Ethics?</a:t>
          </a:r>
        </a:p>
      </dgm:t>
    </dgm:pt>
    <dgm:pt modelId="{71F681E2-C95B-4691-A8A9-9B61583E59C8}" type="parTrans" cxnId="{20E3DD7E-8767-46C3-A91D-B669AE9B5A24}">
      <dgm:prSet/>
      <dgm:spPr/>
      <dgm:t>
        <a:bodyPr/>
        <a:lstStyle/>
        <a:p>
          <a:endParaRPr lang="en-US"/>
        </a:p>
      </dgm:t>
    </dgm:pt>
    <dgm:pt modelId="{FAE769D3-B8C4-43E2-AD5D-FD56F9F8108E}" type="sibTrans" cxnId="{20E3DD7E-8767-46C3-A91D-B669AE9B5A24}">
      <dgm:prSet/>
      <dgm:spPr/>
      <dgm:t>
        <a:bodyPr/>
        <a:lstStyle/>
        <a:p>
          <a:endParaRPr lang="en-US"/>
        </a:p>
      </dgm:t>
    </dgm:pt>
    <dgm:pt modelId="{7A965246-D6F6-4A5D-BFDC-547D4E52FF1E}">
      <dgm:prSet/>
      <dgm:spPr/>
      <dgm:t>
        <a:bodyPr/>
        <a:lstStyle/>
        <a:p>
          <a:r>
            <a:rPr lang="en-US"/>
            <a:t>What would a victim or community affected expect of me?</a:t>
          </a:r>
        </a:p>
      </dgm:t>
    </dgm:pt>
    <dgm:pt modelId="{CB54692B-46BE-41A3-AF9E-86231FEAEF45}" type="parTrans" cxnId="{047F14C2-900C-4189-BD1F-7331ECCFA2D0}">
      <dgm:prSet/>
      <dgm:spPr/>
      <dgm:t>
        <a:bodyPr/>
        <a:lstStyle/>
        <a:p>
          <a:endParaRPr lang="en-US"/>
        </a:p>
      </dgm:t>
    </dgm:pt>
    <dgm:pt modelId="{FC13FE13-99EF-43A1-8E35-511C9B9CED52}" type="sibTrans" cxnId="{047F14C2-900C-4189-BD1F-7331ECCFA2D0}">
      <dgm:prSet/>
      <dgm:spPr/>
      <dgm:t>
        <a:bodyPr/>
        <a:lstStyle/>
        <a:p>
          <a:endParaRPr lang="en-US"/>
        </a:p>
      </dgm:t>
    </dgm:pt>
    <dgm:pt modelId="{675D3CD8-5EF6-4354-84DA-256E5529D902}">
      <dgm:prSet/>
      <dgm:spPr/>
      <dgm:t>
        <a:bodyPr/>
        <a:lstStyle/>
        <a:p>
          <a:r>
            <a:rPr lang="en-US"/>
            <a:t>What does police service expect of me?</a:t>
          </a:r>
        </a:p>
      </dgm:t>
    </dgm:pt>
    <dgm:pt modelId="{AFD179E4-E82B-47A5-AC45-43B969EFD12E}" type="parTrans" cxnId="{56F6C276-D4CE-42A7-8D4D-0E2ADCFE6ABE}">
      <dgm:prSet/>
      <dgm:spPr/>
      <dgm:t>
        <a:bodyPr/>
        <a:lstStyle/>
        <a:p>
          <a:endParaRPr lang="en-US"/>
        </a:p>
      </dgm:t>
    </dgm:pt>
    <dgm:pt modelId="{841AC297-2E4D-49CA-BDAA-BA6C6ACF9C27}" type="sibTrans" cxnId="{56F6C276-D4CE-42A7-8D4D-0E2ADCFE6ABE}">
      <dgm:prSet/>
      <dgm:spPr/>
      <dgm:t>
        <a:bodyPr/>
        <a:lstStyle/>
        <a:p>
          <a:endParaRPr lang="en-US"/>
        </a:p>
      </dgm:t>
    </dgm:pt>
    <dgm:pt modelId="{06DFB147-BAF4-4652-A46D-58E3C430F50B}">
      <dgm:prSet/>
      <dgm:spPr/>
      <dgm:t>
        <a:bodyPr/>
        <a:lstStyle/>
        <a:p>
          <a:r>
            <a:rPr lang="en-US"/>
            <a:t>Is this action or decision likely to reflect positively on my professionalism and the wider policing profession?</a:t>
          </a:r>
        </a:p>
      </dgm:t>
    </dgm:pt>
    <dgm:pt modelId="{66663129-EBD9-4180-9E5E-6C8EB5E17341}" type="parTrans" cxnId="{85FFCCCC-BE1F-4643-9C13-0D7C4C47D9F8}">
      <dgm:prSet/>
      <dgm:spPr/>
      <dgm:t>
        <a:bodyPr/>
        <a:lstStyle/>
        <a:p>
          <a:endParaRPr lang="en-US"/>
        </a:p>
      </dgm:t>
    </dgm:pt>
    <dgm:pt modelId="{0772A907-95EB-4A95-8020-55393260EF8F}" type="sibTrans" cxnId="{85FFCCCC-BE1F-4643-9C13-0D7C4C47D9F8}">
      <dgm:prSet/>
      <dgm:spPr/>
      <dgm:t>
        <a:bodyPr/>
        <a:lstStyle/>
        <a:p>
          <a:endParaRPr lang="en-US"/>
        </a:p>
      </dgm:t>
    </dgm:pt>
    <dgm:pt modelId="{3E396812-D92B-49A2-9568-691B2CF6548E}">
      <dgm:prSet/>
      <dgm:spPr/>
      <dgm:t>
        <a:bodyPr/>
        <a:lstStyle/>
        <a:p>
          <a:r>
            <a:rPr lang="en-US"/>
            <a:t>Can I explain my action or decision in a public forum?</a:t>
          </a:r>
        </a:p>
      </dgm:t>
    </dgm:pt>
    <dgm:pt modelId="{0EA45B27-02CF-433C-AFE4-7961456D38B0}" type="parTrans" cxnId="{D76D1581-B896-4F7D-9519-F801740069E5}">
      <dgm:prSet/>
      <dgm:spPr/>
      <dgm:t>
        <a:bodyPr/>
        <a:lstStyle/>
        <a:p>
          <a:endParaRPr lang="en-US"/>
        </a:p>
      </dgm:t>
    </dgm:pt>
    <dgm:pt modelId="{39A76663-C293-41D6-AB21-1CCAC6EA1711}" type="sibTrans" cxnId="{D76D1581-B896-4F7D-9519-F801740069E5}">
      <dgm:prSet/>
      <dgm:spPr/>
      <dgm:t>
        <a:bodyPr/>
        <a:lstStyle/>
        <a:p>
          <a:endParaRPr lang="en-US"/>
        </a:p>
      </dgm:t>
    </dgm:pt>
    <dgm:pt modelId="{4F7D3CED-92B6-4679-8CC2-89AF54E0E134}" type="pres">
      <dgm:prSet presAssocID="{48B74396-12BD-4711-B5D2-C6FA396F84E4}" presName="diagram" presStyleCnt="0">
        <dgm:presLayoutVars>
          <dgm:dir/>
          <dgm:resizeHandles val="exact"/>
        </dgm:presLayoutVars>
      </dgm:prSet>
      <dgm:spPr/>
    </dgm:pt>
    <dgm:pt modelId="{27A7A686-6204-4515-9918-327AF63F36BD}" type="pres">
      <dgm:prSet presAssocID="{8BEC7B70-56C8-43F0-9470-8A678C01BA04}" presName="node" presStyleLbl="node1" presStyleIdx="0" presStyleCnt="5">
        <dgm:presLayoutVars>
          <dgm:bulletEnabled val="1"/>
        </dgm:presLayoutVars>
      </dgm:prSet>
      <dgm:spPr/>
    </dgm:pt>
    <dgm:pt modelId="{2A6957FC-E6F7-4C23-BAD9-58C880BB8F12}" type="pres">
      <dgm:prSet presAssocID="{FAE769D3-B8C4-43E2-AD5D-FD56F9F8108E}" presName="sibTrans" presStyleCnt="0"/>
      <dgm:spPr/>
    </dgm:pt>
    <dgm:pt modelId="{8BFB677D-7AF7-4C78-A22F-EA1A4784156C}" type="pres">
      <dgm:prSet presAssocID="{7A965246-D6F6-4A5D-BFDC-547D4E52FF1E}" presName="node" presStyleLbl="node1" presStyleIdx="1" presStyleCnt="5">
        <dgm:presLayoutVars>
          <dgm:bulletEnabled val="1"/>
        </dgm:presLayoutVars>
      </dgm:prSet>
      <dgm:spPr/>
    </dgm:pt>
    <dgm:pt modelId="{6278CC9E-FA95-4315-9106-DC0319D1FA42}" type="pres">
      <dgm:prSet presAssocID="{FC13FE13-99EF-43A1-8E35-511C9B9CED52}" presName="sibTrans" presStyleCnt="0"/>
      <dgm:spPr/>
    </dgm:pt>
    <dgm:pt modelId="{013F5D8A-9FB2-41AC-9BF5-CC0801DA9CAC}" type="pres">
      <dgm:prSet presAssocID="{675D3CD8-5EF6-4354-84DA-256E5529D902}" presName="node" presStyleLbl="node1" presStyleIdx="2" presStyleCnt="5">
        <dgm:presLayoutVars>
          <dgm:bulletEnabled val="1"/>
        </dgm:presLayoutVars>
      </dgm:prSet>
      <dgm:spPr/>
    </dgm:pt>
    <dgm:pt modelId="{1AC83BD2-9001-4CD8-ADAB-82D5AC3FE5D6}" type="pres">
      <dgm:prSet presAssocID="{841AC297-2E4D-49CA-BDAA-BA6C6ACF9C27}" presName="sibTrans" presStyleCnt="0"/>
      <dgm:spPr/>
    </dgm:pt>
    <dgm:pt modelId="{742222A2-9D6D-4908-BE97-94E3D75F4166}" type="pres">
      <dgm:prSet presAssocID="{06DFB147-BAF4-4652-A46D-58E3C430F50B}" presName="node" presStyleLbl="node1" presStyleIdx="3" presStyleCnt="5">
        <dgm:presLayoutVars>
          <dgm:bulletEnabled val="1"/>
        </dgm:presLayoutVars>
      </dgm:prSet>
      <dgm:spPr/>
    </dgm:pt>
    <dgm:pt modelId="{CD1B6A0C-2580-4FC7-B6B3-36C0F669A006}" type="pres">
      <dgm:prSet presAssocID="{0772A907-95EB-4A95-8020-55393260EF8F}" presName="sibTrans" presStyleCnt="0"/>
      <dgm:spPr/>
    </dgm:pt>
    <dgm:pt modelId="{44F6023D-9CED-4722-8871-F3BB6B30277C}" type="pres">
      <dgm:prSet presAssocID="{3E396812-D92B-49A2-9568-691B2CF6548E}" presName="node" presStyleLbl="node1" presStyleIdx="4" presStyleCnt="5">
        <dgm:presLayoutVars>
          <dgm:bulletEnabled val="1"/>
        </dgm:presLayoutVars>
      </dgm:prSet>
      <dgm:spPr/>
    </dgm:pt>
  </dgm:ptLst>
  <dgm:cxnLst>
    <dgm:cxn modelId="{0B095A02-91FB-4C3D-A3EE-BEC8670ACF7E}" type="presOf" srcId="{8BEC7B70-56C8-43F0-9470-8A678C01BA04}" destId="{27A7A686-6204-4515-9918-327AF63F36BD}" srcOrd="0" destOrd="0" presId="urn:microsoft.com/office/officeart/2005/8/layout/default"/>
    <dgm:cxn modelId="{5F307026-847B-486C-BFBA-A3307D50C879}" type="presOf" srcId="{675D3CD8-5EF6-4354-84DA-256E5529D902}" destId="{013F5D8A-9FB2-41AC-9BF5-CC0801DA9CAC}" srcOrd="0" destOrd="0" presId="urn:microsoft.com/office/officeart/2005/8/layout/default"/>
    <dgm:cxn modelId="{4AB4CC37-D4A7-428F-8A2F-8173593F4242}" type="presOf" srcId="{7A965246-D6F6-4A5D-BFDC-547D4E52FF1E}" destId="{8BFB677D-7AF7-4C78-A22F-EA1A4784156C}" srcOrd="0" destOrd="0" presId="urn:microsoft.com/office/officeart/2005/8/layout/default"/>
    <dgm:cxn modelId="{56F6C276-D4CE-42A7-8D4D-0E2ADCFE6ABE}" srcId="{48B74396-12BD-4711-B5D2-C6FA396F84E4}" destId="{675D3CD8-5EF6-4354-84DA-256E5529D902}" srcOrd="2" destOrd="0" parTransId="{AFD179E4-E82B-47A5-AC45-43B969EFD12E}" sibTransId="{841AC297-2E4D-49CA-BDAA-BA6C6ACF9C27}"/>
    <dgm:cxn modelId="{06681C77-F516-4F1E-B5DB-1CCE66947963}" type="presOf" srcId="{48B74396-12BD-4711-B5D2-C6FA396F84E4}" destId="{4F7D3CED-92B6-4679-8CC2-89AF54E0E134}" srcOrd="0" destOrd="0" presId="urn:microsoft.com/office/officeart/2005/8/layout/default"/>
    <dgm:cxn modelId="{66FF4E57-8DD2-4754-ABCB-573668900792}" type="presOf" srcId="{06DFB147-BAF4-4652-A46D-58E3C430F50B}" destId="{742222A2-9D6D-4908-BE97-94E3D75F4166}" srcOrd="0" destOrd="0" presId="urn:microsoft.com/office/officeart/2005/8/layout/default"/>
    <dgm:cxn modelId="{DECA9657-0ED3-43C7-BF31-5D88556ED725}" type="presOf" srcId="{3E396812-D92B-49A2-9568-691B2CF6548E}" destId="{44F6023D-9CED-4722-8871-F3BB6B30277C}" srcOrd="0" destOrd="0" presId="urn:microsoft.com/office/officeart/2005/8/layout/default"/>
    <dgm:cxn modelId="{20E3DD7E-8767-46C3-A91D-B669AE9B5A24}" srcId="{48B74396-12BD-4711-B5D2-C6FA396F84E4}" destId="{8BEC7B70-56C8-43F0-9470-8A678C01BA04}" srcOrd="0" destOrd="0" parTransId="{71F681E2-C95B-4691-A8A9-9B61583E59C8}" sibTransId="{FAE769D3-B8C4-43E2-AD5D-FD56F9F8108E}"/>
    <dgm:cxn modelId="{D76D1581-B896-4F7D-9519-F801740069E5}" srcId="{48B74396-12BD-4711-B5D2-C6FA396F84E4}" destId="{3E396812-D92B-49A2-9568-691B2CF6548E}" srcOrd="4" destOrd="0" parTransId="{0EA45B27-02CF-433C-AFE4-7961456D38B0}" sibTransId="{39A76663-C293-41D6-AB21-1CCAC6EA1711}"/>
    <dgm:cxn modelId="{047F14C2-900C-4189-BD1F-7331ECCFA2D0}" srcId="{48B74396-12BD-4711-B5D2-C6FA396F84E4}" destId="{7A965246-D6F6-4A5D-BFDC-547D4E52FF1E}" srcOrd="1" destOrd="0" parTransId="{CB54692B-46BE-41A3-AF9E-86231FEAEF45}" sibTransId="{FC13FE13-99EF-43A1-8E35-511C9B9CED52}"/>
    <dgm:cxn modelId="{85FFCCCC-BE1F-4643-9C13-0D7C4C47D9F8}" srcId="{48B74396-12BD-4711-B5D2-C6FA396F84E4}" destId="{06DFB147-BAF4-4652-A46D-58E3C430F50B}" srcOrd="3" destOrd="0" parTransId="{66663129-EBD9-4180-9E5E-6C8EB5E17341}" sibTransId="{0772A907-95EB-4A95-8020-55393260EF8F}"/>
    <dgm:cxn modelId="{83BA0492-6357-4C24-BC02-F32D6EF980A3}" type="presParOf" srcId="{4F7D3CED-92B6-4679-8CC2-89AF54E0E134}" destId="{27A7A686-6204-4515-9918-327AF63F36BD}" srcOrd="0" destOrd="0" presId="urn:microsoft.com/office/officeart/2005/8/layout/default"/>
    <dgm:cxn modelId="{CCF5B4E8-1CD5-435E-943C-751365F2C6FF}" type="presParOf" srcId="{4F7D3CED-92B6-4679-8CC2-89AF54E0E134}" destId="{2A6957FC-E6F7-4C23-BAD9-58C880BB8F12}" srcOrd="1" destOrd="0" presId="urn:microsoft.com/office/officeart/2005/8/layout/default"/>
    <dgm:cxn modelId="{9413CD86-C9B9-4103-8633-D8763F1A578F}" type="presParOf" srcId="{4F7D3CED-92B6-4679-8CC2-89AF54E0E134}" destId="{8BFB677D-7AF7-4C78-A22F-EA1A4784156C}" srcOrd="2" destOrd="0" presId="urn:microsoft.com/office/officeart/2005/8/layout/default"/>
    <dgm:cxn modelId="{55DE81A9-8B7A-490F-A900-9CD9B2EB371C}" type="presParOf" srcId="{4F7D3CED-92B6-4679-8CC2-89AF54E0E134}" destId="{6278CC9E-FA95-4315-9106-DC0319D1FA42}" srcOrd="3" destOrd="0" presId="urn:microsoft.com/office/officeart/2005/8/layout/default"/>
    <dgm:cxn modelId="{1D2FC824-A516-4C05-A96E-69B7FA5D931B}" type="presParOf" srcId="{4F7D3CED-92B6-4679-8CC2-89AF54E0E134}" destId="{013F5D8A-9FB2-41AC-9BF5-CC0801DA9CAC}" srcOrd="4" destOrd="0" presId="urn:microsoft.com/office/officeart/2005/8/layout/default"/>
    <dgm:cxn modelId="{45B27BAA-FB91-43BF-B660-B585A448FC80}" type="presParOf" srcId="{4F7D3CED-92B6-4679-8CC2-89AF54E0E134}" destId="{1AC83BD2-9001-4CD8-ADAB-82D5AC3FE5D6}" srcOrd="5" destOrd="0" presId="urn:microsoft.com/office/officeart/2005/8/layout/default"/>
    <dgm:cxn modelId="{51E668EA-A017-4CBA-90E4-0CF9035B3EF3}" type="presParOf" srcId="{4F7D3CED-92B6-4679-8CC2-89AF54E0E134}" destId="{742222A2-9D6D-4908-BE97-94E3D75F4166}" srcOrd="6" destOrd="0" presId="urn:microsoft.com/office/officeart/2005/8/layout/default"/>
    <dgm:cxn modelId="{44563AAC-270E-4F56-AF48-8D9EC13D8A98}" type="presParOf" srcId="{4F7D3CED-92B6-4679-8CC2-89AF54E0E134}" destId="{CD1B6A0C-2580-4FC7-B6B3-36C0F669A006}" srcOrd="7" destOrd="0" presId="urn:microsoft.com/office/officeart/2005/8/layout/default"/>
    <dgm:cxn modelId="{F2BD9552-342F-4867-A389-226A2E68FE29}" type="presParOf" srcId="{4F7D3CED-92B6-4679-8CC2-89AF54E0E134}" destId="{44F6023D-9CED-4722-8871-F3BB6B30277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68A587-1A60-463C-B88F-B362C45102E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7754D8B5-DDB8-4538-9AA8-03EE3245DFDE}">
      <dgm:prSet/>
      <dgm:spPr/>
      <dgm:t>
        <a:bodyPr/>
        <a:lstStyle/>
        <a:p>
          <a:r>
            <a:rPr lang="en-US"/>
            <a:t>Immediacy of the threat</a:t>
          </a:r>
        </a:p>
      </dgm:t>
    </dgm:pt>
    <dgm:pt modelId="{5293605D-20CD-43AF-B6BA-98A028FEC43B}" type="parTrans" cxnId="{8DB0A8A8-DD6B-4EA6-A7FF-4BF17FEB1EB7}">
      <dgm:prSet/>
      <dgm:spPr/>
      <dgm:t>
        <a:bodyPr/>
        <a:lstStyle/>
        <a:p>
          <a:endParaRPr lang="en-US"/>
        </a:p>
      </dgm:t>
    </dgm:pt>
    <dgm:pt modelId="{1FE323BE-0A82-4C9E-B859-A45FA9978272}" type="sibTrans" cxnId="{8DB0A8A8-DD6B-4EA6-A7FF-4BF17FEB1EB7}">
      <dgm:prSet/>
      <dgm:spPr/>
      <dgm:t>
        <a:bodyPr/>
        <a:lstStyle/>
        <a:p>
          <a:endParaRPr lang="en-US"/>
        </a:p>
      </dgm:t>
    </dgm:pt>
    <dgm:pt modelId="{2AF83912-5614-42B9-A9B5-73B85CD88072}">
      <dgm:prSet/>
      <dgm:spPr/>
      <dgm:t>
        <a:bodyPr/>
        <a:lstStyle/>
        <a:p>
          <a:r>
            <a:rPr lang="en-US"/>
            <a:t>Limitations of the current information </a:t>
          </a:r>
        </a:p>
      </dgm:t>
    </dgm:pt>
    <dgm:pt modelId="{E087483F-0ADC-47A7-8851-A63C95199F42}" type="parTrans" cxnId="{C9F60764-E5FA-42B4-AD69-52DC7EFD58AB}">
      <dgm:prSet/>
      <dgm:spPr/>
      <dgm:t>
        <a:bodyPr/>
        <a:lstStyle/>
        <a:p>
          <a:endParaRPr lang="en-US"/>
        </a:p>
      </dgm:t>
    </dgm:pt>
    <dgm:pt modelId="{2A9CE558-D7A3-4A26-996B-93B6914D8D8B}" type="sibTrans" cxnId="{C9F60764-E5FA-42B4-AD69-52DC7EFD58AB}">
      <dgm:prSet/>
      <dgm:spPr/>
      <dgm:t>
        <a:bodyPr/>
        <a:lstStyle/>
        <a:p>
          <a:endParaRPr lang="en-US"/>
        </a:p>
      </dgm:t>
    </dgm:pt>
    <dgm:pt modelId="{E7663F55-E16D-49EC-BE14-18E8A98A3C0C}">
      <dgm:prSet/>
      <dgm:spPr/>
      <dgm:t>
        <a:bodyPr/>
        <a:lstStyle/>
        <a:p>
          <a:r>
            <a:rPr lang="en-US"/>
            <a:t>Time available</a:t>
          </a:r>
        </a:p>
      </dgm:t>
    </dgm:pt>
    <dgm:pt modelId="{417AC7BB-EB41-4B7B-8740-7D28A3C9F3B9}" type="parTrans" cxnId="{35E69441-2318-4739-9C1D-6C7F1EF77F76}">
      <dgm:prSet/>
      <dgm:spPr/>
      <dgm:t>
        <a:bodyPr/>
        <a:lstStyle/>
        <a:p>
          <a:endParaRPr lang="en-US"/>
        </a:p>
      </dgm:t>
    </dgm:pt>
    <dgm:pt modelId="{58838667-E8C5-41E7-A669-8B41253D12DF}" type="sibTrans" cxnId="{35E69441-2318-4739-9C1D-6C7F1EF77F76}">
      <dgm:prSet/>
      <dgm:spPr/>
      <dgm:t>
        <a:bodyPr/>
        <a:lstStyle/>
        <a:p>
          <a:endParaRPr lang="en-US"/>
        </a:p>
      </dgm:t>
    </dgm:pt>
    <dgm:pt modelId="{5B6AC496-B5A0-4A98-8F72-CC3BBDE4CF9E}">
      <dgm:prSet/>
      <dgm:spPr/>
      <dgm:t>
        <a:bodyPr/>
        <a:lstStyle/>
        <a:p>
          <a:r>
            <a:rPr lang="en-US"/>
            <a:t>Resources and support available</a:t>
          </a:r>
        </a:p>
      </dgm:t>
    </dgm:pt>
    <dgm:pt modelId="{02D1A174-E6C5-406E-932A-A70ADC832336}" type="parTrans" cxnId="{1D990B92-791D-46CB-B8AF-8A2D054C63D3}">
      <dgm:prSet/>
      <dgm:spPr/>
      <dgm:t>
        <a:bodyPr/>
        <a:lstStyle/>
        <a:p>
          <a:endParaRPr lang="en-US"/>
        </a:p>
      </dgm:t>
    </dgm:pt>
    <dgm:pt modelId="{AA03CE24-9003-4C9F-8F17-7F634E400140}" type="sibTrans" cxnId="{1D990B92-791D-46CB-B8AF-8A2D054C63D3}">
      <dgm:prSet/>
      <dgm:spPr/>
      <dgm:t>
        <a:bodyPr/>
        <a:lstStyle/>
        <a:p>
          <a:endParaRPr lang="en-US"/>
        </a:p>
      </dgm:t>
    </dgm:pt>
    <dgm:pt modelId="{2D30EEDE-605F-4FD6-8365-BAA6024A39B3}">
      <dgm:prSet/>
      <dgm:spPr/>
      <dgm:t>
        <a:bodyPr/>
        <a:lstStyle/>
        <a:p>
          <a:r>
            <a:rPr lang="en-US"/>
            <a:t>Individual’s own knowledge, experience and skills</a:t>
          </a:r>
        </a:p>
      </dgm:t>
    </dgm:pt>
    <dgm:pt modelId="{D26E3CB6-71CE-47AF-9E2E-C9C5BEFDF059}" type="parTrans" cxnId="{6B4751BC-E06F-4272-A28D-0177DC2B8763}">
      <dgm:prSet/>
      <dgm:spPr/>
      <dgm:t>
        <a:bodyPr/>
        <a:lstStyle/>
        <a:p>
          <a:endParaRPr lang="en-US"/>
        </a:p>
      </dgm:t>
    </dgm:pt>
    <dgm:pt modelId="{F7E797DA-6D1B-473B-BD1F-E8F8DBB2BCD2}" type="sibTrans" cxnId="{6B4751BC-E06F-4272-A28D-0177DC2B8763}">
      <dgm:prSet/>
      <dgm:spPr/>
      <dgm:t>
        <a:bodyPr/>
        <a:lstStyle/>
        <a:p>
          <a:endParaRPr lang="en-US"/>
        </a:p>
      </dgm:t>
    </dgm:pt>
    <dgm:pt modelId="{5237D565-8DDA-4E7E-AA36-51B73926A3C3}">
      <dgm:prSet/>
      <dgm:spPr/>
      <dgm:t>
        <a:bodyPr/>
        <a:lstStyle/>
        <a:p>
          <a:r>
            <a:rPr lang="en-US"/>
            <a:t>Impact of an action on the situation and the public</a:t>
          </a:r>
        </a:p>
      </dgm:t>
    </dgm:pt>
    <dgm:pt modelId="{CCBC76C7-2DAB-44CD-B7F5-42074125148D}" type="parTrans" cxnId="{B87D80AE-27DD-4000-A61A-C80A673BB8B1}">
      <dgm:prSet/>
      <dgm:spPr/>
      <dgm:t>
        <a:bodyPr/>
        <a:lstStyle/>
        <a:p>
          <a:endParaRPr lang="en-US"/>
        </a:p>
      </dgm:t>
    </dgm:pt>
    <dgm:pt modelId="{2FDCCBA4-2481-4E5B-A9CD-6EBF614D1C6E}" type="sibTrans" cxnId="{B87D80AE-27DD-4000-A61A-C80A673BB8B1}">
      <dgm:prSet/>
      <dgm:spPr/>
      <dgm:t>
        <a:bodyPr/>
        <a:lstStyle/>
        <a:p>
          <a:endParaRPr lang="en-US"/>
        </a:p>
      </dgm:t>
    </dgm:pt>
    <dgm:pt modelId="{011ED85F-9538-4134-872E-6FC08F5879E9}">
      <dgm:prSet/>
      <dgm:spPr/>
      <dgm:t>
        <a:bodyPr/>
        <a:lstStyle/>
        <a:p>
          <a:r>
            <a:rPr lang="en-US"/>
            <a:t>What action can be taken if things do not happen as anticipated?</a:t>
          </a:r>
        </a:p>
      </dgm:t>
    </dgm:pt>
    <dgm:pt modelId="{133F9FE0-AA24-4E7A-BBE7-533BC61A5C62}" type="parTrans" cxnId="{5BF98835-388E-4A81-8CA9-4FCBFA319666}">
      <dgm:prSet/>
      <dgm:spPr/>
      <dgm:t>
        <a:bodyPr/>
        <a:lstStyle/>
        <a:p>
          <a:endParaRPr lang="en-US"/>
        </a:p>
      </dgm:t>
    </dgm:pt>
    <dgm:pt modelId="{BAEDFC3A-21E4-4D28-935E-22A3CFD0A796}" type="sibTrans" cxnId="{5BF98835-388E-4A81-8CA9-4FCBFA319666}">
      <dgm:prSet/>
      <dgm:spPr/>
      <dgm:t>
        <a:bodyPr/>
        <a:lstStyle/>
        <a:p>
          <a:endParaRPr lang="en-US"/>
        </a:p>
      </dgm:t>
    </dgm:pt>
    <dgm:pt modelId="{A0098F9B-87E0-440C-B536-BA8C5423F642}" type="pres">
      <dgm:prSet presAssocID="{9468A587-1A60-463C-B88F-B362C45102EA}" presName="diagram" presStyleCnt="0">
        <dgm:presLayoutVars>
          <dgm:dir/>
          <dgm:resizeHandles val="exact"/>
        </dgm:presLayoutVars>
      </dgm:prSet>
      <dgm:spPr/>
    </dgm:pt>
    <dgm:pt modelId="{5F8D7B3E-FE2F-44AF-A1A6-D83B3D767643}" type="pres">
      <dgm:prSet presAssocID="{7754D8B5-DDB8-4538-9AA8-03EE3245DFDE}" presName="node" presStyleLbl="node1" presStyleIdx="0" presStyleCnt="7">
        <dgm:presLayoutVars>
          <dgm:bulletEnabled val="1"/>
        </dgm:presLayoutVars>
      </dgm:prSet>
      <dgm:spPr/>
    </dgm:pt>
    <dgm:pt modelId="{DB4633C5-828B-49CA-88E2-D4F7FAA02247}" type="pres">
      <dgm:prSet presAssocID="{1FE323BE-0A82-4C9E-B859-A45FA9978272}" presName="sibTrans" presStyleCnt="0"/>
      <dgm:spPr/>
    </dgm:pt>
    <dgm:pt modelId="{4F6C8923-5948-4222-A223-EE9086CD6889}" type="pres">
      <dgm:prSet presAssocID="{2AF83912-5614-42B9-A9B5-73B85CD88072}" presName="node" presStyleLbl="node1" presStyleIdx="1" presStyleCnt="7">
        <dgm:presLayoutVars>
          <dgm:bulletEnabled val="1"/>
        </dgm:presLayoutVars>
      </dgm:prSet>
      <dgm:spPr/>
    </dgm:pt>
    <dgm:pt modelId="{BED681BB-9828-4CEA-BF67-3ACCD8731692}" type="pres">
      <dgm:prSet presAssocID="{2A9CE558-D7A3-4A26-996B-93B6914D8D8B}" presName="sibTrans" presStyleCnt="0"/>
      <dgm:spPr/>
    </dgm:pt>
    <dgm:pt modelId="{218BD641-FACC-4354-B139-8B0EAF080A71}" type="pres">
      <dgm:prSet presAssocID="{E7663F55-E16D-49EC-BE14-18E8A98A3C0C}" presName="node" presStyleLbl="node1" presStyleIdx="2" presStyleCnt="7">
        <dgm:presLayoutVars>
          <dgm:bulletEnabled val="1"/>
        </dgm:presLayoutVars>
      </dgm:prSet>
      <dgm:spPr/>
    </dgm:pt>
    <dgm:pt modelId="{9F045473-9C4C-4D6D-A97F-73156D95CE14}" type="pres">
      <dgm:prSet presAssocID="{58838667-E8C5-41E7-A669-8B41253D12DF}" presName="sibTrans" presStyleCnt="0"/>
      <dgm:spPr/>
    </dgm:pt>
    <dgm:pt modelId="{B523B5F5-8ED4-4EAF-B4D0-D8517F828F7C}" type="pres">
      <dgm:prSet presAssocID="{5B6AC496-B5A0-4A98-8F72-CC3BBDE4CF9E}" presName="node" presStyleLbl="node1" presStyleIdx="3" presStyleCnt="7">
        <dgm:presLayoutVars>
          <dgm:bulletEnabled val="1"/>
        </dgm:presLayoutVars>
      </dgm:prSet>
      <dgm:spPr/>
    </dgm:pt>
    <dgm:pt modelId="{DCFBFF6E-54C4-4BCC-9C92-AA059454B859}" type="pres">
      <dgm:prSet presAssocID="{AA03CE24-9003-4C9F-8F17-7F634E400140}" presName="sibTrans" presStyleCnt="0"/>
      <dgm:spPr/>
    </dgm:pt>
    <dgm:pt modelId="{DE32C6C7-DBC0-4DA2-BAC3-A3A0F2BB55FC}" type="pres">
      <dgm:prSet presAssocID="{2D30EEDE-605F-4FD6-8365-BAA6024A39B3}" presName="node" presStyleLbl="node1" presStyleIdx="4" presStyleCnt="7">
        <dgm:presLayoutVars>
          <dgm:bulletEnabled val="1"/>
        </dgm:presLayoutVars>
      </dgm:prSet>
      <dgm:spPr/>
    </dgm:pt>
    <dgm:pt modelId="{3B6C3558-5A79-48EA-A327-2565AB1E2CF3}" type="pres">
      <dgm:prSet presAssocID="{F7E797DA-6D1B-473B-BD1F-E8F8DBB2BCD2}" presName="sibTrans" presStyleCnt="0"/>
      <dgm:spPr/>
    </dgm:pt>
    <dgm:pt modelId="{25357FD3-D53C-4CF0-AF44-8B7532EB1B4F}" type="pres">
      <dgm:prSet presAssocID="{5237D565-8DDA-4E7E-AA36-51B73926A3C3}" presName="node" presStyleLbl="node1" presStyleIdx="5" presStyleCnt="7">
        <dgm:presLayoutVars>
          <dgm:bulletEnabled val="1"/>
        </dgm:presLayoutVars>
      </dgm:prSet>
      <dgm:spPr/>
    </dgm:pt>
    <dgm:pt modelId="{72A635C9-87F5-4FB0-9583-0F3D1D50BFEF}" type="pres">
      <dgm:prSet presAssocID="{2FDCCBA4-2481-4E5B-A9CD-6EBF614D1C6E}" presName="sibTrans" presStyleCnt="0"/>
      <dgm:spPr/>
    </dgm:pt>
    <dgm:pt modelId="{60404092-E860-49D1-A4C8-270FC8FE2ED7}" type="pres">
      <dgm:prSet presAssocID="{011ED85F-9538-4134-872E-6FC08F5879E9}" presName="node" presStyleLbl="node1" presStyleIdx="6" presStyleCnt="7">
        <dgm:presLayoutVars>
          <dgm:bulletEnabled val="1"/>
        </dgm:presLayoutVars>
      </dgm:prSet>
      <dgm:spPr/>
    </dgm:pt>
  </dgm:ptLst>
  <dgm:cxnLst>
    <dgm:cxn modelId="{86931C14-7EBB-47CD-86F4-381B4D46A88F}" type="presOf" srcId="{9468A587-1A60-463C-B88F-B362C45102EA}" destId="{A0098F9B-87E0-440C-B536-BA8C5423F642}" srcOrd="0" destOrd="0" presId="urn:microsoft.com/office/officeart/2005/8/layout/default"/>
    <dgm:cxn modelId="{FE651A2D-A439-448E-A7E7-1638FBEB3384}" type="presOf" srcId="{2D30EEDE-605F-4FD6-8365-BAA6024A39B3}" destId="{DE32C6C7-DBC0-4DA2-BAC3-A3A0F2BB55FC}" srcOrd="0" destOrd="0" presId="urn:microsoft.com/office/officeart/2005/8/layout/default"/>
    <dgm:cxn modelId="{5BF98835-388E-4A81-8CA9-4FCBFA319666}" srcId="{9468A587-1A60-463C-B88F-B362C45102EA}" destId="{011ED85F-9538-4134-872E-6FC08F5879E9}" srcOrd="6" destOrd="0" parTransId="{133F9FE0-AA24-4E7A-BBE7-533BC61A5C62}" sibTransId="{BAEDFC3A-21E4-4D28-935E-22A3CFD0A796}"/>
    <dgm:cxn modelId="{35E69441-2318-4739-9C1D-6C7F1EF77F76}" srcId="{9468A587-1A60-463C-B88F-B362C45102EA}" destId="{E7663F55-E16D-49EC-BE14-18E8A98A3C0C}" srcOrd="2" destOrd="0" parTransId="{417AC7BB-EB41-4B7B-8740-7D28A3C9F3B9}" sibTransId="{58838667-E8C5-41E7-A669-8B41253D12DF}"/>
    <dgm:cxn modelId="{C9F60764-E5FA-42B4-AD69-52DC7EFD58AB}" srcId="{9468A587-1A60-463C-B88F-B362C45102EA}" destId="{2AF83912-5614-42B9-A9B5-73B85CD88072}" srcOrd="1" destOrd="0" parTransId="{E087483F-0ADC-47A7-8851-A63C95199F42}" sibTransId="{2A9CE558-D7A3-4A26-996B-93B6914D8D8B}"/>
    <dgm:cxn modelId="{84F71E77-8772-4F9D-86F7-7823C2CE31FC}" type="presOf" srcId="{011ED85F-9538-4134-872E-6FC08F5879E9}" destId="{60404092-E860-49D1-A4C8-270FC8FE2ED7}" srcOrd="0" destOrd="0" presId="urn:microsoft.com/office/officeart/2005/8/layout/default"/>
    <dgm:cxn modelId="{088A9258-AC5B-43D7-BC12-EA478F65CAF7}" type="presOf" srcId="{2AF83912-5614-42B9-A9B5-73B85CD88072}" destId="{4F6C8923-5948-4222-A223-EE9086CD6889}" srcOrd="0" destOrd="0" presId="urn:microsoft.com/office/officeart/2005/8/layout/default"/>
    <dgm:cxn modelId="{5A242B91-8298-4D2F-892B-047005D820F8}" type="presOf" srcId="{5B6AC496-B5A0-4A98-8F72-CC3BBDE4CF9E}" destId="{B523B5F5-8ED4-4EAF-B4D0-D8517F828F7C}" srcOrd="0" destOrd="0" presId="urn:microsoft.com/office/officeart/2005/8/layout/default"/>
    <dgm:cxn modelId="{1D990B92-791D-46CB-B8AF-8A2D054C63D3}" srcId="{9468A587-1A60-463C-B88F-B362C45102EA}" destId="{5B6AC496-B5A0-4A98-8F72-CC3BBDE4CF9E}" srcOrd="3" destOrd="0" parTransId="{02D1A174-E6C5-406E-932A-A70ADC832336}" sibTransId="{AA03CE24-9003-4C9F-8F17-7F634E400140}"/>
    <dgm:cxn modelId="{F3C871A7-C918-447A-A409-54741D7D2936}" type="presOf" srcId="{E7663F55-E16D-49EC-BE14-18E8A98A3C0C}" destId="{218BD641-FACC-4354-B139-8B0EAF080A71}" srcOrd="0" destOrd="0" presId="urn:microsoft.com/office/officeart/2005/8/layout/default"/>
    <dgm:cxn modelId="{8DB0A8A8-DD6B-4EA6-A7FF-4BF17FEB1EB7}" srcId="{9468A587-1A60-463C-B88F-B362C45102EA}" destId="{7754D8B5-DDB8-4538-9AA8-03EE3245DFDE}" srcOrd="0" destOrd="0" parTransId="{5293605D-20CD-43AF-B6BA-98A028FEC43B}" sibTransId="{1FE323BE-0A82-4C9E-B859-A45FA9978272}"/>
    <dgm:cxn modelId="{B87D80AE-27DD-4000-A61A-C80A673BB8B1}" srcId="{9468A587-1A60-463C-B88F-B362C45102EA}" destId="{5237D565-8DDA-4E7E-AA36-51B73926A3C3}" srcOrd="5" destOrd="0" parTransId="{CCBC76C7-2DAB-44CD-B7F5-42074125148D}" sibTransId="{2FDCCBA4-2481-4E5B-A9CD-6EBF614D1C6E}"/>
    <dgm:cxn modelId="{C89587BA-14D8-4843-8F90-10A2AE5F94E7}" type="presOf" srcId="{7754D8B5-DDB8-4538-9AA8-03EE3245DFDE}" destId="{5F8D7B3E-FE2F-44AF-A1A6-D83B3D767643}" srcOrd="0" destOrd="0" presId="urn:microsoft.com/office/officeart/2005/8/layout/default"/>
    <dgm:cxn modelId="{6B4751BC-E06F-4272-A28D-0177DC2B8763}" srcId="{9468A587-1A60-463C-B88F-B362C45102EA}" destId="{2D30EEDE-605F-4FD6-8365-BAA6024A39B3}" srcOrd="4" destOrd="0" parTransId="{D26E3CB6-71CE-47AF-9E2E-C9C5BEFDF059}" sibTransId="{F7E797DA-6D1B-473B-BD1F-E8F8DBB2BCD2}"/>
    <dgm:cxn modelId="{0D4CEDD9-7170-4163-88AF-9DC101D68840}" type="presOf" srcId="{5237D565-8DDA-4E7E-AA36-51B73926A3C3}" destId="{25357FD3-D53C-4CF0-AF44-8B7532EB1B4F}" srcOrd="0" destOrd="0" presId="urn:microsoft.com/office/officeart/2005/8/layout/default"/>
    <dgm:cxn modelId="{7B689079-9853-4EC9-86B0-6E4FB81CA233}" type="presParOf" srcId="{A0098F9B-87E0-440C-B536-BA8C5423F642}" destId="{5F8D7B3E-FE2F-44AF-A1A6-D83B3D767643}" srcOrd="0" destOrd="0" presId="urn:microsoft.com/office/officeart/2005/8/layout/default"/>
    <dgm:cxn modelId="{A9449169-08B7-48CC-967B-D68A60E541AC}" type="presParOf" srcId="{A0098F9B-87E0-440C-B536-BA8C5423F642}" destId="{DB4633C5-828B-49CA-88E2-D4F7FAA02247}" srcOrd="1" destOrd="0" presId="urn:microsoft.com/office/officeart/2005/8/layout/default"/>
    <dgm:cxn modelId="{63803F96-B35B-442D-9728-0AB14FB0D5E2}" type="presParOf" srcId="{A0098F9B-87E0-440C-B536-BA8C5423F642}" destId="{4F6C8923-5948-4222-A223-EE9086CD6889}" srcOrd="2" destOrd="0" presId="urn:microsoft.com/office/officeart/2005/8/layout/default"/>
    <dgm:cxn modelId="{9F316E35-D440-4E1A-B452-C6ADDD3F0F31}" type="presParOf" srcId="{A0098F9B-87E0-440C-B536-BA8C5423F642}" destId="{BED681BB-9828-4CEA-BF67-3ACCD8731692}" srcOrd="3" destOrd="0" presId="urn:microsoft.com/office/officeart/2005/8/layout/default"/>
    <dgm:cxn modelId="{762BCBC4-76FB-4653-9A50-865D58F71194}" type="presParOf" srcId="{A0098F9B-87E0-440C-B536-BA8C5423F642}" destId="{218BD641-FACC-4354-B139-8B0EAF080A71}" srcOrd="4" destOrd="0" presId="urn:microsoft.com/office/officeart/2005/8/layout/default"/>
    <dgm:cxn modelId="{75F42A2E-989E-4989-978C-D3D57C1F8BEF}" type="presParOf" srcId="{A0098F9B-87E0-440C-B536-BA8C5423F642}" destId="{9F045473-9C4C-4D6D-A97F-73156D95CE14}" srcOrd="5" destOrd="0" presId="urn:microsoft.com/office/officeart/2005/8/layout/default"/>
    <dgm:cxn modelId="{149D1B22-ECF3-420D-9797-4DE57CB69AA3}" type="presParOf" srcId="{A0098F9B-87E0-440C-B536-BA8C5423F642}" destId="{B523B5F5-8ED4-4EAF-B4D0-D8517F828F7C}" srcOrd="6" destOrd="0" presId="urn:microsoft.com/office/officeart/2005/8/layout/default"/>
    <dgm:cxn modelId="{E76395D7-24CB-4AAA-8ADC-7E51B3003C96}" type="presParOf" srcId="{A0098F9B-87E0-440C-B536-BA8C5423F642}" destId="{DCFBFF6E-54C4-4BCC-9C92-AA059454B859}" srcOrd="7" destOrd="0" presId="urn:microsoft.com/office/officeart/2005/8/layout/default"/>
    <dgm:cxn modelId="{2CA550C8-DE0B-4544-9010-BA4F56076E7D}" type="presParOf" srcId="{A0098F9B-87E0-440C-B536-BA8C5423F642}" destId="{DE32C6C7-DBC0-4DA2-BAC3-A3A0F2BB55FC}" srcOrd="8" destOrd="0" presId="urn:microsoft.com/office/officeart/2005/8/layout/default"/>
    <dgm:cxn modelId="{CA854634-5A93-49F3-944E-CE2A716EF274}" type="presParOf" srcId="{A0098F9B-87E0-440C-B536-BA8C5423F642}" destId="{3B6C3558-5A79-48EA-A327-2565AB1E2CF3}" srcOrd="9" destOrd="0" presId="urn:microsoft.com/office/officeart/2005/8/layout/default"/>
    <dgm:cxn modelId="{AF8A3642-ACFE-4910-89B5-E0F1A38652BA}" type="presParOf" srcId="{A0098F9B-87E0-440C-B536-BA8C5423F642}" destId="{25357FD3-D53C-4CF0-AF44-8B7532EB1B4F}" srcOrd="10" destOrd="0" presId="urn:microsoft.com/office/officeart/2005/8/layout/default"/>
    <dgm:cxn modelId="{FE3E26BF-9E5B-456A-91D2-D2F6709DC99E}" type="presParOf" srcId="{A0098F9B-87E0-440C-B536-BA8C5423F642}" destId="{72A635C9-87F5-4FB0-9583-0F3D1D50BFEF}" srcOrd="11" destOrd="0" presId="urn:microsoft.com/office/officeart/2005/8/layout/default"/>
    <dgm:cxn modelId="{FB26B1A0-086C-4213-B71F-E4B8693F5CC4}" type="presParOf" srcId="{A0098F9B-87E0-440C-B536-BA8C5423F642}" destId="{60404092-E860-49D1-A4C8-270FC8FE2ED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C197D2-7337-41A8-9A1F-643A3DB7D6D4}"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74078D87-D8ED-4ED4-936C-84C29F8F47FD}">
      <dgm:prSet/>
      <dgm:spPr/>
      <dgm:t>
        <a:bodyPr/>
        <a:lstStyle/>
        <a:p>
          <a:r>
            <a:rPr lang="en-GB"/>
            <a:t>During research, it was highlighted how the type of management style adopted by the SIO was of importance when solving the crime. </a:t>
          </a:r>
          <a:endParaRPr lang="en-US"/>
        </a:p>
      </dgm:t>
    </dgm:pt>
    <dgm:pt modelId="{EF967EAE-1711-42CD-8E96-275F05471325}" type="parTrans" cxnId="{49C159DB-19CD-489C-BBF2-269C4A2D7E4F}">
      <dgm:prSet/>
      <dgm:spPr/>
      <dgm:t>
        <a:bodyPr/>
        <a:lstStyle/>
        <a:p>
          <a:endParaRPr lang="en-US"/>
        </a:p>
      </dgm:t>
    </dgm:pt>
    <dgm:pt modelId="{DD7AE1DB-FFD8-474A-9E04-C4E65534EFC1}" type="sibTrans" cxnId="{49C159DB-19CD-489C-BBF2-269C4A2D7E4F}">
      <dgm:prSet/>
      <dgm:spPr/>
      <dgm:t>
        <a:bodyPr/>
        <a:lstStyle/>
        <a:p>
          <a:endParaRPr lang="en-US"/>
        </a:p>
      </dgm:t>
    </dgm:pt>
    <dgm:pt modelId="{E057D1CE-9688-4BFF-92A7-074D60E1DF11}">
      <dgm:prSet/>
      <dgm:spPr/>
      <dgm:t>
        <a:bodyPr/>
        <a:lstStyle/>
        <a:p>
          <a:r>
            <a:rPr lang="en-GB"/>
            <a:t>The type of management style and the ability of the SIO to constantly review his/her strategy was critical.</a:t>
          </a:r>
          <a:endParaRPr lang="en-US"/>
        </a:p>
      </dgm:t>
    </dgm:pt>
    <dgm:pt modelId="{527E6039-9ED0-443D-A090-E851AD4FD5FF}" type="parTrans" cxnId="{E308784D-013C-464A-BE9F-C8798762C254}">
      <dgm:prSet/>
      <dgm:spPr/>
      <dgm:t>
        <a:bodyPr/>
        <a:lstStyle/>
        <a:p>
          <a:endParaRPr lang="en-US"/>
        </a:p>
      </dgm:t>
    </dgm:pt>
    <dgm:pt modelId="{9BF45C2F-D340-4E77-B11B-63975C8D04D2}" type="sibTrans" cxnId="{E308784D-013C-464A-BE9F-C8798762C254}">
      <dgm:prSet/>
      <dgm:spPr/>
      <dgm:t>
        <a:bodyPr/>
        <a:lstStyle/>
        <a:p>
          <a:endParaRPr lang="en-US"/>
        </a:p>
      </dgm:t>
    </dgm:pt>
    <dgm:pt modelId="{AB0ABF28-3361-4D26-9F79-3553B9E320EF}">
      <dgm:prSet/>
      <dgm:spPr/>
      <dgm:t>
        <a:bodyPr/>
        <a:lstStyle/>
        <a:p>
          <a:r>
            <a:rPr lang="en-GB"/>
            <a:t>Democratic management of the murder investigation team (MIT) emerged as a critical trait along with the ability to manage the different phases of the enquiry over long periods of time</a:t>
          </a:r>
          <a:endParaRPr lang="en-US"/>
        </a:p>
      </dgm:t>
    </dgm:pt>
    <dgm:pt modelId="{900451C3-CEF0-4654-99F0-FB875F4EF6F4}" type="parTrans" cxnId="{C7700A2F-2210-46C8-88B5-6124921FC395}">
      <dgm:prSet/>
      <dgm:spPr/>
      <dgm:t>
        <a:bodyPr/>
        <a:lstStyle/>
        <a:p>
          <a:endParaRPr lang="en-US"/>
        </a:p>
      </dgm:t>
    </dgm:pt>
    <dgm:pt modelId="{5E73DB7D-4B5F-4FBB-ABA9-18247EBC32D4}" type="sibTrans" cxnId="{C7700A2F-2210-46C8-88B5-6124921FC395}">
      <dgm:prSet/>
      <dgm:spPr/>
      <dgm:t>
        <a:bodyPr/>
        <a:lstStyle/>
        <a:p>
          <a:endParaRPr lang="en-US"/>
        </a:p>
      </dgm:t>
    </dgm:pt>
    <dgm:pt modelId="{54FB2E01-AA74-4B78-A306-4E6D3F72D7D9}">
      <dgm:prSet/>
      <dgm:spPr/>
      <dgm:t>
        <a:bodyPr/>
        <a:lstStyle/>
        <a:p>
          <a:endParaRPr lang="en-US" dirty="0"/>
        </a:p>
      </dgm:t>
    </dgm:pt>
    <dgm:pt modelId="{5C6D0921-2CB6-4143-8054-32101A6FF698}" type="parTrans" cxnId="{44A1D83F-2096-4C90-B162-F4630F195EE8}">
      <dgm:prSet/>
      <dgm:spPr/>
      <dgm:t>
        <a:bodyPr/>
        <a:lstStyle/>
        <a:p>
          <a:endParaRPr lang="en-US"/>
        </a:p>
      </dgm:t>
    </dgm:pt>
    <dgm:pt modelId="{0D30976E-8374-4DCD-BA45-19A87551CBE4}" type="sibTrans" cxnId="{44A1D83F-2096-4C90-B162-F4630F195EE8}">
      <dgm:prSet/>
      <dgm:spPr/>
      <dgm:t>
        <a:bodyPr/>
        <a:lstStyle/>
        <a:p>
          <a:endParaRPr lang="en-US"/>
        </a:p>
      </dgm:t>
    </dgm:pt>
    <dgm:pt modelId="{DFA7E0E9-66D3-4C71-807E-F06EDD91CB2A}" type="pres">
      <dgm:prSet presAssocID="{11C197D2-7337-41A8-9A1F-643A3DB7D6D4}" presName="vert0" presStyleCnt="0">
        <dgm:presLayoutVars>
          <dgm:dir/>
          <dgm:animOne val="branch"/>
          <dgm:animLvl val="lvl"/>
        </dgm:presLayoutVars>
      </dgm:prSet>
      <dgm:spPr/>
    </dgm:pt>
    <dgm:pt modelId="{C4FC3A2D-FD89-472A-ADF6-06419CEC9769}" type="pres">
      <dgm:prSet presAssocID="{74078D87-D8ED-4ED4-936C-84C29F8F47FD}" presName="thickLine" presStyleLbl="alignNode1" presStyleIdx="0" presStyleCnt="4"/>
      <dgm:spPr/>
    </dgm:pt>
    <dgm:pt modelId="{66BAFC62-82CA-4F0B-8BA9-A56BBDB3E2CE}" type="pres">
      <dgm:prSet presAssocID="{74078D87-D8ED-4ED4-936C-84C29F8F47FD}" presName="horz1" presStyleCnt="0"/>
      <dgm:spPr/>
    </dgm:pt>
    <dgm:pt modelId="{E31E3E0A-1360-48D1-A399-A141E8C2B64B}" type="pres">
      <dgm:prSet presAssocID="{74078D87-D8ED-4ED4-936C-84C29F8F47FD}" presName="tx1" presStyleLbl="revTx" presStyleIdx="0" presStyleCnt="4"/>
      <dgm:spPr/>
    </dgm:pt>
    <dgm:pt modelId="{08ECF5DC-CD33-4D60-8FDA-55F9E3406A53}" type="pres">
      <dgm:prSet presAssocID="{74078D87-D8ED-4ED4-936C-84C29F8F47FD}" presName="vert1" presStyleCnt="0"/>
      <dgm:spPr/>
    </dgm:pt>
    <dgm:pt modelId="{D1A73A3D-68B6-47AE-B4BB-665404D02102}" type="pres">
      <dgm:prSet presAssocID="{E057D1CE-9688-4BFF-92A7-074D60E1DF11}" presName="thickLine" presStyleLbl="alignNode1" presStyleIdx="1" presStyleCnt="4"/>
      <dgm:spPr/>
    </dgm:pt>
    <dgm:pt modelId="{46F87EF7-FD5A-4CAF-AAA5-30051D8CE723}" type="pres">
      <dgm:prSet presAssocID="{E057D1CE-9688-4BFF-92A7-074D60E1DF11}" presName="horz1" presStyleCnt="0"/>
      <dgm:spPr/>
    </dgm:pt>
    <dgm:pt modelId="{9A97BB4D-A28D-40CA-956C-0C1F9E04D317}" type="pres">
      <dgm:prSet presAssocID="{E057D1CE-9688-4BFF-92A7-074D60E1DF11}" presName="tx1" presStyleLbl="revTx" presStyleIdx="1" presStyleCnt="4"/>
      <dgm:spPr/>
    </dgm:pt>
    <dgm:pt modelId="{3C9CB91E-D80A-47A5-8FD8-D3004920EB4B}" type="pres">
      <dgm:prSet presAssocID="{E057D1CE-9688-4BFF-92A7-074D60E1DF11}" presName="vert1" presStyleCnt="0"/>
      <dgm:spPr/>
    </dgm:pt>
    <dgm:pt modelId="{106DCB3E-DA38-4164-8A08-06038F05064E}" type="pres">
      <dgm:prSet presAssocID="{AB0ABF28-3361-4D26-9F79-3553B9E320EF}" presName="thickLine" presStyleLbl="alignNode1" presStyleIdx="2" presStyleCnt="4"/>
      <dgm:spPr/>
    </dgm:pt>
    <dgm:pt modelId="{ABE3E51A-DF35-4A3F-977F-1B2FE8B11EEA}" type="pres">
      <dgm:prSet presAssocID="{AB0ABF28-3361-4D26-9F79-3553B9E320EF}" presName="horz1" presStyleCnt="0"/>
      <dgm:spPr/>
    </dgm:pt>
    <dgm:pt modelId="{149F5308-A1B6-457C-A997-55BA348D4643}" type="pres">
      <dgm:prSet presAssocID="{AB0ABF28-3361-4D26-9F79-3553B9E320EF}" presName="tx1" presStyleLbl="revTx" presStyleIdx="2" presStyleCnt="4"/>
      <dgm:spPr/>
    </dgm:pt>
    <dgm:pt modelId="{90064D9C-5ABD-45A5-A121-DAAA41C22FC1}" type="pres">
      <dgm:prSet presAssocID="{AB0ABF28-3361-4D26-9F79-3553B9E320EF}" presName="vert1" presStyleCnt="0"/>
      <dgm:spPr/>
    </dgm:pt>
    <dgm:pt modelId="{8DA653A3-A66F-497E-9E2F-97530370A531}" type="pres">
      <dgm:prSet presAssocID="{54FB2E01-AA74-4B78-A306-4E6D3F72D7D9}" presName="thickLine" presStyleLbl="alignNode1" presStyleIdx="3" presStyleCnt="4"/>
      <dgm:spPr/>
    </dgm:pt>
    <dgm:pt modelId="{A2E60327-2376-4C13-96FB-7A98F179519F}" type="pres">
      <dgm:prSet presAssocID="{54FB2E01-AA74-4B78-A306-4E6D3F72D7D9}" presName="horz1" presStyleCnt="0"/>
      <dgm:spPr/>
    </dgm:pt>
    <dgm:pt modelId="{231F438E-3005-41B6-A099-0094175D25F8}" type="pres">
      <dgm:prSet presAssocID="{54FB2E01-AA74-4B78-A306-4E6D3F72D7D9}" presName="tx1" presStyleLbl="revTx" presStyleIdx="3" presStyleCnt="4"/>
      <dgm:spPr/>
    </dgm:pt>
    <dgm:pt modelId="{831C6243-BFBA-4DE9-A172-778B87D57573}" type="pres">
      <dgm:prSet presAssocID="{54FB2E01-AA74-4B78-A306-4E6D3F72D7D9}" presName="vert1" presStyleCnt="0"/>
      <dgm:spPr/>
    </dgm:pt>
  </dgm:ptLst>
  <dgm:cxnLst>
    <dgm:cxn modelId="{EF47220E-768A-4E09-A749-367B4B793E56}" type="presOf" srcId="{54FB2E01-AA74-4B78-A306-4E6D3F72D7D9}" destId="{231F438E-3005-41B6-A099-0094175D25F8}" srcOrd="0" destOrd="0" presId="urn:microsoft.com/office/officeart/2008/layout/LinedList"/>
    <dgm:cxn modelId="{C7700A2F-2210-46C8-88B5-6124921FC395}" srcId="{11C197D2-7337-41A8-9A1F-643A3DB7D6D4}" destId="{AB0ABF28-3361-4D26-9F79-3553B9E320EF}" srcOrd="2" destOrd="0" parTransId="{900451C3-CEF0-4654-99F0-FB875F4EF6F4}" sibTransId="{5E73DB7D-4B5F-4FBB-ABA9-18247EBC32D4}"/>
    <dgm:cxn modelId="{44A1D83F-2096-4C90-B162-F4630F195EE8}" srcId="{11C197D2-7337-41A8-9A1F-643A3DB7D6D4}" destId="{54FB2E01-AA74-4B78-A306-4E6D3F72D7D9}" srcOrd="3" destOrd="0" parTransId="{5C6D0921-2CB6-4143-8054-32101A6FF698}" sibTransId="{0D30976E-8374-4DCD-BA45-19A87551CBE4}"/>
    <dgm:cxn modelId="{2153CB67-5706-4571-9810-6B2E637A1D0F}" type="presOf" srcId="{E057D1CE-9688-4BFF-92A7-074D60E1DF11}" destId="{9A97BB4D-A28D-40CA-956C-0C1F9E04D317}" srcOrd="0" destOrd="0" presId="urn:microsoft.com/office/officeart/2008/layout/LinedList"/>
    <dgm:cxn modelId="{E308784D-013C-464A-BE9F-C8798762C254}" srcId="{11C197D2-7337-41A8-9A1F-643A3DB7D6D4}" destId="{E057D1CE-9688-4BFF-92A7-074D60E1DF11}" srcOrd="1" destOrd="0" parTransId="{527E6039-9ED0-443D-A090-E851AD4FD5FF}" sibTransId="{9BF45C2F-D340-4E77-B11B-63975C8D04D2}"/>
    <dgm:cxn modelId="{CEBB9A94-549C-4C4F-8F4E-0AAE80873199}" type="presOf" srcId="{AB0ABF28-3361-4D26-9F79-3553B9E320EF}" destId="{149F5308-A1B6-457C-A997-55BA348D4643}" srcOrd="0" destOrd="0" presId="urn:microsoft.com/office/officeart/2008/layout/LinedList"/>
    <dgm:cxn modelId="{3BE8EB98-8FB8-41A6-95A3-7FE2F0C1048B}" type="presOf" srcId="{74078D87-D8ED-4ED4-936C-84C29F8F47FD}" destId="{E31E3E0A-1360-48D1-A399-A141E8C2B64B}" srcOrd="0" destOrd="0" presId="urn:microsoft.com/office/officeart/2008/layout/LinedList"/>
    <dgm:cxn modelId="{C9ABF6B9-4BDA-41BB-950A-A8862D3B1EDD}" type="presOf" srcId="{11C197D2-7337-41A8-9A1F-643A3DB7D6D4}" destId="{DFA7E0E9-66D3-4C71-807E-F06EDD91CB2A}" srcOrd="0" destOrd="0" presId="urn:microsoft.com/office/officeart/2008/layout/LinedList"/>
    <dgm:cxn modelId="{49C159DB-19CD-489C-BBF2-269C4A2D7E4F}" srcId="{11C197D2-7337-41A8-9A1F-643A3DB7D6D4}" destId="{74078D87-D8ED-4ED4-936C-84C29F8F47FD}" srcOrd="0" destOrd="0" parTransId="{EF967EAE-1711-42CD-8E96-275F05471325}" sibTransId="{DD7AE1DB-FFD8-474A-9E04-C4E65534EFC1}"/>
    <dgm:cxn modelId="{AE224359-10B6-46C0-847C-266D22B0317F}" type="presParOf" srcId="{DFA7E0E9-66D3-4C71-807E-F06EDD91CB2A}" destId="{C4FC3A2D-FD89-472A-ADF6-06419CEC9769}" srcOrd="0" destOrd="0" presId="urn:microsoft.com/office/officeart/2008/layout/LinedList"/>
    <dgm:cxn modelId="{BD48591E-46F9-472B-9AA7-ACF59F240500}" type="presParOf" srcId="{DFA7E0E9-66D3-4C71-807E-F06EDD91CB2A}" destId="{66BAFC62-82CA-4F0B-8BA9-A56BBDB3E2CE}" srcOrd="1" destOrd="0" presId="urn:microsoft.com/office/officeart/2008/layout/LinedList"/>
    <dgm:cxn modelId="{206FA25A-96E3-40AD-8DBC-61D22C1C7AAC}" type="presParOf" srcId="{66BAFC62-82CA-4F0B-8BA9-A56BBDB3E2CE}" destId="{E31E3E0A-1360-48D1-A399-A141E8C2B64B}" srcOrd="0" destOrd="0" presId="urn:microsoft.com/office/officeart/2008/layout/LinedList"/>
    <dgm:cxn modelId="{3E7F7D2A-36E8-4148-9FEC-1C4EE44ACC04}" type="presParOf" srcId="{66BAFC62-82CA-4F0B-8BA9-A56BBDB3E2CE}" destId="{08ECF5DC-CD33-4D60-8FDA-55F9E3406A53}" srcOrd="1" destOrd="0" presId="urn:microsoft.com/office/officeart/2008/layout/LinedList"/>
    <dgm:cxn modelId="{F0ECB02F-9C30-4D0A-86FE-84213813783E}" type="presParOf" srcId="{DFA7E0E9-66D3-4C71-807E-F06EDD91CB2A}" destId="{D1A73A3D-68B6-47AE-B4BB-665404D02102}" srcOrd="2" destOrd="0" presId="urn:microsoft.com/office/officeart/2008/layout/LinedList"/>
    <dgm:cxn modelId="{8ECE02C6-4F8B-46E8-8ED3-7E7018DED068}" type="presParOf" srcId="{DFA7E0E9-66D3-4C71-807E-F06EDD91CB2A}" destId="{46F87EF7-FD5A-4CAF-AAA5-30051D8CE723}" srcOrd="3" destOrd="0" presId="urn:microsoft.com/office/officeart/2008/layout/LinedList"/>
    <dgm:cxn modelId="{88669198-F395-4EE8-8246-955854A695F5}" type="presParOf" srcId="{46F87EF7-FD5A-4CAF-AAA5-30051D8CE723}" destId="{9A97BB4D-A28D-40CA-956C-0C1F9E04D317}" srcOrd="0" destOrd="0" presId="urn:microsoft.com/office/officeart/2008/layout/LinedList"/>
    <dgm:cxn modelId="{FBC5FF86-E9D3-4260-B554-A46802A97573}" type="presParOf" srcId="{46F87EF7-FD5A-4CAF-AAA5-30051D8CE723}" destId="{3C9CB91E-D80A-47A5-8FD8-D3004920EB4B}" srcOrd="1" destOrd="0" presId="urn:microsoft.com/office/officeart/2008/layout/LinedList"/>
    <dgm:cxn modelId="{0CE90FEC-3780-4118-9B47-CD87879BFF73}" type="presParOf" srcId="{DFA7E0E9-66D3-4C71-807E-F06EDD91CB2A}" destId="{106DCB3E-DA38-4164-8A08-06038F05064E}" srcOrd="4" destOrd="0" presId="urn:microsoft.com/office/officeart/2008/layout/LinedList"/>
    <dgm:cxn modelId="{B060A242-8543-4C87-90D8-8E56F5DE1889}" type="presParOf" srcId="{DFA7E0E9-66D3-4C71-807E-F06EDD91CB2A}" destId="{ABE3E51A-DF35-4A3F-977F-1B2FE8B11EEA}" srcOrd="5" destOrd="0" presId="urn:microsoft.com/office/officeart/2008/layout/LinedList"/>
    <dgm:cxn modelId="{1AB46498-49AD-4522-856A-F93716C2774D}" type="presParOf" srcId="{ABE3E51A-DF35-4A3F-977F-1B2FE8B11EEA}" destId="{149F5308-A1B6-457C-A997-55BA348D4643}" srcOrd="0" destOrd="0" presId="urn:microsoft.com/office/officeart/2008/layout/LinedList"/>
    <dgm:cxn modelId="{869D7E7E-6596-4AEF-BC70-9F1748AE51A7}" type="presParOf" srcId="{ABE3E51A-DF35-4A3F-977F-1B2FE8B11EEA}" destId="{90064D9C-5ABD-45A5-A121-DAAA41C22FC1}" srcOrd="1" destOrd="0" presId="urn:microsoft.com/office/officeart/2008/layout/LinedList"/>
    <dgm:cxn modelId="{5D4B4B39-30D8-4AEC-90E4-A54C87FBB3D0}" type="presParOf" srcId="{DFA7E0E9-66D3-4C71-807E-F06EDD91CB2A}" destId="{8DA653A3-A66F-497E-9E2F-97530370A531}" srcOrd="6" destOrd="0" presId="urn:microsoft.com/office/officeart/2008/layout/LinedList"/>
    <dgm:cxn modelId="{64214CDD-FD20-42D3-B779-3B80E9D9C1E3}" type="presParOf" srcId="{DFA7E0E9-66D3-4C71-807E-F06EDD91CB2A}" destId="{A2E60327-2376-4C13-96FB-7A98F179519F}" srcOrd="7" destOrd="0" presId="urn:microsoft.com/office/officeart/2008/layout/LinedList"/>
    <dgm:cxn modelId="{60CF109C-82BF-4A86-925E-345726401301}" type="presParOf" srcId="{A2E60327-2376-4C13-96FB-7A98F179519F}" destId="{231F438E-3005-41B6-A099-0094175D25F8}" srcOrd="0" destOrd="0" presId="urn:microsoft.com/office/officeart/2008/layout/LinedList"/>
    <dgm:cxn modelId="{2D4F1C9E-BA12-4A45-896F-A046C46F593F}" type="presParOf" srcId="{A2E60327-2376-4C13-96FB-7A98F179519F}" destId="{831C6243-BFBA-4DE9-A172-778B87D57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B3DC176-ED66-4420-A1AF-BC1FDA22A0A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8C23EF0-EC72-4E40-AACC-95E1CD9F8F6C}">
      <dgm:prSet/>
      <dgm:spPr/>
      <dgm:t>
        <a:bodyPr/>
        <a:lstStyle/>
        <a:p>
          <a:r>
            <a:rPr lang="en-GB"/>
            <a:t>Any Questions?</a:t>
          </a:r>
          <a:endParaRPr lang="en-US"/>
        </a:p>
      </dgm:t>
    </dgm:pt>
    <dgm:pt modelId="{D29E60AA-557D-47BB-8D1E-E5097CBEA74F}" type="parTrans" cxnId="{705A1C4B-99F7-46F9-9417-ED463466F0D9}">
      <dgm:prSet/>
      <dgm:spPr/>
      <dgm:t>
        <a:bodyPr/>
        <a:lstStyle/>
        <a:p>
          <a:endParaRPr lang="en-US"/>
        </a:p>
      </dgm:t>
    </dgm:pt>
    <dgm:pt modelId="{2AB9BB4A-6754-4E57-9A0B-C53CE1170AE0}" type="sibTrans" cxnId="{705A1C4B-99F7-46F9-9417-ED463466F0D9}">
      <dgm:prSet/>
      <dgm:spPr/>
      <dgm:t>
        <a:bodyPr/>
        <a:lstStyle/>
        <a:p>
          <a:endParaRPr lang="en-US"/>
        </a:p>
      </dgm:t>
    </dgm:pt>
    <dgm:pt modelId="{20D48CB3-54D2-458C-B889-FE341978062E}">
      <dgm:prSet/>
      <dgm:spPr/>
      <dgm:t>
        <a:bodyPr/>
        <a:lstStyle/>
        <a:p>
          <a:r>
            <a:rPr lang="en-GB"/>
            <a:t>Thanks for coming!</a:t>
          </a:r>
          <a:endParaRPr lang="en-US"/>
        </a:p>
      </dgm:t>
    </dgm:pt>
    <dgm:pt modelId="{1BEAE332-FE3D-47D3-B33D-ED349979CD3E}" type="parTrans" cxnId="{64135084-55F4-4DA4-83DB-D84B1F672F03}">
      <dgm:prSet/>
      <dgm:spPr/>
      <dgm:t>
        <a:bodyPr/>
        <a:lstStyle/>
        <a:p>
          <a:endParaRPr lang="en-US"/>
        </a:p>
      </dgm:t>
    </dgm:pt>
    <dgm:pt modelId="{2C673D22-CA31-4188-B2A0-5B49AFE238DF}" type="sibTrans" cxnId="{64135084-55F4-4DA4-83DB-D84B1F672F03}">
      <dgm:prSet/>
      <dgm:spPr/>
      <dgm:t>
        <a:bodyPr/>
        <a:lstStyle/>
        <a:p>
          <a:endParaRPr lang="en-US"/>
        </a:p>
      </dgm:t>
    </dgm:pt>
    <dgm:pt modelId="{74DC539F-7ED5-4C78-9685-1616FAE9E927}">
      <dgm:prSet/>
      <dgm:spPr/>
      <dgm:t>
        <a:bodyPr/>
        <a:lstStyle/>
        <a:p>
          <a:r>
            <a:rPr lang="en-GB"/>
            <a:t>See you next week!</a:t>
          </a:r>
          <a:endParaRPr lang="en-US"/>
        </a:p>
      </dgm:t>
    </dgm:pt>
    <dgm:pt modelId="{442E2DED-8739-48A5-AF4E-A8E194B093F0}" type="parTrans" cxnId="{68C65D1C-3610-4EAE-98A6-2D027E9F79AA}">
      <dgm:prSet/>
      <dgm:spPr/>
      <dgm:t>
        <a:bodyPr/>
        <a:lstStyle/>
        <a:p>
          <a:endParaRPr lang="en-US"/>
        </a:p>
      </dgm:t>
    </dgm:pt>
    <dgm:pt modelId="{9644B53F-88D1-4B09-ACE9-43809126EF72}" type="sibTrans" cxnId="{68C65D1C-3610-4EAE-98A6-2D027E9F79AA}">
      <dgm:prSet/>
      <dgm:spPr/>
      <dgm:t>
        <a:bodyPr/>
        <a:lstStyle/>
        <a:p>
          <a:endParaRPr lang="en-US"/>
        </a:p>
      </dgm:t>
    </dgm:pt>
    <dgm:pt modelId="{8AE0FE6A-2AD2-459E-98BE-4B968D039075}" type="pres">
      <dgm:prSet presAssocID="{5B3DC176-ED66-4420-A1AF-BC1FDA22A0A1}" presName="outerComposite" presStyleCnt="0">
        <dgm:presLayoutVars>
          <dgm:chMax val="5"/>
          <dgm:dir/>
          <dgm:resizeHandles val="exact"/>
        </dgm:presLayoutVars>
      </dgm:prSet>
      <dgm:spPr/>
    </dgm:pt>
    <dgm:pt modelId="{EDE1204F-1809-45C3-A897-521D34456E21}" type="pres">
      <dgm:prSet presAssocID="{5B3DC176-ED66-4420-A1AF-BC1FDA22A0A1}" presName="dummyMaxCanvas" presStyleCnt="0">
        <dgm:presLayoutVars/>
      </dgm:prSet>
      <dgm:spPr/>
    </dgm:pt>
    <dgm:pt modelId="{9106A873-7A8A-47E8-9F5E-0B878B4F1FE7}" type="pres">
      <dgm:prSet presAssocID="{5B3DC176-ED66-4420-A1AF-BC1FDA22A0A1}" presName="ThreeNodes_1" presStyleLbl="node1" presStyleIdx="0" presStyleCnt="3">
        <dgm:presLayoutVars>
          <dgm:bulletEnabled val="1"/>
        </dgm:presLayoutVars>
      </dgm:prSet>
      <dgm:spPr/>
    </dgm:pt>
    <dgm:pt modelId="{CF2CB248-1FFC-4817-8971-CDA3CEEDD440}" type="pres">
      <dgm:prSet presAssocID="{5B3DC176-ED66-4420-A1AF-BC1FDA22A0A1}" presName="ThreeNodes_2" presStyleLbl="node1" presStyleIdx="1" presStyleCnt="3">
        <dgm:presLayoutVars>
          <dgm:bulletEnabled val="1"/>
        </dgm:presLayoutVars>
      </dgm:prSet>
      <dgm:spPr/>
    </dgm:pt>
    <dgm:pt modelId="{E35EA2B2-1C1B-49BE-BFB4-975903F23A99}" type="pres">
      <dgm:prSet presAssocID="{5B3DC176-ED66-4420-A1AF-BC1FDA22A0A1}" presName="ThreeNodes_3" presStyleLbl="node1" presStyleIdx="2" presStyleCnt="3">
        <dgm:presLayoutVars>
          <dgm:bulletEnabled val="1"/>
        </dgm:presLayoutVars>
      </dgm:prSet>
      <dgm:spPr/>
    </dgm:pt>
    <dgm:pt modelId="{02426D62-F319-47E8-9083-77AE5D0D28E8}" type="pres">
      <dgm:prSet presAssocID="{5B3DC176-ED66-4420-A1AF-BC1FDA22A0A1}" presName="ThreeConn_1-2" presStyleLbl="fgAccFollowNode1" presStyleIdx="0" presStyleCnt="2">
        <dgm:presLayoutVars>
          <dgm:bulletEnabled val="1"/>
        </dgm:presLayoutVars>
      </dgm:prSet>
      <dgm:spPr/>
    </dgm:pt>
    <dgm:pt modelId="{46BB9668-5C32-4008-B196-C5CD12BB8C45}" type="pres">
      <dgm:prSet presAssocID="{5B3DC176-ED66-4420-A1AF-BC1FDA22A0A1}" presName="ThreeConn_2-3" presStyleLbl="fgAccFollowNode1" presStyleIdx="1" presStyleCnt="2">
        <dgm:presLayoutVars>
          <dgm:bulletEnabled val="1"/>
        </dgm:presLayoutVars>
      </dgm:prSet>
      <dgm:spPr/>
    </dgm:pt>
    <dgm:pt modelId="{133EC91D-CC4D-46E7-ABA1-F0A03B070863}" type="pres">
      <dgm:prSet presAssocID="{5B3DC176-ED66-4420-A1AF-BC1FDA22A0A1}" presName="ThreeNodes_1_text" presStyleLbl="node1" presStyleIdx="2" presStyleCnt="3">
        <dgm:presLayoutVars>
          <dgm:bulletEnabled val="1"/>
        </dgm:presLayoutVars>
      </dgm:prSet>
      <dgm:spPr/>
    </dgm:pt>
    <dgm:pt modelId="{B3CCC1EB-9302-4972-B9BA-E9716C853985}" type="pres">
      <dgm:prSet presAssocID="{5B3DC176-ED66-4420-A1AF-BC1FDA22A0A1}" presName="ThreeNodes_2_text" presStyleLbl="node1" presStyleIdx="2" presStyleCnt="3">
        <dgm:presLayoutVars>
          <dgm:bulletEnabled val="1"/>
        </dgm:presLayoutVars>
      </dgm:prSet>
      <dgm:spPr/>
    </dgm:pt>
    <dgm:pt modelId="{9ED36566-8B31-4CE2-9345-64944EEB4072}" type="pres">
      <dgm:prSet presAssocID="{5B3DC176-ED66-4420-A1AF-BC1FDA22A0A1}" presName="ThreeNodes_3_text" presStyleLbl="node1" presStyleIdx="2" presStyleCnt="3">
        <dgm:presLayoutVars>
          <dgm:bulletEnabled val="1"/>
        </dgm:presLayoutVars>
      </dgm:prSet>
      <dgm:spPr/>
    </dgm:pt>
  </dgm:ptLst>
  <dgm:cxnLst>
    <dgm:cxn modelId="{65C67F02-A68C-409A-827E-BEDA26419991}" type="presOf" srcId="{74DC539F-7ED5-4C78-9685-1616FAE9E927}" destId="{E35EA2B2-1C1B-49BE-BFB4-975903F23A99}" srcOrd="0" destOrd="0" presId="urn:microsoft.com/office/officeart/2005/8/layout/vProcess5"/>
    <dgm:cxn modelId="{68C65D1C-3610-4EAE-98A6-2D027E9F79AA}" srcId="{5B3DC176-ED66-4420-A1AF-BC1FDA22A0A1}" destId="{74DC539F-7ED5-4C78-9685-1616FAE9E927}" srcOrd="2" destOrd="0" parTransId="{442E2DED-8739-48A5-AF4E-A8E194B093F0}" sibTransId="{9644B53F-88D1-4B09-ACE9-43809126EF72}"/>
    <dgm:cxn modelId="{5AD29661-4A47-4A27-9ADD-F7CBFB4C2C5B}" type="presOf" srcId="{E8C23EF0-EC72-4E40-AACC-95E1CD9F8F6C}" destId="{133EC91D-CC4D-46E7-ABA1-F0A03B070863}" srcOrd="1" destOrd="0" presId="urn:microsoft.com/office/officeart/2005/8/layout/vProcess5"/>
    <dgm:cxn modelId="{705A1C4B-99F7-46F9-9417-ED463466F0D9}" srcId="{5B3DC176-ED66-4420-A1AF-BC1FDA22A0A1}" destId="{E8C23EF0-EC72-4E40-AACC-95E1CD9F8F6C}" srcOrd="0" destOrd="0" parTransId="{D29E60AA-557D-47BB-8D1E-E5097CBEA74F}" sibTransId="{2AB9BB4A-6754-4E57-9A0B-C53CE1170AE0}"/>
    <dgm:cxn modelId="{61A58950-1839-41FC-AFA1-763B27945FB9}" type="presOf" srcId="{74DC539F-7ED5-4C78-9685-1616FAE9E927}" destId="{9ED36566-8B31-4CE2-9345-64944EEB4072}" srcOrd="1" destOrd="0" presId="urn:microsoft.com/office/officeart/2005/8/layout/vProcess5"/>
    <dgm:cxn modelId="{64135084-55F4-4DA4-83DB-D84B1F672F03}" srcId="{5B3DC176-ED66-4420-A1AF-BC1FDA22A0A1}" destId="{20D48CB3-54D2-458C-B889-FE341978062E}" srcOrd="1" destOrd="0" parTransId="{1BEAE332-FE3D-47D3-B33D-ED349979CD3E}" sibTransId="{2C673D22-CA31-4188-B2A0-5B49AFE238DF}"/>
    <dgm:cxn modelId="{410F40A2-A229-4301-84DF-894A764CFEA9}" type="presOf" srcId="{20D48CB3-54D2-458C-B889-FE341978062E}" destId="{B3CCC1EB-9302-4972-B9BA-E9716C853985}" srcOrd="1" destOrd="0" presId="urn:microsoft.com/office/officeart/2005/8/layout/vProcess5"/>
    <dgm:cxn modelId="{24A451A5-29D6-46B4-895A-BABEA02D7CA4}" type="presOf" srcId="{E8C23EF0-EC72-4E40-AACC-95E1CD9F8F6C}" destId="{9106A873-7A8A-47E8-9F5E-0B878B4F1FE7}" srcOrd="0" destOrd="0" presId="urn:microsoft.com/office/officeart/2005/8/layout/vProcess5"/>
    <dgm:cxn modelId="{376079A6-788C-4E53-902E-737F75AE3AF9}" type="presOf" srcId="{2C673D22-CA31-4188-B2A0-5B49AFE238DF}" destId="{46BB9668-5C32-4008-B196-C5CD12BB8C45}" srcOrd="0" destOrd="0" presId="urn:microsoft.com/office/officeart/2005/8/layout/vProcess5"/>
    <dgm:cxn modelId="{CDF19DB4-9610-43BF-92DE-374B7C7692C0}" type="presOf" srcId="{20D48CB3-54D2-458C-B889-FE341978062E}" destId="{CF2CB248-1FFC-4817-8971-CDA3CEEDD440}" srcOrd="0" destOrd="0" presId="urn:microsoft.com/office/officeart/2005/8/layout/vProcess5"/>
    <dgm:cxn modelId="{CEF623FA-1946-418A-B7E4-53F8557C6F61}" type="presOf" srcId="{2AB9BB4A-6754-4E57-9A0B-C53CE1170AE0}" destId="{02426D62-F319-47E8-9083-77AE5D0D28E8}" srcOrd="0" destOrd="0" presId="urn:microsoft.com/office/officeart/2005/8/layout/vProcess5"/>
    <dgm:cxn modelId="{433B42FA-068B-4B0A-8E81-630A6BC260D1}" type="presOf" srcId="{5B3DC176-ED66-4420-A1AF-BC1FDA22A0A1}" destId="{8AE0FE6A-2AD2-459E-98BE-4B968D039075}" srcOrd="0" destOrd="0" presId="urn:microsoft.com/office/officeart/2005/8/layout/vProcess5"/>
    <dgm:cxn modelId="{691CF1CB-A18F-4894-8796-68AA2B9D612D}" type="presParOf" srcId="{8AE0FE6A-2AD2-459E-98BE-4B968D039075}" destId="{EDE1204F-1809-45C3-A897-521D34456E21}" srcOrd="0" destOrd="0" presId="urn:microsoft.com/office/officeart/2005/8/layout/vProcess5"/>
    <dgm:cxn modelId="{1BDB9EAF-E89B-4413-AE18-B1DA4D886D7F}" type="presParOf" srcId="{8AE0FE6A-2AD2-459E-98BE-4B968D039075}" destId="{9106A873-7A8A-47E8-9F5E-0B878B4F1FE7}" srcOrd="1" destOrd="0" presId="urn:microsoft.com/office/officeart/2005/8/layout/vProcess5"/>
    <dgm:cxn modelId="{EAA3E293-A0C5-40F6-8E14-DD7FEDAABFC0}" type="presParOf" srcId="{8AE0FE6A-2AD2-459E-98BE-4B968D039075}" destId="{CF2CB248-1FFC-4817-8971-CDA3CEEDD440}" srcOrd="2" destOrd="0" presId="urn:microsoft.com/office/officeart/2005/8/layout/vProcess5"/>
    <dgm:cxn modelId="{DFD12582-1875-4D91-BA9A-4F4147250855}" type="presParOf" srcId="{8AE0FE6A-2AD2-459E-98BE-4B968D039075}" destId="{E35EA2B2-1C1B-49BE-BFB4-975903F23A99}" srcOrd="3" destOrd="0" presId="urn:microsoft.com/office/officeart/2005/8/layout/vProcess5"/>
    <dgm:cxn modelId="{08310012-6C57-4276-986B-79E500D0EDDC}" type="presParOf" srcId="{8AE0FE6A-2AD2-459E-98BE-4B968D039075}" destId="{02426D62-F319-47E8-9083-77AE5D0D28E8}" srcOrd="4" destOrd="0" presId="urn:microsoft.com/office/officeart/2005/8/layout/vProcess5"/>
    <dgm:cxn modelId="{9677B397-9E61-4D94-B81A-E27AFC010B6F}" type="presParOf" srcId="{8AE0FE6A-2AD2-459E-98BE-4B968D039075}" destId="{46BB9668-5C32-4008-B196-C5CD12BB8C45}" srcOrd="5" destOrd="0" presId="urn:microsoft.com/office/officeart/2005/8/layout/vProcess5"/>
    <dgm:cxn modelId="{01DF3002-3FFF-4E9B-B6AD-A47C7F4C01ED}" type="presParOf" srcId="{8AE0FE6A-2AD2-459E-98BE-4B968D039075}" destId="{133EC91D-CC4D-46E7-ABA1-F0A03B070863}" srcOrd="6" destOrd="0" presId="urn:microsoft.com/office/officeart/2005/8/layout/vProcess5"/>
    <dgm:cxn modelId="{5A4B6A9F-79D7-488B-A341-78E776CEAD0B}" type="presParOf" srcId="{8AE0FE6A-2AD2-459E-98BE-4B968D039075}" destId="{B3CCC1EB-9302-4972-B9BA-E9716C853985}" srcOrd="7" destOrd="0" presId="urn:microsoft.com/office/officeart/2005/8/layout/vProcess5"/>
    <dgm:cxn modelId="{1A4A4324-4424-4663-A57A-C623D35E33EA}" type="presParOf" srcId="{8AE0FE6A-2AD2-459E-98BE-4B968D039075}" destId="{9ED36566-8B31-4CE2-9345-64944EEB407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3E989-CFF2-4749-8139-4503994785E6}">
      <dsp:nvSpPr>
        <dsp:cNvPr id="0" name=""/>
        <dsp:cNvSpPr/>
      </dsp:nvSpPr>
      <dsp:spPr>
        <a:xfrm>
          <a:off x="0" y="62857"/>
          <a:ext cx="605545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Re-cap – Communication</a:t>
          </a:r>
          <a:endParaRPr lang="en-US" sz="2600" kern="1200"/>
        </a:p>
      </dsp:txBody>
      <dsp:txXfrm>
        <a:off x="30442" y="93299"/>
        <a:ext cx="5994566" cy="562726"/>
      </dsp:txXfrm>
    </dsp:sp>
    <dsp:sp modelId="{370D8FA7-1C87-4AF6-B0B1-64265D7E66F7}">
      <dsp:nvSpPr>
        <dsp:cNvPr id="0" name=""/>
        <dsp:cNvSpPr/>
      </dsp:nvSpPr>
      <dsp:spPr>
        <a:xfrm>
          <a:off x="0" y="761347"/>
          <a:ext cx="6055450" cy="623610"/>
        </a:xfrm>
        <a:prstGeom prst="roundRect">
          <a:avLst/>
        </a:prstGeom>
        <a:solidFill>
          <a:schemeClr val="accent2">
            <a:hueOff val="427685"/>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Understanding Decision Making</a:t>
          </a:r>
          <a:endParaRPr lang="en-US" sz="2600" kern="1200"/>
        </a:p>
      </dsp:txBody>
      <dsp:txXfrm>
        <a:off x="30442" y="791789"/>
        <a:ext cx="5994566" cy="562726"/>
      </dsp:txXfrm>
    </dsp:sp>
    <dsp:sp modelId="{1A99BBE9-DE37-410E-B54C-226C601452C9}">
      <dsp:nvSpPr>
        <dsp:cNvPr id="0" name=""/>
        <dsp:cNvSpPr/>
      </dsp:nvSpPr>
      <dsp:spPr>
        <a:xfrm>
          <a:off x="0" y="1459837"/>
          <a:ext cx="6055450" cy="623610"/>
        </a:xfrm>
        <a:prstGeom prst="roundRect">
          <a:avLst/>
        </a:prstGeom>
        <a:solidFill>
          <a:schemeClr val="accent2">
            <a:hueOff val="85537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Hillsborough Disaster</a:t>
          </a:r>
          <a:endParaRPr lang="en-US" sz="2600" kern="1200"/>
        </a:p>
      </dsp:txBody>
      <dsp:txXfrm>
        <a:off x="30442" y="1490279"/>
        <a:ext cx="5994566" cy="562726"/>
      </dsp:txXfrm>
    </dsp:sp>
    <dsp:sp modelId="{67280B23-40A1-47B5-8A53-DF97D36B60BD}">
      <dsp:nvSpPr>
        <dsp:cNvPr id="0" name=""/>
        <dsp:cNvSpPr/>
      </dsp:nvSpPr>
      <dsp:spPr>
        <a:xfrm>
          <a:off x="0" y="2158327"/>
          <a:ext cx="6055450" cy="623610"/>
        </a:xfrm>
        <a:prstGeom prst="roundRect">
          <a:avLst/>
        </a:prstGeom>
        <a:solidFill>
          <a:schemeClr val="accent2">
            <a:hueOff val="1283055"/>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Contemporary Decision Making</a:t>
          </a:r>
          <a:endParaRPr lang="en-US" sz="2600" kern="1200"/>
        </a:p>
      </dsp:txBody>
      <dsp:txXfrm>
        <a:off x="30442" y="2188769"/>
        <a:ext cx="5994566" cy="562726"/>
      </dsp:txXfrm>
    </dsp:sp>
    <dsp:sp modelId="{91B1EDCB-2678-437C-AABC-6EB5BBE244E6}">
      <dsp:nvSpPr>
        <dsp:cNvPr id="0" name=""/>
        <dsp:cNvSpPr/>
      </dsp:nvSpPr>
      <dsp:spPr>
        <a:xfrm>
          <a:off x="0" y="2856817"/>
          <a:ext cx="6055450" cy="623610"/>
        </a:xfrm>
        <a:prstGeom prst="roundRect">
          <a:avLst/>
        </a:prstGeom>
        <a:solidFill>
          <a:schemeClr val="accent2">
            <a:hueOff val="171074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Senior Investigation Officers</a:t>
          </a:r>
          <a:endParaRPr lang="en-US" sz="2600" kern="1200"/>
        </a:p>
      </dsp:txBody>
      <dsp:txXfrm>
        <a:off x="30442" y="2887259"/>
        <a:ext cx="5994566" cy="562726"/>
      </dsp:txXfrm>
    </dsp:sp>
    <dsp:sp modelId="{D46F79D7-581C-426C-91EE-635B7C637C77}">
      <dsp:nvSpPr>
        <dsp:cNvPr id="0" name=""/>
        <dsp:cNvSpPr/>
      </dsp:nvSpPr>
      <dsp:spPr>
        <a:xfrm>
          <a:off x="0" y="3555307"/>
          <a:ext cx="6055450" cy="623610"/>
        </a:xfrm>
        <a:prstGeom prst="roundRect">
          <a:avLst/>
        </a:prstGeom>
        <a:solidFill>
          <a:schemeClr val="accent2">
            <a:hueOff val="2138425"/>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NDM &amp; CIAPOR</a:t>
          </a:r>
          <a:endParaRPr lang="en-US" sz="2600" kern="1200"/>
        </a:p>
      </dsp:txBody>
      <dsp:txXfrm>
        <a:off x="30442" y="3585749"/>
        <a:ext cx="5994566" cy="562726"/>
      </dsp:txXfrm>
    </dsp:sp>
    <dsp:sp modelId="{BB1DB1AE-392D-41B8-8F31-931D9ACAE42C}">
      <dsp:nvSpPr>
        <dsp:cNvPr id="0" name=""/>
        <dsp:cNvSpPr/>
      </dsp:nvSpPr>
      <dsp:spPr>
        <a:xfrm>
          <a:off x="0" y="4253797"/>
          <a:ext cx="6055450" cy="623610"/>
        </a:xfrm>
        <a:prstGeom prst="roundRect">
          <a:avLst/>
        </a:prstGeom>
        <a:solidFill>
          <a:schemeClr val="accent2">
            <a:hueOff val="256611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Yorkshire Ripper</a:t>
          </a:r>
          <a:endParaRPr lang="en-US" sz="2600" kern="1200"/>
        </a:p>
      </dsp:txBody>
      <dsp:txXfrm>
        <a:off x="30442" y="4284239"/>
        <a:ext cx="5994566" cy="562726"/>
      </dsp:txXfrm>
    </dsp:sp>
    <dsp:sp modelId="{9FD13FB7-4406-40B2-94BE-16FEA4DC2FF8}">
      <dsp:nvSpPr>
        <dsp:cNvPr id="0" name=""/>
        <dsp:cNvSpPr/>
      </dsp:nvSpPr>
      <dsp:spPr>
        <a:xfrm>
          <a:off x="0" y="4952287"/>
          <a:ext cx="6055450" cy="623610"/>
        </a:xfrm>
        <a:prstGeom prst="roundRect">
          <a:avLst/>
        </a:prstGeom>
        <a:solidFill>
          <a:schemeClr val="accent2">
            <a:hueOff val="2993795"/>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Conclusions</a:t>
          </a:r>
          <a:endParaRPr lang="en-US" sz="2600" kern="1200"/>
        </a:p>
      </dsp:txBody>
      <dsp:txXfrm>
        <a:off x="30442" y="4982729"/>
        <a:ext cx="5994566"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5521D-260A-4A2F-A67A-CCAE84177711}">
      <dsp:nvSpPr>
        <dsp:cNvPr id="0" name=""/>
        <dsp:cNvSpPr/>
      </dsp:nvSpPr>
      <dsp:spPr>
        <a:xfrm>
          <a:off x="0"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 key component of policing</a:t>
          </a:r>
          <a:endParaRPr lang="en-US" sz="2000" kern="1200"/>
        </a:p>
      </dsp:txBody>
      <dsp:txXfrm>
        <a:off x="0" y="28881"/>
        <a:ext cx="3095624" cy="1857375"/>
      </dsp:txXfrm>
    </dsp:sp>
    <dsp:sp modelId="{68EDE3C1-C4DC-498B-A412-C04C53ED50C1}">
      <dsp:nvSpPr>
        <dsp:cNvPr id="0" name=""/>
        <dsp:cNvSpPr/>
      </dsp:nvSpPr>
      <dsp:spPr>
        <a:xfrm>
          <a:off x="3405187"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Takes many forms on many mediums</a:t>
          </a:r>
          <a:endParaRPr lang="en-US" sz="2000" kern="1200"/>
        </a:p>
      </dsp:txBody>
      <dsp:txXfrm>
        <a:off x="3405187" y="28881"/>
        <a:ext cx="3095624" cy="1857375"/>
      </dsp:txXfrm>
    </dsp:sp>
    <dsp:sp modelId="{1DDA0928-1ACD-42DE-8F5F-EB30BFAF7A43}">
      <dsp:nvSpPr>
        <dsp:cNvPr id="0" name=""/>
        <dsp:cNvSpPr/>
      </dsp:nvSpPr>
      <dsp:spPr>
        <a:xfrm>
          <a:off x="6810375"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Rapport and Professional standards are crucial for engaging the public (Policing by Consent)</a:t>
          </a:r>
          <a:endParaRPr lang="en-US" sz="2000" kern="1200"/>
        </a:p>
      </dsp:txBody>
      <dsp:txXfrm>
        <a:off x="6810375" y="28881"/>
        <a:ext cx="3095624" cy="1857375"/>
      </dsp:txXfrm>
    </dsp:sp>
    <dsp:sp modelId="{862F3645-9626-41FA-A2BA-6DA6B46BAB83}">
      <dsp:nvSpPr>
        <dsp:cNvPr id="0" name=""/>
        <dsp:cNvSpPr/>
      </dsp:nvSpPr>
      <dsp:spPr>
        <a:xfrm>
          <a:off x="1702593" y="2195818"/>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Communication is two way. Taking in information (from offenders, victims, the situation) is as important as the information you provide</a:t>
          </a:r>
          <a:endParaRPr lang="en-US" sz="2000" kern="1200"/>
        </a:p>
      </dsp:txBody>
      <dsp:txXfrm>
        <a:off x="1702593" y="2195818"/>
        <a:ext cx="3095624" cy="1857375"/>
      </dsp:txXfrm>
    </dsp:sp>
    <dsp:sp modelId="{2B6B3248-7F7B-4443-9B72-21A3FAA327B6}">
      <dsp:nvSpPr>
        <dsp:cNvPr id="0" name=""/>
        <dsp:cNvSpPr/>
      </dsp:nvSpPr>
      <dsp:spPr>
        <a:xfrm>
          <a:off x="5107781" y="2195818"/>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Problem Solving and Conflict Management require situational awareness and a decision model grounded in the code of ethics</a:t>
          </a:r>
          <a:endParaRPr lang="en-US" sz="2000" kern="1200"/>
        </a:p>
      </dsp:txBody>
      <dsp:txXfrm>
        <a:off x="5107781" y="2195818"/>
        <a:ext cx="3095624" cy="1857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208C0-0E1D-405A-85B5-6D6C198FDEC8}">
      <dsp:nvSpPr>
        <dsp:cNvPr id="0" name=""/>
        <dsp:cNvSpPr/>
      </dsp:nvSpPr>
      <dsp:spPr>
        <a:xfrm>
          <a:off x="363724" y="434377"/>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1FA642-5871-4AAA-8CB5-336EA776AAB5}">
      <dsp:nvSpPr>
        <dsp:cNvPr id="0" name=""/>
        <dsp:cNvSpPr/>
      </dsp:nvSpPr>
      <dsp:spPr>
        <a:xfrm>
          <a:off x="597725" y="66837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8D4F3-2D70-44C6-83E2-41DF2AC8E764}">
      <dsp:nvSpPr>
        <dsp:cNvPr id="0" name=""/>
        <dsp:cNvSpPr/>
      </dsp:nvSpPr>
      <dsp:spPr>
        <a:xfrm>
          <a:off x="12725" y="187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Code of Ethics – Principles and standards of professional behaviour</a:t>
          </a:r>
        </a:p>
      </dsp:txBody>
      <dsp:txXfrm>
        <a:off x="12725" y="1874377"/>
        <a:ext cx="1800000" cy="720000"/>
      </dsp:txXfrm>
    </dsp:sp>
    <dsp:sp modelId="{8AC0C582-E11C-4514-BA25-ED1F6F6DB2D1}">
      <dsp:nvSpPr>
        <dsp:cNvPr id="0" name=""/>
        <dsp:cNvSpPr/>
      </dsp:nvSpPr>
      <dsp:spPr>
        <a:xfrm>
          <a:off x="2478725" y="434377"/>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6DA66-3D36-43FD-BA89-03CE7E336981}">
      <dsp:nvSpPr>
        <dsp:cNvPr id="0" name=""/>
        <dsp:cNvSpPr/>
      </dsp:nvSpPr>
      <dsp:spPr>
        <a:xfrm>
          <a:off x="2712725" y="66837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C8BBA-C14F-4273-9BD7-13885D83DEFB}">
      <dsp:nvSpPr>
        <dsp:cNvPr id="0" name=""/>
        <dsp:cNvSpPr/>
      </dsp:nvSpPr>
      <dsp:spPr>
        <a:xfrm>
          <a:off x="2127725" y="187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Information – Gather information and intelligence</a:t>
          </a:r>
        </a:p>
      </dsp:txBody>
      <dsp:txXfrm>
        <a:off x="2127725" y="1874377"/>
        <a:ext cx="1800000" cy="720000"/>
      </dsp:txXfrm>
    </dsp:sp>
    <dsp:sp modelId="{341AD1CB-5526-4ED1-B805-0BD65C519303}">
      <dsp:nvSpPr>
        <dsp:cNvPr id="0" name=""/>
        <dsp:cNvSpPr/>
      </dsp:nvSpPr>
      <dsp:spPr>
        <a:xfrm>
          <a:off x="4593725" y="434377"/>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3946D-06DA-47F4-B132-0F734A4203D9}">
      <dsp:nvSpPr>
        <dsp:cNvPr id="0" name=""/>
        <dsp:cNvSpPr/>
      </dsp:nvSpPr>
      <dsp:spPr>
        <a:xfrm>
          <a:off x="4827725" y="66837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53231-4BE9-4032-B408-DA62AFE0C7BF}">
      <dsp:nvSpPr>
        <dsp:cNvPr id="0" name=""/>
        <dsp:cNvSpPr/>
      </dsp:nvSpPr>
      <dsp:spPr>
        <a:xfrm>
          <a:off x="4242725" y="187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Assessment – Assess threat and risk and develop a working strategy</a:t>
          </a:r>
        </a:p>
      </dsp:txBody>
      <dsp:txXfrm>
        <a:off x="4242725" y="1874377"/>
        <a:ext cx="1800000" cy="720000"/>
      </dsp:txXfrm>
    </dsp:sp>
    <dsp:sp modelId="{01C5F216-6A3C-47F8-999A-418BD008F41B}">
      <dsp:nvSpPr>
        <dsp:cNvPr id="0" name=""/>
        <dsp:cNvSpPr/>
      </dsp:nvSpPr>
      <dsp:spPr>
        <a:xfrm>
          <a:off x="363724" y="3044377"/>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8EA47-BAAE-4CA3-B066-51947C37E293}">
      <dsp:nvSpPr>
        <dsp:cNvPr id="0" name=""/>
        <dsp:cNvSpPr/>
      </dsp:nvSpPr>
      <dsp:spPr>
        <a:xfrm>
          <a:off x="597725" y="327837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D0055A-485F-4A06-83F2-A38E27B70694}">
      <dsp:nvSpPr>
        <dsp:cNvPr id="0" name=""/>
        <dsp:cNvSpPr/>
      </dsp:nvSpPr>
      <dsp:spPr>
        <a:xfrm>
          <a:off x="12725" y="448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Powers and policy – Consider powers and policy</a:t>
          </a:r>
        </a:p>
      </dsp:txBody>
      <dsp:txXfrm>
        <a:off x="12725" y="4484377"/>
        <a:ext cx="1800000" cy="720000"/>
      </dsp:txXfrm>
    </dsp:sp>
    <dsp:sp modelId="{349A133B-F6E4-4ADB-AD1C-C6F85653EF9F}">
      <dsp:nvSpPr>
        <dsp:cNvPr id="0" name=""/>
        <dsp:cNvSpPr/>
      </dsp:nvSpPr>
      <dsp:spPr>
        <a:xfrm>
          <a:off x="2478725" y="3044377"/>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6D67E5-7A2B-4410-8D83-840D07139424}">
      <dsp:nvSpPr>
        <dsp:cNvPr id="0" name=""/>
        <dsp:cNvSpPr/>
      </dsp:nvSpPr>
      <dsp:spPr>
        <a:xfrm>
          <a:off x="2712725" y="3278377"/>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2AD03A-3A2B-4A85-B38D-B340DE61BF9F}">
      <dsp:nvSpPr>
        <dsp:cNvPr id="0" name=""/>
        <dsp:cNvSpPr/>
      </dsp:nvSpPr>
      <dsp:spPr>
        <a:xfrm>
          <a:off x="2127725" y="448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Options – Identify options and contingencies</a:t>
          </a:r>
        </a:p>
      </dsp:txBody>
      <dsp:txXfrm>
        <a:off x="2127725" y="4484377"/>
        <a:ext cx="1800000" cy="720000"/>
      </dsp:txXfrm>
    </dsp:sp>
    <dsp:sp modelId="{28B8F8B6-7D54-4A07-BEC6-B149F00E2AC8}">
      <dsp:nvSpPr>
        <dsp:cNvPr id="0" name=""/>
        <dsp:cNvSpPr/>
      </dsp:nvSpPr>
      <dsp:spPr>
        <a:xfrm>
          <a:off x="4593725" y="3044377"/>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DE76A-67E9-4EE4-B306-37C22A43BDFD}">
      <dsp:nvSpPr>
        <dsp:cNvPr id="0" name=""/>
        <dsp:cNvSpPr/>
      </dsp:nvSpPr>
      <dsp:spPr>
        <a:xfrm>
          <a:off x="4827725" y="3278377"/>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4BA5C-A939-420C-9161-1CCF162DED24}">
      <dsp:nvSpPr>
        <dsp:cNvPr id="0" name=""/>
        <dsp:cNvSpPr/>
      </dsp:nvSpPr>
      <dsp:spPr>
        <a:xfrm>
          <a:off x="4242725" y="44843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Action and review – Take action and review what happened</a:t>
          </a:r>
        </a:p>
      </dsp:txBody>
      <dsp:txXfrm>
        <a:off x="4242725" y="4484377"/>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7A686-6204-4515-9918-327AF63F36BD}">
      <dsp:nvSpPr>
        <dsp:cNvPr id="0" name=""/>
        <dsp:cNvSpPr/>
      </dsp:nvSpPr>
      <dsp:spPr>
        <a:xfrm>
          <a:off x="0"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Are actions consistent with the Code of Ethics?</a:t>
          </a:r>
        </a:p>
      </dsp:txBody>
      <dsp:txXfrm>
        <a:off x="0" y="28881"/>
        <a:ext cx="3095624" cy="1857375"/>
      </dsp:txXfrm>
    </dsp:sp>
    <dsp:sp modelId="{8BFB677D-7AF7-4C78-A22F-EA1A4784156C}">
      <dsp:nvSpPr>
        <dsp:cNvPr id="0" name=""/>
        <dsp:cNvSpPr/>
      </dsp:nvSpPr>
      <dsp:spPr>
        <a:xfrm>
          <a:off x="3405187"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What would a victim or community affected expect of me?</a:t>
          </a:r>
        </a:p>
      </dsp:txBody>
      <dsp:txXfrm>
        <a:off x="3405187" y="28881"/>
        <a:ext cx="3095624" cy="1857375"/>
      </dsp:txXfrm>
    </dsp:sp>
    <dsp:sp modelId="{013F5D8A-9FB2-41AC-9BF5-CC0801DA9CAC}">
      <dsp:nvSpPr>
        <dsp:cNvPr id="0" name=""/>
        <dsp:cNvSpPr/>
      </dsp:nvSpPr>
      <dsp:spPr>
        <a:xfrm>
          <a:off x="6810375" y="28881"/>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What does police service expect of me?</a:t>
          </a:r>
        </a:p>
      </dsp:txBody>
      <dsp:txXfrm>
        <a:off x="6810375" y="28881"/>
        <a:ext cx="3095624" cy="1857375"/>
      </dsp:txXfrm>
    </dsp:sp>
    <dsp:sp modelId="{742222A2-9D6D-4908-BE97-94E3D75F4166}">
      <dsp:nvSpPr>
        <dsp:cNvPr id="0" name=""/>
        <dsp:cNvSpPr/>
      </dsp:nvSpPr>
      <dsp:spPr>
        <a:xfrm>
          <a:off x="1702593" y="2195818"/>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Is this action or decision likely to reflect positively on my professionalism and the wider policing profession?</a:t>
          </a:r>
        </a:p>
      </dsp:txBody>
      <dsp:txXfrm>
        <a:off x="1702593" y="2195818"/>
        <a:ext cx="3095624" cy="1857375"/>
      </dsp:txXfrm>
    </dsp:sp>
    <dsp:sp modelId="{44F6023D-9CED-4722-8871-F3BB6B30277C}">
      <dsp:nvSpPr>
        <dsp:cNvPr id="0" name=""/>
        <dsp:cNvSpPr/>
      </dsp:nvSpPr>
      <dsp:spPr>
        <a:xfrm>
          <a:off x="5107781" y="2195818"/>
          <a:ext cx="3095624" cy="18573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Can I explain my action or decision in a public forum?</a:t>
          </a:r>
        </a:p>
      </dsp:txBody>
      <dsp:txXfrm>
        <a:off x="5107781" y="2195818"/>
        <a:ext cx="3095624" cy="18573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8D7B3E-FE2F-44AF-A1A6-D83B3D767643}">
      <dsp:nvSpPr>
        <dsp:cNvPr id="0" name=""/>
        <dsp:cNvSpPr/>
      </dsp:nvSpPr>
      <dsp:spPr>
        <a:xfrm>
          <a:off x="3041" y="62905"/>
          <a:ext cx="2412693" cy="14476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Immediacy of the threat</a:t>
          </a:r>
        </a:p>
      </dsp:txBody>
      <dsp:txXfrm>
        <a:off x="3041" y="62905"/>
        <a:ext cx="2412693" cy="1447615"/>
      </dsp:txXfrm>
    </dsp:sp>
    <dsp:sp modelId="{4F6C8923-5948-4222-A223-EE9086CD6889}">
      <dsp:nvSpPr>
        <dsp:cNvPr id="0" name=""/>
        <dsp:cNvSpPr/>
      </dsp:nvSpPr>
      <dsp:spPr>
        <a:xfrm>
          <a:off x="2657003" y="62905"/>
          <a:ext cx="2412693" cy="1447615"/>
        </a:xfrm>
        <a:prstGeom prst="rect">
          <a:avLst/>
        </a:prstGeom>
        <a:solidFill>
          <a:schemeClr val="accent5">
            <a:hueOff val="251386"/>
            <a:satOff val="1812"/>
            <a:lumOff val="-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Limitations of the current information </a:t>
          </a:r>
        </a:p>
      </dsp:txBody>
      <dsp:txXfrm>
        <a:off x="2657003" y="62905"/>
        <a:ext cx="2412693" cy="1447615"/>
      </dsp:txXfrm>
    </dsp:sp>
    <dsp:sp modelId="{218BD641-FACC-4354-B139-8B0EAF080A71}">
      <dsp:nvSpPr>
        <dsp:cNvPr id="0" name=""/>
        <dsp:cNvSpPr/>
      </dsp:nvSpPr>
      <dsp:spPr>
        <a:xfrm>
          <a:off x="5310966" y="62905"/>
          <a:ext cx="2412693" cy="1447615"/>
        </a:xfrm>
        <a:prstGeom prst="rect">
          <a:avLst/>
        </a:prstGeom>
        <a:solidFill>
          <a:schemeClr val="accent5">
            <a:hueOff val="502772"/>
            <a:satOff val="3623"/>
            <a:lumOff val="-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Time available</a:t>
          </a:r>
        </a:p>
      </dsp:txBody>
      <dsp:txXfrm>
        <a:off x="5310966" y="62905"/>
        <a:ext cx="2412693" cy="1447615"/>
      </dsp:txXfrm>
    </dsp:sp>
    <dsp:sp modelId="{B523B5F5-8ED4-4EAF-B4D0-D8517F828F7C}">
      <dsp:nvSpPr>
        <dsp:cNvPr id="0" name=""/>
        <dsp:cNvSpPr/>
      </dsp:nvSpPr>
      <dsp:spPr>
        <a:xfrm>
          <a:off x="7964928" y="62905"/>
          <a:ext cx="2412693" cy="1447615"/>
        </a:xfrm>
        <a:prstGeom prst="rect">
          <a:avLst/>
        </a:prstGeom>
        <a:solidFill>
          <a:schemeClr val="accent5">
            <a:hueOff val="754158"/>
            <a:satOff val="5435"/>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Resources and support available</a:t>
          </a:r>
        </a:p>
      </dsp:txBody>
      <dsp:txXfrm>
        <a:off x="7964928" y="62905"/>
        <a:ext cx="2412693" cy="1447615"/>
      </dsp:txXfrm>
    </dsp:sp>
    <dsp:sp modelId="{DE32C6C7-DBC0-4DA2-BAC3-A3A0F2BB55FC}">
      <dsp:nvSpPr>
        <dsp:cNvPr id="0" name=""/>
        <dsp:cNvSpPr/>
      </dsp:nvSpPr>
      <dsp:spPr>
        <a:xfrm>
          <a:off x="1330022" y="1751791"/>
          <a:ext cx="2412693" cy="1447615"/>
        </a:xfrm>
        <a:prstGeom prst="rect">
          <a:avLst/>
        </a:prstGeom>
        <a:solidFill>
          <a:schemeClr val="accent5">
            <a:hueOff val="1005544"/>
            <a:satOff val="7247"/>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Individual’s own knowledge, experience and skills</a:t>
          </a:r>
        </a:p>
      </dsp:txBody>
      <dsp:txXfrm>
        <a:off x="1330022" y="1751791"/>
        <a:ext cx="2412693" cy="1447615"/>
      </dsp:txXfrm>
    </dsp:sp>
    <dsp:sp modelId="{25357FD3-D53C-4CF0-AF44-8B7532EB1B4F}">
      <dsp:nvSpPr>
        <dsp:cNvPr id="0" name=""/>
        <dsp:cNvSpPr/>
      </dsp:nvSpPr>
      <dsp:spPr>
        <a:xfrm>
          <a:off x="3983984" y="1751791"/>
          <a:ext cx="2412693" cy="1447615"/>
        </a:xfrm>
        <a:prstGeom prst="rect">
          <a:avLst/>
        </a:prstGeom>
        <a:solidFill>
          <a:schemeClr val="accent5">
            <a:hueOff val="1256930"/>
            <a:satOff val="9058"/>
            <a:lumOff val="-1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Impact of an action on the situation and the public</a:t>
          </a:r>
        </a:p>
      </dsp:txBody>
      <dsp:txXfrm>
        <a:off x="3983984" y="1751791"/>
        <a:ext cx="2412693" cy="1447615"/>
      </dsp:txXfrm>
    </dsp:sp>
    <dsp:sp modelId="{60404092-E860-49D1-A4C8-270FC8FE2ED7}">
      <dsp:nvSpPr>
        <dsp:cNvPr id="0" name=""/>
        <dsp:cNvSpPr/>
      </dsp:nvSpPr>
      <dsp:spPr>
        <a:xfrm>
          <a:off x="6637947" y="1751791"/>
          <a:ext cx="2412693" cy="1447615"/>
        </a:xfrm>
        <a:prstGeom prst="rect">
          <a:avLst/>
        </a:prstGeom>
        <a:solidFill>
          <a:schemeClr val="accent5">
            <a:hueOff val="1508316"/>
            <a:satOff val="10870"/>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action can be taken if things do not happen as anticipated?</a:t>
          </a:r>
        </a:p>
      </dsp:txBody>
      <dsp:txXfrm>
        <a:off x="6637947" y="1751791"/>
        <a:ext cx="2412693" cy="14476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C3A2D-FD89-472A-ADF6-06419CEC9769}">
      <dsp:nvSpPr>
        <dsp:cNvPr id="0" name=""/>
        <dsp:cNvSpPr/>
      </dsp:nvSpPr>
      <dsp:spPr>
        <a:xfrm>
          <a:off x="0" y="0"/>
          <a:ext cx="990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1E3E0A-1360-48D1-A399-A141E8C2B64B}">
      <dsp:nvSpPr>
        <dsp:cNvPr id="0" name=""/>
        <dsp:cNvSpPr/>
      </dsp:nvSpPr>
      <dsp:spPr>
        <a:xfrm>
          <a:off x="0" y="0"/>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During research, it was highlighted how the type of management style adopted by the SIO was of importance when solving the crime. </a:t>
          </a:r>
          <a:endParaRPr lang="en-US" sz="2000" kern="1200"/>
        </a:p>
      </dsp:txBody>
      <dsp:txXfrm>
        <a:off x="0" y="0"/>
        <a:ext cx="9906000" cy="1020518"/>
      </dsp:txXfrm>
    </dsp:sp>
    <dsp:sp modelId="{D1A73A3D-68B6-47AE-B4BB-665404D02102}">
      <dsp:nvSpPr>
        <dsp:cNvPr id="0" name=""/>
        <dsp:cNvSpPr/>
      </dsp:nvSpPr>
      <dsp:spPr>
        <a:xfrm>
          <a:off x="0" y="1020518"/>
          <a:ext cx="9906000" cy="0"/>
        </a:xfrm>
        <a:prstGeom prst="line">
          <a:avLst/>
        </a:prstGeom>
        <a:solidFill>
          <a:schemeClr val="accent5">
            <a:hueOff val="502772"/>
            <a:satOff val="3623"/>
            <a:lumOff val="-66"/>
            <a:alphaOff val="0"/>
          </a:schemeClr>
        </a:solidFill>
        <a:ln w="12700" cap="flat" cmpd="sng" algn="ctr">
          <a:solidFill>
            <a:schemeClr val="accent5">
              <a:hueOff val="502772"/>
              <a:satOff val="3623"/>
              <a:lumOff val="-6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7BB4D-A28D-40CA-956C-0C1F9E04D317}">
      <dsp:nvSpPr>
        <dsp:cNvPr id="0" name=""/>
        <dsp:cNvSpPr/>
      </dsp:nvSpPr>
      <dsp:spPr>
        <a:xfrm>
          <a:off x="0" y="1020518"/>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type of management style and the ability of the SIO to constantly review his/her strategy was critical.</a:t>
          </a:r>
          <a:endParaRPr lang="en-US" sz="2000" kern="1200"/>
        </a:p>
      </dsp:txBody>
      <dsp:txXfrm>
        <a:off x="0" y="1020518"/>
        <a:ext cx="9906000" cy="1020518"/>
      </dsp:txXfrm>
    </dsp:sp>
    <dsp:sp modelId="{106DCB3E-DA38-4164-8A08-06038F05064E}">
      <dsp:nvSpPr>
        <dsp:cNvPr id="0" name=""/>
        <dsp:cNvSpPr/>
      </dsp:nvSpPr>
      <dsp:spPr>
        <a:xfrm>
          <a:off x="0" y="2041037"/>
          <a:ext cx="9906000" cy="0"/>
        </a:xfrm>
        <a:prstGeom prst="line">
          <a:avLst/>
        </a:prstGeom>
        <a:solidFill>
          <a:schemeClr val="accent5">
            <a:hueOff val="1005544"/>
            <a:satOff val="7247"/>
            <a:lumOff val="-131"/>
            <a:alphaOff val="0"/>
          </a:schemeClr>
        </a:solidFill>
        <a:ln w="12700" cap="flat" cmpd="sng" algn="ctr">
          <a:solidFill>
            <a:schemeClr val="accent5">
              <a:hueOff val="1005544"/>
              <a:satOff val="7247"/>
              <a:lumOff val="-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F5308-A1B6-457C-A997-55BA348D4643}">
      <dsp:nvSpPr>
        <dsp:cNvPr id="0" name=""/>
        <dsp:cNvSpPr/>
      </dsp:nvSpPr>
      <dsp:spPr>
        <a:xfrm>
          <a:off x="0" y="2041037"/>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Democratic management of the murder investigation team (MIT) emerged as a critical trait along with the ability to manage the different phases of the enquiry over long periods of time</a:t>
          </a:r>
          <a:endParaRPr lang="en-US" sz="2000" kern="1200"/>
        </a:p>
      </dsp:txBody>
      <dsp:txXfrm>
        <a:off x="0" y="2041037"/>
        <a:ext cx="9906000" cy="1020518"/>
      </dsp:txXfrm>
    </dsp:sp>
    <dsp:sp modelId="{8DA653A3-A66F-497E-9E2F-97530370A531}">
      <dsp:nvSpPr>
        <dsp:cNvPr id="0" name=""/>
        <dsp:cNvSpPr/>
      </dsp:nvSpPr>
      <dsp:spPr>
        <a:xfrm>
          <a:off x="0" y="3061556"/>
          <a:ext cx="9906000" cy="0"/>
        </a:xfrm>
        <a:prstGeom prst="line">
          <a:avLst/>
        </a:prstGeom>
        <a:solidFill>
          <a:schemeClr val="accent5">
            <a:hueOff val="1508316"/>
            <a:satOff val="10870"/>
            <a:lumOff val="-197"/>
            <a:alphaOff val="0"/>
          </a:schemeClr>
        </a:solidFill>
        <a:ln w="12700" cap="flat" cmpd="sng" algn="ctr">
          <a:solidFill>
            <a:schemeClr val="accent5">
              <a:hueOff val="1508316"/>
              <a:satOff val="10870"/>
              <a:lumOff val="-1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1F438E-3005-41B6-A099-0094175D25F8}">
      <dsp:nvSpPr>
        <dsp:cNvPr id="0" name=""/>
        <dsp:cNvSpPr/>
      </dsp:nvSpPr>
      <dsp:spPr>
        <a:xfrm>
          <a:off x="0" y="3061556"/>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0" y="3061556"/>
        <a:ext cx="9906000" cy="10205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6A873-7A8A-47E8-9F5E-0B878B4F1FE7}">
      <dsp:nvSpPr>
        <dsp:cNvPr id="0" name=""/>
        <dsp:cNvSpPr/>
      </dsp:nvSpPr>
      <dsp:spPr>
        <a:xfrm>
          <a:off x="0" y="0"/>
          <a:ext cx="8420100" cy="122462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Any Questions?</a:t>
          </a:r>
          <a:endParaRPr lang="en-US" sz="5300" kern="1200"/>
        </a:p>
      </dsp:txBody>
      <dsp:txXfrm>
        <a:off x="35868" y="35868"/>
        <a:ext cx="7098636" cy="1152886"/>
      </dsp:txXfrm>
    </dsp:sp>
    <dsp:sp modelId="{CF2CB248-1FFC-4817-8971-CDA3CEEDD440}">
      <dsp:nvSpPr>
        <dsp:cNvPr id="0" name=""/>
        <dsp:cNvSpPr/>
      </dsp:nvSpPr>
      <dsp:spPr>
        <a:xfrm>
          <a:off x="742949" y="1428726"/>
          <a:ext cx="8420100" cy="1224622"/>
        </a:xfrm>
        <a:prstGeom prst="roundRect">
          <a:avLst>
            <a:gd name="adj" fmla="val 10000"/>
          </a:avLst>
        </a:prstGeom>
        <a:solidFill>
          <a:schemeClr val="accent2">
            <a:hueOff val="1496897"/>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Thanks for coming!</a:t>
          </a:r>
          <a:endParaRPr lang="en-US" sz="5300" kern="1200"/>
        </a:p>
      </dsp:txBody>
      <dsp:txXfrm>
        <a:off x="778817" y="1464594"/>
        <a:ext cx="6809409" cy="1152886"/>
      </dsp:txXfrm>
    </dsp:sp>
    <dsp:sp modelId="{E35EA2B2-1C1B-49BE-BFB4-975903F23A99}">
      <dsp:nvSpPr>
        <dsp:cNvPr id="0" name=""/>
        <dsp:cNvSpPr/>
      </dsp:nvSpPr>
      <dsp:spPr>
        <a:xfrm>
          <a:off x="1485899" y="2857452"/>
          <a:ext cx="8420100" cy="1224622"/>
        </a:xfrm>
        <a:prstGeom prst="roundRect">
          <a:avLst>
            <a:gd name="adj" fmla="val 10000"/>
          </a:avLst>
        </a:prstGeom>
        <a:solidFill>
          <a:schemeClr val="accent2">
            <a:hueOff val="2993795"/>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kern="1200"/>
            <a:t>See you next week!</a:t>
          </a:r>
          <a:endParaRPr lang="en-US" sz="5300" kern="1200"/>
        </a:p>
      </dsp:txBody>
      <dsp:txXfrm>
        <a:off x="1521767" y="2893320"/>
        <a:ext cx="6809409" cy="1152886"/>
      </dsp:txXfrm>
    </dsp:sp>
    <dsp:sp modelId="{02426D62-F319-47E8-9083-77AE5D0D28E8}">
      <dsp:nvSpPr>
        <dsp:cNvPr id="0" name=""/>
        <dsp:cNvSpPr/>
      </dsp:nvSpPr>
      <dsp:spPr>
        <a:xfrm>
          <a:off x="7624095" y="928672"/>
          <a:ext cx="796004" cy="79600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03196" y="928672"/>
        <a:ext cx="437802" cy="598993"/>
      </dsp:txXfrm>
    </dsp:sp>
    <dsp:sp modelId="{46BB9668-5C32-4008-B196-C5CD12BB8C45}">
      <dsp:nvSpPr>
        <dsp:cNvPr id="0" name=""/>
        <dsp:cNvSpPr/>
      </dsp:nvSpPr>
      <dsp:spPr>
        <a:xfrm>
          <a:off x="8367045" y="2349234"/>
          <a:ext cx="796004" cy="796004"/>
        </a:xfrm>
        <a:prstGeom prst="downArrow">
          <a:avLst>
            <a:gd name="adj1" fmla="val 55000"/>
            <a:gd name="adj2" fmla="val 45000"/>
          </a:avLst>
        </a:prstGeom>
        <a:solidFill>
          <a:schemeClr val="accent2">
            <a:tint val="40000"/>
            <a:alpha val="90000"/>
            <a:hueOff val="1715215"/>
            <a:satOff val="0"/>
            <a:lumOff val="0"/>
            <a:alphaOff val="0"/>
          </a:schemeClr>
        </a:solidFill>
        <a:ln w="12700" cap="flat" cmpd="sng" algn="ctr">
          <a:solidFill>
            <a:schemeClr val="accent2">
              <a:tint val="40000"/>
              <a:alpha val="90000"/>
              <a:hueOff val="1715215"/>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46146" y="2349234"/>
        <a:ext cx="437802" cy="5989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2/15/2022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717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2/15/2022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49297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2/15/2022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834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2/15/2022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068027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2/15/2022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419910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2/15/2022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854421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2/15/2022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658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2/15/2022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359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2/15/2022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3010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2/15/2022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447590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2/15/2022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296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2/15/2022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4849923"/>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Slide Background">
            <a:extLst>
              <a:ext uri="{FF2B5EF4-FFF2-40B4-BE49-F238E27FC236}">
                <a16:creationId xmlns:a16="http://schemas.microsoft.com/office/drawing/2014/main" id="{1102E982-8BE3-4FBA-ADFD-82E7D10B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nt">
            <a:extLst>
              <a:ext uri="{FF2B5EF4-FFF2-40B4-BE49-F238E27FC236}">
                <a16:creationId xmlns:a16="http://schemas.microsoft.com/office/drawing/2014/main" id="{7F843252-B159-4DA1-BE13-6EC3EF210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3390300"/>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B39526-DB44-4F3F-9453-BE61A53786AD}"/>
              </a:ext>
            </a:extLst>
          </p:cNvPr>
          <p:cNvSpPr>
            <a:spLocks noGrp="1"/>
          </p:cNvSpPr>
          <p:nvPr>
            <p:ph type="ctrTitle"/>
          </p:nvPr>
        </p:nvSpPr>
        <p:spPr>
          <a:xfrm>
            <a:off x="761801" y="858982"/>
            <a:ext cx="4697303" cy="2185826"/>
          </a:xfrm>
        </p:spPr>
        <p:txBody>
          <a:bodyPr vert="horz" lIns="91440" tIns="45720" rIns="91440" bIns="45720" rtlCol="0" anchor="ctr">
            <a:normAutofit/>
          </a:bodyPr>
          <a:lstStyle/>
          <a:p>
            <a:r>
              <a:rPr lang="en-US" sz="4400"/>
              <a:t>Policing The Public</a:t>
            </a:r>
          </a:p>
        </p:txBody>
      </p:sp>
      <p:pic>
        <p:nvPicPr>
          <p:cNvPr id="4" name="Picture 3">
            <a:extLst>
              <a:ext uri="{FF2B5EF4-FFF2-40B4-BE49-F238E27FC236}">
                <a16:creationId xmlns:a16="http://schemas.microsoft.com/office/drawing/2014/main" id="{178F6147-2A0E-443A-A940-83CD963368D3}"/>
              </a:ext>
            </a:extLst>
          </p:cNvPr>
          <p:cNvPicPr>
            <a:picLocks noChangeAspect="1"/>
          </p:cNvPicPr>
          <p:nvPr/>
        </p:nvPicPr>
        <p:blipFill rotWithShape="1">
          <a:blip r:embed="rId2"/>
          <a:srcRect t="3444" b="13345"/>
          <a:stretch/>
        </p:blipFill>
        <p:spPr>
          <a:xfrm>
            <a:off x="6096010" y="10"/>
            <a:ext cx="6096003" cy="3398589"/>
          </a:xfrm>
          <a:prstGeom prst="rect">
            <a:avLst/>
          </a:prstGeom>
        </p:spPr>
      </p:pic>
      <p:sp>
        <p:nvSpPr>
          <p:cNvPr id="3" name="Subtitle 2">
            <a:extLst>
              <a:ext uri="{FF2B5EF4-FFF2-40B4-BE49-F238E27FC236}">
                <a16:creationId xmlns:a16="http://schemas.microsoft.com/office/drawing/2014/main" id="{F391FA40-D1FA-4202-8619-D7ECEF3A8966}"/>
              </a:ext>
            </a:extLst>
          </p:cNvPr>
          <p:cNvSpPr>
            <a:spLocks noGrp="1"/>
          </p:cNvSpPr>
          <p:nvPr>
            <p:ph type="subTitle" idx="1"/>
          </p:nvPr>
        </p:nvSpPr>
        <p:spPr>
          <a:xfrm>
            <a:off x="6516807" y="3814549"/>
            <a:ext cx="4575676" cy="2425530"/>
          </a:xfrm>
        </p:spPr>
        <p:txBody>
          <a:bodyPr vert="horz" lIns="91440" tIns="45720" rIns="91440" bIns="45720" rtlCol="0" anchor="b">
            <a:normAutofit/>
          </a:bodyPr>
          <a:lstStyle/>
          <a:p>
            <a:r>
              <a:rPr lang="en-US"/>
              <a:t>Week 4</a:t>
            </a:r>
          </a:p>
          <a:p>
            <a:r>
              <a:rPr lang="en-US"/>
              <a:t>Decision Making</a:t>
            </a:r>
          </a:p>
          <a:p>
            <a:r>
              <a:rPr lang="en-US"/>
              <a:t>Dr. Luke Roach</a:t>
            </a:r>
          </a:p>
          <a:p>
            <a:r>
              <a:rPr lang="en-US"/>
              <a:t>L.Roach@UWTSD.ac.uk</a:t>
            </a:r>
          </a:p>
        </p:txBody>
      </p:sp>
      <p:cxnSp>
        <p:nvCxnSpPr>
          <p:cNvPr id="29" name="Straight Connector 28">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138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E7D3A-8ACF-4890-AA67-C7073830D36F}"/>
              </a:ext>
            </a:extLst>
          </p:cNvPr>
          <p:cNvSpPr>
            <a:spLocks noGrp="1"/>
          </p:cNvSpPr>
          <p:nvPr>
            <p:ph type="title"/>
          </p:nvPr>
        </p:nvSpPr>
        <p:spPr>
          <a:xfrm>
            <a:off x="761802" y="858982"/>
            <a:ext cx="3451060" cy="5152933"/>
          </a:xfrm>
        </p:spPr>
        <p:txBody>
          <a:bodyPr>
            <a:normAutofit/>
          </a:bodyPr>
          <a:lstStyle/>
          <a:p>
            <a:r>
              <a:rPr lang="en-GB" dirty="0"/>
              <a:t>Lesson Plan</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E346361-D140-44FD-9145-2806EAB73C4D}"/>
              </a:ext>
            </a:extLst>
          </p:cNvPr>
          <p:cNvGraphicFramePr>
            <a:graphicFrameLocks noGrp="1"/>
          </p:cNvGraphicFramePr>
          <p:nvPr>
            <p:ph idx="1"/>
            <p:extLst>
              <p:ext uri="{D42A27DB-BD31-4B8C-83A1-F6EECF244321}">
                <p14:modId xmlns:p14="http://schemas.microsoft.com/office/powerpoint/2010/main" val="2688902499"/>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27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og with graduation cap">
            <a:extLst>
              <a:ext uri="{FF2B5EF4-FFF2-40B4-BE49-F238E27FC236}">
                <a16:creationId xmlns:a16="http://schemas.microsoft.com/office/drawing/2014/main" id="{9135914F-E6D6-47F2-9B5E-2865B2336E93}"/>
              </a:ext>
            </a:extLst>
          </p:cNvPr>
          <p:cNvPicPr>
            <a:picLocks noChangeAspect="1"/>
          </p:cNvPicPr>
          <p:nvPr/>
        </p:nvPicPr>
        <p:blipFill rotWithShape="1">
          <a:blip r:embed="rId2"/>
          <a:srcRect t="13697" b="30053"/>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9" name="Rectangle 18">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1830D-5EA4-4CEF-B158-B802BFB5CCE8}"/>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Quick Re-Cap</a:t>
            </a:r>
          </a:p>
        </p:txBody>
      </p:sp>
      <p:sp>
        <p:nvSpPr>
          <p:cNvPr id="3" name="Content Placeholder 2">
            <a:extLst>
              <a:ext uri="{FF2B5EF4-FFF2-40B4-BE49-F238E27FC236}">
                <a16:creationId xmlns:a16="http://schemas.microsoft.com/office/drawing/2014/main" id="{A2306F25-24F1-4695-B0B8-20A0028CC203}"/>
              </a:ext>
            </a:extLst>
          </p:cNvPr>
          <p:cNvSpPr>
            <a:spLocks noGrp="1"/>
          </p:cNvSpPr>
          <p:nvPr>
            <p:ph idx="1"/>
          </p:nvPr>
        </p:nvSpPr>
        <p:spPr>
          <a:xfrm>
            <a:off x="589558" y="3545918"/>
            <a:ext cx="4755046" cy="1738058"/>
          </a:xfrm>
        </p:spPr>
        <p:txBody>
          <a:bodyPr vert="horz" lIns="91440" tIns="45720" rIns="91440" bIns="45720" rtlCol="0" anchor="b">
            <a:normAutofit/>
          </a:bodyPr>
          <a:lstStyle/>
          <a:p>
            <a:r>
              <a:rPr lang="en-US" sz="2400">
                <a:solidFill>
                  <a:srgbClr val="FFFFFF"/>
                </a:solidFill>
              </a:rPr>
              <a:t>What did we learn about communication last week?</a:t>
            </a:r>
          </a:p>
        </p:txBody>
      </p:sp>
      <p:sp useBgFill="1">
        <p:nvSpPr>
          <p:cNvPr id="21" name="Rectangle 20">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8D2904-C4B2-4AED-A2E1-BACACF4A9354}"/>
              </a:ext>
            </a:extLst>
          </p:cNvPr>
          <p:cNvSpPr>
            <a:spLocks noGrp="1"/>
          </p:cNvSpPr>
          <p:nvPr>
            <p:ph type="title"/>
          </p:nvPr>
        </p:nvSpPr>
        <p:spPr>
          <a:xfrm>
            <a:off x="761801" y="296712"/>
            <a:ext cx="9906199" cy="1157242"/>
          </a:xfrm>
        </p:spPr>
        <p:txBody>
          <a:bodyPr>
            <a:normAutofit/>
          </a:bodyPr>
          <a:lstStyle/>
          <a:p>
            <a:pPr algn="ctr"/>
            <a:r>
              <a:rPr lang="en-GB" dirty="0"/>
              <a:t>Communication</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85C3294-25E2-4B06-AD57-BE7F930B543C}"/>
              </a:ext>
            </a:extLst>
          </p:cNvPr>
          <p:cNvGraphicFramePr>
            <a:graphicFrameLocks noGrp="1"/>
          </p:cNvGraphicFramePr>
          <p:nvPr>
            <p:ph idx="1"/>
            <p:extLst>
              <p:ext uri="{D42A27DB-BD31-4B8C-83A1-F6EECF244321}">
                <p14:modId xmlns:p14="http://schemas.microsoft.com/office/powerpoint/2010/main" val="2445254390"/>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58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5" name="Straight Connector 74">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9"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855EB8-0763-4906-869C-B9DD7BC9477A}"/>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a:t>On to…</a:t>
            </a:r>
          </a:p>
        </p:txBody>
      </p:sp>
      <p:sp>
        <p:nvSpPr>
          <p:cNvPr id="3" name="Content Placeholder 2">
            <a:extLst>
              <a:ext uri="{FF2B5EF4-FFF2-40B4-BE49-F238E27FC236}">
                <a16:creationId xmlns:a16="http://schemas.microsoft.com/office/drawing/2014/main" id="{30FE76BD-C138-4290-9970-1FB1F60EF1AE}"/>
              </a:ext>
            </a:extLst>
          </p:cNvPr>
          <p:cNvSpPr>
            <a:spLocks noGrp="1"/>
          </p:cNvSpPr>
          <p:nvPr>
            <p:ph idx="1"/>
          </p:nvPr>
        </p:nvSpPr>
        <p:spPr>
          <a:xfrm>
            <a:off x="6575305" y="3880965"/>
            <a:ext cx="4569006" cy="2359114"/>
          </a:xfrm>
        </p:spPr>
        <p:txBody>
          <a:bodyPr vert="horz" lIns="91440" tIns="45720" rIns="91440" bIns="45720" rtlCol="0" anchor="b">
            <a:normAutofit/>
          </a:bodyPr>
          <a:lstStyle/>
          <a:p>
            <a:r>
              <a:rPr lang="en-US" sz="4400" dirty="0"/>
              <a:t>Decision Making</a:t>
            </a:r>
          </a:p>
        </p:txBody>
      </p:sp>
      <p:pic>
        <p:nvPicPr>
          <p:cNvPr id="1026" name="Picture 2" descr="Ust Shouldnt Be Allowed to Make Decisions Anymore | Decisions Meme on ME.ME">
            <a:extLst>
              <a:ext uri="{FF2B5EF4-FFF2-40B4-BE49-F238E27FC236}">
                <a16:creationId xmlns:a16="http://schemas.microsoft.com/office/drawing/2014/main" id="{A5ACE875-B946-4B36-BE38-06A062A6E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66" r="3169" b="2"/>
          <a:stretch/>
        </p:blipFill>
        <p:spPr bwMode="auto">
          <a:xfrm>
            <a:off x="20" y="10"/>
            <a:ext cx="6095978" cy="7273626"/>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7394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A0FBE-B395-4185-926C-A66DDAAA5D0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C6E01DC-2437-4320-822F-6BF5A7A2DDF5}"/>
              </a:ext>
            </a:extLst>
          </p:cNvPr>
          <p:cNvSpPr>
            <a:spLocks noGrp="1"/>
          </p:cNvSpPr>
          <p:nvPr>
            <p:ph idx="1"/>
          </p:nvPr>
        </p:nvSpPr>
        <p:spPr>
          <a:xfrm>
            <a:off x="761799" y="2750126"/>
            <a:ext cx="10381205" cy="3590516"/>
          </a:xfrm>
        </p:spPr>
        <p:txBody>
          <a:bodyPr>
            <a:normAutofit fontScale="85000" lnSpcReduction="10000"/>
          </a:bodyPr>
          <a:lstStyle/>
          <a:p>
            <a:r>
              <a:rPr lang="en-GB" sz="2800" dirty="0">
                <a:ea typeface="+mn-lt"/>
                <a:cs typeface="+mn-lt"/>
              </a:rPr>
              <a:t>Police decision makers face greater accountability than ever before for their decisions and their associated management of critical incidents.</a:t>
            </a:r>
          </a:p>
          <a:p>
            <a:endParaRPr lang="en-GB" sz="2800" dirty="0"/>
          </a:p>
          <a:p>
            <a:r>
              <a:rPr lang="en-GB" sz="2800" dirty="0">
                <a:ea typeface="+mn-lt"/>
                <a:cs typeface="+mn-lt"/>
              </a:rPr>
              <a:t>The emphasis for particular scrutiny (quite rightly) is on the effectiveness of the decisions made in major enquires.</a:t>
            </a:r>
          </a:p>
          <a:p>
            <a:endParaRPr lang="en-GB" sz="2800" dirty="0"/>
          </a:p>
          <a:p>
            <a:r>
              <a:rPr lang="en-GB" sz="2800" dirty="0"/>
              <a:t>Making decisions and managing risk is the daily challenge of police officers.</a:t>
            </a:r>
          </a:p>
        </p:txBody>
      </p:sp>
    </p:spTree>
    <p:extLst>
      <p:ext uri="{BB962C8B-B14F-4D97-AF65-F5344CB8AC3E}">
        <p14:creationId xmlns:p14="http://schemas.microsoft.com/office/powerpoint/2010/main" val="313307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0F17-4E47-4E61-BB58-B50676CEE86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F5F48FA-722A-4D9C-BFAC-3375184A29FC}"/>
              </a:ext>
            </a:extLst>
          </p:cNvPr>
          <p:cNvSpPr>
            <a:spLocks noGrp="1"/>
          </p:cNvSpPr>
          <p:nvPr>
            <p:ph idx="1"/>
          </p:nvPr>
        </p:nvSpPr>
        <p:spPr>
          <a:xfrm>
            <a:off x="761799" y="2750126"/>
            <a:ext cx="10381205" cy="3783021"/>
          </a:xfrm>
        </p:spPr>
        <p:txBody>
          <a:bodyPr>
            <a:normAutofit/>
          </a:bodyPr>
          <a:lstStyle/>
          <a:p>
            <a:r>
              <a:rPr lang="en-GB" sz="2800" dirty="0">
                <a:ea typeface="+mn-lt"/>
                <a:cs typeface="+mn-lt"/>
              </a:rPr>
              <a:t>The police service has seen a vast increase in the transparency of police decision-making and the need for police officers of all ranks to justify, record and explain their decision-making.</a:t>
            </a:r>
          </a:p>
          <a:p>
            <a:endParaRPr lang="en-GB" sz="2800" dirty="0"/>
          </a:p>
        </p:txBody>
      </p:sp>
    </p:spTree>
    <p:extLst>
      <p:ext uri="{BB962C8B-B14F-4D97-AF65-F5344CB8AC3E}">
        <p14:creationId xmlns:p14="http://schemas.microsoft.com/office/powerpoint/2010/main" val="1427189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899DA5E-794D-4391-A67B-C734D18C5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Different coloured question marks">
            <a:extLst>
              <a:ext uri="{FF2B5EF4-FFF2-40B4-BE49-F238E27FC236}">
                <a16:creationId xmlns:a16="http://schemas.microsoft.com/office/drawing/2014/main" id="{FFD20AC3-1E43-4073-B834-C904763D35B2}"/>
              </a:ext>
            </a:extLst>
          </p:cNvPr>
          <p:cNvPicPr>
            <a:picLocks noChangeAspect="1"/>
          </p:cNvPicPr>
          <p:nvPr/>
        </p:nvPicPr>
        <p:blipFill rotWithShape="1">
          <a:blip r:embed="rId2"/>
          <a:srcRect l="8074" r="11984" b="-2"/>
          <a:stretch/>
        </p:blipFill>
        <p:spPr>
          <a:xfrm>
            <a:off x="6121757" y="2570072"/>
            <a:ext cx="6095999" cy="4289479"/>
          </a:xfrm>
          <a:prstGeom prst="rect">
            <a:avLst/>
          </a:prstGeom>
          <a:effectLst/>
        </p:spPr>
      </p:pic>
      <p:sp useBgFill="1">
        <p:nvSpPr>
          <p:cNvPr id="21" name="Rectangle 20">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7EC6DE-4ACE-45C7-9C67-ED67329ECF18}"/>
              </a:ext>
            </a:extLst>
          </p:cNvPr>
          <p:cNvSpPr>
            <a:spLocks noGrp="1"/>
          </p:cNvSpPr>
          <p:nvPr>
            <p:ph type="title"/>
          </p:nvPr>
        </p:nvSpPr>
        <p:spPr>
          <a:xfrm>
            <a:off x="761802" y="754336"/>
            <a:ext cx="10426434" cy="1287816"/>
          </a:xfrm>
        </p:spPr>
        <p:txBody>
          <a:bodyPr vert="horz" lIns="91440" tIns="45720" rIns="91440" bIns="45720" rtlCol="0" anchor="b">
            <a:normAutofit/>
          </a:bodyPr>
          <a:lstStyle/>
          <a:p>
            <a:r>
              <a:rPr lang="en-US" sz="4800"/>
              <a:t>Introduction</a:t>
            </a:r>
          </a:p>
        </p:txBody>
      </p:sp>
      <p:sp>
        <p:nvSpPr>
          <p:cNvPr id="3" name="Content Placeholder 2">
            <a:extLst>
              <a:ext uri="{FF2B5EF4-FFF2-40B4-BE49-F238E27FC236}">
                <a16:creationId xmlns:a16="http://schemas.microsoft.com/office/drawing/2014/main" id="{DDCA53A3-9AE8-4C7D-85A8-6EDA9FB4A419}"/>
              </a:ext>
            </a:extLst>
          </p:cNvPr>
          <p:cNvSpPr>
            <a:spLocks noGrp="1"/>
          </p:cNvSpPr>
          <p:nvPr>
            <p:ph idx="1"/>
          </p:nvPr>
        </p:nvSpPr>
        <p:spPr>
          <a:xfrm>
            <a:off x="761801" y="2964520"/>
            <a:ext cx="4829434" cy="2951202"/>
          </a:xfrm>
        </p:spPr>
        <p:txBody>
          <a:bodyPr vert="horz" lIns="91440" tIns="45720" rIns="91440" bIns="45720" rtlCol="0" anchor="t">
            <a:normAutofit/>
          </a:bodyPr>
          <a:lstStyle/>
          <a:p>
            <a:r>
              <a:rPr lang="en-US" sz="2400" dirty="0"/>
              <a:t>Who makes the most decisions in policing?</a:t>
            </a:r>
          </a:p>
          <a:p>
            <a:endParaRPr lang="en-US" sz="2400" dirty="0"/>
          </a:p>
          <a:p>
            <a:r>
              <a:rPr lang="en-US" sz="2400" dirty="0"/>
              <a:t>Who holds the most responsibility for decision making?</a:t>
            </a:r>
          </a:p>
        </p:txBody>
      </p:sp>
      <p:cxnSp>
        <p:nvCxnSpPr>
          <p:cNvPr id="23" name="Straight Connector 22">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607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4243-8754-4665-9FEA-7E6B30FB4FF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B7CFC81-97DE-4011-9217-7BB04A407084}"/>
              </a:ext>
            </a:extLst>
          </p:cNvPr>
          <p:cNvSpPr>
            <a:spLocks noGrp="1"/>
          </p:cNvSpPr>
          <p:nvPr>
            <p:ph idx="1"/>
          </p:nvPr>
        </p:nvSpPr>
        <p:spPr/>
        <p:txBody>
          <a:bodyPr>
            <a:normAutofit/>
          </a:bodyPr>
          <a:lstStyle/>
          <a:p>
            <a:r>
              <a:rPr lang="en-GB" sz="3600" dirty="0">
                <a:ea typeface="+mn-lt"/>
                <a:cs typeface="+mn-lt"/>
              </a:rPr>
              <a:t>The decision-making process in policing is inverted to that of most professions where critical decisions sometimes about life and death being made by the most junior officers on the frontline with little or no experience.</a:t>
            </a:r>
            <a:endParaRPr lang="en-GB" sz="3600" dirty="0"/>
          </a:p>
          <a:p>
            <a:endParaRPr lang="en-GB" sz="3200" dirty="0"/>
          </a:p>
        </p:txBody>
      </p:sp>
    </p:spTree>
    <p:extLst>
      <p:ext uri="{BB962C8B-B14F-4D97-AF65-F5344CB8AC3E}">
        <p14:creationId xmlns:p14="http://schemas.microsoft.com/office/powerpoint/2010/main" val="1128505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C7C4C-FDBC-4CA5-A326-D913CC729F1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80FDF97-862F-4910-844A-4F31A9F719F8}"/>
              </a:ext>
            </a:extLst>
          </p:cNvPr>
          <p:cNvSpPr>
            <a:spLocks noGrp="1"/>
          </p:cNvSpPr>
          <p:nvPr>
            <p:ph idx="1"/>
          </p:nvPr>
        </p:nvSpPr>
        <p:spPr/>
        <p:txBody>
          <a:bodyPr>
            <a:normAutofit fontScale="92500" lnSpcReduction="10000"/>
          </a:bodyPr>
          <a:lstStyle/>
          <a:p>
            <a:r>
              <a:rPr lang="en-GB" sz="2800" dirty="0">
                <a:ea typeface="+mn-lt"/>
                <a:cs typeface="+mn-lt"/>
              </a:rPr>
              <a:t>Such decisions can start a chain of events that can be difficult to stop even with later intervention from senior colleagues but have far reaching consequences in public confidence in the service.</a:t>
            </a:r>
          </a:p>
          <a:p>
            <a:endParaRPr lang="en-GB" sz="2800" dirty="0"/>
          </a:p>
          <a:p>
            <a:r>
              <a:rPr lang="en-GB" sz="2800" dirty="0">
                <a:ea typeface="+mn-lt"/>
                <a:cs typeface="+mn-lt"/>
              </a:rPr>
              <a:t>The police decision maker is relied upon to exercise judgment and discretion, simply rounding up the “usual suspects” could exacerbate a local community or minority sensitivities.</a:t>
            </a:r>
          </a:p>
        </p:txBody>
      </p:sp>
    </p:spTree>
    <p:extLst>
      <p:ext uri="{BB962C8B-B14F-4D97-AF65-F5344CB8AC3E}">
        <p14:creationId xmlns:p14="http://schemas.microsoft.com/office/powerpoint/2010/main" val="3114168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D0291-D779-414B-A6BB-CD31F905B8EC}"/>
              </a:ext>
            </a:extLst>
          </p:cNvPr>
          <p:cNvSpPr>
            <a:spLocks noGrp="1"/>
          </p:cNvSpPr>
          <p:nvPr>
            <p:ph type="title"/>
          </p:nvPr>
        </p:nvSpPr>
        <p:spPr/>
        <p:txBody>
          <a:bodyPr/>
          <a:lstStyle/>
          <a:p>
            <a:r>
              <a:rPr lang="en-GB" dirty="0"/>
              <a:t>Consequences of Decision making?</a:t>
            </a:r>
          </a:p>
        </p:txBody>
      </p:sp>
      <p:sp>
        <p:nvSpPr>
          <p:cNvPr id="3" name="Content Placeholder 2">
            <a:extLst>
              <a:ext uri="{FF2B5EF4-FFF2-40B4-BE49-F238E27FC236}">
                <a16:creationId xmlns:a16="http://schemas.microsoft.com/office/drawing/2014/main" id="{DF04A4DB-9218-47A7-B73A-D8809A4DF133}"/>
              </a:ext>
            </a:extLst>
          </p:cNvPr>
          <p:cNvSpPr>
            <a:spLocks noGrp="1"/>
          </p:cNvSpPr>
          <p:nvPr>
            <p:ph idx="1"/>
          </p:nvPr>
        </p:nvSpPr>
        <p:spPr/>
        <p:txBody>
          <a:bodyPr>
            <a:normAutofit fontScale="92500" lnSpcReduction="10000"/>
          </a:bodyPr>
          <a:lstStyle/>
          <a:p>
            <a:r>
              <a:rPr lang="en-GB" sz="3200" dirty="0">
                <a:ea typeface="+mn-lt"/>
                <a:cs typeface="+mn-lt"/>
              </a:rPr>
              <a:t>Poor decisions can lead to dire consequences. </a:t>
            </a:r>
          </a:p>
          <a:p>
            <a:endParaRPr lang="en-GB" sz="3200" dirty="0">
              <a:ea typeface="+mn-lt"/>
              <a:cs typeface="+mn-lt"/>
            </a:endParaRPr>
          </a:p>
          <a:p>
            <a:r>
              <a:rPr lang="en-GB" sz="3200" dirty="0">
                <a:ea typeface="+mn-lt"/>
                <a:cs typeface="+mn-lt"/>
              </a:rPr>
              <a:t>In 1989 fans surging into the Hillsborough football stadium for an FA semi-final match led to people being crushed against retaining fences, this resulted in the unfortunate deaths of 96 people and injuring of over 700.</a:t>
            </a:r>
            <a:endParaRPr lang="en-GB" sz="3200" dirty="0"/>
          </a:p>
        </p:txBody>
      </p:sp>
    </p:spTree>
    <p:extLst>
      <p:ext uri="{BB962C8B-B14F-4D97-AF65-F5344CB8AC3E}">
        <p14:creationId xmlns:p14="http://schemas.microsoft.com/office/powerpoint/2010/main" val="1998228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1CE13E-8316-477D-8F04-ED5026C8F4F8}"/>
              </a:ext>
            </a:extLst>
          </p:cNvPr>
          <p:cNvSpPr>
            <a:spLocks noGrp="1"/>
          </p:cNvSpPr>
          <p:nvPr>
            <p:ph type="title"/>
          </p:nvPr>
        </p:nvSpPr>
        <p:spPr>
          <a:xfrm>
            <a:off x="761801" y="858982"/>
            <a:ext cx="10111983" cy="1515728"/>
          </a:xfrm>
        </p:spPr>
        <p:txBody>
          <a:bodyPr>
            <a:normAutofit/>
          </a:bodyPr>
          <a:lstStyle/>
          <a:p>
            <a:r>
              <a:rPr lang="en-GB" dirty="0"/>
              <a:t>The Hillsborough Disaster</a:t>
            </a:r>
          </a:p>
        </p:txBody>
      </p:sp>
      <p:sp>
        <p:nvSpPr>
          <p:cNvPr id="3" name="Content Placeholder 2">
            <a:extLst>
              <a:ext uri="{FF2B5EF4-FFF2-40B4-BE49-F238E27FC236}">
                <a16:creationId xmlns:a16="http://schemas.microsoft.com/office/drawing/2014/main" id="{6EADF5EE-CF7B-4514-ACD8-28CE542AC5AE}"/>
              </a:ext>
            </a:extLst>
          </p:cNvPr>
          <p:cNvSpPr>
            <a:spLocks noGrp="1"/>
          </p:cNvSpPr>
          <p:nvPr>
            <p:ph idx="1"/>
          </p:nvPr>
        </p:nvSpPr>
        <p:spPr>
          <a:xfrm>
            <a:off x="761801" y="2980525"/>
            <a:ext cx="2895799" cy="3516528"/>
          </a:xfrm>
        </p:spPr>
        <p:txBody>
          <a:bodyPr>
            <a:normAutofit/>
          </a:bodyPr>
          <a:lstStyle/>
          <a:p>
            <a:r>
              <a:rPr lang="en-GB" dirty="0">
                <a:ea typeface="+mn-lt"/>
                <a:cs typeface="+mn-lt"/>
              </a:rPr>
              <a:t>https://www.youtube.com/watch?v=UMVwG2pqxeA</a:t>
            </a:r>
            <a:endParaRPr lang="en-GB" dirty="0"/>
          </a:p>
        </p:txBody>
      </p:sp>
      <p:pic>
        <p:nvPicPr>
          <p:cNvPr id="2050" name="Picture 2" descr="The Sun&amp;#39;s Front Page on Hillsborough">
            <a:extLst>
              <a:ext uri="{FF2B5EF4-FFF2-40B4-BE49-F238E27FC236}">
                <a16:creationId xmlns:a16="http://schemas.microsoft.com/office/drawing/2014/main" id="{BB7C2768-4617-443D-ABAC-3E37D723B8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04" r="-3" b="-3"/>
          <a:stretch/>
        </p:blipFill>
        <p:spPr bwMode="auto">
          <a:xfrm>
            <a:off x="4316711" y="2257186"/>
            <a:ext cx="7216182" cy="4418703"/>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479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3096-E01E-4B59-9D14-CED4CD9F574A}"/>
              </a:ext>
            </a:extLst>
          </p:cNvPr>
          <p:cNvSpPr>
            <a:spLocks noGrp="1"/>
          </p:cNvSpPr>
          <p:nvPr>
            <p:ph type="title"/>
          </p:nvPr>
        </p:nvSpPr>
        <p:spPr/>
        <p:txBody>
          <a:bodyPr/>
          <a:lstStyle/>
          <a:p>
            <a:r>
              <a:rPr lang="en-GB" dirty="0"/>
              <a:t>The Hillsborough Disaster</a:t>
            </a:r>
          </a:p>
        </p:txBody>
      </p:sp>
      <p:sp>
        <p:nvSpPr>
          <p:cNvPr id="3" name="Content Placeholder 2">
            <a:extLst>
              <a:ext uri="{FF2B5EF4-FFF2-40B4-BE49-F238E27FC236}">
                <a16:creationId xmlns:a16="http://schemas.microsoft.com/office/drawing/2014/main" id="{853886A2-A725-460D-BCE2-1C3646772C6D}"/>
              </a:ext>
            </a:extLst>
          </p:cNvPr>
          <p:cNvSpPr>
            <a:spLocks noGrp="1"/>
          </p:cNvSpPr>
          <p:nvPr>
            <p:ph idx="1"/>
          </p:nvPr>
        </p:nvSpPr>
        <p:spPr/>
        <p:txBody>
          <a:bodyPr>
            <a:normAutofit fontScale="92500" lnSpcReduction="20000"/>
          </a:bodyPr>
          <a:lstStyle/>
          <a:p>
            <a:r>
              <a:rPr lang="en-GB" sz="2800" dirty="0">
                <a:ea typeface="+mn-lt"/>
                <a:cs typeface="+mn-lt"/>
              </a:rPr>
              <a:t>In April 1989 fans surging into the Hillsborough football stadium for an FA semi-final match led to people being crushed against retaining fences, this resulted in the unfortunate deaths of 96 people and injuring of over 700.</a:t>
            </a:r>
          </a:p>
          <a:p>
            <a:endParaRPr lang="en-GB" sz="2800" dirty="0"/>
          </a:p>
          <a:p>
            <a:r>
              <a:rPr lang="en-GB" sz="2800" dirty="0">
                <a:ea typeface="+mn-lt"/>
                <a:cs typeface="+mn-lt"/>
              </a:rPr>
              <a:t>A Chief Superintendent, chose not to delay the kick off and to open an additional entrance, both of which were held to have directly contributed to the subsequent deaths (Turner, 2016).</a:t>
            </a:r>
          </a:p>
        </p:txBody>
      </p:sp>
    </p:spTree>
    <p:extLst>
      <p:ext uri="{BB962C8B-B14F-4D97-AF65-F5344CB8AC3E}">
        <p14:creationId xmlns:p14="http://schemas.microsoft.com/office/powerpoint/2010/main" val="1118434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AC8F-8D65-495E-A367-500E6408C49F}"/>
              </a:ext>
            </a:extLst>
          </p:cNvPr>
          <p:cNvSpPr>
            <a:spLocks noGrp="1"/>
          </p:cNvSpPr>
          <p:nvPr>
            <p:ph type="title"/>
          </p:nvPr>
        </p:nvSpPr>
        <p:spPr/>
        <p:txBody>
          <a:bodyPr/>
          <a:lstStyle/>
          <a:p>
            <a:r>
              <a:rPr lang="en-GB" dirty="0"/>
              <a:t>Who Do Decision Makers Report To?</a:t>
            </a:r>
          </a:p>
        </p:txBody>
      </p:sp>
      <p:sp>
        <p:nvSpPr>
          <p:cNvPr id="3" name="Content Placeholder 2">
            <a:extLst>
              <a:ext uri="{FF2B5EF4-FFF2-40B4-BE49-F238E27FC236}">
                <a16:creationId xmlns:a16="http://schemas.microsoft.com/office/drawing/2014/main" id="{F2DAD0F8-EB37-40BF-815C-7120175D2DA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019457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3" name="Rectangle 72">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9F5D24-45EE-45F1-8DAB-0E39DE3764D6}"/>
              </a:ext>
            </a:extLst>
          </p:cNvPr>
          <p:cNvSpPr>
            <a:spLocks noGrp="1"/>
          </p:cNvSpPr>
          <p:nvPr>
            <p:ph type="title"/>
          </p:nvPr>
        </p:nvSpPr>
        <p:spPr>
          <a:xfrm>
            <a:off x="761801" y="858982"/>
            <a:ext cx="9967409" cy="1515728"/>
          </a:xfrm>
        </p:spPr>
        <p:txBody>
          <a:bodyPr>
            <a:normAutofit/>
          </a:bodyPr>
          <a:lstStyle/>
          <a:p>
            <a:r>
              <a:rPr lang="en-GB" dirty="0"/>
              <a:t>Decisions, Decisions</a:t>
            </a:r>
          </a:p>
        </p:txBody>
      </p:sp>
      <p:sp>
        <p:nvSpPr>
          <p:cNvPr id="3" name="Content Placeholder 2">
            <a:extLst>
              <a:ext uri="{FF2B5EF4-FFF2-40B4-BE49-F238E27FC236}">
                <a16:creationId xmlns:a16="http://schemas.microsoft.com/office/drawing/2014/main" id="{9BF27E0A-1530-415D-9932-48585EF2046B}"/>
              </a:ext>
            </a:extLst>
          </p:cNvPr>
          <p:cNvSpPr>
            <a:spLocks noGrp="1"/>
          </p:cNvSpPr>
          <p:nvPr>
            <p:ph idx="1"/>
          </p:nvPr>
        </p:nvSpPr>
        <p:spPr>
          <a:xfrm>
            <a:off x="761801" y="2980525"/>
            <a:ext cx="4880343" cy="3031390"/>
          </a:xfrm>
        </p:spPr>
        <p:txBody>
          <a:bodyPr>
            <a:normAutofit/>
          </a:bodyPr>
          <a:lstStyle/>
          <a:p>
            <a:pPr>
              <a:lnSpc>
                <a:spcPct val="100000"/>
              </a:lnSpc>
            </a:pPr>
            <a:r>
              <a:rPr lang="en-GB" sz="1900" dirty="0">
                <a:ea typeface="+mn-lt"/>
                <a:cs typeface="+mn-lt"/>
              </a:rPr>
              <a:t>The contemporary police officer has many masters and must comply with legal statute, Human Rights legislation and local policy whilst deciding whether their actions are necessary and proportionate. </a:t>
            </a:r>
            <a:endParaRPr lang="en-US" sz="1900" dirty="0"/>
          </a:p>
          <a:p>
            <a:pPr>
              <a:lnSpc>
                <a:spcPct val="100000"/>
              </a:lnSpc>
            </a:pPr>
            <a:endParaRPr lang="en-GB" sz="1900" dirty="0">
              <a:ea typeface="+mn-lt"/>
              <a:cs typeface="+mn-lt"/>
            </a:endParaRPr>
          </a:p>
          <a:p>
            <a:pPr>
              <a:lnSpc>
                <a:spcPct val="100000"/>
              </a:lnSpc>
            </a:pPr>
            <a:r>
              <a:rPr lang="en-GB" sz="1900" dirty="0">
                <a:ea typeface="+mn-lt"/>
                <a:cs typeface="+mn-lt"/>
              </a:rPr>
              <a:t>Irvine and </a:t>
            </a:r>
            <a:r>
              <a:rPr lang="en-GB" sz="1900" dirty="0" err="1">
                <a:ea typeface="+mn-lt"/>
                <a:cs typeface="+mn-lt"/>
              </a:rPr>
              <a:t>Dunningham</a:t>
            </a:r>
            <a:r>
              <a:rPr lang="en-GB" sz="1900" dirty="0">
                <a:ea typeface="+mn-lt"/>
                <a:cs typeface="+mn-lt"/>
              </a:rPr>
              <a:t> (1993) found that the most prevalent error in criminal investigation was the making of decisions. </a:t>
            </a:r>
            <a:endParaRPr lang="en-GB" sz="1900" dirty="0"/>
          </a:p>
        </p:txBody>
      </p:sp>
      <p:pic>
        <p:nvPicPr>
          <p:cNvPr id="3074" name="Picture 2" descr="Decisions All GIF - Decisions All Of - Discover &amp;amp; Share GIFs">
            <a:extLst>
              <a:ext uri="{FF2B5EF4-FFF2-40B4-BE49-F238E27FC236}">
                <a16:creationId xmlns:a16="http://schemas.microsoft.com/office/drawing/2014/main" id="{5FEAD7A2-DA6E-4DCE-8CE4-85FE243829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32341" y="3476362"/>
            <a:ext cx="5544181" cy="2048452"/>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270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EE148-3520-4748-BB8D-6F0E428A113A}"/>
              </a:ext>
            </a:extLst>
          </p:cNvPr>
          <p:cNvSpPr>
            <a:spLocks noGrp="1"/>
          </p:cNvSpPr>
          <p:nvPr>
            <p:ph type="title"/>
          </p:nvPr>
        </p:nvSpPr>
        <p:spPr/>
        <p:txBody>
          <a:bodyPr/>
          <a:lstStyle/>
          <a:p>
            <a:r>
              <a:rPr lang="en-GB" dirty="0"/>
              <a:t>Decisions, Decisions</a:t>
            </a:r>
          </a:p>
        </p:txBody>
      </p:sp>
      <p:sp>
        <p:nvSpPr>
          <p:cNvPr id="3" name="Content Placeholder 2">
            <a:extLst>
              <a:ext uri="{FF2B5EF4-FFF2-40B4-BE49-F238E27FC236}">
                <a16:creationId xmlns:a16="http://schemas.microsoft.com/office/drawing/2014/main" id="{54438B10-2678-4CCA-8C51-9B8870E305A8}"/>
              </a:ext>
            </a:extLst>
          </p:cNvPr>
          <p:cNvSpPr>
            <a:spLocks noGrp="1"/>
          </p:cNvSpPr>
          <p:nvPr>
            <p:ph idx="1"/>
          </p:nvPr>
        </p:nvSpPr>
        <p:spPr/>
        <p:txBody>
          <a:bodyPr>
            <a:normAutofit fontScale="85000" lnSpcReduction="20000"/>
          </a:bodyPr>
          <a:lstStyle/>
          <a:p>
            <a:r>
              <a:rPr lang="en-GB" dirty="0">
                <a:ea typeface="+mn-lt"/>
                <a:cs typeface="+mn-lt"/>
              </a:rPr>
              <a:t>A former senior police officer, Mark (1978), suggested that the police service was the place where problems not wanted by others could be placed, he continued suggesting that a Police Chief serves five masters, which still persist today:</a:t>
            </a:r>
          </a:p>
          <a:p>
            <a:endParaRPr lang="en-GB" dirty="0">
              <a:ea typeface="+mn-lt"/>
              <a:cs typeface="+mn-lt"/>
            </a:endParaRPr>
          </a:p>
          <a:p>
            <a:pPr marL="457200" indent="-457200">
              <a:buAutoNum type="arabicPeriod"/>
            </a:pPr>
            <a:r>
              <a:rPr lang="en-GB" dirty="0">
                <a:ea typeface="+mn-lt"/>
                <a:cs typeface="+mn-lt"/>
              </a:rPr>
              <a:t>Criminal law </a:t>
            </a:r>
          </a:p>
          <a:p>
            <a:pPr marL="457200" indent="-457200">
              <a:buAutoNum type="arabicPeriod"/>
            </a:pPr>
            <a:r>
              <a:rPr lang="en-GB" dirty="0">
                <a:ea typeface="+mn-lt"/>
                <a:cs typeface="+mn-lt"/>
              </a:rPr>
              <a:t>Police Authorities (now police and crime commissioners)</a:t>
            </a:r>
          </a:p>
          <a:p>
            <a:pPr marL="457200" indent="-457200">
              <a:buAutoNum type="arabicPeriod"/>
            </a:pPr>
            <a:r>
              <a:rPr lang="en-GB" dirty="0">
                <a:ea typeface="+mn-lt"/>
                <a:cs typeface="+mn-lt"/>
              </a:rPr>
              <a:t>Police (and now also police staff) under their command</a:t>
            </a:r>
          </a:p>
          <a:p>
            <a:pPr marL="457200" indent="-457200">
              <a:buAutoNum type="arabicPeriod"/>
            </a:pPr>
            <a:r>
              <a:rPr lang="en-GB" dirty="0">
                <a:ea typeface="+mn-lt"/>
                <a:cs typeface="+mn-lt"/>
              </a:rPr>
              <a:t>Public citizens</a:t>
            </a:r>
          </a:p>
          <a:p>
            <a:pPr marL="457200" indent="-457200">
              <a:buAutoNum type="arabicPeriod"/>
            </a:pPr>
            <a:r>
              <a:rPr lang="en-GB" dirty="0">
                <a:ea typeface="+mn-lt"/>
                <a:cs typeface="+mn-lt"/>
              </a:rPr>
              <a:t>The officer’s conscience.</a:t>
            </a:r>
          </a:p>
        </p:txBody>
      </p:sp>
    </p:spTree>
    <p:extLst>
      <p:ext uri="{BB962C8B-B14F-4D97-AF65-F5344CB8AC3E}">
        <p14:creationId xmlns:p14="http://schemas.microsoft.com/office/powerpoint/2010/main" val="1631323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CB891-660E-42FA-908F-C76562B9131F}"/>
              </a:ext>
            </a:extLst>
          </p:cNvPr>
          <p:cNvSpPr>
            <a:spLocks noGrp="1"/>
          </p:cNvSpPr>
          <p:nvPr>
            <p:ph type="title"/>
          </p:nvPr>
        </p:nvSpPr>
        <p:spPr/>
        <p:txBody>
          <a:bodyPr/>
          <a:lstStyle/>
          <a:p>
            <a:r>
              <a:rPr lang="en-GB" dirty="0"/>
              <a:t>Decision Making and Discretion</a:t>
            </a:r>
          </a:p>
        </p:txBody>
      </p:sp>
      <p:sp>
        <p:nvSpPr>
          <p:cNvPr id="3" name="Content Placeholder 2">
            <a:extLst>
              <a:ext uri="{FF2B5EF4-FFF2-40B4-BE49-F238E27FC236}">
                <a16:creationId xmlns:a16="http://schemas.microsoft.com/office/drawing/2014/main" id="{179BCC37-FD9E-4612-9CD2-E859E206DB9D}"/>
              </a:ext>
            </a:extLst>
          </p:cNvPr>
          <p:cNvSpPr>
            <a:spLocks noGrp="1"/>
          </p:cNvSpPr>
          <p:nvPr>
            <p:ph idx="1"/>
          </p:nvPr>
        </p:nvSpPr>
        <p:spPr/>
        <p:txBody>
          <a:bodyPr>
            <a:normAutofit fontScale="92500"/>
          </a:bodyPr>
          <a:lstStyle/>
          <a:p>
            <a:r>
              <a:rPr lang="en-GB" sz="2800" dirty="0">
                <a:ea typeface="+mn-lt"/>
                <a:cs typeface="+mn-lt"/>
              </a:rPr>
              <a:t>Police officers continue to this day to practice a great deal of autonomy in their decision making based on their professional judgement.</a:t>
            </a:r>
          </a:p>
          <a:p>
            <a:endParaRPr lang="en-GB" sz="2800" dirty="0"/>
          </a:p>
          <a:p>
            <a:r>
              <a:rPr lang="en-GB" sz="2800" dirty="0">
                <a:ea typeface="+mn-lt"/>
                <a:cs typeface="+mn-lt"/>
              </a:rPr>
              <a:t>The importance of rigorous training, high professional standards and practice does much to assist in such professional decision making. </a:t>
            </a:r>
          </a:p>
        </p:txBody>
      </p:sp>
    </p:spTree>
    <p:extLst>
      <p:ext uri="{BB962C8B-B14F-4D97-AF65-F5344CB8AC3E}">
        <p14:creationId xmlns:p14="http://schemas.microsoft.com/office/powerpoint/2010/main" val="406881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CD2F9-0EE5-41CF-A4F5-BBB27F5303B6}"/>
              </a:ext>
            </a:extLst>
          </p:cNvPr>
          <p:cNvSpPr>
            <a:spLocks noGrp="1"/>
          </p:cNvSpPr>
          <p:nvPr>
            <p:ph type="title"/>
          </p:nvPr>
        </p:nvSpPr>
        <p:spPr/>
        <p:txBody>
          <a:bodyPr/>
          <a:lstStyle/>
          <a:p>
            <a:r>
              <a:rPr lang="en-GB" dirty="0"/>
              <a:t>Decision Making and Discretion</a:t>
            </a:r>
          </a:p>
        </p:txBody>
      </p:sp>
      <p:sp>
        <p:nvSpPr>
          <p:cNvPr id="3" name="Content Placeholder 2">
            <a:extLst>
              <a:ext uri="{FF2B5EF4-FFF2-40B4-BE49-F238E27FC236}">
                <a16:creationId xmlns:a16="http://schemas.microsoft.com/office/drawing/2014/main" id="{2B765D4B-363A-47C0-BD28-971D335E4E2E}"/>
              </a:ext>
            </a:extLst>
          </p:cNvPr>
          <p:cNvSpPr>
            <a:spLocks noGrp="1"/>
          </p:cNvSpPr>
          <p:nvPr>
            <p:ph idx="1"/>
          </p:nvPr>
        </p:nvSpPr>
        <p:spPr/>
        <p:txBody>
          <a:bodyPr/>
          <a:lstStyle/>
          <a:p>
            <a:r>
              <a:rPr lang="en-GB" dirty="0">
                <a:ea typeface="+mn-lt"/>
                <a:cs typeface="+mn-lt"/>
              </a:rPr>
              <a:t>Across England and Wales the main police manuals of guidance for decision-making are authorised professional practice (from an investigative perspective previously known as the Core investigative Doctrine)</a:t>
            </a:r>
          </a:p>
          <a:p>
            <a:r>
              <a:rPr lang="en-GB" dirty="0">
                <a:ea typeface="+mn-lt"/>
                <a:cs typeface="+mn-lt"/>
              </a:rPr>
              <a:t>The Association of Chief Police Officers (ACPO) (2006) Murder Investigation Manual. These set out advice on dealing with incidents. </a:t>
            </a:r>
          </a:p>
          <a:p>
            <a:r>
              <a:rPr lang="en-GB" dirty="0"/>
              <a:t>ACPO is now known as the National Police Chiefs Council (NPCC)</a:t>
            </a:r>
          </a:p>
        </p:txBody>
      </p:sp>
    </p:spTree>
    <p:extLst>
      <p:ext uri="{BB962C8B-B14F-4D97-AF65-F5344CB8AC3E}">
        <p14:creationId xmlns:p14="http://schemas.microsoft.com/office/powerpoint/2010/main" val="4052969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D8AA4-9F82-4F41-87CD-BE1C59071EFD}"/>
              </a:ext>
            </a:extLst>
          </p:cNvPr>
          <p:cNvSpPr>
            <a:spLocks noGrp="1"/>
          </p:cNvSpPr>
          <p:nvPr>
            <p:ph type="title"/>
          </p:nvPr>
        </p:nvSpPr>
        <p:spPr/>
        <p:txBody>
          <a:bodyPr/>
          <a:lstStyle/>
          <a:p>
            <a:r>
              <a:rPr lang="en-GB" dirty="0"/>
              <a:t>The Senior Investigation Officer (SIO)</a:t>
            </a:r>
          </a:p>
        </p:txBody>
      </p:sp>
      <p:sp>
        <p:nvSpPr>
          <p:cNvPr id="3" name="Content Placeholder 2">
            <a:extLst>
              <a:ext uri="{FF2B5EF4-FFF2-40B4-BE49-F238E27FC236}">
                <a16:creationId xmlns:a16="http://schemas.microsoft.com/office/drawing/2014/main" id="{3E7A7005-360C-41BD-845B-02C8F9419D8A}"/>
              </a:ext>
            </a:extLst>
          </p:cNvPr>
          <p:cNvSpPr>
            <a:spLocks noGrp="1"/>
          </p:cNvSpPr>
          <p:nvPr>
            <p:ph idx="1"/>
          </p:nvPr>
        </p:nvSpPr>
        <p:spPr/>
        <p:txBody>
          <a:bodyPr>
            <a:normAutofit fontScale="70000" lnSpcReduction="20000"/>
          </a:bodyPr>
          <a:lstStyle/>
          <a:p>
            <a:r>
              <a:rPr lang="en-GB" dirty="0">
                <a:ea typeface="+mn-lt"/>
                <a:cs typeface="+mn-lt"/>
              </a:rPr>
              <a:t>Smith and Flanagan – “The Effective Detective” (2000) suggests that SIOs should have the ability to think laterally and they refer to the lack of formal processes by which investigators can learn.</a:t>
            </a:r>
          </a:p>
          <a:p>
            <a:endParaRPr lang="en-GB" dirty="0"/>
          </a:p>
          <a:p>
            <a:r>
              <a:rPr lang="en-US" dirty="0">
                <a:ea typeface="+mn-lt"/>
                <a:cs typeface="+mn-lt"/>
              </a:rPr>
              <a:t>The ACPO Murder Manual breaks the investigative process into 5 stages as follows:</a:t>
            </a:r>
            <a:endParaRPr lang="en-GB" dirty="0">
              <a:ea typeface="+mn-lt"/>
              <a:cs typeface="+mn-lt"/>
            </a:endParaRPr>
          </a:p>
          <a:p>
            <a:endParaRPr lang="en-GB" dirty="0">
              <a:ea typeface="+mn-lt"/>
              <a:cs typeface="+mn-lt"/>
            </a:endParaRPr>
          </a:p>
          <a:p>
            <a:r>
              <a:rPr lang="en-US" dirty="0">
                <a:ea typeface="+mn-lt"/>
                <a:cs typeface="+mn-lt"/>
              </a:rPr>
              <a:t>Stage 1 Fast Track Actions (actions taken immediately after the murder) </a:t>
            </a:r>
            <a:endParaRPr lang="en-GB" dirty="0">
              <a:ea typeface="+mn-lt"/>
              <a:cs typeface="+mn-lt"/>
            </a:endParaRPr>
          </a:p>
          <a:p>
            <a:r>
              <a:rPr lang="en-US" dirty="0">
                <a:ea typeface="+mn-lt"/>
                <a:cs typeface="+mn-lt"/>
              </a:rPr>
              <a:t>Stage 2 Theoretical Processes or Investigative Process</a:t>
            </a:r>
            <a:endParaRPr lang="en-GB" dirty="0">
              <a:ea typeface="+mn-lt"/>
              <a:cs typeface="+mn-lt"/>
            </a:endParaRPr>
          </a:p>
          <a:p>
            <a:r>
              <a:rPr lang="en-US" dirty="0">
                <a:ea typeface="+mn-lt"/>
                <a:cs typeface="+mn-lt"/>
              </a:rPr>
              <a:t>Stage 3 Planned method of investigation</a:t>
            </a:r>
            <a:endParaRPr lang="en-GB" dirty="0">
              <a:ea typeface="+mn-lt"/>
              <a:cs typeface="+mn-lt"/>
            </a:endParaRPr>
          </a:p>
          <a:p>
            <a:r>
              <a:rPr lang="en-US" dirty="0">
                <a:ea typeface="+mn-lt"/>
                <a:cs typeface="+mn-lt"/>
              </a:rPr>
              <a:t>Stage 4 Suspect Enquires</a:t>
            </a:r>
            <a:endParaRPr lang="en-GB" dirty="0">
              <a:ea typeface="+mn-lt"/>
              <a:cs typeface="+mn-lt"/>
            </a:endParaRPr>
          </a:p>
          <a:p>
            <a:r>
              <a:rPr lang="en-US" dirty="0">
                <a:ea typeface="+mn-lt"/>
                <a:cs typeface="+mn-lt"/>
              </a:rPr>
              <a:t>Stage 5 Disposal</a:t>
            </a:r>
            <a:endParaRPr lang="en-GB" dirty="0">
              <a:ea typeface="+mn-lt"/>
              <a:cs typeface="+mn-lt"/>
            </a:endParaRPr>
          </a:p>
          <a:p>
            <a:endParaRPr lang="en-GB" dirty="0"/>
          </a:p>
          <a:p>
            <a:endParaRPr lang="en-GB" dirty="0"/>
          </a:p>
        </p:txBody>
      </p:sp>
    </p:spTree>
    <p:extLst>
      <p:ext uri="{BB962C8B-B14F-4D97-AF65-F5344CB8AC3E}">
        <p14:creationId xmlns:p14="http://schemas.microsoft.com/office/powerpoint/2010/main" val="3436950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Slide Background">
            <a:extLst>
              <a:ext uri="{FF2B5EF4-FFF2-40B4-BE49-F238E27FC236}">
                <a16:creationId xmlns:a16="http://schemas.microsoft.com/office/drawing/2014/main" id="{2D0E02FE-FD37-4FB2-9E90-EF274277B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DD218-C9C8-4AE2-81C6-D044BA38061D}"/>
              </a:ext>
            </a:extLst>
          </p:cNvPr>
          <p:cNvSpPr>
            <a:spLocks noGrp="1"/>
          </p:cNvSpPr>
          <p:nvPr>
            <p:ph type="title"/>
          </p:nvPr>
        </p:nvSpPr>
        <p:spPr>
          <a:xfrm>
            <a:off x="761802" y="869281"/>
            <a:ext cx="5120643" cy="5131220"/>
          </a:xfrm>
        </p:spPr>
        <p:txBody>
          <a:bodyPr vert="horz" lIns="91440" tIns="45720" rIns="91440" bIns="45720" rtlCol="0" anchor="ctr">
            <a:normAutofit/>
          </a:bodyPr>
          <a:lstStyle/>
          <a:p>
            <a:r>
              <a:rPr lang="en-US" sz="4800"/>
              <a:t>What kind of pressures to SIO’s face?</a:t>
            </a:r>
          </a:p>
        </p:txBody>
      </p:sp>
      <p:sp useBgFill="1">
        <p:nvSpPr>
          <p:cNvPr id="18" name="Rectangle 17">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2912" y="0"/>
            <a:ext cx="4717141" cy="6858000"/>
          </a:xfrm>
          <a:prstGeom prst="rect">
            <a:avLst/>
          </a:prstGeom>
          <a:ln>
            <a:noFill/>
          </a:ln>
          <a:effectLst>
            <a:outerShdw blurRad="444500" dist="1905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998A64-1967-42D5-9629-93E3C7393477}"/>
              </a:ext>
            </a:extLst>
          </p:cNvPr>
          <p:cNvSpPr>
            <a:spLocks noGrp="1"/>
          </p:cNvSpPr>
          <p:nvPr>
            <p:ph idx="1"/>
          </p:nvPr>
        </p:nvSpPr>
        <p:spPr>
          <a:xfrm>
            <a:off x="6885250" y="856719"/>
            <a:ext cx="3782454" cy="5383360"/>
          </a:xfrm>
        </p:spPr>
        <p:txBody>
          <a:bodyPr vert="horz" lIns="91440" tIns="45720" rIns="91440" bIns="45720" rtlCol="0" anchor="b">
            <a:normAutofit/>
          </a:bodyPr>
          <a:lstStyle/>
          <a:p>
            <a:pPr algn="r"/>
            <a:r>
              <a:rPr lang="en-US" sz="2400"/>
              <a:t>Where to they face challenges in doing their work and making decisions?</a:t>
            </a:r>
          </a:p>
        </p:txBody>
      </p:sp>
      <p:cxnSp>
        <p:nvCxnSpPr>
          <p:cNvPr id="20" name="Straight Connector 19">
            <a:extLst>
              <a:ext uri="{FF2B5EF4-FFF2-40B4-BE49-F238E27FC236}">
                <a16:creationId xmlns:a16="http://schemas.microsoft.com/office/drawing/2014/main" id="{F295D58E-E10B-4877-904C-451F460BA7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379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413C739D-903B-4C3A-8CD8-B5F604D96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50051-3503-48B0-BC2F-EE44ACE852E2}"/>
              </a:ext>
            </a:extLst>
          </p:cNvPr>
          <p:cNvSpPr>
            <a:spLocks noGrp="1"/>
          </p:cNvSpPr>
          <p:nvPr>
            <p:ph type="title"/>
          </p:nvPr>
        </p:nvSpPr>
        <p:spPr>
          <a:xfrm>
            <a:off x="761802" y="709938"/>
            <a:ext cx="4826830" cy="5530141"/>
          </a:xfrm>
        </p:spPr>
        <p:txBody>
          <a:bodyPr>
            <a:normAutofit/>
          </a:bodyPr>
          <a:lstStyle/>
          <a:p>
            <a:r>
              <a:rPr lang="en-GB" dirty="0"/>
              <a:t>Issues of Decision Making for SIO’s</a:t>
            </a:r>
          </a:p>
        </p:txBody>
      </p:sp>
      <p:sp useBgFill="1">
        <p:nvSpPr>
          <p:cNvPr id="10" name="Rectangle 9">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14433" y="0"/>
            <a:ext cx="4826830"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B63BEA-CA2A-499C-B35E-F67C94A14414}"/>
              </a:ext>
            </a:extLst>
          </p:cNvPr>
          <p:cNvSpPr>
            <a:spLocks noGrp="1"/>
          </p:cNvSpPr>
          <p:nvPr>
            <p:ph idx="1"/>
          </p:nvPr>
        </p:nvSpPr>
        <p:spPr>
          <a:xfrm>
            <a:off x="6690455" y="709938"/>
            <a:ext cx="4016057" cy="5530141"/>
          </a:xfrm>
        </p:spPr>
        <p:txBody>
          <a:bodyPr anchor="ctr">
            <a:normAutofit/>
          </a:bodyPr>
          <a:lstStyle/>
          <a:p>
            <a:r>
              <a:rPr lang="en-GB" dirty="0">
                <a:ea typeface="+mn-lt"/>
                <a:cs typeface="+mn-lt"/>
              </a:rPr>
              <a:t>The need to overcome bias on both an individual level and when verifying information.</a:t>
            </a:r>
          </a:p>
          <a:p>
            <a:endParaRPr lang="en-GB" dirty="0">
              <a:ea typeface="+mn-lt"/>
              <a:cs typeface="+mn-lt"/>
            </a:endParaRPr>
          </a:p>
          <a:p>
            <a:r>
              <a:rPr lang="en-GB" dirty="0">
                <a:ea typeface="+mn-lt"/>
                <a:cs typeface="+mn-lt"/>
              </a:rPr>
              <a:t>Oversimplifying facts.</a:t>
            </a:r>
            <a:endParaRPr lang="en-GB" dirty="0"/>
          </a:p>
          <a:p>
            <a:endParaRPr lang="en-GB" dirty="0"/>
          </a:p>
          <a:p>
            <a:r>
              <a:rPr lang="en-GB" dirty="0">
                <a:ea typeface="+mn-lt"/>
                <a:cs typeface="+mn-lt"/>
              </a:rPr>
              <a:t>Becoming overwhelmed with information</a:t>
            </a:r>
            <a:endParaRPr lang="en-GB" dirty="0"/>
          </a:p>
          <a:p>
            <a:endParaRPr lang="en-GB" dirty="0"/>
          </a:p>
          <a:p>
            <a:r>
              <a:rPr lang="en-GB" dirty="0"/>
              <a:t>Pressures from every direction.</a:t>
            </a:r>
          </a:p>
          <a:p>
            <a:endParaRPr lang="en-GB" dirty="0"/>
          </a:p>
          <a:p>
            <a:r>
              <a:rPr lang="en-GB" dirty="0"/>
              <a:t>The Media</a:t>
            </a:r>
          </a:p>
        </p:txBody>
      </p:sp>
      <p:cxnSp>
        <p:nvCxnSpPr>
          <p:cNvPr id="12" name="Straight Connector 1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186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C6BE8-8E11-466F-BB59-B3CEEE995605}"/>
              </a:ext>
            </a:extLst>
          </p:cNvPr>
          <p:cNvSpPr>
            <a:spLocks noGrp="1"/>
          </p:cNvSpPr>
          <p:nvPr>
            <p:ph type="title"/>
          </p:nvPr>
        </p:nvSpPr>
        <p:spPr/>
        <p:txBody>
          <a:bodyPr/>
          <a:lstStyle/>
          <a:p>
            <a:r>
              <a:rPr lang="en-GB" dirty="0"/>
              <a:t>National Decision Making Model (NDM)</a:t>
            </a:r>
          </a:p>
        </p:txBody>
      </p:sp>
      <p:sp>
        <p:nvSpPr>
          <p:cNvPr id="3" name="Content Placeholder 2">
            <a:extLst>
              <a:ext uri="{FF2B5EF4-FFF2-40B4-BE49-F238E27FC236}">
                <a16:creationId xmlns:a16="http://schemas.microsoft.com/office/drawing/2014/main" id="{158F16FD-2F27-4CA9-B2B7-D0382C89A78E}"/>
              </a:ext>
            </a:extLst>
          </p:cNvPr>
          <p:cNvSpPr>
            <a:spLocks noGrp="1"/>
          </p:cNvSpPr>
          <p:nvPr>
            <p:ph idx="1"/>
          </p:nvPr>
        </p:nvSpPr>
        <p:spPr>
          <a:xfrm>
            <a:off x="761799" y="2750126"/>
            <a:ext cx="10381205" cy="3554421"/>
          </a:xfrm>
        </p:spPr>
        <p:txBody>
          <a:bodyPr>
            <a:normAutofit fontScale="92500"/>
          </a:bodyPr>
          <a:lstStyle/>
          <a:p>
            <a:r>
              <a:rPr lang="en-GB" sz="2400" dirty="0">
                <a:ea typeface="+mn-lt"/>
                <a:cs typeface="+mn-lt"/>
              </a:rPr>
              <a:t>According to the range of guidance available, the ‘Investigative Mind-set’ requires an investigative team to consider a range of approaches when making decisions.</a:t>
            </a:r>
          </a:p>
          <a:p>
            <a:endParaRPr lang="en-GB" sz="2400" dirty="0">
              <a:ea typeface="+mn-lt"/>
              <a:cs typeface="+mn-lt"/>
            </a:endParaRPr>
          </a:p>
          <a:p>
            <a:r>
              <a:rPr lang="en-GB" sz="2400" dirty="0">
                <a:ea typeface="+mn-lt"/>
                <a:cs typeface="+mn-lt"/>
              </a:rPr>
              <a:t>Across the UK the police service use the College of Policing (2014) National Decision Model (NDM).</a:t>
            </a:r>
            <a:endParaRPr lang="en-GB" sz="2400" dirty="0"/>
          </a:p>
          <a:p>
            <a:endParaRPr lang="en-GB" sz="2400" dirty="0"/>
          </a:p>
          <a:p>
            <a:r>
              <a:rPr lang="en-GB" sz="2400" dirty="0">
                <a:ea typeface="+mn-lt"/>
                <a:cs typeface="+mn-lt"/>
              </a:rPr>
              <a:t>There are </a:t>
            </a:r>
            <a:r>
              <a:rPr lang="en-US" sz="2400" dirty="0">
                <a:ea typeface="+mn-lt"/>
                <a:cs typeface="+mn-lt"/>
              </a:rPr>
              <a:t>Six key elements with the mnemonic CIAPOAR explaining the key elements of the NDM:-</a:t>
            </a:r>
            <a:endParaRPr lang="en-GB" sz="2400" dirty="0">
              <a:ea typeface="+mn-lt"/>
              <a:cs typeface="+mn-lt"/>
            </a:endParaRPr>
          </a:p>
        </p:txBody>
      </p:sp>
    </p:spTree>
    <p:extLst>
      <p:ext uri="{BB962C8B-B14F-4D97-AF65-F5344CB8AC3E}">
        <p14:creationId xmlns:p14="http://schemas.microsoft.com/office/powerpoint/2010/main" val="2915488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63FED-63D3-4DDB-9352-3A956489BABC}"/>
              </a:ext>
            </a:extLst>
          </p:cNvPr>
          <p:cNvSpPr>
            <a:spLocks noGrp="1"/>
          </p:cNvSpPr>
          <p:nvPr>
            <p:ph type="title"/>
          </p:nvPr>
        </p:nvSpPr>
        <p:spPr>
          <a:xfrm>
            <a:off x="761802" y="858982"/>
            <a:ext cx="3451060" cy="5152933"/>
          </a:xfrm>
        </p:spPr>
        <p:txBody>
          <a:bodyPr>
            <a:normAutofit/>
          </a:bodyPr>
          <a:lstStyle/>
          <a:p>
            <a:r>
              <a:rPr lang="en-GB" dirty="0"/>
              <a:t>CIAPOR</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5B1DA10D-F289-40ED-9703-14376A911215}"/>
              </a:ext>
            </a:extLst>
          </p:cNvPr>
          <p:cNvGraphicFramePr>
            <a:graphicFrameLocks noGrp="1"/>
          </p:cNvGraphicFramePr>
          <p:nvPr>
            <p:ph idx="1"/>
            <p:extLst>
              <p:ext uri="{D42A27DB-BD31-4B8C-83A1-F6EECF244321}">
                <p14:modId xmlns:p14="http://schemas.microsoft.com/office/powerpoint/2010/main" val="59869693"/>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7759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8DC87-2E14-4E9F-AA4C-CDD36D6DD312}"/>
              </a:ext>
            </a:extLst>
          </p:cNvPr>
          <p:cNvSpPr>
            <a:spLocks noGrp="1"/>
          </p:cNvSpPr>
          <p:nvPr>
            <p:ph type="title"/>
          </p:nvPr>
        </p:nvSpPr>
        <p:spPr/>
        <p:txBody>
          <a:bodyPr/>
          <a:lstStyle/>
          <a:p>
            <a:r>
              <a:rPr lang="en-GB" dirty="0"/>
              <a:t>Code of Ethics</a:t>
            </a:r>
          </a:p>
        </p:txBody>
      </p:sp>
      <p:sp>
        <p:nvSpPr>
          <p:cNvPr id="3" name="Content Placeholder 2">
            <a:extLst>
              <a:ext uri="{FF2B5EF4-FFF2-40B4-BE49-F238E27FC236}">
                <a16:creationId xmlns:a16="http://schemas.microsoft.com/office/drawing/2014/main" id="{3D2E49F1-0560-4B0E-8314-AC058D7AFF92}"/>
              </a:ext>
            </a:extLst>
          </p:cNvPr>
          <p:cNvSpPr>
            <a:spLocks noGrp="1"/>
          </p:cNvSpPr>
          <p:nvPr>
            <p:ph idx="1"/>
          </p:nvPr>
        </p:nvSpPr>
        <p:spPr/>
        <p:txBody>
          <a:bodyPr/>
          <a:lstStyle/>
          <a:p>
            <a:r>
              <a:rPr lang="en-US" sz="2400" dirty="0">
                <a:ea typeface="+mn-lt"/>
                <a:cs typeface="+mn-lt"/>
              </a:rPr>
              <a:t>The College of Policing, Police Code of Ethics underpins the NDM and sets out the policing principles</a:t>
            </a:r>
          </a:p>
          <a:p>
            <a:pPr marL="0" indent="0">
              <a:buNone/>
            </a:pPr>
            <a:endParaRPr lang="en-US" sz="2400" dirty="0">
              <a:ea typeface="+mn-lt"/>
              <a:cs typeface="+mn-lt"/>
            </a:endParaRPr>
          </a:p>
          <a:p>
            <a:r>
              <a:rPr lang="en-US" sz="2400" dirty="0">
                <a:ea typeface="+mn-lt"/>
                <a:cs typeface="+mn-lt"/>
              </a:rPr>
              <a:t>Throughout any policing decision-making situation, decision makers will need to consider the following;</a:t>
            </a:r>
          </a:p>
        </p:txBody>
      </p:sp>
    </p:spTree>
    <p:extLst>
      <p:ext uri="{BB962C8B-B14F-4D97-AF65-F5344CB8AC3E}">
        <p14:creationId xmlns:p14="http://schemas.microsoft.com/office/powerpoint/2010/main" val="1912108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74D881-2C92-49DD-A905-ECFE3B58354A}"/>
              </a:ext>
            </a:extLst>
          </p:cNvPr>
          <p:cNvSpPr>
            <a:spLocks noGrp="1"/>
          </p:cNvSpPr>
          <p:nvPr>
            <p:ph type="title"/>
          </p:nvPr>
        </p:nvSpPr>
        <p:spPr>
          <a:xfrm>
            <a:off x="761801" y="296712"/>
            <a:ext cx="9906199" cy="1157242"/>
          </a:xfrm>
        </p:spPr>
        <p:txBody>
          <a:bodyPr>
            <a:normAutofit/>
          </a:bodyPr>
          <a:lstStyle/>
          <a:p>
            <a:pPr algn="ctr"/>
            <a:r>
              <a:rPr lang="en-GB"/>
              <a:t>The Considerations</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C75020-99E1-461F-9588-3C1D85721830}"/>
              </a:ext>
            </a:extLst>
          </p:cNvPr>
          <p:cNvGraphicFramePr>
            <a:graphicFrameLocks noGrp="1"/>
          </p:cNvGraphicFramePr>
          <p:nvPr>
            <p:ph idx="1"/>
            <p:extLst>
              <p:ext uri="{D42A27DB-BD31-4B8C-83A1-F6EECF244321}">
                <p14:modId xmlns:p14="http://schemas.microsoft.com/office/powerpoint/2010/main" val="3596478505"/>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654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105D448-4A6C-48A3-8C3C-71AF58F3E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25579F-C5D8-43BE-AF84-3E66A482C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44415"/>
          </a:xfrm>
          <a:prstGeom prst="rect">
            <a:avLst/>
          </a:prstGeom>
          <a:ln>
            <a:noFill/>
          </a:ln>
          <a:effectLst>
            <a:outerShdw blurRad="190500" dist="1270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5049CB-369F-4E3B-9B10-09569478E5B2}"/>
              </a:ext>
            </a:extLst>
          </p:cNvPr>
          <p:cNvSpPr>
            <a:spLocks noGrp="1"/>
          </p:cNvSpPr>
          <p:nvPr>
            <p:ph type="title"/>
          </p:nvPr>
        </p:nvSpPr>
        <p:spPr>
          <a:xfrm>
            <a:off x="761801" y="858982"/>
            <a:ext cx="9589765" cy="1432273"/>
          </a:xfrm>
        </p:spPr>
        <p:txBody>
          <a:bodyPr>
            <a:normAutofit/>
          </a:bodyPr>
          <a:lstStyle/>
          <a:p>
            <a:r>
              <a:rPr lang="en-GB"/>
              <a:t>Options and Contingencies</a:t>
            </a:r>
            <a:endParaRPr lang="en-GB" dirty="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BBB0FEA-A4BA-46B9-BB6B-0E100C0F1980}"/>
              </a:ext>
            </a:extLst>
          </p:cNvPr>
          <p:cNvGraphicFramePr>
            <a:graphicFrameLocks noGrp="1"/>
          </p:cNvGraphicFramePr>
          <p:nvPr>
            <p:ph idx="1"/>
            <p:extLst>
              <p:ext uri="{D42A27DB-BD31-4B8C-83A1-F6EECF244321}">
                <p14:modId xmlns:p14="http://schemas.microsoft.com/office/powerpoint/2010/main" val="2744211782"/>
              </p:ext>
            </p:extLst>
          </p:nvPr>
        </p:nvGraphicFramePr>
        <p:xfrm>
          <a:off x="762000" y="2749550"/>
          <a:ext cx="10380663" cy="3262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14986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76EAE-3897-4F71-8951-EE39C398EAB5}"/>
              </a:ext>
            </a:extLst>
          </p:cNvPr>
          <p:cNvSpPr>
            <a:spLocks noGrp="1"/>
          </p:cNvSpPr>
          <p:nvPr>
            <p:ph type="title"/>
          </p:nvPr>
        </p:nvSpPr>
        <p:spPr/>
        <p:txBody>
          <a:bodyPr/>
          <a:lstStyle/>
          <a:p>
            <a:r>
              <a:rPr lang="en-GB" dirty="0"/>
              <a:t>The Golden Hour</a:t>
            </a:r>
          </a:p>
        </p:txBody>
      </p:sp>
      <p:sp>
        <p:nvSpPr>
          <p:cNvPr id="3" name="Content Placeholder 2">
            <a:extLst>
              <a:ext uri="{FF2B5EF4-FFF2-40B4-BE49-F238E27FC236}">
                <a16:creationId xmlns:a16="http://schemas.microsoft.com/office/drawing/2014/main" id="{F1D0EF74-D2A5-4BF6-AFC0-5A72F871DF67}"/>
              </a:ext>
            </a:extLst>
          </p:cNvPr>
          <p:cNvSpPr>
            <a:spLocks noGrp="1"/>
          </p:cNvSpPr>
          <p:nvPr>
            <p:ph idx="1"/>
          </p:nvPr>
        </p:nvSpPr>
        <p:spPr/>
        <p:txBody>
          <a:bodyPr>
            <a:normAutofit fontScale="92500" lnSpcReduction="10000"/>
          </a:bodyPr>
          <a:lstStyle/>
          <a:p>
            <a:r>
              <a:rPr lang="en-GB" sz="2800" dirty="0">
                <a:ea typeface="+mn-lt"/>
                <a:cs typeface="+mn-lt"/>
              </a:rPr>
              <a:t>Experienced investigators often use the term the ‘Golden Hour’ to describe the principle that effective early action can result in. </a:t>
            </a:r>
          </a:p>
          <a:p>
            <a:r>
              <a:rPr lang="en-GB" sz="2800" dirty="0">
                <a:ea typeface="+mn-lt"/>
                <a:cs typeface="+mn-lt"/>
              </a:rPr>
              <a:t>This refers to the period following a crime or incident where investigators seek to ensure that all relevant evidence is identified and made secure.</a:t>
            </a:r>
          </a:p>
          <a:p>
            <a:r>
              <a:rPr lang="en-GB" sz="2800" dirty="0" err="1">
                <a:ea typeface="+mn-lt"/>
                <a:cs typeface="+mn-lt"/>
              </a:rPr>
              <a:t>Crego</a:t>
            </a:r>
            <a:r>
              <a:rPr lang="en-GB" sz="2800" dirty="0">
                <a:ea typeface="+mn-lt"/>
                <a:cs typeface="+mn-lt"/>
              </a:rPr>
              <a:t> and Harris (2000) describe how the Golden Hour approach ensures that the incident is dealt with decisively.</a:t>
            </a:r>
          </a:p>
        </p:txBody>
      </p:sp>
    </p:spTree>
    <p:extLst>
      <p:ext uri="{BB962C8B-B14F-4D97-AF65-F5344CB8AC3E}">
        <p14:creationId xmlns:p14="http://schemas.microsoft.com/office/powerpoint/2010/main" val="42874759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C7B46-F438-40AF-8C77-0D9651438752}"/>
              </a:ext>
            </a:extLst>
          </p:cNvPr>
          <p:cNvSpPr>
            <a:spLocks noGrp="1"/>
          </p:cNvSpPr>
          <p:nvPr>
            <p:ph type="title"/>
          </p:nvPr>
        </p:nvSpPr>
        <p:spPr>
          <a:xfrm>
            <a:off x="6775227" y="182708"/>
            <a:ext cx="3968783" cy="2021378"/>
          </a:xfrm>
        </p:spPr>
        <p:txBody>
          <a:bodyPr>
            <a:normAutofit/>
          </a:bodyPr>
          <a:lstStyle/>
          <a:p>
            <a:r>
              <a:rPr lang="en-GB" sz="4800" dirty="0"/>
              <a:t>The Danger of Assumption</a:t>
            </a:r>
          </a:p>
        </p:txBody>
      </p:sp>
      <p:pic>
        <p:nvPicPr>
          <p:cNvPr id="4098" name="Picture 2" descr="Nessa Carson: Take nobody&amp;#39;s word for it">
            <a:extLst>
              <a:ext uri="{FF2B5EF4-FFF2-40B4-BE49-F238E27FC236}">
                <a16:creationId xmlns:a16="http://schemas.microsoft.com/office/drawing/2014/main" id="{9C8B58E6-675D-4F4A-B3B2-46F639674B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85" r="12598"/>
          <a:stretch/>
        </p:blipFill>
        <p:spPr bwMode="auto">
          <a:xfrm>
            <a:off x="-1" y="-2"/>
            <a:ext cx="6374929" cy="68580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327DBB4-FB41-4BEC-8A46-CB48C678EB19}"/>
              </a:ext>
            </a:extLst>
          </p:cNvPr>
          <p:cNvSpPr>
            <a:spLocks noGrp="1"/>
          </p:cNvSpPr>
          <p:nvPr>
            <p:ph idx="1"/>
          </p:nvPr>
        </p:nvSpPr>
        <p:spPr>
          <a:xfrm>
            <a:off x="6788582" y="1933576"/>
            <a:ext cx="3968783" cy="4306504"/>
          </a:xfrm>
        </p:spPr>
        <p:txBody>
          <a:bodyPr anchor="ctr">
            <a:normAutofit fontScale="92500" lnSpcReduction="10000"/>
          </a:bodyPr>
          <a:lstStyle/>
          <a:p>
            <a:pPr>
              <a:lnSpc>
                <a:spcPct val="100000"/>
              </a:lnSpc>
            </a:pPr>
            <a:r>
              <a:rPr lang="en-GB" sz="1800" dirty="0">
                <a:ea typeface="+mn-lt"/>
                <a:cs typeface="+mn-lt"/>
              </a:rPr>
              <a:t>Cook &amp; Tattersall (2016) summarise the doctrine including the importance that nothing should be assumed or believed and that everything should be both challenged and checked.</a:t>
            </a:r>
          </a:p>
          <a:p>
            <a:pPr>
              <a:lnSpc>
                <a:spcPct val="100000"/>
              </a:lnSpc>
            </a:pPr>
            <a:endParaRPr lang="en-GB" sz="1800" dirty="0"/>
          </a:p>
          <a:p>
            <a:pPr marL="0" indent="0">
              <a:lnSpc>
                <a:spcPct val="100000"/>
              </a:lnSpc>
              <a:buNone/>
            </a:pPr>
            <a:r>
              <a:rPr lang="en-GB" sz="1800" dirty="0" err="1">
                <a:ea typeface="+mn-lt"/>
                <a:cs typeface="+mn-lt"/>
              </a:rPr>
              <a:t>Stelfox</a:t>
            </a:r>
            <a:r>
              <a:rPr lang="en-GB" sz="1800" dirty="0">
                <a:ea typeface="+mn-lt"/>
                <a:cs typeface="+mn-lt"/>
              </a:rPr>
              <a:t> (2009) discusses the three key decision areas for investigative decision makers to consider:</a:t>
            </a:r>
          </a:p>
          <a:p>
            <a:pPr marL="571500" lvl="1" indent="-342900">
              <a:lnSpc>
                <a:spcPct val="100000"/>
              </a:lnSpc>
              <a:buFont typeface="Arial" panose="020B0604020202020204" pitchFamily="34" charset="0"/>
              <a:buChar char="•"/>
            </a:pPr>
            <a:r>
              <a:rPr lang="en-GB" sz="1800" dirty="0">
                <a:ea typeface="+mn-lt"/>
                <a:cs typeface="+mn-lt"/>
              </a:rPr>
              <a:t>Does the behaviour constitute a criminal offence? </a:t>
            </a:r>
          </a:p>
          <a:p>
            <a:pPr marL="571500" lvl="1" indent="-342900">
              <a:lnSpc>
                <a:spcPct val="100000"/>
              </a:lnSpc>
              <a:buFont typeface="Arial" panose="020B0604020202020204" pitchFamily="34" charset="0"/>
              <a:buChar char="•"/>
            </a:pPr>
            <a:r>
              <a:rPr lang="en-GB" sz="1800" dirty="0">
                <a:ea typeface="+mn-lt"/>
                <a:cs typeface="+mn-lt"/>
              </a:rPr>
              <a:t>Who could be the suspect? </a:t>
            </a:r>
          </a:p>
          <a:p>
            <a:pPr marL="571500" lvl="1" indent="-342900">
              <a:lnSpc>
                <a:spcPct val="100000"/>
              </a:lnSpc>
              <a:buFont typeface="Arial" panose="020B0604020202020204" pitchFamily="34" charset="0"/>
              <a:buChar char="•"/>
            </a:pPr>
            <a:r>
              <a:rPr lang="en-GB" sz="1800" dirty="0">
                <a:ea typeface="+mn-lt"/>
                <a:cs typeface="+mn-lt"/>
              </a:rPr>
              <a:t>What additional information and physical materials should be gathered?</a:t>
            </a:r>
            <a:endParaRPr lang="en-GB" sz="1800" dirty="0"/>
          </a:p>
        </p:txBody>
      </p:sp>
      <p:cxnSp>
        <p:nvCxnSpPr>
          <p:cNvPr id="75" name="Straight Connector 7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5502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061D1-079A-4CA8-83F1-A01FCD1353AF}"/>
              </a:ext>
            </a:extLst>
          </p:cNvPr>
          <p:cNvSpPr>
            <a:spLocks noGrp="1"/>
          </p:cNvSpPr>
          <p:nvPr>
            <p:ph type="title"/>
          </p:nvPr>
        </p:nvSpPr>
        <p:spPr/>
        <p:txBody>
          <a:bodyPr/>
          <a:lstStyle/>
          <a:p>
            <a:r>
              <a:rPr lang="en-GB" dirty="0"/>
              <a:t>Considerations</a:t>
            </a:r>
          </a:p>
        </p:txBody>
      </p:sp>
      <p:sp>
        <p:nvSpPr>
          <p:cNvPr id="3" name="Content Placeholder 2">
            <a:extLst>
              <a:ext uri="{FF2B5EF4-FFF2-40B4-BE49-F238E27FC236}">
                <a16:creationId xmlns:a16="http://schemas.microsoft.com/office/drawing/2014/main" id="{654E6E67-10F3-4D2F-8307-D9F095C61AE7}"/>
              </a:ext>
            </a:extLst>
          </p:cNvPr>
          <p:cNvSpPr>
            <a:spLocks noGrp="1"/>
          </p:cNvSpPr>
          <p:nvPr>
            <p:ph idx="1"/>
          </p:nvPr>
        </p:nvSpPr>
        <p:spPr/>
        <p:txBody>
          <a:bodyPr/>
          <a:lstStyle/>
          <a:p>
            <a:pPr marL="0" indent="0">
              <a:buNone/>
            </a:pPr>
            <a:r>
              <a:rPr lang="en-GB" dirty="0">
                <a:ea typeface="+mn-lt"/>
                <a:cs typeface="+mn-lt"/>
              </a:rPr>
              <a:t>In today’s environment there are other considerations</a:t>
            </a:r>
            <a:endParaRPr lang="en-US" dirty="0">
              <a:ea typeface="+mn-lt"/>
              <a:cs typeface="+mn-lt"/>
            </a:endParaRPr>
          </a:p>
          <a:p>
            <a:endParaRPr lang="en-GB" dirty="0">
              <a:ea typeface="+mn-lt"/>
              <a:cs typeface="+mn-lt"/>
            </a:endParaRPr>
          </a:p>
          <a:p>
            <a:pPr marL="342900" indent="-342900">
              <a:buFont typeface="Arial" panose="020B0604020202020204" pitchFamily="34" charset="0"/>
              <a:buChar char="•"/>
            </a:pPr>
            <a:r>
              <a:rPr lang="en-GB" dirty="0">
                <a:ea typeface="+mn-lt"/>
                <a:cs typeface="+mn-lt"/>
              </a:rPr>
              <a:t>The political element or the perception of how that case is being handled is as important as the “mechanical “conduct of the enquiry. </a:t>
            </a:r>
            <a:endParaRPr lang="en-US" dirty="0">
              <a:ea typeface="+mn-lt"/>
              <a:cs typeface="+mn-lt"/>
            </a:endParaRPr>
          </a:p>
          <a:p>
            <a:pPr marL="342900" indent="-342900">
              <a:buFont typeface="Arial" panose="020B0604020202020204" pitchFamily="34" charset="0"/>
              <a:buChar char="•"/>
            </a:pPr>
            <a:endParaRPr lang="en-GB" dirty="0">
              <a:ea typeface="+mn-lt"/>
              <a:cs typeface="+mn-lt"/>
            </a:endParaRPr>
          </a:p>
          <a:p>
            <a:pPr marL="342900" indent="-342900">
              <a:buFont typeface="Arial" panose="020B0604020202020204" pitchFamily="34" charset="0"/>
              <a:buChar char="•"/>
            </a:pPr>
            <a:r>
              <a:rPr lang="en-GB" dirty="0">
                <a:ea typeface="+mn-lt"/>
                <a:cs typeface="+mn-lt"/>
              </a:rPr>
              <a:t>The media, the public and local community will (quite rightly) demand updates on all elements of the investigation and all concerns will have to be allayed. </a:t>
            </a:r>
            <a:endParaRPr lang="en-US" dirty="0"/>
          </a:p>
        </p:txBody>
      </p:sp>
    </p:spTree>
    <p:extLst>
      <p:ext uri="{BB962C8B-B14F-4D97-AF65-F5344CB8AC3E}">
        <p14:creationId xmlns:p14="http://schemas.microsoft.com/office/powerpoint/2010/main" val="828294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25322-1587-4A47-9CF2-4C32B9A88A97}"/>
              </a:ext>
            </a:extLst>
          </p:cNvPr>
          <p:cNvSpPr>
            <a:spLocks noGrp="1"/>
          </p:cNvSpPr>
          <p:nvPr>
            <p:ph type="title"/>
          </p:nvPr>
        </p:nvSpPr>
        <p:spPr/>
        <p:txBody>
          <a:bodyPr>
            <a:normAutofit fontScale="90000"/>
          </a:bodyPr>
          <a:lstStyle/>
          <a:p>
            <a:r>
              <a:rPr lang="en-GB" dirty="0"/>
              <a:t>Broken Processes – Things that can go wrong</a:t>
            </a:r>
          </a:p>
        </p:txBody>
      </p:sp>
      <p:sp>
        <p:nvSpPr>
          <p:cNvPr id="3" name="Content Placeholder 2">
            <a:extLst>
              <a:ext uri="{FF2B5EF4-FFF2-40B4-BE49-F238E27FC236}">
                <a16:creationId xmlns:a16="http://schemas.microsoft.com/office/drawing/2014/main" id="{5FEA5477-1A5E-4F2D-8F74-422839D687C2}"/>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GB" dirty="0">
                <a:ea typeface="+mn-lt"/>
                <a:cs typeface="+mn-lt"/>
              </a:rPr>
              <a:t>Clarity and leadership among Senior Officers</a:t>
            </a:r>
          </a:p>
          <a:p>
            <a:pPr marL="342900" indent="-342900">
              <a:buFont typeface="Arial" panose="020B0604020202020204" pitchFamily="34" charset="0"/>
              <a:buChar char="•"/>
            </a:pPr>
            <a:r>
              <a:rPr lang="en-GB" dirty="0">
                <a:ea typeface="+mn-lt"/>
                <a:cs typeface="+mn-lt"/>
              </a:rPr>
              <a:t>Skills of SIO’s;</a:t>
            </a:r>
          </a:p>
          <a:p>
            <a:pPr marL="342900" indent="-342900">
              <a:buFont typeface="Arial" panose="020B0604020202020204" pitchFamily="34" charset="0"/>
              <a:buChar char="•"/>
            </a:pPr>
            <a:r>
              <a:rPr lang="en-GB" dirty="0">
                <a:ea typeface="+mn-lt"/>
                <a:cs typeface="+mn-lt"/>
              </a:rPr>
              <a:t>Systematic failures;</a:t>
            </a:r>
          </a:p>
          <a:p>
            <a:pPr marL="342900" indent="-342900">
              <a:buFont typeface="Arial" panose="020B0604020202020204" pitchFamily="34" charset="0"/>
              <a:buChar char="•"/>
            </a:pPr>
            <a:r>
              <a:rPr lang="en-GB" dirty="0">
                <a:ea typeface="+mn-lt"/>
                <a:cs typeface="+mn-lt"/>
              </a:rPr>
              <a:t>Phasing of enquires</a:t>
            </a:r>
          </a:p>
          <a:p>
            <a:pPr marL="342900" indent="-342900">
              <a:buFont typeface="Arial" panose="020B0604020202020204" pitchFamily="34" charset="0"/>
              <a:buChar char="•"/>
            </a:pPr>
            <a:r>
              <a:rPr lang="en-GB" dirty="0">
                <a:ea typeface="+mn-lt"/>
                <a:cs typeface="+mn-lt"/>
              </a:rPr>
              <a:t>The role of the Major Incident Room</a:t>
            </a:r>
          </a:p>
          <a:p>
            <a:pPr marL="342900" indent="-342900">
              <a:buFont typeface="Arial" panose="020B0604020202020204" pitchFamily="34" charset="0"/>
              <a:buChar char="•"/>
            </a:pPr>
            <a:r>
              <a:rPr lang="en-GB" dirty="0">
                <a:ea typeface="+mn-lt"/>
                <a:cs typeface="+mn-lt"/>
              </a:rPr>
              <a:t>Information management;</a:t>
            </a:r>
          </a:p>
          <a:p>
            <a:pPr marL="342900" indent="-342900">
              <a:buFont typeface="Arial" panose="020B0604020202020204" pitchFamily="34" charset="0"/>
              <a:buChar char="•"/>
            </a:pPr>
            <a:r>
              <a:rPr lang="en-GB" dirty="0">
                <a:ea typeface="+mn-lt"/>
                <a:cs typeface="+mn-lt"/>
              </a:rPr>
              <a:t>Individual investigative strategy failures.</a:t>
            </a:r>
          </a:p>
        </p:txBody>
      </p:sp>
    </p:spTree>
    <p:extLst>
      <p:ext uri="{BB962C8B-B14F-4D97-AF65-F5344CB8AC3E}">
        <p14:creationId xmlns:p14="http://schemas.microsoft.com/office/powerpoint/2010/main" val="1284452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3" name="Rectangle 72">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5E09FE-8D5D-441E-9796-8458A5F22518}"/>
              </a:ext>
            </a:extLst>
          </p:cNvPr>
          <p:cNvSpPr>
            <a:spLocks noGrp="1"/>
          </p:cNvSpPr>
          <p:nvPr>
            <p:ph type="title"/>
          </p:nvPr>
        </p:nvSpPr>
        <p:spPr>
          <a:xfrm>
            <a:off x="761801" y="858982"/>
            <a:ext cx="9967409" cy="1515728"/>
          </a:xfrm>
        </p:spPr>
        <p:txBody>
          <a:bodyPr>
            <a:normAutofit/>
          </a:bodyPr>
          <a:lstStyle/>
          <a:p>
            <a:r>
              <a:rPr lang="en-GB" b="0" dirty="0">
                <a:ea typeface="+mj-lt"/>
                <a:cs typeface="+mj-lt"/>
              </a:rPr>
              <a:t>Clarity and leadership among Senior Officers</a:t>
            </a:r>
            <a:endParaRPr lang="en-GB" dirty="0"/>
          </a:p>
        </p:txBody>
      </p:sp>
      <p:sp>
        <p:nvSpPr>
          <p:cNvPr id="3" name="Content Placeholder 2">
            <a:extLst>
              <a:ext uri="{FF2B5EF4-FFF2-40B4-BE49-F238E27FC236}">
                <a16:creationId xmlns:a16="http://schemas.microsoft.com/office/drawing/2014/main" id="{CAB5B112-321D-4A61-B607-9C444D0EB5EC}"/>
              </a:ext>
            </a:extLst>
          </p:cNvPr>
          <p:cNvSpPr>
            <a:spLocks noGrp="1"/>
          </p:cNvSpPr>
          <p:nvPr>
            <p:ph idx="1"/>
          </p:nvPr>
        </p:nvSpPr>
        <p:spPr>
          <a:xfrm>
            <a:off x="761801" y="2980524"/>
            <a:ext cx="4880343" cy="3420275"/>
          </a:xfrm>
        </p:spPr>
        <p:txBody>
          <a:bodyPr>
            <a:normAutofit fontScale="85000" lnSpcReduction="10000"/>
          </a:bodyPr>
          <a:lstStyle/>
          <a:p>
            <a:pPr>
              <a:lnSpc>
                <a:spcPct val="100000"/>
              </a:lnSpc>
            </a:pPr>
            <a:r>
              <a:rPr lang="en-GB" sz="2400" dirty="0">
                <a:ea typeface="+mn-lt"/>
                <a:cs typeface="+mn-lt"/>
              </a:rPr>
              <a:t>Smith and Flanagan (2000) explore leadership as one of their 22 skill clusters for reflective SIO’s.</a:t>
            </a:r>
          </a:p>
          <a:p>
            <a:pPr>
              <a:lnSpc>
                <a:spcPct val="100000"/>
              </a:lnSpc>
            </a:pPr>
            <a:r>
              <a:rPr lang="en-GB" sz="2400" dirty="0">
                <a:ea typeface="+mn-lt"/>
                <a:cs typeface="+mn-lt"/>
              </a:rPr>
              <a:t>They state that as a good leader the SIO has to be seen to be responsible for the investigation.</a:t>
            </a:r>
          </a:p>
          <a:p>
            <a:pPr>
              <a:lnSpc>
                <a:spcPct val="100000"/>
              </a:lnSpc>
            </a:pPr>
            <a:r>
              <a:rPr lang="en-GB" sz="2400" dirty="0">
                <a:ea typeface="+mn-lt"/>
                <a:cs typeface="+mn-lt"/>
              </a:rPr>
              <a:t>Maintaining control, inspiring and drawing information from the investigative team whilst ensuring they have the most appropriate direction based on his/her decisions</a:t>
            </a:r>
            <a:endParaRPr lang="en-GB" sz="2400" dirty="0"/>
          </a:p>
        </p:txBody>
      </p:sp>
      <p:pic>
        <p:nvPicPr>
          <p:cNvPr id="5122" name="Picture 2" descr="Part Of The Plan Joker GIF - Part Of The Plan Joker Upset - Discover &amp;amp;  Share GIFs">
            <a:extLst>
              <a:ext uri="{FF2B5EF4-FFF2-40B4-BE49-F238E27FC236}">
                <a16:creationId xmlns:a16="http://schemas.microsoft.com/office/drawing/2014/main" id="{38A33A61-650B-4703-9B1E-A16DA34F39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59708" y="3622437"/>
            <a:ext cx="4584605" cy="201612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91615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58C8-D092-4915-ABF9-5B4F0194DF14}"/>
              </a:ext>
            </a:extLst>
          </p:cNvPr>
          <p:cNvSpPr>
            <a:spLocks noGrp="1"/>
          </p:cNvSpPr>
          <p:nvPr>
            <p:ph type="title"/>
          </p:nvPr>
        </p:nvSpPr>
        <p:spPr/>
        <p:txBody>
          <a:bodyPr/>
          <a:lstStyle/>
          <a:p>
            <a:r>
              <a:rPr lang="en-GB" dirty="0"/>
              <a:t>The Yorkshire Ripper – BBC </a:t>
            </a:r>
            <a:r>
              <a:rPr lang="en-GB" dirty="0" err="1"/>
              <a:t>NewsNight</a:t>
            </a:r>
            <a:endParaRPr lang="en-GB" dirty="0"/>
          </a:p>
        </p:txBody>
      </p:sp>
      <p:sp>
        <p:nvSpPr>
          <p:cNvPr id="3" name="Content Placeholder 2">
            <a:extLst>
              <a:ext uri="{FF2B5EF4-FFF2-40B4-BE49-F238E27FC236}">
                <a16:creationId xmlns:a16="http://schemas.microsoft.com/office/drawing/2014/main" id="{FCEB5D22-77FD-4218-8687-5F413DD6A53D}"/>
              </a:ext>
            </a:extLst>
          </p:cNvPr>
          <p:cNvSpPr>
            <a:spLocks noGrp="1"/>
          </p:cNvSpPr>
          <p:nvPr>
            <p:ph idx="1"/>
          </p:nvPr>
        </p:nvSpPr>
        <p:spPr/>
        <p:txBody>
          <a:bodyPr/>
          <a:lstStyle/>
          <a:p>
            <a:r>
              <a:rPr lang="en-GB" dirty="0">
                <a:ea typeface="+mn-lt"/>
                <a:cs typeface="+mn-lt"/>
              </a:rPr>
              <a:t>https://www.youtube.com/watch?v=AzPqnHhha4U</a:t>
            </a:r>
            <a:endParaRPr lang="en-GB" dirty="0"/>
          </a:p>
          <a:p>
            <a:endParaRPr lang="en-GB" dirty="0"/>
          </a:p>
          <a:p>
            <a:endParaRPr lang="en-GB" dirty="0"/>
          </a:p>
          <a:p>
            <a:pPr marL="342900" indent="-342900">
              <a:buFont typeface="Arial" panose="020B0604020202020204" pitchFamily="34" charset="0"/>
              <a:buChar char="•"/>
            </a:pPr>
            <a:r>
              <a:rPr lang="en-GB" dirty="0"/>
              <a:t>Can you identify any issues with the investigation? </a:t>
            </a:r>
          </a:p>
          <a:p>
            <a:pPr marL="342900" indent="-342900">
              <a:buFont typeface="Arial" panose="020B0604020202020204" pitchFamily="34" charset="0"/>
              <a:buChar char="•"/>
            </a:pPr>
            <a:r>
              <a:rPr lang="en-GB" dirty="0"/>
              <a:t>What decision making took place? </a:t>
            </a:r>
          </a:p>
          <a:p>
            <a:pPr marL="342900" indent="-342900">
              <a:buFont typeface="Arial" panose="020B0604020202020204" pitchFamily="34" charset="0"/>
              <a:buChar char="•"/>
            </a:pPr>
            <a:r>
              <a:rPr lang="en-GB" dirty="0"/>
              <a:t>Were there decision making failures?</a:t>
            </a:r>
          </a:p>
        </p:txBody>
      </p:sp>
    </p:spTree>
    <p:extLst>
      <p:ext uri="{BB962C8B-B14F-4D97-AF65-F5344CB8AC3E}">
        <p14:creationId xmlns:p14="http://schemas.microsoft.com/office/powerpoint/2010/main" val="27653264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A2E6-C7B9-4ADD-8947-5751781C90B2}"/>
              </a:ext>
            </a:extLst>
          </p:cNvPr>
          <p:cNvSpPr>
            <a:spLocks noGrp="1"/>
          </p:cNvSpPr>
          <p:nvPr>
            <p:ph type="title"/>
          </p:nvPr>
        </p:nvSpPr>
        <p:spPr/>
        <p:txBody>
          <a:bodyPr/>
          <a:lstStyle/>
          <a:p>
            <a:r>
              <a:rPr lang="en-GB" dirty="0"/>
              <a:t>The Yorkshire Ripper Investigation</a:t>
            </a:r>
          </a:p>
        </p:txBody>
      </p:sp>
      <p:sp>
        <p:nvSpPr>
          <p:cNvPr id="3" name="Content Placeholder 2">
            <a:extLst>
              <a:ext uri="{FF2B5EF4-FFF2-40B4-BE49-F238E27FC236}">
                <a16:creationId xmlns:a16="http://schemas.microsoft.com/office/drawing/2014/main" id="{050E7B49-37F9-4B31-A8F4-58849C91F802}"/>
              </a:ext>
            </a:extLst>
          </p:cNvPr>
          <p:cNvSpPr>
            <a:spLocks noGrp="1"/>
          </p:cNvSpPr>
          <p:nvPr>
            <p:ph idx="1"/>
          </p:nvPr>
        </p:nvSpPr>
        <p:spPr>
          <a:xfrm>
            <a:off x="761799" y="2750126"/>
            <a:ext cx="10381205" cy="3698299"/>
          </a:xfrm>
        </p:spPr>
        <p:txBody>
          <a:bodyPr>
            <a:normAutofit fontScale="92500" lnSpcReduction="20000"/>
          </a:bodyPr>
          <a:lstStyle/>
          <a:p>
            <a:r>
              <a:rPr lang="en-GB" sz="2400" dirty="0">
                <a:ea typeface="+mn-lt"/>
                <a:cs typeface="+mn-lt"/>
              </a:rPr>
              <a:t>During the late 1970’s and early 1980’s the Yorkshire Ripper, a case involving a serial killer, demonstrated how the direction given by the SIO can influence the rest of the enquiry.</a:t>
            </a:r>
          </a:p>
          <a:p>
            <a:r>
              <a:rPr lang="en-GB" sz="2400" dirty="0">
                <a:ea typeface="+mn-lt"/>
                <a:cs typeface="+mn-lt"/>
              </a:rPr>
              <a:t>For example, Peter Sutcliffe, who was later convicted of 13 murders as the Yorkshire Ripper, was interviewed nine times by the Police between 1975 and his arrest in January 1981.</a:t>
            </a:r>
          </a:p>
          <a:p>
            <a:r>
              <a:rPr lang="en-GB" sz="2400" dirty="0">
                <a:ea typeface="+mn-lt"/>
                <a:cs typeface="+mn-lt"/>
              </a:rPr>
              <a:t>Interviewing officers were influenced by the credence given to the letters and the tape sent by a hoaxer.</a:t>
            </a:r>
          </a:p>
          <a:p>
            <a:pPr marL="0" indent="0" algn="ctr">
              <a:buNone/>
            </a:pPr>
            <a:endParaRPr lang="en-GB" sz="2400" b="1" dirty="0">
              <a:solidFill>
                <a:srgbClr val="FF0000"/>
              </a:solidFill>
            </a:endParaRPr>
          </a:p>
          <a:p>
            <a:pPr marL="0" indent="0" algn="ctr">
              <a:buNone/>
            </a:pPr>
            <a:r>
              <a:rPr lang="en-GB" sz="2400" b="1" dirty="0">
                <a:solidFill>
                  <a:srgbClr val="FF0000"/>
                </a:solidFill>
              </a:rPr>
              <a:t>We are back to the danger of assumption</a:t>
            </a:r>
            <a:endParaRPr lang="en-GB" sz="2400" dirty="0"/>
          </a:p>
        </p:txBody>
      </p:sp>
    </p:spTree>
    <p:extLst>
      <p:ext uri="{BB962C8B-B14F-4D97-AF65-F5344CB8AC3E}">
        <p14:creationId xmlns:p14="http://schemas.microsoft.com/office/powerpoint/2010/main" val="4406532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2F03-8E5D-4C30-BC32-3FA7B430C38E}"/>
              </a:ext>
            </a:extLst>
          </p:cNvPr>
          <p:cNvSpPr>
            <a:spLocks noGrp="1"/>
          </p:cNvSpPr>
          <p:nvPr>
            <p:ph type="title"/>
          </p:nvPr>
        </p:nvSpPr>
        <p:spPr/>
        <p:txBody>
          <a:bodyPr/>
          <a:lstStyle/>
          <a:p>
            <a:r>
              <a:rPr lang="en-GB" dirty="0"/>
              <a:t>Common Themes</a:t>
            </a:r>
          </a:p>
        </p:txBody>
      </p:sp>
      <p:sp>
        <p:nvSpPr>
          <p:cNvPr id="3" name="Content Placeholder 2">
            <a:extLst>
              <a:ext uri="{FF2B5EF4-FFF2-40B4-BE49-F238E27FC236}">
                <a16:creationId xmlns:a16="http://schemas.microsoft.com/office/drawing/2014/main" id="{A1669E2C-79B3-438B-B18D-2C5F15472009}"/>
              </a:ext>
            </a:extLst>
          </p:cNvPr>
          <p:cNvSpPr>
            <a:spLocks noGrp="1"/>
          </p:cNvSpPr>
          <p:nvPr>
            <p:ph idx="1"/>
          </p:nvPr>
        </p:nvSpPr>
        <p:spPr/>
        <p:txBody>
          <a:bodyPr/>
          <a:lstStyle/>
          <a:p>
            <a:r>
              <a:rPr lang="en-GB" dirty="0">
                <a:ea typeface="+mn-lt"/>
                <a:cs typeface="+mn-lt"/>
              </a:rPr>
              <a:t>The common theme running through inquiries into cases such as the Yorkshire Ripper, the Harold Shipman serial murders, the murder of Stephen Lawrence in London and the murders of </a:t>
            </a:r>
            <a:r>
              <a:rPr lang="en" dirty="0">
                <a:ea typeface="+mn-lt"/>
                <a:cs typeface="+mn-lt"/>
              </a:rPr>
              <a:t>Holly Wells and Jessica Chapman in </a:t>
            </a:r>
            <a:r>
              <a:rPr lang="en-GB" dirty="0">
                <a:ea typeface="+mn-lt"/>
                <a:cs typeface="+mn-lt"/>
              </a:rPr>
              <a:t>Soham, relate to the competences of the SIO.</a:t>
            </a:r>
            <a:endParaRPr lang="en-GB" dirty="0"/>
          </a:p>
        </p:txBody>
      </p:sp>
    </p:spTree>
    <p:extLst>
      <p:ext uri="{BB962C8B-B14F-4D97-AF65-F5344CB8AC3E}">
        <p14:creationId xmlns:p14="http://schemas.microsoft.com/office/powerpoint/2010/main" val="3547076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272547-050D-4CB2-B958-BADEBB219E01}"/>
              </a:ext>
            </a:extLst>
          </p:cNvPr>
          <p:cNvSpPr>
            <a:spLocks noGrp="1"/>
          </p:cNvSpPr>
          <p:nvPr>
            <p:ph type="title"/>
          </p:nvPr>
        </p:nvSpPr>
        <p:spPr>
          <a:xfrm>
            <a:off x="761801" y="296712"/>
            <a:ext cx="9906199" cy="1157242"/>
          </a:xfrm>
        </p:spPr>
        <p:txBody>
          <a:bodyPr>
            <a:normAutofit/>
          </a:bodyPr>
          <a:lstStyle/>
          <a:p>
            <a:pPr algn="ctr"/>
            <a:r>
              <a:rPr lang="en-GB" dirty="0"/>
              <a:t>SIO Approaches</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321082-05BC-4DD2-B612-1580BC59C893}"/>
              </a:ext>
            </a:extLst>
          </p:cNvPr>
          <p:cNvGraphicFramePr>
            <a:graphicFrameLocks noGrp="1"/>
          </p:cNvGraphicFramePr>
          <p:nvPr>
            <p:ph idx="1"/>
            <p:extLst>
              <p:ext uri="{D42A27DB-BD31-4B8C-83A1-F6EECF244321}">
                <p14:modId xmlns:p14="http://schemas.microsoft.com/office/powerpoint/2010/main" val="1248572800"/>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87766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E01E-FBE5-49B0-8245-846DF8E83E81}"/>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FDFADB0D-0CCE-4A31-A4CB-FD9D0136F23C}"/>
              </a:ext>
            </a:extLst>
          </p:cNvPr>
          <p:cNvSpPr>
            <a:spLocks noGrp="1"/>
          </p:cNvSpPr>
          <p:nvPr>
            <p:ph idx="1"/>
          </p:nvPr>
        </p:nvSpPr>
        <p:spPr/>
        <p:txBody>
          <a:bodyPr/>
          <a:lstStyle/>
          <a:p>
            <a:r>
              <a:rPr lang="en-GB" dirty="0">
                <a:ea typeface="+mn-lt"/>
                <a:cs typeface="+mn-lt"/>
              </a:rPr>
              <a:t>The SIO has to have the ability to constantly review all the information and potential evidence before him or her, be open to feedback from the team and the ability to use “the collective brain of the team“</a:t>
            </a:r>
          </a:p>
          <a:p>
            <a:endParaRPr lang="en-GB" dirty="0"/>
          </a:p>
          <a:p>
            <a:r>
              <a:rPr lang="en-GB" dirty="0">
                <a:ea typeface="+mn-lt"/>
                <a:cs typeface="+mn-lt"/>
              </a:rPr>
              <a:t>The key to bringing the right offender to justice is a flexible and creative approach, being proactive and evaluating alternative interpretations as evidence grows. </a:t>
            </a:r>
          </a:p>
        </p:txBody>
      </p:sp>
    </p:spTree>
    <p:extLst>
      <p:ext uri="{BB962C8B-B14F-4D97-AF65-F5344CB8AC3E}">
        <p14:creationId xmlns:p14="http://schemas.microsoft.com/office/powerpoint/2010/main" val="2856084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FBF3F-7EDC-4432-9E22-50CC321B2DF4}"/>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FEF4A03A-3BC1-4415-89FC-D0D4948624FC}"/>
              </a:ext>
            </a:extLst>
          </p:cNvPr>
          <p:cNvSpPr>
            <a:spLocks noGrp="1"/>
          </p:cNvSpPr>
          <p:nvPr>
            <p:ph idx="1"/>
          </p:nvPr>
        </p:nvSpPr>
        <p:spPr/>
        <p:txBody>
          <a:bodyPr/>
          <a:lstStyle/>
          <a:p>
            <a:r>
              <a:rPr lang="en-GB" dirty="0">
                <a:ea typeface="+mn-lt"/>
                <a:cs typeface="+mn-lt"/>
              </a:rPr>
              <a:t>The SIO diagnoses an unfamiliar situation and designs a course of action to deal with it.</a:t>
            </a:r>
          </a:p>
          <a:p>
            <a:r>
              <a:rPr lang="en-GB" dirty="0">
                <a:ea typeface="+mn-lt"/>
                <a:cs typeface="+mn-lt"/>
              </a:rPr>
              <a:t>The heuristics (problem solving) that SIOs develop will enable them to utilise a framework to understand complex investigations.</a:t>
            </a:r>
          </a:p>
          <a:p>
            <a:r>
              <a:rPr lang="en-GB" dirty="0">
                <a:ea typeface="+mn-lt"/>
                <a:cs typeface="+mn-lt"/>
              </a:rPr>
              <a:t>The SIO can then start to prioritise lines of enquiry and order the phasing of the case before them.</a:t>
            </a:r>
            <a:endParaRPr lang="en-GB" dirty="0"/>
          </a:p>
        </p:txBody>
      </p:sp>
    </p:spTree>
    <p:extLst>
      <p:ext uri="{BB962C8B-B14F-4D97-AF65-F5344CB8AC3E}">
        <p14:creationId xmlns:p14="http://schemas.microsoft.com/office/powerpoint/2010/main" val="1463595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F0DBC-F1B9-42DE-9D5F-4499F1F427BC}"/>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AF6A2E26-F9B9-4E54-892B-3DFB70BEFEE5}"/>
              </a:ext>
            </a:extLst>
          </p:cNvPr>
          <p:cNvSpPr>
            <a:spLocks noGrp="1"/>
          </p:cNvSpPr>
          <p:nvPr>
            <p:ph idx="1"/>
          </p:nvPr>
        </p:nvSpPr>
        <p:spPr>
          <a:xfrm>
            <a:off x="761799" y="2750126"/>
            <a:ext cx="10381205" cy="3517324"/>
          </a:xfrm>
        </p:spPr>
        <p:txBody>
          <a:bodyPr>
            <a:normAutofit fontScale="92500" lnSpcReduction="10000"/>
          </a:bodyPr>
          <a:lstStyle/>
          <a:p>
            <a:pPr marL="0" indent="0">
              <a:buNone/>
            </a:pPr>
            <a:r>
              <a:rPr lang="en-GB" sz="2800" dirty="0">
                <a:ea typeface="+mn-lt"/>
                <a:cs typeface="+mn-lt"/>
              </a:rPr>
              <a:t>The SIO needs to:</a:t>
            </a:r>
            <a:endParaRPr lang="en-US" sz="2800" dirty="0"/>
          </a:p>
          <a:p>
            <a:pPr marL="457200" indent="-457200">
              <a:buFont typeface="Arial" panose="020B0604020202020204" pitchFamily="34" charset="0"/>
              <a:buChar char="•"/>
            </a:pPr>
            <a:r>
              <a:rPr lang="en-GB" sz="2800" dirty="0">
                <a:ea typeface="+mn-lt"/>
                <a:cs typeface="+mn-lt"/>
              </a:rPr>
              <a:t>Work through the evaluative stage in the decision frame employing a creative management style and prioritising the initial actions </a:t>
            </a:r>
          </a:p>
          <a:p>
            <a:pPr marL="457200" indent="-457200">
              <a:buFont typeface="Arial" panose="020B0604020202020204" pitchFamily="34" charset="0"/>
              <a:buChar char="•"/>
            </a:pPr>
            <a:r>
              <a:rPr lang="en-GB" sz="2800" dirty="0">
                <a:ea typeface="+mn-lt"/>
                <a:cs typeface="+mn-lt"/>
              </a:rPr>
              <a:t>Ensure all lines of enquiry are adequately resourced,</a:t>
            </a:r>
          </a:p>
          <a:p>
            <a:pPr marL="457200" indent="-457200">
              <a:buFont typeface="Arial" panose="020B0604020202020204" pitchFamily="34" charset="0"/>
              <a:buChar char="•"/>
            </a:pPr>
            <a:r>
              <a:rPr lang="en-GB" sz="2800" dirty="0">
                <a:ea typeface="+mn-lt"/>
                <a:cs typeface="+mn-lt"/>
              </a:rPr>
              <a:t>Ensure the policy is fully implemented. </a:t>
            </a:r>
          </a:p>
          <a:p>
            <a:pPr marL="457200" indent="-457200">
              <a:buFont typeface="Arial" panose="020B0604020202020204" pitchFamily="34" charset="0"/>
              <a:buChar char="•"/>
            </a:pPr>
            <a:r>
              <a:rPr lang="en-GB" sz="2800" dirty="0">
                <a:ea typeface="+mn-lt"/>
                <a:cs typeface="+mn-lt"/>
              </a:rPr>
              <a:t>Ensure that all the Incident Room actions relate to the SIOs strategy are executed</a:t>
            </a:r>
            <a:endParaRPr lang="en-GB" sz="2800" dirty="0"/>
          </a:p>
        </p:txBody>
      </p:sp>
    </p:spTree>
    <p:extLst>
      <p:ext uri="{BB962C8B-B14F-4D97-AF65-F5344CB8AC3E}">
        <p14:creationId xmlns:p14="http://schemas.microsoft.com/office/powerpoint/2010/main" val="681223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DB2B-48BC-4C43-B1E7-75F7F9D8C9D8}"/>
              </a:ext>
            </a:extLst>
          </p:cNvPr>
          <p:cNvSpPr>
            <a:spLocks noGrp="1"/>
          </p:cNvSpPr>
          <p:nvPr>
            <p:ph type="title"/>
          </p:nvPr>
        </p:nvSpPr>
        <p:spPr/>
        <p:txBody>
          <a:bodyPr/>
          <a:lstStyle/>
          <a:p>
            <a:r>
              <a:rPr lang="en-GB" dirty="0"/>
              <a:t>Good SIO Traits</a:t>
            </a:r>
          </a:p>
        </p:txBody>
      </p:sp>
      <p:sp>
        <p:nvSpPr>
          <p:cNvPr id="3" name="Content Placeholder 2">
            <a:extLst>
              <a:ext uri="{FF2B5EF4-FFF2-40B4-BE49-F238E27FC236}">
                <a16:creationId xmlns:a16="http://schemas.microsoft.com/office/drawing/2014/main" id="{4E75D7CD-29CB-406B-B1BF-EB6FB814F38F}"/>
              </a:ext>
            </a:extLst>
          </p:cNvPr>
          <p:cNvSpPr>
            <a:spLocks noGrp="1"/>
          </p:cNvSpPr>
          <p:nvPr>
            <p:ph idx="1"/>
          </p:nvPr>
        </p:nvSpPr>
        <p:spPr>
          <a:xfrm>
            <a:off x="761799" y="2750126"/>
            <a:ext cx="10381205" cy="3793549"/>
          </a:xfrm>
        </p:spPr>
        <p:txBody>
          <a:bodyPr>
            <a:normAutofit fontScale="92500" lnSpcReduction="20000"/>
          </a:bodyPr>
          <a:lstStyle/>
          <a:p>
            <a:pPr marL="457200" indent="-457200">
              <a:buFont typeface="Arial" panose="020B0604020202020204" pitchFamily="34" charset="0"/>
              <a:buChar char="•"/>
            </a:pPr>
            <a:r>
              <a:rPr lang="en-GB" sz="2800" dirty="0">
                <a:ea typeface="+mn-lt"/>
                <a:cs typeface="+mn-lt"/>
              </a:rPr>
              <a:t>Constant review of the enquiry </a:t>
            </a:r>
          </a:p>
          <a:p>
            <a:pPr marL="457200" indent="-457200">
              <a:buFont typeface="Arial" panose="020B0604020202020204" pitchFamily="34" charset="0"/>
              <a:buChar char="•"/>
            </a:pPr>
            <a:r>
              <a:rPr lang="en-GB" sz="2800" dirty="0">
                <a:ea typeface="+mn-lt"/>
                <a:cs typeface="+mn-lt"/>
              </a:rPr>
              <a:t>Selection of the correct solving factors for particular types of enquiry </a:t>
            </a:r>
          </a:p>
          <a:p>
            <a:pPr marL="457200" indent="-457200">
              <a:buFont typeface="Arial" panose="020B0604020202020204" pitchFamily="34" charset="0"/>
              <a:buChar char="•"/>
            </a:pPr>
            <a:r>
              <a:rPr lang="en-GB" sz="2800" dirty="0">
                <a:ea typeface="+mn-lt"/>
                <a:cs typeface="+mn-lt"/>
              </a:rPr>
              <a:t>Holding regular briefings / meetings to listen to the views of members of the team while retaining overall responsibility for decision making.</a:t>
            </a:r>
          </a:p>
          <a:p>
            <a:pPr marL="457200" indent="-457200">
              <a:buFont typeface="Arial" panose="020B0604020202020204" pitchFamily="34" charset="0"/>
              <a:buChar char="•"/>
            </a:pPr>
            <a:r>
              <a:rPr lang="en-GB" sz="2800" dirty="0">
                <a:ea typeface="+mn-lt"/>
                <a:cs typeface="+mn-lt"/>
              </a:rPr>
              <a:t>It is imperative that throughout the process the SIO records their decisions in the decision/policy logs, as this enables an accurate record to be established of the progress of the enquiry.</a:t>
            </a:r>
            <a:endParaRPr lang="en-GB" sz="2800" dirty="0"/>
          </a:p>
        </p:txBody>
      </p:sp>
    </p:spTree>
    <p:extLst>
      <p:ext uri="{BB962C8B-B14F-4D97-AF65-F5344CB8AC3E}">
        <p14:creationId xmlns:p14="http://schemas.microsoft.com/office/powerpoint/2010/main" val="19762495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ED31A-8D0A-42EC-8CC3-67C5E8A12519}"/>
              </a:ext>
            </a:extLst>
          </p:cNvPr>
          <p:cNvSpPr>
            <a:spLocks noGrp="1"/>
          </p:cNvSpPr>
          <p:nvPr>
            <p:ph type="title"/>
          </p:nvPr>
        </p:nvSpPr>
        <p:spPr/>
        <p:txBody>
          <a:bodyPr/>
          <a:lstStyle/>
          <a:p>
            <a:r>
              <a:rPr lang="en-GB" dirty="0"/>
              <a:t>General Principles</a:t>
            </a:r>
          </a:p>
        </p:txBody>
      </p:sp>
      <p:sp>
        <p:nvSpPr>
          <p:cNvPr id="3" name="Content Placeholder 2">
            <a:extLst>
              <a:ext uri="{FF2B5EF4-FFF2-40B4-BE49-F238E27FC236}">
                <a16:creationId xmlns:a16="http://schemas.microsoft.com/office/drawing/2014/main" id="{57D87E42-73B5-45B8-8B8B-47C5707C4A0E}"/>
              </a:ext>
            </a:extLst>
          </p:cNvPr>
          <p:cNvSpPr>
            <a:spLocks noGrp="1"/>
          </p:cNvSpPr>
          <p:nvPr>
            <p:ph idx="1"/>
          </p:nvPr>
        </p:nvSpPr>
        <p:spPr/>
        <p:txBody>
          <a:bodyPr>
            <a:normAutofit lnSpcReduction="10000"/>
          </a:bodyPr>
          <a:lstStyle/>
          <a:p>
            <a:pPr marL="342900" indent="-342900">
              <a:buFont typeface="Arial" panose="020B0604020202020204" pitchFamily="34" charset="0"/>
              <a:buChar char="•"/>
            </a:pPr>
            <a:r>
              <a:rPr lang="en-US" dirty="0">
                <a:ea typeface="+mn-lt"/>
                <a:cs typeface="+mn-lt"/>
              </a:rPr>
              <a:t>Police Strategies</a:t>
            </a:r>
            <a:endParaRPr lang="en-GB" dirty="0">
              <a:ea typeface="+mn-lt"/>
              <a:cs typeface="+mn-lt"/>
            </a:endParaRPr>
          </a:p>
          <a:p>
            <a:pPr marL="342900" indent="-342900">
              <a:buFont typeface="Arial" panose="020B0604020202020204" pitchFamily="34" charset="0"/>
              <a:buChar char="•"/>
            </a:pPr>
            <a:r>
              <a:rPr lang="en-US" dirty="0">
                <a:ea typeface="+mn-lt"/>
                <a:cs typeface="+mn-lt"/>
              </a:rPr>
              <a:t>Suspects Behavior</a:t>
            </a:r>
            <a:endParaRPr lang="en-GB" dirty="0">
              <a:ea typeface="+mn-lt"/>
              <a:cs typeface="+mn-lt"/>
            </a:endParaRPr>
          </a:p>
          <a:p>
            <a:pPr marL="342900" indent="-342900">
              <a:buFont typeface="Arial" panose="020B0604020202020204" pitchFamily="34" charset="0"/>
              <a:buChar char="•"/>
            </a:pPr>
            <a:r>
              <a:rPr lang="en-US" dirty="0">
                <a:ea typeface="+mn-lt"/>
                <a:cs typeface="+mn-lt"/>
              </a:rPr>
              <a:t>Technical Strategies</a:t>
            </a:r>
            <a:endParaRPr lang="en-GB" dirty="0">
              <a:ea typeface="+mn-lt"/>
              <a:cs typeface="+mn-lt"/>
            </a:endParaRPr>
          </a:p>
          <a:p>
            <a:pPr marL="342900" indent="-342900">
              <a:buFont typeface="Arial" panose="020B0604020202020204" pitchFamily="34" charset="0"/>
              <a:buChar char="•"/>
            </a:pPr>
            <a:r>
              <a:rPr lang="en-US" dirty="0">
                <a:ea typeface="+mn-lt"/>
                <a:cs typeface="+mn-lt"/>
              </a:rPr>
              <a:t>Intelligence Strategies</a:t>
            </a:r>
            <a:endParaRPr lang="en-GB" dirty="0">
              <a:ea typeface="+mn-lt"/>
              <a:cs typeface="+mn-lt"/>
            </a:endParaRPr>
          </a:p>
          <a:p>
            <a:pPr marL="342900" indent="-342900">
              <a:buFont typeface="Arial" panose="020B0604020202020204" pitchFamily="34" charset="0"/>
              <a:buChar char="•"/>
            </a:pPr>
            <a:r>
              <a:rPr lang="en-US" dirty="0">
                <a:ea typeface="+mn-lt"/>
                <a:cs typeface="+mn-lt"/>
              </a:rPr>
              <a:t>Media strategies</a:t>
            </a:r>
            <a:endParaRPr lang="en-GB" dirty="0">
              <a:ea typeface="+mn-lt"/>
              <a:cs typeface="+mn-lt"/>
            </a:endParaRPr>
          </a:p>
          <a:p>
            <a:pPr marL="342900" indent="-342900">
              <a:buFont typeface="Arial" panose="020B0604020202020204" pitchFamily="34" charset="0"/>
              <a:buChar char="•"/>
            </a:pPr>
            <a:r>
              <a:rPr lang="en-US" dirty="0">
                <a:ea typeface="+mn-lt"/>
                <a:cs typeface="+mn-lt"/>
              </a:rPr>
              <a:t>Use of outside experts</a:t>
            </a:r>
            <a:endParaRPr lang="en-GB" dirty="0">
              <a:ea typeface="+mn-lt"/>
              <a:cs typeface="+mn-lt"/>
            </a:endParaRPr>
          </a:p>
          <a:p>
            <a:pPr marL="342900" indent="-342900">
              <a:buFont typeface="Arial" panose="020B0604020202020204" pitchFamily="34" charset="0"/>
              <a:buChar char="•"/>
            </a:pPr>
            <a:r>
              <a:rPr lang="en-US" dirty="0">
                <a:ea typeface="+mn-lt"/>
                <a:cs typeface="+mn-lt"/>
              </a:rPr>
              <a:t>Legal strategy</a:t>
            </a:r>
            <a:endParaRPr lang="en-GB" dirty="0">
              <a:ea typeface="+mn-lt"/>
              <a:cs typeface="+mn-lt"/>
            </a:endParaRPr>
          </a:p>
        </p:txBody>
      </p:sp>
    </p:spTree>
    <p:extLst>
      <p:ext uri="{BB962C8B-B14F-4D97-AF65-F5344CB8AC3E}">
        <p14:creationId xmlns:p14="http://schemas.microsoft.com/office/powerpoint/2010/main" val="1118736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595A-DFCE-46FE-8BC1-723BF55BFB1C}"/>
              </a:ext>
            </a:extLst>
          </p:cNvPr>
          <p:cNvSpPr>
            <a:spLocks noGrp="1"/>
          </p:cNvSpPr>
          <p:nvPr>
            <p:ph type="title"/>
          </p:nvPr>
        </p:nvSpPr>
        <p:spPr/>
        <p:txBody>
          <a:bodyPr>
            <a:normAutofit fontScale="90000"/>
          </a:bodyPr>
          <a:lstStyle/>
          <a:p>
            <a:r>
              <a:rPr lang="en-GB" dirty="0"/>
              <a:t>Management of the Major Incident Room (MIR)</a:t>
            </a:r>
          </a:p>
        </p:txBody>
      </p:sp>
      <p:sp>
        <p:nvSpPr>
          <p:cNvPr id="3" name="Content Placeholder 2">
            <a:extLst>
              <a:ext uri="{FF2B5EF4-FFF2-40B4-BE49-F238E27FC236}">
                <a16:creationId xmlns:a16="http://schemas.microsoft.com/office/drawing/2014/main" id="{E72382EC-23D9-4526-8C6E-C11E449FE61A}"/>
              </a:ext>
            </a:extLst>
          </p:cNvPr>
          <p:cNvSpPr>
            <a:spLocks noGrp="1"/>
          </p:cNvSpPr>
          <p:nvPr>
            <p:ph idx="1"/>
          </p:nvPr>
        </p:nvSpPr>
        <p:spPr/>
        <p:txBody>
          <a:bodyPr>
            <a:normAutofit fontScale="92500" lnSpcReduction="20000"/>
          </a:bodyPr>
          <a:lstStyle/>
          <a:p>
            <a:r>
              <a:rPr lang="en-GB" sz="2800" dirty="0">
                <a:ea typeface="+mn-lt"/>
                <a:cs typeface="+mn-lt"/>
              </a:rPr>
              <a:t>In the Yorkshire Ripper case, the report by Lord Byford (Home Office, 2006) criticised the amount of information which was held within the MIR.</a:t>
            </a:r>
          </a:p>
          <a:p>
            <a:r>
              <a:rPr lang="en-GB" sz="2800" dirty="0" err="1">
                <a:ea typeface="+mn-lt"/>
                <a:cs typeface="+mn-lt"/>
              </a:rPr>
              <a:t>Bilton</a:t>
            </a:r>
            <a:r>
              <a:rPr lang="en-GB" sz="2800" dirty="0">
                <a:ea typeface="+mn-lt"/>
                <a:cs typeface="+mn-lt"/>
              </a:rPr>
              <a:t> (2003) comments that the Byford inquiry into the Yorkshire Ripper case found the management of the investigation totally disorganised.</a:t>
            </a:r>
          </a:p>
          <a:p>
            <a:r>
              <a:rPr lang="en-GB" sz="2800" dirty="0">
                <a:ea typeface="+mn-lt"/>
                <a:cs typeface="+mn-lt"/>
              </a:rPr>
              <a:t>The MIR became overwhelmed and had the direct effect of frustrating the work of SIOs and junior detectives alike.</a:t>
            </a:r>
            <a:endParaRPr lang="en-GB" sz="2800" dirty="0"/>
          </a:p>
        </p:txBody>
      </p:sp>
    </p:spTree>
    <p:extLst>
      <p:ext uri="{BB962C8B-B14F-4D97-AF65-F5344CB8AC3E}">
        <p14:creationId xmlns:p14="http://schemas.microsoft.com/office/powerpoint/2010/main" val="10682623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B680-9495-4FFC-8593-628BEB931363}"/>
              </a:ext>
            </a:extLst>
          </p:cNvPr>
          <p:cNvSpPr>
            <a:spLocks noGrp="1"/>
          </p:cNvSpPr>
          <p:nvPr>
            <p:ph type="title"/>
          </p:nvPr>
        </p:nvSpPr>
        <p:spPr/>
        <p:txBody>
          <a:bodyPr>
            <a:normAutofit fontScale="90000"/>
          </a:bodyPr>
          <a:lstStyle/>
          <a:p>
            <a:r>
              <a:rPr lang="en-GB" dirty="0"/>
              <a:t>Management of the Major Incident Room (MIR)</a:t>
            </a:r>
          </a:p>
        </p:txBody>
      </p:sp>
      <p:sp>
        <p:nvSpPr>
          <p:cNvPr id="3" name="Content Placeholder 2">
            <a:extLst>
              <a:ext uri="{FF2B5EF4-FFF2-40B4-BE49-F238E27FC236}">
                <a16:creationId xmlns:a16="http://schemas.microsoft.com/office/drawing/2014/main" id="{2AC3C190-BEE5-46A2-A51A-1C0FB874F203}"/>
              </a:ext>
            </a:extLst>
          </p:cNvPr>
          <p:cNvSpPr>
            <a:spLocks noGrp="1"/>
          </p:cNvSpPr>
          <p:nvPr>
            <p:ph idx="1"/>
          </p:nvPr>
        </p:nvSpPr>
        <p:spPr>
          <a:xfrm>
            <a:off x="761799" y="2750126"/>
            <a:ext cx="10381205" cy="3641149"/>
          </a:xfrm>
        </p:spPr>
        <p:txBody>
          <a:bodyPr>
            <a:normAutofit fontScale="92500" lnSpcReduction="10000"/>
          </a:bodyPr>
          <a:lstStyle/>
          <a:p>
            <a:r>
              <a:rPr lang="en-GB" sz="2400" dirty="0">
                <a:ea typeface="+mn-lt"/>
                <a:cs typeface="+mn-lt"/>
              </a:rPr>
              <a:t>The management of the flow of information into the MIR was the subject of concern in many of the inquiries. </a:t>
            </a:r>
          </a:p>
          <a:p>
            <a:endParaRPr lang="en-GB" sz="2400" dirty="0">
              <a:ea typeface="+mn-lt"/>
              <a:cs typeface="+mn-lt"/>
            </a:endParaRPr>
          </a:p>
          <a:p>
            <a:r>
              <a:rPr lang="en-GB" sz="2400" dirty="0">
                <a:ea typeface="+mn-lt"/>
                <a:cs typeface="+mn-lt"/>
              </a:rPr>
              <a:t>The Yorkshire Ripper case was the most glaring example of the failure to provide an adequate database or system to link cases or identify killers across force boundaries.</a:t>
            </a:r>
          </a:p>
          <a:p>
            <a:endParaRPr lang="en-GB" sz="2400" dirty="0"/>
          </a:p>
          <a:p>
            <a:r>
              <a:rPr lang="en-GB" sz="2400" dirty="0"/>
              <a:t>This was the start of development on the Home Office Large Major Enquiry System (HOLMES)</a:t>
            </a:r>
          </a:p>
        </p:txBody>
      </p:sp>
    </p:spTree>
    <p:extLst>
      <p:ext uri="{BB962C8B-B14F-4D97-AF65-F5344CB8AC3E}">
        <p14:creationId xmlns:p14="http://schemas.microsoft.com/office/powerpoint/2010/main" val="18936539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6" name="Picture 2" descr="Hackerman | Know Your Meme">
            <a:extLst>
              <a:ext uri="{FF2B5EF4-FFF2-40B4-BE49-F238E27FC236}">
                <a16:creationId xmlns:a16="http://schemas.microsoft.com/office/drawing/2014/main" id="{6FBA8805-2E86-44B9-9BC3-A9812A2D4D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92" r="15742" b="-1"/>
          <a:stretch/>
        </p:blipFill>
        <p:spPr bwMode="auto">
          <a:xfrm>
            <a:off x="20" y="2284809"/>
            <a:ext cx="5346777" cy="4573191"/>
          </a:xfrm>
          <a:prstGeom prst="rect">
            <a:avLst/>
          </a:prstGeom>
          <a:noFill/>
          <a:extLst>
            <a:ext uri="{909E8E84-426E-40DD-AFC4-6F175D3DCCD1}">
              <a14:hiddenFill xmlns:a14="http://schemas.microsoft.com/office/drawing/2010/main">
                <a:solidFill>
                  <a:srgbClr val="FFFFFF"/>
                </a:solidFill>
              </a14:hiddenFill>
            </a:ext>
          </a:extLst>
        </p:spPr>
      </p:pic>
      <p:sp useBgFill="1">
        <p:nvSpPr>
          <p:cNvPr id="75" name="Rectangle 74">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D6EF62-0012-4F79-9973-8DB4C8132336}"/>
              </a:ext>
            </a:extLst>
          </p:cNvPr>
          <p:cNvSpPr>
            <a:spLocks noGrp="1"/>
          </p:cNvSpPr>
          <p:nvPr>
            <p:ph type="title"/>
          </p:nvPr>
        </p:nvSpPr>
        <p:spPr>
          <a:xfrm>
            <a:off x="761801" y="858983"/>
            <a:ext cx="9906799" cy="1161594"/>
          </a:xfrm>
        </p:spPr>
        <p:txBody>
          <a:bodyPr>
            <a:normAutofit/>
          </a:bodyPr>
          <a:lstStyle/>
          <a:p>
            <a:r>
              <a:rPr lang="en-GB" dirty="0"/>
              <a:t>Future Developments</a:t>
            </a:r>
          </a:p>
        </p:txBody>
      </p:sp>
      <p:sp>
        <p:nvSpPr>
          <p:cNvPr id="3" name="Content Placeholder 2">
            <a:extLst>
              <a:ext uri="{FF2B5EF4-FFF2-40B4-BE49-F238E27FC236}">
                <a16:creationId xmlns:a16="http://schemas.microsoft.com/office/drawing/2014/main" id="{101BC934-A138-4938-A34C-430567391176}"/>
              </a:ext>
            </a:extLst>
          </p:cNvPr>
          <p:cNvSpPr>
            <a:spLocks noGrp="1"/>
          </p:cNvSpPr>
          <p:nvPr>
            <p:ph idx="1"/>
          </p:nvPr>
        </p:nvSpPr>
        <p:spPr>
          <a:xfrm>
            <a:off x="5797512" y="2638498"/>
            <a:ext cx="5111222" cy="3601581"/>
          </a:xfrm>
        </p:spPr>
        <p:txBody>
          <a:bodyPr anchor="ctr">
            <a:normAutofit fontScale="92500" lnSpcReduction="10000"/>
          </a:bodyPr>
          <a:lstStyle/>
          <a:p>
            <a:pPr>
              <a:lnSpc>
                <a:spcPct val="100000"/>
              </a:lnSpc>
            </a:pPr>
            <a:r>
              <a:rPr lang="en-GB" sz="2800" dirty="0">
                <a:ea typeface="+mn-lt"/>
                <a:cs typeface="+mn-lt"/>
              </a:rPr>
              <a:t>The decisions faced by investigators in the future are bound to be more challenging due to the future environments within which they will operate.</a:t>
            </a:r>
          </a:p>
          <a:p>
            <a:pPr>
              <a:lnSpc>
                <a:spcPct val="100000"/>
              </a:lnSpc>
            </a:pPr>
            <a:r>
              <a:rPr lang="en-GB" sz="2800" dirty="0">
                <a:ea typeface="+mn-lt"/>
                <a:cs typeface="+mn-lt"/>
              </a:rPr>
              <a:t>The threats posed by cybercrime is probably one of the most significant that policing has faced for many years.</a:t>
            </a:r>
          </a:p>
        </p:txBody>
      </p:sp>
      <p:cxnSp>
        <p:nvCxnSpPr>
          <p:cNvPr id="77" name="Straight Connector 7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97370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5A3E6-2B77-42D4-B63E-A4E377F64900}"/>
              </a:ext>
            </a:extLst>
          </p:cNvPr>
          <p:cNvSpPr>
            <a:spLocks noGrp="1"/>
          </p:cNvSpPr>
          <p:nvPr>
            <p:ph type="title"/>
          </p:nvPr>
        </p:nvSpPr>
        <p:spPr/>
        <p:txBody>
          <a:bodyPr/>
          <a:lstStyle/>
          <a:p>
            <a:r>
              <a:rPr lang="en-GB" dirty="0"/>
              <a:t>Future Developments</a:t>
            </a:r>
          </a:p>
        </p:txBody>
      </p:sp>
      <p:sp>
        <p:nvSpPr>
          <p:cNvPr id="3" name="Content Placeholder 2">
            <a:extLst>
              <a:ext uri="{FF2B5EF4-FFF2-40B4-BE49-F238E27FC236}">
                <a16:creationId xmlns:a16="http://schemas.microsoft.com/office/drawing/2014/main" id="{032DFBE6-DCD1-43F3-BE6E-5A3BF79D8B84}"/>
              </a:ext>
            </a:extLst>
          </p:cNvPr>
          <p:cNvSpPr>
            <a:spLocks noGrp="1"/>
          </p:cNvSpPr>
          <p:nvPr>
            <p:ph idx="1"/>
          </p:nvPr>
        </p:nvSpPr>
        <p:spPr/>
        <p:txBody>
          <a:bodyPr>
            <a:normAutofit fontScale="92500" lnSpcReduction="10000"/>
          </a:bodyPr>
          <a:lstStyle/>
          <a:p>
            <a:r>
              <a:rPr lang="en-GB" sz="2800" dirty="0">
                <a:ea typeface="+mn-lt"/>
                <a:cs typeface="+mn-lt"/>
              </a:rPr>
              <a:t>The globalisation of criminality has punctured international boundaries and the police have to rely on different varieties of international co-operation and the sharing of best practice.</a:t>
            </a:r>
          </a:p>
          <a:p>
            <a:endParaRPr lang="en-GB" sz="2800" dirty="0"/>
          </a:p>
          <a:p>
            <a:r>
              <a:rPr lang="en-GB" sz="2800" dirty="0">
                <a:ea typeface="+mn-lt"/>
                <a:cs typeface="+mn-lt"/>
              </a:rPr>
              <a:t>The investigators making the decisions in the future will be even more accountable not only for their actions but the processes they used to make their decisions as to actions.</a:t>
            </a:r>
          </a:p>
        </p:txBody>
      </p:sp>
    </p:spTree>
    <p:extLst>
      <p:ext uri="{BB962C8B-B14F-4D97-AF65-F5344CB8AC3E}">
        <p14:creationId xmlns:p14="http://schemas.microsoft.com/office/powerpoint/2010/main" val="21984430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EC69D-1999-4597-AC06-98A9215DF4A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9C842D85-6B47-46AD-91B5-635893EE9E03}"/>
              </a:ext>
            </a:extLst>
          </p:cNvPr>
          <p:cNvSpPr>
            <a:spLocks noGrp="1"/>
          </p:cNvSpPr>
          <p:nvPr>
            <p:ph idx="1"/>
          </p:nvPr>
        </p:nvSpPr>
        <p:spPr/>
        <p:txBody>
          <a:bodyPr/>
          <a:lstStyle/>
          <a:p>
            <a:r>
              <a:rPr lang="en-GB" dirty="0">
                <a:ea typeface="+mn-lt"/>
                <a:cs typeface="+mn-lt"/>
              </a:rPr>
              <a:t>The range of skills required by the SIO involves diagnostic inclination and the ability to build the case with the correct choice of solving factors.</a:t>
            </a:r>
          </a:p>
          <a:p>
            <a:endParaRPr lang="en-GB" dirty="0"/>
          </a:p>
          <a:p>
            <a:r>
              <a:rPr lang="en-GB" dirty="0">
                <a:ea typeface="+mn-lt"/>
                <a:cs typeface="+mn-lt"/>
              </a:rPr>
              <a:t>The SIO role needs to be seen as a vital role within the police and more should be done to identify potential SIOs and develop their ability to make effective and accountable decisions.</a:t>
            </a:r>
          </a:p>
        </p:txBody>
      </p:sp>
    </p:spTree>
    <p:extLst>
      <p:ext uri="{BB962C8B-B14F-4D97-AF65-F5344CB8AC3E}">
        <p14:creationId xmlns:p14="http://schemas.microsoft.com/office/powerpoint/2010/main" val="9144706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59BD7-1CDB-40D9-B85F-383AED10EB52}"/>
              </a:ext>
            </a:extLst>
          </p:cNvPr>
          <p:cNvSpPr>
            <a:spLocks noGrp="1"/>
          </p:cNvSpPr>
          <p:nvPr>
            <p:ph type="title"/>
          </p:nvPr>
        </p:nvSpPr>
        <p:spPr>
          <a:xfrm>
            <a:off x="761801" y="296712"/>
            <a:ext cx="9906199" cy="1157242"/>
          </a:xfrm>
        </p:spPr>
        <p:txBody>
          <a:bodyPr>
            <a:normAutofit/>
          </a:bodyPr>
          <a:lstStyle/>
          <a:p>
            <a:pPr algn="ctr"/>
            <a:r>
              <a:rPr lang="en-GB" dirty="0"/>
              <a:t>Week 4 Complete!</a:t>
            </a:r>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013623A-DACD-422B-9A8D-89B63DD12098}"/>
              </a:ext>
            </a:extLst>
          </p:cNvPr>
          <p:cNvGraphicFramePr>
            <a:graphicFrameLocks noGrp="1"/>
          </p:cNvGraphicFramePr>
          <p:nvPr>
            <p:ph idx="1"/>
            <p:extLst>
              <p:ext uri="{D42A27DB-BD31-4B8C-83A1-F6EECF244321}">
                <p14:modId xmlns:p14="http://schemas.microsoft.com/office/powerpoint/2010/main" val="1036201122"/>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25757"/>
      </p:ext>
    </p:extLst>
  </p:cSld>
  <p:clrMapOvr>
    <a:masterClrMapping/>
  </p:clrMapOvr>
</p:sld>
</file>

<file path=ppt/theme/theme1.xml><?xml version="1.0" encoding="utf-8"?>
<a:theme xmlns:a="http://schemas.openxmlformats.org/drawingml/2006/main" name="BevelVTI">
  <a:themeElements>
    <a:clrScheme name="AnalogousFromDarkSeed_2SEEDS">
      <a:dk1>
        <a:srgbClr val="000000"/>
      </a:dk1>
      <a:lt1>
        <a:srgbClr val="FFFFFF"/>
      </a:lt1>
      <a:dk2>
        <a:srgbClr val="1B212F"/>
      </a:dk2>
      <a:lt2>
        <a:srgbClr val="F3F3F0"/>
      </a:lt2>
      <a:accent1>
        <a:srgbClr val="3C31D9"/>
      </a:accent1>
      <a:accent2>
        <a:srgbClr val="296BE7"/>
      </a:accent2>
      <a:accent3>
        <a:srgbClr val="8529E7"/>
      </a:accent3>
      <a:accent4>
        <a:srgbClr val="CAA916"/>
      </a:accent4>
      <a:accent5>
        <a:srgbClr val="97BA21"/>
      </a:accent5>
      <a:accent6>
        <a:srgbClr val="53C515"/>
      </a:accent6>
      <a:hlink>
        <a:srgbClr val="BF3F76"/>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0</TotalTime>
  <Words>2359</Words>
  <Application>Microsoft Office PowerPoint</Application>
  <PresentationFormat>Widescreen</PresentationFormat>
  <Paragraphs>226</Paragraphs>
  <Slides>46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46</vt:i4>
      </vt:variant>
    </vt:vector>
  </HeadingPairs>
  <TitlesOfParts>
    <vt:vector size="49" baseType="lpstr">
      <vt:lpstr>Arial</vt:lpstr>
      <vt:lpstr>Bierstadt</vt:lpstr>
      <vt:lpstr>BevelVTI</vt:lpstr>
      <vt:lpstr>Policing The Public</vt:lpstr>
      <vt:lpstr>Lesson Plan</vt:lpstr>
      <vt:lpstr>Quick Re-Cap</vt:lpstr>
      <vt:lpstr>Communication</vt:lpstr>
      <vt:lpstr>On to…</vt:lpstr>
      <vt:lpstr>Introduction</vt:lpstr>
      <vt:lpstr>Introduction</vt:lpstr>
      <vt:lpstr>Introduction</vt:lpstr>
      <vt:lpstr>Introduction</vt:lpstr>
      <vt:lpstr>Introduction</vt:lpstr>
      <vt:lpstr>Consequences of Decision making?</vt:lpstr>
      <vt:lpstr>The Hillsborough Disaster</vt:lpstr>
      <vt:lpstr>The Hillsborough Disaster</vt:lpstr>
      <vt:lpstr>Who Do Decision Makers Report To?</vt:lpstr>
      <vt:lpstr>Decisions, Decisions</vt:lpstr>
      <vt:lpstr>Decisions, Decisions</vt:lpstr>
      <vt:lpstr>Decision Making and Discretion</vt:lpstr>
      <vt:lpstr>Decision Making and Discretion</vt:lpstr>
      <vt:lpstr>The Senior Investigation Officer (SIO)</vt:lpstr>
      <vt:lpstr>What kind of pressures to SIO’s face?</vt:lpstr>
      <vt:lpstr>Issues of Decision Making for SIO’s</vt:lpstr>
      <vt:lpstr>National Decision Making Model (NDM)</vt:lpstr>
      <vt:lpstr>CIAPOR</vt:lpstr>
      <vt:lpstr>Code of Ethics</vt:lpstr>
      <vt:lpstr>The Considerations</vt:lpstr>
      <vt:lpstr>Options and Contingencies</vt:lpstr>
      <vt:lpstr>The Golden Hour</vt:lpstr>
      <vt:lpstr>The Danger of Assumption</vt:lpstr>
      <vt:lpstr>Considerations</vt:lpstr>
      <vt:lpstr>Broken Processes – Things that can go wrong</vt:lpstr>
      <vt:lpstr>Clarity and leadership among Senior Officers</vt:lpstr>
      <vt:lpstr>The Yorkshire Ripper – BBC NewsNight</vt:lpstr>
      <vt:lpstr>The Yorkshire Ripper Investigation</vt:lpstr>
      <vt:lpstr>Common Themes</vt:lpstr>
      <vt:lpstr>SIO Approaches</vt:lpstr>
      <vt:lpstr>Good SIO Traits</vt:lpstr>
      <vt:lpstr>Good SIO Traits</vt:lpstr>
      <vt:lpstr>Good SIO Traits</vt:lpstr>
      <vt:lpstr>Good SIO Traits</vt:lpstr>
      <vt:lpstr>General Principles</vt:lpstr>
      <vt:lpstr>Management of the Major Incident Room (MIR)</vt:lpstr>
      <vt:lpstr>Management of the Major Incident Room (MIR)</vt:lpstr>
      <vt:lpstr>Future Developments</vt:lpstr>
      <vt:lpstr>Future Developments</vt:lpstr>
      <vt:lpstr>Conclusions</vt:lpstr>
      <vt:lpstr>Week 4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2022-02-15T09:57:46Z</dcterms:created>
  <dcterms:modified xsi:type="dcterms:W3CDTF">2022-02-15T12:04:25Z</dcterms:modified>
</cp:coreProperties>
</file>