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69"/>
  </p:notesMasterIdLst>
  <p:handoutMasterIdLst>
    <p:handoutMasterId r:id="rId70"/>
  </p:handoutMasterIdLst>
  <p:sldIdLst>
    <p:sldId id="314" r:id="rId2"/>
    <p:sldId id="897" r:id="rId3"/>
    <p:sldId id="428" r:id="rId4"/>
    <p:sldId id="917" r:id="rId5"/>
    <p:sldId id="786" r:id="rId6"/>
    <p:sldId id="861" r:id="rId7"/>
    <p:sldId id="860" r:id="rId8"/>
    <p:sldId id="787" r:id="rId9"/>
    <p:sldId id="460" r:id="rId10"/>
    <p:sldId id="427" r:id="rId11"/>
    <p:sldId id="835" r:id="rId12"/>
    <p:sldId id="839" r:id="rId13"/>
    <p:sldId id="840" r:id="rId14"/>
    <p:sldId id="640" r:id="rId15"/>
    <p:sldId id="837" r:id="rId16"/>
    <p:sldId id="842" r:id="rId17"/>
    <p:sldId id="704" r:id="rId18"/>
    <p:sldId id="429" r:id="rId19"/>
    <p:sldId id="843" r:id="rId20"/>
    <p:sldId id="844" r:id="rId21"/>
    <p:sldId id="845" r:id="rId22"/>
    <p:sldId id="638" r:id="rId23"/>
    <p:sldId id="856" r:id="rId24"/>
    <p:sldId id="853" r:id="rId25"/>
    <p:sldId id="851" r:id="rId26"/>
    <p:sldId id="852" r:id="rId27"/>
    <p:sldId id="855" r:id="rId28"/>
    <p:sldId id="846" r:id="rId29"/>
    <p:sldId id="649" r:id="rId30"/>
    <p:sldId id="862" r:id="rId31"/>
    <p:sldId id="659" r:id="rId32"/>
    <p:sldId id="821" r:id="rId33"/>
    <p:sldId id="822" r:id="rId34"/>
    <p:sldId id="823" r:id="rId35"/>
    <p:sldId id="824" r:id="rId36"/>
    <p:sldId id="827" r:id="rId37"/>
    <p:sldId id="826" r:id="rId38"/>
    <p:sldId id="869" r:id="rId39"/>
    <p:sldId id="796" r:id="rId40"/>
    <p:sldId id="797" r:id="rId41"/>
    <p:sldId id="798" r:id="rId42"/>
    <p:sldId id="829" r:id="rId43"/>
    <p:sldId id="799" r:id="rId44"/>
    <p:sldId id="800" r:id="rId45"/>
    <p:sldId id="801" r:id="rId46"/>
    <p:sldId id="876" r:id="rId47"/>
    <p:sldId id="858" r:id="rId48"/>
    <p:sldId id="859" r:id="rId49"/>
    <p:sldId id="803" r:id="rId50"/>
    <p:sldId id="857" r:id="rId51"/>
    <p:sldId id="916" r:id="rId52"/>
    <p:sldId id="841" r:id="rId53"/>
    <p:sldId id="805" r:id="rId54"/>
    <p:sldId id="806" r:id="rId55"/>
    <p:sldId id="812" r:id="rId56"/>
    <p:sldId id="814" r:id="rId57"/>
    <p:sldId id="828" r:id="rId58"/>
    <p:sldId id="816" r:id="rId59"/>
    <p:sldId id="817" r:id="rId60"/>
    <p:sldId id="818" r:id="rId61"/>
    <p:sldId id="863" r:id="rId62"/>
    <p:sldId id="825" r:id="rId63"/>
    <p:sldId id="830" r:id="rId64"/>
    <p:sldId id="819" r:id="rId65"/>
    <p:sldId id="831" r:id="rId66"/>
    <p:sldId id="832" r:id="rId67"/>
    <p:sldId id="804" r:id="rId68"/>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897"/>
            <p14:sldId id="428"/>
            <p14:sldId id="917"/>
            <p14:sldId id="786"/>
            <p14:sldId id="861"/>
            <p14:sldId id="860"/>
            <p14:sldId id="787"/>
            <p14:sldId id="460"/>
            <p14:sldId id="427"/>
            <p14:sldId id="835"/>
            <p14:sldId id="839"/>
            <p14:sldId id="840"/>
            <p14:sldId id="640"/>
            <p14:sldId id="837"/>
            <p14:sldId id="842"/>
            <p14:sldId id="704"/>
            <p14:sldId id="429"/>
            <p14:sldId id="843"/>
            <p14:sldId id="844"/>
            <p14:sldId id="845"/>
            <p14:sldId id="638"/>
            <p14:sldId id="856"/>
            <p14:sldId id="853"/>
            <p14:sldId id="851"/>
            <p14:sldId id="852"/>
            <p14:sldId id="855"/>
            <p14:sldId id="846"/>
            <p14:sldId id="649"/>
            <p14:sldId id="862"/>
            <p14:sldId id="659"/>
            <p14:sldId id="821"/>
            <p14:sldId id="822"/>
            <p14:sldId id="823"/>
            <p14:sldId id="824"/>
            <p14:sldId id="827"/>
            <p14:sldId id="826"/>
            <p14:sldId id="869"/>
            <p14:sldId id="796"/>
            <p14:sldId id="797"/>
            <p14:sldId id="798"/>
            <p14:sldId id="829"/>
            <p14:sldId id="799"/>
            <p14:sldId id="800"/>
            <p14:sldId id="801"/>
            <p14:sldId id="876"/>
            <p14:sldId id="858"/>
            <p14:sldId id="859"/>
            <p14:sldId id="803"/>
            <p14:sldId id="857"/>
            <p14:sldId id="916"/>
            <p14:sldId id="841"/>
            <p14:sldId id="805"/>
            <p14:sldId id="806"/>
            <p14:sldId id="812"/>
            <p14:sldId id="814"/>
            <p14:sldId id="828"/>
            <p14:sldId id="816"/>
            <p14:sldId id="817"/>
            <p14:sldId id="818"/>
            <p14:sldId id="863"/>
            <p14:sldId id="825"/>
            <p14:sldId id="830"/>
            <p14:sldId id="819"/>
            <p14:sldId id="831"/>
            <p14:sldId id="832"/>
            <p14:sldId id="804"/>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a:srgbClr val="3399FF"/>
    <a:srgbClr val="CCFF99"/>
    <a:srgbClr val="008080"/>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6433" autoAdjust="0"/>
  </p:normalViewPr>
  <p:slideViewPr>
    <p:cSldViewPr snapToGrid="0">
      <p:cViewPr varScale="1">
        <p:scale>
          <a:sx n="163" d="100"/>
          <a:sy n="163" d="100"/>
        </p:scale>
        <p:origin x="1665" y="6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Kubernetes</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a:p>
            <a:pPr>
              <a:buFont typeface="Monotype Sorts" pitchFamily="2" charset="2"/>
              <a:buNone/>
            </a:pPr>
            <a:endParaRPr lang="en-US" altLang="en-US" sz="3200"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Containers Running</a:t>
            </a:r>
            <a:endParaRPr lang="en-GB" dirty="0"/>
          </a:p>
        </p:txBody>
      </p:sp>
      <p:sp>
        <p:nvSpPr>
          <p:cNvPr id="3" name="Content Placeholder 2"/>
          <p:cNvSpPr>
            <a:spLocks noGrp="1"/>
          </p:cNvSpPr>
          <p:nvPr>
            <p:ph idx="1"/>
          </p:nvPr>
        </p:nvSpPr>
        <p:spPr>
          <a:xfrm>
            <a:off x="1047750" y="1339567"/>
            <a:ext cx="7029450" cy="4499258"/>
          </a:xfrm>
        </p:spPr>
        <p:txBody>
          <a:bodyPr/>
          <a:lstStyle/>
          <a:p>
            <a:r>
              <a:rPr lang="en-GB" dirty="0" smtClean="0"/>
              <a:t>What happens if a service/application running in a container crashes?</a:t>
            </a:r>
          </a:p>
          <a:p>
            <a:r>
              <a:rPr lang="en-GB" dirty="0" smtClean="0"/>
              <a:t>What happens if a machine goes down?</a:t>
            </a:r>
          </a:p>
          <a:p>
            <a:r>
              <a:rPr lang="en-GB" dirty="0" smtClean="0"/>
              <a:t>What if we want multiple containers running 24/7?</a:t>
            </a:r>
          </a:p>
          <a:p>
            <a:endParaRPr lang="en-GB" dirty="0" smtClean="0"/>
          </a:p>
          <a:p>
            <a:r>
              <a:rPr lang="en-GB" dirty="0" smtClean="0"/>
              <a:t>Currently we are manually starting up and shutting down containers</a:t>
            </a:r>
          </a:p>
          <a:p>
            <a:r>
              <a:rPr lang="en-GB" dirty="0" smtClean="0"/>
              <a:t>What we need is software that monitors the containers and restarts them</a:t>
            </a:r>
          </a:p>
          <a:p>
            <a:r>
              <a:rPr lang="en-GB" dirty="0" smtClean="0"/>
              <a:t>We need </a:t>
            </a:r>
            <a:r>
              <a:rPr lang="en-GB" b="1" u="sng" dirty="0" smtClean="0"/>
              <a:t>Container Orchestration Software</a:t>
            </a:r>
            <a:r>
              <a:rPr lang="en-GB" dirty="0"/>
              <a:t> </a:t>
            </a:r>
            <a:r>
              <a:rPr lang="en-GB" dirty="0" smtClean="0"/>
              <a:t>for managing a swarm/cluster e.g.</a:t>
            </a:r>
          </a:p>
          <a:p>
            <a:pPr lvl="1"/>
            <a:r>
              <a:rPr lang="en-GB" dirty="0" smtClean="0"/>
              <a:t>Docker Swarm</a:t>
            </a:r>
          </a:p>
          <a:p>
            <a:pPr lvl="1"/>
            <a:r>
              <a:rPr lang="en-GB" dirty="0" smtClean="0"/>
              <a:t>Kubernetes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8742052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7750" y="822960"/>
            <a:ext cx="7029450" cy="5015865"/>
          </a:xfrm>
        </p:spPr>
        <p:txBody>
          <a:bodyPr/>
          <a:lstStyle/>
          <a:p>
            <a:pPr marL="0" indent="0" algn="ctr">
              <a:buNone/>
            </a:pPr>
            <a:r>
              <a:rPr lang="en-GB" sz="9600" dirty="0" smtClean="0"/>
              <a:t>Kubernetes</a:t>
            </a:r>
          </a:p>
          <a:p>
            <a:pPr marL="0" indent="0" algn="ctr">
              <a:buNone/>
            </a:pPr>
            <a:r>
              <a:rPr lang="en-GB" sz="4000" dirty="0" smtClean="0"/>
              <a:t>(k8s)</a:t>
            </a:r>
          </a:p>
          <a:p>
            <a:pPr marL="0" indent="0" algn="ctr">
              <a:buNone/>
            </a:pPr>
            <a:endParaRPr lang="en-GB" sz="2800" dirty="0"/>
          </a:p>
          <a:p>
            <a:pPr marL="0" indent="0" algn="ctr">
              <a:buNone/>
            </a:pPr>
            <a:r>
              <a:rPr lang="en-GB" sz="2800" dirty="0" smtClean="0"/>
              <a:t>Container Orchestration Software</a:t>
            </a:r>
          </a:p>
          <a:p>
            <a:pPr marL="0" indent="0" algn="ctr">
              <a:buNone/>
            </a:pPr>
            <a:r>
              <a:rPr lang="en-GB" sz="2800" dirty="0" smtClean="0"/>
              <a:t>(More popular than Docker Swarm)</a:t>
            </a:r>
            <a:endParaRPr lang="en-GB" sz="2800"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2" name="TextBox 1"/>
          <p:cNvSpPr txBox="1"/>
          <p:nvPr/>
        </p:nvSpPr>
        <p:spPr>
          <a:xfrm>
            <a:off x="1099955" y="4835474"/>
            <a:ext cx="7596951" cy="1477328"/>
          </a:xfrm>
          <a:prstGeom prst="rect">
            <a:avLst/>
          </a:prstGeom>
          <a:noFill/>
        </p:spPr>
        <p:txBody>
          <a:bodyPr wrap="none" rtlCol="0">
            <a:spAutoFit/>
          </a:bodyPr>
          <a:lstStyle/>
          <a:p>
            <a:r>
              <a:rPr lang="en-GB" dirty="0" smtClean="0"/>
              <a:t>I</a:t>
            </a:r>
            <a:r>
              <a:rPr lang="en-GB" b="1" u="sng" dirty="0" smtClean="0"/>
              <a:t>NSTALLING DOCKER AND KUBERNETES ON WINDOWS</a:t>
            </a:r>
          </a:p>
          <a:p>
            <a:r>
              <a:rPr lang="en-GB" dirty="0" smtClean="0"/>
              <a:t>See later notes</a:t>
            </a:r>
          </a:p>
          <a:p>
            <a:r>
              <a:rPr lang="en-GB" dirty="0" smtClean="0"/>
              <a:t>I</a:t>
            </a:r>
            <a:r>
              <a:rPr lang="en-GB" b="1" u="sng" dirty="0" smtClean="0"/>
              <a:t>NSTALLING DOCKER KUBERNETES ON UBUNTU LINUX</a:t>
            </a:r>
            <a:br>
              <a:rPr lang="en-GB" b="1" u="sng" dirty="0" smtClean="0"/>
            </a:br>
            <a:r>
              <a:rPr lang="en-GB" dirty="0" smtClean="0"/>
              <a:t>https://docs.docker.com/install/linux/docker-ce/ubuntu/</a:t>
            </a:r>
          </a:p>
          <a:p>
            <a:r>
              <a:rPr lang="en-GB" dirty="0" smtClean="0"/>
              <a:t>https</a:t>
            </a:r>
            <a:r>
              <a:rPr lang="en-GB" dirty="0"/>
              <a:t>://computingforgeeks.com/how-to-install-minikube-on-ubuntu-18-04</a:t>
            </a:r>
            <a:r>
              <a:rPr lang="en-GB" dirty="0" smtClean="0"/>
              <a:t>/</a:t>
            </a:r>
            <a:endParaRPr lang="en-GB" dirty="0"/>
          </a:p>
        </p:txBody>
      </p:sp>
    </p:spTree>
    <p:extLst>
      <p:ext uri="{BB962C8B-B14F-4D97-AF65-F5344CB8AC3E}">
        <p14:creationId xmlns:p14="http://schemas.microsoft.com/office/powerpoint/2010/main" val="18166752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r>
              <a:rPr lang="en-GB" dirty="0" smtClean="0"/>
              <a:t> Playground</a:t>
            </a:r>
            <a:endParaRPr lang="en-GB" dirty="0"/>
          </a:p>
        </p:txBody>
      </p:sp>
      <p:sp>
        <p:nvSpPr>
          <p:cNvPr id="3" name="Content Placeholder 2"/>
          <p:cNvSpPr>
            <a:spLocks noGrp="1"/>
          </p:cNvSpPr>
          <p:nvPr>
            <p:ph idx="1"/>
          </p:nvPr>
        </p:nvSpPr>
        <p:spPr>
          <a:xfrm>
            <a:off x="1047750" y="1002323"/>
            <a:ext cx="7029450" cy="826477"/>
          </a:xfrm>
        </p:spPr>
        <p:txBody>
          <a:bodyPr/>
          <a:lstStyle/>
          <a:p>
            <a:r>
              <a:rPr lang="en-GB" dirty="0" smtClean="0"/>
              <a:t>If you just want to play with </a:t>
            </a:r>
            <a:r>
              <a:rPr lang="en-GB" dirty="0" err="1" smtClean="0"/>
              <a:t>minikube</a:t>
            </a:r>
            <a:r>
              <a:rPr lang="en-GB" dirty="0" smtClean="0"/>
              <a:t> you can connect to an interactive terminal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a:xfrm>
            <a:off x="322385" y="2877240"/>
            <a:ext cx="3245094" cy="646331"/>
          </a:xfrm>
          <a:prstGeom prst="rect">
            <a:avLst/>
          </a:prstGeom>
        </p:spPr>
        <p:txBody>
          <a:bodyPr wrap="square">
            <a:spAutoFit/>
          </a:bodyPr>
          <a:lstStyle/>
          <a:p>
            <a:r>
              <a:rPr lang="en-GB" dirty="0"/>
              <a:t>https://kubernetes.io/docs/tutorials/hello-minikube/</a:t>
            </a:r>
          </a:p>
        </p:txBody>
      </p:sp>
      <p:pic>
        <p:nvPicPr>
          <p:cNvPr id="6" name="Picture 5"/>
          <p:cNvPicPr>
            <a:picLocks noChangeAspect="1"/>
          </p:cNvPicPr>
          <p:nvPr/>
        </p:nvPicPr>
        <p:blipFill>
          <a:blip r:embed="rId2"/>
          <a:stretch>
            <a:fillRect/>
          </a:stretch>
        </p:blipFill>
        <p:spPr>
          <a:xfrm>
            <a:off x="348029" y="3506279"/>
            <a:ext cx="3219450" cy="2971800"/>
          </a:xfrm>
          <a:prstGeom prst="rect">
            <a:avLst/>
          </a:prstGeom>
        </p:spPr>
      </p:pic>
      <p:sp>
        <p:nvSpPr>
          <p:cNvPr id="7" name="Rectangle 6"/>
          <p:cNvSpPr/>
          <p:nvPr/>
        </p:nvSpPr>
        <p:spPr bwMode="auto">
          <a:xfrm>
            <a:off x="577361" y="5509852"/>
            <a:ext cx="2086708" cy="633046"/>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3678848" y="5641709"/>
            <a:ext cx="4288353" cy="369332"/>
          </a:xfrm>
          <a:prstGeom prst="rect">
            <a:avLst/>
          </a:prstGeom>
          <a:noFill/>
        </p:spPr>
        <p:txBody>
          <a:bodyPr wrap="none" rtlCol="0">
            <a:spAutoFit/>
          </a:bodyPr>
          <a:lstStyle/>
          <a:p>
            <a:r>
              <a:rPr lang="en-GB" dirty="0" smtClean="0"/>
              <a:t>Click this (automatically starts </a:t>
            </a:r>
            <a:r>
              <a:rPr lang="en-GB" dirty="0" err="1" smtClean="0"/>
              <a:t>minikube</a:t>
            </a:r>
            <a:r>
              <a:rPr lang="en-GB" dirty="0" smtClean="0"/>
              <a:t>)</a:t>
            </a:r>
            <a:endParaRPr lang="en-GB" dirty="0"/>
          </a:p>
        </p:txBody>
      </p:sp>
      <p:sp>
        <p:nvSpPr>
          <p:cNvPr id="9" name="Right Arrow 8"/>
          <p:cNvSpPr/>
          <p:nvPr/>
        </p:nvSpPr>
        <p:spPr bwMode="auto">
          <a:xfrm rot="10800000">
            <a:off x="2679539" y="5548244"/>
            <a:ext cx="961292" cy="556261"/>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pic>
        <p:nvPicPr>
          <p:cNvPr id="10" name="Picture 9"/>
          <p:cNvPicPr>
            <a:picLocks noChangeAspect="1"/>
          </p:cNvPicPr>
          <p:nvPr/>
        </p:nvPicPr>
        <p:blipFill>
          <a:blip r:embed="rId3"/>
          <a:stretch>
            <a:fillRect/>
          </a:stretch>
        </p:blipFill>
        <p:spPr>
          <a:xfrm>
            <a:off x="4314822" y="2492083"/>
            <a:ext cx="1657350" cy="1181100"/>
          </a:xfrm>
          <a:prstGeom prst="rect">
            <a:avLst/>
          </a:prstGeom>
        </p:spPr>
      </p:pic>
      <p:sp>
        <p:nvSpPr>
          <p:cNvPr id="11" name="Rectangle 10"/>
          <p:cNvSpPr/>
          <p:nvPr/>
        </p:nvSpPr>
        <p:spPr bwMode="auto">
          <a:xfrm>
            <a:off x="4970581" y="2766110"/>
            <a:ext cx="457199" cy="545124"/>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TextBox 11"/>
          <p:cNvSpPr txBox="1"/>
          <p:nvPr/>
        </p:nvSpPr>
        <p:spPr>
          <a:xfrm>
            <a:off x="4741982" y="1693449"/>
            <a:ext cx="2557110" cy="369332"/>
          </a:xfrm>
          <a:prstGeom prst="rect">
            <a:avLst/>
          </a:prstGeom>
          <a:noFill/>
        </p:spPr>
        <p:txBody>
          <a:bodyPr wrap="none" rtlCol="0">
            <a:spAutoFit/>
          </a:bodyPr>
          <a:lstStyle/>
          <a:p>
            <a:r>
              <a:rPr lang="en-GB" dirty="0" smtClean="0"/>
              <a:t>Click this for full screen</a:t>
            </a:r>
            <a:endParaRPr lang="en-GB" dirty="0"/>
          </a:p>
        </p:txBody>
      </p:sp>
      <p:cxnSp>
        <p:nvCxnSpPr>
          <p:cNvPr id="14" name="Straight Arrow Connector 13"/>
          <p:cNvCxnSpPr>
            <a:endCxn id="11" idx="0"/>
          </p:cNvCxnSpPr>
          <p:nvPr/>
        </p:nvCxnSpPr>
        <p:spPr bwMode="auto">
          <a:xfrm flipH="1">
            <a:off x="5199181" y="2130134"/>
            <a:ext cx="357555" cy="635976"/>
          </a:xfrm>
          <a:prstGeom prst="straightConnector1">
            <a:avLst/>
          </a:prstGeom>
          <a:solidFill>
            <a:schemeClr val="accent1"/>
          </a:solidFill>
          <a:ln w="7620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3" name="Picture 12"/>
          <p:cNvPicPr>
            <a:picLocks noChangeAspect="1"/>
          </p:cNvPicPr>
          <p:nvPr/>
        </p:nvPicPr>
        <p:blipFill>
          <a:blip r:embed="rId4"/>
          <a:stretch>
            <a:fillRect/>
          </a:stretch>
        </p:blipFill>
        <p:spPr>
          <a:xfrm>
            <a:off x="6294923" y="4308625"/>
            <a:ext cx="2714625" cy="800100"/>
          </a:xfrm>
          <a:prstGeom prst="rect">
            <a:avLst/>
          </a:prstGeom>
        </p:spPr>
      </p:pic>
      <p:sp>
        <p:nvSpPr>
          <p:cNvPr id="15" name="Rectangle 14"/>
          <p:cNvSpPr/>
          <p:nvPr/>
        </p:nvSpPr>
        <p:spPr bwMode="auto">
          <a:xfrm>
            <a:off x="7356228" y="4466887"/>
            <a:ext cx="1688124" cy="427893"/>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6" name="TextBox 15"/>
          <p:cNvSpPr txBox="1"/>
          <p:nvPr/>
        </p:nvSpPr>
        <p:spPr>
          <a:xfrm>
            <a:off x="6245468" y="3712213"/>
            <a:ext cx="2848708" cy="646331"/>
          </a:xfrm>
          <a:prstGeom prst="rect">
            <a:avLst/>
          </a:prstGeom>
          <a:noFill/>
        </p:spPr>
        <p:txBody>
          <a:bodyPr wrap="square" rtlCol="0">
            <a:spAutoFit/>
          </a:bodyPr>
          <a:lstStyle/>
          <a:p>
            <a:r>
              <a:rPr lang="en-GB" dirty="0" smtClean="0"/>
              <a:t>Click this for dashboard to open in browser</a:t>
            </a:r>
            <a:endParaRPr lang="en-GB" dirty="0"/>
          </a:p>
        </p:txBody>
      </p:sp>
      <p:sp>
        <p:nvSpPr>
          <p:cNvPr id="17" name="TextBox 16"/>
          <p:cNvSpPr txBox="1"/>
          <p:nvPr/>
        </p:nvSpPr>
        <p:spPr>
          <a:xfrm>
            <a:off x="6260119" y="5038396"/>
            <a:ext cx="2454518" cy="369332"/>
          </a:xfrm>
          <a:prstGeom prst="rect">
            <a:avLst/>
          </a:prstGeom>
          <a:noFill/>
        </p:spPr>
        <p:txBody>
          <a:bodyPr wrap="none" rtlCol="0">
            <a:spAutoFit/>
          </a:bodyPr>
          <a:lstStyle/>
          <a:p>
            <a:r>
              <a:rPr lang="en-GB" i="1" dirty="0" smtClean="0"/>
              <a:t>$ </a:t>
            </a:r>
            <a:r>
              <a:rPr lang="en-GB" i="1" dirty="0" err="1" smtClean="0"/>
              <a:t>minikube</a:t>
            </a:r>
            <a:r>
              <a:rPr lang="en-GB" i="1" dirty="0" smtClean="0"/>
              <a:t> dashboard</a:t>
            </a:r>
            <a:endParaRPr lang="en-GB" i="1" dirty="0"/>
          </a:p>
        </p:txBody>
      </p:sp>
    </p:spTree>
    <p:extLst>
      <p:ext uri="{BB962C8B-B14F-4D97-AF65-F5344CB8AC3E}">
        <p14:creationId xmlns:p14="http://schemas.microsoft.com/office/powerpoint/2010/main" val="37414497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Virtual Box and Docker</a:t>
            </a:r>
            <a:endParaRPr lang="en-GB" dirty="0"/>
          </a:p>
        </p:txBody>
      </p:sp>
      <p:sp>
        <p:nvSpPr>
          <p:cNvPr id="3" name="Content Placeholder 2"/>
          <p:cNvSpPr>
            <a:spLocks noGrp="1"/>
          </p:cNvSpPr>
          <p:nvPr>
            <p:ph idx="1"/>
          </p:nvPr>
        </p:nvSpPr>
        <p:spPr>
          <a:xfrm>
            <a:off x="943668" y="844550"/>
            <a:ext cx="7029450" cy="4114800"/>
          </a:xfrm>
        </p:spPr>
        <p:txBody>
          <a:bodyPr/>
          <a:lstStyle/>
          <a:p>
            <a:pPr marL="0" indent="0">
              <a:buNone/>
            </a:pPr>
            <a:r>
              <a:rPr lang="en-GB" dirty="0" smtClean="0"/>
              <a:t>Docker </a:t>
            </a:r>
            <a:r>
              <a:rPr lang="en-GB" dirty="0"/>
              <a:t>Desktop for Windows requires Microsoft Hyper-V to run. The Docker Desktop for Windows installer enables Hyper-V for you, if needed, and restarts your machine. After Hyper-V is enabled, </a:t>
            </a:r>
            <a:r>
              <a:rPr lang="en-GB" dirty="0" err="1"/>
              <a:t>VirtualBox</a:t>
            </a:r>
            <a:r>
              <a:rPr lang="en-GB" dirty="0"/>
              <a:t> no longer works, but any </a:t>
            </a:r>
            <a:r>
              <a:rPr lang="en-GB" dirty="0" err="1"/>
              <a:t>VirtualBox</a:t>
            </a:r>
            <a:r>
              <a:rPr lang="en-GB" dirty="0"/>
              <a:t> VM images remain. </a:t>
            </a:r>
            <a:r>
              <a:rPr lang="en-GB" dirty="0" err="1"/>
              <a:t>VirtualBox</a:t>
            </a:r>
            <a:r>
              <a:rPr lang="en-GB" dirty="0"/>
              <a:t> VMs created with </a:t>
            </a:r>
            <a:r>
              <a:rPr lang="en-GB" i="1" dirty="0" err="1"/>
              <a:t>docker</a:t>
            </a:r>
            <a:r>
              <a:rPr lang="en-GB" i="1" dirty="0"/>
              <a:t>-machine</a:t>
            </a:r>
            <a:r>
              <a:rPr lang="en-GB" dirty="0"/>
              <a:t> (including the default one typically created during Toolbox install) no longer start. These VMs cannot be used side-by-side with Docker Desktop for Windows. However, you can still use </a:t>
            </a:r>
            <a:r>
              <a:rPr lang="en-GB" i="1" dirty="0" err="1"/>
              <a:t>docker</a:t>
            </a:r>
            <a:r>
              <a:rPr lang="en-GB" i="1" dirty="0"/>
              <a:t>-machine</a:t>
            </a:r>
            <a:r>
              <a:rPr lang="en-GB" dirty="0"/>
              <a:t> to manage remote VMs.</a:t>
            </a:r>
          </a:p>
        </p:txBody>
      </p:sp>
      <p:sp>
        <p:nvSpPr>
          <p:cNvPr id="4" name="Footer Placeholder 3"/>
          <p:cNvSpPr>
            <a:spLocks noGrp="1"/>
          </p:cNvSpPr>
          <p:nvPr>
            <p:ph type="ftr" sz="quarter" idx="10"/>
          </p:nvPr>
        </p:nvSpPr>
        <p:spPr/>
        <p:txBody>
          <a:bodyPr/>
          <a:lstStyle/>
          <a:p>
            <a:pPr>
              <a:defRPr/>
            </a:pPr>
            <a:r>
              <a:rPr lang="en-US" altLang="en-US" dirty="0" smtClean="0"/>
              <a:t>WEB</a:t>
            </a:r>
            <a:endParaRPr lang="en-US" altLang="en-US" dirty="0"/>
          </a:p>
        </p:txBody>
      </p:sp>
      <p:sp>
        <p:nvSpPr>
          <p:cNvPr id="5" name="TextBox 4"/>
          <p:cNvSpPr txBox="1"/>
          <p:nvPr/>
        </p:nvSpPr>
        <p:spPr>
          <a:xfrm>
            <a:off x="290864" y="4094794"/>
            <a:ext cx="8421686" cy="2308324"/>
          </a:xfrm>
          <a:prstGeom prst="rect">
            <a:avLst/>
          </a:prstGeom>
          <a:noFill/>
          <a:ln>
            <a:solidFill>
              <a:schemeClr val="tx1"/>
            </a:solidFill>
          </a:ln>
        </p:spPr>
        <p:txBody>
          <a:bodyPr wrap="square" rtlCol="0">
            <a:spAutoFit/>
          </a:bodyPr>
          <a:lstStyle/>
          <a:p>
            <a:r>
              <a:rPr lang="en-GB" dirty="0" smtClean="0"/>
              <a:t>NOTE:</a:t>
            </a:r>
            <a:br>
              <a:rPr lang="en-GB" dirty="0" smtClean="0"/>
            </a:br>
            <a:r>
              <a:rPr lang="en-GB" dirty="0" smtClean="0"/>
              <a:t>To </a:t>
            </a:r>
            <a:r>
              <a:rPr lang="en-GB" dirty="0"/>
              <a:t>disable Hyper-V in order </a:t>
            </a:r>
            <a:r>
              <a:rPr lang="en-GB" dirty="0">
                <a:solidFill>
                  <a:srgbClr val="FF0000"/>
                </a:solidFill>
              </a:rPr>
              <a:t>to use </a:t>
            </a:r>
            <a:r>
              <a:rPr lang="en-GB" dirty="0" err="1">
                <a:solidFill>
                  <a:srgbClr val="FF0000"/>
                </a:solidFill>
              </a:rPr>
              <a:t>VirtualBox</a:t>
            </a:r>
            <a:r>
              <a:rPr lang="en-GB" dirty="0"/>
              <a:t>, open a command prompt as administrator and run the command:</a:t>
            </a:r>
          </a:p>
          <a:p>
            <a:r>
              <a:rPr lang="en-GB" b="1" i="1" dirty="0" err="1">
                <a:solidFill>
                  <a:srgbClr val="FF0000"/>
                </a:solidFill>
              </a:rPr>
              <a:t>bcdedit</a:t>
            </a:r>
            <a:r>
              <a:rPr lang="en-GB" b="1" i="1" dirty="0">
                <a:solidFill>
                  <a:srgbClr val="FF0000"/>
                </a:solidFill>
              </a:rPr>
              <a:t> /set </a:t>
            </a:r>
            <a:r>
              <a:rPr lang="en-GB" b="1" i="1" dirty="0" err="1">
                <a:solidFill>
                  <a:srgbClr val="FF0000"/>
                </a:solidFill>
              </a:rPr>
              <a:t>hypervisorlaunchtype</a:t>
            </a:r>
            <a:r>
              <a:rPr lang="en-GB" b="1" i="1" dirty="0">
                <a:solidFill>
                  <a:srgbClr val="FF0000"/>
                </a:solidFill>
              </a:rPr>
              <a:t> off </a:t>
            </a:r>
          </a:p>
          <a:p>
            <a:r>
              <a:rPr lang="en-GB" dirty="0"/>
              <a:t>You’ll need to </a:t>
            </a:r>
            <a:r>
              <a:rPr lang="en-GB" b="1" dirty="0"/>
              <a:t>reboot</a:t>
            </a:r>
            <a:r>
              <a:rPr lang="en-GB" dirty="0"/>
              <a:t>, but then you’ll be all set to run </a:t>
            </a:r>
            <a:r>
              <a:rPr lang="en-GB" dirty="0" err="1" smtClean="0"/>
              <a:t>VirtualBox</a:t>
            </a:r>
            <a:r>
              <a:rPr lang="en-GB" dirty="0" smtClean="0"/>
              <a:t>.</a:t>
            </a:r>
            <a:br>
              <a:rPr lang="en-GB" dirty="0" smtClean="0"/>
            </a:br>
            <a:r>
              <a:rPr lang="en-GB" dirty="0" smtClean="0"/>
              <a:t>To </a:t>
            </a:r>
            <a:r>
              <a:rPr lang="en-GB" dirty="0"/>
              <a:t>turn Hyper-V back on, run:</a:t>
            </a:r>
          </a:p>
          <a:p>
            <a:r>
              <a:rPr lang="en-GB" b="1" i="1" dirty="0" err="1">
                <a:solidFill>
                  <a:srgbClr val="FF0000"/>
                </a:solidFill>
              </a:rPr>
              <a:t>bcdedit</a:t>
            </a:r>
            <a:r>
              <a:rPr lang="en-GB" b="1" i="1" dirty="0">
                <a:solidFill>
                  <a:srgbClr val="FF0000"/>
                </a:solidFill>
              </a:rPr>
              <a:t> /set </a:t>
            </a:r>
            <a:r>
              <a:rPr lang="en-GB" b="1" i="1" dirty="0" err="1">
                <a:solidFill>
                  <a:srgbClr val="FF0000"/>
                </a:solidFill>
              </a:rPr>
              <a:t>hypervisorlaunchtype</a:t>
            </a:r>
            <a:r>
              <a:rPr lang="en-GB" b="1" i="1" dirty="0">
                <a:solidFill>
                  <a:srgbClr val="FF0000"/>
                </a:solidFill>
              </a:rPr>
              <a:t> auto </a:t>
            </a:r>
          </a:p>
          <a:p>
            <a:r>
              <a:rPr lang="en-GB" dirty="0"/>
              <a:t>and then </a:t>
            </a:r>
            <a:r>
              <a:rPr lang="en-GB" b="1" dirty="0"/>
              <a:t>reboot</a:t>
            </a:r>
            <a:r>
              <a:rPr lang="en-GB" dirty="0"/>
              <a:t>.</a:t>
            </a:r>
          </a:p>
        </p:txBody>
      </p:sp>
    </p:spTree>
    <p:extLst>
      <p:ext uri="{BB962C8B-B14F-4D97-AF65-F5344CB8AC3E}">
        <p14:creationId xmlns:p14="http://schemas.microsoft.com/office/powerpoint/2010/main" val="966215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Kubernetes is open source </a:t>
            </a:r>
            <a:r>
              <a:rPr lang="en-GB" dirty="0"/>
              <a:t>and </a:t>
            </a:r>
            <a:r>
              <a:rPr lang="en-GB" dirty="0" smtClean="0"/>
              <a:t>was originally </a:t>
            </a:r>
            <a:r>
              <a:rPr lang="en-GB" dirty="0"/>
              <a:t>developed by Google</a:t>
            </a:r>
          </a:p>
          <a:p>
            <a:endParaRPr lang="en-GB" dirty="0" smtClean="0"/>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18310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Docker for Windows</a:t>
            </a:r>
            <a:endParaRPr lang="en-GB" dirty="0"/>
          </a:p>
        </p:txBody>
      </p:sp>
      <p:sp>
        <p:nvSpPr>
          <p:cNvPr id="3" name="Content Placeholder 2"/>
          <p:cNvSpPr>
            <a:spLocks noGrp="1"/>
          </p:cNvSpPr>
          <p:nvPr>
            <p:ph idx="1"/>
          </p:nvPr>
        </p:nvSpPr>
        <p:spPr>
          <a:xfrm>
            <a:off x="1047750" y="762001"/>
            <a:ext cx="7029450" cy="756138"/>
          </a:xfrm>
        </p:spPr>
        <p:txBody>
          <a:bodyPr/>
          <a:lstStyle/>
          <a:p>
            <a:r>
              <a:rPr lang="en-GB" dirty="0" smtClean="0"/>
              <a:t>If you have Docker for Windows installed then it should come with Kubernetes pre-installed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3422286" y="2445530"/>
            <a:ext cx="1795782" cy="676202"/>
          </a:xfrm>
          <a:prstGeom prst="rect">
            <a:avLst/>
          </a:prstGeom>
        </p:spPr>
      </p:pic>
      <p:pic>
        <p:nvPicPr>
          <p:cNvPr id="6" name="Picture 5"/>
          <p:cNvPicPr>
            <a:picLocks noChangeAspect="1"/>
          </p:cNvPicPr>
          <p:nvPr/>
        </p:nvPicPr>
        <p:blipFill>
          <a:blip r:embed="rId3"/>
          <a:stretch>
            <a:fillRect/>
          </a:stretch>
        </p:blipFill>
        <p:spPr>
          <a:xfrm>
            <a:off x="700820" y="1719262"/>
            <a:ext cx="1971160" cy="1264261"/>
          </a:xfrm>
          <a:prstGeom prst="rect">
            <a:avLst/>
          </a:prstGeom>
        </p:spPr>
      </p:pic>
      <p:sp>
        <p:nvSpPr>
          <p:cNvPr id="7" name="Rectangle 6"/>
          <p:cNvSpPr/>
          <p:nvPr/>
        </p:nvSpPr>
        <p:spPr bwMode="auto">
          <a:xfrm>
            <a:off x="1591409" y="2467707"/>
            <a:ext cx="410306" cy="433754"/>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1145931" y="3015369"/>
            <a:ext cx="1358064" cy="338554"/>
          </a:xfrm>
          <a:prstGeom prst="rect">
            <a:avLst/>
          </a:prstGeom>
          <a:noFill/>
        </p:spPr>
        <p:txBody>
          <a:bodyPr wrap="none" rtlCol="0">
            <a:spAutoFit/>
          </a:bodyPr>
          <a:lstStyle/>
          <a:p>
            <a:r>
              <a:rPr lang="en-GB" sz="1600" i="1" dirty="0" smtClean="0"/>
              <a:t>Click here….</a:t>
            </a:r>
            <a:endParaRPr lang="en-GB" sz="1600" i="1" dirty="0"/>
          </a:p>
        </p:txBody>
      </p:sp>
      <p:sp>
        <p:nvSpPr>
          <p:cNvPr id="9" name="Rectangle 8"/>
          <p:cNvSpPr/>
          <p:nvPr/>
        </p:nvSpPr>
        <p:spPr bwMode="auto">
          <a:xfrm>
            <a:off x="3461240" y="2349877"/>
            <a:ext cx="410306" cy="433754"/>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3330434" y="1963497"/>
            <a:ext cx="2821606" cy="338554"/>
          </a:xfrm>
          <a:prstGeom prst="rect">
            <a:avLst/>
          </a:prstGeom>
          <a:noFill/>
        </p:spPr>
        <p:txBody>
          <a:bodyPr wrap="none" rtlCol="0">
            <a:spAutoFit/>
          </a:bodyPr>
          <a:lstStyle/>
          <a:p>
            <a:r>
              <a:rPr lang="en-GB" sz="1600" i="1" dirty="0" smtClean="0"/>
              <a:t>….then choose “Settings”…..</a:t>
            </a:r>
            <a:endParaRPr lang="en-GB" sz="1600" i="1" dirty="0"/>
          </a:p>
        </p:txBody>
      </p:sp>
      <p:pic>
        <p:nvPicPr>
          <p:cNvPr id="11" name="Picture 10"/>
          <p:cNvPicPr>
            <a:picLocks noChangeAspect="1"/>
          </p:cNvPicPr>
          <p:nvPr/>
        </p:nvPicPr>
        <p:blipFill>
          <a:blip r:embed="rId4"/>
          <a:stretch>
            <a:fillRect/>
          </a:stretch>
        </p:blipFill>
        <p:spPr>
          <a:xfrm>
            <a:off x="952499" y="3398258"/>
            <a:ext cx="5735210" cy="3084603"/>
          </a:xfrm>
          <a:prstGeom prst="rect">
            <a:avLst/>
          </a:prstGeom>
        </p:spPr>
      </p:pic>
      <p:pic>
        <p:nvPicPr>
          <p:cNvPr id="12" name="Picture 11"/>
          <p:cNvPicPr>
            <a:picLocks noChangeAspect="1"/>
          </p:cNvPicPr>
          <p:nvPr/>
        </p:nvPicPr>
        <p:blipFill>
          <a:blip r:embed="rId5"/>
          <a:stretch>
            <a:fillRect/>
          </a:stretch>
        </p:blipFill>
        <p:spPr>
          <a:xfrm>
            <a:off x="7019192" y="6023613"/>
            <a:ext cx="1082553" cy="364731"/>
          </a:xfrm>
          <a:prstGeom prst="rect">
            <a:avLst/>
          </a:prstGeom>
        </p:spPr>
      </p:pic>
      <p:sp>
        <p:nvSpPr>
          <p:cNvPr id="13" name="TextBox 12"/>
          <p:cNvSpPr txBox="1"/>
          <p:nvPr/>
        </p:nvSpPr>
        <p:spPr>
          <a:xfrm>
            <a:off x="5030281" y="4149850"/>
            <a:ext cx="2717411" cy="338554"/>
          </a:xfrm>
          <a:prstGeom prst="rect">
            <a:avLst/>
          </a:prstGeom>
          <a:noFill/>
        </p:spPr>
        <p:txBody>
          <a:bodyPr wrap="none" rtlCol="0">
            <a:spAutoFit/>
          </a:bodyPr>
          <a:lstStyle/>
          <a:p>
            <a:r>
              <a:rPr lang="en-GB" sz="1600" i="1" dirty="0" smtClean="0"/>
              <a:t>….to enable Kubernetes…..</a:t>
            </a:r>
            <a:endParaRPr lang="en-GB" sz="1600" i="1" dirty="0"/>
          </a:p>
        </p:txBody>
      </p:sp>
      <p:sp>
        <p:nvSpPr>
          <p:cNvPr id="14" name="TextBox 13"/>
          <p:cNvSpPr txBox="1"/>
          <p:nvPr/>
        </p:nvSpPr>
        <p:spPr>
          <a:xfrm>
            <a:off x="6788458" y="5099538"/>
            <a:ext cx="2030028" cy="738664"/>
          </a:xfrm>
          <a:prstGeom prst="rect">
            <a:avLst/>
          </a:prstGeom>
          <a:noFill/>
        </p:spPr>
        <p:txBody>
          <a:bodyPr wrap="square" rtlCol="0">
            <a:spAutoFit/>
          </a:bodyPr>
          <a:lstStyle/>
          <a:p>
            <a:r>
              <a:rPr lang="en-GB" sz="1400" i="1" dirty="0" smtClean="0"/>
              <a:t>…</a:t>
            </a:r>
            <a:r>
              <a:rPr lang="en-GB" sz="1400" i="1" dirty="0" err="1" smtClean="0"/>
              <a:t>Minikube</a:t>
            </a:r>
            <a:r>
              <a:rPr lang="en-GB" sz="1400" i="1" dirty="0" smtClean="0"/>
              <a:t> is just a bit nicer to use when learning Kubernetes</a:t>
            </a:r>
            <a:endParaRPr lang="en-GB" sz="1400" i="1" dirty="0"/>
          </a:p>
        </p:txBody>
      </p:sp>
    </p:spTree>
    <p:extLst>
      <p:ext uri="{BB962C8B-B14F-4D97-AF65-F5344CB8AC3E}">
        <p14:creationId xmlns:p14="http://schemas.microsoft.com/office/powerpoint/2010/main" val="36646892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Installing </a:t>
            </a:r>
            <a:r>
              <a:rPr lang="en-GB" dirty="0" err="1" smtClean="0"/>
              <a:t>Minikube</a:t>
            </a:r>
            <a:r>
              <a:rPr lang="en-GB" dirty="0" smtClean="0"/>
              <a:t> on Windows</a:t>
            </a:r>
            <a:endParaRPr lang="en-GB" dirty="0"/>
          </a:p>
        </p:txBody>
      </p:sp>
      <p:sp>
        <p:nvSpPr>
          <p:cNvPr id="3" name="Content Placeholder 2"/>
          <p:cNvSpPr>
            <a:spLocks noGrp="1"/>
          </p:cNvSpPr>
          <p:nvPr>
            <p:ph idx="1"/>
          </p:nvPr>
        </p:nvSpPr>
        <p:spPr/>
        <p:txBody>
          <a:bodyPr/>
          <a:lstStyle/>
          <a:p>
            <a:r>
              <a:rPr lang="en-GB" dirty="0" err="1" smtClean="0"/>
              <a:t>Minikube</a:t>
            </a:r>
            <a:r>
              <a:rPr lang="en-GB" dirty="0" smtClean="0"/>
              <a:t> is a slightly nicer environment for learning Kubernetes</a:t>
            </a:r>
          </a:p>
          <a:p>
            <a:r>
              <a:rPr lang="en-GB" dirty="0" smtClean="0">
                <a:solidFill>
                  <a:srgbClr val="FF0000"/>
                </a:solidFill>
              </a:rPr>
              <a:t>https://learnk8s.io/blog/installing-docker-and-kubernetes-on-windows/</a:t>
            </a:r>
            <a:br>
              <a:rPr lang="en-GB" dirty="0" smtClean="0">
                <a:solidFill>
                  <a:srgbClr val="FF0000"/>
                </a:solidFill>
              </a:rPr>
            </a:br>
            <a:endParaRPr lang="en-GB" dirty="0" smtClean="0"/>
          </a:p>
          <a:p>
            <a:r>
              <a:rPr lang="en-GB" dirty="0" smtClean="0"/>
              <a:t>Note 1: You can open a Command Window using “</a:t>
            </a:r>
            <a:r>
              <a:rPr lang="en-GB" dirty="0" err="1" smtClean="0"/>
              <a:t>cmd</a:t>
            </a:r>
            <a:r>
              <a:rPr lang="en-GB" dirty="0" smtClean="0"/>
              <a:t>” in search box</a:t>
            </a:r>
          </a:p>
          <a:p>
            <a:r>
              <a:rPr lang="en-GB" dirty="0" smtClean="0"/>
              <a:t>Note 2: Remember you can copy then Right Mouse Click to paste commands into the Command Window</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5233095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NOTE</a:t>
            </a:r>
            <a:endParaRPr lang="en-GB" dirty="0"/>
          </a:p>
        </p:txBody>
      </p:sp>
      <p:sp>
        <p:nvSpPr>
          <p:cNvPr id="3" name="Content Placeholder 2"/>
          <p:cNvSpPr>
            <a:spLocks noGrp="1"/>
          </p:cNvSpPr>
          <p:nvPr>
            <p:ph idx="1"/>
          </p:nvPr>
        </p:nvSpPr>
        <p:spPr/>
        <p:txBody>
          <a:bodyPr/>
          <a:lstStyle/>
          <a:p>
            <a:r>
              <a:rPr lang="en-GB" dirty="0" smtClean="0"/>
              <a:t>Kubernetes is open source </a:t>
            </a:r>
            <a:r>
              <a:rPr lang="en-GB" dirty="0"/>
              <a:t>and </a:t>
            </a:r>
            <a:r>
              <a:rPr lang="en-GB" dirty="0" smtClean="0"/>
              <a:t>was originally </a:t>
            </a:r>
            <a:r>
              <a:rPr lang="en-GB" dirty="0"/>
              <a:t>developed by Google</a:t>
            </a:r>
          </a:p>
          <a:p>
            <a:endParaRPr lang="en-GB" dirty="0" smtClean="0"/>
          </a:p>
          <a:p>
            <a:endParaRPr lang="en-GB" dirty="0"/>
          </a:p>
          <a:p>
            <a:r>
              <a:rPr lang="en-GB" dirty="0" smtClean="0"/>
              <a:t>Docker for Windows installs Kubernetes (see next slide)</a:t>
            </a:r>
          </a:p>
          <a:p>
            <a:r>
              <a:rPr lang="en-GB" dirty="0" smtClean="0"/>
              <a:t>However, </a:t>
            </a:r>
            <a:r>
              <a:rPr lang="en-GB" dirty="0" err="1" smtClean="0"/>
              <a:t>Minikube</a:t>
            </a:r>
            <a:r>
              <a:rPr lang="en-GB" dirty="0" smtClean="0"/>
              <a:t> is bit nicer to use</a:t>
            </a:r>
          </a:p>
          <a:p>
            <a:r>
              <a:rPr lang="en-GB" dirty="0" smtClean="0"/>
              <a:t>USE MINIKUBE FOR LEARNING THE ROPES!!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07698895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Terminology</a:t>
            </a:r>
            <a:endParaRPr lang="en-GB" dirty="0"/>
          </a:p>
        </p:txBody>
      </p:sp>
      <p:sp>
        <p:nvSpPr>
          <p:cNvPr id="3" name="Content Placeholder 2"/>
          <p:cNvSpPr>
            <a:spLocks noGrp="1"/>
          </p:cNvSpPr>
          <p:nvPr>
            <p:ph idx="1"/>
          </p:nvPr>
        </p:nvSpPr>
        <p:spPr>
          <a:xfrm>
            <a:off x="79375" y="1606062"/>
            <a:ext cx="8976434" cy="5083746"/>
          </a:xfrm>
        </p:spPr>
        <p:txBody>
          <a:bodyPr/>
          <a:lstStyle/>
          <a:p>
            <a:r>
              <a:rPr lang="en-GB" u="sng" dirty="0" smtClean="0"/>
              <a:t>Cluster</a:t>
            </a:r>
          </a:p>
          <a:p>
            <a:pPr lvl="1"/>
            <a:r>
              <a:rPr lang="en-GB" dirty="0" smtClean="0">
                <a:solidFill>
                  <a:srgbClr val="FF0000"/>
                </a:solidFill>
              </a:rPr>
              <a:t>A set of nodes</a:t>
            </a:r>
          </a:p>
          <a:p>
            <a:pPr lvl="1"/>
            <a:r>
              <a:rPr lang="en-GB" dirty="0" smtClean="0"/>
              <a:t>A master node watches over many worker nodes</a:t>
            </a:r>
          </a:p>
          <a:p>
            <a:r>
              <a:rPr lang="en-GB" u="sng" dirty="0" smtClean="0"/>
              <a:t>Node</a:t>
            </a:r>
            <a:r>
              <a:rPr lang="en-GB" dirty="0" smtClean="0"/>
              <a:t> aka Minion (</a:t>
            </a:r>
            <a:r>
              <a:rPr lang="en-GB" b="1" dirty="0" smtClean="0">
                <a:solidFill>
                  <a:srgbClr val="FF0000"/>
                </a:solidFill>
              </a:rPr>
              <a:t>physical computers </a:t>
            </a:r>
            <a:r>
              <a:rPr lang="en-GB" b="1" dirty="0" smtClean="0"/>
              <a:t>or virtual machines</a:t>
            </a:r>
            <a:r>
              <a:rPr lang="en-GB" dirty="0" smtClean="0"/>
              <a:t>)</a:t>
            </a:r>
          </a:p>
          <a:p>
            <a:pPr lvl="1"/>
            <a:r>
              <a:rPr lang="en-GB" b="1" dirty="0" err="1" smtClean="0"/>
              <a:t>Kubelet</a:t>
            </a:r>
            <a:r>
              <a:rPr lang="en-GB" dirty="0" smtClean="0"/>
              <a:t> is the agent running on each node </a:t>
            </a:r>
            <a:r>
              <a:rPr lang="en-GB" dirty="0" smtClean="0">
                <a:sym typeface="Wingdings" panose="05000000000000000000" pitchFamily="2" charset="2"/>
              </a:rPr>
              <a:t>and communicates with master node</a:t>
            </a:r>
            <a:endParaRPr lang="en-GB" dirty="0"/>
          </a:p>
          <a:p>
            <a:pPr lvl="1"/>
            <a:r>
              <a:rPr lang="en-GB" dirty="0" smtClean="0">
                <a:solidFill>
                  <a:srgbClr val="FF0000"/>
                </a:solidFill>
              </a:rPr>
              <a:t>A node runs pods</a:t>
            </a:r>
          </a:p>
          <a:p>
            <a:r>
              <a:rPr lang="en-GB" u="sng" dirty="0"/>
              <a:t>Namespaces</a:t>
            </a:r>
          </a:p>
          <a:p>
            <a:pPr lvl="1"/>
            <a:r>
              <a:rPr lang="en-GB" dirty="0"/>
              <a:t>Kubernetes supports multiple </a:t>
            </a:r>
            <a:r>
              <a:rPr lang="en-GB" dirty="0">
                <a:solidFill>
                  <a:srgbClr val="FF0000"/>
                </a:solidFill>
              </a:rPr>
              <a:t>virtual clusters </a:t>
            </a:r>
            <a:r>
              <a:rPr lang="en-GB" dirty="0"/>
              <a:t>backed by the same physical cluster. These virtual clusters are called namespaces.</a:t>
            </a:r>
          </a:p>
          <a:p>
            <a:pPr lvl="1"/>
            <a:r>
              <a:rPr lang="en-GB" dirty="0" smtClean="0"/>
              <a:t>Provide </a:t>
            </a:r>
            <a:r>
              <a:rPr lang="en-GB" dirty="0"/>
              <a:t>isolation and access control, so that each service can control the degree to which other services interact with it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7583205" y="238878"/>
            <a:ext cx="1211344" cy="1211344"/>
          </a:xfrm>
          <a:prstGeom prst="rect">
            <a:avLst/>
          </a:prstGeom>
        </p:spPr>
      </p:pic>
    </p:spTree>
    <p:extLst>
      <p:ext uri="{BB962C8B-B14F-4D97-AF65-F5344CB8AC3E}">
        <p14:creationId xmlns:p14="http://schemas.microsoft.com/office/powerpoint/2010/main" val="166827538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Node and Namespace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7" name="Group 6"/>
          <p:cNvGrpSpPr/>
          <p:nvPr/>
        </p:nvGrpSpPr>
        <p:grpSpPr>
          <a:xfrm>
            <a:off x="1582616" y="2687508"/>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687508"/>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687508"/>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475884"/>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493469"/>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1907923"/>
            <a:ext cx="6301154" cy="3159369"/>
          </a:xfrm>
          <a:prstGeom prst="rect">
            <a:avLst/>
          </a:prstGeom>
          <a:noFill/>
          <a:ln w="762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Helvetica" panose="020B0604020202020204" pitchFamily="34" charset="0"/>
              </a:rPr>
              <a:t>K8s</a:t>
            </a:r>
            <a:r>
              <a:rPr kumimoji="0" lang="en-GB" sz="1800" b="1" i="0" u="none" strike="noStrike" cap="none" normalizeH="0" dirty="0" smtClean="0">
                <a:ln>
                  <a:noFill/>
                </a:ln>
                <a:solidFill>
                  <a:schemeClr val="tx1"/>
                </a:solidFill>
                <a:effectLst/>
                <a:latin typeface="Helvetica" panose="020B0604020202020204" pitchFamily="34" charset="0"/>
              </a:rPr>
              <a:t> Cluster</a:t>
            </a:r>
            <a:endParaRPr kumimoji="0" lang="en-GB" sz="1800" b="1" i="0" u="none" strike="noStrike" cap="none" normalizeH="0" baseline="0" dirty="0" smtClean="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824646"/>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42" name="Rectangle 41"/>
          <p:cNvSpPr/>
          <p:nvPr/>
        </p:nvSpPr>
        <p:spPr bwMode="auto">
          <a:xfrm>
            <a:off x="4498886" y="3660531"/>
            <a:ext cx="596791" cy="849930"/>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bg1">
                  <a:lumMod val="50000"/>
                </a:schemeClr>
              </a:solidFill>
              <a:effectLst/>
              <a:latin typeface="Helvetica" panose="020B0604020202020204" pitchFamily="34" charset="0"/>
            </a:endParaRPr>
          </a:p>
        </p:txBody>
      </p:sp>
      <p:sp>
        <p:nvSpPr>
          <p:cNvPr id="43" name="Rectangle 42"/>
          <p:cNvSpPr/>
          <p:nvPr/>
        </p:nvSpPr>
        <p:spPr bwMode="auto">
          <a:xfrm>
            <a:off x="5886321" y="3660530"/>
            <a:ext cx="518529" cy="1277823"/>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4" name="Rectangle 43"/>
          <p:cNvSpPr/>
          <p:nvPr/>
        </p:nvSpPr>
        <p:spPr bwMode="auto">
          <a:xfrm>
            <a:off x="3094895" y="4510461"/>
            <a:ext cx="2792702" cy="427893"/>
          </a:xfrm>
          <a:prstGeom prst="rect">
            <a:avLst/>
          </a:prstGeom>
          <a:solidFill>
            <a:srgbClr val="00B0F0">
              <a:alpha val="51000"/>
            </a:srgbClr>
          </a:solidFill>
          <a:ln w="952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5" name="TextBox 44"/>
          <p:cNvSpPr txBox="1"/>
          <p:nvPr/>
        </p:nvSpPr>
        <p:spPr>
          <a:xfrm>
            <a:off x="4498886" y="5501046"/>
            <a:ext cx="2551018" cy="954107"/>
          </a:xfrm>
          <a:prstGeom prst="rect">
            <a:avLst/>
          </a:prstGeom>
          <a:noFill/>
        </p:spPr>
        <p:txBody>
          <a:bodyPr wrap="square" rtlCol="0">
            <a:spAutoFit/>
          </a:bodyPr>
          <a:lstStyle/>
          <a:p>
            <a:pPr algn="ctr"/>
            <a:r>
              <a:rPr lang="en-GB" sz="1400" dirty="0" smtClean="0"/>
              <a:t>Namespace</a:t>
            </a:r>
          </a:p>
          <a:p>
            <a:pPr algn="ctr"/>
            <a:r>
              <a:rPr lang="en-GB" sz="1400" dirty="0"/>
              <a:t>(</a:t>
            </a:r>
            <a:r>
              <a:rPr lang="en-GB" sz="1400" dirty="0" smtClean="0"/>
              <a:t>Virtual cluster)</a:t>
            </a:r>
          </a:p>
          <a:p>
            <a:pPr algn="ctr"/>
            <a:r>
              <a:rPr lang="en-GB" sz="1400" dirty="0" smtClean="0"/>
              <a:t>Pods in the same namespace can talk to each other</a:t>
            </a:r>
            <a:endParaRPr lang="en-GB" sz="1400" dirty="0"/>
          </a:p>
        </p:txBody>
      </p:sp>
      <p:cxnSp>
        <p:nvCxnSpPr>
          <p:cNvPr id="46" name="Straight Arrow Connector 45"/>
          <p:cNvCxnSpPr>
            <a:stCxn id="45" idx="0"/>
          </p:cNvCxnSpPr>
          <p:nvPr/>
        </p:nvCxnSpPr>
        <p:spPr bwMode="auto">
          <a:xfrm flipH="1" flipV="1">
            <a:off x="5254869" y="4689231"/>
            <a:ext cx="519526" cy="811815"/>
          </a:xfrm>
          <a:prstGeom prst="straightConnector1">
            <a:avLst/>
          </a:prstGeom>
          <a:solidFill>
            <a:schemeClr val="accent1"/>
          </a:solidFill>
          <a:ln w="25400"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9" name="Rectangle 48"/>
          <p:cNvSpPr/>
          <p:nvPr/>
        </p:nvSpPr>
        <p:spPr bwMode="auto">
          <a:xfrm>
            <a:off x="1910207" y="3660531"/>
            <a:ext cx="1184687" cy="1277822"/>
          </a:xfrm>
          <a:prstGeom prst="rect">
            <a:avLst/>
          </a:prstGeom>
          <a:solidFill>
            <a:srgbClr val="00B0F0">
              <a:alpha val="51000"/>
            </a:srgbClr>
          </a:solidFill>
          <a:ln w="28575" cap="flat" cmpd="sng" algn="ctr">
            <a:no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bg1">
                  <a:lumMod val="50000"/>
                </a:schemeClr>
              </a:solidFill>
              <a:effectLst/>
              <a:latin typeface="Helvetica" panose="020B0604020202020204" pitchFamily="34" charset="0"/>
            </a:endParaRPr>
          </a:p>
        </p:txBody>
      </p:sp>
    </p:spTree>
    <p:extLst>
      <p:ext uri="{BB962C8B-B14F-4D97-AF65-F5344CB8AC3E}">
        <p14:creationId xmlns:p14="http://schemas.microsoft.com/office/powerpoint/2010/main" val="156234192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Terminology (</a:t>
            </a:r>
            <a:r>
              <a:rPr lang="en-GB" dirty="0" err="1" smtClean="0"/>
              <a:t>Cont</a:t>
            </a:r>
            <a:r>
              <a:rPr lang="en-GB" dirty="0" smtClean="0"/>
              <a:t>)</a:t>
            </a:r>
            <a:endParaRPr lang="en-GB" dirty="0"/>
          </a:p>
        </p:txBody>
      </p:sp>
      <p:sp>
        <p:nvSpPr>
          <p:cNvPr id="3" name="Content Placeholder 2"/>
          <p:cNvSpPr>
            <a:spLocks noGrp="1"/>
          </p:cNvSpPr>
          <p:nvPr>
            <p:ph idx="1"/>
          </p:nvPr>
        </p:nvSpPr>
        <p:spPr>
          <a:xfrm>
            <a:off x="79375" y="1118126"/>
            <a:ext cx="8976434" cy="5571682"/>
          </a:xfrm>
        </p:spPr>
        <p:txBody>
          <a:bodyPr/>
          <a:lstStyle/>
          <a:p>
            <a:r>
              <a:rPr lang="en-GB" u="sng" dirty="0" smtClean="0"/>
              <a:t>Pod</a:t>
            </a:r>
          </a:p>
          <a:p>
            <a:pPr lvl="1"/>
            <a:r>
              <a:rPr lang="en-GB" dirty="0" smtClean="0">
                <a:solidFill>
                  <a:srgbClr val="FF0000"/>
                </a:solidFill>
              </a:rPr>
              <a:t>Smallest object you can create and deploy into</a:t>
            </a:r>
            <a:r>
              <a:rPr lang="en-GB" dirty="0" smtClean="0"/>
              <a:t>….applications run in pods e.g. each pod executes a </a:t>
            </a:r>
            <a:r>
              <a:rPr lang="en-GB" dirty="0" err="1" smtClean="0"/>
              <a:t>microservice</a:t>
            </a:r>
            <a:r>
              <a:rPr lang="en-GB" dirty="0" smtClean="0"/>
              <a:t>, database, etc. in a container</a:t>
            </a:r>
          </a:p>
          <a:p>
            <a:pPr lvl="1"/>
            <a:r>
              <a:rPr lang="en-GB" dirty="0" smtClean="0"/>
              <a:t>Usually contain a single container but pods can contain multiple containers</a:t>
            </a:r>
          </a:p>
          <a:p>
            <a:pPr lvl="1"/>
            <a:r>
              <a:rPr lang="en-GB" dirty="0" smtClean="0"/>
              <a:t>Kubernetes </a:t>
            </a:r>
            <a:r>
              <a:rPr lang="en-GB" dirty="0" smtClean="0">
                <a:solidFill>
                  <a:srgbClr val="FF0000"/>
                </a:solidFill>
              </a:rPr>
              <a:t>guarantees the pod will always be running </a:t>
            </a:r>
            <a:r>
              <a:rPr lang="en-GB" dirty="0" smtClean="0"/>
              <a:t>i.e. it will start a new pod for your application if it goes down</a:t>
            </a:r>
          </a:p>
          <a:p>
            <a:pPr lvl="1"/>
            <a:r>
              <a:rPr lang="en-GB" dirty="0" smtClean="0"/>
              <a:t>Kubernetes </a:t>
            </a:r>
            <a:r>
              <a:rPr lang="en-GB" dirty="0" smtClean="0">
                <a:solidFill>
                  <a:srgbClr val="FF0000"/>
                </a:solidFill>
              </a:rPr>
              <a:t>scales out by adding more pods </a:t>
            </a:r>
            <a:r>
              <a:rPr lang="en-GB" dirty="0" smtClean="0"/>
              <a:t>running your application (specified by your deployment) </a:t>
            </a:r>
          </a:p>
          <a:p>
            <a:r>
              <a:rPr lang="en-GB" u="sng" dirty="0"/>
              <a:t>Deployment</a:t>
            </a:r>
          </a:p>
          <a:p>
            <a:pPr lvl="1"/>
            <a:r>
              <a:rPr lang="en-GB" dirty="0"/>
              <a:t>you specify a </a:t>
            </a:r>
            <a:r>
              <a:rPr lang="en-GB" dirty="0">
                <a:solidFill>
                  <a:srgbClr val="FF0000"/>
                </a:solidFill>
              </a:rPr>
              <a:t>deployment (file) </a:t>
            </a:r>
            <a:r>
              <a:rPr lang="en-GB" dirty="0"/>
              <a:t>that defines the desired state </a:t>
            </a:r>
            <a:r>
              <a:rPr lang="en-GB" dirty="0">
                <a:sym typeface="Wingdings" panose="05000000000000000000" pitchFamily="2" charset="2"/>
              </a:rPr>
              <a:t> Kubernetes ensures that this state is met e.g. the number of required nodes</a:t>
            </a:r>
            <a:endParaRPr lang="en-GB" dirty="0"/>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5649084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Nodes, Pods and Deployment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7" name="Group 6"/>
          <p:cNvGrpSpPr/>
          <p:nvPr/>
        </p:nvGrpSpPr>
        <p:grpSpPr>
          <a:xfrm>
            <a:off x="1582616" y="2584932"/>
            <a:ext cx="1817077"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8" name="Group 7"/>
          <p:cNvGrpSpPr/>
          <p:nvPr/>
        </p:nvGrpSpPr>
        <p:grpSpPr>
          <a:xfrm>
            <a:off x="3557955" y="2584932"/>
            <a:ext cx="1817077" cy="1776046"/>
            <a:chOff x="2303585" y="2033954"/>
            <a:chExt cx="1817077" cy="1776046"/>
          </a:xfrm>
        </p:grpSpPr>
        <p:sp>
          <p:nvSpPr>
            <p:cNvPr id="9" name="Rounded Rectangle 8"/>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grpSp>
        <p:nvGrpSpPr>
          <p:cNvPr id="11" name="Group 10"/>
          <p:cNvGrpSpPr/>
          <p:nvPr/>
        </p:nvGrpSpPr>
        <p:grpSpPr>
          <a:xfrm>
            <a:off x="5498124" y="2584932"/>
            <a:ext cx="1817077"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Physical Machine</a:t>
              </a:r>
            </a:p>
          </p:txBody>
        </p:sp>
      </p:grpSp>
      <p:cxnSp>
        <p:nvCxnSpPr>
          <p:cNvPr id="17" name="Elbow Connector 16"/>
          <p:cNvCxnSpPr>
            <a:stCxn id="6" idx="2"/>
            <a:endCxn id="10" idx="2"/>
          </p:cNvCxnSpPr>
          <p:nvPr/>
        </p:nvCxnSpPr>
        <p:spPr bwMode="auto">
          <a:xfrm rot="16200000" flipH="1">
            <a:off x="3478824" y="3373308"/>
            <a:ext cx="12700" cy="1975339"/>
          </a:xfrm>
          <a:prstGeom prst="bentConnector3">
            <a:avLst>
              <a:gd name="adj1" fmla="val 2907724"/>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Elbow Connector 18"/>
          <p:cNvCxnSpPr>
            <a:stCxn id="10" idx="2"/>
            <a:endCxn id="13" idx="2"/>
          </p:cNvCxnSpPr>
          <p:nvPr/>
        </p:nvCxnSpPr>
        <p:spPr bwMode="auto">
          <a:xfrm rot="16200000" flipH="1">
            <a:off x="5436578" y="3390893"/>
            <a:ext cx="12700" cy="1940169"/>
          </a:xfrm>
          <a:prstGeom prst="bentConnector3">
            <a:avLst>
              <a:gd name="adj1" fmla="val 2907693"/>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3" name="Rectangle 22"/>
          <p:cNvSpPr/>
          <p:nvPr/>
        </p:nvSpPr>
        <p:spPr bwMode="auto">
          <a:xfrm>
            <a:off x="1336431" y="2145315"/>
            <a:ext cx="6301154" cy="2819401"/>
          </a:xfrm>
          <a:prstGeom prst="rect">
            <a:avLst/>
          </a:prstGeom>
          <a:noFill/>
          <a:ln w="76200" cap="flat" cmpd="sng" algn="ctr">
            <a:solidFill>
              <a:schemeClr val="tx1"/>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tx1"/>
                </a:solidFill>
                <a:effectLst/>
                <a:latin typeface="Helvetica" panose="020B0604020202020204" pitchFamily="34" charset="0"/>
              </a:rPr>
              <a:t>K8s</a:t>
            </a:r>
            <a:r>
              <a:rPr kumimoji="0" lang="en-GB" sz="1800" b="1" i="0" u="none" strike="noStrike" cap="none" normalizeH="0" dirty="0" smtClean="0">
                <a:ln>
                  <a:noFill/>
                </a:ln>
                <a:solidFill>
                  <a:schemeClr val="tx1"/>
                </a:solidFill>
                <a:effectLst/>
                <a:latin typeface="Helvetica" panose="020B0604020202020204" pitchFamily="34" charset="0"/>
              </a:rPr>
              <a:t> Cluster</a:t>
            </a:r>
            <a:endParaRPr kumimoji="0" lang="en-GB" sz="1800" b="1" i="0" u="none" strike="noStrike" cap="none" normalizeH="0" baseline="0" dirty="0" smtClean="0">
              <a:ln>
                <a:noFill/>
              </a:ln>
              <a:solidFill>
                <a:schemeClr val="tx1"/>
              </a:solidFill>
              <a:effectLst/>
              <a:latin typeface="Helvetica" panose="020B0604020202020204" pitchFamily="34" charset="0"/>
            </a:endParaRPr>
          </a:p>
        </p:txBody>
      </p:sp>
      <p:sp>
        <p:nvSpPr>
          <p:cNvPr id="24" name="Rounded Rectangle 23"/>
          <p:cNvSpPr/>
          <p:nvPr/>
        </p:nvSpPr>
        <p:spPr bwMode="auto">
          <a:xfrm>
            <a:off x="196654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5" name="Rounded Rectangle 24"/>
          <p:cNvSpPr/>
          <p:nvPr/>
        </p:nvSpPr>
        <p:spPr bwMode="auto">
          <a:xfrm>
            <a:off x="256268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6" name="Rounded Rectangle 25"/>
          <p:cNvSpPr/>
          <p:nvPr/>
        </p:nvSpPr>
        <p:spPr bwMode="auto">
          <a:xfrm>
            <a:off x="3947427"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0" name="Rounded Rectangle 29"/>
          <p:cNvSpPr/>
          <p:nvPr/>
        </p:nvSpPr>
        <p:spPr bwMode="auto">
          <a:xfrm>
            <a:off x="5887596"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1" name="Rounded Rectangle 30"/>
          <p:cNvSpPr/>
          <p:nvPr/>
        </p:nvSpPr>
        <p:spPr bwMode="auto">
          <a:xfrm>
            <a:off x="6483733" y="3722070"/>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3" name="Rounded Rectangle 32"/>
          <p:cNvSpPr/>
          <p:nvPr/>
        </p:nvSpPr>
        <p:spPr bwMode="auto">
          <a:xfrm>
            <a:off x="4695689" y="880844"/>
            <a:ext cx="1358686" cy="1007697"/>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34" name="Rounded Rectangle 33"/>
          <p:cNvSpPr/>
          <p:nvPr/>
        </p:nvSpPr>
        <p:spPr bwMode="auto">
          <a:xfrm>
            <a:off x="4759570" y="1386573"/>
            <a:ext cx="1230923" cy="381000"/>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cxnSp>
        <p:nvCxnSpPr>
          <p:cNvPr id="36" name="Straight Connector 35"/>
          <p:cNvCxnSpPr/>
          <p:nvPr/>
        </p:nvCxnSpPr>
        <p:spPr bwMode="auto">
          <a:xfrm flipV="1">
            <a:off x="3971192" y="1805354"/>
            <a:ext cx="724497" cy="1916467"/>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8" name="Straight Connector 37"/>
          <p:cNvCxnSpPr/>
          <p:nvPr/>
        </p:nvCxnSpPr>
        <p:spPr bwMode="auto">
          <a:xfrm flipV="1">
            <a:off x="4410488" y="1911994"/>
            <a:ext cx="1580005" cy="1845245"/>
          </a:xfrm>
          <a:prstGeom prst="line">
            <a:avLst/>
          </a:prstGeom>
          <a:solidFill>
            <a:schemeClr val="accent1"/>
          </a:solidFill>
          <a:ln w="19050" cap="flat" cmpd="sng" algn="ctr">
            <a:solidFill>
              <a:schemeClr val="tx1"/>
            </a:solidFill>
            <a:prstDash val="dash"/>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Rounded Rectangle 38"/>
          <p:cNvSpPr/>
          <p:nvPr/>
        </p:nvSpPr>
        <p:spPr bwMode="auto">
          <a:xfrm>
            <a:off x="7167335" y="1065483"/>
            <a:ext cx="1230923" cy="773236"/>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Docker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41" name="Left Arrow 40"/>
          <p:cNvSpPr/>
          <p:nvPr/>
        </p:nvSpPr>
        <p:spPr bwMode="auto">
          <a:xfrm>
            <a:off x="5993539" y="1351695"/>
            <a:ext cx="1173796" cy="487024"/>
          </a:xfrm>
          <a:prstGeom prst="lef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solidFill>
                <a:effectLst/>
                <a:latin typeface="Helvetica" panose="020B0604020202020204" pitchFamily="34" charset="0"/>
              </a:rPr>
              <a:t>Deploy</a:t>
            </a:r>
          </a:p>
        </p:txBody>
      </p:sp>
      <p:sp>
        <p:nvSpPr>
          <p:cNvPr id="29" name="Rounded Rectangle 28"/>
          <p:cNvSpPr/>
          <p:nvPr/>
        </p:nvSpPr>
        <p:spPr bwMode="auto">
          <a:xfrm>
            <a:off x="2803446" y="5785595"/>
            <a:ext cx="1230923" cy="773236"/>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Docker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p:txBody>
      </p:sp>
      <p:sp>
        <p:nvSpPr>
          <p:cNvPr id="35" name="Up Arrow 34"/>
          <p:cNvSpPr/>
          <p:nvPr/>
        </p:nvSpPr>
        <p:spPr bwMode="auto">
          <a:xfrm>
            <a:off x="6406662"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a:ex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bg1"/>
                </a:solidFill>
                <a:effectLst/>
                <a:latin typeface="Helvetica" panose="020B0604020202020204" pitchFamily="34" charset="0"/>
              </a:rPr>
              <a:t>Deploy</a:t>
            </a:r>
          </a:p>
        </p:txBody>
      </p:sp>
      <p:cxnSp>
        <p:nvCxnSpPr>
          <p:cNvPr id="37" name="Straight Connector 36"/>
          <p:cNvCxnSpPr/>
          <p:nvPr/>
        </p:nvCxnSpPr>
        <p:spPr bwMode="auto">
          <a:xfrm>
            <a:off x="4029807" y="5294680"/>
            <a:ext cx="2836985" cy="10013"/>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Snip Single Corner Rectangle 39"/>
          <p:cNvSpPr/>
          <p:nvPr/>
        </p:nvSpPr>
        <p:spPr bwMode="auto">
          <a:xfrm>
            <a:off x="7054361" y="5826382"/>
            <a:ext cx="1052147" cy="691662"/>
          </a:xfrm>
          <a:prstGeom prst="snip1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squar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100" b="0" i="0" u="none" strike="noStrike" cap="none" normalizeH="0" baseline="0" dirty="0" smtClean="0">
                <a:ln>
                  <a:noFill/>
                </a:ln>
                <a:solidFill>
                  <a:schemeClr val="tx1"/>
                </a:solidFill>
                <a:effectLst/>
              </a:rPr>
              <a:t>Deploy 2x instances</a:t>
            </a:r>
            <a:endParaRPr kumimoji="0" lang="en-GB" sz="1200" b="0" i="0" u="none" strike="noStrike" cap="none" normalizeH="0" baseline="0" dirty="0" smtClean="0">
              <a:ln>
                <a:noFill/>
              </a:ln>
              <a:solidFill>
                <a:schemeClr val="tx1"/>
              </a:solidFill>
              <a:effectLst/>
            </a:endParaRPr>
          </a:p>
        </p:txBody>
      </p:sp>
      <p:cxnSp>
        <p:nvCxnSpPr>
          <p:cNvPr id="44" name="Straight Connector 43"/>
          <p:cNvCxnSpPr/>
          <p:nvPr/>
        </p:nvCxnSpPr>
        <p:spPr bwMode="auto">
          <a:xfrm flipH="1" flipV="1">
            <a:off x="5462793" y="5411911"/>
            <a:ext cx="1" cy="351366"/>
          </a:xfrm>
          <a:prstGeom prst="line">
            <a:avLst/>
          </a:prstGeom>
          <a:solidFill>
            <a:schemeClr val="accent1"/>
          </a:solidFill>
          <a:ln w="2349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Up Arrow 44"/>
          <p:cNvSpPr/>
          <p:nvPr/>
        </p:nvSpPr>
        <p:spPr bwMode="auto">
          <a:xfrm>
            <a:off x="3880828" y="4202723"/>
            <a:ext cx="607160" cy="984739"/>
          </a:xfrm>
          <a:prstGeom prst="upArrow">
            <a:avLst/>
          </a:prstGeom>
          <a:solidFill>
            <a:schemeClr val="tx1"/>
          </a:solidFill>
          <a:ln w="9525" cap="flat" cmpd="sng" algn="ctr">
            <a:solidFill>
              <a:schemeClr val="tx1"/>
            </a:solidFill>
            <a:prstDash val="solid"/>
            <a:round/>
            <a:headEnd type="none" w="med" len="med"/>
            <a:tailEnd type="none" w="med" len="med"/>
          </a:ln>
          <a:effectLst/>
          <a:extLst/>
        </p:spPr>
        <p:txBody>
          <a:bodyPr vert="wordArtVert"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700" b="0" i="0" u="none" strike="noStrike" cap="none" normalizeH="0" baseline="0" dirty="0" smtClean="0">
                <a:ln>
                  <a:noFill/>
                </a:ln>
                <a:solidFill>
                  <a:schemeClr val="bg1"/>
                </a:solidFill>
                <a:effectLst/>
                <a:latin typeface="Helvetica" panose="020B0604020202020204" pitchFamily="34" charset="0"/>
              </a:rPr>
              <a:t>Deploy</a:t>
            </a:r>
          </a:p>
        </p:txBody>
      </p:sp>
      <p:sp>
        <p:nvSpPr>
          <p:cNvPr id="47" name="Rectangle 46"/>
          <p:cNvSpPr/>
          <p:nvPr/>
        </p:nvSpPr>
        <p:spPr bwMode="auto">
          <a:xfrm>
            <a:off x="4574930" y="5767767"/>
            <a:ext cx="1775728"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a:t>
            </a:r>
            <a:endParaRPr kumimoji="0" lang="en-GB" sz="1800" b="0" i="0" u="none" strike="noStrike" cap="none" normalizeH="0" baseline="0" dirty="0" smtClean="0">
              <a:ln>
                <a:noFill/>
              </a:ln>
              <a:solidFill>
                <a:schemeClr val="bg1"/>
              </a:solidFill>
              <a:effectLst/>
            </a:endParaRPr>
          </a:p>
        </p:txBody>
      </p:sp>
      <p:sp>
        <p:nvSpPr>
          <p:cNvPr id="48" name="Left Arrow 47"/>
          <p:cNvSpPr/>
          <p:nvPr/>
        </p:nvSpPr>
        <p:spPr bwMode="auto">
          <a:xfrm>
            <a:off x="6350658" y="5992179"/>
            <a:ext cx="703703" cy="336596"/>
          </a:xfrm>
          <a:prstGeom prst="lef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9" name="Right Arrow 48"/>
          <p:cNvSpPr/>
          <p:nvPr/>
        </p:nvSpPr>
        <p:spPr bwMode="auto">
          <a:xfrm>
            <a:off x="4029807" y="6008077"/>
            <a:ext cx="545123" cy="304800"/>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1" name="TextBox 20"/>
          <p:cNvSpPr txBox="1"/>
          <p:nvPr/>
        </p:nvSpPr>
        <p:spPr>
          <a:xfrm>
            <a:off x="6977544" y="5587594"/>
            <a:ext cx="1205779" cy="261610"/>
          </a:xfrm>
          <a:prstGeom prst="rect">
            <a:avLst/>
          </a:prstGeom>
          <a:noFill/>
        </p:spPr>
        <p:txBody>
          <a:bodyPr wrap="none" rtlCol="0">
            <a:spAutoFit/>
          </a:bodyPr>
          <a:lstStyle/>
          <a:p>
            <a:r>
              <a:rPr lang="en-GB" sz="1050" dirty="0" smtClean="0"/>
              <a:t>Deployment File</a:t>
            </a:r>
            <a:endParaRPr lang="en-GB" sz="1050" dirty="0"/>
          </a:p>
        </p:txBody>
      </p:sp>
    </p:spTree>
    <p:extLst>
      <p:ext uri="{BB962C8B-B14F-4D97-AF65-F5344CB8AC3E}">
        <p14:creationId xmlns:p14="http://schemas.microsoft.com/office/powerpoint/2010/main" val="41607322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Kubernetes </a:t>
            </a:r>
            <a:r>
              <a:rPr lang="en-GB" dirty="0" smtClean="0"/>
              <a:t>Terminology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418491"/>
            <a:ext cx="7575140" cy="4671647"/>
          </a:xfrm>
        </p:spPr>
        <p:txBody>
          <a:bodyPr/>
          <a:lstStyle/>
          <a:p>
            <a:r>
              <a:rPr lang="en-GB" u="sng" dirty="0"/>
              <a:t>Service</a:t>
            </a:r>
          </a:p>
          <a:p>
            <a:pPr lvl="1"/>
            <a:r>
              <a:rPr lang="en-GB" dirty="0" smtClean="0">
                <a:solidFill>
                  <a:srgbClr val="FF0000"/>
                </a:solidFill>
              </a:rPr>
              <a:t>A group of pods that provide the same network service </a:t>
            </a:r>
            <a:r>
              <a:rPr lang="en-GB" dirty="0" smtClean="0"/>
              <a:t>such as a web server, web service or database service</a:t>
            </a:r>
          </a:p>
          <a:p>
            <a:pPr lvl="2"/>
            <a:r>
              <a:rPr lang="en-GB" dirty="0" smtClean="0"/>
              <a:t>share the same endpoint e.g. port 80</a:t>
            </a:r>
          </a:p>
          <a:p>
            <a:pPr lvl="1"/>
            <a:r>
              <a:rPr lang="en-GB" dirty="0" smtClean="0"/>
              <a:t>The service controller handles incoming requests </a:t>
            </a:r>
            <a:r>
              <a:rPr lang="en-GB" dirty="0">
                <a:sym typeface="Wingdings" panose="05000000000000000000" pitchFamily="2" charset="2"/>
              </a:rPr>
              <a:t> </a:t>
            </a:r>
            <a:endParaRPr lang="en-GB" dirty="0" smtClean="0">
              <a:sym typeface="Wingdings" panose="05000000000000000000" pitchFamily="2" charset="2"/>
            </a:endParaRPr>
          </a:p>
          <a:p>
            <a:pPr lvl="2"/>
            <a:r>
              <a:rPr lang="en-GB" dirty="0" smtClean="0">
                <a:sym typeface="Wingdings" panose="05000000000000000000" pitchFamily="2" charset="2"/>
              </a:rPr>
              <a:t>Manages communications between nodes within the cluster</a:t>
            </a:r>
          </a:p>
          <a:p>
            <a:pPr lvl="2"/>
            <a:r>
              <a:rPr lang="en-GB" dirty="0" smtClean="0">
                <a:sym typeface="Wingdings" panose="05000000000000000000" pitchFamily="2" charset="2"/>
              </a:rPr>
              <a:t>Externally </a:t>
            </a:r>
            <a:r>
              <a:rPr lang="en-GB" dirty="0">
                <a:sym typeface="Wingdings" panose="05000000000000000000" pitchFamily="2" charset="2"/>
              </a:rPr>
              <a:t>to the master node (ingress network)</a:t>
            </a:r>
            <a:endParaRPr lang="en-GB" dirty="0"/>
          </a:p>
          <a:p>
            <a:pPr lvl="1"/>
            <a:r>
              <a:rPr lang="en-GB" dirty="0" smtClean="0"/>
              <a:t>There are different types of service controllers but they all select the Pod that should handle the incoming request</a:t>
            </a:r>
            <a:endParaRPr lang="en-GB" dirty="0"/>
          </a:p>
          <a:p>
            <a:r>
              <a:rPr lang="en-GB" u="sng" dirty="0"/>
              <a:t>Ingress</a:t>
            </a:r>
          </a:p>
          <a:p>
            <a:pPr lvl="1"/>
            <a:r>
              <a:rPr lang="en-GB" dirty="0" smtClean="0"/>
              <a:t>Handles external traffic entering the K8s cluster by presenting the outside world with </a:t>
            </a:r>
            <a:r>
              <a:rPr lang="en-GB" dirty="0" smtClean="0">
                <a:solidFill>
                  <a:srgbClr val="FF0000"/>
                </a:solidFill>
              </a:rPr>
              <a:t>the </a:t>
            </a:r>
            <a:r>
              <a:rPr lang="en-GB" dirty="0">
                <a:solidFill>
                  <a:srgbClr val="FF0000"/>
                </a:solidFill>
              </a:rPr>
              <a:t>same IP address to access multiple HTTP/HTTPS services</a:t>
            </a:r>
          </a:p>
          <a:p>
            <a:pPr lvl="1"/>
            <a:r>
              <a:rPr lang="en-GB" dirty="0" smtClean="0"/>
              <a:t>Provides </a:t>
            </a:r>
            <a:r>
              <a:rPr lang="en-GB" dirty="0"/>
              <a:t>an easy-to-use frontend that can combine multiple </a:t>
            </a:r>
            <a:r>
              <a:rPr lang="en-GB" dirty="0" err="1"/>
              <a:t>mircoservices</a:t>
            </a:r>
            <a:r>
              <a:rPr lang="en-GB" dirty="0"/>
              <a:t> into a single externalised API surface </a:t>
            </a:r>
            <a:r>
              <a:rPr lang="en-GB" dirty="0" smtClean="0"/>
              <a:t>area</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817107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82616" y="1353999"/>
            <a:ext cx="1817078" cy="1776046"/>
            <a:chOff x="2303585" y="2033954"/>
            <a:chExt cx="1817077" cy="1776046"/>
          </a:xfrm>
        </p:grpSpPr>
        <p:sp>
          <p:nvSpPr>
            <p:cNvPr id="5" name="Rounded Rectangle 4"/>
            <p:cNvSpPr/>
            <p:nvPr/>
          </p:nvSpPr>
          <p:spPr bwMode="auto">
            <a:xfrm>
              <a:off x="2526323" y="2467708"/>
              <a:ext cx="1403288" cy="1299647"/>
            </a:xfrm>
            <a:prstGeom prst="roundRect">
              <a:avLst/>
            </a:prstGeom>
            <a:solidFill>
              <a:schemeClr val="accent6">
                <a:lumMod val="20000"/>
                <a:lumOff val="80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 name="Rectangle 5"/>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grpSp>
        <p:nvGrpSpPr>
          <p:cNvPr id="11" name="Group 10"/>
          <p:cNvGrpSpPr/>
          <p:nvPr/>
        </p:nvGrpSpPr>
        <p:grpSpPr>
          <a:xfrm>
            <a:off x="5498124" y="1353999"/>
            <a:ext cx="1817078" cy="1776046"/>
            <a:chOff x="2303585" y="2033954"/>
            <a:chExt cx="1817077" cy="1776046"/>
          </a:xfrm>
        </p:grpSpPr>
        <p:sp>
          <p:nvSpPr>
            <p:cNvPr id="12" name="Rounded Rectangle 11"/>
            <p:cNvSpPr/>
            <p:nvPr/>
          </p:nvSpPr>
          <p:spPr bwMode="auto">
            <a:xfrm>
              <a:off x="2526323" y="2467708"/>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sp>
        <p:nvSpPr>
          <p:cNvPr id="2" name="Title 1"/>
          <p:cNvSpPr>
            <a:spLocks noGrp="1"/>
          </p:cNvSpPr>
          <p:nvPr>
            <p:ph type="title"/>
          </p:nvPr>
        </p:nvSpPr>
        <p:spPr/>
        <p:txBody>
          <a:bodyPr/>
          <a:lstStyle/>
          <a:p>
            <a:r>
              <a:rPr lang="en-GB" dirty="0" smtClean="0"/>
              <a:t>Service and Ingress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23" name="Rectangle 22"/>
          <p:cNvSpPr/>
          <p:nvPr/>
        </p:nvSpPr>
        <p:spPr bwMode="auto">
          <a:xfrm>
            <a:off x="1336431" y="879227"/>
            <a:ext cx="6301154" cy="2444261"/>
          </a:xfrm>
          <a:prstGeom prst="rect">
            <a:avLst/>
          </a:prstGeom>
          <a:noFill/>
          <a:ln w="762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lumMod val="50000"/>
                  </a:schemeClr>
                </a:solidFill>
                <a:effectLst/>
                <a:latin typeface="Helvetica" panose="020B0604020202020204" pitchFamily="34" charset="0"/>
              </a:rPr>
              <a:t>K8s</a:t>
            </a:r>
            <a:r>
              <a:rPr kumimoji="0" lang="en-GB" sz="1800" b="1" i="0" u="none" strike="noStrike" cap="none" normalizeH="0" dirty="0" smtClean="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1" name="Rounded Rectangle 60"/>
          <p:cNvSpPr/>
          <p:nvPr/>
        </p:nvSpPr>
        <p:spPr bwMode="auto">
          <a:xfrm>
            <a:off x="1811704" y="1787753"/>
            <a:ext cx="1403289"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grpSp>
        <p:nvGrpSpPr>
          <p:cNvPr id="63" name="Group 62"/>
          <p:cNvGrpSpPr/>
          <p:nvPr/>
        </p:nvGrpSpPr>
        <p:grpSpPr>
          <a:xfrm>
            <a:off x="3566428" y="1353999"/>
            <a:ext cx="1817077" cy="1776046"/>
            <a:chOff x="2305709" y="2033954"/>
            <a:chExt cx="1817077" cy="1776046"/>
          </a:xfrm>
        </p:grpSpPr>
        <p:sp>
          <p:nvSpPr>
            <p:cNvPr id="64" name="Rounded Rectangle 63"/>
            <p:cNvSpPr/>
            <p:nvPr/>
          </p:nvSpPr>
          <p:spPr bwMode="auto">
            <a:xfrm>
              <a:off x="2524645" y="2467707"/>
              <a:ext cx="1403288" cy="1299647"/>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bg1">
                      <a:lumMod val="50000"/>
                    </a:schemeClr>
                  </a:solidFill>
                  <a:effectLst/>
                  <a:latin typeface="Helvetica" panose="020B0604020202020204" pitchFamily="34" charset="0"/>
                </a:rPr>
                <a:t>Node</a:t>
              </a:r>
              <a:endParaRPr kumimoji="0" lang="en-GB" sz="1600" i="0" u="none" strike="noStrike" cap="none" normalizeH="0" baseline="0" dirty="0" smtClean="0">
                <a:ln>
                  <a:noFill/>
                </a:ln>
                <a:solidFill>
                  <a:schemeClr val="bg1">
                    <a:lumMod val="50000"/>
                  </a:schemeClr>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65" name="Rectangle 64"/>
            <p:cNvSpPr/>
            <p:nvPr/>
          </p:nvSpPr>
          <p:spPr bwMode="auto">
            <a:xfrm>
              <a:off x="2305709" y="2033954"/>
              <a:ext cx="1817077" cy="1776046"/>
            </a:xfrm>
            <a:prstGeom prst="rect">
              <a:avLst/>
            </a:prstGeom>
            <a:noFill/>
            <a:ln w="381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Physical Machine</a:t>
              </a:r>
            </a:p>
          </p:txBody>
        </p:sp>
      </p:grpSp>
      <p:sp>
        <p:nvSpPr>
          <p:cNvPr id="24" name="Rounded Rectangle 23"/>
          <p:cNvSpPr/>
          <p:nvPr/>
        </p:nvSpPr>
        <p:spPr bwMode="auto">
          <a:xfrm>
            <a:off x="1966547" y="2491137"/>
            <a:ext cx="463062" cy="457200"/>
          </a:xfrm>
          <a:prstGeom prst="roundRect">
            <a:avLst/>
          </a:prstGeom>
          <a:solidFill>
            <a:schemeClr val="bg1">
              <a:lumMod val="85000"/>
            </a:schemeClr>
          </a:solidFill>
          <a:ln w="9525" cap="flat" cmpd="sng" algn="ctr">
            <a:solidFill>
              <a:schemeClr val="bg1">
                <a:lumMod val="65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26" name="Rounded Rectangle 25"/>
          <p:cNvSpPr/>
          <p:nvPr/>
        </p:nvSpPr>
        <p:spPr bwMode="auto">
          <a:xfrm>
            <a:off x="3947427"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4543564"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30" name="Rounded Rectangle 29"/>
          <p:cNvSpPr/>
          <p:nvPr/>
        </p:nvSpPr>
        <p:spPr bwMode="auto">
          <a:xfrm>
            <a:off x="5887596" y="2491137"/>
            <a:ext cx="463062" cy="457200"/>
          </a:xfrm>
          <a:prstGeom prst="roundRect">
            <a:avLst/>
          </a:prstGeom>
          <a:solidFill>
            <a:schemeClr val="bg1">
              <a:lumMod val="85000"/>
            </a:schemeClr>
          </a:solidFill>
          <a:ln w="9525" cap="flat" cmpd="sng" algn="ctr">
            <a:solidFill>
              <a:schemeClr val="bg1">
                <a:lumMod val="50000"/>
              </a:schemeClr>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bg1">
                    <a:lumMod val="50000"/>
                  </a:schemeClr>
                </a:solidFill>
                <a:effectLst/>
                <a:latin typeface="Helvetica" panose="020B0604020202020204" pitchFamily="34" charset="0"/>
              </a:rPr>
              <a:t>Pod</a:t>
            </a:r>
          </a:p>
        </p:txBody>
      </p:sp>
      <p:sp>
        <p:nvSpPr>
          <p:cNvPr id="31" name="Rounded Rectangle 30"/>
          <p:cNvSpPr/>
          <p:nvPr/>
        </p:nvSpPr>
        <p:spPr bwMode="auto">
          <a:xfrm>
            <a:off x="6483733"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78" name="Rectangle 77"/>
          <p:cNvSpPr/>
          <p:nvPr/>
        </p:nvSpPr>
        <p:spPr bwMode="auto">
          <a:xfrm>
            <a:off x="3785364" y="4026872"/>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X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Controller</a:t>
            </a:r>
          </a:p>
        </p:txBody>
      </p:sp>
      <p:sp>
        <p:nvSpPr>
          <p:cNvPr id="79" name="Rounded Rectangle 78"/>
          <p:cNvSpPr/>
          <p:nvPr/>
        </p:nvSpPr>
        <p:spPr bwMode="auto">
          <a:xfrm>
            <a:off x="2562684" y="2491137"/>
            <a:ext cx="463062"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82" name="Bent Arrow 81"/>
          <p:cNvSpPr/>
          <p:nvPr/>
        </p:nvSpPr>
        <p:spPr bwMode="auto">
          <a:xfrm rot="10800000">
            <a:off x="5155221" y="2948337"/>
            <a:ext cx="1670539" cy="1705721"/>
          </a:xfrm>
          <a:prstGeom prst="bentArrow">
            <a:avLst>
              <a:gd name="adj1" fmla="val 13772"/>
              <a:gd name="adj2" fmla="val 15351"/>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3" name="Bent Arrow 82"/>
          <p:cNvSpPr/>
          <p:nvPr/>
        </p:nvSpPr>
        <p:spPr bwMode="auto">
          <a:xfrm rot="16200000">
            <a:off x="2348797" y="3111208"/>
            <a:ext cx="1599440" cy="1273695"/>
          </a:xfrm>
          <a:prstGeom prst="bentArrow">
            <a:avLst>
              <a:gd name="adj1" fmla="val 16993"/>
              <a:gd name="adj2" fmla="val 20344"/>
              <a:gd name="adj3" fmla="val 25000"/>
              <a:gd name="adj4" fmla="val 43750"/>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5" name="TextBox 84"/>
          <p:cNvSpPr txBox="1"/>
          <p:nvPr/>
        </p:nvSpPr>
        <p:spPr>
          <a:xfrm>
            <a:off x="5911362" y="4484072"/>
            <a:ext cx="1992853" cy="369332"/>
          </a:xfrm>
          <a:prstGeom prst="rect">
            <a:avLst/>
          </a:prstGeom>
          <a:noFill/>
        </p:spPr>
        <p:txBody>
          <a:bodyPr wrap="none" rtlCol="0">
            <a:spAutoFit/>
          </a:bodyPr>
          <a:lstStyle/>
          <a:p>
            <a:r>
              <a:rPr lang="en-GB" i="1" dirty="0" smtClean="0"/>
              <a:t>Send to service X</a:t>
            </a:r>
            <a:endParaRPr lang="en-GB" i="1" dirty="0"/>
          </a:p>
        </p:txBody>
      </p:sp>
      <p:sp>
        <p:nvSpPr>
          <p:cNvPr id="86" name="TextBox 85"/>
          <p:cNvSpPr txBox="1"/>
          <p:nvPr/>
        </p:nvSpPr>
        <p:spPr>
          <a:xfrm rot="19113132">
            <a:off x="2806180" y="3580682"/>
            <a:ext cx="1292057" cy="584775"/>
          </a:xfrm>
          <a:prstGeom prst="rect">
            <a:avLst/>
          </a:prstGeom>
          <a:noFill/>
        </p:spPr>
        <p:txBody>
          <a:bodyPr wrap="square" rtlCol="0">
            <a:spAutoFit/>
          </a:bodyPr>
          <a:lstStyle/>
          <a:p>
            <a:pPr algn="ctr"/>
            <a:r>
              <a:rPr lang="en-GB" sz="1600" i="1" dirty="0" smtClean="0">
                <a:solidFill>
                  <a:srgbClr val="FF0000"/>
                </a:solidFill>
              </a:rPr>
              <a:t>Choose </a:t>
            </a:r>
          </a:p>
          <a:p>
            <a:pPr algn="ctr"/>
            <a:r>
              <a:rPr lang="en-GB" sz="1600" i="1" dirty="0" smtClean="0">
                <a:solidFill>
                  <a:srgbClr val="FF0000"/>
                </a:solidFill>
              </a:rPr>
              <a:t>pod</a:t>
            </a:r>
            <a:endParaRPr lang="en-GB" sz="1600" i="1" dirty="0">
              <a:solidFill>
                <a:srgbClr val="FF0000"/>
              </a:solidFill>
            </a:endParaRPr>
          </a:p>
        </p:txBody>
      </p:sp>
      <p:sp>
        <p:nvSpPr>
          <p:cNvPr id="87" name="Rectangle 86"/>
          <p:cNvSpPr/>
          <p:nvPr/>
        </p:nvSpPr>
        <p:spPr bwMode="auto">
          <a:xfrm>
            <a:off x="3765401" y="5709137"/>
            <a:ext cx="1389819" cy="504092"/>
          </a:xfrm>
          <a:prstGeom prst="rect">
            <a:avLst/>
          </a:prstGeom>
          <a:solidFill>
            <a:schemeClr val="accent6">
              <a:lumMod val="20000"/>
              <a:lumOff val="80000"/>
            </a:schemeClr>
          </a:solidFill>
          <a:ln w="2222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INGRESS</a:t>
            </a:r>
          </a:p>
        </p:txBody>
      </p:sp>
      <p:sp>
        <p:nvSpPr>
          <p:cNvPr id="88" name="Rectangle 87"/>
          <p:cNvSpPr/>
          <p:nvPr/>
        </p:nvSpPr>
        <p:spPr bwMode="auto">
          <a:xfrm>
            <a:off x="6003409" y="5555096"/>
            <a:ext cx="1369859" cy="773723"/>
          </a:xfrm>
          <a:prstGeom prst="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Y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Controller</a:t>
            </a:r>
          </a:p>
        </p:txBody>
      </p:sp>
      <p:sp>
        <p:nvSpPr>
          <p:cNvPr id="89" name="Up Arrow 88"/>
          <p:cNvSpPr/>
          <p:nvPr/>
        </p:nvSpPr>
        <p:spPr bwMode="auto">
          <a:xfrm>
            <a:off x="4234962" y="4800595"/>
            <a:ext cx="504092" cy="908541"/>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0" name="Right Arrow 89"/>
          <p:cNvSpPr/>
          <p:nvPr/>
        </p:nvSpPr>
        <p:spPr bwMode="auto">
          <a:xfrm>
            <a:off x="2475862" y="5801091"/>
            <a:ext cx="1289539" cy="36927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pic>
        <p:nvPicPr>
          <p:cNvPr id="91" name="Picture 90"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60231" y="5363304"/>
            <a:ext cx="1019908" cy="1019908"/>
          </a:xfrm>
          <a:prstGeom prst="rect">
            <a:avLst/>
          </a:prstGeom>
        </p:spPr>
      </p:pic>
      <p:sp>
        <p:nvSpPr>
          <p:cNvPr id="92" name="TextBox 91"/>
          <p:cNvSpPr txBox="1"/>
          <p:nvPr/>
        </p:nvSpPr>
        <p:spPr>
          <a:xfrm>
            <a:off x="2794215" y="6088887"/>
            <a:ext cx="1014045" cy="369332"/>
          </a:xfrm>
          <a:prstGeom prst="rect">
            <a:avLst/>
          </a:prstGeom>
          <a:noFill/>
        </p:spPr>
        <p:txBody>
          <a:bodyPr wrap="square" rtlCol="0">
            <a:spAutoFit/>
          </a:bodyPr>
          <a:lstStyle/>
          <a:p>
            <a:r>
              <a:rPr lang="en-GB" dirty="0" smtClean="0"/>
              <a:t>Port: 80</a:t>
            </a:r>
            <a:endParaRPr lang="en-GB" dirty="0"/>
          </a:p>
        </p:txBody>
      </p:sp>
      <p:sp>
        <p:nvSpPr>
          <p:cNvPr id="93" name="Up Arrow 92"/>
          <p:cNvSpPr/>
          <p:nvPr/>
        </p:nvSpPr>
        <p:spPr bwMode="auto">
          <a:xfrm>
            <a:off x="3956217" y="2956733"/>
            <a:ext cx="504093" cy="1063790"/>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4" name="Arc 93"/>
          <p:cNvSpPr/>
          <p:nvPr/>
        </p:nvSpPr>
        <p:spPr bwMode="auto">
          <a:xfrm>
            <a:off x="3256084" y="3611284"/>
            <a:ext cx="1868091" cy="1306540"/>
          </a:xfrm>
          <a:prstGeom prst="arc">
            <a:avLst>
              <a:gd name="adj1" fmla="val 8111980"/>
              <a:gd name="adj2" fmla="val 18565735"/>
            </a:avLst>
          </a:prstGeom>
          <a:noFill/>
          <a:ln w="22225" cap="flat" cmpd="sng" algn="ctr">
            <a:solidFill>
              <a:srgbClr val="FF0000"/>
            </a:solidFill>
            <a:prstDash val="solid"/>
            <a:round/>
            <a:headEnd type="arrow"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5" name="Right Arrow 94"/>
          <p:cNvSpPr/>
          <p:nvPr/>
        </p:nvSpPr>
        <p:spPr bwMode="auto">
          <a:xfrm>
            <a:off x="5155219" y="5801091"/>
            <a:ext cx="848189" cy="33593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6" name="Arc 95"/>
          <p:cNvSpPr/>
          <p:nvPr/>
        </p:nvSpPr>
        <p:spPr bwMode="auto">
          <a:xfrm>
            <a:off x="3891143" y="5266138"/>
            <a:ext cx="1727142" cy="1153991"/>
          </a:xfrm>
          <a:prstGeom prst="arc">
            <a:avLst>
              <a:gd name="adj1" fmla="val 12746477"/>
              <a:gd name="adj2" fmla="val 1898642"/>
            </a:avLst>
          </a:prstGeom>
          <a:noFill/>
          <a:ln w="22225" cap="flat" cmpd="sng" algn="ctr">
            <a:solidFill>
              <a:srgbClr val="FF0000"/>
            </a:solidFill>
            <a:prstDash val="solid"/>
            <a:round/>
            <a:headEnd type="arrow" w="med" len="med"/>
            <a:tailEnd type="arrow"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7" name="TextBox 96"/>
          <p:cNvSpPr txBox="1"/>
          <p:nvPr/>
        </p:nvSpPr>
        <p:spPr>
          <a:xfrm rot="1278414">
            <a:off x="4532349" y="5051153"/>
            <a:ext cx="1292057" cy="584775"/>
          </a:xfrm>
          <a:prstGeom prst="rect">
            <a:avLst/>
          </a:prstGeom>
          <a:noFill/>
        </p:spPr>
        <p:txBody>
          <a:bodyPr wrap="square" rtlCol="0">
            <a:spAutoFit/>
          </a:bodyPr>
          <a:lstStyle/>
          <a:p>
            <a:pPr algn="ctr"/>
            <a:r>
              <a:rPr lang="en-GB" sz="1600" i="1" dirty="0" smtClean="0">
                <a:solidFill>
                  <a:srgbClr val="FF0000"/>
                </a:solidFill>
              </a:rPr>
              <a:t>Choose </a:t>
            </a:r>
          </a:p>
          <a:p>
            <a:pPr algn="ctr"/>
            <a:r>
              <a:rPr lang="en-GB" sz="1600" i="1" dirty="0" smtClean="0">
                <a:solidFill>
                  <a:srgbClr val="FF0000"/>
                </a:solidFill>
              </a:rPr>
              <a:t>service</a:t>
            </a:r>
            <a:endParaRPr lang="en-GB" sz="1600" i="1" dirty="0">
              <a:solidFill>
                <a:srgbClr val="FF0000"/>
              </a:solidFill>
            </a:endParaRPr>
          </a:p>
        </p:txBody>
      </p:sp>
      <p:sp>
        <p:nvSpPr>
          <p:cNvPr id="98" name="TextBox 97"/>
          <p:cNvSpPr txBox="1"/>
          <p:nvPr/>
        </p:nvSpPr>
        <p:spPr>
          <a:xfrm>
            <a:off x="45706" y="3521154"/>
            <a:ext cx="2192215" cy="1754326"/>
          </a:xfrm>
          <a:prstGeom prst="rect">
            <a:avLst/>
          </a:prstGeom>
          <a:solidFill>
            <a:schemeClr val="bg1"/>
          </a:solidFill>
          <a:ln w="15875">
            <a:solidFill>
              <a:schemeClr val="tx1"/>
            </a:solidFill>
          </a:ln>
        </p:spPr>
        <p:txBody>
          <a:bodyPr wrap="square" rtlCol="0">
            <a:spAutoFit/>
          </a:bodyPr>
          <a:lstStyle/>
          <a:p>
            <a:r>
              <a:rPr lang="en-GB" dirty="0" smtClean="0"/>
              <a:t>Note: </a:t>
            </a:r>
          </a:p>
          <a:p>
            <a:r>
              <a:rPr lang="en-GB" dirty="0" smtClean="0"/>
              <a:t>The “service controller” is more of an abstract concept than is depicted here!!</a:t>
            </a:r>
            <a:endParaRPr lang="en-GB" dirty="0"/>
          </a:p>
        </p:txBody>
      </p:sp>
    </p:spTree>
    <p:extLst>
      <p:ext uri="{BB962C8B-B14F-4D97-AF65-F5344CB8AC3E}">
        <p14:creationId xmlns:p14="http://schemas.microsoft.com/office/powerpoint/2010/main" val="134950337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smtClean="0"/>
              <a:t>Kubernetes Cluster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98670769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a Kubernetes Cluster?</a:t>
            </a:r>
            <a:endParaRPr lang="en-GB" dirty="0"/>
          </a:p>
        </p:txBody>
      </p:sp>
      <p:sp>
        <p:nvSpPr>
          <p:cNvPr id="3" name="Content Placeholder 2"/>
          <p:cNvSpPr>
            <a:spLocks noGrp="1"/>
          </p:cNvSpPr>
          <p:nvPr>
            <p:ph idx="1"/>
          </p:nvPr>
        </p:nvSpPr>
        <p:spPr/>
        <p:txBody>
          <a:bodyPr/>
          <a:lstStyle/>
          <a:p>
            <a:r>
              <a:rPr lang="en-GB" dirty="0"/>
              <a:t>Kubernetes coordinates a highly available </a:t>
            </a:r>
            <a:r>
              <a:rPr lang="en-GB" b="1" dirty="0"/>
              <a:t>cluster of computers</a:t>
            </a:r>
            <a:r>
              <a:rPr lang="en-GB" dirty="0"/>
              <a:t> that are connected to work as a single unit. </a:t>
            </a:r>
            <a:endParaRPr lang="en-GB" dirty="0" smtClean="0"/>
          </a:p>
          <a:p>
            <a:r>
              <a:rPr lang="en-GB" dirty="0"/>
              <a:t>Kubernetes automates the distribution and scheduling of </a:t>
            </a:r>
            <a:r>
              <a:rPr lang="en-GB" dirty="0" smtClean="0"/>
              <a:t>application </a:t>
            </a:r>
            <a:r>
              <a:rPr lang="en-GB" b="1" dirty="0"/>
              <a:t>containers across a </a:t>
            </a:r>
            <a:r>
              <a:rPr lang="en-GB" b="1" dirty="0" smtClean="0"/>
              <a:t>cluster</a:t>
            </a:r>
          </a:p>
          <a:p>
            <a:r>
              <a:rPr lang="en-GB" dirty="0"/>
              <a:t>A Kubernetes cluster consists of two types of resources:</a:t>
            </a:r>
          </a:p>
          <a:p>
            <a:pPr lvl="1"/>
            <a:r>
              <a:rPr lang="en-GB" dirty="0"/>
              <a:t>The </a:t>
            </a:r>
            <a:r>
              <a:rPr lang="en-GB" b="1" dirty="0">
                <a:solidFill>
                  <a:srgbClr val="0070C0"/>
                </a:solidFill>
              </a:rPr>
              <a:t>Master</a:t>
            </a:r>
            <a:r>
              <a:rPr lang="en-GB" dirty="0"/>
              <a:t> coordinates the cluster</a:t>
            </a:r>
          </a:p>
          <a:p>
            <a:pPr lvl="1"/>
            <a:r>
              <a:rPr lang="en-GB" b="1" dirty="0">
                <a:solidFill>
                  <a:srgbClr val="0070C0"/>
                </a:solidFill>
              </a:rPr>
              <a:t>Nodes</a:t>
            </a:r>
            <a:r>
              <a:rPr lang="en-GB" dirty="0"/>
              <a:t> are the workers that run applications</a:t>
            </a:r>
          </a:p>
          <a:p>
            <a:r>
              <a:rPr lang="en-GB" dirty="0"/>
              <a:t>The </a:t>
            </a:r>
            <a:r>
              <a:rPr lang="en-GB" b="1" dirty="0"/>
              <a:t>Master</a:t>
            </a:r>
            <a:r>
              <a:rPr lang="en-GB" dirty="0"/>
              <a:t> is responsible for managing the cluster</a:t>
            </a:r>
            <a:r>
              <a:rPr lang="en-GB" dirty="0" smtClean="0"/>
              <a:t>.</a:t>
            </a:r>
          </a:p>
          <a:p>
            <a:r>
              <a:rPr lang="en-GB" dirty="0"/>
              <a:t>A </a:t>
            </a:r>
            <a:r>
              <a:rPr lang="en-GB" b="1" dirty="0"/>
              <a:t>W</a:t>
            </a:r>
            <a:r>
              <a:rPr lang="en-GB" b="1" dirty="0" smtClean="0"/>
              <a:t>orker</a:t>
            </a:r>
            <a:r>
              <a:rPr lang="en-GB" dirty="0" smtClean="0"/>
              <a:t> </a:t>
            </a:r>
            <a:r>
              <a:rPr lang="en-GB" b="1" dirty="0" smtClean="0"/>
              <a:t>Node</a:t>
            </a:r>
            <a:r>
              <a:rPr lang="en-GB" dirty="0" smtClean="0"/>
              <a:t> </a:t>
            </a:r>
            <a:r>
              <a:rPr lang="en-GB" dirty="0"/>
              <a:t>is a </a:t>
            </a:r>
            <a:r>
              <a:rPr lang="en-GB" b="1" dirty="0">
                <a:solidFill>
                  <a:srgbClr val="FF0000"/>
                </a:solidFill>
              </a:rPr>
              <a:t>VM or a physical computer </a:t>
            </a:r>
            <a:r>
              <a:rPr lang="en-GB" dirty="0"/>
              <a:t>that serves as a worker machine in a Kubernetes cluster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37370423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Architecture</a:t>
            </a:r>
            <a:endParaRPr lang="en-GB" dirty="0"/>
          </a:p>
        </p:txBody>
      </p:sp>
      <p:sp>
        <p:nvSpPr>
          <p:cNvPr id="4" name="Footer Placeholder 3"/>
          <p:cNvSpPr>
            <a:spLocks noGrp="1"/>
          </p:cNvSpPr>
          <p:nvPr>
            <p:ph type="ftr" sz="quarter" idx="10"/>
          </p:nvPr>
        </p:nvSpPr>
        <p:spPr>
          <a:xfrm>
            <a:off x="79375" y="6717364"/>
            <a:ext cx="2895600" cy="320675"/>
          </a:xfrm>
        </p:spPr>
        <p:txBody>
          <a:bodyPr/>
          <a:lstStyle/>
          <a:p>
            <a:pPr>
              <a:defRPr/>
            </a:pPr>
            <a:r>
              <a:rPr lang="en-US" altLang="en-US" smtClean="0"/>
              <a:t>WEB</a:t>
            </a:r>
            <a:endParaRPr lang="en-US" altLang="en-US" dirty="0"/>
          </a:p>
        </p:txBody>
      </p:sp>
      <p:grpSp>
        <p:nvGrpSpPr>
          <p:cNvPr id="8" name="Group 7"/>
          <p:cNvGrpSpPr/>
          <p:nvPr/>
        </p:nvGrpSpPr>
        <p:grpSpPr>
          <a:xfrm>
            <a:off x="31520" y="1600303"/>
            <a:ext cx="8193199" cy="5188790"/>
            <a:chOff x="159445" y="1151050"/>
            <a:chExt cx="8193199" cy="5188790"/>
          </a:xfrm>
        </p:grpSpPr>
        <p:grpSp>
          <p:nvGrpSpPr>
            <p:cNvPr id="7" name="Group 6"/>
            <p:cNvGrpSpPr/>
            <p:nvPr/>
          </p:nvGrpSpPr>
          <p:grpSpPr>
            <a:xfrm>
              <a:off x="159445" y="1151050"/>
              <a:ext cx="8193199" cy="5188790"/>
              <a:chOff x="353695" y="1151050"/>
              <a:chExt cx="8193199" cy="5188790"/>
            </a:xfrm>
          </p:grpSpPr>
          <p:pic>
            <p:nvPicPr>
              <p:cNvPr id="7170" name="Picture 2" descr="Image result for kuberne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695" y="1151050"/>
                <a:ext cx="8193199" cy="518879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bwMode="auto">
              <a:xfrm>
                <a:off x="2195488" y="2390437"/>
                <a:ext cx="4288861" cy="1541019"/>
              </a:xfrm>
              <a:prstGeom prst="rect">
                <a:avLst/>
              </a:prstGeom>
              <a:noFill/>
              <a:ln w="28575" cap="flat" cmpd="sng" algn="ctr">
                <a:solidFill>
                  <a:srgbClr val="FF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TextBox 4"/>
              <p:cNvSpPr txBox="1"/>
              <p:nvPr/>
            </p:nvSpPr>
            <p:spPr>
              <a:xfrm>
                <a:off x="728736" y="2538969"/>
                <a:ext cx="1373920" cy="923330"/>
              </a:xfrm>
              <a:prstGeom prst="rect">
                <a:avLst/>
              </a:prstGeom>
              <a:noFill/>
            </p:spPr>
            <p:txBody>
              <a:bodyPr wrap="square" rtlCol="0">
                <a:spAutoFit/>
              </a:bodyPr>
              <a:lstStyle/>
              <a:p>
                <a:r>
                  <a:rPr lang="en-GB" dirty="0" smtClean="0">
                    <a:solidFill>
                      <a:srgbClr val="FF0000"/>
                    </a:solidFill>
                  </a:rPr>
                  <a:t>Kubernetes Control Panel</a:t>
                </a:r>
                <a:endParaRPr lang="en-GB" dirty="0">
                  <a:solidFill>
                    <a:srgbClr val="FF0000"/>
                  </a:solidFill>
                </a:endParaRPr>
              </a:p>
            </p:txBody>
          </p:sp>
        </p:grpSp>
        <p:sp>
          <p:nvSpPr>
            <p:cNvPr id="9" name="TextBox 8"/>
            <p:cNvSpPr txBox="1"/>
            <p:nvPr/>
          </p:nvSpPr>
          <p:spPr>
            <a:xfrm>
              <a:off x="315557" y="4687267"/>
              <a:ext cx="1373920" cy="923330"/>
            </a:xfrm>
            <a:prstGeom prst="rect">
              <a:avLst/>
            </a:prstGeom>
            <a:noFill/>
          </p:spPr>
          <p:txBody>
            <a:bodyPr wrap="square" rtlCol="0">
              <a:spAutoFit/>
            </a:bodyPr>
            <a:lstStyle/>
            <a:p>
              <a:r>
                <a:rPr lang="en-GB" dirty="0" smtClean="0">
                  <a:solidFill>
                    <a:srgbClr val="FF0000"/>
                  </a:solidFill>
                </a:rPr>
                <a:t>Kubernetes Worker Nodes</a:t>
              </a:r>
              <a:endParaRPr lang="en-GB" dirty="0">
                <a:solidFill>
                  <a:srgbClr val="FF0000"/>
                </a:solidFill>
              </a:endParaRPr>
            </a:p>
          </p:txBody>
        </p:sp>
        <p:sp>
          <p:nvSpPr>
            <p:cNvPr id="10" name="Rectangle 9"/>
            <p:cNvSpPr/>
            <p:nvPr/>
          </p:nvSpPr>
          <p:spPr bwMode="auto">
            <a:xfrm>
              <a:off x="257175" y="1903066"/>
              <a:ext cx="6556730" cy="4274936"/>
            </a:xfrm>
            <a:prstGeom prst="rect">
              <a:avLst/>
            </a:prstGeom>
            <a:noFill/>
            <a:ln w="28575" cap="flat" cmpd="sng" algn="ctr">
              <a:solidFill>
                <a:srgbClr val="FF0000"/>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860395" y="4687267"/>
              <a:ext cx="1373920" cy="646331"/>
            </a:xfrm>
            <a:prstGeom prst="rect">
              <a:avLst/>
            </a:prstGeom>
            <a:noFill/>
          </p:spPr>
          <p:txBody>
            <a:bodyPr wrap="square" rtlCol="0">
              <a:spAutoFit/>
            </a:bodyPr>
            <a:lstStyle/>
            <a:p>
              <a:r>
                <a:rPr lang="en-GB" dirty="0" smtClean="0">
                  <a:solidFill>
                    <a:srgbClr val="FF0000"/>
                  </a:solidFill>
                </a:rPr>
                <a:t>Kubernetes Cluster</a:t>
              </a:r>
              <a:endParaRPr lang="en-GB" dirty="0">
                <a:solidFill>
                  <a:srgbClr val="FF0000"/>
                </a:solidFill>
              </a:endParaRPr>
            </a:p>
          </p:txBody>
        </p:sp>
      </p:grpSp>
      <p:sp>
        <p:nvSpPr>
          <p:cNvPr id="6" name="TextBox 5"/>
          <p:cNvSpPr txBox="1"/>
          <p:nvPr/>
        </p:nvSpPr>
        <p:spPr>
          <a:xfrm>
            <a:off x="6290099" y="0"/>
            <a:ext cx="2853901" cy="3416320"/>
          </a:xfrm>
          <a:prstGeom prst="rect">
            <a:avLst/>
          </a:prstGeom>
          <a:solidFill>
            <a:schemeClr val="accent6">
              <a:lumMod val="20000"/>
              <a:lumOff val="80000"/>
            </a:schemeClr>
          </a:solidFill>
          <a:ln w="12700">
            <a:solidFill>
              <a:schemeClr val="tx1"/>
            </a:solidFill>
          </a:ln>
        </p:spPr>
        <p:txBody>
          <a:bodyPr wrap="square" rtlCol="0">
            <a:spAutoFit/>
          </a:bodyPr>
          <a:lstStyle/>
          <a:p>
            <a:r>
              <a:rPr lang="en-GB" dirty="0"/>
              <a:t>Control plane components can be run on any machine in the cluster. However, for simplicity, set up scripts typically start all control plane components on the same </a:t>
            </a:r>
            <a:r>
              <a:rPr lang="en-GB" dirty="0" smtClean="0"/>
              <a:t>machine (aka the </a:t>
            </a:r>
            <a:r>
              <a:rPr lang="en-GB" b="1" dirty="0" smtClean="0"/>
              <a:t>Kubernetes Master</a:t>
            </a:r>
            <a:r>
              <a:rPr lang="en-GB" dirty="0" smtClean="0"/>
              <a:t>) </a:t>
            </a:r>
          </a:p>
          <a:p>
            <a:r>
              <a:rPr lang="en-GB" dirty="0" smtClean="0"/>
              <a:t>Do </a:t>
            </a:r>
            <a:r>
              <a:rPr lang="en-GB" u="sng" dirty="0"/>
              <a:t>not</a:t>
            </a:r>
            <a:r>
              <a:rPr lang="en-GB" dirty="0"/>
              <a:t> run user containers on this machine</a:t>
            </a:r>
          </a:p>
        </p:txBody>
      </p:sp>
      <p:sp>
        <p:nvSpPr>
          <p:cNvPr id="12" name="TextBox 11"/>
          <p:cNvSpPr txBox="1"/>
          <p:nvPr/>
        </p:nvSpPr>
        <p:spPr>
          <a:xfrm>
            <a:off x="2777660" y="2473429"/>
            <a:ext cx="2513830" cy="338554"/>
          </a:xfrm>
          <a:prstGeom prst="rect">
            <a:avLst/>
          </a:prstGeom>
          <a:solidFill>
            <a:srgbClr val="008080"/>
          </a:solidFill>
        </p:spPr>
        <p:txBody>
          <a:bodyPr wrap="none" rtlCol="0">
            <a:spAutoFit/>
          </a:bodyPr>
          <a:lstStyle/>
          <a:p>
            <a:r>
              <a:rPr lang="en-GB" sz="1600" b="1" dirty="0" smtClean="0">
                <a:solidFill>
                  <a:schemeClr val="bg1"/>
                </a:solidFill>
              </a:rPr>
              <a:t>KUBERNETES MASTER</a:t>
            </a:r>
            <a:endParaRPr lang="en-GB" sz="1600" b="1" dirty="0">
              <a:solidFill>
                <a:schemeClr val="bg1"/>
              </a:solidFill>
            </a:endParaRPr>
          </a:p>
        </p:txBody>
      </p:sp>
      <p:sp>
        <p:nvSpPr>
          <p:cNvPr id="13" name="Down Arrow 12"/>
          <p:cNvSpPr/>
          <p:nvPr/>
        </p:nvSpPr>
        <p:spPr bwMode="auto">
          <a:xfrm rot="5400000">
            <a:off x="5889715" y="2470922"/>
            <a:ext cx="457200" cy="343568"/>
          </a:xfrm>
          <a:prstGeom prst="down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46589813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Components</a:t>
            </a:r>
            <a:endParaRPr lang="en-GB" dirty="0"/>
          </a:p>
        </p:txBody>
      </p:sp>
      <p:sp>
        <p:nvSpPr>
          <p:cNvPr id="3" name="Content Placeholder 2"/>
          <p:cNvSpPr>
            <a:spLocks noGrp="1"/>
          </p:cNvSpPr>
          <p:nvPr>
            <p:ph idx="1"/>
          </p:nvPr>
        </p:nvSpPr>
        <p:spPr>
          <a:xfrm>
            <a:off x="1047750" y="685800"/>
            <a:ext cx="7029450" cy="5153025"/>
          </a:xfrm>
        </p:spPr>
        <p:txBody>
          <a:bodyPr/>
          <a:lstStyle/>
          <a:p>
            <a:pPr marL="0" indent="0">
              <a:buNone/>
            </a:pPr>
            <a:r>
              <a:rPr lang="en-GB" b="1" u="sng" dirty="0" err="1"/>
              <a:t>kubelet</a:t>
            </a:r>
            <a:endParaRPr lang="en-GB" b="1" u="sng" dirty="0"/>
          </a:p>
          <a:p>
            <a:r>
              <a:rPr lang="en-GB" dirty="0" smtClean="0"/>
              <a:t>A process(agent) </a:t>
            </a:r>
            <a:r>
              <a:rPr lang="en-GB" dirty="0"/>
              <a:t>that runs on </a:t>
            </a:r>
            <a:r>
              <a:rPr lang="en-GB" dirty="0">
                <a:solidFill>
                  <a:srgbClr val="FF0000"/>
                </a:solidFill>
              </a:rPr>
              <a:t>each node in the cluster</a:t>
            </a:r>
            <a:r>
              <a:rPr lang="en-GB" dirty="0"/>
              <a:t>. </a:t>
            </a:r>
            <a:endParaRPr lang="en-GB" dirty="0" smtClean="0"/>
          </a:p>
          <a:p>
            <a:pPr lvl="1"/>
            <a:r>
              <a:rPr lang="en-GB" dirty="0" smtClean="0"/>
              <a:t>It </a:t>
            </a:r>
            <a:r>
              <a:rPr lang="en-GB" dirty="0"/>
              <a:t>makes sure that containers are running in a Pod .</a:t>
            </a:r>
          </a:p>
          <a:p>
            <a:r>
              <a:rPr lang="en-GB" dirty="0" smtClean="0"/>
              <a:t>The </a:t>
            </a:r>
            <a:r>
              <a:rPr lang="en-GB" dirty="0" err="1"/>
              <a:t>kubelet</a:t>
            </a:r>
            <a:r>
              <a:rPr lang="en-GB" dirty="0"/>
              <a:t> takes a set of </a:t>
            </a:r>
            <a:r>
              <a:rPr lang="en-GB" dirty="0" smtClean="0"/>
              <a:t>Pod Specifications “</a:t>
            </a:r>
            <a:r>
              <a:rPr lang="en-GB" dirty="0" err="1" smtClean="0"/>
              <a:t>PodSpecs</a:t>
            </a:r>
            <a:r>
              <a:rPr lang="en-GB" dirty="0" smtClean="0"/>
              <a:t>” </a:t>
            </a:r>
            <a:r>
              <a:rPr lang="en-GB" dirty="0"/>
              <a:t>that are provided through various mechanisms and ensures that the containers described in those </a:t>
            </a:r>
            <a:r>
              <a:rPr lang="en-GB" dirty="0" err="1"/>
              <a:t>PodSpecs</a:t>
            </a:r>
            <a:r>
              <a:rPr lang="en-GB" dirty="0"/>
              <a:t> are running and healthy</a:t>
            </a:r>
            <a:r>
              <a:rPr lang="en-GB" dirty="0" smtClean="0"/>
              <a:t>. </a:t>
            </a:r>
            <a:br>
              <a:rPr lang="en-GB" dirty="0" smtClean="0"/>
            </a:br>
            <a:r>
              <a:rPr lang="en-GB" dirty="0" smtClean="0"/>
              <a:t>(See later discussions on </a:t>
            </a:r>
            <a:r>
              <a:rPr lang="en-GB" dirty="0" err="1" smtClean="0"/>
              <a:t>PodSpecs</a:t>
            </a:r>
            <a:r>
              <a:rPr lang="en-GB" dirty="0" smtClean="0"/>
              <a:t>) </a:t>
            </a:r>
          </a:p>
          <a:p>
            <a:pPr marL="0" indent="0">
              <a:buNone/>
            </a:pPr>
            <a:r>
              <a:rPr lang="en-GB" b="1" u="sng" dirty="0" err="1" smtClean="0"/>
              <a:t>kube</a:t>
            </a:r>
            <a:r>
              <a:rPr lang="en-GB" b="1" u="sng" dirty="0" smtClean="0"/>
              <a:t>-proxy</a:t>
            </a:r>
            <a:endParaRPr lang="en-GB" b="1" u="sng" dirty="0"/>
          </a:p>
          <a:p>
            <a:r>
              <a:rPr lang="en-GB" dirty="0" err="1"/>
              <a:t>kube</a:t>
            </a:r>
            <a:r>
              <a:rPr lang="en-GB" dirty="0"/>
              <a:t>-proxy is a network proxy that runs on each node in your cluster, implementing part of the Kubernetes </a:t>
            </a:r>
            <a:r>
              <a:rPr lang="en-GB" dirty="0" smtClean="0"/>
              <a:t>Service….it knows how to reach pods which are part of the service.</a:t>
            </a:r>
            <a:endParaRPr lang="en-GB" dirty="0"/>
          </a:p>
          <a:p>
            <a:r>
              <a:rPr lang="en-GB" dirty="0" err="1"/>
              <a:t>kube</a:t>
            </a:r>
            <a:r>
              <a:rPr lang="en-GB" dirty="0"/>
              <a:t>-proxy maintains network rules on nodes. These network rules allow network communication to your Pods from </a:t>
            </a:r>
            <a:r>
              <a:rPr lang="en-GB" dirty="0" smtClean="0"/>
              <a:t>inside </a:t>
            </a:r>
            <a:r>
              <a:rPr lang="en-GB" dirty="0"/>
              <a:t>or outside of your </a:t>
            </a:r>
            <a:r>
              <a:rPr lang="en-GB" dirty="0" smtClean="0"/>
              <a:t>cluster</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695996" y="6167993"/>
            <a:ext cx="6160661" cy="369332"/>
          </a:xfrm>
          <a:prstGeom prst="rect">
            <a:avLst/>
          </a:prstGeom>
          <a:noFill/>
        </p:spPr>
        <p:txBody>
          <a:bodyPr wrap="none" rtlCol="0">
            <a:spAutoFit/>
          </a:bodyPr>
          <a:lstStyle/>
          <a:p>
            <a:r>
              <a:rPr lang="en-GB" dirty="0"/>
              <a:t>https://kubernetes.io/docs/concepts/overview/components/</a:t>
            </a:r>
          </a:p>
        </p:txBody>
      </p:sp>
    </p:spTree>
    <p:extLst>
      <p:ext uri="{BB962C8B-B14F-4D97-AF65-F5344CB8AC3E}">
        <p14:creationId xmlns:p14="http://schemas.microsoft.com/office/powerpoint/2010/main" val="319415954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Node </a:t>
            </a:r>
            <a:r>
              <a:rPr lang="en-GB" dirty="0" smtClean="0"/>
              <a:t>Components (</a:t>
            </a:r>
            <a:r>
              <a:rPr lang="en-GB" dirty="0" err="1" smtClean="0"/>
              <a:t>Cont</a:t>
            </a:r>
            <a:r>
              <a:rPr lang="en-GB" dirty="0" smtClean="0"/>
              <a:t>)</a:t>
            </a:r>
            <a:endParaRPr lang="en-GB" dirty="0"/>
          </a:p>
        </p:txBody>
      </p:sp>
      <p:sp>
        <p:nvSpPr>
          <p:cNvPr id="3" name="Content Placeholder 2"/>
          <p:cNvSpPr>
            <a:spLocks noGrp="1"/>
          </p:cNvSpPr>
          <p:nvPr>
            <p:ph idx="1"/>
          </p:nvPr>
        </p:nvSpPr>
        <p:spPr>
          <a:xfrm>
            <a:off x="1047750" y="1332146"/>
            <a:ext cx="7029450" cy="4506679"/>
          </a:xfrm>
        </p:spPr>
        <p:txBody>
          <a:bodyPr/>
          <a:lstStyle/>
          <a:p>
            <a:pPr marL="0" indent="0">
              <a:buNone/>
            </a:pPr>
            <a:r>
              <a:rPr lang="en-GB" b="1" u="sng" dirty="0"/>
              <a:t>Container </a:t>
            </a:r>
            <a:r>
              <a:rPr lang="en-GB" b="1" u="sng" dirty="0" smtClean="0"/>
              <a:t>Runtime</a:t>
            </a:r>
            <a:endParaRPr lang="en-GB" b="1" u="sng" dirty="0"/>
          </a:p>
          <a:p>
            <a:r>
              <a:rPr lang="en-GB" dirty="0" smtClean="0"/>
              <a:t>The </a:t>
            </a:r>
            <a:r>
              <a:rPr lang="en-GB" dirty="0"/>
              <a:t>container runtime is the software that is responsible for running </a:t>
            </a:r>
            <a:r>
              <a:rPr lang="en-GB" dirty="0" smtClean="0"/>
              <a:t>containers</a:t>
            </a:r>
            <a:endParaRPr lang="en-GB" dirty="0"/>
          </a:p>
          <a:p>
            <a:r>
              <a:rPr lang="en-GB" dirty="0" smtClean="0"/>
              <a:t>Kubernetes </a:t>
            </a:r>
            <a:r>
              <a:rPr lang="en-GB" dirty="0"/>
              <a:t>supports </a:t>
            </a:r>
            <a:r>
              <a:rPr lang="en-GB" dirty="0" smtClean="0"/>
              <a:t>any </a:t>
            </a:r>
            <a:r>
              <a:rPr lang="en-GB" dirty="0"/>
              <a:t>container </a:t>
            </a:r>
            <a:r>
              <a:rPr lang="en-GB" dirty="0" smtClean="0"/>
              <a:t>runtime that implements </a:t>
            </a:r>
            <a:r>
              <a:rPr lang="en-GB" dirty="0"/>
              <a:t>the Kubernetes Container Runtime </a:t>
            </a:r>
            <a:r>
              <a:rPr lang="en-GB" dirty="0" smtClean="0"/>
              <a:t>Interface (</a:t>
            </a:r>
            <a:r>
              <a:rPr lang="en-GB" dirty="0"/>
              <a:t>CRI</a:t>
            </a:r>
            <a:r>
              <a:rPr lang="en-GB" dirty="0" smtClean="0"/>
              <a:t>) e.g. Docker</a:t>
            </a:r>
          </a:p>
          <a:p>
            <a:pPr lvl="1"/>
            <a:r>
              <a:rPr lang="en-GB" dirty="0" smtClean="0"/>
              <a:t>Note: cloud providers have different container implementations e.g. AWS containers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47749" y="4704657"/>
            <a:ext cx="7091041" cy="1200329"/>
          </a:xfrm>
          <a:prstGeom prst="rect">
            <a:avLst/>
          </a:prstGeom>
          <a:noFill/>
          <a:ln w="28575">
            <a:solidFill>
              <a:schemeClr val="tx1"/>
            </a:solidFill>
          </a:ln>
        </p:spPr>
        <p:txBody>
          <a:bodyPr wrap="square" rtlCol="0">
            <a:spAutoFit/>
          </a:bodyPr>
          <a:lstStyle/>
          <a:p>
            <a:r>
              <a:rPr lang="en-GB" dirty="0" smtClean="0"/>
              <a:t>FYI: </a:t>
            </a:r>
          </a:p>
          <a:p>
            <a:r>
              <a:rPr lang="en-GB" dirty="0" smtClean="0"/>
              <a:t>Cloud providers give you an API for importing Docker containers, so you can build your containers locally on your own machine before deploying them into the cloud</a:t>
            </a:r>
            <a:endParaRPr lang="en-GB" dirty="0"/>
          </a:p>
        </p:txBody>
      </p:sp>
    </p:spTree>
    <p:extLst>
      <p:ext uri="{BB962C8B-B14F-4D97-AF65-F5344CB8AC3E}">
        <p14:creationId xmlns:p14="http://schemas.microsoft.com/office/powerpoint/2010/main" val="217169520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Node Components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3100760" y="2485292"/>
            <a:ext cx="206326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6" name="Rounded Rectangle 5"/>
          <p:cNvSpPr/>
          <p:nvPr/>
        </p:nvSpPr>
        <p:spPr bwMode="auto">
          <a:xfrm>
            <a:off x="3270745"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kubelet</a:t>
            </a:r>
            <a:r>
              <a:rPr kumimoji="0" lang="en-GB" sz="1800" b="0" i="0" u="none" strike="noStrike" cap="none" normalizeH="0" baseline="0" dirty="0" smtClean="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process</a:t>
            </a:r>
          </a:p>
        </p:txBody>
      </p:sp>
      <p:sp>
        <p:nvSpPr>
          <p:cNvPr id="7" name="Rectangle 6"/>
          <p:cNvSpPr/>
          <p:nvPr/>
        </p:nvSpPr>
        <p:spPr bwMode="auto">
          <a:xfrm>
            <a:off x="3886206" y="2485292"/>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a:t>
            </a:r>
            <a:r>
              <a:rPr kumimoji="0" lang="en-GB" sz="1800" b="0" i="0" u="none" strike="noStrike" cap="none" normalizeH="0" baseline="0" dirty="0" smtClean="0">
                <a:ln>
                  <a:noFill/>
                </a:ln>
                <a:solidFill>
                  <a:schemeClr val="tx1"/>
                </a:solidFill>
                <a:effectLst/>
                <a:latin typeface="Helvetica" panose="020B0604020202020204" pitchFamily="34" charset="0"/>
              </a:rPr>
              <a:t>-proxy</a:t>
            </a:r>
          </a:p>
        </p:txBody>
      </p:sp>
      <p:sp>
        <p:nvSpPr>
          <p:cNvPr id="8" name="Rounded Rectangle 7"/>
          <p:cNvSpPr/>
          <p:nvPr/>
        </p:nvSpPr>
        <p:spPr bwMode="auto">
          <a:xfrm>
            <a:off x="3270745"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sp>
        <p:nvSpPr>
          <p:cNvPr id="9" name="Rectangle 8"/>
          <p:cNvSpPr/>
          <p:nvPr/>
        </p:nvSpPr>
        <p:spPr bwMode="auto">
          <a:xfrm>
            <a:off x="7063155" y="199878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0" name="Bent Arrow 9"/>
          <p:cNvSpPr/>
          <p:nvPr/>
        </p:nvSpPr>
        <p:spPr bwMode="auto">
          <a:xfrm rot="5400000" flipH="1">
            <a:off x="6270934" y="1472162"/>
            <a:ext cx="549884" cy="3220909"/>
          </a:xfrm>
          <a:prstGeom prst="bentArrow">
            <a:avLst/>
          </a:prstGeom>
          <a:solidFill>
            <a:schemeClr val="tx1"/>
          </a:solidFill>
          <a:ln w="9525" cap="flat" cmpd="sng" algn="ctr">
            <a:solidFill>
              <a:schemeClr val="tx1"/>
            </a:solidFill>
            <a:prstDash val="solid"/>
            <a:round/>
            <a:headEnd type="none" w="med" len="med"/>
            <a:tailEnd type="none" w="med" len="med"/>
          </a:ln>
          <a:effectLs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I am here and </a:t>
            </a:r>
            <a:r>
              <a:rPr lang="en-GB" dirty="0" smtClean="0"/>
              <a:t>still alive!!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1" name="Rectangle 10"/>
          <p:cNvSpPr/>
          <p:nvPr/>
        </p:nvSpPr>
        <p:spPr bwMode="auto">
          <a:xfrm>
            <a:off x="102576" y="2485292"/>
            <a:ext cx="2708032" cy="2729529"/>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12" name="Rounded Rectangle 11"/>
          <p:cNvSpPr/>
          <p:nvPr/>
        </p:nvSpPr>
        <p:spPr bwMode="auto">
          <a:xfrm>
            <a:off x="272561" y="2988651"/>
            <a:ext cx="1664677" cy="62132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kubelet</a:t>
            </a:r>
            <a:r>
              <a:rPr kumimoji="0" lang="en-GB" sz="1800" b="0" i="0" u="none" strike="noStrike" cap="none" normalizeH="0" baseline="0" dirty="0" smtClean="0">
                <a:ln>
                  <a:noFill/>
                </a:ln>
                <a:solidFill>
                  <a:schemeClr val="tx1"/>
                </a:solidFill>
                <a:effectLst/>
                <a:latin typeface="Helvetica" panose="020B0604020202020204" pitchFamily="34" charset="0"/>
              </a:rPr>
              <a:t> </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process</a:t>
            </a:r>
          </a:p>
        </p:txBody>
      </p:sp>
      <p:sp>
        <p:nvSpPr>
          <p:cNvPr id="13" name="Rectangle 12"/>
          <p:cNvSpPr/>
          <p:nvPr/>
        </p:nvSpPr>
        <p:spPr bwMode="auto">
          <a:xfrm>
            <a:off x="1527175" y="2483824"/>
            <a:ext cx="1277815" cy="363415"/>
          </a:xfrm>
          <a:prstGeom prst="rect">
            <a:avLst/>
          </a:prstGeom>
          <a:solidFill>
            <a:schemeClr val="accent2">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a:t>
            </a:r>
            <a:r>
              <a:rPr kumimoji="0" lang="en-GB" sz="1800" b="0" i="0" u="none" strike="noStrike" cap="none" normalizeH="0" baseline="0" dirty="0" smtClean="0">
                <a:ln>
                  <a:noFill/>
                </a:ln>
                <a:solidFill>
                  <a:schemeClr val="tx1"/>
                </a:solidFill>
                <a:effectLst/>
                <a:latin typeface="Helvetica" panose="020B0604020202020204" pitchFamily="34" charset="0"/>
              </a:rPr>
              <a:t>-proxy</a:t>
            </a:r>
          </a:p>
        </p:txBody>
      </p:sp>
      <p:sp>
        <p:nvSpPr>
          <p:cNvPr id="14" name="Rounded Rectangle 13"/>
          <p:cNvSpPr/>
          <p:nvPr/>
        </p:nvSpPr>
        <p:spPr bwMode="auto">
          <a:xfrm>
            <a:off x="272561" y="3751384"/>
            <a:ext cx="1664677" cy="1348153"/>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Pod</a:t>
            </a:r>
          </a:p>
        </p:txBody>
      </p:sp>
      <p:cxnSp>
        <p:nvCxnSpPr>
          <p:cNvPr id="17" name="Elbow Connector 16"/>
          <p:cNvCxnSpPr>
            <a:stCxn id="7" idx="0"/>
            <a:endCxn id="13" idx="0"/>
          </p:cNvCxnSpPr>
          <p:nvPr/>
        </p:nvCxnSpPr>
        <p:spPr bwMode="auto">
          <a:xfrm rot="16200000" flipV="1">
            <a:off x="3344865" y="1305042"/>
            <a:ext cx="1468" cy="2359031"/>
          </a:xfrm>
          <a:prstGeom prst="bentConnector3">
            <a:avLst>
              <a:gd name="adj1" fmla="val 50010967"/>
            </a:avLst>
          </a:prstGeom>
          <a:solidFill>
            <a:schemeClr val="accent1"/>
          </a:solidFill>
          <a:ln w="12700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Rounded Rectangle 19"/>
          <p:cNvSpPr/>
          <p:nvPr/>
        </p:nvSpPr>
        <p:spPr bwMode="auto">
          <a:xfrm>
            <a:off x="2694968" y="1194046"/>
            <a:ext cx="1301262" cy="744416"/>
          </a:xfrm>
          <a:prstGeom prst="roundRect">
            <a:avLst/>
          </a:prstGeom>
          <a:solidFill>
            <a:schemeClr val="accent6">
              <a:lumMod val="20000"/>
              <a:lumOff val="80000"/>
            </a:schemeClr>
          </a:solidFill>
          <a:ln w="254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Controller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27" name="Elbow Connector 26"/>
          <p:cNvCxnSpPr>
            <a:endCxn id="14" idx="3"/>
          </p:cNvCxnSpPr>
          <p:nvPr/>
        </p:nvCxnSpPr>
        <p:spPr bwMode="auto">
          <a:xfrm rot="5400000">
            <a:off x="1462456" y="3323492"/>
            <a:ext cx="1576752" cy="627187"/>
          </a:xfrm>
          <a:prstGeom prst="bentConnector2">
            <a:avLst/>
          </a:prstGeom>
          <a:solidFill>
            <a:schemeClr val="accent1"/>
          </a:solidFill>
          <a:ln w="120650"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Rounded Rectangle 28"/>
          <p:cNvSpPr/>
          <p:nvPr/>
        </p:nvSpPr>
        <p:spPr bwMode="auto">
          <a:xfrm>
            <a:off x="3455383"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Runtime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30" name="Rounded Rectangle 29"/>
          <p:cNvSpPr/>
          <p:nvPr/>
        </p:nvSpPr>
        <p:spPr bwMode="auto">
          <a:xfrm>
            <a:off x="436807" y="4156813"/>
            <a:ext cx="1295399" cy="827451"/>
          </a:xfrm>
          <a:prstGeom prst="round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Container</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Runtime</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32" name="TextBox 31"/>
          <p:cNvSpPr txBox="1"/>
          <p:nvPr/>
        </p:nvSpPr>
        <p:spPr>
          <a:xfrm>
            <a:off x="5433134" y="4747960"/>
            <a:ext cx="3558188" cy="1754326"/>
          </a:xfrm>
          <a:prstGeom prst="rect">
            <a:avLst/>
          </a:prstGeom>
          <a:solidFill>
            <a:schemeClr val="bg1"/>
          </a:solidFill>
          <a:ln w="19050">
            <a:solidFill>
              <a:schemeClr val="tx1"/>
            </a:solidFill>
          </a:ln>
        </p:spPr>
        <p:txBody>
          <a:bodyPr wrap="square" rtlCol="0">
            <a:spAutoFit/>
          </a:bodyPr>
          <a:lstStyle/>
          <a:p>
            <a:r>
              <a:rPr lang="en-GB" dirty="0" smtClean="0"/>
              <a:t>Note:</a:t>
            </a:r>
          </a:p>
          <a:p>
            <a:r>
              <a:rPr lang="en-GB" dirty="0" smtClean="0"/>
              <a:t>You can think of a Pod like the Docker environment, in that you can run multiple containers in a Pod in a similar manner to </a:t>
            </a:r>
            <a:r>
              <a:rPr lang="en-GB" dirty="0" err="1" smtClean="0"/>
              <a:t>docker</a:t>
            </a:r>
            <a:r>
              <a:rPr lang="en-GB" dirty="0" smtClean="0"/>
              <a:t>-compose.</a:t>
            </a:r>
            <a:endParaRPr lang="en-GB" dirty="0"/>
          </a:p>
        </p:txBody>
      </p:sp>
    </p:spTree>
    <p:extLst>
      <p:ext uri="{BB962C8B-B14F-4D97-AF65-F5344CB8AC3E}">
        <p14:creationId xmlns:p14="http://schemas.microsoft.com/office/powerpoint/2010/main" val="27544046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Master Node Components (Control </a:t>
            </a:r>
            <a:r>
              <a:rPr lang="en-GB" dirty="0" smtClean="0"/>
              <a:t>Panel)</a:t>
            </a:r>
            <a:endParaRPr lang="en-GB" dirty="0"/>
          </a:p>
        </p:txBody>
      </p:sp>
      <p:sp>
        <p:nvSpPr>
          <p:cNvPr id="3" name="Content Placeholder 2"/>
          <p:cNvSpPr>
            <a:spLocks noGrp="1"/>
          </p:cNvSpPr>
          <p:nvPr>
            <p:ph idx="1"/>
          </p:nvPr>
        </p:nvSpPr>
        <p:spPr>
          <a:xfrm>
            <a:off x="1047750" y="1981200"/>
            <a:ext cx="7029450" cy="3857624"/>
          </a:xfrm>
        </p:spPr>
        <p:txBody>
          <a:bodyPr/>
          <a:lstStyle/>
          <a:p>
            <a:pPr marL="0" indent="0">
              <a:buNone/>
            </a:pPr>
            <a:r>
              <a:rPr lang="en-GB" b="1" dirty="0" smtClean="0"/>
              <a:t>Four main components:</a:t>
            </a:r>
          </a:p>
          <a:p>
            <a:r>
              <a:rPr lang="en-GB" dirty="0" err="1" smtClean="0"/>
              <a:t>kube-apiserver</a:t>
            </a:r>
            <a:endParaRPr lang="en-GB" dirty="0" smtClean="0"/>
          </a:p>
          <a:p>
            <a:r>
              <a:rPr lang="en-GB" dirty="0" err="1" smtClean="0"/>
              <a:t>etcd</a:t>
            </a:r>
            <a:endParaRPr lang="en-GB" dirty="0" smtClean="0"/>
          </a:p>
          <a:p>
            <a:r>
              <a:rPr lang="en-GB" dirty="0" err="1" smtClean="0"/>
              <a:t>kube</a:t>
            </a:r>
            <a:r>
              <a:rPr lang="en-GB" dirty="0" smtClean="0"/>
              <a:t>-controller-manager</a:t>
            </a:r>
          </a:p>
          <a:p>
            <a:r>
              <a:rPr lang="en-GB" dirty="0" err="1"/>
              <a:t>kube</a:t>
            </a:r>
            <a:r>
              <a:rPr lang="en-GB" dirty="0"/>
              <a:t>-scheduler</a:t>
            </a:r>
            <a:endParaRPr lang="en-GB" dirty="0" smtClean="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5469010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kube-apiserver</a:t>
            </a:r>
            <a:endParaRPr lang="en-GB" dirty="0"/>
          </a:p>
        </p:txBody>
      </p:sp>
      <p:sp>
        <p:nvSpPr>
          <p:cNvPr id="3" name="Content Placeholder 2"/>
          <p:cNvSpPr>
            <a:spLocks noGrp="1"/>
          </p:cNvSpPr>
          <p:nvPr>
            <p:ph idx="1"/>
          </p:nvPr>
        </p:nvSpPr>
        <p:spPr>
          <a:xfrm>
            <a:off x="1047750" y="1225389"/>
            <a:ext cx="7029450" cy="4613436"/>
          </a:xfrm>
        </p:spPr>
        <p:txBody>
          <a:bodyPr/>
          <a:lstStyle/>
          <a:p>
            <a:r>
              <a:rPr lang="en-GB" dirty="0" smtClean="0"/>
              <a:t>The </a:t>
            </a:r>
            <a:r>
              <a:rPr lang="en-GB" dirty="0" err="1" smtClean="0"/>
              <a:t>kube-apiserver</a:t>
            </a:r>
            <a:r>
              <a:rPr lang="en-GB" dirty="0" smtClean="0"/>
              <a:t> </a:t>
            </a:r>
            <a:r>
              <a:rPr lang="en-GB" dirty="0"/>
              <a:t>exposes an </a:t>
            </a:r>
            <a:r>
              <a:rPr lang="en-GB" b="1" dirty="0" smtClean="0"/>
              <a:t>HTTP (REST) </a:t>
            </a:r>
            <a:r>
              <a:rPr lang="en-GB" b="1" dirty="0"/>
              <a:t>API </a:t>
            </a:r>
            <a:r>
              <a:rPr lang="en-GB" dirty="0" smtClean="0"/>
              <a:t>(the front end of the K8s control panel).</a:t>
            </a:r>
          </a:p>
          <a:p>
            <a:pPr lvl="1"/>
            <a:r>
              <a:rPr lang="en-GB" dirty="0"/>
              <a:t>The Nodes communicate with the master using the Kubernetes API, which the master exposes. </a:t>
            </a:r>
          </a:p>
          <a:p>
            <a:pPr lvl="1"/>
            <a:r>
              <a:rPr lang="en-GB" dirty="0" smtClean="0">
                <a:solidFill>
                  <a:srgbClr val="FF0000"/>
                </a:solidFill>
              </a:rPr>
              <a:t>End users (i.e. you) use </a:t>
            </a:r>
            <a:r>
              <a:rPr lang="en-GB" dirty="0">
                <a:solidFill>
                  <a:srgbClr val="FF0000"/>
                </a:solidFill>
              </a:rPr>
              <a:t>the Kubernetes API </a:t>
            </a:r>
            <a:r>
              <a:rPr lang="en-GB" dirty="0" smtClean="0">
                <a:solidFill>
                  <a:srgbClr val="FF0000"/>
                </a:solidFill>
              </a:rPr>
              <a:t>to </a:t>
            </a:r>
            <a:r>
              <a:rPr lang="en-GB" dirty="0">
                <a:solidFill>
                  <a:srgbClr val="FF0000"/>
                </a:solidFill>
              </a:rPr>
              <a:t>interact with the </a:t>
            </a:r>
            <a:r>
              <a:rPr lang="en-GB" dirty="0" smtClean="0">
                <a:solidFill>
                  <a:srgbClr val="FF0000"/>
                </a:solidFill>
              </a:rPr>
              <a:t>cluster</a:t>
            </a:r>
            <a:r>
              <a:rPr lang="en-GB" dirty="0" smtClean="0"/>
              <a:t>…don’t worry we will use </a:t>
            </a:r>
            <a:r>
              <a:rPr lang="en-GB" dirty="0" err="1" smtClean="0"/>
              <a:t>kubectl</a:t>
            </a:r>
            <a:r>
              <a:rPr lang="en-GB" dirty="0" smtClean="0"/>
              <a:t> to do the heavy lifting for us</a:t>
            </a:r>
            <a:endParaRPr lang="en-GB" dirty="0"/>
          </a:p>
          <a:p>
            <a:r>
              <a:rPr lang="en-GB" dirty="0" smtClean="0"/>
              <a:t>The </a:t>
            </a:r>
            <a:r>
              <a:rPr lang="en-GB" dirty="0"/>
              <a:t>Kubernetes API lets you query and manipulate the state of </a:t>
            </a:r>
            <a:r>
              <a:rPr lang="en-GB" b="1" dirty="0"/>
              <a:t>objects</a:t>
            </a:r>
            <a:r>
              <a:rPr lang="en-GB" dirty="0"/>
              <a:t> in the Kubernetes </a:t>
            </a:r>
            <a:r>
              <a:rPr lang="en-GB" dirty="0" smtClean="0"/>
              <a:t>API</a:t>
            </a:r>
          </a:p>
          <a:p>
            <a:r>
              <a:rPr lang="en-GB" dirty="0" err="1"/>
              <a:t>kube-apiserver</a:t>
            </a:r>
            <a:r>
              <a:rPr lang="en-GB" dirty="0"/>
              <a:t> </a:t>
            </a:r>
            <a:r>
              <a:rPr lang="en-GB" dirty="0" smtClean="0"/>
              <a:t> supports </a:t>
            </a:r>
            <a:r>
              <a:rPr lang="en-GB" dirty="0"/>
              <a:t>horizontal scaling – just add more </a:t>
            </a:r>
            <a:r>
              <a:rPr lang="en-GB" dirty="0" err="1"/>
              <a:t>kube-apiserver</a:t>
            </a:r>
            <a:r>
              <a:rPr lang="en-GB" dirty="0"/>
              <a:t> instances. </a:t>
            </a:r>
          </a:p>
          <a:p>
            <a:pPr lvl="1"/>
            <a:r>
              <a:rPr lang="en-GB" dirty="0" smtClean="0"/>
              <a:t>You </a:t>
            </a:r>
            <a:r>
              <a:rPr lang="en-GB" dirty="0"/>
              <a:t>can run several instances of </a:t>
            </a:r>
            <a:r>
              <a:rPr lang="en-GB" dirty="0" err="1"/>
              <a:t>kube-apiserver</a:t>
            </a:r>
            <a:r>
              <a:rPr lang="en-GB" dirty="0"/>
              <a:t> and balance traffic between those instance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9007263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a:t>
            </a:r>
            <a:r>
              <a:rPr lang="en-GB" dirty="0" smtClean="0"/>
              <a:t>-controller-manager</a:t>
            </a:r>
            <a:endParaRPr lang="en-GB" dirty="0"/>
          </a:p>
        </p:txBody>
      </p:sp>
      <p:sp>
        <p:nvSpPr>
          <p:cNvPr id="3" name="Content Placeholder 2"/>
          <p:cNvSpPr>
            <a:spLocks noGrp="1"/>
          </p:cNvSpPr>
          <p:nvPr>
            <p:ph idx="1"/>
          </p:nvPr>
        </p:nvSpPr>
        <p:spPr>
          <a:xfrm>
            <a:off x="1047750" y="1101969"/>
            <a:ext cx="7029450" cy="4736856"/>
          </a:xfrm>
        </p:spPr>
        <p:txBody>
          <a:bodyPr/>
          <a:lstStyle/>
          <a:p>
            <a:r>
              <a:rPr lang="en-GB" dirty="0"/>
              <a:t>Runs controller processes (see controllers later for deployment discussion)</a:t>
            </a:r>
          </a:p>
          <a:p>
            <a:pPr lvl="1"/>
            <a:r>
              <a:rPr lang="en-GB" dirty="0" smtClean="0">
                <a:sym typeface="Wingdings" panose="05000000000000000000" pitchFamily="2" charset="2"/>
              </a:rPr>
              <a:t>Logically </a:t>
            </a:r>
            <a:r>
              <a:rPr lang="en-GB" dirty="0">
                <a:sym typeface="Wingdings" panose="05000000000000000000" pitchFamily="2" charset="2"/>
              </a:rPr>
              <a:t>each controller is separate process in practice they are run in a single process</a:t>
            </a:r>
            <a:endParaRPr lang="en-GB" dirty="0"/>
          </a:p>
          <a:p>
            <a:r>
              <a:rPr lang="en-GB" dirty="0"/>
              <a:t>These controllers include:</a:t>
            </a:r>
          </a:p>
          <a:p>
            <a:pPr lvl="1"/>
            <a:r>
              <a:rPr lang="en-GB" b="1" dirty="0"/>
              <a:t>Node </a:t>
            </a:r>
            <a:r>
              <a:rPr lang="en-GB" b="1" dirty="0" smtClean="0"/>
              <a:t>controller</a:t>
            </a:r>
          </a:p>
          <a:p>
            <a:pPr lvl="1"/>
            <a:r>
              <a:rPr lang="en-GB" b="1" dirty="0" smtClean="0"/>
              <a:t>Namespace controller</a:t>
            </a:r>
            <a:endParaRPr lang="en-GB" dirty="0"/>
          </a:p>
          <a:p>
            <a:pPr lvl="1"/>
            <a:r>
              <a:rPr lang="en-GB" b="1" dirty="0"/>
              <a:t>Endpoints controller</a:t>
            </a:r>
          </a:p>
          <a:p>
            <a:pPr lvl="1"/>
            <a:r>
              <a:rPr lang="en-GB" b="1" dirty="0"/>
              <a:t>Service Account &amp; Token controllers</a:t>
            </a:r>
          </a:p>
          <a:p>
            <a:pPr lvl="1"/>
            <a:r>
              <a:rPr lang="en-GB" b="1" dirty="0"/>
              <a:t>Workload controllers </a:t>
            </a:r>
          </a:p>
          <a:p>
            <a:pPr lvl="2"/>
            <a:r>
              <a:rPr lang="en-GB" dirty="0"/>
              <a:t>Replication controller</a:t>
            </a:r>
          </a:p>
          <a:p>
            <a:pPr lvl="2"/>
            <a:r>
              <a:rPr lang="en-GB" dirty="0"/>
              <a:t>Deployment controller</a:t>
            </a:r>
          </a:p>
          <a:p>
            <a:pPr lvl="2"/>
            <a:r>
              <a:rPr lang="en-GB" dirty="0"/>
              <a:t>etc.</a:t>
            </a:r>
          </a:p>
          <a:p>
            <a:r>
              <a:rPr lang="en-GB" dirty="0"/>
              <a:t>The "</a:t>
            </a:r>
            <a:r>
              <a:rPr lang="en-GB" dirty="0" err="1"/>
              <a:t>kube</a:t>
            </a:r>
            <a:r>
              <a:rPr lang="en-GB" dirty="0"/>
              <a:t>-controller-manager" pod runs inside the "</a:t>
            </a:r>
            <a:r>
              <a:rPr lang="en-GB" dirty="0" err="1"/>
              <a:t>kube</a:t>
            </a:r>
            <a:r>
              <a:rPr lang="en-GB" dirty="0"/>
              <a:t>-system" namespace on "master" nodes. </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8272830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a:t>
            </a:r>
            <a:r>
              <a:rPr lang="en-GB" dirty="0" smtClean="0"/>
              <a:t>-scheduler</a:t>
            </a:r>
            <a:endParaRPr lang="en-GB" dirty="0"/>
          </a:p>
        </p:txBody>
      </p:sp>
      <p:sp>
        <p:nvSpPr>
          <p:cNvPr id="3" name="Content Placeholder 2"/>
          <p:cNvSpPr>
            <a:spLocks noGrp="1"/>
          </p:cNvSpPr>
          <p:nvPr>
            <p:ph idx="1"/>
          </p:nvPr>
        </p:nvSpPr>
        <p:spPr>
          <a:xfrm>
            <a:off x="1047750" y="1324708"/>
            <a:ext cx="7029450" cy="4514117"/>
          </a:xfrm>
        </p:spPr>
        <p:txBody>
          <a:bodyPr/>
          <a:lstStyle/>
          <a:p>
            <a:r>
              <a:rPr lang="en-GB" dirty="0" smtClean="0"/>
              <a:t>The </a:t>
            </a:r>
            <a:r>
              <a:rPr lang="en-GB" dirty="0" err="1" smtClean="0"/>
              <a:t>kube</a:t>
            </a:r>
            <a:r>
              <a:rPr lang="en-GB" dirty="0" smtClean="0"/>
              <a:t>-scheduler watches </a:t>
            </a:r>
            <a:r>
              <a:rPr lang="en-GB" dirty="0"/>
              <a:t>for newly created Pods with no assigned node, and selects a node for them to run </a:t>
            </a:r>
            <a:r>
              <a:rPr lang="en-GB" dirty="0" smtClean="0"/>
              <a:t>on</a:t>
            </a:r>
          </a:p>
          <a:p>
            <a:r>
              <a:rPr lang="en-GB" dirty="0"/>
              <a:t>The </a:t>
            </a:r>
            <a:r>
              <a:rPr lang="en-GB" dirty="0" err="1"/>
              <a:t>kube</a:t>
            </a:r>
            <a:r>
              <a:rPr lang="en-GB" dirty="0"/>
              <a:t>-scheduler considers: </a:t>
            </a:r>
          </a:p>
          <a:p>
            <a:pPr lvl="1"/>
            <a:r>
              <a:rPr lang="en-GB" dirty="0"/>
              <a:t>individual and collective resource requirements</a:t>
            </a:r>
          </a:p>
          <a:p>
            <a:pPr lvl="1"/>
            <a:r>
              <a:rPr lang="en-GB" dirty="0"/>
              <a:t>hardware/software/policy constraints</a:t>
            </a:r>
          </a:p>
          <a:p>
            <a:pPr lvl="1"/>
            <a:r>
              <a:rPr lang="en-GB" dirty="0"/>
              <a:t>affinity and anti-affinity specifications: using labels specify the node(s) the pod(s) should run on/or not run on</a:t>
            </a:r>
          </a:p>
          <a:p>
            <a:pPr lvl="1"/>
            <a:r>
              <a:rPr lang="en-GB" dirty="0"/>
              <a:t>data locality: keeps pods local to the data they are using e.g. schedule pod on the node that has direct access to the data source such as a file system. </a:t>
            </a:r>
          </a:p>
          <a:p>
            <a:pPr lvl="1"/>
            <a:r>
              <a:rPr lang="en-GB" dirty="0"/>
              <a:t>inter-workload interference</a:t>
            </a:r>
          </a:p>
          <a:p>
            <a:pPr lvl="1"/>
            <a:r>
              <a:rPr lang="en-GB" dirty="0" smtClean="0"/>
              <a:t>deadlines</a:t>
            </a:r>
            <a:endParaRPr lang="en-GB" dirty="0"/>
          </a:p>
          <a:p>
            <a:r>
              <a:rPr lang="en-GB" dirty="0"/>
              <a:t>The scheduler only places the Pods into healthy Nodes</a:t>
            </a:r>
          </a:p>
          <a:p>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51208791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Scheduling</a:t>
            </a:r>
            <a:endParaRPr lang="en-GB" dirty="0"/>
          </a:p>
        </p:txBody>
      </p:sp>
      <p:sp>
        <p:nvSpPr>
          <p:cNvPr id="3" name="Content Placeholder 2"/>
          <p:cNvSpPr>
            <a:spLocks noGrp="1"/>
          </p:cNvSpPr>
          <p:nvPr>
            <p:ph idx="1"/>
          </p:nvPr>
        </p:nvSpPr>
        <p:spPr>
          <a:xfrm>
            <a:off x="1047750" y="1222359"/>
            <a:ext cx="7029450" cy="980729"/>
          </a:xfrm>
        </p:spPr>
        <p:txBody>
          <a:bodyPr/>
          <a:lstStyle/>
          <a:p>
            <a:r>
              <a:rPr lang="en-GB" dirty="0" err="1" smtClean="0"/>
              <a:t>kube</a:t>
            </a:r>
            <a:r>
              <a:rPr lang="en-GB" dirty="0" smtClean="0"/>
              <a:t>-scheduler “plays Tetris” to find the best node for a pod (and its container) to maximise the resources of the worker nodes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Rectangle 4"/>
          <p:cNvSpPr/>
          <p:nvPr/>
        </p:nvSpPr>
        <p:spPr bwMode="auto">
          <a:xfrm>
            <a:off x="1492415" y="2982129"/>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a:t>
            </a:r>
            <a:r>
              <a:rPr kumimoji="0" lang="en-GB" sz="1800" b="0" i="0" u="none" strike="noStrike" cap="none" normalizeH="0" dirty="0" smtClean="0">
                <a:ln>
                  <a:noFill/>
                </a:ln>
                <a:solidFill>
                  <a:schemeClr val="tx1"/>
                </a:solidFill>
                <a:effectLst/>
                <a:latin typeface="Helvetica" panose="020B0604020202020204" pitchFamily="34" charset="0"/>
              </a:rPr>
              <a:t> Node 1</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6" name="Rectangle 5"/>
          <p:cNvSpPr/>
          <p:nvPr/>
        </p:nvSpPr>
        <p:spPr bwMode="auto">
          <a:xfrm>
            <a:off x="1563483" y="3401757"/>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7" name="Rectangle 6"/>
          <p:cNvSpPr/>
          <p:nvPr/>
        </p:nvSpPr>
        <p:spPr bwMode="auto">
          <a:xfrm>
            <a:off x="2117808" y="3401757"/>
            <a:ext cx="1752995" cy="402716"/>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8" name="Rectangle 7"/>
          <p:cNvSpPr/>
          <p:nvPr/>
        </p:nvSpPr>
        <p:spPr bwMode="auto">
          <a:xfrm>
            <a:off x="1563483" y="3804472"/>
            <a:ext cx="383763" cy="1013893"/>
          </a:xfrm>
          <a:prstGeom prst="rect">
            <a:avLst/>
          </a:prstGeom>
          <a:solidFill>
            <a:schemeClr val="accent3">
              <a:lumMod val="8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9" name="Rectangle 8"/>
          <p:cNvSpPr/>
          <p:nvPr/>
        </p:nvSpPr>
        <p:spPr bwMode="auto">
          <a:xfrm>
            <a:off x="1947246" y="380447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33379" y="3804474"/>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1" name="Rectangle 10"/>
          <p:cNvSpPr/>
          <p:nvPr/>
        </p:nvSpPr>
        <p:spPr bwMode="auto">
          <a:xfrm>
            <a:off x="3216983" y="3804471"/>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2" name="Rectangle 11"/>
          <p:cNvSpPr/>
          <p:nvPr/>
        </p:nvSpPr>
        <p:spPr bwMode="auto">
          <a:xfrm>
            <a:off x="1947245" y="4224099"/>
            <a:ext cx="961779" cy="594265"/>
          </a:xfrm>
          <a:prstGeom prst="rect">
            <a:avLst/>
          </a:prstGeom>
          <a:solidFill>
            <a:schemeClr val="accent6">
              <a:lumMod val="40000"/>
              <a:lumOff val="6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909024" y="4228837"/>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4" name="Rectangle 13"/>
          <p:cNvSpPr/>
          <p:nvPr/>
        </p:nvSpPr>
        <p:spPr bwMode="auto">
          <a:xfrm>
            <a:off x="1563482" y="4818364"/>
            <a:ext cx="857547" cy="433072"/>
          </a:xfrm>
          <a:prstGeom prst="rect">
            <a:avLst/>
          </a:prstGeom>
          <a:solidFill>
            <a:schemeClr val="bg2">
              <a:lumMod val="5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5" name="Rectangle 14"/>
          <p:cNvSpPr/>
          <p:nvPr/>
        </p:nvSpPr>
        <p:spPr bwMode="auto">
          <a:xfrm>
            <a:off x="2421029" y="4818365"/>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6" name="Rectangle 15"/>
          <p:cNvSpPr/>
          <p:nvPr/>
        </p:nvSpPr>
        <p:spPr bwMode="auto">
          <a:xfrm>
            <a:off x="4619379" y="2977391"/>
            <a:ext cx="2439979" cy="2362136"/>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Worker</a:t>
            </a:r>
            <a:r>
              <a:rPr kumimoji="0" lang="en-GB" sz="1800" b="0" i="0" u="none" strike="noStrike" cap="none" normalizeH="0" dirty="0" smtClean="0">
                <a:ln>
                  <a:noFill/>
                </a:ln>
                <a:solidFill>
                  <a:schemeClr val="tx1"/>
                </a:solidFill>
                <a:effectLst/>
                <a:latin typeface="Helvetica" panose="020B0604020202020204" pitchFamily="34" charset="0"/>
              </a:rPr>
              <a:t> Node 2</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7" name="Rectangle 16"/>
          <p:cNvSpPr/>
          <p:nvPr/>
        </p:nvSpPr>
        <p:spPr bwMode="auto">
          <a:xfrm>
            <a:off x="4690447" y="3397019"/>
            <a:ext cx="554325" cy="402716"/>
          </a:xfrm>
          <a:prstGeom prst="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0" name="Rectangle 19"/>
          <p:cNvSpPr/>
          <p:nvPr/>
        </p:nvSpPr>
        <p:spPr bwMode="auto">
          <a:xfrm>
            <a:off x="5244772" y="3388562"/>
            <a:ext cx="383763" cy="419630"/>
          </a:xfrm>
          <a:prstGeom prst="rect">
            <a:avLst/>
          </a:prstGeom>
          <a:solidFill>
            <a:srgbClr val="00B0F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1" name="Rectangle 20"/>
          <p:cNvSpPr/>
          <p:nvPr/>
        </p:nvSpPr>
        <p:spPr bwMode="auto">
          <a:xfrm>
            <a:off x="5622614" y="3388561"/>
            <a:ext cx="883604" cy="419627"/>
          </a:xfrm>
          <a:prstGeom prst="rect">
            <a:avLst/>
          </a:prstGeom>
          <a:solidFill>
            <a:schemeClr val="tx1">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2" name="Rectangle 21"/>
          <p:cNvSpPr/>
          <p:nvPr/>
        </p:nvSpPr>
        <p:spPr bwMode="auto">
          <a:xfrm>
            <a:off x="4699921" y="3807173"/>
            <a:ext cx="653820" cy="1013893"/>
          </a:xfrm>
          <a:prstGeom prst="rect">
            <a:avLst/>
          </a:prstGeom>
          <a:solidFill>
            <a:srgbClr val="00B05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4" name="Rectangle 23"/>
          <p:cNvSpPr/>
          <p:nvPr/>
        </p:nvSpPr>
        <p:spPr bwMode="auto">
          <a:xfrm>
            <a:off x="5353741" y="4241260"/>
            <a:ext cx="305589" cy="589528"/>
          </a:xfrm>
          <a:prstGeom prst="rect">
            <a:avLst/>
          </a:prstGeom>
          <a:solidFill>
            <a:schemeClr val="bg2">
              <a:lumMod val="75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6" name="Rectangle 25"/>
          <p:cNvSpPr/>
          <p:nvPr/>
        </p:nvSpPr>
        <p:spPr bwMode="auto">
          <a:xfrm>
            <a:off x="5363219" y="3808188"/>
            <a:ext cx="1099175" cy="433072"/>
          </a:xfrm>
          <a:prstGeom prst="rect">
            <a:avLst/>
          </a:prstGeom>
          <a:solidFill>
            <a:srgbClr val="7030A0"/>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7" name="TextBox 26"/>
          <p:cNvSpPr txBox="1"/>
          <p:nvPr/>
        </p:nvSpPr>
        <p:spPr>
          <a:xfrm>
            <a:off x="2193613" y="5770665"/>
            <a:ext cx="1813317" cy="369332"/>
          </a:xfrm>
          <a:prstGeom prst="rect">
            <a:avLst/>
          </a:prstGeom>
          <a:noFill/>
        </p:spPr>
        <p:txBody>
          <a:bodyPr wrap="none" rtlCol="0">
            <a:spAutoFit/>
          </a:bodyPr>
          <a:lstStyle/>
          <a:p>
            <a:r>
              <a:rPr lang="en-GB" dirty="0" smtClean="0"/>
              <a:t>Pod 2 Replica 1</a:t>
            </a:r>
            <a:endParaRPr lang="en-GB" dirty="0"/>
          </a:p>
        </p:txBody>
      </p:sp>
      <p:sp>
        <p:nvSpPr>
          <p:cNvPr id="28" name="TextBox 27"/>
          <p:cNvSpPr txBox="1"/>
          <p:nvPr/>
        </p:nvSpPr>
        <p:spPr>
          <a:xfrm>
            <a:off x="4649077" y="5770665"/>
            <a:ext cx="1813317" cy="369332"/>
          </a:xfrm>
          <a:prstGeom prst="rect">
            <a:avLst/>
          </a:prstGeom>
          <a:noFill/>
        </p:spPr>
        <p:txBody>
          <a:bodyPr wrap="none" rtlCol="0">
            <a:spAutoFit/>
          </a:bodyPr>
          <a:lstStyle/>
          <a:p>
            <a:r>
              <a:rPr lang="en-GB" dirty="0" smtClean="0"/>
              <a:t>Pod 1 Replica 2</a:t>
            </a:r>
            <a:endParaRPr lang="en-GB" dirty="0"/>
          </a:p>
        </p:txBody>
      </p:sp>
      <p:cxnSp>
        <p:nvCxnSpPr>
          <p:cNvPr id="30" name="Straight Arrow Connector 29"/>
          <p:cNvCxnSpPr>
            <a:stCxn id="27" idx="0"/>
          </p:cNvCxnSpPr>
          <p:nvPr/>
        </p:nvCxnSpPr>
        <p:spPr bwMode="auto">
          <a:xfrm flipV="1">
            <a:off x="3100272" y="4477244"/>
            <a:ext cx="505212" cy="129342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Arrow Connector 31"/>
          <p:cNvCxnSpPr/>
          <p:nvPr/>
        </p:nvCxnSpPr>
        <p:spPr bwMode="auto">
          <a:xfrm flipH="1" flipV="1">
            <a:off x="5105874" y="4468785"/>
            <a:ext cx="396793" cy="114079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59758923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etcd</a:t>
            </a:r>
            <a:endParaRPr lang="en-GB" dirty="0"/>
          </a:p>
        </p:txBody>
      </p:sp>
      <p:sp>
        <p:nvSpPr>
          <p:cNvPr id="3" name="Content Placeholder 2"/>
          <p:cNvSpPr>
            <a:spLocks noGrp="1"/>
          </p:cNvSpPr>
          <p:nvPr>
            <p:ph idx="1"/>
          </p:nvPr>
        </p:nvSpPr>
        <p:spPr>
          <a:xfrm>
            <a:off x="1047750" y="967154"/>
            <a:ext cx="7029450" cy="3235569"/>
          </a:xfrm>
        </p:spPr>
        <p:txBody>
          <a:bodyPr/>
          <a:lstStyle/>
          <a:p>
            <a:r>
              <a:rPr lang="en-GB" dirty="0" smtClean="0"/>
              <a:t>Key </a:t>
            </a:r>
            <a:r>
              <a:rPr lang="en-GB" dirty="0"/>
              <a:t>value </a:t>
            </a:r>
            <a:r>
              <a:rPr lang="en-GB" dirty="0" smtClean="0"/>
              <a:t>database </a:t>
            </a:r>
            <a:r>
              <a:rPr lang="en-GB" dirty="0"/>
              <a:t>used as Kubernetes' backing store for all cluster </a:t>
            </a:r>
            <a:r>
              <a:rPr lang="en-GB" dirty="0" smtClean="0"/>
              <a:t>data – backup in case of failure</a:t>
            </a:r>
            <a:endParaRPr lang="en-GB" dirty="0"/>
          </a:p>
          <a:p>
            <a:r>
              <a:rPr lang="en-GB" dirty="0" smtClean="0"/>
              <a:t>Stores the current state of the Kubernetes cluster</a:t>
            </a:r>
          </a:p>
          <a:p>
            <a:r>
              <a:rPr lang="en-GB" dirty="0"/>
              <a:t>When the </a:t>
            </a:r>
            <a:r>
              <a:rPr lang="en-GB" dirty="0" err="1"/>
              <a:t>kube-apiserver</a:t>
            </a:r>
            <a:r>
              <a:rPr lang="en-GB" dirty="0"/>
              <a:t> receives a </a:t>
            </a:r>
            <a:r>
              <a:rPr lang="en-GB" dirty="0" smtClean="0"/>
              <a:t>HTTP REST </a:t>
            </a:r>
            <a:r>
              <a:rPr lang="en-GB" dirty="0"/>
              <a:t>Request to make </a:t>
            </a:r>
            <a:r>
              <a:rPr lang="en-GB" dirty="0" smtClean="0"/>
              <a:t>a Kubernetes object (aka resource), it is saved in </a:t>
            </a:r>
            <a:r>
              <a:rPr lang="en-GB" dirty="0" err="1" smtClean="0"/>
              <a:t>etcd</a:t>
            </a:r>
            <a:endParaRPr lang="en-GB" dirty="0" smtClean="0"/>
          </a:p>
          <a:p>
            <a:pPr lvl="1"/>
            <a:r>
              <a:rPr lang="en-GB" dirty="0" smtClean="0"/>
              <a:t>Usually the key takes the form of </a:t>
            </a:r>
            <a:r>
              <a:rPr lang="en-GB" i="1" dirty="0" smtClean="0"/>
              <a:t>&lt;namespace&gt;/&lt;name&gt;</a:t>
            </a:r>
          </a:p>
          <a:p>
            <a:pPr lvl="1"/>
            <a:r>
              <a:rPr lang="en-GB" dirty="0" smtClean="0"/>
              <a:t>Once the “object record” is stored, the object is then made visible by the </a:t>
            </a:r>
            <a:r>
              <a:rPr lang="en-GB" dirty="0" err="1" smtClean="0"/>
              <a:t>kube-apiserver</a:t>
            </a:r>
            <a:r>
              <a:rPr lang="en-GB" dirty="0" smtClean="0"/>
              <a:t> or scheduled by the </a:t>
            </a:r>
            <a:r>
              <a:rPr lang="en-GB" dirty="0" err="1" smtClean="0"/>
              <a:t>kube</a:t>
            </a:r>
            <a:r>
              <a:rPr lang="en-GB" dirty="0" smtClean="0"/>
              <a:t>-scheduler</a:t>
            </a:r>
            <a:r>
              <a:rPr lang="en-GB" i="1" dirty="0" smtClean="0"/>
              <a:t> </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27614" y="4354361"/>
            <a:ext cx="6869722" cy="2031325"/>
          </a:xfrm>
          <a:prstGeom prst="rect">
            <a:avLst/>
          </a:prstGeom>
          <a:noFill/>
          <a:ln w="19050">
            <a:solidFill>
              <a:schemeClr val="tx1"/>
            </a:solidFill>
          </a:ln>
        </p:spPr>
        <p:txBody>
          <a:bodyPr wrap="square" rtlCol="0">
            <a:spAutoFit/>
          </a:bodyPr>
          <a:lstStyle/>
          <a:p>
            <a:r>
              <a:rPr lang="en-GB" u="sng" dirty="0"/>
              <a:t>Example: </a:t>
            </a:r>
            <a:r>
              <a:rPr lang="en-GB" dirty="0"/>
              <a:t>After </a:t>
            </a:r>
            <a:r>
              <a:rPr lang="en-GB" b="1" dirty="0"/>
              <a:t>a Deployment record is stored to </a:t>
            </a:r>
            <a:r>
              <a:rPr lang="en-GB" b="1" dirty="0" err="1"/>
              <a:t>etcd</a:t>
            </a:r>
            <a:r>
              <a:rPr lang="en-GB" b="1" dirty="0"/>
              <a:t> </a:t>
            </a:r>
            <a:r>
              <a:rPr lang="en-GB" dirty="0"/>
              <a:t>and initialized, it is made visible </a:t>
            </a:r>
            <a:r>
              <a:rPr lang="en-GB" dirty="0" smtClean="0"/>
              <a:t>via the </a:t>
            </a:r>
            <a:r>
              <a:rPr lang="en-GB" dirty="0" err="1"/>
              <a:t>kube-apiserver</a:t>
            </a:r>
            <a:r>
              <a:rPr lang="en-GB" dirty="0"/>
              <a:t>. When this new resource is available, it is detected by the </a:t>
            </a:r>
            <a:r>
              <a:rPr lang="en-GB" dirty="0" err="1" smtClean="0"/>
              <a:t>DeploymentController</a:t>
            </a:r>
            <a:r>
              <a:rPr lang="en-GB" dirty="0"/>
              <a:t>, whose job it is to </a:t>
            </a:r>
            <a:r>
              <a:rPr lang="en-GB" b="1" dirty="0"/>
              <a:t>listen out for changes </a:t>
            </a:r>
            <a:r>
              <a:rPr lang="en-GB" b="1" dirty="0" smtClean="0"/>
              <a:t>to the </a:t>
            </a:r>
            <a:r>
              <a:rPr lang="en-GB" b="1" dirty="0"/>
              <a:t>Deployment records</a:t>
            </a:r>
            <a:r>
              <a:rPr lang="en-GB" dirty="0"/>
              <a:t>. </a:t>
            </a:r>
            <a:r>
              <a:rPr lang="en-GB" dirty="0" smtClean="0"/>
              <a:t>The controller adds a Deployment object to an internal worker queue, which the </a:t>
            </a:r>
            <a:r>
              <a:rPr lang="en-GB" dirty="0" err="1" smtClean="0"/>
              <a:t>DeploymentController</a:t>
            </a:r>
            <a:r>
              <a:rPr lang="en-GB" dirty="0" smtClean="0"/>
              <a:t> then detects and starts to process it.</a:t>
            </a:r>
            <a:endParaRPr lang="en-GB" dirty="0"/>
          </a:p>
        </p:txBody>
      </p:sp>
    </p:spTree>
    <p:extLst>
      <p:ext uri="{BB962C8B-B14F-4D97-AF65-F5344CB8AC3E}">
        <p14:creationId xmlns:p14="http://schemas.microsoft.com/office/powerpoint/2010/main" val="344778782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Master Node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22" name="Rectangle 21"/>
          <p:cNvSpPr/>
          <p:nvPr/>
        </p:nvSpPr>
        <p:spPr bwMode="auto">
          <a:xfrm>
            <a:off x="507022" y="1770184"/>
            <a:ext cx="8425963" cy="4812323"/>
          </a:xfrm>
          <a:prstGeom prst="rect">
            <a:avLst/>
          </a:prstGeom>
          <a:noFill/>
          <a:ln w="76200" cap="flat" cmpd="sng" algn="ctr">
            <a:solidFill>
              <a:schemeClr val="bg1">
                <a:lumMod val="50000"/>
              </a:schemeClr>
            </a:solidFill>
            <a:prstDash val="dash"/>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chemeClr val="bg1">
                    <a:lumMod val="50000"/>
                  </a:schemeClr>
                </a:solidFill>
                <a:effectLst/>
                <a:latin typeface="Helvetica" panose="020B0604020202020204" pitchFamily="34" charset="0"/>
              </a:rPr>
              <a:t>K8s</a:t>
            </a:r>
            <a:r>
              <a:rPr kumimoji="0" lang="en-GB" sz="1800" b="1" i="0" u="none" strike="noStrike" cap="none" normalizeH="0" dirty="0" smtClean="0">
                <a:ln>
                  <a:noFill/>
                </a:ln>
                <a:solidFill>
                  <a:schemeClr val="bg1">
                    <a:lumMod val="50000"/>
                  </a:schemeClr>
                </a:solidFill>
                <a:effectLst/>
                <a:latin typeface="Helvetica" panose="020B0604020202020204" pitchFamily="34" charset="0"/>
              </a:rPr>
              <a:t> Cluster</a:t>
            </a:r>
            <a:endParaRPr kumimoji="0" lang="en-GB" sz="1800" b="1" i="0" u="none" strike="noStrike" cap="none" normalizeH="0" baseline="0" dirty="0" smtClean="0">
              <a:ln>
                <a:noFill/>
              </a:ln>
              <a:solidFill>
                <a:schemeClr val="bg1">
                  <a:lumMod val="50000"/>
                </a:schemeClr>
              </a:solidFill>
              <a:effectLst/>
              <a:latin typeface="Helvetica" panose="020B0604020202020204" pitchFamily="34" charset="0"/>
            </a:endParaRPr>
          </a:p>
        </p:txBody>
      </p:sp>
      <p:sp>
        <p:nvSpPr>
          <p:cNvPr id="23" name="Rectangle 22"/>
          <p:cNvSpPr/>
          <p:nvPr/>
        </p:nvSpPr>
        <p:spPr bwMode="auto">
          <a:xfrm>
            <a:off x="767860" y="2142391"/>
            <a:ext cx="3276601" cy="3379177"/>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Master Node</a:t>
            </a:r>
          </a:p>
        </p:txBody>
      </p:sp>
      <p:pic>
        <p:nvPicPr>
          <p:cNvPr id="24" name="Picture 23" descr="Computer White Background Images | AWB"/>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611923" y="616072"/>
            <a:ext cx="1019908" cy="1019908"/>
          </a:xfrm>
          <a:prstGeom prst="rect">
            <a:avLst/>
          </a:prstGeom>
        </p:spPr>
      </p:pic>
      <p:sp>
        <p:nvSpPr>
          <p:cNvPr id="9" name="Rectangle 8"/>
          <p:cNvSpPr/>
          <p:nvPr/>
        </p:nvSpPr>
        <p:spPr bwMode="auto">
          <a:xfrm>
            <a:off x="5298831" y="212939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Deployment</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Controller </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solidFill>
                  <a:schemeClr val="bg1"/>
                </a:solidFill>
              </a:rPr>
              <a:t>process</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8" name="Rectangle 17"/>
          <p:cNvSpPr/>
          <p:nvPr/>
        </p:nvSpPr>
        <p:spPr bwMode="auto">
          <a:xfrm>
            <a:off x="2030730" y="4042756"/>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t>
            </a:r>
            <a:r>
              <a:rPr kumimoji="0" lang="en-GB" sz="1800" b="0" i="0" u="none" strike="noStrike" cap="none" normalizeH="0" baseline="0" dirty="0" smtClean="0">
                <a:ln>
                  <a:noFill/>
                </a:ln>
                <a:solidFill>
                  <a:schemeClr val="bg1"/>
                </a:solidFill>
                <a:effectLst/>
                <a:latin typeface="Helvetica" panose="020B0604020202020204" pitchFamily="34" charset="0"/>
              </a:rPr>
              <a:t>-scheduler</a:t>
            </a:r>
          </a:p>
        </p:txBody>
      </p:sp>
      <p:sp>
        <p:nvSpPr>
          <p:cNvPr id="3" name="Flowchart: Magnetic Disk 2"/>
          <p:cNvSpPr/>
          <p:nvPr/>
        </p:nvSpPr>
        <p:spPr bwMode="auto">
          <a:xfrm>
            <a:off x="4537075" y="5250718"/>
            <a:ext cx="990600" cy="1201616"/>
          </a:xfrm>
          <a:prstGeom prst="flowChartMagneticDisk">
            <a:avLst/>
          </a:prstGeom>
          <a:solidFill>
            <a:schemeClr val="tx1"/>
          </a:solidFill>
          <a:ln w="9525" cap="flat" cmpd="sng" algn="ctr">
            <a:solidFill>
              <a:schemeClr val="bg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etcd</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sp>
        <p:nvSpPr>
          <p:cNvPr id="19" name="Rectangle 18"/>
          <p:cNvSpPr/>
          <p:nvPr/>
        </p:nvSpPr>
        <p:spPr bwMode="auto">
          <a:xfrm>
            <a:off x="2030731" y="3117122"/>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t>
            </a:r>
            <a:r>
              <a:rPr kumimoji="0" lang="en-GB" sz="1800" b="0" i="0" u="none" strike="noStrike" cap="none" normalizeH="0" baseline="0" dirty="0" smtClean="0">
                <a:ln>
                  <a:noFill/>
                </a:ln>
                <a:solidFill>
                  <a:schemeClr val="bg1"/>
                </a:solidFill>
                <a:effectLst/>
                <a:latin typeface="Helvetica" panose="020B0604020202020204" pitchFamily="34" charset="0"/>
              </a:rPr>
              <a:t>-controller</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bg1"/>
                </a:solidFill>
                <a:effectLst/>
                <a:latin typeface="Helvetica" panose="020B0604020202020204" pitchFamily="34" charset="0"/>
              </a:rPr>
              <a:t>-manager</a:t>
            </a:r>
          </a:p>
        </p:txBody>
      </p:sp>
      <p:sp>
        <p:nvSpPr>
          <p:cNvPr id="21" name="Rectangle 20"/>
          <p:cNvSpPr/>
          <p:nvPr/>
        </p:nvSpPr>
        <p:spPr bwMode="auto">
          <a:xfrm>
            <a:off x="2174631" y="2151794"/>
            <a:ext cx="1869831" cy="808892"/>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bg1"/>
                </a:solidFill>
                <a:effectLst/>
                <a:latin typeface="Helvetica" panose="020B0604020202020204" pitchFamily="34" charset="0"/>
              </a:rPr>
              <a:t>kube-apiserver</a:t>
            </a:r>
            <a:endParaRPr kumimoji="0" lang="en-GB" sz="1800" b="0" i="0" u="none" strike="noStrike" cap="none" normalizeH="0" baseline="0" dirty="0" smtClean="0">
              <a:ln>
                <a:noFill/>
              </a:ln>
              <a:solidFill>
                <a:schemeClr val="bg1"/>
              </a:solidFill>
              <a:effectLst/>
              <a:latin typeface="Helvetica" panose="020B0604020202020204" pitchFamily="34" charset="0"/>
            </a:endParaRPr>
          </a:p>
        </p:txBody>
      </p:sp>
      <p:cxnSp>
        <p:nvCxnSpPr>
          <p:cNvPr id="16" name="Elbow Connector 15"/>
          <p:cNvCxnSpPr>
            <a:stCxn id="24" idx="3"/>
            <a:endCxn id="21" idx="0"/>
          </p:cNvCxnSpPr>
          <p:nvPr/>
        </p:nvCxnSpPr>
        <p:spPr bwMode="auto">
          <a:xfrm>
            <a:off x="2631831" y="1126026"/>
            <a:ext cx="477716" cy="1025768"/>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2751619" y="679762"/>
            <a:ext cx="915635" cy="369332"/>
          </a:xfrm>
          <a:prstGeom prst="rect">
            <a:avLst/>
          </a:prstGeom>
          <a:noFill/>
        </p:spPr>
        <p:txBody>
          <a:bodyPr wrap="none" rtlCol="0">
            <a:spAutoFit/>
          </a:bodyPr>
          <a:lstStyle/>
          <a:p>
            <a:r>
              <a:rPr lang="en-GB" dirty="0" err="1" smtClean="0"/>
              <a:t>kubectl</a:t>
            </a:r>
            <a:endParaRPr lang="en-GB" dirty="0"/>
          </a:p>
        </p:txBody>
      </p:sp>
      <p:sp>
        <p:nvSpPr>
          <p:cNvPr id="26" name="TextBox 25"/>
          <p:cNvSpPr txBox="1"/>
          <p:nvPr/>
        </p:nvSpPr>
        <p:spPr>
          <a:xfrm>
            <a:off x="3104546" y="1225984"/>
            <a:ext cx="1621341" cy="338554"/>
          </a:xfrm>
          <a:prstGeom prst="rect">
            <a:avLst/>
          </a:prstGeom>
          <a:noFill/>
        </p:spPr>
        <p:txBody>
          <a:bodyPr wrap="none" rtlCol="0">
            <a:spAutoFit/>
          </a:bodyPr>
          <a:lstStyle/>
          <a:p>
            <a:r>
              <a:rPr lang="en-GB" sz="1600" i="1" dirty="0" smtClean="0"/>
              <a:t>REST API Calls</a:t>
            </a:r>
            <a:endParaRPr lang="en-GB" sz="1600" i="1" dirty="0"/>
          </a:p>
        </p:txBody>
      </p:sp>
      <p:cxnSp>
        <p:nvCxnSpPr>
          <p:cNvPr id="28" name="Elbow Connector 27"/>
          <p:cNvCxnSpPr>
            <a:stCxn id="23" idx="2"/>
            <a:endCxn id="3" idx="2"/>
          </p:cNvCxnSpPr>
          <p:nvPr/>
        </p:nvCxnSpPr>
        <p:spPr bwMode="auto">
          <a:xfrm rot="16200000" flipH="1">
            <a:off x="3306639" y="4621090"/>
            <a:ext cx="329958" cy="213091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Elbow Connector 30"/>
          <p:cNvCxnSpPr>
            <a:stCxn id="9" idx="2"/>
            <a:endCxn id="18" idx="3"/>
          </p:cNvCxnSpPr>
          <p:nvPr/>
        </p:nvCxnSpPr>
        <p:spPr bwMode="auto">
          <a:xfrm rot="5400000">
            <a:off x="4312697" y="2526152"/>
            <a:ext cx="1508914" cy="2333186"/>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0" name="Elbow Connector 39"/>
          <p:cNvCxnSpPr>
            <a:stCxn id="19" idx="3"/>
            <a:endCxn id="9" idx="1"/>
          </p:cNvCxnSpPr>
          <p:nvPr/>
        </p:nvCxnSpPr>
        <p:spPr bwMode="auto">
          <a:xfrm flipV="1">
            <a:off x="3900562" y="2533842"/>
            <a:ext cx="1398269" cy="987726"/>
          </a:xfrm>
          <a:prstGeom prst="bentConnector3">
            <a:avLst>
              <a:gd name="adj1" fmla="val 50000"/>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3" name="TextBox 42"/>
          <p:cNvSpPr txBox="1"/>
          <p:nvPr/>
        </p:nvSpPr>
        <p:spPr>
          <a:xfrm>
            <a:off x="4252300" y="2106139"/>
            <a:ext cx="838691" cy="369332"/>
          </a:xfrm>
          <a:prstGeom prst="rect">
            <a:avLst/>
          </a:prstGeom>
          <a:noFill/>
        </p:spPr>
        <p:txBody>
          <a:bodyPr wrap="none" rtlCol="0">
            <a:spAutoFit/>
          </a:bodyPr>
          <a:lstStyle/>
          <a:p>
            <a:r>
              <a:rPr lang="en-GB" dirty="0" smtClean="0"/>
              <a:t>Run…</a:t>
            </a:r>
            <a:endParaRPr lang="en-GB" dirty="0"/>
          </a:p>
        </p:txBody>
      </p:sp>
      <p:sp>
        <p:nvSpPr>
          <p:cNvPr id="44" name="TextBox 43"/>
          <p:cNvSpPr txBox="1"/>
          <p:nvPr/>
        </p:nvSpPr>
        <p:spPr>
          <a:xfrm>
            <a:off x="4057011" y="4044921"/>
            <a:ext cx="1582484" cy="369332"/>
          </a:xfrm>
          <a:prstGeom prst="rect">
            <a:avLst/>
          </a:prstGeom>
          <a:noFill/>
        </p:spPr>
        <p:txBody>
          <a:bodyPr wrap="none" rtlCol="0">
            <a:spAutoFit/>
          </a:bodyPr>
          <a:lstStyle/>
          <a:p>
            <a:r>
              <a:rPr lang="en-GB" dirty="0" smtClean="0"/>
              <a:t>Deploy pod…</a:t>
            </a:r>
            <a:endParaRPr lang="en-GB" dirty="0"/>
          </a:p>
        </p:txBody>
      </p:sp>
      <p:sp>
        <p:nvSpPr>
          <p:cNvPr id="45" name="Rectangle 44"/>
          <p:cNvSpPr/>
          <p:nvPr/>
        </p:nvSpPr>
        <p:spPr bwMode="auto">
          <a:xfrm>
            <a:off x="6612310" y="4753673"/>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46" name="Rectangle 45"/>
          <p:cNvSpPr/>
          <p:nvPr/>
        </p:nvSpPr>
        <p:spPr bwMode="auto">
          <a:xfrm>
            <a:off x="6612309" y="3919895"/>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sp>
        <p:nvSpPr>
          <p:cNvPr id="47" name="Rectangle 46"/>
          <p:cNvSpPr/>
          <p:nvPr/>
        </p:nvSpPr>
        <p:spPr bwMode="auto">
          <a:xfrm>
            <a:off x="6612309" y="5569468"/>
            <a:ext cx="1292593" cy="633295"/>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Node</a:t>
            </a:r>
          </a:p>
        </p:txBody>
      </p:sp>
      <p:cxnSp>
        <p:nvCxnSpPr>
          <p:cNvPr id="48" name="Elbow Connector 47"/>
          <p:cNvCxnSpPr>
            <a:stCxn id="18" idx="2"/>
            <a:endCxn id="45" idx="1"/>
          </p:cNvCxnSpPr>
          <p:nvPr/>
        </p:nvCxnSpPr>
        <p:spPr bwMode="auto">
          <a:xfrm rot="16200000" flipH="1">
            <a:off x="4679642" y="3137652"/>
            <a:ext cx="218673" cy="3646664"/>
          </a:xfrm>
          <a:prstGeom prst="bentConnector2">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1" name="TextBox 50"/>
          <p:cNvSpPr txBox="1"/>
          <p:nvPr/>
        </p:nvSpPr>
        <p:spPr>
          <a:xfrm>
            <a:off x="4427246" y="4695591"/>
            <a:ext cx="1595309" cy="369332"/>
          </a:xfrm>
          <a:prstGeom prst="rect">
            <a:avLst/>
          </a:prstGeom>
          <a:noFill/>
        </p:spPr>
        <p:txBody>
          <a:bodyPr wrap="none" rtlCol="0">
            <a:spAutoFit/>
          </a:bodyPr>
          <a:lstStyle/>
          <a:p>
            <a:r>
              <a:rPr lang="en-GB" dirty="0" smtClean="0"/>
              <a:t>…select node</a:t>
            </a:r>
            <a:endParaRPr lang="en-GB" dirty="0"/>
          </a:p>
        </p:txBody>
      </p:sp>
      <p:cxnSp>
        <p:nvCxnSpPr>
          <p:cNvPr id="55" name="Elbow Connector 54"/>
          <p:cNvCxnSpPr>
            <a:stCxn id="46" idx="3"/>
            <a:endCxn id="9" idx="3"/>
          </p:cNvCxnSpPr>
          <p:nvPr/>
        </p:nvCxnSpPr>
        <p:spPr bwMode="auto">
          <a:xfrm flipH="1" flipV="1">
            <a:off x="7168662" y="2533842"/>
            <a:ext cx="736240" cy="1702701"/>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4" name="TextBox 63"/>
          <p:cNvSpPr txBox="1"/>
          <p:nvPr/>
        </p:nvSpPr>
        <p:spPr>
          <a:xfrm rot="16200000">
            <a:off x="7101070" y="4338366"/>
            <a:ext cx="2656989" cy="369332"/>
          </a:xfrm>
          <a:prstGeom prst="rect">
            <a:avLst/>
          </a:prstGeom>
          <a:noFill/>
        </p:spPr>
        <p:txBody>
          <a:bodyPr wrap="square" rtlCol="0">
            <a:spAutoFit/>
          </a:bodyPr>
          <a:lstStyle/>
          <a:p>
            <a:r>
              <a:rPr lang="en-GB" dirty="0" smtClean="0"/>
              <a:t>…monitor pod health…</a:t>
            </a:r>
            <a:endParaRPr lang="en-GB" dirty="0"/>
          </a:p>
        </p:txBody>
      </p:sp>
      <p:cxnSp>
        <p:nvCxnSpPr>
          <p:cNvPr id="73" name="Elbow Connector 72"/>
          <p:cNvCxnSpPr>
            <a:stCxn id="45" idx="3"/>
            <a:endCxn id="9" idx="3"/>
          </p:cNvCxnSpPr>
          <p:nvPr/>
        </p:nvCxnSpPr>
        <p:spPr bwMode="auto">
          <a:xfrm flipH="1" flipV="1">
            <a:off x="7168662" y="2533842"/>
            <a:ext cx="736241" cy="2536479"/>
          </a:xfrm>
          <a:prstGeom prst="bentConnector3">
            <a:avLst>
              <a:gd name="adj1" fmla="val -46973"/>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75" name="Elbow Connector 74"/>
          <p:cNvCxnSpPr>
            <a:stCxn id="47" idx="3"/>
            <a:endCxn id="9" idx="3"/>
          </p:cNvCxnSpPr>
          <p:nvPr/>
        </p:nvCxnSpPr>
        <p:spPr bwMode="auto">
          <a:xfrm flipH="1" flipV="1">
            <a:off x="7168662" y="2533842"/>
            <a:ext cx="736240" cy="3352274"/>
          </a:xfrm>
          <a:prstGeom prst="bentConnector3">
            <a:avLst>
              <a:gd name="adj1" fmla="val -47769"/>
            </a:avLst>
          </a:prstGeom>
          <a:solidFill>
            <a:schemeClr val="accent1"/>
          </a:solidFill>
          <a:ln w="6667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79" name="TextBox 78"/>
          <p:cNvSpPr txBox="1"/>
          <p:nvPr/>
        </p:nvSpPr>
        <p:spPr>
          <a:xfrm>
            <a:off x="7329687" y="1892875"/>
            <a:ext cx="1655019" cy="646331"/>
          </a:xfrm>
          <a:prstGeom prst="rect">
            <a:avLst/>
          </a:prstGeom>
          <a:noFill/>
        </p:spPr>
        <p:txBody>
          <a:bodyPr wrap="square" rtlCol="0">
            <a:spAutoFit/>
          </a:bodyPr>
          <a:lstStyle/>
          <a:p>
            <a:r>
              <a:rPr lang="en-GB" dirty="0" smtClean="0"/>
              <a:t>…replace dead pod</a:t>
            </a:r>
            <a:endParaRPr lang="en-GB" dirty="0"/>
          </a:p>
        </p:txBody>
      </p:sp>
      <p:sp>
        <p:nvSpPr>
          <p:cNvPr id="86" name="Rounded Rectangle 85"/>
          <p:cNvSpPr/>
          <p:nvPr/>
        </p:nvSpPr>
        <p:spPr bwMode="auto">
          <a:xfrm>
            <a:off x="7305251" y="4851647"/>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87" name="Rectangle 86"/>
          <p:cNvSpPr/>
          <p:nvPr/>
        </p:nvSpPr>
        <p:spPr bwMode="auto">
          <a:xfrm>
            <a:off x="7178266" y="3099524"/>
            <a:ext cx="1014911" cy="357554"/>
          </a:xfrm>
          <a:prstGeom prst="rect">
            <a:avLst/>
          </a:prstGeom>
          <a:noFill/>
          <a:ln w="15875"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err="1" smtClean="0">
                <a:ln>
                  <a:noFill/>
                </a:ln>
                <a:solidFill>
                  <a:schemeClr val="tx1"/>
                </a:solidFill>
                <a:effectLst/>
                <a:latin typeface="Helvetica" panose="020B0604020202020204" pitchFamily="34" charset="0"/>
              </a:rPr>
              <a:t>ReplicaSet</a:t>
            </a:r>
            <a:endParaRPr kumimoji="0" lang="en-GB" sz="1200" b="0" i="0" u="none" strike="noStrike" cap="none" normalizeH="0" baseline="0" dirty="0" smtClean="0">
              <a:ln>
                <a:noFill/>
              </a:ln>
              <a:solidFill>
                <a:schemeClr val="tx1"/>
              </a:solidFill>
              <a:effectLst/>
              <a:latin typeface="Helvetica" panose="020B0604020202020204" pitchFamily="34" charset="0"/>
            </a:endParaRPr>
          </a:p>
        </p:txBody>
      </p:sp>
      <p:sp>
        <p:nvSpPr>
          <p:cNvPr id="88" name="TextBox 87"/>
          <p:cNvSpPr txBox="1"/>
          <p:nvPr/>
        </p:nvSpPr>
        <p:spPr>
          <a:xfrm>
            <a:off x="2073604" y="5851526"/>
            <a:ext cx="2416046" cy="369332"/>
          </a:xfrm>
          <a:prstGeom prst="rect">
            <a:avLst/>
          </a:prstGeom>
          <a:noFill/>
        </p:spPr>
        <p:txBody>
          <a:bodyPr wrap="none" rtlCol="0">
            <a:spAutoFit/>
          </a:bodyPr>
          <a:lstStyle/>
          <a:p>
            <a:r>
              <a:rPr lang="en-GB" dirty="0" smtClean="0"/>
              <a:t>Store cluster changes</a:t>
            </a:r>
            <a:endParaRPr lang="en-GB" dirty="0"/>
          </a:p>
        </p:txBody>
      </p:sp>
    </p:spTree>
    <p:extLst>
      <p:ext uri="{BB962C8B-B14F-4D97-AF65-F5344CB8AC3E}">
        <p14:creationId xmlns:p14="http://schemas.microsoft.com/office/powerpoint/2010/main" val="357473966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Cloud Master </a:t>
            </a:r>
            <a:r>
              <a:rPr lang="en-GB" dirty="0"/>
              <a:t>Node </a:t>
            </a:r>
            <a:r>
              <a:rPr lang="en-GB" dirty="0" smtClean="0"/>
              <a:t>Components</a:t>
            </a:r>
            <a:endParaRPr lang="en-GB" dirty="0"/>
          </a:p>
        </p:txBody>
      </p:sp>
      <p:sp>
        <p:nvSpPr>
          <p:cNvPr id="3" name="Content Placeholder 2"/>
          <p:cNvSpPr>
            <a:spLocks noGrp="1"/>
          </p:cNvSpPr>
          <p:nvPr>
            <p:ph idx="1"/>
          </p:nvPr>
        </p:nvSpPr>
        <p:spPr>
          <a:xfrm>
            <a:off x="1041889" y="1104733"/>
            <a:ext cx="7029450" cy="4540661"/>
          </a:xfrm>
        </p:spPr>
        <p:txBody>
          <a:bodyPr/>
          <a:lstStyle/>
          <a:p>
            <a:pPr marL="0" indent="0">
              <a:buNone/>
            </a:pPr>
            <a:r>
              <a:rPr lang="en-GB" b="1" u="sng" dirty="0"/>
              <a:t>cloud-controller-manager</a:t>
            </a:r>
          </a:p>
          <a:p>
            <a:r>
              <a:rPr lang="en-GB" dirty="0" smtClean="0"/>
              <a:t>Allows Kubernetes to run on top of a </a:t>
            </a:r>
            <a:r>
              <a:rPr lang="en-GB" b="1" dirty="0" smtClean="0"/>
              <a:t>cloud </a:t>
            </a:r>
            <a:r>
              <a:rPr lang="en-GB" b="1" dirty="0"/>
              <a:t>provider's </a:t>
            </a:r>
            <a:r>
              <a:rPr lang="en-GB" b="1" dirty="0" smtClean="0"/>
              <a:t>API</a:t>
            </a:r>
            <a:r>
              <a:rPr lang="en-GB" dirty="0" smtClean="0"/>
              <a:t> (AWS, Azure, etc.)</a:t>
            </a:r>
            <a:endParaRPr lang="en-GB" b="1" dirty="0"/>
          </a:p>
          <a:p>
            <a:r>
              <a:rPr lang="en-GB" dirty="0" smtClean="0"/>
              <a:t>Runs </a:t>
            </a:r>
            <a:r>
              <a:rPr lang="en-GB" dirty="0"/>
              <a:t>controllers that are specific to </a:t>
            </a:r>
            <a:r>
              <a:rPr lang="en-GB" dirty="0" smtClean="0"/>
              <a:t>the </a:t>
            </a:r>
            <a:r>
              <a:rPr lang="en-GB" dirty="0"/>
              <a:t>cloud </a:t>
            </a:r>
            <a:r>
              <a:rPr lang="en-GB" dirty="0" smtClean="0"/>
              <a:t>provider</a:t>
            </a:r>
          </a:p>
          <a:p>
            <a:r>
              <a:rPr lang="en-GB" dirty="0" smtClean="0"/>
              <a:t>The </a:t>
            </a:r>
            <a:r>
              <a:rPr lang="en-GB" dirty="0"/>
              <a:t>following controllers can have cloud provider </a:t>
            </a:r>
            <a:r>
              <a:rPr lang="en-GB" dirty="0" smtClean="0"/>
              <a:t>dependencies:</a:t>
            </a:r>
          </a:p>
          <a:p>
            <a:pPr lvl="1"/>
            <a:r>
              <a:rPr lang="en-GB" b="1" dirty="0" smtClean="0"/>
              <a:t>Node </a:t>
            </a:r>
            <a:r>
              <a:rPr lang="en-GB" b="1" dirty="0"/>
              <a:t>controller</a:t>
            </a:r>
            <a:r>
              <a:rPr lang="en-GB" dirty="0"/>
              <a:t>: The node controller is responsible for creating Node objects </a:t>
            </a:r>
            <a:r>
              <a:rPr lang="en-GB" dirty="0" smtClean="0"/>
              <a:t>when new VMs are created in your cloud infrastructure. Also monitors the health of the nodes…the deployment controller decides whether a new node should be started if a node becomes </a:t>
            </a:r>
            <a:r>
              <a:rPr lang="en-GB" dirty="0" err="1" smtClean="0"/>
              <a:t>unresponisive</a:t>
            </a:r>
            <a:endParaRPr lang="en-GB" dirty="0" smtClean="0"/>
          </a:p>
          <a:p>
            <a:pPr lvl="1"/>
            <a:r>
              <a:rPr lang="en-GB" b="1" dirty="0" smtClean="0"/>
              <a:t>Route </a:t>
            </a:r>
            <a:r>
              <a:rPr lang="en-GB" b="1" dirty="0"/>
              <a:t>controller</a:t>
            </a:r>
            <a:r>
              <a:rPr lang="en-GB" dirty="0"/>
              <a:t>: For setting up routes in the underlying cloud </a:t>
            </a:r>
            <a:r>
              <a:rPr lang="en-GB" dirty="0" smtClean="0"/>
              <a:t>infrastructure </a:t>
            </a:r>
            <a:r>
              <a:rPr lang="en-GB" dirty="0"/>
              <a:t>so that containers on different nodes in your Kubernetes cluster can communicate with each other</a:t>
            </a:r>
            <a:endParaRPr lang="en-GB" dirty="0" smtClean="0"/>
          </a:p>
          <a:p>
            <a:pPr lvl="1"/>
            <a:r>
              <a:rPr lang="en-GB" b="1" dirty="0" smtClean="0"/>
              <a:t>Service </a:t>
            </a:r>
            <a:r>
              <a:rPr lang="en-GB" b="1" dirty="0"/>
              <a:t>controller</a:t>
            </a:r>
            <a:r>
              <a:rPr lang="en-GB" dirty="0"/>
              <a:t>: </a:t>
            </a:r>
            <a:r>
              <a:rPr lang="en-GB" dirty="0" smtClean="0"/>
              <a:t>Sets </a:t>
            </a:r>
            <a:r>
              <a:rPr lang="en-GB" dirty="0"/>
              <a:t>up load balancers and other </a:t>
            </a:r>
            <a:r>
              <a:rPr lang="en-GB" dirty="0" smtClean="0"/>
              <a:t>cloud infrastructure </a:t>
            </a:r>
            <a:r>
              <a:rPr lang="en-GB" dirty="0"/>
              <a:t>components when you declare a Service resource that requires them</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569649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Rectangle 69"/>
          <p:cNvSpPr/>
          <p:nvPr/>
        </p:nvSpPr>
        <p:spPr bwMode="auto">
          <a:xfrm>
            <a:off x="287020" y="1260013"/>
            <a:ext cx="6273587" cy="5037992"/>
          </a:xfrm>
          <a:prstGeom prst="rect">
            <a:avLst/>
          </a:prstGeom>
          <a:solidFill>
            <a:schemeClr val="accent6">
              <a:lumMod val="20000"/>
              <a:lumOff val="80000"/>
            </a:schemeClr>
          </a:solidFill>
          <a:ln w="3810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r>
              <a:rPr lang="en-GB" dirty="0" smtClean="0"/>
              <a:t>Kubernetes in the Cloud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5" name="Group 4"/>
          <p:cNvGrpSpPr/>
          <p:nvPr/>
        </p:nvGrpSpPr>
        <p:grpSpPr>
          <a:xfrm>
            <a:off x="615459" y="2641871"/>
            <a:ext cx="1817077" cy="1776046"/>
            <a:chOff x="2303585" y="2033954"/>
            <a:chExt cx="1817077" cy="1776046"/>
          </a:xfrm>
          <a:solidFill>
            <a:schemeClr val="accent4">
              <a:lumMod val="10000"/>
              <a:lumOff val="90000"/>
            </a:schemeClr>
          </a:solidFill>
        </p:grpSpPr>
        <p:sp>
          <p:nvSpPr>
            <p:cNvPr id="6" name="Rounded Rectangle 5"/>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7" name="Rectangle 6"/>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a:t>
              </a:r>
              <a:r>
                <a:rPr kumimoji="0" lang="en-GB" sz="1600" b="0" i="0" u="none" strike="noStrike" cap="none" normalizeH="0" dirty="0" smtClean="0">
                  <a:ln>
                    <a:noFill/>
                  </a:ln>
                  <a:solidFill>
                    <a:schemeClr val="tx1"/>
                  </a:solidFill>
                  <a:effectLst/>
                  <a:latin typeface="Helvetica" panose="020B0604020202020204" pitchFamily="34" charset="0"/>
                </a:rPr>
                <a:t> Machine</a:t>
              </a:r>
              <a:endParaRPr kumimoji="0" lang="en-GB" sz="1600" b="0" i="0" u="none" strike="noStrike" cap="none" normalizeH="0" baseline="0" dirty="0" smtClean="0">
                <a:ln>
                  <a:noFill/>
                </a:ln>
                <a:solidFill>
                  <a:schemeClr val="tx1"/>
                </a:solidFill>
                <a:effectLst/>
                <a:latin typeface="Helvetica" panose="020B0604020202020204" pitchFamily="34" charset="0"/>
              </a:endParaRPr>
            </a:p>
          </p:txBody>
        </p:sp>
      </p:grpSp>
      <p:grpSp>
        <p:nvGrpSpPr>
          <p:cNvPr id="8" name="Group 7"/>
          <p:cNvGrpSpPr/>
          <p:nvPr/>
        </p:nvGrpSpPr>
        <p:grpSpPr>
          <a:xfrm>
            <a:off x="2590798" y="2641871"/>
            <a:ext cx="1817077" cy="1776046"/>
            <a:chOff x="2303585" y="2033954"/>
            <a:chExt cx="1817077" cy="1776046"/>
          </a:xfrm>
          <a:solidFill>
            <a:schemeClr val="accent4">
              <a:lumMod val="10000"/>
              <a:lumOff val="90000"/>
            </a:schemeClr>
          </a:solidFill>
        </p:grpSpPr>
        <p:sp>
          <p:nvSpPr>
            <p:cNvPr id="9" name="Rounded Rectangle 8"/>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0" name="Rectangle 9"/>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 Machine</a:t>
              </a:r>
            </a:p>
          </p:txBody>
        </p:sp>
      </p:grpSp>
      <p:grpSp>
        <p:nvGrpSpPr>
          <p:cNvPr id="11" name="Group 10"/>
          <p:cNvGrpSpPr/>
          <p:nvPr/>
        </p:nvGrpSpPr>
        <p:grpSpPr>
          <a:xfrm>
            <a:off x="4530967" y="2641871"/>
            <a:ext cx="1817077" cy="1776046"/>
            <a:chOff x="2303585" y="2033954"/>
            <a:chExt cx="1817077" cy="1776046"/>
          </a:xfrm>
          <a:solidFill>
            <a:schemeClr val="accent4">
              <a:lumMod val="10000"/>
              <a:lumOff val="90000"/>
            </a:schemeClr>
          </a:solidFill>
        </p:grpSpPr>
        <p:sp>
          <p:nvSpPr>
            <p:cNvPr id="12" name="Rounded Rectangle 11"/>
            <p:cNvSpPr/>
            <p:nvPr/>
          </p:nvSpPr>
          <p:spPr bwMode="auto">
            <a:xfrm>
              <a:off x="2526323" y="2467708"/>
              <a:ext cx="1403288" cy="1299647"/>
            </a:xfrm>
            <a:prstGeom prst="roundRect">
              <a:avLst/>
            </a:prstGeom>
            <a:grp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chemeClr val="tx1"/>
                  </a:solidFill>
                  <a:effectLst/>
                  <a:latin typeface="Helvetica" panose="020B0604020202020204" pitchFamily="34" charset="0"/>
                </a:rPr>
                <a:t>Node</a:t>
              </a:r>
              <a:endParaRPr kumimoji="0" lang="en-GB" sz="1600" i="0" u="none" strike="noStrike" cap="none" normalizeH="0" baseline="0" dirty="0" smtClean="0">
                <a:ln>
                  <a:noFill/>
                </a:ln>
                <a:solidFill>
                  <a:schemeClr val="tx1"/>
                </a:solidFill>
                <a:effectLst/>
                <a:latin typeface="Helvetica" panose="020B0604020202020204" pitchFamily="34" charset="0"/>
              </a:endParaRPr>
            </a:p>
            <a:p>
              <a:pPr marL="0" marR="0" indent="0" defTabSz="914400" rtl="0" eaLnBrk="0" fontAlgn="base" latinLnBrk="0" hangingPunct="0">
                <a:lnSpc>
                  <a:spcPct val="100000"/>
                </a:lnSpc>
                <a:spcBef>
                  <a:spcPct val="0"/>
                </a:spcBef>
                <a:spcAft>
                  <a:spcPct val="0"/>
                </a:spcAft>
                <a:buClrTx/>
                <a:buSzTx/>
                <a:buFontTx/>
                <a:buNone/>
                <a:tabLst/>
              </a:pPr>
              <a:endParaRPr kumimoji="0" lang="en-GB" sz="1600" b="1" i="0" u="none" strike="noStrike" cap="none" normalizeH="0" baseline="0" dirty="0" smtClean="0">
                <a:ln>
                  <a:noFill/>
                </a:ln>
                <a:solidFill>
                  <a:schemeClr val="tx1"/>
                </a:solidFill>
                <a:effectLst/>
                <a:latin typeface="Helvetica" panose="020B0604020202020204" pitchFamily="34" charset="0"/>
              </a:endParaRPr>
            </a:p>
          </p:txBody>
        </p:sp>
        <p:sp>
          <p:nvSpPr>
            <p:cNvPr id="13" name="Rectangle 12"/>
            <p:cNvSpPr/>
            <p:nvPr/>
          </p:nvSpPr>
          <p:spPr bwMode="auto">
            <a:xfrm>
              <a:off x="2303585" y="2033954"/>
              <a:ext cx="1817077" cy="1776046"/>
            </a:xfrm>
            <a:prstGeom prst="rect">
              <a:avLst/>
            </a:prstGeom>
            <a:grp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Helvetica" panose="020B0604020202020204" pitchFamily="34" charset="0"/>
                </a:rPr>
                <a:t>Virtual Machine</a:t>
              </a:r>
            </a:p>
          </p:txBody>
        </p:sp>
      </p:grpSp>
      <p:cxnSp>
        <p:nvCxnSpPr>
          <p:cNvPr id="14" name="Elbow Connector 13"/>
          <p:cNvCxnSpPr>
            <a:stCxn id="7" idx="2"/>
            <a:endCxn id="48" idx="2"/>
          </p:cNvCxnSpPr>
          <p:nvPr/>
        </p:nvCxnSpPr>
        <p:spPr bwMode="auto">
          <a:xfrm rot="16200000" flipH="1">
            <a:off x="2045832" y="3896083"/>
            <a:ext cx="579981" cy="1623648"/>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Elbow Connector 14"/>
          <p:cNvCxnSpPr>
            <a:stCxn id="48" idx="6"/>
            <a:endCxn id="13" idx="2"/>
          </p:cNvCxnSpPr>
          <p:nvPr/>
        </p:nvCxnSpPr>
        <p:spPr bwMode="auto">
          <a:xfrm flipV="1">
            <a:off x="3851030" y="4417917"/>
            <a:ext cx="1588476" cy="579981"/>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Rounded Rectangle 16"/>
          <p:cNvSpPr/>
          <p:nvPr/>
        </p:nvSpPr>
        <p:spPr bwMode="auto">
          <a:xfrm>
            <a:off x="99939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18" name="Rounded Rectangle 17"/>
          <p:cNvSpPr/>
          <p:nvPr/>
        </p:nvSpPr>
        <p:spPr bwMode="auto">
          <a:xfrm>
            <a:off x="159552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19" name="Rounded Rectangle 18"/>
          <p:cNvSpPr/>
          <p:nvPr/>
        </p:nvSpPr>
        <p:spPr bwMode="auto">
          <a:xfrm>
            <a:off x="2980270"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0" name="Rounded Rectangle 19"/>
          <p:cNvSpPr/>
          <p:nvPr/>
        </p:nvSpPr>
        <p:spPr bwMode="auto">
          <a:xfrm>
            <a:off x="3576407"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1" name="Rounded Rectangle 20"/>
          <p:cNvSpPr/>
          <p:nvPr/>
        </p:nvSpPr>
        <p:spPr bwMode="auto">
          <a:xfrm>
            <a:off x="4920439"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2" name="Rounded Rectangle 21"/>
          <p:cNvSpPr/>
          <p:nvPr/>
        </p:nvSpPr>
        <p:spPr bwMode="auto">
          <a:xfrm>
            <a:off x="5516576" y="3779009"/>
            <a:ext cx="463061" cy="457200"/>
          </a:xfrm>
          <a:prstGeom prst="roundRect">
            <a:avLst/>
          </a:prstGeom>
          <a:solidFill>
            <a:schemeClr val="bg2">
              <a:lumMod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rgbClr val="FF0000"/>
                </a:solidFill>
                <a:effectLst/>
                <a:latin typeface="Helvetica" panose="020B0604020202020204" pitchFamily="34" charset="0"/>
              </a:rPr>
              <a:t>Pod</a:t>
            </a:r>
          </a:p>
        </p:txBody>
      </p:sp>
      <p:sp>
        <p:nvSpPr>
          <p:cNvPr id="27" name="Rounded Rectangle 26"/>
          <p:cNvSpPr/>
          <p:nvPr/>
        </p:nvSpPr>
        <p:spPr bwMode="auto">
          <a:xfrm>
            <a:off x="3860693" y="1581421"/>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smtClean="0"/>
              <a:t>N</a:t>
            </a:r>
            <a:r>
              <a:rPr kumimoji="0" lang="en-GB" sz="1800" b="0" i="0" u="none" strike="noStrike" cap="none" normalizeH="0" baseline="0" dirty="0" smtClean="0">
                <a:ln>
                  <a:noFill/>
                </a:ln>
                <a:solidFill>
                  <a:schemeClr val="tx1"/>
                </a:solidFill>
                <a:effectLst/>
                <a:latin typeface="Helvetica" panose="020B0604020202020204" pitchFamily="34" charset="0"/>
              </a:rPr>
              <a:t>ode</a:t>
            </a:r>
            <a:r>
              <a:rPr kumimoji="0" lang="en-GB" sz="1800" b="0" i="0" u="none" strike="noStrike" cap="none" normalizeH="0" dirty="0" smtClean="0">
                <a:ln>
                  <a:noFill/>
                </a:ln>
                <a:solidFill>
                  <a:schemeClr val="tx1"/>
                </a:solidFill>
                <a:effectLst/>
                <a:latin typeface="Helvetica" panose="020B0604020202020204" pitchFamily="34" charset="0"/>
              </a:rPr>
              <a:t> C</a:t>
            </a:r>
            <a:r>
              <a:rPr kumimoji="0" lang="en-GB" sz="1800" b="0" i="0" u="none" strike="noStrike" cap="none" normalizeH="0" baseline="0" dirty="0" smtClean="0">
                <a:ln>
                  <a:noFill/>
                </a:ln>
                <a:solidFill>
                  <a:schemeClr val="tx1"/>
                </a:solidFill>
                <a:effectLst/>
                <a:latin typeface="Helvetica" panose="020B0604020202020204" pitchFamily="34" charset="0"/>
              </a:rPr>
              <a:t>ontroller</a:t>
            </a:r>
          </a:p>
        </p:txBody>
      </p:sp>
      <p:sp>
        <p:nvSpPr>
          <p:cNvPr id="28" name="Rounded Rectangle 27"/>
          <p:cNvSpPr/>
          <p:nvPr/>
        </p:nvSpPr>
        <p:spPr bwMode="auto">
          <a:xfrm>
            <a:off x="1739138"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29" name="Rounded Rectangle 28"/>
          <p:cNvSpPr/>
          <p:nvPr/>
        </p:nvSpPr>
        <p:spPr bwMode="auto">
          <a:xfrm>
            <a:off x="3709993"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30" name="Rounded Rectangle 29"/>
          <p:cNvSpPr/>
          <p:nvPr/>
        </p:nvSpPr>
        <p:spPr bwMode="auto">
          <a:xfrm>
            <a:off x="5660187" y="2959628"/>
            <a:ext cx="63835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400" b="0" i="0" u="none" strike="noStrike" cap="none" normalizeH="0" baseline="0" dirty="0" err="1" smtClean="0">
                <a:ln>
                  <a:noFill/>
                </a:ln>
                <a:solidFill>
                  <a:schemeClr val="tx1"/>
                </a:solidFill>
                <a:effectLst/>
                <a:latin typeface="Helvetica" panose="020B0604020202020204" pitchFamily="34" charset="0"/>
              </a:rPr>
              <a:t>kubelet</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cxnSp>
        <p:nvCxnSpPr>
          <p:cNvPr id="32" name="Elbow Connector 31"/>
          <p:cNvCxnSpPr>
            <a:stCxn id="28" idx="0"/>
            <a:endCxn id="27" idx="2"/>
          </p:cNvCxnSpPr>
          <p:nvPr/>
        </p:nvCxnSpPr>
        <p:spPr bwMode="auto">
          <a:xfrm rot="5400000" flipH="1" flipV="1">
            <a:off x="2966241" y="1136558"/>
            <a:ext cx="915146" cy="2730994"/>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6" name="Elbow Connector 35"/>
          <p:cNvCxnSpPr>
            <a:stCxn id="29" idx="0"/>
            <a:endCxn id="27" idx="2"/>
          </p:cNvCxnSpPr>
          <p:nvPr/>
        </p:nvCxnSpPr>
        <p:spPr bwMode="auto">
          <a:xfrm rot="5400000" flipH="1" flipV="1">
            <a:off x="3951668" y="2121986"/>
            <a:ext cx="915146" cy="760139"/>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38"/>
          <p:cNvCxnSpPr>
            <a:stCxn id="30" idx="0"/>
            <a:endCxn id="27" idx="2"/>
          </p:cNvCxnSpPr>
          <p:nvPr/>
        </p:nvCxnSpPr>
        <p:spPr bwMode="auto">
          <a:xfrm rot="16200000" flipV="1">
            <a:off x="4926766" y="1907027"/>
            <a:ext cx="915146" cy="1190055"/>
          </a:xfrm>
          <a:prstGeom prst="bentConnector3">
            <a:avLst>
              <a:gd name="adj1" fmla="val 6345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Rounded Rectangle 46"/>
          <p:cNvSpPr/>
          <p:nvPr/>
        </p:nvSpPr>
        <p:spPr bwMode="auto">
          <a:xfrm flipH="1">
            <a:off x="1152708" y="5644673"/>
            <a:ext cx="1811216" cy="463061"/>
          </a:xfrm>
          <a:prstGeom prst="roundRect">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Load Balancer</a:t>
            </a:r>
          </a:p>
        </p:txBody>
      </p:sp>
      <p:sp>
        <p:nvSpPr>
          <p:cNvPr id="48" name="Oval 47"/>
          <p:cNvSpPr/>
          <p:nvPr/>
        </p:nvSpPr>
        <p:spPr bwMode="auto">
          <a:xfrm>
            <a:off x="3147646" y="4646206"/>
            <a:ext cx="703384" cy="703384"/>
          </a:xfrm>
          <a:prstGeom prst="ellipse">
            <a:avLst/>
          </a:prstGeom>
          <a:solidFill>
            <a:schemeClr val="accent4">
              <a:lumMod val="10000"/>
              <a:lumOff val="9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49" name="Right Arrow 48"/>
          <p:cNvSpPr/>
          <p:nvPr/>
        </p:nvSpPr>
        <p:spPr bwMode="auto">
          <a:xfrm>
            <a:off x="3505200"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0" name="Right Arrow 49"/>
          <p:cNvSpPr/>
          <p:nvPr/>
        </p:nvSpPr>
        <p:spPr bwMode="auto">
          <a:xfrm rot="10800000">
            <a:off x="3212122" y="4899449"/>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1" name="Right Arrow 50"/>
          <p:cNvSpPr/>
          <p:nvPr/>
        </p:nvSpPr>
        <p:spPr bwMode="auto">
          <a:xfrm rot="16200000">
            <a:off x="3376246" y="4684307"/>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2" name="Right Arrow 51"/>
          <p:cNvSpPr/>
          <p:nvPr/>
        </p:nvSpPr>
        <p:spPr bwMode="auto">
          <a:xfrm rot="5400000">
            <a:off x="3367452" y="5110465"/>
            <a:ext cx="257908" cy="216877"/>
          </a:xfrm>
          <a:prstGeom prst="rightArrow">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53" name="Elbow Connector 52"/>
          <p:cNvCxnSpPr>
            <a:stCxn id="52" idx="3"/>
            <a:endCxn id="47" idx="1"/>
          </p:cNvCxnSpPr>
          <p:nvPr/>
        </p:nvCxnSpPr>
        <p:spPr bwMode="auto">
          <a:xfrm rot="5400000">
            <a:off x="2965992" y="5345790"/>
            <a:ext cx="528346" cy="532482"/>
          </a:xfrm>
          <a:prstGeom prst="bentConnector2">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8" name="Elbow Connector 57"/>
          <p:cNvCxnSpPr>
            <a:stCxn id="48" idx="0"/>
            <a:endCxn id="10" idx="2"/>
          </p:cNvCxnSpPr>
          <p:nvPr/>
        </p:nvCxnSpPr>
        <p:spPr bwMode="auto">
          <a:xfrm rot="16200000" flipV="1">
            <a:off x="3385194" y="4532061"/>
            <a:ext cx="228289" cy="1"/>
          </a:xfrm>
          <a:prstGeom prst="bentConnector3">
            <a:avLst>
              <a:gd name="adj1" fmla="val 50000"/>
            </a:avLst>
          </a:prstGeom>
          <a:solidFill>
            <a:schemeClr val="accent1"/>
          </a:solidFill>
          <a:ln w="5715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2" name="Rounded Rectangle 61"/>
          <p:cNvSpPr/>
          <p:nvPr/>
        </p:nvSpPr>
        <p:spPr bwMode="auto">
          <a:xfrm>
            <a:off x="4026876" y="5155434"/>
            <a:ext cx="1857236"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Route Controller</a:t>
            </a:r>
          </a:p>
        </p:txBody>
      </p:sp>
      <p:sp>
        <p:nvSpPr>
          <p:cNvPr id="66" name="Right Arrow 65"/>
          <p:cNvSpPr/>
          <p:nvPr/>
        </p:nvSpPr>
        <p:spPr bwMode="auto">
          <a:xfrm rot="11641609">
            <a:off x="3736368" y="5194143"/>
            <a:ext cx="356196" cy="298938"/>
          </a:xfrm>
          <a:prstGeom prst="rightArrow">
            <a:avLst/>
          </a:prstGeom>
          <a:solidFill>
            <a:schemeClr val="bg2"/>
          </a:solidFill>
          <a:ln w="1905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7" name="TextBox 66"/>
          <p:cNvSpPr txBox="1"/>
          <p:nvPr/>
        </p:nvSpPr>
        <p:spPr>
          <a:xfrm>
            <a:off x="3177898" y="2094769"/>
            <a:ext cx="1225015" cy="276999"/>
          </a:xfrm>
          <a:prstGeom prst="rect">
            <a:avLst/>
          </a:prstGeom>
          <a:noFill/>
        </p:spPr>
        <p:txBody>
          <a:bodyPr wrap="none" rtlCol="0">
            <a:spAutoFit/>
          </a:bodyPr>
          <a:lstStyle/>
          <a:p>
            <a:r>
              <a:rPr lang="en-GB" sz="1200" i="1" dirty="0" smtClean="0"/>
              <a:t>Health check…</a:t>
            </a:r>
            <a:endParaRPr lang="en-GB" sz="1200" i="1" dirty="0"/>
          </a:p>
        </p:txBody>
      </p:sp>
      <p:sp>
        <p:nvSpPr>
          <p:cNvPr id="68" name="Rounded Rectangle 67"/>
          <p:cNvSpPr/>
          <p:nvPr/>
        </p:nvSpPr>
        <p:spPr bwMode="auto">
          <a:xfrm>
            <a:off x="4026876" y="5671275"/>
            <a:ext cx="2064290" cy="463061"/>
          </a:xfrm>
          <a:prstGeom prst="roundRect">
            <a:avLst/>
          </a:prstGeom>
          <a:solidFill>
            <a:schemeClr val="bg2"/>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Service Controller</a:t>
            </a:r>
          </a:p>
        </p:txBody>
      </p:sp>
      <p:sp>
        <p:nvSpPr>
          <p:cNvPr id="69" name="Right Arrow 68"/>
          <p:cNvSpPr/>
          <p:nvPr/>
        </p:nvSpPr>
        <p:spPr bwMode="auto">
          <a:xfrm rot="10800000">
            <a:off x="3066316" y="5884591"/>
            <a:ext cx="925392" cy="298938"/>
          </a:xfrm>
          <a:prstGeom prst="rightArrow">
            <a:avLst/>
          </a:prstGeom>
          <a:solidFill>
            <a:schemeClr val="bg2"/>
          </a:solidFill>
          <a:ln w="19050" cap="flat" cmpd="sng" algn="ctr">
            <a:solidFill>
              <a:schemeClr val="tx1"/>
            </a:solidFill>
            <a:prstDash val="dash"/>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1" name="TextBox 70"/>
          <p:cNvSpPr txBox="1"/>
          <p:nvPr/>
        </p:nvSpPr>
        <p:spPr>
          <a:xfrm>
            <a:off x="335591" y="1254639"/>
            <a:ext cx="2198038" cy="369332"/>
          </a:xfrm>
          <a:prstGeom prst="rect">
            <a:avLst/>
          </a:prstGeom>
          <a:noFill/>
        </p:spPr>
        <p:txBody>
          <a:bodyPr wrap="none" rtlCol="0">
            <a:spAutoFit/>
          </a:bodyPr>
          <a:lstStyle/>
          <a:p>
            <a:r>
              <a:rPr lang="en-GB" dirty="0" smtClean="0"/>
              <a:t>Cloud infrastructure</a:t>
            </a:r>
            <a:endParaRPr lang="en-GB" dirty="0"/>
          </a:p>
        </p:txBody>
      </p:sp>
      <p:sp>
        <p:nvSpPr>
          <p:cNvPr id="72" name="Right Arrow 71"/>
          <p:cNvSpPr/>
          <p:nvPr/>
        </p:nvSpPr>
        <p:spPr bwMode="auto">
          <a:xfrm>
            <a:off x="5803778" y="1239649"/>
            <a:ext cx="2356336" cy="1107987"/>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Update</a:t>
            </a:r>
            <a:r>
              <a:rPr kumimoji="0" lang="en-GB" sz="1800" b="0" i="0" u="none" strike="noStrike" cap="none" normalizeH="0" dirty="0" smtClean="0">
                <a:ln>
                  <a:noFill/>
                </a:ln>
                <a:solidFill>
                  <a:schemeClr val="tx1"/>
                </a:solidFill>
                <a:effectLst/>
                <a:latin typeface="Helvetica" panose="020B0604020202020204" pitchFamily="34" charset="0"/>
              </a:rPr>
              <a:t> Kubernetes</a:t>
            </a:r>
          </a:p>
          <a:p>
            <a:pPr marL="0" marR="0" indent="0" algn="ctr" defTabSz="914400" rtl="0" eaLnBrk="0" fontAlgn="base" latinLnBrk="0" hangingPunct="0">
              <a:lnSpc>
                <a:spcPct val="100000"/>
              </a:lnSpc>
              <a:spcBef>
                <a:spcPct val="0"/>
              </a:spcBef>
              <a:spcAft>
                <a:spcPct val="0"/>
              </a:spcAft>
              <a:buClrTx/>
              <a:buSzTx/>
              <a:buFontTx/>
              <a:buNone/>
              <a:tabLst/>
            </a:pPr>
            <a:r>
              <a:rPr lang="en-GB" baseline="0" dirty="0" smtClean="0"/>
              <a:t>with node status</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76" name="Down Arrow 75"/>
          <p:cNvSpPr/>
          <p:nvPr/>
        </p:nvSpPr>
        <p:spPr bwMode="auto">
          <a:xfrm rot="5400000">
            <a:off x="6769038" y="4491773"/>
            <a:ext cx="1126444" cy="2253444"/>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vert270"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Kubernetes starts</a:t>
            </a:r>
          </a:p>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 new service</a:t>
            </a:r>
          </a:p>
        </p:txBody>
      </p:sp>
      <p:sp>
        <p:nvSpPr>
          <p:cNvPr id="82" name="Rounded Rectangle 81"/>
          <p:cNvSpPr/>
          <p:nvPr/>
        </p:nvSpPr>
        <p:spPr bwMode="auto">
          <a:xfrm>
            <a:off x="5281246"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3" name="Rounded Rectangle 82"/>
          <p:cNvSpPr/>
          <p:nvPr/>
        </p:nvSpPr>
        <p:spPr bwMode="auto">
          <a:xfrm>
            <a:off x="3331053" y="3253863"/>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4" name="Rounded Rectangle 83"/>
          <p:cNvSpPr/>
          <p:nvPr/>
        </p:nvSpPr>
        <p:spPr bwMode="auto">
          <a:xfrm>
            <a:off x="1347280" y="3268171"/>
            <a:ext cx="1017297" cy="270104"/>
          </a:xfrm>
          <a:prstGeom prst="round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sz="1400" dirty="0" err="1" smtClean="0"/>
              <a:t>kube</a:t>
            </a:r>
            <a:r>
              <a:rPr lang="en-GB" sz="1400" dirty="0" smtClean="0"/>
              <a:t>-proxy</a:t>
            </a:r>
            <a:endParaRPr kumimoji="0" lang="en-GB" sz="1400" b="0" i="0" u="none" strike="noStrike" cap="none" normalizeH="0" baseline="0" dirty="0" smtClean="0">
              <a:ln>
                <a:noFill/>
              </a:ln>
              <a:solidFill>
                <a:schemeClr val="tx1"/>
              </a:solidFill>
              <a:effectLst/>
              <a:latin typeface="Helvetica" panose="020B0604020202020204" pitchFamily="34" charset="0"/>
            </a:endParaRPr>
          </a:p>
        </p:txBody>
      </p:sp>
      <p:sp>
        <p:nvSpPr>
          <p:cNvPr id="87" name="Rectangle 86"/>
          <p:cNvSpPr/>
          <p:nvPr/>
        </p:nvSpPr>
        <p:spPr bwMode="auto">
          <a:xfrm>
            <a:off x="7332260" y="3350968"/>
            <a:ext cx="1412631" cy="679939"/>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Kubernetes</a:t>
            </a:r>
          </a:p>
          <a:p>
            <a:pPr marL="0" marR="0" indent="0" algn="ctr" defTabSz="914400" rtl="0" eaLnBrk="0" fontAlgn="base" latinLnBrk="0" hangingPunct="0">
              <a:lnSpc>
                <a:spcPct val="100000"/>
              </a:lnSpc>
              <a:spcBef>
                <a:spcPct val="0"/>
              </a:spcBef>
              <a:spcAft>
                <a:spcPct val="0"/>
              </a:spcAft>
              <a:buClrTx/>
              <a:buSzTx/>
              <a:buFontTx/>
              <a:buNone/>
              <a:tabLst/>
            </a:pPr>
            <a:r>
              <a:rPr lang="en-GB" dirty="0" smtClean="0"/>
              <a:t>Cluster</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89" name="Elbow Connector 88"/>
          <p:cNvCxnSpPr>
            <a:stCxn id="84" idx="2"/>
            <a:endCxn id="87" idx="1"/>
          </p:cNvCxnSpPr>
          <p:nvPr/>
        </p:nvCxnSpPr>
        <p:spPr bwMode="auto">
          <a:xfrm rot="16200000" flipH="1">
            <a:off x="4517763" y="876440"/>
            <a:ext cx="152663" cy="5476331"/>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 name="Elbow Connector 91"/>
          <p:cNvCxnSpPr>
            <a:stCxn id="83" idx="2"/>
            <a:endCxn id="87" idx="1"/>
          </p:cNvCxnSpPr>
          <p:nvPr/>
        </p:nvCxnSpPr>
        <p:spPr bwMode="auto">
          <a:xfrm rot="16200000" flipH="1">
            <a:off x="5502496" y="1861173"/>
            <a:ext cx="166971" cy="3492558"/>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4" name="Elbow Connector 93"/>
          <p:cNvCxnSpPr>
            <a:stCxn id="82" idx="2"/>
            <a:endCxn id="87" idx="1"/>
          </p:cNvCxnSpPr>
          <p:nvPr/>
        </p:nvCxnSpPr>
        <p:spPr bwMode="auto">
          <a:xfrm rot="16200000" flipH="1">
            <a:off x="6477592" y="2836269"/>
            <a:ext cx="166971" cy="1542365"/>
          </a:xfrm>
          <a:prstGeom prst="bentConnector2">
            <a:avLst/>
          </a:prstGeom>
          <a:solidFill>
            <a:schemeClr val="accent1"/>
          </a:solidFill>
          <a:ln w="9525" cap="flat" cmpd="sng" algn="ctr">
            <a:solidFill>
              <a:schemeClr val="tx1"/>
            </a:solidFill>
            <a:prstDash val="solid"/>
            <a:round/>
            <a:headEnd type="arrow"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635781452"/>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Cluster DNS</a:t>
            </a:r>
            <a:endParaRPr lang="en-GB" dirty="0"/>
          </a:p>
        </p:txBody>
      </p:sp>
      <p:sp>
        <p:nvSpPr>
          <p:cNvPr id="3" name="Content Placeholder 2"/>
          <p:cNvSpPr>
            <a:spLocks noGrp="1"/>
          </p:cNvSpPr>
          <p:nvPr>
            <p:ph idx="1"/>
          </p:nvPr>
        </p:nvSpPr>
        <p:spPr>
          <a:xfrm>
            <a:off x="1047750" y="1141840"/>
            <a:ext cx="7029450" cy="2747841"/>
          </a:xfrm>
        </p:spPr>
        <p:txBody>
          <a:bodyPr/>
          <a:lstStyle/>
          <a:p>
            <a:r>
              <a:rPr lang="en-GB" dirty="0" smtClean="0"/>
              <a:t>All </a:t>
            </a:r>
            <a:r>
              <a:rPr lang="en-GB" dirty="0"/>
              <a:t>Kubernetes clusters should have </a:t>
            </a:r>
            <a:r>
              <a:rPr lang="en-GB" b="1" dirty="0"/>
              <a:t>cluster </a:t>
            </a:r>
            <a:r>
              <a:rPr lang="en-GB" b="1" dirty="0" smtClean="0"/>
              <a:t>DNS</a:t>
            </a:r>
            <a:r>
              <a:rPr lang="en-GB" dirty="0" smtClean="0"/>
              <a:t>.</a:t>
            </a:r>
            <a:endParaRPr lang="en-GB" dirty="0"/>
          </a:p>
          <a:p>
            <a:r>
              <a:rPr lang="en-GB" dirty="0" smtClean="0"/>
              <a:t>The cluster </a:t>
            </a:r>
            <a:r>
              <a:rPr lang="en-GB" dirty="0"/>
              <a:t>DNS is a DNS </a:t>
            </a:r>
            <a:r>
              <a:rPr lang="en-GB" dirty="0" smtClean="0"/>
              <a:t>server that </a:t>
            </a:r>
            <a:r>
              <a:rPr lang="en-GB" dirty="0"/>
              <a:t>serves DNS records for Kubernetes services</a:t>
            </a:r>
            <a:r>
              <a:rPr lang="en-GB" dirty="0" smtClean="0"/>
              <a:t>.</a:t>
            </a:r>
          </a:p>
          <a:p>
            <a:pPr lvl="1"/>
            <a:r>
              <a:rPr lang="en-GB" dirty="0" smtClean="0"/>
              <a:t>you may also have to other </a:t>
            </a:r>
            <a:r>
              <a:rPr lang="en-GB" dirty="0"/>
              <a:t>DNS server(s) in your environment</a:t>
            </a:r>
          </a:p>
          <a:p>
            <a:r>
              <a:rPr lang="en-GB" dirty="0"/>
              <a:t>Containers started by Kubernetes automatically include this DNS server in their DNS </a:t>
            </a:r>
            <a:r>
              <a:rPr lang="en-GB" dirty="0" smtClean="0"/>
              <a:t>searches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Content Placeholder 2"/>
          <p:cNvSpPr txBox="1">
            <a:spLocks/>
          </p:cNvSpPr>
          <p:nvPr/>
        </p:nvSpPr>
        <p:spPr bwMode="auto">
          <a:xfrm>
            <a:off x="1085850" y="3889681"/>
            <a:ext cx="7029450" cy="2520212"/>
          </a:xfrm>
          <a:prstGeom prst="rect">
            <a:avLst/>
          </a:prstGeom>
          <a:solidFill>
            <a:schemeClr val="bg1"/>
          </a:solidFill>
          <a:ln w="9525">
            <a:solidFill>
              <a:schemeClr val="tx1"/>
            </a:solidFill>
            <a:miter lim="800000"/>
            <a:headEnd/>
            <a:tailEnd/>
          </a:ln>
          <a:effectLs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smtClean="0"/>
              <a:t>DNS servers match names (URLs) to IP addresses</a:t>
            </a:r>
          </a:p>
          <a:p>
            <a:pPr lvl="1"/>
            <a:r>
              <a:rPr lang="en-GB" dirty="0" smtClean="0"/>
              <a:t>We want avoid using IP addresses because Pods can stop and when a new Pod is recreated it may have a different IP address</a:t>
            </a:r>
          </a:p>
          <a:p>
            <a:pPr lvl="1"/>
            <a:r>
              <a:rPr lang="en-GB" dirty="0" smtClean="0"/>
              <a:t>Likewise, a Node itself can crash. We can rely on the cloud provider to ensure it is quickly restarted but again the pods that were running on it will have been moved to other nodes.</a:t>
            </a:r>
            <a:endParaRPr lang="en-GB" dirty="0"/>
          </a:p>
        </p:txBody>
      </p:sp>
    </p:spTree>
    <p:extLst>
      <p:ext uri="{BB962C8B-B14F-4D97-AF65-F5344CB8AC3E}">
        <p14:creationId xmlns:p14="http://schemas.microsoft.com/office/powerpoint/2010/main" val="301372186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err="1" smtClean="0"/>
              <a:t>Minikube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864843902"/>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endParaRPr lang="en-GB" dirty="0"/>
          </a:p>
        </p:txBody>
      </p:sp>
      <p:sp>
        <p:nvSpPr>
          <p:cNvPr id="3" name="Content Placeholder 2"/>
          <p:cNvSpPr>
            <a:spLocks noGrp="1"/>
          </p:cNvSpPr>
          <p:nvPr>
            <p:ph idx="1"/>
          </p:nvPr>
        </p:nvSpPr>
        <p:spPr>
          <a:xfrm>
            <a:off x="1047750" y="1204163"/>
            <a:ext cx="7029450" cy="4114800"/>
          </a:xfrm>
        </p:spPr>
        <p:txBody>
          <a:bodyPr/>
          <a:lstStyle/>
          <a:p>
            <a:r>
              <a:rPr lang="en-GB" dirty="0" smtClean="0"/>
              <a:t>Install </a:t>
            </a:r>
            <a:r>
              <a:rPr lang="en-GB" dirty="0" err="1" smtClean="0"/>
              <a:t>minikube</a:t>
            </a:r>
            <a:r>
              <a:rPr lang="en-GB" dirty="0" smtClean="0"/>
              <a:t/>
            </a:r>
            <a:br>
              <a:rPr lang="en-GB" dirty="0" smtClean="0"/>
            </a:br>
            <a:r>
              <a:rPr lang="en-GB" dirty="0" smtClean="0"/>
              <a:t>Local host development version of Kubernetes</a:t>
            </a:r>
            <a:br>
              <a:rPr lang="en-GB" dirty="0" smtClean="0"/>
            </a:br>
            <a:r>
              <a:rPr lang="en-GB" dirty="0" smtClean="0"/>
              <a:t>It runs in a Virtual Machine on Hyper-V</a:t>
            </a:r>
          </a:p>
          <a:p>
            <a:endParaRPr lang="en-GB" dirty="0" smtClean="0"/>
          </a:p>
          <a:p>
            <a:r>
              <a:rPr lang="en-GB" dirty="0" err="1" smtClean="0"/>
              <a:t>kubectl</a:t>
            </a:r>
            <a:r>
              <a:rPr lang="en-GB" dirty="0" smtClean="0"/>
              <a:t> (</a:t>
            </a:r>
            <a:r>
              <a:rPr lang="en-GB" dirty="0" err="1" smtClean="0"/>
              <a:t>kube</a:t>
            </a:r>
            <a:r>
              <a:rPr lang="en-GB" dirty="0" smtClean="0"/>
              <a:t> control) should also have been installed.</a:t>
            </a:r>
            <a:br>
              <a:rPr lang="en-GB" dirty="0" smtClean="0"/>
            </a:br>
            <a:r>
              <a:rPr lang="en-GB" dirty="0" smtClean="0"/>
              <a:t>Command line tool for interacting with Kubernetes cluster</a:t>
            </a:r>
          </a:p>
          <a:p>
            <a:endParaRPr lang="en-GB" dirty="0"/>
          </a:p>
          <a:p>
            <a:r>
              <a:rPr lang="en-GB" u="sng" dirty="0" smtClean="0"/>
              <a:t>Start </a:t>
            </a:r>
            <a:r>
              <a:rPr lang="en-GB" u="sng" dirty="0" err="1" smtClean="0"/>
              <a:t>minikube</a:t>
            </a:r>
            <a:r>
              <a:rPr lang="en-GB" u="sng" dirty="0" smtClean="0"/>
              <a:t/>
            </a:r>
            <a:br>
              <a:rPr lang="en-GB" u="sng" dirty="0" smtClean="0"/>
            </a:br>
            <a:r>
              <a:rPr lang="en-GB" i="1" dirty="0" err="1" smtClean="0">
                <a:solidFill>
                  <a:schemeClr val="accent1">
                    <a:lumMod val="25000"/>
                  </a:schemeClr>
                </a:solidFill>
              </a:rPr>
              <a:t>minikube</a:t>
            </a:r>
            <a:r>
              <a:rPr lang="en-GB" i="1" dirty="0" smtClean="0">
                <a:solidFill>
                  <a:schemeClr val="accent1">
                    <a:lumMod val="25000"/>
                  </a:schemeClr>
                </a:solidFill>
              </a:rPr>
              <a:t> start</a:t>
            </a:r>
          </a:p>
          <a:p>
            <a:r>
              <a:rPr lang="en-GB" u="sng" dirty="0" smtClean="0"/>
              <a:t>OR if that fails and you want to use it in Docker</a:t>
            </a:r>
            <a:endParaRPr lang="en-GB" u="sng" dirty="0"/>
          </a:p>
          <a:p>
            <a:pPr marL="0" indent="0">
              <a:buNone/>
            </a:pPr>
            <a:r>
              <a:rPr lang="en-GB" i="1" dirty="0" smtClean="0"/>
              <a:t>     </a:t>
            </a:r>
            <a:r>
              <a:rPr lang="en-GB" i="1" dirty="0" err="1" smtClean="0"/>
              <a:t>minikube</a:t>
            </a:r>
            <a:r>
              <a:rPr lang="en-GB" i="1" dirty="0" smtClean="0"/>
              <a:t> start --driver=</a:t>
            </a:r>
            <a:r>
              <a:rPr lang="en-GB" i="1" dirty="0" err="1" smtClean="0"/>
              <a:t>docker</a:t>
            </a:r>
            <a:endParaRPr lang="en-GB" i="1" dirty="0" smtClean="0"/>
          </a:p>
          <a:p>
            <a:r>
              <a:rPr lang="en-GB" u="sng" dirty="0" smtClean="0"/>
              <a:t>OR if using Hyper V</a:t>
            </a:r>
            <a:r>
              <a:rPr lang="en-GB" dirty="0"/>
              <a:t/>
            </a:r>
            <a:br>
              <a:rPr lang="en-GB" dirty="0"/>
            </a:br>
            <a:r>
              <a:rPr lang="en-GB" i="1" dirty="0" smtClean="0"/>
              <a:t>	</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908166" y="6512996"/>
            <a:ext cx="5256632" cy="369332"/>
          </a:xfrm>
          <a:prstGeom prst="rect">
            <a:avLst/>
          </a:prstGeom>
          <a:noFill/>
        </p:spPr>
        <p:txBody>
          <a:bodyPr wrap="none" rtlCol="0">
            <a:spAutoFit/>
          </a:bodyPr>
          <a:lstStyle/>
          <a:p>
            <a:r>
              <a:rPr lang="en-GB" dirty="0"/>
              <a:t>https://www.youtube.com/watch?v=1xo-0gCVhTU</a:t>
            </a:r>
          </a:p>
        </p:txBody>
      </p:sp>
      <p:sp>
        <p:nvSpPr>
          <p:cNvPr id="7" name="TextBox 6"/>
          <p:cNvSpPr txBox="1"/>
          <p:nvPr/>
        </p:nvSpPr>
        <p:spPr>
          <a:xfrm>
            <a:off x="5021580" y="3777818"/>
            <a:ext cx="3722494" cy="461665"/>
          </a:xfrm>
          <a:prstGeom prst="rect">
            <a:avLst/>
          </a:prstGeom>
          <a:noFill/>
        </p:spPr>
        <p:txBody>
          <a:bodyPr wrap="none" rtlCol="0">
            <a:spAutoFit/>
          </a:bodyPr>
          <a:lstStyle/>
          <a:p>
            <a:r>
              <a:rPr lang="en-GB" sz="2400" b="1" dirty="0" smtClean="0">
                <a:solidFill>
                  <a:srgbClr val="FF0000"/>
                </a:solidFill>
              </a:rPr>
              <a:t>May need admin rights!!</a:t>
            </a:r>
            <a:endParaRPr lang="en-GB" sz="2400" b="1" dirty="0">
              <a:solidFill>
                <a:srgbClr val="FF0000"/>
              </a:solidFill>
            </a:endParaRPr>
          </a:p>
        </p:txBody>
      </p:sp>
      <p:sp>
        <p:nvSpPr>
          <p:cNvPr id="6" name="TextBox 5"/>
          <p:cNvSpPr txBox="1"/>
          <p:nvPr/>
        </p:nvSpPr>
        <p:spPr>
          <a:xfrm>
            <a:off x="837312" y="5314441"/>
            <a:ext cx="7760458" cy="400110"/>
          </a:xfrm>
          <a:prstGeom prst="rect">
            <a:avLst/>
          </a:prstGeom>
          <a:noFill/>
        </p:spPr>
        <p:txBody>
          <a:bodyPr wrap="none" rtlCol="0">
            <a:spAutoFit/>
          </a:bodyPr>
          <a:lstStyle/>
          <a:p>
            <a:r>
              <a:rPr lang="en-GB" sz="2000" i="1" dirty="0" err="1"/>
              <a:t>minikube</a:t>
            </a:r>
            <a:r>
              <a:rPr lang="en-GB" sz="2000" i="1" dirty="0"/>
              <a:t> start --</a:t>
            </a:r>
            <a:r>
              <a:rPr lang="en-GB" sz="2000" i="1" dirty="0" err="1"/>
              <a:t>vm</a:t>
            </a:r>
            <a:r>
              <a:rPr lang="en-GB" sz="2000" i="1" dirty="0"/>
              <a:t>-driver=</a:t>
            </a:r>
            <a:r>
              <a:rPr lang="en-GB" sz="2000" i="1" dirty="0" err="1"/>
              <a:t>hyperv</a:t>
            </a:r>
            <a:r>
              <a:rPr lang="en-GB" sz="2000" i="1" dirty="0"/>
              <a:t> --</a:t>
            </a:r>
            <a:r>
              <a:rPr lang="en-GB" sz="2000" i="1" dirty="0" err="1"/>
              <a:t>hyperv</a:t>
            </a:r>
            <a:r>
              <a:rPr lang="en-GB" sz="2000" i="1" dirty="0"/>
              <a:t>-virtual-switch=</a:t>
            </a:r>
            <a:r>
              <a:rPr lang="en-GB" sz="2000" i="1" dirty="0" err="1"/>
              <a:t>minikube</a:t>
            </a:r>
            <a:endParaRPr lang="en-GB" sz="2000" i="1" dirty="0"/>
          </a:p>
        </p:txBody>
      </p:sp>
      <p:grpSp>
        <p:nvGrpSpPr>
          <p:cNvPr id="10" name="Group 9"/>
          <p:cNvGrpSpPr/>
          <p:nvPr/>
        </p:nvGrpSpPr>
        <p:grpSpPr>
          <a:xfrm>
            <a:off x="2413644" y="5799801"/>
            <a:ext cx="3480440" cy="769441"/>
            <a:chOff x="4158895" y="5398552"/>
            <a:chExt cx="3480440" cy="769441"/>
          </a:xfrm>
        </p:grpSpPr>
        <p:sp>
          <p:nvSpPr>
            <p:cNvPr id="8" name="TextBox 7"/>
            <p:cNvSpPr txBox="1"/>
            <p:nvPr/>
          </p:nvSpPr>
          <p:spPr>
            <a:xfrm>
              <a:off x="6970945" y="5398552"/>
              <a:ext cx="559769" cy="769441"/>
            </a:xfrm>
            <a:prstGeom prst="rect">
              <a:avLst/>
            </a:prstGeom>
            <a:noFill/>
          </p:spPr>
          <p:txBody>
            <a:bodyPr wrap="none" rtlCol="0">
              <a:spAutoFit/>
            </a:bodyPr>
            <a:lstStyle/>
            <a:p>
              <a:r>
                <a:rPr lang="en-GB" sz="4400" dirty="0" smtClean="0"/>
                <a:t>--</a:t>
              </a:r>
              <a:endParaRPr lang="en-GB" sz="4400" dirty="0"/>
            </a:p>
          </p:txBody>
        </p:sp>
        <p:sp>
          <p:nvSpPr>
            <p:cNvPr id="9" name="TextBox 8"/>
            <p:cNvSpPr txBox="1"/>
            <p:nvPr/>
          </p:nvSpPr>
          <p:spPr>
            <a:xfrm>
              <a:off x="4158895" y="5634077"/>
              <a:ext cx="3480440" cy="369332"/>
            </a:xfrm>
            <a:prstGeom prst="rect">
              <a:avLst/>
            </a:prstGeom>
            <a:noFill/>
          </p:spPr>
          <p:txBody>
            <a:bodyPr wrap="none" rtlCol="0">
              <a:spAutoFit/>
            </a:bodyPr>
            <a:lstStyle/>
            <a:p>
              <a:r>
                <a:rPr lang="en-GB" dirty="0" smtClean="0"/>
                <a:t>Note the use of dash </a:t>
              </a:r>
              <a:r>
                <a:rPr lang="en-GB" dirty="0" err="1" smtClean="0"/>
                <a:t>dash</a:t>
              </a:r>
              <a:r>
                <a:rPr lang="en-GB" dirty="0" smtClean="0"/>
                <a:t> (      )</a:t>
              </a:r>
              <a:endParaRPr lang="en-GB" dirty="0"/>
            </a:p>
          </p:txBody>
        </p:sp>
      </p:grpSp>
      <p:cxnSp>
        <p:nvCxnSpPr>
          <p:cNvPr id="12" name="Straight Arrow Connector 11"/>
          <p:cNvCxnSpPr/>
          <p:nvPr/>
        </p:nvCxnSpPr>
        <p:spPr bwMode="auto">
          <a:xfrm flipH="1" flipV="1">
            <a:off x="2761766" y="5677164"/>
            <a:ext cx="1141841" cy="28033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flipV="1">
            <a:off x="3903606" y="5659594"/>
            <a:ext cx="956175" cy="29790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p:nvPr/>
        </p:nvCxnSpPr>
        <p:spPr bwMode="auto">
          <a:xfrm flipH="1" flipV="1">
            <a:off x="3225931" y="4903177"/>
            <a:ext cx="677674" cy="104689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18521068"/>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1127915"/>
            <a:ext cx="7029450" cy="525586"/>
          </a:xfrm>
        </p:spPr>
        <p:txBody>
          <a:bodyPr/>
          <a:lstStyle/>
          <a:p>
            <a:r>
              <a:rPr lang="en-GB" dirty="0" smtClean="0"/>
              <a:t>Start </a:t>
            </a:r>
            <a:r>
              <a:rPr lang="en-GB" dirty="0" err="1" smtClean="0"/>
              <a:t>Minikube</a:t>
            </a:r>
            <a:r>
              <a:rPr lang="en-GB" dirty="0" smtClean="0"/>
              <a:t/>
            </a:r>
            <a:br>
              <a:rPr lang="en-GB" dirty="0" smtClean="0"/>
            </a:br>
            <a:r>
              <a:rPr lang="en-GB" dirty="0" smtClean="0"/>
              <a:t>This example is using Windows Docker</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559626" y="3044629"/>
            <a:ext cx="8176656" cy="2862322"/>
          </a:xfrm>
          <a:prstGeom prst="rect">
            <a:avLst/>
          </a:prstGeom>
          <a:solidFill>
            <a:srgbClr val="000000"/>
          </a:solidFill>
        </p:spPr>
        <p:txBody>
          <a:bodyPr wrap="square" rtlCol="0">
            <a:spAutoFit/>
          </a:bodyPr>
          <a:lstStyle/>
          <a:p>
            <a:r>
              <a:rPr lang="en-GB" dirty="0" smtClean="0">
                <a:solidFill>
                  <a:schemeClr val="bg1"/>
                </a:solidFill>
              </a:rPr>
              <a:t>$ </a:t>
            </a:r>
            <a:r>
              <a:rPr lang="en-GB" dirty="0" err="1" smtClean="0">
                <a:solidFill>
                  <a:schemeClr val="accent1">
                    <a:lumMod val="50000"/>
                  </a:schemeClr>
                </a:solidFill>
              </a:rPr>
              <a:t>minikube</a:t>
            </a:r>
            <a:r>
              <a:rPr lang="en-GB" dirty="0" smtClean="0">
                <a:solidFill>
                  <a:schemeClr val="accent1">
                    <a:lumMod val="50000"/>
                  </a:schemeClr>
                </a:solidFill>
              </a:rPr>
              <a:t> start</a:t>
            </a:r>
            <a:endParaRPr lang="en-GB" dirty="0">
              <a:solidFill>
                <a:schemeClr val="accent1">
                  <a:lumMod val="50000"/>
                </a:schemeClr>
              </a:solidFill>
            </a:endParaRPr>
          </a:p>
          <a:p>
            <a:r>
              <a:rPr lang="en-GB" dirty="0">
                <a:solidFill>
                  <a:schemeClr val="bg1"/>
                </a:solidFill>
              </a:rPr>
              <a:t>* </a:t>
            </a:r>
            <a:r>
              <a:rPr lang="en-GB" dirty="0" err="1" smtClean="0">
                <a:solidFill>
                  <a:schemeClr val="bg1"/>
                </a:solidFill>
              </a:rPr>
              <a:t>minikube</a:t>
            </a:r>
            <a:r>
              <a:rPr lang="en-GB" dirty="0" smtClean="0">
                <a:solidFill>
                  <a:schemeClr val="bg1"/>
                </a:solidFill>
              </a:rPr>
              <a:t> </a:t>
            </a:r>
            <a:r>
              <a:rPr lang="en-GB" dirty="0">
                <a:solidFill>
                  <a:schemeClr val="bg1"/>
                </a:solidFill>
              </a:rPr>
              <a:t>v1.15.1 on Microsoft Windows </a:t>
            </a:r>
            <a:r>
              <a:rPr lang="en-GB" dirty="0" smtClean="0">
                <a:solidFill>
                  <a:schemeClr val="bg1"/>
                </a:solidFill>
              </a:rPr>
              <a:t>….</a:t>
            </a:r>
            <a:endParaRPr lang="en-GB" dirty="0">
              <a:solidFill>
                <a:schemeClr val="bg1"/>
              </a:solidFill>
            </a:endParaRPr>
          </a:p>
          <a:p>
            <a:r>
              <a:rPr lang="en-GB" dirty="0">
                <a:solidFill>
                  <a:schemeClr val="bg1"/>
                </a:solidFill>
              </a:rPr>
              <a:t>* Using the </a:t>
            </a:r>
            <a:r>
              <a:rPr lang="en-GB" dirty="0" err="1">
                <a:solidFill>
                  <a:schemeClr val="bg1"/>
                </a:solidFill>
              </a:rPr>
              <a:t>docker</a:t>
            </a:r>
            <a:r>
              <a:rPr lang="en-GB" dirty="0">
                <a:solidFill>
                  <a:schemeClr val="bg1"/>
                </a:solidFill>
              </a:rPr>
              <a:t> driver based on user configuration</a:t>
            </a:r>
          </a:p>
          <a:p>
            <a:r>
              <a:rPr lang="en-GB" dirty="0">
                <a:solidFill>
                  <a:schemeClr val="bg1"/>
                </a:solidFill>
              </a:rPr>
              <a:t>* Starting control plane node </a:t>
            </a:r>
            <a:r>
              <a:rPr lang="en-GB" dirty="0" err="1">
                <a:solidFill>
                  <a:schemeClr val="bg1"/>
                </a:solidFill>
              </a:rPr>
              <a:t>minikube</a:t>
            </a:r>
            <a:r>
              <a:rPr lang="en-GB" dirty="0">
                <a:solidFill>
                  <a:schemeClr val="bg1"/>
                </a:solidFill>
              </a:rPr>
              <a:t> in cluster </a:t>
            </a:r>
            <a:r>
              <a:rPr lang="en-GB" dirty="0" err="1">
                <a:solidFill>
                  <a:schemeClr val="bg1"/>
                </a:solidFill>
              </a:rPr>
              <a:t>minikube</a:t>
            </a:r>
            <a:endParaRPr lang="en-GB" dirty="0">
              <a:solidFill>
                <a:schemeClr val="bg1"/>
              </a:solidFill>
            </a:endParaRPr>
          </a:p>
          <a:p>
            <a:r>
              <a:rPr lang="en-GB" dirty="0">
                <a:solidFill>
                  <a:schemeClr val="bg1"/>
                </a:solidFill>
              </a:rPr>
              <a:t>* Pulling base image ...</a:t>
            </a:r>
          </a:p>
          <a:p>
            <a:r>
              <a:rPr lang="en-GB" dirty="0" smtClean="0">
                <a:solidFill>
                  <a:schemeClr val="bg1"/>
                </a:solidFill>
              </a:rPr>
              <a:t>* Creating </a:t>
            </a:r>
            <a:r>
              <a:rPr lang="en-GB" dirty="0" err="1">
                <a:solidFill>
                  <a:schemeClr val="bg1"/>
                </a:solidFill>
              </a:rPr>
              <a:t>docker</a:t>
            </a:r>
            <a:r>
              <a:rPr lang="en-GB" dirty="0">
                <a:solidFill>
                  <a:schemeClr val="bg1"/>
                </a:solidFill>
              </a:rPr>
              <a:t> container (CPUs=2, Memory=3861MB) </a:t>
            </a:r>
            <a:r>
              <a:rPr lang="en-GB" dirty="0" smtClean="0">
                <a:solidFill>
                  <a:schemeClr val="bg1"/>
                </a:solidFill>
              </a:rPr>
              <a:t>...</a:t>
            </a:r>
          </a:p>
          <a:p>
            <a:r>
              <a:rPr lang="en-GB" dirty="0">
                <a:solidFill>
                  <a:schemeClr val="bg1"/>
                </a:solidFill>
              </a:rPr>
              <a:t>…….</a:t>
            </a:r>
            <a:br>
              <a:rPr lang="en-GB" dirty="0">
                <a:solidFill>
                  <a:schemeClr val="bg1"/>
                </a:solidFill>
              </a:rPr>
            </a:br>
            <a:r>
              <a:rPr lang="en-GB" dirty="0">
                <a:solidFill>
                  <a:schemeClr val="bg1"/>
                </a:solidFill>
              </a:rPr>
              <a:t>* Done! </a:t>
            </a:r>
            <a:r>
              <a:rPr lang="en-GB" dirty="0" err="1">
                <a:solidFill>
                  <a:schemeClr val="bg1"/>
                </a:solidFill>
              </a:rPr>
              <a:t>kubectl</a:t>
            </a:r>
            <a:r>
              <a:rPr lang="en-GB" dirty="0">
                <a:solidFill>
                  <a:schemeClr val="bg1"/>
                </a:solidFill>
              </a:rPr>
              <a:t> is now configured to use "</a:t>
            </a:r>
            <a:r>
              <a:rPr lang="en-GB" dirty="0" err="1">
                <a:solidFill>
                  <a:schemeClr val="bg1"/>
                </a:solidFill>
              </a:rPr>
              <a:t>minikube</a:t>
            </a:r>
            <a:r>
              <a:rPr lang="en-GB" dirty="0">
                <a:solidFill>
                  <a:schemeClr val="bg1"/>
                </a:solidFill>
              </a:rPr>
              <a:t>" cluster and "default" namespace by default</a:t>
            </a:r>
          </a:p>
          <a:p>
            <a:r>
              <a:rPr lang="en-GB" dirty="0" smtClean="0">
                <a:solidFill>
                  <a:schemeClr val="bg1"/>
                </a:solidFill>
              </a:rPr>
              <a:t>$</a:t>
            </a:r>
            <a:endParaRPr lang="en-GB" dirty="0">
              <a:solidFill>
                <a:schemeClr val="bg1"/>
              </a:solidFill>
            </a:endParaRPr>
          </a:p>
        </p:txBody>
      </p:sp>
      <p:sp>
        <p:nvSpPr>
          <p:cNvPr id="5" name="TextBox 4"/>
          <p:cNvSpPr txBox="1"/>
          <p:nvPr/>
        </p:nvSpPr>
        <p:spPr>
          <a:xfrm>
            <a:off x="772266" y="2591588"/>
            <a:ext cx="4737194" cy="369332"/>
          </a:xfrm>
          <a:prstGeom prst="rect">
            <a:avLst/>
          </a:prstGeom>
          <a:noFill/>
        </p:spPr>
        <p:txBody>
          <a:bodyPr wrap="none" rtlCol="0">
            <a:spAutoFit/>
          </a:bodyPr>
          <a:lstStyle/>
          <a:p>
            <a:r>
              <a:rPr lang="en-GB" b="1" dirty="0" smtClean="0"/>
              <a:t>Run as administrator</a:t>
            </a:r>
            <a:r>
              <a:rPr lang="en-GB" dirty="0" smtClean="0"/>
              <a:t>….Command Window</a:t>
            </a:r>
            <a:endParaRPr lang="en-GB" dirty="0"/>
          </a:p>
        </p:txBody>
      </p:sp>
    </p:spTree>
    <p:extLst>
      <p:ext uri="{BB962C8B-B14F-4D97-AF65-F5344CB8AC3E}">
        <p14:creationId xmlns:p14="http://schemas.microsoft.com/office/powerpoint/2010/main" val="123685504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Quick Check</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1155" y="2090138"/>
            <a:ext cx="8176656" cy="3416320"/>
          </a:xfrm>
          <a:prstGeom prst="rect">
            <a:avLst/>
          </a:prstGeom>
          <a:solidFill>
            <a:srgbClr val="000000"/>
          </a:solidFill>
        </p:spPr>
        <p:txBody>
          <a:bodyPr wrap="square" rtlCol="0">
            <a:spAutoFit/>
          </a:bodyPr>
          <a:lstStyle/>
          <a:p>
            <a:r>
              <a:rPr lang="en-GB" dirty="0" smtClean="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version</a:t>
            </a:r>
          </a:p>
          <a:p>
            <a:r>
              <a:rPr lang="en-GB" dirty="0">
                <a:solidFill>
                  <a:schemeClr val="bg1"/>
                </a:solidFill>
              </a:rPr>
              <a:t>Client Version: </a:t>
            </a:r>
            <a:r>
              <a:rPr lang="en-GB" dirty="0" err="1">
                <a:solidFill>
                  <a:schemeClr val="bg1"/>
                </a:solidFill>
              </a:rPr>
              <a:t>version.Info</a:t>
            </a:r>
            <a:r>
              <a:rPr lang="en-GB" dirty="0">
                <a:solidFill>
                  <a:schemeClr val="bg1"/>
                </a:solidFill>
              </a:rPr>
              <a:t>{Major:"1", Minor:"14", GitVersion:"v1.14.1", GitCommit:"b7394102d6ef778017f2ca4046abbaa23b88c290", </a:t>
            </a:r>
            <a:r>
              <a:rPr lang="en-GB" dirty="0" err="1">
                <a:solidFill>
                  <a:schemeClr val="bg1"/>
                </a:solidFill>
              </a:rPr>
              <a:t>GitTreeState</a:t>
            </a:r>
            <a:r>
              <a:rPr lang="en-GB" dirty="0">
                <a:solidFill>
                  <a:schemeClr val="bg1"/>
                </a:solidFill>
              </a:rPr>
              <a:t>:"clean", BuildDate:"2019-04-08T17:11:31Z", GoVersion:"go1.12.1", Compiler:"</a:t>
            </a:r>
            <a:r>
              <a:rPr lang="en-GB" dirty="0" err="1">
                <a:solidFill>
                  <a:schemeClr val="bg1"/>
                </a:solidFill>
              </a:rPr>
              <a:t>gc</a:t>
            </a:r>
            <a:r>
              <a:rPr lang="en-GB" dirty="0">
                <a:solidFill>
                  <a:schemeClr val="bg1"/>
                </a:solidFill>
              </a:rPr>
              <a:t>", </a:t>
            </a:r>
            <a:r>
              <a:rPr lang="en-GB" dirty="0" err="1">
                <a:solidFill>
                  <a:schemeClr val="bg1"/>
                </a:solidFill>
              </a:rPr>
              <a:t>Platform:"windows</a:t>
            </a:r>
            <a:r>
              <a:rPr lang="en-GB" dirty="0">
                <a:solidFill>
                  <a:schemeClr val="bg1"/>
                </a:solidFill>
              </a:rPr>
              <a:t>/amd64"}</a:t>
            </a:r>
          </a:p>
          <a:p>
            <a:r>
              <a:rPr lang="en-GB" dirty="0">
                <a:solidFill>
                  <a:schemeClr val="bg1"/>
                </a:solidFill>
              </a:rPr>
              <a:t>Server Version: </a:t>
            </a:r>
            <a:r>
              <a:rPr lang="en-GB" dirty="0" err="1">
                <a:solidFill>
                  <a:schemeClr val="bg1"/>
                </a:solidFill>
              </a:rPr>
              <a:t>version.Info</a:t>
            </a:r>
            <a:r>
              <a:rPr lang="en-GB" dirty="0">
                <a:solidFill>
                  <a:schemeClr val="bg1"/>
                </a:solidFill>
              </a:rPr>
              <a:t>{Major:"1", Minor:"14", GitVersion:"v1.14.0", GitCommit:"641856db18352033a0d96dbc99153fa3b27298e5", </a:t>
            </a:r>
            <a:r>
              <a:rPr lang="en-GB" dirty="0" err="1">
                <a:solidFill>
                  <a:schemeClr val="bg1"/>
                </a:solidFill>
              </a:rPr>
              <a:t>GitTreeState</a:t>
            </a:r>
            <a:r>
              <a:rPr lang="en-GB" dirty="0">
                <a:solidFill>
                  <a:schemeClr val="bg1"/>
                </a:solidFill>
              </a:rPr>
              <a:t>:"clean", BuildDate:"2019-03-25T15:45:25Z", GoVersion:"go1.12.1", Compiler:"</a:t>
            </a:r>
            <a:r>
              <a:rPr lang="en-GB" dirty="0" err="1">
                <a:solidFill>
                  <a:schemeClr val="bg1"/>
                </a:solidFill>
              </a:rPr>
              <a:t>gc</a:t>
            </a:r>
            <a:r>
              <a:rPr lang="en-GB" dirty="0">
                <a:solidFill>
                  <a:schemeClr val="bg1"/>
                </a:solidFill>
              </a:rPr>
              <a:t>", Platform:"</a:t>
            </a:r>
            <a:r>
              <a:rPr lang="en-GB" dirty="0" err="1">
                <a:solidFill>
                  <a:schemeClr val="bg1"/>
                </a:solidFill>
              </a:rPr>
              <a:t>linux</a:t>
            </a:r>
            <a:r>
              <a:rPr lang="en-GB" dirty="0">
                <a:solidFill>
                  <a:schemeClr val="bg1"/>
                </a:solidFill>
              </a:rPr>
              <a:t>/amd64</a:t>
            </a:r>
            <a:r>
              <a:rPr lang="en-GB" dirty="0" smtClean="0">
                <a:solidFill>
                  <a:schemeClr val="bg1"/>
                </a:solidFill>
              </a:rPr>
              <a:t>"}</a:t>
            </a:r>
          </a:p>
          <a:p>
            <a:endParaRPr lang="en-GB" dirty="0" smtClean="0">
              <a:solidFill>
                <a:schemeClr val="bg1"/>
              </a:solidFill>
            </a:endParaRPr>
          </a:p>
          <a:p>
            <a:r>
              <a:rPr lang="en-GB" dirty="0">
                <a:solidFill>
                  <a:schemeClr val="bg1"/>
                </a:solidFill>
              </a:rPr>
              <a:t>$ </a:t>
            </a:r>
            <a:r>
              <a:rPr lang="en-GB" dirty="0" err="1" smtClean="0">
                <a:solidFill>
                  <a:schemeClr val="accent1">
                    <a:lumMod val="50000"/>
                  </a:schemeClr>
                </a:solidFill>
              </a:rPr>
              <a:t>kubectl</a:t>
            </a:r>
            <a:r>
              <a:rPr lang="en-GB" dirty="0" smtClean="0">
                <a:solidFill>
                  <a:schemeClr val="accent1">
                    <a:lumMod val="50000"/>
                  </a:schemeClr>
                </a:solidFill>
              </a:rPr>
              <a:t> </a:t>
            </a:r>
            <a:r>
              <a:rPr lang="en-GB" dirty="0">
                <a:solidFill>
                  <a:schemeClr val="accent1">
                    <a:lumMod val="50000"/>
                  </a:schemeClr>
                </a:solidFill>
              </a:rPr>
              <a:t>get pods</a:t>
            </a:r>
          </a:p>
          <a:p>
            <a:r>
              <a:rPr lang="en-GB" dirty="0">
                <a:solidFill>
                  <a:schemeClr val="bg1"/>
                </a:solidFill>
              </a:rPr>
              <a:t>No resources found</a:t>
            </a:r>
            <a:r>
              <a:rPr lang="en-GB" dirty="0" smtClean="0">
                <a:solidFill>
                  <a:schemeClr val="bg1"/>
                </a:solidFill>
              </a:rPr>
              <a:t>.   </a:t>
            </a:r>
            <a:r>
              <a:rPr lang="en-GB" dirty="0" smtClean="0">
                <a:solidFill>
                  <a:srgbClr val="FF0000"/>
                </a:solidFill>
                <a:sym typeface="Wingdings" panose="05000000000000000000" pitchFamily="2" charset="2"/>
              </a:rPr>
              <a:t> This is fine, we haven’t created any</a:t>
            </a:r>
            <a:endParaRPr lang="en-GB" dirty="0">
              <a:solidFill>
                <a:srgbClr val="FF0000"/>
              </a:solidFill>
            </a:endParaRPr>
          </a:p>
        </p:txBody>
      </p:sp>
      <p:sp>
        <p:nvSpPr>
          <p:cNvPr id="6" name="Content Placeholder 5"/>
          <p:cNvSpPr>
            <a:spLocks noGrp="1"/>
          </p:cNvSpPr>
          <p:nvPr>
            <p:ph idx="1"/>
          </p:nvPr>
        </p:nvSpPr>
        <p:spPr>
          <a:xfrm>
            <a:off x="1047750" y="1127915"/>
            <a:ext cx="7029450" cy="598769"/>
          </a:xfrm>
        </p:spPr>
        <p:txBody>
          <a:bodyPr/>
          <a:lstStyle/>
          <a:p>
            <a:r>
              <a:rPr lang="en-GB" dirty="0" smtClean="0"/>
              <a:t>Check Kubernetes is up and running</a:t>
            </a:r>
            <a:endParaRPr lang="en-GB" dirty="0"/>
          </a:p>
        </p:txBody>
      </p:sp>
    </p:spTree>
    <p:extLst>
      <p:ext uri="{BB962C8B-B14F-4D97-AF65-F5344CB8AC3E}">
        <p14:creationId xmlns:p14="http://schemas.microsoft.com/office/powerpoint/2010/main" val="208507934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Stop</a:t>
            </a:r>
            <a:endParaRPr lang="en-GB" dirty="0"/>
          </a:p>
        </p:txBody>
      </p:sp>
      <p:sp>
        <p:nvSpPr>
          <p:cNvPr id="3" name="Content Placeholder 2"/>
          <p:cNvSpPr>
            <a:spLocks noGrp="1"/>
          </p:cNvSpPr>
          <p:nvPr>
            <p:ph idx="1"/>
          </p:nvPr>
        </p:nvSpPr>
        <p:spPr/>
        <p:txBody>
          <a:bodyPr/>
          <a:lstStyle/>
          <a:p>
            <a:r>
              <a:rPr lang="en-GB" b="1" dirty="0" smtClean="0">
                <a:solidFill>
                  <a:srgbClr val="FF0000"/>
                </a:solidFill>
              </a:rPr>
              <a:t>Always stop the cluster before exiting your computer, otherwise </a:t>
            </a:r>
            <a:r>
              <a:rPr lang="en-GB" b="1" dirty="0" err="1" smtClean="0">
                <a:solidFill>
                  <a:srgbClr val="FF0000"/>
                </a:solidFill>
              </a:rPr>
              <a:t>minikube</a:t>
            </a:r>
            <a:r>
              <a:rPr lang="en-GB" b="1" dirty="0" smtClean="0">
                <a:solidFill>
                  <a:srgbClr val="FF0000"/>
                </a:solidFill>
              </a:rPr>
              <a:t> might get corrupted</a:t>
            </a:r>
          </a:p>
          <a:p>
            <a:endParaRPr lang="en-GB" dirty="0" smtClean="0"/>
          </a:p>
          <a:p>
            <a:pPr marL="0" indent="0">
              <a:buNone/>
            </a:pPr>
            <a:r>
              <a:rPr lang="en-GB" dirty="0"/>
              <a:t>	</a:t>
            </a:r>
            <a:r>
              <a:rPr lang="en-GB" i="1" dirty="0" err="1"/>
              <a:t>minikube</a:t>
            </a:r>
            <a:r>
              <a:rPr lang="en-GB" i="1" dirty="0"/>
              <a:t>  stop</a:t>
            </a:r>
          </a:p>
          <a:p>
            <a:endParaRPr lang="en-GB" dirty="0" smtClean="0"/>
          </a:p>
          <a:p>
            <a:r>
              <a:rPr lang="en-GB" dirty="0" smtClean="0"/>
              <a:t>Exercise:</a:t>
            </a:r>
            <a:br>
              <a:rPr lang="en-GB" dirty="0" smtClean="0"/>
            </a:br>
            <a:r>
              <a:rPr lang="en-GB" dirty="0" smtClean="0"/>
              <a:t>Stop </a:t>
            </a:r>
            <a:r>
              <a:rPr lang="en-GB" dirty="0" err="1" smtClean="0"/>
              <a:t>minikube</a:t>
            </a:r>
            <a:r>
              <a:rPr lang="en-GB" dirty="0" smtClean="0"/>
              <a:t> and start it again</a:t>
            </a:r>
          </a:p>
          <a:p>
            <a:endParaRPr lang="en-GB" dirty="0"/>
          </a:p>
          <a:p>
            <a:pPr marL="0" indent="0">
              <a:buNone/>
            </a:pPr>
            <a:r>
              <a:rPr lang="en-GB" dirty="0" smtClean="0"/>
              <a:t>	</a:t>
            </a:r>
            <a:endParaRPr lang="en-GB" i="1" dirty="0"/>
          </a:p>
          <a:p>
            <a:pPr marL="0" indent="0">
              <a:buNone/>
            </a:pP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620467" y="5818743"/>
            <a:ext cx="5250155" cy="369332"/>
          </a:xfrm>
          <a:prstGeom prst="rect">
            <a:avLst/>
          </a:prstGeom>
          <a:noFill/>
        </p:spPr>
        <p:txBody>
          <a:bodyPr wrap="none" rtlCol="0">
            <a:spAutoFit/>
          </a:bodyPr>
          <a:lstStyle/>
          <a:p>
            <a:r>
              <a:rPr lang="en-GB" dirty="0"/>
              <a:t>https://minikube.sigs.k8s.io/docs/commands/stop/</a:t>
            </a:r>
          </a:p>
        </p:txBody>
      </p:sp>
    </p:spTree>
    <p:extLst>
      <p:ext uri="{BB962C8B-B14F-4D97-AF65-F5344CB8AC3E}">
        <p14:creationId xmlns:p14="http://schemas.microsoft.com/office/powerpoint/2010/main" val="14716523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Fixing Problems</a:t>
            </a:r>
            <a:endParaRPr lang="en-GB" dirty="0"/>
          </a:p>
        </p:txBody>
      </p:sp>
      <p:sp>
        <p:nvSpPr>
          <p:cNvPr id="3" name="Content Placeholder 2"/>
          <p:cNvSpPr>
            <a:spLocks noGrp="1"/>
          </p:cNvSpPr>
          <p:nvPr>
            <p:ph idx="1"/>
          </p:nvPr>
        </p:nvSpPr>
        <p:spPr>
          <a:xfrm>
            <a:off x="1047750" y="1485899"/>
            <a:ext cx="7029450" cy="4352925"/>
          </a:xfrm>
        </p:spPr>
        <p:txBody>
          <a:bodyPr/>
          <a:lstStyle/>
          <a:p>
            <a:r>
              <a:rPr lang="en-GB" dirty="0" smtClean="0"/>
              <a:t>If </a:t>
            </a:r>
            <a:r>
              <a:rPr lang="en-GB" dirty="0" err="1" smtClean="0"/>
              <a:t>minikube</a:t>
            </a:r>
            <a:r>
              <a:rPr lang="en-GB" dirty="0" smtClean="0"/>
              <a:t> fails to start try deleting the cluster and then starting it again</a:t>
            </a:r>
          </a:p>
          <a:p>
            <a:pPr marL="0" indent="0">
              <a:buNone/>
            </a:pPr>
            <a:r>
              <a:rPr lang="en-GB" dirty="0" smtClean="0"/>
              <a:t>	</a:t>
            </a:r>
            <a:r>
              <a:rPr lang="en-GB" i="1" dirty="0" err="1" smtClean="0"/>
              <a:t>minikube</a:t>
            </a:r>
            <a:r>
              <a:rPr lang="en-GB" i="1" dirty="0" smtClean="0"/>
              <a:t>   delete</a:t>
            </a:r>
            <a:endParaRPr lang="en-GB" dirty="0"/>
          </a:p>
          <a:p>
            <a:endParaRPr lang="en-GB" dirty="0" smtClean="0"/>
          </a:p>
          <a:p>
            <a:r>
              <a:rPr lang="en-GB" dirty="0" smtClean="0"/>
              <a:t>Try getting more information when starting </a:t>
            </a:r>
            <a:r>
              <a:rPr lang="en-GB" dirty="0" err="1" smtClean="0"/>
              <a:t>minikube</a:t>
            </a:r>
            <a:r>
              <a:rPr lang="en-GB" dirty="0" smtClean="0"/>
              <a:t> using the </a:t>
            </a:r>
            <a:r>
              <a:rPr lang="en-GB" dirty="0"/>
              <a:t>flag </a:t>
            </a:r>
            <a:r>
              <a:rPr lang="en-GB" b="1" i="1" dirty="0"/>
              <a:t>--</a:t>
            </a:r>
            <a:r>
              <a:rPr lang="en-GB" b="1" i="1" dirty="0" err="1"/>
              <a:t>alsologtostderr</a:t>
            </a:r>
            <a:endParaRPr lang="en-GB" b="1" i="1"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50731" y="4050323"/>
            <a:ext cx="184731" cy="369332"/>
          </a:xfrm>
          <a:prstGeom prst="rect">
            <a:avLst/>
          </a:prstGeom>
          <a:noFill/>
        </p:spPr>
        <p:txBody>
          <a:bodyPr wrap="none" rtlCol="0">
            <a:spAutoFit/>
          </a:bodyPr>
          <a:lstStyle/>
          <a:p>
            <a:endParaRPr lang="en-GB" dirty="0"/>
          </a:p>
        </p:txBody>
      </p:sp>
    </p:spTree>
    <p:extLst>
      <p:ext uri="{BB962C8B-B14F-4D97-AF65-F5344CB8AC3E}">
        <p14:creationId xmlns:p14="http://schemas.microsoft.com/office/powerpoint/2010/main" val="192899593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Fixing Problems with VM Driver</a:t>
            </a:r>
            <a:endParaRPr lang="en-GB" dirty="0"/>
          </a:p>
        </p:txBody>
      </p:sp>
      <p:sp>
        <p:nvSpPr>
          <p:cNvPr id="3" name="Content Placeholder 2"/>
          <p:cNvSpPr>
            <a:spLocks noGrp="1"/>
          </p:cNvSpPr>
          <p:nvPr>
            <p:ph idx="1"/>
          </p:nvPr>
        </p:nvSpPr>
        <p:spPr>
          <a:xfrm>
            <a:off x="1047750" y="1154723"/>
            <a:ext cx="7029450" cy="4684102"/>
          </a:xfrm>
        </p:spPr>
        <p:txBody>
          <a:bodyPr/>
          <a:lstStyle/>
          <a:p>
            <a:pPr marL="0" indent="0">
              <a:buNone/>
            </a:pPr>
            <a:r>
              <a:rPr lang="en-GB" u="sng" dirty="0" smtClean="0"/>
              <a:t>I AM REALLY STUCK!!</a:t>
            </a:r>
            <a:endParaRPr lang="en-GB" u="sng" dirty="0"/>
          </a:p>
          <a:p>
            <a:r>
              <a:rPr lang="en-GB" b="1" dirty="0" smtClean="0"/>
              <a:t>If you are using the </a:t>
            </a:r>
            <a:r>
              <a:rPr lang="en-GB" b="1" dirty="0" err="1" smtClean="0"/>
              <a:t>hyperv</a:t>
            </a:r>
            <a:r>
              <a:rPr lang="en-GB" b="1" dirty="0" smtClean="0"/>
              <a:t> driver </a:t>
            </a:r>
            <a:r>
              <a:rPr lang="en-GB" dirty="0" smtClean="0"/>
              <a:t>then </a:t>
            </a:r>
            <a:r>
              <a:rPr lang="en-GB" dirty="0" err="1" smtClean="0"/>
              <a:t>Minikube</a:t>
            </a:r>
            <a:r>
              <a:rPr lang="en-GB" dirty="0" smtClean="0"/>
              <a:t> creates a Virtual Machine (</a:t>
            </a:r>
            <a:r>
              <a:rPr lang="en-GB" b="1" dirty="0" smtClean="0"/>
              <a:t>VM</a:t>
            </a:r>
            <a:r>
              <a:rPr lang="en-GB" dirty="0" smtClean="0"/>
              <a:t>) in Hyper-V called “</a:t>
            </a:r>
            <a:r>
              <a:rPr lang="en-GB" dirty="0" err="1" smtClean="0"/>
              <a:t>minikube</a:t>
            </a:r>
            <a:r>
              <a:rPr lang="en-GB" dirty="0" smtClean="0"/>
              <a:t>” i.e. </a:t>
            </a:r>
            <a:r>
              <a:rPr lang="en-GB" i="1" dirty="0" err="1" smtClean="0"/>
              <a:t>minikube</a:t>
            </a:r>
            <a:r>
              <a:rPr lang="en-GB" i="1" dirty="0" smtClean="0"/>
              <a:t> </a:t>
            </a:r>
            <a:r>
              <a:rPr lang="en-GB" i="1" dirty="0"/>
              <a:t>start </a:t>
            </a:r>
            <a:r>
              <a:rPr lang="en-GB" b="1" i="1" dirty="0"/>
              <a:t>--</a:t>
            </a:r>
            <a:r>
              <a:rPr lang="en-GB" b="1" i="1" dirty="0" err="1"/>
              <a:t>vm</a:t>
            </a:r>
            <a:r>
              <a:rPr lang="en-GB" b="1" i="1" dirty="0"/>
              <a:t>-driver=</a:t>
            </a:r>
            <a:r>
              <a:rPr lang="en-GB" b="1" i="1" dirty="0" err="1"/>
              <a:t>hyperv</a:t>
            </a:r>
            <a:r>
              <a:rPr lang="en-GB" i="1" dirty="0"/>
              <a:t> --</a:t>
            </a:r>
            <a:r>
              <a:rPr lang="en-GB" i="1" dirty="0" err="1"/>
              <a:t>hyperv</a:t>
            </a:r>
            <a:r>
              <a:rPr lang="en-GB" i="1" dirty="0"/>
              <a:t>-virtual-switch=</a:t>
            </a:r>
            <a:r>
              <a:rPr lang="en-GB" i="1" dirty="0" err="1"/>
              <a:t>minikube</a:t>
            </a:r>
            <a:endParaRPr lang="en-GB" dirty="0" smtClean="0"/>
          </a:p>
          <a:p>
            <a:r>
              <a:rPr lang="en-GB" i="1" dirty="0" err="1"/>
              <a:t>minikube</a:t>
            </a:r>
            <a:r>
              <a:rPr lang="en-GB" i="1" dirty="0"/>
              <a:t> stop</a:t>
            </a:r>
            <a:r>
              <a:rPr lang="en-GB" dirty="0"/>
              <a:t> (if you started it)</a:t>
            </a:r>
          </a:p>
          <a:p>
            <a:r>
              <a:rPr lang="en-GB" dirty="0" smtClean="0"/>
              <a:t>Using the Hyper-V Manager stop and delete this VM</a:t>
            </a:r>
          </a:p>
          <a:p>
            <a:r>
              <a:rPr lang="en-GB" dirty="0" smtClean="0"/>
              <a:t>In the C:/Users folder find the folder with your username, and under that you will find both the “.</a:t>
            </a:r>
            <a:r>
              <a:rPr lang="en-GB" dirty="0" err="1" smtClean="0"/>
              <a:t>minikube</a:t>
            </a:r>
            <a:r>
              <a:rPr lang="en-GB" dirty="0" smtClean="0"/>
              <a:t>” and the “.</a:t>
            </a:r>
            <a:r>
              <a:rPr lang="en-GB" dirty="0" err="1" smtClean="0"/>
              <a:t>kube</a:t>
            </a:r>
            <a:r>
              <a:rPr lang="en-GB" dirty="0" smtClean="0"/>
              <a:t>” folders which you can now delete.</a:t>
            </a:r>
          </a:p>
          <a:p>
            <a:r>
              <a:rPr lang="en-GB" dirty="0" smtClean="0"/>
              <a:t>Execute </a:t>
            </a:r>
            <a:r>
              <a:rPr lang="en-GB" i="1" dirty="0" err="1" smtClean="0"/>
              <a:t>minikube</a:t>
            </a:r>
            <a:r>
              <a:rPr lang="en-GB" i="1" dirty="0" smtClean="0"/>
              <a:t> </a:t>
            </a:r>
            <a:r>
              <a:rPr lang="en-GB" i="1" dirty="0"/>
              <a:t>delete --all </a:t>
            </a:r>
            <a:r>
              <a:rPr lang="en-GB" i="1" dirty="0" smtClean="0"/>
              <a:t>--purge</a:t>
            </a:r>
          </a:p>
          <a:p>
            <a:r>
              <a:rPr lang="en-GB" i="1" dirty="0" smtClean="0"/>
              <a:t>Uninstall and re-install if you think you need to!!</a:t>
            </a:r>
            <a:endParaRPr lang="en-GB" i="1" dirty="0"/>
          </a:p>
          <a:p>
            <a:r>
              <a:rPr lang="en-GB" dirty="0" smtClean="0"/>
              <a:t>Now start </a:t>
            </a:r>
            <a:r>
              <a:rPr lang="en-GB" dirty="0" err="1" smtClean="0"/>
              <a:t>minikube</a:t>
            </a:r>
            <a:r>
              <a:rPr lang="en-GB" dirty="0" smtClean="0"/>
              <a:t> again</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50731" y="4050323"/>
            <a:ext cx="184731" cy="369332"/>
          </a:xfrm>
          <a:prstGeom prst="rect">
            <a:avLst/>
          </a:prstGeom>
          <a:noFill/>
        </p:spPr>
        <p:txBody>
          <a:bodyPr wrap="none" rtlCol="0">
            <a:spAutoFit/>
          </a:bodyPr>
          <a:lstStyle/>
          <a:p>
            <a:endParaRPr lang="en-GB" dirty="0"/>
          </a:p>
        </p:txBody>
      </p:sp>
      <p:sp>
        <p:nvSpPr>
          <p:cNvPr id="6" name="TextBox 5"/>
          <p:cNvSpPr txBox="1"/>
          <p:nvPr/>
        </p:nvSpPr>
        <p:spPr>
          <a:xfrm>
            <a:off x="5181599" y="5725161"/>
            <a:ext cx="3694319" cy="646331"/>
          </a:xfrm>
          <a:prstGeom prst="rect">
            <a:avLst/>
          </a:prstGeom>
          <a:noFill/>
        </p:spPr>
        <p:txBody>
          <a:bodyPr wrap="square" rtlCol="0">
            <a:spAutoFit/>
          </a:bodyPr>
          <a:lstStyle/>
          <a:p>
            <a:r>
              <a:rPr lang="en-GB" dirty="0"/>
              <a:t>https://github.com/kubernetes/minikube/issues/3866</a:t>
            </a:r>
          </a:p>
        </p:txBody>
      </p:sp>
    </p:spTree>
    <p:extLst>
      <p:ext uri="{BB962C8B-B14F-4D97-AF65-F5344CB8AC3E}">
        <p14:creationId xmlns:p14="http://schemas.microsoft.com/office/powerpoint/2010/main" val="52602442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1"/>
            <a:ext cx="8686800" cy="6537325"/>
          </a:xfrm>
        </p:spPr>
        <p:txBody>
          <a:bodyPr/>
          <a:lstStyle/>
          <a:p>
            <a:r>
              <a:rPr lang="en-GB" dirty="0" smtClean="0"/>
              <a:t>Introduction to </a:t>
            </a:r>
            <a:r>
              <a:rPr lang="en-GB" dirty="0" err="1" smtClean="0"/>
              <a:t>kubectl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011708835"/>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kubectl</a:t>
            </a:r>
            <a:endParaRPr lang="en-GB" dirty="0"/>
          </a:p>
        </p:txBody>
      </p:sp>
      <p:sp>
        <p:nvSpPr>
          <p:cNvPr id="3" name="Content Placeholder 2"/>
          <p:cNvSpPr>
            <a:spLocks noGrp="1"/>
          </p:cNvSpPr>
          <p:nvPr>
            <p:ph idx="1"/>
          </p:nvPr>
        </p:nvSpPr>
        <p:spPr>
          <a:xfrm>
            <a:off x="598770" y="844550"/>
            <a:ext cx="7478430" cy="2235945"/>
          </a:xfrm>
        </p:spPr>
        <p:txBody>
          <a:bodyPr/>
          <a:lstStyle/>
          <a:p>
            <a:r>
              <a:rPr lang="en-GB" dirty="0" smtClean="0"/>
              <a:t>Provides a console command line interface (CLI) for using Kubernetes</a:t>
            </a:r>
          </a:p>
          <a:p>
            <a:r>
              <a:rPr lang="en-GB" dirty="0"/>
              <a:t>When you use the </a:t>
            </a:r>
            <a:r>
              <a:rPr lang="en-GB" dirty="0" err="1"/>
              <a:t>kubectl</a:t>
            </a:r>
            <a:r>
              <a:rPr lang="en-GB" dirty="0"/>
              <a:t> command-line interface, for example, the CLI makes the necessary Kubernetes REST API calls </a:t>
            </a:r>
            <a:r>
              <a:rPr lang="en-GB" dirty="0" smtClean="0"/>
              <a:t>to the </a:t>
            </a:r>
            <a:r>
              <a:rPr lang="en-GB" dirty="0" err="1" smtClean="0"/>
              <a:t>kube-apiserver</a:t>
            </a:r>
            <a:endParaRPr lang="en-GB" dirty="0"/>
          </a:p>
          <a:p>
            <a:r>
              <a:rPr lang="en-GB" dirty="0" smtClean="0"/>
              <a:t>You can install this on any computer and then use it to access a Kubernetes cluster</a:t>
            </a:r>
          </a:p>
          <a:p>
            <a:pPr lvl="1"/>
            <a:r>
              <a:rPr lang="en-GB" dirty="0" smtClean="0"/>
              <a:t>Although it is built into </a:t>
            </a:r>
            <a:r>
              <a:rPr lang="en-GB" dirty="0" err="1" smtClean="0"/>
              <a:t>Minikube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Rectangle 5"/>
          <p:cNvSpPr/>
          <p:nvPr/>
        </p:nvSpPr>
        <p:spPr bwMode="auto">
          <a:xfrm>
            <a:off x="6382139" y="403082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Rectangle 6"/>
          <p:cNvSpPr/>
          <p:nvPr/>
        </p:nvSpPr>
        <p:spPr bwMode="auto">
          <a:xfrm>
            <a:off x="7169020" y="4080588"/>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Rectangle 7"/>
          <p:cNvSpPr/>
          <p:nvPr/>
        </p:nvSpPr>
        <p:spPr bwMode="auto">
          <a:xfrm>
            <a:off x="7637107" y="4544008"/>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Rectangle 8"/>
          <p:cNvSpPr/>
          <p:nvPr/>
        </p:nvSpPr>
        <p:spPr bwMode="auto">
          <a:xfrm>
            <a:off x="7752184" y="526353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Rectangle 9"/>
          <p:cNvSpPr/>
          <p:nvPr/>
        </p:nvSpPr>
        <p:spPr bwMode="auto">
          <a:xfrm>
            <a:off x="7284097" y="5751740"/>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Rectangle 10"/>
          <p:cNvSpPr/>
          <p:nvPr/>
        </p:nvSpPr>
        <p:spPr bwMode="auto">
          <a:xfrm>
            <a:off x="6550090" y="5914377"/>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Rectangle 11"/>
          <p:cNvSpPr/>
          <p:nvPr/>
        </p:nvSpPr>
        <p:spPr bwMode="auto">
          <a:xfrm>
            <a:off x="5615474" y="5091404"/>
            <a:ext cx="230155" cy="273698"/>
          </a:xfrm>
          <a:prstGeom prst="rect">
            <a:avLst/>
          </a:prstGeom>
          <a:solidFill>
            <a:schemeClr val="tx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cxnSp>
        <p:nvCxnSpPr>
          <p:cNvPr id="14" name="Straight Arrow Connector 13"/>
          <p:cNvCxnSpPr>
            <a:stCxn id="12" idx="3"/>
            <a:endCxn id="6" idx="2"/>
          </p:cNvCxnSpPr>
          <p:nvPr/>
        </p:nvCxnSpPr>
        <p:spPr bwMode="auto">
          <a:xfrm flipV="1">
            <a:off x="5845629" y="4304522"/>
            <a:ext cx="651588" cy="9237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12" idx="3"/>
            <a:endCxn id="7" idx="1"/>
          </p:cNvCxnSpPr>
          <p:nvPr/>
        </p:nvCxnSpPr>
        <p:spPr bwMode="auto">
          <a:xfrm flipV="1">
            <a:off x="5845629" y="4217437"/>
            <a:ext cx="1323391" cy="101081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8" name="Straight Arrow Connector 17"/>
          <p:cNvCxnSpPr>
            <a:stCxn id="12" idx="3"/>
            <a:endCxn id="8" idx="1"/>
          </p:cNvCxnSpPr>
          <p:nvPr/>
        </p:nvCxnSpPr>
        <p:spPr bwMode="auto">
          <a:xfrm flipV="1">
            <a:off x="5845629" y="4680857"/>
            <a:ext cx="1791478" cy="54739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Straight Arrow Connector 19"/>
          <p:cNvCxnSpPr>
            <a:stCxn id="12" idx="3"/>
            <a:endCxn id="9" idx="1"/>
          </p:cNvCxnSpPr>
          <p:nvPr/>
        </p:nvCxnSpPr>
        <p:spPr bwMode="auto">
          <a:xfrm>
            <a:off x="5845629" y="5228253"/>
            <a:ext cx="1906555" cy="172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2" name="Straight Arrow Connector 21"/>
          <p:cNvCxnSpPr>
            <a:stCxn id="12" idx="3"/>
            <a:endCxn id="10" idx="1"/>
          </p:cNvCxnSpPr>
          <p:nvPr/>
        </p:nvCxnSpPr>
        <p:spPr bwMode="auto">
          <a:xfrm>
            <a:off x="5845629" y="5228253"/>
            <a:ext cx="1438468" cy="66033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Straight Arrow Connector 23"/>
          <p:cNvCxnSpPr>
            <a:stCxn id="12" idx="3"/>
            <a:endCxn id="11" idx="0"/>
          </p:cNvCxnSpPr>
          <p:nvPr/>
        </p:nvCxnSpPr>
        <p:spPr bwMode="auto">
          <a:xfrm>
            <a:off x="5845629" y="5228253"/>
            <a:ext cx="819539" cy="68612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Rectangle 24"/>
          <p:cNvSpPr/>
          <p:nvPr/>
        </p:nvSpPr>
        <p:spPr bwMode="auto">
          <a:xfrm>
            <a:off x="2677885" y="4094097"/>
            <a:ext cx="1474237" cy="1447218"/>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lang="en-GB" dirty="0" smtClean="0"/>
              <a:t>Host</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6" name="Rectangle 25"/>
          <p:cNvSpPr/>
          <p:nvPr/>
        </p:nvSpPr>
        <p:spPr bwMode="auto">
          <a:xfrm>
            <a:off x="2827175" y="4998098"/>
            <a:ext cx="1244082" cy="439608"/>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err="1" smtClean="0">
                <a:ln>
                  <a:noFill/>
                </a:ln>
                <a:solidFill>
                  <a:schemeClr val="tx1"/>
                </a:solidFill>
                <a:effectLst/>
                <a:latin typeface="Helvetica" panose="020B0604020202020204" pitchFamily="34" charset="0"/>
              </a:rPr>
              <a:t>kubectl</a:t>
            </a: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cxnSp>
        <p:nvCxnSpPr>
          <p:cNvPr id="28" name="Straight Arrow Connector 27"/>
          <p:cNvCxnSpPr>
            <a:stCxn id="26" idx="3"/>
            <a:endCxn id="12" idx="1"/>
          </p:cNvCxnSpPr>
          <p:nvPr/>
        </p:nvCxnSpPr>
        <p:spPr bwMode="auto">
          <a:xfrm>
            <a:off x="4071257" y="5217902"/>
            <a:ext cx="1544217" cy="103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Rectangle 29"/>
          <p:cNvSpPr/>
          <p:nvPr/>
        </p:nvSpPr>
        <p:spPr bwMode="auto">
          <a:xfrm>
            <a:off x="5318449" y="3334139"/>
            <a:ext cx="3016898" cy="3203186"/>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r>
              <a:rPr lang="en-GB"/>
              <a:t>K8s Cluster</a:t>
            </a:r>
            <a:endParaRPr lang="en-GB" dirty="0"/>
          </a:p>
        </p:txBody>
      </p:sp>
    </p:spTree>
    <p:extLst>
      <p:ext uri="{BB962C8B-B14F-4D97-AF65-F5344CB8AC3E}">
        <p14:creationId xmlns:p14="http://schemas.microsoft.com/office/powerpoint/2010/main" val="60443421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FYI: Note</a:t>
            </a:r>
            <a:endParaRPr lang="en-GB" dirty="0"/>
          </a:p>
        </p:txBody>
      </p:sp>
      <p:sp>
        <p:nvSpPr>
          <p:cNvPr id="3" name="Content Placeholder 2"/>
          <p:cNvSpPr>
            <a:spLocks noGrp="1"/>
          </p:cNvSpPr>
          <p:nvPr>
            <p:ph idx="1"/>
          </p:nvPr>
        </p:nvSpPr>
        <p:spPr>
          <a:xfrm>
            <a:off x="393240" y="1141817"/>
            <a:ext cx="5268460" cy="1591908"/>
          </a:xfrm>
        </p:spPr>
        <p:txBody>
          <a:bodyPr/>
          <a:lstStyle/>
          <a:p>
            <a:r>
              <a:rPr lang="en-GB" dirty="0" smtClean="0"/>
              <a:t>If you are using </a:t>
            </a:r>
            <a:r>
              <a:rPr lang="en-GB" b="1" dirty="0" err="1" smtClean="0"/>
              <a:t>kubectl</a:t>
            </a:r>
            <a:r>
              <a:rPr lang="en-GB" b="1" dirty="0" smtClean="0"/>
              <a:t> for real</a:t>
            </a:r>
            <a:r>
              <a:rPr lang="en-GB" dirty="0" smtClean="0"/>
              <a:t>, then you may need to write a configuration file to identify the clusters you wish to work with and the user access to them</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6" name="TextBox 5"/>
          <p:cNvSpPr txBox="1"/>
          <p:nvPr/>
        </p:nvSpPr>
        <p:spPr>
          <a:xfrm>
            <a:off x="604221" y="3553340"/>
            <a:ext cx="5299107" cy="1600438"/>
          </a:xfrm>
          <a:prstGeom prst="rect">
            <a:avLst/>
          </a:prstGeom>
          <a:solidFill>
            <a:srgbClr val="000000"/>
          </a:solidFill>
        </p:spPr>
        <p:txBody>
          <a:bodyPr wrap="square" rtlCol="0">
            <a:spAutoFit/>
          </a:bodyPr>
          <a:lstStyle/>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set-cluster </a:t>
            </a:r>
            <a:r>
              <a:rPr lang="en-GB" sz="1400" dirty="0">
                <a:solidFill>
                  <a:schemeClr val="bg2">
                    <a:lumMod val="75000"/>
                  </a:schemeClr>
                </a:solidFill>
              </a:rPr>
              <a:t>development</a:t>
            </a:r>
            <a:r>
              <a:rPr lang="en-GB" sz="1400" dirty="0">
                <a:solidFill>
                  <a:schemeClr val="accent1">
                    <a:lumMod val="50000"/>
                  </a:schemeClr>
                </a:solidFill>
              </a:rPr>
              <a:t> </a:t>
            </a:r>
            <a:r>
              <a:rPr lang="en-GB" sz="1400" dirty="0" smtClean="0">
                <a:solidFill>
                  <a:schemeClr val="accent1">
                    <a:lumMod val="50000"/>
                  </a:schemeClr>
                </a:solidFill>
              </a:rPr>
              <a:t>……. etc.</a:t>
            </a:r>
          </a:p>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set-credentials </a:t>
            </a:r>
            <a:r>
              <a:rPr lang="en-GB" sz="1400" dirty="0">
                <a:solidFill>
                  <a:schemeClr val="bg2">
                    <a:lumMod val="75000"/>
                  </a:schemeClr>
                </a:solidFill>
              </a:rPr>
              <a:t>developer</a:t>
            </a:r>
            <a:r>
              <a:rPr lang="en-GB" sz="1400" dirty="0">
                <a:solidFill>
                  <a:schemeClr val="accent1">
                    <a:lumMod val="50000"/>
                  </a:schemeClr>
                </a:solidFill>
              </a:rPr>
              <a:t> </a:t>
            </a:r>
            <a:r>
              <a:rPr lang="en-GB" sz="1400" dirty="0" smtClean="0">
                <a:solidFill>
                  <a:schemeClr val="accent1">
                    <a:lumMod val="50000"/>
                  </a:schemeClr>
                </a:solidFill>
              </a:rPr>
              <a:t>…….. etc.</a:t>
            </a:r>
            <a:endParaRPr lang="en-GB" sz="1400" dirty="0">
              <a:solidFill>
                <a:schemeClr val="accent1">
                  <a:lumMod val="50000"/>
                </a:schemeClr>
              </a:solidFill>
            </a:endParaRPr>
          </a:p>
          <a:p>
            <a:r>
              <a:rPr lang="en-GB" sz="1400" dirty="0">
                <a:solidFill>
                  <a:schemeClr val="bg1"/>
                </a:solidFill>
              </a:rPr>
              <a:t>$ </a:t>
            </a:r>
            <a:r>
              <a:rPr lang="en-GB" sz="1400" dirty="0" err="1">
                <a:solidFill>
                  <a:schemeClr val="accent1">
                    <a:lumMod val="50000"/>
                  </a:schemeClr>
                </a:solidFill>
              </a:rPr>
              <a:t>kubectl</a:t>
            </a:r>
            <a:r>
              <a:rPr lang="en-GB" sz="1400" dirty="0">
                <a:solidFill>
                  <a:schemeClr val="accent1">
                    <a:lumMod val="50000"/>
                  </a:schemeClr>
                </a:solidFill>
              </a:rPr>
              <a:t> </a:t>
            </a:r>
            <a:r>
              <a:rPr lang="en-GB" sz="1400" dirty="0" err="1">
                <a:solidFill>
                  <a:schemeClr val="accent1">
                    <a:lumMod val="50000"/>
                  </a:schemeClr>
                </a:solidFill>
              </a:rPr>
              <a:t>config</a:t>
            </a:r>
            <a:r>
              <a:rPr lang="en-GB" sz="1400" dirty="0">
                <a:solidFill>
                  <a:schemeClr val="accent1">
                    <a:lumMod val="50000"/>
                  </a:schemeClr>
                </a:solidFill>
              </a:rPr>
              <a:t> --</a:t>
            </a:r>
            <a:r>
              <a:rPr lang="en-GB" sz="1400" dirty="0" err="1">
                <a:solidFill>
                  <a:schemeClr val="accent1">
                    <a:lumMod val="50000"/>
                  </a:schemeClr>
                </a:solidFill>
              </a:rPr>
              <a:t>kubeconfig</a:t>
            </a:r>
            <a:r>
              <a:rPr lang="en-GB" sz="1400" dirty="0">
                <a:solidFill>
                  <a:schemeClr val="accent1">
                    <a:lumMod val="50000"/>
                  </a:schemeClr>
                </a:solidFill>
              </a:rPr>
              <a:t>=</a:t>
            </a:r>
            <a:r>
              <a:rPr lang="en-GB" sz="1400" dirty="0" err="1">
                <a:solidFill>
                  <a:schemeClr val="accent1">
                    <a:lumMod val="50000"/>
                  </a:schemeClr>
                </a:solidFill>
              </a:rPr>
              <a:t>config</a:t>
            </a:r>
            <a:r>
              <a:rPr lang="en-GB" sz="1400" dirty="0">
                <a:solidFill>
                  <a:schemeClr val="accent1">
                    <a:lumMod val="50000"/>
                  </a:schemeClr>
                </a:solidFill>
              </a:rPr>
              <a:t>-demo set-context </a:t>
            </a:r>
            <a:r>
              <a:rPr lang="en-GB" sz="1400" dirty="0">
                <a:solidFill>
                  <a:schemeClr val="bg2">
                    <a:lumMod val="75000"/>
                  </a:schemeClr>
                </a:solidFill>
              </a:rPr>
              <a:t>dev-frontend</a:t>
            </a:r>
            <a:r>
              <a:rPr lang="en-GB" sz="1400" dirty="0">
                <a:solidFill>
                  <a:schemeClr val="accent1">
                    <a:lumMod val="50000"/>
                  </a:schemeClr>
                </a:solidFill>
              </a:rPr>
              <a:t> </a:t>
            </a:r>
            <a:r>
              <a:rPr lang="en-GB" sz="1400" dirty="0" smtClean="0">
                <a:solidFill>
                  <a:schemeClr val="accent1">
                    <a:lumMod val="50000"/>
                  </a:schemeClr>
                </a:solidFill>
              </a:rPr>
              <a:t>…….. etc.</a:t>
            </a:r>
            <a:endParaRPr lang="en-GB" sz="1400" dirty="0">
              <a:solidFill>
                <a:schemeClr val="accent1">
                  <a:lumMod val="50000"/>
                </a:schemeClr>
              </a:solidFill>
            </a:endParaRPr>
          </a:p>
          <a:p>
            <a:endParaRPr lang="en-GB" sz="1400" dirty="0">
              <a:solidFill>
                <a:schemeClr val="accent1">
                  <a:lumMod val="50000"/>
                </a:schemeClr>
              </a:solidFill>
            </a:endParaRPr>
          </a:p>
        </p:txBody>
      </p:sp>
      <p:sp>
        <p:nvSpPr>
          <p:cNvPr id="7" name="TextBox 6"/>
          <p:cNvSpPr txBox="1"/>
          <p:nvPr/>
        </p:nvSpPr>
        <p:spPr>
          <a:xfrm>
            <a:off x="6144957" y="422275"/>
            <a:ext cx="2799018" cy="5909310"/>
          </a:xfrm>
          <a:prstGeom prst="rect">
            <a:avLst/>
          </a:prstGeom>
          <a:solidFill>
            <a:schemeClr val="accent6">
              <a:lumMod val="20000"/>
              <a:lumOff val="80000"/>
            </a:schemeClr>
          </a:solidFill>
        </p:spPr>
        <p:txBody>
          <a:bodyPr wrap="square" rtlCol="0">
            <a:spAutoFit/>
          </a:bodyPr>
          <a:lstStyle/>
          <a:p>
            <a:r>
              <a:rPr lang="en-GB" dirty="0" err="1"/>
              <a:t>apiVersion</a:t>
            </a:r>
            <a:r>
              <a:rPr lang="en-GB" dirty="0"/>
              <a:t>: v1</a:t>
            </a:r>
          </a:p>
          <a:p>
            <a:r>
              <a:rPr lang="en-GB" dirty="0"/>
              <a:t>kind: </a:t>
            </a:r>
            <a:r>
              <a:rPr lang="en-GB" dirty="0" err="1"/>
              <a:t>Config</a:t>
            </a:r>
            <a:endParaRPr lang="en-GB" dirty="0"/>
          </a:p>
          <a:p>
            <a:r>
              <a:rPr lang="en-GB" dirty="0"/>
              <a:t>preferences: {}</a:t>
            </a:r>
          </a:p>
          <a:p>
            <a:endParaRPr lang="en-GB" dirty="0"/>
          </a:p>
          <a:p>
            <a:r>
              <a:rPr lang="en-GB" dirty="0"/>
              <a:t>clusters:</a:t>
            </a:r>
          </a:p>
          <a:p>
            <a:r>
              <a:rPr lang="en-GB" dirty="0"/>
              <a:t>- cluster:</a:t>
            </a:r>
          </a:p>
          <a:p>
            <a:r>
              <a:rPr lang="en-GB" dirty="0"/>
              <a:t>  name: development</a:t>
            </a:r>
          </a:p>
          <a:p>
            <a:r>
              <a:rPr lang="en-GB" dirty="0"/>
              <a:t>- cluster:</a:t>
            </a:r>
          </a:p>
          <a:p>
            <a:r>
              <a:rPr lang="en-GB" dirty="0"/>
              <a:t>  name: scratch</a:t>
            </a:r>
          </a:p>
          <a:p>
            <a:endParaRPr lang="en-GB" dirty="0"/>
          </a:p>
          <a:p>
            <a:r>
              <a:rPr lang="en-GB" dirty="0"/>
              <a:t>users:</a:t>
            </a:r>
          </a:p>
          <a:p>
            <a:r>
              <a:rPr lang="en-GB" dirty="0"/>
              <a:t>- name: developer</a:t>
            </a:r>
          </a:p>
          <a:p>
            <a:r>
              <a:rPr lang="en-GB" dirty="0"/>
              <a:t>- name: experimenter</a:t>
            </a:r>
          </a:p>
          <a:p>
            <a:endParaRPr lang="en-GB" dirty="0"/>
          </a:p>
          <a:p>
            <a:r>
              <a:rPr lang="en-GB" dirty="0"/>
              <a:t>contexts:</a:t>
            </a:r>
          </a:p>
          <a:p>
            <a:r>
              <a:rPr lang="en-GB" dirty="0"/>
              <a:t>- context:</a:t>
            </a:r>
          </a:p>
          <a:p>
            <a:r>
              <a:rPr lang="en-GB" dirty="0"/>
              <a:t>  name: dev-frontend</a:t>
            </a:r>
          </a:p>
          <a:p>
            <a:r>
              <a:rPr lang="en-GB" dirty="0"/>
              <a:t>- context:</a:t>
            </a:r>
          </a:p>
          <a:p>
            <a:r>
              <a:rPr lang="en-GB" dirty="0"/>
              <a:t>  name: dev-storage</a:t>
            </a:r>
          </a:p>
          <a:p>
            <a:r>
              <a:rPr lang="en-GB" dirty="0"/>
              <a:t>- context:</a:t>
            </a:r>
          </a:p>
          <a:p>
            <a:r>
              <a:rPr lang="en-GB" dirty="0"/>
              <a:t>  name: </a:t>
            </a:r>
            <a:r>
              <a:rPr lang="en-GB" dirty="0" err="1"/>
              <a:t>exp</a:t>
            </a:r>
            <a:r>
              <a:rPr lang="en-GB" dirty="0"/>
              <a:t>-scratch</a:t>
            </a:r>
          </a:p>
        </p:txBody>
      </p:sp>
      <p:sp>
        <p:nvSpPr>
          <p:cNvPr id="9" name="TextBox 8"/>
          <p:cNvSpPr txBox="1"/>
          <p:nvPr/>
        </p:nvSpPr>
        <p:spPr>
          <a:xfrm>
            <a:off x="6090222" y="52943"/>
            <a:ext cx="1967205" cy="369332"/>
          </a:xfrm>
          <a:prstGeom prst="rect">
            <a:avLst/>
          </a:prstGeom>
          <a:noFill/>
        </p:spPr>
        <p:txBody>
          <a:bodyPr wrap="none" rtlCol="0">
            <a:spAutoFit/>
          </a:bodyPr>
          <a:lstStyle/>
          <a:p>
            <a:r>
              <a:rPr lang="en-GB" b="1" dirty="0" err="1" smtClean="0"/>
              <a:t>config</a:t>
            </a:r>
            <a:r>
              <a:rPr lang="en-GB" b="1" dirty="0" smtClean="0"/>
              <a:t>-demo file</a:t>
            </a:r>
            <a:endParaRPr lang="en-GB" b="1" dirty="0"/>
          </a:p>
        </p:txBody>
      </p:sp>
      <p:sp>
        <p:nvSpPr>
          <p:cNvPr id="14" name="TextBox 13"/>
          <p:cNvSpPr txBox="1"/>
          <p:nvPr/>
        </p:nvSpPr>
        <p:spPr>
          <a:xfrm>
            <a:off x="604221" y="2626101"/>
            <a:ext cx="4891655" cy="923330"/>
          </a:xfrm>
          <a:prstGeom prst="rect">
            <a:avLst/>
          </a:prstGeom>
          <a:noFill/>
        </p:spPr>
        <p:txBody>
          <a:bodyPr wrap="square" rtlCol="0">
            <a:spAutoFit/>
          </a:bodyPr>
          <a:lstStyle/>
          <a:p>
            <a:r>
              <a:rPr lang="en-GB" dirty="0" smtClean="0"/>
              <a:t>Change to directory containing the configuration file the add cluster, user and context </a:t>
            </a:r>
            <a:r>
              <a:rPr lang="en-GB" dirty="0"/>
              <a:t>details to your configuration file</a:t>
            </a:r>
          </a:p>
        </p:txBody>
      </p:sp>
      <p:sp>
        <p:nvSpPr>
          <p:cNvPr id="17" name="TextBox 16"/>
          <p:cNvSpPr txBox="1"/>
          <p:nvPr/>
        </p:nvSpPr>
        <p:spPr>
          <a:xfrm>
            <a:off x="568059" y="5934670"/>
            <a:ext cx="5178441" cy="923330"/>
          </a:xfrm>
          <a:prstGeom prst="rect">
            <a:avLst/>
          </a:prstGeom>
          <a:noFill/>
        </p:spPr>
        <p:txBody>
          <a:bodyPr wrap="square" rtlCol="0">
            <a:spAutoFit/>
          </a:bodyPr>
          <a:lstStyle/>
          <a:p>
            <a:r>
              <a:rPr lang="en-GB" dirty="0"/>
              <a:t>https://kubernetes.io/docs/tasks/access-application-cluster/configure-access-multiple-clusters/</a:t>
            </a:r>
          </a:p>
        </p:txBody>
      </p:sp>
      <p:sp>
        <p:nvSpPr>
          <p:cNvPr id="5" name="TextBox 4"/>
          <p:cNvSpPr txBox="1"/>
          <p:nvPr/>
        </p:nvSpPr>
        <p:spPr>
          <a:xfrm>
            <a:off x="604221" y="5187225"/>
            <a:ext cx="5299107" cy="523220"/>
          </a:xfrm>
          <a:prstGeom prst="rect">
            <a:avLst/>
          </a:prstGeom>
          <a:noFill/>
        </p:spPr>
        <p:txBody>
          <a:bodyPr wrap="square" rtlCol="0">
            <a:spAutoFit/>
          </a:bodyPr>
          <a:lstStyle/>
          <a:p>
            <a:r>
              <a:rPr lang="en-GB" sz="1400" dirty="0" smtClean="0"/>
              <a:t>Note: The </a:t>
            </a:r>
            <a:r>
              <a:rPr lang="en-GB" sz="1400" dirty="0"/>
              <a:t>default </a:t>
            </a:r>
            <a:r>
              <a:rPr lang="en-GB" sz="1400" dirty="0" err="1"/>
              <a:t>kubectl</a:t>
            </a:r>
            <a:r>
              <a:rPr lang="en-GB" sz="1400" dirty="0"/>
              <a:t> configuration file is located at ~/.</a:t>
            </a:r>
            <a:r>
              <a:rPr lang="en-GB" sz="1400" dirty="0" err="1"/>
              <a:t>kube</a:t>
            </a:r>
            <a:r>
              <a:rPr lang="en-GB" sz="1400" dirty="0"/>
              <a:t>/</a:t>
            </a:r>
            <a:r>
              <a:rPr lang="en-GB" sz="1400" dirty="0" err="1"/>
              <a:t>config</a:t>
            </a:r>
            <a:r>
              <a:rPr lang="en-GB" sz="1400" dirty="0"/>
              <a:t> and is referred to as the </a:t>
            </a:r>
            <a:r>
              <a:rPr lang="en-GB" sz="1400" dirty="0" err="1"/>
              <a:t>kubeconfig</a:t>
            </a:r>
            <a:r>
              <a:rPr lang="en-GB" sz="1400" dirty="0"/>
              <a:t> </a:t>
            </a:r>
            <a:r>
              <a:rPr lang="en-GB" sz="1400" dirty="0" smtClean="0"/>
              <a:t>file</a:t>
            </a:r>
            <a:endParaRPr lang="en-GB" sz="1400" dirty="0"/>
          </a:p>
        </p:txBody>
      </p:sp>
    </p:spTree>
    <p:extLst>
      <p:ext uri="{BB962C8B-B14F-4D97-AF65-F5344CB8AC3E}">
        <p14:creationId xmlns:p14="http://schemas.microsoft.com/office/powerpoint/2010/main" val="128496581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 </a:t>
            </a:r>
            <a:r>
              <a:rPr lang="en-GB" dirty="0" err="1" smtClean="0"/>
              <a:t>Config</a:t>
            </a:r>
            <a:endParaRPr lang="en-GB" dirty="0"/>
          </a:p>
        </p:txBody>
      </p:sp>
      <p:sp>
        <p:nvSpPr>
          <p:cNvPr id="3" name="Content Placeholder 2"/>
          <p:cNvSpPr>
            <a:spLocks noGrp="1"/>
          </p:cNvSpPr>
          <p:nvPr>
            <p:ph idx="1"/>
          </p:nvPr>
        </p:nvSpPr>
        <p:spPr>
          <a:xfrm>
            <a:off x="1047750" y="965459"/>
            <a:ext cx="7029450" cy="538428"/>
          </a:xfrm>
        </p:spPr>
        <p:txBody>
          <a:bodyPr/>
          <a:lstStyle/>
          <a:p>
            <a:r>
              <a:rPr lang="en-GB" dirty="0" smtClean="0"/>
              <a:t>View the current </a:t>
            </a:r>
            <a:r>
              <a:rPr lang="en-GB" dirty="0" err="1" smtClean="0"/>
              <a:t>config</a:t>
            </a:r>
            <a:r>
              <a:rPr lang="en-GB" dirty="0" smtClean="0"/>
              <a:t> file settings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98771" y="1624796"/>
            <a:ext cx="7992876" cy="2862322"/>
          </a:xfrm>
          <a:prstGeom prst="rect">
            <a:avLst/>
          </a:prstGeom>
          <a:solidFill>
            <a:srgbClr val="000000"/>
          </a:solidFill>
        </p:spPr>
        <p:txBody>
          <a:bodyPr wrap="square" rtlCol="0">
            <a:spAutoFit/>
          </a:bodyPr>
          <a:lstStyle/>
          <a:p>
            <a:r>
              <a:rPr lang="en-GB" dirty="0">
                <a:solidFill>
                  <a:schemeClr val="bg1"/>
                </a:solidFill>
              </a:rPr>
              <a:t>$ </a:t>
            </a:r>
            <a:r>
              <a:rPr lang="en-GB" dirty="0" err="1">
                <a:solidFill>
                  <a:schemeClr val="accent1">
                    <a:lumMod val="50000"/>
                  </a:schemeClr>
                </a:solidFill>
              </a:rPr>
              <a:t>kubectl</a:t>
            </a:r>
            <a:r>
              <a:rPr lang="en-GB" dirty="0">
                <a:solidFill>
                  <a:schemeClr val="accent1">
                    <a:lumMod val="50000"/>
                  </a:schemeClr>
                </a:solidFill>
              </a:rPr>
              <a:t> </a:t>
            </a:r>
            <a:r>
              <a:rPr lang="en-GB" dirty="0" err="1">
                <a:solidFill>
                  <a:schemeClr val="accent1">
                    <a:lumMod val="50000"/>
                  </a:schemeClr>
                </a:solidFill>
              </a:rPr>
              <a:t>config</a:t>
            </a:r>
            <a:r>
              <a:rPr lang="en-GB" dirty="0">
                <a:solidFill>
                  <a:schemeClr val="accent1">
                    <a:lumMod val="50000"/>
                  </a:schemeClr>
                </a:solidFill>
              </a:rPr>
              <a:t> --</a:t>
            </a:r>
            <a:r>
              <a:rPr lang="en-GB" dirty="0" err="1">
                <a:solidFill>
                  <a:schemeClr val="accent1">
                    <a:lumMod val="50000"/>
                  </a:schemeClr>
                </a:solidFill>
              </a:rPr>
              <a:t>kubeconfig</a:t>
            </a:r>
            <a:r>
              <a:rPr lang="en-GB" dirty="0">
                <a:solidFill>
                  <a:schemeClr val="accent1">
                    <a:lumMod val="50000"/>
                  </a:schemeClr>
                </a:solidFill>
              </a:rPr>
              <a:t>=</a:t>
            </a:r>
            <a:r>
              <a:rPr lang="en-GB" dirty="0" err="1">
                <a:solidFill>
                  <a:schemeClr val="accent1">
                    <a:lumMod val="50000"/>
                  </a:schemeClr>
                </a:solidFill>
              </a:rPr>
              <a:t>config</a:t>
            </a:r>
            <a:r>
              <a:rPr lang="en-GB" dirty="0">
                <a:solidFill>
                  <a:schemeClr val="accent1">
                    <a:lumMod val="50000"/>
                  </a:schemeClr>
                </a:solidFill>
              </a:rPr>
              <a:t>-demo </a:t>
            </a:r>
            <a:r>
              <a:rPr lang="en-GB" dirty="0" smtClean="0">
                <a:solidFill>
                  <a:schemeClr val="accent1">
                    <a:lumMod val="50000"/>
                  </a:schemeClr>
                </a:solidFill>
              </a:rPr>
              <a:t>view</a:t>
            </a:r>
          </a:p>
          <a:p>
            <a:r>
              <a:rPr lang="en-GB" dirty="0" err="1">
                <a:solidFill>
                  <a:schemeClr val="bg1"/>
                </a:solidFill>
              </a:rPr>
              <a:t>apiVersion</a:t>
            </a:r>
            <a:r>
              <a:rPr lang="en-GB" dirty="0">
                <a:solidFill>
                  <a:schemeClr val="bg1"/>
                </a:solidFill>
              </a:rPr>
              <a:t>: v1</a:t>
            </a:r>
          </a:p>
          <a:p>
            <a:r>
              <a:rPr lang="en-GB" dirty="0">
                <a:solidFill>
                  <a:schemeClr val="bg1"/>
                </a:solidFill>
              </a:rPr>
              <a:t>clusters:</a:t>
            </a:r>
          </a:p>
          <a:p>
            <a:r>
              <a:rPr lang="en-GB" dirty="0">
                <a:solidFill>
                  <a:schemeClr val="bg1"/>
                </a:solidFill>
              </a:rPr>
              <a:t>- cluster:</a:t>
            </a:r>
          </a:p>
          <a:p>
            <a:r>
              <a:rPr lang="en-GB" dirty="0">
                <a:solidFill>
                  <a:schemeClr val="bg1"/>
                </a:solidFill>
              </a:rPr>
              <a:t>    certificate-authority: fake-ca-file</a:t>
            </a:r>
          </a:p>
          <a:p>
            <a:r>
              <a:rPr lang="en-GB" dirty="0">
                <a:solidFill>
                  <a:schemeClr val="bg1"/>
                </a:solidFill>
              </a:rPr>
              <a:t>    server: https://1.2.3.4</a:t>
            </a:r>
          </a:p>
          <a:p>
            <a:r>
              <a:rPr lang="en-GB" dirty="0">
                <a:solidFill>
                  <a:schemeClr val="bg1"/>
                </a:solidFill>
              </a:rPr>
              <a:t>  name: development</a:t>
            </a:r>
          </a:p>
          <a:p>
            <a:r>
              <a:rPr lang="en-GB" dirty="0">
                <a:solidFill>
                  <a:schemeClr val="bg1"/>
                </a:solidFill>
              </a:rPr>
              <a:t>- cluster:</a:t>
            </a:r>
          </a:p>
          <a:p>
            <a:r>
              <a:rPr lang="en-GB" dirty="0">
                <a:solidFill>
                  <a:schemeClr val="bg1"/>
                </a:solidFill>
              </a:rPr>
              <a:t>    insecure-skip-</a:t>
            </a:r>
            <a:r>
              <a:rPr lang="en-GB" dirty="0" err="1">
                <a:solidFill>
                  <a:schemeClr val="bg1"/>
                </a:solidFill>
              </a:rPr>
              <a:t>tls</a:t>
            </a:r>
            <a:r>
              <a:rPr lang="en-GB" dirty="0">
                <a:solidFill>
                  <a:schemeClr val="bg1"/>
                </a:solidFill>
              </a:rPr>
              <a:t>-verify: true</a:t>
            </a:r>
          </a:p>
          <a:p>
            <a:r>
              <a:rPr lang="en-GB" dirty="0">
                <a:solidFill>
                  <a:schemeClr val="bg1"/>
                </a:solidFill>
              </a:rPr>
              <a:t>    </a:t>
            </a:r>
            <a:r>
              <a:rPr lang="en-GB" dirty="0" err="1" smtClean="0">
                <a:solidFill>
                  <a:schemeClr val="bg1"/>
                </a:solidFill>
              </a:rPr>
              <a:t>ser</a:t>
            </a:r>
            <a:r>
              <a:rPr lang="en-GB" dirty="0" smtClean="0">
                <a:solidFill>
                  <a:schemeClr val="bg1"/>
                </a:solidFill>
              </a:rPr>
              <a:t>….etc., etc.</a:t>
            </a:r>
            <a:endParaRPr lang="en-GB" dirty="0">
              <a:solidFill>
                <a:schemeClr val="bg1"/>
              </a:solidFill>
            </a:endParaRPr>
          </a:p>
        </p:txBody>
      </p:sp>
    </p:spTree>
    <p:extLst>
      <p:ext uri="{BB962C8B-B14F-4D97-AF65-F5344CB8AC3E}">
        <p14:creationId xmlns:p14="http://schemas.microsoft.com/office/powerpoint/2010/main" val="291756632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bwMode="auto">
          <a:xfrm>
            <a:off x="4759357" y="5300735"/>
            <a:ext cx="3939047" cy="1513170"/>
          </a:xfrm>
          <a:prstGeom prst="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t" anchorCtr="0" compatLnSpc="1">
            <a:prstTxWarp prst="textNoShape">
              <a:avLst/>
            </a:prstTxWarp>
          </a:bodyPr>
          <a:lstStyle/>
          <a:p>
            <a:pPr marL="0" marR="0" indent="0"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Example</a:t>
            </a:r>
          </a:p>
        </p:txBody>
      </p:sp>
      <p:sp>
        <p:nvSpPr>
          <p:cNvPr id="2" name="Title 1"/>
          <p:cNvSpPr>
            <a:spLocks noGrp="1"/>
          </p:cNvSpPr>
          <p:nvPr>
            <p:ph type="title"/>
          </p:nvPr>
        </p:nvSpPr>
        <p:spPr/>
        <p:txBody>
          <a:bodyPr/>
          <a:lstStyle/>
          <a:p>
            <a:r>
              <a:rPr lang="en-GB" dirty="0" smtClean="0"/>
              <a:t>Command Structure</a:t>
            </a:r>
            <a:endParaRPr lang="en-GB" dirty="0"/>
          </a:p>
        </p:txBody>
      </p:sp>
      <p:sp>
        <p:nvSpPr>
          <p:cNvPr id="3" name="Content Placeholder 2"/>
          <p:cNvSpPr>
            <a:spLocks noGrp="1"/>
          </p:cNvSpPr>
          <p:nvPr>
            <p:ph idx="1"/>
          </p:nvPr>
        </p:nvSpPr>
        <p:spPr>
          <a:xfrm>
            <a:off x="1047750" y="964846"/>
            <a:ext cx="7423214" cy="4873980"/>
          </a:xfrm>
        </p:spPr>
        <p:txBody>
          <a:bodyPr/>
          <a:lstStyle/>
          <a:p>
            <a:r>
              <a:rPr lang="en-GB" dirty="0" err="1" smtClean="0"/>
              <a:t>kubectl</a:t>
            </a:r>
            <a:r>
              <a:rPr lang="en-GB" dirty="0" smtClean="0"/>
              <a:t> command structure is:</a:t>
            </a:r>
          </a:p>
          <a:p>
            <a:endParaRPr lang="en-GB" dirty="0"/>
          </a:p>
          <a:p>
            <a:endParaRPr lang="en-GB" dirty="0" smtClean="0"/>
          </a:p>
          <a:p>
            <a:r>
              <a:rPr lang="en-GB" b="1" dirty="0"/>
              <a:t>c</a:t>
            </a:r>
            <a:r>
              <a:rPr lang="en-GB" b="1" dirty="0" smtClean="0"/>
              <a:t>ommand</a:t>
            </a:r>
            <a:r>
              <a:rPr lang="en-GB" dirty="0" smtClean="0"/>
              <a:t>: operation you want to perform </a:t>
            </a:r>
          </a:p>
          <a:p>
            <a:pPr lvl="1"/>
            <a:r>
              <a:rPr lang="en-GB" dirty="0" smtClean="0"/>
              <a:t>e.g. </a:t>
            </a:r>
            <a:r>
              <a:rPr lang="en-GB" i="1" dirty="0" smtClean="0"/>
              <a:t>create, delete, etc.</a:t>
            </a:r>
          </a:p>
          <a:p>
            <a:r>
              <a:rPr lang="en-GB" b="1" dirty="0" smtClean="0"/>
              <a:t>type</a:t>
            </a:r>
            <a:r>
              <a:rPr lang="en-GB" b="1" dirty="0"/>
              <a:t>:  </a:t>
            </a:r>
            <a:r>
              <a:rPr lang="en-GB" dirty="0" smtClean="0"/>
              <a:t>resource type </a:t>
            </a:r>
          </a:p>
          <a:p>
            <a:pPr lvl="1"/>
            <a:r>
              <a:rPr lang="en-GB" dirty="0" smtClean="0"/>
              <a:t>e.g. </a:t>
            </a:r>
            <a:r>
              <a:rPr lang="en-GB" i="1" dirty="0" smtClean="0"/>
              <a:t>pod</a:t>
            </a:r>
            <a:r>
              <a:rPr lang="en-GB" dirty="0" smtClean="0"/>
              <a:t>, etc. </a:t>
            </a:r>
          </a:p>
          <a:p>
            <a:pPr lvl="1"/>
            <a:r>
              <a:rPr lang="en-GB" dirty="0" smtClean="0"/>
              <a:t>Resource </a:t>
            </a:r>
            <a:r>
              <a:rPr lang="en-GB" dirty="0"/>
              <a:t>types are </a:t>
            </a:r>
            <a:r>
              <a:rPr lang="en-GB" dirty="0" smtClean="0"/>
              <a:t>case-insensitive</a:t>
            </a:r>
          </a:p>
          <a:p>
            <a:pPr lvl="1"/>
            <a:r>
              <a:rPr lang="en-GB" dirty="0" smtClean="0"/>
              <a:t>You can use singular or plural e.g. </a:t>
            </a:r>
            <a:r>
              <a:rPr lang="en-GB" i="1" dirty="0" smtClean="0"/>
              <a:t>pod</a:t>
            </a:r>
            <a:r>
              <a:rPr lang="en-GB" dirty="0" smtClean="0"/>
              <a:t> or </a:t>
            </a:r>
            <a:r>
              <a:rPr lang="en-GB" i="1" dirty="0" smtClean="0"/>
              <a:t>pods</a:t>
            </a:r>
          </a:p>
          <a:p>
            <a:r>
              <a:rPr lang="en-GB" b="1" dirty="0" smtClean="0"/>
              <a:t>name: </a:t>
            </a:r>
            <a:r>
              <a:rPr lang="en-GB" dirty="0" smtClean="0"/>
              <a:t>name </a:t>
            </a:r>
            <a:r>
              <a:rPr lang="en-GB" dirty="0"/>
              <a:t>of the resource. </a:t>
            </a:r>
            <a:endParaRPr lang="en-GB" dirty="0" smtClean="0"/>
          </a:p>
          <a:p>
            <a:pPr lvl="1"/>
            <a:r>
              <a:rPr lang="en-GB" dirty="0" smtClean="0"/>
              <a:t>Names </a:t>
            </a:r>
            <a:r>
              <a:rPr lang="en-GB" dirty="0"/>
              <a:t>are </a:t>
            </a:r>
            <a:r>
              <a:rPr lang="en-GB" b="1" dirty="0"/>
              <a:t>case-sensitive</a:t>
            </a:r>
            <a:r>
              <a:rPr lang="en-GB" dirty="0"/>
              <a:t>. </a:t>
            </a:r>
            <a:endParaRPr lang="en-GB" dirty="0" smtClean="0"/>
          </a:p>
          <a:p>
            <a:pPr lvl="1"/>
            <a:r>
              <a:rPr lang="en-GB" dirty="0" smtClean="0">
                <a:solidFill>
                  <a:srgbClr val="FF0000"/>
                </a:solidFill>
              </a:rPr>
              <a:t>If </a:t>
            </a:r>
            <a:r>
              <a:rPr lang="en-GB" dirty="0">
                <a:solidFill>
                  <a:srgbClr val="FF0000"/>
                </a:solidFill>
              </a:rPr>
              <a:t>the name is omitted, details for </a:t>
            </a:r>
            <a:r>
              <a:rPr lang="en-GB" b="1" dirty="0" smtClean="0">
                <a:solidFill>
                  <a:srgbClr val="FF0000"/>
                </a:solidFill>
              </a:rPr>
              <a:t>ALL</a:t>
            </a:r>
            <a:r>
              <a:rPr lang="en-GB" dirty="0" smtClean="0">
                <a:solidFill>
                  <a:srgbClr val="FF0000"/>
                </a:solidFill>
              </a:rPr>
              <a:t> </a:t>
            </a:r>
            <a:r>
              <a:rPr lang="en-GB" dirty="0">
                <a:solidFill>
                  <a:srgbClr val="FF0000"/>
                </a:solidFill>
              </a:rPr>
              <a:t>resources are </a:t>
            </a:r>
            <a:r>
              <a:rPr lang="en-GB" dirty="0" smtClean="0">
                <a:solidFill>
                  <a:srgbClr val="FF0000"/>
                </a:solidFill>
              </a:rPr>
              <a:t>displayed</a:t>
            </a:r>
          </a:p>
          <a:p>
            <a:r>
              <a:rPr lang="en-GB" b="1" dirty="0" smtClean="0"/>
              <a:t>flags</a:t>
            </a:r>
            <a:r>
              <a:rPr lang="en-GB" dirty="0"/>
              <a:t>: optional flags</a:t>
            </a:r>
            <a:endParaRPr lang="en-GB" b="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07707" y="1519843"/>
            <a:ext cx="4788490" cy="369332"/>
          </a:xfrm>
          <a:prstGeom prst="rect">
            <a:avLst/>
          </a:prstGeom>
          <a:noFill/>
        </p:spPr>
        <p:txBody>
          <a:bodyPr wrap="none" rtlCol="0">
            <a:spAutoFit/>
          </a:bodyPr>
          <a:lstStyle/>
          <a:p>
            <a:r>
              <a:rPr lang="en-GB" b="1" i="1" dirty="0" err="1"/>
              <a:t>kubectl</a:t>
            </a:r>
            <a:r>
              <a:rPr lang="en-GB" i="1" dirty="0"/>
              <a:t> </a:t>
            </a:r>
            <a:r>
              <a:rPr lang="en-GB" i="1" dirty="0" smtClean="0"/>
              <a:t>  [</a:t>
            </a:r>
            <a:r>
              <a:rPr lang="en-GB" i="1" dirty="0"/>
              <a:t>command</a:t>
            </a:r>
            <a:r>
              <a:rPr lang="en-GB" i="1" dirty="0" smtClean="0"/>
              <a:t>]   [type]   [name]   </a:t>
            </a:r>
            <a:r>
              <a:rPr lang="en-GB" i="1" dirty="0"/>
              <a:t>[flags]</a:t>
            </a:r>
          </a:p>
        </p:txBody>
      </p:sp>
      <p:sp>
        <p:nvSpPr>
          <p:cNvPr id="7" name="TextBox 6"/>
          <p:cNvSpPr txBox="1"/>
          <p:nvPr/>
        </p:nvSpPr>
        <p:spPr>
          <a:xfrm>
            <a:off x="5406720" y="6275367"/>
            <a:ext cx="2916183" cy="369332"/>
          </a:xfrm>
          <a:prstGeom prst="rect">
            <a:avLst/>
          </a:prstGeom>
          <a:noFill/>
        </p:spPr>
        <p:txBody>
          <a:bodyPr wrap="none" rtlCol="0">
            <a:spAutoFit/>
          </a:bodyPr>
          <a:lstStyle/>
          <a:p>
            <a:r>
              <a:rPr lang="en-GB" b="1" dirty="0" err="1"/>
              <a:t>kubectl</a:t>
            </a:r>
            <a:r>
              <a:rPr lang="en-GB" i="1" dirty="0"/>
              <a:t> </a:t>
            </a:r>
            <a:r>
              <a:rPr lang="en-GB" i="1" dirty="0" smtClean="0"/>
              <a:t>  get  pod  my-pod</a:t>
            </a:r>
            <a:endParaRPr lang="en-GB" i="1" dirty="0"/>
          </a:p>
        </p:txBody>
      </p:sp>
      <p:sp>
        <p:nvSpPr>
          <p:cNvPr id="8" name="TextBox 7"/>
          <p:cNvSpPr txBox="1"/>
          <p:nvPr/>
        </p:nvSpPr>
        <p:spPr>
          <a:xfrm>
            <a:off x="4961899" y="5782613"/>
            <a:ext cx="1197764" cy="369332"/>
          </a:xfrm>
          <a:prstGeom prst="rect">
            <a:avLst/>
          </a:prstGeom>
          <a:noFill/>
        </p:spPr>
        <p:txBody>
          <a:bodyPr wrap="none" rtlCol="0">
            <a:spAutoFit/>
          </a:bodyPr>
          <a:lstStyle/>
          <a:p>
            <a:r>
              <a:rPr lang="en-GB" dirty="0" smtClean="0"/>
              <a:t>command</a:t>
            </a:r>
            <a:endParaRPr lang="en-GB" dirty="0"/>
          </a:p>
        </p:txBody>
      </p:sp>
      <p:sp>
        <p:nvSpPr>
          <p:cNvPr id="9" name="TextBox 8"/>
          <p:cNvSpPr txBox="1"/>
          <p:nvPr/>
        </p:nvSpPr>
        <p:spPr>
          <a:xfrm>
            <a:off x="7566511" y="5785740"/>
            <a:ext cx="761747" cy="369332"/>
          </a:xfrm>
          <a:prstGeom prst="rect">
            <a:avLst/>
          </a:prstGeom>
          <a:noFill/>
        </p:spPr>
        <p:txBody>
          <a:bodyPr wrap="none" rtlCol="0">
            <a:spAutoFit/>
          </a:bodyPr>
          <a:lstStyle/>
          <a:p>
            <a:r>
              <a:rPr lang="en-GB" dirty="0" smtClean="0"/>
              <a:t>name</a:t>
            </a:r>
            <a:endParaRPr lang="en-GB" dirty="0"/>
          </a:p>
        </p:txBody>
      </p:sp>
      <p:sp>
        <p:nvSpPr>
          <p:cNvPr id="10" name="TextBox 9"/>
          <p:cNvSpPr txBox="1"/>
          <p:nvPr/>
        </p:nvSpPr>
        <p:spPr>
          <a:xfrm>
            <a:off x="6599844" y="5659658"/>
            <a:ext cx="620683" cy="369332"/>
          </a:xfrm>
          <a:prstGeom prst="rect">
            <a:avLst/>
          </a:prstGeom>
          <a:noFill/>
        </p:spPr>
        <p:txBody>
          <a:bodyPr wrap="none" rtlCol="0">
            <a:spAutoFit/>
          </a:bodyPr>
          <a:lstStyle/>
          <a:p>
            <a:r>
              <a:rPr lang="en-GB" dirty="0" smtClean="0"/>
              <a:t>type</a:t>
            </a:r>
            <a:endParaRPr lang="en-GB" dirty="0"/>
          </a:p>
        </p:txBody>
      </p:sp>
      <p:cxnSp>
        <p:nvCxnSpPr>
          <p:cNvPr id="12" name="Straight Arrow Connector 11"/>
          <p:cNvCxnSpPr/>
          <p:nvPr/>
        </p:nvCxnSpPr>
        <p:spPr bwMode="auto">
          <a:xfrm>
            <a:off x="5992339" y="6151945"/>
            <a:ext cx="468804" cy="2070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a:off x="7027421" y="6048637"/>
            <a:ext cx="55700" cy="2593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stCxn id="9" idx="2"/>
          </p:cNvCxnSpPr>
          <p:nvPr/>
        </p:nvCxnSpPr>
        <p:spPr bwMode="auto">
          <a:xfrm flipH="1">
            <a:off x="7784006" y="6155072"/>
            <a:ext cx="163379" cy="20395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88606" y="5904743"/>
            <a:ext cx="3982099" cy="646331"/>
          </a:xfrm>
          <a:prstGeom prst="rect">
            <a:avLst/>
          </a:prstGeom>
          <a:noFill/>
        </p:spPr>
        <p:txBody>
          <a:bodyPr wrap="square" rtlCol="0">
            <a:spAutoFit/>
          </a:bodyPr>
          <a:lstStyle/>
          <a:p>
            <a:r>
              <a:rPr lang="en-GB" dirty="0"/>
              <a:t>https://kubernetes.io/docs/reference/kubectl/overview/</a:t>
            </a:r>
          </a:p>
        </p:txBody>
      </p:sp>
    </p:spTree>
    <p:extLst>
      <p:ext uri="{BB962C8B-B14F-4D97-AF65-F5344CB8AC3E}">
        <p14:creationId xmlns:p14="http://schemas.microsoft.com/office/powerpoint/2010/main" val="397204294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kubectl</a:t>
            </a:r>
            <a:r>
              <a:rPr lang="en-GB" dirty="0" smtClean="0"/>
              <a:t> (Short Cuts)</a:t>
            </a:r>
            <a:endParaRPr lang="en-GB" dirty="0"/>
          </a:p>
        </p:txBody>
      </p:sp>
      <p:sp>
        <p:nvSpPr>
          <p:cNvPr id="3" name="Content Placeholder 2"/>
          <p:cNvSpPr>
            <a:spLocks noGrp="1"/>
          </p:cNvSpPr>
          <p:nvPr>
            <p:ph idx="1"/>
          </p:nvPr>
        </p:nvSpPr>
        <p:spPr>
          <a:xfrm>
            <a:off x="1047750" y="1234671"/>
            <a:ext cx="7029450" cy="4753024"/>
          </a:xfrm>
        </p:spPr>
        <p:txBody>
          <a:bodyPr/>
          <a:lstStyle/>
          <a:p>
            <a:r>
              <a:rPr lang="en-GB" dirty="0" smtClean="0"/>
              <a:t>Often </a:t>
            </a:r>
            <a:r>
              <a:rPr lang="en-GB" dirty="0" err="1" smtClean="0"/>
              <a:t>kubectl</a:t>
            </a:r>
            <a:r>
              <a:rPr lang="en-GB" dirty="0" smtClean="0"/>
              <a:t> command options can be shorthanded</a:t>
            </a:r>
          </a:p>
          <a:p>
            <a:r>
              <a:rPr lang="en-GB" dirty="0" smtClean="0"/>
              <a:t>Resource names can be shortened. For example </a:t>
            </a:r>
            <a:br>
              <a:rPr lang="en-GB" dirty="0" smtClean="0"/>
            </a:br>
            <a:r>
              <a:rPr lang="en-GB" i="1" dirty="0" err="1" smtClean="0"/>
              <a:t>kubectl</a:t>
            </a:r>
            <a:r>
              <a:rPr lang="en-GB" i="1" dirty="0" smtClean="0"/>
              <a:t> get </a:t>
            </a:r>
            <a:r>
              <a:rPr lang="en-GB" i="1" dirty="0" smtClean="0">
                <a:solidFill>
                  <a:srgbClr val="FF0000"/>
                </a:solidFill>
              </a:rPr>
              <a:t>pod</a:t>
            </a:r>
            <a:r>
              <a:rPr lang="en-GB" i="1" dirty="0" smtClean="0"/>
              <a:t> my-pod</a:t>
            </a:r>
            <a:br>
              <a:rPr lang="en-GB" i="1" dirty="0" smtClean="0"/>
            </a:br>
            <a:r>
              <a:rPr lang="en-GB" i="1" dirty="0" err="1" smtClean="0"/>
              <a:t>kubectl</a:t>
            </a:r>
            <a:r>
              <a:rPr lang="en-GB" i="1" dirty="0" smtClean="0"/>
              <a:t> get </a:t>
            </a:r>
            <a:r>
              <a:rPr lang="en-GB" i="1" dirty="0" err="1" smtClean="0">
                <a:solidFill>
                  <a:srgbClr val="FF0000"/>
                </a:solidFill>
              </a:rPr>
              <a:t>po</a:t>
            </a:r>
            <a:r>
              <a:rPr lang="en-GB" i="1" dirty="0" smtClean="0"/>
              <a:t> my-pod</a:t>
            </a:r>
            <a:endParaRPr lang="en-GB" dirty="0" smtClean="0"/>
          </a:p>
          <a:p>
            <a:r>
              <a:rPr lang="en-GB" dirty="0" smtClean="0"/>
              <a:t>The optional flags can be shortened </a:t>
            </a:r>
            <a:br>
              <a:rPr lang="en-GB" dirty="0" smtClean="0"/>
            </a:br>
            <a:r>
              <a:rPr lang="en-GB" dirty="0" smtClean="0"/>
              <a:t>Examples</a:t>
            </a:r>
            <a:br>
              <a:rPr lang="en-GB" dirty="0" smtClean="0"/>
            </a:br>
            <a:r>
              <a:rPr lang="en-GB" dirty="0" smtClean="0"/>
              <a:t>--server	becomes 	-s</a:t>
            </a:r>
            <a:br>
              <a:rPr lang="en-GB" dirty="0" smtClean="0"/>
            </a:br>
            <a:r>
              <a:rPr lang="en-GB" dirty="0" smtClean="0"/>
              <a:t>--filename	becomes	-f</a:t>
            </a:r>
            <a:br>
              <a:rPr lang="en-GB" dirty="0" smtClean="0"/>
            </a:br>
            <a:r>
              <a:rPr lang="en-GB" dirty="0" smtClean="0"/>
              <a:t>--output	becomes	-o</a:t>
            </a:r>
            <a:br>
              <a:rPr lang="en-GB" dirty="0" smtClean="0"/>
            </a:br>
            <a:r>
              <a:rPr lang="en-GB" dirty="0" smtClean="0"/>
              <a:t>--recursive	becomes	-R</a:t>
            </a:r>
          </a:p>
          <a:p>
            <a:endParaRPr lang="en-GB" dirty="0" smtClean="0"/>
          </a:p>
          <a:p>
            <a:r>
              <a:rPr lang="en-GB" dirty="0" smtClean="0"/>
              <a:t>For example, the following are equivalent</a:t>
            </a:r>
            <a:br>
              <a:rPr lang="en-GB" dirty="0" smtClean="0"/>
            </a:br>
            <a:r>
              <a:rPr lang="en-GB" i="1" dirty="0" err="1"/>
              <a:t>kubectl</a:t>
            </a:r>
            <a:r>
              <a:rPr lang="en-GB" i="1" dirty="0"/>
              <a:t> get pods </a:t>
            </a:r>
            <a:r>
              <a:rPr lang="en-GB" i="1" dirty="0" smtClean="0">
                <a:solidFill>
                  <a:srgbClr val="FF0000"/>
                </a:solidFill>
              </a:rPr>
              <a:t>--output </a:t>
            </a:r>
            <a:r>
              <a:rPr lang="en-GB" i="1" dirty="0" smtClean="0"/>
              <a:t>wide</a:t>
            </a:r>
            <a:br>
              <a:rPr lang="en-GB" i="1" dirty="0" smtClean="0"/>
            </a:br>
            <a:r>
              <a:rPr lang="en-GB" i="1" dirty="0" err="1"/>
              <a:t>kubectl</a:t>
            </a:r>
            <a:r>
              <a:rPr lang="en-GB" i="1" dirty="0"/>
              <a:t> get pods </a:t>
            </a:r>
            <a:r>
              <a:rPr lang="en-GB" i="1" dirty="0">
                <a:solidFill>
                  <a:srgbClr val="FF0000"/>
                </a:solidFill>
              </a:rPr>
              <a:t>-o </a:t>
            </a:r>
            <a:r>
              <a:rPr lang="en-GB" i="1" dirty="0" smtClean="0"/>
              <a:t>wide</a:t>
            </a:r>
            <a:endParaRPr lang="en-GB"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pSp>
        <p:nvGrpSpPr>
          <p:cNvPr id="8" name="Group 7"/>
          <p:cNvGrpSpPr/>
          <p:nvPr/>
        </p:nvGrpSpPr>
        <p:grpSpPr>
          <a:xfrm>
            <a:off x="6193874" y="2359767"/>
            <a:ext cx="2785841" cy="2308324"/>
            <a:chOff x="6083365" y="3011018"/>
            <a:chExt cx="2785841" cy="2308324"/>
          </a:xfrm>
        </p:grpSpPr>
        <p:sp>
          <p:nvSpPr>
            <p:cNvPr id="5" name="TextBox 4"/>
            <p:cNvSpPr txBox="1"/>
            <p:nvPr/>
          </p:nvSpPr>
          <p:spPr>
            <a:xfrm>
              <a:off x="6083365" y="3011018"/>
              <a:ext cx="2785841" cy="2308324"/>
            </a:xfrm>
            <a:prstGeom prst="rect">
              <a:avLst/>
            </a:prstGeom>
            <a:noFill/>
            <a:ln w="12700">
              <a:solidFill>
                <a:schemeClr val="tx1"/>
              </a:solidFill>
            </a:ln>
          </p:spPr>
          <p:txBody>
            <a:bodyPr wrap="square" rtlCol="0">
              <a:spAutoFit/>
            </a:bodyPr>
            <a:lstStyle/>
            <a:p>
              <a:r>
                <a:rPr lang="en-GB" u="sng" dirty="0" smtClean="0"/>
                <a:t>Note</a:t>
              </a:r>
              <a:r>
                <a:rPr lang="en-GB" dirty="0" smtClean="0"/>
                <a:t>:</a:t>
              </a:r>
              <a:br>
                <a:rPr lang="en-GB" dirty="0" smtClean="0"/>
              </a:br>
              <a:endParaRPr lang="en-GB" dirty="0" smtClean="0"/>
            </a:p>
            <a:p>
              <a:r>
                <a:rPr lang="en-GB" dirty="0" smtClean="0"/>
                <a:t>Use -- (dash dash) when writing out the flag name in full </a:t>
              </a:r>
            </a:p>
            <a:p>
              <a:endParaRPr lang="en-GB" dirty="0" smtClean="0"/>
            </a:p>
            <a:p>
              <a:r>
                <a:rPr lang="en-GB" dirty="0" smtClean="0"/>
                <a:t>Use - (single dash) for shorthand</a:t>
              </a:r>
              <a:endParaRPr lang="en-GB" dirty="0"/>
            </a:p>
          </p:txBody>
        </p:sp>
        <p:sp>
          <p:nvSpPr>
            <p:cNvPr id="6" name="TextBox 5"/>
            <p:cNvSpPr txBox="1"/>
            <p:nvPr/>
          </p:nvSpPr>
          <p:spPr>
            <a:xfrm>
              <a:off x="6083365" y="3055896"/>
              <a:ext cx="559769" cy="769441"/>
            </a:xfrm>
            <a:prstGeom prst="rect">
              <a:avLst/>
            </a:prstGeom>
            <a:noFill/>
          </p:spPr>
          <p:txBody>
            <a:bodyPr wrap="none" rtlCol="0">
              <a:spAutoFit/>
            </a:bodyPr>
            <a:lstStyle/>
            <a:p>
              <a:r>
                <a:rPr lang="en-GB" sz="4400" dirty="0" smtClean="0"/>
                <a:t>--</a:t>
              </a:r>
              <a:endParaRPr lang="en-GB" sz="4400" dirty="0"/>
            </a:p>
          </p:txBody>
        </p:sp>
        <p:sp>
          <p:nvSpPr>
            <p:cNvPr id="7" name="TextBox 6"/>
            <p:cNvSpPr txBox="1"/>
            <p:nvPr/>
          </p:nvSpPr>
          <p:spPr>
            <a:xfrm>
              <a:off x="6083365" y="4144379"/>
              <a:ext cx="372218" cy="769441"/>
            </a:xfrm>
            <a:prstGeom prst="rect">
              <a:avLst/>
            </a:prstGeom>
            <a:noFill/>
          </p:spPr>
          <p:txBody>
            <a:bodyPr wrap="none" rtlCol="0">
              <a:spAutoFit/>
            </a:bodyPr>
            <a:lstStyle/>
            <a:p>
              <a:r>
                <a:rPr lang="en-GB" sz="4400" dirty="0" smtClean="0"/>
                <a:t>-</a:t>
              </a:r>
              <a:endParaRPr lang="en-GB" sz="4400" dirty="0"/>
            </a:p>
          </p:txBody>
        </p:sp>
      </p:grpSp>
    </p:spTree>
    <p:extLst>
      <p:ext uri="{BB962C8B-B14F-4D97-AF65-F5344CB8AC3E}">
        <p14:creationId xmlns:p14="http://schemas.microsoft.com/office/powerpoint/2010/main" val="2619889899"/>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85053"/>
          </a:xfrm>
        </p:spPr>
        <p:txBody>
          <a:bodyPr/>
          <a:lstStyle/>
          <a:p>
            <a:r>
              <a:rPr lang="en-GB" dirty="0" err="1" smtClean="0"/>
              <a:t>kubectl</a:t>
            </a:r>
            <a:r>
              <a:rPr lang="en-GB" dirty="0" smtClean="0"/>
              <a:t> Operations</a:t>
            </a:r>
            <a:endParaRPr lang="en-GB" dirty="0"/>
          </a:p>
        </p:txBody>
      </p:sp>
      <p:sp>
        <p:nvSpPr>
          <p:cNvPr id="3" name="Content Placeholder 2"/>
          <p:cNvSpPr>
            <a:spLocks noGrp="1"/>
          </p:cNvSpPr>
          <p:nvPr>
            <p:ph idx="1"/>
          </p:nvPr>
        </p:nvSpPr>
        <p:spPr>
          <a:xfrm>
            <a:off x="1047750" y="633610"/>
            <a:ext cx="7029450" cy="375971"/>
          </a:xfrm>
        </p:spPr>
        <p:txBody>
          <a:bodyPr/>
          <a:lstStyle/>
          <a:p>
            <a:r>
              <a:rPr lang="en-GB" dirty="0" smtClean="0"/>
              <a:t>There are quite a few operations such as: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96070" y="6446354"/>
            <a:ext cx="7212231" cy="369332"/>
          </a:xfrm>
          <a:prstGeom prst="rect">
            <a:avLst/>
          </a:prstGeom>
          <a:solidFill>
            <a:schemeClr val="bg1"/>
          </a:solidFill>
        </p:spPr>
        <p:txBody>
          <a:bodyPr wrap="none" rtlCol="0">
            <a:spAutoFit/>
          </a:bodyPr>
          <a:lstStyle/>
          <a:p>
            <a:r>
              <a:rPr lang="en-GB" dirty="0" smtClean="0"/>
              <a:t>See more here https</a:t>
            </a:r>
            <a:r>
              <a:rPr lang="en-GB" dirty="0"/>
              <a:t>://kubernetes.io/docs/reference/kubectl/overview/</a:t>
            </a:r>
          </a:p>
        </p:txBody>
      </p:sp>
      <p:graphicFrame>
        <p:nvGraphicFramePr>
          <p:cNvPr id="6" name="Table 5"/>
          <p:cNvGraphicFramePr>
            <a:graphicFrameLocks noGrp="1"/>
          </p:cNvGraphicFramePr>
          <p:nvPr>
            <p:extLst>
              <p:ext uri="{D42A27DB-BD31-4B8C-83A1-F6EECF244321}">
                <p14:modId xmlns:p14="http://schemas.microsoft.com/office/powerpoint/2010/main" val="294816616"/>
              </p:ext>
            </p:extLst>
          </p:nvPr>
        </p:nvGraphicFramePr>
        <p:xfrm>
          <a:off x="257175" y="1053582"/>
          <a:ext cx="8686800" cy="5257800"/>
        </p:xfrm>
        <a:graphic>
          <a:graphicData uri="http://schemas.openxmlformats.org/drawingml/2006/table">
            <a:tbl>
              <a:tblPr firstRow="1" bandRow="1">
                <a:tableStyleId>{5940675A-B579-460E-94D1-54222C63F5DA}</a:tableStyleId>
              </a:tblPr>
              <a:tblGrid>
                <a:gridCol w="1766573">
                  <a:extLst>
                    <a:ext uri="{9D8B030D-6E8A-4147-A177-3AD203B41FA5}">
                      <a16:colId xmlns:a16="http://schemas.microsoft.com/office/drawing/2014/main" val="1422639411"/>
                    </a:ext>
                  </a:extLst>
                </a:gridCol>
                <a:gridCol w="6920227">
                  <a:extLst>
                    <a:ext uri="{9D8B030D-6E8A-4147-A177-3AD203B41FA5}">
                      <a16:colId xmlns:a16="http://schemas.microsoft.com/office/drawing/2014/main" val="2468136818"/>
                    </a:ext>
                  </a:extLst>
                </a:gridCol>
              </a:tblGrid>
              <a:tr h="370840">
                <a:tc>
                  <a:txBody>
                    <a:bodyPr/>
                    <a:lstStyle/>
                    <a:p>
                      <a:r>
                        <a:rPr lang="en-GB" dirty="0" smtClean="0">
                          <a:solidFill>
                            <a:schemeClr val="bg1"/>
                          </a:solidFill>
                        </a:rPr>
                        <a:t>Operation</a:t>
                      </a:r>
                      <a:endParaRPr lang="en-GB" dirty="0">
                        <a:solidFill>
                          <a:schemeClr val="bg1"/>
                        </a:solidFill>
                      </a:endParaRPr>
                    </a:p>
                  </a:txBody>
                  <a:tcPr>
                    <a:solidFill>
                      <a:schemeClr val="tx1"/>
                    </a:solidFill>
                  </a:tcPr>
                </a:tc>
                <a:tc>
                  <a:txBody>
                    <a:bodyPr/>
                    <a:lstStyle/>
                    <a:p>
                      <a:r>
                        <a:rPr lang="en-GB" dirty="0" smtClean="0">
                          <a:solidFill>
                            <a:schemeClr val="bg1"/>
                          </a:solidFill>
                        </a:rPr>
                        <a:t>Description</a:t>
                      </a:r>
                      <a:endParaRPr lang="en-GB" dirty="0">
                        <a:solidFill>
                          <a:schemeClr val="bg1"/>
                        </a:solidFill>
                      </a:endParaRP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err="1" smtClean="0"/>
                        <a:t>api</a:t>
                      </a:r>
                      <a:r>
                        <a:rPr lang="en-GB" b="1" dirty="0" smtClean="0"/>
                        <a:t>-resources</a:t>
                      </a:r>
                      <a:endParaRPr lang="en-GB" b="1" dirty="0"/>
                    </a:p>
                  </a:txBody>
                  <a:tcPr>
                    <a:solidFill>
                      <a:schemeClr val="accent2">
                        <a:lumMod val="20000"/>
                        <a:lumOff val="80000"/>
                      </a:schemeClr>
                    </a:solidFill>
                  </a:tcPr>
                </a:tc>
                <a:tc>
                  <a:txBody>
                    <a:bodyPr/>
                    <a:lstStyle/>
                    <a:p>
                      <a:r>
                        <a:rPr lang="en-GB" dirty="0" smtClean="0"/>
                        <a:t>List the available</a:t>
                      </a:r>
                      <a:r>
                        <a:rPr lang="en-GB" baseline="0" dirty="0" smtClean="0"/>
                        <a:t> API resources</a:t>
                      </a:r>
                      <a:endParaRPr lang="en-GB" dirty="0"/>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smtClean="0"/>
                        <a:t>apply</a:t>
                      </a:r>
                      <a:endParaRPr lang="en-GB" b="1" dirty="0"/>
                    </a:p>
                  </a:txBody>
                  <a:tcPr>
                    <a:solidFill>
                      <a:schemeClr val="accent2">
                        <a:lumMod val="20000"/>
                        <a:lumOff val="80000"/>
                      </a:schemeClr>
                    </a:solidFill>
                  </a:tcPr>
                </a:tc>
                <a:tc>
                  <a:txBody>
                    <a:bodyPr/>
                    <a:lstStyle/>
                    <a:p>
                      <a:r>
                        <a:rPr lang="en-GB" dirty="0" smtClean="0"/>
                        <a:t>Apply a configuration change to a resource from a file or </a:t>
                      </a:r>
                      <a:r>
                        <a:rPr lang="en-GB" dirty="0" err="1" smtClean="0"/>
                        <a:t>stdin</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smtClean="0"/>
                        <a:t>attach</a:t>
                      </a:r>
                      <a:endParaRPr lang="en-GB" b="1" dirty="0"/>
                    </a:p>
                  </a:txBody>
                  <a:tcPr>
                    <a:solidFill>
                      <a:schemeClr val="accent2">
                        <a:lumMod val="20000"/>
                        <a:lumOff val="80000"/>
                      </a:schemeClr>
                    </a:solidFill>
                  </a:tcPr>
                </a:tc>
                <a:tc>
                  <a:txBody>
                    <a:bodyPr/>
                    <a:lstStyle/>
                    <a:p>
                      <a:r>
                        <a:rPr lang="en-GB" dirty="0" smtClean="0"/>
                        <a:t>Attach to a running container either to view the output stream or interact with the container (</a:t>
                      </a:r>
                      <a:r>
                        <a:rPr lang="en-GB" dirty="0" err="1" smtClean="0"/>
                        <a:t>stdin</a:t>
                      </a:r>
                      <a:r>
                        <a:rPr lang="en-GB" dirty="0" smtClean="0"/>
                        <a:t>).</a:t>
                      </a:r>
                      <a:endParaRPr lang="en-GB" dirty="0"/>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smtClean="0"/>
                        <a:t>create</a:t>
                      </a:r>
                      <a:endParaRPr lang="en-GB" b="1" dirty="0"/>
                    </a:p>
                  </a:txBody>
                  <a:tcPr>
                    <a:solidFill>
                      <a:schemeClr val="accent2">
                        <a:lumMod val="20000"/>
                        <a:lumOff val="80000"/>
                      </a:schemeClr>
                    </a:solidFill>
                  </a:tcPr>
                </a:tc>
                <a:tc>
                  <a:txBody>
                    <a:bodyPr/>
                    <a:lstStyle/>
                    <a:p>
                      <a:r>
                        <a:rPr lang="en-GB" dirty="0" smtClean="0"/>
                        <a:t>Create one or more resources from a file or </a:t>
                      </a:r>
                      <a:r>
                        <a:rPr lang="en-GB" dirty="0" err="1" smtClean="0"/>
                        <a:t>stdin</a:t>
                      </a:r>
                      <a:endParaRPr lang="en-GB" dirty="0"/>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smtClean="0"/>
                        <a:t>delete</a:t>
                      </a:r>
                      <a:endParaRPr lang="en-GB" b="1" dirty="0"/>
                    </a:p>
                  </a:txBody>
                  <a:tcPr>
                    <a:solidFill>
                      <a:schemeClr val="accent2">
                        <a:lumMod val="20000"/>
                        <a:lumOff val="80000"/>
                      </a:schemeClr>
                    </a:solidFill>
                  </a:tcPr>
                </a:tc>
                <a:tc>
                  <a:txBody>
                    <a:bodyPr/>
                    <a:lstStyle/>
                    <a:p>
                      <a:r>
                        <a:rPr lang="en-GB" dirty="0" smtClean="0"/>
                        <a:t>Delete resources either from a file, </a:t>
                      </a:r>
                      <a:r>
                        <a:rPr lang="en-GB" dirty="0" err="1" smtClean="0"/>
                        <a:t>stdin</a:t>
                      </a:r>
                      <a:r>
                        <a:rPr lang="en-GB" dirty="0" smtClean="0"/>
                        <a:t>, or specifying label selectors, names, resource selectors, or resources</a:t>
                      </a:r>
                      <a:endParaRPr lang="en-GB" dirty="0"/>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smtClean="0"/>
                        <a:t>describe</a:t>
                      </a:r>
                      <a:endParaRPr lang="en-GB" b="1" dirty="0"/>
                    </a:p>
                  </a:txBody>
                  <a:tcPr>
                    <a:solidFill>
                      <a:schemeClr val="accent2">
                        <a:lumMod val="20000"/>
                        <a:lumOff val="80000"/>
                      </a:schemeClr>
                    </a:solidFill>
                  </a:tcPr>
                </a:tc>
                <a:tc>
                  <a:txBody>
                    <a:bodyPr/>
                    <a:lstStyle/>
                    <a:p>
                      <a:r>
                        <a:rPr lang="en-GB" dirty="0" smtClean="0"/>
                        <a:t>Display the detailed state of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smtClean="0"/>
                        <a:t>expose</a:t>
                      </a:r>
                      <a:endParaRPr lang="en-GB" b="1" dirty="0"/>
                    </a:p>
                  </a:txBody>
                  <a:tcPr>
                    <a:solidFill>
                      <a:schemeClr val="accent2">
                        <a:lumMod val="20000"/>
                        <a:lumOff val="80000"/>
                      </a:schemeClr>
                    </a:solidFill>
                  </a:tcPr>
                </a:tc>
                <a:tc>
                  <a:txBody>
                    <a:bodyPr/>
                    <a:lstStyle/>
                    <a:p>
                      <a:r>
                        <a:rPr lang="en-GB" dirty="0" smtClean="0"/>
                        <a:t>Expose a replication controller, service, or pod as a new Kubernetes service</a:t>
                      </a:r>
                      <a:endParaRPr lang="en-GB" dirty="0"/>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smtClean="0"/>
                        <a:t>get</a:t>
                      </a:r>
                      <a:endParaRPr lang="en-GB" b="1" dirty="0"/>
                    </a:p>
                  </a:txBody>
                  <a:tcPr>
                    <a:solidFill>
                      <a:schemeClr val="accent2">
                        <a:lumMod val="20000"/>
                        <a:lumOff val="80000"/>
                      </a:schemeClr>
                    </a:solidFill>
                  </a:tcPr>
                </a:tc>
                <a:tc>
                  <a:txBody>
                    <a:bodyPr/>
                    <a:lstStyle/>
                    <a:p>
                      <a:r>
                        <a:rPr lang="en-GB" dirty="0" smtClean="0"/>
                        <a:t>List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smtClean="0"/>
                        <a:t>set</a:t>
                      </a:r>
                      <a:endParaRPr lang="en-GB" b="1" dirty="0"/>
                    </a:p>
                  </a:txBody>
                  <a:tcPr>
                    <a:solidFill>
                      <a:schemeClr val="accent2">
                        <a:lumMod val="20000"/>
                        <a:lumOff val="80000"/>
                      </a:schemeClr>
                    </a:solidFill>
                  </a:tcPr>
                </a:tc>
                <a:tc>
                  <a:txBody>
                    <a:bodyPr/>
                    <a:lstStyle/>
                    <a:p>
                      <a:r>
                        <a:rPr lang="en-GB" dirty="0" smtClean="0"/>
                        <a:t>Configure application resources.</a:t>
                      </a:r>
                      <a:endParaRPr lang="en-GB" dirty="0"/>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smtClean="0"/>
                        <a:t>run</a:t>
                      </a:r>
                      <a:endParaRPr lang="en-GB" b="1" dirty="0"/>
                    </a:p>
                  </a:txBody>
                  <a:tcPr>
                    <a:solidFill>
                      <a:schemeClr val="accent2">
                        <a:lumMod val="20000"/>
                        <a:lumOff val="80000"/>
                      </a:schemeClr>
                    </a:solidFill>
                  </a:tcPr>
                </a:tc>
                <a:tc>
                  <a:txBody>
                    <a:bodyPr/>
                    <a:lstStyle/>
                    <a:p>
                      <a:r>
                        <a:rPr lang="en-GB" dirty="0" smtClean="0"/>
                        <a:t>Run a specified image on the cluster</a:t>
                      </a:r>
                      <a:endParaRPr lang="en-GB" dirty="0"/>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smtClean="0"/>
                        <a:t>label</a:t>
                      </a:r>
                      <a:endParaRPr lang="en-GB" b="1" dirty="0"/>
                    </a:p>
                  </a:txBody>
                  <a:tcPr>
                    <a:solidFill>
                      <a:schemeClr val="accent2">
                        <a:lumMod val="20000"/>
                        <a:lumOff val="80000"/>
                      </a:schemeClr>
                    </a:solidFill>
                  </a:tcPr>
                </a:tc>
                <a:tc>
                  <a:txBody>
                    <a:bodyPr/>
                    <a:lstStyle/>
                    <a:p>
                      <a:r>
                        <a:rPr lang="en-GB" dirty="0" smtClean="0"/>
                        <a:t>Add or update the labels of one or more resources</a:t>
                      </a:r>
                      <a:endParaRPr lang="en-GB" dirty="0"/>
                    </a:p>
                  </a:txBody>
                  <a:tcPr>
                    <a:solidFill>
                      <a:schemeClr val="accent2">
                        <a:lumMod val="20000"/>
                        <a:lumOff val="80000"/>
                      </a:schemeClr>
                    </a:solidFill>
                  </a:tcPr>
                </a:tc>
                <a:extLst>
                  <a:ext uri="{0D108BD9-81ED-4DB2-BD59-A6C34878D82A}">
                    <a16:rowId xmlns:a16="http://schemas.microsoft.com/office/drawing/2014/main" val="2186045902"/>
                  </a:ext>
                </a:extLst>
              </a:tr>
            </a:tbl>
          </a:graphicData>
        </a:graphic>
      </p:graphicFrame>
    </p:spTree>
    <p:extLst>
      <p:ext uri="{BB962C8B-B14F-4D97-AF65-F5344CB8AC3E}">
        <p14:creationId xmlns:p14="http://schemas.microsoft.com/office/powerpoint/2010/main" val="1631390329"/>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Tip..sort</a:t>
            </a:r>
            <a:r>
              <a:rPr lang="en-GB" dirty="0" smtClean="0"/>
              <a:t> of?</a:t>
            </a:r>
            <a:endParaRPr lang="en-GB" dirty="0"/>
          </a:p>
        </p:txBody>
      </p:sp>
      <p:sp>
        <p:nvSpPr>
          <p:cNvPr id="3" name="Content Placeholder 2"/>
          <p:cNvSpPr>
            <a:spLocks noGrp="1"/>
          </p:cNvSpPr>
          <p:nvPr>
            <p:ph idx="1"/>
          </p:nvPr>
        </p:nvSpPr>
        <p:spPr/>
        <p:txBody>
          <a:bodyPr/>
          <a:lstStyle/>
          <a:p>
            <a:pPr marL="0" indent="0">
              <a:buNone/>
            </a:pPr>
            <a:r>
              <a:rPr lang="en-GB" b="1" u="sng" dirty="0" smtClean="0"/>
              <a:t>For Windows users</a:t>
            </a:r>
          </a:p>
          <a:p>
            <a:r>
              <a:rPr lang="en-GB" dirty="0" smtClean="0"/>
              <a:t>If you are using Git Bash (</a:t>
            </a:r>
            <a:r>
              <a:rPr lang="en-GB" i="1" dirty="0" smtClean="0"/>
              <a:t>with the </a:t>
            </a:r>
            <a:r>
              <a:rPr lang="en-GB" i="1" dirty="0" err="1" smtClean="0"/>
              <a:t>MinTTY</a:t>
            </a:r>
            <a:r>
              <a:rPr lang="en-GB" i="1" dirty="0" smtClean="0"/>
              <a:t> option</a:t>
            </a:r>
            <a:r>
              <a:rPr lang="en-GB" dirty="0" smtClean="0"/>
              <a:t>) or Cygwin, then to run Windows console commands correctly you will need to prefix these operations with </a:t>
            </a:r>
            <a:r>
              <a:rPr lang="en-GB" i="1" dirty="0" err="1" smtClean="0"/>
              <a:t>winpty</a:t>
            </a:r>
            <a:r>
              <a:rPr lang="en-GB" dirty="0" smtClean="0"/>
              <a:t> </a:t>
            </a:r>
          </a:p>
          <a:p>
            <a:r>
              <a:rPr lang="en-GB" dirty="0" smtClean="0"/>
              <a:t>HOWEVER, I have found this does not work for me!!</a:t>
            </a:r>
            <a:r>
              <a:rPr lang="en-GB" dirty="0"/>
              <a:t> </a:t>
            </a:r>
            <a:endParaRPr lang="en-GB" dirty="0" smtClean="0"/>
          </a:p>
          <a:p>
            <a:r>
              <a:rPr lang="en-GB" dirty="0" smtClean="0"/>
              <a:t>I </a:t>
            </a:r>
            <a:r>
              <a:rPr lang="en-GB" dirty="0"/>
              <a:t>have found only certain </a:t>
            </a:r>
            <a:r>
              <a:rPr lang="en-GB" dirty="0" err="1"/>
              <a:t>Kubectl</a:t>
            </a:r>
            <a:r>
              <a:rPr lang="en-GB" dirty="0"/>
              <a:t> commands are affected, such as those using TTY to connect to a Pod (</a:t>
            </a:r>
            <a:r>
              <a:rPr lang="en-GB" i="1" dirty="0"/>
              <a:t>run</a:t>
            </a:r>
            <a:r>
              <a:rPr lang="en-GB" dirty="0"/>
              <a:t> and </a:t>
            </a:r>
            <a:r>
              <a:rPr lang="en-GB" i="1" dirty="0"/>
              <a:t>exec</a:t>
            </a:r>
            <a:r>
              <a:rPr lang="en-GB" dirty="0"/>
              <a:t>)</a:t>
            </a:r>
          </a:p>
          <a:p>
            <a:endParaRPr lang="en-GB" dirty="0" smtClean="0"/>
          </a:p>
          <a:p>
            <a:r>
              <a:rPr lang="en-GB" dirty="0" smtClean="0">
                <a:solidFill>
                  <a:srgbClr val="FF0000"/>
                </a:solidFill>
              </a:rPr>
              <a:t>Instead use command prompt window (CMD)</a:t>
            </a:r>
            <a:endParaRPr lang="en-GB"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4620354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help Operation</a:t>
            </a:r>
            <a:endParaRPr lang="en-GB" dirty="0"/>
          </a:p>
        </p:txBody>
      </p:sp>
      <p:sp>
        <p:nvSpPr>
          <p:cNvPr id="3" name="Content Placeholder 2"/>
          <p:cNvSpPr>
            <a:spLocks noGrp="1"/>
          </p:cNvSpPr>
          <p:nvPr>
            <p:ph idx="1"/>
          </p:nvPr>
        </p:nvSpPr>
        <p:spPr>
          <a:xfrm>
            <a:off x="1047750" y="974741"/>
            <a:ext cx="7029450" cy="492012"/>
          </a:xfrm>
        </p:spPr>
        <p:txBody>
          <a:bodyPr/>
          <a:lstStyle/>
          <a:p>
            <a:r>
              <a:rPr lang="en-GB" dirty="0" smtClean="0"/>
              <a:t>To get brief help about available instruction</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r>
              <a:rPr lang="en-GB" dirty="0" smtClean="0"/>
              <a:t>Get help for a specific command using the flags --help (or shorthand –h)</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7912" y="1392452"/>
            <a:ext cx="1479892" cy="646331"/>
          </a:xfrm>
          <a:prstGeom prst="rect">
            <a:avLst/>
          </a:prstGeom>
          <a:noFill/>
        </p:spPr>
        <p:txBody>
          <a:bodyPr wrap="none" rtlCol="0">
            <a:spAutoFit/>
          </a:bodyPr>
          <a:lstStyle/>
          <a:p>
            <a:r>
              <a:rPr lang="en-GB" i="1" dirty="0" err="1" smtClean="0"/>
              <a:t>kubectl</a:t>
            </a:r>
            <a:endParaRPr lang="en-GB" i="1" dirty="0" smtClean="0"/>
          </a:p>
          <a:p>
            <a:r>
              <a:rPr lang="en-GB" i="1" dirty="0" err="1" smtClean="0"/>
              <a:t>kubectl</a:t>
            </a:r>
            <a:r>
              <a:rPr lang="en-GB" i="1" dirty="0" smtClean="0"/>
              <a:t>  help</a:t>
            </a:r>
          </a:p>
        </p:txBody>
      </p:sp>
      <p:sp>
        <p:nvSpPr>
          <p:cNvPr id="6" name="TextBox 5"/>
          <p:cNvSpPr txBox="1"/>
          <p:nvPr/>
        </p:nvSpPr>
        <p:spPr>
          <a:xfrm>
            <a:off x="691552" y="2134739"/>
            <a:ext cx="8039294" cy="2308324"/>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a:t>
            </a:r>
            <a:r>
              <a:rPr lang="en-GB" sz="1600" b="1" dirty="0" smtClean="0">
                <a:solidFill>
                  <a:srgbClr val="FF0000"/>
                </a:solidFill>
                <a:sym typeface="Wingdings" panose="05000000000000000000" pitchFamily="2" charset="2"/>
              </a:rPr>
              <a:t> OR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help</a:t>
            </a:r>
            <a:endParaRPr lang="en-GB" sz="1600" b="1" dirty="0">
              <a:solidFill>
                <a:schemeClr val="accent1">
                  <a:lumMod val="50000"/>
                </a:schemeClr>
              </a:solidFill>
              <a:sym typeface="Wingdings" panose="05000000000000000000" pitchFamily="2" charset="2"/>
            </a:endParaRP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controls the Kubernetes cluster manager.</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 Find more information at: https://kubernetes.io/docs/reference/kubectl/overview/</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Basic Commands (Beginner):</a:t>
            </a:r>
          </a:p>
          <a:p>
            <a:r>
              <a:rPr lang="en-GB" sz="1600" b="1" dirty="0">
                <a:solidFill>
                  <a:schemeClr val="bg1"/>
                </a:solidFill>
                <a:sym typeface="Wingdings" panose="05000000000000000000" pitchFamily="2" charset="2"/>
              </a:rPr>
              <a:t>  create         </a:t>
            </a:r>
            <a:r>
              <a:rPr lang="en-GB" sz="1600" b="1" dirty="0" smtClean="0">
                <a:solidFill>
                  <a:schemeClr val="bg1"/>
                </a:solidFill>
                <a:sym typeface="Wingdings" panose="05000000000000000000" pitchFamily="2" charset="2"/>
              </a:rPr>
              <a:t> </a:t>
            </a:r>
            <a:r>
              <a:rPr lang="en-GB" sz="1600" b="1" dirty="0" err="1" smtClean="0">
                <a:solidFill>
                  <a:schemeClr val="bg1"/>
                </a:solidFill>
                <a:sym typeface="Wingdings" panose="05000000000000000000" pitchFamily="2" charset="2"/>
              </a:rPr>
              <a:t>Create</a:t>
            </a:r>
            <a:r>
              <a:rPr lang="en-GB" sz="1600" b="1" dirty="0" smtClean="0">
                <a:solidFill>
                  <a:schemeClr val="bg1"/>
                </a:solidFill>
                <a:sym typeface="Wingdings" panose="05000000000000000000" pitchFamily="2" charset="2"/>
              </a:rPr>
              <a:t> </a:t>
            </a:r>
            <a:r>
              <a:rPr lang="en-GB" sz="1600" b="1" dirty="0">
                <a:solidFill>
                  <a:schemeClr val="bg1"/>
                </a:solidFill>
                <a:sym typeface="Wingdings" panose="05000000000000000000" pitchFamily="2" charset="2"/>
              </a:rPr>
              <a:t>a resource from a file or from </a:t>
            </a:r>
            <a:r>
              <a:rPr lang="en-GB" sz="1600" b="1" dirty="0" err="1">
                <a:solidFill>
                  <a:schemeClr val="bg1"/>
                </a:solidFill>
                <a:sym typeface="Wingdings" panose="05000000000000000000" pitchFamily="2" charset="2"/>
              </a:rPr>
              <a:t>stdin</a:t>
            </a:r>
            <a:r>
              <a:rPr lang="en-GB" sz="1600" b="1" dirty="0">
                <a:solidFill>
                  <a:schemeClr val="bg1"/>
                </a:solidFill>
                <a:sym typeface="Wingdings" panose="05000000000000000000" pitchFamily="2" charset="2"/>
              </a:rPr>
              <a:t>.</a:t>
            </a:r>
          </a:p>
          <a:p>
            <a:r>
              <a:rPr lang="en-GB" sz="1600" b="1" dirty="0">
                <a:solidFill>
                  <a:schemeClr val="bg1"/>
                </a:solidFill>
                <a:sym typeface="Wingdings" panose="05000000000000000000" pitchFamily="2" charset="2"/>
              </a:rPr>
              <a:t>  expose        </a:t>
            </a:r>
            <a:r>
              <a:rPr lang="en-GB" sz="1600" b="1" dirty="0" smtClean="0">
                <a:solidFill>
                  <a:schemeClr val="bg1"/>
                </a:solidFill>
                <a:sym typeface="Wingdings" panose="05000000000000000000" pitchFamily="2" charset="2"/>
              </a:rPr>
              <a:t>Take </a:t>
            </a:r>
            <a:r>
              <a:rPr lang="en-GB" sz="1600" b="1" dirty="0">
                <a:solidFill>
                  <a:schemeClr val="bg1"/>
                </a:solidFill>
                <a:sym typeface="Wingdings" panose="05000000000000000000" pitchFamily="2" charset="2"/>
              </a:rPr>
              <a:t>a replication controller, service, </a:t>
            </a:r>
            <a:r>
              <a:rPr lang="en-GB" sz="1600" b="1" dirty="0" smtClean="0">
                <a:solidFill>
                  <a:schemeClr val="bg1"/>
                </a:solidFill>
                <a:sym typeface="Wingdings" panose="05000000000000000000" pitchFamily="2" charset="2"/>
              </a:rPr>
              <a:t>deployment or pod ….</a:t>
            </a:r>
          </a:p>
          <a:p>
            <a:r>
              <a:rPr lang="en-GB" sz="1600" b="1" dirty="0" smtClean="0">
                <a:solidFill>
                  <a:schemeClr val="bg1"/>
                </a:solidFill>
                <a:sym typeface="Wingdings" panose="05000000000000000000" pitchFamily="2" charset="2"/>
              </a:rPr>
              <a:t>  run               </a:t>
            </a:r>
            <a:r>
              <a:rPr lang="en-GB" sz="1600" b="1" dirty="0" err="1" smtClean="0">
                <a:solidFill>
                  <a:schemeClr val="bg1"/>
                </a:solidFill>
                <a:sym typeface="Wingdings" panose="05000000000000000000" pitchFamily="2" charset="2"/>
              </a:rPr>
              <a:t>Run</a:t>
            </a:r>
            <a:r>
              <a:rPr lang="en-GB" sz="1600" b="1" dirty="0" smtClean="0">
                <a:solidFill>
                  <a:schemeClr val="bg1"/>
                </a:solidFill>
                <a:sym typeface="Wingdings" panose="05000000000000000000" pitchFamily="2" charset="2"/>
              </a:rPr>
              <a:t> a p……. etc., etc.</a:t>
            </a:r>
            <a:endParaRPr lang="en-GB" sz="1600" dirty="0" smtClean="0">
              <a:solidFill>
                <a:schemeClr val="bg1"/>
              </a:solidFill>
            </a:endParaRPr>
          </a:p>
        </p:txBody>
      </p:sp>
      <p:sp>
        <p:nvSpPr>
          <p:cNvPr id="7" name="TextBox 6"/>
          <p:cNvSpPr txBox="1"/>
          <p:nvPr/>
        </p:nvSpPr>
        <p:spPr>
          <a:xfrm>
            <a:off x="733327" y="5408338"/>
            <a:ext cx="8039294" cy="1077218"/>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get  -h               </a:t>
            </a:r>
            <a:r>
              <a:rPr lang="en-GB" sz="1600" b="1" dirty="0" smtClean="0">
                <a:solidFill>
                  <a:srgbClr val="FF0000"/>
                </a:solidFill>
                <a:sym typeface="Wingdings" panose="05000000000000000000" pitchFamily="2" charset="2"/>
              </a:rPr>
              <a:t> display information about the “get” command</a:t>
            </a:r>
            <a:endParaRPr lang="en-GB" sz="1600" b="1" dirty="0">
              <a:solidFill>
                <a:srgbClr val="FF0000"/>
              </a:solidFill>
              <a:sym typeface="Wingdings" panose="05000000000000000000" pitchFamily="2" charset="2"/>
            </a:endParaRPr>
          </a:p>
          <a:p>
            <a:r>
              <a:rPr lang="en-GB" sz="1600" b="1" dirty="0" err="1">
                <a:solidFill>
                  <a:schemeClr val="bg1"/>
                </a:solidFill>
                <a:sym typeface="Wingdings" panose="05000000000000000000" pitchFamily="2" charset="2"/>
              </a:rPr>
              <a:t>kubectl</a:t>
            </a:r>
            <a:r>
              <a:rPr lang="en-GB" sz="1600" b="1" dirty="0">
                <a:solidFill>
                  <a:schemeClr val="bg1"/>
                </a:solidFill>
                <a:sym typeface="Wingdings" panose="05000000000000000000" pitchFamily="2" charset="2"/>
              </a:rPr>
              <a:t> get -h</a:t>
            </a:r>
          </a:p>
          <a:p>
            <a:r>
              <a:rPr lang="en-GB" sz="1600" b="1" dirty="0">
                <a:solidFill>
                  <a:schemeClr val="bg1"/>
                </a:solidFill>
                <a:sym typeface="Wingdings" panose="05000000000000000000" pitchFamily="2" charset="2"/>
              </a:rPr>
              <a:t>Display one or many </a:t>
            </a:r>
            <a:r>
              <a:rPr lang="en-GB" sz="1600" b="1" dirty="0" smtClean="0">
                <a:solidFill>
                  <a:schemeClr val="bg1"/>
                </a:solidFill>
                <a:sym typeface="Wingdings" panose="05000000000000000000" pitchFamily="2" charset="2"/>
              </a:rPr>
              <a:t>resources</a:t>
            </a:r>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 Prints a table of the most important </a:t>
            </a:r>
            <a:r>
              <a:rPr lang="en-GB" sz="1600" b="1" dirty="0" smtClean="0">
                <a:solidFill>
                  <a:schemeClr val="bg1"/>
                </a:solidFill>
                <a:sym typeface="Wingdings" panose="05000000000000000000" pitchFamily="2" charset="2"/>
              </a:rPr>
              <a:t>information …… etc., etc.</a:t>
            </a:r>
            <a:endParaRPr lang="en-GB" sz="1600" dirty="0" smtClean="0">
              <a:solidFill>
                <a:schemeClr val="bg1"/>
              </a:solidFill>
            </a:endParaRPr>
          </a:p>
        </p:txBody>
      </p:sp>
    </p:spTree>
    <p:extLst>
      <p:ext uri="{BB962C8B-B14F-4D97-AF65-F5344CB8AC3E}">
        <p14:creationId xmlns:p14="http://schemas.microsoft.com/office/powerpoint/2010/main" val="1143147315"/>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explain Operation</a:t>
            </a:r>
            <a:endParaRPr lang="en-GB" dirty="0"/>
          </a:p>
        </p:txBody>
      </p:sp>
      <p:sp>
        <p:nvSpPr>
          <p:cNvPr id="3" name="Content Placeholder 2"/>
          <p:cNvSpPr>
            <a:spLocks noGrp="1"/>
          </p:cNvSpPr>
          <p:nvPr>
            <p:ph idx="1"/>
          </p:nvPr>
        </p:nvSpPr>
        <p:spPr>
          <a:xfrm>
            <a:off x="1047750" y="974741"/>
            <a:ext cx="7029450" cy="492012"/>
          </a:xfrm>
        </p:spPr>
        <p:txBody>
          <a:bodyPr/>
          <a:lstStyle/>
          <a:p>
            <a:r>
              <a:rPr lang="en-GB" dirty="0" smtClean="0"/>
              <a:t>To get the help documentation about a type of resource use the “explain” command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27912" y="1678883"/>
            <a:ext cx="3172663" cy="369332"/>
          </a:xfrm>
          <a:prstGeom prst="rect">
            <a:avLst/>
          </a:prstGeom>
          <a:noFill/>
        </p:spPr>
        <p:txBody>
          <a:bodyPr wrap="none" rtlCol="0">
            <a:spAutoFit/>
          </a:bodyPr>
          <a:lstStyle/>
          <a:p>
            <a:r>
              <a:rPr lang="en-GB" i="1" dirty="0" err="1"/>
              <a:t>kubectl</a:t>
            </a:r>
            <a:r>
              <a:rPr lang="en-GB" i="1" dirty="0"/>
              <a:t> </a:t>
            </a:r>
            <a:r>
              <a:rPr lang="en-GB" i="1" dirty="0" smtClean="0"/>
              <a:t>explain  </a:t>
            </a:r>
            <a:r>
              <a:rPr lang="en-GB" i="1" dirty="0" err="1" smtClean="0"/>
              <a:t>resourcetype</a:t>
            </a:r>
            <a:endParaRPr lang="en-GB" i="1" dirty="0" smtClean="0"/>
          </a:p>
        </p:txBody>
      </p:sp>
      <p:sp>
        <p:nvSpPr>
          <p:cNvPr id="6" name="TextBox 5"/>
          <p:cNvSpPr txBox="1"/>
          <p:nvPr/>
        </p:nvSpPr>
        <p:spPr>
          <a:xfrm>
            <a:off x="683043" y="2225117"/>
            <a:ext cx="8039294" cy="3293209"/>
          </a:xfrm>
          <a:prstGeom prst="rect">
            <a:avLst/>
          </a:prstGeom>
          <a:solidFill>
            <a:srgbClr val="000000"/>
          </a:solidFill>
        </p:spPr>
        <p:txBody>
          <a:bodyPr wrap="square" rtlCol="0">
            <a:spAutoFit/>
          </a:bodyPr>
          <a:lstStyle/>
          <a:p>
            <a:r>
              <a:rPr lang="en-GB" sz="1600" b="1" dirty="0" smtClean="0">
                <a:solidFill>
                  <a:schemeClr val="bg1"/>
                </a:solidFill>
                <a:sym typeface="Wingdings" panose="05000000000000000000" pitchFamily="2" charset="2"/>
              </a:rPr>
              <a:t>$ </a:t>
            </a:r>
            <a:r>
              <a:rPr lang="en-GB" sz="1600" b="1" dirty="0" err="1" smtClean="0">
                <a:solidFill>
                  <a:schemeClr val="accent1">
                    <a:lumMod val="50000"/>
                  </a:schemeClr>
                </a:solidFill>
                <a:sym typeface="Wingdings" panose="05000000000000000000" pitchFamily="2" charset="2"/>
              </a:rPr>
              <a:t>kubectl</a:t>
            </a:r>
            <a:r>
              <a:rPr lang="en-GB" sz="1600" b="1" dirty="0" smtClean="0">
                <a:solidFill>
                  <a:schemeClr val="accent1">
                    <a:lumMod val="50000"/>
                  </a:schemeClr>
                </a:solidFill>
                <a:sym typeface="Wingdings" panose="05000000000000000000" pitchFamily="2" charset="2"/>
              </a:rPr>
              <a:t> </a:t>
            </a:r>
            <a:r>
              <a:rPr lang="en-GB" sz="1600" b="1" dirty="0">
                <a:solidFill>
                  <a:schemeClr val="accent1">
                    <a:lumMod val="50000"/>
                  </a:schemeClr>
                </a:solidFill>
                <a:sym typeface="Wingdings" panose="05000000000000000000" pitchFamily="2" charset="2"/>
              </a:rPr>
              <a:t>explain </a:t>
            </a:r>
            <a:r>
              <a:rPr lang="en-GB" sz="1600" b="1" dirty="0" smtClean="0">
                <a:solidFill>
                  <a:schemeClr val="accent1">
                    <a:lumMod val="50000"/>
                  </a:schemeClr>
                </a:solidFill>
                <a:sym typeface="Wingdings" panose="05000000000000000000" pitchFamily="2" charset="2"/>
              </a:rPr>
              <a:t>pod</a:t>
            </a:r>
            <a:endParaRPr lang="en-GB" sz="1600" b="1" dirty="0">
              <a:solidFill>
                <a:schemeClr val="accent1">
                  <a:lumMod val="50000"/>
                </a:schemeClr>
              </a:solidFill>
              <a:sym typeface="Wingdings" panose="05000000000000000000" pitchFamily="2" charset="2"/>
            </a:endParaRPr>
          </a:p>
          <a:p>
            <a:r>
              <a:rPr lang="en-GB" sz="1600" b="1" dirty="0">
                <a:solidFill>
                  <a:schemeClr val="bg1"/>
                </a:solidFill>
                <a:sym typeface="Wingdings" panose="05000000000000000000" pitchFamily="2" charset="2"/>
              </a:rPr>
              <a:t>KIND:     Pod</a:t>
            </a:r>
          </a:p>
          <a:p>
            <a:r>
              <a:rPr lang="en-GB" sz="1600" b="1" dirty="0">
                <a:solidFill>
                  <a:schemeClr val="bg1"/>
                </a:solidFill>
                <a:sym typeface="Wingdings" panose="05000000000000000000" pitchFamily="2" charset="2"/>
              </a:rPr>
              <a:t>VERSION:  v1</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DESCRIPTION:</a:t>
            </a:r>
          </a:p>
          <a:p>
            <a:r>
              <a:rPr lang="en-GB" sz="1600" b="1" dirty="0">
                <a:solidFill>
                  <a:schemeClr val="bg1"/>
                </a:solidFill>
                <a:sym typeface="Wingdings" panose="05000000000000000000" pitchFamily="2" charset="2"/>
              </a:rPr>
              <a:t>     Pod is a collection of containers that can run on a host. This resource is</a:t>
            </a:r>
          </a:p>
          <a:p>
            <a:r>
              <a:rPr lang="en-GB" sz="1600" b="1" dirty="0">
                <a:solidFill>
                  <a:schemeClr val="bg1"/>
                </a:solidFill>
                <a:sym typeface="Wingdings" panose="05000000000000000000" pitchFamily="2" charset="2"/>
              </a:rPr>
              <a:t>     created by clients and scheduled onto hosts.</a:t>
            </a:r>
          </a:p>
          <a:p>
            <a:endParaRPr lang="en-GB" sz="1600" b="1" dirty="0">
              <a:solidFill>
                <a:schemeClr val="bg1"/>
              </a:solidFill>
              <a:sym typeface="Wingdings" panose="05000000000000000000" pitchFamily="2" charset="2"/>
            </a:endParaRPr>
          </a:p>
          <a:p>
            <a:r>
              <a:rPr lang="en-GB" sz="1600" b="1" dirty="0">
                <a:solidFill>
                  <a:schemeClr val="bg1"/>
                </a:solidFill>
                <a:sym typeface="Wingdings" panose="05000000000000000000" pitchFamily="2" charset="2"/>
              </a:rPr>
              <a:t>FIELDS:</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&lt;string&gt;</a:t>
            </a:r>
          </a:p>
          <a:p>
            <a:r>
              <a:rPr lang="en-GB" sz="1600" b="1" dirty="0">
                <a:solidFill>
                  <a:schemeClr val="bg1"/>
                </a:solidFill>
                <a:sym typeface="Wingdings" panose="05000000000000000000" pitchFamily="2" charset="2"/>
              </a:rPr>
              <a:t>     </a:t>
            </a:r>
            <a:r>
              <a:rPr lang="en-GB" sz="1600" b="1" dirty="0" err="1">
                <a:solidFill>
                  <a:schemeClr val="bg1"/>
                </a:solidFill>
                <a:sym typeface="Wingdings" panose="05000000000000000000" pitchFamily="2" charset="2"/>
              </a:rPr>
              <a:t>APIVersion</a:t>
            </a:r>
            <a:r>
              <a:rPr lang="en-GB" sz="1600" b="1" dirty="0">
                <a:solidFill>
                  <a:schemeClr val="bg1"/>
                </a:solidFill>
                <a:sym typeface="Wingdings" panose="05000000000000000000" pitchFamily="2" charset="2"/>
              </a:rPr>
              <a:t> defines the versioned schema of this representation of an</a:t>
            </a:r>
          </a:p>
          <a:p>
            <a:r>
              <a:rPr lang="en-GB" sz="1600" b="1" dirty="0">
                <a:solidFill>
                  <a:schemeClr val="bg1"/>
                </a:solidFill>
                <a:sym typeface="Wingdings" panose="05000000000000000000" pitchFamily="2" charset="2"/>
              </a:rPr>
              <a:t>     object. Servers should convert recognized schemas to the latest internal</a:t>
            </a:r>
          </a:p>
          <a:p>
            <a:r>
              <a:rPr lang="en-GB" sz="1600" b="1" dirty="0">
                <a:solidFill>
                  <a:schemeClr val="bg1"/>
                </a:solidFill>
                <a:sym typeface="Wingdings" panose="05000000000000000000" pitchFamily="2" charset="2"/>
              </a:rPr>
              <a:t>     value, and may reject unrecognized values. </a:t>
            </a:r>
            <a:r>
              <a:rPr lang="en-GB" sz="1600" b="1" dirty="0" smtClean="0">
                <a:solidFill>
                  <a:schemeClr val="bg1"/>
                </a:solidFill>
                <a:sym typeface="Wingdings" panose="05000000000000000000" pitchFamily="2" charset="2"/>
              </a:rPr>
              <a:t>Mo…… etc., etc.</a:t>
            </a:r>
            <a:endParaRPr lang="en-GB" sz="1600" dirty="0" smtClean="0">
              <a:solidFill>
                <a:schemeClr val="bg1"/>
              </a:solidFill>
            </a:endParaRPr>
          </a:p>
        </p:txBody>
      </p:sp>
    </p:spTree>
    <p:extLst>
      <p:ext uri="{BB962C8B-B14F-4D97-AF65-F5344CB8AC3E}">
        <p14:creationId xmlns:p14="http://schemas.microsoft.com/office/powerpoint/2010/main" val="55848460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Config</a:t>
            </a:r>
            <a:r>
              <a:rPr lang="en-GB" dirty="0" smtClean="0"/>
              <a:t> Using Files</a:t>
            </a:r>
            <a:endParaRPr lang="en-GB" dirty="0"/>
          </a:p>
        </p:txBody>
      </p:sp>
      <p:sp>
        <p:nvSpPr>
          <p:cNvPr id="3" name="Content Placeholder 2"/>
          <p:cNvSpPr>
            <a:spLocks noGrp="1"/>
          </p:cNvSpPr>
          <p:nvPr>
            <p:ph idx="1"/>
          </p:nvPr>
        </p:nvSpPr>
        <p:spPr>
          <a:xfrm>
            <a:off x="1047750" y="1192896"/>
            <a:ext cx="7029450" cy="4595209"/>
          </a:xfrm>
        </p:spPr>
        <p:txBody>
          <a:bodyPr/>
          <a:lstStyle/>
          <a:p>
            <a:r>
              <a:rPr lang="en-GB" dirty="0" smtClean="0"/>
              <a:t>Instead of describing resources using a set of command line flags etc., you can create a YAML file and load that instead</a:t>
            </a:r>
          </a:p>
          <a:p>
            <a:endParaRPr lang="en-GB" dirty="0"/>
          </a:p>
          <a:p>
            <a:pPr marL="0" indent="0">
              <a:buNone/>
            </a:pPr>
            <a:endParaRPr lang="en-GB" dirty="0"/>
          </a:p>
          <a:p>
            <a:endParaRPr lang="en-GB" dirty="0" smtClean="0"/>
          </a:p>
          <a:p>
            <a:r>
              <a:rPr lang="en-GB" dirty="0" smtClean="0"/>
              <a:t>You can also specify multiple files</a:t>
            </a:r>
          </a:p>
          <a:p>
            <a:endParaRPr lang="en-GB" dirty="0"/>
          </a:p>
          <a:p>
            <a:endParaRPr lang="en-GB" dirty="0" smtClean="0"/>
          </a:p>
          <a:p>
            <a:endParaRPr lang="en-GB" dirty="0"/>
          </a:p>
          <a:p>
            <a:r>
              <a:rPr lang="en-GB" dirty="0" smtClean="0"/>
              <a:t>The configuration can be quite complicated so this is often the way we work in Kubernetes, plus we can push the files to GIT for backup</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565272" y="3970409"/>
            <a:ext cx="4326826" cy="369332"/>
          </a:xfrm>
          <a:prstGeom prst="rect">
            <a:avLst/>
          </a:prstGeom>
          <a:noFill/>
        </p:spPr>
        <p:txBody>
          <a:bodyPr wrap="none" rtlCol="0">
            <a:spAutoFit/>
          </a:bodyPr>
          <a:lstStyle/>
          <a:p>
            <a:r>
              <a:rPr lang="en-GB" i="1" dirty="0" err="1" smtClean="0"/>
              <a:t>kubectl</a:t>
            </a:r>
            <a:r>
              <a:rPr lang="en-GB" i="1" dirty="0" smtClean="0"/>
              <a:t>   apply   -f   file1  -f  file2  -f  file3</a:t>
            </a:r>
            <a:endParaRPr lang="en-GB" i="1" dirty="0"/>
          </a:p>
        </p:txBody>
      </p:sp>
      <p:grpSp>
        <p:nvGrpSpPr>
          <p:cNvPr id="10" name="Group 9"/>
          <p:cNvGrpSpPr/>
          <p:nvPr/>
        </p:nvGrpSpPr>
        <p:grpSpPr>
          <a:xfrm>
            <a:off x="2566045" y="2375737"/>
            <a:ext cx="6033093" cy="646331"/>
            <a:chOff x="2566045" y="2375737"/>
            <a:chExt cx="6033093" cy="646331"/>
          </a:xfrm>
        </p:grpSpPr>
        <p:sp>
          <p:nvSpPr>
            <p:cNvPr id="7" name="TextBox 6"/>
            <p:cNvSpPr txBox="1"/>
            <p:nvPr/>
          </p:nvSpPr>
          <p:spPr>
            <a:xfrm>
              <a:off x="7555262" y="2495831"/>
              <a:ext cx="1043876" cy="369332"/>
            </a:xfrm>
            <a:prstGeom prst="rect">
              <a:avLst/>
            </a:prstGeom>
            <a:noFill/>
          </p:spPr>
          <p:txBody>
            <a:bodyPr wrap="none" rtlCol="0">
              <a:spAutoFit/>
            </a:bodyPr>
            <a:lstStyle/>
            <a:p>
              <a:r>
                <a:rPr lang="en-GB" dirty="0" smtClean="0"/>
                <a:t>Identical</a:t>
              </a:r>
              <a:endParaRPr lang="en-GB" dirty="0"/>
            </a:p>
          </p:txBody>
        </p:sp>
        <p:sp>
          <p:nvSpPr>
            <p:cNvPr id="8" name="Right Brace 7"/>
            <p:cNvSpPr/>
            <p:nvPr/>
          </p:nvSpPr>
          <p:spPr bwMode="auto">
            <a:xfrm>
              <a:off x="7045986" y="2405318"/>
              <a:ext cx="241364" cy="589487"/>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2566045" y="2375737"/>
              <a:ext cx="4480714" cy="646331"/>
            </a:xfrm>
            <a:prstGeom prst="rect">
              <a:avLst/>
            </a:prstGeom>
            <a:noFill/>
          </p:spPr>
          <p:txBody>
            <a:bodyPr wrap="none" rtlCol="0">
              <a:spAutoFit/>
            </a:bodyPr>
            <a:lstStyle/>
            <a:p>
              <a:r>
                <a:rPr lang="en-GB" i="1" dirty="0" err="1" smtClean="0"/>
                <a:t>kubectl</a:t>
              </a:r>
              <a:r>
                <a:rPr lang="en-GB" i="1" dirty="0" smtClean="0"/>
                <a:t>   apply   </a:t>
              </a:r>
              <a:r>
                <a:rPr lang="en-GB" i="1" dirty="0" smtClean="0"/>
                <a:t>--</a:t>
              </a:r>
              <a:r>
                <a:rPr lang="en-GB" i="1" dirty="0" smtClean="0"/>
                <a:t>filename   </a:t>
              </a:r>
              <a:r>
                <a:rPr lang="en-GB" i="1" dirty="0" err="1" smtClean="0"/>
                <a:t>somefile.yaml</a:t>
              </a:r>
              <a:endParaRPr lang="en-GB" i="1" dirty="0" smtClean="0"/>
            </a:p>
            <a:p>
              <a:r>
                <a:rPr lang="en-GB" i="1" dirty="0" err="1"/>
                <a:t>kubectl</a:t>
              </a:r>
              <a:r>
                <a:rPr lang="en-GB" i="1" dirty="0"/>
                <a:t> </a:t>
              </a:r>
              <a:r>
                <a:rPr lang="en-GB" i="1" dirty="0" smtClean="0"/>
                <a:t>  apply   -f   </a:t>
              </a:r>
              <a:r>
                <a:rPr lang="en-GB" i="1" dirty="0" err="1" smtClean="0"/>
                <a:t>somefile.yaml</a:t>
              </a:r>
              <a:endParaRPr lang="en-GB" i="1" dirty="0"/>
            </a:p>
          </p:txBody>
        </p:sp>
      </p:grpSp>
    </p:spTree>
    <p:extLst>
      <p:ext uri="{BB962C8B-B14F-4D97-AF65-F5344CB8AC3E}">
        <p14:creationId xmlns:p14="http://schemas.microsoft.com/office/powerpoint/2010/main" val="142852561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Kubernetes Objects (aka Resource Types)</a:t>
            </a:r>
            <a:endParaRPr lang="en-GB" dirty="0"/>
          </a:p>
        </p:txBody>
      </p:sp>
      <p:sp>
        <p:nvSpPr>
          <p:cNvPr id="3" name="Content Placeholder 2"/>
          <p:cNvSpPr>
            <a:spLocks noGrp="1"/>
          </p:cNvSpPr>
          <p:nvPr>
            <p:ph idx="1"/>
          </p:nvPr>
        </p:nvSpPr>
        <p:spPr>
          <a:xfrm>
            <a:off x="1047750" y="844550"/>
            <a:ext cx="7029450" cy="5639799"/>
          </a:xfrm>
        </p:spPr>
        <p:txBody>
          <a:bodyPr/>
          <a:lstStyle/>
          <a:p>
            <a:r>
              <a:rPr lang="en-GB" b="1" dirty="0"/>
              <a:t>Kubernetes objects </a:t>
            </a:r>
            <a:r>
              <a:rPr lang="en-GB" dirty="0"/>
              <a:t>are persistent entities in the Kubernetes system. Kubernetes uses these entities to represent the state of your cluster</a:t>
            </a:r>
            <a:r>
              <a:rPr lang="en-GB" dirty="0" smtClean="0"/>
              <a:t>.</a:t>
            </a:r>
          </a:p>
          <a:p>
            <a:pPr lvl="1"/>
            <a:r>
              <a:rPr lang="en-GB" dirty="0"/>
              <a:t>An object is what a cluster uses to keep a list of a desired state</a:t>
            </a:r>
            <a:endParaRPr lang="en-GB" dirty="0" smtClean="0"/>
          </a:p>
          <a:p>
            <a:r>
              <a:rPr lang="en-GB" b="1" dirty="0" smtClean="0"/>
              <a:t>Use the Kubernetes API to create, modify and delete these objects</a:t>
            </a:r>
          </a:p>
          <a:p>
            <a:pPr lvl="1"/>
            <a:r>
              <a:rPr lang="en-GB" dirty="0" smtClean="0"/>
              <a:t>Configure these objects using </a:t>
            </a:r>
            <a:r>
              <a:rPr lang="en-GB" dirty="0"/>
              <a:t>YAML </a:t>
            </a:r>
            <a:r>
              <a:rPr lang="en-GB" dirty="0" smtClean="0"/>
              <a:t>files which (you can load using </a:t>
            </a:r>
            <a:r>
              <a:rPr lang="en-GB" dirty="0" err="1" smtClean="0"/>
              <a:t>kubectl</a:t>
            </a:r>
            <a:r>
              <a:rPr lang="en-GB" dirty="0" smtClean="0"/>
              <a:t> (see later notes))</a:t>
            </a:r>
            <a:endParaRPr lang="en-GB" dirty="0"/>
          </a:p>
          <a:p>
            <a:r>
              <a:rPr lang="en-GB" dirty="0" smtClean="0"/>
              <a:t>Most Kubernetes </a:t>
            </a:r>
            <a:r>
              <a:rPr lang="en-GB" dirty="0"/>
              <a:t>object includes two nested object </a:t>
            </a:r>
            <a:r>
              <a:rPr lang="en-GB" dirty="0" smtClean="0"/>
              <a:t>fields: </a:t>
            </a:r>
          </a:p>
          <a:p>
            <a:pPr lvl="1"/>
            <a:r>
              <a:rPr lang="en-GB" b="1" dirty="0" smtClean="0">
                <a:solidFill>
                  <a:srgbClr val="FF0000"/>
                </a:solidFill>
              </a:rPr>
              <a:t>spec</a:t>
            </a:r>
            <a:r>
              <a:rPr lang="en-GB" dirty="0" smtClean="0"/>
              <a:t>: object status provides a </a:t>
            </a:r>
            <a:r>
              <a:rPr lang="en-GB" dirty="0"/>
              <a:t>description of the characteristics you want the resource to </a:t>
            </a:r>
            <a:r>
              <a:rPr lang="en-GB" dirty="0" smtClean="0"/>
              <a:t>have </a:t>
            </a:r>
            <a:r>
              <a:rPr lang="en-GB" dirty="0" smtClean="0">
                <a:sym typeface="Wingdings" panose="05000000000000000000" pitchFamily="2" charset="2"/>
              </a:rPr>
              <a:t> the</a:t>
            </a:r>
            <a:r>
              <a:rPr lang="en-GB" dirty="0" smtClean="0"/>
              <a:t> </a:t>
            </a:r>
            <a:r>
              <a:rPr lang="en-GB" dirty="0"/>
              <a:t>desired state</a:t>
            </a:r>
            <a:r>
              <a:rPr lang="en-GB" dirty="0" smtClean="0"/>
              <a:t>.</a:t>
            </a:r>
          </a:p>
          <a:p>
            <a:pPr lvl="1"/>
            <a:r>
              <a:rPr lang="en-GB" b="1" dirty="0" smtClean="0">
                <a:solidFill>
                  <a:srgbClr val="FF0000"/>
                </a:solidFill>
              </a:rPr>
              <a:t>status</a:t>
            </a:r>
            <a:r>
              <a:rPr lang="en-GB" dirty="0" smtClean="0"/>
              <a:t>: current </a:t>
            </a:r>
            <a:r>
              <a:rPr lang="en-GB" dirty="0"/>
              <a:t>state of the object, supplied and updated by the Kubernetes system and its components. </a:t>
            </a:r>
            <a:endParaRPr lang="en-GB" dirty="0" smtClean="0"/>
          </a:p>
          <a:p>
            <a:r>
              <a:rPr lang="en-GB" dirty="0" smtClean="0"/>
              <a:t>A number of </a:t>
            </a:r>
            <a:r>
              <a:rPr lang="en-GB" b="1" dirty="0" smtClean="0"/>
              <a:t>controllers</a:t>
            </a:r>
            <a:r>
              <a:rPr lang="en-GB" dirty="0" smtClean="0"/>
              <a:t> (see later notes) create, manage and delete their own objects e.g. the deployment controllers manages deployment objects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1787161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Resource Types</a:t>
            </a:r>
            <a:endParaRPr lang="en-GB" dirty="0"/>
          </a:p>
        </p:txBody>
      </p:sp>
      <p:sp>
        <p:nvSpPr>
          <p:cNvPr id="3" name="Content Placeholder 2"/>
          <p:cNvSpPr>
            <a:spLocks noGrp="1"/>
          </p:cNvSpPr>
          <p:nvPr>
            <p:ph idx="1"/>
          </p:nvPr>
        </p:nvSpPr>
        <p:spPr>
          <a:xfrm>
            <a:off x="1047750" y="753579"/>
            <a:ext cx="7029450" cy="434678"/>
          </a:xfrm>
        </p:spPr>
        <p:txBody>
          <a:bodyPr/>
          <a:lstStyle/>
          <a:p>
            <a:r>
              <a:rPr lang="en-GB" dirty="0" smtClean="0"/>
              <a:t>There are quite a few resource types such as: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TextBox 6"/>
          <p:cNvSpPr txBox="1"/>
          <p:nvPr/>
        </p:nvSpPr>
        <p:spPr>
          <a:xfrm>
            <a:off x="1484671" y="6167993"/>
            <a:ext cx="7212231" cy="369332"/>
          </a:xfrm>
          <a:prstGeom prst="rect">
            <a:avLst/>
          </a:prstGeom>
          <a:noFill/>
        </p:spPr>
        <p:txBody>
          <a:bodyPr wrap="none" rtlCol="0">
            <a:spAutoFit/>
          </a:bodyPr>
          <a:lstStyle/>
          <a:p>
            <a:r>
              <a:rPr lang="en-GB" dirty="0" smtClean="0"/>
              <a:t>See more here https</a:t>
            </a:r>
            <a:r>
              <a:rPr lang="en-GB" dirty="0"/>
              <a:t>://kubernetes.io/docs/reference/kubectl/overview/</a:t>
            </a:r>
          </a:p>
        </p:txBody>
      </p:sp>
      <p:graphicFrame>
        <p:nvGraphicFramePr>
          <p:cNvPr id="8" name="Table 7"/>
          <p:cNvGraphicFramePr>
            <a:graphicFrameLocks noGrp="1"/>
          </p:cNvGraphicFramePr>
          <p:nvPr/>
        </p:nvGraphicFramePr>
        <p:xfrm>
          <a:off x="257175" y="1201972"/>
          <a:ext cx="8686799" cy="4820920"/>
        </p:xfrm>
        <a:graphic>
          <a:graphicData uri="http://schemas.openxmlformats.org/drawingml/2006/table">
            <a:tbl>
              <a:tblPr firstRow="1" bandRow="1">
                <a:tableStyleId>{5940675A-B579-460E-94D1-54222C63F5DA}</a:tableStyleId>
              </a:tblPr>
              <a:tblGrid>
                <a:gridCol w="2588141">
                  <a:extLst>
                    <a:ext uri="{9D8B030D-6E8A-4147-A177-3AD203B41FA5}">
                      <a16:colId xmlns:a16="http://schemas.microsoft.com/office/drawing/2014/main" val="1422639411"/>
                    </a:ext>
                  </a:extLst>
                </a:gridCol>
                <a:gridCol w="914400">
                  <a:extLst>
                    <a:ext uri="{9D8B030D-6E8A-4147-A177-3AD203B41FA5}">
                      <a16:colId xmlns:a16="http://schemas.microsoft.com/office/drawing/2014/main" val="664479217"/>
                    </a:ext>
                  </a:extLst>
                </a:gridCol>
                <a:gridCol w="5184258">
                  <a:extLst>
                    <a:ext uri="{9D8B030D-6E8A-4147-A177-3AD203B41FA5}">
                      <a16:colId xmlns:a16="http://schemas.microsoft.com/office/drawing/2014/main" val="2468136818"/>
                    </a:ext>
                  </a:extLst>
                </a:gridCol>
              </a:tblGrid>
              <a:tr h="370840">
                <a:tc>
                  <a:txBody>
                    <a:bodyPr/>
                    <a:lstStyle/>
                    <a:p>
                      <a:r>
                        <a:rPr lang="en-GB" dirty="0" smtClean="0">
                          <a:solidFill>
                            <a:schemeClr val="bg1"/>
                          </a:solidFill>
                        </a:rPr>
                        <a:t>Resource</a:t>
                      </a:r>
                      <a:r>
                        <a:rPr lang="en-GB" baseline="0" dirty="0" smtClean="0">
                          <a:solidFill>
                            <a:schemeClr val="bg1"/>
                          </a:solidFill>
                        </a:rPr>
                        <a:t> Type</a:t>
                      </a:r>
                      <a:endParaRPr lang="en-GB" dirty="0">
                        <a:solidFill>
                          <a:schemeClr val="bg1"/>
                        </a:solidFill>
                      </a:endParaRPr>
                    </a:p>
                  </a:txBody>
                  <a:tcPr>
                    <a:solidFill>
                      <a:schemeClr val="tx1"/>
                    </a:solidFill>
                  </a:tcPr>
                </a:tc>
                <a:tc>
                  <a:txBody>
                    <a:bodyPr/>
                    <a:lstStyle/>
                    <a:p>
                      <a:pPr algn="ctr"/>
                      <a:r>
                        <a:rPr lang="en-GB" dirty="0" smtClean="0">
                          <a:solidFill>
                            <a:schemeClr val="bg1"/>
                          </a:solidFill>
                        </a:rPr>
                        <a:t>Short</a:t>
                      </a:r>
                      <a:endParaRPr lang="en-GB" dirty="0">
                        <a:solidFill>
                          <a:schemeClr val="bg1"/>
                        </a:solidFill>
                      </a:endParaRPr>
                    </a:p>
                  </a:txBody>
                  <a:tcPr>
                    <a:solidFill>
                      <a:schemeClr val="tx1"/>
                    </a:solidFill>
                  </a:tcPr>
                </a:tc>
                <a:tc>
                  <a:txBody>
                    <a:bodyPr/>
                    <a:lstStyle/>
                    <a:p>
                      <a:r>
                        <a:rPr lang="en-GB" dirty="0" smtClean="0">
                          <a:solidFill>
                            <a:schemeClr val="bg1"/>
                          </a:solidFill>
                        </a:rPr>
                        <a:t>Description</a:t>
                      </a:r>
                      <a:endParaRPr lang="en-GB" dirty="0">
                        <a:solidFill>
                          <a:schemeClr val="bg1"/>
                        </a:solidFill>
                      </a:endParaRPr>
                    </a:p>
                  </a:txBody>
                  <a:tcPr>
                    <a:solidFill>
                      <a:schemeClr val="tx1"/>
                    </a:solidFill>
                  </a:tcPr>
                </a:tc>
                <a:extLst>
                  <a:ext uri="{0D108BD9-81ED-4DB2-BD59-A6C34878D82A}">
                    <a16:rowId xmlns:a16="http://schemas.microsoft.com/office/drawing/2014/main" val="4282312075"/>
                  </a:ext>
                </a:extLst>
              </a:tr>
              <a:tr h="370840">
                <a:tc>
                  <a:txBody>
                    <a:bodyPr/>
                    <a:lstStyle/>
                    <a:p>
                      <a:r>
                        <a:rPr lang="en-GB" b="1" dirty="0" smtClean="0"/>
                        <a:t>endpoints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ep</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Services</a:t>
                      </a:r>
                      <a:endParaRPr lang="en-GB" dirty="0"/>
                    </a:p>
                  </a:txBody>
                  <a:tcPr>
                    <a:solidFill>
                      <a:schemeClr val="accent2">
                        <a:lumMod val="20000"/>
                        <a:lumOff val="80000"/>
                      </a:schemeClr>
                    </a:solidFill>
                  </a:tcPr>
                </a:tc>
                <a:extLst>
                  <a:ext uri="{0D108BD9-81ED-4DB2-BD59-A6C34878D82A}">
                    <a16:rowId xmlns:a16="http://schemas.microsoft.com/office/drawing/2014/main" val="2015300513"/>
                  </a:ext>
                </a:extLst>
              </a:tr>
              <a:tr h="370840">
                <a:tc>
                  <a:txBody>
                    <a:bodyPr/>
                    <a:lstStyle/>
                    <a:p>
                      <a:r>
                        <a:rPr lang="en-GB" b="1" dirty="0" smtClean="0"/>
                        <a:t>nodes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no</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t>
                      </a:r>
                      <a:r>
                        <a:rPr lang="en-GB" dirty="0" err="1" smtClean="0"/>
                        <a:t>NodeController</a:t>
                      </a:r>
                      <a:endParaRPr lang="en-GB" dirty="0"/>
                    </a:p>
                  </a:txBody>
                  <a:tcPr>
                    <a:solidFill>
                      <a:schemeClr val="accent2">
                        <a:lumMod val="20000"/>
                        <a:lumOff val="80000"/>
                      </a:schemeClr>
                    </a:solidFill>
                  </a:tcPr>
                </a:tc>
                <a:extLst>
                  <a:ext uri="{0D108BD9-81ED-4DB2-BD59-A6C34878D82A}">
                    <a16:rowId xmlns:a16="http://schemas.microsoft.com/office/drawing/2014/main" val="1869046139"/>
                  </a:ext>
                </a:extLst>
              </a:tr>
              <a:tr h="370840">
                <a:tc>
                  <a:txBody>
                    <a:bodyPr/>
                    <a:lstStyle/>
                    <a:p>
                      <a:r>
                        <a:rPr lang="en-GB" b="1" dirty="0" smtClean="0"/>
                        <a:t>pods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po</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Kubernetes</a:t>
                      </a:r>
                      <a:r>
                        <a:rPr lang="en-GB" baseline="0" dirty="0" smtClean="0"/>
                        <a:t> Pods</a:t>
                      </a:r>
                      <a:endParaRPr lang="en-GB" dirty="0"/>
                    </a:p>
                  </a:txBody>
                  <a:tcPr>
                    <a:solidFill>
                      <a:schemeClr val="accent2">
                        <a:lumMod val="20000"/>
                        <a:lumOff val="80000"/>
                      </a:schemeClr>
                    </a:solidFill>
                  </a:tcPr>
                </a:tc>
                <a:extLst>
                  <a:ext uri="{0D108BD9-81ED-4DB2-BD59-A6C34878D82A}">
                    <a16:rowId xmlns:a16="http://schemas.microsoft.com/office/drawing/2014/main" val="3076785658"/>
                  </a:ext>
                </a:extLst>
              </a:tr>
              <a:tr h="370840">
                <a:tc>
                  <a:txBody>
                    <a:bodyPr/>
                    <a:lstStyle/>
                    <a:p>
                      <a:r>
                        <a:rPr lang="en-GB" b="1" dirty="0" err="1" smtClean="0"/>
                        <a:t>replicationcontrollers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rc</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1323689926"/>
                  </a:ext>
                </a:extLst>
              </a:tr>
              <a:tr h="370840">
                <a:tc>
                  <a:txBody>
                    <a:bodyPr/>
                    <a:lstStyle/>
                    <a:p>
                      <a:r>
                        <a:rPr lang="en-GB" b="1" dirty="0" smtClean="0"/>
                        <a:t>services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svc</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Services (</a:t>
                      </a:r>
                      <a:r>
                        <a:rPr lang="en-GB" dirty="0" err="1" smtClean="0"/>
                        <a:t>ClusterIP</a:t>
                      </a:r>
                      <a:r>
                        <a:rPr lang="en-GB" dirty="0" smtClean="0"/>
                        <a:t>, </a:t>
                      </a:r>
                      <a:r>
                        <a:rPr lang="en-GB" dirty="0" err="1" smtClean="0"/>
                        <a:t>NodeIP</a:t>
                      </a:r>
                      <a:r>
                        <a:rPr lang="en-GB" dirty="0" smtClean="0"/>
                        <a:t>,</a:t>
                      </a:r>
                      <a:r>
                        <a:rPr lang="en-GB" baseline="0" dirty="0" smtClean="0"/>
                        <a:t> </a:t>
                      </a:r>
                      <a:r>
                        <a:rPr lang="en-GB" baseline="0" dirty="0" err="1" smtClean="0"/>
                        <a:t>LoadBalancer</a:t>
                      </a:r>
                      <a:r>
                        <a:rPr lang="en-GB" baseline="0" dirty="0" smtClean="0"/>
                        <a:t>)</a:t>
                      </a:r>
                      <a:endParaRPr lang="en-GB" dirty="0"/>
                    </a:p>
                  </a:txBody>
                  <a:tcPr>
                    <a:solidFill>
                      <a:schemeClr val="accent2">
                        <a:lumMod val="20000"/>
                        <a:lumOff val="80000"/>
                      </a:schemeClr>
                    </a:solidFill>
                  </a:tcPr>
                </a:tc>
                <a:extLst>
                  <a:ext uri="{0D108BD9-81ED-4DB2-BD59-A6C34878D82A}">
                    <a16:rowId xmlns:a16="http://schemas.microsoft.com/office/drawing/2014/main" val="4258655354"/>
                  </a:ext>
                </a:extLst>
              </a:tr>
              <a:tr h="370840">
                <a:tc>
                  <a:txBody>
                    <a:bodyPr/>
                    <a:lstStyle/>
                    <a:p>
                      <a:r>
                        <a:rPr lang="en-GB" b="1" dirty="0" err="1" smtClean="0"/>
                        <a:t>daemonsets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ds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Additional Notes</a:t>
                      </a:r>
                      <a:endParaRPr lang="en-GB" dirty="0"/>
                    </a:p>
                  </a:txBody>
                  <a:tcPr>
                    <a:solidFill>
                      <a:schemeClr val="accent2">
                        <a:lumMod val="20000"/>
                        <a:lumOff val="80000"/>
                      </a:schemeClr>
                    </a:solidFill>
                  </a:tcPr>
                </a:tc>
                <a:extLst>
                  <a:ext uri="{0D108BD9-81ED-4DB2-BD59-A6C34878D82A}">
                    <a16:rowId xmlns:a16="http://schemas.microsoft.com/office/drawing/2014/main" val="200189770"/>
                  </a:ext>
                </a:extLst>
              </a:tr>
              <a:tr h="370840">
                <a:tc>
                  <a:txBody>
                    <a:bodyPr/>
                    <a:lstStyle/>
                    <a:p>
                      <a:r>
                        <a:rPr lang="en-GB" b="1" dirty="0" smtClean="0"/>
                        <a:t>deployments</a:t>
                      </a:r>
                      <a:endParaRPr lang="en-GB" b="1" dirty="0"/>
                    </a:p>
                  </a:txBody>
                  <a:tcPr>
                    <a:solidFill>
                      <a:schemeClr val="accent2">
                        <a:lumMod val="20000"/>
                        <a:lumOff val="80000"/>
                      </a:schemeClr>
                    </a:solidFill>
                  </a:tcPr>
                </a:tc>
                <a:tc>
                  <a:txBody>
                    <a:bodyPr/>
                    <a:lstStyle/>
                    <a:p>
                      <a:pPr algn="ctr"/>
                      <a:r>
                        <a:rPr lang="en-GB" dirty="0" smtClean="0">
                          <a:solidFill>
                            <a:schemeClr val="accent5">
                              <a:lumMod val="25000"/>
                            </a:schemeClr>
                          </a:solidFill>
                        </a:rPr>
                        <a:t>deploy</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3441014503"/>
                  </a:ext>
                </a:extLst>
              </a:tr>
              <a:tr h="370840">
                <a:tc>
                  <a:txBody>
                    <a:bodyPr/>
                    <a:lstStyle/>
                    <a:p>
                      <a:r>
                        <a:rPr lang="en-GB" b="1" dirty="0" err="1" smtClean="0"/>
                        <a:t>replicasets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rs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Controllers</a:t>
                      </a:r>
                      <a:endParaRPr lang="en-GB" dirty="0"/>
                    </a:p>
                  </a:txBody>
                  <a:tcPr>
                    <a:solidFill>
                      <a:schemeClr val="accent2">
                        <a:lumMod val="20000"/>
                        <a:lumOff val="80000"/>
                      </a:schemeClr>
                    </a:solidFill>
                  </a:tcPr>
                </a:tc>
                <a:extLst>
                  <a:ext uri="{0D108BD9-81ED-4DB2-BD59-A6C34878D82A}">
                    <a16:rowId xmlns:a16="http://schemas.microsoft.com/office/drawing/2014/main" val="4174712763"/>
                  </a:ext>
                </a:extLst>
              </a:tr>
              <a:tr h="370840">
                <a:tc>
                  <a:txBody>
                    <a:bodyPr/>
                    <a:lstStyle/>
                    <a:p>
                      <a:r>
                        <a:rPr lang="en-GB" b="1" dirty="0" err="1" smtClean="0"/>
                        <a:t>statefulsets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sts</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Additional Notes</a:t>
                      </a:r>
                      <a:endParaRPr lang="en-GB" dirty="0"/>
                    </a:p>
                  </a:txBody>
                  <a:tcPr>
                    <a:solidFill>
                      <a:schemeClr val="accent2">
                        <a:lumMod val="20000"/>
                        <a:lumOff val="80000"/>
                      </a:schemeClr>
                    </a:solidFill>
                  </a:tcPr>
                </a:tc>
                <a:extLst>
                  <a:ext uri="{0D108BD9-81ED-4DB2-BD59-A6C34878D82A}">
                    <a16:rowId xmlns:a16="http://schemas.microsoft.com/office/drawing/2014/main" val="2392437823"/>
                  </a:ext>
                </a:extLst>
              </a:tr>
              <a:tr h="370840">
                <a:tc>
                  <a:txBody>
                    <a:bodyPr/>
                    <a:lstStyle/>
                    <a:p>
                      <a:r>
                        <a:rPr lang="en-GB" b="1" dirty="0" smtClean="0"/>
                        <a:t>jobs</a:t>
                      </a:r>
                      <a:endParaRPr lang="en-GB" b="1" dirty="0"/>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accent5">
                              <a:lumMod val="25000"/>
                            </a:schemeClr>
                          </a:solidFill>
                        </a:rPr>
                        <a:t>jobs</a:t>
                      </a: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See Additional Notes</a:t>
                      </a:r>
                    </a:p>
                  </a:txBody>
                  <a:tcPr>
                    <a:solidFill>
                      <a:schemeClr val="accent2">
                        <a:lumMod val="20000"/>
                        <a:lumOff val="80000"/>
                      </a:schemeClr>
                    </a:solidFill>
                  </a:tcPr>
                </a:tc>
                <a:extLst>
                  <a:ext uri="{0D108BD9-81ED-4DB2-BD59-A6C34878D82A}">
                    <a16:rowId xmlns:a16="http://schemas.microsoft.com/office/drawing/2014/main" val="2161987246"/>
                  </a:ext>
                </a:extLst>
              </a:tr>
              <a:tr h="370840">
                <a:tc>
                  <a:txBody>
                    <a:bodyPr/>
                    <a:lstStyle/>
                    <a:p>
                      <a:r>
                        <a:rPr lang="en-GB" b="1" dirty="0" err="1" smtClean="0"/>
                        <a:t>cronjobs</a:t>
                      </a:r>
                      <a:endParaRPr lang="en-GB" b="1" dirty="0"/>
                    </a:p>
                  </a:txBody>
                  <a:tcPr>
                    <a:solidFill>
                      <a:schemeClr val="accent2">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err="1" smtClean="0">
                          <a:solidFill>
                            <a:schemeClr val="accent5">
                              <a:lumMod val="25000"/>
                            </a:schemeClr>
                          </a:solidFill>
                        </a:rPr>
                        <a:t>cj</a:t>
                      </a:r>
                      <a:endParaRPr lang="en-GB" dirty="0" smtClean="0">
                        <a:solidFill>
                          <a:schemeClr val="accent5">
                            <a:lumMod val="25000"/>
                          </a:schemeClr>
                        </a:solidFill>
                      </a:endParaRPr>
                    </a:p>
                  </a:txBody>
                  <a:tcPr>
                    <a:solidFill>
                      <a:schemeClr val="accent2">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See Additional Notes</a:t>
                      </a:r>
                    </a:p>
                  </a:txBody>
                  <a:tcPr>
                    <a:solidFill>
                      <a:schemeClr val="accent2">
                        <a:lumMod val="20000"/>
                        <a:lumOff val="80000"/>
                      </a:schemeClr>
                    </a:solidFill>
                  </a:tcPr>
                </a:tc>
                <a:extLst>
                  <a:ext uri="{0D108BD9-81ED-4DB2-BD59-A6C34878D82A}">
                    <a16:rowId xmlns:a16="http://schemas.microsoft.com/office/drawing/2014/main" val="2879384417"/>
                  </a:ext>
                </a:extLst>
              </a:tr>
              <a:tr h="370840">
                <a:tc>
                  <a:txBody>
                    <a:bodyPr/>
                    <a:lstStyle/>
                    <a:p>
                      <a:r>
                        <a:rPr lang="en-GB" b="1" dirty="0" smtClean="0"/>
                        <a:t>ingresses</a:t>
                      </a:r>
                      <a:endParaRPr lang="en-GB" b="1" dirty="0"/>
                    </a:p>
                  </a:txBody>
                  <a:tcPr>
                    <a:solidFill>
                      <a:schemeClr val="accent2">
                        <a:lumMod val="20000"/>
                        <a:lumOff val="80000"/>
                      </a:schemeClr>
                    </a:solidFill>
                  </a:tcPr>
                </a:tc>
                <a:tc>
                  <a:txBody>
                    <a:bodyPr/>
                    <a:lstStyle/>
                    <a:p>
                      <a:pPr algn="ctr"/>
                      <a:r>
                        <a:rPr lang="en-GB" dirty="0" err="1" smtClean="0">
                          <a:solidFill>
                            <a:schemeClr val="accent5">
                              <a:lumMod val="25000"/>
                            </a:schemeClr>
                          </a:solidFill>
                        </a:rPr>
                        <a:t>ing</a:t>
                      </a:r>
                      <a:endParaRPr lang="en-GB" dirty="0">
                        <a:solidFill>
                          <a:schemeClr val="accent5">
                            <a:lumMod val="25000"/>
                          </a:schemeClr>
                        </a:solidFill>
                      </a:endParaRPr>
                    </a:p>
                  </a:txBody>
                  <a:tcPr>
                    <a:solidFill>
                      <a:schemeClr val="accent2">
                        <a:lumMod val="20000"/>
                        <a:lumOff val="80000"/>
                      </a:schemeClr>
                    </a:solidFill>
                  </a:tcPr>
                </a:tc>
                <a:tc>
                  <a:txBody>
                    <a:bodyPr/>
                    <a:lstStyle/>
                    <a:p>
                      <a:r>
                        <a:rPr lang="en-GB" dirty="0" smtClean="0"/>
                        <a:t>See </a:t>
                      </a:r>
                      <a:r>
                        <a:rPr lang="en-GB" dirty="0" err="1" smtClean="0"/>
                        <a:t>IngressController</a:t>
                      </a:r>
                      <a:endParaRPr lang="en-GB" dirty="0"/>
                    </a:p>
                  </a:txBody>
                  <a:tcPr>
                    <a:solidFill>
                      <a:schemeClr val="accent2">
                        <a:lumMod val="20000"/>
                        <a:lumOff val="80000"/>
                      </a:schemeClr>
                    </a:solidFill>
                  </a:tcPr>
                </a:tc>
                <a:extLst>
                  <a:ext uri="{0D108BD9-81ED-4DB2-BD59-A6C34878D82A}">
                    <a16:rowId xmlns:a16="http://schemas.microsoft.com/office/drawing/2014/main" val="2856276483"/>
                  </a:ext>
                </a:extLst>
              </a:tr>
            </a:tbl>
          </a:graphicData>
        </a:graphic>
      </p:graphicFrame>
      <p:sp>
        <p:nvSpPr>
          <p:cNvPr id="5" name="TextBox 4"/>
          <p:cNvSpPr txBox="1"/>
          <p:nvPr/>
        </p:nvSpPr>
        <p:spPr>
          <a:xfrm>
            <a:off x="672986" y="6447693"/>
            <a:ext cx="3685624" cy="369332"/>
          </a:xfrm>
          <a:prstGeom prst="rect">
            <a:avLst/>
          </a:prstGeom>
          <a:noFill/>
        </p:spPr>
        <p:txBody>
          <a:bodyPr wrap="none" rtlCol="0">
            <a:spAutoFit/>
          </a:bodyPr>
          <a:lstStyle/>
          <a:p>
            <a:r>
              <a:rPr lang="en-GB" b="1" i="1" dirty="0"/>
              <a:t>$ </a:t>
            </a:r>
            <a:r>
              <a:rPr lang="en-GB" b="1" i="1" dirty="0" err="1"/>
              <a:t>kubectl</a:t>
            </a:r>
            <a:r>
              <a:rPr lang="en-GB" b="1" i="1" dirty="0"/>
              <a:t> </a:t>
            </a:r>
            <a:r>
              <a:rPr lang="en-GB" b="1" i="1" dirty="0" err="1"/>
              <a:t>api</a:t>
            </a:r>
            <a:r>
              <a:rPr lang="en-GB" b="1" i="1" dirty="0"/>
              <a:t>-resources -o wide </a:t>
            </a:r>
          </a:p>
        </p:txBody>
      </p:sp>
    </p:spTree>
    <p:extLst>
      <p:ext uri="{BB962C8B-B14F-4D97-AF65-F5344CB8AC3E}">
        <p14:creationId xmlns:p14="http://schemas.microsoft.com/office/powerpoint/2010/main" val="378678913"/>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a:t>
            </a:r>
            <a:endParaRPr lang="en-GB" dirty="0"/>
          </a:p>
        </p:txBody>
      </p:sp>
      <p:sp>
        <p:nvSpPr>
          <p:cNvPr id="3" name="Content Placeholder 2"/>
          <p:cNvSpPr>
            <a:spLocks noGrp="1"/>
          </p:cNvSpPr>
          <p:nvPr>
            <p:ph idx="1"/>
          </p:nvPr>
        </p:nvSpPr>
        <p:spPr>
          <a:xfrm>
            <a:off x="1047750" y="881909"/>
            <a:ext cx="7029450" cy="1025799"/>
          </a:xfrm>
        </p:spPr>
        <p:txBody>
          <a:bodyPr/>
          <a:lstStyle/>
          <a:p>
            <a:r>
              <a:rPr lang="en-GB" dirty="0" smtClean="0"/>
              <a:t>If you see references to </a:t>
            </a:r>
            <a:r>
              <a:rPr lang="en-GB" dirty="0" err="1" smtClean="0"/>
              <a:t>PodSpec</a:t>
            </a:r>
            <a:r>
              <a:rPr lang="en-GB" dirty="0" smtClean="0"/>
              <a:t>, </a:t>
            </a:r>
            <a:r>
              <a:rPr lang="en-GB" dirty="0" err="1" smtClean="0"/>
              <a:t>PodTemplate</a:t>
            </a:r>
            <a:r>
              <a:rPr lang="en-GB" dirty="0" smtClean="0"/>
              <a:t>, etc. these are referring to documents that describe the contents of the YAML configuration files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7" name="Rectangle 6"/>
          <p:cNvSpPr/>
          <p:nvPr/>
        </p:nvSpPr>
        <p:spPr bwMode="auto">
          <a:xfrm>
            <a:off x="612696" y="2177712"/>
            <a:ext cx="4028929" cy="4010363"/>
          </a:xfrm>
          <a:prstGeom prst="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r>
              <a:rPr lang="en-GB" sz="1600" dirty="0" err="1">
                <a:solidFill>
                  <a:schemeClr val="bg1">
                    <a:lumMod val="65000"/>
                  </a:schemeClr>
                </a:solidFill>
              </a:rPr>
              <a:t>apiVersion</a:t>
            </a:r>
            <a:r>
              <a:rPr lang="en-GB" sz="1600" dirty="0">
                <a:solidFill>
                  <a:schemeClr val="bg1">
                    <a:lumMod val="65000"/>
                  </a:schemeClr>
                </a:solidFill>
              </a:rPr>
              <a:t>: v1</a:t>
            </a:r>
          </a:p>
          <a:p>
            <a:r>
              <a:rPr lang="en-GB" sz="1600" dirty="0"/>
              <a:t>kind: Pod</a:t>
            </a:r>
          </a:p>
          <a:p>
            <a:r>
              <a:rPr lang="en-GB" sz="1600" dirty="0">
                <a:solidFill>
                  <a:schemeClr val="bg1">
                    <a:lumMod val="65000"/>
                  </a:schemeClr>
                </a:solidFill>
              </a:rPr>
              <a:t>metadata:</a:t>
            </a:r>
          </a:p>
          <a:p>
            <a:r>
              <a:rPr lang="en-GB" sz="1600" dirty="0">
                <a:solidFill>
                  <a:schemeClr val="bg1">
                    <a:lumMod val="65000"/>
                  </a:schemeClr>
                </a:solidFill>
              </a:rPr>
              <a:t>  name: </a:t>
            </a:r>
            <a:r>
              <a:rPr lang="en-GB" sz="1600" dirty="0" err="1">
                <a:solidFill>
                  <a:schemeClr val="bg1">
                    <a:lumMod val="65000"/>
                  </a:schemeClr>
                </a:solidFill>
              </a:rPr>
              <a:t>rss</a:t>
            </a:r>
            <a:r>
              <a:rPr lang="en-GB" sz="1600" dirty="0">
                <a:solidFill>
                  <a:schemeClr val="bg1">
                    <a:lumMod val="65000"/>
                  </a:schemeClr>
                </a:solidFill>
              </a:rPr>
              <a:t>-site</a:t>
            </a:r>
          </a:p>
          <a:p>
            <a:r>
              <a:rPr lang="en-GB" sz="1600" dirty="0">
                <a:solidFill>
                  <a:schemeClr val="bg1">
                    <a:lumMod val="65000"/>
                  </a:schemeClr>
                </a:solidFill>
              </a:rPr>
              <a:t>  labels:</a:t>
            </a:r>
          </a:p>
          <a:p>
            <a:r>
              <a:rPr lang="en-GB" sz="1600" dirty="0">
                <a:solidFill>
                  <a:schemeClr val="bg1">
                    <a:lumMod val="65000"/>
                  </a:schemeClr>
                </a:solidFill>
              </a:rPr>
              <a:t>    app: web</a:t>
            </a:r>
          </a:p>
          <a:p>
            <a:r>
              <a:rPr lang="en-GB" sz="1600" b="1" dirty="0">
                <a:solidFill>
                  <a:srgbClr val="FF0000"/>
                </a:solidFill>
              </a:rPr>
              <a:t>spec</a:t>
            </a:r>
            <a:r>
              <a:rPr lang="en-GB" sz="1600" b="1" dirty="0"/>
              <a:t>:</a:t>
            </a:r>
          </a:p>
          <a:p>
            <a:r>
              <a:rPr lang="en-GB" sz="1600" b="1" dirty="0"/>
              <a:t>  containers:</a:t>
            </a:r>
          </a:p>
          <a:p>
            <a:r>
              <a:rPr lang="en-GB" sz="1600" b="1" dirty="0"/>
              <a:t>    - name: front-end</a:t>
            </a:r>
          </a:p>
          <a:p>
            <a:r>
              <a:rPr lang="en-GB" sz="1600" b="1" dirty="0"/>
              <a:t>      image: </a:t>
            </a:r>
            <a:r>
              <a:rPr lang="en-GB" sz="1600" b="1" dirty="0" err="1"/>
              <a:t>nginx</a:t>
            </a:r>
            <a:endParaRPr lang="en-GB" sz="1600" b="1" dirty="0"/>
          </a:p>
          <a:p>
            <a:r>
              <a:rPr lang="en-GB" sz="1600" b="1" dirty="0"/>
              <a:t>      ports:</a:t>
            </a:r>
          </a:p>
          <a:p>
            <a:r>
              <a:rPr lang="en-GB" sz="1600" b="1" dirty="0"/>
              <a:t>        - </a:t>
            </a:r>
            <a:r>
              <a:rPr lang="en-GB" sz="1600" b="1" dirty="0" err="1"/>
              <a:t>containerPort</a:t>
            </a:r>
            <a:r>
              <a:rPr lang="en-GB" sz="1600" b="1" dirty="0"/>
              <a:t>: 80</a:t>
            </a:r>
          </a:p>
          <a:p>
            <a:r>
              <a:rPr lang="en-GB" sz="1600" b="1" dirty="0"/>
              <a:t>    - name: </a:t>
            </a:r>
            <a:r>
              <a:rPr lang="en-GB" sz="1600" b="1" dirty="0" err="1"/>
              <a:t>rss</a:t>
            </a:r>
            <a:r>
              <a:rPr lang="en-GB" sz="1600" b="1" dirty="0"/>
              <a:t>-reader</a:t>
            </a:r>
          </a:p>
          <a:p>
            <a:r>
              <a:rPr lang="en-GB" sz="1600" b="1" dirty="0"/>
              <a:t>      image: </a:t>
            </a:r>
            <a:r>
              <a:rPr lang="en-GB" sz="1600" b="1" dirty="0" err="1"/>
              <a:t>nickchase</a:t>
            </a:r>
            <a:r>
              <a:rPr lang="en-GB" sz="1600" b="1" dirty="0"/>
              <a:t>/rss-php-nginx:v1</a:t>
            </a:r>
          </a:p>
          <a:p>
            <a:r>
              <a:rPr lang="en-GB" sz="1600" b="1" dirty="0"/>
              <a:t>      ports:</a:t>
            </a:r>
          </a:p>
          <a:p>
            <a:r>
              <a:rPr lang="en-GB" sz="1600" b="1" dirty="0"/>
              <a:t>        - </a:t>
            </a:r>
            <a:r>
              <a:rPr lang="en-GB" sz="1600" b="1" dirty="0" err="1"/>
              <a:t>containerPort</a:t>
            </a:r>
            <a:r>
              <a:rPr lang="en-GB" sz="1600" b="1" dirty="0"/>
              <a:t>: 88</a:t>
            </a:r>
            <a:endParaRPr kumimoji="0" lang="en-GB" sz="1600" b="1" i="0" u="none" strike="noStrike" cap="none" normalizeH="0" baseline="0" dirty="0" smtClean="0">
              <a:ln>
                <a:noFill/>
              </a:ln>
              <a:solidFill>
                <a:schemeClr val="tx1"/>
              </a:solidFill>
              <a:effectLst/>
            </a:endParaRPr>
          </a:p>
        </p:txBody>
      </p:sp>
      <p:sp>
        <p:nvSpPr>
          <p:cNvPr id="9" name="TextBox 8"/>
          <p:cNvSpPr txBox="1"/>
          <p:nvPr/>
        </p:nvSpPr>
        <p:spPr>
          <a:xfrm>
            <a:off x="4799440" y="2325454"/>
            <a:ext cx="3509693" cy="1200329"/>
          </a:xfrm>
          <a:prstGeom prst="rect">
            <a:avLst/>
          </a:prstGeom>
          <a:noFill/>
        </p:spPr>
        <p:txBody>
          <a:bodyPr wrap="square" rtlCol="0">
            <a:spAutoFit/>
          </a:bodyPr>
          <a:lstStyle/>
          <a:p>
            <a:r>
              <a:rPr lang="en-GB" dirty="0"/>
              <a:t>For example, </a:t>
            </a:r>
            <a:r>
              <a:rPr lang="en-GB" dirty="0" err="1"/>
              <a:t>PodSpec</a:t>
            </a:r>
            <a:r>
              <a:rPr lang="en-GB" dirty="0"/>
              <a:t> describes the fields that can be used in the “</a:t>
            </a:r>
            <a:r>
              <a:rPr lang="en-GB" b="1" dirty="0"/>
              <a:t>spec</a:t>
            </a:r>
            <a:r>
              <a:rPr lang="en-GB" dirty="0"/>
              <a:t>” field of the Pod YAML </a:t>
            </a:r>
            <a:r>
              <a:rPr lang="en-GB" dirty="0" smtClean="0"/>
              <a:t>specification</a:t>
            </a:r>
            <a:endParaRPr lang="en-GB" dirty="0"/>
          </a:p>
        </p:txBody>
      </p:sp>
      <p:sp>
        <p:nvSpPr>
          <p:cNvPr id="5" name="Right Brace 4"/>
          <p:cNvSpPr/>
          <p:nvPr/>
        </p:nvSpPr>
        <p:spPr bwMode="auto">
          <a:xfrm>
            <a:off x="4728348" y="3704978"/>
            <a:ext cx="284269" cy="2483097"/>
          </a:xfrm>
          <a:prstGeom prst="rightBrace">
            <a:avLst/>
          </a:prstGeom>
          <a:noFill/>
          <a:ln w="1905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5099340" y="4484861"/>
            <a:ext cx="2558425" cy="923330"/>
          </a:xfrm>
          <a:prstGeom prst="rect">
            <a:avLst/>
          </a:prstGeom>
          <a:noFill/>
        </p:spPr>
        <p:txBody>
          <a:bodyPr wrap="square" rtlCol="0">
            <a:spAutoFit/>
          </a:bodyPr>
          <a:lstStyle/>
          <a:p>
            <a:r>
              <a:rPr lang="en-GB" dirty="0" smtClean="0"/>
              <a:t>These fields are defined in the </a:t>
            </a:r>
            <a:r>
              <a:rPr lang="en-GB" dirty="0" err="1" smtClean="0"/>
              <a:t>PodSpec</a:t>
            </a:r>
            <a:r>
              <a:rPr lang="en-GB" dirty="0" smtClean="0"/>
              <a:t> documentation</a:t>
            </a:r>
            <a:endParaRPr lang="en-GB" dirty="0"/>
          </a:p>
        </p:txBody>
      </p:sp>
    </p:spTree>
    <p:extLst>
      <p:ext uri="{BB962C8B-B14F-4D97-AF65-F5344CB8AC3E}">
        <p14:creationId xmlns:p14="http://schemas.microsoft.com/office/powerpoint/2010/main" val="664839051"/>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Links</a:t>
            </a:r>
            <a:endParaRPr lang="en-GB" dirty="0"/>
          </a:p>
        </p:txBody>
      </p:sp>
      <p:sp>
        <p:nvSpPr>
          <p:cNvPr id="3" name="Content Placeholder 2"/>
          <p:cNvSpPr>
            <a:spLocks noGrp="1"/>
          </p:cNvSpPr>
          <p:nvPr>
            <p:ph idx="1"/>
          </p:nvPr>
        </p:nvSpPr>
        <p:spPr/>
        <p:txBody>
          <a:bodyPr/>
          <a:lstStyle/>
          <a:p>
            <a:r>
              <a:rPr lang="en-GB" dirty="0"/>
              <a:t>https://</a:t>
            </a:r>
            <a:r>
              <a:rPr lang="en-GB" dirty="0" smtClean="0"/>
              <a:t>kubernetes.io/docs/reference/kubectl/overview</a:t>
            </a:r>
          </a:p>
          <a:p>
            <a:endParaRPr lang="en-GB" dirty="0" smtClean="0"/>
          </a:p>
          <a:p>
            <a:endParaRPr lang="en-GB" dirty="0" smtClean="0"/>
          </a:p>
          <a:p>
            <a:r>
              <a:rPr lang="en-GB" b="1" u="sng" dirty="0" err="1"/>
              <a:t>Kubectl</a:t>
            </a:r>
            <a:r>
              <a:rPr lang="en-GB" b="1" u="sng" dirty="0"/>
              <a:t> Cheat Sheet</a:t>
            </a:r>
            <a:r>
              <a:rPr lang="en-GB" i="1" dirty="0"/>
              <a:t/>
            </a:r>
            <a:br>
              <a:rPr lang="en-GB" i="1" dirty="0"/>
            </a:br>
            <a:r>
              <a:rPr lang="en-GB" dirty="0"/>
              <a:t>https://kubernetes.io/docs/reference/kubectl/cheatsheet</a:t>
            </a:r>
            <a:r>
              <a:rPr lang="en-GB" dirty="0" smtClean="0"/>
              <a:t>/</a:t>
            </a:r>
          </a:p>
          <a:p>
            <a:endParaRPr lang="en-GB" i="1" dirty="0"/>
          </a:p>
          <a:p>
            <a:r>
              <a:rPr lang="en-GB" dirty="0"/>
              <a:t>https://veducate.co.uk/kubernetes-command-line-tips-and-tricks</a:t>
            </a:r>
            <a:r>
              <a:rPr lang="en-GB" dirty="0" smtClean="0"/>
              <a:t>/</a:t>
            </a:r>
          </a:p>
          <a:p>
            <a:endParaRPr lang="en-GB" dirty="0"/>
          </a:p>
          <a:p>
            <a:r>
              <a:rPr lang="en-GB" dirty="0"/>
              <a:t>https://kubernetes.io/docs/tasks/manage-kubernetes-objects/declarative-config/</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09221077"/>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Build a Cluster</a:t>
            </a:r>
            <a:endParaRPr lang="en-GB" dirty="0"/>
          </a:p>
        </p:txBody>
      </p:sp>
      <p:sp>
        <p:nvSpPr>
          <p:cNvPr id="3" name="Content Placeholder 2"/>
          <p:cNvSpPr>
            <a:spLocks noGrp="1"/>
          </p:cNvSpPr>
          <p:nvPr>
            <p:ph idx="1"/>
          </p:nvPr>
        </p:nvSpPr>
        <p:spPr>
          <a:xfrm>
            <a:off x="1047750" y="701040"/>
            <a:ext cx="7029450" cy="3058676"/>
          </a:xfrm>
        </p:spPr>
        <p:txBody>
          <a:bodyPr/>
          <a:lstStyle/>
          <a:p>
            <a:r>
              <a:rPr lang="en-GB" dirty="0" smtClean="0"/>
              <a:t>Deploy the Smashing.io dashboard to a K8s cluster</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Don’t worry about these command for now!!</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89029" y="6176035"/>
            <a:ext cx="6888171" cy="646331"/>
          </a:xfrm>
          <a:prstGeom prst="rect">
            <a:avLst/>
          </a:prstGeom>
          <a:noFill/>
        </p:spPr>
        <p:txBody>
          <a:bodyPr wrap="square" rtlCol="0">
            <a:spAutoFit/>
          </a:bodyPr>
          <a:lstStyle/>
          <a:p>
            <a:r>
              <a:rPr lang="en-GB" dirty="0"/>
              <a:t>https://learnk8s.io/blog/installing-docker-and-kubernetes-on-windows/#testing-your-docker-installation</a:t>
            </a:r>
          </a:p>
        </p:txBody>
      </p:sp>
      <p:pic>
        <p:nvPicPr>
          <p:cNvPr id="6" name="Picture 5"/>
          <p:cNvPicPr>
            <a:picLocks noChangeAspect="1"/>
          </p:cNvPicPr>
          <p:nvPr/>
        </p:nvPicPr>
        <p:blipFill>
          <a:blip r:embed="rId2"/>
          <a:stretch>
            <a:fillRect/>
          </a:stretch>
        </p:blipFill>
        <p:spPr>
          <a:xfrm>
            <a:off x="2135148" y="1108105"/>
            <a:ext cx="3278711" cy="2159599"/>
          </a:xfrm>
          <a:prstGeom prst="rect">
            <a:avLst/>
          </a:prstGeom>
        </p:spPr>
      </p:pic>
      <p:sp>
        <p:nvSpPr>
          <p:cNvPr id="7" name="TextBox 6"/>
          <p:cNvSpPr txBox="1"/>
          <p:nvPr/>
        </p:nvSpPr>
        <p:spPr>
          <a:xfrm>
            <a:off x="613467" y="3667147"/>
            <a:ext cx="8039294" cy="2554545"/>
          </a:xfrm>
          <a:prstGeom prst="rect">
            <a:avLst/>
          </a:prstGeom>
          <a:solidFill>
            <a:srgbClr val="000000"/>
          </a:solidFill>
        </p:spPr>
        <p:txBody>
          <a:bodyPr wrap="square" rtlCol="0">
            <a:spAutoFit/>
          </a:bodyPr>
          <a:lstStyle/>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run smashing </a:t>
            </a:r>
            <a:r>
              <a:rPr lang="en-GB" sz="1600" dirty="0">
                <a:solidFill>
                  <a:schemeClr val="bg2">
                    <a:lumMod val="75000"/>
                  </a:schemeClr>
                </a:solidFill>
              </a:rPr>
              <a:t>--</a:t>
            </a:r>
            <a:r>
              <a:rPr lang="en-GB" sz="1600" dirty="0">
                <a:solidFill>
                  <a:schemeClr val="accent1">
                    <a:lumMod val="50000"/>
                  </a:schemeClr>
                </a:solidFill>
              </a:rPr>
              <a:t>image=</a:t>
            </a:r>
            <a:r>
              <a:rPr lang="en-GB" sz="1600" dirty="0" err="1">
                <a:solidFill>
                  <a:schemeClr val="accent1">
                    <a:lumMod val="50000"/>
                  </a:schemeClr>
                </a:solidFill>
              </a:rPr>
              <a:t>visibilityspots</a:t>
            </a:r>
            <a:r>
              <a:rPr lang="en-GB" sz="1600" dirty="0">
                <a:solidFill>
                  <a:schemeClr val="accent1">
                    <a:lumMod val="50000"/>
                  </a:schemeClr>
                </a:solidFill>
              </a:rPr>
              <a:t>/smashing </a:t>
            </a:r>
            <a:r>
              <a:rPr lang="en-GB" sz="1600" dirty="0">
                <a:solidFill>
                  <a:schemeClr val="bg2">
                    <a:lumMod val="75000"/>
                  </a:schemeClr>
                </a:solidFill>
              </a:rPr>
              <a:t>--</a:t>
            </a:r>
            <a:r>
              <a:rPr lang="en-GB" sz="1600" dirty="0">
                <a:solidFill>
                  <a:schemeClr val="accent1">
                    <a:lumMod val="50000"/>
                  </a:schemeClr>
                </a:solidFill>
              </a:rPr>
              <a:t>port=3030 </a:t>
            </a:r>
            <a:r>
              <a:rPr lang="en-GB" sz="1600" dirty="0">
                <a:solidFill>
                  <a:schemeClr val="bg2">
                    <a:lumMod val="75000"/>
                  </a:schemeClr>
                </a:solidFill>
              </a:rPr>
              <a:t>--</a:t>
            </a:r>
            <a:r>
              <a:rPr lang="en-GB" sz="1600" dirty="0">
                <a:solidFill>
                  <a:schemeClr val="accent1">
                    <a:lumMod val="50000"/>
                  </a:schemeClr>
                </a:solidFill>
              </a:rPr>
              <a:t>restart=Never</a:t>
            </a:r>
          </a:p>
          <a:p>
            <a:r>
              <a:rPr lang="en-GB" sz="1600" dirty="0">
                <a:solidFill>
                  <a:schemeClr val="bg1"/>
                </a:solidFill>
              </a:rPr>
              <a:t>pod/smashing </a:t>
            </a:r>
            <a:r>
              <a:rPr lang="en-GB" sz="1600" dirty="0" smtClean="0">
                <a:solidFill>
                  <a:schemeClr val="bg1"/>
                </a:solidFill>
              </a:rPr>
              <a:t>created</a:t>
            </a:r>
          </a:p>
          <a:p>
            <a:r>
              <a:rPr lang="en-GB" sz="1600" dirty="0">
                <a:solidFill>
                  <a:schemeClr val="bg1"/>
                </a:solidFill>
              </a:rPr>
              <a:t>$ </a:t>
            </a:r>
            <a:r>
              <a:rPr lang="en-GB" sz="1600" dirty="0" err="1">
                <a:solidFill>
                  <a:schemeClr val="accent5">
                    <a:lumMod val="50000"/>
                  </a:schemeClr>
                </a:solidFill>
              </a:rPr>
              <a:t>kubectl</a:t>
            </a:r>
            <a:r>
              <a:rPr lang="en-GB" sz="1600" dirty="0">
                <a:solidFill>
                  <a:schemeClr val="accent5">
                    <a:lumMod val="50000"/>
                  </a:schemeClr>
                </a:solidFill>
              </a:rPr>
              <a:t> get </a:t>
            </a:r>
            <a:r>
              <a:rPr lang="en-GB" sz="1600" dirty="0" smtClean="0">
                <a:solidFill>
                  <a:schemeClr val="accent5">
                    <a:lumMod val="50000"/>
                  </a:schemeClr>
                </a:solidFill>
              </a:rPr>
              <a:t>pods </a:t>
            </a:r>
            <a:r>
              <a:rPr lang="en-GB" sz="1600" dirty="0" smtClean="0">
                <a:solidFill>
                  <a:schemeClr val="bg2">
                    <a:lumMod val="75000"/>
                  </a:schemeClr>
                </a:solidFill>
              </a:rPr>
              <a:t>--</a:t>
            </a:r>
            <a:r>
              <a:rPr lang="en-GB" sz="1600" dirty="0" smtClean="0">
                <a:solidFill>
                  <a:schemeClr val="accent5">
                    <a:lumMod val="50000"/>
                  </a:schemeClr>
                </a:solidFill>
              </a:rPr>
              <a:t>watch</a:t>
            </a:r>
            <a:endParaRPr lang="en-GB" sz="1600" dirty="0">
              <a:solidFill>
                <a:schemeClr val="accent5">
                  <a:lumMod val="50000"/>
                </a:schemeClr>
              </a:solidFill>
            </a:endParaRPr>
          </a:p>
          <a:p>
            <a:r>
              <a:rPr lang="en-GB" sz="1600" dirty="0">
                <a:solidFill>
                  <a:schemeClr val="bg1"/>
                </a:solidFill>
              </a:rPr>
              <a:t>NAME       READY   STATUS              RESTARTS   AGE</a:t>
            </a:r>
          </a:p>
          <a:p>
            <a:r>
              <a:rPr lang="en-GB" sz="1600" dirty="0">
                <a:solidFill>
                  <a:schemeClr val="bg1"/>
                </a:solidFill>
              </a:rPr>
              <a:t>smashing   0/1     </a:t>
            </a:r>
            <a:r>
              <a:rPr lang="en-GB" sz="1600" dirty="0" err="1">
                <a:solidFill>
                  <a:schemeClr val="bg1"/>
                </a:solidFill>
              </a:rPr>
              <a:t>ContainerCreating</a:t>
            </a:r>
            <a:r>
              <a:rPr lang="en-GB" sz="1600" dirty="0">
                <a:solidFill>
                  <a:schemeClr val="bg1"/>
                </a:solidFill>
              </a:rPr>
              <a:t>   0          27s</a:t>
            </a:r>
          </a:p>
          <a:p>
            <a:r>
              <a:rPr lang="en-GB" sz="1600" dirty="0">
                <a:solidFill>
                  <a:schemeClr val="bg1"/>
                </a:solidFill>
              </a:rPr>
              <a:t>smashing   1/1     Running             </a:t>
            </a:r>
            <a:r>
              <a:rPr lang="en-GB" sz="1600" dirty="0" smtClean="0">
                <a:solidFill>
                  <a:schemeClr val="bg1"/>
                </a:solidFill>
              </a:rPr>
              <a:t>      0          </a:t>
            </a:r>
            <a:r>
              <a:rPr lang="en-GB" sz="1600" dirty="0">
                <a:solidFill>
                  <a:schemeClr val="bg1"/>
                </a:solidFill>
              </a:rPr>
              <a:t>94s</a:t>
            </a:r>
          </a:p>
          <a:p>
            <a:r>
              <a:rPr lang="en-GB" sz="1600" dirty="0" smtClean="0">
                <a:solidFill>
                  <a:schemeClr val="bg1"/>
                </a:solidFill>
              </a:rPr>
              <a:t>$ </a:t>
            </a:r>
            <a:r>
              <a:rPr lang="en-GB" sz="1600" dirty="0" err="1">
                <a:solidFill>
                  <a:schemeClr val="accent5">
                    <a:lumMod val="50000"/>
                  </a:schemeClr>
                </a:solidFill>
              </a:rPr>
              <a:t>kubectl</a:t>
            </a:r>
            <a:r>
              <a:rPr lang="en-GB" sz="1600" dirty="0">
                <a:solidFill>
                  <a:schemeClr val="accent5">
                    <a:lumMod val="50000"/>
                  </a:schemeClr>
                </a:solidFill>
              </a:rPr>
              <a:t> expose pods smashing </a:t>
            </a:r>
            <a:r>
              <a:rPr lang="en-GB" sz="1600" dirty="0">
                <a:solidFill>
                  <a:schemeClr val="bg2">
                    <a:lumMod val="75000"/>
                  </a:schemeClr>
                </a:solidFill>
              </a:rPr>
              <a:t>--</a:t>
            </a:r>
            <a:r>
              <a:rPr lang="en-GB" sz="1600" dirty="0">
                <a:solidFill>
                  <a:schemeClr val="accent5">
                    <a:lumMod val="50000"/>
                  </a:schemeClr>
                </a:solidFill>
              </a:rPr>
              <a:t>type=</a:t>
            </a:r>
            <a:r>
              <a:rPr lang="en-GB" sz="1600" dirty="0" err="1">
                <a:solidFill>
                  <a:schemeClr val="accent5">
                    <a:lumMod val="50000"/>
                  </a:schemeClr>
                </a:solidFill>
              </a:rPr>
              <a:t>NodePort</a:t>
            </a:r>
            <a:endParaRPr lang="en-GB" sz="1600" dirty="0">
              <a:solidFill>
                <a:schemeClr val="accent5">
                  <a:lumMod val="50000"/>
                </a:schemeClr>
              </a:solidFill>
            </a:endParaRPr>
          </a:p>
          <a:p>
            <a:r>
              <a:rPr lang="en-GB" sz="1600" dirty="0">
                <a:solidFill>
                  <a:schemeClr val="bg1"/>
                </a:solidFill>
              </a:rPr>
              <a:t>service/smashing </a:t>
            </a:r>
            <a:r>
              <a:rPr lang="en-GB" sz="1600" dirty="0" smtClean="0">
                <a:solidFill>
                  <a:schemeClr val="bg1"/>
                </a:solidFill>
              </a:rPr>
              <a:t>exposed</a:t>
            </a:r>
          </a:p>
          <a:p>
            <a:r>
              <a:rPr lang="en-GB" sz="1600" dirty="0">
                <a:solidFill>
                  <a:schemeClr val="bg1"/>
                </a:solidFill>
              </a:rPr>
              <a:t>$ </a:t>
            </a:r>
            <a:r>
              <a:rPr lang="en-GB" sz="1600" dirty="0" err="1">
                <a:solidFill>
                  <a:schemeClr val="accent5">
                    <a:lumMod val="50000"/>
                  </a:schemeClr>
                </a:solidFill>
              </a:rPr>
              <a:t>minikube</a:t>
            </a:r>
            <a:r>
              <a:rPr lang="en-GB" sz="1600" dirty="0">
                <a:solidFill>
                  <a:schemeClr val="accent5">
                    <a:lumMod val="50000"/>
                  </a:schemeClr>
                </a:solidFill>
              </a:rPr>
              <a:t> service smashing</a:t>
            </a:r>
          </a:p>
          <a:p>
            <a:r>
              <a:rPr lang="en-GB" sz="1600" dirty="0">
                <a:solidFill>
                  <a:schemeClr val="bg1"/>
                </a:solidFill>
              </a:rPr>
              <a:t>-   Opening </a:t>
            </a:r>
            <a:r>
              <a:rPr lang="en-GB" sz="1600" dirty="0" err="1">
                <a:solidFill>
                  <a:schemeClr val="bg1"/>
                </a:solidFill>
              </a:rPr>
              <a:t>kubernetes</a:t>
            </a:r>
            <a:r>
              <a:rPr lang="en-GB" sz="1600" dirty="0">
                <a:solidFill>
                  <a:schemeClr val="bg1"/>
                </a:solidFill>
              </a:rPr>
              <a:t> service default/smashing in default browser...</a:t>
            </a:r>
            <a:endParaRPr lang="en-GB" sz="1600" dirty="0">
              <a:solidFill>
                <a:schemeClr val="accent1">
                  <a:lumMod val="50000"/>
                </a:schemeClr>
              </a:solidFill>
            </a:endParaRPr>
          </a:p>
        </p:txBody>
      </p:sp>
      <p:sp>
        <p:nvSpPr>
          <p:cNvPr id="8" name="TextBox 7"/>
          <p:cNvSpPr txBox="1"/>
          <p:nvPr/>
        </p:nvSpPr>
        <p:spPr>
          <a:xfrm>
            <a:off x="6501257" y="4329108"/>
            <a:ext cx="2075166" cy="1200329"/>
          </a:xfrm>
          <a:prstGeom prst="rect">
            <a:avLst/>
          </a:prstGeom>
          <a:noFill/>
          <a:ln>
            <a:solidFill>
              <a:srgbClr val="FF0000"/>
            </a:solidFill>
          </a:ln>
        </p:spPr>
        <p:txBody>
          <a:bodyPr wrap="square" rtlCol="0">
            <a:spAutoFit/>
          </a:bodyPr>
          <a:lstStyle/>
          <a:p>
            <a:r>
              <a:rPr lang="en-GB" dirty="0" smtClean="0">
                <a:solidFill>
                  <a:srgbClr val="FF0000"/>
                </a:solidFill>
              </a:rPr>
              <a:t>Wait until you see 1/1 here, then &lt;ctrl&gt;+&lt;C&gt; keys to escape</a:t>
            </a:r>
            <a:endParaRPr lang="en-GB" dirty="0">
              <a:solidFill>
                <a:srgbClr val="FF0000"/>
              </a:solidFill>
            </a:endParaRPr>
          </a:p>
        </p:txBody>
      </p:sp>
      <p:cxnSp>
        <p:nvCxnSpPr>
          <p:cNvPr id="10" name="Straight Arrow Connector 9"/>
          <p:cNvCxnSpPr>
            <a:stCxn id="8" idx="1"/>
          </p:cNvCxnSpPr>
          <p:nvPr/>
        </p:nvCxnSpPr>
        <p:spPr bwMode="auto">
          <a:xfrm flipH="1">
            <a:off x="2135148" y="4929273"/>
            <a:ext cx="4366109" cy="120437"/>
          </a:xfrm>
          <a:prstGeom prst="straightConnector1">
            <a:avLst/>
          </a:prstGeom>
          <a:solidFill>
            <a:schemeClr val="accent1"/>
          </a:solidFill>
          <a:ln w="22225" cap="flat" cmpd="sng" algn="ctr">
            <a:solidFill>
              <a:srgbClr val="FF0000"/>
            </a:solidFill>
            <a:prstDash val="solid"/>
            <a:round/>
            <a:headEnd type="none" w="med" len="med"/>
            <a:tailEnd type="triangl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5543094" y="1627059"/>
            <a:ext cx="3198311" cy="369332"/>
          </a:xfrm>
          <a:prstGeom prst="rect">
            <a:avLst/>
          </a:prstGeom>
          <a:noFill/>
        </p:spPr>
        <p:txBody>
          <a:bodyPr wrap="none" rtlCol="0">
            <a:spAutoFit/>
          </a:bodyPr>
          <a:lstStyle/>
          <a:p>
            <a:r>
              <a:rPr lang="en-GB" dirty="0"/>
              <a:t>http://</a:t>
            </a:r>
            <a:r>
              <a:rPr lang="en-GB" dirty="0" smtClean="0"/>
              <a:t>192.x.x.x:31099/sample</a:t>
            </a:r>
            <a:endParaRPr lang="en-GB" dirty="0"/>
          </a:p>
        </p:txBody>
      </p:sp>
      <p:cxnSp>
        <p:nvCxnSpPr>
          <p:cNvPr id="14" name="Elbow Connector 13"/>
          <p:cNvCxnSpPr>
            <a:stCxn id="12" idx="0"/>
          </p:cNvCxnSpPr>
          <p:nvPr/>
        </p:nvCxnSpPr>
        <p:spPr bwMode="auto">
          <a:xfrm rot="16200000" flipV="1">
            <a:off x="5618783" y="103592"/>
            <a:ext cx="393111" cy="2653824"/>
          </a:xfrm>
          <a:prstGeom prst="bentConnector2">
            <a:avLst/>
          </a:prstGeom>
          <a:solidFill>
            <a:schemeClr val="accent1"/>
          </a:solidFill>
          <a:ln w="2222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grpSp>
        <p:nvGrpSpPr>
          <p:cNvPr id="26" name="Group 25"/>
          <p:cNvGrpSpPr/>
          <p:nvPr/>
        </p:nvGrpSpPr>
        <p:grpSpPr>
          <a:xfrm>
            <a:off x="-36703" y="3892331"/>
            <a:ext cx="830997" cy="1902824"/>
            <a:chOff x="-43985" y="1575406"/>
            <a:chExt cx="830997" cy="1902824"/>
          </a:xfrm>
        </p:grpSpPr>
        <p:sp>
          <p:nvSpPr>
            <p:cNvPr id="22" name="TextBox 21"/>
            <p:cNvSpPr txBox="1"/>
            <p:nvPr/>
          </p:nvSpPr>
          <p:spPr>
            <a:xfrm rot="16200000">
              <a:off x="73996" y="1457425"/>
              <a:ext cx="595035" cy="830997"/>
            </a:xfrm>
            <a:prstGeom prst="rect">
              <a:avLst/>
            </a:prstGeom>
            <a:noFill/>
          </p:spPr>
          <p:txBody>
            <a:bodyPr wrap="none" rtlCol="0">
              <a:spAutoFit/>
            </a:bodyPr>
            <a:lstStyle/>
            <a:p>
              <a:r>
                <a:rPr lang="en-GB" sz="4800" dirty="0" smtClean="0">
                  <a:solidFill>
                    <a:schemeClr val="bg2">
                      <a:lumMod val="75000"/>
                    </a:schemeClr>
                  </a:solidFill>
                </a:rPr>
                <a:t>--</a:t>
              </a:r>
              <a:endParaRPr lang="en-GB" sz="4800" dirty="0">
                <a:solidFill>
                  <a:schemeClr val="bg2">
                    <a:lumMod val="75000"/>
                  </a:schemeClr>
                </a:solidFill>
              </a:endParaRPr>
            </a:p>
          </p:txBody>
        </p:sp>
        <p:sp>
          <p:nvSpPr>
            <p:cNvPr id="23" name="TextBox 22"/>
            <p:cNvSpPr txBox="1"/>
            <p:nvPr/>
          </p:nvSpPr>
          <p:spPr>
            <a:xfrm rot="16200000">
              <a:off x="-303509" y="2561253"/>
              <a:ext cx="1464622" cy="369332"/>
            </a:xfrm>
            <a:prstGeom prst="rect">
              <a:avLst/>
            </a:prstGeom>
            <a:noFill/>
          </p:spPr>
          <p:txBody>
            <a:bodyPr wrap="square" rtlCol="0">
              <a:spAutoFit/>
            </a:bodyPr>
            <a:lstStyle/>
            <a:p>
              <a:r>
                <a:rPr lang="en-GB" b="1" dirty="0" smtClean="0">
                  <a:solidFill>
                    <a:schemeClr val="bg2">
                      <a:lumMod val="75000"/>
                    </a:schemeClr>
                  </a:solidFill>
                </a:rPr>
                <a:t>Note use of</a:t>
              </a:r>
              <a:endParaRPr lang="en-GB" b="1" dirty="0">
                <a:solidFill>
                  <a:schemeClr val="bg2">
                    <a:lumMod val="75000"/>
                  </a:schemeClr>
                </a:solidFill>
              </a:endParaRPr>
            </a:p>
          </p:txBody>
        </p:sp>
      </p:grpSp>
      <p:pic>
        <p:nvPicPr>
          <p:cNvPr id="15" name="Picture 14"/>
          <p:cNvPicPr>
            <a:picLocks noChangeAspect="1"/>
          </p:cNvPicPr>
          <p:nvPr/>
        </p:nvPicPr>
        <p:blipFill>
          <a:blip r:embed="rId3"/>
          <a:stretch>
            <a:fillRect/>
          </a:stretch>
        </p:blipFill>
        <p:spPr>
          <a:xfrm>
            <a:off x="6344747" y="2545259"/>
            <a:ext cx="2714625" cy="800100"/>
          </a:xfrm>
          <a:prstGeom prst="rect">
            <a:avLst/>
          </a:prstGeom>
        </p:spPr>
      </p:pic>
      <p:sp>
        <p:nvSpPr>
          <p:cNvPr id="16" name="TextBox 15"/>
          <p:cNvSpPr txBox="1"/>
          <p:nvPr/>
        </p:nvSpPr>
        <p:spPr>
          <a:xfrm>
            <a:off x="6295292" y="1948847"/>
            <a:ext cx="2848708" cy="646331"/>
          </a:xfrm>
          <a:prstGeom prst="rect">
            <a:avLst/>
          </a:prstGeom>
          <a:noFill/>
        </p:spPr>
        <p:txBody>
          <a:bodyPr wrap="square" rtlCol="0">
            <a:spAutoFit/>
          </a:bodyPr>
          <a:lstStyle/>
          <a:p>
            <a:r>
              <a:rPr lang="en-GB" dirty="0" smtClean="0"/>
              <a:t>Click this for dashboard to open in browser</a:t>
            </a:r>
            <a:endParaRPr lang="en-GB" dirty="0"/>
          </a:p>
        </p:txBody>
      </p:sp>
      <p:sp>
        <p:nvSpPr>
          <p:cNvPr id="9" name="Rectangle 8"/>
          <p:cNvSpPr/>
          <p:nvPr/>
        </p:nvSpPr>
        <p:spPr bwMode="auto">
          <a:xfrm>
            <a:off x="7406054" y="2696308"/>
            <a:ext cx="1696915" cy="430823"/>
          </a:xfrm>
          <a:prstGeom prst="rect">
            <a:avLst/>
          </a:prstGeom>
          <a:noFill/>
          <a:ln w="381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81007184"/>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 Operation</a:t>
            </a:r>
            <a:endParaRPr lang="en-GB" dirty="0"/>
          </a:p>
        </p:txBody>
      </p:sp>
      <p:sp>
        <p:nvSpPr>
          <p:cNvPr id="3" name="Content Placeholder 2"/>
          <p:cNvSpPr>
            <a:spLocks noGrp="1"/>
          </p:cNvSpPr>
          <p:nvPr>
            <p:ph idx="1"/>
          </p:nvPr>
        </p:nvSpPr>
        <p:spPr>
          <a:xfrm>
            <a:off x="1047750" y="844550"/>
            <a:ext cx="7029450" cy="408689"/>
          </a:xfrm>
        </p:spPr>
        <p:txBody>
          <a:bodyPr/>
          <a:lstStyle/>
          <a:p>
            <a:r>
              <a:rPr lang="en-GB" b="1" dirty="0" smtClean="0"/>
              <a:t>Lists </a:t>
            </a:r>
            <a:r>
              <a:rPr lang="en-GB" b="1" dirty="0"/>
              <a:t>one or more </a:t>
            </a:r>
            <a:r>
              <a:rPr lang="en-GB" b="1" i="1" dirty="0"/>
              <a:t>resources</a:t>
            </a:r>
            <a:r>
              <a:rPr lang="en-GB" b="1" dirty="0" smtClean="0"/>
              <a:t>.</a:t>
            </a:r>
          </a:p>
          <a:p>
            <a:pPr marL="0" indent="0">
              <a:buNone/>
            </a:pPr>
            <a:r>
              <a:rPr lang="en-GB" dirty="0" smtClean="0"/>
              <a:t>Examples:</a:t>
            </a:r>
          </a:p>
          <a:p>
            <a:pPr marL="457200" indent="-457200">
              <a:buFont typeface="+mj-lt"/>
              <a:buAutoNum type="arabicPeriod"/>
            </a:pPr>
            <a:r>
              <a:rPr lang="en-GB" dirty="0" smtClean="0"/>
              <a:t>Get ALL resources by type</a:t>
            </a:r>
          </a:p>
          <a:p>
            <a:pPr marL="457200" indent="-457200">
              <a:buFont typeface="+mj-lt"/>
              <a:buAutoNum type="arabicPeriod"/>
            </a:pPr>
            <a:endParaRPr lang="en-GB" dirty="0"/>
          </a:p>
          <a:p>
            <a:pPr marL="457200" indent="-457200">
              <a:buFont typeface="+mj-lt"/>
              <a:buAutoNum type="arabicPeriod"/>
            </a:pPr>
            <a:r>
              <a:rPr lang="en-GB" dirty="0" smtClean="0"/>
              <a:t>Get resource by type with given name</a:t>
            </a:r>
          </a:p>
          <a:p>
            <a:pPr marL="457200" indent="-457200">
              <a:buFont typeface="+mj-lt"/>
              <a:buAutoNum type="arabicPeriod"/>
            </a:pPr>
            <a:endParaRPr lang="en-GB" dirty="0" smtClean="0"/>
          </a:p>
          <a:p>
            <a:pPr marL="457200" indent="-457200">
              <a:buFont typeface="+mj-lt"/>
              <a:buAutoNum type="arabicPeriod"/>
            </a:pPr>
            <a:endParaRPr lang="en-GB" dirty="0"/>
          </a:p>
          <a:p>
            <a:pPr marL="457200" indent="-457200">
              <a:buFont typeface="+mj-lt"/>
              <a:buAutoNum type="arabicPeriod"/>
            </a:pPr>
            <a:r>
              <a:rPr lang="en-GB" dirty="0" smtClean="0"/>
              <a:t>Get resources by type with a given label name and value</a:t>
            </a:r>
            <a:endParaRPr lang="en-GB" dirty="0"/>
          </a:p>
          <a:p>
            <a:pPr marL="457200" indent="-457200">
              <a:buFont typeface="+mj-lt"/>
              <a:buAutoNum type="arabicPeriod"/>
            </a:pPr>
            <a:endParaRPr lang="en-GB" dirty="0"/>
          </a:p>
          <a:p>
            <a:pPr marL="0" indent="0">
              <a:buNone/>
            </a:pP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900474" y="5656938"/>
            <a:ext cx="7570489" cy="646331"/>
          </a:xfrm>
          <a:prstGeom prst="rect">
            <a:avLst/>
          </a:prstGeom>
          <a:noFill/>
        </p:spPr>
        <p:txBody>
          <a:bodyPr wrap="square" rtlCol="0">
            <a:spAutoFit/>
          </a:bodyPr>
          <a:lstStyle/>
          <a:p>
            <a:r>
              <a:rPr lang="en-GB" i="1" dirty="0" err="1"/>
              <a:t>kubectl</a:t>
            </a:r>
            <a:r>
              <a:rPr lang="en-GB" i="1" dirty="0"/>
              <a:t> get (-f FILENAME | TYPE [NAME | /NAME | -l label]) [--watch] [--sort-by=FIELD] [[-o | --output]=OUTPUT_FORMAT] [flags]</a:t>
            </a:r>
          </a:p>
        </p:txBody>
      </p:sp>
      <p:sp>
        <p:nvSpPr>
          <p:cNvPr id="7" name="TextBox 6"/>
          <p:cNvSpPr txBox="1"/>
          <p:nvPr/>
        </p:nvSpPr>
        <p:spPr>
          <a:xfrm>
            <a:off x="1527175" y="1964830"/>
            <a:ext cx="1928733" cy="369332"/>
          </a:xfrm>
          <a:prstGeom prst="rect">
            <a:avLst/>
          </a:prstGeom>
          <a:noFill/>
        </p:spPr>
        <p:txBody>
          <a:bodyPr wrap="none" rtlCol="0">
            <a:spAutoFit/>
          </a:bodyPr>
          <a:lstStyle/>
          <a:p>
            <a:r>
              <a:rPr lang="en-GB" i="1" dirty="0" err="1"/>
              <a:t>kubectl</a:t>
            </a:r>
            <a:r>
              <a:rPr lang="en-GB" i="1" dirty="0"/>
              <a:t> </a:t>
            </a:r>
            <a:r>
              <a:rPr lang="en-GB" i="1" dirty="0" smtClean="0"/>
              <a:t>get  pods</a:t>
            </a:r>
            <a:endParaRPr lang="en-GB" i="1" dirty="0"/>
          </a:p>
        </p:txBody>
      </p:sp>
      <p:sp>
        <p:nvSpPr>
          <p:cNvPr id="8" name="TextBox 7"/>
          <p:cNvSpPr txBox="1"/>
          <p:nvPr/>
        </p:nvSpPr>
        <p:spPr>
          <a:xfrm>
            <a:off x="1527174" y="2727911"/>
            <a:ext cx="2903359" cy="646331"/>
          </a:xfrm>
          <a:prstGeom prst="rect">
            <a:avLst/>
          </a:prstGeom>
          <a:noFill/>
        </p:spPr>
        <p:txBody>
          <a:bodyPr wrap="none" rtlCol="0">
            <a:spAutoFit/>
          </a:bodyPr>
          <a:lstStyle/>
          <a:p>
            <a:r>
              <a:rPr lang="en-GB" i="1" dirty="0" err="1"/>
              <a:t>kubectl</a:t>
            </a:r>
            <a:r>
              <a:rPr lang="en-GB" i="1" dirty="0"/>
              <a:t> </a:t>
            </a:r>
            <a:r>
              <a:rPr lang="en-GB" i="1" dirty="0" smtClean="0"/>
              <a:t>get  pod  </a:t>
            </a:r>
            <a:r>
              <a:rPr lang="en-GB" i="1" dirty="0" err="1" smtClean="0"/>
              <a:t>podname</a:t>
            </a:r>
            <a:endParaRPr lang="en-GB" i="1" dirty="0" smtClean="0"/>
          </a:p>
          <a:p>
            <a:r>
              <a:rPr lang="en-GB" i="1" dirty="0" err="1" smtClean="0"/>
              <a:t>kubectl</a:t>
            </a:r>
            <a:r>
              <a:rPr lang="en-GB" i="1" dirty="0" smtClean="0"/>
              <a:t> get pod</a:t>
            </a:r>
            <a:r>
              <a:rPr lang="en-GB" b="1" i="1" dirty="0" smtClean="0">
                <a:solidFill>
                  <a:srgbClr val="FF0000"/>
                </a:solidFill>
              </a:rPr>
              <a:t>/</a:t>
            </a:r>
            <a:r>
              <a:rPr lang="en-GB" i="1" dirty="0" err="1" smtClean="0"/>
              <a:t>podname</a:t>
            </a:r>
            <a:endParaRPr lang="en-GB" i="1" dirty="0"/>
          </a:p>
        </p:txBody>
      </p:sp>
      <p:sp>
        <p:nvSpPr>
          <p:cNvPr id="9" name="TextBox 8"/>
          <p:cNvSpPr txBox="1"/>
          <p:nvPr/>
        </p:nvSpPr>
        <p:spPr>
          <a:xfrm>
            <a:off x="1527175" y="3808834"/>
            <a:ext cx="4474302" cy="646331"/>
          </a:xfrm>
          <a:prstGeom prst="rect">
            <a:avLst/>
          </a:prstGeom>
          <a:noFill/>
        </p:spPr>
        <p:txBody>
          <a:bodyPr wrap="none" rtlCol="0">
            <a:spAutoFit/>
          </a:bodyPr>
          <a:lstStyle/>
          <a:p>
            <a:r>
              <a:rPr lang="en-GB" i="1" dirty="0" err="1"/>
              <a:t>kubectl</a:t>
            </a:r>
            <a:r>
              <a:rPr lang="en-GB" i="1" dirty="0"/>
              <a:t> </a:t>
            </a:r>
            <a:r>
              <a:rPr lang="en-GB" i="1" dirty="0" smtClean="0"/>
              <a:t>get  pods  --selector  name=value</a:t>
            </a:r>
          </a:p>
          <a:p>
            <a:r>
              <a:rPr lang="en-GB" i="1" dirty="0" err="1"/>
              <a:t>kubectl</a:t>
            </a:r>
            <a:r>
              <a:rPr lang="en-GB" i="1" dirty="0"/>
              <a:t> get  pods  </a:t>
            </a:r>
            <a:r>
              <a:rPr lang="en-GB" i="1" dirty="0" smtClean="0"/>
              <a:t>-l </a:t>
            </a:r>
            <a:r>
              <a:rPr lang="en-GB" i="1" dirty="0"/>
              <a:t>name=value</a:t>
            </a:r>
          </a:p>
        </p:txBody>
      </p:sp>
      <p:sp>
        <p:nvSpPr>
          <p:cNvPr id="10" name="TextBox 9"/>
          <p:cNvSpPr txBox="1"/>
          <p:nvPr/>
        </p:nvSpPr>
        <p:spPr>
          <a:xfrm>
            <a:off x="1694194" y="4792724"/>
            <a:ext cx="3170483" cy="369332"/>
          </a:xfrm>
          <a:prstGeom prst="rect">
            <a:avLst/>
          </a:prstGeom>
          <a:noFill/>
        </p:spPr>
        <p:txBody>
          <a:bodyPr wrap="none" rtlCol="0">
            <a:spAutoFit/>
          </a:bodyPr>
          <a:lstStyle/>
          <a:p>
            <a:r>
              <a:rPr lang="en-GB" dirty="0" smtClean="0"/>
              <a:t>Lower case L = label </a:t>
            </a:r>
            <a:r>
              <a:rPr lang="en-GB" u="sng" dirty="0" smtClean="0"/>
              <a:t>selector</a:t>
            </a:r>
            <a:endParaRPr lang="en-GB" u="sng" dirty="0"/>
          </a:p>
        </p:txBody>
      </p:sp>
      <p:cxnSp>
        <p:nvCxnSpPr>
          <p:cNvPr id="12" name="Straight Arrow Connector 11"/>
          <p:cNvCxnSpPr>
            <a:stCxn id="10" idx="0"/>
          </p:cNvCxnSpPr>
          <p:nvPr/>
        </p:nvCxnSpPr>
        <p:spPr bwMode="auto">
          <a:xfrm flipV="1">
            <a:off x="3279436" y="4440461"/>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 name="TextBox 5"/>
          <p:cNvSpPr txBox="1"/>
          <p:nvPr/>
        </p:nvSpPr>
        <p:spPr>
          <a:xfrm>
            <a:off x="6309921" y="950436"/>
            <a:ext cx="2634054" cy="1477328"/>
          </a:xfrm>
          <a:prstGeom prst="rect">
            <a:avLst/>
          </a:prstGeom>
          <a:noFill/>
          <a:ln>
            <a:solidFill>
              <a:schemeClr val="tx1"/>
            </a:solidFill>
          </a:ln>
        </p:spPr>
        <p:txBody>
          <a:bodyPr wrap="none" rtlCol="0">
            <a:spAutoFit/>
          </a:bodyPr>
          <a:lstStyle/>
          <a:p>
            <a:r>
              <a:rPr lang="en-GB" u="sng" dirty="0" smtClean="0"/>
              <a:t>Note:</a:t>
            </a:r>
            <a:r>
              <a:rPr lang="en-GB" dirty="0" smtClean="0"/>
              <a:t/>
            </a:r>
            <a:br>
              <a:rPr lang="en-GB" dirty="0" smtClean="0"/>
            </a:br>
            <a:r>
              <a:rPr lang="en-GB" dirty="0" smtClean="0"/>
              <a:t>These are all equivalent</a:t>
            </a:r>
          </a:p>
          <a:p>
            <a:r>
              <a:rPr lang="en-GB" dirty="0" smtClean="0"/>
              <a:t>pods</a:t>
            </a:r>
          </a:p>
          <a:p>
            <a:r>
              <a:rPr lang="en-GB" dirty="0" smtClean="0"/>
              <a:t>pod</a:t>
            </a:r>
          </a:p>
          <a:p>
            <a:r>
              <a:rPr lang="en-GB" dirty="0" err="1" smtClean="0"/>
              <a:t>po</a:t>
            </a:r>
            <a:endParaRPr lang="en-GB" dirty="0"/>
          </a:p>
        </p:txBody>
      </p:sp>
      <p:sp>
        <p:nvSpPr>
          <p:cNvPr id="11" name="TextBox 10"/>
          <p:cNvSpPr txBox="1"/>
          <p:nvPr/>
        </p:nvSpPr>
        <p:spPr>
          <a:xfrm>
            <a:off x="6830684" y="4131999"/>
            <a:ext cx="2088415" cy="1200329"/>
          </a:xfrm>
          <a:prstGeom prst="rect">
            <a:avLst/>
          </a:prstGeom>
          <a:solidFill>
            <a:schemeClr val="bg1"/>
          </a:solidFill>
          <a:ln>
            <a:solidFill>
              <a:schemeClr val="tx1"/>
            </a:solidFill>
          </a:ln>
        </p:spPr>
        <p:txBody>
          <a:bodyPr wrap="square" rtlCol="0">
            <a:spAutoFit/>
          </a:bodyPr>
          <a:lstStyle/>
          <a:p>
            <a:r>
              <a:rPr lang="en-GB" dirty="0" smtClean="0"/>
              <a:t>Labels are very important in Kubernetes, as we shall see later</a:t>
            </a:r>
            <a:endParaRPr lang="en-GB" dirty="0"/>
          </a:p>
        </p:txBody>
      </p:sp>
    </p:spTree>
    <p:extLst>
      <p:ext uri="{BB962C8B-B14F-4D97-AF65-F5344CB8AC3E}">
        <p14:creationId xmlns:p14="http://schemas.microsoft.com/office/powerpoint/2010/main" val="1489519251"/>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43385" y="1387847"/>
            <a:ext cx="8039294" cy="4278094"/>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Notice, without a name all the resources of the specified type are displayed</a:t>
            </a:r>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3h16m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3h36m</a:t>
            </a: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err="1">
                <a:solidFill>
                  <a:schemeClr val="accent1">
                    <a:lumMod val="50000"/>
                  </a:schemeClr>
                </a:solidFill>
              </a:rPr>
              <a:t>po</a:t>
            </a:r>
            <a:endParaRPr lang="en-GB" sz="1600" dirty="0">
              <a:solidFill>
                <a:schemeClr val="accent1">
                  <a:lumMod val="50000"/>
                </a:schemeClr>
              </a:solidFill>
            </a:endParaRP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3h16m</a:t>
            </a:r>
          </a:p>
          <a:p>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dirty="0">
                <a:solidFill>
                  <a:schemeClr val="bg2">
                    <a:lumMod val="75000"/>
                  </a:schemeClr>
                </a:solidFill>
              </a:rPr>
              <a:t>smashing</a:t>
            </a:r>
          </a:p>
          <a:p>
            <a:r>
              <a:rPr lang="en-GB" sz="1600" dirty="0">
                <a:solidFill>
                  <a:schemeClr val="bg1"/>
                </a:solidFill>
              </a:rPr>
              <a:t>NAME       READY   STATUS    RESTARTS   AGE</a:t>
            </a:r>
          </a:p>
          <a:p>
            <a:r>
              <a:rPr lang="en-GB" sz="1600" dirty="0">
                <a:solidFill>
                  <a:schemeClr val="bg2">
                    <a:lumMod val="75000"/>
                  </a:schemeClr>
                </a:solidFill>
              </a:rPr>
              <a:t>smashing</a:t>
            </a:r>
            <a:r>
              <a:rPr lang="en-GB" sz="1600" dirty="0">
                <a:solidFill>
                  <a:schemeClr val="bg1"/>
                </a:solidFill>
              </a:rPr>
              <a:t>   1/1     Running   0          </a:t>
            </a:r>
            <a:r>
              <a:rPr lang="en-GB" sz="1600" dirty="0" smtClean="0">
                <a:solidFill>
                  <a:schemeClr val="bg1"/>
                </a:solidFill>
              </a:rPr>
              <a:t>3h18m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a:t>
            </a:r>
            <a:r>
              <a:rPr lang="en-GB" sz="1600" dirty="0" smtClean="0">
                <a:solidFill>
                  <a:schemeClr val="accent1">
                    <a:lumMod val="50000"/>
                  </a:schemeClr>
                </a:solidFill>
              </a:rPr>
              <a:t>pod/</a:t>
            </a:r>
            <a:r>
              <a:rPr lang="en-GB" sz="1600" dirty="0" smtClean="0">
                <a:solidFill>
                  <a:schemeClr val="bg2">
                    <a:lumMod val="75000"/>
                  </a:schemeClr>
                </a:solidFill>
              </a:rPr>
              <a:t>smashing  </a:t>
            </a:r>
            <a:r>
              <a:rPr lang="en-GB" sz="1600" dirty="0" smtClean="0">
                <a:solidFill>
                  <a:schemeClr val="accent1">
                    <a:lumMod val="50000"/>
                  </a:schemeClr>
                </a:solidFill>
              </a:rPr>
              <a:t>         </a:t>
            </a:r>
            <a:r>
              <a:rPr lang="en-GB" sz="1600" b="1" dirty="0" smtClean="0">
                <a:solidFill>
                  <a:srgbClr val="FF0000"/>
                </a:solidFill>
                <a:sym typeface="Wingdings" panose="05000000000000000000" pitchFamily="2" charset="2"/>
              </a:rPr>
              <a:t> Notice the forward slash</a:t>
            </a:r>
            <a:endParaRPr lang="en-GB" sz="1600" b="1" dirty="0">
              <a:solidFill>
                <a:srgbClr val="FF0000"/>
              </a:solidFill>
            </a:endParaRPr>
          </a:p>
          <a:p>
            <a:r>
              <a:rPr lang="en-GB" sz="1600" dirty="0">
                <a:solidFill>
                  <a:schemeClr val="bg1"/>
                </a:solidFill>
              </a:rPr>
              <a:t>NAME       READY   STATUS    RESTARTS   AGE</a:t>
            </a:r>
          </a:p>
          <a:p>
            <a:r>
              <a:rPr lang="en-GB" sz="1600" dirty="0">
                <a:solidFill>
                  <a:schemeClr val="bg2">
                    <a:lumMod val="75000"/>
                  </a:schemeClr>
                </a:solidFill>
              </a:rPr>
              <a:t>smashing</a:t>
            </a:r>
            <a:r>
              <a:rPr lang="en-GB" sz="1600" dirty="0">
                <a:solidFill>
                  <a:schemeClr val="bg1"/>
                </a:solidFill>
              </a:rPr>
              <a:t>   1/1     Running   0          </a:t>
            </a:r>
            <a:r>
              <a:rPr lang="en-GB" sz="1600" dirty="0" smtClean="0">
                <a:solidFill>
                  <a:schemeClr val="bg1"/>
                </a:solidFill>
              </a:rPr>
              <a:t>3h18m</a:t>
            </a:r>
          </a:p>
        </p:txBody>
      </p:sp>
      <p:sp>
        <p:nvSpPr>
          <p:cNvPr id="6" name="TextBox 5"/>
          <p:cNvSpPr txBox="1"/>
          <p:nvPr/>
        </p:nvSpPr>
        <p:spPr>
          <a:xfrm>
            <a:off x="403821" y="5839906"/>
            <a:ext cx="1595309" cy="369332"/>
          </a:xfrm>
          <a:prstGeom prst="rect">
            <a:avLst/>
          </a:prstGeom>
          <a:noFill/>
        </p:spPr>
        <p:txBody>
          <a:bodyPr wrap="none" rtlCol="0">
            <a:spAutoFit/>
          </a:bodyPr>
          <a:lstStyle/>
          <a:p>
            <a:r>
              <a:rPr lang="en-GB" dirty="0" smtClean="0"/>
              <a:t>1 pod running</a:t>
            </a:r>
            <a:endParaRPr lang="en-GB" dirty="0"/>
          </a:p>
        </p:txBody>
      </p:sp>
      <p:sp>
        <p:nvSpPr>
          <p:cNvPr id="7" name="TextBox 6"/>
          <p:cNvSpPr txBox="1"/>
          <p:nvPr/>
        </p:nvSpPr>
        <p:spPr>
          <a:xfrm>
            <a:off x="2231848" y="5832216"/>
            <a:ext cx="1595309" cy="369332"/>
          </a:xfrm>
          <a:prstGeom prst="rect">
            <a:avLst/>
          </a:prstGeom>
          <a:noFill/>
        </p:spPr>
        <p:txBody>
          <a:bodyPr wrap="none" rtlCol="0">
            <a:spAutoFit/>
          </a:bodyPr>
          <a:lstStyle/>
          <a:p>
            <a:r>
              <a:rPr lang="en-GB" dirty="0" smtClean="0"/>
              <a:t>1 pod created</a:t>
            </a:r>
            <a:endParaRPr lang="en-GB" dirty="0"/>
          </a:p>
        </p:txBody>
      </p:sp>
      <p:cxnSp>
        <p:nvCxnSpPr>
          <p:cNvPr id="9" name="Straight Arrow Connector 8"/>
          <p:cNvCxnSpPr/>
          <p:nvPr/>
        </p:nvCxnSpPr>
        <p:spPr bwMode="auto">
          <a:xfrm flipV="1">
            <a:off x="1527175" y="5593157"/>
            <a:ext cx="348041" cy="348122"/>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flipH="1" flipV="1">
            <a:off x="2177849" y="5575018"/>
            <a:ext cx="398253" cy="263807"/>
          </a:xfrm>
          <a:prstGeom prst="straightConnector1">
            <a:avLst/>
          </a:prstGeom>
          <a:solidFill>
            <a:schemeClr val="accent1"/>
          </a:solidFill>
          <a:ln w="28575" cap="flat" cmpd="sng" algn="ctr">
            <a:solidFill>
              <a:srgbClr val="FF0000"/>
            </a:solidFill>
            <a:prstDash val="solid"/>
            <a:round/>
            <a:headEnd type="none" w="med" len="me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Right Brace 7"/>
          <p:cNvSpPr/>
          <p:nvPr/>
        </p:nvSpPr>
        <p:spPr bwMode="auto">
          <a:xfrm>
            <a:off x="5806672" y="1847366"/>
            <a:ext cx="464163" cy="2046957"/>
          </a:xfrm>
          <a:prstGeom prst="rightBrace">
            <a:avLst/>
          </a:prstGeom>
          <a:noFill/>
          <a:ln w="127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0" name="TextBox 9"/>
          <p:cNvSpPr txBox="1"/>
          <p:nvPr/>
        </p:nvSpPr>
        <p:spPr>
          <a:xfrm>
            <a:off x="6405442" y="2547678"/>
            <a:ext cx="1759176" cy="646331"/>
          </a:xfrm>
          <a:prstGeom prst="rect">
            <a:avLst/>
          </a:prstGeom>
          <a:noFill/>
        </p:spPr>
        <p:txBody>
          <a:bodyPr wrap="square" rtlCol="0">
            <a:spAutoFit/>
          </a:bodyPr>
          <a:lstStyle/>
          <a:p>
            <a:r>
              <a:rPr lang="en-GB" dirty="0" smtClean="0">
                <a:solidFill>
                  <a:srgbClr val="FF0000"/>
                </a:solidFill>
              </a:rPr>
              <a:t>These are all equivalent</a:t>
            </a:r>
            <a:endParaRPr lang="en-GB" dirty="0">
              <a:solidFill>
                <a:srgbClr val="FF0000"/>
              </a:solidFill>
            </a:endParaRPr>
          </a:p>
        </p:txBody>
      </p:sp>
      <p:pic>
        <p:nvPicPr>
          <p:cNvPr id="15" name="Picture 14"/>
          <p:cNvPicPr>
            <a:picLocks noChangeAspect="1"/>
          </p:cNvPicPr>
          <p:nvPr/>
        </p:nvPicPr>
        <p:blipFill>
          <a:blip r:embed="rId2"/>
          <a:stretch>
            <a:fillRect/>
          </a:stretch>
        </p:blipFill>
        <p:spPr>
          <a:xfrm>
            <a:off x="6090139" y="38597"/>
            <a:ext cx="2900362" cy="1301500"/>
          </a:xfrm>
          <a:prstGeom prst="rect">
            <a:avLst/>
          </a:prstGeom>
        </p:spPr>
      </p:pic>
    </p:spTree>
    <p:extLst>
      <p:ext uri="{BB962C8B-B14F-4D97-AF65-F5344CB8AC3E}">
        <p14:creationId xmlns:p14="http://schemas.microsoft.com/office/powerpoint/2010/main" val="2049250353"/>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a:t>
            </a:r>
            <a:endParaRPr lang="en-GB" dirty="0"/>
          </a:p>
        </p:txBody>
      </p:sp>
      <p:sp>
        <p:nvSpPr>
          <p:cNvPr id="3" name="Content Placeholder 2"/>
          <p:cNvSpPr>
            <a:spLocks noGrp="1"/>
          </p:cNvSpPr>
          <p:nvPr>
            <p:ph idx="1"/>
          </p:nvPr>
        </p:nvSpPr>
        <p:spPr>
          <a:xfrm>
            <a:off x="1047750" y="919042"/>
            <a:ext cx="7029450" cy="1810233"/>
          </a:xfrm>
        </p:spPr>
        <p:txBody>
          <a:bodyPr/>
          <a:lstStyle/>
          <a:p>
            <a:r>
              <a:rPr lang="en-GB" dirty="0" smtClean="0"/>
              <a:t>If you are waiting for the status of resource to change, try using the </a:t>
            </a:r>
            <a:r>
              <a:rPr lang="en-GB" b="1" i="1" dirty="0" smtClean="0"/>
              <a:t>--watch </a:t>
            </a:r>
            <a:r>
              <a:rPr lang="en-GB" dirty="0" smtClean="0"/>
              <a:t>flag (or shorthand -w)</a:t>
            </a:r>
          </a:p>
          <a:p>
            <a:pPr lvl="1"/>
            <a:r>
              <a:rPr lang="en-GB" dirty="0" smtClean="0"/>
              <a:t>&lt;Ctrl&gt;+&lt;C&gt; to exit</a:t>
            </a:r>
            <a:endParaRPr lang="en-GB" dirty="0"/>
          </a:p>
          <a:p>
            <a:pPr marL="0" indent="0">
              <a:buNone/>
            </a:pPr>
            <a:r>
              <a:rPr lang="en-GB" u="sng" dirty="0" smtClean="0"/>
              <a:t>Example:</a:t>
            </a:r>
          </a:p>
          <a:p>
            <a:r>
              <a:rPr lang="en-GB" dirty="0" smtClean="0"/>
              <a:t>Waiting for a pod to become ready</a:t>
            </a:r>
          </a:p>
          <a:p>
            <a:endParaRPr lang="en-GB" dirty="0"/>
          </a:p>
          <a:p>
            <a:endParaRPr lang="en-GB" dirty="0" smtClean="0"/>
          </a:p>
          <a:p>
            <a:endParaRPr lang="en-GB" dirty="0"/>
          </a:p>
          <a:p>
            <a:endParaRPr lang="en-GB" dirty="0" smtClean="0"/>
          </a:p>
          <a:p>
            <a:r>
              <a:rPr lang="en-GB" dirty="0"/>
              <a:t>You can read multiple resource types at the same time using a </a:t>
            </a:r>
            <a:r>
              <a:rPr lang="en-GB" i="1" dirty="0"/>
              <a:t>comma separated </a:t>
            </a:r>
            <a:r>
              <a:rPr lang="en-GB" i="1" dirty="0" smtClean="0"/>
              <a:t>list</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60381" y="2803767"/>
            <a:ext cx="8039294" cy="1077218"/>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pods </a:t>
            </a:r>
            <a:r>
              <a:rPr lang="en-GB" sz="1600" b="1" dirty="0">
                <a:solidFill>
                  <a:schemeClr val="accent1">
                    <a:lumMod val="50000"/>
                  </a:schemeClr>
                </a:solidFill>
              </a:rPr>
              <a:t>--watch</a:t>
            </a:r>
          </a:p>
          <a:p>
            <a:r>
              <a:rPr lang="en-GB" sz="1600" dirty="0">
                <a:solidFill>
                  <a:schemeClr val="bg1"/>
                </a:solidFill>
              </a:rPr>
              <a:t>NAME       READY   STATUS              </a:t>
            </a:r>
            <a:r>
              <a:rPr lang="en-GB" sz="1600" dirty="0" smtClean="0">
                <a:solidFill>
                  <a:schemeClr val="bg1"/>
                </a:solidFill>
              </a:rPr>
              <a:t>    RESTARTS   </a:t>
            </a:r>
            <a:r>
              <a:rPr lang="en-GB" sz="1600" dirty="0">
                <a:solidFill>
                  <a:schemeClr val="bg1"/>
                </a:solidFill>
              </a:rPr>
              <a:t>AGE</a:t>
            </a:r>
          </a:p>
          <a:p>
            <a:r>
              <a:rPr lang="en-GB" sz="1600" dirty="0">
                <a:solidFill>
                  <a:schemeClr val="bg1"/>
                </a:solidFill>
              </a:rPr>
              <a:t>smashing   </a:t>
            </a:r>
            <a:r>
              <a:rPr lang="en-GB" sz="1600" b="1" dirty="0">
                <a:solidFill>
                  <a:schemeClr val="bg1"/>
                </a:solidFill>
              </a:rPr>
              <a:t>0</a:t>
            </a:r>
            <a:r>
              <a:rPr lang="en-GB" sz="1600" dirty="0">
                <a:solidFill>
                  <a:schemeClr val="bg1"/>
                </a:solidFill>
              </a:rPr>
              <a:t>/1     </a:t>
            </a:r>
            <a:r>
              <a:rPr lang="en-GB" sz="1600" dirty="0" smtClean="0">
                <a:solidFill>
                  <a:schemeClr val="bg1"/>
                </a:solidFill>
              </a:rPr>
              <a:t>    </a:t>
            </a:r>
            <a:r>
              <a:rPr lang="en-GB" sz="1600" dirty="0" err="1" smtClean="0">
                <a:solidFill>
                  <a:schemeClr val="bg1"/>
                </a:solidFill>
              </a:rPr>
              <a:t>ContainerCreating</a:t>
            </a:r>
            <a:r>
              <a:rPr lang="en-GB" sz="1600" dirty="0" smtClean="0">
                <a:solidFill>
                  <a:schemeClr val="bg1"/>
                </a:solidFill>
              </a:rPr>
              <a:t>   0                   80s</a:t>
            </a:r>
            <a:endParaRPr lang="en-GB" sz="1600" dirty="0">
              <a:solidFill>
                <a:schemeClr val="bg1"/>
              </a:solidFill>
            </a:endParaRPr>
          </a:p>
          <a:p>
            <a:r>
              <a:rPr lang="en-GB" sz="1600" dirty="0">
                <a:solidFill>
                  <a:schemeClr val="bg1"/>
                </a:solidFill>
              </a:rPr>
              <a:t>smashing   </a:t>
            </a:r>
            <a:r>
              <a:rPr lang="en-GB" sz="1600" b="1" dirty="0">
                <a:solidFill>
                  <a:schemeClr val="bg1"/>
                </a:solidFill>
              </a:rPr>
              <a:t>1</a:t>
            </a:r>
            <a:r>
              <a:rPr lang="en-GB" sz="1600" dirty="0">
                <a:solidFill>
                  <a:schemeClr val="bg1"/>
                </a:solidFill>
              </a:rPr>
              <a:t>/1     </a:t>
            </a:r>
            <a:r>
              <a:rPr lang="en-GB" sz="1600" dirty="0" smtClean="0">
                <a:solidFill>
                  <a:schemeClr val="bg1"/>
                </a:solidFill>
              </a:rPr>
              <a:t>    Running                   0                   5m23s</a:t>
            </a:r>
          </a:p>
        </p:txBody>
      </p:sp>
      <p:sp>
        <p:nvSpPr>
          <p:cNvPr id="7" name="TextBox 6"/>
          <p:cNvSpPr txBox="1"/>
          <p:nvPr/>
        </p:nvSpPr>
        <p:spPr>
          <a:xfrm>
            <a:off x="660381" y="4909354"/>
            <a:ext cx="8039294" cy="1569660"/>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a:t>
            </a:r>
            <a:r>
              <a:rPr lang="en-GB" sz="1600" dirty="0" err="1" smtClean="0">
                <a:solidFill>
                  <a:schemeClr val="accent1">
                    <a:lumMod val="50000"/>
                  </a:schemeClr>
                </a:solidFill>
              </a:rPr>
              <a:t>nodes,pods</a:t>
            </a:r>
            <a:r>
              <a:rPr lang="en-GB" sz="1600" dirty="0" smtClean="0">
                <a:solidFill>
                  <a:schemeClr val="accent1">
                    <a:lumMod val="50000"/>
                  </a:schemeClr>
                </a:solidFill>
              </a:rPr>
              <a:t>           </a:t>
            </a:r>
            <a:r>
              <a:rPr lang="en-GB" sz="1600" dirty="0" smtClean="0">
                <a:solidFill>
                  <a:srgbClr val="FF0000"/>
                </a:solidFill>
                <a:sym typeface="Wingdings" panose="05000000000000000000" pitchFamily="2" charset="2"/>
              </a:rPr>
              <a:t> Read both nodes and pods</a:t>
            </a:r>
            <a:endParaRPr lang="en-GB" sz="1600" dirty="0">
              <a:solidFill>
                <a:srgbClr val="FF0000"/>
              </a:solidFill>
            </a:endParaRPr>
          </a:p>
          <a:p>
            <a:r>
              <a:rPr lang="en-GB" sz="1600" dirty="0">
                <a:solidFill>
                  <a:schemeClr val="bg1"/>
                </a:solidFill>
              </a:rPr>
              <a:t>NAME            STATUS   ROLES    AGE     VERSION</a:t>
            </a:r>
          </a:p>
          <a:p>
            <a:r>
              <a:rPr lang="en-GB" sz="1600" dirty="0">
                <a:solidFill>
                  <a:schemeClr val="bg1"/>
                </a:solidFill>
              </a:rPr>
              <a:t>node/</a:t>
            </a:r>
            <a:r>
              <a:rPr lang="en-GB" sz="1600" dirty="0" err="1">
                <a:solidFill>
                  <a:schemeClr val="bg1"/>
                </a:solidFill>
              </a:rPr>
              <a:t>minikube</a:t>
            </a:r>
            <a:r>
              <a:rPr lang="en-GB" sz="1600" dirty="0">
                <a:solidFill>
                  <a:schemeClr val="bg1"/>
                </a:solidFill>
              </a:rPr>
              <a:t>   Ready    master   5h59m   v1.14.0</a:t>
            </a:r>
          </a:p>
          <a:p>
            <a:endParaRPr lang="en-GB" sz="1600" dirty="0">
              <a:solidFill>
                <a:schemeClr val="bg1"/>
              </a:solidFill>
            </a:endParaRPr>
          </a:p>
          <a:p>
            <a:r>
              <a:rPr lang="en-GB" sz="1600" dirty="0">
                <a:solidFill>
                  <a:schemeClr val="bg1"/>
                </a:solidFill>
              </a:rPr>
              <a:t>NAME           READY   STATUS    RESTARTS   AGE</a:t>
            </a:r>
          </a:p>
          <a:p>
            <a:r>
              <a:rPr lang="en-GB" sz="1600" dirty="0">
                <a:solidFill>
                  <a:schemeClr val="bg1"/>
                </a:solidFill>
              </a:rPr>
              <a:t>pod/smashing   1/1     Running   0          5h55m</a:t>
            </a:r>
            <a:endParaRPr lang="en-GB" sz="1600" dirty="0" smtClean="0">
              <a:solidFill>
                <a:schemeClr val="bg1"/>
              </a:solidFill>
            </a:endParaRPr>
          </a:p>
        </p:txBody>
      </p:sp>
    </p:spTree>
    <p:extLst>
      <p:ext uri="{BB962C8B-B14F-4D97-AF65-F5344CB8AC3E}">
        <p14:creationId xmlns:p14="http://schemas.microsoft.com/office/powerpoint/2010/main" val="751661761"/>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describe Operation</a:t>
            </a:r>
            <a:endParaRPr lang="en-GB" dirty="0"/>
          </a:p>
        </p:txBody>
      </p:sp>
      <p:sp>
        <p:nvSpPr>
          <p:cNvPr id="3" name="Content Placeholder 2"/>
          <p:cNvSpPr>
            <a:spLocks noGrp="1"/>
          </p:cNvSpPr>
          <p:nvPr>
            <p:ph idx="1"/>
          </p:nvPr>
        </p:nvSpPr>
        <p:spPr>
          <a:xfrm>
            <a:off x="1047750" y="844550"/>
            <a:ext cx="7029450" cy="408689"/>
          </a:xfrm>
        </p:spPr>
        <p:txBody>
          <a:bodyPr/>
          <a:lstStyle/>
          <a:p>
            <a:r>
              <a:rPr lang="en-GB" b="1" dirty="0"/>
              <a:t>Display the detailed state of one or more resources</a:t>
            </a:r>
            <a:r>
              <a:rPr lang="en-GB" b="1" dirty="0" smtClean="0"/>
              <a:t>.</a:t>
            </a:r>
          </a:p>
          <a:p>
            <a:pPr marL="0" indent="0">
              <a:buNone/>
            </a:pPr>
            <a:r>
              <a:rPr lang="en-GB" dirty="0" smtClean="0"/>
              <a:t>Examples:</a:t>
            </a:r>
            <a:br>
              <a:rPr lang="en-GB" dirty="0" smtClean="0"/>
            </a:br>
            <a:r>
              <a:rPr lang="en-GB" dirty="0" smtClean="0"/>
              <a:t>Similar flags to the get operation</a:t>
            </a:r>
          </a:p>
          <a:p>
            <a:pPr marL="457200" indent="-457200">
              <a:buFont typeface="+mj-lt"/>
              <a:buAutoNum type="arabicPeriod"/>
            </a:pPr>
            <a:r>
              <a:rPr lang="en-GB" dirty="0" smtClean="0"/>
              <a:t>Get ALL resources by type</a:t>
            </a:r>
          </a:p>
          <a:p>
            <a:pPr marL="457200" indent="-457200">
              <a:buFont typeface="+mj-lt"/>
              <a:buAutoNum type="arabicPeriod"/>
            </a:pPr>
            <a:endParaRPr lang="en-GB" dirty="0"/>
          </a:p>
          <a:p>
            <a:pPr marL="457200" indent="-457200">
              <a:buFont typeface="+mj-lt"/>
              <a:buAutoNum type="arabicPeriod"/>
            </a:pPr>
            <a:r>
              <a:rPr lang="en-GB" dirty="0" smtClean="0"/>
              <a:t>Get resource by type with given name</a:t>
            </a:r>
          </a:p>
          <a:p>
            <a:pPr marL="457200" indent="-457200">
              <a:buFont typeface="+mj-lt"/>
              <a:buAutoNum type="arabicPeriod"/>
            </a:pPr>
            <a:endParaRPr lang="en-GB" dirty="0" smtClean="0"/>
          </a:p>
          <a:p>
            <a:pPr marL="457200" indent="-457200">
              <a:buFont typeface="+mj-lt"/>
              <a:buAutoNum type="arabicPeriod"/>
            </a:pPr>
            <a:endParaRPr lang="en-GB" dirty="0"/>
          </a:p>
          <a:p>
            <a:pPr marL="457200" indent="-457200">
              <a:buFont typeface="+mj-lt"/>
              <a:buAutoNum type="arabicPeriod"/>
            </a:pPr>
            <a:r>
              <a:rPr lang="en-GB" dirty="0" smtClean="0"/>
              <a:t>Get resources by type with a given label name and value</a:t>
            </a:r>
            <a:endParaRPr lang="en-GB" dirty="0"/>
          </a:p>
          <a:p>
            <a:pPr marL="457200" indent="-457200">
              <a:buFont typeface="+mj-lt"/>
              <a:buAutoNum type="arabicPeriod"/>
            </a:pPr>
            <a:endParaRPr lang="en-GB" dirty="0"/>
          </a:p>
          <a:p>
            <a:pPr marL="0" indent="0">
              <a:buNone/>
            </a:pP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13990" y="5805470"/>
            <a:ext cx="7259500" cy="646331"/>
          </a:xfrm>
          <a:prstGeom prst="rect">
            <a:avLst/>
          </a:prstGeom>
          <a:noFill/>
        </p:spPr>
        <p:txBody>
          <a:bodyPr wrap="square" rtlCol="0">
            <a:spAutoFit/>
          </a:bodyPr>
          <a:lstStyle/>
          <a:p>
            <a:r>
              <a:rPr lang="en-GB" i="1" dirty="0" err="1" smtClean="0"/>
              <a:t>kubectl</a:t>
            </a:r>
            <a:r>
              <a:rPr lang="en-GB" i="1" dirty="0" smtClean="0"/>
              <a:t> </a:t>
            </a:r>
            <a:r>
              <a:rPr lang="en-GB" i="1" dirty="0"/>
              <a:t>describe (-f FILENAME | TYPE [NAME_PREFIX | /NAME | -l label]) [flags]</a:t>
            </a:r>
          </a:p>
        </p:txBody>
      </p:sp>
      <p:sp>
        <p:nvSpPr>
          <p:cNvPr id="7" name="TextBox 6"/>
          <p:cNvSpPr txBox="1"/>
          <p:nvPr/>
        </p:nvSpPr>
        <p:spPr>
          <a:xfrm>
            <a:off x="1527175" y="2268048"/>
            <a:ext cx="2480166" cy="369332"/>
          </a:xfrm>
          <a:prstGeom prst="rect">
            <a:avLst/>
          </a:prstGeom>
          <a:noFill/>
        </p:spPr>
        <p:txBody>
          <a:bodyPr wrap="none" rtlCol="0">
            <a:spAutoFit/>
          </a:bodyPr>
          <a:lstStyle/>
          <a:p>
            <a:r>
              <a:rPr lang="en-GB" i="1" dirty="0" err="1"/>
              <a:t>kubectl</a:t>
            </a:r>
            <a:r>
              <a:rPr lang="en-GB" i="1" dirty="0"/>
              <a:t> </a:t>
            </a:r>
            <a:r>
              <a:rPr lang="en-GB" i="1" dirty="0" smtClean="0"/>
              <a:t>describe  pods</a:t>
            </a:r>
            <a:endParaRPr lang="en-GB" i="1" dirty="0"/>
          </a:p>
        </p:txBody>
      </p:sp>
      <p:sp>
        <p:nvSpPr>
          <p:cNvPr id="8" name="TextBox 7"/>
          <p:cNvSpPr txBox="1"/>
          <p:nvPr/>
        </p:nvSpPr>
        <p:spPr>
          <a:xfrm>
            <a:off x="1527174" y="3031129"/>
            <a:ext cx="3454792" cy="646331"/>
          </a:xfrm>
          <a:prstGeom prst="rect">
            <a:avLst/>
          </a:prstGeom>
          <a:noFill/>
        </p:spPr>
        <p:txBody>
          <a:bodyPr wrap="none" rtlCol="0">
            <a:spAutoFit/>
          </a:bodyPr>
          <a:lstStyle/>
          <a:p>
            <a:r>
              <a:rPr lang="en-GB" i="1" dirty="0" err="1"/>
              <a:t>kubectl</a:t>
            </a:r>
            <a:r>
              <a:rPr lang="en-GB" i="1" dirty="0"/>
              <a:t> describe</a:t>
            </a:r>
            <a:r>
              <a:rPr lang="en-GB" i="1" dirty="0" smtClean="0"/>
              <a:t>  pod  </a:t>
            </a:r>
            <a:r>
              <a:rPr lang="en-GB" i="1" dirty="0" err="1" smtClean="0"/>
              <a:t>podname</a:t>
            </a:r>
            <a:endParaRPr lang="en-GB" i="1" dirty="0" smtClean="0"/>
          </a:p>
          <a:p>
            <a:r>
              <a:rPr lang="en-GB" i="1" dirty="0" err="1" smtClean="0"/>
              <a:t>kubectl</a:t>
            </a:r>
            <a:r>
              <a:rPr lang="en-GB" i="1" dirty="0" smtClean="0"/>
              <a:t> </a:t>
            </a:r>
            <a:r>
              <a:rPr lang="en-GB" i="1" dirty="0"/>
              <a:t>describe</a:t>
            </a:r>
            <a:r>
              <a:rPr lang="en-GB" i="1" dirty="0" smtClean="0"/>
              <a:t> pod</a:t>
            </a:r>
            <a:r>
              <a:rPr lang="en-GB" b="1" i="1" dirty="0" smtClean="0">
                <a:solidFill>
                  <a:srgbClr val="FF0000"/>
                </a:solidFill>
              </a:rPr>
              <a:t>/</a:t>
            </a:r>
            <a:r>
              <a:rPr lang="en-GB" i="1" dirty="0" err="1" smtClean="0"/>
              <a:t>podname</a:t>
            </a:r>
            <a:endParaRPr lang="en-GB" i="1" dirty="0"/>
          </a:p>
        </p:txBody>
      </p:sp>
      <p:sp>
        <p:nvSpPr>
          <p:cNvPr id="9" name="TextBox 8"/>
          <p:cNvSpPr txBox="1"/>
          <p:nvPr/>
        </p:nvSpPr>
        <p:spPr>
          <a:xfrm>
            <a:off x="1527175" y="4112052"/>
            <a:ext cx="4961615" cy="646331"/>
          </a:xfrm>
          <a:prstGeom prst="rect">
            <a:avLst/>
          </a:prstGeom>
          <a:noFill/>
        </p:spPr>
        <p:txBody>
          <a:bodyPr wrap="none" rtlCol="0">
            <a:spAutoFit/>
          </a:bodyPr>
          <a:lstStyle/>
          <a:p>
            <a:r>
              <a:rPr lang="en-GB" i="1" dirty="0" err="1"/>
              <a:t>kubectl</a:t>
            </a:r>
            <a:r>
              <a:rPr lang="en-GB" i="1" dirty="0"/>
              <a:t> describe</a:t>
            </a:r>
            <a:r>
              <a:rPr lang="en-GB" i="1" dirty="0" smtClean="0"/>
              <a:t>  </a:t>
            </a:r>
            <a:r>
              <a:rPr lang="en-GB" i="1" dirty="0"/>
              <a:t>pods  --selector  </a:t>
            </a:r>
            <a:r>
              <a:rPr lang="en-GB" i="1" dirty="0" smtClean="0"/>
              <a:t>name=value</a:t>
            </a:r>
          </a:p>
          <a:p>
            <a:r>
              <a:rPr lang="en-GB" i="1" dirty="0" err="1"/>
              <a:t>kubectl</a:t>
            </a:r>
            <a:r>
              <a:rPr lang="en-GB" i="1" dirty="0"/>
              <a:t> describe</a:t>
            </a:r>
            <a:r>
              <a:rPr lang="en-GB" i="1" dirty="0" smtClean="0"/>
              <a:t>  </a:t>
            </a:r>
            <a:r>
              <a:rPr lang="en-GB" i="1" dirty="0"/>
              <a:t>pods  </a:t>
            </a:r>
            <a:r>
              <a:rPr lang="en-GB" i="1" dirty="0" smtClean="0"/>
              <a:t>-l </a:t>
            </a:r>
            <a:r>
              <a:rPr lang="en-GB" i="1" dirty="0"/>
              <a:t>name=value</a:t>
            </a:r>
          </a:p>
        </p:txBody>
      </p:sp>
      <p:sp>
        <p:nvSpPr>
          <p:cNvPr id="10" name="TextBox 9"/>
          <p:cNvSpPr txBox="1"/>
          <p:nvPr/>
        </p:nvSpPr>
        <p:spPr>
          <a:xfrm>
            <a:off x="2288322" y="5110646"/>
            <a:ext cx="3170483" cy="369332"/>
          </a:xfrm>
          <a:prstGeom prst="rect">
            <a:avLst/>
          </a:prstGeom>
          <a:noFill/>
        </p:spPr>
        <p:txBody>
          <a:bodyPr wrap="none" rtlCol="0">
            <a:spAutoFit/>
          </a:bodyPr>
          <a:lstStyle/>
          <a:p>
            <a:r>
              <a:rPr lang="en-GB" dirty="0" smtClean="0"/>
              <a:t>Lower case L = label </a:t>
            </a:r>
            <a:r>
              <a:rPr lang="en-GB" u="sng" dirty="0" smtClean="0"/>
              <a:t>selector</a:t>
            </a:r>
            <a:endParaRPr lang="en-GB" u="sng" dirty="0"/>
          </a:p>
        </p:txBody>
      </p:sp>
      <p:cxnSp>
        <p:nvCxnSpPr>
          <p:cNvPr id="11" name="Straight Arrow Connector 10"/>
          <p:cNvCxnSpPr>
            <a:stCxn id="10" idx="0"/>
          </p:cNvCxnSpPr>
          <p:nvPr/>
        </p:nvCxnSpPr>
        <p:spPr bwMode="auto">
          <a:xfrm flipV="1">
            <a:off x="3873564" y="4758383"/>
            <a:ext cx="176472" cy="35226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304874510"/>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66593" y="728736"/>
            <a:ext cx="8039294" cy="5755422"/>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Notice, without a name all the resources of the specified type are displayed</a:t>
            </a:r>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21:11:00 +0100</a:t>
            </a:r>
          </a:p>
          <a:p>
            <a:r>
              <a:rPr lang="en-GB" sz="1600" dirty="0">
                <a:solidFill>
                  <a:schemeClr val="bg1"/>
                </a:solidFill>
              </a:rPr>
              <a:t>Labels:             run=smashing</a:t>
            </a:r>
          </a:p>
          <a:p>
            <a:r>
              <a:rPr lang="en-GB" sz="1600" dirty="0" smtClean="0">
                <a:solidFill>
                  <a:schemeClr val="bg1"/>
                </a:solidFill>
              </a:rPr>
              <a:t>……</a:t>
            </a:r>
            <a:r>
              <a:rPr lang="en-GB" sz="1600" dirty="0" err="1">
                <a:solidFill>
                  <a:schemeClr val="bg1"/>
                </a:solidFill>
              </a:rPr>
              <a:t>etc</a:t>
            </a:r>
            <a:r>
              <a:rPr lang="en-GB" sz="1600" dirty="0">
                <a:solidFill>
                  <a:schemeClr val="bg1"/>
                </a:solidFill>
              </a:rPr>
              <a:t>, etc.</a:t>
            </a:r>
          </a:p>
          <a:p>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describe pod smashing</a:t>
            </a: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21:11:00 +0100</a:t>
            </a:r>
          </a:p>
          <a:p>
            <a:r>
              <a:rPr lang="en-GB" sz="1600" dirty="0">
                <a:solidFill>
                  <a:schemeClr val="bg1"/>
                </a:solidFill>
              </a:rPr>
              <a:t>Labels:             run=smashing</a:t>
            </a:r>
          </a:p>
          <a:p>
            <a:r>
              <a:rPr lang="en-GB" sz="1600" dirty="0" smtClean="0">
                <a:solidFill>
                  <a:schemeClr val="bg1"/>
                </a:solidFill>
              </a:rPr>
              <a:t>Annotations:        &lt;none&gt;</a:t>
            </a:r>
          </a:p>
          <a:p>
            <a:r>
              <a:rPr lang="en-GB" sz="1600" dirty="0" smtClean="0">
                <a:solidFill>
                  <a:schemeClr val="bg1"/>
                </a:solidFill>
              </a:rPr>
              <a:t>Status:             Running</a:t>
            </a:r>
          </a:p>
          <a:p>
            <a:r>
              <a:rPr lang="en-GB" sz="1600" dirty="0" smtClean="0">
                <a:solidFill>
                  <a:schemeClr val="bg1"/>
                </a:solidFill>
              </a:rPr>
              <a:t>IP:                 172.17.0.5</a:t>
            </a:r>
          </a:p>
          <a:p>
            <a:r>
              <a:rPr lang="en-GB" sz="1600" dirty="0" smtClean="0">
                <a:solidFill>
                  <a:schemeClr val="bg1"/>
                </a:solidFill>
              </a:rPr>
              <a:t>……</a:t>
            </a:r>
            <a:r>
              <a:rPr lang="en-GB" sz="1600" dirty="0" err="1" smtClean="0">
                <a:solidFill>
                  <a:schemeClr val="bg1"/>
                </a:solidFill>
              </a:rPr>
              <a:t>etc</a:t>
            </a:r>
            <a:r>
              <a:rPr lang="en-GB" sz="1600" dirty="0" smtClean="0">
                <a:solidFill>
                  <a:schemeClr val="bg1"/>
                </a:solidFill>
              </a:rPr>
              <a:t>, etc.</a:t>
            </a:r>
          </a:p>
        </p:txBody>
      </p:sp>
    </p:spTree>
    <p:extLst>
      <p:ext uri="{BB962C8B-B14F-4D97-AF65-F5344CB8AC3E}">
        <p14:creationId xmlns:p14="http://schemas.microsoft.com/office/powerpoint/2010/main" val="3882425688"/>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Label</a:t>
            </a:r>
            <a:endParaRPr lang="en-GB" dirty="0"/>
          </a:p>
        </p:txBody>
      </p:sp>
      <p:sp>
        <p:nvSpPr>
          <p:cNvPr id="3" name="Content Placeholder 2"/>
          <p:cNvSpPr>
            <a:spLocks noGrp="1"/>
          </p:cNvSpPr>
          <p:nvPr>
            <p:ph idx="1"/>
          </p:nvPr>
        </p:nvSpPr>
        <p:spPr>
          <a:xfrm>
            <a:off x="1047750" y="631261"/>
            <a:ext cx="7029450" cy="338838"/>
          </a:xfrm>
        </p:spPr>
        <p:txBody>
          <a:bodyPr/>
          <a:lstStyle/>
          <a:p>
            <a:r>
              <a:rPr lang="en-GB" dirty="0" smtClean="0"/>
              <a:t>We are going to use labels quite a lot in Kubernetes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78401" y="1091808"/>
            <a:ext cx="8039294" cy="5509200"/>
          </a:xfrm>
          <a:prstGeom prst="rect">
            <a:avLst/>
          </a:prstGeom>
          <a:solidFill>
            <a:srgbClr val="000000"/>
          </a:solidFill>
        </p:spPr>
        <p:txBody>
          <a:bodyPr wrap="square" rtlCol="0">
            <a:spAutoFit/>
          </a:bodyPr>
          <a:lstStyle/>
          <a:p>
            <a:r>
              <a:rPr lang="en-GB" sz="1600" b="1" dirty="0" smtClean="0">
                <a:solidFill>
                  <a:srgbClr val="FF0000"/>
                </a:solidFill>
                <a:sym typeface="Wingdings" panose="05000000000000000000" pitchFamily="2" charset="2"/>
              </a:rPr>
              <a:t>We can select resources using the label named “run” and the value “smashing”</a:t>
            </a:r>
            <a:endParaRPr lang="en-GB" sz="1600" dirty="0" smtClean="0">
              <a:solidFill>
                <a:schemeClr val="bg1"/>
              </a:solidFill>
            </a:endParaRP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a:t>
            </a:r>
            <a:r>
              <a:rPr lang="en-GB" sz="1600" dirty="0" smtClean="0">
                <a:solidFill>
                  <a:schemeClr val="accent1">
                    <a:lumMod val="50000"/>
                  </a:schemeClr>
                </a:solidFill>
              </a:rPr>
              <a:t>pods</a:t>
            </a:r>
            <a:endParaRPr lang="en-GB" sz="1600" dirty="0">
              <a:solidFill>
                <a:schemeClr val="accent1">
                  <a:lumMod val="50000"/>
                </a:schemeClr>
              </a:solidFill>
            </a:endParaRPr>
          </a:p>
          <a:p>
            <a:r>
              <a:rPr lang="en-GB" sz="1600" dirty="0">
                <a:solidFill>
                  <a:schemeClr val="bg1"/>
                </a:solidFill>
              </a:rPr>
              <a:t>Name:               smashing</a:t>
            </a:r>
          </a:p>
          <a:p>
            <a:r>
              <a:rPr lang="en-GB" sz="1600" dirty="0">
                <a:solidFill>
                  <a:schemeClr val="bg1"/>
                </a:solidFill>
              </a:rPr>
              <a:t>Namespace:          default</a:t>
            </a:r>
          </a:p>
          <a:p>
            <a:r>
              <a:rPr lang="en-GB" sz="1600" dirty="0" smtClean="0">
                <a:solidFill>
                  <a:schemeClr val="bg1"/>
                </a:solidFill>
              </a:rPr>
              <a:t>…….</a:t>
            </a:r>
            <a:endParaRPr lang="en-GB" sz="1600" dirty="0">
              <a:solidFill>
                <a:schemeClr val="bg1"/>
              </a:solidFill>
            </a:endParaRPr>
          </a:p>
          <a:p>
            <a:r>
              <a:rPr lang="en-GB" sz="1600" dirty="0">
                <a:solidFill>
                  <a:schemeClr val="bg1"/>
                </a:solidFill>
              </a:rPr>
              <a:t>Labels:             </a:t>
            </a:r>
            <a:r>
              <a:rPr lang="en-GB" sz="1600" dirty="0" smtClean="0">
                <a:solidFill>
                  <a:schemeClr val="bg2">
                    <a:lumMod val="75000"/>
                  </a:schemeClr>
                </a:solidFill>
              </a:rPr>
              <a:t>run</a:t>
            </a:r>
            <a:r>
              <a:rPr lang="en-GB" sz="1600" dirty="0" smtClean="0">
                <a:solidFill>
                  <a:schemeClr val="bg1"/>
                </a:solidFill>
              </a:rPr>
              <a:t>=</a:t>
            </a:r>
            <a:r>
              <a:rPr lang="en-GB" sz="1600" dirty="0" smtClean="0">
                <a:solidFill>
                  <a:schemeClr val="bg2">
                    <a:lumMod val="75000"/>
                  </a:schemeClr>
                </a:solidFill>
              </a:rPr>
              <a:t>smashing</a:t>
            </a:r>
            <a:r>
              <a:rPr lang="en-GB" sz="1600" dirty="0" smtClean="0">
                <a:solidFill>
                  <a:schemeClr val="bg1"/>
                </a:solidFill>
              </a:rPr>
              <a:t>  </a:t>
            </a:r>
            <a:r>
              <a:rPr lang="en-GB" sz="1600" dirty="0" smtClean="0">
                <a:solidFill>
                  <a:srgbClr val="FF0000"/>
                </a:solidFill>
                <a:sym typeface="Wingdings" panose="05000000000000000000" pitchFamily="2" charset="2"/>
              </a:rPr>
              <a:t> Note the label name “run” and the value “smashing”</a:t>
            </a:r>
            <a:endParaRPr lang="en-GB" sz="1600" dirty="0">
              <a:solidFill>
                <a:srgbClr val="FF0000"/>
              </a:solidFill>
            </a:endParaRPr>
          </a:p>
          <a:p>
            <a:r>
              <a:rPr lang="en-GB" sz="1600" dirty="0" smtClean="0">
                <a:solidFill>
                  <a:schemeClr val="bg1"/>
                </a:solidFill>
              </a:rPr>
              <a:t>……</a:t>
            </a:r>
            <a:r>
              <a:rPr lang="en-GB" sz="1600" dirty="0" err="1">
                <a:solidFill>
                  <a:schemeClr val="bg1"/>
                </a:solidFill>
              </a:rPr>
              <a:t>etc</a:t>
            </a:r>
            <a:r>
              <a:rPr lang="en-GB" sz="1600" dirty="0">
                <a:solidFill>
                  <a:schemeClr val="bg1"/>
                </a:solidFill>
              </a:rPr>
              <a:t>, etc</a:t>
            </a:r>
            <a:r>
              <a:rPr lang="en-GB" sz="1600" dirty="0" smtClean="0">
                <a:solidFill>
                  <a:schemeClr val="bg1"/>
                </a:solidFill>
              </a:rPr>
              <a:t>.</a:t>
            </a: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a:t>
            </a:r>
            <a:r>
              <a:rPr lang="en-GB" sz="1600" dirty="0" smtClean="0">
                <a:solidFill>
                  <a:schemeClr val="accent1">
                    <a:lumMod val="50000"/>
                  </a:schemeClr>
                </a:solidFill>
              </a:rPr>
              <a:t>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smashing</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4h7m</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pod </a:t>
            </a:r>
            <a:r>
              <a:rPr lang="en-GB" sz="1600" b="1" dirty="0">
                <a:solidFill>
                  <a:schemeClr val="accent1">
                    <a:lumMod val="50000"/>
                  </a:schemeClr>
                </a:solidFill>
              </a:rPr>
              <a:t>-l </a:t>
            </a:r>
            <a:r>
              <a:rPr lang="en-GB" sz="1600" b="1" dirty="0">
                <a:solidFill>
                  <a:schemeClr val="bg2">
                    <a:lumMod val="75000"/>
                  </a:schemeClr>
                </a:solidFill>
              </a:rPr>
              <a:t>run</a:t>
            </a:r>
            <a:r>
              <a:rPr lang="en-GB" sz="1600" b="1" dirty="0">
                <a:solidFill>
                  <a:schemeClr val="accent1">
                    <a:lumMod val="50000"/>
                  </a:schemeClr>
                </a:solidFill>
              </a:rPr>
              <a:t>=</a:t>
            </a:r>
            <a:r>
              <a:rPr lang="en-GB" sz="1600" b="1" dirty="0">
                <a:solidFill>
                  <a:schemeClr val="bg2">
                    <a:lumMod val="75000"/>
                  </a:schemeClr>
                </a:solidFill>
              </a:rPr>
              <a:t>smashing</a:t>
            </a:r>
          </a:p>
          <a:p>
            <a:r>
              <a:rPr lang="en-GB" sz="1600" dirty="0">
                <a:solidFill>
                  <a:schemeClr val="bg1"/>
                </a:solidFill>
              </a:rPr>
              <a:t>Name:               smashing</a:t>
            </a:r>
          </a:p>
          <a:p>
            <a:r>
              <a:rPr lang="en-GB" sz="1600" dirty="0">
                <a:solidFill>
                  <a:schemeClr val="bg1"/>
                </a:solidFill>
              </a:rPr>
              <a:t>Namespace:          default</a:t>
            </a:r>
          </a:p>
          <a:p>
            <a:r>
              <a:rPr lang="en-GB" sz="1600" dirty="0">
                <a:solidFill>
                  <a:schemeClr val="bg1"/>
                </a:solidFill>
              </a:rPr>
              <a:t>Priority:           0</a:t>
            </a:r>
          </a:p>
          <a:p>
            <a:r>
              <a:rPr lang="en-GB" sz="1600" dirty="0" err="1">
                <a:solidFill>
                  <a:schemeClr val="bg1"/>
                </a:solidFill>
              </a:rPr>
              <a:t>PriorityClassName</a:t>
            </a:r>
            <a:r>
              <a:rPr lang="en-GB" sz="1600" dirty="0">
                <a:solidFill>
                  <a:schemeClr val="bg1"/>
                </a:solidFill>
              </a:rPr>
              <a:t>:  &lt;none&gt;</a:t>
            </a:r>
          </a:p>
          <a:p>
            <a:r>
              <a:rPr lang="en-GB" sz="1600" dirty="0">
                <a:solidFill>
                  <a:schemeClr val="bg1"/>
                </a:solidFill>
              </a:rPr>
              <a:t>Node:               </a:t>
            </a:r>
            <a:r>
              <a:rPr lang="en-GB" sz="1600" dirty="0" err="1">
                <a:solidFill>
                  <a:schemeClr val="bg1"/>
                </a:solidFill>
              </a:rPr>
              <a:t>minikube</a:t>
            </a:r>
            <a:r>
              <a:rPr lang="en-GB" sz="1600" dirty="0">
                <a:solidFill>
                  <a:schemeClr val="bg1"/>
                </a:solidFill>
              </a:rPr>
              <a:t>/192.168.1.13</a:t>
            </a:r>
          </a:p>
          <a:p>
            <a:r>
              <a:rPr lang="en-GB" sz="1600" dirty="0">
                <a:solidFill>
                  <a:schemeClr val="bg1"/>
                </a:solidFill>
              </a:rPr>
              <a:t>Start Time:         Wed, 09 Sep 2020 </a:t>
            </a:r>
            <a:r>
              <a:rPr lang="en-GB" sz="1600" dirty="0" smtClean="0">
                <a:solidFill>
                  <a:schemeClr val="bg1"/>
                </a:solidFill>
              </a:rPr>
              <a:t>….</a:t>
            </a:r>
            <a:endParaRPr lang="en-GB" sz="1600" dirty="0">
              <a:solidFill>
                <a:schemeClr val="bg1"/>
              </a:solidFill>
            </a:endParaRPr>
          </a:p>
          <a:p>
            <a:r>
              <a:rPr lang="en-GB" sz="1600" dirty="0">
                <a:solidFill>
                  <a:schemeClr val="bg1"/>
                </a:solidFill>
              </a:rPr>
              <a:t>Labels:             run=smashing</a:t>
            </a:r>
          </a:p>
          <a:p>
            <a:r>
              <a:rPr lang="en-GB" sz="1600" dirty="0" smtClean="0">
                <a:solidFill>
                  <a:schemeClr val="bg1"/>
                </a:solidFill>
              </a:rPr>
              <a:t>Annotations:        &lt;none&gt;</a:t>
            </a:r>
          </a:p>
          <a:p>
            <a:r>
              <a:rPr lang="en-GB" sz="1600" dirty="0" smtClean="0">
                <a:solidFill>
                  <a:schemeClr val="bg1"/>
                </a:solidFill>
              </a:rPr>
              <a:t>Status:             Running</a:t>
            </a:r>
          </a:p>
          <a:p>
            <a:r>
              <a:rPr lang="en-GB" sz="1600" dirty="0" smtClean="0">
                <a:solidFill>
                  <a:schemeClr val="bg1"/>
                </a:solidFill>
              </a:rPr>
              <a:t>IP:                 172.17.0.5</a:t>
            </a:r>
          </a:p>
          <a:p>
            <a:r>
              <a:rPr lang="en-GB" sz="1600" dirty="0" smtClean="0">
                <a:solidFill>
                  <a:schemeClr val="bg1"/>
                </a:solidFill>
              </a:rPr>
              <a:t>……</a:t>
            </a:r>
            <a:r>
              <a:rPr lang="en-GB" sz="1600" dirty="0" err="1" smtClean="0">
                <a:solidFill>
                  <a:schemeClr val="bg1"/>
                </a:solidFill>
              </a:rPr>
              <a:t>etc</a:t>
            </a:r>
            <a:r>
              <a:rPr lang="en-GB" sz="1600" dirty="0" smtClean="0">
                <a:solidFill>
                  <a:schemeClr val="bg1"/>
                </a:solidFill>
              </a:rPr>
              <a:t>, etc.</a:t>
            </a:r>
          </a:p>
        </p:txBody>
      </p:sp>
      <p:sp>
        <p:nvSpPr>
          <p:cNvPr id="6" name="TextBox 5"/>
          <p:cNvSpPr txBox="1"/>
          <p:nvPr/>
        </p:nvSpPr>
        <p:spPr>
          <a:xfrm>
            <a:off x="4980463" y="3934599"/>
            <a:ext cx="3434802" cy="2031325"/>
          </a:xfrm>
          <a:prstGeom prst="rect">
            <a:avLst/>
          </a:prstGeom>
          <a:solidFill>
            <a:schemeClr val="accent6">
              <a:lumMod val="20000"/>
              <a:lumOff val="80000"/>
            </a:schemeClr>
          </a:solidFill>
          <a:ln>
            <a:solidFill>
              <a:schemeClr val="bg1"/>
            </a:solidFill>
          </a:ln>
        </p:spPr>
        <p:txBody>
          <a:bodyPr wrap="square" rtlCol="0">
            <a:spAutoFit/>
          </a:bodyPr>
          <a:lstStyle/>
          <a:p>
            <a:r>
              <a:rPr lang="en-GB" dirty="0" smtClean="0"/>
              <a:t>Supports </a:t>
            </a:r>
            <a:r>
              <a:rPr lang="en-GB" dirty="0"/>
              <a:t>'=', '==', and </a:t>
            </a:r>
            <a:r>
              <a:rPr lang="en-GB" dirty="0" smtClean="0"/>
              <a:t>'!='.</a:t>
            </a:r>
          </a:p>
          <a:p>
            <a:r>
              <a:rPr lang="en-GB" dirty="0" smtClean="0"/>
              <a:t>Examples:</a:t>
            </a:r>
          </a:p>
          <a:p>
            <a:r>
              <a:rPr lang="en-GB" dirty="0" smtClean="0"/>
              <a:t>-l key = value</a:t>
            </a:r>
          </a:p>
          <a:p>
            <a:r>
              <a:rPr lang="en-GB" dirty="0" smtClean="0"/>
              <a:t>-l key == value</a:t>
            </a:r>
          </a:p>
          <a:p>
            <a:r>
              <a:rPr lang="en-GB" dirty="0" smtClean="0"/>
              <a:t>-l key != value</a:t>
            </a:r>
          </a:p>
          <a:p>
            <a:r>
              <a:rPr lang="en-GB" dirty="0" smtClean="0"/>
              <a:t>Comma separated list (AND)</a:t>
            </a:r>
          </a:p>
          <a:p>
            <a:r>
              <a:rPr lang="en-GB" dirty="0" smtClean="0"/>
              <a:t>-l key1 = value1, key2 = value2</a:t>
            </a:r>
            <a:endParaRPr lang="en-GB" dirty="0"/>
          </a:p>
        </p:txBody>
      </p:sp>
      <p:sp>
        <p:nvSpPr>
          <p:cNvPr id="7" name="Right Brace 6"/>
          <p:cNvSpPr/>
          <p:nvPr/>
        </p:nvSpPr>
        <p:spPr bwMode="auto">
          <a:xfrm>
            <a:off x="6637523" y="4613775"/>
            <a:ext cx="185665" cy="408463"/>
          </a:xfrm>
          <a:prstGeom prst="rightBrace">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6860322" y="4627096"/>
            <a:ext cx="1043876" cy="369332"/>
          </a:xfrm>
          <a:prstGeom prst="rect">
            <a:avLst/>
          </a:prstGeom>
          <a:noFill/>
        </p:spPr>
        <p:txBody>
          <a:bodyPr wrap="none" rtlCol="0">
            <a:spAutoFit/>
          </a:bodyPr>
          <a:lstStyle/>
          <a:p>
            <a:r>
              <a:rPr lang="en-GB" dirty="0" smtClean="0"/>
              <a:t>Identical</a:t>
            </a:r>
            <a:endParaRPr lang="en-GB" dirty="0"/>
          </a:p>
        </p:txBody>
      </p:sp>
    </p:spTree>
    <p:extLst>
      <p:ext uri="{BB962C8B-B14F-4D97-AF65-F5344CB8AC3E}">
        <p14:creationId xmlns:p14="http://schemas.microsoft.com/office/powerpoint/2010/main" val="785349952"/>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Labels</a:t>
            </a:r>
            <a:endParaRPr lang="en-GB" dirty="0"/>
          </a:p>
        </p:txBody>
      </p:sp>
      <p:sp>
        <p:nvSpPr>
          <p:cNvPr id="3" name="Content Placeholder 2"/>
          <p:cNvSpPr>
            <a:spLocks noGrp="1"/>
          </p:cNvSpPr>
          <p:nvPr>
            <p:ph idx="1"/>
          </p:nvPr>
        </p:nvSpPr>
        <p:spPr/>
        <p:txBody>
          <a:bodyPr/>
          <a:lstStyle/>
          <a:p>
            <a:r>
              <a:rPr lang="en-GB" dirty="0" smtClean="0"/>
              <a:t>Labels are vital in Kubernetes because they allow us to group things such as pods and associate objects with each other (See later notes on controllers)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61952062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a:xfrm>
            <a:off x="1047750" y="956175"/>
            <a:ext cx="7029450" cy="4882650"/>
          </a:xfrm>
        </p:spPr>
        <p:txBody>
          <a:bodyPr/>
          <a:lstStyle/>
          <a:p>
            <a:r>
              <a:rPr lang="en-GB" dirty="0" smtClean="0"/>
              <a:t>Add another label called “environment” with the value “production” to the “smashing” pod</a:t>
            </a:r>
          </a:p>
          <a:p>
            <a:endParaRPr lang="en-GB" dirty="0"/>
          </a:p>
          <a:p>
            <a:endParaRPr lang="en-GB" dirty="0" smtClean="0"/>
          </a:p>
          <a:p>
            <a:endParaRPr lang="en-GB" dirty="0"/>
          </a:p>
          <a:p>
            <a:endParaRPr lang="en-GB" dirty="0" smtClean="0"/>
          </a:p>
          <a:p>
            <a:endParaRPr lang="en-GB" dirty="0" smtClean="0"/>
          </a:p>
          <a:p>
            <a:endParaRPr lang="en-GB" dirty="0"/>
          </a:p>
          <a:p>
            <a:r>
              <a:rPr lang="en-GB" dirty="0" smtClean="0"/>
              <a:t>Now search for:</a:t>
            </a:r>
          </a:p>
          <a:p>
            <a:pPr lvl="1"/>
            <a:r>
              <a:rPr lang="en-GB" dirty="0" smtClean="0"/>
              <a:t>environment = production</a:t>
            </a:r>
          </a:p>
          <a:p>
            <a:pPr lvl="1"/>
            <a:r>
              <a:rPr lang="en-GB" dirty="0"/>
              <a:t>environment </a:t>
            </a:r>
            <a:r>
              <a:rPr lang="en-GB" dirty="0" smtClean="0"/>
              <a:t>= </a:t>
            </a:r>
            <a:r>
              <a:rPr lang="en-GB" dirty="0"/>
              <a:t>development</a:t>
            </a:r>
          </a:p>
          <a:p>
            <a:pPr lvl="1"/>
            <a:r>
              <a:rPr lang="en-GB" dirty="0" smtClean="0"/>
              <a:t>environment != development</a:t>
            </a:r>
          </a:p>
          <a:p>
            <a:pPr lvl="1"/>
            <a:r>
              <a:rPr lang="en-GB" dirty="0" smtClean="0"/>
              <a:t>run = bogus </a:t>
            </a:r>
            <a:r>
              <a:rPr lang="en-GB" u="sng" dirty="0" smtClean="0"/>
              <a:t>and</a:t>
            </a:r>
            <a:r>
              <a:rPr lang="en-GB" dirty="0" smtClean="0"/>
              <a:t> </a:t>
            </a:r>
            <a:r>
              <a:rPr lang="en-GB" dirty="0"/>
              <a:t>environment = production</a:t>
            </a:r>
            <a:endParaRPr lang="en-GB" dirty="0" smtClean="0"/>
          </a:p>
          <a:p>
            <a:pPr lvl="1"/>
            <a:r>
              <a:rPr lang="en-GB" dirty="0" smtClean="0"/>
              <a:t>run = smashing </a:t>
            </a:r>
            <a:r>
              <a:rPr lang="en-GB" u="sng" dirty="0" smtClean="0"/>
              <a:t>and</a:t>
            </a:r>
            <a:r>
              <a:rPr lang="en-GB" dirty="0" smtClean="0"/>
              <a:t> environment = production</a:t>
            </a:r>
            <a:endParaRPr lang="en-GB" dirty="0"/>
          </a:p>
          <a:p>
            <a:pPr lvl="1"/>
            <a:endParaRPr lang="en-GB" dirty="0"/>
          </a:p>
          <a:p>
            <a:pPr lvl="1"/>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664476" y="1685936"/>
            <a:ext cx="8039294" cy="206210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label pod smashing environment=production</a:t>
            </a:r>
          </a:p>
          <a:p>
            <a:r>
              <a:rPr lang="en-GB" sz="1600" dirty="0">
                <a:solidFill>
                  <a:schemeClr val="bg1"/>
                </a:solidFill>
              </a:rPr>
              <a:t>pod/smashing </a:t>
            </a:r>
            <a:r>
              <a:rPr lang="en-GB" sz="1600" dirty="0" smtClean="0">
                <a:solidFill>
                  <a:schemeClr val="bg1"/>
                </a:solidFill>
              </a:rPr>
              <a:t>labelled</a:t>
            </a: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describe pod smashing</a:t>
            </a:r>
          </a:p>
          <a:p>
            <a:r>
              <a:rPr lang="en-GB" sz="1600" dirty="0">
                <a:solidFill>
                  <a:schemeClr val="bg1"/>
                </a:solidFill>
              </a:rPr>
              <a:t>Name:         </a:t>
            </a:r>
            <a:r>
              <a:rPr lang="en-GB" sz="1600" dirty="0" smtClean="0">
                <a:solidFill>
                  <a:schemeClr val="bg1"/>
                </a:solidFill>
              </a:rPr>
              <a:t>smashing</a:t>
            </a:r>
            <a:endParaRPr lang="en-GB" sz="1600" dirty="0">
              <a:solidFill>
                <a:schemeClr val="bg1"/>
              </a:solidFill>
            </a:endParaRPr>
          </a:p>
          <a:p>
            <a:r>
              <a:rPr lang="en-GB" sz="1600" dirty="0" smtClean="0">
                <a:solidFill>
                  <a:schemeClr val="bg1"/>
                </a:solidFill>
              </a:rPr>
              <a:t>…. etc.</a:t>
            </a:r>
            <a:endParaRPr lang="en-GB" sz="1600" dirty="0">
              <a:solidFill>
                <a:schemeClr val="bg1"/>
              </a:solidFill>
            </a:endParaRPr>
          </a:p>
          <a:p>
            <a:r>
              <a:rPr lang="en-GB" sz="1600" dirty="0" smtClean="0">
                <a:solidFill>
                  <a:schemeClr val="bg1"/>
                </a:solidFill>
              </a:rPr>
              <a:t>Labels</a:t>
            </a:r>
            <a:r>
              <a:rPr lang="en-GB" sz="1600" dirty="0">
                <a:solidFill>
                  <a:schemeClr val="bg1"/>
                </a:solidFill>
              </a:rPr>
              <a:t>:        </a:t>
            </a:r>
            <a:r>
              <a:rPr lang="en-GB" sz="1600" dirty="0" smtClean="0">
                <a:solidFill>
                  <a:schemeClr val="bg1"/>
                </a:solidFill>
              </a:rPr>
              <a:t>environment=production   </a:t>
            </a:r>
            <a:r>
              <a:rPr lang="en-GB" sz="1600" dirty="0" smtClean="0">
                <a:solidFill>
                  <a:srgbClr val="FF0000"/>
                </a:solidFill>
                <a:sym typeface="Wingdings" panose="05000000000000000000" pitchFamily="2" charset="2"/>
              </a:rPr>
              <a:t> The label should be listed</a:t>
            </a:r>
            <a:endParaRPr lang="en-GB" sz="1600" dirty="0">
              <a:solidFill>
                <a:schemeClr val="bg1"/>
              </a:solidFill>
            </a:endParaRPr>
          </a:p>
          <a:p>
            <a:r>
              <a:rPr lang="en-GB" sz="1600" dirty="0">
                <a:solidFill>
                  <a:schemeClr val="bg1"/>
                </a:solidFill>
              </a:rPr>
              <a:t>                    </a:t>
            </a:r>
            <a:r>
              <a:rPr lang="en-GB" sz="1600" dirty="0" smtClean="0">
                <a:solidFill>
                  <a:schemeClr val="bg1"/>
                </a:solidFill>
              </a:rPr>
              <a:t>run=smashing</a:t>
            </a:r>
          </a:p>
          <a:p>
            <a:r>
              <a:rPr lang="en-GB" sz="1600" dirty="0" smtClean="0">
                <a:solidFill>
                  <a:schemeClr val="bg1"/>
                </a:solidFill>
              </a:rPr>
              <a:t>…etc.</a:t>
            </a:r>
          </a:p>
        </p:txBody>
      </p:sp>
      <p:sp>
        <p:nvSpPr>
          <p:cNvPr id="6" name="TextBox 5"/>
          <p:cNvSpPr txBox="1"/>
          <p:nvPr/>
        </p:nvSpPr>
        <p:spPr>
          <a:xfrm>
            <a:off x="6820349" y="5192494"/>
            <a:ext cx="2123626" cy="646331"/>
          </a:xfrm>
          <a:prstGeom prst="rect">
            <a:avLst/>
          </a:prstGeom>
          <a:noFill/>
        </p:spPr>
        <p:txBody>
          <a:bodyPr wrap="square" rtlCol="0">
            <a:spAutoFit/>
          </a:bodyPr>
          <a:lstStyle/>
          <a:p>
            <a:r>
              <a:rPr lang="en-GB" i="1" dirty="0" smtClean="0"/>
              <a:t>Hint: use a comma separated list</a:t>
            </a:r>
            <a:endParaRPr lang="en-GB" i="1" dirty="0"/>
          </a:p>
        </p:txBody>
      </p:sp>
    </p:spTree>
    <p:extLst>
      <p:ext uri="{BB962C8B-B14F-4D97-AF65-F5344CB8AC3E}">
        <p14:creationId xmlns:p14="http://schemas.microsoft.com/office/powerpoint/2010/main" val="729707551"/>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Answer</a:t>
            </a:r>
            <a:endParaRPr lang="en-GB" dirty="0"/>
          </a:p>
        </p:txBody>
      </p:sp>
      <p:sp>
        <p:nvSpPr>
          <p:cNvPr id="3" name="Content Placeholder 2"/>
          <p:cNvSpPr>
            <a:spLocks noGrp="1"/>
          </p:cNvSpPr>
          <p:nvPr>
            <p:ph idx="1"/>
          </p:nvPr>
        </p:nvSpPr>
        <p:spPr/>
        <p:txBody>
          <a:bodyPr/>
          <a:lstStyle/>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80517" y="1225643"/>
            <a:ext cx="8039294" cy="403187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environment=production</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24m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environment==production</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24m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environment=development</a:t>
            </a:r>
          </a:p>
          <a:p>
            <a:r>
              <a:rPr lang="en-GB" sz="1600" dirty="0">
                <a:solidFill>
                  <a:schemeClr val="bg1"/>
                </a:solidFill>
              </a:rPr>
              <a:t>No resources found</a:t>
            </a:r>
            <a:r>
              <a:rPr lang="en-GB" sz="1600" dirty="0" smtClean="0">
                <a:solidFill>
                  <a:schemeClr val="bg1"/>
                </a:solidFill>
              </a:rPr>
              <a:t>.</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environment!=development</a:t>
            </a:r>
          </a:p>
          <a:p>
            <a:r>
              <a:rPr lang="en-GB" sz="1600" dirty="0">
                <a:solidFill>
                  <a:schemeClr val="bg1"/>
                </a:solidFill>
              </a:rPr>
              <a:t>NAME       READY   STATUS    RESTARTS   AGE</a:t>
            </a:r>
          </a:p>
          <a:p>
            <a:r>
              <a:rPr lang="en-GB" sz="1600" dirty="0">
                <a:solidFill>
                  <a:schemeClr val="bg1"/>
                </a:solidFill>
              </a:rPr>
              <a:t>smashing   1/1     Running   0          </a:t>
            </a:r>
            <a:r>
              <a:rPr lang="en-GB" sz="1600" dirty="0" smtClean="0">
                <a:solidFill>
                  <a:schemeClr val="bg1"/>
                </a:solidFill>
              </a:rPr>
              <a:t>26m</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get </a:t>
            </a:r>
            <a:r>
              <a:rPr lang="en-GB" sz="1600" dirty="0">
                <a:solidFill>
                  <a:schemeClr val="accent1">
                    <a:lumMod val="50000"/>
                  </a:schemeClr>
                </a:solidFill>
              </a:rPr>
              <a:t>pod </a:t>
            </a:r>
            <a:r>
              <a:rPr lang="en-GB" sz="1600" b="1" dirty="0">
                <a:solidFill>
                  <a:schemeClr val="accent1">
                    <a:lumMod val="50000"/>
                  </a:schemeClr>
                </a:solidFill>
              </a:rPr>
              <a:t>-l run=</a:t>
            </a:r>
            <a:r>
              <a:rPr lang="en-GB" sz="1600" b="1" dirty="0" err="1">
                <a:solidFill>
                  <a:schemeClr val="accent1">
                    <a:lumMod val="50000"/>
                  </a:schemeClr>
                </a:solidFill>
              </a:rPr>
              <a:t>bogus,environment</a:t>
            </a:r>
            <a:r>
              <a:rPr lang="en-GB" sz="1600" b="1" dirty="0">
                <a:solidFill>
                  <a:schemeClr val="accent1">
                    <a:lumMod val="50000"/>
                  </a:schemeClr>
                </a:solidFill>
              </a:rPr>
              <a:t>!=development</a:t>
            </a:r>
          </a:p>
          <a:p>
            <a:r>
              <a:rPr lang="en-GB" sz="1600" dirty="0">
                <a:solidFill>
                  <a:schemeClr val="bg1"/>
                </a:solidFill>
              </a:rPr>
              <a:t>No resources found</a:t>
            </a:r>
            <a:r>
              <a:rPr lang="en-GB" sz="1600" dirty="0" smtClean="0">
                <a:solidFill>
                  <a:schemeClr val="bg1"/>
                </a:solidFill>
              </a:rPr>
              <a:t>.</a:t>
            </a:r>
            <a:endParaRPr lang="en-GB" sz="1600" dirty="0">
              <a:solidFill>
                <a:schemeClr val="bg1"/>
              </a:solidFill>
            </a:endParaRPr>
          </a:p>
          <a:p>
            <a:r>
              <a:rPr lang="en-GB" sz="1600" dirty="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-l run=</a:t>
            </a:r>
            <a:r>
              <a:rPr lang="en-GB" sz="1600" b="1" dirty="0" err="1">
                <a:solidFill>
                  <a:schemeClr val="accent1">
                    <a:lumMod val="50000"/>
                  </a:schemeClr>
                </a:solidFill>
              </a:rPr>
              <a:t>smashing,environment</a:t>
            </a:r>
            <a:r>
              <a:rPr lang="en-GB" sz="1600" b="1" dirty="0">
                <a:solidFill>
                  <a:schemeClr val="accent1">
                    <a:lumMod val="50000"/>
                  </a:schemeClr>
                </a:solidFill>
              </a:rPr>
              <a:t>!=development</a:t>
            </a:r>
          </a:p>
          <a:p>
            <a:r>
              <a:rPr lang="en-GB" sz="1600" dirty="0">
                <a:solidFill>
                  <a:schemeClr val="bg1"/>
                </a:solidFill>
              </a:rPr>
              <a:t>NAME       READY   STATUS    RESTARTS   AGE</a:t>
            </a:r>
          </a:p>
          <a:p>
            <a:r>
              <a:rPr lang="en-GB" sz="1600" dirty="0">
                <a:solidFill>
                  <a:schemeClr val="bg1"/>
                </a:solidFill>
              </a:rPr>
              <a:t>smashing   1/1     Running   0          26m</a:t>
            </a:r>
            <a:endParaRPr lang="en-GB" sz="1600" dirty="0" smtClean="0">
              <a:solidFill>
                <a:schemeClr val="bg1"/>
              </a:solidFill>
            </a:endParaRPr>
          </a:p>
        </p:txBody>
      </p:sp>
      <p:sp>
        <p:nvSpPr>
          <p:cNvPr id="6" name="Right Brace 5"/>
          <p:cNvSpPr/>
          <p:nvPr/>
        </p:nvSpPr>
        <p:spPr bwMode="auto">
          <a:xfrm>
            <a:off x="6020187" y="1383204"/>
            <a:ext cx="348122" cy="1369279"/>
          </a:xfrm>
          <a:prstGeom prst="rightBrace">
            <a:avLst/>
          </a:prstGeom>
          <a:noFill/>
          <a:ln w="285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TextBox 6"/>
          <p:cNvSpPr txBox="1"/>
          <p:nvPr/>
        </p:nvSpPr>
        <p:spPr>
          <a:xfrm>
            <a:off x="6510579" y="1643136"/>
            <a:ext cx="1787025" cy="923330"/>
          </a:xfrm>
          <a:prstGeom prst="rect">
            <a:avLst/>
          </a:prstGeom>
          <a:noFill/>
        </p:spPr>
        <p:txBody>
          <a:bodyPr wrap="square" rtlCol="0">
            <a:spAutoFit/>
          </a:bodyPr>
          <a:lstStyle/>
          <a:p>
            <a:r>
              <a:rPr lang="en-GB" dirty="0" smtClean="0">
                <a:solidFill>
                  <a:srgbClr val="FF0000"/>
                </a:solidFill>
              </a:rPr>
              <a:t>These are identical commands</a:t>
            </a:r>
            <a:endParaRPr lang="en-GB" dirty="0">
              <a:solidFill>
                <a:srgbClr val="FF0000"/>
              </a:solidFill>
            </a:endParaRPr>
          </a:p>
        </p:txBody>
      </p:sp>
    </p:spTree>
    <p:extLst>
      <p:ext uri="{BB962C8B-B14F-4D97-AF65-F5344CB8AC3E}">
        <p14:creationId xmlns:p14="http://schemas.microsoft.com/office/powerpoint/2010/main" val="1826350515"/>
      </p:ext>
    </p:extLst>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Output Format</a:t>
            </a:r>
            <a:endParaRPr lang="en-GB" dirty="0"/>
          </a:p>
        </p:txBody>
      </p:sp>
      <p:sp>
        <p:nvSpPr>
          <p:cNvPr id="3" name="Content Placeholder 2"/>
          <p:cNvSpPr>
            <a:spLocks noGrp="1"/>
          </p:cNvSpPr>
          <p:nvPr>
            <p:ph idx="1"/>
          </p:nvPr>
        </p:nvSpPr>
        <p:spPr>
          <a:xfrm>
            <a:off x="1047750" y="919042"/>
            <a:ext cx="7029450" cy="4919783"/>
          </a:xfrm>
        </p:spPr>
        <p:txBody>
          <a:bodyPr/>
          <a:lstStyle/>
          <a:p>
            <a:r>
              <a:rPr lang="en-GB" dirty="0" smtClean="0"/>
              <a:t>You </a:t>
            </a:r>
            <a:r>
              <a:rPr lang="en-GB" dirty="0"/>
              <a:t>can format or sort the output of certain </a:t>
            </a:r>
            <a:r>
              <a:rPr lang="en-GB" dirty="0" smtClean="0"/>
              <a:t>commands using --output (or shorthand -o)</a:t>
            </a:r>
          </a:p>
          <a:p>
            <a:r>
              <a:rPr lang="en-GB" dirty="0" smtClean="0"/>
              <a:t>Examples: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graphicFrame>
        <p:nvGraphicFramePr>
          <p:cNvPr id="5" name="Table 4"/>
          <p:cNvGraphicFramePr>
            <a:graphicFrameLocks noGrp="1"/>
          </p:cNvGraphicFramePr>
          <p:nvPr>
            <p:extLst>
              <p:ext uri="{D42A27DB-BD31-4B8C-83A1-F6EECF244321}">
                <p14:modId xmlns:p14="http://schemas.microsoft.com/office/powerpoint/2010/main" val="443259340"/>
              </p:ext>
            </p:extLst>
          </p:nvPr>
        </p:nvGraphicFramePr>
        <p:xfrm>
          <a:off x="450238" y="2022157"/>
          <a:ext cx="8368847" cy="3677920"/>
        </p:xfrm>
        <a:graphic>
          <a:graphicData uri="http://schemas.openxmlformats.org/drawingml/2006/table">
            <a:tbl>
              <a:tblPr firstRow="1" bandRow="1">
                <a:tableStyleId>{5940675A-B579-460E-94D1-54222C63F5DA}</a:tableStyleId>
              </a:tblPr>
              <a:tblGrid>
                <a:gridCol w="3843265">
                  <a:extLst>
                    <a:ext uri="{9D8B030D-6E8A-4147-A177-3AD203B41FA5}">
                      <a16:colId xmlns:a16="http://schemas.microsoft.com/office/drawing/2014/main" val="2393984609"/>
                    </a:ext>
                  </a:extLst>
                </a:gridCol>
                <a:gridCol w="4525582">
                  <a:extLst>
                    <a:ext uri="{9D8B030D-6E8A-4147-A177-3AD203B41FA5}">
                      <a16:colId xmlns:a16="http://schemas.microsoft.com/office/drawing/2014/main" val="2888336359"/>
                    </a:ext>
                  </a:extLst>
                </a:gridCol>
              </a:tblGrid>
              <a:tr h="370840">
                <a:tc>
                  <a:txBody>
                    <a:bodyPr/>
                    <a:lstStyle/>
                    <a:p>
                      <a:r>
                        <a:rPr lang="en-GB" dirty="0" smtClean="0"/>
                        <a:t>-o name</a:t>
                      </a:r>
                      <a:endParaRPr lang="en-GB" dirty="0"/>
                    </a:p>
                  </a:txBody>
                  <a:tcPr/>
                </a:tc>
                <a:tc>
                  <a:txBody>
                    <a:bodyPr/>
                    <a:lstStyle/>
                    <a:p>
                      <a:r>
                        <a:rPr lang="en-GB" dirty="0" smtClean="0"/>
                        <a:t>Print</a:t>
                      </a:r>
                      <a:r>
                        <a:rPr lang="en-GB" baseline="0" dirty="0" smtClean="0"/>
                        <a:t> out just the name of the resource</a:t>
                      </a:r>
                      <a:endParaRPr lang="en-GB" dirty="0"/>
                    </a:p>
                  </a:txBody>
                  <a:tcPr/>
                </a:tc>
                <a:extLst>
                  <a:ext uri="{0D108BD9-81ED-4DB2-BD59-A6C34878D82A}">
                    <a16:rowId xmlns:a16="http://schemas.microsoft.com/office/drawing/2014/main" val="1665603767"/>
                  </a:ext>
                </a:extLst>
              </a:tr>
              <a:tr h="370840">
                <a:tc>
                  <a:txBody>
                    <a:bodyPr/>
                    <a:lstStyle/>
                    <a:p>
                      <a:r>
                        <a:rPr lang="en-GB" dirty="0" smtClean="0"/>
                        <a:t>-o </a:t>
                      </a:r>
                      <a:r>
                        <a:rPr lang="en-GB" dirty="0" err="1" smtClean="0"/>
                        <a:t>yaml</a:t>
                      </a:r>
                      <a:endParaRPr lang="en-GB" dirty="0"/>
                    </a:p>
                  </a:txBody>
                  <a:tcPr/>
                </a:tc>
                <a:tc>
                  <a:txBody>
                    <a:bodyPr/>
                    <a:lstStyle/>
                    <a:p>
                      <a:r>
                        <a:rPr lang="en-GB" dirty="0" smtClean="0"/>
                        <a:t>Output in .YAML file</a:t>
                      </a:r>
                      <a:r>
                        <a:rPr lang="en-GB" baseline="0" dirty="0" smtClean="0"/>
                        <a:t> format</a:t>
                      </a:r>
                      <a:endParaRPr lang="en-GB" dirty="0"/>
                    </a:p>
                  </a:txBody>
                  <a:tcPr/>
                </a:tc>
                <a:extLst>
                  <a:ext uri="{0D108BD9-81ED-4DB2-BD59-A6C34878D82A}">
                    <a16:rowId xmlns:a16="http://schemas.microsoft.com/office/drawing/2014/main" val="2172390435"/>
                  </a:ext>
                </a:extLst>
              </a:tr>
              <a:tr h="370840">
                <a:tc>
                  <a:txBody>
                    <a:bodyPr/>
                    <a:lstStyle/>
                    <a:p>
                      <a:r>
                        <a:rPr lang="en-GB" dirty="0" smtClean="0"/>
                        <a:t>-o </a:t>
                      </a:r>
                      <a:r>
                        <a:rPr lang="en-GB" dirty="0" err="1" smtClean="0"/>
                        <a:t>json</a:t>
                      </a:r>
                      <a:endParaRPr lang="en-GB" dirty="0"/>
                    </a:p>
                  </a:txBody>
                  <a:tcPr/>
                </a:tc>
                <a:tc>
                  <a:txBody>
                    <a:bodyPr/>
                    <a:lstStyle/>
                    <a:p>
                      <a:r>
                        <a:rPr lang="en-GB" dirty="0" smtClean="0"/>
                        <a:t>Output in .JSON file</a:t>
                      </a:r>
                      <a:r>
                        <a:rPr lang="en-GB" baseline="0" dirty="0" smtClean="0"/>
                        <a:t> format</a:t>
                      </a:r>
                      <a:endParaRPr lang="en-GB" dirty="0"/>
                    </a:p>
                  </a:txBody>
                  <a:tcPr/>
                </a:tc>
                <a:extLst>
                  <a:ext uri="{0D108BD9-81ED-4DB2-BD59-A6C34878D82A}">
                    <a16:rowId xmlns:a16="http://schemas.microsoft.com/office/drawing/2014/main" val="4263080228"/>
                  </a:ext>
                </a:extLst>
              </a:tr>
              <a:tr h="370840">
                <a:tc>
                  <a:txBody>
                    <a:bodyPr/>
                    <a:lstStyle/>
                    <a:p>
                      <a:r>
                        <a:rPr lang="en-GB" dirty="0" smtClean="0"/>
                        <a:t>-o wide</a:t>
                      </a:r>
                      <a:endParaRPr lang="en-GB" dirty="0"/>
                    </a:p>
                  </a:txBody>
                  <a:tcPr/>
                </a:tc>
                <a:tc>
                  <a:txBody>
                    <a:bodyPr/>
                    <a:lstStyle/>
                    <a:p>
                      <a:r>
                        <a:rPr lang="en-GB" dirty="0" smtClean="0"/>
                        <a:t>Output in the plain-text format with </a:t>
                      </a:r>
                      <a:r>
                        <a:rPr lang="en-GB" dirty="0" smtClean="0">
                          <a:solidFill>
                            <a:srgbClr val="FF0000"/>
                          </a:solidFill>
                        </a:rPr>
                        <a:t>any additional information</a:t>
                      </a:r>
                      <a:endParaRPr lang="en-GB" dirty="0">
                        <a:solidFill>
                          <a:srgbClr val="FF0000"/>
                        </a:solidFill>
                      </a:endParaRPr>
                    </a:p>
                  </a:txBody>
                  <a:tcPr/>
                </a:tc>
                <a:extLst>
                  <a:ext uri="{0D108BD9-81ED-4DB2-BD59-A6C34878D82A}">
                    <a16:rowId xmlns:a16="http://schemas.microsoft.com/office/drawing/2014/main" val="4259063211"/>
                  </a:ext>
                </a:extLst>
              </a:tr>
              <a:tr h="370840">
                <a:tc>
                  <a:txBody>
                    <a:bodyPr/>
                    <a:lstStyle/>
                    <a:p>
                      <a:r>
                        <a:rPr lang="en-GB" dirty="0" smtClean="0"/>
                        <a:t>-o custom-columns=&lt;spec&gt;</a:t>
                      </a:r>
                      <a:endParaRPr lang="en-GB" dirty="0"/>
                    </a:p>
                  </a:txBody>
                  <a:tcPr/>
                </a:tc>
                <a:tc>
                  <a:txBody>
                    <a:bodyPr/>
                    <a:lstStyle/>
                    <a:p>
                      <a:r>
                        <a:rPr lang="en-GB" dirty="0" smtClean="0"/>
                        <a:t>Print a table using a comma separated list of custom columns.</a:t>
                      </a:r>
                    </a:p>
                    <a:p>
                      <a:r>
                        <a:rPr lang="en-GB" dirty="0" smtClean="0"/>
                        <a:t>&lt;</a:t>
                      </a:r>
                      <a:r>
                        <a:rPr lang="en-GB" dirty="0" err="1" smtClean="0"/>
                        <a:t>ColumnName</a:t>
                      </a:r>
                      <a:r>
                        <a:rPr lang="en-GB" dirty="0" smtClean="0"/>
                        <a:t>&gt;:&lt;</a:t>
                      </a:r>
                      <a:r>
                        <a:rPr lang="en-GB" dirty="0" err="1" smtClean="0"/>
                        <a:t>json</a:t>
                      </a:r>
                      <a:r>
                        <a:rPr lang="en-GB" dirty="0" smtClean="0"/>
                        <a:t>-</a:t>
                      </a:r>
                      <a:r>
                        <a:rPr lang="en-GB" baseline="0" dirty="0" smtClean="0"/>
                        <a:t>field&gt;</a:t>
                      </a:r>
                      <a:endParaRPr lang="en-GB" dirty="0"/>
                    </a:p>
                  </a:txBody>
                  <a:tcPr/>
                </a:tc>
                <a:extLst>
                  <a:ext uri="{0D108BD9-81ED-4DB2-BD59-A6C34878D82A}">
                    <a16:rowId xmlns:a16="http://schemas.microsoft.com/office/drawing/2014/main" val="2862372323"/>
                  </a:ext>
                </a:extLst>
              </a:tr>
              <a:tr h="370840">
                <a:tc>
                  <a:txBody>
                    <a:bodyPr/>
                    <a:lstStyle/>
                    <a:p>
                      <a:r>
                        <a:rPr lang="en-GB" dirty="0" smtClean="0"/>
                        <a:t>-o custom-columns-file=&lt;filename&gt;</a:t>
                      </a:r>
                      <a:endParaRPr lang="en-GB" dirty="0"/>
                    </a:p>
                  </a:txBody>
                  <a:tcPr/>
                </a:tc>
                <a:tc>
                  <a:txBody>
                    <a:bodyPr/>
                    <a:lstStyle/>
                    <a:p>
                      <a:r>
                        <a:rPr lang="en-GB" dirty="0" smtClean="0"/>
                        <a:t>Print a table using the custom columns template in the &lt;filename&gt; file</a:t>
                      </a:r>
                      <a:endParaRPr lang="en-GB" dirty="0"/>
                    </a:p>
                  </a:txBody>
                  <a:tcPr/>
                </a:tc>
                <a:extLst>
                  <a:ext uri="{0D108BD9-81ED-4DB2-BD59-A6C34878D82A}">
                    <a16:rowId xmlns:a16="http://schemas.microsoft.com/office/drawing/2014/main" val="3016144729"/>
                  </a:ext>
                </a:extLst>
              </a:tr>
              <a:tr h="370840">
                <a:tc>
                  <a:txBody>
                    <a:bodyPr/>
                    <a:lstStyle/>
                    <a:p>
                      <a:r>
                        <a:rPr lang="en-GB" dirty="0" smtClean="0"/>
                        <a:t>--sort-by &lt;</a:t>
                      </a:r>
                      <a:r>
                        <a:rPr lang="en-GB" dirty="0" err="1" smtClean="0"/>
                        <a:t>json</a:t>
                      </a:r>
                      <a:r>
                        <a:rPr lang="en-GB" dirty="0" smtClean="0"/>
                        <a:t>-field&gt;</a:t>
                      </a:r>
                      <a:endParaRPr lang="en-GB" dirty="0"/>
                    </a:p>
                  </a:txBody>
                  <a:tcPr/>
                </a:tc>
                <a:tc>
                  <a:txBody>
                    <a:bodyPr/>
                    <a:lstStyle/>
                    <a:p>
                      <a:r>
                        <a:rPr lang="en-GB" dirty="0" smtClean="0"/>
                        <a:t>Sort the output</a:t>
                      </a:r>
                      <a:r>
                        <a:rPr lang="en-GB" baseline="0" dirty="0" smtClean="0"/>
                        <a:t> list of Kubernetes objects</a:t>
                      </a:r>
                      <a:endParaRPr lang="en-GB" dirty="0"/>
                    </a:p>
                  </a:txBody>
                  <a:tcPr/>
                </a:tc>
                <a:extLst>
                  <a:ext uri="{0D108BD9-81ED-4DB2-BD59-A6C34878D82A}">
                    <a16:rowId xmlns:a16="http://schemas.microsoft.com/office/drawing/2014/main" val="165552808"/>
                  </a:ext>
                </a:extLst>
              </a:tr>
            </a:tbl>
          </a:graphicData>
        </a:graphic>
      </p:graphicFrame>
      <p:sp>
        <p:nvSpPr>
          <p:cNvPr id="6" name="TextBox 5"/>
          <p:cNvSpPr txBox="1"/>
          <p:nvPr/>
        </p:nvSpPr>
        <p:spPr>
          <a:xfrm>
            <a:off x="3457828" y="6063020"/>
            <a:ext cx="5686172" cy="369332"/>
          </a:xfrm>
          <a:prstGeom prst="rect">
            <a:avLst/>
          </a:prstGeom>
          <a:noFill/>
        </p:spPr>
        <p:txBody>
          <a:bodyPr wrap="none" rtlCol="0">
            <a:spAutoFit/>
          </a:bodyPr>
          <a:lstStyle/>
          <a:p>
            <a:r>
              <a:rPr lang="en-GB" dirty="0"/>
              <a:t>https://kubernetes.io/docs/reference/kubectl/overview/</a:t>
            </a:r>
          </a:p>
        </p:txBody>
      </p:sp>
    </p:spTree>
    <p:extLst>
      <p:ext uri="{BB962C8B-B14F-4D97-AF65-F5344CB8AC3E}">
        <p14:creationId xmlns:p14="http://schemas.microsoft.com/office/powerpoint/2010/main" val="205772957"/>
      </p:ext>
    </p:extLst>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a:t>
            </a:r>
            <a:endParaRPr lang="en-GB" dirty="0"/>
          </a:p>
        </p:txBody>
      </p:sp>
      <p:sp>
        <p:nvSpPr>
          <p:cNvPr id="3" name="Content Placeholder 2"/>
          <p:cNvSpPr>
            <a:spLocks noGrp="1"/>
          </p:cNvSpPr>
          <p:nvPr>
            <p:ph idx="1"/>
          </p:nvPr>
        </p:nvSpPr>
        <p:spPr>
          <a:xfrm>
            <a:off x="797102" y="1422319"/>
            <a:ext cx="7029450" cy="4114800"/>
          </a:xfrm>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29869" y="923937"/>
            <a:ext cx="8039294" cy="5570756"/>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name</a:t>
            </a:r>
          </a:p>
          <a:p>
            <a:r>
              <a:rPr lang="en-GB" sz="1600" dirty="0" smtClean="0">
                <a:solidFill>
                  <a:schemeClr val="bg1"/>
                </a:solidFill>
              </a:rPr>
              <a:t>pod/smashing</a:t>
            </a:r>
          </a:p>
          <a:p>
            <a:r>
              <a:rPr lang="en-GB" sz="1600" dirty="0" smtClean="0">
                <a:solidFill>
                  <a:schemeClr val="bg1"/>
                </a:solidFill>
              </a:rPr>
              <a:t>$ </a:t>
            </a:r>
            <a:r>
              <a:rPr lang="en-GB" sz="1600" dirty="0" err="1" smtClean="0">
                <a:solidFill>
                  <a:schemeClr val="accent1">
                    <a:lumMod val="50000"/>
                  </a:schemeClr>
                </a:solidFill>
              </a:rPr>
              <a:t>kubectl</a:t>
            </a:r>
            <a:r>
              <a:rPr lang="en-GB" sz="1600" dirty="0" smtClean="0">
                <a:solidFill>
                  <a:schemeClr val="accent1">
                    <a:lumMod val="50000"/>
                  </a:schemeClr>
                </a:solidFill>
              </a:rPr>
              <a:t> </a:t>
            </a:r>
            <a:r>
              <a:rPr lang="en-GB" sz="1600" dirty="0">
                <a:solidFill>
                  <a:schemeClr val="accent1">
                    <a:lumMod val="50000"/>
                  </a:schemeClr>
                </a:solidFill>
              </a:rPr>
              <a:t>get pod </a:t>
            </a:r>
            <a:r>
              <a:rPr lang="en-GB" sz="1600" b="1" dirty="0">
                <a:solidFill>
                  <a:schemeClr val="accent1">
                    <a:lumMod val="50000"/>
                  </a:schemeClr>
                </a:solidFill>
              </a:rPr>
              <a:t>-o wide</a:t>
            </a:r>
          </a:p>
          <a:p>
            <a:r>
              <a:rPr lang="en-GB" sz="1200" dirty="0">
                <a:solidFill>
                  <a:schemeClr val="bg1"/>
                </a:solidFill>
              </a:rPr>
              <a:t>NAME       READY   STATUS    RESTARTS   AGE   IP           NODE       NOMINATED NODE   READINESS GATES</a:t>
            </a:r>
          </a:p>
          <a:p>
            <a:r>
              <a:rPr lang="en-GB" sz="1200" dirty="0">
                <a:solidFill>
                  <a:schemeClr val="bg1"/>
                </a:solidFill>
              </a:rPr>
              <a:t>smashing   1/1     Running   0          40m   172.17.0.5   </a:t>
            </a:r>
            <a:r>
              <a:rPr lang="en-GB" sz="1200" dirty="0" err="1">
                <a:solidFill>
                  <a:schemeClr val="bg1"/>
                </a:solidFill>
              </a:rPr>
              <a:t>minikube</a:t>
            </a:r>
            <a:r>
              <a:rPr lang="en-GB" sz="1200" dirty="0">
                <a:solidFill>
                  <a:schemeClr val="bg1"/>
                </a:solidFill>
              </a:rPr>
              <a:t>   &lt;none&gt;           &lt;none</a:t>
            </a:r>
            <a:r>
              <a:rPr lang="en-GB" sz="1200" dirty="0" smtClean="0">
                <a:solidFill>
                  <a:schemeClr val="bg1"/>
                </a:solidFill>
              </a:rPr>
              <a:t>&gt;</a:t>
            </a:r>
          </a:p>
          <a:p>
            <a:endParaRPr lang="en-GB" sz="1600" dirty="0" smtClean="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err="1">
                <a:solidFill>
                  <a:schemeClr val="accent1">
                    <a:lumMod val="50000"/>
                  </a:schemeClr>
                </a:solidFill>
              </a:rPr>
              <a:t>json</a:t>
            </a:r>
            <a:endParaRPr lang="en-GB" sz="1600" dirty="0">
              <a:solidFill>
                <a:schemeClr val="accent1">
                  <a:lumMod val="50000"/>
                </a:schemeClr>
              </a:solidFill>
            </a:endParaRPr>
          </a:p>
          <a:p>
            <a:r>
              <a:rPr lang="en-GB" sz="1600" dirty="0">
                <a:solidFill>
                  <a:schemeClr val="bg1"/>
                </a:solidFill>
              </a:rPr>
              <a:t>{</a:t>
            </a:r>
          </a:p>
          <a:p>
            <a:r>
              <a:rPr lang="en-GB" sz="1600" dirty="0">
                <a:solidFill>
                  <a:schemeClr val="bg1"/>
                </a:solidFill>
              </a:rPr>
              <a:t>    "</a:t>
            </a:r>
            <a:r>
              <a:rPr lang="en-GB" sz="1600" dirty="0" err="1">
                <a:solidFill>
                  <a:schemeClr val="bg1"/>
                </a:solidFill>
              </a:rPr>
              <a:t>apiVersion</a:t>
            </a:r>
            <a:r>
              <a:rPr lang="en-GB" sz="1600" dirty="0">
                <a:solidFill>
                  <a:schemeClr val="bg1"/>
                </a:solidFill>
              </a:rPr>
              <a:t>": "v1",</a:t>
            </a:r>
          </a:p>
          <a:p>
            <a:r>
              <a:rPr lang="en-GB" sz="1600" dirty="0">
                <a:solidFill>
                  <a:schemeClr val="bg1"/>
                </a:solidFill>
              </a:rPr>
              <a:t>    "items": </a:t>
            </a:r>
            <a:r>
              <a:rPr lang="en-GB" sz="1600" dirty="0" smtClean="0">
                <a:solidFill>
                  <a:schemeClr val="bg1"/>
                </a:solidFill>
              </a:rPr>
              <a:t>[ etc., etc.</a:t>
            </a:r>
          </a:p>
          <a:p>
            <a:endParaRPr lang="en-GB" sz="1600" dirty="0">
              <a:solidFill>
                <a:schemeClr val="bg1"/>
              </a:solidFill>
            </a:endParaRPr>
          </a:p>
          <a:p>
            <a:endParaRPr lang="en-GB" sz="1600" dirty="0" smtClean="0">
              <a:solidFill>
                <a:schemeClr val="bg1"/>
              </a:solidFill>
            </a:endParaRPr>
          </a:p>
          <a:p>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err="1">
                <a:solidFill>
                  <a:schemeClr val="accent1">
                    <a:lumMod val="50000"/>
                  </a:schemeClr>
                </a:solidFill>
              </a:rPr>
              <a:t>yaml</a:t>
            </a:r>
            <a:endParaRPr lang="en-GB" sz="1600" dirty="0">
              <a:solidFill>
                <a:schemeClr val="accent1">
                  <a:lumMod val="50000"/>
                </a:schemeClr>
              </a:solidFill>
            </a:endParaRPr>
          </a:p>
          <a:p>
            <a:r>
              <a:rPr lang="en-GB" sz="1600" dirty="0" err="1">
                <a:solidFill>
                  <a:schemeClr val="bg1"/>
                </a:solidFill>
              </a:rPr>
              <a:t>apiVersion</a:t>
            </a:r>
            <a:r>
              <a:rPr lang="en-GB" sz="1600" dirty="0">
                <a:solidFill>
                  <a:schemeClr val="bg1"/>
                </a:solidFill>
              </a:rPr>
              <a:t>: v1</a:t>
            </a:r>
          </a:p>
          <a:p>
            <a:r>
              <a:rPr lang="en-GB" sz="1600" dirty="0">
                <a:solidFill>
                  <a:schemeClr val="bg1"/>
                </a:solidFill>
              </a:rPr>
              <a:t>items:</a:t>
            </a:r>
          </a:p>
          <a:p>
            <a:pPr marL="285750" indent="-285750">
              <a:buFontTx/>
              <a:buChar char="-"/>
            </a:pPr>
            <a:r>
              <a:rPr lang="en-GB" sz="1600" dirty="0" err="1" smtClean="0">
                <a:solidFill>
                  <a:schemeClr val="bg1"/>
                </a:solidFill>
              </a:rPr>
              <a:t>apiVersion</a:t>
            </a:r>
            <a:r>
              <a:rPr lang="en-GB" sz="1600" dirty="0">
                <a:solidFill>
                  <a:schemeClr val="bg1"/>
                </a:solidFill>
              </a:rPr>
              <a:t>: </a:t>
            </a:r>
            <a:r>
              <a:rPr lang="en-GB" sz="1600" dirty="0" smtClean="0">
                <a:solidFill>
                  <a:schemeClr val="bg1"/>
                </a:solidFill>
              </a:rPr>
              <a:t>v1, etc., etc.</a:t>
            </a:r>
          </a:p>
          <a:p>
            <a:pPr marL="285750" indent="-285750">
              <a:buFontTx/>
              <a:buChar char="-"/>
            </a:pPr>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custom-columns=PodName:</a:t>
            </a:r>
            <a:r>
              <a:rPr lang="en-GB" sz="1600" dirty="0">
                <a:solidFill>
                  <a:srgbClr val="FF0000"/>
                </a:solidFill>
              </a:rPr>
              <a:t>metadata.name</a:t>
            </a:r>
            <a:r>
              <a:rPr lang="en-GB" sz="1600" dirty="0">
                <a:solidFill>
                  <a:schemeClr val="accent1">
                    <a:lumMod val="50000"/>
                  </a:schemeClr>
                </a:solidFill>
              </a:rPr>
              <a:t>,Labels:</a:t>
            </a:r>
            <a:r>
              <a:rPr lang="en-GB" sz="1600" dirty="0">
                <a:solidFill>
                  <a:srgbClr val="FF0000"/>
                </a:solidFill>
              </a:rPr>
              <a:t>metadata.labels,Image:spec.containers</a:t>
            </a:r>
            <a:r>
              <a:rPr lang="en-GB" sz="1600" dirty="0" smtClean="0">
                <a:solidFill>
                  <a:srgbClr val="FF0000"/>
                </a:solidFill>
              </a:rPr>
              <a:t>[*].</a:t>
            </a:r>
            <a:r>
              <a:rPr lang="en-GB" sz="1600" dirty="0">
                <a:solidFill>
                  <a:srgbClr val="FF0000"/>
                </a:solidFill>
              </a:rPr>
              <a:t>image</a:t>
            </a:r>
          </a:p>
          <a:p>
            <a:r>
              <a:rPr lang="en-GB" sz="1400" dirty="0" err="1">
                <a:solidFill>
                  <a:schemeClr val="bg1"/>
                </a:solidFill>
              </a:rPr>
              <a:t>PodName</a:t>
            </a:r>
            <a:r>
              <a:rPr lang="en-GB" sz="1400" dirty="0">
                <a:solidFill>
                  <a:schemeClr val="bg1"/>
                </a:solidFill>
              </a:rPr>
              <a:t>    Labels                                    </a:t>
            </a:r>
            <a:r>
              <a:rPr lang="en-GB" sz="1400" dirty="0" smtClean="0">
                <a:solidFill>
                  <a:schemeClr val="bg1"/>
                </a:solidFill>
              </a:rPr>
              <a:t>                          </a:t>
            </a:r>
            <a:r>
              <a:rPr lang="en-GB" sz="1400" dirty="0">
                <a:solidFill>
                  <a:schemeClr val="bg1"/>
                </a:solidFill>
              </a:rPr>
              <a:t>Image</a:t>
            </a:r>
          </a:p>
          <a:p>
            <a:r>
              <a:rPr lang="en-GB" sz="1400" dirty="0">
                <a:solidFill>
                  <a:schemeClr val="bg1"/>
                </a:solidFill>
              </a:rPr>
              <a:t>smashing   </a:t>
            </a:r>
            <a:r>
              <a:rPr lang="en-GB" sz="1400" dirty="0" smtClean="0">
                <a:solidFill>
                  <a:schemeClr val="bg1"/>
                </a:solidFill>
              </a:rPr>
              <a:t>  map[</a:t>
            </a:r>
            <a:r>
              <a:rPr lang="en-GB" sz="1400" dirty="0" err="1" smtClean="0">
                <a:solidFill>
                  <a:schemeClr val="bg1"/>
                </a:solidFill>
              </a:rPr>
              <a:t>environment:production</a:t>
            </a:r>
            <a:r>
              <a:rPr lang="en-GB" sz="1400" dirty="0" smtClean="0">
                <a:solidFill>
                  <a:schemeClr val="bg1"/>
                </a:solidFill>
              </a:rPr>
              <a:t> </a:t>
            </a:r>
            <a:r>
              <a:rPr lang="en-GB" sz="1400" dirty="0" err="1">
                <a:solidFill>
                  <a:schemeClr val="bg1"/>
                </a:solidFill>
              </a:rPr>
              <a:t>run:smashing</a:t>
            </a:r>
            <a:r>
              <a:rPr lang="en-GB" sz="1400" dirty="0">
                <a:solidFill>
                  <a:schemeClr val="bg1"/>
                </a:solidFill>
              </a:rPr>
              <a:t>]   </a:t>
            </a:r>
            <a:r>
              <a:rPr lang="en-GB" sz="1400" dirty="0" err="1">
                <a:solidFill>
                  <a:schemeClr val="bg1"/>
                </a:solidFill>
              </a:rPr>
              <a:t>visibilityspots</a:t>
            </a:r>
            <a:r>
              <a:rPr lang="en-GB" sz="1400" dirty="0">
                <a:solidFill>
                  <a:schemeClr val="bg1"/>
                </a:solidFill>
              </a:rPr>
              <a:t>/smashing</a:t>
            </a:r>
            <a:endParaRPr lang="en-GB" sz="1400" dirty="0" smtClean="0">
              <a:solidFill>
                <a:schemeClr val="bg1"/>
              </a:solidFill>
            </a:endParaRPr>
          </a:p>
        </p:txBody>
      </p:sp>
      <p:sp>
        <p:nvSpPr>
          <p:cNvPr id="6" name="TextBox 5"/>
          <p:cNvSpPr txBox="1"/>
          <p:nvPr/>
        </p:nvSpPr>
        <p:spPr>
          <a:xfrm>
            <a:off x="4237803" y="2557311"/>
            <a:ext cx="3422732" cy="2400657"/>
          </a:xfrm>
          <a:prstGeom prst="rect">
            <a:avLst/>
          </a:prstGeom>
          <a:noFill/>
          <a:ln w="19050">
            <a:solidFill>
              <a:schemeClr val="bg1"/>
            </a:solidFill>
          </a:ln>
        </p:spPr>
        <p:txBody>
          <a:bodyPr wrap="none" rtlCol="0">
            <a:spAutoFit/>
          </a:bodyPr>
          <a:lstStyle/>
          <a:p>
            <a:r>
              <a:rPr lang="en-GB" sz="1000" dirty="0">
                <a:solidFill>
                  <a:schemeClr val="bg1"/>
                </a:solidFill>
              </a:rPr>
              <a:t>{</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"items": [</a:t>
            </a:r>
          </a:p>
          <a:p>
            <a:r>
              <a:rPr lang="en-GB" sz="1000" dirty="0">
                <a:solidFill>
                  <a:schemeClr val="bg1"/>
                </a:solidFill>
              </a:rPr>
              <a:t>        {</a:t>
            </a:r>
          </a:p>
          <a:p>
            <a:r>
              <a:rPr lang="en-GB" sz="1000" dirty="0">
                <a:solidFill>
                  <a:schemeClr val="bg1"/>
                </a:solidFill>
              </a:rPr>
              <a:t>            "</a:t>
            </a:r>
            <a:r>
              <a:rPr lang="en-GB" sz="1000" dirty="0" err="1">
                <a:solidFill>
                  <a:schemeClr val="bg1"/>
                </a:solidFill>
              </a:rPr>
              <a:t>apiVersion</a:t>
            </a:r>
            <a:r>
              <a:rPr lang="en-GB" sz="1000" dirty="0">
                <a:solidFill>
                  <a:schemeClr val="bg1"/>
                </a:solidFill>
              </a:rPr>
              <a:t>": "v1",</a:t>
            </a:r>
          </a:p>
          <a:p>
            <a:r>
              <a:rPr lang="en-GB" sz="1000" dirty="0">
                <a:solidFill>
                  <a:schemeClr val="bg1"/>
                </a:solidFill>
              </a:rPr>
              <a:t>            "kind": "Pod",</a:t>
            </a:r>
          </a:p>
          <a:p>
            <a:r>
              <a:rPr lang="en-GB" sz="1000" dirty="0">
                <a:solidFill>
                  <a:schemeClr val="bg1"/>
                </a:solidFill>
              </a:rPr>
              <a:t>            "</a:t>
            </a:r>
            <a:r>
              <a:rPr lang="en-GB" sz="1000" dirty="0">
                <a:solidFill>
                  <a:srgbClr val="FF0000"/>
                </a:solidFill>
              </a:rPr>
              <a:t>metadata</a:t>
            </a:r>
            <a:r>
              <a:rPr lang="en-GB" sz="1000" dirty="0">
                <a:solidFill>
                  <a:schemeClr val="bg1"/>
                </a:solidFill>
              </a:rPr>
              <a:t>": {</a:t>
            </a:r>
          </a:p>
          <a:p>
            <a:r>
              <a:rPr lang="en-GB" sz="1000" dirty="0">
                <a:solidFill>
                  <a:schemeClr val="bg1"/>
                </a:solidFill>
              </a:rPr>
              <a:t>                "</a:t>
            </a:r>
            <a:r>
              <a:rPr lang="en-GB" sz="1000" dirty="0" err="1">
                <a:solidFill>
                  <a:schemeClr val="bg1"/>
                </a:solidFill>
              </a:rPr>
              <a:t>creationTimestamp</a:t>
            </a:r>
            <a:r>
              <a:rPr lang="en-GB" sz="1000" dirty="0">
                <a:solidFill>
                  <a:schemeClr val="bg1"/>
                </a:solidFill>
              </a:rPr>
              <a:t>": "2020-09-11T09:49:30Z",</a:t>
            </a:r>
          </a:p>
          <a:p>
            <a:r>
              <a:rPr lang="en-GB" sz="1000" dirty="0">
                <a:solidFill>
                  <a:schemeClr val="bg1"/>
                </a:solidFill>
              </a:rPr>
              <a:t>                "</a:t>
            </a:r>
            <a:r>
              <a:rPr lang="en-GB" sz="1000" dirty="0">
                <a:solidFill>
                  <a:srgbClr val="FF0000"/>
                </a:solidFill>
              </a:rPr>
              <a:t>labels</a:t>
            </a:r>
            <a:r>
              <a:rPr lang="en-GB" sz="1000" dirty="0">
                <a:solidFill>
                  <a:schemeClr val="bg1"/>
                </a:solidFill>
              </a:rPr>
              <a:t>": {</a:t>
            </a:r>
          </a:p>
          <a:p>
            <a:r>
              <a:rPr lang="en-GB" sz="1000" dirty="0">
                <a:solidFill>
                  <a:schemeClr val="bg1"/>
                </a:solidFill>
              </a:rPr>
              <a:t>                    "environment": "production",</a:t>
            </a:r>
          </a:p>
          <a:p>
            <a:r>
              <a:rPr lang="en-GB" sz="1000" dirty="0">
                <a:solidFill>
                  <a:schemeClr val="bg1"/>
                </a:solidFill>
              </a:rPr>
              <a:t>                    "run": "smashing"</a:t>
            </a:r>
          </a:p>
          <a:p>
            <a:r>
              <a:rPr lang="en-GB" sz="1000" dirty="0">
                <a:solidFill>
                  <a:schemeClr val="bg1"/>
                </a:solidFill>
              </a:rPr>
              <a:t>                },</a:t>
            </a:r>
          </a:p>
          <a:p>
            <a:r>
              <a:rPr lang="en-GB" sz="1000" dirty="0">
                <a:solidFill>
                  <a:schemeClr val="bg1"/>
                </a:solidFill>
              </a:rPr>
              <a:t>                "</a:t>
            </a:r>
            <a:r>
              <a:rPr lang="en-GB" sz="1000" dirty="0">
                <a:solidFill>
                  <a:srgbClr val="FF0000"/>
                </a:solidFill>
              </a:rPr>
              <a:t>name</a:t>
            </a:r>
            <a:r>
              <a:rPr lang="en-GB" sz="1000" dirty="0">
                <a:solidFill>
                  <a:schemeClr val="bg1"/>
                </a:solidFill>
              </a:rPr>
              <a:t>": "smashing",</a:t>
            </a:r>
          </a:p>
          <a:p>
            <a:r>
              <a:rPr lang="en-GB" sz="1000" dirty="0">
                <a:solidFill>
                  <a:schemeClr val="bg1"/>
                </a:solidFill>
              </a:rPr>
              <a:t>                "namespace": "default",</a:t>
            </a:r>
          </a:p>
          <a:p>
            <a:r>
              <a:rPr lang="en-GB" sz="1000" dirty="0">
                <a:solidFill>
                  <a:schemeClr val="bg1"/>
                </a:solidFill>
              </a:rPr>
              <a:t>                "re</a:t>
            </a:r>
          </a:p>
        </p:txBody>
      </p:sp>
      <p:cxnSp>
        <p:nvCxnSpPr>
          <p:cNvPr id="8" name="Straight Connector 7"/>
          <p:cNvCxnSpPr/>
          <p:nvPr/>
        </p:nvCxnSpPr>
        <p:spPr bwMode="auto">
          <a:xfrm flipV="1">
            <a:off x="2854599" y="2557311"/>
            <a:ext cx="1383204" cy="88416"/>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Connector 8"/>
          <p:cNvCxnSpPr/>
          <p:nvPr/>
        </p:nvCxnSpPr>
        <p:spPr bwMode="auto">
          <a:xfrm>
            <a:off x="2993847" y="3996440"/>
            <a:ext cx="1211464" cy="914400"/>
          </a:xfrm>
          <a:prstGeom prst="line">
            <a:avLst/>
          </a:prstGeom>
          <a:solidFill>
            <a:schemeClr val="accent1"/>
          </a:solidFill>
          <a:ln w="9525" cap="flat" cmpd="sng" algn="ctr">
            <a:solidFill>
              <a:schemeClr val="bg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36680189"/>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Finding an Error</a:t>
            </a:r>
            <a:endParaRPr lang="en-GB" dirty="0"/>
          </a:p>
        </p:txBody>
      </p:sp>
      <p:sp>
        <p:nvSpPr>
          <p:cNvPr id="3" name="Content Placeholder 2"/>
          <p:cNvSpPr>
            <a:spLocks noGrp="1"/>
          </p:cNvSpPr>
          <p:nvPr>
            <p:ph idx="1"/>
          </p:nvPr>
        </p:nvSpPr>
        <p:spPr>
          <a:xfrm>
            <a:off x="1047750" y="789077"/>
            <a:ext cx="7029450" cy="688031"/>
          </a:xfrm>
        </p:spPr>
        <p:txBody>
          <a:bodyPr/>
          <a:lstStyle/>
          <a:p>
            <a:r>
              <a:rPr lang="en-GB" dirty="0" smtClean="0">
                <a:solidFill>
                  <a:srgbClr val="FF0000"/>
                </a:solidFill>
              </a:rPr>
              <a:t>You can dump the logs for a pod and a container within a Pod</a:t>
            </a:r>
          </a:p>
          <a:p>
            <a:pPr marL="0" indent="0">
              <a:buNone/>
            </a:pPr>
            <a:r>
              <a:rPr lang="en-GB" dirty="0" smtClean="0"/>
              <a:t>	</a:t>
            </a:r>
            <a:r>
              <a:rPr lang="en-GB" i="1" dirty="0" err="1" smtClean="0"/>
              <a:t>kubectl</a:t>
            </a:r>
            <a:r>
              <a:rPr lang="en-GB" i="1" dirty="0" smtClean="0"/>
              <a:t>  logs  </a:t>
            </a:r>
            <a:r>
              <a:rPr lang="en-GB" i="1" dirty="0" err="1" smtClean="0"/>
              <a:t>podname</a:t>
            </a:r>
            <a:r>
              <a:rPr lang="en-GB" i="1" dirty="0" smtClean="0"/>
              <a:t/>
            </a:r>
            <a:br>
              <a:rPr lang="en-GB" i="1" dirty="0" smtClean="0"/>
            </a:br>
            <a:r>
              <a:rPr lang="en-GB" i="1" dirty="0" smtClean="0"/>
              <a:t>	</a:t>
            </a:r>
            <a:r>
              <a:rPr lang="en-GB" i="1" dirty="0" err="1" smtClean="0"/>
              <a:t>kubectl</a:t>
            </a:r>
            <a:r>
              <a:rPr lang="en-GB" i="1" dirty="0" smtClean="0"/>
              <a:t> logs  </a:t>
            </a:r>
            <a:r>
              <a:rPr lang="en-GB" i="1" dirty="0" err="1" smtClean="0"/>
              <a:t>podname</a:t>
            </a:r>
            <a:r>
              <a:rPr lang="en-GB" i="1" dirty="0" smtClean="0"/>
              <a:t> -c </a:t>
            </a:r>
            <a:r>
              <a:rPr lang="en-GB" i="1" dirty="0" err="1" smtClean="0"/>
              <a:t>containername</a:t>
            </a:r>
            <a:endParaRPr lang="en-GB" i="1"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80928" y="2176420"/>
            <a:ext cx="8039294" cy="4031873"/>
          </a:xfrm>
          <a:prstGeom prst="rect">
            <a:avLst/>
          </a:prstGeom>
          <a:solidFill>
            <a:srgbClr val="000000"/>
          </a:solidFill>
        </p:spPr>
        <p:txBody>
          <a:bodyPr wrap="square" rtlCol="0">
            <a:spAutoFit/>
          </a:bodyPr>
          <a:lstStyle/>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get pod -o </a:t>
            </a:r>
            <a:r>
              <a:rPr lang="en-GB" sz="1600" dirty="0" smtClean="0">
                <a:solidFill>
                  <a:schemeClr val="accent1">
                    <a:lumMod val="50000"/>
                  </a:schemeClr>
                </a:solidFill>
              </a:rPr>
              <a:t>custom-columns =</a:t>
            </a:r>
            <a:r>
              <a:rPr lang="en-GB" sz="1600" dirty="0" err="1">
                <a:solidFill>
                  <a:schemeClr val="accent1">
                    <a:lumMod val="50000"/>
                  </a:schemeClr>
                </a:solidFill>
              </a:rPr>
              <a:t>PodName:metadata.name,ContainerName:spec.containers</a:t>
            </a:r>
            <a:r>
              <a:rPr lang="en-GB" sz="1600" dirty="0">
                <a:solidFill>
                  <a:schemeClr val="accent1">
                    <a:lumMod val="50000"/>
                  </a:schemeClr>
                </a:solidFill>
              </a:rPr>
              <a:t>[*].name</a:t>
            </a:r>
          </a:p>
          <a:p>
            <a:r>
              <a:rPr lang="en-GB" sz="1600" dirty="0" err="1">
                <a:solidFill>
                  <a:schemeClr val="bg1"/>
                </a:solidFill>
              </a:rPr>
              <a:t>PodName</a:t>
            </a:r>
            <a:r>
              <a:rPr lang="en-GB" sz="1600" dirty="0">
                <a:solidFill>
                  <a:schemeClr val="bg1"/>
                </a:solidFill>
              </a:rPr>
              <a:t>    </a:t>
            </a:r>
            <a:r>
              <a:rPr lang="en-GB" sz="1600" dirty="0" err="1">
                <a:solidFill>
                  <a:schemeClr val="bg1"/>
                </a:solidFill>
              </a:rPr>
              <a:t>ContainerName</a:t>
            </a:r>
            <a:endParaRPr lang="en-GB" sz="1600" dirty="0">
              <a:solidFill>
                <a:schemeClr val="bg1"/>
              </a:solidFill>
            </a:endParaRPr>
          </a:p>
          <a:p>
            <a:r>
              <a:rPr lang="en-GB" sz="1600" dirty="0">
                <a:solidFill>
                  <a:schemeClr val="bg1"/>
                </a:solidFill>
              </a:rPr>
              <a:t>smashing   </a:t>
            </a:r>
            <a:r>
              <a:rPr lang="en-GB" sz="1600" dirty="0" smtClean="0">
                <a:solidFill>
                  <a:schemeClr val="bg1"/>
                </a:solidFill>
              </a:rPr>
              <a:t>  </a:t>
            </a:r>
            <a:r>
              <a:rPr lang="en-GB" sz="1600" dirty="0" err="1" smtClean="0">
                <a:solidFill>
                  <a:schemeClr val="bg1"/>
                </a:solidFill>
              </a:rPr>
              <a:t>smashing</a:t>
            </a:r>
            <a:endParaRPr lang="en-GB" sz="1600" dirty="0" smtClean="0">
              <a:solidFill>
                <a:schemeClr val="bg1"/>
              </a:solidFill>
            </a:endParaRPr>
          </a:p>
          <a:p>
            <a:endParaRPr lang="en-GB" sz="1600" dirty="0" smtClean="0">
              <a:solidFill>
                <a:schemeClr val="bg1"/>
              </a:solidFill>
            </a:endParaRPr>
          </a:p>
          <a:p>
            <a:r>
              <a:rPr lang="en-GB" sz="1600" dirty="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a:t>
            </a:r>
            <a:r>
              <a:rPr lang="en-GB" sz="1600" dirty="0" smtClean="0">
                <a:solidFill>
                  <a:schemeClr val="accent1">
                    <a:lumMod val="50000"/>
                  </a:schemeClr>
                </a:solidFill>
              </a:rPr>
              <a:t>smashing         </a:t>
            </a:r>
            <a:r>
              <a:rPr lang="en-GB" sz="1600" dirty="0" smtClean="0">
                <a:solidFill>
                  <a:srgbClr val="FF0000"/>
                </a:solidFill>
                <a:sym typeface="Wingdings" panose="05000000000000000000" pitchFamily="2" charset="2"/>
              </a:rPr>
              <a:t> you can also use </a:t>
            </a:r>
            <a:r>
              <a:rPr lang="en-GB" sz="1600" dirty="0" err="1" smtClean="0">
                <a:solidFill>
                  <a:schemeClr val="accent1">
                    <a:lumMod val="50000"/>
                  </a:schemeClr>
                </a:solidFill>
                <a:sym typeface="Wingdings" panose="05000000000000000000" pitchFamily="2" charset="2"/>
              </a:rPr>
              <a:t>kubectl</a:t>
            </a:r>
            <a:r>
              <a:rPr lang="en-GB" sz="1600" dirty="0" smtClean="0">
                <a:solidFill>
                  <a:schemeClr val="accent1">
                    <a:lumMod val="50000"/>
                  </a:schemeClr>
                </a:solidFill>
                <a:sym typeface="Wingdings" panose="05000000000000000000" pitchFamily="2" charset="2"/>
              </a:rPr>
              <a:t> logs pod/smashing</a:t>
            </a:r>
            <a:endParaRPr lang="en-GB" sz="1600" dirty="0" smtClean="0">
              <a:solidFill>
                <a:schemeClr val="accent1">
                  <a:lumMod val="50000"/>
                </a:schemeClr>
              </a:solidFill>
            </a:endParaRPr>
          </a:p>
          <a:p>
            <a:r>
              <a:rPr lang="en-GB" sz="1600" dirty="0">
                <a:solidFill>
                  <a:schemeClr val="bg1"/>
                </a:solidFill>
              </a:rPr>
              <a:t>172.17.0.1 - - [11/Sep/2020:10:00:20 +0000] "GET / HTTP/1.1" 302 - 0.0072</a:t>
            </a:r>
          </a:p>
          <a:p>
            <a:r>
              <a:rPr lang="en-GB" sz="1600" dirty="0">
                <a:solidFill>
                  <a:schemeClr val="bg1"/>
                </a:solidFill>
              </a:rPr>
              <a:t>172.17.0.1 - - [11/Sep/2020:10:00:20 +0000] "GET /sample HTTP/1.1" 200 2332 0.0089</a:t>
            </a:r>
          </a:p>
          <a:p>
            <a:r>
              <a:rPr lang="en-GB" sz="1600" dirty="0">
                <a:solidFill>
                  <a:schemeClr val="bg1"/>
                </a:solidFill>
              </a:rPr>
              <a:t>Thin web </a:t>
            </a:r>
            <a:r>
              <a:rPr lang="en-GB" sz="1600" dirty="0" smtClean="0">
                <a:solidFill>
                  <a:schemeClr val="bg1"/>
                </a:solidFill>
              </a:rPr>
              <a:t>etc., etc.</a:t>
            </a:r>
          </a:p>
          <a:p>
            <a:endParaRPr lang="en-GB" sz="1600" dirty="0">
              <a:solidFill>
                <a:schemeClr val="bg1"/>
              </a:solidFill>
            </a:endParaRPr>
          </a:p>
          <a:p>
            <a:r>
              <a:rPr lang="en-GB" sz="1600" dirty="0" smtClean="0">
                <a:solidFill>
                  <a:schemeClr val="bg1"/>
                </a:solidFill>
              </a:rPr>
              <a:t>$ </a:t>
            </a:r>
            <a:r>
              <a:rPr lang="en-GB" sz="1600" dirty="0" err="1">
                <a:solidFill>
                  <a:schemeClr val="accent1">
                    <a:lumMod val="50000"/>
                  </a:schemeClr>
                </a:solidFill>
              </a:rPr>
              <a:t>kubectl</a:t>
            </a:r>
            <a:r>
              <a:rPr lang="en-GB" sz="1600" dirty="0">
                <a:solidFill>
                  <a:schemeClr val="accent1">
                    <a:lumMod val="50000"/>
                  </a:schemeClr>
                </a:solidFill>
              </a:rPr>
              <a:t> logs smashing -c smashing</a:t>
            </a:r>
          </a:p>
          <a:p>
            <a:r>
              <a:rPr lang="en-GB" sz="1600" dirty="0">
                <a:solidFill>
                  <a:schemeClr val="bg1"/>
                </a:solidFill>
              </a:rPr>
              <a:t>172.17.0.1 - - [11/Sep/2020:10:00:20 +0000] "GET / HTTP/1.1" 302 - 0.0072</a:t>
            </a:r>
          </a:p>
          <a:p>
            <a:r>
              <a:rPr lang="en-GB" sz="1600" dirty="0">
                <a:solidFill>
                  <a:schemeClr val="bg1"/>
                </a:solidFill>
              </a:rPr>
              <a:t>172.17.0.1 - - [11/Sep/2020:10:00:20 +0000] "GET /sample HTTP/1.1" 200 2332 0.0089</a:t>
            </a:r>
          </a:p>
          <a:p>
            <a:r>
              <a:rPr lang="en-GB" sz="1600" dirty="0">
                <a:solidFill>
                  <a:schemeClr val="bg1"/>
                </a:solidFill>
              </a:rPr>
              <a:t>Thin web </a:t>
            </a:r>
            <a:r>
              <a:rPr lang="en-GB" sz="1600" dirty="0" err="1" smtClean="0">
                <a:solidFill>
                  <a:schemeClr val="bg1"/>
                </a:solidFill>
              </a:rPr>
              <a:t>ser</a:t>
            </a:r>
            <a:r>
              <a:rPr lang="en-GB" sz="1600" dirty="0" smtClean="0">
                <a:solidFill>
                  <a:schemeClr val="bg1"/>
                </a:solidFill>
              </a:rPr>
              <a:t> </a:t>
            </a:r>
            <a:r>
              <a:rPr lang="en-GB" sz="1600" dirty="0">
                <a:solidFill>
                  <a:schemeClr val="bg1"/>
                </a:solidFill>
              </a:rPr>
              <a:t>etc., etc</a:t>
            </a:r>
            <a:r>
              <a:rPr lang="en-GB" sz="1600" dirty="0" smtClean="0">
                <a:solidFill>
                  <a:schemeClr val="bg1"/>
                </a:solidFill>
              </a:rPr>
              <a:t>.</a:t>
            </a:r>
            <a:endParaRPr lang="en-GB" sz="1600" dirty="0">
              <a:solidFill>
                <a:schemeClr val="bg1"/>
              </a:solidFill>
            </a:endParaRPr>
          </a:p>
        </p:txBody>
      </p:sp>
      <p:cxnSp>
        <p:nvCxnSpPr>
          <p:cNvPr id="7" name="Straight Arrow Connector 6"/>
          <p:cNvCxnSpPr/>
          <p:nvPr/>
        </p:nvCxnSpPr>
        <p:spPr bwMode="auto">
          <a:xfrm>
            <a:off x="1216106" y="3243994"/>
            <a:ext cx="849417" cy="208873"/>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 name="Straight Arrow Connector 7"/>
          <p:cNvCxnSpPr/>
          <p:nvPr/>
        </p:nvCxnSpPr>
        <p:spPr bwMode="auto">
          <a:xfrm>
            <a:off x="1216106" y="3243994"/>
            <a:ext cx="1104706" cy="1633851"/>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p:cNvCxnSpPr/>
          <p:nvPr/>
        </p:nvCxnSpPr>
        <p:spPr bwMode="auto">
          <a:xfrm>
            <a:off x="2362587" y="3211502"/>
            <a:ext cx="1132556" cy="1712760"/>
          </a:xfrm>
          <a:prstGeom prst="straightConnector1">
            <a:avLst/>
          </a:prstGeom>
          <a:solidFill>
            <a:schemeClr val="accent1"/>
          </a:solidFill>
          <a:ln w="28575" cap="flat" cmpd="sng" algn="ctr">
            <a:solidFill>
              <a:srgbClr val="FFFF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914681" y="6195868"/>
            <a:ext cx="7295587" cy="369332"/>
          </a:xfrm>
          <a:prstGeom prst="rect">
            <a:avLst/>
          </a:prstGeom>
          <a:noFill/>
        </p:spPr>
        <p:txBody>
          <a:bodyPr wrap="none" rtlCol="0">
            <a:spAutoFit/>
          </a:bodyPr>
          <a:lstStyle/>
          <a:p>
            <a:r>
              <a:rPr lang="en-GB" b="1" dirty="0"/>
              <a:t>-p=true </a:t>
            </a:r>
            <a:r>
              <a:rPr lang="en-GB" dirty="0"/>
              <a:t>means print the logs for the previous instance of the container</a:t>
            </a:r>
          </a:p>
        </p:txBody>
      </p:sp>
    </p:spTree>
    <p:extLst>
      <p:ext uri="{BB962C8B-B14F-4D97-AF65-F5344CB8AC3E}">
        <p14:creationId xmlns:p14="http://schemas.microsoft.com/office/powerpoint/2010/main" val="1952622091"/>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Minikube</a:t>
            </a:r>
            <a:r>
              <a:rPr lang="en-GB" dirty="0" smtClean="0"/>
              <a:t> Dashboard</a:t>
            </a:r>
            <a:endParaRPr lang="en-GB" dirty="0"/>
          </a:p>
        </p:txBody>
      </p:sp>
      <p:sp>
        <p:nvSpPr>
          <p:cNvPr id="3" name="Content Placeholder 2"/>
          <p:cNvSpPr>
            <a:spLocks noGrp="1"/>
          </p:cNvSpPr>
          <p:nvPr>
            <p:ph idx="1"/>
          </p:nvPr>
        </p:nvSpPr>
        <p:spPr>
          <a:xfrm>
            <a:off x="1085850" y="762000"/>
            <a:ext cx="7029450" cy="731521"/>
          </a:xfrm>
        </p:spPr>
        <p:txBody>
          <a:bodyPr/>
          <a:lstStyle/>
          <a:p>
            <a:r>
              <a:rPr lang="en-GB" b="1" dirty="0" smtClean="0"/>
              <a:t>Display the </a:t>
            </a:r>
            <a:r>
              <a:rPr lang="en-GB" b="1" dirty="0" err="1" smtClean="0"/>
              <a:t>minikube</a:t>
            </a:r>
            <a:r>
              <a:rPr lang="en-GB" b="1" dirty="0" smtClean="0"/>
              <a:t> dashboard</a:t>
            </a:r>
            <a:r>
              <a:rPr lang="en-GB" i="1" dirty="0" smtClean="0"/>
              <a:t/>
            </a:r>
            <a:br>
              <a:rPr lang="en-GB" i="1" dirty="0" smtClean="0"/>
            </a:br>
            <a:r>
              <a:rPr lang="en-GB" i="1" dirty="0" err="1" smtClean="0"/>
              <a:t>minikube</a:t>
            </a:r>
            <a:r>
              <a:rPr lang="en-GB" i="1" dirty="0" smtClean="0"/>
              <a:t> dashboard</a:t>
            </a:r>
            <a:endParaRPr lang="en-GB" i="1"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pic>
        <p:nvPicPr>
          <p:cNvPr id="5" name="Picture 4"/>
          <p:cNvPicPr>
            <a:picLocks noChangeAspect="1"/>
          </p:cNvPicPr>
          <p:nvPr/>
        </p:nvPicPr>
        <p:blipFill>
          <a:blip r:embed="rId2"/>
          <a:stretch>
            <a:fillRect/>
          </a:stretch>
        </p:blipFill>
        <p:spPr>
          <a:xfrm>
            <a:off x="891779" y="1641793"/>
            <a:ext cx="7417592" cy="4747259"/>
          </a:xfrm>
          <a:prstGeom prst="rect">
            <a:avLst/>
          </a:prstGeom>
        </p:spPr>
      </p:pic>
    </p:spTree>
    <p:extLst>
      <p:ext uri="{BB962C8B-B14F-4D97-AF65-F5344CB8AC3E}">
        <p14:creationId xmlns:p14="http://schemas.microsoft.com/office/powerpoint/2010/main" val="245671974"/>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58955</TotalTime>
  <Words>5577</Words>
  <Application>Microsoft Office PowerPoint</Application>
  <PresentationFormat>On-screen Show (4:3)</PresentationFormat>
  <Paragraphs>993</Paragraphs>
  <Slides>67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67</vt:i4>
      </vt:variant>
    </vt:vector>
  </HeadingPairs>
  <TitlesOfParts>
    <vt:vector size="75" baseType="lpstr">
      <vt:lpstr>Arial</vt:lpstr>
      <vt:lpstr>Helvetica</vt:lpstr>
      <vt:lpstr>Helvetica-Narrow</vt:lpstr>
      <vt:lpstr>Impact</vt:lpstr>
      <vt:lpstr>Monotype Sorts</vt:lpstr>
      <vt:lpstr>Times New Roman</vt:lpstr>
      <vt:lpstr>Wingdings</vt:lpstr>
      <vt:lpstr>os-slides</vt:lpstr>
      <vt:lpstr>Kubernetes</vt:lpstr>
      <vt:lpstr>Keeping Containers Running</vt:lpstr>
      <vt:lpstr>PowerPoint Presentation</vt:lpstr>
      <vt:lpstr>Minikube Playground</vt:lpstr>
      <vt:lpstr>Virtual Box and Docker</vt:lpstr>
      <vt:lpstr>NOTE</vt:lpstr>
      <vt:lpstr>Docker for Windows</vt:lpstr>
      <vt:lpstr>Installing Minikube on Windows</vt:lpstr>
      <vt:lpstr>NOTE</vt:lpstr>
      <vt:lpstr>Kubernetes Terminology</vt:lpstr>
      <vt:lpstr>Cluster, Node and Namespace</vt:lpstr>
      <vt:lpstr>Kubernetes Terminology (Cont)</vt:lpstr>
      <vt:lpstr>Nodes, Pods and Deployment</vt:lpstr>
      <vt:lpstr>Kubernetes Terminology (Cont)</vt:lpstr>
      <vt:lpstr>Service and Ingress</vt:lpstr>
      <vt:lpstr>Kubernetes Cluster</vt:lpstr>
      <vt:lpstr>What is a Kubernetes Cluster?</vt:lpstr>
      <vt:lpstr>Architecture</vt:lpstr>
      <vt:lpstr>Node Components</vt:lpstr>
      <vt:lpstr>Node Components (Cont)</vt:lpstr>
      <vt:lpstr>Node Components</vt:lpstr>
      <vt:lpstr>Master Node Components (Control Panel)</vt:lpstr>
      <vt:lpstr>kube-apiserver</vt:lpstr>
      <vt:lpstr>kube-controller-manager</vt:lpstr>
      <vt:lpstr>kube-scheduler</vt:lpstr>
      <vt:lpstr>Scheduling</vt:lpstr>
      <vt:lpstr>etcd</vt:lpstr>
      <vt:lpstr>Master Node</vt:lpstr>
      <vt:lpstr>Cloud Master Node Components</vt:lpstr>
      <vt:lpstr>Kubernetes in the Cloud</vt:lpstr>
      <vt:lpstr>Cluster DNS</vt:lpstr>
      <vt:lpstr>Minikube</vt:lpstr>
      <vt:lpstr>Minikube</vt:lpstr>
      <vt:lpstr>Exercise</vt:lpstr>
      <vt:lpstr>Quick Check</vt:lpstr>
      <vt:lpstr>Stop</vt:lpstr>
      <vt:lpstr>Fixing Problems</vt:lpstr>
      <vt:lpstr>Fixing Problems with VM Driver</vt:lpstr>
      <vt:lpstr>Introduction to kubectl</vt:lpstr>
      <vt:lpstr>kubectl</vt:lpstr>
      <vt:lpstr>FYI: Note</vt:lpstr>
      <vt:lpstr>View Config</vt:lpstr>
      <vt:lpstr>Command Structure</vt:lpstr>
      <vt:lpstr>kubectl (Short Cuts)</vt:lpstr>
      <vt:lpstr>kubectl Operations</vt:lpstr>
      <vt:lpstr>Tip..sort of?</vt:lpstr>
      <vt:lpstr>help Operation</vt:lpstr>
      <vt:lpstr>explain Operation</vt:lpstr>
      <vt:lpstr>Config Using Files</vt:lpstr>
      <vt:lpstr>Kubernetes Objects (aka Resource Types)</vt:lpstr>
      <vt:lpstr>Resource Types</vt:lpstr>
      <vt:lpstr>Hint</vt:lpstr>
      <vt:lpstr>Useful Links</vt:lpstr>
      <vt:lpstr>Exercise: Build a Cluster</vt:lpstr>
      <vt:lpstr>get Operation</vt:lpstr>
      <vt:lpstr>Example</vt:lpstr>
      <vt:lpstr>Hints</vt:lpstr>
      <vt:lpstr>describe Operation</vt:lpstr>
      <vt:lpstr>Example</vt:lpstr>
      <vt:lpstr>Example: Label</vt:lpstr>
      <vt:lpstr>Labels</vt:lpstr>
      <vt:lpstr>Exercise</vt:lpstr>
      <vt:lpstr>Exercise Answer</vt:lpstr>
      <vt:lpstr>Output Format</vt:lpstr>
      <vt:lpstr>Example</vt:lpstr>
      <vt:lpstr>Finding an Error</vt:lpstr>
      <vt:lpstr>Minikube Dashboard</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1617</cp:revision>
  <cp:lastPrinted>2001-06-14T13:58:17Z</cp:lastPrinted>
  <dcterms:created xsi:type="dcterms:W3CDTF">1999-06-25T18:38:26Z</dcterms:created>
  <dcterms:modified xsi:type="dcterms:W3CDTF">2021-02-22T15:33:31Z</dcterms:modified>
</cp:coreProperties>
</file>