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1" r:id="rId4"/>
    <p:sldId id="260" r:id="rId5"/>
    <p:sldId id="263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38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9B20C-DF67-233C-6634-5203F7A14A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642A8E-9148-B0E5-CEFC-F44D2EEB65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F36E20-F9DD-6692-396A-F411E5866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E3E00-BD6A-4305-9A1A-F10504F034C6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71EB12-6CBF-6543-4573-A1E18D34E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08A1CB-E7BD-3640-AF65-372C4E916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4718E-BC2C-4367-9B07-9AEC13616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197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B7AFA-09B8-B93B-2467-700070C51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F3325-B574-9CA9-54FC-FE2F40159C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BED2E0-5996-31E2-0DF5-63BBC6133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E3E00-BD6A-4305-9A1A-F10504F034C6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DD7ADA-5874-1C00-DB6A-CA5ED66E4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575C9F-E3F1-F2D4-D8F8-E2766F687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4718E-BC2C-4367-9B07-9AEC13616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22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A5968-7E74-7F47-7F2D-2FCD68302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BB1FD2-E124-4EA6-6341-A8A7AA5151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8B11C0-6963-1FED-8190-E755BBFCA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E3E00-BD6A-4305-9A1A-F10504F034C6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3A3C1-12AD-52AE-7EFE-554B99A39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00AB3-27B7-235B-103D-D95C9418F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4718E-BC2C-4367-9B07-9AEC13616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283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721B7-3AB7-AB3C-1147-4E3702946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8F077-D9A9-D066-BFBF-710B65180A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35D5A2-47D6-A044-895D-99733895AD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D3D425-0E88-A889-3E03-000C2558C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E3E00-BD6A-4305-9A1A-F10504F034C6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DB18B8-C6EF-F945-0852-EB764AD4E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EBD253-E752-98AF-154E-E46A97CEA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4718E-BC2C-4367-9B07-9AEC13616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675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91468-D2F4-A6D5-D0A3-321240ED1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928686-EB2C-20BB-5813-C4B8083F8B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01ED76-9D4D-EA94-9841-68D7B3A7B2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412923-F6C5-B0EB-52D5-2B6CA54F30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C306FF-BD8B-B3A7-ED3F-CA67A2429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9E06F9-FE0C-B1A1-18CB-812C0EF0F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E3E00-BD6A-4305-9A1A-F10504F034C6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27F4E2-3C4A-8FFE-5C81-86332294D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DE9767-413C-06D8-4180-AE8ED959E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4718E-BC2C-4367-9B07-9AEC13616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085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AC9C0-8107-33A9-8470-C0B98B11C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03B5A8-9F9B-6000-41B3-97ECAEC1B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E3E00-BD6A-4305-9A1A-F10504F034C6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DB4B51-2924-D224-0D32-002E85854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94A41B-945A-A57F-1CD5-ECD03E83C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4718E-BC2C-4367-9B07-9AEC13616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427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5F7E96-DC5B-511B-6015-4D98ABBC1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E3E00-BD6A-4305-9A1A-F10504F034C6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413744-891B-EE3E-E438-05D810F16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0B13E6-DC53-2EE0-1DFC-C8BDE18F5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4718E-BC2C-4367-9B07-9AEC13616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115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A8D5A-83CB-0AD0-44AB-6F1CCF56D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3AB36-BEC1-5495-BA90-08B07B0D9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BD8450-6685-A681-B7B6-729183B586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5AE023-D685-B6F1-661C-87FF0BF9E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E3E00-BD6A-4305-9A1A-F10504F034C6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8C307E-E6E9-5402-9CC5-CB4588DE5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09C9C0-CE0A-DBBD-314A-3AD4A6EA7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4718E-BC2C-4367-9B07-9AEC13616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647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1877E-82CB-589C-218D-231D72CDD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27FDF6-9C33-8180-3FDA-D6E761A84E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9DBA52-15D0-7242-0E6E-941A6F2C41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3F5B1E-1822-B6EC-7884-5A5BC9DBC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E3E00-BD6A-4305-9A1A-F10504F034C6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8C5498-EA09-85E7-4C94-59B9F6609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708E6D-6C15-2752-DB02-C10C88D7F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4718E-BC2C-4367-9B07-9AEC13616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918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119B8-3672-A19F-F926-5D3BA9336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77E2C-D5B1-50AD-6D86-2FB29B1746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78A4A6-7BFC-A2EA-4471-F1E594F64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E3E00-BD6A-4305-9A1A-F10504F034C6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DFA16-A1CE-7F60-C592-722D32749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4E9C79-C6F3-5D4D-DEA2-ECE59381B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4718E-BC2C-4367-9B07-9AEC13616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018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36AC4C-6AE4-88D4-3FBB-22F2DDE95C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C9E9E2-BF67-A2ED-B545-BAA3B9C270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7D262-A95A-AD33-76E5-54F4FBA3A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E3E00-BD6A-4305-9A1A-F10504F034C6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C132C9-7A07-CB0B-DEC2-6029429B0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D5CD48-3F14-CD75-5184-0264B5EDF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4718E-BC2C-4367-9B07-9AEC13616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363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E13602-733B-0B2D-215B-8DBAC945B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659207-411A-9139-533F-96B855DF3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ED4C6-8D7F-E9D5-C37C-18E144E39A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1E3E00-BD6A-4305-9A1A-F10504F034C6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71954-12FB-3991-8A8F-04CFCCD643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EC223-A472-9964-1E28-AC83A52520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74718E-BC2C-4367-9B07-9AEC13616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731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46C27-A71F-7AC4-D908-7E3D9675AE4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Materialities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370554-6829-0B4D-8813-ABC1660D13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Past: discarded objects</a:t>
            </a:r>
          </a:p>
        </p:txBody>
      </p:sp>
    </p:spTree>
    <p:extLst>
      <p:ext uri="{BB962C8B-B14F-4D97-AF65-F5344CB8AC3E}">
        <p14:creationId xmlns:p14="http://schemas.microsoft.com/office/powerpoint/2010/main" val="1961955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9828C-B501-3E94-0162-8EBDD65EC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dirty="0" err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Rathje</a:t>
            </a:r>
            <a:r>
              <a:rPr lang="en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, W.L. 1978 Archaeological ethnography...Because sometimes it is better to give than to receive In  R.A. Gould (ed.) </a:t>
            </a:r>
            <a:r>
              <a:rPr lang="en-GB" sz="2200" b="1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Explorations in Ethnoarchaeology </a:t>
            </a:r>
            <a:r>
              <a:rPr lang="en-GB" sz="2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pp49-76. University of New Mexico Press: </a:t>
            </a:r>
            <a:r>
              <a:rPr lang="en-GB" sz="2200" dirty="0">
                <a:latin typeface="Comic Sans MS" panose="030F0702030302020204" pitchFamily="66" charset="0"/>
                <a:ea typeface="Times New Roman" panose="02020603050405020304" pitchFamily="18" charset="0"/>
              </a:rPr>
              <a:t>Albuquerque</a:t>
            </a:r>
            <a:br>
              <a:rPr lang="en-GB" sz="4400" dirty="0">
                <a:latin typeface="Comic Sans MS" panose="030F0702030302020204" pitchFamily="66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5" name="Content Placeholder 4" descr="A pile of garbage bags on the side of a road&#10;&#10;Description automatically generated">
            <a:extLst>
              <a:ext uri="{FF2B5EF4-FFF2-40B4-BE49-F238E27FC236}">
                <a16:creationId xmlns:a16="http://schemas.microsoft.com/office/drawing/2014/main" id="{777341F3-9FF9-BE85-9F56-77584236DF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2016" y="1795145"/>
            <a:ext cx="5801784" cy="43513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E5860F4-2016-9E84-B019-5F30FD741A85}"/>
              </a:ext>
            </a:extLst>
          </p:cNvPr>
          <p:cNvSpPr txBox="1"/>
          <p:nvPr/>
        </p:nvSpPr>
        <p:spPr>
          <a:xfrm>
            <a:off x="679269" y="1795146"/>
            <a:ext cx="4258491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Rathje</a:t>
            </a:r>
            <a:r>
              <a:rPr lang="en-GB" sz="1800" dirty="0">
                <a:latin typeface="Comic Sans MS" panose="030F0702030302020204" pitchFamily="66" charset="0"/>
                <a:ea typeface="Times New Roman" panose="02020603050405020304" pitchFamily="18" charset="0"/>
              </a:rPr>
              <a:t>: Archaeologist</a:t>
            </a:r>
          </a:p>
          <a:p>
            <a:endParaRPr lang="en-GB" sz="18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r>
              <a:rPr lang="en-GB" sz="1800" dirty="0">
                <a:latin typeface="Comic Sans MS" panose="030F0702030302020204" pitchFamily="66" charset="0"/>
                <a:ea typeface="Times New Roman" panose="02020603050405020304" pitchFamily="18" charset="0"/>
              </a:rPr>
              <a:t>Asked people questions about, for example, how much alcohol they drank in a week.</a:t>
            </a:r>
          </a:p>
          <a:p>
            <a:endParaRPr lang="en-GB" sz="18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r>
              <a:rPr lang="en-GB" sz="1800" dirty="0">
                <a:latin typeface="Comic Sans MS" panose="030F0702030302020204" pitchFamily="66" charset="0"/>
                <a:ea typeface="Times New Roman" panose="02020603050405020304" pitchFamily="18" charset="0"/>
              </a:rPr>
              <a:t>Went around the back (without permission) and checked what people said vs. what they discarded.</a:t>
            </a:r>
          </a:p>
          <a:p>
            <a:r>
              <a:rPr lang="en-GB" sz="1800" dirty="0">
                <a:latin typeface="Comic Sans MS" panose="030F0702030302020204" pitchFamily="66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dirty="0">
                <a:latin typeface="Comic Sans MS" panose="030F0702030302020204" pitchFamily="66" charset="0"/>
                <a:ea typeface="Times New Roman" panose="02020603050405020304" pitchFamily="18" charset="0"/>
              </a:rPr>
              <a:t>Concluded, for example, that Puerto Ricans drank more than they said they did.</a:t>
            </a:r>
          </a:p>
          <a:p>
            <a:endParaRPr lang="en-GB" sz="18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r>
              <a:rPr lang="en-GB" dirty="0">
                <a:latin typeface="Comic Sans MS" panose="030F0702030302020204" pitchFamily="66" charset="0"/>
                <a:ea typeface="Times New Roman" panose="02020603050405020304" pitchFamily="18" charset="0"/>
              </a:rPr>
              <a:t>Major ethical problems</a:t>
            </a:r>
            <a:endParaRPr lang="en-GB" sz="18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0109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8AA3-1CD1-DB18-E93B-3E957608C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(great) Tucson garbage project</a:t>
            </a:r>
            <a:endParaRPr lang="en-GB" dirty="0"/>
          </a:p>
        </p:txBody>
      </p:sp>
      <p:pic>
        <p:nvPicPr>
          <p:cNvPr id="5" name="Content Placeholder 4" descr="A dump truck loading garbage into a dump&#10;&#10;Description automatically generated">
            <a:extLst>
              <a:ext uri="{FF2B5EF4-FFF2-40B4-BE49-F238E27FC236}">
                <a16:creationId xmlns:a16="http://schemas.microsoft.com/office/drawing/2014/main" id="{1C5F8C4B-CC2A-FB31-D722-3F527A3C31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01" y="2029777"/>
            <a:ext cx="6528940" cy="43513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3E2C2D7-45F6-F799-5700-669C24943E79}"/>
              </a:ext>
            </a:extLst>
          </p:cNvPr>
          <p:cNvSpPr txBox="1"/>
          <p:nvPr/>
        </p:nvSpPr>
        <p:spPr>
          <a:xfrm>
            <a:off x="7228114" y="2029778"/>
            <a:ext cx="4659086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Waste disposal - the major issue of our times?</a:t>
            </a:r>
          </a:p>
          <a:p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</a:t>
            </a: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tudents sort through landfill.</a:t>
            </a:r>
            <a:b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hey record what they find.</a:t>
            </a:r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They draw conclusions about</a:t>
            </a:r>
            <a:r>
              <a:rPr lang="en-US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Us 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based on what they find.</a:t>
            </a:r>
          </a:p>
          <a:p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600" dirty="0" err="1">
                <a:latin typeface="Comic Sans MS" panose="030F0702030302020204" pitchFamily="66" charset="0"/>
                <a:ea typeface="Times New Roman" panose="02020603050405020304" pitchFamily="18" charset="0"/>
              </a:rPr>
              <a:t>Rathje</a:t>
            </a:r>
            <a:r>
              <a:rPr lang="en-GB" sz="1600" dirty="0">
                <a:latin typeface="Comic Sans MS" panose="030F0702030302020204" pitchFamily="66" charset="0"/>
                <a:ea typeface="Times New Roman" panose="02020603050405020304" pitchFamily="18" charset="0"/>
              </a:rPr>
              <a:t>, W. and Murphy, C. 2001 </a:t>
            </a:r>
            <a:r>
              <a:rPr lang="en-GB" sz="1600" b="1" dirty="0">
                <a:latin typeface="Comic Sans MS" panose="030F0702030302020204" pitchFamily="66" charset="0"/>
                <a:ea typeface="Times New Roman" panose="02020603050405020304" pitchFamily="18" charset="0"/>
              </a:rPr>
              <a:t>Rubbish! The Archaeology of Garbage</a:t>
            </a:r>
            <a:r>
              <a:rPr lang="en-GB" sz="1600" dirty="0">
                <a:latin typeface="Comic Sans MS" panose="030F0702030302020204" pitchFamily="66" charset="0"/>
                <a:ea typeface="Times New Roman" panose="02020603050405020304" pitchFamily="18" charset="0"/>
              </a:rPr>
              <a:t> University of Arizona Press: Tucson </a:t>
            </a:r>
          </a:p>
          <a:p>
            <a:endParaRPr lang="en-GB" sz="1600" dirty="0">
              <a:latin typeface="Comic Sans MS" panose="030F0702030302020204" pitchFamily="66" charset="0"/>
              <a:ea typeface="Times New Roman" panose="02020603050405020304" pitchFamily="18" charset="0"/>
            </a:endParaRPr>
          </a:p>
          <a:p>
            <a:r>
              <a:rPr lang="en-GB" sz="1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Reno, J. 2013 Waste In Graves-Brown, P., Harrison, R. and </a:t>
            </a:r>
            <a:r>
              <a:rPr lang="en-GB" sz="1600" dirty="0" err="1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Piccini</a:t>
            </a:r>
            <a:r>
              <a:rPr lang="en-GB" sz="1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, A. (eds.) </a:t>
            </a:r>
            <a:r>
              <a:rPr lang="en-GB" sz="1600" b="1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The Oxford Handbook of the Archaeology of the Contemporary World </a:t>
            </a:r>
            <a:r>
              <a:rPr lang="en-GB" sz="16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OUP: Oxford pp261-272 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b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b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429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bags with a clip&#10;&#10;Description automatically generated with medium confidence">
            <a:extLst>
              <a:ext uri="{FF2B5EF4-FFF2-40B4-BE49-F238E27FC236}">
                <a16:creationId xmlns:a16="http://schemas.microsoft.com/office/drawing/2014/main" id="{877C5972-3F40-D6A2-65F8-4D6D6B0467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721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38FD72-0BAD-687E-F447-72738B399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</a:rPr>
              <a:t>For the Marakwet, Moore recorded that ash/chaff was kept separate from goat dung…</a:t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Moore, H. 1986 </a:t>
            </a:r>
            <a:r>
              <a:rPr lang="en-GB" sz="1800" b="1" dirty="0">
                <a:solidFill>
                  <a:schemeClr val="bg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Space, Text and Gender</a:t>
            </a:r>
            <a:r>
              <a:rPr lang="en-GB" sz="1800" dirty="0">
                <a:solidFill>
                  <a:schemeClr val="bg1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</a:rPr>
              <a:t> CUP: Cambridge 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sz="3200" dirty="0">
                <a:solidFill>
                  <a:schemeClr val="bg1"/>
                </a:solidFill>
              </a:rPr>
            </a:b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>
                <a:solidFill>
                  <a:schemeClr val="bg1"/>
                </a:solidFill>
              </a:rPr>
              <a:t>How do we </a:t>
            </a:r>
            <a:r>
              <a:rPr lang="en-US" sz="3200" i="1" dirty="0">
                <a:solidFill>
                  <a:schemeClr val="bg1"/>
                </a:solidFill>
              </a:rPr>
              <a:t>structure</a:t>
            </a:r>
            <a:r>
              <a:rPr lang="en-US" sz="3200" dirty="0">
                <a:solidFill>
                  <a:schemeClr val="bg1"/>
                </a:solidFill>
              </a:rPr>
              <a:t> our waste? </a:t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i="1" dirty="0" err="1">
                <a:solidFill>
                  <a:schemeClr val="bg1"/>
                </a:solidFill>
              </a:rPr>
              <a:t>Ie</a:t>
            </a:r>
            <a:r>
              <a:rPr lang="en-US" sz="3200" i="1" dirty="0">
                <a:solidFill>
                  <a:schemeClr val="bg1"/>
                </a:solidFill>
              </a:rPr>
              <a:t> </a:t>
            </a:r>
            <a:r>
              <a:rPr lang="en-US" sz="3200" dirty="0">
                <a:solidFill>
                  <a:schemeClr val="bg1"/>
                </a:solidFill>
              </a:rPr>
              <a:t>what’s missing from our recycling bags?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488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9D36D6-2AC5-46A1-A849-4C82D5264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53363-47E6-9678-5759-76A332650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4955" y="552182"/>
            <a:ext cx="5998840" cy="3343135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/>
              <a:t>Discarded objects: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Material culture practical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The recycling bag</a:t>
            </a:r>
          </a:p>
        </p:txBody>
      </p:sp>
      <p:pic>
        <p:nvPicPr>
          <p:cNvPr id="4" name="Picture 3" descr="A person holding a bag of paper&#10;&#10;Description automatically generated">
            <a:extLst>
              <a:ext uri="{FF2B5EF4-FFF2-40B4-BE49-F238E27FC236}">
                <a16:creationId xmlns:a16="http://schemas.microsoft.com/office/drawing/2014/main" id="{3DF02C6A-4C42-85AC-47D7-1DF4984E02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40"/>
          <a:stretch/>
        </p:blipFill>
        <p:spPr>
          <a:xfrm>
            <a:off x="20" y="10"/>
            <a:ext cx="499298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458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271</Words>
  <Application>Microsoft Office PowerPoint</Application>
  <PresentationFormat>Widescreen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Comic Sans MS</vt:lpstr>
      <vt:lpstr>Times New Roman</vt:lpstr>
      <vt:lpstr>Office Theme</vt:lpstr>
      <vt:lpstr>Materialities</vt:lpstr>
      <vt:lpstr>Rathje, W.L. 1978 Archaeological ethnography...Because sometimes it is better to give than to receive In  R.A. Gould (ed.)  Explorations in Ethnoarchaeology pp49-76. University of New Mexico Press: Albuquerque </vt:lpstr>
      <vt:lpstr>The (great) Tucson garbage project</vt:lpstr>
      <vt:lpstr>For the Marakwet, Moore recorded that ash/chaff was kept separate from goat dung… Moore, H. 1986 Space, Text and Gender CUP: Cambridge    How do we structure our waste?  Ie what’s missing from our recycling bags?</vt:lpstr>
      <vt:lpstr>Discarded objects:  Material culture practical  The recycling bag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Materialities</dc:title>
  <dc:creator>Kathryn Fewster</dc:creator>
  <cp:lastModifiedBy>Kathryn Fewster</cp:lastModifiedBy>
  <cp:revision>7</cp:revision>
  <dcterms:created xsi:type="dcterms:W3CDTF">2023-10-16T18:33:25Z</dcterms:created>
  <dcterms:modified xsi:type="dcterms:W3CDTF">2023-10-16T20:36:27Z</dcterms:modified>
</cp:coreProperties>
</file>