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6" r:id="rId24"/>
  </p:sldMasterIdLst>
  <p:notesMasterIdLst>
    <p:notesMasterId r:id="rId41"/>
  </p:notesMasterIdLst>
  <p:sldIdLst>
    <p:sldId id="266" r:id="rId25"/>
    <p:sldId id="277" r:id="rId26"/>
    <p:sldId id="278" r:id="rId27"/>
    <p:sldId id="283" r:id="rId28"/>
    <p:sldId id="282" r:id="rId29"/>
    <p:sldId id="281" r:id="rId30"/>
    <p:sldId id="280" r:id="rId31"/>
    <p:sldId id="279" r:id="rId32"/>
    <p:sldId id="284" r:id="rId33"/>
    <p:sldId id="285" r:id="rId34"/>
    <p:sldId id="272" r:id="rId35"/>
    <p:sldId id="276" r:id="rId36"/>
    <p:sldId id="271" r:id="rId37"/>
    <p:sldId id="273" r:id="rId38"/>
    <p:sldId id="274" r:id="rId39"/>
    <p:sldId id="28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21C97F-D6F5-D094-0A07-53EC29150CE0}" v="172" dt="2023-07-13T15:24:33.681"/>
    <p1510:client id="{85722E23-5ACA-D3BA-EB10-173F6464DA8E}" v="2" dt="2023-07-13T12:09:56.316"/>
    <p1510:client id="{8C0B43BC-E543-9D23-A321-092DD062317B}" v="31" dt="2023-07-12T15:11:53.579"/>
    <p1510:client id="{B34BAF2B-728C-48EA-A7AD-7E24E3CBFD50}" v="25" dt="2023-07-13T12:19:52.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18/07/2023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662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4924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9883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0924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0385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305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7022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2759631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0.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13055" y="1388782"/>
            <a:ext cx="7306431" cy="3183309"/>
          </a:xfrm>
        </p:spPr>
        <p:txBody>
          <a:bodyPr/>
          <a:lstStyle/>
          <a:p>
            <a:r>
              <a:rPr lang="en-GB" sz="5400" dirty="0">
                <a:latin typeface="Calibri"/>
                <a:ea typeface="DengXian"/>
                <a:cs typeface="Times New Roman"/>
              </a:rPr>
              <a:t>Big Data and</a:t>
            </a:r>
            <a:endParaRPr lang="en-GB" sz="5400" dirty="0">
              <a:effectLst/>
              <a:latin typeface="Calibri" panose="020F0502020204030204" pitchFamily="34" charset="0"/>
              <a:ea typeface="DengXian" panose="02010600030101010101" pitchFamily="2" charset="-122"/>
              <a:cs typeface="Times New Roman" panose="02020603050405020304" pitchFamily="18" charset="0"/>
            </a:endParaRPr>
          </a:p>
          <a:p>
            <a:r>
              <a:rPr lang="en-US" sz="5400" dirty="0"/>
              <a:t>WEARABLE  </a:t>
            </a:r>
          </a:p>
          <a:p>
            <a:r>
              <a:rPr lang="en-US" sz="5400" dirty="0"/>
              <a:t>TECHNOLOGIES</a:t>
            </a:r>
          </a:p>
          <a:p>
            <a:endParaRPr lang="en-US" sz="3000" dirty="0">
              <a:latin typeface="Calibri"/>
              <a:ea typeface="DengXian"/>
              <a:cs typeface="Times New Roman"/>
            </a:endParaRPr>
          </a:p>
          <a:p>
            <a:r>
              <a:rPr lang="en-US" sz="3000" dirty="0">
                <a:latin typeface="Calibri"/>
                <a:ea typeface="DengXian"/>
                <a:cs typeface="Times New Roman"/>
              </a:rPr>
              <a:t>Mark Huntly and </a:t>
            </a:r>
            <a:r>
              <a:rPr lang="en-US" sz="3000" dirty="0" err="1">
                <a:latin typeface="Calibri"/>
                <a:ea typeface="DengXian"/>
                <a:cs typeface="Times New Roman"/>
              </a:rPr>
              <a:t>Adesua</a:t>
            </a:r>
            <a:r>
              <a:rPr lang="en-US" sz="3000" dirty="0">
                <a:latin typeface="Calibri"/>
                <a:ea typeface="DengXian"/>
                <a:cs typeface="Times New Roman"/>
              </a:rPr>
              <a:t> </a:t>
            </a:r>
            <a:r>
              <a:rPr lang="en-US" sz="3000" dirty="0" err="1">
                <a:latin typeface="Calibri"/>
                <a:ea typeface="DengXian"/>
                <a:cs typeface="Times New Roman"/>
              </a:rPr>
              <a:t>Iyenoma</a:t>
            </a:r>
            <a:endParaRPr lang="en-US" sz="3000" dirty="0">
              <a:latin typeface="Calibri"/>
              <a:ea typeface="DengXian"/>
              <a:cs typeface="Times New Roman"/>
            </a:endParaRPr>
          </a:p>
          <a:p>
            <a:pPr algn="ctr"/>
            <a:r>
              <a:rPr lang="en-US" sz="3000" b="1" dirty="0">
                <a:latin typeface="Calibri"/>
                <a:ea typeface="DengXian"/>
                <a:cs typeface="Times New Roman"/>
              </a:rPr>
              <a:t>Week 7</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Characteristics</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449658" y="1396945"/>
            <a:ext cx="7055004"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Doug Laney produced the three V’s that give Big Data its character:</a:t>
            </a:r>
          </a:p>
          <a:p>
            <a:pPr marL="800100" lvl="1" indent="-342900">
              <a:buFont typeface="Arial" panose="020B0604020202020204" pitchFamily="34" charset="0"/>
              <a:buChar char="•"/>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Volume –</a:t>
            </a:r>
          </a:p>
          <a:p>
            <a:pPr marL="1257300" lvl="2" indent="-342900">
              <a:buFont typeface="Arial" panose="020B0604020202020204" pitchFamily="34" charset="0"/>
              <a:buChar char="•"/>
              <a:defRPr/>
            </a:pP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The amount of data from the range of different sources</a:t>
            </a:r>
          </a:p>
          <a:p>
            <a:pPr marL="800100" lvl="1" indent="-342900">
              <a:buFont typeface="Arial" panose="020B0604020202020204" pitchFamily="34" charset="0"/>
              <a:buChar char="•"/>
              <a:defRPr/>
            </a:pPr>
            <a:r>
              <a:rPr lang="en-US" sz="2800" b="1">
                <a:solidFill>
                  <a:prstClr val="black"/>
                </a:solidFill>
                <a:latin typeface="Calibri" panose="020F0502020204030204"/>
                <a:cs typeface="Calibri"/>
              </a:rPr>
              <a:t>Velocity – </a:t>
            </a:r>
          </a:p>
          <a:p>
            <a:pPr marL="1257300" lvl="2" indent="-342900">
              <a:buFont typeface="Arial" panose="020B0604020202020204" pitchFamily="34" charset="0"/>
              <a:buChar char="•"/>
              <a:defRPr/>
            </a:pPr>
            <a:r>
              <a:rPr lang="en-US" sz="2400">
                <a:solidFill>
                  <a:prstClr val="black"/>
                </a:solidFill>
                <a:latin typeface="Calibri" panose="020F0502020204030204"/>
                <a:cs typeface="Calibri"/>
              </a:rPr>
              <a:t>The speed at which it is generated / collected</a:t>
            </a:r>
          </a:p>
          <a:p>
            <a:pPr marL="800100" lvl="1" indent="-342900">
              <a:buFont typeface="Arial" panose="020B0604020202020204" pitchFamily="34" charset="0"/>
              <a:buChar char="•"/>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Variety – </a:t>
            </a:r>
          </a:p>
          <a:p>
            <a:pPr marL="1257300" lvl="2" indent="-342900">
              <a:buFont typeface="Arial" panose="020B0604020202020204" pitchFamily="34" charset="0"/>
              <a:buChar char="•"/>
              <a:defRPr/>
            </a:pPr>
            <a:r>
              <a:rPr lang="en-US" sz="2400">
                <a:solidFill>
                  <a:prstClr val="black"/>
                </a:solidFill>
                <a:latin typeface="Calibri" panose="020F0502020204030204"/>
                <a:cs typeface="Calibri"/>
              </a:rPr>
              <a:t>The types of data generated (i.e. the format)</a:t>
            </a:r>
          </a:p>
          <a:p>
            <a:pPr marL="1714500" lvl="3" indent="-342900">
              <a:buFont typeface="Arial" panose="020B0604020202020204" pitchFamily="34" charset="0"/>
              <a:buChar char="•"/>
              <a:defRPr/>
            </a:pP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Structured</a:t>
            </a:r>
          </a:p>
          <a:p>
            <a:pPr marL="1714500" lvl="3" indent="-342900">
              <a:buFont typeface="Arial" panose="020B0604020202020204" pitchFamily="34" charset="0"/>
              <a:buChar char="•"/>
              <a:defRPr/>
            </a:pPr>
            <a:r>
              <a:rPr lang="en-US" sz="2400">
                <a:solidFill>
                  <a:prstClr val="black"/>
                </a:solidFill>
                <a:latin typeface="Calibri" panose="020F0502020204030204"/>
                <a:cs typeface="Calibri"/>
              </a:rPr>
              <a:t>Unstructured</a:t>
            </a:r>
            <a:endParaRPr kumimoji="0" lang="en-US" sz="2400" i="0" u="none" strike="noStrike" kern="1200" cap="none" spc="0" normalizeH="0" baseline="0" noProof="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2158211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Characteristics</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753856"/>
            <a:ext cx="7055004"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A further three V’s that give Big Data its character:</a:t>
            </a:r>
          </a:p>
          <a:p>
            <a:pPr marL="800100" lvl="1" indent="-342900">
              <a:buFont typeface="Arial" panose="020B0604020202020204" pitchFamily="34" charset="0"/>
              <a:buChar char="•"/>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Variability –</a:t>
            </a:r>
          </a:p>
          <a:p>
            <a:pPr marL="1257300" lvl="2" indent="-342900">
              <a:buFont typeface="Arial" panose="020B0604020202020204" pitchFamily="34" charset="0"/>
              <a:buChar char="•"/>
              <a:defRPr/>
            </a:pP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Ways in which it can be used and formatted</a:t>
            </a:r>
          </a:p>
          <a:p>
            <a:pPr marL="800100" lvl="1" indent="-342900">
              <a:buFont typeface="Arial" panose="020B0604020202020204" pitchFamily="34" charset="0"/>
              <a:buChar char="•"/>
              <a:defRPr/>
            </a:pPr>
            <a:r>
              <a:rPr lang="en-US" sz="2800" b="1">
                <a:solidFill>
                  <a:prstClr val="black"/>
                </a:solidFill>
                <a:latin typeface="Calibri" panose="020F0502020204030204"/>
                <a:cs typeface="Calibri"/>
              </a:rPr>
              <a:t>Veracity – </a:t>
            </a:r>
          </a:p>
          <a:p>
            <a:pPr marL="1257300" lvl="2" indent="-342900">
              <a:buFont typeface="Arial" panose="020B0604020202020204" pitchFamily="34" charset="0"/>
              <a:buChar char="•"/>
              <a:defRPr/>
            </a:pPr>
            <a:r>
              <a:rPr lang="en-US" sz="2400">
                <a:solidFill>
                  <a:prstClr val="black"/>
                </a:solidFill>
                <a:latin typeface="Calibri" panose="020F0502020204030204"/>
                <a:cs typeface="Calibri"/>
              </a:rPr>
              <a:t>Trustworthiness and accuracy of data</a:t>
            </a:r>
          </a:p>
          <a:p>
            <a:pPr marL="800100" lvl="1" indent="-342900">
              <a:buFont typeface="Arial" panose="020B0604020202020204" pitchFamily="34" charset="0"/>
              <a:buChar char="•"/>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Value – </a:t>
            </a:r>
          </a:p>
          <a:p>
            <a:pPr marL="1257300" lvl="2" indent="-342900">
              <a:buFont typeface="Arial" panose="020B0604020202020204" pitchFamily="34" charset="0"/>
              <a:buChar char="•"/>
              <a:defRPr/>
            </a:pPr>
            <a:r>
              <a:rPr lang="en-US" sz="2400">
                <a:solidFill>
                  <a:prstClr val="black"/>
                </a:solidFill>
                <a:latin typeface="Calibri" panose="020F0502020204030204"/>
                <a:cs typeface="Calibri"/>
              </a:rPr>
              <a:t>The business value of the data, or the benefit its analysis can give</a:t>
            </a:r>
            <a:endParaRPr kumimoji="0" lang="en-US" sz="2400" i="0" u="none" strike="noStrike" kern="1200" cap="none" spc="0" normalizeH="0" baseline="0" noProof="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3431744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Quality</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289953"/>
            <a:ext cx="7055004"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The goal is Gold Standard data…</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There are six dimensions to data quality:</a:t>
            </a: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Accuracy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Number of errors within a dataset</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Completeness – </a:t>
            </a:r>
            <a:r>
              <a:rPr lang="en-US" sz="2400">
                <a:solidFill>
                  <a:prstClr val="black"/>
                </a:solidFill>
                <a:latin typeface="Calibri" panose="020F0502020204030204"/>
                <a:cs typeface="Calibri"/>
              </a:rPr>
              <a:t>Are all critical fields entered and not null</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Consistency</a:t>
            </a: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Do</a:t>
            </a: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similar data from multiple datasets agree</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Timeliness</a:t>
            </a:r>
            <a:r>
              <a:rPr lang="en-US" sz="2400">
                <a:solidFill>
                  <a:prstClr val="black"/>
                </a:solidFill>
                <a:latin typeface="Calibri" panose="020F0502020204030204"/>
                <a:cs typeface="Calibri"/>
              </a:rPr>
              <a:t> – How recent or old is the dataset</a:t>
            </a: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Uniqueness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Number of duplicates in a dataset</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Validity – </a:t>
            </a:r>
            <a:r>
              <a:rPr lang="en-US" sz="2400">
                <a:solidFill>
                  <a:prstClr val="black"/>
                </a:solidFill>
                <a:latin typeface="Calibri" panose="020F0502020204030204"/>
                <a:cs typeface="Calibri"/>
              </a:rPr>
              <a:t>How does the data conform to standard formats</a:t>
            </a:r>
            <a:endPar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420895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Observability</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558710"/>
            <a:ext cx="7055004"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The goal is Gold Standard data…</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a:solidFill>
                  <a:prstClr val="black"/>
                </a:solidFill>
                <a:latin typeface="Calibri" panose="020F0502020204030204"/>
                <a:cs typeface="Calibri"/>
              </a:rPr>
              <a:t>There are five pillars to data observability:</a:t>
            </a:r>
            <a:endParaRPr kumimoji="0" lang="en-US" sz="2800" i="0" u="none" strike="noStrike" kern="1200" cap="none" spc="0" normalizeH="0" baseline="0" noProof="0">
              <a:ln>
                <a:noFill/>
              </a:ln>
              <a:solidFill>
                <a:prstClr val="black"/>
              </a:solidFill>
              <a:effectLst/>
              <a:uLnTx/>
              <a:uFillTx/>
              <a:latin typeface="Calibri" panose="020F0502020204030204"/>
              <a:ea typeface="+mn-ea"/>
              <a:cs typeface="Calibri"/>
            </a:endParaRP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Freshness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Not only how current, but how often is data updated</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Distribution – </a:t>
            </a:r>
            <a:r>
              <a:rPr lang="en-US" sz="2400">
                <a:solidFill>
                  <a:prstClr val="black"/>
                </a:solidFill>
                <a:latin typeface="Calibri" panose="020F0502020204030204"/>
                <a:cs typeface="Calibri"/>
              </a:rPr>
              <a:t>Data falling within a certain range</a:t>
            </a: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Volume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Is the data complete or inconsistent</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Schema – </a:t>
            </a:r>
            <a:r>
              <a:rPr lang="en-US" sz="2400">
                <a:solidFill>
                  <a:prstClr val="black"/>
                </a:solidFill>
                <a:latin typeface="Calibri" panose="020F0502020204030204"/>
                <a:cs typeface="Calibri"/>
              </a:rPr>
              <a:t>Tracking changes in the </a:t>
            </a:r>
            <a:r>
              <a:rPr lang="en-US" sz="2400" err="1">
                <a:solidFill>
                  <a:prstClr val="black"/>
                </a:solidFill>
                <a:latin typeface="Calibri" panose="020F0502020204030204"/>
                <a:cs typeface="Calibri"/>
              </a:rPr>
              <a:t>organisation</a:t>
            </a:r>
            <a:r>
              <a:rPr lang="en-US" sz="2400">
                <a:solidFill>
                  <a:prstClr val="black"/>
                </a:solidFill>
                <a:latin typeface="Calibri" panose="020F0502020204030204"/>
                <a:cs typeface="Calibri"/>
              </a:rPr>
              <a:t> of the data</a:t>
            </a: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Lineage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The full flow of the data  from initial source to end-user consumption</a:t>
            </a:r>
          </a:p>
        </p:txBody>
      </p:sp>
    </p:spTree>
    <p:extLst>
      <p:ext uri="{BB962C8B-B14F-4D97-AF65-F5344CB8AC3E}">
        <p14:creationId xmlns:p14="http://schemas.microsoft.com/office/powerpoint/2010/main" val="969872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428763B-F49A-5CE3-F170-D02D2027731D}"/>
              </a:ext>
            </a:extLst>
          </p:cNvPr>
          <p:cNvPicPr>
            <a:picLocks noChangeAspect="1"/>
          </p:cNvPicPr>
          <p:nvPr/>
        </p:nvPicPr>
        <p:blipFill>
          <a:blip r:embed="rId3"/>
          <a:stretch>
            <a:fillRect/>
          </a:stretch>
        </p:blipFill>
        <p:spPr>
          <a:xfrm>
            <a:off x="6096000" y="980066"/>
            <a:ext cx="5937724" cy="474111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Why Big Data in Health</a:t>
            </a:r>
          </a:p>
        </p:txBody>
      </p:sp>
      <p:sp>
        <p:nvSpPr>
          <p:cNvPr id="4" name="TextBox 3">
            <a:extLst>
              <a:ext uri="{FF2B5EF4-FFF2-40B4-BE49-F238E27FC236}">
                <a16:creationId xmlns:a16="http://schemas.microsoft.com/office/drawing/2014/main" id="{3468A2F1-0525-F4B6-FD72-3640869E6254}"/>
              </a:ext>
            </a:extLst>
          </p:cNvPr>
          <p:cNvSpPr txBox="1"/>
          <p:nvPr/>
        </p:nvSpPr>
        <p:spPr>
          <a:xfrm>
            <a:off x="551877" y="1319975"/>
            <a:ext cx="705500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The vast volume of data generated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a:solidFill>
                  <a:prstClr val="black"/>
                </a:solidFill>
                <a:latin typeface="Calibri" panose="020F0502020204030204"/>
                <a:cs typeface="Calibri"/>
              </a:rPr>
              <a:t>The multiple sources of data generation</a:t>
            </a:r>
            <a:endParaRPr kumimoji="0" lang="en-US" sz="2800" i="0" u="none" strike="noStrike" kern="1200" cap="none" spc="0" normalizeH="0" baseline="0" noProof="0">
              <a:ln>
                <a:noFill/>
              </a:ln>
              <a:solidFill>
                <a:prstClr val="black"/>
              </a:solidFill>
              <a:effectLst/>
              <a:uLnTx/>
              <a:uFillTx/>
              <a:latin typeface="Calibri" panose="020F0502020204030204"/>
              <a:ea typeface="+mn-ea"/>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a:solidFill>
                  <a:prstClr val="black"/>
                </a:solidFill>
                <a:latin typeface="Calibri" panose="020F0502020204030204"/>
                <a:cs typeface="Calibri"/>
              </a:rPr>
              <a:t>Data aggregation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Data processing</a:t>
            </a:r>
            <a:endParaRPr lang="en-US" sz="2400">
              <a:solidFill>
                <a:prstClr val="black"/>
              </a:solidFill>
              <a:latin typeface="Calibri" panose="020F0502020204030204"/>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The application of data analysis to:</a:t>
            </a:r>
          </a:p>
          <a:p>
            <a:pPr marL="800100" lvl="1" indent="-342900">
              <a:buFont typeface="Arial" panose="020B0604020202020204" pitchFamily="34" charset="0"/>
              <a:buChar char="•"/>
              <a:defRPr/>
            </a:pPr>
            <a:r>
              <a:rPr lang="en-US" sz="2800">
                <a:solidFill>
                  <a:prstClr val="black"/>
                </a:solidFill>
                <a:latin typeface="Calibri" panose="020F0502020204030204"/>
                <a:cs typeface="Calibri"/>
              </a:rPr>
              <a:t>Diagnose</a:t>
            </a:r>
          </a:p>
          <a:p>
            <a:pPr marL="800100" lvl="1" indent="-342900">
              <a:buFont typeface="Arial" panose="020B0604020202020204" pitchFamily="34" charset="0"/>
              <a:buChar char="•"/>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Prevent disease</a:t>
            </a:r>
          </a:p>
          <a:p>
            <a:pPr marL="800100" lvl="1" indent="-342900">
              <a:buFont typeface="Arial" panose="020B0604020202020204" pitchFamily="34" charset="0"/>
              <a:buChar char="•"/>
              <a:defRPr/>
            </a:pPr>
            <a:r>
              <a:rPr lang="en-US" sz="2800">
                <a:solidFill>
                  <a:prstClr val="black"/>
                </a:solidFill>
                <a:latin typeface="Calibri" panose="020F0502020204030204"/>
                <a:cs typeface="Calibri"/>
              </a:rPr>
              <a:t>Care for patients</a:t>
            </a:r>
          </a:p>
          <a:p>
            <a:pPr marL="800100" lvl="1" indent="-342900">
              <a:buFont typeface="Arial" panose="020B0604020202020204" pitchFamily="34" charset="0"/>
              <a:buChar char="•"/>
              <a:defRPr/>
            </a:pPr>
            <a:r>
              <a:rPr lang="en-US" sz="2800">
                <a:solidFill>
                  <a:prstClr val="black"/>
                </a:solidFill>
                <a:latin typeface="Calibri" panose="020F0502020204030204"/>
                <a:cs typeface="Calibri"/>
              </a:rPr>
              <a:t>Medical Education</a:t>
            </a:r>
          </a:p>
          <a:p>
            <a:pPr marL="800100" lvl="1" indent="-342900">
              <a:buFont typeface="Arial" panose="020B0604020202020204" pitchFamily="34" charset="0"/>
              <a:buChar char="•"/>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Health Promotion</a:t>
            </a:r>
          </a:p>
        </p:txBody>
      </p:sp>
    </p:spTree>
    <p:extLst>
      <p:ext uri="{BB962C8B-B14F-4D97-AF65-F5344CB8AC3E}">
        <p14:creationId xmlns:p14="http://schemas.microsoft.com/office/powerpoint/2010/main" val="4273182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in Health</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266847"/>
            <a:ext cx="7055004"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mn-cs"/>
              </a:rPr>
              <a:t>Wearable devices and sensors (IoT or Implantable) can collect patient data in real-time. This data can be used for:</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Prediction of epidemic outbreaks</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Early symptom detection to avoid preventable diseases</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Electronic health records</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Real-time alerting</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Enhancing patient engagement</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Prediction and prevention of serious medical conditions</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Strategic planning</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Research acceleration</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Telemedicine</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Enhanced analysis of medical images</a:t>
            </a:r>
          </a:p>
        </p:txBody>
      </p:sp>
    </p:spTree>
    <p:extLst>
      <p:ext uri="{BB962C8B-B14F-4D97-AF65-F5344CB8AC3E}">
        <p14:creationId xmlns:p14="http://schemas.microsoft.com/office/powerpoint/2010/main" val="3956679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in Health</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518732"/>
            <a:ext cx="7055004"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Tempus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 </a:t>
            </a:r>
          </a:p>
          <a:p>
            <a:pPr lvl="1">
              <a:buFont typeface="Arial"/>
              <a:buChar char="•"/>
              <a:defRPr/>
            </a:pPr>
            <a:r>
              <a:rPr lang="en-US" sz="2400">
                <a:solidFill>
                  <a:prstClr val="black"/>
                </a:solidFill>
                <a:latin typeface="Calibri" panose="020F0502020204030204"/>
              </a:rPr>
              <a:t>Tablet-based data-driven treatment recommendation from archive search for clinical notes, genomic data, radiology scans and more</a:t>
            </a:r>
          </a:p>
          <a:p>
            <a:pPr>
              <a:buFont typeface="Arial"/>
              <a:buChar char="•"/>
              <a:defRPr/>
            </a:pPr>
            <a:r>
              <a:rPr kumimoji="0" lang="en-US" sz="2800" b="1" i="0" u="none" strike="noStrike" kern="1200" cap="none" spc="0" normalizeH="0" baseline="0" noProof="0" err="1">
                <a:ln>
                  <a:noFill/>
                </a:ln>
                <a:solidFill>
                  <a:prstClr val="black"/>
                </a:solidFill>
                <a:effectLst/>
                <a:uLnTx/>
                <a:uFillTx/>
                <a:latin typeface="Calibri" panose="020F0502020204030204"/>
                <a:ea typeface="+mn-ea"/>
                <a:cs typeface="Calibri"/>
              </a:rPr>
              <a:t>SOPHiA</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 Genetics</a:t>
            </a:r>
            <a:r>
              <a:rPr lang="en-US" sz="2800" b="1">
                <a:solidFill>
                  <a:prstClr val="black"/>
                </a:solidFill>
                <a:latin typeface="Calibri" panose="020F0502020204030204"/>
                <a:cs typeface="Calibri"/>
              </a:rPr>
              <a:t> </a:t>
            </a:r>
            <a:r>
              <a:rPr lang="en-US" sz="2800">
                <a:solidFill>
                  <a:prstClr val="black"/>
                </a:solidFill>
                <a:latin typeface="Calibri" panose="020F0502020204030204"/>
                <a:cs typeface="Calibri"/>
              </a:rPr>
              <a:t>– </a:t>
            </a:r>
          </a:p>
          <a:p>
            <a:pPr lvl="1">
              <a:buFont typeface="Arial"/>
              <a:buChar char="•"/>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Calibri"/>
              </a:rPr>
              <a:t>Multimodal insights from clinical and biological big data metrics as well a</a:t>
            </a:r>
            <a:r>
              <a:rPr lang="en-US" sz="2400">
                <a:solidFill>
                  <a:prstClr val="black"/>
                </a:solidFill>
                <a:latin typeface="Calibri" panose="020F0502020204030204"/>
                <a:cs typeface="Calibri"/>
              </a:rPr>
              <a:t>s genomics and radiomics.</a:t>
            </a: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US" sz="2800" b="1" i="0" u="none" strike="noStrike" kern="1200" cap="none" spc="0" normalizeH="0" baseline="0" noProof="0" err="1">
                <a:ln>
                  <a:noFill/>
                </a:ln>
                <a:solidFill>
                  <a:prstClr val="black"/>
                </a:solidFill>
                <a:effectLst/>
                <a:uLnTx/>
                <a:uFillTx/>
                <a:latin typeface="Calibri" panose="020F0502020204030204"/>
                <a:ea typeface="+mn-ea"/>
                <a:cs typeface="Calibri"/>
              </a:rPr>
              <a:t>Innoplexus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Calibri"/>
              </a:rPr>
              <a:t> – </a:t>
            </a:r>
          </a:p>
          <a:p>
            <a:pPr lvl="1">
              <a:buFontTx/>
              <a:buChar char="•"/>
              <a:defRPr/>
            </a:pPr>
            <a:r>
              <a:rPr lang="en-US" sz="2400">
                <a:solidFill>
                  <a:prstClr val="black"/>
                </a:solidFill>
                <a:latin typeface="Calibri" panose="020F0502020204030204"/>
                <a:cs typeface="Calibri"/>
              </a:rPr>
              <a:t>Research tools for pharmaceutical researchers</a:t>
            </a: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Calibri"/>
            </a:endParaRPr>
          </a:p>
        </p:txBody>
      </p:sp>
      <p:sp>
        <p:nvSpPr>
          <p:cNvPr id="6" name="TextBox 5">
            <a:extLst>
              <a:ext uri="{FF2B5EF4-FFF2-40B4-BE49-F238E27FC236}">
                <a16:creationId xmlns:a16="http://schemas.microsoft.com/office/drawing/2014/main" id="{8B13AEFE-E0FA-83B7-969B-8D1E8D0BB20E}"/>
              </a:ext>
            </a:extLst>
          </p:cNvPr>
          <p:cNvSpPr txBox="1"/>
          <p:nvPr/>
        </p:nvSpPr>
        <p:spPr>
          <a:xfrm>
            <a:off x="931054" y="5349173"/>
            <a:ext cx="6097978" cy="338554"/>
          </a:xfrm>
          <a:prstGeom prst="rect">
            <a:avLst/>
          </a:prstGeom>
          <a:noFill/>
        </p:spPr>
        <p:txBody>
          <a:bodyPr wrap="square">
            <a:spAutoFit/>
          </a:bodyPr>
          <a:lstStyle/>
          <a:p>
            <a:pPr algn="ctr"/>
            <a:r>
              <a:rPr lang="en-GB" sz="1600"/>
              <a:t>https://builtin.com/big-data/big-data-examples-applications</a:t>
            </a:r>
          </a:p>
        </p:txBody>
      </p:sp>
    </p:spTree>
    <p:extLst>
      <p:ext uri="{BB962C8B-B14F-4D97-AF65-F5344CB8AC3E}">
        <p14:creationId xmlns:p14="http://schemas.microsoft.com/office/powerpoint/2010/main" val="2141617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52261"/>
            <a:ext cx="7306431" cy="3183309"/>
          </a:xfrm>
        </p:spPr>
        <p:txBody>
          <a:bodyPr/>
          <a:lstStyle/>
          <a:p>
            <a:r>
              <a:rPr lang="en-US" sz="5400"/>
              <a:t>WEARABLE  </a:t>
            </a:r>
            <a:endParaRPr lang="en-US"/>
          </a:p>
          <a:p>
            <a:r>
              <a:rPr lang="en-US" sz="5400"/>
              <a:t>TECHNOLOGIES</a:t>
            </a:r>
            <a:endParaRPr lang="en-US" sz="5400">
              <a:ea typeface="Calibri"/>
              <a:cs typeface="Calibri"/>
            </a:endParaRPr>
          </a:p>
        </p:txBody>
      </p:sp>
    </p:spTree>
    <p:extLst>
      <p:ext uri="{BB962C8B-B14F-4D97-AF65-F5344CB8AC3E}">
        <p14:creationId xmlns:p14="http://schemas.microsoft.com/office/powerpoint/2010/main" val="3702334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wearing glasses and a smart watch&#10;&#10;Description automatically generated">
            <a:extLst>
              <a:ext uri="{FF2B5EF4-FFF2-40B4-BE49-F238E27FC236}">
                <a16:creationId xmlns:a16="http://schemas.microsoft.com/office/drawing/2014/main" id="{82B54462-291C-46EA-952A-5FC2C2B3CA16}"/>
              </a:ext>
            </a:extLst>
          </p:cNvPr>
          <p:cNvPicPr>
            <a:picLocks noChangeAspect="1"/>
          </p:cNvPicPr>
          <p:nvPr/>
        </p:nvPicPr>
        <p:blipFill>
          <a:blip r:embed="rId2"/>
          <a:stretch>
            <a:fillRect/>
          </a:stretch>
        </p:blipFill>
        <p:spPr>
          <a:xfrm>
            <a:off x="7019808" y="730956"/>
            <a:ext cx="4935125" cy="4925718"/>
          </a:xfrm>
          <a:prstGeom prst="rect">
            <a:avLst/>
          </a:prstGeom>
        </p:spPr>
      </p:pic>
      <p:sp>
        <p:nvSpPr>
          <p:cNvPr id="2" name="Title 1">
            <a:extLst>
              <a:ext uri="{FF2B5EF4-FFF2-40B4-BE49-F238E27FC236}">
                <a16:creationId xmlns:a16="http://schemas.microsoft.com/office/drawing/2014/main" id="{B1F61F96-D4E1-3268-85BB-0C5699D3028B}"/>
              </a:ext>
            </a:extLst>
          </p:cNvPr>
          <p:cNvSpPr>
            <a:spLocks noGrp="1"/>
          </p:cNvSpPr>
          <p:nvPr>
            <p:ph type="title"/>
          </p:nvPr>
        </p:nvSpPr>
        <p:spPr>
          <a:xfrm>
            <a:off x="358219" y="365125"/>
            <a:ext cx="10907996" cy="1344377"/>
          </a:xfrm>
        </p:spPr>
        <p:txBody>
          <a:bodyPr>
            <a:normAutofit fontScale="90000"/>
          </a:bodyPr>
          <a:lstStyle/>
          <a:p>
            <a:pPr algn="ctr"/>
            <a:r>
              <a:rPr lang="en-US" sz="6000" b="1" dirty="0"/>
              <a:t>Wearable Technologies</a:t>
            </a:r>
            <a:br>
              <a:rPr lang="en-US" dirty="0"/>
            </a:br>
            <a:endParaRPr lang="en-GB"/>
          </a:p>
        </p:txBody>
      </p:sp>
      <p:sp>
        <p:nvSpPr>
          <p:cNvPr id="3" name="Content Placeholder 2">
            <a:extLst>
              <a:ext uri="{FF2B5EF4-FFF2-40B4-BE49-F238E27FC236}">
                <a16:creationId xmlns:a16="http://schemas.microsoft.com/office/drawing/2014/main" id="{08BC706D-677B-BD82-21E0-6A80CC398E6F}"/>
              </a:ext>
            </a:extLst>
          </p:cNvPr>
          <p:cNvSpPr>
            <a:spLocks noGrp="1"/>
          </p:cNvSpPr>
          <p:nvPr>
            <p:ph idx="1"/>
          </p:nvPr>
        </p:nvSpPr>
        <p:spPr>
          <a:xfrm>
            <a:off x="358219" y="1825625"/>
            <a:ext cx="6938987" cy="3575934"/>
          </a:xfrm>
        </p:spPr>
        <p:txBody>
          <a:bodyPr vert="horz" lIns="91440" tIns="45720" rIns="91440" bIns="45720" rtlCol="0" anchor="t">
            <a:normAutofit/>
          </a:bodyPr>
          <a:lstStyle/>
          <a:p>
            <a:endParaRPr lang="en-US"/>
          </a:p>
          <a:p>
            <a:r>
              <a:rPr lang="en-US" dirty="0"/>
              <a:t>Wearable Technology also known as ‘wearables’ is any kind of electronic device designed to be worn on the user's body as accessories, Jewelry medical devices, embedded in clothing, implanted in the body or even tattooed on the skin.</a:t>
            </a:r>
            <a:endParaRPr lang="en-US" dirty="0">
              <a:ea typeface="Calibri"/>
              <a:cs typeface="Calibri"/>
            </a:endParaRPr>
          </a:p>
          <a:p>
            <a:endParaRPr lang="en-GB"/>
          </a:p>
        </p:txBody>
      </p:sp>
    </p:spTree>
    <p:extLst>
      <p:ext uri="{BB962C8B-B14F-4D97-AF65-F5344CB8AC3E}">
        <p14:creationId xmlns:p14="http://schemas.microsoft.com/office/powerpoint/2010/main" val="518226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using a smart watch&#10;&#10;Description automatically generated">
            <a:extLst>
              <a:ext uri="{FF2B5EF4-FFF2-40B4-BE49-F238E27FC236}">
                <a16:creationId xmlns:a16="http://schemas.microsoft.com/office/drawing/2014/main" id="{C70D22DA-B73C-AA75-D41F-33F9C073BF31}"/>
              </a:ext>
            </a:extLst>
          </p:cNvPr>
          <p:cNvPicPr>
            <a:picLocks noChangeAspect="1"/>
          </p:cNvPicPr>
          <p:nvPr/>
        </p:nvPicPr>
        <p:blipFill rotWithShape="1">
          <a:blip r:embed="rId2"/>
          <a:srcRect l="32326" r="8837" b="840"/>
          <a:stretch/>
        </p:blipFill>
        <p:spPr>
          <a:xfrm>
            <a:off x="7697143" y="-4133"/>
            <a:ext cx="4498758" cy="4388656"/>
          </a:xfrm>
          <a:prstGeom prst="rect">
            <a:avLst/>
          </a:prstGeom>
        </p:spPr>
      </p:pic>
      <p:sp>
        <p:nvSpPr>
          <p:cNvPr id="2" name="Title 1">
            <a:extLst>
              <a:ext uri="{FF2B5EF4-FFF2-40B4-BE49-F238E27FC236}">
                <a16:creationId xmlns:a16="http://schemas.microsoft.com/office/drawing/2014/main" id="{381CD7A3-DD7E-DB6F-8778-233C11142719}"/>
              </a:ext>
            </a:extLst>
          </p:cNvPr>
          <p:cNvSpPr>
            <a:spLocks noGrp="1"/>
          </p:cNvSpPr>
          <p:nvPr>
            <p:ph type="title"/>
          </p:nvPr>
        </p:nvSpPr>
        <p:spPr>
          <a:xfrm>
            <a:off x="358219" y="365125"/>
            <a:ext cx="8085773" cy="1344377"/>
          </a:xfrm>
        </p:spPr>
        <p:txBody>
          <a:bodyPr>
            <a:normAutofit/>
          </a:bodyPr>
          <a:lstStyle/>
          <a:p>
            <a:pPr algn="ctr"/>
            <a:r>
              <a:rPr lang="en-GB" sz="5400" b="1" dirty="0"/>
              <a:t>INTRODUCTION</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3A2C1F78-836B-6E05-22F1-63E4C9D589C4}"/>
              </a:ext>
            </a:extLst>
          </p:cNvPr>
          <p:cNvSpPr>
            <a:spLocks noGrp="1"/>
          </p:cNvSpPr>
          <p:nvPr>
            <p:ph idx="1"/>
          </p:nvPr>
        </p:nvSpPr>
        <p:spPr>
          <a:xfrm>
            <a:off x="592689" y="1555550"/>
            <a:ext cx="7053936" cy="4347578"/>
          </a:xfrm>
        </p:spPr>
        <p:txBody>
          <a:bodyPr vert="horz" lIns="91440" tIns="45720" rIns="91440" bIns="45720" rtlCol="0" anchor="t">
            <a:normAutofit fontScale="92500" lnSpcReduction="20000"/>
          </a:bodyPr>
          <a:lstStyle/>
          <a:p>
            <a:pPr marL="0" indent="0">
              <a:buNone/>
            </a:pPr>
            <a:r>
              <a:rPr lang="en-GB" sz="3000" dirty="0"/>
              <a:t>As we delve into the fascinating world of wearable and implantable technologies and explore their potential in improving our health and well-being. To illustrate the practical application of these technologies we will focus on an app called </a:t>
            </a:r>
            <a:r>
              <a:rPr lang="en-GB" sz="3000" b="1" dirty="0"/>
              <a:t>Get Fit Wales</a:t>
            </a:r>
            <a:r>
              <a:rPr lang="en-GB" sz="3000" dirty="0"/>
              <a:t>.</a:t>
            </a:r>
          </a:p>
          <a:p>
            <a:pPr marL="0" indent="0">
              <a:buNone/>
            </a:pPr>
            <a:endParaRPr lang="en-GB" dirty="0">
              <a:ea typeface="Calibri"/>
              <a:cs typeface="Calibri"/>
            </a:endParaRPr>
          </a:p>
          <a:p>
            <a:pPr marL="0" indent="0">
              <a:buNone/>
            </a:pPr>
            <a:r>
              <a:rPr lang="en-GB" sz="3000" dirty="0"/>
              <a:t>Get fit is a fitness app with the aim of supporting individuals to improve their physical activity and connect with community vendors addressing issues that are affecting their health and wellbeing.</a:t>
            </a:r>
            <a:endParaRPr lang="en-GB" sz="3000" dirty="0">
              <a:ea typeface="Calibri"/>
              <a:cs typeface="Calibri"/>
            </a:endParaRPr>
          </a:p>
        </p:txBody>
      </p:sp>
      <p:pic>
        <p:nvPicPr>
          <p:cNvPr id="6" name="Picture 4" descr="A colorful text with a person walking&#10;&#10;Description automatically generated">
            <a:extLst>
              <a:ext uri="{FF2B5EF4-FFF2-40B4-BE49-F238E27FC236}">
                <a16:creationId xmlns:a16="http://schemas.microsoft.com/office/drawing/2014/main" id="{A59DD35F-F136-274D-B0C3-C223842F8B6C}"/>
              </a:ext>
            </a:extLst>
          </p:cNvPr>
          <p:cNvPicPr>
            <a:picLocks noChangeAspect="1"/>
          </p:cNvPicPr>
          <p:nvPr/>
        </p:nvPicPr>
        <p:blipFill>
          <a:blip r:embed="rId3"/>
          <a:stretch>
            <a:fillRect/>
          </a:stretch>
        </p:blipFill>
        <p:spPr>
          <a:xfrm>
            <a:off x="7988770" y="3045177"/>
            <a:ext cx="3956755" cy="3956755"/>
          </a:xfrm>
          <a:prstGeom prst="rect">
            <a:avLst/>
          </a:prstGeom>
        </p:spPr>
      </p:pic>
    </p:spTree>
    <p:extLst>
      <p:ext uri="{BB962C8B-B14F-4D97-AF65-F5344CB8AC3E}">
        <p14:creationId xmlns:p14="http://schemas.microsoft.com/office/powerpoint/2010/main" val="2644190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rainbow with a rainbow and a rainbow and a rainbow with text&#10;&#10;Description automatically generated">
            <a:extLst>
              <a:ext uri="{FF2B5EF4-FFF2-40B4-BE49-F238E27FC236}">
                <a16:creationId xmlns:a16="http://schemas.microsoft.com/office/drawing/2014/main" id="{A9073584-7EE2-06DA-AA03-E9BC741F9204}"/>
              </a:ext>
            </a:extLst>
          </p:cNvPr>
          <p:cNvPicPr>
            <a:picLocks noGrp="1" noChangeAspect="1"/>
          </p:cNvPicPr>
          <p:nvPr>
            <p:ph idx="1"/>
          </p:nvPr>
        </p:nvPicPr>
        <p:blipFill>
          <a:blip r:embed="rId2"/>
          <a:stretch>
            <a:fillRect/>
          </a:stretch>
        </p:blipFill>
        <p:spPr>
          <a:xfrm>
            <a:off x="255968" y="28811"/>
            <a:ext cx="11676941" cy="5664377"/>
          </a:xfrm>
        </p:spPr>
      </p:pic>
    </p:spTree>
    <p:extLst>
      <p:ext uri="{BB962C8B-B14F-4D97-AF65-F5344CB8AC3E}">
        <p14:creationId xmlns:p14="http://schemas.microsoft.com/office/powerpoint/2010/main" val="1439414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19E71-177F-8669-E141-8BF9972AA857}"/>
              </a:ext>
            </a:extLst>
          </p:cNvPr>
          <p:cNvSpPr>
            <a:spLocks noGrp="1"/>
          </p:cNvSpPr>
          <p:nvPr>
            <p:ph type="title"/>
          </p:nvPr>
        </p:nvSpPr>
        <p:spPr>
          <a:xfrm>
            <a:off x="358219" y="365125"/>
            <a:ext cx="8405625" cy="1344377"/>
          </a:xfrm>
        </p:spPr>
        <p:txBody>
          <a:bodyPr>
            <a:noAutofit/>
          </a:bodyPr>
          <a:lstStyle/>
          <a:p>
            <a:pPr algn="ctr"/>
            <a:r>
              <a:rPr lang="en-GB" sz="5400" b="1" dirty="0"/>
              <a:t>An Overview of Get FIT Wales</a:t>
            </a:r>
          </a:p>
        </p:txBody>
      </p:sp>
      <p:sp>
        <p:nvSpPr>
          <p:cNvPr id="3" name="Content Placeholder 2">
            <a:extLst>
              <a:ext uri="{FF2B5EF4-FFF2-40B4-BE49-F238E27FC236}">
                <a16:creationId xmlns:a16="http://schemas.microsoft.com/office/drawing/2014/main" id="{B4EB92CC-D4DD-3D1A-3D17-CE411BB3B21A}"/>
              </a:ext>
            </a:extLst>
          </p:cNvPr>
          <p:cNvSpPr>
            <a:spLocks noGrp="1"/>
          </p:cNvSpPr>
          <p:nvPr>
            <p:ph idx="1"/>
          </p:nvPr>
        </p:nvSpPr>
        <p:spPr>
          <a:xfrm>
            <a:off x="358219" y="1825625"/>
            <a:ext cx="7013329" cy="3575934"/>
          </a:xfrm>
        </p:spPr>
        <p:txBody>
          <a:bodyPr vert="horz" lIns="91440" tIns="45720" rIns="91440" bIns="45720" rtlCol="0" anchor="t">
            <a:normAutofit lnSpcReduction="10000"/>
          </a:bodyPr>
          <a:lstStyle/>
          <a:p>
            <a:r>
              <a:rPr lang="en-GB" sz="3500" dirty="0"/>
              <a:t>Program Objectives : 	</a:t>
            </a:r>
          </a:p>
          <a:p>
            <a:pPr marL="0" indent="0">
              <a:buNone/>
            </a:pPr>
            <a:r>
              <a:rPr lang="en-GB" sz="3000" dirty="0"/>
              <a:t>Get fit Wales is a comprehensive fitness program that aims to promote an active lifestyle among participant.</a:t>
            </a:r>
            <a:endParaRPr lang="en-GB" sz="3000" dirty="0">
              <a:ea typeface="Calibri"/>
              <a:cs typeface="Calibri"/>
            </a:endParaRPr>
          </a:p>
          <a:p>
            <a:pPr marL="0" indent="0">
              <a:buNone/>
            </a:pPr>
            <a:r>
              <a:rPr lang="en-GB" sz="3000" dirty="0"/>
              <a:t>It encourages participant to register their wearable devices to track their progress, set fitness goals and participate in various challenges and activities.</a:t>
            </a:r>
            <a:r>
              <a:rPr lang="en-GB" dirty="0"/>
              <a:t> </a:t>
            </a:r>
            <a:endParaRPr lang="en-GB" dirty="0">
              <a:ea typeface="Calibri"/>
              <a:cs typeface="Calibri"/>
            </a:endParaRPr>
          </a:p>
        </p:txBody>
      </p:sp>
      <p:pic>
        <p:nvPicPr>
          <p:cNvPr id="8" name="Picture 4" descr="A group of people exercising&#10;&#10;Description automatically generated">
            <a:extLst>
              <a:ext uri="{FF2B5EF4-FFF2-40B4-BE49-F238E27FC236}">
                <a16:creationId xmlns:a16="http://schemas.microsoft.com/office/drawing/2014/main" id="{A116AA57-DA71-807B-9BBC-3269D9F45E70}"/>
              </a:ext>
            </a:extLst>
          </p:cNvPr>
          <p:cNvPicPr>
            <a:picLocks noChangeAspect="1"/>
          </p:cNvPicPr>
          <p:nvPr/>
        </p:nvPicPr>
        <p:blipFill>
          <a:blip r:embed="rId3"/>
          <a:stretch>
            <a:fillRect/>
          </a:stretch>
        </p:blipFill>
        <p:spPr>
          <a:xfrm>
            <a:off x="6060023" y="419106"/>
            <a:ext cx="6129865" cy="5312625"/>
          </a:xfrm>
          <a:prstGeom prst="rect">
            <a:avLst/>
          </a:prstGeom>
        </p:spPr>
      </p:pic>
    </p:spTree>
    <p:extLst>
      <p:ext uri="{BB962C8B-B14F-4D97-AF65-F5344CB8AC3E}">
        <p14:creationId xmlns:p14="http://schemas.microsoft.com/office/powerpoint/2010/main" val="2084789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4592C-23A3-53F0-92FD-C8F046EF2A9C}"/>
              </a:ext>
            </a:extLst>
          </p:cNvPr>
          <p:cNvSpPr>
            <a:spLocks noGrp="1"/>
          </p:cNvSpPr>
          <p:nvPr>
            <p:ph type="title"/>
          </p:nvPr>
        </p:nvSpPr>
        <p:spPr>
          <a:xfrm>
            <a:off x="358219" y="365125"/>
            <a:ext cx="8095180" cy="1344377"/>
          </a:xfrm>
        </p:spPr>
        <p:txBody>
          <a:bodyPr>
            <a:normAutofit/>
          </a:bodyPr>
          <a:lstStyle/>
          <a:p>
            <a:pPr algn="ctr"/>
            <a:r>
              <a:rPr lang="en-GB" sz="5400" b="1" dirty="0"/>
              <a:t>Benefit of Participation</a:t>
            </a:r>
          </a:p>
        </p:txBody>
      </p:sp>
      <p:sp>
        <p:nvSpPr>
          <p:cNvPr id="3" name="Content Placeholder 2">
            <a:extLst>
              <a:ext uri="{FF2B5EF4-FFF2-40B4-BE49-F238E27FC236}">
                <a16:creationId xmlns:a16="http://schemas.microsoft.com/office/drawing/2014/main" id="{BE0FDB29-ED5B-8AB8-8DA1-6BAC35B2D5BD}"/>
              </a:ext>
            </a:extLst>
          </p:cNvPr>
          <p:cNvSpPr>
            <a:spLocks noGrp="1"/>
          </p:cNvSpPr>
          <p:nvPr>
            <p:ph idx="1"/>
          </p:nvPr>
        </p:nvSpPr>
        <p:spPr>
          <a:xfrm>
            <a:off x="762737" y="1825624"/>
            <a:ext cx="5602218" cy="3754081"/>
          </a:xfrm>
        </p:spPr>
        <p:txBody>
          <a:bodyPr>
            <a:normAutofit/>
          </a:bodyPr>
          <a:lstStyle/>
          <a:p>
            <a:r>
              <a:rPr lang="en-GB"/>
              <a:t>Real- Time Mentoring: </a:t>
            </a:r>
          </a:p>
          <a:p>
            <a:r>
              <a:rPr lang="en-GB"/>
              <a:t>Personalised Fitness Goals</a:t>
            </a:r>
            <a:endParaRPr lang="en-GB" sz="1800" kern="100">
              <a:latin typeface="Calibri" panose="020F0502020204030204" pitchFamily="34" charset="0"/>
              <a:ea typeface="DengXian" panose="02010600030101010101" pitchFamily="2" charset="-122"/>
              <a:cs typeface="Arial" panose="020B0604020202020204" pitchFamily="34" charset="0"/>
            </a:endParaRPr>
          </a:p>
          <a:p>
            <a:r>
              <a:rPr lang="en-GB" kern="100">
                <a:effectLst/>
                <a:latin typeface="Calibri" panose="020F0502020204030204" pitchFamily="34" charset="0"/>
                <a:ea typeface="DengXian" panose="02010600030101010101" pitchFamily="2" charset="-122"/>
                <a:cs typeface="Arial" panose="020B0604020202020204" pitchFamily="34" charset="0"/>
              </a:rPr>
              <a:t>Rewards and Incentives</a:t>
            </a:r>
            <a:endParaRPr lang="en-GB" kern="100">
              <a:latin typeface="Calibri" panose="020F0502020204030204" pitchFamily="34" charset="0"/>
              <a:ea typeface="DengXian" panose="02010600030101010101" pitchFamily="2" charset="-122"/>
              <a:cs typeface="Arial" panose="020B0604020202020204" pitchFamily="34" charset="0"/>
            </a:endParaRPr>
          </a:p>
          <a:p>
            <a:r>
              <a:rPr lang="en-GB" kern="100">
                <a:effectLst/>
                <a:latin typeface="Calibri" panose="020F0502020204030204" pitchFamily="34" charset="0"/>
                <a:ea typeface="DengXian" panose="02010600030101010101" pitchFamily="2" charset="-122"/>
                <a:cs typeface="Arial" panose="020B0604020202020204" pitchFamily="34" charset="0"/>
              </a:rPr>
              <a:t> Community Engagement</a:t>
            </a:r>
            <a:endParaRPr lang="en-GB"/>
          </a:p>
        </p:txBody>
      </p:sp>
      <p:pic>
        <p:nvPicPr>
          <p:cNvPr id="6" name="Picture 4" descr="A group of people exercising&#10;&#10;Description automatically generated">
            <a:extLst>
              <a:ext uri="{FF2B5EF4-FFF2-40B4-BE49-F238E27FC236}">
                <a16:creationId xmlns:a16="http://schemas.microsoft.com/office/drawing/2014/main" id="{86698306-DC2C-2512-E0D8-8AD7251C3B34}"/>
              </a:ext>
            </a:extLst>
          </p:cNvPr>
          <p:cNvPicPr>
            <a:picLocks noChangeAspect="1"/>
          </p:cNvPicPr>
          <p:nvPr/>
        </p:nvPicPr>
        <p:blipFill>
          <a:blip r:embed="rId2"/>
          <a:stretch>
            <a:fillRect/>
          </a:stretch>
        </p:blipFill>
        <p:spPr>
          <a:xfrm>
            <a:off x="6060023" y="419106"/>
            <a:ext cx="6129865" cy="5312625"/>
          </a:xfrm>
          <a:prstGeom prst="rect">
            <a:avLst/>
          </a:prstGeom>
        </p:spPr>
      </p:pic>
    </p:spTree>
    <p:extLst>
      <p:ext uri="{BB962C8B-B14F-4D97-AF65-F5344CB8AC3E}">
        <p14:creationId xmlns:p14="http://schemas.microsoft.com/office/powerpoint/2010/main" val="3863915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F9B8-B3DA-B409-213B-BFF6C626565E}"/>
              </a:ext>
            </a:extLst>
          </p:cNvPr>
          <p:cNvSpPr>
            <a:spLocks noGrp="1"/>
          </p:cNvSpPr>
          <p:nvPr>
            <p:ph type="title"/>
          </p:nvPr>
        </p:nvSpPr>
        <p:spPr>
          <a:xfrm>
            <a:off x="358219" y="365125"/>
            <a:ext cx="8941847" cy="1344377"/>
          </a:xfrm>
        </p:spPr>
        <p:txBody>
          <a:bodyPr>
            <a:normAutofit/>
          </a:bodyPr>
          <a:lstStyle/>
          <a:p>
            <a:pPr algn="ctr"/>
            <a:r>
              <a:rPr lang="en-GB" sz="5400" b="1" dirty="0"/>
              <a:t>Hands-on Experience</a:t>
            </a:r>
            <a:endParaRPr lang="en-GB" sz="5400" b="1" dirty="0">
              <a:ea typeface="Calibri Light"/>
              <a:cs typeface="Calibri Light"/>
            </a:endParaRPr>
          </a:p>
        </p:txBody>
      </p:sp>
      <p:sp>
        <p:nvSpPr>
          <p:cNvPr id="3" name="Content Placeholder 2">
            <a:extLst>
              <a:ext uri="{FF2B5EF4-FFF2-40B4-BE49-F238E27FC236}">
                <a16:creationId xmlns:a16="http://schemas.microsoft.com/office/drawing/2014/main" id="{F65AD309-8EE3-317B-3376-540738BED1A7}"/>
              </a:ext>
            </a:extLst>
          </p:cNvPr>
          <p:cNvSpPr>
            <a:spLocks noGrp="1"/>
          </p:cNvSpPr>
          <p:nvPr>
            <p:ph idx="1"/>
          </p:nvPr>
        </p:nvSpPr>
        <p:spPr>
          <a:xfrm>
            <a:off x="819181" y="1825625"/>
            <a:ext cx="11020885" cy="3575934"/>
          </a:xfrm>
        </p:spPr>
        <p:txBody>
          <a:bodyPr vert="horz" lIns="91440" tIns="45720" rIns="91440" bIns="45720" rtlCol="0" anchor="t">
            <a:normAutofit/>
          </a:bodyPr>
          <a:lstStyle/>
          <a:p>
            <a:r>
              <a:rPr lang="en-GB"/>
              <a:t>Registration process</a:t>
            </a:r>
          </a:p>
          <a:p>
            <a:r>
              <a:rPr lang="en-GB"/>
              <a:t>Tracking process</a:t>
            </a:r>
            <a:endParaRPr lang="en-GB">
              <a:cs typeface="Calibri"/>
            </a:endParaRPr>
          </a:p>
          <a:p>
            <a:r>
              <a:rPr lang="en-GB"/>
              <a:t>Setting goals</a:t>
            </a:r>
            <a:endParaRPr lang="en-GB">
              <a:cs typeface="Calibri"/>
            </a:endParaRPr>
          </a:p>
          <a:p>
            <a:r>
              <a:rPr lang="en-GB"/>
              <a:t>Challenges and Activities</a:t>
            </a:r>
            <a:endParaRPr lang="en-GB">
              <a:cs typeface="Calibri"/>
            </a:endParaRPr>
          </a:p>
          <a:p>
            <a:r>
              <a:rPr lang="en-GB"/>
              <a:t>Visualise the data </a:t>
            </a:r>
            <a:endParaRPr lang="en-GB">
              <a:cs typeface="Calibri"/>
            </a:endParaRPr>
          </a:p>
          <a:p>
            <a:r>
              <a:rPr lang="en-GB"/>
              <a:t>Analyse the data</a:t>
            </a:r>
            <a:endParaRPr lang="en-GB">
              <a:cs typeface="Calibri"/>
            </a:endParaRPr>
          </a:p>
        </p:txBody>
      </p:sp>
      <p:pic>
        <p:nvPicPr>
          <p:cNvPr id="5" name="Picture 4" descr="A group of people exercising&#10;&#10;Description automatically generated">
            <a:extLst>
              <a:ext uri="{FF2B5EF4-FFF2-40B4-BE49-F238E27FC236}">
                <a16:creationId xmlns:a16="http://schemas.microsoft.com/office/drawing/2014/main" id="{321FBD74-B5DD-2D96-8A3D-F2C903CA6DD9}"/>
              </a:ext>
            </a:extLst>
          </p:cNvPr>
          <p:cNvPicPr>
            <a:picLocks noChangeAspect="1"/>
          </p:cNvPicPr>
          <p:nvPr/>
        </p:nvPicPr>
        <p:blipFill>
          <a:blip r:embed="rId2"/>
          <a:stretch>
            <a:fillRect/>
          </a:stretch>
        </p:blipFill>
        <p:spPr>
          <a:xfrm>
            <a:off x="6060023" y="419106"/>
            <a:ext cx="6129865" cy="5312625"/>
          </a:xfrm>
          <a:prstGeom prst="rect">
            <a:avLst/>
          </a:prstGeom>
        </p:spPr>
      </p:pic>
    </p:spTree>
    <p:extLst>
      <p:ext uri="{BB962C8B-B14F-4D97-AF65-F5344CB8AC3E}">
        <p14:creationId xmlns:p14="http://schemas.microsoft.com/office/powerpoint/2010/main" val="1390239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B06C9-0794-17C2-3AA3-CDB83AC0A27A}"/>
              </a:ext>
            </a:extLst>
          </p:cNvPr>
          <p:cNvSpPr>
            <a:spLocks noGrp="1"/>
          </p:cNvSpPr>
          <p:nvPr>
            <p:ph type="title"/>
          </p:nvPr>
        </p:nvSpPr>
        <p:spPr/>
        <p:txBody>
          <a:bodyPr>
            <a:normAutofit/>
          </a:bodyPr>
          <a:lstStyle/>
          <a:p>
            <a:pPr algn="ctr"/>
            <a:r>
              <a:rPr lang="en-GB" sz="5400" b="1" dirty="0"/>
              <a:t>Conclusion</a:t>
            </a:r>
          </a:p>
        </p:txBody>
      </p:sp>
      <p:sp>
        <p:nvSpPr>
          <p:cNvPr id="3" name="Content Placeholder 2">
            <a:extLst>
              <a:ext uri="{FF2B5EF4-FFF2-40B4-BE49-F238E27FC236}">
                <a16:creationId xmlns:a16="http://schemas.microsoft.com/office/drawing/2014/main" id="{9D454CE8-801E-CC21-6B81-77FD830F10D1}"/>
              </a:ext>
            </a:extLst>
          </p:cNvPr>
          <p:cNvSpPr>
            <a:spLocks noGrp="1"/>
          </p:cNvSpPr>
          <p:nvPr>
            <p:ph idx="1"/>
          </p:nvPr>
        </p:nvSpPr>
        <p:spPr>
          <a:xfrm>
            <a:off x="282960" y="1477551"/>
            <a:ext cx="6702884" cy="4206230"/>
          </a:xfrm>
        </p:spPr>
        <p:txBody>
          <a:bodyPr vert="horz" lIns="91440" tIns="45720" rIns="91440" bIns="45720" rtlCol="0" anchor="t">
            <a:normAutofit lnSpcReduction="10000"/>
          </a:bodyPr>
          <a:lstStyle/>
          <a:p>
            <a:pPr marL="0" indent="0">
              <a:buNone/>
            </a:pPr>
            <a:endParaRPr lang="en-GB"/>
          </a:p>
          <a:p>
            <a:pPr marL="457200" indent="-457200"/>
            <a:r>
              <a:rPr lang="en-GB"/>
              <a:t>Wearable devices have changed the way we approach health and fitness.</a:t>
            </a:r>
          </a:p>
          <a:p>
            <a:pPr marL="457200" indent="-457200"/>
            <a:r>
              <a:rPr lang="en-GB" dirty="0"/>
              <a:t>Get Fit Wales provide an excellent </a:t>
            </a:r>
            <a:r>
              <a:rPr lang="en-GB"/>
              <a:t>platform for anyone to:</a:t>
            </a:r>
            <a:endParaRPr lang="en-GB" dirty="0"/>
          </a:p>
          <a:p>
            <a:pPr marL="914400" lvl="1" indent="-457200"/>
            <a:r>
              <a:rPr lang="en-GB"/>
              <a:t>register their wearable devices,</a:t>
            </a:r>
          </a:p>
          <a:p>
            <a:pPr marL="914400" lvl="1" indent="-457200"/>
            <a:r>
              <a:rPr lang="en-GB" dirty="0"/>
              <a:t>actively </a:t>
            </a:r>
            <a:r>
              <a:rPr lang="en-GB"/>
              <a:t>monitor their progress,</a:t>
            </a:r>
          </a:p>
          <a:p>
            <a:pPr marL="914400" lvl="1" indent="-457200"/>
            <a:r>
              <a:rPr lang="en-GB" dirty="0"/>
              <a:t>set </a:t>
            </a:r>
            <a:r>
              <a:rPr lang="en-GB"/>
              <a:t>personalized goals,</a:t>
            </a:r>
          </a:p>
          <a:p>
            <a:pPr marL="914400" lvl="1" indent="-457200"/>
            <a:r>
              <a:rPr lang="en-GB"/>
              <a:t>get rewards and</a:t>
            </a:r>
          </a:p>
          <a:p>
            <a:pPr marL="914400" lvl="1" indent="-457200"/>
            <a:r>
              <a:rPr lang="en-GB" dirty="0"/>
              <a:t>engage in a supportive community. </a:t>
            </a:r>
            <a:endParaRPr lang="en-GB">
              <a:ea typeface="Calibri" panose="020F0502020204030204"/>
              <a:cs typeface="Calibri" panose="020F0502020204030204"/>
            </a:endParaRPr>
          </a:p>
        </p:txBody>
      </p:sp>
      <p:pic>
        <p:nvPicPr>
          <p:cNvPr id="4" name="Picture 4" descr="A colorful text with a person walking&#10;&#10;Description automatically generated">
            <a:extLst>
              <a:ext uri="{FF2B5EF4-FFF2-40B4-BE49-F238E27FC236}">
                <a16:creationId xmlns:a16="http://schemas.microsoft.com/office/drawing/2014/main" id="{4FFC9735-E767-F1DA-91EC-30AE307EB4A3}"/>
              </a:ext>
            </a:extLst>
          </p:cNvPr>
          <p:cNvPicPr>
            <a:picLocks noChangeAspect="1"/>
          </p:cNvPicPr>
          <p:nvPr/>
        </p:nvPicPr>
        <p:blipFill>
          <a:blip r:embed="rId2"/>
          <a:stretch>
            <a:fillRect/>
          </a:stretch>
        </p:blipFill>
        <p:spPr>
          <a:xfrm>
            <a:off x="7988770" y="3045177"/>
            <a:ext cx="3956755" cy="3956755"/>
          </a:xfrm>
          <a:prstGeom prst="rect">
            <a:avLst/>
          </a:prstGeom>
        </p:spPr>
      </p:pic>
      <p:pic>
        <p:nvPicPr>
          <p:cNvPr id="5" name="Picture 5" descr="A person using a smart watch&#10;&#10;Description automatically generated">
            <a:extLst>
              <a:ext uri="{FF2B5EF4-FFF2-40B4-BE49-F238E27FC236}">
                <a16:creationId xmlns:a16="http://schemas.microsoft.com/office/drawing/2014/main" id="{1E0D5BC0-EFC8-A426-3D1C-B335B75684C7}"/>
              </a:ext>
            </a:extLst>
          </p:cNvPr>
          <p:cNvPicPr>
            <a:picLocks noChangeAspect="1"/>
          </p:cNvPicPr>
          <p:nvPr/>
        </p:nvPicPr>
        <p:blipFill>
          <a:blip r:embed="rId3"/>
          <a:stretch>
            <a:fillRect/>
          </a:stretch>
        </p:blipFill>
        <p:spPr>
          <a:xfrm>
            <a:off x="6746993" y="1555228"/>
            <a:ext cx="5198532" cy="2712728"/>
          </a:xfrm>
          <a:prstGeom prst="rect">
            <a:avLst/>
          </a:prstGeom>
        </p:spPr>
      </p:pic>
    </p:spTree>
    <p:extLst>
      <p:ext uri="{BB962C8B-B14F-4D97-AF65-F5344CB8AC3E}">
        <p14:creationId xmlns:p14="http://schemas.microsoft.com/office/powerpoint/2010/main" val="151793055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A83F474-159E-4A3F-8D5A-28C3FB35DD64}">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683</Words>
  <Application>Microsoft Office PowerPoint</Application>
  <PresentationFormat>Widescreen</PresentationFormat>
  <Paragraphs>114</Paragraphs>
  <Slides>16</Slides>
  <Notes>8</Notes>
  <HiddenSlides>0</HiddenSlides>
  <MMClips>0</MMClips>
  <ScaleCrop>false</ScaleCrop>
  <HeadingPairs>
    <vt:vector size="6" baseType="variant">
      <vt:variant>
        <vt:lpstr>Fonts Used</vt:lpstr>
      </vt:variant>
      <vt:variant>
        <vt:i4>3</vt:i4>
      </vt:variant>
      <vt:variant>
        <vt:lpstr>Theme</vt:lpstr>
      </vt:variant>
      <vt:variant>
        <vt:i4>21</vt:i4>
      </vt:variant>
      <vt:variant>
        <vt:lpstr>Slide Titles</vt:lpstr>
      </vt:variant>
      <vt:variant>
        <vt:i4>16</vt:i4>
      </vt:variant>
    </vt:vector>
  </HeadingPairs>
  <TitlesOfParts>
    <vt:vector size="40" baseType="lpstr">
      <vt:lpstr>Arial</vt:lpstr>
      <vt:lpstr>Calibri</vt:lpstr>
      <vt:lpstr>Calibri Light</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Big Data Characteristics</vt:lpstr>
      <vt:lpstr>Big Data Characteristics</vt:lpstr>
      <vt:lpstr>Big Data Quality</vt:lpstr>
      <vt:lpstr>Big Data Observability</vt:lpstr>
      <vt:lpstr>Why Big Data in Health</vt:lpstr>
      <vt:lpstr>Big Data in Health</vt:lpstr>
      <vt:lpstr>Big Data in Health</vt:lpstr>
      <vt:lpstr>PowerPoint Presentation</vt:lpstr>
      <vt:lpstr>Wearable Technologies </vt:lpstr>
      <vt:lpstr>INTRODUCTION</vt:lpstr>
      <vt:lpstr>PowerPoint Presentation</vt:lpstr>
      <vt:lpstr>An Overview of Get FIT Wales</vt:lpstr>
      <vt:lpstr>Benefit of Participation</vt:lpstr>
      <vt:lpstr>Hands-on Experience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127</cp:revision>
  <dcterms:created xsi:type="dcterms:W3CDTF">2021-03-09T15:35:42Z</dcterms:created>
  <dcterms:modified xsi:type="dcterms:W3CDTF">2023-07-18T13:46:50Z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