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94" r:id="rId3"/>
    <p:sldId id="473" r:id="rId4"/>
    <p:sldId id="534" r:id="rId5"/>
    <p:sldId id="535" r:id="rId6"/>
    <p:sldId id="472" r:id="rId7"/>
    <p:sldId id="528" r:id="rId8"/>
    <p:sldId id="530" r:id="rId9"/>
    <p:sldId id="531" r:id="rId10"/>
    <p:sldId id="532" r:id="rId11"/>
    <p:sldId id="533" r:id="rId12"/>
    <p:sldId id="444" r:id="rId13"/>
    <p:sldId id="506" r:id="rId14"/>
    <p:sldId id="541" r:id="rId15"/>
    <p:sldId id="542" r:id="rId16"/>
    <p:sldId id="549" r:id="rId17"/>
    <p:sldId id="550" r:id="rId18"/>
    <p:sldId id="543" r:id="rId19"/>
    <p:sldId id="564" r:id="rId20"/>
    <p:sldId id="544" r:id="rId21"/>
    <p:sldId id="545" r:id="rId22"/>
    <p:sldId id="546" r:id="rId23"/>
    <p:sldId id="547" r:id="rId24"/>
    <p:sldId id="548" r:id="rId25"/>
    <p:sldId id="551" r:id="rId26"/>
    <p:sldId id="552" r:id="rId27"/>
    <p:sldId id="553" r:id="rId28"/>
    <p:sldId id="554" r:id="rId29"/>
    <p:sldId id="555" r:id="rId30"/>
    <p:sldId id="556" r:id="rId31"/>
    <p:sldId id="557" r:id="rId32"/>
    <p:sldId id="561" r:id="rId33"/>
    <p:sldId id="559" r:id="rId34"/>
    <p:sldId id="558" r:id="rId35"/>
    <p:sldId id="563" r:id="rId36"/>
    <p:sldId id="562" r:id="rId37"/>
    <p:sldId id="56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90" y="-2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16/04/2018</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biblegateway.com/passage/?search=Genesis+2%3A4-25&amp;version=NIV#fen-NIV-52g" TargetMode="External"/><Relationship Id="rId2" Type="http://schemas.openxmlformats.org/officeDocument/2006/relationships/hyperlink" Target="https://www.biblegateway.com/passage/?search=Genesis+2%3A4-25&amp;version=NIV#fen-NIV-51f" TargetMode="External"/><Relationship Id="rId1" Type="http://schemas.openxmlformats.org/officeDocument/2006/relationships/slideLayout" Target="../slideLayouts/slideLayout4.xml"/><Relationship Id="rId4" Type="http://schemas.openxmlformats.org/officeDocument/2006/relationships/hyperlink" Target="https://www.biblegateway.com/passage/?search=Genesis+2%3A4-25&amp;version=NIV#fen-NIV-53h"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en.wikipedia.org/wiki/Seven_gifts_of_the_Holy_Spirit#cite_note-22"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en.wikipedia.org/wiki/Seven_gifts_of_the_Holy_Spirit#cite_note-23" TargetMode="External"/><Relationship Id="rId2" Type="http://schemas.openxmlformats.org/officeDocument/2006/relationships/hyperlink" Target="https://en.wikipedia.org/wiki/Joseph_Rickaby"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en.wikipedia.org/wiki/Awe" TargetMode="External"/><Relationship Id="rId2" Type="http://schemas.openxmlformats.org/officeDocument/2006/relationships/hyperlink" Target="https://en.wikipedia.org/wiki/Wonder_(emotion)" TargetMode="External"/><Relationship Id="rId1" Type="http://schemas.openxmlformats.org/officeDocument/2006/relationships/slideLayout" Target="../slideLayouts/slideLayout4.xml"/><Relationship Id="rId4" Type="http://schemas.openxmlformats.org/officeDocument/2006/relationships/image" Target="../media/image11.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b="1" dirty="0" smtClean="0"/>
              <a:t>Introduction to Christian Theology</a:t>
            </a:r>
            <a:endParaRPr lang="en-GB" sz="8000" b="1" dirty="0"/>
          </a:p>
        </p:txBody>
      </p:sp>
      <p:sp>
        <p:nvSpPr>
          <p:cNvPr id="3" name="Subtitle 2"/>
          <p:cNvSpPr>
            <a:spLocks noGrp="1"/>
          </p:cNvSpPr>
          <p:nvPr>
            <p:ph type="subTitle" idx="1"/>
          </p:nvPr>
        </p:nvSpPr>
        <p:spPr/>
        <p:txBody>
          <a:bodyPr/>
          <a:lstStyle/>
          <a:p>
            <a:r>
              <a:rPr lang="en-GB" dirty="0" smtClean="0"/>
              <a:t>Dr Angus M Slater</a:t>
            </a:r>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Text Placeholder 2"/>
          <p:cNvSpPr>
            <a:spLocks noGrp="1"/>
          </p:cNvSpPr>
          <p:nvPr>
            <p:ph type="body" idx="1"/>
          </p:nvPr>
        </p:nvSpPr>
        <p:spPr/>
        <p:txBody>
          <a:bodyPr/>
          <a:lstStyle/>
          <a:p>
            <a:r>
              <a:rPr lang="en-GB" dirty="0" smtClean="0"/>
              <a:t>Exams!</a:t>
            </a:r>
            <a:endParaRPr lang="en-GB" dirty="0"/>
          </a:p>
        </p:txBody>
      </p:sp>
    </p:spTree>
    <p:extLst>
      <p:ext uri="{BB962C8B-B14F-4D97-AF65-F5344CB8AC3E}">
        <p14:creationId xmlns:p14="http://schemas.microsoft.com/office/powerpoint/2010/main" val="2269751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70195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Creation  – Responsive aspects summary</a:t>
            </a:r>
            <a:endParaRPr lang="en-GB" dirty="0"/>
          </a:p>
        </p:txBody>
      </p:sp>
      <p:sp>
        <p:nvSpPr>
          <p:cNvPr id="5" name="Content Placeholder 4"/>
          <p:cNvSpPr>
            <a:spLocks noGrp="1"/>
          </p:cNvSpPr>
          <p:nvPr>
            <p:ph idx="1"/>
          </p:nvPr>
        </p:nvSpPr>
        <p:spPr/>
        <p:txBody>
          <a:bodyPr>
            <a:normAutofit fontScale="85000" lnSpcReduction="20000"/>
          </a:bodyPr>
          <a:lstStyle/>
          <a:p>
            <a:pPr marL="0" lvl="0" indent="0" algn="just" eaLnBrk="0" fontAlgn="base" hangingPunct="0">
              <a:lnSpc>
                <a:spcPct val="100000"/>
              </a:lnSpc>
              <a:spcBef>
                <a:spcPct val="0"/>
              </a:spcBef>
              <a:spcAft>
                <a:spcPct val="0"/>
              </a:spcAft>
              <a:buNone/>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So, by responding to the challenges of its setting we can see that the development of the doctrine of creation leads us to say the following:</a:t>
            </a:r>
          </a:p>
          <a:p>
            <a:pPr marL="0" lvl="0" indent="0" algn="just" eaLnBrk="0" fontAlgn="base" hangingPunct="0">
              <a:lnSpc>
                <a:spcPct val="100000"/>
              </a:lnSpc>
              <a:spcBef>
                <a:spcPct val="0"/>
              </a:spcBef>
              <a:spcAft>
                <a:spcPct val="0"/>
              </a:spcAft>
              <a:buNone/>
            </a:pPr>
            <a:endParaRPr kumimoji="0" lang="en-GB" altLang="en-US" b="0" i="0" u="none" strike="noStrike" cap="none" normalizeH="0" baseline="0" dirty="0" smtClean="0">
              <a:ln>
                <a:noFill/>
              </a:ln>
              <a:solidFill>
                <a:schemeClr val="tx1"/>
              </a:solidFill>
              <a:effectLst/>
            </a:endParaRP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God is the creator of all things.</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The God is distinct from his creation.</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God remains active in his creation – sustaining it and restoring it.</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God is the creator of all humanity, in his own image.  </a:t>
            </a:r>
          </a:p>
          <a:p>
            <a:pPr marL="0" lvl="0" indent="0" algn="just" eaLnBrk="0" fontAlgn="base" hangingPunct="0">
              <a:lnSpc>
                <a:spcPct val="100000"/>
              </a:lnSpc>
              <a:spcBef>
                <a:spcPct val="0"/>
              </a:spcBef>
              <a:spcAft>
                <a:spcPct val="0"/>
              </a:spcAft>
              <a:buFontTx/>
              <a:buAutoNum type="arabicPeriod"/>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That, despite its fallen state, creation is good, and that God is not responsible for evil.  </a:t>
            </a:r>
          </a:p>
          <a:p>
            <a:pPr marL="0" lvl="0" indent="0" algn="just" eaLnBrk="0" fontAlgn="base" hangingPunct="0">
              <a:lnSpc>
                <a:spcPct val="100000"/>
              </a:lnSpc>
              <a:spcBef>
                <a:spcPct val="0"/>
              </a:spcBef>
              <a:spcAft>
                <a:spcPct val="0"/>
              </a:spcAft>
              <a:buFontTx/>
              <a:buAutoNum type="arabicPeriod"/>
            </a:pPr>
            <a:endParaRPr kumimoji="0" lang="en-GB" altLang="en-US" b="0" i="0" u="none" strike="noStrike" cap="none" normalizeH="0" baseline="0" dirty="0" smtClean="0">
              <a:ln>
                <a:noFill/>
              </a:ln>
              <a:solidFill>
                <a:schemeClr val="tx1"/>
              </a:solidFill>
              <a:effectLst/>
            </a:endParaRPr>
          </a:p>
          <a:p>
            <a:pPr marL="0" lvl="0" indent="0" algn="just" eaLnBrk="0" fontAlgn="base" hangingPunct="0">
              <a:lnSpc>
                <a:spcPct val="100000"/>
              </a:lnSpc>
              <a:spcBef>
                <a:spcPct val="0"/>
              </a:spcBef>
              <a:spcAft>
                <a:spcPct val="0"/>
              </a:spcAft>
              <a:buNone/>
            </a:pPr>
            <a:r>
              <a:rPr kumimoji="0" lang="en-GB" altLang="en-US" b="0" i="0" u="none" strike="noStrike" cap="none" normalizeH="0" baseline="0" dirty="0" smtClean="0">
                <a:ln>
                  <a:noFill/>
                </a:ln>
                <a:solidFill>
                  <a:schemeClr val="tx1"/>
                </a:solidFill>
                <a:effectLst/>
                <a:latin typeface="Tahoma" panose="020B0604030504040204" pitchFamily="34" charset="0"/>
                <a:ea typeface="Times New Roman" panose="02020603050405020304" pitchFamily="18" charset="0"/>
                <a:cs typeface="Tahoma" panose="020B0604030504040204" pitchFamily="34" charset="0"/>
              </a:rPr>
              <a:t>So if that is the ‘what’ of the doctrine of creation – what of the how and the why?  </a:t>
            </a:r>
            <a:endParaRPr kumimoji="0" lang="en-GB" altLang="en-US" b="0" i="0" u="none" strike="noStrike" cap="none" normalizeH="0" baseline="0" dirty="0" smtClean="0">
              <a:ln>
                <a:noFill/>
              </a:ln>
              <a:solidFill>
                <a:schemeClr val="tx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4023419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Hermeneutics? - </a:t>
            </a:r>
            <a:r>
              <a:rPr lang="en-GB" dirty="0"/>
              <a:t>from </a:t>
            </a:r>
            <a:r>
              <a:rPr lang="el-GR" dirty="0"/>
              <a:t>ἑρμηνεύς </a:t>
            </a:r>
            <a:r>
              <a:rPr lang="en-GB" dirty="0" smtClean="0"/>
              <a:t>(Greek)</a:t>
            </a:r>
            <a:endParaRPr lang="en-GB" dirty="0"/>
          </a:p>
        </p:txBody>
      </p:sp>
      <p:sp>
        <p:nvSpPr>
          <p:cNvPr id="3" name="Content Placeholder 2"/>
          <p:cNvSpPr>
            <a:spLocks noGrp="1"/>
          </p:cNvSpPr>
          <p:nvPr>
            <p:ph sz="half" idx="1"/>
          </p:nvPr>
        </p:nvSpPr>
        <p:spPr/>
        <p:txBody>
          <a:bodyPr>
            <a:normAutofit fontScale="70000" lnSpcReduction="20000"/>
          </a:bodyPr>
          <a:lstStyle/>
          <a:p>
            <a:pPr marL="0" indent="0" fontAlgn="base">
              <a:buNone/>
            </a:pPr>
            <a:r>
              <a:rPr lang="en-GB" dirty="0" smtClean="0"/>
              <a:t>Nobody takes</a:t>
            </a:r>
            <a:r>
              <a:rPr lang="en-GB" dirty="0"/>
              <a:t> </a:t>
            </a:r>
            <a:r>
              <a:rPr lang="en-GB" i="1" dirty="0"/>
              <a:t>everything</a:t>
            </a:r>
            <a:r>
              <a:rPr lang="en-GB" dirty="0"/>
              <a:t> literally. Jesus is the “door,” but He’s not made of wood. We are the “branches,” but we’re not sprouting leaves</a:t>
            </a:r>
            <a:r>
              <a:rPr lang="en-GB" dirty="0" smtClean="0"/>
              <a:t>.</a:t>
            </a:r>
          </a:p>
          <a:p>
            <a:pPr marL="0" indent="0" fontAlgn="base">
              <a:buNone/>
            </a:pPr>
            <a:endParaRPr lang="en-GB" dirty="0"/>
          </a:p>
          <a:p>
            <a:pPr marL="0" indent="0" fontAlgn="base">
              <a:buNone/>
            </a:pPr>
            <a:r>
              <a:rPr lang="en-GB" dirty="0" smtClean="0"/>
              <a:t>Most </a:t>
            </a:r>
            <a:r>
              <a:rPr lang="en-GB" dirty="0"/>
              <a:t>do </a:t>
            </a:r>
            <a:r>
              <a:rPr lang="en-GB" dirty="0" smtClean="0"/>
              <a:t>take</a:t>
            </a:r>
            <a:r>
              <a:rPr lang="en-GB" dirty="0"/>
              <a:t> </a:t>
            </a:r>
            <a:r>
              <a:rPr lang="en-GB" i="1" dirty="0"/>
              <a:t>seriously</a:t>
            </a:r>
            <a:r>
              <a:rPr lang="en-GB" dirty="0"/>
              <a:t> accounts others find fanciful and far-fetched: a man made from mud (Adam), loaves and fishes miraculously multiplied, vivified corpses rising from graves, etc</a:t>
            </a:r>
            <a:r>
              <a:rPr lang="en-GB" dirty="0" smtClean="0"/>
              <a:t>.</a:t>
            </a:r>
          </a:p>
          <a:p>
            <a:pPr marL="0" indent="0" fontAlgn="base">
              <a:buNone/>
            </a:pPr>
            <a:endParaRPr lang="en-GB" dirty="0"/>
          </a:p>
          <a:p>
            <a:pPr marL="0" indent="0" fontAlgn="base">
              <a:buNone/>
            </a:pPr>
            <a:r>
              <a:rPr lang="en-GB" dirty="0"/>
              <a:t>A short “yes” or “no” response to the “Do you take the Bible literally?” question, then, would not be helpful. Neither answer gives the full picture. </a:t>
            </a:r>
          </a:p>
        </p:txBody>
      </p:sp>
      <p:sp>
        <p:nvSpPr>
          <p:cNvPr id="4" name="Content Placeholder 3"/>
          <p:cNvSpPr>
            <a:spLocks noGrp="1"/>
          </p:cNvSpPr>
          <p:nvPr>
            <p:ph sz="half" idx="2"/>
          </p:nvPr>
        </p:nvSpPr>
        <p:spPr/>
        <p:txBody>
          <a:bodyPr>
            <a:normAutofit fontScale="70000" lnSpcReduction="20000"/>
          </a:bodyPr>
          <a:lstStyle/>
          <a:p>
            <a:pPr marL="0" indent="0">
              <a:buNone/>
            </a:pPr>
            <a:r>
              <a:rPr lang="en-GB" dirty="0" smtClean="0"/>
              <a:t>So if we change the way we read the Bible, depending on the context of the piece we are reading, then we must have reasons why we choose to read one part in one way and another part differently.</a:t>
            </a:r>
          </a:p>
          <a:p>
            <a:pPr marL="0" indent="0">
              <a:buNone/>
            </a:pPr>
            <a:endParaRPr lang="en-GB" dirty="0" smtClean="0"/>
          </a:p>
          <a:p>
            <a:pPr marL="0" indent="0">
              <a:buNone/>
            </a:pPr>
            <a:r>
              <a:rPr lang="en-GB" dirty="0" smtClean="0"/>
              <a:t>Those reasons are formed by a blizzard of inputs – traditional understandings, personal experiences, biases, etc.</a:t>
            </a:r>
          </a:p>
          <a:p>
            <a:pPr marL="0" indent="0">
              <a:buNone/>
            </a:pPr>
            <a:endParaRPr lang="en-GB" dirty="0"/>
          </a:p>
          <a:p>
            <a:pPr marL="0" indent="0">
              <a:buNone/>
            </a:pPr>
            <a:r>
              <a:rPr lang="en-GB" dirty="0" smtClean="0"/>
              <a:t>If that is the case, then our knowledge of Scripture and our readings of Scripture are dependant on our selves.</a:t>
            </a:r>
            <a:endParaRPr lang="en-GB" dirty="0"/>
          </a:p>
        </p:txBody>
      </p:sp>
    </p:spTree>
    <p:extLst>
      <p:ext uri="{BB962C8B-B14F-4D97-AF65-F5344CB8AC3E}">
        <p14:creationId xmlns:p14="http://schemas.microsoft.com/office/powerpoint/2010/main" val="158853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66721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idx="1"/>
          </p:nvPr>
        </p:nvSpPr>
        <p:spPr/>
        <p:txBody>
          <a:bodyPr>
            <a:normAutofit/>
          </a:bodyPr>
          <a:lstStyle/>
          <a:p>
            <a:pPr marL="0" indent="0">
              <a:buNone/>
            </a:pPr>
            <a:r>
              <a:rPr lang="en-GB" sz="4400" dirty="0"/>
              <a:t>WILLIAMS, D.T., 2014. The Spirit in creation. </a:t>
            </a:r>
            <a:r>
              <a:rPr lang="en-GB" sz="4400" i="1" dirty="0"/>
              <a:t>Scottish Journal of Theology, </a:t>
            </a:r>
            <a:r>
              <a:rPr lang="en-GB" sz="4400" b="1" dirty="0"/>
              <a:t>67</a:t>
            </a:r>
            <a:r>
              <a:rPr lang="en-GB" sz="4400" dirty="0"/>
              <a:t>(1), pp. 1-14.</a:t>
            </a:r>
          </a:p>
        </p:txBody>
      </p:sp>
    </p:spTree>
    <p:extLst>
      <p:ext uri="{BB962C8B-B14F-4D97-AF65-F5344CB8AC3E}">
        <p14:creationId xmlns:p14="http://schemas.microsoft.com/office/powerpoint/2010/main" val="2957994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i="1" dirty="0"/>
              <a:t>The result of the Arian controversy was the affirmation of the total equality of the </a:t>
            </a:r>
            <a:r>
              <a:rPr lang="en-GB" i="1" dirty="0" err="1"/>
              <a:t>trinitarian</a:t>
            </a:r>
            <a:r>
              <a:rPr lang="en-GB" i="1" dirty="0"/>
              <a:t> persons. </a:t>
            </a:r>
            <a:endParaRPr lang="en-GB" i="1" dirty="0" smtClean="0"/>
          </a:p>
          <a:p>
            <a:pPr marL="0" indent="0">
              <a:buNone/>
            </a:pPr>
            <a:r>
              <a:rPr lang="en-GB" i="1" dirty="0" smtClean="0"/>
              <a:t>This </a:t>
            </a:r>
            <a:r>
              <a:rPr lang="en-GB" i="1" dirty="0"/>
              <a:t>led to the realisation that all three persons of the Trinity are involved in every external action of God. </a:t>
            </a:r>
            <a:endParaRPr lang="en-GB" i="1" dirty="0" smtClean="0"/>
          </a:p>
          <a:p>
            <a:pPr marL="0" indent="0">
              <a:buNone/>
            </a:pPr>
            <a:r>
              <a:rPr lang="en-GB" i="1" dirty="0" smtClean="0"/>
              <a:t>Despite </a:t>
            </a:r>
            <a:r>
              <a:rPr lang="en-GB" i="1" dirty="0"/>
              <a:t>this, the role of the Holy Spirit in creation has not been clear, partly due to few specific references in the creation narratives.</a:t>
            </a:r>
          </a:p>
        </p:txBody>
      </p:sp>
      <p:sp>
        <p:nvSpPr>
          <p:cNvPr id="4" name="Content Placeholder 3"/>
          <p:cNvSpPr>
            <a:spLocks noGrp="1"/>
          </p:cNvSpPr>
          <p:nvPr>
            <p:ph sz="half" idx="2"/>
          </p:nvPr>
        </p:nvSpPr>
        <p:spPr/>
        <p:txBody>
          <a:bodyPr>
            <a:normAutofit fontScale="85000" lnSpcReduction="20000"/>
          </a:bodyPr>
          <a:lstStyle/>
          <a:p>
            <a:r>
              <a:rPr lang="en-GB" dirty="0" smtClean="0"/>
              <a:t>What is Arianism?</a:t>
            </a:r>
          </a:p>
          <a:p>
            <a:endParaRPr lang="en-GB" dirty="0"/>
          </a:p>
          <a:p>
            <a:r>
              <a:rPr lang="en-GB" dirty="0" smtClean="0"/>
              <a:t>Why does equality in the Trinity mean that the Spirit must have an impact on Creation?</a:t>
            </a:r>
          </a:p>
          <a:p>
            <a:endParaRPr lang="en-GB" dirty="0"/>
          </a:p>
          <a:p>
            <a:r>
              <a:rPr lang="en-GB" dirty="0" smtClean="0"/>
              <a:t>Why might the Holy Spirit have been left out?</a:t>
            </a:r>
          </a:p>
          <a:p>
            <a:endParaRPr lang="en-GB" dirty="0"/>
          </a:p>
          <a:p>
            <a:r>
              <a:rPr lang="en-GB" dirty="0" smtClean="0"/>
              <a:t>How are the Father and Son involved in Creation?</a:t>
            </a:r>
            <a:endParaRPr lang="en-GB" dirty="0"/>
          </a:p>
        </p:txBody>
      </p:sp>
    </p:spTree>
    <p:extLst>
      <p:ext uri="{BB962C8B-B14F-4D97-AF65-F5344CB8AC3E}">
        <p14:creationId xmlns:p14="http://schemas.microsoft.com/office/powerpoint/2010/main" val="29187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i="1" dirty="0"/>
              <a:t>However, it may be suggested that the Spirit does not act in the creation of matter, which is the role of the second person, but in the provision of the underlying form and order necessary for very existence, and specifically for the dynamic interaction which is of the essence of life, as in the second account of the creation of the man (Gen 2). </a:t>
            </a:r>
            <a:endParaRPr lang="en-GB" i="1" dirty="0" smtClean="0"/>
          </a:p>
          <a:p>
            <a:pPr marL="0" indent="0">
              <a:buNone/>
            </a:pPr>
            <a:r>
              <a:rPr lang="en-GB" i="1" dirty="0" smtClean="0"/>
              <a:t>This </a:t>
            </a:r>
            <a:r>
              <a:rPr lang="en-GB" i="1" dirty="0"/>
              <a:t>reflects the fact that the action of the Spirit is also essential in salvation to link Christ’s work on the cross to the believer. While separation is a feature of the Genesis creation narrative, this is balanced by the interrelating of what had been created.</a:t>
            </a:r>
          </a:p>
        </p:txBody>
      </p:sp>
      <p:sp>
        <p:nvSpPr>
          <p:cNvPr id="4" name="Content Placeholder 3"/>
          <p:cNvSpPr>
            <a:spLocks noGrp="1"/>
          </p:cNvSpPr>
          <p:nvPr>
            <p:ph sz="half" idx="2"/>
          </p:nvPr>
        </p:nvSpPr>
        <p:spPr/>
        <p:txBody>
          <a:bodyPr>
            <a:normAutofit fontScale="77500" lnSpcReduction="20000"/>
          </a:bodyPr>
          <a:lstStyle/>
          <a:p>
            <a:r>
              <a:rPr lang="en-GB" dirty="0" smtClean="0"/>
              <a:t>What is the second account of the Creation of Man?</a:t>
            </a:r>
          </a:p>
          <a:p>
            <a:endParaRPr lang="en-GB" dirty="0"/>
          </a:p>
          <a:p>
            <a:r>
              <a:rPr lang="en-GB" dirty="0" smtClean="0"/>
              <a:t>Why is the correct relationship between things important in Christian theology?</a:t>
            </a:r>
          </a:p>
          <a:p>
            <a:endParaRPr lang="en-GB" dirty="0"/>
          </a:p>
          <a:p>
            <a:r>
              <a:rPr lang="en-GB" dirty="0" smtClean="0"/>
              <a:t>Creation is about separating light from dark, land from sea, but crucially it is about </a:t>
            </a:r>
            <a:r>
              <a:rPr lang="en-GB" i="1" dirty="0" smtClean="0"/>
              <a:t>order</a:t>
            </a:r>
            <a:r>
              <a:rPr lang="en-GB" dirty="0" smtClean="0"/>
              <a:t> and </a:t>
            </a:r>
            <a:r>
              <a:rPr lang="en-GB" i="1" dirty="0" smtClean="0"/>
              <a:t>relation</a:t>
            </a:r>
            <a:r>
              <a:rPr lang="en-GB" dirty="0" smtClean="0"/>
              <a:t>. It is not enough merely to create, but equally important is the continuing upholding of that creation.</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01694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Genesis 2:18-22</a:t>
            </a:r>
            <a:endParaRPr lang="en-GB" dirty="0"/>
          </a:p>
        </p:txBody>
      </p:sp>
      <p:sp>
        <p:nvSpPr>
          <p:cNvPr id="3" name="Content Placeholder 2"/>
          <p:cNvSpPr>
            <a:spLocks noGrp="1"/>
          </p:cNvSpPr>
          <p:nvPr>
            <p:ph sz="half" idx="1"/>
          </p:nvPr>
        </p:nvSpPr>
        <p:spPr/>
        <p:txBody>
          <a:bodyPr>
            <a:normAutofit fontScale="55000" lnSpcReduction="20000"/>
          </a:bodyPr>
          <a:lstStyle/>
          <a:p>
            <a:pPr marL="0" indent="0">
              <a:lnSpc>
                <a:spcPct val="120000"/>
              </a:lnSpc>
              <a:buNone/>
            </a:pPr>
            <a:r>
              <a:rPr lang="en-GB" sz="2900" dirty="0"/>
              <a:t>The </a:t>
            </a:r>
            <a:r>
              <a:rPr lang="en-GB" sz="2900" cap="small" dirty="0"/>
              <a:t>Lord</a:t>
            </a:r>
            <a:r>
              <a:rPr lang="en-GB" sz="2900" dirty="0"/>
              <a:t> God said, “It is not good for the man to be alone. I will make a helper suitable for him</a:t>
            </a:r>
            <a:r>
              <a:rPr lang="en-GB" sz="2900" dirty="0" smtClean="0"/>
              <a:t>.”</a:t>
            </a:r>
            <a:endParaRPr lang="en-GB" sz="2900" dirty="0"/>
          </a:p>
          <a:p>
            <a:pPr marL="0" indent="0">
              <a:lnSpc>
                <a:spcPct val="120000"/>
              </a:lnSpc>
              <a:buNone/>
            </a:pPr>
            <a:r>
              <a:rPr lang="en-GB" sz="2900" b="1" baseline="30000" dirty="0"/>
              <a:t>19 </a:t>
            </a:r>
            <a:r>
              <a:rPr lang="en-GB" sz="2900" dirty="0"/>
              <a:t>Now the </a:t>
            </a:r>
            <a:r>
              <a:rPr lang="en-GB" sz="2900" cap="small" dirty="0"/>
              <a:t>Lord</a:t>
            </a:r>
            <a:r>
              <a:rPr lang="en-GB" sz="2900" dirty="0"/>
              <a:t> God had formed out of the ground all the wild </a:t>
            </a:r>
            <a:r>
              <a:rPr lang="en-GB" sz="2900" dirty="0" smtClean="0"/>
              <a:t>animals and </a:t>
            </a:r>
            <a:r>
              <a:rPr lang="en-GB" sz="2900" dirty="0"/>
              <a:t>all the birds in the sky. He brought them to the man to see what he would name them; and whatever the man called each living </a:t>
            </a:r>
            <a:r>
              <a:rPr lang="en-GB" sz="2900" dirty="0" smtClean="0"/>
              <a:t>creature, that </a:t>
            </a:r>
            <a:r>
              <a:rPr lang="en-GB" sz="2900" dirty="0"/>
              <a:t>was its name. </a:t>
            </a:r>
            <a:r>
              <a:rPr lang="en-GB" sz="2900" b="1" baseline="30000" dirty="0"/>
              <a:t>20 </a:t>
            </a:r>
            <a:r>
              <a:rPr lang="en-GB" sz="2900" dirty="0"/>
              <a:t>So the man gave names to all the livestock, the birds in the sky and all the wild animals</a:t>
            </a:r>
            <a:r>
              <a:rPr lang="en-GB" sz="2900" dirty="0" smtClean="0"/>
              <a:t>.</a:t>
            </a:r>
            <a:endParaRPr lang="en-GB" sz="2900" dirty="0"/>
          </a:p>
          <a:p>
            <a:pPr marL="0" indent="0">
              <a:lnSpc>
                <a:spcPct val="120000"/>
              </a:lnSpc>
              <a:buNone/>
            </a:pPr>
            <a:r>
              <a:rPr lang="en-GB" sz="2900" dirty="0"/>
              <a:t>But for Adam</a:t>
            </a:r>
            <a:r>
              <a:rPr lang="en-GB" sz="2900" baseline="30000" dirty="0"/>
              <a:t>[</a:t>
            </a:r>
            <a:r>
              <a:rPr lang="en-GB" sz="2900" baseline="30000" dirty="0">
                <a:hlinkClick r:id="rId2" tooltip="See footnote f"/>
              </a:rPr>
              <a:t>f</a:t>
            </a:r>
            <a:r>
              <a:rPr lang="en-GB" sz="2900" baseline="30000" dirty="0"/>
              <a:t>]</a:t>
            </a:r>
            <a:r>
              <a:rPr lang="en-GB" sz="2900" dirty="0"/>
              <a:t> no suitable helper was found. </a:t>
            </a:r>
            <a:r>
              <a:rPr lang="en-GB" sz="2900" b="1" baseline="30000" dirty="0"/>
              <a:t>21 </a:t>
            </a:r>
            <a:r>
              <a:rPr lang="en-GB" sz="2900" dirty="0"/>
              <a:t>So the </a:t>
            </a:r>
            <a:r>
              <a:rPr lang="en-GB" sz="2900" cap="small" dirty="0"/>
              <a:t>Lord</a:t>
            </a:r>
            <a:r>
              <a:rPr lang="en-GB" sz="2900" dirty="0"/>
              <a:t> God caused the man to fall into a deep sleep; and while he was sleeping, he took one of the man’s ribs</a:t>
            </a:r>
            <a:r>
              <a:rPr lang="en-GB" sz="2900" baseline="30000" dirty="0"/>
              <a:t>[</a:t>
            </a:r>
            <a:r>
              <a:rPr lang="en-GB" sz="2900" baseline="30000" dirty="0">
                <a:hlinkClick r:id="rId3" tooltip="See footnote g"/>
              </a:rPr>
              <a:t>g</a:t>
            </a:r>
            <a:r>
              <a:rPr lang="en-GB" sz="2900" baseline="30000" dirty="0"/>
              <a:t>]</a:t>
            </a:r>
            <a:r>
              <a:rPr lang="en-GB" sz="2900" dirty="0"/>
              <a:t> and then closed up the place with flesh. </a:t>
            </a:r>
            <a:r>
              <a:rPr lang="en-GB" sz="2900" b="1" baseline="30000" dirty="0"/>
              <a:t>22 </a:t>
            </a:r>
            <a:r>
              <a:rPr lang="en-GB" sz="2900" dirty="0"/>
              <a:t>Then the </a:t>
            </a:r>
            <a:r>
              <a:rPr lang="en-GB" sz="2900" cap="small" dirty="0"/>
              <a:t>Lord</a:t>
            </a:r>
            <a:r>
              <a:rPr lang="en-GB" sz="2900" dirty="0"/>
              <a:t> God made a woman from the rib</a:t>
            </a:r>
            <a:r>
              <a:rPr lang="en-GB" sz="2900" baseline="30000" dirty="0"/>
              <a:t>[</a:t>
            </a:r>
            <a:r>
              <a:rPr lang="en-GB" sz="2900" baseline="30000" dirty="0">
                <a:hlinkClick r:id="rId4" tooltip="See footnote h"/>
              </a:rPr>
              <a:t>h</a:t>
            </a:r>
            <a:r>
              <a:rPr lang="en-GB" sz="2900" baseline="30000" dirty="0"/>
              <a:t>]</a:t>
            </a:r>
            <a:r>
              <a:rPr lang="en-GB" sz="2900" dirty="0"/>
              <a:t> he had taken out of the man, and he brought her to the man.</a:t>
            </a:r>
          </a:p>
          <a:p>
            <a:endParaRPr lang="en-GB" dirty="0"/>
          </a:p>
        </p:txBody>
      </p:sp>
      <p:sp>
        <p:nvSpPr>
          <p:cNvPr id="4" name="Content Placeholder 3"/>
          <p:cNvSpPr>
            <a:spLocks noGrp="1"/>
          </p:cNvSpPr>
          <p:nvPr>
            <p:ph sz="half" idx="2"/>
          </p:nvPr>
        </p:nvSpPr>
        <p:spPr/>
        <p:txBody>
          <a:bodyPr>
            <a:normAutofit fontScale="55000" lnSpcReduction="20000"/>
          </a:bodyPr>
          <a:lstStyle/>
          <a:p>
            <a:r>
              <a:rPr lang="en-GB" sz="3300" dirty="0" smtClean="0"/>
              <a:t>This is part of the second account of Creation in Genesis. What does it tell us about matters of relation and order?</a:t>
            </a:r>
          </a:p>
          <a:p>
            <a:endParaRPr lang="en-GB" sz="3300" dirty="0"/>
          </a:p>
          <a:p>
            <a:r>
              <a:rPr lang="en-GB" sz="3300" dirty="0" smtClean="0"/>
              <a:t>Within the telling of order, how does the story assume a hierarchy?</a:t>
            </a:r>
          </a:p>
          <a:p>
            <a:endParaRPr lang="en-GB" dirty="0"/>
          </a:p>
        </p:txBody>
      </p:sp>
    </p:spTree>
    <p:extLst>
      <p:ext uri="{BB962C8B-B14F-4D97-AF65-F5344CB8AC3E}">
        <p14:creationId xmlns:p14="http://schemas.microsoft.com/office/powerpoint/2010/main" val="2059782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sz="half" idx="1"/>
          </p:nvPr>
        </p:nvSpPr>
        <p:spPr/>
        <p:txBody>
          <a:bodyPr>
            <a:normAutofit lnSpcReduction="10000"/>
          </a:bodyPr>
          <a:lstStyle/>
          <a:p>
            <a:pPr marL="0" indent="0">
              <a:buNone/>
            </a:pPr>
            <a:r>
              <a:rPr lang="en-GB" i="1" dirty="0"/>
              <a:t>It is in their interaction that the elements of creation fulfil their purpose, and </a:t>
            </a:r>
            <a:r>
              <a:rPr lang="en-GB" i="1" dirty="0" smtClean="0"/>
              <a:t>so specifically, </a:t>
            </a:r>
            <a:r>
              <a:rPr lang="en-GB" i="1" dirty="0"/>
              <a:t>that humanity reflects its nature as created in imago Dei.</a:t>
            </a:r>
            <a:endParaRPr lang="en-GB" i="1" dirty="0"/>
          </a:p>
        </p:txBody>
      </p:sp>
      <p:sp>
        <p:nvSpPr>
          <p:cNvPr id="4" name="Content Placeholder 3"/>
          <p:cNvSpPr>
            <a:spLocks noGrp="1"/>
          </p:cNvSpPr>
          <p:nvPr>
            <p:ph sz="half" idx="2"/>
          </p:nvPr>
        </p:nvSpPr>
        <p:spPr/>
        <p:txBody>
          <a:bodyPr>
            <a:normAutofit lnSpcReduction="10000"/>
          </a:bodyPr>
          <a:lstStyle/>
          <a:p>
            <a:r>
              <a:rPr lang="en-GB" dirty="0" smtClean="0"/>
              <a:t>How does this statement relate to the Trinity?</a:t>
            </a:r>
          </a:p>
          <a:p>
            <a:endParaRPr lang="en-GB" dirty="0"/>
          </a:p>
          <a:p>
            <a:r>
              <a:rPr lang="en-GB" dirty="0" smtClean="0"/>
              <a:t>How does this statement relate to Christian theological speculation on ethics?</a:t>
            </a:r>
          </a:p>
          <a:p>
            <a:endParaRPr lang="en-GB" dirty="0"/>
          </a:p>
          <a:p>
            <a:r>
              <a:rPr lang="en-GB" dirty="0" smtClean="0"/>
              <a:t>How might this statement lead to a “Christian life”?</a:t>
            </a:r>
            <a:endParaRPr lang="en-GB" dirty="0"/>
          </a:p>
        </p:txBody>
      </p:sp>
    </p:spTree>
    <p:extLst>
      <p:ext uri="{BB962C8B-B14F-4D97-AF65-F5344CB8AC3E}">
        <p14:creationId xmlns:p14="http://schemas.microsoft.com/office/powerpoint/2010/main" val="1635318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0659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Pneumatology</a:t>
            </a:r>
            <a:endParaRPr lang="en-GB" dirty="0"/>
          </a:p>
        </p:txBody>
      </p:sp>
      <p:sp>
        <p:nvSpPr>
          <p:cNvPr id="3" name="Text Placeholder 2"/>
          <p:cNvSpPr>
            <a:spLocks noGrp="1"/>
          </p:cNvSpPr>
          <p:nvPr>
            <p:ph type="body" idx="1"/>
          </p:nvPr>
        </p:nvSpPr>
        <p:spPr/>
        <p:txBody>
          <a:bodyPr/>
          <a:lstStyle/>
          <a:p>
            <a:r>
              <a:rPr lang="en-GB" dirty="0" smtClean="0"/>
              <a:t>Phew!</a:t>
            </a:r>
            <a:endParaRPr lang="en-GB" dirty="0"/>
          </a:p>
        </p:txBody>
      </p:sp>
    </p:spTree>
    <p:extLst>
      <p:ext uri="{BB962C8B-B14F-4D97-AF65-F5344CB8AC3E}">
        <p14:creationId xmlns:p14="http://schemas.microsoft.com/office/powerpoint/2010/main" val="1328574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961777" y="2305844"/>
            <a:ext cx="2540000" cy="1892300"/>
          </a:xfrm>
        </p:spPr>
      </p:pic>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a:xfrm>
            <a:off x="865095" y="1556684"/>
            <a:ext cx="5181600" cy="3767867"/>
          </a:xfrm>
        </p:spPr>
        <p:txBody>
          <a:bodyPr>
            <a:normAutofit/>
          </a:bodyPr>
          <a:lstStyle/>
          <a:p>
            <a:pPr marL="0" indent="0">
              <a:buNone/>
            </a:pPr>
            <a:r>
              <a:rPr lang="en-GB" sz="4400" dirty="0" err="1" smtClean="0"/>
              <a:t>Pneuma</a:t>
            </a:r>
            <a:endParaRPr lang="en-GB" sz="4400" dirty="0" smtClean="0"/>
          </a:p>
          <a:p>
            <a:pPr marL="0" indent="0">
              <a:buNone/>
            </a:pPr>
            <a:endParaRPr lang="en-GB" sz="4400" dirty="0" smtClean="0"/>
          </a:p>
          <a:p>
            <a:pPr marL="0" indent="0">
              <a:buNone/>
            </a:pPr>
            <a:endParaRPr lang="en-GB" sz="4400" dirty="0"/>
          </a:p>
          <a:p>
            <a:pPr marL="0" indent="0">
              <a:buNone/>
            </a:pPr>
            <a:endParaRPr lang="en-GB" sz="4400" dirty="0" smtClean="0"/>
          </a:p>
          <a:p>
            <a:pPr marL="0" indent="0">
              <a:buNone/>
            </a:pPr>
            <a:r>
              <a:rPr lang="en-GB" sz="4400" dirty="0"/>
              <a:t>	 </a:t>
            </a:r>
            <a:r>
              <a:rPr lang="en-GB" sz="4400" dirty="0" smtClean="0"/>
              <a:t>      Breath / Spirit</a:t>
            </a:r>
            <a:endParaRPr lang="en-GB" sz="4400" dirty="0"/>
          </a:p>
        </p:txBody>
      </p:sp>
      <p:sp>
        <p:nvSpPr>
          <p:cNvPr id="6" name="TextBox 5"/>
          <p:cNvSpPr txBox="1"/>
          <p:nvPr/>
        </p:nvSpPr>
        <p:spPr>
          <a:xfrm>
            <a:off x="6364942" y="1353671"/>
            <a:ext cx="5056094" cy="3785652"/>
          </a:xfrm>
          <a:prstGeom prst="rect">
            <a:avLst/>
          </a:prstGeom>
          <a:noFill/>
        </p:spPr>
        <p:txBody>
          <a:bodyPr wrap="square" rtlCol="0">
            <a:spAutoFit/>
          </a:bodyPr>
          <a:lstStyle/>
          <a:p>
            <a:r>
              <a:rPr lang="en-GB" sz="2000" dirty="0" smtClean="0"/>
              <a:t>Pneumatology is the study of the Holy Spirit and it’s role in Christian theology.</a:t>
            </a:r>
            <a:br>
              <a:rPr lang="en-GB" sz="2000" dirty="0" smtClean="0"/>
            </a:br>
            <a:endParaRPr lang="en-GB" sz="2000" dirty="0" smtClean="0"/>
          </a:p>
          <a:p>
            <a:r>
              <a:rPr lang="en-GB" sz="2000" dirty="0" smtClean="0"/>
              <a:t>As we have seen, the Spirit is often forgotten or tacked on to aspects of Christian doctrine, for example in the Trinity or in Creation, because it is quite hard to grasp exactly what the Spirit is or what it is supposed to be doing.</a:t>
            </a:r>
          </a:p>
          <a:p>
            <a:endParaRPr lang="en-GB" sz="2000" dirty="0"/>
          </a:p>
          <a:p>
            <a:r>
              <a:rPr lang="en-GB" sz="2000" dirty="0" smtClean="0"/>
              <a:t>Crucially, the Spirit is generally the means by which things that God does happen. We will look at this a little more now. </a:t>
            </a:r>
            <a:endParaRPr lang="en-GB" sz="2000" dirty="0"/>
          </a:p>
        </p:txBody>
      </p:sp>
    </p:spTree>
    <p:extLst>
      <p:ext uri="{BB962C8B-B14F-4D97-AF65-F5344CB8AC3E}">
        <p14:creationId xmlns:p14="http://schemas.microsoft.com/office/powerpoint/2010/main" val="1087690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The doctrine of the Holy Spirit, pneumatology, has not traditionally received as much attention or exploration as the doctrines of the trinity, Christology, creation and the like. </a:t>
            </a:r>
            <a:endParaRPr lang="en-GB" dirty="0" smtClean="0"/>
          </a:p>
          <a:p>
            <a:pPr marL="0" indent="0">
              <a:buNone/>
            </a:pPr>
            <a:endParaRPr lang="en-GB" dirty="0" smtClean="0"/>
          </a:p>
          <a:p>
            <a:pPr marL="0" indent="0">
              <a:buNone/>
            </a:pPr>
            <a:r>
              <a:rPr lang="en-GB" dirty="0" smtClean="0"/>
              <a:t>That </a:t>
            </a:r>
            <a:r>
              <a:rPr lang="en-GB" dirty="0"/>
              <a:t>is something that some contemporary theologians are seeking to remedy, but it may be, in part, because the Holy Spirit is the least easily identified. But that is not to say we cannot know much about it. </a:t>
            </a:r>
            <a:endParaRPr lang="en-GB" dirty="0" smtClean="0"/>
          </a:p>
          <a:p>
            <a:pPr marL="0" indent="0">
              <a:buNone/>
            </a:pPr>
            <a:endParaRPr lang="en-GB" dirty="0"/>
          </a:p>
          <a:p>
            <a:pPr marL="0" indent="0">
              <a:buNone/>
            </a:pPr>
            <a:r>
              <a:rPr lang="en-GB" dirty="0" smtClean="0"/>
              <a:t>We </a:t>
            </a:r>
            <a:r>
              <a:rPr lang="en-GB" dirty="0"/>
              <a:t>can know the Spirit only by the spirit. It is by the very empowering presence of the Spirit, by its fruits, that Christians can know of it. </a:t>
            </a:r>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27375" y="841782"/>
            <a:ext cx="5770593" cy="3810899"/>
          </a:xfrm>
        </p:spPr>
      </p:pic>
    </p:spTree>
    <p:extLst>
      <p:ext uri="{BB962C8B-B14F-4D97-AF65-F5344CB8AC3E}">
        <p14:creationId xmlns:p14="http://schemas.microsoft.com/office/powerpoint/2010/main" val="355413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t>Church history contains four critical discussions that have served to progressively define Christian pneumatology</a:t>
            </a:r>
            <a:r>
              <a:rPr lang="en-GB" dirty="0" smtClean="0"/>
              <a:t>:</a:t>
            </a:r>
          </a:p>
          <a:p>
            <a:pPr marL="0" indent="0">
              <a:buNone/>
            </a:pPr>
            <a:endParaRPr lang="en-GB" dirty="0"/>
          </a:p>
          <a:p>
            <a:r>
              <a:rPr lang="en-GB" dirty="0"/>
              <a:t>Patristic </a:t>
            </a:r>
            <a:r>
              <a:rPr lang="en-GB" dirty="0" smtClean="0"/>
              <a:t>period:</a:t>
            </a:r>
            <a:br>
              <a:rPr lang="en-GB" dirty="0" smtClean="0"/>
            </a:br>
            <a:r>
              <a:rPr lang="en-GB" dirty="0" smtClean="0"/>
              <a:t/>
            </a:r>
            <a:br>
              <a:rPr lang="en-GB" dirty="0" smtClean="0"/>
            </a:br>
            <a:r>
              <a:rPr lang="en-GB" dirty="0" smtClean="0"/>
              <a:t>The</a:t>
            </a:r>
            <a:r>
              <a:rPr lang="en-GB" dirty="0"/>
              <a:t> early Church engaged in a debate over the divinity of Jesus, with Arius asserting that the Son is a "creature" or "angel" </a:t>
            </a:r>
            <a:r>
              <a:rPr lang="en-GB" dirty="0"/>
              <a:t>a</a:t>
            </a:r>
            <a:r>
              <a:rPr lang="en-GB" dirty="0" smtClean="0"/>
              <a:t>nd</a:t>
            </a:r>
            <a:r>
              <a:rPr lang="en-GB" dirty="0"/>
              <a:t> Athanasius countering that the Son possesses divine attributes (such as immutability, </a:t>
            </a:r>
            <a:r>
              <a:rPr lang="en-GB" dirty="0" smtClean="0"/>
              <a:t>transcendence and </a:t>
            </a:r>
            <a:r>
              <a:rPr lang="en-GB" dirty="0"/>
              <a:t>involvement in creation). Although the debate was not pneumatological in nature, it led to </a:t>
            </a:r>
            <a:r>
              <a:rPr lang="en-GB" dirty="0" smtClean="0"/>
              <a:t>a process of doctrinal definition around the Holy Spirit</a:t>
            </a:r>
            <a:endParaRPr lang="en-GB" dirty="0"/>
          </a:p>
        </p:txBody>
      </p:sp>
      <p:sp>
        <p:nvSpPr>
          <p:cNvPr id="4" name="Content Placeholder 3"/>
          <p:cNvSpPr>
            <a:spLocks noGrp="1"/>
          </p:cNvSpPr>
          <p:nvPr>
            <p:ph sz="half" idx="2"/>
          </p:nvPr>
        </p:nvSpPr>
        <p:spPr/>
        <p:txBody>
          <a:bodyPr>
            <a:normAutofit fontScale="70000" lnSpcReduction="20000"/>
          </a:bodyPr>
          <a:lstStyle/>
          <a:p>
            <a:endParaRPr lang="en-GB" dirty="0" smtClean="0"/>
          </a:p>
          <a:p>
            <a:pPr marL="0" indent="0">
              <a:buNone/>
            </a:pPr>
            <a:r>
              <a:rPr lang="en-GB" dirty="0" smtClean="0"/>
              <a:t/>
            </a:r>
            <a:br>
              <a:rPr lang="en-GB" dirty="0" smtClean="0"/>
            </a:br>
            <a:endParaRPr lang="en-GB" dirty="0" smtClean="0"/>
          </a:p>
          <a:p>
            <a:r>
              <a:rPr lang="en-GB" dirty="0" smtClean="0"/>
              <a:t>Medieval</a:t>
            </a:r>
            <a:r>
              <a:rPr lang="en-GB" dirty="0"/>
              <a:t> </a:t>
            </a:r>
            <a:r>
              <a:rPr lang="en-GB" dirty="0" smtClean="0"/>
              <a:t>period:</a:t>
            </a:r>
            <a:br>
              <a:rPr lang="en-GB" dirty="0" smtClean="0"/>
            </a:br>
            <a:r>
              <a:rPr lang="en-GB" dirty="0" smtClean="0"/>
              <a:t/>
            </a:r>
            <a:br>
              <a:rPr lang="en-GB" dirty="0" smtClean="0"/>
            </a:br>
            <a:r>
              <a:rPr lang="en-GB" dirty="0" smtClean="0"/>
              <a:t>In </a:t>
            </a:r>
            <a:r>
              <a:rPr lang="en-GB" dirty="0"/>
              <a:t>this period ensued a debate regarding the relationship between Christ and the Holy Spirit. The Eastern Church asserted that the Holy Spirit "proceeds" from the Father alone (as stated in the original Nicene Creed), while Augustine of Hippo and the medieval Catholic Church added the "filioque" clause to the Creed (the Spirit proceeds from the Father "and the Son").</a:t>
            </a:r>
          </a:p>
          <a:p>
            <a:endParaRPr lang="en-GB" dirty="0"/>
          </a:p>
        </p:txBody>
      </p:sp>
    </p:spTree>
    <p:extLst>
      <p:ext uri="{BB962C8B-B14F-4D97-AF65-F5344CB8AC3E}">
        <p14:creationId xmlns:p14="http://schemas.microsoft.com/office/powerpoint/2010/main" val="2771137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fontScale="85000" lnSpcReduction="20000"/>
          </a:bodyPr>
          <a:lstStyle/>
          <a:p>
            <a:r>
              <a:rPr lang="en-GB" dirty="0"/>
              <a:t>Reformation and </a:t>
            </a:r>
            <a:r>
              <a:rPr lang="en-GB" dirty="0" smtClean="0"/>
              <a:t>Counter-reformation:</a:t>
            </a:r>
            <a:br>
              <a:rPr lang="en-GB" dirty="0" smtClean="0"/>
            </a:br>
            <a:r>
              <a:rPr lang="en-GB" dirty="0" smtClean="0"/>
              <a:t/>
            </a:r>
            <a:br>
              <a:rPr lang="en-GB" dirty="0" smtClean="0"/>
            </a:br>
            <a:r>
              <a:rPr lang="en-GB" dirty="0" smtClean="0"/>
              <a:t>Here </a:t>
            </a:r>
            <a:r>
              <a:rPr lang="en-GB" dirty="0"/>
              <a:t>the relationship between the Spirit and the Scriptures is re-examined. </a:t>
            </a:r>
            <a:r>
              <a:rPr lang="en-GB" dirty="0" smtClean="0"/>
              <a:t>Martin </a:t>
            </a:r>
            <a:r>
              <a:rPr lang="en-GB" dirty="0"/>
              <a:t>Luther and John Calvin hold that the Spirit has a certain "interpretive authority" to "illuminate" scripture, while </a:t>
            </a:r>
            <a:r>
              <a:rPr lang="en-GB" dirty="0" smtClean="0"/>
              <a:t>Catholic theologians </a:t>
            </a:r>
            <a:r>
              <a:rPr lang="en-GB" dirty="0"/>
              <a:t>respond that the Spirit has authorized the Church to serve as authoritative interpreter of Scripture.</a:t>
            </a:r>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Contemporary </a:t>
            </a:r>
            <a:r>
              <a:rPr lang="en-GB" dirty="0" smtClean="0"/>
              <a:t>era:</a:t>
            </a:r>
            <a:br>
              <a:rPr lang="en-GB" dirty="0" smtClean="0"/>
            </a:br>
            <a:r>
              <a:rPr lang="en-GB" dirty="0" smtClean="0"/>
              <a:t/>
            </a:r>
            <a:br>
              <a:rPr lang="en-GB" dirty="0" smtClean="0"/>
            </a:br>
            <a:r>
              <a:rPr lang="en-GB" dirty="0" smtClean="0"/>
              <a:t>The </a:t>
            </a:r>
            <a:r>
              <a:rPr lang="en-GB" dirty="0"/>
              <a:t>contemporary church understands a distinctive relationship between the Spirit and the Church community. Various contemporary theologians grant the Spirit as authority to govern the church, to liberate oppressed communities, and to create experiences associated with faith. </a:t>
            </a:r>
            <a:r>
              <a:rPr lang="en-GB" dirty="0" smtClean="0"/>
              <a:t/>
            </a:r>
            <a:br>
              <a:rPr lang="en-GB" dirty="0" smtClean="0"/>
            </a:br>
            <a:r>
              <a:rPr lang="en-GB" dirty="0" smtClean="0"/>
              <a:t>Contemporary </a:t>
            </a:r>
            <a:r>
              <a:rPr lang="en-GB" dirty="0"/>
              <a:t>pneumatology is often marked by </a:t>
            </a:r>
            <a:r>
              <a:rPr lang="en-GB" dirty="0" smtClean="0"/>
              <a:t>the Pentecostal or Charismatic movement.</a:t>
            </a:r>
            <a:endParaRPr lang="en-GB" dirty="0"/>
          </a:p>
        </p:txBody>
      </p:sp>
    </p:spTree>
    <p:extLst>
      <p:ext uri="{BB962C8B-B14F-4D97-AF65-F5344CB8AC3E}">
        <p14:creationId xmlns:p14="http://schemas.microsoft.com/office/powerpoint/2010/main" val="1006237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fontScale="85000" lnSpcReduction="20000"/>
          </a:bodyPr>
          <a:lstStyle/>
          <a:p>
            <a:r>
              <a:rPr lang="en-GB" dirty="0" smtClean="0"/>
              <a:t>So we know the Holy </a:t>
            </a:r>
            <a:r>
              <a:rPr lang="en-GB" dirty="0" err="1" smtClean="0"/>
              <a:t>Spirity</a:t>
            </a:r>
            <a:r>
              <a:rPr lang="en-GB" dirty="0" smtClean="0"/>
              <a:t> predominantly by how we see God working within the world, how we see things change, and how we see the presence of God in our lives. </a:t>
            </a:r>
          </a:p>
          <a:p>
            <a:endParaRPr lang="en-GB" dirty="0"/>
          </a:p>
          <a:p>
            <a:r>
              <a:rPr lang="en-GB" dirty="0" smtClean="0"/>
              <a:t>This takes a variety of forms, and we will look at a few. </a:t>
            </a:r>
          </a:p>
          <a:p>
            <a:endParaRPr lang="en-GB" dirty="0"/>
          </a:p>
          <a:p>
            <a:r>
              <a:rPr lang="en-GB" dirty="0" smtClean="0"/>
              <a:t>Visually, the Holy Spirit is most often depicted as a Dove (Jesus’ Baptism) or as Fire (Pentecost)</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39355" y="292430"/>
            <a:ext cx="3976879" cy="5318263"/>
          </a:xfrm>
        </p:spPr>
      </p:pic>
    </p:spTree>
    <p:extLst>
      <p:ext uri="{BB962C8B-B14F-4D97-AF65-F5344CB8AC3E}">
        <p14:creationId xmlns:p14="http://schemas.microsoft.com/office/powerpoint/2010/main" val="33271464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99472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u="sng" dirty="0"/>
              <a:t>The Spirit of the </a:t>
            </a:r>
            <a:r>
              <a:rPr lang="en-GB" u="sng" dirty="0" smtClean="0"/>
              <a:t>Father</a:t>
            </a:r>
          </a:p>
          <a:p>
            <a:pPr marL="0" indent="0">
              <a:buNone/>
            </a:pPr>
            <a:endParaRPr lang="en-GB" dirty="0"/>
          </a:p>
          <a:p>
            <a:pPr marL="0" indent="0">
              <a:buNone/>
            </a:pPr>
            <a:r>
              <a:rPr lang="en-GB" dirty="0"/>
              <a:t>The Holy Spirit is the power that enables humanity to share in the life and activity of the triune God. </a:t>
            </a:r>
            <a:endParaRPr lang="en-GB" dirty="0" smtClean="0"/>
          </a:p>
          <a:p>
            <a:pPr marL="0" indent="0">
              <a:buNone/>
            </a:pPr>
            <a:r>
              <a:rPr lang="en-GB" dirty="0" smtClean="0"/>
              <a:t>The </a:t>
            </a:r>
            <a:r>
              <a:rPr lang="en-GB" dirty="0"/>
              <a:t>Spirit is the agent of the father, present in creation, the inspirer of the prophets, the agent of the virgin birth and of the resurrection. </a:t>
            </a:r>
          </a:p>
          <a:p>
            <a:pPr marL="0" indent="0">
              <a:buNone/>
            </a:pPr>
            <a:endParaRPr lang="en-GB" dirty="0"/>
          </a:p>
          <a:p>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u="sng" dirty="0"/>
              <a:t>The Spirit of </a:t>
            </a:r>
            <a:r>
              <a:rPr lang="en-GB" u="sng" dirty="0" smtClean="0"/>
              <a:t>Christ</a:t>
            </a:r>
          </a:p>
          <a:p>
            <a:pPr marL="0" indent="0">
              <a:buNone/>
            </a:pPr>
            <a:endParaRPr lang="en-GB" dirty="0"/>
          </a:p>
          <a:p>
            <a:pPr marL="0" indent="0">
              <a:buNone/>
            </a:pPr>
            <a:r>
              <a:rPr lang="en-GB" dirty="0"/>
              <a:t>The Spirit is the presence of Christ in the world, and in the Church. Indeed, Jesus may have </a:t>
            </a:r>
            <a:r>
              <a:rPr lang="en-GB" i="1" dirty="0"/>
              <a:t>instituted </a:t>
            </a:r>
            <a:r>
              <a:rPr lang="en-GB" dirty="0"/>
              <a:t>the Church, but it is the Holy Spirit that </a:t>
            </a:r>
            <a:r>
              <a:rPr lang="en-GB" i="1" dirty="0"/>
              <a:t>constitutes </a:t>
            </a:r>
            <a:r>
              <a:rPr lang="en-GB" dirty="0"/>
              <a:t>the Church. </a:t>
            </a:r>
            <a:endParaRPr lang="en-GB" dirty="0" smtClean="0"/>
          </a:p>
          <a:p>
            <a:pPr marL="0" indent="0">
              <a:buNone/>
            </a:pPr>
            <a:r>
              <a:rPr lang="en-GB" dirty="0" smtClean="0"/>
              <a:t>It </a:t>
            </a:r>
            <a:r>
              <a:rPr lang="en-GB" dirty="0"/>
              <a:t>is when two or three gather in the name of Christ that the Holy Spirit constitutes a room full of people as a church. (Matthew 18:20)</a:t>
            </a:r>
          </a:p>
          <a:p>
            <a:endParaRPr lang="en-GB" dirty="0"/>
          </a:p>
        </p:txBody>
      </p:sp>
    </p:spTree>
    <p:extLst>
      <p:ext uri="{BB962C8B-B14F-4D97-AF65-F5344CB8AC3E}">
        <p14:creationId xmlns:p14="http://schemas.microsoft.com/office/powerpoint/2010/main" val="302055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u="sng" dirty="0"/>
              <a:t>The Spirit of </a:t>
            </a:r>
            <a:r>
              <a:rPr lang="en-GB" u="sng" dirty="0" smtClean="0"/>
              <a:t>Truth</a:t>
            </a:r>
          </a:p>
          <a:p>
            <a:pPr marL="0" indent="0">
              <a:buNone/>
            </a:pPr>
            <a:endParaRPr lang="en-GB" dirty="0"/>
          </a:p>
          <a:p>
            <a:pPr marL="0" indent="0">
              <a:buNone/>
            </a:pPr>
            <a:r>
              <a:rPr lang="en-GB" dirty="0"/>
              <a:t>The Holy Spirit, as Karl Barth says, is the </a:t>
            </a:r>
            <a:r>
              <a:rPr lang="en-GB" i="1" dirty="0"/>
              <a:t>subjective </a:t>
            </a:r>
            <a:r>
              <a:rPr lang="en-GB" dirty="0"/>
              <a:t>reality of revelation. It is also by the Spirit that we can read scripture aright (2 Corinthians 3). </a:t>
            </a:r>
            <a:endParaRPr lang="en-GB" dirty="0" smtClean="0"/>
          </a:p>
          <a:p>
            <a:pPr marL="0" indent="0">
              <a:buNone/>
            </a:pPr>
            <a:r>
              <a:rPr lang="en-GB" dirty="0" smtClean="0"/>
              <a:t>It </a:t>
            </a:r>
            <a:r>
              <a:rPr lang="en-GB" dirty="0"/>
              <a:t>is by the spirit that we can truly recognise God’s activity in the world, and in us. Thus it is the ‘Spirit of truth’ (John 14:7). </a:t>
            </a:r>
          </a:p>
          <a:p>
            <a:endParaRPr lang="en-GB" dirty="0"/>
          </a:p>
        </p:txBody>
      </p:sp>
      <p:sp>
        <p:nvSpPr>
          <p:cNvPr id="4" name="Content Placeholder 3"/>
          <p:cNvSpPr>
            <a:spLocks noGrp="1"/>
          </p:cNvSpPr>
          <p:nvPr>
            <p:ph sz="half" idx="2"/>
          </p:nvPr>
        </p:nvSpPr>
        <p:spPr/>
        <p:txBody>
          <a:bodyPr>
            <a:normAutofit fontScale="92500" lnSpcReduction="10000"/>
          </a:bodyPr>
          <a:lstStyle/>
          <a:p>
            <a:pPr marL="0" indent="0">
              <a:buNone/>
            </a:pPr>
            <a:r>
              <a:rPr lang="en-GB" u="sng" dirty="0"/>
              <a:t>The Spirit of </a:t>
            </a:r>
            <a:r>
              <a:rPr lang="en-GB" u="sng" dirty="0" smtClean="0"/>
              <a:t>Life</a:t>
            </a:r>
          </a:p>
          <a:p>
            <a:pPr marL="0" indent="0">
              <a:buNone/>
            </a:pPr>
            <a:endParaRPr lang="en-GB" dirty="0"/>
          </a:p>
          <a:p>
            <a:pPr marL="0" indent="0">
              <a:buNone/>
            </a:pPr>
            <a:r>
              <a:rPr lang="en-GB" dirty="0"/>
              <a:t>The Spirit is life-giving (1 Corinthians 15:45, Romans 8) – the link between justification and sanctification can be seen in the life of Christians, the new creation. </a:t>
            </a:r>
          </a:p>
          <a:p>
            <a:endParaRPr lang="en-GB" dirty="0"/>
          </a:p>
        </p:txBody>
      </p:sp>
    </p:spTree>
    <p:extLst>
      <p:ext uri="{BB962C8B-B14F-4D97-AF65-F5344CB8AC3E}">
        <p14:creationId xmlns:p14="http://schemas.microsoft.com/office/powerpoint/2010/main" val="27356896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fontScale="85000" lnSpcReduction="20000"/>
          </a:bodyPr>
          <a:lstStyle/>
          <a:p>
            <a:pPr marL="0" indent="0">
              <a:buNone/>
            </a:pPr>
            <a:r>
              <a:rPr lang="en-GB" u="sng" dirty="0"/>
              <a:t>The Spirit of </a:t>
            </a:r>
            <a:r>
              <a:rPr lang="en-GB" u="sng" dirty="0" smtClean="0"/>
              <a:t>Freedom</a:t>
            </a:r>
          </a:p>
          <a:p>
            <a:pPr marL="0" indent="0">
              <a:buNone/>
            </a:pPr>
            <a:endParaRPr lang="en-GB" dirty="0"/>
          </a:p>
          <a:p>
            <a:pPr marL="0" indent="0">
              <a:buNone/>
            </a:pPr>
            <a:r>
              <a:rPr lang="en-GB" dirty="0"/>
              <a:t>2 Corinthians 3:17-18 </a:t>
            </a:r>
            <a:r>
              <a:rPr lang="en-GB" dirty="0" smtClean="0"/>
              <a:t>– </a:t>
            </a:r>
            <a:br>
              <a:rPr lang="en-GB" dirty="0" smtClean="0"/>
            </a:br>
            <a:r>
              <a:rPr lang="en-GB" dirty="0" smtClean="0"/>
              <a:t/>
            </a:r>
            <a:br>
              <a:rPr lang="en-GB" dirty="0" smtClean="0"/>
            </a:br>
            <a:r>
              <a:rPr lang="en-GB" i="1" dirty="0" smtClean="0"/>
              <a:t>Now </a:t>
            </a:r>
            <a:r>
              <a:rPr lang="en-GB" i="1" dirty="0"/>
              <a:t>the Lord is the Spirit, and where the Spirit of the Lord is, there is freedom. And all of us, with unveiled faces, seeing the glory of the Lord as though reflected in a mirror, are being transformed into the same image from one degree of glory to another; for this comes from the Lord, the Spirit.</a:t>
            </a: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u="sng" dirty="0"/>
              <a:t>The Spirit of </a:t>
            </a:r>
            <a:r>
              <a:rPr lang="en-GB" u="sng" dirty="0" smtClean="0"/>
              <a:t>Unity</a:t>
            </a:r>
          </a:p>
          <a:p>
            <a:pPr marL="0" indent="0">
              <a:buNone/>
            </a:pPr>
            <a:endParaRPr lang="en-GB" dirty="0"/>
          </a:p>
          <a:p>
            <a:pPr marL="0" indent="0">
              <a:buNone/>
            </a:pPr>
            <a:r>
              <a:rPr lang="en-GB" dirty="0"/>
              <a:t>The Holy Spirit is a Spirit of unity - It is the one spirit that unites all Christians together. </a:t>
            </a:r>
            <a:r>
              <a:rPr lang="en-GB" dirty="0" smtClean="0"/>
              <a:t/>
            </a:r>
            <a:br>
              <a:rPr lang="en-GB" dirty="0" smtClean="0"/>
            </a:br>
            <a:r>
              <a:rPr lang="en-GB" dirty="0" smtClean="0"/>
              <a:t/>
            </a:r>
            <a:br>
              <a:rPr lang="en-GB" dirty="0" smtClean="0"/>
            </a:br>
            <a:r>
              <a:rPr lang="en-GB" dirty="0" smtClean="0"/>
              <a:t>“</a:t>
            </a:r>
            <a:r>
              <a:rPr lang="en-GB" i="1" dirty="0"/>
              <a:t>For in the one Spirit we were all baptized into one body—Jews or Greeks, slaves or free—and we were all made to drink of one Spirit</a:t>
            </a:r>
            <a:r>
              <a:rPr lang="en-GB" dirty="0"/>
              <a:t> “(1 </a:t>
            </a:r>
            <a:r>
              <a:rPr lang="en-GB" dirty="0" err="1"/>
              <a:t>Cor</a:t>
            </a:r>
            <a:r>
              <a:rPr lang="en-GB" dirty="0"/>
              <a:t> 12:13)</a:t>
            </a:r>
          </a:p>
          <a:p>
            <a:endParaRPr lang="en-GB" dirty="0"/>
          </a:p>
        </p:txBody>
      </p:sp>
    </p:spTree>
    <p:extLst>
      <p:ext uri="{BB962C8B-B14F-4D97-AF65-F5344CB8AC3E}">
        <p14:creationId xmlns:p14="http://schemas.microsoft.com/office/powerpoint/2010/main" val="3023486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u="sng" dirty="0"/>
              <a:t>The Spirit and the </a:t>
            </a:r>
            <a:r>
              <a:rPr lang="en-GB" u="sng" dirty="0" smtClean="0"/>
              <a:t>Kingdom</a:t>
            </a:r>
          </a:p>
          <a:p>
            <a:pPr marL="0" indent="0">
              <a:buNone/>
            </a:pPr>
            <a:endParaRPr lang="en-GB" dirty="0"/>
          </a:p>
          <a:p>
            <a:pPr marL="0" indent="0">
              <a:buNone/>
            </a:pPr>
            <a:r>
              <a:rPr lang="en-GB" dirty="0"/>
              <a:t>The Holy Spirit is the sign that Christians are right to claim that God has done what he said he would in dealing with evil and death. The Spirit is, says Paul, the ‘</a:t>
            </a:r>
            <a:r>
              <a:rPr lang="en-GB" dirty="0" err="1"/>
              <a:t>firstfruits</a:t>
            </a:r>
            <a:r>
              <a:rPr lang="en-GB" dirty="0"/>
              <a:t>’ of the new creation (Rom 8:23). The sanctifying presence of the Holy Spirit is the ‘first </a:t>
            </a:r>
            <a:r>
              <a:rPr lang="en-GB" dirty="0" err="1"/>
              <a:t>installment</a:t>
            </a:r>
            <a:r>
              <a:rPr lang="en-GB" dirty="0"/>
              <a:t>’ or the guarantee’ of the future that God is bringing (2 Corinthians 1:22 and 5:5).</a:t>
            </a:r>
          </a:p>
          <a:p>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u="sng" dirty="0"/>
              <a:t>The Spirit in the </a:t>
            </a:r>
            <a:r>
              <a:rPr lang="en-GB" u="sng" dirty="0" smtClean="0"/>
              <a:t>Church</a:t>
            </a:r>
          </a:p>
          <a:p>
            <a:pPr marL="0" indent="0">
              <a:buNone/>
            </a:pPr>
            <a:endParaRPr lang="en-GB" dirty="0"/>
          </a:p>
          <a:p>
            <a:pPr marL="0" indent="0">
              <a:buNone/>
            </a:pPr>
            <a:r>
              <a:rPr lang="en-GB" dirty="0"/>
              <a:t>The Spirit not only constitutes the Church, but sustains it by gifting </a:t>
            </a:r>
            <a:r>
              <a:rPr lang="en-GB" i="1" dirty="0"/>
              <a:t>charismata </a:t>
            </a:r>
            <a:r>
              <a:rPr lang="en-GB" dirty="0"/>
              <a:t>for the </a:t>
            </a:r>
            <a:r>
              <a:rPr lang="en-GB" dirty="0" err="1"/>
              <a:t>upbuilding</a:t>
            </a:r>
            <a:r>
              <a:rPr lang="en-GB" dirty="0"/>
              <a:t> of the community (1 Corinthians 12-14). </a:t>
            </a:r>
          </a:p>
          <a:p>
            <a:pPr marL="0" indent="0">
              <a:buNone/>
            </a:pPr>
            <a:r>
              <a:rPr lang="en-GB" dirty="0"/>
              <a:t>It is by the Spirit that the diverse gifts of Christians are turned to the benefit of the Church, and hence to the world. </a:t>
            </a: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16721115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Pneumatology</a:t>
            </a:r>
          </a:p>
        </p:txBody>
      </p:sp>
      <p:sp>
        <p:nvSpPr>
          <p:cNvPr id="3" name="Content Placeholder 2"/>
          <p:cNvSpPr>
            <a:spLocks noGrp="1"/>
          </p:cNvSpPr>
          <p:nvPr>
            <p:ph sz="half" idx="1"/>
          </p:nvPr>
        </p:nvSpPr>
        <p:spPr/>
        <p:txBody>
          <a:bodyPr>
            <a:normAutofit/>
          </a:bodyPr>
          <a:lstStyle/>
          <a:p>
            <a:pPr marL="0" indent="0">
              <a:buNone/>
            </a:pPr>
            <a:r>
              <a:rPr lang="en-GB" u="sng" dirty="0"/>
              <a:t>The Spirit in the World</a:t>
            </a:r>
            <a:endParaRPr lang="en-GB" dirty="0"/>
          </a:p>
          <a:p>
            <a:pPr marL="0" indent="0">
              <a:buNone/>
            </a:pPr>
            <a:r>
              <a:rPr lang="en-GB" dirty="0"/>
              <a:t>The Holy Spirit is not just active in the </a:t>
            </a:r>
            <a:r>
              <a:rPr lang="en-GB" dirty="0" smtClean="0"/>
              <a:t>Church but throughout the world. </a:t>
            </a:r>
            <a:br>
              <a:rPr lang="en-GB" dirty="0" smtClean="0"/>
            </a:br>
            <a:r>
              <a:rPr lang="en-GB" dirty="0" smtClean="0"/>
              <a:t/>
            </a:r>
            <a:br>
              <a:rPr lang="en-GB" dirty="0" smtClean="0"/>
            </a:br>
            <a:r>
              <a:rPr lang="en-GB" dirty="0" smtClean="0"/>
              <a:t>Some theologians </a:t>
            </a:r>
            <a:r>
              <a:rPr lang="en-GB" dirty="0"/>
              <a:t>suggest that the Holy Spirit may be at work within other religions.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58211" y="306754"/>
            <a:ext cx="3744259" cy="5297728"/>
          </a:xfrm>
        </p:spPr>
      </p:pic>
    </p:spTree>
    <p:extLst>
      <p:ext uri="{BB962C8B-B14F-4D97-AF65-F5344CB8AC3E}">
        <p14:creationId xmlns:p14="http://schemas.microsoft.com/office/powerpoint/2010/main" val="4096696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Gifts of the Spirit</a:t>
            </a:r>
            <a:endParaRPr lang="en-GB" dirty="0"/>
          </a:p>
        </p:txBody>
      </p:sp>
      <p:sp>
        <p:nvSpPr>
          <p:cNvPr id="3" name="Text Placeholder 2"/>
          <p:cNvSpPr>
            <a:spLocks noGrp="1"/>
          </p:cNvSpPr>
          <p:nvPr>
            <p:ph type="body" idx="1"/>
          </p:nvPr>
        </p:nvSpPr>
        <p:spPr/>
        <p:txBody>
          <a:bodyPr/>
          <a:lstStyle/>
          <a:p>
            <a:r>
              <a:rPr lang="en-GB" dirty="0" smtClean="0"/>
              <a:t>Like Christmas, but less chance of socks…</a:t>
            </a:r>
            <a:endParaRPr lang="en-GB" dirty="0"/>
          </a:p>
        </p:txBody>
      </p:sp>
    </p:spTree>
    <p:extLst>
      <p:ext uri="{BB962C8B-B14F-4D97-AF65-F5344CB8AC3E}">
        <p14:creationId xmlns:p14="http://schemas.microsoft.com/office/powerpoint/2010/main" val="27639725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does the Spirit do?</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06702" y="1694329"/>
            <a:ext cx="5613098" cy="3742065"/>
          </a:xfrm>
        </p:spPr>
      </p:pic>
      <p:sp>
        <p:nvSpPr>
          <p:cNvPr id="4" name="Content Placeholder 3"/>
          <p:cNvSpPr>
            <a:spLocks noGrp="1"/>
          </p:cNvSpPr>
          <p:nvPr>
            <p:ph sz="half" idx="2"/>
          </p:nvPr>
        </p:nvSpPr>
        <p:spPr/>
        <p:txBody>
          <a:bodyPr>
            <a:normAutofit fontScale="92500" lnSpcReduction="10000"/>
          </a:bodyPr>
          <a:lstStyle/>
          <a:p>
            <a:pPr marL="0" indent="0">
              <a:buNone/>
            </a:pPr>
            <a:r>
              <a:rPr lang="en-GB" dirty="0" smtClean="0"/>
              <a:t>The notion of the “Gifts of the Spirit” is related to the action of the Holy Spirit in forming the community of the Church, in the image of Jesus.</a:t>
            </a:r>
          </a:p>
          <a:p>
            <a:pPr marL="0" indent="0">
              <a:buNone/>
            </a:pPr>
            <a:endParaRPr lang="en-GB" dirty="0"/>
          </a:p>
          <a:p>
            <a:pPr marL="0" indent="0">
              <a:buNone/>
            </a:pPr>
            <a:r>
              <a:rPr lang="en-GB" dirty="0" smtClean="0"/>
              <a:t>Christians believe that on entering into the community, the Holy Spirit is involved in gifting certain virtues to the believer, in order to order their relationship with God.</a:t>
            </a:r>
            <a:endParaRPr lang="en-GB" dirty="0"/>
          </a:p>
        </p:txBody>
      </p:sp>
    </p:spTree>
    <p:extLst>
      <p:ext uri="{BB962C8B-B14F-4D97-AF65-F5344CB8AC3E}">
        <p14:creationId xmlns:p14="http://schemas.microsoft.com/office/powerpoint/2010/main" val="25469782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Gifts of the Spirit</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i="1" dirty="0"/>
              <a:t>A shoot will come up from the stump of Jesse; from his roots a Branch will bear fruit.</a:t>
            </a:r>
          </a:p>
          <a:p>
            <a:pPr marL="0" indent="0">
              <a:buNone/>
            </a:pPr>
            <a:r>
              <a:rPr lang="en-GB" i="1" dirty="0"/>
              <a:t/>
            </a:r>
            <a:br>
              <a:rPr lang="en-GB" i="1" dirty="0"/>
            </a:br>
            <a:r>
              <a:rPr lang="en-GB" i="1" dirty="0"/>
              <a:t>The Spirit of the </a:t>
            </a:r>
            <a:r>
              <a:rPr lang="en-GB" i="1" cap="small" dirty="0"/>
              <a:t>Lord</a:t>
            </a:r>
            <a:r>
              <a:rPr lang="en-GB" i="1" dirty="0"/>
              <a:t> will rest on him— the Spirit of wisdom and of understanding, the Spirit of counsel and of might, the Spirit of the knowledge and fear of the </a:t>
            </a:r>
            <a:r>
              <a:rPr lang="en-GB" i="1" cap="small" dirty="0"/>
              <a:t>Lord</a:t>
            </a:r>
          </a:p>
          <a:p>
            <a:pPr marL="0" indent="0">
              <a:buNone/>
            </a:pPr>
            <a:endParaRPr lang="en-GB" i="1" cap="small" dirty="0"/>
          </a:p>
          <a:p>
            <a:pPr marL="0" indent="0">
              <a:buNone/>
            </a:pPr>
            <a:r>
              <a:rPr lang="en-GB" dirty="0"/>
              <a:t>Isaiah 11:1-2</a:t>
            </a:r>
          </a:p>
          <a:p>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smtClean="0"/>
              <a:t>This verse in Isaiah is seen to refer to Christ (the descendant of Jesse) and describes the way in which his relationship with the Spirit of God provides him with gifts that help to model that relationship in a wider context</a:t>
            </a:r>
          </a:p>
          <a:p>
            <a:pPr marL="0" indent="0">
              <a:buNone/>
            </a:pPr>
            <a:endParaRPr lang="en-GB" dirty="0"/>
          </a:p>
          <a:p>
            <a:pPr marL="0" indent="0">
              <a:buNone/>
            </a:pPr>
            <a:r>
              <a:rPr lang="en-GB" dirty="0" smtClean="0"/>
              <a:t>The </a:t>
            </a:r>
            <a:r>
              <a:rPr lang="en-GB" dirty="0"/>
              <a:t>seven Latin terms are </a:t>
            </a:r>
            <a:r>
              <a:rPr lang="en-GB" dirty="0" smtClean="0"/>
              <a:t>then: </a:t>
            </a:r>
            <a:r>
              <a:rPr lang="en-GB" i="1" dirty="0" smtClean="0"/>
              <a:t>sapientia, intellectus, consilium, fortitudo, scientia, pietas, and timor</a:t>
            </a:r>
            <a:r>
              <a:rPr lang="en-GB" dirty="0"/>
              <a:t> </a:t>
            </a:r>
            <a:r>
              <a:rPr lang="en-GB" i="1" dirty="0"/>
              <a:t>Domini</a:t>
            </a:r>
            <a:r>
              <a:rPr lang="en-GB" dirty="0"/>
              <a:t>.</a:t>
            </a:r>
          </a:p>
          <a:p>
            <a:endParaRPr lang="en-GB" dirty="0"/>
          </a:p>
        </p:txBody>
      </p:sp>
    </p:spTree>
    <p:extLst>
      <p:ext uri="{BB962C8B-B14F-4D97-AF65-F5344CB8AC3E}">
        <p14:creationId xmlns:p14="http://schemas.microsoft.com/office/powerpoint/2010/main" val="39014496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Sapientia</a:t>
            </a:r>
            <a:endParaRPr lang="en-GB" dirty="0"/>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Wisdom is considered the first and the greatest of the gifts. It acts upon both the intellect and the will. </a:t>
            </a:r>
            <a:endParaRPr lang="en-GB" dirty="0" smtClean="0"/>
          </a:p>
          <a:p>
            <a:pPr marL="0" indent="0">
              <a:buNone/>
            </a:pPr>
            <a:endParaRPr lang="en-GB" dirty="0"/>
          </a:p>
          <a:p>
            <a:pPr marL="0" indent="0">
              <a:buNone/>
            </a:pPr>
            <a:r>
              <a:rPr lang="en-GB" dirty="0" smtClean="0"/>
              <a:t>According </a:t>
            </a:r>
            <a:r>
              <a:rPr lang="en-GB" dirty="0"/>
              <a:t>to St. Bernard, it both illumines the mind and </a:t>
            </a:r>
            <a:r>
              <a:rPr lang="en-GB" dirty="0" smtClean="0"/>
              <a:t>instils </a:t>
            </a:r>
            <a:r>
              <a:rPr lang="en-GB" dirty="0"/>
              <a:t>an attraction to the divine. </a:t>
            </a:r>
            <a:r>
              <a:rPr lang="en-GB" dirty="0" err="1"/>
              <a:t>Adolphe</a:t>
            </a:r>
            <a:r>
              <a:rPr lang="en-GB" dirty="0"/>
              <a:t> </a:t>
            </a:r>
            <a:r>
              <a:rPr lang="en-GB" dirty="0" err="1"/>
              <a:t>Tanquerey</a:t>
            </a:r>
            <a:r>
              <a:rPr lang="en-GB" dirty="0"/>
              <a:t> OP explained the difference between the gift of wisdom and that of understanding, "...the latter is a view taken by the mind, while the former is an experience undergone by the heart; one is light, the other love, and so they unite and complete one another</a:t>
            </a:r>
            <a:r>
              <a:rPr lang="en-GB" dirty="0" smtClean="0"/>
              <a:t>."</a:t>
            </a:r>
            <a:r>
              <a:rPr lang="en-GB" dirty="0"/>
              <a:t>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00617" y="991907"/>
            <a:ext cx="5011638" cy="3767138"/>
          </a:xfrm>
        </p:spPr>
      </p:pic>
    </p:spTree>
    <p:extLst>
      <p:ext uri="{BB962C8B-B14F-4D97-AF65-F5344CB8AC3E}">
        <p14:creationId xmlns:p14="http://schemas.microsoft.com/office/powerpoint/2010/main" val="13853429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Intellectus</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Understanding is a perceptive intuition which illuminates the mind to grasp the truths of faith. </a:t>
            </a:r>
            <a:endParaRPr lang="en-GB" dirty="0" smtClean="0"/>
          </a:p>
          <a:p>
            <a:pPr marL="0" indent="0">
              <a:buNone/>
            </a:pPr>
            <a:endParaRPr lang="en-GB" dirty="0" smtClean="0"/>
          </a:p>
          <a:p>
            <a:pPr marL="0" indent="0">
              <a:buNone/>
            </a:pPr>
            <a:r>
              <a:rPr lang="en-GB" dirty="0" smtClean="0"/>
              <a:t>It </a:t>
            </a:r>
            <a:r>
              <a:rPr lang="en-GB" dirty="0"/>
              <a:t>does not involve a comprehensive understanding of the mysteries of faith, but helps a person understand that these mysteries are credible; compatible with and related to each other; and not unreasonable. </a:t>
            </a:r>
            <a:endParaRPr lang="en-GB" dirty="0"/>
          </a:p>
        </p:txBody>
      </p:sp>
      <p:sp>
        <p:nvSpPr>
          <p:cNvPr id="4" name="Content Placeholder 3"/>
          <p:cNvSpPr>
            <a:spLocks noGrp="1"/>
          </p:cNvSpPr>
          <p:nvPr>
            <p:ph sz="half" idx="2"/>
          </p:nvPr>
        </p:nvSpPr>
        <p:spPr/>
        <p:txBody>
          <a:bodyPr>
            <a:normAutofit fontScale="92500" lnSpcReduction="10000"/>
          </a:bodyPr>
          <a:lstStyle/>
          <a:p>
            <a:endParaRPr lang="en-GB"/>
          </a:p>
        </p:txBody>
      </p:sp>
    </p:spTree>
    <p:extLst>
      <p:ext uri="{BB962C8B-B14F-4D97-AF65-F5344CB8AC3E}">
        <p14:creationId xmlns:p14="http://schemas.microsoft.com/office/powerpoint/2010/main" val="340117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Consilium</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a:t>Counsel functions as a sort of supernatural intuition, to enable a person to judge promptly and rightly, especially in difficult situations. </a:t>
            </a:r>
            <a:endParaRPr lang="en-GB" dirty="0" smtClean="0"/>
          </a:p>
          <a:p>
            <a:pPr marL="0" indent="0">
              <a:buNone/>
            </a:pPr>
            <a:endParaRPr lang="en-GB" dirty="0"/>
          </a:p>
          <a:p>
            <a:pPr marL="0" indent="0">
              <a:buNone/>
            </a:pPr>
            <a:r>
              <a:rPr lang="en-GB" dirty="0" smtClean="0"/>
              <a:t>While </a:t>
            </a:r>
            <a:r>
              <a:rPr lang="en-GB" dirty="0"/>
              <a:t>prudence operates in accord with reason as enlightened by faith, the gift of counsel operates under the guidance of the Holy Spirit to illuminate the will of God.</a:t>
            </a:r>
            <a:r>
              <a:rPr lang="en-GB" baseline="30000" dirty="0">
                <a:hlinkClick r:id="rId2"/>
              </a:rPr>
              <a:t>[22]</a:t>
            </a:r>
            <a:endParaRPr lang="en-GB" dirty="0"/>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79775" y="1158321"/>
            <a:ext cx="5621573" cy="3745373"/>
          </a:xfrm>
        </p:spPr>
      </p:pic>
    </p:spTree>
    <p:extLst>
      <p:ext uri="{BB962C8B-B14F-4D97-AF65-F5344CB8AC3E}">
        <p14:creationId xmlns:p14="http://schemas.microsoft.com/office/powerpoint/2010/main" val="29605970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Fortitudo</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Fortitude is often identified with courage, but Aquinas takes its meaning to also encompass endurance</a:t>
            </a:r>
            <a:r>
              <a:rPr lang="en-GB" dirty="0" smtClean="0"/>
              <a:t>.</a:t>
            </a:r>
          </a:p>
          <a:p>
            <a:pPr marL="0" indent="0">
              <a:buNone/>
            </a:pPr>
            <a:endParaRPr lang="en-GB" dirty="0" smtClean="0"/>
          </a:p>
          <a:p>
            <a:pPr marL="0" indent="0">
              <a:buNone/>
            </a:pPr>
            <a:r>
              <a:rPr lang="en-GB" dirty="0" smtClean="0">
                <a:hlinkClick r:id="rId2" tooltip="Joseph Rickaby"/>
              </a:rPr>
              <a:t>Joseph </a:t>
            </a:r>
            <a:r>
              <a:rPr lang="en-GB" dirty="0">
                <a:hlinkClick r:id="rId2" tooltip="Joseph Rickaby"/>
              </a:rPr>
              <a:t>J. </a:t>
            </a:r>
            <a:r>
              <a:rPr lang="en-GB" dirty="0" err="1">
                <a:hlinkClick r:id="rId2" tooltip="Joseph Rickaby"/>
              </a:rPr>
              <a:t>Rickaby</a:t>
            </a:r>
            <a:r>
              <a:rPr lang="en-GB" dirty="0"/>
              <a:t> describes it as a willingness to stand up for what is right in the sight of God, even if it means accepting rejection, verbal abuse, or physical harm. </a:t>
            </a:r>
            <a:endParaRPr lang="en-GB" dirty="0"/>
          </a:p>
          <a:p>
            <a:pPr marL="0" indent="0">
              <a:buNone/>
            </a:pPr>
            <a:r>
              <a:rPr lang="en-GB" dirty="0" smtClean="0"/>
              <a:t>The </a:t>
            </a:r>
            <a:r>
              <a:rPr lang="en-GB" dirty="0"/>
              <a:t>gift of fortitude allows people the firmness of mind that is required both in doing good and in enduring evil.</a:t>
            </a:r>
            <a:r>
              <a:rPr lang="en-GB" baseline="30000" dirty="0">
                <a:hlinkClick r:id="rId3"/>
              </a:rPr>
              <a:t>[23]</a:t>
            </a:r>
            <a:r>
              <a:rPr lang="en-GB" dirty="0"/>
              <a:t> </a:t>
            </a:r>
          </a:p>
          <a:p>
            <a:endParaRPr lang="en-GB" dirty="0"/>
          </a:p>
        </p:txBody>
      </p:sp>
      <p:sp>
        <p:nvSpPr>
          <p:cNvPr id="4" name="Content Placeholder 3"/>
          <p:cNvSpPr>
            <a:spLocks noGrp="1"/>
          </p:cNvSpPr>
          <p:nvPr>
            <p:ph sz="half" idx="2"/>
          </p:nvPr>
        </p:nvSpPr>
        <p:spPr/>
        <p:txBody>
          <a:bodyPr>
            <a:normAutofit fontScale="85000" lnSpcReduction="20000"/>
          </a:bodyPr>
          <a:lstStyle/>
          <a:p>
            <a:endParaRPr lang="en-GB"/>
          </a:p>
        </p:txBody>
      </p:sp>
    </p:spTree>
    <p:extLst>
      <p:ext uri="{BB962C8B-B14F-4D97-AF65-F5344CB8AC3E}">
        <p14:creationId xmlns:p14="http://schemas.microsoft.com/office/powerpoint/2010/main" val="37421733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Scientia</a:t>
            </a:r>
            <a:endParaRPr lang="en-GB" dirty="0"/>
          </a:p>
        </p:txBody>
      </p:sp>
      <p:sp>
        <p:nvSpPr>
          <p:cNvPr id="3" name="Content Placeholder 2"/>
          <p:cNvSpPr>
            <a:spLocks noGrp="1"/>
          </p:cNvSpPr>
          <p:nvPr>
            <p:ph sz="half" idx="1"/>
          </p:nvPr>
        </p:nvSpPr>
        <p:spPr/>
        <p:txBody>
          <a:bodyPr/>
          <a:lstStyle/>
          <a:p>
            <a:pPr marL="0" indent="0">
              <a:buNone/>
            </a:pPr>
            <a:r>
              <a:rPr lang="en-GB" dirty="0" smtClean="0"/>
              <a:t>The </a:t>
            </a:r>
            <a:r>
              <a:rPr lang="en-GB" dirty="0"/>
              <a:t>gift of knowledge allows one, as far as is humanly possible, to see things from God's perspective</a:t>
            </a:r>
            <a:r>
              <a:rPr lang="en-GB" dirty="0" smtClean="0"/>
              <a:t>.</a:t>
            </a:r>
          </a:p>
          <a:p>
            <a:pPr marL="0" indent="0">
              <a:buNone/>
            </a:pPr>
            <a:endParaRPr lang="en-GB" dirty="0"/>
          </a:p>
          <a:p>
            <a:pPr marL="0" indent="0">
              <a:buNone/>
            </a:pPr>
            <a:r>
              <a:rPr lang="en-GB" dirty="0" smtClean="0"/>
              <a:t>It allows </a:t>
            </a:r>
            <a:r>
              <a:rPr lang="en-GB" dirty="0"/>
              <a:t>us to perceive the greatness of God and his love for his </a:t>
            </a:r>
            <a:r>
              <a:rPr lang="en-GB" dirty="0" smtClean="0"/>
              <a:t>creatures </a:t>
            </a:r>
            <a:r>
              <a:rPr lang="en-GB" dirty="0"/>
              <a:t>through creation</a:t>
            </a:r>
            <a:r>
              <a:rPr lang="en-GB" dirty="0" smtClean="0"/>
              <a:t>.</a:t>
            </a:r>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05220" y="797859"/>
            <a:ext cx="4740813" cy="4705257"/>
          </a:xfrm>
        </p:spPr>
      </p:pic>
    </p:spTree>
    <p:extLst>
      <p:ext uri="{BB962C8B-B14F-4D97-AF65-F5344CB8AC3E}">
        <p14:creationId xmlns:p14="http://schemas.microsoft.com/office/powerpoint/2010/main" val="27101771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Pietas</a:t>
            </a:r>
            <a:endParaRPr lang="en-GB" i="1"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a:t>Piety accords with reverence. A person with reverence recognizes his total reliance on God and comes before God with humility, trust, and love. </a:t>
            </a:r>
            <a:endParaRPr lang="en-GB" dirty="0" smtClean="0"/>
          </a:p>
          <a:p>
            <a:pPr marL="0" indent="0">
              <a:buNone/>
            </a:pPr>
            <a:endParaRPr lang="en-GB" dirty="0" smtClean="0"/>
          </a:p>
          <a:p>
            <a:pPr marL="0" indent="0">
              <a:buNone/>
            </a:pPr>
            <a:r>
              <a:rPr lang="en-GB" dirty="0" smtClean="0"/>
              <a:t>In </a:t>
            </a:r>
            <a:r>
              <a:rPr lang="en-GB" dirty="0"/>
              <a:t>a series of talks on the Gifts of the Holy Spirit, Pope Francis said that piety is a recognition of "...our belonging to God, our deep bond with him, a relationship that gives meaning to our whole life and keeps us resolute, in communion with him, even during the most difficult and troubled moments</a:t>
            </a:r>
            <a:r>
              <a:rPr lang="en-GB" dirty="0" smtClean="0"/>
              <a:t>”.</a:t>
            </a:r>
            <a:endParaRPr lang="en-GB" dirty="0"/>
          </a:p>
        </p:txBody>
      </p:sp>
      <p:sp>
        <p:nvSpPr>
          <p:cNvPr id="4" name="Content Placeholder 3"/>
          <p:cNvSpPr>
            <a:spLocks noGrp="1"/>
          </p:cNvSpPr>
          <p:nvPr>
            <p:ph sz="half" idx="2"/>
          </p:nvPr>
        </p:nvSpPr>
        <p:spPr/>
        <p:txBody>
          <a:bodyPr>
            <a:normAutofit fontScale="85000" lnSpcReduction="20000"/>
          </a:bodyPr>
          <a:lstStyle/>
          <a:p>
            <a:endParaRPr lang="en-GB"/>
          </a:p>
        </p:txBody>
      </p:sp>
    </p:spTree>
    <p:extLst>
      <p:ext uri="{BB962C8B-B14F-4D97-AF65-F5344CB8AC3E}">
        <p14:creationId xmlns:p14="http://schemas.microsoft.com/office/powerpoint/2010/main" val="8144875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Timor</a:t>
            </a:r>
            <a:r>
              <a:rPr lang="en-GB" i="1" dirty="0"/>
              <a:t> Domini</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a:t>Fear of the Lord is akin to </a:t>
            </a:r>
            <a:r>
              <a:rPr lang="en-GB" dirty="0">
                <a:hlinkClick r:id="rId2" tooltip="Wonder (emotion)"/>
              </a:rPr>
              <a:t>wonder</a:t>
            </a:r>
            <a:r>
              <a:rPr lang="en-GB" dirty="0"/>
              <a:t> (or </a:t>
            </a:r>
            <a:r>
              <a:rPr lang="en-GB" dirty="0">
                <a:hlinkClick r:id="rId3" tooltip="Awe"/>
              </a:rPr>
              <a:t>awe</a:t>
            </a:r>
            <a:r>
              <a:rPr lang="en-GB" dirty="0" smtClean="0"/>
              <a:t>). </a:t>
            </a:r>
            <a:r>
              <a:rPr lang="en-GB" dirty="0"/>
              <a:t>With the gift of fear of the Lord, one is made aware of the glory and majesty of God. </a:t>
            </a:r>
            <a:endParaRPr lang="en-GB" dirty="0" smtClean="0"/>
          </a:p>
          <a:p>
            <a:pPr marL="0" indent="0">
              <a:buNone/>
            </a:pPr>
            <a:endParaRPr lang="en-GB" dirty="0" smtClean="0"/>
          </a:p>
          <a:p>
            <a:pPr marL="0" indent="0">
              <a:buNone/>
            </a:pPr>
            <a:r>
              <a:rPr lang="en-GB" dirty="0" smtClean="0"/>
              <a:t>This </a:t>
            </a:r>
            <a:r>
              <a:rPr lang="en-GB" dirty="0"/>
              <a:t>gift is described by Aquinas as a fear of separating oneself from God. He describes the gift as a "filial fear," like a child's fear of offending his father, rather than a "servile fear," that is, a fear of punishment. Fear of the Lord is the beginning of wisdom. It is the perfection of the theological virtue of hope.</a:t>
            </a:r>
          </a:p>
          <a:p>
            <a:endParaRPr lang="en-GB" dirty="0"/>
          </a:p>
        </p:txBody>
      </p:sp>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668060" y="322728"/>
            <a:ext cx="5048810" cy="5211675"/>
          </a:xfrm>
        </p:spPr>
      </p:pic>
    </p:spTree>
    <p:extLst>
      <p:ext uri="{BB962C8B-B14F-4D97-AF65-F5344CB8AC3E}">
        <p14:creationId xmlns:p14="http://schemas.microsoft.com/office/powerpoint/2010/main" val="40825423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4667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idx="1"/>
          </p:nvPr>
        </p:nvSpPr>
        <p:spPr>
          <a:xfrm>
            <a:off x="838200" y="1825625"/>
            <a:ext cx="5365376" cy="3768351"/>
          </a:xfrm>
        </p:spPr>
        <p:txBody>
          <a:bodyPr>
            <a:normAutofit/>
          </a:bodyPr>
          <a:lstStyle/>
          <a:p>
            <a:pPr marL="0" indent="0">
              <a:buNone/>
            </a:pPr>
            <a:r>
              <a:rPr lang="en-GB" dirty="0" err="1"/>
              <a:t>Siecienski</a:t>
            </a:r>
            <a:r>
              <a:rPr lang="en-GB" dirty="0"/>
              <a:t>, E</a:t>
            </a:r>
            <a:r>
              <a:rPr lang="en-GB" dirty="0" smtClean="0"/>
              <a:t>.(2010). “The </a:t>
            </a:r>
            <a:r>
              <a:rPr lang="en-GB" dirty="0"/>
              <a:t>Procession of the Holy Spirit in the New </a:t>
            </a:r>
            <a:r>
              <a:rPr lang="en-GB" dirty="0" smtClean="0"/>
              <a:t>Testament” </a:t>
            </a:r>
            <a:r>
              <a:rPr lang="en-GB" dirty="0"/>
              <a:t>i</a:t>
            </a:r>
            <a:r>
              <a:rPr lang="en-GB" dirty="0" smtClean="0"/>
              <a:t>n </a:t>
            </a:r>
            <a:r>
              <a:rPr lang="en-GB" i="1" dirty="0"/>
              <a:t>The Filioque: History of a Doctrinal Controversy</a:t>
            </a:r>
            <a:r>
              <a:rPr lang="en-GB" dirty="0"/>
              <a:t>. </a:t>
            </a:r>
            <a:r>
              <a:rPr lang="en-GB" dirty="0" smtClean="0"/>
              <a:t>(Oxford: </a:t>
            </a:r>
            <a:r>
              <a:rPr lang="en-GB" dirty="0"/>
              <a:t>Oxford University </a:t>
            </a:r>
            <a:r>
              <a:rPr lang="en-GB" dirty="0" smtClean="0"/>
              <a:t>Press)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6965" y="848356"/>
            <a:ext cx="4510097" cy="4136020"/>
          </a:xfrm>
          <a:prstGeom prst="rect">
            <a:avLst/>
          </a:prstGeom>
        </p:spPr>
      </p:pic>
    </p:spTree>
    <p:extLst>
      <p:ext uri="{BB962C8B-B14F-4D97-AF65-F5344CB8AC3E}">
        <p14:creationId xmlns:p14="http://schemas.microsoft.com/office/powerpoint/2010/main" val="6542110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116090"/>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Lampeter" id="{097199B4-6F60-4B1B-8BB4-D42FB22A294A}" vid="{2315F513-19FB-4647-A335-3A24C89C66D9}"/>
    </a:ext>
  </a:extLst>
</a:theme>
</file>

<file path=docProps/app.xml><?xml version="1.0" encoding="utf-8"?>
<Properties xmlns="http://schemas.openxmlformats.org/officeDocument/2006/extended-properties" xmlns:vt="http://schemas.openxmlformats.org/officeDocument/2006/docPropsVTypes">
  <Template>Lampeter</Template>
  <TotalTime>1375</TotalTime>
  <Words>1527</Words>
  <Application>Microsoft Office PowerPoint</Application>
  <PresentationFormat>Custom</PresentationFormat>
  <Paragraphs>178</Paragraphs>
  <Slides>37</Slides>
  <Notes>0</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Lampeter</vt:lpstr>
      <vt:lpstr>Introduction to Christian Theology</vt:lpstr>
      <vt:lpstr>Assessment</vt:lpstr>
      <vt:lpstr>Re-cap</vt:lpstr>
      <vt:lpstr>Creation  – Responsive aspects summary</vt:lpstr>
      <vt:lpstr>Hermeneutics? - from ἑρμηνεύς (Greek)</vt:lpstr>
      <vt:lpstr>Reading</vt:lpstr>
      <vt:lpstr>Reading</vt:lpstr>
      <vt:lpstr>Reading</vt:lpstr>
      <vt:lpstr>Reading</vt:lpstr>
      <vt:lpstr>Genesis 2:18-22</vt:lpstr>
      <vt:lpstr>Reading</vt:lpstr>
      <vt:lpstr>PowerPoint Presentation</vt:lpstr>
      <vt:lpstr>Pneumatology</vt:lpstr>
      <vt:lpstr>Pneumatology</vt:lpstr>
      <vt:lpstr>Pneumatology</vt:lpstr>
      <vt:lpstr>Pneumatology</vt:lpstr>
      <vt:lpstr>Pneumatology</vt:lpstr>
      <vt:lpstr>Pneumatology</vt:lpstr>
      <vt:lpstr>PowerPoint Presentation</vt:lpstr>
      <vt:lpstr>Pneumatology</vt:lpstr>
      <vt:lpstr>Pneumatology</vt:lpstr>
      <vt:lpstr>Pneumatology</vt:lpstr>
      <vt:lpstr>Pneumatology</vt:lpstr>
      <vt:lpstr>Pneumatology</vt:lpstr>
      <vt:lpstr>Gifts of the Spirit</vt:lpstr>
      <vt:lpstr>So what does the Spirit do?</vt:lpstr>
      <vt:lpstr>Gifts of the Spirit</vt:lpstr>
      <vt:lpstr>Sapientia</vt:lpstr>
      <vt:lpstr>Intellectus</vt:lpstr>
      <vt:lpstr>Consilium</vt:lpstr>
      <vt:lpstr>Fortitudo</vt:lpstr>
      <vt:lpstr>Scientia</vt:lpstr>
      <vt:lpstr>Pietas</vt:lpstr>
      <vt:lpstr>Timor Domini</vt:lpstr>
      <vt:lpstr>PowerPoint Presentation</vt:lpstr>
      <vt:lpstr>Reading</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Christian Theology</dc:title>
  <dc:creator>Administrator</dc:creator>
  <cp:lastModifiedBy>Administrator</cp:lastModifiedBy>
  <cp:revision>94</cp:revision>
  <dcterms:created xsi:type="dcterms:W3CDTF">2018-01-17T13:42:07Z</dcterms:created>
  <dcterms:modified xsi:type="dcterms:W3CDTF">2018-04-16T11:41:07Z</dcterms:modified>
</cp:coreProperties>
</file>