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7" r:id="rId1"/>
  </p:sldMasterIdLst>
  <p:sldIdLst>
    <p:sldId id="257" r:id="rId2"/>
    <p:sldId id="260" r:id="rId3"/>
    <p:sldId id="259" r:id="rId4"/>
    <p:sldId id="258" r:id="rId5"/>
    <p:sldId id="261" r:id="rId6"/>
    <p:sldId id="263" r:id="rId7"/>
    <p:sldId id="264" r:id="rId8"/>
    <p:sldId id="265" r:id="rId9"/>
    <p:sldId id="266" r:id="rId10"/>
    <p:sldId id="267" r:id="rId11"/>
    <p:sldId id="268" r:id="rId12"/>
    <p:sldId id="262"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530"/>
    <p:restoredTop sz="94689"/>
  </p:normalViewPr>
  <p:slideViewPr>
    <p:cSldViewPr snapToGrid="0" showGuides="1">
      <p:cViewPr varScale="1">
        <p:scale>
          <a:sx n="75" d="100"/>
          <a:sy n="75" d="100"/>
        </p:scale>
        <p:origin x="72" y="216"/>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18023C6-249F-4C3E-BE82-9978DC1D1A7E}" type="doc">
      <dgm:prSet loTypeId="urn:microsoft.com/office/officeart/2005/8/layout/vProcess5" loCatId="process" qsTypeId="urn:microsoft.com/office/officeart/2005/8/quickstyle/simple1" qsCatId="simple" csTypeId="urn:microsoft.com/office/officeart/2005/8/colors/colorful1" csCatId="colorful"/>
      <dgm:spPr/>
      <dgm:t>
        <a:bodyPr/>
        <a:lstStyle/>
        <a:p>
          <a:endParaRPr lang="en-US"/>
        </a:p>
      </dgm:t>
    </dgm:pt>
    <dgm:pt modelId="{289C53DC-082D-4F7F-A40A-1388A0E1CDD8}">
      <dgm:prSet/>
      <dgm:spPr/>
      <dgm:t>
        <a:bodyPr/>
        <a:lstStyle/>
        <a:p>
          <a:r>
            <a:rPr lang="en-GB" b="1"/>
            <a:t>Monotropy</a:t>
          </a:r>
          <a:r>
            <a:rPr lang="en-GB"/>
            <a:t> (the relevance of a primary attachment figure), </a:t>
          </a:r>
          <a:endParaRPr lang="en-US"/>
        </a:p>
      </dgm:t>
    </dgm:pt>
    <dgm:pt modelId="{5AA988DC-01CD-450B-AFA9-D4791BD699E1}" type="parTrans" cxnId="{A7DE320C-20F1-492F-9F88-09A9E262864B}">
      <dgm:prSet/>
      <dgm:spPr/>
      <dgm:t>
        <a:bodyPr/>
        <a:lstStyle/>
        <a:p>
          <a:endParaRPr lang="en-US"/>
        </a:p>
      </dgm:t>
    </dgm:pt>
    <dgm:pt modelId="{39CDB016-9ABC-40C8-A53D-918FC7ABFB9F}" type="sibTrans" cxnId="{A7DE320C-20F1-492F-9F88-09A9E262864B}">
      <dgm:prSet/>
      <dgm:spPr/>
      <dgm:t>
        <a:bodyPr/>
        <a:lstStyle/>
        <a:p>
          <a:endParaRPr lang="en-US"/>
        </a:p>
      </dgm:t>
    </dgm:pt>
    <dgm:pt modelId="{9B1C17C0-3B13-49B9-9742-8C46198E077A}">
      <dgm:prSet/>
      <dgm:spPr/>
      <dgm:t>
        <a:bodyPr/>
        <a:lstStyle/>
        <a:p>
          <a:r>
            <a:rPr lang="en-GB" b="1"/>
            <a:t>The safe base (</a:t>
          </a:r>
          <a:r>
            <a:rPr lang="en-GB"/>
            <a:t>employing the caregiver as a safe haven to explore), </a:t>
          </a:r>
          <a:endParaRPr lang="en-US"/>
        </a:p>
      </dgm:t>
    </dgm:pt>
    <dgm:pt modelId="{DD4253E9-5AEE-489D-A26C-A8D7C1017D0A}" type="parTrans" cxnId="{98EF46D5-45FF-4B81-8993-D66E358352E6}">
      <dgm:prSet/>
      <dgm:spPr/>
      <dgm:t>
        <a:bodyPr/>
        <a:lstStyle/>
        <a:p>
          <a:endParaRPr lang="en-US"/>
        </a:p>
      </dgm:t>
    </dgm:pt>
    <dgm:pt modelId="{E21796B8-0049-4791-8C05-62B723FAE615}" type="sibTrans" cxnId="{98EF46D5-45FF-4B81-8993-D66E358352E6}">
      <dgm:prSet/>
      <dgm:spPr/>
      <dgm:t>
        <a:bodyPr/>
        <a:lstStyle/>
        <a:p>
          <a:endParaRPr lang="en-US"/>
        </a:p>
      </dgm:t>
    </dgm:pt>
    <dgm:pt modelId="{BA5463F1-CB46-42FB-9E90-72E54928097C}">
      <dgm:prSet/>
      <dgm:spPr/>
      <dgm:t>
        <a:bodyPr/>
        <a:lstStyle/>
        <a:p>
          <a:r>
            <a:rPr lang="en-GB" b="1"/>
            <a:t>The sensitive/critical period </a:t>
          </a:r>
          <a:r>
            <a:rPr lang="en-GB"/>
            <a:t>(the early years for forming attachments),</a:t>
          </a:r>
          <a:endParaRPr lang="en-US"/>
        </a:p>
      </dgm:t>
    </dgm:pt>
    <dgm:pt modelId="{075DB8A8-F41C-4732-983F-8B175727A853}" type="parTrans" cxnId="{A8C24FE8-F742-4386-BDCA-593137F1BF67}">
      <dgm:prSet/>
      <dgm:spPr/>
      <dgm:t>
        <a:bodyPr/>
        <a:lstStyle/>
        <a:p>
          <a:endParaRPr lang="en-US"/>
        </a:p>
      </dgm:t>
    </dgm:pt>
    <dgm:pt modelId="{E623E5EB-CD70-4DDD-91CB-A2F3C2F605A9}" type="sibTrans" cxnId="{A8C24FE8-F742-4386-BDCA-593137F1BF67}">
      <dgm:prSet/>
      <dgm:spPr/>
      <dgm:t>
        <a:bodyPr/>
        <a:lstStyle/>
        <a:p>
          <a:endParaRPr lang="en-US"/>
        </a:p>
      </dgm:t>
    </dgm:pt>
    <dgm:pt modelId="{727AD7F2-CBCA-4586-82B5-AFD2615110D5}">
      <dgm:prSet/>
      <dgm:spPr/>
      <dgm:t>
        <a:bodyPr/>
        <a:lstStyle/>
        <a:p>
          <a:r>
            <a:rPr lang="en-GB" b="1"/>
            <a:t>The internal working model </a:t>
          </a:r>
          <a:r>
            <a:rPr lang="en-GB"/>
            <a:t>that is, how early attachments affect future relationships.</a:t>
          </a:r>
          <a:endParaRPr lang="en-US"/>
        </a:p>
      </dgm:t>
    </dgm:pt>
    <dgm:pt modelId="{8766E6E7-36CC-4FC9-9006-696333464D7D}" type="parTrans" cxnId="{01126DA8-ADA4-4B40-8813-2CC89CC2D151}">
      <dgm:prSet/>
      <dgm:spPr/>
      <dgm:t>
        <a:bodyPr/>
        <a:lstStyle/>
        <a:p>
          <a:endParaRPr lang="en-US"/>
        </a:p>
      </dgm:t>
    </dgm:pt>
    <dgm:pt modelId="{AC01DB91-BE2F-4F92-A7D7-B6EAC0C79EB5}" type="sibTrans" cxnId="{01126DA8-ADA4-4B40-8813-2CC89CC2D151}">
      <dgm:prSet/>
      <dgm:spPr/>
      <dgm:t>
        <a:bodyPr/>
        <a:lstStyle/>
        <a:p>
          <a:endParaRPr lang="en-US"/>
        </a:p>
      </dgm:t>
    </dgm:pt>
    <dgm:pt modelId="{FD84FD52-EB0C-47B6-802F-5B417901369C}" type="pres">
      <dgm:prSet presAssocID="{718023C6-249F-4C3E-BE82-9978DC1D1A7E}" presName="outerComposite" presStyleCnt="0">
        <dgm:presLayoutVars>
          <dgm:chMax val="5"/>
          <dgm:dir/>
          <dgm:resizeHandles val="exact"/>
        </dgm:presLayoutVars>
      </dgm:prSet>
      <dgm:spPr/>
    </dgm:pt>
    <dgm:pt modelId="{EBEEF424-7899-49F9-B1E1-9B0B669DA8E6}" type="pres">
      <dgm:prSet presAssocID="{718023C6-249F-4C3E-BE82-9978DC1D1A7E}" presName="dummyMaxCanvas" presStyleCnt="0">
        <dgm:presLayoutVars/>
      </dgm:prSet>
      <dgm:spPr/>
    </dgm:pt>
    <dgm:pt modelId="{6A89FA61-515F-42E1-8F26-C53B724B572C}" type="pres">
      <dgm:prSet presAssocID="{718023C6-249F-4C3E-BE82-9978DC1D1A7E}" presName="FourNodes_1" presStyleLbl="node1" presStyleIdx="0" presStyleCnt="4">
        <dgm:presLayoutVars>
          <dgm:bulletEnabled val="1"/>
        </dgm:presLayoutVars>
      </dgm:prSet>
      <dgm:spPr/>
    </dgm:pt>
    <dgm:pt modelId="{9433D15E-0CEA-45CB-AA14-CCCE862ABB66}" type="pres">
      <dgm:prSet presAssocID="{718023C6-249F-4C3E-BE82-9978DC1D1A7E}" presName="FourNodes_2" presStyleLbl="node1" presStyleIdx="1" presStyleCnt="4">
        <dgm:presLayoutVars>
          <dgm:bulletEnabled val="1"/>
        </dgm:presLayoutVars>
      </dgm:prSet>
      <dgm:spPr/>
    </dgm:pt>
    <dgm:pt modelId="{CF341983-3AF5-4107-B4DC-E4D2A51B2A03}" type="pres">
      <dgm:prSet presAssocID="{718023C6-249F-4C3E-BE82-9978DC1D1A7E}" presName="FourNodes_3" presStyleLbl="node1" presStyleIdx="2" presStyleCnt="4">
        <dgm:presLayoutVars>
          <dgm:bulletEnabled val="1"/>
        </dgm:presLayoutVars>
      </dgm:prSet>
      <dgm:spPr/>
    </dgm:pt>
    <dgm:pt modelId="{4D156AC7-FB7A-4D1D-B4A1-F238F5267B56}" type="pres">
      <dgm:prSet presAssocID="{718023C6-249F-4C3E-BE82-9978DC1D1A7E}" presName="FourNodes_4" presStyleLbl="node1" presStyleIdx="3" presStyleCnt="4">
        <dgm:presLayoutVars>
          <dgm:bulletEnabled val="1"/>
        </dgm:presLayoutVars>
      </dgm:prSet>
      <dgm:spPr/>
    </dgm:pt>
    <dgm:pt modelId="{AB28DB39-F33F-4D5C-9EE2-F12E4ABA9FAD}" type="pres">
      <dgm:prSet presAssocID="{718023C6-249F-4C3E-BE82-9978DC1D1A7E}" presName="FourConn_1-2" presStyleLbl="fgAccFollowNode1" presStyleIdx="0" presStyleCnt="3">
        <dgm:presLayoutVars>
          <dgm:bulletEnabled val="1"/>
        </dgm:presLayoutVars>
      </dgm:prSet>
      <dgm:spPr/>
    </dgm:pt>
    <dgm:pt modelId="{FA771740-0DBD-4A0A-8A38-F0FE2258C9D2}" type="pres">
      <dgm:prSet presAssocID="{718023C6-249F-4C3E-BE82-9978DC1D1A7E}" presName="FourConn_2-3" presStyleLbl="fgAccFollowNode1" presStyleIdx="1" presStyleCnt="3">
        <dgm:presLayoutVars>
          <dgm:bulletEnabled val="1"/>
        </dgm:presLayoutVars>
      </dgm:prSet>
      <dgm:spPr/>
    </dgm:pt>
    <dgm:pt modelId="{36F9DF45-D38E-4282-BDF0-FE4E91760141}" type="pres">
      <dgm:prSet presAssocID="{718023C6-249F-4C3E-BE82-9978DC1D1A7E}" presName="FourConn_3-4" presStyleLbl="fgAccFollowNode1" presStyleIdx="2" presStyleCnt="3">
        <dgm:presLayoutVars>
          <dgm:bulletEnabled val="1"/>
        </dgm:presLayoutVars>
      </dgm:prSet>
      <dgm:spPr/>
    </dgm:pt>
    <dgm:pt modelId="{CFA34F02-90A0-4ECD-BC3F-1C2BA772684D}" type="pres">
      <dgm:prSet presAssocID="{718023C6-249F-4C3E-BE82-9978DC1D1A7E}" presName="FourNodes_1_text" presStyleLbl="node1" presStyleIdx="3" presStyleCnt="4">
        <dgm:presLayoutVars>
          <dgm:bulletEnabled val="1"/>
        </dgm:presLayoutVars>
      </dgm:prSet>
      <dgm:spPr/>
    </dgm:pt>
    <dgm:pt modelId="{C550CE86-65AF-457D-8DA1-B8B7D3D567F4}" type="pres">
      <dgm:prSet presAssocID="{718023C6-249F-4C3E-BE82-9978DC1D1A7E}" presName="FourNodes_2_text" presStyleLbl="node1" presStyleIdx="3" presStyleCnt="4">
        <dgm:presLayoutVars>
          <dgm:bulletEnabled val="1"/>
        </dgm:presLayoutVars>
      </dgm:prSet>
      <dgm:spPr/>
    </dgm:pt>
    <dgm:pt modelId="{B8D8C235-3DA7-4711-AC46-D385CA37133E}" type="pres">
      <dgm:prSet presAssocID="{718023C6-249F-4C3E-BE82-9978DC1D1A7E}" presName="FourNodes_3_text" presStyleLbl="node1" presStyleIdx="3" presStyleCnt="4">
        <dgm:presLayoutVars>
          <dgm:bulletEnabled val="1"/>
        </dgm:presLayoutVars>
      </dgm:prSet>
      <dgm:spPr/>
    </dgm:pt>
    <dgm:pt modelId="{631FB737-0488-49F8-AF1D-D548EFA2D062}" type="pres">
      <dgm:prSet presAssocID="{718023C6-249F-4C3E-BE82-9978DC1D1A7E}" presName="FourNodes_4_text" presStyleLbl="node1" presStyleIdx="3" presStyleCnt="4">
        <dgm:presLayoutVars>
          <dgm:bulletEnabled val="1"/>
        </dgm:presLayoutVars>
      </dgm:prSet>
      <dgm:spPr/>
    </dgm:pt>
  </dgm:ptLst>
  <dgm:cxnLst>
    <dgm:cxn modelId="{A7DE320C-20F1-492F-9F88-09A9E262864B}" srcId="{718023C6-249F-4C3E-BE82-9978DC1D1A7E}" destId="{289C53DC-082D-4F7F-A40A-1388A0E1CDD8}" srcOrd="0" destOrd="0" parTransId="{5AA988DC-01CD-450B-AFA9-D4791BD699E1}" sibTransId="{39CDB016-9ABC-40C8-A53D-918FC7ABFB9F}"/>
    <dgm:cxn modelId="{56042F17-44CB-4052-B0BB-B78B2E0E0F6B}" type="presOf" srcId="{E623E5EB-CD70-4DDD-91CB-A2F3C2F605A9}" destId="{36F9DF45-D38E-4282-BDF0-FE4E91760141}" srcOrd="0" destOrd="0" presId="urn:microsoft.com/office/officeart/2005/8/layout/vProcess5"/>
    <dgm:cxn modelId="{BA76A920-3E0B-47BE-90F1-814E318FE230}" type="presOf" srcId="{39CDB016-9ABC-40C8-A53D-918FC7ABFB9F}" destId="{AB28DB39-F33F-4D5C-9EE2-F12E4ABA9FAD}" srcOrd="0" destOrd="0" presId="urn:microsoft.com/office/officeart/2005/8/layout/vProcess5"/>
    <dgm:cxn modelId="{A888B730-8017-4975-9348-8E90269BCF35}" type="presOf" srcId="{289C53DC-082D-4F7F-A40A-1388A0E1CDD8}" destId="{6A89FA61-515F-42E1-8F26-C53B724B572C}" srcOrd="0" destOrd="0" presId="urn:microsoft.com/office/officeart/2005/8/layout/vProcess5"/>
    <dgm:cxn modelId="{BC367A70-1413-4E4A-B139-EA0C130FAA00}" type="presOf" srcId="{727AD7F2-CBCA-4586-82B5-AFD2615110D5}" destId="{631FB737-0488-49F8-AF1D-D548EFA2D062}" srcOrd="1" destOrd="0" presId="urn:microsoft.com/office/officeart/2005/8/layout/vProcess5"/>
    <dgm:cxn modelId="{1B94437E-9BB2-4E0B-B17B-53E54C280683}" type="presOf" srcId="{9B1C17C0-3B13-49B9-9742-8C46198E077A}" destId="{C550CE86-65AF-457D-8DA1-B8B7D3D567F4}" srcOrd="1" destOrd="0" presId="urn:microsoft.com/office/officeart/2005/8/layout/vProcess5"/>
    <dgm:cxn modelId="{2FF9E581-5511-44F2-9578-69A260B7917C}" type="presOf" srcId="{BA5463F1-CB46-42FB-9E90-72E54928097C}" destId="{B8D8C235-3DA7-4711-AC46-D385CA37133E}" srcOrd="1" destOrd="0" presId="urn:microsoft.com/office/officeart/2005/8/layout/vProcess5"/>
    <dgm:cxn modelId="{21D46AA2-5622-44EE-B5C6-604004DD1ACA}" type="presOf" srcId="{E21796B8-0049-4791-8C05-62B723FAE615}" destId="{FA771740-0DBD-4A0A-8A38-F0FE2258C9D2}" srcOrd="0" destOrd="0" presId="urn:microsoft.com/office/officeart/2005/8/layout/vProcess5"/>
    <dgm:cxn modelId="{01126DA8-ADA4-4B40-8813-2CC89CC2D151}" srcId="{718023C6-249F-4C3E-BE82-9978DC1D1A7E}" destId="{727AD7F2-CBCA-4586-82B5-AFD2615110D5}" srcOrd="3" destOrd="0" parTransId="{8766E6E7-36CC-4FC9-9006-696333464D7D}" sibTransId="{AC01DB91-BE2F-4F92-A7D7-B6EAC0C79EB5}"/>
    <dgm:cxn modelId="{408F20AB-E946-41F0-92E7-92FCEA16A996}" type="presOf" srcId="{9B1C17C0-3B13-49B9-9742-8C46198E077A}" destId="{9433D15E-0CEA-45CB-AA14-CCCE862ABB66}" srcOrd="0" destOrd="0" presId="urn:microsoft.com/office/officeart/2005/8/layout/vProcess5"/>
    <dgm:cxn modelId="{98EF46D5-45FF-4B81-8993-D66E358352E6}" srcId="{718023C6-249F-4C3E-BE82-9978DC1D1A7E}" destId="{9B1C17C0-3B13-49B9-9742-8C46198E077A}" srcOrd="1" destOrd="0" parTransId="{DD4253E9-5AEE-489D-A26C-A8D7C1017D0A}" sibTransId="{E21796B8-0049-4791-8C05-62B723FAE615}"/>
    <dgm:cxn modelId="{49EF62E0-4ADE-40A8-8685-CCE3E46DAE56}" type="presOf" srcId="{727AD7F2-CBCA-4586-82B5-AFD2615110D5}" destId="{4D156AC7-FB7A-4D1D-B4A1-F238F5267B56}" srcOrd="0" destOrd="0" presId="urn:microsoft.com/office/officeart/2005/8/layout/vProcess5"/>
    <dgm:cxn modelId="{9D103CE1-7806-4D92-AF37-D88632A37E93}" type="presOf" srcId="{BA5463F1-CB46-42FB-9E90-72E54928097C}" destId="{CF341983-3AF5-4107-B4DC-E4D2A51B2A03}" srcOrd="0" destOrd="0" presId="urn:microsoft.com/office/officeart/2005/8/layout/vProcess5"/>
    <dgm:cxn modelId="{096952E1-3645-4098-92B7-EC2E325E8DA9}" type="presOf" srcId="{289C53DC-082D-4F7F-A40A-1388A0E1CDD8}" destId="{CFA34F02-90A0-4ECD-BC3F-1C2BA772684D}" srcOrd="1" destOrd="0" presId="urn:microsoft.com/office/officeart/2005/8/layout/vProcess5"/>
    <dgm:cxn modelId="{A8C24FE8-F742-4386-BDCA-593137F1BF67}" srcId="{718023C6-249F-4C3E-BE82-9978DC1D1A7E}" destId="{BA5463F1-CB46-42FB-9E90-72E54928097C}" srcOrd="2" destOrd="0" parTransId="{075DB8A8-F41C-4732-983F-8B175727A853}" sibTransId="{E623E5EB-CD70-4DDD-91CB-A2F3C2F605A9}"/>
    <dgm:cxn modelId="{9D9A43FB-1E4E-4EFD-BD3C-371BF7D32F01}" type="presOf" srcId="{718023C6-249F-4C3E-BE82-9978DC1D1A7E}" destId="{FD84FD52-EB0C-47B6-802F-5B417901369C}" srcOrd="0" destOrd="0" presId="urn:microsoft.com/office/officeart/2005/8/layout/vProcess5"/>
    <dgm:cxn modelId="{7CBF8F5E-47B0-4FE4-A879-467A403A6315}" type="presParOf" srcId="{FD84FD52-EB0C-47B6-802F-5B417901369C}" destId="{EBEEF424-7899-49F9-B1E1-9B0B669DA8E6}" srcOrd="0" destOrd="0" presId="urn:microsoft.com/office/officeart/2005/8/layout/vProcess5"/>
    <dgm:cxn modelId="{9234109C-CED8-41A8-8466-113420B77F6A}" type="presParOf" srcId="{FD84FD52-EB0C-47B6-802F-5B417901369C}" destId="{6A89FA61-515F-42E1-8F26-C53B724B572C}" srcOrd="1" destOrd="0" presId="urn:microsoft.com/office/officeart/2005/8/layout/vProcess5"/>
    <dgm:cxn modelId="{EA4281F3-3212-404B-997E-F235B9FF5CA4}" type="presParOf" srcId="{FD84FD52-EB0C-47B6-802F-5B417901369C}" destId="{9433D15E-0CEA-45CB-AA14-CCCE862ABB66}" srcOrd="2" destOrd="0" presId="urn:microsoft.com/office/officeart/2005/8/layout/vProcess5"/>
    <dgm:cxn modelId="{43B7116F-F1AE-442D-BA16-76170EC3B8CB}" type="presParOf" srcId="{FD84FD52-EB0C-47B6-802F-5B417901369C}" destId="{CF341983-3AF5-4107-B4DC-E4D2A51B2A03}" srcOrd="3" destOrd="0" presId="urn:microsoft.com/office/officeart/2005/8/layout/vProcess5"/>
    <dgm:cxn modelId="{C65758D3-C097-4D9E-9F49-330209BCF9DA}" type="presParOf" srcId="{FD84FD52-EB0C-47B6-802F-5B417901369C}" destId="{4D156AC7-FB7A-4D1D-B4A1-F238F5267B56}" srcOrd="4" destOrd="0" presId="urn:microsoft.com/office/officeart/2005/8/layout/vProcess5"/>
    <dgm:cxn modelId="{FF6586F3-9570-403F-BEB2-1E51CA2190F0}" type="presParOf" srcId="{FD84FD52-EB0C-47B6-802F-5B417901369C}" destId="{AB28DB39-F33F-4D5C-9EE2-F12E4ABA9FAD}" srcOrd="5" destOrd="0" presId="urn:microsoft.com/office/officeart/2005/8/layout/vProcess5"/>
    <dgm:cxn modelId="{82A879BC-76A7-4A27-8FC2-5F75C8E5B470}" type="presParOf" srcId="{FD84FD52-EB0C-47B6-802F-5B417901369C}" destId="{FA771740-0DBD-4A0A-8A38-F0FE2258C9D2}" srcOrd="6" destOrd="0" presId="urn:microsoft.com/office/officeart/2005/8/layout/vProcess5"/>
    <dgm:cxn modelId="{F58F75EF-0A13-4CCF-9C1F-0FD3F616DF82}" type="presParOf" srcId="{FD84FD52-EB0C-47B6-802F-5B417901369C}" destId="{36F9DF45-D38E-4282-BDF0-FE4E91760141}" srcOrd="7" destOrd="0" presId="urn:microsoft.com/office/officeart/2005/8/layout/vProcess5"/>
    <dgm:cxn modelId="{BB7C95E0-C20E-41CC-8B5C-4D09994F247F}" type="presParOf" srcId="{FD84FD52-EB0C-47B6-802F-5B417901369C}" destId="{CFA34F02-90A0-4ECD-BC3F-1C2BA772684D}" srcOrd="8" destOrd="0" presId="urn:microsoft.com/office/officeart/2005/8/layout/vProcess5"/>
    <dgm:cxn modelId="{5278CED4-BF0B-4910-8EF0-CFBA75B9AAA1}" type="presParOf" srcId="{FD84FD52-EB0C-47B6-802F-5B417901369C}" destId="{C550CE86-65AF-457D-8DA1-B8B7D3D567F4}" srcOrd="9" destOrd="0" presId="urn:microsoft.com/office/officeart/2005/8/layout/vProcess5"/>
    <dgm:cxn modelId="{6C66DE2D-5648-452D-B383-DF60E680423B}" type="presParOf" srcId="{FD84FD52-EB0C-47B6-802F-5B417901369C}" destId="{B8D8C235-3DA7-4711-AC46-D385CA37133E}" srcOrd="10" destOrd="0" presId="urn:microsoft.com/office/officeart/2005/8/layout/vProcess5"/>
    <dgm:cxn modelId="{6DEB9B89-9D8A-4883-9247-F37ADDC88B43}" type="presParOf" srcId="{FD84FD52-EB0C-47B6-802F-5B417901369C}" destId="{631FB737-0488-49F8-AF1D-D548EFA2D062}"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89FA61-515F-42E1-8F26-C53B724B572C}">
      <dsp:nvSpPr>
        <dsp:cNvPr id="0" name=""/>
        <dsp:cNvSpPr/>
      </dsp:nvSpPr>
      <dsp:spPr>
        <a:xfrm>
          <a:off x="0" y="0"/>
          <a:ext cx="7694506" cy="900566"/>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1" kern="1200"/>
            <a:t>Monotropy</a:t>
          </a:r>
          <a:r>
            <a:rPr lang="en-GB" sz="2300" kern="1200"/>
            <a:t> (the relevance of a primary attachment figure), </a:t>
          </a:r>
          <a:endParaRPr lang="en-US" sz="2300" kern="1200"/>
        </a:p>
      </dsp:txBody>
      <dsp:txXfrm>
        <a:off x="26377" y="26377"/>
        <a:ext cx="6646626" cy="847812"/>
      </dsp:txXfrm>
    </dsp:sp>
    <dsp:sp modelId="{9433D15E-0CEA-45CB-AA14-CCCE862ABB66}">
      <dsp:nvSpPr>
        <dsp:cNvPr id="0" name=""/>
        <dsp:cNvSpPr/>
      </dsp:nvSpPr>
      <dsp:spPr>
        <a:xfrm>
          <a:off x="644414" y="1064305"/>
          <a:ext cx="7694506" cy="900566"/>
        </a:xfrm>
        <a:prstGeom prst="roundRect">
          <a:avLst>
            <a:gd name="adj" fmla="val 10000"/>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1" kern="1200"/>
            <a:t>The safe base (</a:t>
          </a:r>
          <a:r>
            <a:rPr lang="en-GB" sz="2300" kern="1200"/>
            <a:t>employing the caregiver as a safe haven to explore), </a:t>
          </a:r>
          <a:endParaRPr lang="en-US" sz="2300" kern="1200"/>
        </a:p>
      </dsp:txBody>
      <dsp:txXfrm>
        <a:off x="670791" y="1090682"/>
        <a:ext cx="6411969" cy="847812"/>
      </dsp:txXfrm>
    </dsp:sp>
    <dsp:sp modelId="{CF341983-3AF5-4107-B4DC-E4D2A51B2A03}">
      <dsp:nvSpPr>
        <dsp:cNvPr id="0" name=""/>
        <dsp:cNvSpPr/>
      </dsp:nvSpPr>
      <dsp:spPr>
        <a:xfrm>
          <a:off x="1279211" y="2128610"/>
          <a:ext cx="7694506" cy="900566"/>
        </a:xfrm>
        <a:prstGeom prst="roundRect">
          <a:avLst>
            <a:gd name="adj" fmla="val 10000"/>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1" kern="1200"/>
            <a:t>The sensitive/critical period </a:t>
          </a:r>
          <a:r>
            <a:rPr lang="en-GB" sz="2300" kern="1200"/>
            <a:t>(the early years for forming attachments),</a:t>
          </a:r>
          <a:endParaRPr lang="en-US" sz="2300" kern="1200"/>
        </a:p>
      </dsp:txBody>
      <dsp:txXfrm>
        <a:off x="1305588" y="2154987"/>
        <a:ext cx="6421587" cy="847812"/>
      </dsp:txXfrm>
    </dsp:sp>
    <dsp:sp modelId="{4D156AC7-FB7A-4D1D-B4A1-F238F5267B56}">
      <dsp:nvSpPr>
        <dsp:cNvPr id="0" name=""/>
        <dsp:cNvSpPr/>
      </dsp:nvSpPr>
      <dsp:spPr>
        <a:xfrm>
          <a:off x="1923626" y="3192915"/>
          <a:ext cx="7694506" cy="900566"/>
        </a:xfrm>
        <a:prstGeom prst="roundRect">
          <a:avLst>
            <a:gd name="adj" fmla="val 10000"/>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1" kern="1200"/>
            <a:t>The internal working model </a:t>
          </a:r>
          <a:r>
            <a:rPr lang="en-GB" sz="2300" kern="1200"/>
            <a:t>that is, how early attachments affect future relationships.</a:t>
          </a:r>
          <a:endParaRPr lang="en-US" sz="2300" kern="1200"/>
        </a:p>
      </dsp:txBody>
      <dsp:txXfrm>
        <a:off x="1950003" y="3219292"/>
        <a:ext cx="6411969" cy="847812"/>
      </dsp:txXfrm>
    </dsp:sp>
    <dsp:sp modelId="{AB28DB39-F33F-4D5C-9EE2-F12E4ABA9FAD}">
      <dsp:nvSpPr>
        <dsp:cNvPr id="0" name=""/>
        <dsp:cNvSpPr/>
      </dsp:nvSpPr>
      <dsp:spPr>
        <a:xfrm>
          <a:off x="7109138" y="689751"/>
          <a:ext cx="585367" cy="585367"/>
        </a:xfrm>
        <a:prstGeom prst="downArrow">
          <a:avLst>
            <a:gd name="adj1" fmla="val 55000"/>
            <a:gd name="adj2" fmla="val 45000"/>
          </a:avLst>
        </a:prstGeom>
        <a:solidFill>
          <a:schemeClr val="accent2">
            <a:tint val="40000"/>
            <a:alpha val="90000"/>
            <a:hueOff val="0"/>
            <a:satOff val="0"/>
            <a:lumOff val="0"/>
            <a:alphaOff val="0"/>
          </a:schemeClr>
        </a:solidFill>
        <a:ln w="19050"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7240846" y="689751"/>
        <a:ext cx="321951" cy="440489"/>
      </dsp:txXfrm>
    </dsp:sp>
    <dsp:sp modelId="{FA771740-0DBD-4A0A-8A38-F0FE2258C9D2}">
      <dsp:nvSpPr>
        <dsp:cNvPr id="0" name=""/>
        <dsp:cNvSpPr/>
      </dsp:nvSpPr>
      <dsp:spPr>
        <a:xfrm>
          <a:off x="7753553" y="1754057"/>
          <a:ext cx="585367" cy="585367"/>
        </a:xfrm>
        <a:prstGeom prst="downArrow">
          <a:avLst>
            <a:gd name="adj1" fmla="val 55000"/>
            <a:gd name="adj2" fmla="val 45000"/>
          </a:avLst>
        </a:prstGeom>
        <a:solidFill>
          <a:schemeClr val="accent3">
            <a:tint val="40000"/>
            <a:alpha val="90000"/>
            <a:hueOff val="0"/>
            <a:satOff val="0"/>
            <a:lumOff val="0"/>
            <a:alphaOff val="0"/>
          </a:schemeClr>
        </a:solidFill>
        <a:ln w="19050" cap="rnd"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7885261" y="1754057"/>
        <a:ext cx="321951" cy="440489"/>
      </dsp:txXfrm>
    </dsp:sp>
    <dsp:sp modelId="{36F9DF45-D38E-4282-BDF0-FE4E91760141}">
      <dsp:nvSpPr>
        <dsp:cNvPr id="0" name=""/>
        <dsp:cNvSpPr/>
      </dsp:nvSpPr>
      <dsp:spPr>
        <a:xfrm>
          <a:off x="8388350" y="2818362"/>
          <a:ext cx="585367" cy="585367"/>
        </a:xfrm>
        <a:prstGeom prst="downArrow">
          <a:avLst>
            <a:gd name="adj1" fmla="val 55000"/>
            <a:gd name="adj2" fmla="val 45000"/>
          </a:avLst>
        </a:prstGeom>
        <a:solidFill>
          <a:schemeClr val="accent4">
            <a:tint val="40000"/>
            <a:alpha val="90000"/>
            <a:hueOff val="0"/>
            <a:satOff val="0"/>
            <a:lumOff val="0"/>
            <a:alphaOff val="0"/>
          </a:schemeClr>
        </a:solidFill>
        <a:ln w="19050" cap="rnd"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8520058" y="2818362"/>
        <a:ext cx="321951" cy="440489"/>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E69F914-F75C-DF4A-8E3D-0EE1CE742B98}" type="datetimeFigureOut">
              <a:rPr lang="en-GB" smtClean="0"/>
              <a:t>15/11/2025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24287148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E69F914-F75C-DF4A-8E3D-0EE1CE742B98}" type="datetimeFigureOut">
              <a:rPr lang="en-GB" smtClean="0"/>
              <a:t>15/11/2025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26626018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E69F914-F75C-DF4A-8E3D-0EE1CE742B98}" type="datetimeFigureOut">
              <a:rPr lang="en-GB" smtClean="0"/>
              <a:t>15/11/2025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38336354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E69F914-F75C-DF4A-8E3D-0EE1CE742B98}" type="datetimeFigureOut">
              <a:rPr lang="en-GB" smtClean="0"/>
              <a:t>15/11/2025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9623267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E69F914-F75C-DF4A-8E3D-0EE1CE742B98}" type="datetimeFigureOut">
              <a:rPr lang="en-GB" smtClean="0"/>
              <a:t>15/11/2025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24215679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E69F914-F75C-DF4A-8E3D-0EE1CE742B98}" type="datetimeFigureOut">
              <a:rPr lang="en-GB" smtClean="0"/>
              <a:t>15/11/2025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26094098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69F914-F75C-DF4A-8E3D-0EE1CE742B98}" type="datetimeFigureOut">
              <a:rPr lang="en-GB" smtClean="0"/>
              <a:t>15/11/2025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7373590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E69F914-F75C-DF4A-8E3D-0EE1CE742B98}" type="datetimeFigureOut">
              <a:rPr lang="en-GB" smtClean="0"/>
              <a:t>15/11/2025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23882268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CFAF8B9-F476-9E49-9916-EFFC20CDCF66}" type="slidenum">
              <a:rPr lang="en-GB" smtClean="0"/>
              <a:t>‹#›</a:t>
            </a:fld>
            <a:endParaRPr lang="en-GB"/>
          </a:p>
        </p:txBody>
      </p:sp>
      <p:sp>
        <p:nvSpPr>
          <p:cNvPr id="5" name="Date Placeholder 4"/>
          <p:cNvSpPr>
            <a:spLocks noGrp="1"/>
          </p:cNvSpPr>
          <p:nvPr>
            <p:ph type="dt" sz="half" idx="10"/>
          </p:nvPr>
        </p:nvSpPr>
        <p:spPr/>
        <p:txBody>
          <a:bodyPr/>
          <a:lstStyle/>
          <a:p>
            <a:fld id="{4E69F914-F75C-DF4A-8E3D-0EE1CE742B98}" type="datetimeFigureOut">
              <a:rPr lang="en-GB" smtClean="0"/>
              <a:t>15/11/2025</a:t>
            </a:fld>
            <a:endParaRPr lang="en-GB"/>
          </a:p>
        </p:txBody>
      </p:sp>
    </p:spTree>
    <p:extLst>
      <p:ext uri="{BB962C8B-B14F-4D97-AF65-F5344CB8AC3E}">
        <p14:creationId xmlns:p14="http://schemas.microsoft.com/office/powerpoint/2010/main" val="16143221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E69F914-F75C-DF4A-8E3D-0EE1CE742B98}" type="datetimeFigureOut">
              <a:rPr lang="en-GB" smtClean="0"/>
              <a:t>15/11/2025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29537717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E69F914-F75C-DF4A-8E3D-0EE1CE742B98}" type="datetimeFigureOut">
              <a:rPr lang="en-GB" smtClean="0"/>
              <a:t>15/11/2025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FAF8B9-F476-9E49-9916-EFFC20CDCF66}"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35666029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E69F914-F75C-DF4A-8E3D-0EE1CE742B98}" type="datetimeFigureOut">
              <a:rPr lang="en-GB" smtClean="0"/>
              <a:t>15/11/2025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37344095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E69F914-F75C-DF4A-8E3D-0EE1CE742B98}" type="datetimeFigureOut">
              <a:rPr lang="en-GB" smtClean="0"/>
              <a:t>15/11/2025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FAF8B9-F476-9E49-9916-EFFC20CDCF66}"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43050475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E69F914-F75C-DF4A-8E3D-0EE1CE742B98}" type="datetimeFigureOut">
              <a:rPr lang="en-GB" smtClean="0"/>
              <a:t>15/11/2025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92961383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E69F914-F75C-DF4A-8E3D-0EE1CE742B98}" type="datetimeFigureOut">
              <a:rPr lang="en-GB" smtClean="0"/>
              <a:t>15/11/2025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69235517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E69F914-F75C-DF4A-8E3D-0EE1CE742B98}" type="datetimeFigureOut">
              <a:rPr lang="en-GB" smtClean="0"/>
              <a:t>15/11/2025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1814875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4E69F914-F75C-DF4A-8E3D-0EE1CE742B98}" type="datetimeFigureOut">
              <a:rPr lang="en-GB" smtClean="0"/>
              <a:t>15/11/2025</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7CFAF8B9-F476-9E49-9916-EFFC20CDCF66}" type="slidenum">
              <a:rPr lang="en-GB" smtClean="0"/>
              <a:t>‹#›</a:t>
            </a:fld>
            <a:endParaRPr lang="en-GB"/>
          </a:p>
        </p:txBody>
      </p:sp>
    </p:spTree>
    <p:extLst>
      <p:ext uri="{BB962C8B-B14F-4D97-AF65-F5344CB8AC3E}">
        <p14:creationId xmlns:p14="http://schemas.microsoft.com/office/powerpoint/2010/main" val="4081593075"/>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D9CAF-62E4-A56C-BC72-03583E71A03A}"/>
              </a:ext>
            </a:extLst>
          </p:cNvPr>
          <p:cNvSpPr>
            <a:spLocks noGrp="1"/>
          </p:cNvSpPr>
          <p:nvPr>
            <p:ph type="ctrTitle"/>
          </p:nvPr>
        </p:nvSpPr>
        <p:spPr>
          <a:xfrm>
            <a:off x="1868237" y="2148972"/>
            <a:ext cx="8539079" cy="2155337"/>
          </a:xfrm>
        </p:spPr>
        <p:txBody>
          <a:bodyPr>
            <a:normAutofit fontScale="90000"/>
          </a:bodyPr>
          <a:lstStyle/>
          <a:p>
            <a:pPr algn="l"/>
            <a:br>
              <a:rPr lang="en-GB" sz="667" b="1" dirty="0">
                <a:ea typeface="Aptos" panose="020B0004020202020204" pitchFamily="34" charset="0"/>
              </a:rPr>
            </a:br>
            <a:br>
              <a:rPr lang="en-GB" sz="1800" dirty="0"/>
            </a:br>
            <a:r>
              <a:rPr lang="en-GB" sz="2200" b="1" dirty="0">
                <a:latin typeface="Arial" panose="020B0604020202020204" pitchFamily="34" charset="0"/>
                <a:cs typeface="Arial" panose="020B0604020202020204" pitchFamily="34" charset="0"/>
              </a:rPr>
              <a:t>Student name </a:t>
            </a:r>
            <a:r>
              <a:rPr lang="en-GB" sz="2200" dirty="0">
                <a:latin typeface="Arial" panose="020B0604020202020204" pitchFamily="34" charset="0"/>
                <a:cs typeface="Arial" panose="020B0604020202020204" pitchFamily="34" charset="0"/>
              </a:rPr>
              <a:t>: EMMANUEL KUMI AGYABENG</a:t>
            </a:r>
            <a:br>
              <a:rPr lang="en-GB" sz="2200" dirty="0">
                <a:latin typeface="Arial" panose="020B0604020202020204" pitchFamily="34" charset="0"/>
                <a:cs typeface="Arial" panose="020B0604020202020204" pitchFamily="34" charset="0"/>
              </a:rPr>
            </a:br>
            <a:r>
              <a:rPr lang="en-GB" sz="2200" b="1" dirty="0">
                <a:latin typeface="Arial" panose="020B0604020202020204" pitchFamily="34" charset="0"/>
                <a:cs typeface="Arial" panose="020B0604020202020204" pitchFamily="34" charset="0"/>
              </a:rPr>
              <a:t>Student number </a:t>
            </a:r>
            <a:r>
              <a:rPr lang="en-GB" sz="2200" dirty="0">
                <a:latin typeface="Arial" panose="020B0604020202020204" pitchFamily="34" charset="0"/>
                <a:cs typeface="Arial" panose="020B0604020202020204" pitchFamily="34" charset="0"/>
              </a:rPr>
              <a:t>: 2430040</a:t>
            </a:r>
            <a:br>
              <a:rPr lang="en-GB" sz="2200" dirty="0">
                <a:latin typeface="Arial" panose="020B0604020202020204" pitchFamily="34" charset="0"/>
                <a:cs typeface="Arial" panose="020B0604020202020204" pitchFamily="34" charset="0"/>
              </a:rPr>
            </a:br>
            <a:r>
              <a:rPr lang="en-GB" sz="2200" b="1" dirty="0">
                <a:latin typeface="Arial" panose="020B0604020202020204" pitchFamily="34" charset="0"/>
                <a:cs typeface="Arial" panose="020B0604020202020204" pitchFamily="34" charset="0"/>
              </a:rPr>
              <a:t>Lecturer’s name </a:t>
            </a:r>
            <a:r>
              <a:rPr lang="en-GB" sz="2200" dirty="0">
                <a:latin typeface="Arial" panose="020B0604020202020204" pitchFamily="34" charset="0"/>
                <a:cs typeface="Arial" panose="020B0604020202020204" pitchFamily="34" charset="0"/>
              </a:rPr>
              <a:t>: MARK KANE </a:t>
            </a:r>
            <a:br>
              <a:rPr lang="en-GB" sz="2200" dirty="0">
                <a:latin typeface="Arial" panose="020B0604020202020204" pitchFamily="34" charset="0"/>
                <a:cs typeface="Arial" panose="020B0604020202020204" pitchFamily="34" charset="0"/>
              </a:rPr>
            </a:br>
            <a:r>
              <a:rPr lang="en-GB" sz="2200" b="1" dirty="0">
                <a:latin typeface="Arial" panose="020B0604020202020204" pitchFamily="34" charset="0"/>
                <a:cs typeface="Arial" panose="020B0604020202020204" pitchFamily="34" charset="0"/>
              </a:rPr>
              <a:t>Module Code</a:t>
            </a:r>
            <a:r>
              <a:rPr lang="en-GB" sz="2200" dirty="0">
                <a:latin typeface="Arial" panose="020B0604020202020204" pitchFamily="34" charset="0"/>
                <a:cs typeface="Arial" panose="020B0604020202020204" pitchFamily="34" charset="0"/>
              </a:rPr>
              <a:t>: LCHS4010</a:t>
            </a:r>
            <a:br>
              <a:rPr lang="en-GB" sz="2200" dirty="0">
                <a:latin typeface="Arial" panose="020B0604020202020204" pitchFamily="34" charset="0"/>
                <a:cs typeface="Arial" panose="020B0604020202020204" pitchFamily="34" charset="0"/>
              </a:rPr>
            </a:br>
            <a:r>
              <a:rPr lang="en-GB" sz="2200" b="1" dirty="0">
                <a:latin typeface="Arial" panose="020B0604020202020204" pitchFamily="34" charset="0"/>
                <a:cs typeface="Arial" panose="020B0604020202020204" pitchFamily="34" charset="0"/>
              </a:rPr>
              <a:t>Course name</a:t>
            </a:r>
            <a:r>
              <a:rPr lang="en-GB" sz="2200" dirty="0">
                <a:latin typeface="Arial" panose="020B0604020202020204" pitchFamily="34" charset="0"/>
                <a:cs typeface="Arial" panose="020B0604020202020204" pitchFamily="34" charset="0"/>
              </a:rPr>
              <a:t>: PSYCHOLOGY IN HEALTH AND SOCIAL CARE</a:t>
            </a:r>
            <a:br>
              <a:rPr lang="en-GB" sz="1125" dirty="0"/>
            </a:br>
            <a:endParaRPr lang="en-GB" sz="1125" dirty="0"/>
          </a:p>
        </p:txBody>
      </p:sp>
      <p:sp>
        <p:nvSpPr>
          <p:cNvPr id="3" name="Subtitle 2">
            <a:extLst>
              <a:ext uri="{FF2B5EF4-FFF2-40B4-BE49-F238E27FC236}">
                <a16:creationId xmlns:a16="http://schemas.microsoft.com/office/drawing/2014/main" id="{8FC115E9-2559-9124-E2DA-727C7D7E63C8}"/>
              </a:ext>
            </a:extLst>
          </p:cNvPr>
          <p:cNvSpPr>
            <a:spLocks noGrp="1"/>
          </p:cNvSpPr>
          <p:nvPr>
            <p:ph type="subTitle" idx="1"/>
          </p:nvPr>
        </p:nvSpPr>
        <p:spPr>
          <a:xfrm>
            <a:off x="480446" y="2485291"/>
            <a:ext cx="11313763" cy="3008809"/>
          </a:xfrm>
        </p:spPr>
        <p:txBody>
          <a:bodyPr>
            <a:noAutofit/>
          </a:bodyPr>
          <a:lstStyle/>
          <a:p>
            <a:pPr algn="l">
              <a:lnSpc>
                <a:spcPct val="150000"/>
              </a:lnSpc>
            </a:pPr>
            <a:endParaRPr lang="en-GB" sz="1800" dirty="0">
              <a:latin typeface="Arial" panose="020B0604020202020204" pitchFamily="34" charset="0"/>
              <a:cs typeface="Arial" panose="020B0604020202020204" pitchFamily="34" charset="0"/>
            </a:endParaRPr>
          </a:p>
          <a:p>
            <a:endParaRPr lang="en-GB" b="1"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0DB5D689-0DBF-6610-F166-1771F1505D35}"/>
              </a:ext>
            </a:extLst>
          </p:cNvPr>
          <p:cNvSpPr txBox="1"/>
          <p:nvPr/>
        </p:nvSpPr>
        <p:spPr>
          <a:xfrm>
            <a:off x="3253361" y="1363899"/>
            <a:ext cx="6049210" cy="707886"/>
          </a:xfrm>
          <a:prstGeom prst="rect">
            <a:avLst/>
          </a:prstGeom>
          <a:noFill/>
        </p:spPr>
        <p:txBody>
          <a:bodyPr wrap="square" rtlCol="0">
            <a:spAutoFit/>
          </a:bodyPr>
          <a:lstStyle/>
          <a:p>
            <a:pPr algn="ctr"/>
            <a:r>
              <a:rPr lang="en-GB" sz="2000" b="1" dirty="0">
                <a:latin typeface="Arial" panose="020B0604020202020204" pitchFamily="34" charset="0"/>
                <a:cs typeface="Arial" panose="020B0604020202020204" pitchFamily="34" charset="0"/>
              </a:rPr>
              <a:t>LCHS4010</a:t>
            </a:r>
          </a:p>
          <a:p>
            <a:pPr algn="ctr"/>
            <a:r>
              <a:rPr lang="en-GB" sz="2000" b="1" dirty="0">
                <a:latin typeface="Arial" panose="020B0604020202020204" pitchFamily="34" charset="0"/>
                <a:cs typeface="Arial" panose="020B0604020202020204" pitchFamily="34" charset="0"/>
              </a:rPr>
              <a:t>Psychology in Health and Social Care</a:t>
            </a:r>
            <a:endParaRPr lang="en-GB" sz="2000" dirty="0">
              <a:latin typeface="Arial" panose="020B0604020202020204" pitchFamily="34" charset="0"/>
              <a:cs typeface="Arial" panose="020B0604020202020204" pitchFamily="34" charset="0"/>
            </a:endParaRPr>
          </a:p>
        </p:txBody>
      </p:sp>
      <p:pic>
        <p:nvPicPr>
          <p:cNvPr id="1026" name="Picture 2" descr="UWTSD logo | Discover Dylan Thomas">
            <a:extLst>
              <a:ext uri="{FF2B5EF4-FFF2-40B4-BE49-F238E27FC236}">
                <a16:creationId xmlns:a16="http://schemas.microsoft.com/office/drawing/2014/main" id="{DB4E5486-661A-3A58-C6BA-CF20E456C34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68237" y="-22125"/>
            <a:ext cx="3272089" cy="13088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55103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2" name="Rectangle 11">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8"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Isosceles Triangle 21">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Isosceles Triangle 25">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Freeform: Shape 27">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E14C785-2433-B947-C9B6-701B9AC49BD8}"/>
              </a:ext>
            </a:extLst>
          </p:cNvPr>
          <p:cNvSpPr>
            <a:spLocks noGrp="1"/>
          </p:cNvSpPr>
          <p:nvPr>
            <p:ph type="title"/>
          </p:nvPr>
        </p:nvSpPr>
        <p:spPr>
          <a:xfrm>
            <a:off x="7181723" y="609600"/>
            <a:ext cx="4512989" cy="2227730"/>
          </a:xfrm>
        </p:spPr>
        <p:txBody>
          <a:bodyPr anchor="ctr">
            <a:normAutofit/>
          </a:bodyPr>
          <a:lstStyle/>
          <a:p>
            <a:pPr>
              <a:lnSpc>
                <a:spcPct val="90000"/>
              </a:lnSpc>
            </a:pPr>
            <a:r>
              <a:rPr lang="en-GB" b="1">
                <a:solidFill>
                  <a:srgbClr val="FFFFFF"/>
                </a:solidFill>
              </a:rPr>
              <a:t>Acknowledgement of the use of AI tools </a:t>
            </a:r>
            <a:br>
              <a:rPr lang="en-GB">
                <a:solidFill>
                  <a:srgbClr val="FFFFFF"/>
                </a:solidFill>
              </a:rPr>
            </a:br>
            <a:endParaRPr lang="en-GB">
              <a:solidFill>
                <a:srgbClr val="FFFFFF"/>
              </a:solidFill>
            </a:endParaRPr>
          </a:p>
        </p:txBody>
      </p:sp>
      <p:pic>
        <p:nvPicPr>
          <p:cNvPr id="7" name="Graphic 6" descr="Robot">
            <a:extLst>
              <a:ext uri="{FF2B5EF4-FFF2-40B4-BE49-F238E27FC236}">
                <a16:creationId xmlns:a16="http://schemas.microsoft.com/office/drawing/2014/main" id="{EB7C48B9-0D2E-A636-63F4-E6579727C9F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57251" y="1545062"/>
            <a:ext cx="3856774" cy="3856774"/>
          </a:xfrm>
          <a:prstGeom prst="rect">
            <a:avLst/>
          </a:prstGeom>
        </p:spPr>
      </p:pic>
      <p:sp>
        <p:nvSpPr>
          <p:cNvPr id="3" name="Content Placeholder 2">
            <a:extLst>
              <a:ext uri="{FF2B5EF4-FFF2-40B4-BE49-F238E27FC236}">
                <a16:creationId xmlns:a16="http://schemas.microsoft.com/office/drawing/2014/main" id="{0581A42A-A816-3B59-AF94-9B7FA8E91654}"/>
              </a:ext>
            </a:extLst>
          </p:cNvPr>
          <p:cNvSpPr>
            <a:spLocks noGrp="1"/>
          </p:cNvSpPr>
          <p:nvPr>
            <p:ph idx="1"/>
          </p:nvPr>
        </p:nvSpPr>
        <p:spPr>
          <a:xfrm>
            <a:off x="7181725" y="2837329"/>
            <a:ext cx="4512988" cy="3317938"/>
          </a:xfrm>
        </p:spPr>
        <p:txBody>
          <a:bodyPr anchor="t">
            <a:normAutofit/>
          </a:bodyPr>
          <a:lstStyle/>
          <a:p>
            <a:pPr marL="0" indent="0">
              <a:buNone/>
            </a:pPr>
            <a:r>
              <a:rPr lang="en-GB">
                <a:solidFill>
                  <a:srgbClr val="FFFFFF"/>
                </a:solidFill>
              </a:rPr>
              <a:t>I confirm that I have not used any AI tools in the research and creation of this assignment. I confirm that I have not presented any AI generated materials as my own work.</a:t>
            </a:r>
          </a:p>
        </p:txBody>
      </p:sp>
    </p:spTree>
    <p:extLst>
      <p:ext uri="{BB962C8B-B14F-4D97-AF65-F5344CB8AC3E}">
        <p14:creationId xmlns:p14="http://schemas.microsoft.com/office/powerpoint/2010/main" val="15746425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41804"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6DA3F0F3-A943-03FA-BD6B-E6E6B03FEB21}"/>
              </a:ext>
            </a:extLst>
          </p:cNvPr>
          <p:cNvSpPr>
            <a:spLocks noGrp="1"/>
          </p:cNvSpPr>
          <p:nvPr>
            <p:ph type="title"/>
          </p:nvPr>
        </p:nvSpPr>
        <p:spPr>
          <a:xfrm>
            <a:off x="643467" y="816638"/>
            <a:ext cx="3367359" cy="5224724"/>
          </a:xfrm>
        </p:spPr>
        <p:txBody>
          <a:bodyPr anchor="ctr">
            <a:normAutofit/>
          </a:bodyPr>
          <a:lstStyle/>
          <a:p>
            <a:r>
              <a:rPr lang="en-GB" b="1" dirty="0"/>
              <a:t>Overview</a:t>
            </a:r>
          </a:p>
        </p:txBody>
      </p:sp>
      <p:sp>
        <p:nvSpPr>
          <p:cNvPr id="3" name="Content Placeholder 2">
            <a:extLst>
              <a:ext uri="{FF2B5EF4-FFF2-40B4-BE49-F238E27FC236}">
                <a16:creationId xmlns:a16="http://schemas.microsoft.com/office/drawing/2014/main" id="{01CC80CE-C6BC-E51E-E1D5-3DFFE4C38F44}"/>
              </a:ext>
            </a:extLst>
          </p:cNvPr>
          <p:cNvSpPr>
            <a:spLocks noGrp="1"/>
          </p:cNvSpPr>
          <p:nvPr>
            <p:ph idx="1"/>
          </p:nvPr>
        </p:nvSpPr>
        <p:spPr>
          <a:xfrm>
            <a:off x="4654295" y="816638"/>
            <a:ext cx="4619706" cy="5224724"/>
          </a:xfrm>
        </p:spPr>
        <p:txBody>
          <a:bodyPr anchor="ctr">
            <a:normAutofit/>
          </a:bodyPr>
          <a:lstStyle/>
          <a:p>
            <a:r>
              <a:rPr lang="en-GB"/>
              <a:t>Chosen theory: Bowlby theory</a:t>
            </a:r>
          </a:p>
          <a:p>
            <a:r>
              <a:rPr lang="en-GB"/>
              <a:t>Strengths and weakness of Bowlby theory</a:t>
            </a:r>
          </a:p>
          <a:p>
            <a:r>
              <a:rPr lang="en-GB"/>
              <a:t>Bowlby theory development for early years</a:t>
            </a:r>
          </a:p>
          <a:p>
            <a:r>
              <a:rPr lang="en-GB"/>
              <a:t>Applying Bowlby theory to Amira</a:t>
            </a:r>
          </a:p>
          <a:p>
            <a:r>
              <a:rPr lang="en-GB"/>
              <a:t>Identify Amira’s needs</a:t>
            </a:r>
          </a:p>
          <a:p>
            <a:r>
              <a:rPr lang="en-GB"/>
              <a:t>Propose practical strategies or interventions for Amira</a:t>
            </a:r>
          </a:p>
          <a:p>
            <a:pPr marL="0" indent="0">
              <a:buNone/>
            </a:pPr>
            <a:endParaRPr lang="en-GB"/>
          </a:p>
        </p:txBody>
      </p:sp>
    </p:spTree>
    <p:extLst>
      <p:ext uri="{BB962C8B-B14F-4D97-AF65-F5344CB8AC3E}">
        <p14:creationId xmlns:p14="http://schemas.microsoft.com/office/powerpoint/2010/main" val="23901173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4AD9C4-2521-DCB7-1E6E-1EC3A3E54ABB}"/>
              </a:ext>
            </a:extLst>
          </p:cNvPr>
          <p:cNvSpPr>
            <a:spLocks noGrp="1"/>
          </p:cNvSpPr>
          <p:nvPr>
            <p:ph type="title"/>
          </p:nvPr>
        </p:nvSpPr>
        <p:spPr>
          <a:xfrm>
            <a:off x="5536734" y="609600"/>
            <a:ext cx="3737268" cy="1320800"/>
          </a:xfrm>
        </p:spPr>
        <p:txBody>
          <a:bodyPr>
            <a:normAutofit/>
          </a:bodyPr>
          <a:lstStyle/>
          <a:p>
            <a:r>
              <a:rPr lang="en-GB" dirty="0"/>
              <a:t>Chosen theory: Bowlby theory</a:t>
            </a:r>
          </a:p>
        </p:txBody>
      </p:sp>
      <p:sp>
        <p:nvSpPr>
          <p:cNvPr id="3" name="Content Placeholder 2">
            <a:extLst>
              <a:ext uri="{FF2B5EF4-FFF2-40B4-BE49-F238E27FC236}">
                <a16:creationId xmlns:a16="http://schemas.microsoft.com/office/drawing/2014/main" id="{0C0A1F15-2B6F-3DC4-0A13-B27D439F2F08}"/>
              </a:ext>
            </a:extLst>
          </p:cNvPr>
          <p:cNvSpPr>
            <a:spLocks noGrp="1"/>
          </p:cNvSpPr>
          <p:nvPr>
            <p:ph idx="1"/>
          </p:nvPr>
        </p:nvSpPr>
        <p:spPr>
          <a:xfrm>
            <a:off x="5209563" y="2160589"/>
            <a:ext cx="4064439" cy="3880773"/>
          </a:xfrm>
        </p:spPr>
        <p:txBody>
          <a:bodyPr>
            <a:normAutofit/>
          </a:bodyPr>
          <a:lstStyle/>
          <a:p>
            <a:pPr marL="0" indent="0">
              <a:lnSpc>
                <a:spcPct val="90000"/>
              </a:lnSpc>
              <a:buNone/>
            </a:pPr>
            <a:r>
              <a:rPr lang="en-GB" sz="1700"/>
              <a:t>John Bowlby's Attachment Theory is a psychological framework that explains the deep emotional bonds that form between humans, particularly between infants and their primary caregivers. </a:t>
            </a:r>
          </a:p>
          <a:p>
            <a:pPr marL="0" indent="0">
              <a:lnSpc>
                <a:spcPct val="90000"/>
              </a:lnSpc>
              <a:buNone/>
            </a:pPr>
            <a:endParaRPr lang="en-GB" sz="1700"/>
          </a:p>
          <a:p>
            <a:pPr marL="0" indent="0">
              <a:lnSpc>
                <a:spcPct val="90000"/>
              </a:lnSpc>
              <a:buNone/>
            </a:pPr>
            <a:r>
              <a:rPr lang="en-GB" sz="1700"/>
              <a:t>Mary Ainsworth, built on this foundation by using her "Strange Situation" experiment to identify and categorize different attachment styles, including secure, insecure-avoidant, and insecure-ambivalent, based on how infants responded to separations and reunions with their caregivers. </a:t>
            </a:r>
          </a:p>
        </p:txBody>
      </p:sp>
      <p:pic>
        <p:nvPicPr>
          <p:cNvPr id="5" name="Picture 4" descr="A hand of two adults and a kid on top of each other">
            <a:extLst>
              <a:ext uri="{FF2B5EF4-FFF2-40B4-BE49-F238E27FC236}">
                <a16:creationId xmlns:a16="http://schemas.microsoft.com/office/drawing/2014/main" id="{57C2C44F-350B-B1E8-317E-1978AE41D159}"/>
              </a:ext>
            </a:extLst>
          </p:cNvPr>
          <p:cNvPicPr>
            <a:picLocks noChangeAspect="1"/>
          </p:cNvPicPr>
          <p:nvPr/>
        </p:nvPicPr>
        <p:blipFill>
          <a:blip r:embed="rId2"/>
          <a:srcRect l="27246" r="20243" b="-2"/>
          <a:stretch>
            <a:fillRect/>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39" name="Isosceles Triangle 38">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41163888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45B71F80-1F92-4074-84D9-16A062B21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4C3D61-94E4-EB75-9DA9-3303B2AAE6E9}"/>
              </a:ext>
            </a:extLst>
          </p:cNvPr>
          <p:cNvSpPr>
            <a:spLocks noGrp="1"/>
          </p:cNvSpPr>
          <p:nvPr>
            <p:ph type="title"/>
          </p:nvPr>
        </p:nvSpPr>
        <p:spPr>
          <a:xfrm>
            <a:off x="1286933" y="609600"/>
            <a:ext cx="10197494" cy="1099457"/>
          </a:xfrm>
        </p:spPr>
        <p:txBody>
          <a:bodyPr>
            <a:normAutofit/>
          </a:bodyPr>
          <a:lstStyle/>
          <a:p>
            <a:pPr>
              <a:lnSpc>
                <a:spcPct val="90000"/>
              </a:lnSpc>
            </a:pPr>
            <a:r>
              <a:rPr lang="en-GB"/>
              <a:t>Key concepts of Bowlby attachment theory/Mary Ainsworth theory</a:t>
            </a:r>
          </a:p>
        </p:txBody>
      </p:sp>
      <p:sp>
        <p:nvSpPr>
          <p:cNvPr id="29" name="Isosceles Triangle 28">
            <a:extLst>
              <a:ext uri="{FF2B5EF4-FFF2-40B4-BE49-F238E27FC236}">
                <a16:creationId xmlns:a16="http://schemas.microsoft.com/office/drawing/2014/main" id="{7209C9DA-6E0D-46D9-8275-C52222D8CC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Isosceles Triangle 30">
            <a:extLst>
              <a:ext uri="{FF2B5EF4-FFF2-40B4-BE49-F238E27FC236}">
                <a16:creationId xmlns:a16="http://schemas.microsoft.com/office/drawing/2014/main" id="{3EB57A4D-E0D0-46DA-B339-F24CA46FA7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6162E31B-5DFD-0765-E917-493AE63F9EFA}"/>
              </a:ext>
            </a:extLst>
          </p:cNvPr>
          <p:cNvGraphicFramePr>
            <a:graphicFrameLocks noGrp="1"/>
          </p:cNvGraphicFramePr>
          <p:nvPr>
            <p:ph idx="1"/>
            <p:extLst>
              <p:ext uri="{D42A27DB-BD31-4B8C-83A1-F6EECF244321}">
                <p14:modId xmlns:p14="http://schemas.microsoft.com/office/powerpoint/2010/main" val="2001011471"/>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93987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C0DE09-8DA0-917D-70C3-E8A5E275EE2B}"/>
              </a:ext>
            </a:extLst>
          </p:cNvPr>
          <p:cNvSpPr>
            <a:spLocks noGrp="1"/>
          </p:cNvSpPr>
          <p:nvPr>
            <p:ph type="title"/>
          </p:nvPr>
        </p:nvSpPr>
        <p:spPr/>
        <p:txBody>
          <a:bodyPr/>
          <a:lstStyle/>
          <a:p>
            <a:r>
              <a:rPr lang="en-GB" dirty="0"/>
              <a:t>How the theory applies to Amira</a:t>
            </a:r>
          </a:p>
        </p:txBody>
      </p:sp>
      <p:sp>
        <p:nvSpPr>
          <p:cNvPr id="3" name="Content Placeholder 2">
            <a:extLst>
              <a:ext uri="{FF2B5EF4-FFF2-40B4-BE49-F238E27FC236}">
                <a16:creationId xmlns:a16="http://schemas.microsoft.com/office/drawing/2014/main" id="{DE8A3F38-F944-5274-7C0C-A67E599ED32F}"/>
              </a:ext>
            </a:extLst>
          </p:cNvPr>
          <p:cNvSpPr>
            <a:spLocks noGrp="1"/>
          </p:cNvSpPr>
          <p:nvPr>
            <p:ph idx="1"/>
          </p:nvPr>
        </p:nvSpPr>
        <p:spPr/>
        <p:txBody>
          <a:bodyPr/>
          <a:lstStyle/>
          <a:p>
            <a:r>
              <a:rPr lang="en-GB" dirty="0"/>
              <a:t>Bowlby's theory proposes that attachment is an inherent survival mechanism meant to keep the baby nearby a safe base, thereby providing comfort and protection (Holmes, 2021).</a:t>
            </a:r>
          </a:p>
          <a:p>
            <a:r>
              <a:rPr lang="en-GB" dirty="0"/>
              <a:t> By age three, Amira would have advanced beyond the first stages of attachment creation (e.g. clear-cut attachment) into what Bowlby called the 'goal-corrected partnership' stage.</a:t>
            </a:r>
          </a:p>
          <a:p>
            <a:r>
              <a:rPr lang="en-GB" dirty="0"/>
              <a:t> In the nursery, this theory suggests that Amira's capacity to explore the surroundings, interact with peers, and control separation anxiety is directly dependent on the quality of her inner working model (IWM) of attachment evolved via early interactions with her primary caregiver (Cassidy &amp; Shaver, 2020)</a:t>
            </a:r>
          </a:p>
        </p:txBody>
      </p:sp>
    </p:spTree>
    <p:extLst>
      <p:ext uri="{BB962C8B-B14F-4D97-AF65-F5344CB8AC3E}">
        <p14:creationId xmlns:p14="http://schemas.microsoft.com/office/powerpoint/2010/main" val="18855349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9C67AA-D57E-D850-A277-39D91C8A6FB9}"/>
              </a:ext>
            </a:extLst>
          </p:cNvPr>
          <p:cNvSpPr>
            <a:spLocks noGrp="1"/>
          </p:cNvSpPr>
          <p:nvPr>
            <p:ph type="title"/>
          </p:nvPr>
        </p:nvSpPr>
        <p:spPr/>
        <p:txBody>
          <a:bodyPr/>
          <a:lstStyle/>
          <a:p>
            <a:r>
              <a:rPr lang="en-GB" dirty="0"/>
              <a:t>Identifying the need for Amira relevant to Bowlby theory</a:t>
            </a:r>
          </a:p>
        </p:txBody>
      </p:sp>
      <p:sp>
        <p:nvSpPr>
          <p:cNvPr id="3" name="Content Placeholder 2">
            <a:extLst>
              <a:ext uri="{FF2B5EF4-FFF2-40B4-BE49-F238E27FC236}">
                <a16:creationId xmlns:a16="http://schemas.microsoft.com/office/drawing/2014/main" id="{0513CA9F-B04F-149D-5B98-D66A2FDAE239}"/>
              </a:ext>
            </a:extLst>
          </p:cNvPr>
          <p:cNvSpPr>
            <a:spLocks noGrp="1"/>
          </p:cNvSpPr>
          <p:nvPr>
            <p:ph idx="1"/>
          </p:nvPr>
        </p:nvSpPr>
        <p:spPr/>
        <p:txBody>
          <a:bodyPr/>
          <a:lstStyle/>
          <a:p>
            <a:r>
              <a:rPr lang="en-GB" dirty="0"/>
              <a:t>Amira specifically requires caregivers—parental and nursery staff—who can sensitively respond, correctly interpret her cues, and provide dependent reinforcement.</a:t>
            </a:r>
          </a:p>
          <a:p>
            <a:r>
              <a:rPr lang="en-GB" dirty="0"/>
              <a:t> Knowing that a reliable adult is always present as a fall-back safe haven when social contacts become too much or when she meets new obstacles intrinsic to group environments (</a:t>
            </a:r>
            <a:r>
              <a:rPr lang="en-GB" dirty="0" err="1"/>
              <a:t>Bakermans</a:t>
            </a:r>
            <a:r>
              <a:rPr lang="en-GB" dirty="0"/>
              <a:t>-Kranenburg &amp; van </a:t>
            </a:r>
            <a:r>
              <a:rPr lang="en-GB" dirty="0" err="1"/>
              <a:t>IJzendoorn</a:t>
            </a:r>
            <a:r>
              <a:rPr lang="en-GB" dirty="0"/>
              <a:t>, 2021), she requires chances for safe investigation inside the nursery.</a:t>
            </a:r>
          </a:p>
          <a:p>
            <a:r>
              <a:rPr lang="en-GB" dirty="0"/>
              <a:t>Moreover, as her language grows, Amira needs assistance verbalizing her emotions and grasping the emotions of </a:t>
            </a:r>
            <a:r>
              <a:rPr lang="en-GB" dirty="0" err="1"/>
              <a:t>others,thus</a:t>
            </a:r>
            <a:r>
              <a:rPr lang="en-GB" dirty="0"/>
              <a:t> her capabilities naturally related with safe attachment (Fearon et al., 2020). </a:t>
            </a:r>
          </a:p>
        </p:txBody>
      </p:sp>
    </p:spTree>
    <p:extLst>
      <p:ext uri="{BB962C8B-B14F-4D97-AF65-F5344CB8AC3E}">
        <p14:creationId xmlns:p14="http://schemas.microsoft.com/office/powerpoint/2010/main" val="30133174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BAC1E9-C0C1-A63D-D1F9-A908490B6236}"/>
              </a:ext>
            </a:extLst>
          </p:cNvPr>
          <p:cNvSpPr>
            <a:spLocks noGrp="1"/>
          </p:cNvSpPr>
          <p:nvPr>
            <p:ph type="title"/>
          </p:nvPr>
        </p:nvSpPr>
        <p:spPr>
          <a:xfrm>
            <a:off x="5536734" y="609600"/>
            <a:ext cx="3737268" cy="1320800"/>
          </a:xfrm>
        </p:spPr>
        <p:txBody>
          <a:bodyPr>
            <a:normAutofit/>
          </a:bodyPr>
          <a:lstStyle/>
          <a:p>
            <a:pPr>
              <a:lnSpc>
                <a:spcPct val="90000"/>
              </a:lnSpc>
            </a:pPr>
            <a:r>
              <a:rPr lang="en-GB" sz="3100"/>
              <a:t>Strengths of Bowlby attachment theory </a:t>
            </a:r>
          </a:p>
        </p:txBody>
      </p:sp>
      <p:sp>
        <p:nvSpPr>
          <p:cNvPr id="3" name="Content Placeholder 2">
            <a:extLst>
              <a:ext uri="{FF2B5EF4-FFF2-40B4-BE49-F238E27FC236}">
                <a16:creationId xmlns:a16="http://schemas.microsoft.com/office/drawing/2014/main" id="{78B41851-1474-17B0-52D0-2777D7D0817B}"/>
              </a:ext>
            </a:extLst>
          </p:cNvPr>
          <p:cNvSpPr>
            <a:spLocks noGrp="1"/>
          </p:cNvSpPr>
          <p:nvPr>
            <p:ph idx="1"/>
          </p:nvPr>
        </p:nvSpPr>
        <p:spPr>
          <a:xfrm>
            <a:off x="5209563" y="2160589"/>
            <a:ext cx="4064439" cy="3880773"/>
          </a:xfrm>
        </p:spPr>
        <p:txBody>
          <a:bodyPr>
            <a:normAutofit/>
          </a:bodyPr>
          <a:lstStyle/>
          <a:p>
            <a:r>
              <a:rPr lang="en-GB" dirty="0"/>
              <a:t>Bowlby and Ainsworth's ideas have strong advantages. Connecting early attachment patterns to future results in peer relationships, emotional regulation, and mental health (Jovović et al. , 2023), they have great predictive validity.</a:t>
            </a:r>
          </a:p>
          <a:p>
            <a:r>
              <a:rPr lang="en-GB" dirty="0"/>
              <a:t> The intuitive structure has produced significant empirical data supporting strong evidence throughout several civilizations (Grossmann &amp; Grossmann, 2021)</a:t>
            </a:r>
          </a:p>
        </p:txBody>
      </p:sp>
      <p:pic>
        <p:nvPicPr>
          <p:cNvPr id="5" name="Picture 4" descr="Magnifying glass showing decling performance">
            <a:extLst>
              <a:ext uri="{FF2B5EF4-FFF2-40B4-BE49-F238E27FC236}">
                <a16:creationId xmlns:a16="http://schemas.microsoft.com/office/drawing/2014/main" id="{F3C06097-477F-C594-00F6-DBB6040A2546}"/>
              </a:ext>
            </a:extLst>
          </p:cNvPr>
          <p:cNvPicPr>
            <a:picLocks noChangeAspect="1"/>
          </p:cNvPicPr>
          <p:nvPr/>
        </p:nvPicPr>
        <p:blipFill>
          <a:blip r:embed="rId2"/>
          <a:srcRect l="17185" r="30305" b="-2"/>
          <a:stretch>
            <a:fillRect/>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9" name="Isosceles Triangle 8">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6276029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4DE46F-ABD9-BFBB-FABE-E7B1AFC90BEF}"/>
              </a:ext>
            </a:extLst>
          </p:cNvPr>
          <p:cNvSpPr>
            <a:spLocks noGrp="1"/>
          </p:cNvSpPr>
          <p:nvPr>
            <p:ph type="title"/>
          </p:nvPr>
        </p:nvSpPr>
        <p:spPr>
          <a:xfrm>
            <a:off x="4997309" y="609600"/>
            <a:ext cx="4276692" cy="1320800"/>
          </a:xfrm>
        </p:spPr>
        <p:txBody>
          <a:bodyPr anchor="ctr">
            <a:normAutofit/>
          </a:bodyPr>
          <a:lstStyle/>
          <a:p>
            <a:r>
              <a:rPr lang="en-GB" dirty="0"/>
              <a:t>Weaknesses of the theory</a:t>
            </a:r>
          </a:p>
        </p:txBody>
      </p:sp>
      <p:pic>
        <p:nvPicPr>
          <p:cNvPr id="12" name="Graphic 11" descr="Family">
            <a:extLst>
              <a:ext uri="{FF2B5EF4-FFF2-40B4-BE49-F238E27FC236}">
                <a16:creationId xmlns:a16="http://schemas.microsoft.com/office/drawing/2014/main" id="{4CD6E5F9-62F1-416B-10BF-1F1C0B0F76C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03878" y="1416524"/>
            <a:ext cx="3861905" cy="3861905"/>
          </a:xfrm>
          <a:prstGeom prst="rect">
            <a:avLst/>
          </a:prstGeom>
        </p:spPr>
      </p:pic>
      <p:sp>
        <p:nvSpPr>
          <p:cNvPr id="3" name="Content Placeholder 2">
            <a:extLst>
              <a:ext uri="{FF2B5EF4-FFF2-40B4-BE49-F238E27FC236}">
                <a16:creationId xmlns:a16="http://schemas.microsoft.com/office/drawing/2014/main" id="{79876E95-0F91-7674-1284-A594CA58DACC}"/>
              </a:ext>
            </a:extLst>
          </p:cNvPr>
          <p:cNvSpPr>
            <a:spLocks noGrp="1"/>
          </p:cNvSpPr>
          <p:nvPr>
            <p:ph idx="1"/>
          </p:nvPr>
        </p:nvSpPr>
        <p:spPr>
          <a:xfrm>
            <a:off x="4985823" y="2160589"/>
            <a:ext cx="4285176" cy="3768573"/>
          </a:xfrm>
        </p:spPr>
        <p:txBody>
          <a:bodyPr>
            <a:normAutofit/>
          </a:bodyPr>
          <a:lstStyle/>
          <a:p>
            <a:pPr>
              <a:lnSpc>
                <a:spcPct val="90000"/>
              </a:lnSpc>
            </a:pPr>
            <a:r>
              <a:rPr lang="en-GB" sz="1500" dirty="0"/>
              <a:t>Critics argue that the emphasis on the dyadic bond might occasionally overshadow the significance of temperament or wider ecological influences like culture on development (Cassidy &amp; Kobak, 2022). </a:t>
            </a:r>
          </a:p>
          <a:p>
            <a:pPr>
              <a:lnSpc>
                <a:spcPct val="90000"/>
              </a:lnSpc>
            </a:pPr>
            <a:r>
              <a:rPr lang="en-GB" sz="1500" dirty="0"/>
              <a:t>Furthermore, interpreting the specific categories derived from the situation directly to a three-year-old in a non-laboratory environment demands great care since context strongly affects behaviour at this age (Berlin, 2023).</a:t>
            </a:r>
          </a:p>
          <a:p>
            <a:pPr>
              <a:lnSpc>
                <a:spcPct val="90000"/>
              </a:lnSpc>
            </a:pPr>
            <a:r>
              <a:rPr lang="en-GB" sz="1500" dirty="0"/>
              <a:t> While crucial, reliance on maternal sensitivity as the main predictor sometimes downplays the role of fathers or other consistent caregivers.</a:t>
            </a:r>
          </a:p>
        </p:txBody>
      </p:sp>
    </p:spTree>
    <p:extLst>
      <p:ext uri="{BB962C8B-B14F-4D97-AF65-F5344CB8AC3E}">
        <p14:creationId xmlns:p14="http://schemas.microsoft.com/office/powerpoint/2010/main" val="3971354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691228-7678-AA0C-7D7B-144467EA7D8B}"/>
              </a:ext>
            </a:extLst>
          </p:cNvPr>
          <p:cNvSpPr>
            <a:spLocks noGrp="1"/>
          </p:cNvSpPr>
          <p:nvPr>
            <p:ph type="title"/>
          </p:nvPr>
        </p:nvSpPr>
        <p:spPr>
          <a:xfrm>
            <a:off x="2849562" y="609600"/>
            <a:ext cx="6424440" cy="1320800"/>
          </a:xfrm>
        </p:spPr>
        <p:txBody>
          <a:bodyPr>
            <a:normAutofit/>
          </a:bodyPr>
          <a:lstStyle/>
          <a:p>
            <a:r>
              <a:rPr lang="en-GB" dirty="0"/>
              <a:t>Practical strategies and interventions </a:t>
            </a:r>
          </a:p>
        </p:txBody>
      </p:sp>
      <p:pic>
        <p:nvPicPr>
          <p:cNvPr id="11" name="Picture 10" descr="Complex math formulas on a blackboard">
            <a:extLst>
              <a:ext uri="{FF2B5EF4-FFF2-40B4-BE49-F238E27FC236}">
                <a16:creationId xmlns:a16="http://schemas.microsoft.com/office/drawing/2014/main" id="{7DBD49DD-9440-5905-E4DA-5D989A8D554E}"/>
              </a:ext>
            </a:extLst>
          </p:cNvPr>
          <p:cNvPicPr>
            <a:picLocks noChangeAspect="1"/>
          </p:cNvPicPr>
          <p:nvPr/>
        </p:nvPicPr>
        <p:blipFill>
          <a:blip r:embed="rId2"/>
          <a:srcRect l="46237" t="9091" r="27344" b="2"/>
          <a:stretch>
            <a:fillRect/>
          </a:stretch>
        </p:blipFill>
        <p:spPr>
          <a:xfrm>
            <a:off x="20" y="10"/>
            <a:ext cx="2734036" cy="6867719"/>
          </a:xfrm>
          <a:custGeom>
            <a:avLst/>
            <a:gdLst/>
            <a:ahLst/>
            <a:cxnLst/>
            <a:rect l="l" t="t" r="r" b="b"/>
            <a:pathLst>
              <a:path w="2734056" h="6858000">
                <a:moveTo>
                  <a:pt x="0" y="0"/>
                </a:moveTo>
                <a:lnTo>
                  <a:pt x="1674254" y="0"/>
                </a:lnTo>
                <a:lnTo>
                  <a:pt x="2734056" y="6850199"/>
                </a:lnTo>
                <a:lnTo>
                  <a:pt x="2734056" y="6858000"/>
                </a:lnTo>
                <a:lnTo>
                  <a:pt x="461457" y="6858000"/>
                </a:lnTo>
                <a:lnTo>
                  <a:pt x="0" y="4134118"/>
                </a:lnTo>
                <a:close/>
              </a:path>
            </a:pathLst>
          </a:custGeom>
        </p:spPr>
      </p:pic>
      <p:sp>
        <p:nvSpPr>
          <p:cNvPr id="44" name="Isosceles Triangle 43">
            <a:extLst>
              <a:ext uri="{FF2B5EF4-FFF2-40B4-BE49-F238E27FC236}">
                <a16:creationId xmlns:a16="http://schemas.microsoft.com/office/drawing/2014/main" id="{ECD25CC7-FC66-488C-8D61-0FE7ECF161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752F8285-72FF-8462-A615-BB59FFDAA73B}"/>
              </a:ext>
            </a:extLst>
          </p:cNvPr>
          <p:cNvSpPr>
            <a:spLocks noGrp="1"/>
          </p:cNvSpPr>
          <p:nvPr>
            <p:ph idx="1"/>
          </p:nvPr>
        </p:nvSpPr>
        <p:spPr>
          <a:xfrm>
            <a:off x="2159000" y="2160589"/>
            <a:ext cx="8039100" cy="3880773"/>
          </a:xfrm>
        </p:spPr>
        <p:txBody>
          <a:bodyPr>
            <a:normAutofit/>
          </a:bodyPr>
          <a:lstStyle/>
          <a:p>
            <a:pPr>
              <a:lnSpc>
                <a:spcPct val="90000"/>
              </a:lnSpc>
            </a:pPr>
            <a:r>
              <a:rPr lang="en-GB" dirty="0"/>
              <a:t>Promoting attachment consistency calls for putting "key worker" systems in the nursery, thereby guaranteeing Amira has one assigned, consistent carer who acts as her principal secure base inside the environment (Carr &amp; Jones, 2020). </a:t>
            </a:r>
          </a:p>
          <a:p>
            <a:pPr>
              <a:lnSpc>
                <a:spcPct val="90000"/>
              </a:lnSpc>
            </a:pPr>
            <a:endParaRPr lang="en-GB" dirty="0"/>
          </a:p>
          <a:p>
            <a:pPr>
              <a:lnSpc>
                <a:spcPct val="90000"/>
              </a:lnSpc>
            </a:pPr>
            <a:r>
              <a:rPr lang="en-GB" dirty="0"/>
              <a:t>Reflective thinking will help this essential worker to understand Amira's behaviours as communication instead of just misbehaviour. </a:t>
            </a:r>
          </a:p>
          <a:p>
            <a:pPr>
              <a:lnSpc>
                <a:spcPct val="90000"/>
              </a:lnSpc>
            </a:pPr>
            <a:endParaRPr lang="en-GB" dirty="0"/>
          </a:p>
          <a:p>
            <a:pPr>
              <a:lnSpc>
                <a:spcPct val="90000"/>
              </a:lnSpc>
            </a:pPr>
            <a:r>
              <a:rPr lang="en-GB" dirty="0"/>
              <a:t>Also, in order to promote emotional literacy, interventions like narrative therapy or Emotion Coaching—where adults verbally identify and validate Amira's feelings during times of distress—should be consistently used (Gottman Institute, quoted in Wray et al. , 2021).</a:t>
            </a:r>
          </a:p>
        </p:txBody>
      </p:sp>
    </p:spTree>
    <p:extLst>
      <p:ext uri="{BB962C8B-B14F-4D97-AF65-F5344CB8AC3E}">
        <p14:creationId xmlns:p14="http://schemas.microsoft.com/office/powerpoint/2010/main" val="18291241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C6A23F-0F68-A9DF-0CB7-41CF96772101}"/>
              </a:ext>
            </a:extLst>
          </p:cNvPr>
          <p:cNvSpPr>
            <a:spLocks noGrp="1"/>
          </p:cNvSpPr>
          <p:nvPr>
            <p:ph type="title"/>
          </p:nvPr>
        </p:nvSpPr>
        <p:spPr>
          <a:xfrm>
            <a:off x="4997309" y="609600"/>
            <a:ext cx="4276692" cy="1320800"/>
          </a:xfrm>
        </p:spPr>
        <p:txBody>
          <a:bodyPr anchor="ctr">
            <a:normAutofit/>
          </a:bodyPr>
          <a:lstStyle/>
          <a:p>
            <a:r>
              <a:rPr lang="en-GB" dirty="0"/>
              <a:t>	Conclusion</a:t>
            </a:r>
          </a:p>
        </p:txBody>
      </p:sp>
      <p:pic>
        <p:nvPicPr>
          <p:cNvPr id="7" name="Graphic 6" descr="Head with Gears">
            <a:extLst>
              <a:ext uri="{FF2B5EF4-FFF2-40B4-BE49-F238E27FC236}">
                <a16:creationId xmlns:a16="http://schemas.microsoft.com/office/drawing/2014/main" id="{E64D6AFA-2971-B73C-E3CF-30C3707BFC1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03878" y="1416524"/>
            <a:ext cx="3861905" cy="3861905"/>
          </a:xfrm>
          <a:prstGeom prst="rect">
            <a:avLst/>
          </a:prstGeom>
        </p:spPr>
      </p:pic>
      <p:sp>
        <p:nvSpPr>
          <p:cNvPr id="3" name="Content Placeholder 2">
            <a:extLst>
              <a:ext uri="{FF2B5EF4-FFF2-40B4-BE49-F238E27FC236}">
                <a16:creationId xmlns:a16="http://schemas.microsoft.com/office/drawing/2014/main" id="{72C5B8BC-D7A6-F797-D25E-3D99FFBE8599}"/>
              </a:ext>
            </a:extLst>
          </p:cNvPr>
          <p:cNvSpPr>
            <a:spLocks noGrp="1"/>
          </p:cNvSpPr>
          <p:nvPr>
            <p:ph idx="1"/>
          </p:nvPr>
        </p:nvSpPr>
        <p:spPr>
          <a:xfrm>
            <a:off x="4985823" y="2160589"/>
            <a:ext cx="4285176" cy="3768573"/>
          </a:xfrm>
        </p:spPr>
        <p:txBody>
          <a:bodyPr>
            <a:normAutofit/>
          </a:bodyPr>
          <a:lstStyle/>
          <a:p>
            <a:pPr>
              <a:lnSpc>
                <a:spcPct val="150000"/>
              </a:lnSpc>
            </a:pPr>
            <a:r>
              <a:rPr lang="en-GB" dirty="0"/>
              <a:t>Amira's basic need for safe ground and attentiveness, along with specially crafted tasks like essential work duties and explicit emotional coaching, can be actively utilized by experts to foster a secure attachment style and promote resilient social competence.</a:t>
            </a:r>
          </a:p>
        </p:txBody>
      </p:sp>
    </p:spTree>
    <p:extLst>
      <p:ext uri="{BB962C8B-B14F-4D97-AF65-F5344CB8AC3E}">
        <p14:creationId xmlns:p14="http://schemas.microsoft.com/office/powerpoint/2010/main" val="3450226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45" name="Rectangle 44">
            <a:extLst>
              <a:ext uri="{FF2B5EF4-FFF2-40B4-BE49-F238E27FC236}">
                <a16:creationId xmlns:a16="http://schemas.microsoft.com/office/drawing/2014/main" id="{86C16C40-7C29-4ACC-B851-7E08E459B5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6" name="Group 45">
            <a:extLst>
              <a:ext uri="{FF2B5EF4-FFF2-40B4-BE49-F238E27FC236}">
                <a16:creationId xmlns:a16="http://schemas.microsoft.com/office/drawing/2014/main" id="{648049AD-9827-49E8-8BF5-32E175C8EA8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35" name="Straight Connector 34">
              <a:extLst>
                <a:ext uri="{FF2B5EF4-FFF2-40B4-BE49-F238E27FC236}">
                  <a16:creationId xmlns:a16="http://schemas.microsoft.com/office/drawing/2014/main" id="{3AA99CFD-13BA-4D43-8274-E720ACDBED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47" name="Straight Connector 46">
              <a:extLst>
                <a:ext uri="{FF2B5EF4-FFF2-40B4-BE49-F238E27FC236}">
                  <a16:creationId xmlns:a16="http://schemas.microsoft.com/office/drawing/2014/main" id="{946D58D6-64B0-4752-8159-24114F47A5F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37" name="Rectangle 23">
              <a:extLst>
                <a:ext uri="{FF2B5EF4-FFF2-40B4-BE49-F238E27FC236}">
                  <a16:creationId xmlns:a16="http://schemas.microsoft.com/office/drawing/2014/main" id="{C16801F7-F15E-4355-8767-26487BA8B6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8" name="Rectangle 25">
              <a:extLst>
                <a:ext uri="{FF2B5EF4-FFF2-40B4-BE49-F238E27FC236}">
                  <a16:creationId xmlns:a16="http://schemas.microsoft.com/office/drawing/2014/main" id="{14FF0578-E224-4225-8396-B99D4881FF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9" name="Isosceles Triangle 38">
              <a:extLst>
                <a:ext uri="{FF2B5EF4-FFF2-40B4-BE49-F238E27FC236}">
                  <a16:creationId xmlns:a16="http://schemas.microsoft.com/office/drawing/2014/main" id="{4642C0E0-9644-41F1-8CF3-33779AA8A3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9" name="Rectangle 27">
              <a:extLst>
                <a:ext uri="{FF2B5EF4-FFF2-40B4-BE49-F238E27FC236}">
                  <a16:creationId xmlns:a16="http://schemas.microsoft.com/office/drawing/2014/main" id="{5F77D9D3-628A-4607-B307-91AAA56034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 name="Rectangle 28">
              <a:extLst>
                <a:ext uri="{FF2B5EF4-FFF2-40B4-BE49-F238E27FC236}">
                  <a16:creationId xmlns:a16="http://schemas.microsoft.com/office/drawing/2014/main" id="{0600759E-C22E-4F3D-8569-0DE8F1D493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0" name="Rectangle 29">
              <a:extLst>
                <a:ext uri="{FF2B5EF4-FFF2-40B4-BE49-F238E27FC236}">
                  <a16:creationId xmlns:a16="http://schemas.microsoft.com/office/drawing/2014/main" id="{9A4E951D-EAB0-4F6B-84AE-B5B25684FD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3" name="Isosceles Triangle 42">
              <a:extLst>
                <a:ext uri="{FF2B5EF4-FFF2-40B4-BE49-F238E27FC236}">
                  <a16:creationId xmlns:a16="http://schemas.microsoft.com/office/drawing/2014/main" id="{B953BEA8-1B45-419E-BACD-49DB8888B1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4" name="Isosceles Triangle 43">
              <a:extLst>
                <a:ext uri="{FF2B5EF4-FFF2-40B4-BE49-F238E27FC236}">
                  <a16:creationId xmlns:a16="http://schemas.microsoft.com/office/drawing/2014/main" id="{72B7FA08-1FF3-4AED-B4E9-587D81D6B1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23F5D085-AB03-9B87-22CC-F8582BA4A508}"/>
              </a:ext>
            </a:extLst>
          </p:cNvPr>
          <p:cNvSpPr>
            <a:spLocks noGrp="1"/>
          </p:cNvSpPr>
          <p:nvPr>
            <p:ph type="title"/>
          </p:nvPr>
        </p:nvSpPr>
        <p:spPr>
          <a:xfrm>
            <a:off x="677334" y="152400"/>
            <a:ext cx="8596668" cy="664237"/>
          </a:xfrm>
        </p:spPr>
        <p:txBody>
          <a:bodyPr>
            <a:normAutofit/>
          </a:bodyPr>
          <a:lstStyle/>
          <a:p>
            <a:r>
              <a:rPr lang="en-GB" dirty="0"/>
              <a:t>Reference</a:t>
            </a:r>
          </a:p>
        </p:txBody>
      </p:sp>
      <p:sp>
        <p:nvSpPr>
          <p:cNvPr id="3" name="Content Placeholder 2">
            <a:extLst>
              <a:ext uri="{FF2B5EF4-FFF2-40B4-BE49-F238E27FC236}">
                <a16:creationId xmlns:a16="http://schemas.microsoft.com/office/drawing/2014/main" id="{6B2EDDF6-AB96-4E24-FC31-41002B252067}"/>
              </a:ext>
            </a:extLst>
          </p:cNvPr>
          <p:cNvSpPr>
            <a:spLocks noGrp="1"/>
          </p:cNvSpPr>
          <p:nvPr>
            <p:ph idx="1"/>
          </p:nvPr>
        </p:nvSpPr>
        <p:spPr>
          <a:xfrm>
            <a:off x="677334" y="816637"/>
            <a:ext cx="10473266" cy="5224726"/>
          </a:xfrm>
        </p:spPr>
        <p:txBody>
          <a:bodyPr>
            <a:normAutofit/>
          </a:bodyPr>
          <a:lstStyle/>
          <a:p>
            <a:pPr>
              <a:lnSpc>
                <a:spcPct val="90000"/>
              </a:lnSpc>
            </a:pPr>
            <a:r>
              <a:rPr lang="en-GB" sz="1400" dirty="0"/>
              <a:t>Daniel Paquette, n.d.. Full article: Early childhood attachment stability to mothers, fathers, and both parents as a network: associations with parents' well-being, marital relationship, and child behaviour problems. www.tandfonline.com. Available at: https://www.tandfonline.com/doi/full/10.1080/14616734.2024.233808 [Accessed 16 Nov 2025].</a:t>
            </a:r>
          </a:p>
          <a:p>
            <a:pPr>
              <a:lnSpc>
                <a:spcPct val="90000"/>
              </a:lnSpc>
            </a:pPr>
            <a:r>
              <a:rPr lang="en-GB" sz="1400" dirty="0"/>
              <a:t>Ross A. Thompson, n.d.. Full article: Taking perspective on attachment theory and research: nine fundamental questions. www.tandfonline.com. Available at: https://www.tandfonline.com/doi/full/10.1080/14616734.2022.2030132 [Accessed 16 Nov 2025].</a:t>
            </a:r>
          </a:p>
          <a:p>
            <a:pPr>
              <a:lnSpc>
                <a:spcPct val="90000"/>
              </a:lnSpc>
            </a:pPr>
            <a:r>
              <a:rPr lang="en-GB" sz="1400" dirty="0"/>
              <a:t>Unknown Author, n.d.. Untitled. www.researchgate.net. Available at: https://www.researchgate.net/publication/284797665_Attachment_and_attachment-related_outcomes_in_preschool_children_A_review_of_recent_evidence [Accessed 16 Nov 2025].</a:t>
            </a:r>
          </a:p>
          <a:p>
            <a:pPr>
              <a:lnSpc>
                <a:spcPct val="90000"/>
              </a:lnSpc>
            </a:pPr>
            <a:r>
              <a:rPr lang="en-GB" sz="1400" dirty="0"/>
              <a:t>Lin &amp; </a:t>
            </a:r>
            <a:r>
              <a:rPr lang="en-GB" sz="1400" dirty="0" err="1"/>
              <a:t>Yizhi</a:t>
            </a:r>
            <a:r>
              <a:rPr lang="en-GB" sz="1400" dirty="0"/>
              <a:t> &amp; </a:t>
            </a:r>
            <a:r>
              <a:rPr lang="en-GB" sz="1400" dirty="0" err="1"/>
              <a:t>Xuanxuan</a:t>
            </a:r>
            <a:r>
              <a:rPr lang="en-GB" sz="1400" dirty="0"/>
              <a:t> &amp; Gao &amp; Huang &amp; Hua &amp; Tan &amp; Tao &amp; Yang, 2023. Frontiers | Parent–child attachment and mental health in young adolescents: a moderated mediation analysis. www.frontiersin.org. Available at: https://www.frontiersin.org/journals/psychology/articles/10.3389/fpsyg.2023.1298485/full [Accessed 16 Nov 2025].</a:t>
            </a:r>
          </a:p>
          <a:p>
            <a:pPr>
              <a:lnSpc>
                <a:spcPct val="90000"/>
              </a:lnSpc>
            </a:pPr>
            <a:r>
              <a:rPr lang="en-GB" sz="1400" dirty="0"/>
              <a:t>Unknown Author, n.d.. Untitled. www.tandfonline.com. Available at: https://www.tandfonline.com/doi/full/10.1080/14616734.2024.2338089 [Accessed 16 Nov 2025].</a:t>
            </a:r>
          </a:p>
          <a:p>
            <a:pPr>
              <a:lnSpc>
                <a:spcPct val="90000"/>
              </a:lnSpc>
            </a:pPr>
            <a:r>
              <a:rPr lang="en-GB" sz="1400" dirty="0"/>
              <a:t>Unknown Author, n.d.. Untitled. srcd.onlinelibrary.wiley.com. Available at: https://srcd.onlinelibrary.wiley.com/doi/abs/10.1111/j.1467-8624.2004.00733.x [Accessed 16 Nov 2025].</a:t>
            </a:r>
          </a:p>
          <a:p>
            <a:pPr>
              <a:lnSpc>
                <a:spcPct val="90000"/>
              </a:lnSpc>
            </a:pPr>
            <a:r>
              <a:rPr lang="en-GB" sz="1400" dirty="0"/>
              <a:t>Phillip R Shaver &amp; Jason D Jones &amp; Jude Cassidy, 2013. Contributions of Attachment Theory and Research: A Framework for Future Research, Translation, and Policy - PMC. pmc.ncbi.nlm.nih.gov. Available at: https://pmc.ncbi.nlm.nih.gov/articles/PMC4085672/ [Accessed 16 Nov 2025].</a:t>
            </a:r>
          </a:p>
          <a:p>
            <a:pPr>
              <a:lnSpc>
                <a:spcPct val="90000"/>
              </a:lnSpc>
            </a:pPr>
            <a:r>
              <a:rPr lang="en-GB" sz="1400" dirty="0"/>
              <a:t>Daniel Paquette, n.d.. Full article: Early childhood attachment stability to mothers, fathers, and both parents as a network: associations with parents' well-being, marital relationship, and child </a:t>
            </a:r>
            <a:r>
              <a:rPr lang="en-GB" sz="1400" dirty="0" err="1"/>
              <a:t>behavior</a:t>
            </a:r>
            <a:r>
              <a:rPr lang="en-GB" sz="1400" dirty="0"/>
              <a:t> problems. www.tandfonline.com. Available at: https://www.tandfonline.com/doi/full/10.1080/14616734.2024.2338089 [Accessed 16 Nov 2025].</a:t>
            </a:r>
          </a:p>
        </p:txBody>
      </p:sp>
    </p:spTree>
    <p:extLst>
      <p:ext uri="{BB962C8B-B14F-4D97-AF65-F5344CB8AC3E}">
        <p14:creationId xmlns:p14="http://schemas.microsoft.com/office/powerpoint/2010/main" val="619952812"/>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Facet">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docProps/app.xml><?xml version="1.0" encoding="utf-8"?>
<Properties xmlns="http://schemas.openxmlformats.org/officeDocument/2006/extended-properties" xmlns:vt="http://schemas.openxmlformats.org/officeDocument/2006/docPropsVTypes">
  <Template>Facet</Template>
  <TotalTime>1518</TotalTime>
  <Words>1282</Words>
  <Application>Microsoft Office PowerPoint</Application>
  <PresentationFormat>Widescreen</PresentationFormat>
  <Paragraphs>53</Paragraphs>
  <Slides>12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Aptos</vt:lpstr>
      <vt:lpstr>Arial</vt:lpstr>
      <vt:lpstr>Trebuchet MS</vt:lpstr>
      <vt:lpstr>Wingdings 3</vt:lpstr>
      <vt:lpstr>Facet</vt:lpstr>
      <vt:lpstr>  Student name : EMMANUEL KUMI AGYABENG Student number : 2430040 Lecturer’s name : MARK KANE  Module Code: LCHS4010 Course name: PSYCHOLOGY IN HEALTH AND SOCIAL CARE </vt:lpstr>
      <vt:lpstr>Acknowledgement of the use of AI tools  </vt:lpstr>
      <vt:lpstr>Overview</vt:lpstr>
      <vt:lpstr>Chosen theory: Bowlby theory</vt:lpstr>
      <vt:lpstr>Key concepts of Bowlby attachment theory/Mary Ainsworth theory</vt:lpstr>
      <vt:lpstr>How the theory applies to Amira</vt:lpstr>
      <vt:lpstr>Identifying the need for Amira relevant to Bowlby theory</vt:lpstr>
      <vt:lpstr>Strengths of Bowlby attachment theory </vt:lpstr>
      <vt:lpstr>Weaknesses of the theory</vt:lpstr>
      <vt:lpstr>Practical strategies and interventions </vt:lpstr>
      <vt:lpstr> Conclusion</vt:lpstr>
      <vt:lpstr>Reference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Farah Wiita</dc:creator>
  <cp:lastModifiedBy>Emmanuel Kumi Agyabeng (2430040)</cp:lastModifiedBy>
  <cp:revision>4</cp:revision>
  <dcterms:created xsi:type="dcterms:W3CDTF">2025-10-14T20:52:47Z</dcterms:created>
  <dcterms:modified xsi:type="dcterms:W3CDTF">2025-11-16T12:14:56Z</dcterms:modified>
</cp:coreProperties>
</file>