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0275213" cy="21388388"/>
  <p:notesSz cx="21388388" cy="302752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034" autoAdjust="0"/>
    <p:restoredTop sz="94610"/>
  </p:normalViewPr>
  <p:slideViewPr>
    <p:cSldViewPr snapToGrid="0" snapToObjects="1">
      <p:cViewPr>
        <p:scale>
          <a:sx n="75" d="100"/>
          <a:sy n="75" d="100"/>
        </p:scale>
        <p:origin x="-3012" y="-13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7335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1319"/>
        </a:solidFill>
        <a:effectLst/>
      </p:bgPr>
    </p:bg>
    <p:spTree>
      <p:nvGrpSpPr>
        <p:cNvPr id="1" name=""/>
        <p:cNvGrpSpPr/>
        <p:nvPr/>
      </p:nvGrpSpPr>
      <p:grpSpPr>
        <a:xfrm>
          <a:off x="0" y="0"/>
          <a:ext cx="0" cy="0"/>
          <a:chOff x="0" y="0"/>
          <a:chExt cx="0" cy="0"/>
        </a:xfrm>
      </p:grpSpPr>
      <p:sp>
        <p:nvSpPr>
          <p:cNvPr id="2" name="Text 0"/>
          <p:cNvSpPr/>
          <p:nvPr/>
        </p:nvSpPr>
        <p:spPr>
          <a:xfrm>
            <a:off x="731520" y="457200"/>
            <a:ext cx="24505920" cy="1005840"/>
          </a:xfrm>
          <a:prstGeom prst="rect">
            <a:avLst/>
          </a:prstGeom>
          <a:noFill/>
          <a:ln/>
        </p:spPr>
        <p:txBody>
          <a:bodyPr wrap="square" lIns="0" tIns="0" rIns="0" bIns="0" rtlCol="0" anchor="ctr"/>
          <a:lstStyle/>
          <a:p>
            <a:pPr marL="0" indent="0">
              <a:buNone/>
            </a:pPr>
            <a:r>
              <a:rPr lang="en-US" sz="5600" b="1" dirty="0">
                <a:solidFill>
                  <a:srgbClr val="FFFFFF"/>
                </a:solidFill>
                <a:latin typeface="Arial" pitchFamily="34" charset="0"/>
                <a:ea typeface="Arial" pitchFamily="34" charset="-122"/>
                <a:cs typeface="Arial" pitchFamily="34" charset="-120"/>
              </a:rPr>
              <a:t>From Script to Screen:</a:t>
            </a:r>
            <a:endParaRPr lang="en-US" sz="5600" dirty="0"/>
          </a:p>
        </p:txBody>
      </p:sp>
      <p:sp>
        <p:nvSpPr>
          <p:cNvPr id="3" name="Text 1"/>
          <p:cNvSpPr/>
          <p:nvPr/>
        </p:nvSpPr>
        <p:spPr>
          <a:xfrm>
            <a:off x="731520" y="1481328"/>
            <a:ext cx="24505920" cy="868680"/>
          </a:xfrm>
          <a:prstGeom prst="rect">
            <a:avLst/>
          </a:prstGeom>
          <a:noFill/>
          <a:ln/>
        </p:spPr>
        <p:txBody>
          <a:bodyPr wrap="square" lIns="0" tIns="0" rIns="0" bIns="0" rtlCol="0" anchor="ctr"/>
          <a:lstStyle/>
          <a:p>
            <a:pPr marL="0" indent="0">
              <a:buNone/>
            </a:pPr>
            <a:r>
              <a:rPr lang="en-US" sz="4200" b="1" dirty="0">
                <a:solidFill>
                  <a:srgbClr val="E8A33D"/>
                </a:solidFill>
                <a:latin typeface="Arial" pitchFamily="34" charset="0"/>
                <a:ea typeface="Arial" pitchFamily="34" charset="-122"/>
                <a:cs typeface="Arial" pitchFamily="34" charset="-120"/>
              </a:rPr>
              <a:t>A Generative AI Pipeline for Long-Form Documentary Production</a:t>
            </a:r>
            <a:endParaRPr lang="en-US" sz="4200" dirty="0"/>
          </a:p>
        </p:txBody>
      </p:sp>
      <p:sp>
        <p:nvSpPr>
          <p:cNvPr id="4" name="Text 2"/>
          <p:cNvSpPr/>
          <p:nvPr/>
        </p:nvSpPr>
        <p:spPr>
          <a:xfrm>
            <a:off x="731520" y="2487168"/>
            <a:ext cx="24505920" cy="502920"/>
          </a:xfrm>
          <a:prstGeom prst="rect">
            <a:avLst/>
          </a:prstGeom>
          <a:noFill/>
          <a:ln/>
        </p:spPr>
        <p:txBody>
          <a:bodyPr wrap="square" lIns="0" tIns="0" rIns="0" bIns="0" rtlCol="0" anchor="ctr"/>
          <a:lstStyle/>
          <a:p>
            <a:r>
              <a:rPr lang="en-US" sz="2100" dirty="0">
                <a:solidFill>
                  <a:srgbClr val="9AA3AF"/>
                </a:solidFill>
                <a:latin typeface="Arial" pitchFamily="34" charset="0"/>
                <a:ea typeface="Arial" pitchFamily="34" charset="-122"/>
                <a:cs typeface="Arial" pitchFamily="34" charset="-120"/>
              </a:rPr>
              <a:t>Sentiljano Kacokaj   ·   2313169   ·   BSc (Hons) Applied Computing   ·   ACCA6020 Independent Project    ·    Supervisor: Dr Nouh Elmitwally</a:t>
            </a:r>
            <a:endParaRPr lang="en-US" sz="2100" dirty="0"/>
          </a:p>
        </p:txBody>
      </p:sp>
      <p:sp>
        <p:nvSpPr>
          <p:cNvPr id="7" name="Shape 5"/>
          <p:cNvSpPr/>
          <p:nvPr/>
        </p:nvSpPr>
        <p:spPr>
          <a:xfrm>
            <a:off x="731520" y="3429000"/>
            <a:ext cx="7040880" cy="4297680"/>
          </a:xfrm>
          <a:prstGeom prst="roundRect">
            <a:avLst>
              <a:gd name="adj" fmla="val 1915"/>
            </a:avLst>
          </a:prstGeom>
          <a:solidFill>
            <a:srgbClr val="171C24"/>
          </a:solidFill>
          <a:ln w="12700">
            <a:solidFill>
              <a:srgbClr val="2A3140"/>
            </a:solidFill>
            <a:prstDash val="solid"/>
          </a:ln>
        </p:spPr>
        <p:txBody>
          <a:bodyPr/>
          <a:lstStyle/>
          <a:p>
            <a:endParaRPr lang="en-GB"/>
          </a:p>
        </p:txBody>
      </p:sp>
      <p:sp>
        <p:nvSpPr>
          <p:cNvPr id="8" name="Text 6"/>
          <p:cNvSpPr/>
          <p:nvPr/>
        </p:nvSpPr>
        <p:spPr>
          <a:xfrm>
            <a:off x="1051560" y="3730752"/>
            <a:ext cx="749808" cy="749808"/>
          </a:xfrm>
          <a:prstGeom prst="ellipse">
            <a:avLst/>
          </a:prstGeom>
          <a:solidFill>
            <a:srgbClr val="E8A33D"/>
          </a:solidFill>
          <a:ln/>
        </p:spPr>
        <p:txBody>
          <a:bodyPr wrap="square" lIns="0" tIns="0" rIns="0" bIns="0" rtlCol="0" anchor="ctr"/>
          <a:lstStyle/>
          <a:p>
            <a:pPr marL="0" indent="0" algn="ctr">
              <a:buNone/>
            </a:pPr>
            <a:r>
              <a:rPr lang="en-US" sz="3000" b="1" dirty="0">
                <a:solidFill>
                  <a:srgbClr val="14181F"/>
                </a:solidFill>
                <a:latin typeface="Arial" pitchFamily="34" charset="0"/>
                <a:ea typeface="Arial" pitchFamily="34" charset="-122"/>
                <a:cs typeface="Arial" pitchFamily="34" charset="-120"/>
              </a:rPr>
              <a:t>1</a:t>
            </a:r>
            <a:endParaRPr lang="en-US" sz="3000" dirty="0"/>
          </a:p>
        </p:txBody>
      </p:sp>
      <p:sp>
        <p:nvSpPr>
          <p:cNvPr id="9" name="Text 7"/>
          <p:cNvSpPr/>
          <p:nvPr/>
        </p:nvSpPr>
        <p:spPr>
          <a:xfrm>
            <a:off x="2011680" y="3730752"/>
            <a:ext cx="10515600" cy="749808"/>
          </a:xfrm>
          <a:prstGeom prst="rect">
            <a:avLst/>
          </a:prstGeom>
          <a:noFill/>
          <a:ln/>
        </p:spPr>
        <p:txBody>
          <a:bodyPr wrap="square" lIns="0" tIns="0" rIns="0" bIns="0" rtlCol="0" anchor="ctr"/>
          <a:lstStyle/>
          <a:p>
            <a:pPr marL="0" indent="0">
              <a:buNone/>
            </a:pPr>
            <a:r>
              <a:rPr lang="en-US" sz="2900" b="1" dirty="0">
                <a:solidFill>
                  <a:srgbClr val="FFFFFF"/>
                </a:solidFill>
                <a:latin typeface="Arial" pitchFamily="34" charset="0"/>
                <a:ea typeface="Arial" pitchFamily="34" charset="-122"/>
                <a:cs typeface="Arial" pitchFamily="34" charset="-120"/>
              </a:rPr>
              <a:t>Introduction</a:t>
            </a:r>
            <a:endParaRPr lang="en-US" sz="2900" dirty="0"/>
          </a:p>
        </p:txBody>
      </p:sp>
      <p:sp>
        <p:nvSpPr>
          <p:cNvPr id="10" name="Text 8"/>
          <p:cNvSpPr/>
          <p:nvPr/>
        </p:nvSpPr>
        <p:spPr>
          <a:xfrm>
            <a:off x="1097280" y="4746900"/>
            <a:ext cx="6309360" cy="2651760"/>
          </a:xfrm>
          <a:prstGeom prst="rect">
            <a:avLst/>
          </a:prstGeom>
          <a:noFill/>
          <a:ln/>
        </p:spPr>
        <p:txBody>
          <a:bodyPr wrap="square" lIns="0" tIns="0" rIns="0" bIns="0" rtlCol="0" anchor="t"/>
          <a:lstStyle/>
          <a:p>
            <a:pPr marL="0" indent="0">
              <a:lnSpc>
                <a:spcPct val="112000"/>
              </a:lnSpc>
              <a:buNone/>
            </a:pPr>
            <a:r>
              <a:rPr lang="en-US" sz="1900" dirty="0">
                <a:solidFill>
                  <a:srgbClr val="D5DAE2"/>
                </a:solidFill>
                <a:latin typeface="Arial" pitchFamily="34" charset="0"/>
                <a:ea typeface="Arial" pitchFamily="34" charset="-122"/>
                <a:cs typeface="Arial" pitchFamily="34" charset="-120"/>
              </a:rPr>
              <a:t>Documentary production normally needs a crew, archive licensing and months of editing, which puts long-form work out of reach for most independent filmmakers. Generative AI can now produce narration, images and video of usable quality, but each tool runs on its own with no shared structure. This project connects them into one automated pipeline that takes a documentary from written script to finished screen output.</a:t>
            </a:r>
            <a:endParaRPr lang="en-US" sz="1900" dirty="0"/>
          </a:p>
        </p:txBody>
      </p:sp>
      <p:sp>
        <p:nvSpPr>
          <p:cNvPr id="11" name="Shape 9"/>
          <p:cNvSpPr/>
          <p:nvPr/>
        </p:nvSpPr>
        <p:spPr>
          <a:xfrm>
            <a:off x="731520" y="8138160"/>
            <a:ext cx="7040880" cy="5943600"/>
          </a:xfrm>
          <a:prstGeom prst="roundRect">
            <a:avLst>
              <a:gd name="adj" fmla="val 1385"/>
            </a:avLst>
          </a:prstGeom>
          <a:solidFill>
            <a:srgbClr val="171C24"/>
          </a:solidFill>
          <a:ln w="12700">
            <a:solidFill>
              <a:srgbClr val="2A3140"/>
            </a:solidFill>
            <a:prstDash val="solid"/>
          </a:ln>
        </p:spPr>
        <p:txBody>
          <a:bodyPr/>
          <a:lstStyle/>
          <a:p>
            <a:endParaRPr lang="en-GB"/>
          </a:p>
        </p:txBody>
      </p:sp>
      <p:sp>
        <p:nvSpPr>
          <p:cNvPr id="12" name="Text 10"/>
          <p:cNvSpPr/>
          <p:nvPr/>
        </p:nvSpPr>
        <p:spPr>
          <a:xfrm>
            <a:off x="1051560" y="8439912"/>
            <a:ext cx="749808" cy="749808"/>
          </a:xfrm>
          <a:prstGeom prst="ellipse">
            <a:avLst/>
          </a:prstGeom>
          <a:solidFill>
            <a:srgbClr val="E8A33D"/>
          </a:solidFill>
          <a:ln/>
        </p:spPr>
        <p:txBody>
          <a:bodyPr wrap="square" lIns="0" tIns="0" rIns="0" bIns="0" rtlCol="0" anchor="ctr"/>
          <a:lstStyle/>
          <a:p>
            <a:pPr marL="0" indent="0" algn="ctr">
              <a:buNone/>
            </a:pPr>
            <a:r>
              <a:rPr lang="en-US" sz="3000" b="1" dirty="0">
                <a:solidFill>
                  <a:srgbClr val="14181F"/>
                </a:solidFill>
                <a:latin typeface="Arial" pitchFamily="34" charset="0"/>
                <a:ea typeface="Arial" pitchFamily="34" charset="-122"/>
                <a:cs typeface="Arial" pitchFamily="34" charset="-120"/>
              </a:rPr>
              <a:t>2</a:t>
            </a:r>
            <a:endParaRPr lang="en-US" sz="3000" dirty="0"/>
          </a:p>
        </p:txBody>
      </p:sp>
      <p:sp>
        <p:nvSpPr>
          <p:cNvPr id="13" name="Text 11"/>
          <p:cNvSpPr/>
          <p:nvPr/>
        </p:nvSpPr>
        <p:spPr>
          <a:xfrm>
            <a:off x="2011680" y="8439912"/>
            <a:ext cx="10515600" cy="749808"/>
          </a:xfrm>
          <a:prstGeom prst="rect">
            <a:avLst/>
          </a:prstGeom>
          <a:noFill/>
          <a:ln/>
        </p:spPr>
        <p:txBody>
          <a:bodyPr wrap="square" lIns="0" tIns="0" rIns="0" bIns="0" rtlCol="0" anchor="ctr"/>
          <a:lstStyle/>
          <a:p>
            <a:pPr marL="0" indent="0">
              <a:buNone/>
            </a:pPr>
            <a:r>
              <a:rPr lang="en-US" sz="2900" b="1" dirty="0">
                <a:solidFill>
                  <a:srgbClr val="FFFFFF"/>
                </a:solidFill>
                <a:latin typeface="Arial" pitchFamily="34" charset="0"/>
                <a:ea typeface="Arial" pitchFamily="34" charset="-122"/>
                <a:cs typeface="Arial" pitchFamily="34" charset="-120"/>
              </a:rPr>
              <a:t>Aim and Objectives</a:t>
            </a:r>
            <a:endParaRPr lang="en-US" sz="2900" dirty="0"/>
          </a:p>
        </p:txBody>
      </p:sp>
      <p:sp>
        <p:nvSpPr>
          <p:cNvPr id="14" name="Text 12"/>
          <p:cNvSpPr/>
          <p:nvPr/>
        </p:nvSpPr>
        <p:spPr>
          <a:xfrm>
            <a:off x="1097280" y="9601200"/>
            <a:ext cx="6309360" cy="1051560"/>
          </a:xfrm>
          <a:prstGeom prst="rect">
            <a:avLst/>
          </a:prstGeom>
          <a:noFill/>
          <a:ln/>
        </p:spPr>
        <p:txBody>
          <a:bodyPr wrap="square" lIns="0" tIns="0" rIns="0" bIns="0" rtlCol="0" anchor="t"/>
          <a:lstStyle/>
          <a:p>
            <a:pPr marL="0" indent="0">
              <a:lnSpc>
                <a:spcPct val="112000"/>
              </a:lnSpc>
              <a:buNone/>
            </a:pPr>
            <a:r>
              <a:rPr lang="en-US" sz="2000" dirty="0">
                <a:solidFill>
                  <a:srgbClr val="D5DAE2"/>
                </a:solidFill>
                <a:latin typeface="Arial" pitchFamily="34" charset="0"/>
                <a:ea typeface="Arial" pitchFamily="34" charset="-122"/>
                <a:cs typeface="Arial" pitchFamily="34" charset="-120"/>
              </a:rPr>
              <a:t>Design, build and evaluate a fully automated generative AI pipeline for long-form documentary production.</a:t>
            </a:r>
            <a:endParaRPr lang="en-US" sz="2000" dirty="0"/>
          </a:p>
        </p:txBody>
      </p:sp>
      <p:sp>
        <p:nvSpPr>
          <p:cNvPr id="15" name="Text 13"/>
          <p:cNvSpPr/>
          <p:nvPr/>
        </p:nvSpPr>
        <p:spPr>
          <a:xfrm>
            <a:off x="1097280" y="10744200"/>
            <a:ext cx="6309360" cy="3108960"/>
          </a:xfrm>
          <a:prstGeom prst="rect">
            <a:avLst/>
          </a:prstGeom>
          <a:noFill/>
          <a:ln/>
        </p:spPr>
        <p:txBody>
          <a:bodyPr wrap="square" lIns="0" tIns="0" rIns="0" bIns="0" rtlCol="0" anchor="t"/>
          <a:lstStyle/>
          <a:p>
            <a:pPr marL="0" indent="0">
              <a:lnSpc>
                <a:spcPct val="108000"/>
              </a:lnSpc>
              <a:spcAft>
                <a:spcPts val="800"/>
              </a:spcAft>
              <a:buNone/>
            </a:pPr>
            <a:r>
              <a:rPr lang="en-US" sz="1900" dirty="0">
                <a:solidFill>
                  <a:srgbClr val="D5DAE2"/>
                </a:solidFill>
                <a:latin typeface="Arial" pitchFamily="34" charset="0"/>
                <a:ea typeface="Arial" pitchFamily="34" charset="-122"/>
                <a:cs typeface="Arial" pitchFamily="34" charset="-120"/>
              </a:rPr>
              <a:t>1.  Build a multi-stage script system that ends in a locked script.</a:t>
            </a:r>
            <a:endParaRPr lang="en-US" sz="1900" dirty="0"/>
          </a:p>
          <a:p>
            <a:pPr marL="0" indent="0">
              <a:lnSpc>
                <a:spcPct val="108000"/>
              </a:lnSpc>
              <a:spcAft>
                <a:spcPts val="800"/>
              </a:spcAft>
              <a:buNone/>
            </a:pPr>
            <a:r>
              <a:rPr lang="en-US" sz="1900" dirty="0">
                <a:solidFill>
                  <a:srgbClr val="D5DAE2"/>
                </a:solidFill>
                <a:latin typeface="Arial" pitchFamily="34" charset="0"/>
                <a:ea typeface="Arial" pitchFamily="34" charset="-122"/>
                <a:cs typeface="Arial" pitchFamily="34" charset="-120"/>
              </a:rPr>
              <a:t>2.  Generate voiceover, images and video from the locked script.</a:t>
            </a:r>
            <a:endParaRPr lang="en-US" sz="1900" dirty="0"/>
          </a:p>
          <a:p>
            <a:pPr marL="0" indent="0">
              <a:lnSpc>
                <a:spcPct val="108000"/>
              </a:lnSpc>
              <a:spcAft>
                <a:spcPts val="800"/>
              </a:spcAft>
              <a:buNone/>
            </a:pPr>
            <a:r>
              <a:rPr lang="en-US" sz="1900" dirty="0">
                <a:solidFill>
                  <a:srgbClr val="D5DAE2"/>
                </a:solidFill>
                <a:latin typeface="Arial" pitchFamily="34" charset="0"/>
                <a:ea typeface="Arial" pitchFamily="34" charset="-122"/>
                <a:cs typeface="Arial" pitchFamily="34" charset="-120"/>
              </a:rPr>
              <a:t>3.  Assemble the assets into a finished documentary segment.</a:t>
            </a:r>
            <a:endParaRPr lang="en-US" sz="1900" dirty="0"/>
          </a:p>
          <a:p>
            <a:pPr marL="0" indent="0">
              <a:lnSpc>
                <a:spcPct val="108000"/>
              </a:lnSpc>
              <a:spcAft>
                <a:spcPts val="800"/>
              </a:spcAft>
              <a:buNone/>
            </a:pPr>
            <a:r>
              <a:rPr lang="en-US" sz="1900" dirty="0">
                <a:solidFill>
                  <a:srgbClr val="D5DAE2"/>
                </a:solidFill>
                <a:latin typeface="Arial" pitchFamily="34" charset="0"/>
                <a:ea typeface="Arial" pitchFamily="34" charset="-122"/>
                <a:cs typeface="Arial" pitchFamily="34" charset="-120"/>
              </a:rPr>
              <a:t>4.  Evaluate time, cost, quality and human intervention at each stage.</a:t>
            </a:r>
            <a:endParaRPr lang="en-US" sz="1900" dirty="0"/>
          </a:p>
        </p:txBody>
      </p:sp>
      <p:sp>
        <p:nvSpPr>
          <p:cNvPr id="16" name="Shape 14"/>
          <p:cNvSpPr/>
          <p:nvPr/>
        </p:nvSpPr>
        <p:spPr>
          <a:xfrm>
            <a:off x="731520" y="14493240"/>
            <a:ext cx="7040880" cy="6163056"/>
          </a:xfrm>
          <a:prstGeom prst="roundRect">
            <a:avLst>
              <a:gd name="adj" fmla="val 1335"/>
            </a:avLst>
          </a:prstGeom>
          <a:solidFill>
            <a:srgbClr val="171C24"/>
          </a:solidFill>
          <a:ln w="12700">
            <a:solidFill>
              <a:srgbClr val="2A3140"/>
            </a:solidFill>
            <a:prstDash val="solid"/>
          </a:ln>
        </p:spPr>
        <p:txBody>
          <a:bodyPr/>
          <a:lstStyle/>
          <a:p>
            <a:endParaRPr lang="en-GB"/>
          </a:p>
        </p:txBody>
      </p:sp>
      <p:sp>
        <p:nvSpPr>
          <p:cNvPr id="17" name="Text 15"/>
          <p:cNvSpPr/>
          <p:nvPr/>
        </p:nvSpPr>
        <p:spPr>
          <a:xfrm>
            <a:off x="1051560" y="14794992"/>
            <a:ext cx="749808" cy="749808"/>
          </a:xfrm>
          <a:prstGeom prst="ellipse">
            <a:avLst/>
          </a:prstGeom>
          <a:solidFill>
            <a:srgbClr val="E8A33D"/>
          </a:solidFill>
          <a:ln/>
        </p:spPr>
        <p:txBody>
          <a:bodyPr wrap="square" lIns="0" tIns="0" rIns="0" bIns="0" rtlCol="0" anchor="ctr"/>
          <a:lstStyle/>
          <a:p>
            <a:pPr marL="0" indent="0" algn="ctr">
              <a:buNone/>
            </a:pPr>
            <a:r>
              <a:rPr lang="en-US" sz="3000" b="1" dirty="0">
                <a:solidFill>
                  <a:srgbClr val="14181F"/>
                </a:solidFill>
                <a:latin typeface="Arial" pitchFamily="34" charset="0"/>
                <a:ea typeface="Arial" pitchFamily="34" charset="-122"/>
                <a:cs typeface="Arial" pitchFamily="34" charset="-120"/>
              </a:rPr>
              <a:t>3</a:t>
            </a:r>
            <a:endParaRPr lang="en-US" sz="3000" dirty="0"/>
          </a:p>
        </p:txBody>
      </p:sp>
      <p:sp>
        <p:nvSpPr>
          <p:cNvPr id="18" name="Text 16"/>
          <p:cNvSpPr/>
          <p:nvPr/>
        </p:nvSpPr>
        <p:spPr>
          <a:xfrm>
            <a:off x="2011680" y="14794992"/>
            <a:ext cx="10515600" cy="749808"/>
          </a:xfrm>
          <a:prstGeom prst="rect">
            <a:avLst/>
          </a:prstGeom>
          <a:noFill/>
          <a:ln/>
        </p:spPr>
        <p:txBody>
          <a:bodyPr wrap="square" lIns="0" tIns="0" rIns="0" bIns="0" rtlCol="0" anchor="ctr"/>
          <a:lstStyle/>
          <a:p>
            <a:pPr marL="0" indent="0">
              <a:buNone/>
            </a:pPr>
            <a:r>
              <a:rPr lang="en-US" sz="2900" b="1" dirty="0">
                <a:solidFill>
                  <a:srgbClr val="FFFFFF"/>
                </a:solidFill>
                <a:latin typeface="Arial" pitchFamily="34" charset="0"/>
                <a:ea typeface="Arial" pitchFamily="34" charset="-122"/>
                <a:cs typeface="Arial" pitchFamily="34" charset="-120"/>
              </a:rPr>
              <a:t>Design and Methodology</a:t>
            </a:r>
            <a:endParaRPr lang="en-US" sz="2900" dirty="0"/>
          </a:p>
        </p:txBody>
      </p:sp>
      <p:sp>
        <p:nvSpPr>
          <p:cNvPr id="19" name="Text 17"/>
          <p:cNvSpPr/>
          <p:nvPr/>
        </p:nvSpPr>
        <p:spPr>
          <a:xfrm>
            <a:off x="1097280" y="15956280"/>
            <a:ext cx="6309360" cy="4480560"/>
          </a:xfrm>
          <a:prstGeom prst="rect">
            <a:avLst/>
          </a:prstGeom>
          <a:noFill/>
          <a:ln/>
        </p:spPr>
        <p:txBody>
          <a:bodyPr wrap="square" lIns="0" tIns="0" rIns="0" bIns="0" rtlCol="0" anchor="t"/>
          <a:lstStyle/>
          <a:p>
            <a:pPr marL="0" indent="0">
              <a:lnSpc>
                <a:spcPct val="112000"/>
              </a:lnSpc>
              <a:buNone/>
            </a:pPr>
            <a:r>
              <a:rPr lang="en-US" sz="1900" dirty="0">
                <a:solidFill>
                  <a:srgbClr val="D5DAE2"/>
                </a:solidFill>
                <a:latin typeface="Arial" pitchFamily="34" charset="0"/>
                <a:ea typeface="Arial" pitchFamily="34" charset="-122"/>
                <a:cs typeface="Arial" pitchFamily="34" charset="-120"/>
              </a:rPr>
              <a:t>The project follows Design Science Research: build an artifact, evaluate it against defined criteria, refine it, repeat [1], [2]. The central design decision is the script lock. Phase 1 produces the script through a four-stage Claude process [3], and once approved the text is frozen as the single source of truth for every later stage. The same principle returns in Phase 2 as an identity lock, a frozen character reference sheet that keeps the lead character consistent from shot to shot.</a:t>
            </a:r>
            <a:endParaRPr lang="en-US" sz="1900" dirty="0"/>
          </a:p>
        </p:txBody>
      </p:sp>
      <p:sp>
        <p:nvSpPr>
          <p:cNvPr id="20" name="Shape 18"/>
          <p:cNvSpPr/>
          <p:nvPr/>
        </p:nvSpPr>
        <p:spPr>
          <a:xfrm>
            <a:off x="8183880" y="3429000"/>
            <a:ext cx="12161520" cy="12798380"/>
          </a:xfrm>
          <a:prstGeom prst="roundRect">
            <a:avLst>
              <a:gd name="adj" fmla="val 677"/>
            </a:avLst>
          </a:prstGeom>
          <a:solidFill>
            <a:srgbClr val="171C24"/>
          </a:solidFill>
          <a:ln w="12700">
            <a:solidFill>
              <a:srgbClr val="2A3140"/>
            </a:solidFill>
            <a:prstDash val="solid"/>
          </a:ln>
        </p:spPr>
        <p:txBody>
          <a:bodyPr/>
          <a:lstStyle/>
          <a:p>
            <a:endParaRPr lang="en-GB" dirty="0"/>
          </a:p>
        </p:txBody>
      </p:sp>
      <p:sp>
        <p:nvSpPr>
          <p:cNvPr id="21" name="Text 19"/>
          <p:cNvSpPr/>
          <p:nvPr/>
        </p:nvSpPr>
        <p:spPr>
          <a:xfrm>
            <a:off x="8503920" y="3730752"/>
            <a:ext cx="749808" cy="749808"/>
          </a:xfrm>
          <a:prstGeom prst="ellipse">
            <a:avLst/>
          </a:prstGeom>
          <a:solidFill>
            <a:srgbClr val="E8A33D"/>
          </a:solidFill>
          <a:ln/>
        </p:spPr>
        <p:txBody>
          <a:bodyPr wrap="square" lIns="0" tIns="0" rIns="0" bIns="0" rtlCol="0" anchor="ctr"/>
          <a:lstStyle/>
          <a:p>
            <a:pPr marL="0" indent="0" algn="ctr">
              <a:buNone/>
            </a:pPr>
            <a:r>
              <a:rPr lang="en-US" sz="3000" b="1" dirty="0">
                <a:solidFill>
                  <a:srgbClr val="14181F"/>
                </a:solidFill>
                <a:latin typeface="Arial" pitchFamily="34" charset="0"/>
                <a:ea typeface="Arial" pitchFamily="34" charset="-122"/>
                <a:cs typeface="Arial" pitchFamily="34" charset="-120"/>
              </a:rPr>
              <a:t>4</a:t>
            </a:r>
            <a:endParaRPr lang="en-US" sz="3000" dirty="0"/>
          </a:p>
        </p:txBody>
      </p:sp>
      <p:sp>
        <p:nvSpPr>
          <p:cNvPr id="22" name="Text 20"/>
          <p:cNvSpPr/>
          <p:nvPr/>
        </p:nvSpPr>
        <p:spPr>
          <a:xfrm>
            <a:off x="9464040" y="3730752"/>
            <a:ext cx="10515600" cy="749808"/>
          </a:xfrm>
          <a:prstGeom prst="rect">
            <a:avLst/>
          </a:prstGeom>
          <a:noFill/>
          <a:ln/>
        </p:spPr>
        <p:txBody>
          <a:bodyPr wrap="square" lIns="0" tIns="0" rIns="0" bIns="0" rtlCol="0" anchor="ctr"/>
          <a:lstStyle/>
          <a:p>
            <a:pPr marL="0" indent="0">
              <a:buNone/>
            </a:pPr>
            <a:r>
              <a:rPr lang="en-US" sz="2900" b="1" dirty="0">
                <a:solidFill>
                  <a:srgbClr val="FFFFFF"/>
                </a:solidFill>
                <a:latin typeface="Arial" pitchFamily="34" charset="0"/>
                <a:ea typeface="Arial" pitchFamily="34" charset="-122"/>
                <a:cs typeface="Arial" pitchFamily="34" charset="-120"/>
              </a:rPr>
              <a:t>Development Lifecycle</a:t>
            </a:r>
            <a:endParaRPr lang="en-US" sz="2900" dirty="0"/>
          </a:p>
        </p:txBody>
      </p:sp>
      <p:sp>
        <p:nvSpPr>
          <p:cNvPr id="23" name="Text 21"/>
          <p:cNvSpPr/>
          <p:nvPr/>
        </p:nvSpPr>
        <p:spPr>
          <a:xfrm>
            <a:off x="8549640" y="4703358"/>
            <a:ext cx="11430000" cy="2560026"/>
          </a:xfrm>
          <a:prstGeom prst="rect">
            <a:avLst/>
          </a:prstGeom>
          <a:noFill/>
          <a:ln/>
        </p:spPr>
        <p:txBody>
          <a:bodyPr wrap="square" lIns="0" tIns="0" rIns="0" bIns="0" rtlCol="0" anchor="t"/>
          <a:lstStyle/>
          <a:p>
            <a:pPr>
              <a:lnSpc>
                <a:spcPct val="112000"/>
              </a:lnSpc>
            </a:pPr>
            <a:r>
              <a:rPr lang="en-GB" sz="1900" dirty="0">
                <a:solidFill>
                  <a:srgbClr val="D5DAE2"/>
                </a:solidFill>
                <a:latin typeface="Arial" pitchFamily="34" charset="0"/>
                <a:ea typeface="Arial" pitchFamily="34" charset="-122"/>
                <a:cs typeface="Arial" pitchFamily="34" charset="-120"/>
              </a:rPr>
              <a:t>Development ran in build and evaluate cycles. A short prototype (D.B. Cooper, 1 min 15 s) confirmed the</a:t>
            </a:r>
          </a:p>
          <a:p>
            <a:pPr>
              <a:lnSpc>
                <a:spcPct val="112000"/>
              </a:lnSpc>
            </a:pPr>
            <a:r>
              <a:rPr lang="en-GB" sz="1900" dirty="0">
                <a:solidFill>
                  <a:srgbClr val="D5DAE2"/>
                </a:solidFill>
                <a:latin typeface="Arial" pitchFamily="34" charset="0"/>
                <a:ea typeface="Arial" pitchFamily="34" charset="-122"/>
                <a:cs typeface="Arial" pitchFamily="34" charset="-120"/>
              </a:rPr>
              <a:t>phase structure before the formal build. During Part 2 the image stage was replaced: Nano Banana Pro</a:t>
            </a:r>
          </a:p>
          <a:p>
            <a:pPr>
              <a:lnSpc>
                <a:spcPct val="112000"/>
              </a:lnSpc>
            </a:pPr>
            <a:r>
              <a:rPr lang="en-GB" sz="1900" dirty="0">
                <a:solidFill>
                  <a:srgbClr val="D5DAE2"/>
                </a:solidFill>
                <a:latin typeface="Arial" pitchFamily="34" charset="0"/>
                <a:ea typeface="Arial" pitchFamily="34" charset="-122"/>
                <a:cs typeface="Arial" pitchFamily="34" charset="-120"/>
              </a:rPr>
              <a:t>with the identity-locked character sheet took over from Flux.1, </a:t>
            </a:r>
            <a:r>
              <a:rPr lang="en-GB" sz="1900" dirty="0" err="1">
                <a:solidFill>
                  <a:srgbClr val="D5DAE2"/>
                </a:solidFill>
                <a:latin typeface="Arial" pitchFamily="34" charset="0"/>
                <a:ea typeface="Arial" pitchFamily="34" charset="-122"/>
                <a:cs typeface="Arial" pitchFamily="34" charset="-120"/>
              </a:rPr>
              <a:t>LoRA</a:t>
            </a:r>
            <a:r>
              <a:rPr lang="en-GB" sz="1900" dirty="0">
                <a:solidFill>
                  <a:srgbClr val="D5DAE2"/>
                </a:solidFill>
                <a:latin typeface="Arial" pitchFamily="34" charset="0"/>
                <a:ea typeface="Arial" pitchFamily="34" charset="-122"/>
                <a:cs typeface="Arial" pitchFamily="34" charset="-120"/>
              </a:rPr>
              <a:t> training and </a:t>
            </a:r>
            <a:r>
              <a:rPr lang="en-GB" sz="1900" dirty="0" err="1">
                <a:solidFill>
                  <a:srgbClr val="D5DAE2"/>
                </a:solidFill>
                <a:latin typeface="Arial" pitchFamily="34" charset="0"/>
                <a:ea typeface="Arial" pitchFamily="34" charset="-122"/>
                <a:cs typeface="Arial" pitchFamily="34" charset="-120"/>
              </a:rPr>
              <a:t>ComfyUI</a:t>
            </a:r>
            <a:r>
              <a:rPr lang="en-GB" sz="1900" dirty="0">
                <a:solidFill>
                  <a:srgbClr val="D5DAE2"/>
                </a:solidFill>
                <a:latin typeface="Arial" pitchFamily="34" charset="0"/>
                <a:ea typeface="Arial" pitchFamily="34" charset="-122"/>
                <a:cs typeface="Arial" pitchFamily="34" charset="-120"/>
              </a:rPr>
              <a:t> on rented GPUs, cutting out model training and a separate edit step. The video model was chosen by a one-scene test: </a:t>
            </a:r>
            <a:r>
              <a:rPr lang="en-GB" sz="1900" dirty="0" err="1">
                <a:solidFill>
                  <a:srgbClr val="D5DAE2"/>
                </a:solidFill>
                <a:latin typeface="Arial" pitchFamily="34" charset="0"/>
                <a:ea typeface="Arial" pitchFamily="34" charset="-122"/>
                <a:cs typeface="Arial" pitchFamily="34" charset="-120"/>
              </a:rPr>
              <a:t>Seedance</a:t>
            </a:r>
            <a:r>
              <a:rPr lang="en-GB" sz="1900" dirty="0">
                <a:solidFill>
                  <a:srgbClr val="D5DAE2"/>
                </a:solidFill>
                <a:latin typeface="Arial" pitchFamily="34" charset="0"/>
                <a:ea typeface="Arial" pitchFamily="34" charset="-122"/>
                <a:cs typeface="Arial" pitchFamily="34" charset="-120"/>
              </a:rPr>
              <a:t> 1.5 Pro held the approved frame as well as </a:t>
            </a:r>
            <a:r>
              <a:rPr lang="en-GB" sz="1900" dirty="0" err="1">
                <a:solidFill>
                  <a:srgbClr val="D5DAE2"/>
                </a:solidFill>
                <a:latin typeface="Arial" pitchFamily="34" charset="0"/>
                <a:ea typeface="Arial" pitchFamily="34" charset="-122"/>
                <a:cs typeface="Arial" pitchFamily="34" charset="-120"/>
              </a:rPr>
              <a:t>Seedance</a:t>
            </a:r>
            <a:r>
              <a:rPr lang="en-GB" sz="1900" dirty="0">
                <a:solidFill>
                  <a:srgbClr val="D5DAE2"/>
                </a:solidFill>
                <a:latin typeface="Arial" pitchFamily="34" charset="0"/>
                <a:ea typeface="Arial" pitchFamily="34" charset="-122"/>
                <a:cs typeface="Arial" pitchFamily="34" charset="-120"/>
              </a:rPr>
              <a:t> 2.0 at a fifth of the cost, so it animates every clip. The stage stayed, only the implementation changed, which is the modularity claim tested in practice.</a:t>
            </a:r>
            <a:endParaRPr lang="en-US" sz="1900" dirty="0"/>
          </a:p>
        </p:txBody>
      </p:sp>
      <p:sp>
        <p:nvSpPr>
          <p:cNvPr id="24" name="Text 22"/>
          <p:cNvSpPr/>
          <p:nvPr/>
        </p:nvSpPr>
        <p:spPr>
          <a:xfrm>
            <a:off x="8549640" y="15569184"/>
            <a:ext cx="11430000" cy="384048"/>
          </a:xfrm>
          <a:prstGeom prst="rect">
            <a:avLst/>
          </a:prstGeom>
          <a:noFill/>
          <a:ln/>
        </p:spPr>
        <p:txBody>
          <a:bodyPr wrap="square" lIns="0" tIns="0" rIns="0" bIns="0" rtlCol="0" anchor="ctr"/>
          <a:lstStyle/>
          <a:p>
            <a:pPr marL="0" indent="0">
              <a:buNone/>
            </a:pPr>
            <a:r>
              <a:rPr lang="en-US" sz="1200" i="1" dirty="0">
                <a:solidFill>
                  <a:srgbClr val="9AA3AF"/>
                </a:solidFill>
                <a:latin typeface="Arial" pitchFamily="34" charset="0"/>
                <a:ea typeface="Arial" pitchFamily="34" charset="-122"/>
                <a:cs typeface="Arial" pitchFamily="34" charset="-120"/>
              </a:rPr>
              <a:t>Fig. 1  Pipeline V3 (July 2026)</a:t>
            </a:r>
            <a:endParaRPr lang="en-US" sz="1200" dirty="0"/>
          </a:p>
        </p:txBody>
      </p:sp>
      <p:sp>
        <p:nvSpPr>
          <p:cNvPr id="25" name="Shape 23"/>
          <p:cNvSpPr/>
          <p:nvPr/>
        </p:nvSpPr>
        <p:spPr>
          <a:xfrm>
            <a:off x="9692640" y="7543800"/>
            <a:ext cx="9144000" cy="1024128"/>
          </a:xfrm>
          <a:prstGeom prst="roundRect">
            <a:avLst>
              <a:gd name="adj" fmla="val 6250"/>
            </a:avLst>
          </a:prstGeom>
          <a:solidFill>
            <a:srgbClr val="1D242F"/>
          </a:solidFill>
          <a:ln w="12700">
            <a:solidFill>
              <a:srgbClr val="2A3140"/>
            </a:solidFill>
            <a:prstDash val="solid"/>
          </a:ln>
        </p:spPr>
        <p:txBody>
          <a:bodyPr/>
          <a:lstStyle/>
          <a:p>
            <a:endParaRPr lang="en-GB"/>
          </a:p>
        </p:txBody>
      </p:sp>
      <p:sp>
        <p:nvSpPr>
          <p:cNvPr id="26" name="Text 24"/>
          <p:cNvSpPr/>
          <p:nvPr/>
        </p:nvSpPr>
        <p:spPr>
          <a:xfrm>
            <a:off x="9692640" y="7543800"/>
            <a:ext cx="9144000" cy="1024128"/>
          </a:xfrm>
          <a:prstGeom prst="rect">
            <a:avLst/>
          </a:prstGeom>
          <a:noFill/>
          <a:ln/>
        </p:spPr>
        <p:txBody>
          <a:bodyPr wrap="square" lIns="0" tIns="0" rIns="0" bIns="0" rtlCol="0" anchor="ctr"/>
          <a:lstStyle/>
          <a:p>
            <a:pPr marL="0" indent="0" algn="ctr">
              <a:buNone/>
            </a:pPr>
            <a:r>
              <a:rPr lang="en-US" sz="1700" b="1" dirty="0">
                <a:solidFill>
                  <a:srgbClr val="E8A33D"/>
                </a:solidFill>
                <a:latin typeface="Arial" pitchFamily="34" charset="0"/>
                <a:ea typeface="Arial" pitchFamily="34" charset="-122"/>
                <a:cs typeface="Arial" pitchFamily="34" charset="-120"/>
              </a:rPr>
              <a:t>PHASE 1 · SCRIPT      </a:t>
            </a:r>
            <a:r>
              <a:rPr lang="en-US" sz="1900" dirty="0">
                <a:solidFill>
                  <a:srgbClr val="FFFFFF"/>
                </a:solidFill>
                <a:latin typeface="Arial" pitchFamily="34" charset="0"/>
                <a:ea typeface="Arial" pitchFamily="34" charset="-122"/>
                <a:cs typeface="Arial" pitchFamily="34" charset="-120"/>
              </a:rPr>
              <a:t>Claude, four-stage script system</a:t>
            </a:r>
            <a:endParaRPr lang="en-US" sz="1700" dirty="0"/>
          </a:p>
        </p:txBody>
      </p:sp>
      <p:sp>
        <p:nvSpPr>
          <p:cNvPr id="27" name="Shape 25"/>
          <p:cNvSpPr/>
          <p:nvPr/>
        </p:nvSpPr>
        <p:spPr>
          <a:xfrm>
            <a:off x="14264640" y="8567928"/>
            <a:ext cx="0" cy="384048"/>
          </a:xfrm>
          <a:prstGeom prst="line">
            <a:avLst/>
          </a:prstGeom>
          <a:noFill/>
          <a:ln w="34925">
            <a:solidFill>
              <a:srgbClr val="E8A33D"/>
            </a:solidFill>
            <a:prstDash val="solid"/>
            <a:tailEnd type="triangle"/>
          </a:ln>
        </p:spPr>
        <p:txBody>
          <a:bodyPr/>
          <a:lstStyle/>
          <a:p>
            <a:endParaRPr lang="en-GB"/>
          </a:p>
        </p:txBody>
      </p:sp>
      <p:sp>
        <p:nvSpPr>
          <p:cNvPr id="28" name="Shape 26"/>
          <p:cNvSpPr/>
          <p:nvPr/>
        </p:nvSpPr>
        <p:spPr>
          <a:xfrm>
            <a:off x="11064240" y="8979408"/>
            <a:ext cx="6400800" cy="658368"/>
          </a:xfrm>
          <a:prstGeom prst="roundRect">
            <a:avLst>
              <a:gd name="adj" fmla="val 12500"/>
            </a:avLst>
          </a:prstGeom>
          <a:solidFill>
            <a:srgbClr val="E8A33D"/>
          </a:solidFill>
          <a:ln/>
        </p:spPr>
        <p:txBody>
          <a:bodyPr/>
          <a:lstStyle/>
          <a:p>
            <a:endParaRPr lang="en-GB"/>
          </a:p>
        </p:txBody>
      </p:sp>
      <p:sp>
        <p:nvSpPr>
          <p:cNvPr id="29" name="Text 27"/>
          <p:cNvSpPr/>
          <p:nvPr/>
        </p:nvSpPr>
        <p:spPr>
          <a:xfrm>
            <a:off x="11064240" y="8979408"/>
            <a:ext cx="6400800" cy="658368"/>
          </a:xfrm>
          <a:prstGeom prst="rect">
            <a:avLst/>
          </a:prstGeom>
          <a:noFill/>
          <a:ln/>
        </p:spPr>
        <p:txBody>
          <a:bodyPr wrap="square" lIns="0" tIns="0" rIns="0" bIns="0" rtlCol="0" anchor="ctr"/>
          <a:lstStyle/>
          <a:p>
            <a:pPr marL="0" indent="0" algn="ctr">
              <a:buNone/>
            </a:pPr>
            <a:r>
              <a:rPr lang="en-US" sz="1800" b="1" dirty="0">
                <a:solidFill>
                  <a:srgbClr val="14181F"/>
                </a:solidFill>
                <a:latin typeface="Arial" pitchFamily="34" charset="0"/>
                <a:ea typeface="Arial" pitchFamily="34" charset="-122"/>
                <a:cs typeface="Arial" pitchFamily="34" charset="-120"/>
              </a:rPr>
              <a:t>SCRIPT LOCK  ·  frozen source of truth</a:t>
            </a:r>
            <a:endParaRPr lang="en-US" sz="1800" dirty="0"/>
          </a:p>
        </p:txBody>
      </p:sp>
      <p:sp>
        <p:nvSpPr>
          <p:cNvPr id="30" name="Shape 28"/>
          <p:cNvSpPr/>
          <p:nvPr/>
        </p:nvSpPr>
        <p:spPr>
          <a:xfrm>
            <a:off x="14264640" y="9637776"/>
            <a:ext cx="0" cy="384048"/>
          </a:xfrm>
          <a:prstGeom prst="line">
            <a:avLst/>
          </a:prstGeom>
          <a:noFill/>
          <a:ln w="34925">
            <a:solidFill>
              <a:srgbClr val="E8A33D"/>
            </a:solidFill>
            <a:prstDash val="solid"/>
            <a:tailEnd type="triangle"/>
          </a:ln>
        </p:spPr>
        <p:txBody>
          <a:bodyPr/>
          <a:lstStyle/>
          <a:p>
            <a:endParaRPr lang="en-GB"/>
          </a:p>
        </p:txBody>
      </p:sp>
      <p:sp>
        <p:nvSpPr>
          <p:cNvPr id="31" name="Text 29"/>
          <p:cNvSpPr/>
          <p:nvPr/>
        </p:nvSpPr>
        <p:spPr>
          <a:xfrm>
            <a:off x="8549640" y="10076688"/>
            <a:ext cx="11430000" cy="365760"/>
          </a:xfrm>
          <a:prstGeom prst="rect">
            <a:avLst/>
          </a:prstGeom>
          <a:noFill/>
          <a:ln/>
        </p:spPr>
        <p:txBody>
          <a:bodyPr wrap="square" lIns="0" tIns="0" rIns="0" bIns="0" rtlCol="0" anchor="ctr"/>
          <a:lstStyle/>
          <a:p>
            <a:pPr marL="0" indent="0" algn="ctr">
              <a:buNone/>
            </a:pPr>
            <a:r>
              <a:rPr lang="en-US" sz="1700" b="1" dirty="0">
                <a:solidFill>
                  <a:srgbClr val="E8A33D"/>
                </a:solidFill>
                <a:latin typeface="Arial" pitchFamily="34" charset="0"/>
                <a:ea typeface="Arial" pitchFamily="34" charset="-122"/>
                <a:cs typeface="Arial" pitchFamily="34" charset="-120"/>
              </a:rPr>
              <a:t>PHASE 2 · ASSETS</a:t>
            </a:r>
            <a:endParaRPr lang="en-US" sz="1700" dirty="0"/>
          </a:p>
        </p:txBody>
      </p:sp>
      <p:sp>
        <p:nvSpPr>
          <p:cNvPr id="32" name="Shape 30"/>
          <p:cNvSpPr/>
          <p:nvPr/>
        </p:nvSpPr>
        <p:spPr>
          <a:xfrm>
            <a:off x="8549640" y="10497312"/>
            <a:ext cx="3602736" cy="2331720"/>
          </a:xfrm>
          <a:prstGeom prst="roundRect">
            <a:avLst>
              <a:gd name="adj" fmla="val 2745"/>
            </a:avLst>
          </a:prstGeom>
          <a:solidFill>
            <a:srgbClr val="1D242F"/>
          </a:solidFill>
          <a:ln w="12700">
            <a:solidFill>
              <a:srgbClr val="2A3140"/>
            </a:solidFill>
            <a:prstDash val="solid"/>
          </a:ln>
        </p:spPr>
        <p:txBody>
          <a:bodyPr/>
          <a:lstStyle/>
          <a:p>
            <a:endParaRPr lang="en-GB"/>
          </a:p>
        </p:txBody>
      </p:sp>
      <p:sp>
        <p:nvSpPr>
          <p:cNvPr id="33" name="Text 31"/>
          <p:cNvSpPr/>
          <p:nvPr/>
        </p:nvSpPr>
        <p:spPr>
          <a:xfrm>
            <a:off x="8686800" y="10497312"/>
            <a:ext cx="3328416" cy="2331720"/>
          </a:xfrm>
          <a:prstGeom prst="rect">
            <a:avLst/>
          </a:prstGeom>
          <a:noFill/>
          <a:ln/>
        </p:spPr>
        <p:txBody>
          <a:bodyPr wrap="square" lIns="0" tIns="0" rIns="0" bIns="0" rtlCol="0" anchor="ctr"/>
          <a:lstStyle/>
          <a:p>
            <a:pPr marL="0" indent="0" algn="ctr">
              <a:spcAft>
                <a:spcPts val="500"/>
              </a:spcAft>
              <a:buNone/>
            </a:pPr>
            <a:r>
              <a:rPr lang="en-US" sz="1500" b="1" dirty="0">
                <a:solidFill>
                  <a:srgbClr val="4FB8AF"/>
                </a:solidFill>
                <a:latin typeface="Arial" pitchFamily="34" charset="0"/>
                <a:ea typeface="Arial" pitchFamily="34" charset="-122"/>
                <a:cs typeface="Arial" pitchFamily="34" charset="-120"/>
              </a:rPr>
              <a:t>VOICEOVER</a:t>
            </a:r>
            <a:endParaRPr lang="en-US" sz="1500" dirty="0"/>
          </a:p>
          <a:p>
            <a:pPr marL="0" indent="0" algn="ctr">
              <a:spcAft>
                <a:spcPts val="500"/>
              </a:spcAft>
              <a:buNone/>
            </a:pPr>
            <a:r>
              <a:rPr lang="en-US" sz="1900" b="1" dirty="0">
                <a:solidFill>
                  <a:srgbClr val="FFFFFF"/>
                </a:solidFill>
                <a:latin typeface="Arial" pitchFamily="34" charset="0"/>
                <a:ea typeface="Arial" pitchFamily="34" charset="-122"/>
                <a:cs typeface="Arial" pitchFamily="34" charset="-120"/>
              </a:rPr>
              <a:t>ElevenLabs V3 [4]</a:t>
            </a:r>
            <a:endParaRPr lang="en-US" sz="1500" dirty="0"/>
          </a:p>
          <a:p>
            <a:pPr marL="0" indent="0" algn="ctr">
              <a:spcAft>
                <a:spcPts val="500"/>
              </a:spcAft>
              <a:buNone/>
            </a:pPr>
            <a:r>
              <a:rPr lang="en-US" sz="1450" dirty="0">
                <a:solidFill>
                  <a:srgbClr val="9AA3AF"/>
                </a:solidFill>
                <a:latin typeface="Arial" pitchFamily="34" charset="0"/>
                <a:ea typeface="Arial" pitchFamily="34" charset="-122"/>
                <a:cs typeface="Arial" pitchFamily="34" charset="-120"/>
              </a:rPr>
              <a:t>full script length</a:t>
            </a:r>
            <a:endParaRPr lang="en-US" sz="1500" dirty="0"/>
          </a:p>
        </p:txBody>
      </p:sp>
      <p:sp>
        <p:nvSpPr>
          <p:cNvPr id="34" name="Shape 32"/>
          <p:cNvSpPr/>
          <p:nvPr/>
        </p:nvSpPr>
        <p:spPr>
          <a:xfrm>
            <a:off x="12463272" y="10497312"/>
            <a:ext cx="3602736" cy="2331720"/>
          </a:xfrm>
          <a:prstGeom prst="roundRect">
            <a:avLst>
              <a:gd name="adj" fmla="val 2745"/>
            </a:avLst>
          </a:prstGeom>
          <a:solidFill>
            <a:srgbClr val="1D242F"/>
          </a:solidFill>
          <a:ln w="22225">
            <a:solidFill>
              <a:srgbClr val="E8A33D"/>
            </a:solidFill>
            <a:prstDash val="solid"/>
          </a:ln>
        </p:spPr>
        <p:txBody>
          <a:bodyPr/>
          <a:lstStyle/>
          <a:p>
            <a:endParaRPr lang="en-GB"/>
          </a:p>
        </p:txBody>
      </p:sp>
      <p:sp>
        <p:nvSpPr>
          <p:cNvPr id="35" name="Text 33"/>
          <p:cNvSpPr/>
          <p:nvPr/>
        </p:nvSpPr>
        <p:spPr>
          <a:xfrm>
            <a:off x="12600432" y="10497312"/>
            <a:ext cx="3328416" cy="2331720"/>
          </a:xfrm>
          <a:prstGeom prst="rect">
            <a:avLst/>
          </a:prstGeom>
          <a:noFill/>
          <a:ln/>
        </p:spPr>
        <p:txBody>
          <a:bodyPr wrap="square" lIns="0" tIns="0" rIns="0" bIns="0" rtlCol="0" anchor="ctr"/>
          <a:lstStyle/>
          <a:p>
            <a:pPr marL="0" indent="0" algn="ctr">
              <a:spcAft>
                <a:spcPts val="500"/>
              </a:spcAft>
              <a:buNone/>
            </a:pPr>
            <a:r>
              <a:rPr lang="en-US" sz="1500" b="1" dirty="0">
                <a:solidFill>
                  <a:srgbClr val="4FB8AF"/>
                </a:solidFill>
                <a:latin typeface="Arial" pitchFamily="34" charset="0"/>
                <a:ea typeface="Arial" pitchFamily="34" charset="-122"/>
                <a:cs typeface="Arial" pitchFamily="34" charset="-120"/>
              </a:rPr>
              <a:t>IMAGES</a:t>
            </a:r>
            <a:endParaRPr lang="en-US" sz="1500" dirty="0"/>
          </a:p>
          <a:p>
            <a:pPr marL="0" indent="0" algn="ctr">
              <a:spcAft>
                <a:spcPts val="500"/>
              </a:spcAft>
              <a:buNone/>
            </a:pPr>
            <a:r>
              <a:rPr lang="en-US" sz="1900" b="1" dirty="0">
                <a:solidFill>
                  <a:srgbClr val="FFFFFF"/>
                </a:solidFill>
                <a:latin typeface="Arial" pitchFamily="34" charset="0"/>
                <a:ea typeface="Arial" pitchFamily="34" charset="-122"/>
                <a:cs typeface="Arial" pitchFamily="34" charset="-120"/>
              </a:rPr>
              <a:t>Nano Banana Pro [5]</a:t>
            </a:r>
            <a:endParaRPr lang="en-US" sz="1500" dirty="0"/>
          </a:p>
          <a:p>
            <a:pPr marL="0" indent="0" algn="ctr">
              <a:spcAft>
                <a:spcPts val="500"/>
              </a:spcAft>
              <a:buNone/>
            </a:pPr>
            <a:r>
              <a:rPr lang="en-US" sz="1450" dirty="0">
                <a:solidFill>
                  <a:srgbClr val="E8A33D"/>
                </a:solidFill>
                <a:latin typeface="Arial" pitchFamily="34" charset="0"/>
                <a:ea typeface="Arial" pitchFamily="34" charset="-122"/>
                <a:cs typeface="Arial" pitchFamily="34" charset="-120"/>
              </a:rPr>
              <a:t>IDENTITY LOCK · frozen character sheet</a:t>
            </a:r>
            <a:endParaRPr lang="en-US" sz="1500" dirty="0"/>
          </a:p>
        </p:txBody>
      </p:sp>
      <p:sp>
        <p:nvSpPr>
          <p:cNvPr id="36" name="Shape 34"/>
          <p:cNvSpPr/>
          <p:nvPr/>
        </p:nvSpPr>
        <p:spPr>
          <a:xfrm>
            <a:off x="16376904" y="10497312"/>
            <a:ext cx="3602736" cy="2331720"/>
          </a:xfrm>
          <a:prstGeom prst="roundRect">
            <a:avLst>
              <a:gd name="adj" fmla="val 2745"/>
            </a:avLst>
          </a:prstGeom>
          <a:solidFill>
            <a:srgbClr val="1D242F"/>
          </a:solidFill>
          <a:ln w="12700">
            <a:solidFill>
              <a:srgbClr val="2A3140"/>
            </a:solidFill>
            <a:prstDash val="solid"/>
          </a:ln>
        </p:spPr>
        <p:txBody>
          <a:bodyPr/>
          <a:lstStyle/>
          <a:p>
            <a:endParaRPr lang="en-GB"/>
          </a:p>
        </p:txBody>
      </p:sp>
      <p:sp>
        <p:nvSpPr>
          <p:cNvPr id="37" name="Text 35"/>
          <p:cNvSpPr/>
          <p:nvPr/>
        </p:nvSpPr>
        <p:spPr>
          <a:xfrm>
            <a:off x="16514064" y="10497312"/>
            <a:ext cx="3328416" cy="2331720"/>
          </a:xfrm>
          <a:prstGeom prst="rect">
            <a:avLst/>
          </a:prstGeom>
          <a:noFill/>
          <a:ln/>
        </p:spPr>
        <p:txBody>
          <a:bodyPr wrap="square" lIns="0" tIns="0" rIns="0" bIns="0" rtlCol="0" anchor="ctr"/>
          <a:lstStyle/>
          <a:p>
            <a:pPr marL="0" indent="0" algn="ctr">
              <a:spcAft>
                <a:spcPts val="500"/>
              </a:spcAft>
              <a:buNone/>
            </a:pPr>
            <a:r>
              <a:rPr lang="en-US" sz="1500" b="1" dirty="0">
                <a:solidFill>
                  <a:srgbClr val="4FB8AF"/>
                </a:solidFill>
                <a:latin typeface="Arial" pitchFamily="34" charset="0"/>
                <a:ea typeface="Arial" pitchFamily="34" charset="-122"/>
                <a:cs typeface="Arial" pitchFamily="34" charset="-120"/>
              </a:rPr>
              <a:t>VIDEO</a:t>
            </a:r>
            <a:endParaRPr lang="en-US" sz="1500" dirty="0"/>
          </a:p>
          <a:p>
            <a:pPr marL="0" indent="0" algn="ctr">
              <a:spcAft>
                <a:spcPts val="500"/>
              </a:spcAft>
              <a:buNone/>
            </a:pPr>
            <a:r>
              <a:rPr lang="en-US" sz="1900" b="1" dirty="0">
                <a:solidFill>
                  <a:srgbClr val="FFFFFF"/>
                </a:solidFill>
                <a:latin typeface="Arial" pitchFamily="34" charset="0"/>
                <a:ea typeface="Arial" pitchFamily="34" charset="-122"/>
                <a:cs typeface="Arial" pitchFamily="34" charset="-120"/>
              </a:rPr>
              <a:t>Seedance 1.5 Pro [6]</a:t>
            </a:r>
            <a:endParaRPr lang="en-US" sz="1500" dirty="0"/>
          </a:p>
          <a:p>
            <a:pPr marL="0" indent="0" algn="ctr">
              <a:spcAft>
                <a:spcPts val="500"/>
              </a:spcAft>
              <a:buNone/>
            </a:pPr>
            <a:r>
              <a:rPr lang="en-US" sz="1450" dirty="0">
                <a:solidFill>
                  <a:srgbClr val="9AA3AF"/>
                </a:solidFill>
                <a:latin typeface="Arial" pitchFamily="34" charset="0"/>
                <a:ea typeface="Arial" pitchFamily="34" charset="-122"/>
                <a:cs typeface="Arial" pitchFamily="34" charset="-120"/>
              </a:rPr>
              <a:t>chosen by one-scene test</a:t>
            </a:r>
            <a:endParaRPr lang="en-US" sz="1500" dirty="0"/>
          </a:p>
        </p:txBody>
      </p:sp>
      <p:sp>
        <p:nvSpPr>
          <p:cNvPr id="38" name="Shape 36"/>
          <p:cNvSpPr/>
          <p:nvPr/>
        </p:nvSpPr>
        <p:spPr>
          <a:xfrm>
            <a:off x="14264640" y="12829032"/>
            <a:ext cx="0" cy="384048"/>
          </a:xfrm>
          <a:prstGeom prst="line">
            <a:avLst/>
          </a:prstGeom>
          <a:noFill/>
          <a:ln w="34925">
            <a:solidFill>
              <a:srgbClr val="E8A33D"/>
            </a:solidFill>
            <a:prstDash val="solid"/>
            <a:tailEnd type="triangle"/>
          </a:ln>
        </p:spPr>
        <p:txBody>
          <a:bodyPr/>
          <a:lstStyle/>
          <a:p>
            <a:endParaRPr lang="en-GB"/>
          </a:p>
        </p:txBody>
      </p:sp>
      <p:sp>
        <p:nvSpPr>
          <p:cNvPr id="39" name="Shape 37"/>
          <p:cNvSpPr/>
          <p:nvPr/>
        </p:nvSpPr>
        <p:spPr>
          <a:xfrm>
            <a:off x="9692640" y="13240512"/>
            <a:ext cx="9144000" cy="1024128"/>
          </a:xfrm>
          <a:prstGeom prst="roundRect">
            <a:avLst>
              <a:gd name="adj" fmla="val 6250"/>
            </a:avLst>
          </a:prstGeom>
          <a:solidFill>
            <a:srgbClr val="1D242F"/>
          </a:solidFill>
          <a:ln w="12700">
            <a:solidFill>
              <a:srgbClr val="2A3140"/>
            </a:solidFill>
            <a:prstDash val="solid"/>
          </a:ln>
        </p:spPr>
        <p:txBody>
          <a:bodyPr/>
          <a:lstStyle/>
          <a:p>
            <a:endParaRPr lang="en-GB"/>
          </a:p>
        </p:txBody>
      </p:sp>
      <p:sp>
        <p:nvSpPr>
          <p:cNvPr id="40" name="Text 38"/>
          <p:cNvSpPr/>
          <p:nvPr/>
        </p:nvSpPr>
        <p:spPr>
          <a:xfrm>
            <a:off x="9692640" y="13240512"/>
            <a:ext cx="9144000" cy="1024128"/>
          </a:xfrm>
          <a:prstGeom prst="rect">
            <a:avLst/>
          </a:prstGeom>
          <a:noFill/>
          <a:ln/>
        </p:spPr>
        <p:txBody>
          <a:bodyPr wrap="square" lIns="0" tIns="0" rIns="0" bIns="0" rtlCol="0" anchor="ctr"/>
          <a:lstStyle/>
          <a:p>
            <a:pPr marL="0" indent="0" algn="ctr">
              <a:buNone/>
            </a:pPr>
            <a:r>
              <a:rPr lang="en-US" sz="1700" b="1" dirty="0">
                <a:solidFill>
                  <a:srgbClr val="E8A33D"/>
                </a:solidFill>
                <a:latin typeface="Arial" pitchFamily="34" charset="0"/>
                <a:ea typeface="Arial" pitchFamily="34" charset="-122"/>
                <a:cs typeface="Arial" pitchFamily="34" charset="-120"/>
              </a:rPr>
              <a:t>PHASE 3 · ASSEMBLY      </a:t>
            </a:r>
            <a:r>
              <a:rPr lang="en-US" sz="1900" dirty="0" err="1">
                <a:solidFill>
                  <a:srgbClr val="FFFFFF"/>
                </a:solidFill>
                <a:latin typeface="Arial" pitchFamily="34" charset="0"/>
                <a:ea typeface="Arial" pitchFamily="34" charset="-122"/>
                <a:cs typeface="Arial" pitchFamily="34" charset="-120"/>
              </a:rPr>
              <a:t>CapCut</a:t>
            </a:r>
            <a:r>
              <a:rPr lang="en-US" sz="1900" dirty="0">
                <a:solidFill>
                  <a:srgbClr val="FFFFFF"/>
                </a:solidFill>
                <a:latin typeface="Arial" pitchFamily="34" charset="0"/>
                <a:ea typeface="Arial" pitchFamily="34" charset="-122"/>
                <a:cs typeface="Arial" pitchFamily="34" charset="-120"/>
              </a:rPr>
              <a:t> edit</a:t>
            </a:r>
            <a:endParaRPr lang="en-US" sz="1700" dirty="0"/>
          </a:p>
        </p:txBody>
      </p:sp>
      <p:sp>
        <p:nvSpPr>
          <p:cNvPr id="41" name="Shape 39"/>
          <p:cNvSpPr/>
          <p:nvPr/>
        </p:nvSpPr>
        <p:spPr>
          <a:xfrm>
            <a:off x="14264640" y="14264640"/>
            <a:ext cx="0" cy="384048"/>
          </a:xfrm>
          <a:prstGeom prst="line">
            <a:avLst/>
          </a:prstGeom>
          <a:noFill/>
          <a:ln w="34925">
            <a:solidFill>
              <a:srgbClr val="E8A33D"/>
            </a:solidFill>
            <a:prstDash val="solid"/>
            <a:tailEnd type="triangle"/>
          </a:ln>
        </p:spPr>
        <p:txBody>
          <a:bodyPr/>
          <a:lstStyle/>
          <a:p>
            <a:endParaRPr lang="en-GB"/>
          </a:p>
        </p:txBody>
      </p:sp>
      <p:sp>
        <p:nvSpPr>
          <p:cNvPr id="42" name="Shape 40"/>
          <p:cNvSpPr/>
          <p:nvPr/>
        </p:nvSpPr>
        <p:spPr>
          <a:xfrm>
            <a:off x="11064240" y="14676120"/>
            <a:ext cx="6400800" cy="685800"/>
          </a:xfrm>
          <a:prstGeom prst="roundRect">
            <a:avLst>
              <a:gd name="adj" fmla="val 12000"/>
            </a:avLst>
          </a:prstGeom>
          <a:solidFill>
            <a:srgbClr val="133B38"/>
          </a:solidFill>
          <a:ln w="19050">
            <a:solidFill>
              <a:srgbClr val="4FB8AF"/>
            </a:solidFill>
            <a:prstDash val="solid"/>
          </a:ln>
        </p:spPr>
        <p:txBody>
          <a:bodyPr/>
          <a:lstStyle/>
          <a:p>
            <a:endParaRPr lang="en-GB"/>
          </a:p>
        </p:txBody>
      </p:sp>
      <p:sp>
        <p:nvSpPr>
          <p:cNvPr id="43" name="Text 41"/>
          <p:cNvSpPr/>
          <p:nvPr/>
        </p:nvSpPr>
        <p:spPr>
          <a:xfrm>
            <a:off x="11064240" y="14676120"/>
            <a:ext cx="6400800" cy="685800"/>
          </a:xfrm>
          <a:prstGeom prst="rect">
            <a:avLst/>
          </a:prstGeom>
          <a:noFill/>
          <a:ln/>
        </p:spPr>
        <p:txBody>
          <a:bodyPr wrap="square" lIns="0" tIns="0" rIns="0" bIns="0" rtlCol="0" anchor="ctr"/>
          <a:lstStyle/>
          <a:p>
            <a:pPr marL="0" indent="0" algn="ctr">
              <a:buNone/>
            </a:pPr>
            <a:r>
              <a:rPr lang="en-US" sz="1800" b="1" dirty="0">
                <a:solidFill>
                  <a:srgbClr val="4FB8AF"/>
                </a:solidFill>
                <a:latin typeface="Arial" pitchFamily="34" charset="0"/>
                <a:ea typeface="Arial" pitchFamily="34" charset="-122"/>
                <a:cs typeface="Arial" pitchFamily="34" charset="-120"/>
              </a:rPr>
              <a:t>Finished documentary segment</a:t>
            </a:r>
            <a:endParaRPr lang="en-US" sz="1800" dirty="0"/>
          </a:p>
        </p:txBody>
      </p:sp>
      <p:sp>
        <p:nvSpPr>
          <p:cNvPr id="44" name="Shape 42"/>
          <p:cNvSpPr/>
          <p:nvPr/>
        </p:nvSpPr>
        <p:spPr>
          <a:xfrm>
            <a:off x="8183880" y="16638860"/>
            <a:ext cx="12161520" cy="4044868"/>
          </a:xfrm>
          <a:prstGeom prst="roundRect">
            <a:avLst>
              <a:gd name="adj" fmla="val 1804"/>
            </a:avLst>
          </a:prstGeom>
          <a:solidFill>
            <a:srgbClr val="171C24"/>
          </a:solidFill>
          <a:ln w="12700">
            <a:solidFill>
              <a:srgbClr val="2A3140"/>
            </a:solidFill>
            <a:prstDash val="solid"/>
          </a:ln>
        </p:spPr>
        <p:txBody>
          <a:bodyPr/>
          <a:lstStyle/>
          <a:p>
            <a:endParaRPr lang="en-GB"/>
          </a:p>
        </p:txBody>
      </p:sp>
      <p:sp>
        <p:nvSpPr>
          <p:cNvPr id="45" name="Text 43"/>
          <p:cNvSpPr/>
          <p:nvPr/>
        </p:nvSpPr>
        <p:spPr>
          <a:xfrm>
            <a:off x="8549640" y="17013555"/>
            <a:ext cx="11430000" cy="640080"/>
          </a:xfrm>
          <a:prstGeom prst="rect">
            <a:avLst/>
          </a:prstGeom>
          <a:noFill/>
          <a:ln/>
        </p:spPr>
        <p:txBody>
          <a:bodyPr wrap="square" lIns="0" tIns="0" rIns="0" bIns="0" rtlCol="0" anchor="ctr"/>
          <a:lstStyle/>
          <a:p>
            <a:pPr marL="0" indent="0">
              <a:buNone/>
            </a:pPr>
            <a:r>
              <a:rPr lang="en-US" sz="2900" b="1" dirty="0">
                <a:solidFill>
                  <a:srgbClr val="E8A33D"/>
                </a:solidFill>
                <a:latin typeface="Arial" pitchFamily="34" charset="0"/>
                <a:ea typeface="Arial" pitchFamily="34" charset="-122"/>
                <a:cs typeface="Arial" pitchFamily="34" charset="-120"/>
              </a:rPr>
              <a:t>Ethics by design</a:t>
            </a:r>
            <a:endParaRPr lang="en-US" sz="2900" dirty="0"/>
          </a:p>
        </p:txBody>
      </p:sp>
      <p:sp>
        <p:nvSpPr>
          <p:cNvPr id="46" name="Text 44"/>
          <p:cNvSpPr/>
          <p:nvPr/>
        </p:nvSpPr>
        <p:spPr>
          <a:xfrm>
            <a:off x="8549640" y="17959388"/>
            <a:ext cx="11430000" cy="968691"/>
          </a:xfrm>
          <a:prstGeom prst="rect">
            <a:avLst/>
          </a:prstGeom>
          <a:noFill/>
          <a:ln/>
        </p:spPr>
        <p:txBody>
          <a:bodyPr wrap="square" lIns="0" tIns="0" rIns="0" bIns="0" rtlCol="0" anchor="t"/>
          <a:lstStyle/>
          <a:p>
            <a:pPr marL="0" indent="0">
              <a:lnSpc>
                <a:spcPct val="112000"/>
              </a:lnSpc>
              <a:buNone/>
            </a:pPr>
            <a:r>
              <a:rPr lang="en-US" sz="1900" dirty="0">
                <a:solidFill>
                  <a:srgbClr val="D5DAE2"/>
                </a:solidFill>
                <a:latin typeface="Arial" pitchFamily="34" charset="0"/>
                <a:ea typeface="Arial" pitchFamily="34" charset="-122"/>
                <a:cs typeface="Arial" pitchFamily="34" charset="-120"/>
              </a:rPr>
              <a:t>No real person's face passes through any generative model. Real people appear only as labelled archival photographs placed at assembly and sourced under Creative Commons licences. </a:t>
            </a:r>
            <a:endParaRPr lang="en-US" sz="1900" dirty="0"/>
          </a:p>
        </p:txBody>
      </p:sp>
      <p:sp>
        <p:nvSpPr>
          <p:cNvPr id="47" name="Shape 45"/>
          <p:cNvSpPr/>
          <p:nvPr/>
        </p:nvSpPr>
        <p:spPr>
          <a:xfrm>
            <a:off x="9006840" y="19339560"/>
            <a:ext cx="4937760" cy="777240"/>
          </a:xfrm>
          <a:prstGeom prst="roundRect">
            <a:avLst>
              <a:gd name="adj" fmla="val 14118"/>
            </a:avLst>
          </a:prstGeom>
          <a:solidFill>
            <a:srgbClr val="1D242F"/>
          </a:solidFill>
          <a:ln w="15875">
            <a:solidFill>
              <a:srgbClr val="9AA3AF"/>
            </a:solidFill>
            <a:prstDash val="solid"/>
          </a:ln>
        </p:spPr>
        <p:txBody>
          <a:bodyPr/>
          <a:lstStyle/>
          <a:p>
            <a:endParaRPr lang="en-GB"/>
          </a:p>
        </p:txBody>
      </p:sp>
      <p:sp>
        <p:nvSpPr>
          <p:cNvPr id="48" name="Text 46"/>
          <p:cNvSpPr/>
          <p:nvPr/>
        </p:nvSpPr>
        <p:spPr>
          <a:xfrm>
            <a:off x="9006840" y="19339560"/>
            <a:ext cx="4937760" cy="777240"/>
          </a:xfrm>
          <a:prstGeom prst="rect">
            <a:avLst/>
          </a:prstGeom>
          <a:noFill/>
          <a:ln/>
        </p:spPr>
        <p:txBody>
          <a:bodyPr wrap="square" lIns="0" tIns="0" rIns="0" bIns="0" rtlCol="0" anchor="ctr"/>
          <a:lstStyle/>
          <a:p>
            <a:pPr marL="0" indent="0" algn="ctr">
              <a:buNone/>
            </a:pPr>
            <a:r>
              <a:rPr lang="en-US" sz="1700" b="1" dirty="0">
                <a:solidFill>
                  <a:srgbClr val="D5DAE2"/>
                </a:solidFill>
                <a:latin typeface="Arial" pitchFamily="34" charset="0"/>
                <a:ea typeface="Arial" pitchFamily="34" charset="-122"/>
                <a:cs typeface="Arial" pitchFamily="34" charset="-120"/>
              </a:rPr>
              <a:t>ARCHIVAL PHOTOGRAPH</a:t>
            </a:r>
            <a:endParaRPr lang="en-US" sz="1700" dirty="0"/>
          </a:p>
        </p:txBody>
      </p:sp>
      <p:sp>
        <p:nvSpPr>
          <p:cNvPr id="49" name="Shape 47"/>
          <p:cNvSpPr/>
          <p:nvPr/>
        </p:nvSpPr>
        <p:spPr>
          <a:xfrm>
            <a:off x="14584680" y="19339560"/>
            <a:ext cx="4937760" cy="777240"/>
          </a:xfrm>
          <a:prstGeom prst="roundRect">
            <a:avLst>
              <a:gd name="adj" fmla="val 14118"/>
            </a:avLst>
          </a:prstGeom>
          <a:solidFill>
            <a:srgbClr val="2B2416"/>
          </a:solidFill>
          <a:ln w="15875">
            <a:solidFill>
              <a:srgbClr val="E8A33D"/>
            </a:solidFill>
            <a:prstDash val="solid"/>
          </a:ln>
        </p:spPr>
        <p:txBody>
          <a:bodyPr/>
          <a:lstStyle/>
          <a:p>
            <a:endParaRPr lang="en-GB"/>
          </a:p>
        </p:txBody>
      </p:sp>
      <p:sp>
        <p:nvSpPr>
          <p:cNvPr id="50" name="Text 48"/>
          <p:cNvSpPr/>
          <p:nvPr/>
        </p:nvSpPr>
        <p:spPr>
          <a:xfrm>
            <a:off x="14584680" y="19339560"/>
            <a:ext cx="4937760" cy="777240"/>
          </a:xfrm>
          <a:prstGeom prst="rect">
            <a:avLst/>
          </a:prstGeom>
          <a:noFill/>
          <a:ln/>
        </p:spPr>
        <p:txBody>
          <a:bodyPr wrap="square" lIns="0" tIns="0" rIns="0" bIns="0" rtlCol="0" anchor="ctr"/>
          <a:lstStyle/>
          <a:p>
            <a:pPr marL="0" indent="0" algn="ctr">
              <a:buNone/>
            </a:pPr>
            <a:r>
              <a:rPr lang="en-US" sz="1700" b="1" dirty="0">
                <a:solidFill>
                  <a:srgbClr val="E8A33D"/>
                </a:solidFill>
                <a:latin typeface="Arial" pitchFamily="34" charset="0"/>
                <a:ea typeface="Arial" pitchFamily="34" charset="-122"/>
                <a:cs typeface="Arial" pitchFamily="34" charset="-120"/>
              </a:rPr>
              <a:t>AI RECONSTRUCTION</a:t>
            </a:r>
            <a:endParaRPr lang="en-US" sz="1700" dirty="0"/>
          </a:p>
        </p:txBody>
      </p:sp>
      <p:sp>
        <p:nvSpPr>
          <p:cNvPr id="51" name="Shape 49"/>
          <p:cNvSpPr/>
          <p:nvPr/>
        </p:nvSpPr>
        <p:spPr>
          <a:xfrm>
            <a:off x="20756880" y="3429000"/>
            <a:ext cx="8787384" cy="9326880"/>
          </a:xfrm>
          <a:prstGeom prst="roundRect">
            <a:avLst>
              <a:gd name="adj" fmla="val 937"/>
            </a:avLst>
          </a:prstGeom>
          <a:solidFill>
            <a:srgbClr val="171C24"/>
          </a:solidFill>
          <a:ln w="12700">
            <a:solidFill>
              <a:srgbClr val="2A3140"/>
            </a:solidFill>
            <a:prstDash val="solid"/>
          </a:ln>
        </p:spPr>
        <p:txBody>
          <a:bodyPr/>
          <a:lstStyle/>
          <a:p>
            <a:endParaRPr lang="en-GB"/>
          </a:p>
        </p:txBody>
      </p:sp>
      <p:sp>
        <p:nvSpPr>
          <p:cNvPr id="52" name="Text 50"/>
          <p:cNvSpPr/>
          <p:nvPr/>
        </p:nvSpPr>
        <p:spPr>
          <a:xfrm>
            <a:off x="21076920" y="3730752"/>
            <a:ext cx="749808" cy="749808"/>
          </a:xfrm>
          <a:prstGeom prst="ellipse">
            <a:avLst/>
          </a:prstGeom>
          <a:solidFill>
            <a:srgbClr val="E8A33D"/>
          </a:solidFill>
          <a:ln/>
        </p:spPr>
        <p:txBody>
          <a:bodyPr wrap="square" lIns="0" tIns="0" rIns="0" bIns="0" rtlCol="0" anchor="ctr"/>
          <a:lstStyle/>
          <a:p>
            <a:pPr marL="0" indent="0" algn="ctr">
              <a:buNone/>
            </a:pPr>
            <a:r>
              <a:rPr lang="en-US" sz="3000" b="1" dirty="0">
                <a:solidFill>
                  <a:srgbClr val="14181F"/>
                </a:solidFill>
                <a:latin typeface="Arial" pitchFamily="34" charset="0"/>
                <a:ea typeface="Arial" pitchFamily="34" charset="-122"/>
                <a:cs typeface="Arial" pitchFamily="34" charset="-120"/>
              </a:rPr>
              <a:t>5</a:t>
            </a:r>
            <a:endParaRPr lang="en-US" sz="3000" dirty="0"/>
          </a:p>
        </p:txBody>
      </p:sp>
      <p:sp>
        <p:nvSpPr>
          <p:cNvPr id="53" name="Text 51"/>
          <p:cNvSpPr/>
          <p:nvPr/>
        </p:nvSpPr>
        <p:spPr>
          <a:xfrm>
            <a:off x="22037040" y="3730752"/>
            <a:ext cx="10515600" cy="749808"/>
          </a:xfrm>
          <a:prstGeom prst="rect">
            <a:avLst/>
          </a:prstGeom>
          <a:noFill/>
          <a:ln/>
        </p:spPr>
        <p:txBody>
          <a:bodyPr wrap="square" lIns="0" tIns="0" rIns="0" bIns="0" rtlCol="0" anchor="ctr"/>
          <a:lstStyle/>
          <a:p>
            <a:pPr marL="0" indent="0">
              <a:buNone/>
            </a:pPr>
            <a:r>
              <a:rPr lang="en-US" sz="2900" b="1" dirty="0">
                <a:solidFill>
                  <a:srgbClr val="FFFFFF"/>
                </a:solidFill>
                <a:latin typeface="Arial" pitchFamily="34" charset="0"/>
                <a:ea typeface="Arial" pitchFamily="34" charset="-122"/>
                <a:cs typeface="Arial" pitchFamily="34" charset="-120"/>
              </a:rPr>
              <a:t>Results and Discussion</a:t>
            </a:r>
            <a:endParaRPr lang="en-US" sz="2900" dirty="0"/>
          </a:p>
        </p:txBody>
      </p:sp>
      <p:sp>
        <p:nvSpPr>
          <p:cNvPr id="54" name="Shape 52"/>
          <p:cNvSpPr/>
          <p:nvPr/>
        </p:nvSpPr>
        <p:spPr>
          <a:xfrm>
            <a:off x="21076920" y="4754880"/>
            <a:ext cx="4023360" cy="1481328"/>
          </a:xfrm>
          <a:prstGeom prst="roundRect">
            <a:avLst>
              <a:gd name="adj" fmla="val 4321"/>
            </a:avLst>
          </a:prstGeom>
          <a:solidFill>
            <a:srgbClr val="1D242F"/>
          </a:solidFill>
          <a:ln w="12700">
            <a:solidFill>
              <a:srgbClr val="2A3140"/>
            </a:solidFill>
            <a:prstDash val="solid"/>
          </a:ln>
        </p:spPr>
        <p:txBody>
          <a:bodyPr/>
          <a:lstStyle/>
          <a:p>
            <a:endParaRPr lang="en-GB"/>
          </a:p>
        </p:txBody>
      </p:sp>
      <p:sp>
        <p:nvSpPr>
          <p:cNvPr id="55" name="Text 53"/>
          <p:cNvSpPr/>
          <p:nvPr/>
        </p:nvSpPr>
        <p:spPr>
          <a:xfrm>
            <a:off x="21076920" y="4754880"/>
            <a:ext cx="4023360" cy="1481328"/>
          </a:xfrm>
          <a:prstGeom prst="rect">
            <a:avLst/>
          </a:prstGeom>
          <a:noFill/>
          <a:ln/>
        </p:spPr>
        <p:txBody>
          <a:bodyPr wrap="square" lIns="0" tIns="0" rIns="0" bIns="0" rtlCol="0" anchor="ctr"/>
          <a:lstStyle/>
          <a:p>
            <a:pPr marL="0" indent="0" algn="ctr">
              <a:buNone/>
            </a:pPr>
            <a:r>
              <a:rPr lang="en-US" sz="3400" b="1" dirty="0">
                <a:solidFill>
                  <a:srgbClr val="E8A33D"/>
                </a:solidFill>
                <a:latin typeface="Arial" pitchFamily="34" charset="0"/>
                <a:ea typeface="Arial" pitchFamily="34" charset="-122"/>
                <a:cs typeface="Arial" pitchFamily="34" charset="-120"/>
              </a:rPr>
              <a:t>3:18</a:t>
            </a:r>
            <a:endParaRPr lang="en-US" sz="3400" dirty="0"/>
          </a:p>
          <a:p>
            <a:pPr marL="0" indent="0" algn="ctr">
              <a:buNone/>
            </a:pPr>
            <a:r>
              <a:rPr lang="en-US" sz="1350" dirty="0">
                <a:solidFill>
                  <a:srgbClr val="9AA3AF"/>
                </a:solidFill>
                <a:latin typeface="Arial" pitchFamily="34" charset="0"/>
                <a:ea typeface="Arial" pitchFamily="34" charset="-122"/>
                <a:cs typeface="Arial" pitchFamily="34" charset="-120"/>
              </a:rPr>
              <a:t>finished segment runtime</a:t>
            </a:r>
            <a:endParaRPr lang="en-US" sz="3400" dirty="0"/>
          </a:p>
        </p:txBody>
      </p:sp>
      <p:sp>
        <p:nvSpPr>
          <p:cNvPr id="56" name="Shape 54"/>
          <p:cNvSpPr/>
          <p:nvPr/>
        </p:nvSpPr>
        <p:spPr>
          <a:xfrm>
            <a:off x="25200864" y="4754880"/>
            <a:ext cx="4023360" cy="1481328"/>
          </a:xfrm>
          <a:prstGeom prst="roundRect">
            <a:avLst>
              <a:gd name="adj" fmla="val 4321"/>
            </a:avLst>
          </a:prstGeom>
          <a:solidFill>
            <a:srgbClr val="1D242F"/>
          </a:solidFill>
          <a:ln w="12700">
            <a:solidFill>
              <a:srgbClr val="2A3140"/>
            </a:solidFill>
            <a:prstDash val="solid"/>
          </a:ln>
        </p:spPr>
        <p:txBody>
          <a:bodyPr/>
          <a:lstStyle/>
          <a:p>
            <a:endParaRPr lang="en-GB"/>
          </a:p>
        </p:txBody>
      </p:sp>
      <p:sp>
        <p:nvSpPr>
          <p:cNvPr id="57" name="Text 55"/>
          <p:cNvSpPr/>
          <p:nvPr/>
        </p:nvSpPr>
        <p:spPr>
          <a:xfrm>
            <a:off x="25200864" y="4754880"/>
            <a:ext cx="4023360" cy="1481328"/>
          </a:xfrm>
          <a:prstGeom prst="rect">
            <a:avLst/>
          </a:prstGeom>
          <a:noFill/>
          <a:ln/>
        </p:spPr>
        <p:txBody>
          <a:bodyPr wrap="square" lIns="0" tIns="0" rIns="0" bIns="0" rtlCol="0" anchor="ctr"/>
          <a:lstStyle/>
          <a:p>
            <a:pPr marL="0" indent="0" algn="ctr">
              <a:buNone/>
            </a:pPr>
            <a:r>
              <a:rPr lang="en-US" sz="3400" b="1" dirty="0">
                <a:solidFill>
                  <a:srgbClr val="E8A33D"/>
                </a:solidFill>
                <a:latin typeface="Arial" pitchFamily="34" charset="0"/>
                <a:ea typeface="Arial" pitchFamily="34" charset="-122"/>
                <a:cs typeface="Arial" pitchFamily="34" charset="-120"/>
              </a:rPr>
              <a:t>$9.56</a:t>
            </a:r>
            <a:endParaRPr lang="en-US" sz="3400" dirty="0"/>
          </a:p>
          <a:p>
            <a:pPr marL="0" indent="0" algn="ctr">
              <a:buNone/>
            </a:pPr>
            <a:r>
              <a:rPr lang="en-US" sz="1350" dirty="0">
                <a:solidFill>
                  <a:srgbClr val="9AA3AF"/>
                </a:solidFill>
                <a:latin typeface="Arial" pitchFamily="34" charset="0"/>
                <a:ea typeface="Arial" pitchFamily="34" charset="-122"/>
                <a:cs typeface="Arial" pitchFamily="34" charset="-120"/>
              </a:rPr>
              <a:t>cost per finished minute</a:t>
            </a:r>
            <a:endParaRPr lang="en-US" sz="3400" dirty="0"/>
          </a:p>
        </p:txBody>
      </p:sp>
      <p:sp>
        <p:nvSpPr>
          <p:cNvPr id="58" name="Shape 56"/>
          <p:cNvSpPr/>
          <p:nvPr/>
        </p:nvSpPr>
        <p:spPr>
          <a:xfrm>
            <a:off x="21076920" y="6364224"/>
            <a:ext cx="4023360" cy="1481328"/>
          </a:xfrm>
          <a:prstGeom prst="roundRect">
            <a:avLst>
              <a:gd name="adj" fmla="val 4321"/>
            </a:avLst>
          </a:prstGeom>
          <a:solidFill>
            <a:srgbClr val="1D242F"/>
          </a:solidFill>
          <a:ln w="12700">
            <a:solidFill>
              <a:srgbClr val="2A3140"/>
            </a:solidFill>
            <a:prstDash val="solid"/>
          </a:ln>
        </p:spPr>
        <p:txBody>
          <a:bodyPr/>
          <a:lstStyle/>
          <a:p>
            <a:endParaRPr lang="en-GB"/>
          </a:p>
        </p:txBody>
      </p:sp>
      <p:sp>
        <p:nvSpPr>
          <p:cNvPr id="59" name="Text 57"/>
          <p:cNvSpPr/>
          <p:nvPr/>
        </p:nvSpPr>
        <p:spPr>
          <a:xfrm>
            <a:off x="21076920" y="6364224"/>
            <a:ext cx="4023360" cy="1481328"/>
          </a:xfrm>
          <a:prstGeom prst="rect">
            <a:avLst/>
          </a:prstGeom>
          <a:noFill/>
          <a:ln/>
        </p:spPr>
        <p:txBody>
          <a:bodyPr wrap="square" lIns="0" tIns="0" rIns="0" bIns="0" rtlCol="0" anchor="ctr"/>
          <a:lstStyle/>
          <a:p>
            <a:pPr marL="0" indent="0" algn="ctr">
              <a:buNone/>
            </a:pPr>
            <a:r>
              <a:rPr lang="en-US" sz="3400" b="1" dirty="0">
                <a:solidFill>
                  <a:srgbClr val="E8A33D"/>
                </a:solidFill>
                <a:latin typeface="Arial" pitchFamily="34" charset="0"/>
                <a:ea typeface="Arial" pitchFamily="34" charset="-122"/>
                <a:cs typeface="Arial" pitchFamily="34" charset="-120"/>
              </a:rPr>
              <a:t>73 min</a:t>
            </a:r>
            <a:endParaRPr lang="en-US" sz="3400" dirty="0"/>
          </a:p>
          <a:p>
            <a:pPr marL="0" indent="0" algn="ctr">
              <a:buNone/>
            </a:pPr>
            <a:r>
              <a:rPr lang="en-US" sz="1350" dirty="0">
                <a:solidFill>
                  <a:srgbClr val="9AA3AF"/>
                </a:solidFill>
                <a:latin typeface="Arial" pitchFamily="34" charset="0"/>
                <a:ea typeface="Arial" pitchFamily="34" charset="-122"/>
                <a:cs typeface="Arial" pitchFamily="34" charset="-120"/>
              </a:rPr>
              <a:t>animation and edit time per finished minute</a:t>
            </a:r>
            <a:endParaRPr lang="en-US" sz="3400" dirty="0"/>
          </a:p>
        </p:txBody>
      </p:sp>
      <p:sp>
        <p:nvSpPr>
          <p:cNvPr id="60" name="Shape 58"/>
          <p:cNvSpPr/>
          <p:nvPr/>
        </p:nvSpPr>
        <p:spPr>
          <a:xfrm>
            <a:off x="25200864" y="6364224"/>
            <a:ext cx="4023360" cy="1481328"/>
          </a:xfrm>
          <a:prstGeom prst="roundRect">
            <a:avLst>
              <a:gd name="adj" fmla="val 4321"/>
            </a:avLst>
          </a:prstGeom>
          <a:solidFill>
            <a:srgbClr val="1D242F"/>
          </a:solidFill>
          <a:ln w="12700">
            <a:solidFill>
              <a:srgbClr val="2A3140"/>
            </a:solidFill>
            <a:prstDash val="solid"/>
          </a:ln>
        </p:spPr>
        <p:txBody>
          <a:bodyPr/>
          <a:lstStyle/>
          <a:p>
            <a:endParaRPr lang="en-GB"/>
          </a:p>
        </p:txBody>
      </p:sp>
      <p:sp>
        <p:nvSpPr>
          <p:cNvPr id="61" name="Text 59"/>
          <p:cNvSpPr/>
          <p:nvPr/>
        </p:nvSpPr>
        <p:spPr>
          <a:xfrm>
            <a:off x="25200864" y="6364224"/>
            <a:ext cx="4023360" cy="1481328"/>
          </a:xfrm>
          <a:prstGeom prst="rect">
            <a:avLst/>
          </a:prstGeom>
          <a:noFill/>
          <a:ln/>
        </p:spPr>
        <p:txBody>
          <a:bodyPr wrap="square" lIns="0" tIns="0" rIns="0" bIns="0" rtlCol="0" anchor="ctr"/>
          <a:lstStyle/>
          <a:p>
            <a:pPr marL="0" indent="0" algn="ctr">
              <a:buNone/>
            </a:pPr>
            <a:r>
              <a:rPr lang="en-US" sz="3400" b="1" dirty="0">
                <a:solidFill>
                  <a:srgbClr val="E8A33D"/>
                </a:solidFill>
                <a:latin typeface="Arial" pitchFamily="34" charset="0"/>
                <a:ea typeface="Arial" pitchFamily="34" charset="-122"/>
                <a:cs typeface="Arial" pitchFamily="34" charset="-120"/>
              </a:rPr>
              <a:t>3.0</a:t>
            </a:r>
            <a:endParaRPr lang="en-US" sz="3400" dirty="0"/>
          </a:p>
          <a:p>
            <a:pPr marL="0" indent="0" algn="ctr">
              <a:buNone/>
            </a:pPr>
            <a:r>
              <a:rPr lang="en-US" sz="1350" dirty="0">
                <a:solidFill>
                  <a:srgbClr val="9AA3AF"/>
                </a:solidFill>
                <a:latin typeface="Arial" pitchFamily="34" charset="0"/>
                <a:ea typeface="Arial" pitchFamily="34" charset="-122"/>
                <a:cs typeface="Arial" pitchFamily="34" charset="-120"/>
              </a:rPr>
              <a:t>human interventions per minute</a:t>
            </a:r>
            <a:endParaRPr lang="en-US" sz="3400" dirty="0"/>
          </a:p>
        </p:txBody>
      </p:sp>
      <p:sp>
        <p:nvSpPr>
          <p:cNvPr id="62" name="Text 60"/>
          <p:cNvSpPr/>
          <p:nvPr/>
        </p:nvSpPr>
        <p:spPr>
          <a:xfrm>
            <a:off x="21122640" y="8092440"/>
            <a:ext cx="8055864" cy="1463040"/>
          </a:xfrm>
          <a:prstGeom prst="rect">
            <a:avLst/>
          </a:prstGeom>
          <a:noFill/>
          <a:ln/>
        </p:spPr>
        <p:txBody>
          <a:bodyPr wrap="square" lIns="0" tIns="0" rIns="0" bIns="0" rtlCol="0" anchor="t"/>
          <a:lstStyle/>
          <a:p>
            <a:pPr marL="0" indent="0">
              <a:lnSpc>
                <a:spcPct val="112000"/>
              </a:lnSpc>
              <a:buNone/>
            </a:pPr>
            <a:r>
              <a:rPr lang="en-US" sz="1600" dirty="0">
                <a:solidFill>
                  <a:srgbClr val="D5DAE2"/>
                </a:solidFill>
                <a:latin typeface="Arial" pitchFamily="34" charset="0"/>
                <a:ea typeface="Arial" pitchFamily="34" charset="-122"/>
                <a:cs typeface="Arial" pitchFamily="34" charset="-120"/>
              </a:rPr>
              <a:t>Every asset was logged during generation. </a:t>
            </a:r>
            <a:r>
              <a:rPr lang="en-US" sz="1600">
                <a:solidFill>
                  <a:srgbClr val="D5DAE2"/>
                </a:solidFill>
                <a:latin typeface="Arial" pitchFamily="34" charset="0"/>
                <a:ea typeface="Arial" pitchFamily="34" charset="-122"/>
                <a:cs typeface="Arial" pitchFamily="34" charset="-120"/>
              </a:rPr>
              <a:t>The 3m18s </a:t>
            </a:r>
            <a:r>
              <a:rPr lang="en-US" sz="1600" dirty="0">
                <a:solidFill>
                  <a:srgbClr val="D5DAE2"/>
                </a:solidFill>
                <a:latin typeface="Arial" pitchFamily="34" charset="0"/>
                <a:ea typeface="Arial" pitchFamily="34" charset="-122"/>
                <a:cs typeface="Arial" pitchFamily="34" charset="-120"/>
              </a:rPr>
              <a:t>segment holds 58 shots: 57 generated and one labelled archival photograph. 55 of 57 stills and 52 of 55 clips passed on the first take, and the identity lock held the lead character without retraining. Figures are reported per finished minute and projected to full episode length, which is how the complete-episode objective is evaluated. The frames below are unretouched pipeline output.</a:t>
            </a:r>
            <a:endParaRPr lang="en-US" sz="1600" dirty="0"/>
          </a:p>
        </p:txBody>
      </p:sp>
      <p:pic>
        <p:nvPicPr>
          <p:cNvPr id="100" name="Frame Still 1"/>
          <p:cNvPicPr>
            <a:picLocks noChangeAspect="1"/>
          </p:cNvPicPr>
          <p:nvPr/>
        </p:nvPicPr>
        <p:blipFill>
          <a:blip r:embed="rId3"/>
          <a:srcRect/>
          <a:stretch/>
        </p:blipFill>
        <p:spPr>
          <a:xfrm>
            <a:off x="21076920" y="9935466"/>
            <a:ext cx="3986784" cy="2225181"/>
          </a:xfrm>
          <a:prstGeom prst="rect">
            <a:avLst/>
          </a:prstGeom>
        </p:spPr>
      </p:pic>
      <p:pic>
        <p:nvPicPr>
          <p:cNvPr id="101" name="Frame Still 2"/>
          <p:cNvPicPr>
            <a:picLocks noChangeAspect="1"/>
          </p:cNvPicPr>
          <p:nvPr/>
        </p:nvPicPr>
        <p:blipFill>
          <a:blip r:embed="rId4"/>
          <a:srcRect/>
          <a:stretch/>
        </p:blipFill>
        <p:spPr>
          <a:xfrm>
            <a:off x="25191720" y="9935466"/>
            <a:ext cx="3986784" cy="2225181"/>
          </a:xfrm>
          <a:prstGeom prst="rect">
            <a:avLst/>
          </a:prstGeom>
        </p:spPr>
      </p:pic>
      <p:sp>
        <p:nvSpPr>
          <p:cNvPr id="67" name="Text 65"/>
          <p:cNvSpPr/>
          <p:nvPr/>
        </p:nvSpPr>
        <p:spPr>
          <a:xfrm>
            <a:off x="21122640" y="12258782"/>
            <a:ext cx="8055864" cy="250289"/>
          </a:xfrm>
          <a:prstGeom prst="rect">
            <a:avLst/>
          </a:prstGeom>
          <a:noFill/>
          <a:ln/>
        </p:spPr>
        <p:txBody>
          <a:bodyPr wrap="square" lIns="0" tIns="0" rIns="0" bIns="0" rtlCol="0" anchor="t"/>
          <a:lstStyle/>
          <a:p>
            <a:pPr marL="0" indent="0">
              <a:buNone/>
            </a:pPr>
            <a:r>
              <a:rPr lang="en-US" sz="1200" i="1" dirty="0">
                <a:solidFill>
                  <a:srgbClr val="9AA3AF"/>
                </a:solidFill>
                <a:latin typeface="Arial" pitchFamily="34" charset="0"/>
                <a:ea typeface="Arial" pitchFamily="34" charset="-122"/>
                <a:cs typeface="Arial" pitchFamily="34" charset="-120"/>
              </a:rPr>
              <a:t>Fig. 2 Identity lock of the character on the 1</a:t>
            </a:r>
            <a:r>
              <a:rPr lang="en-US" sz="1200" i="1" baseline="30000" dirty="0">
                <a:solidFill>
                  <a:srgbClr val="9AA3AF"/>
                </a:solidFill>
                <a:latin typeface="Arial" pitchFamily="34" charset="0"/>
                <a:ea typeface="Arial" pitchFamily="34" charset="-122"/>
                <a:cs typeface="Arial" pitchFamily="34" charset="-120"/>
              </a:rPr>
              <a:t>st</a:t>
            </a:r>
            <a:r>
              <a:rPr lang="en-US" sz="1200" i="1" dirty="0">
                <a:solidFill>
                  <a:srgbClr val="9AA3AF"/>
                </a:solidFill>
                <a:latin typeface="Arial" pitchFamily="34" charset="0"/>
                <a:ea typeface="Arial" pitchFamily="34" charset="-122"/>
                <a:cs typeface="Arial" pitchFamily="34" charset="-120"/>
              </a:rPr>
              <a:t> frame, and the faithful transposition in a scene on the 2</a:t>
            </a:r>
            <a:r>
              <a:rPr lang="en-US" sz="1200" i="1" baseline="30000" dirty="0">
                <a:solidFill>
                  <a:srgbClr val="9AA3AF"/>
                </a:solidFill>
                <a:latin typeface="Arial" pitchFamily="34" charset="0"/>
                <a:ea typeface="Arial" pitchFamily="34" charset="-122"/>
                <a:cs typeface="Arial" pitchFamily="34" charset="-120"/>
              </a:rPr>
              <a:t>nd</a:t>
            </a:r>
            <a:r>
              <a:rPr lang="en-US" sz="1200" i="1" dirty="0">
                <a:solidFill>
                  <a:srgbClr val="9AA3AF"/>
                </a:solidFill>
                <a:latin typeface="Arial" pitchFamily="34" charset="0"/>
                <a:ea typeface="Arial" pitchFamily="34" charset="-122"/>
                <a:cs typeface="Arial" pitchFamily="34" charset="-120"/>
              </a:rPr>
              <a:t> frame</a:t>
            </a:r>
            <a:endParaRPr lang="en-US" sz="1200" dirty="0"/>
          </a:p>
        </p:txBody>
      </p:sp>
      <p:sp>
        <p:nvSpPr>
          <p:cNvPr id="68" name="Shape 66"/>
          <p:cNvSpPr/>
          <p:nvPr/>
        </p:nvSpPr>
        <p:spPr>
          <a:xfrm>
            <a:off x="20756880" y="13167360"/>
            <a:ext cx="8787384" cy="3060020"/>
          </a:xfrm>
          <a:prstGeom prst="roundRect">
            <a:avLst>
              <a:gd name="adj" fmla="val 2250"/>
            </a:avLst>
          </a:prstGeom>
          <a:solidFill>
            <a:srgbClr val="171C24"/>
          </a:solidFill>
          <a:ln w="12700">
            <a:solidFill>
              <a:srgbClr val="2A3140"/>
            </a:solidFill>
            <a:prstDash val="solid"/>
          </a:ln>
        </p:spPr>
        <p:txBody>
          <a:bodyPr/>
          <a:lstStyle/>
          <a:p>
            <a:endParaRPr lang="en-GB"/>
          </a:p>
        </p:txBody>
      </p:sp>
      <p:sp>
        <p:nvSpPr>
          <p:cNvPr id="69" name="Text 67"/>
          <p:cNvSpPr/>
          <p:nvPr/>
        </p:nvSpPr>
        <p:spPr>
          <a:xfrm>
            <a:off x="21076920" y="13469112"/>
            <a:ext cx="749808" cy="749808"/>
          </a:xfrm>
          <a:prstGeom prst="ellipse">
            <a:avLst/>
          </a:prstGeom>
          <a:solidFill>
            <a:srgbClr val="E8A33D"/>
          </a:solidFill>
          <a:ln/>
        </p:spPr>
        <p:txBody>
          <a:bodyPr wrap="square" lIns="0" tIns="0" rIns="0" bIns="0" rtlCol="0" anchor="ctr"/>
          <a:lstStyle/>
          <a:p>
            <a:pPr marL="0" indent="0" algn="ctr">
              <a:buNone/>
            </a:pPr>
            <a:r>
              <a:rPr lang="en-US" sz="3000" b="1" dirty="0">
                <a:solidFill>
                  <a:srgbClr val="14181F"/>
                </a:solidFill>
                <a:latin typeface="Arial" pitchFamily="34" charset="0"/>
                <a:ea typeface="Arial" pitchFamily="34" charset="-122"/>
                <a:cs typeface="Arial" pitchFamily="34" charset="-120"/>
              </a:rPr>
              <a:t>6</a:t>
            </a:r>
            <a:endParaRPr lang="en-US" sz="3000" dirty="0"/>
          </a:p>
        </p:txBody>
      </p:sp>
      <p:sp>
        <p:nvSpPr>
          <p:cNvPr id="70" name="Text 68"/>
          <p:cNvSpPr/>
          <p:nvPr/>
        </p:nvSpPr>
        <p:spPr>
          <a:xfrm>
            <a:off x="22037040" y="13469112"/>
            <a:ext cx="10515600" cy="749808"/>
          </a:xfrm>
          <a:prstGeom prst="rect">
            <a:avLst/>
          </a:prstGeom>
          <a:noFill/>
          <a:ln/>
        </p:spPr>
        <p:txBody>
          <a:bodyPr wrap="square" lIns="0" tIns="0" rIns="0" bIns="0" rtlCol="0" anchor="ctr"/>
          <a:lstStyle/>
          <a:p>
            <a:pPr marL="0" indent="0">
              <a:buNone/>
            </a:pPr>
            <a:r>
              <a:rPr lang="en-US" sz="2900" b="1" dirty="0">
                <a:solidFill>
                  <a:srgbClr val="FFFFFF"/>
                </a:solidFill>
                <a:latin typeface="Arial" pitchFamily="34" charset="0"/>
                <a:ea typeface="Arial" pitchFamily="34" charset="-122"/>
                <a:cs typeface="Arial" pitchFamily="34" charset="-120"/>
              </a:rPr>
              <a:t>Conclusion and Future Work</a:t>
            </a:r>
            <a:endParaRPr lang="en-US" sz="2900" dirty="0"/>
          </a:p>
        </p:txBody>
      </p:sp>
      <p:sp>
        <p:nvSpPr>
          <p:cNvPr id="71" name="Text 69"/>
          <p:cNvSpPr/>
          <p:nvPr/>
        </p:nvSpPr>
        <p:spPr>
          <a:xfrm>
            <a:off x="21122640" y="14494527"/>
            <a:ext cx="8055864" cy="2103120"/>
          </a:xfrm>
          <a:prstGeom prst="rect">
            <a:avLst/>
          </a:prstGeom>
          <a:noFill/>
          <a:ln/>
        </p:spPr>
        <p:txBody>
          <a:bodyPr wrap="square" lIns="0" tIns="0" rIns="0" bIns="0" rtlCol="0" anchor="t"/>
          <a:lstStyle/>
          <a:p>
            <a:pPr marL="0" indent="0">
              <a:lnSpc>
                <a:spcPct val="112000"/>
              </a:lnSpc>
              <a:buNone/>
            </a:pPr>
            <a:r>
              <a:rPr lang="en-US" sz="1700" dirty="0">
                <a:solidFill>
                  <a:srgbClr val="D5DAE2"/>
                </a:solidFill>
                <a:latin typeface="Arial" pitchFamily="34" charset="0"/>
                <a:ea typeface="Arial" pitchFamily="34" charset="-122"/>
                <a:cs typeface="Arial" pitchFamily="34" charset="-120"/>
              </a:rPr>
              <a:t>The pipeline turns a locked script into a broadcast-style documentary segment with limited human input, and the mid-project tool swap is direct evidence that the stages are interchangeable. Future work: scaling generation to a full episode, automated shot-level quality checks, and newer video models such as Seedance 2.5 once they are publicly available.</a:t>
            </a:r>
            <a:endParaRPr lang="en-US" sz="1700" dirty="0"/>
          </a:p>
        </p:txBody>
      </p:sp>
      <p:sp>
        <p:nvSpPr>
          <p:cNvPr id="72" name="Shape 70"/>
          <p:cNvSpPr/>
          <p:nvPr/>
        </p:nvSpPr>
        <p:spPr>
          <a:xfrm>
            <a:off x="20756880" y="16593140"/>
            <a:ext cx="8700516" cy="4063156"/>
          </a:xfrm>
          <a:prstGeom prst="roundRect">
            <a:avLst>
              <a:gd name="adj" fmla="val 2406"/>
            </a:avLst>
          </a:prstGeom>
          <a:solidFill>
            <a:srgbClr val="171C24"/>
          </a:solidFill>
          <a:ln w="12700">
            <a:solidFill>
              <a:srgbClr val="2A3140"/>
            </a:solidFill>
            <a:prstDash val="solid"/>
          </a:ln>
        </p:spPr>
        <p:txBody>
          <a:bodyPr/>
          <a:lstStyle/>
          <a:p>
            <a:endParaRPr lang="en-GB" dirty="0"/>
          </a:p>
        </p:txBody>
      </p:sp>
      <p:sp>
        <p:nvSpPr>
          <p:cNvPr id="73" name="Text 71"/>
          <p:cNvSpPr/>
          <p:nvPr/>
        </p:nvSpPr>
        <p:spPr>
          <a:xfrm>
            <a:off x="21076920" y="16810482"/>
            <a:ext cx="749808" cy="749808"/>
          </a:xfrm>
          <a:prstGeom prst="ellipse">
            <a:avLst/>
          </a:prstGeom>
          <a:solidFill>
            <a:srgbClr val="E8A33D"/>
          </a:solidFill>
          <a:ln/>
        </p:spPr>
        <p:txBody>
          <a:bodyPr wrap="square" lIns="0" tIns="0" rIns="0" bIns="0" rtlCol="0" anchor="ctr"/>
          <a:lstStyle/>
          <a:p>
            <a:pPr marL="0" indent="0" algn="ctr">
              <a:buNone/>
            </a:pPr>
            <a:r>
              <a:rPr lang="en-US" sz="3000" b="1" dirty="0">
                <a:solidFill>
                  <a:srgbClr val="14181F"/>
                </a:solidFill>
                <a:latin typeface="Arial" pitchFamily="34" charset="0"/>
                <a:ea typeface="Arial" pitchFamily="34" charset="-122"/>
                <a:cs typeface="Arial" pitchFamily="34" charset="-120"/>
              </a:rPr>
              <a:t>7</a:t>
            </a:r>
            <a:endParaRPr lang="en-US" sz="3000" dirty="0"/>
          </a:p>
        </p:txBody>
      </p:sp>
      <p:sp>
        <p:nvSpPr>
          <p:cNvPr id="74" name="Text 72"/>
          <p:cNvSpPr/>
          <p:nvPr/>
        </p:nvSpPr>
        <p:spPr>
          <a:xfrm>
            <a:off x="22037040" y="16810482"/>
            <a:ext cx="10515600" cy="749808"/>
          </a:xfrm>
          <a:prstGeom prst="rect">
            <a:avLst/>
          </a:prstGeom>
          <a:noFill/>
          <a:ln/>
        </p:spPr>
        <p:txBody>
          <a:bodyPr wrap="square" lIns="0" tIns="0" rIns="0" bIns="0" rtlCol="0" anchor="ctr"/>
          <a:lstStyle/>
          <a:p>
            <a:pPr marL="0" indent="0">
              <a:buNone/>
            </a:pPr>
            <a:r>
              <a:rPr lang="en-US" sz="2900" b="1" dirty="0">
                <a:solidFill>
                  <a:srgbClr val="FFFFFF"/>
                </a:solidFill>
                <a:latin typeface="Arial" pitchFamily="34" charset="0"/>
                <a:ea typeface="Arial" pitchFamily="34" charset="-122"/>
                <a:cs typeface="Arial" pitchFamily="34" charset="-120"/>
              </a:rPr>
              <a:t>References</a:t>
            </a:r>
            <a:endParaRPr lang="en-US" sz="2900" dirty="0"/>
          </a:p>
        </p:txBody>
      </p:sp>
      <p:sp>
        <p:nvSpPr>
          <p:cNvPr id="75" name="Text 73"/>
          <p:cNvSpPr/>
          <p:nvPr/>
        </p:nvSpPr>
        <p:spPr>
          <a:xfrm>
            <a:off x="21122640" y="18333720"/>
            <a:ext cx="8055864" cy="2650000"/>
          </a:xfrm>
          <a:prstGeom prst="rect">
            <a:avLst/>
          </a:prstGeom>
          <a:noFill/>
          <a:ln/>
        </p:spPr>
        <p:txBody>
          <a:bodyPr wrap="square" lIns="0" tIns="0" rIns="0" bIns="0" rtlCol="0" anchor="t"/>
          <a:lstStyle/>
          <a:p>
            <a:pPr>
              <a:spcAft>
                <a:spcPts val="400"/>
              </a:spcAft>
            </a:pPr>
            <a:endParaRPr lang="en-GB" sz="900" dirty="0">
              <a:solidFill>
                <a:srgbClr val="9AA3AF"/>
              </a:solidFill>
              <a:latin typeface="Arial" pitchFamily="34" charset="0"/>
              <a:ea typeface="Arial" pitchFamily="34" charset="-122"/>
              <a:cs typeface="Arial" pitchFamily="34" charset="-120"/>
            </a:endParaRPr>
          </a:p>
        </p:txBody>
      </p:sp>
      <p:sp>
        <p:nvSpPr>
          <p:cNvPr id="64" name="Text 69">
            <a:extLst>
              <a:ext uri="{FF2B5EF4-FFF2-40B4-BE49-F238E27FC236}">
                <a16:creationId xmlns:a16="http://schemas.microsoft.com/office/drawing/2014/main" id="{65C9D308-868D-0A83-8BC5-1085CE88CDF4}"/>
              </a:ext>
            </a:extLst>
          </p:cNvPr>
          <p:cNvSpPr/>
          <p:nvPr/>
        </p:nvSpPr>
        <p:spPr>
          <a:xfrm>
            <a:off x="21076920" y="17773125"/>
            <a:ext cx="8188452" cy="2937155"/>
          </a:xfrm>
          <a:prstGeom prst="rect">
            <a:avLst/>
          </a:prstGeom>
          <a:noFill/>
          <a:ln/>
        </p:spPr>
        <p:txBody>
          <a:bodyPr wrap="square" lIns="0" tIns="0" rIns="0" bIns="0" rtlCol="0" anchor="t"/>
          <a:lstStyle/>
          <a:p>
            <a:r>
              <a:rPr lang="en-GB" sz="1450" dirty="0">
                <a:solidFill>
                  <a:schemeClr val="bg1">
                    <a:lumMod val="65000"/>
                  </a:schemeClr>
                </a:solidFill>
              </a:rPr>
              <a:t>[1] A. R. Hevner, S. T. March, J. Park, and S. Ram, "Design science in information systems research," MIS Q., vol. 28, no. 1, pp. 75–105, 2004, </a:t>
            </a:r>
            <a:r>
              <a:rPr lang="en-GB" sz="1450" dirty="0" err="1">
                <a:solidFill>
                  <a:schemeClr val="bg1">
                    <a:lumMod val="65000"/>
                  </a:schemeClr>
                </a:solidFill>
              </a:rPr>
              <a:t>doi</a:t>
            </a:r>
            <a:r>
              <a:rPr lang="en-GB" sz="1450" dirty="0">
                <a:solidFill>
                  <a:schemeClr val="bg1">
                    <a:lumMod val="65000"/>
                  </a:schemeClr>
                </a:solidFill>
              </a:rPr>
              <a:t>: 10.2307/25148625.</a:t>
            </a:r>
          </a:p>
          <a:p>
            <a:r>
              <a:rPr lang="en-GB" sz="1450" dirty="0">
                <a:solidFill>
                  <a:schemeClr val="bg1">
                    <a:lumMod val="65000"/>
                  </a:schemeClr>
                </a:solidFill>
              </a:rPr>
              <a:t>[2] K. Peffers, T. </a:t>
            </a:r>
            <a:r>
              <a:rPr lang="en-GB" sz="1450" dirty="0" err="1">
                <a:solidFill>
                  <a:schemeClr val="bg1">
                    <a:lumMod val="65000"/>
                  </a:schemeClr>
                </a:solidFill>
              </a:rPr>
              <a:t>Tuunanen</a:t>
            </a:r>
            <a:r>
              <a:rPr lang="en-GB" sz="1450" dirty="0">
                <a:solidFill>
                  <a:schemeClr val="bg1">
                    <a:lumMod val="65000"/>
                  </a:schemeClr>
                </a:solidFill>
              </a:rPr>
              <a:t>, M. A. Rothenberger, and S. Chatterjee, "A design science research methodology for information systems research," J. Manage. Inf. Syst., vol. 24, no. 3, pp. 45–77, 2007, </a:t>
            </a:r>
            <a:r>
              <a:rPr lang="en-GB" sz="1450" dirty="0" err="1">
                <a:solidFill>
                  <a:schemeClr val="bg1">
                    <a:lumMod val="65000"/>
                  </a:schemeClr>
                </a:solidFill>
              </a:rPr>
              <a:t>doi</a:t>
            </a:r>
            <a:r>
              <a:rPr lang="en-GB" sz="1450" dirty="0">
                <a:solidFill>
                  <a:schemeClr val="bg1">
                    <a:lumMod val="65000"/>
                  </a:schemeClr>
                </a:solidFill>
              </a:rPr>
              <a:t>: 10.2753/MIS0742-1222240302.</a:t>
            </a:r>
          </a:p>
          <a:p>
            <a:r>
              <a:rPr lang="en-GB" sz="1450" dirty="0">
                <a:solidFill>
                  <a:schemeClr val="bg1">
                    <a:lumMod val="65000"/>
                  </a:schemeClr>
                </a:solidFill>
              </a:rPr>
              <a:t>[3] W. X. Zhao et al., "A survey of large language models," arXiv:2303.18223, Mar. 2023.</a:t>
            </a:r>
          </a:p>
          <a:p>
            <a:r>
              <a:rPr lang="en-GB" sz="1450" dirty="0">
                <a:solidFill>
                  <a:schemeClr val="bg1">
                    <a:lumMod val="65000"/>
                  </a:schemeClr>
                </a:solidFill>
              </a:rPr>
              <a:t>[4] </a:t>
            </a:r>
            <a:r>
              <a:rPr lang="en-GB" sz="1450" dirty="0" err="1">
                <a:solidFill>
                  <a:schemeClr val="bg1">
                    <a:lumMod val="65000"/>
                  </a:schemeClr>
                </a:solidFill>
              </a:rPr>
              <a:t>ElevenLabs</a:t>
            </a:r>
            <a:r>
              <a:rPr lang="en-GB" sz="1450" dirty="0">
                <a:solidFill>
                  <a:schemeClr val="bg1">
                    <a:lumMod val="65000"/>
                  </a:schemeClr>
                </a:solidFill>
              </a:rPr>
              <a:t>. "Eleven v3." elevenlabs.io. Accessed: July 9, 2026. [Online]. Available: https://elevenlabs.io/v3</a:t>
            </a:r>
          </a:p>
          <a:p>
            <a:r>
              <a:rPr lang="en-GB" sz="1450" dirty="0">
                <a:solidFill>
                  <a:schemeClr val="bg1">
                    <a:lumMod val="65000"/>
                  </a:schemeClr>
                </a:solidFill>
              </a:rPr>
              <a:t>[5] Google DeepMind. "Gemini 3 Pro Image (Nano Banana Pro)." </a:t>
            </a:r>
            <a:r>
              <a:rPr lang="en-GB" sz="1450" dirty="0" err="1">
                <a:solidFill>
                  <a:schemeClr val="bg1">
                    <a:lumMod val="65000"/>
                  </a:schemeClr>
                </a:solidFill>
              </a:rPr>
              <a:t>deepmind.google</a:t>
            </a:r>
            <a:r>
              <a:rPr lang="en-GB" sz="1450" dirty="0">
                <a:solidFill>
                  <a:schemeClr val="bg1">
                    <a:lumMod val="65000"/>
                  </a:schemeClr>
                </a:solidFill>
              </a:rPr>
              <a:t>. Accessed: July 9, 2026. [Online]. Available: https://deepmind.google/models/gemini-image/pro/</a:t>
            </a:r>
          </a:p>
          <a:p>
            <a:r>
              <a:rPr lang="en-GB" sz="1450" dirty="0">
                <a:solidFill>
                  <a:schemeClr val="bg1">
                    <a:lumMod val="65000"/>
                  </a:schemeClr>
                </a:solidFill>
              </a:rPr>
              <a:t>[6] ByteDance Seed. "</a:t>
            </a:r>
            <a:r>
              <a:rPr lang="en-GB" sz="1450" dirty="0" err="1">
                <a:solidFill>
                  <a:schemeClr val="bg1">
                    <a:lumMod val="65000"/>
                  </a:schemeClr>
                </a:solidFill>
              </a:rPr>
              <a:t>Seedance</a:t>
            </a:r>
            <a:r>
              <a:rPr lang="en-GB" sz="1450" dirty="0">
                <a:solidFill>
                  <a:schemeClr val="bg1">
                    <a:lumMod val="65000"/>
                  </a:schemeClr>
                </a:solidFill>
              </a:rPr>
              <a:t> 1.5 Pro." seed.bytedance.com. Accessed: July 9, 2026. [Online]. Available: https://seed.bytedance.com/en/seedance1_5_pro</a:t>
            </a:r>
          </a:p>
        </p:txBody>
      </p:sp>
      <p:pic>
        <p:nvPicPr>
          <p:cNvPr id="65" name="Picture 64">
            <a:extLst>
              <a:ext uri="{FF2B5EF4-FFF2-40B4-BE49-F238E27FC236}">
                <a16:creationId xmlns:a16="http://schemas.microsoft.com/office/drawing/2014/main" id="{9662F998-7E68-725F-686A-9B3C47DE5646}"/>
              </a:ext>
            </a:extLst>
          </p:cNvPr>
          <p:cNvPicPr>
            <a:picLocks noChangeAspect="1"/>
          </p:cNvPicPr>
          <p:nvPr/>
        </p:nvPicPr>
        <p:blipFill>
          <a:blip r:embed="rId5"/>
          <a:srcRect/>
          <a:stretch/>
        </p:blipFill>
        <p:spPr>
          <a:xfrm>
            <a:off x="27435308" y="550952"/>
            <a:ext cx="2195564" cy="257859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972</Words>
  <Application>Microsoft Office PowerPoint</Application>
  <PresentationFormat>Custom</PresentationFormat>
  <Paragraphs>64</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Script to Screen - Exhibition Poster (dark)</dc:title>
  <dc:subject>PptxGenJS Presentation</dc:subject>
  <dc:creator>Sentiljano Kacokaj</dc:creator>
  <cp:lastModifiedBy>Sentiljano Kacokaj (2313169)</cp:lastModifiedBy>
  <cp:revision>15</cp:revision>
  <dcterms:created xsi:type="dcterms:W3CDTF">2026-07-05T19:20:40Z</dcterms:created>
  <dcterms:modified xsi:type="dcterms:W3CDTF">2026-07-13T01:03:39Z</dcterms:modified>
</cp:coreProperties>
</file>