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6" r:id="rId2"/>
    <p:sldId id="271" r:id="rId3"/>
    <p:sldId id="266" r:id="rId4"/>
    <p:sldId id="281" r:id="rId5"/>
    <p:sldId id="259" r:id="rId6"/>
    <p:sldId id="272" r:id="rId7"/>
    <p:sldId id="274" r:id="rId8"/>
    <p:sldId id="264" r:id="rId9"/>
    <p:sldId id="261" r:id="rId10"/>
    <p:sldId id="279" r:id="rId11"/>
    <p:sldId id="280" r:id="rId12"/>
    <p:sldId id="267" r:id="rId13"/>
    <p:sldId id="289" r:id="rId14"/>
    <p:sldId id="283" r:id="rId15"/>
    <p:sldId id="278" r:id="rId16"/>
    <p:sldId id="265" r:id="rId17"/>
    <p:sldId id="286" r:id="rId18"/>
    <p:sldId id="287" r:id="rId19"/>
    <p:sldId id="284" r:id="rId20"/>
    <p:sldId id="275" r:id="rId21"/>
    <p:sldId id="276" r:id="rId22"/>
    <p:sldId id="285" r:id="rId23"/>
    <p:sldId id="288" r:id="rId24"/>
    <p:sldId id="262" r:id="rId25"/>
  </p:sldIdLst>
  <p:sldSz cx="9144000" cy="6858000" type="screen4x3"/>
  <p:notesSz cx="6669088" cy="9753600"/>
  <p:defaultTextStyle>
    <a:defPPr>
      <a:defRPr lang="en-GB"/>
    </a:defPPr>
    <a:lvl1pPr algn="l" rtl="0" fontAlgn="base">
      <a:spcBef>
        <a:spcPct val="0"/>
      </a:spcBef>
      <a:spcAft>
        <a:spcPct val="0"/>
      </a:spcAft>
      <a:defRPr sz="2400" kern="1200">
        <a:solidFill>
          <a:schemeClr val="tx1"/>
        </a:solidFill>
        <a:latin typeface="Century Gothic" pitchFamily="34" charset="0"/>
        <a:ea typeface="+mn-ea"/>
        <a:cs typeface="+mn-cs"/>
      </a:defRPr>
    </a:lvl1pPr>
    <a:lvl2pPr marL="457200" algn="l" rtl="0" fontAlgn="base">
      <a:spcBef>
        <a:spcPct val="0"/>
      </a:spcBef>
      <a:spcAft>
        <a:spcPct val="0"/>
      </a:spcAft>
      <a:defRPr sz="2400" kern="1200">
        <a:solidFill>
          <a:schemeClr val="tx1"/>
        </a:solidFill>
        <a:latin typeface="Century Gothic" pitchFamily="34" charset="0"/>
        <a:ea typeface="+mn-ea"/>
        <a:cs typeface="+mn-cs"/>
      </a:defRPr>
    </a:lvl2pPr>
    <a:lvl3pPr marL="914400" algn="l" rtl="0" fontAlgn="base">
      <a:spcBef>
        <a:spcPct val="0"/>
      </a:spcBef>
      <a:spcAft>
        <a:spcPct val="0"/>
      </a:spcAft>
      <a:defRPr sz="2400" kern="1200">
        <a:solidFill>
          <a:schemeClr val="tx1"/>
        </a:solidFill>
        <a:latin typeface="Century Gothic" pitchFamily="34" charset="0"/>
        <a:ea typeface="+mn-ea"/>
        <a:cs typeface="+mn-cs"/>
      </a:defRPr>
    </a:lvl3pPr>
    <a:lvl4pPr marL="1371600" algn="l" rtl="0" fontAlgn="base">
      <a:spcBef>
        <a:spcPct val="0"/>
      </a:spcBef>
      <a:spcAft>
        <a:spcPct val="0"/>
      </a:spcAft>
      <a:defRPr sz="2400" kern="1200">
        <a:solidFill>
          <a:schemeClr val="tx1"/>
        </a:solidFill>
        <a:latin typeface="Century Gothic" pitchFamily="34" charset="0"/>
        <a:ea typeface="+mn-ea"/>
        <a:cs typeface="+mn-cs"/>
      </a:defRPr>
    </a:lvl4pPr>
    <a:lvl5pPr marL="1828800" algn="l" rtl="0" fontAlgn="base">
      <a:spcBef>
        <a:spcPct val="0"/>
      </a:spcBef>
      <a:spcAft>
        <a:spcPct val="0"/>
      </a:spcAft>
      <a:defRPr sz="2400" kern="1200">
        <a:solidFill>
          <a:schemeClr val="tx1"/>
        </a:solidFill>
        <a:latin typeface="Century Gothic" pitchFamily="34" charset="0"/>
        <a:ea typeface="+mn-ea"/>
        <a:cs typeface="+mn-cs"/>
      </a:defRPr>
    </a:lvl5pPr>
    <a:lvl6pPr marL="2286000" algn="l" defTabSz="914400" rtl="0" eaLnBrk="1" latinLnBrk="0" hangingPunct="1">
      <a:defRPr sz="2400" kern="1200">
        <a:solidFill>
          <a:schemeClr val="tx1"/>
        </a:solidFill>
        <a:latin typeface="Century Gothic" pitchFamily="34" charset="0"/>
        <a:ea typeface="+mn-ea"/>
        <a:cs typeface="+mn-cs"/>
      </a:defRPr>
    </a:lvl6pPr>
    <a:lvl7pPr marL="2743200" algn="l" defTabSz="914400" rtl="0" eaLnBrk="1" latinLnBrk="0" hangingPunct="1">
      <a:defRPr sz="2400" kern="1200">
        <a:solidFill>
          <a:schemeClr val="tx1"/>
        </a:solidFill>
        <a:latin typeface="Century Gothic" pitchFamily="34" charset="0"/>
        <a:ea typeface="+mn-ea"/>
        <a:cs typeface="+mn-cs"/>
      </a:defRPr>
    </a:lvl7pPr>
    <a:lvl8pPr marL="3200400" algn="l" defTabSz="914400" rtl="0" eaLnBrk="1" latinLnBrk="0" hangingPunct="1">
      <a:defRPr sz="2400" kern="1200">
        <a:solidFill>
          <a:schemeClr val="tx1"/>
        </a:solidFill>
        <a:latin typeface="Century Gothic" pitchFamily="34" charset="0"/>
        <a:ea typeface="+mn-ea"/>
        <a:cs typeface="+mn-cs"/>
      </a:defRPr>
    </a:lvl8pPr>
    <a:lvl9pPr marL="3657600" algn="l" defTabSz="914400" rtl="0" eaLnBrk="1" latinLnBrk="0" hangingPunct="1">
      <a:defRPr sz="2400" kern="1200">
        <a:solidFill>
          <a:schemeClr val="tx1"/>
        </a:solidFill>
        <a:latin typeface="Century Gothic"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324B"/>
    <a:srgbClr val="254B71"/>
    <a:srgbClr val="004846"/>
    <a:srgbClr val="003366"/>
    <a:srgbClr val="003A00"/>
    <a:srgbClr val="002E00"/>
    <a:srgbClr val="004C00"/>
    <a:srgbClr val="006600"/>
    <a:srgbClr val="FFFF99"/>
    <a:srgbClr val="0074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488" autoAdjust="0"/>
    <p:restoredTop sz="94660"/>
  </p:normalViewPr>
  <p:slideViewPr>
    <p:cSldViewPr>
      <p:cViewPr varScale="1">
        <p:scale>
          <a:sx n="64" d="100"/>
          <a:sy n="64" d="100"/>
        </p:scale>
        <p:origin x="66" y="264"/>
      </p:cViewPr>
      <p:guideLst>
        <p:guide orient="horz" pos="2160"/>
        <p:guide pos="2880"/>
      </p:guideLst>
    </p:cSldViewPr>
  </p:slideViewPr>
  <p:notesTextViewPr>
    <p:cViewPr>
      <p:scale>
        <a:sx n="100" d="100"/>
        <a:sy n="100" d="100"/>
      </p:scale>
      <p:origin x="0" y="0"/>
    </p:cViewPr>
  </p:notesTextViewPr>
  <p:sorterViewPr>
    <p:cViewPr>
      <p:scale>
        <a:sx n="150" d="100"/>
        <a:sy n="150" d="100"/>
      </p:scale>
      <p:origin x="0" y="-13236"/>
    </p:cViewPr>
  </p:sorterViewPr>
  <p:notesViewPr>
    <p:cSldViewPr>
      <p:cViewPr varScale="1">
        <p:scale>
          <a:sx n="51" d="100"/>
          <a:sy n="51" d="100"/>
        </p:scale>
        <p:origin x="-1980"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4872FCE8-7133-4207-8E3D-EEA27519BC57}" type="datetimeFigureOut">
              <a:rPr lang="en-GB" smtClean="0"/>
              <a:t>23/10/2019</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475F5EE0-A4F5-4A01-A5DA-0510C1CAFB1F}" type="slidenum">
              <a:rPr lang="en-GB" smtClean="0"/>
              <a:t>‹#›</a:t>
            </a:fld>
            <a:endParaRPr lang="en-GB"/>
          </a:p>
        </p:txBody>
      </p:sp>
    </p:spTree>
    <p:extLst>
      <p:ext uri="{BB962C8B-B14F-4D97-AF65-F5344CB8AC3E}">
        <p14:creationId xmlns:p14="http://schemas.microsoft.com/office/powerpoint/2010/main" val="3220721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6866" y="0"/>
            <a:ext cx="2890665" cy="488226"/>
          </a:xfrm>
          <a:prstGeom prst="rect">
            <a:avLst/>
          </a:prstGeom>
        </p:spPr>
        <p:txBody>
          <a:bodyPr vert="horz" lIns="89785" tIns="44892" rIns="89785" bIns="44892" rtlCol="0"/>
          <a:lstStyle>
            <a:lvl1pPr algn="r">
              <a:defRPr sz="1200"/>
            </a:lvl1pPr>
          </a:lstStyle>
          <a:p>
            <a:fld id="{B3BABB47-9F9F-4003-8CA3-CFD771AED36A}" type="datetimeFigureOut">
              <a:rPr lang="en-GB" smtClean="0"/>
              <a:t>23/10/2019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598" y="4632687"/>
            <a:ext cx="5335893" cy="4389354"/>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3815"/>
            <a:ext cx="2890665" cy="488225"/>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6866" y="9263815"/>
            <a:ext cx="2890665" cy="488225"/>
          </a:xfrm>
          <a:prstGeom prst="rect">
            <a:avLst/>
          </a:prstGeom>
        </p:spPr>
        <p:txBody>
          <a:bodyPr vert="horz" lIns="89785" tIns="44892" rIns="89785" bIns="44892" rtlCol="0" anchor="b"/>
          <a:lstStyle>
            <a:lvl1pPr algn="r">
              <a:defRPr sz="1200"/>
            </a:lvl1pPr>
          </a:lstStyle>
          <a:p>
            <a:fld id="{7E167531-D454-4679-BEE9-11C254B79681}" type="slidenum">
              <a:rPr lang="en-GB" smtClean="0"/>
              <a:t>‹#›</a:t>
            </a:fld>
            <a:endParaRPr lang="en-GB"/>
          </a:p>
        </p:txBody>
      </p:sp>
    </p:spTree>
    <p:extLst>
      <p:ext uri="{BB962C8B-B14F-4D97-AF65-F5344CB8AC3E}">
        <p14:creationId xmlns:p14="http://schemas.microsoft.com/office/powerpoint/2010/main" val="1742362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3913A5D-C802-4C01-8092-85D03BEE09D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88C21AA-9267-4969-A1CA-28ACD7EDD63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6E1F827-E974-4D0C-9D63-C6053B8242F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F2CFF13-94E9-42C1-857F-1652DA62F2D6}"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1D1CAC4-206F-4FB0-8142-E7137511F95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85755DA8-260F-4FD6-9665-410C29079663}"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2D5BB9C6-75A9-4827-B501-7318FBDCA53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D4CB527-4C1D-473D-81BE-D7910455822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516D0CE-2C9E-424D-AE60-8435C7C4830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C6A21DD-9ADC-401A-9DCF-8311F96B460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50E9893-040A-4000-9401-DBC1A63A8CD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A00"/>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400">
                <a:latin typeface="+mn-lt"/>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pPr>
              <a:defRPr/>
            </a:pPr>
            <a:fld id="{9626193C-BFBB-470E-89F4-58290F7B7DDC}"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Felix Titling" pitchFamily="82" charset="0"/>
        </a:defRPr>
      </a:lvl2pPr>
      <a:lvl3pPr algn="ctr" rtl="0" eaLnBrk="0" fontAlgn="base" hangingPunct="0">
        <a:spcBef>
          <a:spcPct val="0"/>
        </a:spcBef>
        <a:spcAft>
          <a:spcPct val="0"/>
        </a:spcAft>
        <a:defRPr sz="4400">
          <a:solidFill>
            <a:schemeClr val="tx2"/>
          </a:solidFill>
          <a:latin typeface="Felix Titling" pitchFamily="82" charset="0"/>
        </a:defRPr>
      </a:lvl3pPr>
      <a:lvl4pPr algn="ctr" rtl="0" eaLnBrk="0" fontAlgn="base" hangingPunct="0">
        <a:spcBef>
          <a:spcPct val="0"/>
        </a:spcBef>
        <a:spcAft>
          <a:spcPct val="0"/>
        </a:spcAft>
        <a:defRPr sz="4400">
          <a:solidFill>
            <a:schemeClr val="tx2"/>
          </a:solidFill>
          <a:latin typeface="Felix Titling" pitchFamily="82" charset="0"/>
        </a:defRPr>
      </a:lvl4pPr>
      <a:lvl5pPr algn="ctr" rtl="0" eaLnBrk="0" fontAlgn="base" hangingPunct="0">
        <a:spcBef>
          <a:spcPct val="0"/>
        </a:spcBef>
        <a:spcAft>
          <a:spcPct val="0"/>
        </a:spcAft>
        <a:defRPr sz="4400">
          <a:solidFill>
            <a:schemeClr val="tx2"/>
          </a:solidFill>
          <a:latin typeface="Felix Titling" pitchFamily="82"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muse.jhu.edu/journals/eighteenth-century_studies/v031/31.4wolff.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286670" y="174358"/>
            <a:ext cx="4356905" cy="613694"/>
          </a:xfrm>
        </p:spPr>
        <p:txBody>
          <a:bodyPr/>
          <a:lstStyle/>
          <a:p>
            <a:pPr algn="l" eaLnBrk="1" hangingPunct="1"/>
            <a:r>
              <a:rPr lang="en-GB" sz="2400" dirty="0" err="1">
                <a:solidFill>
                  <a:schemeClr val="tx1"/>
                </a:solidFill>
              </a:rPr>
              <a:t>Hpen</a:t>
            </a:r>
            <a:r>
              <a:rPr lang="en-GB" sz="2400" dirty="0">
                <a:solidFill>
                  <a:schemeClr val="tx1"/>
                </a:solidFill>
              </a:rPr>
              <a:t> 7003: 19</a:t>
            </a:r>
            <a:r>
              <a:rPr lang="en-GB" sz="2400" baseline="30000" dirty="0">
                <a:solidFill>
                  <a:schemeClr val="tx1"/>
                </a:solidFill>
              </a:rPr>
              <a:t>th</a:t>
            </a:r>
            <a:r>
              <a:rPr lang="en-GB" sz="2400" dirty="0">
                <a:solidFill>
                  <a:schemeClr val="tx1"/>
                </a:solidFill>
              </a:rPr>
              <a:t> c prose</a:t>
            </a:r>
          </a:p>
        </p:txBody>
      </p:sp>
      <p:sp>
        <p:nvSpPr>
          <p:cNvPr id="2051" name="Rectangle 3"/>
          <p:cNvSpPr>
            <a:spLocks noGrp="1" noChangeArrowheads="1"/>
          </p:cNvSpPr>
          <p:nvPr>
            <p:ph type="subTitle" idx="1"/>
          </p:nvPr>
        </p:nvSpPr>
        <p:spPr>
          <a:xfrm>
            <a:off x="105970" y="1101725"/>
            <a:ext cx="8858517" cy="5661025"/>
          </a:xfrm>
        </p:spPr>
        <p:txBody>
          <a:bodyPr/>
          <a:lstStyle/>
          <a:p>
            <a:pPr algn="r" eaLnBrk="1" hangingPunct="1"/>
            <a:r>
              <a:rPr lang="en-GB" sz="2800" dirty="0">
                <a:latin typeface="+mj-lt"/>
              </a:rPr>
              <a:t>THE </a:t>
            </a:r>
            <a:r>
              <a:rPr lang="en-GB" sz="2800" dirty="0" smtClean="0">
                <a:latin typeface="+mj-lt"/>
              </a:rPr>
              <a:t>PRICE OF HAPPINESS</a:t>
            </a:r>
            <a:endParaRPr lang="en-GB" sz="2800" dirty="0">
              <a:latin typeface="+mj-lt"/>
            </a:endParaRPr>
          </a:p>
          <a:p>
            <a:pPr algn="r" eaLnBrk="1" hangingPunct="1">
              <a:spcBef>
                <a:spcPts val="600"/>
              </a:spcBef>
              <a:tabLst>
                <a:tab pos="800100" algn="l"/>
              </a:tabLst>
            </a:pPr>
            <a:r>
              <a:rPr lang="en-GB" sz="2400" dirty="0"/>
              <a:t>disruption </a:t>
            </a:r>
            <a:r>
              <a:rPr lang="en-GB" sz="2400" i="1" dirty="0"/>
              <a:t>&amp; </a:t>
            </a:r>
            <a:r>
              <a:rPr lang="en-GB" sz="2400" dirty="0"/>
              <a:t>disorder, </a:t>
            </a:r>
          </a:p>
          <a:p>
            <a:pPr algn="r" eaLnBrk="1" hangingPunct="1">
              <a:spcBef>
                <a:spcPts val="600"/>
              </a:spcBef>
              <a:tabLst>
                <a:tab pos="800100" algn="l"/>
              </a:tabLst>
            </a:pPr>
            <a:r>
              <a:rPr lang="en-GB" sz="2400" dirty="0"/>
              <a:t>freedom </a:t>
            </a:r>
            <a:r>
              <a:rPr lang="en-GB" sz="2400" i="1" dirty="0" smtClean="0"/>
              <a:t>or</a:t>
            </a:r>
            <a:r>
              <a:rPr lang="en-GB" sz="2400" dirty="0" smtClean="0"/>
              <a:t> </a:t>
            </a:r>
            <a:r>
              <a:rPr lang="en-GB" sz="2400" dirty="0"/>
              <a:t>slavery </a:t>
            </a:r>
          </a:p>
          <a:p>
            <a:pPr algn="r" eaLnBrk="1" hangingPunct="1">
              <a:spcBef>
                <a:spcPts val="600"/>
              </a:spcBef>
              <a:tabLst>
                <a:tab pos="800100" algn="l"/>
              </a:tabLst>
            </a:pPr>
            <a:r>
              <a:rPr lang="en-GB" sz="2400" dirty="0"/>
              <a:t>in</a:t>
            </a:r>
            <a:r>
              <a:rPr lang="en-GB" sz="2400" i="1" dirty="0"/>
              <a:t> Mansfield Park</a:t>
            </a:r>
            <a:endParaRPr lang="en-GB" sz="2400" dirty="0"/>
          </a:p>
          <a:p>
            <a:pPr eaLnBrk="1" hangingPunct="1"/>
            <a:endParaRPr lang="en-GB" dirty="0"/>
          </a:p>
          <a:p>
            <a:pPr algn="l" eaLnBrk="1" hangingPunct="1"/>
            <a:endParaRPr lang="en-GB" sz="2400" dirty="0"/>
          </a:p>
          <a:p>
            <a:pPr algn="l" eaLnBrk="1" hangingPunct="1"/>
            <a:endParaRPr lang="en-GB" sz="2400" dirty="0">
              <a:latin typeface="Garamond" pitchFamily="18" charset="0"/>
            </a:endParaRPr>
          </a:p>
        </p:txBody>
      </p:sp>
      <p:sp>
        <p:nvSpPr>
          <p:cNvPr id="2053" name="Rectangle 5"/>
          <p:cNvSpPr>
            <a:spLocks noChangeArrowheads="1"/>
          </p:cNvSpPr>
          <p:nvPr/>
        </p:nvSpPr>
        <p:spPr bwMode="auto">
          <a:xfrm>
            <a:off x="9550" y="6204163"/>
            <a:ext cx="5760640" cy="369332"/>
          </a:xfrm>
          <a:prstGeom prst="rect">
            <a:avLst/>
          </a:prstGeom>
          <a:noFill/>
          <a:ln w="9525">
            <a:noFill/>
            <a:miter lim="800000"/>
            <a:headEnd/>
            <a:tailEnd/>
          </a:ln>
        </p:spPr>
        <p:txBody>
          <a:bodyPr wrap="square">
            <a:spAutoFit/>
          </a:bodyPr>
          <a:lstStyle/>
          <a:p>
            <a:r>
              <a:rPr lang="en-GB" sz="1800" dirty="0"/>
              <a:t>Wright of Derby </a:t>
            </a:r>
            <a:r>
              <a:rPr lang="en-GB" sz="1800" i="1" dirty="0"/>
              <a:t>The </a:t>
            </a:r>
            <a:r>
              <a:rPr lang="en-GB" sz="1800" i="1" dirty="0" err="1"/>
              <a:t>Synnot</a:t>
            </a:r>
            <a:r>
              <a:rPr lang="en-GB" sz="1800" i="1" dirty="0"/>
              <a:t> Children</a:t>
            </a:r>
            <a:r>
              <a:rPr lang="en-GB" sz="1800" dirty="0"/>
              <a:t> (1781)</a:t>
            </a:r>
          </a:p>
        </p:txBody>
      </p:sp>
      <p:sp>
        <p:nvSpPr>
          <p:cNvPr id="2054" name="Text Box 6"/>
          <p:cNvSpPr txBox="1">
            <a:spLocks noChangeArrowheads="1"/>
          </p:cNvSpPr>
          <p:nvPr/>
        </p:nvSpPr>
        <p:spPr bwMode="auto">
          <a:xfrm>
            <a:off x="4462876" y="3944211"/>
            <a:ext cx="4464496" cy="2108269"/>
          </a:xfrm>
          <a:prstGeom prst="rect">
            <a:avLst/>
          </a:prstGeom>
          <a:noFill/>
          <a:ln w="9525">
            <a:noFill/>
            <a:miter lim="800000"/>
            <a:headEnd/>
            <a:tailEnd/>
          </a:ln>
        </p:spPr>
        <p:txBody>
          <a:bodyPr wrap="square">
            <a:spAutoFit/>
          </a:bodyPr>
          <a:lstStyle/>
          <a:p>
            <a:r>
              <a:rPr lang="en-GB" sz="1900" dirty="0">
                <a:solidFill>
                  <a:srgbClr val="FFC000"/>
                </a:solidFill>
              </a:rPr>
              <a:t>A Robin Red breast in a Cage </a:t>
            </a:r>
          </a:p>
          <a:p>
            <a:r>
              <a:rPr lang="en-GB" sz="1900" dirty="0">
                <a:solidFill>
                  <a:srgbClr val="FFC000"/>
                </a:solidFill>
              </a:rPr>
              <a:t>Puts all Heaven in a Rage. </a:t>
            </a:r>
          </a:p>
          <a:p>
            <a:r>
              <a:rPr lang="en-GB" sz="1900" dirty="0">
                <a:solidFill>
                  <a:srgbClr val="FFC000"/>
                </a:solidFill>
              </a:rPr>
              <a:t>A Dove House </a:t>
            </a:r>
            <a:r>
              <a:rPr lang="en-GB" sz="1900" dirty="0" err="1">
                <a:solidFill>
                  <a:srgbClr val="FFC000"/>
                </a:solidFill>
              </a:rPr>
              <a:t>fill'd</a:t>
            </a:r>
            <a:r>
              <a:rPr lang="en-GB" sz="1900" dirty="0">
                <a:solidFill>
                  <a:srgbClr val="FFC000"/>
                </a:solidFill>
              </a:rPr>
              <a:t> with Doves &amp; Pigeons </a:t>
            </a:r>
          </a:p>
          <a:p>
            <a:r>
              <a:rPr lang="en-GB" sz="1900" dirty="0">
                <a:solidFill>
                  <a:srgbClr val="FFC000"/>
                </a:solidFill>
              </a:rPr>
              <a:t>Shudders Hell thro' all its regions</a:t>
            </a:r>
            <a:r>
              <a:rPr lang="en-GB" sz="1800" dirty="0">
                <a:solidFill>
                  <a:srgbClr val="FFC000"/>
                </a:solidFill>
              </a:rPr>
              <a:t>.</a:t>
            </a:r>
          </a:p>
          <a:p>
            <a:endParaRPr lang="en-GB" sz="1800" dirty="0">
              <a:solidFill>
                <a:srgbClr val="FFC000"/>
              </a:solidFill>
            </a:endParaRPr>
          </a:p>
          <a:p>
            <a:r>
              <a:rPr lang="en-GB" sz="1800" dirty="0">
                <a:solidFill>
                  <a:srgbClr val="FFC000"/>
                </a:solidFill>
              </a:rPr>
              <a:t>           </a:t>
            </a:r>
            <a:r>
              <a:rPr lang="en-GB" sz="1700" dirty="0">
                <a:solidFill>
                  <a:srgbClr val="FFC000"/>
                </a:solidFill>
              </a:rPr>
              <a:t>Blake ‘Auguries of Innocence‘</a:t>
            </a:r>
          </a:p>
        </p:txBody>
      </p:sp>
      <p:pic>
        <p:nvPicPr>
          <p:cNvPr id="7" name="Picture 6" descr="Joseph_Wright_of_Derby_The_Synnot_children_.jpg"/>
          <p:cNvPicPr>
            <a:picLocks noChangeAspect="1"/>
          </p:cNvPicPr>
          <p:nvPr/>
        </p:nvPicPr>
        <p:blipFill>
          <a:blip r:embed="rId2" cstate="print"/>
          <a:stretch>
            <a:fillRect/>
          </a:stretch>
        </p:blipFill>
        <p:spPr>
          <a:xfrm>
            <a:off x="502905" y="1191475"/>
            <a:ext cx="3924436" cy="4709323"/>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9324B"/>
        </a:solidFill>
        <a:effectLst/>
      </p:bgPr>
    </p:bg>
    <p:spTree>
      <p:nvGrpSpPr>
        <p:cNvPr id="1" name=""/>
        <p:cNvGrpSpPr/>
        <p:nvPr/>
      </p:nvGrpSpPr>
      <p:grpSpPr>
        <a:xfrm>
          <a:off x="0" y="0"/>
          <a:ext cx="0" cy="0"/>
          <a:chOff x="0" y="0"/>
          <a:chExt cx="0" cy="0"/>
        </a:xfrm>
      </p:grpSpPr>
      <p:sp>
        <p:nvSpPr>
          <p:cNvPr id="4098" name="Text Box 4"/>
          <p:cNvSpPr txBox="1">
            <a:spLocks noChangeArrowheads="1"/>
          </p:cNvSpPr>
          <p:nvPr/>
        </p:nvSpPr>
        <p:spPr bwMode="auto">
          <a:xfrm>
            <a:off x="1619250" y="549275"/>
            <a:ext cx="4897438" cy="457200"/>
          </a:xfrm>
          <a:prstGeom prst="rect">
            <a:avLst/>
          </a:prstGeom>
          <a:noFill/>
          <a:ln w="9525">
            <a:noFill/>
            <a:miter lim="800000"/>
            <a:headEnd/>
            <a:tailEnd/>
          </a:ln>
        </p:spPr>
        <p:txBody>
          <a:bodyPr>
            <a:spAutoFit/>
          </a:bodyPr>
          <a:lstStyle/>
          <a:p>
            <a:pPr>
              <a:spcBef>
                <a:spcPct val="50000"/>
              </a:spcBef>
            </a:pPr>
            <a:endParaRPr lang="en-US"/>
          </a:p>
        </p:txBody>
      </p:sp>
      <p:sp>
        <p:nvSpPr>
          <p:cNvPr id="4099" name="Text Box 5"/>
          <p:cNvSpPr txBox="1">
            <a:spLocks noChangeArrowheads="1"/>
          </p:cNvSpPr>
          <p:nvPr/>
        </p:nvSpPr>
        <p:spPr bwMode="auto">
          <a:xfrm>
            <a:off x="251520" y="1368911"/>
            <a:ext cx="8351838" cy="5062924"/>
          </a:xfrm>
          <a:prstGeom prst="rect">
            <a:avLst/>
          </a:prstGeom>
          <a:noFill/>
          <a:ln w="9525">
            <a:noFill/>
            <a:miter lim="800000"/>
            <a:headEnd/>
            <a:tailEnd/>
          </a:ln>
        </p:spPr>
        <p:txBody>
          <a:bodyPr>
            <a:spAutoFit/>
          </a:bodyPr>
          <a:lstStyle/>
          <a:p>
            <a:r>
              <a:rPr lang="en-GB" i="1" dirty="0"/>
              <a:t>The realist novel -</a:t>
            </a:r>
          </a:p>
          <a:p>
            <a:endParaRPr lang="en-GB" sz="1200" i="1" dirty="0">
              <a:solidFill>
                <a:srgbClr val="FFFF99"/>
              </a:solidFill>
            </a:endParaRPr>
          </a:p>
          <a:p>
            <a:r>
              <a:rPr lang="en-GB" sz="2300" dirty="0">
                <a:latin typeface="+mn-lt"/>
              </a:rPr>
              <a:t>The 'principle of individuation' accepted by Locke was that of existence at a particular locus in space and time: since, as he wrote, </a:t>
            </a:r>
            <a:r>
              <a:rPr lang="en-GB" sz="2300" dirty="0">
                <a:solidFill>
                  <a:srgbClr val="FFC000"/>
                </a:solidFill>
              </a:rPr>
              <a:t>'ideas become general by separating from them the circumstances of time and place', </a:t>
            </a:r>
            <a:r>
              <a:rPr lang="en-GB" sz="2300" dirty="0">
                <a:latin typeface="+mn-lt"/>
              </a:rPr>
              <a:t>so they become particular only when both these circumstances are specified. In the same way the characters of the novel can only be individualized if they are set in a background of particularized time and place. . </a:t>
            </a:r>
            <a:r>
              <a:rPr lang="en-GB" sz="2300" dirty="0">
                <a:solidFill>
                  <a:srgbClr val="FFFF99"/>
                </a:solidFill>
              </a:rPr>
              <a:t>. </a:t>
            </a:r>
            <a:r>
              <a:rPr lang="en-GB" sz="2300" dirty="0">
                <a:solidFill>
                  <a:srgbClr val="FFC000"/>
                </a:solidFill>
              </a:rPr>
              <a:t>the novel in general has interested itself much more than any other literary form </a:t>
            </a:r>
            <a:r>
              <a:rPr lang="en-GB" sz="2300" u="sng" dirty="0">
                <a:solidFill>
                  <a:srgbClr val="FFC000"/>
                </a:solidFill>
              </a:rPr>
              <a:t>in the development of its characters in the course of time.</a:t>
            </a:r>
            <a:r>
              <a:rPr lang="en-GB" sz="2300" dirty="0">
                <a:solidFill>
                  <a:srgbClr val="FFC000"/>
                </a:solidFill>
              </a:rPr>
              <a:t> </a:t>
            </a:r>
          </a:p>
          <a:p>
            <a:endParaRPr lang="en-GB" sz="1200" dirty="0">
              <a:solidFill>
                <a:schemeClr val="bg1"/>
              </a:solidFill>
            </a:endParaRPr>
          </a:p>
          <a:p>
            <a:pPr algn="r"/>
            <a:r>
              <a:rPr lang="en-GB" sz="1800" dirty="0">
                <a:solidFill>
                  <a:srgbClr val="FFC000"/>
                </a:solidFill>
              </a:rPr>
              <a:t>Ian Watt (1957)</a:t>
            </a:r>
            <a:r>
              <a:rPr lang="en-GB" sz="1800" i="1" dirty="0">
                <a:solidFill>
                  <a:srgbClr val="FFC000"/>
                </a:solidFill>
              </a:rPr>
              <a:t> The Rise of the Novel</a:t>
            </a:r>
            <a:r>
              <a:rPr lang="en-GB" sz="1800" dirty="0">
                <a:solidFill>
                  <a:srgbClr val="FFC000"/>
                </a:solidFill>
              </a:rPr>
              <a:t>, (London: Chatto,1963) pp. 21-2</a:t>
            </a:r>
          </a:p>
        </p:txBody>
      </p:sp>
      <p:sp>
        <p:nvSpPr>
          <p:cNvPr id="4" name="Rectangle 3"/>
          <p:cNvSpPr/>
          <p:nvPr/>
        </p:nvSpPr>
        <p:spPr>
          <a:xfrm>
            <a:off x="0" y="188640"/>
            <a:ext cx="9144000" cy="1077218"/>
          </a:xfrm>
          <a:prstGeom prst="rect">
            <a:avLst/>
          </a:prstGeom>
        </p:spPr>
        <p:txBody>
          <a:bodyPr>
            <a:spAutoFit/>
          </a:bodyPr>
          <a:lstStyle/>
          <a:p>
            <a:pPr algn="ctr">
              <a:defRPr/>
            </a:pPr>
            <a:r>
              <a:rPr lang="en-GB" sz="3200" i="1" dirty="0">
                <a:solidFill>
                  <a:srgbClr val="FFC000"/>
                </a:solidFill>
                <a:latin typeface="+mj-lt"/>
              </a:rPr>
              <a:t>Mansfield Park</a:t>
            </a:r>
            <a:r>
              <a:rPr lang="en-GB" sz="3200" dirty="0">
                <a:solidFill>
                  <a:srgbClr val="FFC000"/>
                </a:solidFill>
                <a:latin typeface="+mj-lt"/>
              </a:rPr>
              <a:t> &amp;the effects of emotional deprivation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215516" y="707886"/>
            <a:ext cx="8712968" cy="5848881"/>
          </a:xfrm>
        </p:spPr>
        <p:txBody>
          <a:bodyPr/>
          <a:lstStyle/>
          <a:p>
            <a:pPr marL="0" indent="0" eaLnBrk="1" hangingPunct="1">
              <a:spcBef>
                <a:spcPts val="0"/>
              </a:spcBef>
              <a:buFontTx/>
              <a:buNone/>
              <a:defRPr/>
            </a:pPr>
            <a:r>
              <a:rPr lang="en-GB" sz="2200" dirty="0"/>
              <a:t>About thirty years ago Miss Maria Ward, of Huntingdon, with </a:t>
            </a:r>
            <a:r>
              <a:rPr lang="en-GB" sz="2200" dirty="0">
                <a:solidFill>
                  <a:srgbClr val="FFC000"/>
                </a:solidFill>
              </a:rPr>
              <a:t>only seven thousand pounds</a:t>
            </a:r>
            <a:r>
              <a:rPr lang="en-GB" sz="2200" dirty="0"/>
              <a:t>, had the good luck to captivate Sir Thomas Bertram, of Mansfield Park, in the county of Northampton, and to be thereby raised to the rank of a baronet's lady, with all the comforts and consequences of an handsome house and large income. All Huntingdon exclaimed on the greatness of the match, and </a:t>
            </a:r>
            <a:r>
              <a:rPr lang="en-GB" sz="2200" dirty="0">
                <a:solidFill>
                  <a:srgbClr val="FFC000"/>
                </a:solidFill>
              </a:rPr>
              <a:t>her uncle, the lawyer, himself, allowed her to be at least three thousand pounds short of any equitable claim to it</a:t>
            </a:r>
            <a:r>
              <a:rPr lang="en-GB" sz="2200" dirty="0">
                <a:solidFill>
                  <a:srgbClr val="FFFF00"/>
                </a:solidFill>
              </a:rPr>
              <a:t>.</a:t>
            </a:r>
            <a:r>
              <a:rPr lang="en-GB" sz="2200" dirty="0"/>
              <a:t> She had two sisters to be benefited by her elevation; and such of their acquaintance as thought Miss Ward and Miss Frances quite as handsome as Miss Maria, did not scruple to predict their marrying with almost equal advantage. But there certainly are </a:t>
            </a:r>
            <a:r>
              <a:rPr lang="en-GB" sz="2200" dirty="0">
                <a:solidFill>
                  <a:srgbClr val="FFC000"/>
                </a:solidFill>
              </a:rPr>
              <a:t>not so many men of large fortune in the world as there are pretty women to deserve them.</a:t>
            </a:r>
            <a:r>
              <a:rPr lang="en-GB" sz="2200" dirty="0"/>
              <a:t> Miss Ward, at the end of half a dozen years, found herself obliged to be attached to the Rev. Mr. Norris, a friend of her brother-in-law, with scarcely any private fortune.</a:t>
            </a:r>
          </a:p>
        </p:txBody>
      </p:sp>
      <p:sp>
        <p:nvSpPr>
          <p:cNvPr id="2" name="Rectangle 1"/>
          <p:cNvSpPr/>
          <p:nvPr/>
        </p:nvSpPr>
        <p:spPr>
          <a:xfrm>
            <a:off x="323528" y="121185"/>
            <a:ext cx="8712968" cy="584775"/>
          </a:xfrm>
          <a:prstGeom prst="rect">
            <a:avLst/>
          </a:prstGeom>
        </p:spPr>
        <p:txBody>
          <a:bodyPr wrap="square">
            <a:spAutoFit/>
          </a:bodyPr>
          <a:lstStyle/>
          <a:p>
            <a:r>
              <a:rPr lang="en-GB" sz="3200" kern="0" dirty="0">
                <a:solidFill>
                  <a:srgbClr val="FFC000"/>
                </a:solidFill>
                <a:latin typeface="Felix Titling"/>
              </a:rPr>
              <a:t>SETTING THE SCENE: marriage markets</a:t>
            </a:r>
            <a:r>
              <a:rPr lang="en-GB" sz="3200" kern="0" dirty="0">
                <a:solidFill>
                  <a:srgbClr val="FFC000"/>
                </a:solidFill>
                <a:latin typeface="Century Gothic"/>
              </a:rPr>
              <a:t> </a:t>
            </a:r>
            <a:endParaRPr lang="en-GB" sz="3200" dirty="0">
              <a:solidFill>
                <a:srgbClr val="FFC000"/>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790068"/>
            <a:ext cx="8671743" cy="6020366"/>
          </a:xfrm>
          <a:prstGeom prst="rect">
            <a:avLst/>
          </a:prstGeom>
        </p:spPr>
        <p:txBody>
          <a:bodyPr wrap="square">
            <a:spAutoFit/>
          </a:bodyPr>
          <a:lstStyle/>
          <a:p>
            <a:pPr>
              <a:lnSpc>
                <a:spcPct val="110000"/>
              </a:lnSpc>
            </a:pPr>
            <a:r>
              <a:rPr lang="en-GB" sz="2200" u="sng" dirty="0"/>
              <a:t>Sir Thomas </a:t>
            </a:r>
            <a:r>
              <a:rPr lang="en-GB" sz="2200" dirty="0"/>
              <a:t>did not know what was wanting, because, though a truly anxious father, he was not outwardly affectionate, and the reserve of his manner repressed all the flow of their spirits before him. </a:t>
            </a:r>
          </a:p>
          <a:p>
            <a:pPr>
              <a:lnSpc>
                <a:spcPct val="110000"/>
              </a:lnSpc>
            </a:pPr>
            <a:r>
              <a:rPr lang="en-GB" sz="2200" dirty="0"/>
              <a:t>To the education of her daughters </a:t>
            </a:r>
            <a:r>
              <a:rPr lang="en-GB" sz="2200" u="sng" dirty="0"/>
              <a:t>Lady Bertram </a:t>
            </a:r>
            <a:r>
              <a:rPr lang="en-GB" sz="2200" dirty="0"/>
              <a:t>paid not the smallest attention. She had not time for such cares. She was a woman who spent her days in sitting, nicely dressed, on a sofa, doing some long piece of needlework, of little use and no beauty, thinking more of her pug than her children, but very indulgent to the latter when it did not put herself to inconvenience, guided in everything important by Sir Thomas, and in smaller concerns by her sister. </a:t>
            </a:r>
            <a:r>
              <a:rPr lang="en-GB" sz="2200" dirty="0">
                <a:solidFill>
                  <a:srgbClr val="FFC000"/>
                </a:solidFill>
              </a:rPr>
              <a:t>Had she possessed greater leisure for the service of her girls, she would probably have supposed it unnecessary, for they were under the care of a governess, with proper masters, and could want nothing more. </a:t>
            </a:r>
          </a:p>
        </p:txBody>
      </p:sp>
      <p:sp>
        <p:nvSpPr>
          <p:cNvPr id="3" name="Rectangle 2"/>
          <p:cNvSpPr/>
          <p:nvPr/>
        </p:nvSpPr>
        <p:spPr>
          <a:xfrm>
            <a:off x="425624" y="185722"/>
            <a:ext cx="8497639" cy="584775"/>
          </a:xfrm>
          <a:prstGeom prst="rect">
            <a:avLst/>
          </a:prstGeom>
        </p:spPr>
        <p:txBody>
          <a:bodyPr wrap="square">
            <a:spAutoFit/>
          </a:bodyPr>
          <a:lstStyle/>
          <a:p>
            <a:pPr algn="ctr">
              <a:defRPr/>
            </a:pPr>
            <a:r>
              <a:rPr lang="en-GB" sz="3200" dirty="0">
                <a:solidFill>
                  <a:srgbClr val="FFC000"/>
                </a:solidFill>
                <a:latin typeface="+mj-lt"/>
              </a:rPr>
              <a:t>Parental neglect</a:t>
            </a:r>
          </a:p>
        </p:txBody>
      </p:sp>
    </p:spTree>
    <p:extLst>
      <p:ext uri="{BB962C8B-B14F-4D97-AF65-F5344CB8AC3E}">
        <p14:creationId xmlns:p14="http://schemas.microsoft.com/office/powerpoint/2010/main" val="34809754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9324B"/>
        </a:solidFill>
        <a:effectLst/>
      </p:bgPr>
    </p:bg>
    <p:spTree>
      <p:nvGrpSpPr>
        <p:cNvPr id="1" name=""/>
        <p:cNvGrpSpPr/>
        <p:nvPr/>
      </p:nvGrpSpPr>
      <p:grpSpPr>
        <a:xfrm>
          <a:off x="0" y="0"/>
          <a:ext cx="0" cy="0"/>
          <a:chOff x="0" y="0"/>
          <a:chExt cx="0" cy="0"/>
        </a:xfrm>
      </p:grpSpPr>
      <p:sp>
        <p:nvSpPr>
          <p:cNvPr id="12290" name="Rectangle 3"/>
          <p:cNvSpPr>
            <a:spLocks noGrp="1" noChangeArrowheads="1"/>
          </p:cNvSpPr>
          <p:nvPr>
            <p:ph idx="1"/>
          </p:nvPr>
        </p:nvSpPr>
        <p:spPr>
          <a:xfrm>
            <a:off x="32090" y="1132197"/>
            <a:ext cx="8934766" cy="5688012"/>
          </a:xfrm>
        </p:spPr>
        <p:txBody>
          <a:bodyPr/>
          <a:lstStyle/>
          <a:p>
            <a:pPr eaLnBrk="1" hangingPunct="1">
              <a:buFontTx/>
              <a:buNone/>
            </a:pPr>
            <a:r>
              <a:rPr lang="en-GB" sz="2400" b="1" dirty="0">
                <a:solidFill>
                  <a:schemeClr val="bg1"/>
                </a:solidFill>
              </a:rPr>
              <a:t>  </a:t>
            </a:r>
            <a:r>
              <a:rPr lang="en-GB" sz="2000" dirty="0">
                <a:solidFill>
                  <a:srgbClr val="FFFF99"/>
                </a:solidFill>
              </a:rPr>
              <a:t>	</a:t>
            </a:r>
            <a:r>
              <a:rPr lang="en-GB" sz="2200" dirty="0"/>
              <a:t>Children, according to Rousseau in Emile, have no "true memory". This lack, he explained, follows from the supposition that </a:t>
            </a:r>
            <a:r>
              <a:rPr lang="en-GB" sz="2200" dirty="0">
                <a:solidFill>
                  <a:srgbClr val="FFFF00"/>
                </a:solidFill>
              </a:rPr>
              <a:t>"</a:t>
            </a:r>
            <a:r>
              <a:rPr lang="en-GB" sz="2200" dirty="0">
                <a:solidFill>
                  <a:srgbClr val="FFC000"/>
                </a:solidFill>
              </a:rPr>
              <a:t>they retain sounds, figures, sensations, rarely ideas, and more rarely their relations.</a:t>
            </a:r>
            <a:r>
              <a:rPr lang="en-GB" sz="2200" dirty="0">
                <a:solidFill>
                  <a:srgbClr val="FFFF00"/>
                </a:solidFill>
              </a:rPr>
              <a:t>" </a:t>
            </a:r>
            <a:r>
              <a:rPr lang="en-GB" sz="2200" dirty="0"/>
              <a:t>Rousseau therefore rejected any pedagogy that depended upon memory or memorization, as in the teaching of foreign languages and world geography to children. "By a still more ridiculous error one makes them study history," he observed …</a:t>
            </a:r>
          </a:p>
          <a:p>
            <a:pPr eaLnBrk="1" hangingPunct="1">
              <a:buFontTx/>
              <a:buNone/>
            </a:pPr>
            <a:endParaRPr lang="en-GB" sz="800" dirty="0">
              <a:solidFill>
                <a:srgbClr val="FFFF99"/>
              </a:solidFill>
            </a:endParaRPr>
          </a:p>
          <a:p>
            <a:pPr eaLnBrk="1" hangingPunct="1">
              <a:buFontTx/>
              <a:buNone/>
            </a:pPr>
            <a:r>
              <a:rPr lang="en-GB" sz="2200" dirty="0">
                <a:solidFill>
                  <a:srgbClr val="FFFF99"/>
                </a:solidFill>
              </a:rPr>
              <a:t>	</a:t>
            </a:r>
            <a:r>
              <a:rPr lang="en-GB" sz="2200" dirty="0"/>
              <a:t>Rousseau proposed to offer the child only useful knowledge, to be imprinted upon him "in ineffaceable characters," … Rousseau urged the reader to select with care the objects surrounding a child, since "in which, unconsciously, he continually enriches his memory while waiting for his judgment to be able to profit from it." </a:t>
            </a:r>
            <a:r>
              <a:rPr lang="en-GB" sz="1600" dirty="0">
                <a:solidFill>
                  <a:srgbClr val="FFFF99"/>
                </a:solidFill>
              </a:rPr>
              <a:t>	</a:t>
            </a:r>
            <a:r>
              <a:rPr lang="en-GB" sz="1600" dirty="0">
                <a:solidFill>
                  <a:srgbClr val="FFC000"/>
                </a:solidFill>
              </a:rPr>
              <a:t>Larry Wolff , ‘Then I Imagine a Child: The Idea of Childhood and the  Philosophy of Memory in the Enlightenment’ pp. 377-8</a:t>
            </a:r>
            <a:endParaRPr lang="en-GB" sz="1600" dirty="0">
              <a:solidFill>
                <a:srgbClr val="FFC000"/>
              </a:solidFill>
              <a:hlinkClick r:id="rId2">
                <a:extLst>
                  <a:ext uri="{A12FA001-AC4F-418D-AE19-62706E023703}">
                    <ahyp:hlinkClr xmlns="" xmlns:ahyp="http://schemas.microsoft.com/office/drawing/2018/hyperlinkcolor" val="tx"/>
                  </a:ext>
                </a:extLst>
              </a:hlinkClick>
            </a:endParaRPr>
          </a:p>
          <a:p>
            <a:pPr algn="r" eaLnBrk="1" hangingPunct="1">
              <a:lnSpc>
                <a:spcPct val="80000"/>
              </a:lnSpc>
              <a:buFontTx/>
              <a:buNone/>
            </a:pPr>
            <a:r>
              <a:rPr lang="en-GB" sz="1600" dirty="0">
                <a:solidFill>
                  <a:srgbClr val="FFC000"/>
                </a:solidFill>
                <a:hlinkClick r:id="rId2">
                  <a:extLst>
                    <a:ext uri="{A12FA001-AC4F-418D-AE19-62706E023703}">
                      <ahyp:hlinkClr xmlns="" xmlns:ahyp="http://schemas.microsoft.com/office/drawing/2018/hyperlinkcolor" val="tx"/>
                    </a:ext>
                  </a:extLst>
                </a:hlinkClick>
              </a:rPr>
              <a:t>http://muse.jhu.edu/journals/eighteenth-century_studies/v031/31.4wolff.html</a:t>
            </a:r>
            <a:endParaRPr lang="en-GB" sz="1600" dirty="0">
              <a:solidFill>
                <a:srgbClr val="FFC000"/>
              </a:solidFill>
            </a:endParaRPr>
          </a:p>
        </p:txBody>
      </p:sp>
      <p:sp>
        <p:nvSpPr>
          <p:cNvPr id="4" name="Rectangle 3"/>
          <p:cNvSpPr/>
          <p:nvPr/>
        </p:nvSpPr>
        <p:spPr>
          <a:xfrm>
            <a:off x="616298" y="178090"/>
            <a:ext cx="7766349" cy="954107"/>
          </a:xfrm>
          <a:prstGeom prst="rect">
            <a:avLst/>
          </a:prstGeom>
        </p:spPr>
        <p:txBody>
          <a:bodyPr wrap="square">
            <a:spAutoFit/>
          </a:bodyPr>
          <a:lstStyle/>
          <a:p>
            <a:pPr algn="ctr">
              <a:defRPr/>
            </a:pPr>
            <a:r>
              <a:rPr lang="en-GB" sz="2800" kern="0" dirty="0">
                <a:solidFill>
                  <a:srgbClr val="FFC000"/>
                </a:solidFill>
                <a:latin typeface="+mj-lt"/>
              </a:rPr>
              <a:t>ROMANTIC changes: </a:t>
            </a:r>
            <a:r>
              <a:rPr lang="en-GB" sz="2800" dirty="0">
                <a:solidFill>
                  <a:srgbClr val="FFC000"/>
                </a:solidFill>
                <a:latin typeface="+mj-lt"/>
              </a:rPr>
              <a:t>ROUSSEAU ON CHILDHOOD </a:t>
            </a:r>
            <a:r>
              <a:rPr lang="en-GB" sz="2800" dirty="0" err="1">
                <a:solidFill>
                  <a:srgbClr val="FFC000"/>
                </a:solidFill>
                <a:latin typeface="+mj-lt"/>
              </a:rPr>
              <a:t>EXPERIENCe</a:t>
            </a:r>
            <a:r>
              <a:rPr lang="en-GB" sz="2800" dirty="0">
                <a:solidFill>
                  <a:srgbClr val="FFC000"/>
                </a:solidFill>
                <a:latin typeface="+mj-lt"/>
              </a:rPr>
              <a:t> (</a:t>
            </a:r>
            <a:r>
              <a:rPr lang="en-GB" sz="2800" dirty="0" err="1">
                <a:solidFill>
                  <a:srgbClr val="FFC000"/>
                </a:solidFill>
                <a:latin typeface="+mj-lt"/>
              </a:rPr>
              <a:t>i</a:t>
            </a:r>
            <a:r>
              <a:rPr lang="en-GB" sz="2800" dirty="0">
                <a:solidFill>
                  <a:srgbClr val="FFC000"/>
                </a:solidFill>
                <a:latin typeface="+mj-lt"/>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0">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9324B"/>
        </a:solidFill>
        <a:effectLst/>
      </p:bgPr>
    </p:bg>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1619250" y="549275"/>
            <a:ext cx="4897438" cy="457200"/>
          </a:xfrm>
          <a:prstGeom prst="rect">
            <a:avLst/>
          </a:prstGeom>
          <a:noFill/>
          <a:ln w="9525">
            <a:noFill/>
            <a:miter lim="800000"/>
            <a:headEnd/>
            <a:tailEnd/>
          </a:ln>
        </p:spPr>
        <p:txBody>
          <a:bodyPr>
            <a:spAutoFit/>
          </a:bodyPr>
          <a:lstStyle/>
          <a:p>
            <a:pPr>
              <a:spcBef>
                <a:spcPct val="50000"/>
              </a:spcBef>
            </a:pPr>
            <a:endParaRPr lang="en-US"/>
          </a:p>
        </p:txBody>
      </p:sp>
      <p:sp>
        <p:nvSpPr>
          <p:cNvPr id="8195" name="Text Box 3"/>
          <p:cNvSpPr txBox="1">
            <a:spLocks noChangeArrowheads="1"/>
          </p:cNvSpPr>
          <p:nvPr/>
        </p:nvSpPr>
        <p:spPr bwMode="auto">
          <a:xfrm>
            <a:off x="484668" y="1535888"/>
            <a:ext cx="8352766" cy="4154984"/>
          </a:xfrm>
          <a:prstGeom prst="rect">
            <a:avLst/>
          </a:prstGeom>
          <a:noFill/>
          <a:ln w="9525">
            <a:noFill/>
            <a:miter lim="800000"/>
            <a:headEnd/>
            <a:tailEnd/>
          </a:ln>
        </p:spPr>
        <p:txBody>
          <a:bodyPr wrap="square">
            <a:spAutoFit/>
          </a:bodyPr>
          <a:lstStyle/>
          <a:p>
            <a:r>
              <a:rPr lang="en-AU" dirty="0"/>
              <a:t>And will moralists pretend to assert that this is the condition in which </a:t>
            </a:r>
            <a:r>
              <a:rPr lang="en-AU" dirty="0">
                <a:solidFill>
                  <a:srgbClr val="FFC000"/>
                </a:solidFill>
              </a:rPr>
              <a:t>one-half of the human race should be encouraged to remain with listless inactivity and stupid acquiescence? </a:t>
            </a:r>
            <a:r>
              <a:rPr lang="en-AU" dirty="0"/>
              <a:t>Kind instructors! </a:t>
            </a:r>
            <a:r>
              <a:rPr lang="en-AU" u="sng" dirty="0">
                <a:solidFill>
                  <a:srgbClr val="FFC000"/>
                </a:solidFill>
              </a:rPr>
              <a:t>what were we created for? To remain, it may be said, innocent; they mean in a state of childhood </a:t>
            </a:r>
            <a:r>
              <a:rPr lang="en-AU" dirty="0"/>
              <a:t>We might as well never have been born, unless it were necessary that we should be created to enable man to acquire the noble privilege of reason, the power of discerning good from evil, whilst we lie down in the dust from whence we were taken, never to rise again. (chap. 4)</a:t>
            </a:r>
            <a:r>
              <a:rPr lang="en-GB" dirty="0"/>
              <a:t> </a:t>
            </a:r>
          </a:p>
        </p:txBody>
      </p:sp>
      <p:sp>
        <p:nvSpPr>
          <p:cNvPr id="4" name="Rectangle 3"/>
          <p:cNvSpPr/>
          <p:nvPr/>
        </p:nvSpPr>
        <p:spPr>
          <a:xfrm>
            <a:off x="304728" y="300821"/>
            <a:ext cx="8712646" cy="954107"/>
          </a:xfrm>
          <a:prstGeom prst="rect">
            <a:avLst/>
          </a:prstGeom>
        </p:spPr>
        <p:txBody>
          <a:bodyPr wrap="square">
            <a:spAutoFit/>
          </a:bodyPr>
          <a:lstStyle/>
          <a:p>
            <a:pPr algn="ctr">
              <a:defRPr/>
            </a:pPr>
            <a:r>
              <a:rPr lang="en-GB" sz="2800" dirty="0">
                <a:latin typeface="+mj-lt"/>
              </a:rPr>
              <a:t>Powerlessness &amp; passivity: Wollstonecraft </a:t>
            </a:r>
            <a:r>
              <a:rPr lang="en-GB" sz="2800" i="1" dirty="0">
                <a:latin typeface="+mj-lt"/>
              </a:rPr>
              <a:t>A Vindication of the Rights of Woman</a:t>
            </a:r>
            <a:r>
              <a:rPr lang="en-GB" sz="2800" dirty="0">
                <a:latin typeface="+mj-lt"/>
              </a:rPr>
              <a: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7564" y="548680"/>
            <a:ext cx="7848872" cy="5509200"/>
          </a:xfrm>
          <a:prstGeom prst="rect">
            <a:avLst/>
          </a:prstGeom>
        </p:spPr>
        <p:txBody>
          <a:bodyPr wrap="square">
            <a:spAutoFit/>
          </a:bodyPr>
          <a:lstStyle/>
          <a:p>
            <a:r>
              <a:rPr lang="en-GB" sz="2200" dirty="0"/>
              <a:t>They were a remarkably fine family, the sons very well-looking, the daughters decidedly handsome, and all of them well-grown and forward of their age, which produced as striking a difference between the cousins in person, as education had given to their address; and no one would have supposed the girls so nearly of an age as they really were. </a:t>
            </a:r>
            <a:r>
              <a:rPr lang="en-GB" sz="2200" dirty="0">
                <a:solidFill>
                  <a:srgbClr val="FFFF99"/>
                </a:solidFill>
              </a:rPr>
              <a:t>…</a:t>
            </a:r>
            <a:r>
              <a:rPr lang="en-GB" sz="2200" dirty="0"/>
              <a:t>The little visitor meanwhile was as unhappy as possible. </a:t>
            </a:r>
            <a:r>
              <a:rPr lang="en-GB" sz="2200" dirty="0">
                <a:solidFill>
                  <a:srgbClr val="FFC000"/>
                </a:solidFill>
              </a:rPr>
              <a:t>Afraid of everybody, ashamed of herself, and longing for the home she had left, she knew not how to look up, and could scarcely speak to be heard, or without crying. </a:t>
            </a:r>
            <a:r>
              <a:rPr lang="en-GB" sz="2200" dirty="0"/>
              <a:t>Mrs. Norris had been talking to her the whole way from Northampton of her wonderful good fortune, and the extraordinary degree of gratitude and good behaviour which it ought to produce, and her consciousness of misery was therefore increased by the idea of its being </a:t>
            </a:r>
            <a:r>
              <a:rPr lang="en-GB" sz="2200" dirty="0">
                <a:solidFill>
                  <a:srgbClr val="FFC000"/>
                </a:solidFill>
              </a:rPr>
              <a:t>a wicked thing for her not to be happy.</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9324B"/>
        </a:solidFill>
        <a:effectLst/>
      </p:bgPr>
    </p:bg>
    <p:spTree>
      <p:nvGrpSpPr>
        <p:cNvPr id="1" name=""/>
        <p:cNvGrpSpPr/>
        <p:nvPr/>
      </p:nvGrpSpPr>
      <p:grpSpPr>
        <a:xfrm>
          <a:off x="0" y="0"/>
          <a:ext cx="0" cy="0"/>
          <a:chOff x="0" y="0"/>
          <a:chExt cx="0" cy="0"/>
        </a:xfrm>
      </p:grpSpPr>
      <p:sp>
        <p:nvSpPr>
          <p:cNvPr id="13314" name="Rectangle 3"/>
          <p:cNvSpPr>
            <a:spLocks noGrp="1" noChangeArrowheads="1"/>
          </p:cNvSpPr>
          <p:nvPr>
            <p:ph idx="1"/>
          </p:nvPr>
        </p:nvSpPr>
        <p:spPr>
          <a:xfrm>
            <a:off x="323528" y="1052736"/>
            <a:ext cx="8820472" cy="5040560"/>
          </a:xfrm>
        </p:spPr>
        <p:txBody>
          <a:bodyPr/>
          <a:lstStyle/>
          <a:p>
            <a:pPr eaLnBrk="1" hangingPunct="1">
              <a:buFontTx/>
              <a:buNone/>
            </a:pPr>
            <a:r>
              <a:rPr lang="en-GB" sz="2400" dirty="0">
                <a:solidFill>
                  <a:srgbClr val="FFFF99"/>
                </a:solidFill>
                <a:latin typeface="Garamond" panose="02020404030301010803" pitchFamily="18" charset="0"/>
              </a:rPr>
              <a:t>    </a:t>
            </a:r>
            <a:r>
              <a:rPr lang="en-GB" sz="2400" dirty="0">
                <a:latin typeface="Garamond" panose="02020404030301010803" pitchFamily="18" charset="0"/>
              </a:rPr>
              <a:t>"Who would believe that this punishment of a child, received at eight years by the hand of a woman of thirty, has decided my tastes, my desires, my passions, myself, for the rest of my life?" … </a:t>
            </a:r>
          </a:p>
          <a:p>
            <a:pPr eaLnBrk="1" hangingPunct="1">
              <a:buFontTx/>
              <a:buNone/>
            </a:pPr>
            <a:r>
              <a:rPr lang="en-GB" sz="2400" dirty="0">
                <a:solidFill>
                  <a:srgbClr val="FFFF99"/>
                </a:solidFill>
              </a:rPr>
              <a:t> 	</a:t>
            </a:r>
            <a:r>
              <a:rPr lang="en-GB" sz="2200" dirty="0">
                <a:solidFill>
                  <a:srgbClr val="FFC000"/>
                </a:solidFill>
              </a:rPr>
              <a:t>Memories of </a:t>
            </a:r>
            <a:r>
              <a:rPr lang="en-GB" sz="2200" dirty="0" err="1">
                <a:solidFill>
                  <a:srgbClr val="FFC000"/>
                </a:solidFill>
              </a:rPr>
              <a:t>Bossey</a:t>
            </a:r>
            <a:r>
              <a:rPr lang="en-GB" sz="2200" dirty="0">
                <a:solidFill>
                  <a:srgbClr val="FFC000"/>
                </a:solidFill>
              </a:rPr>
              <a:t> determined not only his sensual tastes but also his moral character. </a:t>
            </a:r>
            <a:r>
              <a:rPr lang="en-GB" sz="2200" dirty="0"/>
              <a:t>It was there that he was falsely accused of breaking the teeth of the comb of Mlle </a:t>
            </a:r>
            <a:r>
              <a:rPr lang="en-GB" sz="2200" dirty="0" err="1"/>
              <a:t>Lambercier</a:t>
            </a:r>
            <a:r>
              <a:rPr lang="en-GB" sz="2200" dirty="0"/>
              <a:t>. This experience of injustice was so traumatic for the child Rousseau … even as he wrote his autobiographical account: "I feel as I write this that my pulse is rising again. These moments will always be present to me if I live to be a hundred thousand. This first feeling for violence and injustice has remained so profoundly engraved in my soul that every idea that relates to it restores to me my first emotion,. “   (Wolff )</a:t>
            </a:r>
          </a:p>
        </p:txBody>
      </p:sp>
      <p:sp>
        <p:nvSpPr>
          <p:cNvPr id="3" name="Rectangle 2"/>
          <p:cNvSpPr/>
          <p:nvPr/>
        </p:nvSpPr>
        <p:spPr>
          <a:xfrm>
            <a:off x="161764" y="183469"/>
            <a:ext cx="8496944" cy="553998"/>
          </a:xfrm>
          <a:prstGeom prst="rect">
            <a:avLst/>
          </a:prstGeom>
        </p:spPr>
        <p:txBody>
          <a:bodyPr wrap="square">
            <a:spAutoFit/>
          </a:bodyPr>
          <a:lstStyle/>
          <a:p>
            <a:pPr algn="ctr">
              <a:defRPr/>
            </a:pPr>
            <a:r>
              <a:rPr lang="en-GB" sz="3000" dirty="0">
                <a:latin typeface="+mj-lt"/>
              </a:rPr>
              <a:t>ROUSSEAU ON CHILDHOOD EXPERIENCE (ii)</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3"/>
          <p:cNvSpPr>
            <a:spLocks noGrp="1" noChangeArrowheads="1"/>
          </p:cNvSpPr>
          <p:nvPr>
            <p:ph idx="1"/>
          </p:nvPr>
        </p:nvSpPr>
        <p:spPr>
          <a:xfrm>
            <a:off x="170638" y="602919"/>
            <a:ext cx="8910228" cy="6113943"/>
          </a:xfrm>
        </p:spPr>
        <p:txBody>
          <a:bodyPr/>
          <a:lstStyle/>
          <a:p>
            <a:pPr marL="88900" indent="0" eaLnBrk="1" hangingPunct="1">
              <a:spcBef>
                <a:spcPts val="0"/>
              </a:spcBef>
              <a:buFontTx/>
              <a:buNone/>
              <a:defRPr/>
            </a:pPr>
            <a:endParaRPr lang="en-GB" sz="1800" dirty="0">
              <a:solidFill>
                <a:srgbClr val="FFC000"/>
              </a:solidFill>
            </a:endParaRPr>
          </a:p>
          <a:p>
            <a:pPr marL="88900" indent="0" eaLnBrk="1" hangingPunct="1">
              <a:spcBef>
                <a:spcPts val="0"/>
              </a:spcBef>
              <a:buFontTx/>
              <a:buNone/>
              <a:defRPr/>
            </a:pPr>
            <a:r>
              <a:rPr lang="en-GB" sz="1800" dirty="0" smtClean="0">
                <a:solidFill>
                  <a:srgbClr val="FFC000"/>
                </a:solidFill>
              </a:rPr>
              <a:t>“</a:t>
            </a:r>
            <a:r>
              <a:rPr lang="en-GB" sz="2200" dirty="0" smtClean="0">
                <a:solidFill>
                  <a:srgbClr val="FFC000"/>
                </a:solidFill>
              </a:rPr>
              <a:t>… all </a:t>
            </a:r>
            <a:r>
              <a:rPr lang="en-GB" sz="2200" dirty="0">
                <a:solidFill>
                  <a:srgbClr val="FFC000"/>
                </a:solidFill>
              </a:rPr>
              <a:t>the events of that period appear confused and indistinct. </a:t>
            </a:r>
            <a:r>
              <a:rPr lang="en-GB" sz="2200" dirty="0"/>
              <a:t>A strange multiplicity of sensations seized me, and I saw, felt, heard, and smelt at the same time; and it was, indeed, a long time before I learned to distinguish between the operations of my various senses. By degrees, I remember, a stronger light pressed upon my nerves, so that I was obliged to shut my eyes. Darkness then came over me and troubled me, but hardly had I felt this when, by opening my eyes, as I now suppose, the light poured in upon me again. I walked and, I believe, descended, but I presently found a great alteration in my sensations. Before, dark and opaque bodies had surrounded me, impervious to my touch or sight; but I now found that I could wander on at liberty, with no obstacles which I could not either  surmount or avoid. The light became more and more oppressive to me, and the heat wearying me as I walked, I sought a place where I could receive shade near </a:t>
            </a:r>
          </a:p>
        </p:txBody>
      </p:sp>
      <p:sp>
        <p:nvSpPr>
          <p:cNvPr id="2" name="Rectangle 1"/>
          <p:cNvSpPr/>
          <p:nvPr/>
        </p:nvSpPr>
        <p:spPr>
          <a:xfrm>
            <a:off x="107504" y="116632"/>
            <a:ext cx="9036496" cy="486287"/>
          </a:xfrm>
          <a:prstGeom prst="rect">
            <a:avLst/>
          </a:prstGeom>
          <a:solidFill>
            <a:srgbClr val="19324B"/>
          </a:solidFill>
        </p:spPr>
        <p:txBody>
          <a:bodyPr wrap="square">
            <a:spAutoFit/>
          </a:bodyPr>
          <a:lstStyle/>
          <a:p>
            <a:pPr marL="342900" lvl="0" indent="-342900" algn="ctr">
              <a:lnSpc>
                <a:spcPct val="80000"/>
              </a:lnSpc>
              <a:spcBef>
                <a:spcPct val="20000"/>
              </a:spcBef>
              <a:defRPr/>
            </a:pPr>
            <a:r>
              <a:rPr lang="en-GB" kern="0" dirty="0">
                <a:latin typeface="Century Gothic"/>
              </a:rPr>
              <a:t>2. </a:t>
            </a:r>
            <a:r>
              <a:rPr lang="en-GB" sz="1800" kern="0" dirty="0">
                <a:latin typeface="Century Gothic"/>
              </a:rPr>
              <a:t> </a:t>
            </a:r>
            <a:r>
              <a:rPr lang="en-GB" sz="3200" kern="0" dirty="0">
                <a:latin typeface="Felix Titling"/>
              </a:rPr>
              <a:t>GOTHIC PRETEXTS: CHILD DEVELOPMENT </a:t>
            </a:r>
            <a:endParaRPr lang="en-GB" sz="2000" kern="0" dirty="0">
              <a:latin typeface="Felix Titling"/>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836712"/>
            <a:ext cx="8291264" cy="5832648"/>
          </a:xfrm>
        </p:spPr>
        <p:txBody>
          <a:bodyPr/>
          <a:lstStyle/>
          <a:p>
            <a:pPr marL="0" indent="0">
              <a:buNone/>
            </a:pPr>
            <a:r>
              <a:rPr lang="en-GB" sz="2200" dirty="0"/>
              <a:t>Ingolstadt; and here I lay by the side of a brook resting from my fatigue, until I felt tormented by hunger and thirst. This roused me from my nearly dormant state, and I ate some berries which I found hanging on the trees or lying on the ground. I slaked my thirst at the brook, and then lying down, was overcome by sleep. </a:t>
            </a:r>
          </a:p>
          <a:p>
            <a:pPr marL="0" indent="0">
              <a:buNone/>
            </a:pPr>
            <a:r>
              <a:rPr lang="en-GB" sz="2200" dirty="0">
                <a:solidFill>
                  <a:schemeClr val="bg1"/>
                </a:solidFill>
              </a:rPr>
              <a:t>	 </a:t>
            </a:r>
            <a:r>
              <a:rPr lang="en-GB" sz="2200" dirty="0"/>
              <a:t>“… I was a poor, helpless, miserable wretch; I knew, and could distinguish, nothing; but feeling pain invade me on all sides, I sat down and wept.</a:t>
            </a:r>
          </a:p>
          <a:p>
            <a:pPr marL="0" indent="0">
              <a:buNone/>
            </a:pPr>
            <a:r>
              <a:rPr lang="en-GB" sz="2200" dirty="0">
                <a:solidFill>
                  <a:schemeClr val="bg1"/>
                </a:solidFill>
              </a:rPr>
              <a:t>  	</a:t>
            </a:r>
            <a:r>
              <a:rPr lang="en-GB" sz="2200" dirty="0">
                <a:solidFill>
                  <a:srgbClr val="FFFF99"/>
                </a:solidFill>
              </a:rPr>
              <a:t> </a:t>
            </a:r>
            <a:r>
              <a:rPr lang="en-GB" sz="2200" dirty="0"/>
              <a:t>… No distinct ideas occupied my mind; all was confused. </a:t>
            </a:r>
            <a:r>
              <a:rPr lang="en-GB" sz="2200" dirty="0">
                <a:solidFill>
                  <a:srgbClr val="FFC000"/>
                </a:solidFill>
              </a:rPr>
              <a:t>I felt light, and hunger, and thirst, and darkness; innumerable sounds rang in my ears, and on all sides various scents saluted me; the only object that I could distinguish was the bright moon, </a:t>
            </a:r>
            <a:r>
              <a:rPr lang="en-GB" sz="2200" dirty="0"/>
              <a:t>and I fixed my eyes on that with pleasure. </a:t>
            </a:r>
          </a:p>
          <a:p>
            <a:pPr marL="0" indent="0" algn="r">
              <a:buNone/>
            </a:pPr>
            <a:r>
              <a:rPr lang="en-GB" sz="2400" dirty="0">
                <a:solidFill>
                  <a:srgbClr val="FFFF99"/>
                </a:solidFill>
              </a:rPr>
              <a:t>	</a:t>
            </a:r>
            <a:r>
              <a:rPr lang="en-GB" sz="2000" dirty="0">
                <a:solidFill>
                  <a:srgbClr val="FFFF00"/>
                </a:solidFill>
              </a:rPr>
              <a:t> </a:t>
            </a:r>
            <a:r>
              <a:rPr lang="en-GB" sz="2000" i="1" dirty="0">
                <a:solidFill>
                  <a:srgbClr val="FFC000"/>
                </a:solidFill>
              </a:rPr>
              <a:t>Frankenstein,</a:t>
            </a:r>
            <a:r>
              <a:rPr lang="en-GB" sz="2000" dirty="0">
                <a:solidFill>
                  <a:srgbClr val="FFC000"/>
                </a:solidFill>
              </a:rPr>
              <a:t> 1818: chap11</a:t>
            </a:r>
            <a:endParaRPr lang="en-GB" sz="1800" dirty="0">
              <a:solidFill>
                <a:srgbClr val="FFC000"/>
              </a:solidFill>
            </a:endParaRPr>
          </a:p>
        </p:txBody>
      </p:sp>
      <p:sp>
        <p:nvSpPr>
          <p:cNvPr id="4" name="Rectangle 3"/>
          <p:cNvSpPr/>
          <p:nvPr/>
        </p:nvSpPr>
        <p:spPr>
          <a:xfrm>
            <a:off x="179512" y="197042"/>
            <a:ext cx="8784976" cy="439736"/>
          </a:xfrm>
          <a:prstGeom prst="rect">
            <a:avLst/>
          </a:prstGeom>
          <a:solidFill>
            <a:srgbClr val="19324B"/>
          </a:solidFill>
        </p:spPr>
        <p:txBody>
          <a:bodyPr wrap="square">
            <a:spAutoFit/>
          </a:bodyPr>
          <a:lstStyle/>
          <a:p>
            <a:pPr marL="342900" lvl="0" indent="-342900" algn="ctr">
              <a:lnSpc>
                <a:spcPct val="80000"/>
              </a:lnSpc>
              <a:spcBef>
                <a:spcPct val="20000"/>
              </a:spcBef>
              <a:defRPr/>
            </a:pPr>
            <a:r>
              <a:rPr lang="en-GB" sz="2800" kern="0" dirty="0">
                <a:latin typeface="Felix Titling"/>
              </a:rPr>
              <a:t>GOTHIC PRETEXTS: CHILD DEVELOPMENT (</a:t>
            </a:r>
            <a:r>
              <a:rPr lang="en-GB" kern="0" dirty="0">
                <a:latin typeface="Felix Titling"/>
              </a:rPr>
              <a:t>b)</a:t>
            </a:r>
            <a:endParaRPr lang="en-GB" sz="1600" kern="0" dirty="0">
              <a:latin typeface="Felix Titling"/>
            </a:endParaRPr>
          </a:p>
        </p:txBody>
      </p:sp>
    </p:spTree>
    <p:extLst>
      <p:ext uri="{BB962C8B-B14F-4D97-AF65-F5344CB8AC3E}">
        <p14:creationId xmlns:p14="http://schemas.microsoft.com/office/powerpoint/2010/main" val="2425817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11560" y="1347787"/>
            <a:ext cx="8136904" cy="5262979"/>
          </a:xfrm>
          <a:prstGeom prst="rect">
            <a:avLst/>
          </a:prstGeom>
        </p:spPr>
        <p:txBody>
          <a:bodyPr wrap="square">
            <a:spAutoFit/>
          </a:bodyPr>
          <a:lstStyle/>
          <a:p>
            <a:r>
              <a:rPr lang="en-GB" sz="2300" dirty="0"/>
              <a:t>Fanny, whether near or from her cousins, whether in the schoolroom, the drawing-room, or the shrubbery, was equally forlorn, finding </a:t>
            </a:r>
            <a:r>
              <a:rPr lang="en-GB" sz="2300" dirty="0">
                <a:solidFill>
                  <a:srgbClr val="FFC000"/>
                </a:solidFill>
              </a:rPr>
              <a:t>something to fear in every person and place.</a:t>
            </a:r>
            <a:r>
              <a:rPr lang="en-GB" sz="2300" dirty="0"/>
              <a:t> She was disheartened by Lady Bertram's silence, awed by Sir Thomas's grave looks, and quite overcome by Mrs. Norris's admonitions. Her elder cousins mortified her by reflections on her size, and abashed her by noticing her shyness: Miss Lee wondered at her ignorance, and the maid-servants sneered at her clothes; and </a:t>
            </a:r>
            <a:r>
              <a:rPr lang="en-GB" sz="2300" dirty="0">
                <a:solidFill>
                  <a:srgbClr val="FFC000"/>
                </a:solidFill>
              </a:rPr>
              <a:t>when to these sorrows was added the idea of the brothers and sisters among whom she had always been important as playfellow, instructress, and nurse, </a:t>
            </a:r>
            <a:r>
              <a:rPr lang="en-GB" sz="2300" dirty="0"/>
              <a:t>the despondence that sunk her little heart was severe.</a:t>
            </a:r>
          </a:p>
          <a:p>
            <a:pPr algn="r"/>
            <a:r>
              <a:rPr lang="en-GB" dirty="0">
                <a:solidFill>
                  <a:srgbClr val="FFFF99"/>
                </a:solidFill>
              </a:rPr>
              <a:t>	</a:t>
            </a:r>
            <a:r>
              <a:rPr lang="en-GB" sz="2000" dirty="0"/>
              <a:t> (</a:t>
            </a:r>
            <a:r>
              <a:rPr lang="en-GB" sz="2000" i="1" dirty="0"/>
              <a:t>Mansfield Park</a:t>
            </a:r>
            <a:r>
              <a:rPr lang="en-GB" sz="2000" dirty="0"/>
              <a:t>)</a:t>
            </a:r>
            <a:endParaRPr lang="en-GB" dirty="0"/>
          </a:p>
        </p:txBody>
      </p:sp>
      <p:sp>
        <p:nvSpPr>
          <p:cNvPr id="4" name="Rectangle 3"/>
          <p:cNvSpPr/>
          <p:nvPr/>
        </p:nvSpPr>
        <p:spPr>
          <a:xfrm>
            <a:off x="250824" y="188913"/>
            <a:ext cx="8497639" cy="1015663"/>
          </a:xfrm>
          <a:prstGeom prst="rect">
            <a:avLst/>
          </a:prstGeom>
        </p:spPr>
        <p:txBody>
          <a:bodyPr wrap="square">
            <a:spAutoFit/>
          </a:bodyPr>
          <a:lstStyle/>
          <a:p>
            <a:pPr algn="ctr">
              <a:defRPr/>
            </a:pPr>
            <a:r>
              <a:rPr lang="en-GB" sz="3200" dirty="0">
                <a:latin typeface="+mj-lt"/>
              </a:rPr>
              <a:t>CHILDHOOD EXPERIENCE: learning </a:t>
            </a:r>
            <a:r>
              <a:rPr lang="en-GB" sz="2800" dirty="0" err="1">
                <a:latin typeface="+mj-lt"/>
              </a:rPr>
              <a:t>learning</a:t>
            </a:r>
            <a:r>
              <a:rPr lang="en-GB" sz="2800" dirty="0">
                <a:latin typeface="+mj-lt"/>
              </a:rPr>
              <a:t> a sense of worthlessness (2)</a:t>
            </a:r>
            <a:endParaRPr lang="en-GB" sz="3200" dirty="0">
              <a:latin typeface="+mj-lt"/>
            </a:endParaRPr>
          </a:p>
        </p:txBody>
      </p:sp>
    </p:spTree>
    <p:extLst>
      <p:ext uri="{BB962C8B-B14F-4D97-AF65-F5344CB8AC3E}">
        <p14:creationId xmlns:p14="http://schemas.microsoft.com/office/powerpoint/2010/main" val="155890340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idx="1"/>
          </p:nvPr>
        </p:nvSpPr>
        <p:spPr>
          <a:xfrm>
            <a:off x="0" y="548680"/>
            <a:ext cx="8928992" cy="6609546"/>
          </a:xfrm>
        </p:spPr>
        <p:txBody>
          <a:bodyPr/>
          <a:lstStyle/>
          <a:p>
            <a:pPr eaLnBrk="1" hangingPunct="1">
              <a:spcBef>
                <a:spcPts val="0"/>
              </a:spcBef>
              <a:buFontTx/>
              <a:buNone/>
              <a:defRPr/>
            </a:pPr>
            <a:r>
              <a:rPr lang="en-GB" sz="2400" b="1" dirty="0">
                <a:solidFill>
                  <a:schemeClr val="bg1"/>
                </a:solidFill>
                <a:latin typeface="+mj-lt"/>
              </a:rPr>
              <a:t>  </a:t>
            </a:r>
            <a:r>
              <a:rPr lang="en-GB" sz="2200" dirty="0">
                <a:solidFill>
                  <a:schemeClr val="bg1"/>
                </a:solidFill>
              </a:rPr>
              <a:t>	</a:t>
            </a:r>
            <a:r>
              <a:rPr lang="en-GB" sz="2100" dirty="0"/>
              <a:t>A niece of ours, Sir Thomas, I may say, or at least of yours, would not grow up in this neighbourhood without many advantages. I don't say she would be so handsome as her cousins. I dare say she would not; but she would be introduced into the society of this country under such very favourable circumstances as, in all human probability, would get her a creditable establishment. </a:t>
            </a:r>
            <a:r>
              <a:rPr lang="en-GB" sz="2100" dirty="0">
                <a:solidFill>
                  <a:srgbClr val="FFC000"/>
                </a:solidFill>
              </a:rPr>
              <a:t>You are thinking of your sons—but do not you know that, of all things upon earth, </a:t>
            </a:r>
            <a:r>
              <a:rPr lang="en-GB" sz="2100" i="1" dirty="0">
                <a:solidFill>
                  <a:srgbClr val="FFC000"/>
                </a:solidFill>
              </a:rPr>
              <a:t>that</a:t>
            </a:r>
            <a:r>
              <a:rPr lang="en-GB" sz="2100" dirty="0">
                <a:solidFill>
                  <a:srgbClr val="FFC000"/>
                </a:solidFill>
              </a:rPr>
              <a:t> is the least likely to happen, brought up as they would be, always together like brothers and sisters? It is morally impossible. </a:t>
            </a:r>
            <a:r>
              <a:rPr lang="en-GB" sz="2100" dirty="0"/>
              <a:t>I never knew an instance of it</a:t>
            </a:r>
            <a:r>
              <a:rPr lang="en-GB" sz="2100" dirty="0">
                <a:solidFill>
                  <a:srgbClr val="FFFF99"/>
                </a:solidFill>
              </a:rPr>
              <a:t>. </a:t>
            </a:r>
            <a:r>
              <a:rPr lang="en-GB" sz="2100" dirty="0"/>
              <a:t>It is, in fact, the only sure way of providing against the connexion. Suppose her a pretty girl, and seen by Tom or Edmund for the first time seven years hence, and I dare say there would be mischief. The very idea of her having been suffered to grow up at a distance from us all in poverty and neglect, would be enough to make either of the dear, sweet-tempered boys in love with her.</a:t>
            </a:r>
            <a:r>
              <a:rPr lang="en-GB" sz="2100" dirty="0">
                <a:solidFill>
                  <a:srgbClr val="FFFF99"/>
                </a:solidFill>
              </a:rPr>
              <a:t> </a:t>
            </a:r>
            <a:r>
              <a:rPr lang="en-GB" sz="2100" dirty="0">
                <a:solidFill>
                  <a:srgbClr val="FFC000"/>
                </a:solidFill>
              </a:rPr>
              <a:t>But breed her up with them from this time, and suppose her even to have the beauty of an angel, and she will never be more to either than a sister." </a:t>
            </a:r>
          </a:p>
        </p:txBody>
      </p:sp>
      <p:sp>
        <p:nvSpPr>
          <p:cNvPr id="2" name="Rectangle 1"/>
          <p:cNvSpPr/>
          <p:nvPr/>
        </p:nvSpPr>
        <p:spPr>
          <a:xfrm>
            <a:off x="107504" y="0"/>
            <a:ext cx="8928992" cy="523220"/>
          </a:xfrm>
          <a:prstGeom prst="rect">
            <a:avLst/>
          </a:prstGeom>
        </p:spPr>
        <p:txBody>
          <a:bodyPr wrap="square">
            <a:spAutoFit/>
          </a:bodyPr>
          <a:lstStyle/>
          <a:p>
            <a:r>
              <a:rPr lang="en-GB" sz="2800" kern="0" dirty="0">
                <a:solidFill>
                  <a:srgbClr val="FFC000"/>
                </a:solidFill>
                <a:latin typeface="+mj-lt"/>
              </a:rPr>
              <a:t>SETTING THE SCENE 2 : incest/ TRANSGRESSION</a:t>
            </a:r>
            <a:r>
              <a:rPr lang="en-GB" kern="0" dirty="0">
                <a:solidFill>
                  <a:srgbClr val="FFC000"/>
                </a:solidFill>
                <a:latin typeface="+mj-lt"/>
              </a:rPr>
              <a:t> </a:t>
            </a:r>
            <a:endParaRPr lang="en-GB" sz="2800" dirty="0">
              <a:solidFill>
                <a:srgbClr val="FFC000"/>
              </a:solidFill>
              <a:latin typeface="+mj-lt"/>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C0FA3-DBF3-4729-B79C-9452E2F81E62}"/>
              </a:ext>
            </a:extLst>
          </p:cNvPr>
          <p:cNvSpPr>
            <a:spLocks noGrp="1"/>
          </p:cNvSpPr>
          <p:nvPr>
            <p:ph type="title"/>
          </p:nvPr>
        </p:nvSpPr>
        <p:spPr>
          <a:xfrm>
            <a:off x="457200" y="0"/>
            <a:ext cx="8229600" cy="1143000"/>
          </a:xfrm>
        </p:spPr>
        <p:txBody>
          <a:bodyPr/>
          <a:lstStyle/>
          <a:p>
            <a:r>
              <a:rPr lang="en-GB" sz="3600" dirty="0">
                <a:solidFill>
                  <a:srgbClr val="FFC000"/>
                </a:solidFill>
              </a:rPr>
              <a:t>THE FORMATION OF A MIND </a:t>
            </a:r>
          </a:p>
        </p:txBody>
      </p:sp>
      <p:sp>
        <p:nvSpPr>
          <p:cNvPr id="3" name="Content Placeholder 2">
            <a:extLst>
              <a:ext uri="{FF2B5EF4-FFF2-40B4-BE49-F238E27FC236}">
                <a16:creationId xmlns:a16="http://schemas.microsoft.com/office/drawing/2014/main" id="{7B44A7F7-36EB-44CC-B1CE-F0C3175D34CF}"/>
              </a:ext>
            </a:extLst>
          </p:cNvPr>
          <p:cNvSpPr>
            <a:spLocks noGrp="1"/>
          </p:cNvSpPr>
          <p:nvPr>
            <p:ph idx="1"/>
          </p:nvPr>
        </p:nvSpPr>
        <p:spPr>
          <a:xfrm>
            <a:off x="630002" y="980728"/>
            <a:ext cx="7992888" cy="5544616"/>
          </a:xfrm>
        </p:spPr>
        <p:txBody>
          <a:bodyPr/>
          <a:lstStyle/>
          <a:p>
            <a:pPr marL="0" indent="0">
              <a:buNone/>
            </a:pPr>
            <a:r>
              <a:rPr lang="en-GB" sz="2200" dirty="0"/>
              <a:t>‘ The right of a lively mind, Fanny, seizing whatever may contribute to its own amusement or that of others; perfectly allowable, when untinctured by ill-humour or roughness; and there is not a shadow of either in the countenance or manner of Miss Crawford, nothing sharp, or loud, or coarse. She is perfectly feminine, except in the instances we have been speaking of. </a:t>
            </a:r>
            <a:r>
              <a:rPr lang="en-GB" sz="2200" i="1" dirty="0"/>
              <a:t>There</a:t>
            </a:r>
            <a:r>
              <a:rPr lang="en-GB" sz="2200" dirty="0"/>
              <a:t> she cannot be justified. </a:t>
            </a:r>
            <a:r>
              <a:rPr lang="en-GB" sz="2200" u="sng" dirty="0"/>
              <a:t>I am glad you saw it all as I did.’</a:t>
            </a:r>
          </a:p>
          <a:p>
            <a:pPr marL="0" indent="0">
              <a:buNone/>
            </a:pPr>
            <a:endParaRPr lang="en-GB" sz="1100" u="sng" dirty="0"/>
          </a:p>
          <a:p>
            <a:pPr marL="0" indent="0">
              <a:buNone/>
            </a:pPr>
            <a:r>
              <a:rPr lang="en-GB" sz="2200" dirty="0">
                <a:solidFill>
                  <a:srgbClr val="FFC000"/>
                </a:solidFill>
              </a:rPr>
              <a:t>Having formed her mind and gained her affections, he had a good chance of her thinking like him; </a:t>
            </a:r>
            <a:r>
              <a:rPr lang="en-GB" sz="2200" dirty="0"/>
              <a:t>though at this period and on this subject, there began now to be some danger of dissimilarity, for he was in a line of admiration of Miss Crawford, which might lead him where Fanny could not follow. </a:t>
            </a:r>
          </a:p>
          <a:p>
            <a:pPr marL="0" indent="0">
              <a:buNone/>
            </a:pPr>
            <a:endParaRPr lang="en-GB" sz="2200" dirty="0"/>
          </a:p>
        </p:txBody>
      </p:sp>
    </p:spTree>
    <p:extLst>
      <p:ext uri="{BB962C8B-B14F-4D97-AF65-F5344CB8AC3E}">
        <p14:creationId xmlns:p14="http://schemas.microsoft.com/office/powerpoint/2010/main" val="3477287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19324B"/>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972541-B9B5-4BE7-863F-A3CA9630215E}"/>
              </a:ext>
            </a:extLst>
          </p:cNvPr>
          <p:cNvSpPr/>
          <p:nvPr/>
        </p:nvSpPr>
        <p:spPr>
          <a:xfrm>
            <a:off x="323528" y="188640"/>
            <a:ext cx="8496944" cy="6339684"/>
          </a:xfrm>
          <a:prstGeom prst="rect">
            <a:avLst/>
          </a:prstGeom>
        </p:spPr>
        <p:txBody>
          <a:bodyPr wrap="square">
            <a:spAutoFit/>
          </a:bodyPr>
          <a:lstStyle/>
          <a:p>
            <a:pPr>
              <a:lnSpc>
                <a:spcPct val="107000"/>
              </a:lnSpc>
              <a:spcAft>
                <a:spcPts val="0"/>
              </a:spcAft>
            </a:pPr>
            <a:r>
              <a:rPr lang="en-GB" sz="2200" u="sng" dirty="0">
                <a:latin typeface="+mn-lt"/>
              </a:rPr>
              <a:t>the sense of pollution </a:t>
            </a:r>
            <a:r>
              <a:rPr lang="en-GB" sz="2200" dirty="0">
                <a:latin typeface="+mn-lt"/>
              </a:rPr>
              <a:t>…here is characteristic of the design of Austen's most troublesome novel. […]  Fanny's revulsion at the news is vehement and absolute. "She passed only from feelings of sickness to </a:t>
            </a:r>
            <a:r>
              <a:rPr lang="en-GB" sz="2200" dirty="0" err="1">
                <a:latin typeface="+mn-lt"/>
              </a:rPr>
              <a:t>shudderings</a:t>
            </a:r>
            <a:r>
              <a:rPr lang="en-GB" sz="2200" dirty="0">
                <a:latin typeface="+mn-lt"/>
              </a:rPr>
              <a:t> of horror...." And the origin of the sickness is the discovery of</a:t>
            </a:r>
            <a:r>
              <a:rPr lang="en-GB" sz="2200" dirty="0">
                <a:solidFill>
                  <a:srgbClr val="FFFF00"/>
                </a:solidFill>
                <a:latin typeface="+mn-lt"/>
              </a:rPr>
              <a:t> </a:t>
            </a:r>
            <a:r>
              <a:rPr lang="en-GB" sz="2200" dirty="0">
                <a:solidFill>
                  <a:srgbClr val="FFC000"/>
                </a:solidFill>
                <a:latin typeface="+mn-lt"/>
              </a:rPr>
              <a:t>people dangerously out of place, of accustomed categories blurred and confounded […]</a:t>
            </a:r>
          </a:p>
          <a:p>
            <a:pPr>
              <a:lnSpc>
                <a:spcPct val="107000"/>
              </a:lnSpc>
              <a:spcAft>
                <a:spcPts val="0"/>
              </a:spcAft>
            </a:pPr>
            <a:endParaRPr lang="en-GB" sz="1200" dirty="0">
              <a:latin typeface="+mn-lt"/>
            </a:endParaRPr>
          </a:p>
          <a:p>
            <a:pPr>
              <a:lnSpc>
                <a:spcPct val="107000"/>
              </a:lnSpc>
              <a:spcAft>
                <a:spcPts val="0"/>
              </a:spcAft>
            </a:pPr>
            <a:r>
              <a:rPr lang="en-GB" sz="2200" dirty="0">
                <a:latin typeface="+mn-lt"/>
              </a:rPr>
              <a:t>Though Fanny is the principal vehicle of such thinking, the novel as a whole reveals a similar impulse to draw </a:t>
            </a:r>
            <a:r>
              <a:rPr lang="en-GB" sz="2200" dirty="0">
                <a:solidFill>
                  <a:srgbClr val="FFC000"/>
                </a:solidFill>
                <a:latin typeface="+mn-lt"/>
              </a:rPr>
              <a:t>a world divided by clear spatial and ontological boundaries-to </a:t>
            </a:r>
            <a:r>
              <a:rPr lang="en-GB" sz="2200" dirty="0">
                <a:latin typeface="+mn-lt"/>
              </a:rPr>
              <a:t>envision sunshine as "a totally different thing in a town and in the country." Anxiety about transitional states and ambiguous social relations is repeatedly countered in </a:t>
            </a:r>
            <a:r>
              <a:rPr lang="en-GB" sz="2200" i="1" dirty="0">
                <a:latin typeface="+mn-lt"/>
              </a:rPr>
              <a:t>Mansfield Park </a:t>
            </a:r>
            <a:r>
              <a:rPr lang="en-GB" sz="2200" dirty="0">
                <a:latin typeface="+mn-lt"/>
              </a:rPr>
              <a:t>by this categorical sorting of things into </a:t>
            </a:r>
            <a:r>
              <a:rPr lang="en-GB" sz="2200" dirty="0">
                <a:solidFill>
                  <a:srgbClr val="FFC000"/>
                </a:solidFill>
                <a:latin typeface="+mn-lt"/>
              </a:rPr>
              <a:t>the clean and the dirty, the sacred and the profane. </a:t>
            </a:r>
          </a:p>
          <a:p>
            <a:pPr algn="r"/>
            <a:r>
              <a:rPr lang="en-GB" sz="2000" dirty="0"/>
              <a:t>Ruth Bernard </a:t>
            </a:r>
            <a:r>
              <a:rPr lang="en-GB" sz="2000" dirty="0" err="1"/>
              <a:t>Yeazell</a:t>
            </a:r>
            <a:r>
              <a:rPr lang="en-GB" sz="2000" dirty="0"/>
              <a:t>,  ‘The Boundaries of </a:t>
            </a:r>
            <a:r>
              <a:rPr lang="en-GB" sz="2000" i="1" dirty="0"/>
              <a:t>Mansfield Park</a:t>
            </a:r>
            <a:r>
              <a:rPr lang="en-GB" sz="2000" dirty="0"/>
              <a:t>,’ </a:t>
            </a:r>
            <a:r>
              <a:rPr lang="en-GB" sz="2000" i="1" dirty="0"/>
              <a:t>Representations</a:t>
            </a:r>
            <a:r>
              <a:rPr lang="en-GB" sz="2000" dirty="0"/>
              <a:t>, No. 7 (Summer, 1984), pp. 133-152</a:t>
            </a:r>
            <a:endParaRPr lang="en-GB" sz="2000" dirty="0">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9293153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43A330B-A500-4571-BB5F-1B80A807F313}"/>
              </a:ext>
            </a:extLst>
          </p:cNvPr>
          <p:cNvSpPr/>
          <p:nvPr/>
        </p:nvSpPr>
        <p:spPr>
          <a:xfrm>
            <a:off x="395536" y="980728"/>
            <a:ext cx="8496944" cy="5739263"/>
          </a:xfrm>
          <a:prstGeom prst="rect">
            <a:avLst/>
          </a:prstGeom>
        </p:spPr>
        <p:txBody>
          <a:bodyPr wrap="square">
            <a:spAutoFit/>
          </a:bodyPr>
          <a:lstStyle/>
          <a:p>
            <a:pPr>
              <a:lnSpc>
                <a:spcPct val="107000"/>
              </a:lnSpc>
              <a:spcAft>
                <a:spcPts val="0"/>
              </a:spcAft>
            </a:pPr>
            <a:r>
              <a:rPr lang="en-GB" sz="2200" dirty="0">
                <a:latin typeface="+mn-lt"/>
                <a:ea typeface="Calibri" panose="020F0502020204030204" pitchFamily="34" charset="0"/>
                <a:cs typeface="Times New Roman" panose="02020603050405020304" pitchFamily="18" charset="0"/>
              </a:rPr>
              <a:t>She felt that she had, indeed, been three months there; and the sun's rays falling strongly into the parlour, instead of cheering, made her still more melancholy; for sun-shine appeared to her a totally different thing in a town and in the country. Here, its power was only a glare, a stifling, sickly glare, serving but to bring forward stains and dirt that might otherwise have slept. There was neither health nor gaiety in sun-shine in a town. She sat in a blaze of oppressive heat, in a cloud of moving dust; and her eyes could only wander from the walls marked by her father's head, to the table cut and notched by her brothers, where stood the tea-board never thoroughly cleaned, the cups and saucers wiped in streaks, the milk a mixture of motes floating in thin blue, and the bread and butter growing every minute more greasy than even Rebecca's hands had first produced it.</a:t>
            </a:r>
          </a:p>
          <a:p>
            <a:pPr>
              <a:lnSpc>
                <a:spcPct val="107000"/>
              </a:lnSpc>
              <a:spcAft>
                <a:spcPts val="0"/>
              </a:spcAft>
            </a:pPr>
            <a:endParaRPr lang="en-GB" sz="1400" dirty="0">
              <a:latin typeface="+mn-lt"/>
              <a:ea typeface="Calibri" panose="020F0502020204030204" pitchFamily="34" charset="0"/>
              <a:cs typeface="Times New Roman" panose="02020603050405020304" pitchFamily="18" charset="0"/>
            </a:endParaRPr>
          </a:p>
        </p:txBody>
      </p:sp>
      <p:sp>
        <p:nvSpPr>
          <p:cNvPr id="2" name="Rectangle 1">
            <a:extLst>
              <a:ext uri="{FF2B5EF4-FFF2-40B4-BE49-F238E27FC236}">
                <a16:creationId xmlns:a16="http://schemas.microsoft.com/office/drawing/2014/main" id="{DAA097EB-EE86-460B-BCD7-F8F4E23BECE9}"/>
              </a:ext>
            </a:extLst>
          </p:cNvPr>
          <p:cNvSpPr/>
          <p:nvPr/>
        </p:nvSpPr>
        <p:spPr>
          <a:xfrm>
            <a:off x="611560" y="260648"/>
            <a:ext cx="8208912" cy="584775"/>
          </a:xfrm>
          <a:prstGeom prst="rect">
            <a:avLst/>
          </a:prstGeom>
        </p:spPr>
        <p:txBody>
          <a:bodyPr wrap="square">
            <a:spAutoFit/>
          </a:bodyPr>
          <a:lstStyle/>
          <a:p>
            <a:r>
              <a:rPr lang="en-GB" sz="3200" dirty="0">
                <a:solidFill>
                  <a:srgbClr val="FFC000"/>
                </a:solidFill>
                <a:latin typeface="+mj-lt"/>
              </a:rPr>
              <a:t>Pollution and DOMESTIC disorder</a:t>
            </a:r>
          </a:p>
        </p:txBody>
      </p:sp>
    </p:spTree>
    <p:extLst>
      <p:ext uri="{BB962C8B-B14F-4D97-AF65-F5344CB8AC3E}">
        <p14:creationId xmlns:p14="http://schemas.microsoft.com/office/powerpoint/2010/main" val="147047097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19324B"/>
        </a:solidFill>
        <a:effectLst/>
      </p:bgPr>
    </p:bg>
    <p:spTree>
      <p:nvGrpSpPr>
        <p:cNvPr id="1" name=""/>
        <p:cNvGrpSpPr/>
        <p:nvPr/>
      </p:nvGrpSpPr>
      <p:grpSpPr>
        <a:xfrm>
          <a:off x="0" y="0"/>
          <a:ext cx="0" cy="0"/>
          <a:chOff x="0" y="0"/>
          <a:chExt cx="0" cy="0"/>
        </a:xfrm>
      </p:grpSpPr>
      <p:sp>
        <p:nvSpPr>
          <p:cNvPr id="11266" name="Rectangle 3"/>
          <p:cNvSpPr>
            <a:spLocks noGrp="1" noChangeArrowheads="1"/>
          </p:cNvSpPr>
          <p:nvPr>
            <p:ph idx="1"/>
          </p:nvPr>
        </p:nvSpPr>
        <p:spPr>
          <a:xfrm>
            <a:off x="467544" y="1196752"/>
            <a:ext cx="8208912" cy="5256584"/>
          </a:xfrm>
          <a:solidFill>
            <a:srgbClr val="19324B"/>
          </a:solidFill>
        </p:spPr>
        <p:txBody>
          <a:bodyPr/>
          <a:lstStyle/>
          <a:p>
            <a:pPr marL="0" indent="0" eaLnBrk="1" hangingPunct="1">
              <a:spcBef>
                <a:spcPts val="0"/>
              </a:spcBef>
              <a:buFontTx/>
              <a:buNone/>
            </a:pPr>
            <a:r>
              <a:rPr lang="en-GB" sz="2000" dirty="0">
                <a:solidFill>
                  <a:srgbClr val="FFC000"/>
                </a:solidFill>
              </a:rPr>
              <a:t>Dirt, </a:t>
            </a:r>
            <a:r>
              <a:rPr lang="en-GB" sz="2000" dirty="0"/>
              <a:t>Mary Douglas has suggested, is not so much an idea in itself as </a:t>
            </a:r>
            <a:r>
              <a:rPr lang="en-GB" sz="2000" dirty="0">
                <a:solidFill>
                  <a:srgbClr val="FFC000"/>
                </a:solidFill>
              </a:rPr>
              <a:t>a function of the need for order-"a kind of compendium category for all events which blur, smudge, contradict, or otherwise confuse accepted classifications."</a:t>
            </a:r>
            <a:r>
              <a:rPr lang="en-GB" sz="2000" dirty="0"/>
              <a:t>2 If pollution ideas come strongly to the fore whenever </a:t>
            </a:r>
            <a:r>
              <a:rPr lang="en-GB" sz="2000" dirty="0">
                <a:solidFill>
                  <a:srgbClr val="FFC000"/>
                </a:solidFill>
              </a:rPr>
              <a:t>the lines of a social system are especially precarious or threatened, </a:t>
            </a:r>
            <a:r>
              <a:rPr lang="en-GB" sz="2000" dirty="0"/>
              <a:t>as Douglas argues,3 it is not surprising that in this interval of heightened anxiety and suspense, Fanny Price should see dirt. The sojourn at Portsmouth has been characterized from its beginning by peculiar tension and disquiet. To be at "home" for the heroine of this novel is in fact to be in exile, displaced from the only ground to which her history has truly attached her. "That was now the home. Portsmouth was Portsmouth" (p. 431). No firm period has been fixed for her stay, and in the days before the scandal breaks, the term of her banishment threatens to lengthen indefinitely. </a:t>
            </a:r>
          </a:p>
          <a:p>
            <a:pPr marL="0" indent="0" eaLnBrk="1" hangingPunct="1">
              <a:spcBef>
                <a:spcPts val="0"/>
              </a:spcBef>
              <a:buFontTx/>
              <a:buNone/>
            </a:pPr>
            <a:r>
              <a:rPr lang="en-GB" sz="2000" dirty="0">
                <a:solidFill>
                  <a:srgbClr val="FFFF99"/>
                </a:solidFill>
              </a:rPr>
              <a:t>					(</a:t>
            </a:r>
            <a:r>
              <a:rPr lang="en-GB" sz="2000" dirty="0" err="1"/>
              <a:t>Yeazell</a:t>
            </a:r>
            <a:r>
              <a:rPr lang="en-GB" sz="2000" dirty="0"/>
              <a:t> p. 401).</a:t>
            </a:r>
          </a:p>
          <a:p>
            <a:pPr marL="0" indent="0" eaLnBrk="1" hangingPunct="1">
              <a:spcBef>
                <a:spcPts val="0"/>
              </a:spcBef>
              <a:buFontTx/>
              <a:buNone/>
            </a:pPr>
            <a:endParaRPr lang="en-GB" sz="2000" dirty="0"/>
          </a:p>
        </p:txBody>
      </p:sp>
      <p:sp>
        <p:nvSpPr>
          <p:cNvPr id="2" name="Rectangle 1">
            <a:extLst>
              <a:ext uri="{FF2B5EF4-FFF2-40B4-BE49-F238E27FC236}">
                <a16:creationId xmlns:a16="http://schemas.microsoft.com/office/drawing/2014/main" id="{67A6D848-8E73-451B-99AB-74EC128A1D5C}"/>
              </a:ext>
            </a:extLst>
          </p:cNvPr>
          <p:cNvSpPr/>
          <p:nvPr/>
        </p:nvSpPr>
        <p:spPr>
          <a:xfrm>
            <a:off x="775736" y="347212"/>
            <a:ext cx="7592528" cy="584775"/>
          </a:xfrm>
          <a:prstGeom prst="rect">
            <a:avLst/>
          </a:prstGeom>
        </p:spPr>
        <p:txBody>
          <a:bodyPr wrap="none">
            <a:spAutoFit/>
          </a:bodyPr>
          <a:lstStyle/>
          <a:p>
            <a:pPr marL="0" indent="0" eaLnBrk="1" hangingPunct="1">
              <a:spcBef>
                <a:spcPts val="0"/>
              </a:spcBef>
              <a:buFontTx/>
              <a:buNone/>
            </a:pPr>
            <a:r>
              <a:rPr lang="en-GB" sz="3200" dirty="0">
                <a:solidFill>
                  <a:srgbClr val="FFC000"/>
                </a:solidFill>
                <a:latin typeface="+mj-lt"/>
              </a:rPr>
              <a:t>Pollution and social disorder </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074903C-B7EC-488B-A690-37057B2F195C}"/>
              </a:ext>
            </a:extLst>
          </p:cNvPr>
          <p:cNvSpPr/>
          <p:nvPr/>
        </p:nvSpPr>
        <p:spPr>
          <a:xfrm>
            <a:off x="323528" y="1052736"/>
            <a:ext cx="8424936" cy="5400600"/>
          </a:xfrm>
          <a:prstGeom prst="rect">
            <a:avLst/>
          </a:prstGeom>
        </p:spPr>
        <p:txBody>
          <a:bodyPr wrap="square">
            <a:spAutoFit/>
          </a:bodyPr>
          <a:lstStyle/>
          <a:p>
            <a:pPr>
              <a:spcAft>
                <a:spcPts val="0"/>
              </a:spcAft>
            </a:pPr>
            <a:r>
              <a:rPr lang="en-GB" sz="2200" dirty="0">
                <a:latin typeface="+mn-lt"/>
                <a:ea typeface="Times New Roman" panose="02020603050405020304" pitchFamily="18" charset="0"/>
              </a:rPr>
              <a:t>Fanny’s imagination had prepared her for something grander than a mere spacious, oblong room, fitted up for the purpose of devotion: with nothing more striking or more solemn than the profusion of mahogany, and the crimson velvet cushions appearing over the ledge of the family gallery above. “I am disappointed,” said she, in a low voice, to Edmund. “This is not my idea of a chapel. There is nothing awful here, nothing melancholy, nothing grand. Here are no aisles, no arches, no inscriptions, no banners. No banners, cousin, to be ‘blown by the night wind of heaven.’ No signs that a ‘Scottish monarch sleeps below.’”</a:t>
            </a:r>
          </a:p>
          <a:p>
            <a:pPr>
              <a:spcAft>
                <a:spcPts val="0"/>
              </a:spcAft>
            </a:pPr>
            <a:r>
              <a:rPr lang="en-GB" sz="1200" dirty="0">
                <a:latin typeface="+mn-lt"/>
                <a:ea typeface="Times New Roman" panose="02020603050405020304" pitchFamily="18" charset="0"/>
              </a:rPr>
              <a:t> </a:t>
            </a:r>
          </a:p>
          <a:p>
            <a:pPr>
              <a:spcAft>
                <a:spcPts val="0"/>
              </a:spcAft>
            </a:pPr>
            <a:r>
              <a:rPr lang="en-GB" sz="2200" dirty="0">
                <a:latin typeface="+mn-lt"/>
                <a:ea typeface="Times New Roman" panose="02020603050405020304" pitchFamily="18" charset="0"/>
              </a:rPr>
              <a:t>“You forget, Fanny, how lately all this has been built, and for how confined a purpose, compared with the old chapels of castles and monasteries. It was only for the private use of the family. …”</a:t>
            </a:r>
            <a:endParaRPr lang="en-GB" sz="2200" dirty="0">
              <a:effectLst/>
              <a:latin typeface="+mn-lt"/>
              <a:ea typeface="Times New Roman" panose="02020603050405020304" pitchFamily="18" charset="0"/>
            </a:endParaRPr>
          </a:p>
        </p:txBody>
      </p:sp>
      <p:sp>
        <p:nvSpPr>
          <p:cNvPr id="4" name="Rectangle 3">
            <a:extLst>
              <a:ext uri="{FF2B5EF4-FFF2-40B4-BE49-F238E27FC236}">
                <a16:creationId xmlns:a16="http://schemas.microsoft.com/office/drawing/2014/main" id="{66764FD8-E4FD-4950-8957-4A45F52BD63E}"/>
              </a:ext>
            </a:extLst>
          </p:cNvPr>
          <p:cNvSpPr/>
          <p:nvPr/>
        </p:nvSpPr>
        <p:spPr>
          <a:xfrm>
            <a:off x="440922" y="260648"/>
            <a:ext cx="8820472" cy="584775"/>
          </a:xfrm>
          <a:prstGeom prst="rect">
            <a:avLst/>
          </a:prstGeom>
        </p:spPr>
        <p:txBody>
          <a:bodyPr wrap="square">
            <a:spAutoFit/>
          </a:bodyPr>
          <a:lstStyle/>
          <a:p>
            <a:r>
              <a:rPr lang="en-GB" sz="3200" dirty="0">
                <a:solidFill>
                  <a:srgbClr val="FFC000"/>
                </a:solidFill>
                <a:latin typeface="+mj-lt"/>
                <a:ea typeface="+mj-ea"/>
                <a:cs typeface="+mj-cs"/>
              </a:rPr>
              <a:t>READING &amp; LEARNING FROM THE PAST</a:t>
            </a:r>
          </a:p>
        </p:txBody>
      </p:sp>
    </p:spTree>
    <p:extLst>
      <p:ext uri="{BB962C8B-B14F-4D97-AF65-F5344CB8AC3E}">
        <p14:creationId xmlns:p14="http://schemas.microsoft.com/office/powerpoint/2010/main" val="9730582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76797F9-FB58-40C9-8AB3-2CF8D738B21E}"/>
              </a:ext>
            </a:extLst>
          </p:cNvPr>
          <p:cNvSpPr/>
          <p:nvPr/>
        </p:nvSpPr>
        <p:spPr>
          <a:xfrm>
            <a:off x="395536" y="404664"/>
            <a:ext cx="8352928" cy="5062924"/>
          </a:xfrm>
          <a:prstGeom prst="rect">
            <a:avLst/>
          </a:prstGeom>
        </p:spPr>
        <p:txBody>
          <a:bodyPr wrap="square">
            <a:spAutoFit/>
          </a:bodyPr>
          <a:lstStyle/>
          <a:p>
            <a:pPr>
              <a:spcAft>
                <a:spcPts val="0"/>
              </a:spcAft>
            </a:pPr>
            <a:r>
              <a:rPr lang="en-GB" dirty="0">
                <a:ea typeface="Times New Roman" panose="02020603050405020304" pitchFamily="18" charset="0"/>
              </a:rPr>
              <a:t>“</a:t>
            </a:r>
            <a:r>
              <a:rPr lang="en-GB" sz="2300" dirty="0">
                <a:ea typeface="Times New Roman" panose="02020603050405020304" pitchFamily="18" charset="0"/>
              </a:rPr>
              <a:t>It was foolish of me not to think of all that; but I am disappointed.”</a:t>
            </a:r>
          </a:p>
          <a:p>
            <a:pPr>
              <a:spcAft>
                <a:spcPts val="0"/>
              </a:spcAft>
            </a:pPr>
            <a:r>
              <a:rPr lang="en-GB" sz="2300" dirty="0">
                <a:ea typeface="Times New Roman" panose="02020603050405020304" pitchFamily="18" charset="0"/>
              </a:rPr>
              <a:t> </a:t>
            </a:r>
          </a:p>
          <a:p>
            <a:pPr>
              <a:spcAft>
                <a:spcPts val="0"/>
              </a:spcAft>
            </a:pPr>
            <a:r>
              <a:rPr lang="en-GB" sz="2300" dirty="0">
                <a:ea typeface="Times New Roman" panose="02020603050405020304" pitchFamily="18" charset="0"/>
              </a:rPr>
              <a:t>Mrs. Rushworth began her relation. </a:t>
            </a:r>
            <a:r>
              <a:rPr lang="en-GB" sz="2300" dirty="0">
                <a:solidFill>
                  <a:srgbClr val="FFFF00"/>
                </a:solidFill>
                <a:ea typeface="Times New Roman" panose="02020603050405020304" pitchFamily="18" charset="0"/>
              </a:rPr>
              <a:t>“</a:t>
            </a:r>
            <a:r>
              <a:rPr lang="en-GB" sz="2300" dirty="0">
                <a:solidFill>
                  <a:srgbClr val="FFC000"/>
                </a:solidFill>
                <a:ea typeface="Times New Roman" panose="02020603050405020304" pitchFamily="18" charset="0"/>
              </a:rPr>
              <a:t>This chapel was fitted up as you see it, in James the Second’s time. Before that period, as I understand, the pews were only wainscot; and there is some reason to think that the linings and cushions of the pulpit and family seat were only purple cloth;</a:t>
            </a:r>
            <a:r>
              <a:rPr lang="en-GB" sz="2300" u="sng" dirty="0">
                <a:solidFill>
                  <a:srgbClr val="FFC000"/>
                </a:solidFill>
                <a:ea typeface="Times New Roman" panose="02020603050405020304" pitchFamily="18" charset="0"/>
              </a:rPr>
              <a:t> </a:t>
            </a:r>
            <a:r>
              <a:rPr lang="en-GB" sz="2300" dirty="0">
                <a:ea typeface="Times New Roman" panose="02020603050405020304" pitchFamily="18" charset="0"/>
              </a:rPr>
              <a:t>but this is not quite certain. It is a handsome chapel, and was formerly in constant use both morning and evening. Prayers were always read in it by the domestic chaplain, within the memory of many; but the late Mr. Rushworth left it off.”</a:t>
            </a:r>
          </a:p>
          <a:p>
            <a:pPr>
              <a:spcAft>
                <a:spcPts val="0"/>
              </a:spcAft>
            </a:pPr>
            <a:endParaRPr lang="en-GB" sz="2300" dirty="0">
              <a:ea typeface="Times New Roman" panose="02020603050405020304" pitchFamily="18" charset="0"/>
            </a:endParaRPr>
          </a:p>
        </p:txBody>
      </p:sp>
      <p:sp>
        <p:nvSpPr>
          <p:cNvPr id="3" name="Rectangle 2">
            <a:extLst>
              <a:ext uri="{FF2B5EF4-FFF2-40B4-BE49-F238E27FC236}">
                <a16:creationId xmlns:a16="http://schemas.microsoft.com/office/drawing/2014/main" id="{70D5CA84-17CE-41D8-942B-3C1B771ABEEC}"/>
              </a:ext>
            </a:extLst>
          </p:cNvPr>
          <p:cNvSpPr/>
          <p:nvPr/>
        </p:nvSpPr>
        <p:spPr>
          <a:xfrm>
            <a:off x="395536" y="5733256"/>
            <a:ext cx="9036496" cy="523220"/>
          </a:xfrm>
          <a:prstGeom prst="rect">
            <a:avLst/>
          </a:prstGeom>
        </p:spPr>
        <p:txBody>
          <a:bodyPr wrap="square">
            <a:spAutoFit/>
          </a:bodyPr>
          <a:lstStyle/>
          <a:p>
            <a:pPr>
              <a:spcAft>
                <a:spcPts val="0"/>
              </a:spcAft>
            </a:pPr>
            <a:r>
              <a:rPr lang="en-GB" sz="2800" dirty="0" smtClean="0">
                <a:solidFill>
                  <a:schemeClr val="tx2"/>
                </a:solidFill>
                <a:latin typeface="+mj-lt"/>
                <a:ea typeface="+mj-ea"/>
                <a:cs typeface="+mj-cs"/>
              </a:rPr>
              <a:t>‘</a:t>
            </a:r>
            <a:r>
              <a:rPr lang="en-GB" dirty="0">
                <a:solidFill>
                  <a:schemeClr val="tx2"/>
                </a:solidFill>
                <a:latin typeface="+mj-lt"/>
                <a:ea typeface="+mj-ea"/>
                <a:cs typeface="+mj-cs"/>
              </a:rPr>
              <a:t>SELLING’ THE HOUSE WITHOUT UNDERSTANDING</a:t>
            </a:r>
          </a:p>
        </p:txBody>
      </p:sp>
    </p:spTree>
    <p:extLst>
      <p:ext uri="{BB962C8B-B14F-4D97-AF65-F5344CB8AC3E}">
        <p14:creationId xmlns:p14="http://schemas.microsoft.com/office/powerpoint/2010/main" val="8012032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19324B"/>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F80A40-AF4D-4C5C-979E-5878EA14B241}"/>
              </a:ext>
            </a:extLst>
          </p:cNvPr>
          <p:cNvSpPr>
            <a:spLocks noGrp="1"/>
          </p:cNvSpPr>
          <p:nvPr>
            <p:ph idx="1"/>
          </p:nvPr>
        </p:nvSpPr>
        <p:spPr>
          <a:xfrm>
            <a:off x="216074" y="332656"/>
            <a:ext cx="8892480" cy="6264696"/>
          </a:xfrm>
        </p:spPr>
        <p:txBody>
          <a:bodyPr/>
          <a:lstStyle/>
          <a:p>
            <a:pPr marL="0" indent="0">
              <a:buNone/>
            </a:pPr>
            <a:r>
              <a:rPr lang="en-GB" sz="2200" dirty="0">
                <a:solidFill>
                  <a:srgbClr val="FFC000"/>
                </a:solidFill>
              </a:rPr>
              <a:t>Fanny Price is the only one of Austen's heroines to have a childhood, and the account of her growing up extends over Austen's longest period of narrated time. </a:t>
            </a:r>
            <a:r>
              <a:rPr lang="en-GB" sz="2200" dirty="0"/>
              <a:t>Yet the Austen novel that most resembles a Bildungsroman proves the novel least open to real development and change.24 When Fanny first arrives at Mansfield, her cousins make much of her deficient education; while they profess shock that she cannot name the principal rivers in Russia, the obvious irony will be that it is Fanny who has the least to learn. …</a:t>
            </a:r>
          </a:p>
          <a:p>
            <a:pPr marL="0" indent="0">
              <a:buNone/>
            </a:pPr>
            <a:endParaRPr lang="en-GB" sz="1100" dirty="0"/>
          </a:p>
          <a:p>
            <a:pPr marL="0" indent="0">
              <a:buNone/>
            </a:pPr>
            <a:r>
              <a:rPr lang="en-GB" sz="2200" dirty="0"/>
              <a:t>When Mansfield welcomes Fanny back, it is no longer to the humble east room with its chilly hearth: the wicked aunt is vanquished, the two older girls disgraced, and "the lowest and last" (p. 221) assumes her rightful place in the house. If Fanny resembles Cinderella, as many have sensed, she is perhaps most Cinderella-like in this-that hers is </a:t>
            </a:r>
            <a:r>
              <a:rPr lang="en-GB" sz="2200" dirty="0">
                <a:solidFill>
                  <a:srgbClr val="FFC000"/>
                </a:solidFill>
              </a:rPr>
              <a:t>not so much a story of growing up as a myth of recognition, a fantasy of being at last acknowledged for the princess one truly is</a:t>
            </a:r>
            <a:r>
              <a:rPr lang="en-GB" sz="2200" dirty="0">
                <a:solidFill>
                  <a:srgbClr val="FFFF00"/>
                </a:solidFill>
              </a:rPr>
              <a:t>.   </a:t>
            </a:r>
            <a:r>
              <a:rPr lang="en-GB" sz="2200" dirty="0"/>
              <a:t>[ </a:t>
            </a:r>
            <a:r>
              <a:rPr lang="en-GB" sz="2000" dirty="0" err="1"/>
              <a:t>Yeazell</a:t>
            </a:r>
            <a:r>
              <a:rPr lang="en-GB" sz="2000" dirty="0"/>
              <a:t>  ]</a:t>
            </a:r>
            <a:endParaRPr lang="en-GB" sz="2200" dirty="0"/>
          </a:p>
        </p:txBody>
      </p:sp>
    </p:spTree>
    <p:extLst>
      <p:ext uri="{BB962C8B-B14F-4D97-AF65-F5344CB8AC3E}">
        <p14:creationId xmlns:p14="http://schemas.microsoft.com/office/powerpoint/2010/main" val="109691402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p:cNvSpPr>
          <p:nvPr/>
        </p:nvSpPr>
        <p:spPr bwMode="auto">
          <a:xfrm>
            <a:off x="395286" y="1556792"/>
            <a:ext cx="8641209" cy="4869025"/>
          </a:xfrm>
          <a:prstGeom prst="rect">
            <a:avLst/>
          </a:prstGeom>
          <a:noFill/>
          <a:ln w="9525">
            <a:noFill/>
            <a:miter lim="800000"/>
            <a:headEnd/>
            <a:tailEnd/>
          </a:ln>
        </p:spPr>
        <p:txBody>
          <a:bodyPr wrap="square" anchor="ctr">
            <a:spAutoFit/>
          </a:bodyPr>
          <a:lstStyle/>
          <a:p>
            <a:pPr>
              <a:lnSpc>
                <a:spcPct val="120000"/>
              </a:lnSpc>
            </a:pPr>
            <a:r>
              <a:rPr lang="en-GB" sz="2200" dirty="0"/>
              <a:t>The holiday allowed to the Miss </a:t>
            </a:r>
            <a:r>
              <a:rPr lang="en-GB" sz="2200" dirty="0" err="1"/>
              <a:t>Bertrams</a:t>
            </a:r>
            <a:r>
              <a:rPr lang="en-GB" sz="2200" dirty="0"/>
              <a:t> the next day, on purpose to afford leisure for getting acquainted with, and entertaining their young cousin, produced little union. </a:t>
            </a:r>
            <a:r>
              <a:rPr lang="en-GB" sz="2200" dirty="0">
                <a:solidFill>
                  <a:srgbClr val="FFC000"/>
                </a:solidFill>
              </a:rPr>
              <a:t>They could not but hold ,her cheap on finding that she had but two sashes, and had never learned French; </a:t>
            </a:r>
            <a:r>
              <a:rPr lang="en-GB" sz="2200" dirty="0"/>
              <a:t>and when they perceived her to be little struck with the duet they were so good as to play they could do no more than make her a generous present of some of their least valued toys, and leave her to herself, while they adjourned to whatever might be the favourite holiday sport of the moment, making artificial flowers or wasting gold paper. </a:t>
            </a:r>
          </a:p>
          <a:p>
            <a:r>
              <a:rPr lang="en-GB" sz="2200" dirty="0"/>
              <a:t>						</a:t>
            </a:r>
            <a:r>
              <a:rPr lang="en-GB" sz="2200" i="1" dirty="0"/>
              <a:t>(Mansfield Park)</a:t>
            </a:r>
          </a:p>
        </p:txBody>
      </p:sp>
      <p:sp>
        <p:nvSpPr>
          <p:cNvPr id="3" name="Rectangle 2"/>
          <p:cNvSpPr/>
          <p:nvPr/>
        </p:nvSpPr>
        <p:spPr>
          <a:xfrm>
            <a:off x="250824" y="188913"/>
            <a:ext cx="8785671" cy="954107"/>
          </a:xfrm>
          <a:prstGeom prst="rect">
            <a:avLst/>
          </a:prstGeom>
        </p:spPr>
        <p:txBody>
          <a:bodyPr wrap="square">
            <a:spAutoFit/>
          </a:bodyPr>
          <a:lstStyle/>
          <a:p>
            <a:pPr algn="ctr">
              <a:defRPr/>
            </a:pPr>
            <a:r>
              <a:rPr lang="en-GB" sz="2800" dirty="0">
                <a:solidFill>
                  <a:srgbClr val="FFC000"/>
                </a:solidFill>
                <a:latin typeface="+mj-lt"/>
                <a:ea typeface="+mj-ea"/>
                <a:cs typeface="+mj-cs"/>
              </a:rPr>
              <a:t>CHILDHOOD EXPERIENCE: </a:t>
            </a:r>
            <a:r>
              <a:rPr lang="en-GB" sz="2800" dirty="0" smtClean="0">
                <a:solidFill>
                  <a:srgbClr val="FFC000"/>
                </a:solidFill>
                <a:latin typeface="+mj-lt"/>
                <a:ea typeface="+mj-ea"/>
                <a:cs typeface="+mj-cs"/>
              </a:rPr>
              <a:t>DISORDER</a:t>
            </a:r>
          </a:p>
          <a:p>
            <a:pPr algn="ctr">
              <a:defRPr/>
            </a:pPr>
            <a:r>
              <a:rPr lang="en-GB" sz="2800" dirty="0" smtClean="0">
                <a:solidFill>
                  <a:srgbClr val="FFC000"/>
                </a:solidFill>
                <a:latin typeface="+mj-lt"/>
                <a:ea typeface="+mj-ea"/>
                <a:cs typeface="+mj-cs"/>
              </a:rPr>
              <a:t> </a:t>
            </a:r>
            <a:r>
              <a:rPr lang="en-GB" dirty="0">
                <a:solidFill>
                  <a:srgbClr val="FFC000"/>
                </a:solidFill>
                <a:latin typeface="+mj-lt"/>
                <a:ea typeface="+mj-ea"/>
                <a:cs typeface="+mj-cs"/>
              </a:rPr>
              <a:t>learning a sense of worthlessness (1)</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ChangeArrowheads="1"/>
          </p:cNvSpPr>
          <p:nvPr/>
        </p:nvSpPr>
        <p:spPr bwMode="auto">
          <a:xfrm>
            <a:off x="611560" y="1333563"/>
            <a:ext cx="8104737" cy="5047536"/>
          </a:xfrm>
          <a:prstGeom prst="rect">
            <a:avLst/>
          </a:prstGeom>
          <a:noFill/>
          <a:ln w="9525">
            <a:noFill/>
            <a:miter lim="800000"/>
            <a:headEnd/>
            <a:tailEnd/>
          </a:ln>
        </p:spPr>
        <p:txBody>
          <a:bodyPr wrap="square" anchor="ctr">
            <a:spAutoFit/>
          </a:bodyPr>
          <a:lstStyle/>
          <a:p>
            <a:r>
              <a:rPr lang="en-GB" sz="2300" dirty="0"/>
              <a:t>“…all things considered, I do not know whether it is not as well that it should be so, for, though you know (owing to me) your papa and mama are so good as to bring her up with you, it is not at all necessary that she should be as accomplished as you are;—on the contrary, it is much more desirable that there should be a difference." </a:t>
            </a:r>
          </a:p>
          <a:p>
            <a:r>
              <a:rPr lang="en-GB" sz="2300" dirty="0"/>
              <a:t>Such were the counsels by which Mrs. Norris assisted to form her nieces' minds; and it is not very wonderful that, with all their promising talents and early information, they should be entirely deficient in the less common acquirements of self-knowledge, generosity and humility. </a:t>
            </a:r>
            <a:r>
              <a:rPr lang="en-GB" sz="2300" dirty="0">
                <a:solidFill>
                  <a:srgbClr val="FFC000"/>
                </a:solidFill>
              </a:rPr>
              <a:t>In everything but disposition they were admirably taught. </a:t>
            </a:r>
          </a:p>
        </p:txBody>
      </p:sp>
      <p:sp>
        <p:nvSpPr>
          <p:cNvPr id="3" name="Rectangle 2"/>
          <p:cNvSpPr/>
          <p:nvPr/>
        </p:nvSpPr>
        <p:spPr>
          <a:xfrm>
            <a:off x="250824" y="188913"/>
            <a:ext cx="8497639" cy="892552"/>
          </a:xfrm>
          <a:prstGeom prst="rect">
            <a:avLst/>
          </a:prstGeom>
        </p:spPr>
        <p:txBody>
          <a:bodyPr wrap="square">
            <a:spAutoFit/>
          </a:bodyPr>
          <a:lstStyle/>
          <a:p>
            <a:pPr algn="ctr">
              <a:defRPr/>
            </a:pPr>
            <a:r>
              <a:rPr lang="en-GB" sz="2800" dirty="0">
                <a:solidFill>
                  <a:srgbClr val="FFC000"/>
                </a:solidFill>
                <a:latin typeface="+mj-lt"/>
              </a:rPr>
              <a:t>CHILDHOOD EXPERIENCE: learning </a:t>
            </a:r>
            <a:endParaRPr lang="en-GB" sz="2800" dirty="0" smtClean="0">
              <a:solidFill>
                <a:srgbClr val="FFC000"/>
              </a:solidFill>
              <a:latin typeface="+mj-lt"/>
            </a:endParaRPr>
          </a:p>
          <a:p>
            <a:pPr algn="ctr">
              <a:defRPr/>
            </a:pPr>
            <a:r>
              <a:rPr lang="en-GB" dirty="0" smtClean="0">
                <a:solidFill>
                  <a:srgbClr val="FFC000"/>
                </a:solidFill>
                <a:latin typeface="+mj-lt"/>
              </a:rPr>
              <a:t>learning </a:t>
            </a:r>
            <a:r>
              <a:rPr lang="en-GB" dirty="0">
                <a:solidFill>
                  <a:srgbClr val="FFC000"/>
                </a:solidFill>
                <a:latin typeface="+mj-lt"/>
              </a:rPr>
              <a:t>a sense of superiority </a:t>
            </a:r>
            <a:endParaRPr lang="en-GB" sz="2800" dirty="0">
              <a:solidFill>
                <a:srgbClr val="FFC000"/>
              </a:solidFill>
              <a:latin typeface="+mj-lt"/>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19324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E5086-4517-4CF3-8C65-0A12C787F87D}"/>
              </a:ext>
            </a:extLst>
          </p:cNvPr>
          <p:cNvSpPr>
            <a:spLocks noGrp="1"/>
          </p:cNvSpPr>
          <p:nvPr>
            <p:ph type="title"/>
          </p:nvPr>
        </p:nvSpPr>
        <p:spPr>
          <a:xfrm>
            <a:off x="457200" y="44624"/>
            <a:ext cx="8229600" cy="850106"/>
          </a:xfrm>
        </p:spPr>
        <p:txBody>
          <a:bodyPr/>
          <a:lstStyle/>
          <a:p>
            <a:r>
              <a:rPr lang="en-GB" dirty="0" err="1"/>
              <a:t>spatiAL</a:t>
            </a:r>
            <a:r>
              <a:rPr lang="en-GB" dirty="0"/>
              <a:t> BOUNDARIES</a:t>
            </a:r>
          </a:p>
        </p:txBody>
      </p:sp>
      <p:sp>
        <p:nvSpPr>
          <p:cNvPr id="3" name="Content Placeholder 2">
            <a:extLst>
              <a:ext uri="{FF2B5EF4-FFF2-40B4-BE49-F238E27FC236}">
                <a16:creationId xmlns:a16="http://schemas.microsoft.com/office/drawing/2014/main" id="{C6DC0DB8-53C2-405C-99C5-79918405EA2F}"/>
              </a:ext>
            </a:extLst>
          </p:cNvPr>
          <p:cNvSpPr>
            <a:spLocks noGrp="1"/>
          </p:cNvSpPr>
          <p:nvPr>
            <p:ph idx="1"/>
          </p:nvPr>
        </p:nvSpPr>
        <p:spPr>
          <a:xfrm>
            <a:off x="323528" y="908720"/>
            <a:ext cx="8496944" cy="5832648"/>
          </a:xfrm>
        </p:spPr>
        <p:txBody>
          <a:bodyPr/>
          <a:lstStyle/>
          <a:p>
            <a:pPr marL="0" indent="0">
              <a:buNone/>
            </a:pPr>
            <a:r>
              <a:rPr lang="en-GB" sz="2200" dirty="0"/>
              <a:t>[Austen] makes her imaginary estate the grounds of a lively allegory about female abandonment and restraint. But it is of course still more difficult to represent prohibitions-or to </a:t>
            </a:r>
            <a:r>
              <a:rPr lang="en-GB" sz="2200" dirty="0" err="1"/>
              <a:t>honor</a:t>
            </a:r>
            <a:r>
              <a:rPr lang="en-GB" sz="2200" dirty="0"/>
              <a:t> them-without the gates, walls, or ha-has which a Sotherton so readily yields. </a:t>
            </a:r>
            <a:r>
              <a:rPr lang="en-GB" sz="2200" dirty="0">
                <a:solidFill>
                  <a:srgbClr val="FFFF00"/>
                </a:solidFill>
              </a:rPr>
              <a:t>The true test of virtue in the novel is the internalized boundary, and the true heroine polices even "the confines of her imagination." </a:t>
            </a:r>
            <a:r>
              <a:rPr lang="en-GB" sz="2200" dirty="0"/>
              <a:t>Such spatial frameworks, in all imaginings, tend to suppress or supplant temporal ordering. Thus the conversation of Mary Crawford with Tom and Edmund Bertram about a young woman's coming-of-age automatically becomes an exchange about the "outs" and the "not outs"-</a:t>
            </a:r>
            <a:r>
              <a:rPr lang="en-GB" sz="2200" dirty="0">
                <a:solidFill>
                  <a:srgbClr val="FFFF00"/>
                </a:solidFill>
              </a:rPr>
              <a:t>the speakers conventionally adopting a language which already translates temporal changes into metaphorical positions in space</a:t>
            </a:r>
            <a:r>
              <a:rPr lang="en-GB" sz="2200" dirty="0"/>
              <a:t>. This emphasis on space, and the boundaries of spaces, is finally what we mean when we think of</a:t>
            </a:r>
            <a:r>
              <a:rPr lang="en-GB" sz="2200" i="1" dirty="0"/>
              <a:t> Mansfield Park</a:t>
            </a:r>
            <a:r>
              <a:rPr lang="en-GB" sz="2200" dirty="0"/>
              <a:t> as "primitive.“  (</a:t>
            </a:r>
            <a:r>
              <a:rPr lang="en-GB" sz="2200" dirty="0" err="1"/>
              <a:t>Yeazell</a:t>
            </a:r>
            <a:r>
              <a:rPr lang="en-GB" sz="2200" dirty="0"/>
              <a:t>, p.146 )</a:t>
            </a:r>
          </a:p>
        </p:txBody>
      </p:sp>
    </p:spTree>
    <p:extLst>
      <p:ext uri="{BB962C8B-B14F-4D97-AF65-F5344CB8AC3E}">
        <p14:creationId xmlns:p14="http://schemas.microsoft.com/office/powerpoint/2010/main" val="366478539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4CC6B12-CC77-4CAF-B4BF-3859690171C4}"/>
              </a:ext>
            </a:extLst>
          </p:cNvPr>
          <p:cNvSpPr/>
          <p:nvPr/>
        </p:nvSpPr>
        <p:spPr>
          <a:xfrm>
            <a:off x="365527" y="116632"/>
            <a:ext cx="8598961" cy="6863417"/>
          </a:xfrm>
          <a:prstGeom prst="rect">
            <a:avLst/>
          </a:prstGeom>
        </p:spPr>
        <p:txBody>
          <a:bodyPr wrap="square">
            <a:spAutoFit/>
          </a:bodyPr>
          <a:lstStyle/>
          <a:p>
            <a:pPr>
              <a:spcAft>
                <a:spcPts val="0"/>
              </a:spcAft>
            </a:pPr>
            <a:r>
              <a:rPr lang="en-GB" sz="2000" smtClean="0">
                <a:latin typeface="+mn-lt"/>
                <a:ea typeface="Times New Roman" panose="02020603050405020304" pitchFamily="18" charset="0"/>
              </a:rPr>
              <a:t>…we must have walked at least a mile in this wood. Do not you think we have?”</a:t>
            </a:r>
          </a:p>
          <a:p>
            <a:pPr>
              <a:spcAft>
                <a:spcPts val="0"/>
              </a:spcAft>
            </a:pPr>
            <a:r>
              <a:rPr lang="en-GB" sz="800" smtClean="0">
                <a:latin typeface="+mn-lt"/>
                <a:ea typeface="Times New Roman" panose="02020603050405020304" pitchFamily="18" charset="0"/>
              </a:rPr>
              <a:t> </a:t>
            </a:r>
          </a:p>
          <a:p>
            <a:pPr>
              <a:spcAft>
                <a:spcPts val="0"/>
              </a:spcAft>
            </a:pPr>
            <a:r>
              <a:rPr lang="en-GB" sz="2000" smtClean="0">
                <a:latin typeface="+mn-lt"/>
                <a:ea typeface="Times New Roman" panose="02020603050405020304" pitchFamily="18" charset="0"/>
              </a:rPr>
              <a:t>“Not half a mile,” was his sturdy answer; for he was not yet so much in love as to measure distance, or reckon time, with feminine lawlessness.</a:t>
            </a:r>
          </a:p>
          <a:p>
            <a:pPr>
              <a:spcAft>
                <a:spcPts val="0"/>
              </a:spcAft>
            </a:pPr>
            <a:r>
              <a:rPr lang="en-GB" sz="800" smtClean="0">
                <a:latin typeface="+mn-lt"/>
                <a:ea typeface="Times New Roman" panose="02020603050405020304" pitchFamily="18" charset="0"/>
              </a:rPr>
              <a:t> </a:t>
            </a:r>
          </a:p>
          <a:p>
            <a:pPr>
              <a:spcAft>
                <a:spcPts val="0"/>
              </a:spcAft>
            </a:pPr>
            <a:r>
              <a:rPr lang="en-GB" sz="2000" smtClean="0">
                <a:latin typeface="+mn-lt"/>
                <a:ea typeface="Times New Roman" panose="02020603050405020304" pitchFamily="18" charset="0"/>
              </a:rPr>
              <a:t>“Oh! you do not consider how much we have wound about. We have taken such a very serpentine course, and the wood itself must be half a mile long in a straight line, for we have never seen the end of it yet since we left the first great path.”</a:t>
            </a:r>
          </a:p>
          <a:p>
            <a:pPr>
              <a:spcAft>
                <a:spcPts val="0"/>
              </a:spcAft>
            </a:pPr>
            <a:r>
              <a:rPr lang="en-GB" sz="800" smtClean="0">
                <a:latin typeface="+mn-lt"/>
                <a:ea typeface="Times New Roman" panose="02020603050405020304" pitchFamily="18" charset="0"/>
              </a:rPr>
              <a:t> </a:t>
            </a:r>
          </a:p>
          <a:p>
            <a:pPr>
              <a:spcAft>
                <a:spcPts val="0"/>
              </a:spcAft>
            </a:pPr>
            <a:r>
              <a:rPr lang="en-GB" sz="2000" smtClean="0">
                <a:latin typeface="+mn-lt"/>
                <a:ea typeface="Times New Roman" panose="02020603050405020304" pitchFamily="18" charset="0"/>
              </a:rPr>
              <a:t>“But if you remember, before we left that first great path, we saw directly to the end of it. We looked down the whole vista, and saw it closed by iron gates, and it could not have been more than a furlong in length.”</a:t>
            </a:r>
          </a:p>
          <a:p>
            <a:pPr>
              <a:spcAft>
                <a:spcPts val="0"/>
              </a:spcAft>
            </a:pPr>
            <a:r>
              <a:rPr lang="en-GB" sz="800" smtClean="0">
                <a:latin typeface="+mn-lt"/>
                <a:ea typeface="Times New Roman" panose="02020603050405020304" pitchFamily="18" charset="0"/>
              </a:rPr>
              <a:t> </a:t>
            </a:r>
          </a:p>
          <a:p>
            <a:pPr>
              <a:spcAft>
                <a:spcPts val="0"/>
              </a:spcAft>
            </a:pPr>
            <a:r>
              <a:rPr lang="en-GB" sz="2000" smtClean="0">
                <a:latin typeface="+mn-lt"/>
                <a:ea typeface="Times New Roman" panose="02020603050405020304" pitchFamily="18" charset="0"/>
              </a:rPr>
              <a:t>“Oh! I know nothing of your furlongs, but I am sure it is a very long wood, and that we have been winding in and out ever since we came into it; and therefore, when I say that we have walked a mile in it, I must speak within compass.”</a:t>
            </a:r>
          </a:p>
          <a:p>
            <a:pPr>
              <a:spcAft>
                <a:spcPts val="0"/>
              </a:spcAft>
            </a:pPr>
            <a:r>
              <a:rPr lang="en-GB" sz="800" smtClean="0">
                <a:latin typeface="+mn-lt"/>
                <a:ea typeface="Times New Roman" panose="02020603050405020304" pitchFamily="18" charset="0"/>
              </a:rPr>
              <a:t> </a:t>
            </a:r>
          </a:p>
          <a:p>
            <a:pPr>
              <a:spcAft>
                <a:spcPts val="0"/>
              </a:spcAft>
            </a:pPr>
            <a:r>
              <a:rPr lang="en-GB" sz="2000" smtClean="0">
                <a:latin typeface="+mn-lt"/>
                <a:ea typeface="Times New Roman" panose="02020603050405020304" pitchFamily="18" charset="0"/>
              </a:rPr>
              <a:t>“We have been exactly a quarter of an hour here,” said Edmund, taking out his watch. “Do you think we are walking four miles an hour?”</a:t>
            </a:r>
            <a:endParaRPr lang="en-GB" sz="2000" dirty="0">
              <a:solidFill>
                <a:srgbClr val="FFC000"/>
              </a:solidFill>
              <a:effectLst/>
              <a:latin typeface="+mn-lt"/>
              <a:ea typeface="Times New Roman" panose="02020603050405020304" pitchFamily="18" charset="0"/>
            </a:endParaRPr>
          </a:p>
        </p:txBody>
      </p:sp>
      <p:sp>
        <p:nvSpPr>
          <p:cNvPr id="3" name="Rectangle 2"/>
          <p:cNvSpPr/>
          <p:nvPr/>
        </p:nvSpPr>
        <p:spPr>
          <a:xfrm>
            <a:off x="7675474" y="404664"/>
            <a:ext cx="1309974" cy="461665"/>
          </a:xfrm>
          <a:prstGeom prst="rect">
            <a:avLst/>
          </a:prstGeom>
        </p:spPr>
        <p:txBody>
          <a:bodyPr wrap="none">
            <a:spAutoFit/>
          </a:bodyPr>
          <a:lstStyle/>
          <a:p>
            <a:r>
              <a:rPr lang="en-GB" dirty="0">
                <a:solidFill>
                  <a:srgbClr val="FFC000"/>
                </a:solidFill>
                <a:ea typeface="Times New Roman" panose="02020603050405020304" pitchFamily="18" charset="0"/>
              </a:rPr>
              <a:t>CHAP 9</a:t>
            </a:r>
            <a:endParaRPr lang="en-GB" dirty="0"/>
          </a:p>
        </p:txBody>
      </p:sp>
    </p:spTree>
    <p:extLst>
      <p:ext uri="{BB962C8B-B14F-4D97-AF65-F5344CB8AC3E}">
        <p14:creationId xmlns:p14="http://schemas.microsoft.com/office/powerpoint/2010/main" val="21855142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19324B"/>
        </a:solidFill>
        <a:effectLst/>
      </p:bgPr>
    </p:bg>
    <p:spTree>
      <p:nvGrpSpPr>
        <p:cNvPr id="1" name=""/>
        <p:cNvGrpSpPr/>
        <p:nvPr/>
      </p:nvGrpSpPr>
      <p:grpSpPr>
        <a:xfrm>
          <a:off x="0" y="0"/>
          <a:ext cx="0" cy="0"/>
          <a:chOff x="0" y="0"/>
          <a:chExt cx="0" cy="0"/>
        </a:xfrm>
      </p:grpSpPr>
      <p:sp>
        <p:nvSpPr>
          <p:cNvPr id="18434" name="Rectangle 3"/>
          <p:cNvSpPr>
            <a:spLocks noGrp="1" noChangeArrowheads="1"/>
          </p:cNvSpPr>
          <p:nvPr>
            <p:ph idx="1"/>
          </p:nvPr>
        </p:nvSpPr>
        <p:spPr>
          <a:xfrm>
            <a:off x="323528" y="476672"/>
            <a:ext cx="8604250" cy="6164262"/>
          </a:xfrm>
        </p:spPr>
        <p:txBody>
          <a:bodyPr/>
          <a:lstStyle/>
          <a:p>
            <a:pPr marL="0" indent="0" eaLnBrk="1" hangingPunct="1">
              <a:buNone/>
            </a:pPr>
            <a:r>
              <a:rPr lang="en-GB" sz="2400" dirty="0"/>
              <a:t>Everywhere I go I find that a poet has been there before me. </a:t>
            </a:r>
            <a:r>
              <a:rPr lang="en-GB" sz="1050" dirty="0"/>
              <a:t/>
            </a:r>
            <a:br>
              <a:rPr lang="en-GB" sz="1050" dirty="0"/>
            </a:br>
            <a:r>
              <a:rPr lang="en-GB" sz="1050" dirty="0"/>
              <a:t>	</a:t>
            </a:r>
            <a:r>
              <a:rPr lang="en-GB" sz="1050" dirty="0">
                <a:solidFill>
                  <a:srgbClr val="FFFF99"/>
                </a:solidFill>
              </a:rPr>
              <a:t>	</a:t>
            </a:r>
            <a:r>
              <a:rPr lang="en-GB" sz="2400" dirty="0">
                <a:solidFill>
                  <a:srgbClr val="FFFF99"/>
                </a:solidFill>
              </a:rPr>
              <a:t>		</a:t>
            </a:r>
            <a:r>
              <a:rPr lang="en-GB" sz="2400" dirty="0"/>
              <a:t>(Sigmund Freud)</a:t>
            </a:r>
          </a:p>
          <a:p>
            <a:pPr eaLnBrk="1" hangingPunct="1">
              <a:buFontTx/>
              <a:buNone/>
            </a:pPr>
            <a:r>
              <a:rPr lang="en-GB" sz="2400" dirty="0">
                <a:solidFill>
                  <a:srgbClr val="FFC000"/>
                </a:solidFill>
              </a:rPr>
              <a:t>_______________________________________________________</a:t>
            </a:r>
          </a:p>
          <a:p>
            <a:pPr eaLnBrk="1" hangingPunct="1">
              <a:buFontTx/>
              <a:buNone/>
            </a:pPr>
            <a:endParaRPr lang="en-GB" sz="1400" dirty="0">
              <a:solidFill>
                <a:srgbClr val="FFC000"/>
              </a:solidFill>
            </a:endParaRPr>
          </a:p>
          <a:p>
            <a:pPr eaLnBrk="1" hangingPunct="1">
              <a:buFontTx/>
              <a:buNone/>
            </a:pPr>
            <a:r>
              <a:rPr lang="en-GB" sz="2800" dirty="0">
                <a:solidFill>
                  <a:srgbClr val="FFC000"/>
                </a:solidFill>
              </a:rPr>
              <a:t>Reading </a:t>
            </a:r>
            <a:r>
              <a:rPr lang="en-GB" sz="2800" i="1" dirty="0">
                <a:solidFill>
                  <a:srgbClr val="FFC000"/>
                </a:solidFill>
              </a:rPr>
              <a:t>Mansfield Park</a:t>
            </a:r>
            <a:r>
              <a:rPr lang="en-GB" sz="2800" dirty="0">
                <a:solidFill>
                  <a:srgbClr val="FFC000"/>
                </a:solidFill>
              </a:rPr>
              <a:t> through Freud</a:t>
            </a:r>
            <a:r>
              <a:rPr lang="en-GB" sz="2800" dirty="0" smtClean="0">
                <a:solidFill>
                  <a:srgbClr val="FFC000"/>
                </a:solidFill>
              </a:rPr>
              <a:t>:</a:t>
            </a:r>
          </a:p>
          <a:p>
            <a:pPr eaLnBrk="1" hangingPunct="1">
              <a:buFontTx/>
              <a:buNone/>
            </a:pPr>
            <a:endParaRPr lang="en-GB" sz="1050" dirty="0">
              <a:solidFill>
                <a:srgbClr val="FFC000"/>
              </a:solidFill>
            </a:endParaRPr>
          </a:p>
          <a:p>
            <a:pPr eaLnBrk="1" hangingPunct="1">
              <a:buFontTx/>
              <a:buChar char="•"/>
            </a:pPr>
            <a:r>
              <a:rPr lang="en-GB" sz="2400" dirty="0"/>
              <a:t>- consider Fanny, Maria, Henry &amp; Mary</a:t>
            </a:r>
          </a:p>
          <a:p>
            <a:pPr eaLnBrk="1" hangingPunct="1">
              <a:buFontTx/>
              <a:buNone/>
            </a:pPr>
            <a:endParaRPr lang="en-GB" sz="1000" dirty="0">
              <a:solidFill>
                <a:schemeClr val="bg1"/>
              </a:solidFill>
            </a:endParaRPr>
          </a:p>
          <a:p>
            <a:pPr eaLnBrk="1" hangingPunct="1"/>
            <a:r>
              <a:rPr lang="en-GB" sz="2400" dirty="0"/>
              <a:t>I cannot think of any need in childhood as strong as the need for a father's protection. </a:t>
            </a:r>
            <a:br>
              <a:rPr lang="en-GB" sz="2400" dirty="0"/>
            </a:br>
            <a:endParaRPr lang="en-GB" sz="1000" dirty="0"/>
          </a:p>
          <a:p>
            <a:pPr eaLnBrk="1" hangingPunct="1"/>
            <a:r>
              <a:rPr lang="en-GB" sz="2400" dirty="0"/>
              <a:t>If a man has been his mother's undisputed darling he retains throughout life the triumphant feeling, the confidence in success, which not seldom brings actual success along with it.</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fontScheme name="Custom 2">
      <a:majorFont>
        <a:latin typeface="Felix Titling"/>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999</TotalTime>
  <Words>2935</Words>
  <Application>Microsoft Office PowerPoint</Application>
  <PresentationFormat>On-screen Show (4:3)</PresentationFormat>
  <Paragraphs>103</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Century Gothic</vt:lpstr>
      <vt:lpstr>Felix Titling</vt:lpstr>
      <vt:lpstr>Garamond</vt:lpstr>
      <vt:lpstr>Times New Roman</vt:lpstr>
      <vt:lpstr>Default Design</vt:lpstr>
      <vt:lpstr>Hpen 7003: 19th c prose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FORMATION OF A MIND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spatiAL BOUNDARIES</vt:lpstr>
      <vt:lpstr>PowerPoint Presentation</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575 The Rational World</dc:title>
  <dc:creator>IT</dc:creator>
  <cp:lastModifiedBy>Jeni Williams</cp:lastModifiedBy>
  <cp:revision>52</cp:revision>
  <cp:lastPrinted>2019-01-22T09:34:42Z</cp:lastPrinted>
  <dcterms:created xsi:type="dcterms:W3CDTF">2009-03-04T17:06:12Z</dcterms:created>
  <dcterms:modified xsi:type="dcterms:W3CDTF">2019-10-23T00:30:55Z</dcterms:modified>
</cp:coreProperties>
</file>