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notesMasterIdLst>
    <p:notesMasterId r:id="rId22"/>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Lst>
  <p:sldSz cx="18288000" cy="10287000"/>
  <p:notesSz cx="6858000" cy="9144000"/>
  <p:embeddedFontLst>
    <p:embeddedFont>
      <p:font typeface="เอฟซี เรนโบว์" charset="1" panose="00000000000000000000"/>
      <p:regular r:id="rId19"/>
    </p:embeddedFont>
    <p:embeddedFont>
      <p:font typeface="Questrial" charset="1" panose="02000000000000000000"/>
      <p:regular r:id="rId20"/>
    </p:embeddedFont>
    <p:embeddedFont>
      <p:font typeface="เอฟซี เรนโบว์ Bold" charset="1" panose="00000000000000000000"/>
      <p:regular r:id="rId2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fonts/font19.fntdata" Type="http://schemas.openxmlformats.org/officeDocument/2006/relationships/font"/><Relationship Id="rId2" Target="presProps.xml" Type="http://schemas.openxmlformats.org/officeDocument/2006/relationships/presProps"/><Relationship Id="rId20" Target="fonts/font20.fntdata" Type="http://schemas.openxmlformats.org/officeDocument/2006/relationships/font"/><Relationship Id="rId21" Target="fonts/font21.fntdata" Type="http://schemas.openxmlformats.org/officeDocument/2006/relationships/font"/><Relationship Id="rId22" Target="notesMasters/notesMaster1.xml" Type="http://schemas.openxmlformats.org/officeDocument/2006/relationships/notesMaster"/><Relationship Id="rId23" Target="theme/theme2.xml" Type="http://schemas.openxmlformats.org/officeDocument/2006/relationships/theme"/><Relationship Id="rId24" Target="notesSlides/notesSlide1.xml" Type="http://schemas.openxmlformats.org/officeDocument/2006/relationships/notesSlide"/><Relationship Id="rId3" Target="viewProps.xml" Type="http://schemas.openxmlformats.org/officeDocument/2006/relationships/viewProps"/><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notesMasters/_rels/notesMaster1.xml.rels><?xml version="1.0" encoding="UTF-8" standalone="yes"?><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1.7.2013</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0.xml" Type="http://schemas.openxmlformats.org/officeDocument/2006/relationships/slide"/></Relationships>
</file>

<file path=ppt/notesSlides/notesSlide1.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https://www.gov.uk/guidance/rates-of-vat-on-different-goods-and-services</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pn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png" Type="http://schemas.openxmlformats.org/officeDocument/2006/relationships/image"/><Relationship Id="rId3" Target="../media/image4.png" Type="http://schemas.openxmlformats.org/officeDocument/2006/relationships/image"/><Relationship Id="rId4" Target="../media/image5.png" Type="http://schemas.openxmlformats.org/officeDocument/2006/relationships/image"/><Relationship Id="rId5" Target="../media/image6.svg" Type="http://schemas.openxmlformats.org/officeDocument/2006/relationships/image"/><Relationship Id="rId6" Target="../media/image7.pn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8.png" Type="http://schemas.openxmlformats.org/officeDocument/2006/relationships/image"/><Relationship Id="rId3" Target="../media/image7.png" Type="http://schemas.openxmlformats.org/officeDocument/2006/relationships/image"/><Relationship Id="rId4" Target="../media/image2.png" Type="http://schemas.openxmlformats.org/officeDocument/2006/relationships/image"/><Relationship Id="rId5" Target="../media/image9.pn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png" Type="http://schemas.openxmlformats.org/officeDocument/2006/relationships/image"/><Relationship Id="rId3" Target="../media/image10.png" Type="http://schemas.openxmlformats.org/officeDocument/2006/relationships/image"/><Relationship Id="rId4" Target="../media/image11.png" Type="http://schemas.openxmlformats.org/officeDocument/2006/relationships/image"/><Relationship Id="rId5" Target="../media/image12.svg" Type="http://schemas.openxmlformats.org/officeDocument/2006/relationships/image"/><Relationship Id="rId6" Target="../media/image13.pn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png" Type="http://schemas.openxmlformats.org/officeDocument/2006/relationships/image"/><Relationship Id="rId3" Target="../media/image10.png" Type="http://schemas.openxmlformats.org/officeDocument/2006/relationships/image"/><Relationship Id="rId4" Target="../media/image11.png" Type="http://schemas.openxmlformats.org/officeDocument/2006/relationships/image"/><Relationship Id="rId5" Target="../media/image12.svg" Type="http://schemas.openxmlformats.org/officeDocument/2006/relationships/image"/><Relationship Id="rId6" Target="../media/image13.pn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png" Type="http://schemas.openxmlformats.org/officeDocument/2006/relationships/image"/><Relationship Id="rId3" Target="../media/image10.png" Type="http://schemas.openxmlformats.org/officeDocument/2006/relationships/image"/><Relationship Id="rId4" Target="../media/image11.png" Type="http://schemas.openxmlformats.org/officeDocument/2006/relationships/image"/><Relationship Id="rId5" Target="../media/image12.svg" Type="http://schemas.openxmlformats.org/officeDocument/2006/relationships/image"/><Relationship Id="rId6" Target="../media/image13.pn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png" Type="http://schemas.openxmlformats.org/officeDocument/2006/relationships/image"/><Relationship Id="rId3" Target="../media/image10.png" Type="http://schemas.openxmlformats.org/officeDocument/2006/relationships/image"/><Relationship Id="rId4" Target="../media/image11.png" Type="http://schemas.openxmlformats.org/officeDocument/2006/relationships/image"/><Relationship Id="rId5" Target="../media/image12.svg" Type="http://schemas.openxmlformats.org/officeDocument/2006/relationships/image"/><Relationship Id="rId6" Target="../media/image13.pn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png" Type="http://schemas.openxmlformats.org/officeDocument/2006/relationships/image"/><Relationship Id="rId3" Target="../media/image10.png" Type="http://schemas.openxmlformats.org/officeDocument/2006/relationships/image"/><Relationship Id="rId4" Target="../media/image11.png" Type="http://schemas.openxmlformats.org/officeDocument/2006/relationships/image"/><Relationship Id="rId5" Target="../media/image12.svg" Type="http://schemas.openxmlformats.org/officeDocument/2006/relationships/image"/><Relationship Id="rId6" Target="../media/image13.pn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png" Type="http://schemas.openxmlformats.org/officeDocument/2006/relationships/image"/><Relationship Id="rId3" Target="../media/image10.png" Type="http://schemas.openxmlformats.org/officeDocument/2006/relationships/image"/><Relationship Id="rId4" Target="../media/image11.png" Type="http://schemas.openxmlformats.org/officeDocument/2006/relationships/image"/><Relationship Id="rId5" Target="../media/image12.svg" Type="http://schemas.openxmlformats.org/officeDocument/2006/relationships/image"/><Relationship Id="rId6" Target="../media/image13.png"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xml" Type="http://schemas.openxmlformats.org/officeDocument/2006/relationships/notesSlide"/><Relationship Id="rId3" Target="../media/image3.png" Type="http://schemas.openxmlformats.org/officeDocument/2006/relationships/image"/><Relationship Id="rId4" Target="../media/image10.png" Type="http://schemas.openxmlformats.org/officeDocument/2006/relationships/image"/><Relationship Id="rId5" Target="../media/image11.png" Type="http://schemas.openxmlformats.org/officeDocument/2006/relationships/image"/><Relationship Id="rId6" Target="../media/image12.svg" Type="http://schemas.openxmlformats.org/officeDocument/2006/relationships/image"/><Relationship Id="rId7" Target="../media/image13.png" Type="http://schemas.openxmlformats.org/officeDocument/2006/relationships/imag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4.png" Type="http://schemas.openxmlformats.org/officeDocument/2006/relationships/image"/><Relationship Id="rId3" Target="../media/image7.png" Type="http://schemas.openxmlformats.org/officeDocument/2006/relationships/image"/><Relationship Id="rId4" Target="../media/image15.png" Type="http://schemas.openxmlformats.org/officeDocument/2006/relationships/image"/><Relationship Id="rId5" Target="../media/image16.svg" Type="http://schemas.openxmlformats.org/officeDocument/2006/relationships/image"/><Relationship Id="rId6" Target="../media/image17.png" Type="http://schemas.openxmlformats.org/officeDocument/2006/relationships/image"/><Relationship Id="rId7" Target="../media/image18.svg" Type="http://schemas.openxmlformats.org/officeDocument/2006/relationships/image"/></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24.png" Type="http://schemas.openxmlformats.org/officeDocument/2006/relationships/image"/><Relationship Id="rId11" Target="../media/image25.svg" Type="http://schemas.openxmlformats.org/officeDocument/2006/relationships/image"/><Relationship Id="rId2" Target="../media/image5.png" Type="http://schemas.openxmlformats.org/officeDocument/2006/relationships/image"/><Relationship Id="rId3" Target="../media/image6.svg" Type="http://schemas.openxmlformats.org/officeDocument/2006/relationships/image"/><Relationship Id="rId4" Target="../media/image3.png" Type="http://schemas.openxmlformats.org/officeDocument/2006/relationships/image"/><Relationship Id="rId5" Target="../media/image19.png" Type="http://schemas.openxmlformats.org/officeDocument/2006/relationships/image"/><Relationship Id="rId6" Target="../media/image20.png" Type="http://schemas.openxmlformats.org/officeDocument/2006/relationships/image"/><Relationship Id="rId7" Target="../media/image21.svg" Type="http://schemas.openxmlformats.org/officeDocument/2006/relationships/image"/><Relationship Id="rId8" Target="../media/image22.png" Type="http://schemas.openxmlformats.org/officeDocument/2006/relationships/image"/><Relationship Id="rId9" Target="../media/image23.svg" Type="http://schemas.openxmlformats.org/officeDocument/2006/relationships/image"/></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png" Type="http://schemas.openxmlformats.org/officeDocument/2006/relationships/image"/></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FFFBFD"/>
        </a:solidFill>
      </p:bgPr>
    </p:bg>
    <p:spTree>
      <p:nvGrpSpPr>
        <p:cNvPr id="1" name=""/>
        <p:cNvGrpSpPr/>
        <p:nvPr/>
      </p:nvGrpSpPr>
      <p:grpSpPr>
        <a:xfrm>
          <a:off x="0" y="0"/>
          <a:ext cx="0" cy="0"/>
          <a:chOff x="0" y="0"/>
          <a:chExt cx="0" cy="0"/>
        </a:xfrm>
      </p:grpSpPr>
      <p:sp>
        <p:nvSpPr>
          <p:cNvPr name="Freeform 2" id="2"/>
          <p:cNvSpPr/>
          <p:nvPr/>
        </p:nvSpPr>
        <p:spPr>
          <a:xfrm flipH="false" flipV="false" rot="-5400000">
            <a:off x="4131593" y="236776"/>
            <a:ext cx="10642196" cy="9458252"/>
          </a:xfrm>
          <a:custGeom>
            <a:avLst/>
            <a:gdLst/>
            <a:ahLst/>
            <a:cxnLst/>
            <a:rect r="r" b="b" t="t" l="l"/>
            <a:pathLst>
              <a:path h="9458252" w="10642196">
                <a:moveTo>
                  <a:pt x="0" y="0"/>
                </a:moveTo>
                <a:lnTo>
                  <a:pt x="10642196" y="0"/>
                </a:lnTo>
                <a:lnTo>
                  <a:pt x="10642196" y="9458252"/>
                </a:lnTo>
                <a:lnTo>
                  <a:pt x="0" y="9458252"/>
                </a:lnTo>
                <a:lnTo>
                  <a:pt x="0" y="0"/>
                </a:lnTo>
                <a:close/>
              </a:path>
            </a:pathLst>
          </a:custGeom>
          <a:blipFill>
            <a:blip r:embed="rId2">
              <a:alphaModFix amt="82000"/>
            </a:blip>
            <a:stretch>
              <a:fillRect l="0" t="0" r="0" b="0"/>
            </a:stretch>
          </a:blipFill>
        </p:spPr>
      </p:sp>
      <p:sp>
        <p:nvSpPr>
          <p:cNvPr name="Freeform 3" id="3"/>
          <p:cNvSpPr/>
          <p:nvPr/>
        </p:nvSpPr>
        <p:spPr>
          <a:xfrm flipH="false" flipV="false" rot="0">
            <a:off x="10654949" y="-2349804"/>
            <a:ext cx="9855808" cy="8229600"/>
          </a:xfrm>
          <a:custGeom>
            <a:avLst/>
            <a:gdLst/>
            <a:ahLst/>
            <a:cxnLst/>
            <a:rect r="r" b="b" t="t" l="l"/>
            <a:pathLst>
              <a:path h="8229600" w="9855808">
                <a:moveTo>
                  <a:pt x="0" y="0"/>
                </a:moveTo>
                <a:lnTo>
                  <a:pt x="9855808" y="0"/>
                </a:lnTo>
                <a:lnTo>
                  <a:pt x="9855808" y="8229600"/>
                </a:lnTo>
                <a:lnTo>
                  <a:pt x="0" y="8229600"/>
                </a:lnTo>
                <a:lnTo>
                  <a:pt x="0" y="0"/>
                </a:lnTo>
                <a:close/>
              </a:path>
            </a:pathLst>
          </a:custGeom>
          <a:blipFill>
            <a:blip r:embed="rId3">
              <a:alphaModFix amt="65999"/>
            </a:blip>
            <a:stretch>
              <a:fillRect l="0" t="0" r="0" b="0"/>
            </a:stretch>
          </a:blipFill>
        </p:spPr>
      </p:sp>
      <p:sp>
        <p:nvSpPr>
          <p:cNvPr name="Freeform 4" id="4"/>
          <p:cNvSpPr/>
          <p:nvPr/>
        </p:nvSpPr>
        <p:spPr>
          <a:xfrm flipH="false" flipV="false" rot="-10800000">
            <a:off x="-1757175" y="4795044"/>
            <a:ext cx="9855808" cy="8229600"/>
          </a:xfrm>
          <a:custGeom>
            <a:avLst/>
            <a:gdLst/>
            <a:ahLst/>
            <a:cxnLst/>
            <a:rect r="r" b="b" t="t" l="l"/>
            <a:pathLst>
              <a:path h="8229600" w="9855808">
                <a:moveTo>
                  <a:pt x="0" y="0"/>
                </a:moveTo>
                <a:lnTo>
                  <a:pt x="9855808" y="0"/>
                </a:lnTo>
                <a:lnTo>
                  <a:pt x="9855808" y="8229600"/>
                </a:lnTo>
                <a:lnTo>
                  <a:pt x="0" y="8229600"/>
                </a:lnTo>
                <a:lnTo>
                  <a:pt x="0" y="0"/>
                </a:lnTo>
                <a:close/>
              </a:path>
            </a:pathLst>
          </a:custGeom>
          <a:blipFill>
            <a:blip r:embed="rId3">
              <a:alphaModFix amt="65999"/>
            </a:blip>
            <a:stretch>
              <a:fillRect l="0" t="0" r="0" b="0"/>
            </a:stretch>
          </a:blipFill>
        </p:spPr>
      </p:sp>
      <p:sp>
        <p:nvSpPr>
          <p:cNvPr name="TextBox 5" id="5"/>
          <p:cNvSpPr txBox="true"/>
          <p:nvPr/>
        </p:nvSpPr>
        <p:spPr>
          <a:xfrm rot="0">
            <a:off x="5397075" y="3298824"/>
            <a:ext cx="7493851" cy="3413128"/>
          </a:xfrm>
          <a:prstGeom prst="rect">
            <a:avLst/>
          </a:prstGeom>
        </p:spPr>
        <p:txBody>
          <a:bodyPr anchor="t" rtlCol="false" tIns="0" lIns="0" bIns="0" rIns="0">
            <a:spAutoFit/>
          </a:bodyPr>
          <a:lstStyle/>
          <a:p>
            <a:pPr algn="ctr">
              <a:lnSpc>
                <a:spcPts val="12799"/>
              </a:lnSpc>
            </a:pPr>
            <a:r>
              <a:rPr lang="en-US" sz="9999" u="sng">
                <a:solidFill>
                  <a:srgbClr val="000000"/>
                </a:solidFill>
                <a:latin typeface="เอฟซี เรนโบว์"/>
                <a:ea typeface="เอฟซี เรนโบว์"/>
                <a:cs typeface="เอฟซี เรนโบว์"/>
                <a:sym typeface="เอฟซี เรนโบว์"/>
              </a:rPr>
              <a:t>Taxation continued</a:t>
            </a:r>
          </a:p>
        </p:txBody>
      </p:sp>
      <p:sp>
        <p:nvSpPr>
          <p:cNvPr name="TextBox 6" id="6"/>
          <p:cNvSpPr txBox="true"/>
          <p:nvPr/>
        </p:nvSpPr>
        <p:spPr>
          <a:xfrm rot="0">
            <a:off x="4548554" y="7625675"/>
            <a:ext cx="9190891" cy="589914"/>
          </a:xfrm>
          <a:prstGeom prst="rect">
            <a:avLst/>
          </a:prstGeom>
        </p:spPr>
        <p:txBody>
          <a:bodyPr anchor="t" rtlCol="false" tIns="0" lIns="0" bIns="0" rIns="0">
            <a:spAutoFit/>
          </a:bodyPr>
          <a:lstStyle/>
          <a:p>
            <a:pPr algn="ctr">
              <a:lnSpc>
                <a:spcPts val="4760"/>
              </a:lnSpc>
            </a:pPr>
            <a:r>
              <a:rPr lang="en-US" sz="3400">
                <a:solidFill>
                  <a:srgbClr val="000000"/>
                </a:solidFill>
                <a:latin typeface="Questrial"/>
                <a:ea typeface="Questrial"/>
                <a:cs typeface="Questrial"/>
                <a:sym typeface="Questrial"/>
              </a:rPr>
              <a:t>By Zita Draper </a:t>
            </a:r>
          </a:p>
        </p:txBody>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5400000">
            <a:off x="-613935" y="3435030"/>
            <a:ext cx="7591881" cy="7841380"/>
          </a:xfrm>
          <a:custGeom>
            <a:avLst/>
            <a:gdLst/>
            <a:ahLst/>
            <a:cxnLst/>
            <a:rect r="r" b="b" t="t" l="l"/>
            <a:pathLst>
              <a:path h="7841380" w="7591881">
                <a:moveTo>
                  <a:pt x="0" y="0"/>
                </a:moveTo>
                <a:lnTo>
                  <a:pt x="7591882" y="0"/>
                </a:lnTo>
                <a:lnTo>
                  <a:pt x="7591882" y="7841380"/>
                </a:lnTo>
                <a:lnTo>
                  <a:pt x="0" y="7841380"/>
                </a:lnTo>
                <a:lnTo>
                  <a:pt x="0" y="0"/>
                </a:lnTo>
                <a:close/>
              </a:path>
            </a:pathLst>
          </a:custGeom>
          <a:blipFill>
            <a:blip r:embed="rId2"/>
            <a:stretch>
              <a:fillRect l="0" t="0" r="0" b="0"/>
            </a:stretch>
          </a:blipFill>
        </p:spPr>
      </p:sp>
      <p:sp>
        <p:nvSpPr>
          <p:cNvPr name="Freeform 3" id="3"/>
          <p:cNvSpPr/>
          <p:nvPr/>
        </p:nvSpPr>
        <p:spPr>
          <a:xfrm flipH="false" flipV="false" rot="1092138">
            <a:off x="-721992" y="6201530"/>
            <a:ext cx="3501384" cy="4369902"/>
          </a:xfrm>
          <a:custGeom>
            <a:avLst/>
            <a:gdLst/>
            <a:ahLst/>
            <a:cxnLst/>
            <a:rect r="r" b="b" t="t" l="l"/>
            <a:pathLst>
              <a:path h="4369902" w="3501384">
                <a:moveTo>
                  <a:pt x="0" y="0"/>
                </a:moveTo>
                <a:lnTo>
                  <a:pt x="3501384" y="0"/>
                </a:lnTo>
                <a:lnTo>
                  <a:pt x="3501384" y="4369902"/>
                </a:lnTo>
                <a:lnTo>
                  <a:pt x="0" y="4369902"/>
                </a:lnTo>
                <a:lnTo>
                  <a:pt x="0" y="0"/>
                </a:lnTo>
                <a:close/>
              </a:path>
            </a:pathLst>
          </a:custGeom>
          <a:blipFill>
            <a:blip r:embed="rId3"/>
            <a:stretch>
              <a:fillRect l="0" t="0" r="0" b="0"/>
            </a:stretch>
          </a:blipFill>
        </p:spPr>
      </p:sp>
      <p:sp>
        <p:nvSpPr>
          <p:cNvPr name="TextBox 4" id="4"/>
          <p:cNvSpPr txBox="true"/>
          <p:nvPr/>
        </p:nvSpPr>
        <p:spPr>
          <a:xfrm rot="0">
            <a:off x="2952625" y="3505908"/>
            <a:ext cx="5534654" cy="1703706"/>
          </a:xfrm>
          <a:prstGeom prst="rect">
            <a:avLst/>
          </a:prstGeom>
        </p:spPr>
        <p:txBody>
          <a:bodyPr anchor="t" rtlCol="false" tIns="0" lIns="0" bIns="0" rIns="0">
            <a:spAutoFit/>
          </a:bodyPr>
          <a:lstStyle/>
          <a:p>
            <a:pPr algn="l">
              <a:lnSpc>
                <a:spcPts val="12159"/>
              </a:lnSpc>
            </a:pPr>
            <a:r>
              <a:rPr lang="en-US" sz="9499" u="sng">
                <a:solidFill>
                  <a:srgbClr val="000000"/>
                </a:solidFill>
                <a:latin typeface="เอฟซี เรนโบว์"/>
                <a:ea typeface="เอฟซี เรนโบว์"/>
                <a:cs typeface="เอฟซี เรนโบว์"/>
                <a:sym typeface="เอฟซี เรนโบว์"/>
              </a:rPr>
              <a:t>Content</a:t>
            </a:r>
          </a:p>
        </p:txBody>
      </p:sp>
      <p:sp>
        <p:nvSpPr>
          <p:cNvPr name="Freeform 5" id="5"/>
          <p:cNvSpPr/>
          <p:nvPr/>
        </p:nvSpPr>
        <p:spPr>
          <a:xfrm flipH="false" flipV="false" rot="0">
            <a:off x="9909583" y="2936281"/>
            <a:ext cx="736468" cy="736468"/>
          </a:xfrm>
          <a:custGeom>
            <a:avLst/>
            <a:gdLst/>
            <a:ahLst/>
            <a:cxnLst/>
            <a:rect r="r" b="b" t="t" l="l"/>
            <a:pathLst>
              <a:path h="736468" w="736468">
                <a:moveTo>
                  <a:pt x="0" y="0"/>
                </a:moveTo>
                <a:lnTo>
                  <a:pt x="736468" y="0"/>
                </a:lnTo>
                <a:lnTo>
                  <a:pt x="736468" y="736468"/>
                </a:lnTo>
                <a:lnTo>
                  <a:pt x="0" y="736468"/>
                </a:lnTo>
                <a:lnTo>
                  <a:pt x="0" y="0"/>
                </a:lnTo>
                <a:close/>
              </a:path>
            </a:pathLst>
          </a:custGeom>
          <a:blipFill>
            <a:blip r:embed="rId4">
              <a:alphaModFix amt="60000"/>
              <a:extLst>
                <a:ext uri="{96DAC541-7B7A-43D3-8B79-37D633B846F1}">
                  <asvg:svgBlip xmlns:asvg="http://schemas.microsoft.com/office/drawing/2016/SVG/main" r:embed="rId5"/>
                </a:ext>
              </a:extLst>
            </a:blip>
            <a:stretch>
              <a:fillRect l="0" t="0" r="0" b="0"/>
            </a:stretch>
          </a:blipFill>
        </p:spPr>
      </p:sp>
      <p:sp>
        <p:nvSpPr>
          <p:cNvPr name="Freeform 6" id="6"/>
          <p:cNvSpPr/>
          <p:nvPr/>
        </p:nvSpPr>
        <p:spPr>
          <a:xfrm flipH="false" flipV="false" rot="0">
            <a:off x="9909583" y="4011948"/>
            <a:ext cx="736468" cy="736468"/>
          </a:xfrm>
          <a:custGeom>
            <a:avLst/>
            <a:gdLst/>
            <a:ahLst/>
            <a:cxnLst/>
            <a:rect r="r" b="b" t="t" l="l"/>
            <a:pathLst>
              <a:path h="736468" w="736468">
                <a:moveTo>
                  <a:pt x="0" y="0"/>
                </a:moveTo>
                <a:lnTo>
                  <a:pt x="736468" y="0"/>
                </a:lnTo>
                <a:lnTo>
                  <a:pt x="736468" y="736468"/>
                </a:lnTo>
                <a:lnTo>
                  <a:pt x="0" y="736468"/>
                </a:lnTo>
                <a:lnTo>
                  <a:pt x="0" y="0"/>
                </a:lnTo>
                <a:close/>
              </a:path>
            </a:pathLst>
          </a:custGeom>
          <a:blipFill>
            <a:blip r:embed="rId4">
              <a:alphaModFix amt="60000"/>
              <a:extLst>
                <a:ext uri="{96DAC541-7B7A-43D3-8B79-37D633B846F1}">
                  <asvg:svgBlip xmlns:asvg="http://schemas.microsoft.com/office/drawing/2016/SVG/main" r:embed="rId5"/>
                </a:ext>
              </a:extLst>
            </a:blip>
            <a:stretch>
              <a:fillRect l="0" t="0" r="0" b="0"/>
            </a:stretch>
          </a:blipFill>
        </p:spPr>
      </p:sp>
      <p:sp>
        <p:nvSpPr>
          <p:cNvPr name="Freeform 7" id="7"/>
          <p:cNvSpPr/>
          <p:nvPr/>
        </p:nvSpPr>
        <p:spPr>
          <a:xfrm flipH="false" flipV="false" rot="0">
            <a:off x="9909583" y="5091316"/>
            <a:ext cx="736468" cy="736468"/>
          </a:xfrm>
          <a:custGeom>
            <a:avLst/>
            <a:gdLst/>
            <a:ahLst/>
            <a:cxnLst/>
            <a:rect r="r" b="b" t="t" l="l"/>
            <a:pathLst>
              <a:path h="736468" w="736468">
                <a:moveTo>
                  <a:pt x="0" y="0"/>
                </a:moveTo>
                <a:lnTo>
                  <a:pt x="736468" y="0"/>
                </a:lnTo>
                <a:lnTo>
                  <a:pt x="736468" y="736468"/>
                </a:lnTo>
                <a:lnTo>
                  <a:pt x="0" y="736468"/>
                </a:lnTo>
                <a:lnTo>
                  <a:pt x="0" y="0"/>
                </a:lnTo>
                <a:close/>
              </a:path>
            </a:pathLst>
          </a:custGeom>
          <a:blipFill>
            <a:blip r:embed="rId4">
              <a:alphaModFix amt="60000"/>
              <a:extLst>
                <a:ext uri="{96DAC541-7B7A-43D3-8B79-37D633B846F1}">
                  <asvg:svgBlip xmlns:asvg="http://schemas.microsoft.com/office/drawing/2016/SVG/main" r:embed="rId5"/>
                </a:ext>
              </a:extLst>
            </a:blip>
            <a:stretch>
              <a:fillRect l="0" t="0" r="0" b="0"/>
            </a:stretch>
          </a:blipFill>
        </p:spPr>
      </p:sp>
      <p:sp>
        <p:nvSpPr>
          <p:cNvPr name="Freeform 8" id="8"/>
          <p:cNvSpPr/>
          <p:nvPr/>
        </p:nvSpPr>
        <p:spPr>
          <a:xfrm flipH="false" flipV="false" rot="0">
            <a:off x="9909583" y="6170684"/>
            <a:ext cx="736468" cy="736468"/>
          </a:xfrm>
          <a:custGeom>
            <a:avLst/>
            <a:gdLst/>
            <a:ahLst/>
            <a:cxnLst/>
            <a:rect r="r" b="b" t="t" l="l"/>
            <a:pathLst>
              <a:path h="736468" w="736468">
                <a:moveTo>
                  <a:pt x="0" y="0"/>
                </a:moveTo>
                <a:lnTo>
                  <a:pt x="736468" y="0"/>
                </a:lnTo>
                <a:lnTo>
                  <a:pt x="736468" y="736468"/>
                </a:lnTo>
                <a:lnTo>
                  <a:pt x="0" y="736468"/>
                </a:lnTo>
                <a:lnTo>
                  <a:pt x="0" y="0"/>
                </a:lnTo>
                <a:close/>
              </a:path>
            </a:pathLst>
          </a:custGeom>
          <a:blipFill>
            <a:blip r:embed="rId4">
              <a:alphaModFix amt="60000"/>
              <a:extLst>
                <a:ext uri="{96DAC541-7B7A-43D3-8B79-37D633B846F1}">
                  <asvg:svgBlip xmlns:asvg="http://schemas.microsoft.com/office/drawing/2016/SVG/main" r:embed="rId5"/>
                </a:ext>
              </a:extLst>
            </a:blip>
            <a:stretch>
              <a:fillRect l="0" t="0" r="0" b="0"/>
            </a:stretch>
          </a:blipFill>
        </p:spPr>
      </p:sp>
      <p:sp>
        <p:nvSpPr>
          <p:cNvPr name="Freeform 9" id="9"/>
          <p:cNvSpPr/>
          <p:nvPr/>
        </p:nvSpPr>
        <p:spPr>
          <a:xfrm flipH="false" flipV="false" rot="0">
            <a:off x="9909583" y="7250052"/>
            <a:ext cx="736468" cy="736468"/>
          </a:xfrm>
          <a:custGeom>
            <a:avLst/>
            <a:gdLst/>
            <a:ahLst/>
            <a:cxnLst/>
            <a:rect r="r" b="b" t="t" l="l"/>
            <a:pathLst>
              <a:path h="736468" w="736468">
                <a:moveTo>
                  <a:pt x="0" y="0"/>
                </a:moveTo>
                <a:lnTo>
                  <a:pt x="736468" y="0"/>
                </a:lnTo>
                <a:lnTo>
                  <a:pt x="736468" y="736468"/>
                </a:lnTo>
                <a:lnTo>
                  <a:pt x="0" y="736468"/>
                </a:lnTo>
                <a:lnTo>
                  <a:pt x="0" y="0"/>
                </a:lnTo>
                <a:close/>
              </a:path>
            </a:pathLst>
          </a:custGeom>
          <a:blipFill>
            <a:blip r:embed="rId4">
              <a:alphaModFix amt="60000"/>
              <a:extLst>
                <a:ext uri="{96DAC541-7B7A-43D3-8B79-37D633B846F1}">
                  <asvg:svgBlip xmlns:asvg="http://schemas.microsoft.com/office/drawing/2016/SVG/main" r:embed="rId5"/>
                </a:ext>
              </a:extLst>
            </a:blip>
            <a:stretch>
              <a:fillRect l="0" t="0" r="0" b="0"/>
            </a:stretch>
          </a:blipFill>
        </p:spPr>
      </p:sp>
      <p:sp>
        <p:nvSpPr>
          <p:cNvPr name="TextBox 10" id="10"/>
          <p:cNvSpPr txBox="true"/>
          <p:nvPr/>
        </p:nvSpPr>
        <p:spPr>
          <a:xfrm rot="0">
            <a:off x="10070881" y="2959329"/>
            <a:ext cx="413872" cy="595122"/>
          </a:xfrm>
          <a:prstGeom prst="rect">
            <a:avLst/>
          </a:prstGeom>
        </p:spPr>
        <p:txBody>
          <a:bodyPr anchor="t" rtlCol="false" tIns="0" lIns="0" bIns="0" rIns="0">
            <a:spAutoFit/>
          </a:bodyPr>
          <a:lstStyle/>
          <a:p>
            <a:pPr algn="ctr">
              <a:lnSpc>
                <a:spcPts val="4224"/>
              </a:lnSpc>
            </a:pPr>
            <a:r>
              <a:rPr lang="en-US" sz="3300">
                <a:solidFill>
                  <a:srgbClr val="000000"/>
                </a:solidFill>
                <a:latin typeface="เอฟซี เรนโบว์"/>
                <a:ea typeface="เอฟซี เรนโบว์"/>
                <a:cs typeface="เอฟซี เรนโบว์"/>
                <a:sym typeface="เอฟซี เรนโบว์"/>
              </a:rPr>
              <a:t>1</a:t>
            </a:r>
          </a:p>
        </p:txBody>
      </p:sp>
      <p:sp>
        <p:nvSpPr>
          <p:cNvPr name="TextBox 11" id="11"/>
          <p:cNvSpPr txBox="true"/>
          <p:nvPr/>
        </p:nvSpPr>
        <p:spPr>
          <a:xfrm rot="0">
            <a:off x="10070881" y="4034996"/>
            <a:ext cx="413872" cy="595122"/>
          </a:xfrm>
          <a:prstGeom prst="rect">
            <a:avLst/>
          </a:prstGeom>
        </p:spPr>
        <p:txBody>
          <a:bodyPr anchor="t" rtlCol="false" tIns="0" lIns="0" bIns="0" rIns="0">
            <a:spAutoFit/>
          </a:bodyPr>
          <a:lstStyle/>
          <a:p>
            <a:pPr algn="ctr">
              <a:lnSpc>
                <a:spcPts val="4224"/>
              </a:lnSpc>
            </a:pPr>
            <a:r>
              <a:rPr lang="en-US" sz="3300">
                <a:solidFill>
                  <a:srgbClr val="000000"/>
                </a:solidFill>
                <a:latin typeface="เอฟซี เรนโบว์"/>
                <a:ea typeface="เอฟซี เรนโบว์"/>
                <a:cs typeface="เอฟซี เรนโบว์"/>
                <a:sym typeface="เอฟซี เรนโบว์"/>
              </a:rPr>
              <a:t>2</a:t>
            </a:r>
          </a:p>
        </p:txBody>
      </p:sp>
      <p:sp>
        <p:nvSpPr>
          <p:cNvPr name="TextBox 12" id="12"/>
          <p:cNvSpPr txBox="true"/>
          <p:nvPr/>
        </p:nvSpPr>
        <p:spPr>
          <a:xfrm rot="0">
            <a:off x="10070881" y="5114364"/>
            <a:ext cx="413872" cy="595122"/>
          </a:xfrm>
          <a:prstGeom prst="rect">
            <a:avLst/>
          </a:prstGeom>
        </p:spPr>
        <p:txBody>
          <a:bodyPr anchor="t" rtlCol="false" tIns="0" lIns="0" bIns="0" rIns="0">
            <a:spAutoFit/>
          </a:bodyPr>
          <a:lstStyle/>
          <a:p>
            <a:pPr algn="ctr">
              <a:lnSpc>
                <a:spcPts val="4224"/>
              </a:lnSpc>
            </a:pPr>
            <a:r>
              <a:rPr lang="en-US" sz="3300">
                <a:solidFill>
                  <a:srgbClr val="000000"/>
                </a:solidFill>
                <a:latin typeface="เอฟซี เรนโบว์"/>
                <a:ea typeface="เอฟซี เรนโบว์"/>
                <a:cs typeface="เอฟซี เรนโบว์"/>
                <a:sym typeface="เอฟซี เรนโบว์"/>
              </a:rPr>
              <a:t>3</a:t>
            </a:r>
          </a:p>
        </p:txBody>
      </p:sp>
      <p:sp>
        <p:nvSpPr>
          <p:cNvPr name="TextBox 13" id="13"/>
          <p:cNvSpPr txBox="true"/>
          <p:nvPr/>
        </p:nvSpPr>
        <p:spPr>
          <a:xfrm rot="0">
            <a:off x="10070881" y="6193732"/>
            <a:ext cx="413872" cy="595122"/>
          </a:xfrm>
          <a:prstGeom prst="rect">
            <a:avLst/>
          </a:prstGeom>
        </p:spPr>
        <p:txBody>
          <a:bodyPr anchor="t" rtlCol="false" tIns="0" lIns="0" bIns="0" rIns="0">
            <a:spAutoFit/>
          </a:bodyPr>
          <a:lstStyle/>
          <a:p>
            <a:pPr algn="ctr">
              <a:lnSpc>
                <a:spcPts val="4224"/>
              </a:lnSpc>
            </a:pPr>
            <a:r>
              <a:rPr lang="en-US" sz="3300">
                <a:solidFill>
                  <a:srgbClr val="000000"/>
                </a:solidFill>
                <a:latin typeface="เอฟซี เรนโบว์"/>
                <a:ea typeface="เอฟซี เรนโบว์"/>
                <a:cs typeface="เอฟซี เรนโบว์"/>
                <a:sym typeface="เอฟซี เรนโบว์"/>
              </a:rPr>
              <a:t>4</a:t>
            </a:r>
          </a:p>
        </p:txBody>
      </p:sp>
      <p:sp>
        <p:nvSpPr>
          <p:cNvPr name="TextBox 14" id="14"/>
          <p:cNvSpPr txBox="true"/>
          <p:nvPr/>
        </p:nvSpPr>
        <p:spPr>
          <a:xfrm rot="0">
            <a:off x="10070881" y="7273100"/>
            <a:ext cx="413872" cy="595122"/>
          </a:xfrm>
          <a:prstGeom prst="rect">
            <a:avLst/>
          </a:prstGeom>
        </p:spPr>
        <p:txBody>
          <a:bodyPr anchor="t" rtlCol="false" tIns="0" lIns="0" bIns="0" rIns="0">
            <a:spAutoFit/>
          </a:bodyPr>
          <a:lstStyle/>
          <a:p>
            <a:pPr algn="ctr">
              <a:lnSpc>
                <a:spcPts val="4224"/>
              </a:lnSpc>
            </a:pPr>
            <a:r>
              <a:rPr lang="en-US" sz="3300">
                <a:solidFill>
                  <a:srgbClr val="000000"/>
                </a:solidFill>
                <a:latin typeface="เอฟซี เรนโบว์"/>
                <a:ea typeface="เอฟซี เรนโบว์"/>
                <a:cs typeface="เอฟซี เรนโบว์"/>
                <a:sym typeface="เอฟซี เรนโบว์"/>
              </a:rPr>
              <a:t>5</a:t>
            </a:r>
          </a:p>
        </p:txBody>
      </p:sp>
      <p:sp>
        <p:nvSpPr>
          <p:cNvPr name="TextBox 15" id="15"/>
          <p:cNvSpPr txBox="true"/>
          <p:nvPr/>
        </p:nvSpPr>
        <p:spPr>
          <a:xfrm rot="0">
            <a:off x="11040602" y="3017496"/>
            <a:ext cx="6218698" cy="507364"/>
          </a:xfrm>
          <a:prstGeom prst="rect">
            <a:avLst/>
          </a:prstGeom>
        </p:spPr>
        <p:txBody>
          <a:bodyPr anchor="t" rtlCol="false" tIns="0" lIns="0" bIns="0" rIns="0">
            <a:spAutoFit/>
          </a:bodyPr>
          <a:lstStyle/>
          <a:p>
            <a:pPr algn="l">
              <a:lnSpc>
                <a:spcPts val="4060"/>
              </a:lnSpc>
            </a:pPr>
            <a:r>
              <a:rPr lang="en-US" sz="2900">
                <a:solidFill>
                  <a:srgbClr val="000000"/>
                </a:solidFill>
                <a:latin typeface="Questrial"/>
                <a:ea typeface="Questrial"/>
                <a:cs typeface="Questrial"/>
                <a:sym typeface="Questrial"/>
              </a:rPr>
              <a:t>Corporation Tax</a:t>
            </a:r>
          </a:p>
        </p:txBody>
      </p:sp>
      <p:sp>
        <p:nvSpPr>
          <p:cNvPr name="TextBox 16" id="16"/>
          <p:cNvSpPr txBox="true"/>
          <p:nvPr/>
        </p:nvSpPr>
        <p:spPr>
          <a:xfrm rot="0">
            <a:off x="11040602" y="4093163"/>
            <a:ext cx="6218698" cy="507364"/>
          </a:xfrm>
          <a:prstGeom prst="rect">
            <a:avLst/>
          </a:prstGeom>
        </p:spPr>
        <p:txBody>
          <a:bodyPr anchor="t" rtlCol="false" tIns="0" lIns="0" bIns="0" rIns="0">
            <a:spAutoFit/>
          </a:bodyPr>
          <a:lstStyle/>
          <a:p>
            <a:pPr algn="l">
              <a:lnSpc>
                <a:spcPts val="4060"/>
              </a:lnSpc>
            </a:pPr>
            <a:r>
              <a:rPr lang="en-US" sz="2900">
                <a:solidFill>
                  <a:srgbClr val="000000"/>
                </a:solidFill>
                <a:latin typeface="Questrial"/>
                <a:ea typeface="Questrial"/>
                <a:cs typeface="Questrial"/>
                <a:sym typeface="Questrial"/>
              </a:rPr>
              <a:t>Stamp Duty Tax</a:t>
            </a:r>
          </a:p>
        </p:txBody>
      </p:sp>
      <p:sp>
        <p:nvSpPr>
          <p:cNvPr name="TextBox 17" id="17"/>
          <p:cNvSpPr txBox="true"/>
          <p:nvPr/>
        </p:nvSpPr>
        <p:spPr>
          <a:xfrm rot="0">
            <a:off x="11040602" y="5172531"/>
            <a:ext cx="6218698" cy="507364"/>
          </a:xfrm>
          <a:prstGeom prst="rect">
            <a:avLst/>
          </a:prstGeom>
        </p:spPr>
        <p:txBody>
          <a:bodyPr anchor="t" rtlCol="false" tIns="0" lIns="0" bIns="0" rIns="0">
            <a:spAutoFit/>
          </a:bodyPr>
          <a:lstStyle/>
          <a:p>
            <a:pPr algn="l">
              <a:lnSpc>
                <a:spcPts val="4060"/>
              </a:lnSpc>
            </a:pPr>
            <a:r>
              <a:rPr lang="en-US" sz="2900">
                <a:solidFill>
                  <a:srgbClr val="000000"/>
                </a:solidFill>
                <a:latin typeface="Questrial"/>
                <a:ea typeface="Questrial"/>
                <a:cs typeface="Questrial"/>
                <a:sym typeface="Questrial"/>
              </a:rPr>
              <a:t>Activity </a:t>
            </a:r>
          </a:p>
        </p:txBody>
      </p:sp>
      <p:sp>
        <p:nvSpPr>
          <p:cNvPr name="TextBox 18" id="18"/>
          <p:cNvSpPr txBox="true"/>
          <p:nvPr/>
        </p:nvSpPr>
        <p:spPr>
          <a:xfrm rot="0">
            <a:off x="11040602" y="6251899"/>
            <a:ext cx="6218698" cy="507364"/>
          </a:xfrm>
          <a:prstGeom prst="rect">
            <a:avLst/>
          </a:prstGeom>
        </p:spPr>
        <p:txBody>
          <a:bodyPr anchor="t" rtlCol="false" tIns="0" lIns="0" bIns="0" rIns="0">
            <a:spAutoFit/>
          </a:bodyPr>
          <a:lstStyle/>
          <a:p>
            <a:pPr algn="l">
              <a:lnSpc>
                <a:spcPts val="4060"/>
              </a:lnSpc>
            </a:pPr>
            <a:r>
              <a:rPr lang="en-US" sz="2900">
                <a:solidFill>
                  <a:srgbClr val="000000"/>
                </a:solidFill>
                <a:latin typeface="Questrial"/>
                <a:ea typeface="Questrial"/>
                <a:cs typeface="Questrial"/>
                <a:sym typeface="Questrial"/>
              </a:rPr>
              <a:t>An introduction to shares </a:t>
            </a:r>
          </a:p>
        </p:txBody>
      </p:sp>
      <p:sp>
        <p:nvSpPr>
          <p:cNvPr name="TextBox 19" id="19"/>
          <p:cNvSpPr txBox="true"/>
          <p:nvPr/>
        </p:nvSpPr>
        <p:spPr>
          <a:xfrm rot="0">
            <a:off x="11040602" y="7331266"/>
            <a:ext cx="6218698" cy="507364"/>
          </a:xfrm>
          <a:prstGeom prst="rect">
            <a:avLst/>
          </a:prstGeom>
        </p:spPr>
        <p:txBody>
          <a:bodyPr anchor="t" rtlCol="false" tIns="0" lIns="0" bIns="0" rIns="0">
            <a:spAutoFit/>
          </a:bodyPr>
          <a:lstStyle/>
          <a:p>
            <a:pPr algn="l">
              <a:lnSpc>
                <a:spcPts val="4060"/>
              </a:lnSpc>
            </a:pPr>
            <a:r>
              <a:rPr lang="en-US" sz="2900">
                <a:solidFill>
                  <a:srgbClr val="000000"/>
                </a:solidFill>
                <a:latin typeface="Questrial"/>
                <a:ea typeface="Questrial"/>
                <a:cs typeface="Questrial"/>
                <a:sym typeface="Questrial"/>
              </a:rPr>
              <a:t>Thank you, any questions?</a:t>
            </a:r>
          </a:p>
        </p:txBody>
      </p:sp>
      <p:sp>
        <p:nvSpPr>
          <p:cNvPr name="Freeform 20" id="20"/>
          <p:cNvSpPr/>
          <p:nvPr/>
        </p:nvSpPr>
        <p:spPr>
          <a:xfrm flipH="false" flipV="false" rot="0">
            <a:off x="14356192" y="-2022514"/>
            <a:ext cx="5125736" cy="5695263"/>
          </a:xfrm>
          <a:custGeom>
            <a:avLst/>
            <a:gdLst/>
            <a:ahLst/>
            <a:cxnLst/>
            <a:rect r="r" b="b" t="t" l="l"/>
            <a:pathLst>
              <a:path h="5695263" w="5125736">
                <a:moveTo>
                  <a:pt x="0" y="0"/>
                </a:moveTo>
                <a:lnTo>
                  <a:pt x="5125736" y="0"/>
                </a:lnTo>
                <a:lnTo>
                  <a:pt x="5125736" y="5695263"/>
                </a:lnTo>
                <a:lnTo>
                  <a:pt x="0" y="5695263"/>
                </a:lnTo>
                <a:lnTo>
                  <a:pt x="0" y="0"/>
                </a:lnTo>
                <a:close/>
              </a:path>
            </a:pathLst>
          </a:custGeom>
          <a:blipFill>
            <a:blip r:embed="rId6"/>
            <a:stretch>
              <a:fillRect l="0" t="0" r="0" b="0"/>
            </a:stretch>
          </a:blipFill>
        </p:spPr>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bg>
      <p:bgPr>
        <a:solidFill>
          <a:srgbClr val="FFEEF3"/>
        </a:solidFill>
      </p:bgPr>
    </p:bg>
    <p:spTree>
      <p:nvGrpSpPr>
        <p:cNvPr id="1" name=""/>
        <p:cNvGrpSpPr/>
        <p:nvPr/>
      </p:nvGrpSpPr>
      <p:grpSpPr>
        <a:xfrm>
          <a:off x="0" y="0"/>
          <a:ext cx="0" cy="0"/>
          <a:chOff x="0" y="0"/>
          <a:chExt cx="0" cy="0"/>
        </a:xfrm>
      </p:grpSpPr>
      <p:sp>
        <p:nvSpPr>
          <p:cNvPr name="Freeform 2" id="2"/>
          <p:cNvSpPr/>
          <p:nvPr/>
        </p:nvSpPr>
        <p:spPr>
          <a:xfrm flipH="false" flipV="false" rot="5297698">
            <a:off x="5629685" y="1238706"/>
            <a:ext cx="7028629" cy="7809588"/>
          </a:xfrm>
          <a:custGeom>
            <a:avLst/>
            <a:gdLst/>
            <a:ahLst/>
            <a:cxnLst/>
            <a:rect r="r" b="b" t="t" l="l"/>
            <a:pathLst>
              <a:path h="7809588" w="7028629">
                <a:moveTo>
                  <a:pt x="0" y="0"/>
                </a:moveTo>
                <a:lnTo>
                  <a:pt x="7028630" y="0"/>
                </a:lnTo>
                <a:lnTo>
                  <a:pt x="7028630" y="7809588"/>
                </a:lnTo>
                <a:lnTo>
                  <a:pt x="0" y="7809588"/>
                </a:lnTo>
                <a:lnTo>
                  <a:pt x="0" y="0"/>
                </a:lnTo>
                <a:close/>
              </a:path>
            </a:pathLst>
          </a:custGeom>
          <a:blipFill>
            <a:blip r:embed="rId2">
              <a:alphaModFix amt="58000"/>
            </a:blip>
            <a:stretch>
              <a:fillRect l="0" t="0" r="0" b="0"/>
            </a:stretch>
          </a:blipFill>
        </p:spPr>
      </p:sp>
      <p:sp>
        <p:nvSpPr>
          <p:cNvPr name="Freeform 3" id="3"/>
          <p:cNvSpPr/>
          <p:nvPr/>
        </p:nvSpPr>
        <p:spPr>
          <a:xfrm flipH="false" flipV="false" rot="5400000">
            <a:off x="5019551" y="91806"/>
            <a:ext cx="4294900" cy="4772111"/>
          </a:xfrm>
          <a:custGeom>
            <a:avLst/>
            <a:gdLst/>
            <a:ahLst/>
            <a:cxnLst/>
            <a:rect r="r" b="b" t="t" l="l"/>
            <a:pathLst>
              <a:path h="4772111" w="4294900">
                <a:moveTo>
                  <a:pt x="0" y="0"/>
                </a:moveTo>
                <a:lnTo>
                  <a:pt x="4294900" y="0"/>
                </a:lnTo>
                <a:lnTo>
                  <a:pt x="4294900" y="4772111"/>
                </a:lnTo>
                <a:lnTo>
                  <a:pt x="0" y="4772111"/>
                </a:lnTo>
                <a:lnTo>
                  <a:pt x="0" y="0"/>
                </a:lnTo>
                <a:close/>
              </a:path>
            </a:pathLst>
          </a:custGeom>
          <a:blipFill>
            <a:blip r:embed="rId3"/>
            <a:stretch>
              <a:fillRect l="0" t="0" r="0" b="0"/>
            </a:stretch>
          </a:blipFill>
        </p:spPr>
      </p:sp>
      <p:sp>
        <p:nvSpPr>
          <p:cNvPr name="Freeform 4" id="4"/>
          <p:cNvSpPr/>
          <p:nvPr/>
        </p:nvSpPr>
        <p:spPr>
          <a:xfrm flipH="false" flipV="false" rot="5400000">
            <a:off x="10685742" y="4238936"/>
            <a:ext cx="4294900" cy="4772111"/>
          </a:xfrm>
          <a:custGeom>
            <a:avLst/>
            <a:gdLst/>
            <a:ahLst/>
            <a:cxnLst/>
            <a:rect r="r" b="b" t="t" l="l"/>
            <a:pathLst>
              <a:path h="4772111" w="4294900">
                <a:moveTo>
                  <a:pt x="0" y="0"/>
                </a:moveTo>
                <a:lnTo>
                  <a:pt x="4294900" y="0"/>
                </a:lnTo>
                <a:lnTo>
                  <a:pt x="4294900" y="4772111"/>
                </a:lnTo>
                <a:lnTo>
                  <a:pt x="0" y="4772111"/>
                </a:lnTo>
                <a:lnTo>
                  <a:pt x="0" y="0"/>
                </a:lnTo>
                <a:close/>
              </a:path>
            </a:pathLst>
          </a:custGeom>
          <a:blipFill>
            <a:blip r:embed="rId3"/>
            <a:stretch>
              <a:fillRect l="0" t="0" r="0" b="0"/>
            </a:stretch>
          </a:blipFill>
        </p:spPr>
      </p:sp>
      <p:sp>
        <p:nvSpPr>
          <p:cNvPr name="Freeform 5" id="5"/>
          <p:cNvSpPr/>
          <p:nvPr/>
        </p:nvSpPr>
        <p:spPr>
          <a:xfrm flipH="false" flipV="false" rot="-999793">
            <a:off x="8615597" y="1639422"/>
            <a:ext cx="3107580" cy="2594830"/>
          </a:xfrm>
          <a:custGeom>
            <a:avLst/>
            <a:gdLst/>
            <a:ahLst/>
            <a:cxnLst/>
            <a:rect r="r" b="b" t="t" l="l"/>
            <a:pathLst>
              <a:path h="2594830" w="3107580">
                <a:moveTo>
                  <a:pt x="0" y="0"/>
                </a:moveTo>
                <a:lnTo>
                  <a:pt x="3107580" y="0"/>
                </a:lnTo>
                <a:lnTo>
                  <a:pt x="3107580" y="2594829"/>
                </a:lnTo>
                <a:lnTo>
                  <a:pt x="0" y="2594829"/>
                </a:lnTo>
                <a:lnTo>
                  <a:pt x="0" y="0"/>
                </a:lnTo>
                <a:close/>
              </a:path>
            </a:pathLst>
          </a:custGeom>
          <a:blipFill>
            <a:blip r:embed="rId4">
              <a:alphaModFix amt="65999"/>
            </a:blip>
            <a:stretch>
              <a:fillRect l="0" t="0" r="0" b="0"/>
            </a:stretch>
          </a:blipFill>
        </p:spPr>
      </p:sp>
      <p:sp>
        <p:nvSpPr>
          <p:cNvPr name="TextBox 6" id="6"/>
          <p:cNvSpPr txBox="true"/>
          <p:nvPr/>
        </p:nvSpPr>
        <p:spPr>
          <a:xfrm rot="0">
            <a:off x="4374488" y="3230126"/>
            <a:ext cx="9179928" cy="3246756"/>
          </a:xfrm>
          <a:prstGeom prst="rect">
            <a:avLst/>
          </a:prstGeom>
        </p:spPr>
        <p:txBody>
          <a:bodyPr anchor="t" rtlCol="false" tIns="0" lIns="0" bIns="0" rIns="0">
            <a:spAutoFit/>
          </a:bodyPr>
          <a:lstStyle/>
          <a:p>
            <a:pPr algn="ctr">
              <a:lnSpc>
                <a:spcPts val="12159"/>
              </a:lnSpc>
            </a:pPr>
            <a:r>
              <a:rPr lang="en-US" sz="9499">
                <a:solidFill>
                  <a:srgbClr val="000000"/>
                </a:solidFill>
                <a:latin typeface="เอฟซี เรนโบว์"/>
                <a:ea typeface="เอฟซี เรนโบว์"/>
                <a:cs typeface="เอฟซี เรนโบว์"/>
                <a:sym typeface="เอฟซี เรนโบว์"/>
              </a:rPr>
              <a:t>Corporation Tax</a:t>
            </a:r>
          </a:p>
        </p:txBody>
      </p:sp>
      <p:sp>
        <p:nvSpPr>
          <p:cNvPr name="Freeform 7" id="7"/>
          <p:cNvSpPr/>
          <p:nvPr/>
        </p:nvSpPr>
        <p:spPr>
          <a:xfrm flipH="false" flipV="false" rot="-10800000">
            <a:off x="6731391" y="6123894"/>
            <a:ext cx="2821665" cy="2356090"/>
          </a:xfrm>
          <a:custGeom>
            <a:avLst/>
            <a:gdLst/>
            <a:ahLst/>
            <a:cxnLst/>
            <a:rect r="r" b="b" t="t" l="l"/>
            <a:pathLst>
              <a:path h="2356090" w="2821665">
                <a:moveTo>
                  <a:pt x="0" y="0"/>
                </a:moveTo>
                <a:lnTo>
                  <a:pt x="2821666" y="0"/>
                </a:lnTo>
                <a:lnTo>
                  <a:pt x="2821666" y="2356090"/>
                </a:lnTo>
                <a:lnTo>
                  <a:pt x="0" y="2356090"/>
                </a:lnTo>
                <a:lnTo>
                  <a:pt x="0" y="0"/>
                </a:lnTo>
                <a:close/>
              </a:path>
            </a:pathLst>
          </a:custGeom>
          <a:blipFill>
            <a:blip r:embed="rId4">
              <a:alphaModFix amt="65999"/>
            </a:blip>
            <a:stretch>
              <a:fillRect l="0" t="0" r="0" b="0"/>
            </a:stretch>
          </a:blipFill>
        </p:spPr>
      </p:sp>
      <p:sp>
        <p:nvSpPr>
          <p:cNvPr name="Freeform 8" id="8"/>
          <p:cNvSpPr/>
          <p:nvPr/>
        </p:nvSpPr>
        <p:spPr>
          <a:xfrm flipH="false" flipV="false" rot="0">
            <a:off x="-873650" y="6476883"/>
            <a:ext cx="4210927" cy="5073405"/>
          </a:xfrm>
          <a:custGeom>
            <a:avLst/>
            <a:gdLst/>
            <a:ahLst/>
            <a:cxnLst/>
            <a:rect r="r" b="b" t="t" l="l"/>
            <a:pathLst>
              <a:path h="5073405" w="4210927">
                <a:moveTo>
                  <a:pt x="0" y="0"/>
                </a:moveTo>
                <a:lnTo>
                  <a:pt x="4210926" y="0"/>
                </a:lnTo>
                <a:lnTo>
                  <a:pt x="4210926" y="5073405"/>
                </a:lnTo>
                <a:lnTo>
                  <a:pt x="0" y="5073405"/>
                </a:lnTo>
                <a:lnTo>
                  <a:pt x="0" y="0"/>
                </a:lnTo>
                <a:close/>
              </a:path>
            </a:pathLst>
          </a:custGeom>
          <a:blipFill>
            <a:blip r:embed="rId5"/>
            <a:stretch>
              <a:fillRect l="0" t="0" r="0" b="0"/>
            </a:stretch>
          </a:blipFill>
        </p:spPr>
      </p:sp>
      <p:sp>
        <p:nvSpPr>
          <p:cNvPr name="Freeform 9" id="9"/>
          <p:cNvSpPr/>
          <p:nvPr/>
        </p:nvSpPr>
        <p:spPr>
          <a:xfrm flipH="false" flipV="false" rot="0">
            <a:off x="15219247" y="-1508003"/>
            <a:ext cx="4210927" cy="5073405"/>
          </a:xfrm>
          <a:custGeom>
            <a:avLst/>
            <a:gdLst/>
            <a:ahLst/>
            <a:cxnLst/>
            <a:rect r="r" b="b" t="t" l="l"/>
            <a:pathLst>
              <a:path h="5073405" w="4210927">
                <a:moveTo>
                  <a:pt x="0" y="0"/>
                </a:moveTo>
                <a:lnTo>
                  <a:pt x="4210927" y="0"/>
                </a:lnTo>
                <a:lnTo>
                  <a:pt x="4210927" y="5073406"/>
                </a:lnTo>
                <a:lnTo>
                  <a:pt x="0" y="5073406"/>
                </a:lnTo>
                <a:lnTo>
                  <a:pt x="0" y="0"/>
                </a:lnTo>
                <a:close/>
              </a:path>
            </a:pathLst>
          </a:custGeom>
          <a:blipFill>
            <a:blip r:embed="rId5"/>
            <a:stretch>
              <a:fillRect l="0" t="0" r="0" b="0"/>
            </a:stretch>
          </a:blipFill>
        </p:spPr>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bg>
      <p:bgPr>
        <a:solidFill>
          <a:srgbClr val="FFFBFD"/>
        </a:solidFill>
      </p:bgPr>
    </p:bg>
    <p:spTree>
      <p:nvGrpSpPr>
        <p:cNvPr id="1" name=""/>
        <p:cNvGrpSpPr/>
        <p:nvPr/>
      </p:nvGrpSpPr>
      <p:grpSpPr>
        <a:xfrm>
          <a:off x="0" y="0"/>
          <a:ext cx="0" cy="0"/>
          <a:chOff x="0" y="0"/>
          <a:chExt cx="0" cy="0"/>
        </a:xfrm>
      </p:grpSpPr>
      <p:sp>
        <p:nvSpPr>
          <p:cNvPr name="Freeform 2" id="2"/>
          <p:cNvSpPr/>
          <p:nvPr/>
        </p:nvSpPr>
        <p:spPr>
          <a:xfrm flipH="false" flipV="false" rot="2893084">
            <a:off x="-343433" y="-2092184"/>
            <a:ext cx="6715726" cy="6936430"/>
          </a:xfrm>
          <a:custGeom>
            <a:avLst/>
            <a:gdLst/>
            <a:ahLst/>
            <a:cxnLst/>
            <a:rect r="r" b="b" t="t" l="l"/>
            <a:pathLst>
              <a:path h="6936430" w="6715726">
                <a:moveTo>
                  <a:pt x="0" y="0"/>
                </a:moveTo>
                <a:lnTo>
                  <a:pt x="6715725" y="0"/>
                </a:lnTo>
                <a:lnTo>
                  <a:pt x="6715725" y="6936431"/>
                </a:lnTo>
                <a:lnTo>
                  <a:pt x="0" y="6936431"/>
                </a:lnTo>
                <a:lnTo>
                  <a:pt x="0" y="0"/>
                </a:lnTo>
                <a:close/>
              </a:path>
            </a:pathLst>
          </a:custGeom>
          <a:blipFill>
            <a:blip r:embed="rId2"/>
            <a:stretch>
              <a:fillRect l="0" t="0" r="0" b="0"/>
            </a:stretch>
          </a:blipFill>
        </p:spPr>
      </p:sp>
      <p:sp>
        <p:nvSpPr>
          <p:cNvPr name="Freeform 3" id="3"/>
          <p:cNvSpPr/>
          <p:nvPr/>
        </p:nvSpPr>
        <p:spPr>
          <a:xfrm flipH="false" flipV="false" rot="-10800000">
            <a:off x="-584770" y="-331591"/>
            <a:ext cx="4486062" cy="5293288"/>
          </a:xfrm>
          <a:custGeom>
            <a:avLst/>
            <a:gdLst/>
            <a:ahLst/>
            <a:cxnLst/>
            <a:rect r="r" b="b" t="t" l="l"/>
            <a:pathLst>
              <a:path h="5293288" w="4486062">
                <a:moveTo>
                  <a:pt x="0" y="0"/>
                </a:moveTo>
                <a:lnTo>
                  <a:pt x="4486061" y="0"/>
                </a:lnTo>
                <a:lnTo>
                  <a:pt x="4486061" y="5293288"/>
                </a:lnTo>
                <a:lnTo>
                  <a:pt x="0" y="5293288"/>
                </a:lnTo>
                <a:lnTo>
                  <a:pt x="0" y="0"/>
                </a:lnTo>
                <a:close/>
              </a:path>
            </a:pathLst>
          </a:custGeom>
          <a:blipFill>
            <a:blip r:embed="rId3"/>
            <a:stretch>
              <a:fillRect l="0" t="0" r="0" b="0"/>
            </a:stretch>
          </a:blipFill>
        </p:spPr>
      </p:sp>
      <p:sp>
        <p:nvSpPr>
          <p:cNvPr name="Freeform 4" id="4"/>
          <p:cNvSpPr/>
          <p:nvPr/>
        </p:nvSpPr>
        <p:spPr>
          <a:xfrm flipH="false" flipV="false" rot="-7716179">
            <a:off x="15658628" y="7006715"/>
            <a:ext cx="3201345" cy="4503170"/>
          </a:xfrm>
          <a:custGeom>
            <a:avLst/>
            <a:gdLst/>
            <a:ahLst/>
            <a:cxnLst/>
            <a:rect r="r" b="b" t="t" l="l"/>
            <a:pathLst>
              <a:path h="4503170" w="3201345">
                <a:moveTo>
                  <a:pt x="0" y="0"/>
                </a:moveTo>
                <a:lnTo>
                  <a:pt x="3201344" y="0"/>
                </a:lnTo>
                <a:lnTo>
                  <a:pt x="3201344" y="4503170"/>
                </a:lnTo>
                <a:lnTo>
                  <a:pt x="0" y="4503170"/>
                </a:lnTo>
                <a:lnTo>
                  <a:pt x="0" y="0"/>
                </a:lnTo>
                <a:close/>
              </a:path>
            </a:pathLst>
          </a:custGeom>
          <a:blipFill>
            <a:blip r:embed="rId4">
              <a:alphaModFix amt="74000"/>
              <a:extLst>
                <a:ext uri="{96DAC541-7B7A-43D3-8B79-37D633B846F1}">
                  <asvg:svgBlip xmlns:asvg="http://schemas.microsoft.com/office/drawing/2016/SVG/main" r:embed="rId5"/>
                </a:ext>
              </a:extLst>
            </a:blip>
            <a:stretch>
              <a:fillRect l="0" t="0" r="0" b="0"/>
            </a:stretch>
          </a:blipFill>
        </p:spPr>
      </p:sp>
      <p:sp>
        <p:nvSpPr>
          <p:cNvPr name="Freeform 5" id="5"/>
          <p:cNvSpPr/>
          <p:nvPr/>
        </p:nvSpPr>
        <p:spPr>
          <a:xfrm flipH="false" flipV="false" rot="0">
            <a:off x="133855" y="7869213"/>
            <a:ext cx="2785137" cy="2778174"/>
          </a:xfrm>
          <a:custGeom>
            <a:avLst/>
            <a:gdLst/>
            <a:ahLst/>
            <a:cxnLst/>
            <a:rect r="r" b="b" t="t" l="l"/>
            <a:pathLst>
              <a:path h="2778174" w="2785137">
                <a:moveTo>
                  <a:pt x="0" y="0"/>
                </a:moveTo>
                <a:lnTo>
                  <a:pt x="2785137" y="0"/>
                </a:lnTo>
                <a:lnTo>
                  <a:pt x="2785137" y="2778174"/>
                </a:lnTo>
                <a:lnTo>
                  <a:pt x="0" y="2778174"/>
                </a:lnTo>
                <a:lnTo>
                  <a:pt x="0" y="0"/>
                </a:lnTo>
                <a:close/>
              </a:path>
            </a:pathLst>
          </a:custGeom>
          <a:blipFill>
            <a:blip r:embed="rId6">
              <a:alphaModFix amt="62000"/>
            </a:blip>
            <a:stretch>
              <a:fillRect l="0" t="0" r="0" b="0"/>
            </a:stretch>
          </a:blipFill>
        </p:spPr>
      </p:sp>
      <p:sp>
        <p:nvSpPr>
          <p:cNvPr name="TextBox 6" id="6"/>
          <p:cNvSpPr txBox="true"/>
          <p:nvPr/>
        </p:nvSpPr>
        <p:spPr>
          <a:xfrm rot="0">
            <a:off x="4457760" y="771525"/>
            <a:ext cx="11440123" cy="1703706"/>
          </a:xfrm>
          <a:prstGeom prst="rect">
            <a:avLst/>
          </a:prstGeom>
        </p:spPr>
        <p:txBody>
          <a:bodyPr anchor="t" rtlCol="false" tIns="0" lIns="0" bIns="0" rIns="0">
            <a:spAutoFit/>
          </a:bodyPr>
          <a:lstStyle/>
          <a:p>
            <a:pPr algn="ctr">
              <a:lnSpc>
                <a:spcPts val="12159"/>
              </a:lnSpc>
            </a:pPr>
            <a:r>
              <a:rPr lang="en-US" b="true" sz="9499" u="sng">
                <a:solidFill>
                  <a:srgbClr val="000000"/>
                </a:solidFill>
                <a:latin typeface="เอฟซี เรนโบว์ Bold"/>
                <a:ea typeface="เอฟซี เรนโบว์ Bold"/>
                <a:cs typeface="เอฟซี เรนโบว์ Bold"/>
                <a:sym typeface="เอฟซี เรนโบว์ Bold"/>
              </a:rPr>
              <a:t>Corporation Tax</a:t>
            </a:r>
          </a:p>
        </p:txBody>
      </p:sp>
      <p:sp>
        <p:nvSpPr>
          <p:cNvPr name="TextBox 7" id="7"/>
          <p:cNvSpPr txBox="true"/>
          <p:nvPr/>
        </p:nvSpPr>
        <p:spPr>
          <a:xfrm rot="0">
            <a:off x="3688336" y="2790204"/>
            <a:ext cx="11606496" cy="6656068"/>
          </a:xfrm>
          <a:prstGeom prst="rect">
            <a:avLst/>
          </a:prstGeom>
        </p:spPr>
        <p:txBody>
          <a:bodyPr anchor="t" rtlCol="false" tIns="0" lIns="0" bIns="0" rIns="0">
            <a:spAutoFit/>
          </a:bodyPr>
          <a:lstStyle/>
          <a:p>
            <a:pPr algn="l" marL="582943" indent="-291471" lvl="1">
              <a:lnSpc>
                <a:spcPts val="3780"/>
              </a:lnSpc>
              <a:buFont typeface="Arial"/>
              <a:buChar char="•"/>
            </a:pPr>
            <a:r>
              <a:rPr lang="en-US" sz="2700">
                <a:solidFill>
                  <a:srgbClr val="000000"/>
                </a:solidFill>
                <a:latin typeface="Questrial"/>
                <a:ea typeface="Questrial"/>
                <a:cs typeface="Questrial"/>
                <a:sym typeface="Questrial"/>
              </a:rPr>
              <a:t>Paid by companies in place of income tax and Capital gain tax.</a:t>
            </a:r>
          </a:p>
          <a:p>
            <a:pPr algn="l">
              <a:lnSpc>
                <a:spcPts val="3780"/>
              </a:lnSpc>
            </a:pPr>
          </a:p>
          <a:p>
            <a:pPr algn="l" marL="582943" indent="-291471" lvl="1">
              <a:lnSpc>
                <a:spcPts val="3780"/>
              </a:lnSpc>
              <a:buFont typeface="Arial"/>
              <a:buChar char="•"/>
            </a:pPr>
            <a:r>
              <a:rPr lang="en-US" sz="2700">
                <a:solidFill>
                  <a:srgbClr val="000000"/>
                </a:solidFill>
                <a:latin typeface="Questrial"/>
                <a:ea typeface="Questrial"/>
                <a:cs typeface="Questrial"/>
                <a:sym typeface="Questrial"/>
              </a:rPr>
              <a:t>The principle for calculating is similar to that of calculating income tax and capital gains tax. </a:t>
            </a:r>
          </a:p>
          <a:p>
            <a:pPr algn="l">
              <a:lnSpc>
                <a:spcPts val="3780"/>
              </a:lnSpc>
            </a:pPr>
          </a:p>
          <a:p>
            <a:pPr algn="l" marL="582943" indent="-291471" lvl="1">
              <a:lnSpc>
                <a:spcPts val="3780"/>
              </a:lnSpc>
              <a:buFont typeface="Arial"/>
              <a:buChar char="•"/>
            </a:pPr>
            <a:r>
              <a:rPr lang="en-US" sz="2700">
                <a:solidFill>
                  <a:srgbClr val="000000"/>
                </a:solidFill>
                <a:latin typeface="Questrial"/>
                <a:ea typeface="Questrial"/>
                <a:cs typeface="Questrial"/>
                <a:sym typeface="Questrial"/>
              </a:rPr>
              <a:t>How is it done? </a:t>
            </a:r>
          </a:p>
          <a:p>
            <a:pPr algn="l">
              <a:lnSpc>
                <a:spcPts val="3780"/>
              </a:lnSpc>
            </a:pPr>
          </a:p>
          <a:p>
            <a:pPr algn="l" marL="582943" indent="-291471" lvl="1">
              <a:lnSpc>
                <a:spcPts val="3780"/>
              </a:lnSpc>
              <a:buFont typeface="Arial"/>
              <a:buChar char="•"/>
            </a:pPr>
            <a:r>
              <a:rPr lang="en-US" sz="2700">
                <a:solidFill>
                  <a:srgbClr val="000000"/>
                </a:solidFill>
                <a:latin typeface="Questrial"/>
                <a:ea typeface="Questrial"/>
                <a:cs typeface="Questrial"/>
                <a:sym typeface="Questrial"/>
              </a:rPr>
              <a:t>1/ Income profits + Chargeable Gains = Profit </a:t>
            </a:r>
          </a:p>
          <a:p>
            <a:pPr algn="l" marL="582943" indent="-291471" lvl="1">
              <a:lnSpc>
                <a:spcPts val="3780"/>
              </a:lnSpc>
              <a:buFont typeface="Arial"/>
              <a:buChar char="•"/>
            </a:pPr>
            <a:r>
              <a:rPr lang="en-US" sz="2700">
                <a:solidFill>
                  <a:srgbClr val="000000"/>
                </a:solidFill>
                <a:latin typeface="Questrial"/>
                <a:ea typeface="Questrial"/>
                <a:cs typeface="Questrial"/>
                <a:sym typeface="Questrial"/>
              </a:rPr>
              <a:t>2/ Deduction of reliefs = Taxable Profits </a:t>
            </a:r>
          </a:p>
          <a:p>
            <a:pPr algn="l" marL="582943" indent="-291471" lvl="1">
              <a:lnSpc>
                <a:spcPts val="3780"/>
              </a:lnSpc>
              <a:buFont typeface="Arial"/>
              <a:buChar char="•"/>
            </a:pPr>
            <a:r>
              <a:rPr lang="en-US" sz="2700">
                <a:solidFill>
                  <a:srgbClr val="000000"/>
                </a:solidFill>
                <a:latin typeface="Questrial"/>
                <a:ea typeface="Questrial"/>
                <a:cs typeface="Questrial"/>
                <a:sym typeface="Questrial"/>
              </a:rPr>
              <a:t>3/ Application of tax rate for the year = Corporation tax liability.</a:t>
            </a:r>
          </a:p>
          <a:p>
            <a:pPr algn="l">
              <a:lnSpc>
                <a:spcPts val="3780"/>
              </a:lnSpc>
            </a:pPr>
          </a:p>
          <a:p>
            <a:pPr algn="l">
              <a:lnSpc>
                <a:spcPts val="3780"/>
              </a:lnSpc>
            </a:pPr>
          </a:p>
          <a:p>
            <a:pPr algn="l">
              <a:lnSpc>
                <a:spcPts val="3780"/>
              </a:lnSpc>
            </a:pPr>
          </a:p>
          <a:p>
            <a:pPr algn="l">
              <a:lnSpc>
                <a:spcPts val="3780"/>
              </a:lnSpc>
              <a:spcBef>
                <a:spcPct val="0"/>
              </a:spcBef>
            </a:pPr>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bg>
      <p:bgPr>
        <a:solidFill>
          <a:srgbClr val="FFFBFD"/>
        </a:solidFill>
      </p:bgPr>
    </p:bg>
    <p:spTree>
      <p:nvGrpSpPr>
        <p:cNvPr id="1" name=""/>
        <p:cNvGrpSpPr/>
        <p:nvPr/>
      </p:nvGrpSpPr>
      <p:grpSpPr>
        <a:xfrm>
          <a:off x="0" y="0"/>
          <a:ext cx="0" cy="0"/>
          <a:chOff x="0" y="0"/>
          <a:chExt cx="0" cy="0"/>
        </a:xfrm>
      </p:grpSpPr>
      <p:sp>
        <p:nvSpPr>
          <p:cNvPr name="Freeform 2" id="2"/>
          <p:cNvSpPr/>
          <p:nvPr/>
        </p:nvSpPr>
        <p:spPr>
          <a:xfrm flipH="false" flipV="false" rot="2893084">
            <a:off x="10106602" y="3357603"/>
            <a:ext cx="6715726" cy="6936430"/>
          </a:xfrm>
          <a:custGeom>
            <a:avLst/>
            <a:gdLst/>
            <a:ahLst/>
            <a:cxnLst/>
            <a:rect r="r" b="b" t="t" l="l"/>
            <a:pathLst>
              <a:path h="6936430" w="6715726">
                <a:moveTo>
                  <a:pt x="0" y="0"/>
                </a:moveTo>
                <a:lnTo>
                  <a:pt x="6715726" y="0"/>
                </a:lnTo>
                <a:lnTo>
                  <a:pt x="6715726" y="6936430"/>
                </a:lnTo>
                <a:lnTo>
                  <a:pt x="0" y="6936430"/>
                </a:lnTo>
                <a:lnTo>
                  <a:pt x="0" y="0"/>
                </a:lnTo>
                <a:close/>
              </a:path>
            </a:pathLst>
          </a:custGeom>
          <a:blipFill>
            <a:blip r:embed="rId2"/>
            <a:stretch>
              <a:fillRect l="0" t="0" r="0" b="0"/>
            </a:stretch>
          </a:blipFill>
        </p:spPr>
      </p:sp>
      <p:sp>
        <p:nvSpPr>
          <p:cNvPr name="Freeform 3" id="3"/>
          <p:cNvSpPr/>
          <p:nvPr/>
        </p:nvSpPr>
        <p:spPr>
          <a:xfrm flipH="false" flipV="false" rot="-10800000">
            <a:off x="-1064718" y="-894678"/>
            <a:ext cx="4486062" cy="5293288"/>
          </a:xfrm>
          <a:custGeom>
            <a:avLst/>
            <a:gdLst/>
            <a:ahLst/>
            <a:cxnLst/>
            <a:rect r="r" b="b" t="t" l="l"/>
            <a:pathLst>
              <a:path h="5293288" w="4486062">
                <a:moveTo>
                  <a:pt x="0" y="0"/>
                </a:moveTo>
                <a:lnTo>
                  <a:pt x="4486062" y="0"/>
                </a:lnTo>
                <a:lnTo>
                  <a:pt x="4486062" y="5293288"/>
                </a:lnTo>
                <a:lnTo>
                  <a:pt x="0" y="5293288"/>
                </a:lnTo>
                <a:lnTo>
                  <a:pt x="0" y="0"/>
                </a:lnTo>
                <a:close/>
              </a:path>
            </a:pathLst>
          </a:custGeom>
          <a:blipFill>
            <a:blip r:embed="rId3"/>
            <a:stretch>
              <a:fillRect l="0" t="0" r="0" b="0"/>
            </a:stretch>
          </a:blipFill>
        </p:spPr>
      </p:sp>
      <p:sp>
        <p:nvSpPr>
          <p:cNvPr name="Freeform 4" id="4"/>
          <p:cNvSpPr/>
          <p:nvPr/>
        </p:nvSpPr>
        <p:spPr>
          <a:xfrm flipH="false" flipV="false" rot="-7716179">
            <a:off x="15658628" y="7006715"/>
            <a:ext cx="3201345" cy="4503170"/>
          </a:xfrm>
          <a:custGeom>
            <a:avLst/>
            <a:gdLst/>
            <a:ahLst/>
            <a:cxnLst/>
            <a:rect r="r" b="b" t="t" l="l"/>
            <a:pathLst>
              <a:path h="4503170" w="3201345">
                <a:moveTo>
                  <a:pt x="0" y="0"/>
                </a:moveTo>
                <a:lnTo>
                  <a:pt x="3201344" y="0"/>
                </a:lnTo>
                <a:lnTo>
                  <a:pt x="3201344" y="4503170"/>
                </a:lnTo>
                <a:lnTo>
                  <a:pt x="0" y="4503170"/>
                </a:lnTo>
                <a:lnTo>
                  <a:pt x="0" y="0"/>
                </a:lnTo>
                <a:close/>
              </a:path>
            </a:pathLst>
          </a:custGeom>
          <a:blipFill>
            <a:blip r:embed="rId4">
              <a:alphaModFix amt="74000"/>
              <a:extLst>
                <a:ext uri="{96DAC541-7B7A-43D3-8B79-37D633B846F1}">
                  <asvg:svgBlip xmlns:asvg="http://schemas.microsoft.com/office/drawing/2016/SVG/main" r:embed="rId5"/>
                </a:ext>
              </a:extLst>
            </a:blip>
            <a:stretch>
              <a:fillRect l="0" t="0" r="0" b="0"/>
            </a:stretch>
          </a:blipFill>
        </p:spPr>
      </p:sp>
      <p:sp>
        <p:nvSpPr>
          <p:cNvPr name="Freeform 5" id="5"/>
          <p:cNvSpPr/>
          <p:nvPr/>
        </p:nvSpPr>
        <p:spPr>
          <a:xfrm flipH="false" flipV="false" rot="0">
            <a:off x="133855" y="7869213"/>
            <a:ext cx="2785137" cy="2778174"/>
          </a:xfrm>
          <a:custGeom>
            <a:avLst/>
            <a:gdLst/>
            <a:ahLst/>
            <a:cxnLst/>
            <a:rect r="r" b="b" t="t" l="l"/>
            <a:pathLst>
              <a:path h="2778174" w="2785137">
                <a:moveTo>
                  <a:pt x="0" y="0"/>
                </a:moveTo>
                <a:lnTo>
                  <a:pt x="2785137" y="0"/>
                </a:lnTo>
                <a:lnTo>
                  <a:pt x="2785137" y="2778174"/>
                </a:lnTo>
                <a:lnTo>
                  <a:pt x="0" y="2778174"/>
                </a:lnTo>
                <a:lnTo>
                  <a:pt x="0" y="0"/>
                </a:lnTo>
                <a:close/>
              </a:path>
            </a:pathLst>
          </a:custGeom>
          <a:blipFill>
            <a:blip r:embed="rId6">
              <a:alphaModFix amt="62000"/>
            </a:blip>
            <a:stretch>
              <a:fillRect l="0" t="0" r="0" b="0"/>
            </a:stretch>
          </a:blipFill>
        </p:spPr>
      </p:sp>
      <p:sp>
        <p:nvSpPr>
          <p:cNvPr name="TextBox 6" id="6"/>
          <p:cNvSpPr txBox="true"/>
          <p:nvPr/>
        </p:nvSpPr>
        <p:spPr>
          <a:xfrm rot="0">
            <a:off x="4457760" y="771525"/>
            <a:ext cx="11440123" cy="1703706"/>
          </a:xfrm>
          <a:prstGeom prst="rect">
            <a:avLst/>
          </a:prstGeom>
        </p:spPr>
        <p:txBody>
          <a:bodyPr anchor="t" rtlCol="false" tIns="0" lIns="0" bIns="0" rIns="0">
            <a:spAutoFit/>
          </a:bodyPr>
          <a:lstStyle/>
          <a:p>
            <a:pPr algn="ctr">
              <a:lnSpc>
                <a:spcPts val="12159"/>
              </a:lnSpc>
            </a:pPr>
            <a:r>
              <a:rPr lang="en-US" b="true" sz="9499" u="sng">
                <a:solidFill>
                  <a:srgbClr val="000000"/>
                </a:solidFill>
                <a:latin typeface="เอฟซี เรนโบว์ Bold"/>
                <a:ea typeface="เอฟซี เรนโบว์ Bold"/>
                <a:cs typeface="เอฟซี เรนโบว์ Bold"/>
                <a:sym typeface="เอฟซี เรนโบว์ Bold"/>
              </a:rPr>
              <a:t>Corporation Tax</a:t>
            </a:r>
          </a:p>
        </p:txBody>
      </p:sp>
      <p:sp>
        <p:nvSpPr>
          <p:cNvPr name="TextBox 7" id="7"/>
          <p:cNvSpPr txBox="true"/>
          <p:nvPr/>
        </p:nvSpPr>
        <p:spPr>
          <a:xfrm rot="0">
            <a:off x="3421344" y="2790204"/>
            <a:ext cx="13129923" cy="6179818"/>
          </a:xfrm>
          <a:prstGeom prst="rect">
            <a:avLst/>
          </a:prstGeom>
        </p:spPr>
        <p:txBody>
          <a:bodyPr anchor="t" rtlCol="false" tIns="0" lIns="0" bIns="0" rIns="0">
            <a:spAutoFit/>
          </a:bodyPr>
          <a:lstStyle/>
          <a:p>
            <a:pPr algn="l">
              <a:lnSpc>
                <a:spcPts val="3780"/>
              </a:lnSpc>
            </a:pPr>
            <a:r>
              <a:rPr lang="en-US" sz="2700">
                <a:solidFill>
                  <a:srgbClr val="000000"/>
                </a:solidFill>
                <a:latin typeface="Questrial"/>
                <a:ea typeface="Questrial"/>
                <a:cs typeface="Questrial"/>
                <a:sym typeface="Questrial"/>
              </a:rPr>
              <a:t>Income - Revenue - deductible expenditure. </a:t>
            </a:r>
          </a:p>
          <a:p>
            <a:pPr algn="l">
              <a:lnSpc>
                <a:spcPts val="3780"/>
              </a:lnSpc>
            </a:pPr>
          </a:p>
          <a:p>
            <a:pPr algn="l">
              <a:lnSpc>
                <a:spcPts val="3780"/>
              </a:lnSpc>
            </a:pPr>
            <a:r>
              <a:rPr lang="en-US" sz="2700">
                <a:solidFill>
                  <a:srgbClr val="000000"/>
                </a:solidFill>
                <a:latin typeface="Questrial"/>
                <a:ea typeface="Questrial"/>
                <a:cs typeface="Questrial"/>
                <a:sym typeface="Questrial"/>
              </a:rPr>
              <a:t>There is also the ability to claim capital allowances. </a:t>
            </a:r>
          </a:p>
          <a:p>
            <a:pPr algn="l">
              <a:lnSpc>
                <a:spcPts val="3780"/>
              </a:lnSpc>
            </a:pPr>
          </a:p>
          <a:p>
            <a:pPr algn="l">
              <a:lnSpc>
                <a:spcPts val="3780"/>
              </a:lnSpc>
            </a:pPr>
            <a:r>
              <a:rPr lang="en-US" sz="2700">
                <a:solidFill>
                  <a:srgbClr val="000000"/>
                </a:solidFill>
                <a:latin typeface="Questrial"/>
                <a:ea typeface="Questrial"/>
                <a:cs typeface="Questrial"/>
                <a:sym typeface="Questrial"/>
              </a:rPr>
              <a:t>Elements that </a:t>
            </a:r>
            <a:r>
              <a:rPr lang="en-US" sz="2700" u="sng">
                <a:solidFill>
                  <a:srgbClr val="000000"/>
                </a:solidFill>
                <a:latin typeface="Questrial"/>
                <a:ea typeface="Questrial"/>
                <a:cs typeface="Questrial"/>
                <a:sym typeface="Questrial"/>
              </a:rPr>
              <a:t>can and cannot be deducted</a:t>
            </a:r>
            <a:r>
              <a:rPr lang="en-US" sz="2700">
                <a:solidFill>
                  <a:srgbClr val="000000"/>
                </a:solidFill>
                <a:latin typeface="Questrial"/>
                <a:ea typeface="Questrial"/>
                <a:cs typeface="Questrial"/>
                <a:sym typeface="Questrial"/>
              </a:rPr>
              <a:t> from profit include; </a:t>
            </a:r>
          </a:p>
          <a:p>
            <a:pPr algn="l">
              <a:lnSpc>
                <a:spcPts val="3780"/>
              </a:lnSpc>
            </a:pPr>
          </a:p>
          <a:p>
            <a:pPr algn="l">
              <a:lnSpc>
                <a:spcPts val="3780"/>
              </a:lnSpc>
            </a:pPr>
            <a:r>
              <a:rPr lang="en-US" sz="2700" u="sng">
                <a:solidFill>
                  <a:srgbClr val="000000"/>
                </a:solidFill>
                <a:latin typeface="Questrial"/>
                <a:ea typeface="Questrial"/>
                <a:cs typeface="Questrial"/>
                <a:sym typeface="Questrial"/>
              </a:rPr>
              <a:t>Not deducted</a:t>
            </a:r>
            <a:r>
              <a:rPr lang="en-US" sz="2700">
                <a:solidFill>
                  <a:srgbClr val="000000"/>
                </a:solidFill>
                <a:latin typeface="Questrial"/>
                <a:ea typeface="Questrial"/>
                <a:cs typeface="Questrial"/>
                <a:sym typeface="Questrial"/>
              </a:rPr>
              <a:t> - pay-outs by the company on dividends, profit is taxed before dividends are calculated and then shareholders pay tax. </a:t>
            </a:r>
          </a:p>
          <a:p>
            <a:pPr algn="l">
              <a:lnSpc>
                <a:spcPts val="3780"/>
              </a:lnSpc>
            </a:pPr>
          </a:p>
          <a:p>
            <a:pPr algn="l">
              <a:lnSpc>
                <a:spcPts val="3780"/>
              </a:lnSpc>
            </a:pPr>
            <a:r>
              <a:rPr lang="en-US" sz="2700" u="sng">
                <a:solidFill>
                  <a:srgbClr val="000000"/>
                </a:solidFill>
                <a:latin typeface="Questrial"/>
                <a:ea typeface="Questrial"/>
                <a:cs typeface="Questrial"/>
                <a:sym typeface="Questrial"/>
              </a:rPr>
              <a:t>Can be deducted</a:t>
            </a:r>
            <a:r>
              <a:rPr lang="en-US" sz="2700">
                <a:solidFill>
                  <a:srgbClr val="000000"/>
                </a:solidFill>
                <a:latin typeface="Questrial"/>
                <a:ea typeface="Questrial"/>
                <a:cs typeface="Questrial"/>
                <a:sym typeface="Questrial"/>
              </a:rPr>
              <a:t> - Salaries / Research and development spending/ transactions of assets - rolled over. </a:t>
            </a:r>
          </a:p>
          <a:p>
            <a:pPr algn="l">
              <a:lnSpc>
                <a:spcPts val="3780"/>
              </a:lnSpc>
            </a:pPr>
          </a:p>
          <a:p>
            <a:pPr algn="l">
              <a:lnSpc>
                <a:spcPts val="3780"/>
              </a:lnSpc>
              <a:spcBef>
                <a:spcPct val="0"/>
              </a:spcBef>
            </a:pPr>
          </a:p>
        </p:txBody>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bg>
      <p:bgPr>
        <a:solidFill>
          <a:srgbClr val="FFFBFD"/>
        </a:solidFill>
      </p:bgPr>
    </p:bg>
    <p:spTree>
      <p:nvGrpSpPr>
        <p:cNvPr id="1" name=""/>
        <p:cNvGrpSpPr/>
        <p:nvPr/>
      </p:nvGrpSpPr>
      <p:grpSpPr>
        <a:xfrm>
          <a:off x="0" y="0"/>
          <a:ext cx="0" cy="0"/>
          <a:chOff x="0" y="0"/>
          <a:chExt cx="0" cy="0"/>
        </a:xfrm>
      </p:grpSpPr>
      <p:sp>
        <p:nvSpPr>
          <p:cNvPr name="Freeform 2" id="2"/>
          <p:cNvSpPr/>
          <p:nvPr/>
        </p:nvSpPr>
        <p:spPr>
          <a:xfrm flipH="false" flipV="false" rot="2893084">
            <a:off x="-343433" y="-2092184"/>
            <a:ext cx="6715726" cy="6936430"/>
          </a:xfrm>
          <a:custGeom>
            <a:avLst/>
            <a:gdLst/>
            <a:ahLst/>
            <a:cxnLst/>
            <a:rect r="r" b="b" t="t" l="l"/>
            <a:pathLst>
              <a:path h="6936430" w="6715726">
                <a:moveTo>
                  <a:pt x="0" y="0"/>
                </a:moveTo>
                <a:lnTo>
                  <a:pt x="6715725" y="0"/>
                </a:lnTo>
                <a:lnTo>
                  <a:pt x="6715725" y="6936431"/>
                </a:lnTo>
                <a:lnTo>
                  <a:pt x="0" y="6936431"/>
                </a:lnTo>
                <a:lnTo>
                  <a:pt x="0" y="0"/>
                </a:lnTo>
                <a:close/>
              </a:path>
            </a:pathLst>
          </a:custGeom>
          <a:blipFill>
            <a:blip r:embed="rId2"/>
            <a:stretch>
              <a:fillRect l="0" t="0" r="0" b="0"/>
            </a:stretch>
          </a:blipFill>
        </p:spPr>
      </p:sp>
      <p:sp>
        <p:nvSpPr>
          <p:cNvPr name="Freeform 3" id="3"/>
          <p:cNvSpPr/>
          <p:nvPr/>
        </p:nvSpPr>
        <p:spPr>
          <a:xfrm flipH="false" flipV="false" rot="-10800000">
            <a:off x="-584770" y="-331591"/>
            <a:ext cx="4486062" cy="5293288"/>
          </a:xfrm>
          <a:custGeom>
            <a:avLst/>
            <a:gdLst/>
            <a:ahLst/>
            <a:cxnLst/>
            <a:rect r="r" b="b" t="t" l="l"/>
            <a:pathLst>
              <a:path h="5293288" w="4486062">
                <a:moveTo>
                  <a:pt x="0" y="0"/>
                </a:moveTo>
                <a:lnTo>
                  <a:pt x="4486061" y="0"/>
                </a:lnTo>
                <a:lnTo>
                  <a:pt x="4486061" y="5293288"/>
                </a:lnTo>
                <a:lnTo>
                  <a:pt x="0" y="5293288"/>
                </a:lnTo>
                <a:lnTo>
                  <a:pt x="0" y="0"/>
                </a:lnTo>
                <a:close/>
              </a:path>
            </a:pathLst>
          </a:custGeom>
          <a:blipFill>
            <a:blip r:embed="rId3"/>
            <a:stretch>
              <a:fillRect l="0" t="0" r="0" b="0"/>
            </a:stretch>
          </a:blipFill>
        </p:spPr>
      </p:sp>
      <p:sp>
        <p:nvSpPr>
          <p:cNvPr name="Freeform 4" id="4"/>
          <p:cNvSpPr/>
          <p:nvPr/>
        </p:nvSpPr>
        <p:spPr>
          <a:xfrm flipH="false" flipV="false" rot="-7716179">
            <a:off x="15658628" y="7006715"/>
            <a:ext cx="3201345" cy="4503170"/>
          </a:xfrm>
          <a:custGeom>
            <a:avLst/>
            <a:gdLst/>
            <a:ahLst/>
            <a:cxnLst/>
            <a:rect r="r" b="b" t="t" l="l"/>
            <a:pathLst>
              <a:path h="4503170" w="3201345">
                <a:moveTo>
                  <a:pt x="0" y="0"/>
                </a:moveTo>
                <a:lnTo>
                  <a:pt x="3201344" y="0"/>
                </a:lnTo>
                <a:lnTo>
                  <a:pt x="3201344" y="4503170"/>
                </a:lnTo>
                <a:lnTo>
                  <a:pt x="0" y="4503170"/>
                </a:lnTo>
                <a:lnTo>
                  <a:pt x="0" y="0"/>
                </a:lnTo>
                <a:close/>
              </a:path>
            </a:pathLst>
          </a:custGeom>
          <a:blipFill>
            <a:blip r:embed="rId4">
              <a:alphaModFix amt="74000"/>
              <a:extLst>
                <a:ext uri="{96DAC541-7B7A-43D3-8B79-37D633B846F1}">
                  <asvg:svgBlip xmlns:asvg="http://schemas.microsoft.com/office/drawing/2016/SVG/main" r:embed="rId5"/>
                </a:ext>
              </a:extLst>
            </a:blip>
            <a:stretch>
              <a:fillRect l="0" t="0" r="0" b="0"/>
            </a:stretch>
          </a:blipFill>
        </p:spPr>
      </p:sp>
      <p:sp>
        <p:nvSpPr>
          <p:cNvPr name="Freeform 5" id="5"/>
          <p:cNvSpPr/>
          <p:nvPr/>
        </p:nvSpPr>
        <p:spPr>
          <a:xfrm flipH="false" flipV="false" rot="0">
            <a:off x="133855" y="7869213"/>
            <a:ext cx="2785137" cy="2778174"/>
          </a:xfrm>
          <a:custGeom>
            <a:avLst/>
            <a:gdLst/>
            <a:ahLst/>
            <a:cxnLst/>
            <a:rect r="r" b="b" t="t" l="l"/>
            <a:pathLst>
              <a:path h="2778174" w="2785137">
                <a:moveTo>
                  <a:pt x="0" y="0"/>
                </a:moveTo>
                <a:lnTo>
                  <a:pt x="2785137" y="0"/>
                </a:lnTo>
                <a:lnTo>
                  <a:pt x="2785137" y="2778174"/>
                </a:lnTo>
                <a:lnTo>
                  <a:pt x="0" y="2778174"/>
                </a:lnTo>
                <a:lnTo>
                  <a:pt x="0" y="0"/>
                </a:lnTo>
                <a:close/>
              </a:path>
            </a:pathLst>
          </a:custGeom>
          <a:blipFill>
            <a:blip r:embed="rId6">
              <a:alphaModFix amt="62000"/>
            </a:blip>
            <a:stretch>
              <a:fillRect l="0" t="0" r="0" b="0"/>
            </a:stretch>
          </a:blipFill>
        </p:spPr>
      </p:sp>
      <p:sp>
        <p:nvSpPr>
          <p:cNvPr name="TextBox 6" id="6"/>
          <p:cNvSpPr txBox="true"/>
          <p:nvPr/>
        </p:nvSpPr>
        <p:spPr>
          <a:xfrm rot="0">
            <a:off x="4457760" y="771525"/>
            <a:ext cx="11440123" cy="1703706"/>
          </a:xfrm>
          <a:prstGeom prst="rect">
            <a:avLst/>
          </a:prstGeom>
        </p:spPr>
        <p:txBody>
          <a:bodyPr anchor="t" rtlCol="false" tIns="0" lIns="0" bIns="0" rIns="0">
            <a:spAutoFit/>
          </a:bodyPr>
          <a:lstStyle/>
          <a:p>
            <a:pPr algn="ctr">
              <a:lnSpc>
                <a:spcPts val="12159"/>
              </a:lnSpc>
            </a:pPr>
            <a:r>
              <a:rPr lang="en-US" b="true" sz="9499" u="sng">
                <a:solidFill>
                  <a:srgbClr val="000000"/>
                </a:solidFill>
                <a:latin typeface="เอฟซี เรนโบว์ Bold"/>
                <a:ea typeface="เอฟซี เรนโบว์ Bold"/>
                <a:cs typeface="เอฟซี เรนโบว์ Bold"/>
                <a:sym typeface="เอฟซี เรนโบว์ Bold"/>
              </a:rPr>
              <a:t>Corporation Tax</a:t>
            </a:r>
          </a:p>
        </p:txBody>
      </p:sp>
      <p:sp>
        <p:nvSpPr>
          <p:cNvPr name="TextBox 7" id="7"/>
          <p:cNvSpPr txBox="true"/>
          <p:nvPr/>
        </p:nvSpPr>
        <p:spPr>
          <a:xfrm rot="0">
            <a:off x="3688336" y="2790204"/>
            <a:ext cx="11606496" cy="7132318"/>
          </a:xfrm>
          <a:prstGeom prst="rect">
            <a:avLst/>
          </a:prstGeom>
        </p:spPr>
        <p:txBody>
          <a:bodyPr anchor="t" rtlCol="false" tIns="0" lIns="0" bIns="0" rIns="0">
            <a:spAutoFit/>
          </a:bodyPr>
          <a:lstStyle/>
          <a:p>
            <a:pPr algn="l" marL="582943" indent="-291471" lvl="1">
              <a:lnSpc>
                <a:spcPts val="3780"/>
              </a:lnSpc>
              <a:buFont typeface="Arial"/>
              <a:buChar char="•"/>
            </a:pPr>
            <a:r>
              <a:rPr lang="en-US" sz="2700">
                <a:solidFill>
                  <a:srgbClr val="000000"/>
                </a:solidFill>
                <a:latin typeface="Questrial"/>
                <a:ea typeface="Questrial"/>
                <a:cs typeface="Questrial"/>
                <a:sym typeface="Questrial"/>
              </a:rPr>
              <a:t>In relation to CG - calculated in the same way as previously discussed. </a:t>
            </a:r>
          </a:p>
          <a:p>
            <a:pPr algn="l">
              <a:lnSpc>
                <a:spcPts val="3780"/>
              </a:lnSpc>
            </a:pPr>
          </a:p>
          <a:p>
            <a:pPr algn="l" marL="582943" indent="-291471" lvl="1">
              <a:lnSpc>
                <a:spcPts val="3780"/>
              </a:lnSpc>
              <a:buFont typeface="Arial"/>
              <a:buChar char="•"/>
            </a:pPr>
            <a:r>
              <a:rPr lang="en-US" sz="2700">
                <a:solidFill>
                  <a:srgbClr val="000000"/>
                </a:solidFill>
                <a:latin typeface="Questrial"/>
                <a:ea typeface="Questrial"/>
                <a:cs typeface="Questrial"/>
                <a:sym typeface="Questrial"/>
              </a:rPr>
              <a:t>However, the company will not be able to claims some of the exemptions or reliefs. </a:t>
            </a:r>
          </a:p>
          <a:p>
            <a:pPr algn="l" marL="582943" indent="-291471" lvl="1">
              <a:lnSpc>
                <a:spcPts val="3780"/>
              </a:lnSpc>
              <a:buFont typeface="Arial"/>
              <a:buChar char="•"/>
            </a:pPr>
            <a:r>
              <a:rPr lang="en-US" sz="2700">
                <a:solidFill>
                  <a:srgbClr val="000000"/>
                </a:solidFill>
                <a:latin typeface="Questrial"/>
                <a:ea typeface="Questrial"/>
                <a:cs typeface="Questrial"/>
                <a:sym typeface="Questrial"/>
              </a:rPr>
              <a:t>However, some assets can claim roll over. </a:t>
            </a:r>
          </a:p>
          <a:p>
            <a:pPr algn="l" marL="582943" indent="-291471" lvl="1">
              <a:lnSpc>
                <a:spcPts val="3780"/>
              </a:lnSpc>
              <a:buFont typeface="Arial"/>
              <a:buChar char="•"/>
            </a:pPr>
            <a:r>
              <a:rPr lang="en-US" sz="2700">
                <a:solidFill>
                  <a:srgbClr val="000000"/>
                </a:solidFill>
                <a:latin typeface="Questrial"/>
                <a:ea typeface="Questrial"/>
                <a:cs typeface="Questrial"/>
                <a:sym typeface="Questrial"/>
              </a:rPr>
              <a:t>Exception being disposal of substantial shareholdings. </a:t>
            </a:r>
          </a:p>
          <a:p>
            <a:pPr algn="l" marL="582943" indent="-291471" lvl="1">
              <a:lnSpc>
                <a:spcPts val="3780"/>
              </a:lnSpc>
              <a:buFont typeface="Arial"/>
              <a:buChar char="•"/>
            </a:pPr>
            <a:r>
              <a:rPr lang="en-US" sz="2700">
                <a:solidFill>
                  <a:srgbClr val="000000"/>
                </a:solidFill>
                <a:latin typeface="Questrial"/>
                <a:ea typeface="Questrial"/>
                <a:cs typeface="Questrial"/>
                <a:sym typeface="Questrial"/>
              </a:rPr>
              <a:t>Relief; donation to charity. </a:t>
            </a:r>
          </a:p>
          <a:p>
            <a:pPr algn="l" marL="582943" indent="-291471" lvl="1">
              <a:lnSpc>
                <a:spcPts val="3780"/>
              </a:lnSpc>
              <a:buFont typeface="Arial"/>
              <a:buChar char="•"/>
            </a:pPr>
            <a:r>
              <a:rPr lang="en-US" sz="2700">
                <a:solidFill>
                  <a:srgbClr val="000000"/>
                </a:solidFill>
                <a:latin typeface="Questrial"/>
                <a:ea typeface="Questrial"/>
                <a:cs typeface="Questrial"/>
                <a:sym typeface="Questrial"/>
              </a:rPr>
              <a:t>set losses against its profit. </a:t>
            </a:r>
          </a:p>
          <a:p>
            <a:pPr algn="l" marL="582943" indent="-291471" lvl="1">
              <a:lnSpc>
                <a:spcPts val="3780"/>
              </a:lnSpc>
              <a:buFont typeface="Arial"/>
              <a:buChar char="•"/>
            </a:pPr>
            <a:r>
              <a:rPr lang="en-US" sz="2700">
                <a:solidFill>
                  <a:srgbClr val="000000"/>
                </a:solidFill>
                <a:latin typeface="Questrial"/>
                <a:ea typeface="Questrial"/>
                <a:cs typeface="Questrial"/>
                <a:sym typeface="Questrial"/>
              </a:rPr>
              <a:t>If made a loss and not enough profit to offset the loss , may be able to carry basic and set against profits from previous year. </a:t>
            </a:r>
          </a:p>
          <a:p>
            <a:pPr algn="l" marL="582943" indent="-291471" lvl="1">
              <a:lnSpc>
                <a:spcPts val="3780"/>
              </a:lnSpc>
              <a:buFont typeface="Arial"/>
              <a:buChar char="•"/>
            </a:pPr>
            <a:r>
              <a:rPr lang="en-US" sz="2700">
                <a:solidFill>
                  <a:srgbClr val="000000"/>
                </a:solidFill>
                <a:latin typeface="Questrial"/>
                <a:ea typeface="Questrial"/>
                <a:cs typeface="Questrial"/>
                <a:sym typeface="Questrial"/>
              </a:rPr>
              <a:t>Tax will need to be recalculated. </a:t>
            </a:r>
          </a:p>
          <a:p>
            <a:pPr algn="l" marL="582943" indent="-291471" lvl="1">
              <a:lnSpc>
                <a:spcPts val="3780"/>
              </a:lnSpc>
              <a:buFont typeface="Arial"/>
              <a:buChar char="•"/>
            </a:pPr>
            <a:r>
              <a:rPr lang="en-US" sz="2700">
                <a:solidFill>
                  <a:srgbClr val="000000"/>
                </a:solidFill>
                <a:latin typeface="Questrial"/>
                <a:ea typeface="Questrial"/>
                <a:cs typeface="Questrial"/>
                <a:sym typeface="Questrial"/>
              </a:rPr>
              <a:t>Carry losses forward.</a:t>
            </a:r>
          </a:p>
          <a:p>
            <a:pPr algn="l">
              <a:lnSpc>
                <a:spcPts val="3780"/>
              </a:lnSpc>
            </a:pPr>
          </a:p>
          <a:p>
            <a:pPr algn="l">
              <a:lnSpc>
                <a:spcPts val="3780"/>
              </a:lnSpc>
            </a:pPr>
          </a:p>
          <a:p>
            <a:pPr algn="l">
              <a:lnSpc>
                <a:spcPts val="3780"/>
              </a:lnSpc>
              <a:spcBef>
                <a:spcPct val="0"/>
              </a:spcBef>
            </a:pPr>
          </a:p>
        </p:txBody>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bg>
      <p:bgPr>
        <a:solidFill>
          <a:srgbClr val="FFFBFD"/>
        </a:solidFill>
      </p:bgPr>
    </p:bg>
    <p:spTree>
      <p:nvGrpSpPr>
        <p:cNvPr id="1" name=""/>
        <p:cNvGrpSpPr/>
        <p:nvPr/>
      </p:nvGrpSpPr>
      <p:grpSpPr>
        <a:xfrm>
          <a:off x="0" y="0"/>
          <a:ext cx="0" cy="0"/>
          <a:chOff x="0" y="0"/>
          <a:chExt cx="0" cy="0"/>
        </a:xfrm>
      </p:grpSpPr>
      <p:sp>
        <p:nvSpPr>
          <p:cNvPr name="Freeform 2" id="2"/>
          <p:cNvSpPr/>
          <p:nvPr/>
        </p:nvSpPr>
        <p:spPr>
          <a:xfrm flipH="false" flipV="false" rot="2893084">
            <a:off x="-343433" y="-2092184"/>
            <a:ext cx="6715726" cy="6936430"/>
          </a:xfrm>
          <a:custGeom>
            <a:avLst/>
            <a:gdLst/>
            <a:ahLst/>
            <a:cxnLst/>
            <a:rect r="r" b="b" t="t" l="l"/>
            <a:pathLst>
              <a:path h="6936430" w="6715726">
                <a:moveTo>
                  <a:pt x="0" y="0"/>
                </a:moveTo>
                <a:lnTo>
                  <a:pt x="6715725" y="0"/>
                </a:lnTo>
                <a:lnTo>
                  <a:pt x="6715725" y="6936431"/>
                </a:lnTo>
                <a:lnTo>
                  <a:pt x="0" y="6936431"/>
                </a:lnTo>
                <a:lnTo>
                  <a:pt x="0" y="0"/>
                </a:lnTo>
                <a:close/>
              </a:path>
            </a:pathLst>
          </a:custGeom>
          <a:blipFill>
            <a:blip r:embed="rId2"/>
            <a:stretch>
              <a:fillRect l="0" t="0" r="0" b="0"/>
            </a:stretch>
          </a:blipFill>
        </p:spPr>
      </p:sp>
      <p:sp>
        <p:nvSpPr>
          <p:cNvPr name="Freeform 3" id="3"/>
          <p:cNvSpPr/>
          <p:nvPr/>
        </p:nvSpPr>
        <p:spPr>
          <a:xfrm flipH="false" flipV="false" rot="-10800000">
            <a:off x="-584770" y="-331591"/>
            <a:ext cx="4486062" cy="5293288"/>
          </a:xfrm>
          <a:custGeom>
            <a:avLst/>
            <a:gdLst/>
            <a:ahLst/>
            <a:cxnLst/>
            <a:rect r="r" b="b" t="t" l="l"/>
            <a:pathLst>
              <a:path h="5293288" w="4486062">
                <a:moveTo>
                  <a:pt x="0" y="0"/>
                </a:moveTo>
                <a:lnTo>
                  <a:pt x="4486061" y="0"/>
                </a:lnTo>
                <a:lnTo>
                  <a:pt x="4486061" y="5293288"/>
                </a:lnTo>
                <a:lnTo>
                  <a:pt x="0" y="5293288"/>
                </a:lnTo>
                <a:lnTo>
                  <a:pt x="0" y="0"/>
                </a:lnTo>
                <a:close/>
              </a:path>
            </a:pathLst>
          </a:custGeom>
          <a:blipFill>
            <a:blip r:embed="rId3"/>
            <a:stretch>
              <a:fillRect l="0" t="0" r="0" b="0"/>
            </a:stretch>
          </a:blipFill>
        </p:spPr>
      </p:sp>
      <p:sp>
        <p:nvSpPr>
          <p:cNvPr name="Freeform 4" id="4"/>
          <p:cNvSpPr/>
          <p:nvPr/>
        </p:nvSpPr>
        <p:spPr>
          <a:xfrm flipH="false" flipV="false" rot="-7716179">
            <a:off x="15658628" y="7006715"/>
            <a:ext cx="3201345" cy="4503170"/>
          </a:xfrm>
          <a:custGeom>
            <a:avLst/>
            <a:gdLst/>
            <a:ahLst/>
            <a:cxnLst/>
            <a:rect r="r" b="b" t="t" l="l"/>
            <a:pathLst>
              <a:path h="4503170" w="3201345">
                <a:moveTo>
                  <a:pt x="0" y="0"/>
                </a:moveTo>
                <a:lnTo>
                  <a:pt x="3201344" y="0"/>
                </a:lnTo>
                <a:lnTo>
                  <a:pt x="3201344" y="4503170"/>
                </a:lnTo>
                <a:lnTo>
                  <a:pt x="0" y="4503170"/>
                </a:lnTo>
                <a:lnTo>
                  <a:pt x="0" y="0"/>
                </a:lnTo>
                <a:close/>
              </a:path>
            </a:pathLst>
          </a:custGeom>
          <a:blipFill>
            <a:blip r:embed="rId4">
              <a:alphaModFix amt="74000"/>
              <a:extLst>
                <a:ext uri="{96DAC541-7B7A-43D3-8B79-37D633B846F1}">
                  <asvg:svgBlip xmlns:asvg="http://schemas.microsoft.com/office/drawing/2016/SVG/main" r:embed="rId5"/>
                </a:ext>
              </a:extLst>
            </a:blip>
            <a:stretch>
              <a:fillRect l="0" t="0" r="0" b="0"/>
            </a:stretch>
          </a:blipFill>
        </p:spPr>
      </p:sp>
      <p:sp>
        <p:nvSpPr>
          <p:cNvPr name="Freeform 5" id="5"/>
          <p:cNvSpPr/>
          <p:nvPr/>
        </p:nvSpPr>
        <p:spPr>
          <a:xfrm flipH="false" flipV="false" rot="0">
            <a:off x="133855" y="7869213"/>
            <a:ext cx="2785137" cy="2778174"/>
          </a:xfrm>
          <a:custGeom>
            <a:avLst/>
            <a:gdLst/>
            <a:ahLst/>
            <a:cxnLst/>
            <a:rect r="r" b="b" t="t" l="l"/>
            <a:pathLst>
              <a:path h="2778174" w="2785137">
                <a:moveTo>
                  <a:pt x="0" y="0"/>
                </a:moveTo>
                <a:lnTo>
                  <a:pt x="2785137" y="0"/>
                </a:lnTo>
                <a:lnTo>
                  <a:pt x="2785137" y="2778174"/>
                </a:lnTo>
                <a:lnTo>
                  <a:pt x="0" y="2778174"/>
                </a:lnTo>
                <a:lnTo>
                  <a:pt x="0" y="0"/>
                </a:lnTo>
                <a:close/>
              </a:path>
            </a:pathLst>
          </a:custGeom>
          <a:blipFill>
            <a:blip r:embed="rId6">
              <a:alphaModFix amt="62000"/>
            </a:blip>
            <a:stretch>
              <a:fillRect l="0" t="0" r="0" b="0"/>
            </a:stretch>
          </a:blipFill>
        </p:spPr>
      </p:sp>
      <p:sp>
        <p:nvSpPr>
          <p:cNvPr name="TextBox 6" id="6"/>
          <p:cNvSpPr txBox="true"/>
          <p:nvPr/>
        </p:nvSpPr>
        <p:spPr>
          <a:xfrm rot="0">
            <a:off x="4457760" y="771525"/>
            <a:ext cx="11440123" cy="1703706"/>
          </a:xfrm>
          <a:prstGeom prst="rect">
            <a:avLst/>
          </a:prstGeom>
        </p:spPr>
        <p:txBody>
          <a:bodyPr anchor="t" rtlCol="false" tIns="0" lIns="0" bIns="0" rIns="0">
            <a:spAutoFit/>
          </a:bodyPr>
          <a:lstStyle/>
          <a:p>
            <a:pPr algn="ctr">
              <a:lnSpc>
                <a:spcPts val="12159"/>
              </a:lnSpc>
            </a:pPr>
            <a:r>
              <a:rPr lang="en-US" b="true" sz="9499" u="sng">
                <a:solidFill>
                  <a:srgbClr val="000000"/>
                </a:solidFill>
                <a:latin typeface="เอฟซี เรนโบว์ Bold"/>
                <a:ea typeface="เอฟซี เรนโบว์ Bold"/>
                <a:cs typeface="เอฟซี เรนโบว์ Bold"/>
                <a:sym typeface="เอฟซี เรนโบว์ Bold"/>
              </a:rPr>
              <a:t>Stamp duty tax</a:t>
            </a:r>
          </a:p>
        </p:txBody>
      </p:sp>
      <p:sp>
        <p:nvSpPr>
          <p:cNvPr name="TextBox 7" id="7"/>
          <p:cNvSpPr txBox="true"/>
          <p:nvPr/>
        </p:nvSpPr>
        <p:spPr>
          <a:xfrm rot="0">
            <a:off x="3688336" y="2790204"/>
            <a:ext cx="11606496" cy="4751068"/>
          </a:xfrm>
          <a:prstGeom prst="rect">
            <a:avLst/>
          </a:prstGeom>
        </p:spPr>
        <p:txBody>
          <a:bodyPr anchor="t" rtlCol="false" tIns="0" lIns="0" bIns="0" rIns="0">
            <a:spAutoFit/>
          </a:bodyPr>
          <a:lstStyle/>
          <a:p>
            <a:pPr algn="l">
              <a:lnSpc>
                <a:spcPts val="3780"/>
              </a:lnSpc>
            </a:pPr>
            <a:r>
              <a:rPr lang="en-US" sz="2700">
                <a:solidFill>
                  <a:srgbClr val="000000"/>
                </a:solidFill>
                <a:latin typeface="Questrial"/>
                <a:ea typeface="Questrial"/>
                <a:cs typeface="Questrial"/>
                <a:sym typeface="Questrial"/>
              </a:rPr>
              <a:t>Tax on specific documents. </a:t>
            </a:r>
          </a:p>
          <a:p>
            <a:pPr algn="l">
              <a:lnSpc>
                <a:spcPts val="3780"/>
              </a:lnSpc>
            </a:pPr>
          </a:p>
          <a:p>
            <a:pPr algn="l">
              <a:lnSpc>
                <a:spcPts val="3780"/>
              </a:lnSpc>
            </a:pPr>
            <a:r>
              <a:rPr lang="en-US" sz="2700">
                <a:solidFill>
                  <a:srgbClr val="000000"/>
                </a:solidFill>
                <a:latin typeface="Questrial"/>
                <a:ea typeface="Questrial"/>
                <a:cs typeface="Questrial"/>
                <a:sym typeface="Questrial"/>
              </a:rPr>
              <a:t>A stamp must be added to prove that the duty has been paid. </a:t>
            </a:r>
          </a:p>
          <a:p>
            <a:pPr algn="l">
              <a:lnSpc>
                <a:spcPts val="3780"/>
              </a:lnSpc>
            </a:pPr>
          </a:p>
          <a:p>
            <a:pPr algn="l">
              <a:lnSpc>
                <a:spcPts val="3780"/>
              </a:lnSpc>
            </a:pPr>
            <a:r>
              <a:rPr lang="en-US" sz="2700">
                <a:solidFill>
                  <a:srgbClr val="000000"/>
                </a:solidFill>
                <a:latin typeface="Questrial"/>
                <a:ea typeface="Questrial"/>
                <a:cs typeface="Questrial"/>
                <a:sym typeface="Questrial"/>
              </a:rPr>
              <a:t>A key example is a stock transfer form - payable 0.5% rounded to the nearest 5. </a:t>
            </a:r>
          </a:p>
          <a:p>
            <a:pPr algn="l">
              <a:lnSpc>
                <a:spcPts val="3780"/>
              </a:lnSpc>
            </a:pPr>
          </a:p>
          <a:p>
            <a:pPr algn="l">
              <a:lnSpc>
                <a:spcPts val="3780"/>
              </a:lnSpc>
              <a:spcBef>
                <a:spcPct val="0"/>
              </a:spcBef>
            </a:pPr>
            <a:r>
              <a:rPr lang="en-US" sz="2700">
                <a:solidFill>
                  <a:srgbClr val="000000"/>
                </a:solidFill>
                <a:latin typeface="Questrial"/>
                <a:ea typeface="Questrial"/>
                <a:cs typeface="Questrial"/>
                <a:sym typeface="Questrial"/>
              </a:rPr>
              <a:t>Transferee on receipt of the STF and share certificate has to send the STF and payment to HMRC. Then this and the share certificate are submitted to the company so that it can be registered. </a:t>
            </a:r>
          </a:p>
        </p:txBody>
      </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bg>
      <p:bgPr>
        <a:solidFill>
          <a:srgbClr val="FFFBFD"/>
        </a:solidFill>
      </p:bgPr>
    </p:bg>
    <p:spTree>
      <p:nvGrpSpPr>
        <p:cNvPr id="1" name=""/>
        <p:cNvGrpSpPr/>
        <p:nvPr/>
      </p:nvGrpSpPr>
      <p:grpSpPr>
        <a:xfrm>
          <a:off x="0" y="0"/>
          <a:ext cx="0" cy="0"/>
          <a:chOff x="0" y="0"/>
          <a:chExt cx="0" cy="0"/>
        </a:xfrm>
      </p:grpSpPr>
      <p:sp>
        <p:nvSpPr>
          <p:cNvPr name="Freeform 2" id="2"/>
          <p:cNvSpPr/>
          <p:nvPr/>
        </p:nvSpPr>
        <p:spPr>
          <a:xfrm flipH="false" flipV="false" rot="2893084">
            <a:off x="-343433" y="-2092184"/>
            <a:ext cx="6715726" cy="6936430"/>
          </a:xfrm>
          <a:custGeom>
            <a:avLst/>
            <a:gdLst/>
            <a:ahLst/>
            <a:cxnLst/>
            <a:rect r="r" b="b" t="t" l="l"/>
            <a:pathLst>
              <a:path h="6936430" w="6715726">
                <a:moveTo>
                  <a:pt x="0" y="0"/>
                </a:moveTo>
                <a:lnTo>
                  <a:pt x="6715725" y="0"/>
                </a:lnTo>
                <a:lnTo>
                  <a:pt x="6715725" y="6936431"/>
                </a:lnTo>
                <a:lnTo>
                  <a:pt x="0" y="6936431"/>
                </a:lnTo>
                <a:lnTo>
                  <a:pt x="0" y="0"/>
                </a:lnTo>
                <a:close/>
              </a:path>
            </a:pathLst>
          </a:custGeom>
          <a:blipFill>
            <a:blip r:embed="rId2"/>
            <a:stretch>
              <a:fillRect l="0" t="0" r="0" b="0"/>
            </a:stretch>
          </a:blipFill>
        </p:spPr>
      </p:sp>
      <p:sp>
        <p:nvSpPr>
          <p:cNvPr name="Freeform 3" id="3"/>
          <p:cNvSpPr/>
          <p:nvPr/>
        </p:nvSpPr>
        <p:spPr>
          <a:xfrm flipH="false" flipV="false" rot="-10800000">
            <a:off x="-584770" y="-331591"/>
            <a:ext cx="4486062" cy="5293288"/>
          </a:xfrm>
          <a:custGeom>
            <a:avLst/>
            <a:gdLst/>
            <a:ahLst/>
            <a:cxnLst/>
            <a:rect r="r" b="b" t="t" l="l"/>
            <a:pathLst>
              <a:path h="5293288" w="4486062">
                <a:moveTo>
                  <a:pt x="0" y="0"/>
                </a:moveTo>
                <a:lnTo>
                  <a:pt x="4486061" y="0"/>
                </a:lnTo>
                <a:lnTo>
                  <a:pt x="4486061" y="5293288"/>
                </a:lnTo>
                <a:lnTo>
                  <a:pt x="0" y="5293288"/>
                </a:lnTo>
                <a:lnTo>
                  <a:pt x="0" y="0"/>
                </a:lnTo>
                <a:close/>
              </a:path>
            </a:pathLst>
          </a:custGeom>
          <a:blipFill>
            <a:blip r:embed="rId3"/>
            <a:stretch>
              <a:fillRect l="0" t="0" r="0" b="0"/>
            </a:stretch>
          </a:blipFill>
        </p:spPr>
      </p:sp>
      <p:sp>
        <p:nvSpPr>
          <p:cNvPr name="Freeform 4" id="4"/>
          <p:cNvSpPr/>
          <p:nvPr/>
        </p:nvSpPr>
        <p:spPr>
          <a:xfrm flipH="false" flipV="false" rot="-7716179">
            <a:off x="15658628" y="7006715"/>
            <a:ext cx="3201345" cy="4503170"/>
          </a:xfrm>
          <a:custGeom>
            <a:avLst/>
            <a:gdLst/>
            <a:ahLst/>
            <a:cxnLst/>
            <a:rect r="r" b="b" t="t" l="l"/>
            <a:pathLst>
              <a:path h="4503170" w="3201345">
                <a:moveTo>
                  <a:pt x="0" y="0"/>
                </a:moveTo>
                <a:lnTo>
                  <a:pt x="3201344" y="0"/>
                </a:lnTo>
                <a:lnTo>
                  <a:pt x="3201344" y="4503170"/>
                </a:lnTo>
                <a:lnTo>
                  <a:pt x="0" y="4503170"/>
                </a:lnTo>
                <a:lnTo>
                  <a:pt x="0" y="0"/>
                </a:lnTo>
                <a:close/>
              </a:path>
            </a:pathLst>
          </a:custGeom>
          <a:blipFill>
            <a:blip r:embed="rId4">
              <a:alphaModFix amt="74000"/>
              <a:extLst>
                <a:ext uri="{96DAC541-7B7A-43D3-8B79-37D633B846F1}">
                  <asvg:svgBlip xmlns:asvg="http://schemas.microsoft.com/office/drawing/2016/SVG/main" r:embed="rId5"/>
                </a:ext>
              </a:extLst>
            </a:blip>
            <a:stretch>
              <a:fillRect l="0" t="0" r="0" b="0"/>
            </a:stretch>
          </a:blipFill>
        </p:spPr>
      </p:sp>
      <p:sp>
        <p:nvSpPr>
          <p:cNvPr name="Freeform 5" id="5"/>
          <p:cNvSpPr/>
          <p:nvPr/>
        </p:nvSpPr>
        <p:spPr>
          <a:xfrm flipH="false" flipV="false" rot="0">
            <a:off x="133855" y="7869213"/>
            <a:ext cx="2785137" cy="2778174"/>
          </a:xfrm>
          <a:custGeom>
            <a:avLst/>
            <a:gdLst/>
            <a:ahLst/>
            <a:cxnLst/>
            <a:rect r="r" b="b" t="t" l="l"/>
            <a:pathLst>
              <a:path h="2778174" w="2785137">
                <a:moveTo>
                  <a:pt x="0" y="0"/>
                </a:moveTo>
                <a:lnTo>
                  <a:pt x="2785137" y="0"/>
                </a:lnTo>
                <a:lnTo>
                  <a:pt x="2785137" y="2778174"/>
                </a:lnTo>
                <a:lnTo>
                  <a:pt x="0" y="2778174"/>
                </a:lnTo>
                <a:lnTo>
                  <a:pt x="0" y="0"/>
                </a:lnTo>
                <a:close/>
              </a:path>
            </a:pathLst>
          </a:custGeom>
          <a:blipFill>
            <a:blip r:embed="rId6">
              <a:alphaModFix amt="62000"/>
            </a:blip>
            <a:stretch>
              <a:fillRect l="0" t="0" r="0" b="0"/>
            </a:stretch>
          </a:blipFill>
        </p:spPr>
      </p:sp>
      <p:sp>
        <p:nvSpPr>
          <p:cNvPr name="TextBox 6" id="6"/>
          <p:cNvSpPr txBox="true"/>
          <p:nvPr/>
        </p:nvSpPr>
        <p:spPr>
          <a:xfrm rot="0">
            <a:off x="4457760" y="771525"/>
            <a:ext cx="11440123" cy="1703706"/>
          </a:xfrm>
          <a:prstGeom prst="rect">
            <a:avLst/>
          </a:prstGeom>
        </p:spPr>
        <p:txBody>
          <a:bodyPr anchor="t" rtlCol="false" tIns="0" lIns="0" bIns="0" rIns="0">
            <a:spAutoFit/>
          </a:bodyPr>
          <a:lstStyle/>
          <a:p>
            <a:pPr algn="ctr">
              <a:lnSpc>
                <a:spcPts val="12159"/>
              </a:lnSpc>
            </a:pPr>
            <a:r>
              <a:rPr lang="en-US" b="true" sz="9499" u="sng">
                <a:solidFill>
                  <a:srgbClr val="000000"/>
                </a:solidFill>
                <a:latin typeface="เอฟซี เรนโบว์ Bold"/>
                <a:ea typeface="เอฟซี เรนโบว์ Bold"/>
                <a:cs typeface="เอฟซี เรนโบว์ Bold"/>
                <a:sym typeface="เอฟซี เรนโบว์ Bold"/>
              </a:rPr>
              <a:t>Stamp Duty Tax</a:t>
            </a:r>
          </a:p>
        </p:txBody>
      </p:sp>
      <p:sp>
        <p:nvSpPr>
          <p:cNvPr name="TextBox 7" id="7"/>
          <p:cNvSpPr txBox="true"/>
          <p:nvPr/>
        </p:nvSpPr>
        <p:spPr>
          <a:xfrm rot="0">
            <a:off x="3688336" y="2790204"/>
            <a:ext cx="11606496" cy="2846068"/>
          </a:xfrm>
          <a:prstGeom prst="rect">
            <a:avLst/>
          </a:prstGeom>
        </p:spPr>
        <p:txBody>
          <a:bodyPr anchor="t" rtlCol="false" tIns="0" lIns="0" bIns="0" rIns="0">
            <a:spAutoFit/>
          </a:bodyPr>
          <a:lstStyle/>
          <a:p>
            <a:pPr algn="l">
              <a:lnSpc>
                <a:spcPts val="3780"/>
              </a:lnSpc>
            </a:pPr>
            <a:r>
              <a:rPr lang="en-US" sz="2700">
                <a:solidFill>
                  <a:srgbClr val="000000"/>
                </a:solidFill>
                <a:latin typeface="Questrial"/>
                <a:ea typeface="Questrial"/>
                <a:cs typeface="Questrial"/>
                <a:sym typeface="Questrial"/>
              </a:rPr>
              <a:t>Exemptions - need not pay if shares are a gift or if consideration is 1 thousand pound or less. </a:t>
            </a:r>
          </a:p>
          <a:p>
            <a:pPr algn="l">
              <a:lnSpc>
                <a:spcPts val="3780"/>
              </a:lnSpc>
            </a:pPr>
          </a:p>
          <a:p>
            <a:pPr algn="l">
              <a:lnSpc>
                <a:spcPts val="3780"/>
              </a:lnSpc>
            </a:pPr>
            <a:r>
              <a:rPr lang="en-US" sz="2700">
                <a:solidFill>
                  <a:srgbClr val="000000"/>
                </a:solidFill>
                <a:latin typeface="Questrial"/>
                <a:ea typeface="Questrial"/>
                <a:cs typeface="Questrial"/>
                <a:sym typeface="Questrial"/>
              </a:rPr>
              <a:t>STF needs to be completed but not sent to HMRC. </a:t>
            </a:r>
          </a:p>
          <a:p>
            <a:pPr algn="l">
              <a:lnSpc>
                <a:spcPts val="3780"/>
              </a:lnSpc>
            </a:pPr>
          </a:p>
          <a:p>
            <a:pPr algn="l">
              <a:lnSpc>
                <a:spcPts val="3780"/>
              </a:lnSpc>
              <a:spcBef>
                <a:spcPct val="0"/>
              </a:spcBef>
            </a:pPr>
            <a:r>
              <a:rPr lang="en-US" sz="2700">
                <a:solidFill>
                  <a:srgbClr val="000000"/>
                </a:solidFill>
                <a:latin typeface="Questrial"/>
                <a:ea typeface="Questrial"/>
                <a:cs typeface="Questrial"/>
                <a:sym typeface="Questrial"/>
              </a:rPr>
              <a:t>Stamp duty reserve tax!</a:t>
            </a:r>
          </a:p>
        </p:txBody>
      </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bg>
      <p:bgPr>
        <a:solidFill>
          <a:srgbClr val="FFFBFD"/>
        </a:solidFill>
      </p:bgPr>
    </p:bg>
    <p:spTree>
      <p:nvGrpSpPr>
        <p:cNvPr id="1" name=""/>
        <p:cNvGrpSpPr/>
        <p:nvPr/>
      </p:nvGrpSpPr>
      <p:grpSpPr>
        <a:xfrm>
          <a:off x="0" y="0"/>
          <a:ext cx="0" cy="0"/>
          <a:chOff x="0" y="0"/>
          <a:chExt cx="0" cy="0"/>
        </a:xfrm>
      </p:grpSpPr>
      <p:sp>
        <p:nvSpPr>
          <p:cNvPr name="Freeform 2" id="2"/>
          <p:cNvSpPr/>
          <p:nvPr/>
        </p:nvSpPr>
        <p:spPr>
          <a:xfrm flipH="false" flipV="false" rot="2893084">
            <a:off x="-343433" y="-2092184"/>
            <a:ext cx="6715726" cy="6936430"/>
          </a:xfrm>
          <a:custGeom>
            <a:avLst/>
            <a:gdLst/>
            <a:ahLst/>
            <a:cxnLst/>
            <a:rect r="r" b="b" t="t" l="l"/>
            <a:pathLst>
              <a:path h="6936430" w="6715726">
                <a:moveTo>
                  <a:pt x="0" y="0"/>
                </a:moveTo>
                <a:lnTo>
                  <a:pt x="6715725" y="0"/>
                </a:lnTo>
                <a:lnTo>
                  <a:pt x="6715725" y="6936431"/>
                </a:lnTo>
                <a:lnTo>
                  <a:pt x="0" y="6936431"/>
                </a:lnTo>
                <a:lnTo>
                  <a:pt x="0" y="0"/>
                </a:lnTo>
                <a:close/>
              </a:path>
            </a:pathLst>
          </a:custGeom>
          <a:blipFill>
            <a:blip r:embed="rId2"/>
            <a:stretch>
              <a:fillRect l="0" t="0" r="0" b="0"/>
            </a:stretch>
          </a:blipFill>
        </p:spPr>
      </p:sp>
      <p:sp>
        <p:nvSpPr>
          <p:cNvPr name="Freeform 3" id="3"/>
          <p:cNvSpPr/>
          <p:nvPr/>
        </p:nvSpPr>
        <p:spPr>
          <a:xfrm flipH="false" flipV="false" rot="-10800000">
            <a:off x="-584770" y="-331591"/>
            <a:ext cx="4486062" cy="5293288"/>
          </a:xfrm>
          <a:custGeom>
            <a:avLst/>
            <a:gdLst/>
            <a:ahLst/>
            <a:cxnLst/>
            <a:rect r="r" b="b" t="t" l="l"/>
            <a:pathLst>
              <a:path h="5293288" w="4486062">
                <a:moveTo>
                  <a:pt x="0" y="0"/>
                </a:moveTo>
                <a:lnTo>
                  <a:pt x="4486061" y="0"/>
                </a:lnTo>
                <a:lnTo>
                  <a:pt x="4486061" y="5293288"/>
                </a:lnTo>
                <a:lnTo>
                  <a:pt x="0" y="5293288"/>
                </a:lnTo>
                <a:lnTo>
                  <a:pt x="0" y="0"/>
                </a:lnTo>
                <a:close/>
              </a:path>
            </a:pathLst>
          </a:custGeom>
          <a:blipFill>
            <a:blip r:embed="rId3"/>
            <a:stretch>
              <a:fillRect l="0" t="0" r="0" b="0"/>
            </a:stretch>
          </a:blipFill>
        </p:spPr>
      </p:sp>
      <p:sp>
        <p:nvSpPr>
          <p:cNvPr name="Freeform 4" id="4"/>
          <p:cNvSpPr/>
          <p:nvPr/>
        </p:nvSpPr>
        <p:spPr>
          <a:xfrm flipH="false" flipV="false" rot="-7716179">
            <a:off x="15658628" y="7006715"/>
            <a:ext cx="3201345" cy="4503170"/>
          </a:xfrm>
          <a:custGeom>
            <a:avLst/>
            <a:gdLst/>
            <a:ahLst/>
            <a:cxnLst/>
            <a:rect r="r" b="b" t="t" l="l"/>
            <a:pathLst>
              <a:path h="4503170" w="3201345">
                <a:moveTo>
                  <a:pt x="0" y="0"/>
                </a:moveTo>
                <a:lnTo>
                  <a:pt x="3201344" y="0"/>
                </a:lnTo>
                <a:lnTo>
                  <a:pt x="3201344" y="4503170"/>
                </a:lnTo>
                <a:lnTo>
                  <a:pt x="0" y="4503170"/>
                </a:lnTo>
                <a:lnTo>
                  <a:pt x="0" y="0"/>
                </a:lnTo>
                <a:close/>
              </a:path>
            </a:pathLst>
          </a:custGeom>
          <a:blipFill>
            <a:blip r:embed="rId4">
              <a:alphaModFix amt="74000"/>
              <a:extLst>
                <a:ext uri="{96DAC541-7B7A-43D3-8B79-37D633B846F1}">
                  <asvg:svgBlip xmlns:asvg="http://schemas.microsoft.com/office/drawing/2016/SVG/main" r:embed="rId5"/>
                </a:ext>
              </a:extLst>
            </a:blip>
            <a:stretch>
              <a:fillRect l="0" t="0" r="0" b="0"/>
            </a:stretch>
          </a:blipFill>
        </p:spPr>
      </p:sp>
      <p:sp>
        <p:nvSpPr>
          <p:cNvPr name="Freeform 5" id="5"/>
          <p:cNvSpPr/>
          <p:nvPr/>
        </p:nvSpPr>
        <p:spPr>
          <a:xfrm flipH="false" flipV="false" rot="0">
            <a:off x="133855" y="7869213"/>
            <a:ext cx="2785137" cy="2778174"/>
          </a:xfrm>
          <a:custGeom>
            <a:avLst/>
            <a:gdLst/>
            <a:ahLst/>
            <a:cxnLst/>
            <a:rect r="r" b="b" t="t" l="l"/>
            <a:pathLst>
              <a:path h="2778174" w="2785137">
                <a:moveTo>
                  <a:pt x="0" y="0"/>
                </a:moveTo>
                <a:lnTo>
                  <a:pt x="2785137" y="0"/>
                </a:lnTo>
                <a:lnTo>
                  <a:pt x="2785137" y="2778174"/>
                </a:lnTo>
                <a:lnTo>
                  <a:pt x="0" y="2778174"/>
                </a:lnTo>
                <a:lnTo>
                  <a:pt x="0" y="0"/>
                </a:lnTo>
                <a:close/>
              </a:path>
            </a:pathLst>
          </a:custGeom>
          <a:blipFill>
            <a:blip r:embed="rId6">
              <a:alphaModFix amt="62000"/>
            </a:blip>
            <a:stretch>
              <a:fillRect l="0" t="0" r="0" b="0"/>
            </a:stretch>
          </a:blipFill>
        </p:spPr>
      </p:sp>
      <p:sp>
        <p:nvSpPr>
          <p:cNvPr name="TextBox 6" id="6"/>
          <p:cNvSpPr txBox="true"/>
          <p:nvPr/>
        </p:nvSpPr>
        <p:spPr>
          <a:xfrm rot="0">
            <a:off x="4457760" y="771525"/>
            <a:ext cx="11440123" cy="1703706"/>
          </a:xfrm>
          <a:prstGeom prst="rect">
            <a:avLst/>
          </a:prstGeom>
        </p:spPr>
        <p:txBody>
          <a:bodyPr anchor="t" rtlCol="false" tIns="0" lIns="0" bIns="0" rIns="0">
            <a:spAutoFit/>
          </a:bodyPr>
          <a:lstStyle/>
          <a:p>
            <a:pPr algn="ctr">
              <a:lnSpc>
                <a:spcPts val="12159"/>
              </a:lnSpc>
            </a:pPr>
            <a:r>
              <a:rPr lang="en-US" b="true" sz="9499" u="sng">
                <a:solidFill>
                  <a:srgbClr val="000000"/>
                </a:solidFill>
                <a:latin typeface="เอฟซี เรนโบว์ Bold"/>
                <a:ea typeface="เอฟซี เรนโบว์ Bold"/>
                <a:cs typeface="เอฟซี เรนโบว์ Bold"/>
                <a:sym typeface="เอฟซี เรนโบว์ Bold"/>
              </a:rPr>
              <a:t>Value added Tax</a:t>
            </a:r>
          </a:p>
        </p:txBody>
      </p:sp>
      <p:sp>
        <p:nvSpPr>
          <p:cNvPr name="TextBox 7" id="7"/>
          <p:cNvSpPr txBox="true"/>
          <p:nvPr/>
        </p:nvSpPr>
        <p:spPr>
          <a:xfrm rot="0">
            <a:off x="3688336" y="2790204"/>
            <a:ext cx="11606496" cy="5227318"/>
          </a:xfrm>
          <a:prstGeom prst="rect">
            <a:avLst/>
          </a:prstGeom>
        </p:spPr>
        <p:txBody>
          <a:bodyPr anchor="t" rtlCol="false" tIns="0" lIns="0" bIns="0" rIns="0">
            <a:spAutoFit/>
          </a:bodyPr>
          <a:lstStyle/>
          <a:p>
            <a:pPr algn="l">
              <a:lnSpc>
                <a:spcPts val="3780"/>
              </a:lnSpc>
            </a:pPr>
            <a:r>
              <a:rPr lang="en-US" sz="2700">
                <a:solidFill>
                  <a:srgbClr val="000000"/>
                </a:solidFill>
                <a:latin typeface="Questrial"/>
                <a:ea typeface="Questrial"/>
                <a:cs typeface="Questrial"/>
                <a:sym typeface="Questrial"/>
              </a:rPr>
              <a:t>Tax on sales (Supplies) - Good and services (Taxable persons)</a:t>
            </a:r>
          </a:p>
          <a:p>
            <a:pPr algn="l">
              <a:lnSpc>
                <a:spcPts val="3780"/>
              </a:lnSpc>
            </a:pPr>
          </a:p>
          <a:p>
            <a:pPr algn="l">
              <a:lnSpc>
                <a:spcPts val="3780"/>
              </a:lnSpc>
            </a:pPr>
            <a:r>
              <a:rPr lang="en-US" sz="2700">
                <a:solidFill>
                  <a:srgbClr val="000000"/>
                </a:solidFill>
                <a:latin typeface="Questrial"/>
                <a:ea typeface="Questrial"/>
                <a:cs typeface="Questrial"/>
                <a:sym typeface="Questrial"/>
              </a:rPr>
              <a:t>If you sell something you pay VAT - output tax. </a:t>
            </a:r>
          </a:p>
          <a:p>
            <a:pPr algn="l">
              <a:lnSpc>
                <a:spcPts val="3780"/>
              </a:lnSpc>
            </a:pPr>
          </a:p>
          <a:p>
            <a:pPr algn="l">
              <a:lnSpc>
                <a:spcPts val="3780"/>
              </a:lnSpc>
            </a:pPr>
            <a:r>
              <a:rPr lang="en-US" sz="2700">
                <a:solidFill>
                  <a:srgbClr val="000000"/>
                </a:solidFill>
                <a:latin typeface="Questrial"/>
                <a:ea typeface="Questrial"/>
                <a:cs typeface="Questrial"/>
                <a:sym typeface="Questrial"/>
              </a:rPr>
              <a:t>Goods bought for the business that VAT is paid on can be deducted - Input tax.</a:t>
            </a:r>
          </a:p>
          <a:p>
            <a:pPr algn="l">
              <a:lnSpc>
                <a:spcPts val="3780"/>
              </a:lnSpc>
            </a:pPr>
          </a:p>
          <a:p>
            <a:pPr algn="l">
              <a:lnSpc>
                <a:spcPts val="3780"/>
              </a:lnSpc>
            </a:pPr>
            <a:r>
              <a:rPr lang="en-US" sz="2700">
                <a:solidFill>
                  <a:srgbClr val="000000"/>
                </a:solidFill>
                <a:latin typeface="Questrial"/>
                <a:ea typeface="Questrial"/>
                <a:cs typeface="Questrial"/>
                <a:sym typeface="Questrial"/>
              </a:rPr>
              <a:t>There are exemptions; </a:t>
            </a:r>
          </a:p>
          <a:p>
            <a:pPr algn="l">
              <a:lnSpc>
                <a:spcPts val="3780"/>
              </a:lnSpc>
            </a:pPr>
          </a:p>
          <a:p>
            <a:pPr algn="l">
              <a:lnSpc>
                <a:spcPts val="3780"/>
              </a:lnSpc>
            </a:pPr>
            <a:r>
              <a:rPr lang="en-US" sz="2700">
                <a:solidFill>
                  <a:srgbClr val="000000"/>
                </a:solidFill>
                <a:latin typeface="Questrial"/>
                <a:ea typeface="Questrial"/>
                <a:cs typeface="Questrial"/>
                <a:sym typeface="Questrial"/>
              </a:rPr>
              <a:t>Can you think of any?</a:t>
            </a:r>
          </a:p>
          <a:p>
            <a:pPr algn="l">
              <a:lnSpc>
                <a:spcPts val="3780"/>
              </a:lnSpc>
              <a:spcBef>
                <a:spcPct val="0"/>
              </a:spcBef>
            </a:pPr>
          </a:p>
        </p:txBody>
      </p:sp>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bg>
      <p:bgPr>
        <a:solidFill>
          <a:srgbClr val="FFFBFD"/>
        </a:solidFill>
      </p:bgPr>
    </p:bg>
    <p:spTree>
      <p:nvGrpSpPr>
        <p:cNvPr id="1" name=""/>
        <p:cNvGrpSpPr/>
        <p:nvPr/>
      </p:nvGrpSpPr>
      <p:grpSpPr>
        <a:xfrm>
          <a:off x="0" y="0"/>
          <a:ext cx="0" cy="0"/>
          <a:chOff x="0" y="0"/>
          <a:chExt cx="0" cy="0"/>
        </a:xfrm>
      </p:grpSpPr>
      <p:sp>
        <p:nvSpPr>
          <p:cNvPr name="Freeform 2" id="2"/>
          <p:cNvSpPr/>
          <p:nvPr/>
        </p:nvSpPr>
        <p:spPr>
          <a:xfrm flipH="false" flipV="false" rot="2893084">
            <a:off x="-343433" y="-2092184"/>
            <a:ext cx="6715726" cy="6936430"/>
          </a:xfrm>
          <a:custGeom>
            <a:avLst/>
            <a:gdLst/>
            <a:ahLst/>
            <a:cxnLst/>
            <a:rect r="r" b="b" t="t" l="l"/>
            <a:pathLst>
              <a:path h="6936430" w="6715726">
                <a:moveTo>
                  <a:pt x="0" y="0"/>
                </a:moveTo>
                <a:lnTo>
                  <a:pt x="6715725" y="0"/>
                </a:lnTo>
                <a:lnTo>
                  <a:pt x="6715725" y="6936431"/>
                </a:lnTo>
                <a:lnTo>
                  <a:pt x="0" y="6936431"/>
                </a:lnTo>
                <a:lnTo>
                  <a:pt x="0" y="0"/>
                </a:lnTo>
                <a:close/>
              </a:path>
            </a:pathLst>
          </a:custGeom>
          <a:blipFill>
            <a:blip r:embed="rId3"/>
            <a:stretch>
              <a:fillRect l="0" t="0" r="0" b="0"/>
            </a:stretch>
          </a:blipFill>
        </p:spPr>
      </p:sp>
      <p:sp>
        <p:nvSpPr>
          <p:cNvPr name="Freeform 3" id="3"/>
          <p:cNvSpPr/>
          <p:nvPr/>
        </p:nvSpPr>
        <p:spPr>
          <a:xfrm flipH="false" flipV="false" rot="-10800000">
            <a:off x="-584770" y="-331591"/>
            <a:ext cx="4486062" cy="5293288"/>
          </a:xfrm>
          <a:custGeom>
            <a:avLst/>
            <a:gdLst/>
            <a:ahLst/>
            <a:cxnLst/>
            <a:rect r="r" b="b" t="t" l="l"/>
            <a:pathLst>
              <a:path h="5293288" w="4486062">
                <a:moveTo>
                  <a:pt x="0" y="0"/>
                </a:moveTo>
                <a:lnTo>
                  <a:pt x="4486061" y="0"/>
                </a:lnTo>
                <a:lnTo>
                  <a:pt x="4486061" y="5293288"/>
                </a:lnTo>
                <a:lnTo>
                  <a:pt x="0" y="5293288"/>
                </a:lnTo>
                <a:lnTo>
                  <a:pt x="0" y="0"/>
                </a:lnTo>
                <a:close/>
              </a:path>
            </a:pathLst>
          </a:custGeom>
          <a:blipFill>
            <a:blip r:embed="rId4"/>
            <a:stretch>
              <a:fillRect l="0" t="0" r="0" b="0"/>
            </a:stretch>
          </a:blipFill>
        </p:spPr>
      </p:sp>
      <p:sp>
        <p:nvSpPr>
          <p:cNvPr name="Freeform 4" id="4"/>
          <p:cNvSpPr/>
          <p:nvPr/>
        </p:nvSpPr>
        <p:spPr>
          <a:xfrm flipH="false" flipV="false" rot="-7716179">
            <a:off x="15658628" y="7006715"/>
            <a:ext cx="3201345" cy="4503170"/>
          </a:xfrm>
          <a:custGeom>
            <a:avLst/>
            <a:gdLst/>
            <a:ahLst/>
            <a:cxnLst/>
            <a:rect r="r" b="b" t="t" l="l"/>
            <a:pathLst>
              <a:path h="4503170" w="3201345">
                <a:moveTo>
                  <a:pt x="0" y="0"/>
                </a:moveTo>
                <a:lnTo>
                  <a:pt x="3201344" y="0"/>
                </a:lnTo>
                <a:lnTo>
                  <a:pt x="3201344" y="4503170"/>
                </a:lnTo>
                <a:lnTo>
                  <a:pt x="0" y="4503170"/>
                </a:lnTo>
                <a:lnTo>
                  <a:pt x="0" y="0"/>
                </a:lnTo>
                <a:close/>
              </a:path>
            </a:pathLst>
          </a:custGeom>
          <a:blipFill>
            <a:blip r:embed="rId5">
              <a:alphaModFix amt="74000"/>
              <a:extLst>
                <a:ext uri="{96DAC541-7B7A-43D3-8B79-37D633B846F1}">
                  <asvg:svgBlip xmlns:asvg="http://schemas.microsoft.com/office/drawing/2016/SVG/main" r:embed="rId6"/>
                </a:ext>
              </a:extLst>
            </a:blip>
            <a:stretch>
              <a:fillRect l="0" t="0" r="0" b="0"/>
            </a:stretch>
          </a:blipFill>
        </p:spPr>
      </p:sp>
      <p:sp>
        <p:nvSpPr>
          <p:cNvPr name="Freeform 5" id="5"/>
          <p:cNvSpPr/>
          <p:nvPr/>
        </p:nvSpPr>
        <p:spPr>
          <a:xfrm flipH="false" flipV="false" rot="0">
            <a:off x="133855" y="7869213"/>
            <a:ext cx="2785137" cy="2778174"/>
          </a:xfrm>
          <a:custGeom>
            <a:avLst/>
            <a:gdLst/>
            <a:ahLst/>
            <a:cxnLst/>
            <a:rect r="r" b="b" t="t" l="l"/>
            <a:pathLst>
              <a:path h="2778174" w="2785137">
                <a:moveTo>
                  <a:pt x="0" y="0"/>
                </a:moveTo>
                <a:lnTo>
                  <a:pt x="2785137" y="0"/>
                </a:lnTo>
                <a:lnTo>
                  <a:pt x="2785137" y="2778174"/>
                </a:lnTo>
                <a:lnTo>
                  <a:pt x="0" y="2778174"/>
                </a:lnTo>
                <a:lnTo>
                  <a:pt x="0" y="0"/>
                </a:lnTo>
                <a:close/>
              </a:path>
            </a:pathLst>
          </a:custGeom>
          <a:blipFill>
            <a:blip r:embed="rId7">
              <a:alphaModFix amt="62000"/>
            </a:blip>
            <a:stretch>
              <a:fillRect l="0" t="0" r="0" b="0"/>
            </a:stretch>
          </a:blipFill>
        </p:spPr>
      </p:sp>
      <p:sp>
        <p:nvSpPr>
          <p:cNvPr name="TextBox 6" id="6"/>
          <p:cNvSpPr txBox="true"/>
          <p:nvPr/>
        </p:nvSpPr>
        <p:spPr>
          <a:xfrm rot="0">
            <a:off x="4457760" y="771525"/>
            <a:ext cx="11440123" cy="1703706"/>
          </a:xfrm>
          <a:prstGeom prst="rect">
            <a:avLst/>
          </a:prstGeom>
        </p:spPr>
        <p:txBody>
          <a:bodyPr anchor="t" rtlCol="false" tIns="0" lIns="0" bIns="0" rIns="0">
            <a:spAutoFit/>
          </a:bodyPr>
          <a:lstStyle/>
          <a:p>
            <a:pPr algn="ctr">
              <a:lnSpc>
                <a:spcPts val="12159"/>
              </a:lnSpc>
            </a:pPr>
            <a:r>
              <a:rPr lang="en-US" b="true" sz="9499" u="sng">
                <a:solidFill>
                  <a:srgbClr val="000000"/>
                </a:solidFill>
                <a:latin typeface="เอฟซี เรนโบว์ Bold"/>
                <a:ea typeface="เอฟซี เรนโบว์ Bold"/>
                <a:cs typeface="เอฟซี เรนโบว์ Bold"/>
                <a:sym typeface="เอฟซี เรนโบว์ Bold"/>
              </a:rPr>
              <a:t>VAT</a:t>
            </a:r>
          </a:p>
        </p:txBody>
      </p:sp>
      <p:sp>
        <p:nvSpPr>
          <p:cNvPr name="TextBox 7" id="7"/>
          <p:cNvSpPr txBox="true"/>
          <p:nvPr/>
        </p:nvSpPr>
        <p:spPr>
          <a:xfrm rot="0">
            <a:off x="3688336" y="2790204"/>
            <a:ext cx="11606496" cy="6179818"/>
          </a:xfrm>
          <a:prstGeom prst="rect">
            <a:avLst/>
          </a:prstGeom>
        </p:spPr>
        <p:txBody>
          <a:bodyPr anchor="t" rtlCol="false" tIns="0" lIns="0" bIns="0" rIns="0">
            <a:spAutoFit/>
          </a:bodyPr>
          <a:lstStyle/>
          <a:p>
            <a:pPr algn="l" marL="582943" indent="-291471" lvl="1">
              <a:lnSpc>
                <a:spcPts val="3780"/>
              </a:lnSpc>
              <a:buFont typeface="Arial"/>
              <a:buChar char="•"/>
            </a:pPr>
            <a:r>
              <a:rPr lang="en-US" sz="2700">
                <a:solidFill>
                  <a:srgbClr val="000000"/>
                </a:solidFill>
                <a:latin typeface="Questrial"/>
                <a:ea typeface="Questrial"/>
                <a:cs typeface="Questrial"/>
                <a:sym typeface="Questrial"/>
              </a:rPr>
              <a:t>A taxable person - if you make above the taxable threshold you have to register. </a:t>
            </a:r>
          </a:p>
          <a:p>
            <a:pPr algn="l" marL="582943" indent="-291471" lvl="1">
              <a:lnSpc>
                <a:spcPts val="3780"/>
              </a:lnSpc>
              <a:buFont typeface="Arial"/>
              <a:buChar char="•"/>
            </a:pPr>
            <a:r>
              <a:rPr lang="en-US" sz="2700">
                <a:solidFill>
                  <a:srgbClr val="000000"/>
                </a:solidFill>
                <a:latin typeface="Questrial"/>
                <a:ea typeface="Questrial"/>
                <a:cs typeface="Questrial"/>
                <a:sym typeface="Questrial"/>
              </a:rPr>
              <a:t>Currently this is https://www.gov.uk/register-for-vat </a:t>
            </a:r>
          </a:p>
          <a:p>
            <a:pPr algn="l">
              <a:lnSpc>
                <a:spcPts val="3780"/>
              </a:lnSpc>
            </a:pPr>
          </a:p>
          <a:p>
            <a:pPr algn="l" marL="582943" indent="-291471" lvl="1">
              <a:lnSpc>
                <a:spcPts val="3780"/>
              </a:lnSpc>
              <a:buFont typeface="Arial"/>
              <a:buChar char="•"/>
            </a:pPr>
            <a:r>
              <a:rPr lang="en-US" sz="2700">
                <a:solidFill>
                  <a:srgbClr val="000000"/>
                </a:solidFill>
                <a:latin typeface="Questrial"/>
                <a:ea typeface="Questrial"/>
                <a:cs typeface="Questrial"/>
                <a:sym typeface="Questrial"/>
              </a:rPr>
              <a:t>The current rate for VAT is standard 20%, reduced 5% and zero 0%. </a:t>
            </a:r>
          </a:p>
          <a:p>
            <a:pPr algn="l">
              <a:lnSpc>
                <a:spcPts val="3780"/>
              </a:lnSpc>
            </a:pPr>
          </a:p>
          <a:p>
            <a:pPr algn="l" marL="582943" indent="-291471" lvl="1">
              <a:lnSpc>
                <a:spcPts val="3780"/>
              </a:lnSpc>
              <a:buFont typeface="Arial"/>
              <a:buChar char="•"/>
            </a:pPr>
            <a:r>
              <a:rPr lang="en-US" sz="2700">
                <a:solidFill>
                  <a:srgbClr val="000000"/>
                </a:solidFill>
                <a:latin typeface="Questrial"/>
                <a:ea typeface="Questrial"/>
                <a:cs typeface="Questrial"/>
                <a:sym typeface="Questrial"/>
              </a:rPr>
              <a:t>taxable supply to taxable person must give a tax invoice. </a:t>
            </a:r>
          </a:p>
          <a:p>
            <a:pPr algn="l">
              <a:lnSpc>
                <a:spcPts val="3780"/>
              </a:lnSpc>
            </a:pPr>
          </a:p>
          <a:p>
            <a:pPr algn="l" marL="582943" indent="-291471" lvl="1">
              <a:lnSpc>
                <a:spcPts val="3780"/>
              </a:lnSpc>
              <a:buFont typeface="Arial"/>
              <a:buChar char="•"/>
            </a:pPr>
            <a:r>
              <a:rPr lang="en-US" sz="2700">
                <a:solidFill>
                  <a:srgbClr val="000000"/>
                </a:solidFill>
                <a:latin typeface="Questrial"/>
                <a:ea typeface="Questrial"/>
                <a:cs typeface="Questrial"/>
                <a:sym typeface="Questrial"/>
              </a:rPr>
              <a:t>HMRC are involved and VAT need to be accounted to them one month after each quarter. </a:t>
            </a:r>
          </a:p>
          <a:p>
            <a:pPr algn="l" marL="582943" indent="-291471" lvl="1">
              <a:lnSpc>
                <a:spcPts val="3780"/>
              </a:lnSpc>
              <a:buFont typeface="Arial"/>
              <a:buChar char="•"/>
            </a:pPr>
            <a:r>
              <a:rPr lang="en-US" sz="2700">
                <a:solidFill>
                  <a:srgbClr val="000000"/>
                </a:solidFill>
                <a:latin typeface="Questrial"/>
                <a:ea typeface="Questrial"/>
                <a:cs typeface="Questrial"/>
                <a:sym typeface="Questrial"/>
              </a:rPr>
              <a:t>Records must be kept by the company for 6 years. </a:t>
            </a:r>
          </a:p>
          <a:p>
            <a:pPr algn="l">
              <a:lnSpc>
                <a:spcPts val="3780"/>
              </a:lnSpc>
            </a:pPr>
          </a:p>
          <a:p>
            <a:pPr algn="l">
              <a:lnSpc>
                <a:spcPts val="3780"/>
              </a:lnSpc>
              <a:spcBef>
                <a:spcPct val="0"/>
              </a:spcBef>
            </a:pPr>
          </a:p>
        </p:txBody>
      </p:sp>
    </p:spTree>
  </p:cSld>
  <p:clrMapOvr>
    <a:masterClrMapping/>
  </p:clrMapOvr>
</p:sld>
</file>

<file path=ppt/slides/slide11.xml><?xml version="1.0" encoding="utf-8"?>
<p:sld xmlns:p="http://schemas.openxmlformats.org/presentationml/2006/main" xmlns:a="http://schemas.openxmlformats.org/drawingml/2006/main" xmlns:r="http://schemas.openxmlformats.org/officeDocument/2006/relationships">
  <p:cSld>
    <p:bg>
      <p:bgPr>
        <a:solidFill>
          <a:srgbClr val="FFEEF3"/>
        </a:solidFill>
      </p:bgPr>
    </p:bg>
    <p:spTree>
      <p:nvGrpSpPr>
        <p:cNvPr id="1" name=""/>
        <p:cNvGrpSpPr/>
        <p:nvPr/>
      </p:nvGrpSpPr>
      <p:grpSpPr>
        <a:xfrm>
          <a:off x="0" y="0"/>
          <a:ext cx="0" cy="0"/>
          <a:chOff x="0" y="0"/>
          <a:chExt cx="0" cy="0"/>
        </a:xfrm>
      </p:grpSpPr>
      <p:sp>
        <p:nvSpPr>
          <p:cNvPr name="Freeform 2" id="2"/>
          <p:cNvSpPr/>
          <p:nvPr/>
        </p:nvSpPr>
        <p:spPr>
          <a:xfrm flipH="false" flipV="false" rot="0">
            <a:off x="5075492" y="1028700"/>
            <a:ext cx="8137017" cy="8229600"/>
          </a:xfrm>
          <a:custGeom>
            <a:avLst/>
            <a:gdLst/>
            <a:ahLst/>
            <a:cxnLst/>
            <a:rect r="r" b="b" t="t" l="l"/>
            <a:pathLst>
              <a:path h="8229600" w="8137017">
                <a:moveTo>
                  <a:pt x="0" y="0"/>
                </a:moveTo>
                <a:lnTo>
                  <a:pt x="8137016" y="0"/>
                </a:lnTo>
                <a:lnTo>
                  <a:pt x="8137016" y="8229600"/>
                </a:lnTo>
                <a:lnTo>
                  <a:pt x="0" y="8229600"/>
                </a:lnTo>
                <a:lnTo>
                  <a:pt x="0" y="0"/>
                </a:lnTo>
                <a:close/>
              </a:path>
            </a:pathLst>
          </a:custGeom>
          <a:blipFill>
            <a:blip r:embed="rId2">
              <a:alphaModFix amt="44999"/>
            </a:blip>
            <a:stretch>
              <a:fillRect l="0" t="0" r="0" b="0"/>
            </a:stretch>
          </a:blipFill>
        </p:spPr>
      </p:sp>
      <p:sp>
        <p:nvSpPr>
          <p:cNvPr name="Freeform 3" id="3"/>
          <p:cNvSpPr/>
          <p:nvPr/>
        </p:nvSpPr>
        <p:spPr>
          <a:xfrm flipH="false" flipV="false" rot="5400000">
            <a:off x="5019551" y="91806"/>
            <a:ext cx="4294900" cy="4772111"/>
          </a:xfrm>
          <a:custGeom>
            <a:avLst/>
            <a:gdLst/>
            <a:ahLst/>
            <a:cxnLst/>
            <a:rect r="r" b="b" t="t" l="l"/>
            <a:pathLst>
              <a:path h="4772111" w="4294900">
                <a:moveTo>
                  <a:pt x="0" y="0"/>
                </a:moveTo>
                <a:lnTo>
                  <a:pt x="4294900" y="0"/>
                </a:lnTo>
                <a:lnTo>
                  <a:pt x="4294900" y="4772111"/>
                </a:lnTo>
                <a:lnTo>
                  <a:pt x="0" y="4772111"/>
                </a:lnTo>
                <a:lnTo>
                  <a:pt x="0" y="0"/>
                </a:lnTo>
                <a:close/>
              </a:path>
            </a:pathLst>
          </a:custGeom>
          <a:blipFill>
            <a:blip r:embed="rId3"/>
            <a:stretch>
              <a:fillRect l="0" t="0" r="0" b="0"/>
            </a:stretch>
          </a:blipFill>
        </p:spPr>
      </p:sp>
      <p:sp>
        <p:nvSpPr>
          <p:cNvPr name="Freeform 4" id="4"/>
          <p:cNvSpPr/>
          <p:nvPr/>
        </p:nvSpPr>
        <p:spPr>
          <a:xfrm flipH="false" flipV="false" rot="5400000">
            <a:off x="10685742" y="4238936"/>
            <a:ext cx="4294900" cy="4772111"/>
          </a:xfrm>
          <a:custGeom>
            <a:avLst/>
            <a:gdLst/>
            <a:ahLst/>
            <a:cxnLst/>
            <a:rect r="r" b="b" t="t" l="l"/>
            <a:pathLst>
              <a:path h="4772111" w="4294900">
                <a:moveTo>
                  <a:pt x="0" y="0"/>
                </a:moveTo>
                <a:lnTo>
                  <a:pt x="4294900" y="0"/>
                </a:lnTo>
                <a:lnTo>
                  <a:pt x="4294900" y="4772111"/>
                </a:lnTo>
                <a:lnTo>
                  <a:pt x="0" y="4772111"/>
                </a:lnTo>
                <a:lnTo>
                  <a:pt x="0" y="0"/>
                </a:lnTo>
                <a:close/>
              </a:path>
            </a:pathLst>
          </a:custGeom>
          <a:blipFill>
            <a:blip r:embed="rId3"/>
            <a:stretch>
              <a:fillRect l="0" t="0" r="0" b="0"/>
            </a:stretch>
          </a:blipFill>
        </p:spPr>
      </p:sp>
      <p:sp>
        <p:nvSpPr>
          <p:cNvPr name="TextBox 5" id="5"/>
          <p:cNvSpPr txBox="true"/>
          <p:nvPr/>
        </p:nvSpPr>
        <p:spPr>
          <a:xfrm rot="0">
            <a:off x="5641886" y="3488690"/>
            <a:ext cx="7004228" cy="1642745"/>
          </a:xfrm>
          <a:prstGeom prst="rect">
            <a:avLst/>
          </a:prstGeom>
        </p:spPr>
        <p:txBody>
          <a:bodyPr anchor="t" rtlCol="false" tIns="0" lIns="0" bIns="0" rIns="0">
            <a:spAutoFit/>
          </a:bodyPr>
          <a:lstStyle/>
          <a:p>
            <a:pPr algn="ctr">
              <a:lnSpc>
                <a:spcPts val="11589"/>
              </a:lnSpc>
            </a:pPr>
            <a:r>
              <a:rPr lang="en-US" sz="9499">
                <a:solidFill>
                  <a:srgbClr val="000000"/>
                </a:solidFill>
                <a:latin typeface="เอฟซี เรนโบว์"/>
                <a:ea typeface="เอฟซี เรนโบว์"/>
                <a:cs typeface="เอฟซี เรนโบว์"/>
                <a:sym typeface="เอฟซี เรนโบว์"/>
              </a:rPr>
              <a:t>Next week!</a:t>
            </a:r>
          </a:p>
        </p:txBody>
      </p:sp>
      <p:sp>
        <p:nvSpPr>
          <p:cNvPr name="Freeform 6" id="6"/>
          <p:cNvSpPr/>
          <p:nvPr/>
        </p:nvSpPr>
        <p:spPr>
          <a:xfrm flipH="false" flipV="false" rot="0">
            <a:off x="14991994" y="-2581346"/>
            <a:ext cx="4130153" cy="5059207"/>
          </a:xfrm>
          <a:custGeom>
            <a:avLst/>
            <a:gdLst/>
            <a:ahLst/>
            <a:cxnLst/>
            <a:rect r="r" b="b" t="t" l="l"/>
            <a:pathLst>
              <a:path h="5059207" w="4130153">
                <a:moveTo>
                  <a:pt x="0" y="0"/>
                </a:moveTo>
                <a:lnTo>
                  <a:pt x="4130153" y="0"/>
                </a:lnTo>
                <a:lnTo>
                  <a:pt x="4130153" y="5059207"/>
                </a:lnTo>
                <a:lnTo>
                  <a:pt x="0" y="5059207"/>
                </a:lnTo>
                <a:lnTo>
                  <a:pt x="0" y="0"/>
                </a:lnTo>
                <a:close/>
              </a:path>
            </a:pathLst>
          </a:custGeom>
          <a:blipFill>
            <a:blip r:embed="rId4">
              <a:alphaModFix amt="49000"/>
              <a:extLst>
                <a:ext uri="{96DAC541-7B7A-43D3-8B79-37D633B846F1}">
                  <asvg:svgBlip xmlns:asvg="http://schemas.microsoft.com/office/drawing/2016/SVG/main" r:embed="rId5"/>
                </a:ext>
              </a:extLst>
            </a:blip>
            <a:stretch>
              <a:fillRect l="0" t="0" r="0" b="0"/>
            </a:stretch>
          </a:blipFill>
        </p:spPr>
      </p:sp>
      <p:sp>
        <p:nvSpPr>
          <p:cNvPr name="Freeform 7" id="7"/>
          <p:cNvSpPr/>
          <p:nvPr/>
        </p:nvSpPr>
        <p:spPr>
          <a:xfrm flipH="false" flipV="false" rot="0">
            <a:off x="-743832" y="7023908"/>
            <a:ext cx="4130153" cy="5059207"/>
          </a:xfrm>
          <a:custGeom>
            <a:avLst/>
            <a:gdLst/>
            <a:ahLst/>
            <a:cxnLst/>
            <a:rect r="r" b="b" t="t" l="l"/>
            <a:pathLst>
              <a:path h="5059207" w="4130153">
                <a:moveTo>
                  <a:pt x="0" y="0"/>
                </a:moveTo>
                <a:lnTo>
                  <a:pt x="4130153" y="0"/>
                </a:lnTo>
                <a:lnTo>
                  <a:pt x="4130153" y="5059207"/>
                </a:lnTo>
                <a:lnTo>
                  <a:pt x="0" y="5059207"/>
                </a:lnTo>
                <a:lnTo>
                  <a:pt x="0" y="0"/>
                </a:lnTo>
                <a:close/>
              </a:path>
            </a:pathLst>
          </a:custGeom>
          <a:blipFill>
            <a:blip r:embed="rId4">
              <a:alphaModFix amt="49000"/>
              <a:extLst>
                <a:ext uri="{96DAC541-7B7A-43D3-8B79-37D633B846F1}">
                  <asvg:svgBlip xmlns:asvg="http://schemas.microsoft.com/office/drawing/2016/SVG/main" r:embed="rId5"/>
                </a:ext>
              </a:extLst>
            </a:blip>
            <a:stretch>
              <a:fillRect l="0" t="0" r="0" b="0"/>
            </a:stretch>
          </a:blipFill>
        </p:spPr>
      </p:sp>
      <p:sp>
        <p:nvSpPr>
          <p:cNvPr name="Freeform 8" id="8"/>
          <p:cNvSpPr/>
          <p:nvPr/>
        </p:nvSpPr>
        <p:spPr>
          <a:xfrm flipH="false" flipV="false" rot="-4645527">
            <a:off x="15615307" y="-1352751"/>
            <a:ext cx="3621292" cy="4762902"/>
          </a:xfrm>
          <a:custGeom>
            <a:avLst/>
            <a:gdLst/>
            <a:ahLst/>
            <a:cxnLst/>
            <a:rect r="r" b="b" t="t" l="l"/>
            <a:pathLst>
              <a:path h="4762902" w="3621292">
                <a:moveTo>
                  <a:pt x="0" y="0"/>
                </a:moveTo>
                <a:lnTo>
                  <a:pt x="3621292" y="0"/>
                </a:lnTo>
                <a:lnTo>
                  <a:pt x="3621292" y="4762902"/>
                </a:lnTo>
                <a:lnTo>
                  <a:pt x="0" y="4762902"/>
                </a:lnTo>
                <a:lnTo>
                  <a:pt x="0" y="0"/>
                </a:lnTo>
                <a:close/>
              </a:path>
            </a:pathLst>
          </a:custGeom>
          <a:blipFill>
            <a:blip r:embed="rId6">
              <a:alphaModFix amt="53000"/>
              <a:extLst>
                <a:ext uri="{96DAC541-7B7A-43D3-8B79-37D633B846F1}">
                  <asvg:svgBlip xmlns:asvg="http://schemas.microsoft.com/office/drawing/2016/SVG/main" r:embed="rId7"/>
                </a:ext>
              </a:extLst>
            </a:blip>
            <a:stretch>
              <a:fillRect l="0" t="0" r="0" b="0"/>
            </a:stretch>
          </a:blipFill>
        </p:spPr>
      </p:sp>
      <p:sp>
        <p:nvSpPr>
          <p:cNvPr name="Freeform 9" id="9"/>
          <p:cNvSpPr/>
          <p:nvPr/>
        </p:nvSpPr>
        <p:spPr>
          <a:xfrm flipH="false" flipV="false" rot="7304412">
            <a:off x="-489401" y="7036197"/>
            <a:ext cx="3621292" cy="4762902"/>
          </a:xfrm>
          <a:custGeom>
            <a:avLst/>
            <a:gdLst/>
            <a:ahLst/>
            <a:cxnLst/>
            <a:rect r="r" b="b" t="t" l="l"/>
            <a:pathLst>
              <a:path h="4762902" w="3621292">
                <a:moveTo>
                  <a:pt x="0" y="0"/>
                </a:moveTo>
                <a:lnTo>
                  <a:pt x="3621292" y="0"/>
                </a:lnTo>
                <a:lnTo>
                  <a:pt x="3621292" y="4762902"/>
                </a:lnTo>
                <a:lnTo>
                  <a:pt x="0" y="4762902"/>
                </a:lnTo>
                <a:lnTo>
                  <a:pt x="0" y="0"/>
                </a:lnTo>
                <a:close/>
              </a:path>
            </a:pathLst>
          </a:custGeom>
          <a:blipFill>
            <a:blip r:embed="rId6">
              <a:alphaModFix amt="53000"/>
              <a:extLst>
                <a:ext uri="{96DAC541-7B7A-43D3-8B79-37D633B846F1}">
                  <asvg:svgBlip xmlns:asvg="http://schemas.microsoft.com/office/drawing/2016/SVG/main" r:embed="rId7"/>
                </a:ext>
              </a:extLst>
            </a:blip>
            <a:stretch>
              <a:fillRect l="0" t="0" r="0" b="0"/>
            </a:stretch>
          </a:blipFill>
        </p:spPr>
      </p:sp>
    </p:spTree>
  </p:cSld>
  <p:clrMapOvr>
    <a:masterClrMapping/>
  </p:clrMapOvr>
</p:sld>
</file>

<file path=ppt/slides/slide12.xml><?xml version="1.0" encoding="utf-8"?>
<p:sld xmlns:p="http://schemas.openxmlformats.org/presentationml/2006/main" xmlns:a="http://schemas.openxmlformats.org/drawingml/2006/main" xmlns:r="http://schemas.openxmlformats.org/officeDocument/2006/relationships">
  <p:cSld>
    <p:bg>
      <p:bgPr>
        <a:solidFill>
          <a:srgbClr val="FFFBFD"/>
        </a:solidFill>
      </p:bgPr>
    </p:bg>
    <p:spTree>
      <p:nvGrpSpPr>
        <p:cNvPr id="1" name=""/>
        <p:cNvGrpSpPr/>
        <p:nvPr/>
      </p:nvGrpSpPr>
      <p:grpSpPr>
        <a:xfrm>
          <a:off x="0" y="0"/>
          <a:ext cx="0" cy="0"/>
          <a:chOff x="0" y="0"/>
          <a:chExt cx="0" cy="0"/>
        </a:xfrm>
      </p:grpSpPr>
      <p:sp>
        <p:nvSpPr>
          <p:cNvPr name="Freeform 2" id="2"/>
          <p:cNvSpPr/>
          <p:nvPr/>
        </p:nvSpPr>
        <p:spPr>
          <a:xfrm flipH="false" flipV="false" rot="0">
            <a:off x="8046996" y="3996798"/>
            <a:ext cx="2194008" cy="2194008"/>
          </a:xfrm>
          <a:custGeom>
            <a:avLst/>
            <a:gdLst/>
            <a:ahLst/>
            <a:cxnLst/>
            <a:rect r="r" b="b" t="t" l="l"/>
            <a:pathLst>
              <a:path h="2194008" w="2194008">
                <a:moveTo>
                  <a:pt x="0" y="0"/>
                </a:moveTo>
                <a:lnTo>
                  <a:pt x="2194008" y="0"/>
                </a:lnTo>
                <a:lnTo>
                  <a:pt x="2194008" y="2194008"/>
                </a:lnTo>
                <a:lnTo>
                  <a:pt x="0" y="2194008"/>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13327444" y="3996798"/>
            <a:ext cx="2194008" cy="2194008"/>
          </a:xfrm>
          <a:custGeom>
            <a:avLst/>
            <a:gdLst/>
            <a:ahLst/>
            <a:cxnLst/>
            <a:rect r="r" b="b" t="t" l="l"/>
            <a:pathLst>
              <a:path h="2194008" w="2194008">
                <a:moveTo>
                  <a:pt x="0" y="0"/>
                </a:moveTo>
                <a:lnTo>
                  <a:pt x="2194008" y="0"/>
                </a:lnTo>
                <a:lnTo>
                  <a:pt x="2194008" y="2194008"/>
                </a:lnTo>
                <a:lnTo>
                  <a:pt x="0" y="2194008"/>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4" id="4"/>
          <p:cNvSpPr/>
          <p:nvPr/>
        </p:nvSpPr>
        <p:spPr>
          <a:xfrm flipH="false" flipV="false" rot="0">
            <a:off x="2766548" y="3996798"/>
            <a:ext cx="2194008" cy="2194008"/>
          </a:xfrm>
          <a:custGeom>
            <a:avLst/>
            <a:gdLst/>
            <a:ahLst/>
            <a:cxnLst/>
            <a:rect r="r" b="b" t="t" l="l"/>
            <a:pathLst>
              <a:path h="2194008" w="2194008">
                <a:moveTo>
                  <a:pt x="0" y="0"/>
                </a:moveTo>
                <a:lnTo>
                  <a:pt x="2194008" y="0"/>
                </a:lnTo>
                <a:lnTo>
                  <a:pt x="2194008" y="2194008"/>
                </a:lnTo>
                <a:lnTo>
                  <a:pt x="0" y="2194008"/>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5" id="5"/>
          <p:cNvSpPr/>
          <p:nvPr/>
        </p:nvSpPr>
        <p:spPr>
          <a:xfrm flipH="false" flipV="false" rot="2893084">
            <a:off x="-343433" y="-2092184"/>
            <a:ext cx="6715726" cy="6936430"/>
          </a:xfrm>
          <a:custGeom>
            <a:avLst/>
            <a:gdLst/>
            <a:ahLst/>
            <a:cxnLst/>
            <a:rect r="r" b="b" t="t" l="l"/>
            <a:pathLst>
              <a:path h="6936430" w="6715726">
                <a:moveTo>
                  <a:pt x="0" y="0"/>
                </a:moveTo>
                <a:lnTo>
                  <a:pt x="6715725" y="0"/>
                </a:lnTo>
                <a:lnTo>
                  <a:pt x="6715725" y="6936431"/>
                </a:lnTo>
                <a:lnTo>
                  <a:pt x="0" y="6936431"/>
                </a:lnTo>
                <a:lnTo>
                  <a:pt x="0" y="0"/>
                </a:lnTo>
                <a:close/>
              </a:path>
            </a:pathLst>
          </a:custGeom>
          <a:blipFill>
            <a:blip r:embed="rId4"/>
            <a:stretch>
              <a:fillRect l="0" t="0" r="0" b="0"/>
            </a:stretch>
          </a:blipFill>
        </p:spPr>
      </p:sp>
      <p:sp>
        <p:nvSpPr>
          <p:cNvPr name="Freeform 6" id="6"/>
          <p:cNvSpPr/>
          <p:nvPr/>
        </p:nvSpPr>
        <p:spPr>
          <a:xfrm flipH="false" flipV="false" rot="9119920">
            <a:off x="-544079" y="-517716"/>
            <a:ext cx="2752029" cy="2942036"/>
          </a:xfrm>
          <a:custGeom>
            <a:avLst/>
            <a:gdLst/>
            <a:ahLst/>
            <a:cxnLst/>
            <a:rect r="r" b="b" t="t" l="l"/>
            <a:pathLst>
              <a:path h="2942036" w="2752029">
                <a:moveTo>
                  <a:pt x="0" y="0"/>
                </a:moveTo>
                <a:lnTo>
                  <a:pt x="2752029" y="0"/>
                </a:lnTo>
                <a:lnTo>
                  <a:pt x="2752029" y="2942035"/>
                </a:lnTo>
                <a:lnTo>
                  <a:pt x="0" y="2942035"/>
                </a:lnTo>
                <a:lnTo>
                  <a:pt x="0" y="0"/>
                </a:lnTo>
                <a:close/>
              </a:path>
            </a:pathLst>
          </a:custGeom>
          <a:blipFill>
            <a:blip r:embed="rId5">
              <a:alphaModFix amt="78000"/>
            </a:blip>
            <a:stretch>
              <a:fillRect l="0" t="0" r="0" b="0"/>
            </a:stretch>
          </a:blipFill>
        </p:spPr>
      </p:sp>
      <p:sp>
        <p:nvSpPr>
          <p:cNvPr name="Freeform 7" id="7"/>
          <p:cNvSpPr/>
          <p:nvPr/>
        </p:nvSpPr>
        <p:spPr>
          <a:xfrm flipH="false" flipV="false" rot="0">
            <a:off x="3407149" y="4494258"/>
            <a:ext cx="912806" cy="1199089"/>
          </a:xfrm>
          <a:custGeom>
            <a:avLst/>
            <a:gdLst/>
            <a:ahLst/>
            <a:cxnLst/>
            <a:rect r="r" b="b" t="t" l="l"/>
            <a:pathLst>
              <a:path h="1199089" w="912806">
                <a:moveTo>
                  <a:pt x="0" y="0"/>
                </a:moveTo>
                <a:lnTo>
                  <a:pt x="912806" y="0"/>
                </a:lnTo>
                <a:lnTo>
                  <a:pt x="912806" y="1199088"/>
                </a:lnTo>
                <a:lnTo>
                  <a:pt x="0" y="1199088"/>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8" id="8"/>
          <p:cNvSpPr/>
          <p:nvPr/>
        </p:nvSpPr>
        <p:spPr>
          <a:xfrm flipH="false" flipV="false" rot="0">
            <a:off x="8574187" y="4427509"/>
            <a:ext cx="1139626" cy="1265837"/>
          </a:xfrm>
          <a:custGeom>
            <a:avLst/>
            <a:gdLst/>
            <a:ahLst/>
            <a:cxnLst/>
            <a:rect r="r" b="b" t="t" l="l"/>
            <a:pathLst>
              <a:path h="1265837" w="1139626">
                <a:moveTo>
                  <a:pt x="0" y="0"/>
                </a:moveTo>
                <a:lnTo>
                  <a:pt x="1139626" y="0"/>
                </a:lnTo>
                <a:lnTo>
                  <a:pt x="1139626" y="1265837"/>
                </a:lnTo>
                <a:lnTo>
                  <a:pt x="0" y="1265837"/>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9" id="9"/>
          <p:cNvSpPr/>
          <p:nvPr/>
        </p:nvSpPr>
        <p:spPr>
          <a:xfrm flipH="false" flipV="false" rot="0">
            <a:off x="13893370" y="4470341"/>
            <a:ext cx="1062156" cy="1180173"/>
          </a:xfrm>
          <a:custGeom>
            <a:avLst/>
            <a:gdLst/>
            <a:ahLst/>
            <a:cxnLst/>
            <a:rect r="r" b="b" t="t" l="l"/>
            <a:pathLst>
              <a:path h="1180173" w="1062156">
                <a:moveTo>
                  <a:pt x="0" y="0"/>
                </a:moveTo>
                <a:lnTo>
                  <a:pt x="1062155" y="0"/>
                </a:lnTo>
                <a:lnTo>
                  <a:pt x="1062155" y="1180173"/>
                </a:lnTo>
                <a:lnTo>
                  <a:pt x="0" y="1180173"/>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TextBox 10" id="10"/>
          <p:cNvSpPr txBox="true"/>
          <p:nvPr/>
        </p:nvSpPr>
        <p:spPr>
          <a:xfrm rot="0">
            <a:off x="2737500" y="457270"/>
            <a:ext cx="13530873" cy="1550378"/>
          </a:xfrm>
          <a:prstGeom prst="rect">
            <a:avLst/>
          </a:prstGeom>
        </p:spPr>
        <p:txBody>
          <a:bodyPr anchor="t" rtlCol="false" tIns="0" lIns="0" bIns="0" rIns="0">
            <a:spAutoFit/>
          </a:bodyPr>
          <a:lstStyle/>
          <a:p>
            <a:pPr algn="ctr">
              <a:lnSpc>
                <a:spcPts val="11076"/>
              </a:lnSpc>
            </a:pPr>
            <a:r>
              <a:rPr lang="en-US" sz="8653">
                <a:solidFill>
                  <a:srgbClr val="000000"/>
                </a:solidFill>
                <a:latin typeface="เอฟซี เรนโบว์"/>
                <a:ea typeface="เอฟซี เรนโบว์"/>
                <a:cs typeface="เอฟซี เรนโบว์"/>
                <a:sym typeface="เอฟซี เรนโบว์"/>
              </a:rPr>
              <a:t>Summary</a:t>
            </a:r>
          </a:p>
        </p:txBody>
      </p:sp>
      <p:sp>
        <p:nvSpPr>
          <p:cNvPr name="TextBox 11" id="11"/>
          <p:cNvSpPr txBox="true"/>
          <p:nvPr/>
        </p:nvSpPr>
        <p:spPr>
          <a:xfrm rot="0">
            <a:off x="2318254" y="6258087"/>
            <a:ext cx="3090596" cy="648068"/>
          </a:xfrm>
          <a:prstGeom prst="rect">
            <a:avLst/>
          </a:prstGeom>
        </p:spPr>
        <p:txBody>
          <a:bodyPr anchor="t" rtlCol="false" tIns="0" lIns="0" bIns="0" rIns="0">
            <a:spAutoFit/>
          </a:bodyPr>
          <a:lstStyle/>
          <a:p>
            <a:pPr algn="ctr">
              <a:lnSpc>
                <a:spcPts val="4579"/>
              </a:lnSpc>
            </a:pPr>
            <a:r>
              <a:rPr lang="en-US" sz="3577">
                <a:solidFill>
                  <a:srgbClr val="000000"/>
                </a:solidFill>
                <a:latin typeface="เอฟซี เรนโบว์"/>
                <a:ea typeface="เอฟซี เรนโบว์"/>
                <a:cs typeface="เอฟซี เรนโบว์"/>
                <a:sym typeface="เอฟซี เรนโบว์"/>
              </a:rPr>
              <a:t>Taxations</a:t>
            </a:r>
          </a:p>
        </p:txBody>
      </p:sp>
      <p:sp>
        <p:nvSpPr>
          <p:cNvPr name="TextBox 12" id="12"/>
          <p:cNvSpPr txBox="true"/>
          <p:nvPr/>
        </p:nvSpPr>
        <p:spPr>
          <a:xfrm rot="0">
            <a:off x="7356727" y="6364139"/>
            <a:ext cx="3574547" cy="648068"/>
          </a:xfrm>
          <a:prstGeom prst="rect">
            <a:avLst/>
          </a:prstGeom>
        </p:spPr>
        <p:txBody>
          <a:bodyPr anchor="t" rtlCol="false" tIns="0" lIns="0" bIns="0" rIns="0">
            <a:spAutoFit/>
          </a:bodyPr>
          <a:lstStyle/>
          <a:p>
            <a:pPr algn="ctr">
              <a:lnSpc>
                <a:spcPts val="4579"/>
              </a:lnSpc>
            </a:pPr>
            <a:r>
              <a:rPr lang="en-US" sz="3577">
                <a:solidFill>
                  <a:srgbClr val="000000"/>
                </a:solidFill>
                <a:latin typeface="เอฟซี เรนโบว์"/>
                <a:ea typeface="เอฟซี เรนโบว์"/>
                <a:cs typeface="เอฟซี เรนโบว์"/>
                <a:sym typeface="เอฟซี เรนโบว์"/>
              </a:rPr>
              <a:t>Types of tax</a:t>
            </a:r>
          </a:p>
        </p:txBody>
      </p:sp>
      <p:sp>
        <p:nvSpPr>
          <p:cNvPr name="TextBox 13" id="13"/>
          <p:cNvSpPr txBox="true"/>
          <p:nvPr/>
        </p:nvSpPr>
        <p:spPr>
          <a:xfrm rot="0">
            <a:off x="12750801" y="6364139"/>
            <a:ext cx="3347293" cy="648068"/>
          </a:xfrm>
          <a:prstGeom prst="rect">
            <a:avLst/>
          </a:prstGeom>
        </p:spPr>
        <p:txBody>
          <a:bodyPr anchor="t" rtlCol="false" tIns="0" lIns="0" bIns="0" rIns="0">
            <a:spAutoFit/>
          </a:bodyPr>
          <a:lstStyle/>
          <a:p>
            <a:pPr algn="ctr">
              <a:lnSpc>
                <a:spcPts val="4579"/>
              </a:lnSpc>
            </a:pPr>
            <a:r>
              <a:rPr lang="en-US" sz="3577">
                <a:solidFill>
                  <a:srgbClr val="000000"/>
                </a:solidFill>
                <a:latin typeface="เอฟซี เรนโบว์"/>
                <a:ea typeface="เอฟซี เรนโบว์"/>
                <a:cs typeface="เอฟซี เรนโบว์"/>
                <a:sym typeface="เอฟซี เรนโบว์"/>
              </a:rPr>
              <a:t>For the exam</a:t>
            </a:r>
          </a:p>
        </p:txBody>
      </p:sp>
      <p:sp>
        <p:nvSpPr>
          <p:cNvPr name="TextBox 14" id="14"/>
          <p:cNvSpPr txBox="true"/>
          <p:nvPr/>
        </p:nvSpPr>
        <p:spPr>
          <a:xfrm rot="0">
            <a:off x="1858073" y="7828696"/>
            <a:ext cx="4010958" cy="328128"/>
          </a:xfrm>
          <a:prstGeom prst="rect">
            <a:avLst/>
          </a:prstGeom>
        </p:spPr>
        <p:txBody>
          <a:bodyPr anchor="t" rtlCol="false" tIns="0" lIns="0" bIns="0" rIns="0">
            <a:spAutoFit/>
          </a:bodyPr>
          <a:lstStyle/>
          <a:p>
            <a:pPr algn="ctr">
              <a:lnSpc>
                <a:spcPts val="2689"/>
              </a:lnSpc>
              <a:spcBef>
                <a:spcPct val="0"/>
              </a:spcBef>
            </a:pPr>
            <a:r>
              <a:rPr lang="en-US" sz="1920">
                <a:solidFill>
                  <a:srgbClr val="000000"/>
                </a:solidFill>
                <a:latin typeface="Questrial"/>
                <a:ea typeface="Questrial"/>
                <a:cs typeface="Questrial"/>
                <a:sym typeface="Questrial"/>
              </a:rPr>
              <a:t>Key in any part of life</a:t>
            </a:r>
          </a:p>
        </p:txBody>
      </p:sp>
      <p:sp>
        <p:nvSpPr>
          <p:cNvPr name="TextBox 15" id="15"/>
          <p:cNvSpPr txBox="true"/>
          <p:nvPr/>
        </p:nvSpPr>
        <p:spPr>
          <a:xfrm rot="0">
            <a:off x="7138521" y="7828696"/>
            <a:ext cx="4010958" cy="1683402"/>
          </a:xfrm>
          <a:prstGeom prst="rect">
            <a:avLst/>
          </a:prstGeom>
        </p:spPr>
        <p:txBody>
          <a:bodyPr anchor="t" rtlCol="false" tIns="0" lIns="0" bIns="0" rIns="0">
            <a:spAutoFit/>
          </a:bodyPr>
          <a:lstStyle/>
          <a:p>
            <a:pPr algn="ctr" marL="414723" indent="-207362" lvl="1">
              <a:lnSpc>
                <a:spcPts val="2689"/>
              </a:lnSpc>
              <a:buFont typeface="Arial"/>
              <a:buChar char="•"/>
            </a:pPr>
            <a:r>
              <a:rPr lang="en-US" sz="1920">
                <a:solidFill>
                  <a:srgbClr val="000000"/>
                </a:solidFill>
                <a:latin typeface="Questrial"/>
                <a:ea typeface="Questrial"/>
                <a:cs typeface="Questrial"/>
                <a:sym typeface="Questrial"/>
              </a:rPr>
              <a:t>Income</a:t>
            </a:r>
          </a:p>
          <a:p>
            <a:pPr algn="ctr" marL="414723" indent="-207362" lvl="1">
              <a:lnSpc>
                <a:spcPts val="2689"/>
              </a:lnSpc>
              <a:buFont typeface="Arial"/>
              <a:buChar char="•"/>
            </a:pPr>
            <a:r>
              <a:rPr lang="en-US" sz="1920">
                <a:solidFill>
                  <a:srgbClr val="000000"/>
                </a:solidFill>
                <a:latin typeface="Questrial"/>
                <a:ea typeface="Questrial"/>
                <a:cs typeface="Questrial"/>
                <a:sym typeface="Questrial"/>
              </a:rPr>
              <a:t>Capital Gains tax </a:t>
            </a:r>
          </a:p>
          <a:p>
            <a:pPr algn="ctr" marL="414723" indent="-207362" lvl="1">
              <a:lnSpc>
                <a:spcPts val="2689"/>
              </a:lnSpc>
              <a:buFont typeface="Arial"/>
              <a:buChar char="•"/>
            </a:pPr>
            <a:r>
              <a:rPr lang="en-US" sz="1920">
                <a:solidFill>
                  <a:srgbClr val="000000"/>
                </a:solidFill>
                <a:latin typeface="Questrial"/>
                <a:ea typeface="Questrial"/>
                <a:cs typeface="Questrial"/>
                <a:sym typeface="Questrial"/>
              </a:rPr>
              <a:t>Corporation tax </a:t>
            </a:r>
          </a:p>
          <a:p>
            <a:pPr algn="ctr" marL="414723" indent="-207362" lvl="1">
              <a:lnSpc>
                <a:spcPts val="2689"/>
              </a:lnSpc>
              <a:buFont typeface="Arial"/>
              <a:buChar char="•"/>
            </a:pPr>
            <a:r>
              <a:rPr lang="en-US" sz="1920">
                <a:solidFill>
                  <a:srgbClr val="000000"/>
                </a:solidFill>
                <a:latin typeface="Questrial"/>
                <a:ea typeface="Questrial"/>
                <a:cs typeface="Questrial"/>
                <a:sym typeface="Questrial"/>
              </a:rPr>
              <a:t>Stamp duty Tax </a:t>
            </a:r>
          </a:p>
          <a:p>
            <a:pPr algn="ctr" marL="414723" indent="-207362" lvl="1">
              <a:lnSpc>
                <a:spcPts val="2689"/>
              </a:lnSpc>
              <a:spcBef>
                <a:spcPct val="0"/>
              </a:spcBef>
              <a:buFont typeface="Arial"/>
              <a:buChar char="•"/>
            </a:pPr>
            <a:r>
              <a:rPr lang="en-US" sz="1920">
                <a:solidFill>
                  <a:srgbClr val="000000"/>
                </a:solidFill>
                <a:latin typeface="Questrial"/>
                <a:ea typeface="Questrial"/>
                <a:cs typeface="Questrial"/>
                <a:sym typeface="Questrial"/>
              </a:rPr>
              <a:t>Value added tax</a:t>
            </a:r>
          </a:p>
        </p:txBody>
      </p:sp>
      <p:sp>
        <p:nvSpPr>
          <p:cNvPr name="TextBox 16" id="16"/>
          <p:cNvSpPr txBox="true"/>
          <p:nvPr/>
        </p:nvSpPr>
        <p:spPr>
          <a:xfrm rot="0">
            <a:off x="12418969" y="7828696"/>
            <a:ext cx="4010958" cy="666946"/>
          </a:xfrm>
          <a:prstGeom prst="rect">
            <a:avLst/>
          </a:prstGeom>
        </p:spPr>
        <p:txBody>
          <a:bodyPr anchor="t" rtlCol="false" tIns="0" lIns="0" bIns="0" rIns="0">
            <a:spAutoFit/>
          </a:bodyPr>
          <a:lstStyle/>
          <a:p>
            <a:pPr algn="ctr">
              <a:lnSpc>
                <a:spcPts val="2689"/>
              </a:lnSpc>
              <a:spcBef>
                <a:spcPct val="0"/>
              </a:spcBef>
            </a:pPr>
            <a:r>
              <a:rPr lang="en-US" sz="1920">
                <a:solidFill>
                  <a:srgbClr val="000000"/>
                </a:solidFill>
                <a:latin typeface="Questrial"/>
                <a:ea typeface="Questrial"/>
                <a:cs typeface="Questrial"/>
                <a:sym typeface="Questrial"/>
              </a:rPr>
              <a:t>You need to focus only on capital gains tax</a:t>
            </a:r>
          </a:p>
        </p:txBody>
      </p:sp>
    </p:spTree>
  </p:cSld>
  <p:clrMapOvr>
    <a:masterClrMapping/>
  </p:clrMapOvr>
</p:sld>
</file>

<file path=ppt/slides/slide13.xml><?xml version="1.0" encoding="utf-8"?>
<p:sld xmlns:p="http://schemas.openxmlformats.org/presentationml/2006/main" xmlns:a="http://schemas.openxmlformats.org/drawingml/2006/main" xmlns:r="http://schemas.openxmlformats.org/officeDocument/2006/relationships">
  <p:cSld>
    <p:bg>
      <p:bgPr>
        <a:solidFill>
          <a:srgbClr val="FFFBFD"/>
        </a:solidFill>
      </p:bgPr>
    </p:bg>
    <p:spTree>
      <p:nvGrpSpPr>
        <p:cNvPr id="1" name=""/>
        <p:cNvGrpSpPr/>
        <p:nvPr/>
      </p:nvGrpSpPr>
      <p:grpSpPr>
        <a:xfrm>
          <a:off x="0" y="0"/>
          <a:ext cx="0" cy="0"/>
          <a:chOff x="0" y="0"/>
          <a:chExt cx="0" cy="0"/>
        </a:xfrm>
      </p:grpSpPr>
      <p:sp>
        <p:nvSpPr>
          <p:cNvPr name="Freeform 2" id="2"/>
          <p:cNvSpPr/>
          <p:nvPr/>
        </p:nvSpPr>
        <p:spPr>
          <a:xfrm flipH="false" flipV="false" rot="-5400000">
            <a:off x="4131593" y="236776"/>
            <a:ext cx="10642196" cy="9458252"/>
          </a:xfrm>
          <a:custGeom>
            <a:avLst/>
            <a:gdLst/>
            <a:ahLst/>
            <a:cxnLst/>
            <a:rect r="r" b="b" t="t" l="l"/>
            <a:pathLst>
              <a:path h="9458252" w="10642196">
                <a:moveTo>
                  <a:pt x="0" y="0"/>
                </a:moveTo>
                <a:lnTo>
                  <a:pt x="10642196" y="0"/>
                </a:lnTo>
                <a:lnTo>
                  <a:pt x="10642196" y="9458252"/>
                </a:lnTo>
                <a:lnTo>
                  <a:pt x="0" y="9458252"/>
                </a:lnTo>
                <a:lnTo>
                  <a:pt x="0" y="0"/>
                </a:lnTo>
                <a:close/>
              </a:path>
            </a:pathLst>
          </a:custGeom>
          <a:blipFill>
            <a:blip r:embed="rId2">
              <a:alphaModFix amt="82000"/>
            </a:blip>
            <a:stretch>
              <a:fillRect l="0" t="0" r="0" b="0"/>
            </a:stretch>
          </a:blipFill>
        </p:spPr>
      </p:sp>
      <p:sp>
        <p:nvSpPr>
          <p:cNvPr name="Freeform 3" id="3"/>
          <p:cNvSpPr/>
          <p:nvPr/>
        </p:nvSpPr>
        <p:spPr>
          <a:xfrm flipH="false" flipV="false" rot="0">
            <a:off x="10654949" y="-2349804"/>
            <a:ext cx="9855808" cy="8229600"/>
          </a:xfrm>
          <a:custGeom>
            <a:avLst/>
            <a:gdLst/>
            <a:ahLst/>
            <a:cxnLst/>
            <a:rect r="r" b="b" t="t" l="l"/>
            <a:pathLst>
              <a:path h="8229600" w="9855808">
                <a:moveTo>
                  <a:pt x="0" y="0"/>
                </a:moveTo>
                <a:lnTo>
                  <a:pt x="9855808" y="0"/>
                </a:lnTo>
                <a:lnTo>
                  <a:pt x="9855808" y="8229600"/>
                </a:lnTo>
                <a:lnTo>
                  <a:pt x="0" y="8229600"/>
                </a:lnTo>
                <a:lnTo>
                  <a:pt x="0" y="0"/>
                </a:lnTo>
                <a:close/>
              </a:path>
            </a:pathLst>
          </a:custGeom>
          <a:blipFill>
            <a:blip r:embed="rId3">
              <a:alphaModFix amt="65999"/>
            </a:blip>
            <a:stretch>
              <a:fillRect l="0" t="0" r="0" b="0"/>
            </a:stretch>
          </a:blipFill>
        </p:spPr>
      </p:sp>
      <p:sp>
        <p:nvSpPr>
          <p:cNvPr name="Freeform 4" id="4"/>
          <p:cNvSpPr/>
          <p:nvPr/>
        </p:nvSpPr>
        <p:spPr>
          <a:xfrm flipH="false" flipV="false" rot="-10800000">
            <a:off x="-1757175" y="4795044"/>
            <a:ext cx="9855808" cy="8229600"/>
          </a:xfrm>
          <a:custGeom>
            <a:avLst/>
            <a:gdLst/>
            <a:ahLst/>
            <a:cxnLst/>
            <a:rect r="r" b="b" t="t" l="l"/>
            <a:pathLst>
              <a:path h="8229600" w="9855808">
                <a:moveTo>
                  <a:pt x="0" y="0"/>
                </a:moveTo>
                <a:lnTo>
                  <a:pt x="9855808" y="0"/>
                </a:lnTo>
                <a:lnTo>
                  <a:pt x="9855808" y="8229600"/>
                </a:lnTo>
                <a:lnTo>
                  <a:pt x="0" y="8229600"/>
                </a:lnTo>
                <a:lnTo>
                  <a:pt x="0" y="0"/>
                </a:lnTo>
                <a:close/>
              </a:path>
            </a:pathLst>
          </a:custGeom>
          <a:blipFill>
            <a:blip r:embed="rId3">
              <a:alphaModFix amt="65999"/>
            </a:blip>
            <a:stretch>
              <a:fillRect l="0" t="0" r="0" b="0"/>
            </a:stretch>
          </a:blipFill>
        </p:spPr>
      </p:sp>
      <p:sp>
        <p:nvSpPr>
          <p:cNvPr name="TextBox 5" id="5"/>
          <p:cNvSpPr txBox="true"/>
          <p:nvPr/>
        </p:nvSpPr>
        <p:spPr>
          <a:xfrm rot="0">
            <a:off x="5397075" y="4203383"/>
            <a:ext cx="7493851" cy="1623060"/>
          </a:xfrm>
          <a:prstGeom prst="rect">
            <a:avLst/>
          </a:prstGeom>
        </p:spPr>
        <p:txBody>
          <a:bodyPr anchor="t" rtlCol="false" tIns="0" lIns="0" bIns="0" rIns="0">
            <a:spAutoFit/>
          </a:bodyPr>
          <a:lstStyle/>
          <a:p>
            <a:pPr algn="ctr">
              <a:lnSpc>
                <a:spcPts val="11520"/>
              </a:lnSpc>
            </a:pPr>
            <a:r>
              <a:rPr lang="en-US" sz="9000">
                <a:solidFill>
                  <a:srgbClr val="000000"/>
                </a:solidFill>
                <a:latin typeface="เอฟซี เรนโบว์"/>
                <a:ea typeface="เอฟซี เรนโบว์"/>
                <a:cs typeface="เอฟซี เรนโบว์"/>
                <a:sym typeface="เอฟซี เรนโบว์"/>
              </a:rPr>
              <a:t>Thank You</a:t>
            </a:r>
            <a:r>
              <a:rPr lang="en-US" sz="9000">
                <a:solidFill>
                  <a:srgbClr val="000000"/>
                </a:solidFill>
                <a:latin typeface="เอฟซี เรนโบว์"/>
                <a:ea typeface="เอฟซี เรนโบว์"/>
                <a:cs typeface="เอฟซี เรนโบว์"/>
                <a:sym typeface="เอฟซี เรนโบว์"/>
              </a:rPr>
              <a:t> </a:t>
            </a:r>
          </a:p>
        </p:txBody>
      </p:sp>
      <p:sp>
        <p:nvSpPr>
          <p:cNvPr name="TextBox 6" id="6"/>
          <p:cNvSpPr txBox="true"/>
          <p:nvPr/>
        </p:nvSpPr>
        <p:spPr>
          <a:xfrm rot="0">
            <a:off x="4548554" y="7625675"/>
            <a:ext cx="9190891" cy="589914"/>
          </a:xfrm>
          <a:prstGeom prst="rect">
            <a:avLst/>
          </a:prstGeom>
        </p:spPr>
        <p:txBody>
          <a:bodyPr anchor="t" rtlCol="false" tIns="0" lIns="0" bIns="0" rIns="0">
            <a:spAutoFit/>
          </a:bodyPr>
          <a:lstStyle/>
          <a:p>
            <a:pPr algn="ctr">
              <a:lnSpc>
                <a:spcPts val="4760"/>
              </a:lnSpc>
            </a:pPr>
            <a:r>
              <a:rPr lang="en-US" sz="3400">
                <a:solidFill>
                  <a:srgbClr val="000000"/>
                </a:solidFill>
                <a:latin typeface="Questrial"/>
                <a:ea typeface="Questrial"/>
                <a:cs typeface="Questrial"/>
                <a:sym typeface="Questrial"/>
              </a:rPr>
              <a:t>Any Questions?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DAGi0PQZy5I</dc:identifier>
  <dcterms:modified xsi:type="dcterms:W3CDTF">2011-08-01T06:04:30Z</dcterms:modified>
  <cp:revision>1</cp:revision>
  <dc:title>Corporation Tax</dc:title>
</cp:coreProperties>
</file>