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81" userDrawn="1">
          <p15:clr>
            <a:srgbClr val="A4A3A4"/>
          </p15:clr>
        </p15:guide>
        <p15:guide id="2" pos="95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1915"/>
    <p:restoredTop sz="95728"/>
  </p:normalViewPr>
  <p:slideViewPr>
    <p:cSldViewPr snapToGrid="0" snapToObjects="1">
      <p:cViewPr varScale="1">
        <p:scale>
          <a:sx n="17" d="100"/>
          <a:sy n="17" d="100"/>
        </p:scale>
        <p:origin x="4152" y="280"/>
      </p:cViewPr>
      <p:guideLst>
        <p:guide orient="horz" pos="13481"/>
        <p:guide pos="95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beccaparry/Desktop/Year%203/Research/new%20data%20s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32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3200"/>
              <a:t>Dynamic</a:t>
            </a:r>
            <a:r>
              <a:rPr lang="en-GB" sz="3200" baseline="0"/>
              <a:t> balance (%) vs Agility (sec)</a:t>
            </a:r>
            <a:endParaRPr lang="en-GB" sz="32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2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Sheet1!$AM$23:$AM$40</c:f>
              <c:numCache>
                <c:formatCode>General</c:formatCode>
                <c:ptCount val="18"/>
                <c:pt idx="0">
                  <c:v>92.48</c:v>
                </c:pt>
                <c:pt idx="1">
                  <c:v>75.53</c:v>
                </c:pt>
                <c:pt idx="2">
                  <c:v>86.11</c:v>
                </c:pt>
                <c:pt idx="3">
                  <c:v>102.52</c:v>
                </c:pt>
                <c:pt idx="4">
                  <c:v>78.02</c:v>
                </c:pt>
                <c:pt idx="5">
                  <c:v>99.25</c:v>
                </c:pt>
                <c:pt idx="6">
                  <c:v>79.45</c:v>
                </c:pt>
                <c:pt idx="7">
                  <c:v>95.56</c:v>
                </c:pt>
                <c:pt idx="8">
                  <c:v>92.48</c:v>
                </c:pt>
                <c:pt idx="9">
                  <c:v>102.72</c:v>
                </c:pt>
                <c:pt idx="10">
                  <c:v>103.78</c:v>
                </c:pt>
                <c:pt idx="11">
                  <c:v>112.26</c:v>
                </c:pt>
                <c:pt idx="12">
                  <c:v>105.43</c:v>
                </c:pt>
                <c:pt idx="13">
                  <c:v>88.89</c:v>
                </c:pt>
                <c:pt idx="14">
                  <c:v>88.66</c:v>
                </c:pt>
                <c:pt idx="15">
                  <c:v>88.58</c:v>
                </c:pt>
                <c:pt idx="16">
                  <c:v>85</c:v>
                </c:pt>
                <c:pt idx="17">
                  <c:v>98.38</c:v>
                </c:pt>
              </c:numCache>
            </c:numRef>
          </c:xVal>
          <c:yVal>
            <c:numRef>
              <c:f>Sheet1!$AN$23:$AN$40</c:f>
            </c:numRef>
          </c:yVal>
          <c:smooth val="0"/>
          <c:extLst>
            <c:ext xmlns:c16="http://schemas.microsoft.com/office/drawing/2014/chart" uri="{C3380CC4-5D6E-409C-BE32-E72D297353CC}">
              <c16:uniqueId val="{00000000-9E52-6046-9080-8D3D15764A0F}"/>
            </c:ext>
          </c:extLst>
        </c:ser>
        <c:ser>
          <c:idx val="1"/>
          <c:order val="1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00B0F0"/>
              </a:solidFill>
              <a:ln w="28575">
                <a:solidFill>
                  <a:srgbClr val="00B0F0"/>
                </a:solidFill>
              </a:ln>
              <a:effectLst/>
            </c:spPr>
          </c:marker>
          <c:trendline>
            <c:spPr>
              <a:ln w="44450" cap="rnd">
                <a:solidFill>
                  <a:srgbClr val="FF0000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xVal>
            <c:numRef>
              <c:f>Sheet1!$AM$23:$AM$40</c:f>
              <c:numCache>
                <c:formatCode>General</c:formatCode>
                <c:ptCount val="18"/>
                <c:pt idx="0">
                  <c:v>92.48</c:v>
                </c:pt>
                <c:pt idx="1">
                  <c:v>75.53</c:v>
                </c:pt>
                <c:pt idx="2">
                  <c:v>86.11</c:v>
                </c:pt>
                <c:pt idx="3">
                  <c:v>102.52</c:v>
                </c:pt>
                <c:pt idx="4">
                  <c:v>78.02</c:v>
                </c:pt>
                <c:pt idx="5">
                  <c:v>99.25</c:v>
                </c:pt>
                <c:pt idx="6">
                  <c:v>79.45</c:v>
                </c:pt>
                <c:pt idx="7">
                  <c:v>95.56</c:v>
                </c:pt>
                <c:pt idx="8">
                  <c:v>92.48</c:v>
                </c:pt>
                <c:pt idx="9">
                  <c:v>102.72</c:v>
                </c:pt>
                <c:pt idx="10">
                  <c:v>103.78</c:v>
                </c:pt>
                <c:pt idx="11">
                  <c:v>112.26</c:v>
                </c:pt>
                <c:pt idx="12">
                  <c:v>105.43</c:v>
                </c:pt>
                <c:pt idx="13">
                  <c:v>88.89</c:v>
                </c:pt>
                <c:pt idx="14">
                  <c:v>88.66</c:v>
                </c:pt>
                <c:pt idx="15">
                  <c:v>88.58</c:v>
                </c:pt>
                <c:pt idx="16">
                  <c:v>85</c:v>
                </c:pt>
                <c:pt idx="17">
                  <c:v>98.38</c:v>
                </c:pt>
              </c:numCache>
            </c:numRef>
          </c:xVal>
          <c:yVal>
            <c:numRef>
              <c:f>Sheet1!$AO$23:$AO$40</c:f>
              <c:numCache>
                <c:formatCode>General</c:formatCode>
                <c:ptCount val="18"/>
                <c:pt idx="0">
                  <c:v>11</c:v>
                </c:pt>
                <c:pt idx="1">
                  <c:v>15.99</c:v>
                </c:pt>
                <c:pt idx="2">
                  <c:v>11.64</c:v>
                </c:pt>
                <c:pt idx="3">
                  <c:v>12.62</c:v>
                </c:pt>
                <c:pt idx="4">
                  <c:v>12.71</c:v>
                </c:pt>
                <c:pt idx="5">
                  <c:v>11.67</c:v>
                </c:pt>
                <c:pt idx="6">
                  <c:v>16.11</c:v>
                </c:pt>
                <c:pt idx="7">
                  <c:v>13.35</c:v>
                </c:pt>
                <c:pt idx="8">
                  <c:v>13.22</c:v>
                </c:pt>
                <c:pt idx="9">
                  <c:v>14.04</c:v>
                </c:pt>
                <c:pt idx="10">
                  <c:v>12.18</c:v>
                </c:pt>
                <c:pt idx="11">
                  <c:v>11.33</c:v>
                </c:pt>
                <c:pt idx="12">
                  <c:v>11.07</c:v>
                </c:pt>
                <c:pt idx="13">
                  <c:v>12.8</c:v>
                </c:pt>
                <c:pt idx="14">
                  <c:v>14.29</c:v>
                </c:pt>
                <c:pt idx="15">
                  <c:v>12.47</c:v>
                </c:pt>
                <c:pt idx="16">
                  <c:v>12.63</c:v>
                </c:pt>
                <c:pt idx="17">
                  <c:v>11.91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9E52-6046-9080-8D3D15764A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18329119"/>
        <c:axId val="1528648495"/>
      </c:scatterChart>
      <c:valAx>
        <c:axId val="1518329119"/>
        <c:scaling>
          <c:orientation val="minMax"/>
          <c:min val="7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2400"/>
                  <a:t>Dynamic</a:t>
                </a:r>
                <a:r>
                  <a:rPr lang="en-GB" sz="2400" baseline="0"/>
                  <a:t> balance (%)</a:t>
                </a:r>
                <a:endParaRPr lang="en-GB" sz="240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28648495"/>
        <c:crosses val="autoZero"/>
        <c:crossBetween val="midCat"/>
      </c:valAx>
      <c:valAx>
        <c:axId val="1528648495"/>
        <c:scaling>
          <c:orientation val="minMax"/>
          <c:min val="1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2400"/>
                  <a:t>Agility</a:t>
                </a:r>
                <a:r>
                  <a:rPr lang="en-GB" sz="2400" baseline="0"/>
                  <a:t> (sec)</a:t>
                </a:r>
                <a:endParaRPr lang="en-GB" sz="2400"/>
              </a:p>
            </c:rich>
          </c:tx>
          <c:layout>
            <c:manualLayout>
              <c:xMode val="edge"/>
              <c:yMode val="edge"/>
              <c:x val="8.3333333333333332E-3"/>
              <c:y val="0.3564931466899971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18329119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7005156"/>
            <a:ext cx="25733931" cy="14902051"/>
          </a:xfrm>
        </p:spPr>
        <p:txBody>
          <a:bodyPr anchor="b"/>
          <a:lstStyle>
            <a:lvl1pPr algn="ctr"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22481887"/>
            <a:ext cx="22706410" cy="10334331"/>
          </a:xfrm>
        </p:spPr>
        <p:txBody>
          <a:bodyPr/>
          <a:lstStyle>
            <a:lvl1pPr marL="0" indent="0" algn="ctr">
              <a:buNone/>
              <a:defRPr sz="7946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514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632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10671229"/>
            <a:ext cx="26112371" cy="17805173"/>
          </a:xfrm>
        </p:spPr>
        <p:txBody>
          <a:bodyPr anchor="b"/>
          <a:lstStyle>
            <a:lvl1pPr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28644846"/>
            <a:ext cx="26112371" cy="9363320"/>
          </a:xfrm>
        </p:spPr>
        <p:txBody>
          <a:bodyPr/>
          <a:lstStyle>
            <a:lvl1pPr marL="0" indent="0">
              <a:buNone/>
              <a:defRPr sz="7946">
                <a:solidFill>
                  <a:schemeClr val="tx1"/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59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11394520"/>
            <a:ext cx="12866966" cy="271585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11394520"/>
            <a:ext cx="12866966" cy="271585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84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278913"/>
            <a:ext cx="26112371" cy="82734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10492870"/>
            <a:ext cx="12807832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15635264"/>
            <a:ext cx="12807832" cy="22997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10492870"/>
            <a:ext cx="12870909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15635264"/>
            <a:ext cx="12870909" cy="22997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134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795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652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6162959"/>
            <a:ext cx="15326827" cy="30418415"/>
          </a:xfrm>
        </p:spPr>
        <p:txBody>
          <a:bodyPr/>
          <a:lstStyle>
            <a:lvl1pPr>
              <a:defRPr sz="10595"/>
            </a:lvl1pPr>
            <a:lvl2pPr>
              <a:defRPr sz="9271"/>
            </a:lvl2pPr>
            <a:lvl3pPr>
              <a:defRPr sz="7946"/>
            </a:lvl3pPr>
            <a:lvl4pPr>
              <a:defRPr sz="6622"/>
            </a:lvl4pPr>
            <a:lvl5pPr>
              <a:defRPr sz="6622"/>
            </a:lvl5pPr>
            <a:lvl6pPr>
              <a:defRPr sz="6622"/>
            </a:lvl6pPr>
            <a:lvl7pPr>
              <a:defRPr sz="6622"/>
            </a:lvl7pPr>
            <a:lvl8pPr>
              <a:defRPr sz="6622"/>
            </a:lvl8pPr>
            <a:lvl9pPr>
              <a:defRPr sz="6622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8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6162959"/>
            <a:ext cx="15326827" cy="30418415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2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641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2278904"/>
            <a:ext cx="6528093" cy="3627421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2278904"/>
            <a:ext cx="19205838" cy="3627421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243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2278913"/>
            <a:ext cx="26112371" cy="8273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11394520"/>
            <a:ext cx="26112371" cy="27158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EE3A3-C836-9642-A9CA-67BCF60CA319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39672756"/>
            <a:ext cx="10217884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DE8887-0CE3-E842-B298-84E00D89F7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5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027487" rtl="0" eaLnBrk="1" latinLnBrk="0" hangingPunct="1">
        <a:lnSpc>
          <a:spcPct val="90000"/>
        </a:lnSpc>
        <a:spcBef>
          <a:spcPct val="0"/>
        </a:spcBef>
        <a:buNone/>
        <a:defRPr sz="145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9271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1.xml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E768A22-F55F-694C-8E20-B15204C94D3F}"/>
              </a:ext>
            </a:extLst>
          </p:cNvPr>
          <p:cNvSpPr/>
          <p:nvPr/>
        </p:nvSpPr>
        <p:spPr>
          <a:xfrm>
            <a:off x="427033" y="29629536"/>
            <a:ext cx="13356795" cy="8431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8EF135-F384-8746-B901-69DD744FC4F1}"/>
              </a:ext>
            </a:extLst>
          </p:cNvPr>
          <p:cNvSpPr/>
          <p:nvPr/>
        </p:nvSpPr>
        <p:spPr>
          <a:xfrm>
            <a:off x="0" y="3523154"/>
            <a:ext cx="30275213" cy="425818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D9A124-42D6-AB4C-943E-FBDC9332303E}"/>
              </a:ext>
            </a:extLst>
          </p:cNvPr>
          <p:cNvSpPr/>
          <p:nvPr/>
        </p:nvSpPr>
        <p:spPr>
          <a:xfrm>
            <a:off x="0" y="-101429"/>
            <a:ext cx="30275213" cy="36245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6B0602-899D-A04F-8B62-2A82E876B3D8}"/>
              </a:ext>
            </a:extLst>
          </p:cNvPr>
          <p:cNvSpPr txBox="1"/>
          <p:nvPr/>
        </p:nvSpPr>
        <p:spPr>
          <a:xfrm>
            <a:off x="10269415" y="12801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1E772A-8F4A-7E42-A5C0-CDD159CE70E9}"/>
              </a:ext>
            </a:extLst>
          </p:cNvPr>
          <p:cNvSpPr/>
          <p:nvPr/>
        </p:nvSpPr>
        <p:spPr>
          <a:xfrm>
            <a:off x="784302" y="422587"/>
            <a:ext cx="28706607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85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Relationship </a:t>
            </a:r>
            <a:r>
              <a:rPr lang="en-GB" sz="8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Between Dynamic Balance and Agility in the Male Non-elite Amateur Rugby Union Population</a:t>
            </a:r>
          </a:p>
          <a:p>
            <a:pPr algn="ctr">
              <a:spcAft>
                <a:spcPts val="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algn="ctr">
              <a:spcAft>
                <a:spcPts val="0"/>
              </a:spcAft>
            </a:pPr>
            <a:r>
              <a:rPr lang="en-GB" sz="5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Rebecca Parry</a:t>
            </a:r>
            <a:r>
              <a:rPr lang="en-GB" sz="5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endParaRPr lang="en-GB" sz="5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GB" sz="5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5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Sports Therapist</a:t>
            </a:r>
          </a:p>
          <a:p>
            <a:pPr algn="ctr">
              <a:spcAft>
                <a:spcPts val="0"/>
              </a:spcAft>
            </a:pPr>
            <a:r>
              <a:rPr lang="en-GB" sz="5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5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School of Sport, Health and Outdoor Education, Faculty of Business &amp; Management, University of Wales Trinity Saint David, Carmarthen, Wales, United Kingdom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CBA4E1-D10C-8E41-B97A-3B1A84BA6E31}"/>
              </a:ext>
            </a:extLst>
          </p:cNvPr>
          <p:cNvSpPr/>
          <p:nvPr/>
        </p:nvSpPr>
        <p:spPr>
          <a:xfrm>
            <a:off x="761386" y="7781336"/>
            <a:ext cx="14041866" cy="15222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Background: </a:t>
            </a:r>
            <a:r>
              <a:rPr lang="en-GB" sz="4400" b="1" i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Dynamic balance and agility are both fundamental skills needed by rugby union players (Green </a:t>
            </a:r>
            <a:r>
              <a:rPr lang="en-GB" sz="4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., 2011). Poor ability to avoid opponents due to reduced dynamic balance may result  in the increased risk of certain injuries (Brooks </a:t>
            </a:r>
            <a:r>
              <a:rPr lang="en-GB" sz="4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., 2005). If an association is revealed between the two skills specific training regimes may be devised to increase agility performance resulting in fewer injuries.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400" b="1" dirty="0">
              <a:solidFill>
                <a:srgbClr val="0070C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Objective: 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determine if there is a relationship between dynamic balance and agility scores in the non-elite amateur rugby union population.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296A01-3EA8-9C46-B1AD-06CC92C1F54E}"/>
              </a:ext>
            </a:extLst>
          </p:cNvPr>
          <p:cNvSpPr/>
          <p:nvPr/>
        </p:nvSpPr>
        <p:spPr>
          <a:xfrm>
            <a:off x="15024713" y="12266688"/>
            <a:ext cx="13526846" cy="13190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Results: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Descriptive statistics of the participants can be seen in Table 1. A Pearson-Product Moment Coefficient was conducted to determine if there was a correlation between dynamic balance and agility. Mean and standard deviation data was included for both data sets (Table 1). Results show a significant, large, negative relationship exists between balance (M= 93.06), (SD=10.24) and agility (M=12.84, SD=1.49) in the non-elite amateur rugby union players (r= -0.582, n= 18, P &lt;0.05). Figure 4.0 presents a scatter graph of the results from dynamic balance and agility scores.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CE038E-15EE-C148-868B-A8A5C4C5DF0C}"/>
              </a:ext>
            </a:extLst>
          </p:cNvPr>
          <p:cNvSpPr/>
          <p:nvPr/>
        </p:nvSpPr>
        <p:spPr>
          <a:xfrm>
            <a:off x="608507" y="20280547"/>
            <a:ext cx="14041866" cy="9107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Method: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Design: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Observational Cross-sectional design.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Setting: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Amateur rugby club grounds.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Participants: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 male non-elite rugby union players (age 27.39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sym typeface="Symbol" pitchFamily="2" charset="2"/>
              </a:rPr>
              <a:t>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4.45 years, body mass 96.95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sym typeface="Symbol" pitchFamily="2" charset="2"/>
              </a:rPr>
              <a:t>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17.60kg, stature 183.36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sym typeface="Symbol" pitchFamily="2" charset="2"/>
              </a:rPr>
              <a:t>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8.49cm).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Main outcome measurements: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Dynamic balance composite score(%) (dominant leg) using the Y-balance test (Figure 1.0). Average score in seconds for agility using the agility T-test (Figure 2.0).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C272FC-6F67-4648-8121-45FC005B553F}"/>
              </a:ext>
            </a:extLst>
          </p:cNvPr>
          <p:cNvSpPr/>
          <p:nvPr/>
        </p:nvSpPr>
        <p:spPr>
          <a:xfrm>
            <a:off x="15023448" y="40323391"/>
            <a:ext cx="1438730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Brooks, J.H., Fuller, C.W., Kemp, S.P.T. and </a:t>
            </a:r>
            <a:r>
              <a:rPr lang="en-GB" sz="2400" dirty="0" err="1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Reddin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D.B. (2005). ‘Epidemiology of Injuries in English Professional Rugby Union: Part 1 Match Injuries.’,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Sports Medicine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39(10), pp.757-766.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Green, B.S., Blake, C. and Caulfield, B.M. (2011). ‘A Valid Field Test Protocol of Linear Speed and Agility in Rugby Union.’,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Journal of Strength &amp; Conditioning Research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25(5), pp.1256-1262.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 descr="A picture containing knife&#10;&#10;Description automatically generated">
            <a:extLst>
              <a:ext uri="{FF2B5EF4-FFF2-40B4-BE49-F238E27FC236}">
                <a16:creationId xmlns:a16="http://schemas.microsoft.com/office/drawing/2014/main" id="{C5D40140-D230-104D-B496-670A23B526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507" y="38131606"/>
            <a:ext cx="8847379" cy="4500109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0645514-E4E0-644B-A64D-B83F943CA1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1217595"/>
              </p:ext>
            </p:extLst>
          </p:nvPr>
        </p:nvGraphicFramePr>
        <p:xfrm>
          <a:off x="15137604" y="8727486"/>
          <a:ext cx="13477761" cy="32656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78004">
                  <a:extLst>
                    <a:ext uri="{9D8B030D-6E8A-4147-A177-3AD203B41FA5}">
                      <a16:colId xmlns:a16="http://schemas.microsoft.com/office/drawing/2014/main" val="2868798331"/>
                    </a:ext>
                  </a:extLst>
                </a:gridCol>
                <a:gridCol w="4536761">
                  <a:extLst>
                    <a:ext uri="{9D8B030D-6E8A-4147-A177-3AD203B41FA5}">
                      <a16:colId xmlns:a16="http://schemas.microsoft.com/office/drawing/2014/main" val="1616277165"/>
                    </a:ext>
                  </a:extLst>
                </a:gridCol>
                <a:gridCol w="5262996">
                  <a:extLst>
                    <a:ext uri="{9D8B030D-6E8A-4147-A177-3AD203B41FA5}">
                      <a16:colId xmlns:a16="http://schemas.microsoft.com/office/drawing/2014/main" val="3830481167"/>
                    </a:ext>
                  </a:extLst>
                </a:gridCol>
              </a:tblGrid>
              <a:tr h="13062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 u="none" strike="noStrike" dirty="0">
                          <a:effectLst/>
                        </a:rPr>
                        <a:t> 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Mean (M)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Standard Deviation (SD)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3111188"/>
                  </a:ext>
                </a:extLst>
              </a:tr>
              <a:tr h="6531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Age (years)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27.39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4.45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7937792"/>
                  </a:ext>
                </a:extLst>
              </a:tr>
              <a:tr h="6531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Stature (cms)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183.36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8.49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2461938"/>
                  </a:ext>
                </a:extLst>
              </a:tr>
              <a:tr h="6531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 u="none" dirty="0">
                          <a:effectLst/>
                        </a:rPr>
                        <a:t>Body Mass (kgs)</a:t>
                      </a:r>
                      <a:endParaRPr lang="en-GB" sz="3600" u="non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96.95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17.6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2795910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3017CB45-62C0-794A-A74A-87C5A95D6404}"/>
              </a:ext>
            </a:extLst>
          </p:cNvPr>
          <p:cNvSpPr/>
          <p:nvPr/>
        </p:nvSpPr>
        <p:spPr>
          <a:xfrm>
            <a:off x="608508" y="36979400"/>
            <a:ext cx="6496922" cy="1081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1.0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Set up for the Y Balance test.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31AB6F-84F6-1E4F-97E8-7A576AAC72DD}"/>
              </a:ext>
            </a:extLst>
          </p:cNvPr>
          <p:cNvSpPr/>
          <p:nvPr/>
        </p:nvSpPr>
        <p:spPr>
          <a:xfrm>
            <a:off x="6894995" y="36974146"/>
            <a:ext cx="600150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2.0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Set up for the Agility T-Test.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70C4250-3FD6-344A-A770-DD9C742AE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507" y="30055673"/>
            <a:ext cx="6001509" cy="692372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555C9D-145F-8A4A-AE8A-D03BF185C4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5836" y="31977785"/>
            <a:ext cx="6462172" cy="5001615"/>
          </a:xfrm>
          <a:prstGeom prst="rect">
            <a:avLst/>
          </a:prstGeom>
        </p:spPr>
      </p:pic>
      <p:graphicFrame>
        <p:nvGraphicFramePr>
          <p:cNvPr id="22" name="Chart 21">
            <a:extLst>
              <a:ext uri="{FF2B5EF4-FFF2-40B4-BE49-F238E27FC236}">
                <a16:creationId xmlns:a16="http://schemas.microsoft.com/office/drawing/2014/main" id="{D290885D-F5C9-B346-90AD-78DE376F5B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8050827"/>
              </p:ext>
            </p:extLst>
          </p:nvPr>
        </p:nvGraphicFramePr>
        <p:xfrm>
          <a:off x="14721214" y="24436707"/>
          <a:ext cx="14353304" cy="76374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1847FEA8-1500-0743-946D-AE922B88EBEA}"/>
              </a:ext>
            </a:extLst>
          </p:cNvPr>
          <p:cNvSpPr txBox="1"/>
          <p:nvPr/>
        </p:nvSpPr>
        <p:spPr>
          <a:xfrm>
            <a:off x="15023448" y="32033404"/>
            <a:ext cx="143533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Figure 4.0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Scatter graph representing dynamic balance scores (%), agility scores (sec) and line of best fit. 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347942-B9DC-F14A-924C-01CBE06911CA}"/>
              </a:ext>
            </a:extLst>
          </p:cNvPr>
          <p:cNvSpPr txBox="1"/>
          <p:nvPr/>
        </p:nvSpPr>
        <p:spPr>
          <a:xfrm>
            <a:off x="15023448" y="8161533"/>
            <a:ext cx="13591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Table 1: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Participants descriptive statistics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D0A5C7F-2E1E-224E-8D82-8FC03B481A6F}"/>
              </a:ext>
            </a:extLst>
          </p:cNvPr>
          <p:cNvSpPr/>
          <p:nvPr/>
        </p:nvSpPr>
        <p:spPr>
          <a:xfrm>
            <a:off x="6965836" y="28983709"/>
            <a:ext cx="7262228" cy="251159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683FD80-F1E0-2E4E-AF6C-5BC4FC147C7B}"/>
              </a:ext>
            </a:extLst>
          </p:cNvPr>
          <p:cNvSpPr txBox="1"/>
          <p:nvPr/>
        </p:nvSpPr>
        <p:spPr>
          <a:xfrm>
            <a:off x="15137264" y="33246967"/>
            <a:ext cx="13356795" cy="7076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Conclusion: </a:t>
            </a:r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results attained from this study suggest that there is a significant, large, negative relationship between dynamic balance and agility in the non-elite amateur rugby union population. This information may be useful for further research investigating balance drill incorporation and its effect on agility scores.</a:t>
            </a:r>
          </a:p>
        </p:txBody>
      </p:sp>
    </p:spTree>
    <p:extLst>
      <p:ext uri="{BB962C8B-B14F-4D97-AF65-F5344CB8AC3E}">
        <p14:creationId xmlns:p14="http://schemas.microsoft.com/office/powerpoint/2010/main" val="3440101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395</TotalTime>
  <Words>588</Words>
  <Application>Microsoft Macintosh PowerPoint</Application>
  <PresentationFormat>Custom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Parry (1702728)</dc:creator>
  <cp:lastModifiedBy>Rebecca Parry (1702728)</cp:lastModifiedBy>
  <cp:revision>41</cp:revision>
  <cp:lastPrinted>2020-05-08T10:38:01Z</cp:lastPrinted>
  <dcterms:created xsi:type="dcterms:W3CDTF">2020-04-28T18:00:52Z</dcterms:created>
  <dcterms:modified xsi:type="dcterms:W3CDTF">2020-05-10T10:58:58Z</dcterms:modified>
</cp:coreProperties>
</file>