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4"/>
  </p:sldMasterIdLst>
  <p:notesMasterIdLst>
    <p:notesMasterId r:id="rId21"/>
  </p:notesMasterIdLst>
  <p:sldIdLst>
    <p:sldId id="256" r:id="rId5"/>
    <p:sldId id="271" r:id="rId6"/>
    <p:sldId id="258" r:id="rId7"/>
    <p:sldId id="259" r:id="rId8"/>
    <p:sldId id="257" r:id="rId9"/>
    <p:sldId id="260" r:id="rId10"/>
    <p:sldId id="261" r:id="rId11"/>
    <p:sldId id="262" r:id="rId12"/>
    <p:sldId id="263" r:id="rId13"/>
    <p:sldId id="264" r:id="rId14"/>
    <p:sldId id="265" r:id="rId15"/>
    <p:sldId id="266" r:id="rId16"/>
    <p:sldId id="267" r:id="rId17"/>
    <p:sldId id="268" r:id="rId18"/>
    <p:sldId id="269" r:id="rId19"/>
    <p:sldId id="270"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ECF25C0-8C7B-FCCA-6220-53BE4E748CEE}" v="1" dt="2026-06-15T15:30:19.7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061" autoAdjust="0"/>
  </p:normalViewPr>
  <p:slideViewPr>
    <p:cSldViewPr snapToGrid="0" snapToObjects="1">
      <p:cViewPr varScale="1">
        <p:scale>
          <a:sx n="63" d="100"/>
          <a:sy n="63" d="100"/>
        </p:scale>
        <p:origin x="56" y="356"/>
      </p:cViewPr>
      <p:guideLst>
        <p:guide orient="horz" pos="2160"/>
        <p:guide pos="2880"/>
      </p:guideLst>
    </p:cSldViewPr>
  </p:slideViewPr>
  <p:notesTextViewPr>
    <p:cViewPr>
      <p:scale>
        <a:sx n="75" d="100"/>
        <a:sy n="75"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jah Grant (2247866)" userId="S::2247866@student.uwtsd.ac.uk::3a6aebc2-7304-490b-b441-fef6567d9541" providerId="AD" clId="Web-{2ECF25C0-8C7B-FCCA-6220-53BE4E748CEE}"/>
    <pc:docChg chg="sldOrd">
      <pc:chgData name="Elijah Grant (2247866)" userId="S::2247866@student.uwtsd.ac.uk::3a6aebc2-7304-490b-b441-fef6567d9541" providerId="AD" clId="Web-{2ECF25C0-8C7B-FCCA-6220-53BE4E748CEE}" dt="2026-06-15T15:30:19.720" v="0"/>
      <pc:docMkLst>
        <pc:docMk/>
      </pc:docMkLst>
      <pc:sldChg chg="ord">
        <pc:chgData name="Elijah Grant (2247866)" userId="S::2247866@student.uwtsd.ac.uk::3a6aebc2-7304-490b-b441-fef6567d9541" providerId="AD" clId="Web-{2ECF25C0-8C7B-FCCA-6220-53BE4E748CEE}" dt="2026-06-15T15:30:19.720" v="0"/>
        <pc:sldMkLst>
          <pc:docMk/>
          <pc:sldMk cId="0" sldId="257"/>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37F0B0C-A340-465C-A63C-580ABB833C17}" type="datetimeFigureOut">
              <a:rPr lang="en-US" smtClean="0"/>
              <a:t>6/15/2026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6D3DECA-D696-4178-A735-8BE7CA4A51ED}" type="slidenum">
              <a:rPr lang="en-US" smtClean="0"/>
              <a:t>‹#›</a:t>
            </a:fld>
            <a:endParaRPr lang="en-US"/>
          </a:p>
        </p:txBody>
      </p:sp>
    </p:spTree>
    <p:extLst>
      <p:ext uri="{BB962C8B-B14F-4D97-AF65-F5344CB8AC3E}">
        <p14:creationId xmlns:p14="http://schemas.microsoft.com/office/powerpoint/2010/main" val="20671228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Good morning / afternoon everyone. Welcome to our presentation about “Modernising Information Systems: A Consultancy Approach”. This one is for our Managing Business Information module , LCLM 5004. So today, our consultancy team will be sharing a sort of deep analysis of various information systems and the way they can reshape business operations, you know, in practice.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[Pause , for the introduction of the group members] </a:t>
            </a:r>
            <a:endParaRPr lang="en-US"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We are going to look at how a relatively small hairdressing salon can gain from putting Transaction Processing Systems in place, then Management Information Systems too, and also Customer Relationship Management systems. Alright lets begin.</a:t>
            </a:r>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1</a:t>
            </a:fld>
            <a:endParaRPr lang="en-US"/>
          </a:p>
        </p:txBody>
      </p:sp>
    </p:spTree>
    <p:extLst>
      <p:ext uri="{BB962C8B-B14F-4D97-AF65-F5344CB8AC3E}">
        <p14:creationId xmlns:p14="http://schemas.microsoft.com/office/powerpoint/2010/main" val="29970680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Now, lets take a look at the three main kinds of business information systems we’ll be covering today. First comes Transaction Processing Systems, often called TPS. Basically these handle the daily transactions and the usual operations. They work at the operational level inside the organization. Things like point of sale systems, and also inventory tracking, fall right into this category. TPS are important because they grab the day-to-day data that makes a business keep moving. Second, there are Management Information Systems, or MIS. These are the report makers, they compile summaries for managers and they generally sit at the tactical level. They support middle management during planning and day-to-day style decision making, even when the questions are a bit tricky. For example, sales analytics dashboards and financial reporting systems. MIS take the raw data coming from TPS, and they turn it into information that managers can actually use. Third, Customer Relationship Management systems, or CRM. These handle customer interactions and ongoing relationships, operating at the strategic level. They’re meant to give insights that help with longer term business growth. You’ll see examples like customer databases and loyalty program management systems, which help keep track of people in a more organized way. Each of these systems has its own role, sure, but as we’ll see later they work a lot better when they’re integrated together.</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4</a:t>
            </a:fld>
            <a:endParaRPr lang="en-US"/>
          </a:p>
        </p:txBody>
      </p:sp>
    </p:spTree>
    <p:extLst>
      <p:ext uri="{BB962C8B-B14F-4D97-AF65-F5344CB8AC3E}">
        <p14:creationId xmlns:p14="http://schemas.microsoft.com/office/powerpoint/2010/main" val="32422440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Let me introduce our case study, um… Glamour Cuts is a modest, growing hairdressing salon, based in Bristol. They currently have 5 staff members and serve over 200 customers every month, roughly. The salon has been operating successfully for three years, and there’s been steady growth. Still, they’ve reached this point where their outdated manual systems are sort of, restricting what they can do next, and it’s also hurting the overall customer experience. The salon owner has contacted our consulting team because she’s heard there are different types of information systems, but she’s not fully sure which one will fit her business best. She wants to modernize so she can improve efficiency, make decision-making more solid, and also provide a nicer experience for customers. Honestly, this happens a lot with small to medium sized businesses. As Pearlson et al. (2019) mention, many organisations end up at a stage where manual processes turn into a bottleneck, and then technology becomes necessary for continued growth.</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5</a:t>
            </a:fld>
            <a:endParaRPr lang="en-US"/>
          </a:p>
        </p:txBody>
      </p:sp>
    </p:spTree>
    <p:extLst>
      <p:ext uri="{BB962C8B-B14F-4D97-AF65-F5344CB8AC3E}">
        <p14:creationId xmlns:p14="http://schemas.microsoft.com/office/powerpoint/2010/main" val="3847628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First, lets kind of set the stage for what we mean by information systems. In a technical view, an information system is basically made up of five core parts: hardware , software , data , procedures, and people . These pieces then work together to grab, process , keep, and send information along . From a business angle, information systems are important practical instruments. They help organizations get a competitive edge, improve day to day efficiency, and back strategic decision making in a more solid way. The role of information systems in business is really many sided, like not just one thing. They boost operational efficiency because they automate everyday chores and routine procedures. They help with strategic choices by handing managers data based insights. They build competitive advantage too, by making customer service smoother and enabling faster reactions when the market shifts. And in the end, they also make the customer experience better through more personalized and efficient ways of delivering service. As Laudon and Laudon (2020) point out, information systems aren’t only technical tools, they are more like the underlying way modern organisations function , and how they end up competing.</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3</a:t>
            </a:fld>
            <a:endParaRPr lang="en-US"/>
          </a:p>
        </p:txBody>
      </p:sp>
    </p:spTree>
    <p:extLst>
      <p:ext uri="{BB962C8B-B14F-4D97-AF65-F5344CB8AC3E}">
        <p14:creationId xmlns:p14="http://schemas.microsoft.com/office/powerpoint/2010/main" val="16951347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Right now, Glamour Cuts seems to be dealing with a few big problems because they still rely on manual processes, kind of old style. For starters their appointment scheduling is done completely by hand, they use paper diaries. That causes double bookings, customers can’t book online , and it can be hard to line up staff schedules properly too, like timing just gets messy. Second, there’s no real customer history kept. So there’s no way to remember customer preferences or allergy details, plus repeat visits and service patterns get lost. Without that, they can’t really tailor, their services don’t feel as personal as they could. Third, inventory management is also rough. Since stock is tracked manually they end up with frequent stockouts, more product wastage than you’d want, and there’s no automatic reordering system in place. Sometimes they end up running out of the popular items while oddly ordering too much of other products. Lastly, they have pretty limited data insights. Because the records are cash-only, and there’s no sales analytics, it’s really hard to create useful reports, notice performance trends, or make decisions based on actual numbers instead of guesses. And honestly, these kinds of problems aren’t only for Glamour Cuts. O’Brien and </a:t>
            </a:r>
            <a:r>
              <a:rPr lang="en-GB" sz="1200" kern="1200" dirty="0" err="1">
                <a:solidFill>
                  <a:schemeClr val="tx1"/>
                </a:solidFill>
                <a:effectLst/>
                <a:latin typeface="+mn-lt"/>
                <a:ea typeface="+mn-ea"/>
                <a:cs typeface="+mn-cs"/>
              </a:rPr>
              <a:t>Marakas</a:t>
            </a:r>
            <a:r>
              <a:rPr lang="en-GB" sz="1200" kern="1200" dirty="0">
                <a:solidFill>
                  <a:schemeClr val="tx1"/>
                </a:solidFill>
                <a:effectLst/>
                <a:latin typeface="+mn-lt"/>
                <a:ea typeface="+mn-ea"/>
                <a:cs typeface="+mn-cs"/>
              </a:rPr>
              <a:t> (2021) explain that lots of small businesses run into similar trouble when they don’t have the right information systems infrastructure in place.</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6</a:t>
            </a:fld>
            <a:endParaRPr lang="en-US"/>
          </a:p>
        </p:txBody>
      </p:sp>
    </p:spTree>
    <p:extLst>
      <p:ext uri="{BB962C8B-B14F-4D97-AF65-F5344CB8AC3E}">
        <p14:creationId xmlns:p14="http://schemas.microsoft.com/office/powerpoint/2010/main" val="22281710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Our proposed solution is kind of to implement an integrated information systems approach for Glamour Cuts. Instead of just rolling out one system, we recommend a more comprehensive route that blends three complementary systems, TPS MIS and CRM. These systems should work together, as a whole, so they can deal with the salon’s challenges and also help push the business toward success. The key benefits here are three things, not only one. First, Streamlined Operations through automated processes, second Data-Driven Insights which supports better decision-making, and third Enhanced Customer Experience through more tailored service delivery. With this approach, the information can move smoothly between the systems, which helps unlock maximum value and efficiency. And like Chaffey and White (2022) point out, integration is basically the key that helps maximize the benefits from any information systems investment, not just the initial setup.</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7</a:t>
            </a:fld>
            <a:endParaRPr lang="en-US"/>
          </a:p>
        </p:txBody>
      </p:sp>
    </p:spTree>
    <p:extLst>
      <p:ext uri="{BB962C8B-B14F-4D97-AF65-F5344CB8AC3E}">
        <p14:creationId xmlns:p14="http://schemas.microsoft.com/office/powerpoint/2010/main" val="39603621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Let’s look at how a Transaction Processing System would work for Glamour Cuts. I mean, basically, the core functions of the TPS would involve automated appointment scheduling with an online booking system, real time inventory tracking that watches stock levels automatically, digital payment processing to manage both card and mobile payments, and daily sales recording that logs every transaction as it happens. For Glamour Cuts the benefits would be pretty noticeable. The TPS would remove double bookings entirely, cut stockouts by as much as 85% thanks to automated inventory management, make checkout faster, and give you precise daily reports that are generated automatically. So for a salon like Glamour Cuts, the TPS is sort of the operational base line. It collects the key information about each transaction, appointment, and sale. Then that information becomes the input for the Management Information System, which we’ll talk about next. In terms of rollout, implementing a TPS typically takes 1-2 months and usually needs a moderate investment, but the return on investment is typically reached within 6-12 months, because efficiency improves and errors drop.</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8</a:t>
            </a:fld>
            <a:endParaRPr lang="en-US"/>
          </a:p>
        </p:txBody>
      </p:sp>
    </p:spTree>
    <p:extLst>
      <p:ext uri="{BB962C8B-B14F-4D97-AF65-F5344CB8AC3E}">
        <p14:creationId xmlns:p14="http://schemas.microsoft.com/office/powerpoint/2010/main" val="4240292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Building on the TPS, a Management Information System would give Glamour Cuts some powerful management reporting and analytical features, even if the setup still feels a bit “in the weeds” at first. Basically, the MIS would produce weekly sales summaries that show revenue patterns and how popular each service is. It would also track staff performance metrics so the owner can see who is most productive, and, which services bring in the most revenue. On top of that, there’s peak hour analysis, so staffing plans and resource allocation can be adjusted instead of being, kind of, random. For strategic support, the MIS would surface trends in customer </a:t>
            </a:r>
            <a:r>
              <a:rPr lang="en-GB" sz="1200" kern="1200" dirty="0" err="1">
                <a:solidFill>
                  <a:schemeClr val="tx1"/>
                </a:solidFill>
                <a:effectLst/>
                <a:latin typeface="+mn-lt"/>
                <a:ea typeface="+mn-ea"/>
                <a:cs typeface="+mn-cs"/>
              </a:rPr>
              <a:t>behavior</a:t>
            </a:r>
            <a:r>
              <a:rPr lang="en-GB" sz="1200" kern="1200" dirty="0">
                <a:solidFill>
                  <a:schemeClr val="tx1"/>
                </a:solidFill>
                <a:effectLst/>
                <a:latin typeface="+mn-lt"/>
                <a:ea typeface="+mn-ea"/>
                <a:cs typeface="+mn-cs"/>
              </a:rPr>
              <a:t> and shifts in service demand. It would support revenue forecasting for business planning and budgeting, and it would assist with resource allocation too, so the correct staff and products are available at the right times, not too early, not too late. The main benefits for Glamour Cuts would be better decision-making based on actual data, rather than guesswork, plus broader performance tracking and cost optimization through improved resource management. In other words, fewer wasted materials, and fewer scheduling headaches. Implementation of an MIS usually takes about 2-4 months, and it strongly depends on having quality data input coming from the TPS. As </a:t>
            </a:r>
            <a:r>
              <a:rPr lang="en-GB" sz="1200" kern="1200" dirty="0" err="1">
                <a:solidFill>
                  <a:schemeClr val="tx1"/>
                </a:solidFill>
                <a:effectLst/>
                <a:latin typeface="+mn-lt"/>
                <a:ea typeface="+mn-ea"/>
                <a:cs typeface="+mn-cs"/>
              </a:rPr>
              <a:t>Bocij</a:t>
            </a:r>
            <a:r>
              <a:rPr lang="en-GB" sz="1200" kern="1200" dirty="0">
                <a:solidFill>
                  <a:schemeClr val="tx1"/>
                </a:solidFill>
                <a:effectLst/>
                <a:latin typeface="+mn-lt"/>
                <a:ea typeface="+mn-ea"/>
                <a:cs typeface="+mn-cs"/>
              </a:rPr>
              <a:t> et al. (2022) mention, the real effectiveness of the MIS relies completely on the quality and completeness of the underlying data.</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9</a:t>
            </a:fld>
            <a:endParaRPr lang="en-US"/>
          </a:p>
        </p:txBody>
      </p:sp>
    </p:spTree>
    <p:extLst>
      <p:ext uri="{BB962C8B-B14F-4D97-AF65-F5344CB8AC3E}">
        <p14:creationId xmlns:p14="http://schemas.microsoft.com/office/powerpoint/2010/main" val="6992454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third piece is a Customer Relationship Management system, which sort of zeroes in on building , and keeping strong customer relationships, even when things get a bit messy on the ground. The CRM would produce a broad customer database where it records things like client preferences, the full service history for every visit, plus contact details and communication preferences. It would also note any allergies, special needs or other niche requirements that might pop up later. Appointment reminders would be handled automatically via SMS and email notifications, which sounds simple but works well in practice. This particular function alone can cut no-shows by as much as 60%, that then meaningfully boosts scheduling efficiency, and lowers the amount of revenue that basically slips away. On top of that the CRM would make room for a loyalty program , using a reward points approach for regular visits, special offers, and exclusive discounts for customers who keep coming back. It could also connect referral program mechanics, so new customers are pulled in through the existing ones, kind of like a loop that keeps running. Overall, the benefits land in three main areas: better customer relationships from more personalized service, improved retention , and a higher customer lifetime value. Of course, CRM implementation usually takes 3-6 months, plus it needs ongoing maintenance, but as Davenport and Harris (2024) stress, organizations that stay customer-centric and actually invest in CRM tend to see much higher satisfaction and loyalty.</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10</a:t>
            </a:fld>
            <a:endParaRPr lang="en-US"/>
          </a:p>
        </p:txBody>
      </p:sp>
    </p:spTree>
    <p:extLst>
      <p:ext uri="{BB962C8B-B14F-4D97-AF65-F5344CB8AC3E}">
        <p14:creationId xmlns:p14="http://schemas.microsoft.com/office/powerpoint/2010/main" val="8579964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This slide gives a nice comparison between the three systems that we discussed.</a:t>
            </a:r>
          </a:p>
          <a:p>
            <a:r>
              <a:rPr lang="en-US" sz="1200" kern="1200" dirty="0">
                <a:solidFill>
                  <a:schemeClr val="tx1"/>
                </a:solidFill>
                <a:effectLst/>
                <a:latin typeface="+mn-lt"/>
                <a:ea typeface="+mn-ea"/>
                <a:cs typeface="+mn-cs"/>
              </a:rPr>
              <a:t>The main goal between the three is TPS at the operational level and is concerned with daily transactions. MIS is at the tactical level and is concerned with decision making of management. Lastly, CRM is at the strategic level, dealing with customer relations over the long term.</a:t>
            </a:r>
          </a:p>
          <a:p>
            <a:r>
              <a:rPr lang="en-US" sz="1200" kern="1200" dirty="0">
                <a:solidFill>
                  <a:schemeClr val="tx1"/>
                </a:solidFill>
                <a:effectLst/>
                <a:latin typeface="+mn-lt"/>
                <a:ea typeface="+mn-ea"/>
                <a:cs typeface="+mn-cs"/>
              </a:rPr>
              <a:t>Each system has their main advantage with the systems mentioned above. TPS offers automation and capture of information at the right time. MIS allows for management reporting and trend analysis. Lastly CRM helps with customer data and personalized messages.</a:t>
            </a:r>
          </a:p>
          <a:p>
            <a:r>
              <a:rPr lang="en-US" sz="1200" kern="1200" dirty="0">
                <a:solidFill>
                  <a:schemeClr val="tx1"/>
                </a:solidFill>
                <a:effectLst/>
                <a:latin typeface="+mn-lt"/>
                <a:ea typeface="+mn-ea"/>
                <a:cs typeface="+mn-cs"/>
              </a:rPr>
              <a:t>Each system also has their limits. The limit of TPS is basic reporting and limited analysis. The limits of MIS are to receive accurate input and adequate employee training. The limits of CRM have greater maintenance and data privacy is an issue.</a:t>
            </a:r>
          </a:p>
          <a:p>
            <a:r>
              <a:rPr lang="en-US" sz="1200" kern="1200" dirty="0">
                <a:solidFill>
                  <a:schemeClr val="tx1"/>
                </a:solidFill>
                <a:effectLst/>
                <a:latin typeface="+mn-lt"/>
                <a:ea typeface="+mn-ea"/>
                <a:cs typeface="+mn-cs"/>
              </a:rPr>
              <a:t>Implementation cost and implementation time for each system are different. TPS are cheap to implement and also have a very short implementation time frame of 1-2 months. MIS systems require a large amount of capital and have a implementation time frame of 2-4 months. CRM systems are the most costly and take the longest time for implementation at 3-6 months.</a:t>
            </a:r>
          </a:p>
          <a:p>
            <a:r>
              <a:rPr lang="en-US" sz="1200" kern="1200" dirty="0">
                <a:solidFill>
                  <a:schemeClr val="tx1"/>
                </a:solidFill>
                <a:effectLst/>
                <a:latin typeface="+mn-lt"/>
                <a:ea typeface="+mn-ea"/>
                <a:cs typeface="+mn-cs"/>
              </a:rPr>
              <a:t>Recommendation for Glamour Cuts is to have an implementation strategy to start with TPS, implement MIS, and lastly implement CRM as the business grows.</a:t>
            </a: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11</a:t>
            </a:fld>
            <a:endParaRPr lang="en-US"/>
          </a:p>
        </p:txBody>
      </p:sp>
    </p:spTree>
    <p:extLst>
      <p:ext uri="{BB962C8B-B14F-4D97-AF65-F5344CB8AC3E}">
        <p14:creationId xmlns:p14="http://schemas.microsoft.com/office/powerpoint/2010/main" val="15138998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Besides, introduction of information system has to take the ethical problems in consideration.</a:t>
            </a:r>
          </a:p>
          <a:p>
            <a:r>
              <a:rPr lang="en-US" sz="1200" kern="1200" dirty="0">
                <a:solidFill>
                  <a:schemeClr val="tx1"/>
                </a:solidFill>
                <a:effectLst/>
                <a:latin typeface="+mn-lt"/>
                <a:ea typeface="+mn-ea"/>
                <a:cs typeface="+mn-cs"/>
              </a:rPr>
              <a:t>Key issues which are related to the usage of an IS: data privacy and security (an information system stores sensitive customer personal data so we have a responsibility to ensure this data is protected, so the organisation must comply with data protection requirements (GDPR)), transparency about monitoring employees by using the information system, and the bias in the AI-based decision making. This issue is really important for automated systems like automated scheduling systems, or automated customer service.</a:t>
            </a:r>
          </a:p>
          <a:p>
            <a:r>
              <a:rPr lang="en-US" sz="1200" kern="1200" dirty="0">
                <a:solidFill>
                  <a:schemeClr val="tx1"/>
                </a:solidFill>
                <a:effectLst/>
                <a:latin typeface="+mn-lt"/>
                <a:ea typeface="+mn-ea"/>
                <a:cs typeface="+mn-cs"/>
              </a:rPr>
              <a:t>To face these issues we suggest to implement: data encryption for sensitive data and regular security audits, transparent policies for all users, and a training for all staff about data protection and about a responsible use of an information system.</a:t>
            </a:r>
          </a:p>
          <a:p>
            <a:r>
              <a:rPr lang="en-US" sz="1200" kern="1200" dirty="0">
                <a:solidFill>
                  <a:schemeClr val="tx1"/>
                </a:solidFill>
                <a:effectLst/>
                <a:latin typeface="+mn-lt"/>
                <a:ea typeface="+mn-ea"/>
                <a:cs typeface="+mn-cs"/>
              </a:rPr>
              <a:t>" Ethical implementation of information systems: Information Commissioner's Office 2025 says that you must consider the balance between business goals and the rights of stakeholders involved. Organisations need a privacy by design framework”</a:t>
            </a: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12</a:t>
            </a:fld>
            <a:endParaRPr lang="en-US"/>
          </a:p>
        </p:txBody>
      </p:sp>
    </p:spTree>
    <p:extLst>
      <p:ext uri="{BB962C8B-B14F-4D97-AF65-F5344CB8AC3E}">
        <p14:creationId xmlns:p14="http://schemas.microsoft.com/office/powerpoint/2010/main" val="16235997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Let's now look at a relevant case study within healthcare - the NHS Digital Transformation.</a:t>
            </a:r>
          </a:p>
          <a:p>
            <a:r>
              <a:rPr lang="en-US" sz="1200" kern="1200" dirty="0">
                <a:solidFill>
                  <a:schemeClr val="tx1"/>
                </a:solidFill>
                <a:effectLst/>
                <a:latin typeface="+mn-lt"/>
                <a:ea typeface="+mn-ea"/>
                <a:cs typeface="+mn-cs"/>
              </a:rPr>
              <a:t>Key systems implemented were the NHS App in 2018 allowing patients to view and access records and services, the introduction of Electronic Health Records as a replacement for paper-based system and the implementation of the NHS Spine as an interconnector of all services across health providers.</a:t>
            </a:r>
          </a:p>
          <a:p>
            <a:r>
              <a:rPr lang="en-US" sz="1200" kern="1200" dirty="0">
                <a:solidFill>
                  <a:schemeClr val="tx1"/>
                </a:solidFill>
                <a:effectLst/>
                <a:latin typeface="+mn-lt"/>
                <a:ea typeface="+mn-ea"/>
                <a:cs typeface="+mn-cs"/>
              </a:rPr>
              <a:t>Challenges in implementing these were many. Previous legacy systems presented a difficult problem for integrating the new systems, Data security concerns arose from the sensitive nature of health data, the implementation of new technology caused some staff resistance to change and required the huge budget of 2.3billion pounds.</a:t>
            </a:r>
          </a:p>
          <a:p>
            <a:r>
              <a:rPr lang="en-US" sz="1200" kern="1200" dirty="0">
                <a:solidFill>
                  <a:schemeClr val="tx1"/>
                </a:solidFill>
                <a:effectLst/>
                <a:latin typeface="+mn-lt"/>
                <a:ea typeface="+mn-ea"/>
                <a:cs typeface="+mn-cs"/>
              </a:rPr>
              <a:t>Despite these obstacles the impact has been great. There are now over 30 million users of the NHS App, a 70% drop in paperwork is freeing up staff time for patient care and patients can now access information and services 24/7.</a:t>
            </a:r>
          </a:p>
          <a:p>
            <a:r>
              <a:rPr lang="en-US" sz="1200" kern="1200" dirty="0">
                <a:solidFill>
                  <a:schemeClr val="tx1"/>
                </a:solidFill>
                <a:effectLst/>
                <a:latin typeface="+mn-lt"/>
                <a:ea typeface="+mn-ea"/>
                <a:cs typeface="+mn-cs"/>
              </a:rPr>
              <a:t>The NHS case proves that large organisations with significant constraints can and have successfully implemented IS to revolutionise service provision. Although as Carr (2023) highlights this needs to be carefully considered at all levels of implementation.</a:t>
            </a: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13</a:t>
            </a:fld>
            <a:endParaRPr lang="en-US"/>
          </a:p>
        </p:txBody>
      </p:sp>
    </p:spTree>
    <p:extLst>
      <p:ext uri="{BB962C8B-B14F-4D97-AF65-F5344CB8AC3E}">
        <p14:creationId xmlns:p14="http://schemas.microsoft.com/office/powerpoint/2010/main" val="42157565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Our second case study comes from the manufacturing sector; Siemens Digital Enterprise.</a:t>
            </a:r>
          </a:p>
          <a:p>
            <a:r>
              <a:rPr lang="en-US" sz="1200" kern="1200" dirty="0">
                <a:solidFill>
                  <a:schemeClr val="tx1"/>
                </a:solidFill>
                <a:effectLst/>
                <a:latin typeface="+mn-lt"/>
                <a:ea typeface="+mn-ea"/>
                <a:cs typeface="+mn-cs"/>
              </a:rPr>
              <a:t>Siemens introduced various cutting-edge technologies: The </a:t>
            </a:r>
            <a:r>
              <a:rPr lang="en-US" sz="1200" kern="1200" dirty="0" err="1">
                <a:solidFill>
                  <a:schemeClr val="tx1"/>
                </a:solidFill>
                <a:effectLst/>
                <a:latin typeface="+mn-lt"/>
                <a:ea typeface="+mn-ea"/>
                <a:cs typeface="+mn-cs"/>
              </a:rPr>
              <a:t>MindSphere</a:t>
            </a:r>
            <a:r>
              <a:rPr lang="en-US" sz="1200" kern="1200" dirty="0">
                <a:solidFill>
                  <a:schemeClr val="tx1"/>
                </a:solidFill>
                <a:effectLst/>
                <a:latin typeface="+mn-lt"/>
                <a:ea typeface="+mn-ea"/>
                <a:cs typeface="+mn-cs"/>
              </a:rPr>
              <a:t> IoT platform helps to connect different machines and devices enabling collection of data in real-time. Digital twin is used to generate a replica of the physical asset and its functioning, for use in simulations and for further analysis. Cloud-based analytics helped them in processing vast amount of generated data.</a:t>
            </a:r>
          </a:p>
          <a:p>
            <a:r>
              <a:rPr lang="en-US" sz="1200" kern="1200" dirty="0">
                <a:solidFill>
                  <a:schemeClr val="tx1"/>
                </a:solidFill>
                <a:effectLst/>
                <a:latin typeface="+mn-lt"/>
                <a:ea typeface="+mn-ea"/>
                <a:cs typeface="+mn-cs"/>
              </a:rPr>
              <a:t>Challenges faced were: System integration complexity as Siemens has to integrate and connect different machines and devices; need of workforce upskilling to utilize the new technologies; concerns about cybersecurity for all systems being manufactured as they represent a core business activity; and the high initial investment for implementing such advanced technologies.</a:t>
            </a:r>
          </a:p>
          <a:p>
            <a:r>
              <a:rPr lang="en-US" sz="1200" kern="1200" dirty="0">
                <a:solidFill>
                  <a:schemeClr val="tx1"/>
                </a:solidFill>
                <a:effectLst/>
                <a:latin typeface="+mn-lt"/>
                <a:ea typeface="+mn-ea"/>
                <a:cs typeface="+mn-cs"/>
              </a:rPr>
              <a:t>Resulting from this project Siemens reported 20% efficiency improvements throughout the operations and their overall costs were lowered. Savings of 1.2 billion reported by the company. Maintenance of equipment reduced its cost through implementation of predictive maintenance and the company got a significant competitive advantage in the market.</a:t>
            </a:r>
          </a:p>
          <a:p>
            <a:r>
              <a:rPr lang="en-US" sz="1200" kern="1200" dirty="0">
                <a:solidFill>
                  <a:schemeClr val="tx1"/>
                </a:solidFill>
                <a:effectLst/>
                <a:latin typeface="+mn-lt"/>
                <a:ea typeface="+mn-ea"/>
                <a:cs typeface="+mn-cs"/>
              </a:rPr>
              <a:t>The case of Siemens demonstrates the way how IS </a:t>
            </a:r>
            <a:r>
              <a:rPr lang="en-US" sz="1200" kern="1200" dirty="0" err="1">
                <a:solidFill>
                  <a:schemeClr val="tx1"/>
                </a:solidFill>
                <a:effectLst/>
                <a:latin typeface="+mn-lt"/>
                <a:ea typeface="+mn-ea"/>
                <a:cs typeface="+mn-cs"/>
              </a:rPr>
              <a:t>is</a:t>
            </a:r>
            <a:r>
              <a:rPr lang="en-US" sz="1200" kern="1200" dirty="0">
                <a:solidFill>
                  <a:schemeClr val="tx1"/>
                </a:solidFill>
                <a:effectLst/>
                <a:latin typeface="+mn-lt"/>
                <a:ea typeface="+mn-ea"/>
                <a:cs typeface="+mn-cs"/>
              </a:rPr>
              <a:t> utilized for the growth and efficiency in manufacturing. Chaffey and White (2022) said that Industry 4.0 technologies such as IoT and digital twins are revolutionizing ways companies function and perform.</a:t>
            </a: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14</a:t>
            </a:fld>
            <a:endParaRPr lang="en-US"/>
          </a:p>
        </p:txBody>
      </p:sp>
    </p:spTree>
    <p:extLst>
      <p:ext uri="{BB962C8B-B14F-4D97-AF65-F5344CB8AC3E}">
        <p14:creationId xmlns:p14="http://schemas.microsoft.com/office/powerpoint/2010/main" val="16577018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So, let me summarize the main points that were raised in the analysis, and our proposed recommendations for Glamour Cuts.</a:t>
            </a:r>
          </a:p>
          <a:p>
            <a:r>
              <a:rPr lang="en-US" sz="1200" kern="1200" dirty="0">
                <a:solidFill>
                  <a:schemeClr val="tx1"/>
                </a:solidFill>
                <a:effectLst/>
                <a:latin typeface="+mn-lt"/>
                <a:ea typeface="+mn-ea"/>
                <a:cs typeface="+mn-cs"/>
              </a:rPr>
              <a:t>To recap the main points from the analysis: Information systems are an integral part of the operations of all modern day businesses. The TPS, MIS and CRM all perform vital, but disparate, functions which need to integrate. Integration provides businesses with the most significant </a:t>
            </a:r>
            <a:r>
              <a:rPr lang="en-US" sz="1200" kern="1200" dirty="0" err="1">
                <a:solidFill>
                  <a:schemeClr val="tx1"/>
                </a:solidFill>
                <a:effectLst/>
                <a:latin typeface="+mn-lt"/>
                <a:ea typeface="+mn-ea"/>
                <a:cs typeface="+mn-cs"/>
              </a:rPr>
              <a:t>benefits.Ethical</a:t>
            </a:r>
            <a:r>
              <a:rPr lang="en-US" sz="1200" kern="1200" dirty="0">
                <a:solidFill>
                  <a:schemeClr val="tx1"/>
                </a:solidFill>
                <a:effectLst/>
                <a:latin typeface="+mn-lt"/>
                <a:ea typeface="+mn-ea"/>
                <a:cs typeface="+mn-cs"/>
              </a:rPr>
              <a:t> issues need to be an imperative in the design and implementation process.</a:t>
            </a:r>
          </a:p>
          <a:p>
            <a:r>
              <a:rPr lang="en-US" sz="1200" kern="1200" dirty="0">
                <a:solidFill>
                  <a:schemeClr val="tx1"/>
                </a:solidFill>
                <a:effectLst/>
                <a:latin typeface="+mn-lt"/>
                <a:ea typeface="+mn-ea"/>
                <a:cs typeface="+mn-cs"/>
              </a:rPr>
              <a:t>Our proposed recommendations for Glamour Cuts are the following:</a:t>
            </a:r>
          </a:p>
          <a:p>
            <a:r>
              <a:rPr lang="en-US" sz="1200" kern="1200" dirty="0">
                <a:solidFill>
                  <a:schemeClr val="tx1"/>
                </a:solidFill>
                <a:effectLst/>
                <a:latin typeface="+mn-lt"/>
                <a:ea typeface="+mn-ea"/>
                <a:cs typeface="+mn-cs"/>
              </a:rPr>
              <a:t>Firstly, Implement the TPS stage with immediate effect in order to gain immediate operational efficiencies and address the more critical issues in business operations and lay a base for all subsequent systems.</a:t>
            </a:r>
          </a:p>
          <a:p>
            <a:r>
              <a:rPr lang="en-US" sz="1200" kern="1200" dirty="0">
                <a:solidFill>
                  <a:schemeClr val="tx1"/>
                </a:solidFill>
                <a:effectLst/>
                <a:latin typeface="+mn-lt"/>
                <a:ea typeface="+mn-ea"/>
                <a:cs typeface="+mn-cs"/>
              </a:rPr>
              <a:t>Secondly, The MIS system will then be implemented after a considerable duration where the staff are accustomed to the TPS.</a:t>
            </a:r>
          </a:p>
          <a:p>
            <a:r>
              <a:rPr lang="en-US" sz="1200" kern="1200" dirty="0">
                <a:solidFill>
                  <a:schemeClr val="tx1"/>
                </a:solidFill>
                <a:effectLst/>
                <a:latin typeface="+mn-lt"/>
                <a:ea typeface="+mn-ea"/>
                <a:cs typeface="+mn-cs"/>
              </a:rPr>
              <a:t>Thirdly, the CRM stage needs to be considered with a long-term customer retention perspective, and implementation will not need to be carried out straightaway.</a:t>
            </a:r>
          </a:p>
          <a:p>
            <a:r>
              <a:rPr lang="en-US" sz="1200" kern="1200" dirty="0">
                <a:solidFill>
                  <a:schemeClr val="tx1"/>
                </a:solidFill>
                <a:effectLst/>
                <a:latin typeface="+mn-lt"/>
                <a:ea typeface="+mn-ea"/>
                <a:cs typeface="+mn-cs"/>
              </a:rPr>
              <a:t>Fourthly, The need for a rigorous training program for the employees is paramount for the successful adoption of the systems.</a:t>
            </a:r>
          </a:p>
          <a:p>
            <a:r>
              <a:rPr lang="en-US" sz="1200" kern="1200" dirty="0">
                <a:solidFill>
                  <a:schemeClr val="tx1"/>
                </a:solidFill>
                <a:effectLst/>
                <a:latin typeface="+mn-lt"/>
                <a:ea typeface="+mn-ea"/>
                <a:cs typeface="+mn-cs"/>
              </a:rPr>
              <a:t>Fifthly, It is crucial that the systems maintain data security at the highest level possible and that Glamour Cuts must comply with the regulations posed by GDPR to prevent any adverse effects, both legal and reputational.</a:t>
            </a:r>
          </a:p>
          <a:p>
            <a:r>
              <a:rPr lang="en-US" sz="1200" kern="1200" dirty="0">
                <a:solidFill>
                  <a:schemeClr val="tx1"/>
                </a:solidFill>
                <a:effectLst/>
                <a:latin typeface="+mn-lt"/>
                <a:ea typeface="+mn-ea"/>
                <a:cs typeface="+mn-cs"/>
              </a:rPr>
              <a:t>Finally, it is our firm belief that a successful implementation of information systems in business needs a strategic approach, active participation from stakeholders, and constant monitoring and improvement of the system. It is not just the technological system which matters, it's the transformation of the business operation.</a:t>
            </a: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15</a:t>
            </a:fld>
            <a:endParaRPr lang="en-US"/>
          </a:p>
        </p:txBody>
      </p:sp>
    </p:spTree>
    <p:extLst>
      <p:ext uri="{BB962C8B-B14F-4D97-AF65-F5344CB8AC3E}">
        <p14:creationId xmlns:p14="http://schemas.microsoft.com/office/powerpoint/2010/main" val="21578218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Today's data is supported by literature and real sources. Our referencing style is UWTSD Harvard referencing; our resources comprise, most recent publications and case studies, literature from top information system authors, with reference to the latest and newest sources including the use of NHS Digital and Siemens AG material, We would like to thank you for listening and are willing to respond to any questions.</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E6D3DECA-D696-4178-A735-8BE7CA4A51ED}" type="slidenum">
              <a:rPr lang="en-US" smtClean="0"/>
              <a:t>16</a:t>
            </a:fld>
            <a:endParaRPr lang="en-US"/>
          </a:p>
        </p:txBody>
      </p:sp>
    </p:spTree>
    <p:extLst>
      <p:ext uri="{BB962C8B-B14F-4D97-AF65-F5344CB8AC3E}">
        <p14:creationId xmlns:p14="http://schemas.microsoft.com/office/powerpoint/2010/main" val="17717934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42557911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72573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6132484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BCAD085-E8A6-8845-BD4E-CB4CCA059FC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3767073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BCAD085-E8A6-8845-BD4E-CB4CCA059FC4}" type="datetimeFigureOut">
              <a:rPr lang="en-US" smtClean="0"/>
              <a:t>6/15/2026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05025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BCAD085-E8A6-8845-BD4E-CB4CCA059FC4}" type="datetimeFigureOut">
              <a:rPr lang="en-US" smtClean="0"/>
              <a:t>6/15/2026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4100866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6/15/2026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072068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92416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6/15/2026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3843440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55593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8899634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585779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158907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2695310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2740060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BCAD085-E8A6-8845-BD4E-CB4CCA059FC4}" type="datetimeFigureOut">
              <a:rPr lang="en-US" smtClean="0"/>
              <a:t>6/15/2026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277480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BCAD085-E8A6-8845-BD4E-CB4CCA059FC4}" type="datetimeFigureOut">
              <a:rPr lang="en-US" smtClean="0"/>
              <a:t>6/15/2026</a:t>
            </a:fld>
            <a:endParaRPr lang="en-US"/>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6298360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jp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25.png"/><Relationship Id="rId7"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3.png"/><Relationship Id="rId11" Type="http://schemas.openxmlformats.org/officeDocument/2006/relationships/image" Target="../media/image37.png"/><Relationship Id="rId5" Type="http://schemas.openxmlformats.org/officeDocument/2006/relationships/image" Target="../media/image32.png"/><Relationship Id="rId10" Type="http://schemas.openxmlformats.org/officeDocument/2006/relationships/image" Target="../media/image36.jpg"/><Relationship Id="rId4" Type="http://schemas.openxmlformats.org/officeDocument/2006/relationships/image" Target="../media/image31.png"/><Relationship Id="rId9" Type="http://schemas.openxmlformats.org/officeDocument/2006/relationships/image" Target="../media/image4.png"/></Relationships>
</file>

<file path=ppt/slides/_rels/slide9.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40.png"/><Relationship Id="rId10" Type="http://schemas.openxmlformats.org/officeDocument/2006/relationships/image" Target="../media/image45.png"/><Relationship Id="rId4" Type="http://schemas.openxmlformats.org/officeDocument/2006/relationships/image" Target="../media/image39.png"/><Relationship Id="rId9" Type="http://schemas.openxmlformats.org/officeDocument/2006/relationships/image" Target="../media/image44.png"/></Relationships>
</file>

<file path=ppt/slides/_rels/slide10.xml.rels><?xml version="1.0" encoding="UTF-8" standalone="yes"?>
<Relationships xmlns="http://schemas.openxmlformats.org/package/2006/relationships"><Relationship Id="rId8" Type="http://schemas.openxmlformats.org/officeDocument/2006/relationships/image" Target="../media/image50.png"/><Relationship Id="rId3" Type="http://schemas.openxmlformats.org/officeDocument/2006/relationships/image" Target="../media/image46.png"/><Relationship Id="rId7"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 Id="rId9" Type="http://schemas.openxmlformats.org/officeDocument/2006/relationships/image" Target="../media/image51.png"/></Relationships>
</file>

<file path=ppt/slides/_rels/slide11.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59.png"/><Relationship Id="rId3" Type="http://schemas.openxmlformats.org/officeDocument/2006/relationships/image" Target="../media/image30.png"/><Relationship Id="rId7" Type="http://schemas.openxmlformats.org/officeDocument/2006/relationships/image" Target="../media/image26.png"/><Relationship Id="rId12" Type="http://schemas.openxmlformats.org/officeDocument/2006/relationships/image" Target="../media/image58.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54.png"/><Relationship Id="rId11" Type="http://schemas.openxmlformats.org/officeDocument/2006/relationships/image" Target="../media/image27.png"/><Relationship Id="rId5" Type="http://schemas.openxmlformats.org/officeDocument/2006/relationships/image" Target="../media/image53.png"/><Relationship Id="rId10" Type="http://schemas.openxmlformats.org/officeDocument/2006/relationships/image" Target="../media/image57.png"/><Relationship Id="rId4" Type="http://schemas.openxmlformats.org/officeDocument/2006/relationships/image" Target="../media/image52.png"/><Relationship Id="rId9" Type="http://schemas.openxmlformats.org/officeDocument/2006/relationships/image" Target="../media/image56.png"/><Relationship Id="rId14" Type="http://schemas.openxmlformats.org/officeDocument/2006/relationships/image" Target="../media/image60.png"/></Relationships>
</file>

<file path=ppt/slides/_rels/slide12.xml.rels><?xml version="1.0" encoding="UTF-8" standalone="yes"?>
<Relationships xmlns="http://schemas.openxmlformats.org/package/2006/relationships"><Relationship Id="rId8" Type="http://schemas.openxmlformats.org/officeDocument/2006/relationships/image" Target="../media/image65.jpg"/><Relationship Id="rId3" Type="http://schemas.openxmlformats.org/officeDocument/2006/relationships/image" Target="../media/image12.png"/><Relationship Id="rId7" Type="http://schemas.openxmlformats.org/officeDocument/2006/relationships/image" Target="../media/image64.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63.png"/><Relationship Id="rId11" Type="http://schemas.openxmlformats.org/officeDocument/2006/relationships/image" Target="../media/image68.png"/><Relationship Id="rId5" Type="http://schemas.openxmlformats.org/officeDocument/2006/relationships/image" Target="../media/image62.png"/><Relationship Id="rId10" Type="http://schemas.openxmlformats.org/officeDocument/2006/relationships/image" Target="../media/image67.png"/><Relationship Id="rId4" Type="http://schemas.openxmlformats.org/officeDocument/2006/relationships/image" Target="../media/image61.png"/><Relationship Id="rId9" Type="http://schemas.openxmlformats.org/officeDocument/2006/relationships/image" Target="../media/image66.png"/></Relationships>
</file>

<file path=ppt/slides/_rels/slide13.xml.rels><?xml version="1.0" encoding="UTF-8" standalone="yes"?>
<Relationships xmlns="http://schemas.openxmlformats.org/package/2006/relationships"><Relationship Id="rId8" Type="http://schemas.openxmlformats.org/officeDocument/2006/relationships/image" Target="../media/image74.png"/><Relationship Id="rId13" Type="http://schemas.openxmlformats.org/officeDocument/2006/relationships/image" Target="../media/image79.jpg"/><Relationship Id="rId3" Type="http://schemas.openxmlformats.org/officeDocument/2006/relationships/image" Target="../media/image69.png"/><Relationship Id="rId7" Type="http://schemas.openxmlformats.org/officeDocument/2006/relationships/image" Target="../media/image73.png"/><Relationship Id="rId12" Type="http://schemas.openxmlformats.org/officeDocument/2006/relationships/image" Target="../media/image78.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72.png"/><Relationship Id="rId11" Type="http://schemas.openxmlformats.org/officeDocument/2006/relationships/image" Target="../media/image77.png"/><Relationship Id="rId5" Type="http://schemas.openxmlformats.org/officeDocument/2006/relationships/image" Target="../media/image71.png"/><Relationship Id="rId15" Type="http://schemas.openxmlformats.org/officeDocument/2006/relationships/image" Target="../media/image4.png"/><Relationship Id="rId10" Type="http://schemas.openxmlformats.org/officeDocument/2006/relationships/image" Target="../media/image76.png"/><Relationship Id="rId4" Type="http://schemas.openxmlformats.org/officeDocument/2006/relationships/image" Target="../media/image70.png"/><Relationship Id="rId9" Type="http://schemas.openxmlformats.org/officeDocument/2006/relationships/image" Target="../media/image75.png"/><Relationship Id="rId14" Type="http://schemas.openxmlformats.org/officeDocument/2006/relationships/image" Target="../media/image80.png"/></Relationships>
</file>

<file path=ppt/slides/_rels/slide14.xml.rels><?xml version="1.0" encoding="UTF-8" standalone="yes"?>
<Relationships xmlns="http://schemas.openxmlformats.org/package/2006/relationships"><Relationship Id="rId8" Type="http://schemas.openxmlformats.org/officeDocument/2006/relationships/image" Target="../media/image85.png"/><Relationship Id="rId13" Type="http://schemas.openxmlformats.org/officeDocument/2006/relationships/image" Target="../media/image90.png"/><Relationship Id="rId18" Type="http://schemas.openxmlformats.org/officeDocument/2006/relationships/image" Target="../media/image95.png"/><Relationship Id="rId3" Type="http://schemas.openxmlformats.org/officeDocument/2006/relationships/image" Target="../media/image81.png"/><Relationship Id="rId7" Type="http://schemas.openxmlformats.org/officeDocument/2006/relationships/image" Target="../media/image73.png"/><Relationship Id="rId12" Type="http://schemas.openxmlformats.org/officeDocument/2006/relationships/image" Target="../media/image89.png"/><Relationship Id="rId17" Type="http://schemas.openxmlformats.org/officeDocument/2006/relationships/image" Target="../media/image94.jpg"/><Relationship Id="rId2" Type="http://schemas.openxmlformats.org/officeDocument/2006/relationships/notesSlide" Target="../notesSlides/notesSlide13.xml"/><Relationship Id="rId16" Type="http://schemas.openxmlformats.org/officeDocument/2006/relationships/image" Target="../media/image93.png"/><Relationship Id="rId1" Type="http://schemas.openxmlformats.org/officeDocument/2006/relationships/slideLayout" Target="../slideLayouts/slideLayout7.xml"/><Relationship Id="rId6" Type="http://schemas.openxmlformats.org/officeDocument/2006/relationships/image" Target="../media/image84.png"/><Relationship Id="rId11" Type="http://schemas.openxmlformats.org/officeDocument/2006/relationships/image" Target="../media/image88.png"/><Relationship Id="rId5" Type="http://schemas.openxmlformats.org/officeDocument/2006/relationships/image" Target="../media/image83.png"/><Relationship Id="rId15" Type="http://schemas.openxmlformats.org/officeDocument/2006/relationships/image" Target="../media/image92.png"/><Relationship Id="rId10" Type="http://schemas.openxmlformats.org/officeDocument/2006/relationships/image" Target="../media/image87.png"/><Relationship Id="rId19" Type="http://schemas.openxmlformats.org/officeDocument/2006/relationships/image" Target="../media/image4.png"/><Relationship Id="rId4" Type="http://schemas.openxmlformats.org/officeDocument/2006/relationships/image" Target="../media/image82.png"/><Relationship Id="rId9" Type="http://schemas.openxmlformats.org/officeDocument/2006/relationships/image" Target="../media/image86.png"/><Relationship Id="rId14" Type="http://schemas.openxmlformats.org/officeDocument/2006/relationships/image" Target="../media/image91.png"/></Relationships>
</file>

<file path=ppt/slides/_rels/slide1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8.png"/><Relationship Id="rId5" Type="http://schemas.openxmlformats.org/officeDocument/2006/relationships/image" Target="../media/image97.png"/><Relationship Id="rId4" Type="http://schemas.openxmlformats.org/officeDocument/2006/relationships/image" Target="../media/image9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1E3A8A"/>
            </a:gs>
            <a:gs pos="100000">
              <a:srgbClr val="0891B2"/>
            </a:gs>
          </a:gsLst>
          <a:lin ang="8100000" scaled="0"/>
        </a:gradFill>
        <a:effectLst/>
      </p:bgPr>
    </p:bg>
    <p:spTree>
      <p:nvGrpSpPr>
        <p:cNvPr id="1" name=""/>
        <p:cNvGrpSpPr/>
        <p:nvPr/>
      </p:nvGrpSpPr>
      <p:grpSpPr>
        <a:xfrm>
          <a:off x="0" y="0"/>
          <a:ext cx="0" cy="0"/>
          <a:chOff x="0" y="0"/>
          <a:chExt cx="0" cy="0"/>
        </a:xfrm>
      </p:grpSpPr>
      <p:pic>
        <p:nvPicPr>
          <p:cNvPr id="2" name="Picture 1" descr="image.jpg"/>
          <p:cNvPicPr>
            <a:picLocks noChangeAspect="1"/>
          </p:cNvPicPr>
          <p:nvPr/>
        </p:nvPicPr>
        <p:blipFill>
          <a:blip r:embed="rId3">
            <a:alphaModFix amt="15000"/>
          </a:blip>
          <a:stretch>
            <a:fillRect/>
          </a:stretch>
        </p:blipFill>
        <p:spPr>
          <a:xfrm>
            <a:off x="0" y="0"/>
            <a:ext cx="12191695" cy="6858000"/>
          </a:xfrm>
          <a:prstGeom prst="rect">
            <a:avLst/>
          </a:prstGeom>
        </p:spPr>
      </p:pic>
      <p:sp>
        <p:nvSpPr>
          <p:cNvPr id="3" name="Rectangle 2"/>
          <p:cNvSpPr/>
          <p:nvPr/>
        </p:nvSpPr>
        <p:spPr>
          <a:xfrm>
            <a:off x="666733" y="476249"/>
            <a:ext cx="609584" cy="57150"/>
          </a:xfrm>
          <a:prstGeom prst="rect">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 name="TextBox 3"/>
          <p:cNvSpPr txBox="1"/>
          <p:nvPr/>
        </p:nvSpPr>
        <p:spPr>
          <a:xfrm>
            <a:off x="446728" y="93533"/>
            <a:ext cx="9144311" cy="1977977"/>
          </a:xfrm>
          <a:prstGeom prst="rect">
            <a:avLst/>
          </a:prstGeom>
          <a:noFill/>
        </p:spPr>
        <p:txBody>
          <a:bodyPr wrap="square" lIns="73152" tIns="54864" rIns="73152" bIns="54864" anchor="ctr">
            <a:spAutoFit/>
          </a:bodyPr>
          <a:lstStyle/>
          <a:p>
            <a:pPr algn="ctr">
              <a:spcBef>
                <a:spcPts val="0"/>
              </a:spcBef>
              <a:spcAft>
                <a:spcPts val="1560"/>
              </a:spcAft>
            </a:pPr>
            <a:r>
              <a:rPr sz="5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5400" b="1" i="1" dirty="0" err="1">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Modernising</a:t>
            </a:r>
            <a:r>
              <a:rPr sz="5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Information</a:t>
            </a:r>
            <a:r>
              <a:rPr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5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Systems </a:t>
            </a:r>
          </a:p>
        </p:txBody>
      </p:sp>
      <p:sp>
        <p:nvSpPr>
          <p:cNvPr id="5" name="TextBox 4"/>
          <p:cNvSpPr txBox="1"/>
          <p:nvPr/>
        </p:nvSpPr>
        <p:spPr>
          <a:xfrm>
            <a:off x="2038387" y="2737704"/>
            <a:ext cx="5960991" cy="579710"/>
          </a:xfrm>
          <a:prstGeom prst="rect">
            <a:avLst/>
          </a:prstGeom>
          <a:noFill/>
        </p:spPr>
        <p:txBody>
          <a:bodyPr wrap="none" lIns="73152" tIns="54864" rIns="73152" bIns="54864" anchor="ctr">
            <a:spAutoFit/>
          </a:bodyPr>
          <a:lstStyle/>
          <a:p>
            <a:pPr algn="l">
              <a:lnSpc>
                <a:spcPts val="3510"/>
              </a:lnSpc>
              <a:spcBef>
                <a:spcPts val="0"/>
              </a:spcBef>
              <a:spcAft>
                <a:spcPts val="2080"/>
              </a:spcAft>
            </a:pPr>
            <a:r>
              <a:rPr sz="4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 Consultancy Approach</a:t>
            </a:r>
          </a:p>
        </p:txBody>
      </p:sp>
      <p:sp>
        <p:nvSpPr>
          <p:cNvPr id="6" name="Rectangle 5"/>
          <p:cNvSpPr/>
          <p:nvPr/>
        </p:nvSpPr>
        <p:spPr>
          <a:xfrm>
            <a:off x="666733" y="4171950"/>
            <a:ext cx="914377" cy="9525"/>
          </a:xfrm>
          <a:prstGeom prst="rect">
            <a:avLst/>
          </a:prstGeom>
          <a:solidFill>
            <a:srgbClr val="FFFFFF">
              <a:alpha val="4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TextBox 6"/>
          <p:cNvSpPr txBox="1"/>
          <p:nvPr/>
        </p:nvSpPr>
        <p:spPr>
          <a:xfrm>
            <a:off x="1794493" y="3763367"/>
            <a:ext cx="5687711" cy="375296"/>
          </a:xfrm>
          <a:prstGeom prst="rect">
            <a:avLst/>
          </a:prstGeom>
          <a:noFill/>
        </p:spPr>
        <p:txBody>
          <a:bodyPr wrap="none" lIns="73152" tIns="54864" rIns="73152" bIns="54864" anchor="ctr">
            <a:spAutoFit/>
          </a:bodyPr>
          <a:lstStyle/>
          <a:p>
            <a:pPr algn="l">
              <a:lnSpc>
                <a:spcPts val="1950"/>
              </a:lnSpc>
              <a:spcBef>
                <a:spcPts val="0"/>
              </a:spcBef>
              <a:spcAft>
                <a:spcPts val="0"/>
              </a:spcAft>
            </a:pPr>
            <a:r>
              <a:rPr sz="2400" b="0"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LCLM 5004 Managing Business Information</a:t>
            </a:r>
          </a:p>
        </p:txBody>
      </p:sp>
      <p:sp>
        <p:nvSpPr>
          <p:cNvPr id="8" name="TextBox 7"/>
          <p:cNvSpPr txBox="1"/>
          <p:nvPr/>
        </p:nvSpPr>
        <p:spPr>
          <a:xfrm>
            <a:off x="2170413" y="4417991"/>
            <a:ext cx="4406527" cy="375296"/>
          </a:xfrm>
          <a:prstGeom prst="rect">
            <a:avLst/>
          </a:prstGeom>
          <a:noFill/>
        </p:spPr>
        <p:txBody>
          <a:bodyPr wrap="none" lIns="73152" tIns="54864" rIns="73152" bIns="54864" anchor="ctr">
            <a:spAutoFit/>
          </a:bodyPr>
          <a:lstStyle/>
          <a:p>
            <a:pPr algn="l">
              <a:lnSpc>
                <a:spcPts val="1950"/>
              </a:lnSpc>
              <a:spcBef>
                <a:spcPts val="780"/>
              </a:spcBef>
              <a:spcAft>
                <a:spcPts val="0"/>
              </a:spcAft>
            </a:pPr>
            <a:r>
              <a:rPr sz="2400" b="0"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Component 1: Group Presentation</a:t>
            </a:r>
          </a:p>
        </p:txBody>
      </p:sp>
      <p:sp>
        <p:nvSpPr>
          <p:cNvPr id="9" name="TextBox 8"/>
          <p:cNvSpPr txBox="1"/>
          <p:nvPr/>
        </p:nvSpPr>
        <p:spPr>
          <a:xfrm>
            <a:off x="1581110" y="4976947"/>
            <a:ext cx="4415568" cy="375296"/>
          </a:xfrm>
          <a:prstGeom prst="rect">
            <a:avLst/>
          </a:prstGeom>
          <a:noFill/>
        </p:spPr>
        <p:txBody>
          <a:bodyPr wrap="none" lIns="73152" tIns="54864" rIns="73152" bIns="54864" anchor="ctr">
            <a:spAutoFit/>
          </a:bodyPr>
          <a:lstStyle/>
          <a:p>
            <a:pPr algn="l">
              <a:lnSpc>
                <a:spcPts val="1950"/>
              </a:lnSpc>
              <a:spcBef>
                <a:spcPts val="780"/>
              </a:spcBef>
              <a:spcAft>
                <a:spcPts val="0"/>
              </a:spcAft>
            </a:pPr>
            <a:r>
              <a:rPr lang="en-US" sz="2400"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Tutor Name: Chinomso </a:t>
            </a:r>
            <a:r>
              <a:rPr lang="en-US" sz="2400" i="1" dirty="0" err="1">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Nwagboso</a:t>
            </a:r>
            <a:endParaRPr sz="2400" b="0"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 name="Picture 9" descr="image.png"/>
          <p:cNvPicPr>
            <a:picLocks noChangeAspect="1"/>
          </p:cNvPicPr>
          <p:nvPr/>
        </p:nvPicPr>
        <p:blipFill>
          <a:blip r:embed="rId4">
            <a:alphaModFix/>
          </a:blip>
          <a:stretch>
            <a:fillRect/>
          </a:stretch>
        </p:blipFill>
        <p:spPr>
          <a:xfrm>
            <a:off x="666733" y="6205817"/>
            <a:ext cx="190495" cy="123264"/>
          </a:xfrm>
          <a:prstGeom prst="rect">
            <a:avLst/>
          </a:prstGeom>
        </p:spPr>
      </p:pic>
      <p:sp>
        <p:nvSpPr>
          <p:cNvPr id="11" name="TextBox 10"/>
          <p:cNvSpPr txBox="1"/>
          <p:nvPr/>
        </p:nvSpPr>
        <p:spPr>
          <a:xfrm>
            <a:off x="933426" y="5715150"/>
            <a:ext cx="5643514" cy="521168"/>
          </a:xfrm>
          <a:prstGeom prst="rect">
            <a:avLst/>
          </a:prstGeom>
          <a:noFill/>
        </p:spPr>
        <p:txBody>
          <a:bodyPr wrap="square" lIns="73152" tIns="54864" rIns="73152" bIns="54864" anchor="ctr">
            <a:spAutoFit/>
          </a:bodyPr>
          <a:lstStyle/>
          <a:p>
            <a:pPr algn="l">
              <a:lnSpc>
                <a:spcPts val="1560"/>
              </a:lnSpc>
              <a:spcBef>
                <a:spcPts val="0"/>
              </a:spcBef>
              <a:spcAft>
                <a:spcPts val="0"/>
              </a:spcAft>
            </a:pPr>
            <a:r>
              <a:rPr b="0"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Group Members: </a:t>
            </a:r>
            <a:r>
              <a:rPr lang="en-US"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Sabine Pindou-Bouanga (2335155)</a:t>
            </a:r>
          </a:p>
          <a:p>
            <a:pPr algn="l">
              <a:lnSpc>
                <a:spcPts val="1560"/>
              </a:lnSpc>
              <a:spcBef>
                <a:spcPts val="0"/>
              </a:spcBef>
              <a:spcAft>
                <a:spcPts val="0"/>
              </a:spcAft>
            </a:pPr>
            <a:r>
              <a:rPr lang="en-US" b="0"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Elijah Grant(2247866)</a:t>
            </a:r>
            <a:endParaRPr b="0"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Rectangle 13"/>
          <p:cNvSpPr/>
          <p:nvPr/>
        </p:nvSpPr>
        <p:spPr>
          <a:xfrm>
            <a:off x="0" y="6781799"/>
            <a:ext cx="12191695" cy="7620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E553BA-65EE-6348-480A-D380ED86D71A}"/>
              </a:ext>
            </a:extLst>
          </p:cNvPr>
          <p:cNvSpPr>
            <a:spLocks noGrp="1"/>
          </p:cNvSpPr>
          <p:nvPr>
            <p:ph type="title"/>
          </p:nvPr>
        </p:nvSpPr>
        <p:spPr/>
        <p:txBody>
          <a:bodyPr/>
          <a:lstStyle/>
          <a:p>
            <a:r>
              <a:rPr lang="en-US" b="1" i="1" dirty="0"/>
              <a:t>content</a:t>
            </a:r>
            <a:endParaRPr lang="en-GB" b="1" i="1" dirty="0"/>
          </a:p>
        </p:txBody>
      </p:sp>
      <p:sp>
        <p:nvSpPr>
          <p:cNvPr id="3" name="Content Placeholder 2">
            <a:extLst>
              <a:ext uri="{FF2B5EF4-FFF2-40B4-BE49-F238E27FC236}">
                <a16:creationId xmlns:a16="http://schemas.microsoft.com/office/drawing/2014/main" id="{2EE63E8E-3EA5-4582-CBD0-6550D6021831}"/>
              </a:ext>
            </a:extLst>
          </p:cNvPr>
          <p:cNvSpPr>
            <a:spLocks noGrp="1"/>
          </p:cNvSpPr>
          <p:nvPr>
            <p:ph idx="1"/>
          </p:nvPr>
        </p:nvSpPr>
        <p:spPr/>
        <p:txBody>
          <a:bodyPr>
            <a:normAutofit/>
          </a:bodyPr>
          <a:lstStyle/>
          <a:p>
            <a:r>
              <a:rPr lang="en-US" i="1" dirty="0"/>
              <a:t>What are Information Systems?</a:t>
            </a:r>
          </a:p>
          <a:p>
            <a:r>
              <a:rPr lang="en-US" i="1" dirty="0"/>
              <a:t>Types of Business Information Systems</a:t>
            </a:r>
          </a:p>
          <a:p>
            <a:r>
              <a:rPr lang="en-US" i="1" dirty="0"/>
              <a:t>Case study: </a:t>
            </a:r>
          </a:p>
          <a:p>
            <a:pPr lvl="1"/>
            <a:r>
              <a:rPr lang="en-US" i="1" dirty="0"/>
              <a:t>Challenges </a:t>
            </a:r>
          </a:p>
          <a:p>
            <a:pPr lvl="1"/>
            <a:r>
              <a:rPr lang="en-US" i="1" dirty="0"/>
              <a:t>Proposed </a:t>
            </a:r>
            <a:r>
              <a:rPr lang="en-US" i="1" dirty="0" err="1"/>
              <a:t>Solutions:TPS</a:t>
            </a:r>
            <a:r>
              <a:rPr lang="en-US" i="1" dirty="0"/>
              <a:t>, MIS and CRM </a:t>
            </a:r>
          </a:p>
          <a:p>
            <a:pPr lvl="1"/>
            <a:r>
              <a:rPr lang="en-US" i="1" dirty="0"/>
              <a:t>Comparative Analysis of the proposed solutions</a:t>
            </a:r>
          </a:p>
          <a:p>
            <a:r>
              <a:rPr lang="en-US" i="1" dirty="0"/>
              <a:t>Ethical Consideration in IS</a:t>
            </a:r>
          </a:p>
          <a:p>
            <a:r>
              <a:rPr lang="en-US" i="1" dirty="0"/>
              <a:t>Real world case studies: NHS and Siemens</a:t>
            </a:r>
          </a:p>
          <a:p>
            <a:r>
              <a:rPr lang="en-US" i="1" dirty="0"/>
              <a:t>Conclusion</a:t>
            </a:r>
          </a:p>
          <a:p>
            <a:pPr marL="457200" lvl="1" indent="0">
              <a:buNone/>
            </a:pPr>
            <a:endParaRPr lang="en-GB" dirty="0"/>
          </a:p>
          <a:p>
            <a:pPr marL="457200" lvl="1" indent="0">
              <a:buNone/>
            </a:pPr>
            <a:endParaRPr lang="en-GB" dirty="0"/>
          </a:p>
          <a:p>
            <a:pPr lvl="1"/>
            <a:endParaRPr lang="en-GB" dirty="0"/>
          </a:p>
          <a:p>
            <a:pPr lvl="1"/>
            <a:endParaRPr lang="en-GB" dirty="0"/>
          </a:p>
          <a:p>
            <a:pPr lvl="1"/>
            <a:endParaRPr lang="en-GB" dirty="0"/>
          </a:p>
        </p:txBody>
      </p:sp>
    </p:spTree>
    <p:extLst>
      <p:ext uri="{BB962C8B-B14F-4D97-AF65-F5344CB8AC3E}">
        <p14:creationId xmlns:p14="http://schemas.microsoft.com/office/powerpoint/2010/main" val="22411577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417914" y="5352"/>
            <a:ext cx="11355866" cy="941796"/>
          </a:xfrm>
          <a:prstGeom prst="rect">
            <a:avLst/>
          </a:prstGeom>
          <a:noFill/>
        </p:spPr>
        <p:txBody>
          <a:bodyPr wrap="none" lIns="73152" tIns="54864" rIns="73152" bIns="54864" anchor="ctr">
            <a:spAutoFit/>
          </a:bodyPr>
          <a:lstStyle/>
          <a:p>
            <a:pPr algn="l">
              <a:spcBef>
                <a:spcPts val="0"/>
              </a:spcBef>
              <a:spcAft>
                <a:spcPts val="0"/>
              </a:spcAft>
            </a:pPr>
            <a:r>
              <a:rPr sz="5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Types of Business Information Systems</a:t>
            </a:r>
          </a:p>
        </p:txBody>
      </p:sp>
      <p:sp>
        <p:nvSpPr>
          <p:cNvPr id="4" name="Rounded Rectangle 3"/>
          <p:cNvSpPr/>
          <p:nvPr/>
        </p:nvSpPr>
        <p:spPr>
          <a:xfrm>
            <a:off x="228583" y="1028699"/>
            <a:ext cx="3895928" cy="6191250"/>
          </a:xfrm>
          <a:prstGeom prst="roundRect">
            <a:avLst>
              <a:gd name="adj" fmla="val 8913"/>
            </a:avLst>
          </a:prstGeom>
          <a:solidFill>
            <a:srgbClr val="FFFFFF"/>
          </a:solidFill>
          <a:ln w="33020">
            <a:solidFill>
              <a:srgbClr val="0891B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ed Rectangle 4"/>
          <p:cNvSpPr/>
          <p:nvPr/>
        </p:nvSpPr>
        <p:spPr>
          <a:xfrm>
            <a:off x="1552525" y="1095685"/>
            <a:ext cx="868172" cy="761999"/>
          </a:xfrm>
          <a:prstGeom prst="roundRect">
            <a:avLst>
              <a:gd name="adj" fmla="val 24997500"/>
            </a:avLst>
          </a:prstGeom>
          <a:gradFill rotWithShape="1">
            <a:gsLst>
              <a:gs pos="0">
                <a:srgbClr val="0891B2">
                  <a:alpha val="10000"/>
                </a:srgbClr>
              </a:gs>
              <a:gs pos="100000">
                <a:srgbClr val="10B981">
                  <a:alpha val="10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descr="image.png"/>
          <p:cNvPicPr>
            <a:picLocks noChangeAspect="1"/>
          </p:cNvPicPr>
          <p:nvPr/>
        </p:nvPicPr>
        <p:blipFill>
          <a:blip r:embed="rId3">
            <a:alphaModFix/>
          </a:blip>
          <a:stretch>
            <a:fillRect/>
          </a:stretch>
        </p:blipFill>
        <p:spPr>
          <a:xfrm>
            <a:off x="1704920" y="1284180"/>
            <a:ext cx="520903" cy="385010"/>
          </a:xfrm>
          <a:prstGeom prst="rect">
            <a:avLst/>
          </a:prstGeom>
        </p:spPr>
      </p:pic>
      <p:sp>
        <p:nvSpPr>
          <p:cNvPr id="7" name="TextBox 6"/>
          <p:cNvSpPr txBox="1"/>
          <p:nvPr/>
        </p:nvSpPr>
        <p:spPr>
          <a:xfrm>
            <a:off x="1454043" y="1939626"/>
            <a:ext cx="1103440" cy="664797"/>
          </a:xfrm>
          <a:prstGeom prst="rect">
            <a:avLst/>
          </a:prstGeom>
          <a:noFill/>
        </p:spPr>
        <p:txBody>
          <a:bodyPr wrap="square" lIns="73152" tIns="54864" rIns="73152" bIns="54864" anchor="ctr">
            <a:spAutoFit/>
          </a:bodyPr>
          <a:lstStyle/>
          <a:p>
            <a:pPr algn="ctr">
              <a:spcBef>
                <a:spcPts val="0"/>
              </a:spcBef>
              <a:spcAft>
                <a:spcPts val="780"/>
              </a:spcAft>
            </a:pPr>
            <a:r>
              <a:rPr sz="3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TPS</a:t>
            </a:r>
          </a:p>
        </p:txBody>
      </p:sp>
      <p:sp>
        <p:nvSpPr>
          <p:cNvPr id="8" name="TextBox 7"/>
          <p:cNvSpPr txBox="1"/>
          <p:nvPr/>
        </p:nvSpPr>
        <p:spPr>
          <a:xfrm>
            <a:off x="268429" y="2461870"/>
            <a:ext cx="3805129" cy="418576"/>
          </a:xfrm>
          <a:prstGeom prst="rect">
            <a:avLst/>
          </a:prstGeom>
          <a:noFill/>
        </p:spPr>
        <p:txBody>
          <a:bodyPr wrap="square" lIns="73152" tIns="54864" rIns="73152" bIns="54864" anchor="ctr">
            <a:spAutoFit/>
          </a:bodyPr>
          <a:lstStyle/>
          <a:p>
            <a:pPr algn="ctr">
              <a:spcBef>
                <a:spcPts val="0"/>
              </a:spcBef>
              <a:spcAft>
                <a:spcPts val="1560"/>
              </a:spcAft>
            </a:pPr>
            <a:r>
              <a:rPr sz="2000" b="0"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Transaction Processing System</a:t>
            </a:r>
          </a:p>
        </p:txBody>
      </p:sp>
      <p:pic>
        <p:nvPicPr>
          <p:cNvPr id="9" name="Picture 8" descr="image.png"/>
          <p:cNvPicPr>
            <a:picLocks noChangeAspect="1"/>
          </p:cNvPicPr>
          <p:nvPr/>
        </p:nvPicPr>
        <p:blipFill>
          <a:blip r:embed="rId4">
            <a:alphaModFix/>
          </a:blip>
          <a:stretch>
            <a:fillRect/>
          </a:stretch>
        </p:blipFill>
        <p:spPr>
          <a:xfrm>
            <a:off x="533375" y="2988338"/>
            <a:ext cx="260452" cy="194309"/>
          </a:xfrm>
          <a:prstGeom prst="rect">
            <a:avLst/>
          </a:prstGeom>
        </p:spPr>
      </p:pic>
      <p:sp>
        <p:nvSpPr>
          <p:cNvPr id="10" name="TextBox 9"/>
          <p:cNvSpPr txBox="1"/>
          <p:nvPr/>
        </p:nvSpPr>
        <p:spPr>
          <a:xfrm>
            <a:off x="851546" y="2883985"/>
            <a:ext cx="2810711" cy="1034129"/>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Processes </a:t>
            </a:r>
            <a:r>
              <a:rPr sz="20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daily transactions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routine operations</a:t>
            </a:r>
          </a:p>
        </p:txBody>
      </p:sp>
      <p:pic>
        <p:nvPicPr>
          <p:cNvPr id="11" name="Picture 10" descr="image.png"/>
          <p:cNvPicPr>
            <a:picLocks noChangeAspect="1"/>
          </p:cNvPicPr>
          <p:nvPr/>
        </p:nvPicPr>
        <p:blipFill>
          <a:blip r:embed="rId4">
            <a:alphaModFix/>
          </a:blip>
          <a:stretch>
            <a:fillRect/>
          </a:stretch>
        </p:blipFill>
        <p:spPr>
          <a:xfrm>
            <a:off x="533375" y="4017645"/>
            <a:ext cx="260452" cy="194309"/>
          </a:xfrm>
          <a:prstGeom prst="rect">
            <a:avLst/>
          </a:prstGeom>
        </p:spPr>
      </p:pic>
      <p:sp>
        <p:nvSpPr>
          <p:cNvPr id="12" name="TextBox 11"/>
          <p:cNvSpPr txBox="1"/>
          <p:nvPr/>
        </p:nvSpPr>
        <p:spPr>
          <a:xfrm>
            <a:off x="876267" y="3867833"/>
            <a:ext cx="2810711" cy="1034129"/>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Generates </a:t>
            </a:r>
            <a:r>
              <a:rPr sz="20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operational-level data</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for day-to-day business</a:t>
            </a:r>
          </a:p>
        </p:txBody>
      </p:sp>
      <p:pic>
        <p:nvPicPr>
          <p:cNvPr id="13" name="Picture 12" descr="image.png"/>
          <p:cNvPicPr>
            <a:picLocks noChangeAspect="1"/>
          </p:cNvPicPr>
          <p:nvPr/>
        </p:nvPicPr>
        <p:blipFill>
          <a:blip r:embed="rId4">
            <a:alphaModFix/>
          </a:blip>
          <a:stretch>
            <a:fillRect/>
          </a:stretch>
        </p:blipFill>
        <p:spPr>
          <a:xfrm>
            <a:off x="533375" y="5141594"/>
            <a:ext cx="260452" cy="194309"/>
          </a:xfrm>
          <a:prstGeom prst="rect">
            <a:avLst/>
          </a:prstGeom>
        </p:spPr>
      </p:pic>
      <p:sp>
        <p:nvSpPr>
          <p:cNvPr id="14" name="TextBox 13"/>
          <p:cNvSpPr txBox="1"/>
          <p:nvPr/>
        </p:nvSpPr>
        <p:spPr>
          <a:xfrm>
            <a:off x="876267" y="4997911"/>
            <a:ext cx="2810711" cy="1034129"/>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a:t>
            </a:r>
            <a:r>
              <a:rPr sz="20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Point-of-Sale</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systems, inventory tracking</a:t>
            </a:r>
          </a:p>
        </p:txBody>
      </p:sp>
      <p:sp>
        <p:nvSpPr>
          <p:cNvPr id="15" name="TextBox 14"/>
          <p:cNvSpPr txBox="1"/>
          <p:nvPr/>
        </p:nvSpPr>
        <p:spPr>
          <a:xfrm>
            <a:off x="1008407" y="6378353"/>
            <a:ext cx="2118920" cy="387798"/>
          </a:xfrm>
          <a:prstGeom prst="rect">
            <a:avLst/>
          </a:prstGeom>
          <a:noFill/>
        </p:spPr>
        <p:txBody>
          <a:bodyPr wrap="square" lIns="73152" tIns="54864" rIns="73152" bIns="54864" anchor="ctr">
            <a:spAutoFit/>
          </a:bodyPr>
          <a:lstStyle/>
          <a:p>
            <a:pPr algn="ctr">
              <a:spcBef>
                <a:spcPts val="0"/>
              </a:spcBef>
              <a:spcAft>
                <a:spcPts val="0"/>
              </a:spcAft>
            </a:pPr>
            <a:r>
              <a:rPr b="1" i="1" dirty="0">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Level</a:t>
            </a:r>
          </a:p>
        </p:txBody>
      </p:sp>
      <p:sp>
        <p:nvSpPr>
          <p:cNvPr id="16" name="Rounded Rectangle 15"/>
          <p:cNvSpPr/>
          <p:nvPr/>
        </p:nvSpPr>
        <p:spPr>
          <a:xfrm>
            <a:off x="4257565" y="1047749"/>
            <a:ext cx="3895928" cy="6191250"/>
          </a:xfrm>
          <a:prstGeom prst="roundRect">
            <a:avLst>
              <a:gd name="adj" fmla="val 8913"/>
            </a:avLst>
          </a:prstGeom>
          <a:solidFill>
            <a:srgbClr val="FFFFFF"/>
          </a:solidFill>
          <a:ln w="33020">
            <a:solidFill>
              <a:srgbClr val="0891B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ounded Rectangle 16"/>
          <p:cNvSpPr/>
          <p:nvPr/>
        </p:nvSpPr>
        <p:spPr>
          <a:xfrm>
            <a:off x="5467207" y="1095685"/>
            <a:ext cx="868172" cy="761999"/>
          </a:xfrm>
          <a:prstGeom prst="roundRect">
            <a:avLst>
              <a:gd name="adj" fmla="val 24997500"/>
            </a:avLst>
          </a:prstGeom>
          <a:gradFill rotWithShape="1">
            <a:gsLst>
              <a:gs pos="0">
                <a:srgbClr val="0891B2">
                  <a:alpha val="10000"/>
                </a:srgbClr>
              </a:gs>
              <a:gs pos="100000">
                <a:srgbClr val="10B981">
                  <a:alpha val="10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8" name="Picture 17" descr="image.png"/>
          <p:cNvPicPr>
            <a:picLocks noChangeAspect="1"/>
          </p:cNvPicPr>
          <p:nvPr/>
        </p:nvPicPr>
        <p:blipFill>
          <a:blip r:embed="rId5">
            <a:alphaModFix/>
          </a:blip>
          <a:stretch>
            <a:fillRect/>
          </a:stretch>
        </p:blipFill>
        <p:spPr>
          <a:xfrm>
            <a:off x="5733902" y="1302228"/>
            <a:ext cx="520903" cy="348915"/>
          </a:xfrm>
          <a:prstGeom prst="rect">
            <a:avLst/>
          </a:prstGeom>
        </p:spPr>
      </p:pic>
      <p:sp>
        <p:nvSpPr>
          <p:cNvPr id="19" name="TextBox 18"/>
          <p:cNvSpPr txBox="1"/>
          <p:nvPr/>
        </p:nvSpPr>
        <p:spPr>
          <a:xfrm>
            <a:off x="5470200" y="1939626"/>
            <a:ext cx="1132662" cy="664797"/>
          </a:xfrm>
          <a:prstGeom prst="rect">
            <a:avLst/>
          </a:prstGeom>
          <a:noFill/>
        </p:spPr>
        <p:txBody>
          <a:bodyPr wrap="square" lIns="73152" tIns="54864" rIns="73152" bIns="54864" anchor="ctr">
            <a:spAutoFit/>
          </a:bodyPr>
          <a:lstStyle/>
          <a:p>
            <a:pPr algn="ctr">
              <a:spcBef>
                <a:spcPts val="0"/>
              </a:spcBef>
              <a:spcAft>
                <a:spcPts val="780"/>
              </a:spcAft>
            </a:pPr>
            <a:r>
              <a:rPr sz="3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a:t>
            </a:r>
          </a:p>
        </p:txBody>
      </p:sp>
      <p:sp>
        <p:nvSpPr>
          <p:cNvPr id="20" name="TextBox 19"/>
          <p:cNvSpPr txBox="1"/>
          <p:nvPr/>
        </p:nvSpPr>
        <p:spPr>
          <a:xfrm>
            <a:off x="4078308" y="2461870"/>
            <a:ext cx="4043950" cy="418576"/>
          </a:xfrm>
          <a:prstGeom prst="rect">
            <a:avLst/>
          </a:prstGeom>
          <a:noFill/>
        </p:spPr>
        <p:txBody>
          <a:bodyPr wrap="square" lIns="73152" tIns="54864" rIns="73152" bIns="54864" anchor="ctr">
            <a:spAutoFit/>
          </a:bodyPr>
          <a:lstStyle/>
          <a:p>
            <a:pPr algn="ctr">
              <a:spcBef>
                <a:spcPts val="0"/>
              </a:spcBef>
              <a:spcAft>
                <a:spcPts val="1560"/>
              </a:spcAft>
            </a:pPr>
            <a:r>
              <a:rPr sz="2000" b="0"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Information System</a:t>
            </a:r>
          </a:p>
        </p:txBody>
      </p:sp>
      <p:pic>
        <p:nvPicPr>
          <p:cNvPr id="21" name="Picture 20" descr="image.png"/>
          <p:cNvPicPr>
            <a:picLocks noChangeAspect="1"/>
          </p:cNvPicPr>
          <p:nvPr/>
        </p:nvPicPr>
        <p:blipFill>
          <a:blip r:embed="rId4">
            <a:alphaModFix/>
          </a:blip>
          <a:stretch>
            <a:fillRect/>
          </a:stretch>
        </p:blipFill>
        <p:spPr>
          <a:xfrm>
            <a:off x="4562357" y="3083588"/>
            <a:ext cx="260452" cy="194309"/>
          </a:xfrm>
          <a:prstGeom prst="rect">
            <a:avLst/>
          </a:prstGeom>
        </p:spPr>
      </p:pic>
      <p:sp>
        <p:nvSpPr>
          <p:cNvPr id="22" name="TextBox 21"/>
          <p:cNvSpPr txBox="1"/>
          <p:nvPr/>
        </p:nvSpPr>
        <p:spPr>
          <a:xfrm>
            <a:off x="4905249" y="2970576"/>
            <a:ext cx="2810711"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Generates </a:t>
            </a:r>
            <a:r>
              <a:rPr sz="20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reports and summaries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for managers</a:t>
            </a:r>
          </a:p>
        </p:txBody>
      </p:sp>
      <p:pic>
        <p:nvPicPr>
          <p:cNvPr id="23" name="Picture 22" descr="image.png"/>
          <p:cNvPicPr>
            <a:picLocks noChangeAspect="1"/>
          </p:cNvPicPr>
          <p:nvPr/>
        </p:nvPicPr>
        <p:blipFill>
          <a:blip r:embed="rId4">
            <a:alphaModFix/>
          </a:blip>
          <a:stretch>
            <a:fillRect/>
          </a:stretch>
        </p:blipFill>
        <p:spPr>
          <a:xfrm>
            <a:off x="4562357" y="4131945"/>
            <a:ext cx="260452" cy="194309"/>
          </a:xfrm>
          <a:prstGeom prst="rect">
            <a:avLst/>
          </a:prstGeom>
        </p:spPr>
      </p:pic>
      <p:sp>
        <p:nvSpPr>
          <p:cNvPr id="24" name="TextBox 23"/>
          <p:cNvSpPr txBox="1"/>
          <p:nvPr/>
        </p:nvSpPr>
        <p:spPr>
          <a:xfrm>
            <a:off x="4905249" y="3999273"/>
            <a:ext cx="2810711"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Supports </a:t>
            </a:r>
            <a:r>
              <a:rPr sz="20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tactical-level decisions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planning</a:t>
            </a:r>
          </a:p>
        </p:txBody>
      </p:sp>
      <p:pic>
        <p:nvPicPr>
          <p:cNvPr id="25" name="Picture 24" descr="image.png"/>
          <p:cNvPicPr>
            <a:picLocks noChangeAspect="1"/>
          </p:cNvPicPr>
          <p:nvPr/>
        </p:nvPicPr>
        <p:blipFill>
          <a:blip r:embed="rId4">
            <a:alphaModFix/>
          </a:blip>
          <a:stretch>
            <a:fillRect/>
          </a:stretch>
        </p:blipFill>
        <p:spPr>
          <a:xfrm>
            <a:off x="4562357" y="5160644"/>
            <a:ext cx="260452" cy="194309"/>
          </a:xfrm>
          <a:prstGeom prst="rect">
            <a:avLst/>
          </a:prstGeom>
        </p:spPr>
      </p:pic>
      <p:sp>
        <p:nvSpPr>
          <p:cNvPr id="26" name="TextBox 25"/>
          <p:cNvSpPr txBox="1"/>
          <p:nvPr/>
        </p:nvSpPr>
        <p:spPr>
          <a:xfrm>
            <a:off x="4905249" y="5027974"/>
            <a:ext cx="2810711"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a:t>
            </a:r>
            <a:r>
              <a:rPr sz="20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Sales analytics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financial dashboards</a:t>
            </a:r>
          </a:p>
        </p:txBody>
      </p:sp>
      <p:sp>
        <p:nvSpPr>
          <p:cNvPr id="27" name="TextBox 26"/>
          <p:cNvSpPr txBox="1"/>
          <p:nvPr/>
        </p:nvSpPr>
        <p:spPr>
          <a:xfrm>
            <a:off x="5200987" y="6374956"/>
            <a:ext cx="1671087" cy="387798"/>
          </a:xfrm>
          <a:prstGeom prst="rect">
            <a:avLst/>
          </a:prstGeom>
          <a:noFill/>
        </p:spPr>
        <p:txBody>
          <a:bodyPr wrap="square" lIns="73152" tIns="54864" rIns="73152" bIns="54864" anchor="ctr">
            <a:spAutoFit/>
          </a:bodyPr>
          <a:lstStyle/>
          <a:p>
            <a:pPr algn="ctr">
              <a:spcBef>
                <a:spcPts val="0"/>
              </a:spcBef>
              <a:spcAft>
                <a:spcPts val="0"/>
              </a:spcAft>
            </a:pPr>
            <a:r>
              <a:rPr b="1" i="1" dirty="0">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Tactical Level</a:t>
            </a:r>
          </a:p>
        </p:txBody>
      </p:sp>
      <p:sp>
        <p:nvSpPr>
          <p:cNvPr id="28" name="Rounded Rectangle 27"/>
          <p:cNvSpPr/>
          <p:nvPr/>
        </p:nvSpPr>
        <p:spPr>
          <a:xfrm>
            <a:off x="8238922" y="1047749"/>
            <a:ext cx="3895928" cy="6191250"/>
          </a:xfrm>
          <a:prstGeom prst="roundRect">
            <a:avLst>
              <a:gd name="adj" fmla="val 8913"/>
            </a:avLst>
          </a:prstGeom>
          <a:solidFill>
            <a:srgbClr val="FFFFFF"/>
          </a:solidFill>
          <a:ln w="33020">
            <a:solidFill>
              <a:srgbClr val="0891B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2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9" name="Rounded Rectangle 28"/>
          <p:cNvSpPr/>
          <p:nvPr/>
        </p:nvSpPr>
        <p:spPr>
          <a:xfrm>
            <a:off x="9534289" y="1095685"/>
            <a:ext cx="950360" cy="761999"/>
          </a:xfrm>
          <a:prstGeom prst="roundRect">
            <a:avLst>
              <a:gd name="adj" fmla="val 24997500"/>
            </a:avLst>
          </a:prstGeom>
          <a:gradFill rotWithShape="1">
            <a:gsLst>
              <a:gs pos="0">
                <a:srgbClr val="0891B2">
                  <a:alpha val="10000"/>
                </a:srgbClr>
              </a:gs>
              <a:gs pos="100000">
                <a:srgbClr val="10B981">
                  <a:alpha val="10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0" name="Picture 29" descr="image.png"/>
          <p:cNvPicPr>
            <a:picLocks noChangeAspect="1"/>
          </p:cNvPicPr>
          <p:nvPr/>
        </p:nvPicPr>
        <p:blipFill>
          <a:blip r:embed="rId6">
            <a:alphaModFix/>
          </a:blip>
          <a:stretch>
            <a:fillRect/>
          </a:stretch>
        </p:blipFill>
        <p:spPr>
          <a:xfrm>
            <a:off x="9686684" y="1338322"/>
            <a:ext cx="570216" cy="276726"/>
          </a:xfrm>
          <a:prstGeom prst="rect">
            <a:avLst/>
          </a:prstGeom>
        </p:spPr>
      </p:pic>
      <p:sp>
        <p:nvSpPr>
          <p:cNvPr id="31" name="TextBox 30"/>
          <p:cNvSpPr txBox="1"/>
          <p:nvPr/>
        </p:nvSpPr>
        <p:spPr>
          <a:xfrm>
            <a:off x="9323687" y="1939627"/>
            <a:ext cx="1463811" cy="664797"/>
          </a:xfrm>
          <a:prstGeom prst="rect">
            <a:avLst/>
          </a:prstGeom>
          <a:noFill/>
        </p:spPr>
        <p:txBody>
          <a:bodyPr wrap="square" lIns="73152" tIns="54864" rIns="73152" bIns="54864" anchor="ctr">
            <a:spAutoFit/>
          </a:bodyPr>
          <a:lstStyle/>
          <a:p>
            <a:pPr algn="ctr">
              <a:spcBef>
                <a:spcPts val="0"/>
              </a:spcBef>
              <a:spcAft>
                <a:spcPts val="780"/>
              </a:spcAft>
            </a:pPr>
            <a:r>
              <a:rPr sz="3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CRM</a:t>
            </a:r>
          </a:p>
        </p:txBody>
      </p:sp>
      <p:sp>
        <p:nvSpPr>
          <p:cNvPr id="32" name="TextBox 31"/>
          <p:cNvSpPr txBox="1"/>
          <p:nvPr/>
        </p:nvSpPr>
        <p:spPr>
          <a:xfrm>
            <a:off x="8505613" y="2436568"/>
            <a:ext cx="3504457" cy="726353"/>
          </a:xfrm>
          <a:prstGeom prst="rect">
            <a:avLst/>
          </a:prstGeom>
          <a:noFill/>
        </p:spPr>
        <p:txBody>
          <a:bodyPr wrap="square" lIns="73152" tIns="54864" rIns="73152" bIns="54864" anchor="ctr">
            <a:spAutoFit/>
          </a:bodyPr>
          <a:lstStyle/>
          <a:p>
            <a:pPr algn="ctr">
              <a:spcBef>
                <a:spcPts val="0"/>
              </a:spcBef>
              <a:spcAft>
                <a:spcPts val="1560"/>
              </a:spcAft>
            </a:pPr>
            <a:r>
              <a:rPr sz="2000" b="0"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 Relationship Management</a:t>
            </a:r>
          </a:p>
        </p:txBody>
      </p:sp>
      <p:pic>
        <p:nvPicPr>
          <p:cNvPr id="33" name="Picture 32" descr="image.png"/>
          <p:cNvPicPr>
            <a:picLocks noChangeAspect="1"/>
          </p:cNvPicPr>
          <p:nvPr/>
        </p:nvPicPr>
        <p:blipFill>
          <a:blip r:embed="rId4">
            <a:alphaModFix/>
          </a:blip>
          <a:stretch>
            <a:fillRect/>
          </a:stretch>
        </p:blipFill>
        <p:spPr>
          <a:xfrm>
            <a:off x="8520684" y="3498202"/>
            <a:ext cx="285108" cy="194309"/>
          </a:xfrm>
          <a:prstGeom prst="rect">
            <a:avLst/>
          </a:prstGeom>
        </p:spPr>
      </p:pic>
      <p:sp>
        <p:nvSpPr>
          <p:cNvPr id="34" name="TextBox 33"/>
          <p:cNvSpPr txBox="1"/>
          <p:nvPr/>
        </p:nvSpPr>
        <p:spPr>
          <a:xfrm>
            <a:off x="8848506" y="3401049"/>
            <a:ext cx="3076794" cy="1034129"/>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Manages </a:t>
            </a:r>
            <a:r>
              <a:rPr sz="20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 interactions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relationships</a:t>
            </a:r>
          </a:p>
        </p:txBody>
      </p:sp>
      <p:pic>
        <p:nvPicPr>
          <p:cNvPr id="35" name="Picture 34" descr="image.png"/>
          <p:cNvPicPr>
            <a:picLocks noChangeAspect="1"/>
          </p:cNvPicPr>
          <p:nvPr/>
        </p:nvPicPr>
        <p:blipFill>
          <a:blip r:embed="rId4">
            <a:alphaModFix/>
          </a:blip>
          <a:stretch>
            <a:fillRect/>
          </a:stretch>
        </p:blipFill>
        <p:spPr>
          <a:xfrm>
            <a:off x="8505614" y="4674870"/>
            <a:ext cx="285108" cy="194309"/>
          </a:xfrm>
          <a:prstGeom prst="rect">
            <a:avLst/>
          </a:prstGeom>
        </p:spPr>
      </p:pic>
      <p:sp>
        <p:nvSpPr>
          <p:cNvPr id="36" name="TextBox 35"/>
          <p:cNvSpPr txBox="1"/>
          <p:nvPr/>
        </p:nvSpPr>
        <p:spPr>
          <a:xfrm>
            <a:off x="8848506" y="4542198"/>
            <a:ext cx="3076794"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Provides </a:t>
            </a:r>
            <a:r>
              <a:rPr sz="20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strategic-level insights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for growth</a:t>
            </a:r>
          </a:p>
        </p:txBody>
      </p:sp>
      <p:pic>
        <p:nvPicPr>
          <p:cNvPr id="37" name="Picture 36" descr="image.png"/>
          <p:cNvPicPr>
            <a:picLocks noChangeAspect="1"/>
          </p:cNvPicPr>
          <p:nvPr/>
        </p:nvPicPr>
        <p:blipFill>
          <a:blip r:embed="rId4">
            <a:alphaModFix/>
          </a:blip>
          <a:stretch>
            <a:fillRect/>
          </a:stretch>
        </p:blipFill>
        <p:spPr>
          <a:xfrm>
            <a:off x="8505614" y="5553073"/>
            <a:ext cx="285108" cy="194309"/>
          </a:xfrm>
          <a:prstGeom prst="rect">
            <a:avLst/>
          </a:prstGeom>
        </p:spPr>
      </p:pic>
      <p:sp>
        <p:nvSpPr>
          <p:cNvPr id="38" name="TextBox 37"/>
          <p:cNvSpPr txBox="1"/>
          <p:nvPr/>
        </p:nvSpPr>
        <p:spPr>
          <a:xfrm>
            <a:off x="8848506" y="5408974"/>
            <a:ext cx="3076794"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Example: </a:t>
            </a:r>
            <a:r>
              <a:rPr sz="20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 databases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loyalty programs</a:t>
            </a:r>
          </a:p>
        </p:txBody>
      </p:sp>
      <p:sp>
        <p:nvSpPr>
          <p:cNvPr id="39" name="TextBox 38"/>
          <p:cNvSpPr txBox="1"/>
          <p:nvPr/>
        </p:nvSpPr>
        <p:spPr>
          <a:xfrm>
            <a:off x="9096915" y="6378353"/>
            <a:ext cx="1951641" cy="387798"/>
          </a:xfrm>
          <a:prstGeom prst="rect">
            <a:avLst/>
          </a:prstGeom>
          <a:noFill/>
        </p:spPr>
        <p:txBody>
          <a:bodyPr wrap="square" lIns="73152" tIns="54864" rIns="73152" bIns="54864" anchor="ctr">
            <a:spAutoFit/>
          </a:bodyPr>
          <a:lstStyle/>
          <a:p>
            <a:pPr algn="ctr">
              <a:spcBef>
                <a:spcPts val="0"/>
              </a:spcBef>
              <a:spcAft>
                <a:spcPts val="0"/>
              </a:spcAft>
            </a:pPr>
            <a:r>
              <a:rPr b="1" i="1" dirty="0">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Level</a:t>
            </a:r>
          </a:p>
        </p:txBody>
      </p:sp>
      <p:sp>
        <p:nvSpPr>
          <p:cNvPr id="40" name="Rectangle 39"/>
          <p:cNvSpPr/>
          <p:nvPr/>
        </p:nvSpPr>
        <p:spPr>
          <a:xfrm>
            <a:off x="-247650" y="7696200"/>
            <a:ext cx="13890776" cy="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4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161163"/>
            <a:ext cx="9916433" cy="630173"/>
          </a:xfrm>
          <a:prstGeom prst="rect">
            <a:avLst/>
          </a:prstGeom>
          <a:noFill/>
        </p:spPr>
        <p:txBody>
          <a:bodyPr wrap="none" lIns="73152" tIns="54864" rIns="73152" bIns="54864" anchor="ctr">
            <a:spAutoFit/>
          </a:bodyPr>
          <a:lstStyle/>
          <a:p>
            <a:pPr algn="l">
              <a:lnSpc>
                <a:spcPts val="3900"/>
              </a:lnSpc>
              <a:spcBef>
                <a:spcPts val="0"/>
              </a:spcBef>
              <a:spcAft>
                <a:spcPts val="0"/>
              </a:spcAft>
            </a:pPr>
            <a:r>
              <a:rPr sz="48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Case Study: Glamour Cuts Hair Salon</a:t>
            </a:r>
          </a:p>
        </p:txBody>
      </p:sp>
      <p:sp>
        <p:nvSpPr>
          <p:cNvPr id="4" name="Rectangle 3"/>
          <p:cNvSpPr/>
          <p:nvPr/>
        </p:nvSpPr>
        <p:spPr>
          <a:xfrm>
            <a:off x="0" y="952499"/>
            <a:ext cx="7315017" cy="5905500"/>
          </a:xfrm>
          <a:prstGeom prst="rect">
            <a:avLst/>
          </a:prstGeom>
          <a:blipFill>
            <a:blip r:embed="rId3"/>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ectangle 4"/>
          <p:cNvSpPr/>
          <p:nvPr/>
        </p:nvSpPr>
        <p:spPr>
          <a:xfrm>
            <a:off x="95145" y="1200421"/>
            <a:ext cx="7315017" cy="5905500"/>
          </a:xfrm>
          <a:prstGeom prst="rect">
            <a:avLst/>
          </a:prstGeom>
          <a:gradFill rotWithShape="1">
            <a:gsLst>
              <a:gs pos="0">
                <a:srgbClr val="000000">
                  <a:alpha val="0"/>
                </a:srgbClr>
              </a:gs>
              <a:gs pos="100000">
                <a:srgbClr val="F8FAFC">
                  <a:alpha val="30000"/>
                </a:srgbClr>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ounded Rectangle 5"/>
          <p:cNvSpPr/>
          <p:nvPr/>
        </p:nvSpPr>
        <p:spPr>
          <a:xfrm>
            <a:off x="304792" y="1257300"/>
            <a:ext cx="2381190" cy="514350"/>
          </a:xfrm>
          <a:prstGeom prst="roundRect">
            <a:avLst>
              <a:gd name="adj" fmla="val 4444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descr="image.png"/>
          <p:cNvPicPr>
            <a:picLocks noChangeAspect="1"/>
          </p:cNvPicPr>
          <p:nvPr/>
        </p:nvPicPr>
        <p:blipFill>
          <a:blip r:embed="rId4">
            <a:alphaModFix/>
          </a:blip>
          <a:stretch>
            <a:fillRect/>
          </a:stretch>
        </p:blipFill>
        <p:spPr>
          <a:xfrm>
            <a:off x="533386" y="1399967"/>
            <a:ext cx="266693" cy="229014"/>
          </a:xfrm>
          <a:prstGeom prst="rect">
            <a:avLst/>
          </a:prstGeom>
        </p:spPr>
      </p:pic>
      <p:sp>
        <p:nvSpPr>
          <p:cNvPr id="8" name="TextBox 7"/>
          <p:cNvSpPr txBox="1"/>
          <p:nvPr/>
        </p:nvSpPr>
        <p:spPr>
          <a:xfrm>
            <a:off x="914377" y="1338851"/>
            <a:ext cx="1603259" cy="351250"/>
          </a:xfrm>
          <a:prstGeom prst="rect">
            <a:avLst/>
          </a:prstGeom>
          <a:noFill/>
        </p:spPr>
        <p:txBody>
          <a:bodyPr wrap="none" lIns="73152" tIns="54864" rIns="73152" bIns="54864" anchor="ctr">
            <a:spAutoFit/>
          </a:bodyPr>
          <a:lstStyle/>
          <a:p>
            <a:pPr algn="l">
              <a:lnSpc>
                <a:spcPts val="1950"/>
              </a:lnSpc>
              <a:spcBef>
                <a:spcPts val="0"/>
              </a:spcBef>
              <a:spcAft>
                <a:spcPts val="0"/>
              </a:spcAft>
            </a:pPr>
            <a:r>
              <a:rPr sz="1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Consulting Brief</a:t>
            </a:r>
          </a:p>
        </p:txBody>
      </p:sp>
      <p:sp>
        <p:nvSpPr>
          <p:cNvPr id="9" name="Rounded Rectangle 8"/>
          <p:cNvSpPr/>
          <p:nvPr/>
        </p:nvSpPr>
        <p:spPr>
          <a:xfrm>
            <a:off x="7445223" y="1184762"/>
            <a:ext cx="4686183" cy="5438774"/>
          </a:xfrm>
          <a:prstGeom prst="roundRect">
            <a:avLst>
              <a:gd name="adj" fmla="val 7582"/>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ounded Rectangle 9"/>
          <p:cNvSpPr/>
          <p:nvPr/>
        </p:nvSpPr>
        <p:spPr>
          <a:xfrm>
            <a:off x="10430853" y="746917"/>
            <a:ext cx="1776751" cy="1523999"/>
          </a:xfrm>
          <a:prstGeom prst="roundRect">
            <a:avLst>
              <a:gd name="adj" fmla="val 12498750"/>
            </a:avLst>
          </a:prstGeom>
          <a:gradFill rotWithShape="1">
            <a:gsLst>
              <a:gs pos="0">
                <a:srgbClr val="0891B2">
                  <a:alpha val="8000"/>
                </a:srgbClr>
              </a:gs>
              <a:gs pos="100000">
                <a:srgbClr val="10B981">
                  <a:alpha val="8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ounded Rectangle 10"/>
          <p:cNvSpPr/>
          <p:nvPr/>
        </p:nvSpPr>
        <p:spPr>
          <a:xfrm>
            <a:off x="7886502" y="1571625"/>
            <a:ext cx="533386" cy="533399"/>
          </a:xfrm>
          <a:prstGeom prst="roundRect">
            <a:avLst>
              <a:gd name="adj" fmla="val 35710714"/>
            </a:avLst>
          </a:prstGeom>
          <a:gradFill rotWithShape="1">
            <a:gsLst>
              <a:gs pos="0">
                <a:srgbClr val="0891B2"/>
              </a:gs>
              <a:gs pos="100000">
                <a:srgbClr val="10B981"/>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descr="image.png"/>
          <p:cNvPicPr>
            <a:picLocks noChangeAspect="1"/>
          </p:cNvPicPr>
          <p:nvPr/>
        </p:nvPicPr>
        <p:blipFill>
          <a:blip r:embed="rId5">
            <a:alphaModFix/>
          </a:blip>
          <a:stretch>
            <a:fillRect/>
          </a:stretch>
        </p:blipFill>
        <p:spPr>
          <a:xfrm>
            <a:off x="8000799" y="1729886"/>
            <a:ext cx="304792" cy="216876"/>
          </a:xfrm>
          <a:prstGeom prst="rect">
            <a:avLst/>
          </a:prstGeom>
        </p:spPr>
      </p:pic>
      <p:sp>
        <p:nvSpPr>
          <p:cNvPr id="13" name="TextBox 12"/>
          <p:cNvSpPr txBox="1"/>
          <p:nvPr/>
        </p:nvSpPr>
        <p:spPr>
          <a:xfrm>
            <a:off x="8572285" y="1505927"/>
            <a:ext cx="2186752" cy="664797"/>
          </a:xfrm>
          <a:prstGeom prst="rect">
            <a:avLst/>
          </a:prstGeom>
          <a:noFill/>
        </p:spPr>
        <p:txBody>
          <a:bodyPr wrap="none" lIns="73152" tIns="54864" rIns="73152" bIns="54864" anchor="ctr">
            <a:spAutoFit/>
          </a:bodyPr>
          <a:lstStyle/>
          <a:p>
            <a:pPr algn="l">
              <a:spcBef>
                <a:spcPts val="0"/>
              </a:spcBef>
              <a:spcAft>
                <a:spcPts val="0"/>
              </a:spcAft>
            </a:pPr>
            <a:r>
              <a:rPr sz="3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Our Client</a:t>
            </a:r>
          </a:p>
        </p:txBody>
      </p:sp>
      <p:pic>
        <p:nvPicPr>
          <p:cNvPr id="14" name="Picture 13" descr="image.png"/>
          <p:cNvPicPr>
            <a:picLocks noChangeAspect="1"/>
          </p:cNvPicPr>
          <p:nvPr/>
        </p:nvPicPr>
        <p:blipFill>
          <a:blip r:embed="rId6">
            <a:alphaModFix/>
          </a:blip>
          <a:stretch>
            <a:fillRect/>
          </a:stretch>
        </p:blipFill>
        <p:spPr>
          <a:xfrm>
            <a:off x="7886502" y="2393322"/>
            <a:ext cx="247643" cy="204455"/>
          </a:xfrm>
          <a:prstGeom prst="rect">
            <a:avLst/>
          </a:prstGeom>
        </p:spPr>
      </p:pic>
      <p:sp>
        <p:nvSpPr>
          <p:cNvPr id="15" name="TextBox 14"/>
          <p:cNvSpPr txBox="1"/>
          <p:nvPr/>
        </p:nvSpPr>
        <p:spPr>
          <a:xfrm>
            <a:off x="8248443" y="2250723"/>
            <a:ext cx="3415487" cy="480131"/>
          </a:xfrm>
          <a:prstGeom prst="rect">
            <a:avLst/>
          </a:prstGeom>
          <a:noFill/>
        </p:spPr>
        <p:txBody>
          <a:bodyPr wrap="none" lIns="73152" tIns="54864" rIns="73152" bIns="54864" anchor="ctr">
            <a:spAutoFit/>
          </a:bodyPr>
          <a:lstStyle/>
          <a:p>
            <a:pPr algn="l">
              <a:spcBef>
                <a:spcPts val="0"/>
              </a:spcBef>
              <a:spcAft>
                <a:spcPts val="26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Growing Salon in Bristol</a:t>
            </a:r>
          </a:p>
        </p:txBody>
      </p:sp>
      <p:sp>
        <p:nvSpPr>
          <p:cNvPr id="16" name="TextBox 15"/>
          <p:cNvSpPr txBox="1"/>
          <p:nvPr/>
        </p:nvSpPr>
        <p:spPr>
          <a:xfrm>
            <a:off x="8248443" y="2608624"/>
            <a:ext cx="2895527" cy="726353"/>
          </a:xfrm>
          <a:prstGeom prst="rect">
            <a:avLst/>
          </a:prstGeom>
          <a:noFill/>
        </p:spPr>
        <p:txBody>
          <a:bodyPr wrap="square" lIns="73152" tIns="54864" rIns="73152" bIns="54864" anchor="ctr">
            <a:spAutoFit/>
          </a:bodyPr>
          <a:lstStyle/>
          <a:p>
            <a:pPr algn="l">
              <a:spcBef>
                <a:spcPts val="0"/>
              </a:spcBef>
              <a:spcAft>
                <a:spcPts val="0"/>
              </a:spcAft>
            </a:pPr>
            <a:r>
              <a:rPr sz="2000" b="0" i="1">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 staff members • Established 3 years</a:t>
            </a:r>
          </a:p>
        </p:txBody>
      </p:sp>
      <p:pic>
        <p:nvPicPr>
          <p:cNvPr id="17" name="Picture 16" descr="image.png"/>
          <p:cNvPicPr>
            <a:picLocks noChangeAspect="1"/>
          </p:cNvPicPr>
          <p:nvPr/>
        </p:nvPicPr>
        <p:blipFill>
          <a:blip r:embed="rId7">
            <a:alphaModFix/>
          </a:blip>
          <a:stretch>
            <a:fillRect/>
          </a:stretch>
        </p:blipFill>
        <p:spPr>
          <a:xfrm>
            <a:off x="7886502" y="3532224"/>
            <a:ext cx="247643" cy="155501"/>
          </a:xfrm>
          <a:prstGeom prst="rect">
            <a:avLst/>
          </a:prstGeom>
        </p:spPr>
      </p:pic>
      <p:sp>
        <p:nvSpPr>
          <p:cNvPr id="18" name="TextBox 17"/>
          <p:cNvSpPr txBox="1"/>
          <p:nvPr/>
        </p:nvSpPr>
        <p:spPr>
          <a:xfrm>
            <a:off x="8248443" y="3365148"/>
            <a:ext cx="3486788" cy="480131"/>
          </a:xfrm>
          <a:prstGeom prst="rect">
            <a:avLst/>
          </a:prstGeom>
          <a:noFill/>
        </p:spPr>
        <p:txBody>
          <a:bodyPr wrap="none" lIns="73152" tIns="54864" rIns="73152" bIns="54864" anchor="ctr">
            <a:spAutoFit/>
          </a:bodyPr>
          <a:lstStyle/>
          <a:p>
            <a:pPr algn="l">
              <a:spcBef>
                <a:spcPts val="0"/>
              </a:spcBef>
              <a:spcAft>
                <a:spcPts val="26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200+ Monthly Customers</a:t>
            </a:r>
          </a:p>
        </p:txBody>
      </p:sp>
      <p:sp>
        <p:nvSpPr>
          <p:cNvPr id="19" name="TextBox 18"/>
          <p:cNvSpPr txBox="1"/>
          <p:nvPr/>
        </p:nvSpPr>
        <p:spPr>
          <a:xfrm>
            <a:off x="8248443" y="3734063"/>
            <a:ext cx="2678875" cy="418576"/>
          </a:xfrm>
          <a:prstGeom prst="rect">
            <a:avLst/>
          </a:prstGeom>
          <a:noFill/>
        </p:spPr>
        <p:txBody>
          <a:bodyPr wrap="none" lIns="73152" tIns="54864" rIns="73152" bIns="54864" anchor="ctr">
            <a:spAutoFit/>
          </a:bodyPr>
          <a:lstStyle/>
          <a:p>
            <a:pPr algn="l">
              <a:spcBef>
                <a:spcPts val="0"/>
              </a:spcBef>
              <a:spcAft>
                <a:spcPts val="0"/>
              </a:spcAft>
            </a:pPr>
            <a:r>
              <a:rPr sz="2000" b="0" i="1">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Steady growth trajectory</a:t>
            </a:r>
          </a:p>
        </p:txBody>
      </p:sp>
      <p:sp>
        <p:nvSpPr>
          <p:cNvPr id="20" name="Rectangle 19"/>
          <p:cNvSpPr/>
          <p:nvPr/>
        </p:nvSpPr>
        <p:spPr>
          <a:xfrm>
            <a:off x="7886502" y="4276725"/>
            <a:ext cx="3257468" cy="9525"/>
          </a:xfrm>
          <a:prstGeom prst="rect">
            <a:avLst/>
          </a:prstGeom>
          <a:gradFill rotWithShape="1">
            <a:gsLst>
              <a:gs pos="0">
                <a:srgbClr val="0891B2"/>
              </a:gs>
              <a:gs pos="100000">
                <a:srgbClr val="000000">
                  <a:alpha val="0"/>
                </a:srgbClr>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Rounded Rectangle 20"/>
          <p:cNvSpPr/>
          <p:nvPr/>
        </p:nvSpPr>
        <p:spPr>
          <a:xfrm>
            <a:off x="7886502" y="4476750"/>
            <a:ext cx="3257468" cy="1771650"/>
          </a:xfrm>
          <a:prstGeom prst="roundRect">
            <a:avLst>
              <a:gd name="adj" fmla="val 12903"/>
            </a:avLst>
          </a:prstGeom>
          <a:solidFill>
            <a:srgbClr val="FEF2F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2" name="Round Same Side Corner Rectangle 21"/>
          <p:cNvSpPr/>
          <p:nvPr/>
        </p:nvSpPr>
        <p:spPr>
          <a:xfrm rot="16200000">
            <a:off x="7066717" y="5296535"/>
            <a:ext cx="1771650" cy="132080"/>
          </a:xfrm>
          <a:prstGeom prst="round2SameRect">
            <a:avLst>
              <a:gd name="adj1" fmla="val 50000"/>
              <a:gd name="adj2" fmla="val 0"/>
            </a:avLst>
          </a:prstGeom>
          <a:solidFill>
            <a:srgbClr val="EF444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3" name="Picture 22" descr="image.png"/>
          <p:cNvPicPr>
            <a:picLocks noChangeAspect="1"/>
          </p:cNvPicPr>
          <p:nvPr/>
        </p:nvPicPr>
        <p:blipFill>
          <a:blip r:embed="rId8">
            <a:alphaModFix/>
          </a:blip>
          <a:stretch>
            <a:fillRect/>
          </a:stretch>
        </p:blipFill>
        <p:spPr>
          <a:xfrm>
            <a:off x="8115097" y="4729990"/>
            <a:ext cx="266693" cy="217418"/>
          </a:xfrm>
          <a:prstGeom prst="rect">
            <a:avLst/>
          </a:prstGeom>
        </p:spPr>
      </p:pic>
      <p:sp>
        <p:nvSpPr>
          <p:cNvPr id="24" name="TextBox 23"/>
          <p:cNvSpPr txBox="1"/>
          <p:nvPr/>
        </p:nvSpPr>
        <p:spPr>
          <a:xfrm>
            <a:off x="8457988" y="4567858"/>
            <a:ext cx="2371098" cy="541687"/>
          </a:xfrm>
          <a:prstGeom prst="rect">
            <a:avLst/>
          </a:prstGeom>
          <a:noFill/>
        </p:spPr>
        <p:txBody>
          <a:bodyPr wrap="none" lIns="73152" tIns="54864" rIns="73152" bIns="54864" anchor="ctr">
            <a:spAutoFit/>
          </a:bodyPr>
          <a:lstStyle/>
          <a:p>
            <a:pPr algn="l">
              <a:spcBef>
                <a:spcPts val="0"/>
              </a:spcBef>
              <a:spcAft>
                <a:spcPts val="0"/>
              </a:spcAft>
            </a:pPr>
            <a:r>
              <a:rPr sz="2800" b="1" i="1">
                <a:solidFill>
                  <a:srgbClr val="EF444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Challenge</a:t>
            </a:r>
          </a:p>
        </p:txBody>
      </p:sp>
      <p:sp>
        <p:nvSpPr>
          <p:cNvPr id="25" name="TextBox 24"/>
          <p:cNvSpPr txBox="1"/>
          <p:nvPr/>
        </p:nvSpPr>
        <p:spPr>
          <a:xfrm>
            <a:off x="8115097" y="5074109"/>
            <a:ext cx="2838379" cy="1034129"/>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Outdated </a:t>
            </a:r>
            <a:r>
              <a:rPr sz="2000" b="1" i="1" dirty="0">
                <a:solidFill>
                  <a:srgbClr val="EF444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manual systems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limiting growth and customer experience </a:t>
            </a:r>
          </a:p>
        </p:txBody>
      </p:sp>
      <p:sp>
        <p:nvSpPr>
          <p:cNvPr id="26" name="Rectangle 25"/>
          <p:cNvSpPr/>
          <p:nvPr/>
        </p:nvSpPr>
        <p:spPr>
          <a:xfrm>
            <a:off x="0" y="6858000"/>
            <a:ext cx="12191695" cy="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231601"/>
            <a:ext cx="10257873" cy="666273"/>
          </a:xfrm>
          <a:prstGeom prst="rect">
            <a:avLst/>
          </a:prstGeom>
          <a:noFill/>
        </p:spPr>
        <p:txBody>
          <a:bodyPr wrap="none" lIns="73152" tIns="54864" rIns="73152" bIns="54864" anchor="ctr">
            <a:spAutoFit/>
          </a:bodyPr>
          <a:lstStyle/>
          <a:p>
            <a:pPr algn="l">
              <a:lnSpc>
                <a:spcPts val="3900"/>
              </a:lnSpc>
              <a:spcBef>
                <a:spcPts val="0"/>
              </a:spcBef>
              <a:spcAft>
                <a:spcPts val="0"/>
              </a:spcAft>
            </a:pPr>
            <a:r>
              <a:rPr sz="60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What are Information Systems?</a:t>
            </a:r>
          </a:p>
        </p:txBody>
      </p:sp>
      <p:pic>
        <p:nvPicPr>
          <p:cNvPr id="4" name="Picture 3" descr="image.png"/>
          <p:cNvPicPr>
            <a:picLocks noChangeAspect="1"/>
          </p:cNvPicPr>
          <p:nvPr/>
        </p:nvPicPr>
        <p:blipFill>
          <a:blip r:embed="rId3">
            <a:alphaModFix/>
          </a:blip>
          <a:stretch>
            <a:fillRect/>
          </a:stretch>
        </p:blipFill>
        <p:spPr>
          <a:xfrm>
            <a:off x="666733" y="1655651"/>
            <a:ext cx="304792" cy="234461"/>
          </a:xfrm>
          <a:prstGeom prst="rect">
            <a:avLst/>
          </a:prstGeom>
        </p:spPr>
      </p:pic>
      <p:sp>
        <p:nvSpPr>
          <p:cNvPr id="5" name="TextBox 4"/>
          <p:cNvSpPr txBox="1"/>
          <p:nvPr/>
        </p:nvSpPr>
        <p:spPr>
          <a:xfrm>
            <a:off x="1085822" y="1518003"/>
            <a:ext cx="4730141" cy="490712"/>
          </a:xfrm>
          <a:prstGeom prst="rect">
            <a:avLst/>
          </a:prstGeom>
          <a:noFill/>
        </p:spPr>
        <p:txBody>
          <a:bodyPr wrap="none" lIns="73152" tIns="54864" rIns="73152" bIns="54864" anchor="ctr">
            <a:spAutoFit/>
          </a:bodyPr>
          <a:lstStyle/>
          <a:p>
            <a:pPr algn="l">
              <a:lnSpc>
                <a:spcPts val="2730"/>
              </a:lnSpc>
              <a:spcBef>
                <a:spcPts val="0"/>
              </a:spcBef>
              <a:spcAft>
                <a:spcPts val="0"/>
              </a:spcAft>
            </a:pPr>
            <a:r>
              <a:rPr sz="40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Technical Perspective</a:t>
            </a:r>
          </a:p>
        </p:txBody>
      </p:sp>
      <p:sp>
        <p:nvSpPr>
          <p:cNvPr id="6" name="Rounded Rectangle 5"/>
          <p:cNvSpPr/>
          <p:nvPr/>
        </p:nvSpPr>
        <p:spPr>
          <a:xfrm>
            <a:off x="666733" y="2189522"/>
            <a:ext cx="3114597" cy="514350"/>
          </a:xfrm>
          <a:prstGeom prst="roundRect">
            <a:avLst>
              <a:gd name="adj" fmla="val 29629"/>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ound Same Side Corner Rectangle 6"/>
          <p:cNvSpPr/>
          <p:nvPr/>
        </p:nvSpPr>
        <p:spPr>
          <a:xfrm rot="16200000">
            <a:off x="475598" y="2380657"/>
            <a:ext cx="514350"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8" name="TextBox 7"/>
          <p:cNvSpPr txBox="1"/>
          <p:nvPr/>
        </p:nvSpPr>
        <p:spPr>
          <a:xfrm>
            <a:off x="819129" y="2259050"/>
            <a:ext cx="2865849" cy="375296"/>
          </a:xfrm>
          <a:prstGeom prst="rect">
            <a:avLst/>
          </a:prstGeom>
          <a:noFill/>
        </p:spPr>
        <p:txBody>
          <a:bodyPr wrap="none" lIns="73152" tIns="54864" rIns="73152" bIns="54864" anchor="ctr">
            <a:spAutoFit/>
          </a:bodyPr>
          <a:lstStyle/>
          <a:p>
            <a:pPr algn="l">
              <a:lnSpc>
                <a:spcPts val="1950"/>
              </a:lnSpc>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Hardware &amp; Software</a:t>
            </a:r>
          </a:p>
        </p:txBody>
      </p:sp>
      <p:sp>
        <p:nvSpPr>
          <p:cNvPr id="9" name="Rounded Rectangle 8"/>
          <p:cNvSpPr/>
          <p:nvPr/>
        </p:nvSpPr>
        <p:spPr>
          <a:xfrm>
            <a:off x="3895627" y="2189522"/>
            <a:ext cx="3114597" cy="514350"/>
          </a:xfrm>
          <a:prstGeom prst="roundRect">
            <a:avLst>
              <a:gd name="adj" fmla="val 29629"/>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0" name="Round Same Side Corner Rectangle 9"/>
          <p:cNvSpPr/>
          <p:nvPr/>
        </p:nvSpPr>
        <p:spPr>
          <a:xfrm rot="16200000">
            <a:off x="3704492" y="2380657"/>
            <a:ext cx="514350"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TextBox 10"/>
          <p:cNvSpPr txBox="1"/>
          <p:nvPr/>
        </p:nvSpPr>
        <p:spPr>
          <a:xfrm>
            <a:off x="4048023" y="2259050"/>
            <a:ext cx="2551852" cy="375296"/>
          </a:xfrm>
          <a:prstGeom prst="rect">
            <a:avLst/>
          </a:prstGeom>
          <a:noFill/>
        </p:spPr>
        <p:txBody>
          <a:bodyPr wrap="none" lIns="73152" tIns="54864" rIns="73152" bIns="54864" anchor="ctr">
            <a:spAutoFit/>
          </a:bodyPr>
          <a:lstStyle/>
          <a:p>
            <a:pPr algn="l">
              <a:lnSpc>
                <a:spcPts val="1950"/>
              </a:lnSpc>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&amp; Procedures</a:t>
            </a:r>
          </a:p>
        </p:txBody>
      </p:sp>
      <p:sp>
        <p:nvSpPr>
          <p:cNvPr id="12" name="Rounded Rectangle 11"/>
          <p:cNvSpPr/>
          <p:nvPr/>
        </p:nvSpPr>
        <p:spPr>
          <a:xfrm>
            <a:off x="666733" y="2906660"/>
            <a:ext cx="3114597" cy="514350"/>
          </a:xfrm>
          <a:prstGeom prst="roundRect">
            <a:avLst>
              <a:gd name="adj" fmla="val 29629"/>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3" name="Round Same Side Corner Rectangle 12"/>
          <p:cNvSpPr/>
          <p:nvPr/>
        </p:nvSpPr>
        <p:spPr>
          <a:xfrm rot="16200000">
            <a:off x="475598" y="3097795"/>
            <a:ext cx="514350"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TextBox 13"/>
          <p:cNvSpPr txBox="1"/>
          <p:nvPr/>
        </p:nvSpPr>
        <p:spPr>
          <a:xfrm>
            <a:off x="819129" y="2976188"/>
            <a:ext cx="2555443" cy="375296"/>
          </a:xfrm>
          <a:prstGeom prst="rect">
            <a:avLst/>
          </a:prstGeom>
          <a:noFill/>
        </p:spPr>
        <p:txBody>
          <a:bodyPr wrap="none" lIns="73152" tIns="54864" rIns="73152" bIns="54864" anchor="ctr">
            <a:spAutoFit/>
          </a:bodyPr>
          <a:lstStyle/>
          <a:p>
            <a:pPr algn="l">
              <a:lnSpc>
                <a:spcPts val="1950"/>
              </a:lnSpc>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People &amp; Networks</a:t>
            </a:r>
          </a:p>
        </p:txBody>
      </p:sp>
      <p:sp>
        <p:nvSpPr>
          <p:cNvPr id="15" name="Rounded Rectangle 14"/>
          <p:cNvSpPr/>
          <p:nvPr/>
        </p:nvSpPr>
        <p:spPr>
          <a:xfrm>
            <a:off x="3895627" y="2906660"/>
            <a:ext cx="3114597" cy="514350"/>
          </a:xfrm>
          <a:prstGeom prst="roundRect">
            <a:avLst>
              <a:gd name="adj" fmla="val 29629"/>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ound Same Side Corner Rectangle 15"/>
          <p:cNvSpPr/>
          <p:nvPr/>
        </p:nvSpPr>
        <p:spPr>
          <a:xfrm rot="16200000">
            <a:off x="3704492" y="3097795"/>
            <a:ext cx="514350"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TextBox 16"/>
          <p:cNvSpPr txBox="1"/>
          <p:nvPr/>
        </p:nvSpPr>
        <p:spPr>
          <a:xfrm>
            <a:off x="4048023" y="2976188"/>
            <a:ext cx="2480103" cy="375296"/>
          </a:xfrm>
          <a:prstGeom prst="rect">
            <a:avLst/>
          </a:prstGeom>
          <a:noFill/>
        </p:spPr>
        <p:txBody>
          <a:bodyPr wrap="none" lIns="73152" tIns="54864" rIns="73152" bIns="54864" anchor="ctr">
            <a:spAutoFit/>
          </a:bodyPr>
          <a:lstStyle/>
          <a:p>
            <a:pPr algn="l">
              <a:lnSpc>
                <a:spcPts val="1950"/>
              </a:lnSpc>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Integrated Systems</a:t>
            </a:r>
          </a:p>
        </p:txBody>
      </p:sp>
      <p:pic>
        <p:nvPicPr>
          <p:cNvPr id="18" name="Picture 17" descr="image.png"/>
          <p:cNvPicPr>
            <a:picLocks noChangeAspect="1"/>
          </p:cNvPicPr>
          <p:nvPr/>
        </p:nvPicPr>
        <p:blipFill>
          <a:blip r:embed="rId4">
            <a:alphaModFix/>
          </a:blip>
          <a:stretch>
            <a:fillRect/>
          </a:stretch>
        </p:blipFill>
        <p:spPr>
          <a:xfrm>
            <a:off x="666733" y="3995111"/>
            <a:ext cx="304792" cy="234461"/>
          </a:xfrm>
          <a:prstGeom prst="rect">
            <a:avLst/>
          </a:prstGeom>
        </p:spPr>
      </p:pic>
      <p:sp>
        <p:nvSpPr>
          <p:cNvPr id="19" name="TextBox 18"/>
          <p:cNvSpPr txBox="1"/>
          <p:nvPr/>
        </p:nvSpPr>
        <p:spPr>
          <a:xfrm>
            <a:off x="1085822" y="3857463"/>
            <a:ext cx="4552785" cy="490712"/>
          </a:xfrm>
          <a:prstGeom prst="rect">
            <a:avLst/>
          </a:prstGeom>
          <a:noFill/>
        </p:spPr>
        <p:txBody>
          <a:bodyPr wrap="none" lIns="73152" tIns="54864" rIns="73152" bIns="54864" anchor="ctr">
            <a:spAutoFit/>
          </a:bodyPr>
          <a:lstStyle/>
          <a:p>
            <a:pPr algn="l">
              <a:lnSpc>
                <a:spcPts val="2730"/>
              </a:lnSpc>
              <a:spcBef>
                <a:spcPts val="0"/>
              </a:spcBef>
              <a:spcAft>
                <a:spcPts val="0"/>
              </a:spcAft>
            </a:pPr>
            <a:r>
              <a:rPr sz="40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Business Perspective</a:t>
            </a:r>
          </a:p>
        </p:txBody>
      </p:sp>
      <p:sp>
        <p:nvSpPr>
          <p:cNvPr id="20" name="TextBox 19"/>
          <p:cNvSpPr txBox="1"/>
          <p:nvPr/>
        </p:nvSpPr>
        <p:spPr>
          <a:xfrm>
            <a:off x="666733" y="4358041"/>
            <a:ext cx="6343491" cy="1403461"/>
          </a:xfrm>
          <a:prstGeom prst="rect">
            <a:avLst/>
          </a:prstGeom>
          <a:noFill/>
        </p:spPr>
        <p:txBody>
          <a:bodyPr wrap="square" lIns="73152" tIns="54864" rIns="73152" bIns="54864" anchor="ctr">
            <a:spAutoFit/>
          </a:bodyPr>
          <a:lstStyle/>
          <a:p>
            <a:pPr algn="l">
              <a:spcBef>
                <a:spcPts val="0"/>
              </a:spcBef>
              <a:spcAft>
                <a:spcPts val="0"/>
              </a:spcAft>
            </a:pPr>
            <a:r>
              <a:rPr sz="28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Tools that enable </a:t>
            </a:r>
            <a:r>
              <a:rPr sz="28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 advantage</a:t>
            </a:r>
            <a:r>
              <a:rPr sz="28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enhance </a:t>
            </a:r>
            <a:r>
              <a:rPr sz="28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efficiency</a:t>
            </a:r>
            <a:r>
              <a:rPr sz="28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support </a:t>
            </a:r>
            <a:r>
              <a:rPr sz="28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decision-making</a:t>
            </a:r>
            <a:r>
              <a:rPr sz="28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21" name="Rounded Rectangle 20"/>
          <p:cNvSpPr/>
          <p:nvPr/>
        </p:nvSpPr>
        <p:spPr>
          <a:xfrm>
            <a:off x="7429313" y="1809749"/>
            <a:ext cx="4762687" cy="4133849"/>
          </a:xfrm>
          <a:prstGeom prst="roundRect">
            <a:avLst>
              <a:gd name="adj" fmla="val 7582"/>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2" name="Rounded Rectangle 21"/>
          <p:cNvSpPr/>
          <p:nvPr/>
        </p:nvSpPr>
        <p:spPr>
          <a:xfrm>
            <a:off x="10979302" y="1398642"/>
            <a:ext cx="1219169" cy="1219200"/>
          </a:xfrm>
          <a:prstGeom prst="roundRect">
            <a:avLst>
              <a:gd name="adj" fmla="val 15623437"/>
            </a:avLst>
          </a:prstGeom>
          <a:gradFill rotWithShape="1">
            <a:gsLst>
              <a:gs pos="0">
                <a:srgbClr val="0891B2">
                  <a:alpha val="10000"/>
                </a:srgbClr>
              </a:gs>
              <a:gs pos="100000">
                <a:srgbClr val="10B981">
                  <a:alpha val="10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3" name="TextBox 22"/>
          <p:cNvSpPr txBox="1"/>
          <p:nvPr/>
        </p:nvSpPr>
        <p:spPr>
          <a:xfrm>
            <a:off x="7810304" y="2075248"/>
            <a:ext cx="3328091" cy="478657"/>
          </a:xfrm>
          <a:prstGeom prst="rect">
            <a:avLst/>
          </a:prstGeom>
          <a:noFill/>
        </p:spPr>
        <p:txBody>
          <a:bodyPr wrap="none" lIns="73152" tIns="54864" rIns="73152" bIns="54864" anchor="ctr">
            <a:spAutoFit/>
          </a:bodyPr>
          <a:lstStyle/>
          <a:p>
            <a:pPr algn="l">
              <a:lnSpc>
                <a:spcPts val="2730"/>
              </a:lnSpc>
              <a:spcBef>
                <a:spcPts val="0"/>
              </a:spcBef>
              <a:spcAft>
                <a:spcPts val="1560"/>
              </a:spcAft>
            </a:pPr>
            <a:r>
              <a:rPr sz="3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Role in Business</a:t>
            </a:r>
          </a:p>
        </p:txBody>
      </p:sp>
      <p:pic>
        <p:nvPicPr>
          <p:cNvPr id="24" name="Picture 23" descr="image.png"/>
          <p:cNvPicPr>
            <a:picLocks noChangeAspect="1"/>
          </p:cNvPicPr>
          <p:nvPr/>
        </p:nvPicPr>
        <p:blipFill>
          <a:blip r:embed="rId5">
            <a:alphaModFix/>
          </a:blip>
          <a:stretch>
            <a:fillRect/>
          </a:stretch>
        </p:blipFill>
        <p:spPr>
          <a:xfrm>
            <a:off x="7603832" y="2820435"/>
            <a:ext cx="266693" cy="188429"/>
          </a:xfrm>
          <a:prstGeom prst="rect">
            <a:avLst/>
          </a:prstGeom>
        </p:spPr>
      </p:pic>
      <p:sp>
        <p:nvSpPr>
          <p:cNvPr id="25" name="TextBox 24"/>
          <p:cNvSpPr txBox="1"/>
          <p:nvPr/>
        </p:nvSpPr>
        <p:spPr>
          <a:xfrm>
            <a:off x="8022922" y="2701912"/>
            <a:ext cx="3518784" cy="396904"/>
          </a:xfrm>
          <a:prstGeom prst="rect">
            <a:avLst/>
          </a:prstGeom>
          <a:noFill/>
        </p:spPr>
        <p:txBody>
          <a:bodyPr wrap="none" lIns="73152" tIns="54864" rIns="73152" bIns="54864" anchor="ctr">
            <a:spAutoFit/>
          </a:bodyPr>
          <a:lstStyle/>
          <a:p>
            <a:pPr algn="l">
              <a:lnSpc>
                <a:spcPts val="2145"/>
              </a:lnSpc>
              <a:spcBef>
                <a:spcPts val="0"/>
              </a:spcBef>
              <a:spcAft>
                <a:spcPts val="26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Efficiency</a:t>
            </a:r>
          </a:p>
        </p:txBody>
      </p:sp>
      <p:sp>
        <p:nvSpPr>
          <p:cNvPr id="26" name="TextBox 25"/>
          <p:cNvSpPr txBox="1"/>
          <p:nvPr/>
        </p:nvSpPr>
        <p:spPr>
          <a:xfrm>
            <a:off x="8022922" y="3051935"/>
            <a:ext cx="2207977"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Automating routine tasks</a:t>
            </a:r>
          </a:p>
        </p:txBody>
      </p:sp>
      <p:pic>
        <p:nvPicPr>
          <p:cNvPr id="27" name="Picture 26" descr="image.png"/>
          <p:cNvPicPr>
            <a:picLocks noChangeAspect="1"/>
          </p:cNvPicPr>
          <p:nvPr/>
        </p:nvPicPr>
        <p:blipFill>
          <a:blip r:embed="rId6">
            <a:alphaModFix/>
          </a:blip>
          <a:stretch>
            <a:fillRect/>
          </a:stretch>
        </p:blipFill>
        <p:spPr>
          <a:xfrm>
            <a:off x="7603832" y="3586162"/>
            <a:ext cx="266693" cy="200025"/>
          </a:xfrm>
          <a:prstGeom prst="rect">
            <a:avLst/>
          </a:prstGeom>
        </p:spPr>
      </p:pic>
      <p:sp>
        <p:nvSpPr>
          <p:cNvPr id="28" name="TextBox 27"/>
          <p:cNvSpPr txBox="1"/>
          <p:nvPr/>
        </p:nvSpPr>
        <p:spPr>
          <a:xfrm>
            <a:off x="8022922" y="3473437"/>
            <a:ext cx="4124784" cy="396904"/>
          </a:xfrm>
          <a:prstGeom prst="rect">
            <a:avLst/>
          </a:prstGeom>
          <a:noFill/>
        </p:spPr>
        <p:txBody>
          <a:bodyPr wrap="none" lIns="73152" tIns="54864" rIns="73152" bIns="54864" anchor="ctr">
            <a:spAutoFit/>
          </a:bodyPr>
          <a:lstStyle/>
          <a:p>
            <a:pPr algn="l">
              <a:lnSpc>
                <a:spcPts val="2145"/>
              </a:lnSpc>
              <a:spcBef>
                <a:spcPts val="0"/>
              </a:spcBef>
              <a:spcAft>
                <a:spcPts val="26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Decision-Making</a:t>
            </a:r>
          </a:p>
        </p:txBody>
      </p:sp>
      <p:sp>
        <p:nvSpPr>
          <p:cNvPr id="29" name="TextBox 28"/>
          <p:cNvSpPr txBox="1"/>
          <p:nvPr/>
        </p:nvSpPr>
        <p:spPr>
          <a:xfrm>
            <a:off x="8022922" y="3823459"/>
            <a:ext cx="1845313"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Data-driven insights</a:t>
            </a:r>
          </a:p>
        </p:txBody>
      </p:sp>
      <p:pic>
        <p:nvPicPr>
          <p:cNvPr id="30" name="Picture 29" descr="image.png"/>
          <p:cNvPicPr>
            <a:picLocks noChangeAspect="1"/>
          </p:cNvPicPr>
          <p:nvPr/>
        </p:nvPicPr>
        <p:blipFill>
          <a:blip r:embed="rId7">
            <a:alphaModFix/>
          </a:blip>
          <a:stretch>
            <a:fillRect/>
          </a:stretch>
        </p:blipFill>
        <p:spPr>
          <a:xfrm>
            <a:off x="7603832" y="4353339"/>
            <a:ext cx="266693" cy="208721"/>
          </a:xfrm>
          <a:prstGeom prst="rect">
            <a:avLst/>
          </a:prstGeom>
        </p:spPr>
      </p:pic>
      <p:sp>
        <p:nvSpPr>
          <p:cNvPr id="31" name="TextBox 30"/>
          <p:cNvSpPr txBox="1"/>
          <p:nvPr/>
        </p:nvSpPr>
        <p:spPr>
          <a:xfrm>
            <a:off x="8022922" y="4244962"/>
            <a:ext cx="3548792" cy="396904"/>
          </a:xfrm>
          <a:prstGeom prst="rect">
            <a:avLst/>
          </a:prstGeom>
          <a:noFill/>
        </p:spPr>
        <p:txBody>
          <a:bodyPr wrap="none" lIns="73152" tIns="54864" rIns="73152" bIns="54864" anchor="ctr">
            <a:spAutoFit/>
          </a:bodyPr>
          <a:lstStyle/>
          <a:p>
            <a:pPr algn="l">
              <a:lnSpc>
                <a:spcPts val="2145"/>
              </a:lnSpc>
              <a:spcBef>
                <a:spcPts val="0"/>
              </a:spcBef>
              <a:spcAft>
                <a:spcPts val="26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 Advantage</a:t>
            </a:r>
          </a:p>
        </p:txBody>
      </p:sp>
      <p:sp>
        <p:nvSpPr>
          <p:cNvPr id="32" name="TextBox 31"/>
          <p:cNvSpPr txBox="1"/>
          <p:nvPr/>
        </p:nvSpPr>
        <p:spPr>
          <a:xfrm>
            <a:off x="8022922" y="4594984"/>
            <a:ext cx="1965923"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Market differentiation</a:t>
            </a:r>
          </a:p>
        </p:txBody>
      </p:sp>
      <p:pic>
        <p:nvPicPr>
          <p:cNvPr id="33" name="Picture 32" descr="image.png"/>
          <p:cNvPicPr>
            <a:picLocks noChangeAspect="1"/>
          </p:cNvPicPr>
          <p:nvPr/>
        </p:nvPicPr>
        <p:blipFill>
          <a:blip r:embed="rId8">
            <a:alphaModFix/>
          </a:blip>
          <a:stretch>
            <a:fillRect/>
          </a:stretch>
        </p:blipFill>
        <p:spPr>
          <a:xfrm>
            <a:off x="7603832" y="5123414"/>
            <a:ext cx="266693" cy="211620"/>
          </a:xfrm>
          <a:prstGeom prst="rect">
            <a:avLst/>
          </a:prstGeom>
        </p:spPr>
      </p:pic>
      <p:sp>
        <p:nvSpPr>
          <p:cNvPr id="34" name="TextBox 33"/>
          <p:cNvSpPr txBox="1"/>
          <p:nvPr/>
        </p:nvSpPr>
        <p:spPr>
          <a:xfrm>
            <a:off x="8022922" y="5016487"/>
            <a:ext cx="3344121" cy="396904"/>
          </a:xfrm>
          <a:prstGeom prst="rect">
            <a:avLst/>
          </a:prstGeom>
          <a:noFill/>
        </p:spPr>
        <p:txBody>
          <a:bodyPr wrap="none" lIns="73152" tIns="54864" rIns="73152" bIns="54864" anchor="ctr">
            <a:spAutoFit/>
          </a:bodyPr>
          <a:lstStyle/>
          <a:p>
            <a:pPr algn="l">
              <a:lnSpc>
                <a:spcPts val="2145"/>
              </a:lnSpc>
              <a:spcBef>
                <a:spcPts val="0"/>
              </a:spcBef>
              <a:spcAft>
                <a:spcPts val="26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 Experience</a:t>
            </a:r>
          </a:p>
        </p:txBody>
      </p:sp>
      <p:sp>
        <p:nvSpPr>
          <p:cNvPr id="35" name="TextBox 34"/>
          <p:cNvSpPr txBox="1"/>
          <p:nvPr/>
        </p:nvSpPr>
        <p:spPr>
          <a:xfrm>
            <a:off x="8022922" y="5366509"/>
            <a:ext cx="1936684"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Personalized services</a:t>
            </a:r>
          </a:p>
        </p:txBody>
      </p:sp>
      <p:sp>
        <p:nvSpPr>
          <p:cNvPr id="36" name="Rectangle 35"/>
          <p:cNvSpPr/>
          <p:nvPr/>
        </p:nvSpPr>
        <p:spPr>
          <a:xfrm>
            <a:off x="0" y="6800850"/>
            <a:ext cx="12191695" cy="5715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152154"/>
            <a:ext cx="10727552" cy="648191"/>
          </a:xfrm>
          <a:prstGeom prst="rect">
            <a:avLst/>
          </a:prstGeom>
          <a:noFill/>
        </p:spPr>
        <p:txBody>
          <a:bodyPr wrap="none" lIns="73152" tIns="54864" rIns="73152" bIns="54864" anchor="ctr">
            <a:spAutoFit/>
          </a:bodyPr>
          <a:lstStyle/>
          <a:p>
            <a:pPr algn="l">
              <a:lnSpc>
                <a:spcPts val="3900"/>
              </a:lnSpc>
              <a:spcBef>
                <a:spcPts val="0"/>
              </a:spcBef>
              <a:spcAft>
                <a:spcPts val="0"/>
              </a:spcAft>
            </a:pPr>
            <a:r>
              <a:rPr sz="5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Current Challenges at Glamour Cuts</a:t>
            </a:r>
          </a:p>
        </p:txBody>
      </p:sp>
      <p:sp>
        <p:nvSpPr>
          <p:cNvPr id="4" name="Rounded Rectangle 3"/>
          <p:cNvSpPr/>
          <p:nvPr/>
        </p:nvSpPr>
        <p:spPr>
          <a:xfrm>
            <a:off x="171433" y="1200149"/>
            <a:ext cx="5772018" cy="2865086"/>
          </a:xfrm>
          <a:prstGeom prst="roundRect">
            <a:avLst>
              <a:gd name="adj" fmla="val 1111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 Same Side Corner Rectangle 4"/>
          <p:cNvSpPr/>
          <p:nvPr/>
        </p:nvSpPr>
        <p:spPr>
          <a:xfrm rot="16200000">
            <a:off x="-1134127" y="2505709"/>
            <a:ext cx="2743200" cy="132080"/>
          </a:xfrm>
          <a:prstGeom prst="round2SameRect">
            <a:avLst>
              <a:gd name="adj1" fmla="val 50000"/>
              <a:gd name="adj2" fmla="val 0"/>
            </a:avLst>
          </a:prstGeom>
          <a:solidFill>
            <a:srgbClr val="EF444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ounded Rectangle 5"/>
          <p:cNvSpPr/>
          <p:nvPr/>
        </p:nvSpPr>
        <p:spPr>
          <a:xfrm>
            <a:off x="514324" y="1504950"/>
            <a:ext cx="581010" cy="609600"/>
          </a:xfrm>
          <a:prstGeom prst="roundRect">
            <a:avLst>
              <a:gd name="adj" fmla="val 32783606"/>
            </a:avLst>
          </a:prstGeom>
          <a:solidFill>
            <a:srgbClr val="EF4444">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descr="image.png"/>
          <p:cNvPicPr>
            <a:picLocks noChangeAspect="1"/>
          </p:cNvPicPr>
          <p:nvPr/>
        </p:nvPicPr>
        <p:blipFill>
          <a:blip r:embed="rId3">
            <a:alphaModFix/>
          </a:blip>
          <a:stretch>
            <a:fillRect/>
          </a:stretch>
        </p:blipFill>
        <p:spPr>
          <a:xfrm>
            <a:off x="628621" y="1663426"/>
            <a:ext cx="342891" cy="292647"/>
          </a:xfrm>
          <a:prstGeom prst="rect">
            <a:avLst/>
          </a:prstGeom>
        </p:spPr>
      </p:pic>
      <p:sp>
        <p:nvSpPr>
          <p:cNvPr id="8" name="TextBox 7"/>
          <p:cNvSpPr txBox="1"/>
          <p:nvPr/>
        </p:nvSpPr>
        <p:spPr>
          <a:xfrm>
            <a:off x="909595" y="1277612"/>
            <a:ext cx="4695720" cy="1218795"/>
          </a:xfrm>
          <a:prstGeom prst="rect">
            <a:avLst/>
          </a:prstGeom>
          <a:noFill/>
        </p:spPr>
        <p:txBody>
          <a:bodyPr wrap="square" lIns="73152" tIns="54864" rIns="73152" bIns="54864" anchor="ctr">
            <a:spAutoFit/>
          </a:bodyPr>
          <a:lstStyle/>
          <a:p>
            <a:pPr algn="ctr">
              <a:spcBef>
                <a:spcPts val="0"/>
              </a:spcBef>
              <a:spcAft>
                <a:spcPts val="0"/>
              </a:spcAft>
            </a:pPr>
            <a:r>
              <a:rPr sz="3600" b="1" i="1" dirty="0">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Manual Appointment Booking</a:t>
            </a:r>
          </a:p>
        </p:txBody>
      </p:sp>
      <p:pic>
        <p:nvPicPr>
          <p:cNvPr id="9" name="Picture 8" descr="image.png"/>
          <p:cNvPicPr>
            <a:picLocks noChangeAspect="1"/>
          </p:cNvPicPr>
          <p:nvPr/>
        </p:nvPicPr>
        <p:blipFill>
          <a:blip r:embed="rId4">
            <a:alphaModFix/>
          </a:blip>
          <a:stretch>
            <a:fillRect/>
          </a:stretch>
        </p:blipFill>
        <p:spPr>
          <a:xfrm>
            <a:off x="495272" y="2551412"/>
            <a:ext cx="209544" cy="135924"/>
          </a:xfrm>
          <a:prstGeom prst="rect">
            <a:avLst/>
          </a:prstGeom>
        </p:spPr>
      </p:pic>
      <p:sp>
        <p:nvSpPr>
          <p:cNvPr id="10" name="TextBox 9"/>
          <p:cNvSpPr txBox="1"/>
          <p:nvPr/>
        </p:nvSpPr>
        <p:spPr>
          <a:xfrm>
            <a:off x="819114" y="2369785"/>
            <a:ext cx="5084790" cy="480131"/>
          </a:xfrm>
          <a:prstGeom prst="rect">
            <a:avLst/>
          </a:prstGeom>
          <a:noFill/>
        </p:spPr>
        <p:txBody>
          <a:bodyPr wrap="none" lIns="73152" tIns="54864" rIns="73152" bIns="54864" anchor="ctr">
            <a:spAutoFit/>
          </a:bodyPr>
          <a:lstStyle/>
          <a:p>
            <a:pPr algn="l">
              <a:spcBef>
                <a:spcPts val="0"/>
              </a:spcBef>
              <a:spcAft>
                <a:spcPts val="0"/>
              </a:spcAft>
            </a:pPr>
            <a:r>
              <a:rPr sz="24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Paper diaries prone to </a:t>
            </a:r>
            <a:r>
              <a:rPr sz="24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double bookings</a:t>
            </a:r>
          </a:p>
        </p:txBody>
      </p:sp>
      <p:pic>
        <p:nvPicPr>
          <p:cNvPr id="11" name="Picture 10" descr="image.png"/>
          <p:cNvPicPr>
            <a:picLocks noChangeAspect="1"/>
          </p:cNvPicPr>
          <p:nvPr/>
        </p:nvPicPr>
        <p:blipFill>
          <a:blip r:embed="rId4">
            <a:alphaModFix/>
          </a:blip>
          <a:stretch>
            <a:fillRect/>
          </a:stretch>
        </p:blipFill>
        <p:spPr>
          <a:xfrm>
            <a:off x="514322" y="2913362"/>
            <a:ext cx="191763" cy="135924"/>
          </a:xfrm>
          <a:prstGeom prst="rect">
            <a:avLst/>
          </a:prstGeom>
        </p:spPr>
      </p:pic>
      <p:sp>
        <p:nvSpPr>
          <p:cNvPr id="12" name="TextBox 11"/>
          <p:cNvSpPr txBox="1"/>
          <p:nvPr/>
        </p:nvSpPr>
        <p:spPr>
          <a:xfrm>
            <a:off x="819115" y="2718520"/>
            <a:ext cx="5084790" cy="849463"/>
          </a:xfrm>
          <a:prstGeom prst="rect">
            <a:avLst/>
          </a:prstGeom>
          <a:noFill/>
        </p:spPr>
        <p:txBody>
          <a:bodyPr wrap="square" lIns="73152" tIns="54864" rIns="73152" bIns="54864" anchor="ctr">
            <a:spAutoFit/>
          </a:bodyPr>
          <a:lstStyle/>
          <a:p>
            <a:pPr algn="l">
              <a:spcBef>
                <a:spcPts val="0"/>
              </a:spcBef>
              <a:spcAft>
                <a:spcPts val="0"/>
              </a:spcAft>
            </a:pPr>
            <a:r>
              <a:rPr sz="24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 </a:t>
            </a:r>
            <a:r>
              <a:rPr sz="24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online booking</a:t>
            </a:r>
            <a:r>
              <a:rPr sz="24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capability for customers</a:t>
            </a:r>
          </a:p>
        </p:txBody>
      </p:sp>
      <p:pic>
        <p:nvPicPr>
          <p:cNvPr id="13" name="Picture 12" descr="image.png"/>
          <p:cNvPicPr>
            <a:picLocks noChangeAspect="1"/>
          </p:cNvPicPr>
          <p:nvPr/>
        </p:nvPicPr>
        <p:blipFill>
          <a:blip r:embed="rId4">
            <a:alphaModFix/>
          </a:blip>
          <a:stretch>
            <a:fillRect/>
          </a:stretch>
        </p:blipFill>
        <p:spPr>
          <a:xfrm>
            <a:off x="514322" y="3578827"/>
            <a:ext cx="209544" cy="135924"/>
          </a:xfrm>
          <a:prstGeom prst="rect">
            <a:avLst/>
          </a:prstGeom>
        </p:spPr>
      </p:pic>
      <p:sp>
        <p:nvSpPr>
          <p:cNvPr id="14" name="TextBox 13"/>
          <p:cNvSpPr txBox="1"/>
          <p:nvPr/>
        </p:nvSpPr>
        <p:spPr>
          <a:xfrm>
            <a:off x="819114" y="3456922"/>
            <a:ext cx="4481483" cy="480131"/>
          </a:xfrm>
          <a:prstGeom prst="rect">
            <a:avLst/>
          </a:prstGeom>
          <a:noFill/>
        </p:spPr>
        <p:txBody>
          <a:bodyPr wrap="none" lIns="73152" tIns="54864" rIns="73152" bIns="54864" anchor="ctr">
            <a:spAutoFit/>
          </a:bodyPr>
          <a:lstStyle/>
          <a:p>
            <a:pPr algn="l">
              <a:spcBef>
                <a:spcPts val="0"/>
              </a:spcBef>
              <a:spcAft>
                <a:spcPts val="0"/>
              </a:spcAft>
            </a:pPr>
            <a:r>
              <a:rPr sz="24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Difficult to manage </a:t>
            </a:r>
            <a:r>
              <a:rPr sz="24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staff schedules</a:t>
            </a:r>
          </a:p>
        </p:txBody>
      </p:sp>
      <p:sp>
        <p:nvSpPr>
          <p:cNvPr id="15" name="Rounded Rectangle 14"/>
          <p:cNvSpPr/>
          <p:nvPr/>
        </p:nvSpPr>
        <p:spPr>
          <a:xfrm>
            <a:off x="6248242" y="1200149"/>
            <a:ext cx="5606699" cy="2743200"/>
          </a:xfrm>
          <a:prstGeom prst="roundRect">
            <a:avLst>
              <a:gd name="adj" fmla="val 1111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ound Same Side Corner Rectangle 15"/>
          <p:cNvSpPr/>
          <p:nvPr/>
        </p:nvSpPr>
        <p:spPr>
          <a:xfrm rot="16200000">
            <a:off x="4942683" y="2505709"/>
            <a:ext cx="2743200" cy="132080"/>
          </a:xfrm>
          <a:prstGeom prst="round2SameRect">
            <a:avLst>
              <a:gd name="adj1" fmla="val 50000"/>
              <a:gd name="adj2" fmla="val 0"/>
            </a:avLst>
          </a:prstGeom>
          <a:solidFill>
            <a:srgbClr val="F59E0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ounded Rectangle 16"/>
          <p:cNvSpPr/>
          <p:nvPr/>
        </p:nvSpPr>
        <p:spPr>
          <a:xfrm>
            <a:off x="6591135" y="1504950"/>
            <a:ext cx="609584" cy="609600"/>
          </a:xfrm>
          <a:prstGeom prst="roundRect">
            <a:avLst>
              <a:gd name="adj" fmla="val 31246875"/>
            </a:avLst>
          </a:prstGeom>
          <a:solidFill>
            <a:srgbClr val="F59E0B">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8" name="Picture 17" descr="image.png"/>
          <p:cNvPicPr>
            <a:picLocks noChangeAspect="1"/>
          </p:cNvPicPr>
          <p:nvPr/>
        </p:nvPicPr>
        <p:blipFill>
          <a:blip r:embed="rId5">
            <a:alphaModFix/>
          </a:blip>
          <a:stretch>
            <a:fillRect/>
          </a:stretch>
        </p:blipFill>
        <p:spPr>
          <a:xfrm>
            <a:off x="6724481" y="1664904"/>
            <a:ext cx="342891" cy="289691"/>
          </a:xfrm>
          <a:prstGeom prst="rect">
            <a:avLst/>
          </a:prstGeom>
        </p:spPr>
      </p:pic>
      <p:sp>
        <p:nvSpPr>
          <p:cNvPr id="19" name="TextBox 18"/>
          <p:cNvSpPr txBox="1"/>
          <p:nvPr/>
        </p:nvSpPr>
        <p:spPr>
          <a:xfrm>
            <a:off x="7353116" y="1410677"/>
            <a:ext cx="4200124" cy="664797"/>
          </a:xfrm>
          <a:prstGeom prst="rect">
            <a:avLst/>
          </a:prstGeom>
          <a:noFill/>
        </p:spPr>
        <p:txBody>
          <a:bodyPr wrap="none" lIns="73152" tIns="54864" rIns="73152" bIns="54864" anchor="ctr">
            <a:spAutoFit/>
          </a:bodyPr>
          <a:lstStyle/>
          <a:p>
            <a:pPr algn="l">
              <a:spcBef>
                <a:spcPts val="0"/>
              </a:spcBef>
              <a:spcAft>
                <a:spcPts val="0"/>
              </a:spcAft>
            </a:pPr>
            <a:r>
              <a:rPr sz="3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 Customer History</a:t>
            </a:r>
          </a:p>
        </p:txBody>
      </p:sp>
      <p:pic>
        <p:nvPicPr>
          <p:cNvPr id="20" name="Picture 19" descr="image.png"/>
          <p:cNvPicPr>
            <a:picLocks noChangeAspect="1"/>
          </p:cNvPicPr>
          <p:nvPr/>
        </p:nvPicPr>
        <p:blipFill>
          <a:blip r:embed="rId6">
            <a:alphaModFix/>
          </a:blip>
          <a:stretch>
            <a:fillRect/>
          </a:stretch>
        </p:blipFill>
        <p:spPr>
          <a:xfrm>
            <a:off x="6667333" y="2418062"/>
            <a:ext cx="209544" cy="135924"/>
          </a:xfrm>
          <a:prstGeom prst="rect">
            <a:avLst/>
          </a:prstGeom>
        </p:spPr>
      </p:pic>
      <p:sp>
        <p:nvSpPr>
          <p:cNvPr id="21" name="TextBox 20"/>
          <p:cNvSpPr txBox="1"/>
          <p:nvPr/>
        </p:nvSpPr>
        <p:spPr>
          <a:xfrm>
            <a:off x="6991174" y="2185119"/>
            <a:ext cx="4705553" cy="849463"/>
          </a:xfrm>
          <a:prstGeom prst="rect">
            <a:avLst/>
          </a:prstGeom>
          <a:noFill/>
        </p:spPr>
        <p:txBody>
          <a:bodyPr wrap="square" lIns="73152" tIns="54864" rIns="73152" bIns="54864" anchor="ctr">
            <a:spAutoFit/>
          </a:bodyPr>
          <a:lstStyle/>
          <a:p>
            <a:pPr algn="l">
              <a:spcBef>
                <a:spcPts val="0"/>
              </a:spcBef>
              <a:spcAft>
                <a:spcPts val="0"/>
              </a:spcAft>
            </a:pPr>
            <a:r>
              <a:rPr sz="24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 record of customer </a:t>
            </a:r>
            <a:r>
              <a:rPr sz="24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preferences</a:t>
            </a:r>
            <a:r>
              <a:rPr sz="24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or allergies</a:t>
            </a:r>
          </a:p>
        </p:txBody>
      </p:sp>
      <p:pic>
        <p:nvPicPr>
          <p:cNvPr id="22" name="Picture 21" descr="image.png"/>
          <p:cNvPicPr>
            <a:picLocks noChangeAspect="1"/>
          </p:cNvPicPr>
          <p:nvPr/>
        </p:nvPicPr>
        <p:blipFill>
          <a:blip r:embed="rId6">
            <a:alphaModFix/>
          </a:blip>
          <a:stretch>
            <a:fillRect/>
          </a:stretch>
        </p:blipFill>
        <p:spPr>
          <a:xfrm>
            <a:off x="6667333" y="3065762"/>
            <a:ext cx="209544" cy="135924"/>
          </a:xfrm>
          <a:prstGeom prst="rect">
            <a:avLst/>
          </a:prstGeom>
        </p:spPr>
      </p:pic>
      <p:sp>
        <p:nvSpPr>
          <p:cNvPr id="23" name="TextBox 22"/>
          <p:cNvSpPr txBox="1"/>
          <p:nvPr/>
        </p:nvSpPr>
        <p:spPr>
          <a:xfrm>
            <a:off x="6991175" y="2884136"/>
            <a:ext cx="4515916" cy="480131"/>
          </a:xfrm>
          <a:prstGeom prst="rect">
            <a:avLst/>
          </a:prstGeom>
          <a:noFill/>
        </p:spPr>
        <p:txBody>
          <a:bodyPr wrap="none" lIns="73152" tIns="54864" rIns="73152" bIns="54864" anchor="ctr">
            <a:spAutoFit/>
          </a:bodyPr>
          <a:lstStyle/>
          <a:p>
            <a:pPr algn="l">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Repeat service data </a:t>
            </a:r>
            <a:r>
              <a:rPr sz="24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completely lost</a:t>
            </a:r>
          </a:p>
        </p:txBody>
      </p:sp>
      <p:pic>
        <p:nvPicPr>
          <p:cNvPr id="24" name="Picture 23" descr="image.png"/>
          <p:cNvPicPr>
            <a:picLocks noChangeAspect="1"/>
          </p:cNvPicPr>
          <p:nvPr/>
        </p:nvPicPr>
        <p:blipFill>
          <a:blip r:embed="rId6">
            <a:alphaModFix/>
          </a:blip>
          <a:stretch>
            <a:fillRect/>
          </a:stretch>
        </p:blipFill>
        <p:spPr>
          <a:xfrm>
            <a:off x="6667333" y="3446762"/>
            <a:ext cx="209544" cy="135924"/>
          </a:xfrm>
          <a:prstGeom prst="rect">
            <a:avLst/>
          </a:prstGeom>
        </p:spPr>
      </p:pic>
      <p:sp>
        <p:nvSpPr>
          <p:cNvPr id="25" name="TextBox 24"/>
          <p:cNvSpPr txBox="1"/>
          <p:nvPr/>
        </p:nvSpPr>
        <p:spPr>
          <a:xfrm>
            <a:off x="6991175" y="3265136"/>
            <a:ext cx="3950056" cy="480131"/>
          </a:xfrm>
          <a:prstGeom prst="rect">
            <a:avLst/>
          </a:prstGeom>
          <a:noFill/>
        </p:spPr>
        <p:txBody>
          <a:bodyPr wrap="none" lIns="73152" tIns="54864" rIns="73152" bIns="54864" anchor="ctr">
            <a:spAutoFit/>
          </a:bodyPr>
          <a:lstStyle/>
          <a:p>
            <a:pPr algn="l">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Unable to </a:t>
            </a:r>
            <a:r>
              <a:rPr sz="24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personalize</a:t>
            </a: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services</a:t>
            </a:r>
          </a:p>
        </p:txBody>
      </p:sp>
      <p:sp>
        <p:nvSpPr>
          <p:cNvPr id="26" name="Rounded Rectangle 25"/>
          <p:cNvSpPr/>
          <p:nvPr/>
        </p:nvSpPr>
        <p:spPr>
          <a:xfrm>
            <a:off x="190482" y="4457700"/>
            <a:ext cx="5770751" cy="2476499"/>
          </a:xfrm>
          <a:prstGeom prst="roundRect">
            <a:avLst>
              <a:gd name="adj" fmla="val 1230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7" name="Round Same Side Corner Rectangle 26"/>
          <p:cNvSpPr/>
          <p:nvPr/>
        </p:nvSpPr>
        <p:spPr>
          <a:xfrm rot="16200000">
            <a:off x="-981726" y="5629909"/>
            <a:ext cx="2476499" cy="132080"/>
          </a:xfrm>
          <a:prstGeom prst="round2SameRect">
            <a:avLst>
              <a:gd name="adj1" fmla="val 50000"/>
              <a:gd name="adj2" fmla="val 0"/>
            </a:avLst>
          </a:prstGeom>
          <a:solidFill>
            <a:srgbClr val="F59E0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ounded Rectangle 27"/>
          <p:cNvSpPr/>
          <p:nvPr/>
        </p:nvSpPr>
        <p:spPr>
          <a:xfrm>
            <a:off x="533374" y="4762500"/>
            <a:ext cx="609584" cy="609600"/>
          </a:xfrm>
          <a:prstGeom prst="roundRect">
            <a:avLst>
              <a:gd name="adj" fmla="val 31246875"/>
            </a:avLst>
          </a:prstGeom>
          <a:solidFill>
            <a:srgbClr val="F59E0B">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9" name="Picture 28" descr="image.png"/>
          <p:cNvPicPr>
            <a:picLocks noChangeAspect="1"/>
          </p:cNvPicPr>
          <p:nvPr/>
        </p:nvPicPr>
        <p:blipFill>
          <a:blip r:embed="rId7">
            <a:alphaModFix/>
          </a:blip>
          <a:stretch>
            <a:fillRect/>
          </a:stretch>
        </p:blipFill>
        <p:spPr>
          <a:xfrm>
            <a:off x="666721" y="4922454"/>
            <a:ext cx="342891" cy="289691"/>
          </a:xfrm>
          <a:prstGeom prst="rect">
            <a:avLst/>
          </a:prstGeom>
        </p:spPr>
      </p:pic>
      <p:sp>
        <p:nvSpPr>
          <p:cNvPr id="30" name="TextBox 29"/>
          <p:cNvSpPr txBox="1"/>
          <p:nvPr/>
        </p:nvSpPr>
        <p:spPr>
          <a:xfrm>
            <a:off x="1295355" y="4668227"/>
            <a:ext cx="3289618" cy="664797"/>
          </a:xfrm>
          <a:prstGeom prst="rect">
            <a:avLst/>
          </a:prstGeom>
          <a:noFill/>
        </p:spPr>
        <p:txBody>
          <a:bodyPr wrap="none" lIns="73152" tIns="54864" rIns="73152" bIns="54864" anchor="ctr">
            <a:spAutoFit/>
          </a:bodyPr>
          <a:lstStyle/>
          <a:p>
            <a:pPr algn="l">
              <a:spcBef>
                <a:spcPts val="0"/>
              </a:spcBef>
              <a:spcAft>
                <a:spcPts val="0"/>
              </a:spcAft>
            </a:pPr>
            <a:r>
              <a:rPr sz="3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Inventory Issues</a:t>
            </a:r>
          </a:p>
        </p:txBody>
      </p:sp>
      <p:pic>
        <p:nvPicPr>
          <p:cNvPr id="31" name="Picture 30" descr="image.png"/>
          <p:cNvPicPr>
            <a:picLocks noChangeAspect="1"/>
          </p:cNvPicPr>
          <p:nvPr/>
        </p:nvPicPr>
        <p:blipFill>
          <a:blip r:embed="rId6">
            <a:alphaModFix/>
          </a:blip>
          <a:stretch>
            <a:fillRect/>
          </a:stretch>
        </p:blipFill>
        <p:spPr>
          <a:xfrm>
            <a:off x="457172" y="5618462"/>
            <a:ext cx="209544" cy="135924"/>
          </a:xfrm>
          <a:prstGeom prst="rect">
            <a:avLst/>
          </a:prstGeom>
        </p:spPr>
      </p:pic>
      <p:sp>
        <p:nvSpPr>
          <p:cNvPr id="32" name="TextBox 31"/>
          <p:cNvSpPr txBox="1"/>
          <p:nvPr/>
        </p:nvSpPr>
        <p:spPr>
          <a:xfrm>
            <a:off x="781014" y="5436836"/>
            <a:ext cx="5213222" cy="480131"/>
          </a:xfrm>
          <a:prstGeom prst="rect">
            <a:avLst/>
          </a:prstGeom>
          <a:noFill/>
        </p:spPr>
        <p:txBody>
          <a:bodyPr wrap="none" lIns="73152" tIns="54864" rIns="73152" bIns="54864" anchor="ctr">
            <a:spAutoFit/>
          </a:bodyPr>
          <a:lstStyle/>
          <a:p>
            <a:pPr algn="l">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Manual stock tracking leads to </a:t>
            </a:r>
            <a:r>
              <a:rPr sz="24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stockouts</a:t>
            </a:r>
          </a:p>
        </p:txBody>
      </p:sp>
      <p:pic>
        <p:nvPicPr>
          <p:cNvPr id="33" name="Picture 32" descr="image.png"/>
          <p:cNvPicPr>
            <a:picLocks noChangeAspect="1"/>
          </p:cNvPicPr>
          <p:nvPr/>
        </p:nvPicPr>
        <p:blipFill>
          <a:blip r:embed="rId6">
            <a:alphaModFix/>
          </a:blip>
          <a:stretch>
            <a:fillRect/>
          </a:stretch>
        </p:blipFill>
        <p:spPr>
          <a:xfrm>
            <a:off x="457172" y="5999462"/>
            <a:ext cx="209544" cy="135924"/>
          </a:xfrm>
          <a:prstGeom prst="rect">
            <a:avLst/>
          </a:prstGeom>
        </p:spPr>
      </p:pic>
      <p:sp>
        <p:nvSpPr>
          <p:cNvPr id="34" name="TextBox 33"/>
          <p:cNvSpPr txBox="1"/>
          <p:nvPr/>
        </p:nvSpPr>
        <p:spPr>
          <a:xfrm>
            <a:off x="781014" y="5817835"/>
            <a:ext cx="5195461" cy="480131"/>
          </a:xfrm>
          <a:prstGeom prst="rect">
            <a:avLst/>
          </a:prstGeom>
          <a:noFill/>
        </p:spPr>
        <p:txBody>
          <a:bodyPr wrap="none" lIns="73152" tIns="54864" rIns="73152" bIns="54864" anchor="ctr">
            <a:spAutoFit/>
          </a:bodyPr>
          <a:lstStyle/>
          <a:p>
            <a:pPr algn="l">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High product </a:t>
            </a:r>
            <a:r>
              <a:rPr sz="24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wastage</a:t>
            </a: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over-ordering</a:t>
            </a:r>
          </a:p>
        </p:txBody>
      </p:sp>
      <p:pic>
        <p:nvPicPr>
          <p:cNvPr id="35" name="Picture 34" descr="image.png"/>
          <p:cNvPicPr>
            <a:picLocks noChangeAspect="1"/>
          </p:cNvPicPr>
          <p:nvPr/>
        </p:nvPicPr>
        <p:blipFill>
          <a:blip r:embed="rId6">
            <a:alphaModFix/>
          </a:blip>
          <a:stretch>
            <a:fillRect/>
          </a:stretch>
        </p:blipFill>
        <p:spPr>
          <a:xfrm>
            <a:off x="457172" y="6380462"/>
            <a:ext cx="209544" cy="135924"/>
          </a:xfrm>
          <a:prstGeom prst="rect">
            <a:avLst/>
          </a:prstGeom>
        </p:spPr>
      </p:pic>
      <p:sp>
        <p:nvSpPr>
          <p:cNvPr id="36" name="TextBox 35"/>
          <p:cNvSpPr txBox="1"/>
          <p:nvPr/>
        </p:nvSpPr>
        <p:spPr>
          <a:xfrm>
            <a:off x="781014" y="6198836"/>
            <a:ext cx="4241802" cy="480131"/>
          </a:xfrm>
          <a:prstGeom prst="rect">
            <a:avLst/>
          </a:prstGeom>
          <a:noFill/>
        </p:spPr>
        <p:txBody>
          <a:bodyPr wrap="none" lIns="73152" tIns="54864" rIns="73152" bIns="54864" anchor="ctr">
            <a:spAutoFit/>
          </a:bodyPr>
          <a:lstStyle/>
          <a:p>
            <a:pPr algn="l">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 </a:t>
            </a:r>
            <a:r>
              <a:rPr sz="24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automated reordering</a:t>
            </a: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system</a:t>
            </a:r>
          </a:p>
        </p:txBody>
      </p:sp>
      <p:sp>
        <p:nvSpPr>
          <p:cNvPr id="37" name="Rounded Rectangle 36"/>
          <p:cNvSpPr/>
          <p:nvPr/>
        </p:nvSpPr>
        <p:spPr>
          <a:xfrm>
            <a:off x="6248242" y="4229100"/>
            <a:ext cx="5917197" cy="2583215"/>
          </a:xfrm>
          <a:prstGeom prst="roundRect">
            <a:avLst>
              <a:gd name="adj" fmla="val 1230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8" name="Round Same Side Corner Rectangle 37"/>
          <p:cNvSpPr/>
          <p:nvPr/>
        </p:nvSpPr>
        <p:spPr>
          <a:xfrm rot="16200000">
            <a:off x="5076034" y="5401309"/>
            <a:ext cx="2476499" cy="132080"/>
          </a:xfrm>
          <a:prstGeom prst="round2SameRect">
            <a:avLst>
              <a:gd name="adj1" fmla="val 50000"/>
              <a:gd name="adj2" fmla="val 0"/>
            </a:avLst>
          </a:prstGeom>
          <a:solidFill>
            <a:srgbClr val="EF444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9" name="Rounded Rectangle 38"/>
          <p:cNvSpPr/>
          <p:nvPr/>
        </p:nvSpPr>
        <p:spPr>
          <a:xfrm>
            <a:off x="6591135" y="4533900"/>
            <a:ext cx="609584" cy="609600"/>
          </a:xfrm>
          <a:prstGeom prst="roundRect">
            <a:avLst>
              <a:gd name="adj" fmla="val 31246875"/>
            </a:avLst>
          </a:prstGeom>
          <a:solidFill>
            <a:srgbClr val="EF4444">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0" name="Picture 39" descr="image.png"/>
          <p:cNvPicPr>
            <a:picLocks noChangeAspect="1"/>
          </p:cNvPicPr>
          <p:nvPr/>
        </p:nvPicPr>
        <p:blipFill>
          <a:blip r:embed="rId8">
            <a:alphaModFix/>
          </a:blip>
          <a:stretch>
            <a:fillRect/>
          </a:stretch>
        </p:blipFill>
        <p:spPr>
          <a:xfrm>
            <a:off x="6724481" y="4827354"/>
            <a:ext cx="342891" cy="22691"/>
          </a:xfrm>
          <a:prstGeom prst="rect">
            <a:avLst/>
          </a:prstGeom>
        </p:spPr>
      </p:pic>
      <p:sp>
        <p:nvSpPr>
          <p:cNvPr id="41" name="TextBox 40"/>
          <p:cNvSpPr txBox="1"/>
          <p:nvPr/>
        </p:nvSpPr>
        <p:spPr>
          <a:xfrm>
            <a:off x="7353116" y="4439627"/>
            <a:ext cx="4302716" cy="664797"/>
          </a:xfrm>
          <a:prstGeom prst="rect">
            <a:avLst/>
          </a:prstGeom>
          <a:noFill/>
        </p:spPr>
        <p:txBody>
          <a:bodyPr wrap="none" lIns="73152" tIns="54864" rIns="73152" bIns="54864" anchor="ctr">
            <a:spAutoFit/>
          </a:bodyPr>
          <a:lstStyle/>
          <a:p>
            <a:pPr algn="l">
              <a:spcBef>
                <a:spcPts val="0"/>
              </a:spcBef>
              <a:spcAft>
                <a:spcPts val="0"/>
              </a:spcAft>
            </a:pPr>
            <a:r>
              <a:rPr sz="3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Limited Data Insights</a:t>
            </a:r>
          </a:p>
        </p:txBody>
      </p:sp>
      <p:pic>
        <p:nvPicPr>
          <p:cNvPr id="42" name="Picture 41" descr="image.png"/>
          <p:cNvPicPr>
            <a:picLocks noChangeAspect="1"/>
          </p:cNvPicPr>
          <p:nvPr/>
        </p:nvPicPr>
        <p:blipFill>
          <a:blip r:embed="rId4">
            <a:alphaModFix/>
          </a:blip>
          <a:stretch>
            <a:fillRect/>
          </a:stretch>
        </p:blipFill>
        <p:spPr>
          <a:xfrm>
            <a:off x="6667333" y="5313662"/>
            <a:ext cx="209544" cy="135924"/>
          </a:xfrm>
          <a:prstGeom prst="rect">
            <a:avLst/>
          </a:prstGeom>
        </p:spPr>
      </p:pic>
      <p:sp>
        <p:nvSpPr>
          <p:cNvPr id="43" name="TextBox 42"/>
          <p:cNvSpPr txBox="1"/>
          <p:nvPr/>
        </p:nvSpPr>
        <p:spPr>
          <a:xfrm>
            <a:off x="6991175" y="5132036"/>
            <a:ext cx="4092531" cy="480131"/>
          </a:xfrm>
          <a:prstGeom prst="rect">
            <a:avLst/>
          </a:prstGeom>
          <a:noFill/>
        </p:spPr>
        <p:txBody>
          <a:bodyPr wrap="none" lIns="73152" tIns="54864" rIns="73152" bIns="54864" anchor="ctr">
            <a:spAutoFit/>
          </a:bodyPr>
          <a:lstStyle/>
          <a:p>
            <a:pPr algn="l">
              <a:spcBef>
                <a:spcPts val="0"/>
              </a:spcBef>
              <a:spcAft>
                <a:spcPts val="0"/>
              </a:spcAft>
            </a:pP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 </a:t>
            </a:r>
            <a:r>
              <a:rPr sz="24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sales analytics</a:t>
            </a:r>
            <a:r>
              <a:rPr sz="24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or trend data</a:t>
            </a:r>
          </a:p>
        </p:txBody>
      </p:sp>
      <p:pic>
        <p:nvPicPr>
          <p:cNvPr id="44" name="Picture 43" descr="image.png"/>
          <p:cNvPicPr>
            <a:picLocks noChangeAspect="1"/>
          </p:cNvPicPr>
          <p:nvPr/>
        </p:nvPicPr>
        <p:blipFill>
          <a:blip r:embed="rId4">
            <a:alphaModFix/>
          </a:blip>
          <a:stretch>
            <a:fillRect/>
          </a:stretch>
        </p:blipFill>
        <p:spPr>
          <a:xfrm>
            <a:off x="6667333" y="5675612"/>
            <a:ext cx="209544" cy="135924"/>
          </a:xfrm>
          <a:prstGeom prst="rect">
            <a:avLst/>
          </a:prstGeom>
        </p:spPr>
      </p:pic>
      <p:sp>
        <p:nvSpPr>
          <p:cNvPr id="45" name="TextBox 44"/>
          <p:cNvSpPr txBox="1"/>
          <p:nvPr/>
        </p:nvSpPr>
        <p:spPr>
          <a:xfrm>
            <a:off x="6991176" y="5461719"/>
            <a:ext cx="5010342" cy="849463"/>
          </a:xfrm>
          <a:prstGeom prst="rect">
            <a:avLst/>
          </a:prstGeom>
          <a:noFill/>
        </p:spPr>
        <p:txBody>
          <a:bodyPr wrap="square" lIns="73152" tIns="54864" rIns="73152" bIns="54864" anchor="ctr">
            <a:spAutoFit/>
          </a:bodyPr>
          <a:lstStyle/>
          <a:p>
            <a:pPr algn="l">
              <a:spcBef>
                <a:spcPts val="0"/>
              </a:spcBef>
              <a:spcAft>
                <a:spcPts val="0"/>
              </a:spcAft>
            </a:pPr>
            <a:r>
              <a:rPr sz="24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Cash-only records create </a:t>
            </a:r>
            <a:r>
              <a:rPr sz="24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reporting difficulties</a:t>
            </a:r>
          </a:p>
        </p:txBody>
      </p:sp>
      <p:pic>
        <p:nvPicPr>
          <p:cNvPr id="46" name="Picture 45" descr="image.png"/>
          <p:cNvPicPr>
            <a:picLocks noChangeAspect="1"/>
          </p:cNvPicPr>
          <p:nvPr/>
        </p:nvPicPr>
        <p:blipFill>
          <a:blip r:embed="rId4">
            <a:alphaModFix/>
          </a:blip>
          <a:stretch>
            <a:fillRect/>
          </a:stretch>
        </p:blipFill>
        <p:spPr>
          <a:xfrm>
            <a:off x="6667333" y="6380462"/>
            <a:ext cx="209544" cy="135924"/>
          </a:xfrm>
          <a:prstGeom prst="rect">
            <a:avLst/>
          </a:prstGeom>
        </p:spPr>
      </p:pic>
      <p:sp>
        <p:nvSpPr>
          <p:cNvPr id="47" name="TextBox 46"/>
          <p:cNvSpPr txBox="1"/>
          <p:nvPr/>
        </p:nvSpPr>
        <p:spPr>
          <a:xfrm>
            <a:off x="6991175" y="6198836"/>
            <a:ext cx="4863767" cy="480131"/>
          </a:xfrm>
          <a:prstGeom prst="rect">
            <a:avLst/>
          </a:prstGeom>
          <a:noFill/>
        </p:spPr>
        <p:txBody>
          <a:bodyPr wrap="none" lIns="73152" tIns="54864" rIns="73152" bIns="54864" anchor="ctr">
            <a:spAutoFit/>
          </a:bodyPr>
          <a:lstStyle/>
          <a:p>
            <a:pPr algn="l">
              <a:spcBef>
                <a:spcPts val="0"/>
              </a:spcBef>
              <a:spcAft>
                <a:spcPts val="0"/>
              </a:spcAft>
            </a:pPr>
            <a:r>
              <a:rPr sz="24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Unable to make </a:t>
            </a:r>
            <a:r>
              <a:rPr sz="2400" b="1"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data-driven decisions</a:t>
            </a:r>
          </a:p>
        </p:txBody>
      </p:sp>
      <p:sp>
        <p:nvSpPr>
          <p:cNvPr id="48" name="Rectangle 47"/>
          <p:cNvSpPr/>
          <p:nvPr/>
        </p:nvSpPr>
        <p:spPr>
          <a:xfrm>
            <a:off x="0" y="7391399"/>
            <a:ext cx="12191695" cy="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239072" y="208882"/>
            <a:ext cx="12056442" cy="610936"/>
          </a:xfrm>
          <a:prstGeom prst="rect">
            <a:avLst/>
          </a:prstGeom>
          <a:noFill/>
        </p:spPr>
        <p:txBody>
          <a:bodyPr wrap="none" lIns="73152" tIns="54864" rIns="73152" bIns="54864" anchor="ctr">
            <a:spAutoFit/>
          </a:bodyPr>
          <a:lstStyle/>
          <a:p>
            <a:pPr algn="l">
              <a:lnSpc>
                <a:spcPts val="3900"/>
              </a:lnSpc>
              <a:spcBef>
                <a:spcPts val="0"/>
              </a:spcBef>
              <a:spcAft>
                <a:spcPts val="0"/>
              </a:spcAft>
            </a:pPr>
            <a:r>
              <a:rPr sz="40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Our Proposed Solution: Integrated Information Systems</a:t>
            </a:r>
          </a:p>
        </p:txBody>
      </p:sp>
      <p:sp>
        <p:nvSpPr>
          <p:cNvPr id="4" name="Rounded Rectangle 3"/>
          <p:cNvSpPr/>
          <p:nvPr/>
        </p:nvSpPr>
        <p:spPr>
          <a:xfrm>
            <a:off x="2933626" y="3524250"/>
            <a:ext cx="1523961" cy="1523999"/>
          </a:xfrm>
          <a:prstGeom prst="roundRect">
            <a:avLst>
              <a:gd name="adj" fmla="val 50000"/>
            </a:avLst>
          </a:prstGeom>
          <a:gradFill rotWithShape="1">
            <a:gsLst>
              <a:gs pos="0">
                <a:srgbClr val="0891B2">
                  <a:alpha val="15000"/>
                </a:srgbClr>
              </a:gs>
              <a:gs pos="100000">
                <a:srgbClr val="10B981">
                  <a:alpha val="15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ed Rectangle 4"/>
          <p:cNvSpPr/>
          <p:nvPr/>
        </p:nvSpPr>
        <p:spPr>
          <a:xfrm>
            <a:off x="2476438" y="2000250"/>
            <a:ext cx="2438339" cy="1857375"/>
          </a:xfrm>
          <a:prstGeom prst="roundRect">
            <a:avLst>
              <a:gd name="adj" fmla="val 16410"/>
            </a:avLst>
          </a:prstGeom>
          <a:solidFill>
            <a:srgbClr val="FFFFFF"/>
          </a:solidFill>
          <a:ln w="33020">
            <a:solidFill>
              <a:srgbClr val="0891B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ounded Rectangle 5"/>
          <p:cNvSpPr/>
          <p:nvPr/>
        </p:nvSpPr>
        <p:spPr>
          <a:xfrm>
            <a:off x="3428914" y="2266950"/>
            <a:ext cx="533386" cy="533399"/>
          </a:xfrm>
          <a:prstGeom prst="roundRect">
            <a:avLst>
              <a:gd name="adj" fmla="val 35710714"/>
            </a:avLst>
          </a:prstGeom>
          <a:solidFill>
            <a:srgbClr val="0891B2">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descr="image.png"/>
          <p:cNvPicPr>
            <a:picLocks noChangeAspect="1"/>
          </p:cNvPicPr>
          <p:nvPr/>
        </p:nvPicPr>
        <p:blipFill>
          <a:blip r:embed="rId3">
            <a:alphaModFix/>
          </a:blip>
          <a:stretch>
            <a:fillRect/>
          </a:stretch>
        </p:blipFill>
        <p:spPr>
          <a:xfrm>
            <a:off x="3543211" y="2404696"/>
            <a:ext cx="304792" cy="257907"/>
          </a:xfrm>
          <a:prstGeom prst="rect">
            <a:avLst/>
          </a:prstGeom>
        </p:spPr>
      </p:pic>
      <p:sp>
        <p:nvSpPr>
          <p:cNvPr id="8" name="TextBox 7"/>
          <p:cNvSpPr txBox="1"/>
          <p:nvPr/>
        </p:nvSpPr>
        <p:spPr>
          <a:xfrm>
            <a:off x="3301941" y="2916132"/>
            <a:ext cx="787331" cy="416140"/>
          </a:xfrm>
          <a:prstGeom prst="rect">
            <a:avLst/>
          </a:prstGeom>
          <a:noFill/>
        </p:spPr>
        <p:txBody>
          <a:bodyPr wrap="none" lIns="73152" tIns="54864" rIns="73152" bIns="54864" anchor="ctr">
            <a:spAutoFit/>
          </a:bodyPr>
          <a:lstStyle/>
          <a:p>
            <a:pPr algn="ctr">
              <a:lnSpc>
                <a:spcPts val="2340"/>
              </a:lnSpc>
              <a:spcBef>
                <a:spcPts val="0"/>
              </a:spcBef>
              <a:spcAft>
                <a:spcPts val="52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TPS</a:t>
            </a:r>
          </a:p>
        </p:txBody>
      </p:sp>
      <p:sp>
        <p:nvSpPr>
          <p:cNvPr id="9" name="TextBox 8"/>
          <p:cNvSpPr txBox="1"/>
          <p:nvPr/>
        </p:nvSpPr>
        <p:spPr>
          <a:xfrm>
            <a:off x="2532757" y="3329623"/>
            <a:ext cx="2325701" cy="341632"/>
          </a:xfrm>
          <a:prstGeom prst="rect">
            <a:avLst/>
          </a:prstGeom>
          <a:noFill/>
        </p:spPr>
        <p:txBody>
          <a:bodyPr wrap="none" lIns="73152" tIns="54864" rIns="73152" bIns="54864" anchor="ctr">
            <a:spAutoFit/>
          </a:bodyPr>
          <a:lstStyle/>
          <a:p>
            <a:pPr algn="ctr">
              <a:lnSpc>
                <a:spcPts val="1755"/>
              </a:lnSpc>
              <a:spcBef>
                <a:spcPts val="0"/>
              </a:spcBef>
              <a:spcAft>
                <a:spcPts val="0"/>
              </a:spcAft>
            </a:pPr>
            <a:r>
              <a:rPr b="0"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Transaction Processing</a:t>
            </a:r>
          </a:p>
        </p:txBody>
      </p:sp>
      <p:sp>
        <p:nvSpPr>
          <p:cNvPr id="10" name="Rounded Rectangle 9"/>
          <p:cNvSpPr/>
          <p:nvPr/>
        </p:nvSpPr>
        <p:spPr>
          <a:xfrm>
            <a:off x="1123921" y="4457700"/>
            <a:ext cx="2438339" cy="2114550"/>
          </a:xfrm>
          <a:prstGeom prst="roundRect">
            <a:avLst>
              <a:gd name="adj" fmla="val 14414"/>
            </a:avLst>
          </a:prstGeom>
          <a:solidFill>
            <a:srgbClr val="FFFFFF"/>
          </a:solidFill>
          <a:ln w="33020">
            <a:solidFill>
              <a:srgbClr val="10B98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Rounded Rectangle 10"/>
          <p:cNvSpPr/>
          <p:nvPr/>
        </p:nvSpPr>
        <p:spPr>
          <a:xfrm>
            <a:off x="2076398" y="4724399"/>
            <a:ext cx="533386" cy="533399"/>
          </a:xfrm>
          <a:prstGeom prst="roundRect">
            <a:avLst>
              <a:gd name="adj" fmla="val 35710714"/>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descr="image.png"/>
          <p:cNvPicPr>
            <a:picLocks noChangeAspect="1"/>
          </p:cNvPicPr>
          <p:nvPr/>
        </p:nvPicPr>
        <p:blipFill>
          <a:blip r:embed="rId4">
            <a:alphaModFix/>
          </a:blip>
          <a:stretch>
            <a:fillRect/>
          </a:stretch>
        </p:blipFill>
        <p:spPr>
          <a:xfrm>
            <a:off x="2190695" y="4873869"/>
            <a:ext cx="304792" cy="234461"/>
          </a:xfrm>
          <a:prstGeom prst="rect">
            <a:avLst/>
          </a:prstGeom>
        </p:spPr>
      </p:pic>
      <p:sp>
        <p:nvSpPr>
          <p:cNvPr id="13" name="TextBox 12"/>
          <p:cNvSpPr txBox="1"/>
          <p:nvPr/>
        </p:nvSpPr>
        <p:spPr>
          <a:xfrm>
            <a:off x="1939808" y="5373581"/>
            <a:ext cx="806567" cy="416140"/>
          </a:xfrm>
          <a:prstGeom prst="rect">
            <a:avLst/>
          </a:prstGeom>
          <a:noFill/>
        </p:spPr>
        <p:txBody>
          <a:bodyPr wrap="none" lIns="73152" tIns="54864" rIns="73152" bIns="54864" anchor="ctr">
            <a:spAutoFit/>
          </a:bodyPr>
          <a:lstStyle/>
          <a:p>
            <a:pPr algn="ctr">
              <a:lnSpc>
                <a:spcPts val="2340"/>
              </a:lnSpc>
              <a:spcBef>
                <a:spcPts val="0"/>
              </a:spcBef>
              <a:spcAft>
                <a:spcPts val="52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a:t>
            </a:r>
          </a:p>
        </p:txBody>
      </p:sp>
      <p:sp>
        <p:nvSpPr>
          <p:cNvPr id="14" name="TextBox 13"/>
          <p:cNvSpPr txBox="1"/>
          <p:nvPr/>
        </p:nvSpPr>
        <p:spPr>
          <a:xfrm>
            <a:off x="1352516" y="5800244"/>
            <a:ext cx="1981150" cy="572464"/>
          </a:xfrm>
          <a:prstGeom prst="rect">
            <a:avLst/>
          </a:prstGeom>
          <a:noFill/>
        </p:spPr>
        <p:txBody>
          <a:bodyPr wrap="square" lIns="73152" tIns="54864" rIns="73152" bIns="54864" anchor="ctr">
            <a:spAutoFit/>
          </a:bodyPr>
          <a:lstStyle/>
          <a:p>
            <a:pPr algn="ctr">
              <a:lnSpc>
                <a:spcPts val="1755"/>
              </a:lnSpc>
              <a:spcBef>
                <a:spcPts val="0"/>
              </a:spcBef>
              <a:spcAft>
                <a:spcPts val="0"/>
              </a:spcAft>
            </a:pPr>
            <a:r>
              <a:rPr b="0" i="1">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Information</a:t>
            </a:r>
          </a:p>
        </p:txBody>
      </p:sp>
      <p:sp>
        <p:nvSpPr>
          <p:cNvPr id="15" name="Rounded Rectangle 14"/>
          <p:cNvSpPr/>
          <p:nvPr/>
        </p:nvSpPr>
        <p:spPr>
          <a:xfrm>
            <a:off x="3828954" y="4714875"/>
            <a:ext cx="2438339" cy="1857375"/>
          </a:xfrm>
          <a:prstGeom prst="roundRect">
            <a:avLst>
              <a:gd name="adj" fmla="val 16410"/>
            </a:avLst>
          </a:prstGeom>
          <a:solidFill>
            <a:srgbClr val="FFFFFF"/>
          </a:solidFill>
          <a:ln w="33020">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ounded Rectangle 15"/>
          <p:cNvSpPr/>
          <p:nvPr/>
        </p:nvSpPr>
        <p:spPr>
          <a:xfrm>
            <a:off x="4781430" y="4981574"/>
            <a:ext cx="533386" cy="533399"/>
          </a:xfrm>
          <a:prstGeom prst="roundRect">
            <a:avLst>
              <a:gd name="adj" fmla="val 35710714"/>
            </a:avLst>
          </a:prstGeom>
          <a:solidFill>
            <a:srgbClr val="06B6D4">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7" name="Picture 16" descr="image.png"/>
          <p:cNvPicPr>
            <a:picLocks noChangeAspect="1"/>
          </p:cNvPicPr>
          <p:nvPr/>
        </p:nvPicPr>
        <p:blipFill>
          <a:blip r:embed="rId5">
            <a:alphaModFix/>
          </a:blip>
          <a:stretch>
            <a:fillRect/>
          </a:stretch>
        </p:blipFill>
        <p:spPr>
          <a:xfrm>
            <a:off x="4895727" y="5154490"/>
            <a:ext cx="304792" cy="187569"/>
          </a:xfrm>
          <a:prstGeom prst="rect">
            <a:avLst/>
          </a:prstGeom>
        </p:spPr>
      </p:pic>
      <p:sp>
        <p:nvSpPr>
          <p:cNvPr id="18" name="TextBox 17"/>
          <p:cNvSpPr txBox="1"/>
          <p:nvPr/>
        </p:nvSpPr>
        <p:spPr>
          <a:xfrm>
            <a:off x="4575910" y="5630756"/>
            <a:ext cx="944426" cy="416140"/>
          </a:xfrm>
          <a:prstGeom prst="rect">
            <a:avLst/>
          </a:prstGeom>
          <a:noFill/>
        </p:spPr>
        <p:txBody>
          <a:bodyPr wrap="none" lIns="73152" tIns="54864" rIns="73152" bIns="54864" anchor="ctr">
            <a:spAutoFit/>
          </a:bodyPr>
          <a:lstStyle/>
          <a:p>
            <a:pPr algn="ctr">
              <a:lnSpc>
                <a:spcPts val="2340"/>
              </a:lnSpc>
              <a:spcBef>
                <a:spcPts val="0"/>
              </a:spcBef>
              <a:spcAft>
                <a:spcPts val="52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CRM</a:t>
            </a:r>
          </a:p>
        </p:txBody>
      </p:sp>
      <p:sp>
        <p:nvSpPr>
          <p:cNvPr id="19" name="TextBox 18"/>
          <p:cNvSpPr txBox="1"/>
          <p:nvPr/>
        </p:nvSpPr>
        <p:spPr>
          <a:xfrm>
            <a:off x="3913069" y="6044248"/>
            <a:ext cx="2270109" cy="341632"/>
          </a:xfrm>
          <a:prstGeom prst="rect">
            <a:avLst/>
          </a:prstGeom>
          <a:noFill/>
        </p:spPr>
        <p:txBody>
          <a:bodyPr wrap="none" lIns="73152" tIns="54864" rIns="73152" bIns="54864" anchor="ctr">
            <a:spAutoFit/>
          </a:bodyPr>
          <a:lstStyle/>
          <a:p>
            <a:pPr algn="ctr">
              <a:lnSpc>
                <a:spcPts val="1755"/>
              </a:lnSpc>
              <a:spcBef>
                <a:spcPts val="0"/>
              </a:spcBef>
              <a:spcAft>
                <a:spcPts val="0"/>
              </a:spcAft>
            </a:pPr>
            <a:r>
              <a:rPr b="0" i="1">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 Relationship</a:t>
            </a:r>
          </a:p>
        </p:txBody>
      </p:sp>
      <p:sp>
        <p:nvSpPr>
          <p:cNvPr id="21" name="TextBox 20"/>
          <p:cNvSpPr txBox="1"/>
          <p:nvPr/>
        </p:nvSpPr>
        <p:spPr>
          <a:xfrm>
            <a:off x="5520336" y="1370385"/>
            <a:ext cx="6004625" cy="1188018"/>
          </a:xfrm>
          <a:prstGeom prst="rect">
            <a:avLst/>
          </a:prstGeom>
          <a:noFill/>
        </p:spPr>
        <p:txBody>
          <a:bodyPr wrap="square" lIns="73152" tIns="54864" rIns="73152" bIns="54864" anchor="ctr">
            <a:spAutoFit/>
          </a:bodyPr>
          <a:lstStyle/>
          <a:p>
            <a:pPr algn="l">
              <a:lnSpc>
                <a:spcPts val="2080"/>
              </a:lnSpc>
              <a:spcBef>
                <a:spcPts val="0"/>
              </a:spcBef>
              <a:spcAft>
                <a:spcPts val="0"/>
              </a:spcAft>
            </a:pPr>
            <a:r>
              <a:rPr sz="20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 comprehensive approach to </a:t>
            </a:r>
            <a:r>
              <a:rPr sz="2000" b="0" i="1" dirty="0" err="1">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modernising</a:t>
            </a:r>
            <a:r>
              <a:rPr sz="20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000" b="1" i="1" dirty="0">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Glamour Cuts</a:t>
            </a:r>
            <a:r>
              <a:rPr sz="20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through three integrated systems working together to improve </a:t>
            </a:r>
            <a:r>
              <a:rPr sz="2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efficiency</a:t>
            </a:r>
            <a:r>
              <a:rPr sz="20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sz="2000" b="1" i="1" dirty="0">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decision-making</a:t>
            </a:r>
            <a:r>
              <a:rPr sz="20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a:t>
            </a:r>
            <a:r>
              <a:rPr sz="2000" b="1" i="1" dirty="0">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 experience</a:t>
            </a:r>
            <a:r>
              <a:rPr sz="2000" b="0" i="1" dirty="0">
                <a:solidFill>
                  <a:srgbClr val="475569"/>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sp>
        <p:nvSpPr>
          <p:cNvPr id="22" name="TextBox 21"/>
          <p:cNvSpPr txBox="1"/>
          <p:nvPr/>
        </p:nvSpPr>
        <p:spPr>
          <a:xfrm>
            <a:off x="7391212" y="2558849"/>
            <a:ext cx="2008820" cy="435376"/>
          </a:xfrm>
          <a:prstGeom prst="rect">
            <a:avLst/>
          </a:prstGeom>
          <a:noFill/>
        </p:spPr>
        <p:txBody>
          <a:bodyPr wrap="none" lIns="73152" tIns="54864" rIns="73152" bIns="54864" anchor="ctr">
            <a:spAutoFit/>
          </a:bodyPr>
          <a:lstStyle/>
          <a:p>
            <a:pPr algn="l">
              <a:lnSpc>
                <a:spcPts val="2535"/>
              </a:lnSpc>
              <a:spcBef>
                <a:spcPts val="0"/>
              </a:spcBef>
              <a:spcAft>
                <a:spcPts val="156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Benefits</a:t>
            </a:r>
          </a:p>
        </p:txBody>
      </p:sp>
      <p:sp>
        <p:nvSpPr>
          <p:cNvPr id="23" name="Rounded Rectangle 22"/>
          <p:cNvSpPr/>
          <p:nvPr/>
        </p:nvSpPr>
        <p:spPr>
          <a:xfrm>
            <a:off x="7391212" y="3190874"/>
            <a:ext cx="4038499" cy="952499"/>
          </a:xfrm>
          <a:prstGeom prst="roundRect">
            <a:avLst>
              <a:gd name="adj" fmla="val 2400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4" name="Round Same Side Corner Rectangle 23"/>
          <p:cNvSpPr/>
          <p:nvPr/>
        </p:nvSpPr>
        <p:spPr>
          <a:xfrm rot="16200000">
            <a:off x="6981003" y="3601083"/>
            <a:ext cx="952499"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5" name="Rounded Rectangle 24"/>
          <p:cNvSpPr/>
          <p:nvPr/>
        </p:nvSpPr>
        <p:spPr>
          <a:xfrm>
            <a:off x="7619807" y="3438524"/>
            <a:ext cx="457188" cy="457200"/>
          </a:xfrm>
          <a:prstGeom prst="roundRect">
            <a:avLst>
              <a:gd name="adj" fmla="val 41662500"/>
            </a:avLst>
          </a:prstGeom>
          <a:solidFill>
            <a:srgbClr val="0891B2">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6" name="Picture 25" descr="image.png"/>
          <p:cNvPicPr>
            <a:picLocks noChangeAspect="1"/>
          </p:cNvPicPr>
          <p:nvPr/>
        </p:nvPicPr>
        <p:blipFill>
          <a:blip r:embed="rId6">
            <a:alphaModFix/>
          </a:blip>
          <a:stretch>
            <a:fillRect/>
          </a:stretch>
        </p:blipFill>
        <p:spPr>
          <a:xfrm>
            <a:off x="7715054" y="3572910"/>
            <a:ext cx="266693" cy="188429"/>
          </a:xfrm>
          <a:prstGeom prst="rect">
            <a:avLst/>
          </a:prstGeom>
        </p:spPr>
      </p:pic>
      <p:sp>
        <p:nvSpPr>
          <p:cNvPr id="27" name="TextBox 26"/>
          <p:cNvSpPr txBox="1"/>
          <p:nvPr/>
        </p:nvSpPr>
        <p:spPr>
          <a:xfrm>
            <a:off x="8229391" y="3346081"/>
            <a:ext cx="3164584" cy="384914"/>
          </a:xfrm>
          <a:prstGeom prst="rect">
            <a:avLst/>
          </a:prstGeom>
          <a:noFill/>
        </p:spPr>
        <p:txBody>
          <a:bodyPr wrap="none" lIns="73152" tIns="54864" rIns="73152" bIns="54864" anchor="ctr">
            <a:spAutoFit/>
          </a:bodyPr>
          <a:lstStyle/>
          <a:p>
            <a:pPr algn="l">
              <a:lnSpc>
                <a:spcPts val="2145"/>
              </a:lnSpc>
              <a:spcBef>
                <a:spcPts val="0"/>
              </a:spcBef>
              <a:spcAft>
                <a:spcPts val="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Streamlined Operations</a:t>
            </a:r>
          </a:p>
        </p:txBody>
      </p:sp>
      <p:sp>
        <p:nvSpPr>
          <p:cNvPr id="28" name="TextBox 27"/>
          <p:cNvSpPr txBox="1"/>
          <p:nvPr/>
        </p:nvSpPr>
        <p:spPr>
          <a:xfrm>
            <a:off x="8229391" y="3653472"/>
            <a:ext cx="2614177"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Automated daily processes</a:t>
            </a:r>
          </a:p>
        </p:txBody>
      </p:sp>
      <p:sp>
        <p:nvSpPr>
          <p:cNvPr id="29" name="Rounded Rectangle 28"/>
          <p:cNvSpPr/>
          <p:nvPr/>
        </p:nvSpPr>
        <p:spPr>
          <a:xfrm>
            <a:off x="7391212" y="4295774"/>
            <a:ext cx="4038499" cy="952499"/>
          </a:xfrm>
          <a:prstGeom prst="roundRect">
            <a:avLst>
              <a:gd name="adj" fmla="val 24000"/>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0" name="Round Same Side Corner Rectangle 29"/>
          <p:cNvSpPr/>
          <p:nvPr/>
        </p:nvSpPr>
        <p:spPr>
          <a:xfrm rot="16200000">
            <a:off x="6981003" y="4705983"/>
            <a:ext cx="952499" cy="132080"/>
          </a:xfrm>
          <a:prstGeom prst="round2SameRect">
            <a:avLst>
              <a:gd name="adj1" fmla="val 50000"/>
              <a:gd name="adj2" fmla="val 0"/>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1" name="Rounded Rectangle 30"/>
          <p:cNvSpPr/>
          <p:nvPr/>
        </p:nvSpPr>
        <p:spPr>
          <a:xfrm>
            <a:off x="7619807" y="4543425"/>
            <a:ext cx="457188" cy="457200"/>
          </a:xfrm>
          <a:prstGeom prst="roundRect">
            <a:avLst>
              <a:gd name="adj" fmla="val 4166250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2" name="Picture 31" descr="image.png"/>
          <p:cNvPicPr>
            <a:picLocks noChangeAspect="1"/>
          </p:cNvPicPr>
          <p:nvPr/>
        </p:nvPicPr>
        <p:blipFill>
          <a:blip r:embed="rId7">
            <a:alphaModFix/>
          </a:blip>
          <a:stretch>
            <a:fillRect/>
          </a:stretch>
        </p:blipFill>
        <p:spPr>
          <a:xfrm>
            <a:off x="7715054" y="4672012"/>
            <a:ext cx="266693" cy="200025"/>
          </a:xfrm>
          <a:prstGeom prst="rect">
            <a:avLst/>
          </a:prstGeom>
        </p:spPr>
      </p:pic>
      <p:sp>
        <p:nvSpPr>
          <p:cNvPr id="33" name="TextBox 32"/>
          <p:cNvSpPr txBox="1"/>
          <p:nvPr/>
        </p:nvSpPr>
        <p:spPr>
          <a:xfrm>
            <a:off x="8229391" y="4450982"/>
            <a:ext cx="2842381" cy="384914"/>
          </a:xfrm>
          <a:prstGeom prst="rect">
            <a:avLst/>
          </a:prstGeom>
          <a:noFill/>
        </p:spPr>
        <p:txBody>
          <a:bodyPr wrap="none" lIns="73152" tIns="54864" rIns="73152" bIns="54864" anchor="ctr">
            <a:spAutoFit/>
          </a:bodyPr>
          <a:lstStyle/>
          <a:p>
            <a:pPr algn="l">
              <a:lnSpc>
                <a:spcPts val="2145"/>
              </a:lnSpc>
              <a:spcBef>
                <a:spcPts val="0"/>
              </a:spcBef>
              <a:spcAft>
                <a:spcPts val="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Data-Driven Insights</a:t>
            </a:r>
          </a:p>
        </p:txBody>
      </p:sp>
      <p:sp>
        <p:nvSpPr>
          <p:cNvPr id="34" name="TextBox 33"/>
          <p:cNvSpPr txBox="1"/>
          <p:nvPr/>
        </p:nvSpPr>
        <p:spPr>
          <a:xfrm>
            <a:off x="8229391" y="4758373"/>
            <a:ext cx="2571473"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decision support</a:t>
            </a:r>
          </a:p>
        </p:txBody>
      </p:sp>
      <p:sp>
        <p:nvSpPr>
          <p:cNvPr id="35" name="Rounded Rectangle 34"/>
          <p:cNvSpPr/>
          <p:nvPr/>
        </p:nvSpPr>
        <p:spPr>
          <a:xfrm>
            <a:off x="7391212" y="5400675"/>
            <a:ext cx="4038499" cy="1266824"/>
          </a:xfrm>
          <a:prstGeom prst="roundRect">
            <a:avLst>
              <a:gd name="adj" fmla="val 1804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6" name="Round Same Side Corner Rectangle 35"/>
          <p:cNvSpPr/>
          <p:nvPr/>
        </p:nvSpPr>
        <p:spPr>
          <a:xfrm rot="16200000">
            <a:off x="6823840" y="5968047"/>
            <a:ext cx="1266824" cy="132080"/>
          </a:xfrm>
          <a:prstGeom prst="round2SameRect">
            <a:avLst>
              <a:gd name="adj1" fmla="val 50000"/>
              <a:gd name="adj2" fmla="val 0"/>
            </a:avLst>
          </a:prstGeom>
          <a:solidFill>
            <a:srgbClr val="06B6D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7" name="Rounded Rectangle 36"/>
          <p:cNvSpPr/>
          <p:nvPr/>
        </p:nvSpPr>
        <p:spPr>
          <a:xfrm>
            <a:off x="7619807" y="5810249"/>
            <a:ext cx="428614" cy="457200"/>
          </a:xfrm>
          <a:prstGeom prst="roundRect">
            <a:avLst>
              <a:gd name="adj" fmla="val 44440000"/>
            </a:avLst>
          </a:prstGeom>
          <a:solidFill>
            <a:srgbClr val="06B6D4">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8" name="Picture 37" descr="image.png"/>
          <p:cNvPicPr>
            <a:picLocks noChangeAspect="1"/>
          </p:cNvPicPr>
          <p:nvPr/>
        </p:nvPicPr>
        <p:blipFill>
          <a:blip r:embed="rId8">
            <a:alphaModFix/>
          </a:blip>
          <a:stretch>
            <a:fillRect/>
          </a:stretch>
        </p:blipFill>
        <p:spPr>
          <a:xfrm>
            <a:off x="7696005" y="5925792"/>
            <a:ext cx="266693" cy="226115"/>
          </a:xfrm>
          <a:prstGeom prst="rect">
            <a:avLst/>
          </a:prstGeom>
        </p:spPr>
      </p:pic>
      <p:sp>
        <p:nvSpPr>
          <p:cNvPr id="39" name="TextBox 38"/>
          <p:cNvSpPr txBox="1"/>
          <p:nvPr/>
        </p:nvSpPr>
        <p:spPr>
          <a:xfrm>
            <a:off x="8200817" y="5580796"/>
            <a:ext cx="3038399" cy="649409"/>
          </a:xfrm>
          <a:prstGeom prst="rect">
            <a:avLst/>
          </a:prstGeom>
          <a:noFill/>
        </p:spPr>
        <p:txBody>
          <a:bodyPr wrap="square" lIns="73152" tIns="54864" rIns="73152" bIns="54864" anchor="ctr">
            <a:spAutoFit/>
          </a:bodyPr>
          <a:lstStyle/>
          <a:p>
            <a:pPr algn="l">
              <a:lnSpc>
                <a:spcPts val="2145"/>
              </a:lnSpc>
              <a:spcBef>
                <a:spcPts val="0"/>
              </a:spcBef>
              <a:spcAft>
                <a:spcPts val="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Enhanced Customer Experience</a:t>
            </a:r>
          </a:p>
        </p:txBody>
      </p:sp>
      <p:sp>
        <p:nvSpPr>
          <p:cNvPr id="40" name="TextBox 39"/>
          <p:cNvSpPr txBox="1"/>
          <p:nvPr/>
        </p:nvSpPr>
        <p:spPr>
          <a:xfrm>
            <a:off x="8200817" y="6177598"/>
            <a:ext cx="2154692"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Personalized services</a:t>
            </a:r>
          </a:p>
        </p:txBody>
      </p:sp>
      <p:sp>
        <p:nvSpPr>
          <p:cNvPr id="41" name="Rectangle 40"/>
          <p:cNvSpPr/>
          <p:nvPr/>
        </p:nvSpPr>
        <p:spPr>
          <a:xfrm>
            <a:off x="0" y="7619999"/>
            <a:ext cx="12191695" cy="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cxnSp>
        <p:nvCxnSpPr>
          <p:cNvPr id="45" name="Straight Arrow Connector 44">
            <a:extLst>
              <a:ext uri="{FF2B5EF4-FFF2-40B4-BE49-F238E27FC236}">
                <a16:creationId xmlns:a16="http://schemas.microsoft.com/office/drawing/2014/main" id="{2BE6AD37-0C99-2351-5E41-DC796A9C70AC}"/>
              </a:ext>
            </a:extLst>
          </p:cNvPr>
          <p:cNvCxnSpPr>
            <a:cxnSpLocks/>
          </p:cNvCxnSpPr>
          <p:nvPr/>
        </p:nvCxnSpPr>
        <p:spPr>
          <a:xfrm flipH="1">
            <a:off x="1799771" y="3681778"/>
            <a:ext cx="1014592" cy="1366471"/>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47" name="Straight Arrow Connector 46">
            <a:extLst>
              <a:ext uri="{FF2B5EF4-FFF2-40B4-BE49-F238E27FC236}">
                <a16:creationId xmlns:a16="http://schemas.microsoft.com/office/drawing/2014/main" id="{86C99486-6A5D-B199-494A-E1F941AD5542}"/>
              </a:ext>
            </a:extLst>
          </p:cNvPr>
          <p:cNvCxnSpPr>
            <a:cxnSpLocks/>
          </p:cNvCxnSpPr>
          <p:nvPr/>
        </p:nvCxnSpPr>
        <p:spPr>
          <a:xfrm>
            <a:off x="2933626" y="5443537"/>
            <a:ext cx="1642284" cy="0"/>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49" name="Straight Arrow Connector 48">
            <a:extLst>
              <a:ext uri="{FF2B5EF4-FFF2-40B4-BE49-F238E27FC236}">
                <a16:creationId xmlns:a16="http://schemas.microsoft.com/office/drawing/2014/main" id="{B041B123-4DBC-CE06-FF70-F67C9BBE0A83}"/>
              </a:ext>
            </a:extLst>
          </p:cNvPr>
          <p:cNvCxnSpPr/>
          <p:nvPr/>
        </p:nvCxnSpPr>
        <p:spPr>
          <a:xfrm flipH="1" flipV="1">
            <a:off x="4781430" y="3671255"/>
            <a:ext cx="738906" cy="1310319"/>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161163"/>
            <a:ext cx="10105587" cy="630173"/>
          </a:xfrm>
          <a:prstGeom prst="rect">
            <a:avLst/>
          </a:prstGeom>
          <a:noFill/>
        </p:spPr>
        <p:txBody>
          <a:bodyPr wrap="none" lIns="73152" tIns="54864" rIns="73152" bIns="54864" anchor="ctr">
            <a:spAutoFit/>
          </a:bodyPr>
          <a:lstStyle/>
          <a:p>
            <a:pPr algn="l">
              <a:lnSpc>
                <a:spcPts val="3900"/>
              </a:lnSpc>
              <a:spcBef>
                <a:spcPts val="0"/>
              </a:spcBef>
              <a:spcAft>
                <a:spcPts val="0"/>
              </a:spcAft>
            </a:pPr>
            <a:r>
              <a:rPr sz="48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TPS Implementation for Glamour Cuts</a:t>
            </a:r>
          </a:p>
        </p:txBody>
      </p:sp>
      <p:sp>
        <p:nvSpPr>
          <p:cNvPr id="4" name="Rounded Rectangle 3"/>
          <p:cNvSpPr/>
          <p:nvPr/>
        </p:nvSpPr>
        <p:spPr>
          <a:xfrm>
            <a:off x="666733" y="1295399"/>
            <a:ext cx="6267293" cy="2609850"/>
          </a:xfrm>
          <a:prstGeom prst="roundRect">
            <a:avLst>
              <a:gd name="adj" fmla="val 1167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 Same Side Corner Rectangle 4"/>
          <p:cNvSpPr/>
          <p:nvPr/>
        </p:nvSpPr>
        <p:spPr>
          <a:xfrm rot="16200000">
            <a:off x="-572152" y="2534284"/>
            <a:ext cx="2609850"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ounded Rectangle 5"/>
          <p:cNvSpPr/>
          <p:nvPr/>
        </p:nvSpPr>
        <p:spPr>
          <a:xfrm>
            <a:off x="1009624" y="1600200"/>
            <a:ext cx="533386" cy="533399"/>
          </a:xfrm>
          <a:prstGeom prst="roundRect">
            <a:avLst>
              <a:gd name="adj" fmla="val 35710714"/>
            </a:avLst>
          </a:prstGeom>
          <a:solidFill>
            <a:srgbClr val="0891B2">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descr="image.png"/>
          <p:cNvPicPr>
            <a:picLocks noChangeAspect="1"/>
          </p:cNvPicPr>
          <p:nvPr/>
        </p:nvPicPr>
        <p:blipFill>
          <a:blip r:embed="rId3">
            <a:alphaModFix/>
          </a:blip>
          <a:stretch>
            <a:fillRect/>
          </a:stretch>
        </p:blipFill>
        <p:spPr>
          <a:xfrm>
            <a:off x="1123921" y="1737946"/>
            <a:ext cx="304792" cy="257907"/>
          </a:xfrm>
          <a:prstGeom prst="rect">
            <a:avLst/>
          </a:prstGeom>
        </p:spPr>
      </p:pic>
      <p:sp>
        <p:nvSpPr>
          <p:cNvPr id="8" name="TextBox 7"/>
          <p:cNvSpPr txBox="1"/>
          <p:nvPr/>
        </p:nvSpPr>
        <p:spPr>
          <a:xfrm>
            <a:off x="1695407" y="1628713"/>
            <a:ext cx="2805512" cy="485902"/>
          </a:xfrm>
          <a:prstGeom prst="rect">
            <a:avLst/>
          </a:prstGeom>
          <a:noFill/>
        </p:spPr>
        <p:txBody>
          <a:bodyPr wrap="none" lIns="73152" tIns="54864" rIns="73152" bIns="54864" anchor="ctr">
            <a:spAutoFit/>
          </a:bodyPr>
          <a:lstStyle/>
          <a:p>
            <a:pPr algn="l">
              <a:lnSpc>
                <a:spcPts val="2925"/>
              </a:lnSpc>
              <a:spcBef>
                <a:spcPts val="0"/>
              </a:spcBef>
              <a:spcAft>
                <a:spcPts val="0"/>
              </a:spcAft>
            </a:pPr>
            <a:r>
              <a:rPr sz="32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Core Functions</a:t>
            </a:r>
          </a:p>
        </p:txBody>
      </p:sp>
      <p:pic>
        <p:nvPicPr>
          <p:cNvPr id="9" name="Picture 8" descr="image.png"/>
          <p:cNvPicPr>
            <a:picLocks noChangeAspect="1"/>
          </p:cNvPicPr>
          <p:nvPr/>
        </p:nvPicPr>
        <p:blipFill>
          <a:blip r:embed="rId4">
            <a:alphaModFix/>
          </a:blip>
          <a:stretch>
            <a:fillRect/>
          </a:stretch>
        </p:blipFill>
        <p:spPr>
          <a:xfrm>
            <a:off x="1009624" y="2416016"/>
            <a:ext cx="228594" cy="197167"/>
          </a:xfrm>
          <a:prstGeom prst="rect">
            <a:avLst/>
          </a:prstGeom>
        </p:spPr>
      </p:pic>
      <p:sp>
        <p:nvSpPr>
          <p:cNvPr id="10" name="TextBox 9"/>
          <p:cNvSpPr txBox="1"/>
          <p:nvPr/>
        </p:nvSpPr>
        <p:spPr>
          <a:xfrm>
            <a:off x="1352516" y="2321435"/>
            <a:ext cx="2560253"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Automated Scheduling</a:t>
            </a:r>
          </a:p>
        </p:txBody>
      </p:sp>
      <p:sp>
        <p:nvSpPr>
          <p:cNvPr id="11" name="TextBox 10"/>
          <p:cNvSpPr txBox="1"/>
          <p:nvPr/>
        </p:nvSpPr>
        <p:spPr>
          <a:xfrm>
            <a:off x="1352516" y="2605722"/>
            <a:ext cx="2250873"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dirty="0">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Online booking system</a:t>
            </a:r>
          </a:p>
        </p:txBody>
      </p:sp>
      <p:pic>
        <p:nvPicPr>
          <p:cNvPr id="12" name="Picture 11" descr="image.png"/>
          <p:cNvPicPr>
            <a:picLocks noChangeAspect="1"/>
          </p:cNvPicPr>
          <p:nvPr/>
        </p:nvPicPr>
        <p:blipFill>
          <a:blip r:embed="rId5">
            <a:alphaModFix/>
          </a:blip>
          <a:stretch>
            <a:fillRect/>
          </a:stretch>
        </p:blipFill>
        <p:spPr>
          <a:xfrm>
            <a:off x="3895627" y="2417445"/>
            <a:ext cx="228594" cy="194309"/>
          </a:xfrm>
          <a:prstGeom prst="rect">
            <a:avLst/>
          </a:prstGeom>
        </p:spPr>
      </p:pic>
      <p:sp>
        <p:nvSpPr>
          <p:cNvPr id="13" name="TextBox 12"/>
          <p:cNvSpPr txBox="1"/>
          <p:nvPr/>
        </p:nvSpPr>
        <p:spPr>
          <a:xfrm>
            <a:off x="4238519" y="2321435"/>
            <a:ext cx="2258888"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Real-time Inventory</a:t>
            </a:r>
          </a:p>
        </p:txBody>
      </p:sp>
      <p:sp>
        <p:nvSpPr>
          <p:cNvPr id="14" name="TextBox 13"/>
          <p:cNvSpPr txBox="1"/>
          <p:nvPr/>
        </p:nvSpPr>
        <p:spPr>
          <a:xfrm>
            <a:off x="4238519" y="2605722"/>
            <a:ext cx="1968744"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Stock level tracking</a:t>
            </a:r>
          </a:p>
        </p:txBody>
      </p:sp>
      <p:pic>
        <p:nvPicPr>
          <p:cNvPr id="15" name="Picture 14" descr="image.png"/>
          <p:cNvPicPr>
            <a:picLocks noChangeAspect="1"/>
          </p:cNvPicPr>
          <p:nvPr/>
        </p:nvPicPr>
        <p:blipFill>
          <a:blip r:embed="rId6">
            <a:alphaModFix/>
          </a:blip>
          <a:stretch>
            <a:fillRect/>
          </a:stretch>
        </p:blipFill>
        <p:spPr>
          <a:xfrm>
            <a:off x="1009624" y="3127057"/>
            <a:ext cx="228594" cy="165734"/>
          </a:xfrm>
          <a:prstGeom prst="rect">
            <a:avLst/>
          </a:prstGeom>
        </p:spPr>
      </p:pic>
      <p:sp>
        <p:nvSpPr>
          <p:cNvPr id="16" name="TextBox 15"/>
          <p:cNvSpPr txBox="1"/>
          <p:nvPr/>
        </p:nvSpPr>
        <p:spPr>
          <a:xfrm>
            <a:off x="1352516" y="3016761"/>
            <a:ext cx="1960730"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Digital Payments</a:t>
            </a:r>
          </a:p>
        </p:txBody>
      </p:sp>
      <p:sp>
        <p:nvSpPr>
          <p:cNvPr id="17" name="TextBox 16"/>
          <p:cNvSpPr txBox="1"/>
          <p:nvPr/>
        </p:nvSpPr>
        <p:spPr>
          <a:xfrm>
            <a:off x="1352516" y="3301048"/>
            <a:ext cx="2466701"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dirty="0">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Card &amp; mobile payments</a:t>
            </a:r>
          </a:p>
        </p:txBody>
      </p:sp>
      <p:pic>
        <p:nvPicPr>
          <p:cNvPr id="18" name="Picture 17" descr="image.png"/>
          <p:cNvPicPr>
            <a:picLocks noChangeAspect="1"/>
          </p:cNvPicPr>
          <p:nvPr/>
        </p:nvPicPr>
        <p:blipFill>
          <a:blip r:embed="rId7">
            <a:alphaModFix/>
          </a:blip>
          <a:stretch>
            <a:fillRect/>
          </a:stretch>
        </p:blipFill>
        <p:spPr>
          <a:xfrm>
            <a:off x="3895627" y="3112770"/>
            <a:ext cx="228594" cy="194309"/>
          </a:xfrm>
          <a:prstGeom prst="rect">
            <a:avLst/>
          </a:prstGeom>
        </p:spPr>
      </p:pic>
      <p:sp>
        <p:nvSpPr>
          <p:cNvPr id="19" name="TextBox 18"/>
          <p:cNvSpPr txBox="1"/>
          <p:nvPr/>
        </p:nvSpPr>
        <p:spPr>
          <a:xfrm>
            <a:off x="4238519" y="3016761"/>
            <a:ext cx="2496133"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Daily Sales Recording</a:t>
            </a:r>
          </a:p>
        </p:txBody>
      </p:sp>
      <p:sp>
        <p:nvSpPr>
          <p:cNvPr id="20" name="TextBox 19"/>
          <p:cNvSpPr txBox="1"/>
          <p:nvPr/>
        </p:nvSpPr>
        <p:spPr>
          <a:xfrm>
            <a:off x="4238519" y="3301048"/>
            <a:ext cx="2648417"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Automatic transaction logs</a:t>
            </a:r>
          </a:p>
        </p:txBody>
      </p:sp>
      <p:sp>
        <p:nvSpPr>
          <p:cNvPr id="21" name="Rounded Rectangle 20"/>
          <p:cNvSpPr/>
          <p:nvPr/>
        </p:nvSpPr>
        <p:spPr>
          <a:xfrm>
            <a:off x="666733" y="4133849"/>
            <a:ext cx="6267293" cy="2324100"/>
          </a:xfrm>
          <a:prstGeom prst="roundRect">
            <a:avLst>
              <a:gd name="adj" fmla="val 1311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2" name="Round Same Side Corner Rectangle 21"/>
          <p:cNvSpPr/>
          <p:nvPr/>
        </p:nvSpPr>
        <p:spPr>
          <a:xfrm rot="16200000">
            <a:off x="-429277" y="5229859"/>
            <a:ext cx="2324100" cy="132080"/>
          </a:xfrm>
          <a:prstGeom prst="round2SameRect">
            <a:avLst>
              <a:gd name="adj1" fmla="val 50000"/>
              <a:gd name="adj2" fmla="val 0"/>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3" name="Rounded Rectangle 22"/>
          <p:cNvSpPr/>
          <p:nvPr/>
        </p:nvSpPr>
        <p:spPr>
          <a:xfrm>
            <a:off x="1009624" y="4438649"/>
            <a:ext cx="533386" cy="533399"/>
          </a:xfrm>
          <a:prstGeom prst="roundRect">
            <a:avLst>
              <a:gd name="adj" fmla="val 35710714"/>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4" name="Picture 23" descr="image.png"/>
          <p:cNvPicPr>
            <a:picLocks noChangeAspect="1"/>
          </p:cNvPicPr>
          <p:nvPr/>
        </p:nvPicPr>
        <p:blipFill>
          <a:blip r:embed="rId8">
            <a:alphaModFix/>
          </a:blip>
          <a:stretch>
            <a:fillRect/>
          </a:stretch>
        </p:blipFill>
        <p:spPr>
          <a:xfrm>
            <a:off x="1123921" y="4570534"/>
            <a:ext cx="304792" cy="269630"/>
          </a:xfrm>
          <a:prstGeom prst="rect">
            <a:avLst/>
          </a:prstGeom>
        </p:spPr>
      </p:pic>
      <p:sp>
        <p:nvSpPr>
          <p:cNvPr id="25" name="TextBox 24"/>
          <p:cNvSpPr txBox="1"/>
          <p:nvPr/>
        </p:nvSpPr>
        <p:spPr>
          <a:xfrm>
            <a:off x="1695407" y="4467162"/>
            <a:ext cx="2281330" cy="485902"/>
          </a:xfrm>
          <a:prstGeom prst="rect">
            <a:avLst/>
          </a:prstGeom>
          <a:noFill/>
        </p:spPr>
        <p:txBody>
          <a:bodyPr wrap="none" lIns="73152" tIns="54864" rIns="73152" bIns="54864" anchor="ctr">
            <a:spAutoFit/>
          </a:bodyPr>
          <a:lstStyle/>
          <a:p>
            <a:pPr algn="l">
              <a:lnSpc>
                <a:spcPts val="2925"/>
              </a:lnSpc>
              <a:spcBef>
                <a:spcPts val="0"/>
              </a:spcBef>
              <a:spcAft>
                <a:spcPts val="0"/>
              </a:spcAft>
            </a:pPr>
            <a:r>
              <a:rPr sz="32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Benefits</a:t>
            </a:r>
          </a:p>
        </p:txBody>
      </p:sp>
      <p:pic>
        <p:nvPicPr>
          <p:cNvPr id="26" name="Picture 25" descr="image.png"/>
          <p:cNvPicPr>
            <a:picLocks noChangeAspect="1"/>
          </p:cNvPicPr>
          <p:nvPr/>
        </p:nvPicPr>
        <p:blipFill>
          <a:blip r:embed="rId9">
            <a:alphaModFix/>
          </a:blip>
          <a:stretch>
            <a:fillRect/>
          </a:stretch>
        </p:blipFill>
        <p:spPr>
          <a:xfrm>
            <a:off x="1009624" y="5255894"/>
            <a:ext cx="228594" cy="194309"/>
          </a:xfrm>
          <a:prstGeom prst="rect">
            <a:avLst/>
          </a:prstGeom>
        </p:spPr>
      </p:pic>
      <p:sp>
        <p:nvSpPr>
          <p:cNvPr id="27" name="TextBox 26"/>
          <p:cNvSpPr txBox="1"/>
          <p:nvPr/>
        </p:nvSpPr>
        <p:spPr>
          <a:xfrm>
            <a:off x="1352516" y="5181118"/>
            <a:ext cx="2390715" cy="572464"/>
          </a:xfrm>
          <a:prstGeom prst="rect">
            <a:avLst/>
          </a:prstGeom>
          <a:noFill/>
        </p:spPr>
        <p:txBody>
          <a:bodyPr wrap="square" lIns="73152" tIns="54864" rIns="73152" bIns="54864" anchor="ctr">
            <a:spAutoFit/>
          </a:bodyPr>
          <a:lstStyle/>
          <a:p>
            <a:pPr algn="l">
              <a:lnSpc>
                <a:spcPts val="182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Eliminates </a:t>
            </a:r>
            <a:r>
              <a:rPr sz="20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double bookings</a:t>
            </a:r>
          </a:p>
        </p:txBody>
      </p:sp>
      <p:pic>
        <p:nvPicPr>
          <p:cNvPr id="28" name="Picture 27" descr="image.png"/>
          <p:cNvPicPr>
            <a:picLocks noChangeAspect="1"/>
          </p:cNvPicPr>
          <p:nvPr/>
        </p:nvPicPr>
        <p:blipFill>
          <a:blip r:embed="rId9">
            <a:alphaModFix/>
          </a:blip>
          <a:stretch>
            <a:fillRect/>
          </a:stretch>
        </p:blipFill>
        <p:spPr>
          <a:xfrm>
            <a:off x="3895627" y="5255894"/>
            <a:ext cx="228594" cy="194309"/>
          </a:xfrm>
          <a:prstGeom prst="rect">
            <a:avLst/>
          </a:prstGeom>
        </p:spPr>
      </p:pic>
      <p:sp>
        <p:nvSpPr>
          <p:cNvPr id="29" name="TextBox 28"/>
          <p:cNvSpPr txBox="1"/>
          <p:nvPr/>
        </p:nvSpPr>
        <p:spPr>
          <a:xfrm>
            <a:off x="4238519" y="5181118"/>
            <a:ext cx="2390715" cy="572464"/>
          </a:xfrm>
          <a:prstGeom prst="rect">
            <a:avLst/>
          </a:prstGeom>
          <a:noFill/>
        </p:spPr>
        <p:txBody>
          <a:bodyPr wrap="square" lIns="73152" tIns="54864" rIns="73152" bIns="54864" anchor="ctr">
            <a:spAutoFit/>
          </a:bodyPr>
          <a:lstStyle/>
          <a:p>
            <a:pPr algn="l">
              <a:lnSpc>
                <a:spcPts val="182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Reduces </a:t>
            </a:r>
            <a:r>
              <a:rPr sz="20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stockouts</a:t>
            </a: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by 85%</a:t>
            </a:r>
          </a:p>
        </p:txBody>
      </p:sp>
      <p:pic>
        <p:nvPicPr>
          <p:cNvPr id="30" name="Picture 29" descr="image.png"/>
          <p:cNvPicPr>
            <a:picLocks noChangeAspect="1"/>
          </p:cNvPicPr>
          <p:nvPr/>
        </p:nvPicPr>
        <p:blipFill>
          <a:blip r:embed="rId9">
            <a:alphaModFix/>
          </a:blip>
          <a:stretch>
            <a:fillRect/>
          </a:stretch>
        </p:blipFill>
        <p:spPr>
          <a:xfrm>
            <a:off x="1009624" y="5941694"/>
            <a:ext cx="228594" cy="194309"/>
          </a:xfrm>
          <a:prstGeom prst="rect">
            <a:avLst/>
          </a:prstGeom>
        </p:spPr>
      </p:pic>
      <p:sp>
        <p:nvSpPr>
          <p:cNvPr id="31" name="TextBox 30"/>
          <p:cNvSpPr txBox="1"/>
          <p:nvPr/>
        </p:nvSpPr>
        <p:spPr>
          <a:xfrm>
            <a:off x="1352516" y="5847798"/>
            <a:ext cx="2159502" cy="344005"/>
          </a:xfrm>
          <a:prstGeom prst="rect">
            <a:avLst/>
          </a:prstGeom>
          <a:noFill/>
        </p:spPr>
        <p:txBody>
          <a:bodyPr wrap="none" lIns="73152" tIns="54864" rIns="73152" bIns="54864" anchor="ctr">
            <a:spAutoFit/>
          </a:bodyPr>
          <a:lstStyle/>
          <a:p>
            <a:pPr algn="l">
              <a:lnSpc>
                <a:spcPts val="1820"/>
              </a:lnSpc>
              <a:spcBef>
                <a:spcPts val="0"/>
              </a:spcBef>
              <a:spcAft>
                <a:spcPts val="0"/>
              </a:spcAft>
            </a:pPr>
            <a:r>
              <a:rPr sz="20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Faster</a:t>
            </a: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transactions</a:t>
            </a:r>
          </a:p>
        </p:txBody>
      </p:sp>
      <p:pic>
        <p:nvPicPr>
          <p:cNvPr id="32" name="Picture 31" descr="image.png"/>
          <p:cNvPicPr>
            <a:picLocks noChangeAspect="1"/>
          </p:cNvPicPr>
          <p:nvPr/>
        </p:nvPicPr>
        <p:blipFill>
          <a:blip r:embed="rId9">
            <a:alphaModFix/>
          </a:blip>
          <a:stretch>
            <a:fillRect/>
          </a:stretch>
        </p:blipFill>
        <p:spPr>
          <a:xfrm>
            <a:off x="3895627" y="5941694"/>
            <a:ext cx="228594" cy="194309"/>
          </a:xfrm>
          <a:prstGeom prst="rect">
            <a:avLst/>
          </a:prstGeom>
        </p:spPr>
      </p:pic>
      <p:sp>
        <p:nvSpPr>
          <p:cNvPr id="33" name="TextBox 32"/>
          <p:cNvSpPr txBox="1"/>
          <p:nvPr/>
        </p:nvSpPr>
        <p:spPr>
          <a:xfrm>
            <a:off x="4238519" y="5847798"/>
            <a:ext cx="2451248" cy="344005"/>
          </a:xfrm>
          <a:prstGeom prst="rect">
            <a:avLst/>
          </a:prstGeom>
          <a:noFill/>
        </p:spPr>
        <p:txBody>
          <a:bodyPr wrap="none" lIns="73152" tIns="54864" rIns="73152" bIns="54864" anchor="ctr">
            <a:spAutoFit/>
          </a:bodyPr>
          <a:lstStyle/>
          <a:p>
            <a:pPr algn="l">
              <a:lnSpc>
                <a:spcPts val="182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Accurate daily </a:t>
            </a:r>
            <a:r>
              <a:rPr sz="2000" b="1"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reports</a:t>
            </a:r>
          </a:p>
        </p:txBody>
      </p:sp>
      <p:sp>
        <p:nvSpPr>
          <p:cNvPr id="34" name="Rectangle 33"/>
          <p:cNvSpPr/>
          <p:nvPr/>
        </p:nvSpPr>
        <p:spPr>
          <a:xfrm>
            <a:off x="7505512" y="1257300"/>
            <a:ext cx="4019449" cy="5238749"/>
          </a:xfrm>
          <a:prstGeom prst="rect">
            <a:avLst/>
          </a:prstGeom>
          <a:blipFill>
            <a:blip r:embed="rId10"/>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5" name="Rectangle 34"/>
          <p:cNvSpPr/>
          <p:nvPr/>
        </p:nvSpPr>
        <p:spPr>
          <a:xfrm>
            <a:off x="7505512" y="1257300"/>
            <a:ext cx="4019449" cy="5238749"/>
          </a:xfrm>
          <a:prstGeom prst="rect">
            <a:avLst/>
          </a:prstGeom>
          <a:gradFill rotWithShape="1">
            <a:gsLst>
              <a:gs pos="0">
                <a:srgbClr val="0891B2">
                  <a:alpha val="15000"/>
                </a:srgbClr>
              </a:gs>
              <a:gs pos="100000">
                <a:srgbClr val="10B981">
                  <a:alpha val="15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6" name="Rounded Rectangle 35"/>
          <p:cNvSpPr/>
          <p:nvPr/>
        </p:nvSpPr>
        <p:spPr>
          <a:xfrm>
            <a:off x="7734106" y="1485900"/>
            <a:ext cx="3562260" cy="619124"/>
          </a:xfrm>
          <a:prstGeom prst="roundRect">
            <a:avLst>
              <a:gd name="adj" fmla="val 36923"/>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7" name="Picture 36" descr="image.png"/>
          <p:cNvPicPr>
            <a:picLocks noChangeAspect="1"/>
          </p:cNvPicPr>
          <p:nvPr/>
        </p:nvPicPr>
        <p:blipFill>
          <a:blip r:embed="rId11">
            <a:alphaModFix/>
          </a:blip>
          <a:stretch>
            <a:fillRect/>
          </a:stretch>
        </p:blipFill>
        <p:spPr>
          <a:xfrm>
            <a:off x="7962700" y="1661746"/>
            <a:ext cx="304792" cy="257907"/>
          </a:xfrm>
          <a:prstGeom prst="rect">
            <a:avLst/>
          </a:prstGeom>
        </p:spPr>
      </p:pic>
      <p:sp>
        <p:nvSpPr>
          <p:cNvPr id="38" name="TextBox 37"/>
          <p:cNvSpPr txBox="1"/>
          <p:nvPr/>
        </p:nvSpPr>
        <p:spPr>
          <a:xfrm>
            <a:off x="8381790" y="1605411"/>
            <a:ext cx="2385525" cy="380104"/>
          </a:xfrm>
          <a:prstGeom prst="rect">
            <a:avLst/>
          </a:prstGeom>
          <a:noFill/>
        </p:spPr>
        <p:txBody>
          <a:bodyPr wrap="none" lIns="73152" tIns="54864" rIns="73152" bIns="54864" anchor="ctr">
            <a:spAutoFit/>
          </a:bodyPr>
          <a:lstStyle/>
          <a:p>
            <a:pPr algn="l">
              <a:lnSpc>
                <a:spcPts val="2145"/>
              </a:lnSpc>
              <a:spcBef>
                <a:spcPts val="0"/>
              </a:spcBef>
              <a:spcAft>
                <a:spcPts val="0"/>
              </a:spcAft>
            </a:pPr>
            <a:r>
              <a:rPr b="1" i="1" dirty="0">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Excellence</a:t>
            </a:r>
          </a:p>
        </p:txBody>
      </p:sp>
      <p:sp>
        <p:nvSpPr>
          <p:cNvPr id="39" name="Rounded Rectangle 38"/>
          <p:cNvSpPr/>
          <p:nvPr/>
        </p:nvSpPr>
        <p:spPr>
          <a:xfrm>
            <a:off x="7734106" y="5067299"/>
            <a:ext cx="3562260" cy="1200150"/>
          </a:xfrm>
          <a:prstGeom prst="roundRect">
            <a:avLst>
              <a:gd name="adj" fmla="val 1904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TextBox 39"/>
          <p:cNvSpPr txBox="1"/>
          <p:nvPr/>
        </p:nvSpPr>
        <p:spPr>
          <a:xfrm>
            <a:off x="8108904" y="5269246"/>
            <a:ext cx="1088696" cy="567656"/>
          </a:xfrm>
          <a:prstGeom prst="rect">
            <a:avLst/>
          </a:prstGeom>
          <a:noFill/>
        </p:spPr>
        <p:txBody>
          <a:bodyPr wrap="none" lIns="73152" tIns="54864" rIns="73152" bIns="54864" anchor="ctr">
            <a:spAutoFit/>
          </a:bodyPr>
          <a:lstStyle/>
          <a:p>
            <a:pPr algn="ctr">
              <a:lnSpc>
                <a:spcPts val="3510"/>
              </a:lnSpc>
              <a:spcBef>
                <a:spcPts val="0"/>
              </a:spcBef>
              <a:spcAft>
                <a:spcPts val="0"/>
              </a:spcAft>
            </a:pPr>
            <a:r>
              <a:rPr sz="4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40%</a:t>
            </a:r>
          </a:p>
        </p:txBody>
      </p:sp>
      <p:sp>
        <p:nvSpPr>
          <p:cNvPr id="41" name="TextBox 40"/>
          <p:cNvSpPr txBox="1"/>
          <p:nvPr/>
        </p:nvSpPr>
        <p:spPr>
          <a:xfrm>
            <a:off x="8167542" y="5766559"/>
            <a:ext cx="971420" cy="315984"/>
          </a:xfrm>
          <a:prstGeom prst="rect">
            <a:avLst/>
          </a:prstGeom>
          <a:noFill/>
        </p:spPr>
        <p:txBody>
          <a:bodyPr wrap="none" lIns="73152" tIns="54864" rIns="73152" bIns="54864" anchor="ctr">
            <a:spAutoFit/>
          </a:bodyPr>
          <a:lstStyle/>
          <a:p>
            <a:pPr algn="ctr">
              <a:lnSpc>
                <a:spcPts val="1560"/>
              </a:lnSpc>
              <a:spcBef>
                <a:spcPts val="0"/>
              </a:spcBef>
              <a:spcAft>
                <a:spcPts val="0"/>
              </a:spcAft>
            </a:pPr>
            <a:r>
              <a:rPr sz="1400" b="0" i="1" dirty="0">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 Saved</a:t>
            </a:r>
          </a:p>
        </p:txBody>
      </p:sp>
      <p:sp>
        <p:nvSpPr>
          <p:cNvPr id="42" name="Rectangle 41"/>
          <p:cNvSpPr/>
          <p:nvPr/>
        </p:nvSpPr>
        <p:spPr>
          <a:xfrm>
            <a:off x="9581910" y="5362575"/>
            <a:ext cx="9524" cy="609600"/>
          </a:xfrm>
          <a:prstGeom prst="rect">
            <a:avLst/>
          </a:prstGeom>
          <a:solidFill>
            <a:srgbClr val="E2E8F0"/>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3" name="TextBox 42"/>
          <p:cNvSpPr txBox="1"/>
          <p:nvPr/>
        </p:nvSpPr>
        <p:spPr>
          <a:xfrm>
            <a:off x="9942409" y="5269246"/>
            <a:ext cx="1088696" cy="567656"/>
          </a:xfrm>
          <a:prstGeom prst="rect">
            <a:avLst/>
          </a:prstGeom>
          <a:noFill/>
        </p:spPr>
        <p:txBody>
          <a:bodyPr wrap="none" lIns="73152" tIns="54864" rIns="73152" bIns="54864" anchor="ctr">
            <a:spAutoFit/>
          </a:bodyPr>
          <a:lstStyle/>
          <a:p>
            <a:pPr algn="ctr">
              <a:lnSpc>
                <a:spcPts val="3510"/>
              </a:lnSpc>
              <a:spcBef>
                <a:spcPts val="0"/>
              </a:spcBef>
              <a:spcAft>
                <a:spcPts val="0"/>
              </a:spcAft>
            </a:pPr>
            <a:r>
              <a:rPr sz="4000" b="1" i="1" dirty="0">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92%</a:t>
            </a:r>
          </a:p>
        </p:txBody>
      </p:sp>
      <p:sp>
        <p:nvSpPr>
          <p:cNvPr id="44" name="TextBox 43"/>
          <p:cNvSpPr txBox="1"/>
          <p:nvPr/>
        </p:nvSpPr>
        <p:spPr>
          <a:xfrm>
            <a:off x="10073053" y="5766559"/>
            <a:ext cx="827406" cy="315984"/>
          </a:xfrm>
          <a:prstGeom prst="rect">
            <a:avLst/>
          </a:prstGeom>
          <a:noFill/>
        </p:spPr>
        <p:txBody>
          <a:bodyPr wrap="none" lIns="73152" tIns="54864" rIns="73152" bIns="54864" anchor="ctr">
            <a:spAutoFit/>
          </a:bodyPr>
          <a:lstStyle/>
          <a:p>
            <a:pPr algn="ctr">
              <a:lnSpc>
                <a:spcPts val="1560"/>
              </a:lnSpc>
              <a:spcBef>
                <a:spcPts val="0"/>
              </a:spcBef>
              <a:spcAft>
                <a:spcPts val="0"/>
              </a:spcAft>
            </a:pPr>
            <a:r>
              <a:rPr sz="1400"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Accuracy</a:t>
            </a:r>
          </a:p>
        </p:txBody>
      </p:sp>
      <p:sp>
        <p:nvSpPr>
          <p:cNvPr id="45" name="Rectangle 44"/>
          <p:cNvSpPr/>
          <p:nvPr/>
        </p:nvSpPr>
        <p:spPr>
          <a:xfrm>
            <a:off x="0" y="6800850"/>
            <a:ext cx="12191695" cy="5715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152154"/>
            <a:ext cx="11381577" cy="648191"/>
          </a:xfrm>
          <a:prstGeom prst="rect">
            <a:avLst/>
          </a:prstGeom>
          <a:noFill/>
        </p:spPr>
        <p:txBody>
          <a:bodyPr wrap="none" lIns="73152" tIns="54864" rIns="73152" bIns="54864" anchor="ctr">
            <a:spAutoFit/>
          </a:bodyPr>
          <a:lstStyle/>
          <a:p>
            <a:pPr algn="l">
              <a:lnSpc>
                <a:spcPts val="3900"/>
              </a:lnSpc>
              <a:spcBef>
                <a:spcPts val="0"/>
              </a:spcBef>
              <a:spcAft>
                <a:spcPts val="0"/>
              </a:spcAft>
            </a:pPr>
            <a:r>
              <a:rPr sz="5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 Implementation for Glamour Cuts</a:t>
            </a:r>
          </a:p>
        </p:txBody>
      </p:sp>
      <p:sp>
        <p:nvSpPr>
          <p:cNvPr id="4" name="Rounded Rectangle 3"/>
          <p:cNvSpPr/>
          <p:nvPr/>
        </p:nvSpPr>
        <p:spPr>
          <a:xfrm>
            <a:off x="666733" y="1190625"/>
            <a:ext cx="5733906" cy="1838324"/>
          </a:xfrm>
          <a:prstGeom prst="roundRect">
            <a:avLst>
              <a:gd name="adj" fmla="val 12435"/>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 Same Side Corner Rectangle 4"/>
          <p:cNvSpPr/>
          <p:nvPr/>
        </p:nvSpPr>
        <p:spPr>
          <a:xfrm rot="16200000">
            <a:off x="-186389" y="2043747"/>
            <a:ext cx="1838324"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ounded Rectangle 5"/>
          <p:cNvSpPr/>
          <p:nvPr/>
        </p:nvSpPr>
        <p:spPr>
          <a:xfrm>
            <a:off x="933426" y="1419225"/>
            <a:ext cx="457188" cy="457200"/>
          </a:xfrm>
          <a:prstGeom prst="roundRect">
            <a:avLst>
              <a:gd name="adj" fmla="val 41662500"/>
            </a:avLst>
          </a:prstGeom>
          <a:solidFill>
            <a:srgbClr val="0891B2">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descr="image.png"/>
          <p:cNvPicPr>
            <a:picLocks noChangeAspect="1"/>
          </p:cNvPicPr>
          <p:nvPr/>
        </p:nvPicPr>
        <p:blipFill>
          <a:blip r:embed="rId3">
            <a:alphaModFix/>
          </a:blip>
          <a:stretch>
            <a:fillRect/>
          </a:stretch>
        </p:blipFill>
        <p:spPr>
          <a:xfrm>
            <a:off x="1028674" y="1543464"/>
            <a:ext cx="266693" cy="208721"/>
          </a:xfrm>
          <a:prstGeom prst="rect">
            <a:avLst/>
          </a:prstGeom>
        </p:spPr>
      </p:pic>
      <p:sp>
        <p:nvSpPr>
          <p:cNvPr id="8" name="TextBox 7"/>
          <p:cNvSpPr txBox="1"/>
          <p:nvPr/>
        </p:nvSpPr>
        <p:spPr>
          <a:xfrm>
            <a:off x="1504912" y="1428872"/>
            <a:ext cx="3786549" cy="447430"/>
          </a:xfrm>
          <a:prstGeom prst="rect">
            <a:avLst/>
          </a:prstGeom>
          <a:noFill/>
        </p:spPr>
        <p:txBody>
          <a:bodyPr wrap="none" lIns="73152" tIns="54864" rIns="73152" bIns="54864" anchor="ctr">
            <a:spAutoFit/>
          </a:bodyPr>
          <a:lstStyle/>
          <a:p>
            <a:pPr algn="l">
              <a:lnSpc>
                <a:spcPts val="2535"/>
              </a:lnSpc>
              <a:spcBef>
                <a:spcPts val="0"/>
              </a:spcBef>
              <a:spcAft>
                <a:spcPts val="0"/>
              </a:spcAft>
            </a:pPr>
            <a:r>
              <a:rPr sz="32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 Reports</a:t>
            </a:r>
          </a:p>
        </p:txBody>
      </p:sp>
      <p:pic>
        <p:nvPicPr>
          <p:cNvPr id="9" name="Picture 8" descr="image.png"/>
          <p:cNvPicPr>
            <a:picLocks noChangeAspect="1"/>
          </p:cNvPicPr>
          <p:nvPr/>
        </p:nvPicPr>
        <p:blipFill>
          <a:blip r:embed="rId4">
            <a:alphaModFix/>
          </a:blip>
          <a:stretch>
            <a:fillRect/>
          </a:stretch>
        </p:blipFill>
        <p:spPr>
          <a:xfrm>
            <a:off x="1009624" y="2061882"/>
            <a:ext cx="190495" cy="162485"/>
          </a:xfrm>
          <a:prstGeom prst="rect">
            <a:avLst/>
          </a:prstGeom>
        </p:spPr>
      </p:pic>
      <p:sp>
        <p:nvSpPr>
          <p:cNvPr id="10" name="TextBox 9"/>
          <p:cNvSpPr txBox="1"/>
          <p:nvPr/>
        </p:nvSpPr>
        <p:spPr>
          <a:xfrm>
            <a:off x="1276318" y="1997672"/>
            <a:ext cx="1381090" cy="805670"/>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Weekly sales summaries</a:t>
            </a:r>
          </a:p>
        </p:txBody>
      </p:sp>
      <p:pic>
        <p:nvPicPr>
          <p:cNvPr id="11" name="Picture 10" descr="image.png"/>
          <p:cNvPicPr>
            <a:picLocks noChangeAspect="1"/>
          </p:cNvPicPr>
          <p:nvPr/>
        </p:nvPicPr>
        <p:blipFill>
          <a:blip r:embed="rId4">
            <a:alphaModFix/>
          </a:blip>
          <a:stretch>
            <a:fillRect/>
          </a:stretch>
        </p:blipFill>
        <p:spPr>
          <a:xfrm>
            <a:off x="2771705" y="2061882"/>
            <a:ext cx="190495" cy="162485"/>
          </a:xfrm>
          <a:prstGeom prst="rect">
            <a:avLst/>
          </a:prstGeom>
        </p:spPr>
      </p:pic>
      <p:sp>
        <p:nvSpPr>
          <p:cNvPr id="12" name="TextBox 11"/>
          <p:cNvSpPr txBox="1"/>
          <p:nvPr/>
        </p:nvSpPr>
        <p:spPr>
          <a:xfrm>
            <a:off x="3038399" y="2012940"/>
            <a:ext cx="1381090" cy="803297"/>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Staff performance metrics</a:t>
            </a:r>
          </a:p>
        </p:txBody>
      </p:sp>
      <p:pic>
        <p:nvPicPr>
          <p:cNvPr id="13" name="Picture 12" descr="image.png"/>
          <p:cNvPicPr>
            <a:picLocks noChangeAspect="1"/>
          </p:cNvPicPr>
          <p:nvPr/>
        </p:nvPicPr>
        <p:blipFill>
          <a:blip r:embed="rId4">
            <a:alphaModFix/>
          </a:blip>
          <a:stretch>
            <a:fillRect/>
          </a:stretch>
        </p:blipFill>
        <p:spPr>
          <a:xfrm>
            <a:off x="4524261" y="2061882"/>
            <a:ext cx="190495" cy="162485"/>
          </a:xfrm>
          <a:prstGeom prst="rect">
            <a:avLst/>
          </a:prstGeom>
        </p:spPr>
      </p:pic>
      <p:sp>
        <p:nvSpPr>
          <p:cNvPr id="14" name="TextBox 13"/>
          <p:cNvSpPr txBox="1"/>
          <p:nvPr/>
        </p:nvSpPr>
        <p:spPr>
          <a:xfrm>
            <a:off x="4790955" y="1999769"/>
            <a:ext cx="1381090"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Peak hour analysis</a:t>
            </a:r>
          </a:p>
        </p:txBody>
      </p:sp>
      <p:sp>
        <p:nvSpPr>
          <p:cNvPr id="15" name="Rounded Rectangle 14"/>
          <p:cNvSpPr/>
          <p:nvPr/>
        </p:nvSpPr>
        <p:spPr>
          <a:xfrm>
            <a:off x="666733" y="3219449"/>
            <a:ext cx="5733906" cy="1581149"/>
          </a:xfrm>
          <a:prstGeom prst="roundRect">
            <a:avLst>
              <a:gd name="adj" fmla="val 1445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ound Same Side Corner Rectangle 15"/>
          <p:cNvSpPr/>
          <p:nvPr/>
        </p:nvSpPr>
        <p:spPr>
          <a:xfrm rot="16200000">
            <a:off x="-57801" y="3943983"/>
            <a:ext cx="1581149" cy="132080"/>
          </a:xfrm>
          <a:prstGeom prst="round2SameRect">
            <a:avLst>
              <a:gd name="adj1" fmla="val 50000"/>
              <a:gd name="adj2" fmla="val 0"/>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ounded Rectangle 16"/>
          <p:cNvSpPr/>
          <p:nvPr/>
        </p:nvSpPr>
        <p:spPr>
          <a:xfrm>
            <a:off x="933426" y="3448049"/>
            <a:ext cx="457188" cy="457200"/>
          </a:xfrm>
          <a:prstGeom prst="roundRect">
            <a:avLst>
              <a:gd name="adj" fmla="val 4166250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8" name="Picture 17" descr="image.png"/>
          <p:cNvPicPr>
            <a:picLocks noChangeAspect="1"/>
          </p:cNvPicPr>
          <p:nvPr/>
        </p:nvPicPr>
        <p:blipFill>
          <a:blip r:embed="rId5">
            <a:alphaModFix/>
          </a:blip>
          <a:stretch>
            <a:fillRect/>
          </a:stretch>
        </p:blipFill>
        <p:spPr>
          <a:xfrm>
            <a:off x="1028674" y="3563592"/>
            <a:ext cx="266693" cy="226115"/>
          </a:xfrm>
          <a:prstGeom prst="rect">
            <a:avLst/>
          </a:prstGeom>
        </p:spPr>
      </p:pic>
      <p:sp>
        <p:nvSpPr>
          <p:cNvPr id="19" name="TextBox 18"/>
          <p:cNvSpPr txBox="1"/>
          <p:nvPr/>
        </p:nvSpPr>
        <p:spPr>
          <a:xfrm>
            <a:off x="1504912" y="3448174"/>
            <a:ext cx="3100464" cy="447430"/>
          </a:xfrm>
          <a:prstGeom prst="rect">
            <a:avLst/>
          </a:prstGeom>
          <a:noFill/>
        </p:spPr>
        <p:txBody>
          <a:bodyPr wrap="none" lIns="73152" tIns="54864" rIns="73152" bIns="54864" anchor="ctr">
            <a:spAutoFit/>
          </a:bodyPr>
          <a:lstStyle/>
          <a:p>
            <a:pPr algn="l">
              <a:lnSpc>
                <a:spcPts val="2535"/>
              </a:lnSpc>
              <a:spcBef>
                <a:spcPts val="0"/>
              </a:spcBef>
              <a:spcAft>
                <a:spcPts val="0"/>
              </a:spcAft>
            </a:pPr>
            <a:r>
              <a:rPr sz="32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Support</a:t>
            </a:r>
          </a:p>
        </p:txBody>
      </p:sp>
      <p:pic>
        <p:nvPicPr>
          <p:cNvPr id="20" name="Picture 19" descr="image.png"/>
          <p:cNvPicPr>
            <a:picLocks noChangeAspect="1"/>
          </p:cNvPicPr>
          <p:nvPr/>
        </p:nvPicPr>
        <p:blipFill>
          <a:blip r:embed="rId6">
            <a:alphaModFix/>
          </a:blip>
          <a:stretch>
            <a:fillRect/>
          </a:stretch>
        </p:blipFill>
        <p:spPr>
          <a:xfrm>
            <a:off x="1009624" y="4118722"/>
            <a:ext cx="190495" cy="106455"/>
          </a:xfrm>
          <a:prstGeom prst="rect">
            <a:avLst/>
          </a:prstGeom>
        </p:spPr>
      </p:pic>
      <p:sp>
        <p:nvSpPr>
          <p:cNvPr id="21" name="TextBox 20"/>
          <p:cNvSpPr txBox="1"/>
          <p:nvPr/>
        </p:nvSpPr>
        <p:spPr>
          <a:xfrm>
            <a:off x="1276318" y="3911991"/>
            <a:ext cx="1381090" cy="805670"/>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Trend identification</a:t>
            </a:r>
          </a:p>
        </p:txBody>
      </p:sp>
      <p:pic>
        <p:nvPicPr>
          <p:cNvPr id="22" name="Picture 21" descr="image.png"/>
          <p:cNvPicPr>
            <a:picLocks noChangeAspect="1"/>
          </p:cNvPicPr>
          <p:nvPr/>
        </p:nvPicPr>
        <p:blipFill>
          <a:blip r:embed="rId6">
            <a:alphaModFix/>
          </a:blip>
          <a:stretch>
            <a:fillRect/>
          </a:stretch>
        </p:blipFill>
        <p:spPr>
          <a:xfrm>
            <a:off x="2771705" y="4118722"/>
            <a:ext cx="190495" cy="106455"/>
          </a:xfrm>
          <a:prstGeom prst="rect">
            <a:avLst/>
          </a:prstGeom>
        </p:spPr>
      </p:pic>
      <p:sp>
        <p:nvSpPr>
          <p:cNvPr id="23" name="TextBox 22"/>
          <p:cNvSpPr txBox="1"/>
          <p:nvPr/>
        </p:nvSpPr>
        <p:spPr>
          <a:xfrm>
            <a:off x="3038399" y="4028593"/>
            <a:ext cx="1381090"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Revenue forecasting</a:t>
            </a:r>
          </a:p>
        </p:txBody>
      </p:sp>
      <p:pic>
        <p:nvPicPr>
          <p:cNvPr id="24" name="Picture 23" descr="image.png"/>
          <p:cNvPicPr>
            <a:picLocks noChangeAspect="1"/>
          </p:cNvPicPr>
          <p:nvPr/>
        </p:nvPicPr>
        <p:blipFill>
          <a:blip r:embed="rId6">
            <a:alphaModFix/>
          </a:blip>
          <a:stretch>
            <a:fillRect/>
          </a:stretch>
        </p:blipFill>
        <p:spPr>
          <a:xfrm>
            <a:off x="4524261" y="4118722"/>
            <a:ext cx="190495" cy="106455"/>
          </a:xfrm>
          <a:prstGeom prst="rect">
            <a:avLst/>
          </a:prstGeom>
        </p:spPr>
      </p:pic>
      <p:sp>
        <p:nvSpPr>
          <p:cNvPr id="25" name="TextBox 24"/>
          <p:cNvSpPr txBox="1"/>
          <p:nvPr/>
        </p:nvSpPr>
        <p:spPr>
          <a:xfrm>
            <a:off x="4790955" y="4028594"/>
            <a:ext cx="1381090"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Resource allocation</a:t>
            </a:r>
          </a:p>
        </p:txBody>
      </p:sp>
      <p:sp>
        <p:nvSpPr>
          <p:cNvPr id="26" name="Rounded Rectangle 25"/>
          <p:cNvSpPr/>
          <p:nvPr/>
        </p:nvSpPr>
        <p:spPr>
          <a:xfrm>
            <a:off x="666733" y="4991100"/>
            <a:ext cx="5733906" cy="1581149"/>
          </a:xfrm>
          <a:prstGeom prst="roundRect">
            <a:avLst>
              <a:gd name="adj" fmla="val 14457"/>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7" name="Round Same Side Corner Rectangle 26"/>
          <p:cNvSpPr/>
          <p:nvPr/>
        </p:nvSpPr>
        <p:spPr>
          <a:xfrm rot="16200000">
            <a:off x="-57801" y="5715634"/>
            <a:ext cx="1581149" cy="132080"/>
          </a:xfrm>
          <a:prstGeom prst="round2SameRect">
            <a:avLst>
              <a:gd name="adj1" fmla="val 50000"/>
              <a:gd name="adj2" fmla="val 0"/>
            </a:avLst>
          </a:prstGeom>
          <a:solidFill>
            <a:srgbClr val="06B6D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8" name="Rounded Rectangle 27"/>
          <p:cNvSpPr/>
          <p:nvPr/>
        </p:nvSpPr>
        <p:spPr>
          <a:xfrm>
            <a:off x="933426" y="5219700"/>
            <a:ext cx="457188" cy="457200"/>
          </a:xfrm>
          <a:prstGeom prst="roundRect">
            <a:avLst>
              <a:gd name="adj" fmla="val 41662500"/>
            </a:avLst>
          </a:prstGeom>
          <a:solidFill>
            <a:srgbClr val="06B6D4">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9" name="Picture 28" descr="image.png"/>
          <p:cNvPicPr>
            <a:picLocks noChangeAspect="1"/>
          </p:cNvPicPr>
          <p:nvPr/>
        </p:nvPicPr>
        <p:blipFill>
          <a:blip r:embed="rId7">
            <a:alphaModFix/>
          </a:blip>
          <a:stretch>
            <a:fillRect/>
          </a:stretch>
        </p:blipFill>
        <p:spPr>
          <a:xfrm>
            <a:off x="1028674" y="5329444"/>
            <a:ext cx="266693" cy="237710"/>
          </a:xfrm>
          <a:prstGeom prst="rect">
            <a:avLst/>
          </a:prstGeom>
        </p:spPr>
      </p:pic>
      <p:sp>
        <p:nvSpPr>
          <p:cNvPr id="30" name="TextBox 29"/>
          <p:cNvSpPr txBox="1"/>
          <p:nvPr/>
        </p:nvSpPr>
        <p:spPr>
          <a:xfrm>
            <a:off x="1504912" y="5219823"/>
            <a:ext cx="2281330" cy="447430"/>
          </a:xfrm>
          <a:prstGeom prst="rect">
            <a:avLst/>
          </a:prstGeom>
          <a:noFill/>
        </p:spPr>
        <p:txBody>
          <a:bodyPr wrap="none" lIns="73152" tIns="54864" rIns="73152" bIns="54864" anchor="ctr">
            <a:spAutoFit/>
          </a:bodyPr>
          <a:lstStyle/>
          <a:p>
            <a:pPr algn="l">
              <a:lnSpc>
                <a:spcPts val="2535"/>
              </a:lnSpc>
              <a:spcBef>
                <a:spcPts val="0"/>
              </a:spcBef>
              <a:spcAft>
                <a:spcPts val="0"/>
              </a:spcAft>
            </a:pPr>
            <a:r>
              <a:rPr sz="32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Benefits</a:t>
            </a:r>
          </a:p>
        </p:txBody>
      </p:sp>
      <p:pic>
        <p:nvPicPr>
          <p:cNvPr id="31" name="Picture 30" descr="image.png"/>
          <p:cNvPicPr>
            <a:picLocks noChangeAspect="1"/>
          </p:cNvPicPr>
          <p:nvPr/>
        </p:nvPicPr>
        <p:blipFill>
          <a:blip r:embed="rId8">
            <a:alphaModFix/>
          </a:blip>
          <a:stretch>
            <a:fillRect/>
          </a:stretch>
        </p:blipFill>
        <p:spPr>
          <a:xfrm>
            <a:off x="1009624" y="5862357"/>
            <a:ext cx="190495" cy="162485"/>
          </a:xfrm>
          <a:prstGeom prst="rect">
            <a:avLst/>
          </a:prstGeom>
        </p:spPr>
      </p:pic>
      <p:sp>
        <p:nvSpPr>
          <p:cNvPr id="32" name="TextBox 31"/>
          <p:cNvSpPr txBox="1"/>
          <p:nvPr/>
        </p:nvSpPr>
        <p:spPr>
          <a:xfrm>
            <a:off x="1276318" y="5800244"/>
            <a:ext cx="1381090"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Informed decisions</a:t>
            </a:r>
          </a:p>
        </p:txBody>
      </p:sp>
      <p:pic>
        <p:nvPicPr>
          <p:cNvPr id="33" name="Picture 32" descr="image.png"/>
          <p:cNvPicPr>
            <a:picLocks noChangeAspect="1"/>
          </p:cNvPicPr>
          <p:nvPr/>
        </p:nvPicPr>
        <p:blipFill>
          <a:blip r:embed="rId8">
            <a:alphaModFix/>
          </a:blip>
          <a:stretch>
            <a:fillRect/>
          </a:stretch>
        </p:blipFill>
        <p:spPr>
          <a:xfrm>
            <a:off x="2771705" y="5862357"/>
            <a:ext cx="190495" cy="162485"/>
          </a:xfrm>
          <a:prstGeom prst="rect">
            <a:avLst/>
          </a:prstGeom>
        </p:spPr>
      </p:pic>
      <p:sp>
        <p:nvSpPr>
          <p:cNvPr id="34" name="TextBox 33"/>
          <p:cNvSpPr txBox="1"/>
          <p:nvPr/>
        </p:nvSpPr>
        <p:spPr>
          <a:xfrm>
            <a:off x="3038399" y="5800243"/>
            <a:ext cx="1381090"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tracking</a:t>
            </a:r>
          </a:p>
        </p:txBody>
      </p:sp>
      <p:pic>
        <p:nvPicPr>
          <p:cNvPr id="35" name="Picture 34" descr="image.png"/>
          <p:cNvPicPr>
            <a:picLocks noChangeAspect="1"/>
          </p:cNvPicPr>
          <p:nvPr/>
        </p:nvPicPr>
        <p:blipFill>
          <a:blip r:embed="rId8">
            <a:alphaModFix/>
          </a:blip>
          <a:stretch>
            <a:fillRect/>
          </a:stretch>
        </p:blipFill>
        <p:spPr>
          <a:xfrm>
            <a:off x="4524261" y="5862357"/>
            <a:ext cx="190495" cy="162485"/>
          </a:xfrm>
          <a:prstGeom prst="rect">
            <a:avLst/>
          </a:prstGeom>
        </p:spPr>
      </p:pic>
      <p:sp>
        <p:nvSpPr>
          <p:cNvPr id="36" name="TextBox 35"/>
          <p:cNvSpPr txBox="1"/>
          <p:nvPr/>
        </p:nvSpPr>
        <p:spPr>
          <a:xfrm>
            <a:off x="4790955" y="5683641"/>
            <a:ext cx="1381090" cy="805670"/>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 optimization</a:t>
            </a:r>
          </a:p>
        </p:txBody>
      </p:sp>
      <p:sp>
        <p:nvSpPr>
          <p:cNvPr id="37" name="Rounded Rectangle 36"/>
          <p:cNvSpPr/>
          <p:nvPr/>
        </p:nvSpPr>
        <p:spPr>
          <a:xfrm>
            <a:off x="6895927" y="952499"/>
            <a:ext cx="4629034" cy="5857875"/>
          </a:xfrm>
          <a:prstGeom prst="roundRect">
            <a:avLst>
              <a:gd name="adj" fmla="val 6584"/>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8" name="TextBox 37"/>
          <p:cNvSpPr txBox="1"/>
          <p:nvPr/>
        </p:nvSpPr>
        <p:spPr>
          <a:xfrm>
            <a:off x="7124521" y="1309903"/>
            <a:ext cx="4333174" cy="428194"/>
          </a:xfrm>
          <a:prstGeom prst="rect">
            <a:avLst/>
          </a:prstGeom>
          <a:noFill/>
        </p:spPr>
        <p:txBody>
          <a:bodyPr wrap="none" lIns="73152" tIns="54864" rIns="73152" bIns="54864" anchor="ctr">
            <a:spAutoFit/>
          </a:bodyPr>
          <a:lstStyle/>
          <a:p>
            <a:pPr algn="l">
              <a:lnSpc>
                <a:spcPts val="2340"/>
              </a:lnSpc>
              <a:spcBef>
                <a:spcPts val="0"/>
              </a:spcBef>
              <a:spcAft>
                <a:spcPts val="0"/>
              </a:spcAft>
            </a:pPr>
            <a:r>
              <a:rPr sz="32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Performance Dashboard</a:t>
            </a:r>
          </a:p>
        </p:txBody>
      </p:sp>
      <p:sp>
        <p:nvSpPr>
          <p:cNvPr id="39" name="Rounded Rectangle 38"/>
          <p:cNvSpPr/>
          <p:nvPr/>
        </p:nvSpPr>
        <p:spPr>
          <a:xfrm>
            <a:off x="9981950" y="1257300"/>
            <a:ext cx="1314417" cy="533399"/>
          </a:xfrm>
          <a:prstGeom prst="roundRect">
            <a:avLst>
              <a:gd name="adj" fmla="val 35710714"/>
            </a:avLst>
          </a:prstGeom>
          <a:solidFill>
            <a:srgbClr val="0891B2">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0" name="Picture 39" descr="image.png"/>
          <p:cNvPicPr>
            <a:picLocks noChangeAspect="1"/>
          </p:cNvPicPr>
          <p:nvPr/>
        </p:nvPicPr>
        <p:blipFill>
          <a:blip r:embed="rId9">
            <a:alphaModFix/>
          </a:blip>
          <a:stretch>
            <a:fillRect/>
          </a:stretch>
        </p:blipFill>
        <p:spPr>
          <a:xfrm>
            <a:off x="10096247" y="1434352"/>
            <a:ext cx="190495" cy="179294"/>
          </a:xfrm>
          <a:prstGeom prst="rect">
            <a:avLst/>
          </a:prstGeom>
        </p:spPr>
      </p:pic>
      <p:sp>
        <p:nvSpPr>
          <p:cNvPr id="41" name="TextBox 40"/>
          <p:cNvSpPr txBox="1"/>
          <p:nvPr/>
        </p:nvSpPr>
        <p:spPr>
          <a:xfrm>
            <a:off x="10362940" y="1366009"/>
            <a:ext cx="1128771"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0"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Last 7 Days</a:t>
            </a:r>
          </a:p>
        </p:txBody>
      </p:sp>
      <p:pic>
        <p:nvPicPr>
          <p:cNvPr id="42" name="Picture 41" descr="image.png"/>
          <p:cNvPicPr>
            <a:picLocks noChangeAspect="1"/>
          </p:cNvPicPr>
          <p:nvPr/>
        </p:nvPicPr>
        <p:blipFill>
          <a:blip r:embed="rId10">
            <a:alphaModFix/>
          </a:blip>
          <a:stretch>
            <a:fillRect/>
          </a:stretch>
        </p:blipFill>
        <p:spPr>
          <a:xfrm>
            <a:off x="7124521" y="2019299"/>
            <a:ext cx="4171845" cy="1714500"/>
          </a:xfrm>
          <a:prstGeom prst="rect">
            <a:avLst/>
          </a:prstGeom>
        </p:spPr>
      </p:pic>
      <p:sp>
        <p:nvSpPr>
          <p:cNvPr id="43" name="Rounded Rectangle 42"/>
          <p:cNvSpPr/>
          <p:nvPr/>
        </p:nvSpPr>
        <p:spPr>
          <a:xfrm>
            <a:off x="7124521" y="3886200"/>
            <a:ext cx="1314417" cy="914400"/>
          </a:xfrm>
          <a:prstGeom prst="roundRect">
            <a:avLst>
              <a:gd name="adj" fmla="val 16666"/>
            </a:avLst>
          </a:prstGeom>
          <a:solidFill>
            <a:srgbClr val="0891B2">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4" name="TextBox 43"/>
          <p:cNvSpPr txBox="1"/>
          <p:nvPr/>
        </p:nvSpPr>
        <p:spPr>
          <a:xfrm>
            <a:off x="7323143" y="3964510"/>
            <a:ext cx="917175" cy="529184"/>
          </a:xfrm>
          <a:prstGeom prst="rect">
            <a:avLst/>
          </a:prstGeom>
          <a:noFill/>
        </p:spPr>
        <p:txBody>
          <a:bodyPr wrap="none" lIns="73152" tIns="54864" rIns="73152" bIns="54864" anchor="ctr">
            <a:spAutoFit/>
          </a:bodyPr>
          <a:lstStyle/>
          <a:p>
            <a:pPr algn="ctr">
              <a:lnSpc>
                <a:spcPts val="3120"/>
              </a:lnSpc>
              <a:spcBef>
                <a:spcPts val="0"/>
              </a:spcBef>
              <a:spcAft>
                <a:spcPts val="0"/>
              </a:spcAft>
            </a:pPr>
            <a:r>
              <a:rPr sz="4000"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247</a:t>
            </a:r>
          </a:p>
        </p:txBody>
      </p:sp>
      <p:sp>
        <p:nvSpPr>
          <p:cNvPr id="45" name="TextBox 44"/>
          <p:cNvSpPr txBox="1"/>
          <p:nvPr/>
        </p:nvSpPr>
        <p:spPr>
          <a:xfrm>
            <a:off x="7142806" y="4414010"/>
            <a:ext cx="1277850" cy="315984"/>
          </a:xfrm>
          <a:prstGeom prst="rect">
            <a:avLst/>
          </a:prstGeom>
          <a:noFill/>
        </p:spPr>
        <p:txBody>
          <a:bodyPr wrap="none" lIns="73152" tIns="54864" rIns="73152" bIns="54864" anchor="ctr">
            <a:spAutoFit/>
          </a:bodyPr>
          <a:lstStyle/>
          <a:p>
            <a:pPr algn="ctr">
              <a:lnSpc>
                <a:spcPts val="1560"/>
              </a:lnSpc>
              <a:spcBef>
                <a:spcPts val="0"/>
              </a:spcBef>
              <a:spcAft>
                <a:spcPts val="0"/>
              </a:spcAft>
            </a:pPr>
            <a:r>
              <a:rPr sz="1600"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Appointments</a:t>
            </a:r>
          </a:p>
        </p:txBody>
      </p:sp>
      <p:sp>
        <p:nvSpPr>
          <p:cNvPr id="46" name="Rounded Rectangle 45"/>
          <p:cNvSpPr/>
          <p:nvPr/>
        </p:nvSpPr>
        <p:spPr>
          <a:xfrm>
            <a:off x="8553236" y="3886200"/>
            <a:ext cx="1314417" cy="914400"/>
          </a:xfrm>
          <a:prstGeom prst="roundRect">
            <a:avLst>
              <a:gd name="adj" fmla="val 16666"/>
            </a:avLst>
          </a:prstGeom>
          <a:solidFill>
            <a:srgbClr val="10B981">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7" name="TextBox 46"/>
          <p:cNvSpPr txBox="1"/>
          <p:nvPr/>
        </p:nvSpPr>
        <p:spPr>
          <a:xfrm>
            <a:off x="8431258" y="3964510"/>
            <a:ext cx="1558375" cy="529184"/>
          </a:xfrm>
          <a:prstGeom prst="rect">
            <a:avLst/>
          </a:prstGeom>
          <a:noFill/>
        </p:spPr>
        <p:txBody>
          <a:bodyPr wrap="none" lIns="73152" tIns="54864" rIns="73152" bIns="54864" anchor="ctr">
            <a:spAutoFit/>
          </a:bodyPr>
          <a:lstStyle/>
          <a:p>
            <a:pPr algn="ctr">
              <a:lnSpc>
                <a:spcPts val="3120"/>
              </a:lnSpc>
              <a:spcBef>
                <a:spcPts val="0"/>
              </a:spcBef>
              <a:spcAft>
                <a:spcPts val="0"/>
              </a:spcAft>
            </a:pPr>
            <a:r>
              <a:rPr sz="4000" b="1" i="1">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£4,280</a:t>
            </a:r>
          </a:p>
        </p:txBody>
      </p:sp>
      <p:sp>
        <p:nvSpPr>
          <p:cNvPr id="48" name="TextBox 47"/>
          <p:cNvSpPr txBox="1"/>
          <p:nvPr/>
        </p:nvSpPr>
        <p:spPr>
          <a:xfrm>
            <a:off x="8788727" y="4414010"/>
            <a:ext cx="843437" cy="315984"/>
          </a:xfrm>
          <a:prstGeom prst="rect">
            <a:avLst/>
          </a:prstGeom>
          <a:noFill/>
        </p:spPr>
        <p:txBody>
          <a:bodyPr wrap="none" lIns="73152" tIns="54864" rIns="73152" bIns="54864" anchor="ctr">
            <a:spAutoFit/>
          </a:bodyPr>
          <a:lstStyle/>
          <a:p>
            <a:pPr algn="ctr">
              <a:lnSpc>
                <a:spcPts val="1560"/>
              </a:lnSpc>
              <a:spcBef>
                <a:spcPts val="0"/>
              </a:spcBef>
              <a:spcAft>
                <a:spcPts val="0"/>
              </a:spcAft>
            </a:pPr>
            <a:r>
              <a:rPr sz="1600"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Revenue</a:t>
            </a:r>
          </a:p>
        </p:txBody>
      </p:sp>
      <p:sp>
        <p:nvSpPr>
          <p:cNvPr id="49" name="Rounded Rectangle 48"/>
          <p:cNvSpPr/>
          <p:nvPr/>
        </p:nvSpPr>
        <p:spPr>
          <a:xfrm>
            <a:off x="9981950" y="3886200"/>
            <a:ext cx="1314417" cy="914400"/>
          </a:xfrm>
          <a:prstGeom prst="roundRect">
            <a:avLst>
              <a:gd name="adj" fmla="val 16666"/>
            </a:avLst>
          </a:prstGeom>
          <a:solidFill>
            <a:srgbClr val="06B6D4">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0" name="TextBox 49"/>
          <p:cNvSpPr txBox="1"/>
          <p:nvPr/>
        </p:nvSpPr>
        <p:spPr>
          <a:xfrm>
            <a:off x="10094812" y="3964510"/>
            <a:ext cx="1088696" cy="529184"/>
          </a:xfrm>
          <a:prstGeom prst="rect">
            <a:avLst/>
          </a:prstGeom>
          <a:noFill/>
        </p:spPr>
        <p:txBody>
          <a:bodyPr wrap="none" lIns="73152" tIns="54864" rIns="73152" bIns="54864" anchor="ctr">
            <a:spAutoFit/>
          </a:bodyPr>
          <a:lstStyle/>
          <a:p>
            <a:pPr algn="ctr">
              <a:lnSpc>
                <a:spcPts val="3120"/>
              </a:lnSpc>
              <a:spcBef>
                <a:spcPts val="0"/>
              </a:spcBef>
              <a:spcAft>
                <a:spcPts val="0"/>
              </a:spcAft>
            </a:pPr>
            <a:r>
              <a:rPr sz="4000" b="1" i="1">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89%</a:t>
            </a:r>
          </a:p>
        </p:txBody>
      </p:sp>
      <p:sp>
        <p:nvSpPr>
          <p:cNvPr id="51" name="TextBox 50"/>
          <p:cNvSpPr txBox="1"/>
          <p:nvPr/>
        </p:nvSpPr>
        <p:spPr>
          <a:xfrm>
            <a:off x="10078781" y="4414010"/>
            <a:ext cx="1120756" cy="315984"/>
          </a:xfrm>
          <a:prstGeom prst="rect">
            <a:avLst/>
          </a:prstGeom>
          <a:noFill/>
        </p:spPr>
        <p:txBody>
          <a:bodyPr wrap="none" lIns="73152" tIns="54864" rIns="73152" bIns="54864" anchor="ctr">
            <a:spAutoFit/>
          </a:bodyPr>
          <a:lstStyle/>
          <a:p>
            <a:pPr algn="ctr">
              <a:lnSpc>
                <a:spcPts val="1560"/>
              </a:lnSpc>
              <a:spcBef>
                <a:spcPts val="0"/>
              </a:spcBef>
              <a:spcAft>
                <a:spcPts val="0"/>
              </a:spcAft>
            </a:pPr>
            <a:r>
              <a:rPr sz="1600" b="0"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Satisfaction</a:t>
            </a:r>
          </a:p>
        </p:txBody>
      </p:sp>
      <p:sp>
        <p:nvSpPr>
          <p:cNvPr id="52" name="TextBox 51"/>
          <p:cNvSpPr txBox="1"/>
          <p:nvPr/>
        </p:nvSpPr>
        <p:spPr>
          <a:xfrm>
            <a:off x="7124521" y="4909586"/>
            <a:ext cx="1469120" cy="344005"/>
          </a:xfrm>
          <a:prstGeom prst="rect">
            <a:avLst/>
          </a:prstGeom>
          <a:noFill/>
        </p:spPr>
        <p:txBody>
          <a:bodyPr wrap="none" lIns="73152" tIns="54864" rIns="73152" bIns="54864" anchor="ctr">
            <a:spAutoFit/>
          </a:bodyPr>
          <a:lstStyle/>
          <a:p>
            <a:pPr algn="l">
              <a:lnSpc>
                <a:spcPts val="1755"/>
              </a:lnSpc>
              <a:spcBef>
                <a:spcPts val="0"/>
              </a:spcBef>
              <a:spcAft>
                <a:spcPts val="520"/>
              </a:spcAft>
            </a:pPr>
            <a:r>
              <a:rPr sz="20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Top Services</a:t>
            </a:r>
          </a:p>
        </p:txBody>
      </p:sp>
      <p:sp>
        <p:nvSpPr>
          <p:cNvPr id="53" name="Rounded Rectangle 52"/>
          <p:cNvSpPr/>
          <p:nvPr/>
        </p:nvSpPr>
        <p:spPr>
          <a:xfrm>
            <a:off x="7124521" y="5286375"/>
            <a:ext cx="4171845" cy="380999"/>
          </a:xfrm>
          <a:prstGeom prst="roundRect">
            <a:avLst>
              <a:gd name="adj" fmla="val 40000"/>
            </a:avLst>
          </a:prstGeom>
          <a:solidFill>
            <a:srgbClr val="0891B2">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4" name="TextBox 53"/>
          <p:cNvSpPr txBox="1"/>
          <p:nvPr/>
        </p:nvSpPr>
        <p:spPr>
          <a:xfrm>
            <a:off x="7200719" y="5318885"/>
            <a:ext cx="1614866"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Haircut &amp; Styling</a:t>
            </a:r>
          </a:p>
        </p:txBody>
      </p:sp>
      <p:sp>
        <p:nvSpPr>
          <p:cNvPr id="55" name="TextBox 54"/>
          <p:cNvSpPr txBox="1"/>
          <p:nvPr/>
        </p:nvSpPr>
        <p:spPr>
          <a:xfrm>
            <a:off x="10867753" y="5318885"/>
            <a:ext cx="524439"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42%</a:t>
            </a:r>
          </a:p>
        </p:txBody>
      </p:sp>
      <p:sp>
        <p:nvSpPr>
          <p:cNvPr id="56" name="Rounded Rectangle 55"/>
          <p:cNvSpPr/>
          <p:nvPr/>
        </p:nvSpPr>
        <p:spPr>
          <a:xfrm>
            <a:off x="7124521" y="5743575"/>
            <a:ext cx="4171845" cy="380999"/>
          </a:xfrm>
          <a:prstGeom prst="roundRect">
            <a:avLst>
              <a:gd name="adj" fmla="val 40000"/>
            </a:avLst>
          </a:prstGeom>
          <a:solidFill>
            <a:srgbClr val="10B981">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7" name="TextBox 56"/>
          <p:cNvSpPr txBox="1"/>
          <p:nvPr/>
        </p:nvSpPr>
        <p:spPr>
          <a:xfrm>
            <a:off x="7200719" y="5776085"/>
            <a:ext cx="1606722"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Colour Treatment</a:t>
            </a:r>
          </a:p>
        </p:txBody>
      </p:sp>
      <p:sp>
        <p:nvSpPr>
          <p:cNvPr id="58" name="TextBox 57"/>
          <p:cNvSpPr txBox="1"/>
          <p:nvPr/>
        </p:nvSpPr>
        <p:spPr>
          <a:xfrm>
            <a:off x="10905852" y="5776085"/>
            <a:ext cx="524439"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1" i="1">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31%</a:t>
            </a:r>
          </a:p>
        </p:txBody>
      </p:sp>
      <p:sp>
        <p:nvSpPr>
          <p:cNvPr id="59" name="Rounded Rectangle 58"/>
          <p:cNvSpPr/>
          <p:nvPr/>
        </p:nvSpPr>
        <p:spPr>
          <a:xfrm>
            <a:off x="7124521" y="6200775"/>
            <a:ext cx="4171845" cy="380999"/>
          </a:xfrm>
          <a:prstGeom prst="roundRect">
            <a:avLst>
              <a:gd name="adj" fmla="val 40000"/>
            </a:avLst>
          </a:prstGeom>
          <a:solidFill>
            <a:srgbClr val="06B6D4">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0" name="TextBox 59"/>
          <p:cNvSpPr txBox="1"/>
          <p:nvPr/>
        </p:nvSpPr>
        <p:spPr>
          <a:xfrm>
            <a:off x="7200719" y="6233285"/>
            <a:ext cx="939616"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Blow Dry</a:t>
            </a:r>
          </a:p>
        </p:txBody>
      </p:sp>
      <p:sp>
        <p:nvSpPr>
          <p:cNvPr id="61" name="TextBox 60"/>
          <p:cNvSpPr txBox="1"/>
          <p:nvPr/>
        </p:nvSpPr>
        <p:spPr>
          <a:xfrm>
            <a:off x="10886802" y="6233285"/>
            <a:ext cx="524439" cy="315984"/>
          </a:xfrm>
          <a:prstGeom prst="rect">
            <a:avLst/>
          </a:prstGeom>
          <a:noFill/>
        </p:spPr>
        <p:txBody>
          <a:bodyPr wrap="none" lIns="73152" tIns="54864" rIns="73152" bIns="54864" anchor="ctr">
            <a:spAutoFit/>
          </a:bodyPr>
          <a:lstStyle/>
          <a:p>
            <a:pPr algn="l">
              <a:lnSpc>
                <a:spcPts val="1560"/>
              </a:lnSpc>
              <a:spcBef>
                <a:spcPts val="0"/>
              </a:spcBef>
              <a:spcAft>
                <a:spcPts val="0"/>
              </a:spcAft>
            </a:pPr>
            <a:r>
              <a:rPr sz="1600" b="1" i="1">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27%</a:t>
            </a:r>
          </a:p>
        </p:txBody>
      </p:sp>
      <p:sp>
        <p:nvSpPr>
          <p:cNvPr id="62" name="Rectangle 61"/>
          <p:cNvSpPr/>
          <p:nvPr/>
        </p:nvSpPr>
        <p:spPr>
          <a:xfrm>
            <a:off x="0" y="6810374"/>
            <a:ext cx="12191695" cy="47624"/>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8FAFC"/>
        </a:solidFill>
        <a:effectLst/>
      </p:bgPr>
    </p:bg>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167158"/>
            <a:ext cx="9526903" cy="618183"/>
          </a:xfrm>
          <a:prstGeom prst="rect">
            <a:avLst/>
          </a:prstGeom>
          <a:noFill/>
        </p:spPr>
        <p:txBody>
          <a:bodyPr wrap="none" lIns="73152" tIns="54864" rIns="73152" bIns="54864" anchor="ctr">
            <a:spAutoFit/>
          </a:bodyPr>
          <a:lstStyle/>
          <a:p>
            <a:pPr algn="l">
              <a:lnSpc>
                <a:spcPts val="3900"/>
              </a:lnSpc>
              <a:spcBef>
                <a:spcPts val="0"/>
              </a:spcBef>
              <a:spcAft>
                <a:spcPts val="0"/>
              </a:spcAft>
            </a:pPr>
            <a:r>
              <a:rPr sz="4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CRM Implementation for Glamour Cuts</a:t>
            </a:r>
          </a:p>
        </p:txBody>
      </p:sp>
      <p:pic>
        <p:nvPicPr>
          <p:cNvPr id="4" name="Picture 3" descr="image.png"/>
          <p:cNvPicPr>
            <a:picLocks noChangeAspect="1"/>
          </p:cNvPicPr>
          <p:nvPr/>
        </p:nvPicPr>
        <p:blipFill>
          <a:blip r:embed="rId3">
            <a:alphaModFix/>
          </a:blip>
          <a:stretch>
            <a:fillRect/>
          </a:stretch>
        </p:blipFill>
        <p:spPr>
          <a:xfrm>
            <a:off x="666733" y="1184763"/>
            <a:ext cx="304792" cy="240323"/>
          </a:xfrm>
          <a:prstGeom prst="rect">
            <a:avLst/>
          </a:prstGeom>
        </p:spPr>
      </p:pic>
      <p:sp>
        <p:nvSpPr>
          <p:cNvPr id="5" name="TextBox 4"/>
          <p:cNvSpPr txBox="1"/>
          <p:nvPr/>
        </p:nvSpPr>
        <p:spPr>
          <a:xfrm>
            <a:off x="1085822" y="1065598"/>
            <a:ext cx="6944465" cy="478657"/>
          </a:xfrm>
          <a:prstGeom prst="rect">
            <a:avLst/>
          </a:prstGeom>
          <a:noFill/>
        </p:spPr>
        <p:txBody>
          <a:bodyPr wrap="none" lIns="73152" tIns="54864" rIns="73152" bIns="54864" anchor="ctr">
            <a:spAutoFit/>
          </a:bodyPr>
          <a:lstStyle/>
          <a:p>
            <a:pPr algn="l">
              <a:lnSpc>
                <a:spcPts val="2730"/>
              </a:lnSpc>
              <a:spcBef>
                <a:spcPts val="0"/>
              </a:spcBef>
              <a:spcAft>
                <a:spcPts val="0"/>
              </a:spcAft>
            </a:pPr>
            <a:r>
              <a:rPr sz="36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Enhancing Customer Relationships</a:t>
            </a:r>
          </a:p>
        </p:txBody>
      </p:sp>
      <p:sp>
        <p:nvSpPr>
          <p:cNvPr id="6" name="Rounded Rectangle 5"/>
          <p:cNvSpPr/>
          <p:nvPr/>
        </p:nvSpPr>
        <p:spPr>
          <a:xfrm>
            <a:off x="666733" y="1523999"/>
            <a:ext cx="3467013" cy="5791200"/>
          </a:xfrm>
          <a:prstGeom prst="roundRect">
            <a:avLst>
              <a:gd name="adj" fmla="val 8791"/>
            </a:avLst>
          </a:prstGeom>
          <a:solidFill>
            <a:srgbClr val="FFFFFF"/>
          </a:solidFill>
          <a:ln w="33020">
            <a:solidFill>
              <a:srgbClr val="0891B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7" name="Rounded Rectangle 6"/>
          <p:cNvSpPr/>
          <p:nvPr/>
        </p:nvSpPr>
        <p:spPr>
          <a:xfrm>
            <a:off x="2019249" y="1581150"/>
            <a:ext cx="761980" cy="761999"/>
          </a:xfrm>
          <a:prstGeom prst="roundRect">
            <a:avLst>
              <a:gd name="adj" fmla="val 24997500"/>
            </a:avLst>
          </a:prstGeom>
          <a:gradFill rotWithShape="1">
            <a:gsLst>
              <a:gs pos="0">
                <a:srgbClr val="0891B2">
                  <a:alpha val="15000"/>
                </a:srgbClr>
              </a:gs>
              <a:gs pos="100000">
                <a:srgbClr val="0891B2">
                  <a:alpha val="5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8" name="Picture 7" descr="image.png"/>
          <p:cNvPicPr>
            <a:picLocks noChangeAspect="1"/>
          </p:cNvPicPr>
          <p:nvPr/>
        </p:nvPicPr>
        <p:blipFill>
          <a:blip r:embed="rId4">
            <a:alphaModFix/>
          </a:blip>
          <a:stretch>
            <a:fillRect/>
          </a:stretch>
        </p:blipFill>
        <p:spPr>
          <a:xfrm>
            <a:off x="2171645" y="1802731"/>
            <a:ext cx="457188" cy="318836"/>
          </a:xfrm>
          <a:prstGeom prst="rect">
            <a:avLst/>
          </a:prstGeom>
        </p:spPr>
      </p:pic>
      <p:sp>
        <p:nvSpPr>
          <p:cNvPr id="9" name="TextBox 8"/>
          <p:cNvSpPr txBox="1"/>
          <p:nvPr/>
        </p:nvSpPr>
        <p:spPr>
          <a:xfrm>
            <a:off x="876457" y="2334245"/>
            <a:ext cx="3047565" cy="541687"/>
          </a:xfrm>
          <a:prstGeom prst="rect">
            <a:avLst/>
          </a:prstGeom>
          <a:noFill/>
        </p:spPr>
        <p:txBody>
          <a:bodyPr wrap="none" lIns="73152" tIns="54864" rIns="73152" bIns="54864" anchor="ctr">
            <a:spAutoFit/>
          </a:bodyPr>
          <a:lstStyle/>
          <a:p>
            <a:pPr algn="ctr">
              <a:spcBef>
                <a:spcPts val="0"/>
              </a:spcBef>
              <a:spcAft>
                <a:spcPts val="156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 Database</a:t>
            </a:r>
          </a:p>
        </p:txBody>
      </p:sp>
      <p:pic>
        <p:nvPicPr>
          <p:cNvPr id="10" name="Picture 9" descr="image.png"/>
          <p:cNvPicPr>
            <a:picLocks noChangeAspect="1"/>
          </p:cNvPicPr>
          <p:nvPr/>
        </p:nvPicPr>
        <p:blipFill>
          <a:blip r:embed="rId5">
            <a:alphaModFix/>
          </a:blip>
          <a:stretch>
            <a:fillRect/>
          </a:stretch>
        </p:blipFill>
        <p:spPr>
          <a:xfrm>
            <a:off x="819130" y="2952102"/>
            <a:ext cx="228594" cy="194309"/>
          </a:xfrm>
          <a:prstGeom prst="rect">
            <a:avLst/>
          </a:prstGeom>
        </p:spPr>
      </p:pic>
      <p:sp>
        <p:nvSpPr>
          <p:cNvPr id="11" name="TextBox 10"/>
          <p:cNvSpPr txBox="1"/>
          <p:nvPr/>
        </p:nvSpPr>
        <p:spPr>
          <a:xfrm>
            <a:off x="1074547" y="2841944"/>
            <a:ext cx="3238418"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Store client </a:t>
            </a:r>
            <a:r>
              <a:rPr sz="2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preferences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and style history</a:t>
            </a:r>
          </a:p>
        </p:txBody>
      </p:sp>
      <p:pic>
        <p:nvPicPr>
          <p:cNvPr id="12" name="Picture 11" descr="image.png"/>
          <p:cNvPicPr>
            <a:picLocks noChangeAspect="1"/>
          </p:cNvPicPr>
          <p:nvPr/>
        </p:nvPicPr>
        <p:blipFill>
          <a:blip r:embed="rId5">
            <a:alphaModFix/>
          </a:blip>
          <a:stretch>
            <a:fillRect/>
          </a:stretch>
        </p:blipFill>
        <p:spPr>
          <a:xfrm>
            <a:off x="819130" y="3701927"/>
            <a:ext cx="228594" cy="194309"/>
          </a:xfrm>
          <a:prstGeom prst="rect">
            <a:avLst/>
          </a:prstGeom>
        </p:spPr>
      </p:pic>
      <p:sp>
        <p:nvSpPr>
          <p:cNvPr id="13" name="TextBox 12"/>
          <p:cNvSpPr txBox="1"/>
          <p:nvPr/>
        </p:nvSpPr>
        <p:spPr>
          <a:xfrm>
            <a:off x="1009626" y="3590412"/>
            <a:ext cx="2819328"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Complete </a:t>
            </a:r>
            <a:r>
              <a:rPr sz="2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service records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for each visit</a:t>
            </a:r>
          </a:p>
        </p:txBody>
      </p:sp>
      <p:pic>
        <p:nvPicPr>
          <p:cNvPr id="14" name="Picture 13" descr="image.png"/>
          <p:cNvPicPr>
            <a:picLocks noChangeAspect="1"/>
          </p:cNvPicPr>
          <p:nvPr/>
        </p:nvPicPr>
        <p:blipFill>
          <a:blip r:embed="rId5">
            <a:alphaModFix/>
          </a:blip>
          <a:stretch>
            <a:fillRect/>
          </a:stretch>
        </p:blipFill>
        <p:spPr>
          <a:xfrm>
            <a:off x="819130" y="4502026"/>
            <a:ext cx="228594" cy="194309"/>
          </a:xfrm>
          <a:prstGeom prst="rect">
            <a:avLst/>
          </a:prstGeom>
        </p:spPr>
      </p:pic>
      <p:sp>
        <p:nvSpPr>
          <p:cNvPr id="15" name="TextBox 14"/>
          <p:cNvSpPr txBox="1"/>
          <p:nvPr/>
        </p:nvSpPr>
        <p:spPr>
          <a:xfrm>
            <a:off x="1039112" y="4344025"/>
            <a:ext cx="3151782"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Secure contact details and communication preferences</a:t>
            </a:r>
          </a:p>
        </p:txBody>
      </p:sp>
      <p:pic>
        <p:nvPicPr>
          <p:cNvPr id="16" name="Picture 15" descr="image.png"/>
          <p:cNvPicPr>
            <a:picLocks noChangeAspect="1"/>
          </p:cNvPicPr>
          <p:nvPr/>
        </p:nvPicPr>
        <p:blipFill>
          <a:blip r:embed="rId5">
            <a:alphaModFix/>
          </a:blip>
          <a:stretch>
            <a:fillRect/>
          </a:stretch>
        </p:blipFill>
        <p:spPr>
          <a:xfrm>
            <a:off x="819130" y="5355965"/>
            <a:ext cx="228594" cy="194309"/>
          </a:xfrm>
          <a:prstGeom prst="rect">
            <a:avLst/>
          </a:prstGeom>
        </p:spPr>
      </p:pic>
      <p:sp>
        <p:nvSpPr>
          <p:cNvPr id="17" name="TextBox 16"/>
          <p:cNvSpPr txBox="1"/>
          <p:nvPr/>
        </p:nvSpPr>
        <p:spPr>
          <a:xfrm>
            <a:off x="1069946" y="5187097"/>
            <a:ext cx="3463441"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Allergies and special requirements tracking</a:t>
            </a:r>
          </a:p>
        </p:txBody>
      </p:sp>
      <p:sp>
        <p:nvSpPr>
          <p:cNvPr id="18" name="TextBox 17"/>
          <p:cNvSpPr txBox="1"/>
          <p:nvPr/>
        </p:nvSpPr>
        <p:spPr>
          <a:xfrm>
            <a:off x="761843" y="6442206"/>
            <a:ext cx="3276794" cy="418576"/>
          </a:xfrm>
          <a:prstGeom prst="rect">
            <a:avLst/>
          </a:prstGeom>
          <a:noFill/>
        </p:spPr>
        <p:txBody>
          <a:bodyPr wrap="none" lIns="73152" tIns="54864" rIns="73152" bIns="54864" anchor="ctr">
            <a:spAutoFit/>
          </a:bodyPr>
          <a:lstStyle/>
          <a:p>
            <a:pPr algn="ctr">
              <a:spcBef>
                <a:spcPts val="0"/>
              </a:spcBef>
              <a:spcAft>
                <a:spcPts val="0"/>
              </a:spcAft>
            </a:pPr>
            <a:r>
              <a:rPr sz="2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Personali</a:t>
            </a:r>
            <a:r>
              <a:rPr lang="en-US" sz="2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sz="2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ed Service Delivery</a:t>
            </a:r>
          </a:p>
        </p:txBody>
      </p:sp>
      <p:sp>
        <p:nvSpPr>
          <p:cNvPr id="19" name="Rounded Rectangle 18"/>
          <p:cNvSpPr/>
          <p:nvPr/>
        </p:nvSpPr>
        <p:spPr>
          <a:xfrm>
            <a:off x="4362340" y="1523999"/>
            <a:ext cx="3467013" cy="5791200"/>
          </a:xfrm>
          <a:prstGeom prst="roundRect">
            <a:avLst>
              <a:gd name="adj" fmla="val 8791"/>
            </a:avLst>
          </a:prstGeom>
          <a:solidFill>
            <a:srgbClr val="FFFFFF"/>
          </a:solidFill>
          <a:ln w="33020">
            <a:solidFill>
              <a:srgbClr val="10B98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0" name="Rounded Rectangle 19"/>
          <p:cNvSpPr/>
          <p:nvPr/>
        </p:nvSpPr>
        <p:spPr>
          <a:xfrm>
            <a:off x="5714857" y="1581150"/>
            <a:ext cx="761980" cy="761999"/>
          </a:xfrm>
          <a:prstGeom prst="roundRect">
            <a:avLst>
              <a:gd name="adj" fmla="val 24997500"/>
            </a:avLst>
          </a:prstGeom>
          <a:gradFill rotWithShape="1">
            <a:gsLst>
              <a:gs pos="0">
                <a:srgbClr val="10B981">
                  <a:alpha val="15000"/>
                </a:srgbClr>
              </a:gs>
              <a:gs pos="100000">
                <a:srgbClr val="10B981">
                  <a:alpha val="5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1" name="Picture 20" descr="image.png"/>
          <p:cNvPicPr>
            <a:picLocks noChangeAspect="1"/>
          </p:cNvPicPr>
          <p:nvPr/>
        </p:nvPicPr>
        <p:blipFill>
          <a:blip r:embed="rId6">
            <a:alphaModFix/>
          </a:blip>
          <a:stretch>
            <a:fillRect/>
          </a:stretch>
        </p:blipFill>
        <p:spPr>
          <a:xfrm>
            <a:off x="5867253" y="1772652"/>
            <a:ext cx="457188" cy="378994"/>
          </a:xfrm>
          <a:prstGeom prst="rect">
            <a:avLst/>
          </a:prstGeom>
        </p:spPr>
      </p:pic>
      <p:sp>
        <p:nvSpPr>
          <p:cNvPr id="22" name="TextBox 21"/>
          <p:cNvSpPr txBox="1"/>
          <p:nvPr/>
        </p:nvSpPr>
        <p:spPr>
          <a:xfrm>
            <a:off x="4312965" y="2323057"/>
            <a:ext cx="3543722" cy="510909"/>
          </a:xfrm>
          <a:prstGeom prst="rect">
            <a:avLst/>
          </a:prstGeom>
          <a:noFill/>
        </p:spPr>
        <p:txBody>
          <a:bodyPr wrap="square" lIns="73152" tIns="54864" rIns="73152" bIns="54864" anchor="ctr">
            <a:spAutoFit/>
          </a:bodyPr>
          <a:lstStyle/>
          <a:p>
            <a:pPr algn="ctr">
              <a:spcBef>
                <a:spcPts val="0"/>
              </a:spcBef>
              <a:spcAft>
                <a:spcPts val="1560"/>
              </a:spcAft>
            </a:pPr>
            <a:r>
              <a:rPr sz="2600" b="1" i="1" dirty="0">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Appointment Reminders</a:t>
            </a:r>
          </a:p>
        </p:txBody>
      </p:sp>
      <p:pic>
        <p:nvPicPr>
          <p:cNvPr id="23" name="Picture 22" descr="image.png"/>
          <p:cNvPicPr>
            <a:picLocks noChangeAspect="1"/>
          </p:cNvPicPr>
          <p:nvPr/>
        </p:nvPicPr>
        <p:blipFill>
          <a:blip r:embed="rId7">
            <a:alphaModFix/>
          </a:blip>
          <a:stretch>
            <a:fillRect/>
          </a:stretch>
        </p:blipFill>
        <p:spPr>
          <a:xfrm>
            <a:off x="4476638" y="3198781"/>
            <a:ext cx="228594" cy="194309"/>
          </a:xfrm>
          <a:prstGeom prst="rect">
            <a:avLst/>
          </a:prstGeom>
        </p:spPr>
      </p:pic>
      <p:sp>
        <p:nvSpPr>
          <p:cNvPr id="24" name="TextBox 23"/>
          <p:cNvSpPr txBox="1"/>
          <p:nvPr/>
        </p:nvSpPr>
        <p:spPr>
          <a:xfrm>
            <a:off x="4761141" y="3094397"/>
            <a:ext cx="2972965"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Automated </a:t>
            </a:r>
            <a:r>
              <a:rPr sz="2000" b="1" i="1" dirty="0">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SMS/email notifications</a:t>
            </a:r>
          </a:p>
        </p:txBody>
      </p:sp>
      <p:pic>
        <p:nvPicPr>
          <p:cNvPr id="25" name="Picture 24" descr="image.png"/>
          <p:cNvPicPr>
            <a:picLocks noChangeAspect="1"/>
          </p:cNvPicPr>
          <p:nvPr/>
        </p:nvPicPr>
        <p:blipFill>
          <a:blip r:embed="rId7">
            <a:alphaModFix/>
          </a:blip>
          <a:stretch>
            <a:fillRect/>
          </a:stretch>
        </p:blipFill>
        <p:spPr>
          <a:xfrm>
            <a:off x="4476638" y="4170330"/>
            <a:ext cx="228594" cy="194309"/>
          </a:xfrm>
          <a:prstGeom prst="rect">
            <a:avLst/>
          </a:prstGeom>
        </p:spPr>
      </p:pic>
      <p:sp>
        <p:nvSpPr>
          <p:cNvPr id="26" name="TextBox 25"/>
          <p:cNvSpPr txBox="1"/>
          <p:nvPr/>
        </p:nvSpPr>
        <p:spPr>
          <a:xfrm>
            <a:off x="4705232" y="4069863"/>
            <a:ext cx="2819329" cy="418576"/>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Reduce </a:t>
            </a:r>
            <a:r>
              <a:rPr sz="2000" b="1" i="1" dirty="0">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no-shows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by 60%</a:t>
            </a:r>
          </a:p>
        </p:txBody>
      </p:sp>
      <p:pic>
        <p:nvPicPr>
          <p:cNvPr id="27" name="Picture 26" descr="image.png"/>
          <p:cNvPicPr>
            <a:picLocks noChangeAspect="1"/>
          </p:cNvPicPr>
          <p:nvPr/>
        </p:nvPicPr>
        <p:blipFill>
          <a:blip r:embed="rId7">
            <a:alphaModFix/>
          </a:blip>
          <a:stretch>
            <a:fillRect/>
          </a:stretch>
        </p:blipFill>
        <p:spPr>
          <a:xfrm>
            <a:off x="4476638" y="5027580"/>
            <a:ext cx="228594" cy="194309"/>
          </a:xfrm>
          <a:prstGeom prst="rect">
            <a:avLst/>
          </a:prstGeom>
        </p:spPr>
      </p:pic>
      <p:sp>
        <p:nvSpPr>
          <p:cNvPr id="28" name="TextBox 27"/>
          <p:cNvSpPr txBox="1"/>
          <p:nvPr/>
        </p:nvSpPr>
        <p:spPr>
          <a:xfrm>
            <a:off x="4741543" y="4850493"/>
            <a:ext cx="3124394"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Improve attendance and scheduling efficiency</a:t>
            </a:r>
          </a:p>
        </p:txBody>
      </p:sp>
      <p:pic>
        <p:nvPicPr>
          <p:cNvPr id="29" name="Picture 28" descr="image.png"/>
          <p:cNvPicPr>
            <a:picLocks noChangeAspect="1"/>
          </p:cNvPicPr>
          <p:nvPr/>
        </p:nvPicPr>
        <p:blipFill>
          <a:blip r:embed="rId7">
            <a:alphaModFix/>
          </a:blip>
          <a:stretch>
            <a:fillRect/>
          </a:stretch>
        </p:blipFill>
        <p:spPr>
          <a:xfrm>
            <a:off x="4429014" y="5841895"/>
            <a:ext cx="228594" cy="194309"/>
          </a:xfrm>
          <a:prstGeom prst="rect">
            <a:avLst/>
          </a:prstGeom>
        </p:spPr>
      </p:pic>
      <p:sp>
        <p:nvSpPr>
          <p:cNvPr id="30" name="TextBox 29"/>
          <p:cNvSpPr txBox="1"/>
          <p:nvPr/>
        </p:nvSpPr>
        <p:spPr>
          <a:xfrm>
            <a:off x="4705232" y="5699956"/>
            <a:ext cx="2819329"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a:t>
            </a:r>
            <a:r>
              <a:rPr sz="200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oll</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ow-up messages post-visit</a:t>
            </a:r>
          </a:p>
        </p:txBody>
      </p:sp>
      <p:sp>
        <p:nvSpPr>
          <p:cNvPr id="31" name="TextBox 30"/>
          <p:cNvSpPr txBox="1"/>
          <p:nvPr/>
        </p:nvSpPr>
        <p:spPr>
          <a:xfrm>
            <a:off x="4533387" y="6442206"/>
            <a:ext cx="3002680" cy="418576"/>
          </a:xfrm>
          <a:prstGeom prst="rect">
            <a:avLst/>
          </a:prstGeom>
          <a:noFill/>
        </p:spPr>
        <p:txBody>
          <a:bodyPr wrap="none" lIns="73152" tIns="54864" rIns="73152" bIns="54864" anchor="ctr">
            <a:spAutoFit/>
          </a:bodyPr>
          <a:lstStyle/>
          <a:p>
            <a:pPr algn="ctr">
              <a:spcBef>
                <a:spcPts val="0"/>
              </a:spcBef>
              <a:spcAft>
                <a:spcPts val="0"/>
              </a:spcAft>
            </a:pPr>
            <a:r>
              <a:rPr sz="2000" b="1" i="1" dirty="0">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Enhanced Communication</a:t>
            </a:r>
          </a:p>
        </p:txBody>
      </p:sp>
      <p:sp>
        <p:nvSpPr>
          <p:cNvPr id="32" name="Rounded Rectangle 31"/>
          <p:cNvSpPr/>
          <p:nvPr/>
        </p:nvSpPr>
        <p:spPr>
          <a:xfrm>
            <a:off x="8057948" y="1523999"/>
            <a:ext cx="3467013" cy="5791200"/>
          </a:xfrm>
          <a:prstGeom prst="roundRect">
            <a:avLst>
              <a:gd name="adj" fmla="val 8791"/>
            </a:avLst>
          </a:prstGeom>
          <a:solidFill>
            <a:srgbClr val="FFFFFF"/>
          </a:solidFill>
          <a:ln w="33020">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3" name="Rounded Rectangle 32"/>
          <p:cNvSpPr/>
          <p:nvPr/>
        </p:nvSpPr>
        <p:spPr>
          <a:xfrm>
            <a:off x="9410464" y="1581150"/>
            <a:ext cx="761980" cy="761999"/>
          </a:xfrm>
          <a:prstGeom prst="roundRect">
            <a:avLst>
              <a:gd name="adj" fmla="val 24997500"/>
            </a:avLst>
          </a:prstGeom>
          <a:gradFill rotWithShape="1">
            <a:gsLst>
              <a:gs pos="0">
                <a:srgbClr val="06B6D4">
                  <a:alpha val="15000"/>
                </a:srgbClr>
              </a:gs>
              <a:gs pos="100000">
                <a:srgbClr val="06B6D4">
                  <a:alpha val="5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4" name="Picture 33" descr="image.png"/>
          <p:cNvPicPr>
            <a:picLocks noChangeAspect="1"/>
          </p:cNvPicPr>
          <p:nvPr/>
        </p:nvPicPr>
        <p:blipFill>
          <a:blip r:embed="rId8">
            <a:alphaModFix/>
          </a:blip>
          <a:stretch>
            <a:fillRect/>
          </a:stretch>
        </p:blipFill>
        <p:spPr>
          <a:xfrm>
            <a:off x="9562860" y="1778668"/>
            <a:ext cx="457188" cy="366963"/>
          </a:xfrm>
          <a:prstGeom prst="rect">
            <a:avLst/>
          </a:prstGeom>
        </p:spPr>
      </p:pic>
      <p:sp>
        <p:nvSpPr>
          <p:cNvPr id="35" name="TextBox 34"/>
          <p:cNvSpPr txBox="1"/>
          <p:nvPr/>
        </p:nvSpPr>
        <p:spPr>
          <a:xfrm>
            <a:off x="8397516" y="2334246"/>
            <a:ext cx="2787879" cy="541687"/>
          </a:xfrm>
          <a:prstGeom prst="rect">
            <a:avLst/>
          </a:prstGeom>
          <a:noFill/>
        </p:spPr>
        <p:txBody>
          <a:bodyPr wrap="none" lIns="73152" tIns="54864" rIns="73152" bIns="54864" anchor="ctr">
            <a:spAutoFit/>
          </a:bodyPr>
          <a:lstStyle/>
          <a:p>
            <a:pPr algn="ctr">
              <a:spcBef>
                <a:spcPts val="0"/>
              </a:spcBef>
              <a:spcAft>
                <a:spcPts val="156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Loyalty Programs</a:t>
            </a:r>
          </a:p>
        </p:txBody>
      </p:sp>
      <p:pic>
        <p:nvPicPr>
          <p:cNvPr id="36" name="Picture 35" descr="image.png"/>
          <p:cNvPicPr>
            <a:picLocks noChangeAspect="1"/>
          </p:cNvPicPr>
          <p:nvPr/>
        </p:nvPicPr>
        <p:blipFill>
          <a:blip r:embed="rId9">
            <a:alphaModFix/>
          </a:blip>
          <a:stretch>
            <a:fillRect/>
          </a:stretch>
        </p:blipFill>
        <p:spPr>
          <a:xfrm>
            <a:off x="8208556" y="3360420"/>
            <a:ext cx="228594" cy="194309"/>
          </a:xfrm>
          <a:prstGeom prst="rect">
            <a:avLst/>
          </a:prstGeom>
        </p:spPr>
      </p:pic>
      <p:sp>
        <p:nvSpPr>
          <p:cNvPr id="37" name="TextBox 36"/>
          <p:cNvSpPr txBox="1"/>
          <p:nvPr/>
        </p:nvSpPr>
        <p:spPr>
          <a:xfrm>
            <a:off x="8557560" y="3222836"/>
            <a:ext cx="2846990" cy="726353"/>
          </a:xfrm>
          <a:prstGeom prst="rect">
            <a:avLst/>
          </a:prstGeom>
          <a:noFill/>
        </p:spPr>
        <p:txBody>
          <a:bodyPr wrap="square" lIns="73152" tIns="54864" rIns="73152" bIns="54864" anchor="ctr">
            <a:spAutoFit/>
          </a:bodyPr>
          <a:lstStyle/>
          <a:p>
            <a:pPr algn="l">
              <a:spcBef>
                <a:spcPts val="0"/>
              </a:spcBef>
              <a:spcAft>
                <a:spcPts val="0"/>
              </a:spcAft>
            </a:pPr>
            <a:r>
              <a:rPr sz="2000" b="1" i="1" dirty="0">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Reward points</a:t>
            </a: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system for regular visits</a:t>
            </a:r>
          </a:p>
        </p:txBody>
      </p:sp>
      <p:pic>
        <p:nvPicPr>
          <p:cNvPr id="38" name="Picture 37" descr="image.png"/>
          <p:cNvPicPr>
            <a:picLocks noChangeAspect="1"/>
          </p:cNvPicPr>
          <p:nvPr/>
        </p:nvPicPr>
        <p:blipFill>
          <a:blip r:embed="rId9">
            <a:alphaModFix/>
          </a:blip>
          <a:stretch>
            <a:fillRect/>
          </a:stretch>
        </p:blipFill>
        <p:spPr>
          <a:xfrm>
            <a:off x="8208556" y="4224020"/>
            <a:ext cx="228594" cy="194309"/>
          </a:xfrm>
          <a:prstGeom prst="rect">
            <a:avLst/>
          </a:prstGeom>
        </p:spPr>
      </p:pic>
      <p:sp>
        <p:nvSpPr>
          <p:cNvPr id="39" name="TextBox 38"/>
          <p:cNvSpPr txBox="1"/>
          <p:nvPr/>
        </p:nvSpPr>
        <p:spPr>
          <a:xfrm>
            <a:off x="8515132" y="4072299"/>
            <a:ext cx="2819329"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Special offers and </a:t>
            </a:r>
            <a:r>
              <a:rPr sz="2000" b="1" i="1" dirty="0">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exclusive discounts</a:t>
            </a:r>
          </a:p>
        </p:txBody>
      </p:sp>
      <p:pic>
        <p:nvPicPr>
          <p:cNvPr id="40" name="Picture 39" descr="image.png"/>
          <p:cNvPicPr>
            <a:picLocks noChangeAspect="1"/>
          </p:cNvPicPr>
          <p:nvPr/>
        </p:nvPicPr>
        <p:blipFill>
          <a:blip r:embed="rId9">
            <a:alphaModFix/>
          </a:blip>
          <a:stretch>
            <a:fillRect/>
          </a:stretch>
        </p:blipFill>
        <p:spPr>
          <a:xfrm>
            <a:off x="8208556" y="4998719"/>
            <a:ext cx="228594" cy="194309"/>
          </a:xfrm>
          <a:prstGeom prst="rect">
            <a:avLst/>
          </a:prstGeom>
        </p:spPr>
      </p:pic>
      <p:sp>
        <p:nvSpPr>
          <p:cNvPr id="41" name="TextBox 40"/>
          <p:cNvSpPr txBox="1"/>
          <p:nvPr/>
        </p:nvSpPr>
        <p:spPr>
          <a:xfrm>
            <a:off x="8515132" y="4846999"/>
            <a:ext cx="2514537" cy="726353"/>
          </a:xfrm>
          <a:prstGeom prst="rect">
            <a:avLst/>
          </a:prstGeom>
          <a:noFill/>
        </p:spPr>
        <p:txBody>
          <a:bodyPr wrap="square" lIns="73152" tIns="54864" rIns="73152" bIns="54864" anchor="ctr">
            <a:spAutoFit/>
          </a:bodyPr>
          <a:lstStyle/>
          <a:p>
            <a:pPr algn="l">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Improve customer retention by 45%</a:t>
            </a:r>
          </a:p>
        </p:txBody>
      </p:sp>
      <p:pic>
        <p:nvPicPr>
          <p:cNvPr id="42" name="Picture 41" descr="image.png"/>
          <p:cNvPicPr>
            <a:picLocks noChangeAspect="1"/>
          </p:cNvPicPr>
          <p:nvPr/>
        </p:nvPicPr>
        <p:blipFill>
          <a:blip r:embed="rId9">
            <a:alphaModFix/>
          </a:blip>
          <a:stretch>
            <a:fillRect/>
          </a:stretch>
        </p:blipFill>
        <p:spPr>
          <a:xfrm>
            <a:off x="8208556" y="5735319"/>
            <a:ext cx="228594" cy="194309"/>
          </a:xfrm>
          <a:prstGeom prst="rect">
            <a:avLst/>
          </a:prstGeom>
        </p:spPr>
      </p:pic>
      <p:sp>
        <p:nvSpPr>
          <p:cNvPr id="43" name="TextBox 42"/>
          <p:cNvSpPr txBox="1"/>
          <p:nvPr/>
        </p:nvSpPr>
        <p:spPr>
          <a:xfrm>
            <a:off x="8515132" y="5583599"/>
            <a:ext cx="2514537" cy="726353"/>
          </a:xfrm>
          <a:prstGeom prst="rect">
            <a:avLst/>
          </a:prstGeom>
          <a:noFill/>
        </p:spPr>
        <p:txBody>
          <a:bodyPr wrap="square" lIns="73152" tIns="54864" rIns="73152" bIns="54864" anchor="ctr">
            <a:spAutoFit/>
          </a:bodyPr>
          <a:lstStyle/>
          <a:p>
            <a:pPr algn="l">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Referral program integration</a:t>
            </a:r>
          </a:p>
        </p:txBody>
      </p:sp>
      <p:sp>
        <p:nvSpPr>
          <p:cNvPr id="44" name="TextBox 43"/>
          <p:cNvSpPr txBox="1"/>
          <p:nvPr/>
        </p:nvSpPr>
        <p:spPr>
          <a:xfrm>
            <a:off x="8134418" y="6442206"/>
            <a:ext cx="3191835" cy="418576"/>
          </a:xfrm>
          <a:prstGeom prst="rect">
            <a:avLst/>
          </a:prstGeom>
          <a:noFill/>
        </p:spPr>
        <p:txBody>
          <a:bodyPr wrap="none" lIns="73152" tIns="54864" rIns="73152" bIns="54864" anchor="ctr">
            <a:spAutoFit/>
          </a:bodyPr>
          <a:lstStyle/>
          <a:p>
            <a:pPr algn="ctr">
              <a:spcBef>
                <a:spcPts val="0"/>
              </a:spcBef>
              <a:spcAft>
                <a:spcPts val="0"/>
              </a:spcAft>
            </a:pPr>
            <a:r>
              <a:rPr sz="2000" b="1" i="1" dirty="0">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Customer Retention Strategy</a:t>
            </a:r>
          </a:p>
        </p:txBody>
      </p:sp>
      <p:sp>
        <p:nvSpPr>
          <p:cNvPr id="45" name="Rectangle 44"/>
          <p:cNvSpPr/>
          <p:nvPr/>
        </p:nvSpPr>
        <p:spPr>
          <a:xfrm>
            <a:off x="0" y="7696199"/>
            <a:ext cx="12191695" cy="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167158"/>
            <a:ext cx="10349115" cy="618183"/>
          </a:xfrm>
          <a:prstGeom prst="rect">
            <a:avLst/>
          </a:prstGeom>
          <a:noFill/>
        </p:spPr>
        <p:txBody>
          <a:bodyPr wrap="none" lIns="73152" tIns="54864" rIns="73152" bIns="54864" anchor="ctr">
            <a:spAutoFit/>
          </a:bodyPr>
          <a:lstStyle/>
          <a:p>
            <a:pPr algn="l">
              <a:lnSpc>
                <a:spcPts val="3900"/>
              </a:lnSpc>
              <a:spcBef>
                <a:spcPts val="0"/>
              </a:spcBef>
              <a:spcAft>
                <a:spcPts val="0"/>
              </a:spcAft>
            </a:pPr>
            <a:r>
              <a:rPr sz="4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Comparative Analysis: TPS vs MIS vs CRM</a:t>
            </a:r>
          </a:p>
        </p:txBody>
      </p:sp>
      <p:sp>
        <p:nvSpPr>
          <p:cNvPr id="4" name="Rounded Rectangle 3"/>
          <p:cNvSpPr/>
          <p:nvPr/>
        </p:nvSpPr>
        <p:spPr>
          <a:xfrm>
            <a:off x="666733" y="1257300"/>
            <a:ext cx="3467013" cy="5238749"/>
          </a:xfrm>
          <a:prstGeom prst="roundRect">
            <a:avLst>
              <a:gd name="adj" fmla="val 8791"/>
            </a:avLst>
          </a:prstGeom>
          <a:solidFill>
            <a:srgbClr val="FFFFFF"/>
          </a:solidFill>
          <a:ln w="33020">
            <a:solidFill>
              <a:srgbClr val="0891B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ed Rectangle 4"/>
          <p:cNvSpPr/>
          <p:nvPr/>
        </p:nvSpPr>
        <p:spPr>
          <a:xfrm>
            <a:off x="895327" y="1523999"/>
            <a:ext cx="533386" cy="533399"/>
          </a:xfrm>
          <a:prstGeom prst="roundRect">
            <a:avLst>
              <a:gd name="adj" fmla="val 35710714"/>
            </a:avLst>
          </a:prstGeom>
          <a:solidFill>
            <a:srgbClr val="0891B2">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6" name="Picture 5" descr="image.png"/>
          <p:cNvPicPr>
            <a:picLocks noChangeAspect="1"/>
          </p:cNvPicPr>
          <p:nvPr/>
        </p:nvPicPr>
        <p:blipFill>
          <a:blip r:embed="rId3">
            <a:alphaModFix/>
          </a:blip>
          <a:stretch>
            <a:fillRect/>
          </a:stretch>
        </p:blipFill>
        <p:spPr>
          <a:xfrm>
            <a:off x="1009624" y="1661746"/>
            <a:ext cx="304792" cy="257907"/>
          </a:xfrm>
          <a:prstGeom prst="rect">
            <a:avLst/>
          </a:prstGeom>
        </p:spPr>
      </p:pic>
      <p:sp>
        <p:nvSpPr>
          <p:cNvPr id="7" name="TextBox 6"/>
          <p:cNvSpPr txBox="1"/>
          <p:nvPr/>
        </p:nvSpPr>
        <p:spPr>
          <a:xfrm>
            <a:off x="1543011" y="1557368"/>
            <a:ext cx="875496" cy="466666"/>
          </a:xfrm>
          <a:prstGeom prst="rect">
            <a:avLst/>
          </a:prstGeom>
          <a:noFill/>
        </p:spPr>
        <p:txBody>
          <a:bodyPr wrap="none" lIns="73152" tIns="54864" rIns="73152" bIns="54864" anchor="ctr">
            <a:spAutoFit/>
          </a:bodyPr>
          <a:lstStyle/>
          <a:p>
            <a:pPr algn="l">
              <a:lnSpc>
                <a:spcPts val="2730"/>
              </a:lnSpc>
              <a:spcBef>
                <a:spcPts val="0"/>
              </a:spcBef>
              <a:spcAft>
                <a:spcPts val="0"/>
              </a:spcAft>
            </a:pPr>
            <a:r>
              <a:rPr sz="32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TPS</a:t>
            </a:r>
          </a:p>
        </p:txBody>
      </p:sp>
      <p:pic>
        <p:nvPicPr>
          <p:cNvPr id="8" name="Picture 7" descr="image.png"/>
          <p:cNvPicPr>
            <a:picLocks noChangeAspect="1"/>
          </p:cNvPicPr>
          <p:nvPr/>
        </p:nvPicPr>
        <p:blipFill>
          <a:blip r:embed="rId4">
            <a:alphaModFix/>
          </a:blip>
          <a:stretch>
            <a:fillRect/>
          </a:stretch>
        </p:blipFill>
        <p:spPr>
          <a:xfrm>
            <a:off x="895327" y="2409200"/>
            <a:ext cx="190495" cy="20299"/>
          </a:xfrm>
          <a:prstGeom prst="rect">
            <a:avLst/>
          </a:prstGeom>
        </p:spPr>
      </p:pic>
      <p:sp>
        <p:nvSpPr>
          <p:cNvPr id="9" name="TextBox 8"/>
          <p:cNvSpPr txBox="1"/>
          <p:nvPr/>
        </p:nvSpPr>
        <p:spPr>
          <a:xfrm>
            <a:off x="1162020" y="2243773"/>
            <a:ext cx="1577611"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Primary Focus</a:t>
            </a:r>
          </a:p>
        </p:txBody>
      </p:sp>
      <p:sp>
        <p:nvSpPr>
          <p:cNvPr id="10" name="TextBox 9"/>
          <p:cNvSpPr txBox="1"/>
          <p:nvPr/>
        </p:nvSpPr>
        <p:spPr>
          <a:xfrm>
            <a:off x="895327" y="2578610"/>
            <a:ext cx="2018438"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Operational Level</a:t>
            </a:r>
          </a:p>
        </p:txBody>
      </p:sp>
      <p:pic>
        <p:nvPicPr>
          <p:cNvPr id="11" name="Picture 10" descr="image.png"/>
          <p:cNvPicPr>
            <a:picLocks noChangeAspect="1"/>
          </p:cNvPicPr>
          <p:nvPr/>
        </p:nvPicPr>
        <p:blipFill>
          <a:blip r:embed="rId5">
            <a:alphaModFix/>
          </a:blip>
          <a:stretch>
            <a:fillRect/>
          </a:stretch>
        </p:blipFill>
        <p:spPr>
          <a:xfrm>
            <a:off x="895327" y="3102908"/>
            <a:ext cx="190495" cy="156882"/>
          </a:xfrm>
          <a:prstGeom prst="rect">
            <a:avLst/>
          </a:prstGeom>
        </p:spPr>
      </p:pic>
      <p:sp>
        <p:nvSpPr>
          <p:cNvPr id="12" name="TextBox 11"/>
          <p:cNvSpPr txBox="1"/>
          <p:nvPr/>
        </p:nvSpPr>
        <p:spPr>
          <a:xfrm>
            <a:off x="1162020" y="3015298"/>
            <a:ext cx="1346779"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Benefits</a:t>
            </a:r>
          </a:p>
        </p:txBody>
      </p:sp>
      <p:sp>
        <p:nvSpPr>
          <p:cNvPr id="13" name="TextBox 12"/>
          <p:cNvSpPr txBox="1"/>
          <p:nvPr/>
        </p:nvSpPr>
        <p:spPr>
          <a:xfrm>
            <a:off x="1162020" y="3348672"/>
            <a:ext cx="2117246"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Process automation</a:t>
            </a:r>
          </a:p>
        </p:txBody>
      </p:sp>
      <p:sp>
        <p:nvSpPr>
          <p:cNvPr id="14" name="TextBox 13"/>
          <p:cNvSpPr txBox="1"/>
          <p:nvPr/>
        </p:nvSpPr>
        <p:spPr>
          <a:xfrm>
            <a:off x="1162020" y="3643948"/>
            <a:ext cx="2405787" cy="341632"/>
          </a:xfrm>
          <a:prstGeom prst="rect">
            <a:avLst/>
          </a:prstGeom>
          <a:noFill/>
        </p:spPr>
        <p:txBody>
          <a:bodyPr wrap="none" lIns="73152" tIns="54864" rIns="73152" bIns="54864" anchor="ctr">
            <a:spAutoFit/>
          </a:bodyPr>
          <a:lstStyle/>
          <a:p>
            <a:pPr algn="l">
              <a:lnSpc>
                <a:spcPts val="1755"/>
              </a:lnSpc>
              <a:spcBef>
                <a:spcPts val="26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Real-time data capture</a:t>
            </a:r>
          </a:p>
        </p:txBody>
      </p:sp>
      <p:sp>
        <p:nvSpPr>
          <p:cNvPr id="15" name="TextBox 14"/>
          <p:cNvSpPr txBox="1"/>
          <p:nvPr/>
        </p:nvSpPr>
        <p:spPr>
          <a:xfrm>
            <a:off x="1162020" y="3939222"/>
            <a:ext cx="1736757" cy="341632"/>
          </a:xfrm>
          <a:prstGeom prst="rect">
            <a:avLst/>
          </a:prstGeom>
          <a:noFill/>
        </p:spPr>
        <p:txBody>
          <a:bodyPr wrap="none" lIns="73152" tIns="54864" rIns="73152" bIns="54864" anchor="ctr">
            <a:spAutoFit/>
          </a:bodyPr>
          <a:lstStyle/>
          <a:p>
            <a:pPr algn="l">
              <a:lnSpc>
                <a:spcPts val="1755"/>
              </a:lnSpc>
              <a:spcBef>
                <a:spcPts val="26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Error reduction</a:t>
            </a:r>
          </a:p>
        </p:txBody>
      </p:sp>
      <p:pic>
        <p:nvPicPr>
          <p:cNvPr id="16" name="Picture 15" descr="image.png"/>
          <p:cNvPicPr>
            <a:picLocks noChangeAspect="1"/>
          </p:cNvPicPr>
          <p:nvPr/>
        </p:nvPicPr>
        <p:blipFill>
          <a:blip r:embed="rId6">
            <a:alphaModFix/>
          </a:blip>
          <a:stretch>
            <a:fillRect/>
          </a:stretch>
        </p:blipFill>
        <p:spPr>
          <a:xfrm>
            <a:off x="895327" y="4436408"/>
            <a:ext cx="190495" cy="156882"/>
          </a:xfrm>
          <a:prstGeom prst="rect">
            <a:avLst/>
          </a:prstGeom>
        </p:spPr>
      </p:pic>
      <p:sp>
        <p:nvSpPr>
          <p:cNvPr id="17" name="TextBox 16"/>
          <p:cNvSpPr txBox="1"/>
          <p:nvPr/>
        </p:nvSpPr>
        <p:spPr>
          <a:xfrm>
            <a:off x="1162020" y="4348798"/>
            <a:ext cx="1237775"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Limitations</a:t>
            </a:r>
          </a:p>
        </p:txBody>
      </p:sp>
      <p:sp>
        <p:nvSpPr>
          <p:cNvPr id="18" name="TextBox 17"/>
          <p:cNvSpPr txBox="1"/>
          <p:nvPr/>
        </p:nvSpPr>
        <p:spPr>
          <a:xfrm>
            <a:off x="1162020" y="4682172"/>
            <a:ext cx="2174954"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Basic reporting only</a:t>
            </a:r>
          </a:p>
        </p:txBody>
      </p:sp>
      <p:sp>
        <p:nvSpPr>
          <p:cNvPr id="19" name="TextBox 18"/>
          <p:cNvSpPr txBox="1"/>
          <p:nvPr/>
        </p:nvSpPr>
        <p:spPr>
          <a:xfrm>
            <a:off x="1162020" y="4977448"/>
            <a:ext cx="1882182" cy="341632"/>
          </a:xfrm>
          <a:prstGeom prst="rect">
            <a:avLst/>
          </a:prstGeom>
          <a:noFill/>
        </p:spPr>
        <p:txBody>
          <a:bodyPr wrap="none" lIns="73152" tIns="54864" rIns="73152" bIns="54864" anchor="ctr">
            <a:spAutoFit/>
          </a:bodyPr>
          <a:lstStyle/>
          <a:p>
            <a:pPr algn="l">
              <a:lnSpc>
                <a:spcPts val="1755"/>
              </a:lnSpc>
              <a:spcBef>
                <a:spcPts val="26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Limited analytics</a:t>
            </a:r>
          </a:p>
        </p:txBody>
      </p:sp>
      <p:sp>
        <p:nvSpPr>
          <p:cNvPr id="20" name="Rounded Rectangle 19"/>
          <p:cNvSpPr/>
          <p:nvPr/>
        </p:nvSpPr>
        <p:spPr>
          <a:xfrm>
            <a:off x="895327" y="5429250"/>
            <a:ext cx="1447763" cy="838200"/>
          </a:xfrm>
          <a:prstGeom prst="roundRect">
            <a:avLst>
              <a:gd name="adj" fmla="val 18181"/>
            </a:avLst>
          </a:prstGeom>
          <a:solidFill>
            <a:srgbClr val="0891B2">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1" name="TextBox 20"/>
          <p:cNvSpPr txBox="1"/>
          <p:nvPr/>
        </p:nvSpPr>
        <p:spPr>
          <a:xfrm>
            <a:off x="1380233" y="5499860"/>
            <a:ext cx="477951" cy="315984"/>
          </a:xfrm>
          <a:prstGeom prst="rect">
            <a:avLst/>
          </a:prstGeom>
          <a:noFill/>
        </p:spPr>
        <p:txBody>
          <a:bodyPr wrap="none" lIns="73152" tIns="54864" rIns="73152" bIns="54864" anchor="ctr">
            <a:spAutoFit/>
          </a:bodyPr>
          <a:lstStyle/>
          <a:p>
            <a:pPr algn="ctr">
              <a:lnSpc>
                <a:spcPts val="1560"/>
              </a:lnSpc>
              <a:spcBef>
                <a:spcPts val="0"/>
              </a:spcBef>
              <a:spcAft>
                <a:spcPts val="260"/>
              </a:spcAft>
            </a:pPr>
            <a:r>
              <a:rPr sz="14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a:t>
            </a:r>
          </a:p>
        </p:txBody>
      </p:sp>
      <p:sp>
        <p:nvSpPr>
          <p:cNvPr id="22" name="TextBox 21"/>
          <p:cNvSpPr txBox="1"/>
          <p:nvPr/>
        </p:nvSpPr>
        <p:spPr>
          <a:xfrm>
            <a:off x="1417102" y="5778825"/>
            <a:ext cx="404213" cy="405752"/>
          </a:xfrm>
          <a:prstGeom prst="rect">
            <a:avLst/>
          </a:prstGeom>
          <a:noFill/>
        </p:spPr>
        <p:txBody>
          <a:bodyPr wrap="none" lIns="73152" tIns="54864" rIns="73152" bIns="54864" anchor="ctr">
            <a:spAutoFit/>
          </a:bodyPr>
          <a:lstStyle/>
          <a:p>
            <a:pPr algn="ctr">
              <a:lnSpc>
                <a:spcPts val="2340"/>
              </a:lnSpc>
              <a:spcBef>
                <a:spcPts val="0"/>
              </a:spcBef>
              <a:spcAft>
                <a:spcPts val="0"/>
              </a:spcAft>
            </a:pPr>
            <a:r>
              <a:rPr sz="2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
        <p:nvSpPr>
          <p:cNvPr id="23" name="Rounded Rectangle 22"/>
          <p:cNvSpPr/>
          <p:nvPr/>
        </p:nvSpPr>
        <p:spPr>
          <a:xfrm>
            <a:off x="2457388" y="5429250"/>
            <a:ext cx="1447763" cy="838200"/>
          </a:xfrm>
          <a:prstGeom prst="roundRect">
            <a:avLst>
              <a:gd name="adj" fmla="val 18181"/>
            </a:avLst>
          </a:prstGeom>
          <a:solidFill>
            <a:srgbClr val="0891B2">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4" name="TextBox 23"/>
          <p:cNvSpPr txBox="1"/>
          <p:nvPr/>
        </p:nvSpPr>
        <p:spPr>
          <a:xfrm>
            <a:off x="2782123" y="5499860"/>
            <a:ext cx="798295" cy="315984"/>
          </a:xfrm>
          <a:prstGeom prst="rect">
            <a:avLst/>
          </a:prstGeom>
          <a:noFill/>
        </p:spPr>
        <p:txBody>
          <a:bodyPr wrap="none" lIns="73152" tIns="54864" rIns="73152" bIns="54864" anchor="ctr">
            <a:spAutoFit/>
          </a:bodyPr>
          <a:lstStyle/>
          <a:p>
            <a:pPr algn="ctr">
              <a:lnSpc>
                <a:spcPts val="1560"/>
              </a:lnSpc>
              <a:spcBef>
                <a:spcPts val="0"/>
              </a:spcBef>
              <a:spcAft>
                <a:spcPts val="260"/>
              </a:spcAft>
            </a:pPr>
            <a:r>
              <a:rPr sz="14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Timeline</a:t>
            </a:r>
          </a:p>
        </p:txBody>
      </p:sp>
      <p:sp>
        <p:nvSpPr>
          <p:cNvPr id="25" name="TextBox 24"/>
          <p:cNvSpPr txBox="1"/>
          <p:nvPr/>
        </p:nvSpPr>
        <p:spPr>
          <a:xfrm>
            <a:off x="2741117" y="5778825"/>
            <a:ext cx="880305" cy="405752"/>
          </a:xfrm>
          <a:prstGeom prst="rect">
            <a:avLst/>
          </a:prstGeom>
          <a:noFill/>
        </p:spPr>
        <p:txBody>
          <a:bodyPr wrap="none" lIns="73152" tIns="54864" rIns="73152" bIns="54864" anchor="ctr">
            <a:spAutoFit/>
          </a:bodyPr>
          <a:lstStyle/>
          <a:p>
            <a:pPr algn="ctr">
              <a:lnSpc>
                <a:spcPts val="2340"/>
              </a:lnSpc>
              <a:spcBef>
                <a:spcPts val="0"/>
              </a:spcBef>
              <a:spcAft>
                <a:spcPts val="0"/>
              </a:spcAft>
            </a:pPr>
            <a:r>
              <a:rPr sz="2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 </a:t>
            </a:r>
            <a:r>
              <a:rPr sz="2000" b="1" i="1" dirty="0" err="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a:t>
            </a:r>
            <a:endParaRPr sz="20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6" name="Rounded Rectangle 25"/>
          <p:cNvSpPr/>
          <p:nvPr/>
        </p:nvSpPr>
        <p:spPr>
          <a:xfrm>
            <a:off x="4362340" y="1257300"/>
            <a:ext cx="3467013" cy="5238749"/>
          </a:xfrm>
          <a:prstGeom prst="roundRect">
            <a:avLst>
              <a:gd name="adj" fmla="val 8791"/>
            </a:avLst>
          </a:prstGeom>
          <a:solidFill>
            <a:srgbClr val="FFFFFF"/>
          </a:solidFill>
          <a:ln w="33020">
            <a:solidFill>
              <a:srgbClr val="10B98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7" name="Rounded Rectangle 26"/>
          <p:cNvSpPr/>
          <p:nvPr/>
        </p:nvSpPr>
        <p:spPr>
          <a:xfrm>
            <a:off x="4590935" y="1523999"/>
            <a:ext cx="533386" cy="533399"/>
          </a:xfrm>
          <a:prstGeom prst="roundRect">
            <a:avLst>
              <a:gd name="adj" fmla="val 35710714"/>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8" name="Picture 27" descr="image.png"/>
          <p:cNvPicPr>
            <a:picLocks noChangeAspect="1"/>
          </p:cNvPicPr>
          <p:nvPr/>
        </p:nvPicPr>
        <p:blipFill>
          <a:blip r:embed="rId7">
            <a:alphaModFix/>
          </a:blip>
          <a:stretch>
            <a:fillRect/>
          </a:stretch>
        </p:blipFill>
        <p:spPr>
          <a:xfrm>
            <a:off x="4705232" y="1673469"/>
            <a:ext cx="304792" cy="234461"/>
          </a:xfrm>
          <a:prstGeom prst="rect">
            <a:avLst/>
          </a:prstGeom>
        </p:spPr>
      </p:pic>
      <p:sp>
        <p:nvSpPr>
          <p:cNvPr id="29" name="TextBox 28"/>
          <p:cNvSpPr txBox="1"/>
          <p:nvPr/>
        </p:nvSpPr>
        <p:spPr>
          <a:xfrm>
            <a:off x="5238619" y="1557368"/>
            <a:ext cx="901144" cy="466666"/>
          </a:xfrm>
          <a:prstGeom prst="rect">
            <a:avLst/>
          </a:prstGeom>
          <a:noFill/>
        </p:spPr>
        <p:txBody>
          <a:bodyPr wrap="none" lIns="73152" tIns="54864" rIns="73152" bIns="54864" anchor="ctr">
            <a:spAutoFit/>
          </a:bodyPr>
          <a:lstStyle/>
          <a:p>
            <a:pPr algn="l">
              <a:lnSpc>
                <a:spcPts val="2730"/>
              </a:lnSpc>
              <a:spcBef>
                <a:spcPts val="0"/>
              </a:spcBef>
              <a:spcAft>
                <a:spcPts val="0"/>
              </a:spcAft>
            </a:pPr>
            <a:r>
              <a:rPr sz="32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MIS</a:t>
            </a:r>
          </a:p>
        </p:txBody>
      </p:sp>
      <p:pic>
        <p:nvPicPr>
          <p:cNvPr id="30" name="Picture 29" descr="image.png"/>
          <p:cNvPicPr>
            <a:picLocks noChangeAspect="1"/>
          </p:cNvPicPr>
          <p:nvPr/>
        </p:nvPicPr>
        <p:blipFill>
          <a:blip r:embed="rId8">
            <a:alphaModFix/>
          </a:blip>
          <a:stretch>
            <a:fillRect/>
          </a:stretch>
        </p:blipFill>
        <p:spPr>
          <a:xfrm>
            <a:off x="4590935" y="2409200"/>
            <a:ext cx="190495" cy="20299"/>
          </a:xfrm>
          <a:prstGeom prst="rect">
            <a:avLst/>
          </a:prstGeom>
        </p:spPr>
      </p:pic>
      <p:sp>
        <p:nvSpPr>
          <p:cNvPr id="31" name="TextBox 30"/>
          <p:cNvSpPr txBox="1"/>
          <p:nvPr/>
        </p:nvSpPr>
        <p:spPr>
          <a:xfrm>
            <a:off x="4857628" y="2243773"/>
            <a:ext cx="1577611"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Primary Focus</a:t>
            </a:r>
          </a:p>
        </p:txBody>
      </p:sp>
      <p:sp>
        <p:nvSpPr>
          <p:cNvPr id="32" name="TextBox 31"/>
          <p:cNvSpPr txBox="1"/>
          <p:nvPr/>
        </p:nvSpPr>
        <p:spPr>
          <a:xfrm>
            <a:off x="4590935" y="2578610"/>
            <a:ext cx="1581330"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Tactical Level</a:t>
            </a:r>
          </a:p>
        </p:txBody>
      </p:sp>
      <p:pic>
        <p:nvPicPr>
          <p:cNvPr id="33" name="Picture 32" descr="image.png"/>
          <p:cNvPicPr>
            <a:picLocks noChangeAspect="1"/>
          </p:cNvPicPr>
          <p:nvPr/>
        </p:nvPicPr>
        <p:blipFill>
          <a:blip r:embed="rId9">
            <a:alphaModFix/>
          </a:blip>
          <a:stretch>
            <a:fillRect/>
          </a:stretch>
        </p:blipFill>
        <p:spPr>
          <a:xfrm>
            <a:off x="4590935" y="3102908"/>
            <a:ext cx="190495" cy="156882"/>
          </a:xfrm>
          <a:prstGeom prst="rect">
            <a:avLst/>
          </a:prstGeom>
        </p:spPr>
      </p:pic>
      <p:sp>
        <p:nvSpPr>
          <p:cNvPr id="34" name="TextBox 33"/>
          <p:cNvSpPr txBox="1"/>
          <p:nvPr/>
        </p:nvSpPr>
        <p:spPr>
          <a:xfrm>
            <a:off x="4857628" y="3015298"/>
            <a:ext cx="1346779"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Benefits</a:t>
            </a:r>
          </a:p>
        </p:txBody>
      </p:sp>
      <p:sp>
        <p:nvSpPr>
          <p:cNvPr id="35" name="TextBox 34"/>
          <p:cNvSpPr txBox="1"/>
          <p:nvPr/>
        </p:nvSpPr>
        <p:spPr>
          <a:xfrm>
            <a:off x="4857628" y="3348672"/>
            <a:ext cx="2207014"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Management reports</a:t>
            </a:r>
          </a:p>
        </p:txBody>
      </p:sp>
      <p:sp>
        <p:nvSpPr>
          <p:cNvPr id="36" name="TextBox 35"/>
          <p:cNvSpPr txBox="1"/>
          <p:nvPr/>
        </p:nvSpPr>
        <p:spPr>
          <a:xfrm>
            <a:off x="4857628" y="3643948"/>
            <a:ext cx="1629998" cy="341632"/>
          </a:xfrm>
          <a:prstGeom prst="rect">
            <a:avLst/>
          </a:prstGeom>
          <a:noFill/>
        </p:spPr>
        <p:txBody>
          <a:bodyPr wrap="none" lIns="73152" tIns="54864" rIns="73152" bIns="54864" anchor="ctr">
            <a:spAutoFit/>
          </a:bodyPr>
          <a:lstStyle/>
          <a:p>
            <a:pPr algn="l">
              <a:lnSpc>
                <a:spcPts val="1755"/>
              </a:lnSpc>
              <a:spcBef>
                <a:spcPts val="26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Trend analysis</a:t>
            </a:r>
          </a:p>
        </p:txBody>
      </p:sp>
      <p:sp>
        <p:nvSpPr>
          <p:cNvPr id="37" name="TextBox 36"/>
          <p:cNvSpPr txBox="1"/>
          <p:nvPr/>
        </p:nvSpPr>
        <p:spPr>
          <a:xfrm>
            <a:off x="4857628" y="3939222"/>
            <a:ext cx="1869358" cy="341632"/>
          </a:xfrm>
          <a:prstGeom prst="rect">
            <a:avLst/>
          </a:prstGeom>
          <a:noFill/>
        </p:spPr>
        <p:txBody>
          <a:bodyPr wrap="none" lIns="73152" tIns="54864" rIns="73152" bIns="54864" anchor="ctr">
            <a:spAutoFit/>
          </a:bodyPr>
          <a:lstStyle/>
          <a:p>
            <a:pPr algn="l">
              <a:lnSpc>
                <a:spcPts val="1755"/>
              </a:lnSpc>
              <a:spcBef>
                <a:spcPts val="26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Decision support</a:t>
            </a:r>
          </a:p>
        </p:txBody>
      </p:sp>
      <p:pic>
        <p:nvPicPr>
          <p:cNvPr id="38" name="Picture 37" descr="image.png"/>
          <p:cNvPicPr>
            <a:picLocks noChangeAspect="1"/>
          </p:cNvPicPr>
          <p:nvPr/>
        </p:nvPicPr>
        <p:blipFill>
          <a:blip r:embed="rId10">
            <a:alphaModFix/>
          </a:blip>
          <a:stretch>
            <a:fillRect/>
          </a:stretch>
        </p:blipFill>
        <p:spPr>
          <a:xfrm>
            <a:off x="4590935" y="4436408"/>
            <a:ext cx="190495" cy="156882"/>
          </a:xfrm>
          <a:prstGeom prst="rect">
            <a:avLst/>
          </a:prstGeom>
        </p:spPr>
      </p:pic>
      <p:sp>
        <p:nvSpPr>
          <p:cNvPr id="39" name="TextBox 38"/>
          <p:cNvSpPr txBox="1"/>
          <p:nvPr/>
        </p:nvSpPr>
        <p:spPr>
          <a:xfrm>
            <a:off x="4857628" y="4348798"/>
            <a:ext cx="1237775"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Limitations</a:t>
            </a:r>
          </a:p>
        </p:txBody>
      </p:sp>
      <p:sp>
        <p:nvSpPr>
          <p:cNvPr id="40" name="TextBox 39"/>
          <p:cNvSpPr txBox="1"/>
          <p:nvPr/>
        </p:nvSpPr>
        <p:spPr>
          <a:xfrm>
            <a:off x="4857628" y="4682172"/>
            <a:ext cx="2264723"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Requires quality data</a:t>
            </a:r>
          </a:p>
        </p:txBody>
      </p:sp>
      <p:sp>
        <p:nvSpPr>
          <p:cNvPr id="41" name="TextBox 40"/>
          <p:cNvSpPr txBox="1"/>
          <p:nvPr/>
        </p:nvSpPr>
        <p:spPr>
          <a:xfrm>
            <a:off x="4857628" y="4977448"/>
            <a:ext cx="2222019" cy="341632"/>
          </a:xfrm>
          <a:prstGeom prst="rect">
            <a:avLst/>
          </a:prstGeom>
          <a:noFill/>
        </p:spPr>
        <p:txBody>
          <a:bodyPr wrap="none" lIns="73152" tIns="54864" rIns="73152" bIns="54864" anchor="ctr">
            <a:spAutoFit/>
          </a:bodyPr>
          <a:lstStyle/>
          <a:p>
            <a:pPr algn="l">
              <a:lnSpc>
                <a:spcPts val="1755"/>
              </a:lnSpc>
              <a:spcBef>
                <a:spcPts val="26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Staff training needed</a:t>
            </a:r>
          </a:p>
        </p:txBody>
      </p:sp>
      <p:sp>
        <p:nvSpPr>
          <p:cNvPr id="42" name="Rounded Rectangle 41"/>
          <p:cNvSpPr/>
          <p:nvPr/>
        </p:nvSpPr>
        <p:spPr>
          <a:xfrm>
            <a:off x="4590935" y="5429250"/>
            <a:ext cx="1447763" cy="838200"/>
          </a:xfrm>
          <a:prstGeom prst="roundRect">
            <a:avLst>
              <a:gd name="adj" fmla="val 18181"/>
            </a:avLst>
          </a:prstGeom>
          <a:solidFill>
            <a:srgbClr val="10B981">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3" name="TextBox 42"/>
          <p:cNvSpPr txBox="1"/>
          <p:nvPr/>
        </p:nvSpPr>
        <p:spPr>
          <a:xfrm>
            <a:off x="5075841" y="5499860"/>
            <a:ext cx="477951" cy="315984"/>
          </a:xfrm>
          <a:prstGeom prst="rect">
            <a:avLst/>
          </a:prstGeom>
          <a:noFill/>
        </p:spPr>
        <p:txBody>
          <a:bodyPr wrap="none" lIns="73152" tIns="54864" rIns="73152" bIns="54864" anchor="ctr">
            <a:spAutoFit/>
          </a:bodyPr>
          <a:lstStyle/>
          <a:p>
            <a:pPr algn="ctr">
              <a:lnSpc>
                <a:spcPts val="1560"/>
              </a:lnSpc>
              <a:spcBef>
                <a:spcPts val="0"/>
              </a:spcBef>
              <a:spcAft>
                <a:spcPts val="260"/>
              </a:spcAft>
            </a:pPr>
            <a:r>
              <a:rPr sz="14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a:t>
            </a:r>
          </a:p>
        </p:txBody>
      </p:sp>
      <p:sp>
        <p:nvSpPr>
          <p:cNvPr id="44" name="TextBox 43"/>
          <p:cNvSpPr txBox="1"/>
          <p:nvPr/>
        </p:nvSpPr>
        <p:spPr>
          <a:xfrm>
            <a:off x="5048591" y="5778825"/>
            <a:ext cx="532453" cy="405752"/>
          </a:xfrm>
          <a:prstGeom prst="rect">
            <a:avLst/>
          </a:prstGeom>
          <a:noFill/>
        </p:spPr>
        <p:txBody>
          <a:bodyPr wrap="none" lIns="73152" tIns="54864" rIns="73152" bIns="54864" anchor="ctr">
            <a:spAutoFit/>
          </a:bodyPr>
          <a:lstStyle/>
          <a:p>
            <a:pPr algn="ctr">
              <a:lnSpc>
                <a:spcPts val="2340"/>
              </a:lnSpc>
              <a:spcBef>
                <a:spcPts val="0"/>
              </a:spcBef>
              <a:spcAft>
                <a:spcPts val="0"/>
              </a:spcAft>
            </a:pPr>
            <a:r>
              <a:rPr sz="2000" b="1" i="1" dirty="0">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
        <p:nvSpPr>
          <p:cNvPr id="45" name="Rounded Rectangle 44"/>
          <p:cNvSpPr/>
          <p:nvPr/>
        </p:nvSpPr>
        <p:spPr>
          <a:xfrm>
            <a:off x="6152996" y="5429250"/>
            <a:ext cx="1447763" cy="838200"/>
          </a:xfrm>
          <a:prstGeom prst="roundRect">
            <a:avLst>
              <a:gd name="adj" fmla="val 18181"/>
            </a:avLst>
          </a:prstGeom>
          <a:solidFill>
            <a:srgbClr val="10B981">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6" name="TextBox 45"/>
          <p:cNvSpPr txBox="1"/>
          <p:nvPr/>
        </p:nvSpPr>
        <p:spPr>
          <a:xfrm>
            <a:off x="6477731" y="5499860"/>
            <a:ext cx="798295" cy="315984"/>
          </a:xfrm>
          <a:prstGeom prst="rect">
            <a:avLst/>
          </a:prstGeom>
          <a:noFill/>
        </p:spPr>
        <p:txBody>
          <a:bodyPr wrap="none" lIns="73152" tIns="54864" rIns="73152" bIns="54864" anchor="ctr">
            <a:spAutoFit/>
          </a:bodyPr>
          <a:lstStyle/>
          <a:p>
            <a:pPr algn="ctr">
              <a:lnSpc>
                <a:spcPts val="1560"/>
              </a:lnSpc>
              <a:spcBef>
                <a:spcPts val="0"/>
              </a:spcBef>
              <a:spcAft>
                <a:spcPts val="260"/>
              </a:spcAft>
            </a:pPr>
            <a:r>
              <a:rPr sz="14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Timeline</a:t>
            </a:r>
          </a:p>
        </p:txBody>
      </p:sp>
      <p:sp>
        <p:nvSpPr>
          <p:cNvPr id="47" name="TextBox 46"/>
          <p:cNvSpPr txBox="1"/>
          <p:nvPr/>
        </p:nvSpPr>
        <p:spPr>
          <a:xfrm>
            <a:off x="6436725" y="5778825"/>
            <a:ext cx="880305" cy="405752"/>
          </a:xfrm>
          <a:prstGeom prst="rect">
            <a:avLst/>
          </a:prstGeom>
          <a:noFill/>
        </p:spPr>
        <p:txBody>
          <a:bodyPr wrap="none" lIns="73152" tIns="54864" rIns="73152" bIns="54864" anchor="ctr">
            <a:spAutoFit/>
          </a:bodyPr>
          <a:lstStyle/>
          <a:p>
            <a:pPr algn="ctr">
              <a:lnSpc>
                <a:spcPts val="2340"/>
              </a:lnSpc>
              <a:spcBef>
                <a:spcPts val="0"/>
              </a:spcBef>
              <a:spcAft>
                <a:spcPts val="0"/>
              </a:spcAft>
            </a:pPr>
            <a:r>
              <a:rPr sz="2000" b="1" i="1" dirty="0">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2-4 </a:t>
            </a:r>
            <a:r>
              <a:rPr sz="2000" b="1" i="1" dirty="0" err="1">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a:t>
            </a:r>
            <a:endParaRPr sz="2000" b="1" i="1" dirty="0">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8" name="Rounded Rectangle 47"/>
          <p:cNvSpPr/>
          <p:nvPr/>
        </p:nvSpPr>
        <p:spPr>
          <a:xfrm>
            <a:off x="8057948" y="1257300"/>
            <a:ext cx="3467013" cy="5238749"/>
          </a:xfrm>
          <a:prstGeom prst="roundRect">
            <a:avLst>
              <a:gd name="adj" fmla="val 8791"/>
            </a:avLst>
          </a:prstGeom>
          <a:solidFill>
            <a:srgbClr val="FFFFFF"/>
          </a:solidFill>
          <a:ln w="33020">
            <a:solidFill>
              <a:srgbClr val="06B6D4"/>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9" name="Rounded Rectangle 48"/>
          <p:cNvSpPr/>
          <p:nvPr/>
        </p:nvSpPr>
        <p:spPr>
          <a:xfrm>
            <a:off x="8286542" y="1523999"/>
            <a:ext cx="533386" cy="533399"/>
          </a:xfrm>
          <a:prstGeom prst="roundRect">
            <a:avLst>
              <a:gd name="adj" fmla="val 35710714"/>
            </a:avLst>
          </a:prstGeom>
          <a:solidFill>
            <a:srgbClr val="06B6D4">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50" name="Picture 49" descr="image.png"/>
          <p:cNvPicPr>
            <a:picLocks noChangeAspect="1"/>
          </p:cNvPicPr>
          <p:nvPr/>
        </p:nvPicPr>
        <p:blipFill>
          <a:blip r:embed="rId11">
            <a:alphaModFix/>
          </a:blip>
          <a:stretch>
            <a:fillRect/>
          </a:stretch>
        </p:blipFill>
        <p:spPr>
          <a:xfrm>
            <a:off x="8400839" y="1696915"/>
            <a:ext cx="304792" cy="187569"/>
          </a:xfrm>
          <a:prstGeom prst="rect">
            <a:avLst/>
          </a:prstGeom>
        </p:spPr>
      </p:pic>
      <p:sp>
        <p:nvSpPr>
          <p:cNvPr id="51" name="TextBox 50"/>
          <p:cNvSpPr txBox="1"/>
          <p:nvPr/>
        </p:nvSpPr>
        <p:spPr>
          <a:xfrm>
            <a:off x="8934226" y="1557368"/>
            <a:ext cx="1061444" cy="466666"/>
          </a:xfrm>
          <a:prstGeom prst="rect">
            <a:avLst/>
          </a:prstGeom>
          <a:noFill/>
        </p:spPr>
        <p:txBody>
          <a:bodyPr wrap="none" lIns="73152" tIns="54864" rIns="73152" bIns="54864" anchor="ctr">
            <a:spAutoFit/>
          </a:bodyPr>
          <a:lstStyle/>
          <a:p>
            <a:pPr algn="l">
              <a:lnSpc>
                <a:spcPts val="2730"/>
              </a:lnSpc>
              <a:spcBef>
                <a:spcPts val="0"/>
              </a:spcBef>
              <a:spcAft>
                <a:spcPts val="0"/>
              </a:spcAft>
            </a:pPr>
            <a:r>
              <a:rPr sz="32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CRM</a:t>
            </a:r>
          </a:p>
        </p:txBody>
      </p:sp>
      <p:pic>
        <p:nvPicPr>
          <p:cNvPr id="52" name="Picture 51" descr="image.png"/>
          <p:cNvPicPr>
            <a:picLocks noChangeAspect="1"/>
          </p:cNvPicPr>
          <p:nvPr/>
        </p:nvPicPr>
        <p:blipFill>
          <a:blip r:embed="rId12">
            <a:alphaModFix/>
          </a:blip>
          <a:stretch>
            <a:fillRect/>
          </a:stretch>
        </p:blipFill>
        <p:spPr>
          <a:xfrm>
            <a:off x="8286542" y="2409200"/>
            <a:ext cx="190495" cy="20299"/>
          </a:xfrm>
          <a:prstGeom prst="rect">
            <a:avLst/>
          </a:prstGeom>
        </p:spPr>
      </p:pic>
      <p:sp>
        <p:nvSpPr>
          <p:cNvPr id="53" name="TextBox 52"/>
          <p:cNvSpPr txBox="1"/>
          <p:nvPr/>
        </p:nvSpPr>
        <p:spPr>
          <a:xfrm>
            <a:off x="8553236" y="2243773"/>
            <a:ext cx="1577611"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Primary Focus</a:t>
            </a:r>
          </a:p>
        </p:txBody>
      </p:sp>
      <p:sp>
        <p:nvSpPr>
          <p:cNvPr id="54" name="TextBox 53"/>
          <p:cNvSpPr txBox="1"/>
          <p:nvPr/>
        </p:nvSpPr>
        <p:spPr>
          <a:xfrm>
            <a:off x="8286542" y="2578610"/>
            <a:ext cx="1689822"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Strategic Level</a:t>
            </a:r>
          </a:p>
        </p:txBody>
      </p:sp>
      <p:pic>
        <p:nvPicPr>
          <p:cNvPr id="55" name="Picture 54" descr="image.png"/>
          <p:cNvPicPr>
            <a:picLocks noChangeAspect="1"/>
          </p:cNvPicPr>
          <p:nvPr/>
        </p:nvPicPr>
        <p:blipFill>
          <a:blip r:embed="rId13">
            <a:alphaModFix/>
          </a:blip>
          <a:stretch>
            <a:fillRect/>
          </a:stretch>
        </p:blipFill>
        <p:spPr>
          <a:xfrm>
            <a:off x="8286542" y="3102908"/>
            <a:ext cx="190495" cy="156882"/>
          </a:xfrm>
          <a:prstGeom prst="rect">
            <a:avLst/>
          </a:prstGeom>
        </p:spPr>
      </p:pic>
      <p:sp>
        <p:nvSpPr>
          <p:cNvPr id="56" name="TextBox 55"/>
          <p:cNvSpPr txBox="1"/>
          <p:nvPr/>
        </p:nvSpPr>
        <p:spPr>
          <a:xfrm>
            <a:off x="8553236" y="3015298"/>
            <a:ext cx="1346779"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Benefits</a:t>
            </a:r>
          </a:p>
        </p:txBody>
      </p:sp>
      <p:sp>
        <p:nvSpPr>
          <p:cNvPr id="57" name="TextBox 56"/>
          <p:cNvSpPr txBox="1"/>
          <p:nvPr/>
        </p:nvSpPr>
        <p:spPr>
          <a:xfrm>
            <a:off x="8553236" y="3348672"/>
            <a:ext cx="1959126"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Customer insights</a:t>
            </a:r>
          </a:p>
        </p:txBody>
      </p:sp>
      <p:sp>
        <p:nvSpPr>
          <p:cNvPr id="58" name="TextBox 57"/>
          <p:cNvSpPr txBox="1"/>
          <p:nvPr/>
        </p:nvSpPr>
        <p:spPr>
          <a:xfrm>
            <a:off x="8553236" y="3643948"/>
            <a:ext cx="1747530" cy="341632"/>
          </a:xfrm>
          <a:prstGeom prst="rect">
            <a:avLst/>
          </a:prstGeom>
          <a:noFill/>
        </p:spPr>
        <p:txBody>
          <a:bodyPr wrap="none" lIns="73152" tIns="54864" rIns="73152" bIns="54864" anchor="ctr">
            <a:spAutoFit/>
          </a:bodyPr>
          <a:lstStyle/>
          <a:p>
            <a:pPr algn="l">
              <a:lnSpc>
                <a:spcPts val="1755"/>
              </a:lnSpc>
              <a:spcBef>
                <a:spcPts val="260"/>
              </a:spcBef>
              <a:spcAft>
                <a:spcPts val="0"/>
              </a:spcAft>
            </a:pPr>
            <a:r>
              <a:rPr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Personali</a:t>
            </a:r>
            <a:r>
              <a:rPr lang="en-US"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a:t>
            </a:r>
            <a:r>
              <a:rPr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ation</a:t>
            </a:r>
          </a:p>
        </p:txBody>
      </p:sp>
      <p:sp>
        <p:nvSpPr>
          <p:cNvPr id="59" name="TextBox 58"/>
          <p:cNvSpPr txBox="1"/>
          <p:nvPr/>
        </p:nvSpPr>
        <p:spPr>
          <a:xfrm>
            <a:off x="8553236" y="3939222"/>
            <a:ext cx="1805238" cy="341632"/>
          </a:xfrm>
          <a:prstGeom prst="rect">
            <a:avLst/>
          </a:prstGeom>
          <a:noFill/>
        </p:spPr>
        <p:txBody>
          <a:bodyPr wrap="none" lIns="73152" tIns="54864" rIns="73152" bIns="54864" anchor="ctr">
            <a:spAutoFit/>
          </a:bodyPr>
          <a:lstStyle/>
          <a:p>
            <a:pPr algn="l">
              <a:lnSpc>
                <a:spcPts val="1755"/>
              </a:lnSpc>
              <a:spcBef>
                <a:spcPts val="26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Loyalty building</a:t>
            </a:r>
          </a:p>
        </p:txBody>
      </p:sp>
      <p:pic>
        <p:nvPicPr>
          <p:cNvPr id="60" name="Picture 59" descr="image.png"/>
          <p:cNvPicPr>
            <a:picLocks noChangeAspect="1"/>
          </p:cNvPicPr>
          <p:nvPr/>
        </p:nvPicPr>
        <p:blipFill>
          <a:blip r:embed="rId14">
            <a:alphaModFix/>
          </a:blip>
          <a:stretch>
            <a:fillRect/>
          </a:stretch>
        </p:blipFill>
        <p:spPr>
          <a:xfrm>
            <a:off x="8286542" y="4436408"/>
            <a:ext cx="190495" cy="156882"/>
          </a:xfrm>
          <a:prstGeom prst="rect">
            <a:avLst/>
          </a:prstGeom>
        </p:spPr>
      </p:pic>
      <p:sp>
        <p:nvSpPr>
          <p:cNvPr id="61" name="TextBox 60"/>
          <p:cNvSpPr txBox="1"/>
          <p:nvPr/>
        </p:nvSpPr>
        <p:spPr>
          <a:xfrm>
            <a:off x="8553236" y="4348798"/>
            <a:ext cx="1237775"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Limitations</a:t>
            </a:r>
          </a:p>
        </p:txBody>
      </p:sp>
      <p:sp>
        <p:nvSpPr>
          <p:cNvPr id="62" name="TextBox 61"/>
          <p:cNvSpPr txBox="1"/>
          <p:nvPr/>
        </p:nvSpPr>
        <p:spPr>
          <a:xfrm>
            <a:off x="8553236" y="4682172"/>
            <a:ext cx="1984774"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High maintenance</a:t>
            </a:r>
          </a:p>
        </p:txBody>
      </p:sp>
      <p:sp>
        <p:nvSpPr>
          <p:cNvPr id="63" name="TextBox 62"/>
          <p:cNvSpPr txBox="1"/>
          <p:nvPr/>
        </p:nvSpPr>
        <p:spPr>
          <a:xfrm>
            <a:off x="8553236" y="4977448"/>
            <a:ext cx="2388731" cy="341632"/>
          </a:xfrm>
          <a:prstGeom prst="rect">
            <a:avLst/>
          </a:prstGeom>
          <a:noFill/>
        </p:spPr>
        <p:txBody>
          <a:bodyPr wrap="none" lIns="73152" tIns="54864" rIns="73152" bIns="54864" anchor="ctr">
            <a:spAutoFit/>
          </a:bodyPr>
          <a:lstStyle/>
          <a:p>
            <a:pPr algn="l">
              <a:lnSpc>
                <a:spcPts val="1755"/>
              </a:lnSpc>
              <a:spcBef>
                <a:spcPts val="26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Data privacy concerns</a:t>
            </a:r>
          </a:p>
        </p:txBody>
      </p:sp>
      <p:sp>
        <p:nvSpPr>
          <p:cNvPr id="64" name="Rounded Rectangle 63"/>
          <p:cNvSpPr/>
          <p:nvPr/>
        </p:nvSpPr>
        <p:spPr>
          <a:xfrm>
            <a:off x="8286542" y="5429250"/>
            <a:ext cx="1447763" cy="838200"/>
          </a:xfrm>
          <a:prstGeom prst="roundRect">
            <a:avLst>
              <a:gd name="adj" fmla="val 18181"/>
            </a:avLst>
          </a:prstGeom>
          <a:solidFill>
            <a:srgbClr val="06B6D4">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5" name="TextBox 64"/>
          <p:cNvSpPr txBox="1"/>
          <p:nvPr/>
        </p:nvSpPr>
        <p:spPr>
          <a:xfrm>
            <a:off x="8771448" y="5499860"/>
            <a:ext cx="477951" cy="315984"/>
          </a:xfrm>
          <a:prstGeom prst="rect">
            <a:avLst/>
          </a:prstGeom>
          <a:noFill/>
        </p:spPr>
        <p:txBody>
          <a:bodyPr wrap="none" lIns="73152" tIns="54864" rIns="73152" bIns="54864" anchor="ctr">
            <a:spAutoFit/>
          </a:bodyPr>
          <a:lstStyle/>
          <a:p>
            <a:pPr algn="ctr">
              <a:lnSpc>
                <a:spcPts val="1560"/>
              </a:lnSpc>
              <a:spcBef>
                <a:spcPts val="0"/>
              </a:spcBef>
              <a:spcAft>
                <a:spcPts val="260"/>
              </a:spcAft>
            </a:pPr>
            <a:r>
              <a:rPr sz="14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Cost</a:t>
            </a:r>
          </a:p>
        </p:txBody>
      </p:sp>
      <p:sp>
        <p:nvSpPr>
          <p:cNvPr id="66" name="TextBox 65"/>
          <p:cNvSpPr txBox="1"/>
          <p:nvPr/>
        </p:nvSpPr>
        <p:spPr>
          <a:xfrm>
            <a:off x="8744198" y="5778825"/>
            <a:ext cx="532453" cy="405752"/>
          </a:xfrm>
          <a:prstGeom prst="rect">
            <a:avLst/>
          </a:prstGeom>
          <a:noFill/>
        </p:spPr>
        <p:txBody>
          <a:bodyPr wrap="none" lIns="73152" tIns="54864" rIns="73152" bIns="54864" anchor="ctr">
            <a:spAutoFit/>
          </a:bodyPr>
          <a:lstStyle/>
          <a:p>
            <a:pPr algn="ctr">
              <a:lnSpc>
                <a:spcPts val="2340"/>
              </a:lnSpc>
              <a:spcBef>
                <a:spcPts val="0"/>
              </a:spcBef>
              <a:spcAft>
                <a:spcPts val="0"/>
              </a:spcAft>
            </a:pPr>
            <a:r>
              <a:rPr sz="2000" b="1" i="1" dirty="0">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t>
            </a:r>
          </a:p>
        </p:txBody>
      </p:sp>
      <p:sp>
        <p:nvSpPr>
          <p:cNvPr id="67" name="Rounded Rectangle 66"/>
          <p:cNvSpPr/>
          <p:nvPr/>
        </p:nvSpPr>
        <p:spPr>
          <a:xfrm>
            <a:off x="9848603" y="5429250"/>
            <a:ext cx="1447763" cy="838200"/>
          </a:xfrm>
          <a:prstGeom prst="roundRect">
            <a:avLst>
              <a:gd name="adj" fmla="val 18181"/>
            </a:avLst>
          </a:prstGeom>
          <a:solidFill>
            <a:srgbClr val="06B6D4">
              <a:alpha val="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8" name="TextBox 67"/>
          <p:cNvSpPr txBox="1"/>
          <p:nvPr/>
        </p:nvSpPr>
        <p:spPr>
          <a:xfrm>
            <a:off x="10173338" y="5499860"/>
            <a:ext cx="798295" cy="315984"/>
          </a:xfrm>
          <a:prstGeom prst="rect">
            <a:avLst/>
          </a:prstGeom>
          <a:noFill/>
        </p:spPr>
        <p:txBody>
          <a:bodyPr wrap="none" lIns="73152" tIns="54864" rIns="73152" bIns="54864" anchor="ctr">
            <a:spAutoFit/>
          </a:bodyPr>
          <a:lstStyle/>
          <a:p>
            <a:pPr algn="ctr">
              <a:lnSpc>
                <a:spcPts val="1560"/>
              </a:lnSpc>
              <a:spcBef>
                <a:spcPts val="0"/>
              </a:spcBef>
              <a:spcAft>
                <a:spcPts val="260"/>
              </a:spcAft>
            </a:pPr>
            <a:r>
              <a:rPr sz="14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Timeline</a:t>
            </a:r>
          </a:p>
        </p:txBody>
      </p:sp>
      <p:sp>
        <p:nvSpPr>
          <p:cNvPr id="69" name="TextBox 68"/>
          <p:cNvSpPr txBox="1"/>
          <p:nvPr/>
        </p:nvSpPr>
        <p:spPr>
          <a:xfrm>
            <a:off x="10132332" y="5778825"/>
            <a:ext cx="880305" cy="405752"/>
          </a:xfrm>
          <a:prstGeom prst="rect">
            <a:avLst/>
          </a:prstGeom>
          <a:noFill/>
        </p:spPr>
        <p:txBody>
          <a:bodyPr wrap="none" lIns="73152" tIns="54864" rIns="73152" bIns="54864" anchor="ctr">
            <a:spAutoFit/>
          </a:bodyPr>
          <a:lstStyle/>
          <a:p>
            <a:pPr algn="ctr">
              <a:lnSpc>
                <a:spcPts val="2340"/>
              </a:lnSpc>
              <a:spcBef>
                <a:spcPts val="0"/>
              </a:spcBef>
              <a:spcAft>
                <a:spcPts val="0"/>
              </a:spcAft>
            </a:pPr>
            <a:r>
              <a:rPr sz="2000" b="1" i="1">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3-6 mo</a:t>
            </a:r>
          </a:p>
        </p:txBody>
      </p:sp>
      <p:sp>
        <p:nvSpPr>
          <p:cNvPr id="70" name="Rectangle 69"/>
          <p:cNvSpPr/>
          <p:nvPr/>
        </p:nvSpPr>
        <p:spPr>
          <a:xfrm>
            <a:off x="0" y="6800850"/>
            <a:ext cx="12191695" cy="5715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167158"/>
            <a:ext cx="11404019" cy="618183"/>
          </a:xfrm>
          <a:prstGeom prst="rect">
            <a:avLst/>
          </a:prstGeom>
          <a:noFill/>
        </p:spPr>
        <p:txBody>
          <a:bodyPr wrap="none" lIns="73152" tIns="54864" rIns="73152" bIns="54864" anchor="ctr">
            <a:spAutoFit/>
          </a:bodyPr>
          <a:lstStyle/>
          <a:p>
            <a:pPr algn="l">
              <a:lnSpc>
                <a:spcPts val="3900"/>
              </a:lnSpc>
              <a:spcBef>
                <a:spcPts val="0"/>
              </a:spcBef>
              <a:spcAft>
                <a:spcPts val="0"/>
              </a:spcAft>
            </a:pPr>
            <a:r>
              <a:rPr sz="44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Considerations in Information Systems</a:t>
            </a:r>
          </a:p>
        </p:txBody>
      </p:sp>
      <p:sp>
        <p:nvSpPr>
          <p:cNvPr id="4" name="Rounded Rectangle 3"/>
          <p:cNvSpPr/>
          <p:nvPr/>
        </p:nvSpPr>
        <p:spPr>
          <a:xfrm>
            <a:off x="470498" y="1304925"/>
            <a:ext cx="6166043" cy="1752599"/>
          </a:xfrm>
          <a:prstGeom prst="roundRect">
            <a:avLst>
              <a:gd name="adj" fmla="val 17391"/>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 Same Side Corner Rectangle 4"/>
          <p:cNvSpPr/>
          <p:nvPr/>
        </p:nvSpPr>
        <p:spPr>
          <a:xfrm rot="16200000">
            <a:off x="-375542" y="2115184"/>
            <a:ext cx="1752599" cy="132080"/>
          </a:xfrm>
          <a:prstGeom prst="round2SameRect">
            <a:avLst>
              <a:gd name="adj1" fmla="val 50000"/>
              <a:gd name="adj2" fmla="val 0"/>
            </a:avLst>
          </a:prstGeom>
          <a:solidFill>
            <a:srgbClr val="EF4444"/>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ounded Rectangle 5"/>
          <p:cNvSpPr/>
          <p:nvPr/>
        </p:nvSpPr>
        <p:spPr>
          <a:xfrm>
            <a:off x="701410" y="1533525"/>
            <a:ext cx="457188" cy="457200"/>
          </a:xfrm>
          <a:prstGeom prst="roundRect">
            <a:avLst>
              <a:gd name="adj" fmla="val 41662500"/>
            </a:avLst>
          </a:prstGeom>
          <a:solidFill>
            <a:srgbClr val="EF4444">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descr="image.png"/>
          <p:cNvPicPr>
            <a:picLocks noChangeAspect="1"/>
          </p:cNvPicPr>
          <p:nvPr/>
        </p:nvPicPr>
        <p:blipFill>
          <a:blip r:embed="rId3">
            <a:alphaModFix/>
          </a:blip>
          <a:stretch>
            <a:fillRect/>
          </a:stretch>
        </p:blipFill>
        <p:spPr>
          <a:xfrm>
            <a:off x="796658" y="1653415"/>
            <a:ext cx="266693" cy="217418"/>
          </a:xfrm>
          <a:prstGeom prst="rect">
            <a:avLst/>
          </a:prstGeom>
        </p:spPr>
      </p:pic>
      <p:sp>
        <p:nvSpPr>
          <p:cNvPr id="8" name="TextBox 7"/>
          <p:cNvSpPr txBox="1"/>
          <p:nvPr/>
        </p:nvSpPr>
        <p:spPr>
          <a:xfrm>
            <a:off x="1272896" y="1549200"/>
            <a:ext cx="2209195" cy="435376"/>
          </a:xfrm>
          <a:prstGeom prst="rect">
            <a:avLst/>
          </a:prstGeom>
          <a:noFill/>
        </p:spPr>
        <p:txBody>
          <a:bodyPr wrap="none" lIns="73152" tIns="54864" rIns="73152" bIns="54864" anchor="ctr">
            <a:spAutoFit/>
          </a:bodyPr>
          <a:lstStyle/>
          <a:p>
            <a:pPr algn="l">
              <a:lnSpc>
                <a:spcPts val="2535"/>
              </a:lnSpc>
              <a:spcBef>
                <a:spcPts val="0"/>
              </a:spcBef>
              <a:spcAft>
                <a:spcPts val="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Concerns</a:t>
            </a:r>
          </a:p>
        </p:txBody>
      </p:sp>
      <p:pic>
        <p:nvPicPr>
          <p:cNvPr id="9" name="Picture 8" descr="image.png"/>
          <p:cNvPicPr>
            <a:picLocks noChangeAspect="1"/>
          </p:cNvPicPr>
          <p:nvPr/>
        </p:nvPicPr>
        <p:blipFill>
          <a:blip r:embed="rId4">
            <a:alphaModFix/>
          </a:blip>
          <a:stretch>
            <a:fillRect/>
          </a:stretch>
        </p:blipFill>
        <p:spPr>
          <a:xfrm>
            <a:off x="701410" y="2195383"/>
            <a:ext cx="209544" cy="181232"/>
          </a:xfrm>
          <a:prstGeom prst="rect">
            <a:avLst/>
          </a:prstGeom>
        </p:spPr>
      </p:pic>
      <p:sp>
        <p:nvSpPr>
          <p:cNvPr id="10" name="TextBox 9"/>
          <p:cNvSpPr txBox="1"/>
          <p:nvPr/>
        </p:nvSpPr>
        <p:spPr>
          <a:xfrm>
            <a:off x="987153" y="2102361"/>
            <a:ext cx="2686889"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Privacy &amp; Security</a:t>
            </a:r>
          </a:p>
        </p:txBody>
      </p:sp>
      <p:pic>
        <p:nvPicPr>
          <p:cNvPr id="11" name="Picture 10" descr="image.png"/>
          <p:cNvPicPr>
            <a:picLocks noChangeAspect="1"/>
          </p:cNvPicPr>
          <p:nvPr/>
        </p:nvPicPr>
        <p:blipFill>
          <a:blip r:embed="rId4">
            <a:alphaModFix/>
          </a:blip>
          <a:stretch>
            <a:fillRect/>
          </a:stretch>
        </p:blipFill>
        <p:spPr>
          <a:xfrm>
            <a:off x="3609884" y="2195383"/>
            <a:ext cx="209544" cy="181232"/>
          </a:xfrm>
          <a:prstGeom prst="rect">
            <a:avLst/>
          </a:prstGeom>
        </p:spPr>
      </p:pic>
      <p:sp>
        <p:nvSpPr>
          <p:cNvPr id="12" name="TextBox 11"/>
          <p:cNvSpPr txBox="1"/>
          <p:nvPr/>
        </p:nvSpPr>
        <p:spPr>
          <a:xfrm>
            <a:off x="3895627" y="2102361"/>
            <a:ext cx="2135456"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GDPR Compliance</a:t>
            </a:r>
          </a:p>
        </p:txBody>
      </p:sp>
      <p:pic>
        <p:nvPicPr>
          <p:cNvPr id="13" name="Picture 12" descr="image.png"/>
          <p:cNvPicPr>
            <a:picLocks noChangeAspect="1"/>
          </p:cNvPicPr>
          <p:nvPr/>
        </p:nvPicPr>
        <p:blipFill>
          <a:blip r:embed="rId4">
            <a:alphaModFix/>
          </a:blip>
          <a:stretch>
            <a:fillRect/>
          </a:stretch>
        </p:blipFill>
        <p:spPr>
          <a:xfrm>
            <a:off x="701410" y="2595433"/>
            <a:ext cx="209544" cy="181232"/>
          </a:xfrm>
          <a:prstGeom prst="rect">
            <a:avLst/>
          </a:prstGeom>
        </p:spPr>
      </p:pic>
      <p:sp>
        <p:nvSpPr>
          <p:cNvPr id="14" name="TextBox 13"/>
          <p:cNvSpPr txBox="1"/>
          <p:nvPr/>
        </p:nvSpPr>
        <p:spPr>
          <a:xfrm>
            <a:off x="987153" y="2502411"/>
            <a:ext cx="2415982"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Employee Monitoring</a:t>
            </a:r>
          </a:p>
        </p:txBody>
      </p:sp>
      <p:pic>
        <p:nvPicPr>
          <p:cNvPr id="15" name="Picture 14" descr="image.png"/>
          <p:cNvPicPr>
            <a:picLocks noChangeAspect="1"/>
          </p:cNvPicPr>
          <p:nvPr/>
        </p:nvPicPr>
        <p:blipFill>
          <a:blip r:embed="rId4">
            <a:alphaModFix/>
          </a:blip>
          <a:stretch>
            <a:fillRect/>
          </a:stretch>
        </p:blipFill>
        <p:spPr>
          <a:xfrm>
            <a:off x="3609884" y="2595433"/>
            <a:ext cx="209544" cy="181232"/>
          </a:xfrm>
          <a:prstGeom prst="rect">
            <a:avLst/>
          </a:prstGeom>
        </p:spPr>
      </p:pic>
      <p:sp>
        <p:nvSpPr>
          <p:cNvPr id="16" name="TextBox 15"/>
          <p:cNvSpPr txBox="1"/>
          <p:nvPr/>
        </p:nvSpPr>
        <p:spPr>
          <a:xfrm>
            <a:off x="3936571" y="2502411"/>
            <a:ext cx="2794291"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 Decision-Making Bias</a:t>
            </a:r>
          </a:p>
        </p:txBody>
      </p:sp>
      <p:sp>
        <p:nvSpPr>
          <p:cNvPr id="17" name="Rounded Rectangle 16"/>
          <p:cNvSpPr/>
          <p:nvPr/>
        </p:nvSpPr>
        <p:spPr>
          <a:xfrm>
            <a:off x="434717" y="3286125"/>
            <a:ext cx="6162588" cy="2038349"/>
          </a:xfrm>
          <a:prstGeom prst="roundRect">
            <a:avLst>
              <a:gd name="adj" fmla="val 14953"/>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8" name="Round Same Side Corner Rectangle 17"/>
          <p:cNvSpPr/>
          <p:nvPr/>
        </p:nvSpPr>
        <p:spPr>
          <a:xfrm rot="16200000">
            <a:off x="-518417" y="4239259"/>
            <a:ext cx="2038349" cy="132080"/>
          </a:xfrm>
          <a:prstGeom prst="round2SameRect">
            <a:avLst>
              <a:gd name="adj1" fmla="val 50000"/>
              <a:gd name="adj2" fmla="val 0"/>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9" name="Rounded Rectangle 18"/>
          <p:cNvSpPr/>
          <p:nvPr/>
        </p:nvSpPr>
        <p:spPr>
          <a:xfrm>
            <a:off x="701410" y="3514725"/>
            <a:ext cx="457188" cy="457200"/>
          </a:xfrm>
          <a:prstGeom prst="roundRect">
            <a:avLst>
              <a:gd name="adj" fmla="val 4166250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0" name="Picture 19" descr="image.png"/>
          <p:cNvPicPr>
            <a:picLocks noChangeAspect="1"/>
          </p:cNvPicPr>
          <p:nvPr/>
        </p:nvPicPr>
        <p:blipFill>
          <a:blip r:embed="rId5">
            <a:alphaModFix/>
          </a:blip>
          <a:stretch>
            <a:fillRect/>
          </a:stretch>
        </p:blipFill>
        <p:spPr>
          <a:xfrm>
            <a:off x="796658" y="3618671"/>
            <a:ext cx="266693" cy="249306"/>
          </a:xfrm>
          <a:prstGeom prst="rect">
            <a:avLst/>
          </a:prstGeom>
        </p:spPr>
      </p:pic>
      <p:sp>
        <p:nvSpPr>
          <p:cNvPr id="21" name="TextBox 20"/>
          <p:cNvSpPr txBox="1"/>
          <p:nvPr/>
        </p:nvSpPr>
        <p:spPr>
          <a:xfrm>
            <a:off x="1272896" y="3530400"/>
            <a:ext cx="3368166" cy="435376"/>
          </a:xfrm>
          <a:prstGeom prst="rect">
            <a:avLst/>
          </a:prstGeom>
          <a:noFill/>
        </p:spPr>
        <p:txBody>
          <a:bodyPr wrap="none" lIns="73152" tIns="54864" rIns="73152" bIns="54864" anchor="ctr">
            <a:spAutoFit/>
          </a:bodyPr>
          <a:lstStyle/>
          <a:p>
            <a:pPr algn="l">
              <a:lnSpc>
                <a:spcPts val="2535"/>
              </a:lnSpc>
              <a:spcBef>
                <a:spcPts val="0"/>
              </a:spcBef>
              <a:spcAft>
                <a:spcPts val="0"/>
              </a:spcAft>
            </a:pPr>
            <a:r>
              <a:rPr sz="28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Mitigation Strategies</a:t>
            </a:r>
          </a:p>
        </p:txBody>
      </p:sp>
      <p:pic>
        <p:nvPicPr>
          <p:cNvPr id="22" name="Picture 21" descr="image.png"/>
          <p:cNvPicPr>
            <a:picLocks noChangeAspect="1"/>
          </p:cNvPicPr>
          <p:nvPr/>
        </p:nvPicPr>
        <p:blipFill>
          <a:blip r:embed="rId6">
            <a:alphaModFix/>
          </a:blip>
          <a:stretch>
            <a:fillRect/>
          </a:stretch>
        </p:blipFill>
        <p:spPr>
          <a:xfrm>
            <a:off x="701410" y="4176583"/>
            <a:ext cx="209544" cy="181232"/>
          </a:xfrm>
          <a:prstGeom prst="rect">
            <a:avLst/>
          </a:prstGeom>
        </p:spPr>
      </p:pic>
      <p:sp>
        <p:nvSpPr>
          <p:cNvPr id="23" name="TextBox 22"/>
          <p:cNvSpPr txBox="1"/>
          <p:nvPr/>
        </p:nvSpPr>
        <p:spPr>
          <a:xfrm>
            <a:off x="987153" y="4083560"/>
            <a:ext cx="1862946"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Encryption</a:t>
            </a:r>
          </a:p>
        </p:txBody>
      </p:sp>
      <p:pic>
        <p:nvPicPr>
          <p:cNvPr id="24" name="Picture 23" descr="image.png"/>
          <p:cNvPicPr>
            <a:picLocks noChangeAspect="1"/>
          </p:cNvPicPr>
          <p:nvPr/>
        </p:nvPicPr>
        <p:blipFill>
          <a:blip r:embed="rId6">
            <a:alphaModFix/>
          </a:blip>
          <a:stretch>
            <a:fillRect/>
          </a:stretch>
        </p:blipFill>
        <p:spPr>
          <a:xfrm>
            <a:off x="3377868" y="4176583"/>
            <a:ext cx="209544" cy="181232"/>
          </a:xfrm>
          <a:prstGeom prst="rect">
            <a:avLst/>
          </a:prstGeom>
        </p:spPr>
      </p:pic>
      <p:sp>
        <p:nvSpPr>
          <p:cNvPr id="25" name="TextBox 24"/>
          <p:cNvSpPr txBox="1"/>
          <p:nvPr/>
        </p:nvSpPr>
        <p:spPr>
          <a:xfrm>
            <a:off x="3663611" y="4083560"/>
            <a:ext cx="2608599"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Regular Security Audits</a:t>
            </a:r>
          </a:p>
        </p:txBody>
      </p:sp>
      <p:pic>
        <p:nvPicPr>
          <p:cNvPr id="26" name="Picture 25" descr="image.png"/>
          <p:cNvPicPr>
            <a:picLocks noChangeAspect="1"/>
          </p:cNvPicPr>
          <p:nvPr/>
        </p:nvPicPr>
        <p:blipFill>
          <a:blip r:embed="rId6">
            <a:alphaModFix/>
          </a:blip>
          <a:stretch>
            <a:fillRect/>
          </a:stretch>
        </p:blipFill>
        <p:spPr>
          <a:xfrm>
            <a:off x="701410" y="4719508"/>
            <a:ext cx="209544" cy="181232"/>
          </a:xfrm>
          <a:prstGeom prst="rect">
            <a:avLst/>
          </a:prstGeom>
        </p:spPr>
      </p:pic>
      <p:sp>
        <p:nvSpPr>
          <p:cNvPr id="27" name="TextBox 26"/>
          <p:cNvSpPr txBox="1"/>
          <p:nvPr/>
        </p:nvSpPr>
        <p:spPr>
          <a:xfrm>
            <a:off x="987153" y="4626485"/>
            <a:ext cx="2278509"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Transparent Policies</a:t>
            </a:r>
          </a:p>
        </p:txBody>
      </p:sp>
      <p:pic>
        <p:nvPicPr>
          <p:cNvPr id="28" name="Picture 27" descr="image.png"/>
          <p:cNvPicPr>
            <a:picLocks noChangeAspect="1"/>
          </p:cNvPicPr>
          <p:nvPr/>
        </p:nvPicPr>
        <p:blipFill>
          <a:blip r:embed="rId6">
            <a:alphaModFix/>
          </a:blip>
          <a:stretch>
            <a:fillRect/>
          </a:stretch>
        </p:blipFill>
        <p:spPr>
          <a:xfrm>
            <a:off x="3377868" y="4719508"/>
            <a:ext cx="209544" cy="181232"/>
          </a:xfrm>
          <a:prstGeom prst="rect">
            <a:avLst/>
          </a:prstGeom>
        </p:spPr>
      </p:pic>
      <p:sp>
        <p:nvSpPr>
          <p:cNvPr id="29" name="TextBox 28"/>
          <p:cNvSpPr txBox="1"/>
          <p:nvPr/>
        </p:nvSpPr>
        <p:spPr>
          <a:xfrm>
            <a:off x="3663611" y="4498244"/>
            <a:ext cx="2276418" cy="623761"/>
          </a:xfrm>
          <a:prstGeom prst="rect">
            <a:avLst/>
          </a:prstGeom>
          <a:noFill/>
        </p:spPr>
        <p:txBody>
          <a:bodyPr wrap="square" lIns="73152" tIns="54864" rIns="73152" bIns="54864" anchor="ctr">
            <a:spAutoFit/>
          </a:bodyPr>
          <a:lstStyle/>
          <a:p>
            <a:pPr algn="l">
              <a:lnSpc>
                <a:spcPts val="1950"/>
              </a:lnSpc>
              <a:spcBef>
                <a:spcPts val="0"/>
              </a:spcBef>
              <a:spcAft>
                <a:spcPts val="0"/>
              </a:spcAft>
            </a:pPr>
            <a:r>
              <a:rPr sz="20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Comprehensive Staff Training</a:t>
            </a:r>
          </a:p>
        </p:txBody>
      </p:sp>
      <p:sp>
        <p:nvSpPr>
          <p:cNvPr id="30" name="Rounded Rectangle 29"/>
          <p:cNvSpPr/>
          <p:nvPr/>
        </p:nvSpPr>
        <p:spPr>
          <a:xfrm>
            <a:off x="666733" y="5553073"/>
            <a:ext cx="5733906" cy="966917"/>
          </a:xfrm>
          <a:prstGeom prst="roundRect">
            <a:avLst>
              <a:gd name="adj" fmla="val 25531"/>
            </a:avLst>
          </a:prstGeom>
          <a:gradFill rotWithShape="1">
            <a:gsLst>
              <a:gs pos="0">
                <a:srgbClr val="FEF2F2"/>
              </a:gs>
              <a:gs pos="100000">
                <a:srgbClr val="F0FDF4"/>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1" name="Round Same Side Corner Rectangle 30"/>
          <p:cNvSpPr/>
          <p:nvPr/>
        </p:nvSpPr>
        <p:spPr>
          <a:xfrm rot="16200000">
            <a:off x="285098" y="5934709"/>
            <a:ext cx="895350" cy="132080"/>
          </a:xfrm>
          <a:prstGeom prst="round2SameRect">
            <a:avLst>
              <a:gd name="adj1" fmla="val 50000"/>
              <a:gd name="adj2" fmla="val 0"/>
            </a:avLst>
          </a:prstGeom>
          <a:solidFill>
            <a:srgbClr val="F59E0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2" name="Picture 31" descr="image.png"/>
          <p:cNvPicPr>
            <a:picLocks noChangeAspect="1"/>
          </p:cNvPicPr>
          <p:nvPr/>
        </p:nvPicPr>
        <p:blipFill>
          <a:blip r:embed="rId7">
            <a:alphaModFix/>
          </a:blip>
          <a:stretch>
            <a:fillRect/>
          </a:stretch>
        </p:blipFill>
        <p:spPr>
          <a:xfrm>
            <a:off x="895327" y="5798819"/>
            <a:ext cx="228594" cy="194309"/>
          </a:xfrm>
          <a:prstGeom prst="rect">
            <a:avLst/>
          </a:prstGeom>
        </p:spPr>
      </p:pic>
      <p:sp>
        <p:nvSpPr>
          <p:cNvPr id="33" name="TextBox 32"/>
          <p:cNvSpPr txBox="1"/>
          <p:nvPr/>
        </p:nvSpPr>
        <p:spPr>
          <a:xfrm>
            <a:off x="1238219" y="5529854"/>
            <a:ext cx="4971925" cy="941796"/>
          </a:xfrm>
          <a:prstGeom prst="rect">
            <a:avLst/>
          </a:prstGeom>
          <a:noFill/>
        </p:spPr>
        <p:txBody>
          <a:bodyPr wrap="square" lIns="73152" tIns="54864" rIns="73152" bIns="54864" anchor="ctr">
            <a:spAutoFit/>
          </a:bodyPr>
          <a:lstStyle/>
          <a:p>
            <a:pPr algn="l">
              <a:spcBef>
                <a:spcPts val="0"/>
              </a:spcBef>
              <a:spcAft>
                <a:spcPts val="0"/>
              </a:spcAft>
            </a:pPr>
            <a:r>
              <a:rPr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Ethical IS implementation requires </a:t>
            </a:r>
            <a:r>
              <a:rPr b="1" i="1" dirty="0">
                <a:solidFill>
                  <a:srgbClr val="F59E0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balance</a:t>
            </a:r>
            <a:r>
              <a:rPr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between business needs and stakeholder rights (Laudon &amp; Laudon, 2020) </a:t>
            </a:r>
          </a:p>
        </p:txBody>
      </p:sp>
      <p:sp>
        <p:nvSpPr>
          <p:cNvPr id="34" name="Rectangle 33"/>
          <p:cNvSpPr/>
          <p:nvPr/>
        </p:nvSpPr>
        <p:spPr>
          <a:xfrm>
            <a:off x="6895927" y="1257300"/>
            <a:ext cx="4629034" cy="2314575"/>
          </a:xfrm>
          <a:prstGeom prst="rect">
            <a:avLst/>
          </a:prstGeom>
          <a:blipFill>
            <a:blip r:embed="rId8"/>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5" name="Rectangle 34"/>
          <p:cNvSpPr/>
          <p:nvPr/>
        </p:nvSpPr>
        <p:spPr>
          <a:xfrm>
            <a:off x="6895927" y="1257300"/>
            <a:ext cx="4629034" cy="5238749"/>
          </a:xfrm>
          <a:prstGeom prst="rect">
            <a:avLst/>
          </a:prstGeom>
          <a:gradFill rotWithShape="1">
            <a:gsLst>
              <a:gs pos="0">
                <a:srgbClr val="1E3A8A">
                  <a:alpha val="75000"/>
                </a:srgbClr>
              </a:gs>
              <a:gs pos="100000">
                <a:srgbClr val="0891B2">
                  <a:alpha val="65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6" name="Picture 35" descr="image.png"/>
          <p:cNvPicPr>
            <a:picLocks noChangeAspect="1"/>
          </p:cNvPicPr>
          <p:nvPr/>
        </p:nvPicPr>
        <p:blipFill>
          <a:blip r:embed="rId9">
            <a:alphaModFix/>
          </a:blip>
          <a:stretch>
            <a:fillRect/>
          </a:stretch>
        </p:blipFill>
        <p:spPr>
          <a:xfrm>
            <a:off x="7276918" y="2107406"/>
            <a:ext cx="380990" cy="357187"/>
          </a:xfrm>
          <a:prstGeom prst="rect">
            <a:avLst/>
          </a:prstGeom>
        </p:spPr>
      </p:pic>
      <p:sp>
        <p:nvSpPr>
          <p:cNvPr id="37" name="TextBox 36"/>
          <p:cNvSpPr txBox="1"/>
          <p:nvPr/>
        </p:nvSpPr>
        <p:spPr>
          <a:xfrm>
            <a:off x="7772205" y="2027437"/>
            <a:ext cx="3725635" cy="517129"/>
          </a:xfrm>
          <a:prstGeom prst="rect">
            <a:avLst/>
          </a:prstGeom>
          <a:noFill/>
        </p:spPr>
        <p:txBody>
          <a:bodyPr wrap="none" lIns="73152" tIns="54864" rIns="73152" bIns="54864" anchor="ctr">
            <a:spAutoFit/>
          </a:bodyPr>
          <a:lstStyle/>
          <a:p>
            <a:pPr algn="l">
              <a:lnSpc>
                <a:spcPts val="3120"/>
              </a:lnSpc>
              <a:spcBef>
                <a:spcPts val="0"/>
              </a:spcBef>
              <a:spcAft>
                <a:spcPts val="0"/>
              </a:spcAft>
            </a:pPr>
            <a:r>
              <a:rPr sz="3600" b="1" i="1">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Legal Compliance</a:t>
            </a:r>
          </a:p>
        </p:txBody>
      </p:sp>
      <p:sp>
        <p:nvSpPr>
          <p:cNvPr id="38" name="TextBox 37"/>
          <p:cNvSpPr txBox="1"/>
          <p:nvPr/>
        </p:nvSpPr>
        <p:spPr>
          <a:xfrm>
            <a:off x="7276918" y="2617405"/>
            <a:ext cx="3867053" cy="880241"/>
          </a:xfrm>
          <a:prstGeom prst="rect">
            <a:avLst/>
          </a:prstGeom>
          <a:noFill/>
        </p:spPr>
        <p:txBody>
          <a:bodyPr wrap="square" lIns="73152" tIns="54864" rIns="73152" bIns="54864" anchor="ctr">
            <a:spAutoFit/>
          </a:bodyPr>
          <a:lstStyle/>
          <a:p>
            <a:pPr algn="ctr">
              <a:lnSpc>
                <a:spcPts val="1950"/>
              </a:lnSpc>
              <a:spcBef>
                <a:spcPts val="0"/>
              </a:spcBef>
              <a:spcAft>
                <a:spcPts val="0"/>
              </a:spcAft>
            </a:pPr>
            <a:r>
              <a:rPr sz="2000" b="0" i="1" dirty="0">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Organizations must comply with </a:t>
            </a:r>
            <a:r>
              <a:rPr sz="2000" b="1" i="1" dirty="0">
                <a:solidFill>
                  <a:srgbClr val="FCD34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GDPR</a:t>
            </a:r>
            <a:r>
              <a:rPr sz="2000" b="0" i="1" dirty="0">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Data Protection Act, and industry-specific regulations </a:t>
            </a:r>
          </a:p>
        </p:txBody>
      </p:sp>
      <p:sp>
        <p:nvSpPr>
          <p:cNvPr id="39" name="Rounded Rectangle 38"/>
          <p:cNvSpPr/>
          <p:nvPr/>
        </p:nvSpPr>
        <p:spPr>
          <a:xfrm>
            <a:off x="7276918" y="3867149"/>
            <a:ext cx="3867053" cy="1838324"/>
          </a:xfrm>
          <a:prstGeom prst="roundRect">
            <a:avLst>
              <a:gd name="adj" fmla="val 12435"/>
            </a:avLst>
          </a:prstGeom>
          <a:solidFill>
            <a:srgbClr val="FFFFFF">
              <a:alpha val="10000"/>
            </a:srgbClr>
          </a:solidFill>
          <a:ln w="8255">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0" name="Picture 39" descr="image.png"/>
          <p:cNvPicPr>
            <a:picLocks noChangeAspect="1"/>
          </p:cNvPicPr>
          <p:nvPr/>
        </p:nvPicPr>
        <p:blipFill>
          <a:blip r:embed="rId10">
            <a:alphaModFix/>
          </a:blip>
          <a:stretch>
            <a:fillRect/>
          </a:stretch>
        </p:blipFill>
        <p:spPr>
          <a:xfrm>
            <a:off x="7476938" y="4123592"/>
            <a:ext cx="304792" cy="287215"/>
          </a:xfrm>
          <a:prstGeom prst="rect">
            <a:avLst/>
          </a:prstGeom>
        </p:spPr>
      </p:pic>
      <p:sp>
        <p:nvSpPr>
          <p:cNvPr id="41" name="TextBox 40"/>
          <p:cNvSpPr txBox="1"/>
          <p:nvPr/>
        </p:nvSpPr>
        <p:spPr>
          <a:xfrm>
            <a:off x="7896027" y="4024343"/>
            <a:ext cx="2600327" cy="466666"/>
          </a:xfrm>
          <a:prstGeom prst="rect">
            <a:avLst/>
          </a:prstGeom>
          <a:noFill/>
        </p:spPr>
        <p:txBody>
          <a:bodyPr wrap="none" lIns="73152" tIns="54864" rIns="73152" bIns="54864" anchor="ctr">
            <a:spAutoFit/>
          </a:bodyPr>
          <a:lstStyle/>
          <a:p>
            <a:pPr algn="l">
              <a:lnSpc>
                <a:spcPts val="2730"/>
              </a:lnSpc>
              <a:spcBef>
                <a:spcPts val="0"/>
              </a:spcBef>
              <a:spcAft>
                <a:spcPts val="0"/>
              </a:spcAft>
            </a:pPr>
            <a:r>
              <a:rPr sz="3200" b="1" i="1">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Best Practices</a:t>
            </a:r>
          </a:p>
        </p:txBody>
      </p:sp>
      <p:pic>
        <p:nvPicPr>
          <p:cNvPr id="42" name="Picture 41" descr="image.png"/>
          <p:cNvPicPr>
            <a:picLocks noChangeAspect="1"/>
          </p:cNvPicPr>
          <p:nvPr/>
        </p:nvPicPr>
        <p:blipFill>
          <a:blip r:embed="rId11">
            <a:alphaModFix/>
          </a:blip>
          <a:stretch>
            <a:fillRect/>
          </a:stretch>
        </p:blipFill>
        <p:spPr>
          <a:xfrm>
            <a:off x="7476938" y="4635313"/>
            <a:ext cx="190495" cy="140073"/>
          </a:xfrm>
          <a:prstGeom prst="rect">
            <a:avLst/>
          </a:prstGeom>
        </p:spPr>
      </p:pic>
      <p:sp>
        <p:nvSpPr>
          <p:cNvPr id="43" name="TextBox 42"/>
          <p:cNvSpPr txBox="1"/>
          <p:nvPr/>
        </p:nvSpPr>
        <p:spPr>
          <a:xfrm>
            <a:off x="7743631" y="4529773"/>
            <a:ext cx="2847190"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Implement privacy by design</a:t>
            </a:r>
          </a:p>
        </p:txBody>
      </p:sp>
      <p:pic>
        <p:nvPicPr>
          <p:cNvPr id="44" name="Picture 43" descr="image.png"/>
          <p:cNvPicPr>
            <a:picLocks noChangeAspect="1"/>
          </p:cNvPicPr>
          <p:nvPr/>
        </p:nvPicPr>
        <p:blipFill>
          <a:blip r:embed="rId11">
            <a:alphaModFix/>
          </a:blip>
          <a:stretch>
            <a:fillRect/>
          </a:stretch>
        </p:blipFill>
        <p:spPr>
          <a:xfrm>
            <a:off x="7476938" y="4968688"/>
            <a:ext cx="190495" cy="140073"/>
          </a:xfrm>
          <a:prstGeom prst="rect">
            <a:avLst/>
          </a:prstGeom>
        </p:spPr>
      </p:pic>
      <p:sp>
        <p:nvSpPr>
          <p:cNvPr id="45" name="TextBox 44"/>
          <p:cNvSpPr txBox="1"/>
          <p:nvPr/>
        </p:nvSpPr>
        <p:spPr>
          <a:xfrm>
            <a:off x="7743631" y="4872673"/>
            <a:ext cx="2738185"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Regular impact assessments</a:t>
            </a:r>
          </a:p>
        </p:txBody>
      </p:sp>
      <p:pic>
        <p:nvPicPr>
          <p:cNvPr id="46" name="Picture 45" descr="image.png"/>
          <p:cNvPicPr>
            <a:picLocks noChangeAspect="1"/>
          </p:cNvPicPr>
          <p:nvPr/>
        </p:nvPicPr>
        <p:blipFill>
          <a:blip r:embed="rId11">
            <a:alphaModFix/>
          </a:blip>
          <a:stretch>
            <a:fillRect/>
          </a:stretch>
        </p:blipFill>
        <p:spPr>
          <a:xfrm>
            <a:off x="7476938" y="5302063"/>
            <a:ext cx="190495" cy="140073"/>
          </a:xfrm>
          <a:prstGeom prst="rect">
            <a:avLst/>
          </a:prstGeom>
        </p:spPr>
      </p:pic>
      <p:sp>
        <p:nvSpPr>
          <p:cNvPr id="47" name="TextBox 46"/>
          <p:cNvSpPr txBox="1"/>
          <p:nvPr/>
        </p:nvSpPr>
        <p:spPr>
          <a:xfrm>
            <a:off x="7743631" y="5196522"/>
            <a:ext cx="2609945"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b="0" i="1">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Clear consent mechanisms</a:t>
            </a:r>
          </a:p>
        </p:txBody>
      </p:sp>
      <p:sp>
        <p:nvSpPr>
          <p:cNvPr id="48" name="Rectangle 47"/>
          <p:cNvSpPr/>
          <p:nvPr/>
        </p:nvSpPr>
        <p:spPr>
          <a:xfrm>
            <a:off x="0" y="6800850"/>
            <a:ext cx="12191695" cy="5715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6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170781"/>
            <a:ext cx="11031418" cy="610936"/>
          </a:xfrm>
          <a:prstGeom prst="rect">
            <a:avLst/>
          </a:prstGeom>
          <a:noFill/>
        </p:spPr>
        <p:txBody>
          <a:bodyPr wrap="none" lIns="73152" tIns="54864" rIns="73152" bIns="54864" anchor="ctr">
            <a:spAutoFit/>
          </a:bodyPr>
          <a:lstStyle/>
          <a:p>
            <a:pPr algn="l">
              <a:lnSpc>
                <a:spcPts val="3900"/>
              </a:lnSpc>
              <a:spcBef>
                <a:spcPts val="0"/>
              </a:spcBef>
              <a:spcAft>
                <a:spcPts val="0"/>
              </a:spcAft>
            </a:pPr>
            <a:r>
              <a:rPr sz="36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Real-World Case Study 1: NHS Digital Transformation</a:t>
            </a:r>
          </a:p>
        </p:txBody>
      </p:sp>
      <p:sp>
        <p:nvSpPr>
          <p:cNvPr id="4" name="Rounded Rectangle 3"/>
          <p:cNvSpPr/>
          <p:nvPr/>
        </p:nvSpPr>
        <p:spPr>
          <a:xfrm>
            <a:off x="666733" y="1371600"/>
            <a:ext cx="5733906" cy="1390650"/>
          </a:xfrm>
          <a:prstGeom prst="roundRect">
            <a:avLst>
              <a:gd name="adj" fmla="val 1643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 Same Side Corner Rectangle 4"/>
          <p:cNvSpPr/>
          <p:nvPr/>
        </p:nvSpPr>
        <p:spPr>
          <a:xfrm rot="16200000">
            <a:off x="37448" y="2000885"/>
            <a:ext cx="1390650"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ounded Rectangle 5"/>
          <p:cNvSpPr/>
          <p:nvPr/>
        </p:nvSpPr>
        <p:spPr>
          <a:xfrm>
            <a:off x="895327" y="1562100"/>
            <a:ext cx="380990" cy="380999"/>
          </a:xfrm>
          <a:prstGeom prst="roundRect">
            <a:avLst>
              <a:gd name="adj" fmla="val 49995000"/>
            </a:avLst>
          </a:prstGeom>
          <a:solidFill>
            <a:srgbClr val="0891B2">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descr="image.png"/>
          <p:cNvPicPr>
            <a:picLocks noChangeAspect="1"/>
          </p:cNvPicPr>
          <p:nvPr/>
        </p:nvPicPr>
        <p:blipFill>
          <a:blip r:embed="rId3">
            <a:alphaModFix/>
          </a:blip>
          <a:stretch>
            <a:fillRect/>
          </a:stretch>
        </p:blipFill>
        <p:spPr>
          <a:xfrm>
            <a:off x="971525" y="1656873"/>
            <a:ext cx="228594" cy="191452"/>
          </a:xfrm>
          <a:prstGeom prst="rect">
            <a:avLst/>
          </a:prstGeom>
        </p:spPr>
      </p:pic>
      <p:sp>
        <p:nvSpPr>
          <p:cNvPr id="8" name="TextBox 7"/>
          <p:cNvSpPr txBox="1"/>
          <p:nvPr/>
        </p:nvSpPr>
        <p:spPr>
          <a:xfrm>
            <a:off x="1390615" y="1549725"/>
            <a:ext cx="2162708" cy="405752"/>
          </a:xfrm>
          <a:prstGeom prst="rect">
            <a:avLst/>
          </a:prstGeom>
          <a:noFill/>
        </p:spPr>
        <p:txBody>
          <a:bodyPr wrap="none" lIns="73152" tIns="54864" rIns="73152" bIns="54864" anchor="ctr">
            <a:spAutoFit/>
          </a:bodyPr>
          <a:lstStyle/>
          <a:p>
            <a:pPr algn="l">
              <a:lnSpc>
                <a:spcPts val="2340"/>
              </a:lnSpc>
              <a:spcBef>
                <a:spcPts val="0"/>
              </a:spcBef>
              <a:spcAft>
                <a:spcPts val="0"/>
              </a:spcAft>
            </a:pPr>
            <a:r>
              <a:rPr sz="2400" b="1" i="1" dirty="0">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Implementation</a:t>
            </a:r>
          </a:p>
        </p:txBody>
      </p:sp>
      <p:pic>
        <p:nvPicPr>
          <p:cNvPr id="9" name="Picture 8" descr="image.png"/>
          <p:cNvPicPr>
            <a:picLocks noChangeAspect="1"/>
          </p:cNvPicPr>
          <p:nvPr/>
        </p:nvPicPr>
        <p:blipFill>
          <a:blip r:embed="rId4">
            <a:alphaModFix/>
          </a:blip>
          <a:stretch>
            <a:fillRect/>
          </a:stretch>
        </p:blipFill>
        <p:spPr>
          <a:xfrm>
            <a:off x="971525" y="2234380"/>
            <a:ext cx="171445" cy="160388"/>
          </a:xfrm>
          <a:prstGeom prst="rect">
            <a:avLst/>
          </a:prstGeom>
        </p:spPr>
      </p:pic>
      <p:sp>
        <p:nvSpPr>
          <p:cNvPr id="10" name="TextBox 9"/>
          <p:cNvSpPr txBox="1"/>
          <p:nvPr/>
        </p:nvSpPr>
        <p:spPr>
          <a:xfrm>
            <a:off x="1219169" y="2148522"/>
            <a:ext cx="1511376"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NHS App (2018)</a:t>
            </a:r>
          </a:p>
        </p:txBody>
      </p:sp>
      <p:pic>
        <p:nvPicPr>
          <p:cNvPr id="11" name="Picture 10" descr="image.png"/>
          <p:cNvPicPr>
            <a:picLocks noChangeAspect="1"/>
          </p:cNvPicPr>
          <p:nvPr/>
        </p:nvPicPr>
        <p:blipFill>
          <a:blip r:embed="rId5">
            <a:alphaModFix/>
          </a:blip>
          <a:stretch>
            <a:fillRect/>
          </a:stretch>
        </p:blipFill>
        <p:spPr>
          <a:xfrm>
            <a:off x="2752656" y="2239911"/>
            <a:ext cx="171445" cy="149327"/>
          </a:xfrm>
          <a:prstGeom prst="rect">
            <a:avLst/>
          </a:prstGeom>
        </p:spPr>
      </p:pic>
      <p:sp>
        <p:nvSpPr>
          <p:cNvPr id="12" name="TextBox 11"/>
          <p:cNvSpPr txBox="1"/>
          <p:nvPr/>
        </p:nvSpPr>
        <p:spPr>
          <a:xfrm>
            <a:off x="3000299" y="2028344"/>
            <a:ext cx="1419189"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Electronic Health Records</a:t>
            </a:r>
          </a:p>
        </p:txBody>
      </p:sp>
      <p:pic>
        <p:nvPicPr>
          <p:cNvPr id="13" name="Picture 12" descr="image.png"/>
          <p:cNvPicPr>
            <a:picLocks noChangeAspect="1"/>
          </p:cNvPicPr>
          <p:nvPr/>
        </p:nvPicPr>
        <p:blipFill>
          <a:blip r:embed="rId6">
            <a:alphaModFix/>
          </a:blip>
          <a:stretch>
            <a:fillRect/>
          </a:stretch>
        </p:blipFill>
        <p:spPr>
          <a:xfrm>
            <a:off x="4543311" y="2231615"/>
            <a:ext cx="171445" cy="165919"/>
          </a:xfrm>
          <a:prstGeom prst="rect">
            <a:avLst/>
          </a:prstGeom>
        </p:spPr>
      </p:pic>
      <p:sp>
        <p:nvSpPr>
          <p:cNvPr id="14" name="TextBox 13"/>
          <p:cNvSpPr txBox="1"/>
          <p:nvPr/>
        </p:nvSpPr>
        <p:spPr>
          <a:xfrm>
            <a:off x="4790955" y="2028343"/>
            <a:ext cx="1419189"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NHS Spine Integration</a:t>
            </a:r>
          </a:p>
        </p:txBody>
      </p:sp>
      <p:sp>
        <p:nvSpPr>
          <p:cNvPr id="15" name="Rounded Rectangle 14"/>
          <p:cNvSpPr/>
          <p:nvPr/>
        </p:nvSpPr>
        <p:spPr>
          <a:xfrm>
            <a:off x="666733" y="2952750"/>
            <a:ext cx="5733906" cy="1504950"/>
          </a:xfrm>
          <a:prstGeom prst="roundRect">
            <a:avLst>
              <a:gd name="adj" fmla="val 15189"/>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ound Same Side Corner Rectangle 15"/>
          <p:cNvSpPr/>
          <p:nvPr/>
        </p:nvSpPr>
        <p:spPr>
          <a:xfrm rot="16200000">
            <a:off x="-19702" y="3639185"/>
            <a:ext cx="1504950" cy="132080"/>
          </a:xfrm>
          <a:prstGeom prst="round2SameRect">
            <a:avLst>
              <a:gd name="adj1" fmla="val 50000"/>
              <a:gd name="adj2" fmla="val 0"/>
            </a:avLst>
          </a:prstGeom>
          <a:solidFill>
            <a:srgbClr val="F59E0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ounded Rectangle 16"/>
          <p:cNvSpPr/>
          <p:nvPr/>
        </p:nvSpPr>
        <p:spPr>
          <a:xfrm>
            <a:off x="895327" y="3143250"/>
            <a:ext cx="380990" cy="380999"/>
          </a:xfrm>
          <a:prstGeom prst="roundRect">
            <a:avLst>
              <a:gd name="adj" fmla="val 49995000"/>
            </a:avLst>
          </a:prstGeom>
          <a:solidFill>
            <a:srgbClr val="F59E0B">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8" name="Picture 17" descr="image.png"/>
          <p:cNvPicPr>
            <a:picLocks noChangeAspect="1"/>
          </p:cNvPicPr>
          <p:nvPr/>
        </p:nvPicPr>
        <p:blipFill>
          <a:blip r:embed="rId7">
            <a:alphaModFix/>
          </a:blip>
          <a:stretch>
            <a:fillRect/>
          </a:stretch>
        </p:blipFill>
        <p:spPr>
          <a:xfrm>
            <a:off x="971525" y="3240881"/>
            <a:ext cx="228594" cy="185737"/>
          </a:xfrm>
          <a:prstGeom prst="rect">
            <a:avLst/>
          </a:prstGeom>
        </p:spPr>
      </p:pic>
      <p:sp>
        <p:nvSpPr>
          <p:cNvPr id="19" name="TextBox 18"/>
          <p:cNvSpPr txBox="1"/>
          <p:nvPr/>
        </p:nvSpPr>
        <p:spPr>
          <a:xfrm>
            <a:off x="1390615" y="3130875"/>
            <a:ext cx="1566391" cy="405752"/>
          </a:xfrm>
          <a:prstGeom prst="rect">
            <a:avLst/>
          </a:prstGeom>
          <a:noFill/>
        </p:spPr>
        <p:txBody>
          <a:bodyPr wrap="none" lIns="73152" tIns="54864" rIns="73152" bIns="54864" anchor="ctr">
            <a:spAutoFit/>
          </a:bodyPr>
          <a:lstStyle/>
          <a:p>
            <a:pPr algn="l">
              <a:lnSpc>
                <a:spcPts val="2340"/>
              </a:lnSpc>
              <a:spcBef>
                <a:spcPts val="0"/>
              </a:spcBef>
              <a:spcAft>
                <a:spcPts val="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Challenges</a:t>
            </a:r>
          </a:p>
        </p:txBody>
      </p:sp>
      <p:pic>
        <p:nvPicPr>
          <p:cNvPr id="20" name="Picture 19" descr="image.png"/>
          <p:cNvPicPr>
            <a:picLocks noChangeAspect="1"/>
          </p:cNvPicPr>
          <p:nvPr/>
        </p:nvPicPr>
        <p:blipFill>
          <a:blip r:embed="rId8">
            <a:alphaModFix/>
          </a:blip>
          <a:stretch>
            <a:fillRect/>
          </a:stretch>
        </p:blipFill>
        <p:spPr>
          <a:xfrm>
            <a:off x="971525" y="3698772"/>
            <a:ext cx="171445" cy="127204"/>
          </a:xfrm>
          <a:prstGeom prst="rect">
            <a:avLst/>
          </a:prstGeom>
        </p:spPr>
      </p:pic>
      <p:sp>
        <p:nvSpPr>
          <p:cNvPr id="21" name="TextBox 20"/>
          <p:cNvSpPr txBox="1"/>
          <p:nvPr/>
        </p:nvSpPr>
        <p:spPr>
          <a:xfrm>
            <a:off x="1219169" y="3596323"/>
            <a:ext cx="1420517"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Legacy systems</a:t>
            </a:r>
          </a:p>
        </p:txBody>
      </p:sp>
      <p:pic>
        <p:nvPicPr>
          <p:cNvPr id="22" name="Picture 21" descr="image.png"/>
          <p:cNvPicPr>
            <a:picLocks noChangeAspect="1"/>
          </p:cNvPicPr>
          <p:nvPr/>
        </p:nvPicPr>
        <p:blipFill>
          <a:blip r:embed="rId9">
            <a:alphaModFix/>
          </a:blip>
          <a:stretch>
            <a:fillRect/>
          </a:stretch>
        </p:blipFill>
        <p:spPr>
          <a:xfrm>
            <a:off x="3647983" y="3682180"/>
            <a:ext cx="171445" cy="160388"/>
          </a:xfrm>
          <a:prstGeom prst="rect">
            <a:avLst/>
          </a:prstGeom>
        </p:spPr>
      </p:pic>
      <p:sp>
        <p:nvSpPr>
          <p:cNvPr id="23" name="TextBox 22"/>
          <p:cNvSpPr txBox="1"/>
          <p:nvPr/>
        </p:nvSpPr>
        <p:spPr>
          <a:xfrm>
            <a:off x="3895627" y="3596323"/>
            <a:ext cx="2055306"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security concerns</a:t>
            </a:r>
          </a:p>
        </p:txBody>
      </p:sp>
      <p:pic>
        <p:nvPicPr>
          <p:cNvPr id="24" name="Picture 23" descr="image.png"/>
          <p:cNvPicPr>
            <a:picLocks noChangeAspect="1"/>
          </p:cNvPicPr>
          <p:nvPr/>
        </p:nvPicPr>
        <p:blipFill>
          <a:blip r:embed="rId10">
            <a:alphaModFix/>
          </a:blip>
          <a:stretch>
            <a:fillRect/>
          </a:stretch>
        </p:blipFill>
        <p:spPr>
          <a:xfrm>
            <a:off x="971525" y="4088068"/>
            <a:ext cx="171445" cy="110612"/>
          </a:xfrm>
          <a:prstGeom prst="rect">
            <a:avLst/>
          </a:prstGeom>
        </p:spPr>
      </p:pic>
      <p:sp>
        <p:nvSpPr>
          <p:cNvPr id="25" name="TextBox 24"/>
          <p:cNvSpPr txBox="1"/>
          <p:nvPr/>
        </p:nvSpPr>
        <p:spPr>
          <a:xfrm>
            <a:off x="1219169" y="3967797"/>
            <a:ext cx="1404872"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Staff resistance</a:t>
            </a:r>
          </a:p>
        </p:txBody>
      </p:sp>
      <p:pic>
        <p:nvPicPr>
          <p:cNvPr id="26" name="Picture 25" descr="image.png"/>
          <p:cNvPicPr>
            <a:picLocks noChangeAspect="1"/>
          </p:cNvPicPr>
          <p:nvPr/>
        </p:nvPicPr>
        <p:blipFill>
          <a:blip r:embed="rId11">
            <a:alphaModFix/>
          </a:blip>
          <a:stretch>
            <a:fillRect/>
          </a:stretch>
        </p:blipFill>
        <p:spPr>
          <a:xfrm>
            <a:off x="3647983" y="4074241"/>
            <a:ext cx="171445" cy="138266"/>
          </a:xfrm>
          <a:prstGeom prst="rect">
            <a:avLst/>
          </a:prstGeom>
        </p:spPr>
      </p:pic>
      <p:sp>
        <p:nvSpPr>
          <p:cNvPr id="27" name="TextBox 26"/>
          <p:cNvSpPr txBox="1"/>
          <p:nvPr/>
        </p:nvSpPr>
        <p:spPr>
          <a:xfrm>
            <a:off x="3895627" y="3967797"/>
            <a:ext cx="2289345"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£2.3bn budget constraints</a:t>
            </a:r>
          </a:p>
        </p:txBody>
      </p:sp>
      <p:sp>
        <p:nvSpPr>
          <p:cNvPr id="28" name="Rounded Rectangle 27"/>
          <p:cNvSpPr/>
          <p:nvPr/>
        </p:nvSpPr>
        <p:spPr>
          <a:xfrm>
            <a:off x="666733" y="4648200"/>
            <a:ext cx="5733906" cy="1733550"/>
          </a:xfrm>
          <a:prstGeom prst="roundRect">
            <a:avLst>
              <a:gd name="adj" fmla="val 13186"/>
            </a:avLst>
          </a:prstGeom>
          <a:gradFill rotWithShape="1">
            <a:gsLst>
              <a:gs pos="0">
                <a:srgbClr val="F0FDFA"/>
              </a:gs>
              <a:gs pos="100000">
                <a:srgbClr val="ECFEFF"/>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9" name="Round Same Side Corner Rectangle 28"/>
          <p:cNvSpPr/>
          <p:nvPr/>
        </p:nvSpPr>
        <p:spPr>
          <a:xfrm rot="16200000">
            <a:off x="-134002" y="5448935"/>
            <a:ext cx="1733550" cy="132080"/>
          </a:xfrm>
          <a:prstGeom prst="round2SameRect">
            <a:avLst>
              <a:gd name="adj1" fmla="val 50000"/>
              <a:gd name="adj2" fmla="val 0"/>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0" name="Rounded Rectangle 29"/>
          <p:cNvSpPr/>
          <p:nvPr/>
        </p:nvSpPr>
        <p:spPr>
          <a:xfrm>
            <a:off x="895327" y="4838699"/>
            <a:ext cx="380990" cy="380999"/>
          </a:xfrm>
          <a:prstGeom prst="roundRect">
            <a:avLst>
              <a:gd name="adj" fmla="val 4999500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1" name="Picture 30" descr="image.png"/>
          <p:cNvPicPr>
            <a:picLocks noChangeAspect="1"/>
          </p:cNvPicPr>
          <p:nvPr/>
        </p:nvPicPr>
        <p:blipFill>
          <a:blip r:embed="rId12">
            <a:alphaModFix/>
          </a:blip>
          <a:stretch>
            <a:fillRect/>
          </a:stretch>
        </p:blipFill>
        <p:spPr>
          <a:xfrm>
            <a:off x="971525" y="4966334"/>
            <a:ext cx="228594" cy="125729"/>
          </a:xfrm>
          <a:prstGeom prst="rect">
            <a:avLst/>
          </a:prstGeom>
        </p:spPr>
      </p:pic>
      <p:sp>
        <p:nvSpPr>
          <p:cNvPr id="32" name="TextBox 31"/>
          <p:cNvSpPr txBox="1"/>
          <p:nvPr/>
        </p:nvSpPr>
        <p:spPr>
          <a:xfrm>
            <a:off x="1390615" y="4826326"/>
            <a:ext cx="1412503" cy="405752"/>
          </a:xfrm>
          <a:prstGeom prst="rect">
            <a:avLst/>
          </a:prstGeom>
          <a:noFill/>
        </p:spPr>
        <p:txBody>
          <a:bodyPr wrap="none" lIns="73152" tIns="54864" rIns="73152" bIns="54864" anchor="ctr">
            <a:spAutoFit/>
          </a:bodyPr>
          <a:lstStyle/>
          <a:p>
            <a:pPr algn="l">
              <a:lnSpc>
                <a:spcPts val="2340"/>
              </a:lnSpc>
              <a:spcBef>
                <a:spcPts val="0"/>
              </a:spcBef>
              <a:spcAft>
                <a:spcPts val="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Outcomes</a:t>
            </a:r>
          </a:p>
        </p:txBody>
      </p:sp>
      <p:sp>
        <p:nvSpPr>
          <p:cNvPr id="33" name="Rounded Rectangle 32"/>
          <p:cNvSpPr/>
          <p:nvPr/>
        </p:nvSpPr>
        <p:spPr>
          <a:xfrm>
            <a:off x="895327" y="5334000"/>
            <a:ext cx="1695407" cy="857250"/>
          </a:xfrm>
          <a:prstGeom prst="roundRect">
            <a:avLst>
              <a:gd name="adj" fmla="val 17777"/>
            </a:avLst>
          </a:prstGeom>
          <a:solidFill>
            <a:srgbClr val="FFFFFF">
              <a:alpha val="6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4" name="TextBox 33"/>
          <p:cNvSpPr txBox="1"/>
          <p:nvPr/>
        </p:nvSpPr>
        <p:spPr>
          <a:xfrm>
            <a:off x="1227537" y="5419802"/>
            <a:ext cx="1030988" cy="457048"/>
          </a:xfrm>
          <a:prstGeom prst="rect">
            <a:avLst/>
          </a:prstGeom>
          <a:noFill/>
        </p:spPr>
        <p:txBody>
          <a:bodyPr wrap="none" lIns="73152" tIns="54864" rIns="73152" bIns="54864" anchor="ctr">
            <a:spAutoFit/>
          </a:bodyPr>
          <a:lstStyle/>
          <a:p>
            <a:pPr algn="ctr">
              <a:lnSpc>
                <a:spcPts val="2730"/>
              </a:lnSpc>
              <a:spcBef>
                <a:spcPts val="0"/>
              </a:spcBef>
              <a:spcAft>
                <a:spcPts val="0"/>
              </a:spcAft>
            </a:pPr>
            <a:r>
              <a:rPr sz="2800"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30M+</a:t>
            </a:r>
          </a:p>
        </p:txBody>
      </p:sp>
      <p:sp>
        <p:nvSpPr>
          <p:cNvPr id="35" name="TextBox 34"/>
          <p:cNvSpPr txBox="1"/>
          <p:nvPr/>
        </p:nvSpPr>
        <p:spPr>
          <a:xfrm>
            <a:off x="1346961" y="5812290"/>
            <a:ext cx="792140" cy="300723"/>
          </a:xfrm>
          <a:prstGeom prst="rect">
            <a:avLst/>
          </a:prstGeom>
          <a:noFill/>
        </p:spPr>
        <p:txBody>
          <a:bodyPr wrap="none" lIns="73152" tIns="54864" rIns="73152" bIns="54864" anchor="ctr">
            <a:spAutoFit/>
          </a:bodyPr>
          <a:lstStyle/>
          <a:p>
            <a:pPr algn="ctr">
              <a:lnSpc>
                <a:spcPts val="1560"/>
              </a:lnSpc>
              <a:spcBef>
                <a:spcPts val="0"/>
              </a:spcBef>
              <a:spcAft>
                <a:spcPts val="0"/>
              </a:spcAft>
            </a:pPr>
            <a:r>
              <a:rPr sz="12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App Users</a:t>
            </a:r>
          </a:p>
        </p:txBody>
      </p:sp>
      <p:sp>
        <p:nvSpPr>
          <p:cNvPr id="36" name="Rounded Rectangle 35"/>
          <p:cNvSpPr/>
          <p:nvPr/>
        </p:nvSpPr>
        <p:spPr>
          <a:xfrm>
            <a:off x="2705032" y="5334000"/>
            <a:ext cx="1695407" cy="857250"/>
          </a:xfrm>
          <a:prstGeom prst="roundRect">
            <a:avLst>
              <a:gd name="adj" fmla="val 17777"/>
            </a:avLst>
          </a:prstGeom>
          <a:solidFill>
            <a:srgbClr val="FFFFFF">
              <a:alpha val="6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7" name="TextBox 36"/>
          <p:cNvSpPr txBox="1"/>
          <p:nvPr/>
        </p:nvSpPr>
        <p:spPr>
          <a:xfrm>
            <a:off x="3149452" y="5419802"/>
            <a:ext cx="806567" cy="457048"/>
          </a:xfrm>
          <a:prstGeom prst="rect">
            <a:avLst/>
          </a:prstGeom>
          <a:noFill/>
        </p:spPr>
        <p:txBody>
          <a:bodyPr wrap="none" lIns="73152" tIns="54864" rIns="73152" bIns="54864" anchor="ctr">
            <a:spAutoFit/>
          </a:bodyPr>
          <a:lstStyle/>
          <a:p>
            <a:pPr algn="ctr">
              <a:lnSpc>
                <a:spcPts val="2730"/>
              </a:lnSpc>
              <a:spcBef>
                <a:spcPts val="0"/>
              </a:spcBef>
              <a:spcAft>
                <a:spcPts val="0"/>
              </a:spcAft>
            </a:pPr>
            <a:r>
              <a:rPr sz="2800" b="1" i="1">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70%</a:t>
            </a:r>
          </a:p>
        </p:txBody>
      </p:sp>
      <p:sp>
        <p:nvSpPr>
          <p:cNvPr id="38" name="TextBox 37"/>
          <p:cNvSpPr txBox="1"/>
          <p:nvPr/>
        </p:nvSpPr>
        <p:spPr>
          <a:xfrm>
            <a:off x="2981136" y="5812290"/>
            <a:ext cx="1143198" cy="300723"/>
          </a:xfrm>
          <a:prstGeom prst="rect">
            <a:avLst/>
          </a:prstGeom>
          <a:noFill/>
        </p:spPr>
        <p:txBody>
          <a:bodyPr wrap="none" lIns="73152" tIns="54864" rIns="73152" bIns="54864" anchor="ctr">
            <a:spAutoFit/>
          </a:bodyPr>
          <a:lstStyle/>
          <a:p>
            <a:pPr algn="ctr">
              <a:lnSpc>
                <a:spcPts val="1560"/>
              </a:lnSpc>
              <a:spcBef>
                <a:spcPts val="0"/>
              </a:spcBef>
              <a:spcAft>
                <a:spcPts val="0"/>
              </a:spcAft>
            </a:pPr>
            <a:r>
              <a:rPr sz="12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Less Paperwork</a:t>
            </a:r>
          </a:p>
        </p:txBody>
      </p:sp>
      <p:sp>
        <p:nvSpPr>
          <p:cNvPr id="39" name="Rounded Rectangle 38"/>
          <p:cNvSpPr/>
          <p:nvPr/>
        </p:nvSpPr>
        <p:spPr>
          <a:xfrm>
            <a:off x="4514737" y="5334000"/>
            <a:ext cx="1695407" cy="857250"/>
          </a:xfrm>
          <a:prstGeom prst="roundRect">
            <a:avLst>
              <a:gd name="adj" fmla="val 17777"/>
            </a:avLst>
          </a:prstGeom>
          <a:solidFill>
            <a:srgbClr val="FFFFFF">
              <a:alpha val="6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0" name="TextBox 39"/>
          <p:cNvSpPr txBox="1"/>
          <p:nvPr/>
        </p:nvSpPr>
        <p:spPr>
          <a:xfrm>
            <a:off x="4969578" y="5419802"/>
            <a:ext cx="785728" cy="457048"/>
          </a:xfrm>
          <a:prstGeom prst="rect">
            <a:avLst/>
          </a:prstGeom>
          <a:noFill/>
        </p:spPr>
        <p:txBody>
          <a:bodyPr wrap="none" lIns="73152" tIns="54864" rIns="73152" bIns="54864" anchor="ctr">
            <a:spAutoFit/>
          </a:bodyPr>
          <a:lstStyle/>
          <a:p>
            <a:pPr algn="ctr">
              <a:lnSpc>
                <a:spcPts val="2730"/>
              </a:lnSpc>
              <a:spcBef>
                <a:spcPts val="0"/>
              </a:spcBef>
              <a:spcAft>
                <a:spcPts val="0"/>
              </a:spcAft>
            </a:pPr>
            <a:r>
              <a:rPr sz="2800" b="1" i="1">
                <a:solidFill>
                  <a:srgbClr val="06B6D4"/>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24/7</a:t>
            </a:r>
          </a:p>
        </p:txBody>
      </p:sp>
      <p:sp>
        <p:nvSpPr>
          <p:cNvPr id="41" name="TextBox 40"/>
          <p:cNvSpPr txBox="1"/>
          <p:nvPr/>
        </p:nvSpPr>
        <p:spPr>
          <a:xfrm>
            <a:off x="4837104" y="5812290"/>
            <a:ext cx="1050673" cy="300723"/>
          </a:xfrm>
          <a:prstGeom prst="rect">
            <a:avLst/>
          </a:prstGeom>
          <a:noFill/>
        </p:spPr>
        <p:txBody>
          <a:bodyPr wrap="none" lIns="73152" tIns="54864" rIns="73152" bIns="54864" anchor="ctr">
            <a:spAutoFit/>
          </a:bodyPr>
          <a:lstStyle/>
          <a:p>
            <a:pPr algn="ctr">
              <a:lnSpc>
                <a:spcPts val="1560"/>
              </a:lnSpc>
              <a:spcBef>
                <a:spcPts val="0"/>
              </a:spcBef>
              <a:spcAft>
                <a:spcPts val="0"/>
              </a:spcAft>
            </a:pPr>
            <a:r>
              <a:rPr sz="12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Patient Access</a:t>
            </a:r>
          </a:p>
        </p:txBody>
      </p:sp>
      <p:sp>
        <p:nvSpPr>
          <p:cNvPr id="42" name="Rectangle 41"/>
          <p:cNvSpPr/>
          <p:nvPr/>
        </p:nvSpPr>
        <p:spPr>
          <a:xfrm>
            <a:off x="6895927" y="1257300"/>
            <a:ext cx="4629034" cy="5238749"/>
          </a:xfrm>
          <a:prstGeom prst="rect">
            <a:avLst/>
          </a:prstGeom>
          <a:blipFill>
            <a:blip r:embed="rId13"/>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3" name="Rectangle 42"/>
          <p:cNvSpPr/>
          <p:nvPr/>
        </p:nvSpPr>
        <p:spPr>
          <a:xfrm>
            <a:off x="6895927" y="1257300"/>
            <a:ext cx="4629034" cy="5238749"/>
          </a:xfrm>
          <a:prstGeom prst="rect">
            <a:avLst/>
          </a:prstGeom>
          <a:gradFill rotWithShape="1">
            <a:gsLst>
              <a:gs pos="0">
                <a:srgbClr val="1E3A8A">
                  <a:alpha val="85000"/>
                </a:srgbClr>
              </a:gs>
              <a:gs pos="100000">
                <a:srgbClr val="0891B2">
                  <a:alpha val="75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4" name="Rounded Rectangle 43"/>
          <p:cNvSpPr/>
          <p:nvPr/>
        </p:nvSpPr>
        <p:spPr>
          <a:xfrm>
            <a:off x="7200719" y="1924049"/>
            <a:ext cx="4019449" cy="1971675"/>
          </a:xfrm>
          <a:prstGeom prst="roundRect">
            <a:avLst>
              <a:gd name="adj" fmla="val 11594"/>
            </a:avLst>
          </a:prstGeom>
          <a:solidFill>
            <a:srgbClr val="FFFFFF">
              <a:alpha val="10000"/>
            </a:srgbClr>
          </a:solidFill>
          <a:ln w="8255">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5" name="Picture 44" descr="image.png"/>
          <p:cNvPicPr>
            <a:picLocks noChangeAspect="1"/>
          </p:cNvPicPr>
          <p:nvPr/>
        </p:nvPicPr>
        <p:blipFill>
          <a:blip r:embed="rId14">
            <a:alphaModFix/>
          </a:blip>
          <a:stretch>
            <a:fillRect/>
          </a:stretch>
        </p:blipFill>
        <p:spPr>
          <a:xfrm>
            <a:off x="7438839" y="2248228"/>
            <a:ext cx="342891" cy="266043"/>
          </a:xfrm>
          <a:prstGeom prst="rect">
            <a:avLst/>
          </a:prstGeom>
        </p:spPr>
      </p:pic>
      <p:sp>
        <p:nvSpPr>
          <p:cNvPr id="46" name="TextBox 45"/>
          <p:cNvSpPr txBox="1"/>
          <p:nvPr/>
        </p:nvSpPr>
        <p:spPr>
          <a:xfrm>
            <a:off x="7896027" y="2144666"/>
            <a:ext cx="2826351" cy="482696"/>
          </a:xfrm>
          <a:prstGeom prst="rect">
            <a:avLst/>
          </a:prstGeom>
          <a:noFill/>
        </p:spPr>
        <p:txBody>
          <a:bodyPr wrap="none" lIns="73152" tIns="54864" rIns="73152" bIns="54864" anchor="ctr">
            <a:spAutoFit/>
          </a:bodyPr>
          <a:lstStyle/>
          <a:p>
            <a:pPr algn="l">
              <a:lnSpc>
                <a:spcPts val="2925"/>
              </a:lnSpc>
              <a:spcBef>
                <a:spcPts val="0"/>
              </a:spcBef>
              <a:spcAft>
                <a:spcPts val="0"/>
              </a:spcAft>
            </a:pPr>
            <a:r>
              <a:rPr sz="2800" b="1" i="1">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Healthcare Sector</a:t>
            </a:r>
          </a:p>
        </p:txBody>
      </p:sp>
      <p:sp>
        <p:nvSpPr>
          <p:cNvPr id="47" name="TextBox 46"/>
          <p:cNvSpPr txBox="1"/>
          <p:nvPr/>
        </p:nvSpPr>
        <p:spPr>
          <a:xfrm>
            <a:off x="7438839" y="2606391"/>
            <a:ext cx="3543211" cy="1188018"/>
          </a:xfrm>
          <a:prstGeom prst="rect">
            <a:avLst/>
          </a:prstGeom>
          <a:noFill/>
        </p:spPr>
        <p:txBody>
          <a:bodyPr wrap="square" lIns="73152" tIns="54864" rIns="73152" bIns="54864" anchor="ctr">
            <a:spAutoFit/>
          </a:bodyPr>
          <a:lstStyle/>
          <a:p>
            <a:pPr algn="ctr">
              <a:lnSpc>
                <a:spcPts val="2080"/>
              </a:lnSpc>
              <a:spcBef>
                <a:spcPts val="0"/>
              </a:spcBef>
              <a:spcAft>
                <a:spcPts val="0"/>
              </a:spcAft>
            </a:pPr>
            <a:r>
              <a:rPr b="0" i="1" dirty="0">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The NHS demonstrates how </a:t>
            </a:r>
            <a:r>
              <a:rPr b="1" i="1" dirty="0">
                <a:solidFill>
                  <a:srgbClr val="FCD34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integrated information systems</a:t>
            </a:r>
            <a:r>
              <a:rPr b="0" i="1" dirty="0">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can transform public service delivery at scale </a:t>
            </a:r>
          </a:p>
        </p:txBody>
      </p:sp>
      <p:pic>
        <p:nvPicPr>
          <p:cNvPr id="48" name="Picture 47" descr="image.png"/>
          <p:cNvPicPr>
            <a:picLocks noChangeAspect="1"/>
          </p:cNvPicPr>
          <p:nvPr/>
        </p:nvPicPr>
        <p:blipFill>
          <a:blip r:embed="rId15">
            <a:alphaModFix/>
          </a:blip>
          <a:stretch>
            <a:fillRect/>
          </a:stretch>
        </p:blipFill>
        <p:spPr>
          <a:xfrm>
            <a:off x="7200719" y="4112895"/>
            <a:ext cx="228594" cy="194309"/>
          </a:xfrm>
          <a:prstGeom prst="rect">
            <a:avLst/>
          </a:prstGeom>
        </p:spPr>
      </p:pic>
      <p:sp>
        <p:nvSpPr>
          <p:cNvPr id="49" name="TextBox 48"/>
          <p:cNvSpPr txBox="1"/>
          <p:nvPr/>
        </p:nvSpPr>
        <p:spPr>
          <a:xfrm>
            <a:off x="7543611" y="4028594"/>
            <a:ext cx="3676558"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1600" b="0" i="1">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Successfully modernized patient data management</a:t>
            </a:r>
          </a:p>
        </p:txBody>
      </p:sp>
      <p:pic>
        <p:nvPicPr>
          <p:cNvPr id="50" name="Picture 49" descr="image.png"/>
          <p:cNvPicPr>
            <a:picLocks noChangeAspect="1"/>
          </p:cNvPicPr>
          <p:nvPr/>
        </p:nvPicPr>
        <p:blipFill>
          <a:blip r:embed="rId15">
            <a:alphaModFix/>
          </a:blip>
          <a:stretch>
            <a:fillRect/>
          </a:stretch>
        </p:blipFill>
        <p:spPr>
          <a:xfrm>
            <a:off x="7200719" y="4741545"/>
            <a:ext cx="228594" cy="194309"/>
          </a:xfrm>
          <a:prstGeom prst="rect">
            <a:avLst/>
          </a:prstGeom>
        </p:spPr>
      </p:pic>
      <p:sp>
        <p:nvSpPr>
          <p:cNvPr id="51" name="TextBox 50"/>
          <p:cNvSpPr txBox="1"/>
          <p:nvPr/>
        </p:nvSpPr>
        <p:spPr>
          <a:xfrm>
            <a:off x="7543611" y="4657244"/>
            <a:ext cx="3676558"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1600" b="0" i="1">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Improved interoperability across healthcare providers</a:t>
            </a:r>
          </a:p>
        </p:txBody>
      </p:sp>
      <p:pic>
        <p:nvPicPr>
          <p:cNvPr id="52" name="Picture 51" descr="image.png"/>
          <p:cNvPicPr>
            <a:picLocks noChangeAspect="1"/>
          </p:cNvPicPr>
          <p:nvPr/>
        </p:nvPicPr>
        <p:blipFill>
          <a:blip r:embed="rId15">
            <a:alphaModFix/>
          </a:blip>
          <a:stretch>
            <a:fillRect/>
          </a:stretch>
        </p:blipFill>
        <p:spPr>
          <a:xfrm>
            <a:off x="7200719" y="5370194"/>
            <a:ext cx="228594" cy="194309"/>
          </a:xfrm>
          <a:prstGeom prst="rect">
            <a:avLst/>
          </a:prstGeom>
        </p:spPr>
      </p:pic>
      <p:sp>
        <p:nvSpPr>
          <p:cNvPr id="53" name="TextBox 52"/>
          <p:cNvSpPr txBox="1"/>
          <p:nvPr/>
        </p:nvSpPr>
        <p:spPr>
          <a:xfrm>
            <a:off x="7543611" y="5285894"/>
            <a:ext cx="3676558"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1600" b="0" i="1">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Enhanced patient engagement through digital services</a:t>
            </a:r>
          </a:p>
        </p:txBody>
      </p:sp>
      <p:sp>
        <p:nvSpPr>
          <p:cNvPr id="54" name="Rectangle 53"/>
          <p:cNvSpPr/>
          <p:nvPr/>
        </p:nvSpPr>
        <p:spPr>
          <a:xfrm>
            <a:off x="0" y="6800850"/>
            <a:ext cx="12191695" cy="5715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495118" y="170781"/>
            <a:ext cx="11430052" cy="610936"/>
          </a:xfrm>
          <a:prstGeom prst="rect">
            <a:avLst/>
          </a:prstGeom>
          <a:noFill/>
        </p:spPr>
        <p:txBody>
          <a:bodyPr wrap="none" lIns="73152" tIns="54864" rIns="73152" bIns="54864" anchor="ctr">
            <a:spAutoFit/>
          </a:bodyPr>
          <a:lstStyle/>
          <a:p>
            <a:pPr algn="l">
              <a:lnSpc>
                <a:spcPts val="3900"/>
              </a:lnSpc>
              <a:spcBef>
                <a:spcPts val="0"/>
              </a:spcBef>
              <a:spcAft>
                <a:spcPts val="0"/>
              </a:spcAft>
            </a:pPr>
            <a:r>
              <a:rPr sz="40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Real-World Case Study 2: Siemens Digital Enterprise</a:t>
            </a:r>
          </a:p>
        </p:txBody>
      </p:sp>
      <p:sp>
        <p:nvSpPr>
          <p:cNvPr id="4" name="Rounded Rectangle 3"/>
          <p:cNvSpPr/>
          <p:nvPr/>
        </p:nvSpPr>
        <p:spPr>
          <a:xfrm>
            <a:off x="666733" y="1485900"/>
            <a:ext cx="5733906" cy="1390650"/>
          </a:xfrm>
          <a:prstGeom prst="roundRect">
            <a:avLst>
              <a:gd name="adj" fmla="val 16438"/>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 Same Side Corner Rectangle 4"/>
          <p:cNvSpPr/>
          <p:nvPr/>
        </p:nvSpPr>
        <p:spPr>
          <a:xfrm rot="16200000">
            <a:off x="37448" y="2115185"/>
            <a:ext cx="1390650"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ounded Rectangle 5"/>
          <p:cNvSpPr/>
          <p:nvPr/>
        </p:nvSpPr>
        <p:spPr>
          <a:xfrm>
            <a:off x="895327" y="1676400"/>
            <a:ext cx="380990" cy="380999"/>
          </a:xfrm>
          <a:prstGeom prst="roundRect">
            <a:avLst>
              <a:gd name="adj" fmla="val 49995000"/>
            </a:avLst>
          </a:prstGeom>
          <a:solidFill>
            <a:srgbClr val="0891B2">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descr="image.png"/>
          <p:cNvPicPr>
            <a:picLocks noChangeAspect="1"/>
          </p:cNvPicPr>
          <p:nvPr/>
        </p:nvPicPr>
        <p:blipFill>
          <a:blip r:embed="rId3">
            <a:alphaModFix/>
          </a:blip>
          <a:stretch>
            <a:fillRect/>
          </a:stretch>
        </p:blipFill>
        <p:spPr>
          <a:xfrm>
            <a:off x="971525" y="1774031"/>
            <a:ext cx="228594" cy="185737"/>
          </a:xfrm>
          <a:prstGeom prst="rect">
            <a:avLst/>
          </a:prstGeom>
        </p:spPr>
      </p:pic>
      <p:sp>
        <p:nvSpPr>
          <p:cNvPr id="8" name="TextBox 7"/>
          <p:cNvSpPr txBox="1"/>
          <p:nvPr/>
        </p:nvSpPr>
        <p:spPr>
          <a:xfrm>
            <a:off x="1390615" y="1664025"/>
            <a:ext cx="2162708" cy="405752"/>
          </a:xfrm>
          <a:prstGeom prst="rect">
            <a:avLst/>
          </a:prstGeom>
          <a:noFill/>
        </p:spPr>
        <p:txBody>
          <a:bodyPr wrap="none" lIns="73152" tIns="54864" rIns="73152" bIns="54864" anchor="ctr">
            <a:spAutoFit/>
          </a:bodyPr>
          <a:lstStyle/>
          <a:p>
            <a:pPr algn="l">
              <a:lnSpc>
                <a:spcPts val="2340"/>
              </a:lnSpc>
              <a:spcBef>
                <a:spcPts val="0"/>
              </a:spcBef>
              <a:spcAft>
                <a:spcPts val="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Implementation</a:t>
            </a:r>
          </a:p>
        </p:txBody>
      </p:sp>
      <p:pic>
        <p:nvPicPr>
          <p:cNvPr id="9" name="Picture 8" descr="image.png"/>
          <p:cNvPicPr>
            <a:picLocks noChangeAspect="1"/>
          </p:cNvPicPr>
          <p:nvPr/>
        </p:nvPicPr>
        <p:blipFill>
          <a:blip r:embed="rId4">
            <a:alphaModFix/>
          </a:blip>
          <a:stretch>
            <a:fillRect/>
          </a:stretch>
        </p:blipFill>
        <p:spPr>
          <a:xfrm>
            <a:off x="971525" y="2365272"/>
            <a:ext cx="171445" cy="127204"/>
          </a:xfrm>
          <a:prstGeom prst="rect">
            <a:avLst/>
          </a:prstGeom>
        </p:spPr>
      </p:pic>
      <p:sp>
        <p:nvSpPr>
          <p:cNvPr id="10" name="TextBox 9"/>
          <p:cNvSpPr txBox="1"/>
          <p:nvPr/>
        </p:nvSpPr>
        <p:spPr>
          <a:xfrm>
            <a:off x="1219169" y="2127255"/>
            <a:ext cx="1419189" cy="603242"/>
          </a:xfrm>
          <a:prstGeom prst="rect">
            <a:avLst/>
          </a:prstGeom>
          <a:noFill/>
        </p:spPr>
        <p:txBody>
          <a:bodyPr wrap="square" lIns="73152" tIns="54864" rIns="73152" bIns="54864" anchor="ctr">
            <a:spAutoFit/>
          </a:bodyPr>
          <a:lstStyle/>
          <a:p>
            <a:pPr algn="l">
              <a:spcBef>
                <a:spcPts val="0"/>
              </a:spcBef>
              <a:spcAft>
                <a:spcPts val="0"/>
              </a:spcAft>
            </a:pPr>
            <a:r>
              <a:rPr sz="1600" b="0" i="1" dirty="0" err="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MindSphere</a:t>
            </a:r>
            <a:r>
              <a:rPr sz="1600" b="0" i="1" dirty="0">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IoT Platform</a:t>
            </a:r>
          </a:p>
        </p:txBody>
      </p:sp>
      <p:pic>
        <p:nvPicPr>
          <p:cNvPr id="11" name="Picture 10" descr="image.png"/>
          <p:cNvPicPr>
            <a:picLocks noChangeAspect="1"/>
          </p:cNvPicPr>
          <p:nvPr/>
        </p:nvPicPr>
        <p:blipFill>
          <a:blip r:embed="rId5">
            <a:alphaModFix/>
          </a:blip>
          <a:stretch>
            <a:fillRect/>
          </a:stretch>
        </p:blipFill>
        <p:spPr>
          <a:xfrm>
            <a:off x="2752656" y="2348680"/>
            <a:ext cx="171445" cy="160388"/>
          </a:xfrm>
          <a:prstGeom prst="rect">
            <a:avLst/>
          </a:prstGeom>
        </p:spPr>
      </p:pic>
      <p:sp>
        <p:nvSpPr>
          <p:cNvPr id="12" name="TextBox 11"/>
          <p:cNvSpPr txBox="1"/>
          <p:nvPr/>
        </p:nvSpPr>
        <p:spPr>
          <a:xfrm>
            <a:off x="3000299" y="2142644"/>
            <a:ext cx="1419189"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Digital Twin Technology</a:t>
            </a:r>
          </a:p>
        </p:txBody>
      </p:sp>
      <p:pic>
        <p:nvPicPr>
          <p:cNvPr id="13" name="Picture 12" descr="image.png"/>
          <p:cNvPicPr>
            <a:picLocks noChangeAspect="1"/>
          </p:cNvPicPr>
          <p:nvPr/>
        </p:nvPicPr>
        <p:blipFill>
          <a:blip r:embed="rId6">
            <a:alphaModFix/>
          </a:blip>
          <a:stretch>
            <a:fillRect/>
          </a:stretch>
        </p:blipFill>
        <p:spPr>
          <a:xfrm>
            <a:off x="4543311" y="2359741"/>
            <a:ext cx="171445" cy="138266"/>
          </a:xfrm>
          <a:prstGeom prst="rect">
            <a:avLst/>
          </a:prstGeom>
        </p:spPr>
      </p:pic>
      <p:sp>
        <p:nvSpPr>
          <p:cNvPr id="14" name="TextBox 13"/>
          <p:cNvSpPr txBox="1"/>
          <p:nvPr/>
        </p:nvSpPr>
        <p:spPr>
          <a:xfrm>
            <a:off x="4790955" y="2142643"/>
            <a:ext cx="1419189"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Cloud-Based Analytics</a:t>
            </a:r>
          </a:p>
        </p:txBody>
      </p:sp>
      <p:sp>
        <p:nvSpPr>
          <p:cNvPr id="15" name="Rounded Rectangle 14"/>
          <p:cNvSpPr/>
          <p:nvPr/>
        </p:nvSpPr>
        <p:spPr>
          <a:xfrm>
            <a:off x="666733" y="3067050"/>
            <a:ext cx="5733906" cy="1504950"/>
          </a:xfrm>
          <a:prstGeom prst="roundRect">
            <a:avLst>
              <a:gd name="adj" fmla="val 15189"/>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6" name="Round Same Side Corner Rectangle 15"/>
          <p:cNvSpPr/>
          <p:nvPr/>
        </p:nvSpPr>
        <p:spPr>
          <a:xfrm rot="16200000">
            <a:off x="-19702" y="3753485"/>
            <a:ext cx="1504950" cy="132080"/>
          </a:xfrm>
          <a:prstGeom prst="round2SameRect">
            <a:avLst>
              <a:gd name="adj1" fmla="val 50000"/>
              <a:gd name="adj2" fmla="val 0"/>
            </a:avLst>
          </a:prstGeom>
          <a:solidFill>
            <a:srgbClr val="F59E0B"/>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7" name="Rounded Rectangle 16"/>
          <p:cNvSpPr/>
          <p:nvPr/>
        </p:nvSpPr>
        <p:spPr>
          <a:xfrm>
            <a:off x="895327" y="3257550"/>
            <a:ext cx="380990" cy="380999"/>
          </a:xfrm>
          <a:prstGeom prst="roundRect">
            <a:avLst>
              <a:gd name="adj" fmla="val 49995000"/>
            </a:avLst>
          </a:prstGeom>
          <a:solidFill>
            <a:srgbClr val="F59E0B">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8" name="Picture 17" descr="image.png"/>
          <p:cNvPicPr>
            <a:picLocks noChangeAspect="1"/>
          </p:cNvPicPr>
          <p:nvPr/>
        </p:nvPicPr>
        <p:blipFill>
          <a:blip r:embed="rId7">
            <a:alphaModFix/>
          </a:blip>
          <a:stretch>
            <a:fillRect/>
          </a:stretch>
        </p:blipFill>
        <p:spPr>
          <a:xfrm>
            <a:off x="971525" y="3355181"/>
            <a:ext cx="228594" cy="185737"/>
          </a:xfrm>
          <a:prstGeom prst="rect">
            <a:avLst/>
          </a:prstGeom>
        </p:spPr>
      </p:pic>
      <p:sp>
        <p:nvSpPr>
          <p:cNvPr id="19" name="TextBox 18"/>
          <p:cNvSpPr txBox="1"/>
          <p:nvPr/>
        </p:nvSpPr>
        <p:spPr>
          <a:xfrm>
            <a:off x="1390615" y="3245175"/>
            <a:ext cx="1566391" cy="405752"/>
          </a:xfrm>
          <a:prstGeom prst="rect">
            <a:avLst/>
          </a:prstGeom>
          <a:noFill/>
        </p:spPr>
        <p:txBody>
          <a:bodyPr wrap="none" lIns="73152" tIns="54864" rIns="73152" bIns="54864" anchor="ctr">
            <a:spAutoFit/>
          </a:bodyPr>
          <a:lstStyle/>
          <a:p>
            <a:pPr algn="l">
              <a:lnSpc>
                <a:spcPts val="2340"/>
              </a:lnSpc>
              <a:spcBef>
                <a:spcPts val="0"/>
              </a:spcBef>
              <a:spcAft>
                <a:spcPts val="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Challenges</a:t>
            </a:r>
          </a:p>
        </p:txBody>
      </p:sp>
      <p:pic>
        <p:nvPicPr>
          <p:cNvPr id="20" name="Picture 19" descr="image.png"/>
          <p:cNvPicPr>
            <a:picLocks noChangeAspect="1"/>
          </p:cNvPicPr>
          <p:nvPr/>
        </p:nvPicPr>
        <p:blipFill>
          <a:blip r:embed="rId8">
            <a:alphaModFix/>
          </a:blip>
          <a:stretch>
            <a:fillRect/>
          </a:stretch>
        </p:blipFill>
        <p:spPr>
          <a:xfrm>
            <a:off x="971525" y="3802011"/>
            <a:ext cx="171445" cy="149327"/>
          </a:xfrm>
          <a:prstGeom prst="rect">
            <a:avLst/>
          </a:prstGeom>
        </p:spPr>
      </p:pic>
      <p:sp>
        <p:nvSpPr>
          <p:cNvPr id="21" name="TextBox 20"/>
          <p:cNvSpPr txBox="1"/>
          <p:nvPr/>
        </p:nvSpPr>
        <p:spPr>
          <a:xfrm>
            <a:off x="1219169" y="3710622"/>
            <a:ext cx="2016834"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Integration complexity</a:t>
            </a:r>
          </a:p>
        </p:txBody>
      </p:sp>
      <p:pic>
        <p:nvPicPr>
          <p:cNvPr id="22" name="Picture 21" descr="image.png"/>
          <p:cNvPicPr>
            <a:picLocks noChangeAspect="1"/>
          </p:cNvPicPr>
          <p:nvPr/>
        </p:nvPicPr>
        <p:blipFill>
          <a:blip r:embed="rId9">
            <a:alphaModFix/>
          </a:blip>
          <a:stretch>
            <a:fillRect/>
          </a:stretch>
        </p:blipFill>
        <p:spPr>
          <a:xfrm>
            <a:off x="3647983" y="3807541"/>
            <a:ext cx="171445" cy="138266"/>
          </a:xfrm>
          <a:prstGeom prst="rect">
            <a:avLst/>
          </a:prstGeom>
        </p:spPr>
      </p:pic>
      <p:sp>
        <p:nvSpPr>
          <p:cNvPr id="23" name="TextBox 22"/>
          <p:cNvSpPr txBox="1"/>
          <p:nvPr/>
        </p:nvSpPr>
        <p:spPr>
          <a:xfrm>
            <a:off x="3895627" y="3710622"/>
            <a:ext cx="1854097"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Workforce upskilling</a:t>
            </a:r>
          </a:p>
        </p:txBody>
      </p:sp>
      <p:pic>
        <p:nvPicPr>
          <p:cNvPr id="24" name="Picture 23" descr="image.png"/>
          <p:cNvPicPr>
            <a:picLocks noChangeAspect="1"/>
          </p:cNvPicPr>
          <p:nvPr/>
        </p:nvPicPr>
        <p:blipFill>
          <a:blip r:embed="rId10">
            <a:alphaModFix/>
          </a:blip>
          <a:stretch>
            <a:fillRect/>
          </a:stretch>
        </p:blipFill>
        <p:spPr>
          <a:xfrm>
            <a:off x="971525" y="4177480"/>
            <a:ext cx="171445" cy="160388"/>
          </a:xfrm>
          <a:prstGeom prst="rect">
            <a:avLst/>
          </a:prstGeom>
        </p:spPr>
      </p:pic>
      <p:sp>
        <p:nvSpPr>
          <p:cNvPr id="25" name="TextBox 24"/>
          <p:cNvSpPr txBox="1"/>
          <p:nvPr/>
        </p:nvSpPr>
        <p:spPr>
          <a:xfrm>
            <a:off x="1219169" y="4082097"/>
            <a:ext cx="1917833"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Cybersecurity threats</a:t>
            </a:r>
          </a:p>
        </p:txBody>
      </p:sp>
      <p:pic>
        <p:nvPicPr>
          <p:cNvPr id="26" name="Picture 25" descr="image.png"/>
          <p:cNvPicPr>
            <a:picLocks noChangeAspect="1"/>
          </p:cNvPicPr>
          <p:nvPr/>
        </p:nvPicPr>
        <p:blipFill>
          <a:blip r:embed="rId11">
            <a:alphaModFix/>
          </a:blip>
          <a:stretch>
            <a:fillRect/>
          </a:stretch>
        </p:blipFill>
        <p:spPr>
          <a:xfrm>
            <a:off x="3647983" y="4207899"/>
            <a:ext cx="171445" cy="99551"/>
          </a:xfrm>
          <a:prstGeom prst="rect">
            <a:avLst/>
          </a:prstGeom>
        </p:spPr>
      </p:pic>
      <p:sp>
        <p:nvSpPr>
          <p:cNvPr id="27" name="TextBox 26"/>
          <p:cNvSpPr txBox="1"/>
          <p:nvPr/>
        </p:nvSpPr>
        <p:spPr>
          <a:xfrm>
            <a:off x="3895627" y="4082097"/>
            <a:ext cx="2034468"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High initial investment</a:t>
            </a:r>
          </a:p>
        </p:txBody>
      </p:sp>
      <p:sp>
        <p:nvSpPr>
          <p:cNvPr id="28" name="Rounded Rectangle 27"/>
          <p:cNvSpPr/>
          <p:nvPr/>
        </p:nvSpPr>
        <p:spPr>
          <a:xfrm>
            <a:off x="666733" y="4762500"/>
            <a:ext cx="5733906" cy="1504950"/>
          </a:xfrm>
          <a:prstGeom prst="roundRect">
            <a:avLst>
              <a:gd name="adj" fmla="val 15189"/>
            </a:avLst>
          </a:prstGeom>
          <a:gradFill rotWithShape="1">
            <a:gsLst>
              <a:gs pos="0">
                <a:srgbClr val="F0FDFA"/>
              </a:gs>
              <a:gs pos="100000">
                <a:srgbClr val="ECFEFF"/>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9" name="Round Same Side Corner Rectangle 28"/>
          <p:cNvSpPr/>
          <p:nvPr/>
        </p:nvSpPr>
        <p:spPr>
          <a:xfrm rot="16200000">
            <a:off x="-19702" y="5448935"/>
            <a:ext cx="1504950" cy="132080"/>
          </a:xfrm>
          <a:prstGeom prst="round2SameRect">
            <a:avLst>
              <a:gd name="adj1" fmla="val 50000"/>
              <a:gd name="adj2" fmla="val 0"/>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0" name="Rounded Rectangle 29"/>
          <p:cNvSpPr/>
          <p:nvPr/>
        </p:nvSpPr>
        <p:spPr>
          <a:xfrm>
            <a:off x="895327" y="4952999"/>
            <a:ext cx="380990" cy="380999"/>
          </a:xfrm>
          <a:prstGeom prst="roundRect">
            <a:avLst>
              <a:gd name="adj" fmla="val 4999500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31" name="Picture 30" descr="image.png"/>
          <p:cNvPicPr>
            <a:picLocks noChangeAspect="1"/>
          </p:cNvPicPr>
          <p:nvPr/>
        </p:nvPicPr>
        <p:blipFill>
          <a:blip r:embed="rId12">
            <a:alphaModFix/>
          </a:blip>
          <a:stretch>
            <a:fillRect/>
          </a:stretch>
        </p:blipFill>
        <p:spPr>
          <a:xfrm>
            <a:off x="971525" y="5054917"/>
            <a:ext cx="228594" cy="177164"/>
          </a:xfrm>
          <a:prstGeom prst="rect">
            <a:avLst/>
          </a:prstGeom>
        </p:spPr>
      </p:pic>
      <p:sp>
        <p:nvSpPr>
          <p:cNvPr id="32" name="TextBox 31"/>
          <p:cNvSpPr txBox="1"/>
          <p:nvPr/>
        </p:nvSpPr>
        <p:spPr>
          <a:xfrm>
            <a:off x="1390615" y="4940626"/>
            <a:ext cx="1412503" cy="405752"/>
          </a:xfrm>
          <a:prstGeom prst="rect">
            <a:avLst/>
          </a:prstGeom>
          <a:noFill/>
        </p:spPr>
        <p:txBody>
          <a:bodyPr wrap="none" lIns="73152" tIns="54864" rIns="73152" bIns="54864" anchor="ctr">
            <a:spAutoFit/>
          </a:bodyPr>
          <a:lstStyle/>
          <a:p>
            <a:pPr algn="l">
              <a:lnSpc>
                <a:spcPts val="2340"/>
              </a:lnSpc>
              <a:spcBef>
                <a:spcPts val="0"/>
              </a:spcBef>
              <a:spcAft>
                <a:spcPts val="0"/>
              </a:spcAft>
            </a:pPr>
            <a:r>
              <a:rPr sz="2400"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Outcomes</a:t>
            </a:r>
          </a:p>
        </p:txBody>
      </p:sp>
      <p:pic>
        <p:nvPicPr>
          <p:cNvPr id="33" name="Picture 32" descr="image.png"/>
          <p:cNvPicPr>
            <a:picLocks noChangeAspect="1"/>
          </p:cNvPicPr>
          <p:nvPr/>
        </p:nvPicPr>
        <p:blipFill>
          <a:blip r:embed="rId13">
            <a:alphaModFix/>
          </a:blip>
          <a:stretch>
            <a:fillRect/>
          </a:stretch>
        </p:blipFill>
        <p:spPr>
          <a:xfrm>
            <a:off x="895327" y="5509905"/>
            <a:ext cx="171445" cy="124439"/>
          </a:xfrm>
          <a:prstGeom prst="rect">
            <a:avLst/>
          </a:prstGeom>
        </p:spPr>
      </p:pic>
      <p:sp>
        <p:nvSpPr>
          <p:cNvPr id="34" name="TextBox 33"/>
          <p:cNvSpPr txBox="1"/>
          <p:nvPr/>
        </p:nvSpPr>
        <p:spPr>
          <a:xfrm>
            <a:off x="1142971" y="5406073"/>
            <a:ext cx="1862946"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20%</a:t>
            </a: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efficiency gains</a:t>
            </a:r>
          </a:p>
        </p:txBody>
      </p:sp>
      <p:pic>
        <p:nvPicPr>
          <p:cNvPr id="35" name="Picture 34" descr="image.png"/>
          <p:cNvPicPr>
            <a:picLocks noChangeAspect="1"/>
          </p:cNvPicPr>
          <p:nvPr/>
        </p:nvPicPr>
        <p:blipFill>
          <a:blip r:embed="rId14">
            <a:alphaModFix/>
          </a:blip>
          <a:stretch>
            <a:fillRect/>
          </a:stretch>
        </p:blipFill>
        <p:spPr>
          <a:xfrm>
            <a:off x="3609884" y="5489165"/>
            <a:ext cx="171445" cy="165919"/>
          </a:xfrm>
          <a:prstGeom prst="rect">
            <a:avLst/>
          </a:prstGeom>
        </p:spPr>
      </p:pic>
      <p:sp>
        <p:nvSpPr>
          <p:cNvPr id="36" name="TextBox 35"/>
          <p:cNvSpPr txBox="1"/>
          <p:nvPr/>
        </p:nvSpPr>
        <p:spPr>
          <a:xfrm>
            <a:off x="3857528" y="5406073"/>
            <a:ext cx="2087751"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Predictive maintenance</a:t>
            </a:r>
          </a:p>
        </p:txBody>
      </p:sp>
      <p:pic>
        <p:nvPicPr>
          <p:cNvPr id="37" name="Picture 36" descr="image.png"/>
          <p:cNvPicPr>
            <a:picLocks noChangeAspect="1"/>
          </p:cNvPicPr>
          <p:nvPr/>
        </p:nvPicPr>
        <p:blipFill>
          <a:blip r:embed="rId15">
            <a:alphaModFix/>
          </a:blip>
          <a:stretch>
            <a:fillRect/>
          </a:stretch>
        </p:blipFill>
        <p:spPr>
          <a:xfrm>
            <a:off x="895327" y="5881226"/>
            <a:ext cx="171445" cy="143796"/>
          </a:xfrm>
          <a:prstGeom prst="rect">
            <a:avLst/>
          </a:prstGeom>
        </p:spPr>
      </p:pic>
      <p:sp>
        <p:nvSpPr>
          <p:cNvPr id="38" name="TextBox 37"/>
          <p:cNvSpPr txBox="1"/>
          <p:nvPr/>
        </p:nvSpPr>
        <p:spPr>
          <a:xfrm>
            <a:off x="1142971" y="5777548"/>
            <a:ext cx="1774781"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1" i="1">
                <a:solidFill>
                  <a:srgbClr val="10B98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£1.2bn</a:t>
            </a: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cost savings</a:t>
            </a:r>
          </a:p>
        </p:txBody>
      </p:sp>
      <p:pic>
        <p:nvPicPr>
          <p:cNvPr id="39" name="Picture 38" descr="image.png"/>
          <p:cNvPicPr>
            <a:picLocks noChangeAspect="1"/>
          </p:cNvPicPr>
          <p:nvPr/>
        </p:nvPicPr>
        <p:blipFill>
          <a:blip r:embed="rId16">
            <a:alphaModFix/>
          </a:blip>
          <a:stretch>
            <a:fillRect/>
          </a:stretch>
        </p:blipFill>
        <p:spPr>
          <a:xfrm>
            <a:off x="3609884" y="5878461"/>
            <a:ext cx="171445" cy="149327"/>
          </a:xfrm>
          <a:prstGeom prst="rect">
            <a:avLst/>
          </a:prstGeom>
        </p:spPr>
      </p:pic>
      <p:sp>
        <p:nvSpPr>
          <p:cNvPr id="40" name="TextBox 39"/>
          <p:cNvSpPr txBox="1"/>
          <p:nvPr/>
        </p:nvSpPr>
        <p:spPr>
          <a:xfrm>
            <a:off x="3857528" y="5777548"/>
            <a:ext cx="2048894"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Competitive advantage</a:t>
            </a:r>
          </a:p>
        </p:txBody>
      </p:sp>
      <p:sp>
        <p:nvSpPr>
          <p:cNvPr id="41" name="Rectangle 40"/>
          <p:cNvSpPr/>
          <p:nvPr/>
        </p:nvSpPr>
        <p:spPr>
          <a:xfrm>
            <a:off x="6895927" y="1257300"/>
            <a:ext cx="4629034" cy="5238749"/>
          </a:xfrm>
          <a:prstGeom prst="rect">
            <a:avLst/>
          </a:prstGeom>
          <a:blipFill>
            <a:blip r:embed="rId17"/>
            <a:stretch>
              <a:fillRect/>
            </a:stretch>
          </a:blip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2" name="Rectangle 41"/>
          <p:cNvSpPr/>
          <p:nvPr/>
        </p:nvSpPr>
        <p:spPr>
          <a:xfrm>
            <a:off x="6895927" y="1257300"/>
            <a:ext cx="4629034" cy="5238749"/>
          </a:xfrm>
          <a:prstGeom prst="rect">
            <a:avLst/>
          </a:prstGeom>
          <a:gradFill rotWithShape="1">
            <a:gsLst>
              <a:gs pos="0">
                <a:srgbClr val="1E3A8A">
                  <a:alpha val="88000"/>
                </a:srgbClr>
              </a:gs>
              <a:gs pos="100000">
                <a:srgbClr val="0891B2">
                  <a:alpha val="78000"/>
                </a:srgbClr>
              </a:gs>
            </a:gsLst>
            <a:lin ang="81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3" name="Rounded Rectangle 42"/>
          <p:cNvSpPr/>
          <p:nvPr/>
        </p:nvSpPr>
        <p:spPr>
          <a:xfrm>
            <a:off x="7200719" y="1962149"/>
            <a:ext cx="4019449" cy="2400300"/>
          </a:xfrm>
          <a:prstGeom prst="roundRect">
            <a:avLst>
              <a:gd name="adj" fmla="val 9523"/>
            </a:avLst>
          </a:prstGeom>
          <a:solidFill>
            <a:srgbClr val="FFFFFF">
              <a:alpha val="10000"/>
            </a:srgbClr>
          </a:solidFill>
          <a:ln w="8255">
            <a:solidFill>
              <a:srgbClr val="FFFFF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44" name="Picture 43" descr="image.png"/>
          <p:cNvPicPr>
            <a:picLocks noChangeAspect="1"/>
          </p:cNvPicPr>
          <p:nvPr/>
        </p:nvPicPr>
        <p:blipFill>
          <a:blip r:embed="rId18">
            <a:alphaModFix/>
          </a:blip>
          <a:stretch>
            <a:fillRect/>
          </a:stretch>
        </p:blipFill>
        <p:spPr>
          <a:xfrm>
            <a:off x="7438839" y="2484054"/>
            <a:ext cx="342891" cy="289691"/>
          </a:xfrm>
          <a:prstGeom prst="rect">
            <a:avLst/>
          </a:prstGeom>
        </p:spPr>
      </p:pic>
      <p:sp>
        <p:nvSpPr>
          <p:cNvPr id="45" name="TextBox 44"/>
          <p:cNvSpPr txBox="1"/>
          <p:nvPr/>
        </p:nvSpPr>
        <p:spPr>
          <a:xfrm>
            <a:off x="7485483" y="2796078"/>
            <a:ext cx="3449919" cy="482696"/>
          </a:xfrm>
          <a:prstGeom prst="rect">
            <a:avLst/>
          </a:prstGeom>
          <a:noFill/>
        </p:spPr>
        <p:txBody>
          <a:bodyPr wrap="none" lIns="73152" tIns="54864" rIns="73152" bIns="54864" anchor="ctr">
            <a:spAutoFit/>
          </a:bodyPr>
          <a:lstStyle/>
          <a:p>
            <a:pPr algn="l">
              <a:lnSpc>
                <a:spcPts val="2925"/>
              </a:lnSpc>
              <a:spcBef>
                <a:spcPts val="0"/>
              </a:spcBef>
              <a:spcAft>
                <a:spcPts val="0"/>
              </a:spcAft>
            </a:pPr>
            <a:r>
              <a:rPr sz="28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Manufacturing Sector</a:t>
            </a:r>
          </a:p>
        </p:txBody>
      </p:sp>
      <p:sp>
        <p:nvSpPr>
          <p:cNvPr id="46" name="TextBox 45"/>
          <p:cNvSpPr txBox="1"/>
          <p:nvPr/>
        </p:nvSpPr>
        <p:spPr>
          <a:xfrm>
            <a:off x="7438839" y="3207769"/>
            <a:ext cx="3543211" cy="918713"/>
          </a:xfrm>
          <a:prstGeom prst="rect">
            <a:avLst/>
          </a:prstGeom>
          <a:noFill/>
        </p:spPr>
        <p:txBody>
          <a:bodyPr wrap="square" lIns="73152" tIns="54864" rIns="73152" bIns="54864" anchor="ctr">
            <a:spAutoFit/>
          </a:bodyPr>
          <a:lstStyle/>
          <a:p>
            <a:pPr algn="ctr">
              <a:lnSpc>
                <a:spcPts val="2080"/>
              </a:lnSpc>
              <a:spcBef>
                <a:spcPts val="0"/>
              </a:spcBef>
              <a:spcAft>
                <a:spcPts val="0"/>
              </a:spcAft>
            </a:pPr>
            <a:r>
              <a:rPr sz="2000" b="0" i="1" dirty="0">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Siemens showcases </a:t>
            </a:r>
            <a:r>
              <a:rPr sz="2000" b="1" i="1" dirty="0">
                <a:solidFill>
                  <a:srgbClr val="FCD34D"/>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Industry 4.0 transformation</a:t>
            </a:r>
            <a:r>
              <a:rPr sz="2000" b="0" i="1" dirty="0">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through IoT and digital twin technologies </a:t>
            </a:r>
          </a:p>
        </p:txBody>
      </p:sp>
      <p:pic>
        <p:nvPicPr>
          <p:cNvPr id="47" name="Picture 46" descr="image.png"/>
          <p:cNvPicPr>
            <a:picLocks noChangeAspect="1"/>
          </p:cNvPicPr>
          <p:nvPr/>
        </p:nvPicPr>
        <p:blipFill>
          <a:blip r:embed="rId19">
            <a:alphaModFix/>
          </a:blip>
          <a:stretch>
            <a:fillRect/>
          </a:stretch>
        </p:blipFill>
        <p:spPr>
          <a:xfrm>
            <a:off x="7200719" y="4570095"/>
            <a:ext cx="228594" cy="194309"/>
          </a:xfrm>
          <a:prstGeom prst="rect">
            <a:avLst/>
          </a:prstGeom>
        </p:spPr>
      </p:pic>
      <p:sp>
        <p:nvSpPr>
          <p:cNvPr id="48" name="TextBox 47"/>
          <p:cNvSpPr txBox="1"/>
          <p:nvPr/>
        </p:nvSpPr>
        <p:spPr>
          <a:xfrm>
            <a:off x="7543611" y="4485794"/>
            <a:ext cx="3676558" cy="572464"/>
          </a:xfrm>
          <a:prstGeom prst="rect">
            <a:avLst/>
          </a:prstGeom>
          <a:noFill/>
        </p:spPr>
        <p:txBody>
          <a:bodyPr wrap="square" lIns="73152" tIns="54864" rIns="73152" bIns="54864" anchor="ctr">
            <a:spAutoFit/>
          </a:bodyPr>
          <a:lstStyle/>
          <a:p>
            <a:pPr algn="l">
              <a:lnSpc>
                <a:spcPts val="1755"/>
              </a:lnSpc>
              <a:spcBef>
                <a:spcPts val="0"/>
              </a:spcBef>
              <a:spcAft>
                <a:spcPts val="0"/>
              </a:spcAft>
            </a:pPr>
            <a:r>
              <a:rPr sz="1600" b="0" i="1">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Connected factories with real-time monitoring</a:t>
            </a:r>
          </a:p>
        </p:txBody>
      </p:sp>
      <p:pic>
        <p:nvPicPr>
          <p:cNvPr id="49" name="Picture 48" descr="image.png"/>
          <p:cNvPicPr>
            <a:picLocks noChangeAspect="1"/>
          </p:cNvPicPr>
          <p:nvPr/>
        </p:nvPicPr>
        <p:blipFill>
          <a:blip r:embed="rId19">
            <a:alphaModFix/>
          </a:blip>
          <a:stretch>
            <a:fillRect/>
          </a:stretch>
        </p:blipFill>
        <p:spPr>
          <a:xfrm>
            <a:off x="7200719" y="5198744"/>
            <a:ext cx="228594" cy="194309"/>
          </a:xfrm>
          <a:prstGeom prst="rect">
            <a:avLst/>
          </a:prstGeom>
        </p:spPr>
      </p:pic>
      <p:sp>
        <p:nvSpPr>
          <p:cNvPr id="50" name="TextBox 49"/>
          <p:cNvSpPr txBox="1"/>
          <p:nvPr/>
        </p:nvSpPr>
        <p:spPr>
          <a:xfrm>
            <a:off x="7543611" y="5101273"/>
            <a:ext cx="3584956"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AI-driven predictive maintenance systems</a:t>
            </a:r>
          </a:p>
        </p:txBody>
      </p:sp>
      <p:pic>
        <p:nvPicPr>
          <p:cNvPr id="51" name="Picture 50" descr="image.png"/>
          <p:cNvPicPr>
            <a:picLocks noChangeAspect="1"/>
          </p:cNvPicPr>
          <p:nvPr/>
        </p:nvPicPr>
        <p:blipFill>
          <a:blip r:embed="rId19">
            <a:alphaModFix/>
          </a:blip>
          <a:stretch>
            <a:fillRect/>
          </a:stretch>
        </p:blipFill>
        <p:spPr>
          <a:xfrm>
            <a:off x="7200719" y="5579745"/>
            <a:ext cx="228594" cy="194309"/>
          </a:xfrm>
          <a:prstGeom prst="rect">
            <a:avLst/>
          </a:prstGeom>
        </p:spPr>
      </p:pic>
      <p:sp>
        <p:nvSpPr>
          <p:cNvPr id="52" name="TextBox 51"/>
          <p:cNvSpPr txBox="1"/>
          <p:nvPr/>
        </p:nvSpPr>
        <p:spPr>
          <a:xfrm>
            <a:off x="7543611" y="5482272"/>
            <a:ext cx="3073214" cy="341632"/>
          </a:xfrm>
          <a:prstGeom prst="rect">
            <a:avLst/>
          </a:prstGeom>
          <a:noFill/>
        </p:spPr>
        <p:txBody>
          <a:bodyPr wrap="none" lIns="73152" tIns="54864" rIns="73152" bIns="54864" anchor="ctr">
            <a:spAutoFit/>
          </a:bodyPr>
          <a:lstStyle/>
          <a:p>
            <a:pPr algn="l">
              <a:lnSpc>
                <a:spcPts val="1755"/>
              </a:lnSpc>
              <a:spcBef>
                <a:spcPts val="0"/>
              </a:spcBef>
              <a:spcAft>
                <a:spcPts val="0"/>
              </a:spcAft>
            </a:pPr>
            <a:r>
              <a:rPr sz="1600" b="0" i="1">
                <a:solidFill>
                  <a:srgbClr val="E0F2FE"/>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Data-driven operational excellence</a:t>
            </a:r>
          </a:p>
        </p:txBody>
      </p:sp>
      <p:sp>
        <p:nvSpPr>
          <p:cNvPr id="53" name="Rectangle 52"/>
          <p:cNvSpPr/>
          <p:nvPr/>
        </p:nvSpPr>
        <p:spPr>
          <a:xfrm>
            <a:off x="0" y="6800850"/>
            <a:ext cx="12191695" cy="5715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161163"/>
            <a:ext cx="9475223" cy="630173"/>
          </a:xfrm>
          <a:prstGeom prst="rect">
            <a:avLst/>
          </a:prstGeom>
          <a:noFill/>
        </p:spPr>
        <p:txBody>
          <a:bodyPr wrap="none" lIns="73152" tIns="54864" rIns="73152" bIns="54864" anchor="ctr">
            <a:spAutoFit/>
          </a:bodyPr>
          <a:lstStyle/>
          <a:p>
            <a:pPr algn="l">
              <a:lnSpc>
                <a:spcPts val="3900"/>
              </a:lnSpc>
              <a:spcBef>
                <a:spcPts val="0"/>
              </a:spcBef>
              <a:spcAft>
                <a:spcPts val="0"/>
              </a:spcAft>
            </a:pPr>
            <a:r>
              <a:rPr sz="48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Takeaways &amp; Recommendations</a:t>
            </a:r>
          </a:p>
        </p:txBody>
      </p:sp>
      <p:sp>
        <p:nvSpPr>
          <p:cNvPr id="4" name="Rounded Rectangle 3"/>
          <p:cNvSpPr/>
          <p:nvPr/>
        </p:nvSpPr>
        <p:spPr>
          <a:xfrm>
            <a:off x="666733" y="952499"/>
            <a:ext cx="5200519" cy="5086350"/>
          </a:xfrm>
          <a:prstGeom prst="roundRect">
            <a:avLst>
              <a:gd name="adj" fmla="val 5992"/>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5" name="Round Same Side Corner Rectangle 4"/>
          <p:cNvSpPr/>
          <p:nvPr/>
        </p:nvSpPr>
        <p:spPr>
          <a:xfrm rot="16200000">
            <a:off x="-1810402" y="3429634"/>
            <a:ext cx="5086350" cy="132080"/>
          </a:xfrm>
          <a:prstGeom prst="round2SameRect">
            <a:avLst>
              <a:gd name="adj1" fmla="val 50000"/>
              <a:gd name="adj2" fmla="val 0"/>
            </a:avLst>
          </a:prstGeom>
          <a:solidFill>
            <a:srgbClr val="10B98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6" name="Rounded Rectangle 5"/>
          <p:cNvSpPr/>
          <p:nvPr/>
        </p:nvSpPr>
        <p:spPr>
          <a:xfrm>
            <a:off x="933426" y="1181099"/>
            <a:ext cx="457188" cy="457200"/>
          </a:xfrm>
          <a:prstGeom prst="roundRect">
            <a:avLst>
              <a:gd name="adj" fmla="val 4166250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7" name="Picture 6" descr="image.png"/>
          <p:cNvPicPr>
            <a:picLocks noChangeAspect="1"/>
          </p:cNvPicPr>
          <p:nvPr/>
        </p:nvPicPr>
        <p:blipFill>
          <a:blip r:embed="rId3">
            <a:alphaModFix/>
          </a:blip>
          <a:stretch>
            <a:fillRect/>
          </a:stretch>
        </p:blipFill>
        <p:spPr>
          <a:xfrm>
            <a:off x="1028674" y="1296642"/>
            <a:ext cx="266693" cy="226115"/>
          </a:xfrm>
          <a:prstGeom prst="rect">
            <a:avLst/>
          </a:prstGeom>
        </p:spPr>
      </p:pic>
      <p:sp>
        <p:nvSpPr>
          <p:cNvPr id="8" name="TextBox 7"/>
          <p:cNvSpPr txBox="1"/>
          <p:nvPr/>
        </p:nvSpPr>
        <p:spPr>
          <a:xfrm>
            <a:off x="1504912" y="1181176"/>
            <a:ext cx="2394245" cy="457048"/>
          </a:xfrm>
          <a:prstGeom prst="rect">
            <a:avLst/>
          </a:prstGeom>
          <a:noFill/>
        </p:spPr>
        <p:txBody>
          <a:bodyPr wrap="none" lIns="73152" tIns="54864" rIns="73152" bIns="54864" anchor="ctr">
            <a:spAutoFit/>
          </a:bodyPr>
          <a:lstStyle/>
          <a:p>
            <a:pPr algn="l">
              <a:lnSpc>
                <a:spcPts val="2730"/>
              </a:lnSpc>
              <a:spcBef>
                <a:spcPts val="0"/>
              </a:spcBef>
              <a:spcAft>
                <a:spcPts val="0"/>
              </a:spcAft>
            </a:pPr>
            <a:r>
              <a:rPr sz="2800" b="1" i="1" dirty="0">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Takeaways</a:t>
            </a:r>
          </a:p>
        </p:txBody>
      </p:sp>
      <p:sp>
        <p:nvSpPr>
          <p:cNvPr id="9" name="Rounded Rectangle 8"/>
          <p:cNvSpPr/>
          <p:nvPr/>
        </p:nvSpPr>
        <p:spPr>
          <a:xfrm>
            <a:off x="933426" y="1866899"/>
            <a:ext cx="304792" cy="304800"/>
          </a:xfrm>
          <a:prstGeom prst="roundRect">
            <a:avLst>
              <a:gd name="adj" fmla="val 6249375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0" name="Picture 9" descr="image.png"/>
          <p:cNvPicPr>
            <a:picLocks noChangeAspect="1"/>
          </p:cNvPicPr>
          <p:nvPr/>
        </p:nvPicPr>
        <p:blipFill>
          <a:blip r:embed="rId4">
            <a:alphaModFix/>
          </a:blip>
          <a:stretch>
            <a:fillRect/>
          </a:stretch>
        </p:blipFill>
        <p:spPr>
          <a:xfrm>
            <a:off x="990575" y="1959068"/>
            <a:ext cx="190495" cy="120463"/>
          </a:xfrm>
          <a:prstGeom prst="rect">
            <a:avLst/>
          </a:prstGeom>
        </p:spPr>
      </p:pic>
      <p:sp>
        <p:nvSpPr>
          <p:cNvPr id="11" name="TextBox 10"/>
          <p:cNvSpPr txBox="1"/>
          <p:nvPr/>
        </p:nvSpPr>
        <p:spPr>
          <a:xfrm>
            <a:off x="1352516" y="1802670"/>
            <a:ext cx="4286142" cy="623761"/>
          </a:xfrm>
          <a:prstGeom prst="rect">
            <a:avLst/>
          </a:prstGeom>
          <a:noFill/>
        </p:spPr>
        <p:txBody>
          <a:bodyPr wrap="square" lIns="73152" tIns="54864" rIns="73152" bIns="54864" anchor="ctr">
            <a:spAutoFit/>
          </a:bodyPr>
          <a:lstStyle/>
          <a:p>
            <a:pPr algn="l">
              <a:lnSpc>
                <a:spcPts val="1950"/>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Information systems are </a:t>
            </a:r>
            <a:r>
              <a:rPr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essential for modern business</a:t>
            </a: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operations</a:t>
            </a:r>
          </a:p>
        </p:txBody>
      </p:sp>
      <p:sp>
        <p:nvSpPr>
          <p:cNvPr id="12" name="Rounded Rectangle 11"/>
          <p:cNvSpPr/>
          <p:nvPr/>
        </p:nvSpPr>
        <p:spPr>
          <a:xfrm>
            <a:off x="933426" y="2590799"/>
            <a:ext cx="304792" cy="304800"/>
          </a:xfrm>
          <a:prstGeom prst="roundRect">
            <a:avLst>
              <a:gd name="adj" fmla="val 6249375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3" name="Picture 12" descr="image.png"/>
          <p:cNvPicPr>
            <a:picLocks noChangeAspect="1"/>
          </p:cNvPicPr>
          <p:nvPr/>
        </p:nvPicPr>
        <p:blipFill>
          <a:blip r:embed="rId4">
            <a:alphaModFix/>
          </a:blip>
          <a:stretch>
            <a:fillRect/>
          </a:stretch>
        </p:blipFill>
        <p:spPr>
          <a:xfrm>
            <a:off x="990575" y="2682968"/>
            <a:ext cx="190495" cy="120463"/>
          </a:xfrm>
          <a:prstGeom prst="rect">
            <a:avLst/>
          </a:prstGeom>
        </p:spPr>
      </p:pic>
      <p:sp>
        <p:nvSpPr>
          <p:cNvPr id="14" name="TextBox 13"/>
          <p:cNvSpPr txBox="1"/>
          <p:nvPr/>
        </p:nvSpPr>
        <p:spPr>
          <a:xfrm>
            <a:off x="1352516" y="2526570"/>
            <a:ext cx="4286142" cy="623761"/>
          </a:xfrm>
          <a:prstGeom prst="rect">
            <a:avLst/>
          </a:prstGeom>
          <a:noFill/>
        </p:spPr>
        <p:txBody>
          <a:bodyPr wrap="square" lIns="73152" tIns="54864" rIns="73152" bIns="54864" anchor="ctr">
            <a:spAutoFit/>
          </a:bodyPr>
          <a:lstStyle/>
          <a:p>
            <a:pPr algn="l">
              <a:lnSpc>
                <a:spcPts val="1950"/>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TPS, MIS, and CRM serve </a:t>
            </a:r>
            <a:r>
              <a:rPr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different but complementary purposes</a:t>
            </a:r>
          </a:p>
        </p:txBody>
      </p:sp>
      <p:sp>
        <p:nvSpPr>
          <p:cNvPr id="15" name="Rounded Rectangle 14"/>
          <p:cNvSpPr/>
          <p:nvPr/>
        </p:nvSpPr>
        <p:spPr>
          <a:xfrm>
            <a:off x="933426" y="3314700"/>
            <a:ext cx="304792" cy="304800"/>
          </a:xfrm>
          <a:prstGeom prst="roundRect">
            <a:avLst>
              <a:gd name="adj" fmla="val 6249375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6" name="Picture 15" descr="image.png"/>
          <p:cNvPicPr>
            <a:picLocks noChangeAspect="1"/>
          </p:cNvPicPr>
          <p:nvPr/>
        </p:nvPicPr>
        <p:blipFill>
          <a:blip r:embed="rId4">
            <a:alphaModFix/>
          </a:blip>
          <a:stretch>
            <a:fillRect/>
          </a:stretch>
        </p:blipFill>
        <p:spPr>
          <a:xfrm>
            <a:off x="990575" y="3406868"/>
            <a:ext cx="190495" cy="120463"/>
          </a:xfrm>
          <a:prstGeom prst="rect">
            <a:avLst/>
          </a:prstGeom>
        </p:spPr>
      </p:pic>
      <p:sp>
        <p:nvSpPr>
          <p:cNvPr id="17" name="TextBox 16"/>
          <p:cNvSpPr txBox="1"/>
          <p:nvPr/>
        </p:nvSpPr>
        <p:spPr>
          <a:xfrm>
            <a:off x="1352516" y="3250469"/>
            <a:ext cx="4286142" cy="623761"/>
          </a:xfrm>
          <a:prstGeom prst="rect">
            <a:avLst/>
          </a:prstGeom>
          <a:noFill/>
        </p:spPr>
        <p:txBody>
          <a:bodyPr wrap="square" lIns="73152" tIns="54864" rIns="73152" bIns="54864" anchor="ctr">
            <a:spAutoFit/>
          </a:bodyPr>
          <a:lstStyle/>
          <a:p>
            <a:pPr algn="l">
              <a:lnSpc>
                <a:spcPts val="1950"/>
              </a:lnSpc>
              <a:spcBef>
                <a:spcPts val="0"/>
              </a:spcBef>
              <a:spcAft>
                <a:spcPts val="0"/>
              </a:spcAft>
            </a:pPr>
            <a:r>
              <a:rPr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Integration</a:t>
            </a: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of systems maximizes business benefits</a:t>
            </a:r>
          </a:p>
        </p:txBody>
      </p:sp>
      <p:sp>
        <p:nvSpPr>
          <p:cNvPr id="18" name="Rounded Rectangle 17"/>
          <p:cNvSpPr/>
          <p:nvPr/>
        </p:nvSpPr>
        <p:spPr>
          <a:xfrm>
            <a:off x="933426" y="4038599"/>
            <a:ext cx="304792" cy="304800"/>
          </a:xfrm>
          <a:prstGeom prst="roundRect">
            <a:avLst>
              <a:gd name="adj" fmla="val 62493750"/>
            </a:avLst>
          </a:prstGeom>
          <a:solidFill>
            <a:srgbClr val="10B981">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9" name="Picture 18" descr="image.png"/>
          <p:cNvPicPr>
            <a:picLocks noChangeAspect="1"/>
          </p:cNvPicPr>
          <p:nvPr/>
        </p:nvPicPr>
        <p:blipFill>
          <a:blip r:embed="rId4">
            <a:alphaModFix/>
          </a:blip>
          <a:stretch>
            <a:fillRect/>
          </a:stretch>
        </p:blipFill>
        <p:spPr>
          <a:xfrm>
            <a:off x="990575" y="4130768"/>
            <a:ext cx="190495" cy="120463"/>
          </a:xfrm>
          <a:prstGeom prst="rect">
            <a:avLst/>
          </a:prstGeom>
        </p:spPr>
      </p:pic>
      <p:sp>
        <p:nvSpPr>
          <p:cNvPr id="20" name="TextBox 19"/>
          <p:cNvSpPr txBox="1"/>
          <p:nvPr/>
        </p:nvSpPr>
        <p:spPr>
          <a:xfrm>
            <a:off x="1352516" y="3974370"/>
            <a:ext cx="4286142" cy="623761"/>
          </a:xfrm>
          <a:prstGeom prst="rect">
            <a:avLst/>
          </a:prstGeom>
          <a:noFill/>
        </p:spPr>
        <p:txBody>
          <a:bodyPr wrap="square" lIns="73152" tIns="54864" rIns="73152" bIns="54864" anchor="ctr">
            <a:spAutoFit/>
          </a:bodyPr>
          <a:lstStyle/>
          <a:p>
            <a:pPr algn="l">
              <a:lnSpc>
                <a:spcPts val="1950"/>
              </a:lnSpc>
              <a:spcBef>
                <a:spcPts val="0"/>
              </a:spcBef>
              <a:spcAft>
                <a:spcPts val="0"/>
              </a:spcAft>
            </a:pPr>
            <a:r>
              <a:rPr b="1"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Ethical considerations</a:t>
            </a: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are critical throughout implementation</a:t>
            </a:r>
          </a:p>
        </p:txBody>
      </p:sp>
      <p:sp>
        <p:nvSpPr>
          <p:cNvPr id="21" name="Rounded Rectangle 20"/>
          <p:cNvSpPr/>
          <p:nvPr/>
        </p:nvSpPr>
        <p:spPr>
          <a:xfrm>
            <a:off x="6324441" y="952499"/>
            <a:ext cx="5762749" cy="5086350"/>
          </a:xfrm>
          <a:prstGeom prst="roundRect">
            <a:avLst>
              <a:gd name="adj" fmla="val 5992"/>
            </a:avLst>
          </a:prstGeom>
          <a:solidFill>
            <a:srgbClr val="FFFFFF"/>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2" name="Round Same Side Corner Rectangle 21"/>
          <p:cNvSpPr/>
          <p:nvPr/>
        </p:nvSpPr>
        <p:spPr>
          <a:xfrm rot="16200000">
            <a:off x="3847306" y="3429634"/>
            <a:ext cx="5086350" cy="132080"/>
          </a:xfrm>
          <a:prstGeom prst="round2SameRect">
            <a:avLst>
              <a:gd name="adj1" fmla="val 50000"/>
              <a:gd name="adj2" fmla="val 0"/>
            </a:avLst>
          </a:prstGeom>
          <a:solidFill>
            <a:srgbClr val="0891B2"/>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3" name="Rounded Rectangle 22"/>
          <p:cNvSpPr/>
          <p:nvPr/>
        </p:nvSpPr>
        <p:spPr>
          <a:xfrm>
            <a:off x="6591135" y="1042322"/>
            <a:ext cx="380990" cy="457200"/>
          </a:xfrm>
          <a:prstGeom prst="roundRect">
            <a:avLst>
              <a:gd name="adj" fmla="val 49995000"/>
            </a:avLst>
          </a:prstGeom>
          <a:solidFill>
            <a:srgbClr val="0891B2">
              <a:alpha val="10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24" name="Picture 23" descr="image.png"/>
          <p:cNvPicPr>
            <a:picLocks noChangeAspect="1"/>
          </p:cNvPicPr>
          <p:nvPr/>
        </p:nvPicPr>
        <p:blipFill>
          <a:blip r:embed="rId5">
            <a:alphaModFix/>
          </a:blip>
          <a:stretch>
            <a:fillRect/>
          </a:stretch>
        </p:blipFill>
        <p:spPr>
          <a:xfrm>
            <a:off x="6648283" y="1157865"/>
            <a:ext cx="266693" cy="226115"/>
          </a:xfrm>
          <a:prstGeom prst="rect">
            <a:avLst/>
          </a:prstGeom>
        </p:spPr>
      </p:pic>
      <p:sp>
        <p:nvSpPr>
          <p:cNvPr id="25" name="TextBox 24"/>
          <p:cNvSpPr txBox="1"/>
          <p:nvPr/>
        </p:nvSpPr>
        <p:spPr>
          <a:xfrm>
            <a:off x="6486041" y="1502020"/>
            <a:ext cx="5601149" cy="457048"/>
          </a:xfrm>
          <a:prstGeom prst="rect">
            <a:avLst/>
          </a:prstGeom>
          <a:noFill/>
        </p:spPr>
        <p:txBody>
          <a:bodyPr wrap="none" lIns="73152" tIns="54864" rIns="73152" bIns="54864" anchor="ctr">
            <a:spAutoFit/>
          </a:bodyPr>
          <a:lstStyle/>
          <a:p>
            <a:pPr algn="l">
              <a:lnSpc>
                <a:spcPts val="2730"/>
              </a:lnSpc>
              <a:spcBef>
                <a:spcPts val="0"/>
              </a:spcBef>
              <a:spcAft>
                <a:spcPts val="0"/>
              </a:spcAft>
            </a:pPr>
            <a:r>
              <a:rPr sz="2800" b="1" i="1" dirty="0">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Recommendations for Glamour Cuts</a:t>
            </a:r>
          </a:p>
        </p:txBody>
      </p:sp>
      <p:sp>
        <p:nvSpPr>
          <p:cNvPr id="26" name="Rounded Rectangle 25"/>
          <p:cNvSpPr/>
          <p:nvPr/>
        </p:nvSpPr>
        <p:spPr>
          <a:xfrm>
            <a:off x="6591135" y="2209800"/>
            <a:ext cx="304792" cy="304800"/>
          </a:xfrm>
          <a:prstGeom prst="roundRect">
            <a:avLst>
              <a:gd name="adj" fmla="val 62493750"/>
            </a:avLst>
          </a:prstGeom>
          <a:solidFill>
            <a:srgbClr val="0891B2">
              <a:alpha val="1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7" name="TextBox 26"/>
          <p:cNvSpPr txBox="1"/>
          <p:nvPr/>
        </p:nvSpPr>
        <p:spPr>
          <a:xfrm>
            <a:off x="6660365" y="2211839"/>
            <a:ext cx="224677" cy="300723"/>
          </a:xfrm>
          <a:prstGeom prst="rect">
            <a:avLst/>
          </a:prstGeom>
          <a:noFill/>
        </p:spPr>
        <p:txBody>
          <a:bodyPr wrap="none" lIns="73152" tIns="54864" rIns="73152" bIns="54864" anchor="ctr">
            <a:spAutoFit/>
          </a:bodyPr>
          <a:lstStyle/>
          <a:p>
            <a:pPr algn="l">
              <a:lnSpc>
                <a:spcPts val="1560"/>
              </a:lnSpc>
              <a:spcBef>
                <a:spcPts val="0"/>
              </a:spcBef>
              <a:spcAft>
                <a:spcPts val="0"/>
              </a:spcAft>
            </a:pPr>
            <a:r>
              <a:rPr sz="1200"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p>
        </p:txBody>
      </p:sp>
      <p:sp>
        <p:nvSpPr>
          <p:cNvPr id="28" name="TextBox 27"/>
          <p:cNvSpPr txBox="1"/>
          <p:nvPr/>
        </p:nvSpPr>
        <p:spPr>
          <a:xfrm>
            <a:off x="7010224" y="2145570"/>
            <a:ext cx="4286142" cy="623761"/>
          </a:xfrm>
          <a:prstGeom prst="rect">
            <a:avLst/>
          </a:prstGeom>
          <a:noFill/>
        </p:spPr>
        <p:txBody>
          <a:bodyPr wrap="square" lIns="73152" tIns="54864" rIns="73152" bIns="54864" anchor="ctr">
            <a:spAutoFit/>
          </a:bodyPr>
          <a:lstStyle/>
          <a:p>
            <a:pPr algn="l">
              <a:lnSpc>
                <a:spcPts val="1950"/>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Start with </a:t>
            </a:r>
            <a:r>
              <a:rPr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TPS implementation</a:t>
            </a: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for immediate efficiency gains</a:t>
            </a:r>
          </a:p>
        </p:txBody>
      </p:sp>
      <p:sp>
        <p:nvSpPr>
          <p:cNvPr id="29" name="Rounded Rectangle 28"/>
          <p:cNvSpPr/>
          <p:nvPr/>
        </p:nvSpPr>
        <p:spPr>
          <a:xfrm>
            <a:off x="6591135" y="2895600"/>
            <a:ext cx="304792" cy="304800"/>
          </a:xfrm>
          <a:prstGeom prst="roundRect">
            <a:avLst>
              <a:gd name="adj" fmla="val 62493750"/>
            </a:avLst>
          </a:prstGeom>
          <a:solidFill>
            <a:srgbClr val="0891B2">
              <a:alpha val="1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0" name="TextBox 29"/>
          <p:cNvSpPr txBox="1"/>
          <p:nvPr/>
        </p:nvSpPr>
        <p:spPr>
          <a:xfrm>
            <a:off x="6641315" y="2897639"/>
            <a:ext cx="224677" cy="300723"/>
          </a:xfrm>
          <a:prstGeom prst="rect">
            <a:avLst/>
          </a:prstGeom>
          <a:noFill/>
        </p:spPr>
        <p:txBody>
          <a:bodyPr wrap="none" lIns="73152" tIns="54864" rIns="73152" bIns="54864" anchor="ctr">
            <a:spAutoFit/>
          </a:bodyPr>
          <a:lstStyle/>
          <a:p>
            <a:pPr algn="l">
              <a:lnSpc>
                <a:spcPts val="1560"/>
              </a:lnSpc>
              <a:spcBef>
                <a:spcPts val="0"/>
              </a:spcBef>
              <a:spcAft>
                <a:spcPts val="0"/>
              </a:spcAft>
            </a:pPr>
            <a:r>
              <a:rPr sz="1200"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p>
        </p:txBody>
      </p:sp>
      <p:sp>
        <p:nvSpPr>
          <p:cNvPr id="31" name="TextBox 30"/>
          <p:cNvSpPr txBox="1"/>
          <p:nvPr/>
        </p:nvSpPr>
        <p:spPr>
          <a:xfrm>
            <a:off x="7010224" y="2831370"/>
            <a:ext cx="4286142" cy="623761"/>
          </a:xfrm>
          <a:prstGeom prst="rect">
            <a:avLst/>
          </a:prstGeom>
          <a:noFill/>
        </p:spPr>
        <p:txBody>
          <a:bodyPr wrap="square" lIns="73152" tIns="54864" rIns="73152" bIns="54864" anchor="ctr">
            <a:spAutoFit/>
          </a:bodyPr>
          <a:lstStyle/>
          <a:p>
            <a:pPr algn="l">
              <a:lnSpc>
                <a:spcPts val="1950"/>
              </a:lnSpc>
              <a:spcBef>
                <a:spcPts val="0"/>
              </a:spcBef>
              <a:spcAft>
                <a:spcPts val="0"/>
              </a:spcAft>
            </a:pPr>
            <a:r>
              <a:rPr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Gradually implement MIS</a:t>
            </a: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once TPS is operational</a:t>
            </a:r>
          </a:p>
        </p:txBody>
      </p:sp>
      <p:sp>
        <p:nvSpPr>
          <p:cNvPr id="32" name="Rounded Rectangle 31"/>
          <p:cNvSpPr/>
          <p:nvPr/>
        </p:nvSpPr>
        <p:spPr>
          <a:xfrm>
            <a:off x="6591135" y="3581400"/>
            <a:ext cx="304792" cy="304800"/>
          </a:xfrm>
          <a:prstGeom prst="roundRect">
            <a:avLst>
              <a:gd name="adj" fmla="val 62493750"/>
            </a:avLst>
          </a:prstGeom>
          <a:solidFill>
            <a:srgbClr val="0891B2">
              <a:alpha val="1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3" name="TextBox 32"/>
          <p:cNvSpPr txBox="1"/>
          <p:nvPr/>
        </p:nvSpPr>
        <p:spPr>
          <a:xfrm>
            <a:off x="6641315" y="3583439"/>
            <a:ext cx="224677" cy="300723"/>
          </a:xfrm>
          <a:prstGeom prst="rect">
            <a:avLst/>
          </a:prstGeom>
          <a:noFill/>
        </p:spPr>
        <p:txBody>
          <a:bodyPr wrap="none" lIns="73152" tIns="54864" rIns="73152" bIns="54864" anchor="ctr">
            <a:spAutoFit/>
          </a:bodyPr>
          <a:lstStyle/>
          <a:p>
            <a:pPr algn="l">
              <a:lnSpc>
                <a:spcPts val="1560"/>
              </a:lnSpc>
              <a:spcBef>
                <a:spcPts val="0"/>
              </a:spcBef>
              <a:spcAft>
                <a:spcPts val="0"/>
              </a:spcAft>
            </a:pPr>
            <a:r>
              <a:rPr sz="1200"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p>
        </p:txBody>
      </p:sp>
      <p:sp>
        <p:nvSpPr>
          <p:cNvPr id="34" name="TextBox 33"/>
          <p:cNvSpPr txBox="1"/>
          <p:nvPr/>
        </p:nvSpPr>
        <p:spPr>
          <a:xfrm>
            <a:off x="7010224" y="3517170"/>
            <a:ext cx="4286142" cy="623761"/>
          </a:xfrm>
          <a:prstGeom prst="rect">
            <a:avLst/>
          </a:prstGeom>
          <a:noFill/>
        </p:spPr>
        <p:txBody>
          <a:bodyPr wrap="square" lIns="73152" tIns="54864" rIns="73152" bIns="54864" anchor="ctr">
            <a:spAutoFit/>
          </a:bodyPr>
          <a:lstStyle/>
          <a:p>
            <a:pPr algn="l">
              <a:lnSpc>
                <a:spcPts val="1950"/>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Plan </a:t>
            </a:r>
            <a:r>
              <a:rPr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CRM implementation</a:t>
            </a: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for long-term customer growth</a:t>
            </a:r>
          </a:p>
        </p:txBody>
      </p:sp>
      <p:sp>
        <p:nvSpPr>
          <p:cNvPr id="35" name="Rounded Rectangle 34"/>
          <p:cNvSpPr/>
          <p:nvPr/>
        </p:nvSpPr>
        <p:spPr>
          <a:xfrm>
            <a:off x="6591135" y="4267199"/>
            <a:ext cx="304792" cy="304800"/>
          </a:xfrm>
          <a:prstGeom prst="roundRect">
            <a:avLst>
              <a:gd name="adj" fmla="val 62493750"/>
            </a:avLst>
          </a:prstGeom>
          <a:solidFill>
            <a:srgbClr val="0891B2">
              <a:alpha val="1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6" name="TextBox 35"/>
          <p:cNvSpPr txBox="1"/>
          <p:nvPr/>
        </p:nvSpPr>
        <p:spPr>
          <a:xfrm>
            <a:off x="6641315" y="4269240"/>
            <a:ext cx="224677" cy="300723"/>
          </a:xfrm>
          <a:prstGeom prst="rect">
            <a:avLst/>
          </a:prstGeom>
          <a:noFill/>
        </p:spPr>
        <p:txBody>
          <a:bodyPr wrap="none" lIns="73152" tIns="54864" rIns="73152" bIns="54864" anchor="ctr">
            <a:spAutoFit/>
          </a:bodyPr>
          <a:lstStyle/>
          <a:p>
            <a:pPr algn="l">
              <a:lnSpc>
                <a:spcPts val="1560"/>
              </a:lnSpc>
              <a:spcBef>
                <a:spcPts val="0"/>
              </a:spcBef>
              <a:spcAft>
                <a:spcPts val="0"/>
              </a:spcAft>
            </a:pPr>
            <a:r>
              <a:rPr sz="1200"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p>
        </p:txBody>
      </p:sp>
      <p:sp>
        <p:nvSpPr>
          <p:cNvPr id="37" name="TextBox 36"/>
          <p:cNvSpPr txBox="1"/>
          <p:nvPr/>
        </p:nvSpPr>
        <p:spPr>
          <a:xfrm>
            <a:off x="7010224" y="4202970"/>
            <a:ext cx="4286142" cy="623761"/>
          </a:xfrm>
          <a:prstGeom prst="rect">
            <a:avLst/>
          </a:prstGeom>
          <a:noFill/>
        </p:spPr>
        <p:txBody>
          <a:bodyPr wrap="square" lIns="73152" tIns="54864" rIns="73152" bIns="54864" anchor="ctr">
            <a:spAutoFit/>
          </a:bodyPr>
          <a:lstStyle/>
          <a:p>
            <a:pPr algn="l">
              <a:lnSpc>
                <a:spcPts val="1950"/>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Invest in </a:t>
            </a:r>
            <a:r>
              <a:rPr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comprehensive staff training</a:t>
            </a: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programs</a:t>
            </a:r>
          </a:p>
        </p:txBody>
      </p:sp>
      <p:sp>
        <p:nvSpPr>
          <p:cNvPr id="38" name="Rounded Rectangle 37"/>
          <p:cNvSpPr/>
          <p:nvPr/>
        </p:nvSpPr>
        <p:spPr>
          <a:xfrm>
            <a:off x="6591135" y="4952999"/>
            <a:ext cx="304792" cy="304800"/>
          </a:xfrm>
          <a:prstGeom prst="roundRect">
            <a:avLst>
              <a:gd name="adj" fmla="val 62493750"/>
            </a:avLst>
          </a:prstGeom>
          <a:solidFill>
            <a:srgbClr val="0891B2">
              <a:alpha val="1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9" name="TextBox 38"/>
          <p:cNvSpPr txBox="1"/>
          <p:nvPr/>
        </p:nvSpPr>
        <p:spPr>
          <a:xfrm>
            <a:off x="6641315" y="4955040"/>
            <a:ext cx="224677" cy="300723"/>
          </a:xfrm>
          <a:prstGeom prst="rect">
            <a:avLst/>
          </a:prstGeom>
          <a:noFill/>
        </p:spPr>
        <p:txBody>
          <a:bodyPr wrap="none" lIns="73152" tIns="54864" rIns="73152" bIns="54864" anchor="ctr">
            <a:spAutoFit/>
          </a:bodyPr>
          <a:lstStyle/>
          <a:p>
            <a:pPr algn="l">
              <a:lnSpc>
                <a:spcPts val="1560"/>
              </a:lnSpc>
              <a:spcBef>
                <a:spcPts val="0"/>
              </a:spcBef>
              <a:spcAft>
                <a:spcPts val="0"/>
              </a:spcAft>
            </a:pPr>
            <a:r>
              <a:rPr sz="1200" b="1" i="1" dirty="0">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p>
        </p:txBody>
      </p:sp>
      <p:sp>
        <p:nvSpPr>
          <p:cNvPr id="40" name="TextBox 39"/>
          <p:cNvSpPr txBox="1"/>
          <p:nvPr/>
        </p:nvSpPr>
        <p:spPr>
          <a:xfrm>
            <a:off x="7010224" y="4874136"/>
            <a:ext cx="4552785" cy="367280"/>
          </a:xfrm>
          <a:prstGeom prst="rect">
            <a:avLst/>
          </a:prstGeom>
          <a:noFill/>
        </p:spPr>
        <p:txBody>
          <a:bodyPr wrap="none" lIns="73152" tIns="54864" rIns="73152" bIns="54864" anchor="ctr">
            <a:spAutoFit/>
          </a:bodyPr>
          <a:lstStyle/>
          <a:p>
            <a:pPr algn="l">
              <a:lnSpc>
                <a:spcPts val="1950"/>
              </a:lnSpc>
              <a:spcBef>
                <a:spcPts val="0"/>
              </a:spcBef>
              <a:spcAft>
                <a:spcPts val="0"/>
              </a:spcAft>
            </a:pPr>
            <a:r>
              <a:rPr b="0" i="1">
                <a:solidFill>
                  <a:srgbClr val="334155"/>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Prioritize </a:t>
            </a:r>
            <a:r>
              <a:rPr b="1" i="1">
                <a:solidFill>
                  <a:srgbClr val="0891B2"/>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data security and GDPR compliance</a:t>
            </a:r>
          </a:p>
        </p:txBody>
      </p:sp>
      <p:sp>
        <p:nvSpPr>
          <p:cNvPr id="41" name="Rectangle 40"/>
          <p:cNvSpPr/>
          <p:nvPr/>
        </p:nvSpPr>
        <p:spPr>
          <a:xfrm>
            <a:off x="0" y="6038849"/>
            <a:ext cx="12191695" cy="761999"/>
          </a:xfrm>
          <a:prstGeom prst="rect">
            <a:avLst/>
          </a:prstGeom>
          <a:gradFill rotWithShape="1">
            <a:gsLst>
              <a:gs pos="0">
                <a:srgbClr val="1E3A8A">
                  <a:alpha val="5000"/>
                </a:srgbClr>
              </a:gs>
              <a:gs pos="100000">
                <a:srgbClr val="0891B2">
                  <a:alpha val="5000"/>
                </a:srgbClr>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42" name="TextBox 41"/>
          <p:cNvSpPr txBox="1"/>
          <p:nvPr/>
        </p:nvSpPr>
        <p:spPr>
          <a:xfrm>
            <a:off x="666733" y="6236210"/>
            <a:ext cx="10858228" cy="367280"/>
          </a:xfrm>
          <a:prstGeom prst="rect">
            <a:avLst/>
          </a:prstGeom>
          <a:noFill/>
        </p:spPr>
        <p:txBody>
          <a:bodyPr wrap="square" lIns="73152" tIns="54864" rIns="73152" bIns="54864" anchor="ctr">
            <a:spAutoFit/>
          </a:bodyPr>
          <a:lstStyle/>
          <a:p>
            <a:pPr algn="ctr">
              <a:lnSpc>
                <a:spcPts val="1950"/>
              </a:lnSpc>
              <a:spcBef>
                <a:spcPts val="0"/>
              </a:spcBef>
              <a:spcAft>
                <a:spcPts val="0"/>
              </a:spcAft>
            </a:pPr>
            <a:r>
              <a:rPr b="0"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b="0"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Successful IS implementation requires strategic planning, stakeholder engagement, and continuous improvement </a:t>
            </a:r>
            <a:r>
              <a:rPr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r>
              <a:rPr b="0" i="1">
                <a:solidFill>
                  <a:srgbClr val="1E3A8A"/>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 </a:t>
            </a:r>
          </a:p>
        </p:txBody>
      </p:sp>
      <p:pic>
        <p:nvPicPr>
          <p:cNvPr id="43" name="Picture 42" descr="image.png"/>
          <p:cNvPicPr>
            <a:picLocks noChangeAspect="1"/>
          </p:cNvPicPr>
          <p:nvPr/>
        </p:nvPicPr>
        <p:blipFill>
          <a:blip r:embed="rId6">
            <a:alphaModFix/>
          </a:blip>
          <a:stretch>
            <a:fillRect/>
          </a:stretch>
        </p:blipFill>
        <p:spPr>
          <a:xfrm>
            <a:off x="761980" y="6238874"/>
            <a:ext cx="228594" cy="114300"/>
          </a:xfrm>
          <a:prstGeom prst="rect">
            <a:avLst/>
          </a:prstGeom>
        </p:spPr>
      </p:pic>
      <p:pic>
        <p:nvPicPr>
          <p:cNvPr id="44" name="Picture 43" descr="image.png"/>
          <p:cNvPicPr>
            <a:picLocks noChangeAspect="1"/>
          </p:cNvPicPr>
          <p:nvPr/>
        </p:nvPicPr>
        <p:blipFill>
          <a:blip r:embed="rId6">
            <a:alphaModFix/>
          </a:blip>
          <a:stretch>
            <a:fillRect/>
          </a:stretch>
        </p:blipFill>
        <p:spPr>
          <a:xfrm>
            <a:off x="6019649" y="6524624"/>
            <a:ext cx="228594" cy="114300"/>
          </a:xfrm>
          <a:prstGeom prst="rect">
            <a:avLst/>
          </a:prstGeom>
        </p:spPr>
      </p:pic>
      <p:sp>
        <p:nvSpPr>
          <p:cNvPr id="45" name="Rectangle 44"/>
          <p:cNvSpPr/>
          <p:nvPr/>
        </p:nvSpPr>
        <p:spPr>
          <a:xfrm>
            <a:off x="0" y="6800850"/>
            <a:ext cx="12191695" cy="5715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3200" i="1">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1695" cy="952499"/>
          </a:xfrm>
          <a:prstGeom prst="rect">
            <a:avLst/>
          </a:prstGeom>
          <a:gradFill rotWithShape="1">
            <a:gsLst>
              <a:gs pos="0">
                <a:srgbClr val="1E3A8A"/>
              </a:gs>
              <a:gs pos="100000">
                <a:srgbClr val="0891B2"/>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
        <p:nvSpPr>
          <p:cNvPr id="3" name="TextBox 2"/>
          <p:cNvSpPr txBox="1"/>
          <p:nvPr/>
        </p:nvSpPr>
        <p:spPr>
          <a:xfrm>
            <a:off x="666733" y="-86979"/>
            <a:ext cx="3998146" cy="1126462"/>
          </a:xfrm>
          <a:prstGeom prst="rect">
            <a:avLst/>
          </a:prstGeom>
          <a:noFill/>
        </p:spPr>
        <p:txBody>
          <a:bodyPr wrap="none" lIns="73152" tIns="54864" rIns="73152" bIns="54864" anchor="ctr">
            <a:spAutoFit/>
          </a:bodyPr>
          <a:lstStyle/>
          <a:p>
            <a:pPr algn="l">
              <a:spcBef>
                <a:spcPts val="0"/>
              </a:spcBef>
              <a:spcAft>
                <a:spcPts val="0"/>
              </a:spcAft>
            </a:pPr>
            <a:r>
              <a:rPr sz="6600" b="1" i="1" dirty="0">
                <a:solidFill>
                  <a:srgbClr val="FFFFFF"/>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References</a:t>
            </a:r>
          </a:p>
        </p:txBody>
      </p:sp>
      <p:sp>
        <p:nvSpPr>
          <p:cNvPr id="4" name="TextBox 3"/>
          <p:cNvSpPr txBox="1"/>
          <p:nvPr/>
        </p:nvSpPr>
        <p:spPr>
          <a:xfrm>
            <a:off x="666733" y="1116891"/>
            <a:ext cx="301621"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a:t>
            </a:r>
          </a:p>
        </p:txBody>
      </p:sp>
      <p:sp>
        <p:nvSpPr>
          <p:cNvPr id="5" name="TextBox 4"/>
          <p:cNvSpPr txBox="1"/>
          <p:nvPr/>
        </p:nvSpPr>
        <p:spPr>
          <a:xfrm>
            <a:off x="971525" y="1075456"/>
            <a:ext cx="4971925" cy="849463"/>
          </a:xfrm>
          <a:prstGeom prst="rect">
            <a:avLst/>
          </a:prstGeom>
          <a:noFill/>
        </p:spPr>
        <p:txBody>
          <a:bodyPr wrap="square" lIns="73152" tIns="54864" rIns="73152" bIns="54864" anchor="ctr">
            <a:spAutoFit/>
          </a:bodyPr>
          <a:lstStyle/>
          <a:p>
            <a:pPr algn="just">
              <a:spcBef>
                <a:spcPts val="0"/>
              </a:spcBef>
              <a:spcAft>
                <a:spcPts val="0"/>
              </a:spcAft>
            </a:pPr>
            <a:r>
              <a:rPr sz="1600" b="0">
                <a:solidFill>
                  <a:srgbClr val="334155"/>
                </a:solidFill>
                <a:latin typeface="Times New Roman" panose="02020603050405020304" pitchFamily="18" charset="0"/>
                <a:cs typeface="Times New Roman" panose="02020603050405020304" pitchFamily="18" charset="0"/>
              </a:rPr>
              <a:t> Laudon, K.C. and Laudon, J.P. (2020) Management Information Systems: Managing the Digital Firm. 16th edn. Harlow: Pearson Education. </a:t>
            </a:r>
          </a:p>
        </p:txBody>
      </p:sp>
      <p:sp>
        <p:nvSpPr>
          <p:cNvPr id="6" name="TextBox 5"/>
          <p:cNvSpPr txBox="1"/>
          <p:nvPr/>
        </p:nvSpPr>
        <p:spPr>
          <a:xfrm>
            <a:off x="666733" y="1951254"/>
            <a:ext cx="301621"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2.</a:t>
            </a:r>
          </a:p>
        </p:txBody>
      </p:sp>
      <p:sp>
        <p:nvSpPr>
          <p:cNvPr id="7" name="TextBox 6"/>
          <p:cNvSpPr txBox="1"/>
          <p:nvPr/>
        </p:nvSpPr>
        <p:spPr>
          <a:xfrm>
            <a:off x="971525" y="1909819"/>
            <a:ext cx="4971925" cy="849463"/>
          </a:xfrm>
          <a:prstGeom prst="rect">
            <a:avLst/>
          </a:prstGeom>
          <a:noFill/>
        </p:spPr>
        <p:txBody>
          <a:bodyPr wrap="square" lIns="73152" tIns="54864" rIns="73152" bIns="54864" anchor="ctr">
            <a:spAutoFit/>
          </a:bodyPr>
          <a:lstStyle/>
          <a:p>
            <a:pPr algn="just">
              <a:spcBef>
                <a:spcPts val="0"/>
              </a:spcBef>
              <a:spcAft>
                <a:spcPts val="0"/>
              </a:spcAft>
            </a:pPr>
            <a:r>
              <a:rPr sz="1600" b="0">
                <a:solidFill>
                  <a:srgbClr val="334155"/>
                </a:solidFill>
                <a:latin typeface="Times New Roman" panose="02020603050405020304" pitchFamily="18" charset="0"/>
                <a:cs typeface="Times New Roman" panose="02020603050405020304" pitchFamily="18" charset="0"/>
              </a:rPr>
              <a:t> Pearlson, K.E., Saunders, C.S. and Galletta, D.F. (2019) Managing and Using Information Systems: A Strategic Approach. 7th edn. Hoboken: John Wiley &amp; Sons. </a:t>
            </a:r>
          </a:p>
        </p:txBody>
      </p:sp>
      <p:sp>
        <p:nvSpPr>
          <p:cNvPr id="8" name="TextBox 7"/>
          <p:cNvSpPr txBox="1"/>
          <p:nvPr/>
        </p:nvSpPr>
        <p:spPr>
          <a:xfrm>
            <a:off x="666733" y="2840210"/>
            <a:ext cx="301621"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3.</a:t>
            </a:r>
          </a:p>
        </p:txBody>
      </p:sp>
      <p:sp>
        <p:nvSpPr>
          <p:cNvPr id="9" name="TextBox 8"/>
          <p:cNvSpPr txBox="1"/>
          <p:nvPr/>
        </p:nvSpPr>
        <p:spPr>
          <a:xfrm>
            <a:off x="971525" y="2694000"/>
            <a:ext cx="4971925" cy="849463"/>
          </a:xfrm>
          <a:prstGeom prst="rect">
            <a:avLst/>
          </a:prstGeom>
          <a:noFill/>
        </p:spPr>
        <p:txBody>
          <a:bodyPr wrap="square" lIns="73152" tIns="54864" rIns="73152" bIns="54864" anchor="ctr">
            <a:spAutoFit/>
          </a:bodyPr>
          <a:lstStyle/>
          <a:p>
            <a:pPr algn="just">
              <a:spcBef>
                <a:spcPts val="0"/>
              </a:spcBef>
              <a:spcAft>
                <a:spcPts val="0"/>
              </a:spcAft>
            </a:pPr>
            <a:r>
              <a:rPr sz="1600" b="0">
                <a:solidFill>
                  <a:srgbClr val="334155"/>
                </a:solidFill>
                <a:latin typeface="Times New Roman" panose="02020603050405020304" pitchFamily="18" charset="0"/>
                <a:cs typeface="Times New Roman" panose="02020603050405020304" pitchFamily="18" charset="0"/>
              </a:rPr>
              <a:t> O'Brien, J.A. and Marakas, G.M. (2021) Management Information Systems. 10th edn. New York: McGraw-Hill Education. </a:t>
            </a:r>
          </a:p>
        </p:txBody>
      </p:sp>
      <p:sp>
        <p:nvSpPr>
          <p:cNvPr id="10" name="TextBox 9"/>
          <p:cNvSpPr txBox="1"/>
          <p:nvPr/>
        </p:nvSpPr>
        <p:spPr>
          <a:xfrm>
            <a:off x="666733" y="3519615"/>
            <a:ext cx="301621"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4.</a:t>
            </a:r>
          </a:p>
        </p:txBody>
      </p:sp>
      <p:sp>
        <p:nvSpPr>
          <p:cNvPr id="11" name="TextBox 10"/>
          <p:cNvSpPr txBox="1"/>
          <p:nvPr/>
        </p:nvSpPr>
        <p:spPr>
          <a:xfrm>
            <a:off x="971525" y="3478180"/>
            <a:ext cx="4971925" cy="849463"/>
          </a:xfrm>
          <a:prstGeom prst="rect">
            <a:avLst/>
          </a:prstGeom>
          <a:noFill/>
        </p:spPr>
        <p:txBody>
          <a:bodyPr wrap="square" lIns="73152" tIns="54864" rIns="73152" bIns="54864" anchor="ctr">
            <a:spAutoFit/>
          </a:bodyPr>
          <a:lstStyle/>
          <a:p>
            <a:pPr algn="just">
              <a:spcBef>
                <a:spcPts val="0"/>
              </a:spcBef>
              <a:spcAft>
                <a:spcPts val="0"/>
              </a:spcAft>
            </a:pPr>
            <a:r>
              <a:rPr sz="1600" b="0" dirty="0">
                <a:solidFill>
                  <a:srgbClr val="334155"/>
                </a:solidFill>
                <a:latin typeface="Times New Roman" panose="02020603050405020304" pitchFamily="18" charset="0"/>
                <a:cs typeface="Times New Roman" panose="02020603050405020304" pitchFamily="18" charset="0"/>
              </a:rPr>
              <a:t> NHS Digital (2024) NHS App Performance Report 2024. London: NHS England. Available at: https://www.nhsdigital.nhs.uk (Accessed: 10 June 2026). </a:t>
            </a:r>
          </a:p>
        </p:txBody>
      </p:sp>
      <p:sp>
        <p:nvSpPr>
          <p:cNvPr id="12" name="TextBox 11"/>
          <p:cNvSpPr txBox="1"/>
          <p:nvPr/>
        </p:nvSpPr>
        <p:spPr>
          <a:xfrm>
            <a:off x="666733" y="4353977"/>
            <a:ext cx="301621"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5.</a:t>
            </a:r>
          </a:p>
        </p:txBody>
      </p:sp>
      <p:sp>
        <p:nvSpPr>
          <p:cNvPr id="13" name="TextBox 12"/>
          <p:cNvSpPr txBox="1"/>
          <p:nvPr/>
        </p:nvSpPr>
        <p:spPr>
          <a:xfrm>
            <a:off x="971525" y="4312542"/>
            <a:ext cx="4971925" cy="849463"/>
          </a:xfrm>
          <a:prstGeom prst="rect">
            <a:avLst/>
          </a:prstGeom>
          <a:noFill/>
        </p:spPr>
        <p:txBody>
          <a:bodyPr wrap="square" lIns="73152" tIns="54864" rIns="73152" bIns="54864" anchor="ctr">
            <a:spAutoFit/>
          </a:bodyPr>
          <a:lstStyle/>
          <a:p>
            <a:pPr algn="just">
              <a:spcBef>
                <a:spcPts val="0"/>
              </a:spcBef>
              <a:spcAft>
                <a:spcPts val="0"/>
              </a:spcAft>
            </a:pPr>
            <a:r>
              <a:rPr sz="1600" b="0">
                <a:solidFill>
                  <a:srgbClr val="334155"/>
                </a:solidFill>
                <a:latin typeface="Times New Roman" panose="02020603050405020304" pitchFamily="18" charset="0"/>
                <a:cs typeface="Times New Roman" panose="02020603050405020304" pitchFamily="18" charset="0"/>
              </a:rPr>
              <a:t> Siemens AG (2023) Digital Enterprise Solutions: Annual Report 2023. Munich: Siemens AG. Available at: https://www.siemens.com (Accessed: 10 June 2026). </a:t>
            </a:r>
          </a:p>
        </p:txBody>
      </p:sp>
      <p:sp>
        <p:nvSpPr>
          <p:cNvPr id="14" name="TextBox 13"/>
          <p:cNvSpPr txBox="1"/>
          <p:nvPr/>
        </p:nvSpPr>
        <p:spPr>
          <a:xfrm>
            <a:off x="6248243" y="1116891"/>
            <a:ext cx="301621"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6.</a:t>
            </a:r>
          </a:p>
        </p:txBody>
      </p:sp>
      <p:sp>
        <p:nvSpPr>
          <p:cNvPr id="15" name="TextBox 14"/>
          <p:cNvSpPr txBox="1"/>
          <p:nvPr/>
        </p:nvSpPr>
        <p:spPr>
          <a:xfrm>
            <a:off x="6553036" y="1075456"/>
            <a:ext cx="4971925" cy="849463"/>
          </a:xfrm>
          <a:prstGeom prst="rect">
            <a:avLst/>
          </a:prstGeom>
          <a:noFill/>
        </p:spPr>
        <p:txBody>
          <a:bodyPr wrap="square" lIns="73152" tIns="54864" rIns="73152" bIns="54864" anchor="ctr">
            <a:spAutoFit/>
          </a:bodyPr>
          <a:lstStyle/>
          <a:p>
            <a:pPr algn="just">
              <a:spcBef>
                <a:spcPts val="0"/>
              </a:spcBef>
              <a:spcAft>
                <a:spcPts val="0"/>
              </a:spcAft>
            </a:pPr>
            <a:r>
              <a:rPr sz="1600" b="0">
                <a:solidFill>
                  <a:srgbClr val="334155"/>
                </a:solidFill>
                <a:latin typeface="Times New Roman" panose="02020603050405020304" pitchFamily="18" charset="0"/>
                <a:cs typeface="Times New Roman" panose="02020603050405020304" pitchFamily="18" charset="0"/>
              </a:rPr>
              <a:t> Chaffey, D. and White, G. (2022) Business Information Management: Improving Performance Using Information Systems. 4th edn. Harlow: Pearson Education. </a:t>
            </a:r>
          </a:p>
        </p:txBody>
      </p:sp>
      <p:sp>
        <p:nvSpPr>
          <p:cNvPr id="16" name="TextBox 15"/>
          <p:cNvSpPr txBox="1"/>
          <p:nvPr/>
        </p:nvSpPr>
        <p:spPr>
          <a:xfrm>
            <a:off x="6248243" y="1937606"/>
            <a:ext cx="301621"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7.</a:t>
            </a:r>
          </a:p>
        </p:txBody>
      </p:sp>
      <p:sp>
        <p:nvSpPr>
          <p:cNvPr id="17" name="TextBox 16"/>
          <p:cNvSpPr txBox="1"/>
          <p:nvPr/>
        </p:nvSpPr>
        <p:spPr>
          <a:xfrm>
            <a:off x="6553036" y="1896171"/>
            <a:ext cx="4971925" cy="849463"/>
          </a:xfrm>
          <a:prstGeom prst="rect">
            <a:avLst/>
          </a:prstGeom>
          <a:noFill/>
        </p:spPr>
        <p:txBody>
          <a:bodyPr wrap="square" lIns="73152" tIns="54864" rIns="73152" bIns="54864" anchor="ctr">
            <a:spAutoFit/>
          </a:bodyPr>
          <a:lstStyle/>
          <a:p>
            <a:pPr algn="just">
              <a:spcBef>
                <a:spcPts val="0"/>
              </a:spcBef>
              <a:spcAft>
                <a:spcPts val="0"/>
              </a:spcAft>
            </a:pPr>
            <a:r>
              <a:rPr sz="1600" b="0">
                <a:solidFill>
                  <a:srgbClr val="334155"/>
                </a:solidFill>
                <a:latin typeface="Times New Roman" panose="02020603050405020304" pitchFamily="18" charset="0"/>
                <a:cs typeface="Times New Roman" panose="02020603050405020304" pitchFamily="18" charset="0"/>
              </a:rPr>
              <a:t> Bocij, P., Greasley, A. and Hickie, S. (2022) Business Information Systems: Technology, Development and Management. 7th edn. Harlow: Pearson Education. </a:t>
            </a:r>
          </a:p>
        </p:txBody>
      </p:sp>
      <p:sp>
        <p:nvSpPr>
          <p:cNvPr id="18" name="TextBox 17"/>
          <p:cNvSpPr txBox="1"/>
          <p:nvPr/>
        </p:nvSpPr>
        <p:spPr>
          <a:xfrm>
            <a:off x="6248243" y="2853858"/>
            <a:ext cx="301621"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8.</a:t>
            </a:r>
          </a:p>
        </p:txBody>
      </p:sp>
      <p:sp>
        <p:nvSpPr>
          <p:cNvPr id="19" name="TextBox 18"/>
          <p:cNvSpPr txBox="1"/>
          <p:nvPr/>
        </p:nvSpPr>
        <p:spPr>
          <a:xfrm>
            <a:off x="6553036" y="2689312"/>
            <a:ext cx="4971925" cy="1095685"/>
          </a:xfrm>
          <a:prstGeom prst="rect">
            <a:avLst/>
          </a:prstGeom>
          <a:noFill/>
        </p:spPr>
        <p:txBody>
          <a:bodyPr wrap="square" lIns="73152" tIns="54864" rIns="73152" bIns="54864" anchor="ctr">
            <a:spAutoFit/>
          </a:bodyPr>
          <a:lstStyle/>
          <a:p>
            <a:pPr algn="just">
              <a:spcBef>
                <a:spcPts val="0"/>
              </a:spcBef>
              <a:spcAft>
                <a:spcPts val="0"/>
              </a:spcAft>
            </a:pPr>
            <a:r>
              <a:rPr sz="1600" b="0">
                <a:solidFill>
                  <a:srgbClr val="334155"/>
                </a:solidFill>
                <a:latin typeface="Times New Roman" panose="02020603050405020304" pitchFamily="18" charset="0"/>
                <a:cs typeface="Times New Roman" panose="02020603050405020304" pitchFamily="18" charset="0"/>
              </a:rPr>
              <a:t> Information Commissioner's Office (2025) Guide to the General Data Protection Regulation (GDPR). Wilmslow: ICO. Available at: https://ico.org.uk (Accessed: 10 June 2026). </a:t>
            </a:r>
          </a:p>
        </p:txBody>
      </p:sp>
      <p:sp>
        <p:nvSpPr>
          <p:cNvPr id="20" name="TextBox 19"/>
          <p:cNvSpPr txBox="1"/>
          <p:nvPr/>
        </p:nvSpPr>
        <p:spPr>
          <a:xfrm>
            <a:off x="6248243" y="3779633"/>
            <a:ext cx="301621"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9.</a:t>
            </a:r>
          </a:p>
        </p:txBody>
      </p:sp>
      <p:sp>
        <p:nvSpPr>
          <p:cNvPr id="21" name="TextBox 20"/>
          <p:cNvSpPr txBox="1"/>
          <p:nvPr/>
        </p:nvSpPr>
        <p:spPr>
          <a:xfrm>
            <a:off x="6553036" y="3756534"/>
            <a:ext cx="4971925" cy="603242"/>
          </a:xfrm>
          <a:prstGeom prst="rect">
            <a:avLst/>
          </a:prstGeom>
          <a:noFill/>
        </p:spPr>
        <p:txBody>
          <a:bodyPr wrap="square" lIns="73152" tIns="54864" rIns="73152" bIns="54864" anchor="ctr">
            <a:spAutoFit/>
          </a:bodyPr>
          <a:lstStyle/>
          <a:p>
            <a:pPr algn="just">
              <a:spcBef>
                <a:spcPts val="0"/>
              </a:spcBef>
              <a:spcAft>
                <a:spcPts val="0"/>
              </a:spcAft>
            </a:pPr>
            <a:r>
              <a:rPr sz="1600" b="0">
                <a:solidFill>
                  <a:srgbClr val="334155"/>
                </a:solidFill>
                <a:latin typeface="Times New Roman" panose="02020603050405020304" pitchFamily="18" charset="0"/>
                <a:cs typeface="Times New Roman" panose="02020603050405020304" pitchFamily="18" charset="0"/>
              </a:rPr>
              <a:t> Carr, N.G. (2023) 'The future of information systems in business', Harvard Business Review, 101(2), pp. 45-53. </a:t>
            </a:r>
          </a:p>
        </p:txBody>
      </p:sp>
      <p:sp>
        <p:nvSpPr>
          <p:cNvPr id="22" name="TextBox 21"/>
          <p:cNvSpPr txBox="1"/>
          <p:nvPr/>
        </p:nvSpPr>
        <p:spPr>
          <a:xfrm>
            <a:off x="6248243" y="4422217"/>
            <a:ext cx="404213" cy="357021"/>
          </a:xfrm>
          <a:prstGeom prst="rect">
            <a:avLst/>
          </a:prstGeom>
          <a:noFill/>
        </p:spPr>
        <p:txBody>
          <a:bodyPr wrap="none" lIns="73152" tIns="54864" rIns="73152" bIns="54864" anchor="ctr">
            <a:spAutoFit/>
          </a:bodyPr>
          <a:lstStyle/>
          <a:p>
            <a:pPr algn="just">
              <a:spcBef>
                <a:spcPts val="0"/>
              </a:spcBef>
              <a:spcAft>
                <a:spcPts val="0"/>
              </a:spcAft>
            </a:pPr>
            <a:r>
              <a:rPr sz="1600" b="1" i="1">
                <a:solidFill>
                  <a:srgbClr val="64748B"/>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10.</a:t>
            </a:r>
          </a:p>
        </p:txBody>
      </p:sp>
      <p:sp>
        <p:nvSpPr>
          <p:cNvPr id="23" name="TextBox 22"/>
          <p:cNvSpPr txBox="1"/>
          <p:nvPr/>
        </p:nvSpPr>
        <p:spPr>
          <a:xfrm>
            <a:off x="6553036" y="4380782"/>
            <a:ext cx="4971925" cy="849463"/>
          </a:xfrm>
          <a:prstGeom prst="rect">
            <a:avLst/>
          </a:prstGeom>
          <a:noFill/>
        </p:spPr>
        <p:txBody>
          <a:bodyPr wrap="square" lIns="73152" tIns="54864" rIns="73152" bIns="54864" anchor="ctr">
            <a:spAutoFit/>
          </a:bodyPr>
          <a:lstStyle/>
          <a:p>
            <a:pPr algn="just">
              <a:spcBef>
                <a:spcPts val="0"/>
              </a:spcBef>
              <a:spcAft>
                <a:spcPts val="0"/>
              </a:spcAft>
            </a:pPr>
            <a:r>
              <a:rPr sz="1600" b="0">
                <a:solidFill>
                  <a:srgbClr val="334155"/>
                </a:solidFill>
                <a:latin typeface="Times New Roman" panose="02020603050405020304" pitchFamily="18" charset="0"/>
                <a:cs typeface="Times New Roman" panose="02020603050405020304" pitchFamily="18" charset="0"/>
              </a:rPr>
              <a:t> Davenport, T.H. and Harris, J.G. (2024) 'AI and information systems: Ethical considerations and best practices', Journal of Business Ethics, 185(1), pp. 15-28. </a:t>
            </a:r>
          </a:p>
        </p:txBody>
      </p:sp>
      <p:sp>
        <p:nvSpPr>
          <p:cNvPr id="24" name="Rectangle 23"/>
          <p:cNvSpPr/>
          <p:nvPr/>
        </p:nvSpPr>
        <p:spPr>
          <a:xfrm>
            <a:off x="0" y="6800850"/>
            <a:ext cx="12191695" cy="57150"/>
          </a:xfrm>
          <a:prstGeom prst="rect">
            <a:avLst/>
          </a:prstGeom>
          <a:gradFill rotWithShape="1">
            <a:gsLst>
              <a:gs pos="0">
                <a:srgbClr val="10B981"/>
              </a:gs>
              <a:gs pos="50000">
                <a:srgbClr val="06B6D4"/>
              </a:gs>
              <a:gs pos="100000">
                <a:srgbClr val="1E3A8A"/>
              </a:gs>
            </a:gsLst>
            <a:lin ang="10800000" scaled="0"/>
          </a:gra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sz="400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6E4C94D3791F742BF2CEB284273B86F" ma:contentTypeVersion="6" ma:contentTypeDescription="Create a new document." ma:contentTypeScope="" ma:versionID="8deaf43d7c8d42ee8518a4db2749696c">
  <xsd:schema xmlns:xsd="http://www.w3.org/2001/XMLSchema" xmlns:xs="http://www.w3.org/2001/XMLSchema" xmlns:p="http://schemas.microsoft.com/office/2006/metadata/properties" xmlns:ns3="0085e1a2-9cbf-4b92-866b-21f3c89040b6" targetNamespace="http://schemas.microsoft.com/office/2006/metadata/properties" ma:root="true" ma:fieldsID="696a108d860e9f5c45742faaf7937343" ns3:_="">
    <xsd:import namespace="0085e1a2-9cbf-4b92-866b-21f3c89040b6"/>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85e1a2-9cbf-4b92-866b-21f3c89040b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_activity" ma:index="13"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0085e1a2-9cbf-4b92-866b-21f3c89040b6" xsi:nil="true"/>
  </documentManagement>
</p:properties>
</file>

<file path=customXml/itemProps1.xml><?xml version="1.0" encoding="utf-8"?>
<ds:datastoreItem xmlns:ds="http://schemas.openxmlformats.org/officeDocument/2006/customXml" ds:itemID="{128121D1-6C60-42C1-B071-3DB152853700}">
  <ds:schemaRefs>
    <ds:schemaRef ds:uri="http://schemas.microsoft.com/sharepoint/v3/contenttype/forms"/>
  </ds:schemaRefs>
</ds:datastoreItem>
</file>

<file path=customXml/itemProps2.xml><?xml version="1.0" encoding="utf-8"?>
<ds:datastoreItem xmlns:ds="http://schemas.openxmlformats.org/officeDocument/2006/customXml" ds:itemID="{78340817-E045-4736-9F25-5A4E7A599C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85e1a2-9cbf-4b92-866b-21f3c89040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68F06FD-94B8-423D-95A0-D6AA6E3C9861}">
  <ds:schemaRefs>
    <ds:schemaRef ds:uri="http://schemas.microsoft.com/office/infopath/2007/PartnerControls"/>
    <ds:schemaRef ds:uri="http://schemas.microsoft.com/office/2006/documentManagement/types"/>
    <ds:schemaRef ds:uri="http://purl.org/dc/terms/"/>
    <ds:schemaRef ds:uri="0085e1a2-9cbf-4b92-866b-21f3c89040b6"/>
    <ds:schemaRef ds:uri="http://purl.org/dc/dcmitype/"/>
    <ds:schemaRef ds:uri="http://schemas.openxmlformats.org/package/2006/metadata/core-properties"/>
    <ds:schemaRef ds:uri="http://www.w3.org/XML/1998/namespace"/>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emplate>Facet</Template>
  <TotalTime>117</TotalTime>
  <Words>4555</Words>
  <Application>Microsoft Office PowerPoint</Application>
  <PresentationFormat>Widescreen</PresentationFormat>
  <Paragraphs>363</Paragraphs>
  <Slides>16</Slides>
  <Notes>15</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Facet</vt:lpstr>
      <vt:lpstr>PowerPoint Presentation</vt:lpstr>
      <vt:lpstr>content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Sabine Pindou-Bouanga</dc:creator>
  <cp:keywords/>
  <dc:description>generated using python-pptx</dc:description>
  <cp:lastModifiedBy>Sabine Pindou-Bouanga (2335155)</cp:lastModifiedBy>
  <cp:revision>5</cp:revision>
  <dcterms:created xsi:type="dcterms:W3CDTF">2013-01-27T09:14:16Z</dcterms:created>
  <dcterms:modified xsi:type="dcterms:W3CDTF">2026-06-15T15:30:20Z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IGC">
    <vt:lpwstr>{"Label":"1","ContentProducer":"001191110108MA01KP2T5U00000","ProduceID":"ad1322edb39b804c039546fb7692de67","ReservedCode1":"","ContentPropagator":"001191110108MA01KP2T5U00000","PropagateID":"ad1322edb39b804c039546fb7692de67","ReservedCode2":""}</vt:lpwstr>
  </property>
  <property fmtid="{D5CDD505-2E9C-101B-9397-08002B2CF9AE}" pid="3" name="ContentTypeId">
    <vt:lpwstr>0x01010086E4C94D3791F742BF2CEB284273B86F</vt:lpwstr>
  </property>
</Properties>
</file>