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40"/>
  </p:notesMasterIdLst>
  <p:sldIdLst>
    <p:sldId id="256" r:id="rId2"/>
    <p:sldId id="257" r:id="rId3"/>
    <p:sldId id="290" r:id="rId4"/>
    <p:sldId id="308"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6" r:id="rId23"/>
    <p:sldId id="327" r:id="rId24"/>
    <p:sldId id="328" r:id="rId25"/>
    <p:sldId id="329" r:id="rId26"/>
    <p:sldId id="330" r:id="rId27"/>
    <p:sldId id="331" r:id="rId28"/>
    <p:sldId id="332" r:id="rId29"/>
    <p:sldId id="334" r:id="rId30"/>
    <p:sldId id="335" r:id="rId31"/>
    <p:sldId id="336" r:id="rId32"/>
    <p:sldId id="337" r:id="rId33"/>
    <p:sldId id="338" r:id="rId34"/>
    <p:sldId id="339" r:id="rId35"/>
    <p:sldId id="340" r:id="rId36"/>
    <p:sldId id="341" r:id="rId37"/>
    <p:sldId id="333" r:id="rId38"/>
    <p:sldId id="342" r:id="rId39"/>
  </p:sldIdLst>
  <p:sldSz cx="9144000" cy="6858000" type="screen4x3"/>
  <p:notesSz cx="6858000" cy="9144000"/>
  <p:defaultTextStyle>
    <a:defPPr>
      <a:defRPr lang="en-US"/>
    </a:defPPr>
    <a:lvl1pPr algn="l" rtl="0" fontAlgn="base">
      <a:spcBef>
        <a:spcPct val="0"/>
      </a:spcBef>
      <a:spcAft>
        <a:spcPct val="0"/>
      </a:spcAft>
      <a:defRPr sz="1400" b="1" kern="1200">
        <a:solidFill>
          <a:schemeClr val="tx1"/>
        </a:solidFill>
        <a:latin typeface="Arial" charset="0"/>
        <a:ea typeface="+mn-ea"/>
        <a:cs typeface="+mn-cs"/>
      </a:defRPr>
    </a:lvl1pPr>
    <a:lvl2pPr marL="457200" algn="l" rtl="0" fontAlgn="base">
      <a:spcBef>
        <a:spcPct val="0"/>
      </a:spcBef>
      <a:spcAft>
        <a:spcPct val="0"/>
      </a:spcAft>
      <a:defRPr sz="1400" b="1" kern="1200">
        <a:solidFill>
          <a:schemeClr val="tx1"/>
        </a:solidFill>
        <a:latin typeface="Arial" charset="0"/>
        <a:ea typeface="+mn-ea"/>
        <a:cs typeface="+mn-cs"/>
      </a:defRPr>
    </a:lvl2pPr>
    <a:lvl3pPr marL="914400" algn="l" rtl="0" fontAlgn="base">
      <a:spcBef>
        <a:spcPct val="0"/>
      </a:spcBef>
      <a:spcAft>
        <a:spcPct val="0"/>
      </a:spcAft>
      <a:defRPr sz="1400" b="1" kern="1200">
        <a:solidFill>
          <a:schemeClr val="tx1"/>
        </a:solidFill>
        <a:latin typeface="Arial" charset="0"/>
        <a:ea typeface="+mn-ea"/>
        <a:cs typeface="+mn-cs"/>
      </a:defRPr>
    </a:lvl3pPr>
    <a:lvl4pPr marL="1371600" algn="l" rtl="0" fontAlgn="base">
      <a:spcBef>
        <a:spcPct val="0"/>
      </a:spcBef>
      <a:spcAft>
        <a:spcPct val="0"/>
      </a:spcAft>
      <a:defRPr sz="1400" b="1" kern="1200">
        <a:solidFill>
          <a:schemeClr val="tx1"/>
        </a:solidFill>
        <a:latin typeface="Arial" charset="0"/>
        <a:ea typeface="+mn-ea"/>
        <a:cs typeface="+mn-cs"/>
      </a:defRPr>
    </a:lvl4pPr>
    <a:lvl5pPr marL="1828800" algn="l" rtl="0" fontAlgn="base">
      <a:spcBef>
        <a:spcPct val="0"/>
      </a:spcBef>
      <a:spcAft>
        <a:spcPct val="0"/>
      </a:spcAft>
      <a:defRPr sz="1400" b="1" kern="1200">
        <a:solidFill>
          <a:schemeClr val="tx1"/>
        </a:solidFill>
        <a:latin typeface="Arial" charset="0"/>
        <a:ea typeface="+mn-ea"/>
        <a:cs typeface="+mn-cs"/>
      </a:defRPr>
    </a:lvl5pPr>
    <a:lvl6pPr marL="2286000" algn="l" defTabSz="914400" rtl="0" eaLnBrk="1" latinLnBrk="0" hangingPunct="1">
      <a:defRPr sz="1400" b="1" kern="1200">
        <a:solidFill>
          <a:schemeClr val="tx1"/>
        </a:solidFill>
        <a:latin typeface="Arial" charset="0"/>
        <a:ea typeface="+mn-ea"/>
        <a:cs typeface="+mn-cs"/>
      </a:defRPr>
    </a:lvl6pPr>
    <a:lvl7pPr marL="2743200" algn="l" defTabSz="914400" rtl="0" eaLnBrk="1" latinLnBrk="0" hangingPunct="1">
      <a:defRPr sz="1400" b="1" kern="1200">
        <a:solidFill>
          <a:schemeClr val="tx1"/>
        </a:solidFill>
        <a:latin typeface="Arial" charset="0"/>
        <a:ea typeface="+mn-ea"/>
        <a:cs typeface="+mn-cs"/>
      </a:defRPr>
    </a:lvl7pPr>
    <a:lvl8pPr marL="3200400" algn="l" defTabSz="914400" rtl="0" eaLnBrk="1" latinLnBrk="0" hangingPunct="1">
      <a:defRPr sz="1400" b="1" kern="1200">
        <a:solidFill>
          <a:schemeClr val="tx1"/>
        </a:solidFill>
        <a:latin typeface="Arial" charset="0"/>
        <a:ea typeface="+mn-ea"/>
        <a:cs typeface="+mn-cs"/>
      </a:defRPr>
    </a:lvl8pPr>
    <a:lvl9pPr marL="3657600" algn="l" defTabSz="914400" rtl="0" eaLnBrk="1" latinLnBrk="0" hangingPunct="1">
      <a:defRPr sz="1400" b="1"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8350" autoAdjust="0"/>
    <p:restoredTop sz="87950" autoAdjust="0"/>
  </p:normalViewPr>
  <p:slideViewPr>
    <p:cSldViewPr>
      <p:cViewPr varScale="1">
        <p:scale>
          <a:sx n="95" d="100"/>
          <a:sy n="95" d="100"/>
        </p:scale>
        <p:origin x="-34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US"/>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US"/>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72E1B8C5-7530-40BB-836B-EF11AFAA6B91}"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CA25FD-AB5F-40FF-B637-79BAB4FB4914}" type="slidenum">
              <a:rPr lang="en-US"/>
              <a:pPr/>
              <a:t>1</a:t>
            </a:fld>
            <a:endParaRPr lang="en-US"/>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5E2872-B8FF-4C7B-B1E4-4E38570773A3}" type="slidenum">
              <a:rPr lang="en-US"/>
              <a:pPr/>
              <a:t>2</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122" name="Rectangle 2"/>
          <p:cNvSpPr>
            <a:spLocks noChangeArrowheads="1"/>
          </p:cNvSpPr>
          <p:nvPr/>
        </p:nvSpPr>
        <p:spPr bwMode="auto">
          <a:xfrm>
            <a:off x="1600200" y="0"/>
            <a:ext cx="7162800" cy="1143000"/>
          </a:xfrm>
          <a:prstGeom prst="rect">
            <a:avLst/>
          </a:prstGeom>
          <a:noFill/>
          <a:ln w="9525">
            <a:noFill/>
            <a:miter lim="800000"/>
            <a:headEnd/>
            <a:tailEnd/>
          </a:ln>
          <a:effectLst/>
        </p:spPr>
        <p:txBody>
          <a:bodyPr wrap="none" anchor="ctr"/>
          <a:lstStyle/>
          <a:p>
            <a:endParaRPr lang="en-GB"/>
          </a:p>
        </p:txBody>
      </p:sp>
      <p:sp>
        <p:nvSpPr>
          <p:cNvPr id="5123" name="Rectangle 3"/>
          <p:cNvSpPr>
            <a:spLocks noGrp="1" noChangeArrowheads="1"/>
          </p:cNvSpPr>
          <p:nvPr>
            <p:ph type="subTitle" idx="1"/>
          </p:nvPr>
        </p:nvSpPr>
        <p:spPr bwMode="grayWhite">
          <a:xfrm>
            <a:off x="2895600" y="4038600"/>
            <a:ext cx="6019800" cy="457200"/>
          </a:xfrm>
          <a:solidFill>
            <a:schemeClr val="tx1"/>
          </a:solidFill>
        </p:spPr>
        <p:txBody>
          <a:bodyPr/>
          <a:lstStyle>
            <a:lvl1pPr marL="0" indent="0">
              <a:buFont typeface="Wingdings" pitchFamily="2" charset="2"/>
              <a:buNone/>
              <a:defRPr sz="2800">
                <a:solidFill>
                  <a:schemeClr val="accent1"/>
                </a:solidFill>
              </a:defRPr>
            </a:lvl1pPr>
          </a:lstStyle>
          <a:p>
            <a:r>
              <a:rPr lang="en-US"/>
              <a:t>Click to edit Master subtitle style</a:t>
            </a:r>
          </a:p>
        </p:txBody>
      </p:sp>
      <p:sp>
        <p:nvSpPr>
          <p:cNvPr id="5124" name="Rectangle 4"/>
          <p:cNvSpPr>
            <a:spLocks noGrp="1" noChangeArrowheads="1"/>
          </p:cNvSpPr>
          <p:nvPr>
            <p:ph type="dt" sz="half" idx="2"/>
          </p:nvPr>
        </p:nvSpPr>
        <p:spPr>
          <a:xfrm>
            <a:off x="457200" y="6400800"/>
            <a:ext cx="2133600" cy="320675"/>
          </a:xfrm>
        </p:spPr>
        <p:txBody>
          <a:bodyPr/>
          <a:lstStyle>
            <a:lvl1pPr>
              <a:defRPr>
                <a:solidFill>
                  <a:schemeClr val="tx2"/>
                </a:solidFill>
              </a:defRPr>
            </a:lvl1pPr>
          </a:lstStyle>
          <a:p>
            <a:endParaRPr lang="en-US"/>
          </a:p>
        </p:txBody>
      </p:sp>
      <p:sp>
        <p:nvSpPr>
          <p:cNvPr id="5125" name="Rectangle 5"/>
          <p:cNvSpPr>
            <a:spLocks noGrp="1" noChangeArrowheads="1"/>
          </p:cNvSpPr>
          <p:nvPr>
            <p:ph type="ftr" sz="quarter" idx="3"/>
          </p:nvPr>
        </p:nvSpPr>
        <p:spPr>
          <a:xfrm>
            <a:off x="3124200" y="6400800"/>
            <a:ext cx="2895600" cy="320675"/>
          </a:xfrm>
        </p:spPr>
        <p:txBody>
          <a:bodyPr/>
          <a:lstStyle>
            <a:lvl1pPr>
              <a:defRPr>
                <a:solidFill>
                  <a:schemeClr val="tx2"/>
                </a:solidFill>
              </a:defRPr>
            </a:lvl1pPr>
          </a:lstStyle>
          <a:p>
            <a:endParaRPr lang="en-US"/>
          </a:p>
        </p:txBody>
      </p:sp>
      <p:sp>
        <p:nvSpPr>
          <p:cNvPr id="5126" name="Rectangle 6"/>
          <p:cNvSpPr>
            <a:spLocks noGrp="1" noChangeArrowheads="1"/>
          </p:cNvSpPr>
          <p:nvPr>
            <p:ph type="sldNum" sz="quarter" idx="4"/>
          </p:nvPr>
        </p:nvSpPr>
        <p:spPr>
          <a:xfrm>
            <a:off x="6553200" y="6400800"/>
            <a:ext cx="2133600" cy="320675"/>
          </a:xfrm>
        </p:spPr>
        <p:txBody>
          <a:bodyPr/>
          <a:lstStyle>
            <a:lvl1pPr>
              <a:defRPr>
                <a:solidFill>
                  <a:schemeClr val="tx2"/>
                </a:solidFill>
              </a:defRPr>
            </a:lvl1pPr>
          </a:lstStyle>
          <a:p>
            <a:fld id="{6BF3AEB2-6DCB-498F-8715-386788DD2867}" type="slidenum">
              <a:rPr lang="en-US"/>
              <a:pPr/>
              <a:t>‹#›</a:t>
            </a:fld>
            <a:endParaRPr lang="en-US"/>
          </a:p>
        </p:txBody>
      </p:sp>
      <p:sp>
        <p:nvSpPr>
          <p:cNvPr id="5127" name="Text Box 7"/>
          <p:cNvSpPr txBox="1">
            <a:spLocks noChangeArrowheads="1"/>
          </p:cNvSpPr>
          <p:nvPr/>
        </p:nvSpPr>
        <p:spPr bwMode="auto">
          <a:xfrm>
            <a:off x="3871913" y="5514975"/>
            <a:ext cx="1543050" cy="550863"/>
          </a:xfrm>
          <a:prstGeom prst="rect">
            <a:avLst/>
          </a:prstGeom>
          <a:noFill/>
          <a:ln w="9525">
            <a:noFill/>
            <a:miter lim="800000"/>
            <a:headEnd/>
            <a:tailEnd/>
          </a:ln>
          <a:effectLst/>
        </p:spPr>
        <p:txBody>
          <a:bodyPr wrap="none">
            <a:spAutoFit/>
          </a:bodyPr>
          <a:lstStyle/>
          <a:p>
            <a:r>
              <a:rPr lang="en-US" sz="1600"/>
              <a:t>Company</a:t>
            </a:r>
          </a:p>
          <a:p>
            <a:r>
              <a:rPr lang="en-US" sz="2600"/>
              <a:t>LOGO</a:t>
            </a:r>
          </a:p>
        </p:txBody>
      </p:sp>
      <p:sp>
        <p:nvSpPr>
          <p:cNvPr id="5128" name="Rectangle 8"/>
          <p:cNvSpPr>
            <a:spLocks noChangeArrowheads="1"/>
          </p:cNvSpPr>
          <p:nvPr/>
        </p:nvSpPr>
        <p:spPr bwMode="ltGray">
          <a:xfrm>
            <a:off x="5897563" y="0"/>
            <a:ext cx="3246437" cy="2781300"/>
          </a:xfrm>
          <a:prstGeom prst="rect">
            <a:avLst/>
          </a:prstGeom>
          <a:solidFill>
            <a:schemeClr val="accent1"/>
          </a:solidFill>
          <a:ln w="9525">
            <a:noFill/>
            <a:miter lim="800000"/>
            <a:headEnd/>
            <a:tailEnd/>
          </a:ln>
          <a:effectLst/>
        </p:spPr>
        <p:txBody>
          <a:bodyPr wrap="none" anchor="ctr"/>
          <a:lstStyle/>
          <a:p>
            <a:endParaRPr lang="en-GB"/>
          </a:p>
        </p:txBody>
      </p:sp>
      <p:grpSp>
        <p:nvGrpSpPr>
          <p:cNvPr id="5129" name="Group 9"/>
          <p:cNvGrpSpPr>
            <a:grpSpLocks/>
          </p:cNvGrpSpPr>
          <p:nvPr/>
        </p:nvGrpSpPr>
        <p:grpSpPr bwMode="auto">
          <a:xfrm>
            <a:off x="19050" y="2330450"/>
            <a:ext cx="9117013" cy="358775"/>
            <a:chOff x="3827" y="1468"/>
            <a:chExt cx="1927" cy="226"/>
          </a:xfrm>
        </p:grpSpPr>
        <p:sp>
          <p:nvSpPr>
            <p:cNvPr id="5130" name="Line 10"/>
            <p:cNvSpPr>
              <a:spLocks noChangeShapeType="1"/>
            </p:cNvSpPr>
            <p:nvPr/>
          </p:nvSpPr>
          <p:spPr bwMode="white">
            <a:xfrm>
              <a:off x="3827" y="1468"/>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1" name="Line 11"/>
            <p:cNvSpPr>
              <a:spLocks noChangeShapeType="1"/>
            </p:cNvSpPr>
            <p:nvPr/>
          </p:nvSpPr>
          <p:spPr bwMode="white">
            <a:xfrm>
              <a:off x="3827" y="1540"/>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2" name="Line 12"/>
            <p:cNvSpPr>
              <a:spLocks noChangeShapeType="1"/>
            </p:cNvSpPr>
            <p:nvPr/>
          </p:nvSpPr>
          <p:spPr bwMode="white">
            <a:xfrm>
              <a:off x="3827" y="1616"/>
              <a:ext cx="1927" cy="0"/>
            </a:xfrm>
            <a:prstGeom prst="line">
              <a:avLst/>
            </a:prstGeom>
            <a:noFill/>
            <a:ln w="19050" cap="rnd">
              <a:solidFill>
                <a:schemeClr val="bg1"/>
              </a:solidFill>
              <a:prstDash val="sysDot"/>
              <a:round/>
              <a:headEnd/>
              <a:tailEnd/>
            </a:ln>
            <a:effectLst/>
          </p:spPr>
          <p:txBody>
            <a:bodyPr/>
            <a:lstStyle/>
            <a:p>
              <a:endParaRPr lang="en-GB"/>
            </a:p>
          </p:txBody>
        </p:sp>
        <p:sp>
          <p:nvSpPr>
            <p:cNvPr id="5133" name="Line 13"/>
            <p:cNvSpPr>
              <a:spLocks noChangeShapeType="1"/>
            </p:cNvSpPr>
            <p:nvPr/>
          </p:nvSpPr>
          <p:spPr bwMode="white">
            <a:xfrm>
              <a:off x="3827" y="1694"/>
              <a:ext cx="1927" cy="0"/>
            </a:xfrm>
            <a:prstGeom prst="line">
              <a:avLst/>
            </a:prstGeom>
            <a:noFill/>
            <a:ln w="19050" cap="rnd">
              <a:solidFill>
                <a:schemeClr val="bg1"/>
              </a:solidFill>
              <a:prstDash val="sysDot"/>
              <a:round/>
              <a:headEnd/>
              <a:tailEnd/>
            </a:ln>
            <a:effectLst/>
          </p:spPr>
          <p:txBody>
            <a:bodyPr/>
            <a:lstStyle/>
            <a:p>
              <a:endParaRPr lang="en-GB"/>
            </a:p>
          </p:txBody>
        </p:sp>
      </p:grpSp>
      <p:pic>
        <p:nvPicPr>
          <p:cNvPr id="5134" name="Picture 14"/>
          <p:cNvPicPr>
            <a:picLocks noChangeAspect="1" noChangeArrowheads="1"/>
          </p:cNvPicPr>
          <p:nvPr/>
        </p:nvPicPr>
        <p:blipFill>
          <a:blip r:embed="rId2"/>
          <a:srcRect/>
          <a:stretch>
            <a:fillRect/>
          </a:stretch>
        </p:blipFill>
        <p:spPr bwMode="auto">
          <a:xfrm>
            <a:off x="0" y="0"/>
            <a:ext cx="2887663" cy="2790825"/>
          </a:xfrm>
          <a:prstGeom prst="rect">
            <a:avLst/>
          </a:prstGeom>
          <a:noFill/>
        </p:spPr>
      </p:pic>
      <p:sp>
        <p:nvSpPr>
          <p:cNvPr id="5135" name="Rectangle 15"/>
          <p:cNvSpPr>
            <a:spLocks noChangeArrowheads="1"/>
          </p:cNvSpPr>
          <p:nvPr/>
        </p:nvSpPr>
        <p:spPr bwMode="black">
          <a:xfrm>
            <a:off x="0" y="2787650"/>
            <a:ext cx="9144000" cy="71438"/>
          </a:xfrm>
          <a:prstGeom prst="rect">
            <a:avLst/>
          </a:prstGeom>
          <a:solidFill>
            <a:schemeClr val="tx2"/>
          </a:solidFill>
          <a:ln w="9525">
            <a:noFill/>
            <a:miter lim="800000"/>
            <a:headEnd/>
            <a:tailEnd/>
          </a:ln>
          <a:effectLst/>
        </p:spPr>
        <p:txBody>
          <a:bodyPr wrap="none" anchor="ctr"/>
          <a:lstStyle/>
          <a:p>
            <a:endParaRPr lang="en-GB"/>
          </a:p>
        </p:txBody>
      </p:sp>
      <p:sp>
        <p:nvSpPr>
          <p:cNvPr id="5136" name="Rectangle 16"/>
          <p:cNvSpPr>
            <a:spLocks noChangeArrowheads="1"/>
          </p:cNvSpPr>
          <p:nvPr/>
        </p:nvSpPr>
        <p:spPr bwMode="gray">
          <a:xfrm>
            <a:off x="2895600" y="2819400"/>
            <a:ext cx="6248400" cy="685800"/>
          </a:xfrm>
          <a:prstGeom prst="rect">
            <a:avLst/>
          </a:prstGeom>
          <a:solidFill>
            <a:schemeClr val="tx2"/>
          </a:solidFill>
          <a:ln w="9525">
            <a:noFill/>
            <a:miter lim="800000"/>
            <a:headEnd/>
            <a:tailEnd/>
          </a:ln>
          <a:effectLst/>
        </p:spPr>
        <p:txBody>
          <a:bodyPr wrap="none" anchor="ctr"/>
          <a:lstStyle/>
          <a:p>
            <a:endParaRPr lang="en-GB"/>
          </a:p>
        </p:txBody>
      </p:sp>
      <p:sp>
        <p:nvSpPr>
          <p:cNvPr id="5137" name="Rectangle 17"/>
          <p:cNvSpPr>
            <a:spLocks noGrp="1" noChangeArrowheads="1"/>
          </p:cNvSpPr>
          <p:nvPr>
            <p:ph type="ctrTitle"/>
          </p:nvPr>
        </p:nvSpPr>
        <p:spPr bwMode="ltGray">
          <a:xfrm>
            <a:off x="3124200" y="2819400"/>
            <a:ext cx="5791200" cy="685800"/>
          </a:xfrm>
        </p:spPr>
        <p:txBody>
          <a:bodyPr/>
          <a:lstStyle>
            <a:lvl1pPr algn="l">
              <a:defRPr/>
            </a:lvl1pPr>
          </a:lstStyle>
          <a:p>
            <a:r>
              <a:rPr lang="en-US"/>
              <a:t>Click to edit Master title style</a:t>
            </a:r>
          </a:p>
        </p:txBody>
      </p:sp>
      <p:pic>
        <p:nvPicPr>
          <p:cNvPr id="5138" name="Picture 18"/>
          <p:cNvPicPr>
            <a:picLocks noChangeAspect="1" noChangeArrowheads="1"/>
          </p:cNvPicPr>
          <p:nvPr/>
        </p:nvPicPr>
        <p:blipFill>
          <a:blip r:embed="rId3"/>
          <a:srcRect/>
          <a:stretch>
            <a:fillRect/>
          </a:stretch>
        </p:blipFill>
        <p:spPr bwMode="auto">
          <a:xfrm>
            <a:off x="2884488" y="0"/>
            <a:ext cx="3013075" cy="27813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FF6FAE7-9638-407D-9B66-72312E98D396}"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AA78CB3-7FF9-4A73-801B-CF596323FB2B}"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0"/>
            <a:ext cx="4038600" cy="50260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91E0291B-706B-4B3F-8D45-A5A6127AF1B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FD84A686-3634-4E64-BBA1-FB3BAEA8A12E}"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2CCFCBAF-4AE4-40E4-B1B4-14BD499DB491}"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976927EC-6CBA-4D21-B2BF-7BDB316F050D}"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D4063AE6-69A6-4549-9813-B56AC1BAEFBB}"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830D3F6-0B13-406D-842E-10604E9A3222}"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1C64129-F0D7-4706-AE6A-84C996CA4297}"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228600"/>
            <a:ext cx="2095500" cy="6092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28600"/>
            <a:ext cx="6134100" cy="6092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B7566F9-981B-42C0-A579-ABC7E42C6B7E}"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vmlDrawing" Target="../drawings/vmlDrawing1.v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oleObject" Target="../embeddings/oleObject2.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oleObject" Target="../embeddings/oleObject1.bin"/><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4098" name="Rectangle 2"/>
          <p:cNvSpPr>
            <a:spLocks noChangeArrowheads="1"/>
          </p:cNvSpPr>
          <p:nvPr/>
        </p:nvSpPr>
        <p:spPr bwMode="ltGray">
          <a:xfrm>
            <a:off x="11113" y="0"/>
            <a:ext cx="9132887" cy="1125538"/>
          </a:xfrm>
          <a:prstGeom prst="rect">
            <a:avLst/>
          </a:prstGeom>
          <a:solidFill>
            <a:schemeClr val="accent1"/>
          </a:solidFill>
          <a:ln w="9525">
            <a:noFill/>
            <a:miter lim="800000"/>
            <a:headEnd/>
            <a:tailEnd/>
          </a:ln>
          <a:effectLst/>
        </p:spPr>
        <p:txBody>
          <a:bodyPr wrap="none" anchor="ctr"/>
          <a:lstStyle/>
          <a:p>
            <a:endParaRPr lang="en-GB"/>
          </a:p>
        </p:txBody>
      </p:sp>
      <p:grpSp>
        <p:nvGrpSpPr>
          <p:cNvPr id="4099" name="Group 3"/>
          <p:cNvGrpSpPr>
            <a:grpSpLocks/>
          </p:cNvGrpSpPr>
          <p:nvPr/>
        </p:nvGrpSpPr>
        <p:grpSpPr bwMode="auto">
          <a:xfrm>
            <a:off x="0" y="879475"/>
            <a:ext cx="9144000" cy="144463"/>
            <a:chOff x="1519" y="554"/>
            <a:chExt cx="4241" cy="91"/>
          </a:xfrm>
        </p:grpSpPr>
        <p:sp>
          <p:nvSpPr>
            <p:cNvPr id="4100" name="Line 4"/>
            <p:cNvSpPr>
              <a:spLocks noChangeShapeType="1"/>
            </p:cNvSpPr>
            <p:nvPr userDrawn="1"/>
          </p:nvSpPr>
          <p:spPr bwMode="white">
            <a:xfrm>
              <a:off x="1519" y="554"/>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1" name="Line 5"/>
            <p:cNvSpPr>
              <a:spLocks noChangeShapeType="1"/>
            </p:cNvSpPr>
            <p:nvPr userDrawn="1"/>
          </p:nvSpPr>
          <p:spPr bwMode="white">
            <a:xfrm>
              <a:off x="1519" y="599"/>
              <a:ext cx="4241" cy="0"/>
            </a:xfrm>
            <a:prstGeom prst="line">
              <a:avLst/>
            </a:prstGeom>
            <a:noFill/>
            <a:ln w="12700" cap="rnd">
              <a:solidFill>
                <a:schemeClr val="bg1"/>
              </a:solidFill>
              <a:prstDash val="sysDot"/>
              <a:round/>
              <a:headEnd/>
              <a:tailEnd/>
            </a:ln>
            <a:effectLst/>
          </p:spPr>
          <p:txBody>
            <a:bodyPr/>
            <a:lstStyle/>
            <a:p>
              <a:endParaRPr lang="en-GB"/>
            </a:p>
          </p:txBody>
        </p:sp>
        <p:sp>
          <p:nvSpPr>
            <p:cNvPr id="4102" name="Line 6"/>
            <p:cNvSpPr>
              <a:spLocks noChangeShapeType="1"/>
            </p:cNvSpPr>
            <p:nvPr userDrawn="1"/>
          </p:nvSpPr>
          <p:spPr bwMode="white">
            <a:xfrm>
              <a:off x="1519" y="645"/>
              <a:ext cx="4241" cy="0"/>
            </a:xfrm>
            <a:prstGeom prst="line">
              <a:avLst/>
            </a:prstGeom>
            <a:noFill/>
            <a:ln w="12700" cap="rnd">
              <a:solidFill>
                <a:schemeClr val="bg1"/>
              </a:solidFill>
              <a:prstDash val="sysDot"/>
              <a:round/>
              <a:headEnd/>
              <a:tailEnd/>
            </a:ln>
            <a:effectLst/>
          </p:spPr>
          <p:txBody>
            <a:bodyPr/>
            <a:lstStyle/>
            <a:p>
              <a:endParaRPr lang="en-GB"/>
            </a:p>
          </p:txBody>
        </p:sp>
      </p:grpSp>
      <p:grpSp>
        <p:nvGrpSpPr>
          <p:cNvPr id="4103" name="Group 7"/>
          <p:cNvGrpSpPr>
            <a:grpSpLocks/>
          </p:cNvGrpSpPr>
          <p:nvPr/>
        </p:nvGrpSpPr>
        <p:grpSpPr bwMode="auto">
          <a:xfrm>
            <a:off x="0" y="-11113"/>
            <a:ext cx="2341563" cy="1123951"/>
            <a:chOff x="0" y="0"/>
            <a:chExt cx="1475" cy="694"/>
          </a:xfrm>
        </p:grpSpPr>
        <p:graphicFrame>
          <p:nvGraphicFramePr>
            <p:cNvPr id="4104" name="Object 8"/>
            <p:cNvGraphicFramePr>
              <a:graphicFrameLocks noChangeAspect="1"/>
            </p:cNvGraphicFramePr>
            <p:nvPr/>
          </p:nvGraphicFramePr>
          <p:xfrm>
            <a:off x="695" y="0"/>
            <a:ext cx="780" cy="692"/>
          </p:xfrm>
          <a:graphic>
            <a:graphicData uri="http://schemas.openxmlformats.org/presentationml/2006/ole">
              <p:oleObj spid="_x0000_s4104" name="Image" r:id="rId15" imgW="3646321" imgH="3931376" progId="">
                <p:embed/>
              </p:oleObj>
            </a:graphicData>
          </a:graphic>
        </p:graphicFrame>
        <p:graphicFrame>
          <p:nvGraphicFramePr>
            <p:cNvPr id="4105" name="Object 9"/>
            <p:cNvGraphicFramePr>
              <a:graphicFrameLocks noChangeAspect="1"/>
            </p:cNvGraphicFramePr>
            <p:nvPr/>
          </p:nvGraphicFramePr>
          <p:xfrm>
            <a:off x="0" y="0"/>
            <a:ext cx="737" cy="694"/>
          </p:xfrm>
          <a:graphic>
            <a:graphicData uri="http://schemas.openxmlformats.org/presentationml/2006/ole">
              <p:oleObj spid="_x0000_s4105" name="Image" r:id="rId16" imgW="2575783" imgH="2545301" progId="">
                <p:embed/>
              </p:oleObj>
            </a:graphicData>
          </a:graphic>
        </p:graphicFrame>
      </p:grpSp>
      <p:sp>
        <p:nvSpPr>
          <p:cNvPr id="4106" name="Rectangle 10"/>
          <p:cNvSpPr>
            <a:spLocks noGrp="1" noChangeArrowheads="1"/>
          </p:cNvSpPr>
          <p:nvPr>
            <p:ph type="title"/>
          </p:nvPr>
        </p:nvSpPr>
        <p:spPr bwMode="auto">
          <a:xfrm>
            <a:off x="2514600" y="228600"/>
            <a:ext cx="6324600" cy="533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107" name="Rectangle 11"/>
          <p:cNvSpPr>
            <a:spLocks noGrp="1" noChangeArrowheads="1"/>
          </p:cNvSpPr>
          <p:nvPr>
            <p:ph type="body" idx="1"/>
          </p:nvPr>
        </p:nvSpPr>
        <p:spPr bwMode="auto">
          <a:xfrm>
            <a:off x="457200" y="1295400"/>
            <a:ext cx="8229600" cy="50260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8" name="Rectangle 12"/>
          <p:cNvSpPr>
            <a:spLocks noGrp="1" noChangeArrowheads="1"/>
          </p:cNvSpPr>
          <p:nvPr>
            <p:ph type="dt" sz="half" idx="2"/>
          </p:nvPr>
        </p:nvSpPr>
        <p:spPr bwMode="auto">
          <a:xfrm>
            <a:off x="457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b="0">
                <a:solidFill>
                  <a:schemeClr val="accent1"/>
                </a:solidFill>
              </a:defRPr>
            </a:lvl1pPr>
          </a:lstStyle>
          <a:p>
            <a:endParaRPr lang="en-US"/>
          </a:p>
        </p:txBody>
      </p:sp>
      <p:sp>
        <p:nvSpPr>
          <p:cNvPr id="4109" name="Rectangle 13"/>
          <p:cNvSpPr>
            <a:spLocks noGrp="1" noChangeArrowheads="1"/>
          </p:cNvSpPr>
          <p:nvPr>
            <p:ph type="ftr" sz="quarter" idx="3"/>
          </p:nvPr>
        </p:nvSpPr>
        <p:spPr bwMode="auto">
          <a:xfrm>
            <a:off x="3124200" y="6521450"/>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b="0">
                <a:solidFill>
                  <a:schemeClr val="accent1"/>
                </a:solidFill>
              </a:defRPr>
            </a:lvl1pPr>
          </a:lstStyle>
          <a:p>
            <a:endParaRPr lang="en-US"/>
          </a:p>
        </p:txBody>
      </p:sp>
      <p:sp>
        <p:nvSpPr>
          <p:cNvPr id="4110" name="Rectangle 14"/>
          <p:cNvSpPr>
            <a:spLocks noGrp="1" noChangeArrowheads="1"/>
          </p:cNvSpPr>
          <p:nvPr>
            <p:ph type="sldNum" sz="quarter" idx="4"/>
          </p:nvPr>
        </p:nvSpPr>
        <p:spPr bwMode="auto">
          <a:xfrm>
            <a:off x="6553200" y="6521450"/>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b="0">
                <a:solidFill>
                  <a:schemeClr val="accent1"/>
                </a:solidFill>
              </a:defRPr>
            </a:lvl1pPr>
          </a:lstStyle>
          <a:p>
            <a:fld id="{EA07C6E5-821C-4B32-BE12-28EBC30CFE58}" type="slidenum">
              <a:rPr lang="en-US"/>
              <a:pPr/>
              <a:t>‹#›</a:t>
            </a:fld>
            <a:endParaRPr lang="en-US"/>
          </a:p>
        </p:txBody>
      </p:sp>
      <p:grpSp>
        <p:nvGrpSpPr>
          <p:cNvPr id="4111" name="Group 15"/>
          <p:cNvGrpSpPr>
            <a:grpSpLocks/>
          </p:cNvGrpSpPr>
          <p:nvPr/>
        </p:nvGrpSpPr>
        <p:grpSpPr bwMode="auto">
          <a:xfrm>
            <a:off x="0" y="1109663"/>
            <a:ext cx="9144000" cy="169862"/>
            <a:chOff x="0" y="699"/>
            <a:chExt cx="5760" cy="107"/>
          </a:xfrm>
        </p:grpSpPr>
        <p:sp>
          <p:nvSpPr>
            <p:cNvPr id="4112" name="Rectangle 16"/>
            <p:cNvSpPr>
              <a:spLocks noChangeArrowheads="1"/>
            </p:cNvSpPr>
            <p:nvPr userDrawn="1"/>
          </p:nvSpPr>
          <p:spPr bwMode="gray">
            <a:xfrm>
              <a:off x="0" y="699"/>
              <a:ext cx="5760" cy="45"/>
            </a:xfrm>
            <a:prstGeom prst="rect">
              <a:avLst/>
            </a:prstGeom>
            <a:solidFill>
              <a:schemeClr val="tx2"/>
            </a:solidFill>
            <a:ln w="9525">
              <a:noFill/>
              <a:miter lim="800000"/>
              <a:headEnd/>
              <a:tailEnd/>
            </a:ln>
            <a:effectLst/>
          </p:spPr>
          <p:txBody>
            <a:bodyPr wrap="none" anchor="ctr"/>
            <a:lstStyle/>
            <a:p>
              <a:endParaRPr lang="en-GB"/>
            </a:p>
          </p:txBody>
        </p:sp>
        <p:sp>
          <p:nvSpPr>
            <p:cNvPr id="4113" name="Rectangle 17"/>
            <p:cNvSpPr>
              <a:spLocks noChangeArrowheads="1"/>
            </p:cNvSpPr>
            <p:nvPr userDrawn="1"/>
          </p:nvSpPr>
          <p:spPr bwMode="gray">
            <a:xfrm>
              <a:off x="1476" y="713"/>
              <a:ext cx="4284" cy="93"/>
            </a:xfrm>
            <a:prstGeom prst="rect">
              <a:avLst/>
            </a:prstGeom>
            <a:solidFill>
              <a:schemeClr val="tx2"/>
            </a:solidFill>
            <a:ln w="9525">
              <a:noFill/>
              <a:miter lim="800000"/>
              <a:headEnd/>
              <a:tailEnd/>
            </a:ln>
            <a:effec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r" rtl="0" fontAlgn="base">
        <a:spcBef>
          <a:spcPct val="0"/>
        </a:spcBef>
        <a:spcAft>
          <a:spcPct val="0"/>
        </a:spcAft>
        <a:defRPr sz="4000">
          <a:solidFill>
            <a:schemeClr val="bg1"/>
          </a:solidFill>
          <a:latin typeface="+mj-lt"/>
          <a:ea typeface="+mj-ea"/>
          <a:cs typeface="+mj-cs"/>
        </a:defRPr>
      </a:lvl1pPr>
      <a:lvl2pPr algn="r" rtl="0" fontAlgn="base">
        <a:spcBef>
          <a:spcPct val="0"/>
        </a:spcBef>
        <a:spcAft>
          <a:spcPct val="0"/>
        </a:spcAft>
        <a:defRPr sz="4000">
          <a:solidFill>
            <a:schemeClr val="bg1"/>
          </a:solidFill>
          <a:latin typeface="Arial" charset="0"/>
        </a:defRPr>
      </a:lvl2pPr>
      <a:lvl3pPr algn="r" rtl="0" fontAlgn="base">
        <a:spcBef>
          <a:spcPct val="0"/>
        </a:spcBef>
        <a:spcAft>
          <a:spcPct val="0"/>
        </a:spcAft>
        <a:defRPr sz="4000">
          <a:solidFill>
            <a:schemeClr val="bg1"/>
          </a:solidFill>
          <a:latin typeface="Arial" charset="0"/>
        </a:defRPr>
      </a:lvl3pPr>
      <a:lvl4pPr algn="r" rtl="0" fontAlgn="base">
        <a:spcBef>
          <a:spcPct val="0"/>
        </a:spcBef>
        <a:spcAft>
          <a:spcPct val="0"/>
        </a:spcAft>
        <a:defRPr sz="4000">
          <a:solidFill>
            <a:schemeClr val="bg1"/>
          </a:solidFill>
          <a:latin typeface="Arial" charset="0"/>
        </a:defRPr>
      </a:lvl4pPr>
      <a:lvl5pPr algn="r" rtl="0" fontAlgn="base">
        <a:spcBef>
          <a:spcPct val="0"/>
        </a:spcBef>
        <a:spcAft>
          <a:spcPct val="0"/>
        </a:spcAft>
        <a:defRPr sz="4000">
          <a:solidFill>
            <a:schemeClr val="bg1"/>
          </a:solidFill>
          <a:latin typeface="Arial" charset="0"/>
        </a:defRPr>
      </a:lvl5pPr>
      <a:lvl6pPr marL="457200" algn="r" rtl="0" fontAlgn="base">
        <a:spcBef>
          <a:spcPct val="0"/>
        </a:spcBef>
        <a:spcAft>
          <a:spcPct val="0"/>
        </a:spcAft>
        <a:defRPr sz="4000">
          <a:solidFill>
            <a:schemeClr val="bg1"/>
          </a:solidFill>
          <a:latin typeface="Arial" charset="0"/>
        </a:defRPr>
      </a:lvl6pPr>
      <a:lvl7pPr marL="914400" algn="r" rtl="0" fontAlgn="base">
        <a:spcBef>
          <a:spcPct val="0"/>
        </a:spcBef>
        <a:spcAft>
          <a:spcPct val="0"/>
        </a:spcAft>
        <a:defRPr sz="4000">
          <a:solidFill>
            <a:schemeClr val="bg1"/>
          </a:solidFill>
          <a:latin typeface="Arial" charset="0"/>
        </a:defRPr>
      </a:lvl7pPr>
      <a:lvl8pPr marL="1371600" algn="r" rtl="0" fontAlgn="base">
        <a:spcBef>
          <a:spcPct val="0"/>
        </a:spcBef>
        <a:spcAft>
          <a:spcPct val="0"/>
        </a:spcAft>
        <a:defRPr sz="4000">
          <a:solidFill>
            <a:schemeClr val="bg1"/>
          </a:solidFill>
          <a:latin typeface="Arial" charset="0"/>
        </a:defRPr>
      </a:lvl8pPr>
      <a:lvl9pPr marL="1828800" algn="r" rtl="0" fontAlgn="base">
        <a:spcBef>
          <a:spcPct val="0"/>
        </a:spcBef>
        <a:spcAft>
          <a:spcPct val="0"/>
        </a:spcAft>
        <a:defRPr sz="4000">
          <a:solidFill>
            <a:schemeClr val="bg1"/>
          </a:solidFill>
          <a:latin typeface="Arial" charset="0"/>
        </a:defRPr>
      </a:lvl9pPr>
    </p:titleStyle>
    <p:bodyStyle>
      <a:lvl1pPr marL="342900" indent="-342900" algn="l" rtl="0" fontAlgn="base">
        <a:spcBef>
          <a:spcPct val="20000"/>
        </a:spcBef>
        <a:spcAft>
          <a:spcPct val="0"/>
        </a:spcAft>
        <a:buFont typeface="Wingdings" pitchFamily="2" charset="2"/>
        <a:buChar char="§"/>
        <a:defRPr sz="3200">
          <a:solidFill>
            <a:schemeClr val="tx1"/>
          </a:solidFill>
          <a:latin typeface="+mn-lt"/>
          <a:ea typeface="+mn-ea"/>
          <a:cs typeface="+mn-cs"/>
        </a:defRPr>
      </a:lvl1pPr>
      <a:lvl2pPr marL="742950" indent="-285750" algn="l" rtl="0" fontAlgn="base">
        <a:spcBef>
          <a:spcPct val="20000"/>
        </a:spcBef>
        <a:spcAft>
          <a:spcPct val="0"/>
        </a:spcAft>
        <a:buSzPct val="50000"/>
        <a:buFont typeface="Wingdings 2" pitchFamily="18" charset="2"/>
        <a:buChar char=""/>
        <a:defRPr sz="2800">
          <a:solidFill>
            <a:schemeClr val="tx1"/>
          </a:solidFill>
          <a:latin typeface="+mn-lt"/>
        </a:defRPr>
      </a:lvl2pPr>
      <a:lvl3pPr marL="1143000" indent="-228600" algn="l" rtl="0" fontAlgn="base">
        <a:spcBef>
          <a:spcPct val="20000"/>
        </a:spcBef>
        <a:spcAft>
          <a:spcPct val="0"/>
        </a:spcAft>
        <a:buFont typeface="Wingdings" pitchFamily="2" charset="2"/>
        <a:buChar char="§"/>
        <a:defRPr sz="2400">
          <a:solidFill>
            <a:schemeClr val="tx1"/>
          </a:solidFill>
          <a:latin typeface="+mn-lt"/>
        </a:defRPr>
      </a:lvl3pPr>
      <a:lvl4pPr marL="1600200" indent="-228600" algn="l" rtl="0" fontAlgn="base">
        <a:spcBef>
          <a:spcPct val="20000"/>
        </a:spcBef>
        <a:spcAft>
          <a:spcPct val="0"/>
        </a:spcAft>
        <a:buSzPct val="60000"/>
        <a:buFont typeface="Wingdings 2" pitchFamily="18" charset="2"/>
        <a:buChar char=""/>
        <a:defRPr sz="2000">
          <a:solidFill>
            <a:schemeClr val="tx1"/>
          </a:solidFill>
          <a:latin typeface="+mn-lt"/>
        </a:defRPr>
      </a:lvl4pPr>
      <a:lvl5pPr marL="2057400" indent="-228600" algn="l" rtl="0" fontAlgn="base">
        <a:spcBef>
          <a:spcPct val="20000"/>
        </a:spcBef>
        <a:spcAft>
          <a:spcPct val="0"/>
        </a:spcAft>
        <a:buFont typeface="Wingdings" pitchFamily="2" charset="2"/>
        <a:buChar char="§"/>
        <a:defRPr sz="2000">
          <a:solidFill>
            <a:schemeClr val="tx1"/>
          </a:solidFill>
          <a:latin typeface="+mn-lt"/>
        </a:defRPr>
      </a:lvl5pPr>
      <a:lvl6pPr marL="2514600" indent="-228600" algn="l" rtl="0" fontAlgn="base">
        <a:spcBef>
          <a:spcPct val="20000"/>
        </a:spcBef>
        <a:spcAft>
          <a:spcPct val="0"/>
        </a:spcAft>
        <a:buFont typeface="Wingdings" pitchFamily="2" charset="2"/>
        <a:buChar char="§"/>
        <a:defRPr sz="2000">
          <a:solidFill>
            <a:schemeClr val="tx1"/>
          </a:solidFill>
          <a:latin typeface="+mn-lt"/>
        </a:defRPr>
      </a:lvl6pPr>
      <a:lvl7pPr marL="2971800" indent="-228600" algn="l" rtl="0" fontAlgn="base">
        <a:spcBef>
          <a:spcPct val="20000"/>
        </a:spcBef>
        <a:spcAft>
          <a:spcPct val="0"/>
        </a:spcAft>
        <a:buFont typeface="Wingdings" pitchFamily="2" charset="2"/>
        <a:buChar char="§"/>
        <a:defRPr sz="2000">
          <a:solidFill>
            <a:schemeClr val="tx1"/>
          </a:solidFill>
          <a:latin typeface="+mn-lt"/>
        </a:defRPr>
      </a:lvl7pPr>
      <a:lvl8pPr marL="3429000" indent="-228600" algn="l" rtl="0" fontAlgn="base">
        <a:spcBef>
          <a:spcPct val="20000"/>
        </a:spcBef>
        <a:spcAft>
          <a:spcPct val="0"/>
        </a:spcAft>
        <a:buFont typeface="Wingdings" pitchFamily="2" charset="2"/>
        <a:buChar char="§"/>
        <a:defRPr sz="2000">
          <a:solidFill>
            <a:schemeClr val="tx1"/>
          </a:solidFill>
          <a:latin typeface="+mn-lt"/>
        </a:defRPr>
      </a:lvl8pPr>
      <a:lvl9pPr marL="3886200" indent="-228600" algn="l" rtl="0" fontAlgn="base">
        <a:spcBef>
          <a:spcPct val="20000"/>
        </a:spcBef>
        <a:spcAft>
          <a:spcPct val="0"/>
        </a:spcAft>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sz="2400"/>
              <a:t>Analysis of Threats to Network Security. </a:t>
            </a:r>
            <a:endParaRPr lang="en-US" sz="2400"/>
          </a:p>
        </p:txBody>
      </p:sp>
      <p:sp>
        <p:nvSpPr>
          <p:cNvPr id="2051" name="Rectangle 3"/>
          <p:cNvSpPr>
            <a:spLocks noGrp="1" noChangeArrowheads="1"/>
          </p:cNvSpPr>
          <p:nvPr>
            <p:ph type="subTitle" idx="1"/>
          </p:nvPr>
        </p:nvSpPr>
        <p:spPr/>
        <p:txBody>
          <a:bodyPr/>
          <a:lstStyle/>
          <a:p>
            <a:r>
              <a:rPr lang="en-GB" sz="2400">
                <a:solidFill>
                  <a:schemeClr val="bg1"/>
                </a:solidFill>
              </a:rPr>
              <a:t>Delivered by: Lee Cobley</a:t>
            </a:r>
            <a:endParaRPr lang="en-US" sz="2400">
              <a:solidFill>
                <a:schemeClr val="bg1"/>
              </a:solidFill>
            </a:endParaRPr>
          </a:p>
        </p:txBody>
      </p:sp>
      <p:sp>
        <p:nvSpPr>
          <p:cNvPr id="2052" name="Rectangle 4"/>
          <p:cNvSpPr>
            <a:spLocks noChangeArrowheads="1"/>
          </p:cNvSpPr>
          <p:nvPr/>
        </p:nvSpPr>
        <p:spPr bwMode="auto">
          <a:xfrm>
            <a:off x="3779838" y="5516563"/>
            <a:ext cx="1298575" cy="7207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sz="2800" b="1"/>
              <a:t>Categorising Network Attacks.</a:t>
            </a:r>
          </a:p>
        </p:txBody>
      </p:sp>
      <p:sp>
        <p:nvSpPr>
          <p:cNvPr id="9222" name="Text Box 6"/>
          <p:cNvSpPr txBox="1">
            <a:spLocks noChangeArrowheads="1"/>
          </p:cNvSpPr>
          <p:nvPr/>
        </p:nvSpPr>
        <p:spPr bwMode="auto">
          <a:xfrm>
            <a:off x="0" y="1196975"/>
            <a:ext cx="9210675" cy="5526088"/>
          </a:xfrm>
          <a:prstGeom prst="rect">
            <a:avLst/>
          </a:prstGeom>
          <a:noFill/>
          <a:ln w="9525">
            <a:noFill/>
            <a:miter lim="800000"/>
            <a:headEnd/>
            <a:tailEnd/>
          </a:ln>
          <a:effectLst/>
        </p:spPr>
        <p:txBody>
          <a:bodyPr wrap="none">
            <a:spAutoFit/>
          </a:bodyPr>
          <a:lstStyle/>
          <a:p>
            <a:pPr>
              <a:buFontTx/>
              <a:buChar char="•"/>
            </a:pPr>
            <a:r>
              <a:rPr lang="en-GB" sz="1700" b="0"/>
              <a:t> As previously identified, there are 4 primary categories into which ‘attacks’, non-malicious or</a:t>
            </a:r>
          </a:p>
          <a:p>
            <a:r>
              <a:rPr lang="en-GB" sz="1700" b="0"/>
              <a:t>  maliciously driven, typically fit into;</a:t>
            </a:r>
          </a:p>
          <a:p>
            <a:endParaRPr lang="en-GB" sz="1700" b="0"/>
          </a:p>
          <a:p>
            <a:r>
              <a:rPr lang="en-GB" sz="1700" b="0"/>
              <a:t>	* Access Attacks</a:t>
            </a:r>
          </a:p>
          <a:p>
            <a:r>
              <a:rPr lang="en-GB" sz="1700" b="0"/>
              <a:t>	* Modification</a:t>
            </a:r>
          </a:p>
          <a:p>
            <a:r>
              <a:rPr lang="en-GB" sz="1700" b="0"/>
              <a:t>	* Denial of Service Attacks </a:t>
            </a:r>
          </a:p>
          <a:p>
            <a:r>
              <a:rPr lang="en-GB" sz="1700" b="0"/>
              <a:t>	* Repudiation</a:t>
            </a:r>
          </a:p>
          <a:p>
            <a:endParaRPr lang="en-GB" sz="1700" b="0"/>
          </a:p>
          <a:p>
            <a:pPr>
              <a:buFontTx/>
              <a:buChar char="•"/>
            </a:pPr>
            <a:r>
              <a:rPr lang="en-GB" sz="1700" b="0"/>
              <a:t> The attacks themselves can originate through technical means “e.g. exploiting vulnerabilities</a:t>
            </a:r>
          </a:p>
          <a:p>
            <a:r>
              <a:rPr lang="en-GB" sz="1700" b="0"/>
              <a:t>   in the Operating System, or through techniques such as </a:t>
            </a:r>
            <a:r>
              <a:rPr lang="en-GB" sz="1700" i="1"/>
              <a:t>Social Engineering.  </a:t>
            </a:r>
          </a:p>
          <a:p>
            <a:pPr>
              <a:buFontTx/>
              <a:buChar char="•"/>
            </a:pPr>
            <a:endParaRPr lang="en-GB" sz="1700" b="0"/>
          </a:p>
          <a:p>
            <a:pPr>
              <a:buFontTx/>
              <a:buChar char="•"/>
            </a:pPr>
            <a:r>
              <a:rPr lang="en-GB" sz="1700" i="1"/>
              <a:t> </a:t>
            </a:r>
            <a:r>
              <a:rPr lang="en-GB" sz="1700" b="0"/>
              <a:t>From a perspective of analysing external threats, it is also important to understand the </a:t>
            </a:r>
          </a:p>
          <a:p>
            <a:r>
              <a:rPr lang="en-GB" sz="1700" i="1"/>
              <a:t>  implications surrounding Hackers, </a:t>
            </a:r>
            <a:r>
              <a:rPr lang="en-GB" sz="1700" b="0"/>
              <a:t>since it is oftentimes these people who are the source </a:t>
            </a:r>
          </a:p>
          <a:p>
            <a:r>
              <a:rPr lang="en-GB" sz="1700" b="0"/>
              <a:t>  of many attacks.  Whether the objective be for greed, technical challenges or in a worst case </a:t>
            </a:r>
          </a:p>
          <a:p>
            <a:r>
              <a:rPr lang="en-GB" sz="1700" b="0"/>
              <a:t>  scenario Malicious intent, we need to be aware of the threat and then decide what action(s) </a:t>
            </a:r>
          </a:p>
          <a:p>
            <a:r>
              <a:rPr lang="en-GB" sz="1700" b="0"/>
              <a:t>  we can take.</a:t>
            </a:r>
          </a:p>
          <a:p>
            <a:endParaRPr lang="en-GB" sz="1700" b="0"/>
          </a:p>
          <a:p>
            <a:pPr>
              <a:buFontTx/>
              <a:buChar char="•"/>
            </a:pPr>
            <a:r>
              <a:rPr lang="en-GB" sz="1700" b="0"/>
              <a:t> In this section, we investigate the nature and mechanisms for exploiting these attacks and</a:t>
            </a:r>
          </a:p>
          <a:p>
            <a:r>
              <a:rPr lang="en-GB" sz="1700" i="1"/>
              <a:t>  </a:t>
            </a:r>
            <a:r>
              <a:rPr lang="en-GB" sz="1700" b="0"/>
              <a:t>the upshot of an attack/event’s occurrence.</a:t>
            </a:r>
          </a:p>
          <a:p>
            <a:r>
              <a:rPr lang="en-GB" sz="1700" b="0"/>
              <a:t>  </a:t>
            </a:r>
          </a:p>
          <a:p>
            <a:pPr>
              <a:buFontTx/>
              <a:buChar char="•"/>
            </a:pPr>
            <a:endParaRPr lang="en-GB" sz="1700" b="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2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2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22">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222">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222">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222">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9222">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9222">
                                            <p:txEl>
                                              <p:pRg st="15" end="1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9222">
                                            <p:txEl>
                                              <p:pRg st="17" end="1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9222">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sz="2800" b="1"/>
              <a:t>Nature of Access Attacks</a:t>
            </a:r>
          </a:p>
        </p:txBody>
      </p:sp>
      <p:sp>
        <p:nvSpPr>
          <p:cNvPr id="93187" name="Rectangle 3"/>
          <p:cNvSpPr>
            <a:spLocks noGrp="1" noChangeArrowheads="1"/>
          </p:cNvSpPr>
          <p:nvPr>
            <p:ph type="body" idx="1"/>
          </p:nvPr>
        </p:nvSpPr>
        <p:spPr>
          <a:xfrm>
            <a:off x="0" y="1295400"/>
            <a:ext cx="9144000" cy="5562600"/>
          </a:xfrm>
        </p:spPr>
        <p:txBody>
          <a:bodyPr/>
          <a:lstStyle/>
          <a:p>
            <a:endParaRPr lang="en-GB" sz="1800"/>
          </a:p>
          <a:p>
            <a:endParaRPr lang="en-GB" sz="1800"/>
          </a:p>
        </p:txBody>
      </p:sp>
      <p:sp>
        <p:nvSpPr>
          <p:cNvPr id="93189" name="Text Box 5"/>
          <p:cNvSpPr txBox="1">
            <a:spLocks noChangeArrowheads="1"/>
          </p:cNvSpPr>
          <p:nvPr/>
        </p:nvSpPr>
        <p:spPr bwMode="auto">
          <a:xfrm>
            <a:off x="-92075" y="1216025"/>
            <a:ext cx="184150" cy="366713"/>
          </a:xfrm>
          <a:prstGeom prst="rect">
            <a:avLst/>
          </a:prstGeom>
          <a:noFill/>
          <a:ln w="9525">
            <a:noFill/>
            <a:miter lim="800000"/>
            <a:headEnd/>
            <a:tailEnd/>
          </a:ln>
          <a:effectLst/>
        </p:spPr>
        <p:txBody>
          <a:bodyPr wrap="none">
            <a:spAutoFit/>
          </a:bodyPr>
          <a:lstStyle/>
          <a:p>
            <a:endParaRPr lang="en-GB" sz="1800" b="0"/>
          </a:p>
        </p:txBody>
      </p:sp>
      <p:sp>
        <p:nvSpPr>
          <p:cNvPr id="93190" name="Text Box 6"/>
          <p:cNvSpPr txBox="1">
            <a:spLocks noChangeArrowheads="1"/>
          </p:cNvSpPr>
          <p:nvPr/>
        </p:nvSpPr>
        <p:spPr bwMode="auto">
          <a:xfrm>
            <a:off x="0" y="1341438"/>
            <a:ext cx="9226550" cy="5310187"/>
          </a:xfrm>
          <a:prstGeom prst="rect">
            <a:avLst/>
          </a:prstGeom>
          <a:noFill/>
          <a:ln w="9525">
            <a:noFill/>
            <a:miter lim="800000"/>
            <a:headEnd/>
            <a:tailEnd/>
          </a:ln>
          <a:effectLst/>
        </p:spPr>
        <p:txBody>
          <a:bodyPr wrap="none">
            <a:spAutoFit/>
          </a:bodyPr>
          <a:lstStyle/>
          <a:p>
            <a:pPr>
              <a:buFontTx/>
              <a:buChar char="•"/>
            </a:pPr>
            <a:r>
              <a:rPr lang="en-GB" sz="1800" b="0"/>
              <a:t> This is essentially an attack on resources such as “Information on file servers”, </a:t>
            </a:r>
          </a:p>
          <a:p>
            <a:r>
              <a:rPr lang="en-GB" sz="1800" b="0"/>
              <a:t>  Mainframes, Local Hard drive information, Information held in hard copy, Information </a:t>
            </a:r>
          </a:p>
          <a:p>
            <a:r>
              <a:rPr lang="en-GB" sz="1800" b="0"/>
              <a:t>  coming from fax/photocopier, information stored on media/backups (off-site) or finally</a:t>
            </a:r>
          </a:p>
          <a:p>
            <a:r>
              <a:rPr lang="en-GB" sz="1800" b="0"/>
              <a:t>  Information in transit (over the Internet or Phone lines).</a:t>
            </a:r>
          </a:p>
          <a:p>
            <a:endParaRPr lang="en-GB" sz="1800" b="0"/>
          </a:p>
          <a:p>
            <a:pPr>
              <a:buFontTx/>
              <a:buChar char="•"/>
            </a:pPr>
            <a:r>
              <a:rPr lang="en-GB" sz="1800" b="0"/>
              <a:t> It is an attempt, by the attacker to gain access to information that they are not </a:t>
            </a:r>
          </a:p>
          <a:p>
            <a:r>
              <a:rPr lang="en-GB" sz="1800" i="1"/>
              <a:t>  authorised to see.  </a:t>
            </a:r>
            <a:r>
              <a:rPr lang="en-GB" sz="1800" b="0"/>
              <a:t>In terms of the security services being provided, this is a breach of</a:t>
            </a:r>
          </a:p>
          <a:p>
            <a:r>
              <a:rPr lang="en-GB" sz="1800" b="0"/>
              <a:t>  </a:t>
            </a:r>
            <a:r>
              <a:rPr lang="en-GB" sz="1800" b="0" i="1"/>
              <a:t>Confidentiality</a:t>
            </a:r>
            <a:r>
              <a:rPr lang="en-GB" sz="1800" b="0"/>
              <a:t>.</a:t>
            </a:r>
          </a:p>
          <a:p>
            <a:endParaRPr lang="en-GB" sz="1800" b="0"/>
          </a:p>
          <a:p>
            <a:pPr>
              <a:buFontTx/>
              <a:buChar char="•"/>
            </a:pPr>
            <a:r>
              <a:rPr lang="en-GB" sz="1800" i="1"/>
              <a:t> </a:t>
            </a:r>
            <a:r>
              <a:rPr lang="en-GB" sz="1800" b="0"/>
              <a:t>Three common forms of Access Attack </a:t>
            </a:r>
            <a:r>
              <a:rPr lang="en-GB" sz="1800" i="1"/>
              <a:t>Snooping, Eavesdropping, Interception; </a:t>
            </a:r>
          </a:p>
          <a:p>
            <a:r>
              <a:rPr lang="en-GB" sz="1800" i="1"/>
              <a:t>   </a:t>
            </a:r>
            <a:r>
              <a:rPr lang="en-GB" sz="1800" b="0" i="1"/>
              <a:t>Snooping</a:t>
            </a:r>
            <a:r>
              <a:rPr lang="en-GB" sz="1800" b="0"/>
              <a:t> – Continuously browsing through files/information until something of</a:t>
            </a:r>
          </a:p>
          <a:p>
            <a:r>
              <a:rPr lang="en-GB" sz="1800" b="0"/>
              <a:t>   value/relevance that can be exploited is found.  </a:t>
            </a:r>
            <a:r>
              <a:rPr lang="en-GB" sz="1800" b="0" i="1"/>
              <a:t>Eavesdropping</a:t>
            </a:r>
            <a:r>
              <a:rPr lang="en-GB" sz="1800" b="0"/>
              <a:t> -  The attacker positions</a:t>
            </a:r>
          </a:p>
          <a:p>
            <a:r>
              <a:rPr lang="en-GB" sz="1800" b="0"/>
              <a:t>   himself/herself where the information targeted, is likely to pass by (e.g. IPSpoofing – </a:t>
            </a:r>
          </a:p>
          <a:p>
            <a:r>
              <a:rPr lang="en-GB" sz="1800" b="0"/>
              <a:t>   poses as part of the same network, Wireless Access attack, actually ‘joins the network</a:t>
            </a:r>
          </a:p>
          <a:p>
            <a:r>
              <a:rPr lang="en-GB" sz="1800" b="0"/>
              <a:t>   no listening device needed).  </a:t>
            </a:r>
            <a:r>
              <a:rPr lang="en-GB" sz="1800" b="0" i="1"/>
              <a:t>Interception</a:t>
            </a:r>
            <a:r>
              <a:rPr lang="en-GB" sz="1800" b="0"/>
              <a:t> – Attackers system sits in the path of the </a:t>
            </a:r>
          </a:p>
          <a:p>
            <a:r>
              <a:rPr lang="en-GB" sz="1800" b="0"/>
              <a:t>   traffic and captures the information before it goes to the intended destination.</a:t>
            </a:r>
          </a:p>
          <a:p>
            <a:endParaRPr lang="en-GB" sz="1800" b="0"/>
          </a:p>
          <a:p>
            <a:endParaRPr lang="en-GB" sz="1800" b="0"/>
          </a:p>
          <a:p>
            <a:endParaRPr lang="en-GB" sz="1800" b="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4" name="Rectangle 4"/>
          <p:cNvSpPr>
            <a:spLocks noGrp="1" noChangeArrowheads="1"/>
          </p:cNvSpPr>
          <p:nvPr>
            <p:ph type="title"/>
          </p:nvPr>
        </p:nvSpPr>
        <p:spPr>
          <a:xfrm>
            <a:off x="2195513" y="228600"/>
            <a:ext cx="6948487" cy="533400"/>
          </a:xfrm>
          <a:noFill/>
          <a:ln/>
        </p:spPr>
        <p:txBody>
          <a:bodyPr/>
          <a:lstStyle/>
          <a:p>
            <a:r>
              <a:rPr lang="en-GB" sz="2400" b="1"/>
              <a:t>Mechanisms for Exploiting Access Attacks.</a:t>
            </a:r>
          </a:p>
        </p:txBody>
      </p:sp>
      <p:sp>
        <p:nvSpPr>
          <p:cNvPr id="122886" name="Rectangle 6"/>
          <p:cNvSpPr>
            <a:spLocks noGrp="1" noChangeArrowheads="1"/>
          </p:cNvSpPr>
          <p:nvPr>
            <p:ph type="body" idx="1"/>
          </p:nvPr>
        </p:nvSpPr>
        <p:spPr>
          <a:xfrm>
            <a:off x="0" y="1295400"/>
            <a:ext cx="9144000" cy="5562600"/>
          </a:xfrm>
        </p:spPr>
        <p:txBody>
          <a:bodyPr/>
          <a:lstStyle/>
          <a:p>
            <a:pPr>
              <a:lnSpc>
                <a:spcPct val="90000"/>
              </a:lnSpc>
            </a:pPr>
            <a:r>
              <a:rPr lang="en-GB" sz="1800" b="1" i="1"/>
              <a:t>Exploiting Information held in hardcopy</a:t>
            </a:r>
            <a:r>
              <a:rPr lang="en-GB" sz="1800"/>
              <a:t> – Can be stolen from Fax machines, Printers rubbish bins, long term storage.  Attacker needs physical access, good physical security measures (Site Security, Locks on Cabinets, Recycling/Shredders etc) help to eliminate external threats, but internal threats are still realistic.</a:t>
            </a:r>
          </a:p>
          <a:p>
            <a:pPr>
              <a:lnSpc>
                <a:spcPct val="90000"/>
              </a:lnSpc>
            </a:pPr>
            <a:endParaRPr lang="en-GB" sz="1800"/>
          </a:p>
          <a:p>
            <a:pPr>
              <a:lnSpc>
                <a:spcPct val="90000"/>
              </a:lnSpc>
            </a:pPr>
            <a:r>
              <a:rPr lang="en-GB" sz="1800" b="1" i="1"/>
              <a:t>Exploiting Electronic Information</a:t>
            </a:r>
            <a:r>
              <a:rPr lang="en-GB" sz="1800"/>
              <a:t> – Much more difficult to address; source of information is likely to be in Desktop PCs, Servers, Portables, Media/Backups.</a:t>
            </a:r>
          </a:p>
          <a:p>
            <a:pPr>
              <a:lnSpc>
                <a:spcPct val="90000"/>
              </a:lnSpc>
            </a:pPr>
            <a:endParaRPr lang="en-GB" sz="1800"/>
          </a:p>
          <a:p>
            <a:pPr>
              <a:lnSpc>
                <a:spcPct val="90000"/>
              </a:lnSpc>
            </a:pPr>
            <a:r>
              <a:rPr lang="en-GB" sz="1800" i="1"/>
              <a:t>Media</a:t>
            </a:r>
            <a:r>
              <a:rPr lang="en-GB" sz="1800"/>
              <a:t> – can be stolen, </a:t>
            </a:r>
            <a:r>
              <a:rPr lang="en-GB" sz="1800" i="1"/>
              <a:t>Systems</a:t>
            </a:r>
            <a:r>
              <a:rPr lang="en-GB" sz="1800"/>
              <a:t> – Illegitimate access – can browse though files;</a:t>
            </a:r>
          </a:p>
          <a:p>
            <a:pPr>
              <a:lnSpc>
                <a:spcPct val="90000"/>
              </a:lnSpc>
              <a:buFont typeface="Wingdings" pitchFamily="2" charset="2"/>
              <a:buNone/>
            </a:pPr>
            <a:r>
              <a:rPr lang="en-GB" sz="1800"/>
              <a:t>	strong permissions configurations will deny access and log attempts for unauthorised</a:t>
            </a:r>
          </a:p>
          <a:p>
            <a:pPr>
              <a:lnSpc>
                <a:spcPct val="90000"/>
              </a:lnSpc>
              <a:buFont typeface="Wingdings" pitchFamily="2" charset="2"/>
              <a:buNone/>
            </a:pPr>
            <a:r>
              <a:rPr lang="en-GB" sz="1800"/>
              <a:t>	access; expert attackers will attempt to elevate his/her permissions.  Many ‘vulnerabilities’ allow these types of attacks to be perpetrated.</a:t>
            </a:r>
          </a:p>
          <a:p>
            <a:pPr>
              <a:lnSpc>
                <a:spcPct val="90000"/>
              </a:lnSpc>
              <a:buFont typeface="Wingdings" pitchFamily="2" charset="2"/>
              <a:buNone/>
            </a:pPr>
            <a:endParaRPr lang="en-GB" sz="1800"/>
          </a:p>
          <a:p>
            <a:pPr>
              <a:lnSpc>
                <a:spcPct val="90000"/>
              </a:lnSpc>
            </a:pPr>
            <a:r>
              <a:rPr lang="en-GB" sz="1800" i="1"/>
              <a:t>Information in Transit</a:t>
            </a:r>
            <a:r>
              <a:rPr lang="en-GB" sz="1800"/>
              <a:t> – Captured by Eavesdropping; attacker installs a </a:t>
            </a:r>
            <a:r>
              <a:rPr lang="en-GB" sz="1800" b="1" i="1"/>
              <a:t>‘Sniffer’</a:t>
            </a:r>
            <a:r>
              <a:rPr lang="en-GB" sz="1800"/>
              <a:t> on</a:t>
            </a:r>
          </a:p>
          <a:p>
            <a:pPr>
              <a:lnSpc>
                <a:spcPct val="90000"/>
              </a:lnSpc>
              <a:buFont typeface="Wingdings" pitchFamily="2" charset="2"/>
              <a:buNone/>
            </a:pPr>
            <a:r>
              <a:rPr lang="en-GB" sz="1800"/>
              <a:t>	a system connected to the network.  Sniffer is a computer configured to capture all</a:t>
            </a:r>
          </a:p>
          <a:p>
            <a:pPr>
              <a:lnSpc>
                <a:spcPct val="90000"/>
              </a:lnSpc>
              <a:buFont typeface="Wingdings" pitchFamily="2" charset="2"/>
              <a:buNone/>
            </a:pPr>
            <a:r>
              <a:rPr lang="en-GB" sz="1800"/>
              <a:t>	traffic on the network; not just the traffic to and itself.  Sniffers are commonly installed</a:t>
            </a:r>
          </a:p>
          <a:p>
            <a:pPr>
              <a:lnSpc>
                <a:spcPct val="90000"/>
              </a:lnSpc>
              <a:buFont typeface="Wingdings" pitchFamily="2" charset="2"/>
              <a:buNone/>
            </a:pPr>
            <a:r>
              <a:rPr lang="en-GB" sz="1800"/>
              <a:t>	if (a) Attacker has elevated their permissions to administrator, or (b) if the attacker is</a:t>
            </a:r>
          </a:p>
          <a:p>
            <a:pPr>
              <a:lnSpc>
                <a:spcPct val="90000"/>
              </a:lnSpc>
              <a:buFont typeface="Wingdings" pitchFamily="2" charset="2"/>
              <a:buNone/>
            </a:pPr>
            <a:r>
              <a:rPr lang="en-GB" sz="1800"/>
              <a:t>	allowed to join the network.  Common information captured in Sniffers is User IDs and Passwords.      </a:t>
            </a:r>
          </a:p>
          <a:p>
            <a:pPr>
              <a:lnSpc>
                <a:spcPct val="90000"/>
              </a:lnSpc>
              <a:buFont typeface="Wingdings" pitchFamily="2" charset="2"/>
              <a:buNone/>
            </a:pPr>
            <a:endParaRPr lang="en-GB" sz="1800"/>
          </a:p>
          <a:p>
            <a:pPr>
              <a:lnSpc>
                <a:spcPct val="90000"/>
              </a:lnSpc>
              <a:buFont typeface="Wingdings" pitchFamily="2" charset="2"/>
              <a:buNone/>
            </a:pPr>
            <a:endParaRPr lang="en-GB" sz="1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7" name="Rectangle 3"/>
          <p:cNvSpPr>
            <a:spLocks noGrp="1" noChangeArrowheads="1"/>
          </p:cNvSpPr>
          <p:nvPr>
            <p:ph type="body" idx="1"/>
          </p:nvPr>
        </p:nvSpPr>
        <p:spPr>
          <a:xfrm>
            <a:off x="0" y="1295400"/>
            <a:ext cx="9144000" cy="5562600"/>
          </a:xfrm>
        </p:spPr>
        <p:txBody>
          <a:bodyPr/>
          <a:lstStyle/>
          <a:p>
            <a:r>
              <a:rPr lang="en-GB" sz="1800" i="1"/>
              <a:t>Information in Transit – Advent of Wireless Networks – </a:t>
            </a:r>
            <a:r>
              <a:rPr lang="en-GB" sz="1800"/>
              <a:t>Barriers to introducing new</a:t>
            </a:r>
          </a:p>
          <a:p>
            <a:pPr>
              <a:buFont typeface="Wingdings" pitchFamily="2" charset="2"/>
              <a:buNone/>
            </a:pPr>
            <a:r>
              <a:rPr lang="en-GB" sz="1800"/>
              <a:t>	technology (if weak encryption/passwords) is evident Attackers can ‘join’ network</a:t>
            </a:r>
          </a:p>
          <a:p>
            <a:pPr>
              <a:buFont typeface="Wingdings" pitchFamily="2" charset="2"/>
              <a:buNone/>
            </a:pPr>
            <a:r>
              <a:rPr lang="en-GB" sz="1800"/>
              <a:t>	easily.  Signals can also be received fairly far away from the Access Point (other floors, Car Parks outside and Streets/Sidewalks outside).</a:t>
            </a:r>
          </a:p>
          <a:p>
            <a:pPr>
              <a:buFont typeface="Wingdings" pitchFamily="2" charset="2"/>
              <a:buNone/>
            </a:pPr>
            <a:endParaRPr lang="en-GB" sz="1800"/>
          </a:p>
          <a:p>
            <a:r>
              <a:rPr lang="en-GB" sz="1800"/>
              <a:t>Interception Attacks can be difficult to </a:t>
            </a:r>
          </a:p>
          <a:p>
            <a:pPr>
              <a:buFont typeface="Wingdings" pitchFamily="2" charset="2"/>
              <a:buNone/>
            </a:pPr>
            <a:r>
              <a:rPr lang="en-GB" sz="1800"/>
              <a:t>      perpetrate Attacker needs to place his/her </a:t>
            </a:r>
          </a:p>
          <a:p>
            <a:pPr>
              <a:buFont typeface="Wingdings" pitchFamily="2" charset="2"/>
              <a:buNone/>
            </a:pPr>
            <a:r>
              <a:rPr lang="en-GB" sz="1800"/>
              <a:t>      machine between source and destination </a:t>
            </a:r>
          </a:p>
          <a:p>
            <a:pPr>
              <a:buFont typeface="Wingdings" pitchFamily="2" charset="2"/>
              <a:buNone/>
            </a:pPr>
            <a:r>
              <a:rPr lang="en-GB" sz="1800"/>
              <a:t>      systems; one common form over the </a:t>
            </a:r>
          </a:p>
          <a:p>
            <a:pPr>
              <a:buFont typeface="Wingdings" pitchFamily="2" charset="2"/>
              <a:buNone/>
            </a:pPr>
            <a:r>
              <a:rPr lang="en-GB" sz="1800"/>
              <a:t>      Internet is by tampering with DNS &amp; </a:t>
            </a:r>
          </a:p>
          <a:p>
            <a:pPr>
              <a:buFont typeface="Wingdings" pitchFamily="2" charset="2"/>
              <a:buNone/>
            </a:pPr>
            <a:r>
              <a:rPr lang="en-GB" sz="1800"/>
              <a:t>      Name Resolution process; a Computer </a:t>
            </a:r>
          </a:p>
          <a:p>
            <a:pPr>
              <a:buFont typeface="Wingdings" pitchFamily="2" charset="2"/>
              <a:buNone/>
            </a:pPr>
            <a:r>
              <a:rPr lang="en-GB" sz="1800"/>
              <a:t>      name would resolve to an </a:t>
            </a:r>
          </a:p>
          <a:p>
            <a:pPr>
              <a:buFont typeface="Wingdings" pitchFamily="2" charset="2"/>
              <a:buNone/>
            </a:pPr>
            <a:r>
              <a:rPr lang="en-GB" sz="1800"/>
              <a:t>      ‘incorrect address’.  </a:t>
            </a:r>
          </a:p>
          <a:p>
            <a:pPr>
              <a:buFont typeface="Wingdings" pitchFamily="2" charset="2"/>
              <a:buNone/>
            </a:pPr>
            <a:r>
              <a:rPr lang="en-GB" sz="1800"/>
              <a:t>     This process is shown </a:t>
            </a:r>
            <a:r>
              <a:rPr lang="en-GB" sz="1800" b="1" i="1"/>
              <a:t>Fig A;</a:t>
            </a:r>
          </a:p>
          <a:p>
            <a:pPr>
              <a:buFont typeface="Wingdings" pitchFamily="2" charset="2"/>
              <a:buNone/>
            </a:pPr>
            <a:endParaRPr lang="en-GB" sz="1800" b="1" i="1"/>
          </a:p>
          <a:p>
            <a:pPr>
              <a:buFont typeface="Wingdings" pitchFamily="2" charset="2"/>
              <a:buNone/>
            </a:pPr>
            <a:endParaRPr lang="en-GB" sz="1800" b="1" i="1"/>
          </a:p>
          <a:p>
            <a:pPr>
              <a:buFont typeface="Wingdings" pitchFamily="2" charset="2"/>
              <a:buNone/>
            </a:pPr>
            <a:endParaRPr lang="en-GB" sz="1800"/>
          </a:p>
          <a:p>
            <a:pPr>
              <a:buFont typeface="Wingdings" pitchFamily="2" charset="2"/>
              <a:buNone/>
            </a:pPr>
            <a:endParaRPr lang="en-GB" sz="1800"/>
          </a:p>
          <a:p>
            <a:pPr>
              <a:buFont typeface="Wingdings" pitchFamily="2" charset="2"/>
              <a:buNone/>
            </a:pPr>
            <a:endParaRPr lang="en-GB" sz="1800"/>
          </a:p>
        </p:txBody>
      </p:sp>
      <p:sp>
        <p:nvSpPr>
          <p:cNvPr id="123908" name="Rectangle 4"/>
          <p:cNvSpPr>
            <a:spLocks noGrp="1" noChangeArrowheads="1"/>
          </p:cNvSpPr>
          <p:nvPr>
            <p:ph type="title"/>
          </p:nvPr>
        </p:nvSpPr>
        <p:spPr>
          <a:xfrm>
            <a:off x="2195513" y="228600"/>
            <a:ext cx="6948487" cy="533400"/>
          </a:xfrm>
          <a:noFill/>
          <a:ln/>
        </p:spPr>
        <p:txBody>
          <a:bodyPr/>
          <a:lstStyle/>
          <a:p>
            <a:r>
              <a:rPr lang="en-GB" sz="2400" b="1"/>
              <a:t>Mechanisms for Exploiting Access Attacks.</a:t>
            </a:r>
          </a:p>
        </p:txBody>
      </p:sp>
      <p:pic>
        <p:nvPicPr>
          <p:cNvPr id="123909" name="Picture 5" descr="figamun"/>
          <p:cNvPicPr>
            <a:picLocks noChangeAspect="1" noChangeArrowheads="1"/>
          </p:cNvPicPr>
          <p:nvPr/>
        </p:nvPicPr>
        <p:blipFill>
          <a:blip r:embed="rId2"/>
          <a:srcRect/>
          <a:stretch>
            <a:fillRect/>
          </a:stretch>
        </p:blipFill>
        <p:spPr bwMode="auto">
          <a:xfrm>
            <a:off x="5292725" y="2852738"/>
            <a:ext cx="3600450" cy="3600450"/>
          </a:xfrm>
          <a:prstGeom prst="rect">
            <a:avLst/>
          </a:prstGeom>
          <a:noFill/>
        </p:spPr>
      </p:pic>
      <p:sp>
        <p:nvSpPr>
          <p:cNvPr id="123910" name="Text Box 6"/>
          <p:cNvSpPr txBox="1">
            <a:spLocks noChangeArrowheads="1"/>
          </p:cNvSpPr>
          <p:nvPr/>
        </p:nvSpPr>
        <p:spPr bwMode="auto">
          <a:xfrm>
            <a:off x="5200650" y="6113463"/>
            <a:ext cx="3752850" cy="641350"/>
          </a:xfrm>
          <a:prstGeom prst="rect">
            <a:avLst/>
          </a:prstGeom>
          <a:noFill/>
          <a:ln w="9525">
            <a:noFill/>
            <a:miter lim="800000"/>
            <a:headEnd/>
            <a:tailEnd/>
          </a:ln>
          <a:effectLst/>
        </p:spPr>
        <p:txBody>
          <a:bodyPr wrap="none">
            <a:spAutoFit/>
          </a:bodyPr>
          <a:lstStyle/>
          <a:p>
            <a:r>
              <a:rPr lang="en-GB" sz="1800" b="0" i="1"/>
              <a:t>Fig A: </a:t>
            </a:r>
            <a:r>
              <a:rPr lang="en-GB" sz="1800" b="0"/>
              <a:t>A form of interception attack </a:t>
            </a:r>
          </a:p>
          <a:p>
            <a:r>
              <a:rPr lang="en-GB" sz="1800" b="0"/>
              <a:t>over TCP/IP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390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390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39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390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390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390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390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390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3907">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23907">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3907">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3907">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390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39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1" name="Rectangle 3"/>
          <p:cNvSpPr>
            <a:spLocks noGrp="1" noChangeArrowheads="1"/>
          </p:cNvSpPr>
          <p:nvPr>
            <p:ph type="body" idx="1"/>
          </p:nvPr>
        </p:nvSpPr>
        <p:spPr>
          <a:xfrm>
            <a:off x="0" y="1295400"/>
            <a:ext cx="9144000" cy="5562600"/>
          </a:xfrm>
        </p:spPr>
        <p:txBody>
          <a:bodyPr/>
          <a:lstStyle/>
          <a:p>
            <a:pPr>
              <a:lnSpc>
                <a:spcPct val="90000"/>
              </a:lnSpc>
            </a:pPr>
            <a:r>
              <a:rPr lang="en-GB" sz="1800"/>
              <a:t>Modification attack is an attempt to change information; that the attacker is not permitted to change.  The attack can be targeted on information stored (wherever the</a:t>
            </a:r>
          </a:p>
          <a:p>
            <a:pPr>
              <a:lnSpc>
                <a:spcPct val="90000"/>
              </a:lnSpc>
              <a:buFont typeface="Wingdings" pitchFamily="2" charset="2"/>
              <a:buNone/>
            </a:pPr>
            <a:r>
              <a:rPr lang="en-GB" sz="1800"/>
              <a:t>	source may be) or on information in transit.</a:t>
            </a:r>
          </a:p>
          <a:p>
            <a:pPr>
              <a:lnSpc>
                <a:spcPct val="90000"/>
              </a:lnSpc>
              <a:buFont typeface="Wingdings" pitchFamily="2" charset="2"/>
              <a:buNone/>
            </a:pPr>
            <a:endParaRPr lang="en-GB" sz="1800"/>
          </a:p>
          <a:p>
            <a:pPr>
              <a:lnSpc>
                <a:spcPct val="90000"/>
              </a:lnSpc>
            </a:pPr>
            <a:r>
              <a:rPr lang="en-GB" sz="1800"/>
              <a:t>In terms of security services; this is an attack on the </a:t>
            </a:r>
            <a:r>
              <a:rPr lang="en-GB" sz="1800" i="1"/>
              <a:t>Integrity</a:t>
            </a:r>
            <a:r>
              <a:rPr lang="en-GB" sz="1800"/>
              <a:t> of information.</a:t>
            </a:r>
          </a:p>
          <a:p>
            <a:pPr>
              <a:lnSpc>
                <a:spcPct val="90000"/>
              </a:lnSpc>
            </a:pPr>
            <a:endParaRPr lang="en-GB" sz="1800"/>
          </a:p>
          <a:p>
            <a:pPr>
              <a:lnSpc>
                <a:spcPct val="90000"/>
              </a:lnSpc>
            </a:pPr>
            <a:r>
              <a:rPr lang="en-GB" sz="1800"/>
              <a:t>Three major categories;</a:t>
            </a:r>
          </a:p>
          <a:p>
            <a:pPr>
              <a:lnSpc>
                <a:spcPct val="90000"/>
              </a:lnSpc>
            </a:pPr>
            <a:endParaRPr lang="en-GB" sz="1800"/>
          </a:p>
          <a:p>
            <a:pPr>
              <a:lnSpc>
                <a:spcPct val="90000"/>
              </a:lnSpc>
              <a:buFont typeface="Wingdings" pitchFamily="2" charset="2"/>
              <a:buNone/>
            </a:pPr>
            <a:r>
              <a:rPr lang="en-GB" sz="1800"/>
              <a:t>		* </a:t>
            </a:r>
            <a:r>
              <a:rPr lang="en-GB" sz="1800" i="1"/>
              <a:t>Changing information</a:t>
            </a:r>
            <a:r>
              <a:rPr lang="en-GB" sz="1800"/>
              <a:t> – e.g. an attacker changing an employee’s salary,</a:t>
            </a:r>
          </a:p>
          <a:p>
            <a:pPr>
              <a:lnSpc>
                <a:spcPct val="90000"/>
              </a:lnSpc>
              <a:buFont typeface="Wingdings" pitchFamily="2" charset="2"/>
              <a:buNone/>
            </a:pPr>
            <a:r>
              <a:rPr lang="en-GB" sz="1800"/>
              <a:t>		   the information already exists in the organisation, but it is now inaccurate.</a:t>
            </a:r>
          </a:p>
          <a:p>
            <a:pPr>
              <a:lnSpc>
                <a:spcPct val="90000"/>
              </a:lnSpc>
              <a:buFont typeface="Wingdings" pitchFamily="2" charset="2"/>
              <a:buNone/>
            </a:pPr>
            <a:endParaRPr lang="en-GB" sz="1800"/>
          </a:p>
          <a:p>
            <a:pPr>
              <a:lnSpc>
                <a:spcPct val="90000"/>
              </a:lnSpc>
              <a:buFont typeface="Wingdings" pitchFamily="2" charset="2"/>
              <a:buNone/>
            </a:pPr>
            <a:r>
              <a:rPr lang="en-GB" sz="1800"/>
              <a:t>		* </a:t>
            </a:r>
            <a:r>
              <a:rPr lang="en-GB" sz="1800" i="1"/>
              <a:t>Insertion</a:t>
            </a:r>
            <a:r>
              <a:rPr lang="en-GB" sz="1800"/>
              <a:t> of information – Information that did not previously exist, has </a:t>
            </a:r>
          </a:p>
          <a:p>
            <a:pPr>
              <a:lnSpc>
                <a:spcPct val="90000"/>
              </a:lnSpc>
              <a:buFont typeface="Wingdings" pitchFamily="2" charset="2"/>
              <a:buNone/>
            </a:pPr>
            <a:r>
              <a:rPr lang="en-GB" sz="1800"/>
              <a:t>		  somehow been inserted into the system (e.g. attacker may choose to add a </a:t>
            </a:r>
          </a:p>
          <a:p>
            <a:pPr>
              <a:lnSpc>
                <a:spcPct val="90000"/>
              </a:lnSpc>
              <a:buFont typeface="Wingdings" pitchFamily="2" charset="2"/>
              <a:buNone/>
            </a:pPr>
            <a:r>
              <a:rPr lang="en-GB" sz="1800"/>
              <a:t>		  transaction in a banking system that transfers funds from a customers account</a:t>
            </a:r>
          </a:p>
          <a:p>
            <a:pPr>
              <a:lnSpc>
                <a:spcPct val="90000"/>
              </a:lnSpc>
              <a:buFont typeface="Wingdings" pitchFamily="2" charset="2"/>
              <a:buNone/>
            </a:pPr>
            <a:r>
              <a:rPr lang="en-GB" sz="1800"/>
              <a:t>		  into his/her own.</a:t>
            </a:r>
          </a:p>
          <a:p>
            <a:pPr>
              <a:lnSpc>
                <a:spcPct val="90000"/>
              </a:lnSpc>
              <a:buFont typeface="Wingdings" pitchFamily="2" charset="2"/>
              <a:buNone/>
            </a:pPr>
            <a:endParaRPr lang="en-GB" sz="1800"/>
          </a:p>
          <a:p>
            <a:pPr>
              <a:lnSpc>
                <a:spcPct val="90000"/>
              </a:lnSpc>
              <a:buFont typeface="Wingdings" pitchFamily="2" charset="2"/>
              <a:buNone/>
            </a:pPr>
            <a:r>
              <a:rPr lang="en-GB" sz="1800"/>
              <a:t>		* </a:t>
            </a:r>
            <a:r>
              <a:rPr lang="en-GB" sz="1800" i="1"/>
              <a:t>Deletion</a:t>
            </a:r>
            <a:r>
              <a:rPr lang="en-GB" sz="1800"/>
              <a:t> – Removal of information in historical sense or an action that is yet</a:t>
            </a:r>
          </a:p>
          <a:p>
            <a:pPr>
              <a:lnSpc>
                <a:spcPct val="90000"/>
              </a:lnSpc>
              <a:buFont typeface="Wingdings" pitchFamily="2" charset="2"/>
              <a:buNone/>
            </a:pPr>
            <a:r>
              <a:rPr lang="en-GB" sz="1800"/>
              <a:t>		   to be acted upon (e.g. an attacker stops his bank account from being debited. </a:t>
            </a:r>
          </a:p>
        </p:txBody>
      </p:sp>
      <p:sp>
        <p:nvSpPr>
          <p:cNvPr id="124932" name="Rectangle 4"/>
          <p:cNvSpPr>
            <a:spLocks noChangeArrowheads="1"/>
          </p:cNvSpPr>
          <p:nvPr/>
        </p:nvSpPr>
        <p:spPr bwMode="auto">
          <a:xfrm>
            <a:off x="2555875" y="187325"/>
            <a:ext cx="6192838" cy="457200"/>
          </a:xfrm>
          <a:prstGeom prst="rect">
            <a:avLst/>
          </a:prstGeom>
          <a:noFill/>
          <a:ln w="9525">
            <a:noFill/>
            <a:miter lim="800000"/>
            <a:headEnd/>
            <a:tailEnd/>
          </a:ln>
          <a:effectLst/>
        </p:spPr>
        <p:txBody>
          <a:bodyPr>
            <a:spAutoFit/>
          </a:bodyPr>
          <a:lstStyle/>
          <a:p>
            <a:r>
              <a:rPr lang="en-GB" sz="2400">
                <a:solidFill>
                  <a:schemeClr val="bg1"/>
                </a:solidFill>
              </a:rPr>
              <a:t>Nature of Modification Attacks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type="body" idx="1"/>
          </p:nvPr>
        </p:nvSpPr>
        <p:spPr>
          <a:xfrm>
            <a:off x="179388" y="1295400"/>
            <a:ext cx="8785225" cy="5302250"/>
          </a:xfrm>
        </p:spPr>
        <p:txBody>
          <a:bodyPr/>
          <a:lstStyle/>
          <a:p>
            <a:r>
              <a:rPr lang="en-GB" sz="1600" b="1" i="1"/>
              <a:t>Exploiting Information held in hardcopy – </a:t>
            </a:r>
            <a:r>
              <a:rPr lang="en-GB" sz="1600"/>
              <a:t>By nature it is difficult to tamper with</a:t>
            </a:r>
          </a:p>
          <a:p>
            <a:pPr>
              <a:buFont typeface="Wingdings" pitchFamily="2" charset="2"/>
              <a:buNone/>
            </a:pPr>
            <a:r>
              <a:rPr lang="en-GB" sz="1600"/>
              <a:t>	the integrity of paper based documents; characteristics such as signature</a:t>
            </a:r>
          </a:p>
          <a:p>
            <a:pPr>
              <a:buFont typeface="Wingdings" pitchFamily="2" charset="2"/>
              <a:buNone/>
            </a:pPr>
            <a:r>
              <a:rPr lang="en-GB" sz="1600"/>
              <a:t>	forgery and document binding are restrictive to attackers.</a:t>
            </a:r>
          </a:p>
          <a:p>
            <a:pPr>
              <a:buFont typeface="Wingdings" pitchFamily="2" charset="2"/>
              <a:buNone/>
            </a:pPr>
            <a:endParaRPr lang="en-GB" sz="1600"/>
          </a:p>
          <a:p>
            <a:r>
              <a:rPr lang="en-GB" sz="1600" b="1" i="1"/>
              <a:t>Exploiting electronic information – </a:t>
            </a:r>
            <a:r>
              <a:rPr lang="en-GB" sz="1600"/>
              <a:t>Files on system/media can be easily modified with little evidence, provided the attacker has appropriate access.  In the</a:t>
            </a:r>
          </a:p>
          <a:p>
            <a:pPr>
              <a:buFont typeface="Wingdings" pitchFamily="2" charset="2"/>
              <a:buNone/>
            </a:pPr>
            <a:r>
              <a:rPr lang="en-GB" sz="1600"/>
              <a:t>	event that an attacker does not have access, the permissions on the file must be</a:t>
            </a:r>
          </a:p>
          <a:p>
            <a:pPr>
              <a:buFont typeface="Wingdings" pitchFamily="2" charset="2"/>
              <a:buNone/>
            </a:pPr>
            <a:r>
              <a:rPr lang="en-GB" sz="1600"/>
              <a:t>	changed or appropriate user account clearance would need to be obtained.</a:t>
            </a:r>
          </a:p>
          <a:p>
            <a:pPr>
              <a:buFont typeface="Wingdings" pitchFamily="2" charset="2"/>
              <a:buNone/>
            </a:pPr>
            <a:r>
              <a:rPr lang="en-GB" sz="1600"/>
              <a:t>	An attacker exploits a vulnerability on the system to gain access to the system or</a:t>
            </a:r>
          </a:p>
          <a:p>
            <a:pPr>
              <a:buFont typeface="Wingdings" pitchFamily="2" charset="2"/>
              <a:buNone/>
            </a:pPr>
            <a:r>
              <a:rPr lang="en-GB" sz="1600"/>
              <a:t>	the files, common example of an attack is defacement of web pages/sites.</a:t>
            </a:r>
          </a:p>
          <a:p>
            <a:pPr>
              <a:buFont typeface="Wingdings" pitchFamily="2" charset="2"/>
              <a:buNone/>
            </a:pPr>
            <a:endParaRPr lang="en-GB" sz="1600"/>
          </a:p>
          <a:p>
            <a:r>
              <a:rPr lang="en-GB" sz="1600"/>
              <a:t>Changes to database files or computerised accounts is a difficult to perpetrate;</a:t>
            </a:r>
          </a:p>
          <a:p>
            <a:pPr>
              <a:buFont typeface="Wingdings" pitchFamily="2" charset="2"/>
              <a:buNone/>
            </a:pPr>
            <a:r>
              <a:rPr lang="en-GB" sz="1600"/>
              <a:t>	items/records are listed sequentially and usually have a sequence ID, the removal of an item or insertion of an incorrect ID will trigger an alert.</a:t>
            </a:r>
          </a:p>
          <a:p>
            <a:pPr>
              <a:buFont typeface="Wingdings" pitchFamily="2" charset="2"/>
              <a:buNone/>
            </a:pPr>
            <a:endParaRPr lang="en-GB" sz="1600"/>
          </a:p>
          <a:p>
            <a:r>
              <a:rPr lang="en-GB" sz="1600"/>
              <a:t>Similarly attacks on information in transit are difficult to execute; one possible </a:t>
            </a:r>
          </a:p>
          <a:p>
            <a:pPr>
              <a:buFont typeface="Wingdings" pitchFamily="2" charset="2"/>
              <a:buNone/>
            </a:pPr>
            <a:r>
              <a:rPr lang="en-GB" sz="1600"/>
              <a:t>	method is to perform an Interception attack and then change the information before</a:t>
            </a:r>
          </a:p>
          <a:p>
            <a:pPr>
              <a:buFont typeface="Wingdings" pitchFamily="2" charset="2"/>
              <a:buNone/>
            </a:pPr>
            <a:r>
              <a:rPr lang="en-GB" sz="1600"/>
              <a:t>	forwarding it onto the originally intended destination. </a:t>
            </a:r>
          </a:p>
        </p:txBody>
      </p:sp>
      <p:sp>
        <p:nvSpPr>
          <p:cNvPr id="125956" name="Rectangle 4"/>
          <p:cNvSpPr>
            <a:spLocks noGrp="1" noChangeArrowheads="1"/>
          </p:cNvSpPr>
          <p:nvPr>
            <p:ph type="title"/>
          </p:nvPr>
        </p:nvSpPr>
        <p:spPr>
          <a:xfrm>
            <a:off x="2195513" y="228600"/>
            <a:ext cx="6948487" cy="533400"/>
          </a:xfrm>
          <a:noFill/>
          <a:ln/>
        </p:spPr>
        <p:txBody>
          <a:bodyPr/>
          <a:lstStyle/>
          <a:p>
            <a:r>
              <a:rPr lang="en-GB" sz="2400" b="1"/>
              <a:t>Mechanisms for Exploiting Modification Attacks.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9" name="Rectangle 3"/>
          <p:cNvSpPr>
            <a:spLocks noGrp="1" noChangeArrowheads="1"/>
          </p:cNvSpPr>
          <p:nvPr>
            <p:ph type="body" idx="1"/>
          </p:nvPr>
        </p:nvSpPr>
        <p:spPr>
          <a:xfrm>
            <a:off x="0" y="1295400"/>
            <a:ext cx="9144000" cy="5562600"/>
          </a:xfrm>
        </p:spPr>
        <p:txBody>
          <a:bodyPr/>
          <a:lstStyle/>
          <a:p>
            <a:pPr>
              <a:lnSpc>
                <a:spcPct val="90000"/>
              </a:lnSpc>
            </a:pPr>
            <a:r>
              <a:rPr lang="en-GB" sz="1800" b="1" i="1"/>
              <a:t>Denial of Service</a:t>
            </a:r>
            <a:r>
              <a:rPr lang="en-GB" sz="1800"/>
              <a:t> – Resources are prevented from being made available to legitimate users of the system.   Most commonly seen as an attack on Availability</a:t>
            </a:r>
          </a:p>
          <a:p>
            <a:pPr>
              <a:lnSpc>
                <a:spcPct val="90000"/>
              </a:lnSpc>
              <a:buFont typeface="Wingdings" pitchFamily="2" charset="2"/>
              <a:buNone/>
            </a:pPr>
            <a:r>
              <a:rPr lang="en-GB" sz="1800"/>
              <a:t>	</a:t>
            </a:r>
          </a:p>
          <a:p>
            <a:pPr>
              <a:lnSpc>
                <a:spcPct val="90000"/>
              </a:lnSpc>
            </a:pPr>
            <a:r>
              <a:rPr lang="en-GB" sz="1800"/>
              <a:t>Usually embodied in one of the following types of attack;</a:t>
            </a:r>
          </a:p>
          <a:p>
            <a:pPr lvl="1">
              <a:lnSpc>
                <a:spcPct val="90000"/>
              </a:lnSpc>
              <a:buFont typeface="Wingdings 2" pitchFamily="18" charset="2"/>
              <a:buNone/>
            </a:pPr>
            <a:r>
              <a:rPr lang="en-GB" sz="1600"/>
              <a:t>		</a:t>
            </a:r>
          </a:p>
          <a:p>
            <a:pPr lvl="1">
              <a:lnSpc>
                <a:spcPct val="90000"/>
              </a:lnSpc>
              <a:buFont typeface="Wingdings 2" pitchFamily="18" charset="2"/>
              <a:buNone/>
            </a:pPr>
            <a:r>
              <a:rPr lang="en-GB" sz="1600"/>
              <a:t>	* </a:t>
            </a:r>
            <a:r>
              <a:rPr lang="en-GB" sz="1600" i="1"/>
              <a:t>Denial of Access to Information</a:t>
            </a:r>
            <a:r>
              <a:rPr lang="en-GB" sz="1600"/>
              <a:t> – Caused by destroying information, changing information </a:t>
            </a:r>
          </a:p>
          <a:p>
            <a:pPr lvl="1">
              <a:lnSpc>
                <a:spcPct val="90000"/>
              </a:lnSpc>
              <a:buFont typeface="Wingdings 2" pitchFamily="18" charset="2"/>
              <a:buNone/>
            </a:pPr>
            <a:r>
              <a:rPr lang="en-GB" sz="1600"/>
              <a:t>       into non-usable form or making it unavailable by transferring it to an #   </a:t>
            </a:r>
          </a:p>
          <a:p>
            <a:pPr lvl="1">
              <a:lnSpc>
                <a:spcPct val="90000"/>
              </a:lnSpc>
              <a:buFont typeface="Wingdings 2" pitchFamily="18" charset="2"/>
              <a:buNone/>
            </a:pPr>
            <a:r>
              <a:rPr lang="en-GB" sz="1600"/>
              <a:t>       unreachable/unknown destination.</a:t>
            </a:r>
          </a:p>
          <a:p>
            <a:pPr lvl="1">
              <a:lnSpc>
                <a:spcPct val="90000"/>
              </a:lnSpc>
              <a:buFont typeface="Wingdings 2" pitchFamily="18" charset="2"/>
              <a:buNone/>
            </a:pPr>
            <a:r>
              <a:rPr lang="en-GB" sz="1600"/>
              <a:t>	</a:t>
            </a:r>
          </a:p>
          <a:p>
            <a:pPr lvl="1">
              <a:lnSpc>
                <a:spcPct val="90000"/>
              </a:lnSpc>
              <a:buFont typeface="Wingdings 2" pitchFamily="18" charset="2"/>
              <a:buNone/>
            </a:pPr>
            <a:r>
              <a:rPr lang="en-GB" sz="1600"/>
              <a:t>	* </a:t>
            </a:r>
            <a:r>
              <a:rPr lang="en-GB" sz="1600" i="1"/>
              <a:t>Denying access to critical applications</a:t>
            </a:r>
            <a:r>
              <a:rPr lang="en-GB" sz="1600"/>
              <a:t> – Caused by targeting the application (e.g. web</a:t>
            </a:r>
          </a:p>
          <a:p>
            <a:pPr lvl="1">
              <a:lnSpc>
                <a:spcPct val="90000"/>
              </a:lnSpc>
              <a:buFont typeface="Wingdings 2" pitchFamily="18" charset="2"/>
              <a:buNone/>
            </a:pPr>
            <a:r>
              <a:rPr lang="en-GB" sz="1600"/>
              <a:t>	  server that manipulates/displays important information) the system hosting the application</a:t>
            </a:r>
          </a:p>
          <a:p>
            <a:pPr lvl="1">
              <a:lnSpc>
                <a:spcPct val="90000"/>
              </a:lnSpc>
              <a:buFont typeface="Wingdings 2" pitchFamily="18" charset="2"/>
              <a:buNone/>
            </a:pPr>
            <a:r>
              <a:rPr lang="en-GB" sz="1600"/>
              <a:t>	  is usually targeted.  If mission critical applications are hosted on a system, this can often</a:t>
            </a:r>
          </a:p>
          <a:p>
            <a:pPr lvl="1">
              <a:lnSpc>
                <a:spcPct val="90000"/>
              </a:lnSpc>
              <a:buFont typeface="Wingdings 2" pitchFamily="18" charset="2"/>
              <a:buNone/>
            </a:pPr>
            <a:r>
              <a:rPr lang="en-GB" sz="1600"/>
              <a:t>	  be the most devastating form of attack.</a:t>
            </a:r>
          </a:p>
          <a:p>
            <a:pPr lvl="1">
              <a:lnSpc>
                <a:spcPct val="90000"/>
              </a:lnSpc>
              <a:buFont typeface="Wingdings 2" pitchFamily="18" charset="2"/>
              <a:buNone/>
            </a:pPr>
            <a:r>
              <a:rPr lang="en-GB" sz="1600"/>
              <a:t> </a:t>
            </a:r>
          </a:p>
          <a:p>
            <a:pPr lvl="1">
              <a:lnSpc>
                <a:spcPct val="90000"/>
              </a:lnSpc>
              <a:buFont typeface="Wingdings 2" pitchFamily="18" charset="2"/>
              <a:buNone/>
            </a:pPr>
            <a:r>
              <a:rPr lang="en-GB" sz="1600"/>
              <a:t>	* </a:t>
            </a:r>
            <a:r>
              <a:rPr lang="en-GB" sz="1600" i="1"/>
              <a:t>Denying access to systems</a:t>
            </a:r>
            <a:r>
              <a:rPr lang="en-GB" sz="1600"/>
              <a:t> – If a system fails because of an attack, then the data, </a:t>
            </a:r>
          </a:p>
          <a:p>
            <a:pPr lvl="1">
              <a:lnSpc>
                <a:spcPct val="90000"/>
              </a:lnSpc>
              <a:buFont typeface="Wingdings 2" pitchFamily="18" charset="2"/>
              <a:buNone/>
            </a:pPr>
            <a:r>
              <a:rPr lang="en-GB" sz="1600"/>
              <a:t>       applications and services it is hosting are made unavailable.</a:t>
            </a:r>
          </a:p>
          <a:p>
            <a:pPr lvl="1">
              <a:lnSpc>
                <a:spcPct val="90000"/>
              </a:lnSpc>
              <a:buFont typeface="Wingdings 2" pitchFamily="18" charset="2"/>
              <a:buNone/>
            </a:pPr>
            <a:endParaRPr lang="en-GB" sz="1600"/>
          </a:p>
          <a:p>
            <a:pPr lvl="1">
              <a:lnSpc>
                <a:spcPct val="90000"/>
              </a:lnSpc>
              <a:buFont typeface="Wingdings 2" pitchFamily="18" charset="2"/>
              <a:buNone/>
            </a:pPr>
            <a:r>
              <a:rPr lang="en-GB" sz="1600"/>
              <a:t>	* </a:t>
            </a:r>
            <a:r>
              <a:rPr lang="en-GB" sz="1600" i="1"/>
              <a:t>Denial of Access to Communications</a:t>
            </a:r>
            <a:r>
              <a:rPr lang="en-GB" sz="1600"/>
              <a:t> – Media that serves communications is targeted e.g. </a:t>
            </a:r>
          </a:p>
          <a:p>
            <a:pPr lvl="1">
              <a:lnSpc>
                <a:spcPct val="90000"/>
              </a:lnSpc>
              <a:buFont typeface="Wingdings 2" pitchFamily="18" charset="2"/>
              <a:buNone/>
            </a:pPr>
            <a:r>
              <a:rPr lang="en-GB" sz="1600"/>
              <a:t>  	  the wires/cables in a LAN; examples of attacks include cutting wires and flooding </a:t>
            </a:r>
          </a:p>
          <a:p>
            <a:pPr lvl="1">
              <a:lnSpc>
                <a:spcPct val="90000"/>
              </a:lnSpc>
              <a:buFont typeface="Wingdings 2" pitchFamily="18" charset="2"/>
              <a:buNone/>
            </a:pPr>
            <a:r>
              <a:rPr lang="en-GB" sz="1600"/>
              <a:t>       networks with excessive/bogus traffic and requests.   </a:t>
            </a:r>
          </a:p>
        </p:txBody>
      </p:sp>
      <p:sp>
        <p:nvSpPr>
          <p:cNvPr id="126980" name="Rectangle 4"/>
          <p:cNvSpPr>
            <a:spLocks noChangeArrowheads="1"/>
          </p:cNvSpPr>
          <p:nvPr/>
        </p:nvSpPr>
        <p:spPr bwMode="auto">
          <a:xfrm>
            <a:off x="2555875" y="187325"/>
            <a:ext cx="6192838" cy="457200"/>
          </a:xfrm>
          <a:prstGeom prst="rect">
            <a:avLst/>
          </a:prstGeom>
          <a:noFill/>
          <a:ln w="9525">
            <a:noFill/>
            <a:miter lim="800000"/>
            <a:headEnd/>
            <a:tailEnd/>
          </a:ln>
          <a:effectLst/>
        </p:spPr>
        <p:txBody>
          <a:bodyPr>
            <a:spAutoFit/>
          </a:bodyPr>
          <a:lstStyle/>
          <a:p>
            <a:r>
              <a:rPr lang="en-GB" sz="2400">
                <a:solidFill>
                  <a:schemeClr val="bg1"/>
                </a:solidFill>
              </a:rPr>
              <a:t>Nature of Denial of Service Attacks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697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697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697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69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697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6979">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6979">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26979">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6979">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26979">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6979">
                                            <p:txEl>
                                              <p:pRg st="13" end="1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26979">
                                            <p:txEl>
                                              <p:pRg st="14" end="1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26979">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26979">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26979">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3" name="Rectangle 3"/>
          <p:cNvSpPr>
            <a:spLocks noGrp="1" noChangeArrowheads="1"/>
          </p:cNvSpPr>
          <p:nvPr>
            <p:ph type="body" idx="1"/>
          </p:nvPr>
        </p:nvSpPr>
        <p:spPr>
          <a:xfrm>
            <a:off x="0" y="1295400"/>
            <a:ext cx="9144000" cy="5562600"/>
          </a:xfrm>
        </p:spPr>
        <p:txBody>
          <a:bodyPr/>
          <a:lstStyle/>
          <a:p>
            <a:pPr>
              <a:lnSpc>
                <a:spcPct val="90000"/>
              </a:lnSpc>
            </a:pPr>
            <a:r>
              <a:rPr lang="en-GB" sz="1800" b="1" i="1"/>
              <a:t>Attacks against paper based information</a:t>
            </a:r>
            <a:r>
              <a:rPr lang="en-GB" sz="1800"/>
              <a:t> – Although primarily DoS attacks are made against electronic information; these attacks are possible for example if documents are stolen or destroyed.  Paper documents could be shredded, an attacker could set fire to a building where documents are kept, incidentally the nature of these attacks could also be non-intentional.</a:t>
            </a:r>
          </a:p>
          <a:p>
            <a:pPr>
              <a:lnSpc>
                <a:spcPct val="90000"/>
              </a:lnSpc>
            </a:pPr>
            <a:endParaRPr lang="en-GB" sz="1800"/>
          </a:p>
          <a:p>
            <a:pPr>
              <a:lnSpc>
                <a:spcPct val="90000"/>
              </a:lnSpc>
            </a:pPr>
            <a:r>
              <a:rPr lang="en-GB" sz="1800" b="1" i="1"/>
              <a:t>Exploiting electronic information – </a:t>
            </a:r>
            <a:r>
              <a:rPr lang="en-GB" sz="1800"/>
              <a:t>Information could be deleted (files on a system,</a:t>
            </a:r>
          </a:p>
          <a:p>
            <a:pPr>
              <a:lnSpc>
                <a:spcPct val="90000"/>
              </a:lnSpc>
              <a:buFont typeface="Wingdings" pitchFamily="2" charset="2"/>
              <a:buNone/>
            </a:pPr>
            <a:r>
              <a:rPr lang="en-GB" sz="1800"/>
              <a:t>      important information on a website) therefore meaning the information is not available to the people who need it.  In order to qualify as a DoS attack, backup copies of the information should also be made unavailable.</a:t>
            </a:r>
          </a:p>
          <a:p>
            <a:pPr>
              <a:lnSpc>
                <a:spcPct val="90000"/>
              </a:lnSpc>
              <a:buFont typeface="Wingdings" pitchFamily="2" charset="2"/>
              <a:buNone/>
            </a:pPr>
            <a:endParaRPr lang="en-GB" sz="1800"/>
          </a:p>
          <a:p>
            <a:pPr>
              <a:lnSpc>
                <a:spcPct val="90000"/>
              </a:lnSpc>
            </a:pPr>
            <a:r>
              <a:rPr lang="en-GB" sz="1800"/>
              <a:t>Another example includes making data unavailable by encrypting files and destroying the encryption ‘key’.  Physical attacks e.g. steal the system, or cut power to the system, will also make the services unavailable.</a:t>
            </a:r>
          </a:p>
          <a:p>
            <a:pPr>
              <a:lnSpc>
                <a:spcPct val="90000"/>
              </a:lnSpc>
            </a:pPr>
            <a:endParaRPr lang="en-GB" sz="1800"/>
          </a:p>
          <a:p>
            <a:pPr>
              <a:lnSpc>
                <a:spcPct val="90000"/>
              </a:lnSpc>
            </a:pPr>
            <a:r>
              <a:rPr lang="en-GB" sz="1800"/>
              <a:t>Exploits aimed at ‘vulnerable’ systems include attacks such as exploiting bugs in O/S’s and application software. In most cases in the event of these predefined commands being executed, the system will need to be restarted, as a result the services are unavailable for the time it takes for the system to reboot and resume service. </a:t>
            </a:r>
          </a:p>
        </p:txBody>
      </p:sp>
      <p:sp>
        <p:nvSpPr>
          <p:cNvPr id="128004" name="Rectangle 4"/>
          <p:cNvSpPr>
            <a:spLocks noChangeArrowheads="1"/>
          </p:cNvSpPr>
          <p:nvPr/>
        </p:nvSpPr>
        <p:spPr bwMode="auto">
          <a:xfrm>
            <a:off x="2411413" y="0"/>
            <a:ext cx="6732587" cy="822325"/>
          </a:xfrm>
          <a:prstGeom prst="rect">
            <a:avLst/>
          </a:prstGeom>
          <a:noFill/>
          <a:ln w="9525">
            <a:noFill/>
            <a:miter lim="800000"/>
            <a:headEnd/>
            <a:tailEnd/>
          </a:ln>
          <a:effectLst/>
        </p:spPr>
        <p:txBody>
          <a:bodyPr>
            <a:spAutoFit/>
          </a:bodyPr>
          <a:lstStyle/>
          <a:p>
            <a:r>
              <a:rPr lang="en-GB" sz="2400">
                <a:solidFill>
                  <a:schemeClr val="bg1"/>
                </a:solidFill>
              </a:rPr>
              <a:t>Mechanisms for exploiting Denial of Service   Attacks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80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800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800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800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80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9" name="Rectangle 5"/>
          <p:cNvSpPr>
            <a:spLocks noGrp="1" noChangeArrowheads="1"/>
          </p:cNvSpPr>
          <p:nvPr>
            <p:ph type="body" idx="1"/>
          </p:nvPr>
        </p:nvSpPr>
        <p:spPr>
          <a:xfrm>
            <a:off x="0" y="1295400"/>
            <a:ext cx="9144000" cy="5562600"/>
          </a:xfrm>
          <a:noFill/>
          <a:ln/>
        </p:spPr>
        <p:txBody>
          <a:bodyPr/>
          <a:lstStyle/>
          <a:p>
            <a:pPr>
              <a:spcBef>
                <a:spcPct val="0"/>
              </a:spcBef>
              <a:buFontTx/>
              <a:buChar char="•"/>
            </a:pPr>
            <a:r>
              <a:rPr lang="en-GB" sz="1800"/>
              <a:t>Another example of DoS attack is where unusually larges amounts of network traffic are generated against a site (e.g. Ping of Death, UDP Flooding).  The amount of traffic overwhelms the network and it is virtually impossible to process requests for services from genuine users.</a:t>
            </a:r>
          </a:p>
          <a:p>
            <a:pPr>
              <a:spcBef>
                <a:spcPct val="0"/>
              </a:spcBef>
              <a:buFontTx/>
              <a:buChar char="•"/>
            </a:pPr>
            <a:endParaRPr lang="en-GB" sz="1800"/>
          </a:p>
          <a:p>
            <a:pPr>
              <a:spcBef>
                <a:spcPct val="0"/>
              </a:spcBef>
              <a:buFontTx/>
              <a:buChar char="•"/>
            </a:pPr>
            <a:r>
              <a:rPr lang="en-GB" sz="1800"/>
              <a:t>May not be single systems or connections that are targeted; in 2002 some of the Internets own Root Name Servers that make internetwork communications possible.</a:t>
            </a:r>
          </a:p>
          <a:p>
            <a:pPr>
              <a:spcBef>
                <a:spcPct val="0"/>
              </a:spcBef>
              <a:buFontTx/>
              <a:buNone/>
            </a:pPr>
            <a:r>
              <a:rPr lang="en-GB" sz="1800"/>
              <a:t>	Several root name servers were flooded with bogus Name Resolution requests.</a:t>
            </a:r>
          </a:p>
          <a:p>
            <a:pPr>
              <a:spcBef>
                <a:spcPct val="0"/>
              </a:spcBef>
              <a:buFontTx/>
              <a:buNone/>
            </a:pPr>
            <a:r>
              <a:rPr lang="en-GB" sz="1800"/>
              <a:t>	 </a:t>
            </a:r>
          </a:p>
          <a:p>
            <a:pPr>
              <a:spcBef>
                <a:spcPct val="0"/>
              </a:spcBef>
              <a:buFontTx/>
              <a:buChar char="•"/>
            </a:pPr>
            <a:endParaRPr lang="en-GB" sz="1800"/>
          </a:p>
          <a:p>
            <a:pPr>
              <a:spcBef>
                <a:spcPct val="0"/>
              </a:spcBef>
              <a:buFontTx/>
              <a:buChar char="•"/>
            </a:pPr>
            <a:r>
              <a:rPr lang="en-GB" sz="1800"/>
              <a:t>It is important to be aware that some DoS attacks are non-intentional; examples include accidentally cutting a fibre optic transmission wire when working on other</a:t>
            </a:r>
          </a:p>
          <a:p>
            <a:pPr>
              <a:spcBef>
                <a:spcPct val="0"/>
              </a:spcBef>
              <a:buFontTx/>
              <a:buNone/>
            </a:pPr>
            <a:r>
              <a:rPr lang="en-GB" sz="1800"/>
              <a:t>	tasks, developers testing large coding projects that make certain distributed applications unavailable and just simply accidentally rebooting a system.</a:t>
            </a:r>
          </a:p>
        </p:txBody>
      </p:sp>
      <p:sp>
        <p:nvSpPr>
          <p:cNvPr id="129030" name="Rectangle 6"/>
          <p:cNvSpPr>
            <a:spLocks noGrp="1" noChangeArrowheads="1"/>
          </p:cNvSpPr>
          <p:nvPr>
            <p:ph type="title"/>
          </p:nvPr>
        </p:nvSpPr>
        <p:spPr>
          <a:noFill/>
          <a:ln/>
        </p:spPr>
        <p:txBody>
          <a:bodyPr/>
          <a:lstStyle/>
          <a:p>
            <a:pPr algn="l"/>
            <a:r>
              <a:rPr lang="en-GB" sz="2400" b="1"/>
              <a:t>Mechanisms for exploiting Denial of Service Attacks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endParaRPr lang="en-GB"/>
          </a:p>
        </p:txBody>
      </p:sp>
      <p:sp>
        <p:nvSpPr>
          <p:cNvPr id="130052" name="Rectangle 4"/>
          <p:cNvSpPr>
            <a:spLocks noChangeArrowheads="1"/>
          </p:cNvSpPr>
          <p:nvPr/>
        </p:nvSpPr>
        <p:spPr bwMode="auto">
          <a:xfrm>
            <a:off x="2555875" y="187325"/>
            <a:ext cx="6192838" cy="457200"/>
          </a:xfrm>
          <a:prstGeom prst="rect">
            <a:avLst/>
          </a:prstGeom>
          <a:noFill/>
          <a:ln w="9525">
            <a:noFill/>
            <a:miter lim="800000"/>
            <a:headEnd/>
            <a:tailEnd/>
          </a:ln>
          <a:effectLst/>
        </p:spPr>
        <p:txBody>
          <a:bodyPr>
            <a:spAutoFit/>
          </a:bodyPr>
          <a:lstStyle/>
          <a:p>
            <a:r>
              <a:rPr lang="en-GB" sz="2400">
                <a:solidFill>
                  <a:schemeClr val="bg1"/>
                </a:solidFill>
              </a:rPr>
              <a:t>Nature of Repudiation Attacks</a:t>
            </a:r>
          </a:p>
        </p:txBody>
      </p:sp>
      <p:sp>
        <p:nvSpPr>
          <p:cNvPr id="130053" name="Text Box 5"/>
          <p:cNvSpPr txBox="1">
            <a:spLocks noChangeArrowheads="1"/>
          </p:cNvSpPr>
          <p:nvPr/>
        </p:nvSpPr>
        <p:spPr bwMode="auto">
          <a:xfrm>
            <a:off x="-92075" y="1289050"/>
            <a:ext cx="9112250" cy="4211638"/>
          </a:xfrm>
          <a:prstGeom prst="rect">
            <a:avLst/>
          </a:prstGeom>
          <a:noFill/>
          <a:ln w="9525">
            <a:noFill/>
            <a:miter lim="800000"/>
            <a:headEnd/>
            <a:tailEnd/>
          </a:ln>
          <a:effectLst/>
        </p:spPr>
        <p:txBody>
          <a:bodyPr wrap="none">
            <a:spAutoFit/>
          </a:bodyPr>
          <a:lstStyle/>
          <a:p>
            <a:pPr>
              <a:buFontTx/>
              <a:buChar char="•"/>
            </a:pPr>
            <a:r>
              <a:rPr lang="en-GB" sz="1800" b="0"/>
              <a:t> This is an attack on Accountability;  since typically the attacker attempts to give false </a:t>
            </a:r>
          </a:p>
          <a:p>
            <a:r>
              <a:rPr lang="en-GB" sz="1800" b="0"/>
              <a:t>   information or denies that a real event or transaction should have occurred.</a:t>
            </a:r>
          </a:p>
          <a:p>
            <a:endParaRPr lang="en-GB" sz="1800" b="0"/>
          </a:p>
          <a:p>
            <a:pPr>
              <a:buFontTx/>
              <a:buChar char="•"/>
            </a:pPr>
            <a:r>
              <a:rPr lang="en-GB" sz="1800" b="0"/>
              <a:t> Usually manifested in two forms of attack;</a:t>
            </a:r>
          </a:p>
          <a:p>
            <a:pPr>
              <a:buFontTx/>
              <a:buChar char="•"/>
            </a:pPr>
            <a:endParaRPr lang="en-GB" sz="1800" b="0"/>
          </a:p>
          <a:p>
            <a:r>
              <a:rPr lang="en-GB" sz="1800" b="0"/>
              <a:t>	* </a:t>
            </a:r>
            <a:r>
              <a:rPr lang="en-GB" sz="1800" b="0" i="1"/>
              <a:t>Masquerading</a:t>
            </a:r>
            <a:r>
              <a:rPr lang="en-GB" sz="1800" b="0"/>
              <a:t> – A masquerade is an attempt to impersonate some other</a:t>
            </a:r>
          </a:p>
          <a:p>
            <a:r>
              <a:rPr lang="en-GB" sz="1800" b="0"/>
              <a:t>	  person or system. The attack can occur during communications of a personal</a:t>
            </a:r>
          </a:p>
          <a:p>
            <a:r>
              <a:rPr lang="en-GB" sz="1800" b="0"/>
              <a:t>	  nature, general day to day communications or in transactions.</a:t>
            </a:r>
          </a:p>
          <a:p>
            <a:endParaRPr lang="en-GB" sz="1800" b="0"/>
          </a:p>
          <a:p>
            <a:r>
              <a:rPr lang="en-GB" sz="1800" b="0"/>
              <a:t>	* Denying an Event – Disavowing an event that has occurred; according to the</a:t>
            </a:r>
          </a:p>
          <a:p>
            <a:r>
              <a:rPr lang="en-GB" sz="1800" b="0"/>
              <a:t>	  way that the log has recorded.  An example here would include a customer</a:t>
            </a:r>
          </a:p>
          <a:p>
            <a:r>
              <a:rPr lang="en-GB" sz="1800" b="0"/>
              <a:t>	  using a credit card to purchase something at a store, then when the statement</a:t>
            </a:r>
          </a:p>
          <a:p>
            <a:r>
              <a:rPr lang="en-GB" sz="1800" b="0"/>
              <a:t>	  arrives he/she claims that they never actually made the purchase.</a:t>
            </a:r>
          </a:p>
          <a:p>
            <a:endParaRPr lang="en-GB" sz="1800" b="0"/>
          </a:p>
          <a:p>
            <a:endParaRPr lang="en-GB" sz="1800" b="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5" name="Rectangle 3"/>
          <p:cNvSpPr>
            <a:spLocks noGrp="1" noChangeArrowheads="1"/>
          </p:cNvSpPr>
          <p:nvPr>
            <p:ph type="body" idx="1"/>
          </p:nvPr>
        </p:nvSpPr>
        <p:spPr>
          <a:xfrm>
            <a:off x="0" y="1295400"/>
            <a:ext cx="9144000" cy="5562600"/>
          </a:xfrm>
        </p:spPr>
        <p:txBody>
          <a:bodyPr/>
          <a:lstStyle/>
          <a:p>
            <a:pPr>
              <a:lnSpc>
                <a:spcPct val="90000"/>
              </a:lnSpc>
            </a:pPr>
            <a:r>
              <a:rPr lang="en-GB" sz="1800" b="1" i="1"/>
              <a:t>Exploiting Paper based information – </a:t>
            </a:r>
            <a:r>
              <a:rPr lang="en-GB" sz="1800"/>
              <a:t>Forging signatures, denying an event or</a:t>
            </a:r>
          </a:p>
          <a:p>
            <a:pPr>
              <a:lnSpc>
                <a:spcPct val="90000"/>
              </a:lnSpc>
              <a:buFont typeface="Wingdings" pitchFamily="2" charset="2"/>
              <a:buNone/>
            </a:pPr>
            <a:r>
              <a:rPr lang="en-GB" sz="1800"/>
              <a:t>	transaction took place (when asked to verify signature, deliberate attempt to make</a:t>
            </a:r>
          </a:p>
          <a:p>
            <a:pPr>
              <a:lnSpc>
                <a:spcPct val="90000"/>
              </a:lnSpc>
              <a:buFont typeface="Wingdings" pitchFamily="2" charset="2"/>
              <a:buNone/>
            </a:pPr>
            <a:r>
              <a:rPr lang="en-GB" sz="1800"/>
              <a:t>	signatures look unalike).</a:t>
            </a:r>
          </a:p>
          <a:p>
            <a:pPr>
              <a:lnSpc>
                <a:spcPct val="90000"/>
              </a:lnSpc>
              <a:buFont typeface="Wingdings" pitchFamily="2" charset="2"/>
              <a:buNone/>
            </a:pPr>
            <a:endParaRPr lang="en-GB" sz="1800"/>
          </a:p>
          <a:p>
            <a:pPr>
              <a:lnSpc>
                <a:spcPct val="90000"/>
              </a:lnSpc>
            </a:pPr>
            <a:r>
              <a:rPr lang="en-GB" sz="1800" b="1" i="1"/>
              <a:t>Exploiting Electronic Information</a:t>
            </a:r>
            <a:r>
              <a:rPr lang="en-GB" sz="1800"/>
              <a:t> – Electronic documents can be created and sent</a:t>
            </a:r>
          </a:p>
          <a:p>
            <a:pPr>
              <a:lnSpc>
                <a:spcPct val="90000"/>
              </a:lnSpc>
              <a:buFont typeface="Wingdings" pitchFamily="2" charset="2"/>
              <a:buNone/>
            </a:pPr>
            <a:r>
              <a:rPr lang="en-GB" sz="1800"/>
              <a:t>	to others without any real ‘means’ of proof/evidence of the identity of the sender.</a:t>
            </a:r>
          </a:p>
          <a:p>
            <a:pPr>
              <a:lnSpc>
                <a:spcPct val="90000"/>
              </a:lnSpc>
              <a:buFont typeface="Wingdings" pitchFamily="2" charset="2"/>
              <a:buNone/>
            </a:pPr>
            <a:r>
              <a:rPr lang="en-GB" sz="1800"/>
              <a:t>	E.g. Spamming attacks; changing the from address in an email to falsely convince/familiarise the mail with the receiver.    Another example is with characteristics of sending information from computer systems, we need to identify ourselves with a logical IP address, because of weak validation of IP addresses in packets sent across the network, it is possible to modify the Source address and make it look as though the packet come from anywhere we choose.</a:t>
            </a:r>
          </a:p>
          <a:p>
            <a:pPr>
              <a:lnSpc>
                <a:spcPct val="90000"/>
              </a:lnSpc>
              <a:buFont typeface="Wingdings" pitchFamily="2" charset="2"/>
              <a:buNone/>
            </a:pPr>
            <a:endParaRPr lang="en-GB" sz="1800"/>
          </a:p>
          <a:p>
            <a:pPr>
              <a:lnSpc>
                <a:spcPct val="90000"/>
              </a:lnSpc>
            </a:pPr>
            <a:r>
              <a:rPr lang="en-GB" sz="1800"/>
              <a:t>Credit card transactions are another good example; an attacker is able to deny</a:t>
            </a:r>
          </a:p>
          <a:p>
            <a:pPr>
              <a:lnSpc>
                <a:spcPct val="90000"/>
              </a:lnSpc>
              <a:buFont typeface="Wingdings" pitchFamily="2" charset="2"/>
              <a:buNone/>
            </a:pPr>
            <a:r>
              <a:rPr lang="en-GB" sz="1800"/>
              <a:t>	a transaction since there is no signature on the receipt to match the cardholders signature.  We may have proof if the goods were sent to the cardholders address,</a:t>
            </a:r>
          </a:p>
          <a:p>
            <a:pPr>
              <a:lnSpc>
                <a:spcPct val="90000"/>
              </a:lnSpc>
              <a:buFont typeface="Wingdings" pitchFamily="2" charset="2"/>
              <a:buNone/>
            </a:pPr>
            <a:r>
              <a:rPr lang="en-GB" sz="1800"/>
              <a:t>	but what if they are sent to a different address, what proof is there that the cardholder is actually the person that purchased the goods.</a:t>
            </a:r>
          </a:p>
        </p:txBody>
      </p:sp>
      <p:sp>
        <p:nvSpPr>
          <p:cNvPr id="131076" name="Rectangle 4"/>
          <p:cNvSpPr>
            <a:spLocks noGrp="1" noChangeArrowheads="1"/>
          </p:cNvSpPr>
          <p:nvPr>
            <p:ph type="title"/>
          </p:nvPr>
        </p:nvSpPr>
        <p:spPr>
          <a:noFill/>
          <a:ln/>
        </p:spPr>
        <p:txBody>
          <a:bodyPr/>
          <a:lstStyle/>
          <a:p>
            <a:pPr algn="l"/>
            <a:r>
              <a:rPr lang="en-GB" sz="2400" b="1"/>
              <a:t>Mechanisms for exploiting Repudiation Attacks.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107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1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107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107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10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107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107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107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GB" sz="2400" b="1"/>
              <a:t>The Threat of Hackers in Network/Information Security Contexts.</a:t>
            </a:r>
          </a:p>
        </p:txBody>
      </p:sp>
      <p:sp>
        <p:nvSpPr>
          <p:cNvPr id="132099" name="Rectangle 3"/>
          <p:cNvSpPr>
            <a:spLocks noGrp="1" noChangeArrowheads="1"/>
          </p:cNvSpPr>
          <p:nvPr>
            <p:ph type="body" idx="1"/>
          </p:nvPr>
        </p:nvSpPr>
        <p:spPr>
          <a:xfrm>
            <a:off x="0" y="1295400"/>
            <a:ext cx="9144000" cy="5562600"/>
          </a:xfrm>
        </p:spPr>
        <p:txBody>
          <a:bodyPr/>
          <a:lstStyle/>
          <a:p>
            <a:r>
              <a:rPr lang="en-GB" sz="1800"/>
              <a:t>By most people’s definition a hacker (cracker/computer criminal) is an individual who seeks to intrude into computer systems or to make these systems ‘unusable’.</a:t>
            </a:r>
          </a:p>
          <a:p>
            <a:endParaRPr lang="en-GB" sz="1800"/>
          </a:p>
          <a:p>
            <a:r>
              <a:rPr lang="en-GB" sz="1800"/>
              <a:t>The hacker has been profiled all too many times before, perhaps one of the most </a:t>
            </a:r>
          </a:p>
          <a:p>
            <a:pPr>
              <a:buFont typeface="Wingdings" pitchFamily="2" charset="2"/>
              <a:buNone/>
            </a:pPr>
            <a:r>
              <a:rPr lang="en-GB" sz="1800"/>
              <a:t>	important characteristics about the hacker to be aware of is that it will usually be </a:t>
            </a:r>
          </a:p>
          <a:p>
            <a:pPr>
              <a:buFont typeface="Wingdings" pitchFamily="2" charset="2"/>
              <a:buNone/>
            </a:pPr>
            <a:r>
              <a:rPr lang="en-GB" sz="1800"/>
              <a:t>	someone technically proficient who has an excellent understanding of networks and how they operate.  They may even an awareness of protocols and how to manipulate them to make systems behave in uncharacteristic ways.</a:t>
            </a:r>
          </a:p>
          <a:p>
            <a:pPr>
              <a:buFont typeface="Wingdings" pitchFamily="2" charset="2"/>
              <a:buNone/>
            </a:pPr>
            <a:endParaRPr lang="en-GB" sz="1800"/>
          </a:p>
          <a:p>
            <a:r>
              <a:rPr lang="en-GB" sz="1800"/>
              <a:t>It is important to understand a </a:t>
            </a:r>
            <a:r>
              <a:rPr lang="en-GB" sz="1800" b="1" i="1"/>
              <a:t>hackers motivation</a:t>
            </a:r>
            <a:r>
              <a:rPr lang="en-GB" sz="1800"/>
              <a:t>; are they hacking your system because the information is valuable?  What else about your system would entice a hacker? What type of intruder is the system under threat by?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209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209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20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2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sz="2400" b="1"/>
              <a:t>Understanding Hackers Motivation.</a:t>
            </a:r>
          </a:p>
        </p:txBody>
      </p:sp>
      <p:sp>
        <p:nvSpPr>
          <p:cNvPr id="133123" name="Rectangle 3"/>
          <p:cNvSpPr>
            <a:spLocks noGrp="1" noChangeArrowheads="1"/>
          </p:cNvSpPr>
          <p:nvPr>
            <p:ph type="body" idx="1"/>
          </p:nvPr>
        </p:nvSpPr>
        <p:spPr>
          <a:xfrm>
            <a:off x="0" y="1295400"/>
            <a:ext cx="9144000" cy="5562600"/>
          </a:xfrm>
        </p:spPr>
        <p:txBody>
          <a:bodyPr/>
          <a:lstStyle/>
          <a:p>
            <a:r>
              <a:rPr lang="en-GB" sz="1600" b="1"/>
              <a:t>Challenge – </a:t>
            </a:r>
            <a:r>
              <a:rPr lang="en-GB" sz="1600"/>
              <a:t>Hackers often seen boasting their recent conquests in IRC channels, how they compromise difficult systems, or easy to hack ones (with SQL injections), also in pages they have defaced they show their ‘handle/id’.</a:t>
            </a:r>
          </a:p>
          <a:p>
            <a:endParaRPr lang="en-GB" sz="1600"/>
          </a:p>
          <a:p>
            <a:r>
              <a:rPr lang="en-GB" sz="1600"/>
              <a:t>Competition is rife amongst hackers (who can hack the most pages or difficult systems that are well guarded) oftentimes hacker removes the vulnerability so nobody else can perform the hack.</a:t>
            </a:r>
          </a:p>
          <a:p>
            <a:endParaRPr lang="en-GB" sz="1600"/>
          </a:p>
          <a:p>
            <a:r>
              <a:rPr lang="en-GB" sz="1600"/>
              <a:t>Challenge is the motivation for a certain type of hacker, the “untargeted” hacker; this means that anything/everything connected to the internet is a target.  It usually entails more cost to protect against untargeted hackers since there is not one single system or piece of information they are interested in.</a:t>
            </a:r>
          </a:p>
          <a:p>
            <a:endParaRPr lang="en-GB" sz="1600"/>
          </a:p>
          <a:p>
            <a:r>
              <a:rPr lang="en-GB" sz="1600" b="1"/>
              <a:t>Greed – </a:t>
            </a:r>
            <a:r>
              <a:rPr lang="en-GB" sz="1600"/>
              <a:t>Desire for gain (money, information, goods or services).  </a:t>
            </a:r>
          </a:p>
          <a:p>
            <a:endParaRPr lang="en-GB" sz="1600"/>
          </a:p>
          <a:p>
            <a:r>
              <a:rPr lang="en-GB" sz="1600"/>
              <a:t>If a system is compromised the organisation may react in one of two different ways either (a) they will correct the vulnerability that resulted in intrusion and proceed with </a:t>
            </a:r>
          </a:p>
          <a:p>
            <a:pPr>
              <a:buFont typeface="Wingdings" pitchFamily="2" charset="2"/>
              <a:buNone/>
            </a:pPr>
            <a:r>
              <a:rPr lang="en-GB" sz="1600"/>
              <a:t>	conducting their business or (b) they will notify the police. Evidence is usually difficult to come by to track the intruder, and convict them, even if ISP releases IP addresses</a:t>
            </a:r>
          </a:p>
          <a:p>
            <a:pPr>
              <a:buFont typeface="Wingdings" pitchFamily="2" charset="2"/>
              <a:buNone/>
            </a:pPr>
            <a:r>
              <a:rPr lang="en-GB" sz="1600" b="1"/>
              <a:t>	</a:t>
            </a:r>
            <a:r>
              <a:rPr lang="en-GB" sz="1600"/>
              <a:t>etc the court still has to prove that this exact person was the one who committed the offence.</a:t>
            </a:r>
          </a:p>
          <a:p>
            <a:endParaRPr lang="en-GB" sz="1600"/>
          </a:p>
          <a:p>
            <a:endParaRPr lang="en-GB" sz="1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2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2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2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2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7" name="Rectangle 3"/>
          <p:cNvSpPr>
            <a:spLocks noGrp="1" noChangeArrowheads="1"/>
          </p:cNvSpPr>
          <p:nvPr>
            <p:ph type="body" idx="1"/>
          </p:nvPr>
        </p:nvSpPr>
        <p:spPr>
          <a:xfrm>
            <a:off x="0" y="1295400"/>
            <a:ext cx="9144000" cy="5562600"/>
          </a:xfrm>
        </p:spPr>
        <p:txBody>
          <a:bodyPr/>
          <a:lstStyle/>
          <a:p>
            <a:r>
              <a:rPr lang="en-GB" sz="1800"/>
              <a:t>Because of the low number of actual convictions; the FBI has introduced a program called </a:t>
            </a:r>
            <a:r>
              <a:rPr lang="en-GB" sz="1800" b="1"/>
              <a:t>Infragard, </a:t>
            </a:r>
            <a:r>
              <a:rPr lang="en-GB" sz="1800"/>
              <a:t>to improve the process of reporting computer crime activity.  This is a major step forward and should be considered by other countries.  The program provides a means for organisations to learn how they can work closer alongside law enforcement and make information readily available.</a:t>
            </a:r>
          </a:p>
          <a:p>
            <a:endParaRPr lang="en-GB" sz="1800"/>
          </a:p>
          <a:p>
            <a:r>
              <a:rPr lang="en-GB" sz="1800"/>
              <a:t>Greed is usually the primary motivation for a targeted hacker; an individual who looks to exploit weakness for monetary, service or knowledge gains.</a:t>
            </a:r>
          </a:p>
          <a:p>
            <a:endParaRPr lang="en-GB" sz="1800"/>
          </a:p>
          <a:p>
            <a:r>
              <a:rPr lang="en-GB" sz="1800" b="1"/>
              <a:t>Malicious Intent – </a:t>
            </a:r>
            <a:r>
              <a:rPr lang="en-GB" sz="1800"/>
              <a:t>The focus here is on defacement, or causing harm by denying legitimate users the ability to use the system or worse still by changing the message on a site to something that harms the reputation of the owners.  </a:t>
            </a:r>
          </a:p>
          <a:p>
            <a:endParaRPr lang="en-GB" sz="1800"/>
          </a:p>
          <a:p>
            <a:r>
              <a:rPr lang="en-GB" sz="1800"/>
              <a:t>Malicious intent is the motivation for hackers who either feel they have been wronged in someway by the owner or believe they are making a political statement (e.g. hactivism projects </a:t>
            </a:r>
            <a:r>
              <a:rPr lang="en-GB" sz="1800" b="1"/>
              <a:t>http://hacktivismo.com).</a:t>
            </a:r>
          </a:p>
        </p:txBody>
      </p:sp>
      <p:sp>
        <p:nvSpPr>
          <p:cNvPr id="134148" name="Rectangle 4"/>
          <p:cNvSpPr>
            <a:spLocks noGrp="1" noChangeArrowheads="1"/>
          </p:cNvSpPr>
          <p:nvPr>
            <p:ph type="title"/>
          </p:nvPr>
        </p:nvSpPr>
        <p:spPr>
          <a:noFill/>
          <a:ln/>
        </p:spPr>
        <p:txBody>
          <a:bodyPr/>
          <a:lstStyle/>
          <a:p>
            <a:r>
              <a:rPr lang="en-GB" sz="2400" b="1"/>
              <a:t>Understanding Hackers Motivation.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4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4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41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4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r>
              <a:rPr lang="en-GB" sz="2400" b="1"/>
              <a:t>The Evolution of Hacking Techniques.</a:t>
            </a:r>
          </a:p>
        </p:txBody>
      </p:sp>
      <p:sp>
        <p:nvSpPr>
          <p:cNvPr id="135171" name="Rectangle 3"/>
          <p:cNvSpPr>
            <a:spLocks noGrp="1" noChangeArrowheads="1"/>
          </p:cNvSpPr>
          <p:nvPr>
            <p:ph type="body" idx="1"/>
          </p:nvPr>
        </p:nvSpPr>
        <p:spPr>
          <a:xfrm>
            <a:off x="0" y="1295400"/>
            <a:ext cx="9144000" cy="5562600"/>
          </a:xfrm>
        </p:spPr>
        <p:txBody>
          <a:bodyPr/>
          <a:lstStyle/>
          <a:p>
            <a:r>
              <a:rPr lang="en-GB" sz="1800" b="1"/>
              <a:t>Open</a:t>
            </a:r>
            <a:r>
              <a:rPr lang="en-GB" sz="1800"/>
              <a:t> </a:t>
            </a:r>
            <a:r>
              <a:rPr lang="en-GB" sz="1800" b="1"/>
              <a:t>Sharing/Bad Configurations</a:t>
            </a:r>
            <a:r>
              <a:rPr lang="en-GB" sz="1800"/>
              <a:t> – Based on original principles of Internet “File Sharing &amp; Collaboration”; UNIX systems used NFS (a means of mounting the drive of another computer over the Internet).  This resulted in some of the first hacking incidents.  Hackers mounted the remote drive and read information. </a:t>
            </a:r>
            <a:r>
              <a:rPr lang="en-GB" sz="1800" b="1" i="1"/>
              <a:t>Fig B;</a:t>
            </a:r>
            <a:r>
              <a:rPr lang="en-GB" sz="1800"/>
              <a:t> shows how this came about. </a:t>
            </a:r>
          </a:p>
        </p:txBody>
      </p:sp>
      <p:pic>
        <p:nvPicPr>
          <p:cNvPr id="135173" name="Picture 5" descr="figb"/>
          <p:cNvPicPr>
            <a:picLocks noChangeAspect="1" noChangeArrowheads="1"/>
          </p:cNvPicPr>
          <p:nvPr/>
        </p:nvPicPr>
        <p:blipFill>
          <a:blip r:embed="rId2"/>
          <a:srcRect/>
          <a:stretch>
            <a:fillRect/>
          </a:stretch>
        </p:blipFill>
        <p:spPr bwMode="auto">
          <a:xfrm>
            <a:off x="323850" y="2925763"/>
            <a:ext cx="3527425" cy="3527425"/>
          </a:xfrm>
          <a:prstGeom prst="rect">
            <a:avLst/>
          </a:prstGeom>
          <a:noFill/>
        </p:spPr>
      </p:pic>
      <p:sp>
        <p:nvSpPr>
          <p:cNvPr id="135174" name="Text Box 6"/>
          <p:cNvSpPr txBox="1">
            <a:spLocks noChangeArrowheads="1"/>
          </p:cNvSpPr>
          <p:nvPr/>
        </p:nvSpPr>
        <p:spPr bwMode="auto">
          <a:xfrm>
            <a:off x="0" y="6308725"/>
            <a:ext cx="5314950" cy="366713"/>
          </a:xfrm>
          <a:prstGeom prst="rect">
            <a:avLst/>
          </a:prstGeom>
          <a:noFill/>
          <a:ln w="9525">
            <a:noFill/>
            <a:miter lim="800000"/>
            <a:headEnd/>
            <a:tailEnd/>
          </a:ln>
          <a:effectLst/>
        </p:spPr>
        <p:txBody>
          <a:bodyPr wrap="none">
            <a:spAutoFit/>
          </a:bodyPr>
          <a:lstStyle/>
          <a:p>
            <a:r>
              <a:rPr lang="en-GB" sz="1800" i="1"/>
              <a:t>Fig B: Early hack incidents involving Unix/NFS </a:t>
            </a:r>
          </a:p>
        </p:txBody>
      </p:sp>
      <p:sp>
        <p:nvSpPr>
          <p:cNvPr id="135175" name="Rectangle 7"/>
          <p:cNvSpPr>
            <a:spLocks noChangeArrowheads="1"/>
          </p:cNvSpPr>
          <p:nvPr/>
        </p:nvSpPr>
        <p:spPr bwMode="auto">
          <a:xfrm>
            <a:off x="4067175" y="2997200"/>
            <a:ext cx="792163" cy="1008063"/>
          </a:xfrm>
          <a:prstGeom prst="rect">
            <a:avLst/>
          </a:prstGeom>
          <a:solidFill>
            <a:schemeClr val="bg2"/>
          </a:solidFill>
          <a:ln w="9525">
            <a:solidFill>
              <a:schemeClr val="tx1"/>
            </a:solidFill>
            <a:miter lim="800000"/>
            <a:headEnd/>
            <a:tailEnd/>
          </a:ln>
          <a:effectLst/>
        </p:spPr>
        <p:txBody>
          <a:bodyPr wrap="none" anchor="ctr"/>
          <a:lstStyle/>
          <a:p>
            <a:pPr algn="ctr"/>
            <a:r>
              <a:rPr lang="en-GB" sz="1800" b="0"/>
              <a:t>/</a:t>
            </a:r>
          </a:p>
          <a:p>
            <a:pPr algn="ctr"/>
            <a:r>
              <a:rPr lang="en-GB" sz="1800" b="0"/>
              <a:t>file</a:t>
            </a:r>
          </a:p>
          <a:p>
            <a:pPr algn="ctr"/>
            <a:r>
              <a:rPr lang="en-GB" sz="1800" b="0"/>
              <a:t>system</a:t>
            </a:r>
          </a:p>
        </p:txBody>
      </p:sp>
      <p:sp>
        <p:nvSpPr>
          <p:cNvPr id="135177" name="Text Box 9"/>
          <p:cNvSpPr txBox="1">
            <a:spLocks noChangeArrowheads="1"/>
          </p:cNvSpPr>
          <p:nvPr/>
        </p:nvSpPr>
        <p:spPr bwMode="auto">
          <a:xfrm>
            <a:off x="3635375" y="4149725"/>
            <a:ext cx="2898775" cy="730250"/>
          </a:xfrm>
          <a:prstGeom prst="rect">
            <a:avLst/>
          </a:prstGeom>
          <a:noFill/>
          <a:ln w="9525">
            <a:noFill/>
            <a:miter lim="800000"/>
            <a:headEnd/>
            <a:tailEnd/>
          </a:ln>
          <a:effectLst/>
        </p:spPr>
        <p:txBody>
          <a:bodyPr wrap="none">
            <a:spAutoFit/>
          </a:bodyPr>
          <a:lstStyle/>
          <a:p>
            <a:r>
              <a:rPr lang="en-GB"/>
              <a:t>In some cases ‘root’ file system</a:t>
            </a:r>
          </a:p>
          <a:p>
            <a:r>
              <a:rPr lang="en-GB"/>
              <a:t>including .conf &amp; password files</a:t>
            </a:r>
          </a:p>
          <a:p>
            <a:r>
              <a:rPr lang="en-GB"/>
              <a:t>are shared.</a:t>
            </a:r>
          </a:p>
        </p:txBody>
      </p:sp>
      <p:pic>
        <p:nvPicPr>
          <p:cNvPr id="135179" name="Picture 11" descr="hackers"/>
          <p:cNvPicPr>
            <a:picLocks noChangeAspect="1" noChangeArrowheads="1"/>
          </p:cNvPicPr>
          <p:nvPr/>
        </p:nvPicPr>
        <p:blipFill>
          <a:blip r:embed="rId3"/>
          <a:srcRect/>
          <a:stretch>
            <a:fillRect/>
          </a:stretch>
        </p:blipFill>
        <p:spPr bwMode="auto">
          <a:xfrm>
            <a:off x="4932363" y="4868863"/>
            <a:ext cx="936625" cy="923925"/>
          </a:xfrm>
          <a:prstGeom prst="rect">
            <a:avLst/>
          </a:prstGeom>
          <a:noFill/>
        </p:spPr>
      </p:pic>
      <p:sp>
        <p:nvSpPr>
          <p:cNvPr id="135181" name="Text Box 13"/>
          <p:cNvSpPr txBox="1">
            <a:spLocks noChangeArrowheads="1"/>
          </p:cNvSpPr>
          <p:nvPr/>
        </p:nvSpPr>
        <p:spPr bwMode="auto">
          <a:xfrm>
            <a:off x="5940425" y="4868863"/>
            <a:ext cx="3302000" cy="1155700"/>
          </a:xfrm>
          <a:prstGeom prst="rect">
            <a:avLst/>
          </a:prstGeom>
          <a:noFill/>
          <a:ln w="9525">
            <a:noFill/>
            <a:miter lim="800000"/>
            <a:headEnd/>
            <a:tailEnd/>
          </a:ln>
          <a:effectLst/>
        </p:spPr>
        <p:txBody>
          <a:bodyPr wrap="none">
            <a:spAutoFit/>
          </a:bodyPr>
          <a:lstStyle/>
          <a:p>
            <a:r>
              <a:rPr lang="en-GB"/>
              <a:t>If a hacker can become root on</a:t>
            </a:r>
          </a:p>
          <a:p>
            <a:r>
              <a:rPr lang="en-GB"/>
              <a:t>a system he/she could mount a </a:t>
            </a:r>
          </a:p>
          <a:p>
            <a:r>
              <a:rPr lang="en-GB"/>
              <a:t>remote system and also change </a:t>
            </a:r>
          </a:p>
          <a:p>
            <a:r>
              <a:rPr lang="en-GB"/>
              <a:t>the configuration files on the remote </a:t>
            </a:r>
          </a:p>
          <a:p>
            <a:r>
              <a:rPr lang="en-GB"/>
              <a:t>system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5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517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517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517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517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517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51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4" grpId="0"/>
      <p:bldP spid="135175" grpId="0" animBg="1"/>
      <p:bldP spid="135177" grpId="0"/>
      <p:bldP spid="13518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6" name="Rectangle 4"/>
          <p:cNvSpPr>
            <a:spLocks noGrp="1" noChangeArrowheads="1"/>
          </p:cNvSpPr>
          <p:nvPr>
            <p:ph type="title"/>
          </p:nvPr>
        </p:nvSpPr>
        <p:spPr>
          <a:noFill/>
          <a:ln/>
        </p:spPr>
        <p:txBody>
          <a:bodyPr/>
          <a:lstStyle/>
          <a:p>
            <a:r>
              <a:rPr lang="en-GB" sz="2400" b="1"/>
              <a:t>The Evolution of Hacking Techniques.</a:t>
            </a:r>
          </a:p>
        </p:txBody>
      </p:sp>
      <p:sp>
        <p:nvSpPr>
          <p:cNvPr id="136197" name="Text Box 5"/>
          <p:cNvSpPr txBox="1">
            <a:spLocks noChangeArrowheads="1"/>
          </p:cNvSpPr>
          <p:nvPr/>
        </p:nvSpPr>
        <p:spPr bwMode="auto">
          <a:xfrm>
            <a:off x="-92075" y="1289050"/>
            <a:ext cx="9064625" cy="5310188"/>
          </a:xfrm>
          <a:prstGeom prst="rect">
            <a:avLst/>
          </a:prstGeom>
          <a:noFill/>
          <a:ln w="9525">
            <a:noFill/>
            <a:miter lim="800000"/>
            <a:headEnd/>
            <a:tailEnd/>
          </a:ln>
          <a:effectLst/>
        </p:spPr>
        <p:txBody>
          <a:bodyPr wrap="none">
            <a:spAutoFit/>
          </a:bodyPr>
          <a:lstStyle/>
          <a:p>
            <a:pPr>
              <a:buFontTx/>
              <a:buChar char="•"/>
            </a:pPr>
            <a:r>
              <a:rPr lang="en-GB" sz="1800" b="0"/>
              <a:t> File sharing/Remote mounting also available in Windows O/S’s; bad configurations are</a:t>
            </a:r>
          </a:p>
          <a:p>
            <a:r>
              <a:rPr lang="en-GB" sz="1800" b="0"/>
              <a:t>  dangerous.    </a:t>
            </a:r>
          </a:p>
          <a:p>
            <a:r>
              <a:rPr lang="en-GB" sz="1800" b="0"/>
              <a:t>    </a:t>
            </a:r>
          </a:p>
          <a:p>
            <a:pPr>
              <a:buFontTx/>
              <a:buChar char="•"/>
            </a:pPr>
            <a:r>
              <a:rPr lang="en-GB" sz="1800" b="0"/>
              <a:t> In most cases we can solve this problem using an external firewall with appropriate </a:t>
            </a:r>
          </a:p>
          <a:p>
            <a:r>
              <a:rPr lang="en-GB" sz="1800" b="0"/>
              <a:t>  filtering.</a:t>
            </a:r>
          </a:p>
          <a:p>
            <a:endParaRPr lang="en-GB" sz="1800" b="0"/>
          </a:p>
          <a:p>
            <a:pPr>
              <a:buFontTx/>
              <a:buChar char="•"/>
            </a:pPr>
            <a:r>
              <a:rPr lang="en-GB" sz="1800" b="0"/>
              <a:t> Another dangerous mechanism susceptible to early hack attacks was the issue of ‘</a:t>
            </a:r>
          </a:p>
          <a:p>
            <a:r>
              <a:rPr lang="en-GB" sz="1800" b="0"/>
              <a:t>  trusted remote access’.  </a:t>
            </a:r>
            <a:r>
              <a:rPr lang="en-GB" sz="1800"/>
              <a:t>rlogin</a:t>
            </a:r>
            <a:r>
              <a:rPr lang="en-GB" sz="1800" b="0"/>
              <a:t> (remote login with a password) allows users to enter</a:t>
            </a:r>
          </a:p>
          <a:p>
            <a:r>
              <a:rPr lang="en-GB" sz="1800" b="0"/>
              <a:t>  multiple systems without needing to re-enter their password.  </a:t>
            </a:r>
          </a:p>
          <a:p>
            <a:endParaRPr lang="en-GB" sz="1800" b="0"/>
          </a:p>
          <a:p>
            <a:pPr>
              <a:buFontTx/>
              <a:buChar char="•"/>
            </a:pPr>
            <a:r>
              <a:rPr lang="en-GB" sz="1800" b="0"/>
              <a:t> Again in terms of configuration, you can change who is/isn't allowed to access multiple</a:t>
            </a:r>
          </a:p>
          <a:p>
            <a:r>
              <a:rPr lang="en-GB" sz="1800" b="0"/>
              <a:t>  systems in the </a:t>
            </a:r>
            <a:r>
              <a:rPr lang="en-GB" sz="1800"/>
              <a:t>.rhost </a:t>
            </a:r>
            <a:r>
              <a:rPr lang="en-GB" sz="1800" b="0"/>
              <a:t>and</a:t>
            </a:r>
            <a:r>
              <a:rPr lang="en-GB" sz="1800"/>
              <a:t> host.equiv </a:t>
            </a:r>
            <a:r>
              <a:rPr lang="en-GB" sz="1800" b="0"/>
              <a:t>files. </a:t>
            </a:r>
          </a:p>
          <a:p>
            <a:endParaRPr lang="en-GB" sz="1800" b="0"/>
          </a:p>
          <a:p>
            <a:pPr>
              <a:buFontTx/>
              <a:buChar char="•"/>
            </a:pPr>
            <a:r>
              <a:rPr lang="en-GB" sz="1800" b="0"/>
              <a:t> We can also specify what systems from which a user may login without a password.</a:t>
            </a:r>
          </a:p>
          <a:p>
            <a:pPr>
              <a:buFontTx/>
              <a:buChar char="•"/>
            </a:pPr>
            <a:endParaRPr lang="en-GB" sz="1800" b="0"/>
          </a:p>
          <a:p>
            <a:pPr>
              <a:buFontTx/>
              <a:buChar char="•"/>
            </a:pPr>
            <a:r>
              <a:rPr lang="en-GB" sz="1800" b="0"/>
              <a:t> UNIX systems place a + sign at the end of the file, which interprets to “any system will</a:t>
            </a:r>
          </a:p>
          <a:p>
            <a:r>
              <a:rPr lang="en-GB" sz="1800" b="0"/>
              <a:t>  be trusted to vouch for this user no matter what system it is they are coming from”.</a:t>
            </a:r>
          </a:p>
          <a:p>
            <a:endParaRPr lang="en-GB" sz="1800" b="0"/>
          </a:p>
          <a:p>
            <a:pPr>
              <a:buFontTx/>
              <a:buChar char="•"/>
            </a:pPr>
            <a:r>
              <a:rPr lang="en-GB" sz="1800" b="0"/>
              <a:t> Hackers thrive on applications that use weak telnet /rlogin configurations.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619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619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619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619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619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6197">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619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6197">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6197">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36197">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36197">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6197">
                                            <p:txEl>
                                              <p:pRg st="16" end="1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6197">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9" name="Rectangle 3"/>
          <p:cNvSpPr>
            <a:spLocks noGrp="1" noChangeArrowheads="1"/>
          </p:cNvSpPr>
          <p:nvPr>
            <p:ph type="body" idx="1"/>
          </p:nvPr>
        </p:nvSpPr>
        <p:spPr>
          <a:xfrm>
            <a:off x="0" y="1295400"/>
            <a:ext cx="9144000" cy="5302250"/>
          </a:xfrm>
        </p:spPr>
        <p:txBody>
          <a:bodyPr/>
          <a:lstStyle/>
          <a:p>
            <a:pPr>
              <a:lnSpc>
                <a:spcPct val="80000"/>
              </a:lnSpc>
            </a:pPr>
            <a:r>
              <a:rPr lang="en-GB" sz="1700" b="1"/>
              <a:t>Weak/Poor Passwords – </a:t>
            </a:r>
            <a:r>
              <a:rPr lang="en-GB" sz="1700"/>
              <a:t>Password hacks are still the most common method of unauthorised access to systems.  Many people are happy to use passwords, they are the default means for accessing the system, however not enough people are made aware of the implications surrounding good password policy.</a:t>
            </a:r>
          </a:p>
          <a:p>
            <a:pPr>
              <a:lnSpc>
                <a:spcPct val="80000"/>
              </a:lnSpc>
            </a:pPr>
            <a:endParaRPr lang="en-GB" sz="1700"/>
          </a:p>
          <a:p>
            <a:pPr>
              <a:lnSpc>
                <a:spcPct val="80000"/>
              </a:lnSpc>
            </a:pPr>
            <a:r>
              <a:rPr lang="en-GB" sz="1700"/>
              <a:t>Passwords are often weak (less than 4 characters), and easy to guess, Brute force; the trial and error method of guessing passwords, is made significantly more easy with short passwords.  In a 2-character password there are only 676 combinations (provided just letters are used), 26 * 26  relatively easy to guess for experienced hackers.  </a:t>
            </a:r>
          </a:p>
          <a:p>
            <a:pPr>
              <a:lnSpc>
                <a:spcPct val="80000"/>
              </a:lnSpc>
            </a:pPr>
            <a:endParaRPr lang="en-GB" sz="1700"/>
          </a:p>
          <a:p>
            <a:pPr>
              <a:lnSpc>
                <a:spcPct val="80000"/>
              </a:lnSpc>
            </a:pPr>
            <a:r>
              <a:rPr lang="en-GB" sz="1700"/>
              <a:t>Compare this with the 208 million possible combinations in an 8 letter (again just letters) </a:t>
            </a:r>
            <a:r>
              <a:rPr lang="en-GB" sz="1700" i="1"/>
              <a:t>26 * 26 * 26 * 26 * 26 * 26 * 26 * 26</a:t>
            </a:r>
            <a:r>
              <a:rPr lang="en-GB" sz="1700"/>
              <a:t> password.  When you consider the availability of automated brute force applications as freeware, it is also important to increase the type of password, not just the length.  Be aware that some password cracker programs search for hybrids of dictionary words and numbers e.g. lee01, lee02, but this is more difficult to crack so always advise users to include both numeric/alpha combinations.</a:t>
            </a:r>
          </a:p>
          <a:p>
            <a:pPr>
              <a:lnSpc>
                <a:spcPct val="80000"/>
              </a:lnSpc>
            </a:pPr>
            <a:endParaRPr lang="en-GB" sz="1700"/>
          </a:p>
          <a:p>
            <a:pPr>
              <a:lnSpc>
                <a:spcPct val="80000"/>
              </a:lnSpc>
            </a:pPr>
            <a:r>
              <a:rPr lang="en-GB" sz="1700"/>
              <a:t>Some operating systems allow administrators to configure ‘password requirements’ as part of a user configuration (Group Policy)</a:t>
            </a:r>
          </a:p>
          <a:p>
            <a:pPr>
              <a:lnSpc>
                <a:spcPct val="80000"/>
              </a:lnSpc>
            </a:pPr>
            <a:endParaRPr lang="en-GB" sz="1700"/>
          </a:p>
          <a:p>
            <a:pPr>
              <a:lnSpc>
                <a:spcPct val="80000"/>
              </a:lnSpc>
            </a:pPr>
            <a:r>
              <a:rPr lang="en-GB" sz="1700"/>
              <a:t>Other weak passwords (according to Industry research) include toor (root spelled backwards), drwho, wizard and gandalf and null (no password associated with root accounts).  See the </a:t>
            </a:r>
            <a:r>
              <a:rPr lang="en-GB" sz="1700" b="1"/>
              <a:t>1988 Morris Worm Case study</a:t>
            </a:r>
            <a:r>
              <a:rPr lang="en-GB" sz="1700"/>
              <a:t> for more information!</a:t>
            </a:r>
            <a:endParaRPr lang="en-GB" sz="1700" b="1"/>
          </a:p>
        </p:txBody>
      </p:sp>
      <p:sp>
        <p:nvSpPr>
          <p:cNvPr id="137220" name="Rectangle 4"/>
          <p:cNvSpPr>
            <a:spLocks noChangeArrowheads="1"/>
          </p:cNvSpPr>
          <p:nvPr/>
        </p:nvSpPr>
        <p:spPr bwMode="auto">
          <a:xfrm>
            <a:off x="2555875" y="188913"/>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7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7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7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7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7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3" name="Rectangle 3"/>
          <p:cNvSpPr>
            <a:spLocks noGrp="1" noChangeArrowheads="1"/>
          </p:cNvSpPr>
          <p:nvPr>
            <p:ph type="body" idx="1"/>
          </p:nvPr>
        </p:nvSpPr>
        <p:spPr>
          <a:xfrm>
            <a:off x="0" y="1268413"/>
            <a:ext cx="8640763" cy="2997200"/>
          </a:xfrm>
        </p:spPr>
        <p:txBody>
          <a:bodyPr/>
          <a:lstStyle/>
          <a:p>
            <a:pPr>
              <a:lnSpc>
                <a:spcPct val="80000"/>
              </a:lnSpc>
            </a:pPr>
            <a:r>
              <a:rPr lang="en-GB" sz="1700" b="1"/>
              <a:t>Programming/Application Flaws/Bugs –</a:t>
            </a:r>
          </a:p>
          <a:p>
            <a:pPr>
              <a:lnSpc>
                <a:spcPct val="80000"/>
              </a:lnSpc>
              <a:buFont typeface="Wingdings" pitchFamily="2" charset="2"/>
              <a:buNone/>
            </a:pPr>
            <a:r>
              <a:rPr lang="en-GB" sz="1700"/>
              <a:t>	Backdoors; weaknesses in programs </a:t>
            </a:r>
          </a:p>
          <a:p>
            <a:pPr>
              <a:lnSpc>
                <a:spcPct val="80000"/>
              </a:lnSpc>
              <a:buFont typeface="Wingdings" pitchFamily="2" charset="2"/>
              <a:buNone/>
            </a:pPr>
            <a:r>
              <a:rPr lang="en-GB" sz="1700"/>
              <a:t>	that allow for later exploitation.  One common </a:t>
            </a:r>
          </a:p>
          <a:p>
            <a:pPr>
              <a:lnSpc>
                <a:spcPct val="80000"/>
              </a:lnSpc>
              <a:buFont typeface="Wingdings" pitchFamily="2" charset="2"/>
              <a:buNone/>
            </a:pPr>
            <a:r>
              <a:rPr lang="en-GB" sz="1700"/>
              <a:t>	example is with the SENDMAIL Linux Mail Service.  </a:t>
            </a:r>
          </a:p>
          <a:p>
            <a:pPr>
              <a:lnSpc>
                <a:spcPct val="80000"/>
              </a:lnSpc>
              <a:buFont typeface="Wingdings" pitchFamily="2" charset="2"/>
              <a:buNone/>
            </a:pPr>
            <a:r>
              <a:rPr lang="en-GB" sz="1700"/>
              <a:t>	If a connection was made via telnet (at server to </a:t>
            </a:r>
          </a:p>
          <a:p>
            <a:pPr>
              <a:lnSpc>
                <a:spcPct val="80000"/>
              </a:lnSpc>
              <a:buFont typeface="Wingdings" pitchFamily="2" charset="2"/>
              <a:buNone/>
            </a:pPr>
            <a:r>
              <a:rPr lang="en-GB" sz="1700"/>
              <a:t>     port 25 – the port used to send email or SMTP </a:t>
            </a:r>
          </a:p>
          <a:p>
            <a:pPr>
              <a:lnSpc>
                <a:spcPct val="80000"/>
              </a:lnSpc>
              <a:buFont typeface="Wingdings" pitchFamily="2" charset="2"/>
              <a:buNone/>
            </a:pPr>
            <a:r>
              <a:rPr lang="en-GB" sz="1700"/>
              <a:t>     protocol) and you also specified the command WIZ, </a:t>
            </a:r>
          </a:p>
          <a:p>
            <a:pPr>
              <a:lnSpc>
                <a:spcPct val="80000"/>
              </a:lnSpc>
              <a:buFont typeface="Wingdings" pitchFamily="2" charset="2"/>
              <a:buNone/>
            </a:pPr>
            <a:r>
              <a:rPr lang="en-GB" sz="1700"/>
              <a:t>	SendMail would provide the user with a root shell </a:t>
            </a:r>
          </a:p>
          <a:p>
            <a:pPr>
              <a:lnSpc>
                <a:spcPct val="80000"/>
              </a:lnSpc>
              <a:buFont typeface="Wingdings" pitchFamily="2" charset="2"/>
              <a:buNone/>
            </a:pPr>
            <a:r>
              <a:rPr lang="en-GB" sz="1700"/>
              <a:t>	prompt into the system.  This was a feature </a:t>
            </a:r>
          </a:p>
          <a:p>
            <a:pPr>
              <a:lnSpc>
                <a:spcPct val="80000"/>
              </a:lnSpc>
              <a:buFont typeface="Wingdings" pitchFamily="2" charset="2"/>
              <a:buNone/>
            </a:pPr>
            <a:r>
              <a:rPr lang="en-GB" sz="1700"/>
              <a:t>	introduced by the programmers for debugging during </a:t>
            </a:r>
          </a:p>
          <a:p>
            <a:pPr>
              <a:lnSpc>
                <a:spcPct val="80000"/>
              </a:lnSpc>
              <a:buFont typeface="Wingdings" pitchFamily="2" charset="2"/>
              <a:buNone/>
            </a:pPr>
            <a:r>
              <a:rPr lang="en-GB" sz="1700"/>
              <a:t>	building the sofware, however when it was not </a:t>
            </a:r>
          </a:p>
          <a:p>
            <a:pPr>
              <a:lnSpc>
                <a:spcPct val="80000"/>
              </a:lnSpc>
              <a:buFont typeface="Wingdings" pitchFamily="2" charset="2"/>
              <a:buNone/>
            </a:pPr>
            <a:r>
              <a:rPr lang="en-GB" sz="1700"/>
              <a:t>	modified before public release; it was an avenue for </a:t>
            </a:r>
          </a:p>
          <a:p>
            <a:pPr>
              <a:lnSpc>
                <a:spcPct val="80000"/>
              </a:lnSpc>
              <a:buFont typeface="Wingdings" pitchFamily="2" charset="2"/>
              <a:buNone/>
            </a:pPr>
            <a:r>
              <a:rPr lang="en-GB" sz="1700"/>
              <a:t>	hackers to pursue.</a:t>
            </a:r>
          </a:p>
          <a:p>
            <a:pPr>
              <a:lnSpc>
                <a:spcPct val="80000"/>
              </a:lnSpc>
              <a:buFont typeface="Wingdings" pitchFamily="2" charset="2"/>
              <a:buNone/>
            </a:pPr>
            <a:endParaRPr lang="en-GB" sz="1700"/>
          </a:p>
          <a:p>
            <a:pPr>
              <a:lnSpc>
                <a:spcPct val="80000"/>
              </a:lnSpc>
            </a:pPr>
            <a:r>
              <a:rPr lang="en-GB" sz="1700"/>
              <a:t>The advent of web applications has seen new avenues for bad programming practice to manifest itself.  In on-line shopping applications; on may occasions information on what it is you are buying is left in the URL string.  This info (price, quantity etc) is used by the application to determine how much to charge the customers credit card.  In some cases sites do not perform additional verification on the information, it just takes the information provided in the URL as being correct.</a:t>
            </a:r>
          </a:p>
          <a:p>
            <a:pPr>
              <a:lnSpc>
                <a:spcPct val="80000"/>
              </a:lnSpc>
              <a:buFont typeface="Wingdings" pitchFamily="2" charset="2"/>
              <a:buNone/>
            </a:pPr>
            <a:r>
              <a:rPr lang="en-GB" sz="1700"/>
              <a:t>	Obviously hackers can exploit this vulnerability in a number of undesirable ways. </a:t>
            </a:r>
          </a:p>
          <a:p>
            <a:pPr>
              <a:lnSpc>
                <a:spcPct val="80000"/>
              </a:lnSpc>
              <a:buFont typeface="Wingdings" pitchFamily="2" charset="2"/>
              <a:buNone/>
            </a:pPr>
            <a:endParaRPr lang="en-GB" sz="1700"/>
          </a:p>
          <a:p>
            <a:pPr>
              <a:lnSpc>
                <a:spcPct val="80000"/>
              </a:lnSpc>
            </a:pPr>
            <a:endParaRPr lang="en-GB" sz="1700"/>
          </a:p>
        </p:txBody>
      </p:sp>
      <p:sp>
        <p:nvSpPr>
          <p:cNvPr id="138244" name="Rectangle 4"/>
          <p:cNvSpPr>
            <a:spLocks noGrp="1" noChangeArrowheads="1"/>
          </p:cNvSpPr>
          <p:nvPr>
            <p:ph type="title"/>
          </p:nvPr>
        </p:nvSpPr>
        <p:spPr>
          <a:noFill/>
          <a:ln/>
        </p:spPr>
        <p:txBody>
          <a:bodyPr/>
          <a:lstStyle/>
          <a:p>
            <a:r>
              <a:rPr lang="en-GB" sz="2400" b="1"/>
              <a:t>The Evolution of Hacking Techniques.</a:t>
            </a:r>
          </a:p>
        </p:txBody>
      </p:sp>
      <p:pic>
        <p:nvPicPr>
          <p:cNvPr id="138247" name="Picture 7" descr="untitled"/>
          <p:cNvPicPr>
            <a:picLocks noChangeAspect="1" noChangeArrowheads="1"/>
          </p:cNvPicPr>
          <p:nvPr/>
        </p:nvPicPr>
        <p:blipFill>
          <a:blip r:embed="rId2"/>
          <a:srcRect/>
          <a:stretch>
            <a:fillRect/>
          </a:stretch>
        </p:blipFill>
        <p:spPr bwMode="auto">
          <a:xfrm>
            <a:off x="5580063" y="1557338"/>
            <a:ext cx="3340100" cy="231616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82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824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82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82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824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824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824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824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824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824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824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3824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3824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824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824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7" name="Rectangle 3"/>
          <p:cNvSpPr>
            <a:spLocks noGrp="1" noChangeArrowheads="1"/>
          </p:cNvSpPr>
          <p:nvPr>
            <p:ph type="body" idx="1"/>
          </p:nvPr>
        </p:nvSpPr>
        <p:spPr>
          <a:xfrm>
            <a:off x="0" y="1295400"/>
            <a:ext cx="9144000" cy="5562600"/>
          </a:xfrm>
        </p:spPr>
        <p:txBody>
          <a:bodyPr/>
          <a:lstStyle/>
          <a:p>
            <a:r>
              <a:rPr lang="en-GB" sz="1600" b="1"/>
              <a:t>Buffer Overflows </a:t>
            </a:r>
            <a:r>
              <a:rPr lang="en-GB" sz="1600"/>
              <a:t>– Commonly used by hackers since it is more difficult to spot this vulnerability than a bad password/poor configuration (programming expertise is needed).</a:t>
            </a:r>
          </a:p>
          <a:p>
            <a:endParaRPr lang="en-GB" sz="1600"/>
          </a:p>
          <a:p>
            <a:r>
              <a:rPr lang="en-GB" sz="1600"/>
              <a:t>Buffer overflow is an attempt to place “too much information into a space in Computer Memory.  If we have a variable that is 8 bytes (64 bits) long and we try to place a nine byte value into it, the ninth byte is placed into memory immediately</a:t>
            </a:r>
          </a:p>
          <a:p>
            <a:pPr>
              <a:buFont typeface="Wingdings" pitchFamily="2" charset="2"/>
              <a:buNone/>
            </a:pPr>
            <a:r>
              <a:rPr lang="en-GB" sz="1600"/>
              <a:t>	following the eighth byte.  </a:t>
            </a:r>
          </a:p>
          <a:p>
            <a:pPr>
              <a:buFont typeface="Wingdings" pitchFamily="2" charset="2"/>
              <a:buNone/>
            </a:pPr>
            <a:endParaRPr lang="en-GB" sz="1600"/>
          </a:p>
          <a:p>
            <a:r>
              <a:rPr lang="en-GB" sz="1600"/>
              <a:t>If we then try and put more and more data into that variable, sooner or later we will </a:t>
            </a:r>
          </a:p>
          <a:p>
            <a:pPr>
              <a:buFont typeface="Wingdings" pitchFamily="2" charset="2"/>
              <a:buNone/>
            </a:pPr>
            <a:r>
              <a:rPr lang="en-GB" sz="1600"/>
              <a:t>	bump into memory that is primarily used for ensuring the Operating System runs properly.  Here our concern is with the part of memory known as the </a:t>
            </a:r>
            <a:r>
              <a:rPr lang="en-GB" sz="1600" b="1"/>
              <a:t>Stack </a:t>
            </a:r>
            <a:r>
              <a:rPr lang="en-GB" sz="1600"/>
              <a:t>and more specifically </a:t>
            </a:r>
            <a:r>
              <a:rPr lang="en-GB" sz="1600" b="1"/>
              <a:t>the return address of the next function to be placed into the stack.</a:t>
            </a:r>
            <a:r>
              <a:rPr lang="en-GB" sz="1600"/>
              <a:t> </a:t>
            </a:r>
          </a:p>
          <a:p>
            <a:pPr>
              <a:buFont typeface="Wingdings" pitchFamily="2" charset="2"/>
              <a:buNone/>
            </a:pPr>
            <a:endParaRPr lang="en-GB" sz="1600"/>
          </a:p>
          <a:p>
            <a:r>
              <a:rPr lang="en-GB" sz="1600"/>
              <a:t>The stack controls switching between programs, it tells the O/S what code to execute when one part of a program has finished its task.  The stack also stores variables that are local to the function.  </a:t>
            </a:r>
          </a:p>
          <a:p>
            <a:endParaRPr lang="en-GB" sz="1600"/>
          </a:p>
          <a:p>
            <a:r>
              <a:rPr lang="en-GB" sz="1600"/>
              <a:t>When a Buffer Overflow occurs, the hacker can place instructions into a local variable that is then placed on the stack, the local variable is large enough to place an instruction on the stack that overwrites the return address to instead point to the hackers instructions.</a:t>
            </a:r>
            <a:r>
              <a:rPr lang="en-GB" sz="1600" i="1"/>
              <a:t>  </a:t>
            </a:r>
          </a:p>
        </p:txBody>
      </p:sp>
      <p:sp>
        <p:nvSpPr>
          <p:cNvPr id="139268"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9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92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926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3926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926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926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926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1" name="Rectangle 3"/>
          <p:cNvSpPr>
            <a:spLocks noGrp="1" noChangeArrowheads="1"/>
          </p:cNvSpPr>
          <p:nvPr>
            <p:ph type="body" idx="1"/>
          </p:nvPr>
        </p:nvSpPr>
        <p:spPr>
          <a:xfrm>
            <a:off x="0" y="1295400"/>
            <a:ext cx="9144000" cy="5562600"/>
          </a:xfrm>
        </p:spPr>
        <p:txBody>
          <a:bodyPr/>
          <a:lstStyle/>
          <a:p>
            <a:r>
              <a:rPr lang="en-GB" sz="1800"/>
              <a:t>The characteristics of these instructions range from causing a shell program to run (otherwise allowed interactive access) to changing a configuration file (e.g. </a:t>
            </a:r>
            <a:r>
              <a:rPr lang="en-GB" sz="1800" b="1" i="1"/>
              <a:t>inetd.conf</a:t>
            </a:r>
            <a:r>
              <a:rPr lang="en-GB" sz="1800"/>
              <a:t>) which is the instruction file for </a:t>
            </a:r>
            <a:r>
              <a:rPr lang="en-GB" sz="1800" b="1" i="1"/>
              <a:t>inetd</a:t>
            </a:r>
            <a:r>
              <a:rPr lang="en-GB" sz="1800"/>
              <a:t>; the program for determining which services are allowed/disabled in the UNIX O/S.  </a:t>
            </a:r>
          </a:p>
          <a:p>
            <a:endParaRPr lang="en-GB" sz="1800"/>
          </a:p>
          <a:p>
            <a:r>
              <a:rPr lang="en-GB" sz="1800"/>
              <a:t>One case involved using Buffer Overflow to add a line to this file, which then started a new service on port 1524; that in turn allowed a hacker access to a </a:t>
            </a:r>
            <a:r>
              <a:rPr lang="en-GB" sz="1800" b="1" i="1"/>
              <a:t>‘root shell’.</a:t>
            </a:r>
            <a:r>
              <a:rPr lang="en-GB" sz="1800"/>
              <a:t> </a:t>
            </a:r>
          </a:p>
          <a:p>
            <a:endParaRPr lang="en-GB" sz="1800"/>
          </a:p>
          <a:p>
            <a:pPr>
              <a:buFont typeface="Wingdings" pitchFamily="2" charset="2"/>
              <a:buNone/>
            </a:pPr>
            <a:endParaRPr lang="en-GB" sz="1800"/>
          </a:p>
        </p:txBody>
      </p:sp>
      <p:sp>
        <p:nvSpPr>
          <p:cNvPr id="140292"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3"/>
          <p:cNvSpPr>
            <a:spLocks noGrp="1" noChangeArrowheads="1"/>
          </p:cNvSpPr>
          <p:nvPr>
            <p:ph type="body" idx="1"/>
          </p:nvPr>
        </p:nvSpPr>
        <p:spPr>
          <a:xfrm>
            <a:off x="0" y="1295400"/>
            <a:ext cx="8893175" cy="5302250"/>
          </a:xfrm>
        </p:spPr>
        <p:txBody>
          <a:bodyPr/>
          <a:lstStyle/>
          <a:p>
            <a:r>
              <a:rPr lang="en-GB" sz="1800" b="1"/>
              <a:t>Denial of Service Attacks</a:t>
            </a:r>
            <a:r>
              <a:rPr lang="en-GB" sz="1800"/>
              <a:t> – A form of denying access to the system over the network; can be launched from single/multiple systems.</a:t>
            </a:r>
          </a:p>
          <a:p>
            <a:endParaRPr lang="en-GB" sz="1800"/>
          </a:p>
          <a:p>
            <a:r>
              <a:rPr lang="en-GB" sz="1800"/>
              <a:t>DoS attacks cannot be prevented (totally) without knowing the </a:t>
            </a:r>
            <a:r>
              <a:rPr lang="en-GB" sz="1800" b="1"/>
              <a:t>source IP address</a:t>
            </a:r>
          </a:p>
          <a:p>
            <a:pPr>
              <a:buFont typeface="Wingdings" pitchFamily="2" charset="2"/>
              <a:buNone/>
            </a:pPr>
            <a:r>
              <a:rPr lang="en-GB" sz="1800"/>
              <a:t>	of the attacker.  </a:t>
            </a:r>
          </a:p>
          <a:p>
            <a:r>
              <a:rPr lang="en-GB" sz="1800"/>
              <a:t>DoS attacks do not aim to gain access to the system; they use Spoof IP addresses (because of inefficiencies in IP that allow hackers to modify the source of the packet to hide his/her whereabouts).</a:t>
            </a:r>
          </a:p>
          <a:p>
            <a:endParaRPr lang="en-GB" sz="1800"/>
          </a:p>
          <a:p>
            <a:r>
              <a:rPr lang="en-GB" sz="1800"/>
              <a:t>Most DoS attacks are one a way process; they do not involve generating any return traffic to the hackers own system. </a:t>
            </a:r>
          </a:p>
        </p:txBody>
      </p:sp>
      <p:sp>
        <p:nvSpPr>
          <p:cNvPr id="141316"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9" name="Rectangle 3"/>
          <p:cNvSpPr>
            <a:spLocks noGrp="1" noChangeArrowheads="1"/>
          </p:cNvSpPr>
          <p:nvPr>
            <p:ph type="body" idx="1"/>
          </p:nvPr>
        </p:nvSpPr>
        <p:spPr>
          <a:xfrm>
            <a:off x="0" y="1295400"/>
            <a:ext cx="8964613" cy="5562600"/>
          </a:xfrm>
        </p:spPr>
        <p:txBody>
          <a:bodyPr/>
          <a:lstStyle/>
          <a:p>
            <a:r>
              <a:rPr lang="en-GB" sz="1800" b="1"/>
              <a:t>Single Source Attack</a:t>
            </a:r>
            <a:r>
              <a:rPr lang="en-GB" sz="1800"/>
              <a:t> – 1 source used to attack 1 destination; Most widely known single source DoS attack is the SYN flood </a:t>
            </a:r>
          </a:p>
          <a:p>
            <a:r>
              <a:rPr lang="en-GB" sz="1800"/>
              <a:t>TCP allows reliable in order flow of bytes to establish a connection it uses a 3 way handshake</a:t>
            </a:r>
          </a:p>
          <a:p>
            <a:endParaRPr lang="en-GB" sz="1800"/>
          </a:p>
          <a:p>
            <a:pPr>
              <a:buFont typeface="Wingdings" pitchFamily="2" charset="2"/>
              <a:buNone/>
            </a:pPr>
            <a:r>
              <a:rPr lang="en-GB" sz="1800"/>
              <a:t>	</a:t>
            </a:r>
            <a:r>
              <a:rPr lang="en-GB" sz="1800" i="1"/>
              <a:t>		1. Client sends a SYN Packet to initiate a connection, SYN packet </a:t>
            </a:r>
          </a:p>
          <a:p>
            <a:pPr>
              <a:buFont typeface="Wingdings" pitchFamily="2" charset="2"/>
              <a:buNone/>
            </a:pPr>
            <a:r>
              <a:rPr lang="en-GB" sz="1800" i="1"/>
              <a:t>			    holds a sequence number (let say the sequence no is a)</a:t>
            </a:r>
          </a:p>
          <a:p>
            <a:pPr>
              <a:buFont typeface="Wingdings" pitchFamily="2" charset="2"/>
              <a:buNone/>
            </a:pPr>
            <a:r>
              <a:rPr lang="en-GB" sz="1800" i="1"/>
              <a:t>			2. Host receives the packet records the sequence no (a) from the </a:t>
            </a:r>
          </a:p>
          <a:p>
            <a:pPr>
              <a:buFont typeface="Wingdings" pitchFamily="2" charset="2"/>
              <a:buNone/>
            </a:pPr>
            <a:r>
              <a:rPr lang="en-GB" sz="1800" i="1"/>
              <a:t>			    client and generates an ‘acknowledgement’ that the packet or </a:t>
            </a:r>
          </a:p>
          <a:p>
            <a:pPr>
              <a:buFont typeface="Wingdings" pitchFamily="2" charset="2"/>
              <a:buNone/>
            </a:pPr>
            <a:r>
              <a:rPr lang="en-GB" sz="1800" i="1"/>
              <a:t>			    request for a connection is received. The acknowledgement is a 		    32-bit field in the TCP segment header; that contains the next </a:t>
            </a:r>
          </a:p>
          <a:p>
            <a:pPr>
              <a:buFont typeface="Wingdings" pitchFamily="2" charset="2"/>
              <a:buNone/>
            </a:pPr>
            <a:r>
              <a:rPr lang="en-GB" sz="1800" i="1"/>
              <a:t>			    sequence number that the host is expecting to receive (a+1).  </a:t>
            </a:r>
          </a:p>
          <a:p>
            <a:pPr>
              <a:buFont typeface="Wingdings" pitchFamily="2" charset="2"/>
              <a:buNone/>
            </a:pPr>
            <a:r>
              <a:rPr lang="en-GB" sz="1800" i="1"/>
              <a:t>			    The host also initiates a return session, this includes a TCP </a:t>
            </a:r>
          </a:p>
          <a:p>
            <a:pPr>
              <a:buFont typeface="Wingdings" pitchFamily="2" charset="2"/>
              <a:buNone/>
            </a:pPr>
            <a:r>
              <a:rPr lang="en-GB" sz="1800" i="1"/>
              <a:t>                                 segment with its own Sequence No of (b).</a:t>
            </a:r>
          </a:p>
          <a:p>
            <a:pPr>
              <a:buFont typeface="Wingdings" pitchFamily="2" charset="2"/>
              <a:buNone/>
            </a:pPr>
            <a:r>
              <a:rPr lang="en-GB" sz="1800" i="1"/>
              <a:t>			3. The client responds with the next sequence no a +1 and a simple</a:t>
            </a:r>
          </a:p>
          <a:p>
            <a:pPr>
              <a:buFont typeface="Wingdings" pitchFamily="2" charset="2"/>
              <a:buNone/>
            </a:pPr>
            <a:r>
              <a:rPr lang="en-GB" sz="1800" i="1"/>
              <a:t>	                            acknowledgement no of b +1; a reliable connection is thus </a:t>
            </a:r>
          </a:p>
          <a:p>
            <a:pPr>
              <a:buFont typeface="Wingdings" pitchFamily="2" charset="2"/>
              <a:buNone/>
            </a:pPr>
            <a:r>
              <a:rPr lang="en-GB" sz="1800" i="1"/>
              <a:t>			     established.    </a:t>
            </a:r>
          </a:p>
        </p:txBody>
      </p:sp>
      <p:sp>
        <p:nvSpPr>
          <p:cNvPr id="142340"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2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2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233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233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233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233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2339">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2339">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2339">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2339">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2339">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2339">
                                            <p:txEl>
                                              <p:pRg st="12" end="1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42339">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3" name="Rectangle 3"/>
          <p:cNvSpPr>
            <a:spLocks noGrp="1" noChangeArrowheads="1"/>
          </p:cNvSpPr>
          <p:nvPr>
            <p:ph type="body" idx="1"/>
          </p:nvPr>
        </p:nvSpPr>
        <p:spPr>
          <a:xfrm>
            <a:off x="0" y="1295400"/>
            <a:ext cx="8686800" cy="5562600"/>
          </a:xfrm>
        </p:spPr>
        <p:txBody>
          <a:bodyPr/>
          <a:lstStyle/>
          <a:p>
            <a:r>
              <a:rPr lang="en-GB" sz="1800"/>
              <a:t>SYN Flooding infiltrates vulnerabilities in this process </a:t>
            </a:r>
            <a:r>
              <a:rPr lang="en-GB" sz="1800" b="1" i="1"/>
              <a:t>(see Fig C)</a:t>
            </a:r>
          </a:p>
        </p:txBody>
      </p:sp>
      <p:sp>
        <p:nvSpPr>
          <p:cNvPr id="143364" name="Rectangle 4"/>
          <p:cNvSpPr>
            <a:spLocks noGrp="1" noChangeArrowheads="1"/>
          </p:cNvSpPr>
          <p:nvPr>
            <p:ph type="title"/>
          </p:nvPr>
        </p:nvSpPr>
        <p:spPr>
          <a:noFill/>
          <a:ln/>
        </p:spPr>
        <p:txBody>
          <a:bodyPr/>
          <a:lstStyle/>
          <a:p>
            <a:r>
              <a:rPr lang="en-GB" sz="2400" b="1"/>
              <a:t>The Evolution of Hacking Techniques.</a:t>
            </a:r>
          </a:p>
        </p:txBody>
      </p:sp>
      <p:pic>
        <p:nvPicPr>
          <p:cNvPr id="143366" name="Picture 6" descr="SYNFLOOD"/>
          <p:cNvPicPr>
            <a:picLocks noChangeAspect="1" noChangeArrowheads="1"/>
          </p:cNvPicPr>
          <p:nvPr/>
        </p:nvPicPr>
        <p:blipFill>
          <a:blip r:embed="rId2"/>
          <a:srcRect/>
          <a:stretch>
            <a:fillRect/>
          </a:stretch>
        </p:blipFill>
        <p:spPr bwMode="auto">
          <a:xfrm>
            <a:off x="2411413" y="2205038"/>
            <a:ext cx="3792537" cy="3792537"/>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7" name="Rectangle 3"/>
          <p:cNvSpPr>
            <a:spLocks noGrp="1" noChangeArrowheads="1"/>
          </p:cNvSpPr>
          <p:nvPr>
            <p:ph type="body" idx="1"/>
          </p:nvPr>
        </p:nvSpPr>
        <p:spPr>
          <a:xfrm>
            <a:off x="179388" y="1268413"/>
            <a:ext cx="8435975" cy="5229225"/>
          </a:xfrm>
        </p:spPr>
        <p:txBody>
          <a:bodyPr/>
          <a:lstStyle/>
          <a:p>
            <a:pPr>
              <a:lnSpc>
                <a:spcPct val="80000"/>
              </a:lnSpc>
            </a:pPr>
            <a:r>
              <a:rPr lang="en-GB" sz="1700"/>
              <a:t>Straightforward to stop when coming from a legitimate IP; but more difficult to stop if non-routable address (e.g. 192.168.x.y) is used.</a:t>
            </a:r>
          </a:p>
          <a:p>
            <a:pPr>
              <a:lnSpc>
                <a:spcPct val="80000"/>
              </a:lnSpc>
            </a:pPr>
            <a:endParaRPr lang="en-GB" sz="1700"/>
          </a:p>
          <a:p>
            <a:pPr>
              <a:lnSpc>
                <a:spcPct val="80000"/>
              </a:lnSpc>
            </a:pPr>
            <a:r>
              <a:rPr lang="en-GB" sz="1700"/>
              <a:t>Several proposed solutions (including timers on pending connections, syn-cookies and forms of cryptography).  It is better to implement a network device that are capable of identifying SYN floods and blocking them.  </a:t>
            </a:r>
          </a:p>
          <a:p>
            <a:pPr>
              <a:lnSpc>
                <a:spcPct val="80000"/>
              </a:lnSpc>
            </a:pPr>
            <a:endParaRPr lang="en-GB" sz="1700"/>
          </a:p>
          <a:p>
            <a:pPr>
              <a:lnSpc>
                <a:spcPct val="80000"/>
              </a:lnSpc>
            </a:pPr>
            <a:r>
              <a:rPr lang="en-GB" sz="1700"/>
              <a:t>Another common single source DoS attack is the </a:t>
            </a:r>
            <a:r>
              <a:rPr lang="en-GB" sz="1700" b="1"/>
              <a:t>“ping of death”</a:t>
            </a:r>
            <a:r>
              <a:rPr lang="en-GB" sz="1700"/>
              <a:t> which causes an ICMP echo request to be sent to a target host.</a:t>
            </a:r>
          </a:p>
          <a:p>
            <a:pPr>
              <a:lnSpc>
                <a:spcPct val="80000"/>
              </a:lnSpc>
            </a:pPr>
            <a:endParaRPr lang="en-GB" sz="1700"/>
          </a:p>
          <a:p>
            <a:pPr>
              <a:lnSpc>
                <a:spcPct val="80000"/>
              </a:lnSpc>
            </a:pPr>
            <a:r>
              <a:rPr lang="en-GB" sz="1700"/>
              <a:t>Usually a ping packet contains no data; ping of death however contains a large amount of data, implemented to exploit weakness in the protocol stack.</a:t>
            </a:r>
          </a:p>
          <a:p>
            <a:pPr>
              <a:lnSpc>
                <a:spcPct val="80000"/>
              </a:lnSpc>
            </a:pPr>
            <a:endParaRPr lang="en-GB" sz="1700"/>
          </a:p>
          <a:p>
            <a:pPr>
              <a:lnSpc>
                <a:spcPct val="80000"/>
              </a:lnSpc>
            </a:pPr>
            <a:r>
              <a:rPr lang="en-GB" sz="1700"/>
              <a:t>TCP/IP supports a feature called fragmentation; a single IP packet can be broken down into smaller segments. Typically needed as Internet connections</a:t>
            </a:r>
          </a:p>
          <a:p>
            <a:pPr>
              <a:lnSpc>
                <a:spcPct val="80000"/>
              </a:lnSpc>
              <a:buFont typeface="Wingdings" pitchFamily="2" charset="2"/>
              <a:buNone/>
            </a:pPr>
            <a:r>
              <a:rPr lang="en-GB" sz="1700"/>
              <a:t>	only support packets of a few thousand bytes but IP supports upto 64-kbytes.  When sending a packet that is too large for a single link; it is broken up into smaller packet fragments.</a:t>
            </a:r>
          </a:p>
          <a:p>
            <a:pPr>
              <a:lnSpc>
                <a:spcPct val="80000"/>
              </a:lnSpc>
              <a:buFont typeface="Wingdings" pitchFamily="2" charset="2"/>
              <a:buNone/>
            </a:pPr>
            <a:endParaRPr lang="en-GB" sz="1700"/>
          </a:p>
          <a:p>
            <a:pPr>
              <a:lnSpc>
                <a:spcPct val="80000"/>
              </a:lnSpc>
            </a:pPr>
            <a:r>
              <a:rPr lang="en-GB" sz="1700"/>
              <a:t>Peculiarly while a single packet cannot exceed 65,536 bytes the fragments themselves can add upto more than that, The Ping of Death technique exploits this.  By sending an IP packet that exceeds the 65,536 allowed by the IP protocol.  The buffer set at the receiving end for reassembling the data; receives too much information and essentially the machine is rendered useless. </a:t>
            </a:r>
          </a:p>
          <a:p>
            <a:pPr>
              <a:lnSpc>
                <a:spcPct val="80000"/>
              </a:lnSpc>
            </a:pPr>
            <a:endParaRPr lang="en-GB" sz="1700"/>
          </a:p>
          <a:p>
            <a:pPr>
              <a:lnSpc>
                <a:spcPct val="80000"/>
              </a:lnSpc>
            </a:pPr>
            <a:endParaRPr lang="en-GB" sz="1700"/>
          </a:p>
        </p:txBody>
      </p:sp>
      <p:sp>
        <p:nvSpPr>
          <p:cNvPr id="144388"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4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4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438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4387">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44387">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443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1" name="Rectangle 3"/>
          <p:cNvSpPr>
            <a:spLocks noGrp="1" noChangeArrowheads="1"/>
          </p:cNvSpPr>
          <p:nvPr>
            <p:ph type="body" idx="1"/>
          </p:nvPr>
        </p:nvSpPr>
        <p:spPr>
          <a:xfrm>
            <a:off x="0" y="1295400"/>
            <a:ext cx="8964613" cy="5562600"/>
          </a:xfrm>
        </p:spPr>
        <p:txBody>
          <a:bodyPr/>
          <a:lstStyle/>
          <a:p>
            <a:r>
              <a:rPr lang="en-GB" sz="1700"/>
              <a:t>Example:  </a:t>
            </a:r>
            <a:r>
              <a:rPr lang="en-GB" sz="1700" b="1"/>
              <a:t>ping  – s 65510 –n 10,000</a:t>
            </a:r>
            <a:r>
              <a:rPr lang="en-GB" sz="1700"/>
              <a:t>. This pings the target machine</a:t>
            </a:r>
          </a:p>
          <a:p>
            <a:pPr>
              <a:buFont typeface="Wingdings" pitchFamily="2" charset="2"/>
              <a:buNone/>
            </a:pPr>
            <a:r>
              <a:rPr lang="en-GB" sz="1700"/>
              <a:t>	10,000 times continuously with a slightly oversized packet –s or –l on older machines</a:t>
            </a:r>
          </a:p>
          <a:p>
            <a:pPr>
              <a:buFont typeface="Wingdings" pitchFamily="2" charset="2"/>
              <a:buNone/>
            </a:pPr>
            <a:r>
              <a:rPr lang="en-GB" sz="1700"/>
              <a:t>	is the packet size option.</a:t>
            </a:r>
          </a:p>
          <a:p>
            <a:pPr>
              <a:buFont typeface="Wingdings" pitchFamily="2" charset="2"/>
              <a:buNone/>
            </a:pPr>
            <a:endParaRPr lang="en-GB" sz="1700"/>
          </a:p>
          <a:p>
            <a:r>
              <a:rPr lang="en-GB" sz="1700"/>
              <a:t>Some operating systems behave in an unpredictable way (hang, crash or reboot) .The problem is not with ICMP, TCP or UDP, the problem is with oversized packets, the ping of death simply provides a trivial way to exploit the problem.</a:t>
            </a:r>
          </a:p>
          <a:p>
            <a:endParaRPr lang="en-GB" sz="1700"/>
          </a:p>
          <a:p>
            <a:r>
              <a:rPr lang="en-GB" sz="1700"/>
              <a:t>The best way to solve the problem is by applying the appropriate patch; it is difficult to implement filters on your external firewall to deal with this problem.</a:t>
            </a:r>
          </a:p>
          <a:p>
            <a:pPr>
              <a:buFont typeface="Wingdings" pitchFamily="2" charset="2"/>
              <a:buNone/>
            </a:pPr>
            <a:endParaRPr lang="en-GB" sz="1700"/>
          </a:p>
          <a:p>
            <a:r>
              <a:rPr lang="en-GB" sz="1700"/>
              <a:t>Fragmentation is the reason for this and many other hacking projects finding success.  Fragmentation occurs when the IP datagram has to travel through a network that has a smaller Maximum Transmission Unit (MTU)  </a:t>
            </a:r>
            <a:r>
              <a:rPr lang="en-GB" sz="1700" i="1"/>
              <a:t>(typically 1500 for ethernet devices)</a:t>
            </a:r>
            <a:r>
              <a:rPr lang="en-GB" sz="1700"/>
              <a:t> than the size of the IP datagram.  It is important that you have a means of detecting fragmented packets (using network Intrusion Detection Tools such as </a:t>
            </a:r>
            <a:r>
              <a:rPr lang="en-GB" sz="1700" b="1"/>
              <a:t>SNORT</a:t>
            </a:r>
            <a:r>
              <a:rPr lang="en-GB" sz="1700"/>
              <a:t>).  </a:t>
            </a:r>
          </a:p>
          <a:p>
            <a:endParaRPr lang="en-GB" sz="1700"/>
          </a:p>
          <a:p>
            <a:r>
              <a:rPr lang="en-GB" sz="1700"/>
              <a:t>Metaphorically speaking you can check fragmented packets to see whether or not there is going to be an issue that could cause buffer overflow.</a:t>
            </a:r>
          </a:p>
          <a:p>
            <a:pPr>
              <a:buFont typeface="Wingdings" pitchFamily="2" charset="2"/>
              <a:buNone/>
            </a:pPr>
            <a:r>
              <a:rPr lang="en-GB" sz="1700"/>
              <a:t>  </a:t>
            </a:r>
          </a:p>
          <a:p>
            <a:pPr>
              <a:buFont typeface="Wingdings" pitchFamily="2" charset="2"/>
              <a:buNone/>
            </a:pPr>
            <a:endParaRPr lang="en-GB" sz="1700" b="1"/>
          </a:p>
          <a:p>
            <a:pPr>
              <a:buFont typeface="Wingdings" pitchFamily="2" charset="2"/>
              <a:buNone/>
            </a:pPr>
            <a:endParaRPr lang="en-GB" sz="1700" b="1"/>
          </a:p>
          <a:p>
            <a:pPr>
              <a:buFont typeface="Wingdings" pitchFamily="2" charset="2"/>
              <a:buNone/>
            </a:pPr>
            <a:r>
              <a:rPr lang="en-GB" sz="1700"/>
              <a:t>    </a:t>
            </a:r>
          </a:p>
        </p:txBody>
      </p:sp>
      <p:sp>
        <p:nvSpPr>
          <p:cNvPr id="145412"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54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541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5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54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541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5411">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54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idx="1"/>
          </p:nvPr>
        </p:nvSpPr>
        <p:spPr>
          <a:xfrm>
            <a:off x="179388" y="1268413"/>
            <a:ext cx="8785225" cy="5400675"/>
          </a:xfrm>
        </p:spPr>
        <p:txBody>
          <a:bodyPr/>
          <a:lstStyle/>
          <a:p>
            <a:pPr>
              <a:buFont typeface="Wingdings" pitchFamily="2" charset="2"/>
              <a:buNone/>
            </a:pPr>
            <a:r>
              <a:rPr lang="en-GB" sz="1800" b="1"/>
              <a:t>Distributed Denial of Service Attacks – </a:t>
            </a:r>
            <a:r>
              <a:rPr lang="en-GB" sz="1800"/>
              <a:t>Simply put DoS attacks that occur from a </a:t>
            </a:r>
          </a:p>
          <a:p>
            <a:pPr>
              <a:buFont typeface="Wingdings" pitchFamily="2" charset="2"/>
              <a:buNone/>
            </a:pPr>
            <a:r>
              <a:rPr lang="en-GB" sz="1800"/>
              <a:t>large number of machines.  Usually controlled by a single ‘Master’ system.  One</a:t>
            </a:r>
          </a:p>
          <a:p>
            <a:pPr>
              <a:buFont typeface="Wingdings" pitchFamily="2" charset="2"/>
              <a:buNone/>
            </a:pPr>
            <a:r>
              <a:rPr lang="en-GB" sz="1800"/>
              <a:t>common form of DDoS attack is the </a:t>
            </a:r>
            <a:r>
              <a:rPr lang="en-GB" sz="1800" b="1"/>
              <a:t>Smurf Attack </a:t>
            </a:r>
            <a:r>
              <a:rPr lang="en-GB" sz="1800" i="1"/>
              <a:t>(see Fig D below).</a:t>
            </a:r>
          </a:p>
          <a:p>
            <a:pPr>
              <a:buFont typeface="Wingdings" pitchFamily="2" charset="2"/>
              <a:buNone/>
            </a:pPr>
            <a:r>
              <a:rPr lang="en-GB" sz="1800"/>
              <a:t>    </a:t>
            </a:r>
          </a:p>
        </p:txBody>
      </p:sp>
      <p:sp>
        <p:nvSpPr>
          <p:cNvPr id="146437" name="Rectangle 5"/>
          <p:cNvSpPr>
            <a:spLocks noGrp="1" noChangeArrowheads="1"/>
          </p:cNvSpPr>
          <p:nvPr>
            <p:ph type="title"/>
          </p:nvPr>
        </p:nvSpPr>
        <p:spPr>
          <a:noFill/>
          <a:ln/>
        </p:spPr>
        <p:txBody>
          <a:bodyPr/>
          <a:lstStyle/>
          <a:p>
            <a:r>
              <a:rPr lang="en-GB" sz="2400" b="1"/>
              <a:t>The Evolution of Hacking Techniques.</a:t>
            </a:r>
          </a:p>
        </p:txBody>
      </p:sp>
      <p:pic>
        <p:nvPicPr>
          <p:cNvPr id="146438" name="Picture 6" descr="smurf"/>
          <p:cNvPicPr>
            <a:picLocks noChangeAspect="1" noChangeArrowheads="1"/>
          </p:cNvPicPr>
          <p:nvPr/>
        </p:nvPicPr>
        <p:blipFill>
          <a:blip r:embed="rId2"/>
          <a:srcRect/>
          <a:stretch>
            <a:fillRect/>
          </a:stretch>
        </p:blipFill>
        <p:spPr bwMode="auto">
          <a:xfrm>
            <a:off x="2484438" y="2536825"/>
            <a:ext cx="4321175" cy="4321175"/>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9" name="Rectangle 3"/>
          <p:cNvSpPr>
            <a:spLocks noGrp="1" noChangeArrowheads="1"/>
          </p:cNvSpPr>
          <p:nvPr>
            <p:ph type="body" idx="1"/>
          </p:nvPr>
        </p:nvSpPr>
        <p:spPr>
          <a:xfrm>
            <a:off x="0" y="1268413"/>
            <a:ext cx="9144000" cy="5589587"/>
          </a:xfrm>
        </p:spPr>
        <p:txBody>
          <a:bodyPr/>
          <a:lstStyle/>
          <a:p>
            <a:r>
              <a:rPr lang="en-GB" sz="1800"/>
              <a:t>DDoS attacks have grown more sophisticated; recent examples include Tribal Flood Network, Mstream and Stacheldraht.  These use a three tier architecture to form the attack (see Fig E below). </a:t>
            </a:r>
          </a:p>
        </p:txBody>
      </p:sp>
      <p:sp>
        <p:nvSpPr>
          <p:cNvPr id="147460" name="Rectangle 4"/>
          <p:cNvSpPr>
            <a:spLocks noGrp="1" noChangeArrowheads="1"/>
          </p:cNvSpPr>
          <p:nvPr>
            <p:ph type="title"/>
          </p:nvPr>
        </p:nvSpPr>
        <p:spPr>
          <a:noFill/>
          <a:ln/>
        </p:spPr>
        <p:txBody>
          <a:bodyPr/>
          <a:lstStyle/>
          <a:p>
            <a:r>
              <a:rPr lang="en-GB" sz="2400" b="1"/>
              <a:t>The Evolution of Hacking Techniques.</a:t>
            </a:r>
          </a:p>
        </p:txBody>
      </p:sp>
      <p:pic>
        <p:nvPicPr>
          <p:cNvPr id="147461" name="Picture 5" descr="3tier"/>
          <p:cNvPicPr>
            <a:picLocks noChangeAspect="1" noChangeArrowheads="1"/>
          </p:cNvPicPr>
          <p:nvPr/>
        </p:nvPicPr>
        <p:blipFill>
          <a:blip r:embed="rId2"/>
          <a:srcRect/>
          <a:stretch>
            <a:fillRect/>
          </a:stretch>
        </p:blipFill>
        <p:spPr bwMode="auto">
          <a:xfrm>
            <a:off x="395288" y="2341563"/>
            <a:ext cx="4176712" cy="4176712"/>
          </a:xfrm>
          <a:prstGeom prst="rect">
            <a:avLst/>
          </a:prstGeom>
          <a:noFill/>
        </p:spPr>
      </p:pic>
      <p:sp>
        <p:nvSpPr>
          <p:cNvPr id="147462" name="Text Box 6"/>
          <p:cNvSpPr txBox="1">
            <a:spLocks noChangeArrowheads="1"/>
          </p:cNvSpPr>
          <p:nvPr/>
        </p:nvSpPr>
        <p:spPr bwMode="auto">
          <a:xfrm>
            <a:off x="4500563" y="2060575"/>
            <a:ext cx="4316412" cy="5008563"/>
          </a:xfrm>
          <a:prstGeom prst="rect">
            <a:avLst/>
          </a:prstGeom>
          <a:noFill/>
          <a:ln w="9525">
            <a:noFill/>
            <a:miter lim="800000"/>
            <a:headEnd/>
            <a:tailEnd/>
          </a:ln>
          <a:effectLst/>
        </p:spPr>
        <p:txBody>
          <a:bodyPr wrap="none">
            <a:spAutoFit/>
          </a:bodyPr>
          <a:lstStyle/>
          <a:p>
            <a:pPr>
              <a:buFontTx/>
              <a:buChar char="•"/>
            </a:pPr>
            <a:r>
              <a:rPr lang="en-GB" sz="1700" b="0"/>
              <a:t> The nature of the attack is usually a UDP </a:t>
            </a:r>
          </a:p>
          <a:p>
            <a:r>
              <a:rPr lang="en-GB" sz="1700" b="0"/>
              <a:t>   flood, TCP SYN flood, or ICMP traffic.</a:t>
            </a:r>
          </a:p>
          <a:p>
            <a:endParaRPr lang="en-GB" sz="1700" b="0"/>
          </a:p>
          <a:p>
            <a:pPr>
              <a:buFontTx/>
              <a:buChar char="•"/>
            </a:pPr>
            <a:r>
              <a:rPr lang="en-GB" sz="1700" b="0"/>
              <a:t> Commands to master/slave may be </a:t>
            </a:r>
          </a:p>
          <a:p>
            <a:r>
              <a:rPr lang="en-GB" sz="1700" b="0"/>
              <a:t>  encrypted and travel over UDP/ICMP</a:t>
            </a:r>
          </a:p>
          <a:p>
            <a:endParaRPr lang="en-GB" sz="1700" b="0"/>
          </a:p>
          <a:p>
            <a:pPr>
              <a:buFontTx/>
              <a:buChar char="•"/>
            </a:pPr>
            <a:r>
              <a:rPr lang="en-GB" sz="1700" b="0"/>
              <a:t> UDP Flood – Master sends a </a:t>
            </a:r>
          </a:p>
          <a:p>
            <a:r>
              <a:rPr lang="en-GB" sz="1700" b="0"/>
              <a:t> </a:t>
            </a:r>
            <a:r>
              <a:rPr lang="en-GB" sz="1700"/>
              <a:t>!udp 193.89.1.x 9999999 0</a:t>
            </a:r>
            <a:r>
              <a:rPr lang="en-GB" sz="1700" b="0"/>
              <a:t> command to</a:t>
            </a:r>
          </a:p>
          <a:p>
            <a:r>
              <a:rPr lang="en-GB" sz="1700" b="0"/>
              <a:t> slaves.</a:t>
            </a:r>
          </a:p>
          <a:p>
            <a:endParaRPr lang="en-GB" sz="1700" b="0"/>
          </a:p>
          <a:p>
            <a:pPr>
              <a:buFontTx/>
              <a:buChar char="•"/>
            </a:pPr>
            <a:r>
              <a:rPr lang="en-GB" sz="1700" b="0"/>
              <a:t> True DDoS attack occurs; a flood of </a:t>
            </a:r>
          </a:p>
          <a:p>
            <a:r>
              <a:rPr lang="en-GB" sz="1700" b="0"/>
              <a:t>  9,999,999 very large UDP packets (with</a:t>
            </a:r>
          </a:p>
          <a:p>
            <a:r>
              <a:rPr lang="en-GB" sz="1700" b="0"/>
              <a:t>  no delay between each packet) is sent.</a:t>
            </a:r>
          </a:p>
          <a:p>
            <a:r>
              <a:rPr lang="en-GB" sz="1700" b="0"/>
              <a:t>  Targets bandwidth is flooded rendering it</a:t>
            </a:r>
          </a:p>
          <a:p>
            <a:r>
              <a:rPr lang="en-GB" sz="1700" b="0"/>
              <a:t>  unable to deal with any requests.</a:t>
            </a:r>
          </a:p>
          <a:p>
            <a:endParaRPr lang="en-GB" sz="1700" b="0"/>
          </a:p>
          <a:p>
            <a:pPr>
              <a:buFontTx/>
              <a:buChar char="•"/>
            </a:pPr>
            <a:r>
              <a:rPr lang="en-GB" sz="1700" b="0"/>
              <a:t> Far more devastating than ping attack, </a:t>
            </a:r>
          </a:p>
          <a:p>
            <a:r>
              <a:rPr lang="en-GB" sz="1700" b="0"/>
              <a:t>  also needs fewer slaves to do damage</a:t>
            </a:r>
          </a:p>
          <a:p>
            <a:endParaRPr lang="en-GB" sz="1700" b="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7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746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746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7462">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47462">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746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7462">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7462">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746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7462">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47462">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47462">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47462">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7462">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47462">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47462">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7" name="Rectangle 3"/>
          <p:cNvSpPr>
            <a:spLocks noGrp="1" noChangeArrowheads="1"/>
          </p:cNvSpPr>
          <p:nvPr>
            <p:ph type="body" idx="1"/>
          </p:nvPr>
        </p:nvSpPr>
        <p:spPr>
          <a:xfrm>
            <a:off x="0" y="1295400"/>
            <a:ext cx="9144000" cy="5562600"/>
          </a:xfrm>
        </p:spPr>
        <p:txBody>
          <a:bodyPr/>
          <a:lstStyle/>
          <a:p>
            <a:r>
              <a:rPr lang="en-GB" sz="1800" b="1"/>
              <a:t>Switched Network Sniffers</a:t>
            </a:r>
            <a:r>
              <a:rPr lang="en-GB" sz="1800"/>
              <a:t> – A more advanced technique that involves the hacker</a:t>
            </a:r>
          </a:p>
          <a:p>
            <a:pPr>
              <a:buFont typeface="Wingdings" pitchFamily="2" charset="2"/>
              <a:buNone/>
            </a:pPr>
            <a:r>
              <a:rPr lang="en-GB" sz="1800"/>
              <a:t>	needing to have a more detailed knowledge of networking, systems and in some cases the target system.</a:t>
            </a:r>
          </a:p>
          <a:p>
            <a:pPr>
              <a:buFont typeface="Wingdings" pitchFamily="2" charset="2"/>
              <a:buNone/>
            </a:pPr>
            <a:endParaRPr lang="en-GB" sz="1800"/>
          </a:p>
          <a:p>
            <a:r>
              <a:rPr lang="en-GB" sz="1800"/>
              <a:t>These mechanisms are commonly used to extract passwords and other system-related information from networks, when an attached system has been compromised.</a:t>
            </a:r>
          </a:p>
          <a:p>
            <a:endParaRPr lang="en-GB" sz="1800"/>
          </a:p>
          <a:p>
            <a:r>
              <a:rPr lang="en-GB" sz="1800"/>
              <a:t>NIC is placed into </a:t>
            </a:r>
            <a:r>
              <a:rPr lang="en-GB" sz="1800" b="1" i="1"/>
              <a:t>‘promiscuous mode’</a:t>
            </a:r>
            <a:r>
              <a:rPr lang="en-GB" sz="1800"/>
              <a:t>  whereby instead of listening for packets addressed only for this particular NIC, it listens for and gathers packets.  A favoured network implementation for SNIFFERS is shared media networks that utilise hubs.</a:t>
            </a:r>
          </a:p>
          <a:p>
            <a:endParaRPr lang="en-GB" sz="1800"/>
          </a:p>
          <a:p>
            <a:r>
              <a:rPr lang="en-GB" sz="1800"/>
              <a:t>The problems for SNIFFERS arrived with the advent of Switched Networks; in these networks most packets are only sent to the destination system; they are not broadcast.</a:t>
            </a:r>
          </a:p>
          <a:p>
            <a:endParaRPr lang="en-GB" sz="1800"/>
          </a:p>
          <a:p>
            <a:r>
              <a:rPr lang="en-GB" sz="1800"/>
              <a:t>As expected; efforts began to implement a packet sniffer that would work in Switched Network Environments, hence the birth of products such </a:t>
            </a:r>
            <a:r>
              <a:rPr lang="en-GB" sz="1800" b="1" i="1"/>
              <a:t>EtterCap.</a:t>
            </a:r>
          </a:p>
        </p:txBody>
      </p:sp>
      <p:sp>
        <p:nvSpPr>
          <p:cNvPr id="149508" name="Rectangle 4"/>
          <p:cNvSpPr>
            <a:spLocks noGrp="1" noChangeArrowheads="1"/>
          </p:cNvSpPr>
          <p:nvPr>
            <p:ph type="title"/>
          </p:nvPr>
        </p:nvSpPr>
        <p:spPr>
          <a:noFill/>
          <a:ln/>
        </p:spPr>
        <p:txBody>
          <a:bodyPr/>
          <a:lstStyle/>
          <a:p>
            <a:r>
              <a:rPr lang="en-GB" sz="2400" b="1"/>
              <a:t>The Evolution of Hacking Techniques.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1" name="Rectangle 3"/>
          <p:cNvSpPr>
            <a:spLocks noGrp="1" noChangeArrowheads="1"/>
          </p:cNvSpPr>
          <p:nvPr>
            <p:ph type="body" idx="1"/>
          </p:nvPr>
        </p:nvSpPr>
        <p:spPr>
          <a:xfrm>
            <a:off x="179388" y="1196975"/>
            <a:ext cx="8964612" cy="1846263"/>
          </a:xfrm>
        </p:spPr>
        <p:txBody>
          <a:bodyPr/>
          <a:lstStyle/>
          <a:p>
            <a:r>
              <a:rPr lang="en-GB" sz="1800"/>
              <a:t>In order for products like Ettercap to work; these have to have two fundamental elements in the basis of their design</a:t>
            </a:r>
          </a:p>
          <a:p>
            <a:pPr lvl="1">
              <a:buFont typeface="Wingdings 2" pitchFamily="18" charset="2"/>
              <a:buNone/>
            </a:pPr>
            <a:r>
              <a:rPr lang="en-GB" sz="1600"/>
              <a:t>		</a:t>
            </a:r>
            <a:endParaRPr lang="en-GB" sz="1600" b="1"/>
          </a:p>
          <a:p>
            <a:pPr lvl="1">
              <a:buFont typeface="Wingdings 2" pitchFamily="18" charset="2"/>
              <a:buNone/>
            </a:pPr>
            <a:r>
              <a:rPr lang="en-GB" sz="1600" b="1"/>
              <a:t>	1. They have to convince the switch that the traffic of interest should instead be   </a:t>
            </a:r>
          </a:p>
          <a:p>
            <a:pPr lvl="1">
              <a:buFont typeface="Wingdings 2" pitchFamily="18" charset="2"/>
              <a:buNone/>
            </a:pPr>
            <a:r>
              <a:rPr lang="en-GB" sz="1600" b="1"/>
              <a:t>         directed to the sniffer; </a:t>
            </a:r>
            <a:r>
              <a:rPr lang="en-GB" sz="1600" b="1" u="sng">
                <a:effectLst>
                  <a:outerShdw blurRad="38100" dist="38100" dir="2700000" algn="tl">
                    <a:srgbClr val="C0C0C0"/>
                  </a:outerShdw>
                </a:effectLst>
              </a:rPr>
              <a:t>or</a:t>
            </a:r>
          </a:p>
          <a:p>
            <a:pPr lvl="1">
              <a:buFont typeface="Wingdings 2" pitchFamily="18" charset="2"/>
              <a:buNone/>
            </a:pPr>
            <a:r>
              <a:rPr lang="en-GB" sz="1600" b="1"/>
              <a:t>	2. They have to convince the switch to send traffic to all ports.</a:t>
            </a:r>
          </a:p>
          <a:p>
            <a:pPr lvl="1">
              <a:buFont typeface="Wingdings 2" pitchFamily="18" charset="2"/>
              <a:buNone/>
            </a:pPr>
            <a:endParaRPr lang="en-GB" sz="1600"/>
          </a:p>
          <a:p>
            <a:pPr lvl="1">
              <a:buFont typeface="Wingdings 2" pitchFamily="18" charset="2"/>
              <a:buNone/>
            </a:pPr>
            <a:endParaRPr lang="en-GB" sz="1600"/>
          </a:p>
        </p:txBody>
      </p:sp>
      <p:sp>
        <p:nvSpPr>
          <p:cNvPr id="150532" name="Rectangle 4"/>
          <p:cNvSpPr>
            <a:spLocks noGrp="1" noChangeArrowheads="1"/>
          </p:cNvSpPr>
          <p:nvPr>
            <p:ph type="title"/>
          </p:nvPr>
        </p:nvSpPr>
        <p:spPr>
          <a:noFill/>
          <a:ln/>
        </p:spPr>
        <p:txBody>
          <a:bodyPr/>
          <a:lstStyle/>
          <a:p>
            <a:r>
              <a:rPr lang="en-GB" sz="2400" b="1"/>
              <a:t>The Evolution of Hacking Techniques.</a:t>
            </a:r>
          </a:p>
        </p:txBody>
      </p:sp>
      <p:sp>
        <p:nvSpPr>
          <p:cNvPr id="150533" name="Rectangle 5"/>
          <p:cNvSpPr>
            <a:spLocks noChangeArrowheads="1"/>
          </p:cNvSpPr>
          <p:nvPr/>
        </p:nvSpPr>
        <p:spPr bwMode="auto">
          <a:xfrm>
            <a:off x="179388" y="3068638"/>
            <a:ext cx="8964612" cy="1846262"/>
          </a:xfrm>
          <a:prstGeom prst="rect">
            <a:avLst/>
          </a:prstGeom>
          <a:noFill/>
          <a:ln w="9525">
            <a:noFill/>
            <a:miter lim="800000"/>
            <a:headEnd/>
            <a:tailEnd/>
          </a:ln>
          <a:effectLst/>
        </p:spPr>
        <p:txBody>
          <a:bodyPr/>
          <a:lstStyle/>
          <a:p>
            <a:pPr marL="342900" indent="-342900">
              <a:spcBef>
                <a:spcPct val="20000"/>
              </a:spcBef>
              <a:buFont typeface="Wingdings" pitchFamily="2" charset="2"/>
              <a:buChar char="§"/>
            </a:pPr>
            <a:r>
              <a:rPr lang="en-GB" sz="1800" i="1"/>
              <a:t>Traffic Redirection – </a:t>
            </a:r>
            <a:r>
              <a:rPr lang="en-GB" sz="1800" b="0"/>
              <a:t>Switch directs packet to destination based on MAC address</a:t>
            </a:r>
          </a:p>
          <a:p>
            <a:pPr marL="342900" indent="-342900">
              <a:spcBef>
                <a:spcPct val="20000"/>
              </a:spcBef>
              <a:buFont typeface="Wingdings" pitchFamily="2" charset="2"/>
              <a:buNone/>
            </a:pPr>
            <a:r>
              <a:rPr lang="en-GB" sz="1800" i="1"/>
              <a:t>	</a:t>
            </a:r>
            <a:r>
              <a:rPr lang="en-GB" sz="1800" b="0"/>
              <a:t>of Ethernet frame</a:t>
            </a:r>
            <a:r>
              <a:rPr lang="en-GB" sz="1800" i="1"/>
              <a:t>; </a:t>
            </a:r>
            <a:r>
              <a:rPr lang="en-GB" sz="1800" b="0"/>
              <a:t>each NIC has a unique MAC ADDRESS and the switch knows which addresses reside on which port.</a:t>
            </a:r>
          </a:p>
          <a:p>
            <a:pPr marL="342900" indent="-342900">
              <a:spcBef>
                <a:spcPct val="20000"/>
              </a:spcBef>
              <a:buFont typeface="Wingdings" pitchFamily="2" charset="2"/>
              <a:buNone/>
            </a:pPr>
            <a:endParaRPr lang="en-GB" sz="1800" b="0"/>
          </a:p>
          <a:p>
            <a:pPr marL="342900" indent="-342900">
              <a:spcBef>
                <a:spcPct val="20000"/>
              </a:spcBef>
              <a:buFont typeface="Wingdings" pitchFamily="2" charset="2"/>
              <a:buChar char="§"/>
            </a:pPr>
            <a:r>
              <a:rPr lang="en-GB" sz="1800" b="0"/>
              <a:t>When a frame is transmitted with a particular destination MAC address; the Switch</a:t>
            </a:r>
          </a:p>
          <a:p>
            <a:pPr marL="342900" indent="-342900">
              <a:spcBef>
                <a:spcPct val="20000"/>
              </a:spcBef>
              <a:buFont typeface="Wingdings" pitchFamily="2" charset="2"/>
              <a:buNone/>
            </a:pPr>
            <a:r>
              <a:rPr lang="en-GB" sz="1800" b="0"/>
              <a:t>	send that Frame onto the port on which that MAC address resides.</a:t>
            </a:r>
          </a:p>
          <a:p>
            <a:pPr marL="342900" indent="-342900">
              <a:spcBef>
                <a:spcPct val="20000"/>
              </a:spcBef>
              <a:buFont typeface="Wingdings" pitchFamily="2" charset="2"/>
              <a:buNone/>
            </a:pPr>
            <a:endParaRPr lang="en-GB" sz="1800" b="0"/>
          </a:p>
          <a:p>
            <a:pPr marL="342900" indent="-342900">
              <a:spcBef>
                <a:spcPct val="20000"/>
              </a:spcBef>
              <a:buFont typeface="Wingdings" pitchFamily="2" charset="2"/>
              <a:buChar char="§"/>
            </a:pPr>
            <a:r>
              <a:rPr lang="en-GB" sz="1800" b="0"/>
              <a:t>There are three methods that can be used for convincing the Switch to send</a:t>
            </a:r>
          </a:p>
          <a:p>
            <a:pPr marL="342900" indent="-342900">
              <a:spcBef>
                <a:spcPct val="20000"/>
              </a:spcBef>
              <a:buFont typeface="Wingdings" pitchFamily="2" charset="2"/>
              <a:buNone/>
            </a:pPr>
            <a:r>
              <a:rPr lang="en-GB" sz="1800" b="0"/>
              <a:t>	the traffic to the Sniffers; the first is ARP Spoofing; shown in Fig F</a:t>
            </a:r>
          </a:p>
          <a:p>
            <a:pPr marL="742950" lvl="1" indent="-285750">
              <a:spcBef>
                <a:spcPct val="20000"/>
              </a:spcBef>
              <a:buSzPct val="50000"/>
              <a:buFont typeface="Wingdings 2" pitchFamily="18" charset="2"/>
              <a:buNone/>
            </a:pPr>
            <a:endParaRPr lang="en-GB" sz="1600" b="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6" name="Rectangle 4"/>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pic>
        <p:nvPicPr>
          <p:cNvPr id="151557" name="Picture 5"/>
          <p:cNvPicPr>
            <a:picLocks noChangeAspect="1" noChangeArrowheads="1"/>
          </p:cNvPicPr>
          <p:nvPr/>
        </p:nvPicPr>
        <p:blipFill>
          <a:blip r:embed="rId2"/>
          <a:srcRect/>
          <a:stretch>
            <a:fillRect/>
          </a:stretch>
        </p:blipFill>
        <p:spPr bwMode="auto">
          <a:xfrm>
            <a:off x="5292725" y="1628775"/>
            <a:ext cx="936625" cy="614363"/>
          </a:xfrm>
          <a:prstGeom prst="rect">
            <a:avLst/>
          </a:prstGeom>
          <a:noFill/>
          <a:ln w="9525">
            <a:noFill/>
            <a:miter lim="800000"/>
            <a:headEnd/>
            <a:tailEnd/>
          </a:ln>
          <a:effectLst/>
        </p:spPr>
      </p:pic>
      <p:sp>
        <p:nvSpPr>
          <p:cNvPr id="151558" name="Text Box 6"/>
          <p:cNvSpPr txBox="1">
            <a:spLocks noChangeArrowheads="1"/>
          </p:cNvSpPr>
          <p:nvPr/>
        </p:nvSpPr>
        <p:spPr bwMode="auto">
          <a:xfrm>
            <a:off x="4932363" y="2276475"/>
            <a:ext cx="3609975" cy="304800"/>
          </a:xfrm>
          <a:prstGeom prst="rect">
            <a:avLst/>
          </a:prstGeom>
          <a:noFill/>
          <a:ln w="9525">
            <a:noFill/>
            <a:miter lim="800000"/>
            <a:headEnd/>
            <a:tailEnd/>
          </a:ln>
          <a:effectLst/>
        </p:spPr>
        <p:txBody>
          <a:bodyPr wrap="none">
            <a:spAutoFit/>
          </a:bodyPr>
          <a:lstStyle/>
          <a:p>
            <a:r>
              <a:rPr lang="en-GB"/>
              <a:t>“I’m looking for 172.16.3.2!”  (Broadcast)</a:t>
            </a:r>
          </a:p>
        </p:txBody>
      </p:sp>
      <p:sp>
        <p:nvSpPr>
          <p:cNvPr id="151559" name="Line 7"/>
          <p:cNvSpPr>
            <a:spLocks noChangeShapeType="1"/>
          </p:cNvSpPr>
          <p:nvPr/>
        </p:nvSpPr>
        <p:spPr bwMode="auto">
          <a:xfrm flipH="1">
            <a:off x="5076825" y="2708275"/>
            <a:ext cx="215900" cy="1008063"/>
          </a:xfrm>
          <a:prstGeom prst="line">
            <a:avLst/>
          </a:prstGeom>
          <a:noFill/>
          <a:ln w="9525">
            <a:solidFill>
              <a:schemeClr val="tx1"/>
            </a:solidFill>
            <a:round/>
            <a:headEnd/>
            <a:tailEnd type="triangle" w="med" len="med"/>
          </a:ln>
          <a:effectLst/>
        </p:spPr>
        <p:txBody>
          <a:bodyPr/>
          <a:lstStyle/>
          <a:p>
            <a:endParaRPr lang="en-GB"/>
          </a:p>
        </p:txBody>
      </p:sp>
      <p:sp>
        <p:nvSpPr>
          <p:cNvPr id="151560" name="Line 8"/>
          <p:cNvSpPr>
            <a:spLocks noChangeShapeType="1"/>
          </p:cNvSpPr>
          <p:nvPr/>
        </p:nvSpPr>
        <p:spPr bwMode="auto">
          <a:xfrm>
            <a:off x="5795963" y="2636838"/>
            <a:ext cx="0" cy="1008062"/>
          </a:xfrm>
          <a:prstGeom prst="line">
            <a:avLst/>
          </a:prstGeom>
          <a:noFill/>
          <a:ln w="9525">
            <a:solidFill>
              <a:schemeClr val="tx1"/>
            </a:solidFill>
            <a:round/>
            <a:headEnd/>
            <a:tailEnd type="triangle" w="med" len="med"/>
          </a:ln>
          <a:effectLst/>
        </p:spPr>
        <p:txBody>
          <a:bodyPr/>
          <a:lstStyle/>
          <a:p>
            <a:endParaRPr lang="en-GB"/>
          </a:p>
        </p:txBody>
      </p:sp>
      <p:sp>
        <p:nvSpPr>
          <p:cNvPr id="151561" name="Line 9"/>
          <p:cNvSpPr>
            <a:spLocks noChangeShapeType="1"/>
          </p:cNvSpPr>
          <p:nvPr/>
        </p:nvSpPr>
        <p:spPr bwMode="auto">
          <a:xfrm>
            <a:off x="6227763" y="2636838"/>
            <a:ext cx="431800" cy="863600"/>
          </a:xfrm>
          <a:prstGeom prst="line">
            <a:avLst/>
          </a:prstGeom>
          <a:noFill/>
          <a:ln w="9525">
            <a:solidFill>
              <a:schemeClr val="tx1"/>
            </a:solidFill>
            <a:round/>
            <a:headEnd/>
            <a:tailEnd type="triangle" w="med" len="med"/>
          </a:ln>
          <a:effectLst/>
        </p:spPr>
        <p:txBody>
          <a:bodyPr/>
          <a:lstStyle/>
          <a:p>
            <a:endParaRPr lang="en-GB"/>
          </a:p>
        </p:txBody>
      </p:sp>
      <p:pic>
        <p:nvPicPr>
          <p:cNvPr id="151562" name="Picture 10"/>
          <p:cNvPicPr>
            <a:picLocks noChangeAspect="1" noChangeArrowheads="1"/>
          </p:cNvPicPr>
          <p:nvPr/>
        </p:nvPicPr>
        <p:blipFill>
          <a:blip r:embed="rId2"/>
          <a:srcRect/>
          <a:stretch>
            <a:fillRect/>
          </a:stretch>
        </p:blipFill>
        <p:spPr bwMode="auto">
          <a:xfrm>
            <a:off x="7092950" y="3860800"/>
            <a:ext cx="936625" cy="614363"/>
          </a:xfrm>
          <a:prstGeom prst="rect">
            <a:avLst/>
          </a:prstGeom>
          <a:noFill/>
          <a:ln w="9525">
            <a:noFill/>
            <a:miter lim="800000"/>
            <a:headEnd/>
            <a:tailEnd/>
          </a:ln>
          <a:effectLst/>
        </p:spPr>
      </p:pic>
      <p:pic>
        <p:nvPicPr>
          <p:cNvPr id="151563" name="Picture 11" descr="hackers"/>
          <p:cNvPicPr>
            <a:picLocks noChangeAspect="1" noChangeArrowheads="1"/>
          </p:cNvPicPr>
          <p:nvPr/>
        </p:nvPicPr>
        <p:blipFill>
          <a:blip r:embed="rId3"/>
          <a:srcRect/>
          <a:stretch>
            <a:fillRect/>
          </a:stretch>
        </p:blipFill>
        <p:spPr bwMode="auto">
          <a:xfrm>
            <a:off x="5219700" y="3789363"/>
            <a:ext cx="790575" cy="779462"/>
          </a:xfrm>
          <a:prstGeom prst="rect">
            <a:avLst/>
          </a:prstGeom>
          <a:noFill/>
        </p:spPr>
      </p:pic>
      <p:sp>
        <p:nvSpPr>
          <p:cNvPr id="151564" name="Text Box 12"/>
          <p:cNvSpPr txBox="1">
            <a:spLocks noChangeArrowheads="1"/>
          </p:cNvSpPr>
          <p:nvPr/>
        </p:nvSpPr>
        <p:spPr bwMode="auto">
          <a:xfrm>
            <a:off x="4932363" y="4652963"/>
            <a:ext cx="2016125" cy="1155700"/>
          </a:xfrm>
          <a:prstGeom prst="rect">
            <a:avLst/>
          </a:prstGeom>
          <a:noFill/>
          <a:ln w="9525">
            <a:noFill/>
            <a:miter lim="800000"/>
            <a:headEnd/>
            <a:tailEnd/>
          </a:ln>
          <a:effectLst/>
        </p:spPr>
        <p:txBody>
          <a:bodyPr>
            <a:spAutoFit/>
          </a:bodyPr>
          <a:lstStyle/>
          <a:p>
            <a:r>
              <a:rPr lang="en-GB"/>
              <a:t>Sniffer: “I’ll will respond to that ARP request before the real host;  I’ll send </a:t>
            </a:r>
            <a:r>
              <a:rPr lang="en-GB" i="1" u="sng"/>
              <a:t>my</a:t>
            </a:r>
            <a:r>
              <a:rPr lang="en-GB"/>
              <a:t> MAC Address</a:t>
            </a:r>
          </a:p>
        </p:txBody>
      </p:sp>
      <p:sp>
        <p:nvSpPr>
          <p:cNvPr id="151565" name="Text Box 13"/>
          <p:cNvSpPr txBox="1">
            <a:spLocks noChangeArrowheads="1"/>
          </p:cNvSpPr>
          <p:nvPr/>
        </p:nvSpPr>
        <p:spPr bwMode="auto">
          <a:xfrm>
            <a:off x="7092950" y="3500438"/>
            <a:ext cx="1020763" cy="304800"/>
          </a:xfrm>
          <a:prstGeom prst="rect">
            <a:avLst/>
          </a:prstGeom>
          <a:noFill/>
          <a:ln w="9525">
            <a:noFill/>
            <a:miter lim="800000"/>
            <a:headEnd/>
            <a:tailEnd/>
          </a:ln>
          <a:effectLst/>
        </p:spPr>
        <p:txBody>
          <a:bodyPr wrap="none">
            <a:spAutoFit/>
          </a:bodyPr>
          <a:lstStyle/>
          <a:p>
            <a:r>
              <a:rPr lang="en-GB"/>
              <a:t>172.16.3.2</a:t>
            </a:r>
          </a:p>
        </p:txBody>
      </p:sp>
      <p:sp>
        <p:nvSpPr>
          <p:cNvPr id="151566" name="Line 14"/>
          <p:cNvSpPr>
            <a:spLocks noChangeShapeType="1"/>
          </p:cNvSpPr>
          <p:nvPr/>
        </p:nvSpPr>
        <p:spPr bwMode="auto">
          <a:xfrm flipV="1">
            <a:off x="6300788" y="2708275"/>
            <a:ext cx="576262" cy="936625"/>
          </a:xfrm>
          <a:prstGeom prst="line">
            <a:avLst/>
          </a:prstGeom>
          <a:noFill/>
          <a:ln w="9525">
            <a:solidFill>
              <a:schemeClr val="tx1"/>
            </a:solidFill>
            <a:round/>
            <a:headEnd/>
            <a:tailEnd/>
          </a:ln>
          <a:effectLst/>
        </p:spPr>
        <p:txBody>
          <a:bodyPr/>
          <a:lstStyle/>
          <a:p>
            <a:endParaRPr lang="en-GB"/>
          </a:p>
        </p:txBody>
      </p:sp>
      <p:sp>
        <p:nvSpPr>
          <p:cNvPr id="151567" name="Line 15"/>
          <p:cNvSpPr>
            <a:spLocks noChangeShapeType="1"/>
          </p:cNvSpPr>
          <p:nvPr/>
        </p:nvSpPr>
        <p:spPr bwMode="auto">
          <a:xfrm>
            <a:off x="6084888" y="2781300"/>
            <a:ext cx="1008062" cy="792163"/>
          </a:xfrm>
          <a:prstGeom prst="line">
            <a:avLst/>
          </a:prstGeom>
          <a:noFill/>
          <a:ln w="9525">
            <a:solidFill>
              <a:schemeClr val="tx1"/>
            </a:solidFill>
            <a:round/>
            <a:headEnd/>
            <a:tailEnd/>
          </a:ln>
          <a:effectLst/>
        </p:spPr>
        <p:txBody>
          <a:bodyPr/>
          <a:lstStyle/>
          <a:p>
            <a:endParaRPr lang="en-GB"/>
          </a:p>
        </p:txBody>
      </p:sp>
      <p:sp>
        <p:nvSpPr>
          <p:cNvPr id="151569" name="Line 17"/>
          <p:cNvSpPr>
            <a:spLocks noChangeShapeType="1"/>
          </p:cNvSpPr>
          <p:nvPr/>
        </p:nvSpPr>
        <p:spPr bwMode="auto">
          <a:xfrm flipH="1">
            <a:off x="4643438" y="4149725"/>
            <a:ext cx="504825" cy="0"/>
          </a:xfrm>
          <a:prstGeom prst="line">
            <a:avLst/>
          </a:prstGeom>
          <a:noFill/>
          <a:ln w="9525">
            <a:solidFill>
              <a:schemeClr val="tx1"/>
            </a:solidFill>
            <a:round/>
            <a:headEnd/>
            <a:tailEnd/>
          </a:ln>
          <a:effectLst/>
        </p:spPr>
        <p:txBody>
          <a:bodyPr/>
          <a:lstStyle/>
          <a:p>
            <a:endParaRPr lang="en-GB"/>
          </a:p>
        </p:txBody>
      </p:sp>
      <p:sp>
        <p:nvSpPr>
          <p:cNvPr id="151571" name="Line 19"/>
          <p:cNvSpPr>
            <a:spLocks noChangeShapeType="1"/>
          </p:cNvSpPr>
          <p:nvPr/>
        </p:nvSpPr>
        <p:spPr bwMode="auto">
          <a:xfrm flipV="1">
            <a:off x="4643438" y="1916113"/>
            <a:ext cx="0" cy="2233612"/>
          </a:xfrm>
          <a:prstGeom prst="line">
            <a:avLst/>
          </a:prstGeom>
          <a:noFill/>
          <a:ln w="9525">
            <a:solidFill>
              <a:schemeClr val="tx1"/>
            </a:solidFill>
            <a:round/>
            <a:headEnd/>
            <a:tailEnd/>
          </a:ln>
          <a:effectLst/>
        </p:spPr>
        <p:txBody>
          <a:bodyPr/>
          <a:lstStyle/>
          <a:p>
            <a:endParaRPr lang="en-GB"/>
          </a:p>
        </p:txBody>
      </p:sp>
      <p:sp>
        <p:nvSpPr>
          <p:cNvPr id="151574" name="Text Box 22"/>
          <p:cNvSpPr txBox="1">
            <a:spLocks noChangeArrowheads="1"/>
          </p:cNvSpPr>
          <p:nvPr/>
        </p:nvSpPr>
        <p:spPr bwMode="auto">
          <a:xfrm>
            <a:off x="2700338" y="2924175"/>
            <a:ext cx="1800225" cy="730250"/>
          </a:xfrm>
          <a:prstGeom prst="rect">
            <a:avLst/>
          </a:prstGeom>
          <a:noFill/>
          <a:ln w="9525">
            <a:noFill/>
            <a:miter lim="800000"/>
            <a:headEnd/>
            <a:tailEnd/>
          </a:ln>
          <a:effectLst/>
        </p:spPr>
        <p:txBody>
          <a:bodyPr>
            <a:spAutoFit/>
          </a:bodyPr>
          <a:lstStyle/>
          <a:p>
            <a:r>
              <a:rPr lang="en-GB">
                <a:solidFill>
                  <a:schemeClr val="accent2"/>
                </a:solidFill>
              </a:rPr>
              <a:t>“I’m 172.16.3.2”; my MAC Address is: xxxxxxxx</a:t>
            </a:r>
          </a:p>
        </p:txBody>
      </p:sp>
      <p:sp>
        <p:nvSpPr>
          <p:cNvPr id="151576" name="Line 24"/>
          <p:cNvSpPr>
            <a:spLocks noChangeShapeType="1"/>
          </p:cNvSpPr>
          <p:nvPr/>
        </p:nvSpPr>
        <p:spPr bwMode="auto">
          <a:xfrm>
            <a:off x="4643438" y="1916113"/>
            <a:ext cx="720725" cy="0"/>
          </a:xfrm>
          <a:prstGeom prst="line">
            <a:avLst/>
          </a:prstGeom>
          <a:noFill/>
          <a:ln w="9525">
            <a:solidFill>
              <a:schemeClr val="tx1"/>
            </a:solidFill>
            <a:round/>
            <a:headEnd/>
            <a:tailEnd type="triangle" w="med" len="med"/>
          </a:ln>
          <a:effectLst/>
        </p:spPr>
        <p:txBody>
          <a:bodyPr/>
          <a:lstStyle/>
          <a:p>
            <a:endParaRPr lang="en-GB"/>
          </a:p>
        </p:txBody>
      </p:sp>
      <p:sp>
        <p:nvSpPr>
          <p:cNvPr id="151579" name="Text Box 27"/>
          <p:cNvSpPr txBox="1">
            <a:spLocks noChangeArrowheads="1"/>
          </p:cNvSpPr>
          <p:nvPr/>
        </p:nvSpPr>
        <p:spPr bwMode="auto">
          <a:xfrm>
            <a:off x="2268538" y="1268413"/>
            <a:ext cx="3611562" cy="304800"/>
          </a:xfrm>
          <a:prstGeom prst="rect">
            <a:avLst/>
          </a:prstGeom>
          <a:noFill/>
          <a:ln w="9525">
            <a:noFill/>
            <a:miter lim="800000"/>
            <a:headEnd/>
            <a:tailEnd/>
          </a:ln>
          <a:effectLst/>
        </p:spPr>
        <p:txBody>
          <a:bodyPr>
            <a:spAutoFit/>
          </a:bodyPr>
          <a:lstStyle/>
          <a:p>
            <a:r>
              <a:rPr lang="en-GB"/>
              <a:t>SEND TRAFFIC TO THIS MAC ADDRESS</a:t>
            </a:r>
          </a:p>
        </p:txBody>
      </p:sp>
      <p:sp>
        <p:nvSpPr>
          <p:cNvPr id="151581" name="Line 29"/>
          <p:cNvSpPr>
            <a:spLocks noChangeShapeType="1"/>
          </p:cNvSpPr>
          <p:nvPr/>
        </p:nvSpPr>
        <p:spPr bwMode="auto">
          <a:xfrm flipH="1">
            <a:off x="1835150" y="1628775"/>
            <a:ext cx="3241675" cy="0"/>
          </a:xfrm>
          <a:prstGeom prst="line">
            <a:avLst/>
          </a:prstGeom>
          <a:noFill/>
          <a:ln w="9525">
            <a:solidFill>
              <a:schemeClr val="tx1"/>
            </a:solidFill>
            <a:round/>
            <a:headEnd/>
            <a:tailEnd type="triangle" w="med" len="med"/>
          </a:ln>
          <a:effectLst/>
        </p:spPr>
        <p:txBody>
          <a:bodyPr/>
          <a:lstStyle/>
          <a:p>
            <a:endParaRPr lang="en-GB"/>
          </a:p>
        </p:txBody>
      </p:sp>
      <p:sp>
        <p:nvSpPr>
          <p:cNvPr id="151582" name="Text Box 30"/>
          <p:cNvSpPr txBox="1">
            <a:spLocks noChangeArrowheads="1"/>
          </p:cNvSpPr>
          <p:nvPr/>
        </p:nvSpPr>
        <p:spPr bwMode="auto">
          <a:xfrm>
            <a:off x="323850" y="1268413"/>
            <a:ext cx="885825" cy="304800"/>
          </a:xfrm>
          <a:prstGeom prst="rect">
            <a:avLst/>
          </a:prstGeom>
          <a:noFill/>
          <a:ln w="9525">
            <a:noFill/>
            <a:miter lim="800000"/>
            <a:headEnd/>
            <a:tailEnd/>
          </a:ln>
          <a:effectLst/>
        </p:spPr>
        <p:txBody>
          <a:bodyPr wrap="none">
            <a:spAutoFit/>
          </a:bodyPr>
          <a:lstStyle/>
          <a:p>
            <a:r>
              <a:rPr lang="en-GB" i="1">
                <a:solidFill>
                  <a:schemeClr val="accent1"/>
                </a:solidFill>
              </a:rPr>
              <a:t>SWITCH</a:t>
            </a:r>
          </a:p>
        </p:txBody>
      </p:sp>
      <p:sp>
        <p:nvSpPr>
          <p:cNvPr id="151585" name="Line 33"/>
          <p:cNvSpPr>
            <a:spLocks noChangeShapeType="1"/>
          </p:cNvSpPr>
          <p:nvPr/>
        </p:nvSpPr>
        <p:spPr bwMode="auto">
          <a:xfrm>
            <a:off x="684213" y="2349500"/>
            <a:ext cx="0" cy="2159000"/>
          </a:xfrm>
          <a:prstGeom prst="line">
            <a:avLst/>
          </a:prstGeom>
          <a:noFill/>
          <a:ln w="9525">
            <a:solidFill>
              <a:schemeClr val="tx1"/>
            </a:solidFill>
            <a:round/>
            <a:headEnd/>
            <a:tailEnd/>
          </a:ln>
          <a:effectLst/>
        </p:spPr>
        <p:txBody>
          <a:bodyPr/>
          <a:lstStyle/>
          <a:p>
            <a:endParaRPr lang="en-GB"/>
          </a:p>
        </p:txBody>
      </p:sp>
      <p:sp>
        <p:nvSpPr>
          <p:cNvPr id="151586" name="Line 34"/>
          <p:cNvSpPr>
            <a:spLocks noChangeShapeType="1"/>
          </p:cNvSpPr>
          <p:nvPr/>
        </p:nvSpPr>
        <p:spPr bwMode="auto">
          <a:xfrm>
            <a:off x="684213" y="4508500"/>
            <a:ext cx="4392612" cy="0"/>
          </a:xfrm>
          <a:prstGeom prst="line">
            <a:avLst/>
          </a:prstGeom>
          <a:noFill/>
          <a:ln w="9525">
            <a:solidFill>
              <a:schemeClr val="tx1"/>
            </a:solidFill>
            <a:round/>
            <a:headEnd/>
            <a:tailEnd type="triangle" w="med" len="med"/>
          </a:ln>
          <a:effectLst/>
        </p:spPr>
        <p:txBody>
          <a:bodyPr/>
          <a:lstStyle/>
          <a:p>
            <a:endParaRPr lang="en-GB"/>
          </a:p>
        </p:txBody>
      </p:sp>
      <p:sp>
        <p:nvSpPr>
          <p:cNvPr id="151587" name="Text Box 35"/>
          <p:cNvSpPr txBox="1">
            <a:spLocks noChangeArrowheads="1"/>
          </p:cNvSpPr>
          <p:nvPr/>
        </p:nvSpPr>
        <p:spPr bwMode="auto">
          <a:xfrm>
            <a:off x="827088" y="4076700"/>
            <a:ext cx="3314700" cy="304800"/>
          </a:xfrm>
          <a:prstGeom prst="rect">
            <a:avLst/>
          </a:prstGeom>
          <a:noFill/>
          <a:ln w="9525">
            <a:noFill/>
            <a:miter lim="800000"/>
            <a:headEnd/>
            <a:tailEnd/>
          </a:ln>
          <a:effectLst/>
        </p:spPr>
        <p:txBody>
          <a:bodyPr wrap="none">
            <a:spAutoFit/>
          </a:bodyPr>
          <a:lstStyle/>
          <a:p>
            <a:r>
              <a:rPr lang="en-GB"/>
              <a:t>That MAC is no Port 21: Here you go!</a:t>
            </a:r>
          </a:p>
        </p:txBody>
      </p:sp>
      <p:sp>
        <p:nvSpPr>
          <p:cNvPr id="151588" name="Text Box 36"/>
          <p:cNvSpPr txBox="1">
            <a:spLocks noChangeArrowheads="1"/>
          </p:cNvSpPr>
          <p:nvPr/>
        </p:nvSpPr>
        <p:spPr bwMode="auto">
          <a:xfrm>
            <a:off x="1692275" y="5970588"/>
            <a:ext cx="5695950" cy="366712"/>
          </a:xfrm>
          <a:prstGeom prst="rect">
            <a:avLst/>
          </a:prstGeom>
          <a:noFill/>
          <a:ln w="9525">
            <a:noFill/>
            <a:miter lim="800000"/>
            <a:headEnd/>
            <a:tailEnd/>
          </a:ln>
          <a:effectLst/>
        </p:spPr>
        <p:txBody>
          <a:bodyPr wrap="none">
            <a:spAutoFit/>
          </a:bodyPr>
          <a:lstStyle/>
          <a:p>
            <a:r>
              <a:rPr lang="en-GB" sz="1800" i="1"/>
              <a:t>Fig F: ARP Spoofing in Packet Switched Networks.</a:t>
            </a:r>
          </a:p>
        </p:txBody>
      </p:sp>
      <p:pic>
        <p:nvPicPr>
          <p:cNvPr id="151589" name="Picture 37" descr="switch"/>
          <p:cNvPicPr>
            <a:picLocks noChangeAspect="1" noChangeArrowheads="1"/>
          </p:cNvPicPr>
          <p:nvPr/>
        </p:nvPicPr>
        <p:blipFill>
          <a:blip r:embed="rId4"/>
          <a:srcRect/>
          <a:stretch>
            <a:fillRect/>
          </a:stretch>
        </p:blipFill>
        <p:spPr bwMode="auto">
          <a:xfrm>
            <a:off x="250825" y="1484313"/>
            <a:ext cx="901700" cy="901700"/>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81" name="Rectangle 5"/>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
        <p:nvSpPr>
          <p:cNvPr id="152582" name="Text Box 6"/>
          <p:cNvSpPr txBox="1">
            <a:spLocks noChangeArrowheads="1"/>
          </p:cNvSpPr>
          <p:nvPr/>
        </p:nvSpPr>
        <p:spPr bwMode="auto">
          <a:xfrm>
            <a:off x="0" y="1341438"/>
            <a:ext cx="9144000" cy="4486275"/>
          </a:xfrm>
          <a:prstGeom prst="rect">
            <a:avLst/>
          </a:prstGeom>
          <a:noFill/>
          <a:ln w="9525">
            <a:noFill/>
            <a:miter lim="800000"/>
            <a:headEnd/>
            <a:tailEnd/>
          </a:ln>
          <a:effectLst/>
        </p:spPr>
        <p:txBody>
          <a:bodyPr>
            <a:spAutoFit/>
          </a:bodyPr>
          <a:lstStyle/>
          <a:p>
            <a:pPr>
              <a:buFontTx/>
              <a:buChar char="•"/>
            </a:pPr>
            <a:r>
              <a:rPr lang="en-GB" sz="1800" b="0"/>
              <a:t> A few points about </a:t>
            </a:r>
            <a:r>
              <a:rPr lang="en-GB" sz="1800" b="0" i="1"/>
              <a:t>ARP spoofing</a:t>
            </a:r>
            <a:r>
              <a:rPr lang="en-GB" sz="1800" b="0"/>
              <a:t>; in order to be effective the Sniffer must have the </a:t>
            </a:r>
          </a:p>
          <a:p>
            <a:r>
              <a:rPr lang="en-GB" sz="1800" b="0"/>
              <a:t>  capability to forward the traffic onto the intended host; without this effectively a DoS </a:t>
            </a:r>
          </a:p>
          <a:p>
            <a:r>
              <a:rPr lang="en-GB" sz="1800" b="0"/>
              <a:t>  attack occurs.  ARP spoofing works only because ARP messages do not go outside</a:t>
            </a:r>
          </a:p>
          <a:p>
            <a:r>
              <a:rPr lang="en-GB" sz="1800" b="0"/>
              <a:t>  the local subnet, therefore the sniffer must reside on the same local subnet as the</a:t>
            </a:r>
          </a:p>
          <a:p>
            <a:r>
              <a:rPr lang="en-GB" sz="1800" b="0"/>
              <a:t>  sending or destination system. </a:t>
            </a:r>
          </a:p>
          <a:p>
            <a:endParaRPr lang="en-GB" sz="1800" b="0"/>
          </a:p>
          <a:p>
            <a:pPr>
              <a:buFontTx/>
              <a:buChar char="•"/>
            </a:pPr>
            <a:r>
              <a:rPr lang="en-GB" sz="1800" b="0"/>
              <a:t> Other techniques for convincing the switch to send the sniffer the packets include;</a:t>
            </a:r>
          </a:p>
          <a:p>
            <a:r>
              <a:rPr lang="en-GB" sz="1800" b="0"/>
              <a:t>  </a:t>
            </a:r>
            <a:r>
              <a:rPr lang="en-GB" sz="1800"/>
              <a:t>MAC Duplicating</a:t>
            </a:r>
            <a:r>
              <a:rPr lang="en-GB" sz="1800" b="0"/>
              <a:t> (duplicating the MAC address of the sniffer to resemble that of the</a:t>
            </a:r>
          </a:p>
          <a:p>
            <a:r>
              <a:rPr lang="en-GB" sz="1800" b="0"/>
              <a:t>  target system, e.g. ifconfig command in UNIX) and </a:t>
            </a:r>
            <a:r>
              <a:rPr lang="en-GB" sz="1800"/>
              <a:t>DNS Spoofing.</a:t>
            </a:r>
          </a:p>
          <a:p>
            <a:endParaRPr lang="en-GB" sz="1800"/>
          </a:p>
          <a:p>
            <a:pPr>
              <a:buFontTx/>
              <a:buChar char="•"/>
            </a:pPr>
            <a:r>
              <a:rPr lang="en-GB" sz="1800"/>
              <a:t> DNS Spoofing –</a:t>
            </a:r>
            <a:r>
              <a:rPr lang="en-GB" sz="1800" b="0"/>
              <a:t> A form of interception attack; works on a similar principle to </a:t>
            </a:r>
          </a:p>
          <a:p>
            <a:r>
              <a:rPr lang="en-GB" sz="1800" b="0"/>
              <a:t>  ARP spoofing (sniffer sends replies to DNS requests to the sending system.   </a:t>
            </a:r>
          </a:p>
          <a:p>
            <a:r>
              <a:rPr lang="en-GB" sz="1800" b="0"/>
              <a:t>  This reply provides sniffers IP address as the IP address of whatever system is </a:t>
            </a:r>
          </a:p>
          <a:p>
            <a:r>
              <a:rPr lang="en-GB" sz="1800" b="0"/>
              <a:t>  being requested</a:t>
            </a:r>
            <a:r>
              <a:rPr lang="en-GB" sz="1800"/>
              <a:t>, </a:t>
            </a:r>
            <a:r>
              <a:rPr lang="en-GB" sz="1800" b="0"/>
              <a:t>sending system forwards traffic to sniffer.  </a:t>
            </a:r>
          </a:p>
          <a:p>
            <a:endParaRPr lang="en-GB" sz="1800" b="0"/>
          </a:p>
          <a:p>
            <a:pPr>
              <a:buFontTx/>
              <a:buChar char="•"/>
            </a:pPr>
            <a:r>
              <a:rPr lang="en-GB" sz="1800" b="0"/>
              <a:t> As before it is important that the Sniffer forwards traffic on to real destination.</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endParaRPr lang="en-GB"/>
          </a:p>
        </p:txBody>
      </p:sp>
      <p:sp>
        <p:nvSpPr>
          <p:cNvPr id="153603" name="Rectangle 3"/>
          <p:cNvSpPr>
            <a:spLocks noGrp="1" noChangeArrowheads="1"/>
          </p:cNvSpPr>
          <p:nvPr>
            <p:ph type="body" idx="1"/>
          </p:nvPr>
        </p:nvSpPr>
        <p:spPr>
          <a:xfrm>
            <a:off x="0" y="1196975"/>
            <a:ext cx="8642350" cy="5400675"/>
          </a:xfrm>
        </p:spPr>
        <p:txBody>
          <a:bodyPr/>
          <a:lstStyle/>
          <a:p>
            <a:pPr>
              <a:lnSpc>
                <a:spcPct val="90000"/>
              </a:lnSpc>
            </a:pPr>
            <a:r>
              <a:rPr lang="en-GB" sz="1800"/>
              <a:t>We mentioned that the second objective of the sniffer was a mechanism to get the switch to</a:t>
            </a:r>
            <a:r>
              <a:rPr lang="en-GB" sz="1800" b="1"/>
              <a:t> Send Traffic to All Ports.</a:t>
            </a:r>
          </a:p>
          <a:p>
            <a:pPr>
              <a:lnSpc>
                <a:spcPct val="90000"/>
              </a:lnSpc>
            </a:pPr>
            <a:endParaRPr lang="en-GB" sz="1800" b="1"/>
          </a:p>
          <a:p>
            <a:pPr>
              <a:lnSpc>
                <a:spcPct val="90000"/>
              </a:lnSpc>
            </a:pPr>
            <a:r>
              <a:rPr lang="en-GB" sz="1800"/>
              <a:t>To achieve this the sniffer must fool the Switch into believing it is a Hub.</a:t>
            </a:r>
          </a:p>
          <a:p>
            <a:pPr>
              <a:lnSpc>
                <a:spcPct val="90000"/>
              </a:lnSpc>
            </a:pPr>
            <a:r>
              <a:rPr lang="en-GB" sz="1800"/>
              <a:t>The most common way to do this is to override the memory on the Switch (the memory is used to store information about the Mappings and Physical ports on the Switch.</a:t>
            </a:r>
          </a:p>
          <a:p>
            <a:pPr>
              <a:lnSpc>
                <a:spcPct val="90000"/>
              </a:lnSpc>
            </a:pPr>
            <a:endParaRPr lang="en-GB" sz="1800"/>
          </a:p>
          <a:p>
            <a:pPr>
              <a:lnSpc>
                <a:spcPct val="90000"/>
              </a:lnSpc>
            </a:pPr>
            <a:r>
              <a:rPr lang="en-GB" sz="1800"/>
              <a:t>By overriding memory the switch falls into Open state; this means that instead of sending traffic to specific ports, all traffic is sent to all ports.</a:t>
            </a:r>
          </a:p>
          <a:p>
            <a:pPr>
              <a:lnSpc>
                <a:spcPct val="90000"/>
              </a:lnSpc>
            </a:pPr>
            <a:endParaRPr lang="en-GB" sz="1800"/>
          </a:p>
          <a:p>
            <a:pPr>
              <a:lnSpc>
                <a:spcPct val="90000"/>
              </a:lnSpc>
            </a:pPr>
            <a:r>
              <a:rPr lang="en-GB" sz="1800"/>
              <a:t>In order to initiate this attack; the hacker must be directly attached to the Switch in question.</a:t>
            </a:r>
          </a:p>
          <a:p>
            <a:pPr>
              <a:lnSpc>
                <a:spcPct val="90000"/>
              </a:lnSpc>
            </a:pPr>
            <a:endParaRPr lang="en-GB" sz="1800"/>
          </a:p>
          <a:p>
            <a:pPr>
              <a:lnSpc>
                <a:spcPct val="90000"/>
              </a:lnSpc>
            </a:pPr>
            <a:r>
              <a:rPr lang="en-GB" sz="1800"/>
              <a:t>This can be done by exploiting another vulnerability first and then installing the sniffing software or, in the case of an internal employee/contractor through more direct connection. </a:t>
            </a:r>
          </a:p>
          <a:p>
            <a:pPr>
              <a:lnSpc>
                <a:spcPct val="90000"/>
              </a:lnSpc>
              <a:buFont typeface="Wingdings" pitchFamily="2" charset="2"/>
              <a:buNone/>
            </a:pPr>
            <a:r>
              <a:rPr lang="en-GB" sz="1800"/>
              <a:t>	</a:t>
            </a:r>
          </a:p>
        </p:txBody>
      </p:sp>
      <p:sp>
        <p:nvSpPr>
          <p:cNvPr id="153604" name="Rectangle 4"/>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7" name="Rectangle 3"/>
          <p:cNvSpPr>
            <a:spLocks noGrp="1" noChangeArrowheads="1"/>
          </p:cNvSpPr>
          <p:nvPr>
            <p:ph type="body" idx="1"/>
          </p:nvPr>
        </p:nvSpPr>
        <p:spPr>
          <a:xfrm>
            <a:off x="179388" y="1295400"/>
            <a:ext cx="8785225" cy="5373688"/>
          </a:xfrm>
        </p:spPr>
        <p:txBody>
          <a:bodyPr/>
          <a:lstStyle/>
          <a:p>
            <a:r>
              <a:rPr lang="en-GB" sz="1800"/>
              <a:t>IP Spoofing – we mentioned that because of a poor validation system in IP (no way of checking that the IP address is from where it says it is from), hackers can modify the source address of the packet (so it appears to come from anywhere).</a:t>
            </a:r>
          </a:p>
          <a:p>
            <a:endParaRPr lang="en-GB" sz="1800"/>
          </a:p>
          <a:p>
            <a:r>
              <a:rPr lang="en-GB" sz="1800"/>
              <a:t>There are however problems with this method since the spoof IP address is non-routable.  The Hacker will need to receive information about the connection (specifically the ISN number used to ID you having received the </a:t>
            </a:r>
            <a:r>
              <a:rPr lang="en-GB" sz="1800" b="1"/>
              <a:t>TCP SYN ACK</a:t>
            </a:r>
          </a:p>
          <a:p>
            <a:pPr>
              <a:buFont typeface="Wingdings" pitchFamily="2" charset="2"/>
              <a:buNone/>
            </a:pPr>
            <a:r>
              <a:rPr lang="en-GB" sz="1800" b="1"/>
              <a:t>	Packets.</a:t>
            </a:r>
            <a:r>
              <a:rPr lang="en-GB" sz="1800"/>
              <a:t>  See Fig G for an illustration of the process:</a:t>
            </a:r>
          </a:p>
          <a:p>
            <a:pPr>
              <a:buFont typeface="Wingdings" pitchFamily="2" charset="2"/>
              <a:buNone/>
            </a:pPr>
            <a:endParaRPr lang="en-GB" sz="1800"/>
          </a:p>
          <a:p>
            <a:pPr>
              <a:buFont typeface="Wingdings" pitchFamily="2" charset="2"/>
              <a:buNone/>
            </a:pPr>
            <a:endParaRPr lang="en-GB" sz="1800"/>
          </a:p>
        </p:txBody>
      </p:sp>
      <p:sp>
        <p:nvSpPr>
          <p:cNvPr id="154628" name="Rectangle 4"/>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1" name="Rectangle 3"/>
          <p:cNvSpPr>
            <a:spLocks noGrp="1" noChangeArrowheads="1"/>
          </p:cNvSpPr>
          <p:nvPr>
            <p:ph type="body" idx="1"/>
          </p:nvPr>
        </p:nvSpPr>
        <p:spPr>
          <a:xfrm>
            <a:off x="5219700" y="1268413"/>
            <a:ext cx="3681413" cy="5329237"/>
          </a:xfrm>
        </p:spPr>
        <p:txBody>
          <a:bodyPr/>
          <a:lstStyle/>
          <a:p>
            <a:r>
              <a:rPr lang="en-GB" sz="1600"/>
              <a:t>The connection can only occur when the hacker sends the ISN sent in the TCP syn packet, in the final ACK packet. This is a problem because the hacker never actually receives this.</a:t>
            </a:r>
          </a:p>
          <a:p>
            <a:endParaRPr lang="en-GB" sz="1600"/>
          </a:p>
          <a:p>
            <a:r>
              <a:rPr lang="en-GB" sz="1600"/>
              <a:t>One common way of getting around this is to make a series of legitimate connections to the client and take note of the increment pattern in the ISN.</a:t>
            </a:r>
          </a:p>
          <a:p>
            <a:endParaRPr lang="en-GB" sz="1600"/>
          </a:p>
          <a:p>
            <a:r>
              <a:rPr lang="en-GB" sz="1600"/>
              <a:t>To perform an IP spoofing attack; the hacker guess at ISN and sends a crafted ACK packet.  The result should be</a:t>
            </a:r>
          </a:p>
          <a:p>
            <a:r>
              <a:rPr lang="en-GB" sz="1600"/>
              <a:t>he/she can send commands to the system, without seeing any responses</a:t>
            </a:r>
          </a:p>
        </p:txBody>
      </p:sp>
      <p:sp>
        <p:nvSpPr>
          <p:cNvPr id="155652" name="Rectangle 4"/>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pic>
        <p:nvPicPr>
          <p:cNvPr id="155654" name="Picture 6" descr="IPSpoofing"/>
          <p:cNvPicPr>
            <a:picLocks noChangeAspect="1" noChangeArrowheads="1"/>
          </p:cNvPicPr>
          <p:nvPr/>
        </p:nvPicPr>
        <p:blipFill>
          <a:blip r:embed="rId2"/>
          <a:srcRect/>
          <a:stretch>
            <a:fillRect/>
          </a:stretch>
        </p:blipFill>
        <p:spPr bwMode="auto">
          <a:xfrm>
            <a:off x="323850" y="1341438"/>
            <a:ext cx="4176713" cy="4176712"/>
          </a:xfrm>
          <a:prstGeom prst="rect">
            <a:avLst/>
          </a:prstGeom>
          <a:noFill/>
        </p:spPr>
      </p:pic>
      <p:sp>
        <p:nvSpPr>
          <p:cNvPr id="155656" name="Text Box 8"/>
          <p:cNvSpPr txBox="1">
            <a:spLocks noChangeArrowheads="1"/>
          </p:cNvSpPr>
          <p:nvPr/>
        </p:nvSpPr>
        <p:spPr bwMode="auto">
          <a:xfrm>
            <a:off x="1692275" y="4508500"/>
            <a:ext cx="1708150" cy="304800"/>
          </a:xfrm>
          <a:prstGeom prst="rect">
            <a:avLst/>
          </a:prstGeom>
          <a:noFill/>
          <a:ln w="9525">
            <a:noFill/>
            <a:miter lim="800000"/>
            <a:headEnd/>
            <a:tailEnd/>
          </a:ln>
          <a:effectLst/>
        </p:spPr>
        <p:txBody>
          <a:bodyPr wrap="none">
            <a:spAutoFit/>
          </a:bodyPr>
          <a:lstStyle/>
          <a:p>
            <a:r>
              <a:rPr lang="en-GB"/>
              <a:t>Fig G: IP spoofing</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5" name="Rectangle 3"/>
          <p:cNvSpPr>
            <a:spLocks noGrp="1" noChangeArrowheads="1"/>
          </p:cNvSpPr>
          <p:nvPr>
            <p:ph type="body" idx="1"/>
          </p:nvPr>
        </p:nvSpPr>
        <p:spPr>
          <a:xfrm>
            <a:off x="0" y="1268413"/>
            <a:ext cx="4259263" cy="5026025"/>
          </a:xfrm>
        </p:spPr>
        <p:txBody>
          <a:bodyPr/>
          <a:lstStyle/>
          <a:p>
            <a:pPr>
              <a:lnSpc>
                <a:spcPct val="90000"/>
              </a:lnSpc>
            </a:pPr>
            <a:r>
              <a:rPr lang="en-GB" sz="1600" b="1" i="1"/>
              <a:t>Real world applications for IP Spoofing;</a:t>
            </a:r>
          </a:p>
          <a:p>
            <a:pPr>
              <a:lnSpc>
                <a:spcPct val="90000"/>
              </a:lnSpc>
            </a:pPr>
            <a:endParaRPr lang="en-GB" sz="1600" b="1" i="1"/>
          </a:p>
          <a:p>
            <a:pPr>
              <a:lnSpc>
                <a:spcPct val="90000"/>
              </a:lnSpc>
            </a:pPr>
            <a:r>
              <a:rPr lang="en-GB" sz="1600"/>
              <a:t>Take rlogin or rsh as an example example; </a:t>
            </a:r>
          </a:p>
          <a:p>
            <a:pPr>
              <a:lnSpc>
                <a:spcPct val="90000"/>
              </a:lnSpc>
            </a:pPr>
            <a:endParaRPr lang="en-GB" sz="1600"/>
          </a:p>
          <a:p>
            <a:pPr>
              <a:lnSpc>
                <a:spcPct val="90000"/>
              </a:lnSpc>
            </a:pPr>
            <a:r>
              <a:rPr lang="en-GB" sz="1600"/>
              <a:t>The source IP is a vital component is determining who is allowed to use the system.  Remote hosts who are allowed are referred to as Trusted Hosts.  </a:t>
            </a:r>
          </a:p>
          <a:p>
            <a:pPr>
              <a:lnSpc>
                <a:spcPct val="90000"/>
              </a:lnSpc>
            </a:pPr>
            <a:endParaRPr lang="en-GB" sz="1600"/>
          </a:p>
          <a:p>
            <a:pPr>
              <a:lnSpc>
                <a:spcPct val="90000"/>
              </a:lnSpc>
            </a:pPr>
            <a:r>
              <a:rPr lang="en-GB" sz="1600"/>
              <a:t>We can use IP spoofing to fool the target into thinking we are a Trusted Host; </a:t>
            </a:r>
          </a:p>
          <a:p>
            <a:pPr>
              <a:lnSpc>
                <a:spcPct val="90000"/>
              </a:lnSpc>
            </a:pPr>
            <a:endParaRPr lang="en-GB" sz="1600"/>
          </a:p>
          <a:p>
            <a:pPr>
              <a:lnSpc>
                <a:spcPct val="90000"/>
              </a:lnSpc>
            </a:pPr>
            <a:r>
              <a:rPr lang="en-GB" sz="1600"/>
              <a:t>Once access is obtained to rlogin he/she can login as a user ‘root’ is always is good choice!</a:t>
            </a:r>
          </a:p>
          <a:p>
            <a:pPr>
              <a:lnSpc>
                <a:spcPct val="90000"/>
              </a:lnSpc>
            </a:pPr>
            <a:endParaRPr lang="en-GB" sz="1600"/>
          </a:p>
          <a:p>
            <a:pPr>
              <a:lnSpc>
                <a:spcPct val="90000"/>
              </a:lnSpc>
            </a:pPr>
            <a:r>
              <a:rPr lang="en-GB" sz="1600"/>
              <a:t>Fig H to see a real world application for IPSpoofing.</a:t>
            </a:r>
          </a:p>
          <a:p>
            <a:pPr>
              <a:lnSpc>
                <a:spcPct val="90000"/>
              </a:lnSpc>
              <a:buFont typeface="Wingdings" pitchFamily="2" charset="2"/>
              <a:buNone/>
            </a:pPr>
            <a:endParaRPr lang="en-GB" sz="1600"/>
          </a:p>
        </p:txBody>
      </p:sp>
      <p:sp>
        <p:nvSpPr>
          <p:cNvPr id="156676" name="Rectangle 4"/>
          <p:cNvSpPr>
            <a:spLocks noChangeArrowheads="1"/>
          </p:cNvSpPr>
          <p:nvPr/>
        </p:nvSpPr>
        <p:spPr bwMode="auto">
          <a:xfrm>
            <a:off x="2555875" y="260350"/>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pic>
        <p:nvPicPr>
          <p:cNvPr id="156677" name="Picture 5" descr="IPSpoofingrw"/>
          <p:cNvPicPr>
            <a:picLocks noChangeAspect="1" noChangeArrowheads="1"/>
          </p:cNvPicPr>
          <p:nvPr/>
        </p:nvPicPr>
        <p:blipFill>
          <a:blip r:embed="rId2"/>
          <a:srcRect/>
          <a:stretch>
            <a:fillRect/>
          </a:stretch>
        </p:blipFill>
        <p:spPr bwMode="auto">
          <a:xfrm>
            <a:off x="4572000" y="1298575"/>
            <a:ext cx="4572000" cy="4572000"/>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3" name="Rectangle 3"/>
          <p:cNvSpPr>
            <a:spLocks noGrp="1" noChangeArrowheads="1"/>
          </p:cNvSpPr>
          <p:nvPr>
            <p:ph type="body" idx="1"/>
          </p:nvPr>
        </p:nvSpPr>
        <p:spPr>
          <a:xfrm>
            <a:off x="0" y="1295400"/>
            <a:ext cx="9144000" cy="5562600"/>
          </a:xfrm>
        </p:spPr>
        <p:txBody>
          <a:bodyPr/>
          <a:lstStyle/>
          <a:p>
            <a:pPr>
              <a:lnSpc>
                <a:spcPct val="90000"/>
              </a:lnSpc>
            </a:pPr>
            <a:r>
              <a:rPr lang="en-GB" sz="1800"/>
              <a:t>When considering the devastation that some of these attacks can incur; we need to ask ourselves two vital questions “How are our systems compromised in the first place? and how do we prevent them from becoming compromised?</a:t>
            </a:r>
          </a:p>
          <a:p>
            <a:pPr>
              <a:lnSpc>
                <a:spcPct val="90000"/>
              </a:lnSpc>
            </a:pPr>
            <a:endParaRPr lang="en-GB" sz="1800"/>
          </a:p>
          <a:p>
            <a:pPr>
              <a:lnSpc>
                <a:spcPct val="90000"/>
              </a:lnSpc>
            </a:pPr>
            <a:r>
              <a:rPr lang="en-GB" sz="1800"/>
              <a:t>The answer is usually Malicious code (Viruses, Trojan Horse Programs/Rootkits and Worms).</a:t>
            </a:r>
          </a:p>
          <a:p>
            <a:pPr>
              <a:lnSpc>
                <a:spcPct val="90000"/>
              </a:lnSpc>
            </a:pPr>
            <a:endParaRPr lang="en-GB" sz="1800"/>
          </a:p>
          <a:p>
            <a:pPr>
              <a:lnSpc>
                <a:spcPct val="90000"/>
              </a:lnSpc>
            </a:pPr>
            <a:r>
              <a:rPr lang="en-GB" sz="1800" b="1"/>
              <a:t>Trojan Horses</a:t>
            </a:r>
            <a:r>
              <a:rPr lang="en-GB" sz="1800"/>
              <a:t> are the most common way; these are malicious programs downloaded by users usually because they are disguised as something else.</a:t>
            </a:r>
          </a:p>
          <a:p>
            <a:pPr>
              <a:lnSpc>
                <a:spcPct val="90000"/>
              </a:lnSpc>
            </a:pPr>
            <a:endParaRPr lang="en-GB" sz="1800"/>
          </a:p>
          <a:p>
            <a:pPr>
              <a:lnSpc>
                <a:spcPct val="90000"/>
              </a:lnSpc>
            </a:pPr>
            <a:r>
              <a:rPr lang="en-GB" sz="1800"/>
              <a:t>Some trojans are easy to spot, but most are not; they are named carefully to pass as normal windows services.  One example is RUND1L32.EXE used to pose as RUNDLL32.EXE (which is a genuine windows program used in conjunction with all kinds of windows programs and installers. </a:t>
            </a:r>
          </a:p>
          <a:p>
            <a:pPr>
              <a:lnSpc>
                <a:spcPct val="90000"/>
              </a:lnSpc>
            </a:pPr>
            <a:endParaRPr lang="en-GB" sz="1800"/>
          </a:p>
          <a:p>
            <a:pPr>
              <a:lnSpc>
                <a:spcPct val="90000"/>
              </a:lnSpc>
            </a:pPr>
            <a:r>
              <a:rPr lang="en-GB" sz="1800"/>
              <a:t>Damage is caused usually in the shape of DoS attack (consumes resources), use compromised machines for massive DDoS attack.  Two files installed client and server; client – used by intruder to control system; server which is installed in the system for the intruder to communicate with.</a:t>
            </a:r>
          </a:p>
          <a:p>
            <a:pPr>
              <a:lnSpc>
                <a:spcPct val="90000"/>
              </a:lnSpc>
              <a:buFont typeface="Wingdings" pitchFamily="2" charset="2"/>
              <a:buNone/>
            </a:pPr>
            <a:endParaRPr lang="en-GB" sz="1800"/>
          </a:p>
          <a:p>
            <a:pPr>
              <a:lnSpc>
                <a:spcPct val="90000"/>
              </a:lnSpc>
            </a:pPr>
            <a:endParaRPr lang="en-GB" sz="1800"/>
          </a:p>
        </p:txBody>
      </p:sp>
      <p:sp>
        <p:nvSpPr>
          <p:cNvPr id="148484" name="Rectangle 4"/>
          <p:cNvSpPr>
            <a:spLocks noChangeArrowheads="1"/>
          </p:cNvSpPr>
          <p:nvPr/>
        </p:nvSpPr>
        <p:spPr bwMode="auto">
          <a:xfrm>
            <a:off x="2484438" y="188913"/>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9" name="Rectangle 3"/>
          <p:cNvSpPr>
            <a:spLocks noGrp="1" noChangeArrowheads="1"/>
          </p:cNvSpPr>
          <p:nvPr>
            <p:ph type="body" idx="1"/>
          </p:nvPr>
        </p:nvSpPr>
        <p:spPr/>
        <p:txBody>
          <a:bodyPr/>
          <a:lstStyle/>
          <a:p>
            <a:r>
              <a:rPr lang="en-GB" sz="1800" b="1" i="1"/>
              <a:t>RootKits</a:t>
            </a:r>
            <a:r>
              <a:rPr lang="en-GB" sz="1800"/>
              <a:t> – Not easily detectable; renaming files, tools are placed at deepest levels of compromised systems.  Purposes); hide presence in a compromised system, replacing/infecting files, catching passwords &amp; deleting logins of attackers activity.</a:t>
            </a:r>
          </a:p>
          <a:p>
            <a:endParaRPr lang="en-GB" sz="1800"/>
          </a:p>
          <a:p>
            <a:r>
              <a:rPr lang="en-GB" sz="1800" b="1" i="1"/>
              <a:t>Viruses</a:t>
            </a:r>
            <a:r>
              <a:rPr lang="en-GB" sz="1800"/>
              <a:t> – a program that is not able to live by itself, it attaches itself to a program and when this program is launched the virus code is also executed.  </a:t>
            </a:r>
          </a:p>
          <a:p>
            <a:pPr>
              <a:buFont typeface="Wingdings" pitchFamily="2" charset="2"/>
              <a:buNone/>
            </a:pPr>
            <a:endParaRPr lang="en-GB" sz="1800"/>
          </a:p>
          <a:p>
            <a:r>
              <a:rPr lang="en-GB" sz="1800"/>
              <a:t>Actions include spreading itself to other programs or media, or malicious activities such as deleting files or causing systems to become unusable.</a:t>
            </a:r>
          </a:p>
          <a:p>
            <a:endParaRPr lang="en-GB" sz="1800"/>
          </a:p>
          <a:p>
            <a:r>
              <a:rPr lang="en-GB" sz="1800" b="1" i="1"/>
              <a:t>Worms</a:t>
            </a:r>
            <a:r>
              <a:rPr lang="en-GB" sz="1800"/>
              <a:t> – A  program that makes its way from system to system (over the network) unassisted.  Objectives include seeking out vulnerabilities (such as weak passwords) and copying itself to other machines through services such as Email/IIS.    </a:t>
            </a:r>
          </a:p>
        </p:txBody>
      </p:sp>
      <p:sp>
        <p:nvSpPr>
          <p:cNvPr id="157700" name="Rectangle 4"/>
          <p:cNvSpPr>
            <a:spLocks noChangeArrowheads="1"/>
          </p:cNvSpPr>
          <p:nvPr/>
        </p:nvSpPr>
        <p:spPr bwMode="auto">
          <a:xfrm>
            <a:off x="2484438" y="188913"/>
            <a:ext cx="6324600" cy="533400"/>
          </a:xfrm>
          <a:prstGeom prst="rect">
            <a:avLst/>
          </a:prstGeom>
          <a:noFill/>
          <a:ln w="9525">
            <a:noFill/>
            <a:miter lim="800000"/>
            <a:headEnd/>
            <a:tailEnd/>
          </a:ln>
          <a:effectLst/>
        </p:spPr>
        <p:txBody>
          <a:bodyPr anchor="ctr"/>
          <a:lstStyle/>
          <a:p>
            <a:pPr algn="r"/>
            <a:r>
              <a:rPr lang="en-GB" sz="2400">
                <a:solidFill>
                  <a:schemeClr val="bg1"/>
                </a:solidFill>
              </a:rPr>
              <a:t>The Evolution of Hacking Techniques.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s01_1">
  <a:themeElements>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fontScheme name="ms01_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lnDef>
  </a:objectDefaults>
  <a:extraClrSchemeLst>
    <a:extraClrScheme>
      <a:clrScheme name="ms01_1 1">
        <a:dk1>
          <a:srgbClr val="1D528D"/>
        </a:dk1>
        <a:lt1>
          <a:srgbClr val="FFFFFF"/>
        </a:lt1>
        <a:dk2>
          <a:srgbClr val="000000"/>
        </a:dk2>
        <a:lt2>
          <a:srgbClr val="B2B2B2"/>
        </a:lt2>
        <a:accent1>
          <a:srgbClr val="2D6BC7"/>
        </a:accent1>
        <a:accent2>
          <a:srgbClr val="FF9900"/>
        </a:accent2>
        <a:accent3>
          <a:srgbClr val="FFFFFF"/>
        </a:accent3>
        <a:accent4>
          <a:srgbClr val="174578"/>
        </a:accent4>
        <a:accent5>
          <a:srgbClr val="ADBAE0"/>
        </a:accent5>
        <a:accent6>
          <a:srgbClr val="E78A00"/>
        </a:accent6>
        <a:hlink>
          <a:srgbClr val="9999FF"/>
        </a:hlink>
        <a:folHlink>
          <a:srgbClr val="969696"/>
        </a:folHlink>
      </a:clrScheme>
      <a:clrMap bg1="lt1" tx1="dk1" bg2="lt2" tx2="dk2" accent1="accent1" accent2="accent2" accent3="accent3" accent4="accent4" accent5="accent5" accent6="accent6" hlink="hlink" folHlink="folHlink"/>
    </a:extraClrScheme>
    <a:extraClrScheme>
      <a:clrScheme name="ms01_1 2">
        <a:dk1>
          <a:srgbClr val="808080"/>
        </a:dk1>
        <a:lt1>
          <a:srgbClr val="FFFFFF"/>
        </a:lt1>
        <a:dk2>
          <a:srgbClr val="000000"/>
        </a:dk2>
        <a:lt2>
          <a:srgbClr val="B2B2B2"/>
        </a:lt2>
        <a:accent1>
          <a:srgbClr val="058089"/>
        </a:accent1>
        <a:accent2>
          <a:srgbClr val="66BE0E"/>
        </a:accent2>
        <a:accent3>
          <a:srgbClr val="FFFFFF"/>
        </a:accent3>
        <a:accent4>
          <a:srgbClr val="6C6C6C"/>
        </a:accent4>
        <a:accent5>
          <a:srgbClr val="AAC0C4"/>
        </a:accent5>
        <a:accent6>
          <a:srgbClr val="5CAC0C"/>
        </a:accent6>
        <a:hlink>
          <a:srgbClr val="2CA9D0"/>
        </a:hlink>
        <a:folHlink>
          <a:srgbClr val="4841D9"/>
        </a:folHlink>
      </a:clrScheme>
      <a:clrMap bg1="lt1" tx1="dk1" bg2="lt2" tx2="dk2" accent1="accent1" accent2="accent2" accent3="accent3" accent4="accent4" accent5="accent5" accent6="accent6" hlink="hlink" folHlink="folHlink"/>
    </a:extraClrScheme>
    <a:extraClrScheme>
      <a:clrScheme name="ms01_1 3">
        <a:dk1>
          <a:srgbClr val="1D528D"/>
        </a:dk1>
        <a:lt1>
          <a:srgbClr val="FFFFFF"/>
        </a:lt1>
        <a:dk2>
          <a:srgbClr val="000000"/>
        </a:dk2>
        <a:lt2>
          <a:srgbClr val="CACACA"/>
        </a:lt2>
        <a:accent1>
          <a:srgbClr val="0099CC"/>
        </a:accent1>
        <a:accent2>
          <a:srgbClr val="8BC84E"/>
        </a:accent2>
        <a:accent3>
          <a:srgbClr val="FFFFFF"/>
        </a:accent3>
        <a:accent4>
          <a:srgbClr val="174578"/>
        </a:accent4>
        <a:accent5>
          <a:srgbClr val="AACAE2"/>
        </a:accent5>
        <a:accent6>
          <a:srgbClr val="7DB546"/>
        </a:accent6>
        <a:hlink>
          <a:srgbClr val="6E81E0"/>
        </a:hlink>
        <a:folHlink>
          <a:srgbClr val="0099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7031</TotalTime>
  <Words>3602</Words>
  <Application>Microsoft Office PowerPoint</Application>
  <PresentationFormat>On-screen Show (4:3)</PresentationFormat>
  <Paragraphs>465</Paragraphs>
  <Slides>38</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0" baseType="lpstr">
      <vt:lpstr>ms01_1</vt:lpstr>
      <vt:lpstr>Image</vt:lpstr>
      <vt:lpstr>Analysis of Threats to Network Security. </vt:lpstr>
      <vt:lpstr>Categorising Network Attacks.</vt:lpstr>
      <vt:lpstr>Nature of Access Attacks</vt:lpstr>
      <vt:lpstr>Mechanisms for Exploiting Access Attacks.</vt:lpstr>
      <vt:lpstr>Mechanisms for Exploiting Access Attacks.</vt:lpstr>
      <vt:lpstr>Slide 6</vt:lpstr>
      <vt:lpstr>Mechanisms for Exploiting Modification Attacks.</vt:lpstr>
      <vt:lpstr>Slide 8</vt:lpstr>
      <vt:lpstr>Slide 9</vt:lpstr>
      <vt:lpstr>Mechanisms for exploiting Denial of Service Attacks</vt:lpstr>
      <vt:lpstr>Slide 11</vt:lpstr>
      <vt:lpstr>Mechanisms for exploiting Repudiation Attacks.</vt:lpstr>
      <vt:lpstr>The Threat of Hackers in Network/Information Security Contexts.</vt:lpstr>
      <vt:lpstr>Understanding Hackers Motivation.</vt:lpstr>
      <vt:lpstr>Understanding Hackers Motivation.</vt:lpstr>
      <vt:lpstr>The Evolution of Hacking Techniques.</vt:lpstr>
      <vt:lpstr>The Evolution of Hacking Techniques.</vt:lpstr>
      <vt:lpstr>Slide 18</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The Evolution of Hacking Techniques.</vt:lpstr>
      <vt:lpstr>Slide 31</vt:lpstr>
      <vt:lpstr>Slide 32</vt:lpstr>
      <vt:lpstr>Slide 33</vt:lpstr>
      <vt:lpstr>Slide 34</vt:lpstr>
      <vt:lpstr>Slide 35</vt:lpstr>
      <vt:lpstr>Slide 36</vt:lpstr>
      <vt:lpstr>Slide 37</vt:lpstr>
      <vt:lpstr>Slide 38</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HND 2: Network Software</dc:title>
  <dc:creator>bus-lc</dc:creator>
  <cp:lastModifiedBy>Cobley, Lee</cp:lastModifiedBy>
  <cp:revision>826</cp:revision>
  <dcterms:created xsi:type="dcterms:W3CDTF">2006-10-09T11:30:35Z</dcterms:created>
  <dcterms:modified xsi:type="dcterms:W3CDTF">2010-05-06T08:48:00Z</dcterms:modified>
</cp:coreProperties>
</file>