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84" r:id="rId4"/>
  </p:sldMasterIdLst>
  <p:notesMasterIdLst>
    <p:notesMasterId r:id="rId26"/>
  </p:notesMasterIdLst>
  <p:handoutMasterIdLst>
    <p:handoutMasterId r:id="rId27"/>
  </p:handoutMasterIdLst>
  <p:sldIdLst>
    <p:sldId id="256" r:id="rId5"/>
    <p:sldId id="257" r:id="rId6"/>
    <p:sldId id="330" r:id="rId7"/>
    <p:sldId id="305" r:id="rId8"/>
    <p:sldId id="343" r:id="rId9"/>
    <p:sldId id="344" r:id="rId10"/>
    <p:sldId id="345" r:id="rId11"/>
    <p:sldId id="346" r:id="rId12"/>
    <p:sldId id="347" r:id="rId13"/>
    <p:sldId id="349" r:id="rId14"/>
    <p:sldId id="350" r:id="rId15"/>
    <p:sldId id="351" r:id="rId16"/>
    <p:sldId id="353" r:id="rId17"/>
    <p:sldId id="354" r:id="rId18"/>
    <p:sldId id="355" r:id="rId19"/>
    <p:sldId id="356" r:id="rId20"/>
    <p:sldId id="357" r:id="rId21"/>
    <p:sldId id="358" r:id="rId22"/>
    <p:sldId id="359" r:id="rId23"/>
    <p:sldId id="360" r:id="rId24"/>
    <p:sldId id="361"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1449"/>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725" autoAdjust="0"/>
  </p:normalViewPr>
  <p:slideViewPr>
    <p:cSldViewPr snapToGrid="0">
      <p:cViewPr varScale="1">
        <p:scale>
          <a:sx n="59" d="100"/>
          <a:sy n="59" d="100"/>
        </p:scale>
        <p:origin x="964" y="5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48" d="100"/>
          <a:sy n="48" d="100"/>
        </p:scale>
        <p:origin x="1836"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wennan James" userId="30427c437630a9f7" providerId="LiveId" clId="{108E709C-82DA-460F-ADBD-EFAAD291C3A4}"/>
    <pc:docChg chg="modSld">
      <pc:chgData name="Gwennan James" userId="30427c437630a9f7" providerId="LiveId" clId="{108E709C-82DA-460F-ADBD-EFAAD291C3A4}" dt="2026-05-03T16:14:59.641" v="1" actId="20577"/>
      <pc:docMkLst>
        <pc:docMk/>
      </pc:docMkLst>
      <pc:sldChg chg="modSp mod">
        <pc:chgData name="Gwennan James" userId="30427c437630a9f7" providerId="LiveId" clId="{108E709C-82DA-460F-ADBD-EFAAD291C3A4}" dt="2026-05-03T16:14:59.641" v="1" actId="20577"/>
        <pc:sldMkLst>
          <pc:docMk/>
          <pc:sldMk cId="703580386" sldId="256"/>
        </pc:sldMkLst>
        <pc:spChg chg="mod">
          <ac:chgData name="Gwennan James" userId="30427c437630a9f7" providerId="LiveId" clId="{108E709C-82DA-460F-ADBD-EFAAD291C3A4}" dt="2026-05-03T16:14:59.641" v="1" actId="20577"/>
          <ac:spMkLst>
            <pc:docMk/>
            <pc:sldMk cId="703580386" sldId="256"/>
            <ac:spMk id="5" creationId="{AD04BED3-CF2E-4CAD-8CE8-ED3ED12AEBD6}"/>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B3B5E39-2DAC-4403-9262-087B1139E5C0}" type="doc">
      <dgm:prSet loTypeId="urn:microsoft.com/office/officeart/2016/7/layout/RepeatingBendingProcessNew" loCatId="process" qsTypeId="urn:microsoft.com/office/officeart/2005/8/quickstyle/simple1" qsCatId="simple" csTypeId="urn:microsoft.com/office/officeart/2005/8/colors/accent1_2" csCatId="accent1" phldr="1"/>
      <dgm:spPr/>
      <dgm:t>
        <a:bodyPr/>
        <a:lstStyle/>
        <a:p>
          <a:endParaRPr lang="en-US"/>
        </a:p>
      </dgm:t>
    </dgm:pt>
    <dgm:pt modelId="{21C5CCA7-7F5E-4BAF-B763-D1FF8FA90518}">
      <dgm:prSet/>
      <dgm:spPr/>
      <dgm:t>
        <a:bodyPr/>
        <a:lstStyle/>
        <a:p>
          <a:r>
            <a:rPr lang="en-US"/>
            <a:t>Traumatic experiences before 18 years old (World Health Organization, 2020)</a:t>
          </a:r>
        </a:p>
      </dgm:t>
    </dgm:pt>
    <dgm:pt modelId="{6364BECD-5B42-4CCA-9042-CA5718DDE98A}" type="parTrans" cxnId="{E99C8372-11F0-4294-9BC1-5B244301A9A4}">
      <dgm:prSet/>
      <dgm:spPr/>
      <dgm:t>
        <a:bodyPr/>
        <a:lstStyle/>
        <a:p>
          <a:endParaRPr lang="en-US"/>
        </a:p>
      </dgm:t>
    </dgm:pt>
    <dgm:pt modelId="{5D95B594-F26B-45EF-A560-C61A0FE9D347}" type="sibTrans" cxnId="{E99C8372-11F0-4294-9BC1-5B244301A9A4}">
      <dgm:prSet/>
      <dgm:spPr/>
      <dgm:t>
        <a:bodyPr/>
        <a:lstStyle/>
        <a:p>
          <a:endParaRPr lang="en-US"/>
        </a:p>
      </dgm:t>
    </dgm:pt>
    <dgm:pt modelId="{E379E997-98C2-477F-BAC3-7BAE5892C4C0}">
      <dgm:prSet/>
      <dgm:spPr/>
      <dgm:t>
        <a:bodyPr/>
        <a:lstStyle/>
        <a:p>
          <a:r>
            <a:rPr lang="en-US"/>
            <a:t>Not one definitive definition (Kalmakis and Chandler, 2013)</a:t>
          </a:r>
        </a:p>
      </dgm:t>
    </dgm:pt>
    <dgm:pt modelId="{86F6975A-455C-4734-8127-08C9EB5B4C0E}" type="parTrans" cxnId="{852BBA45-7929-4D27-A7CC-78283CB0B9C0}">
      <dgm:prSet/>
      <dgm:spPr/>
      <dgm:t>
        <a:bodyPr/>
        <a:lstStyle/>
        <a:p>
          <a:endParaRPr lang="en-US"/>
        </a:p>
      </dgm:t>
    </dgm:pt>
    <dgm:pt modelId="{608B5BEC-D3C5-46BB-AB0E-FBA88C819D54}" type="sibTrans" cxnId="{852BBA45-7929-4D27-A7CC-78283CB0B9C0}">
      <dgm:prSet/>
      <dgm:spPr/>
      <dgm:t>
        <a:bodyPr/>
        <a:lstStyle/>
        <a:p>
          <a:endParaRPr lang="en-US"/>
        </a:p>
      </dgm:t>
    </dgm:pt>
    <dgm:pt modelId="{F0C8BDC5-AF7B-4705-90BC-49F1E475FA58}">
      <dgm:prSet/>
      <dgm:spPr/>
      <dgm:t>
        <a:bodyPr/>
        <a:lstStyle/>
        <a:p>
          <a:r>
            <a:rPr lang="en-US"/>
            <a:t>Neglect, abuse, parental death, household substance use, exposure to domestic violence (Basto-Pereira </a:t>
          </a:r>
          <a:r>
            <a:rPr lang="en-US" i="1"/>
            <a:t>et al</a:t>
          </a:r>
          <a:r>
            <a:rPr lang="en-US"/>
            <a:t>., 2022)</a:t>
          </a:r>
        </a:p>
      </dgm:t>
    </dgm:pt>
    <dgm:pt modelId="{12895640-5A57-4C2C-9CC5-0C0B1A701E48}" type="parTrans" cxnId="{4BAD0D28-C4CD-4F82-B0F2-95C9DB00A2F9}">
      <dgm:prSet/>
      <dgm:spPr/>
      <dgm:t>
        <a:bodyPr/>
        <a:lstStyle/>
        <a:p>
          <a:endParaRPr lang="en-US"/>
        </a:p>
      </dgm:t>
    </dgm:pt>
    <dgm:pt modelId="{D786CE55-F469-4349-B20D-B8F137F66154}" type="sibTrans" cxnId="{4BAD0D28-C4CD-4F82-B0F2-95C9DB00A2F9}">
      <dgm:prSet/>
      <dgm:spPr/>
      <dgm:t>
        <a:bodyPr/>
        <a:lstStyle/>
        <a:p>
          <a:endParaRPr lang="en-US"/>
        </a:p>
      </dgm:t>
    </dgm:pt>
    <dgm:pt modelId="{4AF61FBF-D8BB-4188-A9AF-7BED7E93D2CC}">
      <dgm:prSet/>
      <dgm:spPr/>
      <dgm:t>
        <a:bodyPr/>
        <a:lstStyle/>
        <a:p>
          <a:r>
            <a:rPr lang="en-US"/>
            <a:t>87% of young people involved with the CJS have experienced at least one ACE and are 12 times more likely than those not involved with the CJS (Malvaso </a:t>
          </a:r>
          <a:r>
            <a:rPr lang="en-US" i="1"/>
            <a:t>et al</a:t>
          </a:r>
          <a:r>
            <a:rPr lang="en-US"/>
            <a:t>., 2022)</a:t>
          </a:r>
        </a:p>
      </dgm:t>
    </dgm:pt>
    <dgm:pt modelId="{3F9E314E-901C-4CC7-A2EB-B826788D4DFE}" type="parTrans" cxnId="{68661753-D90D-4D53-B88B-0630C3012331}">
      <dgm:prSet/>
      <dgm:spPr/>
      <dgm:t>
        <a:bodyPr/>
        <a:lstStyle/>
        <a:p>
          <a:endParaRPr lang="en-US"/>
        </a:p>
      </dgm:t>
    </dgm:pt>
    <dgm:pt modelId="{BAFFD172-8A66-4CCC-A42C-25BC88210617}" type="sibTrans" cxnId="{68661753-D90D-4D53-B88B-0630C3012331}">
      <dgm:prSet/>
      <dgm:spPr/>
      <dgm:t>
        <a:bodyPr/>
        <a:lstStyle/>
        <a:p>
          <a:endParaRPr lang="en-US"/>
        </a:p>
      </dgm:t>
    </dgm:pt>
    <dgm:pt modelId="{83A671B0-510D-4A26-A9D4-471C2DC7879A}">
      <dgm:prSet/>
      <dgm:spPr/>
      <dgm:t>
        <a:bodyPr/>
        <a:lstStyle/>
        <a:p>
          <a:r>
            <a:rPr lang="en-US"/>
            <a:t>Harmful, chronic, distressing, cumulative and varying in severity (Alhowaymel, Kalmakis and Jacelon, 2021)</a:t>
          </a:r>
        </a:p>
      </dgm:t>
    </dgm:pt>
    <dgm:pt modelId="{CD075712-2614-4AFB-A28E-461246480887}" type="parTrans" cxnId="{F4A1B563-5DC3-47FF-B041-21FED33AE566}">
      <dgm:prSet/>
      <dgm:spPr/>
      <dgm:t>
        <a:bodyPr/>
        <a:lstStyle/>
        <a:p>
          <a:endParaRPr lang="en-US"/>
        </a:p>
      </dgm:t>
    </dgm:pt>
    <dgm:pt modelId="{160BA986-320D-4945-9467-BA321D4F4299}" type="sibTrans" cxnId="{F4A1B563-5DC3-47FF-B041-21FED33AE566}">
      <dgm:prSet/>
      <dgm:spPr/>
      <dgm:t>
        <a:bodyPr/>
        <a:lstStyle/>
        <a:p>
          <a:endParaRPr lang="en-US"/>
        </a:p>
      </dgm:t>
    </dgm:pt>
    <dgm:pt modelId="{6A2E2D57-9B90-4C80-B18E-2E5E5F8574E7}">
      <dgm:prSet/>
      <dgm:spPr/>
      <dgm:t>
        <a:bodyPr/>
        <a:lstStyle/>
        <a:p>
          <a:r>
            <a:rPr lang="en-US" dirty="0"/>
            <a:t>Which extent do risk factors like ACEs influence later offending (Craig </a:t>
          </a:r>
          <a:r>
            <a:rPr lang="en-US" i="1" dirty="0"/>
            <a:t>et al</a:t>
          </a:r>
          <a:r>
            <a:rPr lang="en-US" dirty="0"/>
            <a:t>., 2017)</a:t>
          </a:r>
        </a:p>
      </dgm:t>
    </dgm:pt>
    <dgm:pt modelId="{8095A64E-4DE3-48D4-BA47-672AE6222FE9}" type="parTrans" cxnId="{520B2F6C-662D-49DF-9FFC-4B33AFEAD683}">
      <dgm:prSet/>
      <dgm:spPr/>
      <dgm:t>
        <a:bodyPr/>
        <a:lstStyle/>
        <a:p>
          <a:endParaRPr lang="en-US"/>
        </a:p>
      </dgm:t>
    </dgm:pt>
    <dgm:pt modelId="{0A1F323E-4B2A-4EE1-80E0-7733E4C1A22F}" type="sibTrans" cxnId="{520B2F6C-662D-49DF-9FFC-4B33AFEAD683}">
      <dgm:prSet/>
      <dgm:spPr/>
      <dgm:t>
        <a:bodyPr/>
        <a:lstStyle/>
        <a:p>
          <a:endParaRPr lang="en-US"/>
        </a:p>
      </dgm:t>
    </dgm:pt>
    <dgm:pt modelId="{3EC8032A-E29D-4BA4-8A2D-BEB618BCD8AC}" type="pres">
      <dgm:prSet presAssocID="{EB3B5E39-2DAC-4403-9262-087B1139E5C0}" presName="Name0" presStyleCnt="0">
        <dgm:presLayoutVars>
          <dgm:dir/>
          <dgm:resizeHandles val="exact"/>
        </dgm:presLayoutVars>
      </dgm:prSet>
      <dgm:spPr/>
    </dgm:pt>
    <dgm:pt modelId="{FB4BD46B-6612-475C-A4A3-708EFCF8FE03}" type="pres">
      <dgm:prSet presAssocID="{21C5CCA7-7F5E-4BAF-B763-D1FF8FA90518}" presName="node" presStyleLbl="node1" presStyleIdx="0" presStyleCnt="6">
        <dgm:presLayoutVars>
          <dgm:bulletEnabled val="1"/>
        </dgm:presLayoutVars>
      </dgm:prSet>
      <dgm:spPr/>
    </dgm:pt>
    <dgm:pt modelId="{2606D0C9-A4D0-4601-AACB-8981DED9AD35}" type="pres">
      <dgm:prSet presAssocID="{5D95B594-F26B-45EF-A560-C61A0FE9D347}" presName="sibTrans" presStyleLbl="sibTrans1D1" presStyleIdx="0" presStyleCnt="5"/>
      <dgm:spPr/>
    </dgm:pt>
    <dgm:pt modelId="{19F44C4A-1C92-4F9D-854F-E879DD07CF8B}" type="pres">
      <dgm:prSet presAssocID="{5D95B594-F26B-45EF-A560-C61A0FE9D347}" presName="connectorText" presStyleLbl="sibTrans1D1" presStyleIdx="0" presStyleCnt="5"/>
      <dgm:spPr/>
    </dgm:pt>
    <dgm:pt modelId="{E9F2E164-7CF4-4821-93CD-2A582081AC09}" type="pres">
      <dgm:prSet presAssocID="{E379E997-98C2-477F-BAC3-7BAE5892C4C0}" presName="node" presStyleLbl="node1" presStyleIdx="1" presStyleCnt="6">
        <dgm:presLayoutVars>
          <dgm:bulletEnabled val="1"/>
        </dgm:presLayoutVars>
      </dgm:prSet>
      <dgm:spPr/>
    </dgm:pt>
    <dgm:pt modelId="{BF019248-9B3D-4F20-99A4-0C14E9F18EE2}" type="pres">
      <dgm:prSet presAssocID="{608B5BEC-D3C5-46BB-AB0E-FBA88C819D54}" presName="sibTrans" presStyleLbl="sibTrans1D1" presStyleIdx="1" presStyleCnt="5"/>
      <dgm:spPr/>
    </dgm:pt>
    <dgm:pt modelId="{BA6F06DA-56F3-42FB-AFFF-E7643DF6C585}" type="pres">
      <dgm:prSet presAssocID="{608B5BEC-D3C5-46BB-AB0E-FBA88C819D54}" presName="connectorText" presStyleLbl="sibTrans1D1" presStyleIdx="1" presStyleCnt="5"/>
      <dgm:spPr/>
    </dgm:pt>
    <dgm:pt modelId="{C57A238E-3BE5-46CF-ABEB-AB94A5B46E0A}" type="pres">
      <dgm:prSet presAssocID="{F0C8BDC5-AF7B-4705-90BC-49F1E475FA58}" presName="node" presStyleLbl="node1" presStyleIdx="2" presStyleCnt="6">
        <dgm:presLayoutVars>
          <dgm:bulletEnabled val="1"/>
        </dgm:presLayoutVars>
      </dgm:prSet>
      <dgm:spPr/>
    </dgm:pt>
    <dgm:pt modelId="{AE4DF073-4D1A-4C87-B758-09E673FB283F}" type="pres">
      <dgm:prSet presAssocID="{D786CE55-F469-4349-B20D-B8F137F66154}" presName="sibTrans" presStyleLbl="sibTrans1D1" presStyleIdx="2" presStyleCnt="5"/>
      <dgm:spPr/>
    </dgm:pt>
    <dgm:pt modelId="{719B75A1-A8DC-4B0C-BCDC-EC738C4A8D59}" type="pres">
      <dgm:prSet presAssocID="{D786CE55-F469-4349-B20D-B8F137F66154}" presName="connectorText" presStyleLbl="sibTrans1D1" presStyleIdx="2" presStyleCnt="5"/>
      <dgm:spPr/>
    </dgm:pt>
    <dgm:pt modelId="{942C2479-9C14-4235-A910-21DE762C9643}" type="pres">
      <dgm:prSet presAssocID="{4AF61FBF-D8BB-4188-A9AF-7BED7E93D2CC}" presName="node" presStyleLbl="node1" presStyleIdx="3" presStyleCnt="6">
        <dgm:presLayoutVars>
          <dgm:bulletEnabled val="1"/>
        </dgm:presLayoutVars>
      </dgm:prSet>
      <dgm:spPr/>
    </dgm:pt>
    <dgm:pt modelId="{9AC9B2C4-1677-4974-A8E5-20DE6158977A}" type="pres">
      <dgm:prSet presAssocID="{BAFFD172-8A66-4CCC-A42C-25BC88210617}" presName="sibTrans" presStyleLbl="sibTrans1D1" presStyleIdx="3" presStyleCnt="5"/>
      <dgm:spPr/>
    </dgm:pt>
    <dgm:pt modelId="{28DC07F2-5FC4-4718-8FD6-96C4058C2A5E}" type="pres">
      <dgm:prSet presAssocID="{BAFFD172-8A66-4CCC-A42C-25BC88210617}" presName="connectorText" presStyleLbl="sibTrans1D1" presStyleIdx="3" presStyleCnt="5"/>
      <dgm:spPr/>
    </dgm:pt>
    <dgm:pt modelId="{8E4FC7FF-25E4-4FF4-8482-72E453650F4D}" type="pres">
      <dgm:prSet presAssocID="{83A671B0-510D-4A26-A9D4-471C2DC7879A}" presName="node" presStyleLbl="node1" presStyleIdx="4" presStyleCnt="6">
        <dgm:presLayoutVars>
          <dgm:bulletEnabled val="1"/>
        </dgm:presLayoutVars>
      </dgm:prSet>
      <dgm:spPr/>
    </dgm:pt>
    <dgm:pt modelId="{9804CC29-10DF-4453-B99A-6DCFEF3B1D46}" type="pres">
      <dgm:prSet presAssocID="{160BA986-320D-4945-9467-BA321D4F4299}" presName="sibTrans" presStyleLbl="sibTrans1D1" presStyleIdx="4" presStyleCnt="5"/>
      <dgm:spPr/>
    </dgm:pt>
    <dgm:pt modelId="{CE187692-1DA0-4AA5-96EB-8BD35C78FA52}" type="pres">
      <dgm:prSet presAssocID="{160BA986-320D-4945-9467-BA321D4F4299}" presName="connectorText" presStyleLbl="sibTrans1D1" presStyleIdx="4" presStyleCnt="5"/>
      <dgm:spPr/>
    </dgm:pt>
    <dgm:pt modelId="{69CC7B71-6F98-4993-9491-9652D8C76ACA}" type="pres">
      <dgm:prSet presAssocID="{6A2E2D57-9B90-4C80-B18E-2E5E5F8574E7}" presName="node" presStyleLbl="node1" presStyleIdx="5" presStyleCnt="6">
        <dgm:presLayoutVars>
          <dgm:bulletEnabled val="1"/>
        </dgm:presLayoutVars>
      </dgm:prSet>
      <dgm:spPr/>
    </dgm:pt>
  </dgm:ptLst>
  <dgm:cxnLst>
    <dgm:cxn modelId="{51A5900F-2997-4611-B4DC-546F1E11D4D6}" type="presOf" srcId="{EB3B5E39-2DAC-4403-9262-087B1139E5C0}" destId="{3EC8032A-E29D-4BA4-8A2D-BEB618BCD8AC}" srcOrd="0" destOrd="0" presId="urn:microsoft.com/office/officeart/2016/7/layout/RepeatingBendingProcessNew"/>
    <dgm:cxn modelId="{F09A751F-7C19-425B-9838-B094596611B4}" type="presOf" srcId="{5D95B594-F26B-45EF-A560-C61A0FE9D347}" destId="{19F44C4A-1C92-4F9D-854F-E879DD07CF8B}" srcOrd="1" destOrd="0" presId="urn:microsoft.com/office/officeart/2016/7/layout/RepeatingBendingProcessNew"/>
    <dgm:cxn modelId="{AE281F27-FD3A-4156-B14B-ED73E04E85A6}" type="presOf" srcId="{21C5CCA7-7F5E-4BAF-B763-D1FF8FA90518}" destId="{FB4BD46B-6612-475C-A4A3-708EFCF8FE03}" srcOrd="0" destOrd="0" presId="urn:microsoft.com/office/officeart/2016/7/layout/RepeatingBendingProcessNew"/>
    <dgm:cxn modelId="{4BAD0D28-C4CD-4F82-B0F2-95C9DB00A2F9}" srcId="{EB3B5E39-2DAC-4403-9262-087B1139E5C0}" destId="{F0C8BDC5-AF7B-4705-90BC-49F1E475FA58}" srcOrd="2" destOrd="0" parTransId="{12895640-5A57-4C2C-9CC5-0C0B1A701E48}" sibTransId="{D786CE55-F469-4349-B20D-B8F137F66154}"/>
    <dgm:cxn modelId="{91ED872E-A23F-4BCA-9A0B-6E3CCF61054D}" type="presOf" srcId="{160BA986-320D-4945-9467-BA321D4F4299}" destId="{9804CC29-10DF-4453-B99A-6DCFEF3B1D46}" srcOrd="0" destOrd="0" presId="urn:microsoft.com/office/officeart/2016/7/layout/RepeatingBendingProcessNew"/>
    <dgm:cxn modelId="{9F87473B-4625-4962-A544-E1EE430989AE}" type="presOf" srcId="{608B5BEC-D3C5-46BB-AB0E-FBA88C819D54}" destId="{BA6F06DA-56F3-42FB-AFFF-E7643DF6C585}" srcOrd="1" destOrd="0" presId="urn:microsoft.com/office/officeart/2016/7/layout/RepeatingBendingProcessNew"/>
    <dgm:cxn modelId="{F4A1B563-5DC3-47FF-B041-21FED33AE566}" srcId="{EB3B5E39-2DAC-4403-9262-087B1139E5C0}" destId="{83A671B0-510D-4A26-A9D4-471C2DC7879A}" srcOrd="4" destOrd="0" parTransId="{CD075712-2614-4AFB-A28E-461246480887}" sibTransId="{160BA986-320D-4945-9467-BA321D4F4299}"/>
    <dgm:cxn modelId="{852BBA45-7929-4D27-A7CC-78283CB0B9C0}" srcId="{EB3B5E39-2DAC-4403-9262-087B1139E5C0}" destId="{E379E997-98C2-477F-BAC3-7BAE5892C4C0}" srcOrd="1" destOrd="0" parTransId="{86F6975A-455C-4734-8127-08C9EB5B4C0E}" sibTransId="{608B5BEC-D3C5-46BB-AB0E-FBA88C819D54}"/>
    <dgm:cxn modelId="{3225B748-DBB4-4CD6-B357-6192EF858ADF}" type="presOf" srcId="{6A2E2D57-9B90-4C80-B18E-2E5E5F8574E7}" destId="{69CC7B71-6F98-4993-9491-9652D8C76ACA}" srcOrd="0" destOrd="0" presId="urn:microsoft.com/office/officeart/2016/7/layout/RepeatingBendingProcessNew"/>
    <dgm:cxn modelId="{520B2F6C-662D-49DF-9FFC-4B33AFEAD683}" srcId="{EB3B5E39-2DAC-4403-9262-087B1139E5C0}" destId="{6A2E2D57-9B90-4C80-B18E-2E5E5F8574E7}" srcOrd="5" destOrd="0" parTransId="{8095A64E-4DE3-48D4-BA47-672AE6222FE9}" sibTransId="{0A1F323E-4B2A-4EE1-80E0-7733E4C1A22F}"/>
    <dgm:cxn modelId="{E99C8372-11F0-4294-9BC1-5B244301A9A4}" srcId="{EB3B5E39-2DAC-4403-9262-087B1139E5C0}" destId="{21C5CCA7-7F5E-4BAF-B763-D1FF8FA90518}" srcOrd="0" destOrd="0" parTransId="{6364BECD-5B42-4CCA-9042-CA5718DDE98A}" sibTransId="{5D95B594-F26B-45EF-A560-C61A0FE9D347}"/>
    <dgm:cxn modelId="{68661753-D90D-4D53-B88B-0630C3012331}" srcId="{EB3B5E39-2DAC-4403-9262-087B1139E5C0}" destId="{4AF61FBF-D8BB-4188-A9AF-7BED7E93D2CC}" srcOrd="3" destOrd="0" parTransId="{3F9E314E-901C-4CC7-A2EB-B826788D4DFE}" sibTransId="{BAFFD172-8A66-4CCC-A42C-25BC88210617}"/>
    <dgm:cxn modelId="{57B15153-10E6-4D8C-BC09-0CC31A5D8B4A}" type="presOf" srcId="{BAFFD172-8A66-4CCC-A42C-25BC88210617}" destId="{28DC07F2-5FC4-4718-8FD6-96C4058C2A5E}" srcOrd="1" destOrd="0" presId="urn:microsoft.com/office/officeart/2016/7/layout/RepeatingBendingProcessNew"/>
    <dgm:cxn modelId="{2553007E-BFFD-4991-ABD8-0A77D4852482}" type="presOf" srcId="{83A671B0-510D-4A26-A9D4-471C2DC7879A}" destId="{8E4FC7FF-25E4-4FF4-8482-72E453650F4D}" srcOrd="0" destOrd="0" presId="urn:microsoft.com/office/officeart/2016/7/layout/RepeatingBendingProcessNew"/>
    <dgm:cxn modelId="{403BC97E-F77F-410F-99EA-48191579E101}" type="presOf" srcId="{F0C8BDC5-AF7B-4705-90BC-49F1E475FA58}" destId="{C57A238E-3BE5-46CF-ABEB-AB94A5B46E0A}" srcOrd="0" destOrd="0" presId="urn:microsoft.com/office/officeart/2016/7/layout/RepeatingBendingProcessNew"/>
    <dgm:cxn modelId="{25AD7383-4649-4335-B060-8D69E7B9A381}" type="presOf" srcId="{5D95B594-F26B-45EF-A560-C61A0FE9D347}" destId="{2606D0C9-A4D0-4601-AACB-8981DED9AD35}" srcOrd="0" destOrd="0" presId="urn:microsoft.com/office/officeart/2016/7/layout/RepeatingBendingProcessNew"/>
    <dgm:cxn modelId="{AAF72B90-66EF-40BF-A370-45C99039CDC6}" type="presOf" srcId="{608B5BEC-D3C5-46BB-AB0E-FBA88C819D54}" destId="{BF019248-9B3D-4F20-99A4-0C14E9F18EE2}" srcOrd="0" destOrd="0" presId="urn:microsoft.com/office/officeart/2016/7/layout/RepeatingBendingProcessNew"/>
    <dgm:cxn modelId="{25E30D9B-4B25-41E5-BA9C-FEBE88BF4B60}" type="presOf" srcId="{BAFFD172-8A66-4CCC-A42C-25BC88210617}" destId="{9AC9B2C4-1677-4974-A8E5-20DE6158977A}" srcOrd="0" destOrd="0" presId="urn:microsoft.com/office/officeart/2016/7/layout/RepeatingBendingProcessNew"/>
    <dgm:cxn modelId="{478F94AF-079B-40AA-A0F6-8AD5F293128F}" type="presOf" srcId="{4AF61FBF-D8BB-4188-A9AF-7BED7E93D2CC}" destId="{942C2479-9C14-4235-A910-21DE762C9643}" srcOrd="0" destOrd="0" presId="urn:microsoft.com/office/officeart/2016/7/layout/RepeatingBendingProcessNew"/>
    <dgm:cxn modelId="{6943F2B5-7BB0-46E8-98BF-87096571EE98}" type="presOf" srcId="{160BA986-320D-4945-9467-BA321D4F4299}" destId="{CE187692-1DA0-4AA5-96EB-8BD35C78FA52}" srcOrd="1" destOrd="0" presId="urn:microsoft.com/office/officeart/2016/7/layout/RepeatingBendingProcessNew"/>
    <dgm:cxn modelId="{D9D1DDBE-254E-4FEF-AD1E-E8DD73555543}" type="presOf" srcId="{D786CE55-F469-4349-B20D-B8F137F66154}" destId="{719B75A1-A8DC-4B0C-BCDC-EC738C4A8D59}" srcOrd="1" destOrd="0" presId="urn:microsoft.com/office/officeart/2016/7/layout/RepeatingBendingProcessNew"/>
    <dgm:cxn modelId="{29FA42E6-3449-404E-A889-185AC58F46AF}" type="presOf" srcId="{E379E997-98C2-477F-BAC3-7BAE5892C4C0}" destId="{E9F2E164-7CF4-4821-93CD-2A582081AC09}" srcOrd="0" destOrd="0" presId="urn:microsoft.com/office/officeart/2016/7/layout/RepeatingBendingProcessNew"/>
    <dgm:cxn modelId="{938A75F6-C73B-41E4-A4AD-0C4730550761}" type="presOf" srcId="{D786CE55-F469-4349-B20D-B8F137F66154}" destId="{AE4DF073-4D1A-4C87-B758-09E673FB283F}" srcOrd="0" destOrd="0" presId="urn:microsoft.com/office/officeart/2016/7/layout/RepeatingBendingProcessNew"/>
    <dgm:cxn modelId="{4FF1C099-49F7-4839-B84E-6483F018B2C2}" type="presParOf" srcId="{3EC8032A-E29D-4BA4-8A2D-BEB618BCD8AC}" destId="{FB4BD46B-6612-475C-A4A3-708EFCF8FE03}" srcOrd="0" destOrd="0" presId="urn:microsoft.com/office/officeart/2016/7/layout/RepeatingBendingProcessNew"/>
    <dgm:cxn modelId="{DAAF3C24-5652-4857-AAFD-FDC166085F7D}" type="presParOf" srcId="{3EC8032A-E29D-4BA4-8A2D-BEB618BCD8AC}" destId="{2606D0C9-A4D0-4601-AACB-8981DED9AD35}" srcOrd="1" destOrd="0" presId="urn:microsoft.com/office/officeart/2016/7/layout/RepeatingBendingProcessNew"/>
    <dgm:cxn modelId="{FDD01382-0ACE-4504-863B-1FC380AC5E18}" type="presParOf" srcId="{2606D0C9-A4D0-4601-AACB-8981DED9AD35}" destId="{19F44C4A-1C92-4F9D-854F-E879DD07CF8B}" srcOrd="0" destOrd="0" presId="urn:microsoft.com/office/officeart/2016/7/layout/RepeatingBendingProcessNew"/>
    <dgm:cxn modelId="{D7C8C85A-2E0B-45B5-8CCA-A61C981B942A}" type="presParOf" srcId="{3EC8032A-E29D-4BA4-8A2D-BEB618BCD8AC}" destId="{E9F2E164-7CF4-4821-93CD-2A582081AC09}" srcOrd="2" destOrd="0" presId="urn:microsoft.com/office/officeart/2016/7/layout/RepeatingBendingProcessNew"/>
    <dgm:cxn modelId="{FFD8EB7B-9EA2-46FF-A376-4C1AF804798A}" type="presParOf" srcId="{3EC8032A-E29D-4BA4-8A2D-BEB618BCD8AC}" destId="{BF019248-9B3D-4F20-99A4-0C14E9F18EE2}" srcOrd="3" destOrd="0" presId="urn:microsoft.com/office/officeart/2016/7/layout/RepeatingBendingProcessNew"/>
    <dgm:cxn modelId="{345101C5-C9FE-46E0-8F05-BEA651EACE74}" type="presParOf" srcId="{BF019248-9B3D-4F20-99A4-0C14E9F18EE2}" destId="{BA6F06DA-56F3-42FB-AFFF-E7643DF6C585}" srcOrd="0" destOrd="0" presId="urn:microsoft.com/office/officeart/2016/7/layout/RepeatingBendingProcessNew"/>
    <dgm:cxn modelId="{6E6D8609-D387-43B6-90DF-B52D53511C29}" type="presParOf" srcId="{3EC8032A-E29D-4BA4-8A2D-BEB618BCD8AC}" destId="{C57A238E-3BE5-46CF-ABEB-AB94A5B46E0A}" srcOrd="4" destOrd="0" presId="urn:microsoft.com/office/officeart/2016/7/layout/RepeatingBendingProcessNew"/>
    <dgm:cxn modelId="{FB2A9ABE-37AE-4B12-9D66-D45439CD1F94}" type="presParOf" srcId="{3EC8032A-E29D-4BA4-8A2D-BEB618BCD8AC}" destId="{AE4DF073-4D1A-4C87-B758-09E673FB283F}" srcOrd="5" destOrd="0" presId="urn:microsoft.com/office/officeart/2016/7/layout/RepeatingBendingProcessNew"/>
    <dgm:cxn modelId="{04CFB3C2-91D9-4B2B-BC51-EF19A8762CE1}" type="presParOf" srcId="{AE4DF073-4D1A-4C87-B758-09E673FB283F}" destId="{719B75A1-A8DC-4B0C-BCDC-EC738C4A8D59}" srcOrd="0" destOrd="0" presId="urn:microsoft.com/office/officeart/2016/7/layout/RepeatingBendingProcessNew"/>
    <dgm:cxn modelId="{6CEA0049-75D4-41A3-A8CD-3FBEDFC0EB2B}" type="presParOf" srcId="{3EC8032A-E29D-4BA4-8A2D-BEB618BCD8AC}" destId="{942C2479-9C14-4235-A910-21DE762C9643}" srcOrd="6" destOrd="0" presId="urn:microsoft.com/office/officeart/2016/7/layout/RepeatingBendingProcessNew"/>
    <dgm:cxn modelId="{EB2F5403-A09A-434F-A353-D2A70ADB45BB}" type="presParOf" srcId="{3EC8032A-E29D-4BA4-8A2D-BEB618BCD8AC}" destId="{9AC9B2C4-1677-4974-A8E5-20DE6158977A}" srcOrd="7" destOrd="0" presId="urn:microsoft.com/office/officeart/2016/7/layout/RepeatingBendingProcessNew"/>
    <dgm:cxn modelId="{CC1034B3-034A-40F7-B42D-FEF3B984A930}" type="presParOf" srcId="{9AC9B2C4-1677-4974-A8E5-20DE6158977A}" destId="{28DC07F2-5FC4-4718-8FD6-96C4058C2A5E}" srcOrd="0" destOrd="0" presId="urn:microsoft.com/office/officeart/2016/7/layout/RepeatingBendingProcessNew"/>
    <dgm:cxn modelId="{4311903D-2CE8-41B4-832D-FB8FF6D502F4}" type="presParOf" srcId="{3EC8032A-E29D-4BA4-8A2D-BEB618BCD8AC}" destId="{8E4FC7FF-25E4-4FF4-8482-72E453650F4D}" srcOrd="8" destOrd="0" presId="urn:microsoft.com/office/officeart/2016/7/layout/RepeatingBendingProcessNew"/>
    <dgm:cxn modelId="{D1EE40EF-E034-4E1E-8ED0-645CF544BA9A}" type="presParOf" srcId="{3EC8032A-E29D-4BA4-8A2D-BEB618BCD8AC}" destId="{9804CC29-10DF-4453-B99A-6DCFEF3B1D46}" srcOrd="9" destOrd="0" presId="urn:microsoft.com/office/officeart/2016/7/layout/RepeatingBendingProcessNew"/>
    <dgm:cxn modelId="{C052B443-5B10-4FB0-83D5-CDC4D9EF1F3C}" type="presParOf" srcId="{9804CC29-10DF-4453-B99A-6DCFEF3B1D46}" destId="{CE187692-1DA0-4AA5-96EB-8BD35C78FA52}" srcOrd="0" destOrd="0" presId="urn:microsoft.com/office/officeart/2016/7/layout/RepeatingBendingProcessNew"/>
    <dgm:cxn modelId="{1283503B-E224-442F-8769-DC32D651390E}" type="presParOf" srcId="{3EC8032A-E29D-4BA4-8A2D-BEB618BCD8AC}" destId="{69CC7B71-6F98-4993-9491-9652D8C76ACA}" srcOrd="10"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675971F-6BD5-4E1E-A622-69097F63986F}"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161417D7-9183-4B9C-989A-60937BF0CC47}">
      <dgm:prSet/>
      <dgm:spPr>
        <a:solidFill>
          <a:schemeClr val="accent1">
            <a:lumMod val="50000"/>
          </a:schemeClr>
        </a:solidFill>
      </dgm:spPr>
      <dgm:t>
        <a:bodyPr/>
        <a:lstStyle/>
        <a:p>
          <a:r>
            <a:rPr lang="en-US"/>
            <a:t>Crime Survey for England and Wales estimated 13.6 million people under 18 years of age experienced abuse in childhood (Office for National Statistics, 2025)</a:t>
          </a:r>
        </a:p>
      </dgm:t>
    </dgm:pt>
    <dgm:pt modelId="{BC39F3CF-36AE-4B46-8318-6FC327BD7213}" type="parTrans" cxnId="{A090BF9E-3950-41F3-8658-1E1468EF84D9}">
      <dgm:prSet/>
      <dgm:spPr/>
      <dgm:t>
        <a:bodyPr/>
        <a:lstStyle/>
        <a:p>
          <a:endParaRPr lang="en-US"/>
        </a:p>
      </dgm:t>
    </dgm:pt>
    <dgm:pt modelId="{180E15B1-9D87-4A2C-AEA9-4A71898A5FCE}" type="sibTrans" cxnId="{A090BF9E-3950-41F3-8658-1E1468EF84D9}">
      <dgm:prSet/>
      <dgm:spPr/>
      <dgm:t>
        <a:bodyPr/>
        <a:lstStyle/>
        <a:p>
          <a:endParaRPr lang="en-US"/>
        </a:p>
      </dgm:t>
    </dgm:pt>
    <dgm:pt modelId="{59051F56-307D-4DBA-980D-33C95E6B889C}">
      <dgm:prSet/>
      <dgm:spPr>
        <a:solidFill>
          <a:schemeClr val="accent1">
            <a:lumMod val="75000"/>
          </a:schemeClr>
        </a:solidFill>
      </dgm:spPr>
      <dgm:t>
        <a:bodyPr/>
        <a:lstStyle/>
        <a:p>
          <a:r>
            <a:rPr lang="en-US"/>
            <a:t>Literature focuses on physical, emotional and sexual abuse (Broekhof </a:t>
          </a:r>
          <a:r>
            <a:rPr lang="en-US" i="1"/>
            <a:t>et al</a:t>
          </a:r>
          <a:r>
            <a:rPr lang="en-US"/>
            <a:t>., 2022)</a:t>
          </a:r>
        </a:p>
      </dgm:t>
    </dgm:pt>
    <dgm:pt modelId="{0A050D2C-F44B-426D-90AA-97FA105AABB5}" type="parTrans" cxnId="{3A7340A9-66AF-42B7-8CC8-5CC1454178A3}">
      <dgm:prSet/>
      <dgm:spPr/>
      <dgm:t>
        <a:bodyPr/>
        <a:lstStyle/>
        <a:p>
          <a:endParaRPr lang="en-US"/>
        </a:p>
      </dgm:t>
    </dgm:pt>
    <dgm:pt modelId="{4C9A1A5C-A7F9-4924-ABAB-A7E7BE000281}" type="sibTrans" cxnId="{3A7340A9-66AF-42B7-8CC8-5CC1454178A3}">
      <dgm:prSet/>
      <dgm:spPr/>
      <dgm:t>
        <a:bodyPr/>
        <a:lstStyle/>
        <a:p>
          <a:endParaRPr lang="en-US"/>
        </a:p>
      </dgm:t>
    </dgm:pt>
    <dgm:pt modelId="{B0E9C444-C653-4AC5-8EB9-E26BC8D1AE15}">
      <dgm:prSet/>
      <dgm:spPr>
        <a:solidFill>
          <a:schemeClr val="accent1"/>
        </a:solidFill>
      </dgm:spPr>
      <dgm:t>
        <a:bodyPr/>
        <a:lstStyle/>
        <a:p>
          <a:r>
            <a:rPr lang="en-US" dirty="0"/>
            <a:t>Abuse causes trauma (Downey and Crummy, 2022) and is a leading factor in later offending (Dalsklev </a:t>
          </a:r>
          <a:r>
            <a:rPr lang="en-US" i="1" dirty="0"/>
            <a:t>et al</a:t>
          </a:r>
          <a:r>
            <a:rPr lang="en-US" dirty="0"/>
            <a:t>., 2021)</a:t>
          </a:r>
        </a:p>
      </dgm:t>
    </dgm:pt>
    <dgm:pt modelId="{A7B6B421-8C38-4AF4-BA8B-C16BF54CD714}" type="parTrans" cxnId="{88D18419-270B-49DF-9219-790B0B8E5278}">
      <dgm:prSet/>
      <dgm:spPr/>
      <dgm:t>
        <a:bodyPr/>
        <a:lstStyle/>
        <a:p>
          <a:endParaRPr lang="en-US"/>
        </a:p>
      </dgm:t>
    </dgm:pt>
    <dgm:pt modelId="{04C87BD7-CBCE-4951-B80A-66E02FDD6CB5}" type="sibTrans" cxnId="{88D18419-270B-49DF-9219-790B0B8E5278}">
      <dgm:prSet/>
      <dgm:spPr/>
      <dgm:t>
        <a:bodyPr/>
        <a:lstStyle/>
        <a:p>
          <a:endParaRPr lang="en-US"/>
        </a:p>
      </dgm:t>
    </dgm:pt>
    <dgm:pt modelId="{41151412-3CBE-4F18-8108-D2AC31824ED2}">
      <dgm:prSet/>
      <dgm:spPr>
        <a:solidFill>
          <a:schemeClr val="accent1">
            <a:lumMod val="60000"/>
            <a:lumOff val="40000"/>
          </a:schemeClr>
        </a:solidFill>
      </dgm:spPr>
      <dgm:t>
        <a:bodyPr/>
        <a:lstStyle/>
        <a:p>
          <a:r>
            <a:rPr lang="en-US"/>
            <a:t>Supports it not confirms it (Plummer and Cossins, 2018)</a:t>
          </a:r>
        </a:p>
      </dgm:t>
    </dgm:pt>
    <dgm:pt modelId="{59EC6A69-7F0C-4BF6-832F-6D33E95D0117}" type="parTrans" cxnId="{F22E2CEC-14E0-44C8-A1C9-4DEE6AA06969}">
      <dgm:prSet/>
      <dgm:spPr/>
      <dgm:t>
        <a:bodyPr/>
        <a:lstStyle/>
        <a:p>
          <a:endParaRPr lang="en-US"/>
        </a:p>
      </dgm:t>
    </dgm:pt>
    <dgm:pt modelId="{92E3B10F-AA92-4A5C-92BC-D185447372ED}" type="sibTrans" cxnId="{F22E2CEC-14E0-44C8-A1C9-4DEE6AA06969}">
      <dgm:prSet/>
      <dgm:spPr/>
      <dgm:t>
        <a:bodyPr/>
        <a:lstStyle/>
        <a:p>
          <a:endParaRPr lang="en-US"/>
        </a:p>
      </dgm:t>
    </dgm:pt>
    <dgm:pt modelId="{059FCCFD-44D7-4E9C-8888-1B722CF2C507}">
      <dgm:prSet/>
      <dgm:spPr>
        <a:solidFill>
          <a:schemeClr val="accent1">
            <a:lumMod val="40000"/>
            <a:lumOff val="60000"/>
          </a:schemeClr>
        </a:solidFill>
      </dgm:spPr>
      <dgm:t>
        <a:bodyPr/>
        <a:lstStyle/>
        <a:p>
          <a:r>
            <a:rPr lang="en-US" i="1"/>
            <a:t>Study with 54 sex offenders: (Voith, Anderson and Cahill, 2020)</a:t>
          </a:r>
          <a:endParaRPr lang="en-US"/>
        </a:p>
      </dgm:t>
    </dgm:pt>
    <dgm:pt modelId="{FB1F836B-D9AC-4BE3-A507-2973F52F509F}" type="parTrans" cxnId="{081E71E5-696F-4D4B-9889-A187CB557577}">
      <dgm:prSet/>
      <dgm:spPr/>
      <dgm:t>
        <a:bodyPr/>
        <a:lstStyle/>
        <a:p>
          <a:endParaRPr lang="en-US"/>
        </a:p>
      </dgm:t>
    </dgm:pt>
    <dgm:pt modelId="{840D56DC-56CA-4373-A0C9-D2315F3F3C4B}" type="sibTrans" cxnId="{081E71E5-696F-4D4B-9889-A187CB557577}">
      <dgm:prSet/>
      <dgm:spPr/>
      <dgm:t>
        <a:bodyPr/>
        <a:lstStyle/>
        <a:p>
          <a:endParaRPr lang="en-US"/>
        </a:p>
      </dgm:t>
    </dgm:pt>
    <dgm:pt modelId="{536B2008-CE3E-43A2-89BD-CB1142EA659E}">
      <dgm:prSet/>
      <dgm:spPr>
        <a:solidFill>
          <a:schemeClr val="accent1">
            <a:lumMod val="40000"/>
            <a:lumOff val="60000"/>
          </a:schemeClr>
        </a:solidFill>
      </dgm:spPr>
      <dgm:t>
        <a:bodyPr/>
        <a:lstStyle/>
        <a:p>
          <a:r>
            <a:rPr lang="en-US" i="1"/>
            <a:t>33% - sexual abuse (childhood)</a:t>
          </a:r>
          <a:endParaRPr lang="en-US"/>
        </a:p>
      </dgm:t>
    </dgm:pt>
    <dgm:pt modelId="{6716811D-2081-4104-88F6-22E83EE8662C}" type="parTrans" cxnId="{82A61F14-EF79-4399-ACAD-0B0F103261D1}">
      <dgm:prSet/>
      <dgm:spPr/>
      <dgm:t>
        <a:bodyPr/>
        <a:lstStyle/>
        <a:p>
          <a:endParaRPr lang="en-US"/>
        </a:p>
      </dgm:t>
    </dgm:pt>
    <dgm:pt modelId="{2A5E3166-053A-4437-BB6A-2820C9DA1920}" type="sibTrans" cxnId="{82A61F14-EF79-4399-ACAD-0B0F103261D1}">
      <dgm:prSet/>
      <dgm:spPr/>
      <dgm:t>
        <a:bodyPr/>
        <a:lstStyle/>
        <a:p>
          <a:endParaRPr lang="en-US"/>
        </a:p>
      </dgm:t>
    </dgm:pt>
    <dgm:pt modelId="{F5649C16-4B21-481C-8E40-F67C4323528A}">
      <dgm:prSet/>
      <dgm:spPr>
        <a:solidFill>
          <a:schemeClr val="accent1">
            <a:lumMod val="40000"/>
            <a:lumOff val="60000"/>
          </a:schemeClr>
        </a:solidFill>
      </dgm:spPr>
      <dgm:t>
        <a:bodyPr/>
        <a:lstStyle/>
        <a:p>
          <a:r>
            <a:rPr lang="en-US" i="1"/>
            <a:t>63% - psychological abuse (childhood)</a:t>
          </a:r>
          <a:endParaRPr lang="en-US"/>
        </a:p>
      </dgm:t>
    </dgm:pt>
    <dgm:pt modelId="{730AD77E-DF70-4986-AFCB-2477D1316687}" type="parTrans" cxnId="{7BFC0E45-F86A-49B7-984F-FD4C8FAE6F60}">
      <dgm:prSet/>
      <dgm:spPr/>
      <dgm:t>
        <a:bodyPr/>
        <a:lstStyle/>
        <a:p>
          <a:endParaRPr lang="en-US"/>
        </a:p>
      </dgm:t>
    </dgm:pt>
    <dgm:pt modelId="{8EF67EDE-1BD9-4964-8162-094F493FDEBB}" type="sibTrans" cxnId="{7BFC0E45-F86A-49B7-984F-FD4C8FAE6F60}">
      <dgm:prSet/>
      <dgm:spPr/>
      <dgm:t>
        <a:bodyPr/>
        <a:lstStyle/>
        <a:p>
          <a:endParaRPr lang="en-US"/>
        </a:p>
      </dgm:t>
    </dgm:pt>
    <dgm:pt modelId="{84C2347D-3EAE-4C72-B9D2-0C1E983C5031}">
      <dgm:prSet/>
      <dgm:spPr>
        <a:solidFill>
          <a:schemeClr val="accent1">
            <a:lumMod val="40000"/>
            <a:lumOff val="60000"/>
          </a:schemeClr>
        </a:solidFill>
      </dgm:spPr>
      <dgm:t>
        <a:bodyPr/>
        <a:lstStyle/>
        <a:p>
          <a:r>
            <a:rPr lang="en-US" i="1"/>
            <a:t>61% - physical abuse (childhood) </a:t>
          </a:r>
          <a:endParaRPr lang="en-US"/>
        </a:p>
      </dgm:t>
    </dgm:pt>
    <dgm:pt modelId="{AA9C7B68-90AB-4600-A302-D50513722539}" type="parTrans" cxnId="{19D902E4-399C-4EC5-9A0C-3AC344AF0BDE}">
      <dgm:prSet/>
      <dgm:spPr/>
      <dgm:t>
        <a:bodyPr/>
        <a:lstStyle/>
        <a:p>
          <a:endParaRPr lang="en-US"/>
        </a:p>
      </dgm:t>
    </dgm:pt>
    <dgm:pt modelId="{EB36FC35-B1A0-4E91-8214-B1E669CBF3B7}" type="sibTrans" cxnId="{19D902E4-399C-4EC5-9A0C-3AC344AF0BDE}">
      <dgm:prSet/>
      <dgm:spPr/>
      <dgm:t>
        <a:bodyPr/>
        <a:lstStyle/>
        <a:p>
          <a:endParaRPr lang="en-US"/>
        </a:p>
      </dgm:t>
    </dgm:pt>
    <dgm:pt modelId="{73C68914-2E0E-4153-91B9-ED99D1781929}" type="pres">
      <dgm:prSet presAssocID="{4675971F-6BD5-4E1E-A622-69097F63986F}" presName="outerComposite" presStyleCnt="0">
        <dgm:presLayoutVars>
          <dgm:chMax val="5"/>
          <dgm:dir/>
          <dgm:resizeHandles val="exact"/>
        </dgm:presLayoutVars>
      </dgm:prSet>
      <dgm:spPr/>
    </dgm:pt>
    <dgm:pt modelId="{3EFAE953-9187-4C9D-9E24-53A2670C9260}" type="pres">
      <dgm:prSet presAssocID="{4675971F-6BD5-4E1E-A622-69097F63986F}" presName="dummyMaxCanvas" presStyleCnt="0">
        <dgm:presLayoutVars/>
      </dgm:prSet>
      <dgm:spPr/>
    </dgm:pt>
    <dgm:pt modelId="{EE7CC50F-3411-4A4A-83D0-B04ADF1C4669}" type="pres">
      <dgm:prSet presAssocID="{4675971F-6BD5-4E1E-A622-69097F63986F}" presName="FiveNodes_1" presStyleLbl="node1" presStyleIdx="0" presStyleCnt="5">
        <dgm:presLayoutVars>
          <dgm:bulletEnabled val="1"/>
        </dgm:presLayoutVars>
      </dgm:prSet>
      <dgm:spPr/>
    </dgm:pt>
    <dgm:pt modelId="{B50E324E-2334-45E5-AC2B-C69B08A0A4D3}" type="pres">
      <dgm:prSet presAssocID="{4675971F-6BD5-4E1E-A622-69097F63986F}" presName="FiveNodes_2" presStyleLbl="node1" presStyleIdx="1" presStyleCnt="5">
        <dgm:presLayoutVars>
          <dgm:bulletEnabled val="1"/>
        </dgm:presLayoutVars>
      </dgm:prSet>
      <dgm:spPr/>
    </dgm:pt>
    <dgm:pt modelId="{4A9E6EAB-D8F7-4649-95B2-C88CECBB14D2}" type="pres">
      <dgm:prSet presAssocID="{4675971F-6BD5-4E1E-A622-69097F63986F}" presName="FiveNodes_3" presStyleLbl="node1" presStyleIdx="2" presStyleCnt="5">
        <dgm:presLayoutVars>
          <dgm:bulletEnabled val="1"/>
        </dgm:presLayoutVars>
      </dgm:prSet>
      <dgm:spPr/>
    </dgm:pt>
    <dgm:pt modelId="{4C2A9982-DFD4-463F-BD0D-7FC8F3E20BBD}" type="pres">
      <dgm:prSet presAssocID="{4675971F-6BD5-4E1E-A622-69097F63986F}" presName="FiveNodes_4" presStyleLbl="node1" presStyleIdx="3" presStyleCnt="5">
        <dgm:presLayoutVars>
          <dgm:bulletEnabled val="1"/>
        </dgm:presLayoutVars>
      </dgm:prSet>
      <dgm:spPr/>
    </dgm:pt>
    <dgm:pt modelId="{AD7239C6-F885-406C-9E33-D83F1C3AC977}" type="pres">
      <dgm:prSet presAssocID="{4675971F-6BD5-4E1E-A622-69097F63986F}" presName="FiveNodes_5" presStyleLbl="node1" presStyleIdx="4" presStyleCnt="5">
        <dgm:presLayoutVars>
          <dgm:bulletEnabled val="1"/>
        </dgm:presLayoutVars>
      </dgm:prSet>
      <dgm:spPr/>
    </dgm:pt>
    <dgm:pt modelId="{437A550F-B389-4A89-9FF7-FC47804748A0}" type="pres">
      <dgm:prSet presAssocID="{4675971F-6BD5-4E1E-A622-69097F63986F}" presName="FiveConn_1-2" presStyleLbl="fgAccFollowNode1" presStyleIdx="0" presStyleCnt="4">
        <dgm:presLayoutVars>
          <dgm:bulletEnabled val="1"/>
        </dgm:presLayoutVars>
      </dgm:prSet>
      <dgm:spPr/>
    </dgm:pt>
    <dgm:pt modelId="{1537E1C4-707E-44B5-A107-C288D7F5E10D}" type="pres">
      <dgm:prSet presAssocID="{4675971F-6BD5-4E1E-A622-69097F63986F}" presName="FiveConn_2-3" presStyleLbl="fgAccFollowNode1" presStyleIdx="1" presStyleCnt="4">
        <dgm:presLayoutVars>
          <dgm:bulletEnabled val="1"/>
        </dgm:presLayoutVars>
      </dgm:prSet>
      <dgm:spPr/>
    </dgm:pt>
    <dgm:pt modelId="{E99F5B17-AF0D-48A2-8364-D47E2D99B430}" type="pres">
      <dgm:prSet presAssocID="{4675971F-6BD5-4E1E-A622-69097F63986F}" presName="FiveConn_3-4" presStyleLbl="fgAccFollowNode1" presStyleIdx="2" presStyleCnt="4">
        <dgm:presLayoutVars>
          <dgm:bulletEnabled val="1"/>
        </dgm:presLayoutVars>
      </dgm:prSet>
      <dgm:spPr/>
    </dgm:pt>
    <dgm:pt modelId="{3370C75D-C98C-4A2F-81E7-E795CF0B4F2B}" type="pres">
      <dgm:prSet presAssocID="{4675971F-6BD5-4E1E-A622-69097F63986F}" presName="FiveConn_4-5" presStyleLbl="fgAccFollowNode1" presStyleIdx="3" presStyleCnt="4">
        <dgm:presLayoutVars>
          <dgm:bulletEnabled val="1"/>
        </dgm:presLayoutVars>
      </dgm:prSet>
      <dgm:spPr/>
    </dgm:pt>
    <dgm:pt modelId="{9482E855-60B2-4B2F-BA11-127D4BA83517}" type="pres">
      <dgm:prSet presAssocID="{4675971F-6BD5-4E1E-A622-69097F63986F}" presName="FiveNodes_1_text" presStyleLbl="node1" presStyleIdx="4" presStyleCnt="5">
        <dgm:presLayoutVars>
          <dgm:bulletEnabled val="1"/>
        </dgm:presLayoutVars>
      </dgm:prSet>
      <dgm:spPr/>
    </dgm:pt>
    <dgm:pt modelId="{4F6C2499-D8FF-4C51-855D-C7ADB11200AF}" type="pres">
      <dgm:prSet presAssocID="{4675971F-6BD5-4E1E-A622-69097F63986F}" presName="FiveNodes_2_text" presStyleLbl="node1" presStyleIdx="4" presStyleCnt="5">
        <dgm:presLayoutVars>
          <dgm:bulletEnabled val="1"/>
        </dgm:presLayoutVars>
      </dgm:prSet>
      <dgm:spPr/>
    </dgm:pt>
    <dgm:pt modelId="{06C4E2B4-18D7-4C83-AD45-478F2B4455C6}" type="pres">
      <dgm:prSet presAssocID="{4675971F-6BD5-4E1E-A622-69097F63986F}" presName="FiveNodes_3_text" presStyleLbl="node1" presStyleIdx="4" presStyleCnt="5">
        <dgm:presLayoutVars>
          <dgm:bulletEnabled val="1"/>
        </dgm:presLayoutVars>
      </dgm:prSet>
      <dgm:spPr/>
    </dgm:pt>
    <dgm:pt modelId="{51D85F6C-7734-4BBC-9EC0-6C6B3A095368}" type="pres">
      <dgm:prSet presAssocID="{4675971F-6BD5-4E1E-A622-69097F63986F}" presName="FiveNodes_4_text" presStyleLbl="node1" presStyleIdx="4" presStyleCnt="5">
        <dgm:presLayoutVars>
          <dgm:bulletEnabled val="1"/>
        </dgm:presLayoutVars>
      </dgm:prSet>
      <dgm:spPr/>
    </dgm:pt>
    <dgm:pt modelId="{707FA97F-2C2E-4364-B12C-52A5DBF43E19}" type="pres">
      <dgm:prSet presAssocID="{4675971F-6BD5-4E1E-A622-69097F63986F}" presName="FiveNodes_5_text" presStyleLbl="node1" presStyleIdx="4" presStyleCnt="5">
        <dgm:presLayoutVars>
          <dgm:bulletEnabled val="1"/>
        </dgm:presLayoutVars>
      </dgm:prSet>
      <dgm:spPr/>
    </dgm:pt>
  </dgm:ptLst>
  <dgm:cxnLst>
    <dgm:cxn modelId="{82A61F14-EF79-4399-ACAD-0B0F103261D1}" srcId="{059FCCFD-44D7-4E9C-8888-1B722CF2C507}" destId="{536B2008-CE3E-43A2-89BD-CB1142EA659E}" srcOrd="0" destOrd="0" parTransId="{6716811D-2081-4104-88F6-22E83EE8662C}" sibTransId="{2A5E3166-053A-4437-BB6A-2820C9DA1920}"/>
    <dgm:cxn modelId="{137C2D14-D3CB-483E-B0AC-0DD7D43A40F3}" type="presOf" srcId="{84C2347D-3EAE-4C72-B9D2-0C1E983C5031}" destId="{AD7239C6-F885-406C-9E33-D83F1C3AC977}" srcOrd="0" destOrd="3" presId="urn:microsoft.com/office/officeart/2005/8/layout/vProcess5"/>
    <dgm:cxn modelId="{A3D6E414-B815-43C9-8F04-1821E73501A4}" type="presOf" srcId="{B0E9C444-C653-4AC5-8EB9-E26BC8D1AE15}" destId="{06C4E2B4-18D7-4C83-AD45-478F2B4455C6}" srcOrd="1" destOrd="0" presId="urn:microsoft.com/office/officeart/2005/8/layout/vProcess5"/>
    <dgm:cxn modelId="{88D18419-270B-49DF-9219-790B0B8E5278}" srcId="{4675971F-6BD5-4E1E-A622-69097F63986F}" destId="{B0E9C444-C653-4AC5-8EB9-E26BC8D1AE15}" srcOrd="2" destOrd="0" parTransId="{A7B6B421-8C38-4AF4-BA8B-C16BF54CD714}" sibTransId="{04C87BD7-CBCE-4951-B80A-66E02FDD6CB5}"/>
    <dgm:cxn modelId="{DAEB525B-5545-4B2B-A8C9-3604AE97D49C}" type="presOf" srcId="{59051F56-307D-4DBA-980D-33C95E6B889C}" destId="{4F6C2499-D8FF-4C51-855D-C7ADB11200AF}" srcOrd="1" destOrd="0" presId="urn:microsoft.com/office/officeart/2005/8/layout/vProcess5"/>
    <dgm:cxn modelId="{7BFC0E45-F86A-49B7-984F-FD4C8FAE6F60}" srcId="{059FCCFD-44D7-4E9C-8888-1B722CF2C507}" destId="{F5649C16-4B21-481C-8E40-F67C4323528A}" srcOrd="1" destOrd="0" parTransId="{730AD77E-DF70-4986-AFCB-2477D1316687}" sibTransId="{8EF67EDE-1BD9-4964-8162-094F493FDEBB}"/>
    <dgm:cxn modelId="{C5ABC34B-5620-470A-B2A5-6068B6913BDC}" type="presOf" srcId="{41151412-3CBE-4F18-8108-D2AC31824ED2}" destId="{4C2A9982-DFD4-463F-BD0D-7FC8F3E20BBD}" srcOrd="0" destOrd="0" presId="urn:microsoft.com/office/officeart/2005/8/layout/vProcess5"/>
    <dgm:cxn modelId="{D4114B4D-4FDF-4078-8232-7A37AC0E0CB2}" type="presOf" srcId="{4675971F-6BD5-4E1E-A622-69097F63986F}" destId="{73C68914-2E0E-4153-91B9-ED99D1781929}" srcOrd="0" destOrd="0" presId="urn:microsoft.com/office/officeart/2005/8/layout/vProcess5"/>
    <dgm:cxn modelId="{411E7953-9C13-4513-9D1D-64A577999F62}" type="presOf" srcId="{059FCCFD-44D7-4E9C-8888-1B722CF2C507}" destId="{707FA97F-2C2E-4364-B12C-52A5DBF43E19}" srcOrd="1" destOrd="0" presId="urn:microsoft.com/office/officeart/2005/8/layout/vProcess5"/>
    <dgm:cxn modelId="{B61BB184-42DF-4737-9018-828B2910A3C7}" type="presOf" srcId="{84C2347D-3EAE-4C72-B9D2-0C1E983C5031}" destId="{707FA97F-2C2E-4364-B12C-52A5DBF43E19}" srcOrd="1" destOrd="3" presId="urn:microsoft.com/office/officeart/2005/8/layout/vProcess5"/>
    <dgm:cxn modelId="{F04B1D87-3FC2-4AA0-9685-8F15E723F52D}" type="presOf" srcId="{161417D7-9183-4B9C-989A-60937BF0CC47}" destId="{EE7CC50F-3411-4A4A-83D0-B04ADF1C4669}" srcOrd="0" destOrd="0" presId="urn:microsoft.com/office/officeart/2005/8/layout/vProcess5"/>
    <dgm:cxn modelId="{1F616E8F-161E-4BC4-989E-A0D6440D5446}" type="presOf" srcId="{92E3B10F-AA92-4A5C-92BC-D185447372ED}" destId="{3370C75D-C98C-4A2F-81E7-E795CF0B4F2B}" srcOrd="0" destOrd="0" presId="urn:microsoft.com/office/officeart/2005/8/layout/vProcess5"/>
    <dgm:cxn modelId="{A090BF9E-3950-41F3-8658-1E1468EF84D9}" srcId="{4675971F-6BD5-4E1E-A622-69097F63986F}" destId="{161417D7-9183-4B9C-989A-60937BF0CC47}" srcOrd="0" destOrd="0" parTransId="{BC39F3CF-36AE-4B46-8318-6FC327BD7213}" sibTransId="{180E15B1-9D87-4A2C-AEA9-4A71898A5FCE}"/>
    <dgm:cxn modelId="{E101239F-0632-4858-879F-C285BBFA23B5}" type="presOf" srcId="{59051F56-307D-4DBA-980D-33C95E6B889C}" destId="{B50E324E-2334-45E5-AC2B-C69B08A0A4D3}" srcOrd="0" destOrd="0" presId="urn:microsoft.com/office/officeart/2005/8/layout/vProcess5"/>
    <dgm:cxn modelId="{3A7340A9-66AF-42B7-8CC8-5CC1454178A3}" srcId="{4675971F-6BD5-4E1E-A622-69097F63986F}" destId="{59051F56-307D-4DBA-980D-33C95E6B889C}" srcOrd="1" destOrd="0" parTransId="{0A050D2C-F44B-426D-90AA-97FA105AABB5}" sibTransId="{4C9A1A5C-A7F9-4924-ABAB-A7E7BE000281}"/>
    <dgm:cxn modelId="{DE16E2AE-A1EE-43E1-A97F-CB9B84D5C95A}" type="presOf" srcId="{059FCCFD-44D7-4E9C-8888-1B722CF2C507}" destId="{AD7239C6-F885-406C-9E33-D83F1C3AC977}" srcOrd="0" destOrd="0" presId="urn:microsoft.com/office/officeart/2005/8/layout/vProcess5"/>
    <dgm:cxn modelId="{793514B5-A809-4F96-8D93-E43B99537E2B}" type="presOf" srcId="{B0E9C444-C653-4AC5-8EB9-E26BC8D1AE15}" destId="{4A9E6EAB-D8F7-4649-95B2-C88CECBB14D2}" srcOrd="0" destOrd="0" presId="urn:microsoft.com/office/officeart/2005/8/layout/vProcess5"/>
    <dgm:cxn modelId="{3E8219BB-1E62-42F0-B2A8-D1C5B917C3F1}" type="presOf" srcId="{4C9A1A5C-A7F9-4924-ABAB-A7E7BE000281}" destId="{1537E1C4-707E-44B5-A107-C288D7F5E10D}" srcOrd="0" destOrd="0" presId="urn:microsoft.com/office/officeart/2005/8/layout/vProcess5"/>
    <dgm:cxn modelId="{2DF850C6-C32B-43D6-8234-B3F6AF60EEB6}" type="presOf" srcId="{F5649C16-4B21-481C-8E40-F67C4323528A}" destId="{AD7239C6-F885-406C-9E33-D83F1C3AC977}" srcOrd="0" destOrd="2" presId="urn:microsoft.com/office/officeart/2005/8/layout/vProcess5"/>
    <dgm:cxn modelId="{BA5ECDC8-9B05-43FB-8FB5-6D9451507350}" type="presOf" srcId="{F5649C16-4B21-481C-8E40-F67C4323528A}" destId="{707FA97F-2C2E-4364-B12C-52A5DBF43E19}" srcOrd="1" destOrd="2" presId="urn:microsoft.com/office/officeart/2005/8/layout/vProcess5"/>
    <dgm:cxn modelId="{3D68E8D4-376A-47D2-B4D8-C59CBA4EEE59}" type="presOf" srcId="{536B2008-CE3E-43A2-89BD-CB1142EA659E}" destId="{AD7239C6-F885-406C-9E33-D83F1C3AC977}" srcOrd="0" destOrd="1" presId="urn:microsoft.com/office/officeart/2005/8/layout/vProcess5"/>
    <dgm:cxn modelId="{B3463FD5-7604-4BF7-85C1-04DEAF5D3D41}" type="presOf" srcId="{161417D7-9183-4B9C-989A-60937BF0CC47}" destId="{9482E855-60B2-4B2F-BA11-127D4BA83517}" srcOrd="1" destOrd="0" presId="urn:microsoft.com/office/officeart/2005/8/layout/vProcess5"/>
    <dgm:cxn modelId="{6FB804DE-875F-423C-8DCF-8C2AFF999A4E}" type="presOf" srcId="{180E15B1-9D87-4A2C-AEA9-4A71898A5FCE}" destId="{437A550F-B389-4A89-9FF7-FC47804748A0}" srcOrd="0" destOrd="0" presId="urn:microsoft.com/office/officeart/2005/8/layout/vProcess5"/>
    <dgm:cxn modelId="{19D902E4-399C-4EC5-9A0C-3AC344AF0BDE}" srcId="{059FCCFD-44D7-4E9C-8888-1B722CF2C507}" destId="{84C2347D-3EAE-4C72-B9D2-0C1E983C5031}" srcOrd="2" destOrd="0" parTransId="{AA9C7B68-90AB-4600-A302-D50513722539}" sibTransId="{EB36FC35-B1A0-4E91-8214-B1E669CBF3B7}"/>
    <dgm:cxn modelId="{081E71E5-696F-4D4B-9889-A187CB557577}" srcId="{4675971F-6BD5-4E1E-A622-69097F63986F}" destId="{059FCCFD-44D7-4E9C-8888-1B722CF2C507}" srcOrd="4" destOrd="0" parTransId="{FB1F836B-D9AC-4BE3-A507-2973F52F509F}" sibTransId="{840D56DC-56CA-4373-A0C9-D2315F3F3C4B}"/>
    <dgm:cxn modelId="{F22E2CEC-14E0-44C8-A1C9-4DEE6AA06969}" srcId="{4675971F-6BD5-4E1E-A622-69097F63986F}" destId="{41151412-3CBE-4F18-8108-D2AC31824ED2}" srcOrd="3" destOrd="0" parTransId="{59EC6A69-7F0C-4BF6-832F-6D33E95D0117}" sibTransId="{92E3B10F-AA92-4A5C-92BC-D185447372ED}"/>
    <dgm:cxn modelId="{03786CF2-75E5-438D-AC01-9892842132AF}" type="presOf" srcId="{41151412-3CBE-4F18-8108-D2AC31824ED2}" destId="{51D85F6C-7734-4BBC-9EC0-6C6B3A095368}" srcOrd="1" destOrd="0" presId="urn:microsoft.com/office/officeart/2005/8/layout/vProcess5"/>
    <dgm:cxn modelId="{494F86F7-05B6-45D7-9ED5-DA10E53C2E9D}" type="presOf" srcId="{536B2008-CE3E-43A2-89BD-CB1142EA659E}" destId="{707FA97F-2C2E-4364-B12C-52A5DBF43E19}" srcOrd="1" destOrd="1" presId="urn:microsoft.com/office/officeart/2005/8/layout/vProcess5"/>
    <dgm:cxn modelId="{49F5E4F8-2708-4B8A-972F-3CBB92200029}" type="presOf" srcId="{04C87BD7-CBCE-4951-B80A-66E02FDD6CB5}" destId="{E99F5B17-AF0D-48A2-8364-D47E2D99B430}" srcOrd="0" destOrd="0" presId="urn:microsoft.com/office/officeart/2005/8/layout/vProcess5"/>
    <dgm:cxn modelId="{BD57858C-5D6C-493A-AAB4-D8A7272FE54B}" type="presParOf" srcId="{73C68914-2E0E-4153-91B9-ED99D1781929}" destId="{3EFAE953-9187-4C9D-9E24-53A2670C9260}" srcOrd="0" destOrd="0" presId="urn:microsoft.com/office/officeart/2005/8/layout/vProcess5"/>
    <dgm:cxn modelId="{A7630C43-57A7-4239-A96F-4013854B6FB3}" type="presParOf" srcId="{73C68914-2E0E-4153-91B9-ED99D1781929}" destId="{EE7CC50F-3411-4A4A-83D0-B04ADF1C4669}" srcOrd="1" destOrd="0" presId="urn:microsoft.com/office/officeart/2005/8/layout/vProcess5"/>
    <dgm:cxn modelId="{B47F0325-66AB-4B5C-B717-D18AF1598E76}" type="presParOf" srcId="{73C68914-2E0E-4153-91B9-ED99D1781929}" destId="{B50E324E-2334-45E5-AC2B-C69B08A0A4D3}" srcOrd="2" destOrd="0" presId="urn:microsoft.com/office/officeart/2005/8/layout/vProcess5"/>
    <dgm:cxn modelId="{61AF4C10-0E5F-48D4-A32C-7A0C3FE13BF9}" type="presParOf" srcId="{73C68914-2E0E-4153-91B9-ED99D1781929}" destId="{4A9E6EAB-D8F7-4649-95B2-C88CECBB14D2}" srcOrd="3" destOrd="0" presId="urn:microsoft.com/office/officeart/2005/8/layout/vProcess5"/>
    <dgm:cxn modelId="{DB17A45B-0AD3-4992-99FD-90B4622C6453}" type="presParOf" srcId="{73C68914-2E0E-4153-91B9-ED99D1781929}" destId="{4C2A9982-DFD4-463F-BD0D-7FC8F3E20BBD}" srcOrd="4" destOrd="0" presId="urn:microsoft.com/office/officeart/2005/8/layout/vProcess5"/>
    <dgm:cxn modelId="{B09ABF92-D5E7-462E-AC3D-0AEA42507F90}" type="presParOf" srcId="{73C68914-2E0E-4153-91B9-ED99D1781929}" destId="{AD7239C6-F885-406C-9E33-D83F1C3AC977}" srcOrd="5" destOrd="0" presId="urn:microsoft.com/office/officeart/2005/8/layout/vProcess5"/>
    <dgm:cxn modelId="{1BF269C0-76B6-4E41-9344-8D1001F60E27}" type="presParOf" srcId="{73C68914-2E0E-4153-91B9-ED99D1781929}" destId="{437A550F-B389-4A89-9FF7-FC47804748A0}" srcOrd="6" destOrd="0" presId="urn:microsoft.com/office/officeart/2005/8/layout/vProcess5"/>
    <dgm:cxn modelId="{1894DD76-2A38-4D5F-ACFB-F55896F19D3D}" type="presParOf" srcId="{73C68914-2E0E-4153-91B9-ED99D1781929}" destId="{1537E1C4-707E-44B5-A107-C288D7F5E10D}" srcOrd="7" destOrd="0" presId="urn:microsoft.com/office/officeart/2005/8/layout/vProcess5"/>
    <dgm:cxn modelId="{DD069427-F2DC-4A26-BB29-E6554C45BDEA}" type="presParOf" srcId="{73C68914-2E0E-4153-91B9-ED99D1781929}" destId="{E99F5B17-AF0D-48A2-8364-D47E2D99B430}" srcOrd="8" destOrd="0" presId="urn:microsoft.com/office/officeart/2005/8/layout/vProcess5"/>
    <dgm:cxn modelId="{AA932A7F-4453-4D17-87E5-A75E189607A9}" type="presParOf" srcId="{73C68914-2E0E-4153-91B9-ED99D1781929}" destId="{3370C75D-C98C-4A2F-81E7-E795CF0B4F2B}" srcOrd="9" destOrd="0" presId="urn:microsoft.com/office/officeart/2005/8/layout/vProcess5"/>
    <dgm:cxn modelId="{DED9483D-0C18-45CE-B3D7-675153B39BC7}" type="presParOf" srcId="{73C68914-2E0E-4153-91B9-ED99D1781929}" destId="{9482E855-60B2-4B2F-BA11-127D4BA83517}" srcOrd="10" destOrd="0" presId="urn:microsoft.com/office/officeart/2005/8/layout/vProcess5"/>
    <dgm:cxn modelId="{91B0924D-D465-44F7-A970-1714D0E29937}" type="presParOf" srcId="{73C68914-2E0E-4153-91B9-ED99D1781929}" destId="{4F6C2499-D8FF-4C51-855D-C7ADB11200AF}" srcOrd="11" destOrd="0" presId="urn:microsoft.com/office/officeart/2005/8/layout/vProcess5"/>
    <dgm:cxn modelId="{E1550F9B-879A-4CA0-9A94-03A6DC44E178}" type="presParOf" srcId="{73C68914-2E0E-4153-91B9-ED99D1781929}" destId="{06C4E2B4-18D7-4C83-AD45-478F2B4455C6}" srcOrd="12" destOrd="0" presId="urn:microsoft.com/office/officeart/2005/8/layout/vProcess5"/>
    <dgm:cxn modelId="{75F54D7C-578D-4309-8B8C-5178789F74A4}" type="presParOf" srcId="{73C68914-2E0E-4153-91B9-ED99D1781929}" destId="{51D85F6C-7734-4BBC-9EC0-6C6B3A095368}" srcOrd="13" destOrd="0" presId="urn:microsoft.com/office/officeart/2005/8/layout/vProcess5"/>
    <dgm:cxn modelId="{AC3FA34D-1725-4E67-81ED-F256C926BD31}" type="presParOf" srcId="{73C68914-2E0E-4153-91B9-ED99D1781929}" destId="{707FA97F-2C2E-4364-B12C-52A5DBF43E19}"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23BDD4B-3867-4DCD-AB17-8C1978278061}" type="doc">
      <dgm:prSet loTypeId="urn:microsoft.com/office/officeart/2005/8/layout/vProcess5" loCatId="process" qsTypeId="urn:microsoft.com/office/officeart/2005/8/quickstyle/simple4" qsCatId="simple" csTypeId="urn:microsoft.com/office/officeart/2005/8/colors/accent1_3" csCatId="accent1" phldr="1"/>
      <dgm:spPr/>
      <dgm:t>
        <a:bodyPr/>
        <a:lstStyle/>
        <a:p>
          <a:endParaRPr lang="en-US"/>
        </a:p>
      </dgm:t>
    </dgm:pt>
    <dgm:pt modelId="{C62CC711-498B-4D1C-821F-69B4EB642989}">
      <dgm:prSet/>
      <dgm:spPr/>
      <dgm:t>
        <a:bodyPr/>
        <a:lstStyle/>
        <a:p>
          <a:r>
            <a:rPr lang="en-US" dirty="0"/>
            <a:t>Banduras Social Learning Theory – observe and model behaviour (Anderson and Kras, 2005)</a:t>
          </a:r>
        </a:p>
      </dgm:t>
    </dgm:pt>
    <dgm:pt modelId="{7E25D806-D99B-45DB-B074-0864D7F9D7D6}" type="parTrans" cxnId="{22E099F7-EFF6-44A4-BB4E-EDEC2BD059E5}">
      <dgm:prSet/>
      <dgm:spPr/>
      <dgm:t>
        <a:bodyPr/>
        <a:lstStyle/>
        <a:p>
          <a:endParaRPr lang="en-US"/>
        </a:p>
      </dgm:t>
    </dgm:pt>
    <dgm:pt modelId="{58D5D996-CBCA-4BC8-98A8-98AD0587274D}" type="sibTrans" cxnId="{22E099F7-EFF6-44A4-BB4E-EDEC2BD059E5}">
      <dgm:prSet/>
      <dgm:spPr/>
      <dgm:t>
        <a:bodyPr/>
        <a:lstStyle/>
        <a:p>
          <a:endParaRPr lang="en-US"/>
        </a:p>
      </dgm:t>
    </dgm:pt>
    <dgm:pt modelId="{0445D62B-1CF0-4575-A8D9-BD9EE57AD3F0}">
      <dgm:prSet/>
      <dgm:spPr/>
      <dgm:t>
        <a:bodyPr/>
        <a:lstStyle/>
        <a:p>
          <a:r>
            <a:rPr lang="en-US"/>
            <a:t>Abuse was the normal way of conflict resolution – cycle of violence (Yohros, 2021)</a:t>
          </a:r>
        </a:p>
      </dgm:t>
    </dgm:pt>
    <dgm:pt modelId="{A7922F2F-6397-478E-B4B6-AA5B7EB0CE93}" type="parTrans" cxnId="{BD2E6107-B5D3-400F-858B-53DE6EEAC00E}">
      <dgm:prSet/>
      <dgm:spPr/>
      <dgm:t>
        <a:bodyPr/>
        <a:lstStyle/>
        <a:p>
          <a:endParaRPr lang="en-US"/>
        </a:p>
      </dgm:t>
    </dgm:pt>
    <dgm:pt modelId="{DAD5F7A6-ACF6-43E8-B43D-F1015D5F5DCF}" type="sibTrans" cxnId="{BD2E6107-B5D3-400F-858B-53DE6EEAC00E}">
      <dgm:prSet/>
      <dgm:spPr/>
      <dgm:t>
        <a:bodyPr/>
        <a:lstStyle/>
        <a:p>
          <a:endParaRPr lang="en-US"/>
        </a:p>
      </dgm:t>
    </dgm:pt>
    <dgm:pt modelId="{0F72A4C1-5D92-423A-B0C7-C1BD2F31B916}">
      <dgm:prSet/>
      <dgm:spPr/>
      <dgm:t>
        <a:bodyPr/>
        <a:lstStyle/>
        <a:p>
          <a:r>
            <a:rPr lang="en-US"/>
            <a:t>Victim of abuse increases the predisposition of offending – violent crimes, abuse and the use of illicit drugs (Jiang </a:t>
          </a:r>
          <a:r>
            <a:rPr lang="en-US" i="1"/>
            <a:t>et al</a:t>
          </a:r>
          <a:r>
            <a:rPr lang="en-US"/>
            <a:t>., 2025)</a:t>
          </a:r>
        </a:p>
      </dgm:t>
    </dgm:pt>
    <dgm:pt modelId="{E2B1D614-2188-4D8A-9ADA-8CEEF841E3F3}" type="parTrans" cxnId="{BB2A8860-9E2B-4D06-BB3C-A641F6BAD81F}">
      <dgm:prSet/>
      <dgm:spPr/>
      <dgm:t>
        <a:bodyPr/>
        <a:lstStyle/>
        <a:p>
          <a:endParaRPr lang="en-US"/>
        </a:p>
      </dgm:t>
    </dgm:pt>
    <dgm:pt modelId="{4E6A2938-A986-4383-89DF-264A00A5AD71}" type="sibTrans" cxnId="{BB2A8860-9E2B-4D06-BB3C-A641F6BAD81F}">
      <dgm:prSet/>
      <dgm:spPr/>
      <dgm:t>
        <a:bodyPr/>
        <a:lstStyle/>
        <a:p>
          <a:endParaRPr lang="en-US"/>
        </a:p>
      </dgm:t>
    </dgm:pt>
    <dgm:pt modelId="{50BC3F73-CF03-41BD-B489-730008018965}">
      <dgm:prSet/>
      <dgm:spPr/>
      <dgm:t>
        <a:bodyPr/>
        <a:lstStyle/>
        <a:p>
          <a:r>
            <a:rPr lang="en-US"/>
            <a:t>People involved with the CJS report higher levels of ACEs than the general population (Ford </a:t>
          </a:r>
          <a:r>
            <a:rPr lang="en-US" i="1"/>
            <a:t>et al</a:t>
          </a:r>
          <a:r>
            <a:rPr lang="en-US"/>
            <a:t>., 2019)</a:t>
          </a:r>
        </a:p>
      </dgm:t>
    </dgm:pt>
    <dgm:pt modelId="{E8016C26-B94B-4BF0-80FA-B13344EE3D98}" type="parTrans" cxnId="{DF78622E-ADD7-444B-BC4D-E7BEC66D060C}">
      <dgm:prSet/>
      <dgm:spPr/>
      <dgm:t>
        <a:bodyPr/>
        <a:lstStyle/>
        <a:p>
          <a:endParaRPr lang="en-US"/>
        </a:p>
      </dgm:t>
    </dgm:pt>
    <dgm:pt modelId="{B4C0FEB3-7D35-43EE-A484-8AE5AF121A86}" type="sibTrans" cxnId="{DF78622E-ADD7-444B-BC4D-E7BEC66D060C}">
      <dgm:prSet/>
      <dgm:spPr/>
      <dgm:t>
        <a:bodyPr/>
        <a:lstStyle/>
        <a:p>
          <a:endParaRPr lang="en-US"/>
        </a:p>
      </dgm:t>
    </dgm:pt>
    <dgm:pt modelId="{34B81265-7E12-4207-AA1A-AB53FA595C70}" type="pres">
      <dgm:prSet presAssocID="{523BDD4B-3867-4DCD-AB17-8C1978278061}" presName="outerComposite" presStyleCnt="0">
        <dgm:presLayoutVars>
          <dgm:chMax val="5"/>
          <dgm:dir/>
          <dgm:resizeHandles val="exact"/>
        </dgm:presLayoutVars>
      </dgm:prSet>
      <dgm:spPr/>
    </dgm:pt>
    <dgm:pt modelId="{F5686FC1-34F2-43F9-9744-965CB315D2C1}" type="pres">
      <dgm:prSet presAssocID="{523BDD4B-3867-4DCD-AB17-8C1978278061}" presName="dummyMaxCanvas" presStyleCnt="0">
        <dgm:presLayoutVars/>
      </dgm:prSet>
      <dgm:spPr/>
    </dgm:pt>
    <dgm:pt modelId="{08D38ADF-EF1E-4148-890E-01CA6493AD18}" type="pres">
      <dgm:prSet presAssocID="{523BDD4B-3867-4DCD-AB17-8C1978278061}" presName="FourNodes_1" presStyleLbl="node1" presStyleIdx="0" presStyleCnt="4">
        <dgm:presLayoutVars>
          <dgm:bulletEnabled val="1"/>
        </dgm:presLayoutVars>
      </dgm:prSet>
      <dgm:spPr/>
    </dgm:pt>
    <dgm:pt modelId="{2B5FFDAB-6C53-4B75-897D-FADEE8D91607}" type="pres">
      <dgm:prSet presAssocID="{523BDD4B-3867-4DCD-AB17-8C1978278061}" presName="FourNodes_2" presStyleLbl="node1" presStyleIdx="1" presStyleCnt="4">
        <dgm:presLayoutVars>
          <dgm:bulletEnabled val="1"/>
        </dgm:presLayoutVars>
      </dgm:prSet>
      <dgm:spPr/>
    </dgm:pt>
    <dgm:pt modelId="{1C89C27E-80FE-4247-922D-FDAF0B7025F7}" type="pres">
      <dgm:prSet presAssocID="{523BDD4B-3867-4DCD-AB17-8C1978278061}" presName="FourNodes_3" presStyleLbl="node1" presStyleIdx="2" presStyleCnt="4">
        <dgm:presLayoutVars>
          <dgm:bulletEnabled val="1"/>
        </dgm:presLayoutVars>
      </dgm:prSet>
      <dgm:spPr/>
    </dgm:pt>
    <dgm:pt modelId="{AA213804-0B6A-495B-BA9E-AEF4C230438D}" type="pres">
      <dgm:prSet presAssocID="{523BDD4B-3867-4DCD-AB17-8C1978278061}" presName="FourNodes_4" presStyleLbl="node1" presStyleIdx="3" presStyleCnt="4">
        <dgm:presLayoutVars>
          <dgm:bulletEnabled val="1"/>
        </dgm:presLayoutVars>
      </dgm:prSet>
      <dgm:spPr/>
    </dgm:pt>
    <dgm:pt modelId="{1D95AF18-801A-4FC4-B6EA-AA3B2B64879E}" type="pres">
      <dgm:prSet presAssocID="{523BDD4B-3867-4DCD-AB17-8C1978278061}" presName="FourConn_1-2" presStyleLbl="fgAccFollowNode1" presStyleIdx="0" presStyleCnt="3">
        <dgm:presLayoutVars>
          <dgm:bulletEnabled val="1"/>
        </dgm:presLayoutVars>
      </dgm:prSet>
      <dgm:spPr/>
    </dgm:pt>
    <dgm:pt modelId="{7A6A27FB-7387-4BF1-A7C7-CAE1D95A2F50}" type="pres">
      <dgm:prSet presAssocID="{523BDD4B-3867-4DCD-AB17-8C1978278061}" presName="FourConn_2-3" presStyleLbl="fgAccFollowNode1" presStyleIdx="1" presStyleCnt="3">
        <dgm:presLayoutVars>
          <dgm:bulletEnabled val="1"/>
        </dgm:presLayoutVars>
      </dgm:prSet>
      <dgm:spPr/>
    </dgm:pt>
    <dgm:pt modelId="{84477DF1-240E-4C3E-8C00-8BC0719A4668}" type="pres">
      <dgm:prSet presAssocID="{523BDD4B-3867-4DCD-AB17-8C1978278061}" presName="FourConn_3-4" presStyleLbl="fgAccFollowNode1" presStyleIdx="2" presStyleCnt="3">
        <dgm:presLayoutVars>
          <dgm:bulletEnabled val="1"/>
        </dgm:presLayoutVars>
      </dgm:prSet>
      <dgm:spPr/>
    </dgm:pt>
    <dgm:pt modelId="{AF2FACDD-AE12-4DE2-A138-BAA7824FBB3D}" type="pres">
      <dgm:prSet presAssocID="{523BDD4B-3867-4DCD-AB17-8C1978278061}" presName="FourNodes_1_text" presStyleLbl="node1" presStyleIdx="3" presStyleCnt="4">
        <dgm:presLayoutVars>
          <dgm:bulletEnabled val="1"/>
        </dgm:presLayoutVars>
      </dgm:prSet>
      <dgm:spPr/>
    </dgm:pt>
    <dgm:pt modelId="{BD167B68-79BD-4752-92D5-046E2EA34276}" type="pres">
      <dgm:prSet presAssocID="{523BDD4B-3867-4DCD-AB17-8C1978278061}" presName="FourNodes_2_text" presStyleLbl="node1" presStyleIdx="3" presStyleCnt="4">
        <dgm:presLayoutVars>
          <dgm:bulletEnabled val="1"/>
        </dgm:presLayoutVars>
      </dgm:prSet>
      <dgm:spPr/>
    </dgm:pt>
    <dgm:pt modelId="{E98CDAC6-3D0C-4672-BEE1-8B8502A38026}" type="pres">
      <dgm:prSet presAssocID="{523BDD4B-3867-4DCD-AB17-8C1978278061}" presName="FourNodes_3_text" presStyleLbl="node1" presStyleIdx="3" presStyleCnt="4">
        <dgm:presLayoutVars>
          <dgm:bulletEnabled val="1"/>
        </dgm:presLayoutVars>
      </dgm:prSet>
      <dgm:spPr/>
    </dgm:pt>
    <dgm:pt modelId="{7475E75F-3801-49D4-B27E-AC41E6AC7C2C}" type="pres">
      <dgm:prSet presAssocID="{523BDD4B-3867-4DCD-AB17-8C1978278061}" presName="FourNodes_4_text" presStyleLbl="node1" presStyleIdx="3" presStyleCnt="4">
        <dgm:presLayoutVars>
          <dgm:bulletEnabled val="1"/>
        </dgm:presLayoutVars>
      </dgm:prSet>
      <dgm:spPr/>
    </dgm:pt>
  </dgm:ptLst>
  <dgm:cxnLst>
    <dgm:cxn modelId="{8EC3B305-2145-47F9-AB1E-79F807635837}" type="presOf" srcId="{0445D62B-1CF0-4575-A8D9-BD9EE57AD3F0}" destId="{2B5FFDAB-6C53-4B75-897D-FADEE8D91607}" srcOrd="0" destOrd="0" presId="urn:microsoft.com/office/officeart/2005/8/layout/vProcess5"/>
    <dgm:cxn modelId="{BD2E6107-B5D3-400F-858B-53DE6EEAC00E}" srcId="{523BDD4B-3867-4DCD-AB17-8C1978278061}" destId="{0445D62B-1CF0-4575-A8D9-BD9EE57AD3F0}" srcOrd="1" destOrd="0" parTransId="{A7922F2F-6397-478E-B4B6-AA5B7EB0CE93}" sibTransId="{DAD5F7A6-ACF6-43E8-B43D-F1015D5F5DCF}"/>
    <dgm:cxn modelId="{A982B10A-750D-4AF9-8505-21E5EC7724CF}" type="presOf" srcId="{0445D62B-1CF0-4575-A8D9-BD9EE57AD3F0}" destId="{BD167B68-79BD-4752-92D5-046E2EA34276}" srcOrd="1" destOrd="0" presId="urn:microsoft.com/office/officeart/2005/8/layout/vProcess5"/>
    <dgm:cxn modelId="{4E087E27-C2EB-40AD-B42B-C70F1C599492}" type="presOf" srcId="{58D5D996-CBCA-4BC8-98A8-98AD0587274D}" destId="{1D95AF18-801A-4FC4-B6EA-AA3B2B64879E}" srcOrd="0" destOrd="0" presId="urn:microsoft.com/office/officeart/2005/8/layout/vProcess5"/>
    <dgm:cxn modelId="{DF78622E-ADD7-444B-BC4D-E7BEC66D060C}" srcId="{523BDD4B-3867-4DCD-AB17-8C1978278061}" destId="{50BC3F73-CF03-41BD-B489-730008018965}" srcOrd="3" destOrd="0" parTransId="{E8016C26-B94B-4BF0-80FA-B13344EE3D98}" sibTransId="{B4C0FEB3-7D35-43EE-A484-8AE5AF121A86}"/>
    <dgm:cxn modelId="{A9D3765C-2079-41E4-A62A-365025C3863E}" type="presOf" srcId="{0F72A4C1-5D92-423A-B0C7-C1BD2F31B916}" destId="{1C89C27E-80FE-4247-922D-FDAF0B7025F7}" srcOrd="0" destOrd="0" presId="urn:microsoft.com/office/officeart/2005/8/layout/vProcess5"/>
    <dgm:cxn modelId="{13FAC45E-7687-4A87-85C8-1CFCC37E7463}" type="presOf" srcId="{C62CC711-498B-4D1C-821F-69B4EB642989}" destId="{08D38ADF-EF1E-4148-890E-01CA6493AD18}" srcOrd="0" destOrd="0" presId="urn:microsoft.com/office/officeart/2005/8/layout/vProcess5"/>
    <dgm:cxn modelId="{BB2A8860-9E2B-4D06-BB3C-A641F6BAD81F}" srcId="{523BDD4B-3867-4DCD-AB17-8C1978278061}" destId="{0F72A4C1-5D92-423A-B0C7-C1BD2F31B916}" srcOrd="2" destOrd="0" parTransId="{E2B1D614-2188-4D8A-9ADA-8CEEF841E3F3}" sibTransId="{4E6A2938-A986-4383-89DF-264A00A5AD71}"/>
    <dgm:cxn modelId="{07FFE661-FE3E-41FA-8311-A6B225EF364B}" type="presOf" srcId="{50BC3F73-CF03-41BD-B489-730008018965}" destId="{7475E75F-3801-49D4-B27E-AC41E6AC7C2C}" srcOrd="1" destOrd="0" presId="urn:microsoft.com/office/officeart/2005/8/layout/vProcess5"/>
    <dgm:cxn modelId="{5614E654-3B5A-4A9D-AB5A-B7F1FA0B6D9B}" type="presOf" srcId="{523BDD4B-3867-4DCD-AB17-8C1978278061}" destId="{34B81265-7E12-4207-AA1A-AB53FA595C70}" srcOrd="0" destOrd="0" presId="urn:microsoft.com/office/officeart/2005/8/layout/vProcess5"/>
    <dgm:cxn modelId="{9B9AE685-3296-4E58-AF56-D63AEB6758DE}" type="presOf" srcId="{4E6A2938-A986-4383-89DF-264A00A5AD71}" destId="{84477DF1-240E-4C3E-8C00-8BC0719A4668}" srcOrd="0" destOrd="0" presId="urn:microsoft.com/office/officeart/2005/8/layout/vProcess5"/>
    <dgm:cxn modelId="{CB7DAF8F-57DE-4667-9FFA-C0A32435FC40}" type="presOf" srcId="{0F72A4C1-5D92-423A-B0C7-C1BD2F31B916}" destId="{E98CDAC6-3D0C-4672-BEE1-8B8502A38026}" srcOrd="1" destOrd="0" presId="urn:microsoft.com/office/officeart/2005/8/layout/vProcess5"/>
    <dgm:cxn modelId="{BB7813DC-E49F-4217-87E3-ADEEEBDDB0BD}" type="presOf" srcId="{50BC3F73-CF03-41BD-B489-730008018965}" destId="{AA213804-0B6A-495B-BA9E-AEF4C230438D}" srcOrd="0" destOrd="0" presId="urn:microsoft.com/office/officeart/2005/8/layout/vProcess5"/>
    <dgm:cxn modelId="{22E099F7-EFF6-44A4-BB4E-EDEC2BD059E5}" srcId="{523BDD4B-3867-4DCD-AB17-8C1978278061}" destId="{C62CC711-498B-4D1C-821F-69B4EB642989}" srcOrd="0" destOrd="0" parTransId="{7E25D806-D99B-45DB-B074-0864D7F9D7D6}" sibTransId="{58D5D996-CBCA-4BC8-98A8-98AD0587274D}"/>
    <dgm:cxn modelId="{5EB7B0F8-C4F9-4495-B20B-2A03BF30E2B5}" type="presOf" srcId="{C62CC711-498B-4D1C-821F-69B4EB642989}" destId="{AF2FACDD-AE12-4DE2-A138-BAA7824FBB3D}" srcOrd="1" destOrd="0" presId="urn:microsoft.com/office/officeart/2005/8/layout/vProcess5"/>
    <dgm:cxn modelId="{033E2CFA-5330-4F9A-9EED-E83E88F9522D}" type="presOf" srcId="{DAD5F7A6-ACF6-43E8-B43D-F1015D5F5DCF}" destId="{7A6A27FB-7387-4BF1-A7C7-CAE1D95A2F50}" srcOrd="0" destOrd="0" presId="urn:microsoft.com/office/officeart/2005/8/layout/vProcess5"/>
    <dgm:cxn modelId="{EF474992-55F9-4797-81B4-9F9B1B058C97}" type="presParOf" srcId="{34B81265-7E12-4207-AA1A-AB53FA595C70}" destId="{F5686FC1-34F2-43F9-9744-965CB315D2C1}" srcOrd="0" destOrd="0" presId="urn:microsoft.com/office/officeart/2005/8/layout/vProcess5"/>
    <dgm:cxn modelId="{66D52B79-D4DB-4A65-82F0-E1BFF85B1045}" type="presParOf" srcId="{34B81265-7E12-4207-AA1A-AB53FA595C70}" destId="{08D38ADF-EF1E-4148-890E-01CA6493AD18}" srcOrd="1" destOrd="0" presId="urn:microsoft.com/office/officeart/2005/8/layout/vProcess5"/>
    <dgm:cxn modelId="{C609E476-6807-4475-8DBF-5880B78EBD7F}" type="presParOf" srcId="{34B81265-7E12-4207-AA1A-AB53FA595C70}" destId="{2B5FFDAB-6C53-4B75-897D-FADEE8D91607}" srcOrd="2" destOrd="0" presId="urn:microsoft.com/office/officeart/2005/8/layout/vProcess5"/>
    <dgm:cxn modelId="{D3E52026-3608-48D4-A3DD-9A2877A8B49E}" type="presParOf" srcId="{34B81265-7E12-4207-AA1A-AB53FA595C70}" destId="{1C89C27E-80FE-4247-922D-FDAF0B7025F7}" srcOrd="3" destOrd="0" presId="urn:microsoft.com/office/officeart/2005/8/layout/vProcess5"/>
    <dgm:cxn modelId="{E7003ADC-EC1D-4ED4-970F-D8172C1687D3}" type="presParOf" srcId="{34B81265-7E12-4207-AA1A-AB53FA595C70}" destId="{AA213804-0B6A-495B-BA9E-AEF4C230438D}" srcOrd="4" destOrd="0" presId="urn:microsoft.com/office/officeart/2005/8/layout/vProcess5"/>
    <dgm:cxn modelId="{2ADBCB93-9D11-40ED-8815-F52A385B055B}" type="presParOf" srcId="{34B81265-7E12-4207-AA1A-AB53FA595C70}" destId="{1D95AF18-801A-4FC4-B6EA-AA3B2B64879E}" srcOrd="5" destOrd="0" presId="urn:microsoft.com/office/officeart/2005/8/layout/vProcess5"/>
    <dgm:cxn modelId="{DD6E8DDE-9159-452B-B0AE-F9D94D3FBC63}" type="presParOf" srcId="{34B81265-7E12-4207-AA1A-AB53FA595C70}" destId="{7A6A27FB-7387-4BF1-A7C7-CAE1D95A2F50}" srcOrd="6" destOrd="0" presId="urn:microsoft.com/office/officeart/2005/8/layout/vProcess5"/>
    <dgm:cxn modelId="{29A549FF-314A-4E9F-92ED-DB6BDED30871}" type="presParOf" srcId="{34B81265-7E12-4207-AA1A-AB53FA595C70}" destId="{84477DF1-240E-4C3E-8C00-8BC0719A4668}" srcOrd="7" destOrd="0" presId="urn:microsoft.com/office/officeart/2005/8/layout/vProcess5"/>
    <dgm:cxn modelId="{9FE42F38-7A6D-4D12-ABFE-A9EAFA55794D}" type="presParOf" srcId="{34B81265-7E12-4207-AA1A-AB53FA595C70}" destId="{AF2FACDD-AE12-4DE2-A138-BAA7824FBB3D}" srcOrd="8" destOrd="0" presId="urn:microsoft.com/office/officeart/2005/8/layout/vProcess5"/>
    <dgm:cxn modelId="{8069CD61-A3FB-4F12-8E77-C4D99D53730C}" type="presParOf" srcId="{34B81265-7E12-4207-AA1A-AB53FA595C70}" destId="{BD167B68-79BD-4752-92D5-046E2EA34276}" srcOrd="9" destOrd="0" presId="urn:microsoft.com/office/officeart/2005/8/layout/vProcess5"/>
    <dgm:cxn modelId="{52F25964-8E30-48F4-87BE-D0E5BD3D9506}" type="presParOf" srcId="{34B81265-7E12-4207-AA1A-AB53FA595C70}" destId="{E98CDAC6-3D0C-4672-BEE1-8B8502A38026}" srcOrd="10" destOrd="0" presId="urn:microsoft.com/office/officeart/2005/8/layout/vProcess5"/>
    <dgm:cxn modelId="{D894D138-3D6F-40A4-9831-EED67C1970FF}" type="presParOf" srcId="{34B81265-7E12-4207-AA1A-AB53FA595C70}" destId="{7475E75F-3801-49D4-B27E-AC41E6AC7C2C}"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5715ED3-CE95-4A29-9543-04A62BD3BA4F}"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588BECE5-0C13-419A-BF06-158A3376A3DC}">
      <dgm:prSet custT="1"/>
      <dgm:spPr/>
      <dgm:t>
        <a:bodyPr/>
        <a:lstStyle/>
        <a:p>
          <a:r>
            <a:rPr lang="en-US" sz="1200" dirty="0"/>
            <a:t>Stunted social, emotional and neurological development increases the risk of offending (Yingying, 2019)</a:t>
          </a:r>
        </a:p>
      </dgm:t>
    </dgm:pt>
    <dgm:pt modelId="{77DE0746-2FEC-44A1-846B-0FF8226468F4}" type="parTrans" cxnId="{99F776C2-72DC-4FC3-80A8-FD0113F54128}">
      <dgm:prSet/>
      <dgm:spPr/>
      <dgm:t>
        <a:bodyPr/>
        <a:lstStyle/>
        <a:p>
          <a:endParaRPr lang="en-US"/>
        </a:p>
      </dgm:t>
    </dgm:pt>
    <dgm:pt modelId="{0BECEF8E-ED29-46FC-BC6F-E8BD4D91BF1A}" type="sibTrans" cxnId="{99F776C2-72DC-4FC3-80A8-FD0113F54128}">
      <dgm:prSet/>
      <dgm:spPr/>
      <dgm:t>
        <a:bodyPr/>
        <a:lstStyle/>
        <a:p>
          <a:endParaRPr lang="en-US"/>
        </a:p>
      </dgm:t>
    </dgm:pt>
    <dgm:pt modelId="{5ACD77ED-BFFD-4311-BD33-4672246A8EA5}">
      <dgm:prSet custT="1"/>
      <dgm:spPr/>
      <dgm:t>
        <a:bodyPr/>
        <a:lstStyle/>
        <a:p>
          <a:r>
            <a:rPr lang="en-US" sz="1100" dirty="0"/>
            <a:t>Emotional neglect – unable to cope with negative emotions in a health way (Warner, Hernandez and Veilleux, 2021) – outbursts of aggression and violence (Dubowitz </a:t>
          </a:r>
          <a:r>
            <a:rPr lang="en-US" sz="1100" i="1" dirty="0"/>
            <a:t>et al</a:t>
          </a:r>
          <a:r>
            <a:rPr lang="en-US" sz="1100" dirty="0"/>
            <a:t>., 2022)</a:t>
          </a:r>
        </a:p>
      </dgm:t>
    </dgm:pt>
    <dgm:pt modelId="{3EDE6E3A-B21A-433C-AD00-59251DA931B7}" type="parTrans" cxnId="{1F5E5453-F561-4F7E-A25E-5AFB6965867A}">
      <dgm:prSet/>
      <dgm:spPr/>
      <dgm:t>
        <a:bodyPr/>
        <a:lstStyle/>
        <a:p>
          <a:endParaRPr lang="en-US"/>
        </a:p>
      </dgm:t>
    </dgm:pt>
    <dgm:pt modelId="{5A92C0D7-7A27-4E8D-9228-F01C20C22391}" type="sibTrans" cxnId="{1F5E5453-F561-4F7E-A25E-5AFB6965867A}">
      <dgm:prSet/>
      <dgm:spPr/>
      <dgm:t>
        <a:bodyPr/>
        <a:lstStyle/>
        <a:p>
          <a:endParaRPr lang="en-US"/>
        </a:p>
      </dgm:t>
    </dgm:pt>
    <dgm:pt modelId="{B73445D6-B929-4A7F-88E0-212E437D21D1}">
      <dgm:prSet/>
      <dgm:spPr/>
      <dgm:t>
        <a:bodyPr/>
        <a:lstStyle/>
        <a:p>
          <a:r>
            <a:rPr lang="en-US" dirty="0"/>
            <a:t>Wide range of effects – lack of social skills, changes to their neurodevelopment and emotional skills</a:t>
          </a:r>
        </a:p>
      </dgm:t>
    </dgm:pt>
    <dgm:pt modelId="{C4CA8526-FD9D-4776-B406-541E5AF283D8}" type="parTrans" cxnId="{62CB2B38-8E9A-4E5C-A045-7DBB777202F6}">
      <dgm:prSet/>
      <dgm:spPr/>
      <dgm:t>
        <a:bodyPr/>
        <a:lstStyle/>
        <a:p>
          <a:endParaRPr lang="en-US"/>
        </a:p>
      </dgm:t>
    </dgm:pt>
    <dgm:pt modelId="{73DEA647-BBD6-4D6F-ABB3-EC063BCBE3FA}" type="sibTrans" cxnId="{62CB2B38-8E9A-4E5C-A045-7DBB777202F6}">
      <dgm:prSet/>
      <dgm:spPr/>
      <dgm:t>
        <a:bodyPr/>
        <a:lstStyle/>
        <a:p>
          <a:endParaRPr lang="en-US"/>
        </a:p>
      </dgm:t>
    </dgm:pt>
    <dgm:pt modelId="{92828BC5-B278-4FF3-97A0-8D9D4B2A4710}">
      <dgm:prSet custT="1"/>
      <dgm:spPr/>
      <dgm:t>
        <a:bodyPr/>
        <a:lstStyle/>
        <a:p>
          <a:r>
            <a:rPr lang="en-US" sz="1200" dirty="0"/>
            <a:t>Experience of physical neglect before age 11 had a higher risk of committing violent crimes (Bland, Lambie and Best, 2018)</a:t>
          </a:r>
        </a:p>
      </dgm:t>
    </dgm:pt>
    <dgm:pt modelId="{D15C050B-CCE3-436C-97F0-546DEFBB52EC}" type="parTrans" cxnId="{4EE86E34-ACD2-4244-AAE0-CFD69C2329AA}">
      <dgm:prSet/>
      <dgm:spPr/>
      <dgm:t>
        <a:bodyPr/>
        <a:lstStyle/>
        <a:p>
          <a:endParaRPr lang="en-US"/>
        </a:p>
      </dgm:t>
    </dgm:pt>
    <dgm:pt modelId="{B0520BD2-93D2-43D4-9A2D-DEEB78017CA5}" type="sibTrans" cxnId="{4EE86E34-ACD2-4244-AAE0-CFD69C2329AA}">
      <dgm:prSet/>
      <dgm:spPr/>
      <dgm:t>
        <a:bodyPr/>
        <a:lstStyle/>
        <a:p>
          <a:endParaRPr lang="en-US"/>
        </a:p>
      </dgm:t>
    </dgm:pt>
    <dgm:pt modelId="{8F4F01C2-6754-4409-839E-2AAF55F1A7DA}">
      <dgm:prSet/>
      <dgm:spPr/>
      <dgm:t>
        <a:bodyPr/>
        <a:lstStyle/>
        <a:p>
          <a:r>
            <a:rPr lang="en-US" dirty="0"/>
            <a:t>Neglected children are more susceptible to arrest (Widom, 2017) – victim to offender pipeline</a:t>
          </a:r>
        </a:p>
      </dgm:t>
    </dgm:pt>
    <dgm:pt modelId="{B02BF468-7007-471A-858A-6CEBDE19A41C}" type="parTrans" cxnId="{06DE251E-7F0B-4CF3-ACBB-42969F48B3EF}">
      <dgm:prSet/>
      <dgm:spPr/>
      <dgm:t>
        <a:bodyPr/>
        <a:lstStyle/>
        <a:p>
          <a:endParaRPr lang="en-US"/>
        </a:p>
      </dgm:t>
    </dgm:pt>
    <dgm:pt modelId="{E99A3976-8329-4FA4-8A19-A0EC741D2440}" type="sibTrans" cxnId="{06DE251E-7F0B-4CF3-ACBB-42969F48B3EF}">
      <dgm:prSet/>
      <dgm:spPr/>
      <dgm:t>
        <a:bodyPr/>
        <a:lstStyle/>
        <a:p>
          <a:endParaRPr lang="en-US"/>
        </a:p>
      </dgm:t>
    </dgm:pt>
    <dgm:pt modelId="{AB008EA3-389E-48EC-B0E0-23609A2740E9}" type="pres">
      <dgm:prSet presAssocID="{95715ED3-CE95-4A29-9543-04A62BD3BA4F}" presName="cycle" presStyleCnt="0">
        <dgm:presLayoutVars>
          <dgm:dir/>
          <dgm:resizeHandles val="exact"/>
        </dgm:presLayoutVars>
      </dgm:prSet>
      <dgm:spPr/>
    </dgm:pt>
    <dgm:pt modelId="{13CB624A-FECE-4852-8D2B-2380B728B4BE}" type="pres">
      <dgm:prSet presAssocID="{588BECE5-0C13-419A-BF06-158A3376A3DC}" presName="dummy" presStyleCnt="0"/>
      <dgm:spPr/>
    </dgm:pt>
    <dgm:pt modelId="{7D52CFC3-D139-44BB-BE39-6458BCE3869A}" type="pres">
      <dgm:prSet presAssocID="{588BECE5-0C13-419A-BF06-158A3376A3DC}" presName="node" presStyleLbl="revTx" presStyleIdx="0" presStyleCnt="5">
        <dgm:presLayoutVars>
          <dgm:bulletEnabled val="1"/>
        </dgm:presLayoutVars>
      </dgm:prSet>
      <dgm:spPr/>
    </dgm:pt>
    <dgm:pt modelId="{67E3D0A6-09B8-40A3-84F4-E71C4658E07F}" type="pres">
      <dgm:prSet presAssocID="{0BECEF8E-ED29-46FC-BC6F-E8BD4D91BF1A}" presName="sibTrans" presStyleLbl="node1" presStyleIdx="0" presStyleCnt="5"/>
      <dgm:spPr/>
    </dgm:pt>
    <dgm:pt modelId="{9F3C666F-98ED-44C0-A84D-51DACBD3B6B7}" type="pres">
      <dgm:prSet presAssocID="{5ACD77ED-BFFD-4311-BD33-4672246A8EA5}" presName="dummy" presStyleCnt="0"/>
      <dgm:spPr/>
    </dgm:pt>
    <dgm:pt modelId="{416E8DC2-2675-4969-BFF5-1F22CD925797}" type="pres">
      <dgm:prSet presAssocID="{5ACD77ED-BFFD-4311-BD33-4672246A8EA5}" presName="node" presStyleLbl="revTx" presStyleIdx="1" presStyleCnt="5">
        <dgm:presLayoutVars>
          <dgm:bulletEnabled val="1"/>
        </dgm:presLayoutVars>
      </dgm:prSet>
      <dgm:spPr/>
    </dgm:pt>
    <dgm:pt modelId="{042D17FE-977E-4F49-B2BF-FC1581F1145D}" type="pres">
      <dgm:prSet presAssocID="{5A92C0D7-7A27-4E8D-9228-F01C20C22391}" presName="sibTrans" presStyleLbl="node1" presStyleIdx="1" presStyleCnt="5"/>
      <dgm:spPr/>
    </dgm:pt>
    <dgm:pt modelId="{57D4BCB5-3313-4904-B4E8-CEA3BAA715CC}" type="pres">
      <dgm:prSet presAssocID="{B73445D6-B929-4A7F-88E0-212E437D21D1}" presName="dummy" presStyleCnt="0"/>
      <dgm:spPr/>
    </dgm:pt>
    <dgm:pt modelId="{6FD67076-2F87-426B-ABD4-9300A019A36D}" type="pres">
      <dgm:prSet presAssocID="{B73445D6-B929-4A7F-88E0-212E437D21D1}" presName="node" presStyleLbl="revTx" presStyleIdx="2" presStyleCnt="5">
        <dgm:presLayoutVars>
          <dgm:bulletEnabled val="1"/>
        </dgm:presLayoutVars>
      </dgm:prSet>
      <dgm:spPr/>
    </dgm:pt>
    <dgm:pt modelId="{4B425387-4DA0-4367-A603-000387247955}" type="pres">
      <dgm:prSet presAssocID="{73DEA647-BBD6-4D6F-ABB3-EC063BCBE3FA}" presName="sibTrans" presStyleLbl="node1" presStyleIdx="2" presStyleCnt="5"/>
      <dgm:spPr/>
    </dgm:pt>
    <dgm:pt modelId="{E03039D7-2AC0-4B14-AC70-D743C4F59B88}" type="pres">
      <dgm:prSet presAssocID="{8F4F01C2-6754-4409-839E-2AAF55F1A7DA}" presName="dummy" presStyleCnt="0"/>
      <dgm:spPr/>
    </dgm:pt>
    <dgm:pt modelId="{9498860A-2470-4625-A432-C23BCDA3EC94}" type="pres">
      <dgm:prSet presAssocID="{8F4F01C2-6754-4409-839E-2AAF55F1A7DA}" presName="node" presStyleLbl="revTx" presStyleIdx="3" presStyleCnt="5">
        <dgm:presLayoutVars>
          <dgm:bulletEnabled val="1"/>
        </dgm:presLayoutVars>
      </dgm:prSet>
      <dgm:spPr/>
    </dgm:pt>
    <dgm:pt modelId="{6CDFF8DD-F920-4466-AE19-C4BDFAB3EF68}" type="pres">
      <dgm:prSet presAssocID="{E99A3976-8329-4FA4-8A19-A0EC741D2440}" presName="sibTrans" presStyleLbl="node1" presStyleIdx="3" presStyleCnt="5"/>
      <dgm:spPr/>
    </dgm:pt>
    <dgm:pt modelId="{4A648C33-81EB-4FC7-8873-ADFBF680724E}" type="pres">
      <dgm:prSet presAssocID="{92828BC5-B278-4FF3-97A0-8D9D4B2A4710}" presName="dummy" presStyleCnt="0"/>
      <dgm:spPr/>
    </dgm:pt>
    <dgm:pt modelId="{366944CF-820A-4259-829D-8ACE90820D5C}" type="pres">
      <dgm:prSet presAssocID="{92828BC5-B278-4FF3-97A0-8D9D4B2A4710}" presName="node" presStyleLbl="revTx" presStyleIdx="4" presStyleCnt="5">
        <dgm:presLayoutVars>
          <dgm:bulletEnabled val="1"/>
        </dgm:presLayoutVars>
      </dgm:prSet>
      <dgm:spPr/>
    </dgm:pt>
    <dgm:pt modelId="{D924FBF9-E918-4D4C-A2F4-FB0419E7A9E0}" type="pres">
      <dgm:prSet presAssocID="{B0520BD2-93D2-43D4-9A2D-DEEB78017CA5}" presName="sibTrans" presStyleLbl="node1" presStyleIdx="4" presStyleCnt="5"/>
      <dgm:spPr/>
    </dgm:pt>
  </dgm:ptLst>
  <dgm:cxnLst>
    <dgm:cxn modelId="{114F8F10-10C7-497A-A628-080F4546B87F}" type="presOf" srcId="{8F4F01C2-6754-4409-839E-2AAF55F1A7DA}" destId="{9498860A-2470-4625-A432-C23BCDA3EC94}" srcOrd="0" destOrd="0" presId="urn:microsoft.com/office/officeart/2005/8/layout/cycle1"/>
    <dgm:cxn modelId="{06DE251E-7F0B-4CF3-ACBB-42969F48B3EF}" srcId="{95715ED3-CE95-4A29-9543-04A62BD3BA4F}" destId="{8F4F01C2-6754-4409-839E-2AAF55F1A7DA}" srcOrd="3" destOrd="0" parTransId="{B02BF468-7007-471A-858A-6CEBDE19A41C}" sibTransId="{E99A3976-8329-4FA4-8A19-A0EC741D2440}"/>
    <dgm:cxn modelId="{4EE86E34-ACD2-4244-AAE0-CFD69C2329AA}" srcId="{95715ED3-CE95-4A29-9543-04A62BD3BA4F}" destId="{92828BC5-B278-4FF3-97A0-8D9D4B2A4710}" srcOrd="4" destOrd="0" parTransId="{D15C050B-CCE3-436C-97F0-546DEFBB52EC}" sibTransId="{B0520BD2-93D2-43D4-9A2D-DEEB78017CA5}"/>
    <dgm:cxn modelId="{62CB2B38-8E9A-4E5C-A045-7DBB777202F6}" srcId="{95715ED3-CE95-4A29-9543-04A62BD3BA4F}" destId="{B73445D6-B929-4A7F-88E0-212E437D21D1}" srcOrd="2" destOrd="0" parTransId="{C4CA8526-FD9D-4776-B406-541E5AF283D8}" sibTransId="{73DEA647-BBD6-4D6F-ABB3-EC063BCBE3FA}"/>
    <dgm:cxn modelId="{6FE74366-8264-4D58-83B7-91B38253BACA}" type="presOf" srcId="{E99A3976-8329-4FA4-8A19-A0EC741D2440}" destId="{6CDFF8DD-F920-4466-AE19-C4BDFAB3EF68}" srcOrd="0" destOrd="0" presId="urn:microsoft.com/office/officeart/2005/8/layout/cycle1"/>
    <dgm:cxn modelId="{ED444F6F-F2F6-4D1C-BD49-CDA9B1B5DCEC}" type="presOf" srcId="{73DEA647-BBD6-4D6F-ABB3-EC063BCBE3FA}" destId="{4B425387-4DA0-4367-A603-000387247955}" srcOrd="0" destOrd="0" presId="urn:microsoft.com/office/officeart/2005/8/layout/cycle1"/>
    <dgm:cxn modelId="{1F5E5453-F561-4F7E-A25E-5AFB6965867A}" srcId="{95715ED3-CE95-4A29-9543-04A62BD3BA4F}" destId="{5ACD77ED-BFFD-4311-BD33-4672246A8EA5}" srcOrd="1" destOrd="0" parTransId="{3EDE6E3A-B21A-433C-AD00-59251DA931B7}" sibTransId="{5A92C0D7-7A27-4E8D-9228-F01C20C22391}"/>
    <dgm:cxn modelId="{7C73D176-C0E7-43DB-84D2-4E89FAED1EC0}" type="presOf" srcId="{5ACD77ED-BFFD-4311-BD33-4672246A8EA5}" destId="{416E8DC2-2675-4969-BFF5-1F22CD925797}" srcOrd="0" destOrd="0" presId="urn:microsoft.com/office/officeart/2005/8/layout/cycle1"/>
    <dgm:cxn modelId="{A30E3EAE-5A40-4CC1-BA7F-33440ABA5DC0}" type="presOf" srcId="{92828BC5-B278-4FF3-97A0-8D9D4B2A4710}" destId="{366944CF-820A-4259-829D-8ACE90820D5C}" srcOrd="0" destOrd="0" presId="urn:microsoft.com/office/officeart/2005/8/layout/cycle1"/>
    <dgm:cxn modelId="{6480AAAE-E10C-443F-B024-0127CE1EAC87}" type="presOf" srcId="{0BECEF8E-ED29-46FC-BC6F-E8BD4D91BF1A}" destId="{67E3D0A6-09B8-40A3-84F4-E71C4658E07F}" srcOrd="0" destOrd="0" presId="urn:microsoft.com/office/officeart/2005/8/layout/cycle1"/>
    <dgm:cxn modelId="{719097BC-4432-461A-8035-095E29672575}" type="presOf" srcId="{B0520BD2-93D2-43D4-9A2D-DEEB78017CA5}" destId="{D924FBF9-E918-4D4C-A2F4-FB0419E7A9E0}" srcOrd="0" destOrd="0" presId="urn:microsoft.com/office/officeart/2005/8/layout/cycle1"/>
    <dgm:cxn modelId="{9B273EBE-CA6F-4600-ACE5-54E7FB0B9B3E}" type="presOf" srcId="{B73445D6-B929-4A7F-88E0-212E437D21D1}" destId="{6FD67076-2F87-426B-ABD4-9300A019A36D}" srcOrd="0" destOrd="0" presId="urn:microsoft.com/office/officeart/2005/8/layout/cycle1"/>
    <dgm:cxn modelId="{99F776C2-72DC-4FC3-80A8-FD0113F54128}" srcId="{95715ED3-CE95-4A29-9543-04A62BD3BA4F}" destId="{588BECE5-0C13-419A-BF06-158A3376A3DC}" srcOrd="0" destOrd="0" parTransId="{77DE0746-2FEC-44A1-846B-0FF8226468F4}" sibTransId="{0BECEF8E-ED29-46FC-BC6F-E8BD4D91BF1A}"/>
    <dgm:cxn modelId="{83A5CFD2-9265-4109-8D7A-194117194FCB}" type="presOf" srcId="{588BECE5-0C13-419A-BF06-158A3376A3DC}" destId="{7D52CFC3-D139-44BB-BE39-6458BCE3869A}" srcOrd="0" destOrd="0" presId="urn:microsoft.com/office/officeart/2005/8/layout/cycle1"/>
    <dgm:cxn modelId="{723955DC-E0C7-43DC-A961-54AF93BAA780}" type="presOf" srcId="{5A92C0D7-7A27-4E8D-9228-F01C20C22391}" destId="{042D17FE-977E-4F49-B2BF-FC1581F1145D}" srcOrd="0" destOrd="0" presId="urn:microsoft.com/office/officeart/2005/8/layout/cycle1"/>
    <dgm:cxn modelId="{382EECE5-7C9B-4A82-81AB-D0A632335827}" type="presOf" srcId="{95715ED3-CE95-4A29-9543-04A62BD3BA4F}" destId="{AB008EA3-389E-48EC-B0E0-23609A2740E9}" srcOrd="0" destOrd="0" presId="urn:microsoft.com/office/officeart/2005/8/layout/cycle1"/>
    <dgm:cxn modelId="{25ABAFCA-D64E-488F-BF7B-16C13BD81349}" type="presParOf" srcId="{AB008EA3-389E-48EC-B0E0-23609A2740E9}" destId="{13CB624A-FECE-4852-8D2B-2380B728B4BE}" srcOrd="0" destOrd="0" presId="urn:microsoft.com/office/officeart/2005/8/layout/cycle1"/>
    <dgm:cxn modelId="{4AD0F2C1-80E9-45DA-B33E-B33A6941E2D8}" type="presParOf" srcId="{AB008EA3-389E-48EC-B0E0-23609A2740E9}" destId="{7D52CFC3-D139-44BB-BE39-6458BCE3869A}" srcOrd="1" destOrd="0" presId="urn:microsoft.com/office/officeart/2005/8/layout/cycle1"/>
    <dgm:cxn modelId="{6F0AA7ED-DC32-405C-87CC-184F159B9275}" type="presParOf" srcId="{AB008EA3-389E-48EC-B0E0-23609A2740E9}" destId="{67E3D0A6-09B8-40A3-84F4-E71C4658E07F}" srcOrd="2" destOrd="0" presId="urn:microsoft.com/office/officeart/2005/8/layout/cycle1"/>
    <dgm:cxn modelId="{4C69AEC8-C7F2-4215-932B-D7FED767F6B2}" type="presParOf" srcId="{AB008EA3-389E-48EC-B0E0-23609A2740E9}" destId="{9F3C666F-98ED-44C0-A84D-51DACBD3B6B7}" srcOrd="3" destOrd="0" presId="urn:microsoft.com/office/officeart/2005/8/layout/cycle1"/>
    <dgm:cxn modelId="{46137506-CE28-486E-A484-251F6BDD8F22}" type="presParOf" srcId="{AB008EA3-389E-48EC-B0E0-23609A2740E9}" destId="{416E8DC2-2675-4969-BFF5-1F22CD925797}" srcOrd="4" destOrd="0" presId="urn:microsoft.com/office/officeart/2005/8/layout/cycle1"/>
    <dgm:cxn modelId="{155CB64F-7DE3-49D5-81A0-DBA5C5B04A29}" type="presParOf" srcId="{AB008EA3-389E-48EC-B0E0-23609A2740E9}" destId="{042D17FE-977E-4F49-B2BF-FC1581F1145D}" srcOrd="5" destOrd="0" presId="urn:microsoft.com/office/officeart/2005/8/layout/cycle1"/>
    <dgm:cxn modelId="{1FD263F2-DD53-42B3-979D-C7259CE8DD75}" type="presParOf" srcId="{AB008EA3-389E-48EC-B0E0-23609A2740E9}" destId="{57D4BCB5-3313-4904-B4E8-CEA3BAA715CC}" srcOrd="6" destOrd="0" presId="urn:microsoft.com/office/officeart/2005/8/layout/cycle1"/>
    <dgm:cxn modelId="{92BD2C0C-E279-4188-9321-22FACF74DD87}" type="presParOf" srcId="{AB008EA3-389E-48EC-B0E0-23609A2740E9}" destId="{6FD67076-2F87-426B-ABD4-9300A019A36D}" srcOrd="7" destOrd="0" presId="urn:microsoft.com/office/officeart/2005/8/layout/cycle1"/>
    <dgm:cxn modelId="{2E2544C1-219D-48D0-9C1C-C1F9D5538C25}" type="presParOf" srcId="{AB008EA3-389E-48EC-B0E0-23609A2740E9}" destId="{4B425387-4DA0-4367-A603-000387247955}" srcOrd="8" destOrd="0" presId="urn:microsoft.com/office/officeart/2005/8/layout/cycle1"/>
    <dgm:cxn modelId="{0C2A714A-377C-4DD4-A10C-C5B46A0C9D04}" type="presParOf" srcId="{AB008EA3-389E-48EC-B0E0-23609A2740E9}" destId="{E03039D7-2AC0-4B14-AC70-D743C4F59B88}" srcOrd="9" destOrd="0" presId="urn:microsoft.com/office/officeart/2005/8/layout/cycle1"/>
    <dgm:cxn modelId="{EC16F471-EAF1-4835-9230-C3974A3CF32E}" type="presParOf" srcId="{AB008EA3-389E-48EC-B0E0-23609A2740E9}" destId="{9498860A-2470-4625-A432-C23BCDA3EC94}" srcOrd="10" destOrd="0" presId="urn:microsoft.com/office/officeart/2005/8/layout/cycle1"/>
    <dgm:cxn modelId="{2E008BB6-9C70-4D96-8370-A2E833F66FD8}" type="presParOf" srcId="{AB008EA3-389E-48EC-B0E0-23609A2740E9}" destId="{6CDFF8DD-F920-4466-AE19-C4BDFAB3EF68}" srcOrd="11" destOrd="0" presId="urn:microsoft.com/office/officeart/2005/8/layout/cycle1"/>
    <dgm:cxn modelId="{17E8F2AA-45AE-4F4E-B16A-69BAAFB5141A}" type="presParOf" srcId="{AB008EA3-389E-48EC-B0E0-23609A2740E9}" destId="{4A648C33-81EB-4FC7-8873-ADFBF680724E}" srcOrd="12" destOrd="0" presId="urn:microsoft.com/office/officeart/2005/8/layout/cycle1"/>
    <dgm:cxn modelId="{A53D8B5C-870F-40E5-81AD-5FC51CCF5A5E}" type="presParOf" srcId="{AB008EA3-389E-48EC-B0E0-23609A2740E9}" destId="{366944CF-820A-4259-829D-8ACE90820D5C}" srcOrd="13" destOrd="0" presId="urn:microsoft.com/office/officeart/2005/8/layout/cycle1"/>
    <dgm:cxn modelId="{350559CF-9ABB-42A9-950A-808FEEE86D42}" type="presParOf" srcId="{AB008EA3-389E-48EC-B0E0-23609A2740E9}" destId="{D924FBF9-E918-4D4C-A2F4-FB0419E7A9E0}" srcOrd="14"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3CA7CD4-5001-48C7-AEB9-355D038AC836}"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US"/>
        </a:p>
      </dgm:t>
    </dgm:pt>
    <dgm:pt modelId="{3AF65C61-2527-4085-889A-0DAEB09B40D3}">
      <dgm:prSet/>
      <dgm:spPr/>
      <dgm:t>
        <a:bodyPr/>
        <a:lstStyle/>
        <a:p>
          <a:r>
            <a:rPr lang="en-US"/>
            <a:t>Clear link</a:t>
          </a:r>
        </a:p>
      </dgm:t>
    </dgm:pt>
    <dgm:pt modelId="{ECE0CB0D-3170-417C-BE57-7A87FF3C7F1C}" type="parTrans" cxnId="{5D5B049E-24F0-4D87-B031-793F3B7332DF}">
      <dgm:prSet/>
      <dgm:spPr/>
      <dgm:t>
        <a:bodyPr/>
        <a:lstStyle/>
        <a:p>
          <a:endParaRPr lang="en-US"/>
        </a:p>
      </dgm:t>
    </dgm:pt>
    <dgm:pt modelId="{448FB6BF-07A7-4B3C-8F3E-747E2AFA2CF1}" type="sibTrans" cxnId="{5D5B049E-24F0-4D87-B031-793F3B7332DF}">
      <dgm:prSet/>
      <dgm:spPr/>
      <dgm:t>
        <a:bodyPr/>
        <a:lstStyle/>
        <a:p>
          <a:endParaRPr lang="en-US"/>
        </a:p>
      </dgm:t>
    </dgm:pt>
    <dgm:pt modelId="{DAF16D77-659D-42B9-A59A-B59878616469}">
      <dgm:prSet/>
      <dgm:spPr/>
      <dgm:t>
        <a:bodyPr/>
        <a:lstStyle/>
        <a:p>
          <a:r>
            <a:rPr lang="en-US"/>
            <a:t>Literature suggests this is because of changes to the development of the child, poor social models, social stigma, mental health challenges and so much more</a:t>
          </a:r>
        </a:p>
      </dgm:t>
    </dgm:pt>
    <dgm:pt modelId="{A67FBDA4-5AD2-438F-B809-36AD37AFC6A5}" type="parTrans" cxnId="{C4D86C7A-612A-493B-B622-F02BA3A7DA89}">
      <dgm:prSet/>
      <dgm:spPr/>
      <dgm:t>
        <a:bodyPr/>
        <a:lstStyle/>
        <a:p>
          <a:endParaRPr lang="en-US"/>
        </a:p>
      </dgm:t>
    </dgm:pt>
    <dgm:pt modelId="{F1D722BC-416A-49F2-92D7-DCD485C75F23}" type="sibTrans" cxnId="{C4D86C7A-612A-493B-B622-F02BA3A7DA89}">
      <dgm:prSet/>
      <dgm:spPr/>
      <dgm:t>
        <a:bodyPr/>
        <a:lstStyle/>
        <a:p>
          <a:endParaRPr lang="en-US"/>
        </a:p>
      </dgm:t>
    </dgm:pt>
    <dgm:pt modelId="{7E14F4F7-32BC-4167-9F1A-3575510558C7}">
      <dgm:prSet/>
      <dgm:spPr/>
      <dgm:t>
        <a:bodyPr/>
        <a:lstStyle/>
        <a:p>
          <a:r>
            <a:rPr lang="en-US"/>
            <a:t>This is not the case for every child who has experienced an ACE but is often the result of cumulative traumatic experiences (Ellonen et al, 2025)</a:t>
          </a:r>
        </a:p>
      </dgm:t>
    </dgm:pt>
    <dgm:pt modelId="{0EA1E00B-A405-4D14-92CF-99A373433CCF}" type="parTrans" cxnId="{388718BF-5A1E-4B7A-A6D6-D3F1103ED056}">
      <dgm:prSet/>
      <dgm:spPr/>
      <dgm:t>
        <a:bodyPr/>
        <a:lstStyle/>
        <a:p>
          <a:endParaRPr lang="en-US"/>
        </a:p>
      </dgm:t>
    </dgm:pt>
    <dgm:pt modelId="{BF764049-ED01-406C-9366-862DE39A99D2}" type="sibTrans" cxnId="{388718BF-5A1E-4B7A-A6D6-D3F1103ED056}">
      <dgm:prSet/>
      <dgm:spPr/>
      <dgm:t>
        <a:bodyPr/>
        <a:lstStyle/>
        <a:p>
          <a:endParaRPr lang="en-US"/>
        </a:p>
      </dgm:t>
    </dgm:pt>
    <dgm:pt modelId="{C666BF67-841C-4855-871E-763F5AC31D2F}" type="pres">
      <dgm:prSet presAssocID="{C3CA7CD4-5001-48C7-AEB9-355D038AC836}" presName="Name0" presStyleCnt="0">
        <dgm:presLayoutVars>
          <dgm:dir/>
          <dgm:resizeHandles val="exact"/>
        </dgm:presLayoutVars>
      </dgm:prSet>
      <dgm:spPr/>
    </dgm:pt>
    <dgm:pt modelId="{750434EC-088D-4645-BA16-F14FB3F7A941}" type="pres">
      <dgm:prSet presAssocID="{3AF65C61-2527-4085-889A-0DAEB09B40D3}" presName="node" presStyleLbl="node1" presStyleIdx="0" presStyleCnt="3">
        <dgm:presLayoutVars>
          <dgm:bulletEnabled val="1"/>
        </dgm:presLayoutVars>
      </dgm:prSet>
      <dgm:spPr/>
    </dgm:pt>
    <dgm:pt modelId="{2DE7B1BD-EAC1-4819-B733-FE0F1381438F}" type="pres">
      <dgm:prSet presAssocID="{448FB6BF-07A7-4B3C-8F3E-747E2AFA2CF1}" presName="sibTrans" presStyleLbl="sibTrans2D1" presStyleIdx="0" presStyleCnt="2"/>
      <dgm:spPr/>
    </dgm:pt>
    <dgm:pt modelId="{342BE762-019C-4A91-B238-3D92E273228F}" type="pres">
      <dgm:prSet presAssocID="{448FB6BF-07A7-4B3C-8F3E-747E2AFA2CF1}" presName="connectorText" presStyleLbl="sibTrans2D1" presStyleIdx="0" presStyleCnt="2"/>
      <dgm:spPr/>
    </dgm:pt>
    <dgm:pt modelId="{99897402-28DB-4F40-ADB8-A0675076974B}" type="pres">
      <dgm:prSet presAssocID="{DAF16D77-659D-42B9-A59A-B59878616469}" presName="node" presStyleLbl="node1" presStyleIdx="1" presStyleCnt="3">
        <dgm:presLayoutVars>
          <dgm:bulletEnabled val="1"/>
        </dgm:presLayoutVars>
      </dgm:prSet>
      <dgm:spPr/>
    </dgm:pt>
    <dgm:pt modelId="{F843DA5F-3807-4213-BBD1-EDAE9DDE842D}" type="pres">
      <dgm:prSet presAssocID="{F1D722BC-416A-49F2-92D7-DCD485C75F23}" presName="sibTrans" presStyleLbl="sibTrans2D1" presStyleIdx="1" presStyleCnt="2"/>
      <dgm:spPr/>
    </dgm:pt>
    <dgm:pt modelId="{8DE22D7D-2EBC-4128-974A-91E7992C95EE}" type="pres">
      <dgm:prSet presAssocID="{F1D722BC-416A-49F2-92D7-DCD485C75F23}" presName="connectorText" presStyleLbl="sibTrans2D1" presStyleIdx="1" presStyleCnt="2"/>
      <dgm:spPr/>
    </dgm:pt>
    <dgm:pt modelId="{6A025BF1-8F34-4022-93A1-3790CBCAC36E}" type="pres">
      <dgm:prSet presAssocID="{7E14F4F7-32BC-4167-9F1A-3575510558C7}" presName="node" presStyleLbl="node1" presStyleIdx="2" presStyleCnt="3">
        <dgm:presLayoutVars>
          <dgm:bulletEnabled val="1"/>
        </dgm:presLayoutVars>
      </dgm:prSet>
      <dgm:spPr/>
    </dgm:pt>
  </dgm:ptLst>
  <dgm:cxnLst>
    <dgm:cxn modelId="{F3C2F02A-AD36-4ADE-BF95-C29D8FDCDEF9}" type="presOf" srcId="{3AF65C61-2527-4085-889A-0DAEB09B40D3}" destId="{750434EC-088D-4645-BA16-F14FB3F7A941}" srcOrd="0" destOrd="0" presId="urn:microsoft.com/office/officeart/2005/8/layout/process1"/>
    <dgm:cxn modelId="{F0C5F534-0B25-407F-BE66-2E2F3D53C547}" type="presOf" srcId="{DAF16D77-659D-42B9-A59A-B59878616469}" destId="{99897402-28DB-4F40-ADB8-A0675076974B}" srcOrd="0" destOrd="0" presId="urn:microsoft.com/office/officeart/2005/8/layout/process1"/>
    <dgm:cxn modelId="{6BDC953E-FE3B-47F4-9CD1-0A5F7BAF2E74}" type="presOf" srcId="{448FB6BF-07A7-4B3C-8F3E-747E2AFA2CF1}" destId="{342BE762-019C-4A91-B238-3D92E273228F}" srcOrd="1" destOrd="0" presId="urn:microsoft.com/office/officeart/2005/8/layout/process1"/>
    <dgm:cxn modelId="{EB870076-EE07-4B3A-A76C-7E715B81ACAA}" type="presOf" srcId="{448FB6BF-07A7-4B3C-8F3E-747E2AFA2CF1}" destId="{2DE7B1BD-EAC1-4819-B733-FE0F1381438F}" srcOrd="0" destOrd="0" presId="urn:microsoft.com/office/officeart/2005/8/layout/process1"/>
    <dgm:cxn modelId="{C4D86C7A-612A-493B-B622-F02BA3A7DA89}" srcId="{C3CA7CD4-5001-48C7-AEB9-355D038AC836}" destId="{DAF16D77-659D-42B9-A59A-B59878616469}" srcOrd="1" destOrd="0" parTransId="{A67FBDA4-5AD2-438F-B809-36AD37AFC6A5}" sibTransId="{F1D722BC-416A-49F2-92D7-DCD485C75F23}"/>
    <dgm:cxn modelId="{5D5B049E-24F0-4D87-B031-793F3B7332DF}" srcId="{C3CA7CD4-5001-48C7-AEB9-355D038AC836}" destId="{3AF65C61-2527-4085-889A-0DAEB09B40D3}" srcOrd="0" destOrd="0" parTransId="{ECE0CB0D-3170-417C-BE57-7A87FF3C7F1C}" sibTransId="{448FB6BF-07A7-4B3C-8F3E-747E2AFA2CF1}"/>
    <dgm:cxn modelId="{D4E399A2-1DA7-41A8-AE0D-F0683C0F0D97}" type="presOf" srcId="{F1D722BC-416A-49F2-92D7-DCD485C75F23}" destId="{8DE22D7D-2EBC-4128-974A-91E7992C95EE}" srcOrd="1" destOrd="0" presId="urn:microsoft.com/office/officeart/2005/8/layout/process1"/>
    <dgm:cxn modelId="{B91E13AE-D58B-4C49-9E7F-AFC88FE3D1E8}" type="presOf" srcId="{F1D722BC-416A-49F2-92D7-DCD485C75F23}" destId="{F843DA5F-3807-4213-BBD1-EDAE9DDE842D}" srcOrd="0" destOrd="0" presId="urn:microsoft.com/office/officeart/2005/8/layout/process1"/>
    <dgm:cxn modelId="{388718BF-5A1E-4B7A-A6D6-D3F1103ED056}" srcId="{C3CA7CD4-5001-48C7-AEB9-355D038AC836}" destId="{7E14F4F7-32BC-4167-9F1A-3575510558C7}" srcOrd="2" destOrd="0" parTransId="{0EA1E00B-A405-4D14-92CF-99A373433CCF}" sibTransId="{BF764049-ED01-406C-9366-862DE39A99D2}"/>
    <dgm:cxn modelId="{392030CA-B370-4462-A3DE-1D71E5AC22AF}" type="presOf" srcId="{7E14F4F7-32BC-4167-9F1A-3575510558C7}" destId="{6A025BF1-8F34-4022-93A1-3790CBCAC36E}" srcOrd="0" destOrd="0" presId="urn:microsoft.com/office/officeart/2005/8/layout/process1"/>
    <dgm:cxn modelId="{A37395CB-08CA-41E5-B766-8E8C57CDA44D}" type="presOf" srcId="{C3CA7CD4-5001-48C7-AEB9-355D038AC836}" destId="{C666BF67-841C-4855-871E-763F5AC31D2F}" srcOrd="0" destOrd="0" presId="urn:microsoft.com/office/officeart/2005/8/layout/process1"/>
    <dgm:cxn modelId="{E888497E-E036-4FE6-B4D7-D5601C5F04A8}" type="presParOf" srcId="{C666BF67-841C-4855-871E-763F5AC31D2F}" destId="{750434EC-088D-4645-BA16-F14FB3F7A941}" srcOrd="0" destOrd="0" presId="urn:microsoft.com/office/officeart/2005/8/layout/process1"/>
    <dgm:cxn modelId="{008E7228-CD10-4044-A0FB-FAF331B06698}" type="presParOf" srcId="{C666BF67-841C-4855-871E-763F5AC31D2F}" destId="{2DE7B1BD-EAC1-4819-B733-FE0F1381438F}" srcOrd="1" destOrd="0" presId="urn:microsoft.com/office/officeart/2005/8/layout/process1"/>
    <dgm:cxn modelId="{7B5F0F57-2BE5-41B0-B642-7D42DA3F8C94}" type="presParOf" srcId="{2DE7B1BD-EAC1-4819-B733-FE0F1381438F}" destId="{342BE762-019C-4A91-B238-3D92E273228F}" srcOrd="0" destOrd="0" presId="urn:microsoft.com/office/officeart/2005/8/layout/process1"/>
    <dgm:cxn modelId="{CFF0917A-7100-494A-8150-11BB9581C000}" type="presParOf" srcId="{C666BF67-841C-4855-871E-763F5AC31D2F}" destId="{99897402-28DB-4F40-ADB8-A0675076974B}" srcOrd="2" destOrd="0" presId="urn:microsoft.com/office/officeart/2005/8/layout/process1"/>
    <dgm:cxn modelId="{0A02A386-959F-4D13-90F8-787685A7BEE0}" type="presParOf" srcId="{C666BF67-841C-4855-871E-763F5AC31D2F}" destId="{F843DA5F-3807-4213-BBD1-EDAE9DDE842D}" srcOrd="3" destOrd="0" presId="urn:microsoft.com/office/officeart/2005/8/layout/process1"/>
    <dgm:cxn modelId="{E0B93A55-B3EF-488E-93FF-F60F87B99A63}" type="presParOf" srcId="{F843DA5F-3807-4213-BBD1-EDAE9DDE842D}" destId="{8DE22D7D-2EBC-4128-974A-91E7992C95EE}" srcOrd="0" destOrd="0" presId="urn:microsoft.com/office/officeart/2005/8/layout/process1"/>
    <dgm:cxn modelId="{E45103F2-7304-453A-AB36-04097DE84B3D}" type="presParOf" srcId="{C666BF67-841C-4855-871E-763F5AC31D2F}" destId="{6A025BF1-8F34-4022-93A1-3790CBCAC36E}"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06D0C9-A4D0-4601-AACB-8981DED9AD35}">
      <dsp:nvSpPr>
        <dsp:cNvPr id="0" name=""/>
        <dsp:cNvSpPr/>
      </dsp:nvSpPr>
      <dsp:spPr>
        <a:xfrm>
          <a:off x="3159154" y="964043"/>
          <a:ext cx="694493" cy="91440"/>
        </a:xfrm>
        <a:custGeom>
          <a:avLst/>
          <a:gdLst/>
          <a:ahLst/>
          <a:cxnLst/>
          <a:rect l="0" t="0" r="0" b="0"/>
          <a:pathLst>
            <a:path>
              <a:moveTo>
                <a:pt x="0" y="45720"/>
              </a:moveTo>
              <a:lnTo>
                <a:pt x="694493"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488273" y="1006138"/>
        <a:ext cx="36254" cy="7250"/>
      </dsp:txXfrm>
    </dsp:sp>
    <dsp:sp modelId="{FB4BD46B-6612-475C-A4A3-708EFCF8FE03}">
      <dsp:nvSpPr>
        <dsp:cNvPr id="0" name=""/>
        <dsp:cNvSpPr/>
      </dsp:nvSpPr>
      <dsp:spPr>
        <a:xfrm>
          <a:off x="8374" y="63989"/>
          <a:ext cx="3152579" cy="18915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4479" tIns="162153" rIns="154479" bIns="162153" numCol="1" spcCol="1270" anchor="ctr" anchorCtr="0">
          <a:noAutofit/>
        </a:bodyPr>
        <a:lstStyle/>
        <a:p>
          <a:pPr marL="0" lvl="0" indent="0" algn="ctr" defTabSz="711200">
            <a:lnSpc>
              <a:spcPct val="90000"/>
            </a:lnSpc>
            <a:spcBef>
              <a:spcPct val="0"/>
            </a:spcBef>
            <a:spcAft>
              <a:spcPct val="35000"/>
            </a:spcAft>
            <a:buNone/>
          </a:pPr>
          <a:r>
            <a:rPr lang="en-US" sz="1600" kern="1200"/>
            <a:t>Traumatic experiences before 18 years old (World Health Organization, 2020)</a:t>
          </a:r>
        </a:p>
      </dsp:txBody>
      <dsp:txXfrm>
        <a:off x="8374" y="63989"/>
        <a:ext cx="3152579" cy="1891547"/>
      </dsp:txXfrm>
    </dsp:sp>
    <dsp:sp modelId="{BF019248-9B3D-4F20-99A4-0C14E9F18EE2}">
      <dsp:nvSpPr>
        <dsp:cNvPr id="0" name=""/>
        <dsp:cNvSpPr/>
      </dsp:nvSpPr>
      <dsp:spPr>
        <a:xfrm>
          <a:off x="7036826" y="964043"/>
          <a:ext cx="694493" cy="91440"/>
        </a:xfrm>
        <a:custGeom>
          <a:avLst/>
          <a:gdLst/>
          <a:ahLst/>
          <a:cxnLst/>
          <a:rect l="0" t="0" r="0" b="0"/>
          <a:pathLst>
            <a:path>
              <a:moveTo>
                <a:pt x="0" y="45720"/>
              </a:moveTo>
              <a:lnTo>
                <a:pt x="694493"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365945" y="1006138"/>
        <a:ext cx="36254" cy="7250"/>
      </dsp:txXfrm>
    </dsp:sp>
    <dsp:sp modelId="{E9F2E164-7CF4-4821-93CD-2A582081AC09}">
      <dsp:nvSpPr>
        <dsp:cNvPr id="0" name=""/>
        <dsp:cNvSpPr/>
      </dsp:nvSpPr>
      <dsp:spPr>
        <a:xfrm>
          <a:off x="3886047" y="63989"/>
          <a:ext cx="3152579" cy="18915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4479" tIns="162153" rIns="154479" bIns="162153" numCol="1" spcCol="1270" anchor="ctr" anchorCtr="0">
          <a:noAutofit/>
        </a:bodyPr>
        <a:lstStyle/>
        <a:p>
          <a:pPr marL="0" lvl="0" indent="0" algn="ctr" defTabSz="711200">
            <a:lnSpc>
              <a:spcPct val="90000"/>
            </a:lnSpc>
            <a:spcBef>
              <a:spcPct val="0"/>
            </a:spcBef>
            <a:spcAft>
              <a:spcPct val="35000"/>
            </a:spcAft>
            <a:buNone/>
          </a:pPr>
          <a:r>
            <a:rPr lang="en-US" sz="1600" kern="1200"/>
            <a:t>Not one definitive definition (Kalmakis and Chandler, 2013)</a:t>
          </a:r>
        </a:p>
      </dsp:txBody>
      <dsp:txXfrm>
        <a:off x="3886047" y="63989"/>
        <a:ext cx="3152579" cy="1891547"/>
      </dsp:txXfrm>
    </dsp:sp>
    <dsp:sp modelId="{AE4DF073-4D1A-4C87-B758-09E673FB283F}">
      <dsp:nvSpPr>
        <dsp:cNvPr id="0" name=""/>
        <dsp:cNvSpPr/>
      </dsp:nvSpPr>
      <dsp:spPr>
        <a:xfrm>
          <a:off x="1584664" y="1953737"/>
          <a:ext cx="7755344" cy="694493"/>
        </a:xfrm>
        <a:custGeom>
          <a:avLst/>
          <a:gdLst/>
          <a:ahLst/>
          <a:cxnLst/>
          <a:rect l="0" t="0" r="0" b="0"/>
          <a:pathLst>
            <a:path>
              <a:moveTo>
                <a:pt x="7755344" y="0"/>
              </a:moveTo>
              <a:lnTo>
                <a:pt x="7755344" y="364346"/>
              </a:lnTo>
              <a:lnTo>
                <a:pt x="0" y="364346"/>
              </a:lnTo>
              <a:lnTo>
                <a:pt x="0" y="694493"/>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67607" y="2297358"/>
        <a:ext cx="389458" cy="7250"/>
      </dsp:txXfrm>
    </dsp:sp>
    <dsp:sp modelId="{C57A238E-3BE5-46CF-ABEB-AB94A5B46E0A}">
      <dsp:nvSpPr>
        <dsp:cNvPr id="0" name=""/>
        <dsp:cNvSpPr/>
      </dsp:nvSpPr>
      <dsp:spPr>
        <a:xfrm>
          <a:off x="7763719" y="63989"/>
          <a:ext cx="3152579" cy="18915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4479" tIns="162153" rIns="154479" bIns="162153" numCol="1" spcCol="1270" anchor="ctr" anchorCtr="0">
          <a:noAutofit/>
        </a:bodyPr>
        <a:lstStyle/>
        <a:p>
          <a:pPr marL="0" lvl="0" indent="0" algn="ctr" defTabSz="711200">
            <a:lnSpc>
              <a:spcPct val="90000"/>
            </a:lnSpc>
            <a:spcBef>
              <a:spcPct val="0"/>
            </a:spcBef>
            <a:spcAft>
              <a:spcPct val="35000"/>
            </a:spcAft>
            <a:buNone/>
          </a:pPr>
          <a:r>
            <a:rPr lang="en-US" sz="1600" kern="1200"/>
            <a:t>Neglect, abuse, parental death, household substance use, exposure to domestic violence (Basto-Pereira </a:t>
          </a:r>
          <a:r>
            <a:rPr lang="en-US" sz="1600" i="1" kern="1200"/>
            <a:t>et al</a:t>
          </a:r>
          <a:r>
            <a:rPr lang="en-US" sz="1600" kern="1200"/>
            <a:t>., 2022)</a:t>
          </a:r>
        </a:p>
      </dsp:txBody>
      <dsp:txXfrm>
        <a:off x="7763719" y="63989"/>
        <a:ext cx="3152579" cy="1891547"/>
      </dsp:txXfrm>
    </dsp:sp>
    <dsp:sp modelId="{9AC9B2C4-1677-4974-A8E5-20DE6158977A}">
      <dsp:nvSpPr>
        <dsp:cNvPr id="0" name=""/>
        <dsp:cNvSpPr/>
      </dsp:nvSpPr>
      <dsp:spPr>
        <a:xfrm>
          <a:off x="3159154" y="3580684"/>
          <a:ext cx="694493" cy="91440"/>
        </a:xfrm>
        <a:custGeom>
          <a:avLst/>
          <a:gdLst/>
          <a:ahLst/>
          <a:cxnLst/>
          <a:rect l="0" t="0" r="0" b="0"/>
          <a:pathLst>
            <a:path>
              <a:moveTo>
                <a:pt x="0" y="45720"/>
              </a:moveTo>
              <a:lnTo>
                <a:pt x="694493"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488273" y="3622778"/>
        <a:ext cx="36254" cy="7250"/>
      </dsp:txXfrm>
    </dsp:sp>
    <dsp:sp modelId="{942C2479-9C14-4235-A910-21DE762C9643}">
      <dsp:nvSpPr>
        <dsp:cNvPr id="0" name=""/>
        <dsp:cNvSpPr/>
      </dsp:nvSpPr>
      <dsp:spPr>
        <a:xfrm>
          <a:off x="8374" y="2680630"/>
          <a:ext cx="3152579" cy="18915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4479" tIns="162153" rIns="154479" bIns="162153" numCol="1" spcCol="1270" anchor="ctr" anchorCtr="0">
          <a:noAutofit/>
        </a:bodyPr>
        <a:lstStyle/>
        <a:p>
          <a:pPr marL="0" lvl="0" indent="0" algn="ctr" defTabSz="711200">
            <a:lnSpc>
              <a:spcPct val="90000"/>
            </a:lnSpc>
            <a:spcBef>
              <a:spcPct val="0"/>
            </a:spcBef>
            <a:spcAft>
              <a:spcPct val="35000"/>
            </a:spcAft>
            <a:buNone/>
          </a:pPr>
          <a:r>
            <a:rPr lang="en-US" sz="1600" kern="1200"/>
            <a:t>87% of young people involved with the CJS have experienced at least one ACE and are 12 times more likely than those not involved with the CJS (Malvaso </a:t>
          </a:r>
          <a:r>
            <a:rPr lang="en-US" sz="1600" i="1" kern="1200"/>
            <a:t>et al</a:t>
          </a:r>
          <a:r>
            <a:rPr lang="en-US" sz="1600" kern="1200"/>
            <a:t>., 2022)</a:t>
          </a:r>
        </a:p>
      </dsp:txBody>
      <dsp:txXfrm>
        <a:off x="8374" y="2680630"/>
        <a:ext cx="3152579" cy="1891547"/>
      </dsp:txXfrm>
    </dsp:sp>
    <dsp:sp modelId="{9804CC29-10DF-4453-B99A-6DCFEF3B1D46}">
      <dsp:nvSpPr>
        <dsp:cNvPr id="0" name=""/>
        <dsp:cNvSpPr/>
      </dsp:nvSpPr>
      <dsp:spPr>
        <a:xfrm>
          <a:off x="7036826" y="3580684"/>
          <a:ext cx="694493" cy="91440"/>
        </a:xfrm>
        <a:custGeom>
          <a:avLst/>
          <a:gdLst/>
          <a:ahLst/>
          <a:cxnLst/>
          <a:rect l="0" t="0" r="0" b="0"/>
          <a:pathLst>
            <a:path>
              <a:moveTo>
                <a:pt x="0" y="45720"/>
              </a:moveTo>
              <a:lnTo>
                <a:pt x="694493"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365945" y="3622778"/>
        <a:ext cx="36254" cy="7250"/>
      </dsp:txXfrm>
    </dsp:sp>
    <dsp:sp modelId="{8E4FC7FF-25E4-4FF4-8482-72E453650F4D}">
      <dsp:nvSpPr>
        <dsp:cNvPr id="0" name=""/>
        <dsp:cNvSpPr/>
      </dsp:nvSpPr>
      <dsp:spPr>
        <a:xfrm>
          <a:off x="3886047" y="2680630"/>
          <a:ext cx="3152579" cy="18915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4479" tIns="162153" rIns="154479" bIns="162153" numCol="1" spcCol="1270" anchor="ctr" anchorCtr="0">
          <a:noAutofit/>
        </a:bodyPr>
        <a:lstStyle/>
        <a:p>
          <a:pPr marL="0" lvl="0" indent="0" algn="ctr" defTabSz="711200">
            <a:lnSpc>
              <a:spcPct val="90000"/>
            </a:lnSpc>
            <a:spcBef>
              <a:spcPct val="0"/>
            </a:spcBef>
            <a:spcAft>
              <a:spcPct val="35000"/>
            </a:spcAft>
            <a:buNone/>
          </a:pPr>
          <a:r>
            <a:rPr lang="en-US" sz="1600" kern="1200"/>
            <a:t>Harmful, chronic, distressing, cumulative and varying in severity (Alhowaymel, Kalmakis and Jacelon, 2021)</a:t>
          </a:r>
        </a:p>
      </dsp:txBody>
      <dsp:txXfrm>
        <a:off x="3886047" y="2680630"/>
        <a:ext cx="3152579" cy="1891547"/>
      </dsp:txXfrm>
    </dsp:sp>
    <dsp:sp modelId="{69CC7B71-6F98-4993-9491-9652D8C76ACA}">
      <dsp:nvSpPr>
        <dsp:cNvPr id="0" name=""/>
        <dsp:cNvSpPr/>
      </dsp:nvSpPr>
      <dsp:spPr>
        <a:xfrm>
          <a:off x="7763719" y="2680630"/>
          <a:ext cx="3152579" cy="18915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4479" tIns="162153" rIns="154479" bIns="162153" numCol="1" spcCol="1270" anchor="ctr" anchorCtr="0">
          <a:noAutofit/>
        </a:bodyPr>
        <a:lstStyle/>
        <a:p>
          <a:pPr marL="0" lvl="0" indent="0" algn="ctr" defTabSz="711200">
            <a:lnSpc>
              <a:spcPct val="90000"/>
            </a:lnSpc>
            <a:spcBef>
              <a:spcPct val="0"/>
            </a:spcBef>
            <a:spcAft>
              <a:spcPct val="35000"/>
            </a:spcAft>
            <a:buNone/>
          </a:pPr>
          <a:r>
            <a:rPr lang="en-US" sz="1600" kern="1200" dirty="0"/>
            <a:t>Which extent do risk factors like ACEs influence later offending (Craig </a:t>
          </a:r>
          <a:r>
            <a:rPr lang="en-US" sz="1600" i="1" kern="1200" dirty="0"/>
            <a:t>et al</a:t>
          </a:r>
          <a:r>
            <a:rPr lang="en-US" sz="1600" kern="1200" dirty="0"/>
            <a:t>., 2017)</a:t>
          </a:r>
        </a:p>
      </dsp:txBody>
      <dsp:txXfrm>
        <a:off x="7763719" y="2680630"/>
        <a:ext cx="3152579" cy="18915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7CC50F-3411-4A4A-83D0-B04ADF1C4669}">
      <dsp:nvSpPr>
        <dsp:cNvPr id="0" name=""/>
        <dsp:cNvSpPr/>
      </dsp:nvSpPr>
      <dsp:spPr>
        <a:xfrm>
          <a:off x="0" y="0"/>
          <a:ext cx="5436273" cy="1002125"/>
        </a:xfrm>
        <a:prstGeom prst="roundRect">
          <a:avLst>
            <a:gd name="adj" fmla="val 10000"/>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a:t>Crime Survey for England and Wales estimated 13.6 million people under 18 years of age experienced abuse in childhood (Office for National Statistics, 2025)</a:t>
          </a:r>
        </a:p>
      </dsp:txBody>
      <dsp:txXfrm>
        <a:off x="29351" y="29351"/>
        <a:ext cx="4237653" cy="943423"/>
      </dsp:txXfrm>
    </dsp:sp>
    <dsp:sp modelId="{B50E324E-2334-45E5-AC2B-C69B08A0A4D3}">
      <dsp:nvSpPr>
        <dsp:cNvPr id="0" name=""/>
        <dsp:cNvSpPr/>
      </dsp:nvSpPr>
      <dsp:spPr>
        <a:xfrm>
          <a:off x="405955" y="1141309"/>
          <a:ext cx="5436273" cy="1002125"/>
        </a:xfrm>
        <a:prstGeom prst="roundRect">
          <a:avLst>
            <a:gd name="adj" fmla="val 10000"/>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a:t>Literature focuses on physical, emotional and sexual abuse (Broekhof </a:t>
          </a:r>
          <a:r>
            <a:rPr lang="en-US" sz="1200" i="1" kern="1200"/>
            <a:t>et al</a:t>
          </a:r>
          <a:r>
            <a:rPr lang="en-US" sz="1200" kern="1200"/>
            <a:t>., 2022)</a:t>
          </a:r>
        </a:p>
      </dsp:txBody>
      <dsp:txXfrm>
        <a:off x="435306" y="1170660"/>
        <a:ext cx="4320234" cy="943423"/>
      </dsp:txXfrm>
    </dsp:sp>
    <dsp:sp modelId="{4A9E6EAB-D8F7-4649-95B2-C88CECBB14D2}">
      <dsp:nvSpPr>
        <dsp:cNvPr id="0" name=""/>
        <dsp:cNvSpPr/>
      </dsp:nvSpPr>
      <dsp:spPr>
        <a:xfrm>
          <a:off x="811910" y="2282618"/>
          <a:ext cx="5436273" cy="100212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t>Abuse causes trauma (Downey and Crummy, 2022) and is a leading factor in later offending (Dalsklev </a:t>
          </a:r>
          <a:r>
            <a:rPr lang="en-US" sz="1200" i="1" kern="1200" dirty="0"/>
            <a:t>et al</a:t>
          </a:r>
          <a:r>
            <a:rPr lang="en-US" sz="1200" kern="1200" dirty="0"/>
            <a:t>., 2021)</a:t>
          </a:r>
        </a:p>
      </dsp:txBody>
      <dsp:txXfrm>
        <a:off x="841261" y="2311969"/>
        <a:ext cx="4320234" cy="943423"/>
      </dsp:txXfrm>
    </dsp:sp>
    <dsp:sp modelId="{4C2A9982-DFD4-463F-BD0D-7FC8F3E20BBD}">
      <dsp:nvSpPr>
        <dsp:cNvPr id="0" name=""/>
        <dsp:cNvSpPr/>
      </dsp:nvSpPr>
      <dsp:spPr>
        <a:xfrm>
          <a:off x="1217866" y="3423928"/>
          <a:ext cx="5436273" cy="1002125"/>
        </a:xfrm>
        <a:prstGeom prst="roundRect">
          <a:avLst>
            <a:gd name="adj" fmla="val 1000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a:t>Supports it not confirms it (Plummer and Cossins, 2018)</a:t>
          </a:r>
        </a:p>
      </dsp:txBody>
      <dsp:txXfrm>
        <a:off x="1247217" y="3453279"/>
        <a:ext cx="4320234" cy="943423"/>
      </dsp:txXfrm>
    </dsp:sp>
    <dsp:sp modelId="{AD7239C6-F885-406C-9E33-D83F1C3AC977}">
      <dsp:nvSpPr>
        <dsp:cNvPr id="0" name=""/>
        <dsp:cNvSpPr/>
      </dsp:nvSpPr>
      <dsp:spPr>
        <a:xfrm>
          <a:off x="1623821" y="4565237"/>
          <a:ext cx="5436273" cy="1002125"/>
        </a:xfrm>
        <a:prstGeom prst="roundRect">
          <a:avLst>
            <a:gd name="adj" fmla="val 10000"/>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i="1" kern="1200"/>
            <a:t>Study with 54 sex offenders: (Voith, Anderson and Cahill, 2020)</a:t>
          </a:r>
          <a:endParaRPr lang="en-US" sz="1200" kern="1200"/>
        </a:p>
        <a:p>
          <a:pPr marL="57150" lvl="1" indent="-57150" algn="l" defTabSz="400050">
            <a:lnSpc>
              <a:spcPct val="90000"/>
            </a:lnSpc>
            <a:spcBef>
              <a:spcPct val="0"/>
            </a:spcBef>
            <a:spcAft>
              <a:spcPct val="15000"/>
            </a:spcAft>
            <a:buChar char="•"/>
          </a:pPr>
          <a:r>
            <a:rPr lang="en-US" sz="900" i="1" kern="1200"/>
            <a:t>33% - sexual abuse (childhood)</a:t>
          </a:r>
          <a:endParaRPr lang="en-US" sz="900" kern="1200"/>
        </a:p>
        <a:p>
          <a:pPr marL="57150" lvl="1" indent="-57150" algn="l" defTabSz="400050">
            <a:lnSpc>
              <a:spcPct val="90000"/>
            </a:lnSpc>
            <a:spcBef>
              <a:spcPct val="0"/>
            </a:spcBef>
            <a:spcAft>
              <a:spcPct val="15000"/>
            </a:spcAft>
            <a:buChar char="•"/>
          </a:pPr>
          <a:r>
            <a:rPr lang="en-US" sz="900" i="1" kern="1200"/>
            <a:t>63% - psychological abuse (childhood)</a:t>
          </a:r>
          <a:endParaRPr lang="en-US" sz="900" kern="1200"/>
        </a:p>
        <a:p>
          <a:pPr marL="57150" lvl="1" indent="-57150" algn="l" defTabSz="400050">
            <a:lnSpc>
              <a:spcPct val="90000"/>
            </a:lnSpc>
            <a:spcBef>
              <a:spcPct val="0"/>
            </a:spcBef>
            <a:spcAft>
              <a:spcPct val="15000"/>
            </a:spcAft>
            <a:buChar char="•"/>
          </a:pPr>
          <a:r>
            <a:rPr lang="en-US" sz="900" i="1" kern="1200"/>
            <a:t>61% - physical abuse (childhood) </a:t>
          </a:r>
          <a:endParaRPr lang="en-US" sz="900" kern="1200"/>
        </a:p>
      </dsp:txBody>
      <dsp:txXfrm>
        <a:off x="1653172" y="4594588"/>
        <a:ext cx="4320234" cy="943423"/>
      </dsp:txXfrm>
    </dsp:sp>
    <dsp:sp modelId="{437A550F-B389-4A89-9FF7-FC47804748A0}">
      <dsp:nvSpPr>
        <dsp:cNvPr id="0" name=""/>
        <dsp:cNvSpPr/>
      </dsp:nvSpPr>
      <dsp:spPr>
        <a:xfrm>
          <a:off x="4784891" y="732108"/>
          <a:ext cx="651381" cy="651381"/>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4931452" y="732108"/>
        <a:ext cx="358259" cy="490164"/>
      </dsp:txXfrm>
    </dsp:sp>
    <dsp:sp modelId="{1537E1C4-707E-44B5-A107-C288D7F5E10D}">
      <dsp:nvSpPr>
        <dsp:cNvPr id="0" name=""/>
        <dsp:cNvSpPr/>
      </dsp:nvSpPr>
      <dsp:spPr>
        <a:xfrm>
          <a:off x="5190847" y="1873417"/>
          <a:ext cx="651381" cy="651381"/>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5337408" y="1873417"/>
        <a:ext cx="358259" cy="490164"/>
      </dsp:txXfrm>
    </dsp:sp>
    <dsp:sp modelId="{E99F5B17-AF0D-48A2-8364-D47E2D99B430}">
      <dsp:nvSpPr>
        <dsp:cNvPr id="0" name=""/>
        <dsp:cNvSpPr/>
      </dsp:nvSpPr>
      <dsp:spPr>
        <a:xfrm>
          <a:off x="5596802" y="2998024"/>
          <a:ext cx="651381" cy="651381"/>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5743363" y="2998024"/>
        <a:ext cx="358259" cy="490164"/>
      </dsp:txXfrm>
    </dsp:sp>
    <dsp:sp modelId="{3370C75D-C98C-4A2F-81E7-E795CF0B4F2B}">
      <dsp:nvSpPr>
        <dsp:cNvPr id="0" name=""/>
        <dsp:cNvSpPr/>
      </dsp:nvSpPr>
      <dsp:spPr>
        <a:xfrm>
          <a:off x="6002758" y="4150469"/>
          <a:ext cx="651381" cy="651381"/>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6149319" y="4150469"/>
        <a:ext cx="358259" cy="49016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D38ADF-EF1E-4148-890E-01CA6493AD18}">
      <dsp:nvSpPr>
        <dsp:cNvPr id="0" name=""/>
        <dsp:cNvSpPr/>
      </dsp:nvSpPr>
      <dsp:spPr>
        <a:xfrm>
          <a:off x="0" y="0"/>
          <a:ext cx="4549140" cy="1224819"/>
        </a:xfrm>
        <a:prstGeom prst="roundRect">
          <a:avLst>
            <a:gd name="adj" fmla="val 10000"/>
          </a:avLst>
        </a:prstGeom>
        <a:gradFill rotWithShape="0">
          <a:gsLst>
            <a:gs pos="0">
              <a:schemeClr val="accent1">
                <a:shade val="80000"/>
                <a:hueOff val="0"/>
                <a:satOff val="0"/>
                <a:lumOff val="0"/>
                <a:alphaOff val="0"/>
                <a:satMod val="103000"/>
                <a:lumMod val="102000"/>
                <a:tint val="94000"/>
              </a:schemeClr>
            </a:gs>
            <a:gs pos="50000">
              <a:schemeClr val="accent1">
                <a:shade val="80000"/>
                <a:hueOff val="0"/>
                <a:satOff val="0"/>
                <a:lumOff val="0"/>
                <a:alphaOff val="0"/>
                <a:satMod val="110000"/>
                <a:lumMod val="100000"/>
                <a:shade val="100000"/>
              </a:schemeClr>
            </a:gs>
            <a:gs pos="100000">
              <a:schemeClr val="accent1">
                <a:shade val="8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Banduras Social Learning Theory – observe and model behaviour (Anderson and Kras, 2005)</a:t>
          </a:r>
        </a:p>
      </dsp:txBody>
      <dsp:txXfrm>
        <a:off x="35874" y="35874"/>
        <a:ext cx="3123966" cy="1153071"/>
      </dsp:txXfrm>
    </dsp:sp>
    <dsp:sp modelId="{2B5FFDAB-6C53-4B75-897D-FADEE8D91607}">
      <dsp:nvSpPr>
        <dsp:cNvPr id="0" name=""/>
        <dsp:cNvSpPr/>
      </dsp:nvSpPr>
      <dsp:spPr>
        <a:xfrm>
          <a:off x="380990" y="1447514"/>
          <a:ext cx="4549140" cy="1224819"/>
        </a:xfrm>
        <a:prstGeom prst="roundRect">
          <a:avLst>
            <a:gd name="adj" fmla="val 10000"/>
          </a:avLst>
        </a:prstGeom>
        <a:gradFill rotWithShape="0">
          <a:gsLst>
            <a:gs pos="0">
              <a:schemeClr val="accent1">
                <a:shade val="80000"/>
                <a:hueOff val="225135"/>
                <a:satOff val="-2526"/>
                <a:lumOff val="11376"/>
                <a:alphaOff val="0"/>
                <a:satMod val="103000"/>
                <a:lumMod val="102000"/>
                <a:tint val="94000"/>
              </a:schemeClr>
            </a:gs>
            <a:gs pos="50000">
              <a:schemeClr val="accent1">
                <a:shade val="80000"/>
                <a:hueOff val="225135"/>
                <a:satOff val="-2526"/>
                <a:lumOff val="11376"/>
                <a:alphaOff val="0"/>
                <a:satMod val="110000"/>
                <a:lumMod val="100000"/>
                <a:shade val="100000"/>
              </a:schemeClr>
            </a:gs>
            <a:gs pos="100000">
              <a:schemeClr val="accent1">
                <a:shade val="80000"/>
                <a:hueOff val="225135"/>
                <a:satOff val="-2526"/>
                <a:lumOff val="1137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Abuse was the normal way of conflict resolution – cycle of violence (Yohros, 2021)</a:t>
          </a:r>
        </a:p>
      </dsp:txBody>
      <dsp:txXfrm>
        <a:off x="416864" y="1483388"/>
        <a:ext cx="3300268" cy="1153071"/>
      </dsp:txXfrm>
    </dsp:sp>
    <dsp:sp modelId="{1C89C27E-80FE-4247-922D-FDAF0B7025F7}">
      <dsp:nvSpPr>
        <dsp:cNvPr id="0" name=""/>
        <dsp:cNvSpPr/>
      </dsp:nvSpPr>
      <dsp:spPr>
        <a:xfrm>
          <a:off x="756294" y="2895028"/>
          <a:ext cx="4549140" cy="1224819"/>
        </a:xfrm>
        <a:prstGeom prst="roundRect">
          <a:avLst>
            <a:gd name="adj" fmla="val 10000"/>
          </a:avLst>
        </a:prstGeom>
        <a:gradFill rotWithShape="0">
          <a:gsLst>
            <a:gs pos="0">
              <a:schemeClr val="accent1">
                <a:shade val="80000"/>
                <a:hueOff val="450271"/>
                <a:satOff val="-5052"/>
                <a:lumOff val="22751"/>
                <a:alphaOff val="0"/>
                <a:satMod val="103000"/>
                <a:lumMod val="102000"/>
                <a:tint val="94000"/>
              </a:schemeClr>
            </a:gs>
            <a:gs pos="50000">
              <a:schemeClr val="accent1">
                <a:shade val="80000"/>
                <a:hueOff val="450271"/>
                <a:satOff val="-5052"/>
                <a:lumOff val="22751"/>
                <a:alphaOff val="0"/>
                <a:satMod val="110000"/>
                <a:lumMod val="100000"/>
                <a:shade val="100000"/>
              </a:schemeClr>
            </a:gs>
            <a:gs pos="100000">
              <a:schemeClr val="accent1">
                <a:shade val="80000"/>
                <a:hueOff val="450271"/>
                <a:satOff val="-5052"/>
                <a:lumOff val="2275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Victim of abuse increases the predisposition of offending – violent crimes, abuse and the use of illicit drugs (Jiang </a:t>
          </a:r>
          <a:r>
            <a:rPr lang="en-US" sz="1600" i="1" kern="1200"/>
            <a:t>et al</a:t>
          </a:r>
          <a:r>
            <a:rPr lang="en-US" sz="1600" kern="1200"/>
            <a:t>., 2025)</a:t>
          </a:r>
        </a:p>
      </dsp:txBody>
      <dsp:txXfrm>
        <a:off x="792168" y="2930902"/>
        <a:ext cx="3305955" cy="1153071"/>
      </dsp:txXfrm>
    </dsp:sp>
    <dsp:sp modelId="{AA213804-0B6A-495B-BA9E-AEF4C230438D}">
      <dsp:nvSpPr>
        <dsp:cNvPr id="0" name=""/>
        <dsp:cNvSpPr/>
      </dsp:nvSpPr>
      <dsp:spPr>
        <a:xfrm>
          <a:off x="1137285" y="4342543"/>
          <a:ext cx="4549140" cy="1224819"/>
        </a:xfrm>
        <a:prstGeom prst="roundRect">
          <a:avLst>
            <a:gd name="adj" fmla="val 10000"/>
          </a:avLst>
        </a:prstGeom>
        <a:gradFill rotWithShape="0">
          <a:gsLst>
            <a:gs pos="0">
              <a:schemeClr val="accent1">
                <a:shade val="80000"/>
                <a:hueOff val="675406"/>
                <a:satOff val="-7578"/>
                <a:lumOff val="34127"/>
                <a:alphaOff val="0"/>
                <a:satMod val="103000"/>
                <a:lumMod val="102000"/>
                <a:tint val="94000"/>
              </a:schemeClr>
            </a:gs>
            <a:gs pos="50000">
              <a:schemeClr val="accent1">
                <a:shade val="80000"/>
                <a:hueOff val="675406"/>
                <a:satOff val="-7578"/>
                <a:lumOff val="34127"/>
                <a:alphaOff val="0"/>
                <a:satMod val="110000"/>
                <a:lumMod val="100000"/>
                <a:shade val="100000"/>
              </a:schemeClr>
            </a:gs>
            <a:gs pos="100000">
              <a:schemeClr val="accent1">
                <a:shade val="80000"/>
                <a:hueOff val="675406"/>
                <a:satOff val="-7578"/>
                <a:lumOff val="3412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People involved with the CJS report higher levels of ACEs than the general population (Ford </a:t>
          </a:r>
          <a:r>
            <a:rPr lang="en-US" sz="1600" i="1" kern="1200"/>
            <a:t>et al</a:t>
          </a:r>
          <a:r>
            <a:rPr lang="en-US" sz="1600" kern="1200"/>
            <a:t>., 2019)</a:t>
          </a:r>
        </a:p>
      </dsp:txBody>
      <dsp:txXfrm>
        <a:off x="1173159" y="4378417"/>
        <a:ext cx="3300268" cy="1153071"/>
      </dsp:txXfrm>
    </dsp:sp>
    <dsp:sp modelId="{1D95AF18-801A-4FC4-B6EA-AA3B2B64879E}">
      <dsp:nvSpPr>
        <dsp:cNvPr id="0" name=""/>
        <dsp:cNvSpPr/>
      </dsp:nvSpPr>
      <dsp:spPr>
        <a:xfrm>
          <a:off x="3753007" y="938100"/>
          <a:ext cx="796132" cy="796132"/>
        </a:xfrm>
        <a:prstGeom prst="downArrow">
          <a:avLst>
            <a:gd name="adj1" fmla="val 55000"/>
            <a:gd name="adj2" fmla="val 45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3932137" y="938100"/>
        <a:ext cx="437872" cy="599089"/>
      </dsp:txXfrm>
    </dsp:sp>
    <dsp:sp modelId="{7A6A27FB-7387-4BF1-A7C7-CAE1D95A2F50}">
      <dsp:nvSpPr>
        <dsp:cNvPr id="0" name=""/>
        <dsp:cNvSpPr/>
      </dsp:nvSpPr>
      <dsp:spPr>
        <a:xfrm>
          <a:off x="4133997" y="2385615"/>
          <a:ext cx="796132" cy="796132"/>
        </a:xfrm>
        <a:prstGeom prst="downArrow">
          <a:avLst>
            <a:gd name="adj1" fmla="val 55000"/>
            <a:gd name="adj2" fmla="val 45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313127" y="2385615"/>
        <a:ext cx="437872" cy="599089"/>
      </dsp:txXfrm>
    </dsp:sp>
    <dsp:sp modelId="{84477DF1-240E-4C3E-8C00-8BC0719A4668}">
      <dsp:nvSpPr>
        <dsp:cNvPr id="0" name=""/>
        <dsp:cNvSpPr/>
      </dsp:nvSpPr>
      <dsp:spPr>
        <a:xfrm>
          <a:off x="4509301" y="3833129"/>
          <a:ext cx="796132" cy="796132"/>
        </a:xfrm>
        <a:prstGeom prst="downArrow">
          <a:avLst>
            <a:gd name="adj1" fmla="val 55000"/>
            <a:gd name="adj2" fmla="val 45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688431" y="3833129"/>
        <a:ext cx="437872" cy="59908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52CFC3-D139-44BB-BE39-6458BCE3869A}">
      <dsp:nvSpPr>
        <dsp:cNvPr id="0" name=""/>
        <dsp:cNvSpPr/>
      </dsp:nvSpPr>
      <dsp:spPr>
        <a:xfrm>
          <a:off x="4543617" y="45083"/>
          <a:ext cx="1511190" cy="1511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Stunted social, emotional and neurological development increases the risk of offending (Yingying, 2019)</a:t>
          </a:r>
        </a:p>
      </dsp:txBody>
      <dsp:txXfrm>
        <a:off x="4543617" y="45083"/>
        <a:ext cx="1511190" cy="1511190"/>
      </dsp:txXfrm>
    </dsp:sp>
    <dsp:sp modelId="{67E3D0A6-09B8-40A3-84F4-E71C4658E07F}">
      <dsp:nvSpPr>
        <dsp:cNvPr id="0" name=""/>
        <dsp:cNvSpPr/>
      </dsp:nvSpPr>
      <dsp:spPr>
        <a:xfrm>
          <a:off x="986566" y="1102"/>
          <a:ext cx="5668637" cy="5668637"/>
        </a:xfrm>
        <a:prstGeom prst="circularArrow">
          <a:avLst>
            <a:gd name="adj1" fmla="val 5198"/>
            <a:gd name="adj2" fmla="val 335790"/>
            <a:gd name="adj3" fmla="val 21293745"/>
            <a:gd name="adj4" fmla="val 19765798"/>
            <a:gd name="adj5" fmla="val 6065"/>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6E8DC2-2675-4969-BFF5-1F22CD925797}">
      <dsp:nvSpPr>
        <dsp:cNvPr id="0" name=""/>
        <dsp:cNvSpPr/>
      </dsp:nvSpPr>
      <dsp:spPr>
        <a:xfrm>
          <a:off x="5457273" y="2857028"/>
          <a:ext cx="1511190" cy="1511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Emotional neglect – unable to cope with negative emotions in a health way (Warner, Hernandez and Veilleux, 2021) – outbursts of aggression and violence (Dubowitz </a:t>
          </a:r>
          <a:r>
            <a:rPr lang="en-US" sz="1100" i="1" kern="1200" dirty="0"/>
            <a:t>et al</a:t>
          </a:r>
          <a:r>
            <a:rPr lang="en-US" sz="1100" kern="1200" dirty="0"/>
            <a:t>., 2022)</a:t>
          </a:r>
        </a:p>
      </dsp:txBody>
      <dsp:txXfrm>
        <a:off x="5457273" y="2857028"/>
        <a:ext cx="1511190" cy="1511190"/>
      </dsp:txXfrm>
    </dsp:sp>
    <dsp:sp modelId="{042D17FE-977E-4F49-B2BF-FC1581F1145D}">
      <dsp:nvSpPr>
        <dsp:cNvPr id="0" name=""/>
        <dsp:cNvSpPr/>
      </dsp:nvSpPr>
      <dsp:spPr>
        <a:xfrm>
          <a:off x="986566" y="1102"/>
          <a:ext cx="5668637" cy="5668637"/>
        </a:xfrm>
        <a:prstGeom prst="circularArrow">
          <a:avLst>
            <a:gd name="adj1" fmla="val 5198"/>
            <a:gd name="adj2" fmla="val 335790"/>
            <a:gd name="adj3" fmla="val 4015219"/>
            <a:gd name="adj4" fmla="val 2252954"/>
            <a:gd name="adj5" fmla="val 6065"/>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D67076-2F87-426B-ABD4-9300A019A36D}">
      <dsp:nvSpPr>
        <dsp:cNvPr id="0" name=""/>
        <dsp:cNvSpPr/>
      </dsp:nvSpPr>
      <dsp:spPr>
        <a:xfrm>
          <a:off x="3065290" y="4594906"/>
          <a:ext cx="1511190" cy="1511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dirty="0"/>
            <a:t>Wide range of effects – lack of social skills, changes to their neurodevelopment and emotional skills</a:t>
          </a:r>
        </a:p>
      </dsp:txBody>
      <dsp:txXfrm>
        <a:off x="3065290" y="4594906"/>
        <a:ext cx="1511190" cy="1511190"/>
      </dsp:txXfrm>
    </dsp:sp>
    <dsp:sp modelId="{4B425387-4DA0-4367-A603-000387247955}">
      <dsp:nvSpPr>
        <dsp:cNvPr id="0" name=""/>
        <dsp:cNvSpPr/>
      </dsp:nvSpPr>
      <dsp:spPr>
        <a:xfrm>
          <a:off x="986566" y="1102"/>
          <a:ext cx="5668637" cy="5668637"/>
        </a:xfrm>
        <a:prstGeom prst="circularArrow">
          <a:avLst>
            <a:gd name="adj1" fmla="val 5198"/>
            <a:gd name="adj2" fmla="val 335790"/>
            <a:gd name="adj3" fmla="val 8211257"/>
            <a:gd name="adj4" fmla="val 6448991"/>
            <a:gd name="adj5" fmla="val 6065"/>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98860A-2470-4625-A432-C23BCDA3EC94}">
      <dsp:nvSpPr>
        <dsp:cNvPr id="0" name=""/>
        <dsp:cNvSpPr/>
      </dsp:nvSpPr>
      <dsp:spPr>
        <a:xfrm>
          <a:off x="673307" y="2857028"/>
          <a:ext cx="1511190" cy="1511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dirty="0"/>
            <a:t>Neglected children are more susceptible to arrest (Widom, 2017) – victim to offender pipeline</a:t>
          </a:r>
        </a:p>
      </dsp:txBody>
      <dsp:txXfrm>
        <a:off x="673307" y="2857028"/>
        <a:ext cx="1511190" cy="1511190"/>
      </dsp:txXfrm>
    </dsp:sp>
    <dsp:sp modelId="{6CDFF8DD-F920-4466-AE19-C4BDFAB3EF68}">
      <dsp:nvSpPr>
        <dsp:cNvPr id="0" name=""/>
        <dsp:cNvSpPr/>
      </dsp:nvSpPr>
      <dsp:spPr>
        <a:xfrm>
          <a:off x="986566" y="1102"/>
          <a:ext cx="5668637" cy="5668637"/>
        </a:xfrm>
        <a:prstGeom prst="circularArrow">
          <a:avLst>
            <a:gd name="adj1" fmla="val 5198"/>
            <a:gd name="adj2" fmla="val 335790"/>
            <a:gd name="adj3" fmla="val 12298412"/>
            <a:gd name="adj4" fmla="val 10770465"/>
            <a:gd name="adj5" fmla="val 6065"/>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6944CF-820A-4259-829D-8ACE90820D5C}">
      <dsp:nvSpPr>
        <dsp:cNvPr id="0" name=""/>
        <dsp:cNvSpPr/>
      </dsp:nvSpPr>
      <dsp:spPr>
        <a:xfrm>
          <a:off x="1586963" y="45083"/>
          <a:ext cx="1511190" cy="1511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Experience of physical neglect before age 11 had a higher risk of committing violent crimes (Bland, Lambie and Best, 2018)</a:t>
          </a:r>
        </a:p>
      </dsp:txBody>
      <dsp:txXfrm>
        <a:off x="1586963" y="45083"/>
        <a:ext cx="1511190" cy="1511190"/>
      </dsp:txXfrm>
    </dsp:sp>
    <dsp:sp modelId="{D924FBF9-E918-4D4C-A2F4-FB0419E7A9E0}">
      <dsp:nvSpPr>
        <dsp:cNvPr id="0" name=""/>
        <dsp:cNvSpPr/>
      </dsp:nvSpPr>
      <dsp:spPr>
        <a:xfrm>
          <a:off x="986566" y="1102"/>
          <a:ext cx="5668637" cy="5668637"/>
        </a:xfrm>
        <a:prstGeom prst="circularArrow">
          <a:avLst>
            <a:gd name="adj1" fmla="val 5198"/>
            <a:gd name="adj2" fmla="val 335790"/>
            <a:gd name="adj3" fmla="val 16866206"/>
            <a:gd name="adj4" fmla="val 15198004"/>
            <a:gd name="adj5" fmla="val 6065"/>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0434EC-088D-4645-BA16-F14FB3F7A941}">
      <dsp:nvSpPr>
        <dsp:cNvPr id="0" name=""/>
        <dsp:cNvSpPr/>
      </dsp:nvSpPr>
      <dsp:spPr>
        <a:xfrm>
          <a:off x="9242" y="372604"/>
          <a:ext cx="2762398" cy="22789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Clear link</a:t>
          </a:r>
        </a:p>
      </dsp:txBody>
      <dsp:txXfrm>
        <a:off x="75991" y="439353"/>
        <a:ext cx="2628900" cy="2145481"/>
      </dsp:txXfrm>
    </dsp:sp>
    <dsp:sp modelId="{2DE7B1BD-EAC1-4819-B733-FE0F1381438F}">
      <dsp:nvSpPr>
        <dsp:cNvPr id="0" name=""/>
        <dsp:cNvSpPr/>
      </dsp:nvSpPr>
      <dsp:spPr>
        <a:xfrm>
          <a:off x="3047880" y="1169556"/>
          <a:ext cx="585628" cy="68507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3047880" y="1306571"/>
        <a:ext cx="409940" cy="411044"/>
      </dsp:txXfrm>
    </dsp:sp>
    <dsp:sp modelId="{99897402-28DB-4F40-ADB8-A0675076974B}">
      <dsp:nvSpPr>
        <dsp:cNvPr id="0" name=""/>
        <dsp:cNvSpPr/>
      </dsp:nvSpPr>
      <dsp:spPr>
        <a:xfrm>
          <a:off x="3876600" y="372604"/>
          <a:ext cx="2762398" cy="22789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Literature suggests this is because of changes to the development of the child, poor social models, social stigma, mental health challenges and so much more</a:t>
          </a:r>
        </a:p>
      </dsp:txBody>
      <dsp:txXfrm>
        <a:off x="3943349" y="439353"/>
        <a:ext cx="2628900" cy="2145481"/>
      </dsp:txXfrm>
    </dsp:sp>
    <dsp:sp modelId="{F843DA5F-3807-4213-BBD1-EDAE9DDE842D}">
      <dsp:nvSpPr>
        <dsp:cNvPr id="0" name=""/>
        <dsp:cNvSpPr/>
      </dsp:nvSpPr>
      <dsp:spPr>
        <a:xfrm>
          <a:off x="6915239" y="1169556"/>
          <a:ext cx="585628" cy="68507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6915239" y="1306571"/>
        <a:ext cx="409940" cy="411044"/>
      </dsp:txXfrm>
    </dsp:sp>
    <dsp:sp modelId="{6A025BF1-8F34-4022-93A1-3790CBCAC36E}">
      <dsp:nvSpPr>
        <dsp:cNvPr id="0" name=""/>
        <dsp:cNvSpPr/>
      </dsp:nvSpPr>
      <dsp:spPr>
        <a:xfrm>
          <a:off x="7743958" y="372604"/>
          <a:ext cx="2762398" cy="22789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This is not the case for every child who has experienced an ACE but is often the result of cumulative traumatic experiences (Ellonen et al, 2025)</a:t>
          </a:r>
        </a:p>
      </dsp:txBody>
      <dsp:txXfrm>
        <a:off x="7810707" y="439353"/>
        <a:ext cx="2628900" cy="2145481"/>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A47A63F-9D06-479D-A04D-717692D4326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C51F70DC-6EDE-457C-B55A-39AC7DE41A3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87C06C4-C5A6-48FB-97F5-B20A44F857E9}" type="datetimeFigureOut">
              <a:rPr lang="en-US" smtClean="0"/>
              <a:t>5/3/2026</a:t>
            </a:fld>
            <a:endParaRPr lang="en-US"/>
          </a:p>
        </p:txBody>
      </p:sp>
      <p:sp>
        <p:nvSpPr>
          <p:cNvPr id="4" name="Footer Placeholder 3">
            <a:extLst>
              <a:ext uri="{FF2B5EF4-FFF2-40B4-BE49-F238E27FC236}">
                <a16:creationId xmlns:a16="http://schemas.microsoft.com/office/drawing/2014/main" id="{146987CF-42F5-4BB0-AD0D-1D64C359446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2368FB4-296C-4F8C-BFA3-D7C3AD617B6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F555657-0A12-495F-9FFA-D8F7554E7C39}" type="slidenum">
              <a:rPr lang="en-US" smtClean="0"/>
              <a:t>‹#›</a:t>
            </a:fld>
            <a:endParaRPr lang="en-US"/>
          </a:p>
        </p:txBody>
      </p:sp>
    </p:spTree>
    <p:extLst>
      <p:ext uri="{BB962C8B-B14F-4D97-AF65-F5344CB8AC3E}">
        <p14:creationId xmlns:p14="http://schemas.microsoft.com/office/powerpoint/2010/main" val="17664322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F2B2CC-0155-4E5E-A890-531D58ADF5B2}" type="datetimeFigureOut">
              <a:rPr lang="en-US" smtClean="0"/>
              <a:t>5/3/2026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780FBB-F712-42E7-8C2F-226D98798B3F}" type="slidenum">
              <a:rPr lang="en-US" smtClean="0"/>
              <a:t>‹#›</a:t>
            </a:fld>
            <a:endParaRPr lang="en-US"/>
          </a:p>
        </p:txBody>
      </p:sp>
    </p:spTree>
    <p:extLst>
      <p:ext uri="{BB962C8B-B14F-4D97-AF65-F5344CB8AC3E}">
        <p14:creationId xmlns:p14="http://schemas.microsoft.com/office/powerpoint/2010/main" val="25671535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3FB0C32-F044-4939-92E4-8BA39B7A391A}"/>
              </a:ext>
              <a:ext uri="{C183D7F6-B498-43B3-948B-1728B52AA6E4}">
                <adec:decorative xmlns:adec="http://schemas.microsoft.com/office/drawing/2017/decorative" val="1"/>
              </a:ext>
            </a:extLst>
          </p:cNvPr>
          <p:cNvSpPr/>
          <p:nvPr userDrawn="1"/>
        </p:nvSpPr>
        <p:spPr>
          <a:xfrm>
            <a:off x="3050" y="-66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584BE8A-3E34-4967-9E7C-13EC8F6A990A}"/>
              </a:ext>
              <a:ext uri="{C183D7F6-B498-43B3-948B-1728B52AA6E4}">
                <adec:decorative xmlns:adec="http://schemas.microsoft.com/office/drawing/2017/decorative" val="1"/>
              </a:ext>
            </a:extLst>
          </p:cNvPr>
          <p:cNvSpPr/>
          <p:nvPr userDrawn="1"/>
        </p:nvSpPr>
        <p:spPr>
          <a:xfrm>
            <a:off x="3050" y="-663"/>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9BFF676-EC35-4FFD-8894-CA4F2830700A}"/>
              </a:ext>
              <a:ext uri="{C183D7F6-B498-43B3-948B-1728B52AA6E4}">
                <adec:decorative xmlns:adec="http://schemas.microsoft.com/office/drawing/2017/decorative" val="1"/>
              </a:ext>
            </a:extLst>
          </p:cNvPr>
          <p:cNvSpPr/>
          <p:nvPr userDrawn="1"/>
        </p:nvSpPr>
        <p:spPr>
          <a:xfrm>
            <a:off x="3050" y="0"/>
            <a:ext cx="12188952" cy="6858000"/>
          </a:xfrm>
          <a:prstGeom prst="rect">
            <a:avLst/>
          </a:prstGeom>
          <a:solidFill>
            <a:schemeClr val="bg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32DA1557-E095-4C82-B659-3AF550080BB1}"/>
              </a:ext>
              <a:ext uri="{C183D7F6-B498-43B3-948B-1728B52AA6E4}">
                <adec:decorative xmlns:adec="http://schemas.microsoft.com/office/drawing/2017/decorative" val="1"/>
              </a:ext>
            </a:extLst>
          </p:cNvPr>
          <p:cNvSpPr/>
          <p:nvPr userDrawn="1"/>
        </p:nvSpPr>
        <p:spPr>
          <a:xfrm rot="16200000">
            <a:off x="2746250" y="-663"/>
            <a:ext cx="6857999" cy="6857998"/>
          </a:xfrm>
          <a:prstGeom prst="ellipse">
            <a:avLst/>
          </a:prstGeom>
          <a:gradFill>
            <a:gsLst>
              <a:gs pos="0">
                <a:schemeClr val="accent1">
                  <a:lumMod val="20000"/>
                  <a:lumOff val="80000"/>
                  <a:alpha val="40000"/>
                </a:schemeClr>
              </a:gs>
              <a:gs pos="100000">
                <a:schemeClr val="accent1">
                  <a:alpha val="4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9F34E5EF-94D7-4AE0-BDD1-81A3ECDE614C}"/>
              </a:ext>
              <a:ext uri="{C183D7F6-B498-43B3-948B-1728B52AA6E4}">
                <adec:decorative xmlns:adec="http://schemas.microsoft.com/office/drawing/2017/decorative" val="1"/>
              </a:ext>
            </a:extLst>
          </p:cNvPr>
          <p:cNvSpPr/>
          <p:nvPr userDrawn="1"/>
        </p:nvSpPr>
        <p:spPr>
          <a:xfrm rot="16200000">
            <a:off x="77040" y="1193411"/>
            <a:ext cx="5589934" cy="5737916"/>
          </a:xfrm>
          <a:prstGeom prst="ellipse">
            <a:avLst/>
          </a:prstGeom>
          <a:gradFill>
            <a:gsLst>
              <a:gs pos="0">
                <a:schemeClr val="accent1">
                  <a:alpha val="40000"/>
                </a:schemeClr>
              </a:gs>
              <a:gs pos="100000">
                <a:schemeClr val="accent5">
                  <a:alpha val="20000"/>
                </a:schemeClr>
              </a:gs>
            </a:gsLst>
            <a:lin ang="2700000" scaled="1"/>
          </a:gradFill>
          <a:ln>
            <a:noFill/>
          </a:ln>
          <a:effectLst>
            <a:softEdge rad="952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5">
            <a:extLst>
              <a:ext uri="{FF2B5EF4-FFF2-40B4-BE49-F238E27FC236}">
                <a16:creationId xmlns:a16="http://schemas.microsoft.com/office/drawing/2014/main" id="{D829E57E-3199-4AAA-B2D5-F93264FDA0B5}"/>
              </a:ext>
              <a:ext uri="{C183D7F6-B498-43B3-948B-1728B52AA6E4}">
                <adec:decorative xmlns:adec="http://schemas.microsoft.com/office/drawing/2017/decorative" val="1"/>
              </a:ext>
            </a:extLst>
          </p:cNvPr>
          <p:cNvSpPr/>
          <p:nvPr userDrawn="1"/>
        </p:nvSpPr>
        <p:spPr>
          <a:xfrm rot="16200000">
            <a:off x="6442672" y="193606"/>
            <a:ext cx="5760743" cy="5737917"/>
          </a:xfrm>
          <a:prstGeom prst="ellipse">
            <a:avLst/>
          </a:prstGeom>
          <a:gradFill>
            <a:gsLst>
              <a:gs pos="0">
                <a:schemeClr val="accent1">
                  <a:alpha val="20000"/>
                </a:schemeClr>
              </a:gs>
              <a:gs pos="100000">
                <a:schemeClr val="accent5">
                  <a:alpha val="40000"/>
                </a:schemeClr>
              </a:gs>
            </a:gsLst>
            <a:lin ang="2700000" scaled="1"/>
          </a:gradFill>
          <a:ln>
            <a:noFill/>
          </a:ln>
          <a:effectLst>
            <a:softEdge rad="1003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descr="Tag=CustomerPhoto&#10;Crop=1&#10;Align=N/A">
            <a:extLst>
              <a:ext uri="{FF2B5EF4-FFF2-40B4-BE49-F238E27FC236}">
                <a16:creationId xmlns:a16="http://schemas.microsoft.com/office/drawing/2014/main" id="{8A791822-0971-4E61-A5E4-9AAD258F58E3}"/>
              </a:ext>
            </a:extLst>
          </p:cNvPr>
          <p:cNvPicPr>
            <a:picLocks/>
          </p:cNvPicPr>
          <p:nvPr userDrawn="1"/>
        </p:nvPicPr>
        <p:blipFill>
          <a:blip r:embed="rId2">
            <a:alphaModFix amt="20000"/>
            <a:extLst>
              <a:ext uri="{28A0092B-C50C-407E-A947-70E740481C1C}">
                <a14:useLocalDpi xmlns:a14="http://schemas.microsoft.com/office/drawing/2010/main" val="0"/>
              </a:ext>
            </a:extLst>
          </a:blip>
          <a:stretch>
            <a:fillRect/>
          </a:stretch>
        </p:blipFill>
        <p:spPr>
          <a:xfrm>
            <a:off x="3048" y="-663"/>
            <a:ext cx="12188952" cy="6858000"/>
          </a:xfrm>
          <a:prstGeom prst="rect">
            <a:avLst/>
          </a:prstGeom>
        </p:spPr>
      </p:pic>
      <p:sp>
        <p:nvSpPr>
          <p:cNvPr id="18" name="Title 1">
            <a:extLst>
              <a:ext uri="{FF2B5EF4-FFF2-40B4-BE49-F238E27FC236}">
                <a16:creationId xmlns:a16="http://schemas.microsoft.com/office/drawing/2014/main" id="{B86D7D99-F789-4EDA-861D-B6B994F05F1D}"/>
              </a:ext>
            </a:extLst>
          </p:cNvPr>
          <p:cNvSpPr>
            <a:spLocks noGrp="1"/>
          </p:cNvSpPr>
          <p:nvPr>
            <p:ph type="ctrTitle"/>
          </p:nvPr>
        </p:nvSpPr>
        <p:spPr>
          <a:xfrm>
            <a:off x="1527050" y="1121700"/>
            <a:ext cx="9144000" cy="2387600"/>
          </a:xfrm>
        </p:spPr>
        <p:txBody>
          <a:bodyPr/>
          <a:lstStyle>
            <a:lvl1pPr algn="ctr">
              <a:defRPr>
                <a:solidFill>
                  <a:schemeClr val="bg1"/>
                </a:solidFill>
              </a:defRPr>
            </a:lvl1pPr>
          </a:lstStyle>
          <a:p>
            <a:r>
              <a:rPr lang="en-GB">
                <a:solidFill>
                  <a:srgbClr val="FFFFFF"/>
                </a:solidFill>
                <a:effectLst>
                  <a:outerShdw blurRad="38100" dist="38100" dir="2700000" algn="tl">
                    <a:srgbClr val="000000">
                      <a:alpha val="43137"/>
                    </a:srgbClr>
                  </a:outerShdw>
                </a:effectLst>
                <a:ea typeface="Cambria" panose="02040503050406030204" pitchFamily="18" charset="0"/>
                <a:cs typeface="Sabon Next LT" panose="020B0502040204020203" pitchFamily="2" charset="0"/>
              </a:rPr>
              <a:t>Click to edit Master title style</a:t>
            </a:r>
            <a:endParaRPr lang="en-US" dirty="0">
              <a:solidFill>
                <a:srgbClr val="FFFFFF"/>
              </a:solidFill>
              <a:effectLst>
                <a:outerShdw blurRad="38100" dist="38100" dir="2700000" algn="tl">
                  <a:srgbClr val="000000">
                    <a:alpha val="43137"/>
                  </a:srgbClr>
                </a:outerShdw>
              </a:effectLst>
              <a:ea typeface="Cambria" panose="02040503050406030204" pitchFamily="18" charset="0"/>
              <a:cs typeface="Sabon Next LT" panose="020B0502040204020203" pitchFamily="2" charset="0"/>
            </a:endParaRPr>
          </a:p>
        </p:txBody>
      </p:sp>
      <p:sp>
        <p:nvSpPr>
          <p:cNvPr id="20" name="Text Placeholder 12">
            <a:extLst>
              <a:ext uri="{FF2B5EF4-FFF2-40B4-BE49-F238E27FC236}">
                <a16:creationId xmlns:a16="http://schemas.microsoft.com/office/drawing/2014/main" id="{2B39487B-EA73-4D7B-93AA-D63B49F4DA7F}"/>
              </a:ext>
            </a:extLst>
          </p:cNvPr>
          <p:cNvSpPr>
            <a:spLocks noGrp="1"/>
          </p:cNvSpPr>
          <p:nvPr>
            <p:ph type="body" sz="quarter" idx="15"/>
          </p:nvPr>
        </p:nvSpPr>
        <p:spPr>
          <a:xfrm>
            <a:off x="1527050" y="3600450"/>
            <a:ext cx="9144000" cy="2451100"/>
          </a:xfrm>
        </p:spPr>
        <p:txBody>
          <a:bodyPr>
            <a:normAutofit/>
          </a:bodyPr>
          <a:lstStyle>
            <a:lvl1pPr marL="0" indent="0" algn="ctr">
              <a:buNone/>
              <a:defRPr sz="2800">
                <a:solidFill>
                  <a:schemeClr val="bg1"/>
                </a:solidFill>
                <a:effectLst/>
                <a:latin typeface="+mn-lt"/>
              </a:defRPr>
            </a:lvl1pPr>
          </a:lstStyle>
          <a:p>
            <a:pPr lvl="0"/>
            <a:r>
              <a:rPr lang="en-GB"/>
              <a:t>Click to edit Master text styles</a:t>
            </a:r>
          </a:p>
        </p:txBody>
      </p:sp>
    </p:spTree>
    <p:extLst>
      <p:ext uri="{BB962C8B-B14F-4D97-AF65-F5344CB8AC3E}">
        <p14:creationId xmlns:p14="http://schemas.microsoft.com/office/powerpoint/2010/main" val="1155544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3F98AFCE-98D2-46C5-82A8-E45659B1769D}"/>
              </a:ext>
              <a:ext uri="{C183D7F6-B498-43B3-948B-1728B52AA6E4}">
                <adec:decorative xmlns:adec="http://schemas.microsoft.com/office/drawing/2017/decorative" val="1"/>
              </a:ext>
            </a:extLst>
          </p:cNvPr>
          <p:cNvSpPr/>
          <p:nvPr userDrawn="1"/>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ame 11">
            <a:extLst>
              <a:ext uri="{FF2B5EF4-FFF2-40B4-BE49-F238E27FC236}">
                <a16:creationId xmlns:a16="http://schemas.microsoft.com/office/drawing/2014/main" id="{F69999FB-8585-40F0-990C-6A0BAD1C8081}"/>
              </a:ext>
              <a:ext uri="{C183D7F6-B498-43B3-948B-1728B52AA6E4}">
                <adec:decorative xmlns:adec="http://schemas.microsoft.com/office/drawing/2017/decorative" val="1"/>
              </a:ext>
            </a:extLst>
          </p:cNvPr>
          <p:cNvSpPr/>
          <p:nvPr userDrawn="1"/>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2768738E-7449-46C1-B7D3-844FE2BA7D35}"/>
              </a:ext>
            </a:extLst>
          </p:cNvPr>
          <p:cNvSpPr>
            <a:spLocks noGrp="1"/>
          </p:cNvSpPr>
          <p:nvPr>
            <p:ph type="title"/>
          </p:nvPr>
        </p:nvSpPr>
        <p:spPr>
          <a:xfrm>
            <a:off x="838200" y="914399"/>
            <a:ext cx="5992550" cy="2827422"/>
          </a:xfrm>
        </p:spPr>
        <p:txBody>
          <a:bodyPr anchor="t">
            <a:normAutofit/>
          </a:bodyPr>
          <a:lstStyle/>
          <a:p>
            <a:r>
              <a:rPr lang="en-GB" sz="4400">
                <a:gradFill flip="none" rotWithShape="1">
                  <a:gsLst>
                    <a:gs pos="0">
                      <a:schemeClr val="accent5">
                        <a:alpha val="70000"/>
                      </a:schemeClr>
                    </a:gs>
                    <a:gs pos="100000">
                      <a:schemeClr val="accent1">
                        <a:alpha val="70000"/>
                      </a:schemeClr>
                    </a:gs>
                  </a:gsLst>
                  <a:lin ang="0" scaled="1"/>
                  <a:tileRect/>
                </a:gradFill>
              </a:rPr>
              <a:t>Click to edit Master title style</a:t>
            </a:r>
            <a:endParaRPr lang="en-US" sz="4400" dirty="0">
              <a:gradFill flip="none" rotWithShape="1">
                <a:gsLst>
                  <a:gs pos="0">
                    <a:schemeClr val="accent5">
                      <a:alpha val="70000"/>
                    </a:schemeClr>
                  </a:gs>
                  <a:gs pos="100000">
                    <a:schemeClr val="accent1">
                      <a:alpha val="70000"/>
                    </a:schemeClr>
                  </a:gs>
                </a:gsLst>
                <a:lin ang="0" scaled="1"/>
                <a:tileRect/>
              </a:gradFill>
            </a:endParaRPr>
          </a:p>
        </p:txBody>
      </p:sp>
      <p:sp>
        <p:nvSpPr>
          <p:cNvPr id="7" name="Content Placeholder 2">
            <a:extLst>
              <a:ext uri="{FF2B5EF4-FFF2-40B4-BE49-F238E27FC236}">
                <a16:creationId xmlns:a16="http://schemas.microsoft.com/office/drawing/2014/main" id="{B0FF04F9-E792-4C19-9FD5-44800CEB2E89}"/>
              </a:ext>
            </a:extLst>
          </p:cNvPr>
          <p:cNvSpPr>
            <a:spLocks noGrp="1"/>
          </p:cNvSpPr>
          <p:nvPr>
            <p:ph idx="1"/>
          </p:nvPr>
        </p:nvSpPr>
        <p:spPr>
          <a:xfrm>
            <a:off x="6976085" y="914400"/>
            <a:ext cx="4377714" cy="2827422"/>
          </a:xfrm>
        </p:spPr>
        <p:txBody>
          <a:bodyPr anchor="t">
            <a:normAutofit/>
          </a:bodyPr>
          <a:lstStyle>
            <a:lvl1pPr marL="0" indent="0">
              <a:buNone/>
              <a:defRPr sz="2800"/>
            </a:lvl1pPr>
          </a:lstStyle>
          <a:p>
            <a:pPr marL="228600" lvl="0" indent="-228600"/>
            <a:r>
              <a:rPr lang="en-GB" sz="1800">
                <a:solidFill>
                  <a:schemeClr val="tx2">
                    <a:alpha val="60000"/>
                  </a:schemeClr>
                </a:solidFill>
              </a:rPr>
              <a:t>Click to edit Master text styles</a:t>
            </a:r>
          </a:p>
        </p:txBody>
      </p:sp>
      <p:sp>
        <p:nvSpPr>
          <p:cNvPr id="14" name="Picture Placeholder 13">
            <a:extLst>
              <a:ext uri="{FF2B5EF4-FFF2-40B4-BE49-F238E27FC236}">
                <a16:creationId xmlns:a16="http://schemas.microsoft.com/office/drawing/2014/main" id="{5F2F9DF6-DFB9-44A8-B629-57F58893AD21}"/>
              </a:ext>
            </a:extLst>
          </p:cNvPr>
          <p:cNvSpPr>
            <a:spLocks noGrp="1"/>
          </p:cNvSpPr>
          <p:nvPr>
            <p:ph type="pic" sz="quarter" idx="13"/>
          </p:nvPr>
        </p:nvSpPr>
        <p:spPr>
          <a:xfrm>
            <a:off x="490538" y="4059936"/>
            <a:ext cx="2807208" cy="2322576"/>
          </a:xfrm>
          <a:solidFill>
            <a:schemeClr val="accent6"/>
          </a:solidFill>
        </p:spPr>
        <p:txBody>
          <a:bodyPr/>
          <a:lstStyle/>
          <a:p>
            <a:r>
              <a:rPr lang="en-GB"/>
              <a:t>Click icon to add picture</a:t>
            </a:r>
            <a:endParaRPr lang="en-US"/>
          </a:p>
        </p:txBody>
      </p:sp>
      <p:sp>
        <p:nvSpPr>
          <p:cNvPr id="15" name="Picture Placeholder 13">
            <a:extLst>
              <a:ext uri="{FF2B5EF4-FFF2-40B4-BE49-F238E27FC236}">
                <a16:creationId xmlns:a16="http://schemas.microsoft.com/office/drawing/2014/main" id="{927BC207-43FE-4B6A-AEBE-875B69CF9761}"/>
              </a:ext>
            </a:extLst>
          </p:cNvPr>
          <p:cNvSpPr>
            <a:spLocks noGrp="1"/>
          </p:cNvSpPr>
          <p:nvPr>
            <p:ph type="pic" sz="quarter" idx="14"/>
          </p:nvPr>
        </p:nvSpPr>
        <p:spPr>
          <a:xfrm>
            <a:off x="3291840" y="4059936"/>
            <a:ext cx="2807208" cy="2322576"/>
          </a:xfrm>
          <a:solidFill>
            <a:schemeClr val="accent6"/>
          </a:solidFill>
        </p:spPr>
        <p:txBody>
          <a:bodyPr/>
          <a:lstStyle/>
          <a:p>
            <a:r>
              <a:rPr lang="en-GB"/>
              <a:t>Click icon to add picture</a:t>
            </a:r>
            <a:endParaRPr lang="en-US"/>
          </a:p>
        </p:txBody>
      </p:sp>
      <p:sp>
        <p:nvSpPr>
          <p:cNvPr id="16" name="Picture Placeholder 13">
            <a:extLst>
              <a:ext uri="{FF2B5EF4-FFF2-40B4-BE49-F238E27FC236}">
                <a16:creationId xmlns:a16="http://schemas.microsoft.com/office/drawing/2014/main" id="{EBBF5499-9A70-4846-B98E-316EC17F9FCD}"/>
              </a:ext>
            </a:extLst>
          </p:cNvPr>
          <p:cNvSpPr>
            <a:spLocks noGrp="1"/>
          </p:cNvSpPr>
          <p:nvPr>
            <p:ph type="pic" sz="quarter" idx="15"/>
          </p:nvPr>
        </p:nvSpPr>
        <p:spPr>
          <a:xfrm>
            <a:off x="6099048" y="4059936"/>
            <a:ext cx="2807208" cy="2322576"/>
          </a:xfrm>
          <a:solidFill>
            <a:schemeClr val="accent6"/>
          </a:solidFill>
        </p:spPr>
        <p:txBody>
          <a:bodyPr/>
          <a:lstStyle/>
          <a:p>
            <a:r>
              <a:rPr lang="en-GB"/>
              <a:t>Click icon to add picture</a:t>
            </a:r>
            <a:endParaRPr lang="en-US"/>
          </a:p>
        </p:txBody>
      </p:sp>
      <p:sp>
        <p:nvSpPr>
          <p:cNvPr id="17" name="Picture Placeholder 13">
            <a:extLst>
              <a:ext uri="{FF2B5EF4-FFF2-40B4-BE49-F238E27FC236}">
                <a16:creationId xmlns:a16="http://schemas.microsoft.com/office/drawing/2014/main" id="{C7A79F30-D473-48F6-9AC2-286C7B70F3ED}"/>
              </a:ext>
            </a:extLst>
          </p:cNvPr>
          <p:cNvSpPr>
            <a:spLocks noGrp="1"/>
          </p:cNvSpPr>
          <p:nvPr>
            <p:ph type="pic" sz="quarter" idx="16"/>
          </p:nvPr>
        </p:nvSpPr>
        <p:spPr>
          <a:xfrm>
            <a:off x="8906256" y="4059936"/>
            <a:ext cx="2807208" cy="2322576"/>
          </a:xfrm>
          <a:solidFill>
            <a:schemeClr val="accent6"/>
          </a:solidFill>
        </p:spPr>
        <p:txBody>
          <a:bodyPr/>
          <a:lstStyle/>
          <a:p>
            <a:r>
              <a:rPr lang="en-GB"/>
              <a:t>Click icon to add picture</a:t>
            </a:r>
            <a:endParaRPr lang="en-US"/>
          </a:p>
        </p:txBody>
      </p:sp>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r>
              <a:rPr lang="en-US"/>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009914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Introduction">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B910AFBC-7932-43F4-ABEA-C89B2698634B}"/>
              </a:ext>
            </a:extLst>
          </p:cNvPr>
          <p:cNvSpPr>
            <a:spLocks noGrp="1"/>
          </p:cNvSpPr>
          <p:nvPr>
            <p:ph type="title"/>
          </p:nvPr>
        </p:nvSpPr>
        <p:spPr>
          <a:xfrm>
            <a:off x="841249" y="857251"/>
            <a:ext cx="5914937" cy="2076450"/>
          </a:xfrm>
        </p:spPr>
        <p:txBody>
          <a:bodyPr anchor="b">
            <a:normAutofit/>
          </a:bodyPr>
          <a:lstStyle/>
          <a:p>
            <a:r>
              <a:rPr lang="en-GB" sz="4400">
                <a:gradFill flip="none" rotWithShape="1">
                  <a:gsLst>
                    <a:gs pos="0">
                      <a:schemeClr val="accent5">
                        <a:alpha val="70000"/>
                      </a:schemeClr>
                    </a:gs>
                    <a:gs pos="100000">
                      <a:schemeClr val="accent1">
                        <a:alpha val="70000"/>
                      </a:schemeClr>
                    </a:gs>
                  </a:gsLst>
                  <a:lin ang="0" scaled="1"/>
                  <a:tileRect/>
                </a:gradFill>
              </a:rPr>
              <a:t>Click to edit Master title style</a:t>
            </a:r>
            <a:endParaRPr lang="en-US" sz="4400" dirty="0">
              <a:gradFill flip="none" rotWithShape="1">
                <a:gsLst>
                  <a:gs pos="0">
                    <a:schemeClr val="accent5">
                      <a:alpha val="70000"/>
                    </a:schemeClr>
                  </a:gs>
                  <a:gs pos="100000">
                    <a:schemeClr val="accent1">
                      <a:alpha val="70000"/>
                    </a:schemeClr>
                  </a:gs>
                </a:gsLst>
                <a:lin ang="0" scaled="1"/>
                <a:tileRect/>
              </a:gradFill>
            </a:endParaRPr>
          </a:p>
        </p:txBody>
      </p:sp>
      <p:sp>
        <p:nvSpPr>
          <p:cNvPr id="17" name="Content Placeholder 2">
            <a:extLst>
              <a:ext uri="{FF2B5EF4-FFF2-40B4-BE49-F238E27FC236}">
                <a16:creationId xmlns:a16="http://schemas.microsoft.com/office/drawing/2014/main" id="{1178A42D-5ED2-4AB6-BE4B-4109074320DF}"/>
              </a:ext>
            </a:extLst>
          </p:cNvPr>
          <p:cNvSpPr>
            <a:spLocks noGrp="1"/>
          </p:cNvSpPr>
          <p:nvPr>
            <p:ph idx="1"/>
          </p:nvPr>
        </p:nvSpPr>
        <p:spPr>
          <a:xfrm>
            <a:off x="841248" y="3190875"/>
            <a:ext cx="5914938" cy="2986087"/>
          </a:xfrm>
        </p:spPr>
        <p:txBody>
          <a:bodyPr>
            <a:noAutofit/>
          </a:bodyPr>
          <a:lstStyle>
            <a:lvl1pPr marL="0" indent="0">
              <a:lnSpc>
                <a:spcPct val="100000"/>
              </a:lnSpc>
              <a:buNone/>
              <a:defRPr sz="2000"/>
            </a:lvl1pPr>
          </a:lstStyle>
          <a:p>
            <a:pPr marL="228600" lvl="0" indent="-228600"/>
            <a:r>
              <a:rPr lang="en-GB" sz="1800">
                <a:solidFill>
                  <a:schemeClr val="tx2">
                    <a:alpha val="60000"/>
                  </a:schemeClr>
                </a:solidFill>
              </a:rPr>
              <a:t>Click to edit Master text styles</a:t>
            </a:r>
          </a:p>
        </p:txBody>
      </p:sp>
      <p:sp>
        <p:nvSpPr>
          <p:cNvPr id="29" name="Date Placeholder 1">
            <a:extLst>
              <a:ext uri="{FF2B5EF4-FFF2-40B4-BE49-F238E27FC236}">
                <a16:creationId xmlns:a16="http://schemas.microsoft.com/office/drawing/2014/main" id="{4D9A7D07-2BA3-438D-972B-EA578370D50F}"/>
              </a:ext>
            </a:extLst>
          </p:cNvPr>
          <p:cNvSpPr>
            <a:spLocks noGrp="1"/>
          </p:cNvSpPr>
          <p:nvPr>
            <p:ph type="dt" sz="half" idx="10"/>
          </p:nvPr>
        </p:nvSpPr>
        <p:spPr>
          <a:xfrm>
            <a:off x="838200" y="6429375"/>
            <a:ext cx="2743200" cy="365125"/>
          </a:xfrm>
        </p:spPr>
        <p:txBody>
          <a:bodyPr/>
          <a:lstStyle>
            <a:lvl1pPr>
              <a:defRPr>
                <a:solidFill>
                  <a:schemeClr val="tx2">
                    <a:alpha val="60000"/>
                  </a:schemeClr>
                </a:solidFill>
              </a:defRPr>
            </a:lvl1pPr>
          </a:lstStyle>
          <a:p>
            <a:r>
              <a:rPr lang="en-US"/>
              <a:t>3/1/20XX</a:t>
            </a:r>
          </a:p>
        </p:txBody>
      </p:sp>
      <p:sp>
        <p:nvSpPr>
          <p:cNvPr id="24" name="Picture Placeholder 23">
            <a:extLst>
              <a:ext uri="{FF2B5EF4-FFF2-40B4-BE49-F238E27FC236}">
                <a16:creationId xmlns:a16="http://schemas.microsoft.com/office/drawing/2014/main" id="{C8720583-BC84-48EB-85BC-AE71214A30A5}"/>
              </a:ext>
            </a:extLst>
          </p:cNvPr>
          <p:cNvSpPr>
            <a:spLocks noGrp="1"/>
          </p:cNvSpPr>
          <p:nvPr>
            <p:ph type="pic" sz="quarter" idx="13"/>
          </p:nvPr>
        </p:nvSpPr>
        <p:spPr>
          <a:xfrm>
            <a:off x="7589520" y="0"/>
            <a:ext cx="4599432" cy="2286000"/>
          </a:xfrm>
          <a:solidFill>
            <a:schemeClr val="accent6"/>
          </a:solidFill>
        </p:spPr>
        <p:txBody>
          <a:bodyPr/>
          <a:lstStyle/>
          <a:p>
            <a:r>
              <a:rPr lang="en-GB"/>
              <a:t>Click icon to add picture</a:t>
            </a:r>
            <a:endParaRPr lang="en-US" dirty="0"/>
          </a:p>
        </p:txBody>
      </p:sp>
      <p:sp>
        <p:nvSpPr>
          <p:cNvPr id="25" name="Picture Placeholder 23">
            <a:extLst>
              <a:ext uri="{FF2B5EF4-FFF2-40B4-BE49-F238E27FC236}">
                <a16:creationId xmlns:a16="http://schemas.microsoft.com/office/drawing/2014/main" id="{C3F0A5CD-C47A-4CDF-BE99-75F3A81B18FB}"/>
              </a:ext>
            </a:extLst>
          </p:cNvPr>
          <p:cNvSpPr>
            <a:spLocks noGrp="1"/>
          </p:cNvSpPr>
          <p:nvPr>
            <p:ph type="pic" sz="quarter" idx="14"/>
          </p:nvPr>
        </p:nvSpPr>
        <p:spPr>
          <a:xfrm>
            <a:off x="7589520" y="2286000"/>
            <a:ext cx="4599432" cy="2286000"/>
          </a:xfrm>
          <a:solidFill>
            <a:schemeClr val="accent6"/>
          </a:solidFill>
        </p:spPr>
        <p:txBody>
          <a:bodyPr/>
          <a:lstStyle/>
          <a:p>
            <a:r>
              <a:rPr lang="en-GB"/>
              <a:t>Click icon to add picture</a:t>
            </a:r>
            <a:endParaRPr lang="en-US" dirty="0"/>
          </a:p>
        </p:txBody>
      </p:sp>
      <p:sp>
        <p:nvSpPr>
          <p:cNvPr id="26" name="Picture Placeholder 23">
            <a:extLst>
              <a:ext uri="{FF2B5EF4-FFF2-40B4-BE49-F238E27FC236}">
                <a16:creationId xmlns:a16="http://schemas.microsoft.com/office/drawing/2014/main" id="{7329454B-9275-4E86-B32E-91C0DB62AA71}"/>
              </a:ext>
            </a:extLst>
          </p:cNvPr>
          <p:cNvSpPr>
            <a:spLocks noGrp="1"/>
          </p:cNvSpPr>
          <p:nvPr>
            <p:ph type="pic" sz="quarter" idx="15"/>
          </p:nvPr>
        </p:nvSpPr>
        <p:spPr>
          <a:xfrm>
            <a:off x="7589520" y="4572000"/>
            <a:ext cx="4599432" cy="2286000"/>
          </a:xfrm>
          <a:solidFill>
            <a:schemeClr val="accent6"/>
          </a:solidFill>
        </p:spPr>
        <p:txBody>
          <a:bodyPr/>
          <a:lstStyle/>
          <a:p>
            <a:r>
              <a:rPr lang="en-GB"/>
              <a:t>Click icon to add picture</a:t>
            </a:r>
            <a:endParaRPr lang="en-US" dirty="0"/>
          </a:p>
        </p:txBody>
      </p:sp>
      <p:sp>
        <p:nvSpPr>
          <p:cNvPr id="30" name="Footer Placeholder 2">
            <a:extLst>
              <a:ext uri="{FF2B5EF4-FFF2-40B4-BE49-F238E27FC236}">
                <a16:creationId xmlns:a16="http://schemas.microsoft.com/office/drawing/2014/main" id="{21E9E1BF-D594-4F96-8DBE-5A8DD51D3B58}"/>
              </a:ext>
            </a:extLst>
          </p:cNvPr>
          <p:cNvSpPr>
            <a:spLocks noGrp="1"/>
          </p:cNvSpPr>
          <p:nvPr>
            <p:ph type="ftr" sz="quarter" idx="11"/>
          </p:nvPr>
        </p:nvSpPr>
        <p:spPr>
          <a:xfrm>
            <a:off x="4038600" y="6429375"/>
            <a:ext cx="4114800" cy="365125"/>
          </a:xfrm>
        </p:spPr>
        <p:txBody>
          <a:bodyPr/>
          <a:lstStyle>
            <a:lvl1pPr algn="l">
              <a:defRPr>
                <a:solidFill>
                  <a:schemeClr val="tx2">
                    <a:alpha val="60000"/>
                  </a:schemeClr>
                </a:solidFill>
              </a:defRPr>
            </a:lvl1pPr>
          </a:lstStyle>
          <a:p>
            <a:r>
              <a:rPr lang="en-US"/>
              <a:t>SAMPLE FOOTER TEXT</a:t>
            </a:r>
            <a:endParaRPr lang="en-US" dirty="0"/>
          </a:p>
        </p:txBody>
      </p:sp>
      <p:sp>
        <p:nvSpPr>
          <p:cNvPr id="31" name="Slide Number Placeholder 3">
            <a:extLst>
              <a:ext uri="{FF2B5EF4-FFF2-40B4-BE49-F238E27FC236}">
                <a16:creationId xmlns:a16="http://schemas.microsoft.com/office/drawing/2014/main" id="{C30FDEF8-F3F3-42D5-9EE1-EDDF18B35377}"/>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7917928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Brea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BE04ED02-B678-4D1E-BEDA-7E28F9038DF5}"/>
              </a:ext>
              <a:ext uri="{C183D7F6-B498-43B3-948B-1728B52AA6E4}">
                <adec:decorative xmlns:adec="http://schemas.microsoft.com/office/drawing/2017/decorative" val="1"/>
              </a:ext>
            </a:extLst>
          </p:cNvPr>
          <p:cNvSpPr/>
          <p:nvPr userDrawn="1"/>
        </p:nvSpPr>
        <p:spPr>
          <a:xfrm>
            <a:off x="9277" y="9278"/>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5E2C5A2-B8B2-47C5-8E1B-3A97E2C9BB13}"/>
              </a:ext>
              <a:ext uri="{C183D7F6-B498-43B3-948B-1728B52AA6E4}">
                <adec:decorative xmlns:adec="http://schemas.microsoft.com/office/drawing/2017/decorative" val="1"/>
              </a:ext>
            </a:extLst>
          </p:cNvPr>
          <p:cNvSpPr/>
          <p:nvPr userDrawn="1"/>
        </p:nvSpPr>
        <p:spPr>
          <a:xfrm>
            <a:off x="12325" y="9278"/>
            <a:ext cx="12188952"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03FD8455-A2E1-40B3-B6C4-36070AF58F78}"/>
              </a:ext>
              <a:ext uri="{C183D7F6-B498-43B3-948B-1728B52AA6E4}">
                <adec:decorative xmlns:adec="http://schemas.microsoft.com/office/drawing/2017/decorative" val="1"/>
              </a:ext>
            </a:extLst>
          </p:cNvPr>
          <p:cNvSpPr/>
          <p:nvPr userDrawn="1"/>
        </p:nvSpPr>
        <p:spPr>
          <a:xfrm>
            <a:off x="1524" y="0"/>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Freeform: Shape 7">
            <a:extLst>
              <a:ext uri="{FF2B5EF4-FFF2-40B4-BE49-F238E27FC236}">
                <a16:creationId xmlns:a16="http://schemas.microsoft.com/office/drawing/2014/main" id="{0F53BE70-C6B1-407C-9333-7251BDC77A9E}"/>
              </a:ext>
              <a:ext uri="{C183D7F6-B498-43B3-948B-1728B52AA6E4}">
                <adec:decorative xmlns:adec="http://schemas.microsoft.com/office/drawing/2017/decorative" val="1"/>
              </a:ext>
            </a:extLst>
          </p:cNvPr>
          <p:cNvSpPr/>
          <p:nvPr userDrawn="1"/>
        </p:nvSpPr>
        <p:spPr>
          <a:xfrm>
            <a:off x="33186" y="9279"/>
            <a:ext cx="5770017" cy="2411171"/>
          </a:xfrm>
          <a:custGeom>
            <a:avLst/>
            <a:gdLst>
              <a:gd name="connsiteX0" fmla="*/ 0 w 5770017"/>
              <a:gd name="connsiteY0" fmla="*/ 0 h 2411171"/>
              <a:gd name="connsiteX1" fmla="*/ 5770017 w 5770017"/>
              <a:gd name="connsiteY1" fmla="*/ 0 h 2411171"/>
              <a:gd name="connsiteX2" fmla="*/ 5715824 w 5770017"/>
              <a:gd name="connsiteY2" fmla="*/ 124746 h 2411171"/>
              <a:gd name="connsiteX3" fmla="*/ 4925072 w 5770017"/>
              <a:gd name="connsiteY3" fmla="*/ 1254414 h 2411171"/>
              <a:gd name="connsiteX4" fmla="*/ 125602 w 5770017"/>
              <a:gd name="connsiteY4" fmla="*/ 1864423 h 2411171"/>
              <a:gd name="connsiteX5" fmla="*/ 0 w 5770017"/>
              <a:gd name="connsiteY5" fmla="*/ 1785927 h 2411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70017" h="2411171">
                <a:moveTo>
                  <a:pt x="0" y="0"/>
                </a:moveTo>
                <a:lnTo>
                  <a:pt x="5770017" y="0"/>
                </a:lnTo>
                <a:lnTo>
                  <a:pt x="5715824" y="124746"/>
                </a:lnTo>
                <a:cubicBezTo>
                  <a:pt x="5526044" y="533784"/>
                  <a:pt x="5262460" y="917027"/>
                  <a:pt x="4925072" y="1254414"/>
                </a:cubicBezTo>
                <a:cubicBezTo>
                  <a:pt x="3623720" y="2555767"/>
                  <a:pt x="1640148" y="2759102"/>
                  <a:pt x="125602" y="1864423"/>
                </a:cubicBezTo>
                <a:lnTo>
                  <a:pt x="0" y="1785927"/>
                </a:lnTo>
                <a:close/>
              </a:path>
            </a:pathLst>
          </a:custGeom>
          <a:gradFill>
            <a:gsLst>
              <a:gs pos="0">
                <a:schemeClr val="accent2">
                  <a:alpha val="20000"/>
                </a:schemeClr>
              </a:gs>
              <a:gs pos="100000">
                <a:schemeClr val="accent1">
                  <a:alpha val="2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ame 8">
            <a:extLst>
              <a:ext uri="{FF2B5EF4-FFF2-40B4-BE49-F238E27FC236}">
                <a16:creationId xmlns:a16="http://schemas.microsoft.com/office/drawing/2014/main" id="{05864DDE-75C0-4BE6-93FF-A960706ADEC3}"/>
              </a:ext>
              <a:ext uri="{C183D7F6-B498-43B3-948B-1728B52AA6E4}">
                <adec:decorative xmlns:adec="http://schemas.microsoft.com/office/drawing/2017/decorative" val="1"/>
              </a:ext>
            </a:extLst>
          </p:cNvPr>
          <p:cNvSpPr/>
          <p:nvPr userDrawn="1"/>
        </p:nvSpPr>
        <p:spPr>
          <a:xfrm>
            <a:off x="1524" y="0"/>
            <a:ext cx="12188952" cy="6858000"/>
          </a:xfrm>
          <a:prstGeom prst="frame">
            <a:avLst>
              <a:gd name="adj1" fmla="val 716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itle 1">
            <a:extLst>
              <a:ext uri="{FF2B5EF4-FFF2-40B4-BE49-F238E27FC236}">
                <a16:creationId xmlns:a16="http://schemas.microsoft.com/office/drawing/2014/main" id="{1BC3FA0F-EAE5-4DCE-ACFF-9AD00ED39FCF}"/>
              </a:ext>
            </a:extLst>
          </p:cNvPr>
          <p:cNvSpPr>
            <a:spLocks noGrp="1"/>
          </p:cNvSpPr>
          <p:nvPr>
            <p:ph type="ctrTitle"/>
          </p:nvPr>
        </p:nvSpPr>
        <p:spPr>
          <a:xfrm>
            <a:off x="847477" y="1131641"/>
            <a:ext cx="5322618" cy="2387600"/>
          </a:xfrm>
        </p:spPr>
        <p:txBody>
          <a:bodyPr/>
          <a:lstStyle>
            <a:lvl1pPr>
              <a:defRPr>
                <a:solidFill>
                  <a:schemeClr val="bg1"/>
                </a:solidFill>
              </a:defRPr>
            </a:lvl1pPr>
          </a:lstStyle>
          <a:p>
            <a:pPr algn="l"/>
            <a:r>
              <a:rPr lang="en-GB">
                <a:solidFill>
                  <a:srgbClr val="FFFFFF"/>
                </a:solidFill>
                <a:ea typeface="Cambria" panose="02040503050406030204" pitchFamily="18" charset="0"/>
                <a:cs typeface="Sabon Next LT" panose="020B0502040204020203" pitchFamily="2" charset="0"/>
              </a:rPr>
              <a:t>Click to edit Master title style</a:t>
            </a:r>
            <a:endParaRPr lang="en-US" dirty="0">
              <a:solidFill>
                <a:srgbClr val="FFFFFF"/>
              </a:solidFill>
              <a:ea typeface="Cambria" panose="02040503050406030204" pitchFamily="18" charset="0"/>
              <a:cs typeface="Sabon Next LT" panose="020B0502040204020203" pitchFamily="2" charset="0"/>
            </a:endParaRPr>
          </a:p>
        </p:txBody>
      </p:sp>
      <p:sp>
        <p:nvSpPr>
          <p:cNvPr id="18" name="Picture Placeholder 17">
            <a:extLst>
              <a:ext uri="{FF2B5EF4-FFF2-40B4-BE49-F238E27FC236}">
                <a16:creationId xmlns:a16="http://schemas.microsoft.com/office/drawing/2014/main" id="{71FA5E0E-BEE1-4976-92B1-61EF64E34371}"/>
              </a:ext>
            </a:extLst>
          </p:cNvPr>
          <p:cNvSpPr>
            <a:spLocks noGrp="1"/>
          </p:cNvSpPr>
          <p:nvPr>
            <p:ph type="pic" sz="quarter" idx="13"/>
          </p:nvPr>
        </p:nvSpPr>
        <p:spPr>
          <a:xfrm>
            <a:off x="6784848" y="905256"/>
            <a:ext cx="4581144" cy="2450592"/>
          </a:xfrm>
          <a:solidFill>
            <a:schemeClr val="accent6"/>
          </a:solidFill>
        </p:spPr>
        <p:txBody>
          <a:bodyPr/>
          <a:lstStyle/>
          <a:p>
            <a:r>
              <a:rPr lang="en-GB"/>
              <a:t>Click icon to add picture</a:t>
            </a:r>
            <a:endParaRPr lang="en-US" dirty="0"/>
          </a:p>
        </p:txBody>
      </p:sp>
      <p:sp>
        <p:nvSpPr>
          <p:cNvPr id="20" name="Picture Placeholder 17">
            <a:extLst>
              <a:ext uri="{FF2B5EF4-FFF2-40B4-BE49-F238E27FC236}">
                <a16:creationId xmlns:a16="http://schemas.microsoft.com/office/drawing/2014/main" id="{03379FE8-A6CE-4F5A-BE1A-B2267589BE85}"/>
              </a:ext>
            </a:extLst>
          </p:cNvPr>
          <p:cNvSpPr>
            <a:spLocks noGrp="1"/>
          </p:cNvSpPr>
          <p:nvPr>
            <p:ph type="pic" sz="quarter" idx="14"/>
          </p:nvPr>
        </p:nvSpPr>
        <p:spPr>
          <a:xfrm>
            <a:off x="6784848" y="3520440"/>
            <a:ext cx="4581144" cy="2450592"/>
          </a:xfrm>
          <a:solidFill>
            <a:schemeClr val="accent6"/>
          </a:solidFill>
        </p:spPr>
        <p:txBody>
          <a:bodyPr/>
          <a:lstStyle/>
          <a:p>
            <a:r>
              <a:rPr lang="en-GB"/>
              <a:t>Click icon to add picture</a:t>
            </a:r>
            <a:endParaRPr lang="en-US" dirty="0"/>
          </a:p>
        </p:txBody>
      </p:sp>
      <p:sp>
        <p:nvSpPr>
          <p:cNvPr id="13" name="Text Placeholder 12">
            <a:extLst>
              <a:ext uri="{FF2B5EF4-FFF2-40B4-BE49-F238E27FC236}">
                <a16:creationId xmlns:a16="http://schemas.microsoft.com/office/drawing/2014/main" id="{6DD090CA-24E8-46A7-889A-A4FDD00A33E5}"/>
              </a:ext>
            </a:extLst>
          </p:cNvPr>
          <p:cNvSpPr>
            <a:spLocks noGrp="1"/>
          </p:cNvSpPr>
          <p:nvPr>
            <p:ph type="body" sz="quarter" idx="15"/>
          </p:nvPr>
        </p:nvSpPr>
        <p:spPr>
          <a:xfrm>
            <a:off x="838200" y="3600450"/>
            <a:ext cx="5322888" cy="2451100"/>
          </a:xfrm>
        </p:spPr>
        <p:txBody>
          <a:bodyPr>
            <a:normAutofit/>
          </a:bodyPr>
          <a:lstStyle>
            <a:lvl1pPr marL="0" indent="0">
              <a:buNone/>
              <a:defRPr sz="2800">
                <a:solidFill>
                  <a:schemeClr val="bg1"/>
                </a:solidFill>
                <a:latin typeface="+mn-lt"/>
              </a:defRPr>
            </a:lvl1pPr>
          </a:lstStyle>
          <a:p>
            <a:pPr lvl="0"/>
            <a:r>
              <a:rPr lang="en-GB"/>
              <a:t>Click to edit Master text styles</a:t>
            </a:r>
          </a:p>
        </p:txBody>
      </p:sp>
    </p:spTree>
    <p:extLst>
      <p:ext uri="{BB962C8B-B14F-4D97-AF65-F5344CB8AC3E}">
        <p14:creationId xmlns:p14="http://schemas.microsoft.com/office/powerpoint/2010/main" val="2350935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able Chart Timelin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98991-AEF1-4F19-AAB8-436EAD58C282}"/>
              </a:ext>
            </a:extLst>
          </p:cNvPr>
          <p:cNvSpPr>
            <a:spLocks noGrp="1"/>
          </p:cNvSpPr>
          <p:nvPr>
            <p:ph type="title"/>
          </p:nvPr>
        </p:nvSpPr>
        <p:spPr/>
        <p:txBody>
          <a:body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0D25B44F-E7DA-40C6-8B44-71EAB6BDFC98}"/>
              </a:ext>
            </a:extLst>
          </p:cNvPr>
          <p:cNvSpPr>
            <a:spLocks noGrp="1"/>
          </p:cNvSpPr>
          <p:nvPr>
            <p:ph idx="1"/>
          </p:nvPr>
        </p:nvSpPr>
        <p:spPr/>
        <p:txBody>
          <a:bodyPr/>
          <a:lstStyle>
            <a:lvl1pPr>
              <a:buFont typeface="Wingdings" panose="05000000000000000000" pitchFamily="2" charset="2"/>
              <a:buChar char="§"/>
              <a:defRPr/>
            </a:lvl1pPr>
            <a:lvl2pPr marL="685800" indent="-228600">
              <a:buFont typeface="Wingdings" panose="05000000000000000000" pitchFamily="2" charset="2"/>
              <a:buChar char="§"/>
              <a:defRPr/>
            </a:lvl2pPr>
            <a:lvl3pPr>
              <a:buFont typeface="Wingdings" panose="05000000000000000000" pitchFamily="2" charset="2"/>
              <a:buChar char="§"/>
              <a:defRPr/>
            </a:lvl3pPr>
            <a:lvl4pPr marL="1600200" indent="-228600">
              <a:buFont typeface="Wingdings" panose="05000000000000000000" pitchFamily="2" charset="2"/>
              <a:buChar char="§"/>
              <a:defRPr/>
            </a:lvl4pPr>
            <a:lvl5pPr>
              <a:buFont typeface="Wingdings" panose="05000000000000000000" pitchFamily="2" charset="2"/>
              <a:buChar cha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a:extLst>
              <a:ext uri="{FF2B5EF4-FFF2-40B4-BE49-F238E27FC236}">
                <a16:creationId xmlns:a16="http://schemas.microsoft.com/office/drawing/2014/main" id="{A1F71817-A045-48C0-975B-CBEF88E9561E}"/>
              </a:ext>
            </a:extLst>
          </p:cNvPr>
          <p:cNvSpPr>
            <a:spLocks noGrp="1"/>
          </p:cNvSpPr>
          <p:nvPr>
            <p:ph type="dt" sz="half" idx="10"/>
          </p:nvPr>
        </p:nvSpPr>
        <p:spPr/>
        <p:txBody>
          <a:bodyPr/>
          <a:lstStyle/>
          <a:p>
            <a:r>
              <a:rPr lang="en-US"/>
              <a:t>3/1/20XX</a:t>
            </a:r>
          </a:p>
        </p:txBody>
      </p:sp>
      <p:sp>
        <p:nvSpPr>
          <p:cNvPr id="5" name="Footer Placeholder 4">
            <a:extLst>
              <a:ext uri="{FF2B5EF4-FFF2-40B4-BE49-F238E27FC236}">
                <a16:creationId xmlns:a16="http://schemas.microsoft.com/office/drawing/2014/main" id="{B61C39F0-32D4-407C-8BCA-97F2D9E500C9}"/>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9CF4459-37B2-4F87-B508-DB04D4332067}"/>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026859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03B5BF0-238D-481F-A15B-206D1E2FEDD2}"/>
              </a:ext>
              <a:ext uri="{C183D7F6-B498-43B3-948B-1728B52AA6E4}">
                <adec:decorative xmlns:adec="http://schemas.microsoft.com/office/drawing/2017/decorative" val="1"/>
              </a:ext>
            </a:extLst>
          </p:cNvPr>
          <p:cNvSpPr/>
          <p:nvPr userDrawn="1"/>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7578E43B-8F1B-4CBD-B09E-5AD9A247E3F8}"/>
              </a:ext>
              <a:ext uri="{C183D7F6-B498-43B3-948B-1728B52AA6E4}">
                <adec:decorative xmlns:adec="http://schemas.microsoft.com/office/drawing/2017/decorative" val="1"/>
              </a:ext>
            </a:extLst>
          </p:cNvPr>
          <p:cNvSpPr/>
          <p:nvPr userDrawn="1"/>
        </p:nvSpPr>
        <p:spPr>
          <a:xfrm>
            <a:off x="-38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ame 13">
            <a:extLst>
              <a:ext uri="{FF2B5EF4-FFF2-40B4-BE49-F238E27FC236}">
                <a16:creationId xmlns:a16="http://schemas.microsoft.com/office/drawing/2014/main" id="{737C17C2-E2A6-4219-AE02-C8EAF943C472}"/>
              </a:ext>
              <a:ext uri="{C183D7F6-B498-43B3-948B-1728B52AA6E4}">
                <adec:decorative xmlns:adec="http://schemas.microsoft.com/office/drawing/2017/decorative" val="1"/>
              </a:ext>
            </a:extLst>
          </p:cNvPr>
          <p:cNvSpPr/>
          <p:nvPr userDrawn="1"/>
        </p:nvSpPr>
        <p:spPr>
          <a:xfrm>
            <a:off x="-389"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Picture Placeholder 19">
            <a:extLst>
              <a:ext uri="{FF2B5EF4-FFF2-40B4-BE49-F238E27FC236}">
                <a16:creationId xmlns:a16="http://schemas.microsoft.com/office/drawing/2014/main" id="{AE7BC3CE-3806-41F3-B4F6-EBB2C3E9EA28}"/>
              </a:ext>
            </a:extLst>
          </p:cNvPr>
          <p:cNvSpPr>
            <a:spLocks noGrp="1"/>
          </p:cNvSpPr>
          <p:nvPr>
            <p:ph type="pic" sz="quarter" idx="13"/>
          </p:nvPr>
        </p:nvSpPr>
        <p:spPr>
          <a:xfrm>
            <a:off x="6096" y="484632"/>
            <a:ext cx="12179808" cy="5907024"/>
          </a:xfrm>
          <a:solidFill>
            <a:schemeClr val="accent6"/>
          </a:solidFill>
        </p:spPr>
        <p:txBody>
          <a:bodyPr/>
          <a:lstStyle/>
          <a:p>
            <a:r>
              <a:rPr lang="en-GB"/>
              <a:t>Click icon to add picture</a:t>
            </a:r>
            <a:endParaRPr lang="en-US" dirty="0"/>
          </a:p>
        </p:txBody>
      </p:sp>
      <p:sp>
        <p:nvSpPr>
          <p:cNvPr id="6" name="Title 5">
            <a:extLst>
              <a:ext uri="{FF2B5EF4-FFF2-40B4-BE49-F238E27FC236}">
                <a16:creationId xmlns:a16="http://schemas.microsoft.com/office/drawing/2014/main" id="{FDC036CF-E92D-4E80-8E6B-1B06EDDFD7CF}"/>
              </a:ext>
            </a:extLst>
          </p:cNvPr>
          <p:cNvSpPr>
            <a:spLocks noGrp="1"/>
          </p:cNvSpPr>
          <p:nvPr>
            <p:ph type="title"/>
          </p:nvPr>
        </p:nvSpPr>
        <p:spPr>
          <a:xfrm>
            <a:off x="838200" y="1271016"/>
            <a:ext cx="4800600" cy="3749040"/>
          </a:xfrm>
        </p:spPr>
        <p:txBody>
          <a:bodyPr anchor="b" anchorCtr="0"/>
          <a:lstStyle>
            <a:lvl1pPr>
              <a:defRPr>
                <a:solidFill>
                  <a:schemeClr val="bg1"/>
                </a:solidFill>
                <a:effectLst>
                  <a:outerShdw blurRad="38100" dist="38100" dir="2700000" algn="tl">
                    <a:srgbClr val="000000">
                      <a:alpha val="43137"/>
                    </a:srgbClr>
                  </a:outerShdw>
                </a:effectLst>
              </a:defRPr>
            </a:lvl1pPr>
          </a:lstStyle>
          <a:p>
            <a:r>
              <a:rPr lang="en-GB"/>
              <a:t>Click to edit Master title style</a:t>
            </a:r>
            <a:endParaRPr lang="en-US" dirty="0"/>
          </a:p>
        </p:txBody>
      </p:sp>
      <p:sp>
        <p:nvSpPr>
          <p:cNvPr id="26" name="Text Placeholder 25">
            <a:extLst>
              <a:ext uri="{FF2B5EF4-FFF2-40B4-BE49-F238E27FC236}">
                <a16:creationId xmlns:a16="http://schemas.microsoft.com/office/drawing/2014/main" id="{BADCFE1B-ABA2-4B11-B7DE-02CE383D6F22}"/>
              </a:ext>
            </a:extLst>
          </p:cNvPr>
          <p:cNvSpPr>
            <a:spLocks noGrp="1"/>
          </p:cNvSpPr>
          <p:nvPr>
            <p:ph type="body" sz="quarter" idx="15" hasCustomPrompt="1"/>
          </p:nvPr>
        </p:nvSpPr>
        <p:spPr>
          <a:xfrm>
            <a:off x="838200" y="4835779"/>
            <a:ext cx="4800600" cy="1066800"/>
          </a:xfrm>
        </p:spPr>
        <p:txBody>
          <a:bodyPr>
            <a:normAutofit/>
          </a:bodyPr>
          <a:lstStyle>
            <a:lvl1pPr marL="228600" indent="0">
              <a:buNone/>
              <a:defRPr sz="2200">
                <a:solidFill>
                  <a:schemeClr val="bg1"/>
                </a:solidFill>
                <a:effectLst>
                  <a:outerShdw blurRad="38100" dist="38100" dir="2700000" algn="tl">
                    <a:srgbClr val="000000">
                      <a:alpha val="43137"/>
                    </a:srgbClr>
                  </a:outerShdw>
                </a:effectLst>
              </a:defRPr>
            </a:lvl1pPr>
          </a:lstStyle>
          <a:p>
            <a:pPr lvl="0"/>
            <a:r>
              <a:rPr lang="en-US" dirty="0"/>
              <a:t>Click to add subtitle</a:t>
            </a:r>
          </a:p>
        </p:txBody>
      </p:sp>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r>
              <a:rPr lang="en-US"/>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5829059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GB"/>
              <a:t>Click to edit Master title style</a:t>
            </a:r>
            <a:endParaRPr lang="en-US" dirty="0"/>
          </a:p>
        </p:txBody>
      </p:sp>
      <p:sp>
        <p:nvSpPr>
          <p:cNvPr id="15" name="Picture Placeholder 14">
            <a:extLst>
              <a:ext uri="{FF2B5EF4-FFF2-40B4-BE49-F238E27FC236}">
                <a16:creationId xmlns:a16="http://schemas.microsoft.com/office/drawing/2014/main" id="{1B84B862-7F1F-4B98-B437-936D8A73A91A}"/>
              </a:ext>
            </a:extLst>
          </p:cNvPr>
          <p:cNvSpPr>
            <a:spLocks noGrp="1"/>
          </p:cNvSpPr>
          <p:nvPr>
            <p:ph type="pic" sz="quarter" idx="13"/>
          </p:nvPr>
        </p:nvSpPr>
        <p:spPr>
          <a:xfrm>
            <a:off x="740664" y="2240280"/>
            <a:ext cx="2286000" cy="2322576"/>
          </a:xfrm>
          <a:solidFill>
            <a:schemeClr val="accent6"/>
          </a:solidFill>
        </p:spPr>
        <p:txBody>
          <a:bodyPr/>
          <a:lstStyle/>
          <a:p>
            <a:r>
              <a:rPr lang="en-GB"/>
              <a:t>Click icon to add picture</a:t>
            </a:r>
            <a:endParaRPr lang="en-US" dirty="0"/>
          </a:p>
        </p:txBody>
      </p:sp>
      <p:sp>
        <p:nvSpPr>
          <p:cNvPr id="16" name="Picture Placeholder 14">
            <a:extLst>
              <a:ext uri="{FF2B5EF4-FFF2-40B4-BE49-F238E27FC236}">
                <a16:creationId xmlns:a16="http://schemas.microsoft.com/office/drawing/2014/main" id="{C76B23B2-3605-4292-9F96-F34651B689A7}"/>
              </a:ext>
            </a:extLst>
          </p:cNvPr>
          <p:cNvSpPr>
            <a:spLocks noGrp="1"/>
          </p:cNvSpPr>
          <p:nvPr>
            <p:ph type="pic" sz="quarter" idx="14"/>
          </p:nvPr>
        </p:nvSpPr>
        <p:spPr>
          <a:xfrm>
            <a:off x="3538728" y="2240280"/>
            <a:ext cx="2286000" cy="2322576"/>
          </a:xfrm>
          <a:solidFill>
            <a:schemeClr val="accent6"/>
          </a:solidFill>
        </p:spPr>
        <p:txBody>
          <a:bodyPr/>
          <a:lstStyle/>
          <a:p>
            <a:r>
              <a:rPr lang="en-GB"/>
              <a:t>Click icon to add picture</a:t>
            </a:r>
            <a:endParaRPr lang="en-US" dirty="0"/>
          </a:p>
        </p:txBody>
      </p:sp>
      <p:sp>
        <p:nvSpPr>
          <p:cNvPr id="17" name="Picture Placeholder 14">
            <a:extLst>
              <a:ext uri="{FF2B5EF4-FFF2-40B4-BE49-F238E27FC236}">
                <a16:creationId xmlns:a16="http://schemas.microsoft.com/office/drawing/2014/main" id="{AB1E9EC3-2FB6-4E1C-8211-306450FDEE7F}"/>
              </a:ext>
            </a:extLst>
          </p:cNvPr>
          <p:cNvSpPr>
            <a:spLocks noGrp="1"/>
          </p:cNvSpPr>
          <p:nvPr>
            <p:ph type="pic" sz="quarter" idx="15"/>
          </p:nvPr>
        </p:nvSpPr>
        <p:spPr>
          <a:xfrm>
            <a:off x="6345936" y="2267712"/>
            <a:ext cx="2286000" cy="2322576"/>
          </a:xfrm>
          <a:solidFill>
            <a:schemeClr val="accent6"/>
          </a:solidFill>
        </p:spPr>
        <p:txBody>
          <a:bodyPr/>
          <a:lstStyle/>
          <a:p>
            <a:r>
              <a:rPr lang="en-GB"/>
              <a:t>Click icon to add picture</a:t>
            </a:r>
            <a:endParaRPr lang="en-US" dirty="0"/>
          </a:p>
        </p:txBody>
      </p:sp>
      <p:sp>
        <p:nvSpPr>
          <p:cNvPr id="18" name="Picture Placeholder 14">
            <a:extLst>
              <a:ext uri="{FF2B5EF4-FFF2-40B4-BE49-F238E27FC236}">
                <a16:creationId xmlns:a16="http://schemas.microsoft.com/office/drawing/2014/main" id="{F3628146-045F-4FBC-A365-3D1D4B3DA6E9}"/>
              </a:ext>
            </a:extLst>
          </p:cNvPr>
          <p:cNvSpPr>
            <a:spLocks noGrp="1"/>
          </p:cNvSpPr>
          <p:nvPr>
            <p:ph type="pic" sz="quarter" idx="16"/>
          </p:nvPr>
        </p:nvSpPr>
        <p:spPr>
          <a:xfrm>
            <a:off x="9153144" y="2267712"/>
            <a:ext cx="2286000" cy="2322576"/>
          </a:xfrm>
          <a:solidFill>
            <a:schemeClr val="accent6"/>
          </a:solidFill>
        </p:spPr>
        <p:txBody>
          <a:bodyPr/>
          <a:lstStyle/>
          <a:p>
            <a:r>
              <a:rPr lang="en-GB"/>
              <a:t>Click icon to add picture</a:t>
            </a:r>
            <a:endParaRPr lang="en-US" dirty="0"/>
          </a:p>
        </p:txBody>
      </p:sp>
      <p:sp>
        <p:nvSpPr>
          <p:cNvPr id="20" name="Text Placeholder 19">
            <a:extLst>
              <a:ext uri="{FF2B5EF4-FFF2-40B4-BE49-F238E27FC236}">
                <a16:creationId xmlns:a16="http://schemas.microsoft.com/office/drawing/2014/main" id="{CB50972B-CA23-4B92-987F-EE48ECCFF590}"/>
              </a:ext>
            </a:extLst>
          </p:cNvPr>
          <p:cNvSpPr>
            <a:spLocks noGrp="1"/>
          </p:cNvSpPr>
          <p:nvPr>
            <p:ph type="body" sz="quarter" idx="17" hasCustomPrompt="1"/>
          </p:nvPr>
        </p:nvSpPr>
        <p:spPr>
          <a:xfrm>
            <a:off x="741363" y="4733925"/>
            <a:ext cx="2286000" cy="590550"/>
          </a:xfrm>
        </p:spPr>
        <p:txBody>
          <a:bodyPr>
            <a:normAutofit/>
          </a:bodyPr>
          <a:lstStyle>
            <a:lvl1pPr marL="0" indent="0" defTabSz="0">
              <a:spcBef>
                <a:spcPts val="0"/>
              </a:spcBef>
              <a:buNone/>
              <a:defRPr sz="2000">
                <a:latin typeface="+mj-lt"/>
              </a:defRPr>
            </a:lvl1pPr>
            <a:lvl2pPr marL="571500" indent="0">
              <a:buNone/>
              <a:defRPr/>
            </a:lvl2pPr>
            <a:lvl3pPr marL="1028700" indent="0">
              <a:buNone/>
              <a:defRPr/>
            </a:lvl3pPr>
            <a:lvl4pPr marL="1428750" indent="0">
              <a:buNone/>
              <a:defRPr/>
            </a:lvl4pPr>
            <a:lvl5pPr marL="1885950" indent="0">
              <a:buNone/>
              <a:defRPr/>
            </a:lvl5pPr>
          </a:lstStyle>
          <a:p>
            <a:pPr lvl="0"/>
            <a:r>
              <a:rPr lang="en-US" dirty="0"/>
              <a:t>Name</a:t>
            </a:r>
          </a:p>
        </p:txBody>
      </p:sp>
      <p:sp>
        <p:nvSpPr>
          <p:cNvPr id="23" name="Text Placeholder 19">
            <a:extLst>
              <a:ext uri="{FF2B5EF4-FFF2-40B4-BE49-F238E27FC236}">
                <a16:creationId xmlns:a16="http://schemas.microsoft.com/office/drawing/2014/main" id="{8DE19225-DA72-4A39-8CFD-695BFBB93E6D}"/>
              </a:ext>
            </a:extLst>
          </p:cNvPr>
          <p:cNvSpPr>
            <a:spLocks noGrp="1"/>
          </p:cNvSpPr>
          <p:nvPr>
            <p:ph type="body" sz="quarter" idx="18" hasCustomPrompt="1"/>
          </p:nvPr>
        </p:nvSpPr>
        <p:spPr>
          <a:xfrm>
            <a:off x="740664" y="5343144"/>
            <a:ext cx="2286000" cy="590550"/>
          </a:xfrm>
        </p:spPr>
        <p:txBody>
          <a:bodyPr>
            <a:normAutofit/>
          </a:bodyPr>
          <a:lstStyle>
            <a:lvl1pPr marL="0" indent="0" defTabSz="0">
              <a:spcBef>
                <a:spcPts val="0"/>
              </a:spcBef>
              <a:buNone/>
              <a:defRPr sz="1600"/>
            </a:lvl1pPr>
            <a:lvl2pPr marL="571500" indent="0">
              <a:buNone/>
              <a:defRPr/>
            </a:lvl2pPr>
            <a:lvl3pPr marL="1028700" indent="0">
              <a:buNone/>
              <a:defRPr/>
            </a:lvl3pPr>
            <a:lvl4pPr marL="1428750" indent="0">
              <a:buNone/>
              <a:defRPr/>
            </a:lvl4pPr>
            <a:lvl5pPr marL="1885950" indent="0">
              <a:buNone/>
              <a:defRPr/>
            </a:lvl5pPr>
          </a:lstStyle>
          <a:p>
            <a:pPr lvl="0"/>
            <a:r>
              <a:rPr lang="en-US" dirty="0"/>
              <a:t>Title</a:t>
            </a:r>
          </a:p>
        </p:txBody>
      </p:sp>
      <p:sp>
        <p:nvSpPr>
          <p:cNvPr id="24" name="Text Placeholder 19">
            <a:extLst>
              <a:ext uri="{FF2B5EF4-FFF2-40B4-BE49-F238E27FC236}">
                <a16:creationId xmlns:a16="http://schemas.microsoft.com/office/drawing/2014/main" id="{E66A7C97-DBB6-4333-B12F-E26C38E6975C}"/>
              </a:ext>
            </a:extLst>
          </p:cNvPr>
          <p:cNvSpPr>
            <a:spLocks noGrp="1"/>
          </p:cNvSpPr>
          <p:nvPr>
            <p:ph type="body" sz="quarter" idx="19" hasCustomPrompt="1"/>
          </p:nvPr>
        </p:nvSpPr>
        <p:spPr>
          <a:xfrm>
            <a:off x="3538728" y="4733925"/>
            <a:ext cx="2286000" cy="590550"/>
          </a:xfrm>
        </p:spPr>
        <p:txBody>
          <a:bodyPr>
            <a:normAutofit/>
          </a:bodyPr>
          <a:lstStyle>
            <a:lvl1pPr marL="0" indent="0" defTabSz="0">
              <a:spcBef>
                <a:spcPts val="0"/>
              </a:spcBef>
              <a:buNone/>
              <a:defRPr sz="2000">
                <a:latin typeface="+mj-lt"/>
              </a:defRPr>
            </a:lvl1pPr>
            <a:lvl2pPr marL="571500" indent="0">
              <a:buNone/>
              <a:defRPr/>
            </a:lvl2pPr>
            <a:lvl3pPr marL="1028700" indent="0">
              <a:buNone/>
              <a:defRPr/>
            </a:lvl3pPr>
            <a:lvl4pPr marL="1428750" indent="0">
              <a:buNone/>
              <a:defRPr/>
            </a:lvl4pPr>
            <a:lvl5pPr marL="1885950" indent="0">
              <a:buNone/>
              <a:defRPr/>
            </a:lvl5pPr>
          </a:lstStyle>
          <a:p>
            <a:pPr lvl="0"/>
            <a:r>
              <a:rPr lang="en-US" dirty="0"/>
              <a:t>Name</a:t>
            </a:r>
          </a:p>
        </p:txBody>
      </p:sp>
      <p:sp>
        <p:nvSpPr>
          <p:cNvPr id="25" name="Text Placeholder 19">
            <a:extLst>
              <a:ext uri="{FF2B5EF4-FFF2-40B4-BE49-F238E27FC236}">
                <a16:creationId xmlns:a16="http://schemas.microsoft.com/office/drawing/2014/main" id="{041FA0B5-660E-478A-AF8A-196DBD6AE43A}"/>
              </a:ext>
            </a:extLst>
          </p:cNvPr>
          <p:cNvSpPr>
            <a:spLocks noGrp="1"/>
          </p:cNvSpPr>
          <p:nvPr>
            <p:ph type="body" sz="quarter" idx="20" hasCustomPrompt="1"/>
          </p:nvPr>
        </p:nvSpPr>
        <p:spPr>
          <a:xfrm>
            <a:off x="3538029" y="5343144"/>
            <a:ext cx="2286000" cy="590550"/>
          </a:xfrm>
        </p:spPr>
        <p:txBody>
          <a:bodyPr>
            <a:normAutofit/>
          </a:bodyPr>
          <a:lstStyle>
            <a:lvl1pPr marL="0" indent="0" defTabSz="0">
              <a:spcBef>
                <a:spcPts val="0"/>
              </a:spcBef>
              <a:buNone/>
              <a:defRPr sz="1600"/>
            </a:lvl1pPr>
            <a:lvl2pPr marL="571500" indent="0">
              <a:buNone/>
              <a:defRPr/>
            </a:lvl2pPr>
            <a:lvl3pPr marL="1028700" indent="0">
              <a:buNone/>
              <a:defRPr/>
            </a:lvl3pPr>
            <a:lvl4pPr marL="1428750" indent="0">
              <a:buNone/>
              <a:defRPr/>
            </a:lvl4pPr>
            <a:lvl5pPr marL="1885950" indent="0">
              <a:buNone/>
              <a:defRPr/>
            </a:lvl5pPr>
          </a:lstStyle>
          <a:p>
            <a:pPr lvl="0"/>
            <a:r>
              <a:rPr lang="en-US" dirty="0"/>
              <a:t>Title</a:t>
            </a:r>
          </a:p>
        </p:txBody>
      </p:sp>
      <p:sp>
        <p:nvSpPr>
          <p:cNvPr id="26" name="Text Placeholder 19">
            <a:extLst>
              <a:ext uri="{FF2B5EF4-FFF2-40B4-BE49-F238E27FC236}">
                <a16:creationId xmlns:a16="http://schemas.microsoft.com/office/drawing/2014/main" id="{77C92085-3D01-44E4-BA12-E39F1EA0ACE5}"/>
              </a:ext>
            </a:extLst>
          </p:cNvPr>
          <p:cNvSpPr>
            <a:spLocks noGrp="1"/>
          </p:cNvSpPr>
          <p:nvPr>
            <p:ph type="body" sz="quarter" idx="21" hasCustomPrompt="1"/>
          </p:nvPr>
        </p:nvSpPr>
        <p:spPr>
          <a:xfrm>
            <a:off x="6367973" y="4733544"/>
            <a:ext cx="2286000" cy="590550"/>
          </a:xfrm>
        </p:spPr>
        <p:txBody>
          <a:bodyPr>
            <a:normAutofit/>
          </a:bodyPr>
          <a:lstStyle>
            <a:lvl1pPr marL="0" indent="0" defTabSz="0">
              <a:spcBef>
                <a:spcPts val="0"/>
              </a:spcBef>
              <a:buNone/>
              <a:defRPr sz="2000">
                <a:latin typeface="+mj-lt"/>
              </a:defRPr>
            </a:lvl1pPr>
            <a:lvl2pPr marL="571500" indent="0">
              <a:buNone/>
              <a:defRPr/>
            </a:lvl2pPr>
            <a:lvl3pPr marL="1028700" indent="0">
              <a:buNone/>
              <a:defRPr/>
            </a:lvl3pPr>
            <a:lvl4pPr marL="1428750" indent="0">
              <a:buNone/>
              <a:defRPr/>
            </a:lvl4pPr>
            <a:lvl5pPr marL="1885950" indent="0">
              <a:buNone/>
              <a:defRPr/>
            </a:lvl5pPr>
          </a:lstStyle>
          <a:p>
            <a:pPr lvl="0"/>
            <a:r>
              <a:rPr lang="en-US" dirty="0"/>
              <a:t>Name</a:t>
            </a:r>
          </a:p>
        </p:txBody>
      </p:sp>
      <p:sp>
        <p:nvSpPr>
          <p:cNvPr id="27" name="Text Placeholder 19">
            <a:extLst>
              <a:ext uri="{FF2B5EF4-FFF2-40B4-BE49-F238E27FC236}">
                <a16:creationId xmlns:a16="http://schemas.microsoft.com/office/drawing/2014/main" id="{35DA97BC-7224-440A-A227-8F4A1018043A}"/>
              </a:ext>
            </a:extLst>
          </p:cNvPr>
          <p:cNvSpPr>
            <a:spLocks noGrp="1"/>
          </p:cNvSpPr>
          <p:nvPr>
            <p:ph type="body" sz="quarter" idx="22" hasCustomPrompt="1"/>
          </p:nvPr>
        </p:nvSpPr>
        <p:spPr>
          <a:xfrm>
            <a:off x="6367274" y="5342763"/>
            <a:ext cx="2286000" cy="590550"/>
          </a:xfrm>
        </p:spPr>
        <p:txBody>
          <a:bodyPr>
            <a:normAutofit/>
          </a:bodyPr>
          <a:lstStyle>
            <a:lvl1pPr marL="0" indent="0" defTabSz="0">
              <a:spcBef>
                <a:spcPts val="0"/>
              </a:spcBef>
              <a:buNone/>
              <a:defRPr sz="1600"/>
            </a:lvl1pPr>
            <a:lvl2pPr marL="571500" indent="0">
              <a:buNone/>
              <a:defRPr/>
            </a:lvl2pPr>
            <a:lvl3pPr marL="1028700" indent="0">
              <a:buNone/>
              <a:defRPr/>
            </a:lvl3pPr>
            <a:lvl4pPr marL="1428750" indent="0">
              <a:buNone/>
              <a:defRPr/>
            </a:lvl4pPr>
            <a:lvl5pPr marL="1885950" indent="0">
              <a:buNone/>
              <a:defRPr/>
            </a:lvl5pPr>
          </a:lstStyle>
          <a:p>
            <a:pPr lvl="0"/>
            <a:r>
              <a:rPr lang="en-US" dirty="0"/>
              <a:t>Title</a:t>
            </a:r>
          </a:p>
        </p:txBody>
      </p:sp>
      <p:sp>
        <p:nvSpPr>
          <p:cNvPr id="28" name="Text Placeholder 19">
            <a:extLst>
              <a:ext uri="{FF2B5EF4-FFF2-40B4-BE49-F238E27FC236}">
                <a16:creationId xmlns:a16="http://schemas.microsoft.com/office/drawing/2014/main" id="{C236524B-4724-42FA-A2B2-33566478FD42}"/>
              </a:ext>
            </a:extLst>
          </p:cNvPr>
          <p:cNvSpPr>
            <a:spLocks noGrp="1"/>
          </p:cNvSpPr>
          <p:nvPr>
            <p:ph type="body" sz="quarter" idx="23" hasCustomPrompt="1"/>
          </p:nvPr>
        </p:nvSpPr>
        <p:spPr>
          <a:xfrm>
            <a:off x="9164639" y="4737100"/>
            <a:ext cx="2286000" cy="590550"/>
          </a:xfrm>
        </p:spPr>
        <p:txBody>
          <a:bodyPr>
            <a:normAutofit/>
          </a:bodyPr>
          <a:lstStyle>
            <a:lvl1pPr marL="0" indent="0" defTabSz="0">
              <a:spcBef>
                <a:spcPts val="0"/>
              </a:spcBef>
              <a:buNone/>
              <a:defRPr sz="2000">
                <a:latin typeface="+mj-lt"/>
              </a:defRPr>
            </a:lvl1pPr>
            <a:lvl2pPr marL="571500" indent="0">
              <a:buNone/>
              <a:defRPr/>
            </a:lvl2pPr>
            <a:lvl3pPr marL="1028700" indent="0">
              <a:buNone/>
              <a:defRPr/>
            </a:lvl3pPr>
            <a:lvl4pPr marL="1428750" indent="0">
              <a:buNone/>
              <a:defRPr/>
            </a:lvl4pPr>
            <a:lvl5pPr marL="1885950" indent="0">
              <a:buNone/>
              <a:defRPr/>
            </a:lvl5pPr>
          </a:lstStyle>
          <a:p>
            <a:pPr lvl="0"/>
            <a:r>
              <a:rPr lang="en-US" dirty="0"/>
              <a:t>Name</a:t>
            </a:r>
          </a:p>
        </p:txBody>
      </p:sp>
      <p:sp>
        <p:nvSpPr>
          <p:cNvPr id="29" name="Text Placeholder 19">
            <a:extLst>
              <a:ext uri="{FF2B5EF4-FFF2-40B4-BE49-F238E27FC236}">
                <a16:creationId xmlns:a16="http://schemas.microsoft.com/office/drawing/2014/main" id="{5F7DE4ED-8F4D-465C-86B4-2372AE291F56}"/>
              </a:ext>
            </a:extLst>
          </p:cNvPr>
          <p:cNvSpPr>
            <a:spLocks noGrp="1"/>
          </p:cNvSpPr>
          <p:nvPr>
            <p:ph type="body" sz="quarter" idx="24" hasCustomPrompt="1"/>
          </p:nvPr>
        </p:nvSpPr>
        <p:spPr>
          <a:xfrm>
            <a:off x="9163940" y="5346319"/>
            <a:ext cx="2286000" cy="590550"/>
          </a:xfrm>
        </p:spPr>
        <p:txBody>
          <a:bodyPr>
            <a:normAutofit/>
          </a:bodyPr>
          <a:lstStyle>
            <a:lvl1pPr marL="0" indent="0" defTabSz="0">
              <a:spcBef>
                <a:spcPts val="0"/>
              </a:spcBef>
              <a:buNone/>
              <a:defRPr sz="1600"/>
            </a:lvl1pPr>
            <a:lvl2pPr marL="571500" indent="0">
              <a:buNone/>
              <a:defRPr/>
            </a:lvl2pPr>
            <a:lvl3pPr marL="1028700" indent="0">
              <a:buNone/>
              <a:defRPr/>
            </a:lvl3pPr>
            <a:lvl4pPr marL="1428750" indent="0">
              <a:buNone/>
              <a:defRPr/>
            </a:lvl4pPr>
            <a:lvl5pPr marL="1885950" indent="0">
              <a:buNone/>
              <a:defRPr/>
            </a:lvl5pPr>
          </a:lstStyle>
          <a:p>
            <a:pPr lvl="0"/>
            <a:r>
              <a:rPr lang="en-US" dirty="0"/>
              <a:t>Title</a:t>
            </a:r>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r>
              <a:rPr lang="en-US"/>
              <a:t>3/1/20XX</a:t>
            </a:r>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380455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2 column (comparison slide)">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2560320"/>
            <a:ext cx="5157787" cy="3446463"/>
          </a:xfrm>
          <a:solidFill>
            <a:schemeClr val="bg1"/>
          </a:solidFill>
        </p:spPr>
        <p:txBody>
          <a:bodyPr>
            <a:normAutofit/>
          </a:bodyPr>
          <a:lstStyle>
            <a:lvl1pPr>
              <a:buClr>
                <a:schemeClr val="tx2">
                  <a:lumMod val="50000"/>
                  <a:lumOff val="50000"/>
                </a:schemeClr>
              </a:buClr>
              <a:defRPr sz="1800"/>
            </a:lvl1pPr>
            <a:lvl2pPr>
              <a:buClr>
                <a:schemeClr val="tx2">
                  <a:lumMod val="50000"/>
                  <a:lumOff val="50000"/>
                </a:schemeClr>
              </a:buClr>
              <a:defRPr sz="1800"/>
            </a:lvl2pPr>
            <a:lvl3pPr>
              <a:buClr>
                <a:schemeClr val="tx2">
                  <a:lumMod val="50000"/>
                  <a:lumOff val="50000"/>
                </a:schemeClr>
              </a:buClr>
              <a:defRPr sz="1800"/>
            </a:lvl3pPr>
            <a:lvl4pPr>
              <a:buClr>
                <a:schemeClr val="tx2">
                  <a:lumMod val="50000"/>
                  <a:lumOff val="50000"/>
                </a:schemeClr>
              </a:buClr>
              <a:defRPr sz="1800"/>
            </a:lvl4pPr>
            <a:lvl5pPr>
              <a:buClr>
                <a:schemeClr val="tx2">
                  <a:lumMod val="50000"/>
                  <a:lumOff val="50000"/>
                </a:schemeClr>
              </a:buClr>
              <a:defRPr sz="18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6172200" y="2560320"/>
            <a:ext cx="5183188" cy="3446463"/>
          </a:xfrm>
        </p:spPr>
        <p:txBody>
          <a:bodyPr>
            <a:normAutofit/>
          </a:bodyPr>
          <a:lstStyle>
            <a:lvl1pPr>
              <a:buClr>
                <a:schemeClr val="tx2">
                  <a:lumMod val="50000"/>
                  <a:lumOff val="50000"/>
                </a:schemeClr>
              </a:buClr>
              <a:defRPr sz="1800"/>
            </a:lvl1pPr>
            <a:lvl2pPr>
              <a:buClr>
                <a:schemeClr val="tx2">
                  <a:lumMod val="50000"/>
                  <a:lumOff val="50000"/>
                </a:schemeClr>
              </a:buClr>
              <a:defRPr sz="1800"/>
            </a:lvl2pPr>
            <a:lvl3pPr>
              <a:buClr>
                <a:schemeClr val="tx2">
                  <a:lumMod val="50000"/>
                  <a:lumOff val="50000"/>
                </a:schemeClr>
              </a:buClr>
              <a:defRPr sz="1800"/>
            </a:lvl3pPr>
            <a:lvl4pPr>
              <a:buClr>
                <a:schemeClr val="tx2">
                  <a:lumMod val="50000"/>
                  <a:lumOff val="50000"/>
                </a:schemeClr>
              </a:buClr>
              <a:defRPr sz="1800"/>
            </a:lvl4pPr>
            <a:lvl5pPr>
              <a:buClr>
                <a:schemeClr val="tx2">
                  <a:lumMod val="50000"/>
                  <a:lumOff val="50000"/>
                </a:schemeClr>
              </a:buClr>
              <a:defRPr sz="18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r>
              <a:rPr lang="en-US"/>
              <a:t>3/1/20XX</a:t>
            </a:r>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28844951-7827-47D4-8276-7DDE1FA7D85A}" type="slidenum">
              <a:rPr lang="en-US" smtClean="0"/>
              <a:t>‹#›</a:t>
            </a:fld>
            <a:endParaRPr lang="en-US"/>
          </a:p>
        </p:txBody>
      </p:sp>
      <p:sp>
        <p:nvSpPr>
          <p:cNvPr id="10" name="Title 9">
            <a:extLst>
              <a:ext uri="{FF2B5EF4-FFF2-40B4-BE49-F238E27FC236}">
                <a16:creationId xmlns:a16="http://schemas.microsoft.com/office/drawing/2014/main" id="{351C83D0-CBAB-4E41-89AB-89FF36D38A0A}"/>
              </a:ext>
            </a:extLst>
          </p:cNvPr>
          <p:cNvSpPr>
            <a:spLocks noGrp="1"/>
          </p:cNvSpPr>
          <p:nvPr>
            <p:ph type="title"/>
          </p:nvPr>
        </p:nvSpPr>
        <p:spPr/>
        <p:txBody>
          <a:bodyPr/>
          <a:lstStyle/>
          <a:p>
            <a:r>
              <a:rPr lang="en-GB"/>
              <a:t>Click to edit Master title style</a:t>
            </a:r>
            <a:endParaRPr lang="en-US"/>
          </a:p>
        </p:txBody>
      </p:sp>
      <p:sp>
        <p:nvSpPr>
          <p:cNvPr id="11" name="Text Placeholder 2">
            <a:extLst>
              <a:ext uri="{FF2B5EF4-FFF2-40B4-BE49-F238E27FC236}">
                <a16:creationId xmlns:a16="http://schemas.microsoft.com/office/drawing/2014/main" id="{9C302BB0-D231-4195-8083-264C01DF99B8}"/>
              </a:ext>
            </a:extLst>
          </p:cNvPr>
          <p:cNvSpPr>
            <a:spLocks noGrp="1"/>
          </p:cNvSpPr>
          <p:nvPr>
            <p:ph type="body" idx="1"/>
          </p:nvPr>
        </p:nvSpPr>
        <p:spPr>
          <a:xfrm>
            <a:off x="839787" y="2011680"/>
            <a:ext cx="5157787" cy="530352"/>
          </a:xfrm>
        </p:spPr>
        <p:txBody>
          <a:bodyPr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3" name="Text Placeholder 4">
            <a:extLst>
              <a:ext uri="{FF2B5EF4-FFF2-40B4-BE49-F238E27FC236}">
                <a16:creationId xmlns:a16="http://schemas.microsoft.com/office/drawing/2014/main" id="{5B2A70FA-99E0-466C-AC57-33C48353BBDB}"/>
              </a:ext>
            </a:extLst>
          </p:cNvPr>
          <p:cNvSpPr>
            <a:spLocks noGrp="1"/>
          </p:cNvSpPr>
          <p:nvPr>
            <p:ph type="body" sz="quarter" idx="13"/>
          </p:nvPr>
        </p:nvSpPr>
        <p:spPr>
          <a:xfrm>
            <a:off x="6169027" y="2011680"/>
            <a:ext cx="5183187" cy="530352"/>
          </a:xfrm>
        </p:spPr>
        <p:txBody>
          <a:bodyPr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Tree>
    <p:extLst>
      <p:ext uri="{BB962C8B-B14F-4D97-AF65-F5344CB8AC3E}">
        <p14:creationId xmlns:p14="http://schemas.microsoft.com/office/powerpoint/2010/main" val="945747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85CC-8D2B-4219-A2A4-1625A02DFECD}"/>
              </a:ext>
            </a:extLst>
          </p:cNvPr>
          <p:cNvSpPr>
            <a:spLocks noGrp="1"/>
          </p:cNvSpPr>
          <p:nvPr>
            <p:ph type="title"/>
          </p:nvPr>
        </p:nvSpPr>
        <p:spPr>
          <a:xfrm>
            <a:off x="839788" y="685800"/>
            <a:ext cx="10515600" cy="1325880"/>
          </a:xfrm>
        </p:spPr>
        <p:txBody>
          <a:bodyPr/>
          <a:lstStyle/>
          <a:p>
            <a:r>
              <a:rPr lang="en-GB"/>
              <a:t>Click to edit Master title style</a:t>
            </a:r>
            <a:endParaRPr lang="en-US" dirty="0"/>
          </a:p>
        </p:txBody>
      </p:sp>
      <p:sp>
        <p:nvSpPr>
          <p:cNvPr id="3" name="Text Placeholder 2">
            <a:extLst>
              <a:ext uri="{FF2B5EF4-FFF2-40B4-BE49-F238E27FC236}">
                <a16:creationId xmlns:a16="http://schemas.microsoft.com/office/drawing/2014/main" id="{DD6143C8-1CF7-440E-99A3-0527314598C6}"/>
              </a:ext>
            </a:extLst>
          </p:cNvPr>
          <p:cNvSpPr>
            <a:spLocks noGrp="1"/>
          </p:cNvSpPr>
          <p:nvPr>
            <p:ph type="body" idx="1"/>
          </p:nvPr>
        </p:nvSpPr>
        <p:spPr>
          <a:xfrm>
            <a:off x="839788" y="2011680"/>
            <a:ext cx="3383280" cy="530352"/>
          </a:xfrm>
        </p:spPr>
        <p:txBody>
          <a:bodyPr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2560320"/>
            <a:ext cx="3383280" cy="3446463"/>
          </a:xfrm>
        </p:spPr>
        <p:txBody>
          <a:bodyPr>
            <a:normAutofit/>
          </a:bodyPr>
          <a:lstStyle>
            <a:lvl1pPr>
              <a:buClr>
                <a:schemeClr val="tx2">
                  <a:lumMod val="50000"/>
                  <a:lumOff val="50000"/>
                </a:schemeClr>
              </a:buClr>
              <a:defRPr sz="1400"/>
            </a:lvl1pPr>
            <a:lvl2pPr>
              <a:buClr>
                <a:schemeClr val="tx2">
                  <a:lumMod val="50000"/>
                  <a:lumOff val="50000"/>
                </a:schemeClr>
              </a:buClr>
              <a:defRPr sz="1400"/>
            </a:lvl2pPr>
            <a:lvl3pPr>
              <a:buClr>
                <a:schemeClr val="tx2">
                  <a:lumMod val="50000"/>
                  <a:lumOff val="50000"/>
                </a:schemeClr>
              </a:buClr>
              <a:defRPr sz="1400"/>
            </a:lvl3pPr>
            <a:lvl4pPr>
              <a:buClr>
                <a:schemeClr val="tx2">
                  <a:lumMod val="50000"/>
                  <a:lumOff val="50000"/>
                </a:schemeClr>
              </a:buClr>
              <a:defRPr sz="1400"/>
            </a:lvl4pPr>
            <a:lvl5pPr>
              <a:buClr>
                <a:schemeClr val="tx2">
                  <a:lumMod val="50000"/>
                  <a:lumOff val="50000"/>
                </a:schemeClr>
              </a:buClr>
              <a:defRPr sz="14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a:extLst>
              <a:ext uri="{FF2B5EF4-FFF2-40B4-BE49-F238E27FC236}">
                <a16:creationId xmlns:a16="http://schemas.microsoft.com/office/drawing/2014/main" id="{876CB5B7-DC23-41CE-872B-E25BD64F84A5}"/>
              </a:ext>
            </a:extLst>
          </p:cNvPr>
          <p:cNvSpPr>
            <a:spLocks noGrp="1"/>
          </p:cNvSpPr>
          <p:nvPr>
            <p:ph type="body" sz="quarter" idx="3"/>
          </p:nvPr>
        </p:nvSpPr>
        <p:spPr>
          <a:xfrm>
            <a:off x="4404360" y="2011680"/>
            <a:ext cx="3383280" cy="530352"/>
          </a:xfrm>
        </p:spPr>
        <p:txBody>
          <a:bodyPr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4404360" y="2560320"/>
            <a:ext cx="3383280" cy="3446463"/>
          </a:xfrm>
        </p:spPr>
        <p:txBody>
          <a:bodyPr>
            <a:normAutofit/>
          </a:bodyPr>
          <a:lstStyle>
            <a:lvl1pPr>
              <a:buClr>
                <a:schemeClr val="tx2">
                  <a:lumMod val="50000"/>
                  <a:lumOff val="50000"/>
                </a:schemeClr>
              </a:buClr>
              <a:defRPr sz="1400"/>
            </a:lvl1pPr>
            <a:lvl2pPr>
              <a:buClr>
                <a:schemeClr val="tx2">
                  <a:lumMod val="50000"/>
                  <a:lumOff val="50000"/>
                </a:schemeClr>
              </a:buClr>
              <a:defRPr sz="1400"/>
            </a:lvl2pPr>
            <a:lvl3pPr>
              <a:buClr>
                <a:schemeClr val="tx2">
                  <a:lumMod val="50000"/>
                  <a:lumOff val="50000"/>
                </a:schemeClr>
              </a:buClr>
              <a:defRPr sz="1400"/>
            </a:lvl3pPr>
            <a:lvl4pPr>
              <a:buClr>
                <a:schemeClr val="tx2">
                  <a:lumMod val="50000"/>
                  <a:lumOff val="50000"/>
                </a:schemeClr>
              </a:buClr>
              <a:defRPr sz="1400"/>
            </a:lvl4pPr>
            <a:lvl5pPr>
              <a:buClr>
                <a:schemeClr val="tx2">
                  <a:lumMod val="50000"/>
                  <a:lumOff val="50000"/>
                </a:schemeClr>
              </a:buClr>
              <a:defRPr sz="14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0" name="Text Placeholder 4">
            <a:extLst>
              <a:ext uri="{FF2B5EF4-FFF2-40B4-BE49-F238E27FC236}">
                <a16:creationId xmlns:a16="http://schemas.microsoft.com/office/drawing/2014/main" id="{422881CE-A366-4A3A-AE00-9B14BEFE4A95}"/>
              </a:ext>
            </a:extLst>
          </p:cNvPr>
          <p:cNvSpPr>
            <a:spLocks noGrp="1"/>
          </p:cNvSpPr>
          <p:nvPr>
            <p:ph type="body" sz="quarter" idx="13"/>
          </p:nvPr>
        </p:nvSpPr>
        <p:spPr>
          <a:xfrm>
            <a:off x="7968934" y="2011680"/>
            <a:ext cx="3383280" cy="530352"/>
          </a:xfrm>
        </p:spPr>
        <p:txBody>
          <a:bodyPr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1" name="Content Placeholder 5">
            <a:extLst>
              <a:ext uri="{FF2B5EF4-FFF2-40B4-BE49-F238E27FC236}">
                <a16:creationId xmlns:a16="http://schemas.microsoft.com/office/drawing/2014/main" id="{3CF16E98-73C9-47B5-B88B-9120BEB9F09B}"/>
              </a:ext>
            </a:extLst>
          </p:cNvPr>
          <p:cNvSpPr>
            <a:spLocks noGrp="1"/>
          </p:cNvSpPr>
          <p:nvPr>
            <p:ph sz="quarter" idx="14"/>
          </p:nvPr>
        </p:nvSpPr>
        <p:spPr>
          <a:xfrm>
            <a:off x="7968934" y="2560320"/>
            <a:ext cx="3383280" cy="3446463"/>
          </a:xfrm>
        </p:spPr>
        <p:txBody>
          <a:bodyPr>
            <a:normAutofit/>
          </a:bodyPr>
          <a:lstStyle>
            <a:lvl1pPr>
              <a:buClr>
                <a:schemeClr val="tx2">
                  <a:lumMod val="50000"/>
                  <a:lumOff val="50000"/>
                </a:schemeClr>
              </a:buClr>
              <a:defRPr sz="1400"/>
            </a:lvl1pPr>
            <a:lvl2pPr>
              <a:buClr>
                <a:schemeClr val="tx2">
                  <a:lumMod val="50000"/>
                  <a:lumOff val="50000"/>
                </a:schemeClr>
              </a:buClr>
              <a:defRPr sz="1400"/>
            </a:lvl2pPr>
            <a:lvl3pPr>
              <a:buClr>
                <a:schemeClr val="tx2">
                  <a:lumMod val="50000"/>
                  <a:lumOff val="50000"/>
                </a:schemeClr>
              </a:buClr>
              <a:defRPr sz="1400"/>
            </a:lvl3pPr>
            <a:lvl4pPr>
              <a:buClr>
                <a:schemeClr val="tx2">
                  <a:lumMod val="50000"/>
                  <a:lumOff val="50000"/>
                </a:schemeClr>
              </a:buClr>
              <a:defRPr sz="1400"/>
            </a:lvl4pPr>
            <a:lvl5pPr>
              <a:buClr>
                <a:schemeClr val="tx2">
                  <a:lumMod val="50000"/>
                  <a:lumOff val="50000"/>
                </a:schemeClr>
              </a:buClr>
              <a:defRPr sz="14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r>
              <a:rPr lang="en-US"/>
              <a:t>3/1/20XX</a:t>
            </a:r>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658878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Summary">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r>
              <a:rPr lang="en-US"/>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
        <p:nvSpPr>
          <p:cNvPr id="6" name="Title 1">
            <a:extLst>
              <a:ext uri="{FF2B5EF4-FFF2-40B4-BE49-F238E27FC236}">
                <a16:creationId xmlns:a16="http://schemas.microsoft.com/office/drawing/2014/main" id="{673294AE-7408-47DB-898D-41F8C069B42E}"/>
              </a:ext>
            </a:extLst>
          </p:cNvPr>
          <p:cNvSpPr>
            <a:spLocks noGrp="1"/>
          </p:cNvSpPr>
          <p:nvPr>
            <p:ph type="title"/>
          </p:nvPr>
        </p:nvSpPr>
        <p:spPr>
          <a:xfrm>
            <a:off x="841248" y="857251"/>
            <a:ext cx="6156051" cy="2076450"/>
          </a:xfrm>
        </p:spPr>
        <p:txBody>
          <a:bodyPr anchor="b">
            <a:normAutofit/>
          </a:bodyPr>
          <a:lstStyle/>
          <a:p>
            <a:r>
              <a:rPr lang="en-GB" sz="4400">
                <a:gradFill flip="none" rotWithShape="1">
                  <a:gsLst>
                    <a:gs pos="0">
                      <a:schemeClr val="accent5">
                        <a:alpha val="70000"/>
                      </a:schemeClr>
                    </a:gs>
                    <a:gs pos="100000">
                      <a:schemeClr val="accent1">
                        <a:alpha val="70000"/>
                      </a:schemeClr>
                    </a:gs>
                  </a:gsLst>
                  <a:lin ang="0" scaled="1"/>
                  <a:tileRect/>
                </a:gradFill>
              </a:rPr>
              <a:t>Click to edit Master title style</a:t>
            </a:r>
            <a:endParaRPr lang="en-US" sz="4400" dirty="0">
              <a:gradFill flip="none" rotWithShape="1">
                <a:gsLst>
                  <a:gs pos="0">
                    <a:schemeClr val="accent5">
                      <a:alpha val="70000"/>
                    </a:schemeClr>
                  </a:gs>
                  <a:gs pos="100000">
                    <a:schemeClr val="accent1">
                      <a:alpha val="70000"/>
                    </a:schemeClr>
                  </a:gs>
                </a:gsLst>
                <a:lin ang="0" scaled="1"/>
                <a:tileRect/>
              </a:gradFill>
            </a:endParaRPr>
          </a:p>
        </p:txBody>
      </p:sp>
      <p:sp>
        <p:nvSpPr>
          <p:cNvPr id="7" name="Content Placeholder 2">
            <a:extLst>
              <a:ext uri="{FF2B5EF4-FFF2-40B4-BE49-F238E27FC236}">
                <a16:creationId xmlns:a16="http://schemas.microsoft.com/office/drawing/2014/main" id="{E973052A-4118-4E04-81F8-A44EC172FE46}"/>
              </a:ext>
            </a:extLst>
          </p:cNvPr>
          <p:cNvSpPr>
            <a:spLocks noGrp="1"/>
          </p:cNvSpPr>
          <p:nvPr>
            <p:ph idx="1"/>
          </p:nvPr>
        </p:nvSpPr>
        <p:spPr>
          <a:xfrm>
            <a:off x="841247" y="3190875"/>
            <a:ext cx="6156052" cy="2986087"/>
          </a:xfrm>
        </p:spPr>
        <p:txBody>
          <a:bodyPr>
            <a:normAutofit/>
          </a:bodyPr>
          <a:lstStyle>
            <a:lvl1pPr marL="0" indent="0">
              <a:buNone/>
              <a:defRPr sz="2200"/>
            </a:lvl1pPr>
          </a:lstStyle>
          <a:p>
            <a:pPr marL="228600" lvl="0" indent="-228600"/>
            <a:r>
              <a:rPr lang="en-GB" sz="2000">
                <a:solidFill>
                  <a:schemeClr val="tx2">
                    <a:alpha val="60000"/>
                  </a:schemeClr>
                </a:solidFill>
              </a:rPr>
              <a:t>Click to edit Master text styles</a:t>
            </a:r>
          </a:p>
        </p:txBody>
      </p:sp>
      <p:sp>
        <p:nvSpPr>
          <p:cNvPr id="10" name="Date Placeholder 3">
            <a:extLst>
              <a:ext uri="{FF2B5EF4-FFF2-40B4-BE49-F238E27FC236}">
                <a16:creationId xmlns:a16="http://schemas.microsoft.com/office/drawing/2014/main" id="{8988D1E1-6064-4D6A-9EB1-578E20A2A0ED}"/>
              </a:ext>
            </a:extLst>
          </p:cNvPr>
          <p:cNvSpPr txBox="1">
            <a:spLocks/>
          </p:cNvSpPr>
          <p:nvPr userDrawn="1"/>
        </p:nvSpPr>
        <p:spPr>
          <a:xfrm>
            <a:off x="841248" y="6429375"/>
            <a:ext cx="2646725" cy="365125"/>
          </a:xfrm>
          <a:prstGeom prst="rect">
            <a:avLst/>
          </a:prstGeom>
        </p:spPr>
        <p:txBody>
          <a:bodyPr vert="horz" lIns="91440" tIns="45720" rIns="91440" bIns="45720" rtlCol="0" anchor="ctr"/>
          <a:lstStyle>
            <a:defPPr>
              <a:defRPr lang="en-US"/>
            </a:defPPr>
            <a:lvl1pPr marL="0" algn="l" defTabSz="914400" rtl="0" eaLnBrk="1" latinLnBrk="0" hangingPunct="1">
              <a:defRPr sz="900" kern="1200" cap="all" spc="150" baseline="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AB23B9F-B223-42FC-B961-B8BFC75D2259}" type="datetime1">
              <a:rPr lang="en-US" smtClean="0">
                <a:solidFill>
                  <a:schemeClr val="tx2">
                    <a:alpha val="60000"/>
                  </a:schemeClr>
                </a:solidFill>
              </a:rPr>
              <a:pPr/>
              <a:t>5/3/2026</a:t>
            </a:fld>
            <a:endParaRPr lang="en-US" dirty="0">
              <a:solidFill>
                <a:schemeClr val="tx2">
                  <a:alpha val="60000"/>
                </a:schemeClr>
              </a:solidFill>
            </a:endParaRPr>
          </a:p>
        </p:txBody>
      </p:sp>
      <p:sp>
        <p:nvSpPr>
          <p:cNvPr id="11" name="Footer Placeholder 4">
            <a:extLst>
              <a:ext uri="{FF2B5EF4-FFF2-40B4-BE49-F238E27FC236}">
                <a16:creationId xmlns:a16="http://schemas.microsoft.com/office/drawing/2014/main" id="{BD47C5CB-0317-4DC6-A76F-38A5BB1FD1C2}"/>
              </a:ext>
            </a:extLst>
          </p:cNvPr>
          <p:cNvSpPr txBox="1">
            <a:spLocks/>
          </p:cNvSpPr>
          <p:nvPr userDrawn="1"/>
        </p:nvSpPr>
        <p:spPr>
          <a:xfrm>
            <a:off x="4044696" y="6429375"/>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900" kern="1200" cap="all" spc="150" baseline="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solidFill>
                  <a:schemeClr val="tx2">
                    <a:alpha val="60000"/>
                  </a:schemeClr>
                </a:solidFill>
              </a:rPr>
              <a:t>Sample footer text</a:t>
            </a:r>
            <a:endParaRPr lang="en-US" dirty="0">
              <a:solidFill>
                <a:schemeClr val="tx2">
                  <a:alpha val="60000"/>
                </a:schemeClr>
              </a:solidFill>
            </a:endParaRPr>
          </a:p>
        </p:txBody>
      </p:sp>
      <p:sp>
        <p:nvSpPr>
          <p:cNvPr id="12" name="Slide Number Placeholder 5">
            <a:extLst>
              <a:ext uri="{FF2B5EF4-FFF2-40B4-BE49-F238E27FC236}">
                <a16:creationId xmlns:a16="http://schemas.microsoft.com/office/drawing/2014/main" id="{8CCF6E15-0BE7-453B-BBD4-B379C390AD22}"/>
              </a:ext>
            </a:extLst>
          </p:cNvPr>
          <p:cNvSpPr txBox="1">
            <a:spLocks/>
          </p:cNvSpPr>
          <p:nvPr userDrawn="1"/>
        </p:nvSpPr>
        <p:spPr>
          <a:xfrm>
            <a:off x="8613648" y="6429375"/>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cap="all" spc="150" baseline="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8844951-7827-47D4-8276-7DDE1FA7D85A}" type="slidenum">
              <a:rPr lang="en-US" smtClean="0">
                <a:solidFill>
                  <a:schemeClr val="tx2">
                    <a:alpha val="60000"/>
                  </a:schemeClr>
                </a:solidFill>
              </a:rPr>
              <a:pPr/>
              <a:t>‹#›</a:t>
            </a:fld>
            <a:endParaRPr lang="en-US" dirty="0">
              <a:solidFill>
                <a:schemeClr val="tx2">
                  <a:alpha val="60000"/>
                </a:schemeClr>
              </a:solidFill>
            </a:endParaRPr>
          </a:p>
        </p:txBody>
      </p:sp>
      <p:sp>
        <p:nvSpPr>
          <p:cNvPr id="14" name="Picture Placeholder 13">
            <a:extLst>
              <a:ext uri="{FF2B5EF4-FFF2-40B4-BE49-F238E27FC236}">
                <a16:creationId xmlns:a16="http://schemas.microsoft.com/office/drawing/2014/main" id="{0E092228-4487-4E3A-AEE3-12DC34A061E2}"/>
              </a:ext>
            </a:extLst>
          </p:cNvPr>
          <p:cNvSpPr>
            <a:spLocks noGrp="1"/>
          </p:cNvSpPr>
          <p:nvPr>
            <p:ph type="pic" sz="quarter" idx="13"/>
          </p:nvPr>
        </p:nvSpPr>
        <p:spPr>
          <a:xfrm>
            <a:off x="7424928" y="484632"/>
            <a:ext cx="4279392" cy="2862072"/>
          </a:xfrm>
          <a:solidFill>
            <a:schemeClr val="accent6"/>
          </a:solidFill>
        </p:spPr>
        <p:txBody>
          <a:bodyPr/>
          <a:lstStyle/>
          <a:p>
            <a:r>
              <a:rPr lang="en-GB"/>
              <a:t>Click icon to add picture</a:t>
            </a:r>
            <a:endParaRPr lang="en-US"/>
          </a:p>
        </p:txBody>
      </p:sp>
      <p:sp>
        <p:nvSpPr>
          <p:cNvPr id="15" name="Picture Placeholder 13">
            <a:extLst>
              <a:ext uri="{FF2B5EF4-FFF2-40B4-BE49-F238E27FC236}">
                <a16:creationId xmlns:a16="http://schemas.microsoft.com/office/drawing/2014/main" id="{6AB20921-6E7F-4BD8-9399-D18CABB64B9A}"/>
              </a:ext>
            </a:extLst>
          </p:cNvPr>
          <p:cNvSpPr>
            <a:spLocks noGrp="1"/>
          </p:cNvSpPr>
          <p:nvPr>
            <p:ph type="pic" sz="quarter" idx="14"/>
          </p:nvPr>
        </p:nvSpPr>
        <p:spPr>
          <a:xfrm>
            <a:off x="7424928" y="3511296"/>
            <a:ext cx="4279392" cy="2862072"/>
          </a:xfrm>
          <a:solidFill>
            <a:schemeClr val="accent6"/>
          </a:solidFill>
        </p:spPr>
        <p:txBody>
          <a:bodyPr/>
          <a:lstStyle/>
          <a:p>
            <a:r>
              <a:rPr lang="en-GB"/>
              <a:t>Click icon to add picture</a:t>
            </a:r>
            <a:endParaRPr lang="en-US"/>
          </a:p>
        </p:txBody>
      </p:sp>
    </p:spTree>
    <p:extLst>
      <p:ext uri="{BB962C8B-B14F-4D97-AF65-F5344CB8AC3E}">
        <p14:creationId xmlns:p14="http://schemas.microsoft.com/office/powerpoint/2010/main" val="4230430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0022B425-A1C3-4DFE-BF49-1B9F96D46B2A}"/>
              </a:ext>
            </a:extLst>
          </p:cNvPr>
          <p:cNvSpPr>
            <a:spLocks noGrp="1"/>
          </p:cNvSpPr>
          <p:nvPr>
            <p:ph type="title"/>
          </p:nvPr>
        </p:nvSpPr>
        <p:spPr>
          <a:xfrm>
            <a:off x="841248" y="3893769"/>
            <a:ext cx="5992550" cy="2319306"/>
          </a:xfrm>
        </p:spPr>
        <p:txBody>
          <a:bodyPr anchor="t">
            <a:normAutofit/>
          </a:bodyPr>
          <a:lstStyle/>
          <a:p>
            <a:r>
              <a:rPr lang="en-GB" sz="4400">
                <a:gradFill flip="none" rotWithShape="1">
                  <a:gsLst>
                    <a:gs pos="0">
                      <a:schemeClr val="accent5">
                        <a:alpha val="70000"/>
                      </a:schemeClr>
                    </a:gs>
                    <a:gs pos="100000">
                      <a:schemeClr val="accent1">
                        <a:alpha val="70000"/>
                      </a:schemeClr>
                    </a:gs>
                  </a:gsLst>
                  <a:lin ang="0" scaled="1"/>
                  <a:tileRect/>
                </a:gradFill>
              </a:rPr>
              <a:t>Click to edit Master title style</a:t>
            </a:r>
            <a:endParaRPr lang="en-US" sz="4400" dirty="0">
              <a:gradFill flip="none" rotWithShape="1">
                <a:gsLst>
                  <a:gs pos="0">
                    <a:schemeClr val="accent5">
                      <a:alpha val="70000"/>
                    </a:schemeClr>
                  </a:gs>
                  <a:gs pos="100000">
                    <a:schemeClr val="accent1">
                      <a:alpha val="70000"/>
                    </a:schemeClr>
                  </a:gs>
                </a:gsLst>
                <a:lin ang="0" scaled="1"/>
                <a:tileRect/>
              </a:gradFill>
            </a:endParaRPr>
          </a:p>
        </p:txBody>
      </p:sp>
      <p:sp>
        <p:nvSpPr>
          <p:cNvPr id="14" name="Picture Placeholder 13">
            <a:extLst>
              <a:ext uri="{FF2B5EF4-FFF2-40B4-BE49-F238E27FC236}">
                <a16:creationId xmlns:a16="http://schemas.microsoft.com/office/drawing/2014/main" id="{2AEC60F9-EA79-4A18-B040-024AFB62FD5E}"/>
              </a:ext>
            </a:extLst>
          </p:cNvPr>
          <p:cNvSpPr>
            <a:spLocks noGrp="1"/>
          </p:cNvSpPr>
          <p:nvPr>
            <p:ph type="pic" sz="quarter" idx="13"/>
          </p:nvPr>
        </p:nvSpPr>
        <p:spPr>
          <a:xfrm>
            <a:off x="493776" y="484632"/>
            <a:ext cx="11210544" cy="3191256"/>
          </a:xfrm>
          <a:solidFill>
            <a:schemeClr val="accent6"/>
          </a:solidFill>
        </p:spPr>
        <p:txBody>
          <a:bodyPr/>
          <a:lstStyle/>
          <a:p>
            <a:r>
              <a:rPr lang="en-GB"/>
              <a:t>Click icon to add picture</a:t>
            </a:r>
            <a:endParaRPr lang="en-US" dirty="0"/>
          </a:p>
        </p:txBody>
      </p:sp>
      <p:sp>
        <p:nvSpPr>
          <p:cNvPr id="9" name="Content Placeholder 2">
            <a:extLst>
              <a:ext uri="{FF2B5EF4-FFF2-40B4-BE49-F238E27FC236}">
                <a16:creationId xmlns:a16="http://schemas.microsoft.com/office/drawing/2014/main" id="{83B88B7B-A749-40EA-A140-38D1E04EFF4F}"/>
              </a:ext>
            </a:extLst>
          </p:cNvPr>
          <p:cNvSpPr>
            <a:spLocks noGrp="1"/>
          </p:cNvSpPr>
          <p:nvPr>
            <p:ph idx="1"/>
          </p:nvPr>
        </p:nvSpPr>
        <p:spPr>
          <a:xfrm>
            <a:off x="6979133" y="3893770"/>
            <a:ext cx="4377714" cy="2319306"/>
          </a:xfrm>
        </p:spPr>
        <p:txBody>
          <a:bodyPr anchor="t">
            <a:normAutofit/>
          </a:bodyPr>
          <a:lstStyle>
            <a:lvl1pPr marL="0" indent="0">
              <a:buNone/>
              <a:defRPr sz="2800"/>
            </a:lvl1pPr>
          </a:lstStyle>
          <a:p>
            <a:pPr marL="228600" lvl="0" indent="-228600"/>
            <a:r>
              <a:rPr lang="en-GB" sz="1800">
                <a:solidFill>
                  <a:schemeClr val="tx2">
                    <a:alpha val="60000"/>
                  </a:schemeClr>
                </a:solidFill>
              </a:rPr>
              <a:t>Click to edit Master text styles</a:t>
            </a:r>
          </a:p>
        </p:txBody>
      </p:sp>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a:xfrm>
            <a:off x="838200" y="6418489"/>
            <a:ext cx="2743200" cy="365125"/>
          </a:xfrm>
        </p:spPr>
        <p:txBody>
          <a:bodyPr/>
          <a:lstStyle/>
          <a:p>
            <a:r>
              <a:rPr lang="en-US"/>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7613200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r>
              <a:rPr lang="en-US"/>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3520951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3B052-A59B-4AE3-A89A-E7748630C15B}"/>
              </a:ext>
            </a:extLst>
          </p:cNvPr>
          <p:cNvSpPr>
            <a:spLocks noGrp="1"/>
          </p:cNvSpPr>
          <p:nvPr>
            <p:ph type="ctrTitle"/>
          </p:nvPr>
        </p:nvSpPr>
        <p:spPr>
          <a:xfrm>
            <a:off x="1524000" y="1122363"/>
            <a:ext cx="9144000" cy="2387600"/>
          </a:xfrm>
        </p:spPr>
        <p:txBody>
          <a:bodyPr anchor="b"/>
          <a:lstStyle>
            <a:lvl1pPr algn="ctr">
              <a:defRPr sz="5400"/>
            </a:lvl1pPr>
          </a:lstStyle>
          <a:p>
            <a:r>
              <a:rPr lang="en-GB"/>
              <a:t>Click to edit Master title style</a:t>
            </a:r>
            <a:endParaRPr lang="en-US" dirty="0"/>
          </a:p>
        </p:txBody>
      </p:sp>
      <p:sp>
        <p:nvSpPr>
          <p:cNvPr id="3" name="Subtitle 2">
            <a:extLst>
              <a:ext uri="{FF2B5EF4-FFF2-40B4-BE49-F238E27FC236}">
                <a16:creationId xmlns:a16="http://schemas.microsoft.com/office/drawing/2014/main" id="{FBDA9EC4-FEA9-41D2-BE8D-F709F01D37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6E155CF-52F5-4879-B7F3-D05812AC4A6D}"/>
              </a:ext>
            </a:extLst>
          </p:cNvPr>
          <p:cNvSpPr>
            <a:spLocks noGrp="1"/>
          </p:cNvSpPr>
          <p:nvPr>
            <p:ph type="dt" sz="half" idx="10"/>
          </p:nvPr>
        </p:nvSpPr>
        <p:spPr/>
        <p:txBody>
          <a:bodyPr/>
          <a:lstStyle/>
          <a:p>
            <a:r>
              <a:rPr lang="en-US"/>
              <a:t>3/1/20XX</a:t>
            </a:r>
          </a:p>
        </p:txBody>
      </p:sp>
      <p:sp>
        <p:nvSpPr>
          <p:cNvPr id="5" name="Footer Placeholder 4">
            <a:extLst>
              <a:ext uri="{FF2B5EF4-FFF2-40B4-BE49-F238E27FC236}">
                <a16:creationId xmlns:a16="http://schemas.microsoft.com/office/drawing/2014/main" id="{80D053AC-61ED-4C2F-90BF-D4A91654510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38B2ED7-A198-4613-B8C9-EE02BAE24FA4}"/>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9398768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BBD03-9D57-48E9-8B43-688B72997276}"/>
              </a:ext>
            </a:extLst>
          </p:cNvPr>
          <p:cNvSpPr>
            <a:spLocks noGrp="1"/>
          </p:cNvSpPr>
          <p:nvPr>
            <p:ph type="title"/>
          </p:nvPr>
        </p:nvSpPr>
        <p:spPr>
          <a:xfrm>
            <a:off x="831850" y="1709738"/>
            <a:ext cx="10515600" cy="2852737"/>
          </a:xfrm>
        </p:spPr>
        <p:txBody>
          <a:bodyPr anchor="b"/>
          <a:lstStyle>
            <a:lvl1pPr>
              <a:defRPr sz="5400"/>
            </a:lvl1pPr>
          </a:lstStyle>
          <a:p>
            <a:r>
              <a:rPr lang="en-GB"/>
              <a:t>Click to edit Master title style</a:t>
            </a:r>
            <a:endParaRPr lang="en-US" dirty="0"/>
          </a:p>
        </p:txBody>
      </p:sp>
      <p:sp>
        <p:nvSpPr>
          <p:cNvPr id="3" name="Text Placeholder 2">
            <a:extLst>
              <a:ext uri="{FF2B5EF4-FFF2-40B4-BE49-F238E27FC236}">
                <a16:creationId xmlns:a16="http://schemas.microsoft.com/office/drawing/2014/main" id="{783F376C-8A2F-4BE5-9669-4A6DA21B77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2654893-212E-4450-8F7A-27256B31F9FB}"/>
              </a:ext>
            </a:extLst>
          </p:cNvPr>
          <p:cNvSpPr>
            <a:spLocks noGrp="1"/>
          </p:cNvSpPr>
          <p:nvPr>
            <p:ph type="dt" sz="half" idx="10"/>
          </p:nvPr>
        </p:nvSpPr>
        <p:spPr/>
        <p:txBody>
          <a:bodyPr/>
          <a:lstStyle/>
          <a:p>
            <a:r>
              <a:rPr lang="en-US"/>
              <a:t>3/1/20XX</a:t>
            </a:r>
          </a:p>
        </p:txBody>
      </p:sp>
      <p:sp>
        <p:nvSpPr>
          <p:cNvPr id="5" name="Footer Placeholder 4">
            <a:extLst>
              <a:ext uri="{FF2B5EF4-FFF2-40B4-BE49-F238E27FC236}">
                <a16:creationId xmlns:a16="http://schemas.microsoft.com/office/drawing/2014/main" id="{600E881A-3958-44A9-9EDB-D86F4E4144C0}"/>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CFEDBC4F-D9B8-4BFA-BE4F-D4B9B739D1BA}"/>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0901295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777-C460-4649-8822-CA943386D06D}"/>
              </a:ext>
            </a:extLst>
          </p:cNvPr>
          <p:cNvSpPr>
            <a:spLocks noGrp="1"/>
          </p:cNvSpPr>
          <p:nvPr>
            <p:ph type="title"/>
          </p:nvPr>
        </p:nvSpPr>
        <p:spPr/>
        <p:txBody>
          <a:bodyPr/>
          <a:lstStyle>
            <a:lvl1pPr>
              <a:defRPr sz="4800"/>
            </a:lvl1p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AFDF69E6-1094-437B-AA7E-0E21B7136CCA}"/>
              </a:ext>
            </a:extLst>
          </p:cNvPr>
          <p:cNvSpPr>
            <a:spLocks noGrp="1"/>
          </p:cNvSpPr>
          <p:nvPr>
            <p:ph sz="half" idx="1"/>
          </p:nvPr>
        </p:nvSpPr>
        <p:spPr>
          <a:xfrm>
            <a:off x="838200" y="2057399"/>
            <a:ext cx="5181600" cy="411956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a:extLst>
              <a:ext uri="{FF2B5EF4-FFF2-40B4-BE49-F238E27FC236}">
                <a16:creationId xmlns:a16="http://schemas.microsoft.com/office/drawing/2014/main" id="{C20BC963-4591-4BE3-AE63-4999A13C5054}"/>
              </a:ext>
            </a:extLst>
          </p:cNvPr>
          <p:cNvSpPr>
            <a:spLocks noGrp="1"/>
          </p:cNvSpPr>
          <p:nvPr>
            <p:ph sz="half" idx="2"/>
          </p:nvPr>
        </p:nvSpPr>
        <p:spPr>
          <a:xfrm>
            <a:off x="6172200" y="2057399"/>
            <a:ext cx="5181600" cy="411956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C504D5BB-DB84-4266-9B4F-E65CCFE5B310}"/>
              </a:ext>
            </a:extLst>
          </p:cNvPr>
          <p:cNvSpPr>
            <a:spLocks noGrp="1"/>
          </p:cNvSpPr>
          <p:nvPr>
            <p:ph type="dt" sz="half" idx="10"/>
          </p:nvPr>
        </p:nvSpPr>
        <p:spPr/>
        <p:txBody>
          <a:bodyPr/>
          <a:lstStyle/>
          <a:p>
            <a:r>
              <a:rPr lang="en-US"/>
              <a:t>3/1/20XX</a:t>
            </a:r>
          </a:p>
        </p:txBody>
      </p:sp>
      <p:sp>
        <p:nvSpPr>
          <p:cNvPr id="6" name="Footer Placeholder 5">
            <a:extLst>
              <a:ext uri="{FF2B5EF4-FFF2-40B4-BE49-F238E27FC236}">
                <a16:creationId xmlns:a16="http://schemas.microsoft.com/office/drawing/2014/main" id="{891A99B5-D493-4AB1-AF24-6660540D56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FE178D0-5F1E-43FA-B447-53501EDD17C0}"/>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4069730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r>
              <a:rPr lang="en-US"/>
              <a:t>3/1/20XX</a:t>
            </a:r>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0768130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10DAA-DDE3-4C9C-8171-385A3DAC81CF}"/>
              </a:ext>
            </a:extLst>
          </p:cNvPr>
          <p:cNvSpPr>
            <a:spLocks noGrp="1"/>
          </p:cNvSpPr>
          <p:nvPr>
            <p:ph type="title"/>
          </p:nvPr>
        </p:nvSpPr>
        <p:spPr>
          <a:xfrm>
            <a:off x="839788" y="685800"/>
            <a:ext cx="3932237" cy="1371600"/>
          </a:xfrm>
        </p:spPr>
        <p:txBody>
          <a:bodyPr anchor="b"/>
          <a:lstStyle>
            <a:lvl1pPr>
              <a:defRPr sz="3200"/>
            </a:lvl1p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AAF73DB2-BD72-4F5E-9CA2-197343A0908A}"/>
              </a:ext>
            </a:extLst>
          </p:cNvPr>
          <p:cNvSpPr>
            <a:spLocks noGrp="1"/>
          </p:cNvSpPr>
          <p:nvPr>
            <p:ph idx="1"/>
          </p:nvPr>
        </p:nvSpPr>
        <p:spPr>
          <a:xfrm>
            <a:off x="5183188" y="685801"/>
            <a:ext cx="6172200" cy="51752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a:extLst>
              <a:ext uri="{FF2B5EF4-FFF2-40B4-BE49-F238E27FC236}">
                <a16:creationId xmlns:a16="http://schemas.microsoft.com/office/drawing/2014/main" id="{71F01536-2B0A-42A2-827E-2EB2C324A5FE}"/>
              </a:ext>
            </a:extLst>
          </p:cNvPr>
          <p:cNvSpPr>
            <a:spLocks noGrp="1"/>
          </p:cNvSpPr>
          <p:nvPr>
            <p:ph type="body" sz="half" idx="2"/>
          </p:nvPr>
        </p:nvSpPr>
        <p:spPr>
          <a:xfrm>
            <a:off x="839788" y="2209800"/>
            <a:ext cx="3932237" cy="3659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722CD09-61EF-4733-831C-5B133DAE1F4C}"/>
              </a:ext>
            </a:extLst>
          </p:cNvPr>
          <p:cNvSpPr>
            <a:spLocks noGrp="1"/>
          </p:cNvSpPr>
          <p:nvPr>
            <p:ph type="dt" sz="half" idx="10"/>
          </p:nvPr>
        </p:nvSpPr>
        <p:spPr/>
        <p:txBody>
          <a:bodyPr/>
          <a:lstStyle/>
          <a:p>
            <a:r>
              <a:rPr lang="en-US"/>
              <a:t>3/1/20XX</a:t>
            </a:r>
          </a:p>
        </p:txBody>
      </p:sp>
      <p:sp>
        <p:nvSpPr>
          <p:cNvPr id="6" name="Footer Placeholder 5">
            <a:extLst>
              <a:ext uri="{FF2B5EF4-FFF2-40B4-BE49-F238E27FC236}">
                <a16:creationId xmlns:a16="http://schemas.microsoft.com/office/drawing/2014/main" id="{5B109FCF-96E4-4EBF-AAFB-5E9AD22A68AE}"/>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9E381A6-E580-49A4-989C-EF4A54F83B45}"/>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6776152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CFA6E-F719-4613-8815-591471E722E5}"/>
              </a:ext>
            </a:extLst>
          </p:cNvPr>
          <p:cNvSpPr>
            <a:spLocks noGrp="1"/>
          </p:cNvSpPr>
          <p:nvPr>
            <p:ph type="title"/>
          </p:nvPr>
        </p:nvSpPr>
        <p:spPr>
          <a:xfrm>
            <a:off x="839788" y="685800"/>
            <a:ext cx="3932237" cy="1371600"/>
          </a:xfrm>
        </p:spPr>
        <p:txBody>
          <a:bodyPr anchor="b"/>
          <a:lstStyle>
            <a:lvl1pPr>
              <a:defRPr sz="3200"/>
            </a:lvl1pPr>
          </a:lstStyle>
          <a:p>
            <a:r>
              <a:rPr lang="en-GB"/>
              <a:t>Click to edit Master title style</a:t>
            </a:r>
            <a:endParaRPr lang="en-US" dirty="0"/>
          </a:p>
        </p:txBody>
      </p:sp>
      <p:sp>
        <p:nvSpPr>
          <p:cNvPr id="3" name="Picture Placeholder 2">
            <a:extLst>
              <a:ext uri="{FF2B5EF4-FFF2-40B4-BE49-F238E27FC236}">
                <a16:creationId xmlns:a16="http://schemas.microsoft.com/office/drawing/2014/main" id="{654384F3-CDE0-4329-B76D-45AAC94B04A8}"/>
              </a:ext>
            </a:extLst>
          </p:cNvPr>
          <p:cNvSpPr>
            <a:spLocks noGrp="1"/>
          </p:cNvSpPr>
          <p:nvPr>
            <p:ph type="pic" idx="1"/>
          </p:nvPr>
        </p:nvSpPr>
        <p:spPr>
          <a:xfrm>
            <a:off x="5183188" y="685801"/>
            <a:ext cx="6172200" cy="5175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a:extLst>
              <a:ext uri="{FF2B5EF4-FFF2-40B4-BE49-F238E27FC236}">
                <a16:creationId xmlns:a16="http://schemas.microsoft.com/office/drawing/2014/main" id="{79A9D7EB-40DA-460F-A48A-3E6D5E5612E7}"/>
              </a:ext>
            </a:extLst>
          </p:cNvPr>
          <p:cNvSpPr>
            <a:spLocks noGrp="1"/>
          </p:cNvSpPr>
          <p:nvPr>
            <p:ph type="body" sz="half" idx="2"/>
          </p:nvPr>
        </p:nvSpPr>
        <p:spPr>
          <a:xfrm>
            <a:off x="839788" y="2209800"/>
            <a:ext cx="3932237" cy="3659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E56944C-E229-457E-868E-C48FF47DA37A}"/>
              </a:ext>
            </a:extLst>
          </p:cNvPr>
          <p:cNvSpPr>
            <a:spLocks noGrp="1"/>
          </p:cNvSpPr>
          <p:nvPr>
            <p:ph type="dt" sz="half" idx="10"/>
          </p:nvPr>
        </p:nvSpPr>
        <p:spPr/>
        <p:txBody>
          <a:bodyPr/>
          <a:lstStyle/>
          <a:p>
            <a:r>
              <a:rPr lang="en-US"/>
              <a:t>3/1/20XX</a:t>
            </a:r>
          </a:p>
        </p:txBody>
      </p:sp>
      <p:sp>
        <p:nvSpPr>
          <p:cNvPr id="6" name="Footer Placeholder 5">
            <a:extLst>
              <a:ext uri="{FF2B5EF4-FFF2-40B4-BE49-F238E27FC236}">
                <a16:creationId xmlns:a16="http://schemas.microsoft.com/office/drawing/2014/main" id="{CC7115FE-359F-46EA-A3C8-0D18544E34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5165D17-3010-4FF5-9071-5CCD3E6995D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574085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DD7EAFE6-2BB9-41FB-9CF4-588CFC708774}"/>
              </a:ext>
            </a:extLst>
          </p:cNvPr>
          <p:cNvSpPr/>
          <p:nvPr/>
        </p:nvSpPr>
        <p:spPr>
          <a:xfrm>
            <a:off x="1524"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41447F1F-BFA8-4A56-894B-40120132EE48}"/>
              </a:ext>
            </a:extLst>
          </p:cNvPr>
          <p:cNvSpPr>
            <a:spLocks noGrp="1"/>
          </p:cNvSpPr>
          <p:nvPr>
            <p:ph type="title"/>
          </p:nvPr>
        </p:nvSpPr>
        <p:spPr>
          <a:xfrm>
            <a:off x="838200" y="681037"/>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a:extLst>
              <a:ext uri="{FF2B5EF4-FFF2-40B4-BE49-F238E27FC236}">
                <a16:creationId xmlns:a16="http://schemas.microsoft.com/office/drawing/2014/main" id="{2658FB99-0FA3-49F4-99A1-61919F942794}"/>
              </a:ext>
            </a:extLst>
          </p:cNvPr>
          <p:cNvSpPr>
            <a:spLocks noGrp="1"/>
          </p:cNvSpPr>
          <p:nvPr>
            <p:ph type="body" idx="1"/>
          </p:nvPr>
        </p:nvSpPr>
        <p:spPr>
          <a:xfrm>
            <a:off x="838200" y="2178657"/>
            <a:ext cx="10515600" cy="399830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a:extLst>
              <a:ext uri="{FF2B5EF4-FFF2-40B4-BE49-F238E27FC236}">
                <a16:creationId xmlns:a16="http://schemas.microsoft.com/office/drawing/2014/main" id="{4CDCCAE5-4EB0-4174-BD15-4943899B0A29}"/>
              </a:ext>
            </a:extLst>
          </p:cNvPr>
          <p:cNvSpPr>
            <a:spLocks noGrp="1"/>
          </p:cNvSpPr>
          <p:nvPr>
            <p:ph type="dt" sz="half" idx="2"/>
          </p:nvPr>
        </p:nvSpPr>
        <p:spPr>
          <a:xfrm>
            <a:off x="838200" y="6429375"/>
            <a:ext cx="2743200" cy="365125"/>
          </a:xfrm>
          <a:prstGeom prst="rect">
            <a:avLst/>
          </a:prstGeom>
        </p:spPr>
        <p:txBody>
          <a:bodyPr vert="horz" lIns="91440" tIns="45720" rIns="91440" bIns="45720" rtlCol="0" anchor="ctr"/>
          <a:lstStyle>
            <a:lvl1pPr algn="l">
              <a:defRPr sz="900" cap="all" spc="150" baseline="0">
                <a:solidFill>
                  <a:srgbClr val="FFFFFF"/>
                </a:solidFill>
              </a:defRPr>
            </a:lvl1pPr>
          </a:lstStyle>
          <a:p>
            <a:r>
              <a:rPr lang="en-US"/>
              <a:t>3/1/20XX</a:t>
            </a:r>
            <a:endParaRPr lang="en-US" dirty="0"/>
          </a:p>
        </p:txBody>
      </p:sp>
      <p:sp>
        <p:nvSpPr>
          <p:cNvPr id="5" name="Footer Placeholder 4">
            <a:extLst>
              <a:ext uri="{FF2B5EF4-FFF2-40B4-BE49-F238E27FC236}">
                <a16:creationId xmlns:a16="http://schemas.microsoft.com/office/drawing/2014/main" id="{26A4189E-43B2-4CEE-B13E-61A1FBBBD25D}"/>
              </a:ext>
            </a:extLst>
          </p:cNvPr>
          <p:cNvSpPr>
            <a:spLocks noGrp="1"/>
          </p:cNvSpPr>
          <p:nvPr>
            <p:ph type="ftr" sz="quarter" idx="3"/>
          </p:nvPr>
        </p:nvSpPr>
        <p:spPr>
          <a:xfrm>
            <a:off x="4038600" y="6429375"/>
            <a:ext cx="4114800" cy="365125"/>
          </a:xfrm>
          <a:prstGeom prst="rect">
            <a:avLst/>
          </a:prstGeom>
        </p:spPr>
        <p:txBody>
          <a:bodyPr vert="horz" lIns="91440" tIns="45720" rIns="91440" bIns="45720" rtlCol="0" anchor="ctr"/>
          <a:lstStyle>
            <a:lvl1pPr algn="ctr">
              <a:defRPr sz="900" cap="all" spc="150" baseline="0">
                <a:solidFill>
                  <a:srgbClr val="FFFFFF"/>
                </a:solidFill>
              </a:defRPr>
            </a:lvl1pPr>
          </a:lstStyle>
          <a:p>
            <a:r>
              <a:rPr lang="en-US">
                <a:solidFill>
                  <a:srgbClr val="FFFFFF"/>
                </a:solidFill>
              </a:rPr>
              <a:t>SAMPLE FOOTER TEXT</a:t>
            </a:r>
          </a:p>
        </p:txBody>
      </p:sp>
      <p:sp>
        <p:nvSpPr>
          <p:cNvPr id="6" name="Slide Number Placeholder 5">
            <a:extLst>
              <a:ext uri="{FF2B5EF4-FFF2-40B4-BE49-F238E27FC236}">
                <a16:creationId xmlns:a16="http://schemas.microsoft.com/office/drawing/2014/main" id="{EAA0530F-0BC8-46EF-A765-DD58B5367528}"/>
              </a:ext>
            </a:extLst>
          </p:cNvPr>
          <p:cNvSpPr>
            <a:spLocks noGrp="1"/>
          </p:cNvSpPr>
          <p:nvPr>
            <p:ph type="sldNum" sz="quarter" idx="4"/>
          </p:nvPr>
        </p:nvSpPr>
        <p:spPr>
          <a:xfrm>
            <a:off x="8610600" y="6429375"/>
            <a:ext cx="2743200" cy="365125"/>
          </a:xfrm>
          <a:prstGeom prst="rect">
            <a:avLst/>
          </a:prstGeom>
        </p:spPr>
        <p:txBody>
          <a:bodyPr vert="horz" lIns="91440" tIns="45720" rIns="91440" bIns="45720" rtlCol="0" anchor="ctr"/>
          <a:lstStyle>
            <a:lvl1pPr algn="r">
              <a:defRPr sz="900" cap="all" spc="150" baseline="0">
                <a:solidFill>
                  <a:srgbClr val="FFFFFF"/>
                </a:solidFill>
              </a:defRPr>
            </a:lvl1pPr>
          </a:lstStyle>
          <a:p>
            <a:fld id="{28844951-7827-47D4-8276-7DDE1FA7D85A}" type="slidenum">
              <a:rPr lang="en-US" smtClean="0"/>
              <a:pPr/>
              <a:t>‹#›</a:t>
            </a:fld>
            <a:endParaRPr lang="en-US"/>
          </a:p>
        </p:txBody>
      </p:sp>
    </p:spTree>
    <p:extLst>
      <p:ext uri="{BB962C8B-B14F-4D97-AF65-F5344CB8AC3E}">
        <p14:creationId xmlns:p14="http://schemas.microsoft.com/office/powerpoint/2010/main" val="2314514164"/>
      </p:ext>
    </p:extLst>
  </p:cSld>
  <p:clrMap bg1="lt1" tx1="dk1" bg2="lt2" tx2="dk2" accent1="accent1" accent2="accent2" accent3="accent3" accent4="accent4" accent5="accent5" accent6="accent6" hlink="hlink" folHlink="folHlink"/>
  <p:sldLayoutIdLst>
    <p:sldLayoutId id="2147483697" r:id="rId1"/>
    <p:sldLayoutId id="2147483696" r:id="rId2"/>
    <p:sldLayoutId id="2147483699" r:id="rId3"/>
    <p:sldLayoutId id="2147483698" r:id="rId4"/>
    <p:sldLayoutId id="2147483686" r:id="rId5"/>
    <p:sldLayoutId id="2147483700" r:id="rId6"/>
    <p:sldLayoutId id="2147483705" r:id="rId7"/>
    <p:sldLayoutId id="2147483689" r:id="rId8"/>
    <p:sldLayoutId id="2147483704" r:id="rId9"/>
    <p:sldLayoutId id="2147483702" r:id="rId10"/>
    <p:sldLayoutId id="2147483701" r:id="rId11"/>
    <p:sldLayoutId id="2147483703" r:id="rId12"/>
    <p:sldLayoutId id="2147483685" r:id="rId13"/>
    <p:sldLayoutId id="2147483687" r:id="rId14"/>
    <p:sldLayoutId id="2147483688" r:id="rId15"/>
    <p:sldLayoutId id="2147483690" r:id="rId16"/>
    <p:sldLayoutId id="2147483692" r:id="rId17"/>
    <p:sldLayoutId id="2147483693" r:id="rId18"/>
  </p:sldLayoutIdLst>
  <p:hf hdr="0"/>
  <p:txStyles>
    <p:titleStyle>
      <a:lvl1pPr marL="0" algn="l" defTabSz="914400" rtl="0" eaLnBrk="1" latinLnBrk="0" hangingPunct="1">
        <a:lnSpc>
          <a:spcPct val="90000"/>
        </a:lnSpc>
        <a:spcBef>
          <a:spcPct val="0"/>
        </a:spcBef>
        <a:buNone/>
        <a:defRPr lang="en-US" sz="5200" kern="1200" dirty="0">
          <a:gradFill flip="none" rotWithShape="1">
            <a:gsLst>
              <a:gs pos="0">
                <a:schemeClr val="accent5"/>
              </a:gs>
              <a:gs pos="100000">
                <a:schemeClr val="accent1">
                  <a:alpha val="70000"/>
                </a:schemeClr>
              </a:gs>
            </a:gsLst>
            <a:lin ang="0" scaled="1"/>
            <a:tileRect/>
          </a:gradFill>
          <a:latin typeface="+mj-lt"/>
          <a:ea typeface="+mn-ea"/>
          <a:cs typeface="Angsana New" panose="02020603050405020304" pitchFamily="18" charset="-34"/>
        </a:defRPr>
      </a:lvl1pPr>
    </p:titleStyle>
    <p:bodyStyle>
      <a:lvl1pPr marL="457200" indent="-228600" algn="l" defTabSz="914400" rtl="0" eaLnBrk="1" latinLnBrk="0" hangingPunct="1">
        <a:lnSpc>
          <a:spcPct val="110000"/>
        </a:lnSpc>
        <a:spcBef>
          <a:spcPts val="1000"/>
        </a:spcBef>
        <a:buClr>
          <a:schemeClr val="tx2">
            <a:lumMod val="10000"/>
            <a:lumOff val="90000"/>
          </a:schemeClr>
        </a:buClr>
        <a:buSzPct val="80000"/>
        <a:buFont typeface="Wingdings" panose="05000000000000000000" pitchFamily="2" charset="2"/>
        <a:buChar char="§"/>
        <a:defRPr sz="3200" kern="1200">
          <a:solidFill>
            <a:schemeClr val="tx2">
              <a:alpha val="70000"/>
            </a:schemeClr>
          </a:solidFill>
          <a:latin typeface="+mn-lt"/>
          <a:ea typeface="+mn-ea"/>
          <a:cs typeface="+mn-cs"/>
        </a:defRPr>
      </a:lvl1pPr>
      <a:lvl2pPr marL="8001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800" kern="1200">
          <a:solidFill>
            <a:schemeClr val="tx2">
              <a:alpha val="70000"/>
            </a:schemeClr>
          </a:solidFill>
          <a:latin typeface="+mn-lt"/>
          <a:ea typeface="+mn-ea"/>
          <a:cs typeface="+mn-cs"/>
        </a:defRPr>
      </a:lvl2pPr>
      <a:lvl3pPr marL="12573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400" kern="1200">
          <a:solidFill>
            <a:schemeClr val="tx2">
              <a:alpha val="70000"/>
            </a:schemeClr>
          </a:solidFill>
          <a:latin typeface="+mn-lt"/>
          <a:ea typeface="+mn-ea"/>
          <a:cs typeface="+mn-cs"/>
        </a:defRPr>
      </a:lvl3pPr>
      <a:lvl4pPr marL="16573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4pPr>
      <a:lvl5pPr marL="21145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hyperlink" Target="https://www-tandfonline-com.uwtsd.idm.oclc.org/doi/abs/10.1300/J012v17n01_05" TargetMode="External"/><Relationship Id="rId2" Type="http://schemas.openxmlformats.org/officeDocument/2006/relationships/hyperlink" Target="https://www.sciencedirect.com/science/article/pii/S0882596320306151?casa_token=3iimh_NKP6EAAAAA:o5UwYNtPLphA5Y0z5J22yMx7tpPMSslsmn8YW8klClOQ33vaUDyd-DP7biF6-6oG0aiLWNhZkw" TargetMode="External"/><Relationship Id="rId1" Type="http://schemas.openxmlformats.org/officeDocument/2006/relationships/slideLayout" Target="../slideLayouts/slideLayout16.xml"/><Relationship Id="rId4" Type="http://schemas.openxmlformats.org/officeDocument/2006/relationships/hyperlink" Target="https://www.sciencedirect.com/science/article/pii/S1359178922000428"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sciencedirect.com/science/article/pii/S0272735816305293?via%3Dihub" TargetMode="External"/><Relationship Id="rId2" Type="http://schemas.openxmlformats.org/officeDocument/2006/relationships/hyperlink" Target="https://www.sciencedirect.com/science/article/pii/S0145213421005287?casa_token=B2NIesUsWjYAAAAA:rCm-Txpx8jxfhTX6fREeHXQnOZsUqQSb6Nf2l22Nmq4Ka4ULcYd0JateONMLstFu2pT5dHPP7Q" TargetMode="Externa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hyperlink" Target="https://link.springer.com/article/10.1007/s00127-022-02277-z" TargetMode="External"/><Relationship Id="rId2" Type="http://schemas.openxmlformats.org/officeDocument/2006/relationships/hyperlink" Target="https://link.springer.com/article/10.1007/s00127-022-02277-z#auth-Sigrid-Bj_rnelv-Aff2" TargetMode="External"/><Relationship Id="rId1" Type="http://schemas.openxmlformats.org/officeDocument/2006/relationships/slideLayout" Target="../slideLayouts/slideLayout16.xml"/><Relationship Id="rId5" Type="http://schemas.openxmlformats.org/officeDocument/2006/relationships/hyperlink" Target="https://journals.sagepub.com/doi/full/10.1177/1524838019869082?casa_token=izKBX_ePYwAAAAAA%3AFcdjfLqyo89pmtLZq_WXX1WupfYw1mymuWWGCU5cnDPqYehcsNrZyJSdXzf5Ec4T1dB5zpUzQfI" TargetMode="External"/><Relationship Id="rId4" Type="http://schemas.openxmlformats.org/officeDocument/2006/relationships/hyperlink" Target="https://www.sciencedirect.com/science/article/pii/S0047235217303707?casa_token=Cz4a9yluH4MAAAAA:tWirl5Eqdx9cGSJHNZfaUs3w_XJ85MqkwY2QVLij5CY0xgRi3PqgtEJSeJJprxu9fy6bk7uwyw"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journals.sagepub.com/doi/full/10.1177/08862605211067008?casa_token=BoA2tytCI2QAAAAA%3ANkTcMlkOtFQwa1haf6rNZC_gcTRbB-CZ0d5tdHnzhnUYygbKhpbsJpMAI35zlG5G-guqN2HYnXg" TargetMode="External"/><Relationship Id="rId2" Type="http://schemas.openxmlformats.org/officeDocument/2006/relationships/hyperlink" Target="https://www.sciencedirect.com/science/article/pii/S2468749921000375" TargetMode="External"/><Relationship Id="rId1" Type="http://schemas.openxmlformats.org/officeDocument/2006/relationships/slideLayout" Target="../slideLayouts/slideLayout16.xml"/><Relationship Id="rId4" Type="http://schemas.openxmlformats.org/officeDocument/2006/relationships/hyperlink" Target="https://www.scup.com/doi/full/10.18261/njc.27.1.1"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pure.bangor.ac.uk/ws/portalfiles/portal/23356885/PHW_Prisoner_ACE_Survey_Report_E.pdf" TargetMode="External"/><Relationship Id="rId2" Type="http://schemas.openxmlformats.org/officeDocument/2006/relationships/hyperlink" Target="https://link.springer.com/article/10.1007/s40865-019-00112-9" TargetMode="External"/><Relationship Id="rId1" Type="http://schemas.openxmlformats.org/officeDocument/2006/relationships/slideLayout" Target="../slideLayouts/slideLayout16.xml"/><Relationship Id="rId4" Type="http://schemas.openxmlformats.org/officeDocument/2006/relationships/hyperlink" Target="https://www.sciencedirect.com/science/article/pii/S0145213415000356?casa_token=HJ7iOHC8KFQAAAAA:WZROTjwKT3hRitTNkTiXMEuQZZxRNs2VCy-2VACXMbE72cKesGoZejB6Ax3J-tmdsqZJz8XY6A"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onlinelibrary.wiley.com/doi/full/10.1111/jan.12329?casa_token=Ki2q8crU3R0AAAAA%3AQjIdj6M0O4rhMpk6sYtmksxPtP-JxmvM3mgzv42Rx_QKh4ujUMMIRWcrU8rURCZu6omGCFAhjsMa5A" TargetMode="External"/><Relationship Id="rId2" Type="http://schemas.openxmlformats.org/officeDocument/2006/relationships/hyperlink" Target="https://onlinelibrary.wiley.com/doi/full/10.1111/cfs.13272?casa_token=eAcP2AzRT7gAAAAA%3AUMwgI91S304BRFFy0riEKA-AWKTCiB-b11jWA7_lAhoIlb6F93_PIhQg6Gd_t4S62h0F-cUGAgQSRw" TargetMode="External"/><Relationship Id="rId1" Type="http://schemas.openxmlformats.org/officeDocument/2006/relationships/slideLayout" Target="../slideLayouts/slideLayout16.xml"/><Relationship Id="rId4" Type="http://schemas.openxmlformats.org/officeDocument/2006/relationships/hyperlink" Target="https://link.springer.com/article/10.1007/s40865-020-00157-1"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journals.sagepub.com/doi/full/10.1177/15248380211013132?casa_token=h1Fpy9gpz74AAAAA%3Al-CGu590hxUP0-TrrdfoaZ4npSkLgm_G3EqClcHvswpdD7GA6YH8JgRzuxkLFIFONiwUOz1xAfI" TargetMode="External"/><Relationship Id="rId2" Type="http://schemas.openxmlformats.org/officeDocument/2006/relationships/hyperlink" Target="https://link.springer.com/article/10.1007/s40894-022-00182-9" TargetMode="External"/><Relationship Id="rId1" Type="http://schemas.openxmlformats.org/officeDocument/2006/relationships/slideLayout" Target="../slideLayouts/slideLayout16.xml"/><Relationship Id="rId4" Type="http://schemas.openxmlformats.org/officeDocument/2006/relationships/hyperlink" Target="https://www.ons.gov.uk/peoplepopulationandcommunity/crimeandjustice/bulletins/abuseduringchildhoodinenglandandwales/march2024"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journals.sagepub.com/doi/full/10.1177/0022427814552080?casa_token=9iQ-wv1hyEgAAAAA%3AExk5EaaBLy3s78lSKsKSTBHDMoxXs3nDfPc91T3DNkzeuT_7jLa2SsXCG3OL9A1eeU9fj0gon5I" TargetMode="External"/><Relationship Id="rId2" Type="http://schemas.openxmlformats.org/officeDocument/2006/relationships/hyperlink" Target="https://journals.sagepub.com/doi/full/10.1177/1524838016659487?casa_token=9xy9JkKozm4AAAAA%3AaUmLfk_hbOQBwOfJ5JqKEAhJpHboubx_QbPZ_A3iZRzjsTWSQpeiftLB2znnRx-gfOAcovReEKY" TargetMode="External"/><Relationship Id="rId1" Type="http://schemas.openxmlformats.org/officeDocument/2006/relationships/slideLayout" Target="../slideLayouts/slideLayout16.xml"/><Relationship Id="rId4" Type="http://schemas.openxmlformats.org/officeDocument/2006/relationships/hyperlink" Target="https://link.springer.com/article/10.1007/s40653-021-00400-x"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journals.sagepub.com/doi/full/10.1177/0306624X20904695?casa_token=MZGD47i8n28AAAAA%3AivB7mODTWFu0XqesszP7tpcXVzDEwtbeqKZayDmoCwebq-3dm7Zu3wskub-j7fsnjCAWdX-1BWg" TargetMode="External"/><Relationship Id="rId2" Type="http://schemas.openxmlformats.org/officeDocument/2006/relationships/hyperlink" Target="https://link.springer.com/article/10.1007/s40865-023-00237-y" TargetMode="External"/><Relationship Id="rId1" Type="http://schemas.openxmlformats.org/officeDocument/2006/relationships/slideLayout" Target="../slideLayouts/slideLayout16.xml"/><Relationship Id="rId4" Type="http://schemas.openxmlformats.org/officeDocument/2006/relationships/hyperlink" Target="https://link.springer.com/article/10.1186/s12889-021-11638-3"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journals.sagepub.com/doi/full/10.1177/0033294120933151?casa_token=hRr9FJgoGFoAAAAA%3AeVMSbERGcblqklI_4Gfyx2natvuUAe6o9GzrTrgAEYdUdqmziZ0bTPhhuLmbBcJMBSzsIwp4GJU" TargetMode="External"/><Relationship Id="rId2" Type="http://schemas.openxmlformats.org/officeDocument/2006/relationships/hyperlink" Target="https://journals.sagepub.com/doi/full/10.1177/0886260517708406?casa_token=d9Q3x_53vxYAAAAA%3AIT-gviREhVHUuiNn6qR5gBRoDYZTvIDvFssJzAI0RyZBqNEX2XkWGjC5HPzASffpY4K8QaTdjdM" TargetMode="External"/><Relationship Id="rId1" Type="http://schemas.openxmlformats.org/officeDocument/2006/relationships/slideLayout" Target="../slideLayouts/slideLayout16.xml"/><Relationship Id="rId4" Type="http://schemas.openxmlformats.org/officeDocument/2006/relationships/hyperlink" Target="https://research-ebsco-com.uwtsd.idm.oclc.org/c/onvpsy/search/details/6uo25a52on"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sciencedirect.com/science/article/pii/S0165032719300862?casa_token=4BjZZVBYQPQAAAAA:HoPOE9A7T4ayoNtdg0-A1B0jcfmfwrKNPIsdiJ8smpK4VszudGiV4N-nlmyAvZODnVJr0Ly3HA" TargetMode="External"/><Relationship Id="rId2" Type="http://schemas.openxmlformats.org/officeDocument/2006/relationships/hyperlink" Target="https://www.who.int/publications/m/item/adverse-childhood-experiences-international-questionnaire-(ace-iq)" TargetMode="External"/><Relationship Id="rId1" Type="http://schemas.openxmlformats.org/officeDocument/2006/relationships/slideLayout" Target="../slideLayouts/slideLayout16.xml"/><Relationship Id="rId4" Type="http://schemas.openxmlformats.org/officeDocument/2006/relationships/hyperlink" Target="https://www.tandfonline.com/doi/abs/10.1080/15564886.2020.1850580?casa_token=WIJyQ2eSAkcAAAAA:7frrQHBz7MlqHR2oytEHm0a-hDzWTS2UtldnS7wKbzgd4YMjhmRb6PkmAQChzCm_GSkgKNKP9Aw" TargetMode="External"/></Relationships>
</file>

<file path=ppt/slides/_rels/slide21.xml.rels><?xml version="1.0" encoding="UTF-8" standalone="yes"?>
<Relationships xmlns="http://schemas.openxmlformats.org/package/2006/relationships"><Relationship Id="rId2" Type="http://schemas.openxmlformats.org/officeDocument/2006/relationships/hyperlink" Target="https://journals.sagepub.com/doi/full/10.1177/0093854819897705?casa_token=ZR8g_Rq8ymsAAAAA%3A30EYBwrlgUsUy-vH1UjCKSD5WSFdhm5_s55ooV9USSgtnDHnuHM1obXxX5Hl8hWbvysH3PkpTvU" TargetMode="Externa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7" name="Frame 1036">
            <a:extLst>
              <a:ext uri="{FF2B5EF4-FFF2-40B4-BE49-F238E27FC236}">
                <a16:creationId xmlns:a16="http://schemas.microsoft.com/office/drawing/2014/main" id="{DD7EAFE6-2BB9-41FB-9CF4-588CFC708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39" name="Rectangle 1038">
            <a:extLst>
              <a:ext uri="{FF2B5EF4-FFF2-40B4-BE49-F238E27FC236}">
                <a16:creationId xmlns:a16="http://schemas.microsoft.com/office/drawing/2014/main" id="{8C37C960-91F5-4F61-B2CD-8A03792072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1" name="Rectangle 1040">
            <a:extLst>
              <a:ext uri="{FF2B5EF4-FFF2-40B4-BE49-F238E27FC236}">
                <a16:creationId xmlns:a16="http://schemas.microsoft.com/office/drawing/2014/main" id="{11884203-7A1F-4059-B697-23D53FA8A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3" name="Rectangle 1042">
            <a:extLst>
              <a:ext uri="{FF2B5EF4-FFF2-40B4-BE49-F238E27FC236}">
                <a16:creationId xmlns:a16="http://schemas.microsoft.com/office/drawing/2014/main" id="{A5C31099-1BBD-40CE-BC60-FCE5074194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45" name="Freeform: Shape 1044">
            <a:extLst>
              <a:ext uri="{FF2B5EF4-FFF2-40B4-BE49-F238E27FC236}">
                <a16:creationId xmlns:a16="http://schemas.microsoft.com/office/drawing/2014/main" id="{AE12D6A8-795F-441C-B70F-F3E0D262F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909" y="1"/>
            <a:ext cx="5770017" cy="2411171"/>
          </a:xfrm>
          <a:custGeom>
            <a:avLst/>
            <a:gdLst>
              <a:gd name="connsiteX0" fmla="*/ 0 w 5770017"/>
              <a:gd name="connsiteY0" fmla="*/ 0 h 2411171"/>
              <a:gd name="connsiteX1" fmla="*/ 5770017 w 5770017"/>
              <a:gd name="connsiteY1" fmla="*/ 0 h 2411171"/>
              <a:gd name="connsiteX2" fmla="*/ 5715824 w 5770017"/>
              <a:gd name="connsiteY2" fmla="*/ 124746 h 2411171"/>
              <a:gd name="connsiteX3" fmla="*/ 4925072 w 5770017"/>
              <a:gd name="connsiteY3" fmla="*/ 1254414 h 2411171"/>
              <a:gd name="connsiteX4" fmla="*/ 125602 w 5770017"/>
              <a:gd name="connsiteY4" fmla="*/ 1864423 h 2411171"/>
              <a:gd name="connsiteX5" fmla="*/ 0 w 5770017"/>
              <a:gd name="connsiteY5" fmla="*/ 1785927 h 2411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70017" h="2411171">
                <a:moveTo>
                  <a:pt x="0" y="0"/>
                </a:moveTo>
                <a:lnTo>
                  <a:pt x="5770017" y="0"/>
                </a:lnTo>
                <a:lnTo>
                  <a:pt x="5715824" y="124746"/>
                </a:lnTo>
                <a:cubicBezTo>
                  <a:pt x="5526044" y="533784"/>
                  <a:pt x="5262460" y="917027"/>
                  <a:pt x="4925072" y="1254414"/>
                </a:cubicBezTo>
                <a:cubicBezTo>
                  <a:pt x="3623720" y="2555767"/>
                  <a:pt x="1640148" y="2759102"/>
                  <a:pt x="125602" y="1864423"/>
                </a:cubicBezTo>
                <a:lnTo>
                  <a:pt x="0" y="1785927"/>
                </a:lnTo>
                <a:close/>
              </a:path>
            </a:pathLst>
          </a:custGeom>
          <a:gradFill>
            <a:gsLst>
              <a:gs pos="0">
                <a:schemeClr val="accent2">
                  <a:alpha val="20000"/>
                </a:schemeClr>
              </a:gs>
              <a:gs pos="100000">
                <a:schemeClr val="accent1">
                  <a:alpha val="2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7" name="Frame 1046">
            <a:extLst>
              <a:ext uri="{FF2B5EF4-FFF2-40B4-BE49-F238E27FC236}">
                <a16:creationId xmlns:a16="http://schemas.microsoft.com/office/drawing/2014/main" id="{77E975BE-D56B-41D7-A042-1DB14B6EBF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Title 3">
            <a:extLst>
              <a:ext uri="{FF2B5EF4-FFF2-40B4-BE49-F238E27FC236}">
                <a16:creationId xmlns:a16="http://schemas.microsoft.com/office/drawing/2014/main" id="{2E9A7C78-91FD-4B88-953D-5A4363761BD1}"/>
              </a:ext>
            </a:extLst>
          </p:cNvPr>
          <p:cNvSpPr>
            <a:spLocks noGrp="1"/>
          </p:cNvSpPr>
          <p:nvPr>
            <p:ph type="ctrTitle"/>
          </p:nvPr>
        </p:nvSpPr>
        <p:spPr>
          <a:xfrm>
            <a:off x="888884" y="1677535"/>
            <a:ext cx="5322618" cy="2387600"/>
          </a:xfrm>
        </p:spPr>
        <p:txBody>
          <a:bodyPr vert="horz" lIns="91440" tIns="45720" rIns="91440" bIns="45720" rtlCol="0" anchor="b" anchorCtr="0">
            <a:normAutofit fontScale="90000"/>
          </a:bodyPr>
          <a:lstStyle/>
          <a:p>
            <a:pPr algn="l"/>
            <a:r>
              <a:rPr lang="en-US" sz="5400" dirty="0">
                <a:solidFill>
                  <a:srgbClr val="FFFFFF"/>
                </a:solidFill>
              </a:rPr>
              <a:t>What ACEs are most strongly linked to later offending?</a:t>
            </a:r>
          </a:p>
        </p:txBody>
      </p:sp>
      <p:sp>
        <p:nvSpPr>
          <p:cNvPr id="5" name="Subtitle 4">
            <a:extLst>
              <a:ext uri="{FF2B5EF4-FFF2-40B4-BE49-F238E27FC236}">
                <a16:creationId xmlns:a16="http://schemas.microsoft.com/office/drawing/2014/main" id="{AD04BED3-CF2E-4CAD-8CE8-ED3ED12AEBD6}"/>
              </a:ext>
            </a:extLst>
          </p:cNvPr>
          <p:cNvSpPr>
            <a:spLocks noGrp="1"/>
          </p:cNvSpPr>
          <p:nvPr>
            <p:ph type="body" sz="quarter" idx="15"/>
          </p:nvPr>
        </p:nvSpPr>
        <p:spPr>
          <a:xfrm>
            <a:off x="838200" y="4353152"/>
            <a:ext cx="5322618" cy="2358341"/>
          </a:xfrm>
        </p:spPr>
        <p:txBody>
          <a:bodyPr vert="horz" lIns="91440" tIns="45720" rIns="91440" bIns="45720" rtlCol="0">
            <a:normAutofit/>
          </a:bodyPr>
          <a:lstStyle/>
          <a:p>
            <a:pPr algn="l"/>
            <a:r>
              <a:rPr lang="en-US" sz="2200" kern="1200" dirty="0">
                <a:solidFill>
                  <a:srgbClr val="FFFFFF"/>
                </a:solidFill>
                <a:latin typeface="+mn-lt"/>
                <a:ea typeface="+mn-ea"/>
                <a:cs typeface="+mn-cs"/>
              </a:rPr>
              <a:t>Gwennan James</a:t>
            </a:r>
          </a:p>
          <a:p>
            <a:pPr algn="l"/>
            <a:r>
              <a:rPr lang="en-US" sz="2200" dirty="0">
                <a:solidFill>
                  <a:srgbClr val="FFFFFF"/>
                </a:solidFill>
              </a:rPr>
              <a:t>2501549</a:t>
            </a:r>
            <a:endParaRPr lang="en-US" sz="2200" kern="1200" dirty="0">
              <a:solidFill>
                <a:srgbClr val="FFFFFF"/>
              </a:solidFill>
              <a:latin typeface="+mn-lt"/>
              <a:ea typeface="+mn-ea"/>
              <a:cs typeface="+mn-cs"/>
            </a:endParaRPr>
          </a:p>
        </p:txBody>
      </p:sp>
      <p:pic>
        <p:nvPicPr>
          <p:cNvPr id="1030" name="Picture 6" descr="Working with young people to prevent ...">
            <a:extLst>
              <a:ext uri="{FF2B5EF4-FFF2-40B4-BE49-F238E27FC236}">
                <a16:creationId xmlns:a16="http://schemas.microsoft.com/office/drawing/2014/main" id="{2F0F005A-031D-6ACF-EBD3-A370FC8613F6}"/>
              </a:ext>
            </a:extLst>
          </p:cNvPr>
          <p:cNvPicPr>
            <a:picLocks noChangeAspect="1" noChangeArrowheads="1"/>
          </p:cNvPicPr>
          <p:nvPr/>
        </p:nvPicPr>
        <p:blipFill>
          <a:blip r:embed="rId2">
            <a:alphaModFix amt="90000"/>
            <a:extLst>
              <a:ext uri="{28A0092B-C50C-407E-A947-70E740481C1C}">
                <a14:useLocalDpi xmlns:a14="http://schemas.microsoft.com/office/drawing/2010/main" val="0"/>
              </a:ext>
            </a:extLst>
          </a:blip>
          <a:stretch>
            <a:fillRect/>
          </a:stretch>
        </p:blipFill>
        <p:spPr bwMode="auto">
          <a:xfrm>
            <a:off x="6977743" y="897621"/>
            <a:ext cx="4376057" cy="245059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Adverse Childhood Experiences (ACEs)">
            <a:extLst>
              <a:ext uri="{FF2B5EF4-FFF2-40B4-BE49-F238E27FC236}">
                <a16:creationId xmlns:a16="http://schemas.microsoft.com/office/drawing/2014/main" id="{9E3DA24F-1D72-1441-60A6-2A91593669A0}"/>
              </a:ext>
            </a:extLst>
          </p:cNvPr>
          <p:cNvPicPr>
            <a:picLocks noChangeAspect="1" noChangeArrowheads="1"/>
          </p:cNvPicPr>
          <p:nvPr/>
        </p:nvPicPr>
        <p:blipFill>
          <a:blip r:embed="rId3">
            <a:alphaModFix amt="90000"/>
            <a:extLst>
              <a:ext uri="{28A0092B-C50C-407E-A947-70E740481C1C}">
                <a14:useLocalDpi xmlns:a14="http://schemas.microsoft.com/office/drawing/2010/main" val="0"/>
              </a:ext>
            </a:extLst>
          </a:blip>
          <a:stretch>
            <a:fillRect/>
          </a:stretch>
        </p:blipFill>
        <p:spPr bwMode="auto">
          <a:xfrm>
            <a:off x="6774261" y="3590198"/>
            <a:ext cx="4579539" cy="2289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35803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57686-487A-4245-814E-58B1C25C675C}"/>
              </a:ext>
            </a:extLst>
          </p:cNvPr>
          <p:cNvSpPr>
            <a:spLocks noGrp="1"/>
          </p:cNvSpPr>
          <p:nvPr>
            <p:ph type="title"/>
          </p:nvPr>
        </p:nvSpPr>
        <p:spPr>
          <a:xfrm>
            <a:off x="3107746" y="707569"/>
            <a:ext cx="5992550" cy="2827422"/>
          </a:xfrm>
        </p:spPr>
        <p:txBody>
          <a:bodyPr/>
          <a:lstStyle/>
          <a:p>
            <a:r>
              <a:rPr lang="en-US" dirty="0"/>
              <a:t>What are ACEs?</a:t>
            </a:r>
          </a:p>
        </p:txBody>
      </p:sp>
      <p:graphicFrame>
        <p:nvGraphicFramePr>
          <p:cNvPr id="20" name="Content Placeholder 2">
            <a:extLst>
              <a:ext uri="{FF2B5EF4-FFF2-40B4-BE49-F238E27FC236}">
                <a16:creationId xmlns:a16="http://schemas.microsoft.com/office/drawing/2014/main" id="{2952CF2F-337A-9C6F-0380-1727D255488C}"/>
              </a:ext>
            </a:extLst>
          </p:cNvPr>
          <p:cNvGraphicFramePr>
            <a:graphicFrameLocks noGrp="1"/>
          </p:cNvGraphicFramePr>
          <p:nvPr>
            <p:ph idx="1"/>
            <p:extLst>
              <p:ext uri="{D42A27DB-BD31-4B8C-83A1-F6EECF244321}">
                <p14:modId xmlns:p14="http://schemas.microsoft.com/office/powerpoint/2010/main" val="1465117326"/>
              </p:ext>
            </p:extLst>
          </p:nvPr>
        </p:nvGraphicFramePr>
        <p:xfrm>
          <a:off x="641684" y="1668379"/>
          <a:ext cx="10924674" cy="46361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8" name="Slide Number Placeholder 17">
            <a:extLst>
              <a:ext uri="{FF2B5EF4-FFF2-40B4-BE49-F238E27FC236}">
                <a16:creationId xmlns:a16="http://schemas.microsoft.com/office/drawing/2014/main" id="{41898C30-E58E-4EC9-8A27-DF1822A9863B}"/>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pPr/>
              <a:t>2</a:t>
            </a:fld>
            <a:endParaRPr lang="en-US"/>
          </a:p>
        </p:txBody>
      </p:sp>
    </p:spTree>
    <p:extLst>
      <p:ext uri="{BB962C8B-B14F-4D97-AF65-F5344CB8AC3E}">
        <p14:creationId xmlns:p14="http://schemas.microsoft.com/office/powerpoint/2010/main" val="22623467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Frame 28">
            <a:extLst>
              <a:ext uri="{FF2B5EF4-FFF2-40B4-BE49-F238E27FC236}">
                <a16:creationId xmlns:a16="http://schemas.microsoft.com/office/drawing/2014/main" id="{DD7EAFE6-2BB9-41FB-9CF4-588CFC708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1" name="Rectangle 30">
            <a:extLst>
              <a:ext uri="{FF2B5EF4-FFF2-40B4-BE49-F238E27FC236}">
                <a16:creationId xmlns:a16="http://schemas.microsoft.com/office/drawing/2014/main" id="{32768DCD-B824-413A-B330-8D57ADB372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96E45848-BEDA-4F24-9C4E-DA2120958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64"/>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B2BB8117-A903-442C-9223-A4FEB85C32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63"/>
            <a:ext cx="12188952" cy="6858000"/>
          </a:xfrm>
          <a:prstGeom prst="rect">
            <a:avLst/>
          </a:prstGeom>
          <a:solidFill>
            <a:schemeClr val="bg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Oval 36">
            <a:extLst>
              <a:ext uri="{FF2B5EF4-FFF2-40B4-BE49-F238E27FC236}">
                <a16:creationId xmlns:a16="http://schemas.microsoft.com/office/drawing/2014/main" id="{C59300B8-3117-43F8-9F8E-68DB9F002F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743200" y="0"/>
            <a:ext cx="6857999" cy="6857998"/>
          </a:xfrm>
          <a:prstGeom prst="ellipse">
            <a:avLst/>
          </a:prstGeom>
          <a:gradFill>
            <a:gsLst>
              <a:gs pos="0">
                <a:schemeClr val="accent1">
                  <a:lumMod val="20000"/>
                  <a:lumOff val="80000"/>
                  <a:alpha val="40000"/>
                </a:schemeClr>
              </a:gs>
              <a:gs pos="100000">
                <a:schemeClr val="accent1">
                  <a:alpha val="4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Oval 38">
            <a:extLst>
              <a:ext uri="{FF2B5EF4-FFF2-40B4-BE49-F238E27FC236}">
                <a16:creationId xmlns:a16="http://schemas.microsoft.com/office/drawing/2014/main" id="{1AFAE680-42C1-4104-B74F-B0A8F1FB26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3990" y="1194074"/>
            <a:ext cx="5589934" cy="5737916"/>
          </a:xfrm>
          <a:prstGeom prst="ellipse">
            <a:avLst/>
          </a:prstGeom>
          <a:gradFill>
            <a:gsLst>
              <a:gs pos="0">
                <a:schemeClr val="accent1">
                  <a:alpha val="40000"/>
                </a:schemeClr>
              </a:gs>
              <a:gs pos="100000">
                <a:schemeClr val="accent5">
                  <a:alpha val="20000"/>
                </a:schemeClr>
              </a:gs>
            </a:gsLst>
            <a:lin ang="2700000" scaled="1"/>
          </a:gradFill>
          <a:ln>
            <a:noFill/>
          </a:ln>
          <a:effectLst>
            <a:softEdge rad="952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Oval 40">
            <a:extLst>
              <a:ext uri="{FF2B5EF4-FFF2-40B4-BE49-F238E27FC236}">
                <a16:creationId xmlns:a16="http://schemas.microsoft.com/office/drawing/2014/main" id="{828A8BA9-B3FE-4C96-A0A1-72A0D2C855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439622" y="194269"/>
            <a:ext cx="5760743" cy="5737917"/>
          </a:xfrm>
          <a:prstGeom prst="ellipse">
            <a:avLst/>
          </a:prstGeom>
          <a:gradFill>
            <a:gsLst>
              <a:gs pos="0">
                <a:schemeClr val="accent1">
                  <a:alpha val="20000"/>
                </a:schemeClr>
              </a:gs>
              <a:gs pos="100000">
                <a:schemeClr val="accent5">
                  <a:alpha val="40000"/>
                </a:schemeClr>
              </a:gs>
            </a:gsLst>
            <a:lin ang="2700000" scaled="1"/>
          </a:gradFill>
          <a:ln>
            <a:noFill/>
          </a:ln>
          <a:effectLst>
            <a:softEdge rad="1003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Frame 42">
            <a:extLst>
              <a:ext uri="{FF2B5EF4-FFF2-40B4-BE49-F238E27FC236}">
                <a16:creationId xmlns:a16="http://schemas.microsoft.com/office/drawing/2014/main" id="{19F9CD66-32FC-448F-B4C5-67D17508A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B49352-2AB0-4ADD-96B9-AB0FAECB557C}"/>
              </a:ext>
            </a:extLst>
          </p:cNvPr>
          <p:cNvSpPr>
            <a:spLocks noGrp="1"/>
          </p:cNvSpPr>
          <p:nvPr>
            <p:ph type="title"/>
          </p:nvPr>
        </p:nvSpPr>
        <p:spPr>
          <a:xfrm>
            <a:off x="1193235" y="0"/>
            <a:ext cx="10515600" cy="2076450"/>
          </a:xfrm>
        </p:spPr>
        <p:txBody>
          <a:bodyPr vert="horz" lIns="91440" tIns="45720" rIns="91440" bIns="45720" rtlCol="0" anchor="b">
            <a:normAutofit/>
          </a:bodyPr>
          <a:lstStyle/>
          <a:p>
            <a:pPr algn="ctr"/>
            <a:r>
              <a:rPr lang="en-US" sz="4400" dirty="0">
                <a:solidFill>
                  <a:srgbClr val="FFFFFF"/>
                </a:solidFill>
              </a:rPr>
              <a:t>Household dysfunction – parental incarceration </a:t>
            </a:r>
          </a:p>
        </p:txBody>
      </p:sp>
      <p:sp>
        <p:nvSpPr>
          <p:cNvPr id="3" name="Content Placeholder 2">
            <a:extLst>
              <a:ext uri="{FF2B5EF4-FFF2-40B4-BE49-F238E27FC236}">
                <a16:creationId xmlns:a16="http://schemas.microsoft.com/office/drawing/2014/main" id="{2F49AA98-AED4-4FAD-999C-98B64BB9DF71}"/>
              </a:ext>
            </a:extLst>
          </p:cNvPr>
          <p:cNvSpPr>
            <a:spLocks noGrp="1"/>
          </p:cNvSpPr>
          <p:nvPr>
            <p:ph idx="1"/>
          </p:nvPr>
        </p:nvSpPr>
        <p:spPr>
          <a:xfrm>
            <a:off x="781241" y="2076450"/>
            <a:ext cx="10735845" cy="4150179"/>
          </a:xfrm>
        </p:spPr>
        <p:txBody>
          <a:bodyPr vert="horz" lIns="91440" tIns="45720" rIns="91440" bIns="45720" rtlCol="0">
            <a:normAutofit fontScale="92500" lnSpcReduction="10000"/>
          </a:bodyPr>
          <a:lstStyle/>
          <a:p>
            <a:pPr marL="342900" indent="-228600">
              <a:buFont typeface="Wingdings" panose="05000000000000000000" pitchFamily="2" charset="2"/>
              <a:buChar char="§"/>
            </a:pPr>
            <a:r>
              <a:rPr lang="en-US" sz="1600" dirty="0">
                <a:solidFill>
                  <a:srgbClr val="FFFFFF"/>
                </a:solidFill>
              </a:rPr>
              <a:t>One type of ACE is household dysfunction (Rowell and Neal-Barnett, 2022)</a:t>
            </a:r>
          </a:p>
          <a:p>
            <a:pPr marL="342900" indent="-228600">
              <a:buFont typeface="Wingdings" panose="05000000000000000000" pitchFamily="2" charset="2"/>
              <a:buChar char="§"/>
            </a:pPr>
            <a:r>
              <a:rPr lang="en-US" sz="1600" dirty="0">
                <a:solidFill>
                  <a:srgbClr val="FFFFFF"/>
                </a:solidFill>
              </a:rPr>
              <a:t>Most common ACE for 80% of SVC offenders and 50% of O&amp;D offenders (Fox </a:t>
            </a:r>
            <a:r>
              <a:rPr lang="en-US" sz="1600" i="1" dirty="0">
                <a:solidFill>
                  <a:srgbClr val="FFFFFF"/>
                </a:solidFill>
              </a:rPr>
              <a:t>et al., </a:t>
            </a:r>
            <a:r>
              <a:rPr lang="en-US" sz="1600" dirty="0">
                <a:solidFill>
                  <a:srgbClr val="FFFFFF"/>
                </a:solidFill>
              </a:rPr>
              <a:t>2015)</a:t>
            </a:r>
          </a:p>
          <a:p>
            <a:pPr marL="342900" indent="-228600">
              <a:buFont typeface="Wingdings" panose="05000000000000000000" pitchFamily="2" charset="2"/>
              <a:buChar char="§"/>
            </a:pPr>
            <a:r>
              <a:rPr lang="en-US" sz="1600" dirty="0">
                <a:solidFill>
                  <a:srgbClr val="FFFFFF"/>
                </a:solidFill>
              </a:rPr>
              <a:t>Causes vulnerabilities for the child being involved with the CJS - lack of care, social stigma and socioeconomic harms (Silver, Semenza and D’Amato, 2023) which can influence development and behaviour (Tinner </a:t>
            </a:r>
            <a:r>
              <a:rPr lang="en-US" sz="1600" i="1" dirty="0">
                <a:solidFill>
                  <a:srgbClr val="FFFFFF"/>
                </a:solidFill>
              </a:rPr>
              <a:t>et al</a:t>
            </a:r>
            <a:r>
              <a:rPr lang="en-US" sz="1600" dirty="0">
                <a:solidFill>
                  <a:srgbClr val="FFFFFF"/>
                </a:solidFill>
              </a:rPr>
              <a:t>., 2021)</a:t>
            </a:r>
          </a:p>
          <a:p>
            <a:pPr marL="342900" indent="-228600">
              <a:buFont typeface="Wingdings" panose="05000000000000000000" pitchFamily="2" charset="2"/>
              <a:buChar char="§"/>
            </a:pPr>
            <a:r>
              <a:rPr lang="en-US" sz="1600" dirty="0">
                <a:solidFill>
                  <a:srgbClr val="FFFFFF"/>
                </a:solidFill>
              </a:rPr>
              <a:t>Leads to other ACEs - neglect, exposure to substance use, household instability and poverty (Thomson </a:t>
            </a:r>
            <a:r>
              <a:rPr lang="en-US" sz="1600" i="1" dirty="0">
                <a:solidFill>
                  <a:srgbClr val="FFFFFF"/>
                </a:solidFill>
              </a:rPr>
              <a:t>et al., </a:t>
            </a:r>
            <a:r>
              <a:rPr lang="en-US" sz="1600" dirty="0">
                <a:solidFill>
                  <a:srgbClr val="FFFFFF"/>
                </a:solidFill>
              </a:rPr>
              <a:t>2020)</a:t>
            </a:r>
          </a:p>
          <a:p>
            <a:pPr marL="342900" indent="-228600">
              <a:buFont typeface="Wingdings" panose="05000000000000000000" pitchFamily="2" charset="2"/>
              <a:buChar char="§"/>
            </a:pPr>
            <a:r>
              <a:rPr lang="en-US" sz="1600" dirty="0">
                <a:solidFill>
                  <a:srgbClr val="FFFFFF"/>
                </a:solidFill>
              </a:rPr>
              <a:t>Combination of ACEs</a:t>
            </a:r>
          </a:p>
          <a:p>
            <a:pPr marL="342900" indent="-228600">
              <a:buFont typeface="Wingdings" panose="05000000000000000000" pitchFamily="2" charset="2"/>
              <a:buChar char="§"/>
            </a:pPr>
            <a:r>
              <a:rPr lang="en-US" sz="1600" dirty="0">
                <a:solidFill>
                  <a:srgbClr val="FFFFFF"/>
                </a:solidFill>
              </a:rPr>
              <a:t>Parental incarceration effects family dynamics which can cause disruption to the child which can lead to offending (Basto-Pereira and Farrington, 2022)</a:t>
            </a:r>
          </a:p>
          <a:p>
            <a:pPr marL="342900" indent="-228600">
              <a:buFont typeface="Wingdings" panose="05000000000000000000" pitchFamily="2" charset="2"/>
              <a:buChar char="§"/>
            </a:pPr>
            <a:r>
              <a:rPr lang="en-US" sz="1600" dirty="0">
                <a:solidFill>
                  <a:srgbClr val="FFFFFF"/>
                </a:solidFill>
              </a:rPr>
              <a:t>Anger and grief can influence delinquent behaviour (Porter and King, 2015) which can lead to later offending (Kessler, 2020)</a:t>
            </a:r>
          </a:p>
          <a:p>
            <a:pPr marL="342900" indent="-228600">
              <a:buFont typeface="Wingdings" panose="05000000000000000000" pitchFamily="2" charset="2"/>
              <a:buChar char="§"/>
            </a:pPr>
            <a:r>
              <a:rPr lang="en-US" sz="1600" dirty="0">
                <a:solidFill>
                  <a:srgbClr val="FFFFFF"/>
                </a:solidFill>
              </a:rPr>
              <a:t>ICAP Theory says offending is based off antisocial potential and cognitive decision-making (Farrington, 2020) and offending happens because antisocial models affects socialization and attachment in childhood (Zara and Farrington, 2020)</a:t>
            </a:r>
          </a:p>
          <a:p>
            <a:pPr marL="342900" indent="-228600">
              <a:buFont typeface="Wingdings" panose="05000000000000000000" pitchFamily="2" charset="2"/>
              <a:buChar char="§"/>
            </a:pPr>
            <a:r>
              <a:rPr lang="en-US" sz="1600" dirty="0">
                <a:solidFill>
                  <a:srgbClr val="FFFFFF"/>
                </a:solidFill>
              </a:rPr>
              <a:t>Removal of this bond – grief, no right role model and lack of right and wrong (Luk </a:t>
            </a:r>
            <a:r>
              <a:rPr lang="en-US" sz="1600" i="1" dirty="0">
                <a:solidFill>
                  <a:srgbClr val="FFFFFF"/>
                </a:solidFill>
              </a:rPr>
              <a:t>et al</a:t>
            </a:r>
            <a:r>
              <a:rPr lang="en-US" sz="1600" dirty="0">
                <a:solidFill>
                  <a:srgbClr val="FFFFFF"/>
                </a:solidFill>
              </a:rPr>
              <a:t>., 2023) </a:t>
            </a:r>
            <a:endParaRPr lang="en-US" sz="1600" i="1" dirty="0">
              <a:solidFill>
                <a:srgbClr val="FFFFFF"/>
              </a:solidFill>
            </a:endParaRPr>
          </a:p>
          <a:p>
            <a:pPr marL="342900" indent="-228600">
              <a:buFont typeface="Wingdings" panose="05000000000000000000" pitchFamily="2" charset="2"/>
              <a:buChar char="§"/>
            </a:pPr>
            <a:endParaRPr lang="en-US" sz="1000" dirty="0">
              <a:solidFill>
                <a:srgbClr val="FFFFFF"/>
              </a:solidFill>
            </a:endParaRPr>
          </a:p>
        </p:txBody>
      </p:sp>
    </p:spTree>
    <p:extLst>
      <p:ext uri="{BB962C8B-B14F-4D97-AF65-F5344CB8AC3E}">
        <p14:creationId xmlns:p14="http://schemas.microsoft.com/office/powerpoint/2010/main" val="1590342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ame 9">
            <a:extLst>
              <a:ext uri="{FF2B5EF4-FFF2-40B4-BE49-F238E27FC236}">
                <a16:creationId xmlns:a16="http://schemas.microsoft.com/office/drawing/2014/main" id="{DD7EAFE6-2BB9-41FB-9CF4-588CFC708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32768DCD-B824-413A-B330-8D57ADB372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ame 13">
            <a:extLst>
              <a:ext uri="{FF2B5EF4-FFF2-40B4-BE49-F238E27FC236}">
                <a16:creationId xmlns:a16="http://schemas.microsoft.com/office/drawing/2014/main" id="{61DF3E2F-0A88-4C55-8678-0764BF7339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F8E50F-247A-4628-90BB-62A60E39664C}"/>
              </a:ext>
            </a:extLst>
          </p:cNvPr>
          <p:cNvSpPr>
            <a:spLocks noGrp="1"/>
          </p:cNvSpPr>
          <p:nvPr>
            <p:ph type="ctrTitle"/>
          </p:nvPr>
        </p:nvSpPr>
        <p:spPr>
          <a:xfrm>
            <a:off x="838201" y="609600"/>
            <a:ext cx="3200400" cy="5567363"/>
          </a:xfrm>
        </p:spPr>
        <p:txBody>
          <a:bodyPr vert="horz" lIns="91440" tIns="45720" rIns="91440" bIns="45720" rtlCol="0" anchor="ctr">
            <a:normAutofit/>
          </a:bodyPr>
          <a:lstStyle/>
          <a:p>
            <a:r>
              <a:rPr lang="en-US" sz="4800" dirty="0">
                <a:gradFill flip="none" rotWithShape="1">
                  <a:gsLst>
                    <a:gs pos="0">
                      <a:schemeClr val="accent5">
                        <a:alpha val="70000"/>
                      </a:schemeClr>
                    </a:gs>
                    <a:gs pos="100000">
                      <a:schemeClr val="accent1">
                        <a:alpha val="70000"/>
                      </a:schemeClr>
                    </a:gs>
                  </a:gsLst>
                  <a:lin ang="0" scaled="1"/>
                  <a:tileRect/>
                </a:gradFill>
              </a:rPr>
              <a:t>Abuse</a:t>
            </a:r>
          </a:p>
        </p:txBody>
      </p:sp>
      <p:graphicFrame>
        <p:nvGraphicFramePr>
          <p:cNvPr id="5" name="Subtitle 2">
            <a:extLst>
              <a:ext uri="{FF2B5EF4-FFF2-40B4-BE49-F238E27FC236}">
                <a16:creationId xmlns:a16="http://schemas.microsoft.com/office/drawing/2014/main" id="{6B931276-B4C1-5484-E195-A17E0FE8204F}"/>
              </a:ext>
            </a:extLst>
          </p:cNvPr>
          <p:cNvGraphicFramePr/>
          <p:nvPr>
            <p:extLst>
              <p:ext uri="{D42A27DB-BD31-4B8C-83A1-F6EECF244321}">
                <p14:modId xmlns:p14="http://schemas.microsoft.com/office/powerpoint/2010/main" val="2266889928"/>
              </p:ext>
            </p:extLst>
          </p:nvPr>
        </p:nvGraphicFramePr>
        <p:xfrm>
          <a:off x="4293704" y="609600"/>
          <a:ext cx="7060095" cy="556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93196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4B2FF20-7D2A-E86B-0A6A-4BED6E1725D9}"/>
            </a:ext>
          </a:extLst>
        </p:cNvPr>
        <p:cNvGrpSpPr/>
        <p:nvPr/>
      </p:nvGrpSpPr>
      <p:grpSpPr>
        <a:xfrm>
          <a:off x="0" y="0"/>
          <a:ext cx="0" cy="0"/>
          <a:chOff x="0" y="0"/>
          <a:chExt cx="0" cy="0"/>
        </a:xfrm>
      </p:grpSpPr>
      <p:sp>
        <p:nvSpPr>
          <p:cNvPr id="11" name="Frame 10">
            <a:extLst>
              <a:ext uri="{FF2B5EF4-FFF2-40B4-BE49-F238E27FC236}">
                <a16:creationId xmlns:a16="http://schemas.microsoft.com/office/drawing/2014/main" id="{DD7EAFE6-2BB9-41FB-9CF4-588CFC708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32768DCD-B824-413A-B330-8D57ADB372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ame 14">
            <a:extLst>
              <a:ext uri="{FF2B5EF4-FFF2-40B4-BE49-F238E27FC236}">
                <a16:creationId xmlns:a16="http://schemas.microsoft.com/office/drawing/2014/main" id="{61DF3E2F-0A88-4C55-8678-0764BF7339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DB733A-6AB4-AE5C-1E30-18D39F3F493D}"/>
              </a:ext>
            </a:extLst>
          </p:cNvPr>
          <p:cNvSpPr>
            <a:spLocks noGrp="1"/>
          </p:cNvSpPr>
          <p:nvPr>
            <p:ph type="ctrTitle"/>
          </p:nvPr>
        </p:nvSpPr>
        <p:spPr>
          <a:xfrm>
            <a:off x="838200" y="609600"/>
            <a:ext cx="4974771" cy="5567363"/>
          </a:xfrm>
        </p:spPr>
        <p:txBody>
          <a:bodyPr vert="horz" lIns="91440" tIns="45720" rIns="91440" bIns="45720" rtlCol="0" anchor="ctr">
            <a:normAutofit/>
          </a:bodyPr>
          <a:lstStyle/>
          <a:p>
            <a:r>
              <a:rPr lang="en-US" sz="4800" dirty="0">
                <a:gradFill flip="none" rotWithShape="1">
                  <a:gsLst>
                    <a:gs pos="0">
                      <a:schemeClr val="accent5">
                        <a:alpha val="70000"/>
                      </a:schemeClr>
                    </a:gs>
                    <a:gs pos="100000">
                      <a:schemeClr val="accent1">
                        <a:alpha val="70000"/>
                      </a:schemeClr>
                    </a:gs>
                  </a:gsLst>
                  <a:lin ang="0" scaled="1"/>
                  <a:tileRect/>
                </a:gradFill>
              </a:rPr>
              <a:t>Abuse</a:t>
            </a:r>
          </a:p>
        </p:txBody>
      </p:sp>
      <p:graphicFrame>
        <p:nvGraphicFramePr>
          <p:cNvPr id="7" name="Text Placeholder 4">
            <a:extLst>
              <a:ext uri="{FF2B5EF4-FFF2-40B4-BE49-F238E27FC236}">
                <a16:creationId xmlns:a16="http://schemas.microsoft.com/office/drawing/2014/main" id="{4EF1CA84-B6CB-8542-609B-8321BDF16DB6}"/>
              </a:ext>
            </a:extLst>
          </p:cNvPr>
          <p:cNvGraphicFramePr/>
          <p:nvPr>
            <p:extLst>
              <p:ext uri="{D42A27DB-BD31-4B8C-83A1-F6EECF244321}">
                <p14:modId xmlns:p14="http://schemas.microsoft.com/office/powerpoint/2010/main" val="663027015"/>
              </p:ext>
            </p:extLst>
          </p:nvPr>
        </p:nvGraphicFramePr>
        <p:xfrm>
          <a:off x="5667374" y="609600"/>
          <a:ext cx="5686425" cy="556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22311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Frame 26">
            <a:extLst>
              <a:ext uri="{FF2B5EF4-FFF2-40B4-BE49-F238E27FC236}">
                <a16:creationId xmlns:a16="http://schemas.microsoft.com/office/drawing/2014/main" id="{DD7EAFE6-2BB9-41FB-9CF4-588CFC708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9" name="Rectangle 28">
            <a:extLst>
              <a:ext uri="{FF2B5EF4-FFF2-40B4-BE49-F238E27FC236}">
                <a16:creationId xmlns:a16="http://schemas.microsoft.com/office/drawing/2014/main" id="{19B36E71-93BD-4984-AC9C-CC9FB9CC06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3A767031-C99F-4567-B7D9-353331C779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64"/>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63FEDEE9-12A6-4011-A532-8071D6086B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63"/>
            <a:ext cx="12188952" cy="6858000"/>
          </a:xfrm>
          <a:prstGeom prst="rect">
            <a:avLst/>
          </a:prstGeom>
          <a:solidFill>
            <a:schemeClr val="bg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Oval 34">
            <a:extLst>
              <a:ext uri="{FF2B5EF4-FFF2-40B4-BE49-F238E27FC236}">
                <a16:creationId xmlns:a16="http://schemas.microsoft.com/office/drawing/2014/main" id="{57C37CE9-19CE-49DF-A887-2214EBB1F0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743200" y="0"/>
            <a:ext cx="6857999" cy="6857998"/>
          </a:xfrm>
          <a:prstGeom prst="ellipse">
            <a:avLst/>
          </a:prstGeom>
          <a:gradFill>
            <a:gsLst>
              <a:gs pos="0">
                <a:schemeClr val="accent1">
                  <a:lumMod val="20000"/>
                  <a:lumOff val="80000"/>
                  <a:alpha val="40000"/>
                </a:schemeClr>
              </a:gs>
              <a:gs pos="100000">
                <a:schemeClr val="accent1">
                  <a:alpha val="4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Oval 36">
            <a:extLst>
              <a:ext uri="{FF2B5EF4-FFF2-40B4-BE49-F238E27FC236}">
                <a16:creationId xmlns:a16="http://schemas.microsoft.com/office/drawing/2014/main" id="{7EF84E8E-7E93-4DEE-BCFB-2AE29098B5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3990" y="1194074"/>
            <a:ext cx="5589934" cy="5737916"/>
          </a:xfrm>
          <a:prstGeom prst="ellipse">
            <a:avLst/>
          </a:prstGeom>
          <a:gradFill>
            <a:gsLst>
              <a:gs pos="0">
                <a:schemeClr val="accent1">
                  <a:alpha val="40000"/>
                </a:schemeClr>
              </a:gs>
              <a:gs pos="100000">
                <a:schemeClr val="accent5">
                  <a:alpha val="20000"/>
                </a:schemeClr>
              </a:gs>
            </a:gsLst>
            <a:lin ang="2700000" scaled="1"/>
          </a:gradFill>
          <a:ln>
            <a:noFill/>
          </a:ln>
          <a:effectLst>
            <a:softEdge rad="952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507A8D2-2C5F-A1E5-1B6B-394D91392D7F}"/>
              </a:ext>
            </a:extLst>
          </p:cNvPr>
          <p:cNvSpPr>
            <a:spLocks noGrp="1"/>
          </p:cNvSpPr>
          <p:nvPr>
            <p:ph type="ctrTitle"/>
          </p:nvPr>
        </p:nvSpPr>
        <p:spPr>
          <a:xfrm>
            <a:off x="838200" y="857250"/>
            <a:ext cx="5257800" cy="5143499"/>
          </a:xfrm>
        </p:spPr>
        <p:txBody>
          <a:bodyPr vert="horz" lIns="91440" tIns="45720" rIns="91440" bIns="45720" rtlCol="0" anchor="ctr">
            <a:normAutofit/>
          </a:bodyPr>
          <a:lstStyle/>
          <a:p>
            <a:r>
              <a:rPr lang="en-US" sz="4800" dirty="0">
                <a:solidFill>
                  <a:srgbClr val="FFFFFF"/>
                </a:solidFill>
              </a:rPr>
              <a:t>Neglect </a:t>
            </a:r>
          </a:p>
        </p:txBody>
      </p:sp>
      <p:sp>
        <p:nvSpPr>
          <p:cNvPr id="39" name="Oval 38">
            <a:extLst>
              <a:ext uri="{FF2B5EF4-FFF2-40B4-BE49-F238E27FC236}">
                <a16:creationId xmlns:a16="http://schemas.microsoft.com/office/drawing/2014/main" id="{9046502B-E9B6-4225-B8EE-BC5D64468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439622" y="194269"/>
            <a:ext cx="5760743" cy="5737917"/>
          </a:xfrm>
          <a:prstGeom prst="ellipse">
            <a:avLst/>
          </a:prstGeom>
          <a:gradFill>
            <a:gsLst>
              <a:gs pos="0">
                <a:schemeClr val="accent1">
                  <a:alpha val="20000"/>
                </a:schemeClr>
              </a:gs>
              <a:gs pos="100000">
                <a:schemeClr val="accent5">
                  <a:alpha val="40000"/>
                </a:schemeClr>
              </a:gs>
            </a:gsLst>
            <a:lin ang="2700000" scaled="1"/>
          </a:gradFill>
          <a:ln>
            <a:noFill/>
          </a:ln>
          <a:effectLst>
            <a:softEdge rad="1003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41" name="Text Placeholder 4">
            <a:extLst>
              <a:ext uri="{FF2B5EF4-FFF2-40B4-BE49-F238E27FC236}">
                <a16:creationId xmlns:a16="http://schemas.microsoft.com/office/drawing/2014/main" id="{F5D2F1F1-0428-5D04-91EF-F9376D54FB1F}"/>
              </a:ext>
            </a:extLst>
          </p:cNvPr>
          <p:cNvGraphicFramePr/>
          <p:nvPr>
            <p:extLst>
              <p:ext uri="{D42A27DB-BD31-4B8C-83A1-F6EECF244321}">
                <p14:modId xmlns:p14="http://schemas.microsoft.com/office/powerpoint/2010/main" val="752115784"/>
              </p:ext>
            </p:extLst>
          </p:nvPr>
        </p:nvGraphicFramePr>
        <p:xfrm>
          <a:off x="4223657" y="566057"/>
          <a:ext cx="7641771" cy="61090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96738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Frame 20">
            <a:extLst>
              <a:ext uri="{FF2B5EF4-FFF2-40B4-BE49-F238E27FC236}">
                <a16:creationId xmlns:a16="http://schemas.microsoft.com/office/drawing/2014/main" id="{DD7EAFE6-2BB9-41FB-9CF4-588CFC708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a:extLst>
              <a:ext uri="{FF2B5EF4-FFF2-40B4-BE49-F238E27FC236}">
                <a16:creationId xmlns:a16="http://schemas.microsoft.com/office/drawing/2014/main" id="{32768DCD-B824-413A-B330-8D57ADB372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EDA8BD-95EA-42ED-DFE0-7BDC381D048A}"/>
              </a:ext>
            </a:extLst>
          </p:cNvPr>
          <p:cNvSpPr>
            <a:spLocks noGrp="1"/>
          </p:cNvSpPr>
          <p:nvPr>
            <p:ph type="ctrTitle"/>
          </p:nvPr>
        </p:nvSpPr>
        <p:spPr>
          <a:xfrm>
            <a:off x="838200" y="609600"/>
            <a:ext cx="10515600" cy="2324101"/>
          </a:xfrm>
        </p:spPr>
        <p:txBody>
          <a:bodyPr vert="horz" lIns="91440" tIns="45720" rIns="91440" bIns="45720" rtlCol="0" anchor="ctr">
            <a:normAutofit/>
          </a:bodyPr>
          <a:lstStyle/>
          <a:p>
            <a:pPr algn="ctr"/>
            <a:r>
              <a:rPr lang="en-US" sz="4400" dirty="0">
                <a:gradFill flip="none" rotWithShape="1">
                  <a:gsLst>
                    <a:gs pos="0">
                      <a:schemeClr val="accent5">
                        <a:alpha val="70000"/>
                      </a:schemeClr>
                    </a:gs>
                    <a:gs pos="100000">
                      <a:schemeClr val="accent1">
                        <a:alpha val="70000"/>
                      </a:schemeClr>
                    </a:gs>
                  </a:gsLst>
                  <a:lin ang="0" scaled="1"/>
                  <a:tileRect/>
                </a:gradFill>
              </a:rPr>
              <a:t>Is there a link?</a:t>
            </a:r>
          </a:p>
        </p:txBody>
      </p:sp>
      <p:graphicFrame>
        <p:nvGraphicFramePr>
          <p:cNvPr id="16" name="Text Placeholder 4">
            <a:extLst>
              <a:ext uri="{FF2B5EF4-FFF2-40B4-BE49-F238E27FC236}">
                <a16:creationId xmlns:a16="http://schemas.microsoft.com/office/drawing/2014/main" id="{CCCACEB8-47CD-21C5-4EDB-421C6EF71FD7}"/>
              </a:ext>
            </a:extLst>
          </p:cNvPr>
          <p:cNvGraphicFramePr/>
          <p:nvPr>
            <p:extLst>
              <p:ext uri="{D42A27DB-BD31-4B8C-83A1-F6EECF244321}">
                <p14:modId xmlns:p14="http://schemas.microsoft.com/office/powerpoint/2010/main" val="1174225825"/>
              </p:ext>
            </p:extLst>
          </p:nvPr>
        </p:nvGraphicFramePr>
        <p:xfrm>
          <a:off x="838200" y="3152775"/>
          <a:ext cx="10515600" cy="30241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442685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500D600-81C6-EBA6-15E3-DB1FF11D181D}"/>
            </a:ext>
          </a:extLst>
        </p:cNvPr>
        <p:cNvGrpSpPr/>
        <p:nvPr/>
      </p:nvGrpSpPr>
      <p:grpSpPr>
        <a:xfrm>
          <a:off x="0" y="0"/>
          <a:ext cx="0" cy="0"/>
          <a:chOff x="0" y="0"/>
          <a:chExt cx="0" cy="0"/>
        </a:xfrm>
      </p:grpSpPr>
      <p:sp>
        <p:nvSpPr>
          <p:cNvPr id="1037" name="Frame 1036">
            <a:extLst>
              <a:ext uri="{FF2B5EF4-FFF2-40B4-BE49-F238E27FC236}">
                <a16:creationId xmlns:a16="http://schemas.microsoft.com/office/drawing/2014/main" id="{25F15199-F708-679C-49F7-A29979EF0D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39" name="Rectangle 1038">
            <a:extLst>
              <a:ext uri="{FF2B5EF4-FFF2-40B4-BE49-F238E27FC236}">
                <a16:creationId xmlns:a16="http://schemas.microsoft.com/office/drawing/2014/main" id="{D98039DB-8D0C-6BD2-170F-09CA8B152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1" name="Rectangle 1040">
            <a:extLst>
              <a:ext uri="{FF2B5EF4-FFF2-40B4-BE49-F238E27FC236}">
                <a16:creationId xmlns:a16="http://schemas.microsoft.com/office/drawing/2014/main" id="{A3AE197D-DAA2-F0E7-DD47-44906379F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3" name="Rectangle 1042">
            <a:extLst>
              <a:ext uri="{FF2B5EF4-FFF2-40B4-BE49-F238E27FC236}">
                <a16:creationId xmlns:a16="http://schemas.microsoft.com/office/drawing/2014/main" id="{6A615771-36D8-6B71-6C72-037AD0E37B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45" name="Freeform: Shape 1044">
            <a:extLst>
              <a:ext uri="{FF2B5EF4-FFF2-40B4-BE49-F238E27FC236}">
                <a16:creationId xmlns:a16="http://schemas.microsoft.com/office/drawing/2014/main" id="{3E03FD75-2F26-FCD4-EBC1-DDCCB5071C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909" y="1"/>
            <a:ext cx="5770017" cy="2411171"/>
          </a:xfrm>
          <a:custGeom>
            <a:avLst/>
            <a:gdLst>
              <a:gd name="connsiteX0" fmla="*/ 0 w 5770017"/>
              <a:gd name="connsiteY0" fmla="*/ 0 h 2411171"/>
              <a:gd name="connsiteX1" fmla="*/ 5770017 w 5770017"/>
              <a:gd name="connsiteY1" fmla="*/ 0 h 2411171"/>
              <a:gd name="connsiteX2" fmla="*/ 5715824 w 5770017"/>
              <a:gd name="connsiteY2" fmla="*/ 124746 h 2411171"/>
              <a:gd name="connsiteX3" fmla="*/ 4925072 w 5770017"/>
              <a:gd name="connsiteY3" fmla="*/ 1254414 h 2411171"/>
              <a:gd name="connsiteX4" fmla="*/ 125602 w 5770017"/>
              <a:gd name="connsiteY4" fmla="*/ 1864423 h 2411171"/>
              <a:gd name="connsiteX5" fmla="*/ 0 w 5770017"/>
              <a:gd name="connsiteY5" fmla="*/ 1785927 h 2411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70017" h="2411171">
                <a:moveTo>
                  <a:pt x="0" y="0"/>
                </a:moveTo>
                <a:lnTo>
                  <a:pt x="5770017" y="0"/>
                </a:lnTo>
                <a:lnTo>
                  <a:pt x="5715824" y="124746"/>
                </a:lnTo>
                <a:cubicBezTo>
                  <a:pt x="5526044" y="533784"/>
                  <a:pt x="5262460" y="917027"/>
                  <a:pt x="4925072" y="1254414"/>
                </a:cubicBezTo>
                <a:cubicBezTo>
                  <a:pt x="3623720" y="2555767"/>
                  <a:pt x="1640148" y="2759102"/>
                  <a:pt x="125602" y="1864423"/>
                </a:cubicBezTo>
                <a:lnTo>
                  <a:pt x="0" y="1785927"/>
                </a:lnTo>
                <a:close/>
              </a:path>
            </a:pathLst>
          </a:custGeom>
          <a:gradFill>
            <a:gsLst>
              <a:gs pos="0">
                <a:schemeClr val="accent2">
                  <a:alpha val="20000"/>
                </a:schemeClr>
              </a:gs>
              <a:gs pos="100000">
                <a:schemeClr val="accent1">
                  <a:alpha val="2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7" name="Frame 1046">
            <a:extLst>
              <a:ext uri="{FF2B5EF4-FFF2-40B4-BE49-F238E27FC236}">
                <a16:creationId xmlns:a16="http://schemas.microsoft.com/office/drawing/2014/main" id="{DE85ED13-5E2A-711E-AC6A-9934DFE1BA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Title 3">
            <a:extLst>
              <a:ext uri="{FF2B5EF4-FFF2-40B4-BE49-F238E27FC236}">
                <a16:creationId xmlns:a16="http://schemas.microsoft.com/office/drawing/2014/main" id="{8BFF3488-F09F-1E11-4BAD-A71CEA8BDD5F}"/>
              </a:ext>
            </a:extLst>
          </p:cNvPr>
          <p:cNvSpPr>
            <a:spLocks noGrp="1"/>
          </p:cNvSpPr>
          <p:nvPr>
            <p:ph type="ctrTitle"/>
          </p:nvPr>
        </p:nvSpPr>
        <p:spPr>
          <a:xfrm>
            <a:off x="888884" y="1677535"/>
            <a:ext cx="5322618" cy="2387600"/>
          </a:xfrm>
        </p:spPr>
        <p:txBody>
          <a:bodyPr vert="horz" lIns="91440" tIns="45720" rIns="91440" bIns="45720" rtlCol="0" anchor="b" anchorCtr="0">
            <a:normAutofit/>
          </a:bodyPr>
          <a:lstStyle/>
          <a:p>
            <a:pPr algn="l"/>
            <a:r>
              <a:rPr lang="en-US" sz="5400" dirty="0">
                <a:solidFill>
                  <a:srgbClr val="FFFFFF"/>
                </a:solidFill>
              </a:rPr>
              <a:t>Thank you for listening! </a:t>
            </a:r>
          </a:p>
        </p:txBody>
      </p:sp>
      <p:sp>
        <p:nvSpPr>
          <p:cNvPr id="5" name="Subtitle 4">
            <a:extLst>
              <a:ext uri="{FF2B5EF4-FFF2-40B4-BE49-F238E27FC236}">
                <a16:creationId xmlns:a16="http://schemas.microsoft.com/office/drawing/2014/main" id="{5DFBBA3F-FDA9-4EDE-F8D4-CE94679A706B}"/>
              </a:ext>
            </a:extLst>
          </p:cNvPr>
          <p:cNvSpPr>
            <a:spLocks noGrp="1"/>
          </p:cNvSpPr>
          <p:nvPr>
            <p:ph type="body" sz="quarter" idx="15"/>
          </p:nvPr>
        </p:nvSpPr>
        <p:spPr>
          <a:xfrm>
            <a:off x="838200" y="4353152"/>
            <a:ext cx="5322618" cy="2358341"/>
          </a:xfrm>
        </p:spPr>
        <p:txBody>
          <a:bodyPr vert="horz" lIns="91440" tIns="45720" rIns="91440" bIns="45720" rtlCol="0">
            <a:normAutofit/>
          </a:bodyPr>
          <a:lstStyle/>
          <a:p>
            <a:pPr algn="l"/>
            <a:r>
              <a:rPr lang="en-US" sz="2200" kern="1200" dirty="0">
                <a:solidFill>
                  <a:srgbClr val="FFFFFF"/>
                </a:solidFill>
                <a:latin typeface="+mn-lt"/>
                <a:ea typeface="+mn-ea"/>
                <a:cs typeface="+mn-cs"/>
              </a:rPr>
              <a:t>Gwennan James</a:t>
            </a:r>
          </a:p>
          <a:p>
            <a:pPr algn="l"/>
            <a:r>
              <a:rPr lang="en-US" sz="2200" dirty="0">
                <a:solidFill>
                  <a:srgbClr val="FFFFFF"/>
                </a:solidFill>
              </a:rPr>
              <a:t>2501549</a:t>
            </a:r>
            <a:endParaRPr lang="en-US" sz="2200" kern="1200" dirty="0">
              <a:solidFill>
                <a:srgbClr val="FFFFFF"/>
              </a:solidFill>
              <a:latin typeface="+mn-lt"/>
              <a:ea typeface="+mn-ea"/>
              <a:cs typeface="+mn-cs"/>
            </a:endParaRPr>
          </a:p>
        </p:txBody>
      </p:sp>
      <p:pic>
        <p:nvPicPr>
          <p:cNvPr id="1030" name="Picture 6" descr="Working with young people to prevent ...">
            <a:extLst>
              <a:ext uri="{FF2B5EF4-FFF2-40B4-BE49-F238E27FC236}">
                <a16:creationId xmlns:a16="http://schemas.microsoft.com/office/drawing/2014/main" id="{E495DE18-E5B2-C099-97F1-7CEFDA9721CC}"/>
              </a:ext>
            </a:extLst>
          </p:cNvPr>
          <p:cNvPicPr>
            <a:picLocks noChangeAspect="1" noChangeArrowheads="1"/>
          </p:cNvPicPr>
          <p:nvPr/>
        </p:nvPicPr>
        <p:blipFill>
          <a:blip r:embed="rId2">
            <a:alphaModFix amt="90000"/>
            <a:extLst>
              <a:ext uri="{28A0092B-C50C-407E-A947-70E740481C1C}">
                <a14:useLocalDpi xmlns:a14="http://schemas.microsoft.com/office/drawing/2010/main" val="0"/>
              </a:ext>
            </a:extLst>
          </a:blip>
          <a:stretch>
            <a:fillRect/>
          </a:stretch>
        </p:blipFill>
        <p:spPr bwMode="auto">
          <a:xfrm>
            <a:off x="6977743" y="897621"/>
            <a:ext cx="4376057" cy="245059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Adverse Childhood Experiences (ACEs)">
            <a:extLst>
              <a:ext uri="{FF2B5EF4-FFF2-40B4-BE49-F238E27FC236}">
                <a16:creationId xmlns:a16="http://schemas.microsoft.com/office/drawing/2014/main" id="{16439597-209A-C1A2-8036-167677182D47}"/>
              </a:ext>
            </a:extLst>
          </p:cNvPr>
          <p:cNvPicPr>
            <a:picLocks noChangeAspect="1" noChangeArrowheads="1"/>
          </p:cNvPicPr>
          <p:nvPr/>
        </p:nvPicPr>
        <p:blipFill>
          <a:blip r:embed="rId3">
            <a:alphaModFix amt="90000"/>
            <a:extLst>
              <a:ext uri="{28A0092B-C50C-407E-A947-70E740481C1C}">
                <a14:useLocalDpi xmlns:a14="http://schemas.microsoft.com/office/drawing/2010/main" val="0"/>
              </a:ext>
            </a:extLst>
          </a:blip>
          <a:stretch>
            <a:fillRect/>
          </a:stretch>
        </p:blipFill>
        <p:spPr bwMode="auto">
          <a:xfrm>
            <a:off x="6774261" y="3590198"/>
            <a:ext cx="4579539" cy="2289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73900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Frame 11">
            <a:extLst>
              <a:ext uri="{FF2B5EF4-FFF2-40B4-BE49-F238E27FC236}">
                <a16:creationId xmlns:a16="http://schemas.microsoft.com/office/drawing/2014/main" id="{DD7EAFE6-2BB9-41FB-9CF4-588CFC708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32768DCD-B824-413A-B330-8D57ADB372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a:extLst>
              <a:ext uri="{FF2B5EF4-FFF2-40B4-BE49-F238E27FC236}">
                <a16:creationId xmlns:a16="http://schemas.microsoft.com/office/drawing/2014/main" id="{19F9CD66-32FC-448F-B4C5-67D17508A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49905C-8E62-0F3F-BBD5-B59E538C1ECF}"/>
              </a:ext>
            </a:extLst>
          </p:cNvPr>
          <p:cNvSpPr>
            <a:spLocks noGrp="1"/>
          </p:cNvSpPr>
          <p:nvPr>
            <p:ph type="title"/>
          </p:nvPr>
        </p:nvSpPr>
        <p:spPr>
          <a:xfrm>
            <a:off x="838199" y="0"/>
            <a:ext cx="10515600" cy="2076450"/>
          </a:xfrm>
        </p:spPr>
        <p:txBody>
          <a:bodyPr vert="horz" lIns="91440" tIns="45720" rIns="91440" bIns="45720" rtlCol="0" anchor="b">
            <a:normAutofit/>
          </a:bodyPr>
          <a:lstStyle/>
          <a:p>
            <a:r>
              <a:rPr lang="en-US" sz="4400" dirty="0">
                <a:gradFill flip="none" rotWithShape="1">
                  <a:gsLst>
                    <a:gs pos="0">
                      <a:schemeClr val="accent5">
                        <a:alpha val="70000"/>
                      </a:schemeClr>
                    </a:gs>
                    <a:gs pos="100000">
                      <a:schemeClr val="accent1">
                        <a:alpha val="70000"/>
                      </a:schemeClr>
                    </a:gs>
                  </a:gsLst>
                  <a:lin ang="0" scaled="1"/>
                  <a:tileRect/>
                </a:gradFill>
              </a:rPr>
              <a:t>AI Statement </a:t>
            </a:r>
          </a:p>
        </p:txBody>
      </p:sp>
      <p:sp>
        <p:nvSpPr>
          <p:cNvPr id="7" name="TextBox 6">
            <a:extLst>
              <a:ext uri="{FF2B5EF4-FFF2-40B4-BE49-F238E27FC236}">
                <a16:creationId xmlns:a16="http://schemas.microsoft.com/office/drawing/2014/main" id="{D2AF520D-5C2F-B428-D773-0DA22AA00499}"/>
              </a:ext>
            </a:extLst>
          </p:cNvPr>
          <p:cNvSpPr txBox="1"/>
          <p:nvPr/>
        </p:nvSpPr>
        <p:spPr>
          <a:xfrm>
            <a:off x="838199" y="2428875"/>
            <a:ext cx="8467725" cy="2986087"/>
          </a:xfrm>
          <a:prstGeom prst="rect">
            <a:avLst/>
          </a:prstGeom>
        </p:spPr>
        <p:txBody>
          <a:bodyPr vert="horz" lIns="91440" tIns="45720" rIns="91440" bIns="45720" rtlCol="0">
            <a:normAutofit/>
          </a:bodyPr>
          <a:lstStyle/>
          <a:p>
            <a:pPr>
              <a:lnSpc>
                <a:spcPct val="110000"/>
              </a:lnSpc>
              <a:spcAft>
                <a:spcPts val="800"/>
              </a:spcAft>
              <a:buClr>
                <a:schemeClr val="tx2">
                  <a:lumMod val="10000"/>
                  <a:lumOff val="90000"/>
                </a:schemeClr>
              </a:buClr>
              <a:buSzPct val="80000"/>
            </a:pPr>
            <a:r>
              <a:rPr lang="en-US" sz="2400" dirty="0">
                <a:solidFill>
                  <a:schemeClr val="tx2">
                    <a:alpha val="60000"/>
                  </a:schemeClr>
                </a:solidFill>
                <a:effectLst/>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p>
        </p:txBody>
      </p:sp>
    </p:spTree>
    <p:extLst>
      <p:ext uri="{BB962C8B-B14F-4D97-AF65-F5344CB8AC3E}">
        <p14:creationId xmlns:p14="http://schemas.microsoft.com/office/powerpoint/2010/main" val="1309708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014F057-06B2-A677-3220-6EF229B020D9}"/>
            </a:ext>
          </a:extLst>
        </p:cNvPr>
        <p:cNvGrpSpPr/>
        <p:nvPr/>
      </p:nvGrpSpPr>
      <p:grpSpPr>
        <a:xfrm>
          <a:off x="0" y="0"/>
          <a:ext cx="0" cy="0"/>
          <a:chOff x="0" y="0"/>
          <a:chExt cx="0" cy="0"/>
        </a:xfrm>
      </p:grpSpPr>
      <p:sp>
        <p:nvSpPr>
          <p:cNvPr id="12" name="Frame 11">
            <a:extLst>
              <a:ext uri="{FF2B5EF4-FFF2-40B4-BE49-F238E27FC236}">
                <a16:creationId xmlns:a16="http://schemas.microsoft.com/office/drawing/2014/main" id="{D83A61CA-404F-2826-E9C3-5F5E22437D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C737034D-027B-BFA3-5C1E-6A4515ACD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a:extLst>
              <a:ext uri="{FF2B5EF4-FFF2-40B4-BE49-F238E27FC236}">
                <a16:creationId xmlns:a16="http://schemas.microsoft.com/office/drawing/2014/main" id="{FAFCD35F-D0F7-B5C8-E112-01CBC2D3F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39B620-2992-7710-A270-FAD23DC273C3}"/>
              </a:ext>
            </a:extLst>
          </p:cNvPr>
          <p:cNvSpPr>
            <a:spLocks noGrp="1"/>
          </p:cNvSpPr>
          <p:nvPr>
            <p:ph type="title"/>
          </p:nvPr>
        </p:nvSpPr>
        <p:spPr>
          <a:xfrm>
            <a:off x="838199" y="-577515"/>
            <a:ext cx="10515600" cy="2076450"/>
          </a:xfrm>
        </p:spPr>
        <p:txBody>
          <a:bodyPr vert="horz" lIns="91440" tIns="45720" rIns="91440" bIns="45720" rtlCol="0" anchor="b">
            <a:normAutofit/>
          </a:bodyPr>
          <a:lstStyle/>
          <a:p>
            <a:r>
              <a:rPr lang="en-US" sz="4400" dirty="0">
                <a:gradFill flip="none" rotWithShape="1">
                  <a:gsLst>
                    <a:gs pos="0">
                      <a:schemeClr val="accent5">
                        <a:alpha val="70000"/>
                      </a:schemeClr>
                    </a:gs>
                    <a:gs pos="100000">
                      <a:schemeClr val="accent1">
                        <a:alpha val="70000"/>
                      </a:schemeClr>
                    </a:gs>
                  </a:gsLst>
                  <a:lin ang="0" scaled="1"/>
                  <a:tileRect/>
                </a:gradFill>
              </a:rPr>
              <a:t>Reference list -</a:t>
            </a:r>
          </a:p>
        </p:txBody>
      </p:sp>
      <p:sp>
        <p:nvSpPr>
          <p:cNvPr id="7" name="TextBox 6">
            <a:extLst>
              <a:ext uri="{FF2B5EF4-FFF2-40B4-BE49-F238E27FC236}">
                <a16:creationId xmlns:a16="http://schemas.microsoft.com/office/drawing/2014/main" id="{041FF241-D1AC-10DB-6B37-C4380390E318}"/>
              </a:ext>
            </a:extLst>
          </p:cNvPr>
          <p:cNvSpPr txBox="1"/>
          <p:nvPr/>
        </p:nvSpPr>
        <p:spPr>
          <a:xfrm>
            <a:off x="838199" y="1706980"/>
            <a:ext cx="10696075" cy="4453188"/>
          </a:xfrm>
          <a:prstGeom prst="rect">
            <a:avLst/>
          </a:prstGeom>
        </p:spPr>
        <p:txBody>
          <a:bodyPr vert="horz" lIns="91440" tIns="45720" rIns="91440" bIns="45720" rtlCol="0">
            <a:normAutofit/>
          </a:bodyPr>
          <a:lstStyle/>
          <a:p>
            <a:pPr>
              <a:lnSpc>
                <a:spcPct val="110000"/>
              </a:lnSpc>
              <a:spcAft>
                <a:spcPts val="800"/>
              </a:spcAft>
              <a:buClr>
                <a:schemeClr val="tx2">
                  <a:lumMod val="10000"/>
                  <a:lumOff val="90000"/>
                </a:schemeClr>
              </a:buClr>
              <a:buSzPct val="80000"/>
            </a:pPr>
            <a:r>
              <a:rPr lang="en-GB" dirty="0" err="1"/>
              <a:t>Alhowaymel</a:t>
            </a:r>
            <a:r>
              <a:rPr lang="en-GB" dirty="0"/>
              <a:t>, F., </a:t>
            </a:r>
            <a:r>
              <a:rPr lang="en-GB" dirty="0" err="1"/>
              <a:t>Kalmakis</a:t>
            </a:r>
            <a:r>
              <a:rPr lang="en-GB" dirty="0"/>
              <a:t>, K. and </a:t>
            </a:r>
            <a:r>
              <a:rPr lang="en-GB" dirty="0" err="1"/>
              <a:t>Jacelon</a:t>
            </a:r>
            <a:r>
              <a:rPr lang="en-GB" dirty="0"/>
              <a:t>, C. (2021) ‘Developing the Concept of Adverse Childhood Experiences: A Global Perspective’, </a:t>
            </a:r>
            <a:r>
              <a:rPr lang="en-GB" i="1" dirty="0"/>
              <a:t>Journal of Paediatric Nursing</a:t>
            </a:r>
            <a:r>
              <a:rPr lang="en-GB" dirty="0"/>
              <a:t>, 56, pp. 18-23. Available at: </a:t>
            </a:r>
            <a:r>
              <a:rPr lang="en-GB" u="sng" dirty="0">
                <a:hlinkClick r:id="rId2"/>
              </a:rPr>
              <a:t>https://www.sciencedirect.com/science/article/pii/S0882596320306151?casa_token=3iimh_NKP6EAAAAA:o5UwYNtPLphA5Y0z5J22yMx7tpPMSslsmn8YW8klClOQ33vaUDyd-DP7biF6-6oG0aiLWNhZkw</a:t>
            </a:r>
            <a:r>
              <a:rPr lang="en-GB" dirty="0"/>
              <a:t> (Accessed: 29 April 2026).</a:t>
            </a:r>
          </a:p>
          <a:p>
            <a:pPr>
              <a:lnSpc>
                <a:spcPct val="110000"/>
              </a:lnSpc>
              <a:spcAft>
                <a:spcPts val="800"/>
              </a:spcAft>
              <a:buClr>
                <a:schemeClr val="tx2">
                  <a:lumMod val="10000"/>
                  <a:lumOff val="90000"/>
                </a:schemeClr>
              </a:buClr>
              <a:buSzPct val="80000"/>
            </a:pPr>
            <a:r>
              <a:rPr lang="en-GB" dirty="0"/>
              <a:t>Anderson, J. and Kras, K. (2005) ‘Revisiting Albert Bandura’s Social Learning Theory to Better Understand and Assist Victims of Intimate Personal Violence’, </a:t>
            </a:r>
            <a:r>
              <a:rPr lang="en-GB" i="1" dirty="0"/>
              <a:t>Women &amp; Criminal Justice</a:t>
            </a:r>
            <a:r>
              <a:rPr lang="en-GB" dirty="0"/>
              <a:t>, 17, pp. 99-124. Available at: </a:t>
            </a:r>
            <a:r>
              <a:rPr lang="en-GB" u="sng" dirty="0">
                <a:hlinkClick r:id="rId3"/>
              </a:rPr>
              <a:t>https://www-tandfonline-com.uwtsd.idm.oclc.org/doi/abs/10.1300/J012v17n01_05</a:t>
            </a:r>
            <a:r>
              <a:rPr lang="en-GB" dirty="0"/>
              <a:t> (Accessed: 2 May 2026).</a:t>
            </a:r>
          </a:p>
          <a:p>
            <a:pPr>
              <a:lnSpc>
                <a:spcPct val="110000"/>
              </a:lnSpc>
              <a:spcAft>
                <a:spcPts val="800"/>
              </a:spcAft>
              <a:buClr>
                <a:schemeClr val="tx2">
                  <a:lumMod val="10000"/>
                  <a:lumOff val="90000"/>
                </a:schemeClr>
              </a:buClr>
              <a:buSzPct val="80000"/>
            </a:pPr>
            <a:r>
              <a:rPr lang="en-GB" dirty="0"/>
              <a:t>Basto-Pereira, M. and Farrington, D. (2022) ‘Developmental predictors of offending and persistence in crime: A systematic review of meta-analyses’, </a:t>
            </a:r>
            <a:r>
              <a:rPr lang="en-GB" i="1" dirty="0"/>
              <a:t>Aggression and Violent </a:t>
            </a:r>
            <a:r>
              <a:rPr lang="en-GB" i="1" dirty="0" err="1"/>
              <a:t>Behavior</a:t>
            </a:r>
            <a:r>
              <a:rPr lang="en-GB" dirty="0"/>
              <a:t>, 65, pp. 1-11. Available at: </a:t>
            </a:r>
            <a:r>
              <a:rPr lang="en-GB" u="sng" dirty="0">
                <a:hlinkClick r:id="rId4"/>
              </a:rPr>
              <a:t>https://www.sciencedirect.com/science/article/pii/S1359178922000428</a:t>
            </a:r>
            <a:r>
              <a:rPr lang="en-GB" dirty="0"/>
              <a:t> (Accessed: 1 May 2026). </a:t>
            </a:r>
          </a:p>
          <a:p>
            <a:pPr>
              <a:lnSpc>
                <a:spcPct val="110000"/>
              </a:lnSpc>
              <a:spcAft>
                <a:spcPts val="800"/>
              </a:spcAft>
              <a:buClr>
                <a:schemeClr val="tx2">
                  <a:lumMod val="10000"/>
                  <a:lumOff val="90000"/>
                </a:schemeClr>
              </a:buClr>
              <a:buSzPct val="80000"/>
            </a:pPr>
            <a:endParaRPr lang="en-GB" dirty="0"/>
          </a:p>
          <a:p>
            <a:pPr>
              <a:lnSpc>
                <a:spcPct val="110000"/>
              </a:lnSpc>
              <a:spcAft>
                <a:spcPts val="800"/>
              </a:spcAft>
              <a:buClr>
                <a:schemeClr val="tx2">
                  <a:lumMod val="10000"/>
                  <a:lumOff val="90000"/>
                </a:schemeClr>
              </a:buClr>
              <a:buSzPct val="80000"/>
            </a:pPr>
            <a:endParaRPr lang="en-US" sz="2400" dirty="0">
              <a:solidFill>
                <a:schemeClr val="tx2">
                  <a:alpha val="60000"/>
                </a:schemeClr>
              </a:solidFill>
              <a:effectLst/>
            </a:endParaRPr>
          </a:p>
        </p:txBody>
      </p:sp>
    </p:spTree>
    <p:extLst>
      <p:ext uri="{BB962C8B-B14F-4D97-AF65-F5344CB8AC3E}">
        <p14:creationId xmlns:p14="http://schemas.microsoft.com/office/powerpoint/2010/main" val="17036774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C65B62A-C7D3-D4AB-DCB2-306E38B85B07}"/>
            </a:ext>
          </a:extLst>
        </p:cNvPr>
        <p:cNvGrpSpPr/>
        <p:nvPr/>
      </p:nvGrpSpPr>
      <p:grpSpPr>
        <a:xfrm>
          <a:off x="0" y="0"/>
          <a:ext cx="0" cy="0"/>
          <a:chOff x="0" y="0"/>
          <a:chExt cx="0" cy="0"/>
        </a:xfrm>
      </p:grpSpPr>
      <p:sp>
        <p:nvSpPr>
          <p:cNvPr id="12" name="Frame 11">
            <a:extLst>
              <a:ext uri="{FF2B5EF4-FFF2-40B4-BE49-F238E27FC236}">
                <a16:creationId xmlns:a16="http://schemas.microsoft.com/office/drawing/2014/main" id="{D148C0C2-0316-E63A-30C9-C68EAF7C9C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5EAB8899-40CD-E7CE-D727-2C48FD01C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a:extLst>
              <a:ext uri="{FF2B5EF4-FFF2-40B4-BE49-F238E27FC236}">
                <a16:creationId xmlns:a16="http://schemas.microsoft.com/office/drawing/2014/main" id="{031DAD7F-FDA1-5DCB-30E4-EEC82035A0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12F9E7-48A1-938D-FC67-42948ACB4EB3}"/>
              </a:ext>
            </a:extLst>
          </p:cNvPr>
          <p:cNvSpPr>
            <a:spLocks noGrp="1"/>
          </p:cNvSpPr>
          <p:nvPr>
            <p:ph type="title"/>
          </p:nvPr>
        </p:nvSpPr>
        <p:spPr>
          <a:xfrm>
            <a:off x="838199" y="-577515"/>
            <a:ext cx="10515600" cy="2076450"/>
          </a:xfrm>
        </p:spPr>
        <p:txBody>
          <a:bodyPr vert="horz" lIns="91440" tIns="45720" rIns="91440" bIns="45720" rtlCol="0" anchor="b">
            <a:normAutofit/>
          </a:bodyPr>
          <a:lstStyle/>
          <a:p>
            <a:r>
              <a:rPr lang="en-US" sz="4400" dirty="0">
                <a:gradFill flip="none" rotWithShape="1">
                  <a:gsLst>
                    <a:gs pos="0">
                      <a:schemeClr val="accent5">
                        <a:alpha val="70000"/>
                      </a:schemeClr>
                    </a:gs>
                    <a:gs pos="100000">
                      <a:schemeClr val="accent1">
                        <a:alpha val="70000"/>
                      </a:schemeClr>
                    </a:gs>
                  </a:gsLst>
                  <a:lin ang="0" scaled="1"/>
                  <a:tileRect/>
                </a:gradFill>
              </a:rPr>
              <a:t>Reference list -</a:t>
            </a:r>
          </a:p>
        </p:txBody>
      </p:sp>
      <p:sp>
        <p:nvSpPr>
          <p:cNvPr id="7" name="TextBox 6">
            <a:extLst>
              <a:ext uri="{FF2B5EF4-FFF2-40B4-BE49-F238E27FC236}">
                <a16:creationId xmlns:a16="http://schemas.microsoft.com/office/drawing/2014/main" id="{822CE6F6-7026-D447-4C6B-847C7B31F593}"/>
              </a:ext>
            </a:extLst>
          </p:cNvPr>
          <p:cNvSpPr txBox="1"/>
          <p:nvPr/>
        </p:nvSpPr>
        <p:spPr>
          <a:xfrm>
            <a:off x="838199" y="1706980"/>
            <a:ext cx="10696075" cy="4453188"/>
          </a:xfrm>
          <a:prstGeom prst="rect">
            <a:avLst/>
          </a:prstGeom>
        </p:spPr>
        <p:txBody>
          <a:bodyPr vert="horz" lIns="91440" tIns="45720" rIns="91440" bIns="45720" rtlCol="0">
            <a:normAutofit lnSpcReduction="10000"/>
          </a:bodyPr>
          <a:lstStyle/>
          <a:p>
            <a:pPr>
              <a:lnSpc>
                <a:spcPct val="110000"/>
              </a:lnSpc>
              <a:spcAft>
                <a:spcPts val="800"/>
              </a:spcAft>
              <a:buClr>
                <a:schemeClr val="tx2">
                  <a:lumMod val="10000"/>
                  <a:lumOff val="90000"/>
                </a:schemeClr>
              </a:buClr>
              <a:buSzPct val="80000"/>
            </a:pPr>
            <a:r>
              <a:rPr lang="en-GB" dirty="0"/>
              <a:t>Basto-Pereira, M., Gouveia-Pereira, M., Pereira, C., Barrett, E., Lawler, S., Newton, N., Stapinski, L., Prior, K., Costa, M., Ximenes, J., Rocha, A., Michel, G., Garcia, M., </a:t>
            </a:r>
            <a:r>
              <a:rPr lang="en-GB" dirty="0" err="1"/>
              <a:t>Rouchy</a:t>
            </a:r>
            <a:r>
              <a:rPr lang="en-GB" dirty="0"/>
              <a:t>, E., Al Shawi, A., Sarhan, Y., Fulano, C., Magaia, A., El-</a:t>
            </a:r>
            <a:r>
              <a:rPr lang="en-GB" dirty="0" err="1"/>
              <a:t>Astal</a:t>
            </a:r>
            <a:r>
              <a:rPr lang="en-GB" dirty="0"/>
              <a:t>, S., Alattar, K., Sabbah, K., </a:t>
            </a:r>
            <a:r>
              <a:rPr lang="en-GB" dirty="0" err="1"/>
              <a:t>Holtzhausen</a:t>
            </a:r>
            <a:r>
              <a:rPr lang="en-GB" dirty="0"/>
              <a:t>, L., Campbell, E., Villanueva, L., Gomis-Pomares, A., Adrián, J., Cuervo, K. and </a:t>
            </a:r>
            <a:r>
              <a:rPr lang="en-GB" dirty="0" err="1"/>
              <a:t>Sakulku</a:t>
            </a:r>
            <a:r>
              <a:rPr lang="en-GB" dirty="0"/>
              <a:t>, J. (2022) ‘The global impact of adverse childhood experiences on criminal behaviour: A cross-continental study’, </a:t>
            </a:r>
            <a:r>
              <a:rPr lang="en-GB" i="1" dirty="0"/>
              <a:t>Child Abuse &amp; Neglect</a:t>
            </a:r>
            <a:r>
              <a:rPr lang="en-GB" dirty="0"/>
              <a:t>, 124, pp. 1-12. Available at: </a:t>
            </a:r>
            <a:r>
              <a:rPr lang="en-GB" u="sng" dirty="0">
                <a:hlinkClick r:id="rId2"/>
              </a:rPr>
              <a:t>https://www.sciencedirect.com/science/article/pii/S0145213421005287?casa_token=B2NIesUsWjYAAAAA:rCm-Txpx8jxfhTX6fREeHXQnOZsUqQSb6Nf2l22Nmq4Ka4ULcYd0JateONMLstFu2pT5dHPP7Q</a:t>
            </a:r>
            <a:r>
              <a:rPr lang="en-GB" dirty="0"/>
              <a:t> (Accessed: 29 April 2026).</a:t>
            </a:r>
          </a:p>
          <a:p>
            <a:pPr>
              <a:lnSpc>
                <a:spcPct val="110000"/>
              </a:lnSpc>
              <a:spcAft>
                <a:spcPts val="800"/>
              </a:spcAft>
              <a:buClr>
                <a:schemeClr val="tx2">
                  <a:lumMod val="10000"/>
                  <a:lumOff val="90000"/>
                </a:schemeClr>
              </a:buClr>
              <a:buSzPct val="80000"/>
            </a:pPr>
            <a:r>
              <a:rPr lang="en-GB" dirty="0"/>
              <a:t>Bland, V., Lambie, I., Best, C. (2018) ‘Does childhood neglect contribute to violent </a:t>
            </a:r>
            <a:r>
              <a:rPr lang="en-GB" dirty="0" err="1"/>
              <a:t>behavior</a:t>
            </a:r>
            <a:r>
              <a:rPr lang="en-GB" dirty="0"/>
              <a:t> in adulthood? A review of possible links’, </a:t>
            </a:r>
            <a:r>
              <a:rPr lang="en-GB" i="1" dirty="0"/>
              <a:t>Clinical Psychology Review</a:t>
            </a:r>
            <a:r>
              <a:rPr lang="en-GB" dirty="0"/>
              <a:t>, 60, pp. 126-135. Available at:  </a:t>
            </a:r>
            <a:r>
              <a:rPr lang="en-GB" u="sng" dirty="0">
                <a:hlinkClick r:id="rId3"/>
              </a:rPr>
              <a:t>https://www.sciencedirect.com/science/article/pii/S0272735816305293?via%3Dihub</a:t>
            </a:r>
            <a:r>
              <a:rPr lang="en-GB" dirty="0"/>
              <a:t> (Accessed: 2 May 2026). </a:t>
            </a:r>
          </a:p>
          <a:p>
            <a:pPr>
              <a:lnSpc>
                <a:spcPct val="110000"/>
              </a:lnSpc>
              <a:spcAft>
                <a:spcPts val="800"/>
              </a:spcAft>
              <a:buClr>
                <a:schemeClr val="tx2">
                  <a:lumMod val="10000"/>
                  <a:lumOff val="90000"/>
                </a:schemeClr>
              </a:buClr>
              <a:buSzPct val="80000"/>
            </a:pPr>
            <a:endParaRPr lang="en-GB" dirty="0"/>
          </a:p>
          <a:p>
            <a:pPr>
              <a:lnSpc>
                <a:spcPct val="110000"/>
              </a:lnSpc>
              <a:spcAft>
                <a:spcPts val="800"/>
              </a:spcAft>
              <a:buClr>
                <a:schemeClr val="tx2">
                  <a:lumMod val="10000"/>
                  <a:lumOff val="90000"/>
                </a:schemeClr>
              </a:buClr>
              <a:buSzPct val="80000"/>
            </a:pPr>
            <a:endParaRPr lang="en-US" sz="2400" dirty="0">
              <a:solidFill>
                <a:schemeClr val="tx2">
                  <a:alpha val="60000"/>
                </a:schemeClr>
              </a:solidFill>
              <a:effectLst/>
            </a:endParaRPr>
          </a:p>
        </p:txBody>
      </p:sp>
    </p:spTree>
    <p:extLst>
      <p:ext uri="{BB962C8B-B14F-4D97-AF65-F5344CB8AC3E}">
        <p14:creationId xmlns:p14="http://schemas.microsoft.com/office/powerpoint/2010/main" val="36384988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1DBF35F-7F4B-896A-E672-036AACBB13AB}"/>
            </a:ext>
          </a:extLst>
        </p:cNvPr>
        <p:cNvGrpSpPr/>
        <p:nvPr/>
      </p:nvGrpSpPr>
      <p:grpSpPr>
        <a:xfrm>
          <a:off x="0" y="0"/>
          <a:ext cx="0" cy="0"/>
          <a:chOff x="0" y="0"/>
          <a:chExt cx="0" cy="0"/>
        </a:xfrm>
      </p:grpSpPr>
      <p:sp>
        <p:nvSpPr>
          <p:cNvPr id="12" name="Frame 11">
            <a:extLst>
              <a:ext uri="{FF2B5EF4-FFF2-40B4-BE49-F238E27FC236}">
                <a16:creationId xmlns:a16="http://schemas.microsoft.com/office/drawing/2014/main" id="{F5F75495-055E-304B-DAB2-183D407E4A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649413C1-8F8E-17BC-4EEA-78705D2002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a:extLst>
              <a:ext uri="{FF2B5EF4-FFF2-40B4-BE49-F238E27FC236}">
                <a16:creationId xmlns:a16="http://schemas.microsoft.com/office/drawing/2014/main" id="{FF30AE37-33B6-FB2C-B5F7-CB316D58BC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44F51F-25F2-5921-F446-60B5434FAF22}"/>
              </a:ext>
            </a:extLst>
          </p:cNvPr>
          <p:cNvSpPr>
            <a:spLocks noGrp="1"/>
          </p:cNvSpPr>
          <p:nvPr>
            <p:ph type="title"/>
          </p:nvPr>
        </p:nvSpPr>
        <p:spPr>
          <a:xfrm>
            <a:off x="838199" y="-577515"/>
            <a:ext cx="10515600" cy="2076450"/>
          </a:xfrm>
        </p:spPr>
        <p:txBody>
          <a:bodyPr vert="horz" lIns="91440" tIns="45720" rIns="91440" bIns="45720" rtlCol="0" anchor="b">
            <a:normAutofit/>
          </a:bodyPr>
          <a:lstStyle/>
          <a:p>
            <a:r>
              <a:rPr lang="en-US" sz="4400" dirty="0">
                <a:gradFill flip="none" rotWithShape="1">
                  <a:gsLst>
                    <a:gs pos="0">
                      <a:schemeClr val="accent5">
                        <a:alpha val="70000"/>
                      </a:schemeClr>
                    </a:gs>
                    <a:gs pos="100000">
                      <a:schemeClr val="accent1">
                        <a:alpha val="70000"/>
                      </a:schemeClr>
                    </a:gs>
                  </a:gsLst>
                  <a:lin ang="0" scaled="1"/>
                  <a:tileRect/>
                </a:gradFill>
              </a:rPr>
              <a:t>Reference list -</a:t>
            </a:r>
          </a:p>
        </p:txBody>
      </p:sp>
      <p:sp>
        <p:nvSpPr>
          <p:cNvPr id="7" name="TextBox 6">
            <a:extLst>
              <a:ext uri="{FF2B5EF4-FFF2-40B4-BE49-F238E27FC236}">
                <a16:creationId xmlns:a16="http://schemas.microsoft.com/office/drawing/2014/main" id="{C08A22FD-B79B-ADD3-D632-F2638D7B27C0}"/>
              </a:ext>
            </a:extLst>
          </p:cNvPr>
          <p:cNvSpPr txBox="1"/>
          <p:nvPr/>
        </p:nvSpPr>
        <p:spPr>
          <a:xfrm>
            <a:off x="838199" y="1706980"/>
            <a:ext cx="10696075" cy="4453188"/>
          </a:xfrm>
          <a:prstGeom prst="rect">
            <a:avLst/>
          </a:prstGeom>
        </p:spPr>
        <p:txBody>
          <a:bodyPr vert="horz" lIns="91440" tIns="45720" rIns="91440" bIns="45720" rtlCol="0">
            <a:normAutofit fontScale="92500" lnSpcReduction="20000"/>
          </a:bodyPr>
          <a:lstStyle/>
          <a:p>
            <a:pPr>
              <a:lnSpc>
                <a:spcPct val="110000"/>
              </a:lnSpc>
              <a:spcAft>
                <a:spcPts val="800"/>
              </a:spcAft>
              <a:buClr>
                <a:schemeClr val="tx2">
                  <a:lumMod val="10000"/>
                  <a:lumOff val="90000"/>
                </a:schemeClr>
              </a:buClr>
              <a:buSzPct val="80000"/>
            </a:pPr>
            <a:r>
              <a:rPr lang="en-GB" dirty="0" err="1"/>
              <a:t>Broekhof</a:t>
            </a:r>
            <a:r>
              <a:rPr lang="en-GB" dirty="0"/>
              <a:t>. R., Nordahl, H., </a:t>
            </a:r>
            <a:r>
              <a:rPr lang="en-GB" u="sng" dirty="0" err="1">
                <a:hlinkClick r:id="rId2"/>
              </a:rPr>
              <a:t>Bjørnelv</a:t>
            </a:r>
            <a:r>
              <a:rPr lang="en-GB" dirty="0"/>
              <a:t>, S. and Selvik, S. (2022) ‘Prevalence of adverse childhood experiences and their co-occurrence in a large population of adolescents: a Young HUNT 3 Study’, </a:t>
            </a:r>
            <a:r>
              <a:rPr lang="en-GB" i="1" dirty="0"/>
              <a:t>Social Psychiatry and Psychiatry Epidemiology</a:t>
            </a:r>
            <a:r>
              <a:rPr lang="en-GB" dirty="0"/>
              <a:t>, 57, pp. 2359-2366. Available at: </a:t>
            </a:r>
            <a:r>
              <a:rPr lang="en-GB" u="sng" dirty="0">
                <a:hlinkClick r:id="rId3"/>
              </a:rPr>
              <a:t>https://link.springer.com/article/10.1007/s00127-022-02277-z</a:t>
            </a:r>
            <a:r>
              <a:rPr lang="en-GB" dirty="0"/>
              <a:t> (Accessed: 1 May 2026).</a:t>
            </a:r>
            <a:r>
              <a:rPr lang="en-GB" i="1" dirty="0"/>
              <a:t> </a:t>
            </a:r>
            <a:endParaRPr lang="en-GB" dirty="0"/>
          </a:p>
          <a:p>
            <a:pPr>
              <a:lnSpc>
                <a:spcPct val="110000"/>
              </a:lnSpc>
              <a:spcAft>
                <a:spcPts val="800"/>
              </a:spcAft>
              <a:buClr>
                <a:schemeClr val="tx2">
                  <a:lumMod val="10000"/>
                  <a:lumOff val="90000"/>
                </a:schemeClr>
              </a:buClr>
              <a:buSzPct val="80000"/>
            </a:pPr>
            <a:r>
              <a:rPr lang="en-GB" dirty="0"/>
              <a:t>Craig, J., Piquero, A., Farrington, D. and </a:t>
            </a:r>
            <a:r>
              <a:rPr lang="en-GB" dirty="0" err="1"/>
              <a:t>Ttofi</a:t>
            </a:r>
            <a:r>
              <a:rPr lang="en-GB" dirty="0"/>
              <a:t>, M. (2017) ‘A little early risk goes a long bad way: Adverse childhood experiences and life-course offending in the Cambridge study’, </a:t>
            </a:r>
            <a:r>
              <a:rPr lang="en-GB" i="1" dirty="0"/>
              <a:t>Journal of Criminal Justice</a:t>
            </a:r>
            <a:r>
              <a:rPr lang="en-GB" dirty="0"/>
              <a:t>, 53, pp. 34-45. Available at: </a:t>
            </a:r>
            <a:r>
              <a:rPr lang="en-GB" u="sng" dirty="0">
                <a:hlinkClick r:id="rId4"/>
              </a:rPr>
              <a:t>https://www.sciencedirect.com/science/article/pii/S0047235217303707?casa_token=Cz4a9yluH4MAAAAA:tWirl5Eqdx9cGSJHNZfaUs3w_XJ85MqkwY2QVLij5CY0xgRi3PqgtEJSeJJprxu9fy6bk7uwyw</a:t>
            </a:r>
            <a:r>
              <a:rPr lang="en-GB" dirty="0"/>
              <a:t> (Accessed: 29 April 2026).</a:t>
            </a:r>
          </a:p>
          <a:p>
            <a:pPr>
              <a:lnSpc>
                <a:spcPct val="110000"/>
              </a:lnSpc>
              <a:spcAft>
                <a:spcPts val="800"/>
              </a:spcAft>
              <a:buClr>
                <a:schemeClr val="tx2">
                  <a:lumMod val="10000"/>
                  <a:lumOff val="90000"/>
                </a:schemeClr>
              </a:buClr>
              <a:buSzPct val="80000"/>
            </a:pPr>
            <a:r>
              <a:rPr lang="en-GB" dirty="0" err="1"/>
              <a:t>Dalsklev</a:t>
            </a:r>
            <a:r>
              <a:rPr lang="en-GB" dirty="0"/>
              <a:t>, M., Cunningham, T., Dempster, M. and Hanna, D. (2021) ‘Childhood Physical and Sexual Abuse as a Predictor of Reoffending: A Systematic Review’, </a:t>
            </a:r>
            <a:r>
              <a:rPr lang="en-GB" i="1" dirty="0"/>
              <a:t>Trauma, Violence &amp; Abuse</a:t>
            </a:r>
            <a:r>
              <a:rPr lang="en-GB" dirty="0"/>
              <a:t>, 23(3), pp. 605-618. Available at: </a:t>
            </a:r>
            <a:r>
              <a:rPr lang="en-GB" u="sng" dirty="0">
                <a:hlinkClick r:id="rId5"/>
              </a:rPr>
              <a:t>https://journals.sagepub.com/doi/full/10.1177/1524838019869082?casa_token=izKBX_ePYwAAAAAA%3AFcdjfLqyo89pmtLZq_WXX1WupfYw1mymuWWGCU5cnDPqYehcsNrZyJSdXzf5Ec4T1dB5zpUzQfI</a:t>
            </a:r>
            <a:r>
              <a:rPr lang="en-GB" dirty="0"/>
              <a:t> (Accessed: 1 May 2026).</a:t>
            </a:r>
          </a:p>
          <a:p>
            <a:pPr>
              <a:lnSpc>
                <a:spcPct val="110000"/>
              </a:lnSpc>
              <a:spcAft>
                <a:spcPts val="800"/>
              </a:spcAft>
              <a:buClr>
                <a:schemeClr val="tx2">
                  <a:lumMod val="10000"/>
                  <a:lumOff val="90000"/>
                </a:schemeClr>
              </a:buClr>
              <a:buSzPct val="80000"/>
            </a:pPr>
            <a:endParaRPr lang="en-GB" dirty="0"/>
          </a:p>
          <a:p>
            <a:pPr>
              <a:lnSpc>
                <a:spcPct val="110000"/>
              </a:lnSpc>
              <a:spcAft>
                <a:spcPts val="800"/>
              </a:spcAft>
              <a:buClr>
                <a:schemeClr val="tx2">
                  <a:lumMod val="10000"/>
                  <a:lumOff val="90000"/>
                </a:schemeClr>
              </a:buClr>
              <a:buSzPct val="80000"/>
            </a:pPr>
            <a:endParaRPr lang="en-US" sz="2400" dirty="0">
              <a:solidFill>
                <a:schemeClr val="tx2">
                  <a:alpha val="60000"/>
                </a:schemeClr>
              </a:solidFill>
              <a:effectLst/>
            </a:endParaRPr>
          </a:p>
        </p:txBody>
      </p:sp>
    </p:spTree>
    <p:extLst>
      <p:ext uri="{BB962C8B-B14F-4D97-AF65-F5344CB8AC3E}">
        <p14:creationId xmlns:p14="http://schemas.microsoft.com/office/powerpoint/2010/main" val="24034844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CF05BBA-D88F-5580-E07E-8BFCAA887174}"/>
            </a:ext>
          </a:extLst>
        </p:cNvPr>
        <p:cNvGrpSpPr/>
        <p:nvPr/>
      </p:nvGrpSpPr>
      <p:grpSpPr>
        <a:xfrm>
          <a:off x="0" y="0"/>
          <a:ext cx="0" cy="0"/>
          <a:chOff x="0" y="0"/>
          <a:chExt cx="0" cy="0"/>
        </a:xfrm>
      </p:grpSpPr>
      <p:sp>
        <p:nvSpPr>
          <p:cNvPr id="12" name="Frame 11">
            <a:extLst>
              <a:ext uri="{FF2B5EF4-FFF2-40B4-BE49-F238E27FC236}">
                <a16:creationId xmlns:a16="http://schemas.microsoft.com/office/drawing/2014/main" id="{4DC6E0BC-B4D8-3C3E-82FE-1582F50B9B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B932E452-0B17-0163-F8CC-050D53D34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a:extLst>
              <a:ext uri="{FF2B5EF4-FFF2-40B4-BE49-F238E27FC236}">
                <a16:creationId xmlns:a16="http://schemas.microsoft.com/office/drawing/2014/main" id="{414C5B64-4D25-641D-B074-81E82F7BCD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DC3FCA-9637-B7CF-6266-726978648499}"/>
              </a:ext>
            </a:extLst>
          </p:cNvPr>
          <p:cNvSpPr>
            <a:spLocks noGrp="1"/>
          </p:cNvSpPr>
          <p:nvPr>
            <p:ph type="title"/>
          </p:nvPr>
        </p:nvSpPr>
        <p:spPr>
          <a:xfrm>
            <a:off x="838199" y="-577515"/>
            <a:ext cx="10515600" cy="2076450"/>
          </a:xfrm>
        </p:spPr>
        <p:txBody>
          <a:bodyPr vert="horz" lIns="91440" tIns="45720" rIns="91440" bIns="45720" rtlCol="0" anchor="b">
            <a:normAutofit/>
          </a:bodyPr>
          <a:lstStyle/>
          <a:p>
            <a:r>
              <a:rPr lang="en-US" sz="4400" dirty="0">
                <a:gradFill flip="none" rotWithShape="1">
                  <a:gsLst>
                    <a:gs pos="0">
                      <a:schemeClr val="accent5">
                        <a:alpha val="70000"/>
                      </a:schemeClr>
                    </a:gs>
                    <a:gs pos="100000">
                      <a:schemeClr val="accent1">
                        <a:alpha val="70000"/>
                      </a:schemeClr>
                    </a:gs>
                  </a:gsLst>
                  <a:lin ang="0" scaled="1"/>
                  <a:tileRect/>
                </a:gradFill>
              </a:rPr>
              <a:t>Reference list -</a:t>
            </a:r>
          </a:p>
        </p:txBody>
      </p:sp>
      <p:sp>
        <p:nvSpPr>
          <p:cNvPr id="7" name="TextBox 6">
            <a:extLst>
              <a:ext uri="{FF2B5EF4-FFF2-40B4-BE49-F238E27FC236}">
                <a16:creationId xmlns:a16="http://schemas.microsoft.com/office/drawing/2014/main" id="{58CAFE7A-0339-358E-FBAB-4B1ED199AB59}"/>
              </a:ext>
            </a:extLst>
          </p:cNvPr>
          <p:cNvSpPr txBox="1"/>
          <p:nvPr/>
        </p:nvSpPr>
        <p:spPr>
          <a:xfrm>
            <a:off x="838199" y="1706980"/>
            <a:ext cx="10696075" cy="4453188"/>
          </a:xfrm>
          <a:prstGeom prst="rect">
            <a:avLst/>
          </a:prstGeom>
        </p:spPr>
        <p:txBody>
          <a:bodyPr vert="horz" lIns="91440" tIns="45720" rIns="91440" bIns="45720" rtlCol="0">
            <a:normAutofit/>
          </a:bodyPr>
          <a:lstStyle/>
          <a:p>
            <a:pPr>
              <a:lnSpc>
                <a:spcPct val="110000"/>
              </a:lnSpc>
              <a:spcAft>
                <a:spcPts val="800"/>
              </a:spcAft>
              <a:buClr>
                <a:schemeClr val="tx2">
                  <a:lumMod val="10000"/>
                  <a:lumOff val="90000"/>
                </a:schemeClr>
              </a:buClr>
              <a:buSzPct val="80000"/>
            </a:pPr>
            <a:r>
              <a:rPr lang="en-GB" dirty="0"/>
              <a:t>Downey, C. and Crummy, A. (2022) ‘The impact of childhood trauma on children’s wellbeing and adult </a:t>
            </a:r>
            <a:r>
              <a:rPr lang="en-GB" dirty="0" err="1"/>
              <a:t>behavior</a:t>
            </a:r>
            <a:r>
              <a:rPr lang="en-GB" dirty="0"/>
              <a:t>’, </a:t>
            </a:r>
            <a:r>
              <a:rPr lang="en-GB" i="1" dirty="0"/>
              <a:t>European Journal of Trauma &amp; Dissociation</a:t>
            </a:r>
            <a:r>
              <a:rPr lang="en-GB" dirty="0"/>
              <a:t>, 6, pp. 1-8. Available at: </a:t>
            </a:r>
            <a:r>
              <a:rPr lang="en-GB" u="sng" dirty="0">
                <a:hlinkClick r:id="rId2"/>
              </a:rPr>
              <a:t>https://www.sciencedirect.com/science/article/pii/S2468749921000375</a:t>
            </a:r>
            <a:r>
              <a:rPr lang="en-GB" dirty="0"/>
              <a:t> (Accessed: 1 May 2026).</a:t>
            </a:r>
          </a:p>
          <a:p>
            <a:pPr>
              <a:lnSpc>
                <a:spcPct val="110000"/>
              </a:lnSpc>
              <a:spcAft>
                <a:spcPts val="800"/>
              </a:spcAft>
              <a:buClr>
                <a:schemeClr val="tx2">
                  <a:lumMod val="10000"/>
                  <a:lumOff val="90000"/>
                </a:schemeClr>
              </a:buClr>
              <a:buSzPct val="80000"/>
            </a:pPr>
            <a:r>
              <a:rPr lang="en-GB" dirty="0"/>
              <a:t>Dubowitz, H., Roesch, S., Lewis, T., Thompson, R., English, D. and Kotch, J. (2022) ‘Neglect in Childhood, Problem </a:t>
            </a:r>
            <a:r>
              <a:rPr lang="en-GB" dirty="0" err="1"/>
              <a:t>Behavior</a:t>
            </a:r>
            <a:r>
              <a:rPr lang="en-GB" dirty="0"/>
              <a:t> in Adulthood’, </a:t>
            </a:r>
            <a:r>
              <a:rPr lang="en-GB" i="1" dirty="0"/>
              <a:t>Journal of Interpersonal Violence</a:t>
            </a:r>
            <a:r>
              <a:rPr lang="en-GB" dirty="0"/>
              <a:t>, 37(23-24), pp. 1-19. Available at: </a:t>
            </a:r>
            <a:r>
              <a:rPr lang="en-GB" u="sng" dirty="0">
                <a:hlinkClick r:id="rId3"/>
              </a:rPr>
              <a:t>https://journals.sagepub.com/doi/full/10.1177/08862605211067008?casa_token=BoA2tytCI2QAAAAA%3ANkTcMlkOtFQwa1haf6rNZC_gcTRbB-CZ0d5tdHnzhnUYygbKhpbsJpMAI35zlG5G-guqN2HYnXg</a:t>
            </a:r>
            <a:r>
              <a:rPr lang="en-GB" dirty="0"/>
              <a:t> (Accessed: 2 May 2026).</a:t>
            </a:r>
          </a:p>
          <a:p>
            <a:pPr>
              <a:lnSpc>
                <a:spcPct val="110000"/>
              </a:lnSpc>
              <a:spcAft>
                <a:spcPts val="800"/>
              </a:spcAft>
              <a:buClr>
                <a:schemeClr val="tx2">
                  <a:lumMod val="10000"/>
                  <a:lumOff val="90000"/>
                </a:schemeClr>
              </a:buClr>
              <a:buSzPct val="80000"/>
            </a:pPr>
            <a:r>
              <a:rPr lang="en-GB" dirty="0" err="1"/>
              <a:t>Ellonen</a:t>
            </a:r>
            <a:r>
              <a:rPr lang="en-GB" dirty="0"/>
              <a:t>, N., </a:t>
            </a:r>
            <a:r>
              <a:rPr lang="en-GB" dirty="0" err="1"/>
              <a:t>Laajasalo</a:t>
            </a:r>
            <a:r>
              <a:rPr lang="en-GB" dirty="0"/>
              <a:t>, T., Aaltonen, M., Pitkänen, J. and Martikainen, P. (2025) ‘Adverse childhood experiences, juvenile violent victimization, and victim-offender overlap in multiple successive birth cohorts’, </a:t>
            </a:r>
            <a:r>
              <a:rPr lang="en-GB" i="1" dirty="0"/>
              <a:t>Nordic Journal of Criminology</a:t>
            </a:r>
            <a:r>
              <a:rPr lang="en-GB" dirty="0"/>
              <a:t>, 27, pp. 1-17. Available at: </a:t>
            </a:r>
            <a:r>
              <a:rPr lang="en-GB" u="sng" dirty="0">
                <a:hlinkClick r:id="rId4"/>
              </a:rPr>
              <a:t>https://www.scup.com/doi/full/10.18261/njc.27.1.1</a:t>
            </a:r>
            <a:r>
              <a:rPr lang="en-GB" dirty="0"/>
              <a:t> (Accessed: 3 May 2026). </a:t>
            </a:r>
          </a:p>
          <a:p>
            <a:pPr>
              <a:lnSpc>
                <a:spcPct val="110000"/>
              </a:lnSpc>
              <a:spcAft>
                <a:spcPts val="800"/>
              </a:spcAft>
              <a:buClr>
                <a:schemeClr val="tx2">
                  <a:lumMod val="10000"/>
                  <a:lumOff val="90000"/>
                </a:schemeClr>
              </a:buClr>
              <a:buSzPct val="80000"/>
            </a:pPr>
            <a:endParaRPr lang="en-GB" dirty="0"/>
          </a:p>
          <a:p>
            <a:pPr>
              <a:lnSpc>
                <a:spcPct val="110000"/>
              </a:lnSpc>
              <a:spcAft>
                <a:spcPts val="800"/>
              </a:spcAft>
              <a:buClr>
                <a:schemeClr val="tx2">
                  <a:lumMod val="10000"/>
                  <a:lumOff val="90000"/>
                </a:schemeClr>
              </a:buClr>
              <a:buSzPct val="80000"/>
            </a:pPr>
            <a:endParaRPr lang="en-US" sz="2400" dirty="0">
              <a:solidFill>
                <a:schemeClr val="tx2">
                  <a:alpha val="60000"/>
                </a:schemeClr>
              </a:solidFill>
              <a:effectLst/>
            </a:endParaRPr>
          </a:p>
        </p:txBody>
      </p:sp>
    </p:spTree>
    <p:extLst>
      <p:ext uri="{BB962C8B-B14F-4D97-AF65-F5344CB8AC3E}">
        <p14:creationId xmlns:p14="http://schemas.microsoft.com/office/powerpoint/2010/main" val="41200613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2B17344-7E8B-31A0-0BED-5AF061326C11}"/>
            </a:ext>
          </a:extLst>
        </p:cNvPr>
        <p:cNvGrpSpPr/>
        <p:nvPr/>
      </p:nvGrpSpPr>
      <p:grpSpPr>
        <a:xfrm>
          <a:off x="0" y="0"/>
          <a:ext cx="0" cy="0"/>
          <a:chOff x="0" y="0"/>
          <a:chExt cx="0" cy="0"/>
        </a:xfrm>
      </p:grpSpPr>
      <p:sp>
        <p:nvSpPr>
          <p:cNvPr id="12" name="Frame 11">
            <a:extLst>
              <a:ext uri="{FF2B5EF4-FFF2-40B4-BE49-F238E27FC236}">
                <a16:creationId xmlns:a16="http://schemas.microsoft.com/office/drawing/2014/main" id="{5982CE96-F936-54D6-988E-C3A09AE0A1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15777987-D43B-BAE7-BF05-D62938A2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a:extLst>
              <a:ext uri="{FF2B5EF4-FFF2-40B4-BE49-F238E27FC236}">
                <a16:creationId xmlns:a16="http://schemas.microsoft.com/office/drawing/2014/main" id="{4D75DC43-6753-38E5-E6EC-EEC0EBEF97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1B830A-4FDD-770C-4921-234EECBA3B4D}"/>
              </a:ext>
            </a:extLst>
          </p:cNvPr>
          <p:cNvSpPr>
            <a:spLocks noGrp="1"/>
          </p:cNvSpPr>
          <p:nvPr>
            <p:ph type="title"/>
          </p:nvPr>
        </p:nvSpPr>
        <p:spPr>
          <a:xfrm>
            <a:off x="838199" y="-577515"/>
            <a:ext cx="10515600" cy="2076450"/>
          </a:xfrm>
        </p:spPr>
        <p:txBody>
          <a:bodyPr vert="horz" lIns="91440" tIns="45720" rIns="91440" bIns="45720" rtlCol="0" anchor="b">
            <a:normAutofit/>
          </a:bodyPr>
          <a:lstStyle/>
          <a:p>
            <a:r>
              <a:rPr lang="en-US" sz="4400" dirty="0">
                <a:gradFill flip="none" rotWithShape="1">
                  <a:gsLst>
                    <a:gs pos="0">
                      <a:schemeClr val="accent5">
                        <a:alpha val="70000"/>
                      </a:schemeClr>
                    </a:gs>
                    <a:gs pos="100000">
                      <a:schemeClr val="accent1">
                        <a:alpha val="70000"/>
                      </a:schemeClr>
                    </a:gs>
                  </a:gsLst>
                  <a:lin ang="0" scaled="1"/>
                  <a:tileRect/>
                </a:gradFill>
              </a:rPr>
              <a:t>Reference list -</a:t>
            </a:r>
          </a:p>
        </p:txBody>
      </p:sp>
      <p:sp>
        <p:nvSpPr>
          <p:cNvPr id="7" name="TextBox 6">
            <a:extLst>
              <a:ext uri="{FF2B5EF4-FFF2-40B4-BE49-F238E27FC236}">
                <a16:creationId xmlns:a16="http://schemas.microsoft.com/office/drawing/2014/main" id="{0829C62E-AADF-D18F-C4AE-046A16524094}"/>
              </a:ext>
            </a:extLst>
          </p:cNvPr>
          <p:cNvSpPr txBox="1"/>
          <p:nvPr/>
        </p:nvSpPr>
        <p:spPr>
          <a:xfrm>
            <a:off x="838199" y="1706980"/>
            <a:ext cx="10696075" cy="4453188"/>
          </a:xfrm>
          <a:prstGeom prst="rect">
            <a:avLst/>
          </a:prstGeom>
        </p:spPr>
        <p:txBody>
          <a:bodyPr vert="horz" lIns="91440" tIns="45720" rIns="91440" bIns="45720" rtlCol="0">
            <a:normAutofit lnSpcReduction="10000"/>
          </a:bodyPr>
          <a:lstStyle/>
          <a:p>
            <a:pPr>
              <a:lnSpc>
                <a:spcPct val="110000"/>
              </a:lnSpc>
              <a:spcAft>
                <a:spcPts val="800"/>
              </a:spcAft>
              <a:buClr>
                <a:schemeClr val="tx2">
                  <a:lumMod val="10000"/>
                  <a:lumOff val="90000"/>
                </a:schemeClr>
              </a:buClr>
              <a:buSzPct val="80000"/>
            </a:pPr>
            <a:r>
              <a:rPr lang="en-GB" dirty="0"/>
              <a:t>Farrington, D. (2020) ‘The Integrated Cognitive Antisocial Potential (ICAP) Theory: Past, Present, and Future’, </a:t>
            </a:r>
            <a:r>
              <a:rPr lang="en-GB" i="1" dirty="0"/>
              <a:t>Journal of Developmental and Life-Course Criminology</a:t>
            </a:r>
            <a:r>
              <a:rPr lang="en-GB" dirty="0"/>
              <a:t>, 6, pp. 172-187. Available at: </a:t>
            </a:r>
            <a:r>
              <a:rPr lang="en-GB" u="sng" dirty="0">
                <a:hlinkClick r:id="rId2"/>
              </a:rPr>
              <a:t>https://link.springer.com/article/10.1007/s40865-019-00112-9</a:t>
            </a:r>
            <a:r>
              <a:rPr lang="en-GB" dirty="0"/>
              <a:t> (Accessed: 1 May 2026).</a:t>
            </a:r>
          </a:p>
          <a:p>
            <a:pPr>
              <a:lnSpc>
                <a:spcPct val="110000"/>
              </a:lnSpc>
              <a:spcAft>
                <a:spcPts val="800"/>
              </a:spcAft>
              <a:buClr>
                <a:schemeClr val="tx2">
                  <a:lumMod val="10000"/>
                  <a:lumOff val="90000"/>
                </a:schemeClr>
              </a:buClr>
              <a:buSzPct val="80000"/>
            </a:pPr>
            <a:r>
              <a:rPr lang="en-GB" dirty="0"/>
              <a:t>Ford, K., Barton, E., Newbury, A., Hughes, K., Bezeczky, Z., Roderick, J. and Bellis, M. (2019) </a:t>
            </a:r>
            <a:r>
              <a:rPr lang="en-GB" i="1" dirty="0"/>
              <a:t>Understanding the prevalence of adverse childhood experiences (ACEs in a male offender population in Wales: The Prisoner ACE Survey.</a:t>
            </a:r>
            <a:r>
              <a:rPr lang="en-GB" dirty="0"/>
              <a:t> Public Health Wales; Bangor University. Available at: </a:t>
            </a:r>
            <a:r>
              <a:rPr lang="en-GB" u="sng" dirty="0">
                <a:hlinkClick r:id="rId3"/>
              </a:rPr>
              <a:t>https://pure.bangor.ac.uk/ws/portalfiles/portal/23356885/PHW_Prisoner_ACE_Survey_Report_E.pdf</a:t>
            </a:r>
            <a:r>
              <a:rPr lang="en-GB" dirty="0"/>
              <a:t> (Accessed: 2 May 2026).</a:t>
            </a:r>
          </a:p>
          <a:p>
            <a:pPr>
              <a:lnSpc>
                <a:spcPct val="110000"/>
              </a:lnSpc>
              <a:spcAft>
                <a:spcPts val="800"/>
              </a:spcAft>
              <a:buClr>
                <a:schemeClr val="tx2">
                  <a:lumMod val="10000"/>
                  <a:lumOff val="90000"/>
                </a:schemeClr>
              </a:buClr>
              <a:buSzPct val="80000"/>
            </a:pPr>
            <a:r>
              <a:rPr lang="en-GB" dirty="0"/>
              <a:t>Fox, B., Perez, N., Cass, E., </a:t>
            </a:r>
            <a:r>
              <a:rPr lang="en-GB" dirty="0" err="1"/>
              <a:t>Baglivio</a:t>
            </a:r>
            <a:r>
              <a:rPr lang="en-GB" dirty="0"/>
              <a:t>, M. and Epps, N. (2015) ‘Trauma changes everything: Examining the relationship between adverse childhood experiences and serious, violent and chronic juvenile offenders’, </a:t>
            </a:r>
            <a:r>
              <a:rPr lang="en-GB" i="1" dirty="0"/>
              <a:t>Child Abuse &amp; Neglect</a:t>
            </a:r>
            <a:r>
              <a:rPr lang="en-GB" dirty="0"/>
              <a:t>, 46, pp. 163-173. Available at: </a:t>
            </a:r>
            <a:r>
              <a:rPr lang="en-GB" u="sng" dirty="0">
                <a:hlinkClick r:id="rId4"/>
              </a:rPr>
              <a:t>https://www.sciencedirect.com/science/article/pii/S0145213415000356?casa_token=HJ7iOHC8KFQAAAAA:WZROTjwKT3hRitTNkTiXMEuQZZxRNs2VCy-2VACXMbE72cKesGoZejB6Ax3J-tmdsqZJz8XY6A</a:t>
            </a:r>
            <a:r>
              <a:rPr lang="en-GB" dirty="0"/>
              <a:t> (Accessed: 29 April 2026).</a:t>
            </a:r>
          </a:p>
          <a:p>
            <a:pPr>
              <a:lnSpc>
                <a:spcPct val="110000"/>
              </a:lnSpc>
              <a:spcAft>
                <a:spcPts val="800"/>
              </a:spcAft>
              <a:buClr>
                <a:schemeClr val="tx2">
                  <a:lumMod val="10000"/>
                  <a:lumOff val="90000"/>
                </a:schemeClr>
              </a:buClr>
              <a:buSzPct val="80000"/>
            </a:pPr>
            <a:endParaRPr lang="en-GB" dirty="0"/>
          </a:p>
          <a:p>
            <a:pPr>
              <a:lnSpc>
                <a:spcPct val="110000"/>
              </a:lnSpc>
              <a:spcAft>
                <a:spcPts val="800"/>
              </a:spcAft>
              <a:buClr>
                <a:schemeClr val="tx2">
                  <a:lumMod val="10000"/>
                  <a:lumOff val="90000"/>
                </a:schemeClr>
              </a:buClr>
              <a:buSzPct val="80000"/>
            </a:pPr>
            <a:endParaRPr lang="en-US" sz="2400" dirty="0">
              <a:solidFill>
                <a:schemeClr val="tx2">
                  <a:alpha val="60000"/>
                </a:schemeClr>
              </a:solidFill>
              <a:effectLst/>
            </a:endParaRPr>
          </a:p>
        </p:txBody>
      </p:sp>
    </p:spTree>
    <p:extLst>
      <p:ext uri="{BB962C8B-B14F-4D97-AF65-F5344CB8AC3E}">
        <p14:creationId xmlns:p14="http://schemas.microsoft.com/office/powerpoint/2010/main" val="19587107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A48B530-D0DF-D10F-EC97-4C3AEFCCB063}"/>
            </a:ext>
          </a:extLst>
        </p:cNvPr>
        <p:cNvGrpSpPr/>
        <p:nvPr/>
      </p:nvGrpSpPr>
      <p:grpSpPr>
        <a:xfrm>
          <a:off x="0" y="0"/>
          <a:ext cx="0" cy="0"/>
          <a:chOff x="0" y="0"/>
          <a:chExt cx="0" cy="0"/>
        </a:xfrm>
      </p:grpSpPr>
      <p:sp>
        <p:nvSpPr>
          <p:cNvPr id="12" name="Frame 11">
            <a:extLst>
              <a:ext uri="{FF2B5EF4-FFF2-40B4-BE49-F238E27FC236}">
                <a16:creationId xmlns:a16="http://schemas.microsoft.com/office/drawing/2014/main" id="{CB0A76D2-8912-207A-EB08-838B3D78ED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D401115F-DD48-2087-84A6-2D6D8083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a:extLst>
              <a:ext uri="{FF2B5EF4-FFF2-40B4-BE49-F238E27FC236}">
                <a16:creationId xmlns:a16="http://schemas.microsoft.com/office/drawing/2014/main" id="{BE35D1E1-CFF8-28F6-DE0E-A29C4ADE9F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C6D075-ABD9-D622-D42D-EDBA78478BBD}"/>
              </a:ext>
            </a:extLst>
          </p:cNvPr>
          <p:cNvSpPr>
            <a:spLocks noGrp="1"/>
          </p:cNvSpPr>
          <p:nvPr>
            <p:ph type="title"/>
          </p:nvPr>
        </p:nvSpPr>
        <p:spPr>
          <a:xfrm>
            <a:off x="838199" y="-577515"/>
            <a:ext cx="10515600" cy="2076450"/>
          </a:xfrm>
        </p:spPr>
        <p:txBody>
          <a:bodyPr vert="horz" lIns="91440" tIns="45720" rIns="91440" bIns="45720" rtlCol="0" anchor="b">
            <a:normAutofit/>
          </a:bodyPr>
          <a:lstStyle/>
          <a:p>
            <a:r>
              <a:rPr lang="en-US" sz="4400" dirty="0">
                <a:gradFill flip="none" rotWithShape="1">
                  <a:gsLst>
                    <a:gs pos="0">
                      <a:schemeClr val="accent5">
                        <a:alpha val="70000"/>
                      </a:schemeClr>
                    </a:gs>
                    <a:gs pos="100000">
                      <a:schemeClr val="accent1">
                        <a:alpha val="70000"/>
                      </a:schemeClr>
                    </a:gs>
                  </a:gsLst>
                  <a:lin ang="0" scaled="1"/>
                  <a:tileRect/>
                </a:gradFill>
              </a:rPr>
              <a:t>Reference list -</a:t>
            </a:r>
          </a:p>
        </p:txBody>
      </p:sp>
      <p:sp>
        <p:nvSpPr>
          <p:cNvPr id="7" name="TextBox 6">
            <a:extLst>
              <a:ext uri="{FF2B5EF4-FFF2-40B4-BE49-F238E27FC236}">
                <a16:creationId xmlns:a16="http://schemas.microsoft.com/office/drawing/2014/main" id="{2BB47831-B554-12FA-DEEE-F6D5A2191826}"/>
              </a:ext>
            </a:extLst>
          </p:cNvPr>
          <p:cNvSpPr txBox="1"/>
          <p:nvPr/>
        </p:nvSpPr>
        <p:spPr>
          <a:xfrm>
            <a:off x="838199" y="1706980"/>
            <a:ext cx="10696075" cy="4453188"/>
          </a:xfrm>
          <a:prstGeom prst="rect">
            <a:avLst/>
          </a:prstGeom>
        </p:spPr>
        <p:txBody>
          <a:bodyPr vert="horz" lIns="91440" tIns="45720" rIns="91440" bIns="45720" rtlCol="0">
            <a:normAutofit fontScale="92500"/>
          </a:bodyPr>
          <a:lstStyle/>
          <a:p>
            <a:pPr>
              <a:lnSpc>
                <a:spcPct val="110000"/>
              </a:lnSpc>
              <a:spcAft>
                <a:spcPts val="800"/>
              </a:spcAft>
              <a:buClr>
                <a:schemeClr val="tx2">
                  <a:lumMod val="10000"/>
                  <a:lumOff val="90000"/>
                </a:schemeClr>
              </a:buClr>
              <a:buSzPct val="80000"/>
            </a:pPr>
            <a:r>
              <a:rPr lang="en-GB" dirty="0"/>
              <a:t>Jiang, C., Wan, G., Shi, J. and Mei, Y. (2025) ‘The Cycle of Violence: Childhood Abuse, Illicit Drug Use and Adult Intimate Partner Violence Perpetration’, </a:t>
            </a:r>
            <a:r>
              <a:rPr lang="en-GB" i="1" dirty="0"/>
              <a:t>Child &amp; Family Social Work</a:t>
            </a:r>
            <a:r>
              <a:rPr lang="en-GB" dirty="0"/>
              <a:t>, 31, pp. 315-323. Available at: </a:t>
            </a:r>
            <a:r>
              <a:rPr lang="en-GB" u="sng" dirty="0">
                <a:hlinkClick r:id="rId2"/>
              </a:rPr>
              <a:t>https://onlinelibrary.wiley.com/doi/full/10.1111/cfs.13272?casa_token=eAcP2AzRT7gAAAAA%3AUMwgI91S304BRFFy0riEKA-AWKTCiB-b11jWA7_lAhoIlb6F93_PIhQg6Gd_t4S62h0F-cUGAgQSRw</a:t>
            </a:r>
            <a:r>
              <a:rPr lang="en-GB" dirty="0"/>
              <a:t> (Accessed: 2 May 2026). </a:t>
            </a:r>
          </a:p>
          <a:p>
            <a:pPr>
              <a:lnSpc>
                <a:spcPct val="110000"/>
              </a:lnSpc>
              <a:spcAft>
                <a:spcPts val="800"/>
              </a:spcAft>
              <a:buClr>
                <a:schemeClr val="tx2">
                  <a:lumMod val="10000"/>
                  <a:lumOff val="90000"/>
                </a:schemeClr>
              </a:buClr>
              <a:buSzPct val="80000"/>
            </a:pPr>
            <a:r>
              <a:rPr lang="en-GB" dirty="0" err="1"/>
              <a:t>Kalmakis</a:t>
            </a:r>
            <a:r>
              <a:rPr lang="en-GB" dirty="0"/>
              <a:t>, K. and Chandler, G. (2013) ‘Adverse childhood experiences: towards a clear conceptual meaning’, </a:t>
            </a:r>
            <a:r>
              <a:rPr lang="en-GB" i="1" dirty="0"/>
              <a:t>Journal of Advanced Nursing</a:t>
            </a:r>
            <a:r>
              <a:rPr lang="en-GB" dirty="0"/>
              <a:t>, 70(7), pp. 1489-1501. Available at: </a:t>
            </a:r>
            <a:r>
              <a:rPr lang="en-GB" u="sng" dirty="0">
                <a:hlinkClick r:id="rId3"/>
              </a:rPr>
              <a:t>https://onlinelibrary.wiley.com/doi/full/10.1111/jan.12329?casa_token=Ki2q8crU3R0AAAAA%3AQjIdj6M0O4rhMpk6sYtmksxPtP-JxmvM3mgzv42Rx_QKh4ujUMMIRWcrU8rURCZu6omGCFAhjsMa5A</a:t>
            </a:r>
            <a:r>
              <a:rPr lang="en-GB" dirty="0"/>
              <a:t> (Accessed: 29 April 2026).</a:t>
            </a:r>
          </a:p>
          <a:p>
            <a:pPr>
              <a:lnSpc>
                <a:spcPct val="110000"/>
              </a:lnSpc>
              <a:spcAft>
                <a:spcPts val="800"/>
              </a:spcAft>
              <a:buClr>
                <a:schemeClr val="tx2">
                  <a:lumMod val="10000"/>
                  <a:lumOff val="90000"/>
                </a:schemeClr>
              </a:buClr>
              <a:buSzPct val="80000"/>
            </a:pPr>
            <a:r>
              <a:rPr lang="en-GB" dirty="0"/>
              <a:t>Kessler, G. (2020) ‘Delinquency in Emerging Adulthood: Insights into Trajectories of Young Adults in a German Sample and Implications for Measuring Continuity of Offending’, </a:t>
            </a:r>
            <a:r>
              <a:rPr lang="en-GB" i="1" dirty="0"/>
              <a:t>Journal of Developmental and Life-Course Criminology</a:t>
            </a:r>
            <a:r>
              <a:rPr lang="en-GB" dirty="0"/>
              <a:t>, 6, pp. 424-447. Available at: </a:t>
            </a:r>
            <a:r>
              <a:rPr lang="en-GB" u="sng" dirty="0">
                <a:hlinkClick r:id="rId4"/>
              </a:rPr>
              <a:t>https://link.springer.com/article/10.1007/s40865-020-00157-1</a:t>
            </a:r>
            <a:r>
              <a:rPr lang="en-GB" dirty="0"/>
              <a:t> (Accessed: 1 May 2026).</a:t>
            </a:r>
          </a:p>
          <a:p>
            <a:pPr>
              <a:lnSpc>
                <a:spcPct val="110000"/>
              </a:lnSpc>
              <a:spcAft>
                <a:spcPts val="800"/>
              </a:spcAft>
              <a:buClr>
                <a:schemeClr val="tx2">
                  <a:lumMod val="10000"/>
                  <a:lumOff val="90000"/>
                </a:schemeClr>
              </a:buClr>
              <a:buSzPct val="80000"/>
            </a:pPr>
            <a:endParaRPr lang="en-GB" dirty="0"/>
          </a:p>
          <a:p>
            <a:pPr>
              <a:lnSpc>
                <a:spcPct val="110000"/>
              </a:lnSpc>
              <a:spcAft>
                <a:spcPts val="800"/>
              </a:spcAft>
              <a:buClr>
                <a:schemeClr val="tx2">
                  <a:lumMod val="10000"/>
                  <a:lumOff val="90000"/>
                </a:schemeClr>
              </a:buClr>
              <a:buSzPct val="80000"/>
            </a:pPr>
            <a:endParaRPr lang="en-US" sz="2400" dirty="0">
              <a:solidFill>
                <a:schemeClr val="tx2">
                  <a:alpha val="60000"/>
                </a:schemeClr>
              </a:solidFill>
              <a:effectLst/>
            </a:endParaRPr>
          </a:p>
        </p:txBody>
      </p:sp>
    </p:spTree>
    <p:extLst>
      <p:ext uri="{BB962C8B-B14F-4D97-AF65-F5344CB8AC3E}">
        <p14:creationId xmlns:p14="http://schemas.microsoft.com/office/powerpoint/2010/main" val="37572852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CF386B5-858E-F3F1-4566-6E3ED37697DB}"/>
            </a:ext>
          </a:extLst>
        </p:cNvPr>
        <p:cNvGrpSpPr/>
        <p:nvPr/>
      </p:nvGrpSpPr>
      <p:grpSpPr>
        <a:xfrm>
          <a:off x="0" y="0"/>
          <a:ext cx="0" cy="0"/>
          <a:chOff x="0" y="0"/>
          <a:chExt cx="0" cy="0"/>
        </a:xfrm>
      </p:grpSpPr>
      <p:sp>
        <p:nvSpPr>
          <p:cNvPr id="12" name="Frame 11">
            <a:extLst>
              <a:ext uri="{FF2B5EF4-FFF2-40B4-BE49-F238E27FC236}">
                <a16:creationId xmlns:a16="http://schemas.microsoft.com/office/drawing/2014/main" id="{F91774FF-8BA7-6C47-DA32-25E13A49CE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57DB6897-95E9-6C50-0FEC-552C204257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a:extLst>
              <a:ext uri="{FF2B5EF4-FFF2-40B4-BE49-F238E27FC236}">
                <a16:creationId xmlns:a16="http://schemas.microsoft.com/office/drawing/2014/main" id="{05DFDFD1-E3E9-233E-9E35-C71B140FEF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A85104-8B68-753F-494D-32897A6883A2}"/>
              </a:ext>
            </a:extLst>
          </p:cNvPr>
          <p:cNvSpPr>
            <a:spLocks noGrp="1"/>
          </p:cNvSpPr>
          <p:nvPr>
            <p:ph type="title"/>
          </p:nvPr>
        </p:nvSpPr>
        <p:spPr>
          <a:xfrm>
            <a:off x="838199" y="-577515"/>
            <a:ext cx="10515600" cy="2076450"/>
          </a:xfrm>
        </p:spPr>
        <p:txBody>
          <a:bodyPr vert="horz" lIns="91440" tIns="45720" rIns="91440" bIns="45720" rtlCol="0" anchor="b">
            <a:normAutofit/>
          </a:bodyPr>
          <a:lstStyle/>
          <a:p>
            <a:r>
              <a:rPr lang="en-US" sz="4400" dirty="0">
                <a:gradFill flip="none" rotWithShape="1">
                  <a:gsLst>
                    <a:gs pos="0">
                      <a:schemeClr val="accent5">
                        <a:alpha val="70000"/>
                      </a:schemeClr>
                    </a:gs>
                    <a:gs pos="100000">
                      <a:schemeClr val="accent1">
                        <a:alpha val="70000"/>
                      </a:schemeClr>
                    </a:gs>
                  </a:gsLst>
                  <a:lin ang="0" scaled="1"/>
                  <a:tileRect/>
                </a:gradFill>
              </a:rPr>
              <a:t>Reference list -</a:t>
            </a:r>
          </a:p>
        </p:txBody>
      </p:sp>
      <p:sp>
        <p:nvSpPr>
          <p:cNvPr id="7" name="TextBox 6">
            <a:extLst>
              <a:ext uri="{FF2B5EF4-FFF2-40B4-BE49-F238E27FC236}">
                <a16:creationId xmlns:a16="http://schemas.microsoft.com/office/drawing/2014/main" id="{2D8E8E15-9007-F51B-59BA-4395DE6725A6}"/>
              </a:ext>
            </a:extLst>
          </p:cNvPr>
          <p:cNvSpPr txBox="1"/>
          <p:nvPr/>
        </p:nvSpPr>
        <p:spPr>
          <a:xfrm>
            <a:off x="838199" y="1706980"/>
            <a:ext cx="10696075" cy="4453188"/>
          </a:xfrm>
          <a:prstGeom prst="rect">
            <a:avLst/>
          </a:prstGeom>
        </p:spPr>
        <p:txBody>
          <a:bodyPr vert="horz" lIns="91440" tIns="45720" rIns="91440" bIns="45720" rtlCol="0">
            <a:normAutofit fontScale="92500"/>
          </a:bodyPr>
          <a:lstStyle/>
          <a:p>
            <a:pPr>
              <a:lnSpc>
                <a:spcPct val="110000"/>
              </a:lnSpc>
              <a:spcAft>
                <a:spcPts val="800"/>
              </a:spcAft>
              <a:buClr>
                <a:schemeClr val="tx2">
                  <a:lumMod val="10000"/>
                  <a:lumOff val="90000"/>
                </a:schemeClr>
              </a:buClr>
              <a:buSzPct val="80000"/>
            </a:pPr>
            <a:r>
              <a:rPr lang="en-GB" dirty="0"/>
              <a:t>Luk, M., Hui, C., Tsang, S., Fung, Y. and Chan, C. (2023) ‘Physical and Psychological Impacts of Parental Incarceration on Children and Adolescents: A Systematic Review Differentiating Age of Exposure’, </a:t>
            </a:r>
            <a:r>
              <a:rPr lang="en-GB" i="1" dirty="0"/>
              <a:t>Adolescent Research Review</a:t>
            </a:r>
            <a:r>
              <a:rPr lang="en-GB" dirty="0"/>
              <a:t>, 8, pp. 159-178. Available at: </a:t>
            </a:r>
            <a:r>
              <a:rPr lang="en-GB" u="sng" dirty="0">
                <a:hlinkClick r:id="rId2"/>
              </a:rPr>
              <a:t>https://link.springer.com/article/10.1007/s40894-022-00182-9</a:t>
            </a:r>
            <a:r>
              <a:rPr lang="en-GB" dirty="0"/>
              <a:t> (Accessed: 1 May 2026).</a:t>
            </a:r>
          </a:p>
          <a:p>
            <a:pPr>
              <a:lnSpc>
                <a:spcPct val="110000"/>
              </a:lnSpc>
              <a:spcAft>
                <a:spcPts val="800"/>
              </a:spcAft>
              <a:buClr>
                <a:schemeClr val="tx2">
                  <a:lumMod val="10000"/>
                  <a:lumOff val="90000"/>
                </a:schemeClr>
              </a:buClr>
              <a:buSzPct val="80000"/>
            </a:pPr>
            <a:r>
              <a:rPr lang="en-GB" dirty="0"/>
              <a:t>Malvaso, C., Cale, J., Whitten, T., Day, A., Singh, S., Hackett, L., </a:t>
            </a:r>
            <a:r>
              <a:rPr lang="en-GB" dirty="0" err="1"/>
              <a:t>Delfabbro</a:t>
            </a:r>
            <a:r>
              <a:rPr lang="en-GB" dirty="0"/>
              <a:t>, P. and Ross, S. (2022) ‘Associations Between Adverse Childhood Experiences and Trauma Among Young People Who Offend: A Systematic Literature Review’, </a:t>
            </a:r>
            <a:r>
              <a:rPr lang="en-GB" i="1" dirty="0"/>
              <a:t>Trauma, Violence &amp; Abuse</a:t>
            </a:r>
            <a:r>
              <a:rPr lang="en-GB" dirty="0"/>
              <a:t>, 23(5), pp. 1677-1694. Available at: </a:t>
            </a:r>
            <a:r>
              <a:rPr lang="en-GB" u="sng" dirty="0">
                <a:hlinkClick r:id="rId3"/>
              </a:rPr>
              <a:t>https://journals.sagepub.com/doi/full/10.1177/15248380211013132?casa_token=h1Fpy9gpz74AAAAA%3Al-CGu590hxUP0-TrrdfoaZ4npSkLgm_G3EqClcHvswpdD7GA6YH8JgRzuxkLFIFONiwUOz1xAfI</a:t>
            </a:r>
            <a:r>
              <a:rPr lang="en-GB" dirty="0"/>
              <a:t> (Accessed: 29 April 2026).</a:t>
            </a:r>
          </a:p>
          <a:p>
            <a:pPr>
              <a:lnSpc>
                <a:spcPct val="110000"/>
              </a:lnSpc>
              <a:spcAft>
                <a:spcPts val="800"/>
              </a:spcAft>
              <a:buClr>
                <a:schemeClr val="tx2">
                  <a:lumMod val="10000"/>
                  <a:lumOff val="90000"/>
                </a:schemeClr>
              </a:buClr>
              <a:buSzPct val="80000"/>
            </a:pPr>
            <a:r>
              <a:rPr lang="en-GB" dirty="0"/>
              <a:t>Office for National Statistics (2025) </a:t>
            </a:r>
            <a:r>
              <a:rPr lang="en-GB" i="1" dirty="0"/>
              <a:t>Abuse during childhood in England and Wales: March 2024</a:t>
            </a:r>
            <a:r>
              <a:rPr lang="en-GB" dirty="0"/>
              <a:t>. Available at: </a:t>
            </a:r>
            <a:r>
              <a:rPr lang="en-GB" u="sng" dirty="0">
                <a:hlinkClick r:id="rId4"/>
              </a:rPr>
              <a:t>https://www.ons.gov.uk/peoplepopulationandcommunity/crimeandjustice/bulletins/abuseduringchildhoodinenglandandwales/march2024</a:t>
            </a:r>
            <a:r>
              <a:rPr lang="en-GB" dirty="0"/>
              <a:t> (Accessed: 1 May 2026).</a:t>
            </a:r>
          </a:p>
          <a:p>
            <a:pPr>
              <a:lnSpc>
                <a:spcPct val="110000"/>
              </a:lnSpc>
              <a:spcAft>
                <a:spcPts val="800"/>
              </a:spcAft>
              <a:buClr>
                <a:schemeClr val="tx2">
                  <a:lumMod val="10000"/>
                  <a:lumOff val="90000"/>
                </a:schemeClr>
              </a:buClr>
              <a:buSzPct val="80000"/>
            </a:pPr>
            <a:endParaRPr lang="en-GB" dirty="0"/>
          </a:p>
          <a:p>
            <a:pPr>
              <a:lnSpc>
                <a:spcPct val="110000"/>
              </a:lnSpc>
              <a:spcAft>
                <a:spcPts val="800"/>
              </a:spcAft>
              <a:buClr>
                <a:schemeClr val="tx2">
                  <a:lumMod val="10000"/>
                  <a:lumOff val="90000"/>
                </a:schemeClr>
              </a:buClr>
              <a:buSzPct val="80000"/>
            </a:pPr>
            <a:endParaRPr lang="en-US" sz="2400" dirty="0">
              <a:solidFill>
                <a:schemeClr val="tx2">
                  <a:alpha val="60000"/>
                </a:schemeClr>
              </a:solidFill>
              <a:effectLst/>
            </a:endParaRPr>
          </a:p>
        </p:txBody>
      </p:sp>
    </p:spTree>
    <p:extLst>
      <p:ext uri="{BB962C8B-B14F-4D97-AF65-F5344CB8AC3E}">
        <p14:creationId xmlns:p14="http://schemas.microsoft.com/office/powerpoint/2010/main" val="38664787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DC67030-2198-8AD8-79D6-8B267A23C6B1}"/>
            </a:ext>
          </a:extLst>
        </p:cNvPr>
        <p:cNvGrpSpPr/>
        <p:nvPr/>
      </p:nvGrpSpPr>
      <p:grpSpPr>
        <a:xfrm>
          <a:off x="0" y="0"/>
          <a:ext cx="0" cy="0"/>
          <a:chOff x="0" y="0"/>
          <a:chExt cx="0" cy="0"/>
        </a:xfrm>
      </p:grpSpPr>
      <p:sp>
        <p:nvSpPr>
          <p:cNvPr id="12" name="Frame 11">
            <a:extLst>
              <a:ext uri="{FF2B5EF4-FFF2-40B4-BE49-F238E27FC236}">
                <a16:creationId xmlns:a16="http://schemas.microsoft.com/office/drawing/2014/main" id="{C388BD67-C1F7-68A2-F77D-055A6C0019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4DF1DC29-7803-DABA-8809-85C337FCD4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a:extLst>
              <a:ext uri="{FF2B5EF4-FFF2-40B4-BE49-F238E27FC236}">
                <a16:creationId xmlns:a16="http://schemas.microsoft.com/office/drawing/2014/main" id="{3447FC3C-B41E-AD6A-37E7-479031BA75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196937-EFE3-711D-F518-2EAFDC804CCD}"/>
              </a:ext>
            </a:extLst>
          </p:cNvPr>
          <p:cNvSpPr>
            <a:spLocks noGrp="1"/>
          </p:cNvSpPr>
          <p:nvPr>
            <p:ph type="title"/>
          </p:nvPr>
        </p:nvSpPr>
        <p:spPr>
          <a:xfrm>
            <a:off x="838199" y="-577515"/>
            <a:ext cx="10515600" cy="2076450"/>
          </a:xfrm>
        </p:spPr>
        <p:txBody>
          <a:bodyPr vert="horz" lIns="91440" tIns="45720" rIns="91440" bIns="45720" rtlCol="0" anchor="b">
            <a:normAutofit/>
          </a:bodyPr>
          <a:lstStyle/>
          <a:p>
            <a:r>
              <a:rPr lang="en-US" sz="4400" dirty="0">
                <a:gradFill flip="none" rotWithShape="1">
                  <a:gsLst>
                    <a:gs pos="0">
                      <a:schemeClr val="accent5">
                        <a:alpha val="70000"/>
                      </a:schemeClr>
                    </a:gs>
                    <a:gs pos="100000">
                      <a:schemeClr val="accent1">
                        <a:alpha val="70000"/>
                      </a:schemeClr>
                    </a:gs>
                  </a:gsLst>
                  <a:lin ang="0" scaled="1"/>
                  <a:tileRect/>
                </a:gradFill>
              </a:rPr>
              <a:t>Reference list -</a:t>
            </a:r>
          </a:p>
        </p:txBody>
      </p:sp>
      <p:sp>
        <p:nvSpPr>
          <p:cNvPr id="7" name="TextBox 6">
            <a:extLst>
              <a:ext uri="{FF2B5EF4-FFF2-40B4-BE49-F238E27FC236}">
                <a16:creationId xmlns:a16="http://schemas.microsoft.com/office/drawing/2014/main" id="{9317F6A6-CF39-E24D-7EE2-D5FB98E19E4B}"/>
              </a:ext>
            </a:extLst>
          </p:cNvPr>
          <p:cNvSpPr txBox="1"/>
          <p:nvPr/>
        </p:nvSpPr>
        <p:spPr>
          <a:xfrm>
            <a:off x="838199" y="1706980"/>
            <a:ext cx="10696075" cy="4453188"/>
          </a:xfrm>
          <a:prstGeom prst="rect">
            <a:avLst/>
          </a:prstGeom>
        </p:spPr>
        <p:txBody>
          <a:bodyPr vert="horz" lIns="91440" tIns="45720" rIns="91440" bIns="45720" rtlCol="0">
            <a:normAutofit lnSpcReduction="10000"/>
          </a:bodyPr>
          <a:lstStyle/>
          <a:p>
            <a:pPr>
              <a:lnSpc>
                <a:spcPct val="110000"/>
              </a:lnSpc>
              <a:spcAft>
                <a:spcPts val="800"/>
              </a:spcAft>
              <a:buClr>
                <a:schemeClr val="tx2">
                  <a:lumMod val="10000"/>
                  <a:lumOff val="90000"/>
                </a:schemeClr>
              </a:buClr>
              <a:buSzPct val="80000"/>
            </a:pPr>
            <a:r>
              <a:rPr lang="en-GB" dirty="0"/>
              <a:t>Plummer, M. and Cossins, A. (2018) ‘The Cycle of Abuse: When Victims Become Offenders’, </a:t>
            </a:r>
            <a:r>
              <a:rPr lang="en-GB" i="1" dirty="0"/>
              <a:t>Trauma, Violence &amp; Abuse</a:t>
            </a:r>
            <a:r>
              <a:rPr lang="en-GB" dirty="0"/>
              <a:t>, 19(3), pp. 286-304. Available at: </a:t>
            </a:r>
            <a:r>
              <a:rPr lang="en-GB" u="sng" dirty="0">
                <a:hlinkClick r:id="rId2"/>
              </a:rPr>
              <a:t>https://journals.sagepub.com/doi/full/10.1177/1524838016659487?casa_token=9xy9JkKozm4AAAAA%3AaUmLfk_hbOQBwOfJ5JqKEAhJpHboubx_QbPZ_A3iZRzjsTWSQpeiftLB2znnRx-gfOAcovReEKY</a:t>
            </a:r>
            <a:r>
              <a:rPr lang="en-GB" dirty="0"/>
              <a:t> (Accessed: 2 May 2026).</a:t>
            </a:r>
          </a:p>
          <a:p>
            <a:pPr>
              <a:lnSpc>
                <a:spcPct val="110000"/>
              </a:lnSpc>
              <a:spcAft>
                <a:spcPts val="800"/>
              </a:spcAft>
              <a:buClr>
                <a:schemeClr val="tx2">
                  <a:lumMod val="10000"/>
                  <a:lumOff val="90000"/>
                </a:schemeClr>
              </a:buClr>
              <a:buSzPct val="80000"/>
            </a:pPr>
            <a:r>
              <a:rPr lang="en-GB" dirty="0"/>
              <a:t>Porter, L. and King, R. (2015) ‘Absent Fathers or Absent Variables? A New Look at Paternal Incarceration and Delinquency’, </a:t>
            </a:r>
            <a:r>
              <a:rPr lang="en-GB" i="1" dirty="0"/>
              <a:t>Journal of Research in Crime and Delinquency</a:t>
            </a:r>
            <a:r>
              <a:rPr lang="en-GB" dirty="0"/>
              <a:t>, 52(3), pp. 414-443. Available at: </a:t>
            </a:r>
            <a:r>
              <a:rPr lang="en-GB" u="sng" dirty="0">
                <a:hlinkClick r:id="rId3"/>
              </a:rPr>
              <a:t>https://journals.sagepub.com/doi/full/10.1177/0022427814552080?casa_token=9iQ-wv1hyEgAAAAA%3AExk5EaaBLy3s78lSKsKSTBHDMoxXs3nDfPc91T3DNkzeuT_7jLa2SsXCG3OL9A1eeU9fj0gon5I</a:t>
            </a:r>
            <a:r>
              <a:rPr lang="en-GB" dirty="0"/>
              <a:t> (Accessed: 1 May 2026).</a:t>
            </a:r>
          </a:p>
          <a:p>
            <a:pPr>
              <a:lnSpc>
                <a:spcPct val="110000"/>
              </a:lnSpc>
              <a:spcAft>
                <a:spcPts val="800"/>
              </a:spcAft>
              <a:buClr>
                <a:schemeClr val="tx2">
                  <a:lumMod val="10000"/>
                  <a:lumOff val="90000"/>
                </a:schemeClr>
              </a:buClr>
              <a:buSzPct val="80000"/>
            </a:pPr>
            <a:r>
              <a:rPr lang="en-GB" dirty="0"/>
              <a:t>Rowell, T. and Neal-Barnett, A. (2022) ‘A Systematic Review of the Effect of Parental Adverse Childhood Experiences on Parenting and Child Psychology’, </a:t>
            </a:r>
            <a:r>
              <a:rPr lang="en-GB" i="1" dirty="0"/>
              <a:t>Journal of Child &amp; Adolescent Trauma</a:t>
            </a:r>
            <a:r>
              <a:rPr lang="en-GB" dirty="0"/>
              <a:t>, 15, pp. 167-180. Available at: </a:t>
            </a:r>
            <a:r>
              <a:rPr lang="en-GB" u="sng" dirty="0">
                <a:hlinkClick r:id="rId4"/>
              </a:rPr>
              <a:t>https://link.springer.com/article/10.1007/s40653-021-00400-x</a:t>
            </a:r>
            <a:r>
              <a:rPr lang="en-GB" dirty="0"/>
              <a:t> (Accessed: 1 May 2026).</a:t>
            </a:r>
          </a:p>
          <a:p>
            <a:pPr>
              <a:lnSpc>
                <a:spcPct val="110000"/>
              </a:lnSpc>
              <a:spcAft>
                <a:spcPts val="800"/>
              </a:spcAft>
              <a:buClr>
                <a:schemeClr val="tx2">
                  <a:lumMod val="10000"/>
                  <a:lumOff val="90000"/>
                </a:schemeClr>
              </a:buClr>
              <a:buSzPct val="80000"/>
            </a:pPr>
            <a:endParaRPr lang="en-GB" dirty="0"/>
          </a:p>
          <a:p>
            <a:pPr>
              <a:lnSpc>
                <a:spcPct val="110000"/>
              </a:lnSpc>
              <a:spcAft>
                <a:spcPts val="800"/>
              </a:spcAft>
              <a:buClr>
                <a:schemeClr val="tx2">
                  <a:lumMod val="10000"/>
                  <a:lumOff val="90000"/>
                </a:schemeClr>
              </a:buClr>
              <a:buSzPct val="80000"/>
            </a:pPr>
            <a:endParaRPr lang="en-US" sz="2400" dirty="0">
              <a:solidFill>
                <a:schemeClr val="tx2">
                  <a:alpha val="60000"/>
                </a:schemeClr>
              </a:solidFill>
              <a:effectLst/>
            </a:endParaRPr>
          </a:p>
        </p:txBody>
      </p:sp>
    </p:spTree>
    <p:extLst>
      <p:ext uri="{BB962C8B-B14F-4D97-AF65-F5344CB8AC3E}">
        <p14:creationId xmlns:p14="http://schemas.microsoft.com/office/powerpoint/2010/main" val="41137397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EE41611-A9A2-94A4-0883-797709871597}"/>
            </a:ext>
          </a:extLst>
        </p:cNvPr>
        <p:cNvGrpSpPr/>
        <p:nvPr/>
      </p:nvGrpSpPr>
      <p:grpSpPr>
        <a:xfrm>
          <a:off x="0" y="0"/>
          <a:ext cx="0" cy="0"/>
          <a:chOff x="0" y="0"/>
          <a:chExt cx="0" cy="0"/>
        </a:xfrm>
      </p:grpSpPr>
      <p:sp>
        <p:nvSpPr>
          <p:cNvPr id="12" name="Frame 11">
            <a:extLst>
              <a:ext uri="{FF2B5EF4-FFF2-40B4-BE49-F238E27FC236}">
                <a16:creationId xmlns:a16="http://schemas.microsoft.com/office/drawing/2014/main" id="{94A6D079-04A3-4E4C-8B02-F1DF2F6959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ACE5617A-3393-8219-26F6-F878FAB82C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a:extLst>
              <a:ext uri="{FF2B5EF4-FFF2-40B4-BE49-F238E27FC236}">
                <a16:creationId xmlns:a16="http://schemas.microsoft.com/office/drawing/2014/main" id="{96B97A74-99EE-1DA6-A5DE-C334D1546F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DE3878-ACF6-F14C-71B9-7CEE14D114A4}"/>
              </a:ext>
            </a:extLst>
          </p:cNvPr>
          <p:cNvSpPr>
            <a:spLocks noGrp="1"/>
          </p:cNvSpPr>
          <p:nvPr>
            <p:ph type="title"/>
          </p:nvPr>
        </p:nvSpPr>
        <p:spPr>
          <a:xfrm>
            <a:off x="838199" y="-577515"/>
            <a:ext cx="10515600" cy="2076450"/>
          </a:xfrm>
        </p:spPr>
        <p:txBody>
          <a:bodyPr vert="horz" lIns="91440" tIns="45720" rIns="91440" bIns="45720" rtlCol="0" anchor="b">
            <a:normAutofit/>
          </a:bodyPr>
          <a:lstStyle/>
          <a:p>
            <a:r>
              <a:rPr lang="en-US" sz="4400" dirty="0">
                <a:gradFill flip="none" rotWithShape="1">
                  <a:gsLst>
                    <a:gs pos="0">
                      <a:schemeClr val="accent5">
                        <a:alpha val="70000"/>
                      </a:schemeClr>
                    </a:gs>
                    <a:gs pos="100000">
                      <a:schemeClr val="accent1">
                        <a:alpha val="70000"/>
                      </a:schemeClr>
                    </a:gs>
                  </a:gsLst>
                  <a:lin ang="0" scaled="1"/>
                  <a:tileRect/>
                </a:gradFill>
              </a:rPr>
              <a:t>Reference list -</a:t>
            </a:r>
          </a:p>
        </p:txBody>
      </p:sp>
      <p:sp>
        <p:nvSpPr>
          <p:cNvPr id="7" name="TextBox 6">
            <a:extLst>
              <a:ext uri="{FF2B5EF4-FFF2-40B4-BE49-F238E27FC236}">
                <a16:creationId xmlns:a16="http://schemas.microsoft.com/office/drawing/2014/main" id="{8D0CF6B2-0CC0-0035-C767-A24E008A4F94}"/>
              </a:ext>
            </a:extLst>
          </p:cNvPr>
          <p:cNvSpPr txBox="1"/>
          <p:nvPr/>
        </p:nvSpPr>
        <p:spPr>
          <a:xfrm>
            <a:off x="838199" y="1706980"/>
            <a:ext cx="10696075" cy="4453188"/>
          </a:xfrm>
          <a:prstGeom prst="rect">
            <a:avLst/>
          </a:prstGeom>
        </p:spPr>
        <p:txBody>
          <a:bodyPr vert="horz" lIns="91440" tIns="45720" rIns="91440" bIns="45720" rtlCol="0">
            <a:normAutofit fontScale="92500" lnSpcReduction="10000"/>
          </a:bodyPr>
          <a:lstStyle/>
          <a:p>
            <a:pPr>
              <a:lnSpc>
                <a:spcPct val="110000"/>
              </a:lnSpc>
              <a:spcAft>
                <a:spcPts val="800"/>
              </a:spcAft>
              <a:buClr>
                <a:schemeClr val="tx2">
                  <a:lumMod val="10000"/>
                  <a:lumOff val="90000"/>
                </a:schemeClr>
              </a:buClr>
              <a:buSzPct val="80000"/>
            </a:pPr>
            <a:r>
              <a:rPr lang="en-GB" dirty="0"/>
              <a:t>Silver, I., Semenza, D. and D’Amato, C. (2023) ‘Parental Incarceration and Within-Individual Changes in Criminal Justice Involvement Across Developmental Stages’, </a:t>
            </a:r>
            <a:r>
              <a:rPr lang="en-GB" i="1" dirty="0"/>
              <a:t>Journal of Developmental and Life-Course Criminology</a:t>
            </a:r>
            <a:r>
              <a:rPr lang="en-GB" dirty="0"/>
              <a:t>, 9, pp. 590-616. Available at: </a:t>
            </a:r>
            <a:r>
              <a:rPr lang="en-GB" u="sng" dirty="0">
                <a:hlinkClick r:id="rId2"/>
              </a:rPr>
              <a:t>https://link.springer.com/article/10.1007/s40865-023-00237-y</a:t>
            </a:r>
            <a:r>
              <a:rPr lang="en-GB" dirty="0"/>
              <a:t> (Accessed: 29 April 2026).</a:t>
            </a:r>
          </a:p>
          <a:p>
            <a:pPr>
              <a:lnSpc>
                <a:spcPct val="110000"/>
              </a:lnSpc>
              <a:spcAft>
                <a:spcPts val="800"/>
              </a:spcAft>
              <a:buClr>
                <a:schemeClr val="tx2">
                  <a:lumMod val="10000"/>
                  <a:lumOff val="90000"/>
                </a:schemeClr>
              </a:buClr>
              <a:buSzPct val="80000"/>
            </a:pPr>
            <a:r>
              <a:rPr lang="en-GB" dirty="0"/>
              <a:t>Thomson, N., Moeller, G., </a:t>
            </a:r>
            <a:r>
              <a:rPr lang="en-GB" dirty="0" err="1"/>
              <a:t>Amstadter</a:t>
            </a:r>
            <a:r>
              <a:rPr lang="en-GB" dirty="0"/>
              <a:t>, A., Svikis, D., Perera, R., Bjork, J. (2020) ‘The Impact of Parental Incarceration on Psychopathy, Crime, and Prison Violence in Women’, </a:t>
            </a:r>
            <a:r>
              <a:rPr lang="en-GB" i="1" dirty="0"/>
              <a:t>International Journal of Offender Therapy and Comparative Criminology</a:t>
            </a:r>
            <a:r>
              <a:rPr lang="en-GB" dirty="0"/>
              <a:t>, 64(10-11), pp. 1178-1194. Available at: </a:t>
            </a:r>
            <a:r>
              <a:rPr lang="en-GB" u="sng" dirty="0">
                <a:hlinkClick r:id="rId3"/>
              </a:rPr>
              <a:t>https://journals.sagepub.com/doi/full/10.1177/0306624X20904695?casa_token=MZGD47i8n28AAAAA%3AivB7mODTWFu0XqesszP7tpcXVzDEwtbeqKZayDmoCwebq-3dm7Zu3wskub-j7fsnjCAWdX-1BWg</a:t>
            </a:r>
            <a:r>
              <a:rPr lang="en-GB" dirty="0"/>
              <a:t> (Accessed: 30 April 2026).</a:t>
            </a:r>
          </a:p>
          <a:p>
            <a:pPr>
              <a:lnSpc>
                <a:spcPct val="110000"/>
              </a:lnSpc>
              <a:spcAft>
                <a:spcPts val="800"/>
              </a:spcAft>
              <a:buClr>
                <a:schemeClr val="tx2">
                  <a:lumMod val="10000"/>
                  <a:lumOff val="90000"/>
                </a:schemeClr>
              </a:buClr>
              <a:buSzPct val="80000"/>
            </a:pPr>
            <a:r>
              <a:rPr lang="en-GB" dirty="0"/>
              <a:t>Tinner, L., Wright, C., Heron, J., Caldwell, D., Campbell, R. and Hickman, M. (2021) ‘Is adolescent multiple risk behaviour associated with reduced socioeconomic status in young adulthood and do those with low socioeconomic backgrounds experience greater negative impact? Findings from two UK birth cohort studies’, </a:t>
            </a:r>
            <a:r>
              <a:rPr lang="en-GB" i="1" dirty="0"/>
              <a:t>BMC Public Health</a:t>
            </a:r>
            <a:r>
              <a:rPr lang="en-GB" dirty="0"/>
              <a:t>, 21(1614), pp. 1-13. Available at: </a:t>
            </a:r>
            <a:r>
              <a:rPr lang="en-GB" u="sng" dirty="0">
                <a:hlinkClick r:id="rId4"/>
              </a:rPr>
              <a:t>https://link.springer.com/article/10.1186/s12889-021-11638-3</a:t>
            </a:r>
            <a:r>
              <a:rPr lang="en-GB" dirty="0"/>
              <a:t> (Accessed: 1 May 2026).</a:t>
            </a:r>
          </a:p>
          <a:p>
            <a:pPr>
              <a:lnSpc>
                <a:spcPct val="110000"/>
              </a:lnSpc>
              <a:spcAft>
                <a:spcPts val="800"/>
              </a:spcAft>
              <a:buClr>
                <a:schemeClr val="tx2">
                  <a:lumMod val="10000"/>
                  <a:lumOff val="90000"/>
                </a:schemeClr>
              </a:buClr>
              <a:buSzPct val="80000"/>
            </a:pPr>
            <a:endParaRPr lang="en-GB" dirty="0"/>
          </a:p>
          <a:p>
            <a:pPr>
              <a:lnSpc>
                <a:spcPct val="110000"/>
              </a:lnSpc>
              <a:spcAft>
                <a:spcPts val="800"/>
              </a:spcAft>
              <a:buClr>
                <a:schemeClr val="tx2">
                  <a:lumMod val="10000"/>
                  <a:lumOff val="90000"/>
                </a:schemeClr>
              </a:buClr>
              <a:buSzPct val="80000"/>
            </a:pPr>
            <a:endParaRPr lang="en-US" sz="2400" dirty="0">
              <a:solidFill>
                <a:schemeClr val="tx2">
                  <a:alpha val="60000"/>
                </a:schemeClr>
              </a:solidFill>
              <a:effectLst/>
            </a:endParaRPr>
          </a:p>
        </p:txBody>
      </p:sp>
    </p:spTree>
    <p:extLst>
      <p:ext uri="{BB962C8B-B14F-4D97-AF65-F5344CB8AC3E}">
        <p14:creationId xmlns:p14="http://schemas.microsoft.com/office/powerpoint/2010/main" val="10936666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EAD17AF-5D25-CBC2-6EBF-3FF4B39E8833}"/>
            </a:ext>
          </a:extLst>
        </p:cNvPr>
        <p:cNvGrpSpPr/>
        <p:nvPr/>
      </p:nvGrpSpPr>
      <p:grpSpPr>
        <a:xfrm>
          <a:off x="0" y="0"/>
          <a:ext cx="0" cy="0"/>
          <a:chOff x="0" y="0"/>
          <a:chExt cx="0" cy="0"/>
        </a:xfrm>
      </p:grpSpPr>
      <p:sp>
        <p:nvSpPr>
          <p:cNvPr id="12" name="Frame 11">
            <a:extLst>
              <a:ext uri="{FF2B5EF4-FFF2-40B4-BE49-F238E27FC236}">
                <a16:creationId xmlns:a16="http://schemas.microsoft.com/office/drawing/2014/main" id="{2472BB55-D687-5B75-47F5-C2FB87179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43118EF-9FE6-A56C-BFEC-82D551B9E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a:extLst>
              <a:ext uri="{FF2B5EF4-FFF2-40B4-BE49-F238E27FC236}">
                <a16:creationId xmlns:a16="http://schemas.microsoft.com/office/drawing/2014/main" id="{502875E8-7874-9326-28C0-54B8F76841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2996D1-330F-58A6-EE0C-BDFC45F8F58B}"/>
              </a:ext>
            </a:extLst>
          </p:cNvPr>
          <p:cNvSpPr>
            <a:spLocks noGrp="1"/>
          </p:cNvSpPr>
          <p:nvPr>
            <p:ph type="title"/>
          </p:nvPr>
        </p:nvSpPr>
        <p:spPr>
          <a:xfrm>
            <a:off x="838199" y="-577515"/>
            <a:ext cx="10515600" cy="2076450"/>
          </a:xfrm>
        </p:spPr>
        <p:txBody>
          <a:bodyPr vert="horz" lIns="91440" tIns="45720" rIns="91440" bIns="45720" rtlCol="0" anchor="b">
            <a:normAutofit/>
          </a:bodyPr>
          <a:lstStyle/>
          <a:p>
            <a:r>
              <a:rPr lang="en-US" sz="4400" dirty="0">
                <a:gradFill flip="none" rotWithShape="1">
                  <a:gsLst>
                    <a:gs pos="0">
                      <a:schemeClr val="accent5">
                        <a:alpha val="70000"/>
                      </a:schemeClr>
                    </a:gs>
                    <a:gs pos="100000">
                      <a:schemeClr val="accent1">
                        <a:alpha val="70000"/>
                      </a:schemeClr>
                    </a:gs>
                  </a:gsLst>
                  <a:lin ang="0" scaled="1"/>
                  <a:tileRect/>
                </a:gradFill>
              </a:rPr>
              <a:t>Reference list -</a:t>
            </a:r>
          </a:p>
        </p:txBody>
      </p:sp>
      <p:sp>
        <p:nvSpPr>
          <p:cNvPr id="7" name="TextBox 6">
            <a:extLst>
              <a:ext uri="{FF2B5EF4-FFF2-40B4-BE49-F238E27FC236}">
                <a16:creationId xmlns:a16="http://schemas.microsoft.com/office/drawing/2014/main" id="{83482256-764E-93F1-9681-279C3CE40B06}"/>
              </a:ext>
            </a:extLst>
          </p:cNvPr>
          <p:cNvSpPr txBox="1"/>
          <p:nvPr/>
        </p:nvSpPr>
        <p:spPr>
          <a:xfrm>
            <a:off x="838199" y="1706980"/>
            <a:ext cx="10696075" cy="4453188"/>
          </a:xfrm>
          <a:prstGeom prst="rect">
            <a:avLst/>
          </a:prstGeom>
        </p:spPr>
        <p:txBody>
          <a:bodyPr vert="horz" lIns="91440" tIns="45720" rIns="91440" bIns="45720" rtlCol="0">
            <a:normAutofit fontScale="92500"/>
          </a:bodyPr>
          <a:lstStyle/>
          <a:p>
            <a:r>
              <a:rPr lang="en-GB" dirty="0"/>
              <a:t>Voith, L., Anderson, R. and Cahill, S. (2020) ‘Extending the ACEs Framework: Examining the Relations Between Childhood Abuse and Later Victimization and Perpetration With College Men’, </a:t>
            </a:r>
            <a:r>
              <a:rPr lang="en-GB" i="1" dirty="0"/>
              <a:t>Journal of Interpersonal Violence</a:t>
            </a:r>
            <a:r>
              <a:rPr lang="en-GB" dirty="0"/>
              <a:t>, 35(17-18), pp. 3487-3512. Available at: </a:t>
            </a:r>
            <a:r>
              <a:rPr lang="en-GB" u="sng" dirty="0">
                <a:hlinkClick r:id="rId2"/>
              </a:rPr>
              <a:t>https://journals.sagepub.com/doi/full/10.1177/0886260517708406?casa_token=d9Q3x_53vxYAAAAA%3AIT-gviREhVHUuiNn6qR5gBRoDYZTvIDvFssJzAI0RyZBqNEX2XkWGjC5HPzASffpY4K8QaTdjdM</a:t>
            </a:r>
            <a:r>
              <a:rPr lang="en-GB" dirty="0"/>
              <a:t> (Accessed: 2 May 2026).</a:t>
            </a:r>
          </a:p>
          <a:p>
            <a:pPr>
              <a:lnSpc>
                <a:spcPct val="110000"/>
              </a:lnSpc>
              <a:spcAft>
                <a:spcPts val="800"/>
              </a:spcAft>
              <a:buClr>
                <a:schemeClr val="tx2">
                  <a:lumMod val="10000"/>
                  <a:lumOff val="90000"/>
                </a:schemeClr>
              </a:buClr>
              <a:buSzPct val="80000"/>
            </a:pPr>
            <a:r>
              <a:rPr lang="en-GB" dirty="0"/>
              <a:t>Warner, E., Hernandez, T. and Veilleux, J. (2021) ‘Examining Facets of Mindfulness in the Relationship Between Invalidating Childhood Environments and Emotion Regulation’, </a:t>
            </a:r>
            <a:r>
              <a:rPr lang="en-GB" i="1" dirty="0"/>
              <a:t>Psychological Reports</a:t>
            </a:r>
            <a:r>
              <a:rPr lang="en-GB" dirty="0"/>
              <a:t>, 124(3), pp. 1134-1149. Available at:  </a:t>
            </a:r>
            <a:r>
              <a:rPr lang="en-GB" u="sng" dirty="0">
                <a:hlinkClick r:id="rId3"/>
              </a:rPr>
              <a:t>https://journals.sagepub.com/doi/full/10.1177/0033294120933151?casa_token=hRr9FJgoGFoAAAAA%3AeVMSbERGcblqklI_4Gfyx2natvuUAe6o9GzrTrgAEYdUdqmziZ0bTPhhuLmbBcJMBSzsIwp4GJU</a:t>
            </a:r>
            <a:r>
              <a:rPr lang="en-GB" dirty="0"/>
              <a:t> (Accessed: 2 May 2026). </a:t>
            </a:r>
          </a:p>
          <a:p>
            <a:pPr>
              <a:lnSpc>
                <a:spcPct val="110000"/>
              </a:lnSpc>
              <a:spcAft>
                <a:spcPts val="800"/>
              </a:spcAft>
              <a:buClr>
                <a:schemeClr val="tx2">
                  <a:lumMod val="10000"/>
                  <a:lumOff val="90000"/>
                </a:schemeClr>
              </a:buClr>
              <a:buSzPct val="80000"/>
            </a:pPr>
            <a:r>
              <a:rPr lang="en-GB" dirty="0"/>
              <a:t>Widom, C. (2017) ‘Long-term impact of childhood abuse and neglect on crime and violence’, </a:t>
            </a:r>
            <a:r>
              <a:rPr lang="en-GB" i="1" dirty="0"/>
              <a:t>Clinical Psychology: Science and Practice</a:t>
            </a:r>
            <a:r>
              <a:rPr lang="en-GB" dirty="0"/>
              <a:t>, 24(2), pp. 186-202. Available at: </a:t>
            </a:r>
            <a:r>
              <a:rPr lang="en-GB" u="sng" dirty="0">
                <a:hlinkClick r:id="rId4"/>
              </a:rPr>
              <a:t>https://research-ebsco-com.uwtsd.idm.oclc.org/c/onvpsy/search/details/6uo25a52on</a:t>
            </a:r>
            <a:r>
              <a:rPr lang="en-GB" dirty="0"/>
              <a:t> (Accessed: 3 May 2026). </a:t>
            </a:r>
          </a:p>
          <a:p>
            <a:pPr>
              <a:lnSpc>
                <a:spcPct val="110000"/>
              </a:lnSpc>
              <a:spcAft>
                <a:spcPts val="800"/>
              </a:spcAft>
              <a:buClr>
                <a:schemeClr val="tx2">
                  <a:lumMod val="10000"/>
                  <a:lumOff val="90000"/>
                </a:schemeClr>
              </a:buClr>
              <a:buSzPct val="80000"/>
            </a:pPr>
            <a:endParaRPr lang="en-GB" dirty="0"/>
          </a:p>
          <a:p>
            <a:pPr>
              <a:lnSpc>
                <a:spcPct val="110000"/>
              </a:lnSpc>
              <a:spcAft>
                <a:spcPts val="800"/>
              </a:spcAft>
              <a:buClr>
                <a:schemeClr val="tx2">
                  <a:lumMod val="10000"/>
                  <a:lumOff val="90000"/>
                </a:schemeClr>
              </a:buClr>
              <a:buSzPct val="80000"/>
            </a:pPr>
            <a:endParaRPr lang="en-US" sz="2400" dirty="0">
              <a:solidFill>
                <a:schemeClr val="tx2">
                  <a:alpha val="60000"/>
                </a:schemeClr>
              </a:solidFill>
              <a:effectLst/>
            </a:endParaRPr>
          </a:p>
        </p:txBody>
      </p:sp>
    </p:spTree>
    <p:extLst>
      <p:ext uri="{BB962C8B-B14F-4D97-AF65-F5344CB8AC3E}">
        <p14:creationId xmlns:p14="http://schemas.microsoft.com/office/powerpoint/2010/main" val="37629835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303487C-3340-C4FA-3C23-5BA2E971C2A1}"/>
            </a:ext>
          </a:extLst>
        </p:cNvPr>
        <p:cNvGrpSpPr/>
        <p:nvPr/>
      </p:nvGrpSpPr>
      <p:grpSpPr>
        <a:xfrm>
          <a:off x="0" y="0"/>
          <a:ext cx="0" cy="0"/>
          <a:chOff x="0" y="0"/>
          <a:chExt cx="0" cy="0"/>
        </a:xfrm>
      </p:grpSpPr>
      <p:sp>
        <p:nvSpPr>
          <p:cNvPr id="12" name="Frame 11">
            <a:extLst>
              <a:ext uri="{FF2B5EF4-FFF2-40B4-BE49-F238E27FC236}">
                <a16:creationId xmlns:a16="http://schemas.microsoft.com/office/drawing/2014/main" id="{8E83E376-91B2-D4F3-A037-39604E5812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A6886A62-B680-DB65-EDD1-2F664861D6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a:extLst>
              <a:ext uri="{FF2B5EF4-FFF2-40B4-BE49-F238E27FC236}">
                <a16:creationId xmlns:a16="http://schemas.microsoft.com/office/drawing/2014/main" id="{ED622884-9E0C-2C6F-E2BF-118073F4E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878CAC-487E-4D39-188B-0B100E40D624}"/>
              </a:ext>
            </a:extLst>
          </p:cNvPr>
          <p:cNvSpPr>
            <a:spLocks noGrp="1"/>
          </p:cNvSpPr>
          <p:nvPr>
            <p:ph type="title"/>
          </p:nvPr>
        </p:nvSpPr>
        <p:spPr>
          <a:xfrm>
            <a:off x="838199" y="-577515"/>
            <a:ext cx="10515600" cy="2076450"/>
          </a:xfrm>
        </p:spPr>
        <p:txBody>
          <a:bodyPr vert="horz" lIns="91440" tIns="45720" rIns="91440" bIns="45720" rtlCol="0" anchor="b">
            <a:normAutofit/>
          </a:bodyPr>
          <a:lstStyle/>
          <a:p>
            <a:r>
              <a:rPr lang="en-US" sz="4400" dirty="0">
                <a:gradFill flip="none" rotWithShape="1">
                  <a:gsLst>
                    <a:gs pos="0">
                      <a:schemeClr val="accent5">
                        <a:alpha val="70000"/>
                      </a:schemeClr>
                    </a:gs>
                    <a:gs pos="100000">
                      <a:schemeClr val="accent1">
                        <a:alpha val="70000"/>
                      </a:schemeClr>
                    </a:gs>
                  </a:gsLst>
                  <a:lin ang="0" scaled="1"/>
                  <a:tileRect/>
                </a:gradFill>
              </a:rPr>
              <a:t>Reference list -</a:t>
            </a:r>
          </a:p>
        </p:txBody>
      </p:sp>
      <p:sp>
        <p:nvSpPr>
          <p:cNvPr id="7" name="TextBox 6">
            <a:extLst>
              <a:ext uri="{FF2B5EF4-FFF2-40B4-BE49-F238E27FC236}">
                <a16:creationId xmlns:a16="http://schemas.microsoft.com/office/drawing/2014/main" id="{77FE469A-A35D-B134-1D0C-791B9CD8F26D}"/>
              </a:ext>
            </a:extLst>
          </p:cNvPr>
          <p:cNvSpPr txBox="1"/>
          <p:nvPr/>
        </p:nvSpPr>
        <p:spPr>
          <a:xfrm>
            <a:off x="838199" y="1706980"/>
            <a:ext cx="10696075" cy="4453188"/>
          </a:xfrm>
          <a:prstGeom prst="rect">
            <a:avLst/>
          </a:prstGeom>
        </p:spPr>
        <p:txBody>
          <a:bodyPr vert="horz" lIns="91440" tIns="45720" rIns="91440" bIns="45720" rtlCol="0">
            <a:normAutofit fontScale="92500"/>
          </a:bodyPr>
          <a:lstStyle/>
          <a:p>
            <a:pPr>
              <a:lnSpc>
                <a:spcPct val="110000"/>
              </a:lnSpc>
              <a:spcAft>
                <a:spcPts val="800"/>
              </a:spcAft>
              <a:buClr>
                <a:schemeClr val="tx2">
                  <a:lumMod val="10000"/>
                  <a:lumOff val="90000"/>
                </a:schemeClr>
              </a:buClr>
              <a:buSzPct val="80000"/>
            </a:pPr>
            <a:r>
              <a:rPr lang="en-GB" dirty="0"/>
              <a:t>World Health Organization (2020) </a:t>
            </a:r>
            <a:r>
              <a:rPr lang="en-GB" i="1" dirty="0"/>
              <a:t>Adverse Childhood Experiences International Questionnaire</a:t>
            </a:r>
            <a:r>
              <a:rPr lang="en-GB" dirty="0"/>
              <a:t>. Available at: </a:t>
            </a:r>
            <a:r>
              <a:rPr lang="en-GB" u="sng" dirty="0">
                <a:hlinkClick r:id="rId2"/>
              </a:rPr>
              <a:t>https://www.who.int/publications/m/item/adverse-childhood-experiences-international-questionnaire-(ace-iq)</a:t>
            </a:r>
            <a:r>
              <a:rPr lang="en-GB" dirty="0"/>
              <a:t> (Accessed: 29 April 2026).</a:t>
            </a:r>
          </a:p>
          <a:p>
            <a:pPr>
              <a:lnSpc>
                <a:spcPct val="110000"/>
              </a:lnSpc>
              <a:spcAft>
                <a:spcPts val="800"/>
              </a:spcAft>
              <a:buClr>
                <a:schemeClr val="tx2">
                  <a:lumMod val="10000"/>
                  <a:lumOff val="90000"/>
                </a:schemeClr>
              </a:buClr>
              <a:buSzPct val="80000"/>
            </a:pPr>
            <a:r>
              <a:rPr lang="en-GB" dirty="0"/>
              <a:t>Yingying, S., D’Arcy, C., Shuai, Y. and </a:t>
            </a:r>
            <a:r>
              <a:rPr lang="en-GB" dirty="0" err="1"/>
              <a:t>Xiangfei</a:t>
            </a:r>
            <a:r>
              <a:rPr lang="en-GB" dirty="0"/>
              <a:t>, M. (2019) ‘How does childhood maltreatment influence ensuing cognitive functioning among people with the exposure of childhood maltreatment? A systematic review of prospective cohort studies’, </a:t>
            </a:r>
            <a:r>
              <a:rPr lang="en-GB" i="1" dirty="0"/>
              <a:t>Journal of Affective Disorders</a:t>
            </a:r>
            <a:r>
              <a:rPr lang="en-GB" dirty="0"/>
              <a:t>, 252, pp. 278-293. Available at:  </a:t>
            </a:r>
            <a:r>
              <a:rPr lang="en-GB" u="sng" dirty="0">
                <a:hlinkClick r:id="rId3"/>
              </a:rPr>
              <a:t>https://www.sciencedirect.com/science/article/pii/S0165032719300862?casa_token=4BjZZVBYQPQAAAAA:HoPOE9A7T4ayoNtdg0-A1B0jcfmfwrKNPIsdiJ8smpK4VszudGiV4N-nlmyAvZODnVJr0Ly3HA</a:t>
            </a:r>
            <a:r>
              <a:rPr lang="en-GB" dirty="0"/>
              <a:t> (Accessed: 2 May 2026).</a:t>
            </a:r>
          </a:p>
          <a:p>
            <a:pPr>
              <a:lnSpc>
                <a:spcPct val="110000"/>
              </a:lnSpc>
              <a:spcAft>
                <a:spcPts val="800"/>
              </a:spcAft>
              <a:buClr>
                <a:schemeClr val="tx2">
                  <a:lumMod val="10000"/>
                  <a:lumOff val="90000"/>
                </a:schemeClr>
              </a:buClr>
              <a:buSzPct val="80000"/>
            </a:pPr>
            <a:r>
              <a:rPr lang="en-GB" dirty="0" err="1"/>
              <a:t>Yohros</a:t>
            </a:r>
            <a:r>
              <a:rPr lang="en-GB" dirty="0"/>
              <a:t>, A. (2021) ‘Types of Childhood Maltreatment, </a:t>
            </a:r>
            <a:r>
              <a:rPr lang="en-GB" dirty="0" err="1"/>
              <a:t>Neighborhoods</a:t>
            </a:r>
            <a:r>
              <a:rPr lang="en-GB" dirty="0"/>
              <a:t>, and Intimate Partner Violence: An Ecological Perspective’, </a:t>
            </a:r>
            <a:r>
              <a:rPr lang="en-GB" i="1" dirty="0"/>
              <a:t>Victims &amp; Offenders</a:t>
            </a:r>
            <a:r>
              <a:rPr lang="en-GB" dirty="0"/>
              <a:t>, 16(5), pp. 686-707. Available at: </a:t>
            </a:r>
            <a:r>
              <a:rPr lang="en-GB" u="sng" dirty="0">
                <a:hlinkClick r:id="rId4"/>
              </a:rPr>
              <a:t>https://www.tandfonline.com/doi/abs/10.1080/15564886.2020.1850580?casa_token=WIJyQ2eSAkcAAAAA:7frrQHBz7MlqHR2oytEHm0a-hDzWTS2UtldnS7wKbzgd4YMjhmRb6PkmAQChzCm_GSkgKNKP9Aw</a:t>
            </a:r>
            <a:r>
              <a:rPr lang="en-GB" dirty="0"/>
              <a:t> (Accessed: 2 May 2026).</a:t>
            </a:r>
          </a:p>
          <a:p>
            <a:pPr>
              <a:lnSpc>
                <a:spcPct val="110000"/>
              </a:lnSpc>
              <a:spcAft>
                <a:spcPts val="800"/>
              </a:spcAft>
              <a:buClr>
                <a:schemeClr val="tx2">
                  <a:lumMod val="10000"/>
                  <a:lumOff val="90000"/>
                </a:schemeClr>
              </a:buClr>
              <a:buSzPct val="80000"/>
            </a:pPr>
            <a:endParaRPr lang="en-GB" dirty="0"/>
          </a:p>
          <a:p>
            <a:pPr>
              <a:lnSpc>
                <a:spcPct val="110000"/>
              </a:lnSpc>
              <a:spcAft>
                <a:spcPts val="800"/>
              </a:spcAft>
              <a:buClr>
                <a:schemeClr val="tx2">
                  <a:lumMod val="10000"/>
                  <a:lumOff val="90000"/>
                </a:schemeClr>
              </a:buClr>
              <a:buSzPct val="80000"/>
            </a:pPr>
            <a:endParaRPr lang="en-US" sz="2400" dirty="0">
              <a:solidFill>
                <a:schemeClr val="tx2">
                  <a:alpha val="60000"/>
                </a:schemeClr>
              </a:solidFill>
              <a:effectLst/>
            </a:endParaRPr>
          </a:p>
        </p:txBody>
      </p:sp>
    </p:spTree>
    <p:extLst>
      <p:ext uri="{BB962C8B-B14F-4D97-AF65-F5344CB8AC3E}">
        <p14:creationId xmlns:p14="http://schemas.microsoft.com/office/powerpoint/2010/main" val="17933384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B6BEE08-07D8-2535-9D33-FA8294BBC1E5}"/>
            </a:ext>
          </a:extLst>
        </p:cNvPr>
        <p:cNvGrpSpPr/>
        <p:nvPr/>
      </p:nvGrpSpPr>
      <p:grpSpPr>
        <a:xfrm>
          <a:off x="0" y="0"/>
          <a:ext cx="0" cy="0"/>
          <a:chOff x="0" y="0"/>
          <a:chExt cx="0" cy="0"/>
        </a:xfrm>
      </p:grpSpPr>
      <p:sp>
        <p:nvSpPr>
          <p:cNvPr id="12" name="Frame 11">
            <a:extLst>
              <a:ext uri="{FF2B5EF4-FFF2-40B4-BE49-F238E27FC236}">
                <a16:creationId xmlns:a16="http://schemas.microsoft.com/office/drawing/2014/main" id="{24C7E34D-8CC9-8245-C25F-B7AC8C3A32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F534EDFB-8914-92ED-5B68-1155986853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a:extLst>
              <a:ext uri="{FF2B5EF4-FFF2-40B4-BE49-F238E27FC236}">
                <a16:creationId xmlns:a16="http://schemas.microsoft.com/office/drawing/2014/main" id="{52F597E0-424C-2415-5881-37C0AD9AA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C3F155-C556-AF9C-3BE3-0D81A9CAC421}"/>
              </a:ext>
            </a:extLst>
          </p:cNvPr>
          <p:cNvSpPr>
            <a:spLocks noGrp="1"/>
          </p:cNvSpPr>
          <p:nvPr>
            <p:ph type="title"/>
          </p:nvPr>
        </p:nvSpPr>
        <p:spPr>
          <a:xfrm>
            <a:off x="838199" y="-577515"/>
            <a:ext cx="10515600" cy="2076450"/>
          </a:xfrm>
        </p:spPr>
        <p:txBody>
          <a:bodyPr vert="horz" lIns="91440" tIns="45720" rIns="91440" bIns="45720" rtlCol="0" anchor="b">
            <a:normAutofit/>
          </a:bodyPr>
          <a:lstStyle/>
          <a:p>
            <a:r>
              <a:rPr lang="en-US" sz="4400" dirty="0">
                <a:gradFill flip="none" rotWithShape="1">
                  <a:gsLst>
                    <a:gs pos="0">
                      <a:schemeClr val="accent5">
                        <a:alpha val="70000"/>
                      </a:schemeClr>
                    </a:gs>
                    <a:gs pos="100000">
                      <a:schemeClr val="accent1">
                        <a:alpha val="70000"/>
                      </a:schemeClr>
                    </a:gs>
                  </a:gsLst>
                  <a:lin ang="0" scaled="1"/>
                  <a:tileRect/>
                </a:gradFill>
              </a:rPr>
              <a:t>Reference list -</a:t>
            </a:r>
          </a:p>
        </p:txBody>
      </p:sp>
      <p:sp>
        <p:nvSpPr>
          <p:cNvPr id="7" name="TextBox 6">
            <a:extLst>
              <a:ext uri="{FF2B5EF4-FFF2-40B4-BE49-F238E27FC236}">
                <a16:creationId xmlns:a16="http://schemas.microsoft.com/office/drawing/2014/main" id="{28FDB771-DBFD-E321-4C38-1CACF962F782}"/>
              </a:ext>
            </a:extLst>
          </p:cNvPr>
          <p:cNvSpPr txBox="1"/>
          <p:nvPr/>
        </p:nvSpPr>
        <p:spPr>
          <a:xfrm>
            <a:off x="838199" y="1706980"/>
            <a:ext cx="10696075" cy="4453188"/>
          </a:xfrm>
          <a:prstGeom prst="rect">
            <a:avLst/>
          </a:prstGeom>
        </p:spPr>
        <p:txBody>
          <a:bodyPr vert="horz" lIns="91440" tIns="45720" rIns="91440" bIns="45720" rtlCol="0">
            <a:normAutofit/>
          </a:bodyPr>
          <a:lstStyle/>
          <a:p>
            <a:pPr>
              <a:lnSpc>
                <a:spcPct val="110000"/>
              </a:lnSpc>
              <a:spcAft>
                <a:spcPts val="800"/>
              </a:spcAft>
              <a:buClr>
                <a:schemeClr val="tx2">
                  <a:lumMod val="10000"/>
                  <a:lumOff val="90000"/>
                </a:schemeClr>
              </a:buClr>
              <a:buSzPct val="80000"/>
            </a:pPr>
            <a:r>
              <a:rPr lang="en-GB" dirty="0"/>
              <a:t>Zara, G. and Farrington, D. (2020) ‘Childhood Risk Factors for Self-Reported Versus Official Life-Course-Persistent, Adolescence-Limited, and Late-Onset Offending’, Criminal Justice and </a:t>
            </a:r>
            <a:r>
              <a:rPr lang="en-GB" dirty="0" err="1"/>
              <a:t>Behavior</a:t>
            </a:r>
            <a:r>
              <a:rPr lang="en-GB" dirty="0"/>
              <a:t>, 47(3), pp. 352-368. Available at: </a:t>
            </a:r>
            <a:r>
              <a:rPr lang="en-GB" u="sng" dirty="0">
                <a:hlinkClick r:id="rId2"/>
              </a:rPr>
              <a:t>https://journals.sagepub.com/doi/full/10.1177/0093854819897705?casa_token=ZR8g_Rq8ymsAAAAA%3A30EYBwrlgUsUy-vH1UjCKSD5WSFdhm5_s55ooV9USSgtnDHnuHM1obXxX5Hl8hWbvysH3PkpTvU</a:t>
            </a:r>
            <a:r>
              <a:rPr lang="en-GB" dirty="0"/>
              <a:t> (Accessed: 1 May 2206).</a:t>
            </a:r>
          </a:p>
          <a:p>
            <a:pPr>
              <a:lnSpc>
                <a:spcPct val="110000"/>
              </a:lnSpc>
              <a:spcAft>
                <a:spcPts val="800"/>
              </a:spcAft>
              <a:buClr>
                <a:schemeClr val="tx2">
                  <a:lumMod val="10000"/>
                  <a:lumOff val="90000"/>
                </a:schemeClr>
              </a:buClr>
              <a:buSzPct val="80000"/>
            </a:pPr>
            <a:endParaRPr lang="en-GB" dirty="0"/>
          </a:p>
          <a:p>
            <a:pPr>
              <a:lnSpc>
                <a:spcPct val="110000"/>
              </a:lnSpc>
              <a:spcAft>
                <a:spcPts val="800"/>
              </a:spcAft>
              <a:buClr>
                <a:schemeClr val="tx2">
                  <a:lumMod val="10000"/>
                  <a:lumOff val="90000"/>
                </a:schemeClr>
              </a:buClr>
              <a:buSzPct val="80000"/>
            </a:pPr>
            <a:endParaRPr lang="en-US" sz="2400" dirty="0">
              <a:solidFill>
                <a:schemeClr val="tx2">
                  <a:alpha val="60000"/>
                </a:schemeClr>
              </a:solidFill>
              <a:effectLst/>
            </a:endParaRPr>
          </a:p>
        </p:txBody>
      </p:sp>
    </p:spTree>
    <p:extLst>
      <p:ext uri="{BB962C8B-B14F-4D97-AF65-F5344CB8AC3E}">
        <p14:creationId xmlns:p14="http://schemas.microsoft.com/office/powerpoint/2010/main" val="3405434356"/>
      </p:ext>
    </p:extLst>
  </p:cSld>
  <p:clrMapOvr>
    <a:masterClrMapping/>
  </p:clrMapOvr>
</p:sld>
</file>

<file path=ppt/theme/theme1.xml><?xml version="1.0" encoding="utf-8"?>
<a:theme xmlns:a="http://schemas.openxmlformats.org/drawingml/2006/main" name="LuminousVTI">
  <a:themeElements>
    <a:clrScheme name="Custom 54">
      <a:dk1>
        <a:sysClr val="windowText" lastClr="000000"/>
      </a:dk1>
      <a:lt1>
        <a:sysClr val="window" lastClr="FFFFFF"/>
      </a:lt1>
      <a:dk2>
        <a:srgbClr val="201449"/>
      </a:dk2>
      <a:lt2>
        <a:srgbClr val="EEEEEE"/>
      </a:lt2>
      <a:accent1>
        <a:srgbClr val="F900A0"/>
      </a:accent1>
      <a:accent2>
        <a:srgbClr val="4D4EE6"/>
      </a:accent2>
      <a:accent3>
        <a:srgbClr val="454B78"/>
      </a:accent3>
      <a:accent4>
        <a:srgbClr val="A3A3C1"/>
      </a:accent4>
      <a:accent5>
        <a:srgbClr val="7162FE"/>
      </a:accent5>
      <a:accent6>
        <a:srgbClr val="1EBE9B"/>
      </a:accent6>
      <a:hlink>
        <a:srgbClr val="F900A0"/>
      </a:hlink>
      <a:folHlink>
        <a:srgbClr val="8477FE"/>
      </a:folHlink>
    </a:clrScheme>
    <a:fontScheme name="Custom 51">
      <a:majorFont>
        <a:latin typeface="Sabon Next L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uminousVTI" id="{3EBF12FF-FD44-415B-AB75-5B4F7E5C3AC4}" vid="{521B7FAE-6A8D-4468-B79A-0706294A0D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CF4B188-9E41-4609-81DC-EA2587D009AE}">
  <ds:schemaRefs>
    <ds:schemaRef ds:uri="http://schemas.microsoft.com/sharepoint/v3/contenttype/forms"/>
  </ds:schemaRefs>
</ds:datastoreItem>
</file>

<file path=customXml/itemProps2.xml><?xml version="1.0" encoding="utf-8"?>
<ds:datastoreItem xmlns:ds="http://schemas.openxmlformats.org/officeDocument/2006/customXml" ds:itemID="{DAAFE2A1-77F8-441E-9B9F-DD61C354F4FE}">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customXml/itemProps3.xml><?xml version="1.0" encoding="utf-8"?>
<ds:datastoreItem xmlns:ds="http://schemas.openxmlformats.org/officeDocument/2006/customXml" ds:itemID="{56052644-F409-493B-8E91-969D43897F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Luminous design</Template>
  <TotalTime>132</TotalTime>
  <Words>3431</Words>
  <Application>Microsoft Office PowerPoint</Application>
  <PresentationFormat>Widescreen</PresentationFormat>
  <Paragraphs>95</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Avenir Next LT Pro</vt:lpstr>
      <vt:lpstr>Calibri</vt:lpstr>
      <vt:lpstr>Cambria</vt:lpstr>
      <vt:lpstr>Sabon Next LT</vt:lpstr>
      <vt:lpstr>Wingdings</vt:lpstr>
      <vt:lpstr>LuminousVTI</vt:lpstr>
      <vt:lpstr>What ACEs are most strongly linked to later offending?</vt:lpstr>
      <vt:lpstr>What are ACEs?</vt:lpstr>
      <vt:lpstr>Household dysfunction – parental incarceration </vt:lpstr>
      <vt:lpstr>Abuse</vt:lpstr>
      <vt:lpstr>Abuse</vt:lpstr>
      <vt:lpstr>Neglect </vt:lpstr>
      <vt:lpstr>Is there a link?</vt:lpstr>
      <vt:lpstr>Thank you for listening! </vt:lpstr>
      <vt:lpstr>AI Statement </vt:lpstr>
      <vt:lpstr>Reference list -</vt:lpstr>
      <vt:lpstr>Reference list -</vt:lpstr>
      <vt:lpstr>Reference list -</vt:lpstr>
      <vt:lpstr>Reference list -</vt:lpstr>
      <vt:lpstr>Reference list -</vt:lpstr>
      <vt:lpstr>Reference list -</vt:lpstr>
      <vt:lpstr>Reference list -</vt:lpstr>
      <vt:lpstr>Reference list -</vt:lpstr>
      <vt:lpstr>Reference list -</vt:lpstr>
      <vt:lpstr>Reference list -</vt:lpstr>
      <vt:lpstr>Reference list -</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Gwennan James</dc:creator>
  <cp:lastModifiedBy>Gwennan James</cp:lastModifiedBy>
  <cp:revision>1</cp:revision>
  <dcterms:created xsi:type="dcterms:W3CDTF">2026-05-03T13:57:13Z</dcterms:created>
  <dcterms:modified xsi:type="dcterms:W3CDTF">2026-05-03T16:15:09Z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