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08" r:id="rId1"/>
  </p:sldMasterIdLst>
  <p:notesMasterIdLst>
    <p:notesMasterId r:id="rId11"/>
  </p:notesMasterIdLst>
  <p:sldIdLst>
    <p:sldId id="304" r:id="rId2"/>
    <p:sldId id="282" r:id="rId3"/>
    <p:sldId id="313" r:id="rId4"/>
    <p:sldId id="300" r:id="rId5"/>
    <p:sldId id="309" r:id="rId6"/>
    <p:sldId id="314" r:id="rId7"/>
    <p:sldId id="258" r:id="rId8"/>
    <p:sldId id="312" r:id="rId9"/>
    <p:sldId id="31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69" autoAdjust="0"/>
    <p:restoredTop sz="76109" autoAdjust="0"/>
  </p:normalViewPr>
  <p:slideViewPr>
    <p:cSldViewPr snapToGrid="0">
      <p:cViewPr varScale="1">
        <p:scale>
          <a:sx n="116" d="100"/>
          <a:sy n="116" d="100"/>
        </p:scale>
        <p:origin x="132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89DF57-8FD4-47CD-858B-2B2B1397B1E8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345160E-2A2F-43E5-88D6-9D8724B4BFF4}">
      <dgm:prSet phldrT="[Text]"/>
      <dgm:spPr/>
      <dgm:t>
        <a:bodyPr/>
        <a:lstStyle/>
        <a:p>
          <a:r>
            <a:rPr lang="en-US" dirty="0"/>
            <a:t>Customer Centricity</a:t>
          </a:r>
        </a:p>
      </dgm:t>
    </dgm:pt>
    <dgm:pt modelId="{B87C2EF4-9623-4FBC-932F-6F6551E09F36}" type="parTrans" cxnId="{DB26BBD8-56FB-4F95-926E-C8429AA3A75C}">
      <dgm:prSet/>
      <dgm:spPr/>
      <dgm:t>
        <a:bodyPr/>
        <a:lstStyle/>
        <a:p>
          <a:endParaRPr lang="en-US"/>
        </a:p>
      </dgm:t>
    </dgm:pt>
    <dgm:pt modelId="{577867BF-1B54-4764-B3D7-E97FD6EC328F}" type="sibTrans" cxnId="{DB26BBD8-56FB-4F95-926E-C8429AA3A75C}">
      <dgm:prSet/>
      <dgm:spPr/>
      <dgm:t>
        <a:bodyPr/>
        <a:lstStyle/>
        <a:p>
          <a:endParaRPr lang="en-US"/>
        </a:p>
      </dgm:t>
    </dgm:pt>
    <dgm:pt modelId="{181CADD0-0B57-4A91-A45A-A3E61C5CD655}">
      <dgm:prSet phldrT="[Text]"/>
      <dgm:spPr/>
      <dgm:t>
        <a:bodyPr/>
        <a:lstStyle/>
        <a:p>
          <a:r>
            <a:rPr lang="en-US" dirty="0"/>
            <a:t>Innovation</a:t>
          </a:r>
        </a:p>
      </dgm:t>
    </dgm:pt>
    <dgm:pt modelId="{C12FBB4A-9961-4264-98E6-320748D4096B}" type="parTrans" cxnId="{249783BB-B73B-4E4F-9177-DDDD57B914EE}">
      <dgm:prSet/>
      <dgm:spPr/>
      <dgm:t>
        <a:bodyPr/>
        <a:lstStyle/>
        <a:p>
          <a:endParaRPr lang="en-US"/>
        </a:p>
      </dgm:t>
    </dgm:pt>
    <dgm:pt modelId="{095D0D7A-D567-43C9-A4D1-5F5E6CAE38FA}" type="sibTrans" cxnId="{249783BB-B73B-4E4F-9177-DDDD57B914EE}">
      <dgm:prSet/>
      <dgm:spPr/>
      <dgm:t>
        <a:bodyPr/>
        <a:lstStyle/>
        <a:p>
          <a:endParaRPr lang="en-US"/>
        </a:p>
      </dgm:t>
    </dgm:pt>
    <dgm:pt modelId="{9DA8C87C-842E-44D6-9BCE-81A1FB681F58}">
      <dgm:prSet phldrT="[Text]"/>
      <dgm:spPr/>
      <dgm:t>
        <a:bodyPr/>
        <a:lstStyle/>
        <a:p>
          <a:r>
            <a:rPr lang="en-US" dirty="0"/>
            <a:t>Diversity and Inclusion</a:t>
          </a:r>
        </a:p>
      </dgm:t>
    </dgm:pt>
    <dgm:pt modelId="{552B3EAE-5D7C-4280-ACC7-A73CA07DBBE0}" type="parTrans" cxnId="{1CDFC8E6-14E8-4133-91C6-AF52B6DADF8F}">
      <dgm:prSet/>
      <dgm:spPr/>
      <dgm:t>
        <a:bodyPr/>
        <a:lstStyle/>
        <a:p>
          <a:endParaRPr lang="en-US"/>
        </a:p>
      </dgm:t>
    </dgm:pt>
    <dgm:pt modelId="{108188A9-4981-4867-AD2C-9E4C28E7EF27}" type="sibTrans" cxnId="{1CDFC8E6-14E8-4133-91C6-AF52B6DADF8F}">
      <dgm:prSet/>
      <dgm:spPr/>
      <dgm:t>
        <a:bodyPr/>
        <a:lstStyle/>
        <a:p>
          <a:endParaRPr lang="en-US"/>
        </a:p>
      </dgm:t>
    </dgm:pt>
    <dgm:pt modelId="{D9E210C3-338B-4AC5-A4A9-5B7054B27223}" type="pres">
      <dgm:prSet presAssocID="{8789DF57-8FD4-47CD-858B-2B2B1397B1E8}" presName="linear" presStyleCnt="0">
        <dgm:presLayoutVars>
          <dgm:dir/>
          <dgm:animLvl val="lvl"/>
          <dgm:resizeHandles val="exact"/>
        </dgm:presLayoutVars>
      </dgm:prSet>
      <dgm:spPr/>
    </dgm:pt>
    <dgm:pt modelId="{B7E7B3C1-B78F-49B5-BD59-648C95EC2D26}" type="pres">
      <dgm:prSet presAssocID="{9345160E-2A2F-43E5-88D6-9D8724B4BFF4}" presName="parentLin" presStyleCnt="0"/>
      <dgm:spPr/>
    </dgm:pt>
    <dgm:pt modelId="{AFC1FF2D-E8F2-4863-ADAA-AD4F7E9A1E25}" type="pres">
      <dgm:prSet presAssocID="{9345160E-2A2F-43E5-88D6-9D8724B4BFF4}" presName="parentLeftMargin" presStyleLbl="node1" presStyleIdx="0" presStyleCnt="3"/>
      <dgm:spPr/>
    </dgm:pt>
    <dgm:pt modelId="{39FD30BB-62DE-4638-867A-E9F4465C6DCC}" type="pres">
      <dgm:prSet presAssocID="{9345160E-2A2F-43E5-88D6-9D8724B4BFF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8B60FBD-08FA-4F3A-A4D5-FBC136728C2F}" type="pres">
      <dgm:prSet presAssocID="{9345160E-2A2F-43E5-88D6-9D8724B4BFF4}" presName="negativeSpace" presStyleCnt="0"/>
      <dgm:spPr/>
    </dgm:pt>
    <dgm:pt modelId="{D28571DB-7138-4D66-80DC-0A4ED56432E4}" type="pres">
      <dgm:prSet presAssocID="{9345160E-2A2F-43E5-88D6-9D8724B4BFF4}" presName="childText" presStyleLbl="conFgAcc1" presStyleIdx="0" presStyleCnt="3">
        <dgm:presLayoutVars>
          <dgm:bulletEnabled val="1"/>
        </dgm:presLayoutVars>
      </dgm:prSet>
      <dgm:spPr/>
    </dgm:pt>
    <dgm:pt modelId="{820776F5-3DA2-4AFD-A337-54958ABF328D}" type="pres">
      <dgm:prSet presAssocID="{577867BF-1B54-4764-B3D7-E97FD6EC328F}" presName="spaceBetweenRectangles" presStyleCnt="0"/>
      <dgm:spPr/>
    </dgm:pt>
    <dgm:pt modelId="{CC843B4D-364B-4FD0-8E35-5929EBF1FD1F}" type="pres">
      <dgm:prSet presAssocID="{181CADD0-0B57-4A91-A45A-A3E61C5CD655}" presName="parentLin" presStyleCnt="0"/>
      <dgm:spPr/>
    </dgm:pt>
    <dgm:pt modelId="{FAE7015B-849F-45D2-86DE-FE0EF0AABCB1}" type="pres">
      <dgm:prSet presAssocID="{181CADD0-0B57-4A91-A45A-A3E61C5CD655}" presName="parentLeftMargin" presStyleLbl="node1" presStyleIdx="0" presStyleCnt="3"/>
      <dgm:spPr/>
    </dgm:pt>
    <dgm:pt modelId="{5ECB2507-20F1-4C05-87FB-2127A2A21C19}" type="pres">
      <dgm:prSet presAssocID="{181CADD0-0B57-4A91-A45A-A3E61C5CD65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99EDF21-D353-448C-A130-8B1533C15D9A}" type="pres">
      <dgm:prSet presAssocID="{181CADD0-0B57-4A91-A45A-A3E61C5CD655}" presName="negativeSpace" presStyleCnt="0"/>
      <dgm:spPr/>
    </dgm:pt>
    <dgm:pt modelId="{9BECE4C3-B12A-4936-AC15-99A37C544B33}" type="pres">
      <dgm:prSet presAssocID="{181CADD0-0B57-4A91-A45A-A3E61C5CD655}" presName="childText" presStyleLbl="conFgAcc1" presStyleIdx="1" presStyleCnt="3">
        <dgm:presLayoutVars>
          <dgm:bulletEnabled val="1"/>
        </dgm:presLayoutVars>
      </dgm:prSet>
      <dgm:spPr/>
    </dgm:pt>
    <dgm:pt modelId="{8E92760E-CAB3-4541-8E84-B4846A9B4DD5}" type="pres">
      <dgm:prSet presAssocID="{095D0D7A-D567-43C9-A4D1-5F5E6CAE38FA}" presName="spaceBetweenRectangles" presStyleCnt="0"/>
      <dgm:spPr/>
    </dgm:pt>
    <dgm:pt modelId="{AD56B509-0D90-488E-8FE0-3BAA96BE7912}" type="pres">
      <dgm:prSet presAssocID="{9DA8C87C-842E-44D6-9BCE-81A1FB681F58}" presName="parentLin" presStyleCnt="0"/>
      <dgm:spPr/>
    </dgm:pt>
    <dgm:pt modelId="{9CC27BAE-9108-4880-BB4E-DFD47635BD99}" type="pres">
      <dgm:prSet presAssocID="{9DA8C87C-842E-44D6-9BCE-81A1FB681F58}" presName="parentLeftMargin" presStyleLbl="node1" presStyleIdx="1" presStyleCnt="3"/>
      <dgm:spPr/>
    </dgm:pt>
    <dgm:pt modelId="{59F82CCB-68F1-4215-986F-23C13616CF1C}" type="pres">
      <dgm:prSet presAssocID="{9DA8C87C-842E-44D6-9BCE-81A1FB681F58}" presName="parentText" presStyleLbl="node1" presStyleIdx="2" presStyleCnt="3" custLinFactNeighborX="9084" custLinFactNeighborY="2151">
        <dgm:presLayoutVars>
          <dgm:chMax val="0"/>
          <dgm:bulletEnabled val="1"/>
        </dgm:presLayoutVars>
      </dgm:prSet>
      <dgm:spPr/>
    </dgm:pt>
    <dgm:pt modelId="{AD4F65B8-243B-4BFB-9816-CC1D88F4E9B1}" type="pres">
      <dgm:prSet presAssocID="{9DA8C87C-842E-44D6-9BCE-81A1FB681F58}" presName="negativeSpace" presStyleCnt="0"/>
      <dgm:spPr/>
    </dgm:pt>
    <dgm:pt modelId="{D0009797-E7AF-4151-8AD0-6325A64015E8}" type="pres">
      <dgm:prSet presAssocID="{9DA8C87C-842E-44D6-9BCE-81A1FB681F58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FA9C5701-DD48-4670-BF84-CF5036A3748B}" type="presOf" srcId="{8789DF57-8FD4-47CD-858B-2B2B1397B1E8}" destId="{D9E210C3-338B-4AC5-A4A9-5B7054B27223}" srcOrd="0" destOrd="0" presId="urn:microsoft.com/office/officeart/2005/8/layout/list1"/>
    <dgm:cxn modelId="{02EB0919-AA00-4331-8CD0-103CAE15B7FC}" type="presOf" srcId="{9345160E-2A2F-43E5-88D6-9D8724B4BFF4}" destId="{39FD30BB-62DE-4638-867A-E9F4465C6DCC}" srcOrd="1" destOrd="0" presId="urn:microsoft.com/office/officeart/2005/8/layout/list1"/>
    <dgm:cxn modelId="{4C4A8A7C-30CC-4292-AD41-93B15BA7BF98}" type="presOf" srcId="{9DA8C87C-842E-44D6-9BCE-81A1FB681F58}" destId="{59F82CCB-68F1-4215-986F-23C13616CF1C}" srcOrd="1" destOrd="0" presId="urn:microsoft.com/office/officeart/2005/8/layout/list1"/>
    <dgm:cxn modelId="{A4999797-7586-4116-9663-E904F3EF960E}" type="presOf" srcId="{181CADD0-0B57-4A91-A45A-A3E61C5CD655}" destId="{FAE7015B-849F-45D2-86DE-FE0EF0AABCB1}" srcOrd="0" destOrd="0" presId="urn:microsoft.com/office/officeart/2005/8/layout/list1"/>
    <dgm:cxn modelId="{2C527CB3-4866-47AA-A218-FF8756C9F1AF}" type="presOf" srcId="{181CADD0-0B57-4A91-A45A-A3E61C5CD655}" destId="{5ECB2507-20F1-4C05-87FB-2127A2A21C19}" srcOrd="1" destOrd="0" presId="urn:microsoft.com/office/officeart/2005/8/layout/list1"/>
    <dgm:cxn modelId="{249783BB-B73B-4E4F-9177-DDDD57B914EE}" srcId="{8789DF57-8FD4-47CD-858B-2B2B1397B1E8}" destId="{181CADD0-0B57-4A91-A45A-A3E61C5CD655}" srcOrd="1" destOrd="0" parTransId="{C12FBB4A-9961-4264-98E6-320748D4096B}" sibTransId="{095D0D7A-D567-43C9-A4D1-5F5E6CAE38FA}"/>
    <dgm:cxn modelId="{1FEFF4D1-59D6-4BB5-B545-F34AFA2218AB}" type="presOf" srcId="{9DA8C87C-842E-44D6-9BCE-81A1FB681F58}" destId="{9CC27BAE-9108-4880-BB4E-DFD47635BD99}" srcOrd="0" destOrd="0" presId="urn:microsoft.com/office/officeart/2005/8/layout/list1"/>
    <dgm:cxn modelId="{DB26BBD8-56FB-4F95-926E-C8429AA3A75C}" srcId="{8789DF57-8FD4-47CD-858B-2B2B1397B1E8}" destId="{9345160E-2A2F-43E5-88D6-9D8724B4BFF4}" srcOrd="0" destOrd="0" parTransId="{B87C2EF4-9623-4FBC-932F-6F6551E09F36}" sibTransId="{577867BF-1B54-4764-B3D7-E97FD6EC328F}"/>
    <dgm:cxn modelId="{1CDFC8E6-14E8-4133-91C6-AF52B6DADF8F}" srcId="{8789DF57-8FD4-47CD-858B-2B2B1397B1E8}" destId="{9DA8C87C-842E-44D6-9BCE-81A1FB681F58}" srcOrd="2" destOrd="0" parTransId="{552B3EAE-5D7C-4280-ACC7-A73CA07DBBE0}" sibTransId="{108188A9-4981-4867-AD2C-9E4C28E7EF27}"/>
    <dgm:cxn modelId="{17DE95FA-A403-498B-90EF-8E871529FF89}" type="presOf" srcId="{9345160E-2A2F-43E5-88D6-9D8724B4BFF4}" destId="{AFC1FF2D-E8F2-4863-ADAA-AD4F7E9A1E25}" srcOrd="0" destOrd="0" presId="urn:microsoft.com/office/officeart/2005/8/layout/list1"/>
    <dgm:cxn modelId="{29EB9DBB-368A-493B-9616-1CFC76E2876A}" type="presParOf" srcId="{D9E210C3-338B-4AC5-A4A9-5B7054B27223}" destId="{B7E7B3C1-B78F-49B5-BD59-648C95EC2D26}" srcOrd="0" destOrd="0" presId="urn:microsoft.com/office/officeart/2005/8/layout/list1"/>
    <dgm:cxn modelId="{EF80ECC8-329E-497D-8996-0EFA8B659EFE}" type="presParOf" srcId="{B7E7B3C1-B78F-49B5-BD59-648C95EC2D26}" destId="{AFC1FF2D-E8F2-4863-ADAA-AD4F7E9A1E25}" srcOrd="0" destOrd="0" presId="urn:microsoft.com/office/officeart/2005/8/layout/list1"/>
    <dgm:cxn modelId="{570016AE-94D9-49B4-9AB2-419BB6E12D39}" type="presParOf" srcId="{B7E7B3C1-B78F-49B5-BD59-648C95EC2D26}" destId="{39FD30BB-62DE-4638-867A-E9F4465C6DCC}" srcOrd="1" destOrd="0" presId="urn:microsoft.com/office/officeart/2005/8/layout/list1"/>
    <dgm:cxn modelId="{C11425C8-8142-4C11-AEA4-1ACEE0CC09FC}" type="presParOf" srcId="{D9E210C3-338B-4AC5-A4A9-5B7054B27223}" destId="{38B60FBD-08FA-4F3A-A4D5-FBC136728C2F}" srcOrd="1" destOrd="0" presId="urn:microsoft.com/office/officeart/2005/8/layout/list1"/>
    <dgm:cxn modelId="{EC986557-1477-4078-9373-9CB01F9A0EAE}" type="presParOf" srcId="{D9E210C3-338B-4AC5-A4A9-5B7054B27223}" destId="{D28571DB-7138-4D66-80DC-0A4ED56432E4}" srcOrd="2" destOrd="0" presId="urn:microsoft.com/office/officeart/2005/8/layout/list1"/>
    <dgm:cxn modelId="{37D309A0-AEDC-4A23-BDAC-1DF33EC3807B}" type="presParOf" srcId="{D9E210C3-338B-4AC5-A4A9-5B7054B27223}" destId="{820776F5-3DA2-4AFD-A337-54958ABF328D}" srcOrd="3" destOrd="0" presId="urn:microsoft.com/office/officeart/2005/8/layout/list1"/>
    <dgm:cxn modelId="{150C5448-EA0F-4028-8B57-AAF3217044D9}" type="presParOf" srcId="{D9E210C3-338B-4AC5-A4A9-5B7054B27223}" destId="{CC843B4D-364B-4FD0-8E35-5929EBF1FD1F}" srcOrd="4" destOrd="0" presId="urn:microsoft.com/office/officeart/2005/8/layout/list1"/>
    <dgm:cxn modelId="{59757ABC-618D-4E06-9CE3-C28935E644B6}" type="presParOf" srcId="{CC843B4D-364B-4FD0-8E35-5929EBF1FD1F}" destId="{FAE7015B-849F-45D2-86DE-FE0EF0AABCB1}" srcOrd="0" destOrd="0" presId="urn:microsoft.com/office/officeart/2005/8/layout/list1"/>
    <dgm:cxn modelId="{685700E1-3640-40D5-9013-C680CA56AC3D}" type="presParOf" srcId="{CC843B4D-364B-4FD0-8E35-5929EBF1FD1F}" destId="{5ECB2507-20F1-4C05-87FB-2127A2A21C19}" srcOrd="1" destOrd="0" presId="urn:microsoft.com/office/officeart/2005/8/layout/list1"/>
    <dgm:cxn modelId="{C9CFB887-796C-4753-A71A-0D1E2D00B4DE}" type="presParOf" srcId="{D9E210C3-338B-4AC5-A4A9-5B7054B27223}" destId="{A99EDF21-D353-448C-A130-8B1533C15D9A}" srcOrd="5" destOrd="0" presId="urn:microsoft.com/office/officeart/2005/8/layout/list1"/>
    <dgm:cxn modelId="{10DC0652-4C7F-4E65-BB52-7C53846453FA}" type="presParOf" srcId="{D9E210C3-338B-4AC5-A4A9-5B7054B27223}" destId="{9BECE4C3-B12A-4936-AC15-99A37C544B33}" srcOrd="6" destOrd="0" presId="urn:microsoft.com/office/officeart/2005/8/layout/list1"/>
    <dgm:cxn modelId="{8933B0C1-B63B-40E0-B43F-EC8AF26A2499}" type="presParOf" srcId="{D9E210C3-338B-4AC5-A4A9-5B7054B27223}" destId="{8E92760E-CAB3-4541-8E84-B4846A9B4DD5}" srcOrd="7" destOrd="0" presId="urn:microsoft.com/office/officeart/2005/8/layout/list1"/>
    <dgm:cxn modelId="{F1A31C18-FDAF-47A1-B3F1-046B49C173C3}" type="presParOf" srcId="{D9E210C3-338B-4AC5-A4A9-5B7054B27223}" destId="{AD56B509-0D90-488E-8FE0-3BAA96BE7912}" srcOrd="8" destOrd="0" presId="urn:microsoft.com/office/officeart/2005/8/layout/list1"/>
    <dgm:cxn modelId="{836359A7-DB57-4E6F-82E5-CD3E25357E75}" type="presParOf" srcId="{AD56B509-0D90-488E-8FE0-3BAA96BE7912}" destId="{9CC27BAE-9108-4880-BB4E-DFD47635BD99}" srcOrd="0" destOrd="0" presId="urn:microsoft.com/office/officeart/2005/8/layout/list1"/>
    <dgm:cxn modelId="{C7C5A625-196F-4017-8C2B-FDF42BE9A037}" type="presParOf" srcId="{AD56B509-0D90-488E-8FE0-3BAA96BE7912}" destId="{59F82CCB-68F1-4215-986F-23C13616CF1C}" srcOrd="1" destOrd="0" presId="urn:microsoft.com/office/officeart/2005/8/layout/list1"/>
    <dgm:cxn modelId="{7DAAE654-9464-471C-A34F-77E911A898E9}" type="presParOf" srcId="{D9E210C3-338B-4AC5-A4A9-5B7054B27223}" destId="{AD4F65B8-243B-4BFB-9816-CC1D88F4E9B1}" srcOrd="9" destOrd="0" presId="urn:microsoft.com/office/officeart/2005/8/layout/list1"/>
    <dgm:cxn modelId="{B48300E0-EE02-43F7-A9DB-487F64DEAA33}" type="presParOf" srcId="{D9E210C3-338B-4AC5-A4A9-5B7054B27223}" destId="{D0009797-E7AF-4151-8AD0-6325A64015E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669B332-4168-4F2D-98A7-FA195282FE50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A7BA4EB-3637-49A8-BF4A-F7B4F46F3F9B}">
      <dgm:prSet phldrT="[Text]"/>
      <dgm:spPr/>
      <dgm:t>
        <a:bodyPr/>
        <a:lstStyle/>
        <a:p>
          <a:r>
            <a:rPr lang="en-US" b="1" dirty="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Continuous Feedback Mechanisms</a:t>
          </a:r>
          <a:endParaRPr lang="en-US" dirty="0"/>
        </a:p>
      </dgm:t>
    </dgm:pt>
    <dgm:pt modelId="{0E1E4AF2-A5CA-4D17-8052-AB215B47A173}" type="parTrans" cxnId="{8CDE38B7-13B5-4342-8FD8-C4E5C667575A}">
      <dgm:prSet/>
      <dgm:spPr/>
      <dgm:t>
        <a:bodyPr/>
        <a:lstStyle/>
        <a:p>
          <a:endParaRPr lang="en-US"/>
        </a:p>
      </dgm:t>
    </dgm:pt>
    <dgm:pt modelId="{32C79D6F-D158-4DD9-AAF3-EF0C4BD87095}" type="sibTrans" cxnId="{8CDE38B7-13B5-4342-8FD8-C4E5C667575A}">
      <dgm:prSet/>
      <dgm:spPr/>
      <dgm:t>
        <a:bodyPr/>
        <a:lstStyle/>
        <a:p>
          <a:endParaRPr lang="en-US"/>
        </a:p>
      </dgm:t>
    </dgm:pt>
    <dgm:pt modelId="{75DE521B-7829-496E-A26B-09B51B5C484E}">
      <dgm:prSet/>
      <dgm:spPr/>
      <dgm:t>
        <a:bodyPr/>
        <a:lstStyle/>
        <a:p>
          <a:r>
            <a:rPr lang="en-US" b="1" dirty="0"/>
            <a:t>Leadership Development</a:t>
          </a:r>
          <a:endParaRPr lang="en-US" b="1" dirty="0">
            <a:solidFill>
              <a:schemeClr val="tx1"/>
            </a:solidFill>
            <a:effectLst/>
            <a:latin typeface="+mn-lt"/>
            <a:ea typeface="+mn-ea"/>
            <a:cs typeface="+mn-cs"/>
          </a:endParaRPr>
        </a:p>
      </dgm:t>
    </dgm:pt>
    <dgm:pt modelId="{A3CCFEAA-CB8C-4AF5-8540-54DE27CFE36B}" type="parTrans" cxnId="{BD433D6A-6D68-4A05-A2FD-C5E4AC36F0B8}">
      <dgm:prSet/>
      <dgm:spPr/>
      <dgm:t>
        <a:bodyPr/>
        <a:lstStyle/>
        <a:p>
          <a:endParaRPr lang="en-US"/>
        </a:p>
      </dgm:t>
    </dgm:pt>
    <dgm:pt modelId="{283D3E67-8896-463B-9777-CDADC1FCFB79}" type="sibTrans" cxnId="{BD433D6A-6D68-4A05-A2FD-C5E4AC36F0B8}">
      <dgm:prSet/>
      <dgm:spPr/>
      <dgm:t>
        <a:bodyPr/>
        <a:lstStyle/>
        <a:p>
          <a:endParaRPr lang="en-US"/>
        </a:p>
      </dgm:t>
    </dgm:pt>
    <dgm:pt modelId="{8F070F77-0D6C-4FCA-A11B-37F0E983CE2D}">
      <dgm:prSet/>
      <dgm:spPr/>
      <dgm:t>
        <a:bodyPr/>
        <a:lstStyle/>
        <a:p>
          <a:r>
            <a:rPr lang="en-US" b="1" dirty="0"/>
            <a:t>Diversity and inclusion efforts</a:t>
          </a:r>
          <a:endParaRPr lang="en-US" b="1" dirty="0">
            <a:solidFill>
              <a:schemeClr val="tx1"/>
            </a:solidFill>
            <a:effectLst/>
            <a:latin typeface="+mn-lt"/>
            <a:ea typeface="+mn-ea"/>
            <a:cs typeface="+mn-cs"/>
          </a:endParaRPr>
        </a:p>
      </dgm:t>
    </dgm:pt>
    <dgm:pt modelId="{51161DF9-36B2-4C78-9CC9-565FF702A6D5}" type="parTrans" cxnId="{CA0FA189-A9FB-4D82-93E8-072821582B24}">
      <dgm:prSet/>
      <dgm:spPr/>
      <dgm:t>
        <a:bodyPr/>
        <a:lstStyle/>
        <a:p>
          <a:endParaRPr lang="en-US"/>
        </a:p>
      </dgm:t>
    </dgm:pt>
    <dgm:pt modelId="{B3683D4B-2DC8-4B39-A3C6-F31F12B39C33}" type="sibTrans" cxnId="{CA0FA189-A9FB-4D82-93E8-072821582B24}">
      <dgm:prSet/>
      <dgm:spPr/>
      <dgm:t>
        <a:bodyPr/>
        <a:lstStyle/>
        <a:p>
          <a:endParaRPr lang="en-US"/>
        </a:p>
      </dgm:t>
    </dgm:pt>
    <dgm:pt modelId="{1F4D06A7-FE44-498A-A4EE-7DD418ABF906}" type="pres">
      <dgm:prSet presAssocID="{C669B332-4168-4F2D-98A7-FA195282FE50}" presName="linear" presStyleCnt="0">
        <dgm:presLayoutVars>
          <dgm:dir/>
          <dgm:animLvl val="lvl"/>
          <dgm:resizeHandles val="exact"/>
        </dgm:presLayoutVars>
      </dgm:prSet>
      <dgm:spPr/>
    </dgm:pt>
    <dgm:pt modelId="{EA7EEABD-C65A-4175-82F6-7DD0D6F82E1C}" type="pres">
      <dgm:prSet presAssocID="{DA7BA4EB-3637-49A8-BF4A-F7B4F46F3F9B}" presName="parentLin" presStyleCnt="0"/>
      <dgm:spPr/>
    </dgm:pt>
    <dgm:pt modelId="{CB7F1199-CA9B-45AB-A7FF-B2A583EA636A}" type="pres">
      <dgm:prSet presAssocID="{DA7BA4EB-3637-49A8-BF4A-F7B4F46F3F9B}" presName="parentLeftMargin" presStyleLbl="node1" presStyleIdx="0" presStyleCnt="3"/>
      <dgm:spPr/>
    </dgm:pt>
    <dgm:pt modelId="{65142917-6ECA-4FDF-A5F5-D6D393BBA923}" type="pres">
      <dgm:prSet presAssocID="{DA7BA4EB-3637-49A8-BF4A-F7B4F46F3F9B}" presName="parentText" presStyleLbl="node1" presStyleIdx="0" presStyleCnt="3" custScaleY="122668" custLinFactNeighborX="4678" custLinFactNeighborY="-3971">
        <dgm:presLayoutVars>
          <dgm:chMax val="0"/>
          <dgm:bulletEnabled val="1"/>
        </dgm:presLayoutVars>
      </dgm:prSet>
      <dgm:spPr/>
    </dgm:pt>
    <dgm:pt modelId="{8ACF29FE-08E1-4937-AB8B-8DE8E0D4ED05}" type="pres">
      <dgm:prSet presAssocID="{DA7BA4EB-3637-49A8-BF4A-F7B4F46F3F9B}" presName="negativeSpace" presStyleCnt="0"/>
      <dgm:spPr/>
    </dgm:pt>
    <dgm:pt modelId="{63CFD491-1FF9-4B7C-8108-1242EE437760}" type="pres">
      <dgm:prSet presAssocID="{DA7BA4EB-3637-49A8-BF4A-F7B4F46F3F9B}" presName="childText" presStyleLbl="conFgAcc1" presStyleIdx="0" presStyleCnt="3" custLinFactNeighborX="361" custLinFactNeighborY="-24541">
        <dgm:presLayoutVars>
          <dgm:bulletEnabled val="1"/>
        </dgm:presLayoutVars>
      </dgm:prSet>
      <dgm:spPr/>
    </dgm:pt>
    <dgm:pt modelId="{8BCA9591-80C9-4BB8-B17A-5523DD24DFF9}" type="pres">
      <dgm:prSet presAssocID="{32C79D6F-D158-4DD9-AAF3-EF0C4BD87095}" presName="spaceBetweenRectangles" presStyleCnt="0"/>
      <dgm:spPr/>
    </dgm:pt>
    <dgm:pt modelId="{616593AF-E170-4995-BA3B-02655B524B9B}" type="pres">
      <dgm:prSet presAssocID="{75DE521B-7829-496E-A26B-09B51B5C484E}" presName="parentLin" presStyleCnt="0"/>
      <dgm:spPr/>
    </dgm:pt>
    <dgm:pt modelId="{F2EEA7A1-1AEA-4EA1-BC61-3FD7A3AF4825}" type="pres">
      <dgm:prSet presAssocID="{75DE521B-7829-496E-A26B-09B51B5C484E}" presName="parentLeftMargin" presStyleLbl="node1" presStyleIdx="0" presStyleCnt="3"/>
      <dgm:spPr/>
    </dgm:pt>
    <dgm:pt modelId="{DF7F5B8B-6278-401E-9603-3E02B3610CA4}" type="pres">
      <dgm:prSet presAssocID="{75DE521B-7829-496E-A26B-09B51B5C484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A3EE344-FBCD-4936-844E-9E3A468187E7}" type="pres">
      <dgm:prSet presAssocID="{75DE521B-7829-496E-A26B-09B51B5C484E}" presName="negativeSpace" presStyleCnt="0"/>
      <dgm:spPr/>
    </dgm:pt>
    <dgm:pt modelId="{21D3F20F-CF98-4C75-9ED6-6C2CD00E644E}" type="pres">
      <dgm:prSet presAssocID="{75DE521B-7829-496E-A26B-09B51B5C484E}" presName="childText" presStyleLbl="conFgAcc1" presStyleIdx="1" presStyleCnt="3">
        <dgm:presLayoutVars>
          <dgm:bulletEnabled val="1"/>
        </dgm:presLayoutVars>
      </dgm:prSet>
      <dgm:spPr/>
    </dgm:pt>
    <dgm:pt modelId="{9C2456A7-340F-432B-B732-95F910E26B57}" type="pres">
      <dgm:prSet presAssocID="{283D3E67-8896-463B-9777-CDADC1FCFB79}" presName="spaceBetweenRectangles" presStyleCnt="0"/>
      <dgm:spPr/>
    </dgm:pt>
    <dgm:pt modelId="{24CDD3BF-4AE8-4806-A8A8-B8E6A86EE0C6}" type="pres">
      <dgm:prSet presAssocID="{8F070F77-0D6C-4FCA-A11B-37F0E983CE2D}" presName="parentLin" presStyleCnt="0"/>
      <dgm:spPr/>
    </dgm:pt>
    <dgm:pt modelId="{0DF69CCA-A2B7-4B37-978E-F8B8ECA1D9E6}" type="pres">
      <dgm:prSet presAssocID="{8F070F77-0D6C-4FCA-A11B-37F0E983CE2D}" presName="parentLeftMargin" presStyleLbl="node1" presStyleIdx="1" presStyleCnt="3"/>
      <dgm:spPr/>
    </dgm:pt>
    <dgm:pt modelId="{66A2EC2B-C128-4918-848B-75893B46E5CB}" type="pres">
      <dgm:prSet presAssocID="{8F070F77-0D6C-4FCA-A11B-37F0E983CE2D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C72D8254-0AD7-4D95-A5CC-3C65220A6BAD}" type="pres">
      <dgm:prSet presAssocID="{8F070F77-0D6C-4FCA-A11B-37F0E983CE2D}" presName="negativeSpace" presStyleCnt="0"/>
      <dgm:spPr/>
    </dgm:pt>
    <dgm:pt modelId="{F238FBC0-196F-477C-AB45-91C9B6DCF067}" type="pres">
      <dgm:prSet presAssocID="{8F070F77-0D6C-4FCA-A11B-37F0E983CE2D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92BF1C30-677D-477C-801D-FD04993A535C}" type="presOf" srcId="{75DE521B-7829-496E-A26B-09B51B5C484E}" destId="{F2EEA7A1-1AEA-4EA1-BC61-3FD7A3AF4825}" srcOrd="0" destOrd="0" presId="urn:microsoft.com/office/officeart/2005/8/layout/list1"/>
    <dgm:cxn modelId="{D8D30945-A257-4EB4-9EE2-C3EF3AB899A6}" type="presOf" srcId="{75DE521B-7829-496E-A26B-09B51B5C484E}" destId="{DF7F5B8B-6278-401E-9603-3E02B3610CA4}" srcOrd="1" destOrd="0" presId="urn:microsoft.com/office/officeart/2005/8/layout/list1"/>
    <dgm:cxn modelId="{F0E7A14E-3659-46EC-AAB9-217C78390E86}" type="presOf" srcId="{C669B332-4168-4F2D-98A7-FA195282FE50}" destId="{1F4D06A7-FE44-498A-A4EE-7DD418ABF906}" srcOrd="0" destOrd="0" presId="urn:microsoft.com/office/officeart/2005/8/layout/list1"/>
    <dgm:cxn modelId="{77A32E5A-BADD-45B3-82ED-68F9AD2827CA}" type="presOf" srcId="{DA7BA4EB-3637-49A8-BF4A-F7B4F46F3F9B}" destId="{65142917-6ECA-4FDF-A5F5-D6D393BBA923}" srcOrd="1" destOrd="0" presId="urn:microsoft.com/office/officeart/2005/8/layout/list1"/>
    <dgm:cxn modelId="{BD433D6A-6D68-4A05-A2FD-C5E4AC36F0B8}" srcId="{C669B332-4168-4F2D-98A7-FA195282FE50}" destId="{75DE521B-7829-496E-A26B-09B51B5C484E}" srcOrd="1" destOrd="0" parTransId="{A3CCFEAA-CB8C-4AF5-8540-54DE27CFE36B}" sibTransId="{283D3E67-8896-463B-9777-CDADC1FCFB79}"/>
    <dgm:cxn modelId="{5E57DB77-7729-4A1A-A4E8-8D273009F6D6}" type="presOf" srcId="{8F070F77-0D6C-4FCA-A11B-37F0E983CE2D}" destId="{66A2EC2B-C128-4918-848B-75893B46E5CB}" srcOrd="1" destOrd="0" presId="urn:microsoft.com/office/officeart/2005/8/layout/list1"/>
    <dgm:cxn modelId="{CA0FA189-A9FB-4D82-93E8-072821582B24}" srcId="{C669B332-4168-4F2D-98A7-FA195282FE50}" destId="{8F070F77-0D6C-4FCA-A11B-37F0E983CE2D}" srcOrd="2" destOrd="0" parTransId="{51161DF9-36B2-4C78-9CC9-565FF702A6D5}" sibTransId="{B3683D4B-2DC8-4B39-A3C6-F31F12B39C33}"/>
    <dgm:cxn modelId="{F9127CA1-A076-48F5-90CC-AD0171D72520}" type="presOf" srcId="{DA7BA4EB-3637-49A8-BF4A-F7B4F46F3F9B}" destId="{CB7F1199-CA9B-45AB-A7FF-B2A583EA636A}" srcOrd="0" destOrd="0" presId="urn:microsoft.com/office/officeart/2005/8/layout/list1"/>
    <dgm:cxn modelId="{8CDE38B7-13B5-4342-8FD8-C4E5C667575A}" srcId="{C669B332-4168-4F2D-98A7-FA195282FE50}" destId="{DA7BA4EB-3637-49A8-BF4A-F7B4F46F3F9B}" srcOrd="0" destOrd="0" parTransId="{0E1E4AF2-A5CA-4D17-8052-AB215B47A173}" sibTransId="{32C79D6F-D158-4DD9-AAF3-EF0C4BD87095}"/>
    <dgm:cxn modelId="{3EF61CF7-BD35-4E20-9349-5D096726DB4E}" type="presOf" srcId="{8F070F77-0D6C-4FCA-A11B-37F0E983CE2D}" destId="{0DF69CCA-A2B7-4B37-978E-F8B8ECA1D9E6}" srcOrd="0" destOrd="0" presId="urn:microsoft.com/office/officeart/2005/8/layout/list1"/>
    <dgm:cxn modelId="{65A3AC47-D6D9-4147-B55B-65594CC98DA9}" type="presParOf" srcId="{1F4D06A7-FE44-498A-A4EE-7DD418ABF906}" destId="{EA7EEABD-C65A-4175-82F6-7DD0D6F82E1C}" srcOrd="0" destOrd="0" presId="urn:microsoft.com/office/officeart/2005/8/layout/list1"/>
    <dgm:cxn modelId="{B1CFFBFE-973E-4C28-82DE-FAA9ABFA565F}" type="presParOf" srcId="{EA7EEABD-C65A-4175-82F6-7DD0D6F82E1C}" destId="{CB7F1199-CA9B-45AB-A7FF-B2A583EA636A}" srcOrd="0" destOrd="0" presId="urn:microsoft.com/office/officeart/2005/8/layout/list1"/>
    <dgm:cxn modelId="{C018A6F0-BEA5-4A10-8E2B-ED7326E24946}" type="presParOf" srcId="{EA7EEABD-C65A-4175-82F6-7DD0D6F82E1C}" destId="{65142917-6ECA-4FDF-A5F5-D6D393BBA923}" srcOrd="1" destOrd="0" presId="urn:microsoft.com/office/officeart/2005/8/layout/list1"/>
    <dgm:cxn modelId="{795A47AC-BB7C-47C0-8C68-89D4B62B4FA0}" type="presParOf" srcId="{1F4D06A7-FE44-498A-A4EE-7DD418ABF906}" destId="{8ACF29FE-08E1-4937-AB8B-8DE8E0D4ED05}" srcOrd="1" destOrd="0" presId="urn:microsoft.com/office/officeart/2005/8/layout/list1"/>
    <dgm:cxn modelId="{1A0C25F0-30FE-4ACD-AFE4-124DFEA95D49}" type="presParOf" srcId="{1F4D06A7-FE44-498A-A4EE-7DD418ABF906}" destId="{63CFD491-1FF9-4B7C-8108-1242EE437760}" srcOrd="2" destOrd="0" presId="urn:microsoft.com/office/officeart/2005/8/layout/list1"/>
    <dgm:cxn modelId="{AE2BF2AC-92EC-45F8-9B1C-F5493AC43C0A}" type="presParOf" srcId="{1F4D06A7-FE44-498A-A4EE-7DD418ABF906}" destId="{8BCA9591-80C9-4BB8-B17A-5523DD24DFF9}" srcOrd="3" destOrd="0" presId="urn:microsoft.com/office/officeart/2005/8/layout/list1"/>
    <dgm:cxn modelId="{55B12C1A-0835-45F1-96B1-67B08834F270}" type="presParOf" srcId="{1F4D06A7-FE44-498A-A4EE-7DD418ABF906}" destId="{616593AF-E170-4995-BA3B-02655B524B9B}" srcOrd="4" destOrd="0" presId="urn:microsoft.com/office/officeart/2005/8/layout/list1"/>
    <dgm:cxn modelId="{3EDE7528-AB2D-43D2-8416-EEE434B513ED}" type="presParOf" srcId="{616593AF-E170-4995-BA3B-02655B524B9B}" destId="{F2EEA7A1-1AEA-4EA1-BC61-3FD7A3AF4825}" srcOrd="0" destOrd="0" presId="urn:microsoft.com/office/officeart/2005/8/layout/list1"/>
    <dgm:cxn modelId="{690F7834-3A8F-4A2B-AFB6-DA06DDCE1B48}" type="presParOf" srcId="{616593AF-E170-4995-BA3B-02655B524B9B}" destId="{DF7F5B8B-6278-401E-9603-3E02B3610CA4}" srcOrd="1" destOrd="0" presId="urn:microsoft.com/office/officeart/2005/8/layout/list1"/>
    <dgm:cxn modelId="{3B3C6BED-56A8-4AEB-B607-93FF126E8446}" type="presParOf" srcId="{1F4D06A7-FE44-498A-A4EE-7DD418ABF906}" destId="{3A3EE344-FBCD-4936-844E-9E3A468187E7}" srcOrd="5" destOrd="0" presId="urn:microsoft.com/office/officeart/2005/8/layout/list1"/>
    <dgm:cxn modelId="{01F37C44-E41A-4D65-9D50-6381EF1ECF5E}" type="presParOf" srcId="{1F4D06A7-FE44-498A-A4EE-7DD418ABF906}" destId="{21D3F20F-CF98-4C75-9ED6-6C2CD00E644E}" srcOrd="6" destOrd="0" presId="urn:microsoft.com/office/officeart/2005/8/layout/list1"/>
    <dgm:cxn modelId="{93C0027B-F39D-44FD-BB76-C25D628AC920}" type="presParOf" srcId="{1F4D06A7-FE44-498A-A4EE-7DD418ABF906}" destId="{9C2456A7-340F-432B-B732-95F910E26B57}" srcOrd="7" destOrd="0" presId="urn:microsoft.com/office/officeart/2005/8/layout/list1"/>
    <dgm:cxn modelId="{00898C6E-0E4D-4F75-9AE6-8F641C911511}" type="presParOf" srcId="{1F4D06A7-FE44-498A-A4EE-7DD418ABF906}" destId="{24CDD3BF-4AE8-4806-A8A8-B8E6A86EE0C6}" srcOrd="8" destOrd="0" presId="urn:microsoft.com/office/officeart/2005/8/layout/list1"/>
    <dgm:cxn modelId="{949F3749-5A61-496B-8470-16A56DDDEAE2}" type="presParOf" srcId="{24CDD3BF-4AE8-4806-A8A8-B8E6A86EE0C6}" destId="{0DF69CCA-A2B7-4B37-978E-F8B8ECA1D9E6}" srcOrd="0" destOrd="0" presId="urn:microsoft.com/office/officeart/2005/8/layout/list1"/>
    <dgm:cxn modelId="{D9EFE838-46E8-43F2-A8C2-F488B69578F2}" type="presParOf" srcId="{24CDD3BF-4AE8-4806-A8A8-B8E6A86EE0C6}" destId="{66A2EC2B-C128-4918-848B-75893B46E5CB}" srcOrd="1" destOrd="0" presId="urn:microsoft.com/office/officeart/2005/8/layout/list1"/>
    <dgm:cxn modelId="{B5BDB184-DC58-4565-A6AF-3F04D415B314}" type="presParOf" srcId="{1F4D06A7-FE44-498A-A4EE-7DD418ABF906}" destId="{C72D8254-0AD7-4D95-A5CC-3C65220A6BAD}" srcOrd="9" destOrd="0" presId="urn:microsoft.com/office/officeart/2005/8/layout/list1"/>
    <dgm:cxn modelId="{D08953D9-F6AA-41D2-A09E-AF75387FB7D1}" type="presParOf" srcId="{1F4D06A7-FE44-498A-A4EE-7DD418ABF906}" destId="{F238FBC0-196F-477C-AB45-91C9B6DCF067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8571DB-7138-4D66-80DC-0A4ED56432E4}">
      <dsp:nvSpPr>
        <dsp:cNvPr id="0" name=""/>
        <dsp:cNvSpPr/>
      </dsp:nvSpPr>
      <dsp:spPr>
        <a:xfrm>
          <a:off x="0" y="479321"/>
          <a:ext cx="8947150" cy="806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FD30BB-62DE-4638-867A-E9F4465C6DCC}">
      <dsp:nvSpPr>
        <dsp:cNvPr id="0" name=""/>
        <dsp:cNvSpPr/>
      </dsp:nvSpPr>
      <dsp:spPr>
        <a:xfrm>
          <a:off x="447357" y="7001"/>
          <a:ext cx="6263004" cy="944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6727" tIns="0" rIns="236727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Customer Centricity</a:t>
          </a:r>
        </a:p>
      </dsp:txBody>
      <dsp:txXfrm>
        <a:off x="493471" y="53115"/>
        <a:ext cx="6170776" cy="852412"/>
      </dsp:txXfrm>
    </dsp:sp>
    <dsp:sp modelId="{9BECE4C3-B12A-4936-AC15-99A37C544B33}">
      <dsp:nvSpPr>
        <dsp:cNvPr id="0" name=""/>
        <dsp:cNvSpPr/>
      </dsp:nvSpPr>
      <dsp:spPr>
        <a:xfrm>
          <a:off x="0" y="1930841"/>
          <a:ext cx="8947150" cy="806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CB2507-20F1-4C05-87FB-2127A2A21C19}">
      <dsp:nvSpPr>
        <dsp:cNvPr id="0" name=""/>
        <dsp:cNvSpPr/>
      </dsp:nvSpPr>
      <dsp:spPr>
        <a:xfrm>
          <a:off x="447357" y="1458521"/>
          <a:ext cx="6263004" cy="944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6727" tIns="0" rIns="236727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Innovation</a:t>
          </a:r>
        </a:p>
      </dsp:txBody>
      <dsp:txXfrm>
        <a:off x="493471" y="1504635"/>
        <a:ext cx="6170776" cy="852412"/>
      </dsp:txXfrm>
    </dsp:sp>
    <dsp:sp modelId="{D0009797-E7AF-4151-8AD0-6325A64015E8}">
      <dsp:nvSpPr>
        <dsp:cNvPr id="0" name=""/>
        <dsp:cNvSpPr/>
      </dsp:nvSpPr>
      <dsp:spPr>
        <a:xfrm>
          <a:off x="0" y="3382361"/>
          <a:ext cx="8947150" cy="806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F82CCB-68F1-4215-986F-23C13616CF1C}">
      <dsp:nvSpPr>
        <dsp:cNvPr id="0" name=""/>
        <dsp:cNvSpPr/>
      </dsp:nvSpPr>
      <dsp:spPr>
        <a:xfrm>
          <a:off x="487995" y="2930360"/>
          <a:ext cx="6263004" cy="944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6727" tIns="0" rIns="236727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Diversity and Inclusion</a:t>
          </a:r>
        </a:p>
      </dsp:txBody>
      <dsp:txXfrm>
        <a:off x="534109" y="2976474"/>
        <a:ext cx="6170776" cy="8524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CFD491-1FF9-4B7C-8108-1242EE437760}">
      <dsp:nvSpPr>
        <dsp:cNvPr id="0" name=""/>
        <dsp:cNvSpPr/>
      </dsp:nvSpPr>
      <dsp:spPr>
        <a:xfrm>
          <a:off x="0" y="817218"/>
          <a:ext cx="7620000" cy="554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142917-6ECA-4FDF-A5F5-D6D393BBA923}">
      <dsp:nvSpPr>
        <dsp:cNvPr id="0" name=""/>
        <dsp:cNvSpPr/>
      </dsp:nvSpPr>
      <dsp:spPr>
        <a:xfrm>
          <a:off x="398823" y="348649"/>
          <a:ext cx="5334000" cy="796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612" tIns="0" rIns="201612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Continuous Feedback Mechanisms</a:t>
          </a:r>
          <a:endParaRPr lang="en-US" sz="2200" kern="1200" dirty="0"/>
        </a:p>
      </dsp:txBody>
      <dsp:txXfrm>
        <a:off x="437712" y="387538"/>
        <a:ext cx="5256222" cy="718877"/>
      </dsp:txXfrm>
    </dsp:sp>
    <dsp:sp modelId="{21D3F20F-CF98-4C75-9ED6-6C2CD00E644E}">
      <dsp:nvSpPr>
        <dsp:cNvPr id="0" name=""/>
        <dsp:cNvSpPr/>
      </dsp:nvSpPr>
      <dsp:spPr>
        <a:xfrm>
          <a:off x="0" y="1844293"/>
          <a:ext cx="7620000" cy="554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7F5B8B-6278-401E-9603-3E02B3610CA4}">
      <dsp:nvSpPr>
        <dsp:cNvPr id="0" name=""/>
        <dsp:cNvSpPr/>
      </dsp:nvSpPr>
      <dsp:spPr>
        <a:xfrm>
          <a:off x="381000" y="1519573"/>
          <a:ext cx="5334000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612" tIns="0" rIns="201612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Leadership Development</a:t>
          </a:r>
          <a:endParaRPr lang="en-US" sz="2200" b="1" kern="1200" dirty="0">
            <a:solidFill>
              <a:schemeClr val="tx1"/>
            </a:solidFill>
            <a:effectLst/>
            <a:latin typeface="+mn-lt"/>
            <a:ea typeface="+mn-ea"/>
            <a:cs typeface="+mn-cs"/>
          </a:endParaRPr>
        </a:p>
      </dsp:txBody>
      <dsp:txXfrm>
        <a:off x="412703" y="1551276"/>
        <a:ext cx="5270594" cy="586034"/>
      </dsp:txXfrm>
    </dsp:sp>
    <dsp:sp modelId="{F238FBC0-196F-477C-AB45-91C9B6DCF067}">
      <dsp:nvSpPr>
        <dsp:cNvPr id="0" name=""/>
        <dsp:cNvSpPr/>
      </dsp:nvSpPr>
      <dsp:spPr>
        <a:xfrm>
          <a:off x="0" y="2842213"/>
          <a:ext cx="7620000" cy="554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A2EC2B-C128-4918-848B-75893B46E5CB}">
      <dsp:nvSpPr>
        <dsp:cNvPr id="0" name=""/>
        <dsp:cNvSpPr/>
      </dsp:nvSpPr>
      <dsp:spPr>
        <a:xfrm>
          <a:off x="381000" y="2517493"/>
          <a:ext cx="5334000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612" tIns="0" rIns="201612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Diversity and inclusion efforts</a:t>
          </a:r>
          <a:endParaRPr lang="en-US" sz="2200" b="1" kern="1200" dirty="0">
            <a:solidFill>
              <a:schemeClr val="tx1"/>
            </a:solidFill>
            <a:effectLst/>
            <a:latin typeface="+mn-lt"/>
            <a:ea typeface="+mn-ea"/>
            <a:cs typeface="+mn-cs"/>
          </a:endParaRPr>
        </a:p>
      </dsp:txBody>
      <dsp:txXfrm>
        <a:off x="412703" y="2549196"/>
        <a:ext cx="5270594" cy="5860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DBEAAD-79C3-4F15-9115-25CB93E8E06F}" type="datetimeFigureOut">
              <a:rPr lang="en-IN" smtClean="0"/>
              <a:t>17/02/24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495F97-3258-4566-AEA5-850602B7668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171665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#_Toc159009620"/><Relationship Id="rId7" Type="http://schemas.openxmlformats.org/officeDocument/2006/relationships/hyperlink" Target="#_Toc159009624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Relationship Id="rId6" Type="http://schemas.openxmlformats.org/officeDocument/2006/relationships/hyperlink" Target="#_Toc159009623"/><Relationship Id="rId5" Type="http://schemas.openxmlformats.org/officeDocument/2006/relationships/hyperlink" Target="#_Toc159009622"/><Relationship Id="rId4" Type="http://schemas.openxmlformats.org/officeDocument/2006/relationships/hyperlink" Target="#_Toc159009621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Table of Contents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action="ppaction://hlinkfile"/>
              </a:rPr>
              <a:t>Introduction</a:t>
            </a:r>
            <a:r>
              <a:rPr lang="en-US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action="ppaction://hlinkfile"/>
              </a:rPr>
              <a:t>	3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 action="ppaction://hlinkfile"/>
              </a:rPr>
              <a:t>Organisational Culture of Tesco</a:t>
            </a:r>
            <a:r>
              <a:rPr lang="en-US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 action="ppaction://hlinkfile"/>
              </a:rPr>
              <a:t>	4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 action="ppaction://hlinkfile"/>
              </a:rPr>
              <a:t>Organisational Structure Optimization</a:t>
            </a:r>
            <a:r>
              <a:rPr lang="en-US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 action="ppaction://hlinkfile"/>
              </a:rPr>
              <a:t>	6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 action="ppaction://hlinkfile"/>
              </a:rPr>
              <a:t>Conclusion</a:t>
            </a:r>
            <a:r>
              <a:rPr lang="en-US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 action="ppaction://hlinkfile"/>
              </a:rPr>
              <a:t>	8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 action="ppaction://hlinkfile"/>
              </a:rPr>
              <a:t>Reference list</a:t>
            </a:r>
            <a:r>
              <a:rPr lang="en-US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 action="ppaction://hlinkfile"/>
              </a:rPr>
              <a:t>	10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495F97-3258-4566-AEA5-850602B7668D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830227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495F97-3258-4566-AEA5-850602B7668D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512545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495F97-3258-4566-AEA5-850602B7668D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101643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495F97-3258-4566-AEA5-850602B7668D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913088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495F97-3258-4566-AEA5-850602B7668D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850812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495F97-3258-4566-AEA5-850602B7668D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93250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495F97-3258-4566-AEA5-850602B7668D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022531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495F97-3258-4566-AEA5-850602B7668D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01621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382D-BC4B-470E-8A17-3BD47B66FDEF}" type="datetimeFigureOut">
              <a:rPr lang="en-IN" smtClean="0"/>
              <a:t>17/02/24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3F33-5B4E-4696-8C49-282577A0A46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15051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382D-BC4B-470E-8A17-3BD47B66FDEF}" type="datetimeFigureOut">
              <a:rPr lang="en-IN" smtClean="0"/>
              <a:t>17/02/24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3F33-5B4E-4696-8C49-282577A0A46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17051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382D-BC4B-470E-8A17-3BD47B66FDEF}" type="datetimeFigureOut">
              <a:rPr lang="en-IN" smtClean="0"/>
              <a:t>17/02/24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3F33-5B4E-4696-8C49-282577A0A46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6002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382D-BC4B-470E-8A17-3BD47B66FDEF}" type="datetimeFigureOut">
              <a:rPr lang="en-IN" smtClean="0"/>
              <a:t>17/02/24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3F33-5B4E-4696-8C49-282577A0A46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58778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382D-BC4B-470E-8A17-3BD47B66FDEF}" type="datetimeFigureOut">
              <a:rPr lang="en-IN" smtClean="0"/>
              <a:t>17/02/24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3F33-5B4E-4696-8C49-282577A0A46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36570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382D-BC4B-470E-8A17-3BD47B66FDEF}" type="datetimeFigureOut">
              <a:rPr lang="en-IN" smtClean="0"/>
              <a:t>17/02/24</a:t>
            </a:fld>
            <a:endParaRPr lang="en-IN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3F33-5B4E-4696-8C49-282577A0A46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61382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382D-BC4B-470E-8A17-3BD47B66FDEF}" type="datetimeFigureOut">
              <a:rPr lang="en-IN" smtClean="0"/>
              <a:t>17/02/24</a:t>
            </a:fld>
            <a:endParaRPr lang="en-IN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3F33-5B4E-4696-8C49-282577A0A46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95135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382D-BC4B-470E-8A17-3BD47B66FDEF}" type="datetimeFigureOut">
              <a:rPr lang="en-IN" smtClean="0"/>
              <a:t>17/02/24</a:t>
            </a:fld>
            <a:endParaRPr lang="en-IN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3F33-5B4E-4696-8C49-282577A0A46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52275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382D-BC4B-470E-8A17-3BD47B66FDEF}" type="datetimeFigureOut">
              <a:rPr lang="en-IN" smtClean="0"/>
              <a:t>17/02/24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3F33-5B4E-4696-8C49-282577A0A46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28470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382D-BC4B-470E-8A17-3BD47B66FDEF}" type="datetimeFigureOut">
              <a:rPr lang="en-IN" smtClean="0"/>
              <a:t>17/02/24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3F33-5B4E-4696-8C49-282577A0A46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23655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382D-BC4B-470E-8A17-3BD47B66FDEF}" type="datetimeFigureOut">
              <a:rPr lang="en-IN" smtClean="0"/>
              <a:t>17/02/24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3F33-5B4E-4696-8C49-282577A0A46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830708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382D-BC4B-470E-8A17-3BD47B66FDEF}" type="datetimeFigureOut">
              <a:rPr lang="en-IN" smtClean="0"/>
              <a:t>17/02/24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3F33-5B4E-4696-8C49-282577A0A460}" type="slidenum">
              <a:rPr lang="en-IN" smtClean="0"/>
              <a:t>‹#›</a:t>
            </a:fld>
            <a:endParaRPr lang="en-IN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991704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382D-BC4B-470E-8A17-3BD47B66FDEF}" type="datetimeFigureOut">
              <a:rPr lang="en-IN" smtClean="0"/>
              <a:t>17/02/24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3F33-5B4E-4696-8C49-282577A0A46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830451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382D-BC4B-470E-8A17-3BD47B66FDEF}" type="datetimeFigureOut">
              <a:rPr lang="en-IN" smtClean="0"/>
              <a:t>17/02/24</a:t>
            </a:fld>
            <a:endParaRPr lang="en-I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3F33-5B4E-4696-8C49-282577A0A46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693388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382D-BC4B-470E-8A17-3BD47B66FDEF}" type="datetimeFigureOut">
              <a:rPr lang="en-IN" smtClean="0"/>
              <a:t>17/02/24</a:t>
            </a:fld>
            <a:endParaRPr lang="en-I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3F33-5B4E-4696-8C49-282577A0A46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123079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382D-BC4B-470E-8A17-3BD47B66FDEF}" type="datetimeFigureOut">
              <a:rPr lang="en-IN" smtClean="0"/>
              <a:t>17/02/24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3F33-5B4E-4696-8C49-282577A0A46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123722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382D-BC4B-470E-8A17-3BD47B66FDEF}" type="datetimeFigureOut">
              <a:rPr lang="en-IN" smtClean="0"/>
              <a:t>17/02/24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3F33-5B4E-4696-8C49-282577A0A46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23671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781E382D-BC4B-470E-8A17-3BD47B66FDEF}" type="datetimeFigureOut">
              <a:rPr lang="en-IN" smtClean="0"/>
              <a:t>17/02/24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913F33-5B4E-4696-8C49-282577A0A46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230362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2206506"/>
          </a:xfrm>
        </p:spPr>
        <p:txBody>
          <a:bodyPr/>
          <a:lstStyle/>
          <a:p>
            <a:pPr algn="ctr"/>
            <a:r>
              <a:rPr lang="en-US" sz="4000" b="1" dirty="0"/>
              <a:t>Understanding </a:t>
            </a:r>
            <a:r>
              <a:rPr lang="en-US" sz="4000" b="1" dirty="0" err="1"/>
              <a:t>Organisational</a:t>
            </a:r>
            <a:r>
              <a:rPr lang="en-US" sz="4000" b="1" dirty="0"/>
              <a:t> Structure and Culture</a:t>
            </a: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8714" y="2252870"/>
            <a:ext cx="8984820" cy="34265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dirty="0"/>
              <a:t>Student name : </a:t>
            </a:r>
            <a:r>
              <a:rPr lang="en-US" sz="2800" dirty="0"/>
              <a:t>Kostadinka Lazarova Stoyanova </a:t>
            </a:r>
          </a:p>
          <a:p>
            <a:pPr marL="0" indent="0">
              <a:buNone/>
            </a:pPr>
            <a:r>
              <a:rPr lang="en-US" sz="2800" b="1" dirty="0"/>
              <a:t>                     ID </a:t>
            </a:r>
            <a:r>
              <a:rPr lang="en-US" sz="2800" dirty="0"/>
              <a:t>: 2309383</a:t>
            </a:r>
          </a:p>
          <a:p>
            <a:pPr marL="0" indent="0">
              <a:buNone/>
            </a:pPr>
            <a:r>
              <a:rPr lang="en-US" sz="2800" dirty="0"/>
              <a:t>Lecture :  Dr Hoang Dang Nguyen </a:t>
            </a:r>
          </a:p>
          <a:p>
            <a:pPr marL="0" indent="0">
              <a:buNone/>
            </a:pPr>
            <a:r>
              <a:rPr lang="en-US" sz="2800" dirty="0"/>
              <a:t>Module code : LCBB4009</a:t>
            </a:r>
          </a:p>
        </p:txBody>
      </p:sp>
    </p:spTree>
    <p:extLst>
      <p:ext uri="{BB962C8B-B14F-4D97-AF65-F5344CB8AC3E}">
        <p14:creationId xmlns:p14="http://schemas.microsoft.com/office/powerpoint/2010/main" val="2956623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50913-CAE4-5BC9-D7A2-A57D44CF9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83E2A-ED01-346C-07EF-EE135F70C5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1" y="1422400"/>
            <a:ext cx="11165840" cy="5273040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26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Introduction	                                                  3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6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Organisational Culture of Tesco	                 4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Characteristics of Organisational Culture        5</a:t>
            </a:r>
            <a:endParaRPr lang="en-US" sz="26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6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Organisational Structure Optimization	               6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6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Recommendations for Enhancing Organisational Culture         7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6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Conclusion	                                                                               8                                  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6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Reference list	</a:t>
            </a:r>
            <a:r>
              <a:rPr lang="en-US" sz="2600" dirty="0">
                <a:latin typeface="Arial" panose="020B0604020202020204" pitchFamily="34" charset="0"/>
                <a:ea typeface="Arial" panose="020B0604020202020204" pitchFamily="34" charset="0"/>
              </a:rPr>
              <a:t>                                                                              9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40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US" sz="48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sz="43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US" sz="43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sz="43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sz="43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IN" sz="2500" dirty="0"/>
          </a:p>
        </p:txBody>
      </p:sp>
    </p:spTree>
    <p:extLst>
      <p:ext uri="{BB962C8B-B14F-4D97-AF65-F5344CB8AC3E}">
        <p14:creationId xmlns:p14="http://schemas.microsoft.com/office/powerpoint/2010/main" val="3530881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50913-CAE4-5BC9-D7A2-A57D44CF9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49362"/>
          </a:xfrm>
        </p:spPr>
        <p:txBody>
          <a:bodyPr/>
          <a:lstStyle/>
          <a:p>
            <a:pPr algn="ctr"/>
            <a:r>
              <a:rPr lang="en-IN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83E2A-ED01-346C-07EF-EE135F70C5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1" y="1605281"/>
            <a:ext cx="7630159" cy="4643120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ea typeface="Arial" panose="020B0604020202020204" pitchFamily="34" charset="0"/>
              </a:rPr>
              <a:t>Tesco PLC, a UK company that sells food and other goods, is famous all over the world. Jackson Cohen started it in 1919. 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ea typeface="Arial" panose="020B0604020202020204" pitchFamily="34" charset="0"/>
              </a:rPr>
              <a:t>Tesco has about 450,000 employees (Tesco, 2022). The business works with more than 6,800 places and countries.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ea typeface="Arial" panose="020B0604020202020204" pitchFamily="34" charset="0"/>
              </a:rPr>
              <a:t> Tesco, a world store, makes 60 billion pounds a year (Tesco, 2022).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ea typeface="Arial" panose="020B0604020202020204" pitchFamily="34" charset="0"/>
              </a:rPr>
              <a:t> Its primary rivals are Sainsbury's, Asda, Morrisons, and Aldi, which shows how tough the market is.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9402" y="1605280"/>
            <a:ext cx="3197297" cy="3007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8192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50913-CAE4-5BC9-D7A2-A57D44CF9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767889" cy="1400530"/>
          </a:xfrm>
        </p:spPr>
        <p:txBody>
          <a:bodyPr/>
          <a:lstStyle/>
          <a:p>
            <a:pPr algn="ctr"/>
            <a:r>
              <a:rPr lang="en-US" b="1" dirty="0"/>
              <a:t>Organisational Culture of Tesco</a:t>
            </a:r>
            <a:br>
              <a:rPr lang="en-US" b="1" dirty="0"/>
            </a:br>
            <a:br>
              <a:rPr lang="en-US" b="1" dirty="0"/>
            </a:br>
            <a:br>
              <a:rPr lang="en-US" sz="4400" dirty="0"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b="1" dirty="0"/>
          </a:p>
        </p:txBody>
      </p:sp>
      <p:graphicFrame>
        <p:nvGraphicFramePr>
          <p:cNvPr id="10" name="Content Placeholder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7586529"/>
              </p:ext>
            </p:extLst>
          </p:nvPr>
        </p:nvGraphicFramePr>
        <p:xfrm>
          <a:off x="1103313" y="2052638"/>
          <a:ext cx="8947150" cy="419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44146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50913-CAE4-5BC9-D7A2-A57D44CF9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561" y="452718"/>
            <a:ext cx="10769600" cy="1400530"/>
          </a:xfrm>
        </p:spPr>
        <p:txBody>
          <a:bodyPr/>
          <a:lstStyle/>
          <a:p>
            <a:pPr algn="ctr"/>
            <a:r>
              <a:rPr lang="en-US" b="1" dirty="0"/>
              <a:t>Characteristics of Organisational Culture </a:t>
            </a:r>
            <a:br>
              <a:rPr lang="en-US" b="1" dirty="0"/>
            </a:br>
            <a:br>
              <a:rPr lang="en-US" b="1" dirty="0"/>
            </a:br>
            <a:br>
              <a:rPr lang="en-US" sz="4400" dirty="0"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83E2A-ED01-346C-07EF-EE135F70C5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1" y="1853247"/>
            <a:ext cx="10667999" cy="3338513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endParaRPr lang="en-US" sz="25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endParaRPr lang="en-US" sz="2500" dirty="0"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51520" y="2397760"/>
            <a:ext cx="3342640" cy="26924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3383E2A-ED01-346C-07EF-EE135F70C5C9}"/>
              </a:ext>
            </a:extLst>
          </p:cNvPr>
          <p:cNvSpPr txBox="1">
            <a:spLocks/>
          </p:cNvSpPr>
          <p:nvPr/>
        </p:nvSpPr>
        <p:spPr>
          <a:xfrm>
            <a:off x="985519" y="1853247"/>
            <a:ext cx="6532883" cy="4120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en-US" sz="1800" dirty="0">
                <a:latin typeface="Arial" panose="020B0604020202020204" pitchFamily="34" charset="0"/>
                <a:ea typeface="Arial" panose="020B0604020202020204" pitchFamily="34" charset="0"/>
              </a:rPr>
              <a:t>Culture affects Tesco's performance and adaptation to changing business situations.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ea typeface="Arial" panose="020B0604020202020204" pitchFamily="34" charset="0"/>
              </a:rPr>
              <a:t>Collaboration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ea typeface="Arial" panose="020B0604020202020204" pitchFamily="34" charset="0"/>
              </a:rPr>
              <a:t>Adaptability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ea typeface="Arial" panose="020B0604020202020204" pitchFamily="34" charset="0"/>
              </a:rPr>
              <a:t>Always improving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ea typeface="Arial" panose="020B0604020202020204" pitchFamily="34" charset="0"/>
              </a:rPr>
              <a:t>Employee Empowerment</a:t>
            </a:r>
          </a:p>
        </p:txBody>
      </p:sp>
    </p:spTree>
    <p:extLst>
      <p:ext uri="{BB962C8B-B14F-4D97-AF65-F5344CB8AC3E}">
        <p14:creationId xmlns:p14="http://schemas.microsoft.com/office/powerpoint/2010/main" val="2480012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50913-CAE4-5BC9-D7A2-A57D44CF9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561" y="452718"/>
            <a:ext cx="10769600" cy="1400530"/>
          </a:xfrm>
        </p:spPr>
        <p:txBody>
          <a:bodyPr/>
          <a:lstStyle/>
          <a:p>
            <a:pPr algn="ctr"/>
            <a:r>
              <a:rPr lang="en-US" b="1" dirty="0"/>
              <a:t>Organisational Structure Optimization</a:t>
            </a:r>
            <a:br>
              <a:rPr lang="en-US" b="1" dirty="0"/>
            </a:br>
            <a:br>
              <a:rPr lang="en-US" b="1" dirty="0"/>
            </a:br>
            <a:br>
              <a:rPr lang="en-US" sz="4400" dirty="0"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83E2A-ED01-346C-07EF-EE135F70C5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1" y="1853247"/>
            <a:ext cx="10667999" cy="3338513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endParaRPr lang="en-US" sz="25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endParaRPr lang="en-US" sz="2500" dirty="0"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3383E2A-ED01-346C-07EF-EE135F70C5C9}"/>
              </a:ext>
            </a:extLst>
          </p:cNvPr>
          <p:cNvSpPr txBox="1">
            <a:spLocks/>
          </p:cNvSpPr>
          <p:nvPr/>
        </p:nvSpPr>
        <p:spPr>
          <a:xfrm>
            <a:off x="548641" y="2204719"/>
            <a:ext cx="7193279" cy="31089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en-US" sz="1600" dirty="0">
                <a:latin typeface="Arial" panose="020B0604020202020204" pitchFamily="34" charset="0"/>
                <a:ea typeface="Arial" panose="020B0604020202020204" pitchFamily="34" charset="0"/>
              </a:rPr>
              <a:t>Tesco's organisational culture is world-class because it aligns with strategic goals, competitive advantage, and employee happiness and retention.</a:t>
            </a:r>
          </a:p>
          <a:p>
            <a:pPr marL="571500" lvl="1" indent="-171450" algn="just"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ea typeface="Arial" panose="020B0604020202020204" pitchFamily="34" charset="0"/>
              </a:rPr>
              <a:t>Alignment with Strategic Objectives</a:t>
            </a:r>
          </a:p>
          <a:p>
            <a:pPr marL="571500" lvl="1" indent="-171450" algn="just"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ea typeface="Arial" panose="020B0604020202020204" pitchFamily="34" charset="0"/>
              </a:rPr>
              <a:t>Competitive Advantage</a:t>
            </a:r>
          </a:p>
          <a:p>
            <a:pPr marL="571500" lvl="1" indent="-171450" algn="just"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ea typeface="Arial" panose="020B0604020202020204" pitchFamily="34" charset="0"/>
              </a:rPr>
              <a:t>Employee Satisfaction and Retention</a:t>
            </a:r>
          </a:p>
          <a:p>
            <a:pPr algn="just"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sz="18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sz="1800" dirty="0"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0240" y="2123440"/>
            <a:ext cx="3708400" cy="294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3063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34789-63C9-9DA0-D5AC-1985FC19CE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Recommendations for Enhancing Organisational Culture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27804242"/>
              </p:ext>
            </p:extLst>
          </p:nvPr>
        </p:nvGraphicFramePr>
        <p:xfrm>
          <a:off x="1473200" y="2367280"/>
          <a:ext cx="7620000" cy="37710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766401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50913-CAE4-5BC9-D7A2-A57D44CF9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Conclusion</a:t>
            </a:r>
            <a:br>
              <a:rPr lang="en-US" b="1" dirty="0"/>
            </a:br>
            <a:br>
              <a:rPr lang="en-US" b="1" dirty="0"/>
            </a:br>
            <a:br>
              <a:rPr lang="en-US" b="1" dirty="0"/>
            </a:br>
            <a:br>
              <a:rPr lang="en-US" b="1" dirty="0"/>
            </a:br>
            <a:br>
              <a:rPr lang="en-US" b="1" dirty="0"/>
            </a:br>
            <a:endParaRPr lang="en-US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767840"/>
            <a:ext cx="10759440" cy="464312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Tesco PLC has a strong culture of diversity, customer happiness, and new ideas. </a:t>
            </a:r>
          </a:p>
          <a:p>
            <a:pPr marL="0" indent="0" algn="just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Tesco's strategic attitude makes the company more productive and helps keep employees. </a:t>
            </a:r>
          </a:p>
          <a:p>
            <a:pPr marL="0" indent="0" algn="just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Tesco could make the work environment better by encouraging variety, acceptance, leadership growth, and feedback (Robbins and Judge, 2019). </a:t>
            </a:r>
          </a:p>
          <a:p>
            <a:pPr marL="0" indent="0" algn="just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These changes will help it stay ahead of the competition and be the star in retail, which will help it do well as market conditions change</a:t>
            </a:r>
          </a:p>
        </p:txBody>
      </p:sp>
    </p:spTree>
    <p:extLst>
      <p:ext uri="{BB962C8B-B14F-4D97-AF65-F5344CB8AC3E}">
        <p14:creationId xmlns:p14="http://schemas.microsoft.com/office/powerpoint/2010/main" val="29644669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50913-CAE4-5BC9-D7A2-A57D44CF9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Reference list</a:t>
            </a:r>
            <a:br>
              <a:rPr lang="en-US" b="1" dirty="0"/>
            </a:br>
            <a:br>
              <a:rPr lang="en-US" b="1" dirty="0"/>
            </a:br>
            <a:br>
              <a:rPr lang="en-US" b="1" dirty="0"/>
            </a:br>
            <a:br>
              <a:rPr lang="en-US" b="1" dirty="0"/>
            </a:br>
            <a:br>
              <a:rPr lang="en-US" b="1" dirty="0"/>
            </a:br>
            <a:br>
              <a:rPr lang="en-US" b="1" dirty="0"/>
            </a:br>
            <a:endParaRPr lang="en-US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361440"/>
            <a:ext cx="11196320" cy="521208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Anika, A. (2021). Tesco. [online] Wikipedia. Available at: https://en.wikipedia.org/wiki/Tesco#:~:text=Tesco%20plc%20(%2F%CB%88t%C9%9B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Dr. Debra Stewart (2017). Finding the Good in the Workplace Bully.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Xlibris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Corporation.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Haftka, R.T.,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Zafer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Gürdal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and Kamat, M.P. (2013). Elements of Structural Optimization. Springer Science &amp; Business Media.</a:t>
            </a:r>
          </a:p>
          <a:p>
            <a:pPr marL="0" indent="0" algn="just">
              <a:buNone/>
            </a:pP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Hartl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E. (2020). Organizational Culture in Digital Transformation. Hope.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Holden, N., Michailova, S. and Tietze, S. (2015). The Routledge companion to cross-cultural management. London: Routledge, Taylor &amp; Francis Group.</a:t>
            </a:r>
          </a:p>
          <a:p>
            <a:pPr marL="0" indent="0" algn="just">
              <a:buNone/>
            </a:pP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Hutcherson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R. (2014). Organizational Optimization.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AuthorHouse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Jolita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Vveinhardt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(2018). Organizational Culture. Saga.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Newton, C. and Knight, R. (2022). Handbook of Research Methods for Organisational Culture. Edward Elgar Publishing.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Robbins, S.P. and Judge, T. (2019). Organisational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Sydney, N.S.W. Pearson Australia.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Tesco (2022). Culture | Tesco Careers. [online] Tesco-careers.com. Available at: https://www.tesco-careers.com/explore-our-world/our-culture/.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Vladimir Kobelev (2024). Fundamentals of Structural Optimization. Springer Nature.</a:t>
            </a:r>
          </a:p>
          <a:p>
            <a:pPr marL="0" indent="0" algn="just">
              <a:buNone/>
            </a:pP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931677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634</Words>
  <Application>Microsoft Macintosh PowerPoint</Application>
  <PresentationFormat>Widescreen</PresentationFormat>
  <Paragraphs>77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Century Gothic</vt:lpstr>
      <vt:lpstr>Wingdings 3</vt:lpstr>
      <vt:lpstr>Ion</vt:lpstr>
      <vt:lpstr>Understanding Organisational Structure and Culture       </vt:lpstr>
      <vt:lpstr>Table of contents</vt:lpstr>
      <vt:lpstr>Introduction</vt:lpstr>
      <vt:lpstr>Organisational Culture of Tesco   </vt:lpstr>
      <vt:lpstr>Characteristics of Organisational Culture    </vt:lpstr>
      <vt:lpstr>Organisational Structure Optimization   </vt:lpstr>
      <vt:lpstr>Recommendations for Enhancing Organisational Culture</vt:lpstr>
      <vt:lpstr>Conclusion     </vt:lpstr>
      <vt:lpstr>Reference list     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Kostadinka Lazarova Stoyanova</dc:creator>
  <cp:keywords/>
  <dc:description/>
  <cp:lastModifiedBy/>
  <cp:revision>1</cp:revision>
  <dcterms:created xsi:type="dcterms:W3CDTF">2023-11-09T12:40:36Z</dcterms:created>
  <dcterms:modified xsi:type="dcterms:W3CDTF">2024-02-17T08:52:18Z</dcterms:modified>
  <cp:category/>
</cp:coreProperties>
</file>