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48" r:id="rId2"/>
  </p:sldMasterIdLst>
  <p:notesMasterIdLst>
    <p:notesMasterId r:id="rId60"/>
  </p:notesMasterIdLst>
  <p:sldIdLst>
    <p:sldId id="256" r:id="rId3"/>
    <p:sldId id="294" r:id="rId4"/>
    <p:sldId id="298" r:id="rId5"/>
    <p:sldId id="258" r:id="rId6"/>
    <p:sldId id="257" r:id="rId7"/>
    <p:sldId id="260" r:id="rId8"/>
    <p:sldId id="324" r:id="rId9"/>
    <p:sldId id="259" r:id="rId10"/>
    <p:sldId id="295" r:id="rId11"/>
    <p:sldId id="318" r:id="rId12"/>
    <p:sldId id="319" r:id="rId13"/>
    <p:sldId id="315" r:id="rId14"/>
    <p:sldId id="317" r:id="rId15"/>
    <p:sldId id="321" r:id="rId16"/>
    <p:sldId id="320" r:id="rId17"/>
    <p:sldId id="299" r:id="rId18"/>
    <p:sldId id="314" r:id="rId19"/>
    <p:sldId id="261" r:id="rId20"/>
    <p:sldId id="296" r:id="rId21"/>
    <p:sldId id="262" r:id="rId22"/>
    <p:sldId id="264" r:id="rId23"/>
    <p:sldId id="304" r:id="rId24"/>
    <p:sldId id="323" r:id="rId25"/>
    <p:sldId id="301" r:id="rId26"/>
    <p:sldId id="302" r:id="rId27"/>
    <p:sldId id="265" r:id="rId28"/>
    <p:sldId id="307" r:id="rId29"/>
    <p:sldId id="267" r:id="rId30"/>
    <p:sldId id="308" r:id="rId31"/>
    <p:sldId id="305" r:id="rId32"/>
    <p:sldId id="269" r:id="rId33"/>
    <p:sldId id="270" r:id="rId34"/>
    <p:sldId id="309" r:id="rId35"/>
    <p:sldId id="310" r:id="rId36"/>
    <p:sldId id="311" r:id="rId37"/>
    <p:sldId id="312" r:id="rId38"/>
    <p:sldId id="271" r:id="rId39"/>
    <p:sldId id="272" r:id="rId40"/>
    <p:sldId id="273" r:id="rId41"/>
    <p:sldId id="274" r:id="rId42"/>
    <p:sldId id="325" r:id="rId43"/>
    <p:sldId id="276" r:id="rId44"/>
    <p:sldId id="277" r:id="rId45"/>
    <p:sldId id="278" r:id="rId46"/>
    <p:sldId id="279" r:id="rId47"/>
    <p:sldId id="280" r:id="rId48"/>
    <p:sldId id="281" r:id="rId49"/>
    <p:sldId id="282" r:id="rId50"/>
    <p:sldId id="283" r:id="rId51"/>
    <p:sldId id="284" r:id="rId52"/>
    <p:sldId id="285" r:id="rId53"/>
    <p:sldId id="286" r:id="rId54"/>
    <p:sldId id="287" r:id="rId55"/>
    <p:sldId id="288" r:id="rId56"/>
    <p:sldId id="289" r:id="rId57"/>
    <p:sldId id="290" r:id="rId58"/>
    <p:sldId id="291" r:id="rId5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042FDB-4602-06F2-03E2-A4C274A2EE9E}" v="21" dt="2026-01-25T10:43:59.3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microsoft.com/office/2015/10/relationships/revisionInfo" Target="revisionInfo.xml"/><Relationship Id="rId5" Type="http://schemas.openxmlformats.org/officeDocument/2006/relationships/slide" Target="slides/slide3.xml"/><Relationship Id="rId61" Type="http://schemas.openxmlformats.org/officeDocument/2006/relationships/presProps" Target="presProps.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tableStyles" Target="tableStyle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notesMaster" Target="notesMasters/notesMaster1.xml"/><Relationship Id="rId65"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Davies" userId="S::j.davies2@uwtsd.ac.uk::ece06c1e-1fe5-4526-9740-3b5872e790df" providerId="AD" clId="Web-{741FADAD-4DBC-E0F9-4972-84D0E9975C3C}"/>
    <pc:docChg chg="addSld delSld modSld">
      <pc:chgData name="Jane Davies" userId="S::j.davies2@uwtsd.ac.uk::ece06c1e-1fe5-4526-9740-3b5872e790df" providerId="AD" clId="Web-{741FADAD-4DBC-E0F9-4972-84D0E9975C3C}" dt="2026-01-22T09:53:29.575" v="545" actId="1076"/>
      <pc:docMkLst>
        <pc:docMk/>
      </pc:docMkLst>
      <pc:sldChg chg="modSp add">
        <pc:chgData name="Jane Davies" userId="S::j.davies2@uwtsd.ac.uk::ece06c1e-1fe5-4526-9740-3b5872e790df" providerId="AD" clId="Web-{741FADAD-4DBC-E0F9-4972-84D0E9975C3C}" dt="2026-01-22T08:23:01.377" v="15" actId="20577"/>
        <pc:sldMkLst>
          <pc:docMk/>
          <pc:sldMk cId="2766456115" sldId="257"/>
        </pc:sldMkLst>
        <pc:spChg chg="mod">
          <ac:chgData name="Jane Davies" userId="S::j.davies2@uwtsd.ac.uk::ece06c1e-1fe5-4526-9740-3b5872e790df" providerId="AD" clId="Web-{741FADAD-4DBC-E0F9-4972-84D0E9975C3C}" dt="2026-01-22T08:23:01.377" v="15" actId="20577"/>
          <ac:spMkLst>
            <pc:docMk/>
            <pc:sldMk cId="2766456115" sldId="257"/>
            <ac:spMk id="4" creationId="{C413FFD9-8352-0E63-20F8-1E0093C76A1E}"/>
          </ac:spMkLst>
        </pc:spChg>
      </pc:sldChg>
      <pc:sldChg chg="modSp">
        <pc:chgData name="Jane Davies" userId="S::j.davies2@uwtsd.ac.uk::ece06c1e-1fe5-4526-9740-3b5872e790df" providerId="AD" clId="Web-{741FADAD-4DBC-E0F9-4972-84D0E9975C3C}" dt="2026-01-22T08:24:14.412" v="74" actId="20577"/>
        <pc:sldMkLst>
          <pc:docMk/>
          <pc:sldMk cId="1227930377" sldId="258"/>
        </pc:sldMkLst>
        <pc:spChg chg="mod">
          <ac:chgData name="Jane Davies" userId="S::j.davies2@uwtsd.ac.uk::ece06c1e-1fe5-4526-9740-3b5872e790df" providerId="AD" clId="Web-{741FADAD-4DBC-E0F9-4972-84D0E9975C3C}" dt="2026-01-22T08:24:14.412" v="74" actId="20577"/>
          <ac:spMkLst>
            <pc:docMk/>
            <pc:sldMk cId="1227930377" sldId="258"/>
            <ac:spMk id="3" creationId="{D1B34A68-43E5-15D1-32AF-4678DD34C801}"/>
          </ac:spMkLst>
        </pc:spChg>
      </pc:sldChg>
      <pc:sldChg chg="modSp">
        <pc:chgData name="Jane Davies" userId="S::j.davies2@uwtsd.ac.uk::ece06c1e-1fe5-4526-9740-3b5872e790df" providerId="AD" clId="Web-{741FADAD-4DBC-E0F9-4972-84D0E9975C3C}" dt="2026-01-22T08:48:40.291" v="206" actId="20577"/>
        <pc:sldMkLst>
          <pc:docMk/>
          <pc:sldMk cId="1944478669" sldId="295"/>
        </pc:sldMkLst>
        <pc:spChg chg="mod">
          <ac:chgData name="Jane Davies" userId="S::j.davies2@uwtsd.ac.uk::ece06c1e-1fe5-4526-9740-3b5872e790df" providerId="AD" clId="Web-{741FADAD-4DBC-E0F9-4972-84D0E9975C3C}" dt="2026-01-22T08:48:40.291" v="206" actId="20577"/>
          <ac:spMkLst>
            <pc:docMk/>
            <pc:sldMk cId="1944478669" sldId="295"/>
            <ac:spMk id="3" creationId="{F8DB3CC1-82CD-94C4-FE6A-560184853022}"/>
          </ac:spMkLst>
        </pc:spChg>
      </pc:sldChg>
      <pc:sldChg chg="modSp">
        <pc:chgData name="Jane Davies" userId="S::j.davies2@uwtsd.ac.uk::ece06c1e-1fe5-4526-9740-3b5872e790df" providerId="AD" clId="Web-{741FADAD-4DBC-E0F9-4972-84D0E9975C3C}" dt="2026-01-22T08:20:48.884" v="4" actId="20577"/>
        <pc:sldMkLst>
          <pc:docMk/>
          <pc:sldMk cId="1895339990" sldId="298"/>
        </pc:sldMkLst>
        <pc:spChg chg="mod">
          <ac:chgData name="Jane Davies" userId="S::j.davies2@uwtsd.ac.uk::ece06c1e-1fe5-4526-9740-3b5872e790df" providerId="AD" clId="Web-{741FADAD-4DBC-E0F9-4972-84D0E9975C3C}" dt="2026-01-22T08:20:48.884" v="4" actId="20577"/>
          <ac:spMkLst>
            <pc:docMk/>
            <pc:sldMk cId="1895339990" sldId="298"/>
            <ac:spMk id="3" creationId="{CA96DFB9-C60C-8BC0-C803-367A4AAE56D8}"/>
          </ac:spMkLst>
        </pc:spChg>
      </pc:sldChg>
      <pc:sldChg chg="addSp modSp">
        <pc:chgData name="Jane Davies" userId="S::j.davies2@uwtsd.ac.uk::ece06c1e-1fe5-4526-9740-3b5872e790df" providerId="AD" clId="Web-{741FADAD-4DBC-E0F9-4972-84D0E9975C3C}" dt="2026-01-22T09:53:29.575" v="545" actId="1076"/>
        <pc:sldMkLst>
          <pc:docMk/>
          <pc:sldMk cId="4251639305" sldId="299"/>
        </pc:sldMkLst>
        <pc:spChg chg="mod">
          <ac:chgData name="Jane Davies" userId="S::j.davies2@uwtsd.ac.uk::ece06c1e-1fe5-4526-9740-3b5872e790df" providerId="AD" clId="Web-{741FADAD-4DBC-E0F9-4972-84D0E9975C3C}" dt="2026-01-22T09:53:28.091" v="544" actId="20577"/>
          <ac:spMkLst>
            <pc:docMk/>
            <pc:sldMk cId="4251639305" sldId="299"/>
            <ac:spMk id="3" creationId="{E39833DC-D286-E14E-92D1-A6757C8B5F2D}"/>
          </ac:spMkLst>
        </pc:spChg>
        <pc:picChg chg="add mod">
          <ac:chgData name="Jane Davies" userId="S::j.davies2@uwtsd.ac.uk::ece06c1e-1fe5-4526-9740-3b5872e790df" providerId="AD" clId="Web-{741FADAD-4DBC-E0F9-4972-84D0E9975C3C}" dt="2026-01-22T09:53:29.575" v="545" actId="1076"/>
          <ac:picMkLst>
            <pc:docMk/>
            <pc:sldMk cId="4251639305" sldId="299"/>
            <ac:picMk id="5" creationId="{C15AD522-B7B6-F686-0CAD-A1FB2854BB76}"/>
          </ac:picMkLst>
        </pc:picChg>
      </pc:sldChg>
      <pc:sldChg chg="addSp modSp new mod setBg modNotes">
        <pc:chgData name="Jane Davies" userId="S::j.davies2@uwtsd.ac.uk::ece06c1e-1fe5-4526-9740-3b5872e790df" providerId="AD" clId="Web-{741FADAD-4DBC-E0F9-4972-84D0E9975C3C}" dt="2026-01-22T08:34:55.259" v="189"/>
        <pc:sldMkLst>
          <pc:docMk/>
          <pc:sldMk cId="1524266002" sldId="314"/>
        </pc:sldMkLst>
        <pc:spChg chg="mod">
          <ac:chgData name="Jane Davies" userId="S::j.davies2@uwtsd.ac.uk::ece06c1e-1fe5-4526-9740-3b5872e790df" providerId="AD" clId="Web-{741FADAD-4DBC-E0F9-4972-84D0E9975C3C}" dt="2026-01-22T08:34:55.259" v="189"/>
          <ac:spMkLst>
            <pc:docMk/>
            <pc:sldMk cId="1524266002" sldId="314"/>
            <ac:spMk id="2" creationId="{F5FAB282-2A21-7955-9ABE-5C4C1FFCEFB8}"/>
          </ac:spMkLst>
        </pc:spChg>
        <pc:spChg chg="mod">
          <ac:chgData name="Jane Davies" userId="S::j.davies2@uwtsd.ac.uk::ece06c1e-1fe5-4526-9740-3b5872e790df" providerId="AD" clId="Web-{741FADAD-4DBC-E0F9-4972-84D0E9975C3C}" dt="2026-01-22T08:34:55.259" v="189"/>
          <ac:spMkLst>
            <pc:docMk/>
            <pc:sldMk cId="1524266002" sldId="314"/>
            <ac:spMk id="3" creationId="{CCD43F35-7C32-3502-B44C-DF436E98B4AB}"/>
          </ac:spMkLst>
        </pc:spChg>
        <pc:spChg chg="add">
          <ac:chgData name="Jane Davies" userId="S::j.davies2@uwtsd.ac.uk::ece06c1e-1fe5-4526-9740-3b5872e790df" providerId="AD" clId="Web-{741FADAD-4DBC-E0F9-4972-84D0E9975C3C}" dt="2026-01-22T08:34:55.259" v="189"/>
          <ac:spMkLst>
            <pc:docMk/>
            <pc:sldMk cId="1524266002" sldId="314"/>
            <ac:spMk id="8" creationId="{907EF6B7-1338-4443-8C46-6A318D952DFD}"/>
          </ac:spMkLst>
        </pc:spChg>
        <pc:spChg chg="add">
          <ac:chgData name="Jane Davies" userId="S::j.davies2@uwtsd.ac.uk::ece06c1e-1fe5-4526-9740-3b5872e790df" providerId="AD" clId="Web-{741FADAD-4DBC-E0F9-4972-84D0E9975C3C}" dt="2026-01-22T08:34:55.259" v="189"/>
          <ac:spMkLst>
            <pc:docMk/>
            <pc:sldMk cId="1524266002" sldId="314"/>
            <ac:spMk id="10" creationId="{DAAE4CDD-124C-4DCF-9584-B6033B545DD5}"/>
          </ac:spMkLst>
        </pc:spChg>
        <pc:spChg chg="add">
          <ac:chgData name="Jane Davies" userId="S::j.davies2@uwtsd.ac.uk::ece06c1e-1fe5-4526-9740-3b5872e790df" providerId="AD" clId="Web-{741FADAD-4DBC-E0F9-4972-84D0E9975C3C}" dt="2026-01-22T08:34:55.259" v="189"/>
          <ac:spMkLst>
            <pc:docMk/>
            <pc:sldMk cId="1524266002" sldId="314"/>
            <ac:spMk id="12" creationId="{081E4A58-353D-44AE-B2FC-2A74E2E400F7}"/>
          </ac:spMkLst>
        </pc:spChg>
      </pc:sldChg>
      <pc:sldChg chg="modSp new">
        <pc:chgData name="Jane Davies" userId="S::j.davies2@uwtsd.ac.uk::ece06c1e-1fe5-4526-9740-3b5872e790df" providerId="AD" clId="Web-{741FADAD-4DBC-E0F9-4972-84D0E9975C3C}" dt="2026-01-22T09:16:01.724" v="308" actId="20577"/>
        <pc:sldMkLst>
          <pc:docMk/>
          <pc:sldMk cId="402980501" sldId="315"/>
        </pc:sldMkLst>
        <pc:spChg chg="mod">
          <ac:chgData name="Jane Davies" userId="S::j.davies2@uwtsd.ac.uk::ece06c1e-1fe5-4526-9740-3b5872e790df" providerId="AD" clId="Web-{741FADAD-4DBC-E0F9-4972-84D0E9975C3C}" dt="2026-01-22T09:14:34.375" v="275" actId="14100"/>
          <ac:spMkLst>
            <pc:docMk/>
            <pc:sldMk cId="402980501" sldId="315"/>
            <ac:spMk id="2" creationId="{3E010999-C299-DAEF-DC85-B6D3EF340C3C}"/>
          </ac:spMkLst>
        </pc:spChg>
        <pc:spChg chg="mod">
          <ac:chgData name="Jane Davies" userId="S::j.davies2@uwtsd.ac.uk::ece06c1e-1fe5-4526-9740-3b5872e790df" providerId="AD" clId="Web-{741FADAD-4DBC-E0F9-4972-84D0E9975C3C}" dt="2026-01-22T09:16:01.724" v="308" actId="20577"/>
          <ac:spMkLst>
            <pc:docMk/>
            <pc:sldMk cId="402980501" sldId="315"/>
            <ac:spMk id="3" creationId="{8116ECE5-FF70-D5BB-8F1C-7526FE313E62}"/>
          </ac:spMkLst>
        </pc:spChg>
      </pc:sldChg>
      <pc:sldChg chg="modSp new">
        <pc:chgData name="Jane Davies" userId="S::j.davies2@uwtsd.ac.uk::ece06c1e-1fe5-4526-9740-3b5872e790df" providerId="AD" clId="Web-{741FADAD-4DBC-E0F9-4972-84D0E9975C3C}" dt="2026-01-22T09:18:54.481" v="360" actId="20577"/>
        <pc:sldMkLst>
          <pc:docMk/>
          <pc:sldMk cId="2107276170" sldId="317"/>
        </pc:sldMkLst>
        <pc:spChg chg="mod">
          <ac:chgData name="Jane Davies" userId="S::j.davies2@uwtsd.ac.uk::ece06c1e-1fe5-4526-9740-3b5872e790df" providerId="AD" clId="Web-{741FADAD-4DBC-E0F9-4972-84D0E9975C3C}" dt="2026-01-22T09:16:22.084" v="318" actId="20577"/>
          <ac:spMkLst>
            <pc:docMk/>
            <pc:sldMk cId="2107276170" sldId="317"/>
            <ac:spMk id="2" creationId="{1174741C-A85F-6FF3-AE29-B0DB365FCE2A}"/>
          </ac:spMkLst>
        </pc:spChg>
        <pc:spChg chg="mod">
          <ac:chgData name="Jane Davies" userId="S::j.davies2@uwtsd.ac.uk::ece06c1e-1fe5-4526-9740-3b5872e790df" providerId="AD" clId="Web-{741FADAD-4DBC-E0F9-4972-84D0E9975C3C}" dt="2026-01-22T09:18:54.481" v="360" actId="20577"/>
          <ac:spMkLst>
            <pc:docMk/>
            <pc:sldMk cId="2107276170" sldId="317"/>
            <ac:spMk id="3" creationId="{E50F17DB-1C4C-C8AD-D35F-200933281D82}"/>
          </ac:spMkLst>
        </pc:spChg>
      </pc:sldChg>
      <pc:sldChg chg="modSp new">
        <pc:chgData name="Jane Davies" userId="S::j.davies2@uwtsd.ac.uk::ece06c1e-1fe5-4526-9740-3b5872e790df" providerId="AD" clId="Web-{741FADAD-4DBC-E0F9-4972-84D0E9975C3C}" dt="2026-01-22T09:50:37.247" v="519" actId="20577"/>
        <pc:sldMkLst>
          <pc:docMk/>
          <pc:sldMk cId="3703634442" sldId="318"/>
        </pc:sldMkLst>
        <pc:spChg chg="mod">
          <ac:chgData name="Jane Davies" userId="S::j.davies2@uwtsd.ac.uk::ece06c1e-1fe5-4526-9740-3b5872e790df" providerId="AD" clId="Web-{741FADAD-4DBC-E0F9-4972-84D0E9975C3C}" dt="2026-01-22T09:50:37.247" v="519" actId="20577"/>
          <ac:spMkLst>
            <pc:docMk/>
            <pc:sldMk cId="3703634442" sldId="318"/>
            <ac:spMk id="2" creationId="{A503AE2D-3275-E121-7DC7-6319D1986589}"/>
          </ac:spMkLst>
        </pc:spChg>
        <pc:spChg chg="mod">
          <ac:chgData name="Jane Davies" userId="S::j.davies2@uwtsd.ac.uk::ece06c1e-1fe5-4526-9740-3b5872e790df" providerId="AD" clId="Web-{741FADAD-4DBC-E0F9-4972-84D0E9975C3C}" dt="2026-01-22T09:41:10.226" v="515" actId="20577"/>
          <ac:spMkLst>
            <pc:docMk/>
            <pc:sldMk cId="3703634442" sldId="318"/>
            <ac:spMk id="3" creationId="{BA807EA3-D859-FF57-B9A6-CC604952683D}"/>
          </ac:spMkLst>
        </pc:spChg>
      </pc:sldChg>
    </pc:docChg>
  </pc:docChgLst>
  <pc:docChgLst>
    <pc:chgData name="Jane Davies" userId="S::j.davies2@uwtsd.ac.uk::ece06c1e-1fe5-4526-9740-3b5872e790df" providerId="AD" clId="Web-{48FD3674-06CE-9673-0FE2-7448D4A2BFCC}"/>
    <pc:docChg chg="addSld delSld modSld">
      <pc:chgData name="Jane Davies" userId="S::j.davies2@uwtsd.ac.uk::ece06c1e-1fe5-4526-9740-3b5872e790df" providerId="AD" clId="Web-{48FD3674-06CE-9673-0FE2-7448D4A2BFCC}" dt="2026-01-22T19:02:51.873" v="384" actId="20577"/>
      <pc:docMkLst>
        <pc:docMk/>
      </pc:docMkLst>
      <pc:sldChg chg="modSp">
        <pc:chgData name="Jane Davies" userId="S::j.davies2@uwtsd.ac.uk::ece06c1e-1fe5-4526-9740-3b5872e790df" providerId="AD" clId="Web-{48FD3674-06CE-9673-0FE2-7448D4A2BFCC}" dt="2026-01-22T14:02:10.395" v="301" actId="20577"/>
        <pc:sldMkLst>
          <pc:docMk/>
          <pc:sldMk cId="3422393268" sldId="260"/>
        </pc:sldMkLst>
        <pc:spChg chg="mod">
          <ac:chgData name="Jane Davies" userId="S::j.davies2@uwtsd.ac.uk::ece06c1e-1fe5-4526-9740-3b5872e790df" providerId="AD" clId="Web-{48FD3674-06CE-9673-0FE2-7448D4A2BFCC}" dt="2026-01-22T14:02:10.395" v="301" actId="20577"/>
          <ac:spMkLst>
            <pc:docMk/>
            <pc:sldMk cId="3422393268" sldId="260"/>
            <ac:spMk id="3" creationId="{58A207A3-C2A3-C4C3-8B35-850B21CF9A17}"/>
          </ac:spMkLst>
        </pc:spChg>
      </pc:sldChg>
      <pc:sldChg chg="modNotes">
        <pc:chgData name="Jane Davies" userId="S::j.davies2@uwtsd.ac.uk::ece06c1e-1fe5-4526-9740-3b5872e790df" providerId="AD" clId="Web-{48FD3674-06CE-9673-0FE2-7448D4A2BFCC}" dt="2026-01-22T15:05:21.237" v="369"/>
        <pc:sldMkLst>
          <pc:docMk/>
          <pc:sldMk cId="975996620" sldId="277"/>
        </pc:sldMkLst>
      </pc:sldChg>
      <pc:sldChg chg="modSp">
        <pc:chgData name="Jane Davies" userId="S::j.davies2@uwtsd.ac.uk::ece06c1e-1fe5-4526-9740-3b5872e790df" providerId="AD" clId="Web-{48FD3674-06CE-9673-0FE2-7448D4A2BFCC}" dt="2026-01-22T15:18:51.593" v="372" actId="20577"/>
        <pc:sldMkLst>
          <pc:docMk/>
          <pc:sldMk cId="452563159" sldId="291"/>
        </pc:sldMkLst>
        <pc:spChg chg="mod">
          <ac:chgData name="Jane Davies" userId="S::j.davies2@uwtsd.ac.uk::ece06c1e-1fe5-4526-9740-3b5872e790df" providerId="AD" clId="Web-{48FD3674-06CE-9673-0FE2-7448D4A2BFCC}" dt="2026-01-22T15:18:51.593" v="372" actId="20577"/>
          <ac:spMkLst>
            <pc:docMk/>
            <pc:sldMk cId="452563159" sldId="291"/>
            <ac:spMk id="3" creationId="{B2D7167D-7DD8-8BA2-F2FA-96830DEE58E3}"/>
          </ac:spMkLst>
        </pc:spChg>
      </pc:sldChg>
      <pc:sldChg chg="modNotes">
        <pc:chgData name="Jane Davies" userId="S::j.davies2@uwtsd.ac.uk::ece06c1e-1fe5-4526-9740-3b5872e790df" providerId="AD" clId="Web-{48FD3674-06CE-9673-0FE2-7448D4A2BFCC}" dt="2026-01-22T14:01:05.814" v="296"/>
        <pc:sldMkLst>
          <pc:docMk/>
          <pc:sldMk cId="1915937778" sldId="302"/>
        </pc:sldMkLst>
      </pc:sldChg>
      <pc:sldChg chg="modSp">
        <pc:chgData name="Jane Davies" userId="S::j.davies2@uwtsd.ac.uk::ece06c1e-1fe5-4526-9740-3b5872e790df" providerId="AD" clId="Web-{48FD3674-06CE-9673-0FE2-7448D4A2BFCC}" dt="2026-01-22T13:44:30.896" v="104" actId="20577"/>
        <pc:sldMkLst>
          <pc:docMk/>
          <pc:sldMk cId="1849354039" sldId="304"/>
        </pc:sldMkLst>
        <pc:spChg chg="mod">
          <ac:chgData name="Jane Davies" userId="S::j.davies2@uwtsd.ac.uk::ece06c1e-1fe5-4526-9740-3b5872e790df" providerId="AD" clId="Web-{48FD3674-06CE-9673-0FE2-7448D4A2BFCC}" dt="2026-01-22T13:44:30.896" v="104" actId="20577"/>
          <ac:spMkLst>
            <pc:docMk/>
            <pc:sldMk cId="1849354039" sldId="304"/>
            <ac:spMk id="3" creationId="{567D2127-10F8-443F-58F2-914D1AB1F9B9}"/>
          </ac:spMkLst>
        </pc:spChg>
      </pc:sldChg>
      <pc:sldChg chg="modSp">
        <pc:chgData name="Jane Davies" userId="S::j.davies2@uwtsd.ac.uk::ece06c1e-1fe5-4526-9740-3b5872e790df" providerId="AD" clId="Web-{48FD3674-06CE-9673-0FE2-7448D4A2BFCC}" dt="2026-01-22T14:01:44.988" v="299" actId="14100"/>
        <pc:sldMkLst>
          <pc:docMk/>
          <pc:sldMk cId="1306027049" sldId="308"/>
        </pc:sldMkLst>
        <pc:spChg chg="mod">
          <ac:chgData name="Jane Davies" userId="S::j.davies2@uwtsd.ac.uk::ece06c1e-1fe5-4526-9740-3b5872e790df" providerId="AD" clId="Web-{48FD3674-06CE-9673-0FE2-7448D4A2BFCC}" dt="2026-01-22T14:01:44.988" v="299" actId="14100"/>
          <ac:spMkLst>
            <pc:docMk/>
            <pc:sldMk cId="1306027049" sldId="308"/>
            <ac:spMk id="3" creationId="{0F239D68-0544-E71F-7FF6-5339478B1651}"/>
          </ac:spMkLst>
        </pc:spChg>
      </pc:sldChg>
      <pc:sldChg chg="modSp new">
        <pc:chgData name="Jane Davies" userId="S::j.davies2@uwtsd.ac.uk::ece06c1e-1fe5-4526-9740-3b5872e790df" providerId="AD" clId="Web-{48FD3674-06CE-9673-0FE2-7448D4A2BFCC}" dt="2026-01-22T13:13:59.249" v="42" actId="20577"/>
        <pc:sldMkLst>
          <pc:docMk/>
          <pc:sldMk cId="4283679216" sldId="319"/>
        </pc:sldMkLst>
        <pc:spChg chg="mod">
          <ac:chgData name="Jane Davies" userId="S::j.davies2@uwtsd.ac.uk::ece06c1e-1fe5-4526-9740-3b5872e790df" providerId="AD" clId="Web-{48FD3674-06CE-9673-0FE2-7448D4A2BFCC}" dt="2026-01-22T13:11:29.209" v="11" actId="20577"/>
          <ac:spMkLst>
            <pc:docMk/>
            <pc:sldMk cId="4283679216" sldId="319"/>
            <ac:spMk id="2" creationId="{C7FD94FC-5DE0-891C-5424-AA636D0A11EB}"/>
          </ac:spMkLst>
        </pc:spChg>
        <pc:spChg chg="mod">
          <ac:chgData name="Jane Davies" userId="S::j.davies2@uwtsd.ac.uk::ece06c1e-1fe5-4526-9740-3b5872e790df" providerId="AD" clId="Web-{48FD3674-06CE-9673-0FE2-7448D4A2BFCC}" dt="2026-01-22T13:13:59.249" v="42" actId="20577"/>
          <ac:spMkLst>
            <pc:docMk/>
            <pc:sldMk cId="4283679216" sldId="319"/>
            <ac:spMk id="3" creationId="{F49088F9-4BCB-DB9D-58C8-A6D15D9CA8AD}"/>
          </ac:spMkLst>
        </pc:spChg>
      </pc:sldChg>
      <pc:sldChg chg="modSp new">
        <pc:chgData name="Jane Davies" userId="S::j.davies2@uwtsd.ac.uk::ece06c1e-1fe5-4526-9740-3b5872e790df" providerId="AD" clId="Web-{48FD3674-06CE-9673-0FE2-7448D4A2BFCC}" dt="2026-01-22T13:40:21.850" v="102" actId="20577"/>
        <pc:sldMkLst>
          <pc:docMk/>
          <pc:sldMk cId="1339968426" sldId="320"/>
        </pc:sldMkLst>
        <pc:spChg chg="mod">
          <ac:chgData name="Jane Davies" userId="S::j.davies2@uwtsd.ac.uk::ece06c1e-1fe5-4526-9740-3b5872e790df" providerId="AD" clId="Web-{48FD3674-06CE-9673-0FE2-7448D4A2BFCC}" dt="2026-01-22T13:32:37.174" v="57" actId="20577"/>
          <ac:spMkLst>
            <pc:docMk/>
            <pc:sldMk cId="1339968426" sldId="320"/>
            <ac:spMk id="2" creationId="{98F43C44-9BBD-CFBC-56C5-BA31ED1D9AFA}"/>
          </ac:spMkLst>
        </pc:spChg>
        <pc:spChg chg="mod">
          <ac:chgData name="Jane Davies" userId="S::j.davies2@uwtsd.ac.uk::ece06c1e-1fe5-4526-9740-3b5872e790df" providerId="AD" clId="Web-{48FD3674-06CE-9673-0FE2-7448D4A2BFCC}" dt="2026-01-22T13:40:21.850" v="102" actId="20577"/>
          <ac:spMkLst>
            <pc:docMk/>
            <pc:sldMk cId="1339968426" sldId="320"/>
            <ac:spMk id="3" creationId="{DCF1D3DA-E581-1BC8-3257-9CB1EF1B38F8}"/>
          </ac:spMkLst>
        </pc:spChg>
      </pc:sldChg>
      <pc:sldChg chg="modSp new">
        <pc:chgData name="Jane Davies" userId="S::j.davies2@uwtsd.ac.uk::ece06c1e-1fe5-4526-9740-3b5872e790df" providerId="AD" clId="Web-{48FD3674-06CE-9673-0FE2-7448D4A2BFCC}" dt="2026-01-22T13:35:58.740" v="86" actId="20577"/>
        <pc:sldMkLst>
          <pc:docMk/>
          <pc:sldMk cId="933755180" sldId="321"/>
        </pc:sldMkLst>
        <pc:spChg chg="mod">
          <ac:chgData name="Jane Davies" userId="S::j.davies2@uwtsd.ac.uk::ece06c1e-1fe5-4526-9740-3b5872e790df" providerId="AD" clId="Web-{48FD3674-06CE-9673-0FE2-7448D4A2BFCC}" dt="2026-01-22T13:35:58.740" v="86" actId="20577"/>
          <ac:spMkLst>
            <pc:docMk/>
            <pc:sldMk cId="933755180" sldId="321"/>
            <ac:spMk id="2" creationId="{D4B0CBAD-856C-4F19-7A5E-C273CE9029A5}"/>
          </ac:spMkLst>
        </pc:spChg>
        <pc:spChg chg="mod">
          <ac:chgData name="Jane Davies" userId="S::j.davies2@uwtsd.ac.uk::ece06c1e-1fe5-4526-9740-3b5872e790df" providerId="AD" clId="Web-{48FD3674-06CE-9673-0FE2-7448D4A2BFCC}" dt="2026-01-22T13:35:41.068" v="84" actId="20577"/>
          <ac:spMkLst>
            <pc:docMk/>
            <pc:sldMk cId="933755180" sldId="321"/>
            <ac:spMk id="3" creationId="{AA31DFA0-4100-100D-6997-53DF03D4AA75}"/>
          </ac:spMkLst>
        </pc:spChg>
      </pc:sldChg>
      <pc:sldChg chg="modSp new">
        <pc:chgData name="Jane Davies" userId="S::j.davies2@uwtsd.ac.uk::ece06c1e-1fe5-4526-9740-3b5872e790df" providerId="AD" clId="Web-{48FD3674-06CE-9673-0FE2-7448D4A2BFCC}" dt="2026-01-22T13:56:20.076" v="282" actId="14100"/>
        <pc:sldMkLst>
          <pc:docMk/>
          <pc:sldMk cId="2903192957" sldId="323"/>
        </pc:sldMkLst>
        <pc:spChg chg="mod">
          <ac:chgData name="Jane Davies" userId="S::j.davies2@uwtsd.ac.uk::ece06c1e-1fe5-4526-9740-3b5872e790df" providerId="AD" clId="Web-{48FD3674-06CE-9673-0FE2-7448D4A2BFCC}" dt="2026-01-22T13:56:05.590" v="275" actId="14100"/>
          <ac:spMkLst>
            <pc:docMk/>
            <pc:sldMk cId="2903192957" sldId="323"/>
            <ac:spMk id="2" creationId="{4D1F064B-A81F-54EF-1FAA-CB487BF84D59}"/>
          </ac:spMkLst>
        </pc:spChg>
        <pc:spChg chg="mod">
          <ac:chgData name="Jane Davies" userId="S::j.davies2@uwtsd.ac.uk::ece06c1e-1fe5-4526-9740-3b5872e790df" providerId="AD" clId="Web-{48FD3674-06CE-9673-0FE2-7448D4A2BFCC}" dt="2026-01-22T13:56:20.076" v="282" actId="14100"/>
          <ac:spMkLst>
            <pc:docMk/>
            <pc:sldMk cId="2903192957" sldId="323"/>
            <ac:spMk id="3" creationId="{23D715AA-3ABD-B34D-3D98-4DF7B92C995E}"/>
          </ac:spMkLst>
        </pc:spChg>
      </pc:sldChg>
      <pc:sldChg chg="modSp new">
        <pc:chgData name="Jane Davies" userId="S::j.davies2@uwtsd.ac.uk::ece06c1e-1fe5-4526-9740-3b5872e790df" providerId="AD" clId="Web-{48FD3674-06CE-9673-0FE2-7448D4A2BFCC}" dt="2026-01-22T19:02:51.873" v="384" actId="20577"/>
        <pc:sldMkLst>
          <pc:docMk/>
          <pc:sldMk cId="4183371294" sldId="324"/>
        </pc:sldMkLst>
        <pc:spChg chg="mod">
          <ac:chgData name="Jane Davies" userId="S::j.davies2@uwtsd.ac.uk::ece06c1e-1fe5-4526-9740-3b5872e790df" providerId="AD" clId="Web-{48FD3674-06CE-9673-0FE2-7448D4A2BFCC}" dt="2026-01-22T14:02:18.599" v="305" actId="20577"/>
          <ac:spMkLst>
            <pc:docMk/>
            <pc:sldMk cId="4183371294" sldId="324"/>
            <ac:spMk id="2" creationId="{DB34302F-0863-D817-4EEF-EC9CE7F0BD93}"/>
          </ac:spMkLst>
        </pc:spChg>
        <pc:spChg chg="mod">
          <ac:chgData name="Jane Davies" userId="S::j.davies2@uwtsd.ac.uk::ece06c1e-1fe5-4526-9740-3b5872e790df" providerId="AD" clId="Web-{48FD3674-06CE-9673-0FE2-7448D4A2BFCC}" dt="2026-01-22T19:02:51.873" v="384" actId="20577"/>
          <ac:spMkLst>
            <pc:docMk/>
            <pc:sldMk cId="4183371294" sldId="324"/>
            <ac:spMk id="3" creationId="{DC62B9CD-D6EA-3CD2-9D52-DC7119B67FDF}"/>
          </ac:spMkLst>
        </pc:spChg>
      </pc:sldChg>
      <pc:sldChg chg="addSp modSp new mod setBg modNotes">
        <pc:chgData name="Jane Davies" userId="S::j.davies2@uwtsd.ac.uk::ece06c1e-1fe5-4526-9740-3b5872e790df" providerId="AD" clId="Web-{48FD3674-06CE-9673-0FE2-7448D4A2BFCC}" dt="2026-01-22T15:00:52.766" v="366"/>
        <pc:sldMkLst>
          <pc:docMk/>
          <pc:sldMk cId="3525886101" sldId="325"/>
        </pc:sldMkLst>
        <pc:spChg chg="mod">
          <ac:chgData name="Jane Davies" userId="S::j.davies2@uwtsd.ac.uk::ece06c1e-1fe5-4526-9740-3b5872e790df" providerId="AD" clId="Web-{48FD3674-06CE-9673-0FE2-7448D4A2BFCC}" dt="2026-01-22T14:56:18.449" v="362"/>
          <ac:spMkLst>
            <pc:docMk/>
            <pc:sldMk cId="3525886101" sldId="325"/>
            <ac:spMk id="2" creationId="{06DE8DFE-9F65-E54B-1A97-8577F0AC325F}"/>
          </ac:spMkLst>
        </pc:spChg>
        <pc:spChg chg="mod">
          <ac:chgData name="Jane Davies" userId="S::j.davies2@uwtsd.ac.uk::ece06c1e-1fe5-4526-9740-3b5872e790df" providerId="AD" clId="Web-{48FD3674-06CE-9673-0FE2-7448D4A2BFCC}" dt="2026-01-22T14:56:24.996" v="363" actId="20577"/>
          <ac:spMkLst>
            <pc:docMk/>
            <pc:sldMk cId="3525886101" sldId="325"/>
            <ac:spMk id="3" creationId="{8C79B431-A422-0529-20EE-8BAC819FC88E}"/>
          </ac:spMkLst>
        </pc:spChg>
        <pc:spChg chg="add">
          <ac:chgData name="Jane Davies" userId="S::j.davies2@uwtsd.ac.uk::ece06c1e-1fe5-4526-9740-3b5872e790df" providerId="AD" clId="Web-{48FD3674-06CE-9673-0FE2-7448D4A2BFCC}" dt="2026-01-22T14:56:18.449" v="362"/>
          <ac:spMkLst>
            <pc:docMk/>
            <pc:sldMk cId="3525886101" sldId="325"/>
            <ac:spMk id="8" creationId="{907EF6B7-1338-4443-8C46-6A318D952DFD}"/>
          </ac:spMkLst>
        </pc:spChg>
        <pc:spChg chg="add">
          <ac:chgData name="Jane Davies" userId="S::j.davies2@uwtsd.ac.uk::ece06c1e-1fe5-4526-9740-3b5872e790df" providerId="AD" clId="Web-{48FD3674-06CE-9673-0FE2-7448D4A2BFCC}" dt="2026-01-22T14:56:18.449" v="362"/>
          <ac:spMkLst>
            <pc:docMk/>
            <pc:sldMk cId="3525886101" sldId="325"/>
            <ac:spMk id="10" creationId="{DAAE4CDD-124C-4DCF-9584-B6033B545DD5}"/>
          </ac:spMkLst>
        </pc:spChg>
        <pc:spChg chg="add">
          <ac:chgData name="Jane Davies" userId="S::j.davies2@uwtsd.ac.uk::ece06c1e-1fe5-4526-9740-3b5872e790df" providerId="AD" clId="Web-{48FD3674-06CE-9673-0FE2-7448D4A2BFCC}" dt="2026-01-22T14:56:18.449" v="362"/>
          <ac:spMkLst>
            <pc:docMk/>
            <pc:sldMk cId="3525886101" sldId="325"/>
            <ac:spMk id="12" creationId="{081E4A58-353D-44AE-B2FC-2A74E2E400F7}"/>
          </ac:spMkLst>
        </pc:spChg>
      </pc:sldChg>
    </pc:docChg>
  </pc:docChgLst>
  <pc:docChgLst>
    <pc:chgData name="Jane Davies" userId="S::j.davies2@uwtsd.ac.uk::ece06c1e-1fe5-4526-9740-3b5872e790df" providerId="AD" clId="Web-{D4042FDB-4602-06F2-03E2-A4C274A2EE9E}"/>
    <pc:docChg chg="modSld">
      <pc:chgData name="Jane Davies" userId="S::j.davies2@uwtsd.ac.uk::ece06c1e-1fe5-4526-9740-3b5872e790df" providerId="AD" clId="Web-{D4042FDB-4602-06F2-03E2-A4C274A2EE9E}" dt="2026-01-25T10:43:55.083" v="13"/>
      <pc:docMkLst>
        <pc:docMk/>
      </pc:docMkLst>
      <pc:sldChg chg="modNotes">
        <pc:chgData name="Jane Davies" userId="S::j.davies2@uwtsd.ac.uk::ece06c1e-1fe5-4526-9740-3b5872e790df" providerId="AD" clId="Web-{D4042FDB-4602-06F2-03E2-A4C274A2EE9E}" dt="2026-01-25T10:33:21.642" v="5"/>
        <pc:sldMkLst>
          <pc:docMk/>
          <pc:sldMk cId="615139110" sldId="269"/>
        </pc:sldMkLst>
      </pc:sldChg>
      <pc:sldChg chg="modNotes">
        <pc:chgData name="Jane Davies" userId="S::j.davies2@uwtsd.ac.uk::ece06c1e-1fe5-4526-9740-3b5872e790df" providerId="AD" clId="Web-{D4042FDB-4602-06F2-03E2-A4C274A2EE9E}" dt="2026-01-25T10:26:29.782" v="3"/>
        <pc:sldMkLst>
          <pc:docMk/>
          <pc:sldMk cId="1384404711" sldId="305"/>
        </pc:sldMkLst>
      </pc:sldChg>
      <pc:sldChg chg="modNotes">
        <pc:chgData name="Jane Davies" userId="S::j.davies2@uwtsd.ac.uk::ece06c1e-1fe5-4526-9740-3b5872e790df" providerId="AD" clId="Web-{D4042FDB-4602-06F2-03E2-A4C274A2EE9E}" dt="2026-01-25T10:35:56.082" v="7"/>
        <pc:sldMkLst>
          <pc:docMk/>
          <pc:sldMk cId="836103630" sldId="309"/>
        </pc:sldMkLst>
      </pc:sldChg>
      <pc:sldChg chg="modNotes">
        <pc:chgData name="Jane Davies" userId="S::j.davies2@uwtsd.ac.uk::ece06c1e-1fe5-4526-9740-3b5872e790df" providerId="AD" clId="Web-{D4042FDB-4602-06F2-03E2-A4C274A2EE9E}" dt="2026-01-25T10:37:28.037" v="9"/>
        <pc:sldMkLst>
          <pc:docMk/>
          <pc:sldMk cId="3861200584" sldId="310"/>
        </pc:sldMkLst>
      </pc:sldChg>
      <pc:sldChg chg="modNotes">
        <pc:chgData name="Jane Davies" userId="S::j.davies2@uwtsd.ac.uk::ece06c1e-1fe5-4526-9740-3b5872e790df" providerId="AD" clId="Web-{D4042FDB-4602-06F2-03E2-A4C274A2EE9E}" dt="2026-01-25T10:39:37.678" v="11"/>
        <pc:sldMkLst>
          <pc:docMk/>
          <pc:sldMk cId="3314790008" sldId="311"/>
        </pc:sldMkLst>
      </pc:sldChg>
      <pc:sldChg chg="modNotes">
        <pc:chgData name="Jane Davies" userId="S::j.davies2@uwtsd.ac.uk::ece06c1e-1fe5-4526-9740-3b5872e790df" providerId="AD" clId="Web-{D4042FDB-4602-06F2-03E2-A4C274A2EE9E}" dt="2026-01-25T10:43:55.083" v="13"/>
        <pc:sldMkLst>
          <pc:docMk/>
          <pc:sldMk cId="1734328605" sldId="312"/>
        </pc:sldMkLst>
      </pc:sldChg>
    </pc:docChg>
  </pc:docChgLst>
  <pc:docChgLst>
    <pc:chgData name="Jane Davies" userId="S::j.davies2@uwtsd.ac.uk::ece06c1e-1fe5-4526-9740-3b5872e790df" providerId="AD" clId="Web-{A962B8A4-146F-BCB6-DA90-764DF8E9AD6F}"/>
    <pc:docChg chg="addSld delSld modSld sldOrd">
      <pc:chgData name="Jane Davies" userId="S::j.davies2@uwtsd.ac.uk::ece06c1e-1fe5-4526-9740-3b5872e790df" providerId="AD" clId="Web-{A962B8A4-146F-BCB6-DA90-764DF8E9AD6F}" dt="2026-01-19T16:01:25.448" v="590" actId="20577"/>
      <pc:docMkLst>
        <pc:docMk/>
      </pc:docMkLst>
      <pc:sldChg chg="modSp">
        <pc:chgData name="Jane Davies" userId="S::j.davies2@uwtsd.ac.uk::ece06c1e-1fe5-4526-9740-3b5872e790df" providerId="AD" clId="Web-{A962B8A4-146F-BCB6-DA90-764DF8E9AD6F}" dt="2026-01-19T11:51:52.696" v="18" actId="20577"/>
        <pc:sldMkLst>
          <pc:docMk/>
          <pc:sldMk cId="109857222" sldId="256"/>
        </pc:sldMkLst>
        <pc:spChg chg="mod">
          <ac:chgData name="Jane Davies" userId="S::j.davies2@uwtsd.ac.uk::ece06c1e-1fe5-4526-9740-3b5872e790df" providerId="AD" clId="Web-{A962B8A4-146F-BCB6-DA90-764DF8E9AD6F}" dt="2026-01-19T11:51:52.696" v="18" actId="20577"/>
          <ac:spMkLst>
            <pc:docMk/>
            <pc:sldMk cId="109857222" sldId="256"/>
            <ac:spMk id="2" creationId="{00000000-0000-0000-0000-000000000000}"/>
          </ac:spMkLst>
        </pc:spChg>
      </pc:sldChg>
      <pc:sldChg chg="modSp">
        <pc:chgData name="Jane Davies" userId="S::j.davies2@uwtsd.ac.uk::ece06c1e-1fe5-4526-9740-3b5872e790df" providerId="AD" clId="Web-{A962B8A4-146F-BCB6-DA90-764DF8E9AD6F}" dt="2026-01-19T13:59:55.751" v="265" actId="20577"/>
        <pc:sldMkLst>
          <pc:docMk/>
          <pc:sldMk cId="1227930377" sldId="258"/>
        </pc:sldMkLst>
        <pc:spChg chg="mod">
          <ac:chgData name="Jane Davies" userId="S::j.davies2@uwtsd.ac.uk::ece06c1e-1fe5-4526-9740-3b5872e790df" providerId="AD" clId="Web-{A962B8A4-146F-BCB6-DA90-764DF8E9AD6F}" dt="2026-01-19T13:59:55.751" v="265" actId="20577"/>
          <ac:spMkLst>
            <pc:docMk/>
            <pc:sldMk cId="1227930377" sldId="258"/>
            <ac:spMk id="3" creationId="{D1B34A68-43E5-15D1-32AF-4678DD34C801}"/>
          </ac:spMkLst>
        </pc:spChg>
      </pc:sldChg>
      <pc:sldChg chg="modSp">
        <pc:chgData name="Jane Davies" userId="S::j.davies2@uwtsd.ac.uk::ece06c1e-1fe5-4526-9740-3b5872e790df" providerId="AD" clId="Web-{A962B8A4-146F-BCB6-DA90-764DF8E9AD6F}" dt="2026-01-19T12:11:33.453" v="61" actId="20577"/>
        <pc:sldMkLst>
          <pc:docMk/>
          <pc:sldMk cId="8690595" sldId="259"/>
        </pc:sldMkLst>
        <pc:spChg chg="mod">
          <ac:chgData name="Jane Davies" userId="S::j.davies2@uwtsd.ac.uk::ece06c1e-1fe5-4526-9740-3b5872e790df" providerId="AD" clId="Web-{A962B8A4-146F-BCB6-DA90-764DF8E9AD6F}" dt="2026-01-19T12:11:33.453" v="61" actId="20577"/>
          <ac:spMkLst>
            <pc:docMk/>
            <pc:sldMk cId="8690595" sldId="259"/>
            <ac:spMk id="33" creationId="{A60D7129-FB6D-5C3A-3926-C99BCC025DEE}"/>
          </ac:spMkLst>
        </pc:spChg>
      </pc:sldChg>
      <pc:sldChg chg="modSp ord">
        <pc:chgData name="Jane Davies" userId="S::j.davies2@uwtsd.ac.uk::ece06c1e-1fe5-4526-9740-3b5872e790df" providerId="AD" clId="Web-{A962B8A4-146F-BCB6-DA90-764DF8E9AD6F}" dt="2026-01-19T14:04:32.015" v="266"/>
        <pc:sldMkLst>
          <pc:docMk/>
          <pc:sldMk cId="3422393268" sldId="260"/>
        </pc:sldMkLst>
        <pc:spChg chg="mod">
          <ac:chgData name="Jane Davies" userId="S::j.davies2@uwtsd.ac.uk::ece06c1e-1fe5-4526-9740-3b5872e790df" providerId="AD" clId="Web-{A962B8A4-146F-BCB6-DA90-764DF8E9AD6F}" dt="2026-01-19T13:18:40.368" v="172" actId="20577"/>
          <ac:spMkLst>
            <pc:docMk/>
            <pc:sldMk cId="3422393268" sldId="260"/>
            <ac:spMk id="2" creationId="{0A6BC1A9-2EFC-E627-E45C-3EB4DEFA857A}"/>
          </ac:spMkLst>
        </pc:spChg>
        <pc:spChg chg="mod">
          <ac:chgData name="Jane Davies" userId="S::j.davies2@uwtsd.ac.uk::ece06c1e-1fe5-4526-9740-3b5872e790df" providerId="AD" clId="Web-{A962B8A4-146F-BCB6-DA90-764DF8E9AD6F}" dt="2026-01-19T13:18:18.773" v="164" actId="20577"/>
          <ac:spMkLst>
            <pc:docMk/>
            <pc:sldMk cId="3422393268" sldId="260"/>
            <ac:spMk id="3" creationId="{58A207A3-C2A3-C4C3-8B35-850B21CF9A17}"/>
          </ac:spMkLst>
        </pc:spChg>
      </pc:sldChg>
      <pc:sldChg chg="modSp">
        <pc:chgData name="Jane Davies" userId="S::j.davies2@uwtsd.ac.uk::ece06c1e-1fe5-4526-9740-3b5872e790df" providerId="AD" clId="Web-{A962B8A4-146F-BCB6-DA90-764DF8E9AD6F}" dt="2026-01-19T13:18:54.665" v="176" actId="14100"/>
        <pc:sldMkLst>
          <pc:docMk/>
          <pc:sldMk cId="2416385664" sldId="261"/>
        </pc:sldMkLst>
        <pc:spChg chg="mod">
          <ac:chgData name="Jane Davies" userId="S::j.davies2@uwtsd.ac.uk::ece06c1e-1fe5-4526-9740-3b5872e790df" providerId="AD" clId="Web-{A962B8A4-146F-BCB6-DA90-764DF8E9AD6F}" dt="2026-01-19T13:18:54.665" v="176" actId="14100"/>
          <ac:spMkLst>
            <pc:docMk/>
            <pc:sldMk cId="2416385664" sldId="261"/>
            <ac:spMk id="3" creationId="{9F339DBD-F240-72BB-8363-FB602F16D559}"/>
          </ac:spMkLst>
        </pc:spChg>
      </pc:sldChg>
      <pc:sldChg chg="modSp">
        <pc:chgData name="Jane Davies" userId="S::j.davies2@uwtsd.ac.uk::ece06c1e-1fe5-4526-9740-3b5872e790df" providerId="AD" clId="Web-{A962B8A4-146F-BCB6-DA90-764DF8E9AD6F}" dt="2026-01-19T13:21:14.606" v="182" actId="14100"/>
        <pc:sldMkLst>
          <pc:docMk/>
          <pc:sldMk cId="3803852129" sldId="262"/>
        </pc:sldMkLst>
        <pc:spChg chg="mod">
          <ac:chgData name="Jane Davies" userId="S::j.davies2@uwtsd.ac.uk::ece06c1e-1fe5-4526-9740-3b5872e790df" providerId="AD" clId="Web-{A962B8A4-146F-BCB6-DA90-764DF8E9AD6F}" dt="2026-01-19T13:21:14.606" v="182" actId="14100"/>
          <ac:spMkLst>
            <pc:docMk/>
            <pc:sldMk cId="3803852129" sldId="262"/>
            <ac:spMk id="3" creationId="{FB4A57DB-F215-3C4B-5A00-0429C959A602}"/>
          </ac:spMkLst>
        </pc:spChg>
      </pc:sldChg>
      <pc:sldChg chg="modSp">
        <pc:chgData name="Jane Davies" userId="S::j.davies2@uwtsd.ac.uk::ece06c1e-1fe5-4526-9740-3b5872e790df" providerId="AD" clId="Web-{A962B8A4-146F-BCB6-DA90-764DF8E9AD6F}" dt="2026-01-19T14:07:02.956" v="274" actId="20577"/>
        <pc:sldMkLst>
          <pc:docMk/>
          <pc:sldMk cId="2465561405" sldId="264"/>
        </pc:sldMkLst>
        <pc:spChg chg="mod">
          <ac:chgData name="Jane Davies" userId="S::j.davies2@uwtsd.ac.uk::ece06c1e-1fe5-4526-9740-3b5872e790df" providerId="AD" clId="Web-{A962B8A4-146F-BCB6-DA90-764DF8E9AD6F}" dt="2026-01-19T14:07:02.956" v="274" actId="20577"/>
          <ac:spMkLst>
            <pc:docMk/>
            <pc:sldMk cId="2465561405" sldId="264"/>
            <ac:spMk id="3" creationId="{23E513DB-EC00-1997-2940-CF6492170703}"/>
          </ac:spMkLst>
        </pc:spChg>
      </pc:sldChg>
      <pc:sldChg chg="modSp modNotes">
        <pc:chgData name="Jane Davies" userId="S::j.davies2@uwtsd.ac.uk::ece06c1e-1fe5-4526-9740-3b5872e790df" providerId="AD" clId="Web-{A962B8A4-146F-BCB6-DA90-764DF8E9AD6F}" dt="2026-01-19T14:51:50.955" v="437" actId="20577"/>
        <pc:sldMkLst>
          <pc:docMk/>
          <pc:sldMk cId="673615258" sldId="265"/>
        </pc:sldMkLst>
        <pc:spChg chg="mod">
          <ac:chgData name="Jane Davies" userId="S::j.davies2@uwtsd.ac.uk::ece06c1e-1fe5-4526-9740-3b5872e790df" providerId="AD" clId="Web-{A962B8A4-146F-BCB6-DA90-764DF8E9AD6F}" dt="2026-01-19T14:51:50.955" v="437" actId="20577"/>
          <ac:spMkLst>
            <pc:docMk/>
            <pc:sldMk cId="673615258" sldId="265"/>
            <ac:spMk id="2" creationId="{23A94B0D-E5F0-4B4E-33F6-5FB8B6A9A1F5}"/>
          </ac:spMkLst>
        </pc:spChg>
      </pc:sldChg>
      <pc:sldChg chg="modSp modNotes">
        <pc:chgData name="Jane Davies" userId="S::j.davies2@uwtsd.ac.uk::ece06c1e-1fe5-4526-9740-3b5872e790df" providerId="AD" clId="Web-{A962B8A4-146F-BCB6-DA90-764DF8E9AD6F}" dt="2026-01-19T15:13:34.912" v="476"/>
        <pc:sldMkLst>
          <pc:docMk/>
          <pc:sldMk cId="2541825780" sldId="267"/>
        </pc:sldMkLst>
        <pc:spChg chg="mod">
          <ac:chgData name="Jane Davies" userId="S::j.davies2@uwtsd.ac.uk::ece06c1e-1fe5-4526-9740-3b5872e790df" providerId="AD" clId="Web-{A962B8A4-146F-BCB6-DA90-764DF8E9AD6F}" dt="2026-01-19T13:24:37.367" v="191" actId="20577"/>
          <ac:spMkLst>
            <pc:docMk/>
            <pc:sldMk cId="2541825780" sldId="267"/>
            <ac:spMk id="3" creationId="{15B0FEA9-1A1B-03E4-CE67-6B3B02761123}"/>
          </ac:spMkLst>
        </pc:spChg>
      </pc:sldChg>
      <pc:sldChg chg="modSp">
        <pc:chgData name="Jane Davies" userId="S::j.davies2@uwtsd.ac.uk::ece06c1e-1fe5-4526-9740-3b5872e790df" providerId="AD" clId="Web-{A962B8A4-146F-BCB6-DA90-764DF8E9AD6F}" dt="2026-01-19T13:28:25.531" v="221" actId="14100"/>
        <pc:sldMkLst>
          <pc:docMk/>
          <pc:sldMk cId="615139110" sldId="269"/>
        </pc:sldMkLst>
        <pc:spChg chg="mod">
          <ac:chgData name="Jane Davies" userId="S::j.davies2@uwtsd.ac.uk::ece06c1e-1fe5-4526-9740-3b5872e790df" providerId="AD" clId="Web-{A962B8A4-146F-BCB6-DA90-764DF8E9AD6F}" dt="2026-01-19T13:27:33.733" v="213" actId="14100"/>
          <ac:spMkLst>
            <pc:docMk/>
            <pc:sldMk cId="615139110" sldId="269"/>
            <ac:spMk id="2" creationId="{F7F29140-F8C9-8B4F-EDEF-D2A5853EF309}"/>
          </ac:spMkLst>
        </pc:spChg>
        <pc:spChg chg="mod">
          <ac:chgData name="Jane Davies" userId="S::j.davies2@uwtsd.ac.uk::ece06c1e-1fe5-4526-9740-3b5872e790df" providerId="AD" clId="Web-{A962B8A4-146F-BCB6-DA90-764DF8E9AD6F}" dt="2026-01-19T13:28:25.531" v="221" actId="14100"/>
          <ac:spMkLst>
            <pc:docMk/>
            <pc:sldMk cId="615139110" sldId="269"/>
            <ac:spMk id="3" creationId="{FD42E723-8F6B-77B0-EF3B-C2303DFE181C}"/>
          </ac:spMkLst>
        </pc:spChg>
        <pc:picChg chg="mod">
          <ac:chgData name="Jane Davies" userId="S::j.davies2@uwtsd.ac.uk::ece06c1e-1fe5-4526-9740-3b5872e790df" providerId="AD" clId="Web-{A962B8A4-146F-BCB6-DA90-764DF8E9AD6F}" dt="2026-01-19T13:27:19.201" v="208" actId="1076"/>
          <ac:picMkLst>
            <pc:docMk/>
            <pc:sldMk cId="615139110" sldId="269"/>
            <ac:picMk id="5" creationId="{3E79C272-95E7-077D-FF85-215A44903144}"/>
          </ac:picMkLst>
        </pc:picChg>
      </pc:sldChg>
      <pc:sldChg chg="modSp modNotes">
        <pc:chgData name="Jane Davies" userId="S::j.davies2@uwtsd.ac.uk::ece06c1e-1fe5-4526-9740-3b5872e790df" providerId="AD" clId="Web-{A962B8A4-146F-BCB6-DA90-764DF8E9AD6F}" dt="2026-01-19T15:48:16.993" v="584"/>
        <pc:sldMkLst>
          <pc:docMk/>
          <pc:sldMk cId="3460117228" sldId="270"/>
        </pc:sldMkLst>
        <pc:spChg chg="mod">
          <ac:chgData name="Jane Davies" userId="S::j.davies2@uwtsd.ac.uk::ece06c1e-1fe5-4526-9740-3b5872e790df" providerId="AD" clId="Web-{A962B8A4-146F-BCB6-DA90-764DF8E9AD6F}" dt="2026-01-19T15:38:37.835" v="499" actId="20577"/>
          <ac:spMkLst>
            <pc:docMk/>
            <pc:sldMk cId="3460117228" sldId="270"/>
            <ac:spMk id="3" creationId="{F4383053-3F92-E94D-E8F8-39F8EE29B060}"/>
          </ac:spMkLst>
        </pc:spChg>
      </pc:sldChg>
      <pc:sldChg chg="modSp">
        <pc:chgData name="Jane Davies" userId="S::j.davies2@uwtsd.ac.uk::ece06c1e-1fe5-4526-9740-3b5872e790df" providerId="AD" clId="Web-{A962B8A4-146F-BCB6-DA90-764DF8E9AD6F}" dt="2026-01-19T16:01:25.448" v="590" actId="20577"/>
        <pc:sldMkLst>
          <pc:docMk/>
          <pc:sldMk cId="3284911185" sldId="271"/>
        </pc:sldMkLst>
        <pc:spChg chg="mod">
          <ac:chgData name="Jane Davies" userId="S::j.davies2@uwtsd.ac.uk::ece06c1e-1fe5-4526-9740-3b5872e790df" providerId="AD" clId="Web-{A962B8A4-146F-BCB6-DA90-764DF8E9AD6F}" dt="2026-01-19T16:01:09.697" v="586" actId="14100"/>
          <ac:spMkLst>
            <pc:docMk/>
            <pc:sldMk cId="3284911185" sldId="271"/>
            <ac:spMk id="2" creationId="{4169BC49-4BDC-0815-3952-7F486323B9EB}"/>
          </ac:spMkLst>
        </pc:spChg>
        <pc:spChg chg="mod">
          <ac:chgData name="Jane Davies" userId="S::j.davies2@uwtsd.ac.uk::ece06c1e-1fe5-4526-9740-3b5872e790df" providerId="AD" clId="Web-{A962B8A4-146F-BCB6-DA90-764DF8E9AD6F}" dt="2026-01-19T16:01:25.448" v="590" actId="20577"/>
          <ac:spMkLst>
            <pc:docMk/>
            <pc:sldMk cId="3284911185" sldId="271"/>
            <ac:spMk id="3" creationId="{D6AF7843-5745-94C0-6C14-6956B7771738}"/>
          </ac:spMkLst>
        </pc:spChg>
      </pc:sldChg>
      <pc:sldChg chg="modSp">
        <pc:chgData name="Jane Davies" userId="S::j.davies2@uwtsd.ac.uk::ece06c1e-1fe5-4526-9740-3b5872e790df" providerId="AD" clId="Web-{A962B8A4-146F-BCB6-DA90-764DF8E9AD6F}" dt="2026-01-19T13:21:26.168" v="184" actId="1076"/>
        <pc:sldMkLst>
          <pc:docMk/>
          <pc:sldMk cId="1450392165" sldId="296"/>
        </pc:sldMkLst>
        <pc:spChg chg="mod">
          <ac:chgData name="Jane Davies" userId="S::j.davies2@uwtsd.ac.uk::ece06c1e-1fe5-4526-9740-3b5872e790df" providerId="AD" clId="Web-{A962B8A4-146F-BCB6-DA90-764DF8E9AD6F}" dt="2026-01-19T13:21:26.168" v="184" actId="1076"/>
          <ac:spMkLst>
            <pc:docMk/>
            <pc:sldMk cId="1450392165" sldId="296"/>
            <ac:spMk id="3" creationId="{C3DA42B7-B421-9B3D-69E0-1C3DA32265CA}"/>
          </ac:spMkLst>
        </pc:spChg>
      </pc:sldChg>
      <pc:sldChg chg="modSp new">
        <pc:chgData name="Jane Davies" userId="S::j.davies2@uwtsd.ac.uk::ece06c1e-1fe5-4526-9740-3b5872e790df" providerId="AD" clId="Web-{A962B8A4-146F-BCB6-DA90-764DF8E9AD6F}" dt="2026-01-19T13:49:49.175" v="244" actId="20577"/>
        <pc:sldMkLst>
          <pc:docMk/>
          <pc:sldMk cId="1895339990" sldId="298"/>
        </pc:sldMkLst>
        <pc:spChg chg="mod">
          <ac:chgData name="Jane Davies" userId="S::j.davies2@uwtsd.ac.uk::ece06c1e-1fe5-4526-9740-3b5872e790df" providerId="AD" clId="Web-{A962B8A4-146F-BCB6-DA90-764DF8E9AD6F}" dt="2026-01-19T11:51:25.302" v="11" actId="20577"/>
          <ac:spMkLst>
            <pc:docMk/>
            <pc:sldMk cId="1895339990" sldId="298"/>
            <ac:spMk id="2" creationId="{D3A15DB6-90B6-70E0-8A7B-5E31742A50C5}"/>
          </ac:spMkLst>
        </pc:spChg>
        <pc:spChg chg="mod">
          <ac:chgData name="Jane Davies" userId="S::j.davies2@uwtsd.ac.uk::ece06c1e-1fe5-4526-9740-3b5872e790df" providerId="AD" clId="Web-{A962B8A4-146F-BCB6-DA90-764DF8E9AD6F}" dt="2026-01-19T13:49:49.175" v="244" actId="20577"/>
          <ac:spMkLst>
            <pc:docMk/>
            <pc:sldMk cId="1895339990" sldId="298"/>
            <ac:spMk id="3" creationId="{CA96DFB9-C60C-8BC0-C803-367A4AAE56D8}"/>
          </ac:spMkLst>
        </pc:spChg>
      </pc:sldChg>
      <pc:sldChg chg="addSp modSp new mod setBg">
        <pc:chgData name="Jane Davies" userId="S::j.davies2@uwtsd.ac.uk::ece06c1e-1fe5-4526-9740-3b5872e790df" providerId="AD" clId="Web-{A962B8A4-146F-BCB6-DA90-764DF8E9AD6F}" dt="2026-01-19T13:12:32.759" v="163" actId="20577"/>
        <pc:sldMkLst>
          <pc:docMk/>
          <pc:sldMk cId="4251639305" sldId="299"/>
        </pc:sldMkLst>
        <pc:spChg chg="mod">
          <ac:chgData name="Jane Davies" userId="S::j.davies2@uwtsd.ac.uk::ece06c1e-1fe5-4526-9740-3b5872e790df" providerId="AD" clId="Web-{A962B8A4-146F-BCB6-DA90-764DF8E9AD6F}" dt="2026-01-19T13:12:28.165" v="162"/>
          <ac:spMkLst>
            <pc:docMk/>
            <pc:sldMk cId="4251639305" sldId="299"/>
            <ac:spMk id="2" creationId="{4B078A17-8A0F-81CD-9C2B-C4F830DD7889}"/>
          </ac:spMkLst>
        </pc:spChg>
        <pc:spChg chg="mod">
          <ac:chgData name="Jane Davies" userId="S::j.davies2@uwtsd.ac.uk::ece06c1e-1fe5-4526-9740-3b5872e790df" providerId="AD" clId="Web-{A962B8A4-146F-BCB6-DA90-764DF8E9AD6F}" dt="2026-01-19T13:12:32.759" v="163" actId="20577"/>
          <ac:spMkLst>
            <pc:docMk/>
            <pc:sldMk cId="4251639305" sldId="299"/>
            <ac:spMk id="3" creationId="{E39833DC-D286-E14E-92D1-A6757C8B5F2D}"/>
          </ac:spMkLst>
        </pc:spChg>
        <pc:spChg chg="add">
          <ac:chgData name="Jane Davies" userId="S::j.davies2@uwtsd.ac.uk::ece06c1e-1fe5-4526-9740-3b5872e790df" providerId="AD" clId="Web-{A962B8A4-146F-BCB6-DA90-764DF8E9AD6F}" dt="2026-01-19T13:12:28.165" v="162"/>
          <ac:spMkLst>
            <pc:docMk/>
            <pc:sldMk cId="4251639305" sldId="299"/>
            <ac:spMk id="9" creationId="{E49D7415-2F11-44C2-B6AA-13A25B6814B9}"/>
          </ac:spMkLst>
        </pc:spChg>
        <pc:picChg chg="add mod">
          <ac:chgData name="Jane Davies" userId="S::j.davies2@uwtsd.ac.uk::ece06c1e-1fe5-4526-9740-3b5872e790df" providerId="AD" clId="Web-{A962B8A4-146F-BCB6-DA90-764DF8E9AD6F}" dt="2026-01-19T13:12:28.165" v="162"/>
          <ac:picMkLst>
            <pc:docMk/>
            <pc:sldMk cId="4251639305" sldId="299"/>
            <ac:picMk id="4" creationId="{A38A4434-EAEA-5ED1-0068-258E81B9C59F}"/>
          </ac:picMkLst>
        </pc:picChg>
        <pc:cxnChg chg="add">
          <ac:chgData name="Jane Davies" userId="S::j.davies2@uwtsd.ac.uk::ece06c1e-1fe5-4526-9740-3b5872e790df" providerId="AD" clId="Web-{A962B8A4-146F-BCB6-DA90-764DF8E9AD6F}" dt="2026-01-19T13:12:28.165" v="162"/>
          <ac:cxnSpMkLst>
            <pc:docMk/>
            <pc:sldMk cId="4251639305" sldId="299"/>
            <ac:cxnSpMk id="11" creationId="{4583FD9E-C5A7-96F7-951D-7D292013CD58}"/>
          </ac:cxnSpMkLst>
        </pc:cxnChg>
      </pc:sldChg>
      <pc:sldChg chg="addSp delSp modSp new mod setBg">
        <pc:chgData name="Jane Davies" userId="S::j.davies2@uwtsd.ac.uk::ece06c1e-1fe5-4526-9740-3b5872e790df" providerId="AD" clId="Web-{A962B8A4-146F-BCB6-DA90-764DF8E9AD6F}" dt="2026-01-19T14:37:58.110" v="356" actId="14100"/>
        <pc:sldMkLst>
          <pc:docMk/>
          <pc:sldMk cId="2365689930" sldId="301"/>
        </pc:sldMkLst>
        <pc:picChg chg="add mod ord">
          <ac:chgData name="Jane Davies" userId="S::j.davies2@uwtsd.ac.uk::ece06c1e-1fe5-4526-9740-3b5872e790df" providerId="AD" clId="Web-{A962B8A4-146F-BCB6-DA90-764DF8E9AD6F}" dt="2026-01-19T14:37:58.110" v="356" actId="14100"/>
          <ac:picMkLst>
            <pc:docMk/>
            <pc:sldMk cId="2365689930" sldId="301"/>
            <ac:picMk id="4" creationId="{B35BDE0D-9EDC-2E84-03FF-158BB808B832}"/>
          </ac:picMkLst>
        </pc:picChg>
      </pc:sldChg>
      <pc:sldChg chg="modSp new">
        <pc:chgData name="Jane Davies" userId="S::j.davies2@uwtsd.ac.uk::ece06c1e-1fe5-4526-9740-3b5872e790df" providerId="AD" clId="Web-{A962B8A4-146F-BCB6-DA90-764DF8E9AD6F}" dt="2026-01-19T14:49:49.619" v="431" actId="20577"/>
        <pc:sldMkLst>
          <pc:docMk/>
          <pc:sldMk cId="1915937778" sldId="302"/>
        </pc:sldMkLst>
        <pc:spChg chg="mod">
          <ac:chgData name="Jane Davies" userId="S::j.davies2@uwtsd.ac.uk::ece06c1e-1fe5-4526-9740-3b5872e790df" providerId="AD" clId="Web-{A962B8A4-146F-BCB6-DA90-764DF8E9AD6F}" dt="2026-01-19T14:49:49.619" v="431" actId="20577"/>
          <ac:spMkLst>
            <pc:docMk/>
            <pc:sldMk cId="1915937778" sldId="302"/>
            <ac:spMk id="2" creationId="{67EBB6DE-6C6C-1B96-CED8-8E7E19D6C8B6}"/>
          </ac:spMkLst>
        </pc:spChg>
        <pc:spChg chg="mod">
          <ac:chgData name="Jane Davies" userId="S::j.davies2@uwtsd.ac.uk::ece06c1e-1fe5-4526-9740-3b5872e790df" providerId="AD" clId="Web-{A962B8A4-146F-BCB6-DA90-764DF8E9AD6F}" dt="2026-01-19T14:49:37.212" v="422" actId="14100"/>
          <ac:spMkLst>
            <pc:docMk/>
            <pc:sldMk cId="1915937778" sldId="302"/>
            <ac:spMk id="3" creationId="{D8A4B1AE-C2DE-ACBE-4A0B-E36B309E914F}"/>
          </ac:spMkLst>
        </pc:spChg>
      </pc:sldChg>
      <pc:sldChg chg="modSp new">
        <pc:chgData name="Jane Davies" userId="S::j.davies2@uwtsd.ac.uk::ece06c1e-1fe5-4526-9740-3b5872e790df" providerId="AD" clId="Web-{A962B8A4-146F-BCB6-DA90-764DF8E9AD6F}" dt="2026-01-19T14:49:15.694" v="419" actId="20577"/>
        <pc:sldMkLst>
          <pc:docMk/>
          <pc:sldMk cId="1849354039" sldId="304"/>
        </pc:sldMkLst>
        <pc:spChg chg="mod">
          <ac:chgData name="Jane Davies" userId="S::j.davies2@uwtsd.ac.uk::ece06c1e-1fe5-4526-9740-3b5872e790df" providerId="AD" clId="Web-{A962B8A4-146F-BCB6-DA90-764DF8E9AD6F}" dt="2026-01-19T14:46:57.697" v="385" actId="20577"/>
          <ac:spMkLst>
            <pc:docMk/>
            <pc:sldMk cId="1849354039" sldId="304"/>
            <ac:spMk id="2" creationId="{8F3EE08D-C48B-2834-E3E1-B3075B7998AD}"/>
          </ac:spMkLst>
        </pc:spChg>
        <pc:spChg chg="mod">
          <ac:chgData name="Jane Davies" userId="S::j.davies2@uwtsd.ac.uk::ece06c1e-1fe5-4526-9740-3b5872e790df" providerId="AD" clId="Web-{A962B8A4-146F-BCB6-DA90-764DF8E9AD6F}" dt="2026-01-19T14:49:15.694" v="419" actId="20577"/>
          <ac:spMkLst>
            <pc:docMk/>
            <pc:sldMk cId="1849354039" sldId="304"/>
            <ac:spMk id="3" creationId="{567D2127-10F8-443F-58F2-914D1AB1F9B9}"/>
          </ac:spMkLst>
        </pc:spChg>
      </pc:sldChg>
      <pc:sldChg chg="addSp modSp new mod setBg">
        <pc:chgData name="Jane Davies" userId="S::j.davies2@uwtsd.ac.uk::ece06c1e-1fe5-4526-9740-3b5872e790df" providerId="AD" clId="Web-{A962B8A4-146F-BCB6-DA90-764DF8E9AD6F}" dt="2026-01-19T15:28:28.229" v="496" actId="20577"/>
        <pc:sldMkLst>
          <pc:docMk/>
          <pc:sldMk cId="1384404711" sldId="305"/>
        </pc:sldMkLst>
        <pc:spChg chg="mod">
          <ac:chgData name="Jane Davies" userId="S::j.davies2@uwtsd.ac.uk::ece06c1e-1fe5-4526-9740-3b5872e790df" providerId="AD" clId="Web-{A962B8A4-146F-BCB6-DA90-764DF8E9AD6F}" dt="2026-01-19T15:28:28.229" v="496" actId="20577"/>
          <ac:spMkLst>
            <pc:docMk/>
            <pc:sldMk cId="1384404711" sldId="305"/>
            <ac:spMk id="2" creationId="{087128FB-DE74-7AC7-E0A7-B3A7DBFF701D}"/>
          </ac:spMkLst>
        </pc:spChg>
        <pc:spChg chg="mod">
          <ac:chgData name="Jane Davies" userId="S::j.davies2@uwtsd.ac.uk::ece06c1e-1fe5-4526-9740-3b5872e790df" providerId="AD" clId="Web-{A962B8A4-146F-BCB6-DA90-764DF8E9AD6F}" dt="2026-01-19T15:28:21.917" v="494"/>
          <ac:spMkLst>
            <pc:docMk/>
            <pc:sldMk cId="1384404711" sldId="305"/>
            <ac:spMk id="3" creationId="{A251A2BE-2754-BF0E-CA1C-C8E929BDAB01}"/>
          </ac:spMkLst>
        </pc:spChg>
        <pc:spChg chg="add">
          <ac:chgData name="Jane Davies" userId="S::j.davies2@uwtsd.ac.uk::ece06c1e-1fe5-4526-9740-3b5872e790df" providerId="AD" clId="Web-{A962B8A4-146F-BCB6-DA90-764DF8E9AD6F}" dt="2026-01-19T15:28:21.917" v="494"/>
          <ac:spMkLst>
            <pc:docMk/>
            <pc:sldMk cId="1384404711" sldId="305"/>
            <ac:spMk id="8" creationId="{907EF6B7-1338-4443-8C46-6A318D952DFD}"/>
          </ac:spMkLst>
        </pc:spChg>
        <pc:spChg chg="add">
          <ac:chgData name="Jane Davies" userId="S::j.davies2@uwtsd.ac.uk::ece06c1e-1fe5-4526-9740-3b5872e790df" providerId="AD" clId="Web-{A962B8A4-146F-BCB6-DA90-764DF8E9AD6F}" dt="2026-01-19T15:28:21.917" v="494"/>
          <ac:spMkLst>
            <pc:docMk/>
            <pc:sldMk cId="1384404711" sldId="305"/>
            <ac:spMk id="10" creationId="{DAAE4CDD-124C-4DCF-9584-B6033B545DD5}"/>
          </ac:spMkLst>
        </pc:spChg>
        <pc:spChg chg="add">
          <ac:chgData name="Jane Davies" userId="S::j.davies2@uwtsd.ac.uk::ece06c1e-1fe5-4526-9740-3b5872e790df" providerId="AD" clId="Web-{A962B8A4-146F-BCB6-DA90-764DF8E9AD6F}" dt="2026-01-19T15:28:21.917" v="494"/>
          <ac:spMkLst>
            <pc:docMk/>
            <pc:sldMk cId="1384404711" sldId="305"/>
            <ac:spMk id="12" creationId="{081E4A58-353D-44AE-B2FC-2A74E2E400F7}"/>
          </ac:spMkLst>
        </pc:spChg>
      </pc:sldChg>
      <pc:sldChg chg="addSp modSp new mod setBg modNotes">
        <pc:chgData name="Jane Davies" userId="S::j.davies2@uwtsd.ac.uk::ece06c1e-1fe5-4526-9740-3b5872e790df" providerId="AD" clId="Web-{A962B8A4-146F-BCB6-DA90-764DF8E9AD6F}" dt="2026-01-19T15:05:17.869" v="466" actId="20577"/>
        <pc:sldMkLst>
          <pc:docMk/>
          <pc:sldMk cId="1306558670" sldId="307"/>
        </pc:sldMkLst>
        <pc:spChg chg="mod">
          <ac:chgData name="Jane Davies" userId="S::j.davies2@uwtsd.ac.uk::ece06c1e-1fe5-4526-9740-3b5872e790df" providerId="AD" clId="Web-{A962B8A4-146F-BCB6-DA90-764DF8E9AD6F}" dt="2026-01-19T15:05:11.869" v="465"/>
          <ac:spMkLst>
            <pc:docMk/>
            <pc:sldMk cId="1306558670" sldId="307"/>
            <ac:spMk id="2" creationId="{70DE5B8C-FAE1-FFED-C9DF-0AB0FB2FD2A4}"/>
          </ac:spMkLst>
        </pc:spChg>
        <pc:spChg chg="mod">
          <ac:chgData name="Jane Davies" userId="S::j.davies2@uwtsd.ac.uk::ece06c1e-1fe5-4526-9740-3b5872e790df" providerId="AD" clId="Web-{A962B8A4-146F-BCB6-DA90-764DF8E9AD6F}" dt="2026-01-19T15:05:17.869" v="466" actId="20577"/>
          <ac:spMkLst>
            <pc:docMk/>
            <pc:sldMk cId="1306558670" sldId="307"/>
            <ac:spMk id="3" creationId="{D5D023C3-2192-BF62-0187-68E374F4A28E}"/>
          </ac:spMkLst>
        </pc:spChg>
        <pc:spChg chg="add">
          <ac:chgData name="Jane Davies" userId="S::j.davies2@uwtsd.ac.uk::ece06c1e-1fe5-4526-9740-3b5872e790df" providerId="AD" clId="Web-{A962B8A4-146F-BCB6-DA90-764DF8E9AD6F}" dt="2026-01-19T15:05:11.869" v="465"/>
          <ac:spMkLst>
            <pc:docMk/>
            <pc:sldMk cId="1306558670" sldId="307"/>
            <ac:spMk id="8" creationId="{907EF6B7-1338-4443-8C46-6A318D952DFD}"/>
          </ac:spMkLst>
        </pc:spChg>
        <pc:spChg chg="add">
          <ac:chgData name="Jane Davies" userId="S::j.davies2@uwtsd.ac.uk::ece06c1e-1fe5-4526-9740-3b5872e790df" providerId="AD" clId="Web-{A962B8A4-146F-BCB6-DA90-764DF8E9AD6F}" dt="2026-01-19T15:05:11.869" v="465"/>
          <ac:spMkLst>
            <pc:docMk/>
            <pc:sldMk cId="1306558670" sldId="307"/>
            <ac:spMk id="10" creationId="{DAAE4CDD-124C-4DCF-9584-B6033B545DD5}"/>
          </ac:spMkLst>
        </pc:spChg>
        <pc:spChg chg="add">
          <ac:chgData name="Jane Davies" userId="S::j.davies2@uwtsd.ac.uk::ece06c1e-1fe5-4526-9740-3b5872e790df" providerId="AD" clId="Web-{A962B8A4-146F-BCB6-DA90-764DF8E9AD6F}" dt="2026-01-19T15:05:11.869" v="465"/>
          <ac:spMkLst>
            <pc:docMk/>
            <pc:sldMk cId="1306558670" sldId="307"/>
            <ac:spMk id="12" creationId="{081E4A58-353D-44AE-B2FC-2A74E2E400F7}"/>
          </ac:spMkLst>
        </pc:spChg>
      </pc:sldChg>
      <pc:sldChg chg="addSp modSp new mod setBg modNotes">
        <pc:chgData name="Jane Davies" userId="S::j.davies2@uwtsd.ac.uk::ece06c1e-1fe5-4526-9740-3b5872e790df" providerId="AD" clId="Web-{A962B8A4-146F-BCB6-DA90-764DF8E9AD6F}" dt="2026-01-19T15:27:52.134" v="493"/>
        <pc:sldMkLst>
          <pc:docMk/>
          <pc:sldMk cId="1306027049" sldId="308"/>
        </pc:sldMkLst>
        <pc:spChg chg="mod">
          <ac:chgData name="Jane Davies" userId="S::j.davies2@uwtsd.ac.uk::ece06c1e-1fe5-4526-9740-3b5872e790df" providerId="AD" clId="Web-{A962B8A4-146F-BCB6-DA90-764DF8E9AD6F}" dt="2026-01-19T15:27:52.134" v="493"/>
          <ac:spMkLst>
            <pc:docMk/>
            <pc:sldMk cId="1306027049" sldId="308"/>
            <ac:spMk id="2" creationId="{6D77DC37-B7AE-EDAA-77BE-D0FB7031D787}"/>
          </ac:spMkLst>
        </pc:spChg>
        <pc:spChg chg="mod">
          <ac:chgData name="Jane Davies" userId="S::j.davies2@uwtsd.ac.uk::ece06c1e-1fe5-4526-9740-3b5872e790df" providerId="AD" clId="Web-{A962B8A4-146F-BCB6-DA90-764DF8E9AD6F}" dt="2026-01-19T15:27:52.134" v="493"/>
          <ac:spMkLst>
            <pc:docMk/>
            <pc:sldMk cId="1306027049" sldId="308"/>
            <ac:spMk id="3" creationId="{0F239D68-0544-E71F-7FF6-5339478B1651}"/>
          </ac:spMkLst>
        </pc:spChg>
        <pc:spChg chg="add">
          <ac:chgData name="Jane Davies" userId="S::j.davies2@uwtsd.ac.uk::ece06c1e-1fe5-4526-9740-3b5872e790df" providerId="AD" clId="Web-{A962B8A4-146F-BCB6-DA90-764DF8E9AD6F}" dt="2026-01-19T15:27:52.134" v="493"/>
          <ac:spMkLst>
            <pc:docMk/>
            <pc:sldMk cId="1306027049" sldId="308"/>
            <ac:spMk id="8" creationId="{1BB867FF-FC45-48F7-8104-F89BE54909F1}"/>
          </ac:spMkLst>
        </pc:spChg>
        <pc:spChg chg="add">
          <ac:chgData name="Jane Davies" userId="S::j.davies2@uwtsd.ac.uk::ece06c1e-1fe5-4526-9740-3b5872e790df" providerId="AD" clId="Web-{A962B8A4-146F-BCB6-DA90-764DF8E9AD6F}" dt="2026-01-19T15:27:52.134" v="493"/>
          <ac:spMkLst>
            <pc:docMk/>
            <pc:sldMk cId="1306027049" sldId="308"/>
            <ac:spMk id="10" creationId="{8BB56887-D0D5-4F0C-9E19-7247EB83C8B7}"/>
          </ac:spMkLst>
        </pc:spChg>
        <pc:spChg chg="add">
          <ac:chgData name="Jane Davies" userId="S::j.davies2@uwtsd.ac.uk::ece06c1e-1fe5-4526-9740-3b5872e790df" providerId="AD" clId="Web-{A962B8A4-146F-BCB6-DA90-764DF8E9AD6F}" dt="2026-01-19T15:27:52.134" v="493"/>
          <ac:spMkLst>
            <pc:docMk/>
            <pc:sldMk cId="1306027049" sldId="308"/>
            <ac:spMk id="12" creationId="{081E4A58-353D-44AE-B2FC-2A74E2E400F7}"/>
          </ac:spMkLst>
        </pc:spChg>
      </pc:sldChg>
      <pc:sldChg chg="modSp new">
        <pc:chgData name="Jane Davies" userId="S::j.davies2@uwtsd.ac.uk::ece06c1e-1fe5-4526-9740-3b5872e790df" providerId="AD" clId="Web-{A962B8A4-146F-BCB6-DA90-764DF8E9AD6F}" dt="2026-01-19T15:47:28.664" v="583" actId="20577"/>
        <pc:sldMkLst>
          <pc:docMk/>
          <pc:sldMk cId="836103630" sldId="309"/>
        </pc:sldMkLst>
        <pc:spChg chg="mod">
          <ac:chgData name="Jane Davies" userId="S::j.davies2@uwtsd.ac.uk::ece06c1e-1fe5-4526-9740-3b5872e790df" providerId="AD" clId="Web-{A962B8A4-146F-BCB6-DA90-764DF8E9AD6F}" dt="2026-01-19T15:39:28.028" v="509" actId="20577"/>
          <ac:spMkLst>
            <pc:docMk/>
            <pc:sldMk cId="836103630" sldId="309"/>
            <ac:spMk id="2" creationId="{9EA988D0-5DEE-C79C-8E47-5F54536E1213}"/>
          </ac:spMkLst>
        </pc:spChg>
        <pc:spChg chg="mod">
          <ac:chgData name="Jane Davies" userId="S::j.davies2@uwtsd.ac.uk::ece06c1e-1fe5-4526-9740-3b5872e790df" providerId="AD" clId="Web-{A962B8A4-146F-BCB6-DA90-764DF8E9AD6F}" dt="2026-01-19T15:47:28.664" v="583" actId="20577"/>
          <ac:spMkLst>
            <pc:docMk/>
            <pc:sldMk cId="836103630" sldId="309"/>
            <ac:spMk id="3" creationId="{6F195542-A4B6-2222-DECF-E200FB389652}"/>
          </ac:spMkLst>
        </pc:spChg>
      </pc:sldChg>
      <pc:sldChg chg="modSp new">
        <pc:chgData name="Jane Davies" userId="S::j.davies2@uwtsd.ac.uk::ece06c1e-1fe5-4526-9740-3b5872e790df" providerId="AD" clId="Web-{A962B8A4-146F-BCB6-DA90-764DF8E9AD6F}" dt="2026-01-19T15:47:16.101" v="581" actId="20577"/>
        <pc:sldMkLst>
          <pc:docMk/>
          <pc:sldMk cId="3861200584" sldId="310"/>
        </pc:sldMkLst>
        <pc:spChg chg="mod">
          <ac:chgData name="Jane Davies" userId="S::j.davies2@uwtsd.ac.uk::ece06c1e-1fe5-4526-9740-3b5872e790df" providerId="AD" clId="Web-{A962B8A4-146F-BCB6-DA90-764DF8E9AD6F}" dt="2026-01-19T15:42:32.293" v="528" actId="14100"/>
          <ac:spMkLst>
            <pc:docMk/>
            <pc:sldMk cId="3861200584" sldId="310"/>
            <ac:spMk id="2" creationId="{B68C4D58-C388-D867-BA0C-995F291AB709}"/>
          </ac:spMkLst>
        </pc:spChg>
        <pc:spChg chg="mod">
          <ac:chgData name="Jane Davies" userId="S::j.davies2@uwtsd.ac.uk::ece06c1e-1fe5-4526-9740-3b5872e790df" providerId="AD" clId="Web-{A962B8A4-146F-BCB6-DA90-764DF8E9AD6F}" dt="2026-01-19T15:47:16.101" v="581" actId="20577"/>
          <ac:spMkLst>
            <pc:docMk/>
            <pc:sldMk cId="3861200584" sldId="310"/>
            <ac:spMk id="3" creationId="{CB84B0EA-2639-FF8A-E1E6-32FA258F13C8}"/>
          </ac:spMkLst>
        </pc:spChg>
      </pc:sldChg>
      <pc:sldChg chg="modSp new">
        <pc:chgData name="Jane Davies" userId="S::j.davies2@uwtsd.ac.uk::ece06c1e-1fe5-4526-9740-3b5872e790df" providerId="AD" clId="Web-{A962B8A4-146F-BCB6-DA90-764DF8E9AD6F}" dt="2026-01-19T15:45:56.489" v="568" actId="20577"/>
        <pc:sldMkLst>
          <pc:docMk/>
          <pc:sldMk cId="3314790008" sldId="311"/>
        </pc:sldMkLst>
        <pc:spChg chg="mod">
          <ac:chgData name="Jane Davies" userId="S::j.davies2@uwtsd.ac.uk::ece06c1e-1fe5-4526-9740-3b5872e790df" providerId="AD" clId="Web-{A962B8A4-146F-BCB6-DA90-764DF8E9AD6F}" dt="2026-01-19T15:45:56.489" v="568" actId="20577"/>
          <ac:spMkLst>
            <pc:docMk/>
            <pc:sldMk cId="3314790008" sldId="311"/>
            <ac:spMk id="2" creationId="{E5FC6C13-512A-15A3-A8A9-722AE4B05117}"/>
          </ac:spMkLst>
        </pc:spChg>
        <pc:spChg chg="mod">
          <ac:chgData name="Jane Davies" userId="S::j.davies2@uwtsd.ac.uk::ece06c1e-1fe5-4526-9740-3b5872e790df" providerId="AD" clId="Web-{A962B8A4-146F-BCB6-DA90-764DF8E9AD6F}" dt="2026-01-19T15:45:17.144" v="563" actId="20577"/>
          <ac:spMkLst>
            <pc:docMk/>
            <pc:sldMk cId="3314790008" sldId="311"/>
            <ac:spMk id="3" creationId="{3271AF8C-777D-5873-3E9C-53602C94425C}"/>
          </ac:spMkLst>
        </pc:spChg>
      </pc:sldChg>
      <pc:sldChg chg="modSp new">
        <pc:chgData name="Jane Davies" userId="S::j.davies2@uwtsd.ac.uk::ece06c1e-1fe5-4526-9740-3b5872e790df" providerId="AD" clId="Web-{A962B8A4-146F-BCB6-DA90-764DF8E9AD6F}" dt="2026-01-19T15:46:34.756" v="579" actId="20577"/>
        <pc:sldMkLst>
          <pc:docMk/>
          <pc:sldMk cId="1734328605" sldId="312"/>
        </pc:sldMkLst>
        <pc:spChg chg="mod">
          <ac:chgData name="Jane Davies" userId="S::j.davies2@uwtsd.ac.uk::ece06c1e-1fe5-4526-9740-3b5872e790df" providerId="AD" clId="Web-{A962B8A4-146F-BCB6-DA90-764DF8E9AD6F}" dt="2026-01-19T15:46:17.178" v="575" actId="14100"/>
          <ac:spMkLst>
            <pc:docMk/>
            <pc:sldMk cId="1734328605" sldId="312"/>
            <ac:spMk id="2" creationId="{FA335FF8-09D4-113E-9E46-DF7A73F4461F}"/>
          </ac:spMkLst>
        </pc:spChg>
        <pc:spChg chg="mod">
          <ac:chgData name="Jane Davies" userId="S::j.davies2@uwtsd.ac.uk::ece06c1e-1fe5-4526-9740-3b5872e790df" providerId="AD" clId="Web-{A962B8A4-146F-BCB6-DA90-764DF8E9AD6F}" dt="2026-01-19T15:46:34.756" v="579" actId="20577"/>
          <ac:spMkLst>
            <pc:docMk/>
            <pc:sldMk cId="1734328605" sldId="312"/>
            <ac:spMk id="3" creationId="{66B9AE22-EEA9-6D67-B418-87DC26A53AA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CB02F7-E46B-49D7-AB89-6BDD4437F88A}" type="datetimeFigureOut">
              <a:t>1/25/2026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7B5ECF-E61F-4BB0-8DEF-7F905D39C75F}" type="slidenum">
              <a:t>‹#›</a:t>
            </a:fld>
            <a:endParaRPr lang="en-GB"/>
          </a:p>
        </p:txBody>
      </p:sp>
    </p:spTree>
    <p:extLst>
      <p:ext uri="{BB962C8B-B14F-4D97-AF65-F5344CB8AC3E}">
        <p14:creationId xmlns:p14="http://schemas.microsoft.com/office/powerpoint/2010/main" val="27800923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1</a:t>
            </a:fld>
            <a:endParaRPr lang="en-GB"/>
          </a:p>
        </p:txBody>
      </p:sp>
    </p:spTree>
    <p:extLst>
      <p:ext uri="{BB962C8B-B14F-4D97-AF65-F5344CB8AC3E}">
        <p14:creationId xmlns:p14="http://schemas.microsoft.com/office/powerpoint/2010/main" val="5347215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4</a:t>
            </a:fld>
            <a:endParaRPr lang="en-GB"/>
          </a:p>
        </p:txBody>
      </p:sp>
    </p:spTree>
    <p:extLst>
      <p:ext uri="{BB962C8B-B14F-4D97-AF65-F5344CB8AC3E}">
        <p14:creationId xmlns:p14="http://schemas.microsoft.com/office/powerpoint/2010/main" val="36791813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5</a:t>
            </a:fld>
            <a:endParaRPr lang="en-GB"/>
          </a:p>
        </p:txBody>
      </p:sp>
    </p:spTree>
    <p:extLst>
      <p:ext uri="{BB962C8B-B14F-4D97-AF65-F5344CB8AC3E}">
        <p14:creationId xmlns:p14="http://schemas.microsoft.com/office/powerpoint/2010/main" val="21822631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6</a:t>
            </a:fld>
            <a:endParaRPr lang="en-GB"/>
          </a:p>
        </p:txBody>
      </p:sp>
    </p:spTree>
    <p:extLst>
      <p:ext uri="{BB962C8B-B14F-4D97-AF65-F5344CB8AC3E}">
        <p14:creationId xmlns:p14="http://schemas.microsoft.com/office/powerpoint/2010/main" val="28000913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8</a:t>
            </a:fld>
            <a:endParaRPr lang="en-GB"/>
          </a:p>
        </p:txBody>
      </p:sp>
    </p:spTree>
    <p:extLst>
      <p:ext uri="{BB962C8B-B14F-4D97-AF65-F5344CB8AC3E}">
        <p14:creationId xmlns:p14="http://schemas.microsoft.com/office/powerpoint/2010/main" val="33495441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 evidence based policing in a nutshell is about using solid research and data to guide policing decisions rather than just tradition or intuition it's all about figuring out what really works using evidence to make decisions that improve outcomes reduce crime and use resources wisely </a:t>
            </a:r>
          </a:p>
        </p:txBody>
      </p:sp>
      <p:sp>
        <p:nvSpPr>
          <p:cNvPr id="4" name="Slide Number Placeholder 3"/>
          <p:cNvSpPr>
            <a:spLocks noGrp="1"/>
          </p:cNvSpPr>
          <p:nvPr>
            <p:ph type="sldNum" sz="quarter" idx="5"/>
          </p:nvPr>
        </p:nvSpPr>
        <p:spPr/>
        <p:txBody>
          <a:bodyPr/>
          <a:lstStyle/>
          <a:p>
            <a:fld id="{237B5ECF-E61F-4BB0-8DEF-7F905D39C75F}" type="slidenum">
              <a:rPr lang="en-GB"/>
              <a:t>17</a:t>
            </a:fld>
            <a:endParaRPr lang="en-GB"/>
          </a:p>
        </p:txBody>
      </p:sp>
    </p:spTree>
    <p:extLst>
      <p:ext uri="{BB962C8B-B14F-4D97-AF65-F5344CB8AC3E}">
        <p14:creationId xmlns:p14="http://schemas.microsoft.com/office/powerpoint/2010/main" val="41311652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Sherman is an American Criminologist and Police educator</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a:solidFill>
                  <a:schemeClr val="tx1"/>
                </a:solidFill>
                <a:effectLst/>
                <a:latin typeface="+mn-lt"/>
                <a:ea typeface="+mn-ea"/>
                <a:cs typeface="+mn-cs"/>
              </a:rPr>
              <a:t>Evidence-Based Policing (EBP) is an approach that uses the best available research and data to inform policing decisions and practices.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a:solidFill>
                  <a:schemeClr val="tx1"/>
                </a:solidFill>
                <a:effectLst/>
                <a:latin typeface="+mn-lt"/>
                <a:ea typeface="+mn-ea"/>
                <a:cs typeface="+mn-cs"/>
              </a:rPr>
              <a:t>The term was defined by Lawrence Sherman in 1998. Sherman argued that policing should be guided by scientific evidence rather than tradition, intuition, or anecdotal experience. EBP focuses on what works, what doesn’t, and why using rigorous research to improve effectiveness and legitimacy.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a:solidFill>
                  <a:schemeClr val="tx1"/>
                </a:solidFill>
                <a:effectLst/>
                <a:latin typeface="+mn-lt"/>
                <a:ea typeface="+mn-ea"/>
                <a:cs typeface="+mn-cs"/>
              </a:rPr>
              <a:t>It involves applying tested strategies and interventions to reduce crime, improve community trust, and allocate resources efficiently.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a:solidFill>
                  <a:schemeClr val="tx1"/>
                </a:solidFill>
                <a:effectLst/>
                <a:latin typeface="+mn-lt"/>
                <a:ea typeface="+mn-ea"/>
                <a:cs typeface="+mn-cs"/>
              </a:rPr>
              <a:t>Key principle: Decisions should be based on systematic analysis of evidence, not assumptions.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a:solidFill>
                  <a:schemeClr val="tx1"/>
                </a:solidFill>
                <a:effectLst/>
                <a:latin typeface="+mn-lt"/>
                <a:ea typeface="+mn-ea"/>
                <a:cs typeface="+mn-cs"/>
              </a:rPr>
              <a:t>This concept laid the foundation for modern policing strategies such as hot spots policing, problem-oriented policing, and the use of the College of Policing’s “What Works” Centre.</a:t>
            </a:r>
          </a:p>
          <a:p>
            <a:r>
              <a:rPr lang="en-US" b="0">
                <a:ea typeface="Calibri"/>
                <a:cs typeface="Calibri"/>
              </a:rPr>
              <a:t> </a:t>
            </a:r>
          </a:p>
        </p:txBody>
      </p:sp>
      <p:sp>
        <p:nvSpPr>
          <p:cNvPr id="4" name="Slide Number Placeholder 3"/>
          <p:cNvSpPr>
            <a:spLocks noGrp="1"/>
          </p:cNvSpPr>
          <p:nvPr>
            <p:ph type="sldNum" sz="quarter" idx="5"/>
          </p:nvPr>
        </p:nvSpPr>
        <p:spPr/>
        <p:txBody>
          <a:bodyPr/>
          <a:lstStyle/>
          <a:p>
            <a:fld id="{237B5ECF-E61F-4BB0-8DEF-7F905D39C75F}" type="slidenum">
              <a:t>18</a:t>
            </a:fld>
            <a:endParaRPr lang="en-GB"/>
          </a:p>
        </p:txBody>
      </p:sp>
    </p:spTree>
    <p:extLst>
      <p:ext uri="{BB962C8B-B14F-4D97-AF65-F5344CB8AC3E}">
        <p14:creationId xmlns:p14="http://schemas.microsoft.com/office/powerpoint/2010/main" val="22229254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noProof="0">
                <a:solidFill>
                  <a:schemeClr val="tx1"/>
                </a:solidFill>
                <a:effectLst/>
                <a:latin typeface="+mn-lt"/>
                <a:ea typeface="+mn-ea"/>
                <a:cs typeface="+mn-cs"/>
              </a:rPr>
              <a:t>Evidence-Based Policing is not just an academic concept—it has practical benefits for policing and public safety. </a:t>
            </a:r>
          </a:p>
          <a:p>
            <a:pPr fontAlgn="t"/>
            <a:r>
              <a:rPr lang="en-GB" sz="1200" b="1" i="0" kern="1200" noProof="0">
                <a:solidFill>
                  <a:schemeClr val="tx1"/>
                </a:solidFill>
                <a:effectLst/>
                <a:latin typeface="+mn-lt"/>
                <a:ea typeface="+mn-ea"/>
                <a:cs typeface="+mn-cs"/>
              </a:rPr>
              <a:t>Legitimacy:</a:t>
            </a:r>
            <a:r>
              <a:rPr lang="en-GB" sz="1200" b="0" i="0" kern="1200" noProof="0">
                <a:solidFill>
                  <a:schemeClr val="tx1"/>
                </a:solidFill>
                <a:effectLst/>
                <a:latin typeface="+mn-lt"/>
                <a:ea typeface="+mn-ea"/>
                <a:cs typeface="+mn-cs"/>
              </a:rPr>
              <a:t> When policing decisions are based on evidence rather than opinion or tradition, it builds public trust.</a:t>
            </a:r>
          </a:p>
          <a:p>
            <a:pPr fontAlgn="t"/>
            <a:r>
              <a:rPr lang="en-GB" sz="1200" b="0" i="0" kern="1200" noProof="0">
                <a:solidFill>
                  <a:schemeClr val="tx1"/>
                </a:solidFill>
                <a:effectLst/>
                <a:latin typeface="+mn-lt"/>
                <a:ea typeface="+mn-ea"/>
                <a:cs typeface="+mn-cs"/>
              </a:rPr>
              <a:t>Communities see policing as fair, transparent, and accountable.</a:t>
            </a:r>
          </a:p>
          <a:p>
            <a:pPr fontAlgn="t"/>
            <a:r>
              <a:rPr lang="en-GB" sz="1200" b="1" i="0" kern="1200" noProof="0">
                <a:solidFill>
                  <a:schemeClr val="tx1"/>
                </a:solidFill>
                <a:effectLst/>
                <a:latin typeface="+mn-lt"/>
                <a:ea typeface="+mn-ea"/>
                <a:cs typeface="+mn-cs"/>
              </a:rPr>
              <a:t>Effectiveness:</a:t>
            </a:r>
            <a:r>
              <a:rPr lang="en-GB" sz="1200" b="0" i="0" kern="1200" noProof="0">
                <a:solidFill>
                  <a:schemeClr val="tx1"/>
                </a:solidFill>
                <a:effectLst/>
                <a:latin typeface="+mn-lt"/>
                <a:ea typeface="+mn-ea"/>
                <a:cs typeface="+mn-cs"/>
              </a:rPr>
              <a:t> EBP helps identify strategies that actually work, reducing wasted resources.</a:t>
            </a:r>
          </a:p>
          <a:p>
            <a:pPr fontAlgn="t"/>
            <a:r>
              <a:rPr lang="en-GB" sz="1200" b="0" i="0" kern="1200" noProof="0">
                <a:solidFill>
                  <a:schemeClr val="tx1"/>
                </a:solidFill>
                <a:effectLst/>
                <a:latin typeface="+mn-lt"/>
                <a:ea typeface="+mn-ea"/>
                <a:cs typeface="+mn-cs"/>
              </a:rPr>
              <a:t>For example, research shows that targeted interventions like hot spots policing are more effective than random patrols.</a:t>
            </a:r>
          </a:p>
          <a:p>
            <a:pPr fontAlgn="t"/>
            <a:r>
              <a:rPr lang="en-GB" sz="1200" b="1" i="0" kern="1200" noProof="0">
                <a:solidFill>
                  <a:schemeClr val="tx1"/>
                </a:solidFill>
                <a:effectLst/>
                <a:latin typeface="+mn-lt"/>
                <a:ea typeface="+mn-ea"/>
                <a:cs typeface="+mn-cs"/>
              </a:rPr>
              <a:t>Resource Allocation:</a:t>
            </a:r>
            <a:r>
              <a:rPr lang="en-GB" sz="1200" b="0" i="0" kern="1200" noProof="0">
                <a:solidFill>
                  <a:schemeClr val="tx1"/>
                </a:solidFill>
                <a:effectLst/>
                <a:latin typeface="+mn-lt"/>
                <a:ea typeface="+mn-ea"/>
                <a:cs typeface="+mn-cs"/>
              </a:rPr>
              <a:t> Evidence guides where to focus time, money, and officers for maximum impact.</a:t>
            </a:r>
          </a:p>
          <a:p>
            <a:pPr fontAlgn="t"/>
            <a:r>
              <a:rPr lang="en-GB" sz="1200" b="1" i="0" kern="1200" noProof="0">
                <a:solidFill>
                  <a:schemeClr val="tx1"/>
                </a:solidFill>
                <a:effectLst/>
                <a:latin typeface="+mn-lt"/>
                <a:ea typeface="+mn-ea"/>
                <a:cs typeface="+mn-cs"/>
              </a:rPr>
              <a:t>Continuous Improvement:</a:t>
            </a:r>
            <a:r>
              <a:rPr lang="en-GB" sz="1200" b="0" i="0" kern="1200" noProof="0">
                <a:solidFill>
                  <a:schemeClr val="tx1"/>
                </a:solidFill>
                <a:effectLst/>
                <a:latin typeface="+mn-lt"/>
                <a:ea typeface="+mn-ea"/>
                <a:cs typeface="+mn-cs"/>
              </a:rPr>
              <a:t> EBP encourages learning and adapting based on new research and data.</a:t>
            </a:r>
          </a:p>
          <a:p>
            <a:pPr fontAlgn="t"/>
            <a:r>
              <a:rPr lang="en-GB" sz="1200" b="0" i="0" kern="1200" noProof="0">
                <a:solidFill>
                  <a:schemeClr val="tx1"/>
                </a:solidFill>
                <a:effectLst/>
                <a:latin typeface="+mn-lt"/>
                <a:ea typeface="+mn-ea"/>
                <a:cs typeface="+mn-cs"/>
              </a:rPr>
              <a:t>Link to College of Policing’s “What Works” Centre, which provides tested interventions and guidance for UK policing.</a:t>
            </a:r>
          </a:p>
          <a:p>
            <a:endParaRPr lang="en-US"/>
          </a:p>
        </p:txBody>
      </p:sp>
      <p:sp>
        <p:nvSpPr>
          <p:cNvPr id="4" name="Slide Number Placeholder 3"/>
          <p:cNvSpPr>
            <a:spLocks noGrp="1"/>
          </p:cNvSpPr>
          <p:nvPr>
            <p:ph type="sldNum" sz="quarter" idx="5"/>
          </p:nvPr>
        </p:nvSpPr>
        <p:spPr/>
        <p:txBody>
          <a:bodyPr/>
          <a:lstStyle/>
          <a:p>
            <a:fld id="{237B5ECF-E61F-4BB0-8DEF-7F905D39C75F}" type="slidenum">
              <a:rPr lang="en-US" smtClean="0"/>
              <a:t>19</a:t>
            </a:fld>
            <a:endParaRPr lang="en-US"/>
          </a:p>
        </p:txBody>
      </p:sp>
    </p:spTree>
    <p:extLst>
      <p:ext uri="{BB962C8B-B14F-4D97-AF65-F5344CB8AC3E}">
        <p14:creationId xmlns:p14="http://schemas.microsoft.com/office/powerpoint/2010/main" val="2264008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US" sz="1200" b="0" i="0" kern="1200">
                <a:solidFill>
                  <a:schemeClr val="tx1"/>
                </a:solidFill>
                <a:effectLst/>
                <a:latin typeface="+mn-lt"/>
                <a:ea typeface="+mn-ea"/>
                <a:cs typeface="+mn-cs"/>
              </a:rPr>
              <a:t>Evidence-Based Policing involves two key processes:</a:t>
            </a:r>
          </a:p>
          <a:p>
            <a:pPr fontAlgn="t"/>
            <a:r>
              <a:rPr lang="en-US" sz="1200" b="0" i="0" kern="1200">
                <a:solidFill>
                  <a:schemeClr val="tx1"/>
                </a:solidFill>
                <a:effectLst/>
                <a:latin typeface="+mn-lt"/>
                <a:ea typeface="+mn-ea"/>
                <a:cs typeface="+mn-cs"/>
              </a:rPr>
              <a:t>Using evidence to underpin and develop practice </a:t>
            </a:r>
          </a:p>
          <a:p>
            <a:pPr lvl="1" fontAlgn="t"/>
            <a:r>
              <a:rPr lang="en-US" sz="1200" b="0" i="0" kern="1200">
                <a:solidFill>
                  <a:schemeClr val="tx1"/>
                </a:solidFill>
                <a:effectLst/>
                <a:latin typeface="+mn-lt"/>
                <a:ea typeface="+mn-ea"/>
                <a:cs typeface="+mn-cs"/>
              </a:rPr>
              <a:t>This means decisions and strategies should be informed by research, data, and proven methods rather than tradition or intuition.</a:t>
            </a:r>
          </a:p>
          <a:p>
            <a:pPr fontAlgn="t"/>
            <a:r>
              <a:rPr lang="en-US" sz="1200" b="0" i="0" kern="1200">
                <a:solidFill>
                  <a:schemeClr val="tx1"/>
                </a:solidFill>
                <a:effectLst/>
                <a:latin typeface="+mn-lt"/>
                <a:ea typeface="+mn-ea"/>
                <a:cs typeface="+mn-cs"/>
              </a:rPr>
              <a:t>Using evidence to evaluate the effectiveness of ongoing practices </a:t>
            </a:r>
          </a:p>
          <a:p>
            <a:pPr lvl="1" fontAlgn="t"/>
            <a:r>
              <a:rPr lang="en-US" sz="1200" b="0" i="0" kern="1200">
                <a:solidFill>
                  <a:schemeClr val="tx1"/>
                </a:solidFill>
                <a:effectLst/>
                <a:latin typeface="+mn-lt"/>
                <a:ea typeface="+mn-ea"/>
                <a:cs typeface="+mn-cs"/>
              </a:rPr>
              <a:t>It’s not enough to implement a strategy; we must assess whether it works and adapt based on findings.</a:t>
            </a:r>
          </a:p>
          <a:p>
            <a:pPr fontAlgn="t"/>
            <a:r>
              <a:rPr lang="en-US" sz="1200" b="0" i="0" kern="1200">
                <a:solidFill>
                  <a:schemeClr val="tx1"/>
                </a:solidFill>
                <a:effectLst/>
                <a:latin typeface="+mn-lt"/>
                <a:ea typeface="+mn-ea"/>
                <a:cs typeface="+mn-cs"/>
              </a:rPr>
              <a:t>The College of Policing has adopted the “What Works” approach, making EBP the cornerstone of policing practice in the UK.</a:t>
            </a:r>
          </a:p>
          <a:p>
            <a:pPr fontAlgn="t"/>
            <a:r>
              <a:rPr lang="en-US" sz="1200" b="0" i="0" kern="1200">
                <a:solidFill>
                  <a:schemeClr val="tx1"/>
                </a:solidFill>
                <a:effectLst/>
                <a:latin typeface="+mn-lt"/>
                <a:ea typeface="+mn-ea"/>
                <a:cs typeface="+mn-cs"/>
              </a:rPr>
              <a:t>Practitioners are encouraged to:</a:t>
            </a:r>
          </a:p>
          <a:p>
            <a:pPr fontAlgn="t"/>
            <a:r>
              <a:rPr lang="en-US" sz="1200" b="0" i="0" kern="1200">
                <a:solidFill>
                  <a:schemeClr val="tx1"/>
                </a:solidFill>
                <a:effectLst/>
                <a:latin typeface="+mn-lt"/>
                <a:ea typeface="+mn-ea"/>
                <a:cs typeface="+mn-cs"/>
              </a:rPr>
              <a:t>Create new evidence through research and evaluation.</a:t>
            </a:r>
          </a:p>
          <a:p>
            <a:pPr fontAlgn="t"/>
            <a:r>
              <a:rPr lang="en-US" sz="1200" b="0" i="0" kern="1200">
                <a:solidFill>
                  <a:schemeClr val="tx1"/>
                </a:solidFill>
                <a:effectLst/>
                <a:latin typeface="+mn-lt"/>
                <a:ea typeface="+mn-ea"/>
                <a:cs typeface="+mn-cs"/>
              </a:rPr>
              <a:t>Review existing evidence to understand what works.</a:t>
            </a:r>
          </a:p>
          <a:p>
            <a:pPr fontAlgn="t"/>
            <a:r>
              <a:rPr lang="en-US" sz="1200" b="0" i="0" kern="1200">
                <a:solidFill>
                  <a:schemeClr val="tx1"/>
                </a:solidFill>
                <a:effectLst/>
                <a:latin typeface="+mn-lt"/>
                <a:ea typeface="+mn-ea"/>
                <a:cs typeface="+mn-cs"/>
              </a:rPr>
              <a:t>Use the best available evidence to inform and challenge policies, practices, and decisions.</a:t>
            </a:r>
          </a:p>
          <a:p>
            <a:pPr fontAlgn="t"/>
            <a:r>
              <a:rPr lang="en-US" sz="1200" b="0" i="0" kern="1200">
                <a:solidFill>
                  <a:schemeClr val="tx1"/>
                </a:solidFill>
                <a:effectLst/>
                <a:latin typeface="+mn-lt"/>
                <a:ea typeface="+mn-ea"/>
                <a:cs typeface="+mn-cs"/>
              </a:rPr>
              <a:t>This approach ensures policing is transparent, accountable, and effective, aligning with the 2021 College of Policing guidance.</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t>20</a:t>
            </a:fld>
            <a:endParaRPr lang="en-GB"/>
          </a:p>
        </p:txBody>
      </p:sp>
    </p:spTree>
    <p:extLst>
      <p:ext uri="{BB962C8B-B14F-4D97-AF65-F5344CB8AC3E}">
        <p14:creationId xmlns:p14="http://schemas.microsoft.com/office/powerpoint/2010/main" val="17260701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Medical intervention has grown immensely due to evidence based practice- what works, and what doesn’t.</a:t>
            </a:r>
          </a:p>
        </p:txBody>
      </p:sp>
      <p:sp>
        <p:nvSpPr>
          <p:cNvPr id="4" name="Slide Number Placeholder 3"/>
          <p:cNvSpPr>
            <a:spLocks noGrp="1"/>
          </p:cNvSpPr>
          <p:nvPr>
            <p:ph type="sldNum" sz="quarter" idx="5"/>
          </p:nvPr>
        </p:nvSpPr>
        <p:spPr/>
        <p:txBody>
          <a:bodyPr/>
          <a:lstStyle/>
          <a:p>
            <a:fld id="{237B5ECF-E61F-4BB0-8DEF-7F905D39C75F}" type="slidenum">
              <a:t>21</a:t>
            </a:fld>
            <a:endParaRPr lang="en-GB"/>
          </a:p>
        </p:txBody>
      </p:sp>
    </p:spTree>
    <p:extLst>
      <p:ext uri="{BB962C8B-B14F-4D97-AF65-F5344CB8AC3E}">
        <p14:creationId xmlns:p14="http://schemas.microsoft.com/office/powerpoint/2010/main" val="16580569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The College of Policing state that Evidence‑Based Policing does not provide definitive answers.</a:t>
            </a:r>
            <a:br>
              <a:rPr lang="en-US" b="1" dirty="0">
                <a:cs typeface="+mn-lt"/>
              </a:rPr>
            </a:br>
            <a:r>
              <a:rPr lang="en-US" b="1" dirty="0"/>
              <a:t> Here I would explain that EBP isn’t about finding </a:t>
            </a:r>
            <a:r>
              <a:rPr lang="en-US" i="1" dirty="0"/>
              <a:t>one perfect solution</a:t>
            </a:r>
            <a:r>
              <a:rPr lang="en-US" dirty="0"/>
              <a:t>. Instead, it is about using the </a:t>
            </a:r>
            <a:r>
              <a:rPr lang="en-US" b="1" dirty="0"/>
              <a:t>best available evidence</a:t>
            </a:r>
            <a:r>
              <a:rPr lang="en-US" dirty="0"/>
              <a:t> to make more informed decisions. Evidence guides practice, but it does not replace professional judgement.</a:t>
            </a:r>
          </a:p>
          <a:p>
            <a:r>
              <a:rPr lang="en-US" b="1" dirty="0"/>
              <a:t>• Officers, staff and volunteers should reflect on their practice.</a:t>
            </a:r>
            <a:br>
              <a:rPr lang="en-US" b="1" dirty="0">
                <a:cs typeface="+mn-lt"/>
              </a:rPr>
            </a:br>
            <a:r>
              <a:rPr lang="en-US" b="1" dirty="0"/>
              <a:t> This means policing is a continuous learning process. Everyone in policing should regularly think about what they do, how they do it, and whether the approach is effective. Reflection helps identify what works well and what may need changing.</a:t>
            </a:r>
            <a:endParaRPr lang="en-GB" dirty="0"/>
          </a:p>
          <a:p>
            <a:r>
              <a:rPr lang="en-US" b="1" dirty="0"/>
              <a:t>• Consider how the best available evidence applies to their day‑to‑day work and learn from successes and failures.</a:t>
            </a:r>
            <a:br>
              <a:rPr lang="en-US" b="1" dirty="0">
                <a:cs typeface="+mn-lt"/>
              </a:rPr>
            </a:br>
            <a:r>
              <a:rPr lang="en-US" b="1" dirty="0"/>
              <a:t> Evidence only becomes meaningful when it is applied to real situations</a:t>
            </a:r>
            <a:r>
              <a:rPr lang="en-US" dirty="0"/>
              <a:t>. Officers should think about how national research, force data, or local experience fits with the problems they face. Learning from both good outcomes and mistakes is a key part of improving practice.</a:t>
            </a:r>
            <a:endParaRPr lang="en-GB" dirty="0"/>
          </a:p>
          <a:p>
            <a:r>
              <a:rPr lang="en-US" b="1" dirty="0"/>
              <a:t>• This approach encourages everyone to ask questions, challenge accepted practices and innovate in the public interest.</a:t>
            </a:r>
            <a:br>
              <a:rPr lang="en-US" b="1" dirty="0">
                <a:cs typeface="+mn-lt"/>
              </a:rPr>
            </a:br>
            <a:r>
              <a:rPr lang="en-US" b="1" dirty="0"/>
              <a:t> EBP promotes a culture of curiosity. </a:t>
            </a:r>
            <a:endParaRPr lang="en-GB" dirty="0"/>
          </a:p>
          <a:p>
            <a:r>
              <a:rPr lang="en-US" b="1" dirty="0"/>
              <a:t>Instead of doing something because "we’ve always done it this way,” staff are encouraged to question methods, challenge outdated practices, and try new ideas—providing they are safe, ethical and supported by evidence.</a:t>
            </a:r>
            <a:br>
              <a:rPr lang="en-US" b="1" dirty="0">
                <a:cs typeface="+mn-lt"/>
              </a:rPr>
            </a:br>
            <a:r>
              <a:rPr lang="en-US" b="1" dirty="0"/>
              <a:t> This leads to improved policing, stronger decision‑making, and better service to the public.</a:t>
            </a:r>
            <a:endParaRPr lang="en-GB">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25</a:t>
            </a:fld>
            <a:endParaRPr lang="en-GB"/>
          </a:p>
        </p:txBody>
      </p:sp>
    </p:spTree>
    <p:extLst>
      <p:ext uri="{BB962C8B-B14F-4D97-AF65-F5344CB8AC3E}">
        <p14:creationId xmlns:p14="http://schemas.microsoft.com/office/powerpoint/2010/main" val="25555050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Evidence in policing refers to </a:t>
            </a:r>
            <a:r>
              <a:rPr lang="en-GB" b="1"/>
              <a:t>any information, material, or data that helps establish whether a crime has been committed and who is responsible</a:t>
            </a:r>
            <a:r>
              <a:rPr lang="en-GB"/>
              <a:t>. It is the foundation of any investigation and is used to support decision‑making, arrests, charges, and court proceedings.</a:t>
            </a:r>
            <a:endParaRPr lang="en-US"/>
          </a:p>
          <a:p>
            <a:endParaRPr lang="en-GB">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smtClean="0"/>
              <a:t>26</a:t>
            </a:fld>
            <a:endParaRPr lang="en-GB"/>
          </a:p>
        </p:txBody>
      </p:sp>
    </p:spTree>
    <p:extLst>
      <p:ext uri="{BB962C8B-B14F-4D97-AF65-F5344CB8AC3E}">
        <p14:creationId xmlns:p14="http://schemas.microsoft.com/office/powerpoint/2010/main" val="26415152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definition explains the word </a:t>
            </a:r>
            <a:r>
              <a:rPr lang="en-US" b="1"/>
              <a:t>evidence</a:t>
            </a:r>
            <a:r>
              <a:rPr lang="en-US"/>
              <a:t>. It means:</a:t>
            </a:r>
          </a:p>
          <a:p>
            <a:r>
              <a:rPr lang="en-US" b="1"/>
              <a:t>Evidence is information that helps show if something is true, accurate, or trustworthy.</a:t>
            </a:r>
            <a:endParaRPr lang="en-GB"/>
          </a:p>
          <a:p>
            <a:r>
              <a:rPr lang="en-US"/>
              <a:t>So, in everyday terms:</a:t>
            </a:r>
            <a:endParaRPr lang="en-GB"/>
          </a:p>
          <a:p>
            <a:pPr marL="285750" indent="-285750">
              <a:buFont typeface="Arial"/>
              <a:buChar char="•"/>
            </a:pPr>
            <a:r>
              <a:rPr lang="en-US"/>
              <a:t>If you want to know whether something really happened, you look for </a:t>
            </a:r>
            <a:r>
              <a:rPr lang="en-US" b="1"/>
              <a:t>evidence</a:t>
            </a:r>
            <a:r>
              <a:rPr lang="en-US"/>
              <a:t>.</a:t>
            </a:r>
            <a:endParaRPr lang="en-GB"/>
          </a:p>
          <a:p>
            <a:pPr marL="285750" indent="-285750">
              <a:buFont typeface="Arial"/>
              <a:buChar char="•"/>
            </a:pPr>
            <a:r>
              <a:rPr lang="en-US"/>
              <a:t>If you want to check whether a claim is correct, you find </a:t>
            </a:r>
            <a:r>
              <a:rPr lang="en-US" b="1"/>
              <a:t>evidence</a:t>
            </a:r>
            <a:r>
              <a:rPr lang="en-US"/>
              <a:t> to support or disprove it.</a:t>
            </a:r>
            <a:endParaRPr lang="en-GB"/>
          </a:p>
          <a:p>
            <a:r>
              <a:rPr lang="en-GB" b="1"/>
              <a:t>Examples:</a:t>
            </a:r>
            <a:endParaRPr lang="en-GB"/>
          </a:p>
          <a:p>
            <a:pPr marL="285750" indent="-285750">
              <a:buFont typeface="Arial"/>
              <a:buChar char="•"/>
            </a:pPr>
            <a:r>
              <a:rPr lang="en-US"/>
              <a:t>In policing: CCTV footage or witness statements are </a:t>
            </a:r>
            <a:r>
              <a:rPr lang="en-US" b="1"/>
              <a:t>evidence</a:t>
            </a:r>
            <a:r>
              <a:rPr lang="en-US"/>
              <a:t> that help show what truly happened.</a:t>
            </a:r>
            <a:endParaRPr lang="en-GB"/>
          </a:p>
          <a:p>
            <a:pPr marL="285750" indent="-285750">
              <a:buFont typeface="Arial"/>
              <a:buChar char="•"/>
            </a:pPr>
            <a:r>
              <a:rPr lang="en-US"/>
              <a:t>In everyday life: A receipt is </a:t>
            </a:r>
            <a:r>
              <a:rPr lang="en-US" b="1"/>
              <a:t>evidence</a:t>
            </a:r>
            <a:r>
              <a:rPr lang="en-US"/>
              <a:t> that you bought something.</a:t>
            </a:r>
            <a:endParaRPr lang="en-GB"/>
          </a:p>
          <a:p>
            <a:endParaRPr lang="en-US">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27</a:t>
            </a:fld>
            <a:endParaRPr lang="en-GB"/>
          </a:p>
        </p:txBody>
      </p:sp>
    </p:spTree>
    <p:extLst>
      <p:ext uri="{BB962C8B-B14F-4D97-AF65-F5344CB8AC3E}">
        <p14:creationId xmlns:p14="http://schemas.microsoft.com/office/powerpoint/2010/main" val="4571752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You know something “works” when there is </a:t>
            </a:r>
            <a:r>
              <a:rPr lang="en-GB" b="1"/>
              <a:t>evidence</a:t>
            </a:r>
            <a:r>
              <a:rPr lang="en-GB"/>
              <a:t> showing that it produces the outcome it claims to. This might mean a programme reduces crime, a medicine helps people recover, or a teaching method improves learning.</a:t>
            </a:r>
            <a:endParaRPr lang="en-GB">
              <a:ea typeface="Calibri"/>
              <a:cs typeface="Calibri"/>
            </a:endParaRPr>
          </a:p>
          <a:p>
            <a:r>
              <a:rPr lang="en-GB"/>
              <a:t>To decide whether something works, you look for </a:t>
            </a:r>
            <a:r>
              <a:rPr lang="en-GB" b="1"/>
              <a:t>reliable information</a:t>
            </a:r>
            <a:r>
              <a:rPr lang="en-GB"/>
              <a:t> that shows a real effect—not just opinion, guesswork, or coincidence.</a:t>
            </a:r>
            <a:endParaRPr lang="en-GB">
              <a:ea typeface="Calibri"/>
              <a:cs typeface="Calibri"/>
            </a:endParaRPr>
          </a:p>
          <a:p>
            <a:pPr marL="171450" indent="-171450">
              <a:buFont typeface="Arial"/>
              <a:buChar char="•"/>
            </a:pPr>
            <a:r>
              <a:rPr lang="en-GB"/>
              <a:t>Experiments</a:t>
            </a:r>
          </a:p>
          <a:p>
            <a:pPr marL="171450" indent="-171450">
              <a:buFont typeface="Arial"/>
              <a:buChar char="•"/>
            </a:pPr>
            <a:r>
              <a:rPr lang="en-GB"/>
              <a:t>Randomised controlled trials</a:t>
            </a:r>
          </a:p>
          <a:p>
            <a:pPr marL="171450" indent="-171450">
              <a:buFont typeface="Arial"/>
              <a:buChar char="•"/>
            </a:pPr>
            <a:r>
              <a:rPr lang="en-GB"/>
              <a:t>Before‑and‑after studies</a:t>
            </a:r>
          </a:p>
          <a:p>
            <a:pPr marL="171450" indent="-171450">
              <a:buFont typeface="Arial"/>
              <a:buChar char="•"/>
            </a:pPr>
            <a:r>
              <a:rPr lang="en-GB"/>
              <a:t>Statistical analysis</a:t>
            </a:r>
          </a:p>
          <a:p>
            <a:pPr marL="171450" indent="-171450">
              <a:buFont typeface="Arial"/>
              <a:buChar char="•"/>
            </a:pPr>
            <a:r>
              <a:rPr lang="en-GB"/>
              <a:t>Crime statistics</a:t>
            </a:r>
            <a:endParaRPr lang="en-GB">
              <a:ea typeface="Calibri"/>
              <a:cs typeface="Calibri"/>
            </a:endParaRPr>
          </a:p>
          <a:p>
            <a:pPr marL="171450" indent="-171450">
              <a:buFont typeface="Arial"/>
              <a:buChar char="•"/>
            </a:pPr>
            <a:r>
              <a:rPr lang="en-GB"/>
              <a:t>Survey results</a:t>
            </a:r>
            <a:endParaRPr lang="en-GB">
              <a:ea typeface="Calibri"/>
              <a:cs typeface="Calibri"/>
            </a:endParaRPr>
          </a:p>
          <a:p>
            <a:r>
              <a:rPr lang="en-GB" b="1"/>
              <a:t>people’s experiences, views, or perceptions</a:t>
            </a:r>
            <a:r>
              <a:rPr lang="en-GB"/>
              <a:t>.</a:t>
            </a:r>
          </a:p>
          <a:p>
            <a:r>
              <a:rPr lang="en-GB"/>
              <a:t>Information from people with specialist knowledge.</a:t>
            </a:r>
            <a:endParaRPr lang="en-GB">
              <a:ea typeface="Calibri"/>
              <a:cs typeface="Calibri"/>
            </a:endParaRPr>
          </a:p>
          <a:p>
            <a:r>
              <a:rPr lang="en-GB" b="1"/>
              <a:t>strongest</a:t>
            </a:r>
            <a:endParaRPr lang="en-GB"/>
          </a:p>
          <a:p>
            <a:pPr marL="171450" indent="-171450">
              <a:buFont typeface="Arial"/>
              <a:buChar char="•"/>
            </a:pPr>
            <a:r>
              <a:rPr lang="en-GB"/>
              <a:t>Scientific studies</a:t>
            </a:r>
          </a:p>
          <a:p>
            <a:pPr marL="171450" indent="-171450">
              <a:buFont typeface="Arial"/>
              <a:buChar char="•"/>
            </a:pPr>
            <a:r>
              <a:rPr lang="en-GB"/>
              <a:t>controlled trials</a:t>
            </a:r>
            <a:endParaRPr lang="en-GB">
              <a:ea typeface="Calibri"/>
              <a:cs typeface="Calibri"/>
            </a:endParaRPr>
          </a:p>
          <a:p>
            <a:pPr marL="171450" indent="-171450">
              <a:buFont typeface="Arial"/>
              <a:buChar char="•"/>
            </a:pPr>
            <a:r>
              <a:rPr lang="en-GB"/>
              <a:t>Peer‑reviewed research</a:t>
            </a:r>
            <a:endParaRPr lang="en-GB">
              <a:ea typeface="Calibri"/>
              <a:cs typeface="Calibri"/>
            </a:endParaRPr>
          </a:p>
          <a:p>
            <a:r>
              <a:rPr lang="en-GB"/>
              <a:t>Because these methods reduce bias and allow fair testing.</a:t>
            </a:r>
            <a:endParaRPr lang="en-GB">
              <a:ea typeface="Calibri"/>
              <a:cs typeface="Calibri"/>
            </a:endParaRPr>
          </a:p>
          <a:p>
            <a:r>
              <a:rPr lang="en-GB" b="1"/>
              <a:t>Medium strength</a:t>
            </a:r>
            <a:endParaRPr lang="en-GB"/>
          </a:p>
          <a:p>
            <a:pPr marL="171450" indent="-171450">
              <a:buFont typeface="Arial"/>
              <a:buChar char="•"/>
            </a:pPr>
            <a:r>
              <a:rPr lang="en-GB"/>
              <a:t>Surveys</a:t>
            </a:r>
            <a:endParaRPr lang="en-GB">
              <a:ea typeface="Calibri"/>
              <a:cs typeface="Calibri"/>
            </a:endParaRPr>
          </a:p>
          <a:p>
            <a:pPr marL="171450" indent="-171450">
              <a:buFont typeface="Arial"/>
              <a:buChar char="•"/>
            </a:pPr>
            <a:r>
              <a:rPr lang="en-GB"/>
              <a:t>Case studies</a:t>
            </a:r>
            <a:endParaRPr lang="en-GB">
              <a:ea typeface="Calibri"/>
              <a:cs typeface="Calibri"/>
            </a:endParaRPr>
          </a:p>
          <a:p>
            <a:pPr marL="171450" indent="-171450">
              <a:buFont typeface="Arial"/>
              <a:buChar char="•"/>
            </a:pPr>
            <a:r>
              <a:rPr lang="en-GB"/>
              <a:t>Expert opinions</a:t>
            </a:r>
            <a:endParaRPr lang="en-GB">
              <a:ea typeface="Calibri"/>
              <a:cs typeface="Calibri"/>
            </a:endParaRPr>
          </a:p>
          <a:p>
            <a:r>
              <a:rPr lang="en-GB"/>
              <a:t>Useful, but can be influenced by personal views or limited samples.</a:t>
            </a:r>
            <a:endParaRPr lang="en-GB">
              <a:ea typeface="Calibri"/>
              <a:cs typeface="Calibri"/>
            </a:endParaRPr>
          </a:p>
          <a:p>
            <a:r>
              <a:rPr lang="en-GB" b="1"/>
              <a:t>Weakest</a:t>
            </a:r>
            <a:endParaRPr lang="en-GB"/>
          </a:p>
          <a:p>
            <a:pPr marL="171450" indent="-171450">
              <a:buFont typeface="Arial"/>
              <a:buChar char="•"/>
            </a:pPr>
            <a:r>
              <a:rPr lang="en-GB"/>
              <a:t>Anecdotal evidence</a:t>
            </a:r>
            <a:endParaRPr lang="en-GB">
              <a:ea typeface="Calibri"/>
              <a:cs typeface="Calibri"/>
            </a:endParaRPr>
          </a:p>
          <a:p>
            <a:pPr marL="171450" indent="-171450">
              <a:buFont typeface="Arial"/>
              <a:buChar char="•"/>
            </a:pPr>
            <a:r>
              <a:rPr lang="en-GB"/>
              <a:t>Individual stories</a:t>
            </a:r>
            <a:endParaRPr lang="en-GB">
              <a:ea typeface="Calibri"/>
              <a:cs typeface="Calibri"/>
            </a:endParaRPr>
          </a:p>
          <a:p>
            <a:pPr marL="171450" indent="-171450">
              <a:buFont typeface="Arial"/>
              <a:buChar char="•"/>
            </a:pPr>
            <a:r>
              <a:rPr lang="en-GB"/>
              <a:t>Unverified opinions</a:t>
            </a:r>
            <a:endParaRPr lang="en-GB">
              <a:ea typeface="Calibri"/>
              <a:cs typeface="Calibri"/>
            </a:endParaRPr>
          </a:p>
          <a:p>
            <a:endParaRPr lang="en-GB">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28</a:t>
            </a:fld>
            <a:endParaRPr lang="en-GB"/>
          </a:p>
        </p:txBody>
      </p:sp>
    </p:spTree>
    <p:extLst>
      <p:ext uri="{BB962C8B-B14F-4D97-AF65-F5344CB8AC3E}">
        <p14:creationId xmlns:p14="http://schemas.microsoft.com/office/powerpoint/2010/main" val="138287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Secondary- You will be able to access and learn from it. To do this you will draw on material, usually literature that has already been produced. It is important that you critically review this to ascertain how it relates to your own research project and how it helps provide evidence.</a:t>
            </a:r>
            <a:endParaRPr lang="en-US">
              <a:solidFill>
                <a:srgbClr val="444444"/>
              </a:solidFill>
            </a:endParaRPr>
          </a:p>
          <a:p>
            <a:r>
              <a:rPr lang="en-US"/>
              <a:t>Primary- This is gathered by trialling, testing and evaluating interventions. The evidence needs to be valid and reliable which requires a robust methodology for collecting data.</a:t>
            </a:r>
            <a:endParaRPr lang="en-US">
              <a:solidFill>
                <a:srgbClr val="444444"/>
              </a:solidFill>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29</a:t>
            </a:fld>
            <a:endParaRPr lang="en-GB"/>
          </a:p>
        </p:txBody>
      </p:sp>
    </p:spTree>
    <p:extLst>
      <p:ext uri="{BB962C8B-B14F-4D97-AF65-F5344CB8AC3E}">
        <p14:creationId xmlns:p14="http://schemas.microsoft.com/office/powerpoint/2010/main" val="22269624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Evidence is the </a:t>
            </a:r>
            <a:r>
              <a:rPr lang="en-US" b="1"/>
              <a:t>information that police officers gather</a:t>
            </a:r>
            <a:r>
              <a:rPr lang="en-US"/>
              <a:t> to help prove or disprove the elements of an offence. In other words, it is what allows the police and courts to determine </a:t>
            </a:r>
            <a:r>
              <a:rPr lang="en-US" b="1"/>
              <a:t>what happened</a:t>
            </a:r>
            <a:r>
              <a:rPr lang="en-US"/>
              <a:t>, </a:t>
            </a:r>
            <a:r>
              <a:rPr lang="en-US" b="1"/>
              <a:t>who was involved</a:t>
            </a:r>
            <a:r>
              <a:rPr lang="en-US"/>
              <a:t>, and </a:t>
            </a:r>
            <a:r>
              <a:rPr lang="en-US" b="1"/>
              <a:t>whether a crime can be legally proved</a:t>
            </a:r>
            <a:r>
              <a:rPr lang="en-US"/>
              <a:t>.</a:t>
            </a:r>
          </a:p>
          <a:p>
            <a:r>
              <a:rPr lang="en-US" dirty="0"/>
              <a:t>For evidence to be reliable and usable in court, it must be:</a:t>
            </a:r>
            <a:endParaRPr lang="en-GB" dirty="0"/>
          </a:p>
          <a:p>
            <a:pPr marL="285750" indent="-285750">
              <a:buFont typeface="Arial"/>
              <a:buChar char="•"/>
            </a:pPr>
            <a:r>
              <a:rPr lang="en-US" b="1" dirty="0"/>
              <a:t>Collected lawfully</a:t>
            </a:r>
            <a:r>
              <a:rPr lang="en-US" dirty="0"/>
              <a:t> – police must follow legal powers and procedures, such as PACE, to avoid evidence being excluded.</a:t>
            </a:r>
            <a:endParaRPr lang="en-GB" dirty="0"/>
          </a:p>
          <a:p>
            <a:pPr marL="285750" indent="-285750">
              <a:buFont typeface="Arial"/>
              <a:buChar char="•"/>
            </a:pPr>
            <a:r>
              <a:rPr lang="en-US" b="1" dirty="0"/>
              <a:t>Handled properly</a:t>
            </a:r>
            <a:r>
              <a:rPr lang="en-US" dirty="0"/>
              <a:t> – this includes accurate recording, continuity, and secure storage so evidence cannot be contaminated or altered.</a:t>
            </a:r>
            <a:endParaRPr lang="en-GB" dirty="0"/>
          </a:p>
          <a:p>
            <a:pPr marL="285750" indent="-285750">
              <a:buFont typeface="Arial"/>
              <a:buChar char="•"/>
            </a:pPr>
            <a:r>
              <a:rPr lang="en-US" b="1" dirty="0"/>
              <a:t>Presented accurately</a:t>
            </a:r>
            <a:r>
              <a:rPr lang="en-US" dirty="0"/>
              <a:t> – officers must clearly and honestly present evidence through statements, exhibits, and testimony.</a:t>
            </a:r>
            <a:endParaRPr lang="en-GB" dirty="0"/>
          </a:p>
          <a:p>
            <a:r>
              <a:rPr lang="en-US" dirty="0"/>
              <a:t>If these standards are not met, even strong evidence may be challenged or ruled inadmissible, which can weaken a case or lead to it being dropped.</a:t>
            </a:r>
            <a:endParaRPr lang="en-GB" dirty="0"/>
          </a:p>
          <a:p>
            <a:endParaRPr lang="en-US" dirty="0">
              <a:ea typeface="Calibri"/>
              <a:cs typeface="Calibri"/>
            </a:endParaRPr>
          </a:p>
          <a:p>
            <a:r>
              <a:rPr lang="en-US"/>
              <a:t>Evidence helps police to </a:t>
            </a:r>
            <a:r>
              <a:rPr lang="en-US" b="1"/>
              <a:t>understand what happened</a:t>
            </a:r>
            <a:r>
              <a:rPr lang="en-US"/>
              <a:t> by reconstructing events. This might involve </a:t>
            </a:r>
            <a:r>
              <a:rPr lang="en-US" err="1"/>
              <a:t>analysing</a:t>
            </a:r>
            <a:r>
              <a:rPr lang="en-US"/>
              <a:t> timelines, locations, actions, and interactions using information from different sources such as CCTV, witness accounts, or forensic material.</a:t>
            </a:r>
          </a:p>
          <a:p>
            <a:r>
              <a:rPr lang="en-US" dirty="0"/>
              <a:t>Evidence also allows officers to </a:t>
            </a:r>
            <a:r>
              <a:rPr lang="en-US" b="1" dirty="0"/>
              <a:t>identify victims, witnesses, and suspects</a:t>
            </a:r>
            <a:r>
              <a:rPr lang="en-US" dirty="0"/>
              <a:t>. For example, statements, body‑worn video, or digital evidence can help establish who was present, what they saw, and their role in the incident.</a:t>
            </a:r>
            <a:endParaRPr lang="en-US" dirty="0">
              <a:ea typeface="Calibri"/>
              <a:cs typeface="Calibri"/>
            </a:endParaRPr>
          </a:p>
          <a:p>
            <a:r>
              <a:rPr lang="en-US" dirty="0"/>
              <a:t>In addition, evidence is essential to </a:t>
            </a:r>
            <a:r>
              <a:rPr lang="en-US" b="1" dirty="0"/>
              <a:t>support arrests and prosecutions</a:t>
            </a:r>
            <a:r>
              <a:rPr lang="en-US" dirty="0"/>
              <a:t>. Police must be able to show there are reasonable grounds for arrest and sufficient evidence to meet the charging threshold set by the Crown Prosecution Service.</a:t>
            </a:r>
            <a:endParaRPr lang="en-US" dirty="0">
              <a:ea typeface="Calibri"/>
              <a:cs typeface="Calibri"/>
            </a:endParaRPr>
          </a:p>
          <a:p>
            <a:r>
              <a:rPr lang="en-US" dirty="0"/>
              <a:t>Finally, evidence ensures that </a:t>
            </a:r>
            <a:r>
              <a:rPr lang="en-US" b="1" dirty="0"/>
              <a:t>justice is fair and based on facts rather than assumptions or opinions</a:t>
            </a:r>
            <a:r>
              <a:rPr lang="en-US" dirty="0"/>
              <a:t>. This protects both victims and suspects by reducing the risk of wrongful convictions and ensuring decisions are transparent and accountable.</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30</a:t>
            </a:fld>
            <a:endParaRPr lang="en-GB"/>
          </a:p>
        </p:txBody>
      </p:sp>
    </p:spTree>
    <p:extLst>
      <p:ext uri="{BB962C8B-B14F-4D97-AF65-F5344CB8AC3E}">
        <p14:creationId xmlns:p14="http://schemas.microsoft.com/office/powerpoint/2010/main" val="297377231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err="1"/>
              <a:t>vidence</a:t>
            </a:r>
            <a:r>
              <a:rPr lang="en-GB"/>
              <a:t>‑Based Policing is </a:t>
            </a:r>
            <a:r>
              <a:rPr lang="en-GB" b="1"/>
              <a:t>not a purely academic or theoretical exercise</a:t>
            </a:r>
            <a:r>
              <a:rPr lang="en-GB"/>
              <a:t>. Its main purpose is to support </a:t>
            </a:r>
            <a:r>
              <a:rPr lang="en-GB" b="1"/>
              <a:t>real‑world policing decisions</a:t>
            </a:r>
            <a:r>
              <a:rPr lang="en-GB"/>
              <a:t>, particularly those made by officers and supervisors on the frontline.</a:t>
            </a:r>
            <a:endParaRPr lang="en-US"/>
          </a:p>
          <a:p>
            <a:r>
              <a:rPr lang="en-GB"/>
              <a:t>The College of Policing makes this clear by stating that:</a:t>
            </a:r>
          </a:p>
          <a:p>
            <a:r>
              <a:rPr lang="en-GB" i="1" dirty="0"/>
              <a:t>“Policing related research will help us to improve police learning and development, and can directly inform practical, frontline policing”</a:t>
            </a:r>
            <a:r>
              <a:rPr lang="en-GB" dirty="0"/>
              <a:t> (College of Policing, 2020).</a:t>
            </a:r>
            <a:endParaRPr lang="en-GB" dirty="0">
              <a:ea typeface="Calibri"/>
              <a:cs typeface="Calibri"/>
            </a:endParaRPr>
          </a:p>
          <a:p>
            <a:r>
              <a:rPr lang="en-GB" dirty="0"/>
              <a:t>This highlights that research is not meant to sit in journals or policy documents alone. Instead, it should actively shape how police officers </a:t>
            </a:r>
            <a:r>
              <a:rPr lang="en-GB" b="1" dirty="0"/>
              <a:t>think, act, and make decisions</a:t>
            </a:r>
            <a:r>
              <a:rPr lang="en-GB" dirty="0"/>
              <a:t> in everyday situations.</a:t>
            </a:r>
            <a:endParaRPr lang="en-GB" dirty="0">
              <a:ea typeface="Calibri"/>
              <a:cs typeface="Calibri"/>
            </a:endParaRPr>
          </a:p>
          <a:p>
            <a:r>
              <a:rPr lang="en-GB" dirty="0"/>
              <a:t>EBP adopts a </a:t>
            </a:r>
            <a:r>
              <a:rPr lang="en-GB" b="1" dirty="0"/>
              <a:t>pragmatic approach</a:t>
            </a:r>
            <a:r>
              <a:rPr lang="en-GB" dirty="0"/>
              <a:t>, meaning it focuses on what actually works in practice. Rather than asking abstract questions, EBP asks:</a:t>
            </a:r>
            <a:endParaRPr lang="en-GB" dirty="0">
              <a:ea typeface="Calibri"/>
              <a:cs typeface="Calibri"/>
            </a:endParaRPr>
          </a:p>
          <a:p>
            <a:pPr marL="171450" indent="-171450">
              <a:buFont typeface="Arial"/>
              <a:buChar char="•"/>
            </a:pPr>
            <a:r>
              <a:rPr lang="en-GB" i="1" dirty="0"/>
              <a:t>What problem are we trying to solve?</a:t>
            </a:r>
            <a:endParaRPr lang="en-GB" dirty="0"/>
          </a:p>
          <a:p>
            <a:pPr marL="171450" indent="-171450">
              <a:buFont typeface="Arial"/>
              <a:buChar char="•"/>
            </a:pPr>
            <a:r>
              <a:rPr lang="en-GB" i="1" dirty="0"/>
              <a:t>What does the evidence suggest is most effective?</a:t>
            </a:r>
            <a:endParaRPr lang="en-GB" dirty="0"/>
          </a:p>
          <a:p>
            <a:pPr marL="171450" indent="-171450">
              <a:buFont typeface="Arial"/>
              <a:buChar char="•"/>
            </a:pPr>
            <a:r>
              <a:rPr lang="en-GB" i="1" dirty="0"/>
              <a:t>How can this be applied realistically within policing constraints?</a:t>
            </a:r>
            <a:endParaRPr lang="en-GB" dirty="0"/>
          </a:p>
          <a:p>
            <a:r>
              <a:rPr lang="en-GB" dirty="0"/>
              <a:t>For example, research might inform:</a:t>
            </a:r>
            <a:endParaRPr lang="en-GB" dirty="0">
              <a:ea typeface="Calibri"/>
              <a:cs typeface="Calibri"/>
            </a:endParaRPr>
          </a:p>
          <a:p>
            <a:pPr marL="171450" indent="-171450">
              <a:buFont typeface="Arial"/>
              <a:buChar char="•"/>
            </a:pPr>
            <a:r>
              <a:rPr lang="en-GB" dirty="0"/>
              <a:t>how police deploy resources to reduce crime hotspots,</a:t>
            </a:r>
            <a:endParaRPr lang="en-GB" dirty="0">
              <a:ea typeface="Calibri"/>
              <a:cs typeface="Calibri"/>
            </a:endParaRPr>
          </a:p>
          <a:p>
            <a:pPr marL="171450" indent="-171450">
              <a:buFont typeface="Arial"/>
              <a:buChar char="•"/>
            </a:pPr>
            <a:r>
              <a:rPr lang="en-GB" dirty="0"/>
              <a:t>how officers engage with victims and communities,</a:t>
            </a:r>
            <a:endParaRPr lang="en-GB" dirty="0">
              <a:ea typeface="Calibri"/>
              <a:cs typeface="Calibri"/>
            </a:endParaRPr>
          </a:p>
          <a:p>
            <a:pPr marL="171450" indent="-171450">
              <a:buFont typeface="Arial"/>
              <a:buChar char="•"/>
            </a:pPr>
            <a:r>
              <a:rPr lang="en-GB" dirty="0"/>
              <a:t>which interventions reduce reoffending,</a:t>
            </a:r>
            <a:endParaRPr lang="en-GB" dirty="0">
              <a:ea typeface="Calibri"/>
              <a:cs typeface="Calibri"/>
            </a:endParaRPr>
          </a:p>
          <a:p>
            <a:pPr marL="171450" indent="-171450">
              <a:buFont typeface="Arial"/>
              <a:buChar char="•"/>
            </a:pPr>
            <a:r>
              <a:rPr lang="en-GB" dirty="0"/>
              <a:t>or how stop and search powers are used more fairly and effectively.</a:t>
            </a:r>
            <a:endParaRPr lang="en-GB" dirty="0">
              <a:ea typeface="Calibri"/>
              <a:cs typeface="Calibri"/>
            </a:endParaRPr>
          </a:p>
          <a:p>
            <a:r>
              <a:rPr lang="en-GB" dirty="0"/>
              <a:t>EBP encourages officers to combine </a:t>
            </a:r>
            <a:r>
              <a:rPr lang="en-GB" b="1" dirty="0"/>
              <a:t>three key elements</a:t>
            </a:r>
            <a:r>
              <a:rPr lang="en-GB" dirty="0"/>
              <a:t>:</a:t>
            </a:r>
            <a:endParaRPr lang="en-GB" dirty="0">
              <a:ea typeface="Calibri"/>
              <a:cs typeface="Calibri"/>
            </a:endParaRPr>
          </a:p>
          <a:p>
            <a:pPr marL="171450" indent="-171450">
              <a:buFont typeface="Arial"/>
              <a:buChar char="•"/>
            </a:pPr>
            <a:r>
              <a:rPr lang="en-GB" b="1" dirty="0"/>
              <a:t>Research evidence</a:t>
            </a:r>
            <a:r>
              <a:rPr lang="en-GB" dirty="0"/>
              <a:t> – what studies and evaluations show works;</a:t>
            </a:r>
            <a:endParaRPr lang="en-GB" dirty="0">
              <a:ea typeface="Calibri"/>
              <a:cs typeface="Calibri"/>
            </a:endParaRPr>
          </a:p>
          <a:p>
            <a:pPr marL="171450" indent="-171450">
              <a:buFont typeface="Arial"/>
              <a:buChar char="•"/>
            </a:pPr>
            <a:r>
              <a:rPr lang="en-GB" b="1" dirty="0"/>
              <a:t>Professional judgement</a:t>
            </a:r>
            <a:r>
              <a:rPr lang="en-GB" dirty="0"/>
              <a:t> – officers’ experience and knowledge;</a:t>
            </a:r>
            <a:endParaRPr lang="en-GB" dirty="0">
              <a:ea typeface="Calibri"/>
              <a:cs typeface="Calibri"/>
            </a:endParaRPr>
          </a:p>
          <a:p>
            <a:pPr marL="171450" indent="-171450">
              <a:buFont typeface="Arial"/>
              <a:buChar char="•"/>
            </a:pPr>
            <a:r>
              <a:rPr lang="en-GB" b="1" dirty="0"/>
              <a:t>Local context</a:t>
            </a:r>
            <a:r>
              <a:rPr lang="en-GB" dirty="0"/>
              <a:t> – the specific community, resources, and risks involved.</a:t>
            </a:r>
            <a:endParaRPr lang="en-GB" dirty="0">
              <a:ea typeface="Calibri"/>
              <a:cs typeface="Calibri"/>
            </a:endParaRPr>
          </a:p>
          <a:p>
            <a:r>
              <a:rPr lang="en-GB" dirty="0"/>
              <a:t>This means EBP does not replace officer discretion. Instead, it </a:t>
            </a:r>
            <a:r>
              <a:rPr lang="en-GB" b="1" dirty="0"/>
              <a:t>strengthens decision‑making</a:t>
            </a:r>
            <a:r>
              <a:rPr lang="en-GB" dirty="0"/>
              <a:t> by grounding it in evidence, rather than habit, tradition, or assumption.</a:t>
            </a:r>
            <a:endParaRPr lang="en-GB" dirty="0">
              <a:ea typeface="Calibri"/>
              <a:cs typeface="Calibri"/>
            </a:endParaRPr>
          </a:p>
          <a:p>
            <a:r>
              <a:rPr lang="en-GB" dirty="0"/>
              <a:t>Ultimately, Evidence‑Based Policing aims to make policing:</a:t>
            </a:r>
            <a:endParaRPr lang="en-GB" dirty="0">
              <a:ea typeface="Calibri"/>
              <a:cs typeface="Calibri"/>
            </a:endParaRPr>
          </a:p>
          <a:p>
            <a:pPr marL="171450" indent="-171450">
              <a:buFont typeface="Arial"/>
              <a:buChar char="•"/>
            </a:pPr>
            <a:r>
              <a:rPr lang="en-GB" dirty="0"/>
              <a:t>more effective,</a:t>
            </a:r>
            <a:endParaRPr lang="en-GB" dirty="0">
              <a:ea typeface="Calibri"/>
              <a:cs typeface="Calibri"/>
            </a:endParaRPr>
          </a:p>
          <a:p>
            <a:pPr marL="171450" indent="-171450">
              <a:buFont typeface="Arial"/>
              <a:buChar char="•"/>
            </a:pPr>
            <a:r>
              <a:rPr lang="en-GB" dirty="0"/>
              <a:t>more accountable,</a:t>
            </a:r>
            <a:endParaRPr lang="en-GB" dirty="0">
              <a:ea typeface="Calibri"/>
              <a:cs typeface="Calibri"/>
            </a:endParaRPr>
          </a:p>
          <a:p>
            <a:pPr marL="171450" indent="-171450">
              <a:buFont typeface="Arial"/>
              <a:buChar char="•"/>
            </a:pPr>
            <a:r>
              <a:rPr lang="en-GB" dirty="0"/>
              <a:t>and more legitimate in the eyes of the public.</a:t>
            </a:r>
            <a:endParaRPr lang="en-GB" dirty="0">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smtClean="0"/>
              <a:t>31</a:t>
            </a:fld>
            <a:endParaRPr lang="en-GB"/>
          </a:p>
        </p:txBody>
      </p:sp>
    </p:spTree>
    <p:extLst>
      <p:ext uri="{BB962C8B-B14F-4D97-AF65-F5344CB8AC3E}">
        <p14:creationId xmlns:p14="http://schemas.microsoft.com/office/powerpoint/2010/main" val="16385475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t>Understanding the problem ensures the </a:t>
            </a:r>
            <a:r>
              <a:rPr lang="en-US" b="1"/>
              <a:t>right</a:t>
            </a:r>
            <a:r>
              <a:rPr lang="en-US"/>
              <a:t> response.</a:t>
            </a:r>
          </a:p>
          <a:p>
            <a:pPr marL="171450" indent="-171450">
              <a:buFont typeface="Arial"/>
              <a:buChar char="•"/>
            </a:pPr>
            <a:r>
              <a:rPr lang="en-US"/>
              <a:t>Measuring impact shows whether the response is </a:t>
            </a:r>
            <a:r>
              <a:rPr lang="en-US" b="1"/>
              <a:t>helpful</a:t>
            </a:r>
            <a:r>
              <a:rPr lang="en-US"/>
              <a:t>.</a:t>
            </a:r>
          </a:p>
          <a:p>
            <a:pPr marL="171450" indent="-171450">
              <a:buFont typeface="Arial"/>
              <a:buChar char="•"/>
            </a:pPr>
            <a:r>
              <a:rPr lang="en-US"/>
              <a:t>Assessing effectiveness ensures policing is </a:t>
            </a:r>
            <a:r>
              <a:rPr lang="en-US" b="1"/>
              <a:t>responsible and efficient</a:t>
            </a:r>
            <a:r>
              <a:rPr lang="en-US"/>
              <a:t>.</a:t>
            </a:r>
          </a:p>
          <a:p>
            <a:pPr marL="171450" indent="-171450">
              <a:buFont typeface="Arial"/>
              <a:buChar char="•"/>
            </a:pPr>
            <a:r>
              <a:rPr lang="en-US"/>
              <a:t>Questioning existing practice keeps policing </a:t>
            </a:r>
            <a:r>
              <a:rPr lang="en-US" b="1"/>
              <a:t>ethical, modern, and safe</a:t>
            </a:r>
            <a:r>
              <a:rPr lang="en-US"/>
              <a:t>.</a:t>
            </a:r>
          </a:p>
          <a:p>
            <a:r>
              <a:rPr lang="en-US" b="1"/>
              <a:t>Talking point:</a:t>
            </a:r>
            <a:br>
              <a:rPr lang="en-US" b="1"/>
            </a:br>
            <a:r>
              <a:rPr lang="en-US" b="1"/>
              <a:t> EBP strengthens public trust by showing policing is informed, accountable, and focused on reducing harm.</a:t>
            </a:r>
            <a:endParaRPr lang="en-US"/>
          </a:p>
          <a:p>
            <a:endParaRPr lang="en-US">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32</a:t>
            </a:fld>
            <a:endParaRPr lang="en-GB"/>
          </a:p>
        </p:txBody>
      </p:sp>
    </p:spTree>
    <p:extLst>
      <p:ext uri="{BB962C8B-B14F-4D97-AF65-F5344CB8AC3E}">
        <p14:creationId xmlns:p14="http://schemas.microsoft.com/office/powerpoint/2010/main" val="40275915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t>vidence</a:t>
            </a:r>
            <a:r>
              <a:rPr lang="en-US"/>
              <a:t>‑Based Policing always </a:t>
            </a:r>
            <a:r>
              <a:rPr lang="en-US" b="1"/>
              <a:t>starts with a clear and accurate definition of the problem</a:t>
            </a:r>
            <a:r>
              <a:rPr lang="en-US"/>
              <a:t> before any action is taken. This is a key difference between EBP and more reactive or traditional approaches to policing.</a:t>
            </a:r>
          </a:p>
          <a:p>
            <a:r>
              <a:rPr lang="en-US"/>
              <a:t>Rather than jumping straight to a solution, EBP encourages officers to </a:t>
            </a:r>
            <a:r>
              <a:rPr lang="en-US" b="1"/>
              <a:t>pause and diagnose the issue properly</a:t>
            </a:r>
            <a:r>
              <a:rPr lang="en-US"/>
              <a:t>. This means avoiding assumptions and instead relying on </a:t>
            </a:r>
            <a:r>
              <a:rPr lang="en-US" b="1"/>
              <a:t>data, research evidence, and local intelligence</a:t>
            </a:r>
            <a:r>
              <a:rPr lang="en-US"/>
              <a:t> to understand what is really happening.</a:t>
            </a:r>
            <a:endParaRPr lang="en-GB"/>
          </a:p>
          <a:p>
            <a:r>
              <a:rPr lang="en-US"/>
              <a:t>Officers are encouraged to ask clear, structured questions, such as:</a:t>
            </a:r>
            <a:endParaRPr lang="en-GB"/>
          </a:p>
          <a:p>
            <a:pPr marL="285750" indent="-285750">
              <a:buFont typeface="Arial"/>
              <a:buChar char="•"/>
            </a:pPr>
            <a:r>
              <a:rPr lang="en-US" b="1"/>
              <a:t>What exactly is happening?</a:t>
            </a:r>
            <a:endParaRPr lang="en-GB"/>
          </a:p>
          <a:p>
            <a:pPr marL="285750" indent="-285750">
              <a:buFont typeface="Arial"/>
              <a:buChar char="•"/>
            </a:pPr>
            <a:r>
              <a:rPr lang="en-US" b="1"/>
              <a:t>Who is affected by the problem?</a:t>
            </a:r>
            <a:endParaRPr lang="en-GB"/>
          </a:p>
          <a:p>
            <a:pPr marL="285750" indent="-285750">
              <a:buFont typeface="Arial"/>
              <a:buChar char="•"/>
            </a:pPr>
            <a:r>
              <a:rPr lang="en-US" b="1"/>
              <a:t>When does it occur?</a:t>
            </a:r>
            <a:endParaRPr lang="en-GB"/>
          </a:p>
          <a:p>
            <a:pPr marL="285750" indent="-285750">
              <a:buFont typeface="Arial"/>
              <a:buChar char="•"/>
            </a:pPr>
            <a:r>
              <a:rPr lang="en-US" b="1"/>
              <a:t>Where is it happening, and how often?</a:t>
            </a:r>
            <a:endParaRPr lang="en-GB"/>
          </a:p>
          <a:p>
            <a:r>
              <a:rPr lang="en-US"/>
              <a:t>Answering these questions helps build a detailed picture of the issue. For example, what initially appears to be a rise in youth disorder may actually be linked to specific times, locations, or a small number of individuals. Without this understanding, policing responses risk being unfocused or ineffective.</a:t>
            </a:r>
            <a:endParaRPr lang="en-GB"/>
          </a:p>
          <a:p>
            <a:r>
              <a:rPr lang="en-US" dirty="0"/>
              <a:t>A common issue in policing is that </a:t>
            </a:r>
            <a:r>
              <a:rPr lang="en-US" b="1" dirty="0"/>
              <a:t>solutions are implemented too quickly</a:t>
            </a:r>
            <a:r>
              <a:rPr lang="en-US" dirty="0"/>
              <a:t>. This can include increasing patrols, making arrests, or introducing enforcement‑led responses without fully understanding the underlying causes of the problem. EBP challenges this approach.</a:t>
            </a:r>
            <a:endParaRPr lang="en-GB" dirty="0"/>
          </a:p>
          <a:p>
            <a:r>
              <a:rPr lang="en-US" dirty="0"/>
              <a:t>By </a:t>
            </a:r>
            <a:r>
              <a:rPr lang="en-US" dirty="0" err="1"/>
              <a:t>emphasising</a:t>
            </a:r>
            <a:r>
              <a:rPr lang="en-US" dirty="0"/>
              <a:t> </a:t>
            </a:r>
            <a:r>
              <a:rPr lang="en-US" b="1" dirty="0"/>
              <a:t>problem diagnosis before action</a:t>
            </a:r>
            <a:r>
              <a:rPr lang="en-US" dirty="0"/>
              <a:t>, EBP helps prevent:</a:t>
            </a:r>
            <a:endParaRPr lang="en-GB" dirty="0"/>
          </a:p>
          <a:p>
            <a:pPr marL="285750" indent="-285750">
              <a:buFont typeface="Arial"/>
              <a:buChar char="•"/>
            </a:pPr>
            <a:r>
              <a:rPr lang="en-US" dirty="0"/>
              <a:t>wasted resources,</a:t>
            </a:r>
            <a:endParaRPr lang="en-GB" dirty="0"/>
          </a:p>
          <a:p>
            <a:pPr marL="285750" indent="-285750">
              <a:buFont typeface="Arial"/>
              <a:buChar char="•"/>
            </a:pPr>
            <a:r>
              <a:rPr lang="en-US" dirty="0"/>
              <a:t>ineffective interventions,</a:t>
            </a:r>
            <a:endParaRPr lang="en-GB" dirty="0"/>
          </a:p>
          <a:p>
            <a:pPr marL="285750" indent="-285750">
              <a:buFont typeface="Arial"/>
              <a:buChar char="•"/>
            </a:pPr>
            <a:r>
              <a:rPr lang="en-US" dirty="0"/>
              <a:t>unintended consequences, such as increased tension with communities.</a:t>
            </a:r>
            <a:endParaRPr lang="en-GB" dirty="0"/>
          </a:p>
          <a:p>
            <a:r>
              <a:rPr lang="en-US" dirty="0"/>
              <a:t>The principle is simple but important:</a:t>
            </a:r>
            <a:endParaRPr lang="en-GB" dirty="0"/>
          </a:p>
          <a:p>
            <a:r>
              <a:rPr lang="en-US" b="1" dirty="0"/>
              <a:t>EBP reminds officers to diagnose the problem before prescribing the response.</a:t>
            </a:r>
            <a:endParaRPr lang="en-GB" dirty="0"/>
          </a:p>
          <a:p>
            <a:r>
              <a:rPr lang="en-US" dirty="0"/>
              <a:t>This approach leads to more targeted, proportionate, and effective policing, improving both crime reduction and public confidence.</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33</a:t>
            </a:fld>
            <a:endParaRPr lang="en-GB"/>
          </a:p>
        </p:txBody>
      </p:sp>
    </p:spTree>
    <p:extLst>
      <p:ext uri="{BB962C8B-B14F-4D97-AF65-F5344CB8AC3E}">
        <p14:creationId xmlns:p14="http://schemas.microsoft.com/office/powerpoint/2010/main" val="21355349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Evidence‑Based Policing requires officers to focus on </a:t>
            </a:r>
            <a:r>
              <a:rPr lang="en-US" b="1"/>
              <a:t>measuring outcomes</a:t>
            </a:r>
            <a:r>
              <a:rPr lang="en-US"/>
              <a:t>, not just recording activity. This means it is not enough to say that policing was “busy” or that more patrols, stops, or arrests took place. What matters is </a:t>
            </a:r>
            <a:r>
              <a:rPr lang="en-US" b="1"/>
              <a:t>whether these actions actually made a difference</a:t>
            </a:r>
            <a:r>
              <a:rPr lang="en-US"/>
              <a:t>.</a:t>
            </a:r>
          </a:p>
          <a:p>
            <a:r>
              <a:rPr lang="en-US"/>
              <a:t>In EBP, officers are encouraged to look for </a:t>
            </a:r>
            <a:r>
              <a:rPr lang="en-US" b="1"/>
              <a:t>changes in outcomes</a:t>
            </a:r>
            <a:r>
              <a:rPr lang="en-US"/>
              <a:t>, such as:</a:t>
            </a:r>
            <a:endParaRPr lang="en-GB"/>
          </a:p>
          <a:p>
            <a:pPr marL="285750" indent="-285750">
              <a:buFont typeface="Arial"/>
              <a:buChar char="•"/>
            </a:pPr>
            <a:r>
              <a:rPr lang="en-US" dirty="0"/>
              <a:t>reductions in crime levels,</a:t>
            </a:r>
            <a:endParaRPr lang="en-GB" dirty="0"/>
          </a:p>
          <a:p>
            <a:pPr marL="285750" indent="-285750">
              <a:buFont typeface="Arial"/>
              <a:buChar char="•"/>
            </a:pPr>
            <a:r>
              <a:rPr lang="en-US" dirty="0"/>
              <a:t>changes in </a:t>
            </a:r>
            <a:r>
              <a:rPr lang="en-US" dirty="0" err="1"/>
              <a:t>behaviour</a:t>
            </a:r>
            <a:r>
              <a:rPr lang="en-US" dirty="0"/>
              <a:t>,</a:t>
            </a:r>
            <a:endParaRPr lang="en-GB" dirty="0"/>
          </a:p>
          <a:p>
            <a:pPr marL="285750" indent="-285750">
              <a:buFont typeface="Arial"/>
              <a:buChar char="•"/>
            </a:pPr>
            <a:r>
              <a:rPr lang="en-US" dirty="0"/>
              <a:t>reductions in harm,</a:t>
            </a:r>
            <a:endParaRPr lang="en-GB" dirty="0"/>
          </a:p>
          <a:p>
            <a:pPr marL="285750" indent="-285750">
              <a:buFont typeface="Arial"/>
              <a:buChar char="•"/>
            </a:pPr>
            <a:r>
              <a:rPr lang="en-US" dirty="0"/>
              <a:t>improvements in victim confidence or public perceptions of safety.</a:t>
            </a:r>
            <a:endParaRPr lang="en-GB" dirty="0"/>
          </a:p>
          <a:p>
            <a:r>
              <a:rPr lang="en-US" dirty="0"/>
              <a:t>This helps shift the focus from </a:t>
            </a:r>
            <a:r>
              <a:rPr lang="en-US" b="1" dirty="0"/>
              <a:t>what police did</a:t>
            </a:r>
            <a:r>
              <a:rPr lang="en-US" dirty="0"/>
              <a:t> to </a:t>
            </a:r>
            <a:r>
              <a:rPr lang="en-US" b="1" dirty="0"/>
              <a:t>what effect policing had</a:t>
            </a:r>
            <a:r>
              <a:rPr lang="en-US" dirty="0"/>
              <a:t>.</a:t>
            </a:r>
            <a:endParaRPr lang="en-GB" dirty="0"/>
          </a:p>
          <a:p>
            <a:r>
              <a:rPr lang="en-US" dirty="0"/>
              <a:t>EBP also </a:t>
            </a:r>
            <a:r>
              <a:rPr lang="en-US" dirty="0" err="1"/>
              <a:t>emphasises</a:t>
            </a:r>
            <a:r>
              <a:rPr lang="en-US" dirty="0"/>
              <a:t> the importance of considering both </a:t>
            </a:r>
            <a:r>
              <a:rPr lang="en-US" b="1" dirty="0"/>
              <a:t>intended and unintended consequences</a:t>
            </a:r>
            <a:r>
              <a:rPr lang="en-US" dirty="0"/>
              <a:t>. For example, an intervention may reduce short‑term crime but damage community trust or increase fear. Measuring impact means assessing the full picture, not just the positive outcomes we expect to see.</a:t>
            </a:r>
            <a:endParaRPr lang="en-GB" dirty="0"/>
          </a:p>
          <a:p>
            <a:r>
              <a:rPr lang="en-US" dirty="0"/>
              <a:t>A key principle of EBP is comparison. Officers are encouraged to ask:</a:t>
            </a:r>
            <a:endParaRPr lang="en-GB" dirty="0"/>
          </a:p>
          <a:p>
            <a:pPr marL="285750" indent="-285750">
              <a:buFont typeface="Arial"/>
              <a:buChar char="•"/>
            </a:pPr>
            <a:r>
              <a:rPr lang="en-US" i="1" dirty="0"/>
              <a:t>What happened after we introduced this approach?</a:t>
            </a:r>
            <a:endParaRPr lang="en-GB" dirty="0"/>
          </a:p>
          <a:p>
            <a:pPr marL="285750" indent="-285750">
              <a:buFont typeface="Arial"/>
              <a:buChar char="•"/>
            </a:pPr>
            <a:r>
              <a:rPr lang="en-US" i="1" dirty="0"/>
              <a:t>What would likely have happened if we had done nothing or used a different tactic?</a:t>
            </a:r>
            <a:endParaRPr lang="en-GB" dirty="0"/>
          </a:p>
          <a:p>
            <a:r>
              <a:rPr lang="en-US" dirty="0"/>
              <a:t>This comparison helps determine whether the policing response actually caused the change, rather than the change occurring naturally or due to wider social factors.</a:t>
            </a:r>
            <a:endParaRPr lang="en-GB" dirty="0"/>
          </a:p>
          <a:p>
            <a:r>
              <a:rPr lang="en-US" dirty="0"/>
              <a:t>The main talking point for this slide is that </a:t>
            </a:r>
            <a:r>
              <a:rPr lang="en-US" b="1" dirty="0"/>
              <a:t>impact is about real‑world difference</a:t>
            </a:r>
            <a:r>
              <a:rPr lang="en-US" dirty="0"/>
              <a:t>, not effort. Working harder does not automatically mean working more effectively. EBP encourages police to use evidence to assess whether time, resources, and activity translate into safer communities and reduced harm.</a:t>
            </a:r>
            <a:endParaRPr lang="en-GB" dirty="0"/>
          </a:p>
          <a:p>
            <a:r>
              <a:rPr lang="en-US" dirty="0"/>
              <a:t>By focusing on outcomes, Evidence‑Based Policing promotes accountability, learning, and continuous improvement. It allows policing to adapt based on what works, what does not, and what can be done better next time.</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34</a:t>
            </a:fld>
            <a:endParaRPr lang="en-GB"/>
          </a:p>
        </p:txBody>
      </p:sp>
    </p:spTree>
    <p:extLst>
      <p:ext uri="{BB962C8B-B14F-4D97-AF65-F5344CB8AC3E}">
        <p14:creationId xmlns:p14="http://schemas.microsoft.com/office/powerpoint/2010/main" val="177061377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Evidence‑Based Policing requires officers to focus on </a:t>
            </a:r>
            <a:r>
              <a:rPr lang="en-US" b="1"/>
              <a:t>measuring outcomes</a:t>
            </a:r>
            <a:r>
              <a:rPr lang="en-US"/>
              <a:t>, not just recording activity. This means it is not enough to say that policing was “busy” or that more patrols, stops, or arrests took place. What matters is </a:t>
            </a:r>
            <a:r>
              <a:rPr lang="en-US" b="1"/>
              <a:t>whether these actions actually made a difference</a:t>
            </a:r>
            <a:r>
              <a:rPr lang="en-US"/>
              <a:t>.</a:t>
            </a:r>
          </a:p>
          <a:p>
            <a:r>
              <a:rPr lang="en-US" dirty="0"/>
              <a:t>In EBP, officers are encouraged to look for </a:t>
            </a:r>
            <a:r>
              <a:rPr lang="en-US" b="1" dirty="0"/>
              <a:t>changes in outcomes</a:t>
            </a:r>
            <a:r>
              <a:rPr lang="en-US" dirty="0"/>
              <a:t>, such as:</a:t>
            </a:r>
            <a:endParaRPr lang="en-GB" dirty="0"/>
          </a:p>
          <a:p>
            <a:pPr marL="285750" indent="-285750">
              <a:buFont typeface="Arial"/>
              <a:buChar char="•"/>
            </a:pPr>
            <a:r>
              <a:rPr lang="en-US" dirty="0"/>
              <a:t>reductions in crime levels,</a:t>
            </a:r>
            <a:endParaRPr lang="en-GB" dirty="0"/>
          </a:p>
          <a:p>
            <a:pPr marL="285750" indent="-285750">
              <a:buFont typeface="Arial"/>
              <a:buChar char="•"/>
            </a:pPr>
            <a:r>
              <a:rPr lang="en-US" dirty="0"/>
              <a:t>changes in </a:t>
            </a:r>
            <a:r>
              <a:rPr lang="en-US" dirty="0" err="1"/>
              <a:t>behaviour</a:t>
            </a:r>
            <a:r>
              <a:rPr lang="en-US" dirty="0"/>
              <a:t>,</a:t>
            </a:r>
            <a:endParaRPr lang="en-GB" dirty="0"/>
          </a:p>
          <a:p>
            <a:pPr marL="285750" indent="-285750">
              <a:buFont typeface="Arial"/>
              <a:buChar char="•"/>
            </a:pPr>
            <a:r>
              <a:rPr lang="en-US" dirty="0"/>
              <a:t>reductions in harm,</a:t>
            </a:r>
            <a:endParaRPr lang="en-GB" dirty="0"/>
          </a:p>
          <a:p>
            <a:pPr marL="285750" indent="-285750">
              <a:buFont typeface="Arial"/>
              <a:buChar char="•"/>
            </a:pPr>
            <a:r>
              <a:rPr lang="en-US" dirty="0"/>
              <a:t>improvements in victim confidence or public perceptions of safety.</a:t>
            </a:r>
            <a:endParaRPr lang="en-GB" dirty="0"/>
          </a:p>
          <a:p>
            <a:r>
              <a:rPr lang="en-US" dirty="0"/>
              <a:t>This helps shift the focus from </a:t>
            </a:r>
            <a:r>
              <a:rPr lang="en-US" b="1" dirty="0"/>
              <a:t>what police did</a:t>
            </a:r>
            <a:r>
              <a:rPr lang="en-US" dirty="0"/>
              <a:t> to </a:t>
            </a:r>
            <a:r>
              <a:rPr lang="en-US" b="1" dirty="0"/>
              <a:t>what effect policing had</a:t>
            </a:r>
            <a:r>
              <a:rPr lang="en-US" dirty="0"/>
              <a:t>.</a:t>
            </a:r>
            <a:endParaRPr lang="en-GB" dirty="0"/>
          </a:p>
          <a:p>
            <a:r>
              <a:rPr lang="en-US" dirty="0"/>
              <a:t>EBP also </a:t>
            </a:r>
            <a:r>
              <a:rPr lang="en-US" dirty="0" err="1"/>
              <a:t>emphasises</a:t>
            </a:r>
            <a:r>
              <a:rPr lang="en-US" dirty="0"/>
              <a:t> the importance of considering both </a:t>
            </a:r>
            <a:r>
              <a:rPr lang="en-US" b="1" dirty="0"/>
              <a:t>intended and unintended consequences</a:t>
            </a:r>
            <a:r>
              <a:rPr lang="en-US" dirty="0"/>
              <a:t>. For example, an intervention may reduce short‑term crime but damage community trust or increase fear. Measuring impact means assessing the full picture, not just the positive outcomes we expect to see.</a:t>
            </a:r>
            <a:endParaRPr lang="en-GB" dirty="0"/>
          </a:p>
          <a:p>
            <a:r>
              <a:rPr lang="en-US" dirty="0"/>
              <a:t>A key principle of EBP is comparison. Officers are encouraged to ask:</a:t>
            </a:r>
            <a:endParaRPr lang="en-GB" dirty="0"/>
          </a:p>
          <a:p>
            <a:pPr marL="285750" indent="-285750">
              <a:buFont typeface="Arial"/>
              <a:buChar char="•"/>
            </a:pPr>
            <a:r>
              <a:rPr lang="en-US" i="1" dirty="0"/>
              <a:t>What happened after we introduced this approach?</a:t>
            </a:r>
            <a:endParaRPr lang="en-GB" dirty="0"/>
          </a:p>
          <a:p>
            <a:pPr marL="285750" indent="-285750">
              <a:buFont typeface="Arial"/>
              <a:buChar char="•"/>
            </a:pPr>
            <a:r>
              <a:rPr lang="en-US" i="1" dirty="0"/>
              <a:t>What would likely have happened if we had done nothing or used a different tactic?</a:t>
            </a:r>
            <a:endParaRPr lang="en-GB" dirty="0"/>
          </a:p>
          <a:p>
            <a:r>
              <a:rPr lang="en-US" dirty="0"/>
              <a:t>This comparison helps determine whether the policing response actually caused the change, rather than the change occurring naturally or due to wider social factors.</a:t>
            </a:r>
            <a:endParaRPr lang="en-GB" dirty="0"/>
          </a:p>
          <a:p>
            <a:r>
              <a:rPr lang="en-US" dirty="0"/>
              <a:t>The main talking point for this slide is that </a:t>
            </a:r>
            <a:r>
              <a:rPr lang="en-US" b="1" dirty="0"/>
              <a:t>impact is about real‑world difference</a:t>
            </a:r>
            <a:r>
              <a:rPr lang="en-US" dirty="0"/>
              <a:t>, not effort. Working harder does not automatically mean working more effectively. EBP encourages police to use evidence to assess whether time, resources, and activity translate into safer communities and reduced harm.</a:t>
            </a:r>
            <a:endParaRPr lang="en-GB" dirty="0"/>
          </a:p>
          <a:p>
            <a:r>
              <a:rPr lang="en-US" dirty="0"/>
              <a:t>By focusing on outcomes, Evidence‑Based Policing promotes accountability, learning, and continuous improvement. It allows policing to adapt based on what works, what does not, and what can be done better next time.</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35</a:t>
            </a:fld>
            <a:endParaRPr lang="en-GB"/>
          </a:p>
        </p:txBody>
      </p:sp>
    </p:spTree>
    <p:extLst>
      <p:ext uri="{BB962C8B-B14F-4D97-AF65-F5344CB8AC3E}">
        <p14:creationId xmlns:p14="http://schemas.microsoft.com/office/powerpoint/2010/main" val="325816544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One of the key strengths of </a:t>
            </a:r>
            <a:r>
              <a:rPr lang="en-US" b="1"/>
              <a:t>Evidence‑Based Policing</a:t>
            </a:r>
            <a:r>
              <a:rPr lang="en-US"/>
              <a:t> is that it challenges the mindset of </a:t>
            </a:r>
            <a:r>
              <a:rPr lang="en-US" i="1"/>
              <a:t>“we’ve always done it this way”</a:t>
            </a:r>
            <a:r>
              <a:rPr lang="en-US"/>
              <a:t>. In policing, many practices are repeated because they are familiar or traditional, not necessarily because they are proven to be effective.</a:t>
            </a:r>
          </a:p>
          <a:p>
            <a:r>
              <a:rPr lang="en-US" dirty="0"/>
              <a:t>EBP encourages officers to </a:t>
            </a:r>
            <a:r>
              <a:rPr lang="en-US" b="1" dirty="0"/>
              <a:t>question existing practices</a:t>
            </a:r>
            <a:r>
              <a:rPr lang="en-US" dirty="0"/>
              <a:t> and ask an important professional question:</a:t>
            </a:r>
            <a:endParaRPr lang="en-GB" dirty="0"/>
          </a:p>
          <a:p>
            <a:pPr marL="285750" indent="-285750">
              <a:buFont typeface="Arial"/>
              <a:buChar char="•"/>
            </a:pPr>
            <a:r>
              <a:rPr lang="en-US" i="1" dirty="0"/>
              <a:t>Is there evidence that this approach actually works?</a:t>
            </a:r>
            <a:endParaRPr lang="en-GB" dirty="0"/>
          </a:p>
          <a:p>
            <a:r>
              <a:rPr lang="en-US" dirty="0"/>
              <a:t>This does not mean </a:t>
            </a:r>
            <a:r>
              <a:rPr lang="en-US" dirty="0" err="1"/>
              <a:t>criticising</a:t>
            </a:r>
            <a:r>
              <a:rPr lang="en-US" dirty="0"/>
              <a:t> officers or dismissing experience. Instead, it </a:t>
            </a:r>
            <a:r>
              <a:rPr lang="en-US" dirty="0" err="1"/>
              <a:t>recognises</a:t>
            </a:r>
            <a:r>
              <a:rPr lang="en-US" dirty="0"/>
              <a:t> that policing operates in a changing social environment and that </a:t>
            </a:r>
            <a:r>
              <a:rPr lang="en-US" b="1" dirty="0"/>
              <a:t>what worked in the past may not work now</a:t>
            </a:r>
            <a:r>
              <a:rPr lang="en-US" dirty="0"/>
              <a:t>, or may have unintended consequences.</a:t>
            </a:r>
            <a:endParaRPr lang="en-GB" dirty="0"/>
          </a:p>
          <a:p>
            <a:r>
              <a:rPr lang="en-US" dirty="0"/>
              <a:t>By encouraging reflection, EBP helps officers identify:</a:t>
            </a:r>
            <a:endParaRPr lang="en-GB" dirty="0"/>
          </a:p>
          <a:p>
            <a:pPr marL="285750" indent="-285750">
              <a:buFont typeface="Arial"/>
              <a:buChar char="•"/>
            </a:pPr>
            <a:r>
              <a:rPr lang="en-US" b="1" dirty="0"/>
              <a:t>outdated methods</a:t>
            </a:r>
            <a:r>
              <a:rPr lang="en-US" dirty="0"/>
              <a:t> that no longer reduce crime or harm,</a:t>
            </a:r>
            <a:endParaRPr lang="en-GB" dirty="0"/>
          </a:p>
          <a:p>
            <a:pPr marL="285750" indent="-285750">
              <a:buFont typeface="Arial"/>
              <a:buChar char="•"/>
            </a:pPr>
            <a:r>
              <a:rPr lang="en-US" dirty="0"/>
              <a:t>practices that consume resources without clear benefit,</a:t>
            </a:r>
            <a:endParaRPr lang="en-GB" dirty="0"/>
          </a:p>
          <a:p>
            <a:pPr marL="285750" indent="-285750">
              <a:buFont typeface="Arial"/>
              <a:buChar char="•"/>
            </a:pPr>
            <a:r>
              <a:rPr lang="en-US" dirty="0"/>
              <a:t>approaches that may negatively affect public trust or legitimacy.</a:t>
            </a:r>
            <a:endParaRPr lang="en-GB" dirty="0"/>
          </a:p>
          <a:p>
            <a:r>
              <a:rPr lang="en-US" dirty="0"/>
              <a:t>EBP also </a:t>
            </a:r>
            <a:r>
              <a:rPr lang="en-US" b="1" dirty="0"/>
              <a:t>promotes innovation and continuous improvement</a:t>
            </a:r>
            <a:r>
              <a:rPr lang="en-US" dirty="0"/>
              <a:t>. When officers use research, data, and evaluation, they can test new approaches, learn from results, and adapt practice based on evidence rather than habit.</a:t>
            </a:r>
            <a:endParaRPr lang="en-GB" dirty="0"/>
          </a:p>
          <a:p>
            <a:r>
              <a:rPr lang="en-US" dirty="0"/>
              <a:t>Importantly, this approach supports professional development. Officers are not just “doing the job” — they are </a:t>
            </a:r>
            <a:r>
              <a:rPr lang="en-US" b="1" dirty="0"/>
              <a:t>learning from it</a:t>
            </a:r>
            <a:r>
              <a:rPr lang="en-US" dirty="0"/>
              <a:t>, improving decision‑making, and refining tactics to better meet community needs.</a:t>
            </a:r>
            <a:endParaRPr lang="en-GB" dirty="0"/>
          </a:p>
          <a:p>
            <a:r>
              <a:rPr lang="en-US" dirty="0"/>
              <a:t>The key talking point for this slide is that </a:t>
            </a:r>
            <a:r>
              <a:rPr lang="en-US" b="1" dirty="0"/>
              <a:t>EBP helps policing evolve</a:t>
            </a:r>
            <a:r>
              <a:rPr lang="en-US" dirty="0"/>
              <a:t>. It allows policing to respond to:</a:t>
            </a:r>
            <a:endParaRPr lang="en-GB" dirty="0"/>
          </a:p>
          <a:p>
            <a:pPr marL="285750" indent="-285750">
              <a:buFont typeface="Arial"/>
              <a:buChar char="•"/>
            </a:pPr>
            <a:r>
              <a:rPr lang="en-US" dirty="0"/>
              <a:t>new research,</a:t>
            </a:r>
            <a:endParaRPr lang="en-GB" dirty="0"/>
          </a:p>
          <a:p>
            <a:pPr marL="285750" indent="-285750">
              <a:buFont typeface="Arial"/>
              <a:buChar char="•"/>
            </a:pPr>
            <a:r>
              <a:rPr lang="en-US" dirty="0"/>
              <a:t>changing crime patterns,</a:t>
            </a:r>
            <a:endParaRPr lang="en-GB" dirty="0"/>
          </a:p>
          <a:p>
            <a:pPr marL="285750" indent="-285750">
              <a:buFont typeface="Arial"/>
              <a:buChar char="•"/>
            </a:pPr>
            <a:r>
              <a:rPr lang="en-US" dirty="0"/>
              <a:t>shifting community expectations,</a:t>
            </a:r>
            <a:endParaRPr lang="en-GB" dirty="0"/>
          </a:p>
          <a:p>
            <a:pPr marL="285750" indent="-285750">
              <a:buFont typeface="Arial"/>
              <a:buChar char="•"/>
            </a:pPr>
            <a:r>
              <a:rPr lang="en-US" dirty="0"/>
              <a:t>and wider social change.</a:t>
            </a:r>
            <a:endParaRPr lang="en-GB" dirty="0"/>
          </a:p>
          <a:p>
            <a:r>
              <a:rPr lang="en-US" dirty="0"/>
              <a:t>Rather than policing standing still, Evidence‑Based Policing encourages a culture of </a:t>
            </a:r>
            <a:r>
              <a:rPr lang="en-US" b="1" dirty="0"/>
              <a:t>learning, reflection, and improvement</a:t>
            </a:r>
            <a:r>
              <a:rPr lang="en-US" dirty="0"/>
              <a:t>, which ultimately leads to more effective, fair, and legitimate policing.</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36</a:t>
            </a:fld>
            <a:endParaRPr lang="en-GB"/>
          </a:p>
        </p:txBody>
      </p:sp>
    </p:spTree>
    <p:extLst>
      <p:ext uri="{BB962C8B-B14F-4D97-AF65-F5344CB8AC3E}">
        <p14:creationId xmlns:p14="http://schemas.microsoft.com/office/powerpoint/2010/main" val="168766933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When Sherman was discussing the emergence of EBP he made the following observation.</a:t>
            </a:r>
          </a:p>
          <a:p>
            <a:r>
              <a:rPr lang="en-US">
                <a:ea typeface="Calibri"/>
                <a:cs typeface="Calibri"/>
              </a:rPr>
              <a:t>Within policing, one of the many ways newly recruited officers learn is through observations. Observation allows you to identify how to behave in a certain situation which you may adopt and start to imitate, learning through the social environment.</a:t>
            </a:r>
          </a:p>
          <a:p>
            <a:r>
              <a:rPr lang="en-US">
                <a:ea typeface="Calibri"/>
                <a:cs typeface="Calibri"/>
              </a:rPr>
              <a:t>Officers also undertake experiential learning, learning from own experiences. By doing this they are likely to adapt their practices and thinking based on their own experiences.</a:t>
            </a:r>
          </a:p>
          <a:p>
            <a:r>
              <a:rPr lang="en-US">
                <a:ea typeface="Calibri"/>
                <a:cs typeface="Calibri"/>
              </a:rPr>
              <a:t>The danger is the view and approach can be narrow.</a:t>
            </a: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37</a:t>
            </a:fld>
            <a:endParaRPr lang="en-GB"/>
          </a:p>
        </p:txBody>
      </p:sp>
    </p:spTree>
    <p:extLst>
      <p:ext uri="{BB962C8B-B14F-4D97-AF65-F5344CB8AC3E}">
        <p14:creationId xmlns:p14="http://schemas.microsoft.com/office/powerpoint/2010/main" val="166297343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38</a:t>
            </a:fld>
            <a:endParaRPr lang="en-GB"/>
          </a:p>
        </p:txBody>
      </p:sp>
    </p:spTree>
    <p:extLst>
      <p:ext uri="{BB962C8B-B14F-4D97-AF65-F5344CB8AC3E}">
        <p14:creationId xmlns:p14="http://schemas.microsoft.com/office/powerpoint/2010/main" val="405159767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39</a:t>
            </a:fld>
            <a:endParaRPr lang="en-GB"/>
          </a:p>
        </p:txBody>
      </p:sp>
    </p:spTree>
    <p:extLst>
      <p:ext uri="{BB962C8B-B14F-4D97-AF65-F5344CB8AC3E}">
        <p14:creationId xmlns:p14="http://schemas.microsoft.com/office/powerpoint/2010/main" val="410299401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40</a:t>
            </a:fld>
            <a:endParaRPr lang="en-GB"/>
          </a:p>
        </p:txBody>
      </p:sp>
    </p:spTree>
    <p:extLst>
      <p:ext uri="{BB962C8B-B14F-4D97-AF65-F5344CB8AC3E}">
        <p14:creationId xmlns:p14="http://schemas.microsoft.com/office/powerpoint/2010/main" val="343980721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solidFill>
                  <a:srgbClr val="0A0A0A"/>
                </a:solidFill>
                <a:highlight>
                  <a:srgbClr val="FFFFFF"/>
                </a:highlight>
              </a:rPr>
              <a:t>The ATLAS Problem-Solving Model</a:t>
            </a:r>
            <a:br>
              <a:rPr lang="en-US" b="1" dirty="0">
                <a:highlight>
                  <a:srgbClr val="FFFFFF"/>
                </a:highlight>
                <a:cs typeface="+mn-lt"/>
              </a:rPr>
            </a:br>
            <a:r>
              <a:rPr lang="en-US" b="1" dirty="0">
                <a:solidFill>
                  <a:srgbClr val="0A0A0A"/>
                </a:solidFill>
                <a:highlight>
                  <a:srgbClr val="FFFFFF"/>
                </a:highlight>
              </a:rPr>
              <a:t>This mnemonic helps police use evidence to improve practice: </a:t>
            </a:r>
            <a:endParaRPr lang="en-US" dirty="0"/>
          </a:p>
          <a:p>
            <a:pPr marL="285750" indent="-285750">
              <a:buFont typeface="Arial"/>
              <a:buChar char="•"/>
            </a:pPr>
            <a:r>
              <a:rPr lang="en-US" b="1" dirty="0">
                <a:solidFill>
                  <a:srgbClr val="0A0A0A"/>
                </a:solidFill>
                <a:highlight>
                  <a:srgbClr val="FFFFFF"/>
                </a:highlight>
              </a:rPr>
              <a:t>Ask</a:t>
            </a:r>
            <a:r>
              <a:rPr lang="en-US" dirty="0">
                <a:solidFill>
                  <a:srgbClr val="0A0A0A"/>
                </a:solidFill>
                <a:highlight>
                  <a:srgbClr val="FFFFFF"/>
                </a:highlight>
              </a:rPr>
              <a:t>: Understand the problem deeply, question current practices, and build hypotheses.</a:t>
            </a:r>
            <a:endParaRPr lang="en-GB" dirty="0"/>
          </a:p>
          <a:p>
            <a:pPr marL="285750" indent="-285750">
              <a:buFont typeface="Arial"/>
              <a:buChar char="•"/>
            </a:pPr>
            <a:r>
              <a:rPr lang="en-US" b="1" dirty="0">
                <a:solidFill>
                  <a:srgbClr val="0A0A0A"/>
                </a:solidFill>
                <a:highlight>
                  <a:srgbClr val="FFFFFF"/>
                </a:highlight>
              </a:rPr>
              <a:t>Test</a:t>
            </a:r>
            <a:r>
              <a:rPr lang="en-US" dirty="0">
                <a:solidFill>
                  <a:srgbClr val="0A0A0A"/>
                </a:solidFill>
                <a:highlight>
                  <a:srgbClr val="FFFFFF"/>
                </a:highlight>
              </a:rPr>
              <a:t>: Experiment with new ideas or interventions, gathering evidence.</a:t>
            </a:r>
            <a:endParaRPr lang="en-GB" dirty="0"/>
          </a:p>
          <a:p>
            <a:pPr marL="285750" indent="-285750">
              <a:buFont typeface="Arial"/>
              <a:buChar char="•"/>
            </a:pPr>
            <a:r>
              <a:rPr lang="en-US" b="1" dirty="0">
                <a:solidFill>
                  <a:srgbClr val="0A0A0A"/>
                </a:solidFill>
                <a:highlight>
                  <a:srgbClr val="FFFFFF"/>
                </a:highlight>
              </a:rPr>
              <a:t>Learn</a:t>
            </a:r>
            <a:r>
              <a:rPr lang="en-US" dirty="0">
                <a:solidFill>
                  <a:srgbClr val="0A0A0A"/>
                </a:solidFill>
                <a:highlight>
                  <a:srgbClr val="FFFFFF"/>
                </a:highlight>
              </a:rPr>
              <a:t>: Analyze results to understand what worked and why, reviewing successes and failures.</a:t>
            </a:r>
            <a:endParaRPr lang="en-GB" dirty="0"/>
          </a:p>
          <a:p>
            <a:pPr marL="285750" indent="-285750">
              <a:buFont typeface="Arial"/>
              <a:buChar char="•"/>
            </a:pPr>
            <a:r>
              <a:rPr lang="en-US" b="1" dirty="0">
                <a:solidFill>
                  <a:srgbClr val="0A0A0A"/>
                </a:solidFill>
                <a:highlight>
                  <a:srgbClr val="FFFFFF"/>
                </a:highlight>
              </a:rPr>
              <a:t>Adapt</a:t>
            </a:r>
            <a:r>
              <a:rPr lang="en-US" dirty="0">
                <a:solidFill>
                  <a:srgbClr val="0A0A0A"/>
                </a:solidFill>
                <a:highlight>
                  <a:srgbClr val="FFFFFF"/>
                </a:highlight>
              </a:rPr>
              <a:t>: Adjust strategies based on learning to improve effectiveness.</a:t>
            </a:r>
            <a:endParaRPr lang="en-GB" dirty="0"/>
          </a:p>
          <a:p>
            <a:pPr marL="285750" indent="-285750">
              <a:buFont typeface="Arial"/>
              <a:buChar char="•"/>
            </a:pPr>
            <a:r>
              <a:rPr lang="en-US" b="1" dirty="0">
                <a:solidFill>
                  <a:srgbClr val="0A0A0A"/>
                </a:solidFill>
                <a:highlight>
                  <a:srgbClr val="FFFFFF"/>
                </a:highlight>
              </a:rPr>
              <a:t>Share</a:t>
            </a:r>
            <a:r>
              <a:rPr lang="en-US" dirty="0">
                <a:solidFill>
                  <a:srgbClr val="0A0A0A"/>
                </a:solidFill>
                <a:highlight>
                  <a:srgbClr val="FFFFFF"/>
                </a:highlight>
              </a:rPr>
              <a:t>: Disseminate findings and best practices with colleagues and partners</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41</a:t>
            </a:fld>
            <a:endParaRPr lang="en-GB"/>
          </a:p>
        </p:txBody>
      </p:sp>
    </p:spTree>
    <p:extLst>
      <p:ext uri="{BB962C8B-B14F-4D97-AF65-F5344CB8AC3E}">
        <p14:creationId xmlns:p14="http://schemas.microsoft.com/office/powerpoint/2010/main" val="191381409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42</a:t>
            </a:fld>
            <a:endParaRPr lang="en-GB"/>
          </a:p>
        </p:txBody>
      </p:sp>
    </p:spTree>
    <p:extLst>
      <p:ext uri="{BB962C8B-B14F-4D97-AF65-F5344CB8AC3E}">
        <p14:creationId xmlns:p14="http://schemas.microsoft.com/office/powerpoint/2010/main" val="132887924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b="1" dirty="0">
                <a:cs typeface="+mn-lt"/>
              </a:rPr>
            </a:br>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43</a:t>
            </a:fld>
            <a:endParaRPr lang="en-GB"/>
          </a:p>
        </p:txBody>
      </p:sp>
    </p:spTree>
    <p:extLst>
      <p:ext uri="{BB962C8B-B14F-4D97-AF65-F5344CB8AC3E}">
        <p14:creationId xmlns:p14="http://schemas.microsoft.com/office/powerpoint/2010/main" val="402178844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44</a:t>
            </a:fld>
            <a:endParaRPr lang="en-GB"/>
          </a:p>
        </p:txBody>
      </p:sp>
    </p:spTree>
    <p:extLst>
      <p:ext uri="{BB962C8B-B14F-4D97-AF65-F5344CB8AC3E}">
        <p14:creationId xmlns:p14="http://schemas.microsoft.com/office/powerpoint/2010/main" val="35889606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45</a:t>
            </a:fld>
            <a:endParaRPr lang="en-GB"/>
          </a:p>
        </p:txBody>
      </p:sp>
    </p:spTree>
    <p:extLst>
      <p:ext uri="{BB962C8B-B14F-4D97-AF65-F5344CB8AC3E}">
        <p14:creationId xmlns:p14="http://schemas.microsoft.com/office/powerpoint/2010/main" val="413422655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46</a:t>
            </a:fld>
            <a:endParaRPr lang="en-GB"/>
          </a:p>
        </p:txBody>
      </p:sp>
    </p:spTree>
    <p:extLst>
      <p:ext uri="{BB962C8B-B14F-4D97-AF65-F5344CB8AC3E}">
        <p14:creationId xmlns:p14="http://schemas.microsoft.com/office/powerpoint/2010/main" val="34224465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47</a:t>
            </a:fld>
            <a:endParaRPr lang="en-GB"/>
          </a:p>
        </p:txBody>
      </p:sp>
    </p:spTree>
    <p:extLst>
      <p:ext uri="{BB962C8B-B14F-4D97-AF65-F5344CB8AC3E}">
        <p14:creationId xmlns:p14="http://schemas.microsoft.com/office/powerpoint/2010/main" val="419198246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48</a:t>
            </a:fld>
            <a:endParaRPr lang="en-GB"/>
          </a:p>
        </p:txBody>
      </p:sp>
    </p:spTree>
    <p:extLst>
      <p:ext uri="{BB962C8B-B14F-4D97-AF65-F5344CB8AC3E}">
        <p14:creationId xmlns:p14="http://schemas.microsoft.com/office/powerpoint/2010/main" val="269912172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237B5ECF-E61F-4BB0-8DEF-7F905D39C75F}" type="slidenum">
              <a:rPr lang="en-GB"/>
              <a:t>49</a:t>
            </a:fld>
            <a:endParaRPr lang="en-GB"/>
          </a:p>
        </p:txBody>
      </p:sp>
      <p:sp>
        <p:nvSpPr>
          <p:cNvPr id="6" name="Notes Placeholder 5">
            <a:extLst>
              <a:ext uri="{FF2B5EF4-FFF2-40B4-BE49-F238E27FC236}">
                <a16:creationId xmlns:a16="http://schemas.microsoft.com/office/drawing/2014/main" id="{A14C2E4E-2369-FA96-2F31-87B29664BACA}"/>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283734040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50</a:t>
            </a:fld>
            <a:endParaRPr lang="en-GB"/>
          </a:p>
        </p:txBody>
      </p:sp>
    </p:spTree>
    <p:extLst>
      <p:ext uri="{BB962C8B-B14F-4D97-AF65-F5344CB8AC3E}">
        <p14:creationId xmlns:p14="http://schemas.microsoft.com/office/powerpoint/2010/main" val="85100298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The OSARA model is an approach adopted by Problem- oriented policing (POP) and is used to help approach an evidence based project.</a:t>
            </a:r>
          </a:p>
        </p:txBody>
      </p:sp>
      <p:sp>
        <p:nvSpPr>
          <p:cNvPr id="4" name="Slide Number Placeholder 3"/>
          <p:cNvSpPr>
            <a:spLocks noGrp="1"/>
          </p:cNvSpPr>
          <p:nvPr>
            <p:ph type="sldNum" sz="quarter" idx="5"/>
          </p:nvPr>
        </p:nvSpPr>
        <p:spPr/>
        <p:txBody>
          <a:bodyPr/>
          <a:lstStyle/>
          <a:p>
            <a:fld id="{237B5ECF-E61F-4BB0-8DEF-7F905D39C75F}" type="slidenum">
              <a:rPr lang="en-GB"/>
              <a:t>51</a:t>
            </a:fld>
            <a:endParaRPr lang="en-GB"/>
          </a:p>
        </p:txBody>
      </p:sp>
    </p:spTree>
    <p:extLst>
      <p:ext uri="{BB962C8B-B14F-4D97-AF65-F5344CB8AC3E}">
        <p14:creationId xmlns:p14="http://schemas.microsoft.com/office/powerpoint/2010/main" val="77334693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52</a:t>
            </a:fld>
            <a:endParaRPr lang="en-GB"/>
          </a:p>
        </p:txBody>
      </p:sp>
    </p:spTree>
    <p:extLst>
      <p:ext uri="{BB962C8B-B14F-4D97-AF65-F5344CB8AC3E}">
        <p14:creationId xmlns:p14="http://schemas.microsoft.com/office/powerpoint/2010/main" val="233577545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Who is affected? • </a:t>
            </a:r>
          </a:p>
          <a:p>
            <a:r>
              <a:rPr lang="en-US"/>
              <a:t>Why is this person or item being targeted (e.g., person harassed each day as pass offender on way to work)? </a:t>
            </a:r>
            <a:endParaRPr lang="en-US" err="1"/>
          </a:p>
          <a:p>
            <a:r>
              <a:rPr lang="en-US"/>
              <a:t>• What characteristics make the problem likely to recur (e.g., loneliness increases likelihood of romance fraud)? </a:t>
            </a:r>
          </a:p>
          <a:p>
            <a:r>
              <a:rPr lang="en-US"/>
              <a:t>• Is repeat </a:t>
            </a:r>
            <a:r>
              <a:rPr lang="en-US" err="1"/>
              <a:t>victimisation</a:t>
            </a:r>
            <a:r>
              <a:rPr lang="en-US"/>
              <a:t> occurring? </a:t>
            </a:r>
          </a:p>
          <a:p>
            <a:r>
              <a:rPr lang="en-US"/>
              <a:t>• Why is this person vulnerable to this specific problem (e.g., victim’s dementia increases the chance of them going missing) Who or what is the cause?</a:t>
            </a:r>
          </a:p>
          <a:p>
            <a:r>
              <a:rPr lang="en-US"/>
              <a:t> • Why are they causing the problem? </a:t>
            </a:r>
          </a:p>
          <a:p>
            <a:r>
              <a:rPr lang="en-US"/>
              <a:t>• What objectives/motives do they have (e.g., cancelled after-school clubs mean youths gather and cause ASB)? </a:t>
            </a:r>
          </a:p>
          <a:p>
            <a:r>
              <a:rPr lang="en-US"/>
              <a:t>• What are their characteristics that mean the problem recurs? • What risks (or lack of) come with offending?</a:t>
            </a:r>
          </a:p>
          <a:p>
            <a:r>
              <a:rPr lang="en-US"/>
              <a:t> • What facilitates their offending (e.g., drinking alcohol increases the offender's propensity for violence)? </a:t>
            </a:r>
          </a:p>
          <a:p>
            <a:r>
              <a:rPr lang="en-US"/>
              <a:t>• How do they access the location (e.g., by car or on foot)? • What is their MO (mode of operating)? </a:t>
            </a:r>
          </a:p>
          <a:p>
            <a:r>
              <a:rPr lang="en-US"/>
              <a:t>• What skills/resources enable them to cause the problem? Where is it happening? </a:t>
            </a:r>
          </a:p>
          <a:p>
            <a:r>
              <a:rPr lang="en-US"/>
              <a:t>• Why does it occur here (e.g., poor physical design, secluded, lack of lighting, hiding spots, Broken Windows Theory)? </a:t>
            </a:r>
          </a:p>
          <a:p>
            <a:r>
              <a:rPr lang="en-US"/>
              <a:t>• Is there a hot spot? If there is- why, if not- what do different locations have in common (e.g., is there a high footfall- so there are lots of potential victims, or low security measures)?</a:t>
            </a:r>
          </a:p>
          <a:p>
            <a:r>
              <a:rPr lang="en-US"/>
              <a:t> • Is there anything else in the area that contributes to the problem </a:t>
            </a:r>
            <a:endParaRPr lang="en-US">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53</a:t>
            </a:fld>
            <a:endParaRPr lang="en-GB"/>
          </a:p>
        </p:txBody>
      </p:sp>
    </p:spTree>
    <p:extLst>
      <p:ext uri="{BB962C8B-B14F-4D97-AF65-F5344CB8AC3E}">
        <p14:creationId xmlns:p14="http://schemas.microsoft.com/office/powerpoint/2010/main" val="298094792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54</a:t>
            </a:fld>
            <a:endParaRPr lang="en-GB"/>
          </a:p>
        </p:txBody>
      </p:sp>
    </p:spTree>
    <p:extLst>
      <p:ext uri="{BB962C8B-B14F-4D97-AF65-F5344CB8AC3E}">
        <p14:creationId xmlns:p14="http://schemas.microsoft.com/office/powerpoint/2010/main" val="104945803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Assessment:- This is where you evaluate the effectiveness of your response. It may include: </a:t>
            </a:r>
          </a:p>
          <a:p>
            <a:r>
              <a:rPr lang="en-US"/>
              <a:t>• Total elimination of the problem </a:t>
            </a:r>
          </a:p>
          <a:p>
            <a:r>
              <a:rPr lang="en-US"/>
              <a:t>• Less serious or harmful problems </a:t>
            </a:r>
          </a:p>
          <a:p>
            <a:r>
              <a:rPr lang="en-US"/>
              <a:t>• Better handling and improved response to the problem A way to see if the assessment has had any impact on the community could be: </a:t>
            </a:r>
          </a:p>
          <a:p>
            <a:r>
              <a:rPr lang="en-US"/>
              <a:t>• Reduced fear from the community in relation to the problem </a:t>
            </a:r>
          </a:p>
          <a:p>
            <a:r>
              <a:rPr lang="en-US"/>
              <a:t>• Increased use or footfall in an area </a:t>
            </a:r>
            <a:endParaRPr lang="en-US">
              <a:ea typeface="Calibri" panose="020F0502020204030204"/>
              <a:cs typeface="Calibri" panose="020F0502020204030204"/>
            </a:endParaRPr>
          </a:p>
          <a:p>
            <a:r>
              <a:rPr lang="en-US"/>
              <a:t>• Decrease in crime and incidents in relation to that location Assessment allows us to look at what effect the response had on a problem.</a:t>
            </a:r>
          </a:p>
        </p:txBody>
      </p:sp>
      <p:sp>
        <p:nvSpPr>
          <p:cNvPr id="4" name="Slide Number Placeholder 3"/>
          <p:cNvSpPr>
            <a:spLocks noGrp="1"/>
          </p:cNvSpPr>
          <p:nvPr>
            <p:ph type="sldNum" sz="quarter" idx="5"/>
          </p:nvPr>
        </p:nvSpPr>
        <p:spPr/>
        <p:txBody>
          <a:bodyPr/>
          <a:lstStyle/>
          <a:p>
            <a:fld id="{237B5ECF-E61F-4BB0-8DEF-7F905D39C75F}" type="slidenum">
              <a:rPr lang="en-GB"/>
              <a:t>55</a:t>
            </a:fld>
            <a:endParaRPr lang="en-GB"/>
          </a:p>
        </p:txBody>
      </p:sp>
    </p:spTree>
    <p:extLst>
      <p:ext uri="{BB962C8B-B14F-4D97-AF65-F5344CB8AC3E}">
        <p14:creationId xmlns:p14="http://schemas.microsoft.com/office/powerpoint/2010/main" val="161742631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56</a:t>
            </a:fld>
            <a:endParaRPr lang="en-GB"/>
          </a:p>
        </p:txBody>
      </p:sp>
    </p:spTree>
    <p:extLst>
      <p:ext uri="{BB962C8B-B14F-4D97-AF65-F5344CB8AC3E}">
        <p14:creationId xmlns:p14="http://schemas.microsoft.com/office/powerpoint/2010/main" val="209746098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57</a:t>
            </a:fld>
            <a:endParaRPr lang="en-GB"/>
          </a:p>
        </p:txBody>
      </p:sp>
    </p:spTree>
    <p:extLst>
      <p:ext uri="{BB962C8B-B14F-4D97-AF65-F5344CB8AC3E}">
        <p14:creationId xmlns:p14="http://schemas.microsoft.com/office/powerpoint/2010/main" val="37869094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2F3E8B1C-86EF-43CF-8304-249481088644}" type="datetimeFigureOut">
              <a:rPr lang="en-US" smtClean="0"/>
              <a:t>1/25/2026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728178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F3E8B1C-86EF-43CF-8304-249481088644}" type="datetimeFigureOut">
              <a:rPr lang="en-US" smtClean="0"/>
              <a:t>1/25/2026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05396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2F3E8B1C-86EF-43CF-8304-249481088644}" type="datetimeFigureOut">
              <a:rPr lang="en-US" smtClean="0"/>
              <a:t>1/25/2026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0063684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2F3E8B1C-86EF-43CF-8304-249481088644}" type="datetimeFigureOut">
              <a:rPr lang="en-US" smtClean="0"/>
              <a:t>1/25/2026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5397141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2F3E8B1C-86EF-43CF-8304-249481088644}" type="datetimeFigureOut">
              <a:rPr lang="en-US" smtClean="0"/>
              <a:t>1/25/2026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6473804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2F3E8B1C-86EF-43CF-8304-249481088644}" type="datetimeFigureOut">
              <a:rPr lang="en-US" smtClean="0"/>
              <a:t>1/25/2026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5399780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2F3E8B1C-86EF-43CF-8304-249481088644}" type="datetimeFigureOut">
              <a:rPr lang="en-US" smtClean="0"/>
              <a:t>1/25/2026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6291230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F3E8B1C-86EF-43CF-8304-249481088644}" type="datetimeFigureOut">
              <a:rPr lang="en-US" smtClean="0"/>
              <a:t>1/25/2026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3206618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2F3E8B1C-86EF-43CF-8304-249481088644}" type="datetimeFigureOut">
              <a:rPr lang="en-US" smtClean="0"/>
              <a:t>1/25/2026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1360931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2F3E8B1C-86EF-43CF-8304-249481088644}" type="datetimeFigureOut">
              <a:rPr lang="en-US" smtClean="0"/>
              <a:t>1/25/2026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1712794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F3E8B1C-86EF-43CF-8304-249481088644}" type="datetimeFigureOut">
              <a:rPr lang="en-US" smtClean="0"/>
              <a:t>1/25/2026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6121950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25/01/2026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25/01/2026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25/01/2026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25/01/2026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25/01/2026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25/01/2026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2F3E8B1C-86EF-43CF-8304-249481088644}" type="datetimeFigureOut">
              <a:rPr lang="en-US" smtClean="0"/>
              <a:pPr/>
              <a:t>1/25/2026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817190"/>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25/01/2026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J.davies2@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hyperlink" Target="https://en.wikipedia.org/wiki/Liverpool_and_Manchester_Railway" TargetMode="External"/><Relationship Id="rId2" Type="http://schemas.openxmlformats.org/officeDocument/2006/relationships/hyperlink" Target="https://en.wikipedia.org/wiki/Metropolitan_Police_Act_1829" TargetMode="External"/><Relationship Id="rId1" Type="http://schemas.openxmlformats.org/officeDocument/2006/relationships/slideLayout" Target="../slideLayouts/slideLayout13.xml"/><Relationship Id="rId5" Type="http://schemas.openxmlformats.org/officeDocument/2006/relationships/hyperlink" Target="https://en.wikipedia.org/wiki/County_and_Borough_Police_Act_1856" TargetMode="External"/><Relationship Id="rId4" Type="http://schemas.openxmlformats.org/officeDocument/2006/relationships/hyperlink" Target="https://en.wikipedia.org/wiki/Irish_Constabulary"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image" Target="../media/image22.svg"/></Relationships>
</file>

<file path=ppt/slides/_rels/slide4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s://www.youtube.com/watch?v=bfyBsRR6b1o" TargetMode="External"/><Relationship Id="rId2" Type="http://schemas.openxmlformats.org/officeDocument/2006/relationships/notesSlide" Target="../notesSlides/notesSlide35.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5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604552" y="871758"/>
            <a:ext cx="5825448" cy="3871143"/>
          </a:xfrm>
        </p:spPr>
        <p:txBody>
          <a:bodyPr>
            <a:normAutofit/>
          </a:bodyPr>
          <a:lstStyle/>
          <a:p>
            <a:r>
              <a:rPr lang="en-GB">
                <a:ea typeface="Calibri Light"/>
                <a:cs typeface="Calibri Light"/>
              </a:rPr>
              <a:t>Evidence Based &amp; Preventive Policing</a:t>
            </a:r>
            <a:endParaRPr lang="en-GB"/>
          </a:p>
        </p:txBody>
      </p:sp>
      <p:sp>
        <p:nvSpPr>
          <p:cNvPr id="3" name="Subtitle 2"/>
          <p:cNvSpPr>
            <a:spLocks noGrp="1"/>
          </p:cNvSpPr>
          <p:nvPr>
            <p:ph type="subTitle" idx="1"/>
          </p:nvPr>
        </p:nvSpPr>
        <p:spPr>
          <a:xfrm>
            <a:off x="5619964" y="4314425"/>
            <a:ext cx="5322013" cy="1476776"/>
          </a:xfrm>
        </p:spPr>
        <p:txBody>
          <a:bodyPr vert="horz" lIns="91440" tIns="45720" rIns="91440" bIns="45720" rtlCol="0">
            <a:normAutofit/>
          </a:bodyPr>
          <a:lstStyle/>
          <a:p>
            <a:r>
              <a:rPr lang="en-GB">
                <a:ea typeface="Calibri"/>
                <a:cs typeface="Calibri"/>
              </a:rPr>
              <a:t>BMPL4021A</a:t>
            </a:r>
          </a:p>
          <a:p>
            <a:r>
              <a:rPr lang="en-GB">
                <a:ea typeface="Calibri"/>
                <a:cs typeface="Calibri"/>
                <a:hlinkClick r:id="rId3"/>
              </a:rPr>
              <a:t>J.davies2@uwtsd.ac.uk</a:t>
            </a:r>
            <a:endParaRPr lang="en-GB">
              <a:ea typeface="Calibri"/>
              <a:cs typeface="Calibri"/>
            </a:endParaRPr>
          </a:p>
          <a:p>
            <a:r>
              <a:rPr lang="en-GB">
                <a:ea typeface="Calibri"/>
                <a:cs typeface="Calibri"/>
              </a:rPr>
              <a:t>Week 1</a:t>
            </a:r>
          </a:p>
        </p:txBody>
      </p:sp>
      <p:pic>
        <p:nvPicPr>
          <p:cNvPr id="64" name="Picture 63" descr="Pen placed on top of a signature line">
            <a:extLst>
              <a:ext uri="{FF2B5EF4-FFF2-40B4-BE49-F238E27FC236}">
                <a16:creationId xmlns:a16="http://schemas.microsoft.com/office/drawing/2014/main" id="{92063B88-6BED-03E1-F8D3-F00E4F407FE4}"/>
              </a:ext>
            </a:extLst>
          </p:cNvPr>
          <p:cNvPicPr>
            <a:picLocks noChangeAspect="1"/>
          </p:cNvPicPr>
          <p:nvPr/>
        </p:nvPicPr>
        <p:blipFill rotWithShape="1">
          <a:blip r:embed="rId4"/>
          <a:srcRect l="52285" r="318" b="-3"/>
          <a:stretch/>
        </p:blipFill>
        <p:spPr>
          <a:xfrm>
            <a:off x="1" y="10"/>
            <a:ext cx="4876799" cy="6857989"/>
          </a:xfrm>
          <a:prstGeom prst="rect">
            <a:avLst/>
          </a:prstGeom>
        </p:spPr>
      </p:pic>
      <p:cxnSp>
        <p:nvCxnSpPr>
          <p:cNvPr id="65" name="Straight Connector 64">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723900"/>
            <a:ext cx="5706224"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2CF06E40-3ECB-4820-95B5-8A70B07D4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6134100"/>
            <a:ext cx="566812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A blue sign with white text&#10;&#10;Description automatically generated">
            <a:extLst>
              <a:ext uri="{FF2B5EF4-FFF2-40B4-BE49-F238E27FC236}">
                <a16:creationId xmlns:a16="http://schemas.microsoft.com/office/drawing/2014/main" id="{0BD799D9-2739-89BB-2134-9C8E94739980}"/>
              </a:ext>
            </a:extLst>
          </p:cNvPr>
          <p:cNvPicPr>
            <a:picLocks noChangeAspect="1"/>
          </p:cNvPicPr>
          <p:nvPr/>
        </p:nvPicPr>
        <p:blipFill>
          <a:blip r:embed="rId5"/>
          <a:stretch>
            <a:fillRect/>
          </a:stretch>
        </p:blipFill>
        <p:spPr>
          <a:xfrm>
            <a:off x="7270173" y="6216697"/>
            <a:ext cx="2743200" cy="624516"/>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500"/>
                                  </p:stCondLst>
                                  <p:iterate>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700"/>
                                        <p:tgtEl>
                                          <p:spTgt spid="3">
                                            <p:txEl>
                                              <p:pRg st="2" end="2"/>
                                            </p:txEl>
                                          </p:spTgt>
                                        </p:tgtEl>
                                      </p:cBhvr>
                                    </p:animEffect>
                                  </p:childTnLst>
                                </p:cTn>
                              </p:par>
                              <p:par>
                                <p:cTn id="18" presetID="10" presetClass="entr" presetSubtype="0" fill="hold" grpId="0" nodeType="withEffect">
                                  <p:stCondLst>
                                    <p:cond delay="1000"/>
                                  </p:stCondLst>
                                  <p:iterate>
                                    <p:tmPct val="10000"/>
                                  </p:iterate>
                                  <p:childTnLst>
                                    <p:set>
                                      <p:cBhvr>
                                        <p:cTn id="19" dur="1" fill="hold">
                                          <p:stCondLst>
                                            <p:cond delay="0"/>
                                          </p:stCondLst>
                                        </p:cTn>
                                        <p:tgtEl>
                                          <p:spTgt spid="2"/>
                                        </p:tgtEl>
                                        <p:attrNameLst>
                                          <p:attrName>style.visibility</p:attrName>
                                        </p:attrNameLst>
                                      </p:cBhvr>
                                      <p:to>
                                        <p:strVal val="visible"/>
                                      </p:to>
                                    </p:set>
                                    <p:animEffect transition="in" filter="fade">
                                      <p:cBhvr>
                                        <p:cTn id="2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2" name="Title 1">
            <a:extLst>
              <a:ext uri="{FF2B5EF4-FFF2-40B4-BE49-F238E27FC236}">
                <a16:creationId xmlns:a16="http://schemas.microsoft.com/office/drawing/2014/main" id="{D59F0916-BD58-45F9-4E2D-84587F11A9ED}"/>
              </a:ext>
            </a:extLst>
          </p:cNvPr>
          <p:cNvSpPr>
            <a:spLocks noGrp="1"/>
          </p:cNvSpPr>
          <p:nvPr>
            <p:ph type="title"/>
          </p:nvPr>
        </p:nvSpPr>
        <p:spPr>
          <a:xfrm>
            <a:off x="8652507" y="1358671"/>
            <a:ext cx="2843711" cy="1493327"/>
          </a:xfrm>
        </p:spPr>
        <p:txBody>
          <a:bodyPr anchor="ctr">
            <a:normAutofit/>
          </a:bodyPr>
          <a:lstStyle/>
          <a:p>
            <a:r>
              <a:rPr lang="en-GB" sz="3600"/>
              <a:t>Welcome</a:t>
            </a:r>
            <a:endParaRPr lang="en-US" sz="3600"/>
          </a:p>
        </p:txBody>
      </p:sp>
      <p:pic>
        <p:nvPicPr>
          <p:cNvPr id="5" name="Content Placeholder 4" descr="A dog lying down with a sign">
            <a:extLst>
              <a:ext uri="{FF2B5EF4-FFF2-40B4-BE49-F238E27FC236}">
                <a16:creationId xmlns:a16="http://schemas.microsoft.com/office/drawing/2014/main" id="{A752F190-7C88-3847-9DAB-DD14B135D647}"/>
              </a:ext>
            </a:extLst>
          </p:cNvPr>
          <p:cNvPicPr>
            <a:picLocks noChangeAspect="1"/>
          </p:cNvPicPr>
          <p:nvPr/>
        </p:nvPicPr>
        <p:blipFill>
          <a:blip r:embed="rId2">
            <a:extLst>
              <a:ext uri="{28A0092B-C50C-407E-A947-70E740481C1C}">
                <a14:useLocalDpi xmlns:a14="http://schemas.microsoft.com/office/drawing/2010/main" val="0"/>
              </a:ext>
            </a:extLst>
          </a:blip>
          <a:srcRect r="22761"/>
          <a:stretch>
            <a:fillRect/>
          </a:stretch>
        </p:blipFill>
        <p:spPr>
          <a:xfrm>
            <a:off x="-1" y="10"/>
            <a:ext cx="8056345" cy="6857990"/>
          </a:xfrm>
          <a:prstGeom prst="rect">
            <a:avLst/>
          </a:prstGeom>
        </p:spPr>
      </p:pic>
      <p:cxnSp>
        <p:nvCxnSpPr>
          <p:cNvPr id="14" name="Straight Connector 13">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41170" y="1172935"/>
            <a:ext cx="2653318"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41170" y="3105667"/>
            <a:ext cx="265331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F5487D8B-EF68-4EAC-E05E-EFC5D8A98D10}"/>
              </a:ext>
            </a:extLst>
          </p:cNvPr>
          <p:cNvSpPr>
            <a:spLocks noGrp="1"/>
          </p:cNvSpPr>
          <p:nvPr>
            <p:ph idx="1"/>
          </p:nvPr>
        </p:nvSpPr>
        <p:spPr>
          <a:xfrm>
            <a:off x="8652509" y="5087154"/>
            <a:ext cx="2843711" cy="1134255"/>
          </a:xfrm>
        </p:spPr>
        <p:txBody>
          <a:bodyPr>
            <a:normAutofit/>
          </a:bodyPr>
          <a:lstStyle/>
          <a:p>
            <a:r>
              <a:rPr lang="en-GB"/>
              <a:t>Introductions </a:t>
            </a:r>
            <a:endParaRPr lang="en-US"/>
          </a:p>
        </p:txBody>
      </p:sp>
    </p:spTree>
    <p:extLst>
      <p:ext uri="{BB962C8B-B14F-4D97-AF65-F5344CB8AC3E}">
        <p14:creationId xmlns:p14="http://schemas.microsoft.com/office/powerpoint/2010/main" val="968319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15DB6-90B6-70E0-8A7B-5E31742A50C5}"/>
              </a:ext>
            </a:extLst>
          </p:cNvPr>
          <p:cNvSpPr>
            <a:spLocks noGrp="1"/>
          </p:cNvSpPr>
          <p:nvPr>
            <p:ph type="title"/>
          </p:nvPr>
        </p:nvSpPr>
        <p:spPr/>
        <p:txBody>
          <a:bodyPr/>
          <a:lstStyle/>
          <a:p>
            <a:r>
              <a:rPr lang="en-GB"/>
              <a:t>Information </a:t>
            </a:r>
          </a:p>
        </p:txBody>
      </p:sp>
      <p:sp>
        <p:nvSpPr>
          <p:cNvPr id="3" name="Content Placeholder 2">
            <a:extLst>
              <a:ext uri="{FF2B5EF4-FFF2-40B4-BE49-F238E27FC236}">
                <a16:creationId xmlns:a16="http://schemas.microsoft.com/office/drawing/2014/main" id="{CA96DFB9-C60C-8BC0-C803-367A4AAE56D8}"/>
              </a:ext>
            </a:extLst>
          </p:cNvPr>
          <p:cNvSpPr>
            <a:spLocks noGrp="1"/>
          </p:cNvSpPr>
          <p:nvPr>
            <p:ph idx="1"/>
          </p:nvPr>
        </p:nvSpPr>
        <p:spPr>
          <a:xfrm>
            <a:off x="700635" y="1746787"/>
            <a:ext cx="10691265" cy="4182427"/>
          </a:xfrm>
        </p:spPr>
        <p:txBody>
          <a:bodyPr vert="horz" lIns="91440" tIns="45720" rIns="91440" bIns="45720" rtlCol="0" anchor="t">
            <a:normAutofit/>
          </a:bodyPr>
          <a:lstStyle/>
          <a:p>
            <a:r>
              <a:rPr lang="en-GB" sz="2200"/>
              <a:t>Leave excuses at the door!</a:t>
            </a:r>
            <a:endParaRPr lang="en-US" sz="2200"/>
          </a:p>
          <a:p>
            <a:r>
              <a:rPr lang="en-GB" sz="2200"/>
              <a:t>Don’t understand the assignment, ask for help</a:t>
            </a:r>
          </a:p>
          <a:p>
            <a:r>
              <a:rPr lang="en-GB" sz="2200"/>
              <a:t>Prepare for assignment, accept grade and resolve to do better (with my help if necessary) next time</a:t>
            </a:r>
            <a:endParaRPr lang="en-US" sz="2200"/>
          </a:p>
          <a:p>
            <a:r>
              <a:rPr lang="en-GB" sz="2200"/>
              <a:t>Agreement (next slide)</a:t>
            </a:r>
            <a:endParaRPr lang="en-US" sz="2200"/>
          </a:p>
          <a:p>
            <a:r>
              <a:rPr lang="en-GB" sz="2200"/>
              <a:t>I am here to teach you, inspire you and to help you grow…..</a:t>
            </a:r>
            <a:endParaRPr lang="en-US" sz="2200"/>
          </a:p>
          <a:p>
            <a:r>
              <a:rPr lang="en-GB" sz="2200"/>
              <a:t>I’ll do my part. The rest is up to you!</a:t>
            </a:r>
            <a:endParaRPr lang="en-US" sz="2200"/>
          </a:p>
          <a:p>
            <a:endParaRPr lang="en-GB"/>
          </a:p>
        </p:txBody>
      </p:sp>
    </p:spTree>
    <p:extLst>
      <p:ext uri="{BB962C8B-B14F-4D97-AF65-F5344CB8AC3E}">
        <p14:creationId xmlns:p14="http://schemas.microsoft.com/office/powerpoint/2010/main" val="18953399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C6A6C-2E9A-78CC-FCE6-4807CC1E5821}"/>
              </a:ext>
            </a:extLst>
          </p:cNvPr>
          <p:cNvSpPr>
            <a:spLocks noGrp="1"/>
          </p:cNvSpPr>
          <p:nvPr>
            <p:ph type="title"/>
          </p:nvPr>
        </p:nvSpPr>
        <p:spPr>
          <a:xfrm>
            <a:off x="700635" y="922096"/>
            <a:ext cx="10691265" cy="1009735"/>
          </a:xfrm>
        </p:spPr>
        <p:txBody>
          <a:bodyPr/>
          <a:lstStyle/>
          <a:p>
            <a:r>
              <a:rPr lang="en-GB"/>
              <a:t>Important Information &amp; Stuff!</a:t>
            </a:r>
          </a:p>
        </p:txBody>
      </p:sp>
      <p:sp>
        <p:nvSpPr>
          <p:cNvPr id="3" name="Content Placeholder 2">
            <a:extLst>
              <a:ext uri="{FF2B5EF4-FFF2-40B4-BE49-F238E27FC236}">
                <a16:creationId xmlns:a16="http://schemas.microsoft.com/office/drawing/2014/main" id="{D1B34A68-43E5-15D1-32AF-4678DD34C801}"/>
              </a:ext>
            </a:extLst>
          </p:cNvPr>
          <p:cNvSpPr>
            <a:spLocks noGrp="1"/>
          </p:cNvSpPr>
          <p:nvPr>
            <p:ph idx="1"/>
          </p:nvPr>
        </p:nvSpPr>
        <p:spPr>
          <a:xfrm>
            <a:off x="700635" y="2150772"/>
            <a:ext cx="10691265" cy="3778442"/>
          </a:xfrm>
        </p:spPr>
        <p:txBody>
          <a:bodyPr vert="horz" lIns="91440" tIns="45720" rIns="91440" bIns="45720" rtlCol="0" anchor="t">
            <a:normAutofit fontScale="92500" lnSpcReduction="20000"/>
          </a:bodyPr>
          <a:lstStyle/>
          <a:p>
            <a:r>
              <a:rPr lang="en-GB"/>
              <a:t>Online library</a:t>
            </a:r>
          </a:p>
          <a:p>
            <a:r>
              <a:rPr lang="en-GB"/>
              <a:t>Ask for help – referencing, any issues , Moodle page etc</a:t>
            </a:r>
          </a:p>
          <a:p>
            <a:r>
              <a:rPr lang="en-GB"/>
              <a:t>Undertake tasks given in class</a:t>
            </a:r>
          </a:p>
          <a:p>
            <a:r>
              <a:rPr lang="en-GB"/>
              <a:t>Assignments briefs &amp; Turnitin links</a:t>
            </a:r>
          </a:p>
          <a:p>
            <a:r>
              <a:rPr lang="en-GB"/>
              <a:t>Use Draft sessions – to do arrange date!</a:t>
            </a:r>
          </a:p>
          <a:p>
            <a:r>
              <a:rPr lang="en-GB"/>
              <a:t>Personal Tutor – me!</a:t>
            </a:r>
          </a:p>
          <a:p>
            <a:r>
              <a:rPr lang="en-GB"/>
              <a:t>Can’t attend - email me before lecturers start</a:t>
            </a:r>
          </a:p>
          <a:p>
            <a:r>
              <a:rPr lang="en-GB"/>
              <a:t>Discuss start time</a:t>
            </a:r>
          </a:p>
          <a:p>
            <a:r>
              <a:rPr lang="en-GB"/>
              <a:t>Understand how universities work out your final degree award</a:t>
            </a:r>
          </a:p>
          <a:p>
            <a:endParaRPr lang="en-GB"/>
          </a:p>
        </p:txBody>
      </p:sp>
    </p:spTree>
    <p:extLst>
      <p:ext uri="{BB962C8B-B14F-4D97-AF65-F5344CB8AC3E}">
        <p14:creationId xmlns:p14="http://schemas.microsoft.com/office/powerpoint/2010/main" val="12279303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5DE52-8CAE-5F73-6F0A-914218833957}"/>
              </a:ext>
            </a:extLst>
          </p:cNvPr>
          <p:cNvSpPr>
            <a:spLocks noGrp="1"/>
          </p:cNvSpPr>
          <p:nvPr>
            <p:ph type="title"/>
          </p:nvPr>
        </p:nvSpPr>
        <p:spPr>
          <a:xfrm>
            <a:off x="4866968" y="914400"/>
            <a:ext cx="6627924" cy="1307592"/>
          </a:xfrm>
        </p:spPr>
        <p:txBody>
          <a:bodyPr>
            <a:normAutofit/>
          </a:bodyPr>
          <a:lstStyle/>
          <a:p>
            <a:r>
              <a:rPr lang="en-GB"/>
              <a:t>Scheme of work </a:t>
            </a:r>
          </a:p>
        </p:txBody>
      </p:sp>
      <p:pic>
        <p:nvPicPr>
          <p:cNvPr id="8" name="Picture 7">
            <a:extLst>
              <a:ext uri="{FF2B5EF4-FFF2-40B4-BE49-F238E27FC236}">
                <a16:creationId xmlns:a16="http://schemas.microsoft.com/office/drawing/2014/main" id="{3521FF57-169B-A5D7-C0ED-2BEF5E885F74}"/>
              </a:ext>
            </a:extLst>
          </p:cNvPr>
          <p:cNvPicPr>
            <a:picLocks noChangeAspect="1"/>
          </p:cNvPicPr>
          <p:nvPr/>
        </p:nvPicPr>
        <p:blipFill>
          <a:blip r:embed="rId3"/>
          <a:srcRect l="35095" r="30496" b="1"/>
          <a:stretch>
            <a:fillRect/>
          </a:stretch>
        </p:blipFill>
        <p:spPr>
          <a:xfrm>
            <a:off x="20" y="-17929"/>
            <a:ext cx="4206220" cy="6875929"/>
          </a:xfrm>
          <a:prstGeom prst="rect">
            <a:avLst/>
          </a:prstGeom>
        </p:spPr>
      </p:pic>
      <p:sp>
        <p:nvSpPr>
          <p:cNvPr id="4" name="Content Placeholder 3">
            <a:extLst>
              <a:ext uri="{FF2B5EF4-FFF2-40B4-BE49-F238E27FC236}">
                <a16:creationId xmlns:a16="http://schemas.microsoft.com/office/drawing/2014/main" id="{C413FFD9-8352-0E63-20F8-1E0093C76A1E}"/>
              </a:ext>
            </a:extLst>
          </p:cNvPr>
          <p:cNvSpPr>
            <a:spLocks noGrp="1"/>
          </p:cNvSpPr>
          <p:nvPr>
            <p:ph idx="1"/>
          </p:nvPr>
        </p:nvSpPr>
        <p:spPr>
          <a:xfrm>
            <a:off x="4866968" y="2221992"/>
            <a:ext cx="6627924" cy="3739896"/>
          </a:xfrm>
        </p:spPr>
        <p:txBody>
          <a:bodyPr vert="horz" lIns="91440" tIns="45720" rIns="91440" bIns="45720" rtlCol="0" anchor="t">
            <a:normAutofit/>
          </a:bodyPr>
          <a:lstStyle/>
          <a:p>
            <a:pPr marL="0" indent="0">
              <a:buNone/>
            </a:pPr>
            <a:r>
              <a:rPr lang="en-GB">
                <a:latin typeface="Calibri" panose="020F0502020204030204" pitchFamily="34" charset="0"/>
                <a:cs typeface="Calibri" panose="020F0502020204030204" pitchFamily="34" charset="0"/>
              </a:rPr>
              <a:t>On the Moodle page</a:t>
            </a:r>
          </a:p>
          <a:p>
            <a:pPr marL="0" indent="0">
              <a:buNone/>
            </a:pPr>
            <a:r>
              <a:rPr lang="en-GB">
                <a:latin typeface="Calibri" panose="020F0502020204030204" pitchFamily="34" charset="0"/>
                <a:cs typeface="Calibri" panose="020F0502020204030204" pitchFamily="34" charset="0"/>
              </a:rPr>
              <a:t>Can change</a:t>
            </a:r>
          </a:p>
          <a:p>
            <a:pPr marL="0" indent="0">
              <a:buNone/>
            </a:pPr>
            <a:r>
              <a:rPr lang="en-GB">
                <a:latin typeface="Calibri"/>
                <a:ea typeface="Calibri"/>
                <a:cs typeface="Calibri"/>
              </a:rPr>
              <a:t>Have a look.......</a:t>
            </a:r>
            <a:endParaRPr lang="en-GB">
              <a:latin typeface="Calibri" panose="020F0502020204030204" pitchFamily="34" charset="0"/>
              <a:ea typeface="Calibri"/>
              <a:cs typeface="Calibri" panose="020F0502020204030204" pitchFamily="34" charset="0"/>
            </a:endParaRPr>
          </a:p>
        </p:txBody>
      </p:sp>
      <p:sp>
        <p:nvSpPr>
          <p:cNvPr id="6" name="TextBox 5">
            <a:extLst>
              <a:ext uri="{FF2B5EF4-FFF2-40B4-BE49-F238E27FC236}">
                <a16:creationId xmlns:a16="http://schemas.microsoft.com/office/drawing/2014/main" id="{E9CFF65C-F1D0-4051-CAC0-2ADD1853CF6A}"/>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Tree>
    <p:extLst>
      <p:ext uri="{BB962C8B-B14F-4D97-AF65-F5344CB8AC3E}">
        <p14:creationId xmlns:p14="http://schemas.microsoft.com/office/powerpoint/2010/main" val="27664561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6BC1A9-2EFC-E627-E45C-3EB4DEFA857A}"/>
              </a:ext>
            </a:extLst>
          </p:cNvPr>
          <p:cNvSpPr>
            <a:spLocks noGrp="1"/>
          </p:cNvSpPr>
          <p:nvPr>
            <p:ph type="title"/>
          </p:nvPr>
        </p:nvSpPr>
        <p:spPr>
          <a:xfrm>
            <a:off x="690587" y="907128"/>
            <a:ext cx="6699564" cy="1378871"/>
          </a:xfrm>
        </p:spPr>
        <p:txBody>
          <a:bodyPr>
            <a:normAutofit/>
          </a:bodyPr>
          <a:lstStyle/>
          <a:p>
            <a:r>
              <a:rPr lang="en-GB"/>
              <a:t>What will be covered in the module?</a:t>
            </a:r>
            <a:r>
              <a:rPr lang="en-GB">
                <a:solidFill>
                  <a:srgbClr val="FF0000"/>
                </a:solidFill>
              </a:rPr>
              <a:t> </a:t>
            </a:r>
            <a:endParaRPr lang="en-GB"/>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15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8A207A3-C2A3-C4C3-8B35-850B21CF9A17}"/>
              </a:ext>
            </a:extLst>
          </p:cNvPr>
          <p:cNvSpPr>
            <a:spLocks noGrp="1"/>
          </p:cNvSpPr>
          <p:nvPr>
            <p:ph idx="1"/>
          </p:nvPr>
        </p:nvSpPr>
        <p:spPr>
          <a:xfrm>
            <a:off x="695326" y="2285999"/>
            <a:ext cx="6766748" cy="3649080"/>
          </a:xfrm>
        </p:spPr>
        <p:txBody>
          <a:bodyPr vert="horz" lIns="91440" tIns="45720" rIns="91440" bIns="45720" rtlCol="0" anchor="t">
            <a:normAutofit/>
          </a:bodyPr>
          <a:lstStyle/>
          <a:p>
            <a:pPr>
              <a:lnSpc>
                <a:spcPct val="110000"/>
              </a:lnSpc>
              <a:buFont typeface="Arial"/>
              <a:buChar char="•"/>
            </a:pPr>
            <a:r>
              <a:rPr lang="en-GB" sz="1800" dirty="0">
                <a:latin typeface="Calibri"/>
                <a:ea typeface="+mn-lt"/>
                <a:cs typeface="+mn-lt"/>
              </a:rPr>
              <a:t>Problem solving techniques</a:t>
            </a:r>
          </a:p>
          <a:p>
            <a:pPr>
              <a:lnSpc>
                <a:spcPct val="110000"/>
              </a:lnSpc>
              <a:buFont typeface="Arial"/>
              <a:buChar char="•"/>
            </a:pPr>
            <a:r>
              <a:rPr lang="en-GB" sz="1800" dirty="0">
                <a:latin typeface="Calibri"/>
                <a:ea typeface="+mn-lt"/>
                <a:cs typeface="+mn-lt"/>
              </a:rPr>
              <a:t>Principles of problem solving and crime prevention</a:t>
            </a:r>
          </a:p>
          <a:p>
            <a:pPr>
              <a:lnSpc>
                <a:spcPct val="110000"/>
              </a:lnSpc>
              <a:buFont typeface="Arial"/>
              <a:buChar char="•"/>
            </a:pPr>
            <a:r>
              <a:rPr lang="en-GB" sz="1800" dirty="0">
                <a:latin typeface="Calibri"/>
                <a:ea typeface="+mn-lt"/>
                <a:cs typeface="+mn-lt"/>
              </a:rPr>
              <a:t>Tools for effective problem solving</a:t>
            </a:r>
          </a:p>
          <a:p>
            <a:pPr>
              <a:lnSpc>
                <a:spcPct val="110000"/>
              </a:lnSpc>
              <a:buFont typeface="Arial"/>
              <a:buChar char="•"/>
            </a:pPr>
            <a:r>
              <a:rPr lang="en-GB" sz="1800" dirty="0">
                <a:latin typeface="Calibri"/>
                <a:ea typeface="+mn-lt"/>
                <a:cs typeface="+mn-lt"/>
              </a:rPr>
              <a:t>SARA</a:t>
            </a:r>
          </a:p>
          <a:p>
            <a:pPr>
              <a:lnSpc>
                <a:spcPct val="110000"/>
              </a:lnSpc>
              <a:buFont typeface="Arial"/>
              <a:buChar char="•"/>
            </a:pPr>
            <a:r>
              <a:rPr lang="en-GB" sz="1800" dirty="0">
                <a:latin typeface="Calibri"/>
                <a:ea typeface="+mn-lt"/>
                <a:cs typeface="+mn-lt"/>
              </a:rPr>
              <a:t>Professional standards and ethical considerations </a:t>
            </a:r>
          </a:p>
          <a:p>
            <a:pPr>
              <a:lnSpc>
                <a:spcPct val="110000"/>
              </a:lnSpc>
              <a:buFont typeface="Arial"/>
              <a:buChar char="•"/>
            </a:pPr>
            <a:r>
              <a:rPr lang="en-GB" sz="1800" dirty="0">
                <a:latin typeface="Calibri"/>
                <a:ea typeface="+mn-lt"/>
                <a:cs typeface="+mn-lt"/>
              </a:rPr>
              <a:t>Evidence-based  Policing- MODELS</a:t>
            </a:r>
          </a:p>
          <a:p>
            <a:pPr>
              <a:lnSpc>
                <a:spcPct val="110000"/>
              </a:lnSpc>
              <a:buFont typeface="Arial"/>
              <a:buChar char="•"/>
            </a:pPr>
            <a:r>
              <a:rPr lang="en-GB" sz="1800" dirty="0">
                <a:latin typeface="Calibri"/>
                <a:ea typeface="+mn-lt"/>
                <a:cs typeface="+mn-lt"/>
              </a:rPr>
              <a:t>Influences of bias</a:t>
            </a:r>
          </a:p>
          <a:p>
            <a:pPr>
              <a:lnSpc>
                <a:spcPct val="110000"/>
              </a:lnSpc>
              <a:buFont typeface="Arial"/>
              <a:buChar char="•"/>
            </a:pPr>
            <a:r>
              <a:rPr lang="en-GB" sz="1800" dirty="0">
                <a:latin typeface="Calibri"/>
                <a:ea typeface="+mn-lt"/>
                <a:cs typeface="+mn-lt"/>
              </a:rPr>
              <a:t>Risk</a:t>
            </a:r>
          </a:p>
          <a:p>
            <a:pPr marL="0" indent="0">
              <a:lnSpc>
                <a:spcPct val="110000"/>
              </a:lnSpc>
              <a:buNone/>
            </a:pPr>
            <a:endParaRPr lang="en-GB" sz="1000">
              <a:latin typeface="Calibri"/>
              <a:ea typeface="Calibri"/>
              <a:cs typeface="Calibri"/>
            </a:endParaRPr>
          </a:p>
          <a:p>
            <a:pPr>
              <a:lnSpc>
                <a:spcPct val="110000"/>
              </a:lnSpc>
            </a:pPr>
            <a:endParaRPr lang="en-GB" sz="1000">
              <a:latin typeface="Calibri"/>
              <a:ea typeface="Calibri"/>
              <a:cs typeface="Calibri"/>
            </a:endParaRPr>
          </a:p>
        </p:txBody>
      </p:sp>
      <p:cxnSp>
        <p:nvCxnSpPr>
          <p:cNvPr id="13" name="Straight Connector 12">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2521"/>
            <a:ext cx="65151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Sticky notes on a wall">
            <a:extLst>
              <a:ext uri="{FF2B5EF4-FFF2-40B4-BE49-F238E27FC236}">
                <a16:creationId xmlns:a16="http://schemas.microsoft.com/office/drawing/2014/main" id="{C757652C-A6F1-679C-FEA5-5B7459A33428}"/>
              </a:ext>
            </a:extLst>
          </p:cNvPr>
          <p:cNvPicPr>
            <a:picLocks noChangeAspect="1"/>
          </p:cNvPicPr>
          <p:nvPr/>
        </p:nvPicPr>
        <p:blipFill rotWithShape="1">
          <a:blip r:embed="rId3"/>
          <a:srcRect l="28381" r="30175" b="10"/>
          <a:stretch/>
        </p:blipFill>
        <p:spPr>
          <a:xfrm>
            <a:off x="8115300" y="10"/>
            <a:ext cx="4076700" cy="6857990"/>
          </a:xfrm>
          <a:prstGeom prst="rect">
            <a:avLst/>
          </a:prstGeom>
        </p:spPr>
      </p:pic>
    </p:spTree>
    <p:extLst>
      <p:ext uri="{BB962C8B-B14F-4D97-AF65-F5344CB8AC3E}">
        <p14:creationId xmlns:p14="http://schemas.microsoft.com/office/powerpoint/2010/main" val="34223932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4302F-0863-D817-4EEF-EC9CE7F0BD93}"/>
              </a:ext>
            </a:extLst>
          </p:cNvPr>
          <p:cNvSpPr>
            <a:spLocks noGrp="1"/>
          </p:cNvSpPr>
          <p:nvPr>
            <p:ph type="title"/>
          </p:nvPr>
        </p:nvSpPr>
        <p:spPr/>
        <p:txBody>
          <a:bodyPr/>
          <a:lstStyle/>
          <a:p>
            <a:r>
              <a:rPr lang="en-GB" dirty="0"/>
              <a:t>Today</a:t>
            </a:r>
          </a:p>
        </p:txBody>
      </p:sp>
      <p:sp>
        <p:nvSpPr>
          <p:cNvPr id="3" name="Content Placeholder 2">
            <a:extLst>
              <a:ext uri="{FF2B5EF4-FFF2-40B4-BE49-F238E27FC236}">
                <a16:creationId xmlns:a16="http://schemas.microsoft.com/office/drawing/2014/main" id="{DC62B9CD-D6EA-3CD2-9D52-DC7119B67FDF}"/>
              </a:ext>
            </a:extLst>
          </p:cNvPr>
          <p:cNvSpPr>
            <a:spLocks noGrp="1"/>
          </p:cNvSpPr>
          <p:nvPr>
            <p:ph idx="1"/>
          </p:nvPr>
        </p:nvSpPr>
        <p:spPr/>
        <p:txBody>
          <a:bodyPr vert="horz" lIns="91440" tIns="45720" rIns="91440" bIns="45720" rtlCol="0" anchor="t">
            <a:normAutofit/>
          </a:bodyPr>
          <a:lstStyle/>
          <a:p>
            <a:r>
              <a:rPr lang="en-GB" dirty="0"/>
              <a:t>Introductions</a:t>
            </a:r>
          </a:p>
          <a:p>
            <a:r>
              <a:rPr lang="en-GB" dirty="0"/>
              <a:t>Essays</a:t>
            </a:r>
          </a:p>
          <a:p>
            <a:r>
              <a:rPr lang="en-GB" dirty="0"/>
              <a:t>What is EBP</a:t>
            </a:r>
          </a:p>
          <a:p>
            <a:r>
              <a:rPr lang="en-GB" dirty="0"/>
              <a:t>Value of EBP</a:t>
            </a:r>
          </a:p>
          <a:p>
            <a:r>
              <a:rPr lang="en-GB" dirty="0"/>
              <a:t>SARA Model</a:t>
            </a:r>
          </a:p>
          <a:p>
            <a:r>
              <a:rPr lang="en-GB" dirty="0"/>
              <a:t>ATLAS Model</a:t>
            </a:r>
          </a:p>
          <a:p>
            <a:endParaRPr lang="en-GB" dirty="0"/>
          </a:p>
          <a:p>
            <a:endParaRPr lang="en-GB" dirty="0"/>
          </a:p>
          <a:p>
            <a:endParaRPr lang="en-GB" dirty="0"/>
          </a:p>
        </p:txBody>
      </p:sp>
    </p:spTree>
    <p:extLst>
      <p:ext uri="{BB962C8B-B14F-4D97-AF65-F5344CB8AC3E}">
        <p14:creationId xmlns:p14="http://schemas.microsoft.com/office/powerpoint/2010/main" val="41833712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43CB0-EDC1-7B59-036E-A0819573EB8A}"/>
              </a:ext>
            </a:extLst>
          </p:cNvPr>
          <p:cNvSpPr>
            <a:spLocks noGrp="1"/>
          </p:cNvSpPr>
          <p:nvPr>
            <p:ph type="title"/>
          </p:nvPr>
        </p:nvSpPr>
        <p:spPr/>
        <p:txBody>
          <a:bodyPr/>
          <a:lstStyle/>
          <a:p>
            <a:r>
              <a:rPr lang="en-GB" noProof="0"/>
              <a:t>Assignment 1 </a:t>
            </a:r>
          </a:p>
        </p:txBody>
      </p:sp>
      <p:sp>
        <p:nvSpPr>
          <p:cNvPr id="11" name="TextBox 10">
            <a:extLst>
              <a:ext uri="{FF2B5EF4-FFF2-40B4-BE49-F238E27FC236}">
                <a16:creationId xmlns:a16="http://schemas.microsoft.com/office/drawing/2014/main" id="{3E9971D5-ABE5-6D3D-4EC8-1CE8044468E9}"/>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noProof="0"/>
          </a:p>
        </p:txBody>
      </p:sp>
      <p:sp>
        <p:nvSpPr>
          <p:cNvPr id="16" name="TextBox 15">
            <a:extLst>
              <a:ext uri="{FF2B5EF4-FFF2-40B4-BE49-F238E27FC236}">
                <a16:creationId xmlns:a16="http://schemas.microsoft.com/office/drawing/2014/main" id="{2BF38850-DC34-D717-4025-382EB3A628F8}"/>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noProof="0"/>
          </a:p>
        </p:txBody>
      </p:sp>
      <p:sp>
        <p:nvSpPr>
          <p:cNvPr id="26" name="TextBox 25">
            <a:extLst>
              <a:ext uri="{FF2B5EF4-FFF2-40B4-BE49-F238E27FC236}">
                <a16:creationId xmlns:a16="http://schemas.microsoft.com/office/drawing/2014/main" id="{BB084FB1-0F45-FD46-8320-369FAE4CB475}"/>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noProof="0"/>
          </a:p>
        </p:txBody>
      </p:sp>
      <p:sp>
        <p:nvSpPr>
          <p:cNvPr id="33" name="Content Placeholder 32">
            <a:extLst>
              <a:ext uri="{FF2B5EF4-FFF2-40B4-BE49-F238E27FC236}">
                <a16:creationId xmlns:a16="http://schemas.microsoft.com/office/drawing/2014/main" id="{A60D7129-FB6D-5C3A-3926-C99BCC025DEE}"/>
              </a:ext>
            </a:extLst>
          </p:cNvPr>
          <p:cNvSpPr>
            <a:spLocks noGrp="1"/>
          </p:cNvSpPr>
          <p:nvPr>
            <p:ph idx="1"/>
          </p:nvPr>
        </p:nvSpPr>
        <p:spPr/>
        <p:txBody>
          <a:bodyPr vert="horz" lIns="91440" tIns="45720" rIns="91440" bIns="45720" rtlCol="0" anchor="t">
            <a:normAutofit/>
          </a:bodyPr>
          <a:lstStyle/>
          <a:p>
            <a:pPr marL="342900" indent="-342900"/>
            <a:r>
              <a:rPr lang="en-GB">
                <a:latin typeface="Calibri"/>
                <a:ea typeface="Calibri"/>
                <a:cs typeface="Calibri"/>
              </a:rPr>
              <a:t>1,500</a:t>
            </a:r>
            <a:r>
              <a:rPr lang="en-GB" noProof="0">
                <a:latin typeface="Calibri"/>
                <a:ea typeface="Calibri"/>
                <a:cs typeface="Calibri"/>
              </a:rPr>
              <a:t> word</a:t>
            </a:r>
            <a:r>
              <a:rPr lang="en-GB">
                <a:latin typeface="Calibri"/>
                <a:ea typeface="Calibri"/>
                <a:cs typeface="Calibri"/>
              </a:rPr>
              <a:t> report</a:t>
            </a:r>
            <a:endParaRPr lang="en-GB" noProof="0">
              <a:latin typeface="Calibri"/>
              <a:ea typeface="Calibri"/>
              <a:cs typeface="Calibri"/>
            </a:endParaRPr>
          </a:p>
          <a:p>
            <a:pPr marL="342900" indent="-342900"/>
            <a:r>
              <a:rPr lang="en-GB" noProof="0">
                <a:latin typeface="Calibri"/>
                <a:ea typeface="Calibri"/>
                <a:cs typeface="Calibri"/>
              </a:rPr>
              <a:t>Due by 23:59pm on</a:t>
            </a:r>
            <a:r>
              <a:rPr lang="en-GB">
                <a:latin typeface="Calibri"/>
                <a:ea typeface="Calibri"/>
                <a:cs typeface="Calibri"/>
              </a:rPr>
              <a:t> 06/03/2026</a:t>
            </a:r>
            <a:endParaRPr lang="en-GB" noProof="0">
              <a:latin typeface="Calibri"/>
              <a:ea typeface="Calibri"/>
              <a:cs typeface="Calibri"/>
            </a:endParaRPr>
          </a:p>
          <a:p>
            <a:pPr marL="342900" indent="-342900"/>
            <a:r>
              <a:rPr lang="en-GB" noProof="0">
                <a:latin typeface="Calibri"/>
                <a:ea typeface="Calibri"/>
                <a:cs typeface="Calibri"/>
              </a:rPr>
              <a:t>If submitted late by up to 7 days- capped at 40% - fail after that</a:t>
            </a:r>
          </a:p>
          <a:p>
            <a:pPr marL="342900" indent="-342900"/>
            <a:r>
              <a:rPr lang="en-GB" noProof="0">
                <a:latin typeface="Calibri"/>
                <a:ea typeface="Calibri"/>
                <a:cs typeface="Calibri"/>
              </a:rPr>
              <a:t>Unless an EC is upheld by AO</a:t>
            </a:r>
          </a:p>
          <a:p>
            <a:pPr marL="342900" indent="-342900"/>
            <a:r>
              <a:rPr lang="en-GB" noProof="0">
                <a:latin typeface="Calibri"/>
                <a:ea typeface="Calibri"/>
                <a:cs typeface="Calibri"/>
              </a:rPr>
              <a:t>Now let's take a look at your assignment.....</a:t>
            </a:r>
          </a:p>
          <a:p>
            <a:pPr marL="0" indent="0">
              <a:buNone/>
            </a:pPr>
            <a:endParaRPr lang="en-GB" noProof="0"/>
          </a:p>
        </p:txBody>
      </p:sp>
    </p:spTree>
    <p:extLst>
      <p:ext uri="{BB962C8B-B14F-4D97-AF65-F5344CB8AC3E}">
        <p14:creationId xmlns:p14="http://schemas.microsoft.com/office/powerpoint/2010/main" val="86905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D3BAE-A725-25FF-3C92-9FF77CECA858}"/>
              </a:ext>
            </a:extLst>
          </p:cNvPr>
          <p:cNvSpPr>
            <a:spLocks noGrp="1"/>
          </p:cNvSpPr>
          <p:nvPr>
            <p:ph type="title"/>
          </p:nvPr>
        </p:nvSpPr>
        <p:spPr/>
        <p:txBody>
          <a:bodyPr/>
          <a:lstStyle/>
          <a:p>
            <a:r>
              <a:rPr lang="en-GB"/>
              <a:t>Assignment questions</a:t>
            </a:r>
            <a:endParaRPr lang="en-US"/>
          </a:p>
        </p:txBody>
      </p:sp>
      <p:sp>
        <p:nvSpPr>
          <p:cNvPr id="3" name="Content Placeholder 2">
            <a:extLst>
              <a:ext uri="{FF2B5EF4-FFF2-40B4-BE49-F238E27FC236}">
                <a16:creationId xmlns:a16="http://schemas.microsoft.com/office/drawing/2014/main" id="{F8DB3CC1-82CD-94C4-FE6A-560184853022}"/>
              </a:ext>
            </a:extLst>
          </p:cNvPr>
          <p:cNvSpPr>
            <a:spLocks noGrp="1"/>
          </p:cNvSpPr>
          <p:nvPr>
            <p:ph idx="1"/>
          </p:nvPr>
        </p:nvSpPr>
        <p:spPr/>
        <p:txBody>
          <a:bodyPr vert="horz" lIns="91440" tIns="45720" rIns="91440" bIns="45720" rtlCol="0" anchor="t">
            <a:normAutofit/>
          </a:bodyPr>
          <a:lstStyle/>
          <a:p>
            <a:r>
              <a:rPr lang="en-GB" sz="2400" b="1" i="1">
                <a:highlight>
                  <a:srgbClr val="FFFFFF"/>
                </a:highlight>
                <a:latin typeface="Arial"/>
                <a:cs typeface="Arial"/>
              </a:rPr>
              <a:t>Explore an Evidence Based Policing (EBP) model and its application in problem solving within a policing context. </a:t>
            </a:r>
          </a:p>
          <a:p>
            <a:r>
              <a:rPr lang="en-GB" sz="2400" b="1" i="1">
                <a:highlight>
                  <a:srgbClr val="FFFFFF"/>
                </a:highlight>
                <a:latin typeface="Arial"/>
                <a:cs typeface="Arial"/>
              </a:rPr>
              <a:t>Report not an essay</a:t>
            </a:r>
          </a:p>
        </p:txBody>
      </p:sp>
    </p:spTree>
    <p:extLst>
      <p:ext uri="{BB962C8B-B14F-4D97-AF65-F5344CB8AC3E}">
        <p14:creationId xmlns:p14="http://schemas.microsoft.com/office/powerpoint/2010/main" val="19444786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3AE2D-3275-E121-7DC7-6319D1986589}"/>
              </a:ext>
            </a:extLst>
          </p:cNvPr>
          <p:cNvSpPr>
            <a:spLocks noGrp="1"/>
          </p:cNvSpPr>
          <p:nvPr>
            <p:ph type="title"/>
          </p:nvPr>
        </p:nvSpPr>
        <p:spPr>
          <a:xfrm>
            <a:off x="838200" y="365125"/>
            <a:ext cx="10515600" cy="692960"/>
          </a:xfrm>
        </p:spPr>
        <p:txBody>
          <a:bodyPr>
            <a:normAutofit fontScale="90000"/>
          </a:bodyPr>
          <a:lstStyle/>
          <a:p>
            <a:r>
              <a:rPr lang="en-GB">
                <a:ea typeface="Calibri Light"/>
                <a:cs typeface="Calibri Light"/>
              </a:rPr>
              <a:t>Ideas to answer - EXAMPLE</a:t>
            </a:r>
            <a:endParaRPr lang="en-GB"/>
          </a:p>
        </p:txBody>
      </p:sp>
      <p:sp>
        <p:nvSpPr>
          <p:cNvPr id="3" name="Content Placeholder 2">
            <a:extLst>
              <a:ext uri="{FF2B5EF4-FFF2-40B4-BE49-F238E27FC236}">
                <a16:creationId xmlns:a16="http://schemas.microsoft.com/office/drawing/2014/main" id="{BA807EA3-D859-FF57-B9A6-CC604952683D}"/>
              </a:ext>
            </a:extLst>
          </p:cNvPr>
          <p:cNvSpPr>
            <a:spLocks noGrp="1"/>
          </p:cNvSpPr>
          <p:nvPr>
            <p:ph idx="1"/>
          </p:nvPr>
        </p:nvSpPr>
        <p:spPr>
          <a:xfrm>
            <a:off x="838200" y="1264909"/>
            <a:ext cx="10515600" cy="4912054"/>
          </a:xfrm>
        </p:spPr>
        <p:txBody>
          <a:bodyPr vert="horz" lIns="91440" tIns="45720" rIns="91440" bIns="45720" rtlCol="0" anchor="t">
            <a:noAutofit/>
          </a:bodyPr>
          <a:lstStyle/>
          <a:p>
            <a:r>
              <a:rPr lang="en-GB" sz="2000">
                <a:latin typeface="Calibri"/>
                <a:ea typeface="Calibri"/>
                <a:cs typeface="Segoe UI"/>
              </a:rPr>
              <a:t>EBP  is an approach that uses the </a:t>
            </a:r>
            <a:r>
              <a:rPr lang="en-GB" sz="2000" i="1">
                <a:latin typeface="Calibri"/>
                <a:ea typeface="Calibri"/>
                <a:cs typeface="Segoe UI"/>
              </a:rPr>
              <a:t>best available research</a:t>
            </a:r>
            <a:r>
              <a:rPr lang="en-GB" sz="2000">
                <a:latin typeface="Calibri"/>
                <a:ea typeface="Calibri"/>
                <a:cs typeface="Segoe UI"/>
              </a:rPr>
              <a:t>, </a:t>
            </a:r>
            <a:r>
              <a:rPr lang="en-GB" sz="2000" i="1">
                <a:latin typeface="Calibri"/>
                <a:ea typeface="Calibri"/>
                <a:cs typeface="Segoe UI"/>
              </a:rPr>
              <a:t>data</a:t>
            </a:r>
            <a:r>
              <a:rPr lang="en-GB" sz="2000">
                <a:latin typeface="Calibri"/>
                <a:ea typeface="Calibri"/>
                <a:cs typeface="Segoe UI"/>
              </a:rPr>
              <a:t> and </a:t>
            </a:r>
            <a:r>
              <a:rPr lang="en-GB" sz="2000" i="1">
                <a:latin typeface="Calibri"/>
                <a:ea typeface="Calibri"/>
                <a:cs typeface="Segoe UI"/>
              </a:rPr>
              <a:t>evaluation</a:t>
            </a:r>
            <a:r>
              <a:rPr lang="en-GB" sz="2000">
                <a:latin typeface="Calibri"/>
                <a:ea typeface="Calibri"/>
                <a:cs typeface="Segoe UI"/>
              </a:rPr>
              <a:t> to inform police decision‑making. </a:t>
            </a:r>
            <a:endParaRPr lang="en-GB" sz="2000">
              <a:ea typeface="Calibri"/>
              <a:cs typeface="Calibri"/>
            </a:endParaRPr>
          </a:p>
          <a:p>
            <a:r>
              <a:rPr lang="en-GB" sz="2000">
                <a:ea typeface="Calibri"/>
                <a:cs typeface="Calibri"/>
              </a:rPr>
              <a:t>Models - SARA problem‑solving model, which stands for Scanning, Analysis, Response and Assessment. This model helps officers deal with recurring or complex problems in a structured and evidence‑based way.</a:t>
            </a:r>
          </a:p>
          <a:p>
            <a:r>
              <a:rPr lang="en-GB" sz="2000"/>
              <a:t>Scanning - T</a:t>
            </a:r>
            <a:r>
              <a:rPr lang="en-GB" sz="2000">
                <a:latin typeface="Calibri"/>
                <a:ea typeface="Calibri"/>
                <a:cs typeface="Segoe UI"/>
              </a:rPr>
              <a:t>his is where the police identify and define a problem</a:t>
            </a:r>
            <a:endParaRPr lang="en-GB" sz="2000">
              <a:latin typeface="Calibri"/>
              <a:ea typeface="Calibri"/>
              <a:cs typeface="Calibri"/>
            </a:endParaRPr>
          </a:p>
          <a:p>
            <a:r>
              <a:rPr lang="en-GB" sz="2000"/>
              <a:t>Analysis - </a:t>
            </a:r>
            <a:r>
              <a:rPr lang="en-GB" sz="2000">
                <a:latin typeface="Calibri"/>
                <a:ea typeface="Calibri"/>
                <a:cs typeface="Segoe UI"/>
              </a:rPr>
              <a:t>officers explore the causes behind the problem. They look at patterns, victim/offender profiles, to help explain why the problem exists.</a:t>
            </a:r>
            <a:endParaRPr lang="en-GB" sz="2000">
              <a:latin typeface="Calibri"/>
              <a:ea typeface="Calibri"/>
              <a:cs typeface="Calibri" panose="020F0502020204030204"/>
            </a:endParaRPr>
          </a:p>
          <a:p>
            <a:r>
              <a:rPr lang="en-GB" sz="2000"/>
              <a:t>Responses </a:t>
            </a:r>
            <a:r>
              <a:rPr lang="en-GB" sz="2000">
                <a:cs typeface="Calibri"/>
              </a:rPr>
              <a:t>are b</a:t>
            </a:r>
            <a:r>
              <a:rPr lang="en-GB" sz="2000">
                <a:cs typeface="Segoe UI"/>
              </a:rPr>
              <a:t>ased</a:t>
            </a:r>
            <a:r>
              <a:rPr lang="en-GB" sz="2000">
                <a:latin typeface="Calibri"/>
                <a:ea typeface="Calibri"/>
                <a:cs typeface="Segoe UI"/>
              </a:rPr>
              <a:t> on the analysis, police develop targeted interventions. POP problem‑oriented policing, or focused deterrence or Hot spotting</a:t>
            </a:r>
            <a:endParaRPr lang="en-GB" sz="2000">
              <a:latin typeface="Calibri"/>
              <a:ea typeface="Calibri"/>
              <a:cs typeface="Calibri" panose="020F0502020204030204"/>
            </a:endParaRPr>
          </a:p>
          <a:p>
            <a:r>
              <a:rPr lang="en-GB" sz="2000">
                <a:latin typeface="Calibri"/>
                <a:ea typeface="Calibri"/>
                <a:cs typeface="Segoe UI"/>
              </a:rPr>
              <a:t>Assessment - evaluation ensures decisions are based on results, not assumptions.</a:t>
            </a:r>
            <a:endParaRPr lang="en-GB" sz="2000">
              <a:latin typeface="Calibri"/>
              <a:ea typeface="Calibri"/>
              <a:cs typeface="Calibri" panose="020F0502020204030204"/>
            </a:endParaRPr>
          </a:p>
          <a:p>
            <a:pPr marL="0" indent="0">
              <a:buNone/>
            </a:pPr>
            <a:endParaRPr lang="en-GB" sz="2000">
              <a:latin typeface="Calibri"/>
              <a:ea typeface="Calibri"/>
              <a:cs typeface="Segoe UI"/>
            </a:endParaRPr>
          </a:p>
          <a:p>
            <a:endParaRPr lang="en-GB" sz="1100">
              <a:latin typeface="Segoe UI"/>
              <a:ea typeface="Calibri"/>
              <a:cs typeface="Segoe UI"/>
            </a:endParaRPr>
          </a:p>
          <a:p>
            <a:endParaRPr lang="en-GB">
              <a:latin typeface="Calibri" panose="020F0502020204030204"/>
              <a:ea typeface="Calibri"/>
              <a:cs typeface="Calibri"/>
            </a:endParaRPr>
          </a:p>
        </p:txBody>
      </p:sp>
    </p:spTree>
    <p:extLst>
      <p:ext uri="{BB962C8B-B14F-4D97-AF65-F5344CB8AC3E}">
        <p14:creationId xmlns:p14="http://schemas.microsoft.com/office/powerpoint/2010/main" val="37036344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D94FC-5DE0-891C-5424-AA636D0A11EB}"/>
              </a:ext>
            </a:extLst>
          </p:cNvPr>
          <p:cNvSpPr>
            <a:spLocks noGrp="1"/>
          </p:cNvSpPr>
          <p:nvPr>
            <p:ph type="title"/>
          </p:nvPr>
        </p:nvSpPr>
        <p:spPr/>
        <p:txBody>
          <a:bodyPr/>
          <a:lstStyle/>
          <a:p>
            <a:r>
              <a:rPr lang="en-GB">
                <a:ea typeface="Calibri Light"/>
                <a:cs typeface="Calibri Light"/>
              </a:rPr>
              <a:t>For Example........</a:t>
            </a:r>
            <a:endParaRPr lang="en-GB"/>
          </a:p>
        </p:txBody>
      </p:sp>
      <p:sp>
        <p:nvSpPr>
          <p:cNvPr id="3" name="Content Placeholder 2">
            <a:extLst>
              <a:ext uri="{FF2B5EF4-FFF2-40B4-BE49-F238E27FC236}">
                <a16:creationId xmlns:a16="http://schemas.microsoft.com/office/drawing/2014/main" id="{F49088F9-4BCB-DB9D-58C8-A6D15D9CA8AD}"/>
              </a:ext>
            </a:extLst>
          </p:cNvPr>
          <p:cNvSpPr>
            <a:spLocks noGrp="1"/>
          </p:cNvSpPr>
          <p:nvPr>
            <p:ph idx="1"/>
          </p:nvPr>
        </p:nvSpPr>
        <p:spPr/>
        <p:txBody>
          <a:bodyPr vert="horz" lIns="91440" tIns="45720" rIns="91440" bIns="45720" rtlCol="0" anchor="t">
            <a:normAutofit/>
          </a:bodyPr>
          <a:lstStyle/>
          <a:p>
            <a:r>
              <a:rPr lang="en-GB" sz="3200">
                <a:latin typeface="Calibri"/>
                <a:ea typeface="Calibri"/>
                <a:cs typeface="Segoe UI"/>
              </a:rPr>
              <a:t>Topic - </a:t>
            </a:r>
          </a:p>
          <a:p>
            <a:r>
              <a:rPr lang="en-GB">
                <a:latin typeface="Calibri"/>
                <a:ea typeface="Calibri"/>
                <a:cs typeface="Segoe UI"/>
              </a:rPr>
              <a:t> a neighbourhood has repeat calls for anti‑social behaviour, SARA - </a:t>
            </a:r>
            <a:r>
              <a:rPr lang="en-GB">
                <a:solidFill>
                  <a:srgbClr val="001D35"/>
                </a:solidFill>
                <a:ea typeface="+mn-lt"/>
                <a:cs typeface="+mn-lt"/>
              </a:rPr>
              <a:t>Scanning, Analysis, Response, and Assessment</a:t>
            </a:r>
            <a:r>
              <a:rPr lang="en-GB">
                <a:solidFill>
                  <a:srgbClr val="0A0A0A"/>
                </a:solidFill>
                <a:highlight>
                  <a:srgbClr val="FFFFFF"/>
                </a:highlight>
                <a:ea typeface="+mn-lt"/>
                <a:cs typeface="+mn-lt"/>
              </a:rPr>
              <a:t> (SARA) model, a core framework for Problem-Oriented Policing (POP)</a:t>
            </a:r>
            <a:r>
              <a:rPr lang="en-GB">
                <a:latin typeface="Calibri"/>
                <a:ea typeface="Calibri"/>
                <a:cs typeface="Segoe UI"/>
              </a:rPr>
              <a:t>helps officers understand </a:t>
            </a:r>
            <a:r>
              <a:rPr lang="en-GB" i="1">
                <a:latin typeface="Calibri"/>
                <a:ea typeface="Calibri"/>
                <a:cs typeface="Segoe UI"/>
              </a:rPr>
              <a:t>why</a:t>
            </a:r>
            <a:r>
              <a:rPr lang="en-GB">
                <a:latin typeface="Calibri"/>
                <a:ea typeface="Calibri"/>
                <a:cs typeface="Segoe UI"/>
              </a:rPr>
              <a:t> it is happening (youth congregation, poor lighting, unresolved disputes) and then choose an intervention supported by evidence, such as environmental design changes, youth outreach, or targeted patrols.</a:t>
            </a:r>
            <a:endParaRPr lang="en-GB">
              <a:latin typeface="Calibri"/>
              <a:ea typeface="Calibri"/>
              <a:cs typeface="Calibri"/>
            </a:endParaRPr>
          </a:p>
          <a:p>
            <a:pPr>
              <a:lnSpc>
                <a:spcPct val="120000"/>
              </a:lnSpc>
            </a:pPr>
            <a:r>
              <a:rPr lang="en-GB" sz="2400" b="1" i="1">
                <a:highlight>
                  <a:srgbClr val="FFFFFF"/>
                </a:highlight>
                <a:latin typeface="Arial"/>
                <a:ea typeface="Calibri"/>
                <a:cs typeface="Arial"/>
              </a:rPr>
              <a:t>Explore an Evidence Based Policing (EBP) model and its application </a:t>
            </a:r>
            <a:r>
              <a:rPr lang="en-GB" sz="2400" b="1" i="1" err="1">
                <a:highlight>
                  <a:srgbClr val="FFFFFF"/>
                </a:highlight>
                <a:latin typeface="Arial"/>
                <a:ea typeface="Calibri"/>
                <a:cs typeface="Arial"/>
              </a:rPr>
              <a:t>inproblem</a:t>
            </a:r>
            <a:r>
              <a:rPr lang="en-GB" sz="2400" b="1" i="1">
                <a:highlight>
                  <a:srgbClr val="FFFFFF"/>
                </a:highlight>
                <a:latin typeface="Arial"/>
                <a:ea typeface="Calibri"/>
                <a:cs typeface="Arial"/>
              </a:rPr>
              <a:t> solving within a policing context. </a:t>
            </a:r>
            <a:endParaRPr lang="en-US" sz="2400">
              <a:latin typeface="Arial"/>
              <a:ea typeface="Calibri"/>
              <a:cs typeface="Arial"/>
            </a:endParaRPr>
          </a:p>
          <a:p>
            <a:endParaRPr lang="en-GB">
              <a:ea typeface="Calibri"/>
              <a:cs typeface="Segoe UI"/>
            </a:endParaRPr>
          </a:p>
          <a:p>
            <a:endParaRPr lang="en-GB">
              <a:ea typeface="Calibri"/>
              <a:cs typeface="Calibri"/>
            </a:endParaRPr>
          </a:p>
        </p:txBody>
      </p:sp>
    </p:spTree>
    <p:extLst>
      <p:ext uri="{BB962C8B-B14F-4D97-AF65-F5344CB8AC3E}">
        <p14:creationId xmlns:p14="http://schemas.microsoft.com/office/powerpoint/2010/main" val="42836792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10999-C299-DAEF-DC85-B6D3EF340C3C}"/>
              </a:ext>
            </a:extLst>
          </p:cNvPr>
          <p:cNvSpPr>
            <a:spLocks noGrp="1"/>
          </p:cNvSpPr>
          <p:nvPr>
            <p:ph type="title"/>
          </p:nvPr>
        </p:nvSpPr>
        <p:spPr>
          <a:xfrm>
            <a:off x="838200" y="365125"/>
            <a:ext cx="10515600" cy="621073"/>
          </a:xfrm>
        </p:spPr>
        <p:txBody>
          <a:bodyPr>
            <a:normAutofit fontScale="90000"/>
          </a:bodyPr>
          <a:lstStyle/>
          <a:p>
            <a:r>
              <a:rPr lang="en-GB">
                <a:ea typeface="Calibri Light"/>
                <a:cs typeface="Calibri Light"/>
              </a:rPr>
              <a:t>Report Structure</a:t>
            </a:r>
            <a:endParaRPr lang="en-GB"/>
          </a:p>
        </p:txBody>
      </p:sp>
      <p:sp>
        <p:nvSpPr>
          <p:cNvPr id="3" name="Content Placeholder 2">
            <a:extLst>
              <a:ext uri="{FF2B5EF4-FFF2-40B4-BE49-F238E27FC236}">
                <a16:creationId xmlns:a16="http://schemas.microsoft.com/office/drawing/2014/main" id="{8116ECE5-FF70-D5BB-8F1C-7526FE313E62}"/>
              </a:ext>
            </a:extLst>
          </p:cNvPr>
          <p:cNvSpPr>
            <a:spLocks noGrp="1"/>
          </p:cNvSpPr>
          <p:nvPr>
            <p:ph idx="1"/>
          </p:nvPr>
        </p:nvSpPr>
        <p:spPr>
          <a:xfrm>
            <a:off x="838200" y="1164267"/>
            <a:ext cx="10515600" cy="5012696"/>
          </a:xfrm>
        </p:spPr>
        <p:txBody>
          <a:bodyPr vert="horz" lIns="91440" tIns="45720" rIns="91440" bIns="45720" rtlCol="0" anchor="t">
            <a:normAutofit/>
          </a:bodyPr>
          <a:lstStyle/>
          <a:p>
            <a:endParaRPr lang="en-GB" sz="1200">
              <a:highlight>
                <a:srgbClr val="FFFFFF"/>
              </a:highlight>
              <a:latin typeface="Arial"/>
              <a:cs typeface="Arial"/>
            </a:endParaRPr>
          </a:p>
          <a:p>
            <a:r>
              <a:rPr lang="en-GB">
                <a:highlight>
                  <a:srgbClr val="FFFFFF"/>
                </a:highlight>
                <a:latin typeface="Arial"/>
                <a:cs typeface="Arial"/>
              </a:rPr>
              <a:t>Cover Page – not included in the word count.</a:t>
            </a:r>
          </a:p>
          <a:p>
            <a:pPr lvl="1">
              <a:buFont typeface="Courier New" panose="020B0604020202020204" pitchFamily="34" charset="0"/>
              <a:buChar char="o"/>
            </a:pPr>
            <a:r>
              <a:rPr lang="en-GB">
                <a:highlight>
                  <a:srgbClr val="FFFFFF"/>
                </a:highlight>
                <a:latin typeface="Arial"/>
                <a:cs typeface="Arial"/>
              </a:rPr>
              <a:t>Include name student number, title</a:t>
            </a:r>
          </a:p>
          <a:p>
            <a:r>
              <a:rPr lang="en-GB">
                <a:highlight>
                  <a:srgbClr val="FFFFFF"/>
                </a:highlight>
                <a:latin typeface="Arial"/>
                <a:cs typeface="Arial"/>
              </a:rPr>
              <a:t>Contents Page – not included in the word count.</a:t>
            </a:r>
          </a:p>
          <a:p>
            <a:r>
              <a:rPr lang="en-GB">
                <a:highlight>
                  <a:srgbClr val="FFFFFF"/>
                </a:highlight>
                <a:latin typeface="Arial"/>
                <a:cs typeface="Arial"/>
              </a:rPr>
              <a:t>Introduction - 150 words</a:t>
            </a:r>
          </a:p>
          <a:p>
            <a:r>
              <a:rPr lang="en-GB">
                <a:highlight>
                  <a:srgbClr val="FFFFFF"/>
                </a:highlight>
                <a:latin typeface="Arial"/>
                <a:cs typeface="Arial"/>
              </a:rPr>
              <a:t>Main Body - 1200 words</a:t>
            </a:r>
          </a:p>
          <a:p>
            <a:pPr lvl="1">
              <a:buFont typeface="Courier New" panose="020B0604020202020204" pitchFamily="34" charset="0"/>
              <a:buChar char="o"/>
            </a:pPr>
            <a:r>
              <a:rPr lang="en-GB">
                <a:highlight>
                  <a:srgbClr val="FFFFFF"/>
                </a:highlight>
                <a:latin typeface="Arial"/>
                <a:cs typeface="Arial"/>
              </a:rPr>
              <a:t>Can use subheadings</a:t>
            </a:r>
          </a:p>
          <a:p>
            <a:r>
              <a:rPr lang="en-GB">
                <a:highlight>
                  <a:srgbClr val="FFFFFF"/>
                </a:highlight>
                <a:latin typeface="Arial"/>
                <a:cs typeface="Arial"/>
              </a:rPr>
              <a:t>Conclusion – 150 words</a:t>
            </a:r>
          </a:p>
          <a:p>
            <a:r>
              <a:rPr lang="en-GB">
                <a:highlight>
                  <a:srgbClr val="FFFFFF"/>
                </a:highlight>
                <a:latin typeface="Arial"/>
                <a:cs typeface="Arial"/>
              </a:rPr>
              <a:t>Reference List – not included in the word count (a minimum of 15 references is required for this assignment.</a:t>
            </a:r>
          </a:p>
          <a:p>
            <a:r>
              <a:rPr lang="en-GB" sz="1600">
                <a:ea typeface="Calibri"/>
                <a:cs typeface="Calibri"/>
              </a:rPr>
              <a:t>Academic reports have abstracts, acknowledgments, results, methods – NOT NEEDED! </a:t>
            </a:r>
          </a:p>
        </p:txBody>
      </p:sp>
    </p:spTree>
    <p:extLst>
      <p:ext uri="{BB962C8B-B14F-4D97-AF65-F5344CB8AC3E}">
        <p14:creationId xmlns:p14="http://schemas.microsoft.com/office/powerpoint/2010/main" val="4029805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74741C-A85F-6FF3-AE29-B0DB365FCE2A}"/>
              </a:ext>
            </a:extLst>
          </p:cNvPr>
          <p:cNvSpPr>
            <a:spLocks noGrp="1"/>
          </p:cNvSpPr>
          <p:nvPr>
            <p:ph type="title"/>
          </p:nvPr>
        </p:nvSpPr>
        <p:spPr/>
        <p:txBody>
          <a:bodyPr/>
          <a:lstStyle/>
          <a:p>
            <a:r>
              <a:rPr lang="en-GB">
                <a:ea typeface="Calibri Light"/>
                <a:cs typeface="Calibri Light"/>
              </a:rPr>
              <a:t>Assignment 2</a:t>
            </a:r>
            <a:endParaRPr lang="en-GB"/>
          </a:p>
        </p:txBody>
      </p:sp>
      <p:sp>
        <p:nvSpPr>
          <p:cNvPr id="3" name="Content Placeholder 2">
            <a:extLst>
              <a:ext uri="{FF2B5EF4-FFF2-40B4-BE49-F238E27FC236}">
                <a16:creationId xmlns:a16="http://schemas.microsoft.com/office/drawing/2014/main" id="{E50F17DB-1C4C-C8AD-D35F-200933281D82}"/>
              </a:ext>
            </a:extLst>
          </p:cNvPr>
          <p:cNvSpPr>
            <a:spLocks noGrp="1"/>
          </p:cNvSpPr>
          <p:nvPr>
            <p:ph idx="1"/>
          </p:nvPr>
        </p:nvSpPr>
        <p:spPr/>
        <p:txBody>
          <a:bodyPr vert="horz" lIns="91440" tIns="45720" rIns="91440" bIns="45720" rtlCol="0" anchor="t">
            <a:normAutofit/>
          </a:bodyPr>
          <a:lstStyle/>
          <a:p>
            <a:r>
              <a:rPr lang="en-GB">
                <a:ea typeface="Calibri"/>
                <a:cs typeface="Calibri"/>
              </a:rPr>
              <a:t>Individual presentation </a:t>
            </a:r>
          </a:p>
          <a:p>
            <a:r>
              <a:rPr lang="en-GB">
                <a:ea typeface="Calibri"/>
                <a:cs typeface="Calibri"/>
              </a:rPr>
              <a:t>10 minutes</a:t>
            </a:r>
          </a:p>
          <a:p>
            <a:r>
              <a:rPr lang="en-GB">
                <a:ea typeface="Calibri"/>
                <a:cs typeface="Calibri"/>
              </a:rPr>
              <a:t>Present using PowerPoint</a:t>
            </a:r>
          </a:p>
          <a:p>
            <a:r>
              <a:rPr lang="en-GB">
                <a:ea typeface="Calibri"/>
                <a:cs typeface="Calibri"/>
              </a:rPr>
              <a:t>Question - </a:t>
            </a:r>
            <a:r>
              <a:rPr lang="en-US" sz="3200" b="1">
                <a:highlight>
                  <a:srgbClr val="FFFFFF"/>
                </a:highlight>
                <a:latin typeface="Arial"/>
                <a:ea typeface="Calibri"/>
                <a:cs typeface="Arial"/>
              </a:rPr>
              <a:t>Discuss how community engagement strategies can help strengthen public trust and enhance police legitimacy</a:t>
            </a:r>
            <a:endParaRPr lang="en-GB" sz="3200">
              <a:highlight>
                <a:srgbClr val="FFFFFF"/>
              </a:highlight>
              <a:latin typeface="Arial"/>
              <a:ea typeface="Calibri"/>
              <a:cs typeface="Arial"/>
            </a:endParaRPr>
          </a:p>
        </p:txBody>
      </p:sp>
    </p:spTree>
    <p:extLst>
      <p:ext uri="{BB962C8B-B14F-4D97-AF65-F5344CB8AC3E}">
        <p14:creationId xmlns:p14="http://schemas.microsoft.com/office/powerpoint/2010/main" val="21072761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0CBAD-856C-4F19-7A5E-C273CE9029A5}"/>
              </a:ext>
            </a:extLst>
          </p:cNvPr>
          <p:cNvSpPr>
            <a:spLocks noGrp="1"/>
          </p:cNvSpPr>
          <p:nvPr>
            <p:ph type="title"/>
          </p:nvPr>
        </p:nvSpPr>
        <p:spPr/>
        <p:txBody>
          <a:bodyPr/>
          <a:lstStyle/>
          <a:p>
            <a:r>
              <a:rPr lang="en-GB" dirty="0">
                <a:ea typeface="Calibri Light"/>
                <a:cs typeface="Calibri Light"/>
              </a:rPr>
              <a:t>Why</a:t>
            </a:r>
            <a:endParaRPr lang="en-GB" dirty="0"/>
          </a:p>
        </p:txBody>
      </p:sp>
      <p:sp>
        <p:nvSpPr>
          <p:cNvPr id="3" name="Content Placeholder 2">
            <a:extLst>
              <a:ext uri="{FF2B5EF4-FFF2-40B4-BE49-F238E27FC236}">
                <a16:creationId xmlns:a16="http://schemas.microsoft.com/office/drawing/2014/main" id="{AA31DFA0-4100-100D-6997-53DF03D4AA75}"/>
              </a:ext>
            </a:extLst>
          </p:cNvPr>
          <p:cNvSpPr>
            <a:spLocks noGrp="1"/>
          </p:cNvSpPr>
          <p:nvPr>
            <p:ph idx="1"/>
          </p:nvPr>
        </p:nvSpPr>
        <p:spPr/>
        <p:txBody>
          <a:bodyPr vert="horz" lIns="91440" tIns="45720" rIns="91440" bIns="45720" rtlCol="0" anchor="t">
            <a:normAutofit/>
          </a:bodyPr>
          <a:lstStyle/>
          <a:p>
            <a:r>
              <a:rPr lang="en-GB" dirty="0">
                <a:latin typeface="Arial"/>
                <a:cs typeface="Arial"/>
              </a:rPr>
              <a:t>Community engagement strategies are essential for strengthening public trust and enhancing police legitimacy because they create meaningful, two‑way relationships between the police and the communities they serve. When officers engage with the public proactively—through consultation, visibility, communication, and partnerships—they show transparency, fairness, and responsiveness, all of which contribute to greater confidence in policing.</a:t>
            </a:r>
          </a:p>
          <a:p>
            <a:endParaRPr lang="en-GB" dirty="0">
              <a:latin typeface="Arial"/>
              <a:ea typeface="Calibri"/>
              <a:cs typeface="Calibri"/>
            </a:endParaRPr>
          </a:p>
        </p:txBody>
      </p:sp>
    </p:spTree>
    <p:extLst>
      <p:ext uri="{BB962C8B-B14F-4D97-AF65-F5344CB8AC3E}">
        <p14:creationId xmlns:p14="http://schemas.microsoft.com/office/powerpoint/2010/main" val="9337551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43C44-9BBD-CFBC-56C5-BA31ED1D9AFA}"/>
              </a:ext>
            </a:extLst>
          </p:cNvPr>
          <p:cNvSpPr>
            <a:spLocks noGrp="1"/>
          </p:cNvSpPr>
          <p:nvPr>
            <p:ph type="title"/>
          </p:nvPr>
        </p:nvSpPr>
        <p:spPr/>
        <p:txBody>
          <a:bodyPr/>
          <a:lstStyle/>
          <a:p>
            <a:r>
              <a:rPr lang="en-GB" dirty="0">
                <a:ea typeface="Calibri Light"/>
                <a:cs typeface="Calibri Light"/>
              </a:rPr>
              <a:t>Ideas......</a:t>
            </a:r>
            <a:endParaRPr lang="en-GB" dirty="0"/>
          </a:p>
        </p:txBody>
      </p:sp>
      <p:sp>
        <p:nvSpPr>
          <p:cNvPr id="3" name="Content Placeholder 2">
            <a:extLst>
              <a:ext uri="{FF2B5EF4-FFF2-40B4-BE49-F238E27FC236}">
                <a16:creationId xmlns:a16="http://schemas.microsoft.com/office/drawing/2014/main" id="{DCF1D3DA-E581-1BC8-3257-9CB1EF1B38F8}"/>
              </a:ext>
            </a:extLst>
          </p:cNvPr>
          <p:cNvSpPr>
            <a:spLocks noGrp="1"/>
          </p:cNvSpPr>
          <p:nvPr>
            <p:ph idx="1"/>
          </p:nvPr>
        </p:nvSpPr>
        <p:spPr>
          <a:xfrm>
            <a:off x="838200" y="1308041"/>
            <a:ext cx="10515600" cy="4868922"/>
          </a:xfrm>
        </p:spPr>
        <p:txBody>
          <a:bodyPr vert="horz" lIns="91440" tIns="45720" rIns="91440" bIns="45720" rtlCol="0" anchor="t">
            <a:noAutofit/>
          </a:bodyPr>
          <a:lstStyle/>
          <a:p>
            <a:r>
              <a:rPr lang="en-GB" sz="2000" dirty="0">
                <a:latin typeface="Arial"/>
                <a:cs typeface="Arial"/>
              </a:rPr>
              <a:t>Building relationships and improving communication -</a:t>
            </a:r>
            <a:r>
              <a:rPr lang="en-GB" sz="2000" dirty="0">
                <a:latin typeface="Arial"/>
                <a:ea typeface="Calibri"/>
                <a:cs typeface="Segoe UI"/>
              </a:rPr>
              <a:t>Engagement strategies such as neighbourhood meetings, community forums, school visits, and local patrols allow officers to build personal relationships with residents. When communities feel listened to and respected, they are more likely to trust the police.</a:t>
            </a:r>
            <a:endParaRPr lang="en-GB" sz="2000" dirty="0">
              <a:latin typeface="Arial"/>
              <a:cs typeface="Arial"/>
            </a:endParaRPr>
          </a:p>
          <a:p>
            <a:r>
              <a:rPr lang="en-GB" sz="2000" dirty="0">
                <a:latin typeface="Arial"/>
                <a:ea typeface="Calibri"/>
                <a:cs typeface="Calibri"/>
              </a:rPr>
              <a:t>Accountability - </a:t>
            </a:r>
            <a:r>
              <a:rPr lang="en-GB" sz="2000" dirty="0">
                <a:latin typeface="Arial"/>
                <a:ea typeface="Calibri"/>
                <a:cs typeface="Segoe UI"/>
              </a:rPr>
              <a:t>Community engagement often involves sharing information, discussing crime trends, explaining police decisions, and involving the public in problem-solving.</a:t>
            </a:r>
            <a:endParaRPr lang="en-GB" sz="2000" dirty="0">
              <a:latin typeface="Arial"/>
              <a:ea typeface="Calibri"/>
              <a:cs typeface="Calibri"/>
            </a:endParaRPr>
          </a:p>
          <a:p>
            <a:r>
              <a:rPr lang="en-GB" sz="2000" dirty="0">
                <a:latin typeface="Arial"/>
                <a:ea typeface="Calibri"/>
                <a:cs typeface="Segoe UI"/>
              </a:rPr>
              <a:t>Encouraging community participation in problem‑solving - When communities see they have a voice in shaping policing priorities, it increases feelings of ownership and partnership. This supports legitimacy because people feel policing is done </a:t>
            </a:r>
            <a:r>
              <a:rPr lang="en-GB" sz="2000" b="1" i="1" dirty="0">
                <a:latin typeface="Arial"/>
                <a:ea typeface="Calibri"/>
                <a:cs typeface="Segoe UI"/>
              </a:rPr>
              <a:t>with them</a:t>
            </a:r>
            <a:r>
              <a:rPr lang="en-GB" sz="2000" b="1" dirty="0">
                <a:latin typeface="Arial"/>
                <a:ea typeface="Calibri"/>
                <a:cs typeface="Segoe UI"/>
              </a:rPr>
              <a:t>, not </a:t>
            </a:r>
            <a:r>
              <a:rPr lang="en-GB" sz="2000" b="1" i="1" dirty="0">
                <a:latin typeface="Arial"/>
                <a:ea typeface="Calibri"/>
                <a:cs typeface="Segoe UI"/>
              </a:rPr>
              <a:t>to them</a:t>
            </a:r>
            <a:r>
              <a:rPr lang="en-GB" sz="2000" b="1" dirty="0">
                <a:latin typeface="Arial"/>
                <a:ea typeface="Calibri"/>
                <a:cs typeface="Segoe UI"/>
              </a:rPr>
              <a:t>.</a:t>
            </a:r>
            <a:endParaRPr lang="en-GB" sz="2000" b="1">
              <a:latin typeface="Arial"/>
              <a:ea typeface="Calibri"/>
              <a:cs typeface="Calibri"/>
            </a:endParaRPr>
          </a:p>
          <a:p>
            <a:r>
              <a:rPr lang="en-GB" sz="2000" dirty="0">
                <a:latin typeface="Arial"/>
                <a:ea typeface="Calibri"/>
                <a:cs typeface="Segoe UI"/>
              </a:rPr>
              <a:t>Engagement with different cultural, ethnic and social groups helps police understand the needs and experiences of those communities.</a:t>
            </a:r>
          </a:p>
          <a:p>
            <a:endParaRPr lang="en-GB" sz="2000" dirty="0">
              <a:latin typeface="Arial"/>
              <a:ea typeface="Calibri"/>
              <a:cs typeface="Segoe UI"/>
            </a:endParaRPr>
          </a:p>
          <a:p>
            <a:endParaRPr lang="en-GB" sz="1600" dirty="0">
              <a:latin typeface="Arial"/>
              <a:ea typeface="Calibri"/>
              <a:cs typeface="Calibri"/>
            </a:endParaRPr>
          </a:p>
        </p:txBody>
      </p:sp>
    </p:spTree>
    <p:extLst>
      <p:ext uri="{BB962C8B-B14F-4D97-AF65-F5344CB8AC3E}">
        <p14:creationId xmlns:p14="http://schemas.microsoft.com/office/powerpoint/2010/main" val="13399684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078A17-8A0F-81CD-9C2B-C4F830DD7889}"/>
              </a:ext>
            </a:extLst>
          </p:cNvPr>
          <p:cNvSpPr>
            <a:spLocks noGrp="1"/>
          </p:cNvSpPr>
          <p:nvPr>
            <p:ph type="title"/>
          </p:nvPr>
        </p:nvSpPr>
        <p:spPr>
          <a:xfrm>
            <a:off x="704088" y="914400"/>
            <a:ext cx="5195889" cy="1316736"/>
          </a:xfrm>
        </p:spPr>
        <p:txBody>
          <a:bodyPr>
            <a:normAutofit/>
          </a:bodyPr>
          <a:lstStyle/>
          <a:p>
            <a:r>
              <a:rPr lang="en-GB"/>
              <a:t>Referencing </a:t>
            </a:r>
          </a:p>
        </p:txBody>
      </p:sp>
      <p:cxnSp>
        <p:nvCxnSpPr>
          <p:cNvPr id="11" name="Straight Connector 10">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39833DC-D286-E14E-92D1-A6757C8B5F2D}"/>
              </a:ext>
            </a:extLst>
          </p:cNvPr>
          <p:cNvSpPr>
            <a:spLocks noGrp="1"/>
          </p:cNvSpPr>
          <p:nvPr>
            <p:ph idx="1"/>
          </p:nvPr>
        </p:nvSpPr>
        <p:spPr>
          <a:xfrm>
            <a:off x="704088" y="2231136"/>
            <a:ext cx="5195889" cy="3931920"/>
          </a:xfrm>
        </p:spPr>
        <p:txBody>
          <a:bodyPr vert="horz" lIns="91440" tIns="45720" rIns="91440" bIns="45720" rtlCol="0" anchor="t">
            <a:normAutofit/>
          </a:bodyPr>
          <a:lstStyle/>
          <a:p>
            <a:r>
              <a:rPr lang="en-GB" sz="2400"/>
              <a:t>Marked your presentations for BMPL4020A</a:t>
            </a:r>
          </a:p>
          <a:p>
            <a:r>
              <a:rPr lang="en-GB" sz="2400"/>
              <a:t>Referencing support </a:t>
            </a:r>
          </a:p>
          <a:p>
            <a:r>
              <a:rPr lang="en-GB" sz="2400"/>
              <a:t>Will be picking up referencing errors </a:t>
            </a:r>
          </a:p>
          <a:p>
            <a:r>
              <a:rPr lang="en-GB" sz="2400"/>
              <a:t>Gov.uk (2019).......</a:t>
            </a:r>
          </a:p>
          <a:p>
            <a:r>
              <a:rPr lang="en-GB" sz="2400"/>
              <a:t>Let's have a go.........</a:t>
            </a:r>
          </a:p>
        </p:txBody>
      </p:sp>
      <p:pic>
        <p:nvPicPr>
          <p:cNvPr id="4" name="Picture 3" descr="A yellow face with eyes and mouth&#10;&#10;AI-generated content may be incorrect.">
            <a:extLst>
              <a:ext uri="{FF2B5EF4-FFF2-40B4-BE49-F238E27FC236}">
                <a16:creationId xmlns:a16="http://schemas.microsoft.com/office/drawing/2014/main" id="{A38A4434-EAEA-5ED1-0068-258E81B9C59F}"/>
              </a:ext>
            </a:extLst>
          </p:cNvPr>
          <p:cNvPicPr>
            <a:picLocks noChangeAspect="1"/>
          </p:cNvPicPr>
          <p:nvPr/>
        </p:nvPicPr>
        <p:blipFill>
          <a:blip r:embed="rId2"/>
          <a:srcRect l="3943" r="4832"/>
          <a:stretch>
            <a:fillRect/>
          </a:stretch>
        </p:blipFill>
        <p:spPr>
          <a:xfrm>
            <a:off x="6420752" y="731520"/>
            <a:ext cx="5055865" cy="5422392"/>
          </a:xfrm>
          <a:prstGeom prst="rect">
            <a:avLst/>
          </a:prstGeom>
        </p:spPr>
      </p:pic>
      <p:pic>
        <p:nvPicPr>
          <p:cNvPr id="5" name="Picture 4" descr="A cartoon character with a crying face&#10;&#10;AI-generated content may be incorrect.">
            <a:extLst>
              <a:ext uri="{FF2B5EF4-FFF2-40B4-BE49-F238E27FC236}">
                <a16:creationId xmlns:a16="http://schemas.microsoft.com/office/drawing/2014/main" id="{C15AD522-B7B6-F686-0CAD-A1FB2854BB76}"/>
              </a:ext>
            </a:extLst>
          </p:cNvPr>
          <p:cNvPicPr>
            <a:picLocks noChangeAspect="1"/>
          </p:cNvPicPr>
          <p:nvPr/>
        </p:nvPicPr>
        <p:blipFill>
          <a:blip r:embed="rId3"/>
          <a:stretch>
            <a:fillRect/>
          </a:stretch>
        </p:blipFill>
        <p:spPr>
          <a:xfrm>
            <a:off x="3500887" y="4198188"/>
            <a:ext cx="503209" cy="603851"/>
          </a:xfrm>
          <a:prstGeom prst="rect">
            <a:avLst/>
          </a:prstGeom>
        </p:spPr>
      </p:pic>
    </p:spTree>
    <p:extLst>
      <p:ext uri="{BB962C8B-B14F-4D97-AF65-F5344CB8AC3E}">
        <p14:creationId xmlns:p14="http://schemas.microsoft.com/office/powerpoint/2010/main" val="42516393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FAB282-2A21-7955-9ABE-5C4C1FFCEFB8}"/>
              </a:ext>
            </a:extLst>
          </p:cNvPr>
          <p:cNvSpPr>
            <a:spLocks noGrp="1"/>
          </p:cNvSpPr>
          <p:nvPr>
            <p:ph type="title"/>
          </p:nvPr>
        </p:nvSpPr>
        <p:spPr>
          <a:xfrm>
            <a:off x="686834" y="1153572"/>
            <a:ext cx="3200400" cy="4461163"/>
          </a:xfrm>
        </p:spPr>
        <p:txBody>
          <a:bodyPr>
            <a:normAutofit/>
          </a:bodyPr>
          <a:lstStyle/>
          <a:p>
            <a:r>
              <a:rPr lang="en-GB">
                <a:solidFill>
                  <a:srgbClr val="FFFFFF"/>
                </a:solidFill>
                <a:ea typeface="Calibri Light"/>
                <a:cs typeface="Calibri Light"/>
              </a:rPr>
              <a:t>What is EBP?</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CD43F35-7C32-3502-B44C-DF436E98B4AB}"/>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ea typeface="Calibri"/>
                <a:cs typeface="Calibri"/>
              </a:rPr>
              <a:t>Using solid research and data to guide policing decisions</a:t>
            </a:r>
          </a:p>
          <a:p>
            <a:r>
              <a:rPr lang="en-US">
                <a:ea typeface="Calibri"/>
                <a:cs typeface="Calibri"/>
              </a:rPr>
              <a:t>Not just tradition ideas</a:t>
            </a:r>
          </a:p>
          <a:p>
            <a:r>
              <a:rPr lang="en-US">
                <a:ea typeface="Calibri"/>
                <a:cs typeface="Calibri"/>
              </a:rPr>
              <a:t>Figuring out what really works</a:t>
            </a:r>
          </a:p>
          <a:p>
            <a:r>
              <a:rPr lang="en-US">
                <a:ea typeface="Calibri"/>
                <a:cs typeface="Calibri"/>
              </a:rPr>
              <a:t>Using evidence to make decisions</a:t>
            </a:r>
          </a:p>
          <a:p>
            <a:r>
              <a:rPr lang="en-US">
                <a:ea typeface="Calibri"/>
                <a:cs typeface="Calibri"/>
              </a:rPr>
              <a:t>Which improve outcomes, reduce crime and use resources wisely</a:t>
            </a:r>
          </a:p>
          <a:p>
            <a:endParaRPr lang="en-US">
              <a:ea typeface="Calibri"/>
              <a:cs typeface="Calibri"/>
            </a:endParaRPr>
          </a:p>
        </p:txBody>
      </p:sp>
    </p:spTree>
    <p:extLst>
      <p:ext uri="{BB962C8B-B14F-4D97-AF65-F5344CB8AC3E}">
        <p14:creationId xmlns:p14="http://schemas.microsoft.com/office/powerpoint/2010/main" val="15242660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CE8392-B00B-E7F8-3DDA-6A954C9CD82A}"/>
              </a:ext>
            </a:extLst>
          </p:cNvPr>
          <p:cNvSpPr>
            <a:spLocks noGrp="1"/>
          </p:cNvSpPr>
          <p:nvPr>
            <p:ph type="title"/>
          </p:nvPr>
        </p:nvSpPr>
        <p:spPr>
          <a:xfrm>
            <a:off x="694111" y="909637"/>
            <a:ext cx="5933795" cy="1362073"/>
          </a:xfrm>
        </p:spPr>
        <p:txBody>
          <a:bodyPr>
            <a:normAutofit/>
          </a:bodyPr>
          <a:lstStyle/>
          <a:p>
            <a:r>
              <a:rPr lang="en-GB"/>
              <a:t>What is evidence-based policing (EBP)?</a:t>
            </a:r>
          </a:p>
        </p:txBody>
      </p:sp>
      <p:cxnSp>
        <p:nvCxnSpPr>
          <p:cNvPr id="11" name="Straight Connector 10">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5715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F339DBD-F240-72BB-8363-FB602F16D559}"/>
              </a:ext>
            </a:extLst>
          </p:cNvPr>
          <p:cNvSpPr>
            <a:spLocks noGrp="1"/>
          </p:cNvSpPr>
          <p:nvPr>
            <p:ph idx="1"/>
          </p:nvPr>
        </p:nvSpPr>
        <p:spPr>
          <a:xfrm>
            <a:off x="700088" y="2276474"/>
            <a:ext cx="6041371" cy="3797524"/>
          </a:xfrm>
        </p:spPr>
        <p:txBody>
          <a:bodyPr vert="horz" lIns="91440" tIns="45720" rIns="91440" bIns="45720" rtlCol="0" anchor="t">
            <a:noAutofit/>
          </a:bodyPr>
          <a:lstStyle/>
          <a:p>
            <a:r>
              <a:rPr lang="en-GB" sz="2400">
                <a:latin typeface="Calibri"/>
                <a:ea typeface="Calibri"/>
                <a:cs typeface="Calibri"/>
              </a:rPr>
              <a:t>Defined by Lawrence Sherman in 1998</a:t>
            </a:r>
            <a:endParaRPr lang="en-US" sz="2400">
              <a:latin typeface="Calibri"/>
              <a:ea typeface="Calibri"/>
              <a:cs typeface="Calibri"/>
            </a:endParaRPr>
          </a:p>
          <a:p>
            <a:pPr marL="0" indent="0">
              <a:buNone/>
            </a:pPr>
            <a:r>
              <a:rPr lang="en-GB" sz="2400" i="1">
                <a:latin typeface="Calibri"/>
                <a:ea typeface="Calibri"/>
                <a:cs typeface="Calibri"/>
              </a:rPr>
              <a:t>" The use of the best available research on the outcomes of police work to implement guidelines and evaluate agencies, units, and officers. Put more simply, evidence-based policing uses research to guide practice and evaluate practitioners. It uses the best evidence to shape the best practice".</a:t>
            </a:r>
          </a:p>
          <a:p>
            <a:pPr marL="0" indent="0">
              <a:buNone/>
            </a:pPr>
            <a:endParaRPr lang="en-GB"/>
          </a:p>
        </p:txBody>
      </p:sp>
      <p:pic>
        <p:nvPicPr>
          <p:cNvPr id="4" name="Picture 3" descr="Professor Lawrence W. Sherman — Cambridge Centre for ...">
            <a:extLst>
              <a:ext uri="{FF2B5EF4-FFF2-40B4-BE49-F238E27FC236}">
                <a16:creationId xmlns:a16="http://schemas.microsoft.com/office/drawing/2014/main" id="{87662AD2-84A6-0666-8F0A-2AA386A64790}"/>
              </a:ext>
            </a:extLst>
          </p:cNvPr>
          <p:cNvPicPr>
            <a:picLocks noChangeAspect="1"/>
          </p:cNvPicPr>
          <p:nvPr/>
        </p:nvPicPr>
        <p:blipFill rotWithShape="1">
          <a:blip r:embed="rId3"/>
          <a:srcRect b="308"/>
          <a:stretch/>
        </p:blipFill>
        <p:spPr>
          <a:xfrm>
            <a:off x="7315200" y="715218"/>
            <a:ext cx="4076700" cy="5418871"/>
          </a:xfrm>
          <a:prstGeom prst="rect">
            <a:avLst/>
          </a:prstGeom>
        </p:spPr>
      </p:pic>
      <p:cxnSp>
        <p:nvCxnSpPr>
          <p:cNvPr id="13" name="Straight Connector 12">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571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63856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88EBA-A262-D383-CDC9-632E4D4C576E}"/>
              </a:ext>
            </a:extLst>
          </p:cNvPr>
          <p:cNvSpPr>
            <a:spLocks noGrp="1"/>
          </p:cNvSpPr>
          <p:nvPr>
            <p:ph type="title"/>
          </p:nvPr>
        </p:nvSpPr>
        <p:spPr>
          <a:xfrm>
            <a:off x="700635" y="922096"/>
            <a:ext cx="10691265" cy="816552"/>
          </a:xfrm>
        </p:spPr>
        <p:txBody>
          <a:bodyPr/>
          <a:lstStyle/>
          <a:p>
            <a:r>
              <a:rPr lang="en-GB" noProof="0"/>
              <a:t>EBPP</a:t>
            </a:r>
          </a:p>
        </p:txBody>
      </p:sp>
      <p:sp>
        <p:nvSpPr>
          <p:cNvPr id="3" name="Content Placeholder 2">
            <a:extLst>
              <a:ext uri="{FF2B5EF4-FFF2-40B4-BE49-F238E27FC236}">
                <a16:creationId xmlns:a16="http://schemas.microsoft.com/office/drawing/2014/main" id="{C3DA42B7-B421-9B3D-69E0-1C3DA32265CA}"/>
              </a:ext>
            </a:extLst>
          </p:cNvPr>
          <p:cNvSpPr>
            <a:spLocks noGrp="1"/>
          </p:cNvSpPr>
          <p:nvPr>
            <p:ph idx="1"/>
          </p:nvPr>
        </p:nvSpPr>
        <p:spPr>
          <a:xfrm>
            <a:off x="873163" y="1738648"/>
            <a:ext cx="10978812" cy="4446207"/>
          </a:xfrm>
        </p:spPr>
        <p:txBody>
          <a:bodyPr>
            <a:normAutofit/>
          </a:bodyPr>
          <a:lstStyle/>
          <a:p>
            <a:r>
              <a:rPr lang="en-GB" noProof="0"/>
              <a:t>Evidence-Based Policing is not just an academic concept—it has practical benefits for policing and public safety</a:t>
            </a:r>
          </a:p>
          <a:p>
            <a:pPr fontAlgn="t"/>
            <a:r>
              <a:rPr lang="en-GB" b="1"/>
              <a:t>Legitimacy:</a:t>
            </a:r>
            <a:r>
              <a:rPr lang="en-GB"/>
              <a:t> When policing decisions are based on evidence</a:t>
            </a:r>
          </a:p>
          <a:p>
            <a:pPr lvl="1" fontAlgn="t"/>
            <a:r>
              <a:rPr lang="en-GB"/>
              <a:t>Public trust / policing seen as fair and accountable in communities</a:t>
            </a:r>
          </a:p>
          <a:p>
            <a:pPr fontAlgn="t"/>
            <a:r>
              <a:rPr lang="en-GB" b="1"/>
              <a:t>Effectiveness:</a:t>
            </a:r>
            <a:r>
              <a:rPr lang="en-GB"/>
              <a:t> EBP helps identify strategies that actually work.</a:t>
            </a:r>
          </a:p>
          <a:p>
            <a:pPr lvl="1" fontAlgn="t"/>
            <a:r>
              <a:rPr lang="en-GB"/>
              <a:t>Reduce wasted resources</a:t>
            </a:r>
          </a:p>
          <a:p>
            <a:pPr fontAlgn="t"/>
            <a:r>
              <a:rPr lang="en-GB" b="1"/>
              <a:t>Resource Allocation:</a:t>
            </a:r>
            <a:r>
              <a:rPr lang="en-GB"/>
              <a:t> Evidence guides where to focus time  &amp; money. </a:t>
            </a:r>
          </a:p>
          <a:p>
            <a:pPr lvl="1" fontAlgn="t"/>
            <a:r>
              <a:rPr lang="en-GB"/>
              <a:t>Maximum impact</a:t>
            </a:r>
          </a:p>
          <a:p>
            <a:pPr fontAlgn="t"/>
            <a:r>
              <a:rPr lang="en-GB" b="1"/>
              <a:t>Continuous Improvement:</a:t>
            </a:r>
            <a:r>
              <a:rPr lang="en-GB"/>
              <a:t> EBP encourages learning and adapting</a:t>
            </a:r>
          </a:p>
          <a:p>
            <a:pPr lvl="1" fontAlgn="t"/>
            <a:r>
              <a:rPr lang="en-GB"/>
              <a:t>New research &amp; data</a:t>
            </a:r>
          </a:p>
          <a:p>
            <a:pPr lvl="1" fontAlgn="t"/>
            <a:endParaRPr lang="en-GB"/>
          </a:p>
          <a:p>
            <a:pPr marL="0" indent="0">
              <a:buNone/>
            </a:pPr>
            <a:endParaRPr lang="en-GB" noProof="0"/>
          </a:p>
        </p:txBody>
      </p:sp>
    </p:spTree>
    <p:extLst>
      <p:ext uri="{BB962C8B-B14F-4D97-AF65-F5344CB8AC3E}">
        <p14:creationId xmlns:p14="http://schemas.microsoft.com/office/powerpoint/2010/main" val="14503921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74B40-BA2B-E173-2A59-27A434556260}"/>
              </a:ext>
            </a:extLst>
          </p:cNvPr>
          <p:cNvSpPr>
            <a:spLocks noGrp="1"/>
          </p:cNvSpPr>
          <p:nvPr>
            <p:ph type="title"/>
          </p:nvPr>
        </p:nvSpPr>
        <p:spPr/>
        <p:txBody>
          <a:bodyPr/>
          <a:lstStyle/>
          <a:p>
            <a:r>
              <a:rPr lang="en-GB"/>
              <a:t>TWO PROCESSES</a:t>
            </a:r>
          </a:p>
        </p:txBody>
      </p:sp>
      <p:sp>
        <p:nvSpPr>
          <p:cNvPr id="3" name="Content Placeholder 2">
            <a:extLst>
              <a:ext uri="{FF2B5EF4-FFF2-40B4-BE49-F238E27FC236}">
                <a16:creationId xmlns:a16="http://schemas.microsoft.com/office/drawing/2014/main" id="{FB4A57DB-F215-3C4B-5A00-0429C959A602}"/>
              </a:ext>
            </a:extLst>
          </p:cNvPr>
          <p:cNvSpPr>
            <a:spLocks noGrp="1"/>
          </p:cNvSpPr>
          <p:nvPr>
            <p:ph idx="1"/>
          </p:nvPr>
        </p:nvSpPr>
        <p:spPr>
          <a:xfrm>
            <a:off x="700635" y="1876184"/>
            <a:ext cx="10691265" cy="4599369"/>
          </a:xfrm>
        </p:spPr>
        <p:txBody>
          <a:bodyPr vert="horz" lIns="91440" tIns="45720" rIns="91440" bIns="45720" rtlCol="0" anchor="t">
            <a:noAutofit/>
          </a:bodyPr>
          <a:lstStyle/>
          <a:p>
            <a:r>
              <a:rPr lang="en-GB" sz="2400" b="1">
                <a:latin typeface="Calibri"/>
                <a:ea typeface="Calibri"/>
                <a:cs typeface="Calibri"/>
              </a:rPr>
              <a:t>1- </a:t>
            </a:r>
            <a:r>
              <a:rPr lang="en-GB" sz="2400">
                <a:latin typeface="Calibri"/>
                <a:ea typeface="Calibri"/>
                <a:cs typeface="Calibri"/>
              </a:rPr>
              <a:t>Use evidence to underpin and develop practice</a:t>
            </a:r>
            <a:endParaRPr lang="en-US" sz="2400">
              <a:latin typeface="Calibri"/>
              <a:ea typeface="Calibri"/>
              <a:cs typeface="Calibri"/>
            </a:endParaRPr>
          </a:p>
          <a:p>
            <a:endParaRPr lang="en-GB" sz="2400">
              <a:latin typeface="Calibri"/>
              <a:ea typeface="Calibri"/>
              <a:cs typeface="Calibri"/>
            </a:endParaRPr>
          </a:p>
          <a:p>
            <a:r>
              <a:rPr lang="en-GB" sz="2400" b="1">
                <a:latin typeface="Calibri"/>
                <a:ea typeface="Calibri"/>
                <a:cs typeface="Calibri"/>
              </a:rPr>
              <a:t>2- </a:t>
            </a:r>
            <a:r>
              <a:rPr lang="en-GB" sz="2400">
                <a:latin typeface="Calibri"/>
                <a:ea typeface="Calibri"/>
                <a:cs typeface="Calibri"/>
              </a:rPr>
              <a:t>Use evidence to evaluate the effectiveness of ongoing practices</a:t>
            </a:r>
          </a:p>
          <a:p>
            <a:endParaRPr lang="en-GB" sz="2400">
              <a:latin typeface="Calibri"/>
              <a:ea typeface="Calibri"/>
              <a:cs typeface="Calibri"/>
            </a:endParaRPr>
          </a:p>
          <a:p>
            <a:r>
              <a:rPr lang="en-GB" sz="2400">
                <a:latin typeface="Calibri"/>
                <a:ea typeface="Calibri"/>
                <a:cs typeface="Calibri"/>
              </a:rPr>
              <a:t>College of Policing has adopted "What works" approach incorporating EBP as the Cornerstone of practice.</a:t>
            </a:r>
          </a:p>
          <a:p>
            <a:r>
              <a:rPr lang="en-GB" sz="2400">
                <a:latin typeface="Calibri"/>
                <a:ea typeface="Calibri"/>
                <a:cs typeface="Calibri"/>
              </a:rPr>
              <a:t>Practitioners are encouraged to create, review and use the best available evidence to inform and challenge policies, practices and decisions (College of Policing, 2021)</a:t>
            </a:r>
          </a:p>
        </p:txBody>
      </p:sp>
    </p:spTree>
    <p:extLst>
      <p:ext uri="{BB962C8B-B14F-4D97-AF65-F5344CB8AC3E}">
        <p14:creationId xmlns:p14="http://schemas.microsoft.com/office/powerpoint/2010/main" val="38038521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53615EE-C559-4E03-999B-5477F1626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84A4C3-8CD6-61F7-2CA4-E587A3A93D06}"/>
              </a:ext>
            </a:extLst>
          </p:cNvPr>
          <p:cNvSpPr>
            <a:spLocks noGrp="1"/>
          </p:cNvSpPr>
          <p:nvPr>
            <p:ph type="title"/>
          </p:nvPr>
        </p:nvSpPr>
        <p:spPr>
          <a:xfrm>
            <a:off x="700088" y="909637"/>
            <a:ext cx="5958216" cy="1362073"/>
          </a:xfrm>
        </p:spPr>
        <p:txBody>
          <a:bodyPr>
            <a:normAutofit/>
          </a:bodyPr>
          <a:lstStyle/>
          <a:p>
            <a:r>
              <a:rPr lang="en-GB"/>
              <a:t>FOR EXAMPLE...</a:t>
            </a:r>
            <a:br>
              <a:rPr lang="en-GB"/>
            </a:br>
            <a:r>
              <a:rPr lang="en-GB"/>
              <a:t>Medical intervention</a:t>
            </a:r>
          </a:p>
        </p:txBody>
      </p:sp>
      <p:cxnSp>
        <p:nvCxnSpPr>
          <p:cNvPr id="21" name="Straight Connector 20">
            <a:extLst>
              <a:ext uri="{FF2B5EF4-FFF2-40B4-BE49-F238E27FC236}">
                <a16:creationId xmlns:a16="http://schemas.microsoft.com/office/drawing/2014/main" id="{799A8EBD-049C-48E6-97ED-C9102D78FC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52710"/>
            <a:ext cx="5715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3E513DB-EC00-1997-2940-CF6492170703}"/>
              </a:ext>
            </a:extLst>
          </p:cNvPr>
          <p:cNvSpPr>
            <a:spLocks noGrp="1"/>
          </p:cNvSpPr>
          <p:nvPr>
            <p:ph idx="1"/>
          </p:nvPr>
        </p:nvSpPr>
        <p:spPr>
          <a:xfrm>
            <a:off x="700088" y="2276474"/>
            <a:ext cx="6000258" cy="3553109"/>
          </a:xfrm>
        </p:spPr>
        <p:txBody>
          <a:bodyPr vert="horz" lIns="91440" tIns="45720" rIns="91440" bIns="45720" rtlCol="0" anchor="t">
            <a:normAutofit/>
          </a:bodyPr>
          <a:lstStyle/>
          <a:p>
            <a:r>
              <a:rPr lang="en-GB" sz="2400">
                <a:latin typeface="Calibri"/>
                <a:ea typeface="Calibri"/>
                <a:cs typeface="Calibri"/>
              </a:rPr>
              <a:t>Discuss</a:t>
            </a:r>
            <a:endParaRPr lang="en-US" sz="2400">
              <a:latin typeface="Calibri"/>
              <a:ea typeface="Calibri"/>
              <a:cs typeface="Calibri"/>
            </a:endParaRPr>
          </a:p>
          <a:p>
            <a:r>
              <a:rPr lang="en-GB" sz="2400">
                <a:latin typeface="Calibri"/>
                <a:ea typeface="Calibri"/>
                <a:cs typeface="Calibri"/>
              </a:rPr>
              <a:t>How do we know what medical intervention works?</a:t>
            </a:r>
            <a:endParaRPr lang="en-GB"/>
          </a:p>
          <a:p>
            <a:r>
              <a:rPr lang="en-GB" sz="2400">
                <a:latin typeface="Calibri"/>
                <a:ea typeface="Calibri"/>
                <a:cs typeface="Calibri"/>
              </a:rPr>
              <a:t>How has medicine changed over the years?</a:t>
            </a:r>
          </a:p>
          <a:p>
            <a:r>
              <a:rPr lang="en-GB" sz="2400">
                <a:latin typeface="Calibri"/>
                <a:ea typeface="Calibri"/>
                <a:cs typeface="Calibri"/>
              </a:rPr>
              <a:t>Like doctors, police officers serve a role in society to reduce harm where possible </a:t>
            </a:r>
          </a:p>
        </p:txBody>
      </p:sp>
      <p:pic>
        <p:nvPicPr>
          <p:cNvPr id="6" name="Picture 5">
            <a:extLst>
              <a:ext uri="{FF2B5EF4-FFF2-40B4-BE49-F238E27FC236}">
                <a16:creationId xmlns:a16="http://schemas.microsoft.com/office/drawing/2014/main" id="{EDA626E7-AE0C-9E67-108F-AA8A272D452D}"/>
              </a:ext>
            </a:extLst>
          </p:cNvPr>
          <p:cNvPicPr>
            <a:picLocks noChangeAspect="1"/>
          </p:cNvPicPr>
          <p:nvPr/>
        </p:nvPicPr>
        <p:blipFill>
          <a:blip r:embed="rId3"/>
          <a:stretch>
            <a:fillRect/>
          </a:stretch>
        </p:blipFill>
        <p:spPr>
          <a:xfrm>
            <a:off x="7635587" y="3382299"/>
            <a:ext cx="4327813" cy="2440347"/>
          </a:xfrm>
          <a:prstGeom prst="rect">
            <a:avLst/>
          </a:prstGeom>
        </p:spPr>
      </p:pic>
      <p:cxnSp>
        <p:nvCxnSpPr>
          <p:cNvPr id="23" name="Straight Connector 22">
            <a:extLst>
              <a:ext uri="{FF2B5EF4-FFF2-40B4-BE49-F238E27FC236}">
                <a16:creationId xmlns:a16="http://schemas.microsoft.com/office/drawing/2014/main" id="{07AB7C5C-C091-4C25-B1BD-93E2F6948C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8546"/>
            <a:ext cx="571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Morphinomania in the 19th century | National Trust for Scotland">
            <a:extLst>
              <a:ext uri="{FF2B5EF4-FFF2-40B4-BE49-F238E27FC236}">
                <a16:creationId xmlns:a16="http://schemas.microsoft.com/office/drawing/2014/main" id="{801C4364-C72C-6863-D7B3-CB3A1BE518C0}"/>
              </a:ext>
            </a:extLst>
          </p:cNvPr>
          <p:cNvPicPr>
            <a:picLocks noChangeAspect="1"/>
          </p:cNvPicPr>
          <p:nvPr/>
        </p:nvPicPr>
        <p:blipFill rotWithShape="1">
          <a:blip r:embed="rId4"/>
          <a:srcRect l="21106" r="12019"/>
          <a:stretch/>
        </p:blipFill>
        <p:spPr>
          <a:xfrm>
            <a:off x="9179627" y="225649"/>
            <a:ext cx="3014845" cy="2535851"/>
          </a:xfrm>
          <a:prstGeom prst="rect">
            <a:avLst/>
          </a:prstGeom>
        </p:spPr>
      </p:pic>
    </p:spTree>
    <p:extLst>
      <p:ext uri="{BB962C8B-B14F-4D97-AF65-F5344CB8AC3E}">
        <p14:creationId xmlns:p14="http://schemas.microsoft.com/office/powerpoint/2010/main" val="24655614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EE08D-C48B-2834-E3E1-B3075B7998AD}"/>
              </a:ext>
            </a:extLst>
          </p:cNvPr>
          <p:cNvSpPr>
            <a:spLocks noGrp="1"/>
          </p:cNvSpPr>
          <p:nvPr>
            <p:ph type="title"/>
          </p:nvPr>
        </p:nvSpPr>
        <p:spPr/>
        <p:txBody>
          <a:bodyPr/>
          <a:lstStyle/>
          <a:p>
            <a:r>
              <a:rPr lang="en-GB">
                <a:ea typeface="Calibri Light"/>
                <a:cs typeface="Calibri Light"/>
              </a:rPr>
              <a:t>History - medical</a:t>
            </a:r>
            <a:endParaRPr lang="en-GB"/>
          </a:p>
        </p:txBody>
      </p:sp>
      <p:sp>
        <p:nvSpPr>
          <p:cNvPr id="3" name="Content Placeholder 2">
            <a:extLst>
              <a:ext uri="{FF2B5EF4-FFF2-40B4-BE49-F238E27FC236}">
                <a16:creationId xmlns:a16="http://schemas.microsoft.com/office/drawing/2014/main" id="{567D2127-10F8-443F-58F2-914D1AB1F9B9}"/>
              </a:ext>
            </a:extLst>
          </p:cNvPr>
          <p:cNvSpPr>
            <a:spLocks noGrp="1"/>
          </p:cNvSpPr>
          <p:nvPr>
            <p:ph idx="1"/>
          </p:nvPr>
        </p:nvSpPr>
        <p:spPr>
          <a:xfrm>
            <a:off x="320616" y="1423059"/>
            <a:ext cx="11608278" cy="4753904"/>
          </a:xfrm>
        </p:spPr>
        <p:txBody>
          <a:bodyPr vert="horz" lIns="91440" tIns="45720" rIns="91440" bIns="45720" rtlCol="0" anchor="t">
            <a:noAutofit/>
          </a:bodyPr>
          <a:lstStyle/>
          <a:p>
            <a:pPr>
              <a:lnSpc>
                <a:spcPct val="120000"/>
              </a:lnSpc>
            </a:pPr>
            <a:r>
              <a:rPr lang="en-GB" sz="2000" b="1" dirty="0">
                <a:ea typeface="Calibri"/>
                <a:cs typeface="Calibri"/>
              </a:rPr>
              <a:t>Vaccination began in 1796</a:t>
            </a:r>
            <a:r>
              <a:rPr lang="en-GB" sz="2000" dirty="0">
                <a:ea typeface="Calibri"/>
                <a:cs typeface="Calibri"/>
              </a:rPr>
              <a:t> when Edward Jenner developed the first smallpox vaccine</a:t>
            </a:r>
            <a:endParaRPr lang="en-US" sz="2000" dirty="0">
              <a:ea typeface="Calibri"/>
              <a:cs typeface="Calibri"/>
            </a:endParaRPr>
          </a:p>
          <a:p>
            <a:pPr>
              <a:lnSpc>
                <a:spcPct val="120000"/>
              </a:lnSpc>
            </a:pPr>
            <a:r>
              <a:rPr lang="en-GB" sz="2000" dirty="0">
                <a:ea typeface="Calibri"/>
                <a:cs typeface="Calibri"/>
              </a:rPr>
              <a:t>Germ theory, led by Louis Pasteur and Robert Koch in the 1850s–60s, who proved that microorganisms cause many diseases. This breakthrough led to sanitation, sterilisation, vaccines, and antibiotics.</a:t>
            </a:r>
          </a:p>
          <a:p>
            <a:pPr>
              <a:lnSpc>
                <a:spcPct val="120000"/>
              </a:lnSpc>
            </a:pPr>
            <a:r>
              <a:rPr lang="en-GB" sz="2000" dirty="0">
                <a:ea typeface="Calibri"/>
                <a:cs typeface="Calibri"/>
              </a:rPr>
              <a:t>The discovery of </a:t>
            </a:r>
            <a:r>
              <a:rPr lang="en-GB" sz="2000" b="1" dirty="0">
                <a:ea typeface="Calibri"/>
                <a:cs typeface="Calibri"/>
              </a:rPr>
              <a:t>penicillin in 1928</a:t>
            </a:r>
            <a:r>
              <a:rPr lang="en-GB" sz="2000" dirty="0">
                <a:ea typeface="Calibri"/>
                <a:cs typeface="Calibri"/>
              </a:rPr>
              <a:t> revolutionised treatment of bacterial infections</a:t>
            </a:r>
          </a:p>
          <a:p>
            <a:pPr>
              <a:lnSpc>
                <a:spcPct val="120000"/>
              </a:lnSpc>
            </a:pPr>
            <a:r>
              <a:rPr lang="en-GB" sz="2000" b="1" dirty="0">
                <a:ea typeface="Calibri"/>
                <a:cs typeface="Calibri"/>
              </a:rPr>
              <a:t>1846</a:t>
            </a:r>
            <a:r>
              <a:rPr lang="en-GB" sz="2000" dirty="0">
                <a:ea typeface="Calibri"/>
                <a:cs typeface="Calibri"/>
              </a:rPr>
              <a:t> – anaesthetic was developed </a:t>
            </a:r>
            <a:endParaRPr lang="en-US" sz="2000" dirty="0">
              <a:ea typeface="Calibri"/>
              <a:cs typeface="Calibri"/>
            </a:endParaRPr>
          </a:p>
          <a:p>
            <a:pPr>
              <a:lnSpc>
                <a:spcPct val="120000"/>
              </a:lnSpc>
            </a:pPr>
            <a:r>
              <a:rPr lang="en-GB" sz="2000" b="1" dirty="0">
                <a:ea typeface="Calibri"/>
                <a:cs typeface="Calibri"/>
              </a:rPr>
              <a:t>X‑rays in 1895</a:t>
            </a:r>
            <a:r>
              <a:rPr lang="en-GB" sz="2000" dirty="0">
                <a:ea typeface="Calibri"/>
                <a:cs typeface="Calibri"/>
              </a:rPr>
              <a:t> gave doctors the ability to see bones and internal structures</a:t>
            </a:r>
          </a:p>
          <a:p>
            <a:pPr>
              <a:lnSpc>
                <a:spcPct val="120000"/>
              </a:lnSpc>
            </a:pPr>
            <a:r>
              <a:rPr lang="en-GB" sz="2000" b="1" dirty="0">
                <a:ea typeface="Calibri"/>
                <a:cs typeface="Calibri"/>
              </a:rPr>
              <a:t>Thermometers</a:t>
            </a:r>
            <a:r>
              <a:rPr lang="en-GB" sz="2000" dirty="0">
                <a:ea typeface="Calibri"/>
                <a:cs typeface="Calibri"/>
              </a:rPr>
              <a:t> (1500s–1700s) improving temperature assessment</a:t>
            </a:r>
          </a:p>
          <a:p>
            <a:pPr>
              <a:lnSpc>
                <a:spcPct val="120000"/>
              </a:lnSpc>
            </a:pPr>
            <a:r>
              <a:rPr lang="en-GB" sz="2000" b="1" dirty="0">
                <a:ea typeface="Calibri"/>
                <a:cs typeface="Calibri"/>
              </a:rPr>
              <a:t>Stethoscopes</a:t>
            </a:r>
            <a:r>
              <a:rPr lang="en-GB" sz="2000" dirty="0">
                <a:ea typeface="Calibri"/>
                <a:cs typeface="Calibri"/>
              </a:rPr>
              <a:t> (1816) enhancing examination of heart and lungs</a:t>
            </a:r>
          </a:p>
          <a:p>
            <a:pPr>
              <a:lnSpc>
                <a:spcPct val="120000"/>
              </a:lnSpc>
            </a:pPr>
            <a:r>
              <a:rPr lang="en-GB" sz="2000" dirty="0">
                <a:ea typeface="Calibri"/>
                <a:cs typeface="Segoe UI"/>
              </a:rPr>
              <a:t>The founding of WHO in 1948</a:t>
            </a:r>
            <a:endParaRPr lang="en-GB" sz="2000" dirty="0">
              <a:ea typeface="Calibri"/>
              <a:cs typeface="Calibri"/>
            </a:endParaRPr>
          </a:p>
          <a:p>
            <a:pPr>
              <a:lnSpc>
                <a:spcPct val="120000"/>
              </a:lnSpc>
            </a:pPr>
            <a:r>
              <a:rPr lang="en-GB" sz="2000" dirty="0">
                <a:ea typeface="Calibri"/>
                <a:cs typeface="Segoe UI"/>
              </a:rPr>
              <a:t>1979 first Test-tube baby</a:t>
            </a:r>
            <a:endParaRPr lang="en-US" sz="2000" dirty="0">
              <a:ea typeface="Calibri"/>
              <a:cs typeface="Calibri"/>
            </a:endParaRPr>
          </a:p>
          <a:p>
            <a:endParaRPr lang="en-GB">
              <a:ea typeface="Calibri"/>
              <a:cs typeface="Calibri"/>
            </a:endParaRPr>
          </a:p>
        </p:txBody>
      </p:sp>
    </p:spTree>
    <p:extLst>
      <p:ext uri="{BB962C8B-B14F-4D97-AF65-F5344CB8AC3E}">
        <p14:creationId xmlns:p14="http://schemas.microsoft.com/office/powerpoint/2010/main" val="1849354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F064B-A81F-54EF-1FAA-CB487BF84D59}"/>
              </a:ext>
            </a:extLst>
          </p:cNvPr>
          <p:cNvSpPr>
            <a:spLocks noGrp="1"/>
          </p:cNvSpPr>
          <p:nvPr>
            <p:ph type="title"/>
          </p:nvPr>
        </p:nvSpPr>
        <p:spPr>
          <a:xfrm>
            <a:off x="838200" y="365125"/>
            <a:ext cx="10515600" cy="764847"/>
          </a:xfrm>
        </p:spPr>
        <p:txBody>
          <a:bodyPr/>
          <a:lstStyle/>
          <a:p>
            <a:r>
              <a:rPr lang="en-GB" dirty="0">
                <a:ea typeface="Calibri Light"/>
                <a:cs typeface="Calibri Light"/>
              </a:rPr>
              <a:t>Police History</a:t>
            </a:r>
            <a:endParaRPr lang="en-GB" dirty="0"/>
          </a:p>
        </p:txBody>
      </p:sp>
      <p:sp>
        <p:nvSpPr>
          <p:cNvPr id="3" name="Content Placeholder 2">
            <a:extLst>
              <a:ext uri="{FF2B5EF4-FFF2-40B4-BE49-F238E27FC236}">
                <a16:creationId xmlns:a16="http://schemas.microsoft.com/office/drawing/2014/main" id="{23D715AA-3ABD-B34D-3D98-4DF7B92C995E}"/>
              </a:ext>
            </a:extLst>
          </p:cNvPr>
          <p:cNvSpPr>
            <a:spLocks noGrp="1"/>
          </p:cNvSpPr>
          <p:nvPr>
            <p:ph idx="1"/>
          </p:nvPr>
        </p:nvSpPr>
        <p:spPr>
          <a:xfrm>
            <a:off x="291861" y="1149890"/>
            <a:ext cx="11565146" cy="5472771"/>
          </a:xfrm>
        </p:spPr>
        <p:txBody>
          <a:bodyPr vert="horz" lIns="91440" tIns="45720" rIns="91440" bIns="45720" rtlCol="0" anchor="t">
            <a:noAutofit/>
          </a:bodyPr>
          <a:lstStyle/>
          <a:p>
            <a:r>
              <a:rPr lang="en-GB" sz="2000" dirty="0">
                <a:ea typeface="Calibri"/>
                <a:cs typeface="Calibri"/>
              </a:rPr>
              <a:t>Watch men – run by local councils</a:t>
            </a:r>
          </a:p>
          <a:p>
            <a:r>
              <a:rPr lang="en-GB" sz="2000" dirty="0">
                <a:ea typeface="Calibri"/>
                <a:cs typeface="Calibri"/>
              </a:rPr>
              <a:t>1730's Watchmen were paid</a:t>
            </a:r>
          </a:p>
          <a:p>
            <a:r>
              <a:rPr lang="en-GB" sz="2000" dirty="0">
                <a:solidFill>
                  <a:srgbClr val="202122"/>
                </a:solidFill>
                <a:highlight>
                  <a:srgbClr val="FFFFFF"/>
                </a:highlight>
                <a:ea typeface="+mn-lt"/>
                <a:cs typeface="+mn-lt"/>
              </a:rPr>
              <a:t>Watching Act 1736 was passed "for better regulating the Night Watch" </a:t>
            </a:r>
            <a:endParaRPr lang="en-GB" sz="2000">
              <a:solidFill>
                <a:srgbClr val="000000"/>
              </a:solidFill>
              <a:ea typeface="+mn-lt"/>
              <a:cs typeface="+mn-lt"/>
            </a:endParaRPr>
          </a:p>
          <a:p>
            <a:r>
              <a:rPr lang="en-GB" sz="2000" dirty="0">
                <a:solidFill>
                  <a:srgbClr val="202122"/>
                </a:solidFill>
                <a:highlight>
                  <a:srgbClr val="FFFFFF"/>
                </a:highlight>
                <a:ea typeface="+mn-lt"/>
                <a:cs typeface="+mn-lt"/>
              </a:rPr>
              <a:t>1749 Bow Street Runner John Fielding - paid constables</a:t>
            </a:r>
          </a:p>
          <a:p>
            <a:r>
              <a:rPr lang="en-GB" sz="2000" dirty="0">
                <a:solidFill>
                  <a:srgbClr val="202122"/>
                </a:solidFill>
                <a:highlight>
                  <a:srgbClr val="FFFFFF"/>
                </a:highlight>
                <a:ea typeface="+mn-lt"/>
                <a:cs typeface="+mn-lt"/>
              </a:rPr>
              <a:t>In 1800, some town authorities became more involved in improving local policing</a:t>
            </a:r>
          </a:p>
          <a:p>
            <a:r>
              <a:rPr lang="en-GB" sz="2000" dirty="0">
                <a:solidFill>
                  <a:srgbClr val="202122"/>
                </a:solidFill>
                <a:highlight>
                  <a:srgbClr val="FFFFFF"/>
                </a:highlight>
                <a:ea typeface="+mn-lt"/>
                <a:cs typeface="+mn-lt"/>
              </a:rPr>
              <a:t>Robert Peel introduced the</a:t>
            </a:r>
            <a:r>
              <a:rPr lang="en-GB" sz="2000" dirty="0">
                <a:highlight>
                  <a:srgbClr val="FFFFFF"/>
                </a:highlight>
                <a:ea typeface="+mn-lt"/>
                <a:cs typeface="+mn-lt"/>
              </a:rPr>
              <a:t> </a:t>
            </a:r>
            <a:r>
              <a:rPr lang="en-GB" sz="2000" dirty="0">
                <a:highlight>
                  <a:srgbClr val="FFFFFF"/>
                </a:highlight>
                <a:ea typeface="+mn-lt"/>
                <a:cs typeface="+mn-lt"/>
                <a:hlinkClick r:id="rId2">
                  <a:extLst>
                    <a:ext uri="{A12FA001-AC4F-418D-AE19-62706E023703}">
                      <ahyp:hlinkClr xmlns:ahyp="http://schemas.microsoft.com/office/drawing/2018/hyperlinkcolor" val="tx"/>
                    </a:ext>
                  </a:extLst>
                </a:hlinkClick>
              </a:rPr>
              <a:t>Metropolitan Police Act 1829</a:t>
            </a:r>
            <a:r>
              <a:rPr lang="en-GB" sz="2000" dirty="0">
                <a:highlight>
                  <a:srgbClr val="FFFFFF"/>
                </a:highlight>
                <a:ea typeface="+mn-lt"/>
                <a:cs typeface="+mn-lt"/>
              </a:rPr>
              <a:t> </a:t>
            </a:r>
          </a:p>
          <a:p>
            <a:r>
              <a:rPr lang="en-GB" sz="2000" dirty="0">
                <a:solidFill>
                  <a:srgbClr val="202122"/>
                </a:solidFill>
                <a:highlight>
                  <a:srgbClr val="FFFFFF"/>
                </a:highlight>
                <a:ea typeface="+mn-lt"/>
                <a:cs typeface="+mn-lt"/>
              </a:rPr>
              <a:t>November 1830, the </a:t>
            </a:r>
            <a:r>
              <a:rPr lang="en-GB" sz="2000" dirty="0">
                <a:highlight>
                  <a:srgbClr val="FFFFFF"/>
                </a:highlight>
                <a:ea typeface="+mn-lt"/>
                <a:cs typeface="+mn-lt"/>
                <a:hlinkClick r:id="rId3">
                  <a:extLst>
                    <a:ext uri="{A12FA001-AC4F-418D-AE19-62706E023703}">
                      <ahyp:hlinkClr xmlns:ahyp="http://schemas.microsoft.com/office/drawing/2018/hyperlinkcolor" val="tx"/>
                    </a:ext>
                  </a:extLst>
                </a:hlinkClick>
              </a:rPr>
              <a:t>Liverpool and Manchester Railway</a:t>
            </a:r>
            <a:r>
              <a:rPr lang="en-GB" sz="2000" dirty="0">
                <a:highlight>
                  <a:srgbClr val="FFFFFF"/>
                </a:highlight>
                <a:ea typeface="+mn-lt"/>
                <a:cs typeface="+mn-lt"/>
              </a:rPr>
              <a:t> set up t</a:t>
            </a:r>
            <a:r>
              <a:rPr lang="en-GB" sz="2000" dirty="0">
                <a:solidFill>
                  <a:srgbClr val="202122"/>
                </a:solidFill>
                <a:highlight>
                  <a:srgbClr val="FFFFFF"/>
                </a:highlight>
                <a:ea typeface="+mn-lt"/>
                <a:cs typeface="+mn-lt"/>
              </a:rPr>
              <a:t>heir own police establishment</a:t>
            </a:r>
          </a:p>
          <a:p>
            <a:r>
              <a:rPr lang="en-GB" sz="2000" dirty="0">
                <a:solidFill>
                  <a:srgbClr val="202122"/>
                </a:solidFill>
                <a:highlight>
                  <a:srgbClr val="FFFFFF"/>
                </a:highlight>
                <a:ea typeface="+mn-lt"/>
                <a:cs typeface="+mn-lt"/>
              </a:rPr>
              <a:t>The UK's first national police force wa</a:t>
            </a:r>
            <a:r>
              <a:rPr lang="en-GB" sz="2000" dirty="0">
                <a:highlight>
                  <a:srgbClr val="FFFFFF"/>
                </a:highlight>
                <a:ea typeface="+mn-lt"/>
                <a:cs typeface="+mn-lt"/>
              </a:rPr>
              <a:t>s the </a:t>
            </a:r>
            <a:r>
              <a:rPr lang="en-GB" sz="2000" dirty="0">
                <a:highlight>
                  <a:srgbClr val="FFFFFF"/>
                </a:highlight>
                <a:ea typeface="+mn-lt"/>
                <a:cs typeface="+mn-lt"/>
                <a:hlinkClick r:id="rId4">
                  <a:extLst>
                    <a:ext uri="{A12FA001-AC4F-418D-AE19-62706E023703}">
                      <ahyp:hlinkClr xmlns:ahyp="http://schemas.microsoft.com/office/drawing/2018/hyperlinkcolor" val="tx"/>
                    </a:ext>
                  </a:extLst>
                </a:hlinkClick>
              </a:rPr>
              <a:t>Irish Constabulary</a:t>
            </a:r>
            <a:r>
              <a:rPr lang="en-GB" sz="2000" dirty="0">
                <a:highlight>
                  <a:srgbClr val="FFFFFF"/>
                </a:highlight>
                <a:ea typeface="+mn-lt"/>
                <a:cs typeface="+mn-lt"/>
              </a:rPr>
              <a:t>, establis</a:t>
            </a:r>
            <a:r>
              <a:rPr lang="en-GB" sz="2000" dirty="0">
                <a:solidFill>
                  <a:srgbClr val="202122"/>
                </a:solidFill>
                <a:highlight>
                  <a:srgbClr val="FFFFFF"/>
                </a:highlight>
                <a:ea typeface="+mn-lt"/>
                <a:cs typeface="+mn-lt"/>
              </a:rPr>
              <a:t>hed in 1837.</a:t>
            </a:r>
          </a:p>
          <a:p>
            <a:r>
              <a:rPr lang="en-GB" sz="2000" dirty="0">
                <a:highlight>
                  <a:srgbClr val="FFFFFF"/>
                </a:highlight>
                <a:ea typeface="+mn-lt"/>
                <a:cs typeface="+mn-lt"/>
              </a:rPr>
              <a:t>The </a:t>
            </a:r>
            <a:r>
              <a:rPr lang="en-GB" sz="2000" dirty="0">
                <a:highlight>
                  <a:srgbClr val="FFFFFF"/>
                </a:highlight>
                <a:ea typeface="+mn-lt"/>
                <a:cs typeface="+mn-lt"/>
                <a:hlinkClick r:id="rId5">
                  <a:extLst>
                    <a:ext uri="{A12FA001-AC4F-418D-AE19-62706E023703}">
                      <ahyp:hlinkClr xmlns:ahyp="http://schemas.microsoft.com/office/drawing/2018/hyperlinkcolor" val="tx"/>
                    </a:ext>
                  </a:extLst>
                </a:hlinkClick>
              </a:rPr>
              <a:t>County and Borough Police Act 1856</a:t>
            </a:r>
            <a:r>
              <a:rPr lang="en-GB" sz="2000" dirty="0">
                <a:highlight>
                  <a:srgbClr val="FFFFFF"/>
                </a:highlight>
                <a:ea typeface="+mn-lt"/>
                <a:cs typeface="+mn-lt"/>
              </a:rPr>
              <a:t>, policing became a </a:t>
            </a:r>
            <a:r>
              <a:rPr lang="en-GB" sz="2000" dirty="0">
                <a:solidFill>
                  <a:srgbClr val="202122"/>
                </a:solidFill>
                <a:highlight>
                  <a:srgbClr val="FFFFFF"/>
                </a:highlight>
                <a:ea typeface="+mn-lt"/>
                <a:cs typeface="+mn-lt"/>
              </a:rPr>
              <a:t>requirement throughout England and Wales paid for by central government Treasury department funds distributed to local government.</a:t>
            </a:r>
          </a:p>
          <a:p>
            <a:r>
              <a:rPr lang="en-GB" sz="2000" dirty="0">
                <a:solidFill>
                  <a:srgbClr val="202122"/>
                </a:solidFill>
                <a:highlight>
                  <a:srgbClr val="FFFFFF"/>
                </a:highlight>
                <a:ea typeface="+mn-lt"/>
                <a:cs typeface="+mn-lt"/>
              </a:rPr>
              <a:t>Females in policing 1883 </a:t>
            </a:r>
            <a:r>
              <a:rPr lang="en-GB" sz="2000" err="1">
                <a:solidFill>
                  <a:srgbClr val="202122"/>
                </a:solidFill>
                <a:highlight>
                  <a:srgbClr val="FFFFFF"/>
                </a:highlight>
                <a:ea typeface="+mn-lt"/>
                <a:cs typeface="+mn-lt"/>
              </a:rPr>
              <a:t>custory</a:t>
            </a:r>
            <a:r>
              <a:rPr lang="en-GB" sz="2000" dirty="0">
                <a:solidFill>
                  <a:srgbClr val="202122"/>
                </a:solidFill>
                <a:highlight>
                  <a:srgbClr val="FFFFFF"/>
                </a:highlight>
                <a:ea typeface="+mn-lt"/>
                <a:cs typeface="+mn-lt"/>
              </a:rPr>
              <a:t> watch / 1915 first officer Edith Smith</a:t>
            </a:r>
          </a:p>
          <a:p>
            <a:r>
              <a:rPr lang="en-GB" sz="2000" dirty="0">
                <a:solidFill>
                  <a:srgbClr val="202122"/>
                </a:solidFill>
                <a:highlight>
                  <a:srgbClr val="FFFFFF"/>
                </a:highlight>
                <a:ea typeface="+mn-lt"/>
                <a:cs typeface="+mn-lt"/>
              </a:rPr>
              <a:t>PACE 1984 introduced</a:t>
            </a:r>
          </a:p>
          <a:p>
            <a:r>
              <a:rPr lang="en-GB" sz="2000" dirty="0">
                <a:solidFill>
                  <a:srgbClr val="202122"/>
                </a:solidFill>
                <a:highlight>
                  <a:srgbClr val="FFFFFF"/>
                </a:highlight>
                <a:ea typeface="+mn-lt"/>
                <a:cs typeface="+mn-lt"/>
              </a:rPr>
              <a:t>2000's PCC</a:t>
            </a:r>
          </a:p>
          <a:p>
            <a:endParaRPr lang="en-GB" sz="1800" dirty="0">
              <a:solidFill>
                <a:srgbClr val="202122"/>
              </a:solidFill>
              <a:highlight>
                <a:srgbClr val="FFFFFF"/>
              </a:highlight>
              <a:ea typeface="+mn-lt"/>
              <a:cs typeface="+mn-lt"/>
            </a:endParaRPr>
          </a:p>
        </p:txBody>
      </p:sp>
    </p:spTree>
    <p:extLst>
      <p:ext uri="{BB962C8B-B14F-4D97-AF65-F5344CB8AC3E}">
        <p14:creationId xmlns:p14="http://schemas.microsoft.com/office/powerpoint/2010/main" val="29031929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text on a white background&#10;&#10;AI-generated content may be incorrect.">
            <a:extLst>
              <a:ext uri="{FF2B5EF4-FFF2-40B4-BE49-F238E27FC236}">
                <a16:creationId xmlns:a16="http://schemas.microsoft.com/office/drawing/2014/main" id="{B35BDE0D-9EDC-2E84-03FF-158BB808B832}"/>
              </a:ext>
            </a:extLst>
          </p:cNvPr>
          <p:cNvPicPr>
            <a:picLocks noGrp="1" noChangeAspect="1"/>
          </p:cNvPicPr>
          <p:nvPr>
            <p:ph idx="1"/>
          </p:nvPr>
        </p:nvPicPr>
        <p:blipFill>
          <a:blip r:embed="rId2"/>
          <a:stretch>
            <a:fillRect/>
          </a:stretch>
        </p:blipFill>
        <p:spPr>
          <a:xfrm>
            <a:off x="255279" y="230518"/>
            <a:ext cx="11293254" cy="6238810"/>
          </a:xfrm>
          <a:prstGeom prst="rect">
            <a:avLst/>
          </a:prstGeom>
        </p:spPr>
      </p:pic>
    </p:spTree>
    <p:extLst>
      <p:ext uri="{BB962C8B-B14F-4D97-AF65-F5344CB8AC3E}">
        <p14:creationId xmlns:p14="http://schemas.microsoft.com/office/powerpoint/2010/main" val="23656899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BB6DE-6C6C-1B96-CED8-8E7E19D6C8B6}"/>
              </a:ext>
            </a:extLst>
          </p:cNvPr>
          <p:cNvSpPr>
            <a:spLocks noGrp="1"/>
          </p:cNvSpPr>
          <p:nvPr>
            <p:ph type="title"/>
          </p:nvPr>
        </p:nvSpPr>
        <p:spPr/>
        <p:txBody>
          <a:bodyPr/>
          <a:lstStyle/>
          <a:p>
            <a:r>
              <a:rPr lang="en-GB">
                <a:ea typeface="Calibri Light"/>
                <a:cs typeface="Calibri Light"/>
              </a:rPr>
              <a:t>College of Policing </a:t>
            </a:r>
            <a:endParaRPr lang="en-GB"/>
          </a:p>
        </p:txBody>
      </p:sp>
      <p:sp>
        <p:nvSpPr>
          <p:cNvPr id="3" name="Content Placeholder 2">
            <a:extLst>
              <a:ext uri="{FF2B5EF4-FFF2-40B4-BE49-F238E27FC236}">
                <a16:creationId xmlns:a16="http://schemas.microsoft.com/office/drawing/2014/main" id="{D8A4B1AE-C2DE-ACBE-4A0B-E36B309E914F}"/>
              </a:ext>
            </a:extLst>
          </p:cNvPr>
          <p:cNvSpPr>
            <a:spLocks noGrp="1"/>
          </p:cNvSpPr>
          <p:nvPr>
            <p:ph idx="1"/>
          </p:nvPr>
        </p:nvSpPr>
        <p:spPr>
          <a:xfrm>
            <a:off x="450012" y="1724985"/>
            <a:ext cx="11306354" cy="4451978"/>
          </a:xfrm>
        </p:spPr>
        <p:txBody>
          <a:bodyPr vert="horz" lIns="91440" tIns="45720" rIns="91440" bIns="45720" rtlCol="0" anchor="t">
            <a:normAutofit/>
          </a:bodyPr>
          <a:lstStyle/>
          <a:p>
            <a:r>
              <a:rPr lang="en-GB">
                <a:ea typeface="Calibri"/>
                <a:cs typeface="Calibri"/>
              </a:rPr>
              <a:t>CoP state:</a:t>
            </a:r>
          </a:p>
          <a:p>
            <a:r>
              <a:rPr lang="en-GB">
                <a:ea typeface="+mn-lt"/>
                <a:cs typeface="+mn-lt"/>
              </a:rPr>
              <a:t>EBP does not provide definitive answers.</a:t>
            </a:r>
            <a:endParaRPr lang="en-GB">
              <a:ea typeface="Calibri"/>
              <a:cs typeface="Calibri"/>
            </a:endParaRPr>
          </a:p>
          <a:p>
            <a:r>
              <a:rPr lang="en-GB">
                <a:ea typeface="+mn-lt"/>
                <a:cs typeface="+mn-lt"/>
              </a:rPr>
              <a:t>Officers, staff and volunteers should reflect on their practice</a:t>
            </a:r>
          </a:p>
          <a:p>
            <a:pPr lvl="1">
              <a:buFont typeface="Courier New" panose="020B0604020202020204" pitchFamily="34" charset="0"/>
              <a:buChar char="o"/>
            </a:pPr>
            <a:r>
              <a:rPr lang="en-GB">
                <a:ea typeface="+mn-lt"/>
                <a:cs typeface="+mn-lt"/>
              </a:rPr>
              <a:t> consider how the best available evidence applies to their day-to-day work and learn from their successes and failures.</a:t>
            </a:r>
            <a:endParaRPr lang="en-GB">
              <a:ea typeface="Calibri"/>
              <a:cs typeface="Calibri"/>
            </a:endParaRPr>
          </a:p>
          <a:p>
            <a:r>
              <a:rPr lang="en-GB">
                <a:ea typeface="+mn-lt"/>
                <a:cs typeface="+mn-lt"/>
              </a:rPr>
              <a:t>This approach encourages everyone to ask questions, challenge accepted practices and innovate in the public interest.</a:t>
            </a:r>
            <a:endParaRPr lang="en-GB"/>
          </a:p>
          <a:p>
            <a:endParaRPr lang="en-GB">
              <a:ea typeface="Calibri"/>
              <a:cs typeface="Calibri"/>
            </a:endParaRPr>
          </a:p>
        </p:txBody>
      </p:sp>
    </p:spTree>
    <p:extLst>
      <p:ext uri="{BB962C8B-B14F-4D97-AF65-F5344CB8AC3E}">
        <p14:creationId xmlns:p14="http://schemas.microsoft.com/office/powerpoint/2010/main" val="19159377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searcher examining growth in a petrie dish">
            <a:extLst>
              <a:ext uri="{FF2B5EF4-FFF2-40B4-BE49-F238E27FC236}">
                <a16:creationId xmlns:a16="http://schemas.microsoft.com/office/drawing/2014/main" id="{F809EDF6-B3D6-B8A6-7481-3031882AAE09}"/>
              </a:ext>
            </a:extLst>
          </p:cNvPr>
          <p:cNvPicPr>
            <a:picLocks noChangeAspect="1"/>
          </p:cNvPicPr>
          <p:nvPr/>
        </p:nvPicPr>
        <p:blipFill rotWithShape="1">
          <a:blip r:embed="rId3"/>
          <a:srcRect t="5941" r="-2" b="9785"/>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6BB6B482-ACCA-4938-8AEA-49D525C17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307" y="4539"/>
            <a:ext cx="12188952" cy="2368866"/>
          </a:xfrm>
          <a:prstGeom prst="rect">
            <a:avLst/>
          </a:prstGeom>
          <a:gradFill>
            <a:gsLst>
              <a:gs pos="42000">
                <a:srgbClr val="000000">
                  <a:alpha val="16000"/>
                </a:srgbClr>
              </a:gs>
              <a:gs pos="0">
                <a:srgbClr val="000000">
                  <a:alpha val="0"/>
                </a:srgbClr>
              </a:gs>
              <a:gs pos="100000">
                <a:srgbClr val="000000">
                  <a:alpha val="28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A94B0D-E5F0-4B4E-33F6-5FB8B6A9A1F5}"/>
              </a:ext>
            </a:extLst>
          </p:cNvPr>
          <p:cNvSpPr>
            <a:spLocks noGrp="1"/>
          </p:cNvSpPr>
          <p:nvPr>
            <p:ph type="title"/>
          </p:nvPr>
        </p:nvSpPr>
        <p:spPr>
          <a:xfrm>
            <a:off x="647700" y="871758"/>
            <a:ext cx="9906000" cy="3871143"/>
          </a:xfrm>
        </p:spPr>
        <p:txBody>
          <a:bodyPr vert="horz" lIns="91440" tIns="45720" rIns="91440" bIns="45720" rtlCol="0" anchor="t">
            <a:normAutofit/>
          </a:bodyPr>
          <a:lstStyle/>
          <a:p>
            <a:r>
              <a:rPr lang="en-US" sz="5400">
                <a:solidFill>
                  <a:srgbClr val="FFFFFF"/>
                </a:solidFill>
              </a:rPr>
              <a:t>WHAT IS EVIDENCE in policing?</a:t>
            </a:r>
          </a:p>
        </p:txBody>
      </p:sp>
      <p:sp>
        <p:nvSpPr>
          <p:cNvPr id="17" name="Rectangle 16">
            <a:extLst>
              <a:ext uri="{FF2B5EF4-FFF2-40B4-BE49-F238E27FC236}">
                <a16:creationId xmlns:a16="http://schemas.microsoft.com/office/drawing/2014/main" id="{612349FF-7742-42ED-ADF3-238B5DDD1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4888006"/>
            <a:ext cx="12188952" cy="1969994"/>
          </a:xfrm>
          <a:prstGeom prst="rect">
            <a:avLst/>
          </a:prstGeom>
          <a:gradFill>
            <a:gsLst>
              <a:gs pos="42000">
                <a:srgbClr val="000000">
                  <a:alpha val="14000"/>
                </a:srgbClr>
              </a:gs>
              <a:gs pos="0">
                <a:srgbClr val="000000">
                  <a:alpha val="0"/>
                </a:srgbClr>
              </a:gs>
              <a:gs pos="100000">
                <a:srgbClr val="000000">
                  <a:alpha val="31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 name="Straight Connector 18">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CF06E40-3ECB-4820-95B5-8A70B07D4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36152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DE5B8C-FAE1-FFED-C9DF-0AB0FB2FD2A4}"/>
              </a:ext>
            </a:extLst>
          </p:cNvPr>
          <p:cNvSpPr>
            <a:spLocks noGrp="1"/>
          </p:cNvSpPr>
          <p:nvPr>
            <p:ph type="title"/>
          </p:nvPr>
        </p:nvSpPr>
        <p:spPr>
          <a:xfrm>
            <a:off x="686834" y="1153572"/>
            <a:ext cx="3200400" cy="4461163"/>
          </a:xfrm>
        </p:spPr>
        <p:txBody>
          <a:bodyPr>
            <a:normAutofit/>
          </a:bodyPr>
          <a:lstStyle/>
          <a:p>
            <a:r>
              <a:rPr lang="en-GB">
                <a:solidFill>
                  <a:srgbClr val="FFFFFF"/>
                </a:solidFill>
                <a:ea typeface="Calibri Light"/>
                <a:cs typeface="Calibri Light"/>
              </a:rPr>
              <a:t>Oxford English Dictionary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5D023C3-2192-BF62-0187-68E374F4A28E}"/>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3600" i="1">
                <a:latin typeface="Calibri"/>
                <a:ea typeface="Calibri"/>
                <a:cs typeface="Calibri"/>
              </a:rPr>
              <a:t>"Information indicating whether something is true or valid"</a:t>
            </a:r>
            <a:endParaRPr lang="en-GB" sz="3600">
              <a:latin typeface="Calibri"/>
              <a:ea typeface="Calibri"/>
              <a:cs typeface="Calibri"/>
            </a:endParaRPr>
          </a:p>
          <a:p>
            <a:endParaRPr lang="en-GB">
              <a:ea typeface="Calibri"/>
              <a:cs typeface="Calibri"/>
            </a:endParaRPr>
          </a:p>
        </p:txBody>
      </p:sp>
    </p:spTree>
    <p:extLst>
      <p:ext uri="{BB962C8B-B14F-4D97-AF65-F5344CB8AC3E}">
        <p14:creationId xmlns:p14="http://schemas.microsoft.com/office/powerpoint/2010/main" val="13065586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47EE78-7735-9048-A17F-88161E17F001}"/>
              </a:ext>
            </a:extLst>
          </p:cNvPr>
          <p:cNvSpPr>
            <a:spLocks noGrp="1"/>
          </p:cNvSpPr>
          <p:nvPr>
            <p:ph type="title"/>
          </p:nvPr>
        </p:nvSpPr>
        <p:spPr>
          <a:xfrm>
            <a:off x="5604846" y="860615"/>
            <a:ext cx="5922279" cy="1272986"/>
          </a:xfrm>
        </p:spPr>
        <p:txBody>
          <a:bodyPr>
            <a:normAutofit/>
          </a:bodyPr>
          <a:lstStyle/>
          <a:p>
            <a:pPr>
              <a:lnSpc>
                <a:spcPct val="90000"/>
              </a:lnSpc>
            </a:pPr>
            <a:r>
              <a:rPr lang="en-GB"/>
              <a:t>How do  you know if something works?</a:t>
            </a:r>
          </a:p>
        </p:txBody>
      </p:sp>
      <p:pic>
        <p:nvPicPr>
          <p:cNvPr id="5" name="Picture 4" descr="White puzzle with one red piece">
            <a:extLst>
              <a:ext uri="{FF2B5EF4-FFF2-40B4-BE49-F238E27FC236}">
                <a16:creationId xmlns:a16="http://schemas.microsoft.com/office/drawing/2014/main" id="{F548CED4-E036-6B2F-A0A0-DA5C5B4178F9}"/>
              </a:ext>
            </a:extLst>
          </p:cNvPr>
          <p:cNvPicPr>
            <a:picLocks noChangeAspect="1"/>
          </p:cNvPicPr>
          <p:nvPr/>
        </p:nvPicPr>
        <p:blipFill rotWithShape="1">
          <a:blip r:embed="rId3"/>
          <a:srcRect l="30873" r="29234" b="5"/>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5B0FEA9-1A1B-03E4-CE67-6B3B02761123}"/>
              </a:ext>
            </a:extLst>
          </p:cNvPr>
          <p:cNvSpPr>
            <a:spLocks noGrp="1"/>
          </p:cNvSpPr>
          <p:nvPr>
            <p:ph idx="1"/>
          </p:nvPr>
        </p:nvSpPr>
        <p:spPr>
          <a:xfrm>
            <a:off x="5566943" y="2133600"/>
            <a:ext cx="6005933" cy="3774464"/>
          </a:xfrm>
        </p:spPr>
        <p:txBody>
          <a:bodyPr vert="horz" lIns="91440" tIns="45720" rIns="91440" bIns="45720" rtlCol="0" anchor="t">
            <a:normAutofit/>
          </a:bodyPr>
          <a:lstStyle/>
          <a:p>
            <a:r>
              <a:rPr lang="en-GB" sz="2800">
                <a:latin typeface="Calibri"/>
                <a:ea typeface="Calibri"/>
                <a:cs typeface="Calibri"/>
              </a:rPr>
              <a:t>What types of evidence can you think of to support if something works?</a:t>
            </a:r>
          </a:p>
          <a:p>
            <a:r>
              <a:rPr lang="en-GB" sz="2800">
                <a:latin typeface="Calibri"/>
                <a:ea typeface="Calibri"/>
                <a:cs typeface="Calibri"/>
              </a:rPr>
              <a:t>Are some stronger than others?</a:t>
            </a:r>
          </a:p>
          <a:p>
            <a:endParaRPr lang="en-GB"/>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1825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D77DC37-B7AE-EDAA-77BE-D0FB7031D787}"/>
              </a:ext>
            </a:extLst>
          </p:cNvPr>
          <p:cNvSpPr>
            <a:spLocks noGrp="1"/>
          </p:cNvSpPr>
          <p:nvPr>
            <p:ph type="title"/>
          </p:nvPr>
        </p:nvSpPr>
        <p:spPr>
          <a:xfrm>
            <a:off x="838200" y="365125"/>
            <a:ext cx="10515600" cy="1325563"/>
          </a:xfrm>
        </p:spPr>
        <p:txBody>
          <a:bodyPr>
            <a:normAutofit/>
          </a:bodyPr>
          <a:lstStyle/>
          <a:p>
            <a:br>
              <a:rPr lang="en-GB" cap="all">
                <a:latin typeface="Univers Condensed"/>
              </a:rPr>
            </a:br>
            <a:r>
              <a:rPr lang="en-GB" cap="all">
                <a:latin typeface="Univers Condensed"/>
              </a:rPr>
              <a:t>2  types of evidence</a:t>
            </a:r>
            <a:endParaRPr lang="en-GB">
              <a:latin typeface="Univers Condensed"/>
            </a:endParaRPr>
          </a:p>
          <a:p>
            <a:endParaRPr lang="en-GB">
              <a:ea typeface="Calibri Light"/>
              <a:cs typeface="Calibri Light"/>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239D68-0544-E71F-7FF6-5339478B1651}"/>
              </a:ext>
            </a:extLst>
          </p:cNvPr>
          <p:cNvSpPr>
            <a:spLocks noGrp="1"/>
          </p:cNvSpPr>
          <p:nvPr>
            <p:ph idx="1"/>
          </p:nvPr>
        </p:nvSpPr>
        <p:spPr>
          <a:xfrm>
            <a:off x="838200" y="1696229"/>
            <a:ext cx="10501223" cy="4538243"/>
          </a:xfrm>
        </p:spPr>
        <p:txBody>
          <a:bodyPr vert="horz" lIns="91440" tIns="45720" rIns="91440" bIns="45720" rtlCol="0" anchor="t">
            <a:normAutofit/>
          </a:bodyPr>
          <a:lstStyle/>
          <a:p>
            <a:r>
              <a:rPr lang="en-GB" dirty="0">
                <a:latin typeface="Arial"/>
                <a:cs typeface="Arial"/>
              </a:rPr>
              <a:t>Pre- existing- what is already known and is available (Secondary)</a:t>
            </a:r>
            <a:endParaRPr lang="en-US" dirty="0">
              <a:latin typeface="Arial"/>
              <a:cs typeface="Arial"/>
            </a:endParaRPr>
          </a:p>
          <a:p>
            <a:endParaRPr lang="en-GB" dirty="0">
              <a:latin typeface="Arial"/>
              <a:cs typeface="Arial"/>
            </a:endParaRPr>
          </a:p>
          <a:p>
            <a:r>
              <a:rPr lang="en-GB" dirty="0">
                <a:latin typeface="Arial"/>
                <a:cs typeface="Arial"/>
              </a:rPr>
              <a:t>Evidence that you generate directly through your own research (Primary)</a:t>
            </a:r>
            <a:endParaRPr lang="en-US" dirty="0">
              <a:latin typeface="Arial"/>
              <a:cs typeface="Arial"/>
            </a:endParaRPr>
          </a:p>
          <a:p>
            <a:endParaRPr lang="en-GB" dirty="0">
              <a:latin typeface="Arial"/>
              <a:cs typeface="Arial"/>
            </a:endParaRPr>
          </a:p>
          <a:p>
            <a:r>
              <a:rPr lang="en-GB" i="1" dirty="0">
                <a:latin typeface="Arial"/>
                <a:cs typeface="Arial"/>
              </a:rPr>
              <a:t>"</a:t>
            </a:r>
            <a:r>
              <a:rPr lang="en-GB" b="1" i="1" dirty="0">
                <a:latin typeface="Arial"/>
                <a:cs typeface="Arial"/>
              </a:rPr>
              <a:t>A research project which gathers low- level evidence that is well designed and carried out is much better than one which aims to gather higher-level evidence but is poorly constructed and conducted" </a:t>
            </a:r>
            <a:r>
              <a:rPr lang="en-GB" b="1" dirty="0">
                <a:latin typeface="Arial"/>
                <a:cs typeface="Arial"/>
              </a:rPr>
              <a:t>(</a:t>
            </a:r>
            <a:r>
              <a:rPr lang="en-GB" dirty="0">
                <a:latin typeface="Arial"/>
                <a:cs typeface="Arial"/>
              </a:rPr>
              <a:t>Spooner et al, 2022)</a:t>
            </a:r>
            <a:endParaRPr lang="en-US" dirty="0">
              <a:latin typeface="Arial"/>
              <a:cs typeface="Arial"/>
            </a:endParaRPr>
          </a:p>
          <a:p>
            <a:endParaRPr lang="en-GB">
              <a:ea typeface="Calibri"/>
              <a:cs typeface="Calibri"/>
            </a:endParaRPr>
          </a:p>
        </p:txBody>
      </p:sp>
    </p:spTree>
    <p:extLst>
      <p:ext uri="{BB962C8B-B14F-4D97-AF65-F5344CB8AC3E}">
        <p14:creationId xmlns:p14="http://schemas.microsoft.com/office/powerpoint/2010/main" val="13060270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7128FB-DE74-7AC7-E0A7-B3A7DBFF701D}"/>
              </a:ext>
            </a:extLst>
          </p:cNvPr>
          <p:cNvSpPr>
            <a:spLocks noGrp="1"/>
          </p:cNvSpPr>
          <p:nvPr>
            <p:ph type="title"/>
          </p:nvPr>
        </p:nvSpPr>
        <p:spPr>
          <a:xfrm>
            <a:off x="686834" y="1153572"/>
            <a:ext cx="3200400" cy="4461163"/>
          </a:xfrm>
        </p:spPr>
        <p:txBody>
          <a:bodyPr>
            <a:normAutofit/>
          </a:bodyPr>
          <a:lstStyle/>
          <a:p>
            <a:r>
              <a:rPr lang="en-GB">
                <a:solidFill>
                  <a:srgbClr val="FFFFFF"/>
                </a:solidFill>
                <a:ea typeface="Calibri Light"/>
                <a:cs typeface="Calibri Light"/>
              </a:rPr>
              <a:t>Evidence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251A2BE-2754-BF0E-CA1C-C8E929BDAB01}"/>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b="1">
                <a:latin typeface="Calibri"/>
                <a:ea typeface="Calibri"/>
                <a:cs typeface="Segoe UI"/>
              </a:rPr>
              <a:t>Evidence</a:t>
            </a:r>
            <a:r>
              <a:rPr lang="en-GB">
                <a:latin typeface="Calibri"/>
                <a:ea typeface="Calibri"/>
                <a:cs typeface="Segoe UI"/>
              </a:rPr>
              <a:t> is the information that police officers gather to </a:t>
            </a:r>
            <a:r>
              <a:rPr lang="en-GB" b="1">
                <a:latin typeface="Calibri"/>
                <a:ea typeface="Calibri"/>
                <a:cs typeface="Segoe UI"/>
              </a:rPr>
              <a:t>prove or disprove</a:t>
            </a:r>
            <a:r>
              <a:rPr lang="en-GB">
                <a:latin typeface="Calibri"/>
                <a:ea typeface="Calibri"/>
                <a:cs typeface="Segoe UI"/>
              </a:rPr>
              <a:t> elements of an offence. It must be collected lawfully, handled properly, and presented accurately to be considered reliable in court.</a:t>
            </a:r>
            <a:endParaRPr lang="en-GB">
              <a:latin typeface="Calibri"/>
              <a:ea typeface="Calibri"/>
              <a:cs typeface="Calibri" panose="020F0502020204030204"/>
            </a:endParaRPr>
          </a:p>
          <a:p>
            <a:r>
              <a:rPr lang="en-GB">
                <a:latin typeface="Calibri"/>
                <a:ea typeface="Calibri"/>
                <a:cs typeface="Segoe UI"/>
              </a:rPr>
              <a:t>Evidence helps police to:</a:t>
            </a:r>
            <a:endParaRPr lang="en-GB">
              <a:latin typeface="Calibri"/>
              <a:ea typeface="Calibri"/>
              <a:cs typeface="Calibri"/>
            </a:endParaRPr>
          </a:p>
          <a:p>
            <a:r>
              <a:rPr lang="en-GB">
                <a:latin typeface="Calibri"/>
                <a:ea typeface="Calibri"/>
                <a:cs typeface="Segoe UI"/>
              </a:rPr>
              <a:t>Understand what happened</a:t>
            </a:r>
            <a:endParaRPr lang="en-GB">
              <a:latin typeface="Calibri"/>
              <a:ea typeface="Calibri"/>
              <a:cs typeface="Calibri"/>
            </a:endParaRPr>
          </a:p>
          <a:p>
            <a:r>
              <a:rPr lang="en-GB">
                <a:latin typeface="Calibri"/>
                <a:ea typeface="Calibri"/>
                <a:cs typeface="Segoe UI"/>
              </a:rPr>
              <a:t>Identify victims, witnesses, and suspects</a:t>
            </a:r>
            <a:endParaRPr lang="en-GB">
              <a:latin typeface="Calibri"/>
              <a:ea typeface="Calibri"/>
              <a:cs typeface="Calibri"/>
            </a:endParaRPr>
          </a:p>
          <a:p>
            <a:r>
              <a:rPr lang="en-GB">
                <a:latin typeface="Calibri"/>
                <a:ea typeface="Calibri"/>
                <a:cs typeface="Segoe UI"/>
              </a:rPr>
              <a:t>Support arrests and prosecutions</a:t>
            </a:r>
            <a:endParaRPr lang="en-GB">
              <a:latin typeface="Calibri"/>
              <a:ea typeface="Calibri"/>
              <a:cs typeface="Calibri"/>
            </a:endParaRPr>
          </a:p>
          <a:p>
            <a:r>
              <a:rPr lang="en-GB">
                <a:latin typeface="Calibri"/>
                <a:ea typeface="Calibri"/>
                <a:cs typeface="Segoe UI"/>
              </a:rPr>
              <a:t>Ensure that justice is fair and based on facts</a:t>
            </a:r>
            <a:endParaRPr lang="en-GB">
              <a:latin typeface="Calibri"/>
              <a:ea typeface="Calibri"/>
              <a:cs typeface="Calibri"/>
            </a:endParaRPr>
          </a:p>
          <a:p>
            <a:endParaRPr lang="en-GB">
              <a:ea typeface="Calibri"/>
              <a:cs typeface="Calibri"/>
            </a:endParaRPr>
          </a:p>
        </p:txBody>
      </p:sp>
    </p:spTree>
    <p:extLst>
      <p:ext uri="{BB962C8B-B14F-4D97-AF65-F5344CB8AC3E}">
        <p14:creationId xmlns:p14="http://schemas.microsoft.com/office/powerpoint/2010/main" val="13844047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F29140-F8C9-8B4F-EDEF-D2A5853EF309}"/>
              </a:ext>
            </a:extLst>
          </p:cNvPr>
          <p:cNvSpPr>
            <a:spLocks noGrp="1"/>
          </p:cNvSpPr>
          <p:nvPr>
            <p:ph type="title"/>
          </p:nvPr>
        </p:nvSpPr>
        <p:spPr>
          <a:xfrm>
            <a:off x="422154" y="797111"/>
            <a:ext cx="5830248" cy="1452720"/>
          </a:xfrm>
        </p:spPr>
        <p:txBody>
          <a:bodyPr>
            <a:normAutofit/>
          </a:bodyPr>
          <a:lstStyle/>
          <a:p>
            <a:r>
              <a:rPr lang="en-GB" sz="3700"/>
              <a:t>The value of evidence -based policing</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D42E723-8F6B-77B0-EF3B-C2303DFE181C}"/>
              </a:ext>
            </a:extLst>
          </p:cNvPr>
          <p:cNvSpPr>
            <a:spLocks noGrp="1"/>
          </p:cNvSpPr>
          <p:nvPr>
            <p:ph idx="1"/>
          </p:nvPr>
        </p:nvSpPr>
        <p:spPr>
          <a:xfrm>
            <a:off x="424580" y="2249831"/>
            <a:ext cx="6934877" cy="3995581"/>
          </a:xfrm>
        </p:spPr>
        <p:txBody>
          <a:bodyPr vert="horz" lIns="91440" tIns="45720" rIns="91440" bIns="45720" rtlCol="0" anchor="t">
            <a:normAutofit/>
          </a:bodyPr>
          <a:lstStyle/>
          <a:p>
            <a:pPr>
              <a:lnSpc>
                <a:spcPct val="110000"/>
              </a:lnSpc>
            </a:pPr>
            <a:r>
              <a:rPr lang="en-GB" sz="2200">
                <a:latin typeface="Calibri"/>
                <a:ea typeface="Calibri"/>
                <a:cs typeface="Calibri"/>
              </a:rPr>
              <a:t>It is a practical tool for policing, rather than a theoretical academic exercise.</a:t>
            </a:r>
          </a:p>
          <a:p>
            <a:pPr marL="0" indent="0">
              <a:lnSpc>
                <a:spcPct val="110000"/>
              </a:lnSpc>
              <a:buNone/>
            </a:pPr>
            <a:r>
              <a:rPr lang="en-GB" sz="2200" i="1">
                <a:latin typeface="Calibri"/>
                <a:ea typeface="Calibri"/>
                <a:cs typeface="Calibri"/>
              </a:rPr>
              <a:t>"</a:t>
            </a:r>
            <a:r>
              <a:rPr lang="en-GB" sz="2200" b="1" i="1">
                <a:latin typeface="Calibri"/>
                <a:ea typeface="Calibri"/>
                <a:cs typeface="Calibri"/>
              </a:rPr>
              <a:t>Policing related research will help us to improve police learning and development, and can directly inform practical, frontline policing</a:t>
            </a:r>
            <a:r>
              <a:rPr lang="en-GB" sz="2200" i="1">
                <a:latin typeface="Calibri"/>
                <a:ea typeface="Calibri"/>
                <a:cs typeface="Calibri"/>
              </a:rPr>
              <a:t>"</a:t>
            </a:r>
            <a:r>
              <a:rPr lang="en-GB" sz="2200">
                <a:latin typeface="Calibri"/>
                <a:ea typeface="Calibri"/>
                <a:cs typeface="Calibri"/>
              </a:rPr>
              <a:t> (College of Policing, 2020).</a:t>
            </a:r>
          </a:p>
          <a:p>
            <a:pPr>
              <a:lnSpc>
                <a:spcPct val="110000"/>
              </a:lnSpc>
            </a:pPr>
            <a:r>
              <a:rPr lang="en-GB" sz="2200">
                <a:latin typeface="Calibri"/>
                <a:ea typeface="Calibri"/>
                <a:cs typeface="Calibri"/>
              </a:rPr>
              <a:t>EBP adopts a pragmatic approach, looking at how research can support real-life policing issues in practice.</a:t>
            </a:r>
          </a:p>
        </p:txBody>
      </p:sp>
      <p:pic>
        <p:nvPicPr>
          <p:cNvPr id="5" name="Picture 4" descr="White bulbs with a yellow one standing out">
            <a:extLst>
              <a:ext uri="{FF2B5EF4-FFF2-40B4-BE49-F238E27FC236}">
                <a16:creationId xmlns:a16="http://schemas.microsoft.com/office/drawing/2014/main" id="{3E79C272-95E7-077D-FF85-215A44903144}"/>
              </a:ext>
            </a:extLst>
          </p:cNvPr>
          <p:cNvPicPr>
            <a:picLocks noChangeAspect="1"/>
          </p:cNvPicPr>
          <p:nvPr/>
        </p:nvPicPr>
        <p:blipFill rotWithShape="1">
          <a:blip r:embed="rId3"/>
          <a:srcRect l="24407" r="4496" b="-3"/>
          <a:stretch/>
        </p:blipFill>
        <p:spPr>
          <a:xfrm>
            <a:off x="7651629" y="1006424"/>
            <a:ext cx="4324711" cy="4845162"/>
          </a:xfrm>
          <a:prstGeom prst="rect">
            <a:avLst/>
          </a:prstGeom>
        </p:spPr>
      </p:pic>
    </p:spTree>
    <p:extLst>
      <p:ext uri="{BB962C8B-B14F-4D97-AF65-F5344CB8AC3E}">
        <p14:creationId xmlns:p14="http://schemas.microsoft.com/office/powerpoint/2010/main" val="6151391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EFCAE-5E98-8296-C75D-A550CA312857}"/>
              </a:ext>
            </a:extLst>
          </p:cNvPr>
          <p:cNvSpPr>
            <a:spLocks noGrp="1"/>
          </p:cNvSpPr>
          <p:nvPr>
            <p:ph type="title"/>
          </p:nvPr>
        </p:nvSpPr>
        <p:spPr/>
        <p:txBody>
          <a:bodyPr/>
          <a:lstStyle/>
          <a:p>
            <a:r>
              <a:rPr lang="en-GB" err="1"/>
              <a:t>Ebp</a:t>
            </a:r>
            <a:r>
              <a:rPr lang="en-GB"/>
              <a:t> challenges accepted practices</a:t>
            </a:r>
          </a:p>
        </p:txBody>
      </p:sp>
      <p:sp>
        <p:nvSpPr>
          <p:cNvPr id="3" name="Content Placeholder 2">
            <a:extLst>
              <a:ext uri="{FF2B5EF4-FFF2-40B4-BE49-F238E27FC236}">
                <a16:creationId xmlns:a16="http://schemas.microsoft.com/office/drawing/2014/main" id="{F4383053-3F92-E94D-E8F8-39F8EE29B060}"/>
              </a:ext>
            </a:extLst>
          </p:cNvPr>
          <p:cNvSpPr>
            <a:spLocks noGrp="1"/>
          </p:cNvSpPr>
          <p:nvPr>
            <p:ph idx="1"/>
          </p:nvPr>
        </p:nvSpPr>
        <p:spPr/>
        <p:txBody>
          <a:bodyPr vert="horz" lIns="91440" tIns="45720" rIns="91440" bIns="45720" rtlCol="0" anchor="t">
            <a:normAutofit lnSpcReduction="10000"/>
          </a:bodyPr>
          <a:lstStyle/>
          <a:p>
            <a:r>
              <a:rPr lang="en-GB"/>
              <a:t>Do we really understand the problem?</a:t>
            </a:r>
          </a:p>
          <a:p>
            <a:r>
              <a:rPr lang="en-GB"/>
              <a:t>What impact is this approach having?</a:t>
            </a:r>
          </a:p>
          <a:p>
            <a:r>
              <a:rPr lang="en-GB"/>
              <a:t>Are we being effective?</a:t>
            </a:r>
          </a:p>
          <a:p>
            <a:r>
              <a:rPr lang="en-GB"/>
              <a:t>Why do we do things the way we do?</a:t>
            </a:r>
          </a:p>
          <a:p>
            <a:endParaRPr lang="en-GB"/>
          </a:p>
          <a:p>
            <a:pPr marL="0" indent="0">
              <a:buNone/>
            </a:pPr>
            <a:r>
              <a:rPr lang="en-GB" i="1"/>
              <a:t>"</a:t>
            </a:r>
            <a:r>
              <a:rPr lang="en-GB" b="1"/>
              <a:t>The benefits of Evidence based policing is maximising the policing response for the public and minimising the risk of causing harm through policing practices" (Kime and Wheller, 2018).</a:t>
            </a:r>
          </a:p>
          <a:p>
            <a:pPr marL="0" indent="0">
              <a:buNone/>
            </a:pPr>
            <a:endParaRPr lang="en-GB" b="1"/>
          </a:p>
        </p:txBody>
      </p:sp>
    </p:spTree>
    <p:extLst>
      <p:ext uri="{BB962C8B-B14F-4D97-AF65-F5344CB8AC3E}">
        <p14:creationId xmlns:p14="http://schemas.microsoft.com/office/powerpoint/2010/main" val="3460117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988D0-5DEE-C79C-8E47-5F54536E1213}"/>
              </a:ext>
            </a:extLst>
          </p:cNvPr>
          <p:cNvSpPr>
            <a:spLocks noGrp="1"/>
          </p:cNvSpPr>
          <p:nvPr>
            <p:ph type="title"/>
          </p:nvPr>
        </p:nvSpPr>
        <p:spPr>
          <a:xfrm>
            <a:off x="838200" y="365125"/>
            <a:ext cx="10515600" cy="736092"/>
          </a:xfrm>
        </p:spPr>
        <p:txBody>
          <a:bodyPr>
            <a:normAutofit fontScale="90000"/>
          </a:bodyPr>
          <a:lstStyle/>
          <a:p>
            <a:pPr>
              <a:spcBef>
                <a:spcPts val="1000"/>
              </a:spcBef>
            </a:pPr>
            <a:br>
              <a:rPr lang="en-GB" sz="2800" b="1">
                <a:latin typeface="Calibri"/>
                <a:ea typeface="Calibri"/>
                <a:cs typeface="Calibri"/>
              </a:rPr>
            </a:br>
            <a:r>
              <a:rPr lang="en-GB" sz="2800" b="1">
                <a:latin typeface="Calibri"/>
                <a:ea typeface="Calibri"/>
                <a:cs typeface="Calibri"/>
              </a:rPr>
              <a:t>Do We Really Understand the Problem?</a:t>
            </a:r>
            <a:endParaRPr lang="en-GB" sz="2800">
              <a:latin typeface="Calibri"/>
              <a:ea typeface="Calibri"/>
              <a:cs typeface="Calibri"/>
            </a:endParaRPr>
          </a:p>
          <a:p>
            <a:endParaRPr lang="en-GB">
              <a:ea typeface="Calibri Light"/>
              <a:cs typeface="Calibri Light"/>
            </a:endParaRPr>
          </a:p>
        </p:txBody>
      </p:sp>
      <p:sp>
        <p:nvSpPr>
          <p:cNvPr id="3" name="Content Placeholder 2">
            <a:extLst>
              <a:ext uri="{FF2B5EF4-FFF2-40B4-BE49-F238E27FC236}">
                <a16:creationId xmlns:a16="http://schemas.microsoft.com/office/drawing/2014/main" id="{6F195542-A4B6-2222-DECF-E200FB389652}"/>
              </a:ext>
            </a:extLst>
          </p:cNvPr>
          <p:cNvSpPr>
            <a:spLocks noGrp="1"/>
          </p:cNvSpPr>
          <p:nvPr>
            <p:ph idx="1"/>
          </p:nvPr>
        </p:nvSpPr>
        <p:spPr/>
        <p:txBody>
          <a:bodyPr vert="horz" lIns="91440" tIns="45720" rIns="91440" bIns="45720" rtlCol="0" anchor="t">
            <a:noAutofit/>
          </a:bodyPr>
          <a:lstStyle/>
          <a:p>
            <a:r>
              <a:rPr lang="en-GB" sz="2400">
                <a:latin typeface="Calibri"/>
                <a:ea typeface="Calibri"/>
                <a:cs typeface="Segoe UI"/>
              </a:rPr>
              <a:t>EBP begins with a clear definition of the issue before taking action.</a:t>
            </a:r>
            <a:endParaRPr lang="en-GB" sz="2400">
              <a:latin typeface="Calibri"/>
              <a:ea typeface="Calibri"/>
              <a:cs typeface="Calibri"/>
            </a:endParaRPr>
          </a:p>
          <a:p>
            <a:r>
              <a:rPr lang="en-GB" sz="2400">
                <a:latin typeface="Calibri"/>
                <a:ea typeface="Calibri"/>
                <a:cs typeface="Segoe UI"/>
              </a:rPr>
              <a:t>Avoid assumptions — rely on data, research, and local intelligence.</a:t>
            </a:r>
            <a:endParaRPr lang="en-GB" sz="2400">
              <a:latin typeface="Calibri"/>
              <a:ea typeface="Calibri"/>
              <a:cs typeface="Calibri"/>
            </a:endParaRPr>
          </a:p>
          <a:p>
            <a:r>
              <a:rPr lang="en-GB" sz="2400">
                <a:latin typeface="Calibri"/>
                <a:ea typeface="Calibri"/>
                <a:cs typeface="Segoe UI"/>
              </a:rPr>
              <a:t>Ask: </a:t>
            </a:r>
            <a:r>
              <a:rPr lang="en-GB" sz="2400" i="1">
                <a:latin typeface="Calibri"/>
                <a:ea typeface="Calibri"/>
                <a:cs typeface="Segoe UI"/>
              </a:rPr>
              <a:t>What exactly is happening? Who is affected? When and where?</a:t>
            </a:r>
            <a:endParaRPr lang="en-GB" sz="2400">
              <a:latin typeface="Calibri"/>
              <a:ea typeface="Calibri"/>
              <a:cs typeface="Calibri"/>
            </a:endParaRPr>
          </a:p>
          <a:p>
            <a:r>
              <a:rPr lang="en-GB" sz="2400">
                <a:latin typeface="Calibri"/>
                <a:ea typeface="Calibri"/>
                <a:cs typeface="Segoe UI"/>
              </a:rPr>
              <a:t>Understanding the problem properly prevents wasted resources and ineffective responses.</a:t>
            </a:r>
            <a:endParaRPr lang="en-GB" sz="2400">
              <a:latin typeface="Calibri"/>
              <a:ea typeface="Calibri"/>
              <a:cs typeface="Calibri"/>
            </a:endParaRPr>
          </a:p>
          <a:p>
            <a:r>
              <a:rPr lang="en-GB" sz="2400">
                <a:latin typeface="Calibri"/>
                <a:ea typeface="Calibri"/>
                <a:cs typeface="Segoe UI"/>
              </a:rPr>
              <a:t>Talking point:</a:t>
            </a:r>
            <a:br>
              <a:rPr lang="en-GB" sz="2400">
                <a:latin typeface="Calibri"/>
                <a:cs typeface="Segoe UI"/>
              </a:rPr>
            </a:br>
            <a:r>
              <a:rPr lang="en-GB" sz="2400">
                <a:latin typeface="Calibri"/>
                <a:ea typeface="Calibri"/>
                <a:cs typeface="Segoe UI"/>
              </a:rPr>
              <a:t> Police often jump to solutions too quickly</a:t>
            </a:r>
            <a:endParaRPr lang="en-GB" sz="2400">
              <a:latin typeface="Calibri"/>
              <a:ea typeface="Calibri"/>
              <a:cs typeface="Calibri"/>
            </a:endParaRPr>
          </a:p>
          <a:p>
            <a:r>
              <a:rPr lang="en-GB" sz="2400">
                <a:latin typeface="Calibri"/>
                <a:ea typeface="Calibri"/>
                <a:cs typeface="Segoe UI"/>
              </a:rPr>
              <a:t>EBP reminds officers to diagnose before we prescribe.</a:t>
            </a:r>
            <a:endParaRPr lang="en-GB" sz="2400">
              <a:latin typeface="Calibri"/>
              <a:ea typeface="Calibri"/>
              <a:cs typeface="Calibri"/>
            </a:endParaRPr>
          </a:p>
          <a:p>
            <a:endParaRPr lang="en-GB" sz="2400">
              <a:ea typeface="Calibri"/>
              <a:cs typeface="Calibri"/>
            </a:endParaRPr>
          </a:p>
        </p:txBody>
      </p:sp>
    </p:spTree>
    <p:extLst>
      <p:ext uri="{BB962C8B-B14F-4D97-AF65-F5344CB8AC3E}">
        <p14:creationId xmlns:p14="http://schemas.microsoft.com/office/powerpoint/2010/main" val="8361036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C4D58-C388-D867-BA0C-995F291AB709}"/>
              </a:ext>
            </a:extLst>
          </p:cNvPr>
          <p:cNvSpPr>
            <a:spLocks noGrp="1"/>
          </p:cNvSpPr>
          <p:nvPr>
            <p:ph type="title"/>
          </p:nvPr>
        </p:nvSpPr>
        <p:spPr>
          <a:xfrm>
            <a:off x="838200" y="365125"/>
            <a:ext cx="10515600" cy="894243"/>
          </a:xfrm>
        </p:spPr>
        <p:txBody>
          <a:bodyPr/>
          <a:lstStyle/>
          <a:p>
            <a:pPr>
              <a:spcBef>
                <a:spcPts val="1000"/>
              </a:spcBef>
            </a:pPr>
            <a:br>
              <a:rPr lang="en-GB" sz="2800" b="1">
                <a:latin typeface="Calibri"/>
                <a:ea typeface="Calibri"/>
                <a:cs typeface="Calibri"/>
              </a:rPr>
            </a:br>
            <a:r>
              <a:rPr lang="en-GB" sz="2800" b="1">
                <a:latin typeface="Calibri"/>
                <a:ea typeface="Calibri"/>
                <a:cs typeface="Calibri"/>
              </a:rPr>
              <a:t>What Impact Is This Approach Having?</a:t>
            </a:r>
            <a:endParaRPr lang="en-GB" sz="2800">
              <a:latin typeface="Calibri"/>
              <a:ea typeface="Calibri"/>
              <a:cs typeface="Calibri"/>
            </a:endParaRPr>
          </a:p>
          <a:p>
            <a:endParaRPr lang="en-GB">
              <a:ea typeface="Calibri Light"/>
              <a:cs typeface="Calibri Light"/>
            </a:endParaRPr>
          </a:p>
        </p:txBody>
      </p:sp>
      <p:sp>
        <p:nvSpPr>
          <p:cNvPr id="3" name="Content Placeholder 2">
            <a:extLst>
              <a:ext uri="{FF2B5EF4-FFF2-40B4-BE49-F238E27FC236}">
                <a16:creationId xmlns:a16="http://schemas.microsoft.com/office/drawing/2014/main" id="{CB84B0EA-2639-FF8A-E1E6-32FA258F13C8}"/>
              </a:ext>
            </a:extLst>
          </p:cNvPr>
          <p:cNvSpPr>
            <a:spLocks noGrp="1"/>
          </p:cNvSpPr>
          <p:nvPr>
            <p:ph idx="1"/>
          </p:nvPr>
        </p:nvSpPr>
        <p:spPr/>
        <p:txBody>
          <a:bodyPr vert="horz" lIns="91440" tIns="45720" rIns="91440" bIns="45720" rtlCol="0" anchor="t">
            <a:normAutofit/>
          </a:bodyPr>
          <a:lstStyle/>
          <a:p>
            <a:r>
              <a:rPr lang="en-GB" sz="2400">
                <a:latin typeface="Calibri"/>
                <a:ea typeface="Calibri"/>
                <a:cs typeface="Segoe UI"/>
              </a:rPr>
              <a:t>EBP requires measuring outcomes, not just activity.</a:t>
            </a:r>
            <a:endParaRPr lang="en-GB" sz="2400">
              <a:latin typeface="Calibri"/>
              <a:ea typeface="Calibri"/>
              <a:cs typeface="Calibri"/>
            </a:endParaRPr>
          </a:p>
          <a:p>
            <a:r>
              <a:rPr lang="en-GB" sz="2400">
                <a:latin typeface="Calibri"/>
                <a:ea typeface="Calibri"/>
                <a:cs typeface="Segoe UI"/>
              </a:rPr>
              <a:t>Look for changes in behaviour, crime levels, harm reduction, and public perceptions.</a:t>
            </a:r>
            <a:endParaRPr lang="en-GB" sz="2400">
              <a:latin typeface="Calibri"/>
              <a:ea typeface="Calibri"/>
              <a:cs typeface="Calibri"/>
            </a:endParaRPr>
          </a:p>
          <a:p>
            <a:r>
              <a:rPr lang="en-GB" sz="2400">
                <a:latin typeface="Calibri"/>
                <a:ea typeface="Calibri"/>
                <a:cs typeface="Segoe UI"/>
              </a:rPr>
              <a:t>Evaluate both intended and unintended consequences.</a:t>
            </a:r>
            <a:endParaRPr lang="en-GB" sz="2400">
              <a:latin typeface="Calibri"/>
              <a:ea typeface="Calibri"/>
              <a:cs typeface="Calibri"/>
            </a:endParaRPr>
          </a:p>
          <a:p>
            <a:r>
              <a:rPr lang="en-GB" sz="2400">
                <a:latin typeface="Calibri"/>
                <a:ea typeface="Calibri"/>
                <a:cs typeface="Segoe UI"/>
              </a:rPr>
              <a:t>Compare what happened </a:t>
            </a:r>
            <a:r>
              <a:rPr lang="en-GB" sz="2400" i="1">
                <a:latin typeface="Calibri"/>
                <a:ea typeface="Calibri"/>
                <a:cs typeface="Segoe UI"/>
              </a:rPr>
              <a:t>with the approach</a:t>
            </a:r>
            <a:r>
              <a:rPr lang="en-GB" sz="2400">
                <a:latin typeface="Calibri"/>
                <a:ea typeface="Calibri"/>
                <a:cs typeface="Segoe UI"/>
              </a:rPr>
              <a:t> versus what would have happened </a:t>
            </a:r>
            <a:r>
              <a:rPr lang="en-GB" sz="2400" i="1">
                <a:latin typeface="Calibri"/>
                <a:ea typeface="Calibri"/>
                <a:cs typeface="Segoe UI"/>
              </a:rPr>
              <a:t>without it</a:t>
            </a:r>
            <a:r>
              <a:rPr lang="en-GB" sz="2400">
                <a:latin typeface="Calibri"/>
                <a:ea typeface="Calibri"/>
                <a:cs typeface="Segoe UI"/>
              </a:rPr>
              <a:t>.</a:t>
            </a:r>
            <a:endParaRPr lang="en-GB" sz="2400">
              <a:latin typeface="Calibri"/>
              <a:ea typeface="Calibri"/>
              <a:cs typeface="Calibri"/>
            </a:endParaRPr>
          </a:p>
          <a:p>
            <a:r>
              <a:rPr lang="en-GB" sz="2400">
                <a:latin typeface="Calibri"/>
                <a:ea typeface="Calibri"/>
                <a:cs typeface="Segoe UI"/>
              </a:rPr>
              <a:t>Talking point:</a:t>
            </a:r>
            <a:br>
              <a:rPr lang="en-GB" sz="2400">
                <a:latin typeface="Calibri"/>
                <a:cs typeface="Segoe UI"/>
              </a:rPr>
            </a:br>
            <a:r>
              <a:rPr lang="en-GB" sz="2400">
                <a:latin typeface="Calibri"/>
                <a:ea typeface="Calibri"/>
                <a:cs typeface="Segoe UI"/>
              </a:rPr>
              <a:t> Impact is about real‑world difference, not whether the police worked harder.</a:t>
            </a:r>
            <a:endParaRPr lang="en-GB" sz="2400">
              <a:latin typeface="Calibri"/>
              <a:ea typeface="Calibri"/>
              <a:cs typeface="Calibri"/>
            </a:endParaRPr>
          </a:p>
          <a:p>
            <a:endParaRPr lang="en-GB" sz="2400">
              <a:ea typeface="Calibri"/>
              <a:cs typeface="Calibri"/>
            </a:endParaRPr>
          </a:p>
        </p:txBody>
      </p:sp>
    </p:spTree>
    <p:extLst>
      <p:ext uri="{BB962C8B-B14F-4D97-AF65-F5344CB8AC3E}">
        <p14:creationId xmlns:p14="http://schemas.microsoft.com/office/powerpoint/2010/main" val="38612005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C6C13-512A-15A3-A8A9-722AE4B05117}"/>
              </a:ext>
            </a:extLst>
          </p:cNvPr>
          <p:cNvSpPr>
            <a:spLocks noGrp="1"/>
          </p:cNvSpPr>
          <p:nvPr>
            <p:ph type="title"/>
          </p:nvPr>
        </p:nvSpPr>
        <p:spPr>
          <a:xfrm>
            <a:off x="838200" y="365125"/>
            <a:ext cx="10515600" cy="649828"/>
          </a:xfrm>
        </p:spPr>
        <p:txBody>
          <a:bodyPr>
            <a:normAutofit fontScale="90000"/>
          </a:bodyPr>
          <a:lstStyle/>
          <a:p>
            <a:pPr>
              <a:spcBef>
                <a:spcPts val="1000"/>
              </a:spcBef>
            </a:pPr>
            <a:br>
              <a:rPr lang="en-GB" sz="2800" b="1">
                <a:latin typeface="Calibri"/>
                <a:ea typeface="Calibri"/>
                <a:cs typeface="Calibri"/>
              </a:rPr>
            </a:br>
            <a:r>
              <a:rPr lang="en-GB" sz="2800" b="1">
                <a:latin typeface="Calibri"/>
                <a:ea typeface="Calibri"/>
                <a:cs typeface="Calibri"/>
              </a:rPr>
              <a:t>EBP - Are We Being Effective?</a:t>
            </a:r>
            <a:endParaRPr lang="en-GB" sz="2800">
              <a:latin typeface="Calibri"/>
              <a:ea typeface="Calibri"/>
              <a:cs typeface="Calibri"/>
            </a:endParaRPr>
          </a:p>
          <a:p>
            <a:endParaRPr lang="en-GB">
              <a:ea typeface="Calibri Light"/>
              <a:cs typeface="Calibri Light"/>
            </a:endParaRPr>
          </a:p>
        </p:txBody>
      </p:sp>
      <p:sp>
        <p:nvSpPr>
          <p:cNvPr id="3" name="Content Placeholder 2">
            <a:extLst>
              <a:ext uri="{FF2B5EF4-FFF2-40B4-BE49-F238E27FC236}">
                <a16:creationId xmlns:a16="http://schemas.microsoft.com/office/drawing/2014/main" id="{3271AF8C-777D-5873-3E9C-53602C94425C}"/>
              </a:ext>
            </a:extLst>
          </p:cNvPr>
          <p:cNvSpPr>
            <a:spLocks noGrp="1"/>
          </p:cNvSpPr>
          <p:nvPr>
            <p:ph idx="1"/>
          </p:nvPr>
        </p:nvSpPr>
        <p:spPr>
          <a:xfrm>
            <a:off x="838200" y="1523701"/>
            <a:ext cx="10515600" cy="4653262"/>
          </a:xfrm>
        </p:spPr>
        <p:txBody>
          <a:bodyPr vert="horz" lIns="91440" tIns="45720" rIns="91440" bIns="45720" rtlCol="0" anchor="t">
            <a:normAutofit/>
          </a:bodyPr>
          <a:lstStyle/>
          <a:p>
            <a:r>
              <a:rPr lang="en-GB">
                <a:latin typeface="Calibri"/>
                <a:ea typeface="Calibri"/>
                <a:cs typeface="Segoe UI"/>
              </a:rPr>
              <a:t>Effectiveness means the strategy is achieving the desired result.</a:t>
            </a:r>
            <a:endParaRPr lang="en-GB">
              <a:latin typeface="Calibri"/>
              <a:ea typeface="Calibri"/>
              <a:cs typeface="Calibri" panose="020F0502020204030204"/>
            </a:endParaRPr>
          </a:p>
          <a:p>
            <a:r>
              <a:rPr lang="en-GB">
                <a:latin typeface="Calibri"/>
                <a:ea typeface="Calibri"/>
                <a:cs typeface="Segoe UI"/>
              </a:rPr>
              <a:t>Use evidence, performance data, and evaluation tools to judge success.</a:t>
            </a:r>
            <a:endParaRPr lang="en-GB">
              <a:latin typeface="Calibri"/>
              <a:ea typeface="Calibri"/>
              <a:cs typeface="Calibri" panose="020F0502020204030204"/>
            </a:endParaRPr>
          </a:p>
          <a:p>
            <a:r>
              <a:rPr lang="en-GB">
                <a:latin typeface="Calibri"/>
                <a:ea typeface="Calibri"/>
                <a:cs typeface="Segoe UI"/>
              </a:rPr>
              <a:t>If something isn’t working, adjust or replace it with a more proven method.</a:t>
            </a:r>
            <a:endParaRPr lang="en-GB">
              <a:latin typeface="Calibri"/>
              <a:ea typeface="Calibri"/>
              <a:cs typeface="Calibri" panose="020F0502020204030204"/>
            </a:endParaRPr>
          </a:p>
          <a:p>
            <a:r>
              <a:rPr lang="en-GB">
                <a:latin typeface="Calibri"/>
                <a:ea typeface="Calibri"/>
                <a:cs typeface="Segoe UI"/>
              </a:rPr>
              <a:t>Being effective also includes minimising harm and using resources wisely.</a:t>
            </a:r>
            <a:endParaRPr lang="en-GB">
              <a:latin typeface="Calibri"/>
              <a:ea typeface="Calibri"/>
              <a:cs typeface="Calibri" panose="020F0502020204030204"/>
            </a:endParaRPr>
          </a:p>
          <a:p>
            <a:r>
              <a:rPr lang="en-GB">
                <a:latin typeface="Calibri"/>
                <a:ea typeface="Calibri"/>
                <a:cs typeface="Segoe UI"/>
              </a:rPr>
              <a:t>Talking point:</a:t>
            </a:r>
            <a:br>
              <a:rPr lang="en-GB">
                <a:latin typeface="Calibri"/>
                <a:cs typeface="Segoe UI"/>
              </a:rPr>
            </a:br>
            <a:r>
              <a:rPr lang="en-GB">
                <a:latin typeface="Calibri"/>
                <a:ea typeface="Calibri"/>
                <a:cs typeface="Segoe UI"/>
              </a:rPr>
              <a:t> EBP supports a culture of learning rather than blame.</a:t>
            </a:r>
            <a:endParaRPr lang="en-GB">
              <a:latin typeface="Calibri"/>
              <a:ea typeface="Calibri"/>
              <a:cs typeface="Calibri" panose="020F0502020204030204"/>
            </a:endParaRPr>
          </a:p>
          <a:p>
            <a:endParaRPr lang="en-GB">
              <a:ea typeface="Calibri"/>
              <a:cs typeface="Calibri"/>
            </a:endParaRPr>
          </a:p>
        </p:txBody>
      </p:sp>
    </p:spTree>
    <p:extLst>
      <p:ext uri="{BB962C8B-B14F-4D97-AF65-F5344CB8AC3E}">
        <p14:creationId xmlns:p14="http://schemas.microsoft.com/office/powerpoint/2010/main" val="33147900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35FF8-09D4-113E-9E46-DF7A73F4461F}"/>
              </a:ext>
            </a:extLst>
          </p:cNvPr>
          <p:cNvSpPr>
            <a:spLocks noGrp="1"/>
          </p:cNvSpPr>
          <p:nvPr>
            <p:ph type="title"/>
          </p:nvPr>
        </p:nvSpPr>
        <p:spPr>
          <a:xfrm>
            <a:off x="838200" y="365125"/>
            <a:ext cx="10515600" cy="736092"/>
          </a:xfrm>
        </p:spPr>
        <p:txBody>
          <a:bodyPr>
            <a:normAutofit fontScale="90000"/>
          </a:bodyPr>
          <a:lstStyle/>
          <a:p>
            <a:pPr>
              <a:spcBef>
                <a:spcPts val="1000"/>
              </a:spcBef>
            </a:pPr>
            <a:br>
              <a:rPr lang="en-GB" sz="2800" b="1">
                <a:latin typeface="Calibri"/>
                <a:ea typeface="Calibri"/>
                <a:cs typeface="Calibri"/>
              </a:rPr>
            </a:br>
            <a:r>
              <a:rPr lang="en-GB" sz="2800" b="1">
                <a:latin typeface="Calibri"/>
                <a:ea typeface="Calibri"/>
                <a:cs typeface="Calibri"/>
              </a:rPr>
              <a:t>Why Do We Do Things the Way We Do?</a:t>
            </a:r>
            <a:endParaRPr lang="en-GB" sz="2800">
              <a:latin typeface="Calibri"/>
              <a:ea typeface="Calibri"/>
              <a:cs typeface="Calibri"/>
            </a:endParaRPr>
          </a:p>
          <a:p>
            <a:endParaRPr lang="en-GB">
              <a:ea typeface="Calibri Light"/>
              <a:cs typeface="Calibri Light"/>
            </a:endParaRPr>
          </a:p>
        </p:txBody>
      </p:sp>
      <p:sp>
        <p:nvSpPr>
          <p:cNvPr id="3" name="Content Placeholder 2">
            <a:extLst>
              <a:ext uri="{FF2B5EF4-FFF2-40B4-BE49-F238E27FC236}">
                <a16:creationId xmlns:a16="http://schemas.microsoft.com/office/drawing/2014/main" id="{66B9AE22-EEA9-6D67-B418-87DC26A53AAF}"/>
              </a:ext>
            </a:extLst>
          </p:cNvPr>
          <p:cNvSpPr>
            <a:spLocks noGrp="1"/>
          </p:cNvSpPr>
          <p:nvPr>
            <p:ph idx="1"/>
          </p:nvPr>
        </p:nvSpPr>
        <p:spPr/>
        <p:txBody>
          <a:bodyPr vert="horz" lIns="91440" tIns="45720" rIns="91440" bIns="45720" rtlCol="0" anchor="t">
            <a:normAutofit/>
          </a:bodyPr>
          <a:lstStyle/>
          <a:p>
            <a:r>
              <a:rPr lang="en-GB" sz="2400">
                <a:latin typeface="Calibri"/>
                <a:ea typeface="Calibri"/>
                <a:cs typeface="Segoe UI"/>
              </a:rPr>
              <a:t>Challenges “we’ve always done it this way” thinking.</a:t>
            </a:r>
            <a:endParaRPr lang="en-GB" sz="2400">
              <a:latin typeface="Calibri"/>
              <a:ea typeface="Calibri"/>
              <a:cs typeface="Calibri"/>
            </a:endParaRPr>
          </a:p>
          <a:p>
            <a:r>
              <a:rPr lang="en-GB" sz="2400">
                <a:latin typeface="Calibri"/>
                <a:ea typeface="Calibri"/>
                <a:cs typeface="Segoe UI"/>
              </a:rPr>
              <a:t>Encourages officers to ask whether current practices have evidence behind them.</a:t>
            </a:r>
            <a:endParaRPr lang="en-GB" sz="2400">
              <a:latin typeface="Calibri"/>
              <a:ea typeface="Calibri"/>
              <a:cs typeface="Calibri"/>
            </a:endParaRPr>
          </a:p>
          <a:p>
            <a:r>
              <a:rPr lang="en-GB" sz="2400">
                <a:latin typeface="Calibri"/>
                <a:ea typeface="Calibri"/>
                <a:cs typeface="Segoe UI"/>
              </a:rPr>
              <a:t>Promotes innovation and continuous improvement.</a:t>
            </a:r>
            <a:endParaRPr lang="en-GB" sz="2400">
              <a:latin typeface="Calibri"/>
              <a:ea typeface="Calibri"/>
              <a:cs typeface="Calibri"/>
            </a:endParaRPr>
          </a:p>
          <a:p>
            <a:r>
              <a:rPr lang="en-GB" sz="2400">
                <a:latin typeface="Calibri"/>
                <a:ea typeface="Calibri"/>
                <a:cs typeface="Segoe UI"/>
              </a:rPr>
              <a:t>Helps identify outdated or ineffective methods.</a:t>
            </a:r>
            <a:endParaRPr lang="en-GB" sz="2400">
              <a:latin typeface="Calibri"/>
              <a:ea typeface="Calibri"/>
              <a:cs typeface="Calibri"/>
            </a:endParaRPr>
          </a:p>
          <a:p>
            <a:r>
              <a:rPr lang="en-GB" sz="2400">
                <a:latin typeface="Calibri"/>
                <a:ea typeface="Calibri"/>
                <a:cs typeface="Segoe UI"/>
              </a:rPr>
              <a:t>Talking point:</a:t>
            </a:r>
            <a:br>
              <a:rPr lang="en-GB" sz="2400">
                <a:latin typeface="Calibri"/>
                <a:cs typeface="Segoe UI"/>
              </a:rPr>
            </a:br>
            <a:r>
              <a:rPr lang="en-GB" sz="2400">
                <a:latin typeface="Calibri"/>
                <a:ea typeface="Calibri"/>
                <a:cs typeface="Segoe UI"/>
              </a:rPr>
              <a:t> EBP helps policing evolve with new research, community needs, and social change.</a:t>
            </a:r>
            <a:endParaRPr lang="en-GB" sz="2400">
              <a:latin typeface="Calibri"/>
              <a:ea typeface="Calibri"/>
              <a:cs typeface="Calibri"/>
            </a:endParaRPr>
          </a:p>
          <a:p>
            <a:endParaRPr lang="en-GB" sz="2400">
              <a:ea typeface="Calibri"/>
              <a:cs typeface="Calibri"/>
            </a:endParaRPr>
          </a:p>
        </p:txBody>
      </p:sp>
    </p:spTree>
    <p:extLst>
      <p:ext uri="{BB962C8B-B14F-4D97-AF65-F5344CB8AC3E}">
        <p14:creationId xmlns:p14="http://schemas.microsoft.com/office/powerpoint/2010/main" val="1734328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9BC49-4BDC-0815-3952-7F486323B9EB}"/>
              </a:ext>
            </a:extLst>
          </p:cNvPr>
          <p:cNvSpPr>
            <a:spLocks noGrp="1"/>
          </p:cNvSpPr>
          <p:nvPr>
            <p:ph type="title"/>
          </p:nvPr>
        </p:nvSpPr>
        <p:spPr>
          <a:xfrm>
            <a:off x="700635" y="922096"/>
            <a:ext cx="10691265" cy="1212879"/>
          </a:xfrm>
        </p:spPr>
        <p:txBody>
          <a:bodyPr>
            <a:normAutofit fontScale="90000"/>
          </a:bodyPr>
          <a:lstStyle/>
          <a:p>
            <a:r>
              <a:rPr lang="en-GB"/>
              <a:t>Decision making- experience, routine and habit</a:t>
            </a:r>
          </a:p>
        </p:txBody>
      </p:sp>
      <p:sp>
        <p:nvSpPr>
          <p:cNvPr id="3" name="Content Placeholder 2">
            <a:extLst>
              <a:ext uri="{FF2B5EF4-FFF2-40B4-BE49-F238E27FC236}">
                <a16:creationId xmlns:a16="http://schemas.microsoft.com/office/drawing/2014/main" id="{D6AF7843-5745-94C0-6C14-6956B7771738}"/>
              </a:ext>
            </a:extLst>
          </p:cNvPr>
          <p:cNvSpPr>
            <a:spLocks noGrp="1"/>
          </p:cNvSpPr>
          <p:nvPr>
            <p:ph idx="1"/>
          </p:nvPr>
        </p:nvSpPr>
        <p:spPr/>
        <p:txBody>
          <a:bodyPr vert="horz" lIns="91440" tIns="45720" rIns="91440" bIns="45720" rtlCol="0" anchor="t">
            <a:normAutofit lnSpcReduction="10000"/>
          </a:bodyPr>
          <a:lstStyle/>
          <a:p>
            <a:pPr marL="0" indent="0">
              <a:buNone/>
            </a:pPr>
            <a:r>
              <a:rPr lang="en-GB" sz="2400" i="1"/>
              <a:t>"</a:t>
            </a:r>
            <a:r>
              <a:rPr lang="en-GB" sz="2400" i="1">
                <a:latin typeface="Calibri"/>
                <a:ea typeface="Calibri"/>
                <a:cs typeface="Calibri"/>
              </a:rPr>
              <a:t>Most police practice is still shaped by local custom, opinions, theories and subjective impressions"</a:t>
            </a:r>
            <a:r>
              <a:rPr lang="en-GB" sz="2400">
                <a:latin typeface="Calibri"/>
                <a:ea typeface="Calibri"/>
                <a:cs typeface="Calibri"/>
              </a:rPr>
              <a:t> (Sherman, 1998)</a:t>
            </a:r>
          </a:p>
          <a:p>
            <a:r>
              <a:rPr lang="en-GB" sz="2400">
                <a:latin typeface="Calibri"/>
                <a:ea typeface="Calibri"/>
                <a:cs typeface="Calibri"/>
              </a:rPr>
              <a:t>Observational learning</a:t>
            </a:r>
          </a:p>
          <a:p>
            <a:r>
              <a:rPr lang="en-GB" sz="2400">
                <a:latin typeface="Calibri"/>
                <a:ea typeface="Calibri"/>
                <a:cs typeface="Calibri"/>
              </a:rPr>
              <a:t>Experiential learning</a:t>
            </a:r>
          </a:p>
          <a:p>
            <a:r>
              <a:rPr lang="en-GB" sz="2400">
                <a:latin typeface="Calibri"/>
                <a:ea typeface="Calibri"/>
                <a:cs typeface="Calibri"/>
              </a:rPr>
              <a:t>Start to develop habits, routines and standard ways of working due to repeated exposure to similar experiences</a:t>
            </a:r>
          </a:p>
          <a:p>
            <a:r>
              <a:rPr lang="en-GB" sz="2400">
                <a:latin typeface="Calibri"/>
                <a:ea typeface="Calibri"/>
                <a:cs typeface="Calibri"/>
              </a:rPr>
              <a:t>What do you think is the danger of relying on observations and experiences alone?</a:t>
            </a:r>
          </a:p>
          <a:p>
            <a:endParaRPr lang="en-GB"/>
          </a:p>
        </p:txBody>
      </p:sp>
    </p:spTree>
    <p:extLst>
      <p:ext uri="{BB962C8B-B14F-4D97-AF65-F5344CB8AC3E}">
        <p14:creationId xmlns:p14="http://schemas.microsoft.com/office/powerpoint/2010/main" val="328491118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3234E6-C25B-35A4-B7F3-C2E8780D5ADF}"/>
              </a:ext>
            </a:extLst>
          </p:cNvPr>
          <p:cNvSpPr>
            <a:spLocks noGrp="1"/>
          </p:cNvSpPr>
          <p:nvPr>
            <p:ph type="title"/>
          </p:nvPr>
        </p:nvSpPr>
        <p:spPr>
          <a:xfrm>
            <a:off x="5604846" y="860615"/>
            <a:ext cx="5922279" cy="1272986"/>
          </a:xfrm>
        </p:spPr>
        <p:txBody>
          <a:bodyPr>
            <a:normAutofit/>
          </a:bodyPr>
          <a:lstStyle/>
          <a:p>
            <a:r>
              <a:rPr lang="en-GB"/>
              <a:t>Group task</a:t>
            </a:r>
          </a:p>
        </p:txBody>
      </p:sp>
      <p:pic>
        <p:nvPicPr>
          <p:cNvPr id="5" name="Picture 4" descr="Red scooter in the road">
            <a:extLst>
              <a:ext uri="{FF2B5EF4-FFF2-40B4-BE49-F238E27FC236}">
                <a16:creationId xmlns:a16="http://schemas.microsoft.com/office/drawing/2014/main" id="{323ECC58-BAEF-2DF2-ADED-4D477EF1A458}"/>
              </a:ext>
            </a:extLst>
          </p:cNvPr>
          <p:cNvPicPr>
            <a:picLocks noChangeAspect="1"/>
          </p:cNvPicPr>
          <p:nvPr/>
        </p:nvPicPr>
        <p:blipFill rotWithShape="1">
          <a:blip r:embed="rId3"/>
          <a:srcRect l="24813" r="27912" b="-6"/>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E4D28C6-D499-8CEF-6365-AD8F0A932FA4}"/>
              </a:ext>
            </a:extLst>
          </p:cNvPr>
          <p:cNvSpPr>
            <a:spLocks noGrp="1"/>
          </p:cNvSpPr>
          <p:nvPr>
            <p:ph idx="1"/>
          </p:nvPr>
        </p:nvSpPr>
        <p:spPr>
          <a:xfrm>
            <a:off x="5566943" y="2133600"/>
            <a:ext cx="6005933" cy="3774464"/>
          </a:xfrm>
        </p:spPr>
        <p:txBody>
          <a:bodyPr vert="horz" lIns="91440" tIns="45720" rIns="91440" bIns="45720" rtlCol="0">
            <a:normAutofit/>
          </a:bodyPr>
          <a:lstStyle/>
          <a:p>
            <a:pPr>
              <a:lnSpc>
                <a:spcPct val="110000"/>
              </a:lnSpc>
            </a:pPr>
            <a:r>
              <a:rPr lang="en-GB" sz="1600"/>
              <a:t>There has been a spate of moped thefts. It if your first day off after 4 rest days. Your sergeant asks you to develop a patrol strategy so he can target visible police presence to the maximum effect. </a:t>
            </a:r>
          </a:p>
          <a:p>
            <a:pPr>
              <a:lnSpc>
                <a:spcPct val="110000"/>
              </a:lnSpc>
            </a:pPr>
            <a:r>
              <a:rPr lang="en-GB" sz="1600"/>
              <a:t>You were working last weekend when several moped thefts took place in a suburb on the outskirts of town at about 10:30pm. The crime analyst then emails you to an analysis of all the thefts over the last month which shows 80% of the thefts have been concentrated within a 200 metre radius of an underpass to the town centre. A total of 95% of the thefts have occurred between 9pm-12am but over the last 3 nights, 75% of the thefts have occurred between 11pm-12am.</a:t>
            </a:r>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7418261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B1DDB-148C-03D2-7A9E-3882D7D7A0A5}"/>
              </a:ext>
            </a:extLst>
          </p:cNvPr>
          <p:cNvSpPr>
            <a:spLocks noGrp="1"/>
          </p:cNvSpPr>
          <p:nvPr>
            <p:ph type="title"/>
          </p:nvPr>
        </p:nvSpPr>
        <p:spPr/>
        <p:txBody>
          <a:bodyPr/>
          <a:lstStyle/>
          <a:p>
            <a:r>
              <a:rPr lang="en-GB"/>
              <a:t>What would you do?</a:t>
            </a:r>
          </a:p>
        </p:txBody>
      </p:sp>
      <p:sp>
        <p:nvSpPr>
          <p:cNvPr id="5" name="Content Placeholder 4">
            <a:extLst>
              <a:ext uri="{FF2B5EF4-FFF2-40B4-BE49-F238E27FC236}">
                <a16:creationId xmlns:a16="http://schemas.microsoft.com/office/drawing/2014/main" id="{0702E91E-56BD-3A75-E815-FBC74CA4FC64}"/>
              </a:ext>
            </a:extLst>
          </p:cNvPr>
          <p:cNvSpPr>
            <a:spLocks noGrp="1"/>
          </p:cNvSpPr>
          <p:nvPr>
            <p:ph idx="1"/>
          </p:nvPr>
        </p:nvSpPr>
        <p:spPr/>
        <p:txBody>
          <a:bodyPr vert="horz" lIns="91440" tIns="45720" rIns="91440" bIns="45720" rtlCol="0" anchor="t">
            <a:normAutofit/>
          </a:bodyPr>
          <a:lstStyle/>
          <a:p>
            <a:pPr rtl="0"/>
            <a:r>
              <a:rPr lang="en-US">
                <a:solidFill>
                  <a:srgbClr val="444444"/>
                </a:solidFill>
                <a:latin typeface="Calisto MT"/>
                <a:ea typeface="Calibri"/>
                <a:cs typeface="Calibri"/>
              </a:rPr>
              <a:t>A) Decide if you would base the patrol strategy on you own experience or on the analysts product?​</a:t>
            </a:r>
          </a:p>
          <a:p>
            <a:pPr rtl="0"/>
            <a:r>
              <a:rPr lang="en-US">
                <a:solidFill>
                  <a:srgbClr val="444444"/>
                </a:solidFill>
                <a:latin typeface="Calisto MT"/>
                <a:ea typeface="Calibri"/>
                <a:cs typeface="Calibri"/>
              </a:rPr>
              <a:t>B) Compare the advantages of using the analysts product to develop your patrol strategy to your own experience of where and when robberies took place.</a:t>
            </a:r>
            <a:endParaRPr lang="en-GB">
              <a:solidFill>
                <a:srgbClr val="242424"/>
              </a:solidFill>
              <a:latin typeface="Calisto MT"/>
            </a:endParaRPr>
          </a:p>
        </p:txBody>
      </p:sp>
    </p:spTree>
    <p:extLst>
      <p:ext uri="{BB962C8B-B14F-4D97-AF65-F5344CB8AC3E}">
        <p14:creationId xmlns:p14="http://schemas.microsoft.com/office/powerpoint/2010/main" val="292823105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F5CE6-EBA8-DE37-D298-CD2696EF31D9}"/>
              </a:ext>
            </a:extLst>
          </p:cNvPr>
          <p:cNvSpPr>
            <a:spLocks noGrp="1"/>
          </p:cNvSpPr>
          <p:nvPr>
            <p:ph type="title"/>
          </p:nvPr>
        </p:nvSpPr>
        <p:spPr/>
        <p:txBody>
          <a:bodyPr/>
          <a:lstStyle/>
          <a:p>
            <a:r>
              <a:rPr lang="en-GB"/>
              <a:t>ANSWER</a:t>
            </a:r>
          </a:p>
        </p:txBody>
      </p:sp>
      <p:sp>
        <p:nvSpPr>
          <p:cNvPr id="3" name="Content Placeholder 2">
            <a:extLst>
              <a:ext uri="{FF2B5EF4-FFF2-40B4-BE49-F238E27FC236}">
                <a16:creationId xmlns:a16="http://schemas.microsoft.com/office/drawing/2014/main" id="{93758270-F5F0-4D2E-585F-AF18A9C034E9}"/>
              </a:ext>
            </a:extLst>
          </p:cNvPr>
          <p:cNvSpPr>
            <a:spLocks noGrp="1"/>
          </p:cNvSpPr>
          <p:nvPr>
            <p:ph idx="1"/>
          </p:nvPr>
        </p:nvSpPr>
        <p:spPr/>
        <p:txBody>
          <a:bodyPr vert="horz" lIns="91440" tIns="45720" rIns="91440" bIns="45720" rtlCol="0" anchor="t">
            <a:normAutofit/>
          </a:bodyPr>
          <a:lstStyle/>
          <a:p>
            <a:r>
              <a:rPr lang="en-GB"/>
              <a:t>A) You should be basing your decisions on the most reliable data you can obtain and also on the fullest data set that you can proportionately gather. Therefore, in this scenario using the analysts information would be the recommended option.</a:t>
            </a:r>
          </a:p>
          <a:p>
            <a:endParaRPr lang="en-GB"/>
          </a:p>
          <a:p>
            <a:r>
              <a:rPr lang="en-GB"/>
              <a:t>B) Your own experience is limited to only a few examples. The analyst has oversight of many incidents and can provide a fuller and more detailed and complete analysis. It provided an auditable trail and clear rationale to support your decision making about the deployment of resources.</a:t>
            </a:r>
          </a:p>
        </p:txBody>
      </p:sp>
    </p:spTree>
    <p:extLst>
      <p:ext uri="{BB962C8B-B14F-4D97-AF65-F5344CB8AC3E}">
        <p14:creationId xmlns:p14="http://schemas.microsoft.com/office/powerpoint/2010/main" val="215038534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DE8DFE-9F65-E54B-1A97-8577F0AC325F}"/>
              </a:ext>
            </a:extLst>
          </p:cNvPr>
          <p:cNvSpPr>
            <a:spLocks noGrp="1"/>
          </p:cNvSpPr>
          <p:nvPr>
            <p:ph type="title"/>
          </p:nvPr>
        </p:nvSpPr>
        <p:spPr>
          <a:xfrm>
            <a:off x="686834" y="1153572"/>
            <a:ext cx="3200400" cy="4461163"/>
          </a:xfrm>
        </p:spPr>
        <p:txBody>
          <a:bodyPr>
            <a:normAutofit/>
          </a:bodyPr>
          <a:lstStyle/>
          <a:p>
            <a:r>
              <a:rPr lang="en-GB">
                <a:solidFill>
                  <a:srgbClr val="FFFFFF"/>
                </a:solidFill>
                <a:ea typeface="Calibri Light"/>
                <a:cs typeface="Calibri Light"/>
              </a:rPr>
              <a:t>Introduction to ATLAS</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C79B431-A422-0529-20EE-8BAC819FC88E}"/>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3200" dirty="0">
                <a:ea typeface="Calibri"/>
                <a:cs typeface="Calibri"/>
              </a:rPr>
              <a:t>Ask</a:t>
            </a:r>
          </a:p>
          <a:p>
            <a:r>
              <a:rPr lang="en-GB" sz="3200" dirty="0">
                <a:ea typeface="Calibri"/>
                <a:cs typeface="Calibri"/>
              </a:rPr>
              <a:t>Test </a:t>
            </a:r>
          </a:p>
          <a:p>
            <a:r>
              <a:rPr lang="en-GB" sz="3200" dirty="0">
                <a:ea typeface="Calibri"/>
                <a:cs typeface="Calibri"/>
              </a:rPr>
              <a:t>Learn</a:t>
            </a:r>
          </a:p>
          <a:p>
            <a:r>
              <a:rPr lang="en-GB" sz="3200" dirty="0">
                <a:ea typeface="Calibri"/>
                <a:cs typeface="Calibri"/>
              </a:rPr>
              <a:t>Adapt</a:t>
            </a:r>
          </a:p>
          <a:p>
            <a:r>
              <a:rPr lang="en-GB" sz="3200" dirty="0">
                <a:ea typeface="Calibri"/>
                <a:cs typeface="Calibri"/>
              </a:rPr>
              <a:t>Share </a:t>
            </a:r>
            <a:endParaRPr lang="en-GB" sz="3200">
              <a:ea typeface="Calibri"/>
              <a:cs typeface="Calibri"/>
            </a:endParaRPr>
          </a:p>
        </p:txBody>
      </p:sp>
    </p:spTree>
    <p:extLst>
      <p:ext uri="{BB962C8B-B14F-4D97-AF65-F5344CB8AC3E}">
        <p14:creationId xmlns:p14="http://schemas.microsoft.com/office/powerpoint/2010/main" val="35258861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A02DD0-4A57-F798-1584-88C59031A642}"/>
              </a:ext>
            </a:extLst>
          </p:cNvPr>
          <p:cNvSpPr>
            <a:spLocks noGrp="1"/>
          </p:cNvSpPr>
          <p:nvPr>
            <p:ph type="title"/>
          </p:nvPr>
        </p:nvSpPr>
        <p:spPr>
          <a:xfrm>
            <a:off x="690587" y="907128"/>
            <a:ext cx="6699564" cy="1378871"/>
          </a:xfrm>
        </p:spPr>
        <p:txBody>
          <a:bodyPr>
            <a:normAutofit/>
          </a:bodyPr>
          <a:lstStyle/>
          <a:p>
            <a:r>
              <a:rPr lang="en-GB"/>
              <a:t>ATLAS</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15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F275FA9-9411-2DC2-5CF9-99695252A4D8}"/>
              </a:ext>
            </a:extLst>
          </p:cNvPr>
          <p:cNvSpPr>
            <a:spLocks noGrp="1"/>
          </p:cNvSpPr>
          <p:nvPr>
            <p:ph idx="1"/>
          </p:nvPr>
        </p:nvSpPr>
        <p:spPr>
          <a:xfrm>
            <a:off x="158463" y="1593272"/>
            <a:ext cx="7875110" cy="4341807"/>
          </a:xfrm>
        </p:spPr>
        <p:txBody>
          <a:bodyPr vert="horz" lIns="91440" tIns="45720" rIns="91440" bIns="45720" rtlCol="0" anchor="t">
            <a:normAutofit fontScale="92500" lnSpcReduction="10000"/>
          </a:bodyPr>
          <a:lstStyle/>
          <a:p>
            <a:pPr marL="0" indent="0" rtl="0">
              <a:lnSpc>
                <a:spcPct val="110000"/>
              </a:lnSpc>
              <a:buNone/>
            </a:pPr>
            <a:r>
              <a:rPr lang="en-GB" sz="1800" b="1" kern="1200">
                <a:latin typeface="Calibri"/>
                <a:ea typeface="+mn-ea"/>
                <a:cs typeface="+mn-cs"/>
              </a:rPr>
              <a:t>‘Using the best available evidence to inform decisions about practices and polices’</a:t>
            </a:r>
            <a:endParaRPr lang="en-US">
              <a:ea typeface="+mn-ea"/>
              <a:cs typeface="+mn-cs"/>
            </a:endParaRPr>
          </a:p>
          <a:p>
            <a:pPr rtl="0">
              <a:lnSpc>
                <a:spcPct val="110000"/>
              </a:lnSpc>
            </a:pPr>
            <a:endParaRPr lang="en-GB" sz="1400"/>
          </a:p>
          <a:p>
            <a:pPr rtl="0">
              <a:lnSpc>
                <a:spcPct val="110000"/>
              </a:lnSpc>
            </a:pPr>
            <a:r>
              <a:rPr lang="en-GB" b="1" kern="1200">
                <a:latin typeface="Calibri"/>
                <a:ea typeface="+mn-ea"/>
                <a:cs typeface="+mn-cs"/>
              </a:rPr>
              <a:t>ASK  </a:t>
            </a:r>
            <a:r>
              <a:rPr lang="en-GB" kern="1200">
                <a:latin typeface="Calibri"/>
                <a:ea typeface="+mn-ea"/>
                <a:cs typeface="+mn-cs"/>
              </a:rPr>
              <a:t>       Reflect on practice, build hypotheses</a:t>
            </a:r>
            <a:endParaRPr lang="en-GB" kern="1200">
              <a:latin typeface="Calibri"/>
              <a:ea typeface="Calibri"/>
              <a:cs typeface="Calibri"/>
            </a:endParaRPr>
          </a:p>
          <a:p>
            <a:pPr rtl="0">
              <a:lnSpc>
                <a:spcPct val="110000"/>
              </a:lnSpc>
            </a:pPr>
            <a:r>
              <a:rPr lang="en-GB" b="1" u="sng" kern="1200">
                <a:solidFill>
                  <a:srgbClr val="FF0000"/>
                </a:solidFill>
                <a:latin typeface="Calibri"/>
                <a:ea typeface="+mn-ea"/>
                <a:cs typeface="+mn-cs"/>
              </a:rPr>
              <a:t>SHARE</a:t>
            </a:r>
            <a:endParaRPr lang="en-GB" b="1" u="sng" kern="1200">
              <a:solidFill>
                <a:srgbClr val="FF0000"/>
              </a:solidFill>
              <a:latin typeface="Calibri"/>
              <a:ea typeface="Calibri"/>
              <a:cs typeface="Calibri"/>
            </a:endParaRPr>
          </a:p>
          <a:p>
            <a:pPr rtl="0">
              <a:lnSpc>
                <a:spcPct val="110000"/>
              </a:lnSpc>
            </a:pPr>
            <a:r>
              <a:rPr lang="en-GB" b="1" kern="1200">
                <a:latin typeface="Calibri"/>
                <a:ea typeface="+mn-ea"/>
                <a:cs typeface="+mn-cs"/>
              </a:rPr>
              <a:t>TEST</a:t>
            </a:r>
            <a:r>
              <a:rPr lang="en-GB" kern="1200">
                <a:latin typeface="Calibri"/>
                <a:ea typeface="+mn-ea"/>
                <a:cs typeface="+mn-cs"/>
              </a:rPr>
              <a:t>        Seek to answer the question through rigorous testing (e.g.   experimental   trials, systematic reviews)</a:t>
            </a:r>
            <a:endParaRPr lang="en-GB" kern="1200">
              <a:latin typeface="Calibri"/>
              <a:ea typeface="Calibri"/>
              <a:cs typeface="Calibri"/>
            </a:endParaRPr>
          </a:p>
          <a:p>
            <a:pPr rtl="0">
              <a:lnSpc>
                <a:spcPct val="110000"/>
              </a:lnSpc>
            </a:pPr>
            <a:r>
              <a:rPr lang="en-GB" b="1" u="sng" kern="1200">
                <a:solidFill>
                  <a:srgbClr val="FF0000"/>
                </a:solidFill>
                <a:latin typeface="Calibri"/>
                <a:ea typeface="+mn-ea"/>
                <a:cs typeface="+mn-cs"/>
              </a:rPr>
              <a:t>SHARE</a:t>
            </a:r>
            <a:endParaRPr lang="en-GB" b="1" u="sng" kern="1200">
              <a:solidFill>
                <a:srgbClr val="FF0000"/>
              </a:solidFill>
              <a:latin typeface="Calibri"/>
              <a:ea typeface="Calibri"/>
              <a:cs typeface="Calibri"/>
            </a:endParaRPr>
          </a:p>
          <a:p>
            <a:pPr>
              <a:lnSpc>
                <a:spcPct val="110000"/>
              </a:lnSpc>
            </a:pPr>
            <a:r>
              <a:rPr lang="en-GB" b="1" kern="1200">
                <a:latin typeface="Calibri"/>
                <a:ea typeface="+mn-ea"/>
                <a:cs typeface="+mn-cs"/>
              </a:rPr>
              <a:t>LEARN</a:t>
            </a:r>
            <a:r>
              <a:rPr lang="en-GB" b="1">
                <a:latin typeface="Calibri"/>
              </a:rPr>
              <a:t> </a:t>
            </a:r>
            <a:r>
              <a:rPr lang="en-GB">
                <a:latin typeface="Calibri"/>
              </a:rPr>
              <a:t>   </a:t>
            </a:r>
            <a:r>
              <a:rPr lang="en-GB" kern="1200">
                <a:latin typeface="Calibri"/>
                <a:ea typeface="+mn-ea"/>
                <a:cs typeface="+mn-cs"/>
              </a:rPr>
              <a:t> Find out about ‘what works?’ (or doesn’t…)</a:t>
            </a:r>
            <a:endParaRPr lang="en-GB" kern="1200">
              <a:latin typeface="Calibri"/>
              <a:ea typeface="Calibri"/>
              <a:cs typeface="Calibri"/>
            </a:endParaRPr>
          </a:p>
          <a:p>
            <a:pPr rtl="0">
              <a:lnSpc>
                <a:spcPct val="110000"/>
              </a:lnSpc>
            </a:pPr>
            <a:r>
              <a:rPr lang="en-GB" b="1" u="sng" kern="1200">
                <a:solidFill>
                  <a:srgbClr val="FF0000"/>
                </a:solidFill>
                <a:latin typeface="Calibri"/>
                <a:ea typeface="+mn-ea"/>
                <a:cs typeface="+mn-cs"/>
              </a:rPr>
              <a:t>SHARE</a:t>
            </a:r>
            <a:endParaRPr lang="en-GB" b="1" u="sng" kern="1200">
              <a:solidFill>
                <a:srgbClr val="FF0000"/>
              </a:solidFill>
              <a:latin typeface="Calibri"/>
              <a:ea typeface="Calibri"/>
              <a:cs typeface="Calibri"/>
            </a:endParaRPr>
          </a:p>
          <a:p>
            <a:pPr>
              <a:lnSpc>
                <a:spcPct val="110000"/>
              </a:lnSpc>
            </a:pPr>
            <a:r>
              <a:rPr lang="en-GB" b="1" kern="1200">
                <a:latin typeface="Calibri"/>
                <a:ea typeface="+mn-ea"/>
                <a:cs typeface="+mn-cs"/>
              </a:rPr>
              <a:t>ADAPT</a:t>
            </a:r>
            <a:r>
              <a:rPr lang="en-GB" b="1">
                <a:latin typeface="Calibri"/>
              </a:rPr>
              <a:t>  </a:t>
            </a:r>
            <a:r>
              <a:rPr lang="en-GB">
                <a:latin typeface="Calibri"/>
              </a:rPr>
              <a:t>  </a:t>
            </a:r>
            <a:r>
              <a:rPr lang="en-GB" kern="1200">
                <a:latin typeface="Calibri"/>
                <a:ea typeface="+mn-ea"/>
                <a:cs typeface="+mn-cs"/>
              </a:rPr>
              <a:t> Change policy/practice to reflect findings</a:t>
            </a:r>
            <a:endParaRPr lang="en-GB" kern="1200">
              <a:latin typeface="Calibri"/>
              <a:ea typeface="Calibri"/>
              <a:cs typeface="Calibri"/>
            </a:endParaRPr>
          </a:p>
          <a:p>
            <a:pPr>
              <a:lnSpc>
                <a:spcPct val="110000"/>
              </a:lnSpc>
            </a:pPr>
            <a:r>
              <a:rPr lang="en-GB" b="1">
                <a:latin typeface="Calibri"/>
                <a:ea typeface="Calibri"/>
                <a:cs typeface="Calibri"/>
              </a:rPr>
              <a:t>SHARE</a:t>
            </a:r>
            <a:endParaRPr lang="en-GB" u="sng">
              <a:latin typeface="Calibri"/>
              <a:ea typeface="Calibri"/>
              <a:cs typeface="Calibri"/>
            </a:endParaRPr>
          </a:p>
        </p:txBody>
      </p:sp>
      <p:cxnSp>
        <p:nvCxnSpPr>
          <p:cNvPr id="13" name="Straight Connector 12">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2521"/>
            <a:ext cx="65151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Picture 5" descr="Question mark on green pastel background">
            <a:extLst>
              <a:ext uri="{FF2B5EF4-FFF2-40B4-BE49-F238E27FC236}">
                <a16:creationId xmlns:a16="http://schemas.microsoft.com/office/drawing/2014/main" id="{4DB4AFB6-8BF0-AC6F-F1D6-42EE2DE155DD}"/>
              </a:ext>
            </a:extLst>
          </p:cNvPr>
          <p:cNvPicPr>
            <a:picLocks noChangeAspect="1"/>
          </p:cNvPicPr>
          <p:nvPr/>
        </p:nvPicPr>
        <p:blipFill rotWithShape="1">
          <a:blip r:embed="rId3"/>
          <a:srcRect l="47888" r="7530" b="4"/>
          <a:stretch/>
        </p:blipFill>
        <p:spPr>
          <a:xfrm>
            <a:off x="8115300" y="10"/>
            <a:ext cx="4076700" cy="6857990"/>
          </a:xfrm>
          <a:prstGeom prst="rect">
            <a:avLst/>
          </a:prstGeom>
        </p:spPr>
      </p:pic>
    </p:spTree>
    <p:extLst>
      <p:ext uri="{BB962C8B-B14F-4D97-AF65-F5344CB8AC3E}">
        <p14:creationId xmlns:p14="http://schemas.microsoft.com/office/powerpoint/2010/main" val="299196766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DFE406-5094-7011-B4B2-1747D1C9A49C}"/>
              </a:ext>
            </a:extLst>
          </p:cNvPr>
          <p:cNvSpPr>
            <a:spLocks noGrp="1"/>
          </p:cNvSpPr>
          <p:nvPr>
            <p:ph type="title"/>
          </p:nvPr>
        </p:nvSpPr>
        <p:spPr>
          <a:xfrm>
            <a:off x="5604846" y="860615"/>
            <a:ext cx="5922279" cy="1272986"/>
          </a:xfrm>
        </p:spPr>
        <p:txBody>
          <a:bodyPr>
            <a:normAutofit/>
          </a:bodyPr>
          <a:lstStyle/>
          <a:p>
            <a:r>
              <a:rPr lang="en-GB"/>
              <a:t>ask</a:t>
            </a:r>
          </a:p>
        </p:txBody>
      </p:sp>
      <p:pic>
        <p:nvPicPr>
          <p:cNvPr id="5" name="Picture 4" descr="Magnifying glass and question mark">
            <a:extLst>
              <a:ext uri="{FF2B5EF4-FFF2-40B4-BE49-F238E27FC236}">
                <a16:creationId xmlns:a16="http://schemas.microsoft.com/office/drawing/2014/main" id="{A7746E90-044E-92C2-7F4A-2F307F7A83E2}"/>
              </a:ext>
            </a:extLst>
          </p:cNvPr>
          <p:cNvPicPr>
            <a:picLocks noChangeAspect="1"/>
          </p:cNvPicPr>
          <p:nvPr/>
        </p:nvPicPr>
        <p:blipFill rotWithShape="1">
          <a:blip r:embed="rId3"/>
          <a:srcRect l="31454" r="28653" b="5"/>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CEE91EE-F7D3-A4A3-0A46-C35F65A88193}"/>
              </a:ext>
            </a:extLst>
          </p:cNvPr>
          <p:cNvSpPr>
            <a:spLocks noGrp="1"/>
          </p:cNvSpPr>
          <p:nvPr>
            <p:ph idx="1"/>
          </p:nvPr>
        </p:nvSpPr>
        <p:spPr>
          <a:xfrm>
            <a:off x="5566943" y="2133600"/>
            <a:ext cx="6005933" cy="3774464"/>
          </a:xfrm>
        </p:spPr>
        <p:txBody>
          <a:bodyPr vert="horz" lIns="91440" tIns="45720" rIns="91440" bIns="45720" rtlCol="0">
            <a:normAutofit/>
          </a:bodyPr>
          <a:lstStyle/>
          <a:p>
            <a:pPr marL="0" indent="0">
              <a:buNone/>
            </a:pPr>
            <a:r>
              <a:rPr lang="en-GB" kern="1200">
                <a:latin typeface="Calibri"/>
                <a:ea typeface="+mn-ea"/>
                <a:cs typeface="+mn-cs"/>
              </a:rPr>
              <a:t>The start of the problem-solving cycle involves asking questions that will help to understand a particular problem or area of policing better and then using this understanding to develop a theory (or hypothesis) about the effect of doing things differently.</a:t>
            </a:r>
            <a:endParaRPr lang="en-GB"/>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599662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B93A68-1323-D5E1-DB9E-5A2858520959}"/>
              </a:ext>
            </a:extLst>
          </p:cNvPr>
          <p:cNvSpPr>
            <a:spLocks noGrp="1"/>
          </p:cNvSpPr>
          <p:nvPr>
            <p:ph type="title"/>
          </p:nvPr>
        </p:nvSpPr>
        <p:spPr>
          <a:xfrm>
            <a:off x="5604846" y="860615"/>
            <a:ext cx="5922279" cy="1272986"/>
          </a:xfrm>
        </p:spPr>
        <p:txBody>
          <a:bodyPr>
            <a:normAutofit/>
          </a:bodyPr>
          <a:lstStyle/>
          <a:p>
            <a:r>
              <a:rPr lang="en-GB"/>
              <a:t>test</a:t>
            </a:r>
          </a:p>
        </p:txBody>
      </p:sp>
      <p:pic>
        <p:nvPicPr>
          <p:cNvPr id="5" name="Picture 4" descr="One in a crowd">
            <a:extLst>
              <a:ext uri="{FF2B5EF4-FFF2-40B4-BE49-F238E27FC236}">
                <a16:creationId xmlns:a16="http://schemas.microsoft.com/office/drawing/2014/main" id="{C03AF2EB-EA26-F173-3806-1217A818CB28}"/>
              </a:ext>
            </a:extLst>
          </p:cNvPr>
          <p:cNvPicPr>
            <a:picLocks noChangeAspect="1"/>
          </p:cNvPicPr>
          <p:nvPr/>
        </p:nvPicPr>
        <p:blipFill rotWithShape="1">
          <a:blip r:embed="rId3"/>
          <a:srcRect l="27039" r="19773" b="11"/>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90DE9BA-5BAD-D6D9-0073-46CCF09D2D9B}"/>
              </a:ext>
            </a:extLst>
          </p:cNvPr>
          <p:cNvSpPr>
            <a:spLocks noGrp="1"/>
          </p:cNvSpPr>
          <p:nvPr>
            <p:ph idx="1"/>
          </p:nvPr>
        </p:nvSpPr>
        <p:spPr>
          <a:xfrm>
            <a:off x="5566943" y="2133600"/>
            <a:ext cx="6005933" cy="3774464"/>
          </a:xfrm>
        </p:spPr>
        <p:txBody>
          <a:bodyPr vert="horz" lIns="91440" tIns="45720" rIns="91440" bIns="45720" rtlCol="0" anchor="t">
            <a:normAutofit/>
          </a:bodyPr>
          <a:lstStyle/>
          <a:p>
            <a:r>
              <a:rPr lang="en-GB" kern="1200">
                <a:latin typeface="Calibri"/>
                <a:ea typeface="+mn-ea"/>
                <a:cs typeface="+mn-cs"/>
              </a:rPr>
              <a:t>This stage helps you to understand whether your response will achieve the effect that you wanted e.g. reduce antisocial behaviour.</a:t>
            </a:r>
            <a:r>
              <a:rPr lang="en-GB">
                <a:latin typeface="Calibri"/>
              </a:rPr>
              <a:t> </a:t>
            </a:r>
            <a:endParaRPr lang="en-GB" kern="1200">
              <a:latin typeface="Calibri"/>
              <a:ea typeface="+mn-ea"/>
              <a:cs typeface="+mn-cs"/>
            </a:endParaRPr>
          </a:p>
          <a:p>
            <a:r>
              <a:rPr lang="en-GB" kern="1200">
                <a:latin typeface="Calibri"/>
                <a:ea typeface="+mn-ea"/>
                <a:cs typeface="+mn-cs"/>
              </a:rPr>
              <a:t>When testing a new </a:t>
            </a:r>
            <a:r>
              <a:rPr lang="en-GB">
                <a:latin typeface="Calibri"/>
              </a:rPr>
              <a:t>response </a:t>
            </a:r>
            <a:r>
              <a:rPr lang="en-GB" kern="1200">
                <a:latin typeface="Calibri"/>
                <a:ea typeface="+mn-ea"/>
                <a:cs typeface="+mn-cs"/>
              </a:rPr>
              <a:t>you need to be clear about what you did (how the response was implemented) and what change you are expecting to see and how this will be measured (the outcome).</a:t>
            </a:r>
            <a:r>
              <a:rPr lang="en-GB">
                <a:latin typeface="Calibri"/>
              </a:rPr>
              <a:t> </a:t>
            </a:r>
            <a:endParaRPr lang="en-GB" kern="1200">
              <a:latin typeface="Calibri"/>
              <a:ea typeface="Calibri"/>
              <a:cs typeface="Calibri"/>
            </a:endParaRPr>
          </a:p>
          <a:p>
            <a:pPr rtl="0"/>
            <a:r>
              <a:rPr lang="en-GB" kern="1200">
                <a:latin typeface="Calibri"/>
                <a:ea typeface="+mn-ea"/>
                <a:cs typeface="+mn-cs"/>
              </a:rPr>
              <a:t>How could you measure ASB?</a:t>
            </a:r>
            <a:endParaRPr lang="en-GB"/>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4451043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7189D8-59B9-598E-23A3-95C47B21A98F}"/>
              </a:ext>
            </a:extLst>
          </p:cNvPr>
          <p:cNvSpPr>
            <a:spLocks noGrp="1"/>
          </p:cNvSpPr>
          <p:nvPr>
            <p:ph type="title"/>
          </p:nvPr>
        </p:nvSpPr>
        <p:spPr>
          <a:xfrm>
            <a:off x="5604846" y="860615"/>
            <a:ext cx="5922279" cy="1272986"/>
          </a:xfrm>
        </p:spPr>
        <p:txBody>
          <a:bodyPr>
            <a:normAutofit/>
          </a:bodyPr>
          <a:lstStyle/>
          <a:p>
            <a:r>
              <a:rPr lang="en-GB"/>
              <a:t>learn</a:t>
            </a:r>
          </a:p>
        </p:txBody>
      </p:sp>
      <p:pic>
        <p:nvPicPr>
          <p:cNvPr id="5" name="Picture 4" descr="Sunlit desk">
            <a:extLst>
              <a:ext uri="{FF2B5EF4-FFF2-40B4-BE49-F238E27FC236}">
                <a16:creationId xmlns:a16="http://schemas.microsoft.com/office/drawing/2014/main" id="{18CCC31A-5755-E616-5DF8-B20FA8474CC9}"/>
              </a:ext>
            </a:extLst>
          </p:cNvPr>
          <p:cNvPicPr>
            <a:picLocks noChangeAspect="1"/>
          </p:cNvPicPr>
          <p:nvPr/>
        </p:nvPicPr>
        <p:blipFill rotWithShape="1">
          <a:blip r:embed="rId3"/>
          <a:srcRect l="21032" r="31693" b="-6"/>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19C4EC0-254F-EF02-8842-DE4DF8CD73CD}"/>
              </a:ext>
            </a:extLst>
          </p:cNvPr>
          <p:cNvSpPr>
            <a:spLocks noGrp="1"/>
          </p:cNvSpPr>
          <p:nvPr>
            <p:ph idx="1"/>
          </p:nvPr>
        </p:nvSpPr>
        <p:spPr>
          <a:xfrm>
            <a:off x="5566943" y="2133600"/>
            <a:ext cx="6005933" cy="3774464"/>
          </a:xfrm>
        </p:spPr>
        <p:txBody>
          <a:bodyPr>
            <a:normAutofit/>
          </a:bodyPr>
          <a:lstStyle/>
          <a:p>
            <a:pPr rtl="0">
              <a:buChar char="•"/>
            </a:pPr>
            <a:r>
              <a:rPr lang="en-US" kern="1200">
                <a:latin typeface="Calibri"/>
                <a:ea typeface="+mn-ea"/>
                <a:cs typeface="+mn-cs"/>
              </a:rPr>
              <a:t>Once you have introduced your intervention then you need to measure your outcomes. </a:t>
            </a:r>
          </a:p>
          <a:p>
            <a:pPr rtl="0"/>
            <a:r>
              <a:rPr lang="en-US" kern="1200">
                <a:latin typeface="Calibri"/>
                <a:ea typeface="+mn-ea"/>
                <a:cs typeface="+mn-cs"/>
              </a:rPr>
              <a:t>The timing of your measurement will depend on how quickly you think your response will work and this will vary depending on the intervention. </a:t>
            </a:r>
            <a:endParaRPr lang="en-GB"/>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5726418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EFAD4B-DBA1-CC62-0B05-EA4F1C3FE97E}"/>
              </a:ext>
            </a:extLst>
          </p:cNvPr>
          <p:cNvSpPr>
            <a:spLocks noGrp="1"/>
          </p:cNvSpPr>
          <p:nvPr>
            <p:ph type="title"/>
          </p:nvPr>
        </p:nvSpPr>
        <p:spPr>
          <a:xfrm>
            <a:off x="5604846" y="860615"/>
            <a:ext cx="5922279" cy="1272986"/>
          </a:xfrm>
        </p:spPr>
        <p:txBody>
          <a:bodyPr>
            <a:normAutofit/>
          </a:bodyPr>
          <a:lstStyle/>
          <a:p>
            <a:r>
              <a:rPr lang="en-GB"/>
              <a:t>adapt</a:t>
            </a:r>
          </a:p>
        </p:txBody>
      </p:sp>
      <p:pic>
        <p:nvPicPr>
          <p:cNvPr id="5" name="Picture 4" descr="Magnifying glass on clear background">
            <a:extLst>
              <a:ext uri="{FF2B5EF4-FFF2-40B4-BE49-F238E27FC236}">
                <a16:creationId xmlns:a16="http://schemas.microsoft.com/office/drawing/2014/main" id="{040851B6-07F9-DD0D-6BDC-6FD292F57AB3}"/>
              </a:ext>
            </a:extLst>
          </p:cNvPr>
          <p:cNvPicPr>
            <a:picLocks noChangeAspect="1"/>
          </p:cNvPicPr>
          <p:nvPr/>
        </p:nvPicPr>
        <p:blipFill rotWithShape="1">
          <a:blip r:embed="rId3"/>
          <a:srcRect l="39333" r="13326" b="1"/>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104A4C8-DAD2-328C-B8E7-3022BB1E3118}"/>
              </a:ext>
            </a:extLst>
          </p:cNvPr>
          <p:cNvSpPr>
            <a:spLocks noGrp="1"/>
          </p:cNvSpPr>
          <p:nvPr>
            <p:ph idx="1"/>
          </p:nvPr>
        </p:nvSpPr>
        <p:spPr>
          <a:xfrm>
            <a:off x="5566943" y="2133600"/>
            <a:ext cx="6005933" cy="3774464"/>
          </a:xfrm>
        </p:spPr>
        <p:txBody>
          <a:bodyPr vert="horz" lIns="91440" tIns="45720" rIns="91440" bIns="45720" rtlCol="0" anchor="t">
            <a:normAutofit/>
          </a:bodyPr>
          <a:lstStyle/>
          <a:p>
            <a:r>
              <a:rPr lang="en-GB" kern="1200">
                <a:latin typeface="Calibri"/>
                <a:ea typeface="+mn-ea"/>
                <a:cs typeface="+mn-cs"/>
              </a:rPr>
              <a:t>Once you have measured your outcome you should adapt your response to reflect what you found.</a:t>
            </a:r>
            <a:r>
              <a:rPr lang="en-GB">
                <a:latin typeface="Calibri"/>
              </a:rPr>
              <a:t> </a:t>
            </a:r>
            <a:endParaRPr lang="en-GB" kern="1200">
              <a:latin typeface="Calibri"/>
              <a:ea typeface="+mn-ea"/>
              <a:cs typeface="+mn-cs"/>
            </a:endParaRPr>
          </a:p>
          <a:p>
            <a:r>
              <a:rPr lang="en-GB" kern="1200">
                <a:latin typeface="Calibri"/>
                <a:ea typeface="+mn-ea"/>
                <a:cs typeface="+mn-cs"/>
              </a:rPr>
              <a:t>If you find that your intervention isn’t having any effect</a:t>
            </a:r>
            <a:r>
              <a:rPr lang="en-GB">
                <a:latin typeface="Calibri"/>
              </a:rPr>
              <a:t>,</a:t>
            </a:r>
            <a:r>
              <a:rPr lang="en-GB" kern="1200">
                <a:latin typeface="Calibri"/>
                <a:ea typeface="+mn-ea"/>
                <a:cs typeface="+mn-cs"/>
              </a:rPr>
              <a:t> then you should stop using the resources in this way and use the findings to adapt your understanding of the problem.</a:t>
            </a:r>
            <a:r>
              <a:rPr lang="en-GB">
                <a:latin typeface="Calibri"/>
              </a:rPr>
              <a:t> </a:t>
            </a:r>
            <a:endParaRPr lang="en-GB" kern="1200">
              <a:latin typeface="Calibri"/>
              <a:ea typeface="Calibri"/>
              <a:cs typeface="Calibri"/>
            </a:endParaRPr>
          </a:p>
          <a:p>
            <a:pPr rtl="0"/>
            <a:r>
              <a:rPr lang="en-GB" kern="1200">
                <a:latin typeface="Calibri"/>
                <a:ea typeface="+mn-ea"/>
                <a:cs typeface="+mn-cs"/>
              </a:rPr>
              <a:t>If you find that it is working</a:t>
            </a:r>
            <a:r>
              <a:rPr lang="en-GB">
                <a:latin typeface="Calibri"/>
              </a:rPr>
              <a:t>,</a:t>
            </a:r>
            <a:r>
              <a:rPr lang="en-GB" kern="1200">
                <a:latin typeface="Calibri"/>
                <a:ea typeface="+mn-ea"/>
                <a:cs typeface="+mn-cs"/>
              </a:rPr>
              <a:t> then you might want to suggest trying it in areas which are experiencing similar problems.</a:t>
            </a:r>
            <a:endParaRPr lang="en-GB"/>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389075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01BDF1-7905-BFD3-2E45-6F6CA3A61354}"/>
              </a:ext>
            </a:extLst>
          </p:cNvPr>
          <p:cNvSpPr>
            <a:spLocks noGrp="1"/>
          </p:cNvSpPr>
          <p:nvPr>
            <p:ph type="title"/>
          </p:nvPr>
        </p:nvSpPr>
        <p:spPr>
          <a:xfrm>
            <a:off x="700635" y="922096"/>
            <a:ext cx="10691265" cy="864072"/>
          </a:xfrm>
        </p:spPr>
        <p:txBody>
          <a:bodyPr>
            <a:normAutofit/>
          </a:bodyPr>
          <a:lstStyle/>
          <a:p>
            <a:r>
              <a:rPr lang="en-GB"/>
              <a:t>share</a:t>
            </a:r>
          </a:p>
        </p:txBody>
      </p:sp>
      <p:cxnSp>
        <p:nvCxnSpPr>
          <p:cNvPr id="12" name="Straight Connector 11">
            <a:extLst>
              <a:ext uri="{FF2B5EF4-FFF2-40B4-BE49-F238E27FC236}">
                <a16:creationId xmlns:a16="http://schemas.microsoft.com/office/drawing/2014/main" id="{5EF1A8C6-8F60-4EF2-B4D7-A5A5E94F69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Graphic 6" descr="Workflow">
            <a:extLst>
              <a:ext uri="{FF2B5EF4-FFF2-40B4-BE49-F238E27FC236}">
                <a16:creationId xmlns:a16="http://schemas.microsoft.com/office/drawing/2014/main" id="{18B2FE56-7081-C9A7-9822-01438064340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00099" y="2130573"/>
            <a:ext cx="3398089" cy="3398089"/>
          </a:xfrm>
          <a:prstGeom prst="rect">
            <a:avLst/>
          </a:prstGeom>
        </p:spPr>
      </p:pic>
      <p:sp>
        <p:nvSpPr>
          <p:cNvPr id="3" name="Content Placeholder 2">
            <a:extLst>
              <a:ext uri="{FF2B5EF4-FFF2-40B4-BE49-F238E27FC236}">
                <a16:creationId xmlns:a16="http://schemas.microsoft.com/office/drawing/2014/main" id="{0BED200A-BCD0-D58C-D44C-1788B0D6E28C}"/>
              </a:ext>
            </a:extLst>
          </p:cNvPr>
          <p:cNvSpPr>
            <a:spLocks noGrp="1"/>
          </p:cNvSpPr>
          <p:nvPr>
            <p:ph idx="1"/>
          </p:nvPr>
        </p:nvSpPr>
        <p:spPr>
          <a:xfrm>
            <a:off x="4797971" y="1906418"/>
            <a:ext cx="6693941" cy="3923165"/>
          </a:xfrm>
        </p:spPr>
        <p:txBody>
          <a:bodyPr vert="horz" lIns="91440" tIns="45720" rIns="91440" bIns="45720" rtlCol="0" anchor="t">
            <a:normAutofit/>
          </a:bodyPr>
          <a:lstStyle/>
          <a:p>
            <a:r>
              <a:rPr lang="en-GB">
                <a:latin typeface="Calibri"/>
                <a:ea typeface="Calibri"/>
                <a:cs typeface="Calibri"/>
              </a:rPr>
              <a:t>At all points in the process you should share, for example, your questions, your plans, your findings, your lessons, your experiences of change – and your new questions! </a:t>
            </a:r>
            <a:endParaRPr lang="en-GB"/>
          </a:p>
          <a:p>
            <a:r>
              <a:rPr lang="en-GB">
                <a:latin typeface="Calibri"/>
                <a:ea typeface="Calibri"/>
                <a:cs typeface="Calibri"/>
              </a:rPr>
              <a:t>By sharing your questions and findings you might identify others trying to tackle similar problems or you can stop somebody using their resources on something you have found doesn’t work</a:t>
            </a:r>
            <a:endParaRPr lang="en-GB"/>
          </a:p>
        </p:txBody>
      </p:sp>
      <p:cxnSp>
        <p:nvCxnSpPr>
          <p:cNvPr id="14" name="Straight Connector 13">
            <a:extLst>
              <a:ext uri="{FF2B5EF4-FFF2-40B4-BE49-F238E27FC236}">
                <a16:creationId xmlns:a16="http://schemas.microsoft.com/office/drawing/2014/main" id="{FD9760AA-CA3F-4C65-B688-B44307731F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782629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79833C7-FDE4-4657-B0B1-32BE833C24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ABE7C0B-A2D9-4202-A524-532DA2E2D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diagram of a software&#10;&#10;Description automatically generated">
            <a:extLst>
              <a:ext uri="{FF2B5EF4-FFF2-40B4-BE49-F238E27FC236}">
                <a16:creationId xmlns:a16="http://schemas.microsoft.com/office/drawing/2014/main" id="{F0A0A0C8-3192-4FF6-26AD-5D75B806E2E1}"/>
              </a:ext>
            </a:extLst>
          </p:cNvPr>
          <p:cNvPicPr>
            <a:picLocks noGrp="1" noChangeAspect="1"/>
          </p:cNvPicPr>
          <p:nvPr>
            <p:ph idx="1"/>
          </p:nvPr>
        </p:nvPicPr>
        <p:blipFill rotWithShape="1">
          <a:blip r:embed="rId3"/>
          <a:srcRect r="6666"/>
          <a:stretch/>
        </p:blipFill>
        <p:spPr>
          <a:xfrm>
            <a:off x="-294389" y="10"/>
            <a:ext cx="12191979" cy="6857989"/>
          </a:xfrm>
          <a:prstGeom prst="rect">
            <a:avLst/>
          </a:prstGeom>
        </p:spPr>
      </p:pic>
    </p:spTree>
    <p:extLst>
      <p:ext uri="{BB962C8B-B14F-4D97-AF65-F5344CB8AC3E}">
        <p14:creationId xmlns:p14="http://schemas.microsoft.com/office/powerpoint/2010/main" val="321184040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341BFA31-6544-45C2-9DA0-9E1C5E0B1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6945D2-45BA-BD51-7644-C8BB95B7F2EB}"/>
              </a:ext>
            </a:extLst>
          </p:cNvPr>
          <p:cNvSpPr>
            <a:spLocks noGrp="1"/>
          </p:cNvSpPr>
          <p:nvPr>
            <p:ph type="title"/>
          </p:nvPr>
        </p:nvSpPr>
        <p:spPr>
          <a:xfrm>
            <a:off x="695326" y="4742029"/>
            <a:ext cx="10765912" cy="925950"/>
          </a:xfrm>
        </p:spPr>
        <p:txBody>
          <a:bodyPr vert="horz" lIns="91440" tIns="45720" rIns="91440" bIns="45720" rtlCol="0" anchor="t">
            <a:normAutofit/>
          </a:bodyPr>
          <a:lstStyle/>
          <a:p>
            <a:r>
              <a:rPr lang="en-US" sz="5400"/>
              <a:t>SCARED STRAIGHT PROGRAMME</a:t>
            </a:r>
          </a:p>
        </p:txBody>
      </p:sp>
      <p:sp>
        <p:nvSpPr>
          <p:cNvPr id="9" name="Content Placeholder 8">
            <a:extLst>
              <a:ext uri="{FF2B5EF4-FFF2-40B4-BE49-F238E27FC236}">
                <a16:creationId xmlns:a16="http://schemas.microsoft.com/office/drawing/2014/main" id="{D7B7329C-62A6-044B-2B22-6E64E464875A}"/>
              </a:ext>
            </a:extLst>
          </p:cNvPr>
          <p:cNvSpPr>
            <a:spLocks noGrp="1"/>
          </p:cNvSpPr>
          <p:nvPr>
            <p:ph idx="1"/>
          </p:nvPr>
        </p:nvSpPr>
        <p:spPr>
          <a:xfrm>
            <a:off x="695325" y="5731877"/>
            <a:ext cx="8829674" cy="429622"/>
          </a:xfrm>
        </p:spPr>
        <p:txBody>
          <a:bodyPr vert="horz" lIns="91440" tIns="45720" rIns="91440" bIns="45720" rtlCol="0" anchor="t">
            <a:normAutofit/>
          </a:bodyPr>
          <a:lstStyle/>
          <a:p>
            <a:pPr marL="0" indent="0">
              <a:buNone/>
            </a:pPr>
            <a:r>
              <a:rPr lang="en-US">
                <a:hlinkClick r:id="rId3"/>
              </a:rPr>
              <a:t>Beyond Scared Straight Ethan's Prison Experience S9, E2 - YouTube</a:t>
            </a:r>
            <a:endParaRPr lang="en-US"/>
          </a:p>
        </p:txBody>
      </p:sp>
      <p:pic>
        <p:nvPicPr>
          <p:cNvPr id="4" name="Content Placeholder 3" descr="A person standing in a hallway&#10;&#10;Description automatically generated">
            <a:extLst>
              <a:ext uri="{FF2B5EF4-FFF2-40B4-BE49-F238E27FC236}">
                <a16:creationId xmlns:a16="http://schemas.microsoft.com/office/drawing/2014/main" id="{AC13766C-97C6-63C4-D798-DD40AD863A31}"/>
              </a:ext>
            </a:extLst>
          </p:cNvPr>
          <p:cNvPicPr>
            <a:picLocks noChangeAspect="1"/>
          </p:cNvPicPr>
          <p:nvPr/>
        </p:nvPicPr>
        <p:blipFill>
          <a:blip r:embed="rId4"/>
          <a:stretch>
            <a:fillRect/>
          </a:stretch>
        </p:blipFill>
        <p:spPr>
          <a:xfrm>
            <a:off x="800100" y="2331299"/>
            <a:ext cx="5134573" cy="1976810"/>
          </a:xfrm>
          <a:prstGeom prst="rect">
            <a:avLst/>
          </a:prstGeom>
        </p:spPr>
      </p:pic>
      <p:cxnSp>
        <p:nvCxnSpPr>
          <p:cNvPr id="18" name="Straight Connector 17">
            <a:extLst>
              <a:ext uri="{FF2B5EF4-FFF2-40B4-BE49-F238E27FC236}">
                <a16:creationId xmlns:a16="http://schemas.microsoft.com/office/drawing/2014/main" id="{DC36F877-5419-44C1-A2CD-376BDDDC3E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4667603"/>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513289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7174FA-E83C-6A46-C2AA-1ABDD7058731}"/>
              </a:ext>
            </a:extLst>
          </p:cNvPr>
          <p:cNvSpPr>
            <a:spLocks noGrp="1"/>
          </p:cNvSpPr>
          <p:nvPr>
            <p:ph type="title"/>
          </p:nvPr>
        </p:nvSpPr>
        <p:spPr>
          <a:xfrm>
            <a:off x="695324" y="897752"/>
            <a:ext cx="3601757" cy="1955927"/>
          </a:xfrm>
        </p:spPr>
        <p:txBody>
          <a:bodyPr>
            <a:normAutofit/>
          </a:bodyPr>
          <a:lstStyle/>
          <a:p>
            <a:r>
              <a:rPr lang="en-GB"/>
              <a:t>Task- in pairs</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8C72952-2EE4-F0B9-3F89-8322A15CD177}"/>
              </a:ext>
            </a:extLst>
          </p:cNvPr>
          <p:cNvSpPr>
            <a:spLocks noGrp="1"/>
          </p:cNvSpPr>
          <p:nvPr>
            <p:ph idx="1"/>
          </p:nvPr>
        </p:nvSpPr>
        <p:spPr>
          <a:xfrm>
            <a:off x="683373" y="2853679"/>
            <a:ext cx="3613708" cy="3391733"/>
          </a:xfrm>
        </p:spPr>
        <p:txBody>
          <a:bodyPr vert="horz" lIns="91440" tIns="45720" rIns="91440" bIns="45720" rtlCol="0">
            <a:normAutofit/>
          </a:bodyPr>
          <a:lstStyle/>
          <a:p>
            <a:r>
              <a:rPr lang="en-GB"/>
              <a:t>What were your thoughts on the programme?</a:t>
            </a:r>
          </a:p>
          <a:p>
            <a:endParaRPr lang="en-GB"/>
          </a:p>
          <a:p>
            <a:r>
              <a:rPr lang="en-GB"/>
              <a:t>What are the pro's and con's to this programme?</a:t>
            </a:r>
          </a:p>
        </p:txBody>
      </p:sp>
      <p:pic>
        <p:nvPicPr>
          <p:cNvPr id="5" name="Picture 4" descr="Light bulb on yellow background with sketched light beams and cord">
            <a:extLst>
              <a:ext uri="{FF2B5EF4-FFF2-40B4-BE49-F238E27FC236}">
                <a16:creationId xmlns:a16="http://schemas.microsoft.com/office/drawing/2014/main" id="{D3D020FE-5481-9E4E-E074-BE51520100A3}"/>
              </a:ext>
            </a:extLst>
          </p:cNvPr>
          <p:cNvPicPr>
            <a:picLocks noChangeAspect="1"/>
          </p:cNvPicPr>
          <p:nvPr/>
        </p:nvPicPr>
        <p:blipFill rotWithShape="1">
          <a:blip r:embed="rId3"/>
          <a:srcRect l="34374" r="3" b="3"/>
          <a:stretch/>
        </p:blipFill>
        <p:spPr>
          <a:xfrm>
            <a:off x="4876800" y="10"/>
            <a:ext cx="7315200" cy="6857990"/>
          </a:xfrm>
          <a:prstGeom prst="rect">
            <a:avLst/>
          </a:prstGeom>
        </p:spPr>
      </p:pic>
    </p:spTree>
    <p:extLst>
      <p:ext uri="{BB962C8B-B14F-4D97-AF65-F5344CB8AC3E}">
        <p14:creationId xmlns:p14="http://schemas.microsoft.com/office/powerpoint/2010/main" val="406266467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D0F8ED-DEE6-22FB-EA35-E342E994D22C}"/>
              </a:ext>
            </a:extLst>
          </p:cNvPr>
          <p:cNvSpPr>
            <a:spLocks noGrp="1"/>
          </p:cNvSpPr>
          <p:nvPr>
            <p:ph type="title"/>
          </p:nvPr>
        </p:nvSpPr>
        <p:spPr>
          <a:xfrm>
            <a:off x="695325" y="897753"/>
            <a:ext cx="3635046" cy="1575391"/>
          </a:xfrm>
        </p:spPr>
        <p:txBody>
          <a:bodyPr>
            <a:normAutofit fontScale="90000"/>
          </a:bodyPr>
          <a:lstStyle/>
          <a:p>
            <a:r>
              <a:rPr lang="en-GB"/>
              <a:t>(O)SARA MODEL</a:t>
            </a:r>
            <a:br>
              <a:rPr lang="en-GB"/>
            </a:br>
            <a:br>
              <a:rPr lang="en-GB"/>
            </a:br>
            <a:br>
              <a:rPr lang="en-GB"/>
            </a:br>
            <a:br>
              <a:rPr lang="en-GB"/>
            </a:br>
            <a:br>
              <a:rPr lang="en-GB"/>
            </a:br>
            <a:r>
              <a:rPr lang="en-GB" err="1"/>
              <a:t>oBJECTIVE</a:t>
            </a:r>
            <a:br>
              <a:rPr lang="en-GB"/>
            </a:br>
            <a:r>
              <a:rPr lang="en-GB"/>
              <a:t>SCAN</a:t>
            </a:r>
            <a:br>
              <a:rPr lang="en-GB"/>
            </a:br>
            <a:r>
              <a:rPr lang="en-GB"/>
              <a:t>ANALYSE</a:t>
            </a:r>
            <a:br>
              <a:rPr lang="en-GB"/>
            </a:br>
            <a:r>
              <a:rPr lang="en-GB"/>
              <a:t>RESPOND</a:t>
            </a:r>
            <a:br>
              <a:rPr lang="en-GB"/>
            </a:br>
            <a:r>
              <a:rPr lang="en-GB"/>
              <a:t>ASSESS</a:t>
            </a:r>
          </a:p>
        </p:txBody>
      </p:sp>
      <p:cxnSp>
        <p:nvCxnSpPr>
          <p:cNvPr id="22" name="Straight Connector 21">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Content Placeholder 16">
            <a:extLst>
              <a:ext uri="{FF2B5EF4-FFF2-40B4-BE49-F238E27FC236}">
                <a16:creationId xmlns:a16="http://schemas.microsoft.com/office/drawing/2014/main" id="{77D14F1C-5856-9DA0-6632-823AE1D17AFD}"/>
              </a:ext>
            </a:extLst>
          </p:cNvPr>
          <p:cNvSpPr>
            <a:spLocks noGrp="1"/>
          </p:cNvSpPr>
          <p:nvPr>
            <p:ph idx="1"/>
          </p:nvPr>
        </p:nvSpPr>
        <p:spPr>
          <a:xfrm>
            <a:off x="332468" y="3130949"/>
            <a:ext cx="3587668" cy="3500265"/>
          </a:xfrm>
        </p:spPr>
        <p:txBody>
          <a:bodyPr vert="horz" lIns="91440" tIns="45720" rIns="91440" bIns="45720" rtlCol="0" anchor="t">
            <a:normAutofit/>
          </a:bodyPr>
          <a:lstStyle/>
          <a:p>
            <a:endParaRPr lang="en-US"/>
          </a:p>
        </p:txBody>
      </p:sp>
      <p:pic>
        <p:nvPicPr>
          <p:cNvPr id="5" name="Content Placeholder 4" descr="A diagram of a problem solving process&#10;&#10;Description automatically generated">
            <a:extLst>
              <a:ext uri="{FF2B5EF4-FFF2-40B4-BE49-F238E27FC236}">
                <a16:creationId xmlns:a16="http://schemas.microsoft.com/office/drawing/2014/main" id="{9D0EC85F-794A-40DA-00EC-4B30F0BD9F8C}"/>
              </a:ext>
            </a:extLst>
          </p:cNvPr>
          <p:cNvPicPr>
            <a:picLocks noChangeAspect="1"/>
          </p:cNvPicPr>
          <p:nvPr/>
        </p:nvPicPr>
        <p:blipFill>
          <a:blip r:embed="rId3"/>
          <a:stretch>
            <a:fillRect/>
          </a:stretch>
        </p:blipFill>
        <p:spPr>
          <a:xfrm>
            <a:off x="4876800" y="985837"/>
            <a:ext cx="6515100" cy="4886325"/>
          </a:xfrm>
          <a:prstGeom prst="rect">
            <a:avLst/>
          </a:prstGeom>
        </p:spPr>
      </p:pic>
      <p:sp>
        <p:nvSpPr>
          <p:cNvPr id="3" name="TextBox 2">
            <a:extLst>
              <a:ext uri="{FF2B5EF4-FFF2-40B4-BE49-F238E27FC236}">
                <a16:creationId xmlns:a16="http://schemas.microsoft.com/office/drawing/2014/main" id="{A10C3EDC-4710-26A1-F143-BCDF239DBC37}"/>
              </a:ext>
            </a:extLst>
          </p:cNvPr>
          <p:cNvSpPr txBox="1"/>
          <p:nvPr/>
        </p:nvSpPr>
        <p:spPr>
          <a:xfrm>
            <a:off x="5558971" y="6052457"/>
            <a:ext cx="48768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Arial"/>
              </a:rPr>
              <a:t>(College of Policing, 2022)</a:t>
            </a:r>
          </a:p>
        </p:txBody>
      </p:sp>
    </p:spTree>
    <p:extLst>
      <p:ext uri="{BB962C8B-B14F-4D97-AF65-F5344CB8AC3E}">
        <p14:creationId xmlns:p14="http://schemas.microsoft.com/office/powerpoint/2010/main" val="267754759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15CC0-4459-1453-4232-2EF934D8B078}"/>
              </a:ext>
            </a:extLst>
          </p:cNvPr>
          <p:cNvSpPr>
            <a:spLocks noGrp="1"/>
          </p:cNvSpPr>
          <p:nvPr>
            <p:ph type="title"/>
          </p:nvPr>
        </p:nvSpPr>
        <p:spPr/>
        <p:txBody>
          <a:bodyPr/>
          <a:lstStyle/>
          <a:p>
            <a:r>
              <a:rPr lang="en-GB"/>
              <a:t>Sara- scanning</a:t>
            </a:r>
          </a:p>
        </p:txBody>
      </p:sp>
      <p:sp>
        <p:nvSpPr>
          <p:cNvPr id="3" name="Content Placeholder 2">
            <a:extLst>
              <a:ext uri="{FF2B5EF4-FFF2-40B4-BE49-F238E27FC236}">
                <a16:creationId xmlns:a16="http://schemas.microsoft.com/office/drawing/2014/main" id="{D16F6564-054B-AFDA-CA67-313733C015B6}"/>
              </a:ext>
            </a:extLst>
          </p:cNvPr>
          <p:cNvSpPr>
            <a:spLocks noGrp="1"/>
          </p:cNvSpPr>
          <p:nvPr>
            <p:ph idx="1"/>
          </p:nvPr>
        </p:nvSpPr>
        <p:spPr/>
        <p:txBody>
          <a:bodyPr vert="horz" lIns="91440" tIns="45720" rIns="91440" bIns="45720" rtlCol="0" anchor="t">
            <a:normAutofit/>
          </a:bodyPr>
          <a:lstStyle/>
          <a:p>
            <a:r>
              <a:rPr lang="en-GB"/>
              <a:t>Identify problems and the consequences of those problems. Within this phase you may explore how frequent the problem is occurring and whether it is a long-term problem or a short- term one.</a:t>
            </a:r>
          </a:p>
          <a:p>
            <a:pPr marL="0" indent="0">
              <a:buNone/>
            </a:pPr>
            <a:r>
              <a:rPr lang="en-GB" b="1" u="sng"/>
              <a:t>How it supports EBP:-</a:t>
            </a:r>
          </a:p>
          <a:p>
            <a:pPr marL="0" indent="0">
              <a:buNone/>
            </a:pPr>
            <a:r>
              <a:rPr lang="en-GB"/>
              <a:t>Understanding an issue</a:t>
            </a:r>
          </a:p>
          <a:p>
            <a:endParaRPr lang="en-GB"/>
          </a:p>
          <a:p>
            <a:endParaRPr lang="en-GB"/>
          </a:p>
        </p:txBody>
      </p:sp>
    </p:spTree>
    <p:extLst>
      <p:ext uri="{BB962C8B-B14F-4D97-AF65-F5344CB8AC3E}">
        <p14:creationId xmlns:p14="http://schemas.microsoft.com/office/powerpoint/2010/main" val="58700117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0C904-5196-220B-2BD6-3E48B1E5E628}"/>
              </a:ext>
            </a:extLst>
          </p:cNvPr>
          <p:cNvSpPr>
            <a:spLocks noGrp="1"/>
          </p:cNvSpPr>
          <p:nvPr>
            <p:ph type="title"/>
          </p:nvPr>
        </p:nvSpPr>
        <p:spPr/>
        <p:txBody>
          <a:bodyPr/>
          <a:lstStyle/>
          <a:p>
            <a:r>
              <a:rPr lang="en-GB"/>
              <a:t>Analysis</a:t>
            </a:r>
          </a:p>
        </p:txBody>
      </p:sp>
      <p:sp>
        <p:nvSpPr>
          <p:cNvPr id="3" name="Content Placeholder 2">
            <a:extLst>
              <a:ext uri="{FF2B5EF4-FFF2-40B4-BE49-F238E27FC236}">
                <a16:creationId xmlns:a16="http://schemas.microsoft.com/office/drawing/2014/main" id="{4DC7D524-9C62-50FE-FA29-776BAF7034CF}"/>
              </a:ext>
            </a:extLst>
          </p:cNvPr>
          <p:cNvSpPr>
            <a:spLocks noGrp="1"/>
          </p:cNvSpPr>
          <p:nvPr>
            <p:ph idx="1"/>
          </p:nvPr>
        </p:nvSpPr>
        <p:spPr/>
        <p:txBody>
          <a:bodyPr vert="horz" lIns="91440" tIns="45720" rIns="91440" bIns="45720" rtlCol="0" anchor="t">
            <a:normAutofit/>
          </a:bodyPr>
          <a:lstStyle/>
          <a:p>
            <a:r>
              <a:rPr lang="en-GB"/>
              <a:t>Understanding the factors impacting on this problem, identify what is already known about the problem and how it is currently being addressed. In this phase you also identify the relevant data that you need to collect to help you better understand the problem.</a:t>
            </a:r>
          </a:p>
          <a:p>
            <a:endParaRPr lang="en-GB"/>
          </a:p>
          <a:p>
            <a:pPr marL="0" indent="0">
              <a:buNone/>
            </a:pPr>
            <a:r>
              <a:rPr lang="en-GB" b="1" u="sng"/>
              <a:t>How it supports EBP:-</a:t>
            </a:r>
          </a:p>
          <a:p>
            <a:pPr marL="0" indent="0">
              <a:buNone/>
            </a:pPr>
            <a:r>
              <a:rPr lang="en-GB"/>
              <a:t>Understanding an issue</a:t>
            </a:r>
          </a:p>
          <a:p>
            <a:endParaRPr lang="en-GB"/>
          </a:p>
        </p:txBody>
      </p:sp>
    </p:spTree>
    <p:extLst>
      <p:ext uri="{BB962C8B-B14F-4D97-AF65-F5344CB8AC3E}">
        <p14:creationId xmlns:p14="http://schemas.microsoft.com/office/powerpoint/2010/main" val="126902185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661ED-E59E-908D-D170-D900B10378A6}"/>
              </a:ext>
            </a:extLst>
          </p:cNvPr>
          <p:cNvSpPr>
            <a:spLocks noGrp="1"/>
          </p:cNvSpPr>
          <p:nvPr>
            <p:ph type="title"/>
          </p:nvPr>
        </p:nvSpPr>
        <p:spPr/>
        <p:txBody>
          <a:bodyPr/>
          <a:lstStyle/>
          <a:p>
            <a:r>
              <a:rPr lang="en-GB"/>
              <a:t>response</a:t>
            </a:r>
          </a:p>
        </p:txBody>
      </p:sp>
      <p:sp>
        <p:nvSpPr>
          <p:cNvPr id="3" name="Content Placeholder 2">
            <a:extLst>
              <a:ext uri="{FF2B5EF4-FFF2-40B4-BE49-F238E27FC236}">
                <a16:creationId xmlns:a16="http://schemas.microsoft.com/office/drawing/2014/main" id="{2E451175-DBBF-B9EB-9A71-2EB7B62C5000}"/>
              </a:ext>
            </a:extLst>
          </p:cNvPr>
          <p:cNvSpPr>
            <a:spLocks noGrp="1"/>
          </p:cNvSpPr>
          <p:nvPr>
            <p:ph idx="1"/>
          </p:nvPr>
        </p:nvSpPr>
        <p:spPr/>
        <p:txBody>
          <a:bodyPr vert="horz" lIns="91440" tIns="45720" rIns="91440" bIns="45720" rtlCol="0" anchor="t">
            <a:normAutofit/>
          </a:bodyPr>
          <a:lstStyle/>
          <a:p>
            <a:r>
              <a:rPr lang="en-GB"/>
              <a:t>In this phase you move on to identifying possible interventions, choosing an intervention and then implementing that intervention.</a:t>
            </a:r>
            <a:endParaRPr lang="en-US"/>
          </a:p>
          <a:p>
            <a:endParaRPr lang="en-GB"/>
          </a:p>
          <a:p>
            <a:pPr marL="0" indent="0">
              <a:buNone/>
            </a:pPr>
            <a:r>
              <a:rPr lang="en-GB" b="1" u="sng"/>
              <a:t>How it supports EBP:-</a:t>
            </a:r>
          </a:p>
          <a:p>
            <a:pPr marL="0" indent="0">
              <a:buNone/>
            </a:pPr>
            <a:r>
              <a:rPr lang="en-GB"/>
              <a:t>Trialling an intervention</a:t>
            </a:r>
          </a:p>
        </p:txBody>
      </p:sp>
    </p:spTree>
    <p:extLst>
      <p:ext uri="{BB962C8B-B14F-4D97-AF65-F5344CB8AC3E}">
        <p14:creationId xmlns:p14="http://schemas.microsoft.com/office/powerpoint/2010/main" val="289395711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A8FF6-CF9B-2F3F-185C-CE2FB1BC654B}"/>
              </a:ext>
            </a:extLst>
          </p:cNvPr>
          <p:cNvSpPr>
            <a:spLocks noGrp="1"/>
          </p:cNvSpPr>
          <p:nvPr>
            <p:ph type="title"/>
          </p:nvPr>
        </p:nvSpPr>
        <p:spPr/>
        <p:txBody>
          <a:bodyPr/>
          <a:lstStyle/>
          <a:p>
            <a:r>
              <a:rPr lang="en-GB"/>
              <a:t>Assessment</a:t>
            </a:r>
          </a:p>
        </p:txBody>
      </p:sp>
      <p:sp>
        <p:nvSpPr>
          <p:cNvPr id="3" name="Content Placeholder 2">
            <a:extLst>
              <a:ext uri="{FF2B5EF4-FFF2-40B4-BE49-F238E27FC236}">
                <a16:creationId xmlns:a16="http://schemas.microsoft.com/office/drawing/2014/main" id="{F184AF3C-BA56-63B8-73C4-D998BF1465B4}"/>
              </a:ext>
            </a:extLst>
          </p:cNvPr>
          <p:cNvSpPr>
            <a:spLocks noGrp="1"/>
          </p:cNvSpPr>
          <p:nvPr>
            <p:ph idx="1"/>
          </p:nvPr>
        </p:nvSpPr>
        <p:spPr/>
        <p:txBody>
          <a:bodyPr vert="horz" lIns="91440" tIns="45720" rIns="91440" bIns="45720" rtlCol="0" anchor="t">
            <a:normAutofit/>
          </a:bodyPr>
          <a:lstStyle/>
          <a:p>
            <a:r>
              <a:rPr lang="en-GB"/>
              <a:t>In this phase you need to evaluate the intervention, compare data gathered before and after the intervention, check to see if goals have been achieved, identify any additional strategies required and importantly maintain an ongoing assessment to make sure the effectiveness of the measure continues.</a:t>
            </a:r>
          </a:p>
          <a:p>
            <a:pPr marL="0" indent="0">
              <a:buNone/>
            </a:pPr>
            <a:r>
              <a:rPr lang="en-GB" b="1" u="sng"/>
              <a:t>How it supports EBP:-</a:t>
            </a:r>
          </a:p>
          <a:p>
            <a:pPr marL="0" indent="0">
              <a:buNone/>
            </a:pPr>
            <a:r>
              <a:rPr lang="en-GB"/>
              <a:t>Assessing an intervention</a:t>
            </a:r>
          </a:p>
        </p:txBody>
      </p:sp>
    </p:spTree>
    <p:extLst>
      <p:ext uri="{BB962C8B-B14F-4D97-AF65-F5344CB8AC3E}">
        <p14:creationId xmlns:p14="http://schemas.microsoft.com/office/powerpoint/2010/main" val="131613666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12BEE-3EBD-1FB5-85AE-A78584358A8C}"/>
              </a:ext>
            </a:extLst>
          </p:cNvPr>
          <p:cNvSpPr>
            <a:spLocks noGrp="1"/>
          </p:cNvSpPr>
          <p:nvPr>
            <p:ph type="title"/>
          </p:nvPr>
        </p:nvSpPr>
        <p:spPr/>
        <p:txBody>
          <a:bodyPr/>
          <a:lstStyle/>
          <a:p>
            <a:r>
              <a:rPr lang="en-GB"/>
              <a:t>INTERVENTIONS</a:t>
            </a:r>
          </a:p>
        </p:txBody>
      </p:sp>
      <p:sp>
        <p:nvSpPr>
          <p:cNvPr id="3" name="Content Placeholder 2">
            <a:extLst>
              <a:ext uri="{FF2B5EF4-FFF2-40B4-BE49-F238E27FC236}">
                <a16:creationId xmlns:a16="http://schemas.microsoft.com/office/drawing/2014/main" id="{D0ED12B3-E366-E183-40E3-1872E2A8505F}"/>
              </a:ext>
            </a:extLst>
          </p:cNvPr>
          <p:cNvSpPr>
            <a:spLocks noGrp="1"/>
          </p:cNvSpPr>
          <p:nvPr>
            <p:ph idx="1"/>
          </p:nvPr>
        </p:nvSpPr>
        <p:spPr/>
        <p:txBody>
          <a:bodyPr vert="horz" lIns="91440" tIns="45720" rIns="91440" bIns="45720" rtlCol="0" anchor="t">
            <a:normAutofit fontScale="92500" lnSpcReduction="10000"/>
          </a:bodyPr>
          <a:lstStyle/>
          <a:p>
            <a:r>
              <a:rPr lang="en-GB"/>
              <a:t>EBP is about trialling and evaluating interventions. Some may include:-</a:t>
            </a:r>
          </a:p>
          <a:p>
            <a:r>
              <a:rPr lang="en-GB"/>
              <a:t>Trial by tactic</a:t>
            </a:r>
          </a:p>
          <a:p>
            <a:r>
              <a:rPr lang="en-GB"/>
              <a:t>A new policy</a:t>
            </a:r>
          </a:p>
          <a:p>
            <a:r>
              <a:rPr lang="en-GB"/>
              <a:t>A project</a:t>
            </a:r>
          </a:p>
          <a:p>
            <a:r>
              <a:rPr lang="en-GB"/>
              <a:t>A piece of training, software, technology</a:t>
            </a:r>
          </a:p>
          <a:p>
            <a:r>
              <a:rPr lang="en-GB"/>
              <a:t>A different way of working</a:t>
            </a:r>
          </a:p>
          <a:p>
            <a:r>
              <a:rPr lang="en-GB"/>
              <a:t>New forms </a:t>
            </a:r>
          </a:p>
          <a:p>
            <a:r>
              <a:rPr lang="en-GB"/>
              <a:t>New strategies</a:t>
            </a:r>
          </a:p>
        </p:txBody>
      </p:sp>
    </p:spTree>
    <p:extLst>
      <p:ext uri="{BB962C8B-B14F-4D97-AF65-F5344CB8AC3E}">
        <p14:creationId xmlns:p14="http://schemas.microsoft.com/office/powerpoint/2010/main" val="678905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089F1-34B6-0A19-3590-F919FA31E6F3}"/>
              </a:ext>
            </a:extLst>
          </p:cNvPr>
          <p:cNvSpPr>
            <a:spLocks noGrp="1"/>
          </p:cNvSpPr>
          <p:nvPr>
            <p:ph type="title"/>
          </p:nvPr>
        </p:nvSpPr>
        <p:spPr/>
        <p:txBody>
          <a:bodyPr/>
          <a:lstStyle/>
          <a:p>
            <a:r>
              <a:rPr lang="en-GB"/>
              <a:t>To conclude</a:t>
            </a:r>
          </a:p>
        </p:txBody>
      </p:sp>
      <p:sp>
        <p:nvSpPr>
          <p:cNvPr id="3" name="Content Placeholder 2">
            <a:extLst>
              <a:ext uri="{FF2B5EF4-FFF2-40B4-BE49-F238E27FC236}">
                <a16:creationId xmlns:a16="http://schemas.microsoft.com/office/drawing/2014/main" id="{B2D7167D-7DD8-8BA2-F2FA-96830DEE58E3}"/>
              </a:ext>
            </a:extLst>
          </p:cNvPr>
          <p:cNvSpPr>
            <a:spLocks noGrp="1"/>
          </p:cNvSpPr>
          <p:nvPr>
            <p:ph idx="1"/>
          </p:nvPr>
        </p:nvSpPr>
        <p:spPr/>
        <p:txBody>
          <a:bodyPr vert="horz" lIns="91440" tIns="45720" rIns="91440" bIns="45720" rtlCol="0" anchor="t">
            <a:normAutofit/>
          </a:bodyPr>
          <a:lstStyle/>
          <a:p>
            <a:r>
              <a:rPr lang="en-GB"/>
              <a:t>Introduction to the module</a:t>
            </a:r>
          </a:p>
          <a:p>
            <a:r>
              <a:rPr lang="en-GB"/>
              <a:t>Looked at assignment</a:t>
            </a:r>
          </a:p>
          <a:p>
            <a:r>
              <a:rPr lang="en-GB"/>
              <a:t>What EBP is and why it's important</a:t>
            </a:r>
          </a:p>
          <a:p>
            <a:r>
              <a:rPr lang="en-GB"/>
              <a:t>ATLAS</a:t>
            </a:r>
          </a:p>
          <a:p>
            <a:r>
              <a:rPr lang="en-GB"/>
              <a:t>SARA</a:t>
            </a:r>
          </a:p>
          <a:p>
            <a:r>
              <a:rPr lang="en-GB"/>
              <a:t>Any questions?</a:t>
            </a:r>
          </a:p>
          <a:p>
            <a:endParaRPr lang="en-GB"/>
          </a:p>
        </p:txBody>
      </p:sp>
    </p:spTree>
    <p:extLst>
      <p:ext uri="{BB962C8B-B14F-4D97-AF65-F5344CB8AC3E}">
        <p14:creationId xmlns:p14="http://schemas.microsoft.com/office/powerpoint/2010/main" val="452563159"/>
      </p:ext>
    </p:extLst>
  </p:cSld>
  <p:clrMapOvr>
    <a:masterClrMapping/>
  </p:clrMapOvr>
</p:sld>
</file>

<file path=ppt/theme/theme1.xml><?xml version="1.0" encoding="utf-8"?>
<a:theme xmlns:a="http://schemas.openxmlformats.org/drawingml/2006/main" name="ChronicleVTI">
  <a:themeElements>
    <a:clrScheme name="AnalogousFromLightSeedLeftStep">
      <a:dk1>
        <a:srgbClr val="000000"/>
      </a:dk1>
      <a:lt1>
        <a:srgbClr val="FFFFFF"/>
      </a:lt1>
      <a:dk2>
        <a:srgbClr val="412724"/>
      </a:dk2>
      <a:lt2>
        <a:srgbClr val="E6E2E8"/>
      </a:lt2>
      <a:accent1>
        <a:srgbClr val="8BAA80"/>
      </a:accent1>
      <a:accent2>
        <a:srgbClr val="96A872"/>
      </a:accent2>
      <a:accent3>
        <a:srgbClr val="A6A27D"/>
      </a:accent3>
      <a:accent4>
        <a:srgbClr val="BA9C7F"/>
      </a:accent4>
      <a:accent5>
        <a:srgbClr val="C59793"/>
      </a:accent5>
      <a:accent6>
        <a:srgbClr val="BA7F93"/>
      </a:accent6>
      <a:hlink>
        <a:srgbClr val="9C69AE"/>
      </a:hlink>
      <a:folHlink>
        <a:srgbClr val="7F7F7F"/>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57</Slides>
  <Notes>43</Notes>
  <HiddenSlides>0</HiddenSlides>
  <ScaleCrop>false</ScaleCrop>
  <HeadingPairs>
    <vt:vector size="4" baseType="variant">
      <vt:variant>
        <vt:lpstr>Theme</vt:lpstr>
      </vt:variant>
      <vt:variant>
        <vt:i4>2</vt:i4>
      </vt:variant>
      <vt:variant>
        <vt:lpstr>Slide Titles</vt:lpstr>
      </vt:variant>
      <vt:variant>
        <vt:i4>57</vt:i4>
      </vt:variant>
    </vt:vector>
  </HeadingPairs>
  <TitlesOfParts>
    <vt:vector size="59" baseType="lpstr">
      <vt:lpstr>ChronicleVTI</vt:lpstr>
      <vt:lpstr>Office Theme</vt:lpstr>
      <vt:lpstr>Evidence Based &amp; Preventive Policing</vt:lpstr>
      <vt:lpstr>Welcome</vt:lpstr>
      <vt:lpstr>Information </vt:lpstr>
      <vt:lpstr>Important Information &amp; Stuff!</vt:lpstr>
      <vt:lpstr>Scheme of work </vt:lpstr>
      <vt:lpstr>What will be covered in the module? </vt:lpstr>
      <vt:lpstr>Today</vt:lpstr>
      <vt:lpstr>Assignment 1 </vt:lpstr>
      <vt:lpstr>Assignment questions</vt:lpstr>
      <vt:lpstr>Ideas to answer - EXAMPLE</vt:lpstr>
      <vt:lpstr>For Example........</vt:lpstr>
      <vt:lpstr>Report Structure</vt:lpstr>
      <vt:lpstr>Assignment 2</vt:lpstr>
      <vt:lpstr>Why</vt:lpstr>
      <vt:lpstr>Ideas......</vt:lpstr>
      <vt:lpstr>Referencing </vt:lpstr>
      <vt:lpstr>What is EBP?</vt:lpstr>
      <vt:lpstr>What is evidence-based policing (EBP)?</vt:lpstr>
      <vt:lpstr>EBPP</vt:lpstr>
      <vt:lpstr>TWO PROCESSES</vt:lpstr>
      <vt:lpstr>FOR EXAMPLE... Medical intervention</vt:lpstr>
      <vt:lpstr>History - medical</vt:lpstr>
      <vt:lpstr>Police History</vt:lpstr>
      <vt:lpstr>PowerPoint Presentation</vt:lpstr>
      <vt:lpstr>College of Policing </vt:lpstr>
      <vt:lpstr>WHAT IS EVIDENCE in policing?</vt:lpstr>
      <vt:lpstr>Oxford English Dictionary </vt:lpstr>
      <vt:lpstr>How do  you know if something works?</vt:lpstr>
      <vt:lpstr> 2  types of evidence </vt:lpstr>
      <vt:lpstr>Evidence </vt:lpstr>
      <vt:lpstr>The value of evidence -based policing</vt:lpstr>
      <vt:lpstr>Ebp challenges accepted practices</vt:lpstr>
      <vt:lpstr> Do We Really Understand the Problem? </vt:lpstr>
      <vt:lpstr> What Impact Is This Approach Having? </vt:lpstr>
      <vt:lpstr> EBP - Are We Being Effective? </vt:lpstr>
      <vt:lpstr> Why Do We Do Things the Way We Do? </vt:lpstr>
      <vt:lpstr>Decision making- experience, routine and habit</vt:lpstr>
      <vt:lpstr>Group task</vt:lpstr>
      <vt:lpstr>What would you do?</vt:lpstr>
      <vt:lpstr>ANSWER</vt:lpstr>
      <vt:lpstr>Introduction to ATLAS</vt:lpstr>
      <vt:lpstr>ATLAS</vt:lpstr>
      <vt:lpstr>ask</vt:lpstr>
      <vt:lpstr>test</vt:lpstr>
      <vt:lpstr>learn</vt:lpstr>
      <vt:lpstr>adapt</vt:lpstr>
      <vt:lpstr>share</vt:lpstr>
      <vt:lpstr>PowerPoint Presentation</vt:lpstr>
      <vt:lpstr>SCARED STRAIGHT PROGRAMME</vt:lpstr>
      <vt:lpstr>Task- in pairs</vt:lpstr>
      <vt:lpstr>(O)SARA MODEL     oBJECTIVE SCAN ANALYSE RESPOND ASSESS</vt:lpstr>
      <vt:lpstr>Sara- scanning</vt:lpstr>
      <vt:lpstr>Analysis</vt:lpstr>
      <vt:lpstr>response</vt:lpstr>
      <vt:lpstr>Assessment</vt:lpstr>
      <vt:lpstr>INTERVENTIONS</vt:lpstr>
      <vt:lpstr>To conclude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Sadie France</dc:creator>
  <cp:revision>147</cp:revision>
  <dcterms:created xsi:type="dcterms:W3CDTF">2023-09-27T09:56:07Z</dcterms:created>
  <dcterms:modified xsi:type="dcterms:W3CDTF">2026-01-25T10:44:04Z</dcterms:modified>
</cp:coreProperties>
</file>