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Lst>
  <p:sldIdLst>
    <p:sldId id="256" r:id="rId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5" autoAdjust="0"/>
    <p:restoredTop sz="94660"/>
  </p:normalViewPr>
  <p:slideViewPr>
    <p:cSldViewPr showGuides="1">
      <p:cViewPr varScale="1">
        <p:scale>
          <a:sx n="59" d="100"/>
          <a:sy n="59" d="100"/>
        </p:scale>
        <p:origin x="1408"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6" Type="http://schemas.openxmlformats.org/officeDocument/2006/relationships/tableStyles" Target="tableStyles.xml"/><Relationship Id="rId5" Type="http://schemas.openxmlformats.org/officeDocument/2006/relationships/viewProps" Target="viewProps.xml"/><Relationship Id="rId4" Type="http://schemas.openxmlformats.org/officeDocument/2006/relationships/presProps" Target="presProps.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7C689655-2FCF-49BE-AA12-D18F8026BC71}"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01C96B-ACB2-4F14-937C-32F5454ACC26}" type="slidenum">
              <a:rPr lang="en-US" smtClean="0"/>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7C689655-2FCF-49BE-AA12-D18F8026BC71}"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01C96B-ACB2-4F14-937C-32F5454ACC26}" type="slidenum">
              <a:rPr lang="en-US" smtClean="0"/>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7C689655-2FCF-49BE-AA12-D18F8026BC71}"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01C96B-ACB2-4F14-937C-32F5454ACC26}" type="slidenum">
              <a:rPr lang="en-US" smtClean="0"/>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7C689655-2FCF-49BE-AA12-D18F8026BC71}"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801C96B-ACB2-4F14-937C-32F5454ACC26}" type="slidenum">
              <a:rPr lang="en-US" smtClean="0"/>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7C689655-2FCF-49BE-AA12-D18F8026BC71}" type="datetimeFigureOut">
              <a:rPr lang="en-US" smtClean="0"/>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801C96B-ACB2-4F14-937C-32F5454ACC26}" type="slidenum">
              <a:rPr lang="en-US" smtClean="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7C689655-2FCF-49BE-AA12-D18F8026BC71}" type="datetimeFigureOut">
              <a:rPr lang="en-US" smtClean="0"/>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801C96B-ACB2-4F14-937C-32F5454ACC26}" type="slidenum">
              <a:rPr lang="en-US" smtClean="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689655-2FCF-49BE-AA12-D18F8026BC71}" type="datetimeFigureOut">
              <a:rPr lang="en-US" smtClean="0"/>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801C96B-ACB2-4F14-937C-32F5454ACC26}" type="slidenum">
              <a:rPr lang="en-US" smtClean="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7C689655-2FCF-49BE-AA12-D18F8026BC71}"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801C96B-ACB2-4F14-937C-32F5454ACC26}" type="slidenum">
              <a:rPr lang="en-US" smtClean="0"/>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7C689655-2FCF-49BE-AA12-D18F8026BC71}"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801C96B-ACB2-4F14-937C-32F5454ACC26}" type="slidenum">
              <a:rPr lang="en-US" smtClean="0"/>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7C689655-2FCF-49BE-AA12-D18F8026BC71}"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01C96B-ACB2-4F14-937C-32F5454ACC26}" type="slidenum">
              <a:rPr lang="en-US" smtClean="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7C689655-2FCF-49BE-AA12-D18F8026BC71}"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01C96B-ACB2-4F14-937C-32F5454ACC26}"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70125">
              <a:schemeClr val="accent1">
                <a:lumMod val="20000"/>
                <a:lumOff val="80000"/>
              </a:schemeClr>
            </a:gs>
            <a:gs pos="0">
              <a:schemeClr val="bg2">
                <a:lumMod val="90000"/>
              </a:schemeClr>
            </a:gs>
            <a:gs pos="85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689655-2FCF-49BE-AA12-D18F8026BC71}" type="datetimeFigureOut">
              <a:rPr lang="en-US" smtClean="0"/>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01C96B-ACB2-4F14-937C-32F5454ACC26}" type="slidenum">
              <a:rPr lang="en-US" smtClean="0"/>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image" Target="../media/image9.png"/><Relationship Id="rId8" Type="http://schemas.openxmlformats.org/officeDocument/2006/relationships/image" Target="../media/image8.png"/><Relationship Id="rId7" Type="http://schemas.openxmlformats.org/officeDocument/2006/relationships/image" Target="../media/image7.pn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2" Type="http://schemas.openxmlformats.org/officeDocument/2006/relationships/slideLayout" Target="../slideLayouts/slideLayout6.xml"/><Relationship Id="rId11" Type="http://schemas.openxmlformats.org/officeDocument/2006/relationships/image" Target="../media/image11.png"/><Relationship Id="rId10" Type="http://schemas.openxmlformats.org/officeDocument/2006/relationships/image" Target="../media/image10.png"/><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7962" y="0"/>
            <a:ext cx="4175238" cy="771842"/>
          </a:xfrm>
          <a:solidFill>
            <a:srgbClr val="92D050"/>
          </a:solidFill>
          <a:ln>
            <a:noFill/>
          </a:ln>
        </p:spPr>
        <p:style>
          <a:lnRef idx="2">
            <a:schemeClr val="accent3">
              <a:shade val="50000"/>
            </a:schemeClr>
          </a:lnRef>
          <a:fillRef idx="1">
            <a:schemeClr val="accent3"/>
          </a:fillRef>
          <a:effectRef idx="0">
            <a:schemeClr val="accent3"/>
          </a:effectRef>
          <a:fontRef idx="minor">
            <a:schemeClr val="lt1"/>
          </a:fontRef>
        </p:style>
        <p:txBody>
          <a:bodyPr>
            <a:noAutofit/>
          </a:bodyPr>
          <a:lstStyle/>
          <a:p>
            <a:r>
              <a:rPr lang="en-US" sz="1600" dirty="0"/>
              <a:t>Digital Skills Task 2</a:t>
            </a:r>
            <a:br>
              <a:rPr lang="en-US" sz="1600" dirty="0"/>
            </a:br>
            <a:r>
              <a:rPr lang="en-US" sz="1600" dirty="0"/>
              <a:t>Inforgraphic poster</a:t>
            </a:r>
            <a:br>
              <a:rPr lang="en-US" sz="1600" dirty="0"/>
            </a:br>
            <a:endParaRPr lang="en-US" sz="1600" dirty="0"/>
          </a:p>
        </p:txBody>
      </p:sp>
      <p:sp>
        <p:nvSpPr>
          <p:cNvPr id="3" name="TextBox 2"/>
          <p:cNvSpPr txBox="1"/>
          <p:nvPr/>
        </p:nvSpPr>
        <p:spPr>
          <a:xfrm>
            <a:off x="43635" y="24935"/>
            <a:ext cx="2205858" cy="338554"/>
          </a:xfrm>
          <a:prstGeom prst="rect">
            <a:avLst/>
          </a:prstGeom>
          <a:solidFill>
            <a:schemeClr val="accent5">
              <a:lumMod val="20000"/>
              <a:lumOff val="80000"/>
            </a:schemeClr>
          </a:solidFill>
        </p:spPr>
        <p:txBody>
          <a:bodyPr wrap="square" rtlCol="0">
            <a:spAutoFit/>
          </a:bodyPr>
          <a:lstStyle/>
          <a:p>
            <a:pPr algn="ctr"/>
            <a:r>
              <a:rPr lang="en-US" sz="1600" b="1" dirty="0"/>
              <a:t>Introduction</a:t>
            </a:r>
            <a:endParaRPr lang="en-US" sz="1600" b="1" dirty="0"/>
          </a:p>
        </p:txBody>
      </p:sp>
      <p:sp>
        <p:nvSpPr>
          <p:cNvPr id="4" name="TextBox 3"/>
          <p:cNvSpPr txBox="1"/>
          <p:nvPr/>
        </p:nvSpPr>
        <p:spPr>
          <a:xfrm>
            <a:off x="15378" y="367756"/>
            <a:ext cx="2298349" cy="2508379"/>
          </a:xfrm>
          <a:prstGeom prst="rect">
            <a:avLst/>
          </a:prstGeom>
          <a:solidFill>
            <a:schemeClr val="accent6">
              <a:lumMod val="40000"/>
              <a:lumOff val="60000"/>
            </a:schemeClr>
          </a:solidFill>
        </p:spPr>
        <p:txBody>
          <a:bodyPr wrap="square" rtlCol="0">
            <a:spAutoFit/>
          </a:bodyPr>
          <a:lstStyle/>
          <a:p>
            <a:r>
              <a:rPr lang="en-GB" sz="1100" dirty="0"/>
              <a:t>In today’s digital world, sharing files quickly and securely is essential for effective collaboration and communication. Microsoft OneDrive is a cloud storage offering that provides easy and secure means of managing files, paperless filing, access, and sharing with other users in different locations, thanks to the internet. It has a real-time editing facility, access control, and the ability to integrate with Microsoft Office tools. This poster presents the steps for sharing a file using OneDrive. </a:t>
            </a:r>
            <a:endParaRPr lang="en-GB" sz="1100" dirty="0"/>
          </a:p>
          <a:p>
            <a:pPr algn="just"/>
            <a:endParaRPr lang="en-US" sz="300" dirty="0"/>
          </a:p>
        </p:txBody>
      </p:sp>
      <p:sp>
        <p:nvSpPr>
          <p:cNvPr id="5" name="TextBox 4"/>
          <p:cNvSpPr txBox="1"/>
          <p:nvPr/>
        </p:nvSpPr>
        <p:spPr>
          <a:xfrm>
            <a:off x="2306167" y="1056094"/>
            <a:ext cx="2273064" cy="276999"/>
          </a:xfrm>
          <a:prstGeom prst="rect">
            <a:avLst/>
          </a:prstGeom>
          <a:solidFill>
            <a:schemeClr val="accent5">
              <a:lumMod val="20000"/>
              <a:lumOff val="80000"/>
            </a:schemeClr>
          </a:solidFill>
        </p:spPr>
        <p:txBody>
          <a:bodyPr wrap="square" rtlCol="0">
            <a:spAutoFit/>
          </a:bodyPr>
          <a:lstStyle/>
          <a:p>
            <a:pPr algn="just"/>
            <a:r>
              <a:rPr lang="en-GB" sz="1200" b="1" dirty="0"/>
              <a:t>1. Sign in to OneDrive</a:t>
            </a:r>
            <a:endParaRPr lang="en-US" sz="1200" b="1" dirty="0"/>
          </a:p>
        </p:txBody>
      </p:sp>
      <p:sp>
        <p:nvSpPr>
          <p:cNvPr id="6" name="TextBox 5"/>
          <p:cNvSpPr txBox="1"/>
          <p:nvPr/>
        </p:nvSpPr>
        <p:spPr>
          <a:xfrm>
            <a:off x="2313727" y="1292871"/>
            <a:ext cx="2301996" cy="1061829"/>
          </a:xfrm>
          <a:prstGeom prst="rect">
            <a:avLst/>
          </a:prstGeom>
          <a:solidFill>
            <a:schemeClr val="accent2">
              <a:lumMod val="20000"/>
              <a:lumOff val="80000"/>
            </a:schemeClr>
          </a:solidFill>
        </p:spPr>
        <p:txBody>
          <a:bodyPr wrap="square" rtlCol="0">
            <a:spAutoFit/>
          </a:bodyPr>
          <a:lstStyle/>
          <a:p>
            <a:r>
              <a:rPr lang="en-GB" sz="900" dirty="0"/>
              <a:t>Begin by visiting onedrive.live.com or opening the OneDrive app on your device. Sign in with your Microsoft account. In case you do not already have an account, you will be asked to create one. After logging in, you will be able to view the OneDrive storage with all your uploaded folders and files. </a:t>
            </a:r>
            <a:endParaRPr lang="en-GB" sz="900" dirty="0"/>
          </a:p>
        </p:txBody>
      </p:sp>
      <p:sp>
        <p:nvSpPr>
          <p:cNvPr id="7" name="TextBox 6"/>
          <p:cNvSpPr txBox="1"/>
          <p:nvPr/>
        </p:nvSpPr>
        <p:spPr>
          <a:xfrm>
            <a:off x="2475714" y="768661"/>
            <a:ext cx="4141721" cy="307777"/>
          </a:xfrm>
          <a:prstGeom prst="rect">
            <a:avLst/>
          </a:prstGeom>
          <a:solidFill>
            <a:schemeClr val="accent6">
              <a:lumMod val="40000"/>
              <a:lumOff val="60000"/>
            </a:schemeClr>
          </a:solidFill>
        </p:spPr>
        <p:txBody>
          <a:bodyPr wrap="square" rtlCol="0">
            <a:spAutoFit/>
          </a:bodyPr>
          <a:lstStyle/>
          <a:p>
            <a:pPr algn="ctr"/>
            <a:r>
              <a:rPr lang="en-US" sz="1400" b="1" dirty="0"/>
              <a:t>How to share a file via the OneDrive.</a:t>
            </a:r>
            <a:endParaRPr lang="en-GB" sz="1400" b="1" dirty="0"/>
          </a:p>
        </p:txBody>
      </p:sp>
      <p:sp>
        <p:nvSpPr>
          <p:cNvPr id="10" name="TextBox 9"/>
          <p:cNvSpPr txBox="1"/>
          <p:nvPr/>
        </p:nvSpPr>
        <p:spPr>
          <a:xfrm>
            <a:off x="2345305" y="2369961"/>
            <a:ext cx="2050420" cy="461665"/>
          </a:xfrm>
          <a:prstGeom prst="rect">
            <a:avLst/>
          </a:prstGeom>
          <a:solidFill>
            <a:schemeClr val="accent5">
              <a:lumMod val="20000"/>
              <a:lumOff val="80000"/>
            </a:schemeClr>
          </a:solidFill>
        </p:spPr>
        <p:txBody>
          <a:bodyPr wrap="square" rtlCol="0">
            <a:spAutoFit/>
          </a:bodyPr>
          <a:lstStyle/>
          <a:p>
            <a:pPr algn="ctr"/>
            <a:r>
              <a:rPr lang="en-GB" sz="1200" b="1" dirty="0"/>
              <a:t>2. Locate the file you want to share:</a:t>
            </a:r>
            <a:endParaRPr lang="en-US" sz="1200" b="1" dirty="0"/>
          </a:p>
        </p:txBody>
      </p:sp>
      <p:sp>
        <p:nvSpPr>
          <p:cNvPr id="11" name="TextBox 10"/>
          <p:cNvSpPr txBox="1"/>
          <p:nvPr/>
        </p:nvSpPr>
        <p:spPr>
          <a:xfrm>
            <a:off x="2345305" y="2831626"/>
            <a:ext cx="2050420" cy="923330"/>
          </a:xfrm>
          <a:prstGeom prst="rect">
            <a:avLst/>
          </a:prstGeom>
          <a:solidFill>
            <a:schemeClr val="tx2">
              <a:lumMod val="20000"/>
              <a:lumOff val="80000"/>
            </a:schemeClr>
          </a:solidFill>
        </p:spPr>
        <p:txBody>
          <a:bodyPr wrap="square" rtlCol="0">
            <a:spAutoFit/>
          </a:bodyPr>
          <a:lstStyle/>
          <a:p>
            <a:pPr algn="just"/>
            <a:r>
              <a:rPr lang="en-GB" sz="900" dirty="0"/>
              <a:t>Go to your OneDrive and find the file or document you want to share. It is faster to access it through the search bar at the top of the page. Once found, one should click on the file or right-click to get the sharing options.</a:t>
            </a:r>
            <a:endParaRPr lang="en-US" sz="800" dirty="0"/>
          </a:p>
        </p:txBody>
      </p:sp>
      <p:sp>
        <p:nvSpPr>
          <p:cNvPr id="12" name="TextBox 11"/>
          <p:cNvSpPr txBox="1"/>
          <p:nvPr/>
        </p:nvSpPr>
        <p:spPr>
          <a:xfrm>
            <a:off x="15136" y="4765384"/>
            <a:ext cx="2437701" cy="276999"/>
          </a:xfrm>
          <a:prstGeom prst="rect">
            <a:avLst/>
          </a:prstGeom>
          <a:solidFill>
            <a:schemeClr val="accent5">
              <a:lumMod val="20000"/>
              <a:lumOff val="80000"/>
            </a:schemeClr>
          </a:solidFill>
        </p:spPr>
        <p:txBody>
          <a:bodyPr wrap="square" rtlCol="0">
            <a:spAutoFit/>
          </a:bodyPr>
          <a:lstStyle/>
          <a:p>
            <a:pPr algn="ctr"/>
            <a:r>
              <a:rPr lang="en-GB" sz="1200" b="1" dirty="0"/>
              <a:t>3. Click on the “share” button</a:t>
            </a:r>
            <a:endParaRPr lang="en-US" sz="1200" b="1" dirty="0"/>
          </a:p>
        </p:txBody>
      </p:sp>
      <p:sp>
        <p:nvSpPr>
          <p:cNvPr id="14" name="TextBox 13"/>
          <p:cNvSpPr txBox="1"/>
          <p:nvPr/>
        </p:nvSpPr>
        <p:spPr>
          <a:xfrm>
            <a:off x="6554605" y="27829"/>
            <a:ext cx="2517703" cy="276999"/>
          </a:xfrm>
          <a:prstGeom prst="rect">
            <a:avLst/>
          </a:prstGeom>
          <a:solidFill>
            <a:schemeClr val="accent5">
              <a:lumMod val="20000"/>
              <a:lumOff val="80000"/>
            </a:schemeClr>
          </a:solidFill>
        </p:spPr>
        <p:txBody>
          <a:bodyPr wrap="square" rtlCol="0">
            <a:spAutoFit/>
          </a:bodyPr>
          <a:lstStyle/>
          <a:p>
            <a:pPr algn="ctr"/>
            <a:r>
              <a:rPr lang="en-GB" sz="1200" b="1" dirty="0"/>
              <a:t>5. Enter recipient details</a:t>
            </a:r>
            <a:endParaRPr lang="en-US" sz="1000" b="1" dirty="0"/>
          </a:p>
        </p:txBody>
      </p:sp>
      <p:sp>
        <p:nvSpPr>
          <p:cNvPr id="15" name="TextBox 14"/>
          <p:cNvSpPr txBox="1"/>
          <p:nvPr/>
        </p:nvSpPr>
        <p:spPr>
          <a:xfrm>
            <a:off x="6596966" y="332657"/>
            <a:ext cx="2209800" cy="1338828"/>
          </a:xfrm>
          <a:prstGeom prst="rect">
            <a:avLst/>
          </a:prstGeom>
          <a:solidFill>
            <a:schemeClr val="accent4">
              <a:lumMod val="20000"/>
              <a:lumOff val="80000"/>
            </a:schemeClr>
          </a:solidFill>
        </p:spPr>
        <p:txBody>
          <a:bodyPr wrap="square" rtlCol="0">
            <a:spAutoFit/>
          </a:bodyPr>
          <a:lstStyle/>
          <a:p>
            <a:pPr algn="just"/>
            <a:r>
              <a:rPr lang="en-GB" sz="1000" dirty="0"/>
              <a:t>You can enter the email addresses of individuals you wish to share the file with, or copy the shareable link and send it manually via messaging apps, SMS, or another platform. In case you use email addresses, you can also insert a personal message with them before sending. </a:t>
            </a:r>
            <a:endParaRPr lang="en-GB" sz="1000" dirty="0"/>
          </a:p>
          <a:p>
            <a:pPr algn="just"/>
            <a:endParaRPr lang="en-US" sz="100" dirty="0"/>
          </a:p>
        </p:txBody>
      </p:sp>
      <p:sp>
        <p:nvSpPr>
          <p:cNvPr id="17" name="TextBox 16"/>
          <p:cNvSpPr txBox="1"/>
          <p:nvPr/>
        </p:nvSpPr>
        <p:spPr>
          <a:xfrm>
            <a:off x="4991817" y="2730437"/>
            <a:ext cx="2125299" cy="1338828"/>
          </a:xfrm>
          <a:prstGeom prst="rect">
            <a:avLst/>
          </a:prstGeom>
          <a:solidFill>
            <a:schemeClr val="accent4">
              <a:lumMod val="20000"/>
              <a:lumOff val="80000"/>
            </a:schemeClr>
          </a:solidFill>
        </p:spPr>
        <p:txBody>
          <a:bodyPr wrap="square" rtlCol="0">
            <a:spAutoFit/>
          </a:bodyPr>
          <a:lstStyle/>
          <a:p>
            <a:pPr algn="just"/>
            <a:r>
              <a:rPr lang="en-GB" sz="1000" dirty="0"/>
              <a:t>After setting the permissions and selecting your recipients, click on either the Send button to directly email the file through OneDrive or use the Copy link button to paste the link somewhere. The outgoing recipients will also receive a link to access the file. </a:t>
            </a:r>
            <a:endParaRPr lang="en-GB" sz="1000" dirty="0"/>
          </a:p>
          <a:p>
            <a:pPr algn="just"/>
            <a:endParaRPr lang="en-US" sz="100" dirty="0"/>
          </a:p>
        </p:txBody>
      </p:sp>
      <p:sp>
        <p:nvSpPr>
          <p:cNvPr id="18" name="TextBox 17"/>
          <p:cNvSpPr txBox="1"/>
          <p:nvPr/>
        </p:nvSpPr>
        <p:spPr>
          <a:xfrm>
            <a:off x="7140986" y="4378591"/>
            <a:ext cx="1978505" cy="276999"/>
          </a:xfrm>
          <a:prstGeom prst="rect">
            <a:avLst/>
          </a:prstGeom>
          <a:solidFill>
            <a:schemeClr val="accent5">
              <a:lumMod val="20000"/>
              <a:lumOff val="80000"/>
            </a:schemeClr>
          </a:solidFill>
        </p:spPr>
        <p:txBody>
          <a:bodyPr wrap="square" rtlCol="0">
            <a:spAutoFit/>
          </a:bodyPr>
          <a:lstStyle/>
          <a:p>
            <a:pPr algn="ctr"/>
            <a:r>
              <a:rPr lang="en-GB" sz="1200" b="1" dirty="0"/>
              <a:t>7. Manage shared files</a:t>
            </a:r>
            <a:endParaRPr lang="en-US" sz="1050" b="1" dirty="0"/>
          </a:p>
        </p:txBody>
      </p:sp>
      <p:sp>
        <p:nvSpPr>
          <p:cNvPr id="19" name="TextBox 18"/>
          <p:cNvSpPr txBox="1"/>
          <p:nvPr/>
        </p:nvSpPr>
        <p:spPr>
          <a:xfrm>
            <a:off x="7217229" y="4651632"/>
            <a:ext cx="1926771" cy="1154162"/>
          </a:xfrm>
          <a:prstGeom prst="rect">
            <a:avLst/>
          </a:prstGeom>
          <a:solidFill>
            <a:schemeClr val="accent1">
              <a:lumMod val="20000"/>
              <a:lumOff val="80000"/>
            </a:schemeClr>
          </a:solidFill>
        </p:spPr>
        <p:txBody>
          <a:bodyPr wrap="square" rtlCol="0">
            <a:spAutoFit/>
          </a:bodyPr>
          <a:lstStyle/>
          <a:p>
            <a:pPr algn="just"/>
            <a:r>
              <a:rPr lang="en-GB" sz="1100" dirty="0"/>
              <a:t>To manage access or stop sharing later, return to the file, click on “Shared” or “Manage access,” and adjust permissions or remove people from the list. </a:t>
            </a:r>
            <a:endParaRPr lang="en-GB" sz="1100" dirty="0"/>
          </a:p>
          <a:p>
            <a:pPr algn="just"/>
            <a:endParaRPr lang="en-US" sz="300" dirty="0"/>
          </a:p>
        </p:txBody>
      </p:sp>
      <p:pic>
        <p:nvPicPr>
          <p:cNvPr id="16" name="Picture 15"/>
          <p:cNvPicPr>
            <a:picLocks noChangeAspect="1"/>
          </p:cNvPicPr>
          <p:nvPr/>
        </p:nvPicPr>
        <p:blipFill>
          <a:blip r:embed="rId1"/>
          <a:stretch>
            <a:fillRect/>
          </a:stretch>
        </p:blipFill>
        <p:spPr>
          <a:xfrm>
            <a:off x="4613374" y="1062829"/>
            <a:ext cx="1964232" cy="1345522"/>
          </a:xfrm>
          <a:prstGeom prst="rect">
            <a:avLst/>
          </a:prstGeom>
        </p:spPr>
      </p:pic>
      <p:sp>
        <p:nvSpPr>
          <p:cNvPr id="32" name="TextBox 31"/>
          <p:cNvSpPr txBox="1"/>
          <p:nvPr/>
        </p:nvSpPr>
        <p:spPr>
          <a:xfrm>
            <a:off x="15378" y="5007375"/>
            <a:ext cx="2492096" cy="584775"/>
          </a:xfrm>
          <a:prstGeom prst="rect">
            <a:avLst/>
          </a:prstGeom>
          <a:solidFill>
            <a:schemeClr val="tx2">
              <a:lumMod val="20000"/>
              <a:lumOff val="80000"/>
            </a:schemeClr>
          </a:solidFill>
        </p:spPr>
        <p:txBody>
          <a:bodyPr wrap="square" rtlCol="0">
            <a:spAutoFit/>
          </a:bodyPr>
          <a:lstStyle/>
          <a:p>
            <a:pPr algn="just"/>
            <a:r>
              <a:rPr lang="en-GB" sz="800" dirty="0"/>
              <a:t>Select the file and click on the share button (which is represented by a tiny icon of a man with a plus sign or by the word share). A sharing panel will come up, providing you with many sharing options. </a:t>
            </a:r>
            <a:endParaRPr lang="en-GB" sz="800" dirty="0"/>
          </a:p>
        </p:txBody>
      </p:sp>
      <p:sp>
        <p:nvSpPr>
          <p:cNvPr id="34" name="TextBox 33"/>
          <p:cNvSpPr txBox="1"/>
          <p:nvPr/>
        </p:nvSpPr>
        <p:spPr>
          <a:xfrm>
            <a:off x="4764439" y="2483521"/>
            <a:ext cx="2036188" cy="276999"/>
          </a:xfrm>
          <a:prstGeom prst="rect">
            <a:avLst/>
          </a:prstGeom>
          <a:solidFill>
            <a:schemeClr val="accent5">
              <a:lumMod val="20000"/>
              <a:lumOff val="80000"/>
            </a:schemeClr>
          </a:solidFill>
        </p:spPr>
        <p:txBody>
          <a:bodyPr wrap="square" rtlCol="0">
            <a:spAutoFit/>
          </a:bodyPr>
          <a:lstStyle/>
          <a:p>
            <a:pPr algn="ctr"/>
            <a:r>
              <a:rPr lang="en-GB" sz="1200" b="1" dirty="0"/>
              <a:t>6. Send or copy the  link</a:t>
            </a:r>
            <a:endParaRPr lang="en-US" sz="1000" b="1" dirty="0"/>
          </a:p>
        </p:txBody>
      </p:sp>
      <p:sp>
        <p:nvSpPr>
          <p:cNvPr id="35" name="TextBox 34"/>
          <p:cNvSpPr txBox="1"/>
          <p:nvPr/>
        </p:nvSpPr>
        <p:spPr>
          <a:xfrm>
            <a:off x="4001553" y="4609520"/>
            <a:ext cx="2382454" cy="276999"/>
          </a:xfrm>
          <a:prstGeom prst="rect">
            <a:avLst/>
          </a:prstGeom>
          <a:solidFill>
            <a:schemeClr val="accent5">
              <a:lumMod val="20000"/>
              <a:lumOff val="80000"/>
            </a:schemeClr>
          </a:solidFill>
        </p:spPr>
        <p:txBody>
          <a:bodyPr wrap="square" rtlCol="0">
            <a:spAutoFit/>
          </a:bodyPr>
          <a:lstStyle/>
          <a:p>
            <a:pPr algn="ctr"/>
            <a:r>
              <a:rPr lang="en-GB" sz="1200" b="1" dirty="0"/>
              <a:t>4. Choose sharing permissions</a:t>
            </a:r>
            <a:endParaRPr lang="en-US" sz="1000" b="1" dirty="0"/>
          </a:p>
        </p:txBody>
      </p:sp>
      <p:sp>
        <p:nvSpPr>
          <p:cNvPr id="38" name="TextBox 37"/>
          <p:cNvSpPr txBox="1"/>
          <p:nvPr/>
        </p:nvSpPr>
        <p:spPr>
          <a:xfrm>
            <a:off x="3593578" y="4886519"/>
            <a:ext cx="2188956" cy="1815882"/>
          </a:xfrm>
          <a:prstGeom prst="rect">
            <a:avLst/>
          </a:prstGeom>
          <a:solidFill>
            <a:schemeClr val="tx2">
              <a:lumMod val="20000"/>
              <a:lumOff val="80000"/>
            </a:schemeClr>
          </a:solidFill>
        </p:spPr>
        <p:txBody>
          <a:bodyPr wrap="square" rtlCol="0">
            <a:spAutoFit/>
          </a:bodyPr>
          <a:lstStyle/>
          <a:p>
            <a:pPr algn="just"/>
            <a:r>
              <a:rPr lang="en-GB" sz="1000" dirty="0"/>
              <a:t>On the sharing panel, you can personalise the viewers and editors of the file. To decide who can edit the file, or whether people want to edit, view the file only or make it such that only specified individuals can view the file, the dropdown menu in the permissions can be clicked (this generally says Anyone with the link can edit). There is also the ability to set an expiration or a password date. </a:t>
            </a:r>
            <a:endParaRPr lang="en-GB" sz="1000" dirty="0"/>
          </a:p>
          <a:p>
            <a:pPr algn="just"/>
            <a:endParaRPr lang="en-US" sz="200" dirty="0"/>
          </a:p>
        </p:txBody>
      </p:sp>
      <p:pic>
        <p:nvPicPr>
          <p:cNvPr id="25" name="Picture 24"/>
          <p:cNvPicPr>
            <a:picLocks noChangeAspect="1"/>
          </p:cNvPicPr>
          <p:nvPr/>
        </p:nvPicPr>
        <p:blipFill>
          <a:blip r:embed="rId2"/>
          <a:stretch>
            <a:fillRect/>
          </a:stretch>
        </p:blipFill>
        <p:spPr>
          <a:xfrm>
            <a:off x="-15340" y="3609126"/>
            <a:ext cx="1749213" cy="1205693"/>
          </a:xfrm>
          <a:prstGeom prst="rect">
            <a:avLst/>
          </a:prstGeom>
        </p:spPr>
      </p:pic>
      <p:pic>
        <p:nvPicPr>
          <p:cNvPr id="39" name="Picture 38"/>
          <p:cNvPicPr>
            <a:picLocks noChangeAspect="1"/>
          </p:cNvPicPr>
          <p:nvPr/>
        </p:nvPicPr>
        <p:blipFill>
          <a:blip r:embed="rId3"/>
          <a:stretch>
            <a:fillRect/>
          </a:stretch>
        </p:blipFill>
        <p:spPr>
          <a:xfrm>
            <a:off x="2249493" y="3772321"/>
            <a:ext cx="2775880" cy="849943"/>
          </a:xfrm>
          <a:prstGeom prst="rect">
            <a:avLst/>
          </a:prstGeom>
        </p:spPr>
      </p:pic>
      <p:pic>
        <p:nvPicPr>
          <p:cNvPr id="40" name="Picture 39"/>
          <p:cNvPicPr>
            <a:picLocks noChangeAspect="1"/>
          </p:cNvPicPr>
          <p:nvPr/>
        </p:nvPicPr>
        <p:blipFill>
          <a:blip r:embed="rId4"/>
          <a:stretch>
            <a:fillRect/>
          </a:stretch>
        </p:blipFill>
        <p:spPr>
          <a:xfrm>
            <a:off x="15136" y="5580320"/>
            <a:ext cx="3510908" cy="1277680"/>
          </a:xfrm>
          <a:prstGeom prst="rect">
            <a:avLst/>
          </a:prstGeom>
        </p:spPr>
      </p:pic>
      <p:pic>
        <p:nvPicPr>
          <p:cNvPr id="43" name="Picture 42"/>
          <p:cNvPicPr>
            <a:picLocks noChangeAspect="1"/>
          </p:cNvPicPr>
          <p:nvPr/>
        </p:nvPicPr>
        <p:blipFill>
          <a:blip r:embed="rId5"/>
          <a:stretch>
            <a:fillRect/>
          </a:stretch>
        </p:blipFill>
        <p:spPr>
          <a:xfrm>
            <a:off x="5791244" y="4933658"/>
            <a:ext cx="1425986" cy="976546"/>
          </a:xfrm>
          <a:prstGeom prst="rect">
            <a:avLst/>
          </a:prstGeom>
        </p:spPr>
      </p:pic>
      <p:pic>
        <p:nvPicPr>
          <p:cNvPr id="44" name="Picture 43"/>
          <p:cNvPicPr>
            <a:picLocks noChangeAspect="1"/>
          </p:cNvPicPr>
          <p:nvPr/>
        </p:nvPicPr>
        <p:blipFill>
          <a:blip r:embed="rId6"/>
          <a:stretch>
            <a:fillRect/>
          </a:stretch>
        </p:blipFill>
        <p:spPr>
          <a:xfrm>
            <a:off x="7377125" y="1690928"/>
            <a:ext cx="1606977" cy="1111318"/>
          </a:xfrm>
          <a:prstGeom prst="rect">
            <a:avLst/>
          </a:prstGeom>
        </p:spPr>
      </p:pic>
      <p:pic>
        <p:nvPicPr>
          <p:cNvPr id="45" name="Picture 44"/>
          <p:cNvPicPr>
            <a:picLocks noChangeAspect="1"/>
          </p:cNvPicPr>
          <p:nvPr/>
        </p:nvPicPr>
        <p:blipFill>
          <a:blip r:embed="rId7"/>
          <a:stretch>
            <a:fillRect/>
          </a:stretch>
        </p:blipFill>
        <p:spPr>
          <a:xfrm>
            <a:off x="5040696" y="4018723"/>
            <a:ext cx="2260259" cy="567228"/>
          </a:xfrm>
          <a:prstGeom prst="rect">
            <a:avLst/>
          </a:prstGeom>
        </p:spPr>
      </p:pic>
      <p:pic>
        <p:nvPicPr>
          <p:cNvPr id="46" name="Picture 45"/>
          <p:cNvPicPr>
            <a:picLocks noChangeAspect="1"/>
          </p:cNvPicPr>
          <p:nvPr/>
        </p:nvPicPr>
        <p:blipFill>
          <a:blip r:embed="rId8"/>
          <a:stretch>
            <a:fillRect/>
          </a:stretch>
        </p:blipFill>
        <p:spPr>
          <a:xfrm>
            <a:off x="7344494" y="3162114"/>
            <a:ext cx="1764203" cy="1103396"/>
          </a:xfrm>
          <a:prstGeom prst="rect">
            <a:avLst/>
          </a:prstGeom>
        </p:spPr>
      </p:pic>
      <p:pic>
        <p:nvPicPr>
          <p:cNvPr id="47" name="Picture 46"/>
          <p:cNvPicPr>
            <a:picLocks noChangeAspect="1"/>
          </p:cNvPicPr>
          <p:nvPr/>
        </p:nvPicPr>
        <p:blipFill>
          <a:blip r:embed="rId9"/>
          <a:stretch>
            <a:fillRect/>
          </a:stretch>
        </p:blipFill>
        <p:spPr>
          <a:xfrm>
            <a:off x="6054467" y="5890639"/>
            <a:ext cx="3017842" cy="967361"/>
          </a:xfrm>
          <a:prstGeom prst="rect">
            <a:avLst/>
          </a:prstGeom>
        </p:spPr>
      </p:pic>
      <p:pic>
        <p:nvPicPr>
          <p:cNvPr id="48" name="Picture 47"/>
          <p:cNvPicPr>
            <a:picLocks noChangeAspect="1"/>
          </p:cNvPicPr>
          <p:nvPr/>
        </p:nvPicPr>
        <p:blipFill>
          <a:blip r:embed="rId10"/>
          <a:stretch>
            <a:fillRect/>
          </a:stretch>
        </p:blipFill>
        <p:spPr>
          <a:xfrm>
            <a:off x="726955" y="2724040"/>
            <a:ext cx="1488346" cy="842127"/>
          </a:xfrm>
          <a:prstGeom prst="rect">
            <a:avLst/>
          </a:prstGeom>
        </p:spPr>
      </p:pic>
      <p:pic>
        <p:nvPicPr>
          <p:cNvPr id="49" name="Picture 48"/>
          <p:cNvPicPr>
            <a:picLocks noChangeAspect="1"/>
          </p:cNvPicPr>
          <p:nvPr/>
        </p:nvPicPr>
        <p:blipFill>
          <a:blip r:embed="rId11"/>
          <a:stretch>
            <a:fillRect/>
          </a:stretch>
        </p:blipFill>
        <p:spPr>
          <a:xfrm>
            <a:off x="2474604" y="4787489"/>
            <a:ext cx="1110264" cy="77017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2605</Words>
  <Application>WPS Presentation</Application>
  <PresentationFormat>On-screen Show (4:3)</PresentationFormat>
  <Paragraphs>41</Paragraphs>
  <Slides>1</Slides>
  <Notes>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vt:i4>
      </vt:variant>
    </vt:vector>
  </HeadingPairs>
  <TitlesOfParts>
    <vt:vector size="8" baseType="lpstr">
      <vt:lpstr>Arial</vt:lpstr>
      <vt:lpstr>SimSun</vt:lpstr>
      <vt:lpstr>Wingdings</vt:lpstr>
      <vt:lpstr>Calibri</vt:lpstr>
      <vt:lpstr>Microsoft YaHei</vt:lpstr>
      <vt:lpstr>Arial Unicode MS</vt:lpstr>
      <vt:lpstr>Office Theme</vt:lpstr>
      <vt:lpstr>Digital Skills Name: ID No:</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Richard Eshilache</cp:lastModifiedBy>
  <cp:revision>2</cp:revision>
  <dcterms:created xsi:type="dcterms:W3CDTF">2023-03-02T11:06:00Z</dcterms:created>
  <dcterms:modified xsi:type="dcterms:W3CDTF">2025-08-15T08:04:37Z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EDE818BA8DAA43BF8A8F5A245686B9AE_13</vt:lpwstr>
  </property>
  <property fmtid="{D5CDD505-2E9C-101B-9397-08002B2CF9AE}" pid="3" name="KSOProductBuildVer">
    <vt:lpwstr>1033-12.2.0.21931</vt:lpwstr>
  </property>
</Properties>
</file>