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3"/>
  </p:notesMasterIdLst>
  <p:sldIdLst>
    <p:sldId id="256" r:id="rId5"/>
    <p:sldId id="257" r:id="rId6"/>
    <p:sldId id="260" r:id="rId7"/>
    <p:sldId id="650" r:id="rId8"/>
    <p:sldId id="645" r:id="rId9"/>
    <p:sldId id="266" r:id="rId10"/>
    <p:sldId id="538" r:id="rId11"/>
    <p:sldId id="349" r:id="rId12"/>
    <p:sldId id="467" r:id="rId13"/>
    <p:sldId id="648" r:id="rId14"/>
    <p:sldId id="649" r:id="rId15"/>
    <p:sldId id="286" r:id="rId16"/>
    <p:sldId id="379" r:id="rId17"/>
    <p:sldId id="337" r:id="rId18"/>
    <p:sldId id="426" r:id="rId19"/>
    <p:sldId id="341" r:id="rId20"/>
    <p:sldId id="343" r:id="rId21"/>
    <p:sldId id="363" r:id="rId22"/>
    <p:sldId id="421" r:id="rId23"/>
    <p:sldId id="264" r:id="rId24"/>
    <p:sldId id="424" r:id="rId25"/>
    <p:sldId id="268" r:id="rId26"/>
    <p:sldId id="261" r:id="rId27"/>
    <p:sldId id="324" r:id="rId28"/>
    <p:sldId id="357" r:id="rId29"/>
    <p:sldId id="282" r:id="rId30"/>
    <p:sldId id="383" r:id="rId31"/>
    <p:sldId id="651" r:id="rId32"/>
  </p:sldIdLst>
  <p:sldSz cx="12192000" cy="6858000"/>
  <p:notesSz cx="6858000" cy="9144000"/>
  <p:custDataLst>
    <p:tags r:id="rId3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F0F0"/>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8E2A59-B814-4D28-AFD0-76A8F7CAFDCC}" v="2" dt="2025-09-18T13:56:34.1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1486" autoAdjust="0"/>
  </p:normalViewPr>
  <p:slideViewPr>
    <p:cSldViewPr snapToGrid="0" showGuides="1">
      <p:cViewPr varScale="1">
        <p:scale>
          <a:sx n="101" d="100"/>
          <a:sy n="101" d="100"/>
        </p:scale>
        <p:origin x="936" y="10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85" d="100"/>
          <a:sy n="85" d="100"/>
        </p:scale>
        <p:origin x="2952"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21" Type="http://schemas.openxmlformats.org/officeDocument/2006/relationships/slide" Target="slides/slide17.xml"/><Relationship Id="rId34" Type="http://schemas.openxmlformats.org/officeDocument/2006/relationships/tags" Target="tags/tag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nnie Davage" userId="f0451772-7718-4457-a9fb-8c630536f195" providerId="ADAL" clId="{C07229C7-319E-4924-AAEF-884F0B67349C}"/>
    <pc:docChg chg="undo custSel addSld delSld modSld">
      <pc:chgData name="Connie Davage" userId="f0451772-7718-4457-a9fb-8c630536f195" providerId="ADAL" clId="{C07229C7-319E-4924-AAEF-884F0B67349C}" dt="2025-09-16T14:21:24.121" v="194" actId="729"/>
      <pc:docMkLst>
        <pc:docMk/>
      </pc:docMkLst>
      <pc:sldChg chg="addSp delSp modSp add mod">
        <pc:chgData name="Connie Davage" userId="f0451772-7718-4457-a9fb-8c630536f195" providerId="ADAL" clId="{C07229C7-319E-4924-AAEF-884F0B67349C}" dt="2025-09-16T14:00:06.705" v="187" actId="20577"/>
        <pc:sldMkLst>
          <pc:docMk/>
          <pc:sldMk cId="3424395403" sldId="261"/>
        </pc:sldMkLst>
        <pc:spChg chg="mod">
          <ac:chgData name="Connie Davage" userId="f0451772-7718-4457-a9fb-8c630536f195" providerId="ADAL" clId="{C07229C7-319E-4924-AAEF-884F0B67349C}" dt="2025-09-16T14:00:06.705" v="187" actId="20577"/>
          <ac:spMkLst>
            <pc:docMk/>
            <pc:sldMk cId="3424395403" sldId="261"/>
            <ac:spMk id="2" creationId="{2BBF5233-6D12-89EF-92D7-CAA397EC501B}"/>
          </ac:spMkLst>
        </pc:spChg>
        <pc:spChg chg="add mod">
          <ac:chgData name="Connie Davage" userId="f0451772-7718-4457-a9fb-8c630536f195" providerId="ADAL" clId="{C07229C7-319E-4924-AAEF-884F0B67349C}" dt="2025-09-16T13:16:40.198" v="40" actId="1582"/>
          <ac:spMkLst>
            <pc:docMk/>
            <pc:sldMk cId="3424395403" sldId="261"/>
            <ac:spMk id="4" creationId="{A5B45C12-44B3-F828-0A85-ADB0FD4B6464}"/>
          </ac:spMkLst>
        </pc:spChg>
        <pc:spChg chg="add mod">
          <ac:chgData name="Connie Davage" userId="f0451772-7718-4457-a9fb-8c630536f195" providerId="ADAL" clId="{C07229C7-319E-4924-AAEF-884F0B67349C}" dt="2025-09-16T13:16:33.695" v="37" actId="1582"/>
          <ac:spMkLst>
            <pc:docMk/>
            <pc:sldMk cId="3424395403" sldId="261"/>
            <ac:spMk id="5" creationId="{26E8D8C4-9265-60BC-E8C2-851E2EB8310A}"/>
          </ac:spMkLst>
        </pc:spChg>
        <pc:spChg chg="add mod">
          <ac:chgData name="Connie Davage" userId="f0451772-7718-4457-a9fb-8c630536f195" providerId="ADAL" clId="{C07229C7-319E-4924-AAEF-884F0B67349C}" dt="2025-09-16T13:16:27.405" v="34" actId="1582"/>
          <ac:spMkLst>
            <pc:docMk/>
            <pc:sldMk cId="3424395403" sldId="261"/>
            <ac:spMk id="6" creationId="{976E79B5-B2B3-9A7C-FBF0-9BBFB34C9AC5}"/>
          </ac:spMkLst>
        </pc:spChg>
      </pc:sldChg>
      <pc:sldChg chg="mod modShow">
        <pc:chgData name="Connie Davage" userId="f0451772-7718-4457-a9fb-8c630536f195" providerId="ADAL" clId="{C07229C7-319E-4924-AAEF-884F0B67349C}" dt="2025-09-16T14:21:24.121" v="194" actId="729"/>
        <pc:sldMkLst>
          <pc:docMk/>
          <pc:sldMk cId="4182828429" sldId="286"/>
        </pc:sldMkLst>
      </pc:sldChg>
      <pc:sldChg chg="addSp delSp modSp add mod modNotesTx">
        <pc:chgData name="Connie Davage" userId="f0451772-7718-4457-a9fb-8c630536f195" providerId="ADAL" clId="{C07229C7-319E-4924-AAEF-884F0B67349C}" dt="2025-09-16T14:00:17.508" v="191" actId="20577"/>
        <pc:sldMkLst>
          <pc:docMk/>
          <pc:sldMk cId="2108354222" sldId="324"/>
        </pc:sldMkLst>
        <pc:spChg chg="mod">
          <ac:chgData name="Connie Davage" userId="f0451772-7718-4457-a9fb-8c630536f195" providerId="ADAL" clId="{C07229C7-319E-4924-AAEF-884F0B67349C}" dt="2025-09-16T14:00:17.508" v="191" actId="20577"/>
          <ac:spMkLst>
            <pc:docMk/>
            <pc:sldMk cId="2108354222" sldId="324"/>
            <ac:spMk id="2" creationId="{6DF7B67F-887A-3361-1BFC-7A70E1DC4ADC}"/>
          </ac:spMkLst>
        </pc:spChg>
        <pc:spChg chg="add mod">
          <ac:chgData name="Connie Davage" userId="f0451772-7718-4457-a9fb-8c630536f195" providerId="ADAL" clId="{C07229C7-319E-4924-AAEF-884F0B67349C}" dt="2025-09-16T13:18:09.332" v="56" actId="1582"/>
          <ac:spMkLst>
            <pc:docMk/>
            <pc:sldMk cId="2108354222" sldId="324"/>
            <ac:spMk id="3" creationId="{6163FD57-8397-8CF1-52F7-ED5C40CD546D}"/>
          </ac:spMkLst>
        </pc:spChg>
        <pc:spChg chg="add mod">
          <ac:chgData name="Connie Davage" userId="f0451772-7718-4457-a9fb-8c630536f195" providerId="ADAL" clId="{C07229C7-319E-4924-AAEF-884F0B67349C}" dt="2025-09-16T13:18:02.661" v="53" actId="1582"/>
          <ac:spMkLst>
            <pc:docMk/>
            <pc:sldMk cId="2108354222" sldId="324"/>
            <ac:spMk id="5" creationId="{095585F8-3105-E26C-229D-FF0C1706691A}"/>
          </ac:spMkLst>
        </pc:spChg>
        <pc:spChg chg="add mod">
          <ac:chgData name="Connie Davage" userId="f0451772-7718-4457-a9fb-8c630536f195" providerId="ADAL" clId="{C07229C7-319E-4924-AAEF-884F0B67349C}" dt="2025-09-16T13:17:49.422" v="47" actId="1582"/>
          <ac:spMkLst>
            <pc:docMk/>
            <pc:sldMk cId="2108354222" sldId="324"/>
            <ac:spMk id="6" creationId="{797F6C16-DB94-A158-8080-07875ED30F5C}"/>
          </ac:spMkLst>
        </pc:spChg>
        <pc:spChg chg="add mod">
          <ac:chgData name="Connie Davage" userId="f0451772-7718-4457-a9fb-8c630536f195" providerId="ADAL" clId="{C07229C7-319E-4924-AAEF-884F0B67349C}" dt="2025-09-16T13:17:56.005" v="50" actId="1582"/>
          <ac:spMkLst>
            <pc:docMk/>
            <pc:sldMk cId="2108354222" sldId="324"/>
            <ac:spMk id="8" creationId="{2C1DB8DF-75DC-9BE3-5CD1-F410BE0E2382}"/>
          </ac:spMkLst>
        </pc:spChg>
        <pc:picChg chg="mod">
          <ac:chgData name="Connie Davage" userId="f0451772-7718-4457-a9fb-8c630536f195" providerId="ADAL" clId="{C07229C7-319E-4924-AAEF-884F0B67349C}" dt="2025-09-16T13:14:15.043" v="22" actId="1076"/>
          <ac:picMkLst>
            <pc:docMk/>
            <pc:sldMk cId="2108354222" sldId="324"/>
            <ac:picMk id="7" creationId="{35323C41-7D2A-D50C-7073-2963B141EE10}"/>
          </ac:picMkLst>
        </pc:picChg>
        <pc:picChg chg="add del mod">
          <ac:chgData name="Connie Davage" userId="f0451772-7718-4457-a9fb-8c630536f195" providerId="ADAL" clId="{C07229C7-319E-4924-AAEF-884F0B67349C}" dt="2025-09-16T13:14:08.858" v="19" actId="1076"/>
          <ac:picMkLst>
            <pc:docMk/>
            <pc:sldMk cId="2108354222" sldId="324"/>
            <ac:picMk id="15" creationId="{B219444F-174E-8072-D8F7-93FA295A8EF8}"/>
          </ac:picMkLst>
        </pc:picChg>
      </pc:sldChg>
      <pc:sldChg chg="del">
        <pc:chgData name="Connie Davage" userId="f0451772-7718-4457-a9fb-8c630536f195" providerId="ADAL" clId="{C07229C7-319E-4924-AAEF-884F0B67349C}" dt="2025-09-16T13:57:31.438" v="180" actId="47"/>
        <pc:sldMkLst>
          <pc:docMk/>
          <pc:sldMk cId="794485092" sldId="348"/>
        </pc:sldMkLst>
      </pc:sldChg>
      <pc:sldChg chg="modNotesTx">
        <pc:chgData name="Connie Davage" userId="f0451772-7718-4457-a9fb-8c630536f195" providerId="ADAL" clId="{C07229C7-319E-4924-AAEF-884F0B67349C}" dt="2025-09-16T13:20:13.426" v="148" actId="20577"/>
        <pc:sldMkLst>
          <pc:docMk/>
          <pc:sldMk cId="1087407634" sldId="357"/>
        </pc:sldMkLst>
      </pc:sldChg>
      <pc:sldChg chg="add">
        <pc:chgData name="Connie Davage" userId="f0451772-7718-4457-a9fb-8c630536f195" providerId="ADAL" clId="{C07229C7-319E-4924-AAEF-884F0B67349C}" dt="2025-09-16T14:21:19.788" v="193"/>
        <pc:sldMkLst>
          <pc:docMk/>
          <pc:sldMk cId="4128699949" sldId="379"/>
        </pc:sldMkLst>
      </pc:sldChg>
      <pc:sldChg chg="modSp mod">
        <pc:chgData name="Connie Davage" userId="f0451772-7718-4457-a9fb-8c630536f195" providerId="ADAL" clId="{C07229C7-319E-4924-AAEF-884F0B67349C}" dt="2025-09-16T13:11:58.091" v="13" actId="20577"/>
        <pc:sldMkLst>
          <pc:docMk/>
          <pc:sldMk cId="3203692167" sldId="383"/>
        </pc:sldMkLst>
        <pc:spChg chg="mod">
          <ac:chgData name="Connie Davage" userId="f0451772-7718-4457-a9fb-8c630536f195" providerId="ADAL" clId="{C07229C7-319E-4924-AAEF-884F0B67349C}" dt="2025-09-16T13:11:58.091" v="13" actId="20577"/>
          <ac:spMkLst>
            <pc:docMk/>
            <pc:sldMk cId="3203692167" sldId="383"/>
            <ac:spMk id="3" creationId="{00000000-0000-0000-0000-000000000000}"/>
          </ac:spMkLst>
        </pc:spChg>
      </pc:sldChg>
      <pc:sldChg chg="delSp mod delAnim">
        <pc:chgData name="Connie Davage" userId="f0451772-7718-4457-a9fb-8c630536f195" providerId="ADAL" clId="{C07229C7-319E-4924-AAEF-884F0B67349C}" dt="2025-09-16T13:10:29.890" v="0" actId="478"/>
        <pc:sldMkLst>
          <pc:docMk/>
          <pc:sldMk cId="2292075788" sldId="424"/>
        </pc:sldMkLst>
      </pc:sldChg>
      <pc:sldChg chg="addSp delSp modSp add mod">
        <pc:chgData name="Connie Davage" userId="f0451772-7718-4457-a9fb-8c630536f195" providerId="ADAL" clId="{C07229C7-319E-4924-AAEF-884F0B67349C}" dt="2025-09-16T13:57:08.069" v="178" actId="14100"/>
        <pc:sldMkLst>
          <pc:docMk/>
          <pc:sldMk cId="3802832830" sldId="648"/>
        </pc:sldMkLst>
        <pc:spChg chg="add mod">
          <ac:chgData name="Connie Davage" userId="f0451772-7718-4457-a9fb-8c630536f195" providerId="ADAL" clId="{C07229C7-319E-4924-AAEF-884F0B67349C}" dt="2025-09-16T13:55:57.816" v="169" actId="1076"/>
          <ac:spMkLst>
            <pc:docMk/>
            <pc:sldMk cId="3802832830" sldId="648"/>
            <ac:spMk id="6" creationId="{B98001BB-784B-6599-526B-3E188EEC4743}"/>
          </ac:spMkLst>
        </pc:spChg>
        <pc:spChg chg="add mod">
          <ac:chgData name="Connie Davage" userId="f0451772-7718-4457-a9fb-8c630536f195" providerId="ADAL" clId="{C07229C7-319E-4924-AAEF-884F0B67349C}" dt="2025-09-16T13:55:49.175" v="168" actId="14100"/>
          <ac:spMkLst>
            <pc:docMk/>
            <pc:sldMk cId="3802832830" sldId="648"/>
            <ac:spMk id="10" creationId="{3D2BE6F4-E27C-00CC-58E5-BA34AB573480}"/>
          </ac:spMkLst>
        </pc:spChg>
        <pc:spChg chg="add mod">
          <ac:chgData name="Connie Davage" userId="f0451772-7718-4457-a9fb-8c630536f195" providerId="ADAL" clId="{C07229C7-319E-4924-AAEF-884F0B67349C}" dt="2025-09-16T13:56:43.082" v="176" actId="1076"/>
          <ac:spMkLst>
            <pc:docMk/>
            <pc:sldMk cId="3802832830" sldId="648"/>
            <ac:spMk id="12" creationId="{8C169A24-0EC9-B81F-5AE4-82FA8E05AB34}"/>
          </ac:spMkLst>
        </pc:spChg>
        <pc:picChg chg="add mod">
          <ac:chgData name="Connie Davage" userId="f0451772-7718-4457-a9fb-8c630536f195" providerId="ADAL" clId="{C07229C7-319E-4924-AAEF-884F0B67349C}" dt="2025-09-16T13:57:08.069" v="178" actId="14100"/>
          <ac:picMkLst>
            <pc:docMk/>
            <pc:sldMk cId="3802832830" sldId="648"/>
            <ac:picMk id="4" creationId="{0E25A1EA-F495-F0E6-2AFA-24DE279767BB}"/>
          </ac:picMkLst>
        </pc:picChg>
      </pc:sldChg>
      <pc:sldChg chg="addSp delSp modSp add mod">
        <pc:chgData name="Connie Davage" userId="f0451772-7718-4457-a9fb-8c630536f195" providerId="ADAL" clId="{C07229C7-319E-4924-AAEF-884F0B67349C}" dt="2025-09-16T13:58:36.861" v="183" actId="1076"/>
        <pc:sldMkLst>
          <pc:docMk/>
          <pc:sldMk cId="1393361949" sldId="649"/>
        </pc:sldMkLst>
        <pc:spChg chg="add mod">
          <ac:chgData name="Connie Davage" userId="f0451772-7718-4457-a9fb-8c630536f195" providerId="ADAL" clId="{C07229C7-319E-4924-AAEF-884F0B67349C}" dt="2025-09-16T13:58:36.861" v="183" actId="1076"/>
          <ac:spMkLst>
            <pc:docMk/>
            <pc:sldMk cId="1393361949" sldId="649"/>
            <ac:spMk id="3" creationId="{6CBF6F4B-2AD1-8249-2DC7-4D688ED2F1AE}"/>
          </ac:spMkLst>
        </pc:spChg>
      </pc:sldChg>
      <pc:sldChg chg="add">
        <pc:chgData name="Connie Davage" userId="f0451772-7718-4457-a9fb-8c630536f195" providerId="ADAL" clId="{C07229C7-319E-4924-AAEF-884F0B67349C}" dt="2025-09-16T14:03:12.618" v="192"/>
        <pc:sldMkLst>
          <pc:docMk/>
          <pc:sldMk cId="2168029520" sldId="650"/>
        </pc:sldMkLst>
      </pc:sldChg>
    </pc:docChg>
  </pc:docChgLst>
  <pc:docChgLst>
    <pc:chgData name="Connie Davage" userId="f0451772-7718-4457-a9fb-8c630536f195" providerId="ADAL" clId="{F20E8E7F-2F94-429B-8AE9-2F9313D873A1}"/>
    <pc:docChg chg="custSel addSld delSld modSld sldOrd">
      <pc:chgData name="Connie Davage" userId="f0451772-7718-4457-a9fb-8c630536f195" providerId="ADAL" clId="{F20E8E7F-2F94-429B-8AE9-2F9313D873A1}" dt="2025-08-08T08:54:57.587" v="2309"/>
      <pc:docMkLst>
        <pc:docMk/>
      </pc:docMkLst>
      <pc:sldChg chg="modNotesTx">
        <pc:chgData name="Connie Davage" userId="f0451772-7718-4457-a9fb-8c630536f195" providerId="ADAL" clId="{F20E8E7F-2F94-429B-8AE9-2F9313D873A1}" dt="2025-08-05T14:10:47.178" v="99" actId="20577"/>
        <pc:sldMkLst>
          <pc:docMk/>
          <pc:sldMk cId="3174474590" sldId="257"/>
        </pc:sldMkLst>
      </pc:sldChg>
      <pc:sldChg chg="delSp modSp add mod">
        <pc:chgData name="Connie Davage" userId="f0451772-7718-4457-a9fb-8c630536f195" providerId="ADAL" clId="{F20E8E7F-2F94-429B-8AE9-2F9313D873A1}" dt="2025-08-06T15:05:46.263" v="1014" actId="1076"/>
        <pc:sldMkLst>
          <pc:docMk/>
          <pc:sldMk cId="889943752" sldId="264"/>
        </pc:sldMkLst>
      </pc:sldChg>
      <pc:sldChg chg="addSp delSp modSp add mod delAnim">
        <pc:chgData name="Connie Davage" userId="f0451772-7718-4457-a9fb-8c630536f195" providerId="ADAL" clId="{F20E8E7F-2F94-429B-8AE9-2F9313D873A1}" dt="2025-08-05T14:15:16.664" v="115" actId="1076"/>
        <pc:sldMkLst>
          <pc:docMk/>
          <pc:sldMk cId="4171895693" sldId="266"/>
        </pc:sldMkLst>
      </pc:sldChg>
      <pc:sldChg chg="addSp delSp modSp mod ord modShow modNotesTx">
        <pc:chgData name="Connie Davage" userId="f0451772-7718-4457-a9fb-8c630536f195" providerId="ADAL" clId="{F20E8E7F-2F94-429B-8AE9-2F9313D873A1}" dt="2025-08-07T09:23:51.634" v="2025" actId="20577"/>
        <pc:sldMkLst>
          <pc:docMk/>
          <pc:sldMk cId="1112344471" sldId="268"/>
        </pc:sldMkLst>
      </pc:sldChg>
      <pc:sldChg chg="addSp delSp modSp mod">
        <pc:chgData name="Connie Davage" userId="f0451772-7718-4457-a9fb-8c630536f195" providerId="ADAL" clId="{F20E8E7F-2F94-429B-8AE9-2F9313D873A1}" dt="2025-08-07T09:37:04.205" v="2228" actId="1076"/>
        <pc:sldMkLst>
          <pc:docMk/>
          <pc:sldMk cId="1885822486" sldId="282"/>
        </pc:sldMkLst>
      </pc:sldChg>
      <pc:sldChg chg="add">
        <pc:chgData name="Connie Davage" userId="f0451772-7718-4457-a9fb-8c630536f195" providerId="ADAL" clId="{F20E8E7F-2F94-429B-8AE9-2F9313D873A1}" dt="2025-08-06T09:39:11.455" v="188"/>
        <pc:sldMkLst>
          <pc:docMk/>
          <pc:sldMk cId="4182828429" sldId="286"/>
        </pc:sldMkLst>
      </pc:sldChg>
      <pc:sldChg chg="modNotesTx">
        <pc:chgData name="Connie Davage" userId="f0451772-7718-4457-a9fb-8c630536f195" providerId="ADAL" clId="{F20E8E7F-2F94-429B-8AE9-2F9313D873A1}" dt="2025-08-06T15:05:02.686" v="1013" actId="12"/>
        <pc:sldMkLst>
          <pc:docMk/>
          <pc:sldMk cId="2724386807" sldId="337"/>
        </pc:sldMkLst>
      </pc:sldChg>
      <pc:sldChg chg="mod modShow">
        <pc:chgData name="Connie Davage" userId="f0451772-7718-4457-a9fb-8c630536f195" providerId="ADAL" clId="{F20E8E7F-2F94-429B-8AE9-2F9313D873A1}" dt="2025-08-06T10:12:21.166" v="199" actId="729"/>
        <pc:sldMkLst>
          <pc:docMk/>
          <pc:sldMk cId="1234063496" sldId="339"/>
        </pc:sldMkLst>
      </pc:sldChg>
      <pc:sldChg chg="add">
        <pc:chgData name="Connie Davage" userId="f0451772-7718-4457-a9fb-8c630536f195" providerId="ADAL" clId="{F20E8E7F-2F94-429B-8AE9-2F9313D873A1}" dt="2025-08-08T08:54:57.587" v="2309"/>
        <pc:sldMkLst>
          <pc:docMk/>
          <pc:sldMk cId="794485092" sldId="348"/>
        </pc:sldMkLst>
      </pc:sldChg>
      <pc:sldChg chg="addSp delSp modSp mod delAnim">
        <pc:chgData name="Connie Davage" userId="f0451772-7718-4457-a9fb-8c630536f195" providerId="ADAL" clId="{F20E8E7F-2F94-429B-8AE9-2F9313D873A1}" dt="2025-08-08T08:53:48.038" v="2306" actId="20577"/>
        <pc:sldMkLst>
          <pc:docMk/>
          <pc:sldMk cId="7772754" sldId="349"/>
        </pc:sldMkLst>
      </pc:sldChg>
      <pc:sldChg chg="modNotesTx">
        <pc:chgData name="Connie Davage" userId="f0451772-7718-4457-a9fb-8c630536f195" providerId="ADAL" clId="{F20E8E7F-2F94-429B-8AE9-2F9313D873A1}" dt="2025-08-07T09:35:38.001" v="2223" actId="20577"/>
        <pc:sldMkLst>
          <pc:docMk/>
          <pc:sldMk cId="1087407634" sldId="357"/>
        </pc:sldMkLst>
      </pc:sldChg>
      <pc:sldChg chg="add del">
        <pc:chgData name="Connie Davage" userId="f0451772-7718-4457-a9fb-8c630536f195" providerId="ADAL" clId="{F20E8E7F-2F94-429B-8AE9-2F9313D873A1}" dt="2025-08-08T08:54:48.954" v="2308" actId="47"/>
        <pc:sldMkLst>
          <pc:docMk/>
          <pc:sldMk cId="3766868976" sldId="358"/>
        </pc:sldMkLst>
      </pc:sldChg>
      <pc:sldChg chg="ord modNotesTx">
        <pc:chgData name="Connie Davage" userId="f0451772-7718-4457-a9fb-8c630536f195" providerId="ADAL" clId="{F20E8E7F-2F94-429B-8AE9-2F9313D873A1}" dt="2025-08-06T15:47:59.831" v="1276" actId="20577"/>
        <pc:sldMkLst>
          <pc:docMk/>
          <pc:sldMk cId="2292075788" sldId="424"/>
        </pc:sldMkLst>
      </pc:sldChg>
      <pc:sldChg chg="del">
        <pc:chgData name="Connie Davage" userId="f0451772-7718-4457-a9fb-8c630536f195" providerId="ADAL" clId="{F20E8E7F-2F94-429B-8AE9-2F9313D873A1}" dt="2025-08-05T14:11:54.204" v="101" actId="47"/>
        <pc:sldMkLst>
          <pc:docMk/>
          <pc:sldMk cId="3980106750" sldId="425"/>
        </pc:sldMkLst>
      </pc:sldChg>
      <pc:sldChg chg="addSp delSp modSp add mod delAnim modAnim">
        <pc:chgData name="Connie Davage" userId="f0451772-7718-4457-a9fb-8c630536f195" providerId="ADAL" clId="{F20E8E7F-2F94-429B-8AE9-2F9313D873A1}" dt="2025-08-05T15:56:25.995" v="187"/>
        <pc:sldMkLst>
          <pc:docMk/>
          <pc:sldMk cId="3940910457" sldId="467"/>
        </pc:sldMkLst>
      </pc:sldChg>
      <pc:sldChg chg="add">
        <pc:chgData name="Connie Davage" userId="f0451772-7718-4457-a9fb-8c630536f195" providerId="ADAL" clId="{F20E8E7F-2F94-429B-8AE9-2F9313D873A1}" dt="2025-08-05T14:16:27.527" v="116"/>
        <pc:sldMkLst>
          <pc:docMk/>
          <pc:sldMk cId="2869653012" sldId="538"/>
        </pc:sldMkLst>
      </pc:sldChg>
      <pc:sldChg chg="mod modShow">
        <pc:chgData name="Connie Davage" userId="f0451772-7718-4457-a9fb-8c630536f195" providerId="ADAL" clId="{F20E8E7F-2F94-429B-8AE9-2F9313D873A1}" dt="2025-08-07T09:24:04.500" v="2026" actId="729"/>
        <pc:sldMkLst>
          <pc:docMk/>
          <pc:sldMk cId="3896100061" sldId="644"/>
        </pc:sldMkLst>
      </pc:sldChg>
      <pc:sldChg chg="add">
        <pc:chgData name="Connie Davage" userId="f0451772-7718-4457-a9fb-8c630536f195" providerId="ADAL" clId="{F20E8E7F-2F94-429B-8AE9-2F9313D873A1}" dt="2025-08-05T14:11:52.077" v="100"/>
        <pc:sldMkLst>
          <pc:docMk/>
          <pc:sldMk cId="2851693393" sldId="645"/>
        </pc:sldMkLst>
      </pc:sldChg>
      <pc:sldChg chg="addSp modSp new mod modShow">
        <pc:chgData name="Connie Davage" userId="f0451772-7718-4457-a9fb-8c630536f195" providerId="ADAL" clId="{F20E8E7F-2F94-429B-8AE9-2F9313D873A1}" dt="2025-08-07T08:30:21.562" v="1320" actId="729"/>
        <pc:sldMkLst>
          <pc:docMk/>
          <pc:sldMk cId="1074749650" sldId="646"/>
        </pc:sldMkLst>
      </pc:sldChg>
    </pc:docChg>
  </pc:docChgLst>
  <pc:docChgLst>
    <pc:chgData name="Connie Davage" userId="f0451772-7718-4457-a9fb-8c630536f195" providerId="ADAL" clId="{DC8E2A59-B814-4D28-AFD0-76A8F7CAFDCC}"/>
    <pc:docChg chg="addSld delSld modSld">
      <pc:chgData name="Connie Davage" userId="f0451772-7718-4457-a9fb-8c630536f195" providerId="ADAL" clId="{DC8E2A59-B814-4D28-AFD0-76A8F7CAFDCC}" dt="2025-09-18T13:56:34.111" v="18"/>
      <pc:docMkLst>
        <pc:docMk/>
      </pc:docMkLst>
      <pc:sldChg chg="modNotesTx">
        <pc:chgData name="Connie Davage" userId="f0451772-7718-4457-a9fb-8c630536f195" providerId="ADAL" clId="{DC8E2A59-B814-4D28-AFD0-76A8F7CAFDCC}" dt="2025-09-18T13:46:39.590" v="0" actId="6549"/>
        <pc:sldMkLst>
          <pc:docMk/>
          <pc:sldMk cId="3174474590" sldId="257"/>
        </pc:sldMkLst>
      </pc:sldChg>
      <pc:sldChg chg="modNotesTx">
        <pc:chgData name="Connie Davage" userId="f0451772-7718-4457-a9fb-8c630536f195" providerId="ADAL" clId="{DC8E2A59-B814-4D28-AFD0-76A8F7CAFDCC}" dt="2025-09-18T13:46:43.390" v="1" actId="6549"/>
        <pc:sldMkLst>
          <pc:docMk/>
          <pc:sldMk cId="633507270" sldId="260"/>
        </pc:sldMkLst>
      </pc:sldChg>
      <pc:sldChg chg="modNotesTx">
        <pc:chgData name="Connie Davage" userId="f0451772-7718-4457-a9fb-8c630536f195" providerId="ADAL" clId="{DC8E2A59-B814-4D28-AFD0-76A8F7CAFDCC}" dt="2025-09-18T13:48:17.939" v="9" actId="6549"/>
        <pc:sldMkLst>
          <pc:docMk/>
          <pc:sldMk cId="889943752" sldId="264"/>
        </pc:sldMkLst>
      </pc:sldChg>
      <pc:sldChg chg="modNotesTx">
        <pc:chgData name="Connie Davage" userId="f0451772-7718-4457-a9fb-8c630536f195" providerId="ADAL" clId="{DC8E2A59-B814-4D28-AFD0-76A8F7CAFDCC}" dt="2025-09-18T13:47:10.508" v="4" actId="6549"/>
        <pc:sldMkLst>
          <pc:docMk/>
          <pc:sldMk cId="4171895693" sldId="266"/>
        </pc:sldMkLst>
      </pc:sldChg>
      <pc:sldChg chg="modNotesTx">
        <pc:chgData name="Connie Davage" userId="f0451772-7718-4457-a9fb-8c630536f195" providerId="ADAL" clId="{DC8E2A59-B814-4D28-AFD0-76A8F7CAFDCC}" dt="2025-09-18T13:48:40.938" v="13" actId="6549"/>
        <pc:sldMkLst>
          <pc:docMk/>
          <pc:sldMk cId="1112344471" sldId="268"/>
        </pc:sldMkLst>
      </pc:sldChg>
      <pc:sldChg chg="modNotesTx">
        <pc:chgData name="Connie Davage" userId="f0451772-7718-4457-a9fb-8c630536f195" providerId="ADAL" clId="{DC8E2A59-B814-4D28-AFD0-76A8F7CAFDCC}" dt="2025-09-18T13:47:56.082" v="8" actId="6549"/>
        <pc:sldMkLst>
          <pc:docMk/>
          <pc:sldMk cId="2724386807" sldId="337"/>
        </pc:sldMkLst>
      </pc:sldChg>
      <pc:sldChg chg="del">
        <pc:chgData name="Connie Davage" userId="f0451772-7718-4457-a9fb-8c630536f195" providerId="ADAL" clId="{DC8E2A59-B814-4D28-AFD0-76A8F7CAFDCC}" dt="2025-09-18T13:48:22.855" v="10" actId="47"/>
        <pc:sldMkLst>
          <pc:docMk/>
          <pc:sldMk cId="1234063496" sldId="339"/>
        </pc:sldMkLst>
      </pc:sldChg>
      <pc:sldChg chg="modNotesTx">
        <pc:chgData name="Connie Davage" userId="f0451772-7718-4457-a9fb-8c630536f195" providerId="ADAL" clId="{DC8E2A59-B814-4D28-AFD0-76A8F7CAFDCC}" dt="2025-09-18T13:47:21.649" v="6" actId="6549"/>
        <pc:sldMkLst>
          <pc:docMk/>
          <pc:sldMk cId="7772754" sldId="349"/>
        </pc:sldMkLst>
      </pc:sldChg>
      <pc:sldChg chg="modNotesTx">
        <pc:chgData name="Connie Davage" userId="f0451772-7718-4457-a9fb-8c630536f195" providerId="ADAL" clId="{DC8E2A59-B814-4D28-AFD0-76A8F7CAFDCC}" dt="2025-09-18T13:48:58.084" v="15" actId="6549"/>
        <pc:sldMkLst>
          <pc:docMk/>
          <pc:sldMk cId="1087407634" sldId="357"/>
        </pc:sldMkLst>
      </pc:sldChg>
      <pc:sldChg chg="modNotesTx">
        <pc:chgData name="Connie Davage" userId="f0451772-7718-4457-a9fb-8c630536f195" providerId="ADAL" clId="{DC8E2A59-B814-4D28-AFD0-76A8F7CAFDCC}" dt="2025-09-18T13:48:31.345" v="11" actId="6549"/>
        <pc:sldMkLst>
          <pc:docMk/>
          <pc:sldMk cId="2292075788" sldId="424"/>
        </pc:sldMkLst>
      </pc:sldChg>
      <pc:sldChg chg="modNotesTx">
        <pc:chgData name="Connie Davage" userId="f0451772-7718-4457-a9fb-8c630536f195" providerId="ADAL" clId="{DC8E2A59-B814-4D28-AFD0-76A8F7CAFDCC}" dt="2025-09-18T13:47:28.993" v="7" actId="6549"/>
        <pc:sldMkLst>
          <pc:docMk/>
          <pc:sldMk cId="3940910457" sldId="467"/>
        </pc:sldMkLst>
      </pc:sldChg>
      <pc:sldChg chg="modNotesTx">
        <pc:chgData name="Connie Davage" userId="f0451772-7718-4457-a9fb-8c630536f195" providerId="ADAL" clId="{DC8E2A59-B814-4D28-AFD0-76A8F7CAFDCC}" dt="2025-09-18T13:47:18.246" v="5" actId="6549"/>
        <pc:sldMkLst>
          <pc:docMk/>
          <pc:sldMk cId="2869653012" sldId="538"/>
        </pc:sldMkLst>
      </pc:sldChg>
      <pc:sldChg chg="del">
        <pc:chgData name="Connie Davage" userId="f0451772-7718-4457-a9fb-8c630536f195" providerId="ADAL" clId="{DC8E2A59-B814-4D28-AFD0-76A8F7CAFDCC}" dt="2025-09-18T13:48:52.948" v="14" actId="47"/>
        <pc:sldMkLst>
          <pc:docMk/>
          <pc:sldMk cId="3896100061" sldId="644"/>
        </pc:sldMkLst>
      </pc:sldChg>
      <pc:sldChg chg="modNotesTx">
        <pc:chgData name="Connie Davage" userId="f0451772-7718-4457-a9fb-8c630536f195" providerId="ADAL" clId="{DC8E2A59-B814-4D28-AFD0-76A8F7CAFDCC}" dt="2025-09-18T13:47:02.520" v="3" actId="6549"/>
        <pc:sldMkLst>
          <pc:docMk/>
          <pc:sldMk cId="2851693393" sldId="645"/>
        </pc:sldMkLst>
      </pc:sldChg>
      <pc:sldChg chg="del">
        <pc:chgData name="Connie Davage" userId="f0451772-7718-4457-a9fb-8c630536f195" providerId="ADAL" clId="{DC8E2A59-B814-4D28-AFD0-76A8F7CAFDCC}" dt="2025-09-18T13:48:35.989" v="12" actId="47"/>
        <pc:sldMkLst>
          <pc:docMk/>
          <pc:sldMk cId="1074749650" sldId="646"/>
        </pc:sldMkLst>
      </pc:sldChg>
      <pc:sldChg chg="modNotesTx">
        <pc:chgData name="Connie Davage" userId="f0451772-7718-4457-a9fb-8c630536f195" providerId="ADAL" clId="{DC8E2A59-B814-4D28-AFD0-76A8F7CAFDCC}" dt="2025-09-18T13:46:46.745" v="2" actId="6549"/>
        <pc:sldMkLst>
          <pc:docMk/>
          <pc:sldMk cId="2168029520" sldId="650"/>
        </pc:sldMkLst>
      </pc:sldChg>
      <pc:sldChg chg="add del">
        <pc:chgData name="Connie Davage" userId="f0451772-7718-4457-a9fb-8c630536f195" providerId="ADAL" clId="{DC8E2A59-B814-4D28-AFD0-76A8F7CAFDCC}" dt="2025-09-18T13:56:31.464" v="17" actId="47"/>
        <pc:sldMkLst>
          <pc:docMk/>
          <pc:sldMk cId="902834971" sldId="651"/>
        </pc:sldMkLst>
      </pc:sldChg>
      <pc:sldChg chg="add">
        <pc:chgData name="Connie Davage" userId="f0451772-7718-4457-a9fb-8c630536f195" providerId="ADAL" clId="{DC8E2A59-B814-4D28-AFD0-76A8F7CAFDCC}" dt="2025-09-18T13:56:34.111" v="18"/>
        <pc:sldMkLst>
          <pc:docMk/>
          <pc:sldMk cId="3056644147" sldId="651"/>
        </pc:sldMkLst>
      </pc:sldChg>
      <pc:sldMasterChg chg="delSldLayout">
        <pc:chgData name="Connie Davage" userId="f0451772-7718-4457-a9fb-8c630536f195" providerId="ADAL" clId="{DC8E2A59-B814-4D28-AFD0-76A8F7CAFDCC}" dt="2025-09-18T13:56:31.464" v="17" actId="47"/>
        <pc:sldMasterMkLst>
          <pc:docMk/>
          <pc:sldMasterMk cId="80297582" sldId="2147483648"/>
        </pc:sldMasterMkLst>
        <pc:sldLayoutChg chg="del">
          <pc:chgData name="Connie Davage" userId="f0451772-7718-4457-a9fb-8c630536f195" providerId="ADAL" clId="{DC8E2A59-B814-4D28-AFD0-76A8F7CAFDCC}" dt="2025-09-18T13:56:31.464" v="17" actId="47"/>
          <pc:sldLayoutMkLst>
            <pc:docMk/>
            <pc:sldMasterMk cId="80297582" sldId="2147483648"/>
            <pc:sldLayoutMk cId="806402719" sldId="2147483664"/>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C4392C-B303-40FD-BC68-78C142F0970E}" type="datetimeFigureOut">
              <a:rPr lang="en-GB" smtClean="0"/>
              <a:t>18/09/2025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1845D0-53D4-4312-8F17-71CDCA72431A}" type="slidenum">
              <a:rPr lang="en-GB" smtClean="0"/>
              <a:t>‹#›</a:t>
            </a:fld>
            <a:endParaRPr lang="en-GB"/>
          </a:p>
        </p:txBody>
      </p:sp>
    </p:spTree>
    <p:extLst>
      <p:ext uri="{BB962C8B-B14F-4D97-AF65-F5344CB8AC3E}">
        <p14:creationId xmlns:p14="http://schemas.microsoft.com/office/powerpoint/2010/main" val="29756548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1</a:t>
            </a:fld>
            <a:endParaRPr lang="en-GB"/>
          </a:p>
        </p:txBody>
      </p:sp>
    </p:spTree>
    <p:extLst>
      <p:ext uri="{BB962C8B-B14F-4D97-AF65-F5344CB8AC3E}">
        <p14:creationId xmlns:p14="http://schemas.microsoft.com/office/powerpoint/2010/main" val="266005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a:t>
            </a:fld>
            <a:endParaRPr lang="en-GB"/>
          </a:p>
        </p:txBody>
      </p:sp>
    </p:spTree>
    <p:extLst>
      <p:ext uri="{BB962C8B-B14F-4D97-AF65-F5344CB8AC3E}">
        <p14:creationId xmlns:p14="http://schemas.microsoft.com/office/powerpoint/2010/main" val="2845395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3</a:t>
            </a:fld>
            <a:endParaRPr lang="en-GB"/>
          </a:p>
        </p:txBody>
      </p:sp>
    </p:spTree>
    <p:extLst>
      <p:ext uri="{BB962C8B-B14F-4D97-AF65-F5344CB8AC3E}">
        <p14:creationId xmlns:p14="http://schemas.microsoft.com/office/powerpoint/2010/main" val="1332007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4</a:t>
            </a:fld>
            <a:endParaRPr lang="en-GB"/>
          </a:p>
        </p:txBody>
      </p:sp>
    </p:spTree>
    <p:extLst>
      <p:ext uri="{BB962C8B-B14F-4D97-AF65-F5344CB8AC3E}">
        <p14:creationId xmlns:p14="http://schemas.microsoft.com/office/powerpoint/2010/main" val="36361520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5</a:t>
            </a:fld>
            <a:endParaRPr lang="en-GB"/>
          </a:p>
        </p:txBody>
      </p:sp>
    </p:spTree>
    <p:extLst>
      <p:ext uri="{BB962C8B-B14F-4D97-AF65-F5344CB8AC3E}">
        <p14:creationId xmlns:p14="http://schemas.microsoft.com/office/powerpoint/2010/main" val="36361520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6</a:t>
            </a:fld>
            <a:endParaRPr lang="en-GB"/>
          </a:p>
        </p:txBody>
      </p:sp>
    </p:spTree>
    <p:extLst>
      <p:ext uri="{BB962C8B-B14F-4D97-AF65-F5344CB8AC3E}">
        <p14:creationId xmlns:p14="http://schemas.microsoft.com/office/powerpoint/2010/main" val="27311405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7</a:t>
            </a:fld>
            <a:endParaRPr lang="en-GB"/>
          </a:p>
        </p:txBody>
      </p:sp>
    </p:spTree>
    <p:extLst>
      <p:ext uri="{BB962C8B-B14F-4D97-AF65-F5344CB8AC3E}">
        <p14:creationId xmlns:p14="http://schemas.microsoft.com/office/powerpoint/2010/main" val="715515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7C1845D0-53D4-4312-8F17-71CDCA72431A}" type="slidenum">
              <a:rPr lang="en-GB" smtClean="0"/>
              <a:t>8</a:t>
            </a:fld>
            <a:endParaRPr lang="en-GB"/>
          </a:p>
        </p:txBody>
      </p:sp>
    </p:spTree>
    <p:extLst>
      <p:ext uri="{BB962C8B-B14F-4D97-AF65-F5344CB8AC3E}">
        <p14:creationId xmlns:p14="http://schemas.microsoft.com/office/powerpoint/2010/main" val="37183926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9</a:t>
            </a:fld>
            <a:endParaRPr lang="en-GB"/>
          </a:p>
        </p:txBody>
      </p:sp>
    </p:spTree>
    <p:extLst>
      <p:ext uri="{BB962C8B-B14F-4D97-AF65-F5344CB8AC3E}">
        <p14:creationId xmlns:p14="http://schemas.microsoft.com/office/powerpoint/2010/main" val="5238472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10</a:t>
            </a:fld>
            <a:endParaRPr lang="en-GB"/>
          </a:p>
        </p:txBody>
      </p:sp>
    </p:spTree>
    <p:extLst>
      <p:ext uri="{BB962C8B-B14F-4D97-AF65-F5344CB8AC3E}">
        <p14:creationId xmlns:p14="http://schemas.microsoft.com/office/powerpoint/2010/main" val="13754637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11</a:t>
            </a:fld>
            <a:endParaRPr lang="en-GB"/>
          </a:p>
        </p:txBody>
      </p:sp>
    </p:spTree>
    <p:extLst>
      <p:ext uri="{BB962C8B-B14F-4D97-AF65-F5344CB8AC3E}">
        <p14:creationId xmlns:p14="http://schemas.microsoft.com/office/powerpoint/2010/main" val="4802312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The ORL can guide your searches in the library catalogue. Your lecturers may also post useful additional resources and communications in Microsoft Teams. Of course, you can also search for sources on the open web, such as Google Scholar. Be aware of using internet, you will evaluate the contents critically.</a:t>
            </a:r>
          </a:p>
          <a:p>
            <a:endParaRPr lang="en-GB" dirty="0">
              <a:cs typeface="Calibri"/>
            </a:endParaRPr>
          </a:p>
          <a:p>
            <a:r>
              <a:rPr lang="en-GB" sz="1200" dirty="0">
                <a:latin typeface="Calibri "/>
              </a:rPr>
              <a:t>We suggested the ORL is the best place to start with your research because it will easily take you our online library. </a:t>
            </a:r>
            <a:endParaRPr lang="en-GB" dirty="0">
              <a:cs typeface="Calibri"/>
            </a:endParaRPr>
          </a:p>
          <a:p>
            <a:r>
              <a:rPr lang="en-GB" dirty="0">
                <a:cs typeface="Calibri"/>
              </a:rPr>
              <a:t>This will lead us to the next question: why use library?</a:t>
            </a:r>
          </a:p>
          <a:p>
            <a:endParaRPr lang="en-GB" dirty="0">
              <a:cs typeface="Calibri"/>
            </a:endParaRPr>
          </a:p>
        </p:txBody>
      </p:sp>
      <p:sp>
        <p:nvSpPr>
          <p:cNvPr id="4" name="Slide Number Placeholder 3"/>
          <p:cNvSpPr>
            <a:spLocks noGrp="1"/>
          </p:cNvSpPr>
          <p:nvPr>
            <p:ph type="sldNum" sz="quarter" idx="5"/>
          </p:nvPr>
        </p:nvSpPr>
        <p:spPr/>
        <p:txBody>
          <a:bodyPr/>
          <a:lstStyle/>
          <a:p>
            <a:fld id="{7C1845D0-53D4-4312-8F17-71CDCA72431A}" type="slidenum">
              <a:rPr lang="en-GB" smtClean="0"/>
              <a:t>12</a:t>
            </a:fld>
            <a:endParaRPr lang="en-GB"/>
          </a:p>
        </p:txBody>
      </p:sp>
    </p:spTree>
    <p:extLst>
      <p:ext uri="{BB962C8B-B14F-4D97-AF65-F5344CB8AC3E}">
        <p14:creationId xmlns:p14="http://schemas.microsoft.com/office/powerpoint/2010/main" val="27644149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14</a:t>
            </a:fld>
            <a:endParaRPr lang="en-GB"/>
          </a:p>
        </p:txBody>
      </p:sp>
    </p:spTree>
    <p:extLst>
      <p:ext uri="{BB962C8B-B14F-4D97-AF65-F5344CB8AC3E}">
        <p14:creationId xmlns:p14="http://schemas.microsoft.com/office/powerpoint/2010/main" val="30601995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15</a:t>
            </a:fld>
            <a:endParaRPr lang="en-GB"/>
          </a:p>
        </p:txBody>
      </p:sp>
    </p:spTree>
    <p:extLst>
      <p:ext uri="{BB962C8B-B14F-4D97-AF65-F5344CB8AC3E}">
        <p14:creationId xmlns:p14="http://schemas.microsoft.com/office/powerpoint/2010/main" val="41960319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17</a:t>
            </a:fld>
            <a:endParaRPr lang="en-GB"/>
          </a:p>
        </p:txBody>
      </p:sp>
    </p:spTree>
    <p:extLst>
      <p:ext uri="{BB962C8B-B14F-4D97-AF65-F5344CB8AC3E}">
        <p14:creationId xmlns:p14="http://schemas.microsoft.com/office/powerpoint/2010/main" val="25895158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18</a:t>
            </a:fld>
            <a:endParaRPr lang="en-GB"/>
          </a:p>
        </p:txBody>
      </p:sp>
    </p:spTree>
    <p:extLst>
      <p:ext uri="{BB962C8B-B14F-4D97-AF65-F5344CB8AC3E}">
        <p14:creationId xmlns:p14="http://schemas.microsoft.com/office/powerpoint/2010/main" val="31474844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19</a:t>
            </a:fld>
            <a:endParaRPr lang="en-GB"/>
          </a:p>
        </p:txBody>
      </p:sp>
    </p:spTree>
    <p:extLst>
      <p:ext uri="{BB962C8B-B14F-4D97-AF65-F5344CB8AC3E}">
        <p14:creationId xmlns:p14="http://schemas.microsoft.com/office/powerpoint/2010/main" val="15024479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20</a:t>
            </a:fld>
            <a:endParaRPr lang="en-GB"/>
          </a:p>
        </p:txBody>
      </p:sp>
    </p:spTree>
    <p:extLst>
      <p:ext uri="{BB962C8B-B14F-4D97-AF65-F5344CB8AC3E}">
        <p14:creationId xmlns:p14="http://schemas.microsoft.com/office/powerpoint/2010/main" val="36034820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21</a:t>
            </a:fld>
            <a:endParaRPr lang="en-GB"/>
          </a:p>
        </p:txBody>
      </p:sp>
    </p:spTree>
    <p:extLst>
      <p:ext uri="{BB962C8B-B14F-4D97-AF65-F5344CB8AC3E}">
        <p14:creationId xmlns:p14="http://schemas.microsoft.com/office/powerpoint/2010/main" val="34605438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22</a:t>
            </a:fld>
            <a:endParaRPr lang="en-GB"/>
          </a:p>
        </p:txBody>
      </p:sp>
    </p:spTree>
    <p:extLst>
      <p:ext uri="{BB962C8B-B14F-4D97-AF65-F5344CB8AC3E}">
        <p14:creationId xmlns:p14="http://schemas.microsoft.com/office/powerpoint/2010/main" val="23642993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23</a:t>
            </a:fld>
            <a:endParaRPr lang="en-GB"/>
          </a:p>
        </p:txBody>
      </p:sp>
    </p:spTree>
    <p:extLst>
      <p:ext uri="{BB962C8B-B14F-4D97-AF65-F5344CB8AC3E}">
        <p14:creationId xmlns:p14="http://schemas.microsoft.com/office/powerpoint/2010/main" val="35803059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24</a:t>
            </a:fld>
            <a:endParaRPr lang="en-GB"/>
          </a:p>
        </p:txBody>
      </p:sp>
    </p:spTree>
    <p:extLst>
      <p:ext uri="{BB962C8B-B14F-4D97-AF65-F5344CB8AC3E}">
        <p14:creationId xmlns:p14="http://schemas.microsoft.com/office/powerpoint/2010/main" val="22700187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25</a:t>
            </a:fld>
            <a:endParaRPr lang="en-GB"/>
          </a:p>
        </p:txBody>
      </p:sp>
    </p:spTree>
    <p:extLst>
      <p:ext uri="{BB962C8B-B14F-4D97-AF65-F5344CB8AC3E}">
        <p14:creationId xmlns:p14="http://schemas.microsoft.com/office/powerpoint/2010/main" val="35849174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26</a:t>
            </a:fld>
            <a:endParaRPr lang="en-GB"/>
          </a:p>
        </p:txBody>
      </p:sp>
    </p:spTree>
    <p:extLst>
      <p:ext uri="{BB962C8B-B14F-4D97-AF65-F5344CB8AC3E}">
        <p14:creationId xmlns:p14="http://schemas.microsoft.com/office/powerpoint/2010/main" val="17076950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27</a:t>
            </a:fld>
            <a:endParaRPr lang="en-GB"/>
          </a:p>
        </p:txBody>
      </p:sp>
    </p:spTree>
    <p:extLst>
      <p:ext uri="{BB962C8B-B14F-4D97-AF65-F5344CB8AC3E}">
        <p14:creationId xmlns:p14="http://schemas.microsoft.com/office/powerpoint/2010/main" val="36480460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28</a:t>
            </a:fld>
            <a:endParaRPr lang="en-GB"/>
          </a:p>
        </p:txBody>
      </p:sp>
    </p:spTree>
    <p:extLst>
      <p:ext uri="{BB962C8B-B14F-4D97-AF65-F5344CB8AC3E}">
        <p14:creationId xmlns:p14="http://schemas.microsoft.com/office/powerpoint/2010/main" val="19518883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0" y="0"/>
            <a:ext cx="6102350" cy="6858000"/>
          </a:xfrm>
          <a:ln>
            <a:noFill/>
          </a:ln>
        </p:spPr>
        <p:txBody>
          <a:bodyPr/>
          <a:lstStyle/>
          <a:p>
            <a:r>
              <a:rPr lang="en-US"/>
              <a:t>Click icon to add picture</a:t>
            </a:r>
            <a:endParaRPr lang="en-GB" dirty="0"/>
          </a:p>
        </p:txBody>
      </p:sp>
      <p:sp>
        <p:nvSpPr>
          <p:cNvPr id="7" name="Rectangle 6"/>
          <p:cNvSpPr/>
          <p:nvPr userDrawn="1"/>
        </p:nvSpPr>
        <p:spPr>
          <a:xfrm>
            <a:off x="6096000" y="0"/>
            <a:ext cx="6089780" cy="68572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17020" y="6460717"/>
            <a:ext cx="1597155" cy="225552"/>
          </a:xfrm>
          <a:prstGeom prst="rect">
            <a:avLst/>
          </a:prstGeom>
        </p:spPr>
      </p:pic>
      <p:pic>
        <p:nvPicPr>
          <p:cNvPr id="14" name="Picture 1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400348" y="6472466"/>
            <a:ext cx="1493523" cy="234696"/>
          </a:xfrm>
          <a:prstGeom prst="rect">
            <a:avLst/>
          </a:prstGeom>
        </p:spPr>
      </p:pic>
      <p:pic>
        <p:nvPicPr>
          <p:cNvPr id="15" name="Picture 14"/>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246997" y="6411949"/>
            <a:ext cx="1859284" cy="323089"/>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dirty="0"/>
          </a:p>
        </p:txBody>
      </p:sp>
      <p:sp>
        <p:nvSpPr>
          <p:cNvPr id="4" name="Title 3"/>
          <p:cNvSpPr>
            <a:spLocks noGrp="1"/>
          </p:cNvSpPr>
          <p:nvPr>
            <p:ph type="title"/>
          </p:nvPr>
        </p:nvSpPr>
        <p:spPr>
          <a:xfrm>
            <a:off x="6367977" y="2286001"/>
            <a:ext cx="5446198" cy="2225400"/>
          </a:xfrm>
        </p:spPr>
        <p:txBody>
          <a:bodyPr/>
          <a:lstStyle/>
          <a:p>
            <a:r>
              <a:rPr lang="en-US"/>
              <a:t>Click to edit Master title style</a:t>
            </a:r>
            <a:endParaRPr lang="en-GB" dirty="0"/>
          </a:p>
        </p:txBody>
      </p:sp>
    </p:spTree>
    <p:extLst>
      <p:ext uri="{BB962C8B-B14F-4D97-AF65-F5344CB8AC3E}">
        <p14:creationId xmlns:p14="http://schemas.microsoft.com/office/powerpoint/2010/main" val="1699695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4315626" y="0"/>
            <a:ext cx="7876374" cy="6858000"/>
          </a:xfrm>
          <a:ln>
            <a:noFill/>
          </a:ln>
        </p:spPr>
        <p:txBody>
          <a:bodyPr/>
          <a:lstStyle/>
          <a:p>
            <a:r>
              <a:rPr lang="en-US"/>
              <a:t>Click icon to add picture</a:t>
            </a:r>
            <a:endParaRPr lang="en-GB" dirty="0"/>
          </a:p>
        </p:txBody>
      </p:sp>
      <p:sp>
        <p:nvSpPr>
          <p:cNvPr id="7" name="Rectangle 6"/>
          <p:cNvSpPr/>
          <p:nvPr userDrawn="1"/>
        </p:nvSpPr>
        <p:spPr>
          <a:xfrm>
            <a:off x="0" y="0"/>
            <a:ext cx="4315626" cy="68572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286221" y="1263533"/>
            <a:ext cx="3670481" cy="3641841"/>
          </a:xfrm>
        </p:spPr>
        <p:txBody>
          <a:bodyPr>
            <a:normAutofit/>
          </a:bodyPr>
          <a:lstStyle>
            <a:lvl1pPr marL="0" indent="0" algn="l">
              <a:buNone/>
              <a:defRPr sz="4000" i="1"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7645" y="218254"/>
            <a:ext cx="1023113" cy="1023113"/>
          </a:xfrm>
          <a:prstGeom prst="rect">
            <a:avLst/>
          </a:prstGeom>
        </p:spPr>
      </p:pic>
    </p:spTree>
    <p:extLst>
      <p:ext uri="{BB962C8B-B14F-4D97-AF65-F5344CB8AC3E}">
        <p14:creationId xmlns:p14="http://schemas.microsoft.com/office/powerpoint/2010/main" val="3684060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11" name="Text Placeholder 3"/>
          <p:cNvSpPr>
            <a:spLocks noGrp="1"/>
          </p:cNvSpPr>
          <p:nvPr>
            <p:ph type="body" sz="half" idx="2"/>
          </p:nvPr>
        </p:nvSpPr>
        <p:spPr>
          <a:xfrm>
            <a:off x="1580973" y="200797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2" name="Text Placeholder 31"/>
          <p:cNvSpPr>
            <a:spLocks noGrp="1"/>
          </p:cNvSpPr>
          <p:nvPr>
            <p:ph type="body" sz="quarter" idx="20" hasCustomPrompt="1"/>
          </p:nvPr>
        </p:nvSpPr>
        <p:spPr>
          <a:xfrm>
            <a:off x="698242" y="1999505"/>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27" name="Text Placeholder 3"/>
          <p:cNvSpPr>
            <a:spLocks noGrp="1"/>
          </p:cNvSpPr>
          <p:nvPr>
            <p:ph type="body" sz="half" idx="21"/>
          </p:nvPr>
        </p:nvSpPr>
        <p:spPr>
          <a:xfrm>
            <a:off x="1580973" y="295861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8" name="Text Placeholder 31"/>
          <p:cNvSpPr>
            <a:spLocks noGrp="1"/>
          </p:cNvSpPr>
          <p:nvPr>
            <p:ph type="body" sz="quarter" idx="22" hasCustomPrompt="1"/>
          </p:nvPr>
        </p:nvSpPr>
        <p:spPr>
          <a:xfrm>
            <a:off x="698242" y="2950141"/>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1" name="Text Placeholder 3"/>
          <p:cNvSpPr>
            <a:spLocks noGrp="1"/>
          </p:cNvSpPr>
          <p:nvPr>
            <p:ph type="body" sz="half" idx="23"/>
          </p:nvPr>
        </p:nvSpPr>
        <p:spPr>
          <a:xfrm>
            <a:off x="1580973" y="389621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3" name="Text Placeholder 31"/>
          <p:cNvSpPr>
            <a:spLocks noGrp="1"/>
          </p:cNvSpPr>
          <p:nvPr>
            <p:ph type="body" sz="quarter" idx="24" hasCustomPrompt="1"/>
          </p:nvPr>
        </p:nvSpPr>
        <p:spPr>
          <a:xfrm>
            <a:off x="698242" y="3887743"/>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4" name="Text Placeholder 3"/>
          <p:cNvSpPr>
            <a:spLocks noGrp="1"/>
          </p:cNvSpPr>
          <p:nvPr>
            <p:ph type="body" sz="half" idx="25"/>
          </p:nvPr>
        </p:nvSpPr>
        <p:spPr>
          <a:xfrm>
            <a:off x="1580973" y="484685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5" name="Text Placeholder 31"/>
          <p:cNvSpPr>
            <a:spLocks noGrp="1"/>
          </p:cNvSpPr>
          <p:nvPr>
            <p:ph type="body" sz="quarter" idx="26" hasCustomPrompt="1"/>
          </p:nvPr>
        </p:nvSpPr>
        <p:spPr>
          <a:xfrm>
            <a:off x="698242" y="4838379"/>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6" name="Text Placeholder 3"/>
          <p:cNvSpPr>
            <a:spLocks noGrp="1"/>
          </p:cNvSpPr>
          <p:nvPr>
            <p:ph type="body" sz="half" idx="27"/>
          </p:nvPr>
        </p:nvSpPr>
        <p:spPr>
          <a:xfrm>
            <a:off x="7263061" y="199958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7" name="Text Placeholder 31"/>
          <p:cNvSpPr>
            <a:spLocks noGrp="1"/>
          </p:cNvSpPr>
          <p:nvPr>
            <p:ph type="body" sz="quarter" idx="28" hasCustomPrompt="1"/>
          </p:nvPr>
        </p:nvSpPr>
        <p:spPr>
          <a:xfrm>
            <a:off x="6380330" y="1991115"/>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8" name="Text Placeholder 3"/>
          <p:cNvSpPr>
            <a:spLocks noGrp="1"/>
          </p:cNvSpPr>
          <p:nvPr>
            <p:ph type="body" sz="half" idx="29"/>
          </p:nvPr>
        </p:nvSpPr>
        <p:spPr>
          <a:xfrm>
            <a:off x="7263061" y="295022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9" name="Text Placeholder 31"/>
          <p:cNvSpPr>
            <a:spLocks noGrp="1"/>
          </p:cNvSpPr>
          <p:nvPr>
            <p:ph type="body" sz="quarter" idx="30" hasCustomPrompt="1"/>
          </p:nvPr>
        </p:nvSpPr>
        <p:spPr>
          <a:xfrm>
            <a:off x="6380330" y="2941751"/>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40" name="Text Placeholder 3"/>
          <p:cNvSpPr>
            <a:spLocks noGrp="1"/>
          </p:cNvSpPr>
          <p:nvPr>
            <p:ph type="body" sz="half" idx="31"/>
          </p:nvPr>
        </p:nvSpPr>
        <p:spPr>
          <a:xfrm>
            <a:off x="7263061" y="388782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1" name="Text Placeholder 31"/>
          <p:cNvSpPr>
            <a:spLocks noGrp="1"/>
          </p:cNvSpPr>
          <p:nvPr>
            <p:ph type="body" sz="quarter" idx="32" hasCustomPrompt="1"/>
          </p:nvPr>
        </p:nvSpPr>
        <p:spPr>
          <a:xfrm>
            <a:off x="6380330" y="3879353"/>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42" name="Text Placeholder 3"/>
          <p:cNvSpPr>
            <a:spLocks noGrp="1"/>
          </p:cNvSpPr>
          <p:nvPr>
            <p:ph type="body" sz="half" idx="33"/>
          </p:nvPr>
        </p:nvSpPr>
        <p:spPr>
          <a:xfrm>
            <a:off x="7263061" y="483846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3" name="Text Placeholder 31"/>
          <p:cNvSpPr>
            <a:spLocks noGrp="1"/>
          </p:cNvSpPr>
          <p:nvPr>
            <p:ph type="body" sz="quarter" idx="34" hasCustomPrompt="1"/>
          </p:nvPr>
        </p:nvSpPr>
        <p:spPr>
          <a:xfrm>
            <a:off x="6380330" y="4829989"/>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Tree>
    <p:extLst>
      <p:ext uri="{BB962C8B-B14F-4D97-AF65-F5344CB8AC3E}">
        <p14:creationId xmlns:p14="http://schemas.microsoft.com/office/powerpoint/2010/main" val="209247728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nd pictur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8457" y="1600201"/>
            <a:ext cx="5233081" cy="45656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itle 1"/>
          <p:cNvSpPr>
            <a:spLocks noGrp="1"/>
          </p:cNvSpPr>
          <p:nvPr>
            <p:ph type="title"/>
          </p:nvPr>
        </p:nvSpPr>
        <p:spPr>
          <a:xfrm>
            <a:off x="718456" y="262866"/>
            <a:ext cx="10795518" cy="1003916"/>
          </a:xfrm>
        </p:spPr>
        <p:txBody>
          <a:bodyPr/>
          <a:lstStyle>
            <a:lvl1pPr>
              <a:defRPr/>
            </a:lvl1pPr>
          </a:lstStyle>
          <a:p>
            <a:r>
              <a:rPr lang="en-US"/>
              <a:t>Click to edit Master title style</a:t>
            </a:r>
            <a:endParaRPr lang="en-GB" dirty="0"/>
          </a:p>
        </p:txBody>
      </p:sp>
      <p:sp>
        <p:nvSpPr>
          <p:cNvPr id="8" name="Picture Placeholder 7"/>
          <p:cNvSpPr>
            <a:spLocks noGrp="1"/>
          </p:cNvSpPr>
          <p:nvPr>
            <p:ph type="pic" sz="quarter" idx="13"/>
          </p:nvPr>
        </p:nvSpPr>
        <p:spPr>
          <a:xfrm>
            <a:off x="6254749" y="1600201"/>
            <a:ext cx="5239011" cy="4565650"/>
          </a:xfrm>
        </p:spPr>
        <p:txBody>
          <a:bodyPr/>
          <a:lstStyle/>
          <a:p>
            <a:r>
              <a:rPr lang="en-US"/>
              <a:t>Click icon to add picture</a:t>
            </a:r>
            <a:endParaRPr lang="en-GB"/>
          </a:p>
        </p:txBody>
      </p:sp>
    </p:spTree>
    <p:extLst>
      <p:ext uri="{BB962C8B-B14F-4D97-AF65-F5344CB8AC3E}">
        <p14:creationId xmlns:p14="http://schemas.microsoft.com/office/powerpoint/2010/main" val="3894415064"/>
      </p:ext>
    </p:extLst>
  </p:cSld>
  <p:clrMapOvr>
    <a:masterClrMapping/>
  </p:clrMapOvr>
  <p:extLst>
    <p:ext uri="{DCECCB84-F9BA-43D5-87BE-67443E8EF086}">
      <p15:sldGuideLst xmlns:p15="http://schemas.microsoft.com/office/powerpoint/2012/main">
        <p15:guide id="1" orient="horz"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ext Placeholder 3"/>
          <p:cNvSpPr>
            <a:spLocks noGrp="1"/>
          </p:cNvSpPr>
          <p:nvPr>
            <p:ph type="body" sz="quarter" idx="10"/>
          </p:nvPr>
        </p:nvSpPr>
        <p:spPr>
          <a:xfrm>
            <a:off x="698500" y="1592263"/>
            <a:ext cx="5253038"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ext Placeholder 5"/>
          <p:cNvSpPr>
            <a:spLocks noGrp="1"/>
          </p:cNvSpPr>
          <p:nvPr>
            <p:ph type="body" sz="quarter" idx="11"/>
          </p:nvPr>
        </p:nvSpPr>
        <p:spPr>
          <a:xfrm>
            <a:off x="6254750" y="1592263"/>
            <a:ext cx="5238750"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68215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98242" y="1592263"/>
            <a:ext cx="5253297" cy="494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98243" y="2105367"/>
            <a:ext cx="5253296"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254750" y="1592262"/>
            <a:ext cx="5275260" cy="51310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54750" y="2105366"/>
            <a:ext cx="5275262"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1" name="Title 1"/>
          <p:cNvSpPr>
            <a:spLocks noGrp="1"/>
          </p:cNvSpPr>
          <p:nvPr>
            <p:ph type="title"/>
          </p:nvPr>
        </p:nvSpPr>
        <p:spPr>
          <a:xfrm>
            <a:off x="698242" y="265291"/>
            <a:ext cx="10795518" cy="1003916"/>
          </a:xfrm>
        </p:spPr>
        <p:txBody>
          <a:bodyPr/>
          <a:lstStyle>
            <a:lvl1pPr>
              <a:defRPr/>
            </a:lvl1pPr>
          </a:lstStyle>
          <a:p>
            <a:r>
              <a:rPr lang="en-US"/>
              <a:t>Click to edit Master title style</a:t>
            </a:r>
            <a:endParaRPr lang="en-GB" dirty="0"/>
          </a:p>
        </p:txBody>
      </p:sp>
    </p:spTree>
    <p:extLst>
      <p:ext uri="{BB962C8B-B14F-4D97-AF65-F5344CB8AC3E}">
        <p14:creationId xmlns:p14="http://schemas.microsoft.com/office/powerpoint/2010/main" val="2751120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dirty="0"/>
          </a:p>
        </p:txBody>
      </p:sp>
      <p:sp>
        <p:nvSpPr>
          <p:cNvPr id="7" name="Content Placeholder 6"/>
          <p:cNvSpPr>
            <a:spLocks noGrp="1"/>
          </p:cNvSpPr>
          <p:nvPr>
            <p:ph sz="quarter" idx="10"/>
          </p:nvPr>
        </p:nvSpPr>
        <p:spPr>
          <a:xfrm>
            <a:off x="698242" y="1592263"/>
            <a:ext cx="10795518" cy="45740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60057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dirty="0"/>
          </a:p>
        </p:txBody>
      </p:sp>
      <p:sp>
        <p:nvSpPr>
          <p:cNvPr id="5" name="Picture Placeholder 4"/>
          <p:cNvSpPr>
            <a:spLocks noGrp="1"/>
          </p:cNvSpPr>
          <p:nvPr>
            <p:ph type="pic" sz="quarter" idx="10"/>
          </p:nvPr>
        </p:nvSpPr>
        <p:spPr>
          <a:xfrm>
            <a:off x="698242" y="1592263"/>
            <a:ext cx="10795518" cy="4574040"/>
          </a:xfrm>
        </p:spPr>
        <p:txBody>
          <a:bodyPr/>
          <a:lstStyle/>
          <a:p>
            <a:r>
              <a:rPr lang="en-US"/>
              <a:t>Click icon to add picture</a:t>
            </a:r>
            <a:endParaRPr lang="en-GB"/>
          </a:p>
        </p:txBody>
      </p:sp>
    </p:spTree>
    <p:extLst>
      <p:ext uri="{BB962C8B-B14F-4D97-AF65-F5344CB8AC3E}">
        <p14:creationId xmlns:p14="http://schemas.microsoft.com/office/powerpoint/2010/main" val="314438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userDrawn="1"/>
        </p:nvSpPr>
        <p:spPr>
          <a:xfrm>
            <a:off x="0" y="1709738"/>
            <a:ext cx="12192000" cy="43799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063688" y="1709738"/>
            <a:ext cx="10283761" cy="2852737"/>
          </a:xfrm>
        </p:spPr>
        <p:txBody>
          <a:bodyPr anchor="b"/>
          <a:lstStyle>
            <a:lvl1pPr>
              <a:defRPr sz="6000">
                <a:solidFill>
                  <a:schemeClr val="bg1"/>
                </a:solidFill>
              </a:defRPr>
            </a:lvl1pPr>
          </a:lstStyle>
          <a:p>
            <a:r>
              <a:rPr lang="en-US"/>
              <a:t>Click to edit Master title style</a:t>
            </a:r>
            <a:endParaRPr lang="en-GB" dirty="0"/>
          </a:p>
        </p:txBody>
      </p:sp>
      <p:sp>
        <p:nvSpPr>
          <p:cNvPr id="3" name="Text Placeholder 2"/>
          <p:cNvSpPr>
            <a:spLocks noGrp="1"/>
          </p:cNvSpPr>
          <p:nvPr>
            <p:ph type="body" idx="1"/>
          </p:nvPr>
        </p:nvSpPr>
        <p:spPr>
          <a:xfrm>
            <a:off x="1063688" y="4589463"/>
            <a:ext cx="10283761"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707290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Tree>
    <p:extLst>
      <p:ext uri="{BB962C8B-B14F-4D97-AF65-F5344CB8AC3E}">
        <p14:creationId xmlns:p14="http://schemas.microsoft.com/office/powerpoint/2010/main" val="2172553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10056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Empty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271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Academic &amp; InfoSkills Student Feedback">
    <p:bg>
      <p:bgPr>
        <a:solidFill>
          <a:srgbClr val="F9F9F9"/>
        </a:solidFill>
        <a:effectLst/>
      </p:bgPr>
    </p:bg>
    <p:spTree>
      <p:nvGrpSpPr>
        <p:cNvPr id="1" name=""/>
        <p:cNvGrpSpPr/>
        <p:nvPr/>
      </p:nvGrpSpPr>
      <p:grpSpPr>
        <a:xfrm>
          <a:off x="0" y="0"/>
          <a:ext cx="0" cy="0"/>
          <a:chOff x="0" y="0"/>
          <a:chExt cx="0" cy="0"/>
        </a:xfrm>
      </p:grpSpPr>
      <p:sp>
        <p:nvSpPr>
          <p:cNvPr id="7" name="Rectangle 6"/>
          <p:cNvSpPr/>
          <p:nvPr userDrawn="1"/>
        </p:nvSpPr>
        <p:spPr>
          <a:xfrm>
            <a:off x="6096000" y="0"/>
            <a:ext cx="6089780" cy="68572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hasCustomPrompt="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If you have 5 minutes, please scan the QR code and fill out our feedback form.</a:t>
            </a:r>
            <a:endParaRPr lang="en-GB"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17020" y="6460717"/>
            <a:ext cx="1597155" cy="225552"/>
          </a:xfrm>
          <a:prstGeom prst="rect">
            <a:avLst/>
          </a:prstGeom>
        </p:spPr>
      </p:pic>
      <p:pic>
        <p:nvPicPr>
          <p:cNvPr id="15" name="Picture 1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6246997" y="6411949"/>
            <a:ext cx="1859284" cy="323089"/>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dirty="0"/>
          </a:p>
        </p:txBody>
      </p:sp>
      <p:sp>
        <p:nvSpPr>
          <p:cNvPr id="4" name="Title 3"/>
          <p:cNvSpPr>
            <a:spLocks noGrp="1"/>
          </p:cNvSpPr>
          <p:nvPr>
            <p:ph type="title" hasCustomPrompt="1"/>
          </p:nvPr>
        </p:nvSpPr>
        <p:spPr>
          <a:xfrm>
            <a:off x="6367977" y="2286001"/>
            <a:ext cx="5446198" cy="2225400"/>
          </a:xfrm>
        </p:spPr>
        <p:txBody>
          <a:bodyPr/>
          <a:lstStyle>
            <a:lvl1pPr>
              <a:defRPr/>
            </a:lvl1pPr>
          </a:lstStyle>
          <a:p>
            <a:r>
              <a:rPr lang="en-US" dirty="0"/>
              <a:t>Let us know how we did.</a:t>
            </a:r>
            <a:endParaRPr lang="en-GB" dirty="0"/>
          </a:p>
        </p:txBody>
      </p:sp>
      <p:pic>
        <p:nvPicPr>
          <p:cNvPr id="2" name="Picture 1" descr="A qr code on a white background&#10;&#10;Description automatically generated">
            <a:extLst>
              <a:ext uri="{FF2B5EF4-FFF2-40B4-BE49-F238E27FC236}">
                <a16:creationId xmlns:a16="http://schemas.microsoft.com/office/drawing/2014/main" id="{EE56C175-BBBE-0BAE-C02E-78ED3D5ADC1E}"/>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560310" y="1027238"/>
            <a:ext cx="4803524" cy="4803524"/>
          </a:xfrm>
          <a:prstGeom prst="rect">
            <a:avLst/>
          </a:prstGeom>
        </p:spPr>
      </p:pic>
      <p:pic>
        <p:nvPicPr>
          <p:cNvPr id="6" name="Picture 5" descr="A black and white logo&#10;&#10;AI-generated content may be incorrect.">
            <a:extLst>
              <a:ext uri="{FF2B5EF4-FFF2-40B4-BE49-F238E27FC236}">
                <a16:creationId xmlns:a16="http://schemas.microsoft.com/office/drawing/2014/main" id="{4C35039B-739E-455D-CF8A-A86B44F27ECF}"/>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8286746" y="6426473"/>
            <a:ext cx="1675788" cy="286032"/>
          </a:xfrm>
          <a:prstGeom prst="rect">
            <a:avLst/>
          </a:prstGeom>
        </p:spPr>
      </p:pic>
    </p:spTree>
    <p:extLst>
      <p:ext uri="{BB962C8B-B14F-4D97-AF65-F5344CB8AC3E}">
        <p14:creationId xmlns:p14="http://schemas.microsoft.com/office/powerpoint/2010/main" val="34295605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15" name="Rectangle 14"/>
          <p:cNvSpPr/>
          <p:nvPr userDrawn="1"/>
        </p:nvSpPr>
        <p:spPr>
          <a:xfrm>
            <a:off x="0" y="713"/>
            <a:ext cx="12192000" cy="6867071"/>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userDrawn="1"/>
        </p:nvSpPr>
        <p:spPr>
          <a:xfrm>
            <a:off x="0" y="713"/>
            <a:ext cx="12192000" cy="127615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userDrawn="1"/>
        </p:nvSpPr>
        <p:spPr>
          <a:xfrm>
            <a:off x="0" y="6311899"/>
            <a:ext cx="12192000" cy="5551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p:ph type="title"/>
          </p:nvPr>
        </p:nvSpPr>
        <p:spPr>
          <a:xfrm>
            <a:off x="698242" y="252284"/>
            <a:ext cx="10795518" cy="1003916"/>
          </a:xfrm>
          <a:prstGeom prst="rect">
            <a:avLst/>
          </a:prstGeom>
        </p:spPr>
        <p:txBody>
          <a:bodyPr vert="horz" lIns="91440" tIns="45720" rIns="91440" bIns="45720" rtlCol="0" anchor="b">
            <a:normAutofit/>
          </a:bodyPr>
          <a:lstStyle/>
          <a:p>
            <a:r>
              <a:rPr lang="en-US"/>
              <a:t>Click to edit Master title style</a:t>
            </a:r>
            <a:endParaRPr lang="en-GB" dirty="0"/>
          </a:p>
        </p:txBody>
      </p:sp>
      <p:sp>
        <p:nvSpPr>
          <p:cNvPr id="3" name="Text Placeholder 2"/>
          <p:cNvSpPr>
            <a:spLocks noGrp="1"/>
          </p:cNvSpPr>
          <p:nvPr>
            <p:ph type="body" idx="1"/>
          </p:nvPr>
        </p:nvSpPr>
        <p:spPr>
          <a:xfrm>
            <a:off x="698240" y="1592263"/>
            <a:ext cx="10795520" cy="457404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10" name="Picture 9"/>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9896605" y="6468047"/>
            <a:ext cx="1597155" cy="225552"/>
          </a:xfrm>
          <a:prstGeom prst="rect">
            <a:avLst/>
          </a:prstGeom>
        </p:spPr>
      </p:pic>
      <p:pic>
        <p:nvPicPr>
          <p:cNvPr id="11" name="Picture 10"/>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5349239" y="6452997"/>
            <a:ext cx="1493523" cy="234696"/>
          </a:xfrm>
          <a:prstGeom prst="rect">
            <a:avLst/>
          </a:prstGeom>
        </p:spPr>
      </p:pic>
      <p:pic>
        <p:nvPicPr>
          <p:cNvPr id="12" name="Picture 11"/>
          <p:cNvPicPr>
            <a:picLocks noChangeAspect="1"/>
          </p:cNvPicPr>
          <p:nvPr userDrawn="1"/>
        </p:nvPicPr>
        <p:blipFill>
          <a:blip r:embed="rId17" cstate="print">
            <a:extLst>
              <a:ext uri="{28A0092B-C50C-407E-A947-70E740481C1C}">
                <a14:useLocalDpi xmlns:a14="http://schemas.microsoft.com/office/drawing/2010/main" val="0"/>
              </a:ext>
            </a:extLst>
          </a:blip>
          <a:stretch>
            <a:fillRect/>
          </a:stretch>
        </p:blipFill>
        <p:spPr>
          <a:xfrm>
            <a:off x="698242" y="6419278"/>
            <a:ext cx="1859284" cy="323089"/>
          </a:xfrm>
          <a:prstGeom prst="rect">
            <a:avLst/>
          </a:prstGeom>
        </p:spPr>
      </p:pic>
    </p:spTree>
    <p:extLst>
      <p:ext uri="{BB962C8B-B14F-4D97-AF65-F5344CB8AC3E}">
        <p14:creationId xmlns:p14="http://schemas.microsoft.com/office/powerpoint/2010/main" val="80297582"/>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8" r:id="rId3"/>
    <p:sldLayoutId id="2147483652" r:id="rId4"/>
    <p:sldLayoutId id="2147483661" r:id="rId5"/>
    <p:sldLayoutId id="2147483653" r:id="rId6"/>
    <p:sldLayoutId id="2147483650" r:id="rId7"/>
    <p:sldLayoutId id="2147483662" r:id="rId8"/>
    <p:sldLayoutId id="2147483651" r:id="rId9"/>
    <p:sldLayoutId id="2147483654" r:id="rId10"/>
    <p:sldLayoutId id="2147483655" r:id="rId11"/>
    <p:sldLayoutId id="2147483663" r:id="rId12"/>
    <p:sldLayoutId id="2147483664" r:id="rId13"/>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03" userDrawn="1">
          <p15:clr>
            <a:srgbClr val="F26B43"/>
          </p15:clr>
        </p15:guide>
        <p15:guide id="2" pos="3840" userDrawn="1">
          <p15:clr>
            <a:srgbClr val="F26B43"/>
          </p15:clr>
        </p15:guide>
        <p15:guide id="3" orient="horz" pos="3884" userDrawn="1">
          <p15:clr>
            <a:srgbClr val="F26B43"/>
          </p15:clr>
        </p15:guide>
        <p15:guide id="4" pos="3940" userDrawn="1">
          <p15:clr>
            <a:srgbClr val="F26B43"/>
          </p15:clr>
        </p15:guide>
        <p15:guide id="5" pos="374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hyperlink" Target="https://digitalservices.uwtsd.ac.uk/library/" TargetMode="External"/><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image" Target="../media/image14.png"/><Relationship Id="rId5" Type="http://schemas.openxmlformats.org/officeDocument/2006/relationships/hyperlink" Target="https://www.uwtsd.ac.uk/" TargetMode="Externa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hyperlink" Target="https://digitalservices.uwtsd.ac.uk/library/" TargetMode="External"/><Relationship Id="rId2" Type="http://schemas.openxmlformats.org/officeDocument/2006/relationships/notesSlide" Target="../notesSlides/notesSlide5.xml"/><Relationship Id="rId1" Type="http://schemas.openxmlformats.org/officeDocument/2006/relationships/slideLayout" Target="../slideLayouts/slideLayout10.xml"/><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hyperlink" Target="https://intranet.uwtsd.ac.uk/departments/library-and-learning-resources/getting-started-guides" TargetMode="External"/><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helf-uwtsd.alma.exlibrisgroup.com/leganto/nui/lists" TargetMode="External"/><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19.png"/><Relationship Id="rId4" Type="http://schemas.openxmlformats.org/officeDocument/2006/relationships/hyperlink" Target="https://whelf-uwtsd.leganto.exlibrisgroup.com/leganto/readinglist/lists?auth=SAML"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hyperlink" Target="https://moodle.uwtsd.ac.uk/course/view.php?id=10508"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hyperlink" Target="https://moodle.uwtsd.ac.uk/mod/scorm/player.php?a=6952&amp;currentorg=articulate_rise&amp;scoid=15118&amp;sesskey=fiSHR9WZNM&amp;display=popup&amp;mode=normal"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hyperlink" Target="https://moodle.uwtsd.ac.uk/course/view.php?id=11455&amp;section=1" TargetMode="External"/><Relationship Id="rId4" Type="http://schemas.openxmlformats.org/officeDocument/2006/relationships/hyperlink" Target="https://moodle.uwtsd.ac.uk/mod/page/view.php?id=475601"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10.xml"/><Relationship Id="rId5" Type="http://schemas.openxmlformats.org/officeDocument/2006/relationships/hyperlink" Target="https://librarysearch.uwtsd.ac.uk/discovery/search?vid=44WHELF_UWTSD:44WHELF_UWTSD_VU1" TargetMode="External"/><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hyperlink" Target="https://librarysearch.uwtsd.ac.uk/discovery/fulldisplay?docid=cdi_askewsholts_vlebooks_9781398606906&amp;context=PC&amp;vid=44WHELF_UWTSD:44WHELF_UWTSD_VU1&amp;lang=en&amp;search_scope=MyInst_and_CI&amp;adaptor=Primo%20Central&amp;tab=Everything&amp;query=any,contains,studying%20human%20resources&amp;offset=0" TargetMode="External"/><Relationship Id="rId2" Type="http://schemas.openxmlformats.org/officeDocument/2006/relationships/notesSlide" Target="../notesSlides/notesSlide16.xml"/><Relationship Id="rId1" Type="http://schemas.openxmlformats.org/officeDocument/2006/relationships/slideLayout" Target="../slideLayouts/slideLayout6.xml"/><Relationship Id="rId5" Type="http://schemas.openxmlformats.org/officeDocument/2006/relationships/image" Target="../media/image34.png"/><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20.xml.rels><?xml version="1.0" encoding="UTF-8" standalone="yes"?>
<Relationships xmlns="http://schemas.openxmlformats.org/package/2006/relationships"><Relationship Id="rId3" Type="http://schemas.openxmlformats.org/officeDocument/2006/relationships/hyperlink" Target="https://librarysearch.uwtsd.ac.uk/discovery/search?vid=44WHELF_UWTSD:44WHELF_UWTSD_VU1&amp;tab=Everything&amp;search_scope=MyInst_and_CI&amp;lang=en&amp;displayMode=full&amp;bulkSize=10&amp;highlight=true&amp;dum=true&amp;query=any,contains,&amp;displayField=all" TargetMode="External"/><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hyperlink" Target="https://moodle.uwtsd.ac.uk/?lang=cy" TargetMode="External"/><Relationship Id="rId7" Type="http://schemas.openxmlformats.org/officeDocument/2006/relationships/image" Target="../media/image42.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24.xml.rels><?xml version="1.0" encoding="UTF-8" standalone="yes"?>
<Relationships xmlns="http://schemas.openxmlformats.org/package/2006/relationships"><Relationship Id="rId3" Type="http://schemas.openxmlformats.org/officeDocument/2006/relationships/hyperlink" Target="https://intranet.uwtsd.ac.uk/departments/library-and-learning-resources/" TargetMode="External"/><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3" Type="http://schemas.openxmlformats.org/officeDocument/2006/relationships/hyperlink" Target="https://librarysearch.uwtsd.ac.uk/discovery/dbfulldisplay?docid=alma99100436002502421&amp;context=L&amp;vid=44WHELF_UWTSD:44WHELF_UWTSD_VU1&amp;lang=en&amp;adaptor=Local%20Search%20Engine&amp;tab=jsearch_slot&amp;query=any,contains,Cite%20them%20right%20:%20the%20essential%20referencing%20guide.&amp;offset=0&amp;databases=any,Cite%20them%20right%20:%20the%20essential%20referencing%20guide." TargetMode="External"/><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46.png"/></Relationships>
</file>

<file path=ppt/slides/_rels/slide26.xml.rels><?xml version="1.0" encoding="UTF-8" standalone="yes"?>
<Relationships xmlns="http://schemas.openxmlformats.org/package/2006/relationships"><Relationship Id="rId3" Type="http://schemas.openxmlformats.org/officeDocument/2006/relationships/hyperlink" Target="https://digitalskills.uwtsd.ac.uk/"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4" Type="http://schemas.openxmlformats.org/officeDocument/2006/relationships/image" Target="../media/image47.png"/></Relationships>
</file>

<file path=ppt/slides/_rels/slide27.xml.rels><?xml version="1.0" encoding="UTF-8" standalone="yes"?>
<Relationships xmlns="http://schemas.openxmlformats.org/package/2006/relationships"><Relationship Id="rId8" Type="http://schemas.openxmlformats.org/officeDocument/2006/relationships/hyperlink" Target="https://www.thebluediamondgallery.com/tablet/a/assistance.html" TargetMode="External"/><Relationship Id="rId3" Type="http://schemas.openxmlformats.org/officeDocument/2006/relationships/hyperlink" Target="mailto:c.davage@uwtsd.ac.uk" TargetMode="External"/><Relationship Id="rId7" Type="http://schemas.openxmlformats.org/officeDocument/2006/relationships/image" Target="../media/image48.jp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hyperlink" Target="mailto:library@uwtsd.ac.uk" TargetMode="External"/><Relationship Id="rId5" Type="http://schemas.openxmlformats.org/officeDocument/2006/relationships/hyperlink" Target="https://uwtsd.ac.uk/library/student-essentials/book-an-appointment/" TargetMode="External"/><Relationship Id="rId4" Type="http://schemas.openxmlformats.org/officeDocument/2006/relationships/hyperlink" Target="mailto:%20j.hill@uwtsd.ac.uk" TargetMode="External"/><Relationship Id="rId9" Type="http://schemas.openxmlformats.org/officeDocument/2006/relationships/hyperlink" Target="https://creativecommons.org/licenses/by-sa/3.0/" TargetMode="Externa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fontScale="85000" lnSpcReduction="20000"/>
          </a:bodyPr>
          <a:lstStyle/>
          <a:p>
            <a:r>
              <a:rPr lang="en-GB" dirty="0"/>
              <a:t>CIPD3 - Carmarthen</a:t>
            </a:r>
          </a:p>
          <a:p>
            <a:r>
              <a:rPr lang="en-GB" dirty="0"/>
              <a:t>Connie Davage</a:t>
            </a:r>
          </a:p>
          <a:p>
            <a:r>
              <a:rPr lang="en-GB" dirty="0"/>
              <a:t>February 2025</a:t>
            </a:r>
          </a:p>
        </p:txBody>
      </p:sp>
      <p:sp>
        <p:nvSpPr>
          <p:cNvPr id="4" name="Title 3"/>
          <p:cNvSpPr>
            <a:spLocks noGrp="1"/>
          </p:cNvSpPr>
          <p:nvPr>
            <p:ph type="title"/>
          </p:nvPr>
        </p:nvSpPr>
        <p:spPr/>
        <p:txBody>
          <a:bodyPr/>
          <a:lstStyle/>
          <a:p>
            <a:r>
              <a:rPr lang="en-GB" dirty="0"/>
              <a:t>Finding </a:t>
            </a:r>
            <a:r>
              <a:rPr lang="en-GB"/>
              <a:t>and Using Information</a:t>
            </a:r>
            <a:endParaRPr lang="en-GB" dirty="0"/>
          </a:p>
        </p:txBody>
      </p:sp>
      <p:pic>
        <p:nvPicPr>
          <p:cNvPr id="10" name="Picture Placeholder 9" descr="A building with a fountain in front of it">
            <a:extLst>
              <a:ext uri="{FF2B5EF4-FFF2-40B4-BE49-F238E27FC236}">
                <a16:creationId xmlns:a16="http://schemas.microsoft.com/office/drawing/2014/main" id="{4EBBB349-FD22-CB52-B961-6D705840974E}"/>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18356" r="18356"/>
          <a:stretch>
            <a:fillRect/>
          </a:stretch>
        </p:blipFill>
        <p:spPr/>
      </p:pic>
      <p:pic>
        <p:nvPicPr>
          <p:cNvPr id="9" name="Picture 8" descr="A library with a staircase and tables">
            <a:extLst>
              <a:ext uri="{FF2B5EF4-FFF2-40B4-BE49-F238E27FC236}">
                <a16:creationId xmlns:a16="http://schemas.microsoft.com/office/drawing/2014/main" id="{B1A903A4-E4DA-A091-67AA-5D3D1DAC9A9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50" y="0"/>
            <a:ext cx="6096000" cy="6858000"/>
          </a:xfrm>
          <a:prstGeom prst="rect">
            <a:avLst/>
          </a:prstGeom>
        </p:spPr>
      </p:pic>
    </p:spTree>
    <p:extLst>
      <p:ext uri="{BB962C8B-B14F-4D97-AF65-F5344CB8AC3E}">
        <p14:creationId xmlns:p14="http://schemas.microsoft.com/office/powerpoint/2010/main" val="27167787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2C602-4DDD-DAE9-A7B9-8C09D356FE48}"/>
              </a:ext>
            </a:extLst>
          </p:cNvPr>
          <p:cNvSpPr>
            <a:spLocks noGrp="1"/>
          </p:cNvSpPr>
          <p:nvPr>
            <p:ph type="title"/>
          </p:nvPr>
        </p:nvSpPr>
        <p:spPr>
          <a:xfrm>
            <a:off x="292963" y="0"/>
            <a:ext cx="10795518" cy="1003916"/>
          </a:xfrm>
        </p:spPr>
        <p:txBody>
          <a:bodyPr/>
          <a:lstStyle/>
          <a:p>
            <a:r>
              <a:rPr lang="en-GB" dirty="0"/>
              <a:t>Aim of the Session. </a:t>
            </a:r>
          </a:p>
        </p:txBody>
      </p:sp>
      <p:pic>
        <p:nvPicPr>
          <p:cNvPr id="6" name="Picture 5" descr="Woman arranging books">
            <a:extLst>
              <a:ext uri="{FF2B5EF4-FFF2-40B4-BE49-F238E27FC236}">
                <a16:creationId xmlns:a16="http://schemas.microsoft.com/office/drawing/2014/main" id="{DBFCBB89-39FE-7125-6456-757DFD6A67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0013" y="1267297"/>
            <a:ext cx="7271987" cy="5027868"/>
          </a:xfrm>
          <a:prstGeom prst="rect">
            <a:avLst/>
          </a:prstGeom>
        </p:spPr>
      </p:pic>
      <p:sp>
        <p:nvSpPr>
          <p:cNvPr id="8" name="Flowchart: Off-page Connector 7">
            <a:extLst>
              <a:ext uri="{FF2B5EF4-FFF2-40B4-BE49-F238E27FC236}">
                <a16:creationId xmlns:a16="http://schemas.microsoft.com/office/drawing/2014/main" id="{5BAD87F3-3ECF-0401-6BCB-292E4E4DB248}"/>
              </a:ext>
            </a:extLst>
          </p:cNvPr>
          <p:cNvSpPr/>
          <p:nvPr/>
        </p:nvSpPr>
        <p:spPr>
          <a:xfrm>
            <a:off x="292963" y="1592263"/>
            <a:ext cx="4385569" cy="1275224"/>
          </a:xfrm>
          <a:prstGeom prst="flowChartOffpageConnector">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Arial" panose="020B0604020202020204" pitchFamily="34" charset="0"/>
                <a:cs typeface="Arial" panose="020B0604020202020204" pitchFamily="34" charset="0"/>
              </a:rPr>
              <a:t>An introduction to the library resources and services</a:t>
            </a:r>
          </a:p>
        </p:txBody>
      </p:sp>
      <p:sp>
        <p:nvSpPr>
          <p:cNvPr id="9" name="Flowchart: Off-page Connector 8">
            <a:extLst>
              <a:ext uri="{FF2B5EF4-FFF2-40B4-BE49-F238E27FC236}">
                <a16:creationId xmlns:a16="http://schemas.microsoft.com/office/drawing/2014/main" id="{FC697E34-59CF-B1C4-515E-6A5D3B2C23D3}"/>
              </a:ext>
            </a:extLst>
          </p:cNvPr>
          <p:cNvSpPr/>
          <p:nvPr/>
        </p:nvSpPr>
        <p:spPr>
          <a:xfrm>
            <a:off x="292963" y="3143619"/>
            <a:ext cx="4385569" cy="1275224"/>
          </a:xfrm>
          <a:prstGeom prst="flowChartOffpageConnector">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Arial" panose="020B0604020202020204" pitchFamily="34" charset="0"/>
                <a:cs typeface="Arial" panose="020B0604020202020204" pitchFamily="34" charset="0"/>
              </a:rPr>
              <a:t>A demonstration how to use the library catalogue</a:t>
            </a:r>
          </a:p>
        </p:txBody>
      </p:sp>
      <p:sp>
        <p:nvSpPr>
          <p:cNvPr id="10" name="Flowchart: Off-page Connector 9">
            <a:extLst>
              <a:ext uri="{FF2B5EF4-FFF2-40B4-BE49-F238E27FC236}">
                <a16:creationId xmlns:a16="http://schemas.microsoft.com/office/drawing/2014/main" id="{BF37A31C-083F-3313-60B5-0C399CBD85BC}"/>
              </a:ext>
            </a:extLst>
          </p:cNvPr>
          <p:cNvSpPr/>
          <p:nvPr/>
        </p:nvSpPr>
        <p:spPr>
          <a:xfrm>
            <a:off x="292963" y="4713741"/>
            <a:ext cx="4385569" cy="1189909"/>
          </a:xfrm>
          <a:prstGeom prst="flowChartOffpageConnector">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Arial" panose="020B0604020202020204" pitchFamily="34" charset="0"/>
                <a:cs typeface="Arial" panose="020B0604020202020204" pitchFamily="34" charset="0"/>
              </a:rPr>
              <a:t>Help and support from the library</a:t>
            </a:r>
          </a:p>
        </p:txBody>
      </p:sp>
    </p:spTree>
    <p:extLst>
      <p:ext uri="{BB962C8B-B14F-4D97-AF65-F5344CB8AC3E}">
        <p14:creationId xmlns:p14="http://schemas.microsoft.com/office/powerpoint/2010/main" val="3174474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EB432-61A3-4628-2DF7-4FD71B520DA9}"/>
              </a:ext>
            </a:extLst>
          </p:cNvPr>
          <p:cNvSpPr>
            <a:spLocks noGrp="1"/>
          </p:cNvSpPr>
          <p:nvPr>
            <p:ph type="title"/>
          </p:nvPr>
        </p:nvSpPr>
        <p:spPr>
          <a:xfrm>
            <a:off x="264749" y="-32471"/>
            <a:ext cx="10795518" cy="1003916"/>
          </a:xfrm>
        </p:spPr>
        <p:txBody>
          <a:bodyPr/>
          <a:lstStyle/>
          <a:p>
            <a:r>
              <a:rPr lang="en-GB" dirty="0"/>
              <a:t>Services and Support.</a:t>
            </a:r>
          </a:p>
        </p:txBody>
      </p:sp>
      <p:pic>
        <p:nvPicPr>
          <p:cNvPr id="5" name="Picture 4" descr="Group of students working in library">
            <a:extLst>
              <a:ext uri="{FF2B5EF4-FFF2-40B4-BE49-F238E27FC236}">
                <a16:creationId xmlns:a16="http://schemas.microsoft.com/office/drawing/2014/main" id="{E1BBF4B9-6BD5-658E-FE88-3D24F3C821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8200" y="1277578"/>
            <a:ext cx="7543799" cy="5027971"/>
          </a:xfrm>
          <a:prstGeom prst="rect">
            <a:avLst/>
          </a:prstGeom>
        </p:spPr>
      </p:pic>
      <p:sp>
        <p:nvSpPr>
          <p:cNvPr id="18" name="Flowchart: Off-page Connector 17">
            <a:extLst>
              <a:ext uri="{FF2B5EF4-FFF2-40B4-BE49-F238E27FC236}">
                <a16:creationId xmlns:a16="http://schemas.microsoft.com/office/drawing/2014/main" id="{73CDCBBD-F03A-3702-C5B9-551D4F81DC3F}"/>
              </a:ext>
            </a:extLst>
          </p:cNvPr>
          <p:cNvSpPr/>
          <p:nvPr/>
        </p:nvSpPr>
        <p:spPr>
          <a:xfrm>
            <a:off x="177553" y="1592263"/>
            <a:ext cx="4341181" cy="751442"/>
          </a:xfrm>
          <a:prstGeom prst="flowChartOffpageConnector">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Arial" panose="020B0604020202020204" pitchFamily="34" charset="0"/>
                <a:cs typeface="Arial" panose="020B0604020202020204" pitchFamily="34" charset="0"/>
              </a:rPr>
              <a:t>A dedicated librarian for research support.</a:t>
            </a:r>
          </a:p>
        </p:txBody>
      </p:sp>
      <p:sp>
        <p:nvSpPr>
          <p:cNvPr id="19" name="Flowchart: Off-page Connector 18">
            <a:extLst>
              <a:ext uri="{FF2B5EF4-FFF2-40B4-BE49-F238E27FC236}">
                <a16:creationId xmlns:a16="http://schemas.microsoft.com/office/drawing/2014/main" id="{F1B2CBA1-5926-2F49-C1DE-13FAA86A8930}"/>
              </a:ext>
            </a:extLst>
          </p:cNvPr>
          <p:cNvSpPr/>
          <p:nvPr/>
        </p:nvSpPr>
        <p:spPr>
          <a:xfrm>
            <a:off x="177552" y="2649838"/>
            <a:ext cx="4341181" cy="751442"/>
          </a:xfrm>
          <a:prstGeom prst="flowChartOffpageConnector">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Arial" panose="020B0604020202020204" pitchFamily="34" charset="0"/>
                <a:cs typeface="Arial" panose="020B0604020202020204" pitchFamily="34" charset="0"/>
              </a:rPr>
              <a:t>Help available via chat, email or Teams.</a:t>
            </a:r>
          </a:p>
        </p:txBody>
      </p:sp>
      <p:sp>
        <p:nvSpPr>
          <p:cNvPr id="20" name="Flowchart: Off-page Connector 19">
            <a:extLst>
              <a:ext uri="{FF2B5EF4-FFF2-40B4-BE49-F238E27FC236}">
                <a16:creationId xmlns:a16="http://schemas.microsoft.com/office/drawing/2014/main" id="{9E1B3026-3DC6-ABC7-9618-7961A450FE0F}"/>
              </a:ext>
            </a:extLst>
          </p:cNvPr>
          <p:cNvSpPr/>
          <p:nvPr/>
        </p:nvSpPr>
        <p:spPr>
          <a:xfrm>
            <a:off x="177552" y="3762854"/>
            <a:ext cx="4341182" cy="751442"/>
          </a:xfrm>
          <a:prstGeom prst="flowChartOffpageConnector">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Arial" panose="020B0604020202020204" pitchFamily="34" charset="0"/>
                <a:cs typeface="Arial" panose="020B0604020202020204" pitchFamily="34" charset="0"/>
              </a:rPr>
              <a:t>Online resource lists linking to course reading.</a:t>
            </a:r>
          </a:p>
        </p:txBody>
      </p:sp>
      <p:sp>
        <p:nvSpPr>
          <p:cNvPr id="21" name="Flowchart: Off-page Connector 20">
            <a:extLst>
              <a:ext uri="{FF2B5EF4-FFF2-40B4-BE49-F238E27FC236}">
                <a16:creationId xmlns:a16="http://schemas.microsoft.com/office/drawing/2014/main" id="{59E5204A-A2B5-4775-A6C7-44B94628E620}"/>
              </a:ext>
            </a:extLst>
          </p:cNvPr>
          <p:cNvSpPr/>
          <p:nvPr/>
        </p:nvSpPr>
        <p:spPr>
          <a:xfrm>
            <a:off x="177552" y="4890016"/>
            <a:ext cx="4341182" cy="751442"/>
          </a:xfrm>
          <a:prstGeom prst="flowChartOffpageConnector">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Arial" panose="020B0604020202020204" pitchFamily="34" charset="0"/>
                <a:cs typeface="Arial" panose="020B0604020202020204" pitchFamily="34" charset="0"/>
              </a:rPr>
              <a:t>Support for referencing and accessibility.</a:t>
            </a:r>
          </a:p>
        </p:txBody>
      </p:sp>
    </p:spTree>
    <p:extLst>
      <p:ext uri="{BB962C8B-B14F-4D97-AF65-F5344CB8AC3E}">
        <p14:creationId xmlns:p14="http://schemas.microsoft.com/office/powerpoint/2010/main" val="6335072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67A57-7BFE-EB65-995D-751B3B4F1438}"/>
              </a:ext>
            </a:extLst>
          </p:cNvPr>
          <p:cNvSpPr>
            <a:spLocks noGrp="1"/>
          </p:cNvSpPr>
          <p:nvPr>
            <p:ph type="title"/>
          </p:nvPr>
        </p:nvSpPr>
        <p:spPr>
          <a:xfrm>
            <a:off x="261811" y="64466"/>
            <a:ext cx="10795518" cy="1003916"/>
          </a:xfrm>
        </p:spPr>
        <p:txBody>
          <a:bodyPr/>
          <a:lstStyle/>
          <a:p>
            <a:r>
              <a:rPr lang="en-GB"/>
              <a:t>Library Webpage</a:t>
            </a:r>
          </a:p>
        </p:txBody>
      </p:sp>
      <p:sp>
        <p:nvSpPr>
          <p:cNvPr id="12" name="TextBox 11">
            <a:extLst>
              <a:ext uri="{FF2B5EF4-FFF2-40B4-BE49-F238E27FC236}">
                <a16:creationId xmlns:a16="http://schemas.microsoft.com/office/drawing/2014/main" id="{8AA3CDEB-DD1E-036D-23E6-1E6A240AF0E2}"/>
              </a:ext>
            </a:extLst>
          </p:cNvPr>
          <p:cNvSpPr txBox="1"/>
          <p:nvPr/>
        </p:nvSpPr>
        <p:spPr>
          <a:xfrm>
            <a:off x="104155" y="5387002"/>
            <a:ext cx="7158492" cy="369332"/>
          </a:xfrm>
          <a:prstGeom prst="rect">
            <a:avLst/>
          </a:prstGeom>
          <a:noFill/>
        </p:spPr>
        <p:txBody>
          <a:bodyPr wrap="square" rtlCol="0">
            <a:spAutoFit/>
          </a:bodyPr>
          <a:lstStyle/>
          <a:p>
            <a:r>
              <a:rPr lang="en-GB" b="1" dirty="0"/>
              <a:t>Note</a:t>
            </a:r>
            <a:r>
              <a:rPr lang="en-GB" dirty="0"/>
              <a:t> You may need to </a:t>
            </a:r>
            <a:r>
              <a:rPr lang="en-GB" b="1" dirty="0"/>
              <a:t>login</a:t>
            </a:r>
            <a:r>
              <a:rPr lang="en-GB" dirty="0"/>
              <a:t> using your university login and password. </a:t>
            </a:r>
          </a:p>
        </p:txBody>
      </p:sp>
      <p:sp>
        <p:nvSpPr>
          <p:cNvPr id="3" name="TextBox 2">
            <a:extLst>
              <a:ext uri="{FF2B5EF4-FFF2-40B4-BE49-F238E27FC236}">
                <a16:creationId xmlns:a16="http://schemas.microsoft.com/office/drawing/2014/main" id="{1A9D5784-1906-6AF4-BCA9-748F46DE380B}"/>
              </a:ext>
            </a:extLst>
          </p:cNvPr>
          <p:cNvSpPr txBox="1"/>
          <p:nvPr/>
        </p:nvSpPr>
        <p:spPr>
          <a:xfrm>
            <a:off x="178676" y="1429407"/>
            <a:ext cx="5034455" cy="923330"/>
          </a:xfrm>
          <a:prstGeom prst="rect">
            <a:avLst/>
          </a:prstGeom>
          <a:noFill/>
        </p:spPr>
        <p:txBody>
          <a:bodyPr wrap="square" rtlCol="0">
            <a:spAutoFit/>
          </a:bodyPr>
          <a:lstStyle/>
          <a:p>
            <a:r>
              <a:rPr lang="en-GB" dirty="0"/>
              <a:t>To locate the library webpage, Go to </a:t>
            </a:r>
            <a:r>
              <a:rPr lang="en-GB" dirty="0">
                <a:hlinkClick r:id="rId3"/>
              </a:rPr>
              <a:t>https://digitalservices.uwtsd.ac.uk/library/</a:t>
            </a:r>
            <a:r>
              <a:rPr lang="en-GB" dirty="0"/>
              <a:t> </a:t>
            </a:r>
          </a:p>
          <a:p>
            <a:endParaRPr lang="en-GB" dirty="0"/>
          </a:p>
        </p:txBody>
      </p:sp>
      <p:pic>
        <p:nvPicPr>
          <p:cNvPr id="5" name="Picture 4">
            <a:extLst>
              <a:ext uri="{FF2B5EF4-FFF2-40B4-BE49-F238E27FC236}">
                <a16:creationId xmlns:a16="http://schemas.microsoft.com/office/drawing/2014/main" id="{982A2E7F-A190-BFEA-EF5F-9B2A845A24B3}"/>
              </a:ext>
            </a:extLst>
          </p:cNvPr>
          <p:cNvPicPr>
            <a:picLocks noChangeAspect="1"/>
          </p:cNvPicPr>
          <p:nvPr/>
        </p:nvPicPr>
        <p:blipFill>
          <a:blip r:embed="rId4"/>
          <a:stretch>
            <a:fillRect/>
          </a:stretch>
        </p:blipFill>
        <p:spPr>
          <a:xfrm>
            <a:off x="7779682" y="1924800"/>
            <a:ext cx="3959831" cy="4003830"/>
          </a:xfrm>
          <a:prstGeom prst="rect">
            <a:avLst/>
          </a:prstGeom>
        </p:spPr>
      </p:pic>
      <p:sp>
        <p:nvSpPr>
          <p:cNvPr id="7" name="Rectangle 6">
            <a:extLst>
              <a:ext uri="{FF2B5EF4-FFF2-40B4-BE49-F238E27FC236}">
                <a16:creationId xmlns:a16="http://schemas.microsoft.com/office/drawing/2014/main" id="{E76EC7DE-1F36-B483-FD20-CDB482E86F08}"/>
              </a:ext>
            </a:extLst>
          </p:cNvPr>
          <p:cNvSpPr/>
          <p:nvPr/>
        </p:nvSpPr>
        <p:spPr>
          <a:xfrm>
            <a:off x="9360204" y="2192647"/>
            <a:ext cx="798786" cy="655483"/>
          </a:xfrm>
          <a:prstGeom prst="rect">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7222AB1A-0272-8524-46A7-73FF8A55351C}"/>
              </a:ext>
            </a:extLst>
          </p:cNvPr>
          <p:cNvSpPr/>
          <p:nvPr/>
        </p:nvSpPr>
        <p:spPr>
          <a:xfrm>
            <a:off x="7633526" y="5100851"/>
            <a:ext cx="3258207" cy="655483"/>
          </a:xfrm>
          <a:prstGeom prst="rect">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C9AF4CC-0055-C96C-20F8-90A67C241B7F}"/>
              </a:ext>
            </a:extLst>
          </p:cNvPr>
          <p:cNvSpPr txBox="1"/>
          <p:nvPr/>
        </p:nvSpPr>
        <p:spPr>
          <a:xfrm>
            <a:off x="5749159" y="1420601"/>
            <a:ext cx="6085490" cy="923330"/>
          </a:xfrm>
          <a:prstGeom prst="rect">
            <a:avLst/>
          </a:prstGeom>
          <a:noFill/>
        </p:spPr>
        <p:txBody>
          <a:bodyPr wrap="square" rtlCol="0">
            <a:spAutoFit/>
          </a:bodyPr>
          <a:lstStyle/>
          <a:p>
            <a:r>
              <a:rPr lang="en-GB" dirty="0"/>
              <a:t>From </a:t>
            </a:r>
            <a:r>
              <a:rPr lang="en-GB" dirty="0">
                <a:hlinkClick r:id="rId5"/>
              </a:rPr>
              <a:t>UWTSD homepage</a:t>
            </a:r>
            <a:r>
              <a:rPr lang="en-GB" dirty="0"/>
              <a:t>, select </a:t>
            </a:r>
            <a:r>
              <a:rPr lang="en-GB" b="1" dirty="0"/>
              <a:t>‘Study’ </a:t>
            </a:r>
            <a:r>
              <a:rPr lang="en-GB" dirty="0"/>
              <a:t>then </a:t>
            </a:r>
            <a:r>
              <a:rPr lang="en-GB" b="1" dirty="0"/>
              <a:t>‘Library and learning resources’ </a:t>
            </a:r>
          </a:p>
          <a:p>
            <a:endParaRPr lang="en-GB" dirty="0"/>
          </a:p>
        </p:txBody>
      </p:sp>
      <p:sp>
        <p:nvSpPr>
          <p:cNvPr id="10" name="TextBox 9">
            <a:extLst>
              <a:ext uri="{FF2B5EF4-FFF2-40B4-BE49-F238E27FC236}">
                <a16:creationId xmlns:a16="http://schemas.microsoft.com/office/drawing/2014/main" id="{BF2D0FE9-FE5C-9401-6017-E2563BB16974}"/>
              </a:ext>
            </a:extLst>
          </p:cNvPr>
          <p:cNvSpPr txBox="1"/>
          <p:nvPr/>
        </p:nvSpPr>
        <p:spPr>
          <a:xfrm>
            <a:off x="4871294" y="1521740"/>
            <a:ext cx="788276" cy="369332"/>
          </a:xfrm>
          <a:prstGeom prst="rect">
            <a:avLst/>
          </a:prstGeom>
          <a:noFill/>
        </p:spPr>
        <p:txBody>
          <a:bodyPr wrap="square" rtlCol="0">
            <a:spAutoFit/>
          </a:bodyPr>
          <a:lstStyle/>
          <a:p>
            <a:r>
              <a:rPr lang="en-GB" dirty="0"/>
              <a:t>or</a:t>
            </a:r>
          </a:p>
        </p:txBody>
      </p:sp>
      <p:pic>
        <p:nvPicPr>
          <p:cNvPr id="13" name="Picture 12">
            <a:extLst>
              <a:ext uri="{FF2B5EF4-FFF2-40B4-BE49-F238E27FC236}">
                <a16:creationId xmlns:a16="http://schemas.microsoft.com/office/drawing/2014/main" id="{D5CDD8AF-F9A2-214E-C718-3970ACCB918E}"/>
              </a:ext>
            </a:extLst>
          </p:cNvPr>
          <p:cNvPicPr>
            <a:picLocks noChangeAspect="1"/>
          </p:cNvPicPr>
          <p:nvPr/>
        </p:nvPicPr>
        <p:blipFill>
          <a:blip r:embed="rId6"/>
          <a:stretch>
            <a:fillRect/>
          </a:stretch>
        </p:blipFill>
        <p:spPr>
          <a:xfrm>
            <a:off x="10920" y="2195916"/>
            <a:ext cx="5940618" cy="3070908"/>
          </a:xfrm>
          <a:prstGeom prst="rect">
            <a:avLst/>
          </a:prstGeom>
        </p:spPr>
      </p:pic>
      <p:sp>
        <p:nvSpPr>
          <p:cNvPr id="18" name="TextBox 17">
            <a:extLst>
              <a:ext uri="{FF2B5EF4-FFF2-40B4-BE49-F238E27FC236}">
                <a16:creationId xmlns:a16="http://schemas.microsoft.com/office/drawing/2014/main" id="{27E0717F-455D-961D-EC76-A3B1367C54B8}"/>
              </a:ext>
            </a:extLst>
          </p:cNvPr>
          <p:cNvSpPr txBox="1"/>
          <p:nvPr/>
        </p:nvSpPr>
        <p:spPr>
          <a:xfrm>
            <a:off x="587632" y="5796518"/>
            <a:ext cx="5834189" cy="369332"/>
          </a:xfrm>
          <a:prstGeom prst="rect">
            <a:avLst/>
          </a:prstGeom>
          <a:noFill/>
        </p:spPr>
        <p:txBody>
          <a:bodyPr wrap="square" rtlCol="0">
            <a:spAutoFit/>
          </a:bodyPr>
          <a:lstStyle/>
          <a:p>
            <a:r>
              <a:rPr lang="en-GB" b="1" dirty="0"/>
              <a:t>Remember to bookmark the location!</a:t>
            </a:r>
          </a:p>
        </p:txBody>
      </p:sp>
    </p:spTree>
    <p:extLst>
      <p:ext uri="{BB962C8B-B14F-4D97-AF65-F5344CB8AC3E}">
        <p14:creationId xmlns:p14="http://schemas.microsoft.com/office/powerpoint/2010/main" val="21680295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67A57-7BFE-EB65-995D-751B3B4F1438}"/>
              </a:ext>
            </a:extLst>
          </p:cNvPr>
          <p:cNvSpPr>
            <a:spLocks noGrp="1"/>
          </p:cNvSpPr>
          <p:nvPr>
            <p:ph type="title"/>
          </p:nvPr>
        </p:nvSpPr>
        <p:spPr>
          <a:xfrm>
            <a:off x="261811" y="64466"/>
            <a:ext cx="10795518" cy="1003916"/>
          </a:xfrm>
        </p:spPr>
        <p:txBody>
          <a:bodyPr/>
          <a:lstStyle/>
          <a:p>
            <a:r>
              <a:rPr lang="en-GB"/>
              <a:t>Library Webpage</a:t>
            </a:r>
          </a:p>
        </p:txBody>
      </p:sp>
      <p:sp>
        <p:nvSpPr>
          <p:cNvPr id="12" name="TextBox 11">
            <a:extLst>
              <a:ext uri="{FF2B5EF4-FFF2-40B4-BE49-F238E27FC236}">
                <a16:creationId xmlns:a16="http://schemas.microsoft.com/office/drawing/2014/main" id="{8AA3CDEB-DD1E-036D-23E6-1E6A240AF0E2}"/>
              </a:ext>
            </a:extLst>
          </p:cNvPr>
          <p:cNvSpPr txBox="1"/>
          <p:nvPr/>
        </p:nvSpPr>
        <p:spPr>
          <a:xfrm>
            <a:off x="452487" y="5928630"/>
            <a:ext cx="2964864" cy="369332"/>
          </a:xfrm>
          <a:prstGeom prst="rect">
            <a:avLst/>
          </a:prstGeom>
          <a:noFill/>
        </p:spPr>
        <p:txBody>
          <a:bodyPr wrap="square" rtlCol="0">
            <a:spAutoFit/>
          </a:bodyPr>
          <a:lstStyle/>
          <a:p>
            <a:r>
              <a:rPr lang="en-GB" dirty="0">
                <a:hlinkClick r:id="rId3"/>
              </a:rPr>
              <a:t>UWTSD homepage </a:t>
            </a:r>
            <a:endParaRPr lang="en-GB" dirty="0"/>
          </a:p>
        </p:txBody>
      </p:sp>
      <p:pic>
        <p:nvPicPr>
          <p:cNvPr id="6" name="Picture 5">
            <a:extLst>
              <a:ext uri="{FF2B5EF4-FFF2-40B4-BE49-F238E27FC236}">
                <a16:creationId xmlns:a16="http://schemas.microsoft.com/office/drawing/2014/main" id="{7E2B061E-4FE8-9F6C-F0C8-1B6A819D8B05}"/>
              </a:ext>
            </a:extLst>
          </p:cNvPr>
          <p:cNvPicPr>
            <a:picLocks noChangeAspect="1"/>
          </p:cNvPicPr>
          <p:nvPr/>
        </p:nvPicPr>
        <p:blipFill>
          <a:blip r:embed="rId4"/>
          <a:stretch>
            <a:fillRect/>
          </a:stretch>
        </p:blipFill>
        <p:spPr>
          <a:xfrm>
            <a:off x="2084832" y="1282293"/>
            <a:ext cx="10043160" cy="4717571"/>
          </a:xfrm>
          <a:prstGeom prst="rect">
            <a:avLst/>
          </a:prstGeom>
        </p:spPr>
      </p:pic>
      <p:pic>
        <p:nvPicPr>
          <p:cNvPr id="14" name="Picture 13">
            <a:extLst>
              <a:ext uri="{FF2B5EF4-FFF2-40B4-BE49-F238E27FC236}">
                <a16:creationId xmlns:a16="http://schemas.microsoft.com/office/drawing/2014/main" id="{95B4D64C-D617-C0BB-0EDD-AA3D192828A4}"/>
              </a:ext>
            </a:extLst>
          </p:cNvPr>
          <p:cNvPicPr>
            <a:picLocks noChangeAspect="1"/>
          </p:cNvPicPr>
          <p:nvPr/>
        </p:nvPicPr>
        <p:blipFill>
          <a:blip r:embed="rId5"/>
          <a:stretch>
            <a:fillRect/>
          </a:stretch>
        </p:blipFill>
        <p:spPr>
          <a:xfrm>
            <a:off x="2084832" y="1282293"/>
            <a:ext cx="10107168" cy="4747638"/>
          </a:xfrm>
          <a:prstGeom prst="rect">
            <a:avLst/>
          </a:prstGeom>
        </p:spPr>
      </p:pic>
      <p:sp>
        <p:nvSpPr>
          <p:cNvPr id="15" name="Rectangle 14">
            <a:extLst>
              <a:ext uri="{FF2B5EF4-FFF2-40B4-BE49-F238E27FC236}">
                <a16:creationId xmlns:a16="http://schemas.microsoft.com/office/drawing/2014/main" id="{C515A479-4E60-F88C-D7F6-EED02929EE53}"/>
              </a:ext>
            </a:extLst>
          </p:cNvPr>
          <p:cNvSpPr/>
          <p:nvPr/>
        </p:nvSpPr>
        <p:spPr>
          <a:xfrm>
            <a:off x="2353056" y="4730496"/>
            <a:ext cx="4779264" cy="1168067"/>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55C48578-092D-474F-A8CF-EB6892F5FDB5}"/>
              </a:ext>
            </a:extLst>
          </p:cNvPr>
          <p:cNvSpPr/>
          <p:nvPr/>
        </p:nvSpPr>
        <p:spPr>
          <a:xfrm>
            <a:off x="10911840" y="5157216"/>
            <a:ext cx="1011936" cy="87271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D0D921D5-1206-4069-F6EC-5EA84F65AF88}"/>
              </a:ext>
            </a:extLst>
          </p:cNvPr>
          <p:cNvSpPr/>
          <p:nvPr/>
        </p:nvSpPr>
        <p:spPr>
          <a:xfrm>
            <a:off x="4133088" y="1792224"/>
            <a:ext cx="7994904" cy="573024"/>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51693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CFF7B37-B692-A396-8E11-97B25556DE49}"/>
              </a:ext>
            </a:extLst>
          </p:cNvPr>
          <p:cNvSpPr>
            <a:spLocks noGrp="1"/>
          </p:cNvSpPr>
          <p:nvPr>
            <p:ph type="title"/>
          </p:nvPr>
        </p:nvSpPr>
        <p:spPr>
          <a:xfrm>
            <a:off x="454402" y="49027"/>
            <a:ext cx="10795518" cy="1003916"/>
          </a:xfrm>
        </p:spPr>
        <p:txBody>
          <a:bodyPr>
            <a:normAutofit/>
          </a:bodyPr>
          <a:lstStyle/>
          <a:p>
            <a:r>
              <a:rPr lang="en-GB"/>
              <a:t>Get Started</a:t>
            </a:r>
            <a:r>
              <a:rPr lang="en-GB" sz="6000">
                <a:latin typeface="+mn-lt"/>
              </a:rPr>
              <a:t>…</a:t>
            </a:r>
          </a:p>
        </p:txBody>
      </p:sp>
      <p:sp>
        <p:nvSpPr>
          <p:cNvPr id="4" name="TextBox 3">
            <a:extLst>
              <a:ext uri="{FF2B5EF4-FFF2-40B4-BE49-F238E27FC236}">
                <a16:creationId xmlns:a16="http://schemas.microsoft.com/office/drawing/2014/main" id="{439EB252-7156-5647-7B9F-AA95EC717DDE}"/>
              </a:ext>
            </a:extLst>
          </p:cNvPr>
          <p:cNvSpPr txBox="1"/>
          <p:nvPr/>
        </p:nvSpPr>
        <p:spPr>
          <a:xfrm>
            <a:off x="199293" y="2409027"/>
            <a:ext cx="5416061" cy="2246769"/>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On the library website, you will find all the services and support available to help you.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To get started, click on ‘Getting Started Guides’ to explore subject-specific guides that show you where to find useful information and support for your course.</a:t>
            </a:r>
          </a:p>
        </p:txBody>
      </p:sp>
      <p:sp>
        <p:nvSpPr>
          <p:cNvPr id="6" name="TextBox 5">
            <a:extLst>
              <a:ext uri="{FF2B5EF4-FFF2-40B4-BE49-F238E27FC236}">
                <a16:creationId xmlns:a16="http://schemas.microsoft.com/office/drawing/2014/main" id="{C8B008E3-FD45-E6E5-B391-31275B1C4D86}"/>
              </a:ext>
            </a:extLst>
          </p:cNvPr>
          <p:cNvSpPr txBox="1"/>
          <p:nvPr/>
        </p:nvSpPr>
        <p:spPr>
          <a:xfrm>
            <a:off x="454402" y="5583726"/>
            <a:ext cx="4815867" cy="400110"/>
          </a:xfrm>
          <a:prstGeom prst="rect">
            <a:avLst/>
          </a:prstGeom>
          <a:noFill/>
        </p:spPr>
        <p:txBody>
          <a:bodyPr wrap="square">
            <a:spAutoFit/>
          </a:bodyPr>
          <a:lstStyle/>
          <a:p>
            <a:r>
              <a:rPr lang="en-GB" sz="2000" dirty="0">
                <a:latin typeface="Arial" panose="020B0604020202020204" pitchFamily="34" charset="0"/>
                <a:cs typeface="Arial" panose="020B0604020202020204" pitchFamily="34" charset="0"/>
                <a:hlinkClick r:id="rId3"/>
              </a:rPr>
              <a:t>Getting Started Guides</a:t>
            </a:r>
            <a:endParaRPr lang="en-GB" sz="20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5AEDB31A-B6EE-10F7-787D-19655CA096C0}"/>
              </a:ext>
            </a:extLst>
          </p:cNvPr>
          <p:cNvPicPr>
            <a:picLocks noChangeAspect="1"/>
          </p:cNvPicPr>
          <p:nvPr/>
        </p:nvPicPr>
        <p:blipFill>
          <a:blip r:embed="rId4"/>
          <a:stretch>
            <a:fillRect/>
          </a:stretch>
        </p:blipFill>
        <p:spPr>
          <a:xfrm>
            <a:off x="6698657" y="1225807"/>
            <a:ext cx="4551263" cy="5071076"/>
          </a:xfrm>
          <a:prstGeom prst="rect">
            <a:avLst/>
          </a:prstGeom>
        </p:spPr>
      </p:pic>
    </p:spTree>
    <p:extLst>
      <p:ext uri="{BB962C8B-B14F-4D97-AF65-F5344CB8AC3E}">
        <p14:creationId xmlns:p14="http://schemas.microsoft.com/office/powerpoint/2010/main" val="41718956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196AE7BA-724A-5D39-65AC-3A8EF920DB22}"/>
              </a:ext>
            </a:extLst>
          </p:cNvPr>
          <p:cNvPicPr>
            <a:picLocks noGrp="1" noChangeAspect="1" noChangeArrowheads="1"/>
          </p:cNvPicPr>
          <p:nvPr>
            <p:ph type="pic" sz="quarter" idx="13"/>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tretch/>
        </p:blipFill>
        <p:spPr bwMode="auto">
          <a:xfrm>
            <a:off x="4824813" y="0"/>
            <a:ext cx="6858000" cy="6858000"/>
          </a:xfrm>
          <a:prstGeom prst="rect">
            <a:avLst/>
          </a:prstGeom>
          <a:solidFill>
            <a:srgbClr val="FFFFFF"/>
          </a:solidFill>
        </p:spPr>
      </p:pic>
      <p:sp>
        <p:nvSpPr>
          <p:cNvPr id="2055" name="Subtitle 2">
            <a:extLst>
              <a:ext uri="{FF2B5EF4-FFF2-40B4-BE49-F238E27FC236}">
                <a16:creationId xmlns:a16="http://schemas.microsoft.com/office/drawing/2014/main" id="{D915F8BE-2CF1-0661-CB10-F746B7454512}"/>
              </a:ext>
            </a:extLst>
          </p:cNvPr>
          <p:cNvSpPr>
            <a:spLocks noGrp="1"/>
          </p:cNvSpPr>
          <p:nvPr>
            <p:ph type="subTitle" idx="1"/>
          </p:nvPr>
        </p:nvSpPr>
        <p:spPr>
          <a:xfrm>
            <a:off x="286221" y="1263533"/>
            <a:ext cx="3670481" cy="3641841"/>
          </a:xfrm>
        </p:spPr>
        <p:txBody>
          <a:bodyPr/>
          <a:lstStyle/>
          <a:p>
            <a:r>
              <a:rPr lang="en-US" dirty="0"/>
              <a:t>Explore your library resources.</a:t>
            </a:r>
          </a:p>
        </p:txBody>
      </p:sp>
    </p:spTree>
    <p:extLst>
      <p:ext uri="{BB962C8B-B14F-4D97-AF65-F5344CB8AC3E}">
        <p14:creationId xmlns:p14="http://schemas.microsoft.com/office/powerpoint/2010/main" val="28696530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0839837-BECF-48BB-9213-2512B6E112EC}"/>
              </a:ext>
            </a:extLst>
          </p:cNvPr>
          <p:cNvSpPr>
            <a:spLocks noGrp="1"/>
          </p:cNvSpPr>
          <p:nvPr>
            <p:ph type="title"/>
          </p:nvPr>
        </p:nvSpPr>
        <p:spPr>
          <a:xfrm>
            <a:off x="145195" y="0"/>
            <a:ext cx="10394860" cy="1003916"/>
          </a:xfrm>
        </p:spPr>
        <p:txBody>
          <a:bodyPr>
            <a:normAutofit/>
          </a:bodyPr>
          <a:lstStyle/>
          <a:p>
            <a:r>
              <a:rPr lang="en-GB" dirty="0">
                <a:latin typeface="Calibri"/>
                <a:cs typeface="Calibri"/>
              </a:rPr>
              <a:t>What are your online resource lists?</a:t>
            </a:r>
          </a:p>
        </p:txBody>
      </p:sp>
      <p:sp>
        <p:nvSpPr>
          <p:cNvPr id="4" name="TextBox 3">
            <a:extLst>
              <a:ext uri="{FF2B5EF4-FFF2-40B4-BE49-F238E27FC236}">
                <a16:creationId xmlns:a16="http://schemas.microsoft.com/office/drawing/2014/main" id="{B9AF0371-199B-44E2-8503-943EB7454B6F}"/>
              </a:ext>
            </a:extLst>
          </p:cNvPr>
          <p:cNvSpPr txBox="1"/>
          <p:nvPr/>
        </p:nvSpPr>
        <p:spPr>
          <a:xfrm>
            <a:off x="1213915" y="5752996"/>
            <a:ext cx="2373745"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latin typeface="Calibri"/>
                <a:ea typeface="+mn-lt"/>
                <a:cs typeface="+mn-lt"/>
                <a:hlinkClick r:id="rId3"/>
              </a:rPr>
              <a:t>Online resource lists</a:t>
            </a:r>
            <a:endParaRPr lang="en-GB" sz="2000" dirty="0">
              <a:latin typeface="Calibri"/>
              <a:cs typeface="Calibri Light"/>
              <a:hlinkClick r:id="rId4"/>
            </a:endParaRPr>
          </a:p>
        </p:txBody>
      </p:sp>
      <p:sp>
        <p:nvSpPr>
          <p:cNvPr id="10" name="Content Placeholder 7">
            <a:extLst>
              <a:ext uri="{FF2B5EF4-FFF2-40B4-BE49-F238E27FC236}">
                <a16:creationId xmlns:a16="http://schemas.microsoft.com/office/drawing/2014/main" id="{BC24B4C1-67AE-6DBF-5155-C582D158139E}"/>
              </a:ext>
            </a:extLst>
          </p:cNvPr>
          <p:cNvSpPr txBox="1">
            <a:spLocks/>
          </p:cNvSpPr>
          <p:nvPr/>
        </p:nvSpPr>
        <p:spPr>
          <a:xfrm>
            <a:off x="484554" y="1613006"/>
            <a:ext cx="4400391" cy="3946767"/>
          </a:xfrm>
          <a:prstGeom prst="rect">
            <a:avLst/>
          </a:prstGeom>
        </p:spPr>
        <p:txBody>
          <a:bodyPr>
            <a:no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800" dirty="0"/>
              <a:t>Your lecturers have already picked out the key books, articles, and materials you’ll need—</a:t>
            </a:r>
            <a:br>
              <a:rPr lang="en-GB" sz="1800" dirty="0"/>
            </a:br>
            <a:r>
              <a:rPr lang="en-GB" sz="1800" dirty="0"/>
              <a:t>and they’re all in one place: </a:t>
            </a:r>
          </a:p>
          <a:p>
            <a:pPr marL="0" indent="0">
              <a:buFont typeface="Wingdings" panose="05000000000000000000" pitchFamily="2" charset="2"/>
              <a:buNone/>
            </a:pPr>
            <a:endParaRPr lang="en-GB" sz="1800" dirty="0"/>
          </a:p>
          <a:p>
            <a:pPr marL="0" indent="0">
              <a:buFont typeface="Wingdings" panose="05000000000000000000" pitchFamily="2" charset="2"/>
              <a:buNone/>
            </a:pPr>
            <a:r>
              <a:rPr lang="en-GB" sz="1800" dirty="0"/>
              <a:t>🧭 </a:t>
            </a:r>
            <a:r>
              <a:rPr lang="en-GB" sz="1800" b="1" dirty="0"/>
              <a:t>Where to Find Them:</a:t>
            </a:r>
            <a:endParaRPr lang="en-GB" sz="1800" dirty="0"/>
          </a:p>
          <a:p>
            <a:pPr marL="0" indent="0">
              <a:buFont typeface="Wingdings" panose="05000000000000000000" pitchFamily="2" charset="2"/>
              <a:buNone/>
            </a:pPr>
            <a:r>
              <a:rPr lang="en-GB" sz="1800" dirty="0"/>
              <a:t>On your </a:t>
            </a:r>
            <a:r>
              <a:rPr lang="en-GB" sz="1800" b="1" dirty="0"/>
              <a:t>Moodle course pages.</a:t>
            </a:r>
            <a:endParaRPr lang="en-GB" sz="1800" dirty="0"/>
          </a:p>
          <a:p>
            <a:pPr marL="0" indent="0">
              <a:buFont typeface="Wingdings" panose="05000000000000000000" pitchFamily="2" charset="2"/>
              <a:buNone/>
            </a:pPr>
            <a:r>
              <a:rPr lang="en-GB" sz="1800" dirty="0"/>
              <a:t>Or through the </a:t>
            </a:r>
            <a:r>
              <a:rPr lang="en-GB" sz="1800" b="1" dirty="0"/>
              <a:t>Library website.</a:t>
            </a:r>
          </a:p>
          <a:p>
            <a:pPr marL="0" indent="0">
              <a:buFont typeface="Wingdings" panose="05000000000000000000" pitchFamily="2" charset="2"/>
              <a:buNone/>
            </a:pPr>
            <a:endParaRPr lang="en-GB" sz="1800" dirty="0"/>
          </a:p>
          <a:p>
            <a:pPr marL="0" indent="0">
              <a:buFont typeface="Wingdings" panose="05000000000000000000" pitchFamily="2" charset="2"/>
              <a:buNone/>
            </a:pPr>
            <a:r>
              <a:rPr lang="en-GB" sz="1800" dirty="0"/>
              <a:t>✅ All managed by the library to make your life easier!</a:t>
            </a:r>
            <a:br>
              <a:rPr lang="en-GB" sz="1800" dirty="0"/>
            </a:br>
            <a:endParaRPr lang="en-GB" sz="1800" dirty="0"/>
          </a:p>
        </p:txBody>
      </p:sp>
      <p:pic>
        <p:nvPicPr>
          <p:cNvPr id="14" name="Picture 13">
            <a:extLst>
              <a:ext uri="{FF2B5EF4-FFF2-40B4-BE49-F238E27FC236}">
                <a16:creationId xmlns:a16="http://schemas.microsoft.com/office/drawing/2014/main" id="{A8032ACE-69EF-2ACF-FA59-370499785BDB}"/>
              </a:ext>
            </a:extLst>
          </p:cNvPr>
          <p:cNvPicPr>
            <a:picLocks noChangeAspect="1"/>
          </p:cNvPicPr>
          <p:nvPr/>
        </p:nvPicPr>
        <p:blipFill>
          <a:blip r:embed="rId5"/>
          <a:stretch>
            <a:fillRect/>
          </a:stretch>
        </p:blipFill>
        <p:spPr>
          <a:xfrm>
            <a:off x="5668385" y="1261569"/>
            <a:ext cx="5871913" cy="5043727"/>
          </a:xfrm>
          <a:prstGeom prst="rect">
            <a:avLst/>
          </a:prstGeom>
        </p:spPr>
      </p:pic>
    </p:spTree>
    <p:extLst>
      <p:ext uri="{BB962C8B-B14F-4D97-AF65-F5344CB8AC3E}">
        <p14:creationId xmlns:p14="http://schemas.microsoft.com/office/powerpoint/2010/main" val="77727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D206A-87B1-A382-7002-BDC41873BC4A}"/>
              </a:ext>
            </a:extLst>
          </p:cNvPr>
          <p:cNvSpPr>
            <a:spLocks noGrp="1"/>
          </p:cNvSpPr>
          <p:nvPr>
            <p:ph type="title"/>
          </p:nvPr>
        </p:nvSpPr>
        <p:spPr/>
        <p:txBody>
          <a:bodyPr/>
          <a:lstStyle/>
          <a:p>
            <a:r>
              <a:rPr lang="en-GB" dirty="0"/>
              <a:t>Why use them?</a:t>
            </a:r>
          </a:p>
        </p:txBody>
      </p:sp>
      <p:sp>
        <p:nvSpPr>
          <p:cNvPr id="9" name="TextBox 8">
            <a:extLst>
              <a:ext uri="{FF2B5EF4-FFF2-40B4-BE49-F238E27FC236}">
                <a16:creationId xmlns:a16="http://schemas.microsoft.com/office/drawing/2014/main" id="{A7374E2D-76BE-00B4-F876-4B467D9D054A}"/>
              </a:ext>
            </a:extLst>
          </p:cNvPr>
          <p:cNvSpPr txBox="1"/>
          <p:nvPr/>
        </p:nvSpPr>
        <p:spPr>
          <a:xfrm>
            <a:off x="7072923" y="1997839"/>
            <a:ext cx="4876799" cy="3139321"/>
          </a:xfrm>
          <a:prstGeom prst="rect">
            <a:avLst/>
          </a:prstGeom>
          <a:noFill/>
        </p:spPr>
        <p:txBody>
          <a:bodyPr wrap="square" rtlCol="0">
            <a:spAutoFit/>
          </a:bodyPr>
          <a:lstStyle/>
          <a:p>
            <a:r>
              <a:rPr lang="en-GB" dirty="0"/>
              <a:t>🎯 </a:t>
            </a:r>
            <a:r>
              <a:rPr lang="en-GB" b="1" dirty="0"/>
              <a:t>Focused Reading</a:t>
            </a:r>
            <a:r>
              <a:rPr lang="en-GB" dirty="0"/>
              <a:t>: Your lecturers have picked out the most important resources—clearly marked as </a:t>
            </a:r>
            <a:r>
              <a:rPr lang="en-GB" b="1" dirty="0"/>
              <a:t>Essential</a:t>
            </a:r>
            <a:r>
              <a:rPr lang="en-GB" dirty="0"/>
              <a:t> or </a:t>
            </a:r>
            <a:r>
              <a:rPr lang="en-GB" b="1" dirty="0"/>
              <a:t>Further Reading</a:t>
            </a:r>
            <a:r>
              <a:rPr lang="en-GB" dirty="0"/>
              <a:t>.</a:t>
            </a:r>
          </a:p>
          <a:p>
            <a:endParaRPr lang="en-GB" dirty="0"/>
          </a:p>
          <a:p>
            <a:r>
              <a:rPr lang="en-GB" dirty="0"/>
              <a:t>🔗 </a:t>
            </a:r>
            <a:r>
              <a:rPr lang="en-GB" b="1" dirty="0"/>
              <a:t>Easy Access</a:t>
            </a:r>
            <a:r>
              <a:rPr lang="en-GB" dirty="0"/>
              <a:t>: Click straight through to online content or check availability for printed items.</a:t>
            </a:r>
          </a:p>
          <a:p>
            <a:endParaRPr lang="en-GB" dirty="0"/>
          </a:p>
          <a:p>
            <a:r>
              <a:rPr lang="en-GB" dirty="0"/>
              <a:t>⭐ </a:t>
            </a:r>
            <a:r>
              <a:rPr lang="en-GB" b="1" dirty="0"/>
              <a:t>Stay Organised</a:t>
            </a:r>
            <a:r>
              <a:rPr lang="en-GB" dirty="0"/>
              <a:t>: Save your favourite resources, build your own list, and keep track of everything you’ll need for your assignments and reference lists.</a:t>
            </a:r>
          </a:p>
        </p:txBody>
      </p:sp>
      <p:pic>
        <p:nvPicPr>
          <p:cNvPr id="6" name="Picture 5">
            <a:extLst>
              <a:ext uri="{FF2B5EF4-FFF2-40B4-BE49-F238E27FC236}">
                <a16:creationId xmlns:a16="http://schemas.microsoft.com/office/drawing/2014/main" id="{59106B62-14FB-6C35-610E-D2B051FD5029}"/>
              </a:ext>
            </a:extLst>
          </p:cNvPr>
          <p:cNvPicPr>
            <a:picLocks noChangeAspect="1"/>
          </p:cNvPicPr>
          <p:nvPr/>
        </p:nvPicPr>
        <p:blipFill>
          <a:blip r:embed="rId3"/>
          <a:stretch>
            <a:fillRect/>
          </a:stretch>
        </p:blipFill>
        <p:spPr>
          <a:xfrm>
            <a:off x="158408" y="1423058"/>
            <a:ext cx="6914515" cy="4578349"/>
          </a:xfrm>
          <a:prstGeom prst="rect">
            <a:avLst/>
          </a:prstGeom>
        </p:spPr>
      </p:pic>
      <p:sp>
        <p:nvSpPr>
          <p:cNvPr id="7" name="Rectangle 6">
            <a:extLst>
              <a:ext uri="{FF2B5EF4-FFF2-40B4-BE49-F238E27FC236}">
                <a16:creationId xmlns:a16="http://schemas.microsoft.com/office/drawing/2014/main" id="{3492F084-3AA9-74E9-9BF1-11B19CFE7CFA}"/>
              </a:ext>
            </a:extLst>
          </p:cNvPr>
          <p:cNvSpPr/>
          <p:nvPr/>
        </p:nvSpPr>
        <p:spPr>
          <a:xfrm>
            <a:off x="0" y="2648607"/>
            <a:ext cx="893379" cy="704193"/>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DE41C677-50AC-ED94-782D-E659852E8499}"/>
              </a:ext>
            </a:extLst>
          </p:cNvPr>
          <p:cNvSpPr/>
          <p:nvPr/>
        </p:nvSpPr>
        <p:spPr>
          <a:xfrm>
            <a:off x="1345325" y="2312276"/>
            <a:ext cx="2438400" cy="515007"/>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E1937E2F-4DE8-091B-F260-17ED24ECBE1A}"/>
              </a:ext>
            </a:extLst>
          </p:cNvPr>
          <p:cNvSpPr/>
          <p:nvPr/>
        </p:nvSpPr>
        <p:spPr>
          <a:xfrm>
            <a:off x="1355836" y="5213131"/>
            <a:ext cx="2511972" cy="515007"/>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Right 18">
            <a:extLst>
              <a:ext uri="{FF2B5EF4-FFF2-40B4-BE49-F238E27FC236}">
                <a16:creationId xmlns:a16="http://schemas.microsoft.com/office/drawing/2014/main" id="{712DF2FF-F439-D421-23BB-5978CDF1CE07}"/>
              </a:ext>
            </a:extLst>
          </p:cNvPr>
          <p:cNvSpPr/>
          <p:nvPr/>
        </p:nvSpPr>
        <p:spPr>
          <a:xfrm>
            <a:off x="1702676" y="4971393"/>
            <a:ext cx="536027" cy="7061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Right 19">
            <a:extLst>
              <a:ext uri="{FF2B5EF4-FFF2-40B4-BE49-F238E27FC236}">
                <a16:creationId xmlns:a16="http://schemas.microsoft.com/office/drawing/2014/main" id="{83D9D287-7CAA-29C0-9CF8-C0893D5DA59F}"/>
              </a:ext>
            </a:extLst>
          </p:cNvPr>
          <p:cNvSpPr/>
          <p:nvPr/>
        </p:nvSpPr>
        <p:spPr>
          <a:xfrm>
            <a:off x="1702676" y="3615559"/>
            <a:ext cx="536027" cy="7061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40910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9" grpId="0" animBg="1"/>
      <p:bldP spid="2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F32A8-7250-E9F5-CB5C-065CA82F691B}"/>
              </a:ext>
            </a:extLst>
          </p:cNvPr>
          <p:cNvSpPr>
            <a:spLocks noGrp="1"/>
          </p:cNvSpPr>
          <p:nvPr>
            <p:ph type="title"/>
          </p:nvPr>
        </p:nvSpPr>
        <p:spPr/>
        <p:txBody>
          <a:bodyPr/>
          <a:lstStyle/>
          <a:p>
            <a:r>
              <a:rPr lang="en-GB" dirty="0"/>
              <a:t>Find Online Resource list in Moodle</a:t>
            </a:r>
          </a:p>
        </p:txBody>
      </p:sp>
      <p:pic>
        <p:nvPicPr>
          <p:cNvPr id="4" name="Picture 3">
            <a:extLst>
              <a:ext uri="{FF2B5EF4-FFF2-40B4-BE49-F238E27FC236}">
                <a16:creationId xmlns:a16="http://schemas.microsoft.com/office/drawing/2014/main" id="{0E25A1EA-F495-F0E6-2AFA-24DE279767BB}"/>
              </a:ext>
            </a:extLst>
          </p:cNvPr>
          <p:cNvPicPr>
            <a:picLocks noChangeAspect="1"/>
          </p:cNvPicPr>
          <p:nvPr/>
        </p:nvPicPr>
        <p:blipFill>
          <a:blip r:embed="rId3"/>
          <a:stretch>
            <a:fillRect/>
          </a:stretch>
        </p:blipFill>
        <p:spPr>
          <a:xfrm>
            <a:off x="0" y="1256200"/>
            <a:ext cx="9695793" cy="4940851"/>
          </a:xfrm>
          <a:prstGeom prst="rect">
            <a:avLst/>
          </a:prstGeom>
        </p:spPr>
      </p:pic>
      <p:sp>
        <p:nvSpPr>
          <p:cNvPr id="6" name="Rectangle 5">
            <a:extLst>
              <a:ext uri="{FF2B5EF4-FFF2-40B4-BE49-F238E27FC236}">
                <a16:creationId xmlns:a16="http://schemas.microsoft.com/office/drawing/2014/main" id="{B98001BB-784B-6599-526B-3E188EEC4743}"/>
              </a:ext>
            </a:extLst>
          </p:cNvPr>
          <p:cNvSpPr/>
          <p:nvPr/>
        </p:nvSpPr>
        <p:spPr>
          <a:xfrm>
            <a:off x="2054772" y="1256200"/>
            <a:ext cx="882869" cy="435966"/>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3D2BE6F4-E27C-00CC-58E5-BA34AB573480}"/>
              </a:ext>
            </a:extLst>
          </p:cNvPr>
          <p:cNvSpPr/>
          <p:nvPr/>
        </p:nvSpPr>
        <p:spPr>
          <a:xfrm>
            <a:off x="7604234" y="3726624"/>
            <a:ext cx="2091559" cy="1286809"/>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8C169A24-0EC9-B81F-5AE4-82FA8E05AB34}"/>
              </a:ext>
            </a:extLst>
          </p:cNvPr>
          <p:cNvSpPr txBox="1"/>
          <p:nvPr/>
        </p:nvSpPr>
        <p:spPr>
          <a:xfrm>
            <a:off x="9840366" y="5656569"/>
            <a:ext cx="2351634" cy="369332"/>
          </a:xfrm>
          <a:prstGeom prst="rect">
            <a:avLst/>
          </a:prstGeom>
          <a:noFill/>
        </p:spPr>
        <p:txBody>
          <a:bodyPr wrap="square">
            <a:spAutoFit/>
          </a:bodyPr>
          <a:lstStyle/>
          <a:p>
            <a:r>
              <a:rPr lang="en-GB" dirty="0">
                <a:hlinkClick r:id="rId4"/>
              </a:rPr>
              <a:t>BMPD3002 Home</a:t>
            </a:r>
            <a:endParaRPr lang="en-GB" dirty="0"/>
          </a:p>
        </p:txBody>
      </p:sp>
    </p:spTree>
    <p:extLst>
      <p:ext uri="{BB962C8B-B14F-4D97-AF65-F5344CB8AC3E}">
        <p14:creationId xmlns:p14="http://schemas.microsoft.com/office/powerpoint/2010/main" val="38028328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71C99EBD-A9AC-44EA-D0AB-C94A9A2A2A57}"/>
              </a:ext>
            </a:extLst>
          </p:cNvPr>
          <p:cNvPicPr>
            <a:picLocks noChangeAspect="1"/>
          </p:cNvPicPr>
          <p:nvPr/>
        </p:nvPicPr>
        <p:blipFill>
          <a:blip r:embed="rId3"/>
          <a:stretch>
            <a:fillRect/>
          </a:stretch>
        </p:blipFill>
        <p:spPr>
          <a:xfrm>
            <a:off x="1675093" y="4495203"/>
            <a:ext cx="8486696" cy="1664058"/>
          </a:xfrm>
          <a:prstGeom prst="rect">
            <a:avLst/>
          </a:prstGeom>
        </p:spPr>
      </p:pic>
      <p:sp>
        <p:nvSpPr>
          <p:cNvPr id="2" name="Title 1">
            <a:extLst>
              <a:ext uri="{FF2B5EF4-FFF2-40B4-BE49-F238E27FC236}">
                <a16:creationId xmlns:a16="http://schemas.microsoft.com/office/drawing/2014/main" id="{0F3D206A-87B1-A382-7002-BDC41873BC4A}"/>
              </a:ext>
            </a:extLst>
          </p:cNvPr>
          <p:cNvSpPr>
            <a:spLocks noGrp="1"/>
          </p:cNvSpPr>
          <p:nvPr>
            <p:ph type="title"/>
          </p:nvPr>
        </p:nvSpPr>
        <p:spPr/>
        <p:txBody>
          <a:bodyPr/>
          <a:lstStyle/>
          <a:p>
            <a:r>
              <a:rPr lang="en-GB" dirty="0"/>
              <a:t>Also Find Them..</a:t>
            </a:r>
          </a:p>
        </p:txBody>
      </p:sp>
      <p:sp>
        <p:nvSpPr>
          <p:cNvPr id="4" name="Rectangle 3">
            <a:extLst>
              <a:ext uri="{FF2B5EF4-FFF2-40B4-BE49-F238E27FC236}">
                <a16:creationId xmlns:a16="http://schemas.microsoft.com/office/drawing/2014/main" id="{0EE61BA7-45B2-B097-4F23-66827A5E9DAB}"/>
              </a:ext>
            </a:extLst>
          </p:cNvPr>
          <p:cNvSpPr/>
          <p:nvPr/>
        </p:nvSpPr>
        <p:spPr>
          <a:xfrm>
            <a:off x="3910519" y="4495203"/>
            <a:ext cx="661481" cy="592363"/>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6C49245D-9BD0-4C0A-D901-5535B6FCDDA6}"/>
              </a:ext>
            </a:extLst>
          </p:cNvPr>
          <p:cNvPicPr>
            <a:picLocks noChangeAspect="1"/>
          </p:cNvPicPr>
          <p:nvPr/>
        </p:nvPicPr>
        <p:blipFill>
          <a:blip r:embed="rId4"/>
          <a:stretch>
            <a:fillRect/>
          </a:stretch>
        </p:blipFill>
        <p:spPr>
          <a:xfrm>
            <a:off x="5831572" y="1495460"/>
            <a:ext cx="5321573" cy="2921150"/>
          </a:xfrm>
          <a:prstGeom prst="rect">
            <a:avLst/>
          </a:prstGeom>
        </p:spPr>
      </p:pic>
      <p:sp>
        <p:nvSpPr>
          <p:cNvPr id="9" name="Rectangle 8">
            <a:extLst>
              <a:ext uri="{FF2B5EF4-FFF2-40B4-BE49-F238E27FC236}">
                <a16:creationId xmlns:a16="http://schemas.microsoft.com/office/drawing/2014/main" id="{45026779-BB81-CAD8-F1E3-957F382BDD8C}"/>
              </a:ext>
            </a:extLst>
          </p:cNvPr>
          <p:cNvSpPr/>
          <p:nvPr/>
        </p:nvSpPr>
        <p:spPr>
          <a:xfrm>
            <a:off x="8933793" y="3794234"/>
            <a:ext cx="1072055" cy="700969"/>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6CBF6F4B-2AD1-8249-2DC7-4D688ED2F1AE}"/>
              </a:ext>
            </a:extLst>
          </p:cNvPr>
          <p:cNvSpPr txBox="1"/>
          <p:nvPr/>
        </p:nvSpPr>
        <p:spPr>
          <a:xfrm>
            <a:off x="698242" y="2362797"/>
            <a:ext cx="4517285" cy="892552"/>
          </a:xfrm>
          <a:prstGeom prst="rect">
            <a:avLst/>
          </a:prstGeom>
          <a:noFill/>
        </p:spPr>
        <p:txBody>
          <a:bodyPr wrap="square">
            <a:spAutoFit/>
          </a:bodyPr>
          <a:lstStyle/>
          <a:p>
            <a:r>
              <a:rPr lang="en-GB" sz="2600" b="1" dirty="0">
                <a:latin typeface="Arial" panose="020B0604020202020204" pitchFamily="34" charset="0"/>
                <a:cs typeface="Arial" panose="020B0604020202020204" pitchFamily="34" charset="0"/>
              </a:rPr>
              <a:t>… </a:t>
            </a:r>
            <a:r>
              <a:rPr lang="en-GB" sz="2600" dirty="0">
                <a:latin typeface="Arial" panose="020B0604020202020204" pitchFamily="34" charset="0"/>
                <a:cs typeface="Arial" panose="020B0604020202020204" pitchFamily="34" charset="0"/>
              </a:rPr>
              <a:t>in the Library Webpage &amp; </a:t>
            </a:r>
          </a:p>
          <a:p>
            <a:r>
              <a:rPr lang="en-GB" sz="2600" dirty="0">
                <a:latin typeface="Arial" panose="020B0604020202020204" pitchFamily="34" charset="0"/>
                <a:cs typeface="Arial" panose="020B0604020202020204" pitchFamily="34" charset="0"/>
              </a:rPr>
              <a:t>Library Catalogue</a:t>
            </a:r>
          </a:p>
        </p:txBody>
      </p:sp>
    </p:spTree>
    <p:extLst>
      <p:ext uri="{BB962C8B-B14F-4D97-AF65-F5344CB8AC3E}">
        <p14:creationId xmlns:p14="http://schemas.microsoft.com/office/powerpoint/2010/main" val="1393361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3FADC-57D6-40B3-B064-5E2763C150F8}"/>
              </a:ext>
            </a:extLst>
          </p:cNvPr>
          <p:cNvSpPr>
            <a:spLocks noGrp="1"/>
          </p:cNvSpPr>
          <p:nvPr>
            <p:ph type="title"/>
          </p:nvPr>
        </p:nvSpPr>
        <p:spPr>
          <a:xfrm>
            <a:off x="-31455" y="69327"/>
            <a:ext cx="12309988" cy="1003916"/>
          </a:xfrm>
        </p:spPr>
        <p:txBody>
          <a:bodyPr>
            <a:noAutofit/>
          </a:bodyPr>
          <a:lstStyle/>
          <a:p>
            <a:pPr algn="ctr"/>
            <a:r>
              <a:rPr lang="en-GB">
                <a:latin typeface="Calibri"/>
                <a:cs typeface="Calibri"/>
              </a:rPr>
              <a:t>Where to begin searching for academic information.</a:t>
            </a:r>
            <a:endParaRPr lang="en-US">
              <a:latin typeface="Calibri"/>
              <a:cs typeface="Calibri"/>
            </a:endParaRPr>
          </a:p>
        </p:txBody>
      </p:sp>
      <p:sp>
        <p:nvSpPr>
          <p:cNvPr id="4" name="TextBox 3">
            <a:extLst>
              <a:ext uri="{FF2B5EF4-FFF2-40B4-BE49-F238E27FC236}">
                <a16:creationId xmlns:a16="http://schemas.microsoft.com/office/drawing/2014/main" id="{58A4DB38-53A8-44C4-B3F2-87A2D994C02B}"/>
              </a:ext>
            </a:extLst>
          </p:cNvPr>
          <p:cNvSpPr txBox="1"/>
          <p:nvPr/>
        </p:nvSpPr>
        <p:spPr>
          <a:xfrm>
            <a:off x="379995" y="1304869"/>
            <a:ext cx="5453238" cy="249299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300" b="1" dirty="0">
                <a:latin typeface="Calibri "/>
                <a:cs typeface="Calibri"/>
              </a:rPr>
              <a:t>Online Resource Lists.</a:t>
            </a:r>
            <a:endParaRPr lang="en-US" sz="2300" dirty="0">
              <a:latin typeface="Calibri "/>
              <a:cs typeface="Calibri Light"/>
            </a:endParaRPr>
          </a:p>
          <a:p>
            <a:r>
              <a:rPr lang="en-GB" sz="2300" dirty="0">
                <a:latin typeface="Calibri "/>
                <a:cs typeface="Calibri"/>
              </a:rPr>
              <a:t>Find on Moodle or library web pages. Resources</a:t>
            </a:r>
            <a:r>
              <a:rPr lang="en-GB" sz="2300" dirty="0">
                <a:latin typeface="Calibri "/>
                <a:ea typeface="+mn-lt"/>
                <a:cs typeface="Calibri"/>
              </a:rPr>
              <a:t> recommended by your lecturers, made available by the library. Accessible by direct link. Start here.  Online </a:t>
            </a:r>
            <a:r>
              <a:rPr lang="en-GB" sz="2300" dirty="0" err="1">
                <a:latin typeface="Calibri "/>
                <a:ea typeface="+mn-lt"/>
                <a:cs typeface="Calibri"/>
              </a:rPr>
              <a:t>Infoskills</a:t>
            </a:r>
            <a:r>
              <a:rPr lang="en-GB" sz="2300" dirty="0">
                <a:latin typeface="Calibri "/>
                <a:ea typeface="+mn-lt"/>
                <a:cs typeface="Calibri"/>
              </a:rPr>
              <a:t> section </a:t>
            </a:r>
            <a:r>
              <a:rPr lang="en-GB" sz="2300" dirty="0">
                <a:latin typeface="Calibri "/>
                <a:ea typeface="+mn-lt"/>
                <a:cs typeface="Calibri"/>
                <a:hlinkClick r:id="rId3"/>
              </a:rPr>
              <a:t>Online Resource lists.</a:t>
            </a:r>
            <a:endParaRPr lang="en-GB" sz="2300" dirty="0">
              <a:latin typeface="Calibri "/>
              <a:ea typeface="+mn-lt"/>
              <a:cs typeface="Calibri"/>
            </a:endParaRPr>
          </a:p>
          <a:p>
            <a:pPr algn="l"/>
            <a:endParaRPr lang="en-GB" dirty="0">
              <a:cs typeface="Calibri Light"/>
            </a:endParaRPr>
          </a:p>
        </p:txBody>
      </p:sp>
      <p:sp>
        <p:nvSpPr>
          <p:cNvPr id="5" name="TextBox 4">
            <a:extLst>
              <a:ext uri="{FF2B5EF4-FFF2-40B4-BE49-F238E27FC236}">
                <a16:creationId xmlns:a16="http://schemas.microsoft.com/office/drawing/2014/main" id="{91058ACA-D479-46A3-AFB6-775A61370822}"/>
              </a:ext>
            </a:extLst>
          </p:cNvPr>
          <p:cNvSpPr txBox="1"/>
          <p:nvPr/>
        </p:nvSpPr>
        <p:spPr>
          <a:xfrm>
            <a:off x="379995" y="3681323"/>
            <a:ext cx="5133108" cy="196977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300" b="1" dirty="0">
                <a:latin typeface="Calibri"/>
                <a:cs typeface="Calibri"/>
              </a:rPr>
              <a:t>Moodle / Teams.</a:t>
            </a:r>
            <a:endParaRPr lang="en-US" sz="2300" dirty="0">
              <a:ea typeface="+mn-lt"/>
              <a:cs typeface="+mn-lt"/>
            </a:endParaRPr>
          </a:p>
          <a:p>
            <a:r>
              <a:rPr lang="en-GB" sz="2300" dirty="0">
                <a:latin typeface="Calibri"/>
                <a:cs typeface="Calibri"/>
              </a:rPr>
              <a:t>Useful additional resources and communications may be uploaded. Be aware of what is happening here.</a:t>
            </a:r>
            <a:endParaRPr lang="en-GB" sz="2300" dirty="0">
              <a:latin typeface="Calibri"/>
              <a:ea typeface="+mn-lt"/>
              <a:cs typeface="Calibri"/>
            </a:endParaRPr>
          </a:p>
          <a:p>
            <a:endParaRPr lang="en-GB" sz="2600" b="1" dirty="0">
              <a:latin typeface="Calibri "/>
              <a:cs typeface="Calibri"/>
            </a:endParaRPr>
          </a:p>
        </p:txBody>
      </p:sp>
      <p:sp>
        <p:nvSpPr>
          <p:cNvPr id="6" name="TextBox 5">
            <a:extLst>
              <a:ext uri="{FF2B5EF4-FFF2-40B4-BE49-F238E27FC236}">
                <a16:creationId xmlns:a16="http://schemas.microsoft.com/office/drawing/2014/main" id="{DC2C5401-EB9C-4369-9D0E-90228737DDB5}"/>
              </a:ext>
            </a:extLst>
          </p:cNvPr>
          <p:cNvSpPr txBox="1"/>
          <p:nvPr/>
        </p:nvSpPr>
        <p:spPr>
          <a:xfrm>
            <a:off x="6209466" y="3681323"/>
            <a:ext cx="5982534"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300" b="1" dirty="0">
                <a:latin typeface="Calibri"/>
                <a:cs typeface="Calibri"/>
              </a:rPr>
              <a:t>Google</a:t>
            </a:r>
            <a:r>
              <a:rPr lang="en-GB" sz="2300" b="1" dirty="0">
                <a:latin typeface="Calibri"/>
                <a:ea typeface="+mn-lt"/>
                <a:cs typeface="Calibri"/>
              </a:rPr>
              <a:t> and the internet.</a:t>
            </a:r>
            <a:endParaRPr lang="en-US" sz="2300" dirty="0">
              <a:latin typeface="Calibri"/>
              <a:ea typeface="+mn-lt"/>
              <a:cs typeface="+mn-lt"/>
            </a:endParaRPr>
          </a:p>
          <a:p>
            <a:r>
              <a:rPr lang="en-GB" sz="2300" dirty="0">
                <a:latin typeface="Calibri"/>
                <a:cs typeface="Calibri"/>
              </a:rPr>
              <a:t>Evaluate - little quality control. Limited ability to refine. Restricted subscribed content. Understand what you are looking at … and what you are not looking at! Be wary here. (Online </a:t>
            </a:r>
            <a:r>
              <a:rPr lang="en-GB" sz="2300" dirty="0" err="1">
                <a:latin typeface="Calibri"/>
                <a:cs typeface="Calibri"/>
              </a:rPr>
              <a:t>Infoskills</a:t>
            </a:r>
            <a:r>
              <a:rPr lang="en-GB" sz="2300" dirty="0">
                <a:latin typeface="Calibri"/>
                <a:cs typeface="Calibri"/>
              </a:rPr>
              <a:t> unit </a:t>
            </a:r>
            <a:r>
              <a:rPr lang="en-GB" sz="2300" dirty="0">
                <a:latin typeface="Calibri"/>
                <a:cs typeface="Calibri"/>
                <a:hlinkClick r:id="rId4"/>
              </a:rPr>
              <a:t>Advanced Searching</a:t>
            </a:r>
            <a:r>
              <a:rPr lang="en-GB" sz="2300" dirty="0">
                <a:latin typeface="Calibri"/>
                <a:cs typeface="Calibri"/>
              </a:rPr>
              <a:t>.)</a:t>
            </a:r>
          </a:p>
        </p:txBody>
      </p:sp>
      <p:sp>
        <p:nvSpPr>
          <p:cNvPr id="7" name="TextBox 6">
            <a:extLst>
              <a:ext uri="{FF2B5EF4-FFF2-40B4-BE49-F238E27FC236}">
                <a16:creationId xmlns:a16="http://schemas.microsoft.com/office/drawing/2014/main" id="{16085C5E-5D40-E1E7-327E-A4692A48A71A}"/>
              </a:ext>
            </a:extLst>
          </p:cNvPr>
          <p:cNvSpPr txBox="1"/>
          <p:nvPr/>
        </p:nvSpPr>
        <p:spPr>
          <a:xfrm>
            <a:off x="6209466" y="1304869"/>
            <a:ext cx="5982534" cy="2215991"/>
          </a:xfrm>
          <a:prstGeom prst="rect">
            <a:avLst/>
          </a:prstGeom>
          <a:noFill/>
        </p:spPr>
        <p:txBody>
          <a:bodyPr wrap="square" rtlCol="0">
            <a:spAutoFit/>
          </a:bodyPr>
          <a:lstStyle/>
          <a:p>
            <a:r>
              <a:rPr lang="en-GB" sz="2300" b="1" dirty="0">
                <a:latin typeface="Calibri "/>
              </a:rPr>
              <a:t>Library catalogue / databases. </a:t>
            </a:r>
          </a:p>
          <a:p>
            <a:r>
              <a:rPr lang="en-GB" sz="2300" dirty="0">
                <a:latin typeface="Calibri "/>
              </a:rPr>
              <a:t>Good print resources, but most information now available online, 24/7. Subscribed, up-to-date, academically credible content, in your subject area. Explore and build here.  Online </a:t>
            </a:r>
            <a:r>
              <a:rPr lang="en-GB" sz="2300" dirty="0" err="1">
                <a:latin typeface="Calibri "/>
              </a:rPr>
              <a:t>Infoskills</a:t>
            </a:r>
            <a:r>
              <a:rPr lang="en-GB" sz="2300" dirty="0">
                <a:latin typeface="Calibri "/>
              </a:rPr>
              <a:t> course </a:t>
            </a:r>
            <a:r>
              <a:rPr lang="en-GB" sz="2300" dirty="0">
                <a:latin typeface="Calibri "/>
                <a:hlinkClick r:id="rId5"/>
              </a:rPr>
              <a:t>Finding and Using Information</a:t>
            </a:r>
            <a:r>
              <a:rPr lang="en-GB" sz="2300" dirty="0">
                <a:latin typeface="Calibri "/>
              </a:rPr>
              <a:t>.</a:t>
            </a:r>
          </a:p>
        </p:txBody>
      </p:sp>
    </p:spTree>
    <p:extLst>
      <p:ext uri="{BB962C8B-B14F-4D97-AF65-F5344CB8AC3E}">
        <p14:creationId xmlns:p14="http://schemas.microsoft.com/office/powerpoint/2010/main" val="41828284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7156B-7ED2-A4A5-617C-D5B6666A8CAE}"/>
              </a:ext>
            </a:extLst>
          </p:cNvPr>
          <p:cNvSpPr>
            <a:spLocks noGrp="1"/>
          </p:cNvSpPr>
          <p:nvPr>
            <p:ph type="title"/>
          </p:nvPr>
        </p:nvSpPr>
        <p:spPr>
          <a:xfrm>
            <a:off x="67340" y="189739"/>
            <a:ext cx="12408194" cy="1003916"/>
          </a:xfrm>
        </p:spPr>
        <p:txBody>
          <a:bodyPr>
            <a:normAutofit/>
          </a:bodyPr>
          <a:lstStyle/>
          <a:p>
            <a:r>
              <a:rPr lang="en-GB" dirty="0">
                <a:latin typeface="Calibri"/>
                <a:cs typeface="Calibri"/>
              </a:rPr>
              <a:t>Where to begin searching for academic information.</a:t>
            </a:r>
            <a:endParaRPr lang="en-GB" dirty="0"/>
          </a:p>
        </p:txBody>
      </p:sp>
      <p:pic>
        <p:nvPicPr>
          <p:cNvPr id="5" name="Picture 4">
            <a:extLst>
              <a:ext uri="{FF2B5EF4-FFF2-40B4-BE49-F238E27FC236}">
                <a16:creationId xmlns:a16="http://schemas.microsoft.com/office/drawing/2014/main" id="{BAF94009-3061-4905-4E27-E2928B965E86}"/>
              </a:ext>
            </a:extLst>
          </p:cNvPr>
          <p:cNvPicPr>
            <a:picLocks noChangeAspect="1"/>
          </p:cNvPicPr>
          <p:nvPr/>
        </p:nvPicPr>
        <p:blipFill>
          <a:blip r:embed="rId2"/>
          <a:stretch>
            <a:fillRect/>
          </a:stretch>
        </p:blipFill>
        <p:spPr>
          <a:xfrm>
            <a:off x="535504" y="1581260"/>
            <a:ext cx="5172075" cy="2162175"/>
          </a:xfrm>
          <a:prstGeom prst="rect">
            <a:avLst/>
          </a:prstGeom>
        </p:spPr>
      </p:pic>
      <p:pic>
        <p:nvPicPr>
          <p:cNvPr id="7" name="Picture 6">
            <a:extLst>
              <a:ext uri="{FF2B5EF4-FFF2-40B4-BE49-F238E27FC236}">
                <a16:creationId xmlns:a16="http://schemas.microsoft.com/office/drawing/2014/main" id="{14E91C9E-1B7B-4A3F-4681-C78BB0A0CA4E}"/>
              </a:ext>
            </a:extLst>
          </p:cNvPr>
          <p:cNvPicPr>
            <a:picLocks noChangeAspect="1"/>
          </p:cNvPicPr>
          <p:nvPr/>
        </p:nvPicPr>
        <p:blipFill>
          <a:blip r:embed="rId3"/>
          <a:stretch>
            <a:fillRect/>
          </a:stretch>
        </p:blipFill>
        <p:spPr>
          <a:xfrm>
            <a:off x="5707579" y="1676510"/>
            <a:ext cx="5191125" cy="2066925"/>
          </a:xfrm>
          <a:prstGeom prst="rect">
            <a:avLst/>
          </a:prstGeom>
        </p:spPr>
      </p:pic>
      <p:pic>
        <p:nvPicPr>
          <p:cNvPr id="4" name="Picture 3">
            <a:extLst>
              <a:ext uri="{FF2B5EF4-FFF2-40B4-BE49-F238E27FC236}">
                <a16:creationId xmlns:a16="http://schemas.microsoft.com/office/drawing/2014/main" id="{27170701-9040-6B38-EDAC-AD00F69E3F7A}"/>
              </a:ext>
            </a:extLst>
          </p:cNvPr>
          <p:cNvPicPr>
            <a:picLocks noChangeAspect="1"/>
          </p:cNvPicPr>
          <p:nvPr/>
        </p:nvPicPr>
        <p:blipFill>
          <a:blip r:embed="rId4"/>
          <a:stretch>
            <a:fillRect/>
          </a:stretch>
        </p:blipFill>
        <p:spPr>
          <a:xfrm>
            <a:off x="5707579" y="3733910"/>
            <a:ext cx="5324475" cy="2409825"/>
          </a:xfrm>
          <a:prstGeom prst="rect">
            <a:avLst/>
          </a:prstGeom>
        </p:spPr>
      </p:pic>
      <p:pic>
        <p:nvPicPr>
          <p:cNvPr id="8" name="Picture 7">
            <a:extLst>
              <a:ext uri="{FF2B5EF4-FFF2-40B4-BE49-F238E27FC236}">
                <a16:creationId xmlns:a16="http://schemas.microsoft.com/office/drawing/2014/main" id="{9DE417AB-C5DD-BC61-A80F-5E613B294462}"/>
              </a:ext>
            </a:extLst>
          </p:cNvPr>
          <p:cNvPicPr>
            <a:picLocks noChangeAspect="1"/>
          </p:cNvPicPr>
          <p:nvPr/>
        </p:nvPicPr>
        <p:blipFill>
          <a:blip r:embed="rId5"/>
          <a:stretch>
            <a:fillRect/>
          </a:stretch>
        </p:blipFill>
        <p:spPr>
          <a:xfrm>
            <a:off x="373579" y="3743435"/>
            <a:ext cx="5334000" cy="2400300"/>
          </a:xfrm>
          <a:prstGeom prst="rect">
            <a:avLst/>
          </a:prstGeom>
        </p:spPr>
      </p:pic>
    </p:spTree>
    <p:extLst>
      <p:ext uri="{BB962C8B-B14F-4D97-AF65-F5344CB8AC3E}">
        <p14:creationId xmlns:p14="http://schemas.microsoft.com/office/powerpoint/2010/main" val="4128699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55283B-26FA-1C69-92DA-B1FA8A5FC0EF}"/>
              </a:ext>
            </a:extLst>
          </p:cNvPr>
          <p:cNvSpPr>
            <a:spLocks noGrp="1"/>
          </p:cNvSpPr>
          <p:nvPr>
            <p:ph type="title"/>
          </p:nvPr>
        </p:nvSpPr>
        <p:spPr/>
        <p:txBody>
          <a:bodyPr/>
          <a:lstStyle/>
          <a:p>
            <a:r>
              <a:rPr lang="en-GB" dirty="0"/>
              <a:t>Using the Library</a:t>
            </a:r>
          </a:p>
        </p:txBody>
      </p:sp>
      <p:sp>
        <p:nvSpPr>
          <p:cNvPr id="3" name="Flowchart: Off-page Connector 2">
            <a:extLst>
              <a:ext uri="{FF2B5EF4-FFF2-40B4-BE49-F238E27FC236}">
                <a16:creationId xmlns:a16="http://schemas.microsoft.com/office/drawing/2014/main" id="{33AF052A-66B7-13B8-D8B8-AE288477C84C}"/>
              </a:ext>
            </a:extLst>
          </p:cNvPr>
          <p:cNvSpPr/>
          <p:nvPr/>
        </p:nvSpPr>
        <p:spPr>
          <a:xfrm>
            <a:off x="519103" y="1676400"/>
            <a:ext cx="11247573" cy="827251"/>
          </a:xfrm>
          <a:prstGeom prst="flowChartOffpageConnector">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Arial" panose="020B0604020202020204" pitchFamily="34" charset="0"/>
                <a:cs typeface="Arial" panose="020B0604020202020204" pitchFamily="34" charset="0"/>
              </a:rPr>
              <a:t>Search all resources at once.</a:t>
            </a:r>
          </a:p>
        </p:txBody>
      </p:sp>
      <p:sp>
        <p:nvSpPr>
          <p:cNvPr id="4" name="Flowchart: Off-page Connector 3">
            <a:extLst>
              <a:ext uri="{FF2B5EF4-FFF2-40B4-BE49-F238E27FC236}">
                <a16:creationId xmlns:a16="http://schemas.microsoft.com/office/drawing/2014/main" id="{BB10C25F-6077-CE97-806C-8DA4E0A75645}"/>
              </a:ext>
            </a:extLst>
          </p:cNvPr>
          <p:cNvSpPr/>
          <p:nvPr/>
        </p:nvSpPr>
        <p:spPr>
          <a:xfrm>
            <a:off x="519103" y="2575092"/>
            <a:ext cx="11247573" cy="718529"/>
          </a:xfrm>
          <a:prstGeom prst="flowChartOffpageConnector">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Arial" panose="020B0604020202020204" pitchFamily="34" charset="0"/>
                <a:cs typeface="Arial" panose="020B0604020202020204" pitchFamily="34" charset="0"/>
              </a:rPr>
              <a:t>Sign in to use all the tools and features.</a:t>
            </a:r>
          </a:p>
        </p:txBody>
      </p:sp>
      <p:sp>
        <p:nvSpPr>
          <p:cNvPr id="5" name="Flowchart: Off-page Connector 4">
            <a:extLst>
              <a:ext uri="{FF2B5EF4-FFF2-40B4-BE49-F238E27FC236}">
                <a16:creationId xmlns:a16="http://schemas.microsoft.com/office/drawing/2014/main" id="{1D085851-A88D-8AEE-EF75-A48610D5C2C0}"/>
              </a:ext>
            </a:extLst>
          </p:cNvPr>
          <p:cNvSpPr/>
          <p:nvPr/>
        </p:nvSpPr>
        <p:spPr>
          <a:xfrm>
            <a:off x="519103" y="3365062"/>
            <a:ext cx="11247573" cy="750277"/>
          </a:xfrm>
          <a:prstGeom prst="flowChartOffpageConnector">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Arial" panose="020B0604020202020204" pitchFamily="34" charset="0"/>
                <a:cs typeface="Arial" panose="020B0604020202020204" pitchFamily="34" charset="0"/>
              </a:rPr>
              <a:t>Use the filters to set the best results.</a:t>
            </a:r>
          </a:p>
        </p:txBody>
      </p:sp>
      <p:sp>
        <p:nvSpPr>
          <p:cNvPr id="6" name="Flowchart: Off-page Connector 5">
            <a:extLst>
              <a:ext uri="{FF2B5EF4-FFF2-40B4-BE49-F238E27FC236}">
                <a16:creationId xmlns:a16="http://schemas.microsoft.com/office/drawing/2014/main" id="{D68B47B9-C6C1-8765-2A0E-AECC4A735955}"/>
              </a:ext>
            </a:extLst>
          </p:cNvPr>
          <p:cNvSpPr/>
          <p:nvPr/>
        </p:nvSpPr>
        <p:spPr>
          <a:xfrm>
            <a:off x="519103" y="4186780"/>
            <a:ext cx="11247573" cy="890954"/>
          </a:xfrm>
          <a:prstGeom prst="flowChartOffpageConnector">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Arial" panose="020B0604020202020204" pitchFamily="34" charset="0"/>
                <a:cs typeface="Arial" panose="020B0604020202020204" pitchFamily="34" charset="0"/>
              </a:rPr>
              <a:t>Save your favourite articles, books or journals in your pinned resources.</a:t>
            </a:r>
          </a:p>
        </p:txBody>
      </p:sp>
      <p:sp>
        <p:nvSpPr>
          <p:cNvPr id="7" name="Flowchart: Off-page Connector 6">
            <a:extLst>
              <a:ext uri="{FF2B5EF4-FFF2-40B4-BE49-F238E27FC236}">
                <a16:creationId xmlns:a16="http://schemas.microsoft.com/office/drawing/2014/main" id="{EC88A05D-0CDE-4295-EFC5-F5233C971822}"/>
              </a:ext>
            </a:extLst>
          </p:cNvPr>
          <p:cNvSpPr/>
          <p:nvPr/>
        </p:nvSpPr>
        <p:spPr>
          <a:xfrm>
            <a:off x="519104" y="5116630"/>
            <a:ext cx="11247573" cy="750277"/>
          </a:xfrm>
          <a:prstGeom prst="flowChartOffpageConnector">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Arial" panose="020B0604020202020204" pitchFamily="34" charset="0"/>
                <a:cs typeface="Arial" panose="020B0604020202020204" pitchFamily="34" charset="0"/>
              </a:rPr>
              <a:t>Email books and articles to yourself. </a:t>
            </a:r>
          </a:p>
        </p:txBody>
      </p:sp>
    </p:spTree>
    <p:extLst>
      <p:ext uri="{BB962C8B-B14F-4D97-AF65-F5344CB8AC3E}">
        <p14:creationId xmlns:p14="http://schemas.microsoft.com/office/powerpoint/2010/main" val="27243868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64360-5EE2-BD55-5CF2-D94DE94C5F19}"/>
              </a:ext>
            </a:extLst>
          </p:cNvPr>
          <p:cNvSpPr>
            <a:spLocks noGrp="1"/>
          </p:cNvSpPr>
          <p:nvPr>
            <p:ph type="title"/>
          </p:nvPr>
        </p:nvSpPr>
        <p:spPr>
          <a:xfrm>
            <a:off x="312162" y="0"/>
            <a:ext cx="10795518" cy="1003916"/>
          </a:xfrm>
        </p:spPr>
        <p:txBody>
          <a:bodyPr>
            <a:normAutofit fontScale="90000"/>
          </a:bodyPr>
          <a:lstStyle/>
          <a:p>
            <a:r>
              <a:rPr lang="en-GB" dirty="0"/>
              <a:t>Library catalogue – your library account.</a:t>
            </a:r>
          </a:p>
        </p:txBody>
      </p:sp>
      <p:sp>
        <p:nvSpPr>
          <p:cNvPr id="7" name="TextBox 6">
            <a:extLst>
              <a:ext uri="{FF2B5EF4-FFF2-40B4-BE49-F238E27FC236}">
                <a16:creationId xmlns:a16="http://schemas.microsoft.com/office/drawing/2014/main" id="{CAF8913B-A975-B589-DA19-54FDE677C0A2}"/>
              </a:ext>
            </a:extLst>
          </p:cNvPr>
          <p:cNvSpPr txBox="1"/>
          <p:nvPr/>
        </p:nvSpPr>
        <p:spPr>
          <a:xfrm>
            <a:off x="95983" y="1867775"/>
            <a:ext cx="4325816" cy="3170099"/>
          </a:xfrm>
          <a:prstGeom prst="rect">
            <a:avLst/>
          </a:prstGeom>
          <a:noFill/>
        </p:spPr>
        <p:txBody>
          <a:bodyPr wrap="square" rtlCol="0">
            <a:spAutoFit/>
          </a:bodyPr>
          <a:lstStyle/>
          <a:p>
            <a:pPr marL="457200" indent="-457200">
              <a:buFont typeface="Arial" panose="020B0604020202020204" pitchFamily="34" charset="0"/>
              <a:buChar char="•"/>
            </a:pPr>
            <a:r>
              <a:rPr lang="en-GB" sz="2000" dirty="0">
                <a:latin typeface="Arial" panose="020B0604020202020204" pitchFamily="34" charset="0"/>
                <a:cs typeface="Arial" panose="020B0604020202020204" pitchFamily="34" charset="0"/>
              </a:rPr>
              <a:t>Sign in with your university username and password.</a:t>
            </a:r>
          </a:p>
          <a:p>
            <a:pPr marL="457200" indent="-4572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000" dirty="0">
                <a:latin typeface="Arial" panose="020B0604020202020204" pitchFamily="34" charset="0"/>
                <a:cs typeface="Arial" panose="020B0604020202020204" pitchFamily="34" charset="0"/>
              </a:rPr>
              <a:t>Links to Online Resource List; Databases search and more…</a:t>
            </a:r>
          </a:p>
          <a:p>
            <a:pPr marL="457200" indent="-4572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000" dirty="0">
                <a:latin typeface="Arial" panose="020B0604020202020204" pitchFamily="34" charset="0"/>
                <a:cs typeface="Arial" panose="020B0604020202020204" pitchFamily="34" charset="0"/>
              </a:rPr>
              <a:t>Links to library essential services and ways of contact us. </a:t>
            </a: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95D4F88E-7158-0D17-99BB-F9EBDAF34787}"/>
              </a:ext>
            </a:extLst>
          </p:cNvPr>
          <p:cNvPicPr>
            <a:picLocks noChangeAspect="1"/>
          </p:cNvPicPr>
          <p:nvPr/>
        </p:nvPicPr>
        <p:blipFill>
          <a:blip r:embed="rId3"/>
          <a:stretch>
            <a:fillRect/>
          </a:stretch>
        </p:blipFill>
        <p:spPr>
          <a:xfrm>
            <a:off x="4968108" y="1298516"/>
            <a:ext cx="7127909" cy="3263471"/>
          </a:xfrm>
          <a:prstGeom prst="rect">
            <a:avLst/>
          </a:prstGeom>
        </p:spPr>
      </p:pic>
      <p:pic>
        <p:nvPicPr>
          <p:cNvPr id="4" name="Picture 3">
            <a:extLst>
              <a:ext uri="{FF2B5EF4-FFF2-40B4-BE49-F238E27FC236}">
                <a16:creationId xmlns:a16="http://schemas.microsoft.com/office/drawing/2014/main" id="{E49076B3-D664-8BDC-AC07-567E17F540BB}"/>
              </a:ext>
            </a:extLst>
          </p:cNvPr>
          <p:cNvPicPr>
            <a:picLocks noChangeAspect="1"/>
          </p:cNvPicPr>
          <p:nvPr/>
        </p:nvPicPr>
        <p:blipFill>
          <a:blip r:embed="rId4"/>
          <a:stretch>
            <a:fillRect/>
          </a:stretch>
        </p:blipFill>
        <p:spPr>
          <a:xfrm>
            <a:off x="4491821" y="4239164"/>
            <a:ext cx="4040241" cy="1926686"/>
          </a:xfrm>
          <a:prstGeom prst="rect">
            <a:avLst/>
          </a:prstGeom>
        </p:spPr>
      </p:pic>
      <p:sp>
        <p:nvSpPr>
          <p:cNvPr id="5" name="TextBox 4">
            <a:extLst>
              <a:ext uri="{FF2B5EF4-FFF2-40B4-BE49-F238E27FC236}">
                <a16:creationId xmlns:a16="http://schemas.microsoft.com/office/drawing/2014/main" id="{38CC9878-5E64-3C6B-0BE9-C5BD4A48A0F0}"/>
              </a:ext>
            </a:extLst>
          </p:cNvPr>
          <p:cNvSpPr txBox="1"/>
          <p:nvPr/>
        </p:nvSpPr>
        <p:spPr>
          <a:xfrm>
            <a:off x="815104" y="5439747"/>
            <a:ext cx="3606695" cy="369332"/>
          </a:xfrm>
          <a:prstGeom prst="rect">
            <a:avLst/>
          </a:prstGeom>
          <a:noFill/>
        </p:spPr>
        <p:txBody>
          <a:bodyPr wrap="square" rtlCol="0">
            <a:spAutoFit/>
          </a:bodyPr>
          <a:lstStyle/>
          <a:p>
            <a:r>
              <a:rPr lang="en-GB" dirty="0">
                <a:hlinkClick r:id="rId5"/>
              </a:rPr>
              <a:t>Library catalogue</a:t>
            </a:r>
            <a:endParaRPr lang="en-GB" dirty="0"/>
          </a:p>
        </p:txBody>
      </p:sp>
    </p:spTree>
    <p:extLst>
      <p:ext uri="{BB962C8B-B14F-4D97-AF65-F5344CB8AC3E}">
        <p14:creationId xmlns:p14="http://schemas.microsoft.com/office/powerpoint/2010/main" val="29862330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A40AE-0FE1-F67F-FF18-75670D77A9F1}"/>
              </a:ext>
            </a:extLst>
          </p:cNvPr>
          <p:cNvSpPr>
            <a:spLocks noGrp="1"/>
          </p:cNvSpPr>
          <p:nvPr>
            <p:ph type="title"/>
          </p:nvPr>
        </p:nvSpPr>
        <p:spPr/>
        <p:txBody>
          <a:bodyPr/>
          <a:lstStyle/>
          <a:p>
            <a:r>
              <a:rPr lang="en-GB" dirty="0"/>
              <a:t>Search Resources</a:t>
            </a:r>
          </a:p>
        </p:txBody>
      </p:sp>
      <p:sp>
        <p:nvSpPr>
          <p:cNvPr id="9" name="TextBox 8">
            <a:extLst>
              <a:ext uri="{FF2B5EF4-FFF2-40B4-BE49-F238E27FC236}">
                <a16:creationId xmlns:a16="http://schemas.microsoft.com/office/drawing/2014/main" id="{9CEAC7B1-DBAB-AC37-6A95-DD8D083FD3A6}"/>
              </a:ext>
            </a:extLst>
          </p:cNvPr>
          <p:cNvSpPr txBox="1"/>
          <p:nvPr/>
        </p:nvSpPr>
        <p:spPr>
          <a:xfrm>
            <a:off x="8615064" y="2571825"/>
            <a:ext cx="3297382" cy="10156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Use the search parameter to search for “everything” held in the library. </a:t>
            </a:r>
          </a:p>
        </p:txBody>
      </p:sp>
      <p:pic>
        <p:nvPicPr>
          <p:cNvPr id="4" name="Picture 3">
            <a:extLst>
              <a:ext uri="{FF2B5EF4-FFF2-40B4-BE49-F238E27FC236}">
                <a16:creationId xmlns:a16="http://schemas.microsoft.com/office/drawing/2014/main" id="{D24CA5C2-1E29-9E56-2010-8C2E0DCF5964}"/>
              </a:ext>
            </a:extLst>
          </p:cNvPr>
          <p:cNvPicPr>
            <a:picLocks noChangeAspect="1"/>
          </p:cNvPicPr>
          <p:nvPr/>
        </p:nvPicPr>
        <p:blipFill>
          <a:blip r:embed="rId2"/>
          <a:stretch>
            <a:fillRect/>
          </a:stretch>
        </p:blipFill>
        <p:spPr>
          <a:xfrm>
            <a:off x="-1" y="1256199"/>
            <a:ext cx="8200103" cy="5056089"/>
          </a:xfrm>
          <a:prstGeom prst="rect">
            <a:avLst/>
          </a:prstGeom>
        </p:spPr>
      </p:pic>
      <p:pic>
        <p:nvPicPr>
          <p:cNvPr id="5" name="Picture 4">
            <a:extLst>
              <a:ext uri="{FF2B5EF4-FFF2-40B4-BE49-F238E27FC236}">
                <a16:creationId xmlns:a16="http://schemas.microsoft.com/office/drawing/2014/main" id="{038FCC63-84D5-9310-71E1-00BAF7325090}"/>
              </a:ext>
            </a:extLst>
          </p:cNvPr>
          <p:cNvPicPr>
            <a:picLocks noChangeAspect="1"/>
          </p:cNvPicPr>
          <p:nvPr/>
        </p:nvPicPr>
        <p:blipFill>
          <a:blip r:embed="rId3"/>
          <a:stretch>
            <a:fillRect/>
          </a:stretch>
        </p:blipFill>
        <p:spPr>
          <a:xfrm>
            <a:off x="5845560" y="2356413"/>
            <a:ext cx="2005876" cy="2145173"/>
          </a:xfrm>
          <a:prstGeom prst="rect">
            <a:avLst/>
          </a:prstGeom>
        </p:spPr>
      </p:pic>
    </p:spTree>
    <p:extLst>
      <p:ext uri="{BB962C8B-B14F-4D97-AF65-F5344CB8AC3E}">
        <p14:creationId xmlns:p14="http://schemas.microsoft.com/office/powerpoint/2010/main" val="3938892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26A05-C813-C428-6543-5B45682282A4}"/>
              </a:ext>
            </a:extLst>
          </p:cNvPr>
          <p:cNvSpPr>
            <a:spLocks noGrp="1"/>
          </p:cNvSpPr>
          <p:nvPr>
            <p:ph type="title"/>
          </p:nvPr>
        </p:nvSpPr>
        <p:spPr/>
        <p:txBody>
          <a:bodyPr/>
          <a:lstStyle/>
          <a:p>
            <a:r>
              <a:rPr lang="en-GB" dirty="0"/>
              <a:t>Use Filter to Narrow Your Results</a:t>
            </a:r>
          </a:p>
        </p:txBody>
      </p:sp>
      <p:sp>
        <p:nvSpPr>
          <p:cNvPr id="5" name="TextBox 4">
            <a:extLst>
              <a:ext uri="{FF2B5EF4-FFF2-40B4-BE49-F238E27FC236}">
                <a16:creationId xmlns:a16="http://schemas.microsoft.com/office/drawing/2014/main" id="{FE3D37A7-9B81-2B11-AB8A-50C5F3703A9E}"/>
              </a:ext>
            </a:extLst>
          </p:cNvPr>
          <p:cNvSpPr txBox="1"/>
          <p:nvPr/>
        </p:nvSpPr>
        <p:spPr>
          <a:xfrm>
            <a:off x="8448588" y="2459504"/>
            <a:ext cx="3505200" cy="1938992"/>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Use the filter on the left-hand side.</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You could limit further by date, subjects and other filters listed. </a:t>
            </a:r>
          </a:p>
        </p:txBody>
      </p:sp>
      <p:pic>
        <p:nvPicPr>
          <p:cNvPr id="4" name="Picture 3">
            <a:extLst>
              <a:ext uri="{FF2B5EF4-FFF2-40B4-BE49-F238E27FC236}">
                <a16:creationId xmlns:a16="http://schemas.microsoft.com/office/drawing/2014/main" id="{057D840D-4234-DAA5-2067-6A83DDAEC452}"/>
              </a:ext>
            </a:extLst>
          </p:cNvPr>
          <p:cNvPicPr>
            <a:picLocks noChangeAspect="1"/>
          </p:cNvPicPr>
          <p:nvPr/>
        </p:nvPicPr>
        <p:blipFill>
          <a:blip r:embed="rId3"/>
          <a:stretch>
            <a:fillRect/>
          </a:stretch>
        </p:blipFill>
        <p:spPr>
          <a:xfrm>
            <a:off x="0" y="1256200"/>
            <a:ext cx="8378890" cy="5004148"/>
          </a:xfrm>
          <a:prstGeom prst="rect">
            <a:avLst/>
          </a:prstGeom>
        </p:spPr>
      </p:pic>
    </p:spTree>
    <p:extLst>
      <p:ext uri="{BB962C8B-B14F-4D97-AF65-F5344CB8AC3E}">
        <p14:creationId xmlns:p14="http://schemas.microsoft.com/office/powerpoint/2010/main" val="36994434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06B31B-340F-4273-A225-11BBB7ACBB38}"/>
              </a:ext>
            </a:extLst>
          </p:cNvPr>
          <p:cNvSpPr>
            <a:spLocks noGrp="1"/>
          </p:cNvSpPr>
          <p:nvPr>
            <p:ph sz="half" idx="2"/>
          </p:nvPr>
        </p:nvSpPr>
        <p:spPr>
          <a:xfrm>
            <a:off x="96058" y="1429147"/>
            <a:ext cx="5924286" cy="3425038"/>
          </a:xfrm>
        </p:spPr>
        <p:txBody>
          <a:bodyPr>
            <a:noAutofit/>
          </a:bodyPr>
          <a:lstStyle/>
          <a:p>
            <a:r>
              <a:rPr lang="en-GB" sz="2000" dirty="0">
                <a:latin typeface="Arial" panose="020B0604020202020204" pitchFamily="34" charset="0"/>
                <a:cs typeface="Arial" panose="020B0604020202020204" pitchFamily="34" charset="0"/>
              </a:rPr>
              <a:t>Where the book is held if it’s in print.</a:t>
            </a:r>
          </a:p>
          <a:p>
            <a:r>
              <a:rPr lang="en-GB" sz="2000" dirty="0">
                <a:latin typeface="Arial" panose="020B0604020202020204" pitchFamily="34" charset="0"/>
                <a:cs typeface="Arial" panose="020B0604020202020204" pitchFamily="34" charset="0"/>
              </a:rPr>
              <a:t>Link to ebook or journal article if it’s electronic.</a:t>
            </a:r>
          </a:p>
          <a:p>
            <a:r>
              <a:rPr lang="en-GB" sz="2000" dirty="0">
                <a:latin typeface="Arial" panose="020B0604020202020204" pitchFamily="34" charset="0"/>
                <a:cs typeface="Arial" panose="020B0604020202020204" pitchFamily="34" charset="0"/>
              </a:rPr>
              <a:t>How to request it if it’s on loan.</a:t>
            </a:r>
          </a:p>
          <a:p>
            <a:r>
              <a:rPr lang="en-GB" sz="2000" dirty="0">
                <a:latin typeface="Arial" panose="020B0604020202020204" pitchFamily="34" charset="0"/>
                <a:cs typeface="Arial" panose="020B0604020202020204" pitchFamily="34" charset="0"/>
              </a:rPr>
              <a:t>Related reading.</a:t>
            </a:r>
          </a:p>
          <a:p>
            <a:r>
              <a:rPr lang="en-GB" sz="2000" dirty="0">
                <a:latin typeface="Arial" panose="020B0604020202020204" pitchFamily="34" charset="0"/>
                <a:cs typeface="Arial" panose="020B0604020202020204" pitchFamily="34" charset="0"/>
              </a:rPr>
              <a:t>Option to search just within one journal.</a:t>
            </a:r>
          </a:p>
          <a:p>
            <a:r>
              <a:rPr lang="en-GB" sz="2000" dirty="0">
                <a:latin typeface="Arial" panose="020B0604020202020204" pitchFamily="34" charset="0"/>
                <a:cs typeface="Arial" panose="020B0604020202020204" pitchFamily="34" charset="0"/>
              </a:rPr>
              <a:t>Virtual browse of other similar books.</a:t>
            </a:r>
          </a:p>
          <a:p>
            <a:r>
              <a:rPr lang="en-GB" sz="2000" dirty="0">
                <a:latin typeface="Arial" panose="020B0604020202020204" pitchFamily="34" charset="0"/>
                <a:cs typeface="Arial" panose="020B0604020202020204" pitchFamily="34" charset="0"/>
              </a:rPr>
              <a:t>Books on the same Online Resource list.</a:t>
            </a:r>
          </a:p>
          <a:p>
            <a:r>
              <a:rPr lang="en-GB" sz="2000" dirty="0">
                <a:latin typeface="Arial" panose="020B0604020202020204" pitchFamily="34" charset="0"/>
                <a:cs typeface="Arial" panose="020B0604020202020204" pitchFamily="34" charset="0"/>
              </a:rPr>
              <a:t>Option to save in your personal reading list.</a:t>
            </a:r>
          </a:p>
        </p:txBody>
      </p:sp>
      <p:sp>
        <p:nvSpPr>
          <p:cNvPr id="6" name="Title 5">
            <a:extLst>
              <a:ext uri="{FF2B5EF4-FFF2-40B4-BE49-F238E27FC236}">
                <a16:creationId xmlns:a16="http://schemas.microsoft.com/office/drawing/2014/main" id="{5C7261A7-EF31-415F-A7DA-0208E55B2EE3}"/>
              </a:ext>
            </a:extLst>
          </p:cNvPr>
          <p:cNvSpPr>
            <a:spLocks noGrp="1"/>
          </p:cNvSpPr>
          <p:nvPr>
            <p:ph type="title"/>
          </p:nvPr>
        </p:nvSpPr>
        <p:spPr>
          <a:xfrm>
            <a:off x="352802" y="86188"/>
            <a:ext cx="10795518" cy="1003916"/>
          </a:xfrm>
        </p:spPr>
        <p:txBody>
          <a:bodyPr>
            <a:normAutofit/>
          </a:bodyPr>
          <a:lstStyle/>
          <a:p>
            <a:r>
              <a:rPr lang="en-GB" dirty="0"/>
              <a:t>What the Item Records Include.</a:t>
            </a:r>
          </a:p>
        </p:txBody>
      </p:sp>
      <p:sp>
        <p:nvSpPr>
          <p:cNvPr id="5" name="TextBox 4">
            <a:extLst>
              <a:ext uri="{FF2B5EF4-FFF2-40B4-BE49-F238E27FC236}">
                <a16:creationId xmlns:a16="http://schemas.microsoft.com/office/drawing/2014/main" id="{1C8A8002-E42F-442D-B230-EBD1C8D14605}"/>
              </a:ext>
            </a:extLst>
          </p:cNvPr>
          <p:cNvSpPr txBox="1"/>
          <p:nvPr/>
        </p:nvSpPr>
        <p:spPr>
          <a:xfrm>
            <a:off x="4803353" y="5796518"/>
            <a:ext cx="3692106" cy="369332"/>
          </a:xfrm>
          <a:prstGeom prst="rect">
            <a:avLst/>
          </a:prstGeom>
          <a:noFill/>
        </p:spPr>
        <p:txBody>
          <a:bodyPr wrap="square" rtlCol="0">
            <a:spAutoFit/>
          </a:bodyPr>
          <a:lstStyle/>
          <a:p>
            <a:r>
              <a:rPr lang="en-GB" dirty="0">
                <a:hlinkClick r:id="rId3"/>
              </a:rPr>
              <a:t>Book Records</a:t>
            </a:r>
            <a:endParaRPr lang="en-GB" dirty="0"/>
          </a:p>
        </p:txBody>
      </p:sp>
      <p:pic>
        <p:nvPicPr>
          <p:cNvPr id="7" name="Picture 6">
            <a:extLst>
              <a:ext uri="{FF2B5EF4-FFF2-40B4-BE49-F238E27FC236}">
                <a16:creationId xmlns:a16="http://schemas.microsoft.com/office/drawing/2014/main" id="{7D821A3C-2A1F-93FB-0A14-3BC912E0D47E}"/>
              </a:ext>
            </a:extLst>
          </p:cNvPr>
          <p:cNvPicPr>
            <a:picLocks noChangeAspect="1"/>
          </p:cNvPicPr>
          <p:nvPr/>
        </p:nvPicPr>
        <p:blipFill>
          <a:blip r:embed="rId4"/>
          <a:stretch>
            <a:fillRect/>
          </a:stretch>
        </p:blipFill>
        <p:spPr>
          <a:xfrm>
            <a:off x="6438309" y="1254976"/>
            <a:ext cx="5753691" cy="5002854"/>
          </a:xfrm>
          <a:prstGeom prst="rect">
            <a:avLst/>
          </a:prstGeom>
        </p:spPr>
      </p:pic>
      <p:pic>
        <p:nvPicPr>
          <p:cNvPr id="12" name="Picture 11">
            <a:extLst>
              <a:ext uri="{FF2B5EF4-FFF2-40B4-BE49-F238E27FC236}">
                <a16:creationId xmlns:a16="http://schemas.microsoft.com/office/drawing/2014/main" id="{82875261-48F8-46BA-9F88-1BC5DE74D422}"/>
              </a:ext>
            </a:extLst>
          </p:cNvPr>
          <p:cNvPicPr>
            <a:picLocks noChangeAspect="1"/>
          </p:cNvPicPr>
          <p:nvPr/>
        </p:nvPicPr>
        <p:blipFill>
          <a:blip r:embed="rId5"/>
          <a:stretch>
            <a:fillRect/>
          </a:stretch>
        </p:blipFill>
        <p:spPr>
          <a:xfrm>
            <a:off x="27252" y="4933024"/>
            <a:ext cx="4687252" cy="1324805"/>
          </a:xfrm>
          <a:prstGeom prst="rect">
            <a:avLst/>
          </a:prstGeom>
        </p:spPr>
      </p:pic>
    </p:spTree>
    <p:extLst>
      <p:ext uri="{BB962C8B-B14F-4D97-AF65-F5344CB8AC3E}">
        <p14:creationId xmlns:p14="http://schemas.microsoft.com/office/powerpoint/2010/main" val="17295523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3A4DB-6575-311C-886E-8F94DFA7B647}"/>
              </a:ext>
            </a:extLst>
          </p:cNvPr>
          <p:cNvSpPr>
            <a:spLocks noGrp="1"/>
          </p:cNvSpPr>
          <p:nvPr>
            <p:ph type="title"/>
          </p:nvPr>
        </p:nvSpPr>
        <p:spPr>
          <a:xfrm>
            <a:off x="427308" y="0"/>
            <a:ext cx="10795518" cy="1003916"/>
          </a:xfrm>
        </p:spPr>
        <p:txBody>
          <a:bodyPr>
            <a:normAutofit/>
          </a:bodyPr>
          <a:lstStyle/>
          <a:p>
            <a:r>
              <a:rPr lang="en-GB" dirty="0">
                <a:cs typeface="Calibri" panose="020F0502020204030204" pitchFamily="34" charset="0"/>
              </a:rPr>
              <a:t>Saving favourites and set alerts.</a:t>
            </a:r>
          </a:p>
        </p:txBody>
      </p:sp>
      <p:sp>
        <p:nvSpPr>
          <p:cNvPr id="8" name="TextBox 7">
            <a:extLst>
              <a:ext uri="{FF2B5EF4-FFF2-40B4-BE49-F238E27FC236}">
                <a16:creationId xmlns:a16="http://schemas.microsoft.com/office/drawing/2014/main" id="{EB138A5A-05C0-FF7D-9983-995A983B2A76}"/>
              </a:ext>
            </a:extLst>
          </p:cNvPr>
          <p:cNvSpPr txBox="1"/>
          <p:nvPr/>
        </p:nvSpPr>
        <p:spPr>
          <a:xfrm>
            <a:off x="8946627" y="1790275"/>
            <a:ext cx="2486647" cy="1938992"/>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Save your favourite  resources in the pinned section of your account.</a:t>
            </a: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3B064CDF-FD7A-E477-B932-88B396E0073F}"/>
              </a:ext>
            </a:extLst>
          </p:cNvPr>
          <p:cNvPicPr>
            <a:picLocks noChangeAspect="1"/>
          </p:cNvPicPr>
          <p:nvPr/>
        </p:nvPicPr>
        <p:blipFill>
          <a:blip r:embed="rId3"/>
          <a:stretch>
            <a:fillRect/>
          </a:stretch>
        </p:blipFill>
        <p:spPr>
          <a:xfrm>
            <a:off x="0" y="1294410"/>
            <a:ext cx="7442063" cy="4435434"/>
          </a:xfrm>
          <a:prstGeom prst="rect">
            <a:avLst/>
          </a:prstGeom>
        </p:spPr>
      </p:pic>
      <p:pic>
        <p:nvPicPr>
          <p:cNvPr id="10" name="Picture 9">
            <a:extLst>
              <a:ext uri="{FF2B5EF4-FFF2-40B4-BE49-F238E27FC236}">
                <a16:creationId xmlns:a16="http://schemas.microsoft.com/office/drawing/2014/main" id="{EA04C10A-BF57-89B6-BAA1-B3F198688441}"/>
              </a:ext>
            </a:extLst>
          </p:cNvPr>
          <p:cNvPicPr>
            <a:picLocks noChangeAspect="1"/>
          </p:cNvPicPr>
          <p:nvPr/>
        </p:nvPicPr>
        <p:blipFill>
          <a:blip r:embed="rId4"/>
          <a:stretch>
            <a:fillRect/>
          </a:stretch>
        </p:blipFill>
        <p:spPr>
          <a:xfrm>
            <a:off x="6650183" y="3553691"/>
            <a:ext cx="5399314" cy="2724787"/>
          </a:xfrm>
          <a:prstGeom prst="rect">
            <a:avLst/>
          </a:prstGeom>
        </p:spPr>
      </p:pic>
    </p:spTree>
    <p:extLst>
      <p:ext uri="{BB962C8B-B14F-4D97-AF65-F5344CB8AC3E}">
        <p14:creationId xmlns:p14="http://schemas.microsoft.com/office/powerpoint/2010/main" val="23831627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BE5F0-4F7C-647B-C965-6916CB54B98F}"/>
              </a:ext>
            </a:extLst>
          </p:cNvPr>
          <p:cNvSpPr>
            <a:spLocks noGrp="1"/>
          </p:cNvSpPr>
          <p:nvPr>
            <p:ph type="title"/>
          </p:nvPr>
        </p:nvSpPr>
        <p:spPr>
          <a:xfrm>
            <a:off x="501597" y="0"/>
            <a:ext cx="10795518" cy="1003916"/>
          </a:xfrm>
        </p:spPr>
        <p:txBody>
          <a:bodyPr/>
          <a:lstStyle/>
          <a:p>
            <a:r>
              <a:rPr lang="en-GB" dirty="0">
                <a:latin typeface="Calibri" panose="020F0502020204030204" pitchFamily="34" charset="0"/>
                <a:cs typeface="Calibri" panose="020F0502020204030204" pitchFamily="34" charset="0"/>
              </a:rPr>
              <a:t>Task: Library search</a:t>
            </a:r>
          </a:p>
        </p:txBody>
      </p:sp>
      <p:sp>
        <p:nvSpPr>
          <p:cNvPr id="3" name="Content Placeholder 2">
            <a:extLst>
              <a:ext uri="{FF2B5EF4-FFF2-40B4-BE49-F238E27FC236}">
                <a16:creationId xmlns:a16="http://schemas.microsoft.com/office/drawing/2014/main" id="{8D0249C7-B769-5175-558D-B9C4785FE638}"/>
              </a:ext>
            </a:extLst>
          </p:cNvPr>
          <p:cNvSpPr>
            <a:spLocks noGrp="1"/>
          </p:cNvSpPr>
          <p:nvPr>
            <p:ph sz="quarter" idx="10"/>
          </p:nvPr>
        </p:nvSpPr>
        <p:spPr>
          <a:xfrm>
            <a:off x="1613645" y="2618014"/>
            <a:ext cx="5987845" cy="2330245"/>
          </a:xfrm>
        </p:spPr>
        <p:txBody>
          <a:bodyPr>
            <a:normAutofit/>
          </a:bodyPr>
          <a:lstStyle/>
          <a:p>
            <a:pPr>
              <a:buFont typeface="Arial" panose="020B0604020202020204" pitchFamily="34" charset="0"/>
              <a:buChar char="•"/>
            </a:pPr>
            <a:r>
              <a:rPr lang="en-GB" sz="2400" dirty="0">
                <a:latin typeface="Calibri" panose="020F0502020204030204" pitchFamily="34" charset="0"/>
                <a:cs typeface="Calibri" panose="020F0502020204030204" pitchFamily="34" charset="0"/>
              </a:rPr>
              <a:t>Take note of any additional keywords to describe your topic. </a:t>
            </a:r>
          </a:p>
          <a:p>
            <a:pPr>
              <a:buFont typeface="Arial" panose="020B0604020202020204" pitchFamily="34" charset="0"/>
              <a:buChar char="•"/>
            </a:pPr>
            <a:r>
              <a:rPr lang="en-GB" sz="2400" dirty="0">
                <a:latin typeface="Calibri" panose="020F0502020204030204" pitchFamily="34" charset="0"/>
                <a:cs typeface="Calibri" panose="020F0502020204030204" pitchFamily="34" charset="0"/>
              </a:rPr>
              <a:t>Refine your search to full-text e-books written in English since 2019.</a:t>
            </a:r>
          </a:p>
          <a:p>
            <a:pPr>
              <a:buFont typeface="Arial" panose="020B0604020202020204" pitchFamily="34" charset="0"/>
              <a:buChar char="•"/>
            </a:pPr>
            <a:r>
              <a:rPr lang="en-GB" sz="2400" dirty="0">
                <a:latin typeface="Calibri" panose="020F0502020204030204" pitchFamily="34" charset="0"/>
                <a:cs typeface="Calibri" panose="020F0502020204030204" pitchFamily="34" charset="0"/>
              </a:rPr>
              <a:t>Save and label at least 3 items to retrieve later.</a:t>
            </a:r>
          </a:p>
          <a:p>
            <a:pPr marL="0" indent="0">
              <a:buNone/>
            </a:pPr>
            <a:endParaRPr lang="en-GB" sz="2400" dirty="0">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369D0A74-AFB8-A1F6-21F3-46EABBCFE187}"/>
              </a:ext>
            </a:extLst>
          </p:cNvPr>
          <p:cNvSpPr txBox="1"/>
          <p:nvPr/>
        </p:nvSpPr>
        <p:spPr>
          <a:xfrm>
            <a:off x="162796" y="1415425"/>
            <a:ext cx="11577483" cy="1107996"/>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Complete a search on the </a:t>
            </a:r>
            <a:r>
              <a:rPr lang="en-GB" sz="2400" dirty="0">
                <a:latin typeface="Calibri" panose="020F0502020204030204" pitchFamily="34" charset="0"/>
                <a:cs typeface="Calibri" panose="020F0502020204030204" pitchFamily="34" charset="0"/>
                <a:hlinkClick r:id="rId3"/>
              </a:rPr>
              <a:t>library catalogue </a:t>
            </a:r>
            <a:r>
              <a:rPr lang="en-GB" sz="2400" dirty="0">
                <a:latin typeface="Calibri" panose="020F0502020204030204" pitchFamily="34" charset="0"/>
                <a:cs typeface="Calibri" panose="020F0502020204030204" pitchFamily="34" charset="0"/>
              </a:rPr>
              <a:t>on a topic of your choice. Explore a few of the detailed records found.</a:t>
            </a:r>
          </a:p>
          <a:p>
            <a:endParaRPr lang="en-GB" dirty="0"/>
          </a:p>
        </p:txBody>
      </p:sp>
    </p:spTree>
    <p:extLst>
      <p:ext uri="{BB962C8B-B14F-4D97-AF65-F5344CB8AC3E}">
        <p14:creationId xmlns:p14="http://schemas.microsoft.com/office/powerpoint/2010/main" val="8899437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F0A08-5112-1F13-3E4F-CA5140EE5861}"/>
              </a:ext>
            </a:extLst>
          </p:cNvPr>
          <p:cNvSpPr>
            <a:spLocks noGrp="1"/>
          </p:cNvSpPr>
          <p:nvPr>
            <p:ph type="title"/>
          </p:nvPr>
        </p:nvSpPr>
        <p:spPr>
          <a:xfrm>
            <a:off x="210207" y="-4644"/>
            <a:ext cx="10795518" cy="1003916"/>
          </a:xfrm>
        </p:spPr>
        <p:txBody>
          <a:bodyPr>
            <a:normAutofit/>
          </a:bodyPr>
          <a:lstStyle/>
          <a:p>
            <a:r>
              <a:rPr lang="en-GB" sz="3600" dirty="0"/>
              <a:t>The CRAAP Test</a:t>
            </a:r>
          </a:p>
        </p:txBody>
      </p:sp>
      <p:sp>
        <p:nvSpPr>
          <p:cNvPr id="4" name="Content Placeholder 1">
            <a:extLst>
              <a:ext uri="{FF2B5EF4-FFF2-40B4-BE49-F238E27FC236}">
                <a16:creationId xmlns:a16="http://schemas.microsoft.com/office/drawing/2014/main" id="{06BEDC40-D950-DABD-52AF-2C64B5C8D166}"/>
              </a:ext>
            </a:extLst>
          </p:cNvPr>
          <p:cNvSpPr>
            <a:spLocks noGrp="1"/>
          </p:cNvSpPr>
          <p:nvPr>
            <p:ph sz="quarter" idx="10"/>
          </p:nvPr>
        </p:nvSpPr>
        <p:spPr>
          <a:xfrm>
            <a:off x="51457" y="1652692"/>
            <a:ext cx="5834570" cy="3305388"/>
          </a:xfrm>
        </p:spPr>
        <p:txBody>
          <a:bodyPr vert="horz" lIns="91440" tIns="45720" rIns="91440" bIns="45720" rtlCol="0" anchor="t">
            <a:noAutofit/>
          </a:bodyPr>
          <a:lstStyle/>
          <a:p>
            <a:pPr>
              <a:lnSpc>
                <a:spcPct val="100000"/>
              </a:lnSpc>
              <a:buFont typeface="Wingdings"/>
              <a:buChar char="§"/>
            </a:pPr>
            <a:r>
              <a:rPr lang="en-GB" sz="2000" b="1" dirty="0">
                <a:solidFill>
                  <a:srgbClr val="FF0000"/>
                </a:solidFill>
                <a:latin typeface="Arial" panose="020B0604020202020204" pitchFamily="34" charset="0"/>
                <a:cs typeface="Arial" panose="020B0604020202020204" pitchFamily="34" charset="0"/>
              </a:rPr>
              <a:t>C</a:t>
            </a:r>
            <a:r>
              <a:rPr lang="en-GB" sz="2000" b="1" dirty="0">
                <a:latin typeface="Arial" panose="020B0604020202020204" pitchFamily="34" charset="0"/>
                <a:cs typeface="Arial" panose="020B0604020202020204" pitchFamily="34" charset="0"/>
              </a:rPr>
              <a:t>urrency</a:t>
            </a:r>
            <a:r>
              <a:rPr lang="en-GB" sz="2000" dirty="0">
                <a:latin typeface="Arial" panose="020B0604020202020204" pitchFamily="34" charset="0"/>
                <a:cs typeface="Arial" panose="020B0604020202020204" pitchFamily="34" charset="0"/>
              </a:rPr>
              <a:t>       Is it up-to-date?</a:t>
            </a:r>
            <a:endParaRPr lang="en-US" sz="2000" dirty="0">
              <a:latin typeface="Arial" panose="020B0604020202020204" pitchFamily="34" charset="0"/>
              <a:ea typeface="+mn-lt"/>
              <a:cs typeface="Arial" panose="020B0604020202020204" pitchFamily="34" charset="0"/>
            </a:endParaRPr>
          </a:p>
          <a:p>
            <a:pPr>
              <a:lnSpc>
                <a:spcPct val="100000"/>
              </a:lnSpc>
              <a:buFont typeface="Wingdings"/>
              <a:buChar char="§"/>
            </a:pPr>
            <a:r>
              <a:rPr lang="en-GB" sz="2000" b="1" dirty="0">
                <a:solidFill>
                  <a:srgbClr val="FF0000"/>
                </a:solidFill>
                <a:latin typeface="Arial" panose="020B0604020202020204" pitchFamily="34" charset="0"/>
                <a:cs typeface="Arial" panose="020B0604020202020204" pitchFamily="34" charset="0"/>
              </a:rPr>
              <a:t>R</a:t>
            </a:r>
            <a:r>
              <a:rPr lang="en-GB" sz="2000" b="1" dirty="0">
                <a:latin typeface="Arial" panose="020B0604020202020204" pitchFamily="34" charset="0"/>
                <a:cs typeface="Arial" panose="020B0604020202020204" pitchFamily="34" charset="0"/>
              </a:rPr>
              <a:t>elevance</a:t>
            </a:r>
            <a:r>
              <a:rPr lang="en-GB" sz="2000" dirty="0">
                <a:latin typeface="Arial" panose="020B0604020202020204" pitchFamily="34" charset="0"/>
                <a:cs typeface="Arial" panose="020B0604020202020204" pitchFamily="34" charset="0"/>
              </a:rPr>
              <a:t>     Who is the intended audience?</a:t>
            </a:r>
          </a:p>
          <a:p>
            <a:pPr>
              <a:lnSpc>
                <a:spcPct val="100000"/>
              </a:lnSpc>
              <a:buFont typeface="Wingdings"/>
              <a:buChar char="§"/>
            </a:pPr>
            <a:r>
              <a:rPr lang="en-GB" sz="2000" b="1" dirty="0">
                <a:solidFill>
                  <a:srgbClr val="FF0000"/>
                </a:solidFill>
                <a:latin typeface="Arial" panose="020B0604020202020204" pitchFamily="34" charset="0"/>
                <a:cs typeface="Arial" panose="020B0604020202020204" pitchFamily="34" charset="0"/>
              </a:rPr>
              <a:t>A</a:t>
            </a:r>
            <a:r>
              <a:rPr lang="en-GB" sz="2000" b="1" dirty="0">
                <a:latin typeface="Arial" panose="020B0604020202020204" pitchFamily="34" charset="0"/>
                <a:cs typeface="Arial" panose="020B0604020202020204" pitchFamily="34" charset="0"/>
              </a:rPr>
              <a:t>uthority</a:t>
            </a:r>
            <a:r>
              <a:rPr lang="en-GB" sz="2000" dirty="0">
                <a:latin typeface="Arial" panose="020B0604020202020204" pitchFamily="34" charset="0"/>
                <a:cs typeface="Arial" panose="020B0604020202020204" pitchFamily="34" charset="0"/>
              </a:rPr>
              <a:t>      What are the author’s credentials?</a:t>
            </a:r>
          </a:p>
          <a:p>
            <a:pPr>
              <a:lnSpc>
                <a:spcPct val="100000"/>
              </a:lnSpc>
              <a:buFont typeface="Wingdings"/>
              <a:buChar char="§"/>
            </a:pPr>
            <a:r>
              <a:rPr lang="en-GB" sz="2000" b="1" dirty="0">
                <a:solidFill>
                  <a:srgbClr val="FF0000"/>
                </a:solidFill>
                <a:latin typeface="Arial" panose="020B0604020202020204" pitchFamily="34" charset="0"/>
                <a:cs typeface="Arial" panose="020B0604020202020204" pitchFamily="34" charset="0"/>
              </a:rPr>
              <a:t>A</a:t>
            </a:r>
            <a:r>
              <a:rPr lang="en-GB" sz="2000" b="1" dirty="0">
                <a:latin typeface="Arial" panose="020B0604020202020204" pitchFamily="34" charset="0"/>
                <a:cs typeface="Arial" panose="020B0604020202020204" pitchFamily="34" charset="0"/>
              </a:rPr>
              <a:t>ccuracy</a:t>
            </a:r>
            <a:r>
              <a:rPr lang="en-GB" sz="2000" dirty="0">
                <a:latin typeface="Arial" panose="020B0604020202020204" pitchFamily="34" charset="0"/>
                <a:cs typeface="Arial" panose="020B0604020202020204" pitchFamily="34" charset="0"/>
              </a:rPr>
              <a:t>       Can the information be verified?</a:t>
            </a:r>
          </a:p>
          <a:p>
            <a:pPr>
              <a:lnSpc>
                <a:spcPct val="100000"/>
              </a:lnSpc>
              <a:buFont typeface="Wingdings"/>
              <a:buChar char="§"/>
            </a:pPr>
            <a:r>
              <a:rPr lang="en-GB" sz="2000" b="1" dirty="0">
                <a:solidFill>
                  <a:srgbClr val="FF0000"/>
                </a:solidFill>
                <a:latin typeface="Arial" panose="020B0604020202020204" pitchFamily="34" charset="0"/>
                <a:cs typeface="Arial" panose="020B0604020202020204" pitchFamily="34" charset="0"/>
              </a:rPr>
              <a:t>P</a:t>
            </a:r>
            <a:r>
              <a:rPr lang="en-GB" sz="2000" b="1" dirty="0">
                <a:latin typeface="Arial" panose="020B0604020202020204" pitchFamily="34" charset="0"/>
                <a:cs typeface="Arial" panose="020B0604020202020204" pitchFamily="34" charset="0"/>
              </a:rPr>
              <a:t>urpose</a:t>
            </a:r>
            <a:r>
              <a:rPr lang="en-GB" sz="2000" dirty="0">
                <a:latin typeface="Arial" panose="020B0604020202020204" pitchFamily="34" charset="0"/>
                <a:cs typeface="Arial" panose="020B0604020202020204" pitchFamily="34" charset="0"/>
              </a:rPr>
              <a:t>        Is the information objective?</a:t>
            </a:r>
          </a:p>
        </p:txBody>
      </p:sp>
      <p:pic>
        <p:nvPicPr>
          <p:cNvPr id="6" name="Picture 8">
            <a:extLst>
              <a:ext uri="{FF2B5EF4-FFF2-40B4-BE49-F238E27FC236}">
                <a16:creationId xmlns:a16="http://schemas.microsoft.com/office/drawing/2014/main" id="{5523811B-10A1-F4B9-129A-C1AEA96D53F3}"/>
              </a:ext>
            </a:extLst>
          </p:cNvPr>
          <p:cNvPicPr>
            <a:picLocks noChangeAspect="1"/>
          </p:cNvPicPr>
          <p:nvPr/>
        </p:nvPicPr>
        <p:blipFill rotWithShape="1">
          <a:blip r:embed="rId3"/>
          <a:srcRect l="13877" r="13877"/>
          <a:stretch/>
        </p:blipFill>
        <p:spPr>
          <a:xfrm>
            <a:off x="7146879" y="1534908"/>
            <a:ext cx="4346881" cy="3788184"/>
          </a:xfrm>
          <a:prstGeom prst="rect">
            <a:avLst/>
          </a:prstGeom>
        </p:spPr>
      </p:pic>
      <p:sp>
        <p:nvSpPr>
          <p:cNvPr id="3" name="TextBox 2">
            <a:extLst>
              <a:ext uri="{FF2B5EF4-FFF2-40B4-BE49-F238E27FC236}">
                <a16:creationId xmlns:a16="http://schemas.microsoft.com/office/drawing/2014/main" id="{7492CE64-4A34-8F76-6E8D-2701814F6090}"/>
              </a:ext>
            </a:extLst>
          </p:cNvPr>
          <p:cNvSpPr txBox="1"/>
          <p:nvPr/>
        </p:nvSpPr>
        <p:spPr>
          <a:xfrm>
            <a:off x="264159" y="5545223"/>
            <a:ext cx="7965440"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Remember: </a:t>
            </a:r>
            <a:r>
              <a:rPr lang="en-GB" sz="2000" dirty="0">
                <a:latin typeface="Arial" panose="020B0604020202020204" pitchFamily="34" charset="0"/>
                <a:cs typeface="Arial" panose="020B0604020202020204" pitchFamily="34" charset="0"/>
              </a:rPr>
              <a:t>always evaluate the information you find!</a:t>
            </a:r>
          </a:p>
        </p:txBody>
      </p:sp>
    </p:spTree>
    <p:extLst>
      <p:ext uri="{BB962C8B-B14F-4D97-AF65-F5344CB8AC3E}">
        <p14:creationId xmlns:p14="http://schemas.microsoft.com/office/powerpoint/2010/main" val="2292075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3F4B16-523C-2231-8EB9-D88C761823AB}"/>
              </a:ext>
            </a:extLst>
          </p:cNvPr>
          <p:cNvSpPr>
            <a:spLocks noGrp="1"/>
          </p:cNvSpPr>
          <p:nvPr>
            <p:ph type="title"/>
          </p:nvPr>
        </p:nvSpPr>
        <p:spPr/>
        <p:txBody>
          <a:bodyPr/>
          <a:lstStyle/>
          <a:p>
            <a:r>
              <a:rPr lang="en-GB" dirty="0"/>
              <a:t>Academic </a:t>
            </a:r>
            <a:r>
              <a:rPr lang="en-GB" dirty="0" err="1"/>
              <a:t>Infoskills</a:t>
            </a:r>
            <a:r>
              <a:rPr lang="en-GB" dirty="0"/>
              <a:t>.</a:t>
            </a:r>
          </a:p>
        </p:txBody>
      </p:sp>
      <p:sp>
        <p:nvSpPr>
          <p:cNvPr id="7" name="TextBox 6">
            <a:extLst>
              <a:ext uri="{FF2B5EF4-FFF2-40B4-BE49-F238E27FC236}">
                <a16:creationId xmlns:a16="http://schemas.microsoft.com/office/drawing/2014/main" id="{CDA28E2E-8C5E-4C9D-C235-210214C4FDF3}"/>
              </a:ext>
            </a:extLst>
          </p:cNvPr>
          <p:cNvSpPr txBox="1"/>
          <p:nvPr/>
        </p:nvSpPr>
        <p:spPr>
          <a:xfrm>
            <a:off x="100791" y="1384435"/>
            <a:ext cx="6576646" cy="707886"/>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The Skills programme is designed to help you develop transferable academic and information skills.</a:t>
            </a:r>
          </a:p>
        </p:txBody>
      </p:sp>
      <p:sp>
        <p:nvSpPr>
          <p:cNvPr id="8" name="TextBox 7">
            <a:extLst>
              <a:ext uri="{FF2B5EF4-FFF2-40B4-BE49-F238E27FC236}">
                <a16:creationId xmlns:a16="http://schemas.microsoft.com/office/drawing/2014/main" id="{52C19AF3-0328-B79A-BF67-81863F479A44}"/>
              </a:ext>
            </a:extLst>
          </p:cNvPr>
          <p:cNvSpPr txBox="1"/>
          <p:nvPr/>
        </p:nvSpPr>
        <p:spPr>
          <a:xfrm>
            <a:off x="100791" y="2171895"/>
            <a:ext cx="6644054" cy="707886"/>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It enhances both your academic performance and employability.</a:t>
            </a:r>
          </a:p>
        </p:txBody>
      </p:sp>
      <p:sp>
        <p:nvSpPr>
          <p:cNvPr id="9" name="TextBox 8">
            <a:extLst>
              <a:ext uri="{FF2B5EF4-FFF2-40B4-BE49-F238E27FC236}">
                <a16:creationId xmlns:a16="http://schemas.microsoft.com/office/drawing/2014/main" id="{294CA6F2-20C5-0F7F-D694-5123BE03F5A8}"/>
              </a:ext>
            </a:extLst>
          </p:cNvPr>
          <p:cNvSpPr txBox="1"/>
          <p:nvPr/>
        </p:nvSpPr>
        <p:spPr>
          <a:xfrm>
            <a:off x="67087" y="2968336"/>
            <a:ext cx="6644054" cy="1015663"/>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It includes a variety of topics, such as finding and using library resources, acknowledgement of Artificial Intelligence (AI). </a:t>
            </a:r>
          </a:p>
        </p:txBody>
      </p:sp>
      <p:sp>
        <p:nvSpPr>
          <p:cNvPr id="10" name="TextBox 9">
            <a:extLst>
              <a:ext uri="{FF2B5EF4-FFF2-40B4-BE49-F238E27FC236}">
                <a16:creationId xmlns:a16="http://schemas.microsoft.com/office/drawing/2014/main" id="{7DEC4C9A-7598-8558-48C8-A1D89572FA87}"/>
              </a:ext>
            </a:extLst>
          </p:cNvPr>
          <p:cNvSpPr txBox="1"/>
          <p:nvPr/>
        </p:nvSpPr>
        <p:spPr>
          <a:xfrm>
            <a:off x="67087" y="4072554"/>
            <a:ext cx="6594230" cy="1015663"/>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It emphasises the importance of correct referencing in academic work and provides access to handbook that detail proper referencing formats. </a:t>
            </a:r>
          </a:p>
        </p:txBody>
      </p:sp>
      <p:sp>
        <p:nvSpPr>
          <p:cNvPr id="11" name="TextBox 10">
            <a:extLst>
              <a:ext uri="{FF2B5EF4-FFF2-40B4-BE49-F238E27FC236}">
                <a16:creationId xmlns:a16="http://schemas.microsoft.com/office/drawing/2014/main" id="{F5990F5A-F6E4-0035-FE55-7F11A3A2833E}"/>
              </a:ext>
            </a:extLst>
          </p:cNvPr>
          <p:cNvSpPr txBox="1"/>
          <p:nvPr/>
        </p:nvSpPr>
        <p:spPr>
          <a:xfrm>
            <a:off x="463061" y="5473565"/>
            <a:ext cx="5270956"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and much more…     </a:t>
            </a:r>
          </a:p>
        </p:txBody>
      </p:sp>
      <p:pic>
        <p:nvPicPr>
          <p:cNvPr id="12" name="Picture 11">
            <a:extLst>
              <a:ext uri="{FF2B5EF4-FFF2-40B4-BE49-F238E27FC236}">
                <a16:creationId xmlns:a16="http://schemas.microsoft.com/office/drawing/2014/main" id="{1622253B-CF12-5C4F-9A11-B4FA6034BA74}"/>
              </a:ext>
            </a:extLst>
          </p:cNvPr>
          <p:cNvPicPr>
            <a:picLocks noChangeAspect="1"/>
          </p:cNvPicPr>
          <p:nvPr/>
        </p:nvPicPr>
        <p:blipFill>
          <a:blip r:embed="rId3"/>
          <a:stretch>
            <a:fillRect/>
          </a:stretch>
        </p:blipFill>
        <p:spPr>
          <a:xfrm>
            <a:off x="6615823" y="1256199"/>
            <a:ext cx="5560057" cy="4755717"/>
          </a:xfrm>
          <a:prstGeom prst="rect">
            <a:avLst/>
          </a:prstGeom>
        </p:spPr>
      </p:pic>
      <p:sp>
        <p:nvSpPr>
          <p:cNvPr id="13" name="Rectangle 12">
            <a:extLst>
              <a:ext uri="{FF2B5EF4-FFF2-40B4-BE49-F238E27FC236}">
                <a16:creationId xmlns:a16="http://schemas.microsoft.com/office/drawing/2014/main" id="{84F98CFD-5C9B-8559-2844-006085C55A8A}"/>
              </a:ext>
            </a:extLst>
          </p:cNvPr>
          <p:cNvSpPr/>
          <p:nvPr/>
        </p:nvSpPr>
        <p:spPr>
          <a:xfrm>
            <a:off x="8523890" y="1256200"/>
            <a:ext cx="1072055" cy="499028"/>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42E43FE6-BD35-FD8A-AF35-8A3B04F619EF}"/>
              </a:ext>
            </a:extLst>
          </p:cNvPr>
          <p:cNvSpPr/>
          <p:nvPr/>
        </p:nvSpPr>
        <p:spPr>
          <a:xfrm>
            <a:off x="8797159" y="2795752"/>
            <a:ext cx="1650124" cy="499028"/>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32132C7E-BE84-2385-6B7A-AA93F611EF07}"/>
              </a:ext>
            </a:extLst>
          </p:cNvPr>
          <p:cNvSpPr/>
          <p:nvPr/>
        </p:nvSpPr>
        <p:spPr>
          <a:xfrm>
            <a:off x="8797159" y="5318234"/>
            <a:ext cx="1576551" cy="555441"/>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123444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F5233-6D12-89EF-92D7-CAA397EC501B}"/>
              </a:ext>
            </a:extLst>
          </p:cNvPr>
          <p:cNvSpPr>
            <a:spLocks noGrp="1"/>
          </p:cNvSpPr>
          <p:nvPr>
            <p:ph type="title"/>
          </p:nvPr>
        </p:nvSpPr>
        <p:spPr>
          <a:xfrm>
            <a:off x="255790" y="0"/>
            <a:ext cx="7747668" cy="1003916"/>
          </a:xfrm>
        </p:spPr>
        <p:txBody>
          <a:bodyPr/>
          <a:lstStyle/>
          <a:p>
            <a:r>
              <a:rPr lang="en-GB" dirty="0">
                <a:latin typeface="Calibri" panose="020F0502020204030204" pitchFamily="34" charset="0"/>
                <a:cs typeface="Calibri" panose="020F0502020204030204" pitchFamily="34" charset="0"/>
              </a:rPr>
              <a:t>Academic </a:t>
            </a:r>
            <a:r>
              <a:rPr lang="en-GB" dirty="0" err="1">
                <a:latin typeface="Calibri" panose="020F0502020204030204" pitchFamily="34" charset="0"/>
                <a:cs typeface="Calibri" panose="020F0502020204030204" pitchFamily="34" charset="0"/>
              </a:rPr>
              <a:t>Infoskills</a:t>
            </a:r>
            <a:r>
              <a:rPr lang="en-GB" dirty="0">
                <a:latin typeface="Calibri" panose="020F0502020204030204" pitchFamily="34" charset="0"/>
                <a:cs typeface="Calibri" panose="020F0502020204030204" pitchFamily="34" charset="0"/>
              </a:rPr>
              <a:t>.</a:t>
            </a:r>
          </a:p>
        </p:txBody>
      </p:sp>
      <p:sp>
        <p:nvSpPr>
          <p:cNvPr id="3" name="Content Placeholder 2">
            <a:extLst>
              <a:ext uri="{FF2B5EF4-FFF2-40B4-BE49-F238E27FC236}">
                <a16:creationId xmlns:a16="http://schemas.microsoft.com/office/drawing/2014/main" id="{F67AF52D-DF67-FA9E-A80F-14688FAA3086}"/>
              </a:ext>
            </a:extLst>
          </p:cNvPr>
          <p:cNvSpPr>
            <a:spLocks noGrp="1"/>
          </p:cNvSpPr>
          <p:nvPr>
            <p:ph sz="quarter" idx="10"/>
          </p:nvPr>
        </p:nvSpPr>
        <p:spPr>
          <a:xfrm>
            <a:off x="157316" y="1327108"/>
            <a:ext cx="11877368" cy="2900763"/>
          </a:xfrm>
        </p:spPr>
        <p:txBody>
          <a:bodyPr>
            <a:normAutofit/>
          </a:bodyPr>
          <a:lstStyle/>
          <a:p>
            <a:pPr marL="0" indent="0">
              <a:buNone/>
            </a:pPr>
            <a:r>
              <a:rPr lang="en-GB" sz="2400">
                <a:latin typeface="Calibri" panose="020F0502020204030204" pitchFamily="34" charset="0"/>
                <a:cs typeface="Calibri" panose="020F0502020204030204" pitchFamily="34" charset="0"/>
              </a:rPr>
              <a:t>Our </a:t>
            </a:r>
            <a:r>
              <a:rPr lang="en-GB" sz="2400" b="1">
                <a:latin typeface="Calibri" panose="020F0502020204030204" pitchFamily="34" charset="0"/>
                <a:cs typeface="Calibri" panose="020F0502020204030204" pitchFamily="34" charset="0"/>
              </a:rPr>
              <a:t>Academic and </a:t>
            </a:r>
            <a:r>
              <a:rPr lang="en-GB" sz="2400" b="1" err="1">
                <a:latin typeface="Calibri" panose="020F0502020204030204" pitchFamily="34" charset="0"/>
                <a:cs typeface="Calibri" panose="020F0502020204030204" pitchFamily="34" charset="0"/>
              </a:rPr>
              <a:t>Infoskills</a:t>
            </a:r>
            <a:r>
              <a:rPr lang="en-GB" sz="2400" b="1">
                <a:latin typeface="Calibri" panose="020F0502020204030204" pitchFamily="34" charset="0"/>
                <a:cs typeface="Calibri" panose="020F0502020204030204" pitchFamily="34" charset="0"/>
              </a:rPr>
              <a:t> </a:t>
            </a:r>
            <a:r>
              <a:rPr lang="en-GB" sz="2400">
                <a:latin typeface="Calibri" panose="020F0502020204030204" pitchFamily="34" charset="0"/>
                <a:cs typeface="Calibri" panose="020F0502020204030204" pitchFamily="34" charset="0"/>
              </a:rPr>
              <a:t>programme is designed to help you develop your academic and information skills. The online curriculum covers a wide range of topics, from finding library resources and referencing, to critical evaluation and misinformation.  You can access it either via either Moodle or the library web pages.  Remember that you may need to login first!</a:t>
            </a:r>
          </a:p>
          <a:p>
            <a:pPr marL="0" indent="0">
              <a:buNone/>
            </a:pPr>
            <a:endParaRPr lang="en-GB" sz="2400">
              <a:latin typeface="Calibri" panose="020F0502020204030204" pitchFamily="34" charset="0"/>
              <a:cs typeface="Calibri" panose="020F0502020204030204" pitchFamily="34" charset="0"/>
            </a:endParaRPr>
          </a:p>
          <a:p>
            <a:pPr marL="0" indent="0">
              <a:buNone/>
            </a:pPr>
            <a:r>
              <a:rPr lang="en-GB" sz="2400" b="1">
                <a:latin typeface="Calibri" panose="020F0502020204030204" pitchFamily="34" charset="0"/>
                <a:cs typeface="Calibri" panose="020F0502020204030204" pitchFamily="34" charset="0"/>
              </a:rPr>
              <a:t>1. </a:t>
            </a:r>
            <a:r>
              <a:rPr lang="en-GB" sz="2400">
                <a:latin typeface="Calibri" panose="020F0502020204030204" pitchFamily="34" charset="0"/>
                <a:cs typeface="Calibri" panose="020F0502020204030204" pitchFamily="34" charset="0"/>
                <a:hlinkClick r:id="rId3"/>
              </a:rPr>
              <a:t>Moodle:</a:t>
            </a:r>
            <a:endParaRPr lang="en-GB" sz="2400">
              <a:latin typeface="Calibri" panose="020F0502020204030204" pitchFamily="34" charset="0"/>
              <a:cs typeface="Calibri" panose="020F0502020204030204" pitchFamily="34" charset="0"/>
            </a:endParaRPr>
          </a:p>
          <a:p>
            <a:pPr marL="0" indent="0">
              <a:buNone/>
            </a:pPr>
            <a:endParaRPr lang="en-GB" sz="2400">
              <a:latin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4C05B479-BFF5-D906-DD42-D1EC6E82B4B0}"/>
              </a:ext>
            </a:extLst>
          </p:cNvPr>
          <p:cNvPicPr>
            <a:picLocks noChangeAspect="1"/>
          </p:cNvPicPr>
          <p:nvPr/>
        </p:nvPicPr>
        <p:blipFill>
          <a:blip r:embed="rId4"/>
          <a:stretch>
            <a:fillRect/>
          </a:stretch>
        </p:blipFill>
        <p:spPr>
          <a:xfrm>
            <a:off x="157316" y="4005731"/>
            <a:ext cx="3425877" cy="2007496"/>
          </a:xfrm>
          <a:prstGeom prst="rect">
            <a:avLst/>
          </a:prstGeom>
        </p:spPr>
      </p:pic>
      <p:pic>
        <p:nvPicPr>
          <p:cNvPr id="12" name="Picture 11">
            <a:extLst>
              <a:ext uri="{FF2B5EF4-FFF2-40B4-BE49-F238E27FC236}">
                <a16:creationId xmlns:a16="http://schemas.microsoft.com/office/drawing/2014/main" id="{5A312ADD-2E5C-2092-B802-8336B2590E97}"/>
              </a:ext>
            </a:extLst>
          </p:cNvPr>
          <p:cNvPicPr>
            <a:picLocks noChangeAspect="1"/>
          </p:cNvPicPr>
          <p:nvPr/>
        </p:nvPicPr>
        <p:blipFill>
          <a:blip r:embed="rId5"/>
          <a:stretch>
            <a:fillRect/>
          </a:stretch>
        </p:blipFill>
        <p:spPr>
          <a:xfrm>
            <a:off x="5482438" y="3597972"/>
            <a:ext cx="3056877" cy="2616327"/>
          </a:xfrm>
          <a:prstGeom prst="rect">
            <a:avLst/>
          </a:prstGeom>
        </p:spPr>
      </p:pic>
      <p:pic>
        <p:nvPicPr>
          <p:cNvPr id="10" name="Picture 9">
            <a:extLst>
              <a:ext uri="{FF2B5EF4-FFF2-40B4-BE49-F238E27FC236}">
                <a16:creationId xmlns:a16="http://schemas.microsoft.com/office/drawing/2014/main" id="{7DD2C467-CC7E-F933-76B6-A48EBD65746F}"/>
              </a:ext>
            </a:extLst>
          </p:cNvPr>
          <p:cNvPicPr>
            <a:picLocks noChangeAspect="1"/>
          </p:cNvPicPr>
          <p:nvPr/>
        </p:nvPicPr>
        <p:blipFill>
          <a:blip r:embed="rId6"/>
          <a:stretch>
            <a:fillRect/>
          </a:stretch>
        </p:blipFill>
        <p:spPr>
          <a:xfrm>
            <a:off x="2617174" y="2864173"/>
            <a:ext cx="2635045" cy="3354115"/>
          </a:xfrm>
          <a:prstGeom prst="rect">
            <a:avLst/>
          </a:prstGeom>
        </p:spPr>
      </p:pic>
      <p:pic>
        <p:nvPicPr>
          <p:cNvPr id="13" name="Picture 12">
            <a:extLst>
              <a:ext uri="{FF2B5EF4-FFF2-40B4-BE49-F238E27FC236}">
                <a16:creationId xmlns:a16="http://schemas.microsoft.com/office/drawing/2014/main" id="{0007F67F-68DB-1976-7FE4-A18FABE9809A}"/>
              </a:ext>
            </a:extLst>
          </p:cNvPr>
          <p:cNvPicPr>
            <a:picLocks noChangeAspect="1"/>
          </p:cNvPicPr>
          <p:nvPr/>
        </p:nvPicPr>
        <p:blipFill>
          <a:blip r:embed="rId7"/>
          <a:stretch>
            <a:fillRect/>
          </a:stretch>
        </p:blipFill>
        <p:spPr>
          <a:xfrm>
            <a:off x="8636446" y="3868813"/>
            <a:ext cx="3316801" cy="2281332"/>
          </a:xfrm>
          <a:prstGeom prst="rect">
            <a:avLst/>
          </a:prstGeom>
        </p:spPr>
      </p:pic>
      <p:sp>
        <p:nvSpPr>
          <p:cNvPr id="4" name="Rectangle 3">
            <a:extLst>
              <a:ext uri="{FF2B5EF4-FFF2-40B4-BE49-F238E27FC236}">
                <a16:creationId xmlns:a16="http://schemas.microsoft.com/office/drawing/2014/main" id="{A5B45C12-44B3-F828-0A85-ADB0FD4B6464}"/>
              </a:ext>
            </a:extLst>
          </p:cNvPr>
          <p:cNvSpPr/>
          <p:nvPr/>
        </p:nvSpPr>
        <p:spPr>
          <a:xfrm>
            <a:off x="2617174" y="5108028"/>
            <a:ext cx="1196238" cy="905199"/>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26E8D8C4-9265-60BC-E8C2-851E2EB8310A}"/>
              </a:ext>
            </a:extLst>
          </p:cNvPr>
          <p:cNvSpPr/>
          <p:nvPr/>
        </p:nvSpPr>
        <p:spPr>
          <a:xfrm>
            <a:off x="7168055" y="5654566"/>
            <a:ext cx="1386954" cy="704193"/>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976E79B5-B2B3-9A7C-FBF0-9BBFB34C9AC5}"/>
              </a:ext>
            </a:extLst>
          </p:cNvPr>
          <p:cNvSpPr/>
          <p:nvPr/>
        </p:nvSpPr>
        <p:spPr>
          <a:xfrm>
            <a:off x="8734097" y="5654566"/>
            <a:ext cx="1072055" cy="511284"/>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243954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7B67F-887A-3361-1BFC-7A70E1DC4ADC}"/>
              </a:ext>
            </a:extLst>
          </p:cNvPr>
          <p:cNvSpPr>
            <a:spLocks noGrp="1"/>
          </p:cNvSpPr>
          <p:nvPr>
            <p:ph type="title"/>
          </p:nvPr>
        </p:nvSpPr>
        <p:spPr>
          <a:xfrm>
            <a:off x="137803" y="75304"/>
            <a:ext cx="10795518" cy="1003916"/>
          </a:xfrm>
        </p:spPr>
        <p:txBody>
          <a:bodyPr/>
          <a:lstStyle/>
          <a:p>
            <a:r>
              <a:rPr lang="en-GB" dirty="0">
                <a:latin typeface="Calibri" panose="020F0502020204030204" pitchFamily="34" charset="0"/>
                <a:cs typeface="Calibri" panose="020F0502020204030204" pitchFamily="34" charset="0"/>
              </a:rPr>
              <a:t>Academic </a:t>
            </a:r>
            <a:r>
              <a:rPr lang="en-GB" dirty="0" err="1">
                <a:latin typeface="Calibri" panose="020F0502020204030204" pitchFamily="34" charset="0"/>
                <a:cs typeface="Calibri" panose="020F0502020204030204" pitchFamily="34" charset="0"/>
              </a:rPr>
              <a:t>Infoskills</a:t>
            </a:r>
            <a:r>
              <a:rPr lang="en-GB" dirty="0">
                <a:latin typeface="Calibri" panose="020F0502020204030204" pitchFamily="34" charset="0"/>
                <a:cs typeface="Calibri" panose="020F0502020204030204" pitchFamily="34" charset="0"/>
              </a:rPr>
              <a:t>.</a:t>
            </a:r>
            <a:endParaRPr lang="en-GB" dirty="0"/>
          </a:p>
        </p:txBody>
      </p:sp>
      <p:sp>
        <p:nvSpPr>
          <p:cNvPr id="9" name="TextBox 8">
            <a:extLst>
              <a:ext uri="{FF2B5EF4-FFF2-40B4-BE49-F238E27FC236}">
                <a16:creationId xmlns:a16="http://schemas.microsoft.com/office/drawing/2014/main" id="{A3BA36EB-E9E6-A468-4C22-425CBF441699}"/>
              </a:ext>
            </a:extLst>
          </p:cNvPr>
          <p:cNvSpPr txBox="1"/>
          <p:nvPr/>
        </p:nvSpPr>
        <p:spPr>
          <a:xfrm>
            <a:off x="312079" y="1760258"/>
            <a:ext cx="3097160" cy="461665"/>
          </a:xfrm>
          <a:prstGeom prst="rect">
            <a:avLst/>
          </a:prstGeom>
          <a:noFill/>
        </p:spPr>
        <p:txBody>
          <a:bodyPr wrap="square" rtlCol="0">
            <a:spAutoFit/>
          </a:bodyPr>
          <a:lstStyle/>
          <a:p>
            <a:r>
              <a:rPr lang="en-GB" sz="2400" b="1">
                <a:latin typeface="Calibri "/>
              </a:rPr>
              <a:t>2. </a:t>
            </a:r>
            <a:r>
              <a:rPr lang="en-GB" sz="2400">
                <a:latin typeface="Calibri "/>
                <a:hlinkClick r:id="rId3"/>
              </a:rPr>
              <a:t>Library web pages:</a:t>
            </a:r>
            <a:endParaRPr lang="en-GB" sz="2400">
              <a:latin typeface="Calibri "/>
            </a:endParaRPr>
          </a:p>
        </p:txBody>
      </p:sp>
      <p:pic>
        <p:nvPicPr>
          <p:cNvPr id="15" name="Picture 14">
            <a:extLst>
              <a:ext uri="{FF2B5EF4-FFF2-40B4-BE49-F238E27FC236}">
                <a16:creationId xmlns:a16="http://schemas.microsoft.com/office/drawing/2014/main" id="{B219444F-174E-8072-D8F7-93FA295A8EF8}"/>
              </a:ext>
            </a:extLst>
          </p:cNvPr>
          <p:cNvPicPr>
            <a:picLocks noChangeAspect="1"/>
          </p:cNvPicPr>
          <p:nvPr/>
        </p:nvPicPr>
        <p:blipFill>
          <a:blip r:embed="rId4"/>
          <a:stretch>
            <a:fillRect/>
          </a:stretch>
        </p:blipFill>
        <p:spPr>
          <a:xfrm>
            <a:off x="4103976" y="2039516"/>
            <a:ext cx="2908868" cy="3921018"/>
          </a:xfrm>
          <a:prstGeom prst="rect">
            <a:avLst/>
          </a:prstGeom>
        </p:spPr>
      </p:pic>
      <p:pic>
        <p:nvPicPr>
          <p:cNvPr id="4" name="Picture 3">
            <a:extLst>
              <a:ext uri="{FF2B5EF4-FFF2-40B4-BE49-F238E27FC236}">
                <a16:creationId xmlns:a16="http://schemas.microsoft.com/office/drawing/2014/main" id="{0868648C-AD16-873E-6E09-886D6819336C}"/>
              </a:ext>
            </a:extLst>
          </p:cNvPr>
          <p:cNvPicPr>
            <a:picLocks noChangeAspect="1"/>
          </p:cNvPicPr>
          <p:nvPr/>
        </p:nvPicPr>
        <p:blipFill>
          <a:blip r:embed="rId5"/>
          <a:stretch>
            <a:fillRect/>
          </a:stretch>
        </p:blipFill>
        <p:spPr>
          <a:xfrm>
            <a:off x="239706" y="3161071"/>
            <a:ext cx="3714750" cy="2752725"/>
          </a:xfrm>
          <a:prstGeom prst="rect">
            <a:avLst/>
          </a:prstGeom>
        </p:spPr>
      </p:pic>
      <p:pic>
        <p:nvPicPr>
          <p:cNvPr id="7" name="Picture 6">
            <a:extLst>
              <a:ext uri="{FF2B5EF4-FFF2-40B4-BE49-F238E27FC236}">
                <a16:creationId xmlns:a16="http://schemas.microsoft.com/office/drawing/2014/main" id="{35323C41-7D2A-D50C-7073-2963B141EE10}"/>
              </a:ext>
            </a:extLst>
          </p:cNvPr>
          <p:cNvPicPr>
            <a:picLocks noChangeAspect="1"/>
          </p:cNvPicPr>
          <p:nvPr/>
        </p:nvPicPr>
        <p:blipFill>
          <a:blip r:embed="rId6"/>
          <a:stretch>
            <a:fillRect/>
          </a:stretch>
        </p:blipFill>
        <p:spPr>
          <a:xfrm>
            <a:off x="7276957" y="2847568"/>
            <a:ext cx="4778041" cy="3112966"/>
          </a:xfrm>
          <a:prstGeom prst="rect">
            <a:avLst/>
          </a:prstGeom>
        </p:spPr>
      </p:pic>
      <p:sp>
        <p:nvSpPr>
          <p:cNvPr id="3" name="Rectangle 2">
            <a:extLst>
              <a:ext uri="{FF2B5EF4-FFF2-40B4-BE49-F238E27FC236}">
                <a16:creationId xmlns:a16="http://schemas.microsoft.com/office/drawing/2014/main" id="{6163FD57-8397-8CF1-52F7-ED5C40CD546D}"/>
              </a:ext>
            </a:extLst>
          </p:cNvPr>
          <p:cNvSpPr/>
          <p:nvPr/>
        </p:nvSpPr>
        <p:spPr>
          <a:xfrm>
            <a:off x="239706" y="5150069"/>
            <a:ext cx="3169533" cy="1015781"/>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095585F8-3105-E26C-229D-FF0C1706691A}"/>
              </a:ext>
            </a:extLst>
          </p:cNvPr>
          <p:cNvSpPr/>
          <p:nvPr/>
        </p:nvSpPr>
        <p:spPr>
          <a:xfrm>
            <a:off x="4214648" y="4214648"/>
            <a:ext cx="2280745" cy="1082566"/>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797F6C16-DB94-A158-8080-07875ED30F5C}"/>
              </a:ext>
            </a:extLst>
          </p:cNvPr>
          <p:cNvSpPr/>
          <p:nvPr/>
        </p:nvSpPr>
        <p:spPr>
          <a:xfrm>
            <a:off x="8965324" y="2743200"/>
            <a:ext cx="1967997" cy="893379"/>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C1DB8DF-75DC-9BE3-5CD1-F410BE0E2382}"/>
              </a:ext>
            </a:extLst>
          </p:cNvPr>
          <p:cNvSpPr/>
          <p:nvPr/>
        </p:nvSpPr>
        <p:spPr>
          <a:xfrm>
            <a:off x="7651531" y="3951890"/>
            <a:ext cx="2049517" cy="430924"/>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83542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8456" y="262866"/>
            <a:ext cx="10795518" cy="1003916"/>
          </a:xfrm>
        </p:spPr>
        <p:txBody>
          <a:bodyPr anchor="b">
            <a:normAutofit/>
          </a:bodyPr>
          <a:lstStyle/>
          <a:p>
            <a:r>
              <a:rPr lang="en-GB" dirty="0"/>
              <a:t>Cite Them Right Online </a:t>
            </a:r>
          </a:p>
        </p:txBody>
      </p:sp>
      <p:sp>
        <p:nvSpPr>
          <p:cNvPr id="6" name="Content Placeholder 5">
            <a:extLst>
              <a:ext uri="{FF2B5EF4-FFF2-40B4-BE49-F238E27FC236}">
                <a16:creationId xmlns:a16="http://schemas.microsoft.com/office/drawing/2014/main" id="{91640F94-C234-D656-369F-3D84414DB6D9}"/>
              </a:ext>
            </a:extLst>
          </p:cNvPr>
          <p:cNvSpPr>
            <a:spLocks noGrp="1"/>
          </p:cNvSpPr>
          <p:nvPr>
            <p:ph sz="half" idx="1"/>
          </p:nvPr>
        </p:nvSpPr>
        <p:spPr>
          <a:xfrm>
            <a:off x="438046" y="2089338"/>
            <a:ext cx="3030084" cy="2946779"/>
          </a:xfrm>
        </p:spPr>
        <p:txBody>
          <a:bodyPr>
            <a:normAutofit/>
          </a:bodyPr>
          <a:lstStyle/>
          <a:p>
            <a:r>
              <a:rPr lang="en-GB" sz="2000" dirty="0">
                <a:latin typeface="Arial" panose="020B0604020202020204" pitchFamily="34" charset="0"/>
                <a:cs typeface="Arial" panose="020B0604020202020204" pitchFamily="34" charset="0"/>
              </a:rPr>
              <a:t>How to reference</a:t>
            </a:r>
          </a:p>
          <a:p>
            <a:r>
              <a:rPr lang="en-GB" sz="2000" dirty="0">
                <a:latin typeface="Arial" panose="020B0604020202020204" pitchFamily="34" charset="0"/>
                <a:cs typeface="Arial" panose="020B0604020202020204" pitchFamily="34" charset="0"/>
              </a:rPr>
              <a:t>Plagiarism</a:t>
            </a:r>
          </a:p>
          <a:p>
            <a:r>
              <a:rPr lang="en-GB" sz="2000" dirty="0">
                <a:latin typeface="Arial" panose="020B0604020202020204" pitchFamily="34" charset="0"/>
                <a:cs typeface="Arial" panose="020B0604020202020204" pitchFamily="34" charset="0"/>
              </a:rPr>
              <a:t>Study skills</a:t>
            </a: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hlinkClick r:id="rId3"/>
              </a:rPr>
              <a:t>Cite them right online</a:t>
            </a:r>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C27EF983-8A6C-D99F-3576-F24C7BDB12F8}"/>
              </a:ext>
            </a:extLst>
          </p:cNvPr>
          <p:cNvPicPr>
            <a:picLocks noChangeAspect="1"/>
          </p:cNvPicPr>
          <p:nvPr/>
        </p:nvPicPr>
        <p:blipFill rotWithShape="1">
          <a:blip r:embed="rId4"/>
          <a:srcRect l="5365" t="17512" r="7170" b="13320"/>
          <a:stretch/>
        </p:blipFill>
        <p:spPr>
          <a:xfrm>
            <a:off x="3749616" y="1727648"/>
            <a:ext cx="8073935" cy="4256665"/>
          </a:xfrm>
          <a:prstGeom prst="rect">
            <a:avLst/>
          </a:prstGeom>
        </p:spPr>
      </p:pic>
    </p:spTree>
    <p:extLst>
      <p:ext uri="{BB962C8B-B14F-4D97-AF65-F5344CB8AC3E}">
        <p14:creationId xmlns:p14="http://schemas.microsoft.com/office/powerpoint/2010/main" val="10874076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3EE0831F-38EB-4CA3-1C36-01F9F2FF7084}"/>
              </a:ext>
            </a:extLst>
          </p:cNvPr>
          <p:cNvSpPr>
            <a:spLocks noGrp="1"/>
          </p:cNvSpPr>
          <p:nvPr>
            <p:ph type="title"/>
          </p:nvPr>
        </p:nvSpPr>
        <p:spPr>
          <a:xfrm>
            <a:off x="370214" y="498916"/>
            <a:ext cx="8394223" cy="1003916"/>
          </a:xfrm>
        </p:spPr>
        <p:txBody>
          <a:bodyPr>
            <a:normAutofit fontScale="90000"/>
          </a:bodyPr>
          <a:lstStyle/>
          <a:p>
            <a:r>
              <a:rPr lang="en-US" sz="4900" dirty="0">
                <a:latin typeface="Calibri" panose="020F0502020204030204" pitchFamily="34" charset="0"/>
                <a:ea typeface="Calibri" panose="020F0502020204030204" pitchFamily="34" charset="0"/>
                <a:cs typeface="Calibri" panose="020F0502020204030204" pitchFamily="34" charset="0"/>
              </a:rPr>
              <a:t>We also provide digital support.</a:t>
            </a:r>
            <a:br>
              <a:rPr lang="en-US" dirty="0"/>
            </a:br>
            <a:endParaRPr lang="en-US" dirty="0"/>
          </a:p>
        </p:txBody>
      </p:sp>
      <p:sp>
        <p:nvSpPr>
          <p:cNvPr id="2" name="Text Placeholder 4">
            <a:extLst>
              <a:ext uri="{FF2B5EF4-FFF2-40B4-BE49-F238E27FC236}">
                <a16:creationId xmlns:a16="http://schemas.microsoft.com/office/drawing/2014/main" id="{88B7F9D4-2425-1C36-C71C-1E46139BC4DF}"/>
              </a:ext>
            </a:extLst>
          </p:cNvPr>
          <p:cNvSpPr txBox="1">
            <a:spLocks/>
          </p:cNvSpPr>
          <p:nvPr/>
        </p:nvSpPr>
        <p:spPr>
          <a:xfrm>
            <a:off x="370214" y="2121433"/>
            <a:ext cx="4536395" cy="4323181"/>
          </a:xfrm>
          <a:prstGeom prst="rect">
            <a:avLst/>
          </a:prstGeom>
        </p:spPr>
        <p:txBody>
          <a:bodyPr/>
          <a:lst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endParaRPr lang="en-GB" sz="2000" dirty="0">
              <a:latin typeface="Arial" panose="020B0604020202020204" pitchFamily="34" charset="0"/>
              <a:ea typeface="Calibri" panose="020F0502020204030204" pitchFamily="34" charset="0"/>
              <a:cs typeface="Arial" panose="020B0604020202020204" pitchFamily="34" charset="0"/>
            </a:endParaRPr>
          </a:p>
          <a:p>
            <a:pPr marL="0" indent="0">
              <a:buFont typeface="Wingdings" panose="05000000000000000000" pitchFamily="2" charset="2"/>
              <a:buNone/>
            </a:pPr>
            <a:r>
              <a:rPr lang="en-GB" sz="2000" dirty="0">
                <a:latin typeface="Arial" panose="020B0604020202020204" pitchFamily="34" charset="0"/>
                <a:ea typeface="Calibri" panose="020F0502020204030204" pitchFamily="34" charset="0"/>
                <a:cs typeface="Arial" panose="020B0604020202020204" pitchFamily="34" charset="0"/>
              </a:rPr>
              <a:t>Explore to find:  </a:t>
            </a:r>
          </a:p>
          <a:p>
            <a:pPr>
              <a:buFont typeface="Arial" panose="020B0604020202020204" pitchFamily="34" charset="0"/>
              <a:buChar char="•"/>
            </a:pPr>
            <a:r>
              <a:rPr lang="en-GB" sz="2000" dirty="0">
                <a:latin typeface="Arial" panose="020B0604020202020204" pitchFamily="34" charset="0"/>
                <a:ea typeface="Calibri" panose="020F0502020204030204" pitchFamily="34" charset="0"/>
                <a:cs typeface="Arial" panose="020B0604020202020204" pitchFamily="34" charset="0"/>
              </a:rPr>
              <a:t>A collection of tools and resources to help you develop your digital skills. </a:t>
            </a:r>
          </a:p>
          <a:p>
            <a:pPr marL="0" indent="0">
              <a:buNone/>
            </a:pPr>
            <a:endParaRPr lang="en-GB" sz="2000" dirty="0">
              <a:solidFill>
                <a:srgbClr val="4A4A4B"/>
              </a:solidFill>
              <a:latin typeface="Arial" panose="020B0604020202020204" pitchFamily="34" charset="0"/>
              <a:ea typeface="Calibri" panose="020F0502020204030204" pitchFamily="34" charset="0"/>
              <a:cs typeface="Arial" panose="020B0604020202020204" pitchFamily="34" charset="0"/>
            </a:endParaRPr>
          </a:p>
          <a:p>
            <a:pPr>
              <a:buFont typeface="Arial" panose="020B0604020202020204" pitchFamily="34" charset="0"/>
              <a:buChar char="•"/>
            </a:pPr>
            <a:r>
              <a:rPr lang="en-GB" sz="2000" dirty="0">
                <a:latin typeface="Arial" panose="020B0604020202020204" pitchFamily="34" charset="0"/>
                <a:ea typeface="Calibri" panose="020F0502020204030204" pitchFamily="34" charset="0"/>
                <a:cs typeface="Arial" panose="020B0604020202020204" pitchFamily="34" charset="0"/>
              </a:rPr>
              <a:t>Each institute has a </a:t>
            </a:r>
            <a:r>
              <a:rPr lang="en-GB" sz="2000" b="1" dirty="0">
                <a:latin typeface="Arial" panose="020B0604020202020204" pitchFamily="34" charset="0"/>
                <a:ea typeface="Calibri" panose="020F0502020204030204" pitchFamily="34" charset="0"/>
                <a:cs typeface="Arial" panose="020B0604020202020204" pitchFamily="34" charset="0"/>
              </a:rPr>
              <a:t>Digital Skills Advisor.</a:t>
            </a:r>
            <a:r>
              <a:rPr lang="en-GB" sz="2000" dirty="0">
                <a:latin typeface="Arial" panose="020B0604020202020204" pitchFamily="34" charset="0"/>
                <a:ea typeface="Calibri" panose="020F0502020204030204" pitchFamily="34" charset="0"/>
                <a:cs typeface="Arial" panose="020B0604020202020204" pitchFamily="34" charset="0"/>
              </a:rPr>
              <a:t> The IMH advisor is </a:t>
            </a:r>
            <a:r>
              <a:rPr lang="en-GB" sz="2000" b="1" dirty="0">
                <a:latin typeface="Arial" panose="020B0604020202020204" pitchFamily="34" charset="0"/>
                <a:ea typeface="Calibri" panose="020F0502020204030204" pitchFamily="34" charset="0"/>
                <a:cs typeface="Arial" panose="020B0604020202020204" pitchFamily="34" charset="0"/>
              </a:rPr>
              <a:t>Jessica Hill</a:t>
            </a:r>
            <a:r>
              <a:rPr lang="en-GB" sz="2000" dirty="0">
                <a:latin typeface="Arial" panose="020B0604020202020204" pitchFamily="34" charset="0"/>
                <a:ea typeface="Calibri" panose="020F0502020204030204" pitchFamily="34" charset="0"/>
                <a:cs typeface="Arial" panose="020B0604020202020204" pitchFamily="34" charset="0"/>
              </a:rPr>
              <a:t>.</a:t>
            </a:r>
          </a:p>
        </p:txBody>
      </p:sp>
      <p:sp>
        <p:nvSpPr>
          <p:cNvPr id="4" name="TextBox 3">
            <a:extLst>
              <a:ext uri="{FF2B5EF4-FFF2-40B4-BE49-F238E27FC236}">
                <a16:creationId xmlns:a16="http://schemas.microsoft.com/office/drawing/2014/main" id="{66991503-AA45-971E-018F-D21B1FB73BB9}"/>
              </a:ext>
            </a:extLst>
          </p:cNvPr>
          <p:cNvSpPr txBox="1"/>
          <p:nvPr/>
        </p:nvSpPr>
        <p:spPr>
          <a:xfrm>
            <a:off x="228600" y="1502832"/>
            <a:ext cx="11734800" cy="707886"/>
          </a:xfrm>
          <a:prstGeom prst="rect">
            <a:avLst/>
          </a:prstGeom>
          <a:noFill/>
        </p:spPr>
        <p:txBody>
          <a:bodyPr wrap="square" rtlCol="0">
            <a:spAutoFit/>
          </a:bodyPr>
          <a:lstStyle/>
          <a:p>
            <a:r>
              <a:rPr lang="en-GB" sz="2000" dirty="0">
                <a:latin typeface="Arial" panose="020B0604020202020204" pitchFamily="34" charset="0"/>
                <a:ea typeface="Calibri" panose="020F0502020204030204" pitchFamily="34" charset="0"/>
                <a:cs typeface="Arial" panose="020B0604020202020204" pitchFamily="34" charset="0"/>
              </a:rPr>
              <a:t>The </a:t>
            </a:r>
            <a:r>
              <a:rPr lang="en-GB" sz="2000" dirty="0" err="1">
                <a:latin typeface="Arial" panose="020B0604020202020204" pitchFamily="34" charset="0"/>
                <a:ea typeface="Calibri" panose="020F0502020204030204" pitchFamily="34" charset="0"/>
                <a:cs typeface="Arial" panose="020B0604020202020204" pitchFamily="34" charset="0"/>
                <a:hlinkClick r:id="rId3"/>
              </a:rPr>
              <a:t>DigiCentre</a:t>
            </a:r>
            <a:r>
              <a:rPr lang="en-GB" sz="2000" dirty="0">
                <a:latin typeface="Arial" panose="020B0604020202020204" pitchFamily="34" charset="0"/>
                <a:ea typeface="Calibri" panose="020F0502020204030204" pitchFamily="34" charset="0"/>
                <a:cs typeface="Arial" panose="020B0604020202020204" pitchFamily="34" charset="0"/>
              </a:rPr>
              <a:t> is a one-stop shop for all the digital skills needs of both staff and students. </a:t>
            </a:r>
          </a:p>
          <a:p>
            <a:endParaRPr lang="en-GB" sz="2000" dirty="0">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CC82CC55-FD70-F2FC-8733-736CCD07013E}"/>
              </a:ext>
            </a:extLst>
          </p:cNvPr>
          <p:cNvPicPr>
            <a:picLocks noChangeAspect="1"/>
          </p:cNvPicPr>
          <p:nvPr/>
        </p:nvPicPr>
        <p:blipFill>
          <a:blip r:embed="rId4"/>
          <a:stretch>
            <a:fillRect/>
          </a:stretch>
        </p:blipFill>
        <p:spPr>
          <a:xfrm>
            <a:off x="5180840" y="2074194"/>
            <a:ext cx="6782560" cy="3854217"/>
          </a:xfrm>
          <a:prstGeom prst="rect">
            <a:avLst/>
          </a:prstGeom>
        </p:spPr>
      </p:pic>
    </p:spTree>
    <p:extLst>
      <p:ext uri="{BB962C8B-B14F-4D97-AF65-F5344CB8AC3E}">
        <p14:creationId xmlns:p14="http://schemas.microsoft.com/office/powerpoint/2010/main" val="18858224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cs typeface="Calibri"/>
              </a:rPr>
              <a:t>Help is Always Available.</a:t>
            </a:r>
            <a:endParaRPr lang="en-GB" dirty="0"/>
          </a:p>
        </p:txBody>
      </p:sp>
      <p:sp>
        <p:nvSpPr>
          <p:cNvPr id="3" name="Content Placeholder 2"/>
          <p:cNvSpPr>
            <a:spLocks noGrp="1"/>
          </p:cNvSpPr>
          <p:nvPr>
            <p:ph sz="quarter" idx="10"/>
          </p:nvPr>
        </p:nvSpPr>
        <p:spPr>
          <a:xfrm>
            <a:off x="44923" y="1390334"/>
            <a:ext cx="6114412" cy="4561760"/>
          </a:xfrm>
        </p:spPr>
        <p:txBody>
          <a:bodyPr>
            <a:normAutofit/>
          </a:bodyPr>
          <a:lstStyle/>
          <a:p>
            <a:pPr marL="0" indent="0">
              <a:lnSpc>
                <a:spcPct val="100000"/>
              </a:lnSpc>
              <a:spcBef>
                <a:spcPts val="0"/>
              </a:spcBef>
              <a:buNone/>
            </a:pPr>
            <a:r>
              <a:rPr lang="en-GB" sz="2000" dirty="0">
                <a:latin typeface="Arial" panose="020B0604020202020204" pitchFamily="34" charset="0"/>
                <a:cs typeface="Arial" panose="020B0604020202020204" pitchFamily="34" charset="0"/>
              </a:rPr>
              <a:t>For help with research and referencing queries or for help with digital skills advice </a:t>
            </a:r>
            <a:endParaRPr lang="en-US" sz="2000" dirty="0">
              <a:latin typeface="Arial" panose="020B0604020202020204" pitchFamily="34" charset="0"/>
              <a:ea typeface="+mn-lt"/>
              <a:cs typeface="Arial" panose="020B0604020202020204" pitchFamily="34" charset="0"/>
            </a:endParaRPr>
          </a:p>
          <a:p>
            <a:pPr marL="0" indent="0">
              <a:lnSpc>
                <a:spcPct val="100000"/>
              </a:lnSpc>
              <a:spcBef>
                <a:spcPts val="0"/>
              </a:spcBef>
              <a:buNone/>
            </a:pPr>
            <a:endParaRPr lang="en-GB" sz="2000" dirty="0">
              <a:latin typeface="Arial" panose="020B0604020202020204" pitchFamily="34" charset="0"/>
              <a:ea typeface="+mn-lt"/>
              <a:cs typeface="Arial" panose="020B0604020202020204" pitchFamily="34" charset="0"/>
            </a:endParaRPr>
          </a:p>
          <a:p>
            <a:pPr marL="0" indent="0">
              <a:lnSpc>
                <a:spcPct val="100000"/>
              </a:lnSpc>
              <a:spcBef>
                <a:spcPts val="0"/>
              </a:spcBef>
              <a:buNone/>
            </a:pPr>
            <a:r>
              <a:rPr lang="en-GB" sz="2000" b="1" dirty="0">
                <a:latin typeface="Arial" panose="020B0604020202020204" pitchFamily="34" charset="0"/>
                <a:cs typeface="Arial" panose="020B0604020202020204" pitchFamily="34" charset="0"/>
              </a:rPr>
              <a:t>Connie Davage </a:t>
            </a:r>
            <a:r>
              <a:rPr lang="en-GB" sz="2000" dirty="0">
                <a:latin typeface="Arial" panose="020B0604020202020204" pitchFamily="34" charset="0"/>
                <a:cs typeface="Arial" panose="020B0604020202020204" pitchFamily="34" charset="0"/>
              </a:rPr>
              <a:t>Academic Liaison Librarian </a:t>
            </a:r>
          </a:p>
          <a:p>
            <a:pPr marL="0" indent="0">
              <a:lnSpc>
                <a:spcPct val="100000"/>
              </a:lnSpc>
              <a:spcBef>
                <a:spcPts val="0"/>
              </a:spcBef>
              <a:buNone/>
            </a:pPr>
            <a:r>
              <a:rPr lang="en-GB" sz="2000" dirty="0">
                <a:latin typeface="Arial" panose="020B0604020202020204" pitchFamily="34" charset="0"/>
                <a:cs typeface="Arial" panose="020B0604020202020204" pitchFamily="34" charset="0"/>
                <a:hlinkClick r:id="rId3"/>
              </a:rPr>
              <a:t>c.davage@uwtsd.ac.uk</a:t>
            </a:r>
            <a:r>
              <a:rPr lang="en-GB" sz="2000" dirty="0">
                <a:latin typeface="Arial" panose="020B0604020202020204" pitchFamily="34" charset="0"/>
                <a:cs typeface="Arial" panose="020B0604020202020204" pitchFamily="34" charset="0"/>
              </a:rPr>
              <a:t>  </a:t>
            </a:r>
          </a:p>
          <a:p>
            <a:pPr marL="0" indent="0">
              <a:lnSpc>
                <a:spcPct val="100000"/>
              </a:lnSpc>
              <a:spcBef>
                <a:spcPts val="0"/>
              </a:spcBef>
              <a:buNone/>
            </a:pPr>
            <a:r>
              <a:rPr lang="en-GB" sz="2000" b="1" dirty="0">
                <a:latin typeface="Arial" panose="020B0604020202020204" pitchFamily="34" charset="0"/>
                <a:cs typeface="Arial" panose="020B0604020202020204" pitchFamily="34" charset="0"/>
              </a:rPr>
              <a:t>Jessica Hill </a:t>
            </a:r>
            <a:r>
              <a:rPr lang="en-GB" sz="2000" dirty="0">
                <a:latin typeface="Arial" panose="020B0604020202020204" pitchFamily="34" charset="0"/>
                <a:cs typeface="Arial" panose="020B0604020202020204" pitchFamily="34" charset="0"/>
              </a:rPr>
              <a:t>Digital Skills Advisor</a:t>
            </a:r>
          </a:p>
          <a:p>
            <a:pPr marL="0" indent="0">
              <a:lnSpc>
                <a:spcPct val="100000"/>
              </a:lnSpc>
              <a:spcBef>
                <a:spcPts val="0"/>
              </a:spcBef>
              <a:buNone/>
            </a:pPr>
            <a:r>
              <a:rPr lang="en-GB" sz="2000" dirty="0">
                <a:latin typeface="Arial" panose="020B0604020202020204" pitchFamily="34" charset="0"/>
                <a:cs typeface="Arial" panose="020B0604020202020204" pitchFamily="34" charset="0"/>
                <a:hlinkClick r:id="rId4"/>
              </a:rPr>
              <a:t>j.hill@uwtsd.ac.uk</a:t>
            </a:r>
            <a:r>
              <a:rPr lang="en-GB" sz="2000" dirty="0">
                <a:latin typeface="Arial" panose="020B0604020202020204" pitchFamily="34" charset="0"/>
                <a:cs typeface="Arial" panose="020B0604020202020204" pitchFamily="34" charset="0"/>
              </a:rPr>
              <a:t> </a:t>
            </a:r>
          </a:p>
          <a:p>
            <a:pPr marL="0" indent="0">
              <a:lnSpc>
                <a:spcPct val="100000"/>
              </a:lnSpc>
              <a:spcBef>
                <a:spcPts val="0"/>
              </a:spcBef>
              <a:buNone/>
            </a:pPr>
            <a:endParaRPr lang="en-GB" sz="2000" dirty="0">
              <a:latin typeface="Arial" panose="020B0604020202020204" pitchFamily="34" charset="0"/>
              <a:ea typeface="+mn-lt"/>
              <a:cs typeface="Arial" panose="020B0604020202020204" pitchFamily="34" charset="0"/>
            </a:endParaRPr>
          </a:p>
          <a:p>
            <a:pPr marL="0" indent="0">
              <a:lnSpc>
                <a:spcPct val="100000"/>
              </a:lnSpc>
              <a:spcBef>
                <a:spcPts val="0"/>
              </a:spcBef>
              <a:buNone/>
            </a:pPr>
            <a:r>
              <a:rPr lang="en-GB" sz="2000" dirty="0">
                <a:latin typeface="Arial" panose="020B0604020202020204" pitchFamily="34" charset="0"/>
                <a:ea typeface="+mn-lt"/>
                <a:cs typeface="Arial" panose="020B0604020202020204" pitchFamily="34" charset="0"/>
              </a:rPr>
              <a:t>For 1-2-1 support:</a:t>
            </a:r>
            <a:endParaRPr lang="en-GB" sz="2000" dirty="0">
              <a:latin typeface="Arial" panose="020B0604020202020204" pitchFamily="34" charset="0"/>
              <a:cs typeface="Arial" panose="020B0604020202020204" pitchFamily="34" charset="0"/>
            </a:endParaRPr>
          </a:p>
          <a:p>
            <a:pPr marL="0" indent="0">
              <a:lnSpc>
                <a:spcPct val="100000"/>
              </a:lnSpc>
              <a:spcBef>
                <a:spcPts val="0"/>
              </a:spcBef>
              <a:buNone/>
            </a:pPr>
            <a:r>
              <a:rPr lang="en-GB" sz="2000" dirty="0">
                <a:latin typeface="Arial" panose="020B0604020202020204" pitchFamily="34" charset="0"/>
                <a:ea typeface="+mn-lt"/>
                <a:cs typeface="Arial" panose="020B0604020202020204" pitchFamily="34" charset="0"/>
                <a:hlinkClick r:id="rId5"/>
              </a:rPr>
              <a:t>Book an appointment</a:t>
            </a:r>
            <a:endParaRPr lang="en-GB" sz="2000" dirty="0">
              <a:latin typeface="Arial" panose="020B0604020202020204" pitchFamily="34" charset="0"/>
              <a:ea typeface="+mn-lt"/>
              <a:cs typeface="Arial" panose="020B0604020202020204" pitchFamily="34" charset="0"/>
            </a:endParaRPr>
          </a:p>
          <a:p>
            <a:pPr marL="0" indent="0">
              <a:lnSpc>
                <a:spcPct val="100000"/>
              </a:lnSpc>
              <a:spcBef>
                <a:spcPts val="0"/>
              </a:spcBef>
              <a:buNone/>
            </a:pPr>
            <a:endParaRPr lang="en-GB" sz="2000" dirty="0">
              <a:latin typeface="Arial" panose="020B0604020202020204" pitchFamily="34" charset="0"/>
              <a:ea typeface="+mn-lt"/>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General queries and help with loans:</a:t>
            </a:r>
          </a:p>
          <a:p>
            <a:pPr marL="0" indent="0">
              <a:buNone/>
            </a:pPr>
            <a:r>
              <a:rPr lang="en-GB" sz="2000" dirty="0">
                <a:latin typeface="Arial" panose="020B0604020202020204" pitchFamily="34" charset="0"/>
                <a:cs typeface="Arial" panose="020B0604020202020204" pitchFamily="34" charset="0"/>
                <a:hlinkClick r:id="rId6"/>
              </a:rPr>
              <a:t>library@uwtsd.ac.uk</a:t>
            </a:r>
            <a:r>
              <a:rPr lang="en-GB" sz="2000" dirty="0">
                <a:latin typeface="Arial" panose="020B0604020202020204" pitchFamily="34" charset="0"/>
                <a:cs typeface="Arial" panose="020B0604020202020204" pitchFamily="34" charset="0"/>
              </a:rPr>
              <a:t> </a:t>
            </a:r>
            <a:endParaRPr lang="en-US" sz="2000" dirty="0">
              <a:latin typeface="Arial" panose="020B0604020202020204" pitchFamily="34" charset="0"/>
              <a:ea typeface="+mn-lt"/>
              <a:cs typeface="Arial" panose="020B0604020202020204" pitchFamily="34" charset="0"/>
            </a:endParaRPr>
          </a:p>
          <a:p>
            <a:pPr marL="0" indent="0" fontAlgn="base">
              <a:spcBef>
                <a:spcPct val="0"/>
              </a:spcBef>
              <a:spcAft>
                <a:spcPct val="0"/>
              </a:spcAft>
              <a:buNone/>
            </a:pPr>
            <a:endParaRPr lang="en-GB" sz="2000" dirty="0">
              <a:latin typeface="Arial" panose="020B0604020202020204" pitchFamily="34" charset="0"/>
              <a:cs typeface="Arial" panose="020B0604020202020204" pitchFamily="34" charset="0"/>
            </a:endParaRPr>
          </a:p>
          <a:p>
            <a:pPr marL="0" indent="0" fontAlgn="base">
              <a:spcBef>
                <a:spcPct val="0"/>
              </a:spcBef>
              <a:spcAft>
                <a:spcPct val="0"/>
              </a:spcAft>
              <a:buNone/>
            </a:pPr>
            <a:endParaRPr lang="en-GB" sz="2000" dirty="0">
              <a:latin typeface="Arial" panose="020B0604020202020204" pitchFamily="34" charset="0"/>
              <a:cs typeface="Arial" panose="020B0604020202020204" pitchFamily="34" charset="0"/>
            </a:endParaRPr>
          </a:p>
          <a:p>
            <a:pPr marL="0" indent="0" fontAlgn="base">
              <a:spcBef>
                <a:spcPct val="0"/>
              </a:spcBef>
              <a:spcAft>
                <a:spcPct val="0"/>
              </a:spcAft>
              <a:buNone/>
            </a:pPr>
            <a:endParaRPr lang="en-GB" altLang="en-US" sz="2000" dirty="0">
              <a:latin typeface="Arial" panose="020B0604020202020204" pitchFamily="34" charset="0"/>
              <a:ea typeface="Segoe UI" panose="020B0502040204020203" pitchFamily="34" charset="0"/>
              <a:cs typeface="Arial" panose="020B0604020202020204" pitchFamily="34" charset="0"/>
            </a:endParaRPr>
          </a:p>
          <a:p>
            <a:pPr marL="0" indent="0" fontAlgn="base">
              <a:spcBef>
                <a:spcPct val="0"/>
              </a:spcBef>
              <a:spcAft>
                <a:spcPct val="0"/>
              </a:spcAft>
              <a:buNone/>
            </a:pPr>
            <a:endParaRPr lang="en-GB" altLang="en-US" sz="2000" dirty="0">
              <a:latin typeface="Arial" panose="020B0604020202020204" pitchFamily="34" charset="0"/>
              <a:ea typeface="Segoe UI" panose="020B0502040204020203" pitchFamily="34" charset="0"/>
              <a:cs typeface="Arial" panose="020B0604020202020204" pitchFamily="34" charset="0"/>
            </a:endParaRPr>
          </a:p>
        </p:txBody>
      </p:sp>
      <p:pic>
        <p:nvPicPr>
          <p:cNvPr id="5" name="Picture 4" descr="A tablet with words on it&#10;&#10;Description automatically generated">
            <a:extLst>
              <a:ext uri="{FF2B5EF4-FFF2-40B4-BE49-F238E27FC236}">
                <a16:creationId xmlns:a16="http://schemas.microsoft.com/office/drawing/2014/main" id="{424F0ED0-855D-E132-ECD4-DD4CC29F09E0}"/>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6077588" y="2199835"/>
            <a:ext cx="6114412" cy="4076274"/>
          </a:xfrm>
          <a:prstGeom prst="rect">
            <a:avLst/>
          </a:prstGeom>
        </p:spPr>
      </p:pic>
      <p:sp>
        <p:nvSpPr>
          <p:cNvPr id="6" name="TextBox 5">
            <a:extLst>
              <a:ext uri="{FF2B5EF4-FFF2-40B4-BE49-F238E27FC236}">
                <a16:creationId xmlns:a16="http://schemas.microsoft.com/office/drawing/2014/main" id="{5DE0000B-848B-66E6-E880-10E534826D10}"/>
              </a:ext>
            </a:extLst>
          </p:cNvPr>
          <p:cNvSpPr txBox="1"/>
          <p:nvPr/>
        </p:nvSpPr>
        <p:spPr>
          <a:xfrm>
            <a:off x="952500" y="6858000"/>
            <a:ext cx="10287000" cy="230832"/>
          </a:xfrm>
          <a:prstGeom prst="rect">
            <a:avLst/>
          </a:prstGeom>
          <a:noFill/>
        </p:spPr>
        <p:txBody>
          <a:bodyPr wrap="square" rtlCol="0">
            <a:spAutoFit/>
          </a:bodyPr>
          <a:lstStyle/>
          <a:p>
            <a:r>
              <a:rPr lang="en-GB" sz="900">
                <a:hlinkClick r:id="rId8" tooltip="https://www.thebluediamondgallery.com/tablet/a/assistance.html"/>
              </a:rPr>
              <a:t>This Photo</a:t>
            </a:r>
            <a:r>
              <a:rPr lang="en-GB" sz="900"/>
              <a:t> by Unknown Author is licensed under </a:t>
            </a:r>
            <a:r>
              <a:rPr lang="en-GB" sz="900">
                <a:hlinkClick r:id="rId9" tooltip="https://creativecommons.org/licenses/by-sa/3.0/"/>
              </a:rPr>
              <a:t>CC BY-SA</a:t>
            </a:r>
            <a:endParaRPr lang="en-GB" sz="900"/>
          </a:p>
        </p:txBody>
      </p:sp>
    </p:spTree>
    <p:extLst>
      <p:ext uri="{BB962C8B-B14F-4D97-AF65-F5344CB8AC3E}">
        <p14:creationId xmlns:p14="http://schemas.microsoft.com/office/powerpoint/2010/main" val="32036921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21697F56-6B1F-445A-C5F2-8DC9F1907E02}"/>
              </a:ext>
            </a:extLst>
          </p:cNvPr>
          <p:cNvSpPr>
            <a:spLocks noGrp="1"/>
          </p:cNvSpPr>
          <p:nvPr>
            <p:ph type="subTitle" idx="1"/>
          </p:nvPr>
        </p:nvSpPr>
        <p:spPr/>
        <p:txBody>
          <a:bodyPr/>
          <a:lstStyle/>
          <a:p>
            <a:endParaRPr lang="en-GB"/>
          </a:p>
        </p:txBody>
      </p:sp>
      <p:sp>
        <p:nvSpPr>
          <p:cNvPr id="3" name="Title 2">
            <a:extLst>
              <a:ext uri="{FF2B5EF4-FFF2-40B4-BE49-F238E27FC236}">
                <a16:creationId xmlns:a16="http://schemas.microsoft.com/office/drawing/2014/main" id="{CB34BBBE-918F-D742-940C-398EEE73686C}"/>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0566441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GUID" val="beaa6824-8f0d-49f1-99b3-bd999e8d362f"/>
</p:tagLst>
</file>

<file path=ppt/theme/theme1.xml><?xml version="1.0" encoding="utf-8"?>
<a:theme xmlns:a="http://schemas.openxmlformats.org/drawingml/2006/main" name="Office Theme">
  <a:themeElements>
    <a:clrScheme name="Library Colours">
      <a:dk1>
        <a:sysClr val="windowText" lastClr="000000"/>
      </a:dk1>
      <a:lt1>
        <a:sysClr val="window" lastClr="FFFFFF"/>
      </a:lt1>
      <a:dk2>
        <a:srgbClr val="333333"/>
      </a:dk2>
      <a:lt2>
        <a:srgbClr val="E7E6E6"/>
      </a:lt2>
      <a:accent1>
        <a:srgbClr val="007F7C"/>
      </a:accent1>
      <a:accent2>
        <a:srgbClr val="D1428D"/>
      </a:accent2>
      <a:accent3>
        <a:srgbClr val="D8AE47"/>
      </a:accent3>
      <a:accent4>
        <a:srgbClr val="9933FF"/>
      </a:accent4>
      <a:accent5>
        <a:srgbClr val="FF6600"/>
      </a:accent5>
      <a:accent6>
        <a:srgbClr val="37B131"/>
      </a:accent6>
      <a:hlink>
        <a:srgbClr val="034A90"/>
      </a:hlink>
      <a:folHlink>
        <a:srgbClr val="A5286A"/>
      </a:folHlink>
    </a:clrScheme>
    <a:fontScheme name="Library fonts">
      <a:majorFont>
        <a:latin typeface="Lucida Sans"/>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pink" id="{84B748BA-F97E-47E0-B605-89BBBE0EFE97}" vid="{9BD3BB94-3919-4C46-9DBF-1221FF39F5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0ff53c00-e326-45a7-a061-0f5487e81cfb">
      <UserInfo>
        <DisplayName/>
        <AccountId xsi:nil="true"/>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B079F9E6E658E4F8D51CAD24AC44870" ma:contentTypeVersion="7" ma:contentTypeDescription="Create a new document." ma:contentTypeScope="" ma:versionID="f71239b9fa7bb985412d019af5c1787b">
  <xsd:schema xmlns:xsd="http://www.w3.org/2001/XMLSchema" xmlns:xs="http://www.w3.org/2001/XMLSchema" xmlns:p="http://schemas.microsoft.com/office/2006/metadata/properties" xmlns:ns3="0ff53c00-e326-45a7-a061-0f5487e81cfb" xmlns:ns4="a308fc74-0b47-4e21-bbf8-e3a69c4a2084" targetNamespace="http://schemas.microsoft.com/office/2006/metadata/properties" ma:root="true" ma:fieldsID="2bf678fe0598965ab622e43f931e2a30" ns3:_="" ns4:_="">
    <xsd:import namespace="0ff53c00-e326-45a7-a061-0f5487e81cfb"/>
    <xsd:import namespace="a308fc74-0b47-4e21-bbf8-e3a69c4a2084"/>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ff53c00-e326-45a7-a061-0f5487e81cf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308fc74-0b47-4e21-bbf8-e3a69c4a2084"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49DB88A-4CDB-4A02-BBF8-EAC6701E3581}">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a308fc74-0b47-4e21-bbf8-e3a69c4a2084"/>
    <ds:schemaRef ds:uri="0ff53c00-e326-45a7-a061-0f5487e81cfb"/>
    <ds:schemaRef ds:uri="http://www.w3.org/XML/1998/namespace"/>
    <ds:schemaRef ds:uri="http://purl.org/dc/dcmitype/"/>
  </ds:schemaRefs>
</ds:datastoreItem>
</file>

<file path=customXml/itemProps2.xml><?xml version="1.0" encoding="utf-8"?>
<ds:datastoreItem xmlns:ds="http://schemas.openxmlformats.org/officeDocument/2006/customXml" ds:itemID="{549C9F01-9963-4D73-8598-B06CEED1F9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ff53c00-e326-45a7-a061-0f5487e81cfb"/>
    <ds:schemaRef ds:uri="a308fc74-0b47-4e21-bbf8-e3a69c4a208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95CDC2D-189F-4C07-8987-F7BE7C44EA2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Presentation-pink</Template>
  <TotalTime>0</TotalTime>
  <Words>1263</Words>
  <Application>Microsoft Office PowerPoint</Application>
  <PresentationFormat>Widescreen</PresentationFormat>
  <Paragraphs>174</Paragraphs>
  <Slides>28</Slides>
  <Notes>26</Notes>
  <HiddenSlides>1</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Calibri </vt:lpstr>
      <vt:lpstr>Arial</vt:lpstr>
      <vt:lpstr>Calibri</vt:lpstr>
      <vt:lpstr>Calibri Light</vt:lpstr>
      <vt:lpstr>Lucida Sans</vt:lpstr>
      <vt:lpstr>Wingdings</vt:lpstr>
      <vt:lpstr>Office Theme</vt:lpstr>
      <vt:lpstr>Finding and Using Information</vt:lpstr>
      <vt:lpstr>Aim of the Session. </vt:lpstr>
      <vt:lpstr>Services and Support.</vt:lpstr>
      <vt:lpstr>Library Webpage</vt:lpstr>
      <vt:lpstr>Library Webpage</vt:lpstr>
      <vt:lpstr>Get Started…</vt:lpstr>
      <vt:lpstr>PowerPoint Presentation</vt:lpstr>
      <vt:lpstr>What are your online resource lists?</vt:lpstr>
      <vt:lpstr>Why use them?</vt:lpstr>
      <vt:lpstr>Find Online Resource list in Moodle</vt:lpstr>
      <vt:lpstr>Also Find Them..</vt:lpstr>
      <vt:lpstr>Where to begin searching for academic information.</vt:lpstr>
      <vt:lpstr>Where to begin searching for academic information.</vt:lpstr>
      <vt:lpstr>Using the Library</vt:lpstr>
      <vt:lpstr>Library catalogue – your library account.</vt:lpstr>
      <vt:lpstr>Search Resources</vt:lpstr>
      <vt:lpstr>Use Filter to Narrow Your Results</vt:lpstr>
      <vt:lpstr>What the Item Records Include.</vt:lpstr>
      <vt:lpstr>Saving favourites and set alerts.</vt:lpstr>
      <vt:lpstr>Task: Library search</vt:lpstr>
      <vt:lpstr>The CRAAP Test</vt:lpstr>
      <vt:lpstr>Academic Infoskills.</vt:lpstr>
      <vt:lpstr>Academic Infoskills.</vt:lpstr>
      <vt:lpstr>Academic Infoskills.</vt:lpstr>
      <vt:lpstr>Cite Them Right Online </vt:lpstr>
      <vt:lpstr>We also provide digital support. </vt:lpstr>
      <vt:lpstr>Help is Always Available.</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Alison Evans (Lib)</dc:creator>
  <cp:lastModifiedBy>Connie Davage</cp:lastModifiedBy>
  <cp:revision>6</cp:revision>
  <dcterms:created xsi:type="dcterms:W3CDTF">2019-08-13T11:06:35Z</dcterms:created>
  <dcterms:modified xsi:type="dcterms:W3CDTF">2025-09-18T13:56:40Z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0x010100AB079F9E6E658E4F8D51CAD24AC44870</vt:lpwstr>
  </property>
  <property fmtid="{D5CDD505-2E9C-101B-9397-08002B2CF9AE}" pid="3" name="Order">
    <vt:r8>2443600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ies>
</file>